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Lst>
  <p:notesMasterIdLst>
    <p:notesMasterId r:id="rId132"/>
  </p:notesMasterIdLst>
  <p:sldIdLst>
    <p:sldId id="864" r:id="rId3"/>
    <p:sldId id="793" r:id="rId4"/>
    <p:sldId id="869" r:id="rId5"/>
    <p:sldId id="825" r:id="rId6"/>
    <p:sldId id="727" r:id="rId7"/>
    <p:sldId id="767" r:id="rId8"/>
    <p:sldId id="768" r:id="rId9"/>
    <p:sldId id="830" r:id="rId10"/>
    <p:sldId id="831" r:id="rId11"/>
    <p:sldId id="832" r:id="rId12"/>
    <p:sldId id="833" r:id="rId13"/>
    <p:sldId id="734" r:id="rId14"/>
    <p:sldId id="737" r:id="rId15"/>
    <p:sldId id="735" r:id="rId16"/>
    <p:sldId id="907" r:id="rId17"/>
    <p:sldId id="921" r:id="rId18"/>
    <p:sldId id="927" r:id="rId19"/>
    <p:sldId id="938" r:id="rId20"/>
    <p:sldId id="763" r:id="rId21"/>
    <p:sldId id="733" r:id="rId22"/>
    <p:sldId id="798" r:id="rId23"/>
    <p:sldId id="598" r:id="rId24"/>
    <p:sldId id="600" r:id="rId25"/>
    <p:sldId id="599" r:id="rId26"/>
    <p:sldId id="794" r:id="rId27"/>
    <p:sldId id="634" r:id="rId28"/>
    <p:sldId id="560" r:id="rId29"/>
    <p:sldId id="751" r:id="rId30"/>
    <p:sldId id="704" r:id="rId31"/>
    <p:sldId id="641" r:id="rId32"/>
    <p:sldId id="928" r:id="rId33"/>
    <p:sldId id="929" r:id="rId34"/>
    <p:sldId id="796" r:id="rId35"/>
    <p:sldId id="795" r:id="rId36"/>
    <p:sldId id="640" r:id="rId37"/>
    <p:sldId id="604" r:id="rId38"/>
    <p:sldId id="606" r:id="rId39"/>
    <p:sldId id="920" r:id="rId40"/>
    <p:sldId id="924" r:id="rId41"/>
    <p:sldId id="919" r:id="rId42"/>
    <p:sldId id="930" r:id="rId43"/>
    <p:sldId id="925" r:id="rId44"/>
    <p:sldId id="931" r:id="rId45"/>
    <p:sldId id="716" r:id="rId46"/>
    <p:sldId id="712" r:id="rId47"/>
    <p:sldId id="607" r:id="rId48"/>
    <p:sldId id="718" r:id="rId49"/>
    <p:sldId id="799" r:id="rId50"/>
    <p:sldId id="840" r:id="rId51"/>
    <p:sldId id="849" r:id="rId52"/>
    <p:sldId id="852" r:id="rId53"/>
    <p:sldId id="866" r:id="rId54"/>
    <p:sldId id="865" r:id="rId55"/>
    <p:sldId id="854" r:id="rId56"/>
    <p:sldId id="856" r:id="rId57"/>
    <p:sldId id="942" r:id="rId58"/>
    <p:sldId id="847" r:id="rId59"/>
    <p:sldId id="857" r:id="rId60"/>
    <p:sldId id="708" r:id="rId61"/>
    <p:sldId id="715" r:id="rId62"/>
    <p:sldId id="784" r:id="rId63"/>
    <p:sldId id="783" r:id="rId64"/>
    <p:sldId id="785" r:id="rId65"/>
    <p:sldId id="786" r:id="rId66"/>
    <p:sldId id="787" r:id="rId67"/>
    <p:sldId id="905" r:id="rId68"/>
    <p:sldId id="903" r:id="rId69"/>
    <p:sldId id="824" r:id="rId70"/>
    <p:sldId id="823" r:id="rId71"/>
    <p:sldId id="904" r:id="rId72"/>
    <p:sldId id="906" r:id="rId73"/>
    <p:sldId id="788" r:id="rId74"/>
    <p:sldId id="789" r:id="rId75"/>
    <p:sldId id="744" r:id="rId76"/>
    <p:sldId id="822" r:id="rId77"/>
    <p:sldId id="932" r:id="rId78"/>
    <p:sldId id="933" r:id="rId79"/>
    <p:sldId id="860" r:id="rId80"/>
    <p:sldId id="859" r:id="rId81"/>
    <p:sldId id="858" r:id="rId82"/>
    <p:sldId id="940" r:id="rId83"/>
    <p:sldId id="939" r:id="rId84"/>
    <p:sldId id="901" r:id="rId85"/>
    <p:sldId id="870" r:id="rId86"/>
    <p:sldId id="871" r:id="rId87"/>
    <p:sldId id="872" r:id="rId88"/>
    <p:sldId id="873" r:id="rId89"/>
    <p:sldId id="874" r:id="rId90"/>
    <p:sldId id="875" r:id="rId91"/>
    <p:sldId id="876" r:id="rId92"/>
    <p:sldId id="877" r:id="rId93"/>
    <p:sldId id="878" r:id="rId94"/>
    <p:sldId id="879" r:id="rId95"/>
    <p:sldId id="923" r:id="rId96"/>
    <p:sldId id="880" r:id="rId97"/>
    <p:sldId id="881" r:id="rId98"/>
    <p:sldId id="941" r:id="rId99"/>
    <p:sldId id="882" r:id="rId100"/>
    <p:sldId id="883" r:id="rId101"/>
    <p:sldId id="884" r:id="rId102"/>
    <p:sldId id="885" r:id="rId103"/>
    <p:sldId id="886" r:id="rId104"/>
    <p:sldId id="887" r:id="rId105"/>
    <p:sldId id="888" r:id="rId106"/>
    <p:sldId id="934" r:id="rId107"/>
    <p:sldId id="889" r:id="rId108"/>
    <p:sldId id="890" r:id="rId109"/>
    <p:sldId id="891" r:id="rId110"/>
    <p:sldId id="892" r:id="rId111"/>
    <p:sldId id="893" r:id="rId112"/>
    <p:sldId id="894" r:id="rId113"/>
    <p:sldId id="895" r:id="rId114"/>
    <p:sldId id="935" r:id="rId115"/>
    <p:sldId id="936" r:id="rId116"/>
    <p:sldId id="896" r:id="rId117"/>
    <p:sldId id="897" r:id="rId118"/>
    <p:sldId id="898" r:id="rId119"/>
    <p:sldId id="899" r:id="rId120"/>
    <p:sldId id="900" r:id="rId121"/>
    <p:sldId id="797" r:id="rId122"/>
    <p:sldId id="802" r:id="rId123"/>
    <p:sldId id="819" r:id="rId124"/>
    <p:sldId id="820" r:id="rId125"/>
    <p:sldId id="821" r:id="rId126"/>
    <p:sldId id="804" r:id="rId127"/>
    <p:sldId id="765" r:id="rId128"/>
    <p:sldId id="790" r:id="rId129"/>
    <p:sldId id="922" r:id="rId130"/>
    <p:sldId id="926" r:id="rId131"/>
  </p:sldIdLst>
  <p:sldSz cx="9144000" cy="6858000" type="screen4x3"/>
  <p:notesSz cx="6858000" cy="9144000"/>
  <p:defaultTextStyle>
    <a:defPPr>
      <a:defRPr lang="en-US"/>
    </a:defPPr>
    <a:lvl1pPr algn="l" rtl="0" fontAlgn="base">
      <a:spcBef>
        <a:spcPct val="0"/>
      </a:spcBef>
      <a:spcAft>
        <a:spcPct val="0"/>
      </a:spcAft>
      <a:defRPr sz="2400" kern="1200">
        <a:solidFill>
          <a:srgbClr val="E10000"/>
        </a:solidFill>
        <a:latin typeface="Times New Roman" pitchFamily="18" charset="0"/>
        <a:ea typeface="+mn-ea"/>
        <a:cs typeface="Arial" charset="0"/>
      </a:defRPr>
    </a:lvl1pPr>
    <a:lvl2pPr marL="457200" algn="l" rtl="0" fontAlgn="base">
      <a:spcBef>
        <a:spcPct val="0"/>
      </a:spcBef>
      <a:spcAft>
        <a:spcPct val="0"/>
      </a:spcAft>
      <a:defRPr sz="2400" kern="1200">
        <a:solidFill>
          <a:srgbClr val="E10000"/>
        </a:solidFill>
        <a:latin typeface="Times New Roman" pitchFamily="18" charset="0"/>
        <a:ea typeface="+mn-ea"/>
        <a:cs typeface="Arial" charset="0"/>
      </a:defRPr>
    </a:lvl2pPr>
    <a:lvl3pPr marL="914400" algn="l" rtl="0" fontAlgn="base">
      <a:spcBef>
        <a:spcPct val="0"/>
      </a:spcBef>
      <a:spcAft>
        <a:spcPct val="0"/>
      </a:spcAft>
      <a:defRPr sz="2400" kern="1200">
        <a:solidFill>
          <a:srgbClr val="E10000"/>
        </a:solidFill>
        <a:latin typeface="Times New Roman" pitchFamily="18" charset="0"/>
        <a:ea typeface="+mn-ea"/>
        <a:cs typeface="Arial" charset="0"/>
      </a:defRPr>
    </a:lvl3pPr>
    <a:lvl4pPr marL="1371600" algn="l" rtl="0" fontAlgn="base">
      <a:spcBef>
        <a:spcPct val="0"/>
      </a:spcBef>
      <a:spcAft>
        <a:spcPct val="0"/>
      </a:spcAft>
      <a:defRPr sz="2400" kern="1200">
        <a:solidFill>
          <a:srgbClr val="E10000"/>
        </a:solidFill>
        <a:latin typeface="Times New Roman" pitchFamily="18" charset="0"/>
        <a:ea typeface="+mn-ea"/>
        <a:cs typeface="Arial" charset="0"/>
      </a:defRPr>
    </a:lvl4pPr>
    <a:lvl5pPr marL="1828800" algn="l" rtl="0" fontAlgn="base">
      <a:spcBef>
        <a:spcPct val="0"/>
      </a:spcBef>
      <a:spcAft>
        <a:spcPct val="0"/>
      </a:spcAft>
      <a:defRPr sz="2400" kern="1200">
        <a:solidFill>
          <a:srgbClr val="E10000"/>
        </a:solidFill>
        <a:latin typeface="Times New Roman" pitchFamily="18" charset="0"/>
        <a:ea typeface="+mn-ea"/>
        <a:cs typeface="Arial" charset="0"/>
      </a:defRPr>
    </a:lvl5pPr>
    <a:lvl6pPr marL="2286000" algn="l" defTabSz="914400" rtl="0" eaLnBrk="1" latinLnBrk="0" hangingPunct="1">
      <a:defRPr sz="2400" kern="1200">
        <a:solidFill>
          <a:srgbClr val="E10000"/>
        </a:solidFill>
        <a:latin typeface="Times New Roman" pitchFamily="18" charset="0"/>
        <a:ea typeface="+mn-ea"/>
        <a:cs typeface="Arial" charset="0"/>
      </a:defRPr>
    </a:lvl6pPr>
    <a:lvl7pPr marL="2743200" algn="l" defTabSz="914400" rtl="0" eaLnBrk="1" latinLnBrk="0" hangingPunct="1">
      <a:defRPr sz="2400" kern="1200">
        <a:solidFill>
          <a:srgbClr val="E10000"/>
        </a:solidFill>
        <a:latin typeface="Times New Roman" pitchFamily="18" charset="0"/>
        <a:ea typeface="+mn-ea"/>
        <a:cs typeface="Arial" charset="0"/>
      </a:defRPr>
    </a:lvl7pPr>
    <a:lvl8pPr marL="3200400" algn="l" defTabSz="914400" rtl="0" eaLnBrk="1" latinLnBrk="0" hangingPunct="1">
      <a:defRPr sz="2400" kern="1200">
        <a:solidFill>
          <a:srgbClr val="E10000"/>
        </a:solidFill>
        <a:latin typeface="Times New Roman" pitchFamily="18" charset="0"/>
        <a:ea typeface="+mn-ea"/>
        <a:cs typeface="Arial" charset="0"/>
      </a:defRPr>
    </a:lvl8pPr>
    <a:lvl9pPr marL="3657600" algn="l" defTabSz="914400" rtl="0" eaLnBrk="1" latinLnBrk="0" hangingPunct="1">
      <a:defRPr sz="2400" kern="1200">
        <a:solidFill>
          <a:srgbClr val="E10000"/>
        </a:solidFill>
        <a:latin typeface="Times New Roman" pitchFamily="18"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FF0000"/>
    <a:srgbClr val="3F3F3F"/>
    <a:srgbClr val="008000"/>
    <a:srgbClr val="009900"/>
    <a:srgbClr val="CC9900"/>
    <a:srgbClr val="B89500"/>
    <a:srgbClr val="005250"/>
    <a:srgbClr val="9900FF"/>
    <a:srgbClr val="33CC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357" autoAdjust="0"/>
    <p:restoredTop sz="88313" autoAdjust="0"/>
  </p:normalViewPr>
  <p:slideViewPr>
    <p:cSldViewPr snapToGrid="0" showGuides="1">
      <p:cViewPr>
        <p:scale>
          <a:sx n="120" d="100"/>
          <a:sy n="120" d="100"/>
        </p:scale>
        <p:origin x="-72" y="-72"/>
      </p:cViewPr>
      <p:guideLst>
        <p:guide orient="horz" pos="3162"/>
        <p:guide orient="horz" pos="675"/>
        <p:guide orient="horz" pos="1780"/>
        <p:guide orient="horz" pos="2410"/>
        <p:guide orient="horz" pos="1046"/>
        <p:guide orient="horz" pos="3288"/>
        <p:guide orient="horz" pos="670"/>
        <p:guide pos="2882"/>
        <p:guide pos="61"/>
        <p:guide pos="4695"/>
        <p:guide pos="4737"/>
        <p:guide pos="431"/>
        <p:guide pos="1579"/>
        <p:guide pos="2184"/>
        <p:guide pos="506"/>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40" d="100"/>
        <a:sy n="14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13" Type="http://schemas.openxmlformats.org/officeDocument/2006/relationships/slide" Target="slides/slide111.xml"/><Relationship Id="rId118" Type="http://schemas.openxmlformats.org/officeDocument/2006/relationships/slide" Target="slides/slide116.xml"/><Relationship Id="rId126" Type="http://schemas.openxmlformats.org/officeDocument/2006/relationships/slide" Target="slides/slide124.xml"/><Relationship Id="rId134"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png"/></Relationships>
</file>

<file path=ppt/drawings/_rels/vmlDrawing2.vml.rels><?xml version="1.0" encoding="UTF-8" standalone="yes"?>
<Relationships xmlns="http://schemas.openxmlformats.org/package/2006/relationships"><Relationship Id="rId8" Type="http://schemas.openxmlformats.org/officeDocument/2006/relationships/image" Target="../media/image14.wmf"/><Relationship Id="rId3" Type="http://schemas.openxmlformats.org/officeDocument/2006/relationships/image" Target="../media/image9.wmf"/><Relationship Id="rId7" Type="http://schemas.openxmlformats.org/officeDocument/2006/relationships/image" Target="../media/image13.wmf"/><Relationship Id="rId2" Type="http://schemas.openxmlformats.org/officeDocument/2006/relationships/image" Target="../media/image8.wmf"/><Relationship Id="rId1" Type="http://schemas.openxmlformats.org/officeDocument/2006/relationships/image" Target="../media/image7.wmf"/><Relationship Id="rId6" Type="http://schemas.openxmlformats.org/officeDocument/2006/relationships/image" Target="../media/image12.wmf"/><Relationship Id="rId5" Type="http://schemas.openxmlformats.org/officeDocument/2006/relationships/image" Target="../media/image11.wmf"/><Relationship Id="rId4" Type="http://schemas.openxmlformats.org/officeDocument/2006/relationships/image" Target="../media/image10.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4.vml.rels><?xml version="1.0" encoding="UTF-8" standalone="yes"?>
<Relationships xmlns="http://schemas.openxmlformats.org/package/2006/relationships"><Relationship Id="rId8" Type="http://schemas.openxmlformats.org/officeDocument/2006/relationships/image" Target="../media/image23.wmf"/><Relationship Id="rId3" Type="http://schemas.openxmlformats.org/officeDocument/2006/relationships/image" Target="../media/image18.wmf"/><Relationship Id="rId7" Type="http://schemas.openxmlformats.org/officeDocument/2006/relationships/image" Target="../media/image22.wmf"/><Relationship Id="rId2" Type="http://schemas.openxmlformats.org/officeDocument/2006/relationships/image" Target="../media/image17.wmf"/><Relationship Id="rId1" Type="http://schemas.openxmlformats.org/officeDocument/2006/relationships/image" Target="../media/image16.wmf"/><Relationship Id="rId6" Type="http://schemas.openxmlformats.org/officeDocument/2006/relationships/image" Target="../media/image21.wmf"/><Relationship Id="rId5" Type="http://schemas.openxmlformats.org/officeDocument/2006/relationships/image" Target="../media/image20.wmf"/><Relationship Id="rId4" Type="http://schemas.openxmlformats.org/officeDocument/2006/relationships/image" Target="../media/image19.wmf"/><Relationship Id="rId9" Type="http://schemas.openxmlformats.org/officeDocument/2006/relationships/image" Target="../media/image24.wmf"/></Relationships>
</file>

<file path=ppt/drawings/_rels/vmlDrawing5.vml.rels><?xml version="1.0" encoding="UTF-8" standalone="yes"?>
<Relationships xmlns="http://schemas.openxmlformats.org/package/2006/relationships"><Relationship Id="rId8" Type="http://schemas.openxmlformats.org/officeDocument/2006/relationships/image" Target="../media/image23.wmf"/><Relationship Id="rId3" Type="http://schemas.openxmlformats.org/officeDocument/2006/relationships/image" Target="../media/image18.wmf"/><Relationship Id="rId7" Type="http://schemas.openxmlformats.org/officeDocument/2006/relationships/image" Target="../media/image22.wmf"/><Relationship Id="rId2" Type="http://schemas.openxmlformats.org/officeDocument/2006/relationships/image" Target="../media/image17.wmf"/><Relationship Id="rId1" Type="http://schemas.openxmlformats.org/officeDocument/2006/relationships/image" Target="../media/image16.wmf"/><Relationship Id="rId6" Type="http://schemas.openxmlformats.org/officeDocument/2006/relationships/image" Target="../media/image21.wmf"/><Relationship Id="rId5" Type="http://schemas.openxmlformats.org/officeDocument/2006/relationships/image" Target="../media/image20.wmf"/><Relationship Id="rId4" Type="http://schemas.openxmlformats.org/officeDocument/2006/relationships/image" Target="../media/image19.wmf"/><Relationship Id="rId9" Type="http://schemas.openxmlformats.org/officeDocument/2006/relationships/image" Target="../media/image24.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3.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0" hangingPunct="0">
              <a:defRPr sz="1200">
                <a:solidFill>
                  <a:schemeClr val="tx1"/>
                </a:solidFill>
                <a:cs typeface="+mn-cs"/>
              </a:defRPr>
            </a:lvl1pPr>
          </a:lstStyle>
          <a:p>
            <a:pPr>
              <a:defRPr/>
            </a:pPr>
            <a:endParaRPr lang="en-US"/>
          </a:p>
        </p:txBody>
      </p:sp>
      <p:sp>
        <p:nvSpPr>
          <p:cNvPr id="79875"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defRPr sz="1200">
                <a:solidFill>
                  <a:schemeClr val="tx1"/>
                </a:solidFill>
                <a:cs typeface="+mn-cs"/>
              </a:defRPr>
            </a:lvl1pPr>
          </a:lstStyle>
          <a:p>
            <a:pPr>
              <a:defRPr/>
            </a:pPr>
            <a:endParaRPr lang="en-US"/>
          </a:p>
        </p:txBody>
      </p:sp>
      <p:sp>
        <p:nvSpPr>
          <p:cNvPr id="9728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79877"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79878"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0" hangingPunct="0">
              <a:defRPr sz="1200">
                <a:solidFill>
                  <a:schemeClr val="tx1"/>
                </a:solidFill>
                <a:cs typeface="+mn-cs"/>
              </a:defRPr>
            </a:lvl1pPr>
          </a:lstStyle>
          <a:p>
            <a:pPr>
              <a:defRPr/>
            </a:pPr>
            <a:endParaRPr lang="en-US"/>
          </a:p>
        </p:txBody>
      </p:sp>
      <p:sp>
        <p:nvSpPr>
          <p:cNvPr id="79879"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0" hangingPunct="0">
              <a:defRPr sz="1200">
                <a:solidFill>
                  <a:schemeClr val="tx1"/>
                </a:solidFill>
                <a:cs typeface="+mn-cs"/>
              </a:defRPr>
            </a:lvl1pPr>
          </a:lstStyle>
          <a:p>
            <a:pPr>
              <a:defRPr/>
            </a:pPr>
            <a:fld id="{6C8F3567-3EE8-44B6-BD70-F464082781CA}" type="slidenum">
              <a:rPr lang="en-US"/>
              <a:pPr>
                <a:defRPr/>
              </a:pPr>
              <a:t>‹#›</a:t>
            </a:fld>
            <a:endParaRPr lang="en-US"/>
          </a:p>
        </p:txBody>
      </p:sp>
    </p:spTree>
    <p:extLst>
      <p:ext uri="{BB962C8B-B14F-4D97-AF65-F5344CB8AC3E}">
        <p14:creationId xmlns:p14="http://schemas.microsoft.com/office/powerpoint/2010/main" val="144299697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C2931A4D-E086-41A1-B0E3-7B58FFC39FF8}" type="slidenum">
              <a:rPr lang="en-US" sz="1200" smtClean="0">
                <a:solidFill>
                  <a:schemeClr val="tx1"/>
                </a:solidFill>
              </a:rPr>
              <a:pPr>
                <a:defRPr/>
              </a:pPr>
              <a:t>1</a:t>
            </a:fld>
            <a:endParaRPr lang="en-US" sz="1200" smtClean="0">
              <a:solidFill>
                <a:schemeClr val="tx1"/>
              </a:solidFill>
            </a:endParaRPr>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p:spPr>
        <p:txBody>
          <a:bodyPr/>
          <a:lstStyle/>
          <a:p>
            <a:r>
              <a:rPr lang="en-US" dirty="0" smtClean="0"/>
              <a:t>Created from Strobl, 2012 (was supposed to be 40 min but actually lasted</a:t>
            </a:r>
            <a:r>
              <a:rPr lang="en-US" baseline="0" dirty="0" smtClean="0"/>
              <a:t> 50, even after I removed lots of slides!!! Will really have to cut out </a:t>
            </a:r>
            <a:r>
              <a:rPr lang="en-US" baseline="0" smtClean="0"/>
              <a:t>old stuff</a:t>
            </a:r>
            <a:r>
              <a:rPr lang="en-US" smtClean="0"/>
              <a:t>),</a:t>
            </a:r>
            <a:r>
              <a:rPr lang="en-US" baseline="0" smtClean="0"/>
              <a:t> </a:t>
            </a:r>
            <a:r>
              <a:rPr lang="en-US" baseline="0" dirty="0" smtClean="0"/>
              <a:t>which was from ??? … </a:t>
            </a:r>
            <a:r>
              <a:rPr lang="en-US" dirty="0" smtClean="0"/>
              <a:t> Kenyon.ppt … which was from Yale--</a:t>
            </a:r>
            <a:r>
              <a:rPr lang="en-US" dirty="0" err="1" smtClean="0"/>
              <a:t>psfu</a:t>
            </a:r>
            <a:r>
              <a:rPr lang="en-US" dirty="0" smtClean="0"/>
              <a:t> on 10/20/11 … adjusted line spacing of October 20 block … </a:t>
            </a:r>
          </a:p>
          <a:p>
            <a:r>
              <a:rPr lang="en-US" dirty="0" smtClean="0"/>
              <a:t>	Big change: moved the Physiological Significance to the last slot, after Gas Selectivity. Adjusted outline slides</a:t>
            </a:r>
          </a:p>
          <a:p>
            <a:r>
              <a:rPr lang="en-US" dirty="0" smtClean="0"/>
              <a:t>Created from Aarhus file, </a:t>
            </a:r>
            <a:r>
              <a:rPr lang="en-US" dirty="0" err="1" smtClean="0"/>
              <a:t>psfu</a:t>
            </a:r>
            <a:endParaRPr lang="en-US" dirty="0" smtClean="0"/>
          </a:p>
          <a:p>
            <a:r>
              <a:rPr lang="en-US" dirty="0" smtClean="0"/>
              <a:t>Created from ASN file, 11/23/10 version</a:t>
            </a:r>
          </a:p>
          <a:p>
            <a:r>
              <a:rPr lang="en-US" dirty="0" smtClean="0"/>
              <a:t>Created from S&amp;W file … title: </a:t>
            </a:r>
            <a:r>
              <a:rPr lang="en-US" b="1" dirty="0" smtClean="0">
                <a:solidFill>
                  <a:srgbClr val="0000FF"/>
                </a:solidFill>
              </a:rPr>
              <a:t>Mechanism of Gas Selectivity by Channels</a:t>
            </a:r>
            <a:endParaRPr lang="en-US" dirty="0" smtClean="0"/>
          </a:p>
          <a:p>
            <a:r>
              <a:rPr lang="en-US" dirty="0" smtClean="0"/>
              <a:t>10/11/10: Fixed 10900</a:t>
            </a:r>
          </a:p>
          <a:p>
            <a:endParaRPr lang="en-US" dirty="0" smtClean="0"/>
          </a:p>
          <a:p>
            <a:r>
              <a:rPr lang="en-US" dirty="0" smtClean="0"/>
              <a:t>Created from Kyoto, notes on which follow … Blue</a:t>
            </a:r>
          </a:p>
          <a:p>
            <a:r>
              <a:rPr lang="en-US" dirty="0" smtClean="0"/>
              <a:t>This opening slide: The sizes of the fonts are modified from recent presentations (the Symposium has a long name) … the colors are the same</a:t>
            </a:r>
          </a:p>
          <a:p>
            <a:r>
              <a:rPr lang="en-US" dirty="0" smtClean="0"/>
              <a:t>This talk is a short one, 25 min … it will be paired with another 25-min talk in Naples … hopefully, they will be complementary.</a:t>
            </a:r>
          </a:p>
          <a:p>
            <a:r>
              <a:rPr lang="en-US" dirty="0" smtClean="0"/>
              <a:t>Therefore, I markedly reduced the number of slides, removing most of the historical stuff from the Boron lab, though introducing the Relman paper, etc.</a:t>
            </a:r>
          </a:p>
          <a:p>
            <a:r>
              <a:rPr lang="en-US" dirty="0" smtClean="0"/>
              <a:t>This talk will have an emphasis on the molecular stuff … the Naples talk will have an emphasis on the more integrated stuff.</a:t>
            </a:r>
          </a:p>
          <a:p>
            <a:endParaRPr lang="en-US" dirty="0" smtClean="0"/>
          </a:p>
          <a:p>
            <a:r>
              <a:rPr lang="en-US" dirty="0" smtClean="0"/>
              <a:t>New Research Developments in Renal Acid-Base Regulation</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3F168F3E-2D49-4BCE-9125-1E090F015666}" type="slidenum">
              <a:rPr lang="en-US" sz="1200" smtClean="0">
                <a:solidFill>
                  <a:schemeClr val="tx1"/>
                </a:solidFill>
              </a:rPr>
              <a:pPr>
                <a:defRPr/>
              </a:pPr>
              <a:t>11</a:t>
            </a:fld>
            <a:endParaRPr lang="en-US" sz="1200" smtClean="0">
              <a:solidFill>
                <a:schemeClr val="tx1"/>
              </a:solidFill>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p:spPr>
        <p:txBody>
          <a:bodyPr/>
          <a:lstStyle/>
          <a:p>
            <a:r>
              <a:rPr lang="en-US" smtClean="0"/>
              <a:t>If we show this slide, do not show that CO2 rebound slide that has Thomas and Russell.</a:t>
            </a:r>
          </a:p>
          <a:p>
            <a:r>
              <a:rPr lang="en-US" smtClean="0"/>
              <a:t>10/19/10 (Beijing): Added Thomas and Russell.</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770437EB-B268-4584-8FBB-F45D95E06F0F}" type="slidenum">
              <a:rPr lang="en-US" sz="1200" smtClean="0">
                <a:solidFill>
                  <a:schemeClr val="tx1"/>
                </a:solidFill>
              </a:rPr>
              <a:pPr>
                <a:defRPr/>
              </a:pPr>
              <a:t>14</a:t>
            </a:fld>
            <a:endParaRPr lang="en-US" sz="1200" smtClean="0">
              <a:solidFill>
                <a:schemeClr val="tx1"/>
              </a:solidFill>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p:spPr>
        <p:txBody>
          <a:bodyPr/>
          <a:lstStyle/>
          <a:p>
            <a:r>
              <a:rPr lang="en-US" dirty="0" smtClean="0"/>
              <a:t>6/8/12: Added K to J</a:t>
            </a:r>
            <a:r>
              <a:rPr lang="en-US" baseline="0" dirty="0" smtClean="0"/>
              <a:t>K Mitchell</a:t>
            </a:r>
          </a:p>
          <a:p>
            <a:r>
              <a:rPr lang="en-US" dirty="0" smtClean="0"/>
              <a:t>3/26/12: Darken the green … 3/27/12: I darkened the green (1 over) ... Changed text to “This is how gases … but not all”</a:t>
            </a:r>
          </a:p>
          <a:p>
            <a:r>
              <a:rPr lang="en-US" dirty="0" smtClean="0"/>
              <a:t>6/25/10 in Austria: Add egress and editing of “This is probably … “. Darkened all greens. Introduced “Solubility theory” -&gt; “Access/Egress theory”.</a:t>
            </a:r>
          </a:p>
          <a:p>
            <a:r>
              <a:rPr lang="en-US" dirty="0" smtClean="0"/>
              <a:t>10/11/10 on plane to Houston/Lubbock: Added Boron (2010)</a:t>
            </a:r>
          </a:p>
          <a:p>
            <a:r>
              <a:rPr lang="en-US" dirty="0" smtClean="0"/>
              <a:t>According to the review by Stannett (1978), John Kearsley Mitchell had formulated what we now call “Overton’s Rule” in 1831, well over a half century before Overton’s experiments. The physical chemist Thomas Graham—who gave us Graham’s law, discovered dialysis, and is considered the founder of colloid chemistry—published his first paper on gas transport across membranes in 1829. He enunciated the solubility-diffusion theory in 1866, about a century before biologists. </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CB19C268-A946-4203-AEA9-BC8F8E0A4305}" type="slidenum">
              <a:rPr lang="en-US" sz="1200" smtClean="0">
                <a:solidFill>
                  <a:schemeClr val="tx1"/>
                </a:solidFill>
              </a:rPr>
              <a:pPr>
                <a:defRPr/>
              </a:pPr>
              <a:t>15</a:t>
            </a:fld>
            <a:endParaRPr lang="en-US" sz="1200" smtClean="0">
              <a:solidFill>
                <a:schemeClr val="tx1"/>
              </a:solidFill>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p:spPr>
        <p:txBody>
          <a:bodyPr/>
          <a:lstStyle/>
          <a:p>
            <a:r>
              <a:rPr lang="en-US" smtClean="0"/>
              <a:t>3/27/12: Fixed green shade for arrows, eliminated surround for all black circles, re-arranged and edited most text.</a:t>
            </a:r>
          </a:p>
          <a:p>
            <a:r>
              <a:rPr lang="en-US" smtClean="0"/>
              <a:t>6/24/10 in Austria: Added the * and sine qua non. Also added Xue’s data for the first time. Added “if Px is low”. </a:t>
            </a:r>
          </a:p>
          <a:p>
            <a:r>
              <a:rPr lang="en-US" smtClean="0"/>
              <a:t>10/11/10: On plane to Houston/Lubbock: Added ‘are’ tiny. #1 altered to include Access, solubility, diffusion, egress. Moved up Fick’s law 10 clicks 200.</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smtClean="0"/>
              <a:t>8/16/12, Waterville, Maine (GRC Brain Metabolism Conference): Downloaded</a:t>
            </a:r>
            <a:r>
              <a:rPr lang="en-US" baseline="0" dirty="0" smtClean="0"/>
              <a:t> the Hi-Res JPG from Cell.</a:t>
            </a:r>
            <a:endParaRPr lang="en-US" sz="1200" baseline="0" dirty="0" smtClean="0">
              <a:solidFill>
                <a:schemeClr val="tx1"/>
              </a:solidFill>
              <a:latin typeface="Arial Narrow"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err="1" smtClean="0">
                <a:solidFill>
                  <a:schemeClr val="tx1"/>
                </a:solidFill>
                <a:latin typeface="Arial Narrow" pitchFamily="34" charset="0"/>
              </a:rPr>
              <a:t>Takamori</a:t>
            </a:r>
            <a:r>
              <a:rPr lang="en-US" sz="1200" dirty="0" smtClean="0">
                <a:solidFill>
                  <a:schemeClr val="tx1"/>
                </a:solidFill>
                <a:latin typeface="Arial Narrow" pitchFamily="34" charset="0"/>
              </a:rPr>
              <a:t> … Jahn. Molecular anatomy of a trafficking organelle. </a:t>
            </a:r>
            <a:r>
              <a:rPr lang="en-US" sz="1200" i="1" dirty="0" smtClean="0">
                <a:solidFill>
                  <a:schemeClr val="tx1"/>
                </a:solidFill>
                <a:latin typeface="Arial Narrow" pitchFamily="34" charset="0"/>
              </a:rPr>
              <a:t>Cell</a:t>
            </a:r>
            <a:r>
              <a:rPr lang="en-US" sz="1200" dirty="0" smtClean="0">
                <a:solidFill>
                  <a:schemeClr val="tx1"/>
                </a:solidFill>
                <a:latin typeface="Arial Narrow" pitchFamily="34" charset="0"/>
              </a:rPr>
              <a:t> 127: 831-846, 2006.</a:t>
            </a:r>
          </a:p>
          <a:p>
            <a:endParaRPr lang="en-US" dirty="0"/>
          </a:p>
        </p:txBody>
      </p:sp>
      <p:sp>
        <p:nvSpPr>
          <p:cNvPr id="4" name="Slide Number Placeholder 3"/>
          <p:cNvSpPr>
            <a:spLocks noGrp="1"/>
          </p:cNvSpPr>
          <p:nvPr>
            <p:ph type="sldNum" sz="quarter" idx="10"/>
          </p:nvPr>
        </p:nvSpPr>
        <p:spPr/>
        <p:txBody>
          <a:bodyPr/>
          <a:lstStyle/>
          <a:p>
            <a:pPr>
              <a:defRPr/>
            </a:pPr>
            <a:fld id="{6C8F3567-3EE8-44B6-BD70-F464082781CA}" type="slidenum">
              <a:rPr lang="en-US" smtClean="0"/>
              <a:pPr>
                <a:defRPr/>
              </a:pPr>
              <a:t>16</a:t>
            </a:fld>
            <a:endParaRPr lang="en-US"/>
          </a:p>
        </p:txBody>
      </p:sp>
    </p:spTree>
    <p:extLst>
      <p:ext uri="{BB962C8B-B14F-4D97-AF65-F5344CB8AC3E}">
        <p14:creationId xmlns:p14="http://schemas.microsoft.com/office/powerpoint/2010/main" val="25131806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17</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18</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244A918F-E876-433A-BD66-3426271097E5}" type="slidenum">
              <a:rPr lang="en-US" sz="1200" smtClean="0">
                <a:solidFill>
                  <a:schemeClr val="tx1"/>
                </a:solidFill>
              </a:rPr>
              <a:pPr>
                <a:defRPr/>
              </a:pPr>
              <a:t>20</a:t>
            </a:fld>
            <a:endParaRPr lang="en-US" sz="1200" smtClean="0">
              <a:solidFill>
                <a:schemeClr val="tx1"/>
              </a:solidFill>
            </a:endParaRPr>
          </a:p>
        </p:txBody>
      </p:sp>
      <p:sp>
        <p:nvSpPr>
          <p:cNvPr id="110595" name="Rectangle 2"/>
          <p:cNvSpPr>
            <a:spLocks noGrp="1" noRot="1" noChangeAspect="1" noChangeArrowheads="1" noTextEdit="1"/>
          </p:cNvSpPr>
          <p:nvPr>
            <p:ph type="sldImg"/>
          </p:nvPr>
        </p:nvSpPr>
        <p:spPr>
          <a:xfrm>
            <a:off x="1146175" y="685800"/>
            <a:ext cx="4567238" cy="3425825"/>
          </a:xfrm>
          <a:ln w="12700" cap="flat">
            <a:solidFill>
              <a:schemeClr val="tx1"/>
            </a:solidFill>
          </a:ln>
        </p:spPr>
      </p:sp>
      <p:sp>
        <p:nvSpPr>
          <p:cNvPr id="110596" name="Rectangle 3"/>
          <p:cNvSpPr>
            <a:spLocks noGrp="1" noChangeArrowheads="1"/>
          </p:cNvSpPr>
          <p:nvPr>
            <p:ph type="body" idx="1"/>
          </p:nvPr>
        </p:nvSpPr>
        <p:spPr>
          <a:noFill/>
        </p:spPr>
        <p:txBody>
          <a:bodyPr lIns="92075" tIns="46038" rIns="92075" bIns="46038"/>
          <a:lstStyle/>
          <a:p>
            <a:pPr>
              <a:spcBef>
                <a:spcPct val="0"/>
              </a:spcBef>
            </a:pPr>
            <a:r>
              <a:rPr lang="en-US" dirty="0" err="1" smtClean="0">
                <a:solidFill>
                  <a:srgbClr val="E10000"/>
                </a:solidFill>
              </a:rPr>
              <a:t>Waisbren</a:t>
            </a:r>
            <a:r>
              <a:rPr lang="en-US" dirty="0" smtClean="0">
                <a:solidFill>
                  <a:srgbClr val="E10000"/>
                </a:solidFill>
              </a:rPr>
              <a:t> et al, N</a:t>
            </a:r>
            <a:r>
              <a:rPr lang="en-US" i="1" dirty="0" smtClean="0">
                <a:solidFill>
                  <a:srgbClr val="E10000"/>
                </a:solidFill>
              </a:rPr>
              <a:t>ature </a:t>
            </a:r>
            <a:r>
              <a:rPr lang="en-US" b="1" dirty="0" smtClean="0">
                <a:solidFill>
                  <a:srgbClr val="E10000"/>
                </a:solidFill>
              </a:rPr>
              <a:t>368</a:t>
            </a:r>
            <a:r>
              <a:rPr lang="en-US" dirty="0" smtClean="0">
                <a:solidFill>
                  <a:srgbClr val="E10000"/>
                </a:solidFill>
              </a:rPr>
              <a:t>, 1994</a:t>
            </a:r>
          </a:p>
          <a:p>
            <a:pPr>
              <a:spcBef>
                <a:spcPct val="0"/>
              </a:spcBef>
            </a:pPr>
            <a:r>
              <a:rPr lang="en-US" dirty="0" smtClean="0">
                <a:solidFill>
                  <a:srgbClr val="E10000"/>
                </a:solidFill>
              </a:rPr>
              <a:t>8/16/12, Waterville,</a:t>
            </a:r>
            <a:r>
              <a:rPr lang="en-US" baseline="0" dirty="0" smtClean="0">
                <a:solidFill>
                  <a:srgbClr val="E10000"/>
                </a:solidFill>
              </a:rPr>
              <a:t> Maine (GRC): moved labels “Collection Side” and “Perfusion Side” down and laterally. Added Red Line.</a:t>
            </a:r>
            <a:endParaRPr lang="en-US" dirty="0"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F34B7BD2-B226-483A-8EDD-757B5953D627}" type="slidenum">
              <a:rPr lang="en-US" sz="1200" smtClean="0">
                <a:solidFill>
                  <a:schemeClr val="tx1"/>
                </a:solidFill>
              </a:rPr>
              <a:pPr>
                <a:defRPr/>
              </a:pPr>
              <a:t>25</a:t>
            </a:fld>
            <a:endParaRPr lang="en-US" sz="1200" smtClean="0">
              <a:solidFill>
                <a:schemeClr val="tx1"/>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p:spPr>
        <p:txBody>
          <a:bodyPr/>
          <a:lstStyle/>
          <a:p>
            <a:r>
              <a:rPr lang="en-US" smtClean="0"/>
              <a:t>Highlight lettering: 225, 0, 0 &amp; BOLD</a:t>
            </a:r>
          </a:p>
          <a:p>
            <a:endParaRPr 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26</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E37CAB7E-D625-4D65-BF05-4791AD8D8989}" type="slidenum">
              <a:rPr lang="en-US" sz="1200" smtClean="0">
                <a:solidFill>
                  <a:schemeClr val="tx1"/>
                </a:solidFill>
              </a:rPr>
              <a:pPr>
                <a:defRPr/>
              </a:pPr>
              <a:t>27</a:t>
            </a:fld>
            <a:endParaRPr lang="en-US" sz="1200" smtClean="0">
              <a:solidFill>
                <a:schemeClr val="tx1"/>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p:spPr>
        <p:txBody>
          <a:bodyPr/>
          <a:lstStyle/>
          <a:p>
            <a:r>
              <a:rPr lang="en-US" smtClean="0"/>
              <a:t>2.2 Angstroms by X-ray crystallography</a:t>
            </a:r>
          </a:p>
          <a:p>
            <a:r>
              <a:rPr lang="en-US" smtClean="0"/>
              <a:t>AQP1 from bovine RBC</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CAF55C7F-26E8-4B73-8322-95E6750ED578}" type="slidenum">
              <a:rPr lang="en-US" sz="1200" smtClean="0">
                <a:solidFill>
                  <a:schemeClr val="tx1"/>
                </a:solidFill>
              </a:rPr>
              <a:pPr>
                <a:defRPr/>
              </a:pPr>
              <a:t>2</a:t>
            </a:fld>
            <a:endParaRPr lang="en-US" sz="1200" smtClean="0">
              <a:solidFill>
                <a:schemeClr val="tx1"/>
              </a:solidFill>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p:spPr>
        <p:txBody>
          <a:bodyPr/>
          <a:lstStyle/>
          <a:p>
            <a:r>
              <a:rPr lang="en-US" smtClean="0"/>
              <a:t>Highlight lettering: 225, 0, 0 &amp; BOLD</a:t>
            </a:r>
          </a:p>
          <a:p>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53CD5827-1C35-4FA9-90C3-A7AC21A71AA3}" type="slidenum">
              <a:rPr lang="en-US" sz="1200" smtClean="0">
                <a:solidFill>
                  <a:schemeClr val="tx1"/>
                </a:solidFill>
              </a:rPr>
              <a:pPr>
                <a:defRPr/>
              </a:pPr>
              <a:t>30</a:t>
            </a:fld>
            <a:endParaRPr lang="en-US" sz="1200" smtClean="0">
              <a:solidFill>
                <a:schemeClr val="tx1"/>
              </a:solidFill>
            </a:endParaRPr>
          </a:p>
        </p:txBody>
      </p:sp>
      <p:sp>
        <p:nvSpPr>
          <p:cNvPr id="114691"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31</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32</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2A29ADB-5FFE-4E6F-B46C-4FD85C44A7DF}" type="slidenum">
              <a:rPr lang="en-US" sz="1200" smtClean="0">
                <a:solidFill>
                  <a:schemeClr val="tx1"/>
                </a:solidFill>
              </a:rPr>
              <a:pPr>
                <a:defRPr/>
              </a:pPr>
              <a:t>34</a:t>
            </a:fld>
            <a:endParaRPr lang="en-US" sz="1200" smtClean="0">
              <a:solidFill>
                <a:schemeClr val="tx1"/>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p:spPr>
        <p:txBody>
          <a:bodyPr/>
          <a:lstStyle/>
          <a:p>
            <a:r>
              <a:rPr lang="en-US" smtClean="0"/>
              <a:t>Highlight lettering: 225, 0, 0 &amp; BOLD</a:t>
            </a:r>
          </a:p>
          <a:p>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A3486A22-D1EC-4BD9-9EB5-F2F423A36F8E}" type="slidenum">
              <a:rPr lang="en-US" sz="1200" smtClean="0">
                <a:solidFill>
                  <a:schemeClr val="tx1"/>
                </a:solidFill>
              </a:rPr>
              <a:pPr>
                <a:defRPr/>
              </a:pPr>
              <a:t>35</a:t>
            </a:fld>
            <a:endParaRPr lang="en-US" sz="1200" smtClean="0">
              <a:solidFill>
                <a:schemeClr val="tx1"/>
              </a:solidFill>
            </a:endParaRPr>
          </a:p>
        </p:txBody>
      </p:sp>
      <p:sp>
        <p:nvSpPr>
          <p:cNvPr id="116739" name="Rectangle 2"/>
          <p:cNvSpPr>
            <a:spLocks noGrp="1" noRot="1" noChangeAspect="1" noChangeArrowheads="1" noTextEdit="1"/>
          </p:cNvSpPr>
          <p:nvPr>
            <p:ph type="sldImg"/>
          </p:nvPr>
        </p:nvSpPr>
        <p:spPr>
          <a:ln/>
        </p:spPr>
      </p:sp>
      <p:sp>
        <p:nvSpPr>
          <p:cNvPr id="116740"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45865942-5A44-4554-A47C-9CFA75419B59}" type="slidenum">
              <a:rPr lang="en-US" sz="1200" smtClean="0">
                <a:solidFill>
                  <a:schemeClr val="tx1"/>
                </a:solidFill>
              </a:rPr>
              <a:pPr>
                <a:defRPr/>
              </a:pPr>
              <a:t>37</a:t>
            </a:fld>
            <a:endParaRPr lang="en-US" sz="1200" smtClean="0">
              <a:solidFill>
                <a:schemeClr val="tx1"/>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p:spPr>
        <p:txBody>
          <a:bodyPr/>
          <a:lstStyle/>
          <a:p>
            <a:r>
              <a:rPr lang="en-US" smtClean="0"/>
              <a:t>Replaced CO2 with NH3 in title after GRC talk on 6/5/05</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1DF3104-9955-4C74-BE5D-741DE537DC7A}" type="slidenum">
              <a:rPr lang="en-US"/>
              <a:pPr/>
              <a:t>38</a:t>
            </a:fld>
            <a:endParaRPr lang="en-US"/>
          </a:p>
        </p:txBody>
      </p:sp>
      <p:sp>
        <p:nvSpPr>
          <p:cNvPr id="10242" name="Rectangle 2"/>
          <p:cNvSpPr>
            <a:spLocks noGrp="1" noRot="1" noChangeAspect="1" noChangeArrowheads="1" noTextEdit="1"/>
          </p:cNvSpPr>
          <p:nvPr>
            <p:ph type="sldImg"/>
          </p:nvPr>
        </p:nvSpPr>
        <p:spPr>
          <a:ln/>
        </p:spPr>
      </p:sp>
      <p:sp>
        <p:nvSpPr>
          <p:cNvPr id="10243" name="Rectangle 3"/>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5" tIns="45718" rIns="91435" bIns="45718"/>
          <a:lstStyle/>
          <a:p>
            <a:r>
              <a:rPr lang="en-US"/>
              <a:t>RO: Change the arrows for H2O</a:t>
            </a:r>
          </a:p>
          <a:p>
            <a:r>
              <a:rPr lang="en-US"/>
              <a:t>???Do we show delta? But the membrane is curved!!!</a:t>
            </a:r>
          </a:p>
          <a:p>
            <a:r>
              <a:rPr lang="en-US"/>
              <a:t>Show BECS … figure legend: convection/infinite resevoir, no rxs.</a:t>
            </a:r>
          </a:p>
          <a:p>
            <a:r>
              <a:rPr lang="en-US"/>
              <a:t>eUL … delta … legend: no convection, only diffusion, rxs.</a:t>
            </a:r>
          </a:p>
          <a:p>
            <a:endParaRPr lang="en-US"/>
          </a:p>
          <a:p>
            <a:r>
              <a:rPr lang="en-US"/>
              <a:t>RO to WFB: Should we call eUL ECS (extracellular space) and shouldn’t iUL be only intracellular space (in fact, according to WFB there is no real intracellular UL)? We do not want to use the word unstirred layer!!!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fld id="{176F3E0D-C324-4817-96DA-A2AAA8704345}" type="slidenum">
              <a:rPr lang="en-US" sz="1200" smtClean="0">
                <a:solidFill>
                  <a:schemeClr val="tx1"/>
                </a:solidFill>
              </a:rPr>
              <a:pPr/>
              <a:t>39</a:t>
            </a:fld>
            <a:endParaRPr lang="en-US" sz="1200" smtClean="0">
              <a:solidFill>
                <a:schemeClr val="tx1"/>
              </a:solidFill>
            </a:endParaRPr>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xfrm>
            <a:off x="685800" y="4343400"/>
            <a:ext cx="5486400" cy="4114800"/>
          </a:xfrm>
          <a:noFill/>
        </p:spPr>
        <p:txBody>
          <a:bodyPr/>
          <a:lstStyle/>
          <a:p>
            <a:r>
              <a:rPr lang="en-US" smtClean="0"/>
              <a:t>20 shells total</a:t>
            </a:r>
          </a:p>
          <a:p>
            <a:r>
              <a:rPr lang="en-US" smtClean="0"/>
              <a:t>5 outer shells</a:t>
            </a:r>
          </a:p>
          <a:p>
            <a:r>
              <a:rPr lang="en-US" smtClean="0"/>
              <a:t>15 inner shells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Charcoal</a:t>
            </a:r>
            <a:r>
              <a:rPr lang="en-US" baseline="0" dirty="0" smtClean="0"/>
              <a:t> </a:t>
            </a:r>
            <a:r>
              <a:rPr lang="en-US" baseline="0" dirty="0" smtClean="0"/>
              <a:t>gray line: 63, 63, 63</a:t>
            </a:r>
          </a:p>
          <a:p>
            <a:pPr marL="0" marR="0" indent="0" algn="l" defTabSz="914400" rtl="0" eaLnBrk="0" fontAlgn="base" latinLnBrk="0" hangingPunct="0">
              <a:lnSpc>
                <a:spcPct val="100000"/>
              </a:lnSpc>
              <a:spcBef>
                <a:spcPct val="30000"/>
              </a:spcBef>
              <a:spcAft>
                <a:spcPct val="0"/>
              </a:spcAft>
              <a:buClrTx/>
              <a:buSzTx/>
              <a:buFontTx/>
              <a:buNone/>
              <a:tabLst/>
              <a:defRPr/>
            </a:pPr>
            <a:r>
              <a:rPr lang="en-US" baseline="0" dirty="0" smtClean="0"/>
              <a:t>This is the “flat” version of this slide</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6C8F3567-3EE8-44B6-BD70-F464082781CA}" type="slidenum">
              <a:rPr lang="en-US" smtClean="0"/>
              <a:pPr>
                <a:defRPr/>
              </a:pPr>
              <a:t>40</a:t>
            </a:fld>
            <a:endParaRPr lang="en-US"/>
          </a:p>
        </p:txBody>
      </p:sp>
    </p:spTree>
    <p:extLst>
      <p:ext uri="{BB962C8B-B14F-4D97-AF65-F5344CB8AC3E}">
        <p14:creationId xmlns:p14="http://schemas.microsoft.com/office/powerpoint/2010/main" val="368144887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Charcoal</a:t>
            </a:r>
            <a:r>
              <a:rPr lang="en-US" baseline="0" dirty="0" smtClean="0"/>
              <a:t> </a:t>
            </a:r>
            <a:r>
              <a:rPr lang="en-US" baseline="0" dirty="0" smtClean="0"/>
              <a:t>gray </a:t>
            </a:r>
            <a:r>
              <a:rPr lang="en-US" baseline="0" dirty="0" smtClean="0"/>
              <a:t>line: 63, 63, </a:t>
            </a:r>
            <a:r>
              <a:rPr lang="en-US" baseline="0" dirty="0" smtClean="0"/>
              <a:t>63</a:t>
            </a:r>
          </a:p>
          <a:p>
            <a:r>
              <a:rPr lang="en-US" baseline="0" dirty="0" smtClean="0"/>
              <a:t>This is the animated version of this slide</a:t>
            </a:r>
            <a:endParaRPr lang="en-US" dirty="0"/>
          </a:p>
        </p:txBody>
      </p:sp>
      <p:sp>
        <p:nvSpPr>
          <p:cNvPr id="4" name="Slide Number Placeholder 3"/>
          <p:cNvSpPr>
            <a:spLocks noGrp="1"/>
          </p:cNvSpPr>
          <p:nvPr>
            <p:ph type="sldNum" sz="quarter" idx="10"/>
          </p:nvPr>
        </p:nvSpPr>
        <p:spPr/>
        <p:txBody>
          <a:bodyPr/>
          <a:lstStyle/>
          <a:p>
            <a:pPr>
              <a:defRPr/>
            </a:pPr>
            <a:fld id="{6C8F3567-3EE8-44B6-BD70-F464082781CA}" type="slidenum">
              <a:rPr lang="en-US" smtClean="0"/>
              <a:pPr>
                <a:defRPr/>
              </a:pPr>
              <a:t>41</a:t>
            </a:fld>
            <a:endParaRPr lang="en-US"/>
          </a:p>
        </p:txBody>
      </p:sp>
    </p:spTree>
    <p:extLst>
      <p:ext uri="{BB962C8B-B14F-4D97-AF65-F5344CB8AC3E}">
        <p14:creationId xmlns:p14="http://schemas.microsoft.com/office/powerpoint/2010/main" val="36814488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E8C0B9D-2C6E-45B5-AAFA-ABF29AE6DB5A}" type="slidenum">
              <a:rPr lang="en-US"/>
              <a:pPr>
                <a:defRPr/>
              </a:pPr>
              <a:t>3</a:t>
            </a:fld>
            <a:endParaRPr lang="en-US"/>
          </a:p>
        </p:txBody>
      </p:sp>
      <p:sp>
        <p:nvSpPr>
          <p:cNvPr id="100355" name="Rectangle 2"/>
          <p:cNvSpPr>
            <a:spLocks noGrp="1" noRot="1" noChangeAspect="1" noChangeArrowheads="1" noTextEdit="1"/>
          </p:cNvSpPr>
          <p:nvPr>
            <p:ph type="sldImg"/>
          </p:nvPr>
        </p:nvSpPr>
        <p:spPr>
          <a:xfrm>
            <a:off x="1146175" y="685800"/>
            <a:ext cx="4567238" cy="3425825"/>
          </a:xfrm>
          <a:ln w="12700" cap="flat">
            <a:solidFill>
              <a:schemeClr val="tx1"/>
            </a:solidFill>
          </a:ln>
        </p:spPr>
      </p:sp>
      <p:sp>
        <p:nvSpPr>
          <p:cNvPr id="100356" name="Rectangle 3"/>
          <p:cNvSpPr>
            <a:spLocks noGrp="1" noChangeArrowheads="1"/>
          </p:cNvSpPr>
          <p:nvPr>
            <p:ph type="body" idx="1"/>
          </p:nvPr>
        </p:nvSpPr>
        <p:spPr>
          <a:noFill/>
        </p:spPr>
        <p:txBody>
          <a:bodyPr lIns="92075" tIns="46038" rIns="92075" bIns="46038"/>
          <a:lstStyle/>
          <a:p>
            <a:r>
              <a:rPr lang="en-US" smtClean="0"/>
              <a:t>10/20/10, Xi’An China with JZ and Emily at the XiBei Hotel: created this slide … about 5 hours … now I know why I didn’t do this earlier!</a:t>
            </a:r>
          </a:p>
          <a:p>
            <a:r>
              <a:rPr lang="en-US" smtClean="0"/>
              <a:t>10/21/10: psfu … fixed horizontality of top of axon line, grease pads, added Axon to diameter.</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fld id="{DA12A1E9-C994-4E87-B79C-A46C05633932}" type="slidenum">
              <a:rPr lang="en-US" sz="1200" smtClean="0">
                <a:solidFill>
                  <a:schemeClr val="tx1"/>
                </a:solidFill>
              </a:rPr>
              <a:pPr/>
              <a:t>42</a:t>
            </a:fld>
            <a:endParaRPr lang="en-US" sz="1200" smtClean="0">
              <a:solidFill>
                <a:schemeClr val="tx1"/>
              </a:solidFill>
            </a:endParaRPr>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p:spPr>
        <p:txBody>
          <a:bodyPr/>
          <a:lstStyle/>
          <a:p>
            <a:r>
              <a:rPr lang="en-US" smtClean="0"/>
              <a:t>Blue</a:t>
            </a:r>
          </a:p>
          <a:p>
            <a:r>
              <a:rPr lang="en-US" smtClean="0"/>
              <a:t>Deleted in 2010: </a:t>
            </a:r>
            <a:r>
              <a:rPr lang="en-US" sz="800" smtClean="0">
                <a:latin typeface="Arial Narrow" pitchFamily="34" charset="0"/>
              </a:rPr>
              <a:t>Do isolated, perfused proximal tubules from AQP1-nulls show a decreased adaptation to acidosis? </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43</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5C363C6E-56C1-4770-B53D-9D13DA15A6C4}" type="slidenum">
              <a:rPr lang="en-US" sz="1200" smtClean="0">
                <a:solidFill>
                  <a:schemeClr val="tx1"/>
                </a:solidFill>
              </a:rPr>
              <a:pPr>
                <a:defRPr/>
              </a:pPr>
              <a:t>44</a:t>
            </a:fld>
            <a:endParaRPr lang="en-US" sz="1200" smtClean="0">
              <a:solidFill>
                <a:schemeClr val="tx1"/>
              </a:solidFill>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xfrm>
            <a:off x="685800" y="4343400"/>
            <a:ext cx="5486400" cy="4114800"/>
          </a:xfrm>
          <a:noFill/>
        </p:spPr>
        <p:txBody>
          <a:bodyPr/>
          <a:lstStyle/>
          <a:p>
            <a:r>
              <a:rPr lang="en-US" smtClean="0"/>
              <a:t>Do not use this series of PNAS slides if we use the larger set of AQP0-9 and Rh proteins.</a:t>
            </a:r>
          </a:p>
          <a:p>
            <a:endParaRPr lang="en-US" smtClean="0"/>
          </a:p>
          <a:p>
            <a:r>
              <a:rPr lang="en-US" smtClean="0"/>
              <a:t>Figures must be final size. One column wide (8.7cm), if wider than one column, if must be between 10.5~18cm (7.086”) letters,numbers between 6~12 points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22A0E608-ECEA-40CB-A107-02FE38DF63AE}" type="slidenum">
              <a:rPr lang="en-US" sz="1200" smtClean="0">
                <a:solidFill>
                  <a:schemeClr val="tx1"/>
                </a:solidFill>
              </a:rPr>
              <a:pPr>
                <a:defRPr/>
              </a:pPr>
              <a:t>45</a:t>
            </a:fld>
            <a:endParaRPr lang="en-US" sz="1200" smtClean="0">
              <a:solidFill>
                <a:schemeClr val="tx1"/>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xfrm>
            <a:off x="685800" y="4343400"/>
            <a:ext cx="5486400" cy="4114800"/>
          </a:xfrm>
          <a:noFill/>
        </p:spPr>
        <p:txBody>
          <a:bodyPr/>
          <a:lstStyle/>
          <a:p>
            <a:r>
              <a:rPr lang="en-US" smtClean="0"/>
              <a:t>No change</a:t>
            </a:r>
          </a:p>
          <a:p>
            <a:endParaRPr lang="en-US" smtClean="0"/>
          </a:p>
          <a:p>
            <a:r>
              <a:rPr lang="en-US" smtClean="0"/>
              <a:t>Figures must be final size. One column wide (8.7cm), if wider than one column, if must be between 10.5~18cm (7.086”) letters,numbers between 6~12 points</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5FE52F9F-EAB7-4DBA-9901-C38251A1105F}" type="slidenum">
              <a:rPr lang="en-US" sz="1200" smtClean="0">
                <a:solidFill>
                  <a:schemeClr val="tx1"/>
                </a:solidFill>
              </a:rPr>
              <a:pPr>
                <a:defRPr/>
              </a:pPr>
              <a:t>46</a:t>
            </a:fld>
            <a:endParaRPr lang="en-US" sz="1200" smtClean="0">
              <a:solidFill>
                <a:schemeClr val="tx1"/>
              </a:solidFill>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xfrm>
            <a:off x="685800" y="4343400"/>
            <a:ext cx="5486400" cy="4114800"/>
          </a:xfrm>
          <a:noFill/>
        </p:spPr>
        <p:txBody>
          <a:bodyPr/>
          <a:lstStyle/>
          <a:p>
            <a:r>
              <a:rPr lang="en-US" smtClean="0"/>
              <a:t>Figures must be final size. One column wide (8.7cm), if wider than one column, if must be between 10.5~18cm (7.086”) letters,numbers between 6~12 points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A2602AAA-31C7-4702-9CB3-1B45AA8CE6FC}" type="slidenum">
              <a:rPr lang="en-US" sz="1200" smtClean="0">
                <a:solidFill>
                  <a:schemeClr val="tx1"/>
                </a:solidFill>
              </a:rPr>
              <a:pPr>
                <a:defRPr/>
              </a:pPr>
              <a:t>47</a:t>
            </a:fld>
            <a:endParaRPr lang="en-US" sz="1200" smtClean="0">
              <a:solidFill>
                <a:schemeClr val="tx1"/>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xfrm>
            <a:off x="685800" y="4343400"/>
            <a:ext cx="5486400" cy="4114800"/>
          </a:xfrm>
          <a:noFill/>
        </p:spPr>
        <p:txBody>
          <a:bodyPr/>
          <a:lstStyle/>
          <a:p>
            <a:r>
              <a:rPr lang="en-US" smtClean="0"/>
              <a:t>11/21/10: protein -&gt; channel, blue label … flipped and adusted DpHs* labels</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85858ABB-3DB3-421A-9143-CFD19D654276}" type="slidenum">
              <a:rPr lang="en-US" sz="1200" smtClean="0">
                <a:solidFill>
                  <a:schemeClr val="tx1"/>
                </a:solidFill>
              </a:rPr>
              <a:pPr>
                <a:defRPr/>
              </a:pPr>
              <a:t>48</a:t>
            </a:fld>
            <a:endParaRPr lang="en-US" sz="1200" smtClean="0">
              <a:solidFill>
                <a:schemeClr val="tx1"/>
              </a:solidFill>
            </a:endParaRPr>
          </a:p>
        </p:txBody>
      </p:sp>
      <p:sp>
        <p:nvSpPr>
          <p:cNvPr id="122883" name="Rectangle 2"/>
          <p:cNvSpPr>
            <a:spLocks noGrp="1" noRot="1" noChangeAspect="1" noChangeArrowheads="1" noTextEdit="1"/>
          </p:cNvSpPr>
          <p:nvPr>
            <p:ph type="sldImg"/>
          </p:nvPr>
        </p:nvSpPr>
        <p:spPr>
          <a:ln/>
        </p:spPr>
      </p:sp>
      <p:sp>
        <p:nvSpPr>
          <p:cNvPr id="122884" name="Rectangle 3"/>
          <p:cNvSpPr>
            <a:spLocks noGrp="1" noChangeArrowheads="1"/>
          </p:cNvSpPr>
          <p:nvPr>
            <p:ph type="body" idx="1"/>
          </p:nvPr>
        </p:nvSpPr>
        <p:spPr>
          <a:xfrm>
            <a:off x="685800" y="4343400"/>
            <a:ext cx="5486400" cy="4114800"/>
          </a:xfrm>
          <a:noFill/>
        </p:spPr>
        <p:txBody>
          <a:bodyPr/>
          <a:lstStyle/>
          <a:p>
            <a:pPr>
              <a:spcBef>
                <a:spcPct val="0"/>
              </a:spcBef>
            </a:pPr>
            <a:r>
              <a:rPr lang="en-US" smtClean="0"/>
              <a:t>11/21/10: protein -&gt; channel, blue label … flipped and adusted DpHs* labels</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a:ln/>
        </p:spPr>
      </p:sp>
      <p:sp>
        <p:nvSpPr>
          <p:cNvPr id="123907" name="Notes Placeholder 2"/>
          <p:cNvSpPr>
            <a:spLocks noGrp="1"/>
          </p:cNvSpPr>
          <p:nvPr>
            <p:ph type="body" idx="1"/>
          </p:nvPr>
        </p:nvSpPr>
        <p:spPr>
          <a:noFill/>
        </p:spPr>
        <p:txBody>
          <a:bodyPr/>
          <a:lstStyle/>
          <a:p>
            <a:r>
              <a:rPr lang="en-US" smtClean="0"/>
              <a:t>Raif: Why is there no AQP5, 6 here?</a:t>
            </a:r>
          </a:p>
        </p:txBody>
      </p:sp>
      <p:sp>
        <p:nvSpPr>
          <p:cNvPr id="4" name="Slide Number Placeholder 3"/>
          <p:cNvSpPr>
            <a:spLocks noGrp="1"/>
          </p:cNvSpPr>
          <p:nvPr>
            <p:ph type="sldNum" sz="quarter" idx="5"/>
          </p:nvPr>
        </p:nvSpPr>
        <p:spPr/>
        <p:txBody>
          <a:bodyPr/>
          <a:lstStyle/>
          <a:p>
            <a:pPr>
              <a:defRPr/>
            </a:pPr>
            <a:fld id="{44A4B9E5-199D-490E-88F2-D15E7CC2161B}" type="slidenum">
              <a:rPr lang="en-US" smtClean="0"/>
              <a:pPr>
                <a:defRPr/>
              </a:pPr>
              <a:t>51</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Image Placeholder 1"/>
          <p:cNvSpPr>
            <a:spLocks noGrp="1" noRot="1" noChangeAspect="1" noTextEdit="1"/>
          </p:cNvSpPr>
          <p:nvPr>
            <p:ph type="sldImg"/>
          </p:nvPr>
        </p:nvSpPr>
        <p:spPr>
          <a:ln/>
        </p:spPr>
      </p:sp>
      <p:sp>
        <p:nvSpPr>
          <p:cNvPr id="124931" name="Notes Placeholder 2"/>
          <p:cNvSpPr>
            <a:spLocks noGrp="1"/>
          </p:cNvSpPr>
          <p:nvPr>
            <p:ph type="body" idx="1"/>
          </p:nvPr>
        </p:nvSpPr>
        <p:spPr>
          <a:noFill/>
        </p:spPr>
        <p:txBody>
          <a:bodyPr/>
          <a:lstStyle/>
          <a:p>
            <a:r>
              <a:rPr lang="en-US" smtClean="0"/>
              <a:t>Gold: 204, 153, 0</a:t>
            </a:r>
          </a:p>
          <a:p>
            <a:r>
              <a:rPr lang="en-US" smtClean="0"/>
              <a:t>Blue-Green: </a:t>
            </a:r>
          </a:p>
        </p:txBody>
      </p:sp>
      <p:sp>
        <p:nvSpPr>
          <p:cNvPr id="138244" name="Slide Number Placeholder 3"/>
          <p:cNvSpPr>
            <a:spLocks noGrp="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AC312109-C654-492F-9E1F-2355B70C0C00}" type="slidenum">
              <a:rPr lang="en-US" sz="1200" smtClean="0">
                <a:solidFill>
                  <a:schemeClr val="tx1"/>
                </a:solidFill>
              </a:rPr>
              <a:pPr>
                <a:defRPr/>
              </a:pPr>
              <a:t>52</a:t>
            </a:fld>
            <a:endParaRPr lang="en-US" sz="1200" smtClean="0">
              <a:solidFill>
                <a:schemeClr val="tx1"/>
              </a:solidFil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txBox="1">
            <a:spLocks noGrp="1" noChangeArrowheads="1"/>
          </p:cNvSpPr>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r"/>
            <a:fld id="{E145CB44-2264-4716-800C-3044089D6C3B}" type="slidenum">
              <a:rPr lang="en-US" sz="1200">
                <a:solidFill>
                  <a:schemeClr val="tx1"/>
                </a:solidFill>
              </a:rPr>
              <a:pPr algn="r"/>
              <a:t>53</a:t>
            </a:fld>
            <a:endParaRPr lang="en-US" sz="1200">
              <a:solidFill>
                <a:schemeClr val="tx1"/>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p:spPr>
        <p:txBody>
          <a:bodyPr/>
          <a:lstStyle/>
          <a:p>
            <a:r>
              <a:rPr lang="en-US" smtClean="0"/>
              <a:t>Here we need two bar graphs (1) PCO2/PNH3 (2) PNH3/PCO2 </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934D03A3-BFB9-4D94-A4BE-DEDA60FA7A91}" type="slidenum">
              <a:rPr lang="en-US" sz="1200" smtClean="0">
                <a:solidFill>
                  <a:schemeClr val="tx1"/>
                </a:solidFill>
              </a:rPr>
              <a:pPr>
                <a:defRPr/>
              </a:pPr>
              <a:t>4</a:t>
            </a:fld>
            <a:endParaRPr lang="en-US" sz="1200" smtClean="0">
              <a:solidFill>
                <a:schemeClr val="tx1"/>
              </a:solidFill>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p:spPr>
        <p:txBody>
          <a:bodyPr/>
          <a:lstStyle/>
          <a:p>
            <a:r>
              <a:rPr lang="en-US" smtClean="0"/>
              <a:t>Add PDW picture … done: 9/20/09 on a bus from Florence to Naples</a:t>
            </a:r>
          </a:p>
          <a:p>
            <a:endParaRPr 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56</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ABE613B4-0E16-4C62-B91F-605FCDB5AA59}" type="slidenum">
              <a:rPr lang="en-US" sz="1200" smtClean="0">
                <a:solidFill>
                  <a:schemeClr val="tx1"/>
                </a:solidFill>
              </a:rPr>
              <a:pPr>
                <a:defRPr/>
              </a:pPr>
              <a:t>59</a:t>
            </a:fld>
            <a:endParaRPr lang="en-US" sz="1200" smtClean="0">
              <a:solidFill>
                <a:schemeClr val="tx1"/>
              </a:solidFill>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p:spPr>
        <p:txBody>
          <a:bodyPr/>
          <a:lstStyle/>
          <a:p>
            <a:r>
              <a:rPr lang="en-US" smtClean="0"/>
              <a:t>This is where the Aarhus seminar ended in 2011.</a:t>
            </a:r>
          </a:p>
          <a:p>
            <a:endParaRPr lang="en-US" smtClean="0"/>
          </a:p>
          <a:p>
            <a:r>
              <a:rPr lang="en-US" smtClean="0"/>
              <a:t>2.2 Angstroms by X-ray crystallography</a:t>
            </a:r>
          </a:p>
          <a:p>
            <a:r>
              <a:rPr lang="en-US" smtClean="0"/>
              <a:t>AQP1 from bovine RBC</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CA759845-4465-413A-9ACB-F8804B4FDC43}" type="slidenum">
              <a:rPr lang="en-US" sz="1200" smtClean="0">
                <a:solidFill>
                  <a:schemeClr val="tx1"/>
                </a:solidFill>
              </a:rPr>
              <a:pPr>
                <a:defRPr/>
              </a:pPr>
              <a:t>60</a:t>
            </a:fld>
            <a:endParaRPr lang="en-US" sz="1200" smtClean="0">
              <a:solidFill>
                <a:schemeClr val="tx1"/>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xfrm>
            <a:off x="685800" y="4343400"/>
            <a:ext cx="5486400" cy="4114800"/>
          </a:xfrm>
          <a:noFill/>
        </p:spPr>
        <p:txBody>
          <a:bodyPr/>
          <a:lstStyle/>
          <a:p>
            <a:endParaRPr lang="en-US" smtClean="0"/>
          </a:p>
          <a:p>
            <a:endParaRPr lang="en-US" smtClean="0"/>
          </a:p>
          <a:p>
            <a:r>
              <a:rPr lang="en-US" smtClean="0"/>
              <a:t>Background: 255, 255, 175</a:t>
            </a:r>
          </a:p>
          <a:p>
            <a:r>
              <a:rPr lang="en-US" smtClean="0"/>
              <a:t>Should point out on slide that the gray boxes are infinity.</a:t>
            </a:r>
          </a:p>
          <a:p>
            <a:endParaRPr 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A11C0B68-100E-46D6-9A30-ADAD0F9D09D3}" type="slidenum">
              <a:rPr lang="en-US" sz="1200" smtClean="0">
                <a:solidFill>
                  <a:schemeClr val="tx1"/>
                </a:solidFill>
              </a:rPr>
              <a:pPr>
                <a:defRPr/>
              </a:pPr>
              <a:t>61</a:t>
            </a:fld>
            <a:endParaRPr lang="en-US" sz="1200" smtClean="0">
              <a:solidFill>
                <a:schemeClr val="tx1"/>
              </a:solidFill>
            </a:endParaRPr>
          </a:p>
        </p:txBody>
      </p:sp>
      <p:sp>
        <p:nvSpPr>
          <p:cNvPr id="130051" name="Rectangle 2"/>
          <p:cNvSpPr>
            <a:spLocks noGrp="1" noRot="1" noChangeAspect="1" noChangeArrowheads="1" noTextEdit="1"/>
          </p:cNvSpPr>
          <p:nvPr>
            <p:ph type="sldImg"/>
          </p:nvPr>
        </p:nvSpPr>
        <p:spPr>
          <a:ln/>
        </p:spPr>
      </p:sp>
      <p:sp>
        <p:nvSpPr>
          <p:cNvPr id="130052" name="Rectangle 3"/>
          <p:cNvSpPr>
            <a:spLocks noGrp="1" noChangeArrowheads="1"/>
          </p:cNvSpPr>
          <p:nvPr>
            <p:ph type="body" idx="1"/>
          </p:nvPr>
        </p:nvSpPr>
        <p:spPr>
          <a:xfrm>
            <a:off x="685800" y="4343400"/>
            <a:ext cx="5486400" cy="4114800"/>
          </a:xfrm>
          <a:noFill/>
        </p:spPr>
        <p:txBody>
          <a:bodyPr/>
          <a:lstStyle/>
          <a:p>
            <a:r>
              <a:rPr lang="en-US" dirty="0" smtClean="0"/>
              <a:t>9/6/12: Switched</a:t>
            </a:r>
            <a:r>
              <a:rPr lang="en-US" baseline="0" dirty="0" smtClean="0"/>
              <a:t> the order of the H2O/NH3 and CO2 slides</a:t>
            </a:r>
          </a:p>
          <a:p>
            <a:endParaRPr lang="en-US" dirty="0"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5DDBD42B-31EF-4C90-8886-E917804DCE86}" type="slidenum">
              <a:rPr lang="en-US" sz="1200" smtClean="0">
                <a:solidFill>
                  <a:schemeClr val="tx1"/>
                </a:solidFill>
              </a:rPr>
              <a:pPr>
                <a:defRPr/>
              </a:pPr>
              <a:t>62</a:t>
            </a:fld>
            <a:endParaRPr lang="en-US" sz="1200" smtClean="0">
              <a:solidFill>
                <a:schemeClr val="tx1"/>
              </a:solidFill>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xfrm>
            <a:off x="685800" y="4343400"/>
            <a:ext cx="5486400" cy="4114800"/>
          </a:xfrm>
          <a:noFill/>
        </p:spPr>
        <p:txBody>
          <a:bodyPr/>
          <a:lstStyle/>
          <a:p>
            <a:r>
              <a:rPr lang="en-US" dirty="0" smtClean="0"/>
              <a:t>9/6/12: Switched</a:t>
            </a:r>
            <a:r>
              <a:rPr lang="en-US" baseline="0" dirty="0" smtClean="0"/>
              <a:t> the order of the H2O/NH3 and CO2 slides</a:t>
            </a:r>
            <a:endParaRPr lang="en-US" dirty="0"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54FA1936-DCA9-4FC5-9A67-2F4B94F5445D}" type="slidenum">
              <a:rPr lang="en-US" sz="1200" smtClean="0">
                <a:solidFill>
                  <a:schemeClr val="tx1"/>
                </a:solidFill>
              </a:rPr>
              <a:pPr>
                <a:defRPr/>
              </a:pPr>
              <a:t>63</a:t>
            </a:fld>
            <a:endParaRPr lang="en-US" sz="1200" smtClean="0">
              <a:solidFill>
                <a:schemeClr val="tx1"/>
              </a:solidFill>
            </a:endParaRPr>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xfrm>
            <a:off x="685800" y="4343400"/>
            <a:ext cx="5486400" cy="4114800"/>
          </a:xfrm>
          <a:noFill/>
        </p:spPr>
        <p:txBody>
          <a:bodyPr/>
          <a:lstStyle/>
          <a:p>
            <a:endParaRPr lang="en-US"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66848B59-F48E-44D3-AAE4-219BABBE7DF6}" type="slidenum">
              <a:rPr lang="en-US" sz="1200" smtClean="0">
                <a:solidFill>
                  <a:schemeClr val="tx1"/>
                </a:solidFill>
              </a:rPr>
              <a:pPr>
                <a:defRPr/>
              </a:pPr>
              <a:t>64</a:t>
            </a:fld>
            <a:endParaRPr lang="en-US" sz="1200" smtClean="0">
              <a:solidFill>
                <a:schemeClr val="tx1"/>
              </a:solidFill>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xfrm>
            <a:off x="685800" y="4343400"/>
            <a:ext cx="5486400" cy="4114800"/>
          </a:xfrm>
          <a:noFill/>
        </p:spPr>
        <p:txBody>
          <a:bodyPr/>
          <a:lstStyle/>
          <a:p>
            <a:r>
              <a:rPr lang="en-US" smtClean="0"/>
              <a:t>MASEFKKKL … SVGH</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18FC9383-A27B-4AF3-8820-2DD64F2A3D67}" type="slidenum">
              <a:rPr lang="en-US" sz="1200" smtClean="0">
                <a:solidFill>
                  <a:schemeClr val="tx1"/>
                </a:solidFill>
              </a:rPr>
              <a:pPr>
                <a:defRPr/>
              </a:pPr>
              <a:t>65</a:t>
            </a:fld>
            <a:endParaRPr lang="en-US" sz="1200" smtClean="0">
              <a:solidFill>
                <a:schemeClr val="tx1"/>
              </a:solidFill>
            </a:endParaRPr>
          </a:p>
        </p:txBody>
      </p:sp>
      <p:sp>
        <p:nvSpPr>
          <p:cNvPr id="133123" name="Rectangle 2"/>
          <p:cNvSpPr>
            <a:spLocks noGrp="1" noRot="1" noChangeAspect="1" noChangeArrowheads="1" noTextEdit="1"/>
          </p:cNvSpPr>
          <p:nvPr>
            <p:ph type="sldImg"/>
          </p:nvPr>
        </p:nvSpPr>
        <p:spPr>
          <a:xfrm>
            <a:off x="1338263" y="914400"/>
            <a:ext cx="4181475" cy="3135313"/>
          </a:xfrm>
          <a:solidFill>
            <a:srgbClr val="FFFFFF"/>
          </a:solidFill>
          <a:ln/>
        </p:spPr>
      </p:sp>
      <p:sp>
        <p:nvSpPr>
          <p:cNvPr id="133124" name="Text Box 3"/>
          <p:cNvSpPr>
            <a:spLocks noGrp="1" noChangeArrowheads="1"/>
          </p:cNvSpPr>
          <p:nvPr>
            <p:ph type="body" idx="1"/>
          </p:nvPr>
        </p:nvSpPr>
        <p:spPr>
          <a:xfrm>
            <a:off x="1046163" y="4352925"/>
            <a:ext cx="4770437" cy="3479800"/>
          </a:xfrm>
          <a:noFill/>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r>
              <a:rPr lang="en-US" smtClean="0"/>
              <a:t>Saher Shaikh &amp; Emad Tajkhorshid</a:t>
            </a:r>
          </a:p>
          <a:p>
            <a:r>
              <a:rPr lang="en-GB" smtClean="0">
                <a:solidFill>
                  <a:srgbClr val="000000"/>
                </a:solidFill>
              </a:rPr>
              <a:t>DIDS crosslinking K51 on opposite monomers: Side view (only the 2 crosslinked monomers shown) </a:t>
            </a:r>
          </a:p>
          <a:p>
            <a:r>
              <a:rPr lang="en-GB" smtClean="0">
                <a:solidFill>
                  <a:srgbClr val="000000"/>
                </a:solidFill>
              </a:rPr>
              <a:t>The pore is shown color coded- blue- large radius, green (radius 1.15-2.5), red (radius &lt;1.15 i.e. water cannot pass through). Note that at the position where DIDS binds, the pore is red i.e., water cannot pass through it. </a:t>
            </a:r>
          </a:p>
          <a:p>
            <a:endParaRPr lang="en-US"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5576CE57-0BCA-4236-AD5C-64E5C0DD1E8E}" type="slidenum">
              <a:rPr lang="en-US" sz="1200" smtClean="0">
                <a:solidFill>
                  <a:schemeClr val="tx1"/>
                </a:solidFill>
              </a:rPr>
              <a:pPr>
                <a:defRPr/>
              </a:pPr>
              <a:t>68</a:t>
            </a:fld>
            <a:endParaRPr lang="en-US" sz="1200" smtClean="0">
              <a:solidFill>
                <a:schemeClr val="tx1"/>
              </a:solidFill>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p:spPr>
        <p:txBody>
          <a:bodyPr/>
          <a:lstStyle/>
          <a:p>
            <a:r>
              <a:rPr lang="en-US" smtClean="0"/>
              <a:t>From Xue’s 2010 AHA report … </a:t>
            </a:r>
            <a:r>
              <a:rPr lang="en-US" b="1" smtClean="0"/>
              <a:t>Fig 4 </a:t>
            </a:r>
            <a:r>
              <a:rPr lang="en-US" smtClean="0"/>
              <a:t>Channel-dependent Pf for AQP5 and </a:t>
            </a:r>
            <a:r>
              <a:rPr lang="en-US" altLang="zh-CN" smtClean="0"/>
              <a:t>T41 Mutants</a:t>
            </a:r>
          </a:p>
          <a:p>
            <a:r>
              <a:rPr lang="en-US" altLang="zh-CN" smtClean="0"/>
              <a:t>Next time: show cartoon of AQP5 CP from the top ...</a:t>
            </a:r>
          </a:p>
          <a:p>
            <a:r>
              <a:rPr lang="en-US" altLang="zh-CN" smtClean="0"/>
              <a:t>11/121/10: dependent -&gt; specific</a:t>
            </a:r>
            <a:endParaRPr lang="en-US" smtClean="0"/>
          </a:p>
          <a:p>
            <a:endParaRPr 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557E5D1C-E366-4F00-AE4C-380329E1F8CA}" type="slidenum">
              <a:rPr lang="en-US" sz="1200" smtClean="0">
                <a:solidFill>
                  <a:schemeClr val="tx1"/>
                </a:solidFill>
              </a:rPr>
              <a:pPr>
                <a:defRPr/>
              </a:pPr>
              <a:t>69</a:t>
            </a:fld>
            <a:endParaRPr lang="en-US" sz="1200" smtClean="0">
              <a:solidFill>
                <a:schemeClr val="tx1"/>
              </a:solidFill>
            </a:endParaRPr>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p:spPr>
        <p:txBody>
          <a:bodyPr/>
          <a:lstStyle/>
          <a:p>
            <a:pPr eaLnBrk="1" hangingPunct="1">
              <a:spcBef>
                <a:spcPct val="50000"/>
              </a:spcBef>
            </a:pPr>
            <a:r>
              <a:rPr lang="en-US" b="1" smtClean="0"/>
              <a:t>Fig 3 </a:t>
            </a:r>
            <a:r>
              <a:rPr lang="en-US" smtClean="0"/>
              <a:t>Channel-dependent </a:t>
            </a:r>
            <a:r>
              <a:rPr lang="en-US" smtClean="0">
                <a:sym typeface="Symbol" pitchFamily="18" charset="2"/>
              </a:rPr>
              <a:t></a:t>
            </a:r>
            <a:r>
              <a:rPr lang="en-US" smtClean="0"/>
              <a:t>pHs for AQP5 (wt) and </a:t>
            </a:r>
            <a:r>
              <a:rPr lang="en-US" altLang="zh-CN" smtClean="0"/>
              <a:t>T41 Mutants</a:t>
            </a:r>
            <a:endParaRPr lang="en-US" smtClean="0"/>
          </a:p>
          <a:p>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E3DCBF64-9CEC-4CA2-B5D4-D0BFE6DF6C94}" type="slidenum">
              <a:rPr lang="en-US" sz="1200" smtClean="0">
                <a:solidFill>
                  <a:schemeClr val="tx1"/>
                </a:solidFill>
              </a:rPr>
              <a:pPr>
                <a:defRPr/>
              </a:pPr>
              <a:t>5</a:t>
            </a:fld>
            <a:endParaRPr lang="en-US" sz="1200" smtClean="0">
              <a:solidFill>
                <a:schemeClr val="tx1"/>
              </a:solidFill>
            </a:endParaRPr>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p:spPr>
        <p:txBody>
          <a:bodyPr/>
          <a:lstStyle/>
          <a:p>
            <a:r>
              <a:rPr lang="en-US" smtClean="0"/>
              <a:t>For Kyoto IUPS Congress, I split the old slide into this and the next one … I then added the next/next slide to wrap up by showing NDCBE.</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AAA27780-D23D-461A-A91F-F13244180D4F}" type="slidenum">
              <a:rPr lang="en-US" sz="1200" smtClean="0">
                <a:solidFill>
                  <a:schemeClr val="tx1"/>
                </a:solidFill>
              </a:rPr>
              <a:pPr>
                <a:defRPr/>
              </a:pPr>
              <a:t>72</a:t>
            </a:fld>
            <a:endParaRPr lang="en-US" sz="1200" smtClean="0">
              <a:solidFill>
                <a:schemeClr val="tx1"/>
              </a:solidFill>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xfrm>
            <a:off x="685800" y="4343400"/>
            <a:ext cx="5486400" cy="4114800"/>
          </a:xfrm>
          <a:noFill/>
        </p:spPr>
        <p:txBody>
          <a:bodyPr/>
          <a:lstStyle/>
          <a:p>
            <a:r>
              <a:rPr lang="en-US" smtClean="0"/>
              <a:t>These figure I did with Harry. I am really sure that the K7 is K7 and the view is a top view of AmtB. </a:t>
            </a:r>
          </a:p>
          <a:p>
            <a:r>
              <a:rPr lang="en-US" smtClean="0"/>
              <a:t>I have done the mutant – K7N but had no time to do physiology experiments</a:t>
            </a:r>
          </a:p>
          <a:p>
            <a:endParaRPr 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930EF68F-8E96-45C8-8F94-FC6E2ED3E102}" type="slidenum">
              <a:rPr lang="en-US" sz="1200" smtClean="0">
                <a:solidFill>
                  <a:schemeClr val="tx1"/>
                </a:solidFill>
              </a:rPr>
              <a:pPr>
                <a:defRPr/>
              </a:pPr>
              <a:t>73</a:t>
            </a:fld>
            <a:endParaRPr lang="en-US" sz="1200" smtClean="0">
              <a:solidFill>
                <a:schemeClr val="tx1"/>
              </a:solidFill>
            </a:endParaRPr>
          </a:p>
        </p:txBody>
      </p:sp>
      <p:sp>
        <p:nvSpPr>
          <p:cNvPr id="137219" name="Rectangle 2"/>
          <p:cNvSpPr>
            <a:spLocks noGrp="1" noRot="1" noChangeAspect="1" noChangeArrowheads="1" noTextEdit="1"/>
          </p:cNvSpPr>
          <p:nvPr>
            <p:ph type="sldImg"/>
          </p:nvPr>
        </p:nvSpPr>
        <p:spPr>
          <a:ln/>
        </p:spPr>
      </p:sp>
      <p:sp>
        <p:nvSpPr>
          <p:cNvPr id="137220" name="Rectangle 3"/>
          <p:cNvSpPr>
            <a:spLocks noGrp="1" noChangeArrowheads="1"/>
          </p:cNvSpPr>
          <p:nvPr>
            <p:ph type="body" idx="1"/>
          </p:nvPr>
        </p:nvSpPr>
        <p:spPr>
          <a:xfrm>
            <a:off x="685800" y="4343400"/>
            <a:ext cx="5486400" cy="4114800"/>
          </a:xfrm>
          <a:noFill/>
        </p:spPr>
        <p:txBody>
          <a:bodyPr/>
          <a:lstStyle/>
          <a:p>
            <a:r>
              <a:rPr lang="en-US" smtClean="0"/>
              <a:t>These figure I did with Harry. I am really sure that the K7 is K7 and the view is a top view of AmtB. </a:t>
            </a:r>
          </a:p>
          <a:p>
            <a:r>
              <a:rPr lang="en-US" smtClean="0"/>
              <a:t>I have done the mutant – K7N but had no time to do physiology experiments</a:t>
            </a:r>
          </a:p>
          <a:p>
            <a:endParaRPr lang="en-US"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147AAF02-91B8-4BE3-8E62-0D2368D04A31}" type="slidenum">
              <a:rPr lang="en-US" sz="1200" smtClean="0">
                <a:solidFill>
                  <a:schemeClr val="tx1"/>
                </a:solidFill>
              </a:rPr>
              <a:pPr>
                <a:defRPr/>
              </a:pPr>
              <a:t>74</a:t>
            </a:fld>
            <a:endParaRPr lang="en-US" sz="1200" smtClean="0">
              <a:solidFill>
                <a:schemeClr val="tx1"/>
              </a:solidFill>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xfrm>
            <a:off x="685800" y="4343400"/>
            <a:ext cx="5486400" cy="4114800"/>
          </a:xfrm>
          <a:noFill/>
        </p:spPr>
        <p:txBody>
          <a:bodyPr/>
          <a:lstStyle/>
          <a:p>
            <a:r>
              <a:rPr lang="en-US" smtClean="0"/>
              <a:t>These figure I did with Harry. I am really sure that the K7 is K7 and the view is a top view of AmtB. </a:t>
            </a:r>
          </a:p>
          <a:p>
            <a:r>
              <a:rPr lang="en-US" smtClean="0"/>
              <a:t>I have done the mutant – K7N but had no time to do physiology experiments</a:t>
            </a:r>
          </a:p>
          <a:p>
            <a:endParaRPr lang="en-US"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76</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6C8F3567-3EE8-44B6-BD70-F464082781CA}" type="slidenum">
              <a:rPr lang="en-US" smtClean="0"/>
              <a:pPr>
                <a:defRPr/>
              </a:pPr>
              <a:t>77</a:t>
            </a:fld>
            <a:endParaRPr lang="en-US"/>
          </a:p>
        </p:txBody>
      </p:sp>
    </p:spTree>
    <p:extLst>
      <p:ext uri="{BB962C8B-B14F-4D97-AF65-F5344CB8AC3E}">
        <p14:creationId xmlns:p14="http://schemas.microsoft.com/office/powerpoint/2010/main" val="122084834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version of the slide is general purpose</a:t>
            </a:r>
            <a:endParaRPr lang="en-US" dirty="0"/>
          </a:p>
        </p:txBody>
      </p:sp>
      <p:sp>
        <p:nvSpPr>
          <p:cNvPr id="4" name="Slide Number Placeholder 3"/>
          <p:cNvSpPr>
            <a:spLocks noGrp="1"/>
          </p:cNvSpPr>
          <p:nvPr>
            <p:ph type="sldNum" sz="quarter" idx="10"/>
          </p:nvPr>
        </p:nvSpPr>
        <p:spPr/>
        <p:txBody>
          <a:bodyPr/>
          <a:lstStyle/>
          <a:p>
            <a:pPr>
              <a:defRPr/>
            </a:pPr>
            <a:fld id="{6C8F3567-3EE8-44B6-BD70-F464082781CA}" type="slidenum">
              <a:rPr lang="en-US" smtClean="0"/>
              <a:pPr>
                <a:defRPr/>
              </a:pPr>
              <a:t>78</a:t>
            </a:fld>
            <a:endParaRPr lang="en-US"/>
          </a:p>
        </p:txBody>
      </p:sp>
    </p:spTree>
    <p:extLst>
      <p:ext uri="{BB962C8B-B14F-4D97-AF65-F5344CB8AC3E}">
        <p14:creationId xmlns:p14="http://schemas.microsoft.com/office/powerpoint/2010/main" val="45271952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910C8D78-7E4D-447B-8828-3757609EE081}" type="slidenum">
              <a:rPr lang="en-US" sz="1200" smtClean="0">
                <a:solidFill>
                  <a:schemeClr val="tx1"/>
                </a:solidFill>
              </a:rPr>
              <a:pPr>
                <a:defRPr/>
              </a:pPr>
              <a:t>80</a:t>
            </a:fld>
            <a:endParaRPr lang="en-US" sz="1200" smtClean="0">
              <a:solidFill>
                <a:schemeClr val="tx1"/>
              </a:solidFill>
            </a:endParaRPr>
          </a:p>
        </p:txBody>
      </p:sp>
      <p:sp>
        <p:nvSpPr>
          <p:cNvPr id="139267" name="Rectangle 2"/>
          <p:cNvSpPr>
            <a:spLocks noGrp="1" noRot="1" noChangeAspect="1" noChangeArrowheads="1" noTextEdit="1"/>
          </p:cNvSpPr>
          <p:nvPr>
            <p:ph type="sldImg"/>
          </p:nvPr>
        </p:nvSpPr>
        <p:spPr>
          <a:ln/>
        </p:spPr>
      </p:sp>
      <p:sp>
        <p:nvSpPr>
          <p:cNvPr id="139268" name="Rectangle 3"/>
          <p:cNvSpPr>
            <a:spLocks noGrp="1" noChangeArrowheads="1"/>
          </p:cNvSpPr>
          <p:nvPr>
            <p:ph type="body" idx="1"/>
          </p:nvPr>
        </p:nvSpPr>
        <p:spPr>
          <a:noFill/>
        </p:spPr>
        <p:txBody>
          <a:bodyPr/>
          <a:lstStyle/>
          <a:p>
            <a:r>
              <a:rPr lang="en-US" smtClean="0"/>
              <a:t>Pf of hUT-B: 10 times bigger than H2O injected control.</a:t>
            </a:r>
          </a:p>
          <a:p>
            <a:r>
              <a:rPr lang="en-US" smtClean="0"/>
              <a:t>Ming Zhou said to Ryan (after his talk at the ASN) that he is not surprised that there may be some NH3 and/or H2O permeability  for UT-B because of the pore size  (that has that coin slot rectangular shape). The Pf of UTB is about 10x larger than the Pf of H2O oocytes (significant different from zero). The PNH3 of UTB is 2 fold higher than H2O oocytes (highly significant). Maybe this is a non selective permeability, which may have or may not have physiological importance but it is significant different from H2O injected oocytes.  </a:t>
            </a:r>
          </a:p>
          <a:p>
            <a:r>
              <a:rPr lang="en-US" smtClean="0"/>
              <a:t>When I mentioned about the Pf of UT-B to Bryce MacIver (from Professor Zeidel group), he asked how was the UT-B’s Pf compared with AQP3-Pf? I said that it was more or less the same … and, in fact, it is. AQP3 is know to have a low H2O permeability. </a:t>
            </a:r>
          </a:p>
          <a:p>
            <a:endParaRPr lang="en-US"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649AB780-A32F-429E-B5EA-78E7CB40B05D}" type="slidenum">
              <a:rPr lang="en-US" sz="1200" smtClean="0">
                <a:solidFill>
                  <a:schemeClr val="tx1"/>
                </a:solidFill>
              </a:rPr>
              <a:pPr>
                <a:defRPr/>
              </a:pPr>
              <a:t>81</a:t>
            </a:fld>
            <a:endParaRPr lang="en-US" sz="1200" smtClean="0">
              <a:solidFill>
                <a:schemeClr val="tx1"/>
              </a:solidFill>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p:spPr>
        <p:txBody>
          <a:bodyPr/>
          <a:lstStyle/>
          <a:p>
            <a:r>
              <a:rPr lang="en-US" dirty="0" smtClean="0"/>
              <a:t>5/2/12: Modify last item.</a:t>
            </a:r>
          </a:p>
          <a:p>
            <a:r>
              <a:rPr lang="en-US" dirty="0" smtClean="0"/>
              <a:t>Blue</a:t>
            </a:r>
          </a:p>
          <a:p>
            <a:r>
              <a:rPr lang="en-US" dirty="0" smtClean="0"/>
              <a:t>Added AQP5 </a:t>
            </a:r>
            <a:r>
              <a:rPr lang="en-US" dirty="0" smtClean="0"/>
              <a:t>mutations</a:t>
            </a:r>
          </a:p>
          <a:p>
            <a:r>
              <a:rPr lang="en-US" dirty="0" smtClean="0"/>
              <a:t>This is the </a:t>
            </a:r>
            <a:r>
              <a:rPr lang="en-US" baseline="0" dirty="0" smtClean="0"/>
              <a:t>slide for the Gas-Channels Workshop … it is missing Xue’s data</a:t>
            </a:r>
            <a:endParaRPr lang="en-US" dirty="0" smtClean="0"/>
          </a:p>
          <a:p>
            <a:endParaRPr lang="en-US" dirty="0"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649AB780-A32F-429E-B5EA-78E7CB40B05D}" type="slidenum">
              <a:rPr lang="en-US" sz="1200" smtClean="0">
                <a:solidFill>
                  <a:schemeClr val="tx1"/>
                </a:solidFill>
              </a:rPr>
              <a:pPr>
                <a:defRPr/>
              </a:pPr>
              <a:t>82</a:t>
            </a:fld>
            <a:endParaRPr lang="en-US" sz="1200" smtClean="0">
              <a:solidFill>
                <a:schemeClr val="tx1"/>
              </a:solidFill>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p:spPr>
        <p:txBody>
          <a:bodyPr/>
          <a:lstStyle/>
          <a:p>
            <a:r>
              <a:rPr lang="en-US" dirty="0" smtClean="0"/>
              <a:t>5/2/12: Modify last item.</a:t>
            </a:r>
          </a:p>
          <a:p>
            <a:r>
              <a:rPr lang="en-US" dirty="0" smtClean="0"/>
              <a:t>Blue</a:t>
            </a:r>
          </a:p>
          <a:p>
            <a:r>
              <a:rPr lang="en-US" dirty="0" smtClean="0"/>
              <a:t>Added AQP5 </a:t>
            </a:r>
            <a:r>
              <a:rPr lang="en-US" dirty="0" smtClean="0"/>
              <a:t>mutations</a:t>
            </a:r>
          </a:p>
          <a:p>
            <a:r>
              <a:rPr lang="en-US" dirty="0" smtClean="0"/>
              <a:t>This is the general-purpose</a:t>
            </a:r>
            <a:r>
              <a:rPr lang="en-US" baseline="0" dirty="0" smtClean="0"/>
              <a:t> slide</a:t>
            </a:r>
            <a:endParaRPr lang="en-US" dirty="0" smtClean="0"/>
          </a:p>
          <a:p>
            <a:endParaRPr lang="en-US" dirty="0"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C4CFA7BC-E8E0-487A-AEC0-0CD55CB62833}" type="slidenum">
              <a:rPr lang="en-US" sz="1200" smtClean="0">
                <a:solidFill>
                  <a:schemeClr val="tx1"/>
                </a:solidFill>
              </a:rPr>
              <a:pPr>
                <a:defRPr/>
              </a:pPr>
              <a:t>84</a:t>
            </a:fld>
            <a:endParaRPr lang="en-US" sz="1200" smtClean="0">
              <a:solidFill>
                <a:schemeClr val="tx1"/>
              </a:solidFill>
            </a:endParaRPr>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p:spPr>
        <p:txBody>
          <a:bodyPr/>
          <a:lstStyle/>
          <a:p>
            <a:r>
              <a:rPr lang="en-US" smtClean="0"/>
              <a:t>Highlight lettering: 225, 0, 0 &amp; BOLD</a:t>
            </a:r>
          </a:p>
          <a:p>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7660EC64-649B-45F6-BAA9-7816820381BA}" type="slidenum">
              <a:rPr lang="en-US" sz="1200" smtClean="0">
                <a:solidFill>
                  <a:schemeClr val="tx1"/>
                </a:solidFill>
              </a:rPr>
              <a:pPr>
                <a:defRPr/>
              </a:pPr>
              <a:t>6</a:t>
            </a:fld>
            <a:endParaRPr lang="en-US" sz="1200" smtClean="0">
              <a:solidFill>
                <a:schemeClr val="tx1"/>
              </a:solidFill>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p:spPr>
        <p:txBody>
          <a:bodyPr/>
          <a:lstStyle/>
          <a:p>
            <a:r>
              <a:rPr lang="en-US" smtClean="0"/>
              <a:t>Group 71: pHi</a:t>
            </a:r>
          </a:p>
          <a:p>
            <a:r>
              <a:rPr lang="en-US" smtClean="0"/>
              <a:t>Group 32: Vm</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3BF22A8E-F52E-441A-8456-BDDCBADBCE80}" type="slidenum">
              <a:rPr lang="en-US" sz="1200" smtClean="0">
                <a:solidFill>
                  <a:schemeClr val="tx1"/>
                </a:solidFill>
              </a:rPr>
              <a:pPr>
                <a:defRPr/>
              </a:pPr>
              <a:t>85</a:t>
            </a:fld>
            <a:endParaRPr lang="en-US" sz="1200" smtClean="0">
              <a:solidFill>
                <a:schemeClr val="tx1"/>
              </a:solidFill>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E121E148-D283-4C68-96E8-5C4D39DDC11C}" type="slidenum">
              <a:rPr lang="en-US" sz="1200" smtClean="0">
                <a:solidFill>
                  <a:schemeClr val="tx1"/>
                </a:solidFill>
              </a:rPr>
              <a:pPr>
                <a:defRPr/>
              </a:pPr>
              <a:t>86</a:t>
            </a:fld>
            <a:endParaRPr lang="en-US" sz="1200" smtClean="0">
              <a:solidFill>
                <a:schemeClr val="tx1"/>
              </a:solidFill>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p:spPr>
        <p:txBody>
          <a:bodyPr/>
          <a:lstStyle/>
          <a:p>
            <a:r>
              <a:rPr lang="en-US" dirty="0" smtClean="0"/>
              <a:t>Mention People: CAs=Sly … V-type H+ pump=Gluck, Sly, other? … NHE=</a:t>
            </a:r>
            <a:r>
              <a:rPr lang="en-US" dirty="0" err="1" smtClean="0"/>
              <a:t>Pouyssegur</a:t>
            </a:r>
            <a:r>
              <a:rPr lang="en-US" dirty="0" smtClean="0"/>
              <a:t>, other? … AQP1=</a:t>
            </a:r>
            <a:r>
              <a:rPr lang="en-US" dirty="0" err="1" smtClean="0"/>
              <a:t>Agre</a:t>
            </a:r>
            <a:endParaRPr lang="en-US" dirty="0" smtClean="0"/>
          </a:p>
          <a:p>
            <a:endParaRPr lang="en-US" dirty="0" smtClean="0"/>
          </a:p>
          <a:p>
            <a:r>
              <a:rPr lang="en-US" dirty="0" smtClean="0"/>
              <a:t>Background: RGB = 255, 215, 175</a:t>
            </a:r>
          </a:p>
          <a:p>
            <a:r>
              <a:rPr lang="en-US" dirty="0" smtClean="0"/>
              <a:t>Interstitial Fluid: RGB = 178, 220, 255</a:t>
            </a:r>
          </a:p>
          <a:p>
            <a:r>
              <a:rPr lang="en-US" dirty="0" smtClean="0"/>
              <a:t>Cell interior: RGB = 169, 207, 161</a:t>
            </a:r>
          </a:p>
          <a:p>
            <a:r>
              <a:rPr lang="en-US" dirty="0" smtClean="0"/>
              <a:t>Cell membrane: from left -&gt; 5 down.</a:t>
            </a:r>
          </a:p>
          <a:p>
            <a:r>
              <a:rPr lang="en-US" dirty="0" smtClean="0"/>
              <a:t>Cell membrane fill: 5 less than WHITE.</a:t>
            </a:r>
          </a:p>
          <a:p>
            <a:r>
              <a:rPr lang="en-US" dirty="0" smtClean="0"/>
              <a:t>CA II fill: 3 less than WHITE.</a:t>
            </a:r>
          </a:p>
          <a:p>
            <a:r>
              <a:rPr lang="en-US" dirty="0" smtClean="0"/>
              <a:t>Other Transporter fill: from right -&gt; 2 up, 3 over</a:t>
            </a:r>
          </a:p>
          <a:p>
            <a:r>
              <a:rPr lang="en-US" dirty="0" smtClean="0"/>
              <a:t>CO2 Icon fill: RGB = 203, 125, 164</a:t>
            </a:r>
          </a:p>
          <a:p>
            <a:endParaRPr lang="en-US" dirty="0" smtClean="0"/>
          </a:p>
          <a:p>
            <a:r>
              <a:rPr lang="en-US" dirty="0" smtClean="0"/>
              <a:t>8/16/12: deleted</a:t>
            </a:r>
            <a:r>
              <a:rPr lang="en-US" baseline="0" dirty="0" smtClean="0"/>
              <a:t> trailing blink of BLM AQP1</a:t>
            </a:r>
            <a:endParaRPr lang="en-US" dirty="0"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88B8F143-B415-483E-B57B-8FEA0AA1BA91}" type="slidenum">
              <a:rPr lang="en-US" sz="1200" smtClean="0">
                <a:solidFill>
                  <a:schemeClr val="tx1"/>
                </a:solidFill>
              </a:rPr>
              <a:pPr>
                <a:defRPr/>
              </a:pPr>
              <a:t>87</a:t>
            </a:fld>
            <a:endParaRPr lang="en-US" sz="1200" smtClean="0">
              <a:solidFill>
                <a:schemeClr val="tx1"/>
              </a:solidFill>
            </a:endParaRPr>
          </a:p>
        </p:txBody>
      </p:sp>
      <p:sp>
        <p:nvSpPr>
          <p:cNvPr id="144387" name="Rectangle 2"/>
          <p:cNvSpPr>
            <a:spLocks noGrp="1" noRot="1" noChangeAspect="1" noChangeArrowheads="1" noTextEdit="1"/>
          </p:cNvSpPr>
          <p:nvPr>
            <p:ph type="sldImg"/>
          </p:nvPr>
        </p:nvSpPr>
        <p:spPr>
          <a:xfrm>
            <a:off x="1144588" y="687388"/>
            <a:ext cx="4568825" cy="3425825"/>
          </a:xfrm>
          <a:ln w="12700" cap="flat">
            <a:solidFill>
              <a:schemeClr val="tx1"/>
            </a:solidFill>
          </a:ln>
        </p:spPr>
      </p:sp>
      <p:sp>
        <p:nvSpPr>
          <p:cNvPr id="144388" name="Rectangle 3"/>
          <p:cNvSpPr>
            <a:spLocks noGrp="1" noChangeArrowheads="1"/>
          </p:cNvSpPr>
          <p:nvPr>
            <p:ph type="body" idx="1"/>
          </p:nvPr>
        </p:nvSpPr>
        <p:spPr>
          <a:noFill/>
        </p:spPr>
        <p:txBody>
          <a:bodyPr lIns="92075" tIns="46038" rIns="92075" bIns="46038"/>
          <a:lstStyle/>
          <a:p>
            <a:endParaRPr lang="en-US"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43255521-23CD-4EF0-8A67-81ADF37DE042}" type="slidenum">
              <a:rPr lang="en-US" sz="1200" smtClean="0">
                <a:solidFill>
                  <a:schemeClr val="tx1"/>
                </a:solidFill>
              </a:rPr>
              <a:pPr>
                <a:defRPr/>
              </a:pPr>
              <a:t>88</a:t>
            </a:fld>
            <a:endParaRPr lang="en-US" sz="1200" smtClean="0">
              <a:solidFill>
                <a:schemeClr val="tx1"/>
              </a:solidFill>
            </a:endParaRPr>
          </a:p>
        </p:txBody>
      </p:sp>
      <p:sp>
        <p:nvSpPr>
          <p:cNvPr id="145411" name="Rectangle 2"/>
          <p:cNvSpPr>
            <a:spLocks noGrp="1" noRot="1" noChangeAspect="1" noChangeArrowheads="1" noTextEdit="1"/>
          </p:cNvSpPr>
          <p:nvPr>
            <p:ph type="sldImg"/>
          </p:nvPr>
        </p:nvSpPr>
        <p:spPr>
          <a:xfrm>
            <a:off x="1144588" y="687388"/>
            <a:ext cx="4568825" cy="3425825"/>
          </a:xfrm>
          <a:ln w="12700" cap="flat">
            <a:solidFill>
              <a:schemeClr val="tx1"/>
            </a:solidFill>
          </a:ln>
        </p:spPr>
      </p:sp>
      <p:sp>
        <p:nvSpPr>
          <p:cNvPr id="145412" name="Rectangle 3"/>
          <p:cNvSpPr>
            <a:spLocks noGrp="1" noChangeArrowheads="1"/>
          </p:cNvSpPr>
          <p:nvPr>
            <p:ph type="body" idx="1"/>
          </p:nvPr>
        </p:nvSpPr>
        <p:spPr>
          <a:noFill/>
        </p:spPr>
        <p:txBody>
          <a:bodyPr lIns="92075" tIns="46038" rIns="92075" bIns="46038"/>
          <a:lstStyle/>
          <a:p>
            <a:endParaRPr lang="en-US"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4B84B0C3-4218-4821-8FD4-3D24B462C6DC}" type="slidenum">
              <a:rPr lang="en-US" sz="1200" smtClean="0">
                <a:solidFill>
                  <a:schemeClr val="tx1"/>
                </a:solidFill>
              </a:rPr>
              <a:pPr>
                <a:defRPr/>
              </a:pPr>
              <a:t>89</a:t>
            </a:fld>
            <a:endParaRPr lang="en-US" sz="1200" smtClean="0">
              <a:solidFill>
                <a:schemeClr val="tx1"/>
              </a:solidFill>
            </a:endParaRPr>
          </a:p>
        </p:txBody>
      </p:sp>
      <p:sp>
        <p:nvSpPr>
          <p:cNvPr id="146435" name="Rectangle 2"/>
          <p:cNvSpPr>
            <a:spLocks noGrp="1" noRot="1" noChangeAspect="1" noChangeArrowheads="1" noTextEdit="1"/>
          </p:cNvSpPr>
          <p:nvPr>
            <p:ph type="sldImg"/>
          </p:nvPr>
        </p:nvSpPr>
        <p:spPr>
          <a:xfrm>
            <a:off x="1146175" y="685800"/>
            <a:ext cx="4567238" cy="3425825"/>
          </a:xfrm>
          <a:ln w="12700" cap="flat">
            <a:solidFill>
              <a:schemeClr val="tx1"/>
            </a:solidFill>
          </a:ln>
        </p:spPr>
      </p:sp>
      <p:sp>
        <p:nvSpPr>
          <p:cNvPr id="146436" name="Rectangle 3"/>
          <p:cNvSpPr>
            <a:spLocks noGrp="1" noChangeArrowheads="1"/>
          </p:cNvSpPr>
          <p:nvPr>
            <p:ph type="body" idx="1"/>
          </p:nvPr>
        </p:nvSpPr>
        <p:spPr>
          <a:noFill/>
        </p:spPr>
        <p:txBody>
          <a:bodyPr lIns="92075" tIns="46038" rIns="92075" bIns="46038"/>
          <a:lstStyle/>
          <a:p>
            <a:r>
              <a:rPr lang="en-US" smtClean="0"/>
              <a:t>2/9/2010: WFB moved the slow reaction up to the #4 position, before CO2 or HCO3- shows up.</a:t>
            </a:r>
          </a:p>
          <a:p>
            <a:r>
              <a:rPr lang="en-US" smtClean="0"/>
              <a:t>2/9/2010: Added Carbon backflux at the end.</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FF104781-A983-4D66-A78C-9BCCD9600282}" type="slidenum">
              <a:rPr lang="en-US" sz="1200" smtClean="0">
                <a:solidFill>
                  <a:schemeClr val="tx1"/>
                </a:solidFill>
              </a:rPr>
              <a:pPr>
                <a:defRPr/>
              </a:pPr>
              <a:t>90</a:t>
            </a:fld>
            <a:endParaRPr lang="en-US" sz="1200" smtClean="0">
              <a:solidFill>
                <a:schemeClr val="tx1"/>
              </a:solidFill>
            </a:endParaRPr>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p:spPr>
        <p:txBody>
          <a:bodyPr/>
          <a:lstStyle/>
          <a:p>
            <a:r>
              <a:rPr lang="en-US" smtClean="0"/>
              <a:t>11/20/10: I moved this slide up to be #1 in the experimental series for PT</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2B102679-6A0E-4846-8878-6DB7B6CA04BC}" type="slidenum">
              <a:rPr lang="en-US" sz="1200" smtClean="0">
                <a:solidFill>
                  <a:schemeClr val="tx1"/>
                </a:solidFill>
              </a:rPr>
              <a:pPr>
                <a:defRPr/>
              </a:pPr>
              <a:t>92</a:t>
            </a:fld>
            <a:endParaRPr lang="en-US" sz="1200" smtClean="0">
              <a:solidFill>
                <a:schemeClr val="tx1"/>
              </a:solidFill>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p:spPr>
        <p:txBody>
          <a:bodyPr/>
          <a:lstStyle/>
          <a:p>
            <a:r>
              <a:rPr lang="en-US" smtClean="0"/>
              <a:t>The PT cartoon was replaced for the Kyoto IUPS meeting on 7/30/09:</a:t>
            </a:r>
          </a:p>
          <a:p>
            <a:r>
              <a:rPr lang="en-US" smtClean="0"/>
              <a:t>Miniaturizing the PT-cell model: reduced original to 60%, letters from 24pt to 16pt, line widths from 3 to 1.6 (to 60%).</a:t>
            </a:r>
          </a:p>
          <a:p>
            <a:endParaRPr lang="en-US"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BE9F07BA-0A25-4DF6-9E23-49F18C247353}" type="slidenum">
              <a:rPr lang="en-US" sz="1200" smtClean="0">
                <a:solidFill>
                  <a:schemeClr val="tx1"/>
                </a:solidFill>
              </a:rPr>
              <a:pPr>
                <a:defRPr/>
              </a:pPr>
              <a:t>94</a:t>
            </a:fld>
            <a:endParaRPr lang="en-US" sz="1200" smtClean="0">
              <a:solidFill>
                <a:schemeClr val="tx1"/>
              </a:solidFill>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p:spPr>
        <p:txBody>
          <a:bodyPr/>
          <a:lstStyle/>
          <a:p>
            <a:r>
              <a:rPr lang="en-US" dirty="0" smtClean="0"/>
              <a:t>Only show this</a:t>
            </a:r>
            <a:r>
              <a:rPr lang="en-US" baseline="0" dirty="0" smtClean="0"/>
              <a:t> slide when we skip over PT data</a:t>
            </a:r>
            <a:endParaRPr lang="en-US" dirty="0" smtClean="0"/>
          </a:p>
          <a:p>
            <a:endParaRPr lang="en-US" dirty="0"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EAA60841-E706-4A2B-972D-824F97CE6E17}" type="slidenum">
              <a:rPr lang="en-US" sz="1200" smtClean="0">
                <a:solidFill>
                  <a:schemeClr val="tx1"/>
                </a:solidFill>
              </a:rPr>
              <a:pPr>
                <a:defRPr/>
              </a:pPr>
              <a:t>95</a:t>
            </a:fld>
            <a:endParaRPr lang="en-US" sz="1200" smtClean="0">
              <a:solidFill>
                <a:schemeClr val="tx1"/>
              </a:solidFill>
            </a:endParaRPr>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p:spPr>
        <p:txBody>
          <a:bodyPr/>
          <a:lstStyle/>
          <a:p>
            <a:r>
              <a:rPr lang="en-US" smtClean="0"/>
              <a:t>These patterns are similar to those observed by David Weiner</a:t>
            </a:r>
          </a:p>
          <a:p>
            <a:endParaRPr lang="en-US" smtClean="0"/>
          </a:p>
          <a:p>
            <a:r>
              <a:rPr lang="en-US" smtClean="0"/>
              <a:t>Fill: 255, 215, 175</a:t>
            </a:r>
          </a:p>
          <a:p>
            <a:r>
              <a:rPr lang="en-US" smtClean="0"/>
              <a:t>WT/blue: 0, 102, 255</a:t>
            </a:r>
          </a:p>
          <a:p>
            <a:r>
              <a:rPr lang="en-US" smtClean="0"/>
              <a:t>KO/green: 51, 204, 51</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BE9F07BA-0A25-4DF6-9E23-49F18C247353}" type="slidenum">
              <a:rPr lang="en-US" sz="1200" smtClean="0">
                <a:solidFill>
                  <a:schemeClr val="tx1"/>
                </a:solidFill>
              </a:rPr>
              <a:pPr>
                <a:defRPr/>
              </a:pPr>
              <a:t>96</a:t>
            </a:fld>
            <a:endParaRPr lang="en-US" sz="1200" smtClean="0">
              <a:solidFill>
                <a:schemeClr val="tx1"/>
              </a:solidFill>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107988AD-7E7F-43CC-B2EF-DEBD1588823B}" type="slidenum">
              <a:rPr lang="en-US" sz="1200" smtClean="0">
                <a:solidFill>
                  <a:schemeClr val="tx1"/>
                </a:solidFill>
              </a:rPr>
              <a:pPr>
                <a:defRPr/>
              </a:pPr>
              <a:t>7</a:t>
            </a:fld>
            <a:endParaRPr lang="en-US" sz="1200" smtClean="0">
              <a:solidFill>
                <a:schemeClr val="tx1"/>
              </a:solidFill>
            </a:endParaRPr>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noFill/>
        </p:spPr>
        <p:txBody>
          <a:bodyPr/>
          <a:lstStyle/>
          <a:p>
            <a:r>
              <a:rPr lang="en-US" smtClean="0"/>
              <a:t>3/26/21 at San Antonio: switched order of Russell and Thomas.</a:t>
            </a:r>
          </a:p>
          <a:p>
            <a:r>
              <a:rPr lang="en-US" smtClean="0"/>
              <a:t>Note: Show this slide only if we do NOT show the NDCBE slide at the end of the NH4+ pulse.</a:t>
            </a:r>
          </a:p>
          <a:p>
            <a:r>
              <a:rPr lang="en-US" smtClean="0"/>
              <a:t>Group 71: pHi</a:t>
            </a:r>
          </a:p>
          <a:p>
            <a:r>
              <a:rPr lang="en-US" smtClean="0"/>
              <a:t>Group 32: Vm</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97</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BF2CFAFE-1C5C-4B06-A639-0245170DDAD8}" type="slidenum">
              <a:rPr lang="en-US" sz="1200" smtClean="0">
                <a:solidFill>
                  <a:schemeClr val="tx1"/>
                </a:solidFill>
              </a:rPr>
              <a:pPr>
                <a:defRPr/>
              </a:pPr>
              <a:t>98</a:t>
            </a:fld>
            <a:endParaRPr lang="en-US" sz="1200" smtClean="0">
              <a:solidFill>
                <a:schemeClr val="tx1"/>
              </a:solidFill>
            </a:endParaRPr>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p:spPr>
        <p:txBody>
          <a:bodyPr/>
          <a:lstStyle/>
          <a:p>
            <a:r>
              <a:rPr lang="en-US" smtClean="0"/>
              <a:t>Highlight lettering: 225, 0, 0 &amp; BOLD</a:t>
            </a:r>
          </a:p>
          <a:p>
            <a:endParaRPr 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E4D48DCC-E824-41DB-BF89-9818B55564B9}" type="slidenum">
              <a:rPr lang="en-US" sz="1200" smtClean="0">
                <a:solidFill>
                  <a:schemeClr val="tx1"/>
                </a:solidFill>
              </a:rPr>
              <a:pPr>
                <a:defRPr/>
              </a:pPr>
              <a:t>99</a:t>
            </a:fld>
            <a:endParaRPr lang="en-US" sz="1200" smtClean="0">
              <a:solidFill>
                <a:schemeClr val="tx1"/>
              </a:solidFill>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204B2C1F-4119-4FA1-BD0F-FD3B708E249F}" type="slidenum">
              <a:rPr lang="en-US" sz="1200" smtClean="0">
                <a:solidFill>
                  <a:schemeClr val="tx1"/>
                </a:solidFill>
              </a:rPr>
              <a:pPr>
                <a:defRPr/>
              </a:pPr>
              <a:t>100</a:t>
            </a:fld>
            <a:endParaRPr lang="en-US" sz="1200" smtClean="0">
              <a:solidFill>
                <a:schemeClr val="tx1"/>
              </a:solidFill>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p:spPr>
        <p:txBody>
          <a:bodyPr/>
          <a:lstStyle/>
          <a:p>
            <a:r>
              <a:rPr lang="en-US" smtClean="0"/>
              <a:t>Background: RGB = 255, 215, 175</a:t>
            </a:r>
          </a:p>
          <a:p>
            <a:r>
              <a:rPr lang="en-US" smtClean="0"/>
              <a:t>Interstitial Fluid: RGB = 178, 220, 255</a:t>
            </a:r>
          </a:p>
          <a:p>
            <a:r>
              <a:rPr lang="en-US" smtClean="0"/>
              <a:t>Cell interior: RGB = 169, 207, 161</a:t>
            </a:r>
          </a:p>
          <a:p>
            <a:r>
              <a:rPr lang="en-US" smtClean="0"/>
              <a:t>Cell membrane: from left -&gt; 5 down.</a:t>
            </a:r>
          </a:p>
          <a:p>
            <a:r>
              <a:rPr lang="en-US" smtClean="0"/>
              <a:t>Cell membrane fill: 5 less than WHITE.</a:t>
            </a:r>
          </a:p>
          <a:p>
            <a:r>
              <a:rPr lang="en-US" smtClean="0"/>
              <a:t>CA II fill: 3 less than WHITE.</a:t>
            </a:r>
          </a:p>
          <a:p>
            <a:r>
              <a:rPr lang="en-US" smtClean="0"/>
              <a:t>Transporter fill and main arrow: from left -&gt; 5 down five, 2 over</a:t>
            </a:r>
          </a:p>
          <a:p>
            <a:endParaRPr 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9E51F626-9A61-4CAD-9067-F9B0CEF00B3F}" type="slidenum">
              <a:rPr lang="en-US" sz="1200" smtClean="0">
                <a:solidFill>
                  <a:schemeClr val="tx1"/>
                </a:solidFill>
              </a:rPr>
              <a:pPr>
                <a:defRPr/>
              </a:pPr>
              <a:t>101</a:t>
            </a:fld>
            <a:endParaRPr lang="en-US" sz="1200" smtClean="0">
              <a:solidFill>
                <a:schemeClr val="tx1"/>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p:spPr>
        <p:txBody>
          <a:bodyPr/>
          <a:lstStyle/>
          <a:p>
            <a:r>
              <a:rPr lang="en-US" smtClean="0"/>
              <a:t>Background: RGB = 255, 215, 175</a:t>
            </a:r>
          </a:p>
          <a:p>
            <a:r>
              <a:rPr lang="en-US" smtClean="0"/>
              <a:t>Interstitial Fluid: RGB = 178, 220, 255</a:t>
            </a:r>
          </a:p>
          <a:p>
            <a:r>
              <a:rPr lang="en-US" smtClean="0"/>
              <a:t>Cell interior: RGB = 169, 207, 161</a:t>
            </a:r>
          </a:p>
          <a:p>
            <a:r>
              <a:rPr lang="en-US" smtClean="0"/>
              <a:t>Cell membrane: from left -&gt; 5 down.</a:t>
            </a:r>
          </a:p>
          <a:p>
            <a:r>
              <a:rPr lang="en-US" smtClean="0"/>
              <a:t>Cell membrane fill: 5 less than WHITE.</a:t>
            </a:r>
          </a:p>
          <a:p>
            <a:r>
              <a:rPr lang="en-US" smtClean="0"/>
              <a:t>CA II fill: 3 less than WHITE.</a:t>
            </a:r>
          </a:p>
          <a:p>
            <a:r>
              <a:rPr lang="en-US" smtClean="0"/>
              <a:t>Transporter fill and main arrow: from left -&gt; 5 down five, 2 over</a:t>
            </a:r>
          </a:p>
          <a:p>
            <a:endParaRPr lang="en-US"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24512520-8552-4C4A-81F1-48DC4ECA6252}" type="slidenum">
              <a:rPr lang="en-US" sz="1200" smtClean="0">
                <a:solidFill>
                  <a:schemeClr val="tx1"/>
                </a:solidFill>
              </a:rPr>
              <a:pPr>
                <a:defRPr/>
              </a:pPr>
              <a:t>103</a:t>
            </a:fld>
            <a:endParaRPr lang="en-US" sz="1200" smtClean="0">
              <a:solidFill>
                <a:schemeClr val="tx1"/>
              </a:solidFill>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p:spPr>
        <p:txBody>
          <a:bodyPr/>
          <a:lstStyle/>
          <a:p>
            <a:r>
              <a:rPr lang="en-US" smtClean="0"/>
              <a:t>3/27/12: Lipid “at most” </a:t>
            </a:r>
          </a:p>
          <a:p>
            <a:r>
              <a:rPr lang="en-US" smtClean="0"/>
              <a:t>Background: RGB = 255, 215, 175</a:t>
            </a:r>
          </a:p>
          <a:p>
            <a:r>
              <a:rPr lang="en-US" smtClean="0"/>
              <a:t>Interstitial Fluid: RGB = 178, 220, 255</a:t>
            </a:r>
          </a:p>
          <a:p>
            <a:r>
              <a:rPr lang="en-US" smtClean="0"/>
              <a:t>Cell interior: RGB = 169, 207, 161</a:t>
            </a:r>
          </a:p>
          <a:p>
            <a:r>
              <a:rPr lang="en-US" smtClean="0"/>
              <a:t>Cell membrane: from left -&gt; 5 down.</a:t>
            </a:r>
          </a:p>
          <a:p>
            <a:r>
              <a:rPr lang="en-US" smtClean="0"/>
              <a:t>Cell membrane fill: 5 less than WHITE.</a:t>
            </a:r>
          </a:p>
          <a:p>
            <a:r>
              <a:rPr lang="en-US" smtClean="0"/>
              <a:t>CA II fill: 3 less than WHITE.</a:t>
            </a:r>
          </a:p>
          <a:p>
            <a:r>
              <a:rPr lang="en-US" smtClean="0"/>
              <a:t>Transporter fill and main arrow: from left -&gt; 5 down five, 2 over</a:t>
            </a:r>
          </a:p>
          <a:p>
            <a:endParaRPr lang="en-US"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4EFC468B-8C84-4FFD-B058-C4D6717147B7}" type="slidenum">
              <a:rPr lang="en-US" sz="1200" smtClean="0">
                <a:solidFill>
                  <a:schemeClr val="tx1"/>
                </a:solidFill>
              </a:rPr>
              <a:pPr>
                <a:defRPr/>
              </a:pPr>
              <a:t>104</a:t>
            </a:fld>
            <a:endParaRPr lang="en-US" sz="1200" smtClean="0">
              <a:solidFill>
                <a:schemeClr val="tx1"/>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105</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C592E9FB-AE30-40BC-BFA8-134BFE1A92A2}" type="slidenum">
              <a:rPr lang="en-US" sz="1200" smtClean="0">
                <a:solidFill>
                  <a:schemeClr val="tx1"/>
                </a:solidFill>
              </a:rPr>
              <a:pPr>
                <a:defRPr/>
              </a:pPr>
              <a:t>106</a:t>
            </a:fld>
            <a:endParaRPr lang="en-US" sz="1200" smtClean="0">
              <a:solidFill>
                <a:schemeClr val="tx1"/>
              </a:solidFill>
            </a:endParaRPr>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noFill/>
        </p:spPr>
        <p:txBody>
          <a:bodyPr/>
          <a:lstStyle/>
          <a:p>
            <a:r>
              <a:rPr lang="en-US" smtClean="0"/>
              <a:t>Blue</a:t>
            </a:r>
          </a:p>
          <a:p>
            <a:r>
              <a:rPr lang="en-US" smtClean="0"/>
              <a:t>10/11/10 on plane to Houston/Lubbock: Edit point #2 to reflect stopped-flow approach.</a:t>
            </a:r>
          </a:p>
          <a:p>
            <a:endParaRPr lang="en-US" smtClean="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263B0FA6-8AFC-4C53-AB70-75D22543F442}" type="slidenum">
              <a:rPr lang="en-US" sz="1200" smtClean="0">
                <a:solidFill>
                  <a:schemeClr val="tx1"/>
                </a:solidFill>
              </a:rPr>
              <a:pPr>
                <a:defRPr/>
              </a:pPr>
              <a:t>107</a:t>
            </a:fld>
            <a:endParaRPr lang="en-US" sz="1200" smtClean="0">
              <a:solidFill>
                <a:schemeClr val="tx1"/>
              </a:solidFill>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B37E9F01-7D86-4384-9583-C1A472C52259}" type="slidenum">
              <a:rPr lang="en-US" sz="1200" smtClean="0">
                <a:solidFill>
                  <a:schemeClr val="tx1"/>
                </a:solidFill>
              </a:rPr>
              <a:pPr>
                <a:defRPr/>
              </a:pPr>
              <a:t>9</a:t>
            </a:fld>
            <a:endParaRPr lang="en-US" sz="1200" smtClean="0">
              <a:solidFill>
                <a:schemeClr val="tx1"/>
              </a:solidFill>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p:spPr>
        <p:txBody>
          <a:bodyPr/>
          <a:lstStyle/>
          <a:p>
            <a:r>
              <a:rPr lang="en-US" smtClean="0"/>
              <a:t>Background for graph: 255, 255, 204</a:t>
            </a:r>
          </a:p>
          <a:p>
            <a:r>
              <a:rPr lang="en-US" smtClean="0"/>
              <a:t>The time hash has been fixed to be perpendicular …………………….. This, like the CO2 slide, should go in sequence:</a:t>
            </a:r>
          </a:p>
          <a:p>
            <a:r>
              <a:rPr lang="en-US" smtClean="0"/>
              <a:t>Initial pHi, cartoon, pHi increase … like the CO2 slide earlier … </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Slide Image Placeholder 1"/>
          <p:cNvSpPr>
            <a:spLocks noGrp="1" noRot="1" noChangeAspect="1" noTextEdit="1"/>
          </p:cNvSpPr>
          <p:nvPr>
            <p:ph type="sldImg"/>
          </p:nvPr>
        </p:nvSpPr>
        <p:spPr>
          <a:ln/>
        </p:spPr>
      </p:sp>
      <p:sp>
        <p:nvSpPr>
          <p:cNvPr id="159747" name="Notes Placeholder 2"/>
          <p:cNvSpPr>
            <a:spLocks noGrp="1"/>
          </p:cNvSpPr>
          <p:nvPr>
            <p:ph type="body" idx="1"/>
          </p:nvPr>
        </p:nvSpPr>
        <p:spPr>
          <a:noFill/>
        </p:spPr>
        <p:txBody>
          <a:bodyPr/>
          <a:lstStyle/>
          <a:p>
            <a:endParaRPr lang="en-US" smtClean="0"/>
          </a:p>
        </p:txBody>
      </p:sp>
      <p:sp>
        <p:nvSpPr>
          <p:cNvPr id="4" name="Slide Number Placeholder 3"/>
          <p:cNvSpPr>
            <a:spLocks noGrp="1"/>
          </p:cNvSpPr>
          <p:nvPr>
            <p:ph type="sldNum" sz="quarter" idx="5"/>
          </p:nvPr>
        </p:nvSpPr>
        <p:spPr/>
        <p:txBody>
          <a:bodyPr/>
          <a:lstStyle/>
          <a:p>
            <a:pPr>
              <a:defRPr/>
            </a:pPr>
            <a:fld id="{7EE52AB2-D08D-4E37-8E2E-180A0FDF9DAB}" type="slidenum">
              <a:rPr lang="en-US" smtClean="0"/>
              <a:pPr>
                <a:defRPr/>
              </a:pPr>
              <a:t>110</a:t>
            </a:fld>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A7F8A4B7-85E3-4F82-B1AA-CC88238C571A}" type="slidenum">
              <a:rPr lang="en-US" sz="1200" smtClean="0">
                <a:solidFill>
                  <a:schemeClr val="tx1"/>
                </a:solidFill>
              </a:rPr>
              <a:pPr>
                <a:defRPr/>
              </a:pPr>
              <a:t>111</a:t>
            </a:fld>
            <a:endParaRPr lang="en-US" sz="1200" smtClean="0">
              <a:solidFill>
                <a:schemeClr val="tx1"/>
              </a:solidFill>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233AD97-5DFF-4389-9C66-4C4AFF9B313D}" type="slidenum">
              <a:rPr lang="en-US"/>
              <a:pPr>
                <a:defRPr/>
              </a:pPr>
              <a:t>112</a:t>
            </a:fld>
            <a:endParaRPr lang="en-US"/>
          </a:p>
        </p:txBody>
      </p:sp>
      <p:sp>
        <p:nvSpPr>
          <p:cNvPr id="161795" name="Rectangle 2"/>
          <p:cNvSpPr>
            <a:spLocks noGrp="1" noRot="1" noChangeAspect="1" noChangeArrowheads="1" noTextEdit="1"/>
          </p:cNvSpPr>
          <p:nvPr>
            <p:ph type="sldImg"/>
          </p:nvPr>
        </p:nvSpPr>
        <p:spPr>
          <a:xfrm>
            <a:off x="1144588" y="685800"/>
            <a:ext cx="4572000" cy="3429000"/>
          </a:xfrm>
          <a:ln/>
        </p:spPr>
      </p:sp>
      <p:sp>
        <p:nvSpPr>
          <p:cNvPr id="161796" name="Rectangle 3"/>
          <p:cNvSpPr>
            <a:spLocks noGrp="1" noChangeArrowheads="1"/>
          </p:cNvSpPr>
          <p:nvPr>
            <p:ph type="body" idx="1"/>
          </p:nvPr>
        </p:nvSpPr>
        <p:spPr>
          <a:noFill/>
        </p:spPr>
        <p:txBody>
          <a:bodyPr lIns="91432" tIns="45716" rIns="91432" bIns="45716"/>
          <a:lstStyle/>
          <a:p>
            <a:r>
              <a:rPr lang="en-US" dirty="0" smtClean="0"/>
              <a:t>What is the percent protein in the membrane?</a:t>
            </a:r>
          </a:p>
          <a:p>
            <a:r>
              <a:rPr lang="en-US" dirty="0" smtClean="0"/>
              <a:t>8/16/12, Waterville,</a:t>
            </a:r>
            <a:r>
              <a:rPr lang="en-US" baseline="0" dirty="0" smtClean="0"/>
              <a:t> ME (GRC): Made “All proteins …” blue and references red. Updated bolded titles for each transporter for consistency.</a:t>
            </a:r>
            <a:endParaRPr lang="en-US" dirty="0" smtClean="0"/>
          </a:p>
          <a:p>
            <a:endParaRPr lang="en-US" dirty="0"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113</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D4229B93-8E48-4ED6-BD9D-CD913BC613FB}" type="slidenum">
              <a:rPr lang="en-US" sz="1200" smtClean="0">
                <a:solidFill>
                  <a:schemeClr val="tx1"/>
                </a:solidFill>
              </a:rPr>
              <a:pPr>
                <a:defRPr/>
              </a:pPr>
              <a:t>114</a:t>
            </a:fld>
            <a:endParaRPr lang="en-US" sz="1200" smtClean="0">
              <a:solidFill>
                <a:schemeClr val="tx1"/>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p:spPr>
        <p:txBody>
          <a:bodyPr/>
          <a:lstStyle/>
          <a:p>
            <a:r>
              <a:rPr lang="en-US" dirty="0" smtClean="0"/>
              <a:t>Blue</a:t>
            </a:r>
          </a:p>
          <a:p>
            <a:endParaRPr lang="en-US" dirty="0" smtClean="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F7BE911E-7DC0-4BBC-973B-0B4EEA77F2F1}" type="slidenum">
              <a:rPr lang="en-US" sz="1200" smtClean="0">
                <a:solidFill>
                  <a:schemeClr val="tx1"/>
                </a:solidFill>
              </a:rPr>
              <a:pPr>
                <a:defRPr/>
              </a:pPr>
              <a:t>115</a:t>
            </a:fld>
            <a:endParaRPr lang="en-US" sz="1200" smtClean="0">
              <a:solidFill>
                <a:schemeClr val="tx1"/>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p:spPr>
        <p:txBody>
          <a:bodyPr/>
          <a:lstStyle/>
          <a:p>
            <a:r>
              <a:rPr lang="en-US" smtClean="0"/>
              <a:t>Highlight lettering: 225, 0, 0 &amp; BOLD</a:t>
            </a:r>
          </a:p>
          <a:p>
            <a:endParaRPr lang="en-US" smtClean="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BD3E48E0-7482-4E9B-B0C8-07C975D01484}" type="slidenum">
              <a:rPr lang="en-US" sz="1200" smtClean="0">
                <a:solidFill>
                  <a:schemeClr val="tx1"/>
                </a:solidFill>
              </a:rPr>
              <a:pPr>
                <a:defRPr/>
              </a:pPr>
              <a:t>116</a:t>
            </a:fld>
            <a:endParaRPr lang="en-US" sz="1200" smtClean="0">
              <a:solidFill>
                <a:schemeClr val="tx1"/>
              </a:solidFill>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5CE07E84-8CBA-4319-B082-0AD3682D2251}" type="slidenum">
              <a:rPr lang="en-US" sz="1200" smtClean="0">
                <a:solidFill>
                  <a:schemeClr val="tx1"/>
                </a:solidFill>
              </a:rPr>
              <a:pPr>
                <a:defRPr/>
              </a:pPr>
              <a:t>117</a:t>
            </a:fld>
            <a:endParaRPr lang="en-US" sz="1200" smtClean="0">
              <a:solidFill>
                <a:schemeClr val="tx1"/>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xfrm>
            <a:off x="685800" y="4343400"/>
            <a:ext cx="5486400" cy="4114800"/>
          </a:xfrm>
          <a:noFill/>
        </p:spPr>
        <p:txBody>
          <a:bodyPr/>
          <a:lstStyle/>
          <a:p>
            <a:r>
              <a:rPr lang="en-US" smtClean="0"/>
              <a:t>This involves the new data</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93BDE4DE-A89F-4D26-95AB-ED631436927C}" type="slidenum">
              <a:rPr lang="en-US" sz="1200" smtClean="0">
                <a:solidFill>
                  <a:schemeClr val="tx1"/>
                </a:solidFill>
              </a:rPr>
              <a:pPr>
                <a:defRPr/>
              </a:pPr>
              <a:t>118</a:t>
            </a:fld>
            <a:endParaRPr lang="en-US" sz="1200" smtClean="0">
              <a:solidFill>
                <a:schemeClr val="tx1"/>
              </a:solidFill>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7FD494C8-BB3F-40A6-89F5-D1D35B8C09F5}" type="slidenum">
              <a:rPr lang="en-US" sz="1200" smtClean="0">
                <a:solidFill>
                  <a:schemeClr val="tx1"/>
                </a:solidFill>
              </a:rPr>
              <a:pPr>
                <a:defRPr/>
              </a:pPr>
              <a:t>119</a:t>
            </a:fld>
            <a:endParaRPr lang="en-US" sz="1200" smtClean="0">
              <a:solidFill>
                <a:schemeClr val="tx1"/>
              </a:solidFill>
            </a:endParaRPr>
          </a:p>
        </p:txBody>
      </p:sp>
      <p:sp>
        <p:nvSpPr>
          <p:cNvPr id="166915" name="Rectangle 2"/>
          <p:cNvSpPr>
            <a:spLocks noGrp="1" noRot="1" noChangeAspect="1" noChangeArrowheads="1" noTextEdit="1"/>
          </p:cNvSpPr>
          <p:nvPr>
            <p:ph type="sldImg"/>
          </p:nvPr>
        </p:nvSpPr>
        <p:spPr>
          <a:ln/>
        </p:spPr>
      </p:sp>
      <p:sp>
        <p:nvSpPr>
          <p:cNvPr id="166916" name="Rectangle 3"/>
          <p:cNvSpPr>
            <a:spLocks noGrp="1" noChangeArrowheads="1"/>
          </p:cNvSpPr>
          <p:nvPr>
            <p:ph type="body" idx="1"/>
          </p:nvPr>
        </p:nvSpPr>
        <p:spPr>
          <a:noFill/>
        </p:spPr>
        <p:txBody>
          <a:bodyPr/>
          <a:lstStyle/>
          <a:p>
            <a:r>
              <a:rPr lang="en-US" smtClean="0"/>
              <a:t>Blue</a:t>
            </a:r>
          </a:p>
          <a:p>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32B85632-3ACE-453B-BCA3-E6584F9460A6}" type="slidenum">
              <a:rPr lang="en-US" sz="1200" smtClean="0">
                <a:solidFill>
                  <a:schemeClr val="tx1"/>
                </a:solidFill>
              </a:rPr>
              <a:pPr>
                <a:defRPr/>
              </a:pPr>
              <a:t>10</a:t>
            </a:fld>
            <a:endParaRPr lang="en-US" sz="1200" smtClean="0">
              <a:solidFill>
                <a:schemeClr val="tx1"/>
              </a:solidFill>
            </a:endParaRPr>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p:spPr>
        <p:txBody>
          <a:bodyPr/>
          <a:lstStyle/>
          <a:p>
            <a:r>
              <a:rPr lang="en-US" smtClean="0"/>
              <a:t>Background for graph: 255, 255, 204</a:t>
            </a:r>
          </a:p>
          <a:p>
            <a:r>
              <a:rPr lang="en-US" smtClean="0"/>
              <a:t>3/11/10: Fixed down arrow by moving to left</a:t>
            </a:r>
          </a:p>
          <a:p>
            <a:r>
              <a:rPr lang="en-US" smtClean="0"/>
              <a:t>10/19/10 (Beijing): Added arrow for long plateau phase … I think I already added this somewhere else (e.g., CO2 sensing?)</a:t>
            </a:r>
          </a:p>
          <a:p>
            <a:endParaRPr lang="en-US" smtClean="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22FBB2B0-B884-4FD7-A304-CE00F180CAF3}" type="slidenum">
              <a:rPr lang="en-US" sz="1200" smtClean="0">
                <a:solidFill>
                  <a:schemeClr val="tx1"/>
                </a:solidFill>
              </a:rPr>
              <a:pPr>
                <a:defRPr/>
              </a:pPr>
              <a:t>120</a:t>
            </a:fld>
            <a:endParaRPr lang="en-US" sz="1200" smtClean="0">
              <a:solidFill>
                <a:schemeClr val="tx1"/>
              </a:solidFill>
            </a:endParaRPr>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noFill/>
        </p:spPr>
        <p:txBody>
          <a:bodyPr/>
          <a:lstStyle/>
          <a:p>
            <a:r>
              <a:rPr lang="en-US" dirty="0" smtClean="0"/>
              <a:t>Highlight lettering: 225, 0, 0 &amp; BOLD</a:t>
            </a:r>
          </a:p>
          <a:p>
            <a:r>
              <a:rPr lang="en-US" dirty="0" smtClean="0"/>
              <a:t>8/16/12,</a:t>
            </a:r>
            <a:r>
              <a:rPr lang="en-US" baseline="0" dirty="0" smtClean="0"/>
              <a:t> Waterville, ME (GRC): Added new logos at end (from ONR talk). Animated bullets. Added ‘block’. Added UTs. Fixed Gas selectivity line.</a:t>
            </a:r>
            <a:endParaRPr lang="en-US" dirty="0" smtClean="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624E0D5F-AC8A-4E85-BC2A-181763322AB2}" type="slidenum">
              <a:rPr lang="en-US" sz="1200" smtClean="0">
                <a:solidFill>
                  <a:schemeClr val="tx1"/>
                </a:solidFill>
              </a:rPr>
              <a:pPr>
                <a:defRPr/>
              </a:pPr>
              <a:t>121</a:t>
            </a:fld>
            <a:endParaRPr lang="en-US" sz="1200" smtClean="0">
              <a:solidFill>
                <a:schemeClr val="tx1"/>
              </a:solidFill>
            </a:endParaRPr>
          </a:p>
        </p:txBody>
      </p:sp>
      <p:sp>
        <p:nvSpPr>
          <p:cNvPr id="168963" name="Rectangle 2"/>
          <p:cNvSpPr>
            <a:spLocks noGrp="1" noRot="1" noChangeAspect="1" noChangeArrowheads="1" noTextEdit="1"/>
          </p:cNvSpPr>
          <p:nvPr>
            <p:ph type="sldImg"/>
          </p:nvPr>
        </p:nvSpPr>
        <p:spPr>
          <a:ln/>
        </p:spPr>
      </p:sp>
      <p:sp>
        <p:nvSpPr>
          <p:cNvPr id="168964" name="Rectangle 3"/>
          <p:cNvSpPr>
            <a:spLocks noGrp="1" noChangeArrowheads="1"/>
          </p:cNvSpPr>
          <p:nvPr>
            <p:ph type="body" idx="1"/>
          </p:nvPr>
        </p:nvSpPr>
        <p:spPr>
          <a:noFill/>
        </p:spPr>
        <p:txBody>
          <a:bodyPr/>
          <a:lstStyle/>
          <a:p>
            <a:r>
              <a:rPr lang="en-US" smtClean="0"/>
              <a:t>Blue</a:t>
            </a:r>
          </a:p>
          <a:p>
            <a:r>
              <a:rPr lang="en-US" smtClean="0"/>
              <a:t>10/11/10: Fixed 10900</a:t>
            </a:r>
          </a:p>
          <a:p>
            <a:endParaRPr lang="en-US" smtClean="0"/>
          </a:p>
          <a:p>
            <a:endParaRPr lang="en-US" smtClean="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p:txBody>
          <a:bodyPr/>
          <a:lstStyle>
            <a:lvl1pPr eaLnBrk="0" hangingPunct="0">
              <a:defRPr sz="2400">
                <a:solidFill>
                  <a:srgbClr val="E10000"/>
                </a:solidFill>
                <a:latin typeface="Times New Roman" pitchFamily="18" charset="0"/>
              </a:defRPr>
            </a:lvl1pPr>
            <a:lvl2pPr marL="742950" indent="-285750" eaLnBrk="0" hangingPunct="0">
              <a:defRPr sz="2400">
                <a:solidFill>
                  <a:srgbClr val="E10000"/>
                </a:solidFill>
                <a:latin typeface="Times New Roman" pitchFamily="18" charset="0"/>
              </a:defRPr>
            </a:lvl2pPr>
            <a:lvl3pPr marL="1143000" indent="-228600" eaLnBrk="0" hangingPunct="0">
              <a:defRPr sz="2400">
                <a:solidFill>
                  <a:srgbClr val="E10000"/>
                </a:solidFill>
                <a:latin typeface="Times New Roman" pitchFamily="18" charset="0"/>
              </a:defRPr>
            </a:lvl3pPr>
            <a:lvl4pPr marL="1600200" indent="-228600" eaLnBrk="0" hangingPunct="0">
              <a:defRPr sz="2400">
                <a:solidFill>
                  <a:srgbClr val="E10000"/>
                </a:solidFill>
                <a:latin typeface="Times New Roman" pitchFamily="18" charset="0"/>
              </a:defRPr>
            </a:lvl4pPr>
            <a:lvl5pPr marL="2057400" indent="-228600" eaLnBrk="0" hangingPunct="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defRPr/>
            </a:pPr>
            <a:fld id="{FE38C700-51F0-4E39-BBC7-23A924BE21F8}" type="slidenum">
              <a:rPr lang="en-US" sz="1200" smtClean="0">
                <a:solidFill>
                  <a:schemeClr val="tx1"/>
                </a:solidFill>
              </a:rPr>
              <a:pPr>
                <a:defRPr/>
              </a:pPr>
              <a:t>127</a:t>
            </a:fld>
            <a:endParaRPr lang="en-US" sz="1200" smtClean="0">
              <a:solidFill>
                <a:schemeClr val="tx1"/>
              </a:solidFill>
            </a:endParaRPr>
          </a:p>
        </p:txBody>
      </p:sp>
      <p:sp>
        <p:nvSpPr>
          <p:cNvPr id="169987" name="Rectangle 2"/>
          <p:cNvSpPr>
            <a:spLocks noGrp="1" noRot="1" noChangeAspect="1" noChangeArrowheads="1" noTextEdit="1"/>
          </p:cNvSpPr>
          <p:nvPr>
            <p:ph type="sldImg"/>
          </p:nvPr>
        </p:nvSpPr>
        <p:spPr>
          <a:ln/>
        </p:spPr>
      </p:sp>
      <p:sp>
        <p:nvSpPr>
          <p:cNvPr id="169988" name="Rectangle 3"/>
          <p:cNvSpPr>
            <a:spLocks noGrp="1" noChangeArrowheads="1"/>
          </p:cNvSpPr>
          <p:nvPr>
            <p:ph type="body" idx="1"/>
          </p:nvPr>
        </p:nvSpPr>
        <p:spPr>
          <a:noFill/>
        </p:spPr>
        <p:txBody>
          <a:bodyPr/>
          <a:lstStyle/>
          <a:p>
            <a:r>
              <a:rPr lang="en-US" smtClean="0"/>
              <a:t>Background: RGB = 255, 215, 175</a:t>
            </a:r>
          </a:p>
          <a:p>
            <a:r>
              <a:rPr lang="en-US" smtClean="0"/>
              <a:t>Background: 255, 255, 175</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147B292-6DA9-49DC-99F6-4F740C38C9AB}" type="slidenum">
              <a:rPr lang="en-US"/>
              <a:pPr>
                <a:defRPr/>
              </a:pPr>
              <a:t>‹#›</a:t>
            </a:fld>
            <a:endParaRPr lang="en-US"/>
          </a:p>
        </p:txBody>
      </p:sp>
    </p:spTree>
    <p:extLst>
      <p:ext uri="{BB962C8B-B14F-4D97-AF65-F5344CB8AC3E}">
        <p14:creationId xmlns:p14="http://schemas.microsoft.com/office/powerpoint/2010/main" val="35973453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185E065-B7EB-4035-9BE7-0F1BA322B75F}" type="slidenum">
              <a:rPr lang="en-US"/>
              <a:pPr>
                <a:defRPr/>
              </a:pPr>
              <a:t>‹#›</a:t>
            </a:fld>
            <a:endParaRPr lang="en-US"/>
          </a:p>
        </p:txBody>
      </p:sp>
    </p:spTree>
    <p:extLst>
      <p:ext uri="{BB962C8B-B14F-4D97-AF65-F5344CB8AC3E}">
        <p14:creationId xmlns:p14="http://schemas.microsoft.com/office/powerpoint/2010/main" val="17583778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E740BC-EA62-44F5-8475-B676A61D9BA1}" type="slidenum">
              <a:rPr lang="en-US"/>
              <a:pPr>
                <a:defRPr/>
              </a:pPr>
              <a:t>‹#›</a:t>
            </a:fld>
            <a:endParaRPr lang="en-US"/>
          </a:p>
        </p:txBody>
      </p:sp>
    </p:spTree>
    <p:extLst>
      <p:ext uri="{BB962C8B-B14F-4D97-AF65-F5344CB8AC3E}">
        <p14:creationId xmlns:p14="http://schemas.microsoft.com/office/powerpoint/2010/main" val="2998144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92C36DC-7628-4E12-ABF6-082F4AB49DC3}" type="slidenum">
              <a:rPr lang="en-US"/>
              <a:pPr>
                <a:defRPr/>
              </a:pPr>
              <a:t>‹#›</a:t>
            </a:fld>
            <a:endParaRPr lang="en-US"/>
          </a:p>
        </p:txBody>
      </p:sp>
    </p:spTree>
    <p:extLst>
      <p:ext uri="{BB962C8B-B14F-4D97-AF65-F5344CB8AC3E}">
        <p14:creationId xmlns:p14="http://schemas.microsoft.com/office/powerpoint/2010/main" val="344424567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690A0-7012-4577-8617-07A528FD8663}" type="slidenum">
              <a:rPr lang="en-US"/>
              <a:pPr>
                <a:defRPr/>
              </a:pPr>
              <a:t>‹#›</a:t>
            </a:fld>
            <a:endParaRPr lang="en-US"/>
          </a:p>
        </p:txBody>
      </p:sp>
    </p:spTree>
    <p:extLst>
      <p:ext uri="{BB962C8B-B14F-4D97-AF65-F5344CB8AC3E}">
        <p14:creationId xmlns:p14="http://schemas.microsoft.com/office/powerpoint/2010/main" val="35136294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7D0394B-A03E-4CFF-8BA0-3A72433FA894}" type="slidenum">
              <a:rPr lang="en-US"/>
              <a:pPr>
                <a:defRPr/>
              </a:pPr>
              <a:t>‹#›</a:t>
            </a:fld>
            <a:endParaRPr lang="en-US"/>
          </a:p>
        </p:txBody>
      </p:sp>
    </p:spTree>
    <p:extLst>
      <p:ext uri="{BB962C8B-B14F-4D97-AF65-F5344CB8AC3E}">
        <p14:creationId xmlns:p14="http://schemas.microsoft.com/office/powerpoint/2010/main" val="24071855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A97B4BA-2303-4DF7-B6D2-C38AC6C8F8F5}" type="slidenum">
              <a:rPr lang="en-US"/>
              <a:pPr>
                <a:defRPr/>
              </a:pPr>
              <a:t>‹#›</a:t>
            </a:fld>
            <a:endParaRPr lang="en-US"/>
          </a:p>
        </p:txBody>
      </p:sp>
    </p:spTree>
    <p:extLst>
      <p:ext uri="{BB962C8B-B14F-4D97-AF65-F5344CB8AC3E}">
        <p14:creationId xmlns:p14="http://schemas.microsoft.com/office/powerpoint/2010/main" val="37653150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F626226-C5F8-47BC-9777-7EDDDFBA609B}" type="slidenum">
              <a:rPr lang="en-US"/>
              <a:pPr>
                <a:defRPr/>
              </a:pPr>
              <a:t>‹#›</a:t>
            </a:fld>
            <a:endParaRPr lang="en-US"/>
          </a:p>
        </p:txBody>
      </p:sp>
    </p:spTree>
    <p:extLst>
      <p:ext uri="{BB962C8B-B14F-4D97-AF65-F5344CB8AC3E}">
        <p14:creationId xmlns:p14="http://schemas.microsoft.com/office/powerpoint/2010/main" val="13400728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40C0984-138F-4C5B-929D-03FC1EBAF7CB}" type="slidenum">
              <a:rPr lang="en-US"/>
              <a:pPr>
                <a:defRPr/>
              </a:pPr>
              <a:t>‹#›</a:t>
            </a:fld>
            <a:endParaRPr lang="en-US"/>
          </a:p>
        </p:txBody>
      </p:sp>
    </p:spTree>
    <p:extLst>
      <p:ext uri="{BB962C8B-B14F-4D97-AF65-F5344CB8AC3E}">
        <p14:creationId xmlns:p14="http://schemas.microsoft.com/office/powerpoint/2010/main" val="11648075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E6C7CD10-FCE0-4C3B-80ED-E2F00C6B403F}" type="slidenum">
              <a:rPr lang="en-US"/>
              <a:pPr>
                <a:defRPr/>
              </a:pPr>
              <a:t>‹#›</a:t>
            </a:fld>
            <a:endParaRPr lang="en-US"/>
          </a:p>
        </p:txBody>
      </p:sp>
    </p:spTree>
    <p:extLst>
      <p:ext uri="{BB962C8B-B14F-4D97-AF65-F5344CB8AC3E}">
        <p14:creationId xmlns:p14="http://schemas.microsoft.com/office/powerpoint/2010/main" val="145816746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1065F48-1B36-4492-9083-BC2ED3232300}" type="slidenum">
              <a:rPr lang="en-US"/>
              <a:pPr>
                <a:defRPr/>
              </a:pPr>
              <a:t>‹#›</a:t>
            </a:fld>
            <a:endParaRPr lang="en-US"/>
          </a:p>
        </p:txBody>
      </p:sp>
    </p:spTree>
    <p:extLst>
      <p:ext uri="{BB962C8B-B14F-4D97-AF65-F5344CB8AC3E}">
        <p14:creationId xmlns:p14="http://schemas.microsoft.com/office/powerpoint/2010/main" val="26869690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F953A5-3DE5-465F-931A-42198E2D8ADB}" type="slidenum">
              <a:rPr lang="en-US"/>
              <a:pPr>
                <a:defRPr/>
              </a:pPr>
              <a:t>‹#›</a:t>
            </a:fld>
            <a:endParaRPr lang="en-US"/>
          </a:p>
        </p:txBody>
      </p:sp>
    </p:spTree>
    <p:extLst>
      <p:ext uri="{BB962C8B-B14F-4D97-AF65-F5344CB8AC3E}">
        <p14:creationId xmlns:p14="http://schemas.microsoft.com/office/powerpoint/2010/main" val="26324943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FFBB05F-8CC6-49D7-B288-B6D7C1F3B458}" type="slidenum">
              <a:rPr lang="en-US"/>
              <a:pPr>
                <a:defRPr/>
              </a:pPr>
              <a:t>‹#›</a:t>
            </a:fld>
            <a:endParaRPr lang="en-US"/>
          </a:p>
        </p:txBody>
      </p:sp>
    </p:spTree>
    <p:extLst>
      <p:ext uri="{BB962C8B-B14F-4D97-AF65-F5344CB8AC3E}">
        <p14:creationId xmlns:p14="http://schemas.microsoft.com/office/powerpoint/2010/main" val="260549516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7832F6-5ADA-41A9-83B0-566340C993B0}" type="slidenum">
              <a:rPr lang="en-US"/>
              <a:pPr>
                <a:defRPr/>
              </a:pPr>
              <a:t>‹#›</a:t>
            </a:fld>
            <a:endParaRPr lang="en-US"/>
          </a:p>
        </p:txBody>
      </p:sp>
    </p:spTree>
    <p:extLst>
      <p:ext uri="{BB962C8B-B14F-4D97-AF65-F5344CB8AC3E}">
        <p14:creationId xmlns:p14="http://schemas.microsoft.com/office/powerpoint/2010/main" val="32775266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B212A4B-26E9-40A3-8415-BBC6F3A0B023}" type="slidenum">
              <a:rPr lang="en-US"/>
              <a:pPr>
                <a:defRPr/>
              </a:pPr>
              <a:t>‹#›</a:t>
            </a:fld>
            <a:endParaRPr lang="en-US"/>
          </a:p>
        </p:txBody>
      </p:sp>
    </p:spTree>
    <p:extLst>
      <p:ext uri="{BB962C8B-B14F-4D97-AF65-F5344CB8AC3E}">
        <p14:creationId xmlns:p14="http://schemas.microsoft.com/office/powerpoint/2010/main" val="8498314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1F8332-883C-4F2C-B80E-DD9BB59CB4E7}" type="slidenum">
              <a:rPr lang="en-US"/>
              <a:pPr>
                <a:defRPr/>
              </a:pPr>
              <a:t>‹#›</a:t>
            </a:fld>
            <a:endParaRPr lang="en-US"/>
          </a:p>
        </p:txBody>
      </p:sp>
    </p:spTree>
    <p:extLst>
      <p:ext uri="{BB962C8B-B14F-4D97-AF65-F5344CB8AC3E}">
        <p14:creationId xmlns:p14="http://schemas.microsoft.com/office/powerpoint/2010/main" val="20029775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D1BE-E5F3-4DF4-B291-36F7E8064216}" type="slidenum">
              <a:rPr lang="en-US"/>
              <a:pPr>
                <a:defRPr/>
              </a:pPr>
              <a:t>‹#›</a:t>
            </a:fld>
            <a:endParaRPr lang="en-US"/>
          </a:p>
        </p:txBody>
      </p:sp>
    </p:spTree>
    <p:extLst>
      <p:ext uri="{BB962C8B-B14F-4D97-AF65-F5344CB8AC3E}">
        <p14:creationId xmlns:p14="http://schemas.microsoft.com/office/powerpoint/2010/main" val="26868966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8FA7B57-2C86-43B5-B492-396CD84FE524}" type="slidenum">
              <a:rPr lang="en-US"/>
              <a:pPr>
                <a:defRPr/>
              </a:pPr>
              <a:t>‹#›</a:t>
            </a:fld>
            <a:endParaRPr lang="en-US"/>
          </a:p>
        </p:txBody>
      </p:sp>
    </p:spTree>
    <p:extLst>
      <p:ext uri="{BB962C8B-B14F-4D97-AF65-F5344CB8AC3E}">
        <p14:creationId xmlns:p14="http://schemas.microsoft.com/office/powerpoint/2010/main" val="10994552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88EA71-B7EE-441B-94B4-8E4BAA8D7807}" type="slidenum">
              <a:rPr lang="en-US"/>
              <a:pPr>
                <a:defRPr/>
              </a:pPr>
              <a:t>‹#›</a:t>
            </a:fld>
            <a:endParaRPr lang="en-US"/>
          </a:p>
        </p:txBody>
      </p:sp>
    </p:spTree>
    <p:extLst>
      <p:ext uri="{BB962C8B-B14F-4D97-AF65-F5344CB8AC3E}">
        <p14:creationId xmlns:p14="http://schemas.microsoft.com/office/powerpoint/2010/main" val="14270431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D579073-2622-4986-91BE-CA21F5968A19}" type="slidenum">
              <a:rPr lang="en-US"/>
              <a:pPr>
                <a:defRPr/>
              </a:pPr>
              <a:t>‹#›</a:t>
            </a:fld>
            <a:endParaRPr lang="en-US"/>
          </a:p>
        </p:txBody>
      </p:sp>
    </p:spTree>
    <p:extLst>
      <p:ext uri="{BB962C8B-B14F-4D97-AF65-F5344CB8AC3E}">
        <p14:creationId xmlns:p14="http://schemas.microsoft.com/office/powerpoint/2010/main" val="9696777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7185356-702F-4822-804F-A5FBF0C0571B}" type="slidenum">
              <a:rPr lang="en-US"/>
              <a:pPr>
                <a:defRPr/>
              </a:pPr>
              <a:t>‹#›</a:t>
            </a:fld>
            <a:endParaRPr lang="en-US"/>
          </a:p>
        </p:txBody>
      </p:sp>
    </p:spTree>
    <p:extLst>
      <p:ext uri="{BB962C8B-B14F-4D97-AF65-F5344CB8AC3E}">
        <p14:creationId xmlns:p14="http://schemas.microsoft.com/office/powerpoint/2010/main" val="28237205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216ED06-4909-45D9-8443-F7CEC5DDAB79}" type="slidenum">
              <a:rPr lang="en-US"/>
              <a:pPr>
                <a:defRPr/>
              </a:pPr>
              <a:t>‹#›</a:t>
            </a:fld>
            <a:endParaRPr lang="en-US"/>
          </a:p>
        </p:txBody>
      </p:sp>
    </p:spTree>
    <p:extLst>
      <p:ext uri="{BB962C8B-B14F-4D97-AF65-F5344CB8AC3E}">
        <p14:creationId xmlns:p14="http://schemas.microsoft.com/office/powerpoint/2010/main" val="35403445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4190BA-B46C-414B-9954-647F1A757DBC}" type="slidenum">
              <a:rPr lang="en-US"/>
              <a:pPr>
                <a:defRPr/>
              </a:pPr>
              <a:t>‹#›</a:t>
            </a:fld>
            <a:endParaRPr lang="en-US"/>
          </a:p>
        </p:txBody>
      </p:sp>
    </p:spTree>
    <p:extLst>
      <p:ext uri="{BB962C8B-B14F-4D97-AF65-F5344CB8AC3E}">
        <p14:creationId xmlns:p14="http://schemas.microsoft.com/office/powerpoint/2010/main" val="78696343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AF"/>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0" hangingPunct="0">
              <a:defRPr sz="1400">
                <a:solidFill>
                  <a:schemeClr val="tx1"/>
                </a:solidFill>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0" hangingPunct="0">
              <a:defRPr sz="1400">
                <a:solidFill>
                  <a:schemeClr val="tx1"/>
                </a:solidFill>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defRPr sz="1400">
                <a:solidFill>
                  <a:schemeClr val="tx1"/>
                </a:solidFill>
                <a:cs typeface="+mn-cs"/>
              </a:defRPr>
            </a:lvl1pPr>
          </a:lstStyle>
          <a:p>
            <a:pPr>
              <a:defRPr/>
            </a:pPr>
            <a:fld id="{FF4BC276-02C9-4790-8109-E5A373E673A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0" r:id="rId2"/>
    <p:sldLayoutId id="2147483659" r:id="rId3"/>
    <p:sldLayoutId id="2147483658" r:id="rId4"/>
    <p:sldLayoutId id="2147483657" r:id="rId5"/>
    <p:sldLayoutId id="2147483656" r:id="rId6"/>
    <p:sldLayoutId id="2147483655" r:id="rId7"/>
    <p:sldLayoutId id="2147483654" r:id="rId8"/>
    <p:sldLayoutId id="2147483653" r:id="rId9"/>
    <p:sldLayoutId id="2147483652" r:id="rId10"/>
    <p:sldLayoutId id="2147483651" r:id="rId11"/>
    <p:sldLayoutId id="2147483650"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AF"/>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86938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0" hangingPunct="0">
              <a:defRPr sz="1400">
                <a:solidFill>
                  <a:schemeClr val="tx1"/>
                </a:solidFill>
                <a:cs typeface="+mn-cs"/>
              </a:defRPr>
            </a:lvl1pPr>
          </a:lstStyle>
          <a:p>
            <a:pPr>
              <a:defRPr/>
            </a:pPr>
            <a:endParaRPr lang="en-US"/>
          </a:p>
        </p:txBody>
      </p:sp>
      <p:sp>
        <p:nvSpPr>
          <p:cNvPr id="86938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0" hangingPunct="0">
              <a:defRPr sz="1400">
                <a:solidFill>
                  <a:schemeClr val="tx1"/>
                </a:solidFill>
                <a:cs typeface="+mn-cs"/>
              </a:defRPr>
            </a:lvl1pPr>
          </a:lstStyle>
          <a:p>
            <a:pPr>
              <a:defRPr/>
            </a:pPr>
            <a:endParaRPr lang="en-US"/>
          </a:p>
        </p:txBody>
      </p:sp>
      <p:sp>
        <p:nvSpPr>
          <p:cNvPr id="86938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defRPr sz="1400">
                <a:solidFill>
                  <a:schemeClr val="tx1"/>
                </a:solidFill>
                <a:cs typeface="+mn-cs"/>
              </a:defRPr>
            </a:lvl1pPr>
          </a:lstStyle>
          <a:p>
            <a:pPr>
              <a:defRPr/>
            </a:pPr>
            <a:fld id="{069E2B13-AF41-4B5A-A679-BD3DE42A8C2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72" r:id="rId1"/>
    <p:sldLayoutId id="2147483671" r:id="rId2"/>
    <p:sldLayoutId id="2147483670" r:id="rId3"/>
    <p:sldLayoutId id="2147483669" r:id="rId4"/>
    <p:sldLayoutId id="2147483668" r:id="rId5"/>
    <p:sldLayoutId id="2147483667" r:id="rId6"/>
    <p:sldLayoutId id="2147483666" r:id="rId7"/>
    <p:sldLayoutId id="2147483665" r:id="rId8"/>
    <p:sldLayoutId id="2147483664" r:id="rId9"/>
    <p:sldLayoutId id="2147483663" r:id="rId10"/>
    <p:sldLayoutId id="214748366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82.xml"/><Relationship Id="rId1" Type="http://schemas.openxmlformats.org/officeDocument/2006/relationships/slideLayout" Target="../slideLayouts/slideLayout7.xml"/><Relationship Id="rId4" Type="http://schemas.openxmlformats.org/officeDocument/2006/relationships/image" Target="../media/image44.pn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86.xml"/><Relationship Id="rId1" Type="http://schemas.openxmlformats.org/officeDocument/2006/relationships/slideLayout" Target="../slideLayouts/slideLayout7.xml"/><Relationship Id="rId4" Type="http://schemas.openxmlformats.org/officeDocument/2006/relationships/image" Target="../media/image46.jpeg"/></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90.xml"/><Relationship Id="rId1" Type="http://schemas.openxmlformats.org/officeDocument/2006/relationships/slideLayout" Target="../slideLayouts/slideLayout19.xml"/><Relationship Id="rId4" Type="http://schemas.openxmlformats.org/officeDocument/2006/relationships/image" Target="../media/image48.png"/></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9.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image" Target="../media/image49.emf"/><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image" Target="../media/image3.png"/><Relationship Id="rId4" Type="http://schemas.openxmlformats.org/officeDocument/2006/relationships/oleObject" Target="../embeddings/oleObject1.bin"/></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video" Target="file:///C:\Seminars\_Movies%20etc\Aqp1-co2-central-zoomed.mpg" TargetMode="External"/><Relationship Id="rId4" Type="http://schemas.openxmlformats.org/officeDocument/2006/relationships/image" Target="../media/image5.jpeg"/></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4.xml"/><Relationship Id="rId1" Type="http://schemas.openxmlformats.org/officeDocument/2006/relationships/video" Target="file:///C:\Seminars\_Movies%20etc\Aqp1-oxy-central-zoomed.mpg"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8" Type="http://schemas.openxmlformats.org/officeDocument/2006/relationships/oleObject" Target="../embeddings/oleObject4.bin"/><Relationship Id="rId13" Type="http://schemas.openxmlformats.org/officeDocument/2006/relationships/image" Target="../media/image11.wmf"/><Relationship Id="rId18" Type="http://schemas.openxmlformats.org/officeDocument/2006/relationships/oleObject" Target="../embeddings/oleObject9.bin"/><Relationship Id="rId26" Type="http://schemas.openxmlformats.org/officeDocument/2006/relationships/oleObject" Target="../embeddings/oleObject16.bin"/><Relationship Id="rId39" Type="http://schemas.openxmlformats.org/officeDocument/2006/relationships/oleObject" Target="../embeddings/oleObject29.bin"/><Relationship Id="rId3" Type="http://schemas.openxmlformats.org/officeDocument/2006/relationships/notesSlide" Target="../notesSlides/notesSlide26.xml"/><Relationship Id="rId21" Type="http://schemas.openxmlformats.org/officeDocument/2006/relationships/oleObject" Target="../embeddings/oleObject11.bin"/><Relationship Id="rId34" Type="http://schemas.openxmlformats.org/officeDocument/2006/relationships/oleObject" Target="../embeddings/oleObject24.bin"/><Relationship Id="rId42" Type="http://schemas.openxmlformats.org/officeDocument/2006/relationships/oleObject" Target="../embeddings/oleObject32.bin"/><Relationship Id="rId7" Type="http://schemas.openxmlformats.org/officeDocument/2006/relationships/image" Target="../media/image8.wmf"/><Relationship Id="rId12" Type="http://schemas.openxmlformats.org/officeDocument/2006/relationships/oleObject" Target="../embeddings/oleObject6.bin"/><Relationship Id="rId17" Type="http://schemas.openxmlformats.org/officeDocument/2006/relationships/image" Target="../media/image13.wmf"/><Relationship Id="rId25" Type="http://schemas.openxmlformats.org/officeDocument/2006/relationships/oleObject" Target="../embeddings/oleObject15.bin"/><Relationship Id="rId33" Type="http://schemas.openxmlformats.org/officeDocument/2006/relationships/oleObject" Target="../embeddings/oleObject23.bin"/><Relationship Id="rId38" Type="http://schemas.openxmlformats.org/officeDocument/2006/relationships/oleObject" Target="../embeddings/oleObject28.bin"/><Relationship Id="rId2" Type="http://schemas.openxmlformats.org/officeDocument/2006/relationships/slideLayout" Target="../slideLayouts/slideLayout7.xml"/><Relationship Id="rId16" Type="http://schemas.openxmlformats.org/officeDocument/2006/relationships/oleObject" Target="../embeddings/oleObject8.bin"/><Relationship Id="rId20" Type="http://schemas.openxmlformats.org/officeDocument/2006/relationships/oleObject" Target="../embeddings/oleObject10.bin"/><Relationship Id="rId29" Type="http://schemas.openxmlformats.org/officeDocument/2006/relationships/oleObject" Target="../embeddings/oleObject19.bin"/><Relationship Id="rId41" Type="http://schemas.openxmlformats.org/officeDocument/2006/relationships/oleObject" Target="../embeddings/oleObject31.bin"/><Relationship Id="rId1" Type="http://schemas.openxmlformats.org/officeDocument/2006/relationships/vmlDrawing" Target="../drawings/vmlDrawing2.vml"/><Relationship Id="rId6" Type="http://schemas.openxmlformats.org/officeDocument/2006/relationships/oleObject" Target="../embeddings/oleObject3.bin"/><Relationship Id="rId11" Type="http://schemas.openxmlformats.org/officeDocument/2006/relationships/image" Target="../media/image10.wmf"/><Relationship Id="rId24" Type="http://schemas.openxmlformats.org/officeDocument/2006/relationships/oleObject" Target="../embeddings/oleObject14.bin"/><Relationship Id="rId32" Type="http://schemas.openxmlformats.org/officeDocument/2006/relationships/oleObject" Target="../embeddings/oleObject22.bin"/><Relationship Id="rId37" Type="http://schemas.openxmlformats.org/officeDocument/2006/relationships/oleObject" Target="../embeddings/oleObject27.bin"/><Relationship Id="rId40" Type="http://schemas.openxmlformats.org/officeDocument/2006/relationships/oleObject" Target="../embeddings/oleObject30.bin"/><Relationship Id="rId5" Type="http://schemas.openxmlformats.org/officeDocument/2006/relationships/image" Target="../media/image7.wmf"/><Relationship Id="rId15" Type="http://schemas.openxmlformats.org/officeDocument/2006/relationships/image" Target="../media/image12.wmf"/><Relationship Id="rId23" Type="http://schemas.openxmlformats.org/officeDocument/2006/relationships/oleObject" Target="../embeddings/oleObject13.bin"/><Relationship Id="rId28" Type="http://schemas.openxmlformats.org/officeDocument/2006/relationships/oleObject" Target="../embeddings/oleObject18.bin"/><Relationship Id="rId36" Type="http://schemas.openxmlformats.org/officeDocument/2006/relationships/oleObject" Target="../embeddings/oleObject26.bin"/><Relationship Id="rId10" Type="http://schemas.openxmlformats.org/officeDocument/2006/relationships/oleObject" Target="../embeddings/oleObject5.bin"/><Relationship Id="rId19" Type="http://schemas.openxmlformats.org/officeDocument/2006/relationships/image" Target="../media/image14.wmf"/><Relationship Id="rId31" Type="http://schemas.openxmlformats.org/officeDocument/2006/relationships/oleObject" Target="../embeddings/oleObject21.bin"/><Relationship Id="rId4" Type="http://schemas.openxmlformats.org/officeDocument/2006/relationships/oleObject" Target="../embeddings/oleObject2.bin"/><Relationship Id="rId9" Type="http://schemas.openxmlformats.org/officeDocument/2006/relationships/image" Target="../media/image9.wmf"/><Relationship Id="rId14" Type="http://schemas.openxmlformats.org/officeDocument/2006/relationships/oleObject" Target="../embeddings/oleObject7.bin"/><Relationship Id="rId22" Type="http://schemas.openxmlformats.org/officeDocument/2006/relationships/oleObject" Target="../embeddings/oleObject12.bin"/><Relationship Id="rId27" Type="http://schemas.openxmlformats.org/officeDocument/2006/relationships/oleObject" Target="../embeddings/oleObject17.bin"/><Relationship Id="rId30" Type="http://schemas.openxmlformats.org/officeDocument/2006/relationships/oleObject" Target="../embeddings/oleObject20.bin"/><Relationship Id="rId35" Type="http://schemas.openxmlformats.org/officeDocument/2006/relationships/oleObject" Target="../embeddings/oleObject25.bin"/><Relationship Id="rId43" Type="http://schemas.openxmlformats.org/officeDocument/2006/relationships/oleObject" Target="../embeddings/oleObject33.bin"/></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xml"/><Relationship Id="rId1" Type="http://schemas.openxmlformats.org/officeDocument/2006/relationships/vmlDrawing" Target="../drawings/vmlDrawing3.vml"/><Relationship Id="rId5" Type="http://schemas.openxmlformats.org/officeDocument/2006/relationships/image" Target="../media/image15.wmf"/><Relationship Id="rId4" Type="http://schemas.openxmlformats.org/officeDocument/2006/relationships/oleObject" Target="../embeddings/oleObject34.bin"/></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8" Type="http://schemas.openxmlformats.org/officeDocument/2006/relationships/oleObject" Target="../embeddings/oleObject37.bin"/><Relationship Id="rId13" Type="http://schemas.openxmlformats.org/officeDocument/2006/relationships/image" Target="../media/image20.wmf"/><Relationship Id="rId18" Type="http://schemas.openxmlformats.org/officeDocument/2006/relationships/oleObject" Target="../embeddings/oleObject42.bin"/><Relationship Id="rId3" Type="http://schemas.openxmlformats.org/officeDocument/2006/relationships/notesSlide" Target="../notesSlides/notesSlide28.xml"/><Relationship Id="rId21" Type="http://schemas.openxmlformats.org/officeDocument/2006/relationships/image" Target="../media/image24.wmf"/><Relationship Id="rId7" Type="http://schemas.openxmlformats.org/officeDocument/2006/relationships/image" Target="../media/image17.wmf"/><Relationship Id="rId12" Type="http://schemas.openxmlformats.org/officeDocument/2006/relationships/oleObject" Target="../embeddings/oleObject39.bin"/><Relationship Id="rId17" Type="http://schemas.openxmlformats.org/officeDocument/2006/relationships/image" Target="../media/image22.wmf"/><Relationship Id="rId2" Type="http://schemas.openxmlformats.org/officeDocument/2006/relationships/slideLayout" Target="../slideLayouts/slideLayout7.xml"/><Relationship Id="rId16" Type="http://schemas.openxmlformats.org/officeDocument/2006/relationships/oleObject" Target="../embeddings/oleObject41.bin"/><Relationship Id="rId20" Type="http://schemas.openxmlformats.org/officeDocument/2006/relationships/oleObject" Target="../embeddings/oleObject43.bin"/><Relationship Id="rId1" Type="http://schemas.openxmlformats.org/officeDocument/2006/relationships/vmlDrawing" Target="../drawings/vmlDrawing4.vml"/><Relationship Id="rId6" Type="http://schemas.openxmlformats.org/officeDocument/2006/relationships/oleObject" Target="../embeddings/oleObject36.bin"/><Relationship Id="rId11" Type="http://schemas.openxmlformats.org/officeDocument/2006/relationships/image" Target="../media/image19.wmf"/><Relationship Id="rId5" Type="http://schemas.openxmlformats.org/officeDocument/2006/relationships/image" Target="../media/image16.wmf"/><Relationship Id="rId15" Type="http://schemas.openxmlformats.org/officeDocument/2006/relationships/image" Target="../media/image21.wmf"/><Relationship Id="rId10" Type="http://schemas.openxmlformats.org/officeDocument/2006/relationships/oleObject" Target="../embeddings/oleObject38.bin"/><Relationship Id="rId19" Type="http://schemas.openxmlformats.org/officeDocument/2006/relationships/image" Target="../media/image23.wmf"/><Relationship Id="rId4" Type="http://schemas.openxmlformats.org/officeDocument/2006/relationships/oleObject" Target="../embeddings/oleObject35.bin"/><Relationship Id="rId9" Type="http://schemas.openxmlformats.org/officeDocument/2006/relationships/image" Target="../media/image18.wmf"/><Relationship Id="rId14" Type="http://schemas.openxmlformats.org/officeDocument/2006/relationships/oleObject" Target="../embeddings/oleObject40.bin"/><Relationship Id="rId22" Type="http://schemas.openxmlformats.org/officeDocument/2006/relationships/image" Target="../media/image25.jpeg"/></Relationships>
</file>

<file path=ppt/slides/_rels/slide41.xml.rels><?xml version="1.0" encoding="UTF-8" standalone="yes"?>
<Relationships xmlns="http://schemas.openxmlformats.org/package/2006/relationships"><Relationship Id="rId8" Type="http://schemas.openxmlformats.org/officeDocument/2006/relationships/oleObject" Target="../embeddings/oleObject46.bin"/><Relationship Id="rId13" Type="http://schemas.openxmlformats.org/officeDocument/2006/relationships/image" Target="../media/image20.wmf"/><Relationship Id="rId18" Type="http://schemas.openxmlformats.org/officeDocument/2006/relationships/oleObject" Target="../embeddings/oleObject51.bin"/><Relationship Id="rId3" Type="http://schemas.openxmlformats.org/officeDocument/2006/relationships/notesSlide" Target="../notesSlides/notesSlide29.xml"/><Relationship Id="rId21" Type="http://schemas.openxmlformats.org/officeDocument/2006/relationships/image" Target="../media/image24.wmf"/><Relationship Id="rId7" Type="http://schemas.openxmlformats.org/officeDocument/2006/relationships/image" Target="../media/image17.wmf"/><Relationship Id="rId12" Type="http://schemas.openxmlformats.org/officeDocument/2006/relationships/oleObject" Target="../embeddings/oleObject48.bin"/><Relationship Id="rId17" Type="http://schemas.openxmlformats.org/officeDocument/2006/relationships/image" Target="../media/image22.wmf"/><Relationship Id="rId2" Type="http://schemas.openxmlformats.org/officeDocument/2006/relationships/slideLayout" Target="../slideLayouts/slideLayout7.xml"/><Relationship Id="rId16" Type="http://schemas.openxmlformats.org/officeDocument/2006/relationships/oleObject" Target="../embeddings/oleObject50.bin"/><Relationship Id="rId20" Type="http://schemas.openxmlformats.org/officeDocument/2006/relationships/oleObject" Target="../embeddings/oleObject52.bin"/><Relationship Id="rId1" Type="http://schemas.openxmlformats.org/officeDocument/2006/relationships/vmlDrawing" Target="../drawings/vmlDrawing5.vml"/><Relationship Id="rId6" Type="http://schemas.openxmlformats.org/officeDocument/2006/relationships/oleObject" Target="../embeddings/oleObject45.bin"/><Relationship Id="rId11" Type="http://schemas.openxmlformats.org/officeDocument/2006/relationships/image" Target="../media/image19.wmf"/><Relationship Id="rId5" Type="http://schemas.openxmlformats.org/officeDocument/2006/relationships/image" Target="../media/image16.wmf"/><Relationship Id="rId15" Type="http://schemas.openxmlformats.org/officeDocument/2006/relationships/image" Target="../media/image21.wmf"/><Relationship Id="rId10" Type="http://schemas.openxmlformats.org/officeDocument/2006/relationships/oleObject" Target="../embeddings/oleObject47.bin"/><Relationship Id="rId19" Type="http://schemas.openxmlformats.org/officeDocument/2006/relationships/image" Target="../media/image23.wmf"/><Relationship Id="rId4" Type="http://schemas.openxmlformats.org/officeDocument/2006/relationships/oleObject" Target="../embeddings/oleObject44.bin"/><Relationship Id="rId9" Type="http://schemas.openxmlformats.org/officeDocument/2006/relationships/image" Target="../media/image18.wmf"/><Relationship Id="rId14" Type="http://schemas.openxmlformats.org/officeDocument/2006/relationships/oleObject" Target="../embeddings/oleObject49.bin"/><Relationship Id="rId22" Type="http://schemas.openxmlformats.org/officeDocument/2006/relationships/image" Target="../media/image25.jpe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3.xml"/><Relationship Id="rId1" Type="http://schemas.openxmlformats.org/officeDocument/2006/relationships/slideLayout" Target="../slideLayouts/slideLayout1.xml"/><Relationship Id="rId4" Type="http://schemas.openxmlformats.org/officeDocument/2006/relationships/image" Target="../media/image27.jpe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xml"/><Relationship Id="rId1" Type="http://schemas.openxmlformats.org/officeDocument/2006/relationships/vmlDrawing" Target="../drawings/vmlDrawing6.vml"/><Relationship Id="rId5" Type="http://schemas.openxmlformats.org/officeDocument/2006/relationships/image" Target="../media/image3.png"/><Relationship Id="rId4" Type="http://schemas.openxmlformats.org/officeDocument/2006/relationships/oleObject" Target="../embeddings/oleObject53.bin"/></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30.png"/></Relationships>
</file>

<file path=ppt/slides/_rels/slide6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30.png"/></Relationships>
</file>

<file path=ppt/slides/_rels/slide6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30.png"/></Relationships>
</file>

<file path=ppt/slides/_rels/slide6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36.png"/></Relationships>
</file>

<file path=ppt/slides/_rels/slide7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36.png"/></Relationships>
</file>

<file path=ppt/slides/_rels/slide7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36.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9.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4.xml"/></Relationships>
</file>

<file path=ppt/slides/_rels/slide7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3"/>
          <p:cNvSpPr>
            <a:spLocks noChangeArrowheads="1"/>
          </p:cNvSpPr>
          <p:nvPr/>
        </p:nvSpPr>
        <p:spPr bwMode="auto">
          <a:xfrm>
            <a:off x="-1588" y="1714996"/>
            <a:ext cx="9144001" cy="1055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ts val="2400"/>
              </a:lnSpc>
            </a:pPr>
            <a:r>
              <a:rPr lang="en-US" sz="2000" b="1" i="1" dirty="0" smtClean="0">
                <a:solidFill>
                  <a:schemeClr val="tx1"/>
                </a:solidFill>
                <a:latin typeface="Arial" charset="0"/>
              </a:rPr>
              <a:t>September 6, </a:t>
            </a:r>
            <a:r>
              <a:rPr lang="en-US" sz="2000" b="1" i="1" dirty="0">
                <a:solidFill>
                  <a:schemeClr val="tx1"/>
                </a:solidFill>
                <a:latin typeface="Arial" charset="0"/>
              </a:rPr>
              <a:t>2012</a:t>
            </a:r>
          </a:p>
          <a:p>
            <a:pPr algn="ctr" eaLnBrk="0" hangingPunct="0">
              <a:lnSpc>
                <a:spcPts val="2400"/>
              </a:lnSpc>
            </a:pPr>
            <a:r>
              <a:rPr lang="en-US" sz="2000" b="1" i="1" dirty="0" smtClean="0">
                <a:solidFill>
                  <a:schemeClr val="tx1"/>
                </a:solidFill>
                <a:latin typeface="Arial" charset="0"/>
              </a:rPr>
              <a:t>Cleveland, Ohio</a:t>
            </a:r>
            <a:endParaRPr lang="en-US" sz="2000" b="1" i="1" dirty="0">
              <a:solidFill>
                <a:schemeClr val="tx1"/>
              </a:solidFill>
              <a:latin typeface="Arial" charset="0"/>
            </a:endParaRPr>
          </a:p>
        </p:txBody>
      </p:sp>
      <p:sp>
        <p:nvSpPr>
          <p:cNvPr id="3075" name="Rectangle 4"/>
          <p:cNvSpPr>
            <a:spLocks noChangeArrowheads="1"/>
          </p:cNvSpPr>
          <p:nvPr/>
        </p:nvSpPr>
        <p:spPr bwMode="auto">
          <a:xfrm>
            <a:off x="0" y="4864557"/>
            <a:ext cx="9144000" cy="1285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algn="ctr" eaLnBrk="0" hangingPunct="0">
              <a:lnSpc>
                <a:spcPct val="80000"/>
              </a:lnSpc>
              <a:spcBef>
                <a:spcPct val="20000"/>
              </a:spcBef>
            </a:pPr>
            <a:r>
              <a:rPr lang="en-US" sz="2000" dirty="0">
                <a:solidFill>
                  <a:srgbClr val="0000FF"/>
                </a:solidFill>
                <a:latin typeface="Arial" charset="0"/>
              </a:rPr>
              <a:t>Department of Physiology &amp; Biophysics</a:t>
            </a:r>
          </a:p>
          <a:p>
            <a:pPr algn="ctr" eaLnBrk="0" hangingPunct="0">
              <a:lnSpc>
                <a:spcPct val="80000"/>
              </a:lnSpc>
            </a:pPr>
            <a:r>
              <a:rPr lang="en-US" sz="2000" dirty="0">
                <a:solidFill>
                  <a:srgbClr val="0000FF"/>
                </a:solidFill>
                <a:latin typeface="Arial" charset="0"/>
              </a:rPr>
              <a:t>Case Western Reserve University School of Medicine</a:t>
            </a:r>
          </a:p>
          <a:p>
            <a:pPr algn="ctr" eaLnBrk="0" hangingPunct="0">
              <a:lnSpc>
                <a:spcPct val="80000"/>
              </a:lnSpc>
            </a:pPr>
            <a:r>
              <a:rPr lang="en-US" sz="2000" dirty="0">
                <a:solidFill>
                  <a:srgbClr val="0000FF"/>
                </a:solidFill>
                <a:latin typeface="Arial" charset="0"/>
              </a:rPr>
              <a:t>10900 Euclid Avenue</a:t>
            </a:r>
          </a:p>
          <a:p>
            <a:pPr algn="ctr" eaLnBrk="0" hangingPunct="0">
              <a:lnSpc>
                <a:spcPct val="80000"/>
              </a:lnSpc>
            </a:pPr>
            <a:r>
              <a:rPr lang="en-US" sz="2000" dirty="0">
                <a:solidFill>
                  <a:srgbClr val="0000FF"/>
                </a:solidFill>
                <a:latin typeface="Arial" charset="0"/>
              </a:rPr>
              <a:t>Cleveland, OH  44106-4906</a:t>
            </a:r>
          </a:p>
        </p:txBody>
      </p:sp>
      <p:sp>
        <p:nvSpPr>
          <p:cNvPr id="3076" name="Rectangle 5"/>
          <p:cNvSpPr>
            <a:spLocks noChangeArrowheads="1"/>
          </p:cNvSpPr>
          <p:nvPr/>
        </p:nvSpPr>
        <p:spPr bwMode="auto">
          <a:xfrm>
            <a:off x="0" y="4241347"/>
            <a:ext cx="91440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algn="ctr" eaLnBrk="0" hangingPunct="0">
              <a:lnSpc>
                <a:spcPct val="80000"/>
              </a:lnSpc>
              <a:spcBef>
                <a:spcPct val="20000"/>
              </a:spcBef>
            </a:pPr>
            <a:r>
              <a:rPr lang="en-US" b="1" dirty="0">
                <a:solidFill>
                  <a:srgbClr val="0000FF"/>
                </a:solidFill>
                <a:latin typeface="Arial" charset="0"/>
              </a:rPr>
              <a:t>Walter F. Boron, M.D., Ph.D.</a:t>
            </a:r>
            <a:endParaRPr lang="en-US" dirty="0">
              <a:solidFill>
                <a:srgbClr val="0000FF"/>
              </a:solidFill>
              <a:latin typeface="Arial" charset="0"/>
            </a:endParaRPr>
          </a:p>
        </p:txBody>
      </p:sp>
      <p:sp>
        <p:nvSpPr>
          <p:cNvPr id="3077" name="Rectangle 6"/>
          <p:cNvSpPr>
            <a:spLocks noChangeArrowheads="1"/>
          </p:cNvSpPr>
          <p:nvPr/>
        </p:nvSpPr>
        <p:spPr bwMode="auto">
          <a:xfrm>
            <a:off x="0" y="2848981"/>
            <a:ext cx="9144000" cy="102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3200" b="1" dirty="0">
                <a:solidFill>
                  <a:srgbClr val="0000FF"/>
                </a:solidFill>
                <a:latin typeface="Arial" charset="0"/>
              </a:rPr>
              <a:t>Gas Channels</a:t>
            </a:r>
            <a:endParaRPr lang="en-US" sz="3200" b="1" baseline="-25000" dirty="0">
              <a:solidFill>
                <a:srgbClr val="0000FF"/>
              </a:solidFill>
              <a:latin typeface="Arial" charset="0"/>
            </a:endParaRPr>
          </a:p>
        </p:txBody>
      </p:sp>
      <p:sp>
        <p:nvSpPr>
          <p:cNvPr id="3078" name="Rectangle 8"/>
          <p:cNvSpPr>
            <a:spLocks noChangeArrowheads="1"/>
          </p:cNvSpPr>
          <p:nvPr/>
        </p:nvSpPr>
        <p:spPr bwMode="auto">
          <a:xfrm>
            <a:off x="3175" y="327676"/>
            <a:ext cx="9144000" cy="846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b="1" i="1" dirty="0" smtClean="0">
                <a:solidFill>
                  <a:schemeClr val="tx1"/>
                </a:solidFill>
                <a:latin typeface="Arial Narrow" pitchFamily="34" charset="0"/>
              </a:rPr>
              <a:t>Gas </a:t>
            </a:r>
            <a:r>
              <a:rPr lang="en-US" sz="4000" b="1" i="1" dirty="0" smtClean="0">
                <a:solidFill>
                  <a:schemeClr val="tx1"/>
                </a:solidFill>
                <a:latin typeface="Arial Narrow" pitchFamily="34" charset="0"/>
              </a:rPr>
              <a:t>Channels </a:t>
            </a:r>
            <a:r>
              <a:rPr lang="en-US" sz="4000" b="1" i="1" dirty="0" smtClean="0">
                <a:solidFill>
                  <a:schemeClr val="tx1"/>
                </a:solidFill>
                <a:latin typeface="Arial Narrow" pitchFamily="34" charset="0"/>
              </a:rPr>
              <a:t>Workshop</a:t>
            </a:r>
            <a:endParaRPr lang="en-US" sz="4000" b="1" i="1" dirty="0">
              <a:solidFill>
                <a:schemeClr val="tx1"/>
              </a:solidFill>
              <a:latin typeface="Arial Narrow" pitchFamily="34" charset="0"/>
            </a:endParaRPr>
          </a:p>
        </p:txBody>
      </p:sp>
      <p:grpSp>
        <p:nvGrpSpPr>
          <p:cNvPr id="2" name="Group 1"/>
          <p:cNvGrpSpPr/>
          <p:nvPr/>
        </p:nvGrpSpPr>
        <p:grpSpPr>
          <a:xfrm>
            <a:off x="-1588" y="975225"/>
            <a:ext cx="9145588" cy="1119144"/>
            <a:chOff x="-1588" y="679380"/>
            <a:chExt cx="9145588" cy="1119144"/>
          </a:xfrm>
        </p:grpSpPr>
        <p:sp>
          <p:nvSpPr>
            <p:cNvPr id="10" name="Rectangle 8"/>
            <p:cNvSpPr>
              <a:spLocks noChangeArrowheads="1"/>
            </p:cNvSpPr>
            <p:nvPr/>
          </p:nvSpPr>
          <p:spPr bwMode="auto">
            <a:xfrm>
              <a:off x="-1588" y="1036524"/>
              <a:ext cx="9144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ts val="2400"/>
                </a:lnSpc>
              </a:pPr>
              <a:r>
                <a:rPr lang="en-US" b="1" i="1" dirty="0" smtClean="0">
                  <a:solidFill>
                    <a:schemeClr val="tx1"/>
                  </a:solidFill>
                  <a:latin typeface="Arial" charset="0"/>
                </a:rPr>
                <a:t>Department of Physiology &amp; Biophysics</a:t>
              </a:r>
              <a:endParaRPr lang="en-US" b="1" i="1" dirty="0">
                <a:solidFill>
                  <a:schemeClr val="tx1"/>
                </a:solidFill>
                <a:latin typeface="Arial" charset="0"/>
              </a:endParaRPr>
            </a:p>
          </p:txBody>
        </p:sp>
        <p:sp>
          <p:nvSpPr>
            <p:cNvPr id="11" name="Rectangle 10"/>
            <p:cNvSpPr>
              <a:spLocks noChangeArrowheads="1"/>
            </p:cNvSpPr>
            <p:nvPr/>
          </p:nvSpPr>
          <p:spPr bwMode="auto">
            <a:xfrm>
              <a:off x="0" y="679380"/>
              <a:ext cx="9144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ts val="2400"/>
                </a:lnSpc>
              </a:pPr>
              <a:r>
                <a:rPr lang="en-US" b="1" i="1" dirty="0" smtClean="0">
                  <a:solidFill>
                    <a:schemeClr val="tx1"/>
                  </a:solidFill>
                  <a:latin typeface="Arial" charset="0"/>
                </a:rPr>
                <a:t>Office of Naval Research &amp; </a:t>
              </a:r>
              <a:endParaRPr lang="en-US" b="1" i="1" dirty="0">
                <a:solidFill>
                  <a:schemeClr val="tx1"/>
                </a:solidFill>
                <a:latin typeface="Arial" charset="0"/>
              </a:endParaRPr>
            </a:p>
          </p:txBody>
        </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ChangeArrowheads="1"/>
          </p:cNvSpPr>
          <p:nvPr/>
        </p:nvSpPr>
        <p:spPr bwMode="auto">
          <a:xfrm>
            <a:off x="1419225" y="1730375"/>
            <a:ext cx="7067550" cy="3330575"/>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1267" name="Rectangle 3"/>
          <p:cNvSpPr>
            <a:spLocks noChangeArrowheads="1"/>
          </p:cNvSpPr>
          <p:nvPr/>
        </p:nvSpPr>
        <p:spPr bwMode="auto">
          <a:xfrm>
            <a:off x="1428750" y="5330825"/>
            <a:ext cx="7058025" cy="722313"/>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1268" name="Rectangle 4"/>
          <p:cNvSpPr>
            <a:spLocks noGrp="1" noChangeArrowheads="1"/>
          </p:cNvSpPr>
          <p:nvPr>
            <p:ph type="title"/>
          </p:nvPr>
        </p:nvSpPr>
        <p:spPr>
          <a:xfrm>
            <a:off x="0" y="352425"/>
            <a:ext cx="9144000" cy="1143000"/>
          </a:xfrm>
        </p:spPr>
        <p:txBody>
          <a:bodyPr/>
          <a:lstStyle/>
          <a:p>
            <a:pPr>
              <a:lnSpc>
                <a:spcPct val="80000"/>
              </a:lnSpc>
            </a:pPr>
            <a:r>
              <a:rPr lang="en-US" smtClean="0">
                <a:solidFill>
                  <a:schemeClr val="tx1"/>
                </a:solidFill>
                <a:latin typeface="Arial Narrow" pitchFamily="34" charset="0"/>
              </a:rPr>
              <a:t>The Ammonium Prepulse</a:t>
            </a:r>
            <a:br>
              <a:rPr lang="en-US" smtClean="0">
                <a:solidFill>
                  <a:schemeClr val="tx1"/>
                </a:solidFill>
                <a:latin typeface="Arial Narrow" pitchFamily="34" charset="0"/>
              </a:rPr>
            </a:br>
            <a:r>
              <a:rPr lang="en-US" smtClean="0">
                <a:solidFill>
                  <a:schemeClr val="tx1"/>
                </a:solidFill>
                <a:latin typeface="Arial Narrow" pitchFamily="34" charset="0"/>
              </a:rPr>
              <a:t>(squid giant axon)</a:t>
            </a:r>
          </a:p>
        </p:txBody>
      </p:sp>
      <p:sp>
        <p:nvSpPr>
          <p:cNvPr id="11269" name="Rectangle 5"/>
          <p:cNvSpPr>
            <a:spLocks noChangeArrowheads="1"/>
          </p:cNvSpPr>
          <p:nvPr/>
        </p:nvSpPr>
        <p:spPr bwMode="auto">
          <a:xfrm>
            <a:off x="942975" y="4613275"/>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7.0</a:t>
            </a:r>
          </a:p>
        </p:txBody>
      </p:sp>
      <p:sp>
        <p:nvSpPr>
          <p:cNvPr id="11270" name="Rectangle 6"/>
          <p:cNvSpPr>
            <a:spLocks noChangeArrowheads="1"/>
          </p:cNvSpPr>
          <p:nvPr/>
        </p:nvSpPr>
        <p:spPr bwMode="auto">
          <a:xfrm>
            <a:off x="942975" y="4075113"/>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7.2</a:t>
            </a:r>
          </a:p>
        </p:txBody>
      </p:sp>
      <p:sp>
        <p:nvSpPr>
          <p:cNvPr id="11271" name="Rectangle 7"/>
          <p:cNvSpPr>
            <a:spLocks noChangeArrowheads="1"/>
          </p:cNvSpPr>
          <p:nvPr/>
        </p:nvSpPr>
        <p:spPr bwMode="auto">
          <a:xfrm>
            <a:off x="942975" y="3540125"/>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7.4</a:t>
            </a:r>
          </a:p>
        </p:txBody>
      </p:sp>
      <p:sp>
        <p:nvSpPr>
          <p:cNvPr id="11272" name="Rectangle 8"/>
          <p:cNvSpPr>
            <a:spLocks noChangeArrowheads="1"/>
          </p:cNvSpPr>
          <p:nvPr/>
        </p:nvSpPr>
        <p:spPr bwMode="auto">
          <a:xfrm>
            <a:off x="942975" y="3006725"/>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7.6</a:t>
            </a:r>
          </a:p>
        </p:txBody>
      </p:sp>
      <p:sp>
        <p:nvSpPr>
          <p:cNvPr id="11273" name="Rectangle 9"/>
          <p:cNvSpPr>
            <a:spLocks noChangeArrowheads="1"/>
          </p:cNvSpPr>
          <p:nvPr/>
        </p:nvSpPr>
        <p:spPr bwMode="auto">
          <a:xfrm>
            <a:off x="942975" y="2476500"/>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7.8</a:t>
            </a:r>
          </a:p>
        </p:txBody>
      </p:sp>
      <p:sp>
        <p:nvSpPr>
          <p:cNvPr id="11274" name="Rectangle 10"/>
          <p:cNvSpPr>
            <a:spLocks noChangeArrowheads="1"/>
          </p:cNvSpPr>
          <p:nvPr/>
        </p:nvSpPr>
        <p:spPr bwMode="auto">
          <a:xfrm>
            <a:off x="917575" y="5756275"/>
            <a:ext cx="431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-62</a:t>
            </a:r>
          </a:p>
        </p:txBody>
      </p:sp>
      <p:sp>
        <p:nvSpPr>
          <p:cNvPr id="11275" name="Rectangle 11"/>
          <p:cNvSpPr>
            <a:spLocks noChangeArrowheads="1"/>
          </p:cNvSpPr>
          <p:nvPr/>
        </p:nvSpPr>
        <p:spPr bwMode="auto">
          <a:xfrm>
            <a:off x="917575" y="5276850"/>
            <a:ext cx="431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-58</a:t>
            </a:r>
          </a:p>
        </p:txBody>
      </p:sp>
      <p:sp>
        <p:nvSpPr>
          <p:cNvPr id="11276" name="Rectangle 12"/>
          <p:cNvSpPr>
            <a:spLocks noChangeArrowheads="1"/>
          </p:cNvSpPr>
          <p:nvPr/>
        </p:nvSpPr>
        <p:spPr bwMode="auto">
          <a:xfrm>
            <a:off x="5010150" y="6413500"/>
            <a:ext cx="4014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Boron &amp; De Weer, </a:t>
            </a:r>
            <a:r>
              <a:rPr lang="en-US" sz="2000" i="1">
                <a:latin typeface="Arial Narrow" pitchFamily="34" charset="0"/>
              </a:rPr>
              <a:t>J Gen Physiol</a:t>
            </a:r>
            <a:r>
              <a:rPr lang="en-US" sz="2000">
                <a:latin typeface="Arial Narrow" pitchFamily="34" charset="0"/>
              </a:rPr>
              <a:t> 67, 1976 </a:t>
            </a:r>
          </a:p>
        </p:txBody>
      </p:sp>
      <p:grpSp>
        <p:nvGrpSpPr>
          <p:cNvPr id="11277" name="Group 13"/>
          <p:cNvGrpSpPr>
            <a:grpSpLocks/>
          </p:cNvGrpSpPr>
          <p:nvPr/>
        </p:nvGrpSpPr>
        <p:grpSpPr bwMode="auto">
          <a:xfrm>
            <a:off x="2273300" y="1581150"/>
            <a:ext cx="4565650" cy="0"/>
            <a:chOff x="0" y="672"/>
            <a:chExt cx="2876" cy="0"/>
          </a:xfrm>
        </p:grpSpPr>
        <p:sp>
          <p:nvSpPr>
            <p:cNvPr id="11600" name="Line 1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01" name="Line 1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1278" name="Line 16"/>
          <p:cNvSpPr>
            <a:spLocks noChangeShapeType="1"/>
          </p:cNvSpPr>
          <p:nvPr/>
        </p:nvSpPr>
        <p:spPr bwMode="auto">
          <a:xfrm>
            <a:off x="1427163" y="4259263"/>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9" name="Line 17"/>
          <p:cNvSpPr>
            <a:spLocks noChangeShapeType="1"/>
          </p:cNvSpPr>
          <p:nvPr/>
        </p:nvSpPr>
        <p:spPr bwMode="auto">
          <a:xfrm>
            <a:off x="1427163" y="4794250"/>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0" name="Line 18"/>
          <p:cNvSpPr>
            <a:spLocks noChangeShapeType="1"/>
          </p:cNvSpPr>
          <p:nvPr/>
        </p:nvSpPr>
        <p:spPr bwMode="auto">
          <a:xfrm>
            <a:off x="1427163" y="3725863"/>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1" name="Line 19"/>
          <p:cNvSpPr>
            <a:spLocks noChangeShapeType="1"/>
          </p:cNvSpPr>
          <p:nvPr/>
        </p:nvSpPr>
        <p:spPr bwMode="auto">
          <a:xfrm>
            <a:off x="1427163" y="2655888"/>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2" name="Line 20"/>
          <p:cNvSpPr>
            <a:spLocks noChangeShapeType="1"/>
          </p:cNvSpPr>
          <p:nvPr/>
        </p:nvSpPr>
        <p:spPr bwMode="auto">
          <a:xfrm>
            <a:off x="1427163" y="2922588"/>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3" name="Line 21"/>
          <p:cNvSpPr>
            <a:spLocks noChangeShapeType="1"/>
          </p:cNvSpPr>
          <p:nvPr/>
        </p:nvSpPr>
        <p:spPr bwMode="auto">
          <a:xfrm>
            <a:off x="1427163" y="3459163"/>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4" name="Line 22"/>
          <p:cNvSpPr>
            <a:spLocks noChangeShapeType="1"/>
          </p:cNvSpPr>
          <p:nvPr/>
        </p:nvSpPr>
        <p:spPr bwMode="auto">
          <a:xfrm>
            <a:off x="1427163" y="3992563"/>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5" name="Line 23"/>
          <p:cNvSpPr>
            <a:spLocks noChangeShapeType="1"/>
          </p:cNvSpPr>
          <p:nvPr/>
        </p:nvSpPr>
        <p:spPr bwMode="auto">
          <a:xfrm>
            <a:off x="1427163" y="4525963"/>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6" name="Line 24"/>
          <p:cNvSpPr>
            <a:spLocks noChangeShapeType="1"/>
          </p:cNvSpPr>
          <p:nvPr/>
        </p:nvSpPr>
        <p:spPr bwMode="auto">
          <a:xfrm>
            <a:off x="1428750" y="5699125"/>
            <a:ext cx="7058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7" name="Line 25"/>
          <p:cNvSpPr>
            <a:spLocks noChangeShapeType="1"/>
          </p:cNvSpPr>
          <p:nvPr/>
        </p:nvSpPr>
        <p:spPr bwMode="auto">
          <a:xfrm>
            <a:off x="1428750" y="5940425"/>
            <a:ext cx="7058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8" name="Line 26"/>
          <p:cNvSpPr>
            <a:spLocks noChangeShapeType="1"/>
          </p:cNvSpPr>
          <p:nvPr/>
        </p:nvSpPr>
        <p:spPr bwMode="auto">
          <a:xfrm>
            <a:off x="1428750" y="5457825"/>
            <a:ext cx="7058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89" name="Rectangle 27"/>
          <p:cNvSpPr>
            <a:spLocks noChangeArrowheads="1"/>
          </p:cNvSpPr>
          <p:nvPr/>
        </p:nvSpPr>
        <p:spPr bwMode="auto">
          <a:xfrm>
            <a:off x="531813" y="3675063"/>
            <a:ext cx="3571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pH</a:t>
            </a:r>
            <a:r>
              <a:rPr lang="en-US" baseline="-25000">
                <a:solidFill>
                  <a:schemeClr val="tx1"/>
                </a:solidFill>
                <a:latin typeface="Arial Narrow" pitchFamily="34" charset="0"/>
              </a:rPr>
              <a:t>i</a:t>
            </a:r>
          </a:p>
        </p:txBody>
      </p:sp>
      <p:sp>
        <p:nvSpPr>
          <p:cNvPr id="11290" name="Line 28"/>
          <p:cNvSpPr>
            <a:spLocks noChangeShapeType="1"/>
          </p:cNvSpPr>
          <p:nvPr/>
        </p:nvSpPr>
        <p:spPr bwMode="auto">
          <a:xfrm flipV="1">
            <a:off x="1427163" y="5322888"/>
            <a:ext cx="1587" cy="7350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1291" name="Group 29"/>
          <p:cNvGrpSpPr>
            <a:grpSpLocks/>
          </p:cNvGrpSpPr>
          <p:nvPr/>
        </p:nvGrpSpPr>
        <p:grpSpPr bwMode="auto">
          <a:xfrm>
            <a:off x="1803400" y="3967163"/>
            <a:ext cx="155575" cy="1971675"/>
            <a:chOff x="1136" y="2499"/>
            <a:chExt cx="98" cy="1242"/>
          </a:xfrm>
        </p:grpSpPr>
        <p:grpSp>
          <p:nvGrpSpPr>
            <p:cNvPr id="11594" name="Group 30"/>
            <p:cNvGrpSpPr>
              <a:grpSpLocks/>
            </p:cNvGrpSpPr>
            <p:nvPr/>
          </p:nvGrpSpPr>
          <p:grpSpPr bwMode="auto">
            <a:xfrm>
              <a:off x="1136" y="2499"/>
              <a:ext cx="93" cy="16"/>
              <a:chOff x="1136" y="2499"/>
              <a:chExt cx="93" cy="16"/>
            </a:xfrm>
          </p:grpSpPr>
          <p:sp>
            <p:nvSpPr>
              <p:cNvPr id="11598" name="Freeform 31"/>
              <p:cNvSpPr>
                <a:spLocks/>
              </p:cNvSpPr>
              <p:nvPr/>
            </p:nvSpPr>
            <p:spPr bwMode="auto">
              <a:xfrm>
                <a:off x="1136" y="2506"/>
                <a:ext cx="47" cy="9"/>
              </a:xfrm>
              <a:custGeom>
                <a:avLst/>
                <a:gdLst>
                  <a:gd name="T0" fmla="*/ 0 w 158"/>
                  <a:gd name="T1" fmla="*/ 0 h 26"/>
                  <a:gd name="T2" fmla="*/ 0 w 158"/>
                  <a:gd name="T3" fmla="*/ 0 h 26"/>
                  <a:gd name="T4" fmla="*/ 0 w 158"/>
                  <a:gd name="T5" fmla="*/ 0 h 26"/>
                  <a:gd name="T6" fmla="*/ 0 w 158"/>
                  <a:gd name="T7" fmla="*/ 0 h 26"/>
                  <a:gd name="T8" fmla="*/ 0 w 158"/>
                  <a:gd name="T9" fmla="*/ 0 h 26"/>
                  <a:gd name="T10" fmla="*/ 0 w 158"/>
                  <a:gd name="T11" fmla="*/ 0 h 26"/>
                  <a:gd name="T12" fmla="*/ 0 w 158"/>
                  <a:gd name="T13" fmla="*/ 0 h 26"/>
                  <a:gd name="T14" fmla="*/ 0 w 158"/>
                  <a:gd name="T15" fmla="*/ 0 h 26"/>
                  <a:gd name="T16" fmla="*/ 0 w 158"/>
                  <a:gd name="T17" fmla="*/ 0 h 26"/>
                  <a:gd name="T18" fmla="*/ 0 w 158"/>
                  <a:gd name="T19" fmla="*/ 0 h 26"/>
                  <a:gd name="T20" fmla="*/ 0 w 158"/>
                  <a:gd name="T21" fmla="*/ 0 h 26"/>
                  <a:gd name="T22" fmla="*/ 0 w 158"/>
                  <a:gd name="T23" fmla="*/ 0 h 26"/>
                  <a:gd name="T24" fmla="*/ 0 w 158"/>
                  <a:gd name="T25" fmla="*/ 0 h 26"/>
                  <a:gd name="T26" fmla="*/ 0 w 158"/>
                  <a:gd name="T27" fmla="*/ 0 h 26"/>
                  <a:gd name="T28" fmla="*/ 0 w 158"/>
                  <a:gd name="T29" fmla="*/ 0 h 26"/>
                  <a:gd name="T30" fmla="*/ 0 w 158"/>
                  <a:gd name="T31" fmla="*/ 0 h 26"/>
                  <a:gd name="T32" fmla="*/ 0 w 158"/>
                  <a:gd name="T33" fmla="*/ 0 h 26"/>
                  <a:gd name="T34" fmla="*/ 0 w 158"/>
                  <a:gd name="T35" fmla="*/ 0 h 26"/>
                  <a:gd name="T36" fmla="*/ 0 w 158"/>
                  <a:gd name="T37" fmla="*/ 0 h 26"/>
                  <a:gd name="T38" fmla="*/ 0 w 158"/>
                  <a:gd name="T39" fmla="*/ 0 h 26"/>
                  <a:gd name="T40" fmla="*/ 0 w 158"/>
                  <a:gd name="T41" fmla="*/ 0 h 26"/>
                  <a:gd name="T42" fmla="*/ 0 w 158"/>
                  <a:gd name="T43" fmla="*/ 0 h 26"/>
                  <a:gd name="T44" fmla="*/ 0 w 158"/>
                  <a:gd name="T45" fmla="*/ 0 h 26"/>
                  <a:gd name="T46" fmla="*/ 0 w 158"/>
                  <a:gd name="T47" fmla="*/ 0 h 26"/>
                  <a:gd name="T48" fmla="*/ 0 w 158"/>
                  <a:gd name="T49" fmla="*/ 0 h 26"/>
                  <a:gd name="T50" fmla="*/ 0 w 158"/>
                  <a:gd name="T51" fmla="*/ 0 h 26"/>
                  <a:gd name="T52" fmla="*/ 0 w 158"/>
                  <a:gd name="T53" fmla="*/ 0 h 26"/>
                  <a:gd name="T54" fmla="*/ 0 w 158"/>
                  <a:gd name="T55" fmla="*/ 0 h 26"/>
                  <a:gd name="T56" fmla="*/ 0 w 158"/>
                  <a:gd name="T57" fmla="*/ 0 h 26"/>
                  <a:gd name="T58" fmla="*/ 0 w 158"/>
                  <a:gd name="T59" fmla="*/ 0 h 26"/>
                  <a:gd name="T60" fmla="*/ 0 w 158"/>
                  <a:gd name="T61" fmla="*/ 0 h 26"/>
                  <a:gd name="T62" fmla="*/ 0 w 158"/>
                  <a:gd name="T63" fmla="*/ 0 h 26"/>
                  <a:gd name="T64" fmla="*/ 0 w 158"/>
                  <a:gd name="T65" fmla="*/ 0 h 26"/>
                  <a:gd name="T66" fmla="*/ 0 w 158"/>
                  <a:gd name="T67" fmla="*/ 0 h 26"/>
                  <a:gd name="T68" fmla="*/ 0 w 158"/>
                  <a:gd name="T69" fmla="*/ 0 h 26"/>
                  <a:gd name="T70" fmla="*/ 0 w 158"/>
                  <a:gd name="T71" fmla="*/ 0 h 26"/>
                  <a:gd name="T72" fmla="*/ 0 w 158"/>
                  <a:gd name="T73" fmla="*/ 0 h 26"/>
                  <a:gd name="T74" fmla="*/ 0 w 158"/>
                  <a:gd name="T75" fmla="*/ 0 h 26"/>
                  <a:gd name="T76" fmla="*/ 0 w 158"/>
                  <a:gd name="T77" fmla="*/ 0 h 26"/>
                  <a:gd name="T78" fmla="*/ 0 w 158"/>
                  <a:gd name="T79" fmla="*/ 0 h 26"/>
                  <a:gd name="T80" fmla="*/ 0 w 158"/>
                  <a:gd name="T81" fmla="*/ 0 h 26"/>
                  <a:gd name="T82" fmla="*/ 0 w 158"/>
                  <a:gd name="T83" fmla="*/ 0 h 26"/>
                  <a:gd name="T84" fmla="*/ 0 w 158"/>
                  <a:gd name="T85" fmla="*/ 0 h 26"/>
                  <a:gd name="T86" fmla="*/ 0 w 158"/>
                  <a:gd name="T87" fmla="*/ 0 h 26"/>
                  <a:gd name="T88" fmla="*/ 0 w 158"/>
                  <a:gd name="T89" fmla="*/ 0 h 26"/>
                  <a:gd name="T90" fmla="*/ 0 w 158"/>
                  <a:gd name="T91" fmla="*/ 0 h 26"/>
                  <a:gd name="T92" fmla="*/ 0 w 158"/>
                  <a:gd name="T93" fmla="*/ 0 h 26"/>
                  <a:gd name="T94" fmla="*/ 0 w 158"/>
                  <a:gd name="T95" fmla="*/ 0 h 26"/>
                  <a:gd name="T96" fmla="*/ 0 w 158"/>
                  <a:gd name="T97" fmla="*/ 0 h 26"/>
                  <a:gd name="T98" fmla="*/ 0 w 158"/>
                  <a:gd name="T99" fmla="*/ 0 h 26"/>
                  <a:gd name="T100" fmla="*/ 0 w 158"/>
                  <a:gd name="T101" fmla="*/ 0 h 26"/>
                  <a:gd name="T102" fmla="*/ 0 w 158"/>
                  <a:gd name="T103" fmla="*/ 0 h 26"/>
                  <a:gd name="T104" fmla="*/ 0 w 158"/>
                  <a:gd name="T105" fmla="*/ 0 h 26"/>
                  <a:gd name="T106" fmla="*/ 0 w 158"/>
                  <a:gd name="T107" fmla="*/ 0 h 26"/>
                  <a:gd name="T108" fmla="*/ 0 w 158"/>
                  <a:gd name="T109" fmla="*/ 0 h 26"/>
                  <a:gd name="T110" fmla="*/ 0 w 158"/>
                  <a:gd name="T111" fmla="*/ 0 h 26"/>
                  <a:gd name="T112" fmla="*/ 0 w 158"/>
                  <a:gd name="T113" fmla="*/ 0 h 26"/>
                  <a:gd name="T114" fmla="*/ 0 w 158"/>
                  <a:gd name="T115" fmla="*/ 0 h 26"/>
                  <a:gd name="T116" fmla="*/ 0 w 158"/>
                  <a:gd name="T117" fmla="*/ 0 h 26"/>
                  <a:gd name="T118" fmla="*/ 0 w 158"/>
                  <a:gd name="T119" fmla="*/ 0 h 26"/>
                  <a:gd name="T120" fmla="*/ 0 w 158"/>
                  <a:gd name="T121" fmla="*/ 0 h 26"/>
                  <a:gd name="T122" fmla="*/ 0 w 158"/>
                  <a:gd name="T123" fmla="*/ 0 h 26"/>
                  <a:gd name="T124" fmla="*/ 0 w 158"/>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6">
                    <a:moveTo>
                      <a:pt x="0" y="26"/>
                    </a:moveTo>
                    <a:lnTo>
                      <a:pt x="1" y="26"/>
                    </a:lnTo>
                    <a:lnTo>
                      <a:pt x="2" y="25"/>
                    </a:lnTo>
                    <a:lnTo>
                      <a:pt x="4" y="25"/>
                    </a:lnTo>
                    <a:lnTo>
                      <a:pt x="5" y="25"/>
                    </a:lnTo>
                    <a:lnTo>
                      <a:pt x="6" y="24"/>
                    </a:lnTo>
                    <a:lnTo>
                      <a:pt x="8" y="24"/>
                    </a:lnTo>
                    <a:lnTo>
                      <a:pt x="9" y="21"/>
                    </a:lnTo>
                    <a:lnTo>
                      <a:pt x="10" y="21"/>
                    </a:lnTo>
                    <a:lnTo>
                      <a:pt x="12" y="21"/>
                    </a:lnTo>
                    <a:lnTo>
                      <a:pt x="13" y="21"/>
                    </a:lnTo>
                    <a:lnTo>
                      <a:pt x="14" y="21"/>
                    </a:lnTo>
                    <a:lnTo>
                      <a:pt x="15" y="21"/>
                    </a:lnTo>
                    <a:lnTo>
                      <a:pt x="16" y="23"/>
                    </a:lnTo>
                    <a:lnTo>
                      <a:pt x="17" y="23"/>
                    </a:lnTo>
                    <a:lnTo>
                      <a:pt x="19" y="23"/>
                    </a:lnTo>
                    <a:lnTo>
                      <a:pt x="21" y="23"/>
                    </a:lnTo>
                    <a:lnTo>
                      <a:pt x="22" y="23"/>
                    </a:lnTo>
                    <a:lnTo>
                      <a:pt x="23" y="23"/>
                    </a:lnTo>
                    <a:lnTo>
                      <a:pt x="24" y="21"/>
                    </a:lnTo>
                    <a:lnTo>
                      <a:pt x="25" y="21"/>
                    </a:lnTo>
                    <a:lnTo>
                      <a:pt x="27" y="21"/>
                    </a:lnTo>
                    <a:lnTo>
                      <a:pt x="28" y="20"/>
                    </a:lnTo>
                    <a:lnTo>
                      <a:pt x="29" y="20"/>
                    </a:lnTo>
                    <a:lnTo>
                      <a:pt x="30" y="20"/>
                    </a:lnTo>
                    <a:lnTo>
                      <a:pt x="31" y="18"/>
                    </a:lnTo>
                    <a:lnTo>
                      <a:pt x="32" y="18"/>
                    </a:lnTo>
                    <a:lnTo>
                      <a:pt x="35" y="18"/>
                    </a:lnTo>
                    <a:lnTo>
                      <a:pt x="36" y="18"/>
                    </a:lnTo>
                    <a:lnTo>
                      <a:pt x="37" y="17"/>
                    </a:lnTo>
                    <a:lnTo>
                      <a:pt x="38" y="17"/>
                    </a:lnTo>
                    <a:lnTo>
                      <a:pt x="39" y="16"/>
                    </a:lnTo>
                    <a:lnTo>
                      <a:pt x="40" y="14"/>
                    </a:lnTo>
                    <a:lnTo>
                      <a:pt x="42" y="14"/>
                    </a:lnTo>
                    <a:lnTo>
                      <a:pt x="43" y="13"/>
                    </a:lnTo>
                    <a:lnTo>
                      <a:pt x="44" y="11"/>
                    </a:lnTo>
                    <a:lnTo>
                      <a:pt x="45" y="11"/>
                    </a:lnTo>
                    <a:lnTo>
                      <a:pt x="46" y="10"/>
                    </a:lnTo>
                    <a:lnTo>
                      <a:pt x="48" y="10"/>
                    </a:lnTo>
                    <a:lnTo>
                      <a:pt x="50" y="10"/>
                    </a:lnTo>
                    <a:lnTo>
                      <a:pt x="51" y="8"/>
                    </a:lnTo>
                    <a:lnTo>
                      <a:pt x="52" y="8"/>
                    </a:lnTo>
                    <a:lnTo>
                      <a:pt x="53" y="8"/>
                    </a:lnTo>
                    <a:lnTo>
                      <a:pt x="54" y="8"/>
                    </a:lnTo>
                    <a:lnTo>
                      <a:pt x="55" y="6"/>
                    </a:lnTo>
                    <a:lnTo>
                      <a:pt x="57" y="6"/>
                    </a:lnTo>
                    <a:lnTo>
                      <a:pt x="58" y="6"/>
                    </a:lnTo>
                    <a:lnTo>
                      <a:pt x="59" y="6"/>
                    </a:lnTo>
                    <a:lnTo>
                      <a:pt x="61" y="6"/>
                    </a:lnTo>
                    <a:lnTo>
                      <a:pt x="62" y="6"/>
                    </a:lnTo>
                    <a:lnTo>
                      <a:pt x="63" y="6"/>
                    </a:lnTo>
                    <a:lnTo>
                      <a:pt x="65" y="6"/>
                    </a:lnTo>
                    <a:lnTo>
                      <a:pt x="66" y="8"/>
                    </a:lnTo>
                    <a:lnTo>
                      <a:pt x="67" y="8"/>
                    </a:lnTo>
                    <a:lnTo>
                      <a:pt x="68" y="10"/>
                    </a:lnTo>
                    <a:lnTo>
                      <a:pt x="69" y="10"/>
                    </a:lnTo>
                    <a:lnTo>
                      <a:pt x="70" y="10"/>
                    </a:lnTo>
                    <a:lnTo>
                      <a:pt x="72" y="10"/>
                    </a:lnTo>
                    <a:lnTo>
                      <a:pt x="74" y="11"/>
                    </a:lnTo>
                    <a:lnTo>
                      <a:pt x="75" y="11"/>
                    </a:lnTo>
                    <a:lnTo>
                      <a:pt x="76" y="11"/>
                    </a:lnTo>
                    <a:lnTo>
                      <a:pt x="77" y="11"/>
                    </a:lnTo>
                    <a:lnTo>
                      <a:pt x="79" y="11"/>
                    </a:lnTo>
                    <a:lnTo>
                      <a:pt x="80" y="11"/>
                    </a:lnTo>
                    <a:lnTo>
                      <a:pt x="81" y="11"/>
                    </a:lnTo>
                    <a:lnTo>
                      <a:pt x="82" y="11"/>
                    </a:lnTo>
                    <a:lnTo>
                      <a:pt x="83" y="11"/>
                    </a:lnTo>
                    <a:lnTo>
                      <a:pt x="84" y="11"/>
                    </a:lnTo>
                    <a:lnTo>
                      <a:pt x="86" y="11"/>
                    </a:lnTo>
                    <a:lnTo>
                      <a:pt x="88" y="11"/>
                    </a:lnTo>
                    <a:lnTo>
                      <a:pt x="89" y="10"/>
                    </a:lnTo>
                    <a:lnTo>
                      <a:pt x="90" y="10"/>
                    </a:lnTo>
                    <a:lnTo>
                      <a:pt x="91" y="10"/>
                    </a:lnTo>
                    <a:lnTo>
                      <a:pt x="92" y="10"/>
                    </a:lnTo>
                    <a:lnTo>
                      <a:pt x="94" y="10"/>
                    </a:lnTo>
                    <a:lnTo>
                      <a:pt x="95" y="10"/>
                    </a:lnTo>
                    <a:lnTo>
                      <a:pt x="96" y="10"/>
                    </a:lnTo>
                    <a:lnTo>
                      <a:pt x="97" y="10"/>
                    </a:lnTo>
                    <a:lnTo>
                      <a:pt x="98" y="10"/>
                    </a:lnTo>
                    <a:lnTo>
                      <a:pt x="99" y="10"/>
                    </a:lnTo>
                    <a:lnTo>
                      <a:pt x="102" y="10"/>
                    </a:lnTo>
                    <a:lnTo>
                      <a:pt x="103" y="10"/>
                    </a:lnTo>
                    <a:lnTo>
                      <a:pt x="104" y="10"/>
                    </a:lnTo>
                    <a:lnTo>
                      <a:pt x="105" y="10"/>
                    </a:lnTo>
                    <a:lnTo>
                      <a:pt x="106" y="10"/>
                    </a:lnTo>
                    <a:lnTo>
                      <a:pt x="107" y="10"/>
                    </a:lnTo>
                    <a:lnTo>
                      <a:pt x="109" y="10"/>
                    </a:lnTo>
                    <a:lnTo>
                      <a:pt x="110" y="10"/>
                    </a:lnTo>
                    <a:lnTo>
                      <a:pt x="111" y="10"/>
                    </a:lnTo>
                    <a:lnTo>
                      <a:pt x="112" y="10"/>
                    </a:lnTo>
                    <a:lnTo>
                      <a:pt x="114" y="10"/>
                    </a:lnTo>
                    <a:lnTo>
                      <a:pt x="115" y="11"/>
                    </a:lnTo>
                    <a:lnTo>
                      <a:pt x="117" y="11"/>
                    </a:lnTo>
                    <a:lnTo>
                      <a:pt x="118" y="11"/>
                    </a:lnTo>
                    <a:lnTo>
                      <a:pt x="119" y="11"/>
                    </a:lnTo>
                    <a:lnTo>
                      <a:pt x="120" y="11"/>
                    </a:lnTo>
                    <a:lnTo>
                      <a:pt x="121" y="11"/>
                    </a:lnTo>
                    <a:lnTo>
                      <a:pt x="122" y="11"/>
                    </a:lnTo>
                    <a:lnTo>
                      <a:pt x="124" y="11"/>
                    </a:lnTo>
                    <a:lnTo>
                      <a:pt x="125" y="11"/>
                    </a:lnTo>
                    <a:lnTo>
                      <a:pt x="126" y="11"/>
                    </a:lnTo>
                    <a:lnTo>
                      <a:pt x="128" y="10"/>
                    </a:lnTo>
                    <a:lnTo>
                      <a:pt x="129" y="10"/>
                    </a:lnTo>
                    <a:lnTo>
                      <a:pt x="130" y="10"/>
                    </a:lnTo>
                    <a:lnTo>
                      <a:pt x="132" y="10"/>
                    </a:lnTo>
                    <a:lnTo>
                      <a:pt x="133" y="7"/>
                    </a:lnTo>
                    <a:lnTo>
                      <a:pt x="134" y="7"/>
                    </a:lnTo>
                    <a:lnTo>
                      <a:pt x="135" y="7"/>
                    </a:lnTo>
                    <a:lnTo>
                      <a:pt x="136" y="7"/>
                    </a:lnTo>
                    <a:lnTo>
                      <a:pt x="138" y="6"/>
                    </a:lnTo>
                    <a:lnTo>
                      <a:pt x="139" y="6"/>
                    </a:lnTo>
                    <a:lnTo>
                      <a:pt x="141" y="6"/>
                    </a:lnTo>
                    <a:lnTo>
                      <a:pt x="142" y="4"/>
                    </a:lnTo>
                    <a:lnTo>
                      <a:pt x="143" y="4"/>
                    </a:lnTo>
                    <a:lnTo>
                      <a:pt x="144" y="4"/>
                    </a:lnTo>
                    <a:lnTo>
                      <a:pt x="146" y="4"/>
                    </a:lnTo>
                    <a:lnTo>
                      <a:pt x="147" y="3"/>
                    </a:lnTo>
                    <a:lnTo>
                      <a:pt x="148" y="3"/>
                    </a:lnTo>
                    <a:lnTo>
                      <a:pt x="149" y="3"/>
                    </a:lnTo>
                    <a:lnTo>
                      <a:pt x="150" y="2"/>
                    </a:lnTo>
                    <a:lnTo>
                      <a:pt x="151" y="2"/>
                    </a:lnTo>
                    <a:lnTo>
                      <a:pt x="154" y="2"/>
                    </a:lnTo>
                    <a:lnTo>
                      <a:pt x="155" y="2"/>
                    </a:lnTo>
                    <a:lnTo>
                      <a:pt x="156" y="0"/>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99" name="Freeform 32"/>
              <p:cNvSpPr>
                <a:spLocks/>
              </p:cNvSpPr>
              <p:nvPr/>
            </p:nvSpPr>
            <p:spPr bwMode="auto">
              <a:xfrm>
                <a:off x="1183" y="2499"/>
                <a:ext cx="46" cy="9"/>
              </a:xfrm>
              <a:custGeom>
                <a:avLst/>
                <a:gdLst>
                  <a:gd name="T0" fmla="*/ 0 w 158"/>
                  <a:gd name="T1" fmla="*/ 0 h 26"/>
                  <a:gd name="T2" fmla="*/ 0 w 158"/>
                  <a:gd name="T3" fmla="*/ 0 h 26"/>
                  <a:gd name="T4" fmla="*/ 0 w 158"/>
                  <a:gd name="T5" fmla="*/ 0 h 26"/>
                  <a:gd name="T6" fmla="*/ 0 w 158"/>
                  <a:gd name="T7" fmla="*/ 0 h 26"/>
                  <a:gd name="T8" fmla="*/ 0 w 158"/>
                  <a:gd name="T9" fmla="*/ 0 h 26"/>
                  <a:gd name="T10" fmla="*/ 0 w 158"/>
                  <a:gd name="T11" fmla="*/ 0 h 26"/>
                  <a:gd name="T12" fmla="*/ 0 w 158"/>
                  <a:gd name="T13" fmla="*/ 0 h 26"/>
                  <a:gd name="T14" fmla="*/ 0 w 158"/>
                  <a:gd name="T15" fmla="*/ 0 h 26"/>
                  <a:gd name="T16" fmla="*/ 0 w 158"/>
                  <a:gd name="T17" fmla="*/ 0 h 26"/>
                  <a:gd name="T18" fmla="*/ 0 w 158"/>
                  <a:gd name="T19" fmla="*/ 0 h 26"/>
                  <a:gd name="T20" fmla="*/ 0 w 158"/>
                  <a:gd name="T21" fmla="*/ 0 h 26"/>
                  <a:gd name="T22" fmla="*/ 0 w 158"/>
                  <a:gd name="T23" fmla="*/ 0 h 26"/>
                  <a:gd name="T24" fmla="*/ 0 w 158"/>
                  <a:gd name="T25" fmla="*/ 0 h 26"/>
                  <a:gd name="T26" fmla="*/ 0 w 158"/>
                  <a:gd name="T27" fmla="*/ 0 h 26"/>
                  <a:gd name="T28" fmla="*/ 0 w 158"/>
                  <a:gd name="T29" fmla="*/ 0 h 26"/>
                  <a:gd name="T30" fmla="*/ 0 w 158"/>
                  <a:gd name="T31" fmla="*/ 0 h 26"/>
                  <a:gd name="T32" fmla="*/ 0 w 158"/>
                  <a:gd name="T33" fmla="*/ 0 h 26"/>
                  <a:gd name="T34" fmla="*/ 0 w 158"/>
                  <a:gd name="T35" fmla="*/ 0 h 26"/>
                  <a:gd name="T36" fmla="*/ 0 w 158"/>
                  <a:gd name="T37" fmla="*/ 0 h 26"/>
                  <a:gd name="T38" fmla="*/ 0 w 158"/>
                  <a:gd name="T39" fmla="*/ 0 h 26"/>
                  <a:gd name="T40" fmla="*/ 0 w 158"/>
                  <a:gd name="T41" fmla="*/ 0 h 26"/>
                  <a:gd name="T42" fmla="*/ 0 w 158"/>
                  <a:gd name="T43" fmla="*/ 0 h 26"/>
                  <a:gd name="T44" fmla="*/ 0 w 158"/>
                  <a:gd name="T45" fmla="*/ 0 h 26"/>
                  <a:gd name="T46" fmla="*/ 0 w 158"/>
                  <a:gd name="T47" fmla="*/ 0 h 26"/>
                  <a:gd name="T48" fmla="*/ 0 w 158"/>
                  <a:gd name="T49" fmla="*/ 0 h 26"/>
                  <a:gd name="T50" fmla="*/ 0 w 158"/>
                  <a:gd name="T51" fmla="*/ 0 h 26"/>
                  <a:gd name="T52" fmla="*/ 0 w 158"/>
                  <a:gd name="T53" fmla="*/ 0 h 26"/>
                  <a:gd name="T54" fmla="*/ 0 w 158"/>
                  <a:gd name="T55" fmla="*/ 0 h 26"/>
                  <a:gd name="T56" fmla="*/ 0 w 158"/>
                  <a:gd name="T57" fmla="*/ 0 h 26"/>
                  <a:gd name="T58" fmla="*/ 0 w 158"/>
                  <a:gd name="T59" fmla="*/ 0 h 26"/>
                  <a:gd name="T60" fmla="*/ 0 w 158"/>
                  <a:gd name="T61" fmla="*/ 0 h 26"/>
                  <a:gd name="T62" fmla="*/ 0 w 158"/>
                  <a:gd name="T63" fmla="*/ 0 h 26"/>
                  <a:gd name="T64" fmla="*/ 0 w 158"/>
                  <a:gd name="T65" fmla="*/ 0 h 26"/>
                  <a:gd name="T66" fmla="*/ 0 w 158"/>
                  <a:gd name="T67" fmla="*/ 0 h 26"/>
                  <a:gd name="T68" fmla="*/ 0 w 158"/>
                  <a:gd name="T69" fmla="*/ 0 h 26"/>
                  <a:gd name="T70" fmla="*/ 0 w 158"/>
                  <a:gd name="T71" fmla="*/ 0 h 26"/>
                  <a:gd name="T72" fmla="*/ 0 w 158"/>
                  <a:gd name="T73" fmla="*/ 0 h 26"/>
                  <a:gd name="T74" fmla="*/ 0 w 158"/>
                  <a:gd name="T75" fmla="*/ 0 h 26"/>
                  <a:gd name="T76" fmla="*/ 0 w 158"/>
                  <a:gd name="T77" fmla="*/ 0 h 26"/>
                  <a:gd name="T78" fmla="*/ 0 w 158"/>
                  <a:gd name="T79" fmla="*/ 0 h 26"/>
                  <a:gd name="T80" fmla="*/ 0 w 158"/>
                  <a:gd name="T81" fmla="*/ 0 h 26"/>
                  <a:gd name="T82" fmla="*/ 0 w 158"/>
                  <a:gd name="T83" fmla="*/ 0 h 26"/>
                  <a:gd name="T84" fmla="*/ 0 w 158"/>
                  <a:gd name="T85" fmla="*/ 0 h 26"/>
                  <a:gd name="T86" fmla="*/ 0 w 158"/>
                  <a:gd name="T87" fmla="*/ 0 h 26"/>
                  <a:gd name="T88" fmla="*/ 0 w 158"/>
                  <a:gd name="T89" fmla="*/ 0 h 26"/>
                  <a:gd name="T90" fmla="*/ 0 w 158"/>
                  <a:gd name="T91" fmla="*/ 0 h 26"/>
                  <a:gd name="T92" fmla="*/ 0 w 158"/>
                  <a:gd name="T93" fmla="*/ 0 h 26"/>
                  <a:gd name="T94" fmla="*/ 0 w 158"/>
                  <a:gd name="T95" fmla="*/ 0 h 26"/>
                  <a:gd name="T96" fmla="*/ 0 w 158"/>
                  <a:gd name="T97" fmla="*/ 0 h 26"/>
                  <a:gd name="T98" fmla="*/ 0 w 158"/>
                  <a:gd name="T99" fmla="*/ 0 h 26"/>
                  <a:gd name="T100" fmla="*/ 0 w 158"/>
                  <a:gd name="T101" fmla="*/ 0 h 26"/>
                  <a:gd name="T102" fmla="*/ 0 w 158"/>
                  <a:gd name="T103" fmla="*/ 0 h 26"/>
                  <a:gd name="T104" fmla="*/ 0 w 158"/>
                  <a:gd name="T105" fmla="*/ 0 h 26"/>
                  <a:gd name="T106" fmla="*/ 0 w 158"/>
                  <a:gd name="T107" fmla="*/ 0 h 26"/>
                  <a:gd name="T108" fmla="*/ 0 w 158"/>
                  <a:gd name="T109" fmla="*/ 0 h 26"/>
                  <a:gd name="T110" fmla="*/ 0 w 158"/>
                  <a:gd name="T111" fmla="*/ 0 h 26"/>
                  <a:gd name="T112" fmla="*/ 0 w 158"/>
                  <a:gd name="T113" fmla="*/ 0 h 26"/>
                  <a:gd name="T114" fmla="*/ 0 w 158"/>
                  <a:gd name="T115" fmla="*/ 0 h 26"/>
                  <a:gd name="T116" fmla="*/ 0 w 158"/>
                  <a:gd name="T117" fmla="*/ 0 h 26"/>
                  <a:gd name="T118" fmla="*/ 0 w 158"/>
                  <a:gd name="T119" fmla="*/ 0 h 26"/>
                  <a:gd name="T120" fmla="*/ 0 w 158"/>
                  <a:gd name="T121" fmla="*/ 0 h 26"/>
                  <a:gd name="T122" fmla="*/ 0 w 158"/>
                  <a:gd name="T123" fmla="*/ 0 h 26"/>
                  <a:gd name="T124" fmla="*/ 0 w 158"/>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6">
                    <a:moveTo>
                      <a:pt x="0" y="21"/>
                    </a:moveTo>
                    <a:lnTo>
                      <a:pt x="1" y="21"/>
                    </a:lnTo>
                    <a:lnTo>
                      <a:pt x="3" y="21"/>
                    </a:lnTo>
                    <a:lnTo>
                      <a:pt x="4" y="21"/>
                    </a:lnTo>
                    <a:lnTo>
                      <a:pt x="5" y="20"/>
                    </a:lnTo>
                    <a:lnTo>
                      <a:pt x="6" y="20"/>
                    </a:lnTo>
                    <a:lnTo>
                      <a:pt x="7" y="20"/>
                    </a:lnTo>
                    <a:lnTo>
                      <a:pt x="8" y="20"/>
                    </a:lnTo>
                    <a:lnTo>
                      <a:pt x="11" y="20"/>
                    </a:lnTo>
                    <a:lnTo>
                      <a:pt x="12" y="20"/>
                    </a:lnTo>
                    <a:lnTo>
                      <a:pt x="13" y="20"/>
                    </a:lnTo>
                    <a:lnTo>
                      <a:pt x="14" y="20"/>
                    </a:lnTo>
                    <a:lnTo>
                      <a:pt x="15" y="20"/>
                    </a:lnTo>
                    <a:lnTo>
                      <a:pt x="16" y="20"/>
                    </a:lnTo>
                    <a:lnTo>
                      <a:pt x="18" y="20"/>
                    </a:lnTo>
                    <a:lnTo>
                      <a:pt x="19" y="19"/>
                    </a:lnTo>
                    <a:lnTo>
                      <a:pt x="20" y="18"/>
                    </a:lnTo>
                    <a:lnTo>
                      <a:pt x="21" y="18"/>
                    </a:lnTo>
                    <a:lnTo>
                      <a:pt x="23" y="18"/>
                    </a:lnTo>
                    <a:lnTo>
                      <a:pt x="24" y="18"/>
                    </a:lnTo>
                    <a:lnTo>
                      <a:pt x="26" y="18"/>
                    </a:lnTo>
                    <a:lnTo>
                      <a:pt x="27" y="16"/>
                    </a:lnTo>
                    <a:lnTo>
                      <a:pt x="28" y="16"/>
                    </a:lnTo>
                    <a:lnTo>
                      <a:pt x="29" y="16"/>
                    </a:lnTo>
                    <a:lnTo>
                      <a:pt x="30" y="16"/>
                    </a:lnTo>
                    <a:lnTo>
                      <a:pt x="31" y="16"/>
                    </a:lnTo>
                    <a:lnTo>
                      <a:pt x="33" y="15"/>
                    </a:lnTo>
                    <a:lnTo>
                      <a:pt x="34" y="15"/>
                    </a:lnTo>
                    <a:lnTo>
                      <a:pt x="36" y="15"/>
                    </a:lnTo>
                    <a:lnTo>
                      <a:pt x="37" y="15"/>
                    </a:lnTo>
                    <a:lnTo>
                      <a:pt x="38" y="15"/>
                    </a:lnTo>
                    <a:lnTo>
                      <a:pt x="39" y="16"/>
                    </a:lnTo>
                    <a:lnTo>
                      <a:pt x="41" y="16"/>
                    </a:lnTo>
                    <a:lnTo>
                      <a:pt x="42" y="16"/>
                    </a:lnTo>
                    <a:lnTo>
                      <a:pt x="43" y="16"/>
                    </a:lnTo>
                    <a:lnTo>
                      <a:pt x="44" y="16"/>
                    </a:lnTo>
                    <a:lnTo>
                      <a:pt x="45" y="18"/>
                    </a:lnTo>
                    <a:lnTo>
                      <a:pt x="47" y="18"/>
                    </a:lnTo>
                    <a:lnTo>
                      <a:pt x="48" y="20"/>
                    </a:lnTo>
                    <a:lnTo>
                      <a:pt x="50" y="20"/>
                    </a:lnTo>
                    <a:lnTo>
                      <a:pt x="51" y="21"/>
                    </a:lnTo>
                    <a:lnTo>
                      <a:pt x="52" y="22"/>
                    </a:lnTo>
                    <a:lnTo>
                      <a:pt x="53" y="24"/>
                    </a:lnTo>
                    <a:lnTo>
                      <a:pt x="55" y="25"/>
                    </a:lnTo>
                    <a:lnTo>
                      <a:pt x="56" y="25"/>
                    </a:lnTo>
                    <a:lnTo>
                      <a:pt x="57" y="26"/>
                    </a:lnTo>
                    <a:lnTo>
                      <a:pt x="58" y="26"/>
                    </a:lnTo>
                    <a:lnTo>
                      <a:pt x="59" y="26"/>
                    </a:lnTo>
                    <a:lnTo>
                      <a:pt x="60" y="25"/>
                    </a:lnTo>
                    <a:lnTo>
                      <a:pt x="63" y="24"/>
                    </a:lnTo>
                    <a:lnTo>
                      <a:pt x="64" y="21"/>
                    </a:lnTo>
                    <a:lnTo>
                      <a:pt x="65" y="20"/>
                    </a:lnTo>
                    <a:lnTo>
                      <a:pt x="66" y="16"/>
                    </a:lnTo>
                    <a:lnTo>
                      <a:pt x="67" y="15"/>
                    </a:lnTo>
                    <a:lnTo>
                      <a:pt x="68" y="12"/>
                    </a:lnTo>
                    <a:lnTo>
                      <a:pt x="70" y="10"/>
                    </a:lnTo>
                    <a:lnTo>
                      <a:pt x="71" y="8"/>
                    </a:lnTo>
                    <a:lnTo>
                      <a:pt x="72" y="6"/>
                    </a:lnTo>
                    <a:lnTo>
                      <a:pt x="73" y="5"/>
                    </a:lnTo>
                    <a:lnTo>
                      <a:pt x="74" y="4"/>
                    </a:lnTo>
                    <a:lnTo>
                      <a:pt x="76" y="4"/>
                    </a:lnTo>
                    <a:lnTo>
                      <a:pt x="78" y="1"/>
                    </a:lnTo>
                    <a:lnTo>
                      <a:pt x="79" y="1"/>
                    </a:lnTo>
                    <a:lnTo>
                      <a:pt x="80" y="0"/>
                    </a:lnTo>
                    <a:lnTo>
                      <a:pt x="81" y="0"/>
                    </a:lnTo>
                    <a:lnTo>
                      <a:pt x="82" y="0"/>
                    </a:lnTo>
                    <a:lnTo>
                      <a:pt x="83" y="0"/>
                    </a:lnTo>
                    <a:lnTo>
                      <a:pt x="85" y="0"/>
                    </a:lnTo>
                    <a:lnTo>
                      <a:pt x="86" y="0"/>
                    </a:lnTo>
                    <a:lnTo>
                      <a:pt x="87" y="0"/>
                    </a:lnTo>
                    <a:lnTo>
                      <a:pt x="88" y="0"/>
                    </a:lnTo>
                    <a:lnTo>
                      <a:pt x="90" y="0"/>
                    </a:lnTo>
                    <a:lnTo>
                      <a:pt x="91" y="1"/>
                    </a:lnTo>
                    <a:lnTo>
                      <a:pt x="93" y="1"/>
                    </a:lnTo>
                    <a:lnTo>
                      <a:pt x="94" y="2"/>
                    </a:lnTo>
                    <a:lnTo>
                      <a:pt x="95" y="5"/>
                    </a:lnTo>
                    <a:lnTo>
                      <a:pt x="96" y="6"/>
                    </a:lnTo>
                    <a:lnTo>
                      <a:pt x="97" y="8"/>
                    </a:lnTo>
                    <a:lnTo>
                      <a:pt x="98" y="9"/>
                    </a:lnTo>
                    <a:lnTo>
                      <a:pt x="100" y="12"/>
                    </a:lnTo>
                    <a:lnTo>
                      <a:pt x="101" y="13"/>
                    </a:lnTo>
                    <a:lnTo>
                      <a:pt x="103" y="14"/>
                    </a:lnTo>
                    <a:lnTo>
                      <a:pt x="104" y="16"/>
                    </a:lnTo>
                    <a:lnTo>
                      <a:pt x="105" y="16"/>
                    </a:lnTo>
                    <a:lnTo>
                      <a:pt x="107" y="18"/>
                    </a:lnTo>
                    <a:lnTo>
                      <a:pt x="108" y="18"/>
                    </a:lnTo>
                    <a:lnTo>
                      <a:pt x="109" y="18"/>
                    </a:lnTo>
                    <a:lnTo>
                      <a:pt x="110" y="18"/>
                    </a:lnTo>
                    <a:lnTo>
                      <a:pt x="111" y="18"/>
                    </a:lnTo>
                    <a:lnTo>
                      <a:pt x="112" y="16"/>
                    </a:lnTo>
                    <a:lnTo>
                      <a:pt x="114" y="16"/>
                    </a:lnTo>
                    <a:lnTo>
                      <a:pt x="116" y="16"/>
                    </a:lnTo>
                    <a:lnTo>
                      <a:pt x="117" y="16"/>
                    </a:lnTo>
                    <a:lnTo>
                      <a:pt x="118" y="16"/>
                    </a:lnTo>
                    <a:lnTo>
                      <a:pt x="119" y="16"/>
                    </a:lnTo>
                    <a:lnTo>
                      <a:pt x="120" y="16"/>
                    </a:lnTo>
                    <a:lnTo>
                      <a:pt x="122" y="16"/>
                    </a:lnTo>
                    <a:lnTo>
                      <a:pt x="123" y="16"/>
                    </a:lnTo>
                    <a:lnTo>
                      <a:pt x="124" y="16"/>
                    </a:lnTo>
                    <a:lnTo>
                      <a:pt x="125" y="16"/>
                    </a:lnTo>
                    <a:lnTo>
                      <a:pt x="126" y="16"/>
                    </a:lnTo>
                    <a:lnTo>
                      <a:pt x="127" y="16"/>
                    </a:lnTo>
                    <a:lnTo>
                      <a:pt x="130" y="14"/>
                    </a:lnTo>
                    <a:lnTo>
                      <a:pt x="131" y="14"/>
                    </a:lnTo>
                    <a:lnTo>
                      <a:pt x="132" y="13"/>
                    </a:lnTo>
                    <a:lnTo>
                      <a:pt x="133" y="13"/>
                    </a:lnTo>
                    <a:lnTo>
                      <a:pt x="134" y="13"/>
                    </a:lnTo>
                    <a:lnTo>
                      <a:pt x="135" y="11"/>
                    </a:lnTo>
                    <a:lnTo>
                      <a:pt x="137" y="10"/>
                    </a:lnTo>
                    <a:lnTo>
                      <a:pt x="138" y="10"/>
                    </a:lnTo>
                    <a:lnTo>
                      <a:pt x="139" y="10"/>
                    </a:lnTo>
                    <a:lnTo>
                      <a:pt x="140" y="9"/>
                    </a:lnTo>
                    <a:lnTo>
                      <a:pt x="141" y="9"/>
                    </a:lnTo>
                    <a:lnTo>
                      <a:pt x="143" y="9"/>
                    </a:lnTo>
                    <a:lnTo>
                      <a:pt x="145" y="9"/>
                    </a:lnTo>
                    <a:lnTo>
                      <a:pt x="146" y="9"/>
                    </a:lnTo>
                    <a:lnTo>
                      <a:pt x="147" y="9"/>
                    </a:lnTo>
                    <a:lnTo>
                      <a:pt x="148" y="9"/>
                    </a:lnTo>
                    <a:lnTo>
                      <a:pt x="149" y="9"/>
                    </a:lnTo>
                    <a:lnTo>
                      <a:pt x="150" y="9"/>
                    </a:lnTo>
                    <a:lnTo>
                      <a:pt x="152" y="10"/>
                    </a:lnTo>
                    <a:lnTo>
                      <a:pt x="153" y="10"/>
                    </a:lnTo>
                    <a:lnTo>
                      <a:pt x="154" y="10"/>
                    </a:lnTo>
                    <a:lnTo>
                      <a:pt x="156" y="10"/>
                    </a:lnTo>
                    <a:lnTo>
                      <a:pt x="157" y="9"/>
                    </a:lnTo>
                    <a:lnTo>
                      <a:pt x="158" y="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595" name="Group 33"/>
            <p:cNvGrpSpPr>
              <a:grpSpLocks/>
            </p:cNvGrpSpPr>
            <p:nvPr/>
          </p:nvGrpSpPr>
          <p:grpSpPr bwMode="auto">
            <a:xfrm>
              <a:off x="1139" y="3716"/>
              <a:ext cx="95" cy="25"/>
              <a:chOff x="1143" y="3716"/>
              <a:chExt cx="95" cy="25"/>
            </a:xfrm>
          </p:grpSpPr>
          <p:sp>
            <p:nvSpPr>
              <p:cNvPr id="11596" name="Freeform 34"/>
              <p:cNvSpPr>
                <a:spLocks/>
              </p:cNvSpPr>
              <p:nvPr/>
            </p:nvSpPr>
            <p:spPr bwMode="auto">
              <a:xfrm>
                <a:off x="1143" y="3716"/>
                <a:ext cx="47" cy="5"/>
              </a:xfrm>
              <a:custGeom>
                <a:avLst/>
                <a:gdLst>
                  <a:gd name="T0" fmla="*/ 0 w 158"/>
                  <a:gd name="T1" fmla="*/ 0 h 45"/>
                  <a:gd name="T2" fmla="*/ 0 w 158"/>
                  <a:gd name="T3" fmla="*/ 0 h 45"/>
                  <a:gd name="T4" fmla="*/ 0 w 158"/>
                  <a:gd name="T5" fmla="*/ 0 h 45"/>
                  <a:gd name="T6" fmla="*/ 0 w 158"/>
                  <a:gd name="T7" fmla="*/ 0 h 45"/>
                  <a:gd name="T8" fmla="*/ 0 w 158"/>
                  <a:gd name="T9" fmla="*/ 0 h 45"/>
                  <a:gd name="T10" fmla="*/ 0 w 158"/>
                  <a:gd name="T11" fmla="*/ 0 h 45"/>
                  <a:gd name="T12" fmla="*/ 0 w 158"/>
                  <a:gd name="T13" fmla="*/ 0 h 45"/>
                  <a:gd name="T14" fmla="*/ 0 w 158"/>
                  <a:gd name="T15" fmla="*/ 0 h 45"/>
                  <a:gd name="T16" fmla="*/ 0 w 158"/>
                  <a:gd name="T17" fmla="*/ 0 h 45"/>
                  <a:gd name="T18" fmla="*/ 0 w 158"/>
                  <a:gd name="T19" fmla="*/ 0 h 45"/>
                  <a:gd name="T20" fmla="*/ 0 w 158"/>
                  <a:gd name="T21" fmla="*/ 0 h 45"/>
                  <a:gd name="T22" fmla="*/ 0 w 158"/>
                  <a:gd name="T23" fmla="*/ 0 h 45"/>
                  <a:gd name="T24" fmla="*/ 0 w 158"/>
                  <a:gd name="T25" fmla="*/ 0 h 45"/>
                  <a:gd name="T26" fmla="*/ 0 w 158"/>
                  <a:gd name="T27" fmla="*/ 0 h 45"/>
                  <a:gd name="T28" fmla="*/ 0 w 158"/>
                  <a:gd name="T29" fmla="*/ 0 h 45"/>
                  <a:gd name="T30" fmla="*/ 0 w 158"/>
                  <a:gd name="T31" fmla="*/ 0 h 45"/>
                  <a:gd name="T32" fmla="*/ 0 w 158"/>
                  <a:gd name="T33" fmla="*/ 0 h 45"/>
                  <a:gd name="T34" fmla="*/ 0 w 158"/>
                  <a:gd name="T35" fmla="*/ 0 h 45"/>
                  <a:gd name="T36" fmla="*/ 0 w 158"/>
                  <a:gd name="T37" fmla="*/ 0 h 45"/>
                  <a:gd name="T38" fmla="*/ 0 w 158"/>
                  <a:gd name="T39" fmla="*/ 0 h 45"/>
                  <a:gd name="T40" fmla="*/ 0 w 158"/>
                  <a:gd name="T41" fmla="*/ 0 h 45"/>
                  <a:gd name="T42" fmla="*/ 0 w 158"/>
                  <a:gd name="T43" fmla="*/ 0 h 45"/>
                  <a:gd name="T44" fmla="*/ 0 w 158"/>
                  <a:gd name="T45" fmla="*/ 0 h 45"/>
                  <a:gd name="T46" fmla="*/ 0 w 158"/>
                  <a:gd name="T47" fmla="*/ 0 h 45"/>
                  <a:gd name="T48" fmla="*/ 0 w 158"/>
                  <a:gd name="T49" fmla="*/ 0 h 45"/>
                  <a:gd name="T50" fmla="*/ 0 w 158"/>
                  <a:gd name="T51" fmla="*/ 0 h 45"/>
                  <a:gd name="T52" fmla="*/ 0 w 158"/>
                  <a:gd name="T53" fmla="*/ 0 h 45"/>
                  <a:gd name="T54" fmla="*/ 0 w 158"/>
                  <a:gd name="T55" fmla="*/ 0 h 45"/>
                  <a:gd name="T56" fmla="*/ 0 w 158"/>
                  <a:gd name="T57" fmla="*/ 0 h 45"/>
                  <a:gd name="T58" fmla="*/ 0 w 158"/>
                  <a:gd name="T59" fmla="*/ 0 h 45"/>
                  <a:gd name="T60" fmla="*/ 0 w 158"/>
                  <a:gd name="T61" fmla="*/ 0 h 45"/>
                  <a:gd name="T62" fmla="*/ 0 w 158"/>
                  <a:gd name="T63" fmla="*/ 0 h 45"/>
                  <a:gd name="T64" fmla="*/ 0 w 158"/>
                  <a:gd name="T65" fmla="*/ 0 h 45"/>
                  <a:gd name="T66" fmla="*/ 0 w 158"/>
                  <a:gd name="T67" fmla="*/ 0 h 45"/>
                  <a:gd name="T68" fmla="*/ 0 w 158"/>
                  <a:gd name="T69" fmla="*/ 0 h 45"/>
                  <a:gd name="T70" fmla="*/ 0 w 158"/>
                  <a:gd name="T71" fmla="*/ 0 h 45"/>
                  <a:gd name="T72" fmla="*/ 0 w 158"/>
                  <a:gd name="T73" fmla="*/ 0 h 45"/>
                  <a:gd name="T74" fmla="*/ 0 w 158"/>
                  <a:gd name="T75" fmla="*/ 0 h 45"/>
                  <a:gd name="T76" fmla="*/ 0 w 158"/>
                  <a:gd name="T77" fmla="*/ 0 h 45"/>
                  <a:gd name="T78" fmla="*/ 0 w 158"/>
                  <a:gd name="T79" fmla="*/ 0 h 45"/>
                  <a:gd name="T80" fmla="*/ 0 w 158"/>
                  <a:gd name="T81" fmla="*/ 0 h 45"/>
                  <a:gd name="T82" fmla="*/ 0 w 158"/>
                  <a:gd name="T83" fmla="*/ 0 h 45"/>
                  <a:gd name="T84" fmla="*/ 0 w 158"/>
                  <a:gd name="T85" fmla="*/ 0 h 45"/>
                  <a:gd name="T86" fmla="*/ 0 w 158"/>
                  <a:gd name="T87" fmla="*/ 0 h 45"/>
                  <a:gd name="T88" fmla="*/ 0 w 158"/>
                  <a:gd name="T89" fmla="*/ 0 h 45"/>
                  <a:gd name="T90" fmla="*/ 0 w 158"/>
                  <a:gd name="T91" fmla="*/ 0 h 45"/>
                  <a:gd name="T92" fmla="*/ 0 w 158"/>
                  <a:gd name="T93" fmla="*/ 0 h 45"/>
                  <a:gd name="T94" fmla="*/ 0 w 158"/>
                  <a:gd name="T95" fmla="*/ 0 h 45"/>
                  <a:gd name="T96" fmla="*/ 0 w 158"/>
                  <a:gd name="T97" fmla="*/ 0 h 45"/>
                  <a:gd name="T98" fmla="*/ 0 w 158"/>
                  <a:gd name="T99" fmla="*/ 0 h 45"/>
                  <a:gd name="T100" fmla="*/ 0 w 158"/>
                  <a:gd name="T101" fmla="*/ 0 h 45"/>
                  <a:gd name="T102" fmla="*/ 0 w 158"/>
                  <a:gd name="T103" fmla="*/ 0 h 45"/>
                  <a:gd name="T104" fmla="*/ 0 w 158"/>
                  <a:gd name="T105" fmla="*/ 0 h 45"/>
                  <a:gd name="T106" fmla="*/ 0 w 158"/>
                  <a:gd name="T107" fmla="*/ 0 h 45"/>
                  <a:gd name="T108" fmla="*/ 0 w 158"/>
                  <a:gd name="T109" fmla="*/ 0 h 45"/>
                  <a:gd name="T110" fmla="*/ 0 w 158"/>
                  <a:gd name="T111" fmla="*/ 0 h 45"/>
                  <a:gd name="T112" fmla="*/ 0 w 158"/>
                  <a:gd name="T113" fmla="*/ 0 h 45"/>
                  <a:gd name="T114" fmla="*/ 0 w 158"/>
                  <a:gd name="T115" fmla="*/ 0 h 45"/>
                  <a:gd name="T116" fmla="*/ 0 w 158"/>
                  <a:gd name="T117" fmla="*/ 0 h 45"/>
                  <a:gd name="T118" fmla="*/ 0 w 158"/>
                  <a:gd name="T119" fmla="*/ 0 h 45"/>
                  <a:gd name="T120" fmla="*/ 0 w 158"/>
                  <a:gd name="T121" fmla="*/ 0 h 45"/>
                  <a:gd name="T122" fmla="*/ 0 w 158"/>
                  <a:gd name="T123" fmla="*/ 0 h 45"/>
                  <a:gd name="T124" fmla="*/ 0 w 158"/>
                  <a:gd name="T125" fmla="*/ 0 h 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5">
                    <a:moveTo>
                      <a:pt x="0" y="2"/>
                    </a:moveTo>
                    <a:lnTo>
                      <a:pt x="1" y="2"/>
                    </a:lnTo>
                    <a:lnTo>
                      <a:pt x="2" y="2"/>
                    </a:lnTo>
                    <a:lnTo>
                      <a:pt x="3" y="2"/>
                    </a:lnTo>
                    <a:lnTo>
                      <a:pt x="5" y="2"/>
                    </a:lnTo>
                    <a:lnTo>
                      <a:pt x="6" y="2"/>
                    </a:lnTo>
                    <a:lnTo>
                      <a:pt x="7" y="2"/>
                    </a:lnTo>
                    <a:lnTo>
                      <a:pt x="8" y="2"/>
                    </a:lnTo>
                    <a:lnTo>
                      <a:pt x="9" y="2"/>
                    </a:lnTo>
                    <a:lnTo>
                      <a:pt x="10" y="2"/>
                    </a:lnTo>
                    <a:lnTo>
                      <a:pt x="13" y="0"/>
                    </a:lnTo>
                    <a:lnTo>
                      <a:pt x="14" y="0"/>
                    </a:lnTo>
                    <a:lnTo>
                      <a:pt x="15" y="0"/>
                    </a:lnTo>
                    <a:lnTo>
                      <a:pt x="16" y="0"/>
                    </a:lnTo>
                    <a:lnTo>
                      <a:pt x="17" y="0"/>
                    </a:lnTo>
                    <a:lnTo>
                      <a:pt x="18" y="0"/>
                    </a:lnTo>
                    <a:lnTo>
                      <a:pt x="20" y="0"/>
                    </a:lnTo>
                    <a:lnTo>
                      <a:pt x="21" y="0"/>
                    </a:lnTo>
                    <a:lnTo>
                      <a:pt x="22" y="0"/>
                    </a:lnTo>
                    <a:lnTo>
                      <a:pt x="23" y="0"/>
                    </a:lnTo>
                    <a:lnTo>
                      <a:pt x="25" y="0"/>
                    </a:lnTo>
                    <a:lnTo>
                      <a:pt x="26" y="7"/>
                    </a:lnTo>
                    <a:lnTo>
                      <a:pt x="28" y="7"/>
                    </a:lnTo>
                    <a:lnTo>
                      <a:pt x="29" y="7"/>
                    </a:lnTo>
                    <a:lnTo>
                      <a:pt x="30" y="7"/>
                    </a:lnTo>
                    <a:lnTo>
                      <a:pt x="31" y="7"/>
                    </a:lnTo>
                    <a:lnTo>
                      <a:pt x="32" y="13"/>
                    </a:lnTo>
                    <a:lnTo>
                      <a:pt x="33" y="13"/>
                    </a:lnTo>
                    <a:lnTo>
                      <a:pt x="35" y="13"/>
                    </a:lnTo>
                    <a:lnTo>
                      <a:pt x="36" y="13"/>
                    </a:lnTo>
                    <a:lnTo>
                      <a:pt x="38" y="13"/>
                    </a:lnTo>
                    <a:lnTo>
                      <a:pt x="39" y="20"/>
                    </a:lnTo>
                    <a:lnTo>
                      <a:pt x="40" y="20"/>
                    </a:lnTo>
                    <a:lnTo>
                      <a:pt x="41" y="20"/>
                    </a:lnTo>
                    <a:lnTo>
                      <a:pt x="43" y="26"/>
                    </a:lnTo>
                    <a:lnTo>
                      <a:pt x="44" y="26"/>
                    </a:lnTo>
                    <a:lnTo>
                      <a:pt x="45" y="26"/>
                    </a:lnTo>
                    <a:lnTo>
                      <a:pt x="46" y="26"/>
                    </a:lnTo>
                    <a:lnTo>
                      <a:pt x="47" y="26"/>
                    </a:lnTo>
                    <a:lnTo>
                      <a:pt x="48" y="26"/>
                    </a:lnTo>
                    <a:lnTo>
                      <a:pt x="51" y="26"/>
                    </a:lnTo>
                    <a:lnTo>
                      <a:pt x="52" y="26"/>
                    </a:lnTo>
                    <a:lnTo>
                      <a:pt x="53" y="26"/>
                    </a:lnTo>
                    <a:lnTo>
                      <a:pt x="54" y="26"/>
                    </a:lnTo>
                    <a:lnTo>
                      <a:pt x="55" y="26"/>
                    </a:lnTo>
                    <a:lnTo>
                      <a:pt x="56" y="26"/>
                    </a:lnTo>
                    <a:lnTo>
                      <a:pt x="58" y="26"/>
                    </a:lnTo>
                    <a:lnTo>
                      <a:pt x="59" y="20"/>
                    </a:lnTo>
                    <a:lnTo>
                      <a:pt x="60" y="20"/>
                    </a:lnTo>
                    <a:lnTo>
                      <a:pt x="61" y="20"/>
                    </a:lnTo>
                    <a:lnTo>
                      <a:pt x="62" y="20"/>
                    </a:lnTo>
                    <a:lnTo>
                      <a:pt x="63" y="20"/>
                    </a:lnTo>
                    <a:lnTo>
                      <a:pt x="66" y="13"/>
                    </a:lnTo>
                    <a:lnTo>
                      <a:pt x="67" y="13"/>
                    </a:lnTo>
                    <a:lnTo>
                      <a:pt x="68" y="13"/>
                    </a:lnTo>
                    <a:lnTo>
                      <a:pt x="69" y="13"/>
                    </a:lnTo>
                    <a:lnTo>
                      <a:pt x="70" y="13"/>
                    </a:lnTo>
                    <a:lnTo>
                      <a:pt x="71" y="13"/>
                    </a:lnTo>
                    <a:lnTo>
                      <a:pt x="73" y="7"/>
                    </a:lnTo>
                    <a:lnTo>
                      <a:pt x="74" y="7"/>
                    </a:lnTo>
                    <a:lnTo>
                      <a:pt x="75" y="7"/>
                    </a:lnTo>
                    <a:lnTo>
                      <a:pt x="76" y="7"/>
                    </a:lnTo>
                    <a:lnTo>
                      <a:pt x="78" y="7"/>
                    </a:lnTo>
                    <a:lnTo>
                      <a:pt x="79" y="7"/>
                    </a:lnTo>
                    <a:lnTo>
                      <a:pt x="81" y="7"/>
                    </a:lnTo>
                    <a:lnTo>
                      <a:pt x="82" y="7"/>
                    </a:lnTo>
                    <a:lnTo>
                      <a:pt x="83" y="7"/>
                    </a:lnTo>
                    <a:lnTo>
                      <a:pt x="84" y="7"/>
                    </a:lnTo>
                    <a:lnTo>
                      <a:pt x="85" y="7"/>
                    </a:lnTo>
                    <a:lnTo>
                      <a:pt x="86" y="7"/>
                    </a:lnTo>
                    <a:lnTo>
                      <a:pt x="88" y="7"/>
                    </a:lnTo>
                    <a:lnTo>
                      <a:pt x="89" y="7"/>
                    </a:lnTo>
                    <a:lnTo>
                      <a:pt x="91" y="7"/>
                    </a:lnTo>
                    <a:lnTo>
                      <a:pt x="92" y="7"/>
                    </a:lnTo>
                    <a:lnTo>
                      <a:pt x="93" y="7"/>
                    </a:lnTo>
                    <a:lnTo>
                      <a:pt x="94" y="7"/>
                    </a:lnTo>
                    <a:lnTo>
                      <a:pt x="96" y="7"/>
                    </a:lnTo>
                    <a:lnTo>
                      <a:pt x="97" y="7"/>
                    </a:lnTo>
                    <a:lnTo>
                      <a:pt x="98" y="7"/>
                    </a:lnTo>
                    <a:lnTo>
                      <a:pt x="99" y="7"/>
                    </a:lnTo>
                    <a:lnTo>
                      <a:pt x="100" y="13"/>
                    </a:lnTo>
                    <a:lnTo>
                      <a:pt x="101" y="13"/>
                    </a:lnTo>
                    <a:lnTo>
                      <a:pt x="103" y="13"/>
                    </a:lnTo>
                    <a:lnTo>
                      <a:pt x="105" y="13"/>
                    </a:lnTo>
                    <a:lnTo>
                      <a:pt x="106" y="13"/>
                    </a:lnTo>
                    <a:lnTo>
                      <a:pt x="107" y="13"/>
                    </a:lnTo>
                    <a:lnTo>
                      <a:pt x="108" y="13"/>
                    </a:lnTo>
                    <a:lnTo>
                      <a:pt x="109" y="19"/>
                    </a:lnTo>
                    <a:lnTo>
                      <a:pt x="111" y="19"/>
                    </a:lnTo>
                    <a:lnTo>
                      <a:pt x="112" y="19"/>
                    </a:lnTo>
                    <a:lnTo>
                      <a:pt x="113" y="19"/>
                    </a:lnTo>
                    <a:lnTo>
                      <a:pt x="114" y="19"/>
                    </a:lnTo>
                    <a:lnTo>
                      <a:pt x="115" y="19"/>
                    </a:lnTo>
                    <a:lnTo>
                      <a:pt x="116" y="19"/>
                    </a:lnTo>
                    <a:lnTo>
                      <a:pt x="119" y="19"/>
                    </a:lnTo>
                    <a:lnTo>
                      <a:pt x="120" y="25"/>
                    </a:lnTo>
                    <a:lnTo>
                      <a:pt x="121" y="25"/>
                    </a:lnTo>
                    <a:lnTo>
                      <a:pt x="122" y="25"/>
                    </a:lnTo>
                    <a:lnTo>
                      <a:pt x="123" y="25"/>
                    </a:lnTo>
                    <a:lnTo>
                      <a:pt x="124" y="25"/>
                    </a:lnTo>
                    <a:lnTo>
                      <a:pt x="126" y="32"/>
                    </a:lnTo>
                    <a:lnTo>
                      <a:pt x="127" y="32"/>
                    </a:lnTo>
                    <a:lnTo>
                      <a:pt x="128" y="32"/>
                    </a:lnTo>
                    <a:lnTo>
                      <a:pt x="129" y="32"/>
                    </a:lnTo>
                    <a:lnTo>
                      <a:pt x="131" y="32"/>
                    </a:lnTo>
                    <a:lnTo>
                      <a:pt x="132" y="32"/>
                    </a:lnTo>
                    <a:lnTo>
                      <a:pt x="134" y="32"/>
                    </a:lnTo>
                    <a:lnTo>
                      <a:pt x="135" y="38"/>
                    </a:lnTo>
                    <a:lnTo>
                      <a:pt x="136" y="38"/>
                    </a:lnTo>
                    <a:lnTo>
                      <a:pt x="137" y="38"/>
                    </a:lnTo>
                    <a:lnTo>
                      <a:pt x="138" y="38"/>
                    </a:lnTo>
                    <a:lnTo>
                      <a:pt x="139" y="38"/>
                    </a:lnTo>
                    <a:lnTo>
                      <a:pt x="141" y="45"/>
                    </a:lnTo>
                    <a:lnTo>
                      <a:pt x="142" y="45"/>
                    </a:lnTo>
                    <a:lnTo>
                      <a:pt x="143" y="45"/>
                    </a:lnTo>
                    <a:lnTo>
                      <a:pt x="145" y="45"/>
                    </a:lnTo>
                    <a:lnTo>
                      <a:pt x="146" y="45"/>
                    </a:lnTo>
                    <a:lnTo>
                      <a:pt x="147" y="45"/>
                    </a:lnTo>
                    <a:lnTo>
                      <a:pt x="149" y="45"/>
                    </a:lnTo>
                    <a:lnTo>
                      <a:pt x="150" y="45"/>
                    </a:lnTo>
                    <a:lnTo>
                      <a:pt x="151" y="45"/>
                    </a:lnTo>
                    <a:lnTo>
                      <a:pt x="152" y="45"/>
                    </a:lnTo>
                    <a:lnTo>
                      <a:pt x="153" y="45"/>
                    </a:lnTo>
                    <a:lnTo>
                      <a:pt x="154" y="45"/>
                    </a:lnTo>
                    <a:lnTo>
                      <a:pt x="156" y="45"/>
                    </a:lnTo>
                    <a:lnTo>
                      <a:pt x="158" y="4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97" name="Freeform 35"/>
              <p:cNvSpPr>
                <a:spLocks/>
              </p:cNvSpPr>
              <p:nvPr/>
            </p:nvSpPr>
            <p:spPr bwMode="auto">
              <a:xfrm>
                <a:off x="1190" y="3720"/>
                <a:ext cx="48" cy="21"/>
              </a:xfrm>
              <a:custGeom>
                <a:avLst/>
                <a:gdLst>
                  <a:gd name="T0" fmla="*/ 0 w 163"/>
                  <a:gd name="T1" fmla="*/ 0 h 203"/>
                  <a:gd name="T2" fmla="*/ 0 w 163"/>
                  <a:gd name="T3" fmla="*/ 0 h 203"/>
                  <a:gd name="T4" fmla="*/ 0 w 163"/>
                  <a:gd name="T5" fmla="*/ 0 h 203"/>
                  <a:gd name="T6" fmla="*/ 0 w 163"/>
                  <a:gd name="T7" fmla="*/ 0 h 203"/>
                  <a:gd name="T8" fmla="*/ 0 w 163"/>
                  <a:gd name="T9" fmla="*/ 0 h 203"/>
                  <a:gd name="T10" fmla="*/ 0 w 163"/>
                  <a:gd name="T11" fmla="*/ 0 h 203"/>
                  <a:gd name="T12" fmla="*/ 0 w 163"/>
                  <a:gd name="T13" fmla="*/ 0 h 203"/>
                  <a:gd name="T14" fmla="*/ 0 w 163"/>
                  <a:gd name="T15" fmla="*/ 0 h 203"/>
                  <a:gd name="T16" fmla="*/ 0 w 163"/>
                  <a:gd name="T17" fmla="*/ 0 h 203"/>
                  <a:gd name="T18" fmla="*/ 0 w 163"/>
                  <a:gd name="T19" fmla="*/ 0 h 203"/>
                  <a:gd name="T20" fmla="*/ 0 w 163"/>
                  <a:gd name="T21" fmla="*/ 0 h 203"/>
                  <a:gd name="T22" fmla="*/ 0 w 163"/>
                  <a:gd name="T23" fmla="*/ 0 h 203"/>
                  <a:gd name="T24" fmla="*/ 0 w 163"/>
                  <a:gd name="T25" fmla="*/ 0 h 203"/>
                  <a:gd name="T26" fmla="*/ 0 w 163"/>
                  <a:gd name="T27" fmla="*/ 0 h 203"/>
                  <a:gd name="T28" fmla="*/ 0 w 163"/>
                  <a:gd name="T29" fmla="*/ 0 h 203"/>
                  <a:gd name="T30" fmla="*/ 0 w 163"/>
                  <a:gd name="T31" fmla="*/ 0 h 203"/>
                  <a:gd name="T32" fmla="*/ 0 w 163"/>
                  <a:gd name="T33" fmla="*/ 0 h 203"/>
                  <a:gd name="T34" fmla="*/ 0 w 163"/>
                  <a:gd name="T35" fmla="*/ 0 h 203"/>
                  <a:gd name="T36" fmla="*/ 0 w 163"/>
                  <a:gd name="T37" fmla="*/ 0 h 203"/>
                  <a:gd name="T38" fmla="*/ 0 w 163"/>
                  <a:gd name="T39" fmla="*/ 0 h 203"/>
                  <a:gd name="T40" fmla="*/ 0 w 163"/>
                  <a:gd name="T41" fmla="*/ 0 h 203"/>
                  <a:gd name="T42" fmla="*/ 0 w 163"/>
                  <a:gd name="T43" fmla="*/ 0 h 203"/>
                  <a:gd name="T44" fmla="*/ 0 w 163"/>
                  <a:gd name="T45" fmla="*/ 0 h 203"/>
                  <a:gd name="T46" fmla="*/ 0 w 163"/>
                  <a:gd name="T47" fmla="*/ 0 h 203"/>
                  <a:gd name="T48" fmla="*/ 0 w 163"/>
                  <a:gd name="T49" fmla="*/ 0 h 203"/>
                  <a:gd name="T50" fmla="*/ 0 w 163"/>
                  <a:gd name="T51" fmla="*/ 0 h 203"/>
                  <a:gd name="T52" fmla="*/ 0 w 163"/>
                  <a:gd name="T53" fmla="*/ 0 h 203"/>
                  <a:gd name="T54" fmla="*/ 0 w 163"/>
                  <a:gd name="T55" fmla="*/ 0 h 203"/>
                  <a:gd name="T56" fmla="*/ 0 w 163"/>
                  <a:gd name="T57" fmla="*/ 0 h 203"/>
                  <a:gd name="T58" fmla="*/ 0 w 163"/>
                  <a:gd name="T59" fmla="*/ 0 h 203"/>
                  <a:gd name="T60" fmla="*/ 0 w 163"/>
                  <a:gd name="T61" fmla="*/ 0 h 203"/>
                  <a:gd name="T62" fmla="*/ 0 w 163"/>
                  <a:gd name="T63" fmla="*/ 0 h 203"/>
                  <a:gd name="T64" fmla="*/ 0 w 163"/>
                  <a:gd name="T65" fmla="*/ 0 h 203"/>
                  <a:gd name="T66" fmla="*/ 0 w 163"/>
                  <a:gd name="T67" fmla="*/ 0 h 203"/>
                  <a:gd name="T68" fmla="*/ 0 w 163"/>
                  <a:gd name="T69" fmla="*/ 0 h 203"/>
                  <a:gd name="T70" fmla="*/ 0 w 163"/>
                  <a:gd name="T71" fmla="*/ 0 h 203"/>
                  <a:gd name="T72" fmla="*/ 0 w 163"/>
                  <a:gd name="T73" fmla="*/ 0 h 203"/>
                  <a:gd name="T74" fmla="*/ 0 w 163"/>
                  <a:gd name="T75" fmla="*/ 0 h 203"/>
                  <a:gd name="T76" fmla="*/ 0 w 163"/>
                  <a:gd name="T77" fmla="*/ 0 h 203"/>
                  <a:gd name="T78" fmla="*/ 0 w 163"/>
                  <a:gd name="T79" fmla="*/ 0 h 203"/>
                  <a:gd name="T80" fmla="*/ 0 w 163"/>
                  <a:gd name="T81" fmla="*/ 0 h 203"/>
                  <a:gd name="T82" fmla="*/ 0 w 163"/>
                  <a:gd name="T83" fmla="*/ 0 h 203"/>
                  <a:gd name="T84" fmla="*/ 0 w 163"/>
                  <a:gd name="T85" fmla="*/ 0 h 203"/>
                  <a:gd name="T86" fmla="*/ 0 w 163"/>
                  <a:gd name="T87" fmla="*/ 0 h 203"/>
                  <a:gd name="T88" fmla="*/ 0 w 163"/>
                  <a:gd name="T89" fmla="*/ 0 h 203"/>
                  <a:gd name="T90" fmla="*/ 0 w 163"/>
                  <a:gd name="T91" fmla="*/ 0 h 203"/>
                  <a:gd name="T92" fmla="*/ 0 w 163"/>
                  <a:gd name="T93" fmla="*/ 0 h 203"/>
                  <a:gd name="T94" fmla="*/ 0 w 163"/>
                  <a:gd name="T95" fmla="*/ 0 h 203"/>
                  <a:gd name="T96" fmla="*/ 0 w 163"/>
                  <a:gd name="T97" fmla="*/ 0 h 203"/>
                  <a:gd name="T98" fmla="*/ 0 w 163"/>
                  <a:gd name="T99" fmla="*/ 0 h 203"/>
                  <a:gd name="T100" fmla="*/ 0 w 163"/>
                  <a:gd name="T101" fmla="*/ 0 h 203"/>
                  <a:gd name="T102" fmla="*/ 0 w 163"/>
                  <a:gd name="T103" fmla="*/ 0 h 203"/>
                  <a:gd name="T104" fmla="*/ 0 w 163"/>
                  <a:gd name="T105" fmla="*/ 0 h 203"/>
                  <a:gd name="T106" fmla="*/ 0 w 163"/>
                  <a:gd name="T107" fmla="*/ 0 h 203"/>
                  <a:gd name="T108" fmla="*/ 0 w 163"/>
                  <a:gd name="T109" fmla="*/ 0 h 203"/>
                  <a:gd name="T110" fmla="*/ 0 w 163"/>
                  <a:gd name="T111" fmla="*/ 0 h 203"/>
                  <a:gd name="T112" fmla="*/ 0 w 163"/>
                  <a:gd name="T113" fmla="*/ 0 h 203"/>
                  <a:gd name="T114" fmla="*/ 0 w 163"/>
                  <a:gd name="T115" fmla="*/ 0 h 203"/>
                  <a:gd name="T116" fmla="*/ 0 w 163"/>
                  <a:gd name="T117" fmla="*/ 0 h 203"/>
                  <a:gd name="T118" fmla="*/ 0 w 163"/>
                  <a:gd name="T119" fmla="*/ 0 h 203"/>
                  <a:gd name="T120" fmla="*/ 0 w 163"/>
                  <a:gd name="T121" fmla="*/ 0 h 203"/>
                  <a:gd name="T122" fmla="*/ 0 w 163"/>
                  <a:gd name="T123" fmla="*/ 0 h 203"/>
                  <a:gd name="T124" fmla="*/ 0 w 163"/>
                  <a:gd name="T125" fmla="*/ 0 h 20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203">
                    <a:moveTo>
                      <a:pt x="0" y="7"/>
                    </a:moveTo>
                    <a:lnTo>
                      <a:pt x="1" y="7"/>
                    </a:lnTo>
                    <a:lnTo>
                      <a:pt x="2" y="7"/>
                    </a:lnTo>
                    <a:lnTo>
                      <a:pt x="3" y="7"/>
                    </a:lnTo>
                    <a:lnTo>
                      <a:pt x="4" y="7"/>
                    </a:lnTo>
                    <a:lnTo>
                      <a:pt x="6" y="7"/>
                    </a:lnTo>
                    <a:lnTo>
                      <a:pt x="7" y="0"/>
                    </a:lnTo>
                    <a:lnTo>
                      <a:pt x="8" y="0"/>
                    </a:lnTo>
                    <a:lnTo>
                      <a:pt x="9" y="0"/>
                    </a:lnTo>
                    <a:lnTo>
                      <a:pt x="10" y="0"/>
                    </a:lnTo>
                    <a:lnTo>
                      <a:pt x="11" y="0"/>
                    </a:lnTo>
                    <a:lnTo>
                      <a:pt x="14" y="0"/>
                    </a:lnTo>
                    <a:lnTo>
                      <a:pt x="15" y="0"/>
                    </a:lnTo>
                    <a:lnTo>
                      <a:pt x="16" y="0"/>
                    </a:lnTo>
                    <a:lnTo>
                      <a:pt x="17" y="0"/>
                    </a:lnTo>
                    <a:lnTo>
                      <a:pt x="18" y="0"/>
                    </a:lnTo>
                    <a:lnTo>
                      <a:pt x="19" y="0"/>
                    </a:lnTo>
                    <a:lnTo>
                      <a:pt x="21" y="0"/>
                    </a:lnTo>
                    <a:lnTo>
                      <a:pt x="22" y="7"/>
                    </a:lnTo>
                    <a:lnTo>
                      <a:pt x="23" y="7"/>
                    </a:lnTo>
                    <a:lnTo>
                      <a:pt x="24" y="7"/>
                    </a:lnTo>
                    <a:lnTo>
                      <a:pt x="25" y="12"/>
                    </a:lnTo>
                    <a:lnTo>
                      <a:pt x="27" y="12"/>
                    </a:lnTo>
                    <a:lnTo>
                      <a:pt x="29" y="12"/>
                    </a:lnTo>
                    <a:lnTo>
                      <a:pt x="30" y="12"/>
                    </a:lnTo>
                    <a:lnTo>
                      <a:pt x="31" y="12"/>
                    </a:lnTo>
                    <a:lnTo>
                      <a:pt x="32" y="12"/>
                    </a:lnTo>
                    <a:lnTo>
                      <a:pt x="33" y="12"/>
                    </a:lnTo>
                    <a:lnTo>
                      <a:pt x="34" y="19"/>
                    </a:lnTo>
                    <a:lnTo>
                      <a:pt x="36" y="19"/>
                    </a:lnTo>
                    <a:lnTo>
                      <a:pt x="37" y="19"/>
                    </a:lnTo>
                    <a:lnTo>
                      <a:pt x="38" y="19"/>
                    </a:lnTo>
                    <a:lnTo>
                      <a:pt x="40" y="19"/>
                    </a:lnTo>
                    <a:lnTo>
                      <a:pt x="41" y="19"/>
                    </a:lnTo>
                    <a:lnTo>
                      <a:pt x="42" y="19"/>
                    </a:lnTo>
                    <a:lnTo>
                      <a:pt x="44" y="19"/>
                    </a:lnTo>
                    <a:lnTo>
                      <a:pt x="45" y="19"/>
                    </a:lnTo>
                    <a:lnTo>
                      <a:pt x="46" y="19"/>
                    </a:lnTo>
                    <a:lnTo>
                      <a:pt x="47" y="19"/>
                    </a:lnTo>
                    <a:lnTo>
                      <a:pt x="48" y="19"/>
                    </a:lnTo>
                    <a:lnTo>
                      <a:pt x="49" y="25"/>
                    </a:lnTo>
                    <a:lnTo>
                      <a:pt x="51" y="25"/>
                    </a:lnTo>
                    <a:lnTo>
                      <a:pt x="53" y="32"/>
                    </a:lnTo>
                    <a:lnTo>
                      <a:pt x="54" y="32"/>
                    </a:lnTo>
                    <a:lnTo>
                      <a:pt x="55" y="38"/>
                    </a:lnTo>
                    <a:lnTo>
                      <a:pt x="56" y="38"/>
                    </a:lnTo>
                    <a:lnTo>
                      <a:pt x="57" y="45"/>
                    </a:lnTo>
                    <a:lnTo>
                      <a:pt x="59" y="51"/>
                    </a:lnTo>
                    <a:lnTo>
                      <a:pt x="60" y="58"/>
                    </a:lnTo>
                    <a:lnTo>
                      <a:pt x="61" y="76"/>
                    </a:lnTo>
                    <a:lnTo>
                      <a:pt x="69" y="69"/>
                    </a:lnTo>
                    <a:lnTo>
                      <a:pt x="70" y="56"/>
                    </a:lnTo>
                    <a:lnTo>
                      <a:pt x="71" y="51"/>
                    </a:lnTo>
                    <a:lnTo>
                      <a:pt x="72" y="45"/>
                    </a:lnTo>
                    <a:lnTo>
                      <a:pt x="74" y="45"/>
                    </a:lnTo>
                    <a:lnTo>
                      <a:pt x="75" y="45"/>
                    </a:lnTo>
                    <a:lnTo>
                      <a:pt x="76" y="38"/>
                    </a:lnTo>
                    <a:lnTo>
                      <a:pt x="77" y="38"/>
                    </a:lnTo>
                    <a:lnTo>
                      <a:pt x="78" y="45"/>
                    </a:lnTo>
                    <a:lnTo>
                      <a:pt x="80" y="45"/>
                    </a:lnTo>
                    <a:lnTo>
                      <a:pt x="82" y="45"/>
                    </a:lnTo>
                    <a:lnTo>
                      <a:pt x="83" y="50"/>
                    </a:lnTo>
                    <a:lnTo>
                      <a:pt x="84" y="50"/>
                    </a:lnTo>
                    <a:lnTo>
                      <a:pt x="85" y="56"/>
                    </a:lnTo>
                    <a:lnTo>
                      <a:pt x="86" y="56"/>
                    </a:lnTo>
                    <a:lnTo>
                      <a:pt x="87" y="63"/>
                    </a:lnTo>
                    <a:lnTo>
                      <a:pt x="89" y="69"/>
                    </a:lnTo>
                    <a:lnTo>
                      <a:pt x="90" y="82"/>
                    </a:lnTo>
                    <a:lnTo>
                      <a:pt x="91" y="95"/>
                    </a:lnTo>
                    <a:lnTo>
                      <a:pt x="93" y="108"/>
                    </a:lnTo>
                    <a:lnTo>
                      <a:pt x="94" y="120"/>
                    </a:lnTo>
                    <a:lnTo>
                      <a:pt x="95" y="127"/>
                    </a:lnTo>
                    <a:lnTo>
                      <a:pt x="97" y="127"/>
                    </a:lnTo>
                    <a:lnTo>
                      <a:pt x="98" y="133"/>
                    </a:lnTo>
                    <a:lnTo>
                      <a:pt x="99" y="133"/>
                    </a:lnTo>
                    <a:lnTo>
                      <a:pt x="100" y="133"/>
                    </a:lnTo>
                    <a:lnTo>
                      <a:pt x="101" y="133"/>
                    </a:lnTo>
                    <a:lnTo>
                      <a:pt x="102" y="140"/>
                    </a:lnTo>
                    <a:lnTo>
                      <a:pt x="104" y="140"/>
                    </a:lnTo>
                    <a:lnTo>
                      <a:pt x="105" y="146"/>
                    </a:lnTo>
                    <a:lnTo>
                      <a:pt x="107" y="153"/>
                    </a:lnTo>
                    <a:lnTo>
                      <a:pt x="108" y="153"/>
                    </a:lnTo>
                    <a:lnTo>
                      <a:pt x="109" y="159"/>
                    </a:lnTo>
                    <a:lnTo>
                      <a:pt x="110" y="166"/>
                    </a:lnTo>
                    <a:lnTo>
                      <a:pt x="112" y="172"/>
                    </a:lnTo>
                    <a:lnTo>
                      <a:pt x="113" y="177"/>
                    </a:lnTo>
                    <a:lnTo>
                      <a:pt x="114" y="184"/>
                    </a:lnTo>
                    <a:lnTo>
                      <a:pt x="115" y="190"/>
                    </a:lnTo>
                    <a:lnTo>
                      <a:pt x="116" y="197"/>
                    </a:lnTo>
                    <a:lnTo>
                      <a:pt x="117" y="197"/>
                    </a:lnTo>
                    <a:lnTo>
                      <a:pt x="120" y="203"/>
                    </a:lnTo>
                    <a:lnTo>
                      <a:pt x="121" y="197"/>
                    </a:lnTo>
                    <a:lnTo>
                      <a:pt x="122" y="190"/>
                    </a:lnTo>
                    <a:lnTo>
                      <a:pt x="123" y="177"/>
                    </a:lnTo>
                    <a:lnTo>
                      <a:pt x="124" y="171"/>
                    </a:lnTo>
                    <a:lnTo>
                      <a:pt x="125" y="159"/>
                    </a:lnTo>
                    <a:lnTo>
                      <a:pt x="127" y="153"/>
                    </a:lnTo>
                    <a:lnTo>
                      <a:pt x="128" y="146"/>
                    </a:lnTo>
                    <a:lnTo>
                      <a:pt x="129" y="140"/>
                    </a:lnTo>
                    <a:lnTo>
                      <a:pt x="130" y="133"/>
                    </a:lnTo>
                    <a:lnTo>
                      <a:pt x="131" y="127"/>
                    </a:lnTo>
                    <a:lnTo>
                      <a:pt x="133" y="120"/>
                    </a:lnTo>
                    <a:lnTo>
                      <a:pt x="135" y="114"/>
                    </a:lnTo>
                    <a:lnTo>
                      <a:pt x="136" y="107"/>
                    </a:lnTo>
                    <a:lnTo>
                      <a:pt x="137" y="107"/>
                    </a:lnTo>
                    <a:lnTo>
                      <a:pt x="138" y="101"/>
                    </a:lnTo>
                    <a:lnTo>
                      <a:pt x="139" y="94"/>
                    </a:lnTo>
                    <a:lnTo>
                      <a:pt x="140" y="88"/>
                    </a:lnTo>
                    <a:lnTo>
                      <a:pt x="142" y="82"/>
                    </a:lnTo>
                    <a:lnTo>
                      <a:pt x="143" y="82"/>
                    </a:lnTo>
                    <a:lnTo>
                      <a:pt x="144" y="76"/>
                    </a:lnTo>
                    <a:lnTo>
                      <a:pt x="145" y="69"/>
                    </a:lnTo>
                    <a:lnTo>
                      <a:pt x="147" y="63"/>
                    </a:lnTo>
                    <a:lnTo>
                      <a:pt x="148" y="56"/>
                    </a:lnTo>
                    <a:lnTo>
                      <a:pt x="150" y="50"/>
                    </a:lnTo>
                    <a:lnTo>
                      <a:pt x="151" y="44"/>
                    </a:lnTo>
                    <a:lnTo>
                      <a:pt x="152" y="44"/>
                    </a:lnTo>
                    <a:lnTo>
                      <a:pt x="153" y="37"/>
                    </a:lnTo>
                    <a:lnTo>
                      <a:pt x="154" y="31"/>
                    </a:lnTo>
                    <a:lnTo>
                      <a:pt x="155" y="31"/>
                    </a:lnTo>
                    <a:lnTo>
                      <a:pt x="157" y="24"/>
                    </a:lnTo>
                    <a:lnTo>
                      <a:pt x="158" y="18"/>
                    </a:lnTo>
                    <a:lnTo>
                      <a:pt x="160" y="18"/>
                    </a:lnTo>
                    <a:lnTo>
                      <a:pt x="161" y="11"/>
                    </a:lnTo>
                    <a:lnTo>
                      <a:pt x="162" y="11"/>
                    </a:lnTo>
                    <a:lnTo>
                      <a:pt x="163"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1292" name="Line 36"/>
          <p:cNvSpPr>
            <a:spLocks noChangeShapeType="1"/>
          </p:cNvSpPr>
          <p:nvPr/>
        </p:nvSpPr>
        <p:spPr bwMode="auto">
          <a:xfrm>
            <a:off x="1427163" y="2122488"/>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3" name="Line 37"/>
          <p:cNvSpPr>
            <a:spLocks noChangeShapeType="1"/>
          </p:cNvSpPr>
          <p:nvPr/>
        </p:nvSpPr>
        <p:spPr bwMode="auto">
          <a:xfrm>
            <a:off x="1427163" y="2389188"/>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4" name="Line 38"/>
          <p:cNvSpPr>
            <a:spLocks noChangeShapeType="1"/>
          </p:cNvSpPr>
          <p:nvPr/>
        </p:nvSpPr>
        <p:spPr bwMode="auto">
          <a:xfrm>
            <a:off x="1427163" y="1855788"/>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95" name="Line 39"/>
          <p:cNvSpPr>
            <a:spLocks noChangeShapeType="1"/>
          </p:cNvSpPr>
          <p:nvPr/>
        </p:nvSpPr>
        <p:spPr bwMode="auto">
          <a:xfrm flipV="1">
            <a:off x="1430338" y="1738313"/>
            <a:ext cx="1587" cy="33321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96" name="Line 40"/>
          <p:cNvSpPr>
            <a:spLocks noChangeShapeType="1"/>
          </p:cNvSpPr>
          <p:nvPr/>
        </p:nvSpPr>
        <p:spPr bwMode="auto">
          <a:xfrm>
            <a:off x="1427163" y="3189288"/>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41097" name="Group 41"/>
          <p:cNvGrpSpPr>
            <a:grpSpLocks/>
          </p:cNvGrpSpPr>
          <p:nvPr/>
        </p:nvGrpSpPr>
        <p:grpSpPr bwMode="auto">
          <a:xfrm>
            <a:off x="3722688" y="2857500"/>
            <a:ext cx="668337" cy="3013075"/>
            <a:chOff x="2345" y="1800"/>
            <a:chExt cx="421" cy="1898"/>
          </a:xfrm>
        </p:grpSpPr>
        <p:grpSp>
          <p:nvGrpSpPr>
            <p:cNvPr id="11573" name="Group 42"/>
            <p:cNvGrpSpPr>
              <a:grpSpLocks/>
            </p:cNvGrpSpPr>
            <p:nvPr/>
          </p:nvGrpSpPr>
          <p:grpSpPr bwMode="auto">
            <a:xfrm>
              <a:off x="2355" y="1800"/>
              <a:ext cx="410" cy="811"/>
              <a:chOff x="2355" y="1800"/>
              <a:chExt cx="410" cy="811"/>
            </a:xfrm>
          </p:grpSpPr>
          <p:sp>
            <p:nvSpPr>
              <p:cNvPr id="11585" name="Freeform 43"/>
              <p:cNvSpPr>
                <a:spLocks/>
              </p:cNvSpPr>
              <p:nvPr/>
            </p:nvSpPr>
            <p:spPr bwMode="auto">
              <a:xfrm>
                <a:off x="2484" y="1870"/>
                <a:ext cx="47" cy="75"/>
              </a:xfrm>
              <a:custGeom>
                <a:avLst/>
                <a:gdLst>
                  <a:gd name="T0" fmla="*/ 0 w 157"/>
                  <a:gd name="T1" fmla="*/ 0 h 223"/>
                  <a:gd name="T2" fmla="*/ 0 w 157"/>
                  <a:gd name="T3" fmla="*/ 0 h 223"/>
                  <a:gd name="T4" fmla="*/ 0 w 157"/>
                  <a:gd name="T5" fmla="*/ 0 h 223"/>
                  <a:gd name="T6" fmla="*/ 0 w 157"/>
                  <a:gd name="T7" fmla="*/ 0 h 223"/>
                  <a:gd name="T8" fmla="*/ 0 w 157"/>
                  <a:gd name="T9" fmla="*/ 0 h 223"/>
                  <a:gd name="T10" fmla="*/ 0 w 157"/>
                  <a:gd name="T11" fmla="*/ 0 h 223"/>
                  <a:gd name="T12" fmla="*/ 0 w 157"/>
                  <a:gd name="T13" fmla="*/ 0 h 223"/>
                  <a:gd name="T14" fmla="*/ 0 w 157"/>
                  <a:gd name="T15" fmla="*/ 0 h 223"/>
                  <a:gd name="T16" fmla="*/ 0 w 157"/>
                  <a:gd name="T17" fmla="*/ 0 h 223"/>
                  <a:gd name="T18" fmla="*/ 0 w 157"/>
                  <a:gd name="T19" fmla="*/ 0 h 223"/>
                  <a:gd name="T20" fmla="*/ 0 w 157"/>
                  <a:gd name="T21" fmla="*/ 0 h 223"/>
                  <a:gd name="T22" fmla="*/ 0 w 157"/>
                  <a:gd name="T23" fmla="*/ 0 h 223"/>
                  <a:gd name="T24" fmla="*/ 0 w 157"/>
                  <a:gd name="T25" fmla="*/ 0 h 223"/>
                  <a:gd name="T26" fmla="*/ 0 w 157"/>
                  <a:gd name="T27" fmla="*/ 0 h 223"/>
                  <a:gd name="T28" fmla="*/ 0 w 157"/>
                  <a:gd name="T29" fmla="*/ 0 h 223"/>
                  <a:gd name="T30" fmla="*/ 0 w 157"/>
                  <a:gd name="T31" fmla="*/ 0 h 223"/>
                  <a:gd name="T32" fmla="*/ 0 w 157"/>
                  <a:gd name="T33" fmla="*/ 0 h 223"/>
                  <a:gd name="T34" fmla="*/ 0 w 157"/>
                  <a:gd name="T35" fmla="*/ 0 h 223"/>
                  <a:gd name="T36" fmla="*/ 0 w 157"/>
                  <a:gd name="T37" fmla="*/ 0 h 223"/>
                  <a:gd name="T38" fmla="*/ 0 w 157"/>
                  <a:gd name="T39" fmla="*/ 0 h 223"/>
                  <a:gd name="T40" fmla="*/ 0 w 157"/>
                  <a:gd name="T41" fmla="*/ 0 h 223"/>
                  <a:gd name="T42" fmla="*/ 0 w 157"/>
                  <a:gd name="T43" fmla="*/ 0 h 223"/>
                  <a:gd name="T44" fmla="*/ 0 w 157"/>
                  <a:gd name="T45" fmla="*/ 0 h 223"/>
                  <a:gd name="T46" fmla="*/ 0 w 157"/>
                  <a:gd name="T47" fmla="*/ 0 h 223"/>
                  <a:gd name="T48" fmla="*/ 0 w 157"/>
                  <a:gd name="T49" fmla="*/ 0 h 223"/>
                  <a:gd name="T50" fmla="*/ 0 w 157"/>
                  <a:gd name="T51" fmla="*/ 0 h 223"/>
                  <a:gd name="T52" fmla="*/ 0 w 157"/>
                  <a:gd name="T53" fmla="*/ 0 h 223"/>
                  <a:gd name="T54" fmla="*/ 0 w 157"/>
                  <a:gd name="T55" fmla="*/ 0 h 223"/>
                  <a:gd name="T56" fmla="*/ 0 w 157"/>
                  <a:gd name="T57" fmla="*/ 0 h 223"/>
                  <a:gd name="T58" fmla="*/ 0 w 157"/>
                  <a:gd name="T59" fmla="*/ 0 h 223"/>
                  <a:gd name="T60" fmla="*/ 0 w 157"/>
                  <a:gd name="T61" fmla="*/ 0 h 223"/>
                  <a:gd name="T62" fmla="*/ 0 w 157"/>
                  <a:gd name="T63" fmla="*/ 0 h 223"/>
                  <a:gd name="T64" fmla="*/ 0 w 157"/>
                  <a:gd name="T65" fmla="*/ 0 h 223"/>
                  <a:gd name="T66" fmla="*/ 0 w 157"/>
                  <a:gd name="T67" fmla="*/ 0 h 223"/>
                  <a:gd name="T68" fmla="*/ 0 w 157"/>
                  <a:gd name="T69" fmla="*/ 0 h 223"/>
                  <a:gd name="T70" fmla="*/ 0 w 157"/>
                  <a:gd name="T71" fmla="*/ 0 h 223"/>
                  <a:gd name="T72" fmla="*/ 0 w 157"/>
                  <a:gd name="T73" fmla="*/ 0 h 223"/>
                  <a:gd name="T74" fmla="*/ 0 w 157"/>
                  <a:gd name="T75" fmla="*/ 0 h 223"/>
                  <a:gd name="T76" fmla="*/ 0 w 157"/>
                  <a:gd name="T77" fmla="*/ 0 h 223"/>
                  <a:gd name="T78" fmla="*/ 0 w 157"/>
                  <a:gd name="T79" fmla="*/ 0 h 223"/>
                  <a:gd name="T80" fmla="*/ 0 w 157"/>
                  <a:gd name="T81" fmla="*/ 0 h 223"/>
                  <a:gd name="T82" fmla="*/ 0 w 157"/>
                  <a:gd name="T83" fmla="*/ 0 h 223"/>
                  <a:gd name="T84" fmla="*/ 0 w 157"/>
                  <a:gd name="T85" fmla="*/ 0 h 223"/>
                  <a:gd name="T86" fmla="*/ 0 w 157"/>
                  <a:gd name="T87" fmla="*/ 0 h 223"/>
                  <a:gd name="T88" fmla="*/ 0 w 157"/>
                  <a:gd name="T89" fmla="*/ 0 h 223"/>
                  <a:gd name="T90" fmla="*/ 0 w 157"/>
                  <a:gd name="T91" fmla="*/ 0 h 223"/>
                  <a:gd name="T92" fmla="*/ 0 w 157"/>
                  <a:gd name="T93" fmla="*/ 0 h 223"/>
                  <a:gd name="T94" fmla="*/ 0 w 157"/>
                  <a:gd name="T95" fmla="*/ 0 h 223"/>
                  <a:gd name="T96" fmla="*/ 0 w 157"/>
                  <a:gd name="T97" fmla="*/ 0 h 223"/>
                  <a:gd name="T98" fmla="*/ 0 w 157"/>
                  <a:gd name="T99" fmla="*/ 0 h 223"/>
                  <a:gd name="T100" fmla="*/ 0 w 157"/>
                  <a:gd name="T101" fmla="*/ 0 h 223"/>
                  <a:gd name="T102" fmla="*/ 0 w 157"/>
                  <a:gd name="T103" fmla="*/ 0 h 223"/>
                  <a:gd name="T104" fmla="*/ 0 w 157"/>
                  <a:gd name="T105" fmla="*/ 0 h 223"/>
                  <a:gd name="T106" fmla="*/ 0 w 157"/>
                  <a:gd name="T107" fmla="*/ 0 h 223"/>
                  <a:gd name="T108" fmla="*/ 0 w 157"/>
                  <a:gd name="T109" fmla="*/ 0 h 223"/>
                  <a:gd name="T110" fmla="*/ 0 w 157"/>
                  <a:gd name="T111" fmla="*/ 0 h 223"/>
                  <a:gd name="T112" fmla="*/ 0 w 157"/>
                  <a:gd name="T113" fmla="*/ 0 h 223"/>
                  <a:gd name="T114" fmla="*/ 0 w 157"/>
                  <a:gd name="T115" fmla="*/ 0 h 223"/>
                  <a:gd name="T116" fmla="*/ 0 w 157"/>
                  <a:gd name="T117" fmla="*/ 0 h 223"/>
                  <a:gd name="T118" fmla="*/ 0 w 157"/>
                  <a:gd name="T119" fmla="*/ 0 h 223"/>
                  <a:gd name="T120" fmla="*/ 0 w 157"/>
                  <a:gd name="T121" fmla="*/ 0 h 223"/>
                  <a:gd name="T122" fmla="*/ 0 w 157"/>
                  <a:gd name="T123" fmla="*/ 0 h 223"/>
                  <a:gd name="T124" fmla="*/ 0 w 157"/>
                  <a:gd name="T125" fmla="*/ 0 h 2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223">
                    <a:moveTo>
                      <a:pt x="0" y="223"/>
                    </a:moveTo>
                    <a:lnTo>
                      <a:pt x="1" y="220"/>
                    </a:lnTo>
                    <a:lnTo>
                      <a:pt x="2" y="215"/>
                    </a:lnTo>
                    <a:lnTo>
                      <a:pt x="3" y="214"/>
                    </a:lnTo>
                    <a:lnTo>
                      <a:pt x="6" y="211"/>
                    </a:lnTo>
                    <a:lnTo>
                      <a:pt x="7" y="210"/>
                    </a:lnTo>
                    <a:lnTo>
                      <a:pt x="8" y="209"/>
                    </a:lnTo>
                    <a:lnTo>
                      <a:pt x="9" y="207"/>
                    </a:lnTo>
                    <a:lnTo>
                      <a:pt x="10" y="203"/>
                    </a:lnTo>
                    <a:lnTo>
                      <a:pt x="11" y="202"/>
                    </a:lnTo>
                    <a:lnTo>
                      <a:pt x="12" y="201"/>
                    </a:lnTo>
                    <a:lnTo>
                      <a:pt x="14" y="198"/>
                    </a:lnTo>
                    <a:lnTo>
                      <a:pt x="15" y="195"/>
                    </a:lnTo>
                    <a:lnTo>
                      <a:pt x="16" y="193"/>
                    </a:lnTo>
                    <a:lnTo>
                      <a:pt x="18" y="189"/>
                    </a:lnTo>
                    <a:lnTo>
                      <a:pt x="19" y="187"/>
                    </a:lnTo>
                    <a:lnTo>
                      <a:pt x="20" y="186"/>
                    </a:lnTo>
                    <a:lnTo>
                      <a:pt x="22" y="185"/>
                    </a:lnTo>
                    <a:lnTo>
                      <a:pt x="23" y="183"/>
                    </a:lnTo>
                    <a:lnTo>
                      <a:pt x="24" y="182"/>
                    </a:lnTo>
                    <a:lnTo>
                      <a:pt x="25" y="181"/>
                    </a:lnTo>
                    <a:lnTo>
                      <a:pt x="26" y="178"/>
                    </a:lnTo>
                    <a:lnTo>
                      <a:pt x="27" y="177"/>
                    </a:lnTo>
                    <a:lnTo>
                      <a:pt x="29" y="174"/>
                    </a:lnTo>
                    <a:lnTo>
                      <a:pt x="30" y="173"/>
                    </a:lnTo>
                    <a:lnTo>
                      <a:pt x="32" y="171"/>
                    </a:lnTo>
                    <a:lnTo>
                      <a:pt x="33" y="170"/>
                    </a:lnTo>
                    <a:lnTo>
                      <a:pt x="34" y="169"/>
                    </a:lnTo>
                    <a:lnTo>
                      <a:pt x="35" y="167"/>
                    </a:lnTo>
                    <a:lnTo>
                      <a:pt x="37" y="166"/>
                    </a:lnTo>
                    <a:lnTo>
                      <a:pt x="38" y="164"/>
                    </a:lnTo>
                    <a:lnTo>
                      <a:pt x="39" y="162"/>
                    </a:lnTo>
                    <a:lnTo>
                      <a:pt x="40" y="161"/>
                    </a:lnTo>
                    <a:lnTo>
                      <a:pt x="41" y="159"/>
                    </a:lnTo>
                    <a:lnTo>
                      <a:pt x="42" y="158"/>
                    </a:lnTo>
                    <a:lnTo>
                      <a:pt x="45" y="158"/>
                    </a:lnTo>
                    <a:lnTo>
                      <a:pt x="46" y="157"/>
                    </a:lnTo>
                    <a:lnTo>
                      <a:pt x="47" y="155"/>
                    </a:lnTo>
                    <a:lnTo>
                      <a:pt x="48" y="153"/>
                    </a:lnTo>
                    <a:lnTo>
                      <a:pt x="49" y="150"/>
                    </a:lnTo>
                    <a:lnTo>
                      <a:pt x="50" y="148"/>
                    </a:lnTo>
                    <a:lnTo>
                      <a:pt x="51" y="146"/>
                    </a:lnTo>
                    <a:lnTo>
                      <a:pt x="53" y="145"/>
                    </a:lnTo>
                    <a:lnTo>
                      <a:pt x="54" y="143"/>
                    </a:lnTo>
                    <a:lnTo>
                      <a:pt x="55" y="142"/>
                    </a:lnTo>
                    <a:lnTo>
                      <a:pt x="56" y="142"/>
                    </a:lnTo>
                    <a:lnTo>
                      <a:pt x="58" y="141"/>
                    </a:lnTo>
                    <a:lnTo>
                      <a:pt x="59" y="139"/>
                    </a:lnTo>
                    <a:lnTo>
                      <a:pt x="61" y="139"/>
                    </a:lnTo>
                    <a:lnTo>
                      <a:pt x="62" y="137"/>
                    </a:lnTo>
                    <a:lnTo>
                      <a:pt x="63" y="136"/>
                    </a:lnTo>
                    <a:lnTo>
                      <a:pt x="64" y="136"/>
                    </a:lnTo>
                    <a:lnTo>
                      <a:pt x="65" y="133"/>
                    </a:lnTo>
                    <a:lnTo>
                      <a:pt x="66" y="132"/>
                    </a:lnTo>
                    <a:lnTo>
                      <a:pt x="68" y="130"/>
                    </a:lnTo>
                    <a:lnTo>
                      <a:pt x="69" y="129"/>
                    </a:lnTo>
                    <a:lnTo>
                      <a:pt x="70" y="126"/>
                    </a:lnTo>
                    <a:lnTo>
                      <a:pt x="72" y="124"/>
                    </a:lnTo>
                    <a:lnTo>
                      <a:pt x="73" y="121"/>
                    </a:lnTo>
                    <a:lnTo>
                      <a:pt x="74" y="120"/>
                    </a:lnTo>
                    <a:lnTo>
                      <a:pt x="76" y="117"/>
                    </a:lnTo>
                    <a:lnTo>
                      <a:pt x="77" y="114"/>
                    </a:lnTo>
                    <a:lnTo>
                      <a:pt x="78" y="110"/>
                    </a:lnTo>
                    <a:lnTo>
                      <a:pt x="79" y="109"/>
                    </a:lnTo>
                    <a:lnTo>
                      <a:pt x="80" y="108"/>
                    </a:lnTo>
                    <a:lnTo>
                      <a:pt x="81" y="106"/>
                    </a:lnTo>
                    <a:lnTo>
                      <a:pt x="83" y="105"/>
                    </a:lnTo>
                    <a:lnTo>
                      <a:pt x="85" y="102"/>
                    </a:lnTo>
                    <a:lnTo>
                      <a:pt x="86" y="101"/>
                    </a:lnTo>
                    <a:lnTo>
                      <a:pt x="87" y="96"/>
                    </a:lnTo>
                    <a:lnTo>
                      <a:pt x="88" y="93"/>
                    </a:lnTo>
                    <a:lnTo>
                      <a:pt x="89" y="90"/>
                    </a:lnTo>
                    <a:lnTo>
                      <a:pt x="90" y="88"/>
                    </a:lnTo>
                    <a:lnTo>
                      <a:pt x="92" y="85"/>
                    </a:lnTo>
                    <a:lnTo>
                      <a:pt x="93" y="81"/>
                    </a:lnTo>
                    <a:lnTo>
                      <a:pt x="94" y="80"/>
                    </a:lnTo>
                    <a:lnTo>
                      <a:pt x="95" y="77"/>
                    </a:lnTo>
                    <a:lnTo>
                      <a:pt x="96" y="76"/>
                    </a:lnTo>
                    <a:lnTo>
                      <a:pt x="98" y="73"/>
                    </a:lnTo>
                    <a:lnTo>
                      <a:pt x="100" y="72"/>
                    </a:lnTo>
                    <a:lnTo>
                      <a:pt x="101" y="68"/>
                    </a:lnTo>
                    <a:lnTo>
                      <a:pt x="102" y="67"/>
                    </a:lnTo>
                    <a:lnTo>
                      <a:pt x="103" y="65"/>
                    </a:lnTo>
                    <a:lnTo>
                      <a:pt x="104" y="64"/>
                    </a:lnTo>
                    <a:lnTo>
                      <a:pt x="105" y="62"/>
                    </a:lnTo>
                    <a:lnTo>
                      <a:pt x="107" y="62"/>
                    </a:lnTo>
                    <a:lnTo>
                      <a:pt x="108" y="61"/>
                    </a:lnTo>
                    <a:lnTo>
                      <a:pt x="109" y="60"/>
                    </a:lnTo>
                    <a:lnTo>
                      <a:pt x="110" y="57"/>
                    </a:lnTo>
                    <a:lnTo>
                      <a:pt x="112" y="56"/>
                    </a:lnTo>
                    <a:lnTo>
                      <a:pt x="113" y="55"/>
                    </a:lnTo>
                    <a:lnTo>
                      <a:pt x="115" y="55"/>
                    </a:lnTo>
                    <a:lnTo>
                      <a:pt x="116" y="52"/>
                    </a:lnTo>
                    <a:lnTo>
                      <a:pt x="117" y="50"/>
                    </a:lnTo>
                    <a:lnTo>
                      <a:pt x="118" y="49"/>
                    </a:lnTo>
                    <a:lnTo>
                      <a:pt x="119" y="48"/>
                    </a:lnTo>
                    <a:lnTo>
                      <a:pt x="120" y="48"/>
                    </a:lnTo>
                    <a:lnTo>
                      <a:pt x="122" y="46"/>
                    </a:lnTo>
                    <a:lnTo>
                      <a:pt x="123" y="45"/>
                    </a:lnTo>
                    <a:lnTo>
                      <a:pt x="125" y="43"/>
                    </a:lnTo>
                    <a:lnTo>
                      <a:pt x="126" y="41"/>
                    </a:lnTo>
                    <a:lnTo>
                      <a:pt x="127" y="41"/>
                    </a:lnTo>
                    <a:lnTo>
                      <a:pt x="128" y="39"/>
                    </a:lnTo>
                    <a:lnTo>
                      <a:pt x="129" y="37"/>
                    </a:lnTo>
                    <a:lnTo>
                      <a:pt x="131" y="36"/>
                    </a:lnTo>
                    <a:lnTo>
                      <a:pt x="132" y="33"/>
                    </a:lnTo>
                    <a:lnTo>
                      <a:pt x="133" y="32"/>
                    </a:lnTo>
                    <a:lnTo>
                      <a:pt x="134" y="29"/>
                    </a:lnTo>
                    <a:lnTo>
                      <a:pt x="135" y="28"/>
                    </a:lnTo>
                    <a:lnTo>
                      <a:pt x="136" y="27"/>
                    </a:lnTo>
                    <a:lnTo>
                      <a:pt x="139" y="25"/>
                    </a:lnTo>
                    <a:lnTo>
                      <a:pt x="140" y="24"/>
                    </a:lnTo>
                    <a:lnTo>
                      <a:pt x="141" y="23"/>
                    </a:lnTo>
                    <a:lnTo>
                      <a:pt x="142" y="21"/>
                    </a:lnTo>
                    <a:lnTo>
                      <a:pt x="143" y="18"/>
                    </a:lnTo>
                    <a:lnTo>
                      <a:pt x="144" y="16"/>
                    </a:lnTo>
                    <a:lnTo>
                      <a:pt x="146" y="15"/>
                    </a:lnTo>
                    <a:lnTo>
                      <a:pt x="147" y="12"/>
                    </a:lnTo>
                    <a:lnTo>
                      <a:pt x="148" y="11"/>
                    </a:lnTo>
                    <a:lnTo>
                      <a:pt x="149" y="9"/>
                    </a:lnTo>
                    <a:lnTo>
                      <a:pt x="150" y="7"/>
                    </a:lnTo>
                    <a:lnTo>
                      <a:pt x="152" y="5"/>
                    </a:lnTo>
                    <a:lnTo>
                      <a:pt x="154" y="3"/>
                    </a:lnTo>
                    <a:lnTo>
                      <a:pt x="155" y="3"/>
                    </a:lnTo>
                    <a:lnTo>
                      <a:pt x="156" y="1"/>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6" name="Freeform 44"/>
              <p:cNvSpPr>
                <a:spLocks/>
              </p:cNvSpPr>
              <p:nvPr/>
            </p:nvSpPr>
            <p:spPr bwMode="auto">
              <a:xfrm>
                <a:off x="2531" y="1832"/>
                <a:ext cx="46" cy="38"/>
              </a:xfrm>
              <a:custGeom>
                <a:avLst/>
                <a:gdLst>
                  <a:gd name="T0" fmla="*/ 0 w 158"/>
                  <a:gd name="T1" fmla="*/ 0 h 116"/>
                  <a:gd name="T2" fmla="*/ 0 w 158"/>
                  <a:gd name="T3" fmla="*/ 0 h 116"/>
                  <a:gd name="T4" fmla="*/ 0 w 158"/>
                  <a:gd name="T5" fmla="*/ 0 h 116"/>
                  <a:gd name="T6" fmla="*/ 0 w 158"/>
                  <a:gd name="T7" fmla="*/ 0 h 116"/>
                  <a:gd name="T8" fmla="*/ 0 w 158"/>
                  <a:gd name="T9" fmla="*/ 0 h 116"/>
                  <a:gd name="T10" fmla="*/ 0 w 158"/>
                  <a:gd name="T11" fmla="*/ 0 h 116"/>
                  <a:gd name="T12" fmla="*/ 0 w 158"/>
                  <a:gd name="T13" fmla="*/ 0 h 116"/>
                  <a:gd name="T14" fmla="*/ 0 w 158"/>
                  <a:gd name="T15" fmla="*/ 0 h 116"/>
                  <a:gd name="T16" fmla="*/ 0 w 158"/>
                  <a:gd name="T17" fmla="*/ 0 h 116"/>
                  <a:gd name="T18" fmla="*/ 0 w 158"/>
                  <a:gd name="T19" fmla="*/ 0 h 116"/>
                  <a:gd name="T20" fmla="*/ 0 w 158"/>
                  <a:gd name="T21" fmla="*/ 0 h 116"/>
                  <a:gd name="T22" fmla="*/ 0 w 158"/>
                  <a:gd name="T23" fmla="*/ 0 h 116"/>
                  <a:gd name="T24" fmla="*/ 0 w 158"/>
                  <a:gd name="T25" fmla="*/ 0 h 116"/>
                  <a:gd name="T26" fmla="*/ 0 w 158"/>
                  <a:gd name="T27" fmla="*/ 0 h 116"/>
                  <a:gd name="T28" fmla="*/ 0 w 158"/>
                  <a:gd name="T29" fmla="*/ 0 h 116"/>
                  <a:gd name="T30" fmla="*/ 0 w 158"/>
                  <a:gd name="T31" fmla="*/ 0 h 116"/>
                  <a:gd name="T32" fmla="*/ 0 w 158"/>
                  <a:gd name="T33" fmla="*/ 0 h 116"/>
                  <a:gd name="T34" fmla="*/ 0 w 158"/>
                  <a:gd name="T35" fmla="*/ 0 h 116"/>
                  <a:gd name="T36" fmla="*/ 0 w 158"/>
                  <a:gd name="T37" fmla="*/ 0 h 116"/>
                  <a:gd name="T38" fmla="*/ 0 w 158"/>
                  <a:gd name="T39" fmla="*/ 0 h 116"/>
                  <a:gd name="T40" fmla="*/ 0 w 158"/>
                  <a:gd name="T41" fmla="*/ 0 h 116"/>
                  <a:gd name="T42" fmla="*/ 0 w 158"/>
                  <a:gd name="T43" fmla="*/ 0 h 116"/>
                  <a:gd name="T44" fmla="*/ 0 w 158"/>
                  <a:gd name="T45" fmla="*/ 0 h 116"/>
                  <a:gd name="T46" fmla="*/ 0 w 158"/>
                  <a:gd name="T47" fmla="*/ 0 h 116"/>
                  <a:gd name="T48" fmla="*/ 0 w 158"/>
                  <a:gd name="T49" fmla="*/ 0 h 116"/>
                  <a:gd name="T50" fmla="*/ 0 w 158"/>
                  <a:gd name="T51" fmla="*/ 0 h 116"/>
                  <a:gd name="T52" fmla="*/ 0 w 158"/>
                  <a:gd name="T53" fmla="*/ 0 h 116"/>
                  <a:gd name="T54" fmla="*/ 0 w 158"/>
                  <a:gd name="T55" fmla="*/ 0 h 116"/>
                  <a:gd name="T56" fmla="*/ 0 w 158"/>
                  <a:gd name="T57" fmla="*/ 0 h 116"/>
                  <a:gd name="T58" fmla="*/ 0 w 158"/>
                  <a:gd name="T59" fmla="*/ 0 h 116"/>
                  <a:gd name="T60" fmla="*/ 0 w 158"/>
                  <a:gd name="T61" fmla="*/ 0 h 116"/>
                  <a:gd name="T62" fmla="*/ 0 w 158"/>
                  <a:gd name="T63" fmla="*/ 0 h 116"/>
                  <a:gd name="T64" fmla="*/ 0 w 158"/>
                  <a:gd name="T65" fmla="*/ 0 h 116"/>
                  <a:gd name="T66" fmla="*/ 0 w 158"/>
                  <a:gd name="T67" fmla="*/ 0 h 116"/>
                  <a:gd name="T68" fmla="*/ 0 w 158"/>
                  <a:gd name="T69" fmla="*/ 0 h 116"/>
                  <a:gd name="T70" fmla="*/ 0 w 158"/>
                  <a:gd name="T71" fmla="*/ 0 h 116"/>
                  <a:gd name="T72" fmla="*/ 0 w 158"/>
                  <a:gd name="T73" fmla="*/ 0 h 116"/>
                  <a:gd name="T74" fmla="*/ 0 w 158"/>
                  <a:gd name="T75" fmla="*/ 0 h 116"/>
                  <a:gd name="T76" fmla="*/ 0 w 158"/>
                  <a:gd name="T77" fmla="*/ 0 h 116"/>
                  <a:gd name="T78" fmla="*/ 0 w 158"/>
                  <a:gd name="T79" fmla="*/ 0 h 116"/>
                  <a:gd name="T80" fmla="*/ 0 w 158"/>
                  <a:gd name="T81" fmla="*/ 0 h 116"/>
                  <a:gd name="T82" fmla="*/ 0 w 158"/>
                  <a:gd name="T83" fmla="*/ 0 h 116"/>
                  <a:gd name="T84" fmla="*/ 0 w 158"/>
                  <a:gd name="T85" fmla="*/ 0 h 116"/>
                  <a:gd name="T86" fmla="*/ 0 w 158"/>
                  <a:gd name="T87" fmla="*/ 0 h 116"/>
                  <a:gd name="T88" fmla="*/ 0 w 158"/>
                  <a:gd name="T89" fmla="*/ 0 h 116"/>
                  <a:gd name="T90" fmla="*/ 0 w 158"/>
                  <a:gd name="T91" fmla="*/ 0 h 116"/>
                  <a:gd name="T92" fmla="*/ 0 w 158"/>
                  <a:gd name="T93" fmla="*/ 0 h 116"/>
                  <a:gd name="T94" fmla="*/ 0 w 158"/>
                  <a:gd name="T95" fmla="*/ 0 h 116"/>
                  <a:gd name="T96" fmla="*/ 0 w 158"/>
                  <a:gd name="T97" fmla="*/ 0 h 116"/>
                  <a:gd name="T98" fmla="*/ 0 w 158"/>
                  <a:gd name="T99" fmla="*/ 0 h 116"/>
                  <a:gd name="T100" fmla="*/ 0 w 158"/>
                  <a:gd name="T101" fmla="*/ 0 h 116"/>
                  <a:gd name="T102" fmla="*/ 0 w 158"/>
                  <a:gd name="T103" fmla="*/ 0 h 116"/>
                  <a:gd name="T104" fmla="*/ 0 w 158"/>
                  <a:gd name="T105" fmla="*/ 0 h 116"/>
                  <a:gd name="T106" fmla="*/ 0 w 158"/>
                  <a:gd name="T107" fmla="*/ 0 h 116"/>
                  <a:gd name="T108" fmla="*/ 0 w 158"/>
                  <a:gd name="T109" fmla="*/ 0 h 116"/>
                  <a:gd name="T110" fmla="*/ 0 w 158"/>
                  <a:gd name="T111" fmla="*/ 0 h 116"/>
                  <a:gd name="T112" fmla="*/ 0 w 158"/>
                  <a:gd name="T113" fmla="*/ 0 h 116"/>
                  <a:gd name="T114" fmla="*/ 0 w 158"/>
                  <a:gd name="T115" fmla="*/ 0 h 116"/>
                  <a:gd name="T116" fmla="*/ 0 w 158"/>
                  <a:gd name="T117" fmla="*/ 0 h 116"/>
                  <a:gd name="T118" fmla="*/ 0 w 158"/>
                  <a:gd name="T119" fmla="*/ 0 h 116"/>
                  <a:gd name="T120" fmla="*/ 0 w 158"/>
                  <a:gd name="T121" fmla="*/ 0 h 116"/>
                  <a:gd name="T122" fmla="*/ 0 w 158"/>
                  <a:gd name="T123" fmla="*/ 0 h 116"/>
                  <a:gd name="T124" fmla="*/ 0 w 158"/>
                  <a:gd name="T125" fmla="*/ 0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16">
                    <a:moveTo>
                      <a:pt x="0" y="116"/>
                    </a:moveTo>
                    <a:lnTo>
                      <a:pt x="1" y="115"/>
                    </a:lnTo>
                    <a:lnTo>
                      <a:pt x="2" y="113"/>
                    </a:lnTo>
                    <a:lnTo>
                      <a:pt x="4" y="113"/>
                    </a:lnTo>
                    <a:lnTo>
                      <a:pt x="5" y="112"/>
                    </a:lnTo>
                    <a:lnTo>
                      <a:pt x="6" y="111"/>
                    </a:lnTo>
                    <a:lnTo>
                      <a:pt x="8" y="111"/>
                    </a:lnTo>
                    <a:lnTo>
                      <a:pt x="9" y="109"/>
                    </a:lnTo>
                    <a:lnTo>
                      <a:pt x="10" y="108"/>
                    </a:lnTo>
                    <a:lnTo>
                      <a:pt x="12" y="105"/>
                    </a:lnTo>
                    <a:lnTo>
                      <a:pt x="13" y="105"/>
                    </a:lnTo>
                    <a:lnTo>
                      <a:pt x="14" y="104"/>
                    </a:lnTo>
                    <a:lnTo>
                      <a:pt x="15" y="103"/>
                    </a:lnTo>
                    <a:lnTo>
                      <a:pt x="16" y="101"/>
                    </a:lnTo>
                    <a:lnTo>
                      <a:pt x="17" y="100"/>
                    </a:lnTo>
                    <a:lnTo>
                      <a:pt x="19" y="99"/>
                    </a:lnTo>
                    <a:lnTo>
                      <a:pt x="21" y="97"/>
                    </a:lnTo>
                    <a:lnTo>
                      <a:pt x="22" y="96"/>
                    </a:lnTo>
                    <a:lnTo>
                      <a:pt x="23" y="95"/>
                    </a:lnTo>
                    <a:lnTo>
                      <a:pt x="24" y="92"/>
                    </a:lnTo>
                    <a:lnTo>
                      <a:pt x="25" y="91"/>
                    </a:lnTo>
                    <a:lnTo>
                      <a:pt x="26" y="91"/>
                    </a:lnTo>
                    <a:lnTo>
                      <a:pt x="28" y="89"/>
                    </a:lnTo>
                    <a:lnTo>
                      <a:pt x="29" y="88"/>
                    </a:lnTo>
                    <a:lnTo>
                      <a:pt x="30" y="87"/>
                    </a:lnTo>
                    <a:lnTo>
                      <a:pt x="31" y="87"/>
                    </a:lnTo>
                    <a:lnTo>
                      <a:pt x="32" y="85"/>
                    </a:lnTo>
                    <a:lnTo>
                      <a:pt x="33" y="84"/>
                    </a:lnTo>
                    <a:lnTo>
                      <a:pt x="36" y="84"/>
                    </a:lnTo>
                    <a:lnTo>
                      <a:pt x="37" y="83"/>
                    </a:lnTo>
                    <a:lnTo>
                      <a:pt x="38" y="83"/>
                    </a:lnTo>
                    <a:lnTo>
                      <a:pt x="39" y="81"/>
                    </a:lnTo>
                    <a:lnTo>
                      <a:pt x="40" y="81"/>
                    </a:lnTo>
                    <a:lnTo>
                      <a:pt x="41" y="80"/>
                    </a:lnTo>
                    <a:lnTo>
                      <a:pt x="43" y="77"/>
                    </a:lnTo>
                    <a:lnTo>
                      <a:pt x="44" y="76"/>
                    </a:lnTo>
                    <a:lnTo>
                      <a:pt x="45" y="76"/>
                    </a:lnTo>
                    <a:lnTo>
                      <a:pt x="46" y="75"/>
                    </a:lnTo>
                    <a:lnTo>
                      <a:pt x="48" y="73"/>
                    </a:lnTo>
                    <a:lnTo>
                      <a:pt x="49" y="72"/>
                    </a:lnTo>
                    <a:lnTo>
                      <a:pt x="51" y="72"/>
                    </a:lnTo>
                    <a:lnTo>
                      <a:pt x="52" y="71"/>
                    </a:lnTo>
                    <a:lnTo>
                      <a:pt x="53" y="69"/>
                    </a:lnTo>
                    <a:lnTo>
                      <a:pt x="54" y="68"/>
                    </a:lnTo>
                    <a:lnTo>
                      <a:pt x="55" y="67"/>
                    </a:lnTo>
                    <a:lnTo>
                      <a:pt x="56" y="64"/>
                    </a:lnTo>
                    <a:lnTo>
                      <a:pt x="58" y="64"/>
                    </a:lnTo>
                    <a:lnTo>
                      <a:pt x="59" y="63"/>
                    </a:lnTo>
                    <a:lnTo>
                      <a:pt x="61" y="61"/>
                    </a:lnTo>
                    <a:lnTo>
                      <a:pt x="62" y="61"/>
                    </a:lnTo>
                    <a:lnTo>
                      <a:pt x="63" y="60"/>
                    </a:lnTo>
                    <a:lnTo>
                      <a:pt x="64" y="60"/>
                    </a:lnTo>
                    <a:lnTo>
                      <a:pt x="66" y="59"/>
                    </a:lnTo>
                    <a:lnTo>
                      <a:pt x="67" y="59"/>
                    </a:lnTo>
                    <a:lnTo>
                      <a:pt x="68" y="57"/>
                    </a:lnTo>
                    <a:lnTo>
                      <a:pt x="69" y="56"/>
                    </a:lnTo>
                    <a:lnTo>
                      <a:pt x="70" y="56"/>
                    </a:lnTo>
                    <a:lnTo>
                      <a:pt x="71" y="55"/>
                    </a:lnTo>
                    <a:lnTo>
                      <a:pt x="73" y="53"/>
                    </a:lnTo>
                    <a:lnTo>
                      <a:pt x="75" y="53"/>
                    </a:lnTo>
                    <a:lnTo>
                      <a:pt x="76" y="51"/>
                    </a:lnTo>
                    <a:lnTo>
                      <a:pt x="77" y="49"/>
                    </a:lnTo>
                    <a:lnTo>
                      <a:pt x="78" y="49"/>
                    </a:lnTo>
                    <a:lnTo>
                      <a:pt x="79" y="48"/>
                    </a:lnTo>
                    <a:lnTo>
                      <a:pt x="81" y="47"/>
                    </a:lnTo>
                    <a:lnTo>
                      <a:pt x="82" y="47"/>
                    </a:lnTo>
                    <a:lnTo>
                      <a:pt x="83" y="45"/>
                    </a:lnTo>
                    <a:lnTo>
                      <a:pt x="84" y="44"/>
                    </a:lnTo>
                    <a:lnTo>
                      <a:pt x="85" y="43"/>
                    </a:lnTo>
                    <a:lnTo>
                      <a:pt x="86" y="43"/>
                    </a:lnTo>
                    <a:lnTo>
                      <a:pt x="89" y="41"/>
                    </a:lnTo>
                    <a:lnTo>
                      <a:pt x="90" y="41"/>
                    </a:lnTo>
                    <a:lnTo>
                      <a:pt x="91" y="40"/>
                    </a:lnTo>
                    <a:lnTo>
                      <a:pt x="92" y="38"/>
                    </a:lnTo>
                    <a:lnTo>
                      <a:pt x="93" y="38"/>
                    </a:lnTo>
                    <a:lnTo>
                      <a:pt x="94" y="36"/>
                    </a:lnTo>
                    <a:lnTo>
                      <a:pt x="96" y="35"/>
                    </a:lnTo>
                    <a:lnTo>
                      <a:pt x="97" y="35"/>
                    </a:lnTo>
                    <a:lnTo>
                      <a:pt x="98" y="33"/>
                    </a:lnTo>
                    <a:lnTo>
                      <a:pt x="99" y="32"/>
                    </a:lnTo>
                    <a:lnTo>
                      <a:pt x="101" y="31"/>
                    </a:lnTo>
                    <a:lnTo>
                      <a:pt x="102" y="29"/>
                    </a:lnTo>
                    <a:lnTo>
                      <a:pt x="104" y="28"/>
                    </a:lnTo>
                    <a:lnTo>
                      <a:pt x="105" y="28"/>
                    </a:lnTo>
                    <a:lnTo>
                      <a:pt x="106" y="27"/>
                    </a:lnTo>
                    <a:lnTo>
                      <a:pt x="107" y="24"/>
                    </a:lnTo>
                    <a:lnTo>
                      <a:pt x="108" y="24"/>
                    </a:lnTo>
                    <a:lnTo>
                      <a:pt x="109" y="24"/>
                    </a:lnTo>
                    <a:lnTo>
                      <a:pt x="111" y="23"/>
                    </a:lnTo>
                    <a:lnTo>
                      <a:pt x="112" y="23"/>
                    </a:lnTo>
                    <a:lnTo>
                      <a:pt x="113" y="23"/>
                    </a:lnTo>
                    <a:lnTo>
                      <a:pt x="115" y="21"/>
                    </a:lnTo>
                    <a:lnTo>
                      <a:pt x="116" y="21"/>
                    </a:lnTo>
                    <a:lnTo>
                      <a:pt x="117" y="20"/>
                    </a:lnTo>
                    <a:lnTo>
                      <a:pt x="118" y="20"/>
                    </a:lnTo>
                    <a:lnTo>
                      <a:pt x="120" y="19"/>
                    </a:lnTo>
                    <a:lnTo>
                      <a:pt x="121" y="19"/>
                    </a:lnTo>
                    <a:lnTo>
                      <a:pt x="122" y="17"/>
                    </a:lnTo>
                    <a:lnTo>
                      <a:pt x="123" y="16"/>
                    </a:lnTo>
                    <a:lnTo>
                      <a:pt x="124" y="16"/>
                    </a:lnTo>
                    <a:lnTo>
                      <a:pt x="125" y="15"/>
                    </a:lnTo>
                    <a:lnTo>
                      <a:pt x="128" y="15"/>
                    </a:lnTo>
                    <a:lnTo>
                      <a:pt x="129" y="13"/>
                    </a:lnTo>
                    <a:lnTo>
                      <a:pt x="130" y="13"/>
                    </a:lnTo>
                    <a:lnTo>
                      <a:pt x="131" y="11"/>
                    </a:lnTo>
                    <a:lnTo>
                      <a:pt x="132" y="11"/>
                    </a:lnTo>
                    <a:lnTo>
                      <a:pt x="133" y="9"/>
                    </a:lnTo>
                    <a:lnTo>
                      <a:pt x="135" y="9"/>
                    </a:lnTo>
                    <a:lnTo>
                      <a:pt x="136" y="8"/>
                    </a:lnTo>
                    <a:lnTo>
                      <a:pt x="137" y="8"/>
                    </a:lnTo>
                    <a:lnTo>
                      <a:pt x="138" y="7"/>
                    </a:lnTo>
                    <a:lnTo>
                      <a:pt x="139" y="7"/>
                    </a:lnTo>
                    <a:lnTo>
                      <a:pt x="141" y="5"/>
                    </a:lnTo>
                    <a:lnTo>
                      <a:pt x="143" y="4"/>
                    </a:lnTo>
                    <a:lnTo>
                      <a:pt x="144" y="4"/>
                    </a:lnTo>
                    <a:lnTo>
                      <a:pt x="145" y="3"/>
                    </a:lnTo>
                    <a:lnTo>
                      <a:pt x="146" y="3"/>
                    </a:lnTo>
                    <a:lnTo>
                      <a:pt x="147" y="3"/>
                    </a:lnTo>
                    <a:lnTo>
                      <a:pt x="148" y="1"/>
                    </a:lnTo>
                    <a:lnTo>
                      <a:pt x="150" y="1"/>
                    </a:lnTo>
                    <a:lnTo>
                      <a:pt x="151" y="1"/>
                    </a:lnTo>
                    <a:lnTo>
                      <a:pt x="152" y="1"/>
                    </a:lnTo>
                    <a:lnTo>
                      <a:pt x="153" y="0"/>
                    </a:lnTo>
                    <a:lnTo>
                      <a:pt x="155" y="0"/>
                    </a:lnTo>
                    <a:lnTo>
                      <a:pt x="156"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7" name="Freeform 45"/>
              <p:cNvSpPr>
                <a:spLocks/>
              </p:cNvSpPr>
              <p:nvPr/>
            </p:nvSpPr>
            <p:spPr bwMode="auto">
              <a:xfrm>
                <a:off x="2577" y="1814"/>
                <a:ext cx="47" cy="18"/>
              </a:xfrm>
              <a:custGeom>
                <a:avLst/>
                <a:gdLst>
                  <a:gd name="T0" fmla="*/ 0 w 157"/>
                  <a:gd name="T1" fmla="*/ 0 h 54"/>
                  <a:gd name="T2" fmla="*/ 0 w 157"/>
                  <a:gd name="T3" fmla="*/ 0 h 54"/>
                  <a:gd name="T4" fmla="*/ 0 w 157"/>
                  <a:gd name="T5" fmla="*/ 0 h 54"/>
                  <a:gd name="T6" fmla="*/ 0 w 157"/>
                  <a:gd name="T7" fmla="*/ 0 h 54"/>
                  <a:gd name="T8" fmla="*/ 0 w 157"/>
                  <a:gd name="T9" fmla="*/ 0 h 54"/>
                  <a:gd name="T10" fmla="*/ 0 w 157"/>
                  <a:gd name="T11" fmla="*/ 0 h 54"/>
                  <a:gd name="T12" fmla="*/ 0 w 157"/>
                  <a:gd name="T13" fmla="*/ 0 h 54"/>
                  <a:gd name="T14" fmla="*/ 0 w 157"/>
                  <a:gd name="T15" fmla="*/ 0 h 54"/>
                  <a:gd name="T16" fmla="*/ 0 w 157"/>
                  <a:gd name="T17" fmla="*/ 0 h 54"/>
                  <a:gd name="T18" fmla="*/ 0 w 157"/>
                  <a:gd name="T19" fmla="*/ 0 h 54"/>
                  <a:gd name="T20" fmla="*/ 0 w 157"/>
                  <a:gd name="T21" fmla="*/ 0 h 54"/>
                  <a:gd name="T22" fmla="*/ 0 w 157"/>
                  <a:gd name="T23" fmla="*/ 0 h 54"/>
                  <a:gd name="T24" fmla="*/ 0 w 157"/>
                  <a:gd name="T25" fmla="*/ 0 h 54"/>
                  <a:gd name="T26" fmla="*/ 0 w 157"/>
                  <a:gd name="T27" fmla="*/ 0 h 54"/>
                  <a:gd name="T28" fmla="*/ 0 w 157"/>
                  <a:gd name="T29" fmla="*/ 0 h 54"/>
                  <a:gd name="T30" fmla="*/ 0 w 157"/>
                  <a:gd name="T31" fmla="*/ 0 h 54"/>
                  <a:gd name="T32" fmla="*/ 0 w 157"/>
                  <a:gd name="T33" fmla="*/ 0 h 54"/>
                  <a:gd name="T34" fmla="*/ 0 w 157"/>
                  <a:gd name="T35" fmla="*/ 0 h 54"/>
                  <a:gd name="T36" fmla="*/ 0 w 157"/>
                  <a:gd name="T37" fmla="*/ 0 h 54"/>
                  <a:gd name="T38" fmla="*/ 0 w 157"/>
                  <a:gd name="T39" fmla="*/ 0 h 54"/>
                  <a:gd name="T40" fmla="*/ 0 w 157"/>
                  <a:gd name="T41" fmla="*/ 0 h 54"/>
                  <a:gd name="T42" fmla="*/ 0 w 157"/>
                  <a:gd name="T43" fmla="*/ 0 h 54"/>
                  <a:gd name="T44" fmla="*/ 0 w 157"/>
                  <a:gd name="T45" fmla="*/ 0 h 54"/>
                  <a:gd name="T46" fmla="*/ 0 w 157"/>
                  <a:gd name="T47" fmla="*/ 0 h 54"/>
                  <a:gd name="T48" fmla="*/ 0 w 157"/>
                  <a:gd name="T49" fmla="*/ 0 h 54"/>
                  <a:gd name="T50" fmla="*/ 0 w 157"/>
                  <a:gd name="T51" fmla="*/ 0 h 54"/>
                  <a:gd name="T52" fmla="*/ 0 w 157"/>
                  <a:gd name="T53" fmla="*/ 0 h 54"/>
                  <a:gd name="T54" fmla="*/ 0 w 157"/>
                  <a:gd name="T55" fmla="*/ 0 h 54"/>
                  <a:gd name="T56" fmla="*/ 0 w 157"/>
                  <a:gd name="T57" fmla="*/ 0 h 54"/>
                  <a:gd name="T58" fmla="*/ 0 w 157"/>
                  <a:gd name="T59" fmla="*/ 0 h 54"/>
                  <a:gd name="T60" fmla="*/ 0 w 157"/>
                  <a:gd name="T61" fmla="*/ 0 h 54"/>
                  <a:gd name="T62" fmla="*/ 0 w 157"/>
                  <a:gd name="T63" fmla="*/ 0 h 54"/>
                  <a:gd name="T64" fmla="*/ 0 w 157"/>
                  <a:gd name="T65" fmla="*/ 0 h 54"/>
                  <a:gd name="T66" fmla="*/ 0 w 157"/>
                  <a:gd name="T67" fmla="*/ 0 h 54"/>
                  <a:gd name="T68" fmla="*/ 0 w 157"/>
                  <a:gd name="T69" fmla="*/ 0 h 54"/>
                  <a:gd name="T70" fmla="*/ 0 w 157"/>
                  <a:gd name="T71" fmla="*/ 0 h 54"/>
                  <a:gd name="T72" fmla="*/ 0 w 157"/>
                  <a:gd name="T73" fmla="*/ 0 h 54"/>
                  <a:gd name="T74" fmla="*/ 0 w 157"/>
                  <a:gd name="T75" fmla="*/ 0 h 54"/>
                  <a:gd name="T76" fmla="*/ 0 w 157"/>
                  <a:gd name="T77" fmla="*/ 0 h 54"/>
                  <a:gd name="T78" fmla="*/ 0 w 157"/>
                  <a:gd name="T79" fmla="*/ 0 h 54"/>
                  <a:gd name="T80" fmla="*/ 0 w 157"/>
                  <a:gd name="T81" fmla="*/ 0 h 54"/>
                  <a:gd name="T82" fmla="*/ 0 w 157"/>
                  <a:gd name="T83" fmla="*/ 0 h 54"/>
                  <a:gd name="T84" fmla="*/ 0 w 157"/>
                  <a:gd name="T85" fmla="*/ 0 h 54"/>
                  <a:gd name="T86" fmla="*/ 0 w 157"/>
                  <a:gd name="T87" fmla="*/ 0 h 54"/>
                  <a:gd name="T88" fmla="*/ 0 w 157"/>
                  <a:gd name="T89" fmla="*/ 0 h 54"/>
                  <a:gd name="T90" fmla="*/ 0 w 157"/>
                  <a:gd name="T91" fmla="*/ 0 h 54"/>
                  <a:gd name="T92" fmla="*/ 0 w 157"/>
                  <a:gd name="T93" fmla="*/ 0 h 54"/>
                  <a:gd name="T94" fmla="*/ 0 w 157"/>
                  <a:gd name="T95" fmla="*/ 0 h 54"/>
                  <a:gd name="T96" fmla="*/ 0 w 157"/>
                  <a:gd name="T97" fmla="*/ 0 h 54"/>
                  <a:gd name="T98" fmla="*/ 0 w 157"/>
                  <a:gd name="T99" fmla="*/ 0 h 54"/>
                  <a:gd name="T100" fmla="*/ 0 w 157"/>
                  <a:gd name="T101" fmla="*/ 0 h 54"/>
                  <a:gd name="T102" fmla="*/ 0 w 157"/>
                  <a:gd name="T103" fmla="*/ 0 h 54"/>
                  <a:gd name="T104" fmla="*/ 0 w 157"/>
                  <a:gd name="T105" fmla="*/ 0 h 54"/>
                  <a:gd name="T106" fmla="*/ 0 w 157"/>
                  <a:gd name="T107" fmla="*/ 0 h 54"/>
                  <a:gd name="T108" fmla="*/ 0 w 157"/>
                  <a:gd name="T109" fmla="*/ 0 h 54"/>
                  <a:gd name="T110" fmla="*/ 0 w 157"/>
                  <a:gd name="T111" fmla="*/ 0 h 54"/>
                  <a:gd name="T112" fmla="*/ 0 w 157"/>
                  <a:gd name="T113" fmla="*/ 0 h 54"/>
                  <a:gd name="T114" fmla="*/ 0 w 157"/>
                  <a:gd name="T115" fmla="*/ 0 h 54"/>
                  <a:gd name="T116" fmla="*/ 0 w 157"/>
                  <a:gd name="T117" fmla="*/ 0 h 54"/>
                  <a:gd name="T118" fmla="*/ 0 w 157"/>
                  <a:gd name="T119" fmla="*/ 0 h 54"/>
                  <a:gd name="T120" fmla="*/ 0 w 157"/>
                  <a:gd name="T121" fmla="*/ 0 h 54"/>
                  <a:gd name="T122" fmla="*/ 0 w 157"/>
                  <a:gd name="T123" fmla="*/ 0 h 54"/>
                  <a:gd name="T124" fmla="*/ 0 w 157"/>
                  <a:gd name="T125" fmla="*/ 0 h 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54">
                    <a:moveTo>
                      <a:pt x="0" y="54"/>
                    </a:moveTo>
                    <a:lnTo>
                      <a:pt x="1" y="54"/>
                    </a:lnTo>
                    <a:lnTo>
                      <a:pt x="2" y="51"/>
                    </a:lnTo>
                    <a:lnTo>
                      <a:pt x="3" y="51"/>
                    </a:lnTo>
                    <a:lnTo>
                      <a:pt x="4" y="50"/>
                    </a:lnTo>
                    <a:lnTo>
                      <a:pt x="5" y="50"/>
                    </a:lnTo>
                    <a:lnTo>
                      <a:pt x="7" y="50"/>
                    </a:lnTo>
                    <a:lnTo>
                      <a:pt x="8" y="49"/>
                    </a:lnTo>
                    <a:lnTo>
                      <a:pt x="10" y="49"/>
                    </a:lnTo>
                    <a:lnTo>
                      <a:pt x="11" y="49"/>
                    </a:lnTo>
                    <a:lnTo>
                      <a:pt x="12" y="47"/>
                    </a:lnTo>
                    <a:lnTo>
                      <a:pt x="13" y="47"/>
                    </a:lnTo>
                    <a:lnTo>
                      <a:pt x="15" y="47"/>
                    </a:lnTo>
                    <a:lnTo>
                      <a:pt x="16" y="47"/>
                    </a:lnTo>
                    <a:lnTo>
                      <a:pt x="17" y="47"/>
                    </a:lnTo>
                    <a:lnTo>
                      <a:pt x="18" y="46"/>
                    </a:lnTo>
                    <a:lnTo>
                      <a:pt x="19" y="46"/>
                    </a:lnTo>
                    <a:lnTo>
                      <a:pt x="20" y="46"/>
                    </a:lnTo>
                    <a:lnTo>
                      <a:pt x="23" y="45"/>
                    </a:lnTo>
                    <a:lnTo>
                      <a:pt x="24" y="45"/>
                    </a:lnTo>
                    <a:lnTo>
                      <a:pt x="25" y="43"/>
                    </a:lnTo>
                    <a:lnTo>
                      <a:pt x="26" y="42"/>
                    </a:lnTo>
                    <a:lnTo>
                      <a:pt x="27" y="42"/>
                    </a:lnTo>
                    <a:lnTo>
                      <a:pt x="28" y="42"/>
                    </a:lnTo>
                    <a:lnTo>
                      <a:pt x="30" y="40"/>
                    </a:lnTo>
                    <a:lnTo>
                      <a:pt x="31" y="40"/>
                    </a:lnTo>
                    <a:lnTo>
                      <a:pt x="32" y="38"/>
                    </a:lnTo>
                    <a:lnTo>
                      <a:pt x="33" y="38"/>
                    </a:lnTo>
                    <a:lnTo>
                      <a:pt x="34" y="38"/>
                    </a:lnTo>
                    <a:lnTo>
                      <a:pt x="35" y="37"/>
                    </a:lnTo>
                    <a:lnTo>
                      <a:pt x="38" y="37"/>
                    </a:lnTo>
                    <a:lnTo>
                      <a:pt x="39" y="37"/>
                    </a:lnTo>
                    <a:lnTo>
                      <a:pt x="40" y="37"/>
                    </a:lnTo>
                    <a:lnTo>
                      <a:pt x="41" y="37"/>
                    </a:lnTo>
                    <a:lnTo>
                      <a:pt x="42" y="37"/>
                    </a:lnTo>
                    <a:lnTo>
                      <a:pt x="43" y="35"/>
                    </a:lnTo>
                    <a:lnTo>
                      <a:pt x="45" y="35"/>
                    </a:lnTo>
                    <a:lnTo>
                      <a:pt x="46" y="35"/>
                    </a:lnTo>
                    <a:lnTo>
                      <a:pt x="47" y="35"/>
                    </a:lnTo>
                    <a:lnTo>
                      <a:pt x="48" y="35"/>
                    </a:lnTo>
                    <a:lnTo>
                      <a:pt x="50" y="34"/>
                    </a:lnTo>
                    <a:lnTo>
                      <a:pt x="51" y="34"/>
                    </a:lnTo>
                    <a:lnTo>
                      <a:pt x="53" y="34"/>
                    </a:lnTo>
                    <a:lnTo>
                      <a:pt x="54" y="34"/>
                    </a:lnTo>
                    <a:lnTo>
                      <a:pt x="55" y="34"/>
                    </a:lnTo>
                    <a:lnTo>
                      <a:pt x="56" y="34"/>
                    </a:lnTo>
                    <a:lnTo>
                      <a:pt x="57" y="34"/>
                    </a:lnTo>
                    <a:lnTo>
                      <a:pt x="58" y="34"/>
                    </a:lnTo>
                    <a:lnTo>
                      <a:pt x="60" y="34"/>
                    </a:lnTo>
                    <a:lnTo>
                      <a:pt x="61" y="34"/>
                    </a:lnTo>
                    <a:lnTo>
                      <a:pt x="63" y="32"/>
                    </a:lnTo>
                    <a:lnTo>
                      <a:pt x="64" y="32"/>
                    </a:lnTo>
                    <a:lnTo>
                      <a:pt x="65" y="32"/>
                    </a:lnTo>
                    <a:lnTo>
                      <a:pt x="66" y="32"/>
                    </a:lnTo>
                    <a:lnTo>
                      <a:pt x="68" y="32"/>
                    </a:lnTo>
                    <a:lnTo>
                      <a:pt x="69" y="32"/>
                    </a:lnTo>
                    <a:lnTo>
                      <a:pt x="70" y="32"/>
                    </a:lnTo>
                    <a:lnTo>
                      <a:pt x="71" y="32"/>
                    </a:lnTo>
                    <a:lnTo>
                      <a:pt x="72" y="31"/>
                    </a:lnTo>
                    <a:lnTo>
                      <a:pt x="73" y="31"/>
                    </a:lnTo>
                    <a:lnTo>
                      <a:pt x="75" y="30"/>
                    </a:lnTo>
                    <a:lnTo>
                      <a:pt x="77" y="30"/>
                    </a:lnTo>
                    <a:lnTo>
                      <a:pt x="78" y="28"/>
                    </a:lnTo>
                    <a:lnTo>
                      <a:pt x="79" y="28"/>
                    </a:lnTo>
                    <a:lnTo>
                      <a:pt x="80" y="28"/>
                    </a:lnTo>
                    <a:lnTo>
                      <a:pt x="81" y="28"/>
                    </a:lnTo>
                    <a:lnTo>
                      <a:pt x="83" y="27"/>
                    </a:lnTo>
                    <a:lnTo>
                      <a:pt x="84" y="27"/>
                    </a:lnTo>
                    <a:lnTo>
                      <a:pt x="85" y="27"/>
                    </a:lnTo>
                    <a:lnTo>
                      <a:pt x="86" y="26"/>
                    </a:lnTo>
                    <a:lnTo>
                      <a:pt x="87" y="24"/>
                    </a:lnTo>
                    <a:lnTo>
                      <a:pt x="88" y="24"/>
                    </a:lnTo>
                    <a:lnTo>
                      <a:pt x="91" y="24"/>
                    </a:lnTo>
                    <a:lnTo>
                      <a:pt x="92" y="24"/>
                    </a:lnTo>
                    <a:lnTo>
                      <a:pt x="93" y="23"/>
                    </a:lnTo>
                    <a:lnTo>
                      <a:pt x="94" y="23"/>
                    </a:lnTo>
                    <a:lnTo>
                      <a:pt x="95" y="23"/>
                    </a:lnTo>
                    <a:lnTo>
                      <a:pt x="96" y="22"/>
                    </a:lnTo>
                    <a:lnTo>
                      <a:pt x="98" y="22"/>
                    </a:lnTo>
                    <a:lnTo>
                      <a:pt x="99" y="20"/>
                    </a:lnTo>
                    <a:lnTo>
                      <a:pt x="100" y="20"/>
                    </a:lnTo>
                    <a:lnTo>
                      <a:pt x="101" y="19"/>
                    </a:lnTo>
                    <a:lnTo>
                      <a:pt x="103" y="19"/>
                    </a:lnTo>
                    <a:lnTo>
                      <a:pt x="104" y="18"/>
                    </a:lnTo>
                    <a:lnTo>
                      <a:pt x="106" y="18"/>
                    </a:lnTo>
                    <a:lnTo>
                      <a:pt x="107" y="18"/>
                    </a:lnTo>
                    <a:lnTo>
                      <a:pt x="108" y="18"/>
                    </a:lnTo>
                    <a:lnTo>
                      <a:pt x="109" y="18"/>
                    </a:lnTo>
                    <a:lnTo>
                      <a:pt x="110" y="18"/>
                    </a:lnTo>
                    <a:lnTo>
                      <a:pt x="111" y="16"/>
                    </a:lnTo>
                    <a:lnTo>
                      <a:pt x="113" y="16"/>
                    </a:lnTo>
                    <a:lnTo>
                      <a:pt x="114" y="16"/>
                    </a:lnTo>
                    <a:lnTo>
                      <a:pt x="115" y="16"/>
                    </a:lnTo>
                    <a:lnTo>
                      <a:pt x="117" y="15"/>
                    </a:lnTo>
                    <a:lnTo>
                      <a:pt x="118" y="15"/>
                    </a:lnTo>
                    <a:lnTo>
                      <a:pt x="119" y="15"/>
                    </a:lnTo>
                    <a:lnTo>
                      <a:pt x="121" y="15"/>
                    </a:lnTo>
                    <a:lnTo>
                      <a:pt x="122" y="13"/>
                    </a:lnTo>
                    <a:lnTo>
                      <a:pt x="123" y="13"/>
                    </a:lnTo>
                    <a:lnTo>
                      <a:pt x="124" y="11"/>
                    </a:lnTo>
                    <a:lnTo>
                      <a:pt x="125" y="11"/>
                    </a:lnTo>
                    <a:lnTo>
                      <a:pt x="126" y="11"/>
                    </a:lnTo>
                    <a:lnTo>
                      <a:pt x="128" y="10"/>
                    </a:lnTo>
                    <a:lnTo>
                      <a:pt x="130" y="10"/>
                    </a:lnTo>
                    <a:lnTo>
                      <a:pt x="131" y="10"/>
                    </a:lnTo>
                    <a:lnTo>
                      <a:pt x="132" y="8"/>
                    </a:lnTo>
                    <a:lnTo>
                      <a:pt x="133" y="8"/>
                    </a:lnTo>
                    <a:lnTo>
                      <a:pt x="134" y="8"/>
                    </a:lnTo>
                    <a:lnTo>
                      <a:pt x="136" y="7"/>
                    </a:lnTo>
                    <a:lnTo>
                      <a:pt x="137" y="7"/>
                    </a:lnTo>
                    <a:lnTo>
                      <a:pt x="138" y="6"/>
                    </a:lnTo>
                    <a:lnTo>
                      <a:pt x="139" y="6"/>
                    </a:lnTo>
                    <a:lnTo>
                      <a:pt x="140" y="6"/>
                    </a:lnTo>
                    <a:lnTo>
                      <a:pt x="141" y="4"/>
                    </a:lnTo>
                    <a:lnTo>
                      <a:pt x="144" y="4"/>
                    </a:lnTo>
                    <a:lnTo>
                      <a:pt x="145" y="3"/>
                    </a:lnTo>
                    <a:lnTo>
                      <a:pt x="146" y="3"/>
                    </a:lnTo>
                    <a:lnTo>
                      <a:pt x="147" y="3"/>
                    </a:lnTo>
                    <a:lnTo>
                      <a:pt x="148" y="1"/>
                    </a:lnTo>
                    <a:lnTo>
                      <a:pt x="149" y="1"/>
                    </a:lnTo>
                    <a:lnTo>
                      <a:pt x="151" y="1"/>
                    </a:lnTo>
                    <a:lnTo>
                      <a:pt x="152" y="1"/>
                    </a:lnTo>
                    <a:lnTo>
                      <a:pt x="153" y="0"/>
                    </a:lnTo>
                    <a:lnTo>
                      <a:pt x="154" y="0"/>
                    </a:lnTo>
                    <a:lnTo>
                      <a:pt x="155" y="0"/>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8" name="Freeform 46"/>
              <p:cNvSpPr>
                <a:spLocks/>
              </p:cNvSpPr>
              <p:nvPr/>
            </p:nvSpPr>
            <p:spPr bwMode="auto">
              <a:xfrm>
                <a:off x="2624" y="1805"/>
                <a:ext cx="46" cy="9"/>
              </a:xfrm>
              <a:custGeom>
                <a:avLst/>
                <a:gdLst>
                  <a:gd name="T0" fmla="*/ 0 w 157"/>
                  <a:gd name="T1" fmla="*/ 0 h 25"/>
                  <a:gd name="T2" fmla="*/ 0 w 157"/>
                  <a:gd name="T3" fmla="*/ 0 h 25"/>
                  <a:gd name="T4" fmla="*/ 0 w 157"/>
                  <a:gd name="T5" fmla="*/ 0 h 25"/>
                  <a:gd name="T6" fmla="*/ 0 w 157"/>
                  <a:gd name="T7" fmla="*/ 0 h 25"/>
                  <a:gd name="T8" fmla="*/ 0 w 157"/>
                  <a:gd name="T9" fmla="*/ 0 h 25"/>
                  <a:gd name="T10" fmla="*/ 0 w 157"/>
                  <a:gd name="T11" fmla="*/ 0 h 25"/>
                  <a:gd name="T12" fmla="*/ 0 w 157"/>
                  <a:gd name="T13" fmla="*/ 0 h 25"/>
                  <a:gd name="T14" fmla="*/ 0 w 157"/>
                  <a:gd name="T15" fmla="*/ 0 h 25"/>
                  <a:gd name="T16" fmla="*/ 0 w 157"/>
                  <a:gd name="T17" fmla="*/ 0 h 25"/>
                  <a:gd name="T18" fmla="*/ 0 w 157"/>
                  <a:gd name="T19" fmla="*/ 0 h 25"/>
                  <a:gd name="T20" fmla="*/ 0 w 157"/>
                  <a:gd name="T21" fmla="*/ 0 h 25"/>
                  <a:gd name="T22" fmla="*/ 0 w 157"/>
                  <a:gd name="T23" fmla="*/ 0 h 25"/>
                  <a:gd name="T24" fmla="*/ 0 w 157"/>
                  <a:gd name="T25" fmla="*/ 0 h 25"/>
                  <a:gd name="T26" fmla="*/ 0 w 157"/>
                  <a:gd name="T27" fmla="*/ 0 h 25"/>
                  <a:gd name="T28" fmla="*/ 0 w 157"/>
                  <a:gd name="T29" fmla="*/ 0 h 25"/>
                  <a:gd name="T30" fmla="*/ 0 w 157"/>
                  <a:gd name="T31" fmla="*/ 0 h 25"/>
                  <a:gd name="T32" fmla="*/ 0 w 157"/>
                  <a:gd name="T33" fmla="*/ 0 h 25"/>
                  <a:gd name="T34" fmla="*/ 0 w 157"/>
                  <a:gd name="T35" fmla="*/ 0 h 25"/>
                  <a:gd name="T36" fmla="*/ 0 w 157"/>
                  <a:gd name="T37" fmla="*/ 0 h 25"/>
                  <a:gd name="T38" fmla="*/ 0 w 157"/>
                  <a:gd name="T39" fmla="*/ 0 h 25"/>
                  <a:gd name="T40" fmla="*/ 0 w 157"/>
                  <a:gd name="T41" fmla="*/ 0 h 25"/>
                  <a:gd name="T42" fmla="*/ 0 w 157"/>
                  <a:gd name="T43" fmla="*/ 0 h 25"/>
                  <a:gd name="T44" fmla="*/ 0 w 157"/>
                  <a:gd name="T45" fmla="*/ 0 h 25"/>
                  <a:gd name="T46" fmla="*/ 0 w 157"/>
                  <a:gd name="T47" fmla="*/ 0 h 25"/>
                  <a:gd name="T48" fmla="*/ 0 w 157"/>
                  <a:gd name="T49" fmla="*/ 0 h 25"/>
                  <a:gd name="T50" fmla="*/ 0 w 157"/>
                  <a:gd name="T51" fmla="*/ 0 h 25"/>
                  <a:gd name="T52" fmla="*/ 0 w 157"/>
                  <a:gd name="T53" fmla="*/ 0 h 25"/>
                  <a:gd name="T54" fmla="*/ 0 w 157"/>
                  <a:gd name="T55" fmla="*/ 0 h 25"/>
                  <a:gd name="T56" fmla="*/ 0 w 157"/>
                  <a:gd name="T57" fmla="*/ 0 h 25"/>
                  <a:gd name="T58" fmla="*/ 0 w 157"/>
                  <a:gd name="T59" fmla="*/ 0 h 25"/>
                  <a:gd name="T60" fmla="*/ 0 w 157"/>
                  <a:gd name="T61" fmla="*/ 0 h 25"/>
                  <a:gd name="T62" fmla="*/ 0 w 157"/>
                  <a:gd name="T63" fmla="*/ 0 h 25"/>
                  <a:gd name="T64" fmla="*/ 0 w 157"/>
                  <a:gd name="T65" fmla="*/ 0 h 25"/>
                  <a:gd name="T66" fmla="*/ 0 w 157"/>
                  <a:gd name="T67" fmla="*/ 0 h 25"/>
                  <a:gd name="T68" fmla="*/ 0 w 157"/>
                  <a:gd name="T69" fmla="*/ 0 h 25"/>
                  <a:gd name="T70" fmla="*/ 0 w 157"/>
                  <a:gd name="T71" fmla="*/ 0 h 25"/>
                  <a:gd name="T72" fmla="*/ 0 w 157"/>
                  <a:gd name="T73" fmla="*/ 0 h 25"/>
                  <a:gd name="T74" fmla="*/ 0 w 157"/>
                  <a:gd name="T75" fmla="*/ 0 h 25"/>
                  <a:gd name="T76" fmla="*/ 0 w 157"/>
                  <a:gd name="T77" fmla="*/ 0 h 25"/>
                  <a:gd name="T78" fmla="*/ 0 w 157"/>
                  <a:gd name="T79" fmla="*/ 0 h 25"/>
                  <a:gd name="T80" fmla="*/ 0 w 157"/>
                  <a:gd name="T81" fmla="*/ 0 h 25"/>
                  <a:gd name="T82" fmla="*/ 0 w 157"/>
                  <a:gd name="T83" fmla="*/ 0 h 25"/>
                  <a:gd name="T84" fmla="*/ 0 w 157"/>
                  <a:gd name="T85" fmla="*/ 0 h 25"/>
                  <a:gd name="T86" fmla="*/ 0 w 157"/>
                  <a:gd name="T87" fmla="*/ 0 h 25"/>
                  <a:gd name="T88" fmla="*/ 0 w 157"/>
                  <a:gd name="T89" fmla="*/ 0 h 25"/>
                  <a:gd name="T90" fmla="*/ 0 w 157"/>
                  <a:gd name="T91" fmla="*/ 0 h 25"/>
                  <a:gd name="T92" fmla="*/ 0 w 157"/>
                  <a:gd name="T93" fmla="*/ 0 h 25"/>
                  <a:gd name="T94" fmla="*/ 0 w 157"/>
                  <a:gd name="T95" fmla="*/ 0 h 25"/>
                  <a:gd name="T96" fmla="*/ 0 w 157"/>
                  <a:gd name="T97" fmla="*/ 0 h 25"/>
                  <a:gd name="T98" fmla="*/ 0 w 157"/>
                  <a:gd name="T99" fmla="*/ 0 h 25"/>
                  <a:gd name="T100" fmla="*/ 0 w 157"/>
                  <a:gd name="T101" fmla="*/ 0 h 25"/>
                  <a:gd name="T102" fmla="*/ 0 w 157"/>
                  <a:gd name="T103" fmla="*/ 0 h 25"/>
                  <a:gd name="T104" fmla="*/ 0 w 157"/>
                  <a:gd name="T105" fmla="*/ 0 h 25"/>
                  <a:gd name="T106" fmla="*/ 0 w 157"/>
                  <a:gd name="T107" fmla="*/ 0 h 25"/>
                  <a:gd name="T108" fmla="*/ 0 w 157"/>
                  <a:gd name="T109" fmla="*/ 0 h 25"/>
                  <a:gd name="T110" fmla="*/ 0 w 157"/>
                  <a:gd name="T111" fmla="*/ 0 h 25"/>
                  <a:gd name="T112" fmla="*/ 0 w 157"/>
                  <a:gd name="T113" fmla="*/ 0 h 25"/>
                  <a:gd name="T114" fmla="*/ 0 w 157"/>
                  <a:gd name="T115" fmla="*/ 0 h 25"/>
                  <a:gd name="T116" fmla="*/ 0 w 157"/>
                  <a:gd name="T117" fmla="*/ 0 h 25"/>
                  <a:gd name="T118" fmla="*/ 0 w 157"/>
                  <a:gd name="T119" fmla="*/ 0 h 25"/>
                  <a:gd name="T120" fmla="*/ 0 w 157"/>
                  <a:gd name="T121" fmla="*/ 0 h 25"/>
                  <a:gd name="T122" fmla="*/ 0 w 157"/>
                  <a:gd name="T123" fmla="*/ 0 h 25"/>
                  <a:gd name="T124" fmla="*/ 0 w 157"/>
                  <a:gd name="T125" fmla="*/ 0 h 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25">
                    <a:moveTo>
                      <a:pt x="0" y="25"/>
                    </a:moveTo>
                    <a:lnTo>
                      <a:pt x="2" y="25"/>
                    </a:lnTo>
                    <a:lnTo>
                      <a:pt x="3" y="25"/>
                    </a:lnTo>
                    <a:lnTo>
                      <a:pt x="4" y="25"/>
                    </a:lnTo>
                    <a:lnTo>
                      <a:pt x="5" y="24"/>
                    </a:lnTo>
                    <a:lnTo>
                      <a:pt x="6" y="24"/>
                    </a:lnTo>
                    <a:lnTo>
                      <a:pt x="7" y="24"/>
                    </a:lnTo>
                    <a:lnTo>
                      <a:pt x="9" y="24"/>
                    </a:lnTo>
                    <a:lnTo>
                      <a:pt x="10" y="21"/>
                    </a:lnTo>
                    <a:lnTo>
                      <a:pt x="11" y="21"/>
                    </a:lnTo>
                    <a:lnTo>
                      <a:pt x="13" y="21"/>
                    </a:lnTo>
                    <a:lnTo>
                      <a:pt x="14" y="21"/>
                    </a:lnTo>
                    <a:lnTo>
                      <a:pt x="16" y="21"/>
                    </a:lnTo>
                    <a:lnTo>
                      <a:pt x="17" y="21"/>
                    </a:lnTo>
                    <a:lnTo>
                      <a:pt x="18" y="21"/>
                    </a:lnTo>
                    <a:lnTo>
                      <a:pt x="19" y="21"/>
                    </a:lnTo>
                    <a:lnTo>
                      <a:pt x="20" y="21"/>
                    </a:lnTo>
                    <a:lnTo>
                      <a:pt x="21" y="21"/>
                    </a:lnTo>
                    <a:lnTo>
                      <a:pt x="23" y="20"/>
                    </a:lnTo>
                    <a:lnTo>
                      <a:pt x="24" y="20"/>
                    </a:lnTo>
                    <a:lnTo>
                      <a:pt x="26" y="20"/>
                    </a:lnTo>
                    <a:lnTo>
                      <a:pt x="27" y="20"/>
                    </a:lnTo>
                    <a:lnTo>
                      <a:pt x="28" y="20"/>
                    </a:lnTo>
                    <a:lnTo>
                      <a:pt x="29" y="20"/>
                    </a:lnTo>
                    <a:lnTo>
                      <a:pt x="31" y="18"/>
                    </a:lnTo>
                    <a:lnTo>
                      <a:pt x="32" y="18"/>
                    </a:lnTo>
                    <a:lnTo>
                      <a:pt x="33" y="18"/>
                    </a:lnTo>
                    <a:lnTo>
                      <a:pt x="34" y="17"/>
                    </a:lnTo>
                    <a:lnTo>
                      <a:pt x="35" y="17"/>
                    </a:lnTo>
                    <a:lnTo>
                      <a:pt x="36" y="17"/>
                    </a:lnTo>
                    <a:lnTo>
                      <a:pt x="38" y="17"/>
                    </a:lnTo>
                    <a:lnTo>
                      <a:pt x="40" y="16"/>
                    </a:lnTo>
                    <a:lnTo>
                      <a:pt x="41" y="16"/>
                    </a:lnTo>
                    <a:lnTo>
                      <a:pt x="42" y="16"/>
                    </a:lnTo>
                    <a:lnTo>
                      <a:pt x="43" y="14"/>
                    </a:lnTo>
                    <a:lnTo>
                      <a:pt x="44" y="14"/>
                    </a:lnTo>
                    <a:lnTo>
                      <a:pt x="46" y="14"/>
                    </a:lnTo>
                    <a:lnTo>
                      <a:pt x="47" y="14"/>
                    </a:lnTo>
                    <a:lnTo>
                      <a:pt x="48" y="14"/>
                    </a:lnTo>
                    <a:lnTo>
                      <a:pt x="49" y="14"/>
                    </a:lnTo>
                    <a:lnTo>
                      <a:pt x="50" y="14"/>
                    </a:lnTo>
                    <a:lnTo>
                      <a:pt x="51" y="14"/>
                    </a:lnTo>
                    <a:lnTo>
                      <a:pt x="54" y="14"/>
                    </a:lnTo>
                    <a:lnTo>
                      <a:pt x="55" y="14"/>
                    </a:lnTo>
                    <a:lnTo>
                      <a:pt x="56" y="14"/>
                    </a:lnTo>
                    <a:lnTo>
                      <a:pt x="57" y="14"/>
                    </a:lnTo>
                    <a:lnTo>
                      <a:pt x="58" y="14"/>
                    </a:lnTo>
                    <a:lnTo>
                      <a:pt x="59" y="13"/>
                    </a:lnTo>
                    <a:lnTo>
                      <a:pt x="61" y="13"/>
                    </a:lnTo>
                    <a:lnTo>
                      <a:pt x="62" y="13"/>
                    </a:lnTo>
                    <a:lnTo>
                      <a:pt x="63" y="13"/>
                    </a:lnTo>
                    <a:lnTo>
                      <a:pt x="64" y="13"/>
                    </a:lnTo>
                    <a:lnTo>
                      <a:pt x="66" y="13"/>
                    </a:lnTo>
                    <a:lnTo>
                      <a:pt x="67" y="13"/>
                    </a:lnTo>
                    <a:lnTo>
                      <a:pt x="69" y="13"/>
                    </a:lnTo>
                    <a:lnTo>
                      <a:pt x="70" y="13"/>
                    </a:lnTo>
                    <a:lnTo>
                      <a:pt x="71" y="13"/>
                    </a:lnTo>
                    <a:lnTo>
                      <a:pt x="72" y="13"/>
                    </a:lnTo>
                    <a:lnTo>
                      <a:pt x="73" y="13"/>
                    </a:lnTo>
                    <a:lnTo>
                      <a:pt x="74" y="13"/>
                    </a:lnTo>
                    <a:lnTo>
                      <a:pt x="76" y="11"/>
                    </a:lnTo>
                    <a:lnTo>
                      <a:pt x="77" y="11"/>
                    </a:lnTo>
                    <a:lnTo>
                      <a:pt x="78" y="11"/>
                    </a:lnTo>
                    <a:lnTo>
                      <a:pt x="80" y="11"/>
                    </a:lnTo>
                    <a:lnTo>
                      <a:pt x="81" y="11"/>
                    </a:lnTo>
                    <a:lnTo>
                      <a:pt x="82" y="11"/>
                    </a:lnTo>
                    <a:lnTo>
                      <a:pt x="84" y="11"/>
                    </a:lnTo>
                    <a:lnTo>
                      <a:pt x="85" y="11"/>
                    </a:lnTo>
                    <a:lnTo>
                      <a:pt x="86" y="11"/>
                    </a:lnTo>
                    <a:lnTo>
                      <a:pt x="87" y="11"/>
                    </a:lnTo>
                    <a:lnTo>
                      <a:pt x="88" y="11"/>
                    </a:lnTo>
                    <a:lnTo>
                      <a:pt x="89" y="11"/>
                    </a:lnTo>
                    <a:lnTo>
                      <a:pt x="91" y="11"/>
                    </a:lnTo>
                    <a:lnTo>
                      <a:pt x="93" y="11"/>
                    </a:lnTo>
                    <a:lnTo>
                      <a:pt x="94" y="11"/>
                    </a:lnTo>
                    <a:lnTo>
                      <a:pt x="95" y="13"/>
                    </a:lnTo>
                    <a:lnTo>
                      <a:pt x="96" y="13"/>
                    </a:lnTo>
                    <a:lnTo>
                      <a:pt x="97" y="13"/>
                    </a:lnTo>
                    <a:lnTo>
                      <a:pt x="99" y="13"/>
                    </a:lnTo>
                    <a:lnTo>
                      <a:pt x="100" y="13"/>
                    </a:lnTo>
                    <a:lnTo>
                      <a:pt x="101" y="14"/>
                    </a:lnTo>
                    <a:lnTo>
                      <a:pt x="102" y="14"/>
                    </a:lnTo>
                    <a:lnTo>
                      <a:pt x="103" y="15"/>
                    </a:lnTo>
                    <a:lnTo>
                      <a:pt x="104" y="15"/>
                    </a:lnTo>
                    <a:lnTo>
                      <a:pt x="107" y="15"/>
                    </a:lnTo>
                    <a:lnTo>
                      <a:pt x="108" y="17"/>
                    </a:lnTo>
                    <a:lnTo>
                      <a:pt x="109" y="17"/>
                    </a:lnTo>
                    <a:lnTo>
                      <a:pt x="110" y="17"/>
                    </a:lnTo>
                    <a:lnTo>
                      <a:pt x="111" y="15"/>
                    </a:lnTo>
                    <a:lnTo>
                      <a:pt x="112" y="15"/>
                    </a:lnTo>
                    <a:lnTo>
                      <a:pt x="114" y="15"/>
                    </a:lnTo>
                    <a:lnTo>
                      <a:pt x="115" y="14"/>
                    </a:lnTo>
                    <a:lnTo>
                      <a:pt x="116" y="14"/>
                    </a:lnTo>
                    <a:lnTo>
                      <a:pt x="117" y="12"/>
                    </a:lnTo>
                    <a:lnTo>
                      <a:pt x="118" y="11"/>
                    </a:lnTo>
                    <a:lnTo>
                      <a:pt x="120" y="11"/>
                    </a:lnTo>
                    <a:lnTo>
                      <a:pt x="122" y="9"/>
                    </a:lnTo>
                    <a:lnTo>
                      <a:pt x="123" y="7"/>
                    </a:lnTo>
                    <a:lnTo>
                      <a:pt x="124" y="7"/>
                    </a:lnTo>
                    <a:lnTo>
                      <a:pt x="125" y="6"/>
                    </a:lnTo>
                    <a:lnTo>
                      <a:pt x="126" y="6"/>
                    </a:lnTo>
                    <a:lnTo>
                      <a:pt x="127" y="6"/>
                    </a:lnTo>
                    <a:lnTo>
                      <a:pt x="129" y="5"/>
                    </a:lnTo>
                    <a:lnTo>
                      <a:pt x="130" y="5"/>
                    </a:lnTo>
                    <a:lnTo>
                      <a:pt x="131" y="5"/>
                    </a:lnTo>
                    <a:lnTo>
                      <a:pt x="133" y="3"/>
                    </a:lnTo>
                    <a:lnTo>
                      <a:pt x="134" y="3"/>
                    </a:lnTo>
                    <a:lnTo>
                      <a:pt x="135" y="3"/>
                    </a:lnTo>
                    <a:lnTo>
                      <a:pt x="137" y="3"/>
                    </a:lnTo>
                    <a:lnTo>
                      <a:pt x="138" y="2"/>
                    </a:lnTo>
                    <a:lnTo>
                      <a:pt x="139" y="2"/>
                    </a:lnTo>
                    <a:lnTo>
                      <a:pt x="140" y="2"/>
                    </a:lnTo>
                    <a:lnTo>
                      <a:pt x="141" y="0"/>
                    </a:lnTo>
                    <a:lnTo>
                      <a:pt x="142" y="0"/>
                    </a:lnTo>
                    <a:lnTo>
                      <a:pt x="144" y="0"/>
                    </a:lnTo>
                    <a:lnTo>
                      <a:pt x="146" y="0"/>
                    </a:lnTo>
                    <a:lnTo>
                      <a:pt x="147" y="0"/>
                    </a:lnTo>
                    <a:lnTo>
                      <a:pt x="148" y="0"/>
                    </a:lnTo>
                    <a:lnTo>
                      <a:pt x="149" y="0"/>
                    </a:lnTo>
                    <a:lnTo>
                      <a:pt x="150" y="0"/>
                    </a:lnTo>
                    <a:lnTo>
                      <a:pt x="152" y="0"/>
                    </a:lnTo>
                    <a:lnTo>
                      <a:pt x="153" y="2"/>
                    </a:lnTo>
                    <a:lnTo>
                      <a:pt x="154" y="2"/>
                    </a:lnTo>
                    <a:lnTo>
                      <a:pt x="155" y="3"/>
                    </a:lnTo>
                    <a:lnTo>
                      <a:pt x="156" y="4"/>
                    </a:lnTo>
                    <a:lnTo>
                      <a:pt x="157" y="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9" name="Freeform 47"/>
              <p:cNvSpPr>
                <a:spLocks/>
              </p:cNvSpPr>
              <p:nvPr/>
            </p:nvSpPr>
            <p:spPr bwMode="auto">
              <a:xfrm>
                <a:off x="2670" y="1800"/>
                <a:ext cx="47" cy="11"/>
              </a:xfrm>
              <a:custGeom>
                <a:avLst/>
                <a:gdLst>
                  <a:gd name="T0" fmla="*/ 0 w 158"/>
                  <a:gd name="T1" fmla="*/ 0 h 31"/>
                  <a:gd name="T2" fmla="*/ 0 w 158"/>
                  <a:gd name="T3" fmla="*/ 0 h 31"/>
                  <a:gd name="T4" fmla="*/ 0 w 158"/>
                  <a:gd name="T5" fmla="*/ 0 h 31"/>
                  <a:gd name="T6" fmla="*/ 0 w 158"/>
                  <a:gd name="T7" fmla="*/ 0 h 31"/>
                  <a:gd name="T8" fmla="*/ 0 w 158"/>
                  <a:gd name="T9" fmla="*/ 0 h 31"/>
                  <a:gd name="T10" fmla="*/ 0 w 158"/>
                  <a:gd name="T11" fmla="*/ 0 h 31"/>
                  <a:gd name="T12" fmla="*/ 0 w 158"/>
                  <a:gd name="T13" fmla="*/ 0 h 31"/>
                  <a:gd name="T14" fmla="*/ 0 w 158"/>
                  <a:gd name="T15" fmla="*/ 0 h 31"/>
                  <a:gd name="T16" fmla="*/ 0 w 158"/>
                  <a:gd name="T17" fmla="*/ 0 h 31"/>
                  <a:gd name="T18" fmla="*/ 0 w 158"/>
                  <a:gd name="T19" fmla="*/ 0 h 31"/>
                  <a:gd name="T20" fmla="*/ 0 w 158"/>
                  <a:gd name="T21" fmla="*/ 0 h 31"/>
                  <a:gd name="T22" fmla="*/ 0 w 158"/>
                  <a:gd name="T23" fmla="*/ 0 h 31"/>
                  <a:gd name="T24" fmla="*/ 0 w 158"/>
                  <a:gd name="T25" fmla="*/ 0 h 31"/>
                  <a:gd name="T26" fmla="*/ 0 w 158"/>
                  <a:gd name="T27" fmla="*/ 0 h 31"/>
                  <a:gd name="T28" fmla="*/ 0 w 158"/>
                  <a:gd name="T29" fmla="*/ 0 h 31"/>
                  <a:gd name="T30" fmla="*/ 0 w 158"/>
                  <a:gd name="T31" fmla="*/ 0 h 31"/>
                  <a:gd name="T32" fmla="*/ 0 w 158"/>
                  <a:gd name="T33" fmla="*/ 0 h 31"/>
                  <a:gd name="T34" fmla="*/ 0 w 158"/>
                  <a:gd name="T35" fmla="*/ 0 h 31"/>
                  <a:gd name="T36" fmla="*/ 0 w 158"/>
                  <a:gd name="T37" fmla="*/ 0 h 31"/>
                  <a:gd name="T38" fmla="*/ 0 w 158"/>
                  <a:gd name="T39" fmla="*/ 0 h 31"/>
                  <a:gd name="T40" fmla="*/ 0 w 158"/>
                  <a:gd name="T41" fmla="*/ 0 h 31"/>
                  <a:gd name="T42" fmla="*/ 0 w 158"/>
                  <a:gd name="T43" fmla="*/ 0 h 31"/>
                  <a:gd name="T44" fmla="*/ 0 w 158"/>
                  <a:gd name="T45" fmla="*/ 0 h 31"/>
                  <a:gd name="T46" fmla="*/ 0 w 158"/>
                  <a:gd name="T47" fmla="*/ 0 h 31"/>
                  <a:gd name="T48" fmla="*/ 0 w 158"/>
                  <a:gd name="T49" fmla="*/ 0 h 31"/>
                  <a:gd name="T50" fmla="*/ 0 w 158"/>
                  <a:gd name="T51" fmla="*/ 0 h 31"/>
                  <a:gd name="T52" fmla="*/ 0 w 158"/>
                  <a:gd name="T53" fmla="*/ 0 h 31"/>
                  <a:gd name="T54" fmla="*/ 0 w 158"/>
                  <a:gd name="T55" fmla="*/ 0 h 31"/>
                  <a:gd name="T56" fmla="*/ 0 w 158"/>
                  <a:gd name="T57" fmla="*/ 0 h 31"/>
                  <a:gd name="T58" fmla="*/ 0 w 158"/>
                  <a:gd name="T59" fmla="*/ 0 h 31"/>
                  <a:gd name="T60" fmla="*/ 0 w 158"/>
                  <a:gd name="T61" fmla="*/ 0 h 31"/>
                  <a:gd name="T62" fmla="*/ 0 w 158"/>
                  <a:gd name="T63" fmla="*/ 0 h 31"/>
                  <a:gd name="T64" fmla="*/ 0 w 158"/>
                  <a:gd name="T65" fmla="*/ 0 h 31"/>
                  <a:gd name="T66" fmla="*/ 0 w 158"/>
                  <a:gd name="T67" fmla="*/ 0 h 31"/>
                  <a:gd name="T68" fmla="*/ 0 w 158"/>
                  <a:gd name="T69" fmla="*/ 0 h 31"/>
                  <a:gd name="T70" fmla="*/ 0 w 158"/>
                  <a:gd name="T71" fmla="*/ 0 h 31"/>
                  <a:gd name="T72" fmla="*/ 0 w 158"/>
                  <a:gd name="T73" fmla="*/ 0 h 31"/>
                  <a:gd name="T74" fmla="*/ 0 w 158"/>
                  <a:gd name="T75" fmla="*/ 0 h 31"/>
                  <a:gd name="T76" fmla="*/ 0 w 158"/>
                  <a:gd name="T77" fmla="*/ 0 h 31"/>
                  <a:gd name="T78" fmla="*/ 0 w 158"/>
                  <a:gd name="T79" fmla="*/ 0 h 31"/>
                  <a:gd name="T80" fmla="*/ 0 w 158"/>
                  <a:gd name="T81" fmla="*/ 0 h 31"/>
                  <a:gd name="T82" fmla="*/ 0 w 158"/>
                  <a:gd name="T83" fmla="*/ 0 h 31"/>
                  <a:gd name="T84" fmla="*/ 0 w 158"/>
                  <a:gd name="T85" fmla="*/ 0 h 31"/>
                  <a:gd name="T86" fmla="*/ 0 w 158"/>
                  <a:gd name="T87" fmla="*/ 0 h 31"/>
                  <a:gd name="T88" fmla="*/ 0 w 158"/>
                  <a:gd name="T89" fmla="*/ 0 h 31"/>
                  <a:gd name="T90" fmla="*/ 0 w 158"/>
                  <a:gd name="T91" fmla="*/ 0 h 31"/>
                  <a:gd name="T92" fmla="*/ 0 w 158"/>
                  <a:gd name="T93" fmla="*/ 0 h 31"/>
                  <a:gd name="T94" fmla="*/ 0 w 158"/>
                  <a:gd name="T95" fmla="*/ 0 h 31"/>
                  <a:gd name="T96" fmla="*/ 0 w 158"/>
                  <a:gd name="T97" fmla="*/ 0 h 31"/>
                  <a:gd name="T98" fmla="*/ 0 w 158"/>
                  <a:gd name="T99" fmla="*/ 0 h 31"/>
                  <a:gd name="T100" fmla="*/ 0 w 158"/>
                  <a:gd name="T101" fmla="*/ 0 h 31"/>
                  <a:gd name="T102" fmla="*/ 0 w 158"/>
                  <a:gd name="T103" fmla="*/ 0 h 31"/>
                  <a:gd name="T104" fmla="*/ 0 w 158"/>
                  <a:gd name="T105" fmla="*/ 0 h 31"/>
                  <a:gd name="T106" fmla="*/ 0 w 158"/>
                  <a:gd name="T107" fmla="*/ 0 h 31"/>
                  <a:gd name="T108" fmla="*/ 0 w 158"/>
                  <a:gd name="T109" fmla="*/ 0 h 31"/>
                  <a:gd name="T110" fmla="*/ 0 w 158"/>
                  <a:gd name="T111" fmla="*/ 0 h 31"/>
                  <a:gd name="T112" fmla="*/ 0 w 158"/>
                  <a:gd name="T113" fmla="*/ 0 h 31"/>
                  <a:gd name="T114" fmla="*/ 0 w 158"/>
                  <a:gd name="T115" fmla="*/ 0 h 31"/>
                  <a:gd name="T116" fmla="*/ 0 w 158"/>
                  <a:gd name="T117" fmla="*/ 0 h 31"/>
                  <a:gd name="T118" fmla="*/ 0 w 158"/>
                  <a:gd name="T119" fmla="*/ 0 h 31"/>
                  <a:gd name="T120" fmla="*/ 0 w 158"/>
                  <a:gd name="T121" fmla="*/ 0 h 31"/>
                  <a:gd name="T122" fmla="*/ 0 w 158"/>
                  <a:gd name="T123" fmla="*/ 0 h 31"/>
                  <a:gd name="T124" fmla="*/ 0 w 158"/>
                  <a:gd name="T125" fmla="*/ 0 h 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1">
                    <a:moveTo>
                      <a:pt x="0" y="21"/>
                    </a:moveTo>
                    <a:lnTo>
                      <a:pt x="3" y="22"/>
                    </a:lnTo>
                    <a:lnTo>
                      <a:pt x="4" y="24"/>
                    </a:lnTo>
                    <a:lnTo>
                      <a:pt x="5" y="26"/>
                    </a:lnTo>
                    <a:lnTo>
                      <a:pt x="6" y="27"/>
                    </a:lnTo>
                    <a:lnTo>
                      <a:pt x="7" y="27"/>
                    </a:lnTo>
                    <a:lnTo>
                      <a:pt x="9" y="29"/>
                    </a:lnTo>
                    <a:lnTo>
                      <a:pt x="10" y="30"/>
                    </a:lnTo>
                    <a:lnTo>
                      <a:pt x="11" y="31"/>
                    </a:lnTo>
                    <a:lnTo>
                      <a:pt x="12" y="31"/>
                    </a:lnTo>
                    <a:lnTo>
                      <a:pt x="13" y="31"/>
                    </a:lnTo>
                    <a:lnTo>
                      <a:pt x="14" y="31"/>
                    </a:lnTo>
                    <a:lnTo>
                      <a:pt x="17" y="31"/>
                    </a:lnTo>
                    <a:lnTo>
                      <a:pt x="18" y="30"/>
                    </a:lnTo>
                    <a:lnTo>
                      <a:pt x="19" y="29"/>
                    </a:lnTo>
                    <a:lnTo>
                      <a:pt x="20" y="29"/>
                    </a:lnTo>
                    <a:lnTo>
                      <a:pt x="21" y="27"/>
                    </a:lnTo>
                    <a:lnTo>
                      <a:pt x="22" y="27"/>
                    </a:lnTo>
                    <a:lnTo>
                      <a:pt x="24" y="26"/>
                    </a:lnTo>
                    <a:lnTo>
                      <a:pt x="25" y="26"/>
                    </a:lnTo>
                    <a:lnTo>
                      <a:pt x="26" y="26"/>
                    </a:lnTo>
                    <a:lnTo>
                      <a:pt x="27" y="23"/>
                    </a:lnTo>
                    <a:lnTo>
                      <a:pt x="29" y="23"/>
                    </a:lnTo>
                    <a:lnTo>
                      <a:pt x="30" y="23"/>
                    </a:lnTo>
                    <a:lnTo>
                      <a:pt x="32" y="23"/>
                    </a:lnTo>
                    <a:lnTo>
                      <a:pt x="33" y="23"/>
                    </a:lnTo>
                    <a:lnTo>
                      <a:pt x="34" y="22"/>
                    </a:lnTo>
                    <a:lnTo>
                      <a:pt x="35" y="22"/>
                    </a:lnTo>
                    <a:lnTo>
                      <a:pt x="36" y="22"/>
                    </a:lnTo>
                    <a:lnTo>
                      <a:pt x="37" y="22"/>
                    </a:lnTo>
                    <a:lnTo>
                      <a:pt x="39" y="21"/>
                    </a:lnTo>
                    <a:lnTo>
                      <a:pt x="40" y="21"/>
                    </a:lnTo>
                    <a:lnTo>
                      <a:pt x="41" y="21"/>
                    </a:lnTo>
                    <a:lnTo>
                      <a:pt x="43" y="19"/>
                    </a:lnTo>
                    <a:lnTo>
                      <a:pt x="44" y="19"/>
                    </a:lnTo>
                    <a:lnTo>
                      <a:pt x="45" y="18"/>
                    </a:lnTo>
                    <a:lnTo>
                      <a:pt x="47" y="18"/>
                    </a:lnTo>
                    <a:lnTo>
                      <a:pt x="48" y="18"/>
                    </a:lnTo>
                    <a:lnTo>
                      <a:pt x="49" y="16"/>
                    </a:lnTo>
                    <a:lnTo>
                      <a:pt x="50" y="16"/>
                    </a:lnTo>
                    <a:lnTo>
                      <a:pt x="51" y="16"/>
                    </a:lnTo>
                    <a:lnTo>
                      <a:pt x="52" y="15"/>
                    </a:lnTo>
                    <a:lnTo>
                      <a:pt x="54" y="15"/>
                    </a:lnTo>
                    <a:lnTo>
                      <a:pt x="56" y="15"/>
                    </a:lnTo>
                    <a:lnTo>
                      <a:pt x="57" y="14"/>
                    </a:lnTo>
                    <a:lnTo>
                      <a:pt x="58" y="14"/>
                    </a:lnTo>
                    <a:lnTo>
                      <a:pt x="59" y="14"/>
                    </a:lnTo>
                    <a:lnTo>
                      <a:pt x="60" y="12"/>
                    </a:lnTo>
                    <a:lnTo>
                      <a:pt x="62" y="12"/>
                    </a:lnTo>
                    <a:lnTo>
                      <a:pt x="63" y="10"/>
                    </a:lnTo>
                    <a:lnTo>
                      <a:pt x="64" y="10"/>
                    </a:lnTo>
                    <a:lnTo>
                      <a:pt x="65" y="10"/>
                    </a:lnTo>
                    <a:lnTo>
                      <a:pt x="66" y="9"/>
                    </a:lnTo>
                    <a:lnTo>
                      <a:pt x="67" y="9"/>
                    </a:lnTo>
                    <a:lnTo>
                      <a:pt x="70" y="9"/>
                    </a:lnTo>
                    <a:lnTo>
                      <a:pt x="71" y="9"/>
                    </a:lnTo>
                    <a:lnTo>
                      <a:pt x="72" y="7"/>
                    </a:lnTo>
                    <a:lnTo>
                      <a:pt x="73" y="7"/>
                    </a:lnTo>
                    <a:lnTo>
                      <a:pt x="74" y="7"/>
                    </a:lnTo>
                    <a:lnTo>
                      <a:pt x="75" y="6"/>
                    </a:lnTo>
                    <a:lnTo>
                      <a:pt x="77" y="6"/>
                    </a:lnTo>
                    <a:lnTo>
                      <a:pt x="78" y="4"/>
                    </a:lnTo>
                    <a:lnTo>
                      <a:pt x="79" y="4"/>
                    </a:lnTo>
                    <a:lnTo>
                      <a:pt x="80" y="4"/>
                    </a:lnTo>
                    <a:lnTo>
                      <a:pt x="81" y="3"/>
                    </a:lnTo>
                    <a:lnTo>
                      <a:pt x="83" y="3"/>
                    </a:lnTo>
                    <a:lnTo>
                      <a:pt x="85" y="3"/>
                    </a:lnTo>
                    <a:lnTo>
                      <a:pt x="86" y="2"/>
                    </a:lnTo>
                    <a:lnTo>
                      <a:pt x="87" y="2"/>
                    </a:lnTo>
                    <a:lnTo>
                      <a:pt x="88" y="2"/>
                    </a:lnTo>
                    <a:lnTo>
                      <a:pt x="89" y="2"/>
                    </a:lnTo>
                    <a:lnTo>
                      <a:pt x="90" y="0"/>
                    </a:lnTo>
                    <a:lnTo>
                      <a:pt x="92" y="0"/>
                    </a:lnTo>
                    <a:lnTo>
                      <a:pt x="93" y="0"/>
                    </a:lnTo>
                    <a:lnTo>
                      <a:pt x="94" y="0"/>
                    </a:lnTo>
                    <a:lnTo>
                      <a:pt x="96" y="0"/>
                    </a:lnTo>
                    <a:lnTo>
                      <a:pt x="97" y="0"/>
                    </a:lnTo>
                    <a:lnTo>
                      <a:pt x="98" y="0"/>
                    </a:lnTo>
                    <a:lnTo>
                      <a:pt x="100" y="2"/>
                    </a:lnTo>
                    <a:lnTo>
                      <a:pt x="101" y="2"/>
                    </a:lnTo>
                    <a:lnTo>
                      <a:pt x="102" y="2"/>
                    </a:lnTo>
                    <a:lnTo>
                      <a:pt x="103" y="2"/>
                    </a:lnTo>
                    <a:lnTo>
                      <a:pt x="104" y="2"/>
                    </a:lnTo>
                    <a:lnTo>
                      <a:pt x="105" y="2"/>
                    </a:lnTo>
                    <a:lnTo>
                      <a:pt x="107" y="3"/>
                    </a:lnTo>
                    <a:lnTo>
                      <a:pt x="109" y="2"/>
                    </a:lnTo>
                    <a:lnTo>
                      <a:pt x="110" y="3"/>
                    </a:lnTo>
                    <a:lnTo>
                      <a:pt x="111" y="2"/>
                    </a:lnTo>
                    <a:lnTo>
                      <a:pt x="112" y="2"/>
                    </a:lnTo>
                    <a:lnTo>
                      <a:pt x="113" y="2"/>
                    </a:lnTo>
                    <a:lnTo>
                      <a:pt x="115" y="2"/>
                    </a:lnTo>
                    <a:lnTo>
                      <a:pt x="116" y="2"/>
                    </a:lnTo>
                    <a:lnTo>
                      <a:pt x="117" y="2"/>
                    </a:lnTo>
                    <a:lnTo>
                      <a:pt x="118" y="1"/>
                    </a:lnTo>
                    <a:lnTo>
                      <a:pt x="119" y="1"/>
                    </a:lnTo>
                    <a:lnTo>
                      <a:pt x="120" y="1"/>
                    </a:lnTo>
                    <a:lnTo>
                      <a:pt x="123" y="1"/>
                    </a:lnTo>
                    <a:lnTo>
                      <a:pt x="124" y="1"/>
                    </a:lnTo>
                    <a:lnTo>
                      <a:pt x="125" y="1"/>
                    </a:lnTo>
                    <a:lnTo>
                      <a:pt x="126" y="3"/>
                    </a:lnTo>
                    <a:lnTo>
                      <a:pt x="127" y="3"/>
                    </a:lnTo>
                    <a:lnTo>
                      <a:pt x="128" y="3"/>
                    </a:lnTo>
                    <a:lnTo>
                      <a:pt x="130" y="3"/>
                    </a:lnTo>
                    <a:lnTo>
                      <a:pt x="131" y="4"/>
                    </a:lnTo>
                    <a:lnTo>
                      <a:pt x="132" y="4"/>
                    </a:lnTo>
                    <a:lnTo>
                      <a:pt x="133" y="4"/>
                    </a:lnTo>
                    <a:lnTo>
                      <a:pt x="134" y="4"/>
                    </a:lnTo>
                    <a:lnTo>
                      <a:pt x="136" y="5"/>
                    </a:lnTo>
                    <a:lnTo>
                      <a:pt x="138" y="5"/>
                    </a:lnTo>
                    <a:lnTo>
                      <a:pt x="139" y="5"/>
                    </a:lnTo>
                    <a:lnTo>
                      <a:pt x="140" y="5"/>
                    </a:lnTo>
                    <a:lnTo>
                      <a:pt x="141" y="5"/>
                    </a:lnTo>
                    <a:lnTo>
                      <a:pt x="142" y="5"/>
                    </a:lnTo>
                    <a:lnTo>
                      <a:pt x="143" y="5"/>
                    </a:lnTo>
                    <a:lnTo>
                      <a:pt x="145" y="5"/>
                    </a:lnTo>
                    <a:lnTo>
                      <a:pt x="146" y="5"/>
                    </a:lnTo>
                    <a:lnTo>
                      <a:pt x="147" y="5"/>
                    </a:lnTo>
                    <a:lnTo>
                      <a:pt x="149" y="5"/>
                    </a:lnTo>
                    <a:lnTo>
                      <a:pt x="150" y="5"/>
                    </a:lnTo>
                    <a:lnTo>
                      <a:pt x="151" y="5"/>
                    </a:lnTo>
                    <a:lnTo>
                      <a:pt x="153" y="5"/>
                    </a:lnTo>
                    <a:lnTo>
                      <a:pt x="154" y="4"/>
                    </a:lnTo>
                    <a:lnTo>
                      <a:pt x="155" y="4"/>
                    </a:lnTo>
                    <a:lnTo>
                      <a:pt x="156" y="4"/>
                    </a:lnTo>
                    <a:lnTo>
                      <a:pt x="157" y="4"/>
                    </a:lnTo>
                    <a:lnTo>
                      <a:pt x="158" y="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90" name="Freeform 48"/>
              <p:cNvSpPr>
                <a:spLocks/>
              </p:cNvSpPr>
              <p:nvPr/>
            </p:nvSpPr>
            <p:spPr bwMode="auto">
              <a:xfrm>
                <a:off x="2717" y="1800"/>
                <a:ext cx="48" cy="2"/>
              </a:xfrm>
              <a:custGeom>
                <a:avLst/>
                <a:gdLst>
                  <a:gd name="T0" fmla="*/ 0 w 159"/>
                  <a:gd name="T1" fmla="*/ 0 h 5"/>
                  <a:gd name="T2" fmla="*/ 0 w 159"/>
                  <a:gd name="T3" fmla="*/ 0 h 5"/>
                  <a:gd name="T4" fmla="*/ 0 w 159"/>
                  <a:gd name="T5" fmla="*/ 0 h 5"/>
                  <a:gd name="T6" fmla="*/ 0 w 159"/>
                  <a:gd name="T7" fmla="*/ 0 h 5"/>
                  <a:gd name="T8" fmla="*/ 0 w 159"/>
                  <a:gd name="T9" fmla="*/ 0 h 5"/>
                  <a:gd name="T10" fmla="*/ 0 w 159"/>
                  <a:gd name="T11" fmla="*/ 0 h 5"/>
                  <a:gd name="T12" fmla="*/ 0 w 159"/>
                  <a:gd name="T13" fmla="*/ 0 h 5"/>
                  <a:gd name="T14" fmla="*/ 0 w 159"/>
                  <a:gd name="T15" fmla="*/ 0 h 5"/>
                  <a:gd name="T16" fmla="*/ 0 w 159"/>
                  <a:gd name="T17" fmla="*/ 0 h 5"/>
                  <a:gd name="T18" fmla="*/ 0 w 159"/>
                  <a:gd name="T19" fmla="*/ 0 h 5"/>
                  <a:gd name="T20" fmla="*/ 0 w 159"/>
                  <a:gd name="T21" fmla="*/ 0 h 5"/>
                  <a:gd name="T22" fmla="*/ 0 w 159"/>
                  <a:gd name="T23" fmla="*/ 0 h 5"/>
                  <a:gd name="T24" fmla="*/ 0 w 159"/>
                  <a:gd name="T25" fmla="*/ 0 h 5"/>
                  <a:gd name="T26" fmla="*/ 0 w 159"/>
                  <a:gd name="T27" fmla="*/ 0 h 5"/>
                  <a:gd name="T28" fmla="*/ 0 w 159"/>
                  <a:gd name="T29" fmla="*/ 0 h 5"/>
                  <a:gd name="T30" fmla="*/ 0 w 159"/>
                  <a:gd name="T31" fmla="*/ 0 h 5"/>
                  <a:gd name="T32" fmla="*/ 0 w 159"/>
                  <a:gd name="T33" fmla="*/ 0 h 5"/>
                  <a:gd name="T34" fmla="*/ 0 w 159"/>
                  <a:gd name="T35" fmla="*/ 0 h 5"/>
                  <a:gd name="T36" fmla="*/ 0 w 159"/>
                  <a:gd name="T37" fmla="*/ 0 h 5"/>
                  <a:gd name="T38" fmla="*/ 0 w 159"/>
                  <a:gd name="T39" fmla="*/ 0 h 5"/>
                  <a:gd name="T40" fmla="*/ 0 w 159"/>
                  <a:gd name="T41" fmla="*/ 0 h 5"/>
                  <a:gd name="T42" fmla="*/ 0 w 159"/>
                  <a:gd name="T43" fmla="*/ 0 h 5"/>
                  <a:gd name="T44" fmla="*/ 0 w 159"/>
                  <a:gd name="T45" fmla="*/ 0 h 5"/>
                  <a:gd name="T46" fmla="*/ 0 w 159"/>
                  <a:gd name="T47" fmla="*/ 0 h 5"/>
                  <a:gd name="T48" fmla="*/ 0 w 159"/>
                  <a:gd name="T49" fmla="*/ 0 h 5"/>
                  <a:gd name="T50" fmla="*/ 0 w 159"/>
                  <a:gd name="T51" fmla="*/ 0 h 5"/>
                  <a:gd name="T52" fmla="*/ 0 w 159"/>
                  <a:gd name="T53" fmla="*/ 0 h 5"/>
                  <a:gd name="T54" fmla="*/ 0 w 159"/>
                  <a:gd name="T55" fmla="*/ 0 h 5"/>
                  <a:gd name="T56" fmla="*/ 0 w 159"/>
                  <a:gd name="T57" fmla="*/ 0 h 5"/>
                  <a:gd name="T58" fmla="*/ 0 w 159"/>
                  <a:gd name="T59" fmla="*/ 0 h 5"/>
                  <a:gd name="T60" fmla="*/ 0 w 159"/>
                  <a:gd name="T61" fmla="*/ 0 h 5"/>
                  <a:gd name="T62" fmla="*/ 0 w 159"/>
                  <a:gd name="T63" fmla="*/ 0 h 5"/>
                  <a:gd name="T64" fmla="*/ 0 w 159"/>
                  <a:gd name="T65" fmla="*/ 0 h 5"/>
                  <a:gd name="T66" fmla="*/ 0 w 159"/>
                  <a:gd name="T67" fmla="*/ 0 h 5"/>
                  <a:gd name="T68" fmla="*/ 0 w 159"/>
                  <a:gd name="T69" fmla="*/ 0 h 5"/>
                  <a:gd name="T70" fmla="*/ 0 w 159"/>
                  <a:gd name="T71" fmla="*/ 0 h 5"/>
                  <a:gd name="T72" fmla="*/ 0 w 159"/>
                  <a:gd name="T73" fmla="*/ 0 h 5"/>
                  <a:gd name="T74" fmla="*/ 0 w 159"/>
                  <a:gd name="T75" fmla="*/ 0 h 5"/>
                  <a:gd name="T76" fmla="*/ 0 w 159"/>
                  <a:gd name="T77" fmla="*/ 0 h 5"/>
                  <a:gd name="T78" fmla="*/ 0 w 159"/>
                  <a:gd name="T79" fmla="*/ 0 h 5"/>
                  <a:gd name="T80" fmla="*/ 0 w 159"/>
                  <a:gd name="T81" fmla="*/ 0 h 5"/>
                  <a:gd name="T82" fmla="*/ 0 w 159"/>
                  <a:gd name="T83" fmla="*/ 0 h 5"/>
                  <a:gd name="T84" fmla="*/ 0 w 159"/>
                  <a:gd name="T85" fmla="*/ 0 h 5"/>
                  <a:gd name="T86" fmla="*/ 0 w 159"/>
                  <a:gd name="T87" fmla="*/ 0 h 5"/>
                  <a:gd name="T88" fmla="*/ 0 w 159"/>
                  <a:gd name="T89" fmla="*/ 0 h 5"/>
                  <a:gd name="T90" fmla="*/ 0 w 159"/>
                  <a:gd name="T91" fmla="*/ 0 h 5"/>
                  <a:gd name="T92" fmla="*/ 0 w 159"/>
                  <a:gd name="T93" fmla="*/ 0 h 5"/>
                  <a:gd name="T94" fmla="*/ 0 w 159"/>
                  <a:gd name="T95" fmla="*/ 0 h 5"/>
                  <a:gd name="T96" fmla="*/ 0 w 159"/>
                  <a:gd name="T97" fmla="*/ 0 h 5"/>
                  <a:gd name="T98" fmla="*/ 0 w 159"/>
                  <a:gd name="T99" fmla="*/ 0 h 5"/>
                  <a:gd name="T100" fmla="*/ 0 w 159"/>
                  <a:gd name="T101" fmla="*/ 0 h 5"/>
                  <a:gd name="T102" fmla="*/ 0 w 159"/>
                  <a:gd name="T103" fmla="*/ 0 h 5"/>
                  <a:gd name="T104" fmla="*/ 0 w 159"/>
                  <a:gd name="T105" fmla="*/ 0 h 5"/>
                  <a:gd name="T106" fmla="*/ 0 w 159"/>
                  <a:gd name="T107" fmla="*/ 0 h 5"/>
                  <a:gd name="T108" fmla="*/ 0 w 159"/>
                  <a:gd name="T109" fmla="*/ 0 h 5"/>
                  <a:gd name="T110" fmla="*/ 0 w 159"/>
                  <a:gd name="T111" fmla="*/ 0 h 5"/>
                  <a:gd name="T112" fmla="*/ 0 w 159"/>
                  <a:gd name="T113" fmla="*/ 0 h 5"/>
                  <a:gd name="T114" fmla="*/ 0 w 159"/>
                  <a:gd name="T115" fmla="*/ 0 h 5"/>
                  <a:gd name="T116" fmla="*/ 0 w 159"/>
                  <a:gd name="T117" fmla="*/ 0 h 5"/>
                  <a:gd name="T118" fmla="*/ 0 w 159"/>
                  <a:gd name="T119" fmla="*/ 0 h 5"/>
                  <a:gd name="T120" fmla="*/ 0 w 159"/>
                  <a:gd name="T121" fmla="*/ 0 h 5"/>
                  <a:gd name="T122" fmla="*/ 0 w 159"/>
                  <a:gd name="T123" fmla="*/ 0 h 5"/>
                  <a:gd name="T124" fmla="*/ 0 w 159"/>
                  <a:gd name="T125" fmla="*/ 0 h 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5">
                    <a:moveTo>
                      <a:pt x="0" y="4"/>
                    </a:moveTo>
                    <a:lnTo>
                      <a:pt x="2" y="4"/>
                    </a:lnTo>
                    <a:lnTo>
                      <a:pt x="3" y="4"/>
                    </a:lnTo>
                    <a:lnTo>
                      <a:pt x="5" y="4"/>
                    </a:lnTo>
                    <a:lnTo>
                      <a:pt x="6" y="4"/>
                    </a:lnTo>
                    <a:lnTo>
                      <a:pt x="7" y="4"/>
                    </a:lnTo>
                    <a:lnTo>
                      <a:pt x="8" y="3"/>
                    </a:lnTo>
                    <a:lnTo>
                      <a:pt x="10" y="3"/>
                    </a:lnTo>
                    <a:lnTo>
                      <a:pt x="11" y="3"/>
                    </a:lnTo>
                    <a:lnTo>
                      <a:pt x="12" y="3"/>
                    </a:lnTo>
                    <a:lnTo>
                      <a:pt x="13" y="3"/>
                    </a:lnTo>
                    <a:lnTo>
                      <a:pt x="14" y="3"/>
                    </a:lnTo>
                    <a:lnTo>
                      <a:pt x="16" y="1"/>
                    </a:lnTo>
                    <a:lnTo>
                      <a:pt x="18" y="1"/>
                    </a:lnTo>
                    <a:lnTo>
                      <a:pt x="19" y="1"/>
                    </a:lnTo>
                    <a:lnTo>
                      <a:pt x="20" y="1"/>
                    </a:lnTo>
                    <a:lnTo>
                      <a:pt x="21" y="1"/>
                    </a:lnTo>
                    <a:lnTo>
                      <a:pt x="22" y="1"/>
                    </a:lnTo>
                    <a:lnTo>
                      <a:pt x="24" y="1"/>
                    </a:lnTo>
                    <a:lnTo>
                      <a:pt x="25" y="1"/>
                    </a:lnTo>
                    <a:lnTo>
                      <a:pt x="26" y="1"/>
                    </a:lnTo>
                    <a:lnTo>
                      <a:pt x="27" y="1"/>
                    </a:lnTo>
                    <a:lnTo>
                      <a:pt x="28" y="1"/>
                    </a:lnTo>
                    <a:lnTo>
                      <a:pt x="29" y="0"/>
                    </a:lnTo>
                    <a:lnTo>
                      <a:pt x="32" y="0"/>
                    </a:lnTo>
                    <a:lnTo>
                      <a:pt x="33" y="0"/>
                    </a:lnTo>
                    <a:lnTo>
                      <a:pt x="34" y="0"/>
                    </a:lnTo>
                    <a:lnTo>
                      <a:pt x="35" y="0"/>
                    </a:lnTo>
                    <a:lnTo>
                      <a:pt x="36" y="0"/>
                    </a:lnTo>
                    <a:lnTo>
                      <a:pt x="37" y="0"/>
                    </a:lnTo>
                    <a:lnTo>
                      <a:pt x="39" y="0"/>
                    </a:lnTo>
                    <a:lnTo>
                      <a:pt x="40" y="0"/>
                    </a:lnTo>
                    <a:lnTo>
                      <a:pt x="41" y="1"/>
                    </a:lnTo>
                    <a:lnTo>
                      <a:pt x="42" y="1"/>
                    </a:lnTo>
                    <a:lnTo>
                      <a:pt x="43" y="1"/>
                    </a:lnTo>
                    <a:lnTo>
                      <a:pt x="45" y="1"/>
                    </a:lnTo>
                    <a:lnTo>
                      <a:pt x="47" y="1"/>
                    </a:lnTo>
                    <a:lnTo>
                      <a:pt x="48" y="1"/>
                    </a:lnTo>
                    <a:lnTo>
                      <a:pt x="49" y="1"/>
                    </a:lnTo>
                    <a:lnTo>
                      <a:pt x="50" y="1"/>
                    </a:lnTo>
                    <a:lnTo>
                      <a:pt x="51" y="1"/>
                    </a:lnTo>
                    <a:lnTo>
                      <a:pt x="52" y="1"/>
                    </a:lnTo>
                    <a:lnTo>
                      <a:pt x="54" y="1"/>
                    </a:lnTo>
                    <a:lnTo>
                      <a:pt x="55" y="1"/>
                    </a:lnTo>
                    <a:lnTo>
                      <a:pt x="56" y="1"/>
                    </a:lnTo>
                    <a:lnTo>
                      <a:pt x="58" y="1"/>
                    </a:lnTo>
                    <a:lnTo>
                      <a:pt x="59" y="1"/>
                    </a:lnTo>
                    <a:lnTo>
                      <a:pt x="60" y="1"/>
                    </a:lnTo>
                    <a:lnTo>
                      <a:pt x="62" y="1"/>
                    </a:lnTo>
                    <a:lnTo>
                      <a:pt x="63" y="1"/>
                    </a:lnTo>
                    <a:lnTo>
                      <a:pt x="64" y="1"/>
                    </a:lnTo>
                    <a:lnTo>
                      <a:pt x="65" y="1"/>
                    </a:lnTo>
                    <a:lnTo>
                      <a:pt x="66" y="1"/>
                    </a:lnTo>
                    <a:lnTo>
                      <a:pt x="67" y="2"/>
                    </a:lnTo>
                    <a:lnTo>
                      <a:pt x="69" y="2"/>
                    </a:lnTo>
                    <a:lnTo>
                      <a:pt x="71" y="2"/>
                    </a:lnTo>
                    <a:lnTo>
                      <a:pt x="72" y="2"/>
                    </a:lnTo>
                    <a:lnTo>
                      <a:pt x="73" y="2"/>
                    </a:lnTo>
                    <a:lnTo>
                      <a:pt x="74" y="2"/>
                    </a:lnTo>
                    <a:lnTo>
                      <a:pt x="75" y="2"/>
                    </a:lnTo>
                    <a:lnTo>
                      <a:pt x="77" y="2"/>
                    </a:lnTo>
                    <a:lnTo>
                      <a:pt x="78" y="2"/>
                    </a:lnTo>
                    <a:lnTo>
                      <a:pt x="79" y="2"/>
                    </a:lnTo>
                    <a:lnTo>
                      <a:pt x="80" y="2"/>
                    </a:lnTo>
                    <a:lnTo>
                      <a:pt x="81" y="2"/>
                    </a:lnTo>
                    <a:lnTo>
                      <a:pt x="82" y="2"/>
                    </a:lnTo>
                    <a:lnTo>
                      <a:pt x="85" y="2"/>
                    </a:lnTo>
                    <a:lnTo>
                      <a:pt x="86" y="2"/>
                    </a:lnTo>
                    <a:lnTo>
                      <a:pt x="87" y="2"/>
                    </a:lnTo>
                    <a:lnTo>
                      <a:pt x="88" y="2"/>
                    </a:lnTo>
                    <a:lnTo>
                      <a:pt x="89" y="2"/>
                    </a:lnTo>
                    <a:lnTo>
                      <a:pt x="90" y="2"/>
                    </a:lnTo>
                    <a:lnTo>
                      <a:pt x="92" y="2"/>
                    </a:lnTo>
                    <a:lnTo>
                      <a:pt x="93" y="2"/>
                    </a:lnTo>
                    <a:lnTo>
                      <a:pt x="94" y="2"/>
                    </a:lnTo>
                    <a:lnTo>
                      <a:pt x="95" y="3"/>
                    </a:lnTo>
                    <a:lnTo>
                      <a:pt x="96" y="3"/>
                    </a:lnTo>
                    <a:lnTo>
                      <a:pt x="98" y="3"/>
                    </a:lnTo>
                    <a:lnTo>
                      <a:pt x="100" y="3"/>
                    </a:lnTo>
                    <a:lnTo>
                      <a:pt x="101" y="3"/>
                    </a:lnTo>
                    <a:lnTo>
                      <a:pt x="102" y="3"/>
                    </a:lnTo>
                    <a:lnTo>
                      <a:pt x="103" y="3"/>
                    </a:lnTo>
                    <a:lnTo>
                      <a:pt x="104" y="3"/>
                    </a:lnTo>
                    <a:lnTo>
                      <a:pt x="105" y="3"/>
                    </a:lnTo>
                    <a:lnTo>
                      <a:pt x="107" y="3"/>
                    </a:lnTo>
                    <a:lnTo>
                      <a:pt x="108" y="3"/>
                    </a:lnTo>
                    <a:lnTo>
                      <a:pt x="109" y="5"/>
                    </a:lnTo>
                    <a:lnTo>
                      <a:pt x="111" y="5"/>
                    </a:lnTo>
                    <a:lnTo>
                      <a:pt x="112" y="5"/>
                    </a:lnTo>
                    <a:lnTo>
                      <a:pt x="113" y="5"/>
                    </a:lnTo>
                    <a:lnTo>
                      <a:pt x="115" y="5"/>
                    </a:lnTo>
                    <a:lnTo>
                      <a:pt x="116" y="5"/>
                    </a:lnTo>
                    <a:lnTo>
                      <a:pt x="117" y="5"/>
                    </a:lnTo>
                    <a:lnTo>
                      <a:pt x="118" y="5"/>
                    </a:lnTo>
                    <a:lnTo>
                      <a:pt x="119" y="5"/>
                    </a:lnTo>
                    <a:lnTo>
                      <a:pt x="121" y="5"/>
                    </a:lnTo>
                    <a:lnTo>
                      <a:pt x="122" y="5"/>
                    </a:lnTo>
                    <a:lnTo>
                      <a:pt x="123" y="5"/>
                    </a:lnTo>
                    <a:lnTo>
                      <a:pt x="125" y="5"/>
                    </a:lnTo>
                    <a:lnTo>
                      <a:pt x="126" y="5"/>
                    </a:lnTo>
                    <a:lnTo>
                      <a:pt x="127" y="5"/>
                    </a:lnTo>
                    <a:lnTo>
                      <a:pt x="129" y="5"/>
                    </a:lnTo>
                    <a:lnTo>
                      <a:pt x="130" y="5"/>
                    </a:lnTo>
                    <a:lnTo>
                      <a:pt x="131" y="5"/>
                    </a:lnTo>
                    <a:lnTo>
                      <a:pt x="132" y="5"/>
                    </a:lnTo>
                    <a:lnTo>
                      <a:pt x="133" y="5"/>
                    </a:lnTo>
                    <a:lnTo>
                      <a:pt x="134" y="5"/>
                    </a:lnTo>
                    <a:lnTo>
                      <a:pt x="136" y="5"/>
                    </a:lnTo>
                    <a:lnTo>
                      <a:pt x="138" y="5"/>
                    </a:lnTo>
                    <a:lnTo>
                      <a:pt x="139" y="3"/>
                    </a:lnTo>
                    <a:lnTo>
                      <a:pt x="140" y="3"/>
                    </a:lnTo>
                    <a:lnTo>
                      <a:pt x="141" y="3"/>
                    </a:lnTo>
                    <a:lnTo>
                      <a:pt x="142" y="3"/>
                    </a:lnTo>
                    <a:lnTo>
                      <a:pt x="144" y="3"/>
                    </a:lnTo>
                    <a:lnTo>
                      <a:pt x="145" y="2"/>
                    </a:lnTo>
                    <a:lnTo>
                      <a:pt x="146" y="2"/>
                    </a:lnTo>
                    <a:lnTo>
                      <a:pt x="147" y="2"/>
                    </a:lnTo>
                    <a:lnTo>
                      <a:pt x="148" y="2"/>
                    </a:lnTo>
                    <a:lnTo>
                      <a:pt x="149" y="2"/>
                    </a:lnTo>
                    <a:lnTo>
                      <a:pt x="152" y="2"/>
                    </a:lnTo>
                    <a:lnTo>
                      <a:pt x="153" y="2"/>
                    </a:lnTo>
                    <a:lnTo>
                      <a:pt x="154" y="2"/>
                    </a:lnTo>
                    <a:lnTo>
                      <a:pt x="155" y="2"/>
                    </a:lnTo>
                    <a:lnTo>
                      <a:pt x="156" y="0"/>
                    </a:lnTo>
                    <a:lnTo>
                      <a:pt x="157" y="0"/>
                    </a:lnTo>
                    <a:lnTo>
                      <a:pt x="15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91" name="Freeform 49"/>
              <p:cNvSpPr>
                <a:spLocks/>
              </p:cNvSpPr>
              <p:nvPr/>
            </p:nvSpPr>
            <p:spPr bwMode="auto">
              <a:xfrm>
                <a:off x="2355" y="2293"/>
                <a:ext cx="45" cy="318"/>
              </a:xfrm>
              <a:custGeom>
                <a:avLst/>
                <a:gdLst>
                  <a:gd name="T0" fmla="*/ 0 w 153"/>
                  <a:gd name="T1" fmla="*/ 0 h 954"/>
                  <a:gd name="T2" fmla="*/ 0 w 153"/>
                  <a:gd name="T3" fmla="*/ 0 h 954"/>
                  <a:gd name="T4" fmla="*/ 0 w 153"/>
                  <a:gd name="T5" fmla="*/ 0 h 954"/>
                  <a:gd name="T6" fmla="*/ 0 w 153"/>
                  <a:gd name="T7" fmla="*/ 0 h 954"/>
                  <a:gd name="T8" fmla="*/ 0 w 153"/>
                  <a:gd name="T9" fmla="*/ 0 h 954"/>
                  <a:gd name="T10" fmla="*/ 0 w 153"/>
                  <a:gd name="T11" fmla="*/ 0 h 954"/>
                  <a:gd name="T12" fmla="*/ 0 w 153"/>
                  <a:gd name="T13" fmla="*/ 0 h 954"/>
                  <a:gd name="T14" fmla="*/ 0 w 153"/>
                  <a:gd name="T15" fmla="*/ 0 h 954"/>
                  <a:gd name="T16" fmla="*/ 0 w 153"/>
                  <a:gd name="T17" fmla="*/ 0 h 954"/>
                  <a:gd name="T18" fmla="*/ 0 w 153"/>
                  <a:gd name="T19" fmla="*/ 0 h 954"/>
                  <a:gd name="T20" fmla="*/ 0 w 153"/>
                  <a:gd name="T21" fmla="*/ 0 h 954"/>
                  <a:gd name="T22" fmla="*/ 0 w 153"/>
                  <a:gd name="T23" fmla="*/ 0 h 954"/>
                  <a:gd name="T24" fmla="*/ 0 w 153"/>
                  <a:gd name="T25" fmla="*/ 0 h 954"/>
                  <a:gd name="T26" fmla="*/ 0 w 153"/>
                  <a:gd name="T27" fmla="*/ 0 h 954"/>
                  <a:gd name="T28" fmla="*/ 0 w 153"/>
                  <a:gd name="T29" fmla="*/ 0 h 954"/>
                  <a:gd name="T30" fmla="*/ 0 w 153"/>
                  <a:gd name="T31" fmla="*/ 0 h 954"/>
                  <a:gd name="T32" fmla="*/ 0 w 153"/>
                  <a:gd name="T33" fmla="*/ 0 h 954"/>
                  <a:gd name="T34" fmla="*/ 0 w 153"/>
                  <a:gd name="T35" fmla="*/ 0 h 954"/>
                  <a:gd name="T36" fmla="*/ 0 w 153"/>
                  <a:gd name="T37" fmla="*/ 0 h 954"/>
                  <a:gd name="T38" fmla="*/ 0 w 153"/>
                  <a:gd name="T39" fmla="*/ 0 h 954"/>
                  <a:gd name="T40" fmla="*/ 0 w 153"/>
                  <a:gd name="T41" fmla="*/ 0 h 954"/>
                  <a:gd name="T42" fmla="*/ 0 w 153"/>
                  <a:gd name="T43" fmla="*/ 0 h 954"/>
                  <a:gd name="T44" fmla="*/ 0 w 153"/>
                  <a:gd name="T45" fmla="*/ 0 h 954"/>
                  <a:gd name="T46" fmla="*/ 0 w 153"/>
                  <a:gd name="T47" fmla="*/ 0 h 954"/>
                  <a:gd name="T48" fmla="*/ 0 w 153"/>
                  <a:gd name="T49" fmla="*/ 0 h 954"/>
                  <a:gd name="T50" fmla="*/ 0 w 153"/>
                  <a:gd name="T51" fmla="*/ 0 h 954"/>
                  <a:gd name="T52" fmla="*/ 0 w 153"/>
                  <a:gd name="T53" fmla="*/ 0 h 954"/>
                  <a:gd name="T54" fmla="*/ 0 w 153"/>
                  <a:gd name="T55" fmla="*/ 0 h 954"/>
                  <a:gd name="T56" fmla="*/ 0 w 153"/>
                  <a:gd name="T57" fmla="*/ 0 h 954"/>
                  <a:gd name="T58" fmla="*/ 0 w 153"/>
                  <a:gd name="T59" fmla="*/ 0 h 954"/>
                  <a:gd name="T60" fmla="*/ 0 w 153"/>
                  <a:gd name="T61" fmla="*/ 0 h 954"/>
                  <a:gd name="T62" fmla="*/ 0 w 153"/>
                  <a:gd name="T63" fmla="*/ 0 h 954"/>
                  <a:gd name="T64" fmla="*/ 0 w 153"/>
                  <a:gd name="T65" fmla="*/ 0 h 954"/>
                  <a:gd name="T66" fmla="*/ 0 w 153"/>
                  <a:gd name="T67" fmla="*/ 0 h 954"/>
                  <a:gd name="T68" fmla="*/ 0 w 153"/>
                  <a:gd name="T69" fmla="*/ 0 h 954"/>
                  <a:gd name="T70" fmla="*/ 0 w 153"/>
                  <a:gd name="T71" fmla="*/ 0 h 954"/>
                  <a:gd name="T72" fmla="*/ 0 w 153"/>
                  <a:gd name="T73" fmla="*/ 0 h 954"/>
                  <a:gd name="T74" fmla="*/ 0 w 153"/>
                  <a:gd name="T75" fmla="*/ 0 h 954"/>
                  <a:gd name="T76" fmla="*/ 0 w 153"/>
                  <a:gd name="T77" fmla="*/ 0 h 954"/>
                  <a:gd name="T78" fmla="*/ 0 w 153"/>
                  <a:gd name="T79" fmla="*/ 0 h 954"/>
                  <a:gd name="T80" fmla="*/ 0 w 153"/>
                  <a:gd name="T81" fmla="*/ 0 h 954"/>
                  <a:gd name="T82" fmla="*/ 0 w 153"/>
                  <a:gd name="T83" fmla="*/ 0 h 954"/>
                  <a:gd name="T84" fmla="*/ 0 w 153"/>
                  <a:gd name="T85" fmla="*/ 0 h 954"/>
                  <a:gd name="T86" fmla="*/ 0 w 153"/>
                  <a:gd name="T87" fmla="*/ 0 h 954"/>
                  <a:gd name="T88" fmla="*/ 0 w 153"/>
                  <a:gd name="T89" fmla="*/ 0 h 954"/>
                  <a:gd name="T90" fmla="*/ 0 w 153"/>
                  <a:gd name="T91" fmla="*/ 0 h 954"/>
                  <a:gd name="T92" fmla="*/ 0 w 153"/>
                  <a:gd name="T93" fmla="*/ 0 h 954"/>
                  <a:gd name="T94" fmla="*/ 0 w 153"/>
                  <a:gd name="T95" fmla="*/ 0 h 954"/>
                  <a:gd name="T96" fmla="*/ 0 w 153"/>
                  <a:gd name="T97" fmla="*/ 0 h 954"/>
                  <a:gd name="T98" fmla="*/ 0 w 153"/>
                  <a:gd name="T99" fmla="*/ 0 h 954"/>
                  <a:gd name="T100" fmla="*/ 0 w 153"/>
                  <a:gd name="T101" fmla="*/ 0 h 954"/>
                  <a:gd name="T102" fmla="*/ 0 w 153"/>
                  <a:gd name="T103" fmla="*/ 0 h 954"/>
                  <a:gd name="T104" fmla="*/ 0 w 153"/>
                  <a:gd name="T105" fmla="*/ 0 h 954"/>
                  <a:gd name="T106" fmla="*/ 0 w 153"/>
                  <a:gd name="T107" fmla="*/ 0 h 954"/>
                  <a:gd name="T108" fmla="*/ 0 w 153"/>
                  <a:gd name="T109" fmla="*/ 0 h 954"/>
                  <a:gd name="T110" fmla="*/ 0 w 153"/>
                  <a:gd name="T111" fmla="*/ 0 h 954"/>
                  <a:gd name="T112" fmla="*/ 0 w 153"/>
                  <a:gd name="T113" fmla="*/ 0 h 954"/>
                  <a:gd name="T114" fmla="*/ 0 w 153"/>
                  <a:gd name="T115" fmla="*/ 0 h 954"/>
                  <a:gd name="T116" fmla="*/ 0 w 153"/>
                  <a:gd name="T117" fmla="*/ 0 h 954"/>
                  <a:gd name="T118" fmla="*/ 0 w 153"/>
                  <a:gd name="T119" fmla="*/ 0 h 954"/>
                  <a:gd name="T120" fmla="*/ 0 w 153"/>
                  <a:gd name="T121" fmla="*/ 0 h 954"/>
                  <a:gd name="T122" fmla="*/ 0 w 153"/>
                  <a:gd name="T123" fmla="*/ 0 h 954"/>
                  <a:gd name="T124" fmla="*/ 0 w 153"/>
                  <a:gd name="T125" fmla="*/ 0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 h="954">
                    <a:moveTo>
                      <a:pt x="0" y="943"/>
                    </a:moveTo>
                    <a:lnTo>
                      <a:pt x="1" y="943"/>
                    </a:lnTo>
                    <a:lnTo>
                      <a:pt x="2" y="942"/>
                    </a:lnTo>
                    <a:lnTo>
                      <a:pt x="3" y="942"/>
                    </a:lnTo>
                    <a:lnTo>
                      <a:pt x="5" y="942"/>
                    </a:lnTo>
                    <a:lnTo>
                      <a:pt x="6" y="942"/>
                    </a:lnTo>
                    <a:lnTo>
                      <a:pt x="7" y="942"/>
                    </a:lnTo>
                    <a:lnTo>
                      <a:pt x="8" y="942"/>
                    </a:lnTo>
                    <a:lnTo>
                      <a:pt x="9" y="942"/>
                    </a:lnTo>
                    <a:lnTo>
                      <a:pt x="10" y="943"/>
                    </a:lnTo>
                    <a:lnTo>
                      <a:pt x="13" y="946"/>
                    </a:lnTo>
                    <a:lnTo>
                      <a:pt x="14" y="947"/>
                    </a:lnTo>
                    <a:lnTo>
                      <a:pt x="15" y="948"/>
                    </a:lnTo>
                    <a:lnTo>
                      <a:pt x="16" y="951"/>
                    </a:lnTo>
                    <a:lnTo>
                      <a:pt x="17" y="954"/>
                    </a:lnTo>
                    <a:lnTo>
                      <a:pt x="18" y="910"/>
                    </a:lnTo>
                    <a:lnTo>
                      <a:pt x="19" y="864"/>
                    </a:lnTo>
                    <a:lnTo>
                      <a:pt x="20" y="864"/>
                    </a:lnTo>
                    <a:lnTo>
                      <a:pt x="22" y="866"/>
                    </a:lnTo>
                    <a:lnTo>
                      <a:pt x="23" y="869"/>
                    </a:lnTo>
                    <a:lnTo>
                      <a:pt x="24" y="872"/>
                    </a:lnTo>
                    <a:lnTo>
                      <a:pt x="25" y="810"/>
                    </a:lnTo>
                    <a:lnTo>
                      <a:pt x="27" y="808"/>
                    </a:lnTo>
                    <a:lnTo>
                      <a:pt x="28" y="807"/>
                    </a:lnTo>
                    <a:lnTo>
                      <a:pt x="29" y="807"/>
                    </a:lnTo>
                    <a:lnTo>
                      <a:pt x="31" y="806"/>
                    </a:lnTo>
                    <a:lnTo>
                      <a:pt x="32" y="806"/>
                    </a:lnTo>
                    <a:lnTo>
                      <a:pt x="33" y="806"/>
                    </a:lnTo>
                    <a:lnTo>
                      <a:pt x="34" y="807"/>
                    </a:lnTo>
                    <a:lnTo>
                      <a:pt x="35" y="760"/>
                    </a:lnTo>
                    <a:lnTo>
                      <a:pt x="36" y="760"/>
                    </a:lnTo>
                    <a:lnTo>
                      <a:pt x="37" y="762"/>
                    </a:lnTo>
                    <a:lnTo>
                      <a:pt x="40" y="762"/>
                    </a:lnTo>
                    <a:lnTo>
                      <a:pt x="41" y="763"/>
                    </a:lnTo>
                    <a:lnTo>
                      <a:pt x="42" y="764"/>
                    </a:lnTo>
                    <a:lnTo>
                      <a:pt x="43" y="767"/>
                    </a:lnTo>
                    <a:lnTo>
                      <a:pt x="44" y="772"/>
                    </a:lnTo>
                    <a:lnTo>
                      <a:pt x="45" y="690"/>
                    </a:lnTo>
                    <a:lnTo>
                      <a:pt x="46" y="690"/>
                    </a:lnTo>
                    <a:lnTo>
                      <a:pt x="48" y="691"/>
                    </a:lnTo>
                    <a:lnTo>
                      <a:pt x="49" y="693"/>
                    </a:lnTo>
                    <a:lnTo>
                      <a:pt x="50" y="696"/>
                    </a:lnTo>
                    <a:lnTo>
                      <a:pt x="51" y="700"/>
                    </a:lnTo>
                    <a:lnTo>
                      <a:pt x="53" y="650"/>
                    </a:lnTo>
                    <a:lnTo>
                      <a:pt x="54" y="650"/>
                    </a:lnTo>
                    <a:lnTo>
                      <a:pt x="55" y="650"/>
                    </a:lnTo>
                    <a:lnTo>
                      <a:pt x="57" y="652"/>
                    </a:lnTo>
                    <a:lnTo>
                      <a:pt x="58" y="653"/>
                    </a:lnTo>
                    <a:lnTo>
                      <a:pt x="59" y="654"/>
                    </a:lnTo>
                    <a:lnTo>
                      <a:pt x="60" y="657"/>
                    </a:lnTo>
                    <a:lnTo>
                      <a:pt x="61" y="600"/>
                    </a:lnTo>
                    <a:lnTo>
                      <a:pt x="62" y="600"/>
                    </a:lnTo>
                    <a:lnTo>
                      <a:pt x="63" y="601"/>
                    </a:lnTo>
                    <a:lnTo>
                      <a:pt x="65" y="604"/>
                    </a:lnTo>
                    <a:lnTo>
                      <a:pt x="67" y="607"/>
                    </a:lnTo>
                    <a:lnTo>
                      <a:pt x="68" y="546"/>
                    </a:lnTo>
                    <a:lnTo>
                      <a:pt x="69" y="547"/>
                    </a:lnTo>
                    <a:lnTo>
                      <a:pt x="70" y="548"/>
                    </a:lnTo>
                    <a:lnTo>
                      <a:pt x="71" y="551"/>
                    </a:lnTo>
                    <a:lnTo>
                      <a:pt x="72" y="477"/>
                    </a:lnTo>
                    <a:lnTo>
                      <a:pt x="73" y="477"/>
                    </a:lnTo>
                    <a:lnTo>
                      <a:pt x="74" y="477"/>
                    </a:lnTo>
                    <a:lnTo>
                      <a:pt x="76" y="477"/>
                    </a:lnTo>
                    <a:lnTo>
                      <a:pt x="77" y="477"/>
                    </a:lnTo>
                    <a:lnTo>
                      <a:pt x="78" y="477"/>
                    </a:lnTo>
                    <a:lnTo>
                      <a:pt x="80" y="478"/>
                    </a:lnTo>
                    <a:lnTo>
                      <a:pt x="81" y="480"/>
                    </a:lnTo>
                    <a:lnTo>
                      <a:pt x="82" y="481"/>
                    </a:lnTo>
                    <a:lnTo>
                      <a:pt x="84" y="484"/>
                    </a:lnTo>
                    <a:lnTo>
                      <a:pt x="85" y="440"/>
                    </a:lnTo>
                    <a:lnTo>
                      <a:pt x="86" y="441"/>
                    </a:lnTo>
                    <a:lnTo>
                      <a:pt x="87" y="444"/>
                    </a:lnTo>
                    <a:lnTo>
                      <a:pt x="88" y="449"/>
                    </a:lnTo>
                    <a:lnTo>
                      <a:pt x="89" y="383"/>
                    </a:lnTo>
                    <a:lnTo>
                      <a:pt x="90" y="383"/>
                    </a:lnTo>
                    <a:lnTo>
                      <a:pt x="91" y="383"/>
                    </a:lnTo>
                    <a:lnTo>
                      <a:pt x="94" y="384"/>
                    </a:lnTo>
                    <a:lnTo>
                      <a:pt x="95" y="385"/>
                    </a:lnTo>
                    <a:lnTo>
                      <a:pt x="96" y="388"/>
                    </a:lnTo>
                    <a:lnTo>
                      <a:pt x="97" y="397"/>
                    </a:lnTo>
                    <a:lnTo>
                      <a:pt x="98" y="334"/>
                    </a:lnTo>
                    <a:lnTo>
                      <a:pt x="99" y="334"/>
                    </a:lnTo>
                    <a:lnTo>
                      <a:pt x="100" y="334"/>
                    </a:lnTo>
                    <a:lnTo>
                      <a:pt x="102" y="335"/>
                    </a:lnTo>
                    <a:lnTo>
                      <a:pt x="103" y="337"/>
                    </a:lnTo>
                    <a:lnTo>
                      <a:pt x="104" y="338"/>
                    </a:lnTo>
                    <a:lnTo>
                      <a:pt x="105" y="342"/>
                    </a:lnTo>
                    <a:lnTo>
                      <a:pt x="107" y="284"/>
                    </a:lnTo>
                    <a:lnTo>
                      <a:pt x="108" y="284"/>
                    </a:lnTo>
                    <a:lnTo>
                      <a:pt x="109" y="286"/>
                    </a:lnTo>
                    <a:lnTo>
                      <a:pt x="111" y="287"/>
                    </a:lnTo>
                    <a:lnTo>
                      <a:pt x="112" y="293"/>
                    </a:lnTo>
                    <a:lnTo>
                      <a:pt x="112" y="187"/>
                    </a:lnTo>
                    <a:lnTo>
                      <a:pt x="114" y="186"/>
                    </a:lnTo>
                    <a:lnTo>
                      <a:pt x="115" y="184"/>
                    </a:lnTo>
                    <a:lnTo>
                      <a:pt x="116" y="184"/>
                    </a:lnTo>
                    <a:lnTo>
                      <a:pt x="117" y="183"/>
                    </a:lnTo>
                    <a:lnTo>
                      <a:pt x="118" y="183"/>
                    </a:lnTo>
                    <a:lnTo>
                      <a:pt x="120" y="183"/>
                    </a:lnTo>
                    <a:lnTo>
                      <a:pt x="122" y="184"/>
                    </a:lnTo>
                    <a:lnTo>
                      <a:pt x="123" y="185"/>
                    </a:lnTo>
                    <a:lnTo>
                      <a:pt x="124" y="190"/>
                    </a:lnTo>
                    <a:lnTo>
                      <a:pt x="125" y="138"/>
                    </a:lnTo>
                    <a:lnTo>
                      <a:pt x="126" y="138"/>
                    </a:lnTo>
                    <a:lnTo>
                      <a:pt x="127" y="139"/>
                    </a:lnTo>
                    <a:lnTo>
                      <a:pt x="129" y="142"/>
                    </a:lnTo>
                    <a:lnTo>
                      <a:pt x="130" y="146"/>
                    </a:lnTo>
                    <a:lnTo>
                      <a:pt x="131" y="62"/>
                    </a:lnTo>
                    <a:lnTo>
                      <a:pt x="133" y="61"/>
                    </a:lnTo>
                    <a:lnTo>
                      <a:pt x="134" y="60"/>
                    </a:lnTo>
                    <a:lnTo>
                      <a:pt x="135" y="60"/>
                    </a:lnTo>
                    <a:lnTo>
                      <a:pt x="136" y="58"/>
                    </a:lnTo>
                    <a:lnTo>
                      <a:pt x="137" y="58"/>
                    </a:lnTo>
                    <a:lnTo>
                      <a:pt x="139" y="58"/>
                    </a:lnTo>
                    <a:lnTo>
                      <a:pt x="140" y="59"/>
                    </a:lnTo>
                    <a:lnTo>
                      <a:pt x="141" y="59"/>
                    </a:lnTo>
                    <a:lnTo>
                      <a:pt x="142" y="61"/>
                    </a:lnTo>
                    <a:lnTo>
                      <a:pt x="143" y="62"/>
                    </a:lnTo>
                    <a:lnTo>
                      <a:pt x="144" y="65"/>
                    </a:lnTo>
                    <a:lnTo>
                      <a:pt x="145" y="0"/>
                    </a:lnTo>
                    <a:lnTo>
                      <a:pt x="147" y="1"/>
                    </a:lnTo>
                    <a:lnTo>
                      <a:pt x="149" y="1"/>
                    </a:lnTo>
                    <a:lnTo>
                      <a:pt x="150" y="4"/>
                    </a:lnTo>
                    <a:lnTo>
                      <a:pt x="151" y="5"/>
                    </a:lnTo>
                    <a:lnTo>
                      <a:pt x="152" y="8"/>
                    </a:lnTo>
                    <a:lnTo>
                      <a:pt x="153" y="1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92" name="Freeform 50"/>
              <p:cNvSpPr>
                <a:spLocks/>
              </p:cNvSpPr>
              <p:nvPr/>
            </p:nvSpPr>
            <p:spPr bwMode="auto">
              <a:xfrm>
                <a:off x="2400" y="2044"/>
                <a:ext cx="46" cy="253"/>
              </a:xfrm>
              <a:custGeom>
                <a:avLst/>
                <a:gdLst>
                  <a:gd name="T0" fmla="*/ 0 w 156"/>
                  <a:gd name="T1" fmla="*/ 0 h 760"/>
                  <a:gd name="T2" fmla="*/ 0 w 156"/>
                  <a:gd name="T3" fmla="*/ 0 h 760"/>
                  <a:gd name="T4" fmla="*/ 0 w 156"/>
                  <a:gd name="T5" fmla="*/ 0 h 760"/>
                  <a:gd name="T6" fmla="*/ 0 w 156"/>
                  <a:gd name="T7" fmla="*/ 0 h 760"/>
                  <a:gd name="T8" fmla="*/ 0 w 156"/>
                  <a:gd name="T9" fmla="*/ 0 h 760"/>
                  <a:gd name="T10" fmla="*/ 0 w 156"/>
                  <a:gd name="T11" fmla="*/ 0 h 760"/>
                  <a:gd name="T12" fmla="*/ 0 w 156"/>
                  <a:gd name="T13" fmla="*/ 0 h 760"/>
                  <a:gd name="T14" fmla="*/ 0 w 156"/>
                  <a:gd name="T15" fmla="*/ 0 h 760"/>
                  <a:gd name="T16" fmla="*/ 0 w 156"/>
                  <a:gd name="T17" fmla="*/ 0 h 760"/>
                  <a:gd name="T18" fmla="*/ 0 w 156"/>
                  <a:gd name="T19" fmla="*/ 0 h 760"/>
                  <a:gd name="T20" fmla="*/ 0 w 156"/>
                  <a:gd name="T21" fmla="*/ 0 h 760"/>
                  <a:gd name="T22" fmla="*/ 0 w 156"/>
                  <a:gd name="T23" fmla="*/ 0 h 760"/>
                  <a:gd name="T24" fmla="*/ 0 w 156"/>
                  <a:gd name="T25" fmla="*/ 0 h 760"/>
                  <a:gd name="T26" fmla="*/ 0 w 156"/>
                  <a:gd name="T27" fmla="*/ 0 h 760"/>
                  <a:gd name="T28" fmla="*/ 0 w 156"/>
                  <a:gd name="T29" fmla="*/ 0 h 760"/>
                  <a:gd name="T30" fmla="*/ 0 w 156"/>
                  <a:gd name="T31" fmla="*/ 0 h 760"/>
                  <a:gd name="T32" fmla="*/ 0 w 156"/>
                  <a:gd name="T33" fmla="*/ 0 h 760"/>
                  <a:gd name="T34" fmla="*/ 0 w 156"/>
                  <a:gd name="T35" fmla="*/ 0 h 760"/>
                  <a:gd name="T36" fmla="*/ 0 w 156"/>
                  <a:gd name="T37" fmla="*/ 0 h 760"/>
                  <a:gd name="T38" fmla="*/ 0 w 156"/>
                  <a:gd name="T39" fmla="*/ 0 h 760"/>
                  <a:gd name="T40" fmla="*/ 0 w 156"/>
                  <a:gd name="T41" fmla="*/ 0 h 760"/>
                  <a:gd name="T42" fmla="*/ 0 w 156"/>
                  <a:gd name="T43" fmla="*/ 0 h 760"/>
                  <a:gd name="T44" fmla="*/ 0 w 156"/>
                  <a:gd name="T45" fmla="*/ 0 h 760"/>
                  <a:gd name="T46" fmla="*/ 0 w 156"/>
                  <a:gd name="T47" fmla="*/ 0 h 760"/>
                  <a:gd name="T48" fmla="*/ 0 w 156"/>
                  <a:gd name="T49" fmla="*/ 0 h 760"/>
                  <a:gd name="T50" fmla="*/ 0 w 156"/>
                  <a:gd name="T51" fmla="*/ 0 h 760"/>
                  <a:gd name="T52" fmla="*/ 0 w 156"/>
                  <a:gd name="T53" fmla="*/ 0 h 760"/>
                  <a:gd name="T54" fmla="*/ 0 w 156"/>
                  <a:gd name="T55" fmla="*/ 0 h 760"/>
                  <a:gd name="T56" fmla="*/ 0 w 156"/>
                  <a:gd name="T57" fmla="*/ 0 h 760"/>
                  <a:gd name="T58" fmla="*/ 0 w 156"/>
                  <a:gd name="T59" fmla="*/ 0 h 760"/>
                  <a:gd name="T60" fmla="*/ 0 w 156"/>
                  <a:gd name="T61" fmla="*/ 0 h 760"/>
                  <a:gd name="T62" fmla="*/ 0 w 156"/>
                  <a:gd name="T63" fmla="*/ 0 h 760"/>
                  <a:gd name="T64" fmla="*/ 0 w 156"/>
                  <a:gd name="T65" fmla="*/ 0 h 760"/>
                  <a:gd name="T66" fmla="*/ 0 w 156"/>
                  <a:gd name="T67" fmla="*/ 0 h 760"/>
                  <a:gd name="T68" fmla="*/ 0 w 156"/>
                  <a:gd name="T69" fmla="*/ 0 h 760"/>
                  <a:gd name="T70" fmla="*/ 0 w 156"/>
                  <a:gd name="T71" fmla="*/ 0 h 760"/>
                  <a:gd name="T72" fmla="*/ 0 w 156"/>
                  <a:gd name="T73" fmla="*/ 0 h 760"/>
                  <a:gd name="T74" fmla="*/ 0 w 156"/>
                  <a:gd name="T75" fmla="*/ 0 h 760"/>
                  <a:gd name="T76" fmla="*/ 0 w 156"/>
                  <a:gd name="T77" fmla="*/ 0 h 760"/>
                  <a:gd name="T78" fmla="*/ 0 w 156"/>
                  <a:gd name="T79" fmla="*/ 0 h 760"/>
                  <a:gd name="T80" fmla="*/ 0 w 156"/>
                  <a:gd name="T81" fmla="*/ 0 h 760"/>
                  <a:gd name="T82" fmla="*/ 0 w 156"/>
                  <a:gd name="T83" fmla="*/ 0 h 760"/>
                  <a:gd name="T84" fmla="*/ 0 w 156"/>
                  <a:gd name="T85" fmla="*/ 0 h 760"/>
                  <a:gd name="T86" fmla="*/ 0 w 156"/>
                  <a:gd name="T87" fmla="*/ 0 h 760"/>
                  <a:gd name="T88" fmla="*/ 0 w 156"/>
                  <a:gd name="T89" fmla="*/ 0 h 760"/>
                  <a:gd name="T90" fmla="*/ 0 w 156"/>
                  <a:gd name="T91" fmla="*/ 0 h 760"/>
                  <a:gd name="T92" fmla="*/ 0 w 156"/>
                  <a:gd name="T93" fmla="*/ 0 h 760"/>
                  <a:gd name="T94" fmla="*/ 0 w 156"/>
                  <a:gd name="T95" fmla="*/ 0 h 760"/>
                  <a:gd name="T96" fmla="*/ 0 w 156"/>
                  <a:gd name="T97" fmla="*/ 0 h 760"/>
                  <a:gd name="T98" fmla="*/ 0 w 156"/>
                  <a:gd name="T99" fmla="*/ 0 h 760"/>
                  <a:gd name="T100" fmla="*/ 0 w 156"/>
                  <a:gd name="T101" fmla="*/ 0 h 760"/>
                  <a:gd name="T102" fmla="*/ 0 w 156"/>
                  <a:gd name="T103" fmla="*/ 0 h 760"/>
                  <a:gd name="T104" fmla="*/ 0 w 156"/>
                  <a:gd name="T105" fmla="*/ 0 h 760"/>
                  <a:gd name="T106" fmla="*/ 0 w 156"/>
                  <a:gd name="T107" fmla="*/ 0 h 760"/>
                  <a:gd name="T108" fmla="*/ 0 w 156"/>
                  <a:gd name="T109" fmla="*/ 0 h 760"/>
                  <a:gd name="T110" fmla="*/ 0 w 156"/>
                  <a:gd name="T111" fmla="*/ 0 h 760"/>
                  <a:gd name="T112" fmla="*/ 0 w 156"/>
                  <a:gd name="T113" fmla="*/ 0 h 760"/>
                  <a:gd name="T114" fmla="*/ 0 w 156"/>
                  <a:gd name="T115" fmla="*/ 0 h 760"/>
                  <a:gd name="T116" fmla="*/ 0 w 156"/>
                  <a:gd name="T117" fmla="*/ 0 h 760"/>
                  <a:gd name="T118" fmla="*/ 0 w 156"/>
                  <a:gd name="T119" fmla="*/ 0 h 760"/>
                  <a:gd name="T120" fmla="*/ 0 w 156"/>
                  <a:gd name="T121" fmla="*/ 0 h 760"/>
                  <a:gd name="T122" fmla="*/ 0 w 156"/>
                  <a:gd name="T123" fmla="*/ 0 h 760"/>
                  <a:gd name="T124" fmla="*/ 0 w 156"/>
                  <a:gd name="T125" fmla="*/ 0 h 7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6" h="760">
                    <a:moveTo>
                      <a:pt x="0" y="760"/>
                    </a:moveTo>
                    <a:lnTo>
                      <a:pt x="1" y="670"/>
                    </a:lnTo>
                    <a:lnTo>
                      <a:pt x="2" y="670"/>
                    </a:lnTo>
                    <a:lnTo>
                      <a:pt x="4" y="670"/>
                    </a:lnTo>
                    <a:lnTo>
                      <a:pt x="5" y="670"/>
                    </a:lnTo>
                    <a:lnTo>
                      <a:pt x="7" y="671"/>
                    </a:lnTo>
                    <a:lnTo>
                      <a:pt x="8" y="672"/>
                    </a:lnTo>
                    <a:lnTo>
                      <a:pt x="9" y="674"/>
                    </a:lnTo>
                    <a:lnTo>
                      <a:pt x="10" y="679"/>
                    </a:lnTo>
                    <a:lnTo>
                      <a:pt x="11" y="598"/>
                    </a:lnTo>
                    <a:lnTo>
                      <a:pt x="12" y="598"/>
                    </a:lnTo>
                    <a:lnTo>
                      <a:pt x="14" y="598"/>
                    </a:lnTo>
                    <a:lnTo>
                      <a:pt x="15" y="598"/>
                    </a:lnTo>
                    <a:lnTo>
                      <a:pt x="16" y="600"/>
                    </a:lnTo>
                    <a:lnTo>
                      <a:pt x="17" y="601"/>
                    </a:lnTo>
                    <a:lnTo>
                      <a:pt x="18" y="605"/>
                    </a:lnTo>
                    <a:lnTo>
                      <a:pt x="20" y="559"/>
                    </a:lnTo>
                    <a:lnTo>
                      <a:pt x="21" y="559"/>
                    </a:lnTo>
                    <a:lnTo>
                      <a:pt x="23" y="559"/>
                    </a:lnTo>
                    <a:lnTo>
                      <a:pt x="24" y="520"/>
                    </a:lnTo>
                    <a:lnTo>
                      <a:pt x="25" y="527"/>
                    </a:lnTo>
                    <a:lnTo>
                      <a:pt x="26" y="527"/>
                    </a:lnTo>
                    <a:lnTo>
                      <a:pt x="27" y="523"/>
                    </a:lnTo>
                    <a:lnTo>
                      <a:pt x="28" y="520"/>
                    </a:lnTo>
                    <a:lnTo>
                      <a:pt x="30" y="524"/>
                    </a:lnTo>
                    <a:lnTo>
                      <a:pt x="31" y="527"/>
                    </a:lnTo>
                    <a:lnTo>
                      <a:pt x="32" y="529"/>
                    </a:lnTo>
                    <a:lnTo>
                      <a:pt x="34" y="463"/>
                    </a:lnTo>
                    <a:lnTo>
                      <a:pt x="35" y="455"/>
                    </a:lnTo>
                    <a:lnTo>
                      <a:pt x="36" y="451"/>
                    </a:lnTo>
                    <a:lnTo>
                      <a:pt x="37" y="450"/>
                    </a:lnTo>
                    <a:lnTo>
                      <a:pt x="38" y="447"/>
                    </a:lnTo>
                    <a:lnTo>
                      <a:pt x="40" y="446"/>
                    </a:lnTo>
                    <a:lnTo>
                      <a:pt x="41" y="446"/>
                    </a:lnTo>
                    <a:lnTo>
                      <a:pt x="42" y="444"/>
                    </a:lnTo>
                    <a:lnTo>
                      <a:pt x="43" y="444"/>
                    </a:lnTo>
                    <a:lnTo>
                      <a:pt x="44" y="444"/>
                    </a:lnTo>
                    <a:lnTo>
                      <a:pt x="45" y="444"/>
                    </a:lnTo>
                    <a:lnTo>
                      <a:pt x="48" y="444"/>
                    </a:lnTo>
                    <a:lnTo>
                      <a:pt x="49" y="446"/>
                    </a:lnTo>
                    <a:lnTo>
                      <a:pt x="50" y="447"/>
                    </a:lnTo>
                    <a:lnTo>
                      <a:pt x="51" y="449"/>
                    </a:lnTo>
                    <a:lnTo>
                      <a:pt x="52" y="402"/>
                    </a:lnTo>
                    <a:lnTo>
                      <a:pt x="53" y="402"/>
                    </a:lnTo>
                    <a:lnTo>
                      <a:pt x="54" y="402"/>
                    </a:lnTo>
                    <a:lnTo>
                      <a:pt x="56" y="403"/>
                    </a:lnTo>
                    <a:lnTo>
                      <a:pt x="57" y="405"/>
                    </a:lnTo>
                    <a:lnTo>
                      <a:pt x="58" y="406"/>
                    </a:lnTo>
                    <a:lnTo>
                      <a:pt x="60" y="410"/>
                    </a:lnTo>
                    <a:lnTo>
                      <a:pt x="61" y="356"/>
                    </a:lnTo>
                    <a:lnTo>
                      <a:pt x="62" y="352"/>
                    </a:lnTo>
                    <a:lnTo>
                      <a:pt x="63" y="349"/>
                    </a:lnTo>
                    <a:lnTo>
                      <a:pt x="65" y="348"/>
                    </a:lnTo>
                    <a:lnTo>
                      <a:pt x="66" y="344"/>
                    </a:lnTo>
                    <a:lnTo>
                      <a:pt x="67" y="341"/>
                    </a:lnTo>
                    <a:lnTo>
                      <a:pt x="68" y="340"/>
                    </a:lnTo>
                    <a:lnTo>
                      <a:pt x="69" y="312"/>
                    </a:lnTo>
                    <a:lnTo>
                      <a:pt x="70" y="280"/>
                    </a:lnTo>
                    <a:lnTo>
                      <a:pt x="71" y="278"/>
                    </a:lnTo>
                    <a:lnTo>
                      <a:pt x="72" y="278"/>
                    </a:lnTo>
                    <a:lnTo>
                      <a:pt x="75" y="276"/>
                    </a:lnTo>
                    <a:lnTo>
                      <a:pt x="76" y="276"/>
                    </a:lnTo>
                    <a:lnTo>
                      <a:pt x="77" y="276"/>
                    </a:lnTo>
                    <a:lnTo>
                      <a:pt x="78" y="276"/>
                    </a:lnTo>
                    <a:lnTo>
                      <a:pt x="79" y="276"/>
                    </a:lnTo>
                    <a:lnTo>
                      <a:pt x="80" y="276"/>
                    </a:lnTo>
                    <a:lnTo>
                      <a:pt x="82" y="278"/>
                    </a:lnTo>
                    <a:lnTo>
                      <a:pt x="83" y="278"/>
                    </a:lnTo>
                    <a:lnTo>
                      <a:pt x="84" y="254"/>
                    </a:lnTo>
                    <a:lnTo>
                      <a:pt x="85" y="251"/>
                    </a:lnTo>
                    <a:lnTo>
                      <a:pt x="87" y="250"/>
                    </a:lnTo>
                    <a:lnTo>
                      <a:pt x="88" y="250"/>
                    </a:lnTo>
                    <a:lnTo>
                      <a:pt x="90" y="250"/>
                    </a:lnTo>
                    <a:lnTo>
                      <a:pt x="91" y="250"/>
                    </a:lnTo>
                    <a:lnTo>
                      <a:pt x="92" y="250"/>
                    </a:lnTo>
                    <a:lnTo>
                      <a:pt x="93" y="250"/>
                    </a:lnTo>
                    <a:lnTo>
                      <a:pt x="94" y="251"/>
                    </a:lnTo>
                    <a:lnTo>
                      <a:pt x="95" y="253"/>
                    </a:lnTo>
                    <a:lnTo>
                      <a:pt x="97" y="258"/>
                    </a:lnTo>
                    <a:lnTo>
                      <a:pt x="97" y="186"/>
                    </a:lnTo>
                    <a:lnTo>
                      <a:pt x="100" y="185"/>
                    </a:lnTo>
                    <a:lnTo>
                      <a:pt x="101" y="185"/>
                    </a:lnTo>
                    <a:lnTo>
                      <a:pt x="102" y="185"/>
                    </a:lnTo>
                    <a:lnTo>
                      <a:pt x="103" y="182"/>
                    </a:lnTo>
                    <a:lnTo>
                      <a:pt x="104" y="170"/>
                    </a:lnTo>
                    <a:lnTo>
                      <a:pt x="105" y="166"/>
                    </a:lnTo>
                    <a:lnTo>
                      <a:pt x="107" y="164"/>
                    </a:lnTo>
                    <a:lnTo>
                      <a:pt x="108" y="158"/>
                    </a:lnTo>
                    <a:lnTo>
                      <a:pt x="109" y="145"/>
                    </a:lnTo>
                    <a:lnTo>
                      <a:pt x="110" y="141"/>
                    </a:lnTo>
                    <a:lnTo>
                      <a:pt x="111" y="140"/>
                    </a:lnTo>
                    <a:lnTo>
                      <a:pt x="112" y="138"/>
                    </a:lnTo>
                    <a:lnTo>
                      <a:pt x="114" y="137"/>
                    </a:lnTo>
                    <a:lnTo>
                      <a:pt x="116" y="136"/>
                    </a:lnTo>
                    <a:lnTo>
                      <a:pt x="117" y="134"/>
                    </a:lnTo>
                    <a:lnTo>
                      <a:pt x="118" y="101"/>
                    </a:lnTo>
                    <a:lnTo>
                      <a:pt x="119" y="100"/>
                    </a:lnTo>
                    <a:lnTo>
                      <a:pt x="120" y="99"/>
                    </a:lnTo>
                    <a:lnTo>
                      <a:pt x="121" y="95"/>
                    </a:lnTo>
                    <a:lnTo>
                      <a:pt x="123" y="92"/>
                    </a:lnTo>
                    <a:lnTo>
                      <a:pt x="124" y="85"/>
                    </a:lnTo>
                    <a:lnTo>
                      <a:pt x="125" y="83"/>
                    </a:lnTo>
                    <a:lnTo>
                      <a:pt x="127" y="80"/>
                    </a:lnTo>
                    <a:lnTo>
                      <a:pt x="128" y="75"/>
                    </a:lnTo>
                    <a:lnTo>
                      <a:pt x="129" y="69"/>
                    </a:lnTo>
                    <a:lnTo>
                      <a:pt x="130" y="67"/>
                    </a:lnTo>
                    <a:lnTo>
                      <a:pt x="132" y="60"/>
                    </a:lnTo>
                    <a:lnTo>
                      <a:pt x="133" y="51"/>
                    </a:lnTo>
                    <a:lnTo>
                      <a:pt x="134" y="46"/>
                    </a:lnTo>
                    <a:lnTo>
                      <a:pt x="135" y="43"/>
                    </a:lnTo>
                    <a:lnTo>
                      <a:pt x="136" y="42"/>
                    </a:lnTo>
                    <a:lnTo>
                      <a:pt x="137" y="40"/>
                    </a:lnTo>
                    <a:lnTo>
                      <a:pt x="138" y="37"/>
                    </a:lnTo>
                    <a:lnTo>
                      <a:pt x="141" y="35"/>
                    </a:lnTo>
                    <a:lnTo>
                      <a:pt x="142" y="31"/>
                    </a:lnTo>
                    <a:lnTo>
                      <a:pt x="143" y="30"/>
                    </a:lnTo>
                    <a:lnTo>
                      <a:pt x="144" y="27"/>
                    </a:lnTo>
                    <a:lnTo>
                      <a:pt x="145" y="24"/>
                    </a:lnTo>
                    <a:lnTo>
                      <a:pt x="146" y="22"/>
                    </a:lnTo>
                    <a:lnTo>
                      <a:pt x="148" y="20"/>
                    </a:lnTo>
                    <a:lnTo>
                      <a:pt x="149" y="20"/>
                    </a:lnTo>
                    <a:lnTo>
                      <a:pt x="150" y="19"/>
                    </a:lnTo>
                    <a:lnTo>
                      <a:pt x="151" y="16"/>
                    </a:lnTo>
                    <a:lnTo>
                      <a:pt x="152" y="11"/>
                    </a:lnTo>
                    <a:lnTo>
                      <a:pt x="154" y="4"/>
                    </a:lnTo>
                    <a:lnTo>
                      <a:pt x="156"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93" name="Freeform 51"/>
              <p:cNvSpPr>
                <a:spLocks/>
              </p:cNvSpPr>
              <p:nvPr/>
            </p:nvSpPr>
            <p:spPr bwMode="auto">
              <a:xfrm>
                <a:off x="2446" y="1945"/>
                <a:ext cx="37" cy="99"/>
              </a:xfrm>
              <a:custGeom>
                <a:avLst/>
                <a:gdLst>
                  <a:gd name="T0" fmla="*/ 0 w 123"/>
                  <a:gd name="T1" fmla="*/ 0 h 297"/>
                  <a:gd name="T2" fmla="*/ 0 w 123"/>
                  <a:gd name="T3" fmla="*/ 0 h 297"/>
                  <a:gd name="T4" fmla="*/ 0 w 123"/>
                  <a:gd name="T5" fmla="*/ 0 h 297"/>
                  <a:gd name="T6" fmla="*/ 0 w 123"/>
                  <a:gd name="T7" fmla="*/ 0 h 297"/>
                  <a:gd name="T8" fmla="*/ 0 w 123"/>
                  <a:gd name="T9" fmla="*/ 0 h 297"/>
                  <a:gd name="T10" fmla="*/ 0 w 123"/>
                  <a:gd name="T11" fmla="*/ 0 h 297"/>
                  <a:gd name="T12" fmla="*/ 0 w 123"/>
                  <a:gd name="T13" fmla="*/ 0 h 297"/>
                  <a:gd name="T14" fmla="*/ 0 w 123"/>
                  <a:gd name="T15" fmla="*/ 0 h 297"/>
                  <a:gd name="T16" fmla="*/ 0 w 123"/>
                  <a:gd name="T17" fmla="*/ 0 h 297"/>
                  <a:gd name="T18" fmla="*/ 0 w 123"/>
                  <a:gd name="T19" fmla="*/ 0 h 297"/>
                  <a:gd name="T20" fmla="*/ 0 w 123"/>
                  <a:gd name="T21" fmla="*/ 0 h 297"/>
                  <a:gd name="T22" fmla="*/ 0 w 123"/>
                  <a:gd name="T23" fmla="*/ 0 h 297"/>
                  <a:gd name="T24" fmla="*/ 0 w 123"/>
                  <a:gd name="T25" fmla="*/ 0 h 297"/>
                  <a:gd name="T26" fmla="*/ 0 w 123"/>
                  <a:gd name="T27" fmla="*/ 0 h 297"/>
                  <a:gd name="T28" fmla="*/ 0 w 123"/>
                  <a:gd name="T29" fmla="*/ 0 h 297"/>
                  <a:gd name="T30" fmla="*/ 0 w 123"/>
                  <a:gd name="T31" fmla="*/ 0 h 297"/>
                  <a:gd name="T32" fmla="*/ 0 w 123"/>
                  <a:gd name="T33" fmla="*/ 0 h 297"/>
                  <a:gd name="T34" fmla="*/ 0 w 123"/>
                  <a:gd name="T35" fmla="*/ 0 h 297"/>
                  <a:gd name="T36" fmla="*/ 0 w 123"/>
                  <a:gd name="T37" fmla="*/ 0 h 297"/>
                  <a:gd name="T38" fmla="*/ 0 w 123"/>
                  <a:gd name="T39" fmla="*/ 0 h 297"/>
                  <a:gd name="T40" fmla="*/ 0 w 123"/>
                  <a:gd name="T41" fmla="*/ 0 h 297"/>
                  <a:gd name="T42" fmla="*/ 0 w 123"/>
                  <a:gd name="T43" fmla="*/ 0 h 297"/>
                  <a:gd name="T44" fmla="*/ 0 w 123"/>
                  <a:gd name="T45" fmla="*/ 0 h 297"/>
                  <a:gd name="T46" fmla="*/ 0 w 123"/>
                  <a:gd name="T47" fmla="*/ 0 h 297"/>
                  <a:gd name="T48" fmla="*/ 0 w 123"/>
                  <a:gd name="T49" fmla="*/ 0 h 297"/>
                  <a:gd name="T50" fmla="*/ 0 w 123"/>
                  <a:gd name="T51" fmla="*/ 0 h 297"/>
                  <a:gd name="T52" fmla="*/ 0 w 123"/>
                  <a:gd name="T53" fmla="*/ 0 h 297"/>
                  <a:gd name="T54" fmla="*/ 0 w 123"/>
                  <a:gd name="T55" fmla="*/ 0 h 297"/>
                  <a:gd name="T56" fmla="*/ 0 w 123"/>
                  <a:gd name="T57" fmla="*/ 0 h 297"/>
                  <a:gd name="T58" fmla="*/ 0 w 123"/>
                  <a:gd name="T59" fmla="*/ 0 h 297"/>
                  <a:gd name="T60" fmla="*/ 0 w 123"/>
                  <a:gd name="T61" fmla="*/ 0 h 297"/>
                  <a:gd name="T62" fmla="*/ 0 w 123"/>
                  <a:gd name="T63" fmla="*/ 0 h 297"/>
                  <a:gd name="T64" fmla="*/ 0 w 123"/>
                  <a:gd name="T65" fmla="*/ 0 h 297"/>
                  <a:gd name="T66" fmla="*/ 0 w 123"/>
                  <a:gd name="T67" fmla="*/ 0 h 297"/>
                  <a:gd name="T68" fmla="*/ 0 w 123"/>
                  <a:gd name="T69" fmla="*/ 0 h 297"/>
                  <a:gd name="T70" fmla="*/ 0 w 123"/>
                  <a:gd name="T71" fmla="*/ 0 h 297"/>
                  <a:gd name="T72" fmla="*/ 0 w 123"/>
                  <a:gd name="T73" fmla="*/ 0 h 297"/>
                  <a:gd name="T74" fmla="*/ 0 w 123"/>
                  <a:gd name="T75" fmla="*/ 0 h 297"/>
                  <a:gd name="T76" fmla="*/ 0 w 123"/>
                  <a:gd name="T77" fmla="*/ 0 h 297"/>
                  <a:gd name="T78" fmla="*/ 0 w 123"/>
                  <a:gd name="T79" fmla="*/ 0 h 297"/>
                  <a:gd name="T80" fmla="*/ 0 w 123"/>
                  <a:gd name="T81" fmla="*/ 0 h 297"/>
                  <a:gd name="T82" fmla="*/ 0 w 123"/>
                  <a:gd name="T83" fmla="*/ 0 h 297"/>
                  <a:gd name="T84" fmla="*/ 0 w 123"/>
                  <a:gd name="T85" fmla="*/ 0 h 297"/>
                  <a:gd name="T86" fmla="*/ 0 w 123"/>
                  <a:gd name="T87" fmla="*/ 0 h 297"/>
                  <a:gd name="T88" fmla="*/ 0 w 123"/>
                  <a:gd name="T89" fmla="*/ 0 h 297"/>
                  <a:gd name="T90" fmla="*/ 0 w 123"/>
                  <a:gd name="T91" fmla="*/ 0 h 297"/>
                  <a:gd name="T92" fmla="*/ 0 w 123"/>
                  <a:gd name="T93" fmla="*/ 0 h 297"/>
                  <a:gd name="T94" fmla="*/ 0 w 123"/>
                  <a:gd name="T95" fmla="*/ 0 h 297"/>
                  <a:gd name="T96" fmla="*/ 0 w 123"/>
                  <a:gd name="T97" fmla="*/ 0 h 297"/>
                  <a:gd name="T98" fmla="*/ 0 w 123"/>
                  <a:gd name="T99" fmla="*/ 0 h 2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3" h="297">
                    <a:moveTo>
                      <a:pt x="0" y="297"/>
                    </a:moveTo>
                    <a:lnTo>
                      <a:pt x="1" y="295"/>
                    </a:lnTo>
                    <a:lnTo>
                      <a:pt x="2" y="291"/>
                    </a:lnTo>
                    <a:lnTo>
                      <a:pt x="3" y="288"/>
                    </a:lnTo>
                    <a:lnTo>
                      <a:pt x="4" y="285"/>
                    </a:lnTo>
                    <a:lnTo>
                      <a:pt x="5" y="283"/>
                    </a:lnTo>
                    <a:lnTo>
                      <a:pt x="7" y="280"/>
                    </a:lnTo>
                    <a:lnTo>
                      <a:pt x="8" y="271"/>
                    </a:lnTo>
                    <a:lnTo>
                      <a:pt x="9" y="264"/>
                    </a:lnTo>
                    <a:lnTo>
                      <a:pt x="11" y="260"/>
                    </a:lnTo>
                    <a:lnTo>
                      <a:pt x="12" y="256"/>
                    </a:lnTo>
                    <a:lnTo>
                      <a:pt x="13" y="251"/>
                    </a:lnTo>
                    <a:lnTo>
                      <a:pt x="14" y="247"/>
                    </a:lnTo>
                    <a:lnTo>
                      <a:pt x="16" y="244"/>
                    </a:lnTo>
                    <a:lnTo>
                      <a:pt x="17" y="242"/>
                    </a:lnTo>
                    <a:lnTo>
                      <a:pt x="18" y="240"/>
                    </a:lnTo>
                    <a:lnTo>
                      <a:pt x="19" y="228"/>
                    </a:lnTo>
                    <a:lnTo>
                      <a:pt x="20" y="221"/>
                    </a:lnTo>
                    <a:lnTo>
                      <a:pt x="21" y="218"/>
                    </a:lnTo>
                    <a:lnTo>
                      <a:pt x="22" y="215"/>
                    </a:lnTo>
                    <a:lnTo>
                      <a:pt x="25" y="214"/>
                    </a:lnTo>
                    <a:lnTo>
                      <a:pt x="26" y="211"/>
                    </a:lnTo>
                    <a:lnTo>
                      <a:pt x="27" y="211"/>
                    </a:lnTo>
                    <a:lnTo>
                      <a:pt x="28" y="211"/>
                    </a:lnTo>
                    <a:lnTo>
                      <a:pt x="29" y="211"/>
                    </a:lnTo>
                    <a:lnTo>
                      <a:pt x="30" y="211"/>
                    </a:lnTo>
                    <a:lnTo>
                      <a:pt x="32" y="211"/>
                    </a:lnTo>
                    <a:lnTo>
                      <a:pt x="33" y="211"/>
                    </a:lnTo>
                    <a:lnTo>
                      <a:pt x="34" y="214"/>
                    </a:lnTo>
                    <a:lnTo>
                      <a:pt x="35" y="215"/>
                    </a:lnTo>
                    <a:lnTo>
                      <a:pt x="36" y="216"/>
                    </a:lnTo>
                    <a:lnTo>
                      <a:pt x="38" y="178"/>
                    </a:lnTo>
                    <a:lnTo>
                      <a:pt x="40" y="177"/>
                    </a:lnTo>
                    <a:lnTo>
                      <a:pt x="41" y="175"/>
                    </a:lnTo>
                    <a:lnTo>
                      <a:pt x="42" y="175"/>
                    </a:lnTo>
                    <a:lnTo>
                      <a:pt x="43" y="174"/>
                    </a:lnTo>
                    <a:lnTo>
                      <a:pt x="44" y="174"/>
                    </a:lnTo>
                    <a:lnTo>
                      <a:pt x="45" y="173"/>
                    </a:lnTo>
                    <a:lnTo>
                      <a:pt x="47" y="173"/>
                    </a:lnTo>
                    <a:lnTo>
                      <a:pt x="48" y="173"/>
                    </a:lnTo>
                    <a:lnTo>
                      <a:pt x="49" y="153"/>
                    </a:lnTo>
                    <a:lnTo>
                      <a:pt x="51" y="149"/>
                    </a:lnTo>
                    <a:lnTo>
                      <a:pt x="52" y="147"/>
                    </a:lnTo>
                    <a:lnTo>
                      <a:pt x="53" y="146"/>
                    </a:lnTo>
                    <a:lnTo>
                      <a:pt x="54" y="145"/>
                    </a:lnTo>
                    <a:lnTo>
                      <a:pt x="56" y="142"/>
                    </a:lnTo>
                    <a:lnTo>
                      <a:pt x="57" y="142"/>
                    </a:lnTo>
                    <a:lnTo>
                      <a:pt x="58" y="141"/>
                    </a:lnTo>
                    <a:lnTo>
                      <a:pt x="59" y="141"/>
                    </a:lnTo>
                    <a:lnTo>
                      <a:pt x="60" y="141"/>
                    </a:lnTo>
                    <a:lnTo>
                      <a:pt x="61" y="140"/>
                    </a:lnTo>
                    <a:lnTo>
                      <a:pt x="64" y="141"/>
                    </a:lnTo>
                    <a:lnTo>
                      <a:pt x="65" y="141"/>
                    </a:lnTo>
                    <a:lnTo>
                      <a:pt x="66" y="142"/>
                    </a:lnTo>
                    <a:lnTo>
                      <a:pt x="67" y="146"/>
                    </a:lnTo>
                    <a:lnTo>
                      <a:pt x="68" y="120"/>
                    </a:lnTo>
                    <a:lnTo>
                      <a:pt x="69" y="118"/>
                    </a:lnTo>
                    <a:lnTo>
                      <a:pt x="71" y="114"/>
                    </a:lnTo>
                    <a:lnTo>
                      <a:pt x="72" y="113"/>
                    </a:lnTo>
                    <a:lnTo>
                      <a:pt x="73" y="106"/>
                    </a:lnTo>
                    <a:lnTo>
                      <a:pt x="74" y="100"/>
                    </a:lnTo>
                    <a:lnTo>
                      <a:pt x="75" y="97"/>
                    </a:lnTo>
                    <a:lnTo>
                      <a:pt x="76" y="96"/>
                    </a:lnTo>
                    <a:lnTo>
                      <a:pt x="78" y="94"/>
                    </a:lnTo>
                    <a:lnTo>
                      <a:pt x="80" y="94"/>
                    </a:lnTo>
                    <a:lnTo>
                      <a:pt x="81" y="93"/>
                    </a:lnTo>
                    <a:lnTo>
                      <a:pt x="82" y="92"/>
                    </a:lnTo>
                    <a:lnTo>
                      <a:pt x="83" y="89"/>
                    </a:lnTo>
                    <a:lnTo>
                      <a:pt x="84" y="88"/>
                    </a:lnTo>
                    <a:lnTo>
                      <a:pt x="85" y="85"/>
                    </a:lnTo>
                    <a:lnTo>
                      <a:pt x="87" y="81"/>
                    </a:lnTo>
                    <a:lnTo>
                      <a:pt x="88" y="78"/>
                    </a:lnTo>
                    <a:lnTo>
                      <a:pt x="89" y="76"/>
                    </a:lnTo>
                    <a:lnTo>
                      <a:pt x="91" y="75"/>
                    </a:lnTo>
                    <a:lnTo>
                      <a:pt x="92" y="73"/>
                    </a:lnTo>
                    <a:lnTo>
                      <a:pt x="93" y="73"/>
                    </a:lnTo>
                    <a:lnTo>
                      <a:pt x="95" y="73"/>
                    </a:lnTo>
                    <a:lnTo>
                      <a:pt x="96" y="73"/>
                    </a:lnTo>
                    <a:lnTo>
                      <a:pt x="97" y="73"/>
                    </a:lnTo>
                    <a:lnTo>
                      <a:pt x="98" y="72"/>
                    </a:lnTo>
                    <a:lnTo>
                      <a:pt x="99" y="71"/>
                    </a:lnTo>
                    <a:lnTo>
                      <a:pt x="100" y="65"/>
                    </a:lnTo>
                    <a:lnTo>
                      <a:pt x="102" y="60"/>
                    </a:lnTo>
                    <a:lnTo>
                      <a:pt x="104" y="56"/>
                    </a:lnTo>
                    <a:lnTo>
                      <a:pt x="105" y="52"/>
                    </a:lnTo>
                    <a:lnTo>
                      <a:pt x="106" y="45"/>
                    </a:lnTo>
                    <a:lnTo>
                      <a:pt x="107" y="43"/>
                    </a:lnTo>
                    <a:lnTo>
                      <a:pt x="108" y="40"/>
                    </a:lnTo>
                    <a:lnTo>
                      <a:pt x="109" y="36"/>
                    </a:lnTo>
                    <a:lnTo>
                      <a:pt x="111" y="35"/>
                    </a:lnTo>
                    <a:lnTo>
                      <a:pt x="112" y="32"/>
                    </a:lnTo>
                    <a:lnTo>
                      <a:pt x="113" y="31"/>
                    </a:lnTo>
                    <a:lnTo>
                      <a:pt x="114" y="28"/>
                    </a:lnTo>
                    <a:lnTo>
                      <a:pt x="115" y="19"/>
                    </a:lnTo>
                    <a:lnTo>
                      <a:pt x="116" y="15"/>
                    </a:lnTo>
                    <a:lnTo>
                      <a:pt x="119" y="12"/>
                    </a:lnTo>
                    <a:lnTo>
                      <a:pt x="120" y="8"/>
                    </a:lnTo>
                    <a:lnTo>
                      <a:pt x="121" y="6"/>
                    </a:lnTo>
                    <a:lnTo>
                      <a:pt x="122" y="3"/>
                    </a:lnTo>
                    <a:lnTo>
                      <a:pt x="123"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574" name="Group 52"/>
            <p:cNvGrpSpPr>
              <a:grpSpLocks/>
            </p:cNvGrpSpPr>
            <p:nvPr/>
          </p:nvGrpSpPr>
          <p:grpSpPr bwMode="auto">
            <a:xfrm>
              <a:off x="2345" y="3539"/>
              <a:ext cx="421" cy="159"/>
              <a:chOff x="2349" y="3539"/>
              <a:chExt cx="421" cy="159"/>
            </a:xfrm>
          </p:grpSpPr>
          <p:sp>
            <p:nvSpPr>
              <p:cNvPr id="11575" name="Freeform 53"/>
              <p:cNvSpPr>
                <a:spLocks/>
              </p:cNvSpPr>
              <p:nvPr/>
            </p:nvSpPr>
            <p:spPr bwMode="auto">
              <a:xfrm>
                <a:off x="2360" y="3548"/>
                <a:ext cx="47" cy="85"/>
              </a:xfrm>
              <a:custGeom>
                <a:avLst/>
                <a:gdLst>
                  <a:gd name="T0" fmla="*/ 0 w 158"/>
                  <a:gd name="T1" fmla="*/ 0 h 844"/>
                  <a:gd name="T2" fmla="*/ 0 w 158"/>
                  <a:gd name="T3" fmla="*/ 0 h 844"/>
                  <a:gd name="T4" fmla="*/ 0 w 158"/>
                  <a:gd name="T5" fmla="*/ 0 h 844"/>
                  <a:gd name="T6" fmla="*/ 0 w 158"/>
                  <a:gd name="T7" fmla="*/ 0 h 844"/>
                  <a:gd name="T8" fmla="*/ 0 w 158"/>
                  <a:gd name="T9" fmla="*/ 0 h 844"/>
                  <a:gd name="T10" fmla="*/ 0 w 158"/>
                  <a:gd name="T11" fmla="*/ 0 h 844"/>
                  <a:gd name="T12" fmla="*/ 0 w 158"/>
                  <a:gd name="T13" fmla="*/ 0 h 844"/>
                  <a:gd name="T14" fmla="*/ 0 w 158"/>
                  <a:gd name="T15" fmla="*/ 0 h 844"/>
                  <a:gd name="T16" fmla="*/ 0 w 158"/>
                  <a:gd name="T17" fmla="*/ 0 h 844"/>
                  <a:gd name="T18" fmla="*/ 0 w 158"/>
                  <a:gd name="T19" fmla="*/ 0 h 844"/>
                  <a:gd name="T20" fmla="*/ 0 w 158"/>
                  <a:gd name="T21" fmla="*/ 0 h 844"/>
                  <a:gd name="T22" fmla="*/ 0 w 158"/>
                  <a:gd name="T23" fmla="*/ 0 h 844"/>
                  <a:gd name="T24" fmla="*/ 0 w 158"/>
                  <a:gd name="T25" fmla="*/ 0 h 844"/>
                  <a:gd name="T26" fmla="*/ 0 w 158"/>
                  <a:gd name="T27" fmla="*/ 0 h 844"/>
                  <a:gd name="T28" fmla="*/ 0 w 158"/>
                  <a:gd name="T29" fmla="*/ 0 h 844"/>
                  <a:gd name="T30" fmla="*/ 0 w 158"/>
                  <a:gd name="T31" fmla="*/ 0 h 844"/>
                  <a:gd name="T32" fmla="*/ 0 w 158"/>
                  <a:gd name="T33" fmla="*/ 0 h 844"/>
                  <a:gd name="T34" fmla="*/ 0 w 158"/>
                  <a:gd name="T35" fmla="*/ 0 h 844"/>
                  <a:gd name="T36" fmla="*/ 0 w 158"/>
                  <a:gd name="T37" fmla="*/ 0 h 844"/>
                  <a:gd name="T38" fmla="*/ 0 w 158"/>
                  <a:gd name="T39" fmla="*/ 0 h 844"/>
                  <a:gd name="T40" fmla="*/ 0 w 158"/>
                  <a:gd name="T41" fmla="*/ 0 h 844"/>
                  <a:gd name="T42" fmla="*/ 0 w 158"/>
                  <a:gd name="T43" fmla="*/ 0 h 844"/>
                  <a:gd name="T44" fmla="*/ 0 w 158"/>
                  <a:gd name="T45" fmla="*/ 0 h 844"/>
                  <a:gd name="T46" fmla="*/ 0 w 158"/>
                  <a:gd name="T47" fmla="*/ 0 h 844"/>
                  <a:gd name="T48" fmla="*/ 0 w 158"/>
                  <a:gd name="T49" fmla="*/ 0 h 844"/>
                  <a:gd name="T50" fmla="*/ 0 w 158"/>
                  <a:gd name="T51" fmla="*/ 0 h 844"/>
                  <a:gd name="T52" fmla="*/ 0 w 158"/>
                  <a:gd name="T53" fmla="*/ 0 h 844"/>
                  <a:gd name="T54" fmla="*/ 0 w 158"/>
                  <a:gd name="T55" fmla="*/ 0 h 844"/>
                  <a:gd name="T56" fmla="*/ 0 w 158"/>
                  <a:gd name="T57" fmla="*/ 0 h 844"/>
                  <a:gd name="T58" fmla="*/ 0 w 158"/>
                  <a:gd name="T59" fmla="*/ 0 h 844"/>
                  <a:gd name="T60" fmla="*/ 0 w 158"/>
                  <a:gd name="T61" fmla="*/ 0 h 844"/>
                  <a:gd name="T62" fmla="*/ 0 w 158"/>
                  <a:gd name="T63" fmla="*/ 0 h 844"/>
                  <a:gd name="T64" fmla="*/ 0 w 158"/>
                  <a:gd name="T65" fmla="*/ 0 h 844"/>
                  <a:gd name="T66" fmla="*/ 0 w 158"/>
                  <a:gd name="T67" fmla="*/ 0 h 844"/>
                  <a:gd name="T68" fmla="*/ 0 w 158"/>
                  <a:gd name="T69" fmla="*/ 0 h 844"/>
                  <a:gd name="T70" fmla="*/ 0 w 158"/>
                  <a:gd name="T71" fmla="*/ 0 h 844"/>
                  <a:gd name="T72" fmla="*/ 0 w 158"/>
                  <a:gd name="T73" fmla="*/ 0 h 844"/>
                  <a:gd name="T74" fmla="*/ 0 w 158"/>
                  <a:gd name="T75" fmla="*/ 0 h 844"/>
                  <a:gd name="T76" fmla="*/ 0 w 158"/>
                  <a:gd name="T77" fmla="*/ 0 h 844"/>
                  <a:gd name="T78" fmla="*/ 0 w 158"/>
                  <a:gd name="T79" fmla="*/ 0 h 844"/>
                  <a:gd name="T80" fmla="*/ 0 w 158"/>
                  <a:gd name="T81" fmla="*/ 0 h 844"/>
                  <a:gd name="T82" fmla="*/ 0 w 158"/>
                  <a:gd name="T83" fmla="*/ 0 h 844"/>
                  <a:gd name="T84" fmla="*/ 0 w 158"/>
                  <a:gd name="T85" fmla="*/ 0 h 844"/>
                  <a:gd name="T86" fmla="*/ 0 w 158"/>
                  <a:gd name="T87" fmla="*/ 0 h 844"/>
                  <a:gd name="T88" fmla="*/ 0 w 158"/>
                  <a:gd name="T89" fmla="*/ 0 h 844"/>
                  <a:gd name="T90" fmla="*/ 0 w 158"/>
                  <a:gd name="T91" fmla="*/ 0 h 844"/>
                  <a:gd name="T92" fmla="*/ 0 w 158"/>
                  <a:gd name="T93" fmla="*/ 0 h 844"/>
                  <a:gd name="T94" fmla="*/ 0 w 158"/>
                  <a:gd name="T95" fmla="*/ 0 h 844"/>
                  <a:gd name="T96" fmla="*/ 0 w 158"/>
                  <a:gd name="T97" fmla="*/ 0 h 844"/>
                  <a:gd name="T98" fmla="*/ 0 w 158"/>
                  <a:gd name="T99" fmla="*/ 0 h 844"/>
                  <a:gd name="T100" fmla="*/ 0 w 158"/>
                  <a:gd name="T101" fmla="*/ 0 h 844"/>
                  <a:gd name="T102" fmla="*/ 0 w 158"/>
                  <a:gd name="T103" fmla="*/ 0 h 844"/>
                  <a:gd name="T104" fmla="*/ 0 w 158"/>
                  <a:gd name="T105" fmla="*/ 0 h 844"/>
                  <a:gd name="T106" fmla="*/ 0 w 158"/>
                  <a:gd name="T107" fmla="*/ 0 h 844"/>
                  <a:gd name="T108" fmla="*/ 0 w 158"/>
                  <a:gd name="T109" fmla="*/ 0 h 844"/>
                  <a:gd name="T110" fmla="*/ 0 w 158"/>
                  <a:gd name="T111" fmla="*/ 0 h 844"/>
                  <a:gd name="T112" fmla="*/ 0 w 158"/>
                  <a:gd name="T113" fmla="*/ 0 h 844"/>
                  <a:gd name="T114" fmla="*/ 0 w 158"/>
                  <a:gd name="T115" fmla="*/ 0 h 844"/>
                  <a:gd name="T116" fmla="*/ 0 w 158"/>
                  <a:gd name="T117" fmla="*/ 0 h 844"/>
                  <a:gd name="T118" fmla="*/ 0 w 158"/>
                  <a:gd name="T119" fmla="*/ 0 h 844"/>
                  <a:gd name="T120" fmla="*/ 0 w 158"/>
                  <a:gd name="T121" fmla="*/ 0 h 844"/>
                  <a:gd name="T122" fmla="*/ 0 w 158"/>
                  <a:gd name="T123" fmla="*/ 0 h 844"/>
                  <a:gd name="T124" fmla="*/ 0 w 158"/>
                  <a:gd name="T125" fmla="*/ 0 h 8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844">
                    <a:moveTo>
                      <a:pt x="0" y="812"/>
                    </a:moveTo>
                    <a:lnTo>
                      <a:pt x="1" y="812"/>
                    </a:lnTo>
                    <a:lnTo>
                      <a:pt x="2" y="825"/>
                    </a:lnTo>
                    <a:lnTo>
                      <a:pt x="3" y="844"/>
                    </a:lnTo>
                    <a:lnTo>
                      <a:pt x="5" y="620"/>
                    </a:lnTo>
                    <a:lnTo>
                      <a:pt x="6" y="633"/>
                    </a:lnTo>
                    <a:lnTo>
                      <a:pt x="7" y="384"/>
                    </a:lnTo>
                    <a:lnTo>
                      <a:pt x="8" y="218"/>
                    </a:lnTo>
                    <a:lnTo>
                      <a:pt x="9" y="160"/>
                    </a:lnTo>
                    <a:lnTo>
                      <a:pt x="10" y="147"/>
                    </a:lnTo>
                    <a:lnTo>
                      <a:pt x="12" y="134"/>
                    </a:lnTo>
                    <a:lnTo>
                      <a:pt x="14" y="129"/>
                    </a:lnTo>
                    <a:lnTo>
                      <a:pt x="15" y="123"/>
                    </a:lnTo>
                    <a:lnTo>
                      <a:pt x="16" y="116"/>
                    </a:lnTo>
                    <a:lnTo>
                      <a:pt x="17" y="110"/>
                    </a:lnTo>
                    <a:lnTo>
                      <a:pt x="18" y="97"/>
                    </a:lnTo>
                    <a:lnTo>
                      <a:pt x="19" y="90"/>
                    </a:lnTo>
                    <a:lnTo>
                      <a:pt x="21" y="77"/>
                    </a:lnTo>
                    <a:lnTo>
                      <a:pt x="22" y="71"/>
                    </a:lnTo>
                    <a:lnTo>
                      <a:pt x="23" y="58"/>
                    </a:lnTo>
                    <a:lnTo>
                      <a:pt x="25" y="51"/>
                    </a:lnTo>
                    <a:lnTo>
                      <a:pt x="26" y="39"/>
                    </a:lnTo>
                    <a:lnTo>
                      <a:pt x="27" y="33"/>
                    </a:lnTo>
                    <a:lnTo>
                      <a:pt x="29" y="33"/>
                    </a:lnTo>
                    <a:lnTo>
                      <a:pt x="30" y="26"/>
                    </a:lnTo>
                    <a:lnTo>
                      <a:pt x="31" y="20"/>
                    </a:lnTo>
                    <a:lnTo>
                      <a:pt x="32" y="20"/>
                    </a:lnTo>
                    <a:lnTo>
                      <a:pt x="33" y="13"/>
                    </a:lnTo>
                    <a:lnTo>
                      <a:pt x="34" y="13"/>
                    </a:lnTo>
                    <a:lnTo>
                      <a:pt x="36" y="7"/>
                    </a:lnTo>
                    <a:lnTo>
                      <a:pt x="38" y="7"/>
                    </a:lnTo>
                    <a:lnTo>
                      <a:pt x="39" y="7"/>
                    </a:lnTo>
                    <a:lnTo>
                      <a:pt x="40" y="0"/>
                    </a:lnTo>
                    <a:lnTo>
                      <a:pt x="41" y="0"/>
                    </a:lnTo>
                    <a:lnTo>
                      <a:pt x="42" y="0"/>
                    </a:lnTo>
                    <a:lnTo>
                      <a:pt x="44" y="0"/>
                    </a:lnTo>
                    <a:lnTo>
                      <a:pt x="45" y="0"/>
                    </a:lnTo>
                    <a:lnTo>
                      <a:pt x="46" y="0"/>
                    </a:lnTo>
                    <a:lnTo>
                      <a:pt x="47" y="0"/>
                    </a:lnTo>
                    <a:lnTo>
                      <a:pt x="48" y="0"/>
                    </a:lnTo>
                    <a:lnTo>
                      <a:pt x="49" y="0"/>
                    </a:lnTo>
                    <a:lnTo>
                      <a:pt x="52" y="0"/>
                    </a:lnTo>
                    <a:lnTo>
                      <a:pt x="53" y="7"/>
                    </a:lnTo>
                    <a:lnTo>
                      <a:pt x="54" y="7"/>
                    </a:lnTo>
                    <a:lnTo>
                      <a:pt x="55" y="7"/>
                    </a:lnTo>
                    <a:lnTo>
                      <a:pt x="56" y="0"/>
                    </a:lnTo>
                    <a:lnTo>
                      <a:pt x="57" y="0"/>
                    </a:lnTo>
                    <a:lnTo>
                      <a:pt x="59" y="0"/>
                    </a:lnTo>
                    <a:lnTo>
                      <a:pt x="60" y="0"/>
                    </a:lnTo>
                    <a:lnTo>
                      <a:pt x="61" y="7"/>
                    </a:lnTo>
                    <a:lnTo>
                      <a:pt x="62" y="7"/>
                    </a:lnTo>
                    <a:lnTo>
                      <a:pt x="63" y="7"/>
                    </a:lnTo>
                    <a:lnTo>
                      <a:pt x="65" y="7"/>
                    </a:lnTo>
                    <a:lnTo>
                      <a:pt x="67" y="7"/>
                    </a:lnTo>
                    <a:lnTo>
                      <a:pt x="68" y="13"/>
                    </a:lnTo>
                    <a:lnTo>
                      <a:pt x="69" y="13"/>
                    </a:lnTo>
                    <a:lnTo>
                      <a:pt x="70" y="13"/>
                    </a:lnTo>
                    <a:lnTo>
                      <a:pt x="71" y="20"/>
                    </a:lnTo>
                    <a:lnTo>
                      <a:pt x="72" y="20"/>
                    </a:lnTo>
                    <a:lnTo>
                      <a:pt x="74" y="25"/>
                    </a:lnTo>
                    <a:lnTo>
                      <a:pt x="75" y="25"/>
                    </a:lnTo>
                    <a:lnTo>
                      <a:pt x="76" y="25"/>
                    </a:lnTo>
                    <a:lnTo>
                      <a:pt x="78" y="25"/>
                    </a:lnTo>
                    <a:lnTo>
                      <a:pt x="79" y="25"/>
                    </a:lnTo>
                    <a:lnTo>
                      <a:pt x="80" y="32"/>
                    </a:lnTo>
                    <a:lnTo>
                      <a:pt x="82" y="32"/>
                    </a:lnTo>
                    <a:lnTo>
                      <a:pt x="83" y="32"/>
                    </a:lnTo>
                    <a:lnTo>
                      <a:pt x="84" y="32"/>
                    </a:lnTo>
                    <a:lnTo>
                      <a:pt x="85" y="32"/>
                    </a:lnTo>
                    <a:lnTo>
                      <a:pt x="86" y="38"/>
                    </a:lnTo>
                    <a:lnTo>
                      <a:pt x="87" y="38"/>
                    </a:lnTo>
                    <a:lnTo>
                      <a:pt x="89" y="38"/>
                    </a:lnTo>
                    <a:lnTo>
                      <a:pt x="90" y="45"/>
                    </a:lnTo>
                    <a:lnTo>
                      <a:pt x="92" y="45"/>
                    </a:lnTo>
                    <a:lnTo>
                      <a:pt x="93" y="45"/>
                    </a:lnTo>
                    <a:lnTo>
                      <a:pt x="94" y="45"/>
                    </a:lnTo>
                    <a:lnTo>
                      <a:pt x="95" y="51"/>
                    </a:lnTo>
                    <a:lnTo>
                      <a:pt x="97" y="51"/>
                    </a:lnTo>
                    <a:lnTo>
                      <a:pt x="98" y="51"/>
                    </a:lnTo>
                    <a:lnTo>
                      <a:pt x="99" y="51"/>
                    </a:lnTo>
                    <a:lnTo>
                      <a:pt x="100" y="58"/>
                    </a:lnTo>
                    <a:lnTo>
                      <a:pt x="101" y="58"/>
                    </a:lnTo>
                    <a:lnTo>
                      <a:pt x="102" y="58"/>
                    </a:lnTo>
                    <a:lnTo>
                      <a:pt x="105" y="64"/>
                    </a:lnTo>
                    <a:lnTo>
                      <a:pt x="106" y="64"/>
                    </a:lnTo>
                    <a:lnTo>
                      <a:pt x="107" y="71"/>
                    </a:lnTo>
                    <a:lnTo>
                      <a:pt x="108" y="71"/>
                    </a:lnTo>
                    <a:lnTo>
                      <a:pt x="109" y="71"/>
                    </a:lnTo>
                    <a:lnTo>
                      <a:pt x="110" y="76"/>
                    </a:lnTo>
                    <a:lnTo>
                      <a:pt x="112" y="76"/>
                    </a:lnTo>
                    <a:lnTo>
                      <a:pt x="113" y="76"/>
                    </a:lnTo>
                    <a:lnTo>
                      <a:pt x="114" y="83"/>
                    </a:lnTo>
                    <a:lnTo>
                      <a:pt x="115" y="83"/>
                    </a:lnTo>
                    <a:lnTo>
                      <a:pt x="116" y="89"/>
                    </a:lnTo>
                    <a:lnTo>
                      <a:pt x="118" y="89"/>
                    </a:lnTo>
                    <a:lnTo>
                      <a:pt x="120" y="96"/>
                    </a:lnTo>
                    <a:lnTo>
                      <a:pt x="121" y="96"/>
                    </a:lnTo>
                    <a:lnTo>
                      <a:pt x="122" y="102"/>
                    </a:lnTo>
                    <a:lnTo>
                      <a:pt x="123" y="108"/>
                    </a:lnTo>
                    <a:lnTo>
                      <a:pt x="124" y="108"/>
                    </a:lnTo>
                    <a:lnTo>
                      <a:pt x="125" y="108"/>
                    </a:lnTo>
                    <a:lnTo>
                      <a:pt x="127" y="115"/>
                    </a:lnTo>
                    <a:lnTo>
                      <a:pt x="128" y="115"/>
                    </a:lnTo>
                    <a:lnTo>
                      <a:pt x="129" y="121"/>
                    </a:lnTo>
                    <a:lnTo>
                      <a:pt x="130" y="121"/>
                    </a:lnTo>
                    <a:lnTo>
                      <a:pt x="132" y="121"/>
                    </a:lnTo>
                    <a:lnTo>
                      <a:pt x="133" y="121"/>
                    </a:lnTo>
                    <a:lnTo>
                      <a:pt x="135" y="128"/>
                    </a:lnTo>
                    <a:lnTo>
                      <a:pt x="136" y="128"/>
                    </a:lnTo>
                    <a:lnTo>
                      <a:pt x="137" y="128"/>
                    </a:lnTo>
                    <a:lnTo>
                      <a:pt x="138" y="133"/>
                    </a:lnTo>
                    <a:lnTo>
                      <a:pt x="139" y="133"/>
                    </a:lnTo>
                    <a:lnTo>
                      <a:pt x="140" y="140"/>
                    </a:lnTo>
                    <a:lnTo>
                      <a:pt x="142" y="140"/>
                    </a:lnTo>
                    <a:lnTo>
                      <a:pt x="143" y="140"/>
                    </a:lnTo>
                    <a:lnTo>
                      <a:pt x="145" y="146"/>
                    </a:lnTo>
                    <a:lnTo>
                      <a:pt x="146" y="146"/>
                    </a:lnTo>
                    <a:lnTo>
                      <a:pt x="147" y="146"/>
                    </a:lnTo>
                    <a:lnTo>
                      <a:pt x="148" y="146"/>
                    </a:lnTo>
                    <a:lnTo>
                      <a:pt x="150" y="146"/>
                    </a:lnTo>
                    <a:lnTo>
                      <a:pt x="151" y="153"/>
                    </a:lnTo>
                    <a:lnTo>
                      <a:pt x="152" y="153"/>
                    </a:lnTo>
                    <a:lnTo>
                      <a:pt x="153" y="153"/>
                    </a:lnTo>
                    <a:lnTo>
                      <a:pt x="154" y="153"/>
                    </a:lnTo>
                    <a:lnTo>
                      <a:pt x="155" y="153"/>
                    </a:lnTo>
                    <a:lnTo>
                      <a:pt x="158" y="15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6" name="Freeform 54"/>
              <p:cNvSpPr>
                <a:spLocks/>
              </p:cNvSpPr>
              <p:nvPr/>
            </p:nvSpPr>
            <p:spPr bwMode="auto">
              <a:xfrm>
                <a:off x="2407" y="3564"/>
                <a:ext cx="46" cy="2"/>
              </a:xfrm>
              <a:custGeom>
                <a:avLst/>
                <a:gdLst>
                  <a:gd name="T0" fmla="*/ 0 w 157"/>
                  <a:gd name="T1" fmla="*/ 0 h 25"/>
                  <a:gd name="T2" fmla="*/ 0 w 157"/>
                  <a:gd name="T3" fmla="*/ 0 h 25"/>
                  <a:gd name="T4" fmla="*/ 0 w 157"/>
                  <a:gd name="T5" fmla="*/ 0 h 25"/>
                  <a:gd name="T6" fmla="*/ 0 w 157"/>
                  <a:gd name="T7" fmla="*/ 0 h 25"/>
                  <a:gd name="T8" fmla="*/ 0 w 157"/>
                  <a:gd name="T9" fmla="*/ 0 h 25"/>
                  <a:gd name="T10" fmla="*/ 0 w 157"/>
                  <a:gd name="T11" fmla="*/ 0 h 25"/>
                  <a:gd name="T12" fmla="*/ 0 w 157"/>
                  <a:gd name="T13" fmla="*/ 0 h 25"/>
                  <a:gd name="T14" fmla="*/ 0 w 157"/>
                  <a:gd name="T15" fmla="*/ 0 h 25"/>
                  <a:gd name="T16" fmla="*/ 0 w 157"/>
                  <a:gd name="T17" fmla="*/ 0 h 25"/>
                  <a:gd name="T18" fmla="*/ 0 w 157"/>
                  <a:gd name="T19" fmla="*/ 0 h 25"/>
                  <a:gd name="T20" fmla="*/ 0 w 157"/>
                  <a:gd name="T21" fmla="*/ 0 h 25"/>
                  <a:gd name="T22" fmla="*/ 0 w 157"/>
                  <a:gd name="T23" fmla="*/ 0 h 25"/>
                  <a:gd name="T24" fmla="*/ 0 w 157"/>
                  <a:gd name="T25" fmla="*/ 0 h 25"/>
                  <a:gd name="T26" fmla="*/ 0 w 157"/>
                  <a:gd name="T27" fmla="*/ 0 h 25"/>
                  <a:gd name="T28" fmla="*/ 0 w 157"/>
                  <a:gd name="T29" fmla="*/ 0 h 25"/>
                  <a:gd name="T30" fmla="*/ 0 w 157"/>
                  <a:gd name="T31" fmla="*/ 0 h 25"/>
                  <a:gd name="T32" fmla="*/ 0 w 157"/>
                  <a:gd name="T33" fmla="*/ 0 h 25"/>
                  <a:gd name="T34" fmla="*/ 0 w 157"/>
                  <a:gd name="T35" fmla="*/ 0 h 25"/>
                  <a:gd name="T36" fmla="*/ 0 w 157"/>
                  <a:gd name="T37" fmla="*/ 0 h 25"/>
                  <a:gd name="T38" fmla="*/ 0 w 157"/>
                  <a:gd name="T39" fmla="*/ 0 h 25"/>
                  <a:gd name="T40" fmla="*/ 0 w 157"/>
                  <a:gd name="T41" fmla="*/ 0 h 25"/>
                  <a:gd name="T42" fmla="*/ 0 w 157"/>
                  <a:gd name="T43" fmla="*/ 0 h 25"/>
                  <a:gd name="T44" fmla="*/ 0 w 157"/>
                  <a:gd name="T45" fmla="*/ 0 h 25"/>
                  <a:gd name="T46" fmla="*/ 0 w 157"/>
                  <a:gd name="T47" fmla="*/ 0 h 25"/>
                  <a:gd name="T48" fmla="*/ 0 w 157"/>
                  <a:gd name="T49" fmla="*/ 0 h 25"/>
                  <a:gd name="T50" fmla="*/ 0 w 157"/>
                  <a:gd name="T51" fmla="*/ 0 h 25"/>
                  <a:gd name="T52" fmla="*/ 0 w 157"/>
                  <a:gd name="T53" fmla="*/ 0 h 25"/>
                  <a:gd name="T54" fmla="*/ 0 w 157"/>
                  <a:gd name="T55" fmla="*/ 0 h 25"/>
                  <a:gd name="T56" fmla="*/ 0 w 157"/>
                  <a:gd name="T57" fmla="*/ 0 h 25"/>
                  <a:gd name="T58" fmla="*/ 0 w 157"/>
                  <a:gd name="T59" fmla="*/ 0 h 25"/>
                  <a:gd name="T60" fmla="*/ 0 w 157"/>
                  <a:gd name="T61" fmla="*/ 0 h 25"/>
                  <a:gd name="T62" fmla="*/ 0 w 157"/>
                  <a:gd name="T63" fmla="*/ 0 h 25"/>
                  <a:gd name="T64" fmla="*/ 0 w 157"/>
                  <a:gd name="T65" fmla="*/ 0 h 25"/>
                  <a:gd name="T66" fmla="*/ 0 w 157"/>
                  <a:gd name="T67" fmla="*/ 0 h 25"/>
                  <a:gd name="T68" fmla="*/ 0 w 157"/>
                  <a:gd name="T69" fmla="*/ 0 h 25"/>
                  <a:gd name="T70" fmla="*/ 0 w 157"/>
                  <a:gd name="T71" fmla="*/ 0 h 25"/>
                  <a:gd name="T72" fmla="*/ 0 w 157"/>
                  <a:gd name="T73" fmla="*/ 0 h 25"/>
                  <a:gd name="T74" fmla="*/ 0 w 157"/>
                  <a:gd name="T75" fmla="*/ 0 h 25"/>
                  <a:gd name="T76" fmla="*/ 0 w 157"/>
                  <a:gd name="T77" fmla="*/ 0 h 25"/>
                  <a:gd name="T78" fmla="*/ 0 w 157"/>
                  <a:gd name="T79" fmla="*/ 0 h 25"/>
                  <a:gd name="T80" fmla="*/ 0 w 157"/>
                  <a:gd name="T81" fmla="*/ 0 h 25"/>
                  <a:gd name="T82" fmla="*/ 0 w 157"/>
                  <a:gd name="T83" fmla="*/ 0 h 25"/>
                  <a:gd name="T84" fmla="*/ 0 w 157"/>
                  <a:gd name="T85" fmla="*/ 0 h 25"/>
                  <a:gd name="T86" fmla="*/ 0 w 157"/>
                  <a:gd name="T87" fmla="*/ 0 h 25"/>
                  <a:gd name="T88" fmla="*/ 0 w 157"/>
                  <a:gd name="T89" fmla="*/ 0 h 25"/>
                  <a:gd name="T90" fmla="*/ 0 w 157"/>
                  <a:gd name="T91" fmla="*/ 0 h 25"/>
                  <a:gd name="T92" fmla="*/ 0 w 157"/>
                  <a:gd name="T93" fmla="*/ 0 h 25"/>
                  <a:gd name="T94" fmla="*/ 0 w 157"/>
                  <a:gd name="T95" fmla="*/ 0 h 25"/>
                  <a:gd name="T96" fmla="*/ 0 w 157"/>
                  <a:gd name="T97" fmla="*/ 0 h 25"/>
                  <a:gd name="T98" fmla="*/ 0 w 157"/>
                  <a:gd name="T99" fmla="*/ 0 h 25"/>
                  <a:gd name="T100" fmla="*/ 0 w 157"/>
                  <a:gd name="T101" fmla="*/ 0 h 25"/>
                  <a:gd name="T102" fmla="*/ 0 w 157"/>
                  <a:gd name="T103" fmla="*/ 0 h 25"/>
                  <a:gd name="T104" fmla="*/ 0 w 157"/>
                  <a:gd name="T105" fmla="*/ 0 h 25"/>
                  <a:gd name="T106" fmla="*/ 0 w 157"/>
                  <a:gd name="T107" fmla="*/ 0 h 25"/>
                  <a:gd name="T108" fmla="*/ 0 w 157"/>
                  <a:gd name="T109" fmla="*/ 0 h 25"/>
                  <a:gd name="T110" fmla="*/ 0 w 157"/>
                  <a:gd name="T111" fmla="*/ 0 h 25"/>
                  <a:gd name="T112" fmla="*/ 0 w 157"/>
                  <a:gd name="T113" fmla="*/ 0 h 25"/>
                  <a:gd name="T114" fmla="*/ 0 w 157"/>
                  <a:gd name="T115" fmla="*/ 0 h 25"/>
                  <a:gd name="T116" fmla="*/ 0 w 157"/>
                  <a:gd name="T117" fmla="*/ 0 h 25"/>
                  <a:gd name="T118" fmla="*/ 0 w 157"/>
                  <a:gd name="T119" fmla="*/ 0 h 25"/>
                  <a:gd name="T120" fmla="*/ 0 w 157"/>
                  <a:gd name="T121" fmla="*/ 0 h 25"/>
                  <a:gd name="T122" fmla="*/ 0 w 157"/>
                  <a:gd name="T123" fmla="*/ 0 h 25"/>
                  <a:gd name="T124" fmla="*/ 0 w 157"/>
                  <a:gd name="T125" fmla="*/ 0 h 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25">
                    <a:moveTo>
                      <a:pt x="0" y="0"/>
                    </a:moveTo>
                    <a:lnTo>
                      <a:pt x="1" y="0"/>
                    </a:lnTo>
                    <a:lnTo>
                      <a:pt x="2" y="0"/>
                    </a:lnTo>
                    <a:lnTo>
                      <a:pt x="3" y="0"/>
                    </a:lnTo>
                    <a:lnTo>
                      <a:pt x="4" y="0"/>
                    </a:lnTo>
                    <a:lnTo>
                      <a:pt x="5" y="0"/>
                    </a:lnTo>
                    <a:lnTo>
                      <a:pt x="7" y="0"/>
                    </a:lnTo>
                    <a:lnTo>
                      <a:pt x="8" y="0"/>
                    </a:lnTo>
                    <a:lnTo>
                      <a:pt x="9" y="0"/>
                    </a:lnTo>
                    <a:lnTo>
                      <a:pt x="10" y="0"/>
                    </a:lnTo>
                    <a:lnTo>
                      <a:pt x="11" y="0"/>
                    </a:lnTo>
                    <a:lnTo>
                      <a:pt x="12" y="0"/>
                    </a:lnTo>
                    <a:lnTo>
                      <a:pt x="15" y="0"/>
                    </a:lnTo>
                    <a:lnTo>
                      <a:pt x="16" y="6"/>
                    </a:lnTo>
                    <a:lnTo>
                      <a:pt x="17" y="6"/>
                    </a:lnTo>
                    <a:lnTo>
                      <a:pt x="18" y="6"/>
                    </a:lnTo>
                    <a:lnTo>
                      <a:pt x="19" y="6"/>
                    </a:lnTo>
                    <a:lnTo>
                      <a:pt x="20" y="13"/>
                    </a:lnTo>
                    <a:lnTo>
                      <a:pt x="22" y="13"/>
                    </a:lnTo>
                    <a:lnTo>
                      <a:pt x="23" y="13"/>
                    </a:lnTo>
                    <a:lnTo>
                      <a:pt x="24" y="13"/>
                    </a:lnTo>
                    <a:lnTo>
                      <a:pt x="25" y="13"/>
                    </a:lnTo>
                    <a:lnTo>
                      <a:pt x="27" y="13"/>
                    </a:lnTo>
                    <a:lnTo>
                      <a:pt x="28" y="13"/>
                    </a:lnTo>
                    <a:lnTo>
                      <a:pt x="30" y="19"/>
                    </a:lnTo>
                    <a:lnTo>
                      <a:pt x="31" y="19"/>
                    </a:lnTo>
                    <a:lnTo>
                      <a:pt x="32" y="19"/>
                    </a:lnTo>
                    <a:lnTo>
                      <a:pt x="33" y="19"/>
                    </a:lnTo>
                    <a:lnTo>
                      <a:pt x="34" y="18"/>
                    </a:lnTo>
                    <a:lnTo>
                      <a:pt x="35" y="18"/>
                    </a:lnTo>
                    <a:lnTo>
                      <a:pt x="37" y="18"/>
                    </a:lnTo>
                    <a:lnTo>
                      <a:pt x="38" y="18"/>
                    </a:lnTo>
                    <a:lnTo>
                      <a:pt x="40" y="18"/>
                    </a:lnTo>
                    <a:lnTo>
                      <a:pt x="41" y="18"/>
                    </a:lnTo>
                    <a:lnTo>
                      <a:pt x="42" y="18"/>
                    </a:lnTo>
                    <a:lnTo>
                      <a:pt x="43" y="18"/>
                    </a:lnTo>
                    <a:lnTo>
                      <a:pt x="45" y="18"/>
                    </a:lnTo>
                    <a:lnTo>
                      <a:pt x="46" y="18"/>
                    </a:lnTo>
                    <a:lnTo>
                      <a:pt x="47" y="18"/>
                    </a:lnTo>
                    <a:lnTo>
                      <a:pt x="48" y="18"/>
                    </a:lnTo>
                    <a:lnTo>
                      <a:pt x="49" y="18"/>
                    </a:lnTo>
                    <a:lnTo>
                      <a:pt x="50" y="18"/>
                    </a:lnTo>
                    <a:lnTo>
                      <a:pt x="52" y="18"/>
                    </a:lnTo>
                    <a:lnTo>
                      <a:pt x="54" y="18"/>
                    </a:lnTo>
                    <a:lnTo>
                      <a:pt x="55" y="18"/>
                    </a:lnTo>
                    <a:lnTo>
                      <a:pt x="56" y="18"/>
                    </a:lnTo>
                    <a:lnTo>
                      <a:pt x="57" y="18"/>
                    </a:lnTo>
                    <a:lnTo>
                      <a:pt x="58" y="18"/>
                    </a:lnTo>
                    <a:lnTo>
                      <a:pt x="60" y="18"/>
                    </a:lnTo>
                    <a:lnTo>
                      <a:pt x="61" y="18"/>
                    </a:lnTo>
                    <a:lnTo>
                      <a:pt x="62" y="18"/>
                    </a:lnTo>
                    <a:lnTo>
                      <a:pt x="63" y="18"/>
                    </a:lnTo>
                    <a:lnTo>
                      <a:pt x="64" y="18"/>
                    </a:lnTo>
                    <a:lnTo>
                      <a:pt x="65" y="18"/>
                    </a:lnTo>
                    <a:lnTo>
                      <a:pt x="68" y="18"/>
                    </a:lnTo>
                    <a:lnTo>
                      <a:pt x="69" y="18"/>
                    </a:lnTo>
                    <a:lnTo>
                      <a:pt x="70" y="18"/>
                    </a:lnTo>
                    <a:lnTo>
                      <a:pt x="71" y="18"/>
                    </a:lnTo>
                    <a:lnTo>
                      <a:pt x="72" y="18"/>
                    </a:lnTo>
                    <a:lnTo>
                      <a:pt x="73" y="18"/>
                    </a:lnTo>
                    <a:lnTo>
                      <a:pt x="75" y="18"/>
                    </a:lnTo>
                    <a:lnTo>
                      <a:pt x="76" y="18"/>
                    </a:lnTo>
                    <a:lnTo>
                      <a:pt x="77" y="18"/>
                    </a:lnTo>
                    <a:lnTo>
                      <a:pt x="78" y="18"/>
                    </a:lnTo>
                    <a:lnTo>
                      <a:pt x="80" y="18"/>
                    </a:lnTo>
                    <a:lnTo>
                      <a:pt x="82" y="18"/>
                    </a:lnTo>
                    <a:lnTo>
                      <a:pt x="83" y="18"/>
                    </a:lnTo>
                    <a:lnTo>
                      <a:pt x="84" y="18"/>
                    </a:lnTo>
                    <a:lnTo>
                      <a:pt x="85" y="18"/>
                    </a:lnTo>
                    <a:lnTo>
                      <a:pt x="86" y="18"/>
                    </a:lnTo>
                    <a:lnTo>
                      <a:pt x="87" y="18"/>
                    </a:lnTo>
                    <a:lnTo>
                      <a:pt x="89" y="18"/>
                    </a:lnTo>
                    <a:lnTo>
                      <a:pt x="90" y="18"/>
                    </a:lnTo>
                    <a:lnTo>
                      <a:pt x="91" y="18"/>
                    </a:lnTo>
                    <a:lnTo>
                      <a:pt x="92" y="18"/>
                    </a:lnTo>
                    <a:lnTo>
                      <a:pt x="94" y="18"/>
                    </a:lnTo>
                    <a:lnTo>
                      <a:pt x="95" y="18"/>
                    </a:lnTo>
                    <a:lnTo>
                      <a:pt x="97" y="18"/>
                    </a:lnTo>
                    <a:lnTo>
                      <a:pt x="98" y="18"/>
                    </a:lnTo>
                    <a:lnTo>
                      <a:pt x="99" y="18"/>
                    </a:lnTo>
                    <a:lnTo>
                      <a:pt x="100" y="18"/>
                    </a:lnTo>
                    <a:lnTo>
                      <a:pt x="101" y="18"/>
                    </a:lnTo>
                    <a:lnTo>
                      <a:pt x="102" y="18"/>
                    </a:lnTo>
                    <a:lnTo>
                      <a:pt x="104" y="18"/>
                    </a:lnTo>
                    <a:lnTo>
                      <a:pt x="105" y="18"/>
                    </a:lnTo>
                    <a:lnTo>
                      <a:pt x="107" y="18"/>
                    </a:lnTo>
                    <a:lnTo>
                      <a:pt x="108" y="18"/>
                    </a:lnTo>
                    <a:lnTo>
                      <a:pt x="109" y="18"/>
                    </a:lnTo>
                    <a:lnTo>
                      <a:pt x="110" y="18"/>
                    </a:lnTo>
                    <a:lnTo>
                      <a:pt x="112" y="18"/>
                    </a:lnTo>
                    <a:lnTo>
                      <a:pt x="113" y="18"/>
                    </a:lnTo>
                    <a:lnTo>
                      <a:pt x="114" y="12"/>
                    </a:lnTo>
                    <a:lnTo>
                      <a:pt x="115" y="18"/>
                    </a:lnTo>
                    <a:lnTo>
                      <a:pt x="116" y="18"/>
                    </a:lnTo>
                    <a:lnTo>
                      <a:pt x="117" y="18"/>
                    </a:lnTo>
                    <a:lnTo>
                      <a:pt x="120" y="18"/>
                    </a:lnTo>
                    <a:lnTo>
                      <a:pt x="121" y="18"/>
                    </a:lnTo>
                    <a:lnTo>
                      <a:pt x="122" y="18"/>
                    </a:lnTo>
                    <a:lnTo>
                      <a:pt x="123" y="18"/>
                    </a:lnTo>
                    <a:lnTo>
                      <a:pt x="124" y="18"/>
                    </a:lnTo>
                    <a:lnTo>
                      <a:pt x="125" y="18"/>
                    </a:lnTo>
                    <a:lnTo>
                      <a:pt x="127" y="18"/>
                    </a:lnTo>
                    <a:lnTo>
                      <a:pt x="128" y="18"/>
                    </a:lnTo>
                    <a:lnTo>
                      <a:pt x="129" y="18"/>
                    </a:lnTo>
                    <a:lnTo>
                      <a:pt x="130" y="18"/>
                    </a:lnTo>
                    <a:lnTo>
                      <a:pt x="131" y="18"/>
                    </a:lnTo>
                    <a:lnTo>
                      <a:pt x="132" y="18"/>
                    </a:lnTo>
                    <a:lnTo>
                      <a:pt x="135" y="18"/>
                    </a:lnTo>
                    <a:lnTo>
                      <a:pt x="136" y="25"/>
                    </a:lnTo>
                    <a:lnTo>
                      <a:pt x="137" y="18"/>
                    </a:lnTo>
                    <a:lnTo>
                      <a:pt x="138" y="18"/>
                    </a:lnTo>
                    <a:lnTo>
                      <a:pt x="139" y="18"/>
                    </a:lnTo>
                    <a:lnTo>
                      <a:pt x="140" y="18"/>
                    </a:lnTo>
                    <a:lnTo>
                      <a:pt x="142" y="18"/>
                    </a:lnTo>
                    <a:lnTo>
                      <a:pt x="143" y="18"/>
                    </a:lnTo>
                    <a:lnTo>
                      <a:pt x="144" y="18"/>
                    </a:lnTo>
                    <a:lnTo>
                      <a:pt x="145" y="18"/>
                    </a:lnTo>
                    <a:lnTo>
                      <a:pt x="147" y="18"/>
                    </a:lnTo>
                    <a:lnTo>
                      <a:pt x="148" y="18"/>
                    </a:lnTo>
                    <a:lnTo>
                      <a:pt x="150" y="18"/>
                    </a:lnTo>
                    <a:lnTo>
                      <a:pt x="151" y="18"/>
                    </a:lnTo>
                    <a:lnTo>
                      <a:pt x="152" y="18"/>
                    </a:lnTo>
                    <a:lnTo>
                      <a:pt x="153" y="18"/>
                    </a:lnTo>
                    <a:lnTo>
                      <a:pt x="154" y="18"/>
                    </a:lnTo>
                    <a:lnTo>
                      <a:pt x="155" y="12"/>
                    </a:lnTo>
                    <a:lnTo>
                      <a:pt x="157" y="1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7" name="Freeform 55"/>
              <p:cNvSpPr>
                <a:spLocks/>
              </p:cNvSpPr>
              <p:nvPr/>
            </p:nvSpPr>
            <p:spPr bwMode="auto">
              <a:xfrm>
                <a:off x="2453" y="3562"/>
                <a:ext cx="37" cy="3"/>
              </a:xfrm>
              <a:custGeom>
                <a:avLst/>
                <a:gdLst>
                  <a:gd name="T0" fmla="*/ 0 w 125"/>
                  <a:gd name="T1" fmla="*/ 0 h 34"/>
                  <a:gd name="T2" fmla="*/ 0 w 125"/>
                  <a:gd name="T3" fmla="*/ 0 h 34"/>
                  <a:gd name="T4" fmla="*/ 0 w 125"/>
                  <a:gd name="T5" fmla="*/ 0 h 34"/>
                  <a:gd name="T6" fmla="*/ 0 w 125"/>
                  <a:gd name="T7" fmla="*/ 0 h 34"/>
                  <a:gd name="T8" fmla="*/ 0 w 125"/>
                  <a:gd name="T9" fmla="*/ 0 h 34"/>
                  <a:gd name="T10" fmla="*/ 0 w 125"/>
                  <a:gd name="T11" fmla="*/ 0 h 34"/>
                  <a:gd name="T12" fmla="*/ 0 w 125"/>
                  <a:gd name="T13" fmla="*/ 0 h 34"/>
                  <a:gd name="T14" fmla="*/ 0 w 125"/>
                  <a:gd name="T15" fmla="*/ 0 h 34"/>
                  <a:gd name="T16" fmla="*/ 0 w 125"/>
                  <a:gd name="T17" fmla="*/ 0 h 34"/>
                  <a:gd name="T18" fmla="*/ 0 w 125"/>
                  <a:gd name="T19" fmla="*/ 0 h 34"/>
                  <a:gd name="T20" fmla="*/ 0 w 125"/>
                  <a:gd name="T21" fmla="*/ 0 h 34"/>
                  <a:gd name="T22" fmla="*/ 0 w 125"/>
                  <a:gd name="T23" fmla="*/ 0 h 34"/>
                  <a:gd name="T24" fmla="*/ 0 w 125"/>
                  <a:gd name="T25" fmla="*/ 0 h 34"/>
                  <a:gd name="T26" fmla="*/ 0 w 125"/>
                  <a:gd name="T27" fmla="*/ 0 h 34"/>
                  <a:gd name="T28" fmla="*/ 0 w 125"/>
                  <a:gd name="T29" fmla="*/ 0 h 34"/>
                  <a:gd name="T30" fmla="*/ 0 w 125"/>
                  <a:gd name="T31" fmla="*/ 0 h 34"/>
                  <a:gd name="T32" fmla="*/ 0 w 125"/>
                  <a:gd name="T33" fmla="*/ 0 h 34"/>
                  <a:gd name="T34" fmla="*/ 0 w 125"/>
                  <a:gd name="T35" fmla="*/ 0 h 34"/>
                  <a:gd name="T36" fmla="*/ 0 w 125"/>
                  <a:gd name="T37" fmla="*/ 0 h 34"/>
                  <a:gd name="T38" fmla="*/ 0 w 125"/>
                  <a:gd name="T39" fmla="*/ 0 h 34"/>
                  <a:gd name="T40" fmla="*/ 0 w 125"/>
                  <a:gd name="T41" fmla="*/ 0 h 34"/>
                  <a:gd name="T42" fmla="*/ 0 w 125"/>
                  <a:gd name="T43" fmla="*/ 0 h 34"/>
                  <a:gd name="T44" fmla="*/ 0 w 125"/>
                  <a:gd name="T45" fmla="*/ 0 h 34"/>
                  <a:gd name="T46" fmla="*/ 0 w 125"/>
                  <a:gd name="T47" fmla="*/ 0 h 34"/>
                  <a:gd name="T48" fmla="*/ 0 w 125"/>
                  <a:gd name="T49" fmla="*/ 0 h 34"/>
                  <a:gd name="T50" fmla="*/ 0 w 125"/>
                  <a:gd name="T51" fmla="*/ 0 h 34"/>
                  <a:gd name="T52" fmla="*/ 0 w 125"/>
                  <a:gd name="T53" fmla="*/ 0 h 34"/>
                  <a:gd name="T54" fmla="*/ 0 w 125"/>
                  <a:gd name="T55" fmla="*/ 0 h 34"/>
                  <a:gd name="T56" fmla="*/ 0 w 125"/>
                  <a:gd name="T57" fmla="*/ 0 h 34"/>
                  <a:gd name="T58" fmla="*/ 0 w 125"/>
                  <a:gd name="T59" fmla="*/ 0 h 34"/>
                  <a:gd name="T60" fmla="*/ 0 w 125"/>
                  <a:gd name="T61" fmla="*/ 0 h 34"/>
                  <a:gd name="T62" fmla="*/ 0 w 125"/>
                  <a:gd name="T63" fmla="*/ 0 h 34"/>
                  <a:gd name="T64" fmla="*/ 0 w 125"/>
                  <a:gd name="T65" fmla="*/ 0 h 34"/>
                  <a:gd name="T66" fmla="*/ 0 w 125"/>
                  <a:gd name="T67" fmla="*/ 0 h 34"/>
                  <a:gd name="T68" fmla="*/ 0 w 125"/>
                  <a:gd name="T69" fmla="*/ 0 h 34"/>
                  <a:gd name="T70" fmla="*/ 0 w 125"/>
                  <a:gd name="T71" fmla="*/ 0 h 34"/>
                  <a:gd name="T72" fmla="*/ 0 w 125"/>
                  <a:gd name="T73" fmla="*/ 0 h 34"/>
                  <a:gd name="T74" fmla="*/ 0 w 125"/>
                  <a:gd name="T75" fmla="*/ 0 h 34"/>
                  <a:gd name="T76" fmla="*/ 0 w 125"/>
                  <a:gd name="T77" fmla="*/ 0 h 34"/>
                  <a:gd name="T78" fmla="*/ 0 w 125"/>
                  <a:gd name="T79" fmla="*/ 0 h 34"/>
                  <a:gd name="T80" fmla="*/ 0 w 125"/>
                  <a:gd name="T81" fmla="*/ 0 h 34"/>
                  <a:gd name="T82" fmla="*/ 0 w 125"/>
                  <a:gd name="T83" fmla="*/ 0 h 34"/>
                  <a:gd name="T84" fmla="*/ 0 w 125"/>
                  <a:gd name="T85" fmla="*/ 0 h 34"/>
                  <a:gd name="T86" fmla="*/ 0 w 125"/>
                  <a:gd name="T87" fmla="*/ 0 h 34"/>
                  <a:gd name="T88" fmla="*/ 0 w 125"/>
                  <a:gd name="T89" fmla="*/ 0 h 34"/>
                  <a:gd name="T90" fmla="*/ 0 w 125"/>
                  <a:gd name="T91" fmla="*/ 0 h 34"/>
                  <a:gd name="T92" fmla="*/ 0 w 125"/>
                  <a:gd name="T93" fmla="*/ 0 h 34"/>
                  <a:gd name="T94" fmla="*/ 0 w 125"/>
                  <a:gd name="T95" fmla="*/ 0 h 34"/>
                  <a:gd name="T96" fmla="*/ 0 w 125"/>
                  <a:gd name="T97" fmla="*/ 0 h 34"/>
                  <a:gd name="T98" fmla="*/ 0 w 125"/>
                  <a:gd name="T99" fmla="*/ 0 h 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5" h="34">
                    <a:moveTo>
                      <a:pt x="0" y="34"/>
                    </a:moveTo>
                    <a:lnTo>
                      <a:pt x="1" y="34"/>
                    </a:lnTo>
                    <a:lnTo>
                      <a:pt x="3" y="34"/>
                    </a:lnTo>
                    <a:lnTo>
                      <a:pt x="4" y="34"/>
                    </a:lnTo>
                    <a:lnTo>
                      <a:pt x="5" y="34"/>
                    </a:lnTo>
                    <a:lnTo>
                      <a:pt x="6" y="34"/>
                    </a:lnTo>
                    <a:lnTo>
                      <a:pt x="8" y="34"/>
                    </a:lnTo>
                    <a:lnTo>
                      <a:pt x="9" y="34"/>
                    </a:lnTo>
                    <a:lnTo>
                      <a:pt x="10" y="34"/>
                    </a:lnTo>
                    <a:lnTo>
                      <a:pt x="11" y="34"/>
                    </a:lnTo>
                    <a:lnTo>
                      <a:pt x="12" y="33"/>
                    </a:lnTo>
                    <a:lnTo>
                      <a:pt x="13" y="27"/>
                    </a:lnTo>
                    <a:lnTo>
                      <a:pt x="15" y="27"/>
                    </a:lnTo>
                    <a:lnTo>
                      <a:pt x="17" y="33"/>
                    </a:lnTo>
                    <a:lnTo>
                      <a:pt x="18" y="33"/>
                    </a:lnTo>
                    <a:lnTo>
                      <a:pt x="19" y="27"/>
                    </a:lnTo>
                    <a:lnTo>
                      <a:pt x="20" y="27"/>
                    </a:lnTo>
                    <a:lnTo>
                      <a:pt x="21" y="33"/>
                    </a:lnTo>
                    <a:lnTo>
                      <a:pt x="23" y="26"/>
                    </a:lnTo>
                    <a:lnTo>
                      <a:pt x="24" y="33"/>
                    </a:lnTo>
                    <a:lnTo>
                      <a:pt x="25" y="26"/>
                    </a:lnTo>
                    <a:lnTo>
                      <a:pt x="26" y="26"/>
                    </a:lnTo>
                    <a:lnTo>
                      <a:pt x="27" y="26"/>
                    </a:lnTo>
                    <a:lnTo>
                      <a:pt x="28" y="26"/>
                    </a:lnTo>
                    <a:lnTo>
                      <a:pt x="31" y="26"/>
                    </a:lnTo>
                    <a:lnTo>
                      <a:pt x="32" y="26"/>
                    </a:lnTo>
                    <a:lnTo>
                      <a:pt x="33" y="26"/>
                    </a:lnTo>
                    <a:lnTo>
                      <a:pt x="34" y="26"/>
                    </a:lnTo>
                    <a:lnTo>
                      <a:pt x="35" y="26"/>
                    </a:lnTo>
                    <a:lnTo>
                      <a:pt x="36" y="26"/>
                    </a:lnTo>
                    <a:lnTo>
                      <a:pt x="38" y="26"/>
                    </a:lnTo>
                    <a:lnTo>
                      <a:pt x="39" y="20"/>
                    </a:lnTo>
                    <a:lnTo>
                      <a:pt x="40" y="20"/>
                    </a:lnTo>
                    <a:lnTo>
                      <a:pt x="41" y="26"/>
                    </a:lnTo>
                    <a:lnTo>
                      <a:pt x="43" y="20"/>
                    </a:lnTo>
                    <a:lnTo>
                      <a:pt x="44" y="26"/>
                    </a:lnTo>
                    <a:lnTo>
                      <a:pt x="46" y="20"/>
                    </a:lnTo>
                    <a:lnTo>
                      <a:pt x="47" y="20"/>
                    </a:lnTo>
                    <a:lnTo>
                      <a:pt x="48" y="20"/>
                    </a:lnTo>
                    <a:lnTo>
                      <a:pt x="49" y="20"/>
                    </a:lnTo>
                    <a:lnTo>
                      <a:pt x="50" y="20"/>
                    </a:lnTo>
                    <a:lnTo>
                      <a:pt x="51" y="20"/>
                    </a:lnTo>
                    <a:lnTo>
                      <a:pt x="53" y="20"/>
                    </a:lnTo>
                    <a:lnTo>
                      <a:pt x="54" y="20"/>
                    </a:lnTo>
                    <a:lnTo>
                      <a:pt x="55" y="20"/>
                    </a:lnTo>
                    <a:lnTo>
                      <a:pt x="57" y="20"/>
                    </a:lnTo>
                    <a:lnTo>
                      <a:pt x="58" y="20"/>
                    </a:lnTo>
                    <a:lnTo>
                      <a:pt x="59" y="20"/>
                    </a:lnTo>
                    <a:lnTo>
                      <a:pt x="61" y="20"/>
                    </a:lnTo>
                    <a:lnTo>
                      <a:pt x="62" y="20"/>
                    </a:lnTo>
                    <a:lnTo>
                      <a:pt x="63" y="13"/>
                    </a:lnTo>
                    <a:lnTo>
                      <a:pt x="64" y="13"/>
                    </a:lnTo>
                    <a:lnTo>
                      <a:pt x="65" y="13"/>
                    </a:lnTo>
                    <a:lnTo>
                      <a:pt x="66" y="13"/>
                    </a:lnTo>
                    <a:lnTo>
                      <a:pt x="68" y="13"/>
                    </a:lnTo>
                    <a:lnTo>
                      <a:pt x="70" y="13"/>
                    </a:lnTo>
                    <a:lnTo>
                      <a:pt x="71" y="13"/>
                    </a:lnTo>
                    <a:lnTo>
                      <a:pt x="72" y="13"/>
                    </a:lnTo>
                    <a:lnTo>
                      <a:pt x="73" y="13"/>
                    </a:lnTo>
                    <a:lnTo>
                      <a:pt x="74" y="13"/>
                    </a:lnTo>
                    <a:lnTo>
                      <a:pt x="76" y="13"/>
                    </a:lnTo>
                    <a:lnTo>
                      <a:pt x="77" y="13"/>
                    </a:lnTo>
                    <a:lnTo>
                      <a:pt x="78" y="13"/>
                    </a:lnTo>
                    <a:lnTo>
                      <a:pt x="79" y="13"/>
                    </a:lnTo>
                    <a:lnTo>
                      <a:pt x="80" y="13"/>
                    </a:lnTo>
                    <a:lnTo>
                      <a:pt x="81" y="13"/>
                    </a:lnTo>
                    <a:lnTo>
                      <a:pt x="84" y="13"/>
                    </a:lnTo>
                    <a:lnTo>
                      <a:pt x="85" y="13"/>
                    </a:lnTo>
                    <a:lnTo>
                      <a:pt x="86" y="13"/>
                    </a:lnTo>
                    <a:lnTo>
                      <a:pt x="87" y="13"/>
                    </a:lnTo>
                    <a:lnTo>
                      <a:pt x="88" y="13"/>
                    </a:lnTo>
                    <a:lnTo>
                      <a:pt x="89" y="13"/>
                    </a:lnTo>
                    <a:lnTo>
                      <a:pt x="91" y="13"/>
                    </a:lnTo>
                    <a:lnTo>
                      <a:pt x="92" y="13"/>
                    </a:lnTo>
                    <a:lnTo>
                      <a:pt x="93" y="13"/>
                    </a:lnTo>
                    <a:lnTo>
                      <a:pt x="94" y="13"/>
                    </a:lnTo>
                    <a:lnTo>
                      <a:pt x="95" y="7"/>
                    </a:lnTo>
                    <a:lnTo>
                      <a:pt x="97" y="7"/>
                    </a:lnTo>
                    <a:lnTo>
                      <a:pt x="99" y="7"/>
                    </a:lnTo>
                    <a:lnTo>
                      <a:pt x="100" y="7"/>
                    </a:lnTo>
                    <a:lnTo>
                      <a:pt x="101" y="7"/>
                    </a:lnTo>
                    <a:lnTo>
                      <a:pt x="102" y="7"/>
                    </a:lnTo>
                    <a:lnTo>
                      <a:pt x="103" y="7"/>
                    </a:lnTo>
                    <a:lnTo>
                      <a:pt x="104" y="7"/>
                    </a:lnTo>
                    <a:lnTo>
                      <a:pt x="106" y="7"/>
                    </a:lnTo>
                    <a:lnTo>
                      <a:pt x="107" y="7"/>
                    </a:lnTo>
                    <a:lnTo>
                      <a:pt x="108" y="7"/>
                    </a:lnTo>
                    <a:lnTo>
                      <a:pt x="110" y="7"/>
                    </a:lnTo>
                    <a:lnTo>
                      <a:pt x="111" y="7"/>
                    </a:lnTo>
                    <a:lnTo>
                      <a:pt x="112" y="7"/>
                    </a:lnTo>
                    <a:lnTo>
                      <a:pt x="114" y="0"/>
                    </a:lnTo>
                    <a:lnTo>
                      <a:pt x="115" y="0"/>
                    </a:lnTo>
                    <a:lnTo>
                      <a:pt x="116" y="0"/>
                    </a:lnTo>
                    <a:lnTo>
                      <a:pt x="117" y="0"/>
                    </a:lnTo>
                    <a:lnTo>
                      <a:pt x="118" y="0"/>
                    </a:lnTo>
                    <a:lnTo>
                      <a:pt x="119" y="7"/>
                    </a:lnTo>
                    <a:lnTo>
                      <a:pt x="121" y="7"/>
                    </a:lnTo>
                    <a:lnTo>
                      <a:pt x="123" y="7"/>
                    </a:lnTo>
                    <a:lnTo>
                      <a:pt x="124" y="7"/>
                    </a:lnTo>
                    <a:lnTo>
                      <a:pt x="125"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8" name="Freeform 56"/>
              <p:cNvSpPr>
                <a:spLocks/>
              </p:cNvSpPr>
              <p:nvPr/>
            </p:nvSpPr>
            <p:spPr bwMode="auto">
              <a:xfrm>
                <a:off x="2488" y="3557"/>
                <a:ext cx="47" cy="5"/>
              </a:xfrm>
              <a:custGeom>
                <a:avLst/>
                <a:gdLst>
                  <a:gd name="T0" fmla="*/ 0 w 158"/>
                  <a:gd name="T1" fmla="*/ 0 h 47"/>
                  <a:gd name="T2" fmla="*/ 0 w 158"/>
                  <a:gd name="T3" fmla="*/ 0 h 47"/>
                  <a:gd name="T4" fmla="*/ 0 w 158"/>
                  <a:gd name="T5" fmla="*/ 0 h 47"/>
                  <a:gd name="T6" fmla="*/ 0 w 158"/>
                  <a:gd name="T7" fmla="*/ 0 h 47"/>
                  <a:gd name="T8" fmla="*/ 0 w 158"/>
                  <a:gd name="T9" fmla="*/ 0 h 47"/>
                  <a:gd name="T10" fmla="*/ 0 w 158"/>
                  <a:gd name="T11" fmla="*/ 0 h 47"/>
                  <a:gd name="T12" fmla="*/ 0 w 158"/>
                  <a:gd name="T13" fmla="*/ 0 h 47"/>
                  <a:gd name="T14" fmla="*/ 0 w 158"/>
                  <a:gd name="T15" fmla="*/ 0 h 47"/>
                  <a:gd name="T16" fmla="*/ 0 w 158"/>
                  <a:gd name="T17" fmla="*/ 0 h 47"/>
                  <a:gd name="T18" fmla="*/ 0 w 158"/>
                  <a:gd name="T19" fmla="*/ 0 h 47"/>
                  <a:gd name="T20" fmla="*/ 0 w 158"/>
                  <a:gd name="T21" fmla="*/ 0 h 47"/>
                  <a:gd name="T22" fmla="*/ 0 w 158"/>
                  <a:gd name="T23" fmla="*/ 0 h 47"/>
                  <a:gd name="T24" fmla="*/ 0 w 158"/>
                  <a:gd name="T25" fmla="*/ 0 h 47"/>
                  <a:gd name="T26" fmla="*/ 0 w 158"/>
                  <a:gd name="T27" fmla="*/ 0 h 47"/>
                  <a:gd name="T28" fmla="*/ 0 w 158"/>
                  <a:gd name="T29" fmla="*/ 0 h 47"/>
                  <a:gd name="T30" fmla="*/ 0 w 158"/>
                  <a:gd name="T31" fmla="*/ 0 h 47"/>
                  <a:gd name="T32" fmla="*/ 0 w 158"/>
                  <a:gd name="T33" fmla="*/ 0 h 47"/>
                  <a:gd name="T34" fmla="*/ 0 w 158"/>
                  <a:gd name="T35" fmla="*/ 0 h 47"/>
                  <a:gd name="T36" fmla="*/ 0 w 158"/>
                  <a:gd name="T37" fmla="*/ 0 h 47"/>
                  <a:gd name="T38" fmla="*/ 0 w 158"/>
                  <a:gd name="T39" fmla="*/ 0 h 47"/>
                  <a:gd name="T40" fmla="*/ 0 w 158"/>
                  <a:gd name="T41" fmla="*/ 0 h 47"/>
                  <a:gd name="T42" fmla="*/ 0 w 158"/>
                  <a:gd name="T43" fmla="*/ 0 h 47"/>
                  <a:gd name="T44" fmla="*/ 0 w 158"/>
                  <a:gd name="T45" fmla="*/ 0 h 47"/>
                  <a:gd name="T46" fmla="*/ 0 w 158"/>
                  <a:gd name="T47" fmla="*/ 0 h 47"/>
                  <a:gd name="T48" fmla="*/ 0 w 158"/>
                  <a:gd name="T49" fmla="*/ 0 h 47"/>
                  <a:gd name="T50" fmla="*/ 0 w 158"/>
                  <a:gd name="T51" fmla="*/ 0 h 47"/>
                  <a:gd name="T52" fmla="*/ 0 w 158"/>
                  <a:gd name="T53" fmla="*/ 0 h 47"/>
                  <a:gd name="T54" fmla="*/ 0 w 158"/>
                  <a:gd name="T55" fmla="*/ 0 h 47"/>
                  <a:gd name="T56" fmla="*/ 0 w 158"/>
                  <a:gd name="T57" fmla="*/ 0 h 47"/>
                  <a:gd name="T58" fmla="*/ 0 w 158"/>
                  <a:gd name="T59" fmla="*/ 0 h 47"/>
                  <a:gd name="T60" fmla="*/ 0 w 158"/>
                  <a:gd name="T61" fmla="*/ 0 h 47"/>
                  <a:gd name="T62" fmla="*/ 0 w 158"/>
                  <a:gd name="T63" fmla="*/ 0 h 47"/>
                  <a:gd name="T64" fmla="*/ 0 w 158"/>
                  <a:gd name="T65" fmla="*/ 0 h 47"/>
                  <a:gd name="T66" fmla="*/ 0 w 158"/>
                  <a:gd name="T67" fmla="*/ 0 h 47"/>
                  <a:gd name="T68" fmla="*/ 0 w 158"/>
                  <a:gd name="T69" fmla="*/ 0 h 47"/>
                  <a:gd name="T70" fmla="*/ 0 w 158"/>
                  <a:gd name="T71" fmla="*/ 0 h 47"/>
                  <a:gd name="T72" fmla="*/ 0 w 158"/>
                  <a:gd name="T73" fmla="*/ 0 h 47"/>
                  <a:gd name="T74" fmla="*/ 0 w 158"/>
                  <a:gd name="T75" fmla="*/ 0 h 47"/>
                  <a:gd name="T76" fmla="*/ 0 w 158"/>
                  <a:gd name="T77" fmla="*/ 0 h 47"/>
                  <a:gd name="T78" fmla="*/ 0 w 158"/>
                  <a:gd name="T79" fmla="*/ 0 h 47"/>
                  <a:gd name="T80" fmla="*/ 0 w 158"/>
                  <a:gd name="T81" fmla="*/ 0 h 47"/>
                  <a:gd name="T82" fmla="*/ 0 w 158"/>
                  <a:gd name="T83" fmla="*/ 0 h 47"/>
                  <a:gd name="T84" fmla="*/ 0 w 158"/>
                  <a:gd name="T85" fmla="*/ 0 h 47"/>
                  <a:gd name="T86" fmla="*/ 0 w 158"/>
                  <a:gd name="T87" fmla="*/ 0 h 47"/>
                  <a:gd name="T88" fmla="*/ 0 w 158"/>
                  <a:gd name="T89" fmla="*/ 0 h 47"/>
                  <a:gd name="T90" fmla="*/ 0 w 158"/>
                  <a:gd name="T91" fmla="*/ 0 h 47"/>
                  <a:gd name="T92" fmla="*/ 0 w 158"/>
                  <a:gd name="T93" fmla="*/ 0 h 47"/>
                  <a:gd name="T94" fmla="*/ 0 w 158"/>
                  <a:gd name="T95" fmla="*/ 0 h 47"/>
                  <a:gd name="T96" fmla="*/ 0 w 158"/>
                  <a:gd name="T97" fmla="*/ 0 h 47"/>
                  <a:gd name="T98" fmla="*/ 0 w 158"/>
                  <a:gd name="T99" fmla="*/ 0 h 47"/>
                  <a:gd name="T100" fmla="*/ 0 w 158"/>
                  <a:gd name="T101" fmla="*/ 0 h 47"/>
                  <a:gd name="T102" fmla="*/ 0 w 158"/>
                  <a:gd name="T103" fmla="*/ 0 h 47"/>
                  <a:gd name="T104" fmla="*/ 0 w 158"/>
                  <a:gd name="T105" fmla="*/ 0 h 47"/>
                  <a:gd name="T106" fmla="*/ 0 w 158"/>
                  <a:gd name="T107" fmla="*/ 0 h 47"/>
                  <a:gd name="T108" fmla="*/ 0 w 158"/>
                  <a:gd name="T109" fmla="*/ 0 h 47"/>
                  <a:gd name="T110" fmla="*/ 0 w 158"/>
                  <a:gd name="T111" fmla="*/ 0 h 47"/>
                  <a:gd name="T112" fmla="*/ 0 w 158"/>
                  <a:gd name="T113" fmla="*/ 0 h 47"/>
                  <a:gd name="T114" fmla="*/ 0 w 158"/>
                  <a:gd name="T115" fmla="*/ 0 h 47"/>
                  <a:gd name="T116" fmla="*/ 0 w 158"/>
                  <a:gd name="T117" fmla="*/ 0 h 47"/>
                  <a:gd name="T118" fmla="*/ 0 w 158"/>
                  <a:gd name="T119" fmla="*/ 0 h 47"/>
                  <a:gd name="T120" fmla="*/ 0 w 158"/>
                  <a:gd name="T121" fmla="*/ 0 h 47"/>
                  <a:gd name="T122" fmla="*/ 0 w 158"/>
                  <a:gd name="T123" fmla="*/ 0 h 47"/>
                  <a:gd name="T124" fmla="*/ 0 w 158"/>
                  <a:gd name="T125" fmla="*/ 0 h 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7">
                    <a:moveTo>
                      <a:pt x="0" y="47"/>
                    </a:moveTo>
                    <a:lnTo>
                      <a:pt x="2" y="47"/>
                    </a:lnTo>
                    <a:lnTo>
                      <a:pt x="4" y="47"/>
                    </a:lnTo>
                    <a:lnTo>
                      <a:pt x="5" y="47"/>
                    </a:lnTo>
                    <a:lnTo>
                      <a:pt x="6" y="47"/>
                    </a:lnTo>
                    <a:lnTo>
                      <a:pt x="7" y="47"/>
                    </a:lnTo>
                    <a:lnTo>
                      <a:pt x="8" y="47"/>
                    </a:lnTo>
                    <a:lnTo>
                      <a:pt x="9" y="47"/>
                    </a:lnTo>
                    <a:lnTo>
                      <a:pt x="11" y="47"/>
                    </a:lnTo>
                    <a:lnTo>
                      <a:pt x="12" y="47"/>
                    </a:lnTo>
                    <a:lnTo>
                      <a:pt x="13" y="47"/>
                    </a:lnTo>
                    <a:lnTo>
                      <a:pt x="14" y="47"/>
                    </a:lnTo>
                    <a:lnTo>
                      <a:pt x="16" y="47"/>
                    </a:lnTo>
                    <a:lnTo>
                      <a:pt x="17" y="47"/>
                    </a:lnTo>
                    <a:lnTo>
                      <a:pt x="19" y="47"/>
                    </a:lnTo>
                    <a:lnTo>
                      <a:pt x="20" y="47"/>
                    </a:lnTo>
                    <a:lnTo>
                      <a:pt x="21" y="47"/>
                    </a:lnTo>
                    <a:lnTo>
                      <a:pt x="22" y="47"/>
                    </a:lnTo>
                    <a:lnTo>
                      <a:pt x="23" y="47"/>
                    </a:lnTo>
                    <a:lnTo>
                      <a:pt x="24" y="40"/>
                    </a:lnTo>
                    <a:lnTo>
                      <a:pt x="26" y="40"/>
                    </a:lnTo>
                    <a:lnTo>
                      <a:pt x="27" y="40"/>
                    </a:lnTo>
                    <a:lnTo>
                      <a:pt x="29" y="40"/>
                    </a:lnTo>
                    <a:lnTo>
                      <a:pt x="30" y="40"/>
                    </a:lnTo>
                    <a:lnTo>
                      <a:pt x="31" y="40"/>
                    </a:lnTo>
                    <a:lnTo>
                      <a:pt x="33" y="40"/>
                    </a:lnTo>
                    <a:lnTo>
                      <a:pt x="34" y="40"/>
                    </a:lnTo>
                    <a:lnTo>
                      <a:pt x="35" y="40"/>
                    </a:lnTo>
                    <a:lnTo>
                      <a:pt x="36" y="40"/>
                    </a:lnTo>
                    <a:lnTo>
                      <a:pt x="37" y="40"/>
                    </a:lnTo>
                    <a:lnTo>
                      <a:pt x="38" y="40"/>
                    </a:lnTo>
                    <a:lnTo>
                      <a:pt x="40" y="40"/>
                    </a:lnTo>
                    <a:lnTo>
                      <a:pt x="42" y="40"/>
                    </a:lnTo>
                    <a:lnTo>
                      <a:pt x="43" y="40"/>
                    </a:lnTo>
                    <a:lnTo>
                      <a:pt x="44" y="40"/>
                    </a:lnTo>
                    <a:lnTo>
                      <a:pt x="45" y="40"/>
                    </a:lnTo>
                    <a:lnTo>
                      <a:pt x="46" y="40"/>
                    </a:lnTo>
                    <a:lnTo>
                      <a:pt x="48" y="40"/>
                    </a:lnTo>
                    <a:lnTo>
                      <a:pt x="49" y="40"/>
                    </a:lnTo>
                    <a:lnTo>
                      <a:pt x="50" y="40"/>
                    </a:lnTo>
                    <a:lnTo>
                      <a:pt x="51" y="40"/>
                    </a:lnTo>
                    <a:lnTo>
                      <a:pt x="52" y="40"/>
                    </a:lnTo>
                    <a:lnTo>
                      <a:pt x="53" y="40"/>
                    </a:lnTo>
                    <a:lnTo>
                      <a:pt x="56" y="40"/>
                    </a:lnTo>
                    <a:lnTo>
                      <a:pt x="57" y="40"/>
                    </a:lnTo>
                    <a:lnTo>
                      <a:pt x="58" y="40"/>
                    </a:lnTo>
                    <a:lnTo>
                      <a:pt x="59" y="40"/>
                    </a:lnTo>
                    <a:lnTo>
                      <a:pt x="60" y="40"/>
                    </a:lnTo>
                    <a:lnTo>
                      <a:pt x="61" y="40"/>
                    </a:lnTo>
                    <a:lnTo>
                      <a:pt x="63" y="40"/>
                    </a:lnTo>
                    <a:lnTo>
                      <a:pt x="64" y="39"/>
                    </a:lnTo>
                    <a:lnTo>
                      <a:pt x="65" y="34"/>
                    </a:lnTo>
                    <a:lnTo>
                      <a:pt x="66" y="34"/>
                    </a:lnTo>
                    <a:lnTo>
                      <a:pt x="67" y="34"/>
                    </a:lnTo>
                    <a:lnTo>
                      <a:pt x="69" y="34"/>
                    </a:lnTo>
                    <a:lnTo>
                      <a:pt x="71" y="34"/>
                    </a:lnTo>
                    <a:lnTo>
                      <a:pt x="72" y="34"/>
                    </a:lnTo>
                    <a:lnTo>
                      <a:pt x="73" y="34"/>
                    </a:lnTo>
                    <a:lnTo>
                      <a:pt x="74" y="34"/>
                    </a:lnTo>
                    <a:lnTo>
                      <a:pt x="75" y="34"/>
                    </a:lnTo>
                    <a:lnTo>
                      <a:pt x="76" y="39"/>
                    </a:lnTo>
                    <a:lnTo>
                      <a:pt x="78" y="39"/>
                    </a:lnTo>
                    <a:lnTo>
                      <a:pt x="79" y="39"/>
                    </a:lnTo>
                    <a:lnTo>
                      <a:pt x="80" y="39"/>
                    </a:lnTo>
                    <a:lnTo>
                      <a:pt x="82" y="39"/>
                    </a:lnTo>
                    <a:lnTo>
                      <a:pt x="83" y="39"/>
                    </a:lnTo>
                    <a:lnTo>
                      <a:pt x="84" y="39"/>
                    </a:lnTo>
                    <a:lnTo>
                      <a:pt x="86" y="39"/>
                    </a:lnTo>
                    <a:lnTo>
                      <a:pt x="87" y="39"/>
                    </a:lnTo>
                    <a:lnTo>
                      <a:pt x="88" y="33"/>
                    </a:lnTo>
                    <a:lnTo>
                      <a:pt x="89" y="33"/>
                    </a:lnTo>
                    <a:lnTo>
                      <a:pt x="90" y="33"/>
                    </a:lnTo>
                    <a:lnTo>
                      <a:pt x="91" y="33"/>
                    </a:lnTo>
                    <a:lnTo>
                      <a:pt x="93" y="33"/>
                    </a:lnTo>
                    <a:lnTo>
                      <a:pt x="94" y="33"/>
                    </a:lnTo>
                    <a:lnTo>
                      <a:pt x="96" y="33"/>
                    </a:lnTo>
                    <a:lnTo>
                      <a:pt x="97" y="26"/>
                    </a:lnTo>
                    <a:lnTo>
                      <a:pt x="98" y="26"/>
                    </a:lnTo>
                    <a:lnTo>
                      <a:pt x="99" y="26"/>
                    </a:lnTo>
                    <a:lnTo>
                      <a:pt x="101" y="26"/>
                    </a:lnTo>
                    <a:lnTo>
                      <a:pt x="102" y="26"/>
                    </a:lnTo>
                    <a:lnTo>
                      <a:pt x="103" y="26"/>
                    </a:lnTo>
                    <a:lnTo>
                      <a:pt x="104" y="26"/>
                    </a:lnTo>
                    <a:lnTo>
                      <a:pt x="105" y="20"/>
                    </a:lnTo>
                    <a:lnTo>
                      <a:pt x="106" y="20"/>
                    </a:lnTo>
                    <a:lnTo>
                      <a:pt x="109" y="20"/>
                    </a:lnTo>
                    <a:lnTo>
                      <a:pt x="110" y="20"/>
                    </a:lnTo>
                    <a:lnTo>
                      <a:pt x="111" y="20"/>
                    </a:lnTo>
                    <a:lnTo>
                      <a:pt x="112" y="20"/>
                    </a:lnTo>
                    <a:lnTo>
                      <a:pt x="113" y="20"/>
                    </a:lnTo>
                    <a:lnTo>
                      <a:pt x="114" y="20"/>
                    </a:lnTo>
                    <a:lnTo>
                      <a:pt x="116" y="20"/>
                    </a:lnTo>
                    <a:lnTo>
                      <a:pt x="117" y="20"/>
                    </a:lnTo>
                    <a:lnTo>
                      <a:pt x="118" y="20"/>
                    </a:lnTo>
                    <a:lnTo>
                      <a:pt x="119" y="20"/>
                    </a:lnTo>
                    <a:lnTo>
                      <a:pt x="120" y="20"/>
                    </a:lnTo>
                    <a:lnTo>
                      <a:pt x="122" y="20"/>
                    </a:lnTo>
                    <a:lnTo>
                      <a:pt x="124" y="13"/>
                    </a:lnTo>
                    <a:lnTo>
                      <a:pt x="125" y="13"/>
                    </a:lnTo>
                    <a:lnTo>
                      <a:pt x="126" y="13"/>
                    </a:lnTo>
                    <a:lnTo>
                      <a:pt x="127" y="13"/>
                    </a:lnTo>
                    <a:lnTo>
                      <a:pt x="128" y="13"/>
                    </a:lnTo>
                    <a:lnTo>
                      <a:pt x="129" y="13"/>
                    </a:lnTo>
                    <a:lnTo>
                      <a:pt x="131" y="13"/>
                    </a:lnTo>
                    <a:lnTo>
                      <a:pt x="132" y="13"/>
                    </a:lnTo>
                    <a:lnTo>
                      <a:pt x="133" y="13"/>
                    </a:lnTo>
                    <a:lnTo>
                      <a:pt x="134" y="13"/>
                    </a:lnTo>
                    <a:lnTo>
                      <a:pt x="136" y="13"/>
                    </a:lnTo>
                    <a:lnTo>
                      <a:pt x="138" y="13"/>
                    </a:lnTo>
                    <a:lnTo>
                      <a:pt x="139" y="7"/>
                    </a:lnTo>
                    <a:lnTo>
                      <a:pt x="140" y="7"/>
                    </a:lnTo>
                    <a:lnTo>
                      <a:pt x="141" y="7"/>
                    </a:lnTo>
                    <a:lnTo>
                      <a:pt x="142" y="7"/>
                    </a:lnTo>
                    <a:lnTo>
                      <a:pt x="143" y="7"/>
                    </a:lnTo>
                    <a:lnTo>
                      <a:pt x="145" y="7"/>
                    </a:lnTo>
                    <a:lnTo>
                      <a:pt x="146" y="7"/>
                    </a:lnTo>
                    <a:lnTo>
                      <a:pt x="147" y="7"/>
                    </a:lnTo>
                    <a:lnTo>
                      <a:pt x="149" y="0"/>
                    </a:lnTo>
                    <a:lnTo>
                      <a:pt x="150" y="0"/>
                    </a:lnTo>
                    <a:lnTo>
                      <a:pt x="151" y="0"/>
                    </a:lnTo>
                    <a:lnTo>
                      <a:pt x="153" y="0"/>
                    </a:lnTo>
                    <a:lnTo>
                      <a:pt x="154" y="0"/>
                    </a:lnTo>
                    <a:lnTo>
                      <a:pt x="155" y="0"/>
                    </a:lnTo>
                    <a:lnTo>
                      <a:pt x="156" y="0"/>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9" name="Freeform 57"/>
              <p:cNvSpPr>
                <a:spLocks/>
              </p:cNvSpPr>
              <p:nvPr/>
            </p:nvSpPr>
            <p:spPr bwMode="auto">
              <a:xfrm>
                <a:off x="2535" y="3554"/>
                <a:ext cx="48" cy="3"/>
              </a:xfrm>
              <a:custGeom>
                <a:avLst/>
                <a:gdLst>
                  <a:gd name="T0" fmla="*/ 0 w 158"/>
                  <a:gd name="T1" fmla="*/ 0 h 33"/>
                  <a:gd name="T2" fmla="*/ 0 w 158"/>
                  <a:gd name="T3" fmla="*/ 0 h 33"/>
                  <a:gd name="T4" fmla="*/ 0 w 158"/>
                  <a:gd name="T5" fmla="*/ 0 h 33"/>
                  <a:gd name="T6" fmla="*/ 0 w 158"/>
                  <a:gd name="T7" fmla="*/ 0 h 33"/>
                  <a:gd name="T8" fmla="*/ 0 w 158"/>
                  <a:gd name="T9" fmla="*/ 0 h 33"/>
                  <a:gd name="T10" fmla="*/ 0 w 158"/>
                  <a:gd name="T11" fmla="*/ 0 h 33"/>
                  <a:gd name="T12" fmla="*/ 0 w 158"/>
                  <a:gd name="T13" fmla="*/ 0 h 33"/>
                  <a:gd name="T14" fmla="*/ 0 w 158"/>
                  <a:gd name="T15" fmla="*/ 0 h 33"/>
                  <a:gd name="T16" fmla="*/ 0 w 158"/>
                  <a:gd name="T17" fmla="*/ 0 h 33"/>
                  <a:gd name="T18" fmla="*/ 0 w 158"/>
                  <a:gd name="T19" fmla="*/ 0 h 33"/>
                  <a:gd name="T20" fmla="*/ 0 w 158"/>
                  <a:gd name="T21" fmla="*/ 0 h 33"/>
                  <a:gd name="T22" fmla="*/ 0 w 158"/>
                  <a:gd name="T23" fmla="*/ 0 h 33"/>
                  <a:gd name="T24" fmla="*/ 0 w 158"/>
                  <a:gd name="T25" fmla="*/ 0 h 33"/>
                  <a:gd name="T26" fmla="*/ 0 w 158"/>
                  <a:gd name="T27" fmla="*/ 0 h 33"/>
                  <a:gd name="T28" fmla="*/ 0 w 158"/>
                  <a:gd name="T29" fmla="*/ 0 h 33"/>
                  <a:gd name="T30" fmla="*/ 0 w 158"/>
                  <a:gd name="T31" fmla="*/ 0 h 33"/>
                  <a:gd name="T32" fmla="*/ 0 w 158"/>
                  <a:gd name="T33" fmla="*/ 0 h 33"/>
                  <a:gd name="T34" fmla="*/ 0 w 158"/>
                  <a:gd name="T35" fmla="*/ 0 h 33"/>
                  <a:gd name="T36" fmla="*/ 0 w 158"/>
                  <a:gd name="T37" fmla="*/ 0 h 33"/>
                  <a:gd name="T38" fmla="*/ 0 w 158"/>
                  <a:gd name="T39" fmla="*/ 0 h 33"/>
                  <a:gd name="T40" fmla="*/ 0 w 158"/>
                  <a:gd name="T41" fmla="*/ 0 h 33"/>
                  <a:gd name="T42" fmla="*/ 0 w 158"/>
                  <a:gd name="T43" fmla="*/ 0 h 33"/>
                  <a:gd name="T44" fmla="*/ 0 w 158"/>
                  <a:gd name="T45" fmla="*/ 0 h 33"/>
                  <a:gd name="T46" fmla="*/ 0 w 158"/>
                  <a:gd name="T47" fmla="*/ 0 h 33"/>
                  <a:gd name="T48" fmla="*/ 0 w 158"/>
                  <a:gd name="T49" fmla="*/ 0 h 33"/>
                  <a:gd name="T50" fmla="*/ 0 w 158"/>
                  <a:gd name="T51" fmla="*/ 0 h 33"/>
                  <a:gd name="T52" fmla="*/ 0 w 158"/>
                  <a:gd name="T53" fmla="*/ 0 h 33"/>
                  <a:gd name="T54" fmla="*/ 0 w 158"/>
                  <a:gd name="T55" fmla="*/ 0 h 33"/>
                  <a:gd name="T56" fmla="*/ 0 w 158"/>
                  <a:gd name="T57" fmla="*/ 0 h 33"/>
                  <a:gd name="T58" fmla="*/ 0 w 158"/>
                  <a:gd name="T59" fmla="*/ 0 h 33"/>
                  <a:gd name="T60" fmla="*/ 0 w 158"/>
                  <a:gd name="T61" fmla="*/ 0 h 33"/>
                  <a:gd name="T62" fmla="*/ 0 w 158"/>
                  <a:gd name="T63" fmla="*/ 0 h 33"/>
                  <a:gd name="T64" fmla="*/ 0 w 158"/>
                  <a:gd name="T65" fmla="*/ 0 h 33"/>
                  <a:gd name="T66" fmla="*/ 0 w 158"/>
                  <a:gd name="T67" fmla="*/ 0 h 33"/>
                  <a:gd name="T68" fmla="*/ 0 w 158"/>
                  <a:gd name="T69" fmla="*/ 0 h 33"/>
                  <a:gd name="T70" fmla="*/ 0 w 158"/>
                  <a:gd name="T71" fmla="*/ 0 h 33"/>
                  <a:gd name="T72" fmla="*/ 0 w 158"/>
                  <a:gd name="T73" fmla="*/ 0 h 33"/>
                  <a:gd name="T74" fmla="*/ 0 w 158"/>
                  <a:gd name="T75" fmla="*/ 0 h 33"/>
                  <a:gd name="T76" fmla="*/ 0 w 158"/>
                  <a:gd name="T77" fmla="*/ 0 h 33"/>
                  <a:gd name="T78" fmla="*/ 0 w 158"/>
                  <a:gd name="T79" fmla="*/ 0 h 33"/>
                  <a:gd name="T80" fmla="*/ 0 w 158"/>
                  <a:gd name="T81" fmla="*/ 0 h 33"/>
                  <a:gd name="T82" fmla="*/ 0 w 158"/>
                  <a:gd name="T83" fmla="*/ 0 h 33"/>
                  <a:gd name="T84" fmla="*/ 0 w 158"/>
                  <a:gd name="T85" fmla="*/ 0 h 33"/>
                  <a:gd name="T86" fmla="*/ 0 w 158"/>
                  <a:gd name="T87" fmla="*/ 0 h 33"/>
                  <a:gd name="T88" fmla="*/ 0 w 158"/>
                  <a:gd name="T89" fmla="*/ 0 h 33"/>
                  <a:gd name="T90" fmla="*/ 0 w 158"/>
                  <a:gd name="T91" fmla="*/ 0 h 33"/>
                  <a:gd name="T92" fmla="*/ 0 w 158"/>
                  <a:gd name="T93" fmla="*/ 0 h 33"/>
                  <a:gd name="T94" fmla="*/ 0 w 158"/>
                  <a:gd name="T95" fmla="*/ 0 h 33"/>
                  <a:gd name="T96" fmla="*/ 0 w 158"/>
                  <a:gd name="T97" fmla="*/ 0 h 33"/>
                  <a:gd name="T98" fmla="*/ 0 w 158"/>
                  <a:gd name="T99" fmla="*/ 0 h 33"/>
                  <a:gd name="T100" fmla="*/ 0 w 158"/>
                  <a:gd name="T101" fmla="*/ 0 h 33"/>
                  <a:gd name="T102" fmla="*/ 0 w 158"/>
                  <a:gd name="T103" fmla="*/ 0 h 33"/>
                  <a:gd name="T104" fmla="*/ 0 w 158"/>
                  <a:gd name="T105" fmla="*/ 0 h 33"/>
                  <a:gd name="T106" fmla="*/ 0 w 158"/>
                  <a:gd name="T107" fmla="*/ 0 h 33"/>
                  <a:gd name="T108" fmla="*/ 0 w 158"/>
                  <a:gd name="T109" fmla="*/ 0 h 33"/>
                  <a:gd name="T110" fmla="*/ 0 w 158"/>
                  <a:gd name="T111" fmla="*/ 0 h 33"/>
                  <a:gd name="T112" fmla="*/ 0 w 158"/>
                  <a:gd name="T113" fmla="*/ 0 h 33"/>
                  <a:gd name="T114" fmla="*/ 0 w 158"/>
                  <a:gd name="T115" fmla="*/ 0 h 33"/>
                  <a:gd name="T116" fmla="*/ 0 w 158"/>
                  <a:gd name="T117" fmla="*/ 0 h 33"/>
                  <a:gd name="T118" fmla="*/ 0 w 158"/>
                  <a:gd name="T119" fmla="*/ 0 h 33"/>
                  <a:gd name="T120" fmla="*/ 0 w 158"/>
                  <a:gd name="T121" fmla="*/ 0 h 33"/>
                  <a:gd name="T122" fmla="*/ 0 w 158"/>
                  <a:gd name="T123" fmla="*/ 0 h 33"/>
                  <a:gd name="T124" fmla="*/ 0 w 158"/>
                  <a:gd name="T125" fmla="*/ 0 h 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3">
                    <a:moveTo>
                      <a:pt x="0" y="33"/>
                    </a:moveTo>
                    <a:lnTo>
                      <a:pt x="2" y="33"/>
                    </a:lnTo>
                    <a:lnTo>
                      <a:pt x="4" y="33"/>
                    </a:lnTo>
                    <a:lnTo>
                      <a:pt x="5" y="33"/>
                    </a:lnTo>
                    <a:lnTo>
                      <a:pt x="6" y="33"/>
                    </a:lnTo>
                    <a:lnTo>
                      <a:pt x="7" y="33"/>
                    </a:lnTo>
                    <a:lnTo>
                      <a:pt x="8" y="33"/>
                    </a:lnTo>
                    <a:lnTo>
                      <a:pt x="10" y="33"/>
                    </a:lnTo>
                    <a:lnTo>
                      <a:pt x="11" y="33"/>
                    </a:lnTo>
                    <a:lnTo>
                      <a:pt x="12" y="33"/>
                    </a:lnTo>
                    <a:lnTo>
                      <a:pt x="13" y="33"/>
                    </a:lnTo>
                    <a:lnTo>
                      <a:pt x="14" y="33"/>
                    </a:lnTo>
                    <a:lnTo>
                      <a:pt x="15" y="33"/>
                    </a:lnTo>
                    <a:lnTo>
                      <a:pt x="18" y="33"/>
                    </a:lnTo>
                    <a:lnTo>
                      <a:pt x="19" y="33"/>
                    </a:lnTo>
                    <a:lnTo>
                      <a:pt x="20" y="33"/>
                    </a:lnTo>
                    <a:lnTo>
                      <a:pt x="21" y="33"/>
                    </a:lnTo>
                    <a:lnTo>
                      <a:pt x="22" y="33"/>
                    </a:lnTo>
                    <a:lnTo>
                      <a:pt x="23" y="33"/>
                    </a:lnTo>
                    <a:lnTo>
                      <a:pt x="25" y="33"/>
                    </a:lnTo>
                    <a:lnTo>
                      <a:pt x="26" y="33"/>
                    </a:lnTo>
                    <a:lnTo>
                      <a:pt x="27" y="33"/>
                    </a:lnTo>
                    <a:lnTo>
                      <a:pt x="28" y="33"/>
                    </a:lnTo>
                    <a:lnTo>
                      <a:pt x="29" y="33"/>
                    </a:lnTo>
                    <a:lnTo>
                      <a:pt x="31" y="27"/>
                    </a:lnTo>
                    <a:lnTo>
                      <a:pt x="33" y="27"/>
                    </a:lnTo>
                    <a:lnTo>
                      <a:pt x="34" y="27"/>
                    </a:lnTo>
                    <a:lnTo>
                      <a:pt x="35" y="27"/>
                    </a:lnTo>
                    <a:lnTo>
                      <a:pt x="36" y="27"/>
                    </a:lnTo>
                    <a:lnTo>
                      <a:pt x="37" y="27"/>
                    </a:lnTo>
                    <a:lnTo>
                      <a:pt x="38" y="27"/>
                    </a:lnTo>
                    <a:lnTo>
                      <a:pt x="40" y="27"/>
                    </a:lnTo>
                    <a:lnTo>
                      <a:pt x="41" y="27"/>
                    </a:lnTo>
                    <a:lnTo>
                      <a:pt x="42" y="27"/>
                    </a:lnTo>
                    <a:lnTo>
                      <a:pt x="44" y="27"/>
                    </a:lnTo>
                    <a:lnTo>
                      <a:pt x="45" y="27"/>
                    </a:lnTo>
                    <a:lnTo>
                      <a:pt x="46" y="27"/>
                    </a:lnTo>
                    <a:lnTo>
                      <a:pt x="48" y="27"/>
                    </a:lnTo>
                    <a:lnTo>
                      <a:pt x="49" y="27"/>
                    </a:lnTo>
                    <a:lnTo>
                      <a:pt x="50" y="27"/>
                    </a:lnTo>
                    <a:lnTo>
                      <a:pt x="51" y="27"/>
                    </a:lnTo>
                    <a:lnTo>
                      <a:pt x="52" y="27"/>
                    </a:lnTo>
                    <a:lnTo>
                      <a:pt x="53" y="27"/>
                    </a:lnTo>
                    <a:lnTo>
                      <a:pt x="55" y="27"/>
                    </a:lnTo>
                    <a:lnTo>
                      <a:pt x="56" y="27"/>
                    </a:lnTo>
                    <a:lnTo>
                      <a:pt x="58" y="20"/>
                    </a:lnTo>
                    <a:lnTo>
                      <a:pt x="59" y="20"/>
                    </a:lnTo>
                    <a:lnTo>
                      <a:pt x="60" y="20"/>
                    </a:lnTo>
                    <a:lnTo>
                      <a:pt x="61" y="20"/>
                    </a:lnTo>
                    <a:lnTo>
                      <a:pt x="63" y="20"/>
                    </a:lnTo>
                    <a:lnTo>
                      <a:pt x="64" y="20"/>
                    </a:lnTo>
                    <a:lnTo>
                      <a:pt x="65" y="20"/>
                    </a:lnTo>
                    <a:lnTo>
                      <a:pt x="66" y="14"/>
                    </a:lnTo>
                    <a:lnTo>
                      <a:pt x="67" y="14"/>
                    </a:lnTo>
                    <a:lnTo>
                      <a:pt x="68" y="14"/>
                    </a:lnTo>
                    <a:lnTo>
                      <a:pt x="71" y="14"/>
                    </a:lnTo>
                    <a:lnTo>
                      <a:pt x="72" y="14"/>
                    </a:lnTo>
                    <a:lnTo>
                      <a:pt x="73" y="14"/>
                    </a:lnTo>
                    <a:lnTo>
                      <a:pt x="74" y="14"/>
                    </a:lnTo>
                    <a:lnTo>
                      <a:pt x="75" y="14"/>
                    </a:lnTo>
                    <a:lnTo>
                      <a:pt x="76" y="14"/>
                    </a:lnTo>
                    <a:lnTo>
                      <a:pt x="78" y="14"/>
                    </a:lnTo>
                    <a:lnTo>
                      <a:pt x="79" y="14"/>
                    </a:lnTo>
                    <a:lnTo>
                      <a:pt x="80" y="14"/>
                    </a:lnTo>
                    <a:lnTo>
                      <a:pt x="81" y="7"/>
                    </a:lnTo>
                    <a:lnTo>
                      <a:pt x="82" y="7"/>
                    </a:lnTo>
                    <a:lnTo>
                      <a:pt x="85" y="7"/>
                    </a:lnTo>
                    <a:lnTo>
                      <a:pt x="86" y="7"/>
                    </a:lnTo>
                    <a:lnTo>
                      <a:pt x="87" y="7"/>
                    </a:lnTo>
                    <a:lnTo>
                      <a:pt x="88" y="7"/>
                    </a:lnTo>
                    <a:lnTo>
                      <a:pt x="89" y="7"/>
                    </a:lnTo>
                    <a:lnTo>
                      <a:pt x="90" y="7"/>
                    </a:lnTo>
                    <a:lnTo>
                      <a:pt x="92" y="7"/>
                    </a:lnTo>
                    <a:lnTo>
                      <a:pt x="93" y="7"/>
                    </a:lnTo>
                    <a:lnTo>
                      <a:pt x="94" y="7"/>
                    </a:lnTo>
                    <a:lnTo>
                      <a:pt x="95" y="7"/>
                    </a:lnTo>
                    <a:lnTo>
                      <a:pt x="96" y="7"/>
                    </a:lnTo>
                    <a:lnTo>
                      <a:pt x="98" y="7"/>
                    </a:lnTo>
                    <a:lnTo>
                      <a:pt x="100" y="7"/>
                    </a:lnTo>
                    <a:lnTo>
                      <a:pt x="101" y="7"/>
                    </a:lnTo>
                    <a:lnTo>
                      <a:pt x="102" y="7"/>
                    </a:lnTo>
                    <a:lnTo>
                      <a:pt x="103" y="7"/>
                    </a:lnTo>
                    <a:lnTo>
                      <a:pt x="104" y="7"/>
                    </a:lnTo>
                    <a:lnTo>
                      <a:pt x="105" y="7"/>
                    </a:lnTo>
                    <a:lnTo>
                      <a:pt x="107" y="7"/>
                    </a:lnTo>
                    <a:lnTo>
                      <a:pt x="108" y="7"/>
                    </a:lnTo>
                    <a:lnTo>
                      <a:pt x="109" y="7"/>
                    </a:lnTo>
                    <a:lnTo>
                      <a:pt x="111" y="7"/>
                    </a:lnTo>
                    <a:lnTo>
                      <a:pt x="112" y="7"/>
                    </a:lnTo>
                    <a:lnTo>
                      <a:pt x="113" y="7"/>
                    </a:lnTo>
                    <a:lnTo>
                      <a:pt x="115" y="7"/>
                    </a:lnTo>
                    <a:lnTo>
                      <a:pt x="116" y="7"/>
                    </a:lnTo>
                    <a:lnTo>
                      <a:pt x="117" y="7"/>
                    </a:lnTo>
                    <a:lnTo>
                      <a:pt x="118" y="7"/>
                    </a:lnTo>
                    <a:lnTo>
                      <a:pt x="119" y="7"/>
                    </a:lnTo>
                    <a:lnTo>
                      <a:pt x="120" y="7"/>
                    </a:lnTo>
                    <a:lnTo>
                      <a:pt x="122" y="7"/>
                    </a:lnTo>
                    <a:lnTo>
                      <a:pt x="124" y="7"/>
                    </a:lnTo>
                    <a:lnTo>
                      <a:pt x="125" y="7"/>
                    </a:lnTo>
                    <a:lnTo>
                      <a:pt x="126" y="7"/>
                    </a:lnTo>
                    <a:lnTo>
                      <a:pt x="127" y="13"/>
                    </a:lnTo>
                    <a:lnTo>
                      <a:pt x="128" y="13"/>
                    </a:lnTo>
                    <a:lnTo>
                      <a:pt x="130" y="13"/>
                    </a:lnTo>
                    <a:lnTo>
                      <a:pt x="131" y="13"/>
                    </a:lnTo>
                    <a:lnTo>
                      <a:pt x="132" y="13"/>
                    </a:lnTo>
                    <a:lnTo>
                      <a:pt x="133" y="13"/>
                    </a:lnTo>
                    <a:lnTo>
                      <a:pt x="134" y="13"/>
                    </a:lnTo>
                    <a:lnTo>
                      <a:pt x="135" y="13"/>
                    </a:lnTo>
                    <a:lnTo>
                      <a:pt x="138" y="13"/>
                    </a:lnTo>
                    <a:lnTo>
                      <a:pt x="139" y="13"/>
                    </a:lnTo>
                    <a:lnTo>
                      <a:pt x="140" y="13"/>
                    </a:lnTo>
                    <a:lnTo>
                      <a:pt x="141" y="6"/>
                    </a:lnTo>
                    <a:lnTo>
                      <a:pt x="142" y="6"/>
                    </a:lnTo>
                    <a:lnTo>
                      <a:pt x="143" y="6"/>
                    </a:lnTo>
                    <a:lnTo>
                      <a:pt x="145" y="6"/>
                    </a:lnTo>
                    <a:lnTo>
                      <a:pt x="146" y="6"/>
                    </a:lnTo>
                    <a:lnTo>
                      <a:pt x="147" y="6"/>
                    </a:lnTo>
                    <a:lnTo>
                      <a:pt x="148" y="6"/>
                    </a:lnTo>
                    <a:lnTo>
                      <a:pt x="149" y="0"/>
                    </a:lnTo>
                    <a:lnTo>
                      <a:pt x="151" y="0"/>
                    </a:lnTo>
                    <a:lnTo>
                      <a:pt x="153" y="0"/>
                    </a:lnTo>
                    <a:lnTo>
                      <a:pt x="154" y="0"/>
                    </a:lnTo>
                    <a:lnTo>
                      <a:pt x="155" y="0"/>
                    </a:lnTo>
                    <a:lnTo>
                      <a:pt x="156" y="0"/>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0" name="Freeform 58"/>
              <p:cNvSpPr>
                <a:spLocks/>
              </p:cNvSpPr>
              <p:nvPr/>
            </p:nvSpPr>
            <p:spPr bwMode="auto">
              <a:xfrm>
                <a:off x="2583" y="3551"/>
                <a:ext cx="47" cy="3"/>
              </a:xfrm>
              <a:custGeom>
                <a:avLst/>
                <a:gdLst>
                  <a:gd name="T0" fmla="*/ 0 w 159"/>
                  <a:gd name="T1" fmla="*/ 0 h 33"/>
                  <a:gd name="T2" fmla="*/ 0 w 159"/>
                  <a:gd name="T3" fmla="*/ 0 h 33"/>
                  <a:gd name="T4" fmla="*/ 0 w 159"/>
                  <a:gd name="T5" fmla="*/ 0 h 33"/>
                  <a:gd name="T6" fmla="*/ 0 w 159"/>
                  <a:gd name="T7" fmla="*/ 0 h 33"/>
                  <a:gd name="T8" fmla="*/ 0 w 159"/>
                  <a:gd name="T9" fmla="*/ 0 h 33"/>
                  <a:gd name="T10" fmla="*/ 0 w 159"/>
                  <a:gd name="T11" fmla="*/ 0 h 33"/>
                  <a:gd name="T12" fmla="*/ 0 w 159"/>
                  <a:gd name="T13" fmla="*/ 0 h 33"/>
                  <a:gd name="T14" fmla="*/ 0 w 159"/>
                  <a:gd name="T15" fmla="*/ 0 h 33"/>
                  <a:gd name="T16" fmla="*/ 0 w 159"/>
                  <a:gd name="T17" fmla="*/ 0 h 33"/>
                  <a:gd name="T18" fmla="*/ 0 w 159"/>
                  <a:gd name="T19" fmla="*/ 0 h 33"/>
                  <a:gd name="T20" fmla="*/ 0 w 159"/>
                  <a:gd name="T21" fmla="*/ 0 h 33"/>
                  <a:gd name="T22" fmla="*/ 0 w 159"/>
                  <a:gd name="T23" fmla="*/ 0 h 33"/>
                  <a:gd name="T24" fmla="*/ 0 w 159"/>
                  <a:gd name="T25" fmla="*/ 0 h 33"/>
                  <a:gd name="T26" fmla="*/ 0 w 159"/>
                  <a:gd name="T27" fmla="*/ 0 h 33"/>
                  <a:gd name="T28" fmla="*/ 0 w 159"/>
                  <a:gd name="T29" fmla="*/ 0 h 33"/>
                  <a:gd name="T30" fmla="*/ 0 w 159"/>
                  <a:gd name="T31" fmla="*/ 0 h 33"/>
                  <a:gd name="T32" fmla="*/ 0 w 159"/>
                  <a:gd name="T33" fmla="*/ 0 h 33"/>
                  <a:gd name="T34" fmla="*/ 0 w 159"/>
                  <a:gd name="T35" fmla="*/ 0 h 33"/>
                  <a:gd name="T36" fmla="*/ 0 w 159"/>
                  <a:gd name="T37" fmla="*/ 0 h 33"/>
                  <a:gd name="T38" fmla="*/ 0 w 159"/>
                  <a:gd name="T39" fmla="*/ 0 h 33"/>
                  <a:gd name="T40" fmla="*/ 0 w 159"/>
                  <a:gd name="T41" fmla="*/ 0 h 33"/>
                  <a:gd name="T42" fmla="*/ 0 w 159"/>
                  <a:gd name="T43" fmla="*/ 0 h 33"/>
                  <a:gd name="T44" fmla="*/ 0 w 159"/>
                  <a:gd name="T45" fmla="*/ 0 h 33"/>
                  <a:gd name="T46" fmla="*/ 0 w 159"/>
                  <a:gd name="T47" fmla="*/ 0 h 33"/>
                  <a:gd name="T48" fmla="*/ 0 w 159"/>
                  <a:gd name="T49" fmla="*/ 0 h 33"/>
                  <a:gd name="T50" fmla="*/ 0 w 159"/>
                  <a:gd name="T51" fmla="*/ 0 h 33"/>
                  <a:gd name="T52" fmla="*/ 0 w 159"/>
                  <a:gd name="T53" fmla="*/ 0 h 33"/>
                  <a:gd name="T54" fmla="*/ 0 w 159"/>
                  <a:gd name="T55" fmla="*/ 0 h 33"/>
                  <a:gd name="T56" fmla="*/ 0 w 159"/>
                  <a:gd name="T57" fmla="*/ 0 h 33"/>
                  <a:gd name="T58" fmla="*/ 0 w 159"/>
                  <a:gd name="T59" fmla="*/ 0 h 33"/>
                  <a:gd name="T60" fmla="*/ 0 w 159"/>
                  <a:gd name="T61" fmla="*/ 0 h 33"/>
                  <a:gd name="T62" fmla="*/ 0 w 159"/>
                  <a:gd name="T63" fmla="*/ 0 h 33"/>
                  <a:gd name="T64" fmla="*/ 0 w 159"/>
                  <a:gd name="T65" fmla="*/ 0 h 33"/>
                  <a:gd name="T66" fmla="*/ 0 w 159"/>
                  <a:gd name="T67" fmla="*/ 0 h 33"/>
                  <a:gd name="T68" fmla="*/ 0 w 159"/>
                  <a:gd name="T69" fmla="*/ 0 h 33"/>
                  <a:gd name="T70" fmla="*/ 0 w 159"/>
                  <a:gd name="T71" fmla="*/ 0 h 33"/>
                  <a:gd name="T72" fmla="*/ 0 w 159"/>
                  <a:gd name="T73" fmla="*/ 0 h 33"/>
                  <a:gd name="T74" fmla="*/ 0 w 159"/>
                  <a:gd name="T75" fmla="*/ 0 h 33"/>
                  <a:gd name="T76" fmla="*/ 0 w 159"/>
                  <a:gd name="T77" fmla="*/ 0 h 33"/>
                  <a:gd name="T78" fmla="*/ 0 w 159"/>
                  <a:gd name="T79" fmla="*/ 0 h 33"/>
                  <a:gd name="T80" fmla="*/ 0 w 159"/>
                  <a:gd name="T81" fmla="*/ 0 h 33"/>
                  <a:gd name="T82" fmla="*/ 0 w 159"/>
                  <a:gd name="T83" fmla="*/ 0 h 33"/>
                  <a:gd name="T84" fmla="*/ 0 w 159"/>
                  <a:gd name="T85" fmla="*/ 0 h 33"/>
                  <a:gd name="T86" fmla="*/ 0 w 159"/>
                  <a:gd name="T87" fmla="*/ 0 h 33"/>
                  <a:gd name="T88" fmla="*/ 0 w 159"/>
                  <a:gd name="T89" fmla="*/ 0 h 33"/>
                  <a:gd name="T90" fmla="*/ 0 w 159"/>
                  <a:gd name="T91" fmla="*/ 0 h 33"/>
                  <a:gd name="T92" fmla="*/ 0 w 159"/>
                  <a:gd name="T93" fmla="*/ 0 h 33"/>
                  <a:gd name="T94" fmla="*/ 0 w 159"/>
                  <a:gd name="T95" fmla="*/ 0 h 33"/>
                  <a:gd name="T96" fmla="*/ 0 w 159"/>
                  <a:gd name="T97" fmla="*/ 0 h 33"/>
                  <a:gd name="T98" fmla="*/ 0 w 159"/>
                  <a:gd name="T99" fmla="*/ 0 h 33"/>
                  <a:gd name="T100" fmla="*/ 0 w 159"/>
                  <a:gd name="T101" fmla="*/ 0 h 33"/>
                  <a:gd name="T102" fmla="*/ 0 w 159"/>
                  <a:gd name="T103" fmla="*/ 0 h 33"/>
                  <a:gd name="T104" fmla="*/ 0 w 159"/>
                  <a:gd name="T105" fmla="*/ 0 h 33"/>
                  <a:gd name="T106" fmla="*/ 0 w 159"/>
                  <a:gd name="T107" fmla="*/ 0 h 33"/>
                  <a:gd name="T108" fmla="*/ 0 w 159"/>
                  <a:gd name="T109" fmla="*/ 0 h 33"/>
                  <a:gd name="T110" fmla="*/ 0 w 159"/>
                  <a:gd name="T111" fmla="*/ 0 h 33"/>
                  <a:gd name="T112" fmla="*/ 0 w 159"/>
                  <a:gd name="T113" fmla="*/ 0 h 33"/>
                  <a:gd name="T114" fmla="*/ 0 w 159"/>
                  <a:gd name="T115" fmla="*/ 0 h 33"/>
                  <a:gd name="T116" fmla="*/ 0 w 159"/>
                  <a:gd name="T117" fmla="*/ 0 h 33"/>
                  <a:gd name="T118" fmla="*/ 0 w 159"/>
                  <a:gd name="T119" fmla="*/ 0 h 33"/>
                  <a:gd name="T120" fmla="*/ 0 w 159"/>
                  <a:gd name="T121" fmla="*/ 0 h 33"/>
                  <a:gd name="T122" fmla="*/ 0 w 159"/>
                  <a:gd name="T123" fmla="*/ 0 h 33"/>
                  <a:gd name="T124" fmla="*/ 0 w 159"/>
                  <a:gd name="T125" fmla="*/ 0 h 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33">
                    <a:moveTo>
                      <a:pt x="0" y="33"/>
                    </a:moveTo>
                    <a:lnTo>
                      <a:pt x="2" y="33"/>
                    </a:lnTo>
                    <a:lnTo>
                      <a:pt x="3" y="33"/>
                    </a:lnTo>
                    <a:lnTo>
                      <a:pt x="4" y="33"/>
                    </a:lnTo>
                    <a:lnTo>
                      <a:pt x="6" y="33"/>
                    </a:lnTo>
                    <a:lnTo>
                      <a:pt x="7" y="33"/>
                    </a:lnTo>
                    <a:lnTo>
                      <a:pt x="8" y="33"/>
                    </a:lnTo>
                    <a:lnTo>
                      <a:pt x="10" y="33"/>
                    </a:lnTo>
                    <a:lnTo>
                      <a:pt x="11" y="26"/>
                    </a:lnTo>
                    <a:lnTo>
                      <a:pt x="12" y="26"/>
                    </a:lnTo>
                    <a:lnTo>
                      <a:pt x="13" y="26"/>
                    </a:lnTo>
                    <a:lnTo>
                      <a:pt x="14" y="26"/>
                    </a:lnTo>
                    <a:lnTo>
                      <a:pt x="15" y="26"/>
                    </a:lnTo>
                    <a:lnTo>
                      <a:pt x="17" y="26"/>
                    </a:lnTo>
                    <a:lnTo>
                      <a:pt x="18" y="26"/>
                    </a:lnTo>
                    <a:lnTo>
                      <a:pt x="20" y="26"/>
                    </a:lnTo>
                    <a:lnTo>
                      <a:pt x="21" y="26"/>
                    </a:lnTo>
                    <a:lnTo>
                      <a:pt x="22" y="26"/>
                    </a:lnTo>
                    <a:lnTo>
                      <a:pt x="23" y="26"/>
                    </a:lnTo>
                    <a:lnTo>
                      <a:pt x="25" y="26"/>
                    </a:lnTo>
                    <a:lnTo>
                      <a:pt x="26" y="26"/>
                    </a:lnTo>
                    <a:lnTo>
                      <a:pt x="27" y="26"/>
                    </a:lnTo>
                    <a:lnTo>
                      <a:pt x="28" y="26"/>
                    </a:lnTo>
                    <a:lnTo>
                      <a:pt x="29" y="26"/>
                    </a:lnTo>
                    <a:lnTo>
                      <a:pt x="31" y="26"/>
                    </a:lnTo>
                    <a:lnTo>
                      <a:pt x="33" y="26"/>
                    </a:lnTo>
                    <a:lnTo>
                      <a:pt x="34" y="26"/>
                    </a:lnTo>
                    <a:lnTo>
                      <a:pt x="35" y="26"/>
                    </a:lnTo>
                    <a:lnTo>
                      <a:pt x="36" y="26"/>
                    </a:lnTo>
                    <a:lnTo>
                      <a:pt x="37" y="26"/>
                    </a:lnTo>
                    <a:lnTo>
                      <a:pt x="39" y="26"/>
                    </a:lnTo>
                    <a:lnTo>
                      <a:pt x="40" y="26"/>
                    </a:lnTo>
                    <a:lnTo>
                      <a:pt x="41" y="26"/>
                    </a:lnTo>
                    <a:lnTo>
                      <a:pt x="42" y="26"/>
                    </a:lnTo>
                    <a:lnTo>
                      <a:pt x="43" y="26"/>
                    </a:lnTo>
                    <a:lnTo>
                      <a:pt x="44" y="26"/>
                    </a:lnTo>
                    <a:lnTo>
                      <a:pt x="47" y="26"/>
                    </a:lnTo>
                    <a:lnTo>
                      <a:pt x="48" y="26"/>
                    </a:lnTo>
                    <a:lnTo>
                      <a:pt x="49" y="26"/>
                    </a:lnTo>
                    <a:lnTo>
                      <a:pt x="50" y="26"/>
                    </a:lnTo>
                    <a:lnTo>
                      <a:pt x="51" y="26"/>
                    </a:lnTo>
                    <a:lnTo>
                      <a:pt x="52" y="20"/>
                    </a:lnTo>
                    <a:lnTo>
                      <a:pt x="54" y="20"/>
                    </a:lnTo>
                    <a:lnTo>
                      <a:pt x="55" y="20"/>
                    </a:lnTo>
                    <a:lnTo>
                      <a:pt x="56" y="20"/>
                    </a:lnTo>
                    <a:lnTo>
                      <a:pt x="57" y="20"/>
                    </a:lnTo>
                    <a:lnTo>
                      <a:pt x="58" y="20"/>
                    </a:lnTo>
                    <a:lnTo>
                      <a:pt x="60" y="20"/>
                    </a:lnTo>
                    <a:lnTo>
                      <a:pt x="62" y="20"/>
                    </a:lnTo>
                    <a:lnTo>
                      <a:pt x="63" y="20"/>
                    </a:lnTo>
                    <a:lnTo>
                      <a:pt x="64" y="20"/>
                    </a:lnTo>
                    <a:lnTo>
                      <a:pt x="65" y="20"/>
                    </a:lnTo>
                    <a:lnTo>
                      <a:pt x="66" y="20"/>
                    </a:lnTo>
                    <a:lnTo>
                      <a:pt x="67" y="20"/>
                    </a:lnTo>
                    <a:lnTo>
                      <a:pt x="69" y="20"/>
                    </a:lnTo>
                    <a:lnTo>
                      <a:pt x="70" y="20"/>
                    </a:lnTo>
                    <a:lnTo>
                      <a:pt x="71" y="20"/>
                    </a:lnTo>
                    <a:lnTo>
                      <a:pt x="73" y="20"/>
                    </a:lnTo>
                    <a:lnTo>
                      <a:pt x="74" y="20"/>
                    </a:lnTo>
                    <a:lnTo>
                      <a:pt x="75" y="20"/>
                    </a:lnTo>
                    <a:lnTo>
                      <a:pt x="77" y="20"/>
                    </a:lnTo>
                    <a:lnTo>
                      <a:pt x="78" y="20"/>
                    </a:lnTo>
                    <a:lnTo>
                      <a:pt x="79" y="20"/>
                    </a:lnTo>
                    <a:lnTo>
                      <a:pt x="80" y="20"/>
                    </a:lnTo>
                    <a:lnTo>
                      <a:pt x="81" y="20"/>
                    </a:lnTo>
                    <a:lnTo>
                      <a:pt x="82" y="20"/>
                    </a:lnTo>
                    <a:lnTo>
                      <a:pt x="84" y="20"/>
                    </a:lnTo>
                    <a:lnTo>
                      <a:pt x="86" y="20"/>
                    </a:lnTo>
                    <a:lnTo>
                      <a:pt x="87" y="20"/>
                    </a:lnTo>
                    <a:lnTo>
                      <a:pt x="88" y="20"/>
                    </a:lnTo>
                    <a:lnTo>
                      <a:pt x="89" y="20"/>
                    </a:lnTo>
                    <a:lnTo>
                      <a:pt x="90" y="13"/>
                    </a:lnTo>
                    <a:lnTo>
                      <a:pt x="92" y="13"/>
                    </a:lnTo>
                    <a:lnTo>
                      <a:pt x="93" y="13"/>
                    </a:lnTo>
                    <a:lnTo>
                      <a:pt x="94" y="13"/>
                    </a:lnTo>
                    <a:lnTo>
                      <a:pt x="95" y="13"/>
                    </a:lnTo>
                    <a:lnTo>
                      <a:pt x="96" y="13"/>
                    </a:lnTo>
                    <a:lnTo>
                      <a:pt x="97" y="13"/>
                    </a:lnTo>
                    <a:lnTo>
                      <a:pt x="100" y="13"/>
                    </a:lnTo>
                    <a:lnTo>
                      <a:pt x="101" y="13"/>
                    </a:lnTo>
                    <a:lnTo>
                      <a:pt x="102" y="7"/>
                    </a:lnTo>
                    <a:lnTo>
                      <a:pt x="103" y="7"/>
                    </a:lnTo>
                    <a:lnTo>
                      <a:pt x="104" y="7"/>
                    </a:lnTo>
                    <a:lnTo>
                      <a:pt x="105" y="7"/>
                    </a:lnTo>
                    <a:lnTo>
                      <a:pt x="107" y="7"/>
                    </a:lnTo>
                    <a:lnTo>
                      <a:pt x="108" y="7"/>
                    </a:lnTo>
                    <a:lnTo>
                      <a:pt x="109" y="7"/>
                    </a:lnTo>
                    <a:lnTo>
                      <a:pt x="110" y="0"/>
                    </a:lnTo>
                    <a:lnTo>
                      <a:pt x="111" y="0"/>
                    </a:lnTo>
                    <a:lnTo>
                      <a:pt x="113" y="0"/>
                    </a:lnTo>
                    <a:lnTo>
                      <a:pt x="115" y="0"/>
                    </a:lnTo>
                    <a:lnTo>
                      <a:pt x="116" y="0"/>
                    </a:lnTo>
                    <a:lnTo>
                      <a:pt x="117" y="0"/>
                    </a:lnTo>
                    <a:lnTo>
                      <a:pt x="118" y="0"/>
                    </a:lnTo>
                    <a:lnTo>
                      <a:pt x="119" y="0"/>
                    </a:lnTo>
                    <a:lnTo>
                      <a:pt x="120" y="0"/>
                    </a:lnTo>
                    <a:lnTo>
                      <a:pt x="122" y="0"/>
                    </a:lnTo>
                    <a:lnTo>
                      <a:pt x="123" y="0"/>
                    </a:lnTo>
                    <a:lnTo>
                      <a:pt x="124" y="0"/>
                    </a:lnTo>
                    <a:lnTo>
                      <a:pt x="126" y="0"/>
                    </a:lnTo>
                    <a:lnTo>
                      <a:pt x="127" y="0"/>
                    </a:lnTo>
                    <a:lnTo>
                      <a:pt x="128" y="0"/>
                    </a:lnTo>
                    <a:lnTo>
                      <a:pt x="130" y="0"/>
                    </a:lnTo>
                    <a:lnTo>
                      <a:pt x="131" y="0"/>
                    </a:lnTo>
                    <a:lnTo>
                      <a:pt x="132" y="0"/>
                    </a:lnTo>
                    <a:lnTo>
                      <a:pt x="133" y="0"/>
                    </a:lnTo>
                    <a:lnTo>
                      <a:pt x="134" y="0"/>
                    </a:lnTo>
                    <a:lnTo>
                      <a:pt x="136" y="0"/>
                    </a:lnTo>
                    <a:lnTo>
                      <a:pt x="137" y="0"/>
                    </a:lnTo>
                    <a:lnTo>
                      <a:pt x="138" y="0"/>
                    </a:lnTo>
                    <a:lnTo>
                      <a:pt x="140" y="0"/>
                    </a:lnTo>
                    <a:lnTo>
                      <a:pt x="141" y="0"/>
                    </a:lnTo>
                    <a:lnTo>
                      <a:pt x="142" y="0"/>
                    </a:lnTo>
                    <a:lnTo>
                      <a:pt x="144" y="0"/>
                    </a:lnTo>
                    <a:lnTo>
                      <a:pt x="145" y="0"/>
                    </a:lnTo>
                    <a:lnTo>
                      <a:pt x="146" y="0"/>
                    </a:lnTo>
                    <a:lnTo>
                      <a:pt x="147" y="0"/>
                    </a:lnTo>
                    <a:lnTo>
                      <a:pt x="148" y="7"/>
                    </a:lnTo>
                    <a:lnTo>
                      <a:pt x="149" y="7"/>
                    </a:lnTo>
                    <a:lnTo>
                      <a:pt x="151" y="7"/>
                    </a:lnTo>
                    <a:lnTo>
                      <a:pt x="153" y="7"/>
                    </a:lnTo>
                    <a:lnTo>
                      <a:pt x="154" y="7"/>
                    </a:lnTo>
                    <a:lnTo>
                      <a:pt x="155" y="7"/>
                    </a:lnTo>
                    <a:lnTo>
                      <a:pt x="156" y="6"/>
                    </a:lnTo>
                    <a:lnTo>
                      <a:pt x="157" y="6"/>
                    </a:lnTo>
                    <a:lnTo>
                      <a:pt x="159" y="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1" name="Freeform 59"/>
              <p:cNvSpPr>
                <a:spLocks/>
              </p:cNvSpPr>
              <p:nvPr/>
            </p:nvSpPr>
            <p:spPr bwMode="auto">
              <a:xfrm>
                <a:off x="2630" y="3548"/>
                <a:ext cx="46" cy="3"/>
              </a:xfrm>
              <a:custGeom>
                <a:avLst/>
                <a:gdLst>
                  <a:gd name="T0" fmla="*/ 0 w 158"/>
                  <a:gd name="T1" fmla="*/ 0 h 33"/>
                  <a:gd name="T2" fmla="*/ 0 w 158"/>
                  <a:gd name="T3" fmla="*/ 0 h 33"/>
                  <a:gd name="T4" fmla="*/ 0 w 158"/>
                  <a:gd name="T5" fmla="*/ 0 h 33"/>
                  <a:gd name="T6" fmla="*/ 0 w 158"/>
                  <a:gd name="T7" fmla="*/ 0 h 33"/>
                  <a:gd name="T8" fmla="*/ 0 w 158"/>
                  <a:gd name="T9" fmla="*/ 0 h 33"/>
                  <a:gd name="T10" fmla="*/ 0 w 158"/>
                  <a:gd name="T11" fmla="*/ 0 h 33"/>
                  <a:gd name="T12" fmla="*/ 0 w 158"/>
                  <a:gd name="T13" fmla="*/ 0 h 33"/>
                  <a:gd name="T14" fmla="*/ 0 w 158"/>
                  <a:gd name="T15" fmla="*/ 0 h 33"/>
                  <a:gd name="T16" fmla="*/ 0 w 158"/>
                  <a:gd name="T17" fmla="*/ 0 h 33"/>
                  <a:gd name="T18" fmla="*/ 0 w 158"/>
                  <a:gd name="T19" fmla="*/ 0 h 33"/>
                  <a:gd name="T20" fmla="*/ 0 w 158"/>
                  <a:gd name="T21" fmla="*/ 0 h 33"/>
                  <a:gd name="T22" fmla="*/ 0 w 158"/>
                  <a:gd name="T23" fmla="*/ 0 h 33"/>
                  <a:gd name="T24" fmla="*/ 0 w 158"/>
                  <a:gd name="T25" fmla="*/ 0 h 33"/>
                  <a:gd name="T26" fmla="*/ 0 w 158"/>
                  <a:gd name="T27" fmla="*/ 0 h 33"/>
                  <a:gd name="T28" fmla="*/ 0 w 158"/>
                  <a:gd name="T29" fmla="*/ 0 h 33"/>
                  <a:gd name="T30" fmla="*/ 0 w 158"/>
                  <a:gd name="T31" fmla="*/ 0 h 33"/>
                  <a:gd name="T32" fmla="*/ 0 w 158"/>
                  <a:gd name="T33" fmla="*/ 0 h 33"/>
                  <a:gd name="T34" fmla="*/ 0 w 158"/>
                  <a:gd name="T35" fmla="*/ 0 h 33"/>
                  <a:gd name="T36" fmla="*/ 0 w 158"/>
                  <a:gd name="T37" fmla="*/ 0 h 33"/>
                  <a:gd name="T38" fmla="*/ 0 w 158"/>
                  <a:gd name="T39" fmla="*/ 0 h 33"/>
                  <a:gd name="T40" fmla="*/ 0 w 158"/>
                  <a:gd name="T41" fmla="*/ 0 h 33"/>
                  <a:gd name="T42" fmla="*/ 0 w 158"/>
                  <a:gd name="T43" fmla="*/ 0 h 33"/>
                  <a:gd name="T44" fmla="*/ 0 w 158"/>
                  <a:gd name="T45" fmla="*/ 0 h 33"/>
                  <a:gd name="T46" fmla="*/ 0 w 158"/>
                  <a:gd name="T47" fmla="*/ 0 h 33"/>
                  <a:gd name="T48" fmla="*/ 0 w 158"/>
                  <a:gd name="T49" fmla="*/ 0 h 33"/>
                  <a:gd name="T50" fmla="*/ 0 w 158"/>
                  <a:gd name="T51" fmla="*/ 0 h 33"/>
                  <a:gd name="T52" fmla="*/ 0 w 158"/>
                  <a:gd name="T53" fmla="*/ 0 h 33"/>
                  <a:gd name="T54" fmla="*/ 0 w 158"/>
                  <a:gd name="T55" fmla="*/ 0 h 33"/>
                  <a:gd name="T56" fmla="*/ 0 w 158"/>
                  <a:gd name="T57" fmla="*/ 0 h 33"/>
                  <a:gd name="T58" fmla="*/ 0 w 158"/>
                  <a:gd name="T59" fmla="*/ 0 h 33"/>
                  <a:gd name="T60" fmla="*/ 0 w 158"/>
                  <a:gd name="T61" fmla="*/ 0 h 33"/>
                  <a:gd name="T62" fmla="*/ 0 w 158"/>
                  <a:gd name="T63" fmla="*/ 0 h 33"/>
                  <a:gd name="T64" fmla="*/ 0 w 158"/>
                  <a:gd name="T65" fmla="*/ 0 h 33"/>
                  <a:gd name="T66" fmla="*/ 0 w 158"/>
                  <a:gd name="T67" fmla="*/ 0 h 33"/>
                  <a:gd name="T68" fmla="*/ 0 w 158"/>
                  <a:gd name="T69" fmla="*/ 0 h 33"/>
                  <a:gd name="T70" fmla="*/ 0 w 158"/>
                  <a:gd name="T71" fmla="*/ 0 h 33"/>
                  <a:gd name="T72" fmla="*/ 0 w 158"/>
                  <a:gd name="T73" fmla="*/ 0 h 33"/>
                  <a:gd name="T74" fmla="*/ 0 w 158"/>
                  <a:gd name="T75" fmla="*/ 0 h 33"/>
                  <a:gd name="T76" fmla="*/ 0 w 158"/>
                  <a:gd name="T77" fmla="*/ 0 h 33"/>
                  <a:gd name="T78" fmla="*/ 0 w 158"/>
                  <a:gd name="T79" fmla="*/ 0 h 33"/>
                  <a:gd name="T80" fmla="*/ 0 w 158"/>
                  <a:gd name="T81" fmla="*/ 0 h 33"/>
                  <a:gd name="T82" fmla="*/ 0 w 158"/>
                  <a:gd name="T83" fmla="*/ 0 h 33"/>
                  <a:gd name="T84" fmla="*/ 0 w 158"/>
                  <a:gd name="T85" fmla="*/ 0 h 33"/>
                  <a:gd name="T86" fmla="*/ 0 w 158"/>
                  <a:gd name="T87" fmla="*/ 0 h 33"/>
                  <a:gd name="T88" fmla="*/ 0 w 158"/>
                  <a:gd name="T89" fmla="*/ 0 h 33"/>
                  <a:gd name="T90" fmla="*/ 0 w 158"/>
                  <a:gd name="T91" fmla="*/ 0 h 33"/>
                  <a:gd name="T92" fmla="*/ 0 w 158"/>
                  <a:gd name="T93" fmla="*/ 0 h 33"/>
                  <a:gd name="T94" fmla="*/ 0 w 158"/>
                  <a:gd name="T95" fmla="*/ 0 h 33"/>
                  <a:gd name="T96" fmla="*/ 0 w 158"/>
                  <a:gd name="T97" fmla="*/ 0 h 33"/>
                  <a:gd name="T98" fmla="*/ 0 w 158"/>
                  <a:gd name="T99" fmla="*/ 0 h 33"/>
                  <a:gd name="T100" fmla="*/ 0 w 158"/>
                  <a:gd name="T101" fmla="*/ 0 h 33"/>
                  <a:gd name="T102" fmla="*/ 0 w 158"/>
                  <a:gd name="T103" fmla="*/ 0 h 33"/>
                  <a:gd name="T104" fmla="*/ 0 w 158"/>
                  <a:gd name="T105" fmla="*/ 0 h 33"/>
                  <a:gd name="T106" fmla="*/ 0 w 158"/>
                  <a:gd name="T107" fmla="*/ 0 h 33"/>
                  <a:gd name="T108" fmla="*/ 0 w 158"/>
                  <a:gd name="T109" fmla="*/ 0 h 33"/>
                  <a:gd name="T110" fmla="*/ 0 w 158"/>
                  <a:gd name="T111" fmla="*/ 0 h 33"/>
                  <a:gd name="T112" fmla="*/ 0 w 158"/>
                  <a:gd name="T113" fmla="*/ 0 h 33"/>
                  <a:gd name="T114" fmla="*/ 0 w 158"/>
                  <a:gd name="T115" fmla="*/ 0 h 33"/>
                  <a:gd name="T116" fmla="*/ 0 w 158"/>
                  <a:gd name="T117" fmla="*/ 0 h 33"/>
                  <a:gd name="T118" fmla="*/ 0 w 158"/>
                  <a:gd name="T119" fmla="*/ 0 h 33"/>
                  <a:gd name="T120" fmla="*/ 0 w 158"/>
                  <a:gd name="T121" fmla="*/ 0 h 33"/>
                  <a:gd name="T122" fmla="*/ 0 w 158"/>
                  <a:gd name="T123" fmla="*/ 0 h 33"/>
                  <a:gd name="T124" fmla="*/ 0 w 158"/>
                  <a:gd name="T125" fmla="*/ 0 h 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3">
                    <a:moveTo>
                      <a:pt x="0" y="33"/>
                    </a:moveTo>
                    <a:lnTo>
                      <a:pt x="1" y="33"/>
                    </a:lnTo>
                    <a:lnTo>
                      <a:pt x="2" y="33"/>
                    </a:lnTo>
                    <a:lnTo>
                      <a:pt x="3" y="33"/>
                    </a:lnTo>
                    <a:lnTo>
                      <a:pt x="4" y="33"/>
                    </a:lnTo>
                    <a:lnTo>
                      <a:pt x="5" y="33"/>
                    </a:lnTo>
                    <a:lnTo>
                      <a:pt x="8" y="33"/>
                    </a:lnTo>
                    <a:lnTo>
                      <a:pt x="9" y="33"/>
                    </a:lnTo>
                    <a:lnTo>
                      <a:pt x="10" y="26"/>
                    </a:lnTo>
                    <a:lnTo>
                      <a:pt x="11" y="26"/>
                    </a:lnTo>
                    <a:lnTo>
                      <a:pt x="12" y="26"/>
                    </a:lnTo>
                    <a:lnTo>
                      <a:pt x="13" y="26"/>
                    </a:lnTo>
                    <a:lnTo>
                      <a:pt x="15" y="26"/>
                    </a:lnTo>
                    <a:lnTo>
                      <a:pt x="16" y="26"/>
                    </a:lnTo>
                    <a:lnTo>
                      <a:pt x="17" y="26"/>
                    </a:lnTo>
                    <a:lnTo>
                      <a:pt x="18" y="26"/>
                    </a:lnTo>
                    <a:lnTo>
                      <a:pt x="19" y="20"/>
                    </a:lnTo>
                    <a:lnTo>
                      <a:pt x="21" y="20"/>
                    </a:lnTo>
                    <a:lnTo>
                      <a:pt x="23" y="20"/>
                    </a:lnTo>
                    <a:lnTo>
                      <a:pt x="24" y="20"/>
                    </a:lnTo>
                    <a:lnTo>
                      <a:pt x="25" y="20"/>
                    </a:lnTo>
                    <a:lnTo>
                      <a:pt x="26" y="20"/>
                    </a:lnTo>
                    <a:lnTo>
                      <a:pt x="27" y="14"/>
                    </a:lnTo>
                    <a:lnTo>
                      <a:pt x="28" y="14"/>
                    </a:lnTo>
                    <a:lnTo>
                      <a:pt x="30" y="13"/>
                    </a:lnTo>
                    <a:lnTo>
                      <a:pt x="31" y="13"/>
                    </a:lnTo>
                    <a:lnTo>
                      <a:pt x="32" y="13"/>
                    </a:lnTo>
                    <a:lnTo>
                      <a:pt x="34" y="13"/>
                    </a:lnTo>
                    <a:lnTo>
                      <a:pt x="35" y="13"/>
                    </a:lnTo>
                    <a:lnTo>
                      <a:pt x="36" y="13"/>
                    </a:lnTo>
                    <a:lnTo>
                      <a:pt x="38" y="13"/>
                    </a:lnTo>
                    <a:lnTo>
                      <a:pt x="39" y="13"/>
                    </a:lnTo>
                    <a:lnTo>
                      <a:pt x="40" y="13"/>
                    </a:lnTo>
                    <a:lnTo>
                      <a:pt x="41" y="13"/>
                    </a:lnTo>
                    <a:lnTo>
                      <a:pt x="42" y="13"/>
                    </a:lnTo>
                    <a:lnTo>
                      <a:pt x="43" y="13"/>
                    </a:lnTo>
                    <a:lnTo>
                      <a:pt x="45" y="13"/>
                    </a:lnTo>
                    <a:lnTo>
                      <a:pt x="47" y="13"/>
                    </a:lnTo>
                    <a:lnTo>
                      <a:pt x="48" y="13"/>
                    </a:lnTo>
                    <a:lnTo>
                      <a:pt x="49" y="13"/>
                    </a:lnTo>
                    <a:lnTo>
                      <a:pt x="50" y="13"/>
                    </a:lnTo>
                    <a:lnTo>
                      <a:pt x="51" y="13"/>
                    </a:lnTo>
                    <a:lnTo>
                      <a:pt x="53" y="7"/>
                    </a:lnTo>
                    <a:lnTo>
                      <a:pt x="54" y="7"/>
                    </a:lnTo>
                    <a:lnTo>
                      <a:pt x="55" y="7"/>
                    </a:lnTo>
                    <a:lnTo>
                      <a:pt x="56" y="7"/>
                    </a:lnTo>
                    <a:lnTo>
                      <a:pt x="57" y="7"/>
                    </a:lnTo>
                    <a:lnTo>
                      <a:pt x="58" y="7"/>
                    </a:lnTo>
                    <a:lnTo>
                      <a:pt x="61" y="7"/>
                    </a:lnTo>
                    <a:lnTo>
                      <a:pt x="62" y="7"/>
                    </a:lnTo>
                    <a:lnTo>
                      <a:pt x="63" y="7"/>
                    </a:lnTo>
                    <a:lnTo>
                      <a:pt x="64" y="7"/>
                    </a:lnTo>
                    <a:lnTo>
                      <a:pt x="65" y="7"/>
                    </a:lnTo>
                    <a:lnTo>
                      <a:pt x="66" y="7"/>
                    </a:lnTo>
                    <a:lnTo>
                      <a:pt x="68" y="7"/>
                    </a:lnTo>
                    <a:lnTo>
                      <a:pt x="69" y="7"/>
                    </a:lnTo>
                    <a:lnTo>
                      <a:pt x="70" y="7"/>
                    </a:lnTo>
                    <a:lnTo>
                      <a:pt x="71" y="7"/>
                    </a:lnTo>
                    <a:lnTo>
                      <a:pt x="72" y="7"/>
                    </a:lnTo>
                    <a:lnTo>
                      <a:pt x="75" y="13"/>
                    </a:lnTo>
                    <a:lnTo>
                      <a:pt x="76" y="13"/>
                    </a:lnTo>
                    <a:lnTo>
                      <a:pt x="77" y="13"/>
                    </a:lnTo>
                    <a:lnTo>
                      <a:pt x="78" y="13"/>
                    </a:lnTo>
                    <a:lnTo>
                      <a:pt x="79" y="13"/>
                    </a:lnTo>
                    <a:lnTo>
                      <a:pt x="80" y="13"/>
                    </a:lnTo>
                    <a:lnTo>
                      <a:pt x="82" y="7"/>
                    </a:lnTo>
                    <a:lnTo>
                      <a:pt x="83" y="7"/>
                    </a:lnTo>
                    <a:lnTo>
                      <a:pt x="84" y="7"/>
                    </a:lnTo>
                    <a:lnTo>
                      <a:pt x="85" y="7"/>
                    </a:lnTo>
                    <a:lnTo>
                      <a:pt x="87" y="7"/>
                    </a:lnTo>
                    <a:lnTo>
                      <a:pt x="88" y="7"/>
                    </a:lnTo>
                    <a:lnTo>
                      <a:pt x="90" y="7"/>
                    </a:lnTo>
                    <a:lnTo>
                      <a:pt x="91" y="7"/>
                    </a:lnTo>
                    <a:lnTo>
                      <a:pt x="92" y="0"/>
                    </a:lnTo>
                    <a:lnTo>
                      <a:pt x="93" y="0"/>
                    </a:lnTo>
                    <a:lnTo>
                      <a:pt x="94" y="0"/>
                    </a:lnTo>
                    <a:lnTo>
                      <a:pt x="95" y="0"/>
                    </a:lnTo>
                    <a:lnTo>
                      <a:pt x="97" y="0"/>
                    </a:lnTo>
                    <a:lnTo>
                      <a:pt x="98" y="0"/>
                    </a:lnTo>
                    <a:lnTo>
                      <a:pt x="99" y="0"/>
                    </a:lnTo>
                    <a:lnTo>
                      <a:pt x="101" y="0"/>
                    </a:lnTo>
                    <a:lnTo>
                      <a:pt x="102" y="0"/>
                    </a:lnTo>
                    <a:lnTo>
                      <a:pt x="103" y="0"/>
                    </a:lnTo>
                    <a:lnTo>
                      <a:pt x="105" y="0"/>
                    </a:lnTo>
                    <a:lnTo>
                      <a:pt x="106" y="0"/>
                    </a:lnTo>
                    <a:lnTo>
                      <a:pt x="107" y="0"/>
                    </a:lnTo>
                    <a:lnTo>
                      <a:pt x="108" y="7"/>
                    </a:lnTo>
                    <a:lnTo>
                      <a:pt x="109" y="7"/>
                    </a:lnTo>
                    <a:lnTo>
                      <a:pt x="110" y="7"/>
                    </a:lnTo>
                    <a:lnTo>
                      <a:pt x="112" y="7"/>
                    </a:lnTo>
                    <a:lnTo>
                      <a:pt x="114" y="7"/>
                    </a:lnTo>
                    <a:lnTo>
                      <a:pt x="115" y="7"/>
                    </a:lnTo>
                    <a:lnTo>
                      <a:pt x="116" y="7"/>
                    </a:lnTo>
                    <a:lnTo>
                      <a:pt x="117" y="7"/>
                    </a:lnTo>
                    <a:lnTo>
                      <a:pt x="118" y="7"/>
                    </a:lnTo>
                    <a:lnTo>
                      <a:pt x="120" y="13"/>
                    </a:lnTo>
                    <a:lnTo>
                      <a:pt x="121" y="13"/>
                    </a:lnTo>
                    <a:lnTo>
                      <a:pt x="122" y="13"/>
                    </a:lnTo>
                    <a:lnTo>
                      <a:pt x="123" y="13"/>
                    </a:lnTo>
                    <a:lnTo>
                      <a:pt x="124" y="13"/>
                    </a:lnTo>
                    <a:lnTo>
                      <a:pt x="125" y="7"/>
                    </a:lnTo>
                    <a:lnTo>
                      <a:pt x="128" y="7"/>
                    </a:lnTo>
                    <a:lnTo>
                      <a:pt x="129" y="7"/>
                    </a:lnTo>
                    <a:lnTo>
                      <a:pt x="130" y="7"/>
                    </a:lnTo>
                    <a:lnTo>
                      <a:pt x="131" y="7"/>
                    </a:lnTo>
                    <a:lnTo>
                      <a:pt x="132" y="7"/>
                    </a:lnTo>
                    <a:lnTo>
                      <a:pt x="133" y="7"/>
                    </a:lnTo>
                    <a:lnTo>
                      <a:pt x="135" y="7"/>
                    </a:lnTo>
                    <a:lnTo>
                      <a:pt x="136" y="7"/>
                    </a:lnTo>
                    <a:lnTo>
                      <a:pt x="137" y="7"/>
                    </a:lnTo>
                    <a:lnTo>
                      <a:pt x="138" y="7"/>
                    </a:lnTo>
                    <a:lnTo>
                      <a:pt x="139" y="7"/>
                    </a:lnTo>
                    <a:lnTo>
                      <a:pt x="141" y="7"/>
                    </a:lnTo>
                    <a:lnTo>
                      <a:pt x="143" y="7"/>
                    </a:lnTo>
                    <a:lnTo>
                      <a:pt x="144" y="7"/>
                    </a:lnTo>
                    <a:lnTo>
                      <a:pt x="145" y="7"/>
                    </a:lnTo>
                    <a:lnTo>
                      <a:pt x="146" y="7"/>
                    </a:lnTo>
                    <a:lnTo>
                      <a:pt x="147" y="7"/>
                    </a:lnTo>
                    <a:lnTo>
                      <a:pt x="148" y="7"/>
                    </a:lnTo>
                    <a:lnTo>
                      <a:pt x="150" y="7"/>
                    </a:lnTo>
                    <a:lnTo>
                      <a:pt x="151" y="7"/>
                    </a:lnTo>
                    <a:lnTo>
                      <a:pt x="152" y="7"/>
                    </a:lnTo>
                    <a:lnTo>
                      <a:pt x="154" y="7"/>
                    </a:lnTo>
                    <a:lnTo>
                      <a:pt x="155" y="7"/>
                    </a:lnTo>
                    <a:lnTo>
                      <a:pt x="156" y="7"/>
                    </a:lnTo>
                    <a:lnTo>
                      <a:pt x="158"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2" name="Freeform 60"/>
              <p:cNvSpPr>
                <a:spLocks/>
              </p:cNvSpPr>
              <p:nvPr/>
            </p:nvSpPr>
            <p:spPr bwMode="auto">
              <a:xfrm>
                <a:off x="2676" y="3544"/>
                <a:ext cx="47" cy="5"/>
              </a:xfrm>
              <a:custGeom>
                <a:avLst/>
                <a:gdLst>
                  <a:gd name="T0" fmla="*/ 0 w 158"/>
                  <a:gd name="T1" fmla="*/ 0 h 47"/>
                  <a:gd name="T2" fmla="*/ 0 w 158"/>
                  <a:gd name="T3" fmla="*/ 0 h 47"/>
                  <a:gd name="T4" fmla="*/ 0 w 158"/>
                  <a:gd name="T5" fmla="*/ 0 h 47"/>
                  <a:gd name="T6" fmla="*/ 0 w 158"/>
                  <a:gd name="T7" fmla="*/ 0 h 47"/>
                  <a:gd name="T8" fmla="*/ 0 w 158"/>
                  <a:gd name="T9" fmla="*/ 0 h 47"/>
                  <a:gd name="T10" fmla="*/ 0 w 158"/>
                  <a:gd name="T11" fmla="*/ 0 h 47"/>
                  <a:gd name="T12" fmla="*/ 0 w 158"/>
                  <a:gd name="T13" fmla="*/ 0 h 47"/>
                  <a:gd name="T14" fmla="*/ 0 w 158"/>
                  <a:gd name="T15" fmla="*/ 0 h 47"/>
                  <a:gd name="T16" fmla="*/ 0 w 158"/>
                  <a:gd name="T17" fmla="*/ 0 h 47"/>
                  <a:gd name="T18" fmla="*/ 0 w 158"/>
                  <a:gd name="T19" fmla="*/ 0 h 47"/>
                  <a:gd name="T20" fmla="*/ 0 w 158"/>
                  <a:gd name="T21" fmla="*/ 0 h 47"/>
                  <a:gd name="T22" fmla="*/ 0 w 158"/>
                  <a:gd name="T23" fmla="*/ 0 h 47"/>
                  <a:gd name="T24" fmla="*/ 0 w 158"/>
                  <a:gd name="T25" fmla="*/ 0 h 47"/>
                  <a:gd name="T26" fmla="*/ 0 w 158"/>
                  <a:gd name="T27" fmla="*/ 0 h 47"/>
                  <a:gd name="T28" fmla="*/ 0 w 158"/>
                  <a:gd name="T29" fmla="*/ 0 h 47"/>
                  <a:gd name="T30" fmla="*/ 0 w 158"/>
                  <a:gd name="T31" fmla="*/ 0 h 47"/>
                  <a:gd name="T32" fmla="*/ 0 w 158"/>
                  <a:gd name="T33" fmla="*/ 0 h 47"/>
                  <a:gd name="T34" fmla="*/ 0 w 158"/>
                  <a:gd name="T35" fmla="*/ 0 h 47"/>
                  <a:gd name="T36" fmla="*/ 0 w 158"/>
                  <a:gd name="T37" fmla="*/ 0 h 47"/>
                  <a:gd name="T38" fmla="*/ 0 w 158"/>
                  <a:gd name="T39" fmla="*/ 0 h 47"/>
                  <a:gd name="T40" fmla="*/ 0 w 158"/>
                  <a:gd name="T41" fmla="*/ 0 h 47"/>
                  <a:gd name="T42" fmla="*/ 0 w 158"/>
                  <a:gd name="T43" fmla="*/ 0 h 47"/>
                  <a:gd name="T44" fmla="*/ 0 w 158"/>
                  <a:gd name="T45" fmla="*/ 0 h 47"/>
                  <a:gd name="T46" fmla="*/ 0 w 158"/>
                  <a:gd name="T47" fmla="*/ 0 h 47"/>
                  <a:gd name="T48" fmla="*/ 0 w 158"/>
                  <a:gd name="T49" fmla="*/ 0 h 47"/>
                  <a:gd name="T50" fmla="*/ 0 w 158"/>
                  <a:gd name="T51" fmla="*/ 0 h 47"/>
                  <a:gd name="T52" fmla="*/ 0 w 158"/>
                  <a:gd name="T53" fmla="*/ 0 h 47"/>
                  <a:gd name="T54" fmla="*/ 0 w 158"/>
                  <a:gd name="T55" fmla="*/ 0 h 47"/>
                  <a:gd name="T56" fmla="*/ 0 w 158"/>
                  <a:gd name="T57" fmla="*/ 0 h 47"/>
                  <a:gd name="T58" fmla="*/ 0 w 158"/>
                  <a:gd name="T59" fmla="*/ 0 h 47"/>
                  <a:gd name="T60" fmla="*/ 0 w 158"/>
                  <a:gd name="T61" fmla="*/ 0 h 47"/>
                  <a:gd name="T62" fmla="*/ 0 w 158"/>
                  <a:gd name="T63" fmla="*/ 0 h 47"/>
                  <a:gd name="T64" fmla="*/ 0 w 158"/>
                  <a:gd name="T65" fmla="*/ 0 h 47"/>
                  <a:gd name="T66" fmla="*/ 0 w 158"/>
                  <a:gd name="T67" fmla="*/ 0 h 47"/>
                  <a:gd name="T68" fmla="*/ 0 w 158"/>
                  <a:gd name="T69" fmla="*/ 0 h 47"/>
                  <a:gd name="T70" fmla="*/ 0 w 158"/>
                  <a:gd name="T71" fmla="*/ 0 h 47"/>
                  <a:gd name="T72" fmla="*/ 0 w 158"/>
                  <a:gd name="T73" fmla="*/ 0 h 47"/>
                  <a:gd name="T74" fmla="*/ 0 w 158"/>
                  <a:gd name="T75" fmla="*/ 0 h 47"/>
                  <a:gd name="T76" fmla="*/ 0 w 158"/>
                  <a:gd name="T77" fmla="*/ 0 h 47"/>
                  <a:gd name="T78" fmla="*/ 0 w 158"/>
                  <a:gd name="T79" fmla="*/ 0 h 47"/>
                  <a:gd name="T80" fmla="*/ 0 w 158"/>
                  <a:gd name="T81" fmla="*/ 0 h 47"/>
                  <a:gd name="T82" fmla="*/ 0 w 158"/>
                  <a:gd name="T83" fmla="*/ 0 h 47"/>
                  <a:gd name="T84" fmla="*/ 0 w 158"/>
                  <a:gd name="T85" fmla="*/ 0 h 47"/>
                  <a:gd name="T86" fmla="*/ 0 w 158"/>
                  <a:gd name="T87" fmla="*/ 0 h 47"/>
                  <a:gd name="T88" fmla="*/ 0 w 158"/>
                  <a:gd name="T89" fmla="*/ 0 h 47"/>
                  <a:gd name="T90" fmla="*/ 0 w 158"/>
                  <a:gd name="T91" fmla="*/ 0 h 47"/>
                  <a:gd name="T92" fmla="*/ 0 w 158"/>
                  <a:gd name="T93" fmla="*/ 0 h 47"/>
                  <a:gd name="T94" fmla="*/ 0 w 158"/>
                  <a:gd name="T95" fmla="*/ 0 h 47"/>
                  <a:gd name="T96" fmla="*/ 0 w 158"/>
                  <a:gd name="T97" fmla="*/ 0 h 47"/>
                  <a:gd name="T98" fmla="*/ 0 w 158"/>
                  <a:gd name="T99" fmla="*/ 0 h 47"/>
                  <a:gd name="T100" fmla="*/ 0 w 158"/>
                  <a:gd name="T101" fmla="*/ 0 h 47"/>
                  <a:gd name="T102" fmla="*/ 0 w 158"/>
                  <a:gd name="T103" fmla="*/ 0 h 47"/>
                  <a:gd name="T104" fmla="*/ 0 w 158"/>
                  <a:gd name="T105" fmla="*/ 0 h 47"/>
                  <a:gd name="T106" fmla="*/ 0 w 158"/>
                  <a:gd name="T107" fmla="*/ 0 h 47"/>
                  <a:gd name="T108" fmla="*/ 0 w 158"/>
                  <a:gd name="T109" fmla="*/ 0 h 47"/>
                  <a:gd name="T110" fmla="*/ 0 w 158"/>
                  <a:gd name="T111" fmla="*/ 0 h 47"/>
                  <a:gd name="T112" fmla="*/ 0 w 158"/>
                  <a:gd name="T113" fmla="*/ 0 h 47"/>
                  <a:gd name="T114" fmla="*/ 0 w 158"/>
                  <a:gd name="T115" fmla="*/ 0 h 47"/>
                  <a:gd name="T116" fmla="*/ 0 w 158"/>
                  <a:gd name="T117" fmla="*/ 0 h 47"/>
                  <a:gd name="T118" fmla="*/ 0 w 158"/>
                  <a:gd name="T119" fmla="*/ 0 h 47"/>
                  <a:gd name="T120" fmla="*/ 0 w 158"/>
                  <a:gd name="T121" fmla="*/ 0 h 47"/>
                  <a:gd name="T122" fmla="*/ 0 w 158"/>
                  <a:gd name="T123" fmla="*/ 0 h 47"/>
                  <a:gd name="T124" fmla="*/ 0 w 158"/>
                  <a:gd name="T125" fmla="*/ 0 h 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7">
                    <a:moveTo>
                      <a:pt x="0" y="47"/>
                    </a:moveTo>
                    <a:lnTo>
                      <a:pt x="1" y="47"/>
                    </a:lnTo>
                    <a:lnTo>
                      <a:pt x="2" y="47"/>
                    </a:lnTo>
                    <a:lnTo>
                      <a:pt x="3" y="47"/>
                    </a:lnTo>
                    <a:lnTo>
                      <a:pt x="4" y="47"/>
                    </a:lnTo>
                    <a:lnTo>
                      <a:pt x="5" y="46"/>
                    </a:lnTo>
                    <a:lnTo>
                      <a:pt x="7" y="40"/>
                    </a:lnTo>
                    <a:lnTo>
                      <a:pt x="9" y="40"/>
                    </a:lnTo>
                    <a:lnTo>
                      <a:pt x="10" y="40"/>
                    </a:lnTo>
                    <a:lnTo>
                      <a:pt x="11" y="40"/>
                    </a:lnTo>
                    <a:lnTo>
                      <a:pt x="12" y="40"/>
                    </a:lnTo>
                    <a:lnTo>
                      <a:pt x="13" y="40"/>
                    </a:lnTo>
                    <a:lnTo>
                      <a:pt x="15" y="40"/>
                    </a:lnTo>
                    <a:lnTo>
                      <a:pt x="16" y="39"/>
                    </a:lnTo>
                    <a:lnTo>
                      <a:pt x="17" y="39"/>
                    </a:lnTo>
                    <a:lnTo>
                      <a:pt x="18" y="39"/>
                    </a:lnTo>
                    <a:lnTo>
                      <a:pt x="19" y="39"/>
                    </a:lnTo>
                    <a:lnTo>
                      <a:pt x="21" y="39"/>
                    </a:lnTo>
                    <a:lnTo>
                      <a:pt x="23" y="39"/>
                    </a:lnTo>
                    <a:lnTo>
                      <a:pt x="24" y="39"/>
                    </a:lnTo>
                    <a:lnTo>
                      <a:pt x="25" y="39"/>
                    </a:lnTo>
                    <a:lnTo>
                      <a:pt x="26" y="39"/>
                    </a:lnTo>
                    <a:lnTo>
                      <a:pt x="27" y="39"/>
                    </a:lnTo>
                    <a:lnTo>
                      <a:pt x="29" y="39"/>
                    </a:lnTo>
                    <a:lnTo>
                      <a:pt x="30" y="39"/>
                    </a:lnTo>
                    <a:lnTo>
                      <a:pt x="31" y="39"/>
                    </a:lnTo>
                    <a:lnTo>
                      <a:pt x="32" y="39"/>
                    </a:lnTo>
                    <a:lnTo>
                      <a:pt x="33" y="33"/>
                    </a:lnTo>
                    <a:lnTo>
                      <a:pt x="34" y="33"/>
                    </a:lnTo>
                    <a:lnTo>
                      <a:pt x="37" y="33"/>
                    </a:lnTo>
                    <a:lnTo>
                      <a:pt x="38" y="33"/>
                    </a:lnTo>
                    <a:lnTo>
                      <a:pt x="39" y="33"/>
                    </a:lnTo>
                    <a:lnTo>
                      <a:pt x="40" y="33"/>
                    </a:lnTo>
                    <a:lnTo>
                      <a:pt x="41" y="33"/>
                    </a:lnTo>
                    <a:lnTo>
                      <a:pt x="42" y="33"/>
                    </a:lnTo>
                    <a:lnTo>
                      <a:pt x="44" y="33"/>
                    </a:lnTo>
                    <a:lnTo>
                      <a:pt x="45" y="33"/>
                    </a:lnTo>
                    <a:lnTo>
                      <a:pt x="46" y="33"/>
                    </a:lnTo>
                    <a:lnTo>
                      <a:pt x="47" y="33"/>
                    </a:lnTo>
                    <a:lnTo>
                      <a:pt x="49" y="33"/>
                    </a:lnTo>
                    <a:lnTo>
                      <a:pt x="50" y="33"/>
                    </a:lnTo>
                    <a:lnTo>
                      <a:pt x="52" y="33"/>
                    </a:lnTo>
                    <a:lnTo>
                      <a:pt x="53" y="33"/>
                    </a:lnTo>
                    <a:lnTo>
                      <a:pt x="54" y="33"/>
                    </a:lnTo>
                    <a:lnTo>
                      <a:pt x="55" y="33"/>
                    </a:lnTo>
                    <a:lnTo>
                      <a:pt x="56" y="26"/>
                    </a:lnTo>
                    <a:lnTo>
                      <a:pt x="57" y="26"/>
                    </a:lnTo>
                    <a:lnTo>
                      <a:pt x="59" y="26"/>
                    </a:lnTo>
                    <a:lnTo>
                      <a:pt x="60" y="26"/>
                    </a:lnTo>
                    <a:lnTo>
                      <a:pt x="61" y="26"/>
                    </a:lnTo>
                    <a:lnTo>
                      <a:pt x="63" y="26"/>
                    </a:lnTo>
                    <a:lnTo>
                      <a:pt x="64" y="26"/>
                    </a:lnTo>
                    <a:lnTo>
                      <a:pt x="65" y="26"/>
                    </a:lnTo>
                    <a:lnTo>
                      <a:pt x="67" y="26"/>
                    </a:lnTo>
                    <a:lnTo>
                      <a:pt x="68" y="26"/>
                    </a:lnTo>
                    <a:lnTo>
                      <a:pt x="69" y="26"/>
                    </a:lnTo>
                    <a:lnTo>
                      <a:pt x="70" y="26"/>
                    </a:lnTo>
                    <a:lnTo>
                      <a:pt x="71" y="26"/>
                    </a:lnTo>
                    <a:lnTo>
                      <a:pt x="72" y="26"/>
                    </a:lnTo>
                    <a:lnTo>
                      <a:pt x="74" y="26"/>
                    </a:lnTo>
                    <a:lnTo>
                      <a:pt x="76" y="26"/>
                    </a:lnTo>
                    <a:lnTo>
                      <a:pt x="77" y="26"/>
                    </a:lnTo>
                    <a:lnTo>
                      <a:pt x="78" y="26"/>
                    </a:lnTo>
                    <a:lnTo>
                      <a:pt x="79" y="26"/>
                    </a:lnTo>
                    <a:lnTo>
                      <a:pt x="80" y="26"/>
                    </a:lnTo>
                    <a:lnTo>
                      <a:pt x="82" y="26"/>
                    </a:lnTo>
                    <a:lnTo>
                      <a:pt x="83" y="26"/>
                    </a:lnTo>
                    <a:lnTo>
                      <a:pt x="84" y="26"/>
                    </a:lnTo>
                    <a:lnTo>
                      <a:pt x="85" y="33"/>
                    </a:lnTo>
                    <a:lnTo>
                      <a:pt x="86" y="26"/>
                    </a:lnTo>
                    <a:lnTo>
                      <a:pt x="87" y="26"/>
                    </a:lnTo>
                    <a:lnTo>
                      <a:pt x="90" y="26"/>
                    </a:lnTo>
                    <a:lnTo>
                      <a:pt x="91" y="26"/>
                    </a:lnTo>
                    <a:lnTo>
                      <a:pt x="92" y="26"/>
                    </a:lnTo>
                    <a:lnTo>
                      <a:pt x="93" y="26"/>
                    </a:lnTo>
                    <a:lnTo>
                      <a:pt x="94" y="26"/>
                    </a:lnTo>
                    <a:lnTo>
                      <a:pt x="95" y="26"/>
                    </a:lnTo>
                    <a:lnTo>
                      <a:pt x="97" y="20"/>
                    </a:lnTo>
                    <a:lnTo>
                      <a:pt x="98" y="20"/>
                    </a:lnTo>
                    <a:lnTo>
                      <a:pt x="99" y="20"/>
                    </a:lnTo>
                    <a:lnTo>
                      <a:pt x="100" y="20"/>
                    </a:lnTo>
                    <a:lnTo>
                      <a:pt x="101" y="20"/>
                    </a:lnTo>
                    <a:lnTo>
                      <a:pt x="103" y="20"/>
                    </a:lnTo>
                    <a:lnTo>
                      <a:pt x="105" y="13"/>
                    </a:lnTo>
                    <a:lnTo>
                      <a:pt x="106" y="13"/>
                    </a:lnTo>
                    <a:lnTo>
                      <a:pt x="107" y="13"/>
                    </a:lnTo>
                    <a:lnTo>
                      <a:pt x="108" y="13"/>
                    </a:lnTo>
                    <a:lnTo>
                      <a:pt x="109" y="13"/>
                    </a:lnTo>
                    <a:lnTo>
                      <a:pt x="110" y="13"/>
                    </a:lnTo>
                    <a:lnTo>
                      <a:pt x="112" y="13"/>
                    </a:lnTo>
                    <a:lnTo>
                      <a:pt x="113" y="13"/>
                    </a:lnTo>
                    <a:lnTo>
                      <a:pt x="114" y="13"/>
                    </a:lnTo>
                    <a:lnTo>
                      <a:pt x="116" y="13"/>
                    </a:lnTo>
                    <a:lnTo>
                      <a:pt x="117" y="7"/>
                    </a:lnTo>
                    <a:lnTo>
                      <a:pt x="118" y="7"/>
                    </a:lnTo>
                    <a:lnTo>
                      <a:pt x="120" y="7"/>
                    </a:lnTo>
                    <a:lnTo>
                      <a:pt x="121" y="7"/>
                    </a:lnTo>
                    <a:lnTo>
                      <a:pt x="122" y="7"/>
                    </a:lnTo>
                    <a:lnTo>
                      <a:pt x="123" y="7"/>
                    </a:lnTo>
                    <a:lnTo>
                      <a:pt x="124" y="7"/>
                    </a:lnTo>
                    <a:lnTo>
                      <a:pt x="126" y="13"/>
                    </a:lnTo>
                    <a:lnTo>
                      <a:pt x="127" y="13"/>
                    </a:lnTo>
                    <a:lnTo>
                      <a:pt x="129" y="13"/>
                    </a:lnTo>
                    <a:lnTo>
                      <a:pt x="130" y="13"/>
                    </a:lnTo>
                    <a:lnTo>
                      <a:pt x="131" y="13"/>
                    </a:lnTo>
                    <a:lnTo>
                      <a:pt x="132" y="13"/>
                    </a:lnTo>
                    <a:lnTo>
                      <a:pt x="134" y="13"/>
                    </a:lnTo>
                    <a:lnTo>
                      <a:pt x="135" y="13"/>
                    </a:lnTo>
                    <a:lnTo>
                      <a:pt x="136" y="7"/>
                    </a:lnTo>
                    <a:lnTo>
                      <a:pt x="137" y="7"/>
                    </a:lnTo>
                    <a:lnTo>
                      <a:pt x="138" y="7"/>
                    </a:lnTo>
                    <a:lnTo>
                      <a:pt x="139" y="7"/>
                    </a:lnTo>
                    <a:lnTo>
                      <a:pt x="141" y="7"/>
                    </a:lnTo>
                    <a:lnTo>
                      <a:pt x="143" y="7"/>
                    </a:lnTo>
                    <a:lnTo>
                      <a:pt x="144" y="7"/>
                    </a:lnTo>
                    <a:lnTo>
                      <a:pt x="145" y="7"/>
                    </a:lnTo>
                    <a:lnTo>
                      <a:pt x="146" y="7"/>
                    </a:lnTo>
                    <a:lnTo>
                      <a:pt x="147" y="7"/>
                    </a:lnTo>
                    <a:lnTo>
                      <a:pt x="149" y="7"/>
                    </a:lnTo>
                    <a:lnTo>
                      <a:pt x="150" y="7"/>
                    </a:lnTo>
                    <a:lnTo>
                      <a:pt x="151" y="7"/>
                    </a:lnTo>
                    <a:lnTo>
                      <a:pt x="152" y="7"/>
                    </a:lnTo>
                    <a:lnTo>
                      <a:pt x="153" y="7"/>
                    </a:lnTo>
                    <a:lnTo>
                      <a:pt x="154" y="7"/>
                    </a:lnTo>
                    <a:lnTo>
                      <a:pt x="157" y="7"/>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3" name="Freeform 61"/>
              <p:cNvSpPr>
                <a:spLocks/>
              </p:cNvSpPr>
              <p:nvPr/>
            </p:nvSpPr>
            <p:spPr bwMode="auto">
              <a:xfrm>
                <a:off x="2723" y="3539"/>
                <a:ext cx="47" cy="5"/>
              </a:xfrm>
              <a:custGeom>
                <a:avLst/>
                <a:gdLst>
                  <a:gd name="T0" fmla="*/ 0 w 158"/>
                  <a:gd name="T1" fmla="*/ 0 h 53"/>
                  <a:gd name="T2" fmla="*/ 0 w 158"/>
                  <a:gd name="T3" fmla="*/ 0 h 53"/>
                  <a:gd name="T4" fmla="*/ 0 w 158"/>
                  <a:gd name="T5" fmla="*/ 0 h 53"/>
                  <a:gd name="T6" fmla="*/ 0 w 158"/>
                  <a:gd name="T7" fmla="*/ 0 h 53"/>
                  <a:gd name="T8" fmla="*/ 0 w 158"/>
                  <a:gd name="T9" fmla="*/ 0 h 53"/>
                  <a:gd name="T10" fmla="*/ 0 w 158"/>
                  <a:gd name="T11" fmla="*/ 0 h 53"/>
                  <a:gd name="T12" fmla="*/ 0 w 158"/>
                  <a:gd name="T13" fmla="*/ 0 h 53"/>
                  <a:gd name="T14" fmla="*/ 0 w 158"/>
                  <a:gd name="T15" fmla="*/ 0 h 53"/>
                  <a:gd name="T16" fmla="*/ 0 w 158"/>
                  <a:gd name="T17" fmla="*/ 0 h 53"/>
                  <a:gd name="T18" fmla="*/ 0 w 158"/>
                  <a:gd name="T19" fmla="*/ 0 h 53"/>
                  <a:gd name="T20" fmla="*/ 0 w 158"/>
                  <a:gd name="T21" fmla="*/ 0 h 53"/>
                  <a:gd name="T22" fmla="*/ 0 w 158"/>
                  <a:gd name="T23" fmla="*/ 0 h 53"/>
                  <a:gd name="T24" fmla="*/ 0 w 158"/>
                  <a:gd name="T25" fmla="*/ 0 h 53"/>
                  <a:gd name="T26" fmla="*/ 0 w 158"/>
                  <a:gd name="T27" fmla="*/ 0 h 53"/>
                  <a:gd name="T28" fmla="*/ 0 w 158"/>
                  <a:gd name="T29" fmla="*/ 0 h 53"/>
                  <a:gd name="T30" fmla="*/ 0 w 158"/>
                  <a:gd name="T31" fmla="*/ 0 h 53"/>
                  <a:gd name="T32" fmla="*/ 0 w 158"/>
                  <a:gd name="T33" fmla="*/ 0 h 53"/>
                  <a:gd name="T34" fmla="*/ 0 w 158"/>
                  <a:gd name="T35" fmla="*/ 0 h 53"/>
                  <a:gd name="T36" fmla="*/ 0 w 158"/>
                  <a:gd name="T37" fmla="*/ 0 h 53"/>
                  <a:gd name="T38" fmla="*/ 0 w 158"/>
                  <a:gd name="T39" fmla="*/ 0 h 53"/>
                  <a:gd name="T40" fmla="*/ 0 w 158"/>
                  <a:gd name="T41" fmla="*/ 0 h 53"/>
                  <a:gd name="T42" fmla="*/ 0 w 158"/>
                  <a:gd name="T43" fmla="*/ 0 h 53"/>
                  <a:gd name="T44" fmla="*/ 0 w 158"/>
                  <a:gd name="T45" fmla="*/ 0 h 53"/>
                  <a:gd name="T46" fmla="*/ 0 w 158"/>
                  <a:gd name="T47" fmla="*/ 0 h 53"/>
                  <a:gd name="T48" fmla="*/ 0 w 158"/>
                  <a:gd name="T49" fmla="*/ 0 h 53"/>
                  <a:gd name="T50" fmla="*/ 0 w 158"/>
                  <a:gd name="T51" fmla="*/ 0 h 53"/>
                  <a:gd name="T52" fmla="*/ 0 w 158"/>
                  <a:gd name="T53" fmla="*/ 0 h 53"/>
                  <a:gd name="T54" fmla="*/ 0 w 158"/>
                  <a:gd name="T55" fmla="*/ 0 h 53"/>
                  <a:gd name="T56" fmla="*/ 0 w 158"/>
                  <a:gd name="T57" fmla="*/ 0 h 53"/>
                  <a:gd name="T58" fmla="*/ 0 w 158"/>
                  <a:gd name="T59" fmla="*/ 0 h 53"/>
                  <a:gd name="T60" fmla="*/ 0 w 158"/>
                  <a:gd name="T61" fmla="*/ 0 h 53"/>
                  <a:gd name="T62" fmla="*/ 0 w 158"/>
                  <a:gd name="T63" fmla="*/ 0 h 53"/>
                  <a:gd name="T64" fmla="*/ 0 w 158"/>
                  <a:gd name="T65" fmla="*/ 0 h 53"/>
                  <a:gd name="T66" fmla="*/ 0 w 158"/>
                  <a:gd name="T67" fmla="*/ 0 h 53"/>
                  <a:gd name="T68" fmla="*/ 0 w 158"/>
                  <a:gd name="T69" fmla="*/ 0 h 53"/>
                  <a:gd name="T70" fmla="*/ 0 w 158"/>
                  <a:gd name="T71" fmla="*/ 0 h 53"/>
                  <a:gd name="T72" fmla="*/ 0 w 158"/>
                  <a:gd name="T73" fmla="*/ 0 h 53"/>
                  <a:gd name="T74" fmla="*/ 0 w 158"/>
                  <a:gd name="T75" fmla="*/ 0 h 53"/>
                  <a:gd name="T76" fmla="*/ 0 w 158"/>
                  <a:gd name="T77" fmla="*/ 0 h 53"/>
                  <a:gd name="T78" fmla="*/ 0 w 158"/>
                  <a:gd name="T79" fmla="*/ 0 h 53"/>
                  <a:gd name="T80" fmla="*/ 0 w 158"/>
                  <a:gd name="T81" fmla="*/ 0 h 53"/>
                  <a:gd name="T82" fmla="*/ 0 w 158"/>
                  <a:gd name="T83" fmla="*/ 0 h 53"/>
                  <a:gd name="T84" fmla="*/ 0 w 158"/>
                  <a:gd name="T85" fmla="*/ 0 h 53"/>
                  <a:gd name="T86" fmla="*/ 0 w 158"/>
                  <a:gd name="T87" fmla="*/ 0 h 53"/>
                  <a:gd name="T88" fmla="*/ 0 w 158"/>
                  <a:gd name="T89" fmla="*/ 0 h 53"/>
                  <a:gd name="T90" fmla="*/ 0 w 158"/>
                  <a:gd name="T91" fmla="*/ 0 h 53"/>
                  <a:gd name="T92" fmla="*/ 0 w 158"/>
                  <a:gd name="T93" fmla="*/ 0 h 53"/>
                  <a:gd name="T94" fmla="*/ 0 w 158"/>
                  <a:gd name="T95" fmla="*/ 0 h 53"/>
                  <a:gd name="T96" fmla="*/ 0 w 158"/>
                  <a:gd name="T97" fmla="*/ 0 h 53"/>
                  <a:gd name="T98" fmla="*/ 0 w 158"/>
                  <a:gd name="T99" fmla="*/ 0 h 53"/>
                  <a:gd name="T100" fmla="*/ 0 w 158"/>
                  <a:gd name="T101" fmla="*/ 0 h 53"/>
                  <a:gd name="T102" fmla="*/ 0 w 158"/>
                  <a:gd name="T103" fmla="*/ 0 h 53"/>
                  <a:gd name="T104" fmla="*/ 0 w 158"/>
                  <a:gd name="T105" fmla="*/ 0 h 53"/>
                  <a:gd name="T106" fmla="*/ 0 w 158"/>
                  <a:gd name="T107" fmla="*/ 0 h 53"/>
                  <a:gd name="T108" fmla="*/ 0 w 158"/>
                  <a:gd name="T109" fmla="*/ 0 h 53"/>
                  <a:gd name="T110" fmla="*/ 0 w 158"/>
                  <a:gd name="T111" fmla="*/ 0 h 53"/>
                  <a:gd name="T112" fmla="*/ 0 w 158"/>
                  <a:gd name="T113" fmla="*/ 0 h 53"/>
                  <a:gd name="T114" fmla="*/ 0 w 158"/>
                  <a:gd name="T115" fmla="*/ 0 h 53"/>
                  <a:gd name="T116" fmla="*/ 0 w 158"/>
                  <a:gd name="T117" fmla="*/ 0 h 53"/>
                  <a:gd name="T118" fmla="*/ 0 w 158"/>
                  <a:gd name="T119" fmla="*/ 0 h 53"/>
                  <a:gd name="T120" fmla="*/ 0 w 158"/>
                  <a:gd name="T121" fmla="*/ 0 h 53"/>
                  <a:gd name="T122" fmla="*/ 0 w 158"/>
                  <a:gd name="T123" fmla="*/ 0 h 53"/>
                  <a:gd name="T124" fmla="*/ 0 w 158"/>
                  <a:gd name="T125" fmla="*/ 0 h 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53">
                    <a:moveTo>
                      <a:pt x="0" y="53"/>
                    </a:moveTo>
                    <a:lnTo>
                      <a:pt x="1" y="53"/>
                    </a:lnTo>
                    <a:lnTo>
                      <a:pt x="2" y="53"/>
                    </a:lnTo>
                    <a:lnTo>
                      <a:pt x="3" y="53"/>
                    </a:lnTo>
                    <a:lnTo>
                      <a:pt x="4" y="53"/>
                    </a:lnTo>
                    <a:lnTo>
                      <a:pt x="6" y="53"/>
                    </a:lnTo>
                    <a:lnTo>
                      <a:pt x="7" y="53"/>
                    </a:lnTo>
                    <a:lnTo>
                      <a:pt x="8" y="53"/>
                    </a:lnTo>
                    <a:lnTo>
                      <a:pt x="9" y="53"/>
                    </a:lnTo>
                    <a:lnTo>
                      <a:pt x="11" y="53"/>
                    </a:lnTo>
                    <a:lnTo>
                      <a:pt x="12" y="53"/>
                    </a:lnTo>
                    <a:lnTo>
                      <a:pt x="14" y="47"/>
                    </a:lnTo>
                    <a:lnTo>
                      <a:pt x="15" y="47"/>
                    </a:lnTo>
                    <a:lnTo>
                      <a:pt x="16" y="47"/>
                    </a:lnTo>
                    <a:lnTo>
                      <a:pt x="17" y="47"/>
                    </a:lnTo>
                    <a:lnTo>
                      <a:pt x="18" y="47"/>
                    </a:lnTo>
                    <a:lnTo>
                      <a:pt x="19" y="47"/>
                    </a:lnTo>
                    <a:lnTo>
                      <a:pt x="21" y="47"/>
                    </a:lnTo>
                    <a:lnTo>
                      <a:pt x="22" y="47"/>
                    </a:lnTo>
                    <a:lnTo>
                      <a:pt x="23" y="47"/>
                    </a:lnTo>
                    <a:lnTo>
                      <a:pt x="25" y="47"/>
                    </a:lnTo>
                    <a:lnTo>
                      <a:pt x="26" y="47"/>
                    </a:lnTo>
                    <a:lnTo>
                      <a:pt x="27" y="47"/>
                    </a:lnTo>
                    <a:lnTo>
                      <a:pt x="29" y="47"/>
                    </a:lnTo>
                    <a:lnTo>
                      <a:pt x="30" y="47"/>
                    </a:lnTo>
                    <a:lnTo>
                      <a:pt x="31" y="47"/>
                    </a:lnTo>
                    <a:lnTo>
                      <a:pt x="32" y="47"/>
                    </a:lnTo>
                    <a:lnTo>
                      <a:pt x="33" y="47"/>
                    </a:lnTo>
                    <a:lnTo>
                      <a:pt x="34" y="47"/>
                    </a:lnTo>
                    <a:lnTo>
                      <a:pt x="36" y="47"/>
                    </a:lnTo>
                    <a:lnTo>
                      <a:pt x="38" y="47"/>
                    </a:lnTo>
                    <a:lnTo>
                      <a:pt x="39" y="47"/>
                    </a:lnTo>
                    <a:lnTo>
                      <a:pt x="40" y="47"/>
                    </a:lnTo>
                    <a:lnTo>
                      <a:pt x="41" y="47"/>
                    </a:lnTo>
                    <a:lnTo>
                      <a:pt x="42" y="47"/>
                    </a:lnTo>
                    <a:lnTo>
                      <a:pt x="44" y="40"/>
                    </a:lnTo>
                    <a:lnTo>
                      <a:pt x="45" y="40"/>
                    </a:lnTo>
                    <a:lnTo>
                      <a:pt x="46" y="40"/>
                    </a:lnTo>
                    <a:lnTo>
                      <a:pt x="47" y="40"/>
                    </a:lnTo>
                    <a:lnTo>
                      <a:pt x="48" y="40"/>
                    </a:lnTo>
                    <a:lnTo>
                      <a:pt x="49" y="40"/>
                    </a:lnTo>
                    <a:lnTo>
                      <a:pt x="52" y="34"/>
                    </a:lnTo>
                    <a:lnTo>
                      <a:pt x="53" y="34"/>
                    </a:lnTo>
                    <a:lnTo>
                      <a:pt x="54" y="34"/>
                    </a:lnTo>
                    <a:lnTo>
                      <a:pt x="55" y="34"/>
                    </a:lnTo>
                    <a:lnTo>
                      <a:pt x="56" y="34"/>
                    </a:lnTo>
                    <a:lnTo>
                      <a:pt x="57" y="34"/>
                    </a:lnTo>
                    <a:lnTo>
                      <a:pt x="59" y="34"/>
                    </a:lnTo>
                    <a:lnTo>
                      <a:pt x="60" y="34"/>
                    </a:lnTo>
                    <a:lnTo>
                      <a:pt x="61" y="34"/>
                    </a:lnTo>
                    <a:lnTo>
                      <a:pt x="62" y="34"/>
                    </a:lnTo>
                    <a:lnTo>
                      <a:pt x="63" y="34"/>
                    </a:lnTo>
                    <a:lnTo>
                      <a:pt x="65" y="34"/>
                    </a:lnTo>
                    <a:lnTo>
                      <a:pt x="67" y="27"/>
                    </a:lnTo>
                    <a:lnTo>
                      <a:pt x="68" y="27"/>
                    </a:lnTo>
                    <a:lnTo>
                      <a:pt x="69" y="27"/>
                    </a:lnTo>
                    <a:lnTo>
                      <a:pt x="70" y="27"/>
                    </a:lnTo>
                    <a:lnTo>
                      <a:pt x="71" y="27"/>
                    </a:lnTo>
                    <a:lnTo>
                      <a:pt x="73" y="27"/>
                    </a:lnTo>
                    <a:lnTo>
                      <a:pt x="74" y="27"/>
                    </a:lnTo>
                    <a:lnTo>
                      <a:pt x="75" y="27"/>
                    </a:lnTo>
                    <a:lnTo>
                      <a:pt x="76" y="27"/>
                    </a:lnTo>
                    <a:lnTo>
                      <a:pt x="78" y="27"/>
                    </a:lnTo>
                    <a:lnTo>
                      <a:pt x="79" y="27"/>
                    </a:lnTo>
                    <a:lnTo>
                      <a:pt x="81" y="27"/>
                    </a:lnTo>
                    <a:lnTo>
                      <a:pt x="82" y="27"/>
                    </a:lnTo>
                    <a:lnTo>
                      <a:pt x="83" y="27"/>
                    </a:lnTo>
                    <a:lnTo>
                      <a:pt x="84" y="27"/>
                    </a:lnTo>
                    <a:lnTo>
                      <a:pt x="85" y="27"/>
                    </a:lnTo>
                    <a:lnTo>
                      <a:pt x="86" y="27"/>
                    </a:lnTo>
                    <a:lnTo>
                      <a:pt x="88" y="21"/>
                    </a:lnTo>
                    <a:lnTo>
                      <a:pt x="89" y="21"/>
                    </a:lnTo>
                    <a:lnTo>
                      <a:pt x="91" y="21"/>
                    </a:lnTo>
                    <a:lnTo>
                      <a:pt x="92" y="21"/>
                    </a:lnTo>
                    <a:lnTo>
                      <a:pt x="93" y="21"/>
                    </a:lnTo>
                    <a:lnTo>
                      <a:pt x="94" y="21"/>
                    </a:lnTo>
                    <a:lnTo>
                      <a:pt x="96" y="21"/>
                    </a:lnTo>
                    <a:lnTo>
                      <a:pt x="97" y="14"/>
                    </a:lnTo>
                    <a:lnTo>
                      <a:pt x="98" y="14"/>
                    </a:lnTo>
                    <a:lnTo>
                      <a:pt x="99" y="14"/>
                    </a:lnTo>
                    <a:lnTo>
                      <a:pt x="100" y="14"/>
                    </a:lnTo>
                    <a:lnTo>
                      <a:pt x="101" y="14"/>
                    </a:lnTo>
                    <a:lnTo>
                      <a:pt x="103" y="14"/>
                    </a:lnTo>
                    <a:lnTo>
                      <a:pt x="105" y="14"/>
                    </a:lnTo>
                    <a:lnTo>
                      <a:pt x="106" y="14"/>
                    </a:lnTo>
                    <a:lnTo>
                      <a:pt x="107" y="14"/>
                    </a:lnTo>
                    <a:lnTo>
                      <a:pt x="108" y="14"/>
                    </a:lnTo>
                    <a:lnTo>
                      <a:pt x="109" y="14"/>
                    </a:lnTo>
                    <a:lnTo>
                      <a:pt x="111" y="13"/>
                    </a:lnTo>
                    <a:lnTo>
                      <a:pt x="112" y="13"/>
                    </a:lnTo>
                    <a:lnTo>
                      <a:pt x="113" y="13"/>
                    </a:lnTo>
                    <a:lnTo>
                      <a:pt x="114" y="13"/>
                    </a:lnTo>
                    <a:lnTo>
                      <a:pt x="115" y="13"/>
                    </a:lnTo>
                    <a:lnTo>
                      <a:pt x="116" y="13"/>
                    </a:lnTo>
                    <a:lnTo>
                      <a:pt x="119" y="13"/>
                    </a:lnTo>
                    <a:lnTo>
                      <a:pt x="120" y="13"/>
                    </a:lnTo>
                    <a:lnTo>
                      <a:pt x="121" y="13"/>
                    </a:lnTo>
                    <a:lnTo>
                      <a:pt x="122" y="13"/>
                    </a:lnTo>
                    <a:lnTo>
                      <a:pt x="123" y="13"/>
                    </a:lnTo>
                    <a:lnTo>
                      <a:pt x="124" y="13"/>
                    </a:lnTo>
                    <a:lnTo>
                      <a:pt x="126" y="13"/>
                    </a:lnTo>
                    <a:lnTo>
                      <a:pt x="127" y="13"/>
                    </a:lnTo>
                    <a:lnTo>
                      <a:pt x="128" y="13"/>
                    </a:lnTo>
                    <a:lnTo>
                      <a:pt x="129" y="13"/>
                    </a:lnTo>
                    <a:lnTo>
                      <a:pt x="131" y="13"/>
                    </a:lnTo>
                    <a:lnTo>
                      <a:pt x="132" y="13"/>
                    </a:lnTo>
                    <a:lnTo>
                      <a:pt x="134" y="13"/>
                    </a:lnTo>
                    <a:lnTo>
                      <a:pt x="135" y="13"/>
                    </a:lnTo>
                    <a:lnTo>
                      <a:pt x="136" y="7"/>
                    </a:lnTo>
                    <a:lnTo>
                      <a:pt x="137" y="7"/>
                    </a:lnTo>
                    <a:lnTo>
                      <a:pt x="138" y="7"/>
                    </a:lnTo>
                    <a:lnTo>
                      <a:pt x="139" y="7"/>
                    </a:lnTo>
                    <a:lnTo>
                      <a:pt x="141" y="7"/>
                    </a:lnTo>
                    <a:lnTo>
                      <a:pt x="142" y="7"/>
                    </a:lnTo>
                    <a:lnTo>
                      <a:pt x="143" y="7"/>
                    </a:lnTo>
                    <a:lnTo>
                      <a:pt x="145" y="7"/>
                    </a:lnTo>
                    <a:lnTo>
                      <a:pt x="146" y="7"/>
                    </a:lnTo>
                    <a:lnTo>
                      <a:pt x="147" y="7"/>
                    </a:lnTo>
                    <a:lnTo>
                      <a:pt x="149" y="7"/>
                    </a:lnTo>
                    <a:lnTo>
                      <a:pt x="150" y="7"/>
                    </a:lnTo>
                    <a:lnTo>
                      <a:pt x="151" y="0"/>
                    </a:lnTo>
                    <a:lnTo>
                      <a:pt x="152" y="0"/>
                    </a:lnTo>
                    <a:lnTo>
                      <a:pt x="153" y="0"/>
                    </a:lnTo>
                    <a:lnTo>
                      <a:pt x="154" y="7"/>
                    </a:lnTo>
                    <a:lnTo>
                      <a:pt x="156" y="7"/>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4" name="Freeform 62"/>
              <p:cNvSpPr>
                <a:spLocks/>
              </p:cNvSpPr>
              <p:nvPr/>
            </p:nvSpPr>
            <p:spPr bwMode="auto">
              <a:xfrm>
                <a:off x="2349" y="3633"/>
                <a:ext cx="11" cy="65"/>
              </a:xfrm>
              <a:custGeom>
                <a:avLst/>
                <a:gdLst>
                  <a:gd name="T0" fmla="*/ 0 w 11"/>
                  <a:gd name="T1" fmla="*/ 62 h 65"/>
                  <a:gd name="T2" fmla="*/ 0 w 11"/>
                  <a:gd name="T3" fmla="*/ 62 h 65"/>
                  <a:gd name="T4" fmla="*/ 1 w 11"/>
                  <a:gd name="T5" fmla="*/ 62 h 65"/>
                  <a:gd name="T6" fmla="*/ 1 w 11"/>
                  <a:gd name="T7" fmla="*/ 62 h 65"/>
                  <a:gd name="T8" fmla="*/ 1 w 11"/>
                  <a:gd name="T9" fmla="*/ 62 h 65"/>
                  <a:gd name="T10" fmla="*/ 2 w 11"/>
                  <a:gd name="T11" fmla="*/ 62 h 65"/>
                  <a:gd name="T12" fmla="*/ 2 w 11"/>
                  <a:gd name="T13" fmla="*/ 62 h 65"/>
                  <a:gd name="T14" fmla="*/ 3 w 11"/>
                  <a:gd name="T15" fmla="*/ 62 h 65"/>
                  <a:gd name="T16" fmla="*/ 3 w 11"/>
                  <a:gd name="T17" fmla="*/ 62 h 65"/>
                  <a:gd name="T18" fmla="*/ 3 w 11"/>
                  <a:gd name="T19" fmla="*/ 62 h 65"/>
                  <a:gd name="T20" fmla="*/ 4 w 11"/>
                  <a:gd name="T21" fmla="*/ 62 h 65"/>
                  <a:gd name="T22" fmla="*/ 4 w 11"/>
                  <a:gd name="T23" fmla="*/ 62 h 65"/>
                  <a:gd name="T24" fmla="*/ 4 w 11"/>
                  <a:gd name="T25" fmla="*/ 63 h 65"/>
                  <a:gd name="T26" fmla="*/ 5 w 11"/>
                  <a:gd name="T27" fmla="*/ 64 h 65"/>
                  <a:gd name="T28" fmla="*/ 5 w 11"/>
                  <a:gd name="T29" fmla="*/ 65 h 65"/>
                  <a:gd name="T30" fmla="*/ 6 w 11"/>
                  <a:gd name="T31" fmla="*/ 45 h 65"/>
                  <a:gd name="T32" fmla="*/ 6 w 11"/>
                  <a:gd name="T33" fmla="*/ 22 h 65"/>
                  <a:gd name="T34" fmla="*/ 6 w 11"/>
                  <a:gd name="T35" fmla="*/ 22 h 65"/>
                  <a:gd name="T36" fmla="*/ 7 w 11"/>
                  <a:gd name="T37" fmla="*/ 22 h 65"/>
                  <a:gd name="T38" fmla="*/ 7 w 11"/>
                  <a:gd name="T39" fmla="*/ 22 h 65"/>
                  <a:gd name="T40" fmla="*/ 8 w 11"/>
                  <a:gd name="T41" fmla="*/ 22 h 65"/>
                  <a:gd name="T42" fmla="*/ 8 w 11"/>
                  <a:gd name="T43" fmla="*/ 23 h 65"/>
                  <a:gd name="T44" fmla="*/ 8 w 11"/>
                  <a:gd name="T45" fmla="*/ 23 h 65"/>
                  <a:gd name="T46" fmla="*/ 9 w 11"/>
                  <a:gd name="T47" fmla="*/ 23 h 65"/>
                  <a:gd name="T48" fmla="*/ 9 w 11"/>
                  <a:gd name="T49" fmla="*/ 24 h 65"/>
                  <a:gd name="T50" fmla="*/ 9 w 11"/>
                  <a:gd name="T51" fmla="*/ 25 h 65"/>
                  <a:gd name="T52" fmla="*/ 9 w 11"/>
                  <a:gd name="T53" fmla="*/ 0 h 65"/>
                  <a:gd name="T54" fmla="*/ 10 w 11"/>
                  <a:gd name="T55" fmla="*/ 0 h 65"/>
                  <a:gd name="T56" fmla="*/ 11 w 11"/>
                  <a:gd name="T57" fmla="*/ 0 h 65"/>
                  <a:gd name="T58" fmla="*/ 11 w 11"/>
                  <a:gd name="T59" fmla="*/ 1 h 6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1" h="65">
                    <a:moveTo>
                      <a:pt x="0" y="62"/>
                    </a:moveTo>
                    <a:lnTo>
                      <a:pt x="0" y="62"/>
                    </a:lnTo>
                    <a:lnTo>
                      <a:pt x="1" y="62"/>
                    </a:lnTo>
                    <a:lnTo>
                      <a:pt x="2" y="62"/>
                    </a:lnTo>
                    <a:lnTo>
                      <a:pt x="3" y="62"/>
                    </a:lnTo>
                    <a:lnTo>
                      <a:pt x="4" y="62"/>
                    </a:lnTo>
                    <a:lnTo>
                      <a:pt x="4" y="63"/>
                    </a:lnTo>
                    <a:lnTo>
                      <a:pt x="5" y="64"/>
                    </a:lnTo>
                    <a:lnTo>
                      <a:pt x="5" y="65"/>
                    </a:lnTo>
                    <a:lnTo>
                      <a:pt x="6" y="45"/>
                    </a:lnTo>
                    <a:lnTo>
                      <a:pt x="6" y="22"/>
                    </a:lnTo>
                    <a:lnTo>
                      <a:pt x="7" y="22"/>
                    </a:lnTo>
                    <a:lnTo>
                      <a:pt x="8" y="22"/>
                    </a:lnTo>
                    <a:lnTo>
                      <a:pt x="8" y="23"/>
                    </a:lnTo>
                    <a:lnTo>
                      <a:pt x="9" y="23"/>
                    </a:lnTo>
                    <a:lnTo>
                      <a:pt x="9" y="24"/>
                    </a:lnTo>
                    <a:lnTo>
                      <a:pt x="9" y="25"/>
                    </a:lnTo>
                    <a:lnTo>
                      <a:pt x="9" y="0"/>
                    </a:lnTo>
                    <a:lnTo>
                      <a:pt x="10" y="0"/>
                    </a:lnTo>
                    <a:lnTo>
                      <a:pt x="11" y="0"/>
                    </a:lnTo>
                    <a:lnTo>
                      <a:pt x="11" y="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941119" name="Group 63"/>
          <p:cNvGrpSpPr>
            <a:grpSpLocks/>
          </p:cNvGrpSpPr>
          <p:nvPr/>
        </p:nvGrpSpPr>
        <p:grpSpPr bwMode="auto">
          <a:xfrm>
            <a:off x="6856413" y="3073400"/>
            <a:ext cx="1398587" cy="2854325"/>
            <a:chOff x="4319" y="1936"/>
            <a:chExt cx="881" cy="1798"/>
          </a:xfrm>
        </p:grpSpPr>
        <p:grpSp>
          <p:nvGrpSpPr>
            <p:cNvPr id="11534" name="Group 64"/>
            <p:cNvGrpSpPr>
              <a:grpSpLocks/>
            </p:cNvGrpSpPr>
            <p:nvPr/>
          </p:nvGrpSpPr>
          <p:grpSpPr bwMode="auto">
            <a:xfrm>
              <a:off x="4326" y="1936"/>
              <a:ext cx="865" cy="1158"/>
              <a:chOff x="4326" y="1936"/>
              <a:chExt cx="865" cy="1158"/>
            </a:xfrm>
          </p:grpSpPr>
          <p:sp>
            <p:nvSpPr>
              <p:cNvPr id="11555" name="Freeform 65"/>
              <p:cNvSpPr>
                <a:spLocks/>
              </p:cNvSpPr>
              <p:nvPr/>
            </p:nvSpPr>
            <p:spPr bwMode="auto">
              <a:xfrm>
                <a:off x="4326" y="1936"/>
                <a:ext cx="49" cy="398"/>
              </a:xfrm>
              <a:custGeom>
                <a:avLst/>
                <a:gdLst>
                  <a:gd name="T0" fmla="*/ 0 w 167"/>
                  <a:gd name="T1" fmla="*/ 0 h 1195"/>
                  <a:gd name="T2" fmla="*/ 0 w 167"/>
                  <a:gd name="T3" fmla="*/ 0 h 1195"/>
                  <a:gd name="T4" fmla="*/ 0 w 167"/>
                  <a:gd name="T5" fmla="*/ 0 h 1195"/>
                  <a:gd name="T6" fmla="*/ 0 w 167"/>
                  <a:gd name="T7" fmla="*/ 0 h 1195"/>
                  <a:gd name="T8" fmla="*/ 0 w 167"/>
                  <a:gd name="T9" fmla="*/ 0 h 1195"/>
                  <a:gd name="T10" fmla="*/ 0 w 167"/>
                  <a:gd name="T11" fmla="*/ 0 h 1195"/>
                  <a:gd name="T12" fmla="*/ 0 w 167"/>
                  <a:gd name="T13" fmla="*/ 0 h 1195"/>
                  <a:gd name="T14" fmla="*/ 0 w 167"/>
                  <a:gd name="T15" fmla="*/ 0 h 1195"/>
                  <a:gd name="T16" fmla="*/ 0 w 167"/>
                  <a:gd name="T17" fmla="*/ 0 h 1195"/>
                  <a:gd name="T18" fmla="*/ 0 w 167"/>
                  <a:gd name="T19" fmla="*/ 0 h 1195"/>
                  <a:gd name="T20" fmla="*/ 0 w 167"/>
                  <a:gd name="T21" fmla="*/ 0 h 1195"/>
                  <a:gd name="T22" fmla="*/ 0 w 167"/>
                  <a:gd name="T23" fmla="*/ 0 h 1195"/>
                  <a:gd name="T24" fmla="*/ 0 w 167"/>
                  <a:gd name="T25" fmla="*/ 0 h 1195"/>
                  <a:gd name="T26" fmla="*/ 0 w 167"/>
                  <a:gd name="T27" fmla="*/ 0 h 1195"/>
                  <a:gd name="T28" fmla="*/ 0 w 167"/>
                  <a:gd name="T29" fmla="*/ 0 h 1195"/>
                  <a:gd name="T30" fmla="*/ 0 w 167"/>
                  <a:gd name="T31" fmla="*/ 0 h 1195"/>
                  <a:gd name="T32" fmla="*/ 0 w 167"/>
                  <a:gd name="T33" fmla="*/ 0 h 1195"/>
                  <a:gd name="T34" fmla="*/ 0 w 167"/>
                  <a:gd name="T35" fmla="*/ 0 h 1195"/>
                  <a:gd name="T36" fmla="*/ 0 w 167"/>
                  <a:gd name="T37" fmla="*/ 0 h 1195"/>
                  <a:gd name="T38" fmla="*/ 0 w 167"/>
                  <a:gd name="T39" fmla="*/ 0 h 1195"/>
                  <a:gd name="T40" fmla="*/ 0 w 167"/>
                  <a:gd name="T41" fmla="*/ 0 h 1195"/>
                  <a:gd name="T42" fmla="*/ 0 w 167"/>
                  <a:gd name="T43" fmla="*/ 0 h 1195"/>
                  <a:gd name="T44" fmla="*/ 0 w 167"/>
                  <a:gd name="T45" fmla="*/ 0 h 1195"/>
                  <a:gd name="T46" fmla="*/ 0 w 167"/>
                  <a:gd name="T47" fmla="*/ 0 h 1195"/>
                  <a:gd name="T48" fmla="*/ 0 w 167"/>
                  <a:gd name="T49" fmla="*/ 0 h 1195"/>
                  <a:gd name="T50" fmla="*/ 0 w 167"/>
                  <a:gd name="T51" fmla="*/ 0 h 1195"/>
                  <a:gd name="T52" fmla="*/ 0 w 167"/>
                  <a:gd name="T53" fmla="*/ 0 h 1195"/>
                  <a:gd name="T54" fmla="*/ 0 w 167"/>
                  <a:gd name="T55" fmla="*/ 0 h 1195"/>
                  <a:gd name="T56" fmla="*/ 0 w 167"/>
                  <a:gd name="T57" fmla="*/ 0 h 1195"/>
                  <a:gd name="T58" fmla="*/ 0 w 167"/>
                  <a:gd name="T59" fmla="*/ 0 h 1195"/>
                  <a:gd name="T60" fmla="*/ 0 w 167"/>
                  <a:gd name="T61" fmla="*/ 0 h 1195"/>
                  <a:gd name="T62" fmla="*/ 0 w 167"/>
                  <a:gd name="T63" fmla="*/ 0 h 1195"/>
                  <a:gd name="T64" fmla="*/ 0 w 167"/>
                  <a:gd name="T65" fmla="*/ 0 h 1195"/>
                  <a:gd name="T66" fmla="*/ 0 w 167"/>
                  <a:gd name="T67" fmla="*/ 0 h 1195"/>
                  <a:gd name="T68" fmla="*/ 0 w 167"/>
                  <a:gd name="T69" fmla="*/ 0 h 1195"/>
                  <a:gd name="T70" fmla="*/ 0 w 167"/>
                  <a:gd name="T71" fmla="*/ 0 h 1195"/>
                  <a:gd name="T72" fmla="*/ 0 w 167"/>
                  <a:gd name="T73" fmla="*/ 0 h 1195"/>
                  <a:gd name="T74" fmla="*/ 0 w 167"/>
                  <a:gd name="T75" fmla="*/ 0 h 1195"/>
                  <a:gd name="T76" fmla="*/ 0 w 167"/>
                  <a:gd name="T77" fmla="*/ 0 h 1195"/>
                  <a:gd name="T78" fmla="*/ 0 w 167"/>
                  <a:gd name="T79" fmla="*/ 0 h 1195"/>
                  <a:gd name="T80" fmla="*/ 0 w 167"/>
                  <a:gd name="T81" fmla="*/ 0 h 1195"/>
                  <a:gd name="T82" fmla="*/ 0 w 167"/>
                  <a:gd name="T83" fmla="*/ 0 h 1195"/>
                  <a:gd name="T84" fmla="*/ 0 w 167"/>
                  <a:gd name="T85" fmla="*/ 0 h 1195"/>
                  <a:gd name="T86" fmla="*/ 0 w 167"/>
                  <a:gd name="T87" fmla="*/ 0 h 1195"/>
                  <a:gd name="T88" fmla="*/ 0 w 167"/>
                  <a:gd name="T89" fmla="*/ 0 h 1195"/>
                  <a:gd name="T90" fmla="*/ 0 w 167"/>
                  <a:gd name="T91" fmla="*/ 0 h 1195"/>
                  <a:gd name="T92" fmla="*/ 0 w 167"/>
                  <a:gd name="T93" fmla="*/ 0 h 1195"/>
                  <a:gd name="T94" fmla="*/ 0 w 167"/>
                  <a:gd name="T95" fmla="*/ 0 h 1195"/>
                  <a:gd name="T96" fmla="*/ 0 w 167"/>
                  <a:gd name="T97" fmla="*/ 0 h 1195"/>
                  <a:gd name="T98" fmla="*/ 0 w 167"/>
                  <a:gd name="T99" fmla="*/ 0 h 1195"/>
                  <a:gd name="T100" fmla="*/ 0 w 167"/>
                  <a:gd name="T101" fmla="*/ 0 h 1195"/>
                  <a:gd name="T102" fmla="*/ 0 w 167"/>
                  <a:gd name="T103" fmla="*/ 0 h 1195"/>
                  <a:gd name="T104" fmla="*/ 0 w 167"/>
                  <a:gd name="T105" fmla="*/ 0 h 1195"/>
                  <a:gd name="T106" fmla="*/ 0 w 167"/>
                  <a:gd name="T107" fmla="*/ 0 h 1195"/>
                  <a:gd name="T108" fmla="*/ 0 w 167"/>
                  <a:gd name="T109" fmla="*/ 0 h 1195"/>
                  <a:gd name="T110" fmla="*/ 0 w 167"/>
                  <a:gd name="T111" fmla="*/ 0 h 1195"/>
                  <a:gd name="T112" fmla="*/ 0 w 167"/>
                  <a:gd name="T113" fmla="*/ 0 h 1195"/>
                  <a:gd name="T114" fmla="*/ 0 w 167"/>
                  <a:gd name="T115" fmla="*/ 0 h 1195"/>
                  <a:gd name="T116" fmla="*/ 0 w 167"/>
                  <a:gd name="T117" fmla="*/ 0 h 1195"/>
                  <a:gd name="T118" fmla="*/ 0 w 167"/>
                  <a:gd name="T119" fmla="*/ 0 h 1195"/>
                  <a:gd name="T120" fmla="*/ 0 w 167"/>
                  <a:gd name="T121" fmla="*/ 0 h 1195"/>
                  <a:gd name="T122" fmla="*/ 0 w 167"/>
                  <a:gd name="T123" fmla="*/ 0 h 1195"/>
                  <a:gd name="T124" fmla="*/ 0 w 167"/>
                  <a:gd name="T125" fmla="*/ 0 h 11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7" h="1195">
                    <a:moveTo>
                      <a:pt x="0" y="0"/>
                    </a:moveTo>
                    <a:lnTo>
                      <a:pt x="1" y="1"/>
                    </a:lnTo>
                    <a:lnTo>
                      <a:pt x="3" y="1"/>
                    </a:lnTo>
                    <a:lnTo>
                      <a:pt x="5" y="2"/>
                    </a:lnTo>
                    <a:lnTo>
                      <a:pt x="6" y="2"/>
                    </a:lnTo>
                    <a:lnTo>
                      <a:pt x="7" y="2"/>
                    </a:lnTo>
                    <a:lnTo>
                      <a:pt x="8" y="4"/>
                    </a:lnTo>
                    <a:lnTo>
                      <a:pt x="9" y="4"/>
                    </a:lnTo>
                    <a:lnTo>
                      <a:pt x="11" y="5"/>
                    </a:lnTo>
                    <a:lnTo>
                      <a:pt x="12" y="6"/>
                    </a:lnTo>
                    <a:lnTo>
                      <a:pt x="13" y="10"/>
                    </a:lnTo>
                    <a:lnTo>
                      <a:pt x="16" y="110"/>
                    </a:lnTo>
                    <a:lnTo>
                      <a:pt x="17" y="119"/>
                    </a:lnTo>
                    <a:lnTo>
                      <a:pt x="18" y="162"/>
                    </a:lnTo>
                    <a:lnTo>
                      <a:pt x="19" y="164"/>
                    </a:lnTo>
                    <a:lnTo>
                      <a:pt x="21" y="166"/>
                    </a:lnTo>
                    <a:lnTo>
                      <a:pt x="22" y="168"/>
                    </a:lnTo>
                    <a:lnTo>
                      <a:pt x="23" y="223"/>
                    </a:lnTo>
                    <a:lnTo>
                      <a:pt x="24" y="226"/>
                    </a:lnTo>
                    <a:lnTo>
                      <a:pt x="26" y="229"/>
                    </a:lnTo>
                    <a:lnTo>
                      <a:pt x="27" y="230"/>
                    </a:lnTo>
                    <a:lnTo>
                      <a:pt x="29" y="239"/>
                    </a:lnTo>
                    <a:lnTo>
                      <a:pt x="30" y="250"/>
                    </a:lnTo>
                    <a:lnTo>
                      <a:pt x="32" y="280"/>
                    </a:lnTo>
                    <a:lnTo>
                      <a:pt x="33" y="280"/>
                    </a:lnTo>
                    <a:lnTo>
                      <a:pt x="34" y="283"/>
                    </a:lnTo>
                    <a:lnTo>
                      <a:pt x="35" y="285"/>
                    </a:lnTo>
                    <a:lnTo>
                      <a:pt x="36" y="291"/>
                    </a:lnTo>
                    <a:lnTo>
                      <a:pt x="38" y="337"/>
                    </a:lnTo>
                    <a:lnTo>
                      <a:pt x="39" y="337"/>
                    </a:lnTo>
                    <a:lnTo>
                      <a:pt x="40" y="338"/>
                    </a:lnTo>
                    <a:lnTo>
                      <a:pt x="41" y="340"/>
                    </a:lnTo>
                    <a:lnTo>
                      <a:pt x="44" y="342"/>
                    </a:lnTo>
                    <a:lnTo>
                      <a:pt x="45" y="402"/>
                    </a:lnTo>
                    <a:lnTo>
                      <a:pt x="46" y="402"/>
                    </a:lnTo>
                    <a:lnTo>
                      <a:pt x="47" y="403"/>
                    </a:lnTo>
                    <a:lnTo>
                      <a:pt x="49" y="405"/>
                    </a:lnTo>
                    <a:lnTo>
                      <a:pt x="50" y="407"/>
                    </a:lnTo>
                    <a:lnTo>
                      <a:pt x="51" y="410"/>
                    </a:lnTo>
                    <a:lnTo>
                      <a:pt x="52" y="463"/>
                    </a:lnTo>
                    <a:lnTo>
                      <a:pt x="54" y="463"/>
                    </a:lnTo>
                    <a:lnTo>
                      <a:pt x="56" y="464"/>
                    </a:lnTo>
                    <a:lnTo>
                      <a:pt x="57" y="466"/>
                    </a:lnTo>
                    <a:lnTo>
                      <a:pt x="58" y="468"/>
                    </a:lnTo>
                    <a:lnTo>
                      <a:pt x="59" y="471"/>
                    </a:lnTo>
                    <a:lnTo>
                      <a:pt x="61" y="518"/>
                    </a:lnTo>
                    <a:lnTo>
                      <a:pt x="62" y="518"/>
                    </a:lnTo>
                    <a:lnTo>
                      <a:pt x="63" y="520"/>
                    </a:lnTo>
                    <a:lnTo>
                      <a:pt x="64" y="522"/>
                    </a:lnTo>
                    <a:lnTo>
                      <a:pt x="66" y="524"/>
                    </a:lnTo>
                    <a:lnTo>
                      <a:pt x="67" y="526"/>
                    </a:lnTo>
                    <a:lnTo>
                      <a:pt x="69" y="532"/>
                    </a:lnTo>
                    <a:lnTo>
                      <a:pt x="70" y="576"/>
                    </a:lnTo>
                    <a:lnTo>
                      <a:pt x="72" y="578"/>
                    </a:lnTo>
                    <a:lnTo>
                      <a:pt x="73" y="579"/>
                    </a:lnTo>
                    <a:lnTo>
                      <a:pt x="74" y="580"/>
                    </a:lnTo>
                    <a:lnTo>
                      <a:pt x="75" y="583"/>
                    </a:lnTo>
                    <a:lnTo>
                      <a:pt x="76" y="591"/>
                    </a:lnTo>
                    <a:lnTo>
                      <a:pt x="78" y="644"/>
                    </a:lnTo>
                    <a:lnTo>
                      <a:pt x="79" y="644"/>
                    </a:lnTo>
                    <a:lnTo>
                      <a:pt x="80" y="644"/>
                    </a:lnTo>
                    <a:lnTo>
                      <a:pt x="81" y="645"/>
                    </a:lnTo>
                    <a:lnTo>
                      <a:pt x="84" y="645"/>
                    </a:lnTo>
                    <a:lnTo>
                      <a:pt x="85" y="647"/>
                    </a:lnTo>
                    <a:lnTo>
                      <a:pt x="86" y="648"/>
                    </a:lnTo>
                    <a:lnTo>
                      <a:pt x="87" y="652"/>
                    </a:lnTo>
                    <a:lnTo>
                      <a:pt x="88" y="657"/>
                    </a:lnTo>
                    <a:lnTo>
                      <a:pt x="90" y="710"/>
                    </a:lnTo>
                    <a:lnTo>
                      <a:pt x="91" y="743"/>
                    </a:lnTo>
                    <a:lnTo>
                      <a:pt x="92" y="745"/>
                    </a:lnTo>
                    <a:lnTo>
                      <a:pt x="94" y="745"/>
                    </a:lnTo>
                    <a:lnTo>
                      <a:pt x="96" y="747"/>
                    </a:lnTo>
                    <a:lnTo>
                      <a:pt x="97" y="751"/>
                    </a:lnTo>
                    <a:lnTo>
                      <a:pt x="98" y="758"/>
                    </a:lnTo>
                    <a:lnTo>
                      <a:pt x="99" y="762"/>
                    </a:lnTo>
                    <a:lnTo>
                      <a:pt x="101" y="795"/>
                    </a:lnTo>
                    <a:lnTo>
                      <a:pt x="102" y="796"/>
                    </a:lnTo>
                    <a:lnTo>
                      <a:pt x="103" y="800"/>
                    </a:lnTo>
                    <a:lnTo>
                      <a:pt x="104" y="803"/>
                    </a:lnTo>
                    <a:lnTo>
                      <a:pt x="106" y="809"/>
                    </a:lnTo>
                    <a:lnTo>
                      <a:pt x="107" y="843"/>
                    </a:lnTo>
                    <a:lnTo>
                      <a:pt x="109" y="845"/>
                    </a:lnTo>
                    <a:lnTo>
                      <a:pt x="110" y="845"/>
                    </a:lnTo>
                    <a:lnTo>
                      <a:pt x="112" y="845"/>
                    </a:lnTo>
                    <a:lnTo>
                      <a:pt x="113" y="846"/>
                    </a:lnTo>
                    <a:lnTo>
                      <a:pt x="114" y="848"/>
                    </a:lnTo>
                    <a:lnTo>
                      <a:pt x="115" y="849"/>
                    </a:lnTo>
                    <a:lnTo>
                      <a:pt x="116" y="854"/>
                    </a:lnTo>
                    <a:lnTo>
                      <a:pt x="118" y="895"/>
                    </a:lnTo>
                    <a:lnTo>
                      <a:pt x="119" y="905"/>
                    </a:lnTo>
                    <a:lnTo>
                      <a:pt x="120" y="948"/>
                    </a:lnTo>
                    <a:lnTo>
                      <a:pt x="123" y="951"/>
                    </a:lnTo>
                    <a:lnTo>
                      <a:pt x="124" y="955"/>
                    </a:lnTo>
                    <a:lnTo>
                      <a:pt x="125" y="999"/>
                    </a:lnTo>
                    <a:lnTo>
                      <a:pt x="126" y="997"/>
                    </a:lnTo>
                    <a:lnTo>
                      <a:pt x="128" y="997"/>
                    </a:lnTo>
                    <a:lnTo>
                      <a:pt x="129" y="997"/>
                    </a:lnTo>
                    <a:lnTo>
                      <a:pt x="130" y="997"/>
                    </a:lnTo>
                    <a:lnTo>
                      <a:pt x="131" y="997"/>
                    </a:lnTo>
                    <a:lnTo>
                      <a:pt x="132" y="997"/>
                    </a:lnTo>
                    <a:lnTo>
                      <a:pt x="133" y="997"/>
                    </a:lnTo>
                    <a:lnTo>
                      <a:pt x="136" y="998"/>
                    </a:lnTo>
                    <a:lnTo>
                      <a:pt x="137" y="998"/>
                    </a:lnTo>
                    <a:lnTo>
                      <a:pt x="138" y="1001"/>
                    </a:lnTo>
                    <a:lnTo>
                      <a:pt x="139" y="1003"/>
                    </a:lnTo>
                    <a:lnTo>
                      <a:pt x="140" y="1010"/>
                    </a:lnTo>
                    <a:lnTo>
                      <a:pt x="142" y="1051"/>
                    </a:lnTo>
                    <a:lnTo>
                      <a:pt x="143" y="1097"/>
                    </a:lnTo>
                    <a:lnTo>
                      <a:pt x="144" y="1096"/>
                    </a:lnTo>
                    <a:lnTo>
                      <a:pt x="146" y="1099"/>
                    </a:lnTo>
                    <a:lnTo>
                      <a:pt x="147" y="1103"/>
                    </a:lnTo>
                    <a:lnTo>
                      <a:pt x="149" y="1138"/>
                    </a:lnTo>
                    <a:lnTo>
                      <a:pt x="150" y="1139"/>
                    </a:lnTo>
                    <a:lnTo>
                      <a:pt x="152" y="1140"/>
                    </a:lnTo>
                    <a:lnTo>
                      <a:pt x="153" y="1140"/>
                    </a:lnTo>
                    <a:lnTo>
                      <a:pt x="154" y="1145"/>
                    </a:lnTo>
                    <a:lnTo>
                      <a:pt x="155" y="1148"/>
                    </a:lnTo>
                    <a:lnTo>
                      <a:pt x="156" y="1170"/>
                    </a:lnTo>
                    <a:lnTo>
                      <a:pt x="158" y="1170"/>
                    </a:lnTo>
                    <a:lnTo>
                      <a:pt x="159" y="1172"/>
                    </a:lnTo>
                    <a:lnTo>
                      <a:pt x="160" y="1173"/>
                    </a:lnTo>
                    <a:lnTo>
                      <a:pt x="161" y="1176"/>
                    </a:lnTo>
                    <a:lnTo>
                      <a:pt x="163" y="1177"/>
                    </a:lnTo>
                    <a:lnTo>
                      <a:pt x="165" y="1180"/>
                    </a:lnTo>
                    <a:lnTo>
                      <a:pt x="166" y="1185"/>
                    </a:lnTo>
                    <a:lnTo>
                      <a:pt x="167" y="119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56" name="Freeform 66"/>
              <p:cNvSpPr>
                <a:spLocks/>
              </p:cNvSpPr>
              <p:nvPr/>
            </p:nvSpPr>
            <p:spPr bwMode="auto">
              <a:xfrm>
                <a:off x="4375" y="2334"/>
                <a:ext cx="48" cy="237"/>
              </a:xfrm>
              <a:custGeom>
                <a:avLst/>
                <a:gdLst>
                  <a:gd name="T0" fmla="*/ 0 w 164"/>
                  <a:gd name="T1" fmla="*/ 0 h 711"/>
                  <a:gd name="T2" fmla="*/ 0 w 164"/>
                  <a:gd name="T3" fmla="*/ 0 h 711"/>
                  <a:gd name="T4" fmla="*/ 0 w 164"/>
                  <a:gd name="T5" fmla="*/ 0 h 711"/>
                  <a:gd name="T6" fmla="*/ 0 w 164"/>
                  <a:gd name="T7" fmla="*/ 0 h 711"/>
                  <a:gd name="T8" fmla="*/ 0 w 164"/>
                  <a:gd name="T9" fmla="*/ 0 h 711"/>
                  <a:gd name="T10" fmla="*/ 0 w 164"/>
                  <a:gd name="T11" fmla="*/ 0 h 711"/>
                  <a:gd name="T12" fmla="*/ 0 w 164"/>
                  <a:gd name="T13" fmla="*/ 0 h 711"/>
                  <a:gd name="T14" fmla="*/ 0 w 164"/>
                  <a:gd name="T15" fmla="*/ 0 h 711"/>
                  <a:gd name="T16" fmla="*/ 0 w 164"/>
                  <a:gd name="T17" fmla="*/ 0 h 711"/>
                  <a:gd name="T18" fmla="*/ 0 w 164"/>
                  <a:gd name="T19" fmla="*/ 0 h 711"/>
                  <a:gd name="T20" fmla="*/ 0 w 164"/>
                  <a:gd name="T21" fmla="*/ 0 h 711"/>
                  <a:gd name="T22" fmla="*/ 0 w 164"/>
                  <a:gd name="T23" fmla="*/ 0 h 711"/>
                  <a:gd name="T24" fmla="*/ 0 w 164"/>
                  <a:gd name="T25" fmla="*/ 0 h 711"/>
                  <a:gd name="T26" fmla="*/ 0 w 164"/>
                  <a:gd name="T27" fmla="*/ 0 h 711"/>
                  <a:gd name="T28" fmla="*/ 0 w 164"/>
                  <a:gd name="T29" fmla="*/ 0 h 711"/>
                  <a:gd name="T30" fmla="*/ 0 w 164"/>
                  <a:gd name="T31" fmla="*/ 0 h 711"/>
                  <a:gd name="T32" fmla="*/ 0 w 164"/>
                  <a:gd name="T33" fmla="*/ 0 h 711"/>
                  <a:gd name="T34" fmla="*/ 0 w 164"/>
                  <a:gd name="T35" fmla="*/ 0 h 711"/>
                  <a:gd name="T36" fmla="*/ 0 w 164"/>
                  <a:gd name="T37" fmla="*/ 0 h 711"/>
                  <a:gd name="T38" fmla="*/ 0 w 164"/>
                  <a:gd name="T39" fmla="*/ 0 h 711"/>
                  <a:gd name="T40" fmla="*/ 0 w 164"/>
                  <a:gd name="T41" fmla="*/ 0 h 711"/>
                  <a:gd name="T42" fmla="*/ 0 w 164"/>
                  <a:gd name="T43" fmla="*/ 0 h 711"/>
                  <a:gd name="T44" fmla="*/ 0 w 164"/>
                  <a:gd name="T45" fmla="*/ 0 h 711"/>
                  <a:gd name="T46" fmla="*/ 0 w 164"/>
                  <a:gd name="T47" fmla="*/ 0 h 711"/>
                  <a:gd name="T48" fmla="*/ 0 w 164"/>
                  <a:gd name="T49" fmla="*/ 0 h 711"/>
                  <a:gd name="T50" fmla="*/ 0 w 164"/>
                  <a:gd name="T51" fmla="*/ 0 h 711"/>
                  <a:gd name="T52" fmla="*/ 0 w 164"/>
                  <a:gd name="T53" fmla="*/ 0 h 711"/>
                  <a:gd name="T54" fmla="*/ 0 w 164"/>
                  <a:gd name="T55" fmla="*/ 0 h 711"/>
                  <a:gd name="T56" fmla="*/ 0 w 164"/>
                  <a:gd name="T57" fmla="*/ 0 h 711"/>
                  <a:gd name="T58" fmla="*/ 0 w 164"/>
                  <a:gd name="T59" fmla="*/ 0 h 711"/>
                  <a:gd name="T60" fmla="*/ 0 w 164"/>
                  <a:gd name="T61" fmla="*/ 0 h 711"/>
                  <a:gd name="T62" fmla="*/ 0 w 164"/>
                  <a:gd name="T63" fmla="*/ 0 h 711"/>
                  <a:gd name="T64" fmla="*/ 0 w 164"/>
                  <a:gd name="T65" fmla="*/ 0 h 711"/>
                  <a:gd name="T66" fmla="*/ 0 w 164"/>
                  <a:gd name="T67" fmla="*/ 0 h 711"/>
                  <a:gd name="T68" fmla="*/ 0 w 164"/>
                  <a:gd name="T69" fmla="*/ 0 h 711"/>
                  <a:gd name="T70" fmla="*/ 0 w 164"/>
                  <a:gd name="T71" fmla="*/ 0 h 711"/>
                  <a:gd name="T72" fmla="*/ 0 w 164"/>
                  <a:gd name="T73" fmla="*/ 0 h 711"/>
                  <a:gd name="T74" fmla="*/ 0 w 164"/>
                  <a:gd name="T75" fmla="*/ 0 h 711"/>
                  <a:gd name="T76" fmla="*/ 0 w 164"/>
                  <a:gd name="T77" fmla="*/ 0 h 711"/>
                  <a:gd name="T78" fmla="*/ 0 w 164"/>
                  <a:gd name="T79" fmla="*/ 0 h 711"/>
                  <a:gd name="T80" fmla="*/ 0 w 164"/>
                  <a:gd name="T81" fmla="*/ 0 h 711"/>
                  <a:gd name="T82" fmla="*/ 0 w 164"/>
                  <a:gd name="T83" fmla="*/ 0 h 711"/>
                  <a:gd name="T84" fmla="*/ 0 w 164"/>
                  <a:gd name="T85" fmla="*/ 0 h 711"/>
                  <a:gd name="T86" fmla="*/ 0 w 164"/>
                  <a:gd name="T87" fmla="*/ 0 h 711"/>
                  <a:gd name="T88" fmla="*/ 0 w 164"/>
                  <a:gd name="T89" fmla="*/ 0 h 711"/>
                  <a:gd name="T90" fmla="*/ 0 w 164"/>
                  <a:gd name="T91" fmla="*/ 0 h 711"/>
                  <a:gd name="T92" fmla="*/ 0 w 164"/>
                  <a:gd name="T93" fmla="*/ 0 h 711"/>
                  <a:gd name="T94" fmla="*/ 0 w 164"/>
                  <a:gd name="T95" fmla="*/ 0 h 711"/>
                  <a:gd name="T96" fmla="*/ 0 w 164"/>
                  <a:gd name="T97" fmla="*/ 0 h 711"/>
                  <a:gd name="T98" fmla="*/ 0 w 164"/>
                  <a:gd name="T99" fmla="*/ 0 h 711"/>
                  <a:gd name="T100" fmla="*/ 0 w 164"/>
                  <a:gd name="T101" fmla="*/ 0 h 711"/>
                  <a:gd name="T102" fmla="*/ 0 w 164"/>
                  <a:gd name="T103" fmla="*/ 0 h 711"/>
                  <a:gd name="T104" fmla="*/ 0 w 164"/>
                  <a:gd name="T105" fmla="*/ 0 h 711"/>
                  <a:gd name="T106" fmla="*/ 0 w 164"/>
                  <a:gd name="T107" fmla="*/ 0 h 711"/>
                  <a:gd name="T108" fmla="*/ 0 w 164"/>
                  <a:gd name="T109" fmla="*/ 0 h 711"/>
                  <a:gd name="T110" fmla="*/ 0 w 164"/>
                  <a:gd name="T111" fmla="*/ 0 h 711"/>
                  <a:gd name="T112" fmla="*/ 0 w 164"/>
                  <a:gd name="T113" fmla="*/ 0 h 711"/>
                  <a:gd name="T114" fmla="*/ 0 w 164"/>
                  <a:gd name="T115" fmla="*/ 0 h 711"/>
                  <a:gd name="T116" fmla="*/ 0 w 164"/>
                  <a:gd name="T117" fmla="*/ 0 h 711"/>
                  <a:gd name="T118" fmla="*/ 0 w 164"/>
                  <a:gd name="T119" fmla="*/ 0 h 711"/>
                  <a:gd name="T120" fmla="*/ 0 w 164"/>
                  <a:gd name="T121" fmla="*/ 0 h 711"/>
                  <a:gd name="T122" fmla="*/ 0 w 164"/>
                  <a:gd name="T123" fmla="*/ 0 h 711"/>
                  <a:gd name="T124" fmla="*/ 0 w 164"/>
                  <a:gd name="T125" fmla="*/ 0 h 71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4" h="711">
                    <a:moveTo>
                      <a:pt x="0" y="0"/>
                    </a:moveTo>
                    <a:lnTo>
                      <a:pt x="1" y="22"/>
                    </a:lnTo>
                    <a:lnTo>
                      <a:pt x="3" y="25"/>
                    </a:lnTo>
                    <a:lnTo>
                      <a:pt x="4" y="27"/>
                    </a:lnTo>
                    <a:lnTo>
                      <a:pt x="5" y="50"/>
                    </a:lnTo>
                    <a:lnTo>
                      <a:pt x="6" y="50"/>
                    </a:lnTo>
                    <a:lnTo>
                      <a:pt x="9" y="51"/>
                    </a:lnTo>
                    <a:lnTo>
                      <a:pt x="10" y="52"/>
                    </a:lnTo>
                    <a:lnTo>
                      <a:pt x="11" y="56"/>
                    </a:lnTo>
                    <a:lnTo>
                      <a:pt x="12" y="57"/>
                    </a:lnTo>
                    <a:lnTo>
                      <a:pt x="13" y="63"/>
                    </a:lnTo>
                    <a:lnTo>
                      <a:pt x="15" y="68"/>
                    </a:lnTo>
                    <a:lnTo>
                      <a:pt x="16" y="96"/>
                    </a:lnTo>
                    <a:lnTo>
                      <a:pt x="17" y="97"/>
                    </a:lnTo>
                    <a:lnTo>
                      <a:pt x="18" y="100"/>
                    </a:lnTo>
                    <a:lnTo>
                      <a:pt x="19" y="102"/>
                    </a:lnTo>
                    <a:lnTo>
                      <a:pt x="22" y="129"/>
                    </a:lnTo>
                    <a:lnTo>
                      <a:pt x="23" y="129"/>
                    </a:lnTo>
                    <a:lnTo>
                      <a:pt x="24" y="130"/>
                    </a:lnTo>
                    <a:lnTo>
                      <a:pt x="25" y="132"/>
                    </a:lnTo>
                    <a:lnTo>
                      <a:pt x="27" y="137"/>
                    </a:lnTo>
                    <a:lnTo>
                      <a:pt x="28" y="139"/>
                    </a:lnTo>
                    <a:lnTo>
                      <a:pt x="29" y="176"/>
                    </a:lnTo>
                    <a:lnTo>
                      <a:pt x="30" y="176"/>
                    </a:lnTo>
                    <a:lnTo>
                      <a:pt x="32" y="178"/>
                    </a:lnTo>
                    <a:lnTo>
                      <a:pt x="33" y="179"/>
                    </a:lnTo>
                    <a:lnTo>
                      <a:pt x="34" y="182"/>
                    </a:lnTo>
                    <a:lnTo>
                      <a:pt x="36" y="183"/>
                    </a:lnTo>
                    <a:lnTo>
                      <a:pt x="37" y="187"/>
                    </a:lnTo>
                    <a:lnTo>
                      <a:pt x="39" y="194"/>
                    </a:lnTo>
                    <a:lnTo>
                      <a:pt x="40" y="207"/>
                    </a:lnTo>
                    <a:lnTo>
                      <a:pt x="41" y="208"/>
                    </a:lnTo>
                    <a:lnTo>
                      <a:pt x="42" y="210"/>
                    </a:lnTo>
                    <a:lnTo>
                      <a:pt x="43" y="211"/>
                    </a:lnTo>
                    <a:lnTo>
                      <a:pt x="45" y="212"/>
                    </a:lnTo>
                    <a:lnTo>
                      <a:pt x="46" y="216"/>
                    </a:lnTo>
                    <a:lnTo>
                      <a:pt x="47" y="223"/>
                    </a:lnTo>
                    <a:lnTo>
                      <a:pt x="49" y="249"/>
                    </a:lnTo>
                    <a:lnTo>
                      <a:pt x="51" y="253"/>
                    </a:lnTo>
                    <a:lnTo>
                      <a:pt x="52" y="257"/>
                    </a:lnTo>
                    <a:lnTo>
                      <a:pt x="53" y="280"/>
                    </a:lnTo>
                    <a:lnTo>
                      <a:pt x="54" y="281"/>
                    </a:lnTo>
                    <a:lnTo>
                      <a:pt x="55" y="288"/>
                    </a:lnTo>
                    <a:lnTo>
                      <a:pt x="57" y="308"/>
                    </a:lnTo>
                    <a:lnTo>
                      <a:pt x="58" y="310"/>
                    </a:lnTo>
                    <a:lnTo>
                      <a:pt x="59" y="311"/>
                    </a:lnTo>
                    <a:lnTo>
                      <a:pt x="60" y="314"/>
                    </a:lnTo>
                    <a:lnTo>
                      <a:pt x="63" y="315"/>
                    </a:lnTo>
                    <a:lnTo>
                      <a:pt x="64" y="318"/>
                    </a:lnTo>
                    <a:lnTo>
                      <a:pt x="65" y="322"/>
                    </a:lnTo>
                    <a:lnTo>
                      <a:pt x="66" y="340"/>
                    </a:lnTo>
                    <a:lnTo>
                      <a:pt x="67" y="342"/>
                    </a:lnTo>
                    <a:lnTo>
                      <a:pt x="69" y="343"/>
                    </a:lnTo>
                    <a:lnTo>
                      <a:pt x="70" y="344"/>
                    </a:lnTo>
                    <a:lnTo>
                      <a:pt x="71" y="351"/>
                    </a:lnTo>
                    <a:lnTo>
                      <a:pt x="72" y="374"/>
                    </a:lnTo>
                    <a:lnTo>
                      <a:pt x="74" y="376"/>
                    </a:lnTo>
                    <a:lnTo>
                      <a:pt x="76" y="379"/>
                    </a:lnTo>
                    <a:lnTo>
                      <a:pt x="77" y="384"/>
                    </a:lnTo>
                    <a:lnTo>
                      <a:pt x="78" y="395"/>
                    </a:lnTo>
                    <a:lnTo>
                      <a:pt x="79" y="397"/>
                    </a:lnTo>
                    <a:lnTo>
                      <a:pt x="81" y="397"/>
                    </a:lnTo>
                    <a:lnTo>
                      <a:pt x="82" y="399"/>
                    </a:lnTo>
                    <a:lnTo>
                      <a:pt x="83" y="400"/>
                    </a:lnTo>
                    <a:lnTo>
                      <a:pt x="84" y="403"/>
                    </a:lnTo>
                    <a:lnTo>
                      <a:pt x="85" y="405"/>
                    </a:lnTo>
                    <a:lnTo>
                      <a:pt x="87" y="411"/>
                    </a:lnTo>
                    <a:lnTo>
                      <a:pt x="89" y="429"/>
                    </a:lnTo>
                    <a:lnTo>
                      <a:pt x="90" y="433"/>
                    </a:lnTo>
                    <a:lnTo>
                      <a:pt x="91" y="436"/>
                    </a:lnTo>
                    <a:lnTo>
                      <a:pt x="93" y="440"/>
                    </a:lnTo>
                    <a:lnTo>
                      <a:pt x="94" y="474"/>
                    </a:lnTo>
                    <a:lnTo>
                      <a:pt x="95" y="499"/>
                    </a:lnTo>
                    <a:lnTo>
                      <a:pt x="96" y="499"/>
                    </a:lnTo>
                    <a:lnTo>
                      <a:pt x="98" y="499"/>
                    </a:lnTo>
                    <a:lnTo>
                      <a:pt x="99" y="499"/>
                    </a:lnTo>
                    <a:lnTo>
                      <a:pt x="100" y="500"/>
                    </a:lnTo>
                    <a:lnTo>
                      <a:pt x="102" y="500"/>
                    </a:lnTo>
                    <a:lnTo>
                      <a:pt x="103" y="502"/>
                    </a:lnTo>
                    <a:lnTo>
                      <a:pt x="105" y="502"/>
                    </a:lnTo>
                    <a:lnTo>
                      <a:pt x="106" y="504"/>
                    </a:lnTo>
                    <a:lnTo>
                      <a:pt x="107" y="506"/>
                    </a:lnTo>
                    <a:lnTo>
                      <a:pt x="108" y="511"/>
                    </a:lnTo>
                    <a:lnTo>
                      <a:pt x="109" y="515"/>
                    </a:lnTo>
                    <a:lnTo>
                      <a:pt x="111" y="519"/>
                    </a:lnTo>
                    <a:lnTo>
                      <a:pt x="112" y="520"/>
                    </a:lnTo>
                    <a:lnTo>
                      <a:pt x="113" y="522"/>
                    </a:lnTo>
                    <a:lnTo>
                      <a:pt x="114" y="524"/>
                    </a:lnTo>
                    <a:lnTo>
                      <a:pt x="116" y="531"/>
                    </a:lnTo>
                    <a:lnTo>
                      <a:pt x="118" y="544"/>
                    </a:lnTo>
                    <a:lnTo>
                      <a:pt x="119" y="549"/>
                    </a:lnTo>
                    <a:lnTo>
                      <a:pt x="120" y="551"/>
                    </a:lnTo>
                    <a:lnTo>
                      <a:pt x="121" y="556"/>
                    </a:lnTo>
                    <a:lnTo>
                      <a:pt x="122" y="559"/>
                    </a:lnTo>
                    <a:lnTo>
                      <a:pt x="124" y="577"/>
                    </a:lnTo>
                    <a:lnTo>
                      <a:pt x="125" y="577"/>
                    </a:lnTo>
                    <a:lnTo>
                      <a:pt x="126" y="581"/>
                    </a:lnTo>
                    <a:lnTo>
                      <a:pt x="127" y="582"/>
                    </a:lnTo>
                    <a:lnTo>
                      <a:pt x="130" y="586"/>
                    </a:lnTo>
                    <a:lnTo>
                      <a:pt x="131" y="589"/>
                    </a:lnTo>
                    <a:lnTo>
                      <a:pt x="132" y="593"/>
                    </a:lnTo>
                    <a:lnTo>
                      <a:pt x="133" y="596"/>
                    </a:lnTo>
                    <a:lnTo>
                      <a:pt x="134" y="598"/>
                    </a:lnTo>
                    <a:lnTo>
                      <a:pt x="136" y="601"/>
                    </a:lnTo>
                    <a:lnTo>
                      <a:pt x="137" y="627"/>
                    </a:lnTo>
                    <a:lnTo>
                      <a:pt x="138" y="627"/>
                    </a:lnTo>
                    <a:lnTo>
                      <a:pt x="139" y="630"/>
                    </a:lnTo>
                    <a:lnTo>
                      <a:pt x="140" y="634"/>
                    </a:lnTo>
                    <a:lnTo>
                      <a:pt x="143" y="655"/>
                    </a:lnTo>
                    <a:lnTo>
                      <a:pt x="144" y="654"/>
                    </a:lnTo>
                    <a:lnTo>
                      <a:pt x="145" y="654"/>
                    </a:lnTo>
                    <a:lnTo>
                      <a:pt x="146" y="654"/>
                    </a:lnTo>
                    <a:lnTo>
                      <a:pt x="148" y="652"/>
                    </a:lnTo>
                    <a:lnTo>
                      <a:pt x="149" y="652"/>
                    </a:lnTo>
                    <a:lnTo>
                      <a:pt x="150" y="652"/>
                    </a:lnTo>
                    <a:lnTo>
                      <a:pt x="151" y="652"/>
                    </a:lnTo>
                    <a:lnTo>
                      <a:pt x="152" y="654"/>
                    </a:lnTo>
                    <a:lnTo>
                      <a:pt x="154" y="654"/>
                    </a:lnTo>
                    <a:lnTo>
                      <a:pt x="156" y="654"/>
                    </a:lnTo>
                    <a:lnTo>
                      <a:pt x="157" y="655"/>
                    </a:lnTo>
                    <a:lnTo>
                      <a:pt x="158" y="658"/>
                    </a:lnTo>
                    <a:lnTo>
                      <a:pt x="159" y="659"/>
                    </a:lnTo>
                    <a:lnTo>
                      <a:pt x="161" y="701"/>
                    </a:lnTo>
                    <a:lnTo>
                      <a:pt x="162" y="707"/>
                    </a:lnTo>
                    <a:lnTo>
                      <a:pt x="163" y="709"/>
                    </a:lnTo>
                    <a:lnTo>
                      <a:pt x="164" y="71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57" name="Freeform 67"/>
              <p:cNvSpPr>
                <a:spLocks/>
              </p:cNvSpPr>
              <p:nvPr/>
            </p:nvSpPr>
            <p:spPr bwMode="auto">
              <a:xfrm>
                <a:off x="4423" y="2571"/>
                <a:ext cx="49" cy="145"/>
              </a:xfrm>
              <a:custGeom>
                <a:avLst/>
                <a:gdLst>
                  <a:gd name="T0" fmla="*/ 0 w 163"/>
                  <a:gd name="T1" fmla="*/ 0 h 433"/>
                  <a:gd name="T2" fmla="*/ 0 w 163"/>
                  <a:gd name="T3" fmla="*/ 0 h 433"/>
                  <a:gd name="T4" fmla="*/ 0 w 163"/>
                  <a:gd name="T5" fmla="*/ 0 h 433"/>
                  <a:gd name="T6" fmla="*/ 0 w 163"/>
                  <a:gd name="T7" fmla="*/ 0 h 433"/>
                  <a:gd name="T8" fmla="*/ 0 w 163"/>
                  <a:gd name="T9" fmla="*/ 0 h 433"/>
                  <a:gd name="T10" fmla="*/ 0 w 163"/>
                  <a:gd name="T11" fmla="*/ 0 h 433"/>
                  <a:gd name="T12" fmla="*/ 0 w 163"/>
                  <a:gd name="T13" fmla="*/ 0 h 433"/>
                  <a:gd name="T14" fmla="*/ 0 w 163"/>
                  <a:gd name="T15" fmla="*/ 0 h 433"/>
                  <a:gd name="T16" fmla="*/ 0 w 163"/>
                  <a:gd name="T17" fmla="*/ 0 h 433"/>
                  <a:gd name="T18" fmla="*/ 0 w 163"/>
                  <a:gd name="T19" fmla="*/ 0 h 433"/>
                  <a:gd name="T20" fmla="*/ 0 w 163"/>
                  <a:gd name="T21" fmla="*/ 0 h 433"/>
                  <a:gd name="T22" fmla="*/ 0 w 163"/>
                  <a:gd name="T23" fmla="*/ 0 h 433"/>
                  <a:gd name="T24" fmla="*/ 0 w 163"/>
                  <a:gd name="T25" fmla="*/ 0 h 433"/>
                  <a:gd name="T26" fmla="*/ 0 w 163"/>
                  <a:gd name="T27" fmla="*/ 0 h 433"/>
                  <a:gd name="T28" fmla="*/ 0 w 163"/>
                  <a:gd name="T29" fmla="*/ 0 h 433"/>
                  <a:gd name="T30" fmla="*/ 0 w 163"/>
                  <a:gd name="T31" fmla="*/ 0 h 433"/>
                  <a:gd name="T32" fmla="*/ 0 w 163"/>
                  <a:gd name="T33" fmla="*/ 0 h 433"/>
                  <a:gd name="T34" fmla="*/ 0 w 163"/>
                  <a:gd name="T35" fmla="*/ 0 h 433"/>
                  <a:gd name="T36" fmla="*/ 0 w 163"/>
                  <a:gd name="T37" fmla="*/ 0 h 433"/>
                  <a:gd name="T38" fmla="*/ 0 w 163"/>
                  <a:gd name="T39" fmla="*/ 0 h 433"/>
                  <a:gd name="T40" fmla="*/ 0 w 163"/>
                  <a:gd name="T41" fmla="*/ 0 h 433"/>
                  <a:gd name="T42" fmla="*/ 0 w 163"/>
                  <a:gd name="T43" fmla="*/ 0 h 433"/>
                  <a:gd name="T44" fmla="*/ 0 w 163"/>
                  <a:gd name="T45" fmla="*/ 0 h 433"/>
                  <a:gd name="T46" fmla="*/ 0 w 163"/>
                  <a:gd name="T47" fmla="*/ 0 h 433"/>
                  <a:gd name="T48" fmla="*/ 0 w 163"/>
                  <a:gd name="T49" fmla="*/ 0 h 433"/>
                  <a:gd name="T50" fmla="*/ 0 w 163"/>
                  <a:gd name="T51" fmla="*/ 0 h 433"/>
                  <a:gd name="T52" fmla="*/ 0 w 163"/>
                  <a:gd name="T53" fmla="*/ 0 h 433"/>
                  <a:gd name="T54" fmla="*/ 0 w 163"/>
                  <a:gd name="T55" fmla="*/ 0 h 433"/>
                  <a:gd name="T56" fmla="*/ 0 w 163"/>
                  <a:gd name="T57" fmla="*/ 0 h 433"/>
                  <a:gd name="T58" fmla="*/ 0 w 163"/>
                  <a:gd name="T59" fmla="*/ 0 h 433"/>
                  <a:gd name="T60" fmla="*/ 0 w 163"/>
                  <a:gd name="T61" fmla="*/ 0 h 433"/>
                  <a:gd name="T62" fmla="*/ 0 w 163"/>
                  <a:gd name="T63" fmla="*/ 0 h 433"/>
                  <a:gd name="T64" fmla="*/ 0 w 163"/>
                  <a:gd name="T65" fmla="*/ 0 h 433"/>
                  <a:gd name="T66" fmla="*/ 0 w 163"/>
                  <a:gd name="T67" fmla="*/ 0 h 433"/>
                  <a:gd name="T68" fmla="*/ 0 w 163"/>
                  <a:gd name="T69" fmla="*/ 0 h 433"/>
                  <a:gd name="T70" fmla="*/ 0 w 163"/>
                  <a:gd name="T71" fmla="*/ 0 h 433"/>
                  <a:gd name="T72" fmla="*/ 0 w 163"/>
                  <a:gd name="T73" fmla="*/ 0 h 433"/>
                  <a:gd name="T74" fmla="*/ 0 w 163"/>
                  <a:gd name="T75" fmla="*/ 0 h 433"/>
                  <a:gd name="T76" fmla="*/ 0 w 163"/>
                  <a:gd name="T77" fmla="*/ 0 h 433"/>
                  <a:gd name="T78" fmla="*/ 0 w 163"/>
                  <a:gd name="T79" fmla="*/ 0 h 433"/>
                  <a:gd name="T80" fmla="*/ 0 w 163"/>
                  <a:gd name="T81" fmla="*/ 0 h 433"/>
                  <a:gd name="T82" fmla="*/ 0 w 163"/>
                  <a:gd name="T83" fmla="*/ 0 h 433"/>
                  <a:gd name="T84" fmla="*/ 0 w 163"/>
                  <a:gd name="T85" fmla="*/ 0 h 433"/>
                  <a:gd name="T86" fmla="*/ 0 w 163"/>
                  <a:gd name="T87" fmla="*/ 0 h 433"/>
                  <a:gd name="T88" fmla="*/ 0 w 163"/>
                  <a:gd name="T89" fmla="*/ 0 h 433"/>
                  <a:gd name="T90" fmla="*/ 0 w 163"/>
                  <a:gd name="T91" fmla="*/ 0 h 433"/>
                  <a:gd name="T92" fmla="*/ 0 w 163"/>
                  <a:gd name="T93" fmla="*/ 0 h 433"/>
                  <a:gd name="T94" fmla="*/ 0 w 163"/>
                  <a:gd name="T95" fmla="*/ 0 h 433"/>
                  <a:gd name="T96" fmla="*/ 0 w 163"/>
                  <a:gd name="T97" fmla="*/ 0 h 433"/>
                  <a:gd name="T98" fmla="*/ 0 w 163"/>
                  <a:gd name="T99" fmla="*/ 0 h 433"/>
                  <a:gd name="T100" fmla="*/ 0 w 163"/>
                  <a:gd name="T101" fmla="*/ 0 h 433"/>
                  <a:gd name="T102" fmla="*/ 0 w 163"/>
                  <a:gd name="T103" fmla="*/ 0 h 433"/>
                  <a:gd name="T104" fmla="*/ 0 w 163"/>
                  <a:gd name="T105" fmla="*/ 0 h 433"/>
                  <a:gd name="T106" fmla="*/ 0 w 163"/>
                  <a:gd name="T107" fmla="*/ 0 h 433"/>
                  <a:gd name="T108" fmla="*/ 0 w 163"/>
                  <a:gd name="T109" fmla="*/ 0 h 433"/>
                  <a:gd name="T110" fmla="*/ 0 w 163"/>
                  <a:gd name="T111" fmla="*/ 0 h 433"/>
                  <a:gd name="T112" fmla="*/ 0 w 163"/>
                  <a:gd name="T113" fmla="*/ 0 h 433"/>
                  <a:gd name="T114" fmla="*/ 0 w 163"/>
                  <a:gd name="T115" fmla="*/ 0 h 433"/>
                  <a:gd name="T116" fmla="*/ 0 w 163"/>
                  <a:gd name="T117" fmla="*/ 0 h 433"/>
                  <a:gd name="T118" fmla="*/ 0 w 163"/>
                  <a:gd name="T119" fmla="*/ 0 h 433"/>
                  <a:gd name="T120" fmla="*/ 0 w 163"/>
                  <a:gd name="T121" fmla="*/ 0 h 433"/>
                  <a:gd name="T122" fmla="*/ 0 w 163"/>
                  <a:gd name="T123" fmla="*/ 0 h 433"/>
                  <a:gd name="T124" fmla="*/ 0 w 163"/>
                  <a:gd name="T125" fmla="*/ 0 h 4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433">
                    <a:moveTo>
                      <a:pt x="0" y="0"/>
                    </a:moveTo>
                    <a:lnTo>
                      <a:pt x="2" y="1"/>
                    </a:lnTo>
                    <a:lnTo>
                      <a:pt x="3" y="2"/>
                    </a:lnTo>
                    <a:lnTo>
                      <a:pt x="5" y="8"/>
                    </a:lnTo>
                    <a:lnTo>
                      <a:pt x="6" y="10"/>
                    </a:lnTo>
                    <a:lnTo>
                      <a:pt x="7" y="17"/>
                    </a:lnTo>
                    <a:lnTo>
                      <a:pt x="9" y="19"/>
                    </a:lnTo>
                    <a:lnTo>
                      <a:pt x="10" y="22"/>
                    </a:lnTo>
                    <a:lnTo>
                      <a:pt x="11" y="25"/>
                    </a:lnTo>
                    <a:lnTo>
                      <a:pt x="12" y="33"/>
                    </a:lnTo>
                    <a:lnTo>
                      <a:pt x="13" y="54"/>
                    </a:lnTo>
                    <a:lnTo>
                      <a:pt x="15" y="54"/>
                    </a:lnTo>
                    <a:lnTo>
                      <a:pt x="16" y="55"/>
                    </a:lnTo>
                    <a:lnTo>
                      <a:pt x="18" y="55"/>
                    </a:lnTo>
                    <a:lnTo>
                      <a:pt x="19" y="58"/>
                    </a:lnTo>
                    <a:lnTo>
                      <a:pt x="20" y="58"/>
                    </a:lnTo>
                    <a:lnTo>
                      <a:pt x="22" y="59"/>
                    </a:lnTo>
                    <a:lnTo>
                      <a:pt x="23" y="62"/>
                    </a:lnTo>
                    <a:lnTo>
                      <a:pt x="24" y="64"/>
                    </a:lnTo>
                    <a:lnTo>
                      <a:pt x="25" y="83"/>
                    </a:lnTo>
                    <a:lnTo>
                      <a:pt x="27" y="83"/>
                    </a:lnTo>
                    <a:lnTo>
                      <a:pt x="28" y="83"/>
                    </a:lnTo>
                    <a:lnTo>
                      <a:pt x="29" y="83"/>
                    </a:lnTo>
                    <a:lnTo>
                      <a:pt x="30" y="85"/>
                    </a:lnTo>
                    <a:lnTo>
                      <a:pt x="32" y="85"/>
                    </a:lnTo>
                    <a:lnTo>
                      <a:pt x="34" y="87"/>
                    </a:lnTo>
                    <a:lnTo>
                      <a:pt x="35" y="88"/>
                    </a:lnTo>
                    <a:lnTo>
                      <a:pt x="36" y="91"/>
                    </a:lnTo>
                    <a:lnTo>
                      <a:pt x="37" y="94"/>
                    </a:lnTo>
                    <a:lnTo>
                      <a:pt x="38" y="119"/>
                    </a:lnTo>
                    <a:lnTo>
                      <a:pt x="40" y="119"/>
                    </a:lnTo>
                    <a:lnTo>
                      <a:pt x="41" y="120"/>
                    </a:lnTo>
                    <a:lnTo>
                      <a:pt x="42" y="120"/>
                    </a:lnTo>
                    <a:lnTo>
                      <a:pt x="43" y="120"/>
                    </a:lnTo>
                    <a:lnTo>
                      <a:pt x="45" y="121"/>
                    </a:lnTo>
                    <a:lnTo>
                      <a:pt x="47" y="125"/>
                    </a:lnTo>
                    <a:lnTo>
                      <a:pt x="48" y="128"/>
                    </a:lnTo>
                    <a:lnTo>
                      <a:pt x="49" y="150"/>
                    </a:lnTo>
                    <a:lnTo>
                      <a:pt x="50" y="150"/>
                    </a:lnTo>
                    <a:lnTo>
                      <a:pt x="51" y="153"/>
                    </a:lnTo>
                    <a:lnTo>
                      <a:pt x="53" y="154"/>
                    </a:lnTo>
                    <a:lnTo>
                      <a:pt x="54" y="156"/>
                    </a:lnTo>
                    <a:lnTo>
                      <a:pt x="55" y="158"/>
                    </a:lnTo>
                    <a:lnTo>
                      <a:pt x="56" y="162"/>
                    </a:lnTo>
                    <a:lnTo>
                      <a:pt x="59" y="167"/>
                    </a:lnTo>
                    <a:lnTo>
                      <a:pt x="60" y="170"/>
                    </a:lnTo>
                    <a:lnTo>
                      <a:pt x="61" y="171"/>
                    </a:lnTo>
                    <a:lnTo>
                      <a:pt x="62" y="174"/>
                    </a:lnTo>
                    <a:lnTo>
                      <a:pt x="63" y="175"/>
                    </a:lnTo>
                    <a:lnTo>
                      <a:pt x="65" y="179"/>
                    </a:lnTo>
                    <a:lnTo>
                      <a:pt x="66" y="181"/>
                    </a:lnTo>
                    <a:lnTo>
                      <a:pt x="67" y="185"/>
                    </a:lnTo>
                    <a:lnTo>
                      <a:pt x="68" y="187"/>
                    </a:lnTo>
                    <a:lnTo>
                      <a:pt x="69" y="194"/>
                    </a:lnTo>
                    <a:lnTo>
                      <a:pt x="72" y="202"/>
                    </a:lnTo>
                    <a:lnTo>
                      <a:pt x="73" y="207"/>
                    </a:lnTo>
                    <a:lnTo>
                      <a:pt x="74" y="208"/>
                    </a:lnTo>
                    <a:lnTo>
                      <a:pt x="75" y="210"/>
                    </a:lnTo>
                    <a:lnTo>
                      <a:pt x="76" y="211"/>
                    </a:lnTo>
                    <a:lnTo>
                      <a:pt x="78" y="215"/>
                    </a:lnTo>
                    <a:lnTo>
                      <a:pt x="79" y="219"/>
                    </a:lnTo>
                    <a:lnTo>
                      <a:pt x="80" y="227"/>
                    </a:lnTo>
                    <a:lnTo>
                      <a:pt x="81" y="230"/>
                    </a:lnTo>
                    <a:lnTo>
                      <a:pt x="82" y="235"/>
                    </a:lnTo>
                    <a:lnTo>
                      <a:pt x="85" y="239"/>
                    </a:lnTo>
                    <a:lnTo>
                      <a:pt x="86" y="248"/>
                    </a:lnTo>
                    <a:lnTo>
                      <a:pt x="87" y="249"/>
                    </a:lnTo>
                    <a:lnTo>
                      <a:pt x="88" y="251"/>
                    </a:lnTo>
                    <a:lnTo>
                      <a:pt x="90" y="253"/>
                    </a:lnTo>
                    <a:lnTo>
                      <a:pt x="91" y="256"/>
                    </a:lnTo>
                    <a:lnTo>
                      <a:pt x="92" y="261"/>
                    </a:lnTo>
                    <a:lnTo>
                      <a:pt x="93" y="264"/>
                    </a:lnTo>
                    <a:lnTo>
                      <a:pt x="94" y="267"/>
                    </a:lnTo>
                    <a:lnTo>
                      <a:pt x="96" y="268"/>
                    </a:lnTo>
                    <a:lnTo>
                      <a:pt x="98" y="269"/>
                    </a:lnTo>
                    <a:lnTo>
                      <a:pt x="99" y="273"/>
                    </a:lnTo>
                    <a:lnTo>
                      <a:pt x="100" y="276"/>
                    </a:lnTo>
                    <a:lnTo>
                      <a:pt x="101" y="278"/>
                    </a:lnTo>
                    <a:lnTo>
                      <a:pt x="103" y="281"/>
                    </a:lnTo>
                    <a:lnTo>
                      <a:pt x="104" y="288"/>
                    </a:lnTo>
                    <a:lnTo>
                      <a:pt x="105" y="293"/>
                    </a:lnTo>
                    <a:lnTo>
                      <a:pt x="106" y="298"/>
                    </a:lnTo>
                    <a:lnTo>
                      <a:pt x="107" y="302"/>
                    </a:lnTo>
                    <a:lnTo>
                      <a:pt x="109" y="305"/>
                    </a:lnTo>
                    <a:lnTo>
                      <a:pt x="110" y="306"/>
                    </a:lnTo>
                    <a:lnTo>
                      <a:pt x="112" y="308"/>
                    </a:lnTo>
                    <a:lnTo>
                      <a:pt x="113" y="309"/>
                    </a:lnTo>
                    <a:lnTo>
                      <a:pt x="114" y="310"/>
                    </a:lnTo>
                    <a:lnTo>
                      <a:pt x="116" y="312"/>
                    </a:lnTo>
                    <a:lnTo>
                      <a:pt x="117" y="314"/>
                    </a:lnTo>
                    <a:lnTo>
                      <a:pt x="118" y="315"/>
                    </a:lnTo>
                    <a:lnTo>
                      <a:pt x="119" y="319"/>
                    </a:lnTo>
                    <a:lnTo>
                      <a:pt x="120" y="321"/>
                    </a:lnTo>
                    <a:lnTo>
                      <a:pt x="122" y="327"/>
                    </a:lnTo>
                    <a:lnTo>
                      <a:pt x="123" y="330"/>
                    </a:lnTo>
                    <a:lnTo>
                      <a:pt x="125" y="337"/>
                    </a:lnTo>
                    <a:lnTo>
                      <a:pt x="126" y="342"/>
                    </a:lnTo>
                    <a:lnTo>
                      <a:pt x="128" y="346"/>
                    </a:lnTo>
                    <a:lnTo>
                      <a:pt x="129" y="349"/>
                    </a:lnTo>
                    <a:lnTo>
                      <a:pt x="130" y="355"/>
                    </a:lnTo>
                    <a:lnTo>
                      <a:pt x="131" y="358"/>
                    </a:lnTo>
                    <a:lnTo>
                      <a:pt x="132" y="363"/>
                    </a:lnTo>
                    <a:lnTo>
                      <a:pt x="134" y="364"/>
                    </a:lnTo>
                    <a:lnTo>
                      <a:pt x="135" y="368"/>
                    </a:lnTo>
                    <a:lnTo>
                      <a:pt x="136" y="369"/>
                    </a:lnTo>
                    <a:lnTo>
                      <a:pt x="138" y="374"/>
                    </a:lnTo>
                    <a:lnTo>
                      <a:pt x="139" y="376"/>
                    </a:lnTo>
                    <a:lnTo>
                      <a:pt x="141" y="379"/>
                    </a:lnTo>
                    <a:lnTo>
                      <a:pt x="142" y="383"/>
                    </a:lnTo>
                    <a:lnTo>
                      <a:pt x="143" y="388"/>
                    </a:lnTo>
                    <a:lnTo>
                      <a:pt x="144" y="389"/>
                    </a:lnTo>
                    <a:lnTo>
                      <a:pt x="145" y="395"/>
                    </a:lnTo>
                    <a:lnTo>
                      <a:pt x="147" y="396"/>
                    </a:lnTo>
                    <a:lnTo>
                      <a:pt x="148" y="399"/>
                    </a:lnTo>
                    <a:lnTo>
                      <a:pt x="149" y="400"/>
                    </a:lnTo>
                    <a:lnTo>
                      <a:pt x="150" y="404"/>
                    </a:lnTo>
                    <a:lnTo>
                      <a:pt x="152" y="405"/>
                    </a:lnTo>
                    <a:lnTo>
                      <a:pt x="154" y="410"/>
                    </a:lnTo>
                    <a:lnTo>
                      <a:pt x="155" y="412"/>
                    </a:lnTo>
                    <a:lnTo>
                      <a:pt x="156" y="415"/>
                    </a:lnTo>
                    <a:lnTo>
                      <a:pt x="157" y="416"/>
                    </a:lnTo>
                    <a:lnTo>
                      <a:pt x="158" y="419"/>
                    </a:lnTo>
                    <a:lnTo>
                      <a:pt x="160" y="422"/>
                    </a:lnTo>
                    <a:lnTo>
                      <a:pt x="161" y="425"/>
                    </a:lnTo>
                    <a:lnTo>
                      <a:pt x="162" y="429"/>
                    </a:lnTo>
                    <a:lnTo>
                      <a:pt x="163" y="43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58" name="Freeform 68"/>
              <p:cNvSpPr>
                <a:spLocks/>
              </p:cNvSpPr>
              <p:nvPr/>
            </p:nvSpPr>
            <p:spPr bwMode="auto">
              <a:xfrm>
                <a:off x="4472" y="2716"/>
                <a:ext cx="48" cy="99"/>
              </a:xfrm>
              <a:custGeom>
                <a:avLst/>
                <a:gdLst>
                  <a:gd name="T0" fmla="*/ 0 w 164"/>
                  <a:gd name="T1" fmla="*/ 0 h 298"/>
                  <a:gd name="T2" fmla="*/ 0 w 164"/>
                  <a:gd name="T3" fmla="*/ 0 h 298"/>
                  <a:gd name="T4" fmla="*/ 0 w 164"/>
                  <a:gd name="T5" fmla="*/ 0 h 298"/>
                  <a:gd name="T6" fmla="*/ 0 w 164"/>
                  <a:gd name="T7" fmla="*/ 0 h 298"/>
                  <a:gd name="T8" fmla="*/ 0 w 164"/>
                  <a:gd name="T9" fmla="*/ 0 h 298"/>
                  <a:gd name="T10" fmla="*/ 0 w 164"/>
                  <a:gd name="T11" fmla="*/ 0 h 298"/>
                  <a:gd name="T12" fmla="*/ 0 w 164"/>
                  <a:gd name="T13" fmla="*/ 0 h 298"/>
                  <a:gd name="T14" fmla="*/ 0 w 164"/>
                  <a:gd name="T15" fmla="*/ 0 h 298"/>
                  <a:gd name="T16" fmla="*/ 0 w 164"/>
                  <a:gd name="T17" fmla="*/ 0 h 298"/>
                  <a:gd name="T18" fmla="*/ 0 w 164"/>
                  <a:gd name="T19" fmla="*/ 0 h 298"/>
                  <a:gd name="T20" fmla="*/ 0 w 164"/>
                  <a:gd name="T21" fmla="*/ 0 h 298"/>
                  <a:gd name="T22" fmla="*/ 0 w 164"/>
                  <a:gd name="T23" fmla="*/ 0 h 298"/>
                  <a:gd name="T24" fmla="*/ 0 w 164"/>
                  <a:gd name="T25" fmla="*/ 0 h 298"/>
                  <a:gd name="T26" fmla="*/ 0 w 164"/>
                  <a:gd name="T27" fmla="*/ 0 h 298"/>
                  <a:gd name="T28" fmla="*/ 0 w 164"/>
                  <a:gd name="T29" fmla="*/ 0 h 298"/>
                  <a:gd name="T30" fmla="*/ 0 w 164"/>
                  <a:gd name="T31" fmla="*/ 0 h 298"/>
                  <a:gd name="T32" fmla="*/ 0 w 164"/>
                  <a:gd name="T33" fmla="*/ 0 h 298"/>
                  <a:gd name="T34" fmla="*/ 0 w 164"/>
                  <a:gd name="T35" fmla="*/ 0 h 298"/>
                  <a:gd name="T36" fmla="*/ 0 w 164"/>
                  <a:gd name="T37" fmla="*/ 0 h 298"/>
                  <a:gd name="T38" fmla="*/ 0 w 164"/>
                  <a:gd name="T39" fmla="*/ 0 h 298"/>
                  <a:gd name="T40" fmla="*/ 0 w 164"/>
                  <a:gd name="T41" fmla="*/ 0 h 298"/>
                  <a:gd name="T42" fmla="*/ 0 w 164"/>
                  <a:gd name="T43" fmla="*/ 0 h 298"/>
                  <a:gd name="T44" fmla="*/ 0 w 164"/>
                  <a:gd name="T45" fmla="*/ 0 h 298"/>
                  <a:gd name="T46" fmla="*/ 0 w 164"/>
                  <a:gd name="T47" fmla="*/ 0 h 298"/>
                  <a:gd name="T48" fmla="*/ 0 w 164"/>
                  <a:gd name="T49" fmla="*/ 0 h 298"/>
                  <a:gd name="T50" fmla="*/ 0 w 164"/>
                  <a:gd name="T51" fmla="*/ 0 h 298"/>
                  <a:gd name="T52" fmla="*/ 0 w 164"/>
                  <a:gd name="T53" fmla="*/ 0 h 298"/>
                  <a:gd name="T54" fmla="*/ 0 w 164"/>
                  <a:gd name="T55" fmla="*/ 0 h 298"/>
                  <a:gd name="T56" fmla="*/ 0 w 164"/>
                  <a:gd name="T57" fmla="*/ 0 h 298"/>
                  <a:gd name="T58" fmla="*/ 0 w 164"/>
                  <a:gd name="T59" fmla="*/ 0 h 298"/>
                  <a:gd name="T60" fmla="*/ 0 w 164"/>
                  <a:gd name="T61" fmla="*/ 0 h 298"/>
                  <a:gd name="T62" fmla="*/ 0 w 164"/>
                  <a:gd name="T63" fmla="*/ 0 h 298"/>
                  <a:gd name="T64" fmla="*/ 0 w 164"/>
                  <a:gd name="T65" fmla="*/ 0 h 298"/>
                  <a:gd name="T66" fmla="*/ 0 w 164"/>
                  <a:gd name="T67" fmla="*/ 0 h 298"/>
                  <a:gd name="T68" fmla="*/ 0 w 164"/>
                  <a:gd name="T69" fmla="*/ 0 h 298"/>
                  <a:gd name="T70" fmla="*/ 0 w 164"/>
                  <a:gd name="T71" fmla="*/ 0 h 298"/>
                  <a:gd name="T72" fmla="*/ 0 w 164"/>
                  <a:gd name="T73" fmla="*/ 0 h 298"/>
                  <a:gd name="T74" fmla="*/ 0 w 164"/>
                  <a:gd name="T75" fmla="*/ 0 h 298"/>
                  <a:gd name="T76" fmla="*/ 0 w 164"/>
                  <a:gd name="T77" fmla="*/ 0 h 298"/>
                  <a:gd name="T78" fmla="*/ 0 w 164"/>
                  <a:gd name="T79" fmla="*/ 0 h 298"/>
                  <a:gd name="T80" fmla="*/ 0 w 164"/>
                  <a:gd name="T81" fmla="*/ 0 h 298"/>
                  <a:gd name="T82" fmla="*/ 0 w 164"/>
                  <a:gd name="T83" fmla="*/ 0 h 298"/>
                  <a:gd name="T84" fmla="*/ 0 w 164"/>
                  <a:gd name="T85" fmla="*/ 0 h 298"/>
                  <a:gd name="T86" fmla="*/ 0 w 164"/>
                  <a:gd name="T87" fmla="*/ 0 h 298"/>
                  <a:gd name="T88" fmla="*/ 0 w 164"/>
                  <a:gd name="T89" fmla="*/ 0 h 298"/>
                  <a:gd name="T90" fmla="*/ 0 w 164"/>
                  <a:gd name="T91" fmla="*/ 0 h 298"/>
                  <a:gd name="T92" fmla="*/ 0 w 164"/>
                  <a:gd name="T93" fmla="*/ 0 h 298"/>
                  <a:gd name="T94" fmla="*/ 0 w 164"/>
                  <a:gd name="T95" fmla="*/ 0 h 298"/>
                  <a:gd name="T96" fmla="*/ 0 w 164"/>
                  <a:gd name="T97" fmla="*/ 0 h 298"/>
                  <a:gd name="T98" fmla="*/ 0 w 164"/>
                  <a:gd name="T99" fmla="*/ 0 h 298"/>
                  <a:gd name="T100" fmla="*/ 0 w 164"/>
                  <a:gd name="T101" fmla="*/ 0 h 298"/>
                  <a:gd name="T102" fmla="*/ 0 w 164"/>
                  <a:gd name="T103" fmla="*/ 0 h 298"/>
                  <a:gd name="T104" fmla="*/ 0 w 164"/>
                  <a:gd name="T105" fmla="*/ 0 h 298"/>
                  <a:gd name="T106" fmla="*/ 0 w 164"/>
                  <a:gd name="T107" fmla="*/ 0 h 298"/>
                  <a:gd name="T108" fmla="*/ 0 w 164"/>
                  <a:gd name="T109" fmla="*/ 0 h 298"/>
                  <a:gd name="T110" fmla="*/ 0 w 164"/>
                  <a:gd name="T111" fmla="*/ 0 h 298"/>
                  <a:gd name="T112" fmla="*/ 0 w 164"/>
                  <a:gd name="T113" fmla="*/ 0 h 298"/>
                  <a:gd name="T114" fmla="*/ 0 w 164"/>
                  <a:gd name="T115" fmla="*/ 0 h 298"/>
                  <a:gd name="T116" fmla="*/ 0 w 164"/>
                  <a:gd name="T117" fmla="*/ 0 h 298"/>
                  <a:gd name="T118" fmla="*/ 0 w 164"/>
                  <a:gd name="T119" fmla="*/ 0 h 298"/>
                  <a:gd name="T120" fmla="*/ 0 w 164"/>
                  <a:gd name="T121" fmla="*/ 0 h 298"/>
                  <a:gd name="T122" fmla="*/ 0 w 164"/>
                  <a:gd name="T123" fmla="*/ 0 h 298"/>
                  <a:gd name="T124" fmla="*/ 0 w 164"/>
                  <a:gd name="T125" fmla="*/ 0 h 29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4" h="298">
                    <a:moveTo>
                      <a:pt x="0" y="0"/>
                    </a:moveTo>
                    <a:lnTo>
                      <a:pt x="3" y="4"/>
                    </a:lnTo>
                    <a:lnTo>
                      <a:pt x="4" y="8"/>
                    </a:lnTo>
                    <a:lnTo>
                      <a:pt x="5" y="9"/>
                    </a:lnTo>
                    <a:lnTo>
                      <a:pt x="6" y="12"/>
                    </a:lnTo>
                    <a:lnTo>
                      <a:pt x="7" y="16"/>
                    </a:lnTo>
                    <a:lnTo>
                      <a:pt x="9" y="20"/>
                    </a:lnTo>
                    <a:lnTo>
                      <a:pt x="10" y="21"/>
                    </a:lnTo>
                    <a:lnTo>
                      <a:pt x="11" y="25"/>
                    </a:lnTo>
                    <a:lnTo>
                      <a:pt x="12" y="27"/>
                    </a:lnTo>
                    <a:lnTo>
                      <a:pt x="13" y="30"/>
                    </a:lnTo>
                    <a:lnTo>
                      <a:pt x="16" y="33"/>
                    </a:lnTo>
                    <a:lnTo>
                      <a:pt x="17" y="36"/>
                    </a:lnTo>
                    <a:lnTo>
                      <a:pt x="18" y="37"/>
                    </a:lnTo>
                    <a:lnTo>
                      <a:pt x="19" y="40"/>
                    </a:lnTo>
                    <a:lnTo>
                      <a:pt x="20" y="42"/>
                    </a:lnTo>
                    <a:lnTo>
                      <a:pt x="22" y="45"/>
                    </a:lnTo>
                    <a:lnTo>
                      <a:pt x="23" y="48"/>
                    </a:lnTo>
                    <a:lnTo>
                      <a:pt x="24" y="50"/>
                    </a:lnTo>
                    <a:lnTo>
                      <a:pt x="25" y="50"/>
                    </a:lnTo>
                    <a:lnTo>
                      <a:pt x="26" y="53"/>
                    </a:lnTo>
                    <a:lnTo>
                      <a:pt x="29" y="54"/>
                    </a:lnTo>
                    <a:lnTo>
                      <a:pt x="30" y="57"/>
                    </a:lnTo>
                    <a:lnTo>
                      <a:pt x="31" y="58"/>
                    </a:lnTo>
                    <a:lnTo>
                      <a:pt x="32" y="61"/>
                    </a:lnTo>
                    <a:lnTo>
                      <a:pt x="33" y="62"/>
                    </a:lnTo>
                    <a:lnTo>
                      <a:pt x="35" y="65"/>
                    </a:lnTo>
                    <a:lnTo>
                      <a:pt x="36" y="67"/>
                    </a:lnTo>
                    <a:lnTo>
                      <a:pt x="37" y="71"/>
                    </a:lnTo>
                    <a:lnTo>
                      <a:pt x="38" y="73"/>
                    </a:lnTo>
                    <a:lnTo>
                      <a:pt x="39" y="75"/>
                    </a:lnTo>
                    <a:lnTo>
                      <a:pt x="42" y="78"/>
                    </a:lnTo>
                    <a:lnTo>
                      <a:pt x="43" y="81"/>
                    </a:lnTo>
                    <a:lnTo>
                      <a:pt x="44" y="83"/>
                    </a:lnTo>
                    <a:lnTo>
                      <a:pt x="45" y="86"/>
                    </a:lnTo>
                    <a:lnTo>
                      <a:pt x="46" y="88"/>
                    </a:lnTo>
                    <a:lnTo>
                      <a:pt x="48" y="91"/>
                    </a:lnTo>
                    <a:lnTo>
                      <a:pt x="49" y="93"/>
                    </a:lnTo>
                    <a:lnTo>
                      <a:pt x="50" y="96"/>
                    </a:lnTo>
                    <a:lnTo>
                      <a:pt x="51" y="98"/>
                    </a:lnTo>
                    <a:lnTo>
                      <a:pt x="52" y="100"/>
                    </a:lnTo>
                    <a:lnTo>
                      <a:pt x="55" y="102"/>
                    </a:lnTo>
                    <a:lnTo>
                      <a:pt x="56" y="104"/>
                    </a:lnTo>
                    <a:lnTo>
                      <a:pt x="57" y="107"/>
                    </a:lnTo>
                    <a:lnTo>
                      <a:pt x="58" y="112"/>
                    </a:lnTo>
                    <a:lnTo>
                      <a:pt x="60" y="115"/>
                    </a:lnTo>
                    <a:lnTo>
                      <a:pt x="61" y="118"/>
                    </a:lnTo>
                    <a:lnTo>
                      <a:pt x="62" y="120"/>
                    </a:lnTo>
                    <a:lnTo>
                      <a:pt x="63" y="125"/>
                    </a:lnTo>
                    <a:lnTo>
                      <a:pt x="64" y="127"/>
                    </a:lnTo>
                    <a:lnTo>
                      <a:pt x="66" y="131"/>
                    </a:lnTo>
                    <a:lnTo>
                      <a:pt x="67" y="132"/>
                    </a:lnTo>
                    <a:lnTo>
                      <a:pt x="69" y="135"/>
                    </a:lnTo>
                    <a:lnTo>
                      <a:pt x="70" y="139"/>
                    </a:lnTo>
                    <a:lnTo>
                      <a:pt x="71" y="141"/>
                    </a:lnTo>
                    <a:lnTo>
                      <a:pt x="73" y="143"/>
                    </a:lnTo>
                    <a:lnTo>
                      <a:pt x="74" y="144"/>
                    </a:lnTo>
                    <a:lnTo>
                      <a:pt x="75" y="145"/>
                    </a:lnTo>
                    <a:lnTo>
                      <a:pt x="76" y="148"/>
                    </a:lnTo>
                    <a:lnTo>
                      <a:pt x="77" y="150"/>
                    </a:lnTo>
                    <a:lnTo>
                      <a:pt x="79" y="153"/>
                    </a:lnTo>
                    <a:lnTo>
                      <a:pt x="80" y="154"/>
                    </a:lnTo>
                    <a:lnTo>
                      <a:pt x="82" y="157"/>
                    </a:lnTo>
                    <a:lnTo>
                      <a:pt x="83" y="158"/>
                    </a:lnTo>
                    <a:lnTo>
                      <a:pt x="84" y="161"/>
                    </a:lnTo>
                    <a:lnTo>
                      <a:pt x="86" y="164"/>
                    </a:lnTo>
                    <a:lnTo>
                      <a:pt x="87" y="165"/>
                    </a:lnTo>
                    <a:lnTo>
                      <a:pt x="88" y="166"/>
                    </a:lnTo>
                    <a:lnTo>
                      <a:pt x="89" y="169"/>
                    </a:lnTo>
                    <a:lnTo>
                      <a:pt x="90" y="170"/>
                    </a:lnTo>
                    <a:lnTo>
                      <a:pt x="92" y="173"/>
                    </a:lnTo>
                    <a:lnTo>
                      <a:pt x="93" y="177"/>
                    </a:lnTo>
                    <a:lnTo>
                      <a:pt x="95" y="179"/>
                    </a:lnTo>
                    <a:lnTo>
                      <a:pt x="96" y="181"/>
                    </a:lnTo>
                    <a:lnTo>
                      <a:pt x="97" y="184"/>
                    </a:lnTo>
                    <a:lnTo>
                      <a:pt x="99" y="186"/>
                    </a:lnTo>
                    <a:lnTo>
                      <a:pt x="100" y="190"/>
                    </a:lnTo>
                    <a:lnTo>
                      <a:pt x="101" y="191"/>
                    </a:lnTo>
                    <a:lnTo>
                      <a:pt x="102" y="193"/>
                    </a:lnTo>
                    <a:lnTo>
                      <a:pt x="103" y="194"/>
                    </a:lnTo>
                    <a:lnTo>
                      <a:pt x="105" y="197"/>
                    </a:lnTo>
                    <a:lnTo>
                      <a:pt x="106" y="198"/>
                    </a:lnTo>
                    <a:lnTo>
                      <a:pt x="107" y="199"/>
                    </a:lnTo>
                    <a:lnTo>
                      <a:pt x="109" y="201"/>
                    </a:lnTo>
                    <a:lnTo>
                      <a:pt x="110" y="204"/>
                    </a:lnTo>
                    <a:lnTo>
                      <a:pt x="112" y="206"/>
                    </a:lnTo>
                    <a:lnTo>
                      <a:pt x="113" y="207"/>
                    </a:lnTo>
                    <a:lnTo>
                      <a:pt x="114" y="209"/>
                    </a:lnTo>
                    <a:lnTo>
                      <a:pt x="115" y="211"/>
                    </a:lnTo>
                    <a:lnTo>
                      <a:pt x="116" y="213"/>
                    </a:lnTo>
                    <a:lnTo>
                      <a:pt x="118" y="214"/>
                    </a:lnTo>
                    <a:lnTo>
                      <a:pt x="119" y="215"/>
                    </a:lnTo>
                    <a:lnTo>
                      <a:pt x="120" y="218"/>
                    </a:lnTo>
                    <a:lnTo>
                      <a:pt x="122" y="219"/>
                    </a:lnTo>
                    <a:lnTo>
                      <a:pt x="123" y="220"/>
                    </a:lnTo>
                    <a:lnTo>
                      <a:pt x="125" y="222"/>
                    </a:lnTo>
                    <a:lnTo>
                      <a:pt x="126" y="224"/>
                    </a:lnTo>
                    <a:lnTo>
                      <a:pt x="127" y="227"/>
                    </a:lnTo>
                    <a:lnTo>
                      <a:pt x="128" y="228"/>
                    </a:lnTo>
                    <a:lnTo>
                      <a:pt x="129" y="231"/>
                    </a:lnTo>
                    <a:lnTo>
                      <a:pt x="131" y="234"/>
                    </a:lnTo>
                    <a:lnTo>
                      <a:pt x="132" y="235"/>
                    </a:lnTo>
                    <a:lnTo>
                      <a:pt x="133" y="238"/>
                    </a:lnTo>
                    <a:lnTo>
                      <a:pt x="135" y="239"/>
                    </a:lnTo>
                    <a:lnTo>
                      <a:pt x="136" y="242"/>
                    </a:lnTo>
                    <a:lnTo>
                      <a:pt x="138" y="245"/>
                    </a:lnTo>
                    <a:lnTo>
                      <a:pt x="139" y="248"/>
                    </a:lnTo>
                    <a:lnTo>
                      <a:pt x="140" y="249"/>
                    </a:lnTo>
                    <a:lnTo>
                      <a:pt x="141" y="252"/>
                    </a:lnTo>
                    <a:lnTo>
                      <a:pt x="142" y="255"/>
                    </a:lnTo>
                    <a:lnTo>
                      <a:pt x="144" y="259"/>
                    </a:lnTo>
                    <a:lnTo>
                      <a:pt x="145" y="260"/>
                    </a:lnTo>
                    <a:lnTo>
                      <a:pt x="146" y="264"/>
                    </a:lnTo>
                    <a:lnTo>
                      <a:pt x="147" y="265"/>
                    </a:lnTo>
                    <a:lnTo>
                      <a:pt x="150" y="269"/>
                    </a:lnTo>
                    <a:lnTo>
                      <a:pt x="151" y="273"/>
                    </a:lnTo>
                    <a:lnTo>
                      <a:pt x="152" y="277"/>
                    </a:lnTo>
                    <a:lnTo>
                      <a:pt x="153" y="280"/>
                    </a:lnTo>
                    <a:lnTo>
                      <a:pt x="154" y="283"/>
                    </a:lnTo>
                    <a:lnTo>
                      <a:pt x="156" y="286"/>
                    </a:lnTo>
                    <a:lnTo>
                      <a:pt x="157" y="289"/>
                    </a:lnTo>
                    <a:lnTo>
                      <a:pt x="158" y="290"/>
                    </a:lnTo>
                    <a:lnTo>
                      <a:pt x="159" y="292"/>
                    </a:lnTo>
                    <a:lnTo>
                      <a:pt x="160" y="293"/>
                    </a:lnTo>
                    <a:lnTo>
                      <a:pt x="163" y="296"/>
                    </a:lnTo>
                    <a:lnTo>
                      <a:pt x="164" y="29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59" name="Freeform 69"/>
              <p:cNvSpPr>
                <a:spLocks/>
              </p:cNvSpPr>
              <p:nvPr/>
            </p:nvSpPr>
            <p:spPr bwMode="auto">
              <a:xfrm>
                <a:off x="4520" y="2815"/>
                <a:ext cx="48" cy="69"/>
              </a:xfrm>
              <a:custGeom>
                <a:avLst/>
                <a:gdLst>
                  <a:gd name="T0" fmla="*/ 0 w 162"/>
                  <a:gd name="T1" fmla="*/ 0 h 206"/>
                  <a:gd name="T2" fmla="*/ 0 w 162"/>
                  <a:gd name="T3" fmla="*/ 0 h 206"/>
                  <a:gd name="T4" fmla="*/ 0 w 162"/>
                  <a:gd name="T5" fmla="*/ 0 h 206"/>
                  <a:gd name="T6" fmla="*/ 0 w 162"/>
                  <a:gd name="T7" fmla="*/ 0 h 206"/>
                  <a:gd name="T8" fmla="*/ 0 w 162"/>
                  <a:gd name="T9" fmla="*/ 0 h 206"/>
                  <a:gd name="T10" fmla="*/ 0 w 162"/>
                  <a:gd name="T11" fmla="*/ 0 h 206"/>
                  <a:gd name="T12" fmla="*/ 0 w 162"/>
                  <a:gd name="T13" fmla="*/ 0 h 206"/>
                  <a:gd name="T14" fmla="*/ 0 w 162"/>
                  <a:gd name="T15" fmla="*/ 0 h 206"/>
                  <a:gd name="T16" fmla="*/ 0 w 162"/>
                  <a:gd name="T17" fmla="*/ 0 h 206"/>
                  <a:gd name="T18" fmla="*/ 0 w 162"/>
                  <a:gd name="T19" fmla="*/ 0 h 206"/>
                  <a:gd name="T20" fmla="*/ 0 w 162"/>
                  <a:gd name="T21" fmla="*/ 0 h 206"/>
                  <a:gd name="T22" fmla="*/ 0 w 162"/>
                  <a:gd name="T23" fmla="*/ 0 h 206"/>
                  <a:gd name="T24" fmla="*/ 0 w 162"/>
                  <a:gd name="T25" fmla="*/ 0 h 206"/>
                  <a:gd name="T26" fmla="*/ 0 w 162"/>
                  <a:gd name="T27" fmla="*/ 0 h 206"/>
                  <a:gd name="T28" fmla="*/ 0 w 162"/>
                  <a:gd name="T29" fmla="*/ 0 h 206"/>
                  <a:gd name="T30" fmla="*/ 0 w 162"/>
                  <a:gd name="T31" fmla="*/ 0 h 206"/>
                  <a:gd name="T32" fmla="*/ 0 w 162"/>
                  <a:gd name="T33" fmla="*/ 0 h 206"/>
                  <a:gd name="T34" fmla="*/ 0 w 162"/>
                  <a:gd name="T35" fmla="*/ 0 h 206"/>
                  <a:gd name="T36" fmla="*/ 0 w 162"/>
                  <a:gd name="T37" fmla="*/ 0 h 206"/>
                  <a:gd name="T38" fmla="*/ 0 w 162"/>
                  <a:gd name="T39" fmla="*/ 0 h 206"/>
                  <a:gd name="T40" fmla="*/ 0 w 162"/>
                  <a:gd name="T41" fmla="*/ 0 h 206"/>
                  <a:gd name="T42" fmla="*/ 0 w 162"/>
                  <a:gd name="T43" fmla="*/ 0 h 206"/>
                  <a:gd name="T44" fmla="*/ 0 w 162"/>
                  <a:gd name="T45" fmla="*/ 0 h 206"/>
                  <a:gd name="T46" fmla="*/ 0 w 162"/>
                  <a:gd name="T47" fmla="*/ 0 h 206"/>
                  <a:gd name="T48" fmla="*/ 0 w 162"/>
                  <a:gd name="T49" fmla="*/ 0 h 206"/>
                  <a:gd name="T50" fmla="*/ 0 w 162"/>
                  <a:gd name="T51" fmla="*/ 0 h 206"/>
                  <a:gd name="T52" fmla="*/ 0 w 162"/>
                  <a:gd name="T53" fmla="*/ 0 h 206"/>
                  <a:gd name="T54" fmla="*/ 0 w 162"/>
                  <a:gd name="T55" fmla="*/ 0 h 206"/>
                  <a:gd name="T56" fmla="*/ 0 w 162"/>
                  <a:gd name="T57" fmla="*/ 0 h 206"/>
                  <a:gd name="T58" fmla="*/ 0 w 162"/>
                  <a:gd name="T59" fmla="*/ 0 h 206"/>
                  <a:gd name="T60" fmla="*/ 0 w 162"/>
                  <a:gd name="T61" fmla="*/ 0 h 206"/>
                  <a:gd name="T62" fmla="*/ 0 w 162"/>
                  <a:gd name="T63" fmla="*/ 0 h 206"/>
                  <a:gd name="T64" fmla="*/ 0 w 162"/>
                  <a:gd name="T65" fmla="*/ 0 h 206"/>
                  <a:gd name="T66" fmla="*/ 0 w 162"/>
                  <a:gd name="T67" fmla="*/ 0 h 206"/>
                  <a:gd name="T68" fmla="*/ 0 w 162"/>
                  <a:gd name="T69" fmla="*/ 0 h 206"/>
                  <a:gd name="T70" fmla="*/ 0 w 162"/>
                  <a:gd name="T71" fmla="*/ 0 h 206"/>
                  <a:gd name="T72" fmla="*/ 0 w 162"/>
                  <a:gd name="T73" fmla="*/ 0 h 206"/>
                  <a:gd name="T74" fmla="*/ 0 w 162"/>
                  <a:gd name="T75" fmla="*/ 0 h 206"/>
                  <a:gd name="T76" fmla="*/ 0 w 162"/>
                  <a:gd name="T77" fmla="*/ 0 h 206"/>
                  <a:gd name="T78" fmla="*/ 0 w 162"/>
                  <a:gd name="T79" fmla="*/ 0 h 206"/>
                  <a:gd name="T80" fmla="*/ 0 w 162"/>
                  <a:gd name="T81" fmla="*/ 0 h 206"/>
                  <a:gd name="T82" fmla="*/ 0 w 162"/>
                  <a:gd name="T83" fmla="*/ 0 h 206"/>
                  <a:gd name="T84" fmla="*/ 0 w 162"/>
                  <a:gd name="T85" fmla="*/ 0 h 206"/>
                  <a:gd name="T86" fmla="*/ 0 w 162"/>
                  <a:gd name="T87" fmla="*/ 0 h 206"/>
                  <a:gd name="T88" fmla="*/ 0 w 162"/>
                  <a:gd name="T89" fmla="*/ 0 h 206"/>
                  <a:gd name="T90" fmla="*/ 0 w 162"/>
                  <a:gd name="T91" fmla="*/ 0 h 206"/>
                  <a:gd name="T92" fmla="*/ 0 w 162"/>
                  <a:gd name="T93" fmla="*/ 0 h 206"/>
                  <a:gd name="T94" fmla="*/ 0 w 162"/>
                  <a:gd name="T95" fmla="*/ 0 h 206"/>
                  <a:gd name="T96" fmla="*/ 0 w 162"/>
                  <a:gd name="T97" fmla="*/ 0 h 206"/>
                  <a:gd name="T98" fmla="*/ 0 w 162"/>
                  <a:gd name="T99" fmla="*/ 0 h 206"/>
                  <a:gd name="T100" fmla="*/ 0 w 162"/>
                  <a:gd name="T101" fmla="*/ 0 h 206"/>
                  <a:gd name="T102" fmla="*/ 0 w 162"/>
                  <a:gd name="T103" fmla="*/ 0 h 206"/>
                  <a:gd name="T104" fmla="*/ 0 w 162"/>
                  <a:gd name="T105" fmla="*/ 0 h 206"/>
                  <a:gd name="T106" fmla="*/ 0 w 162"/>
                  <a:gd name="T107" fmla="*/ 0 h 206"/>
                  <a:gd name="T108" fmla="*/ 0 w 162"/>
                  <a:gd name="T109" fmla="*/ 0 h 206"/>
                  <a:gd name="T110" fmla="*/ 0 w 162"/>
                  <a:gd name="T111" fmla="*/ 0 h 206"/>
                  <a:gd name="T112" fmla="*/ 0 w 162"/>
                  <a:gd name="T113" fmla="*/ 0 h 206"/>
                  <a:gd name="T114" fmla="*/ 0 w 162"/>
                  <a:gd name="T115" fmla="*/ 0 h 206"/>
                  <a:gd name="T116" fmla="*/ 0 w 162"/>
                  <a:gd name="T117" fmla="*/ 0 h 206"/>
                  <a:gd name="T118" fmla="*/ 0 w 162"/>
                  <a:gd name="T119" fmla="*/ 0 h 206"/>
                  <a:gd name="T120" fmla="*/ 0 w 162"/>
                  <a:gd name="T121" fmla="*/ 0 h 206"/>
                  <a:gd name="T122" fmla="*/ 0 w 162"/>
                  <a:gd name="T123" fmla="*/ 0 h 206"/>
                  <a:gd name="T124" fmla="*/ 0 w 162"/>
                  <a:gd name="T125" fmla="*/ 0 h 2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206">
                    <a:moveTo>
                      <a:pt x="0" y="0"/>
                    </a:moveTo>
                    <a:lnTo>
                      <a:pt x="1" y="3"/>
                    </a:lnTo>
                    <a:lnTo>
                      <a:pt x="2" y="6"/>
                    </a:lnTo>
                    <a:lnTo>
                      <a:pt x="3" y="7"/>
                    </a:lnTo>
                    <a:lnTo>
                      <a:pt x="5" y="10"/>
                    </a:lnTo>
                    <a:lnTo>
                      <a:pt x="6" y="11"/>
                    </a:lnTo>
                    <a:lnTo>
                      <a:pt x="7" y="12"/>
                    </a:lnTo>
                    <a:lnTo>
                      <a:pt x="8" y="16"/>
                    </a:lnTo>
                    <a:lnTo>
                      <a:pt x="9" y="19"/>
                    </a:lnTo>
                    <a:lnTo>
                      <a:pt x="12" y="23"/>
                    </a:lnTo>
                    <a:lnTo>
                      <a:pt x="13" y="27"/>
                    </a:lnTo>
                    <a:lnTo>
                      <a:pt x="14" y="31"/>
                    </a:lnTo>
                    <a:lnTo>
                      <a:pt x="15" y="32"/>
                    </a:lnTo>
                    <a:lnTo>
                      <a:pt x="16" y="35"/>
                    </a:lnTo>
                    <a:lnTo>
                      <a:pt x="18" y="36"/>
                    </a:lnTo>
                    <a:lnTo>
                      <a:pt x="19" y="39"/>
                    </a:lnTo>
                    <a:lnTo>
                      <a:pt x="20" y="41"/>
                    </a:lnTo>
                    <a:lnTo>
                      <a:pt x="21" y="44"/>
                    </a:lnTo>
                    <a:lnTo>
                      <a:pt x="22" y="45"/>
                    </a:lnTo>
                    <a:lnTo>
                      <a:pt x="25" y="47"/>
                    </a:lnTo>
                    <a:lnTo>
                      <a:pt x="26" y="48"/>
                    </a:lnTo>
                    <a:lnTo>
                      <a:pt x="27" y="51"/>
                    </a:lnTo>
                    <a:lnTo>
                      <a:pt x="28" y="52"/>
                    </a:lnTo>
                    <a:lnTo>
                      <a:pt x="29" y="56"/>
                    </a:lnTo>
                    <a:lnTo>
                      <a:pt x="31" y="57"/>
                    </a:lnTo>
                    <a:lnTo>
                      <a:pt x="32" y="60"/>
                    </a:lnTo>
                    <a:lnTo>
                      <a:pt x="33" y="61"/>
                    </a:lnTo>
                    <a:lnTo>
                      <a:pt x="34" y="64"/>
                    </a:lnTo>
                    <a:lnTo>
                      <a:pt x="35" y="65"/>
                    </a:lnTo>
                    <a:lnTo>
                      <a:pt x="38" y="66"/>
                    </a:lnTo>
                    <a:lnTo>
                      <a:pt x="39" y="69"/>
                    </a:lnTo>
                    <a:lnTo>
                      <a:pt x="40" y="70"/>
                    </a:lnTo>
                    <a:lnTo>
                      <a:pt x="41" y="72"/>
                    </a:lnTo>
                    <a:lnTo>
                      <a:pt x="42" y="73"/>
                    </a:lnTo>
                    <a:lnTo>
                      <a:pt x="44" y="74"/>
                    </a:lnTo>
                    <a:lnTo>
                      <a:pt x="45" y="77"/>
                    </a:lnTo>
                    <a:lnTo>
                      <a:pt x="46" y="78"/>
                    </a:lnTo>
                    <a:lnTo>
                      <a:pt x="47" y="81"/>
                    </a:lnTo>
                    <a:lnTo>
                      <a:pt x="48" y="82"/>
                    </a:lnTo>
                    <a:lnTo>
                      <a:pt x="51" y="83"/>
                    </a:lnTo>
                    <a:lnTo>
                      <a:pt x="52" y="85"/>
                    </a:lnTo>
                    <a:lnTo>
                      <a:pt x="53" y="87"/>
                    </a:lnTo>
                    <a:lnTo>
                      <a:pt x="54" y="89"/>
                    </a:lnTo>
                    <a:lnTo>
                      <a:pt x="55" y="91"/>
                    </a:lnTo>
                    <a:lnTo>
                      <a:pt x="57" y="93"/>
                    </a:lnTo>
                    <a:lnTo>
                      <a:pt x="58" y="95"/>
                    </a:lnTo>
                    <a:lnTo>
                      <a:pt x="59" y="97"/>
                    </a:lnTo>
                    <a:lnTo>
                      <a:pt x="60" y="99"/>
                    </a:lnTo>
                    <a:lnTo>
                      <a:pt x="61" y="101"/>
                    </a:lnTo>
                    <a:lnTo>
                      <a:pt x="63" y="102"/>
                    </a:lnTo>
                    <a:lnTo>
                      <a:pt x="65" y="103"/>
                    </a:lnTo>
                    <a:lnTo>
                      <a:pt x="66" y="106"/>
                    </a:lnTo>
                    <a:lnTo>
                      <a:pt x="67" y="108"/>
                    </a:lnTo>
                    <a:lnTo>
                      <a:pt x="68" y="110"/>
                    </a:lnTo>
                    <a:lnTo>
                      <a:pt x="70" y="111"/>
                    </a:lnTo>
                    <a:lnTo>
                      <a:pt x="71" y="112"/>
                    </a:lnTo>
                    <a:lnTo>
                      <a:pt x="72" y="114"/>
                    </a:lnTo>
                    <a:lnTo>
                      <a:pt x="73" y="115"/>
                    </a:lnTo>
                    <a:lnTo>
                      <a:pt x="74" y="116"/>
                    </a:lnTo>
                    <a:lnTo>
                      <a:pt x="76" y="118"/>
                    </a:lnTo>
                    <a:lnTo>
                      <a:pt x="78" y="118"/>
                    </a:lnTo>
                    <a:lnTo>
                      <a:pt x="79" y="119"/>
                    </a:lnTo>
                    <a:lnTo>
                      <a:pt x="80" y="122"/>
                    </a:lnTo>
                    <a:lnTo>
                      <a:pt x="81" y="123"/>
                    </a:lnTo>
                    <a:lnTo>
                      <a:pt x="83" y="124"/>
                    </a:lnTo>
                    <a:lnTo>
                      <a:pt x="84" y="127"/>
                    </a:lnTo>
                    <a:lnTo>
                      <a:pt x="85" y="127"/>
                    </a:lnTo>
                    <a:lnTo>
                      <a:pt x="86" y="130"/>
                    </a:lnTo>
                    <a:lnTo>
                      <a:pt x="87" y="130"/>
                    </a:lnTo>
                    <a:lnTo>
                      <a:pt x="89" y="131"/>
                    </a:lnTo>
                    <a:lnTo>
                      <a:pt x="91" y="132"/>
                    </a:lnTo>
                    <a:lnTo>
                      <a:pt x="92" y="135"/>
                    </a:lnTo>
                    <a:lnTo>
                      <a:pt x="93" y="135"/>
                    </a:lnTo>
                    <a:lnTo>
                      <a:pt x="94" y="136"/>
                    </a:lnTo>
                    <a:lnTo>
                      <a:pt x="96" y="136"/>
                    </a:lnTo>
                    <a:lnTo>
                      <a:pt x="97" y="137"/>
                    </a:lnTo>
                    <a:lnTo>
                      <a:pt x="98" y="137"/>
                    </a:lnTo>
                    <a:lnTo>
                      <a:pt x="99" y="137"/>
                    </a:lnTo>
                    <a:lnTo>
                      <a:pt x="100" y="139"/>
                    </a:lnTo>
                    <a:lnTo>
                      <a:pt x="102" y="139"/>
                    </a:lnTo>
                    <a:lnTo>
                      <a:pt x="103" y="140"/>
                    </a:lnTo>
                    <a:lnTo>
                      <a:pt x="105" y="140"/>
                    </a:lnTo>
                    <a:lnTo>
                      <a:pt x="106" y="141"/>
                    </a:lnTo>
                    <a:lnTo>
                      <a:pt x="107" y="143"/>
                    </a:lnTo>
                    <a:lnTo>
                      <a:pt x="109" y="143"/>
                    </a:lnTo>
                    <a:lnTo>
                      <a:pt x="110" y="144"/>
                    </a:lnTo>
                    <a:lnTo>
                      <a:pt x="111" y="145"/>
                    </a:lnTo>
                    <a:lnTo>
                      <a:pt x="112" y="147"/>
                    </a:lnTo>
                    <a:lnTo>
                      <a:pt x="113" y="147"/>
                    </a:lnTo>
                    <a:lnTo>
                      <a:pt x="115" y="151"/>
                    </a:lnTo>
                    <a:lnTo>
                      <a:pt x="116" y="152"/>
                    </a:lnTo>
                    <a:lnTo>
                      <a:pt x="118" y="155"/>
                    </a:lnTo>
                    <a:lnTo>
                      <a:pt x="119" y="156"/>
                    </a:lnTo>
                    <a:lnTo>
                      <a:pt x="120" y="160"/>
                    </a:lnTo>
                    <a:lnTo>
                      <a:pt x="122" y="162"/>
                    </a:lnTo>
                    <a:lnTo>
                      <a:pt x="123" y="165"/>
                    </a:lnTo>
                    <a:lnTo>
                      <a:pt x="124" y="168"/>
                    </a:lnTo>
                    <a:lnTo>
                      <a:pt x="125" y="171"/>
                    </a:lnTo>
                    <a:lnTo>
                      <a:pt x="126" y="173"/>
                    </a:lnTo>
                    <a:lnTo>
                      <a:pt x="128" y="177"/>
                    </a:lnTo>
                    <a:lnTo>
                      <a:pt x="129" y="178"/>
                    </a:lnTo>
                    <a:lnTo>
                      <a:pt x="131" y="181"/>
                    </a:lnTo>
                    <a:lnTo>
                      <a:pt x="132" y="184"/>
                    </a:lnTo>
                    <a:lnTo>
                      <a:pt x="133" y="185"/>
                    </a:lnTo>
                    <a:lnTo>
                      <a:pt x="135" y="186"/>
                    </a:lnTo>
                    <a:lnTo>
                      <a:pt x="136" y="189"/>
                    </a:lnTo>
                    <a:lnTo>
                      <a:pt x="137" y="190"/>
                    </a:lnTo>
                    <a:lnTo>
                      <a:pt x="138" y="190"/>
                    </a:lnTo>
                    <a:lnTo>
                      <a:pt x="139" y="191"/>
                    </a:lnTo>
                    <a:lnTo>
                      <a:pt x="141" y="191"/>
                    </a:lnTo>
                    <a:lnTo>
                      <a:pt x="142" y="193"/>
                    </a:lnTo>
                    <a:lnTo>
                      <a:pt x="143" y="193"/>
                    </a:lnTo>
                    <a:lnTo>
                      <a:pt x="145" y="194"/>
                    </a:lnTo>
                    <a:lnTo>
                      <a:pt x="146" y="195"/>
                    </a:lnTo>
                    <a:lnTo>
                      <a:pt x="148" y="195"/>
                    </a:lnTo>
                    <a:lnTo>
                      <a:pt x="149" y="197"/>
                    </a:lnTo>
                    <a:lnTo>
                      <a:pt x="150" y="197"/>
                    </a:lnTo>
                    <a:lnTo>
                      <a:pt x="151" y="198"/>
                    </a:lnTo>
                    <a:lnTo>
                      <a:pt x="152" y="198"/>
                    </a:lnTo>
                    <a:lnTo>
                      <a:pt x="154" y="200"/>
                    </a:lnTo>
                    <a:lnTo>
                      <a:pt x="155" y="200"/>
                    </a:lnTo>
                    <a:lnTo>
                      <a:pt x="156" y="202"/>
                    </a:lnTo>
                    <a:lnTo>
                      <a:pt x="158" y="202"/>
                    </a:lnTo>
                    <a:lnTo>
                      <a:pt x="159" y="203"/>
                    </a:lnTo>
                    <a:lnTo>
                      <a:pt x="161" y="205"/>
                    </a:lnTo>
                    <a:lnTo>
                      <a:pt x="162" y="20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0" name="Freeform 70"/>
              <p:cNvSpPr>
                <a:spLocks/>
              </p:cNvSpPr>
              <p:nvPr/>
            </p:nvSpPr>
            <p:spPr bwMode="auto">
              <a:xfrm>
                <a:off x="4568" y="2884"/>
                <a:ext cx="48" cy="55"/>
              </a:xfrm>
              <a:custGeom>
                <a:avLst/>
                <a:gdLst>
                  <a:gd name="T0" fmla="*/ 0 w 162"/>
                  <a:gd name="T1" fmla="*/ 0 h 166"/>
                  <a:gd name="T2" fmla="*/ 0 w 162"/>
                  <a:gd name="T3" fmla="*/ 0 h 166"/>
                  <a:gd name="T4" fmla="*/ 0 w 162"/>
                  <a:gd name="T5" fmla="*/ 0 h 166"/>
                  <a:gd name="T6" fmla="*/ 0 w 162"/>
                  <a:gd name="T7" fmla="*/ 0 h 166"/>
                  <a:gd name="T8" fmla="*/ 0 w 162"/>
                  <a:gd name="T9" fmla="*/ 0 h 166"/>
                  <a:gd name="T10" fmla="*/ 0 w 162"/>
                  <a:gd name="T11" fmla="*/ 0 h 166"/>
                  <a:gd name="T12" fmla="*/ 0 w 162"/>
                  <a:gd name="T13" fmla="*/ 0 h 166"/>
                  <a:gd name="T14" fmla="*/ 0 w 162"/>
                  <a:gd name="T15" fmla="*/ 0 h 166"/>
                  <a:gd name="T16" fmla="*/ 0 w 162"/>
                  <a:gd name="T17" fmla="*/ 0 h 166"/>
                  <a:gd name="T18" fmla="*/ 0 w 162"/>
                  <a:gd name="T19" fmla="*/ 0 h 166"/>
                  <a:gd name="T20" fmla="*/ 0 w 162"/>
                  <a:gd name="T21" fmla="*/ 0 h 166"/>
                  <a:gd name="T22" fmla="*/ 0 w 162"/>
                  <a:gd name="T23" fmla="*/ 0 h 166"/>
                  <a:gd name="T24" fmla="*/ 0 w 162"/>
                  <a:gd name="T25" fmla="*/ 0 h 166"/>
                  <a:gd name="T26" fmla="*/ 0 w 162"/>
                  <a:gd name="T27" fmla="*/ 0 h 166"/>
                  <a:gd name="T28" fmla="*/ 0 w 162"/>
                  <a:gd name="T29" fmla="*/ 0 h 166"/>
                  <a:gd name="T30" fmla="*/ 0 w 162"/>
                  <a:gd name="T31" fmla="*/ 0 h 166"/>
                  <a:gd name="T32" fmla="*/ 0 w 162"/>
                  <a:gd name="T33" fmla="*/ 0 h 166"/>
                  <a:gd name="T34" fmla="*/ 0 w 162"/>
                  <a:gd name="T35" fmla="*/ 0 h 166"/>
                  <a:gd name="T36" fmla="*/ 0 w 162"/>
                  <a:gd name="T37" fmla="*/ 0 h 166"/>
                  <a:gd name="T38" fmla="*/ 0 w 162"/>
                  <a:gd name="T39" fmla="*/ 0 h 166"/>
                  <a:gd name="T40" fmla="*/ 0 w 162"/>
                  <a:gd name="T41" fmla="*/ 0 h 166"/>
                  <a:gd name="T42" fmla="*/ 0 w 162"/>
                  <a:gd name="T43" fmla="*/ 0 h 166"/>
                  <a:gd name="T44" fmla="*/ 0 w 162"/>
                  <a:gd name="T45" fmla="*/ 0 h 166"/>
                  <a:gd name="T46" fmla="*/ 0 w 162"/>
                  <a:gd name="T47" fmla="*/ 0 h 166"/>
                  <a:gd name="T48" fmla="*/ 0 w 162"/>
                  <a:gd name="T49" fmla="*/ 0 h 166"/>
                  <a:gd name="T50" fmla="*/ 0 w 162"/>
                  <a:gd name="T51" fmla="*/ 0 h 166"/>
                  <a:gd name="T52" fmla="*/ 0 w 162"/>
                  <a:gd name="T53" fmla="*/ 0 h 166"/>
                  <a:gd name="T54" fmla="*/ 0 w 162"/>
                  <a:gd name="T55" fmla="*/ 0 h 166"/>
                  <a:gd name="T56" fmla="*/ 0 w 162"/>
                  <a:gd name="T57" fmla="*/ 0 h 166"/>
                  <a:gd name="T58" fmla="*/ 0 w 162"/>
                  <a:gd name="T59" fmla="*/ 0 h 166"/>
                  <a:gd name="T60" fmla="*/ 0 w 162"/>
                  <a:gd name="T61" fmla="*/ 0 h 166"/>
                  <a:gd name="T62" fmla="*/ 0 w 162"/>
                  <a:gd name="T63" fmla="*/ 0 h 166"/>
                  <a:gd name="T64" fmla="*/ 0 w 162"/>
                  <a:gd name="T65" fmla="*/ 0 h 166"/>
                  <a:gd name="T66" fmla="*/ 0 w 162"/>
                  <a:gd name="T67" fmla="*/ 0 h 166"/>
                  <a:gd name="T68" fmla="*/ 0 w 162"/>
                  <a:gd name="T69" fmla="*/ 0 h 166"/>
                  <a:gd name="T70" fmla="*/ 0 w 162"/>
                  <a:gd name="T71" fmla="*/ 0 h 166"/>
                  <a:gd name="T72" fmla="*/ 0 w 162"/>
                  <a:gd name="T73" fmla="*/ 0 h 166"/>
                  <a:gd name="T74" fmla="*/ 0 w 162"/>
                  <a:gd name="T75" fmla="*/ 0 h 166"/>
                  <a:gd name="T76" fmla="*/ 0 w 162"/>
                  <a:gd name="T77" fmla="*/ 0 h 166"/>
                  <a:gd name="T78" fmla="*/ 0 w 162"/>
                  <a:gd name="T79" fmla="*/ 0 h 166"/>
                  <a:gd name="T80" fmla="*/ 0 w 162"/>
                  <a:gd name="T81" fmla="*/ 0 h 166"/>
                  <a:gd name="T82" fmla="*/ 0 w 162"/>
                  <a:gd name="T83" fmla="*/ 0 h 166"/>
                  <a:gd name="T84" fmla="*/ 0 w 162"/>
                  <a:gd name="T85" fmla="*/ 0 h 166"/>
                  <a:gd name="T86" fmla="*/ 0 w 162"/>
                  <a:gd name="T87" fmla="*/ 0 h 166"/>
                  <a:gd name="T88" fmla="*/ 0 w 162"/>
                  <a:gd name="T89" fmla="*/ 0 h 166"/>
                  <a:gd name="T90" fmla="*/ 0 w 162"/>
                  <a:gd name="T91" fmla="*/ 0 h 166"/>
                  <a:gd name="T92" fmla="*/ 0 w 162"/>
                  <a:gd name="T93" fmla="*/ 0 h 166"/>
                  <a:gd name="T94" fmla="*/ 0 w 162"/>
                  <a:gd name="T95" fmla="*/ 0 h 166"/>
                  <a:gd name="T96" fmla="*/ 0 w 162"/>
                  <a:gd name="T97" fmla="*/ 0 h 166"/>
                  <a:gd name="T98" fmla="*/ 0 w 162"/>
                  <a:gd name="T99" fmla="*/ 0 h 166"/>
                  <a:gd name="T100" fmla="*/ 0 w 162"/>
                  <a:gd name="T101" fmla="*/ 0 h 166"/>
                  <a:gd name="T102" fmla="*/ 0 w 162"/>
                  <a:gd name="T103" fmla="*/ 0 h 166"/>
                  <a:gd name="T104" fmla="*/ 0 w 162"/>
                  <a:gd name="T105" fmla="*/ 0 h 166"/>
                  <a:gd name="T106" fmla="*/ 0 w 162"/>
                  <a:gd name="T107" fmla="*/ 0 h 166"/>
                  <a:gd name="T108" fmla="*/ 0 w 162"/>
                  <a:gd name="T109" fmla="*/ 0 h 166"/>
                  <a:gd name="T110" fmla="*/ 0 w 162"/>
                  <a:gd name="T111" fmla="*/ 0 h 166"/>
                  <a:gd name="T112" fmla="*/ 0 w 162"/>
                  <a:gd name="T113" fmla="*/ 0 h 166"/>
                  <a:gd name="T114" fmla="*/ 0 w 162"/>
                  <a:gd name="T115" fmla="*/ 0 h 166"/>
                  <a:gd name="T116" fmla="*/ 0 w 162"/>
                  <a:gd name="T117" fmla="*/ 0 h 166"/>
                  <a:gd name="T118" fmla="*/ 0 w 162"/>
                  <a:gd name="T119" fmla="*/ 0 h 166"/>
                  <a:gd name="T120" fmla="*/ 0 w 162"/>
                  <a:gd name="T121" fmla="*/ 0 h 166"/>
                  <a:gd name="T122" fmla="*/ 0 w 162"/>
                  <a:gd name="T123" fmla="*/ 0 h 166"/>
                  <a:gd name="T124" fmla="*/ 0 w 162"/>
                  <a:gd name="T125" fmla="*/ 0 h 1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66">
                    <a:moveTo>
                      <a:pt x="0" y="0"/>
                    </a:moveTo>
                    <a:lnTo>
                      <a:pt x="1" y="0"/>
                    </a:lnTo>
                    <a:lnTo>
                      <a:pt x="2" y="3"/>
                    </a:lnTo>
                    <a:lnTo>
                      <a:pt x="3" y="4"/>
                    </a:lnTo>
                    <a:lnTo>
                      <a:pt x="5" y="5"/>
                    </a:lnTo>
                    <a:lnTo>
                      <a:pt x="6" y="7"/>
                    </a:lnTo>
                    <a:lnTo>
                      <a:pt x="7" y="10"/>
                    </a:lnTo>
                    <a:lnTo>
                      <a:pt x="9" y="12"/>
                    </a:lnTo>
                    <a:lnTo>
                      <a:pt x="10" y="14"/>
                    </a:lnTo>
                    <a:lnTo>
                      <a:pt x="12" y="17"/>
                    </a:lnTo>
                    <a:lnTo>
                      <a:pt x="13" y="20"/>
                    </a:lnTo>
                    <a:lnTo>
                      <a:pt x="14" y="21"/>
                    </a:lnTo>
                    <a:lnTo>
                      <a:pt x="15" y="25"/>
                    </a:lnTo>
                    <a:lnTo>
                      <a:pt x="16" y="26"/>
                    </a:lnTo>
                    <a:lnTo>
                      <a:pt x="18" y="29"/>
                    </a:lnTo>
                    <a:lnTo>
                      <a:pt x="19" y="30"/>
                    </a:lnTo>
                    <a:lnTo>
                      <a:pt x="20" y="33"/>
                    </a:lnTo>
                    <a:lnTo>
                      <a:pt x="21" y="34"/>
                    </a:lnTo>
                    <a:lnTo>
                      <a:pt x="23" y="38"/>
                    </a:lnTo>
                    <a:lnTo>
                      <a:pt x="25" y="39"/>
                    </a:lnTo>
                    <a:lnTo>
                      <a:pt x="26" y="41"/>
                    </a:lnTo>
                    <a:lnTo>
                      <a:pt x="27" y="42"/>
                    </a:lnTo>
                    <a:lnTo>
                      <a:pt x="28" y="45"/>
                    </a:lnTo>
                    <a:lnTo>
                      <a:pt x="29" y="45"/>
                    </a:lnTo>
                    <a:lnTo>
                      <a:pt x="31" y="46"/>
                    </a:lnTo>
                    <a:lnTo>
                      <a:pt x="32" y="48"/>
                    </a:lnTo>
                    <a:lnTo>
                      <a:pt x="33" y="48"/>
                    </a:lnTo>
                    <a:lnTo>
                      <a:pt x="34" y="50"/>
                    </a:lnTo>
                    <a:lnTo>
                      <a:pt x="36" y="50"/>
                    </a:lnTo>
                    <a:lnTo>
                      <a:pt x="38" y="51"/>
                    </a:lnTo>
                    <a:lnTo>
                      <a:pt x="39" y="51"/>
                    </a:lnTo>
                    <a:lnTo>
                      <a:pt x="40" y="53"/>
                    </a:lnTo>
                    <a:lnTo>
                      <a:pt x="41" y="53"/>
                    </a:lnTo>
                    <a:lnTo>
                      <a:pt x="42" y="54"/>
                    </a:lnTo>
                    <a:lnTo>
                      <a:pt x="44" y="54"/>
                    </a:lnTo>
                    <a:lnTo>
                      <a:pt x="45" y="55"/>
                    </a:lnTo>
                    <a:lnTo>
                      <a:pt x="46" y="55"/>
                    </a:lnTo>
                    <a:lnTo>
                      <a:pt x="47" y="55"/>
                    </a:lnTo>
                    <a:lnTo>
                      <a:pt x="49" y="57"/>
                    </a:lnTo>
                    <a:lnTo>
                      <a:pt x="51" y="57"/>
                    </a:lnTo>
                    <a:lnTo>
                      <a:pt x="52" y="58"/>
                    </a:lnTo>
                    <a:lnTo>
                      <a:pt x="53" y="59"/>
                    </a:lnTo>
                    <a:lnTo>
                      <a:pt x="54" y="61"/>
                    </a:lnTo>
                    <a:lnTo>
                      <a:pt x="55" y="61"/>
                    </a:lnTo>
                    <a:lnTo>
                      <a:pt x="57" y="62"/>
                    </a:lnTo>
                    <a:lnTo>
                      <a:pt x="58" y="64"/>
                    </a:lnTo>
                    <a:lnTo>
                      <a:pt x="59" y="66"/>
                    </a:lnTo>
                    <a:lnTo>
                      <a:pt x="60" y="67"/>
                    </a:lnTo>
                    <a:lnTo>
                      <a:pt x="61" y="70"/>
                    </a:lnTo>
                    <a:lnTo>
                      <a:pt x="64" y="70"/>
                    </a:lnTo>
                    <a:lnTo>
                      <a:pt x="65" y="73"/>
                    </a:lnTo>
                    <a:lnTo>
                      <a:pt x="66" y="73"/>
                    </a:lnTo>
                    <a:lnTo>
                      <a:pt x="67" y="75"/>
                    </a:lnTo>
                    <a:lnTo>
                      <a:pt x="68" y="78"/>
                    </a:lnTo>
                    <a:lnTo>
                      <a:pt x="70" y="79"/>
                    </a:lnTo>
                    <a:lnTo>
                      <a:pt x="71" y="80"/>
                    </a:lnTo>
                    <a:lnTo>
                      <a:pt x="72" y="82"/>
                    </a:lnTo>
                    <a:lnTo>
                      <a:pt x="73" y="84"/>
                    </a:lnTo>
                    <a:lnTo>
                      <a:pt x="74" y="87"/>
                    </a:lnTo>
                    <a:lnTo>
                      <a:pt x="77" y="88"/>
                    </a:lnTo>
                    <a:lnTo>
                      <a:pt x="78" y="92"/>
                    </a:lnTo>
                    <a:lnTo>
                      <a:pt x="79" y="93"/>
                    </a:lnTo>
                    <a:lnTo>
                      <a:pt x="80" y="96"/>
                    </a:lnTo>
                    <a:lnTo>
                      <a:pt x="81" y="98"/>
                    </a:lnTo>
                    <a:lnTo>
                      <a:pt x="83" y="99"/>
                    </a:lnTo>
                    <a:lnTo>
                      <a:pt x="84" y="100"/>
                    </a:lnTo>
                    <a:lnTo>
                      <a:pt x="85" y="102"/>
                    </a:lnTo>
                    <a:lnTo>
                      <a:pt x="86" y="104"/>
                    </a:lnTo>
                    <a:lnTo>
                      <a:pt x="87" y="108"/>
                    </a:lnTo>
                    <a:lnTo>
                      <a:pt x="90" y="109"/>
                    </a:lnTo>
                    <a:lnTo>
                      <a:pt x="91" y="112"/>
                    </a:lnTo>
                    <a:lnTo>
                      <a:pt x="92" y="113"/>
                    </a:lnTo>
                    <a:lnTo>
                      <a:pt x="93" y="115"/>
                    </a:lnTo>
                    <a:lnTo>
                      <a:pt x="94" y="116"/>
                    </a:lnTo>
                    <a:lnTo>
                      <a:pt x="96" y="118"/>
                    </a:lnTo>
                    <a:lnTo>
                      <a:pt x="97" y="118"/>
                    </a:lnTo>
                    <a:lnTo>
                      <a:pt x="98" y="120"/>
                    </a:lnTo>
                    <a:lnTo>
                      <a:pt x="99" y="121"/>
                    </a:lnTo>
                    <a:lnTo>
                      <a:pt x="100" y="123"/>
                    </a:lnTo>
                    <a:lnTo>
                      <a:pt x="103" y="123"/>
                    </a:lnTo>
                    <a:lnTo>
                      <a:pt x="104" y="125"/>
                    </a:lnTo>
                    <a:lnTo>
                      <a:pt x="105" y="125"/>
                    </a:lnTo>
                    <a:lnTo>
                      <a:pt x="106" y="128"/>
                    </a:lnTo>
                    <a:lnTo>
                      <a:pt x="107" y="129"/>
                    </a:lnTo>
                    <a:lnTo>
                      <a:pt x="109" y="132"/>
                    </a:lnTo>
                    <a:lnTo>
                      <a:pt x="110" y="133"/>
                    </a:lnTo>
                    <a:lnTo>
                      <a:pt x="111" y="134"/>
                    </a:lnTo>
                    <a:lnTo>
                      <a:pt x="112" y="136"/>
                    </a:lnTo>
                    <a:lnTo>
                      <a:pt x="113" y="138"/>
                    </a:lnTo>
                    <a:lnTo>
                      <a:pt x="116" y="140"/>
                    </a:lnTo>
                    <a:lnTo>
                      <a:pt x="117" y="142"/>
                    </a:lnTo>
                    <a:lnTo>
                      <a:pt x="118" y="142"/>
                    </a:lnTo>
                    <a:lnTo>
                      <a:pt x="119" y="145"/>
                    </a:lnTo>
                    <a:lnTo>
                      <a:pt x="120" y="145"/>
                    </a:lnTo>
                    <a:lnTo>
                      <a:pt x="122" y="146"/>
                    </a:lnTo>
                    <a:lnTo>
                      <a:pt x="123" y="146"/>
                    </a:lnTo>
                    <a:lnTo>
                      <a:pt x="124" y="148"/>
                    </a:lnTo>
                    <a:lnTo>
                      <a:pt x="125" y="148"/>
                    </a:lnTo>
                    <a:lnTo>
                      <a:pt x="126" y="149"/>
                    </a:lnTo>
                    <a:lnTo>
                      <a:pt x="129" y="149"/>
                    </a:lnTo>
                    <a:lnTo>
                      <a:pt x="130" y="149"/>
                    </a:lnTo>
                    <a:lnTo>
                      <a:pt x="131" y="149"/>
                    </a:lnTo>
                    <a:lnTo>
                      <a:pt x="132" y="150"/>
                    </a:lnTo>
                    <a:lnTo>
                      <a:pt x="133" y="150"/>
                    </a:lnTo>
                    <a:lnTo>
                      <a:pt x="135" y="150"/>
                    </a:lnTo>
                    <a:lnTo>
                      <a:pt x="136" y="150"/>
                    </a:lnTo>
                    <a:lnTo>
                      <a:pt x="137" y="152"/>
                    </a:lnTo>
                    <a:lnTo>
                      <a:pt x="138" y="152"/>
                    </a:lnTo>
                    <a:lnTo>
                      <a:pt x="139" y="153"/>
                    </a:lnTo>
                    <a:lnTo>
                      <a:pt x="141" y="153"/>
                    </a:lnTo>
                    <a:lnTo>
                      <a:pt x="143" y="154"/>
                    </a:lnTo>
                    <a:lnTo>
                      <a:pt x="144" y="154"/>
                    </a:lnTo>
                    <a:lnTo>
                      <a:pt x="145" y="156"/>
                    </a:lnTo>
                    <a:lnTo>
                      <a:pt x="146" y="156"/>
                    </a:lnTo>
                    <a:lnTo>
                      <a:pt x="148" y="158"/>
                    </a:lnTo>
                    <a:lnTo>
                      <a:pt x="149" y="159"/>
                    </a:lnTo>
                    <a:lnTo>
                      <a:pt x="150" y="159"/>
                    </a:lnTo>
                    <a:lnTo>
                      <a:pt x="151" y="161"/>
                    </a:lnTo>
                    <a:lnTo>
                      <a:pt x="152" y="161"/>
                    </a:lnTo>
                    <a:lnTo>
                      <a:pt x="154" y="162"/>
                    </a:lnTo>
                    <a:lnTo>
                      <a:pt x="156" y="162"/>
                    </a:lnTo>
                    <a:lnTo>
                      <a:pt x="157" y="163"/>
                    </a:lnTo>
                    <a:lnTo>
                      <a:pt x="158" y="165"/>
                    </a:lnTo>
                    <a:lnTo>
                      <a:pt x="159" y="165"/>
                    </a:lnTo>
                    <a:lnTo>
                      <a:pt x="160" y="166"/>
                    </a:lnTo>
                    <a:lnTo>
                      <a:pt x="162" y="16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1" name="Freeform 71"/>
              <p:cNvSpPr>
                <a:spLocks/>
              </p:cNvSpPr>
              <p:nvPr/>
            </p:nvSpPr>
            <p:spPr bwMode="auto">
              <a:xfrm>
                <a:off x="4616" y="2939"/>
                <a:ext cx="48" cy="36"/>
              </a:xfrm>
              <a:custGeom>
                <a:avLst/>
                <a:gdLst>
                  <a:gd name="T0" fmla="*/ 0 w 161"/>
                  <a:gd name="T1" fmla="*/ 0 h 108"/>
                  <a:gd name="T2" fmla="*/ 0 w 161"/>
                  <a:gd name="T3" fmla="*/ 0 h 108"/>
                  <a:gd name="T4" fmla="*/ 0 w 161"/>
                  <a:gd name="T5" fmla="*/ 0 h 108"/>
                  <a:gd name="T6" fmla="*/ 0 w 161"/>
                  <a:gd name="T7" fmla="*/ 0 h 108"/>
                  <a:gd name="T8" fmla="*/ 0 w 161"/>
                  <a:gd name="T9" fmla="*/ 0 h 108"/>
                  <a:gd name="T10" fmla="*/ 0 w 161"/>
                  <a:gd name="T11" fmla="*/ 0 h 108"/>
                  <a:gd name="T12" fmla="*/ 0 w 161"/>
                  <a:gd name="T13" fmla="*/ 0 h 108"/>
                  <a:gd name="T14" fmla="*/ 0 w 161"/>
                  <a:gd name="T15" fmla="*/ 0 h 108"/>
                  <a:gd name="T16" fmla="*/ 0 w 161"/>
                  <a:gd name="T17" fmla="*/ 0 h 108"/>
                  <a:gd name="T18" fmla="*/ 0 w 161"/>
                  <a:gd name="T19" fmla="*/ 0 h 108"/>
                  <a:gd name="T20" fmla="*/ 0 w 161"/>
                  <a:gd name="T21" fmla="*/ 0 h 108"/>
                  <a:gd name="T22" fmla="*/ 0 w 161"/>
                  <a:gd name="T23" fmla="*/ 0 h 108"/>
                  <a:gd name="T24" fmla="*/ 0 w 161"/>
                  <a:gd name="T25" fmla="*/ 0 h 108"/>
                  <a:gd name="T26" fmla="*/ 0 w 161"/>
                  <a:gd name="T27" fmla="*/ 0 h 108"/>
                  <a:gd name="T28" fmla="*/ 0 w 161"/>
                  <a:gd name="T29" fmla="*/ 0 h 108"/>
                  <a:gd name="T30" fmla="*/ 0 w 161"/>
                  <a:gd name="T31" fmla="*/ 0 h 108"/>
                  <a:gd name="T32" fmla="*/ 0 w 161"/>
                  <a:gd name="T33" fmla="*/ 0 h 108"/>
                  <a:gd name="T34" fmla="*/ 0 w 161"/>
                  <a:gd name="T35" fmla="*/ 0 h 108"/>
                  <a:gd name="T36" fmla="*/ 0 w 161"/>
                  <a:gd name="T37" fmla="*/ 0 h 108"/>
                  <a:gd name="T38" fmla="*/ 0 w 161"/>
                  <a:gd name="T39" fmla="*/ 0 h 108"/>
                  <a:gd name="T40" fmla="*/ 0 w 161"/>
                  <a:gd name="T41" fmla="*/ 0 h 108"/>
                  <a:gd name="T42" fmla="*/ 0 w 161"/>
                  <a:gd name="T43" fmla="*/ 0 h 108"/>
                  <a:gd name="T44" fmla="*/ 0 w 161"/>
                  <a:gd name="T45" fmla="*/ 0 h 108"/>
                  <a:gd name="T46" fmla="*/ 0 w 161"/>
                  <a:gd name="T47" fmla="*/ 0 h 108"/>
                  <a:gd name="T48" fmla="*/ 0 w 161"/>
                  <a:gd name="T49" fmla="*/ 0 h 108"/>
                  <a:gd name="T50" fmla="*/ 0 w 161"/>
                  <a:gd name="T51" fmla="*/ 0 h 108"/>
                  <a:gd name="T52" fmla="*/ 0 w 161"/>
                  <a:gd name="T53" fmla="*/ 0 h 108"/>
                  <a:gd name="T54" fmla="*/ 0 w 161"/>
                  <a:gd name="T55" fmla="*/ 0 h 108"/>
                  <a:gd name="T56" fmla="*/ 0 w 161"/>
                  <a:gd name="T57" fmla="*/ 0 h 108"/>
                  <a:gd name="T58" fmla="*/ 0 w 161"/>
                  <a:gd name="T59" fmla="*/ 0 h 108"/>
                  <a:gd name="T60" fmla="*/ 0 w 161"/>
                  <a:gd name="T61" fmla="*/ 0 h 108"/>
                  <a:gd name="T62" fmla="*/ 0 w 161"/>
                  <a:gd name="T63" fmla="*/ 0 h 108"/>
                  <a:gd name="T64" fmla="*/ 0 w 161"/>
                  <a:gd name="T65" fmla="*/ 0 h 108"/>
                  <a:gd name="T66" fmla="*/ 0 w 161"/>
                  <a:gd name="T67" fmla="*/ 0 h 108"/>
                  <a:gd name="T68" fmla="*/ 0 w 161"/>
                  <a:gd name="T69" fmla="*/ 0 h 108"/>
                  <a:gd name="T70" fmla="*/ 0 w 161"/>
                  <a:gd name="T71" fmla="*/ 0 h 108"/>
                  <a:gd name="T72" fmla="*/ 0 w 161"/>
                  <a:gd name="T73" fmla="*/ 0 h 108"/>
                  <a:gd name="T74" fmla="*/ 0 w 161"/>
                  <a:gd name="T75" fmla="*/ 0 h 108"/>
                  <a:gd name="T76" fmla="*/ 0 w 161"/>
                  <a:gd name="T77" fmla="*/ 0 h 108"/>
                  <a:gd name="T78" fmla="*/ 0 w 161"/>
                  <a:gd name="T79" fmla="*/ 0 h 108"/>
                  <a:gd name="T80" fmla="*/ 0 w 161"/>
                  <a:gd name="T81" fmla="*/ 0 h 108"/>
                  <a:gd name="T82" fmla="*/ 0 w 161"/>
                  <a:gd name="T83" fmla="*/ 0 h 108"/>
                  <a:gd name="T84" fmla="*/ 0 w 161"/>
                  <a:gd name="T85" fmla="*/ 0 h 108"/>
                  <a:gd name="T86" fmla="*/ 0 w 161"/>
                  <a:gd name="T87" fmla="*/ 0 h 108"/>
                  <a:gd name="T88" fmla="*/ 0 w 161"/>
                  <a:gd name="T89" fmla="*/ 0 h 108"/>
                  <a:gd name="T90" fmla="*/ 0 w 161"/>
                  <a:gd name="T91" fmla="*/ 0 h 108"/>
                  <a:gd name="T92" fmla="*/ 0 w 161"/>
                  <a:gd name="T93" fmla="*/ 0 h 108"/>
                  <a:gd name="T94" fmla="*/ 0 w 161"/>
                  <a:gd name="T95" fmla="*/ 0 h 108"/>
                  <a:gd name="T96" fmla="*/ 0 w 161"/>
                  <a:gd name="T97" fmla="*/ 0 h 108"/>
                  <a:gd name="T98" fmla="*/ 0 w 161"/>
                  <a:gd name="T99" fmla="*/ 0 h 108"/>
                  <a:gd name="T100" fmla="*/ 0 w 161"/>
                  <a:gd name="T101" fmla="*/ 0 h 108"/>
                  <a:gd name="T102" fmla="*/ 0 w 161"/>
                  <a:gd name="T103" fmla="*/ 0 h 108"/>
                  <a:gd name="T104" fmla="*/ 0 w 161"/>
                  <a:gd name="T105" fmla="*/ 0 h 108"/>
                  <a:gd name="T106" fmla="*/ 0 w 161"/>
                  <a:gd name="T107" fmla="*/ 0 h 108"/>
                  <a:gd name="T108" fmla="*/ 0 w 161"/>
                  <a:gd name="T109" fmla="*/ 0 h 108"/>
                  <a:gd name="T110" fmla="*/ 0 w 161"/>
                  <a:gd name="T111" fmla="*/ 0 h 108"/>
                  <a:gd name="T112" fmla="*/ 0 w 161"/>
                  <a:gd name="T113" fmla="*/ 0 h 108"/>
                  <a:gd name="T114" fmla="*/ 0 w 161"/>
                  <a:gd name="T115" fmla="*/ 0 h 108"/>
                  <a:gd name="T116" fmla="*/ 0 w 161"/>
                  <a:gd name="T117" fmla="*/ 0 h 108"/>
                  <a:gd name="T118" fmla="*/ 0 w 161"/>
                  <a:gd name="T119" fmla="*/ 0 h 108"/>
                  <a:gd name="T120" fmla="*/ 0 w 161"/>
                  <a:gd name="T121" fmla="*/ 0 h 108"/>
                  <a:gd name="T122" fmla="*/ 0 w 161"/>
                  <a:gd name="T123" fmla="*/ 0 h 108"/>
                  <a:gd name="T124" fmla="*/ 0 w 161"/>
                  <a:gd name="T125" fmla="*/ 0 h 1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108">
                    <a:moveTo>
                      <a:pt x="0" y="0"/>
                    </a:moveTo>
                    <a:lnTo>
                      <a:pt x="1" y="1"/>
                    </a:lnTo>
                    <a:lnTo>
                      <a:pt x="2" y="1"/>
                    </a:lnTo>
                    <a:lnTo>
                      <a:pt x="3" y="3"/>
                    </a:lnTo>
                    <a:lnTo>
                      <a:pt x="4" y="3"/>
                    </a:lnTo>
                    <a:lnTo>
                      <a:pt x="7" y="4"/>
                    </a:lnTo>
                    <a:lnTo>
                      <a:pt x="8" y="4"/>
                    </a:lnTo>
                    <a:lnTo>
                      <a:pt x="9" y="6"/>
                    </a:lnTo>
                    <a:lnTo>
                      <a:pt x="10" y="8"/>
                    </a:lnTo>
                    <a:lnTo>
                      <a:pt x="11" y="8"/>
                    </a:lnTo>
                    <a:lnTo>
                      <a:pt x="13" y="9"/>
                    </a:lnTo>
                    <a:lnTo>
                      <a:pt x="14" y="9"/>
                    </a:lnTo>
                    <a:lnTo>
                      <a:pt x="15" y="10"/>
                    </a:lnTo>
                    <a:lnTo>
                      <a:pt x="16" y="12"/>
                    </a:lnTo>
                    <a:lnTo>
                      <a:pt x="17" y="12"/>
                    </a:lnTo>
                    <a:lnTo>
                      <a:pt x="19" y="13"/>
                    </a:lnTo>
                    <a:lnTo>
                      <a:pt x="21" y="13"/>
                    </a:lnTo>
                    <a:lnTo>
                      <a:pt x="22" y="14"/>
                    </a:lnTo>
                    <a:lnTo>
                      <a:pt x="23" y="14"/>
                    </a:lnTo>
                    <a:lnTo>
                      <a:pt x="24" y="16"/>
                    </a:lnTo>
                    <a:lnTo>
                      <a:pt x="26" y="16"/>
                    </a:lnTo>
                    <a:lnTo>
                      <a:pt x="27" y="17"/>
                    </a:lnTo>
                    <a:lnTo>
                      <a:pt x="28" y="17"/>
                    </a:lnTo>
                    <a:lnTo>
                      <a:pt x="29" y="17"/>
                    </a:lnTo>
                    <a:lnTo>
                      <a:pt x="30" y="19"/>
                    </a:lnTo>
                    <a:lnTo>
                      <a:pt x="32" y="19"/>
                    </a:lnTo>
                    <a:lnTo>
                      <a:pt x="34" y="21"/>
                    </a:lnTo>
                    <a:lnTo>
                      <a:pt x="35" y="21"/>
                    </a:lnTo>
                    <a:lnTo>
                      <a:pt x="36" y="22"/>
                    </a:lnTo>
                    <a:lnTo>
                      <a:pt x="37" y="24"/>
                    </a:lnTo>
                    <a:lnTo>
                      <a:pt x="39" y="25"/>
                    </a:lnTo>
                    <a:lnTo>
                      <a:pt x="40" y="26"/>
                    </a:lnTo>
                    <a:lnTo>
                      <a:pt x="41" y="28"/>
                    </a:lnTo>
                    <a:lnTo>
                      <a:pt x="42" y="29"/>
                    </a:lnTo>
                    <a:lnTo>
                      <a:pt x="43" y="29"/>
                    </a:lnTo>
                    <a:lnTo>
                      <a:pt x="45" y="30"/>
                    </a:lnTo>
                    <a:lnTo>
                      <a:pt x="47" y="33"/>
                    </a:lnTo>
                    <a:lnTo>
                      <a:pt x="48" y="34"/>
                    </a:lnTo>
                    <a:lnTo>
                      <a:pt x="49" y="35"/>
                    </a:lnTo>
                    <a:lnTo>
                      <a:pt x="50" y="37"/>
                    </a:lnTo>
                    <a:lnTo>
                      <a:pt x="52" y="38"/>
                    </a:lnTo>
                    <a:lnTo>
                      <a:pt x="53" y="38"/>
                    </a:lnTo>
                    <a:lnTo>
                      <a:pt x="54" y="39"/>
                    </a:lnTo>
                    <a:lnTo>
                      <a:pt x="55" y="41"/>
                    </a:lnTo>
                    <a:lnTo>
                      <a:pt x="56" y="41"/>
                    </a:lnTo>
                    <a:lnTo>
                      <a:pt x="58" y="42"/>
                    </a:lnTo>
                    <a:lnTo>
                      <a:pt x="59" y="42"/>
                    </a:lnTo>
                    <a:lnTo>
                      <a:pt x="61" y="43"/>
                    </a:lnTo>
                    <a:lnTo>
                      <a:pt x="62" y="43"/>
                    </a:lnTo>
                    <a:lnTo>
                      <a:pt x="63" y="46"/>
                    </a:lnTo>
                    <a:lnTo>
                      <a:pt x="65" y="46"/>
                    </a:lnTo>
                    <a:lnTo>
                      <a:pt x="66" y="47"/>
                    </a:lnTo>
                    <a:lnTo>
                      <a:pt x="67" y="48"/>
                    </a:lnTo>
                    <a:lnTo>
                      <a:pt x="68" y="50"/>
                    </a:lnTo>
                    <a:lnTo>
                      <a:pt x="69" y="50"/>
                    </a:lnTo>
                    <a:lnTo>
                      <a:pt x="71" y="53"/>
                    </a:lnTo>
                    <a:lnTo>
                      <a:pt x="72" y="54"/>
                    </a:lnTo>
                    <a:lnTo>
                      <a:pt x="74" y="55"/>
                    </a:lnTo>
                    <a:lnTo>
                      <a:pt x="75" y="57"/>
                    </a:lnTo>
                    <a:lnTo>
                      <a:pt x="76" y="59"/>
                    </a:lnTo>
                    <a:lnTo>
                      <a:pt x="78" y="60"/>
                    </a:lnTo>
                    <a:lnTo>
                      <a:pt x="79" y="62"/>
                    </a:lnTo>
                    <a:lnTo>
                      <a:pt x="80" y="63"/>
                    </a:lnTo>
                    <a:lnTo>
                      <a:pt x="81" y="64"/>
                    </a:lnTo>
                    <a:lnTo>
                      <a:pt x="82" y="66"/>
                    </a:lnTo>
                    <a:lnTo>
                      <a:pt x="84" y="67"/>
                    </a:lnTo>
                    <a:lnTo>
                      <a:pt x="85" y="68"/>
                    </a:lnTo>
                    <a:lnTo>
                      <a:pt x="87" y="70"/>
                    </a:lnTo>
                    <a:lnTo>
                      <a:pt x="88" y="70"/>
                    </a:lnTo>
                    <a:lnTo>
                      <a:pt x="89" y="71"/>
                    </a:lnTo>
                    <a:lnTo>
                      <a:pt x="91" y="73"/>
                    </a:lnTo>
                    <a:lnTo>
                      <a:pt x="92" y="75"/>
                    </a:lnTo>
                    <a:lnTo>
                      <a:pt x="93" y="76"/>
                    </a:lnTo>
                    <a:lnTo>
                      <a:pt x="94" y="76"/>
                    </a:lnTo>
                    <a:lnTo>
                      <a:pt x="95" y="76"/>
                    </a:lnTo>
                    <a:lnTo>
                      <a:pt x="97" y="77"/>
                    </a:lnTo>
                    <a:lnTo>
                      <a:pt x="98" y="77"/>
                    </a:lnTo>
                    <a:lnTo>
                      <a:pt x="99" y="77"/>
                    </a:lnTo>
                    <a:lnTo>
                      <a:pt x="101" y="77"/>
                    </a:lnTo>
                    <a:lnTo>
                      <a:pt x="102" y="77"/>
                    </a:lnTo>
                    <a:lnTo>
                      <a:pt x="103" y="79"/>
                    </a:lnTo>
                    <a:lnTo>
                      <a:pt x="105" y="79"/>
                    </a:lnTo>
                    <a:lnTo>
                      <a:pt x="106" y="79"/>
                    </a:lnTo>
                    <a:lnTo>
                      <a:pt x="107" y="80"/>
                    </a:lnTo>
                    <a:lnTo>
                      <a:pt x="108" y="80"/>
                    </a:lnTo>
                    <a:lnTo>
                      <a:pt x="109" y="81"/>
                    </a:lnTo>
                    <a:lnTo>
                      <a:pt x="111" y="81"/>
                    </a:lnTo>
                    <a:lnTo>
                      <a:pt x="112" y="83"/>
                    </a:lnTo>
                    <a:lnTo>
                      <a:pt x="114" y="83"/>
                    </a:lnTo>
                    <a:lnTo>
                      <a:pt x="115" y="84"/>
                    </a:lnTo>
                    <a:lnTo>
                      <a:pt x="116" y="84"/>
                    </a:lnTo>
                    <a:lnTo>
                      <a:pt x="118" y="87"/>
                    </a:lnTo>
                    <a:lnTo>
                      <a:pt x="119" y="87"/>
                    </a:lnTo>
                    <a:lnTo>
                      <a:pt x="120" y="88"/>
                    </a:lnTo>
                    <a:lnTo>
                      <a:pt x="121" y="88"/>
                    </a:lnTo>
                    <a:lnTo>
                      <a:pt x="122" y="89"/>
                    </a:lnTo>
                    <a:lnTo>
                      <a:pt x="124" y="91"/>
                    </a:lnTo>
                    <a:lnTo>
                      <a:pt x="125" y="92"/>
                    </a:lnTo>
                    <a:lnTo>
                      <a:pt x="127" y="92"/>
                    </a:lnTo>
                    <a:lnTo>
                      <a:pt x="128" y="93"/>
                    </a:lnTo>
                    <a:lnTo>
                      <a:pt x="129" y="95"/>
                    </a:lnTo>
                    <a:lnTo>
                      <a:pt x="131" y="96"/>
                    </a:lnTo>
                    <a:lnTo>
                      <a:pt x="132" y="96"/>
                    </a:lnTo>
                    <a:lnTo>
                      <a:pt x="133" y="100"/>
                    </a:lnTo>
                    <a:lnTo>
                      <a:pt x="134" y="100"/>
                    </a:lnTo>
                    <a:lnTo>
                      <a:pt x="135" y="101"/>
                    </a:lnTo>
                    <a:lnTo>
                      <a:pt x="137" y="102"/>
                    </a:lnTo>
                    <a:lnTo>
                      <a:pt x="138" y="102"/>
                    </a:lnTo>
                    <a:lnTo>
                      <a:pt x="139" y="104"/>
                    </a:lnTo>
                    <a:lnTo>
                      <a:pt x="141" y="104"/>
                    </a:lnTo>
                    <a:lnTo>
                      <a:pt x="142" y="105"/>
                    </a:lnTo>
                    <a:lnTo>
                      <a:pt x="144" y="105"/>
                    </a:lnTo>
                    <a:lnTo>
                      <a:pt x="145" y="105"/>
                    </a:lnTo>
                    <a:lnTo>
                      <a:pt x="146" y="105"/>
                    </a:lnTo>
                    <a:lnTo>
                      <a:pt x="147" y="105"/>
                    </a:lnTo>
                    <a:lnTo>
                      <a:pt x="148" y="105"/>
                    </a:lnTo>
                    <a:lnTo>
                      <a:pt x="150" y="104"/>
                    </a:lnTo>
                    <a:lnTo>
                      <a:pt x="151" y="104"/>
                    </a:lnTo>
                    <a:lnTo>
                      <a:pt x="152" y="104"/>
                    </a:lnTo>
                    <a:lnTo>
                      <a:pt x="154" y="104"/>
                    </a:lnTo>
                    <a:lnTo>
                      <a:pt x="155" y="104"/>
                    </a:lnTo>
                    <a:lnTo>
                      <a:pt x="157" y="105"/>
                    </a:lnTo>
                    <a:lnTo>
                      <a:pt x="158" y="105"/>
                    </a:lnTo>
                    <a:lnTo>
                      <a:pt x="159" y="106"/>
                    </a:lnTo>
                    <a:lnTo>
                      <a:pt x="160" y="106"/>
                    </a:lnTo>
                    <a:lnTo>
                      <a:pt x="161" y="10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2" name="Freeform 72"/>
              <p:cNvSpPr>
                <a:spLocks/>
              </p:cNvSpPr>
              <p:nvPr/>
            </p:nvSpPr>
            <p:spPr bwMode="auto">
              <a:xfrm>
                <a:off x="4664" y="2975"/>
                <a:ext cx="48" cy="42"/>
              </a:xfrm>
              <a:custGeom>
                <a:avLst/>
                <a:gdLst>
                  <a:gd name="T0" fmla="*/ 0 w 163"/>
                  <a:gd name="T1" fmla="*/ 0 h 125"/>
                  <a:gd name="T2" fmla="*/ 0 w 163"/>
                  <a:gd name="T3" fmla="*/ 0 h 125"/>
                  <a:gd name="T4" fmla="*/ 0 w 163"/>
                  <a:gd name="T5" fmla="*/ 0 h 125"/>
                  <a:gd name="T6" fmla="*/ 0 w 163"/>
                  <a:gd name="T7" fmla="*/ 0 h 125"/>
                  <a:gd name="T8" fmla="*/ 0 w 163"/>
                  <a:gd name="T9" fmla="*/ 0 h 125"/>
                  <a:gd name="T10" fmla="*/ 0 w 163"/>
                  <a:gd name="T11" fmla="*/ 0 h 125"/>
                  <a:gd name="T12" fmla="*/ 0 w 163"/>
                  <a:gd name="T13" fmla="*/ 0 h 125"/>
                  <a:gd name="T14" fmla="*/ 0 w 163"/>
                  <a:gd name="T15" fmla="*/ 0 h 125"/>
                  <a:gd name="T16" fmla="*/ 0 w 163"/>
                  <a:gd name="T17" fmla="*/ 0 h 125"/>
                  <a:gd name="T18" fmla="*/ 0 w 163"/>
                  <a:gd name="T19" fmla="*/ 0 h 125"/>
                  <a:gd name="T20" fmla="*/ 0 w 163"/>
                  <a:gd name="T21" fmla="*/ 0 h 125"/>
                  <a:gd name="T22" fmla="*/ 0 w 163"/>
                  <a:gd name="T23" fmla="*/ 0 h 125"/>
                  <a:gd name="T24" fmla="*/ 0 w 163"/>
                  <a:gd name="T25" fmla="*/ 0 h 125"/>
                  <a:gd name="T26" fmla="*/ 0 w 163"/>
                  <a:gd name="T27" fmla="*/ 0 h 125"/>
                  <a:gd name="T28" fmla="*/ 0 w 163"/>
                  <a:gd name="T29" fmla="*/ 0 h 125"/>
                  <a:gd name="T30" fmla="*/ 0 w 163"/>
                  <a:gd name="T31" fmla="*/ 0 h 125"/>
                  <a:gd name="T32" fmla="*/ 0 w 163"/>
                  <a:gd name="T33" fmla="*/ 0 h 125"/>
                  <a:gd name="T34" fmla="*/ 0 w 163"/>
                  <a:gd name="T35" fmla="*/ 0 h 125"/>
                  <a:gd name="T36" fmla="*/ 0 w 163"/>
                  <a:gd name="T37" fmla="*/ 0 h 125"/>
                  <a:gd name="T38" fmla="*/ 0 w 163"/>
                  <a:gd name="T39" fmla="*/ 0 h 125"/>
                  <a:gd name="T40" fmla="*/ 0 w 163"/>
                  <a:gd name="T41" fmla="*/ 0 h 125"/>
                  <a:gd name="T42" fmla="*/ 0 w 163"/>
                  <a:gd name="T43" fmla="*/ 0 h 125"/>
                  <a:gd name="T44" fmla="*/ 0 w 163"/>
                  <a:gd name="T45" fmla="*/ 0 h 125"/>
                  <a:gd name="T46" fmla="*/ 0 w 163"/>
                  <a:gd name="T47" fmla="*/ 0 h 125"/>
                  <a:gd name="T48" fmla="*/ 0 w 163"/>
                  <a:gd name="T49" fmla="*/ 0 h 125"/>
                  <a:gd name="T50" fmla="*/ 0 w 163"/>
                  <a:gd name="T51" fmla="*/ 0 h 125"/>
                  <a:gd name="T52" fmla="*/ 0 w 163"/>
                  <a:gd name="T53" fmla="*/ 0 h 125"/>
                  <a:gd name="T54" fmla="*/ 0 w 163"/>
                  <a:gd name="T55" fmla="*/ 0 h 125"/>
                  <a:gd name="T56" fmla="*/ 0 w 163"/>
                  <a:gd name="T57" fmla="*/ 0 h 125"/>
                  <a:gd name="T58" fmla="*/ 0 w 163"/>
                  <a:gd name="T59" fmla="*/ 0 h 125"/>
                  <a:gd name="T60" fmla="*/ 0 w 163"/>
                  <a:gd name="T61" fmla="*/ 0 h 125"/>
                  <a:gd name="T62" fmla="*/ 0 w 163"/>
                  <a:gd name="T63" fmla="*/ 0 h 125"/>
                  <a:gd name="T64" fmla="*/ 0 w 163"/>
                  <a:gd name="T65" fmla="*/ 0 h 125"/>
                  <a:gd name="T66" fmla="*/ 0 w 163"/>
                  <a:gd name="T67" fmla="*/ 0 h 125"/>
                  <a:gd name="T68" fmla="*/ 0 w 163"/>
                  <a:gd name="T69" fmla="*/ 0 h 125"/>
                  <a:gd name="T70" fmla="*/ 0 w 163"/>
                  <a:gd name="T71" fmla="*/ 0 h 125"/>
                  <a:gd name="T72" fmla="*/ 0 w 163"/>
                  <a:gd name="T73" fmla="*/ 0 h 125"/>
                  <a:gd name="T74" fmla="*/ 0 w 163"/>
                  <a:gd name="T75" fmla="*/ 0 h 125"/>
                  <a:gd name="T76" fmla="*/ 0 w 163"/>
                  <a:gd name="T77" fmla="*/ 0 h 125"/>
                  <a:gd name="T78" fmla="*/ 0 w 163"/>
                  <a:gd name="T79" fmla="*/ 0 h 125"/>
                  <a:gd name="T80" fmla="*/ 0 w 163"/>
                  <a:gd name="T81" fmla="*/ 0 h 125"/>
                  <a:gd name="T82" fmla="*/ 0 w 163"/>
                  <a:gd name="T83" fmla="*/ 0 h 125"/>
                  <a:gd name="T84" fmla="*/ 0 w 163"/>
                  <a:gd name="T85" fmla="*/ 0 h 125"/>
                  <a:gd name="T86" fmla="*/ 0 w 163"/>
                  <a:gd name="T87" fmla="*/ 0 h 125"/>
                  <a:gd name="T88" fmla="*/ 0 w 163"/>
                  <a:gd name="T89" fmla="*/ 0 h 125"/>
                  <a:gd name="T90" fmla="*/ 0 w 163"/>
                  <a:gd name="T91" fmla="*/ 0 h 125"/>
                  <a:gd name="T92" fmla="*/ 0 w 163"/>
                  <a:gd name="T93" fmla="*/ 0 h 125"/>
                  <a:gd name="T94" fmla="*/ 0 w 163"/>
                  <a:gd name="T95" fmla="*/ 0 h 125"/>
                  <a:gd name="T96" fmla="*/ 0 w 163"/>
                  <a:gd name="T97" fmla="*/ 0 h 125"/>
                  <a:gd name="T98" fmla="*/ 0 w 163"/>
                  <a:gd name="T99" fmla="*/ 0 h 125"/>
                  <a:gd name="T100" fmla="*/ 0 w 163"/>
                  <a:gd name="T101" fmla="*/ 0 h 125"/>
                  <a:gd name="T102" fmla="*/ 0 w 163"/>
                  <a:gd name="T103" fmla="*/ 0 h 125"/>
                  <a:gd name="T104" fmla="*/ 0 w 163"/>
                  <a:gd name="T105" fmla="*/ 0 h 125"/>
                  <a:gd name="T106" fmla="*/ 0 w 163"/>
                  <a:gd name="T107" fmla="*/ 0 h 125"/>
                  <a:gd name="T108" fmla="*/ 0 w 163"/>
                  <a:gd name="T109" fmla="*/ 0 h 125"/>
                  <a:gd name="T110" fmla="*/ 0 w 163"/>
                  <a:gd name="T111" fmla="*/ 0 h 125"/>
                  <a:gd name="T112" fmla="*/ 0 w 163"/>
                  <a:gd name="T113" fmla="*/ 0 h 125"/>
                  <a:gd name="T114" fmla="*/ 0 w 163"/>
                  <a:gd name="T115" fmla="*/ 0 h 125"/>
                  <a:gd name="T116" fmla="*/ 0 w 163"/>
                  <a:gd name="T117" fmla="*/ 0 h 125"/>
                  <a:gd name="T118" fmla="*/ 0 w 163"/>
                  <a:gd name="T119" fmla="*/ 0 h 125"/>
                  <a:gd name="T120" fmla="*/ 0 w 163"/>
                  <a:gd name="T121" fmla="*/ 0 h 125"/>
                  <a:gd name="T122" fmla="*/ 0 w 163"/>
                  <a:gd name="T123" fmla="*/ 0 h 125"/>
                  <a:gd name="T124" fmla="*/ 0 w 163"/>
                  <a:gd name="T125" fmla="*/ 0 h 1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125">
                    <a:moveTo>
                      <a:pt x="0" y="0"/>
                    </a:moveTo>
                    <a:lnTo>
                      <a:pt x="2" y="1"/>
                    </a:lnTo>
                    <a:lnTo>
                      <a:pt x="3" y="2"/>
                    </a:lnTo>
                    <a:lnTo>
                      <a:pt x="4" y="5"/>
                    </a:lnTo>
                    <a:lnTo>
                      <a:pt x="6" y="7"/>
                    </a:lnTo>
                    <a:lnTo>
                      <a:pt x="7" y="9"/>
                    </a:lnTo>
                    <a:lnTo>
                      <a:pt x="9" y="12"/>
                    </a:lnTo>
                    <a:lnTo>
                      <a:pt x="10" y="13"/>
                    </a:lnTo>
                    <a:lnTo>
                      <a:pt x="11" y="16"/>
                    </a:lnTo>
                    <a:lnTo>
                      <a:pt x="12" y="17"/>
                    </a:lnTo>
                    <a:lnTo>
                      <a:pt x="13" y="19"/>
                    </a:lnTo>
                    <a:lnTo>
                      <a:pt x="15" y="21"/>
                    </a:lnTo>
                    <a:lnTo>
                      <a:pt x="16" y="22"/>
                    </a:lnTo>
                    <a:lnTo>
                      <a:pt x="17" y="22"/>
                    </a:lnTo>
                    <a:lnTo>
                      <a:pt x="18" y="23"/>
                    </a:lnTo>
                    <a:lnTo>
                      <a:pt x="20" y="25"/>
                    </a:lnTo>
                    <a:lnTo>
                      <a:pt x="22" y="26"/>
                    </a:lnTo>
                    <a:lnTo>
                      <a:pt x="23" y="27"/>
                    </a:lnTo>
                    <a:lnTo>
                      <a:pt x="24" y="27"/>
                    </a:lnTo>
                    <a:lnTo>
                      <a:pt x="25" y="29"/>
                    </a:lnTo>
                    <a:lnTo>
                      <a:pt x="26" y="29"/>
                    </a:lnTo>
                    <a:lnTo>
                      <a:pt x="28" y="29"/>
                    </a:lnTo>
                    <a:lnTo>
                      <a:pt x="29" y="30"/>
                    </a:lnTo>
                    <a:lnTo>
                      <a:pt x="30" y="30"/>
                    </a:lnTo>
                    <a:lnTo>
                      <a:pt x="31" y="32"/>
                    </a:lnTo>
                    <a:lnTo>
                      <a:pt x="33" y="32"/>
                    </a:lnTo>
                    <a:lnTo>
                      <a:pt x="34" y="34"/>
                    </a:lnTo>
                    <a:lnTo>
                      <a:pt x="36" y="34"/>
                    </a:lnTo>
                    <a:lnTo>
                      <a:pt x="37" y="35"/>
                    </a:lnTo>
                    <a:lnTo>
                      <a:pt x="38" y="35"/>
                    </a:lnTo>
                    <a:lnTo>
                      <a:pt x="39" y="36"/>
                    </a:lnTo>
                    <a:lnTo>
                      <a:pt x="40" y="36"/>
                    </a:lnTo>
                    <a:lnTo>
                      <a:pt x="42" y="38"/>
                    </a:lnTo>
                    <a:lnTo>
                      <a:pt x="43" y="38"/>
                    </a:lnTo>
                    <a:lnTo>
                      <a:pt x="44" y="39"/>
                    </a:lnTo>
                    <a:lnTo>
                      <a:pt x="46" y="39"/>
                    </a:lnTo>
                    <a:lnTo>
                      <a:pt x="47" y="40"/>
                    </a:lnTo>
                    <a:lnTo>
                      <a:pt x="49" y="42"/>
                    </a:lnTo>
                    <a:lnTo>
                      <a:pt x="50" y="43"/>
                    </a:lnTo>
                    <a:lnTo>
                      <a:pt x="51" y="43"/>
                    </a:lnTo>
                    <a:lnTo>
                      <a:pt x="52" y="46"/>
                    </a:lnTo>
                    <a:lnTo>
                      <a:pt x="53" y="47"/>
                    </a:lnTo>
                    <a:lnTo>
                      <a:pt x="55" y="48"/>
                    </a:lnTo>
                    <a:lnTo>
                      <a:pt x="56" y="50"/>
                    </a:lnTo>
                    <a:lnTo>
                      <a:pt x="57" y="51"/>
                    </a:lnTo>
                    <a:lnTo>
                      <a:pt x="58" y="51"/>
                    </a:lnTo>
                    <a:lnTo>
                      <a:pt x="60" y="52"/>
                    </a:lnTo>
                    <a:lnTo>
                      <a:pt x="62" y="54"/>
                    </a:lnTo>
                    <a:lnTo>
                      <a:pt x="63" y="54"/>
                    </a:lnTo>
                    <a:lnTo>
                      <a:pt x="64" y="54"/>
                    </a:lnTo>
                    <a:lnTo>
                      <a:pt x="65" y="55"/>
                    </a:lnTo>
                    <a:lnTo>
                      <a:pt x="66" y="55"/>
                    </a:lnTo>
                    <a:lnTo>
                      <a:pt x="68" y="56"/>
                    </a:lnTo>
                    <a:lnTo>
                      <a:pt x="69" y="59"/>
                    </a:lnTo>
                    <a:lnTo>
                      <a:pt x="70" y="59"/>
                    </a:lnTo>
                    <a:lnTo>
                      <a:pt x="71" y="60"/>
                    </a:lnTo>
                    <a:lnTo>
                      <a:pt x="73" y="61"/>
                    </a:lnTo>
                    <a:lnTo>
                      <a:pt x="75" y="61"/>
                    </a:lnTo>
                    <a:lnTo>
                      <a:pt x="76" y="63"/>
                    </a:lnTo>
                    <a:lnTo>
                      <a:pt x="77" y="63"/>
                    </a:lnTo>
                    <a:lnTo>
                      <a:pt x="78" y="64"/>
                    </a:lnTo>
                    <a:lnTo>
                      <a:pt x="79" y="64"/>
                    </a:lnTo>
                    <a:lnTo>
                      <a:pt x="81" y="65"/>
                    </a:lnTo>
                    <a:lnTo>
                      <a:pt x="82" y="67"/>
                    </a:lnTo>
                    <a:lnTo>
                      <a:pt x="83" y="67"/>
                    </a:lnTo>
                    <a:lnTo>
                      <a:pt x="84" y="68"/>
                    </a:lnTo>
                    <a:lnTo>
                      <a:pt x="86" y="68"/>
                    </a:lnTo>
                    <a:lnTo>
                      <a:pt x="88" y="69"/>
                    </a:lnTo>
                    <a:lnTo>
                      <a:pt x="89" y="71"/>
                    </a:lnTo>
                    <a:lnTo>
                      <a:pt x="90" y="71"/>
                    </a:lnTo>
                    <a:lnTo>
                      <a:pt x="91" y="73"/>
                    </a:lnTo>
                    <a:lnTo>
                      <a:pt x="92" y="74"/>
                    </a:lnTo>
                    <a:lnTo>
                      <a:pt x="94" y="76"/>
                    </a:lnTo>
                    <a:lnTo>
                      <a:pt x="95" y="77"/>
                    </a:lnTo>
                    <a:lnTo>
                      <a:pt x="96" y="80"/>
                    </a:lnTo>
                    <a:lnTo>
                      <a:pt x="97" y="83"/>
                    </a:lnTo>
                    <a:lnTo>
                      <a:pt x="98" y="89"/>
                    </a:lnTo>
                    <a:lnTo>
                      <a:pt x="101" y="92"/>
                    </a:lnTo>
                    <a:lnTo>
                      <a:pt x="103" y="125"/>
                    </a:lnTo>
                    <a:lnTo>
                      <a:pt x="104" y="122"/>
                    </a:lnTo>
                    <a:lnTo>
                      <a:pt x="106" y="121"/>
                    </a:lnTo>
                    <a:lnTo>
                      <a:pt x="107" y="118"/>
                    </a:lnTo>
                    <a:lnTo>
                      <a:pt x="108" y="118"/>
                    </a:lnTo>
                    <a:lnTo>
                      <a:pt x="109" y="117"/>
                    </a:lnTo>
                    <a:lnTo>
                      <a:pt x="110" y="115"/>
                    </a:lnTo>
                    <a:lnTo>
                      <a:pt x="111" y="114"/>
                    </a:lnTo>
                    <a:lnTo>
                      <a:pt x="114" y="113"/>
                    </a:lnTo>
                    <a:lnTo>
                      <a:pt x="115" y="113"/>
                    </a:lnTo>
                    <a:lnTo>
                      <a:pt x="116" y="110"/>
                    </a:lnTo>
                    <a:lnTo>
                      <a:pt x="117" y="109"/>
                    </a:lnTo>
                    <a:lnTo>
                      <a:pt x="118" y="108"/>
                    </a:lnTo>
                    <a:lnTo>
                      <a:pt x="120" y="108"/>
                    </a:lnTo>
                    <a:lnTo>
                      <a:pt x="121" y="108"/>
                    </a:lnTo>
                    <a:lnTo>
                      <a:pt x="122" y="108"/>
                    </a:lnTo>
                    <a:lnTo>
                      <a:pt x="123" y="106"/>
                    </a:lnTo>
                    <a:lnTo>
                      <a:pt x="124" y="106"/>
                    </a:lnTo>
                    <a:lnTo>
                      <a:pt x="127" y="106"/>
                    </a:lnTo>
                    <a:lnTo>
                      <a:pt x="128" y="105"/>
                    </a:lnTo>
                    <a:lnTo>
                      <a:pt x="129" y="105"/>
                    </a:lnTo>
                    <a:lnTo>
                      <a:pt x="130" y="105"/>
                    </a:lnTo>
                    <a:lnTo>
                      <a:pt x="131" y="103"/>
                    </a:lnTo>
                    <a:lnTo>
                      <a:pt x="132" y="103"/>
                    </a:lnTo>
                    <a:lnTo>
                      <a:pt x="134" y="103"/>
                    </a:lnTo>
                    <a:lnTo>
                      <a:pt x="135" y="103"/>
                    </a:lnTo>
                    <a:lnTo>
                      <a:pt x="136" y="103"/>
                    </a:lnTo>
                    <a:lnTo>
                      <a:pt x="137" y="103"/>
                    </a:lnTo>
                    <a:lnTo>
                      <a:pt x="138" y="102"/>
                    </a:lnTo>
                    <a:lnTo>
                      <a:pt x="141" y="102"/>
                    </a:lnTo>
                    <a:lnTo>
                      <a:pt x="142" y="102"/>
                    </a:lnTo>
                    <a:lnTo>
                      <a:pt x="143" y="102"/>
                    </a:lnTo>
                    <a:lnTo>
                      <a:pt x="144" y="102"/>
                    </a:lnTo>
                    <a:lnTo>
                      <a:pt x="145" y="102"/>
                    </a:lnTo>
                    <a:lnTo>
                      <a:pt x="147" y="102"/>
                    </a:lnTo>
                    <a:lnTo>
                      <a:pt x="148" y="103"/>
                    </a:lnTo>
                    <a:lnTo>
                      <a:pt x="149" y="103"/>
                    </a:lnTo>
                    <a:lnTo>
                      <a:pt x="150" y="103"/>
                    </a:lnTo>
                    <a:lnTo>
                      <a:pt x="151" y="103"/>
                    </a:lnTo>
                    <a:lnTo>
                      <a:pt x="154" y="105"/>
                    </a:lnTo>
                    <a:lnTo>
                      <a:pt x="155" y="105"/>
                    </a:lnTo>
                    <a:lnTo>
                      <a:pt x="156" y="106"/>
                    </a:lnTo>
                    <a:lnTo>
                      <a:pt x="157" y="106"/>
                    </a:lnTo>
                    <a:lnTo>
                      <a:pt x="158" y="107"/>
                    </a:lnTo>
                    <a:lnTo>
                      <a:pt x="160" y="107"/>
                    </a:lnTo>
                    <a:lnTo>
                      <a:pt x="161" y="109"/>
                    </a:lnTo>
                    <a:lnTo>
                      <a:pt x="162" y="109"/>
                    </a:lnTo>
                    <a:lnTo>
                      <a:pt x="163" y="11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3" name="Freeform 73"/>
              <p:cNvSpPr>
                <a:spLocks/>
              </p:cNvSpPr>
              <p:nvPr/>
            </p:nvSpPr>
            <p:spPr bwMode="auto">
              <a:xfrm>
                <a:off x="4712" y="3012"/>
                <a:ext cx="49" cy="22"/>
              </a:xfrm>
              <a:custGeom>
                <a:avLst/>
                <a:gdLst>
                  <a:gd name="T0" fmla="*/ 0 w 163"/>
                  <a:gd name="T1" fmla="*/ 0 h 68"/>
                  <a:gd name="T2" fmla="*/ 0 w 163"/>
                  <a:gd name="T3" fmla="*/ 0 h 68"/>
                  <a:gd name="T4" fmla="*/ 0 w 163"/>
                  <a:gd name="T5" fmla="*/ 0 h 68"/>
                  <a:gd name="T6" fmla="*/ 0 w 163"/>
                  <a:gd name="T7" fmla="*/ 0 h 68"/>
                  <a:gd name="T8" fmla="*/ 0 w 163"/>
                  <a:gd name="T9" fmla="*/ 0 h 68"/>
                  <a:gd name="T10" fmla="*/ 0 w 163"/>
                  <a:gd name="T11" fmla="*/ 0 h 68"/>
                  <a:gd name="T12" fmla="*/ 0 w 163"/>
                  <a:gd name="T13" fmla="*/ 0 h 68"/>
                  <a:gd name="T14" fmla="*/ 0 w 163"/>
                  <a:gd name="T15" fmla="*/ 0 h 68"/>
                  <a:gd name="T16" fmla="*/ 0 w 163"/>
                  <a:gd name="T17" fmla="*/ 0 h 68"/>
                  <a:gd name="T18" fmla="*/ 0 w 163"/>
                  <a:gd name="T19" fmla="*/ 0 h 68"/>
                  <a:gd name="T20" fmla="*/ 0 w 163"/>
                  <a:gd name="T21" fmla="*/ 0 h 68"/>
                  <a:gd name="T22" fmla="*/ 0 w 163"/>
                  <a:gd name="T23" fmla="*/ 0 h 68"/>
                  <a:gd name="T24" fmla="*/ 0 w 163"/>
                  <a:gd name="T25" fmla="*/ 0 h 68"/>
                  <a:gd name="T26" fmla="*/ 0 w 163"/>
                  <a:gd name="T27" fmla="*/ 0 h 68"/>
                  <a:gd name="T28" fmla="*/ 0 w 163"/>
                  <a:gd name="T29" fmla="*/ 0 h 68"/>
                  <a:gd name="T30" fmla="*/ 0 w 163"/>
                  <a:gd name="T31" fmla="*/ 0 h 68"/>
                  <a:gd name="T32" fmla="*/ 0 w 163"/>
                  <a:gd name="T33" fmla="*/ 0 h 68"/>
                  <a:gd name="T34" fmla="*/ 0 w 163"/>
                  <a:gd name="T35" fmla="*/ 0 h 68"/>
                  <a:gd name="T36" fmla="*/ 0 w 163"/>
                  <a:gd name="T37" fmla="*/ 0 h 68"/>
                  <a:gd name="T38" fmla="*/ 0 w 163"/>
                  <a:gd name="T39" fmla="*/ 0 h 68"/>
                  <a:gd name="T40" fmla="*/ 0 w 163"/>
                  <a:gd name="T41" fmla="*/ 0 h 68"/>
                  <a:gd name="T42" fmla="*/ 0 w 163"/>
                  <a:gd name="T43" fmla="*/ 0 h 68"/>
                  <a:gd name="T44" fmla="*/ 0 w 163"/>
                  <a:gd name="T45" fmla="*/ 0 h 68"/>
                  <a:gd name="T46" fmla="*/ 0 w 163"/>
                  <a:gd name="T47" fmla="*/ 0 h 68"/>
                  <a:gd name="T48" fmla="*/ 0 w 163"/>
                  <a:gd name="T49" fmla="*/ 0 h 68"/>
                  <a:gd name="T50" fmla="*/ 0 w 163"/>
                  <a:gd name="T51" fmla="*/ 0 h 68"/>
                  <a:gd name="T52" fmla="*/ 0 w 163"/>
                  <a:gd name="T53" fmla="*/ 0 h 68"/>
                  <a:gd name="T54" fmla="*/ 0 w 163"/>
                  <a:gd name="T55" fmla="*/ 0 h 68"/>
                  <a:gd name="T56" fmla="*/ 0 w 163"/>
                  <a:gd name="T57" fmla="*/ 0 h 68"/>
                  <a:gd name="T58" fmla="*/ 0 w 163"/>
                  <a:gd name="T59" fmla="*/ 0 h 68"/>
                  <a:gd name="T60" fmla="*/ 0 w 163"/>
                  <a:gd name="T61" fmla="*/ 0 h 68"/>
                  <a:gd name="T62" fmla="*/ 0 w 163"/>
                  <a:gd name="T63" fmla="*/ 0 h 68"/>
                  <a:gd name="T64" fmla="*/ 0 w 163"/>
                  <a:gd name="T65" fmla="*/ 0 h 68"/>
                  <a:gd name="T66" fmla="*/ 0 w 163"/>
                  <a:gd name="T67" fmla="*/ 0 h 68"/>
                  <a:gd name="T68" fmla="*/ 0 w 163"/>
                  <a:gd name="T69" fmla="*/ 0 h 68"/>
                  <a:gd name="T70" fmla="*/ 0 w 163"/>
                  <a:gd name="T71" fmla="*/ 0 h 68"/>
                  <a:gd name="T72" fmla="*/ 0 w 163"/>
                  <a:gd name="T73" fmla="*/ 0 h 68"/>
                  <a:gd name="T74" fmla="*/ 0 w 163"/>
                  <a:gd name="T75" fmla="*/ 0 h 68"/>
                  <a:gd name="T76" fmla="*/ 0 w 163"/>
                  <a:gd name="T77" fmla="*/ 0 h 68"/>
                  <a:gd name="T78" fmla="*/ 0 w 163"/>
                  <a:gd name="T79" fmla="*/ 0 h 68"/>
                  <a:gd name="T80" fmla="*/ 0 w 163"/>
                  <a:gd name="T81" fmla="*/ 0 h 68"/>
                  <a:gd name="T82" fmla="*/ 0 w 163"/>
                  <a:gd name="T83" fmla="*/ 0 h 68"/>
                  <a:gd name="T84" fmla="*/ 0 w 163"/>
                  <a:gd name="T85" fmla="*/ 0 h 68"/>
                  <a:gd name="T86" fmla="*/ 0 w 163"/>
                  <a:gd name="T87" fmla="*/ 0 h 68"/>
                  <a:gd name="T88" fmla="*/ 0 w 163"/>
                  <a:gd name="T89" fmla="*/ 0 h 68"/>
                  <a:gd name="T90" fmla="*/ 0 w 163"/>
                  <a:gd name="T91" fmla="*/ 0 h 68"/>
                  <a:gd name="T92" fmla="*/ 0 w 163"/>
                  <a:gd name="T93" fmla="*/ 0 h 68"/>
                  <a:gd name="T94" fmla="*/ 0 w 163"/>
                  <a:gd name="T95" fmla="*/ 0 h 68"/>
                  <a:gd name="T96" fmla="*/ 0 w 163"/>
                  <a:gd name="T97" fmla="*/ 0 h 68"/>
                  <a:gd name="T98" fmla="*/ 0 w 163"/>
                  <a:gd name="T99" fmla="*/ 0 h 68"/>
                  <a:gd name="T100" fmla="*/ 0 w 163"/>
                  <a:gd name="T101" fmla="*/ 0 h 68"/>
                  <a:gd name="T102" fmla="*/ 0 w 163"/>
                  <a:gd name="T103" fmla="*/ 0 h 68"/>
                  <a:gd name="T104" fmla="*/ 0 w 163"/>
                  <a:gd name="T105" fmla="*/ 0 h 68"/>
                  <a:gd name="T106" fmla="*/ 0 w 163"/>
                  <a:gd name="T107" fmla="*/ 0 h 68"/>
                  <a:gd name="T108" fmla="*/ 0 w 163"/>
                  <a:gd name="T109" fmla="*/ 0 h 68"/>
                  <a:gd name="T110" fmla="*/ 0 w 163"/>
                  <a:gd name="T111" fmla="*/ 0 h 68"/>
                  <a:gd name="T112" fmla="*/ 0 w 163"/>
                  <a:gd name="T113" fmla="*/ 0 h 68"/>
                  <a:gd name="T114" fmla="*/ 0 w 163"/>
                  <a:gd name="T115" fmla="*/ 0 h 68"/>
                  <a:gd name="T116" fmla="*/ 0 w 163"/>
                  <a:gd name="T117" fmla="*/ 0 h 68"/>
                  <a:gd name="T118" fmla="*/ 0 w 163"/>
                  <a:gd name="T119" fmla="*/ 0 h 68"/>
                  <a:gd name="T120" fmla="*/ 0 w 163"/>
                  <a:gd name="T121" fmla="*/ 0 h 68"/>
                  <a:gd name="T122" fmla="*/ 0 w 163"/>
                  <a:gd name="T123" fmla="*/ 0 h 68"/>
                  <a:gd name="T124" fmla="*/ 0 w 163"/>
                  <a:gd name="T125" fmla="*/ 0 h 6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68">
                    <a:moveTo>
                      <a:pt x="0" y="0"/>
                    </a:moveTo>
                    <a:lnTo>
                      <a:pt x="1" y="0"/>
                    </a:lnTo>
                    <a:lnTo>
                      <a:pt x="4" y="1"/>
                    </a:lnTo>
                    <a:lnTo>
                      <a:pt x="5" y="1"/>
                    </a:lnTo>
                    <a:lnTo>
                      <a:pt x="6" y="4"/>
                    </a:lnTo>
                    <a:lnTo>
                      <a:pt x="7" y="5"/>
                    </a:lnTo>
                    <a:lnTo>
                      <a:pt x="8" y="6"/>
                    </a:lnTo>
                    <a:lnTo>
                      <a:pt x="10" y="6"/>
                    </a:lnTo>
                    <a:lnTo>
                      <a:pt x="11" y="8"/>
                    </a:lnTo>
                    <a:lnTo>
                      <a:pt x="12" y="9"/>
                    </a:lnTo>
                    <a:lnTo>
                      <a:pt x="13" y="11"/>
                    </a:lnTo>
                    <a:lnTo>
                      <a:pt x="14" y="12"/>
                    </a:lnTo>
                    <a:lnTo>
                      <a:pt x="17" y="12"/>
                    </a:lnTo>
                    <a:lnTo>
                      <a:pt x="18" y="13"/>
                    </a:lnTo>
                    <a:lnTo>
                      <a:pt x="19" y="13"/>
                    </a:lnTo>
                    <a:lnTo>
                      <a:pt x="20" y="13"/>
                    </a:lnTo>
                    <a:lnTo>
                      <a:pt x="21" y="15"/>
                    </a:lnTo>
                    <a:lnTo>
                      <a:pt x="23" y="15"/>
                    </a:lnTo>
                    <a:lnTo>
                      <a:pt x="24" y="15"/>
                    </a:lnTo>
                    <a:lnTo>
                      <a:pt x="25" y="15"/>
                    </a:lnTo>
                    <a:lnTo>
                      <a:pt x="26" y="17"/>
                    </a:lnTo>
                    <a:lnTo>
                      <a:pt x="27" y="17"/>
                    </a:lnTo>
                    <a:lnTo>
                      <a:pt x="28" y="17"/>
                    </a:lnTo>
                    <a:lnTo>
                      <a:pt x="31" y="17"/>
                    </a:lnTo>
                    <a:lnTo>
                      <a:pt x="32" y="17"/>
                    </a:lnTo>
                    <a:lnTo>
                      <a:pt x="33" y="17"/>
                    </a:lnTo>
                    <a:lnTo>
                      <a:pt x="34" y="17"/>
                    </a:lnTo>
                    <a:lnTo>
                      <a:pt x="35" y="17"/>
                    </a:lnTo>
                    <a:lnTo>
                      <a:pt x="37" y="18"/>
                    </a:lnTo>
                    <a:lnTo>
                      <a:pt x="38" y="18"/>
                    </a:lnTo>
                    <a:lnTo>
                      <a:pt x="39" y="20"/>
                    </a:lnTo>
                    <a:lnTo>
                      <a:pt x="40" y="20"/>
                    </a:lnTo>
                    <a:lnTo>
                      <a:pt x="41" y="21"/>
                    </a:lnTo>
                    <a:lnTo>
                      <a:pt x="44" y="21"/>
                    </a:lnTo>
                    <a:lnTo>
                      <a:pt x="45" y="22"/>
                    </a:lnTo>
                    <a:lnTo>
                      <a:pt x="46" y="22"/>
                    </a:lnTo>
                    <a:lnTo>
                      <a:pt x="47" y="22"/>
                    </a:lnTo>
                    <a:lnTo>
                      <a:pt x="48" y="22"/>
                    </a:lnTo>
                    <a:lnTo>
                      <a:pt x="50" y="24"/>
                    </a:lnTo>
                    <a:lnTo>
                      <a:pt x="51" y="24"/>
                    </a:lnTo>
                    <a:lnTo>
                      <a:pt x="52" y="25"/>
                    </a:lnTo>
                    <a:lnTo>
                      <a:pt x="53" y="25"/>
                    </a:lnTo>
                    <a:lnTo>
                      <a:pt x="54" y="26"/>
                    </a:lnTo>
                    <a:lnTo>
                      <a:pt x="57" y="26"/>
                    </a:lnTo>
                    <a:lnTo>
                      <a:pt x="58" y="28"/>
                    </a:lnTo>
                    <a:lnTo>
                      <a:pt x="59" y="30"/>
                    </a:lnTo>
                    <a:lnTo>
                      <a:pt x="60" y="31"/>
                    </a:lnTo>
                    <a:lnTo>
                      <a:pt x="61" y="31"/>
                    </a:lnTo>
                    <a:lnTo>
                      <a:pt x="63" y="33"/>
                    </a:lnTo>
                    <a:lnTo>
                      <a:pt x="64" y="34"/>
                    </a:lnTo>
                    <a:lnTo>
                      <a:pt x="65" y="35"/>
                    </a:lnTo>
                    <a:lnTo>
                      <a:pt x="66" y="37"/>
                    </a:lnTo>
                    <a:lnTo>
                      <a:pt x="67" y="38"/>
                    </a:lnTo>
                    <a:lnTo>
                      <a:pt x="70" y="39"/>
                    </a:lnTo>
                    <a:lnTo>
                      <a:pt x="71" y="41"/>
                    </a:lnTo>
                    <a:lnTo>
                      <a:pt x="72" y="41"/>
                    </a:lnTo>
                    <a:lnTo>
                      <a:pt x="73" y="42"/>
                    </a:lnTo>
                    <a:lnTo>
                      <a:pt x="74" y="42"/>
                    </a:lnTo>
                    <a:lnTo>
                      <a:pt x="76" y="42"/>
                    </a:lnTo>
                    <a:lnTo>
                      <a:pt x="77" y="42"/>
                    </a:lnTo>
                    <a:lnTo>
                      <a:pt x="78" y="44"/>
                    </a:lnTo>
                    <a:lnTo>
                      <a:pt x="79" y="44"/>
                    </a:lnTo>
                    <a:lnTo>
                      <a:pt x="80" y="44"/>
                    </a:lnTo>
                    <a:lnTo>
                      <a:pt x="83" y="44"/>
                    </a:lnTo>
                    <a:lnTo>
                      <a:pt x="84" y="44"/>
                    </a:lnTo>
                    <a:lnTo>
                      <a:pt x="85" y="44"/>
                    </a:lnTo>
                    <a:lnTo>
                      <a:pt x="86" y="44"/>
                    </a:lnTo>
                    <a:lnTo>
                      <a:pt x="87" y="44"/>
                    </a:lnTo>
                    <a:lnTo>
                      <a:pt x="89" y="44"/>
                    </a:lnTo>
                    <a:lnTo>
                      <a:pt x="90" y="44"/>
                    </a:lnTo>
                    <a:lnTo>
                      <a:pt x="91" y="44"/>
                    </a:lnTo>
                    <a:lnTo>
                      <a:pt x="92" y="44"/>
                    </a:lnTo>
                    <a:lnTo>
                      <a:pt x="93" y="44"/>
                    </a:lnTo>
                    <a:lnTo>
                      <a:pt x="94" y="44"/>
                    </a:lnTo>
                    <a:lnTo>
                      <a:pt x="97" y="46"/>
                    </a:lnTo>
                    <a:lnTo>
                      <a:pt x="98" y="46"/>
                    </a:lnTo>
                    <a:lnTo>
                      <a:pt x="99" y="47"/>
                    </a:lnTo>
                    <a:lnTo>
                      <a:pt x="100" y="47"/>
                    </a:lnTo>
                    <a:lnTo>
                      <a:pt x="101" y="48"/>
                    </a:lnTo>
                    <a:lnTo>
                      <a:pt x="103" y="48"/>
                    </a:lnTo>
                    <a:lnTo>
                      <a:pt x="104" y="50"/>
                    </a:lnTo>
                    <a:lnTo>
                      <a:pt x="105" y="51"/>
                    </a:lnTo>
                    <a:lnTo>
                      <a:pt x="106" y="51"/>
                    </a:lnTo>
                    <a:lnTo>
                      <a:pt x="107" y="52"/>
                    </a:lnTo>
                    <a:lnTo>
                      <a:pt x="110" y="52"/>
                    </a:lnTo>
                    <a:lnTo>
                      <a:pt x="111" y="54"/>
                    </a:lnTo>
                    <a:lnTo>
                      <a:pt x="112" y="54"/>
                    </a:lnTo>
                    <a:lnTo>
                      <a:pt x="113" y="55"/>
                    </a:lnTo>
                    <a:lnTo>
                      <a:pt x="114" y="55"/>
                    </a:lnTo>
                    <a:lnTo>
                      <a:pt x="116" y="55"/>
                    </a:lnTo>
                    <a:lnTo>
                      <a:pt x="117" y="55"/>
                    </a:lnTo>
                    <a:lnTo>
                      <a:pt x="118" y="55"/>
                    </a:lnTo>
                    <a:lnTo>
                      <a:pt x="119" y="55"/>
                    </a:lnTo>
                    <a:lnTo>
                      <a:pt x="120" y="55"/>
                    </a:lnTo>
                    <a:lnTo>
                      <a:pt x="123" y="55"/>
                    </a:lnTo>
                    <a:lnTo>
                      <a:pt x="124" y="55"/>
                    </a:lnTo>
                    <a:lnTo>
                      <a:pt x="125" y="55"/>
                    </a:lnTo>
                    <a:lnTo>
                      <a:pt x="126" y="55"/>
                    </a:lnTo>
                    <a:lnTo>
                      <a:pt x="127" y="55"/>
                    </a:lnTo>
                    <a:lnTo>
                      <a:pt x="129" y="55"/>
                    </a:lnTo>
                    <a:lnTo>
                      <a:pt x="130" y="57"/>
                    </a:lnTo>
                    <a:lnTo>
                      <a:pt x="131" y="57"/>
                    </a:lnTo>
                    <a:lnTo>
                      <a:pt x="132" y="57"/>
                    </a:lnTo>
                    <a:lnTo>
                      <a:pt x="133" y="59"/>
                    </a:lnTo>
                    <a:lnTo>
                      <a:pt x="135" y="60"/>
                    </a:lnTo>
                    <a:lnTo>
                      <a:pt x="137" y="60"/>
                    </a:lnTo>
                    <a:lnTo>
                      <a:pt x="138" y="61"/>
                    </a:lnTo>
                    <a:lnTo>
                      <a:pt x="139" y="63"/>
                    </a:lnTo>
                    <a:lnTo>
                      <a:pt x="140" y="64"/>
                    </a:lnTo>
                    <a:lnTo>
                      <a:pt x="142" y="65"/>
                    </a:lnTo>
                    <a:lnTo>
                      <a:pt x="143" y="67"/>
                    </a:lnTo>
                    <a:lnTo>
                      <a:pt x="144" y="68"/>
                    </a:lnTo>
                    <a:lnTo>
                      <a:pt x="145" y="68"/>
                    </a:lnTo>
                    <a:lnTo>
                      <a:pt x="146" y="68"/>
                    </a:lnTo>
                    <a:lnTo>
                      <a:pt x="148" y="68"/>
                    </a:lnTo>
                    <a:lnTo>
                      <a:pt x="150" y="68"/>
                    </a:lnTo>
                    <a:lnTo>
                      <a:pt x="151" y="68"/>
                    </a:lnTo>
                    <a:lnTo>
                      <a:pt x="152" y="68"/>
                    </a:lnTo>
                    <a:lnTo>
                      <a:pt x="153" y="68"/>
                    </a:lnTo>
                    <a:lnTo>
                      <a:pt x="154" y="68"/>
                    </a:lnTo>
                    <a:lnTo>
                      <a:pt x="156" y="68"/>
                    </a:lnTo>
                    <a:lnTo>
                      <a:pt x="157" y="68"/>
                    </a:lnTo>
                    <a:lnTo>
                      <a:pt x="158" y="68"/>
                    </a:lnTo>
                    <a:lnTo>
                      <a:pt x="159" y="68"/>
                    </a:lnTo>
                    <a:lnTo>
                      <a:pt x="160" y="68"/>
                    </a:lnTo>
                    <a:lnTo>
                      <a:pt x="163" y="6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4" name="Freeform 74"/>
              <p:cNvSpPr>
                <a:spLocks/>
              </p:cNvSpPr>
              <p:nvPr/>
            </p:nvSpPr>
            <p:spPr bwMode="auto">
              <a:xfrm>
                <a:off x="4761" y="3034"/>
                <a:ext cx="47" cy="22"/>
              </a:xfrm>
              <a:custGeom>
                <a:avLst/>
                <a:gdLst>
                  <a:gd name="T0" fmla="*/ 0 w 161"/>
                  <a:gd name="T1" fmla="*/ 0 h 65"/>
                  <a:gd name="T2" fmla="*/ 0 w 161"/>
                  <a:gd name="T3" fmla="*/ 0 h 65"/>
                  <a:gd name="T4" fmla="*/ 0 w 161"/>
                  <a:gd name="T5" fmla="*/ 0 h 65"/>
                  <a:gd name="T6" fmla="*/ 0 w 161"/>
                  <a:gd name="T7" fmla="*/ 0 h 65"/>
                  <a:gd name="T8" fmla="*/ 0 w 161"/>
                  <a:gd name="T9" fmla="*/ 0 h 65"/>
                  <a:gd name="T10" fmla="*/ 0 w 161"/>
                  <a:gd name="T11" fmla="*/ 0 h 65"/>
                  <a:gd name="T12" fmla="*/ 0 w 161"/>
                  <a:gd name="T13" fmla="*/ 0 h 65"/>
                  <a:gd name="T14" fmla="*/ 0 w 161"/>
                  <a:gd name="T15" fmla="*/ 0 h 65"/>
                  <a:gd name="T16" fmla="*/ 0 w 161"/>
                  <a:gd name="T17" fmla="*/ 0 h 65"/>
                  <a:gd name="T18" fmla="*/ 0 w 161"/>
                  <a:gd name="T19" fmla="*/ 0 h 65"/>
                  <a:gd name="T20" fmla="*/ 0 w 161"/>
                  <a:gd name="T21" fmla="*/ 0 h 65"/>
                  <a:gd name="T22" fmla="*/ 0 w 161"/>
                  <a:gd name="T23" fmla="*/ 0 h 65"/>
                  <a:gd name="T24" fmla="*/ 0 w 161"/>
                  <a:gd name="T25" fmla="*/ 0 h 65"/>
                  <a:gd name="T26" fmla="*/ 0 w 161"/>
                  <a:gd name="T27" fmla="*/ 0 h 65"/>
                  <a:gd name="T28" fmla="*/ 0 w 161"/>
                  <a:gd name="T29" fmla="*/ 0 h 65"/>
                  <a:gd name="T30" fmla="*/ 0 w 161"/>
                  <a:gd name="T31" fmla="*/ 0 h 65"/>
                  <a:gd name="T32" fmla="*/ 0 w 161"/>
                  <a:gd name="T33" fmla="*/ 0 h 65"/>
                  <a:gd name="T34" fmla="*/ 0 w 161"/>
                  <a:gd name="T35" fmla="*/ 0 h 65"/>
                  <a:gd name="T36" fmla="*/ 0 w 161"/>
                  <a:gd name="T37" fmla="*/ 0 h 65"/>
                  <a:gd name="T38" fmla="*/ 0 w 161"/>
                  <a:gd name="T39" fmla="*/ 0 h 65"/>
                  <a:gd name="T40" fmla="*/ 0 w 161"/>
                  <a:gd name="T41" fmla="*/ 0 h 65"/>
                  <a:gd name="T42" fmla="*/ 0 w 161"/>
                  <a:gd name="T43" fmla="*/ 0 h 65"/>
                  <a:gd name="T44" fmla="*/ 0 w 161"/>
                  <a:gd name="T45" fmla="*/ 0 h 65"/>
                  <a:gd name="T46" fmla="*/ 0 w 161"/>
                  <a:gd name="T47" fmla="*/ 0 h 65"/>
                  <a:gd name="T48" fmla="*/ 0 w 161"/>
                  <a:gd name="T49" fmla="*/ 0 h 65"/>
                  <a:gd name="T50" fmla="*/ 0 w 161"/>
                  <a:gd name="T51" fmla="*/ 0 h 65"/>
                  <a:gd name="T52" fmla="*/ 0 w 161"/>
                  <a:gd name="T53" fmla="*/ 0 h 65"/>
                  <a:gd name="T54" fmla="*/ 0 w 161"/>
                  <a:gd name="T55" fmla="*/ 0 h 65"/>
                  <a:gd name="T56" fmla="*/ 0 w 161"/>
                  <a:gd name="T57" fmla="*/ 0 h 65"/>
                  <a:gd name="T58" fmla="*/ 0 w 161"/>
                  <a:gd name="T59" fmla="*/ 0 h 65"/>
                  <a:gd name="T60" fmla="*/ 0 w 161"/>
                  <a:gd name="T61" fmla="*/ 0 h 65"/>
                  <a:gd name="T62" fmla="*/ 0 w 161"/>
                  <a:gd name="T63" fmla="*/ 0 h 65"/>
                  <a:gd name="T64" fmla="*/ 0 w 161"/>
                  <a:gd name="T65" fmla="*/ 0 h 65"/>
                  <a:gd name="T66" fmla="*/ 0 w 161"/>
                  <a:gd name="T67" fmla="*/ 0 h 65"/>
                  <a:gd name="T68" fmla="*/ 0 w 161"/>
                  <a:gd name="T69" fmla="*/ 0 h 65"/>
                  <a:gd name="T70" fmla="*/ 0 w 161"/>
                  <a:gd name="T71" fmla="*/ 0 h 65"/>
                  <a:gd name="T72" fmla="*/ 0 w 161"/>
                  <a:gd name="T73" fmla="*/ 0 h 65"/>
                  <a:gd name="T74" fmla="*/ 0 w 161"/>
                  <a:gd name="T75" fmla="*/ 0 h 65"/>
                  <a:gd name="T76" fmla="*/ 0 w 161"/>
                  <a:gd name="T77" fmla="*/ 0 h 65"/>
                  <a:gd name="T78" fmla="*/ 0 w 161"/>
                  <a:gd name="T79" fmla="*/ 0 h 65"/>
                  <a:gd name="T80" fmla="*/ 0 w 161"/>
                  <a:gd name="T81" fmla="*/ 0 h 65"/>
                  <a:gd name="T82" fmla="*/ 0 w 161"/>
                  <a:gd name="T83" fmla="*/ 0 h 65"/>
                  <a:gd name="T84" fmla="*/ 0 w 161"/>
                  <a:gd name="T85" fmla="*/ 0 h 65"/>
                  <a:gd name="T86" fmla="*/ 0 w 161"/>
                  <a:gd name="T87" fmla="*/ 0 h 65"/>
                  <a:gd name="T88" fmla="*/ 0 w 161"/>
                  <a:gd name="T89" fmla="*/ 0 h 65"/>
                  <a:gd name="T90" fmla="*/ 0 w 161"/>
                  <a:gd name="T91" fmla="*/ 0 h 65"/>
                  <a:gd name="T92" fmla="*/ 0 w 161"/>
                  <a:gd name="T93" fmla="*/ 0 h 65"/>
                  <a:gd name="T94" fmla="*/ 0 w 161"/>
                  <a:gd name="T95" fmla="*/ 0 h 65"/>
                  <a:gd name="T96" fmla="*/ 0 w 161"/>
                  <a:gd name="T97" fmla="*/ 0 h 65"/>
                  <a:gd name="T98" fmla="*/ 0 w 161"/>
                  <a:gd name="T99" fmla="*/ 0 h 65"/>
                  <a:gd name="T100" fmla="*/ 0 w 161"/>
                  <a:gd name="T101" fmla="*/ 0 h 65"/>
                  <a:gd name="T102" fmla="*/ 0 w 161"/>
                  <a:gd name="T103" fmla="*/ 0 h 65"/>
                  <a:gd name="T104" fmla="*/ 0 w 161"/>
                  <a:gd name="T105" fmla="*/ 0 h 65"/>
                  <a:gd name="T106" fmla="*/ 0 w 161"/>
                  <a:gd name="T107" fmla="*/ 0 h 65"/>
                  <a:gd name="T108" fmla="*/ 0 w 161"/>
                  <a:gd name="T109" fmla="*/ 0 h 65"/>
                  <a:gd name="T110" fmla="*/ 0 w 161"/>
                  <a:gd name="T111" fmla="*/ 0 h 65"/>
                  <a:gd name="T112" fmla="*/ 0 w 161"/>
                  <a:gd name="T113" fmla="*/ 0 h 65"/>
                  <a:gd name="T114" fmla="*/ 0 w 161"/>
                  <a:gd name="T115" fmla="*/ 0 h 65"/>
                  <a:gd name="T116" fmla="*/ 0 w 161"/>
                  <a:gd name="T117" fmla="*/ 0 h 65"/>
                  <a:gd name="T118" fmla="*/ 0 w 161"/>
                  <a:gd name="T119" fmla="*/ 0 h 65"/>
                  <a:gd name="T120" fmla="*/ 0 w 161"/>
                  <a:gd name="T121" fmla="*/ 0 h 65"/>
                  <a:gd name="T122" fmla="*/ 0 w 161"/>
                  <a:gd name="T123" fmla="*/ 0 h 65"/>
                  <a:gd name="T124" fmla="*/ 0 w 161"/>
                  <a:gd name="T125" fmla="*/ 0 h 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65">
                    <a:moveTo>
                      <a:pt x="0" y="0"/>
                    </a:moveTo>
                    <a:lnTo>
                      <a:pt x="1" y="0"/>
                    </a:lnTo>
                    <a:lnTo>
                      <a:pt x="2" y="0"/>
                    </a:lnTo>
                    <a:lnTo>
                      <a:pt x="3" y="0"/>
                    </a:lnTo>
                    <a:lnTo>
                      <a:pt x="4" y="1"/>
                    </a:lnTo>
                    <a:lnTo>
                      <a:pt x="6" y="1"/>
                    </a:lnTo>
                    <a:lnTo>
                      <a:pt x="7" y="4"/>
                    </a:lnTo>
                    <a:lnTo>
                      <a:pt x="8" y="4"/>
                    </a:lnTo>
                    <a:lnTo>
                      <a:pt x="9" y="5"/>
                    </a:lnTo>
                    <a:lnTo>
                      <a:pt x="10" y="6"/>
                    </a:lnTo>
                    <a:lnTo>
                      <a:pt x="12" y="6"/>
                    </a:lnTo>
                    <a:lnTo>
                      <a:pt x="14" y="8"/>
                    </a:lnTo>
                    <a:lnTo>
                      <a:pt x="15" y="8"/>
                    </a:lnTo>
                    <a:lnTo>
                      <a:pt x="16" y="8"/>
                    </a:lnTo>
                    <a:lnTo>
                      <a:pt x="17" y="9"/>
                    </a:lnTo>
                    <a:lnTo>
                      <a:pt x="19" y="9"/>
                    </a:lnTo>
                    <a:lnTo>
                      <a:pt x="20" y="9"/>
                    </a:lnTo>
                    <a:lnTo>
                      <a:pt x="21" y="10"/>
                    </a:lnTo>
                    <a:lnTo>
                      <a:pt x="22" y="10"/>
                    </a:lnTo>
                    <a:lnTo>
                      <a:pt x="23" y="10"/>
                    </a:lnTo>
                    <a:lnTo>
                      <a:pt x="25" y="12"/>
                    </a:lnTo>
                    <a:lnTo>
                      <a:pt x="27" y="12"/>
                    </a:lnTo>
                    <a:lnTo>
                      <a:pt x="28" y="12"/>
                    </a:lnTo>
                    <a:lnTo>
                      <a:pt x="29" y="12"/>
                    </a:lnTo>
                    <a:lnTo>
                      <a:pt x="30" y="12"/>
                    </a:lnTo>
                    <a:lnTo>
                      <a:pt x="32" y="12"/>
                    </a:lnTo>
                    <a:lnTo>
                      <a:pt x="33" y="12"/>
                    </a:lnTo>
                    <a:lnTo>
                      <a:pt x="34" y="12"/>
                    </a:lnTo>
                    <a:lnTo>
                      <a:pt x="35" y="12"/>
                    </a:lnTo>
                    <a:lnTo>
                      <a:pt x="36" y="13"/>
                    </a:lnTo>
                    <a:lnTo>
                      <a:pt x="37" y="13"/>
                    </a:lnTo>
                    <a:lnTo>
                      <a:pt x="40" y="13"/>
                    </a:lnTo>
                    <a:lnTo>
                      <a:pt x="41" y="13"/>
                    </a:lnTo>
                    <a:lnTo>
                      <a:pt x="42" y="14"/>
                    </a:lnTo>
                    <a:lnTo>
                      <a:pt x="43" y="14"/>
                    </a:lnTo>
                    <a:lnTo>
                      <a:pt x="44" y="14"/>
                    </a:lnTo>
                    <a:lnTo>
                      <a:pt x="46" y="17"/>
                    </a:lnTo>
                    <a:lnTo>
                      <a:pt x="47" y="17"/>
                    </a:lnTo>
                    <a:lnTo>
                      <a:pt x="48" y="17"/>
                    </a:lnTo>
                    <a:lnTo>
                      <a:pt x="49" y="18"/>
                    </a:lnTo>
                    <a:lnTo>
                      <a:pt x="50" y="18"/>
                    </a:lnTo>
                    <a:lnTo>
                      <a:pt x="52" y="18"/>
                    </a:lnTo>
                    <a:lnTo>
                      <a:pt x="54" y="18"/>
                    </a:lnTo>
                    <a:lnTo>
                      <a:pt x="55" y="18"/>
                    </a:lnTo>
                    <a:lnTo>
                      <a:pt x="56" y="17"/>
                    </a:lnTo>
                    <a:lnTo>
                      <a:pt x="57" y="17"/>
                    </a:lnTo>
                    <a:lnTo>
                      <a:pt x="59" y="17"/>
                    </a:lnTo>
                    <a:lnTo>
                      <a:pt x="60" y="14"/>
                    </a:lnTo>
                    <a:lnTo>
                      <a:pt x="61" y="14"/>
                    </a:lnTo>
                    <a:lnTo>
                      <a:pt x="62" y="14"/>
                    </a:lnTo>
                    <a:lnTo>
                      <a:pt x="63" y="13"/>
                    </a:lnTo>
                    <a:lnTo>
                      <a:pt x="65" y="13"/>
                    </a:lnTo>
                    <a:lnTo>
                      <a:pt x="67" y="13"/>
                    </a:lnTo>
                    <a:lnTo>
                      <a:pt x="68" y="13"/>
                    </a:lnTo>
                    <a:lnTo>
                      <a:pt x="69" y="13"/>
                    </a:lnTo>
                    <a:lnTo>
                      <a:pt x="70" y="12"/>
                    </a:lnTo>
                    <a:lnTo>
                      <a:pt x="72" y="12"/>
                    </a:lnTo>
                    <a:lnTo>
                      <a:pt x="73" y="12"/>
                    </a:lnTo>
                    <a:lnTo>
                      <a:pt x="74" y="12"/>
                    </a:lnTo>
                    <a:lnTo>
                      <a:pt x="75" y="12"/>
                    </a:lnTo>
                    <a:lnTo>
                      <a:pt x="76" y="12"/>
                    </a:lnTo>
                    <a:lnTo>
                      <a:pt x="77" y="12"/>
                    </a:lnTo>
                    <a:lnTo>
                      <a:pt x="80" y="12"/>
                    </a:lnTo>
                    <a:lnTo>
                      <a:pt x="81" y="12"/>
                    </a:lnTo>
                    <a:lnTo>
                      <a:pt x="82" y="12"/>
                    </a:lnTo>
                    <a:lnTo>
                      <a:pt x="83" y="12"/>
                    </a:lnTo>
                    <a:lnTo>
                      <a:pt x="84" y="11"/>
                    </a:lnTo>
                    <a:lnTo>
                      <a:pt x="86" y="13"/>
                    </a:lnTo>
                    <a:lnTo>
                      <a:pt x="87" y="13"/>
                    </a:lnTo>
                    <a:lnTo>
                      <a:pt x="88" y="13"/>
                    </a:lnTo>
                    <a:lnTo>
                      <a:pt x="89" y="13"/>
                    </a:lnTo>
                    <a:lnTo>
                      <a:pt x="90" y="13"/>
                    </a:lnTo>
                    <a:lnTo>
                      <a:pt x="92" y="14"/>
                    </a:lnTo>
                    <a:lnTo>
                      <a:pt x="94" y="14"/>
                    </a:lnTo>
                    <a:lnTo>
                      <a:pt x="95" y="14"/>
                    </a:lnTo>
                    <a:lnTo>
                      <a:pt x="96" y="17"/>
                    </a:lnTo>
                    <a:lnTo>
                      <a:pt x="97" y="18"/>
                    </a:lnTo>
                    <a:lnTo>
                      <a:pt x="99" y="19"/>
                    </a:lnTo>
                    <a:lnTo>
                      <a:pt x="100" y="19"/>
                    </a:lnTo>
                    <a:lnTo>
                      <a:pt x="101" y="22"/>
                    </a:lnTo>
                    <a:lnTo>
                      <a:pt x="102" y="23"/>
                    </a:lnTo>
                    <a:lnTo>
                      <a:pt x="103" y="26"/>
                    </a:lnTo>
                    <a:lnTo>
                      <a:pt x="105" y="27"/>
                    </a:lnTo>
                    <a:lnTo>
                      <a:pt x="107" y="31"/>
                    </a:lnTo>
                    <a:lnTo>
                      <a:pt x="108" y="32"/>
                    </a:lnTo>
                    <a:lnTo>
                      <a:pt x="109" y="35"/>
                    </a:lnTo>
                    <a:lnTo>
                      <a:pt x="110" y="36"/>
                    </a:lnTo>
                    <a:lnTo>
                      <a:pt x="112" y="39"/>
                    </a:lnTo>
                    <a:lnTo>
                      <a:pt x="113" y="41"/>
                    </a:lnTo>
                    <a:lnTo>
                      <a:pt x="114" y="44"/>
                    </a:lnTo>
                    <a:lnTo>
                      <a:pt x="115" y="46"/>
                    </a:lnTo>
                    <a:lnTo>
                      <a:pt x="116" y="47"/>
                    </a:lnTo>
                    <a:lnTo>
                      <a:pt x="118" y="48"/>
                    </a:lnTo>
                    <a:lnTo>
                      <a:pt x="120" y="48"/>
                    </a:lnTo>
                    <a:lnTo>
                      <a:pt x="121" y="50"/>
                    </a:lnTo>
                    <a:lnTo>
                      <a:pt x="122" y="50"/>
                    </a:lnTo>
                    <a:lnTo>
                      <a:pt x="123" y="50"/>
                    </a:lnTo>
                    <a:lnTo>
                      <a:pt x="125" y="50"/>
                    </a:lnTo>
                    <a:lnTo>
                      <a:pt x="126" y="50"/>
                    </a:lnTo>
                    <a:lnTo>
                      <a:pt x="127" y="50"/>
                    </a:lnTo>
                    <a:lnTo>
                      <a:pt x="128" y="50"/>
                    </a:lnTo>
                    <a:lnTo>
                      <a:pt x="129" y="50"/>
                    </a:lnTo>
                    <a:lnTo>
                      <a:pt x="131" y="50"/>
                    </a:lnTo>
                    <a:lnTo>
                      <a:pt x="132" y="50"/>
                    </a:lnTo>
                    <a:lnTo>
                      <a:pt x="134" y="50"/>
                    </a:lnTo>
                    <a:lnTo>
                      <a:pt x="135" y="51"/>
                    </a:lnTo>
                    <a:lnTo>
                      <a:pt x="136" y="51"/>
                    </a:lnTo>
                    <a:lnTo>
                      <a:pt x="138" y="52"/>
                    </a:lnTo>
                    <a:lnTo>
                      <a:pt x="139" y="52"/>
                    </a:lnTo>
                    <a:lnTo>
                      <a:pt x="140" y="54"/>
                    </a:lnTo>
                    <a:lnTo>
                      <a:pt x="141" y="54"/>
                    </a:lnTo>
                    <a:lnTo>
                      <a:pt x="142" y="57"/>
                    </a:lnTo>
                    <a:lnTo>
                      <a:pt x="144" y="57"/>
                    </a:lnTo>
                    <a:lnTo>
                      <a:pt x="145" y="60"/>
                    </a:lnTo>
                    <a:lnTo>
                      <a:pt x="147" y="61"/>
                    </a:lnTo>
                    <a:lnTo>
                      <a:pt x="148" y="63"/>
                    </a:lnTo>
                    <a:lnTo>
                      <a:pt x="149" y="64"/>
                    </a:lnTo>
                    <a:lnTo>
                      <a:pt x="151" y="65"/>
                    </a:lnTo>
                    <a:lnTo>
                      <a:pt x="152" y="65"/>
                    </a:lnTo>
                    <a:lnTo>
                      <a:pt x="153" y="65"/>
                    </a:lnTo>
                    <a:lnTo>
                      <a:pt x="154" y="64"/>
                    </a:lnTo>
                    <a:lnTo>
                      <a:pt x="155" y="64"/>
                    </a:lnTo>
                    <a:lnTo>
                      <a:pt x="157" y="64"/>
                    </a:lnTo>
                    <a:lnTo>
                      <a:pt x="158" y="63"/>
                    </a:lnTo>
                    <a:lnTo>
                      <a:pt x="160" y="63"/>
                    </a:lnTo>
                    <a:lnTo>
                      <a:pt x="161" y="6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5" name="Freeform 75"/>
              <p:cNvSpPr>
                <a:spLocks/>
              </p:cNvSpPr>
              <p:nvPr/>
            </p:nvSpPr>
            <p:spPr bwMode="auto">
              <a:xfrm>
                <a:off x="4808" y="3055"/>
                <a:ext cx="48" cy="10"/>
              </a:xfrm>
              <a:custGeom>
                <a:avLst/>
                <a:gdLst>
                  <a:gd name="T0" fmla="*/ 0 w 161"/>
                  <a:gd name="T1" fmla="*/ 0 h 31"/>
                  <a:gd name="T2" fmla="*/ 0 w 161"/>
                  <a:gd name="T3" fmla="*/ 0 h 31"/>
                  <a:gd name="T4" fmla="*/ 0 w 161"/>
                  <a:gd name="T5" fmla="*/ 0 h 31"/>
                  <a:gd name="T6" fmla="*/ 0 w 161"/>
                  <a:gd name="T7" fmla="*/ 0 h 31"/>
                  <a:gd name="T8" fmla="*/ 0 w 161"/>
                  <a:gd name="T9" fmla="*/ 0 h 31"/>
                  <a:gd name="T10" fmla="*/ 0 w 161"/>
                  <a:gd name="T11" fmla="*/ 0 h 31"/>
                  <a:gd name="T12" fmla="*/ 0 w 161"/>
                  <a:gd name="T13" fmla="*/ 0 h 31"/>
                  <a:gd name="T14" fmla="*/ 0 w 161"/>
                  <a:gd name="T15" fmla="*/ 0 h 31"/>
                  <a:gd name="T16" fmla="*/ 0 w 161"/>
                  <a:gd name="T17" fmla="*/ 0 h 31"/>
                  <a:gd name="T18" fmla="*/ 0 w 161"/>
                  <a:gd name="T19" fmla="*/ 0 h 31"/>
                  <a:gd name="T20" fmla="*/ 0 w 161"/>
                  <a:gd name="T21" fmla="*/ 0 h 31"/>
                  <a:gd name="T22" fmla="*/ 0 w 161"/>
                  <a:gd name="T23" fmla="*/ 0 h 31"/>
                  <a:gd name="T24" fmla="*/ 0 w 161"/>
                  <a:gd name="T25" fmla="*/ 0 h 31"/>
                  <a:gd name="T26" fmla="*/ 0 w 161"/>
                  <a:gd name="T27" fmla="*/ 0 h 31"/>
                  <a:gd name="T28" fmla="*/ 0 w 161"/>
                  <a:gd name="T29" fmla="*/ 0 h 31"/>
                  <a:gd name="T30" fmla="*/ 0 w 161"/>
                  <a:gd name="T31" fmla="*/ 0 h 31"/>
                  <a:gd name="T32" fmla="*/ 0 w 161"/>
                  <a:gd name="T33" fmla="*/ 0 h 31"/>
                  <a:gd name="T34" fmla="*/ 0 w 161"/>
                  <a:gd name="T35" fmla="*/ 0 h 31"/>
                  <a:gd name="T36" fmla="*/ 0 w 161"/>
                  <a:gd name="T37" fmla="*/ 0 h 31"/>
                  <a:gd name="T38" fmla="*/ 0 w 161"/>
                  <a:gd name="T39" fmla="*/ 0 h 31"/>
                  <a:gd name="T40" fmla="*/ 0 w 161"/>
                  <a:gd name="T41" fmla="*/ 0 h 31"/>
                  <a:gd name="T42" fmla="*/ 0 w 161"/>
                  <a:gd name="T43" fmla="*/ 0 h 31"/>
                  <a:gd name="T44" fmla="*/ 0 w 161"/>
                  <a:gd name="T45" fmla="*/ 0 h 31"/>
                  <a:gd name="T46" fmla="*/ 0 w 161"/>
                  <a:gd name="T47" fmla="*/ 0 h 31"/>
                  <a:gd name="T48" fmla="*/ 0 w 161"/>
                  <a:gd name="T49" fmla="*/ 0 h 31"/>
                  <a:gd name="T50" fmla="*/ 0 w 161"/>
                  <a:gd name="T51" fmla="*/ 0 h 31"/>
                  <a:gd name="T52" fmla="*/ 0 w 161"/>
                  <a:gd name="T53" fmla="*/ 0 h 31"/>
                  <a:gd name="T54" fmla="*/ 0 w 161"/>
                  <a:gd name="T55" fmla="*/ 0 h 31"/>
                  <a:gd name="T56" fmla="*/ 0 w 161"/>
                  <a:gd name="T57" fmla="*/ 0 h 31"/>
                  <a:gd name="T58" fmla="*/ 0 w 161"/>
                  <a:gd name="T59" fmla="*/ 0 h 31"/>
                  <a:gd name="T60" fmla="*/ 0 w 161"/>
                  <a:gd name="T61" fmla="*/ 0 h 31"/>
                  <a:gd name="T62" fmla="*/ 0 w 161"/>
                  <a:gd name="T63" fmla="*/ 0 h 31"/>
                  <a:gd name="T64" fmla="*/ 0 w 161"/>
                  <a:gd name="T65" fmla="*/ 0 h 31"/>
                  <a:gd name="T66" fmla="*/ 0 w 161"/>
                  <a:gd name="T67" fmla="*/ 0 h 31"/>
                  <a:gd name="T68" fmla="*/ 0 w 161"/>
                  <a:gd name="T69" fmla="*/ 0 h 31"/>
                  <a:gd name="T70" fmla="*/ 0 w 161"/>
                  <a:gd name="T71" fmla="*/ 0 h 31"/>
                  <a:gd name="T72" fmla="*/ 0 w 161"/>
                  <a:gd name="T73" fmla="*/ 0 h 31"/>
                  <a:gd name="T74" fmla="*/ 0 w 161"/>
                  <a:gd name="T75" fmla="*/ 0 h 31"/>
                  <a:gd name="T76" fmla="*/ 0 w 161"/>
                  <a:gd name="T77" fmla="*/ 0 h 31"/>
                  <a:gd name="T78" fmla="*/ 0 w 161"/>
                  <a:gd name="T79" fmla="*/ 0 h 31"/>
                  <a:gd name="T80" fmla="*/ 0 w 161"/>
                  <a:gd name="T81" fmla="*/ 0 h 31"/>
                  <a:gd name="T82" fmla="*/ 0 w 161"/>
                  <a:gd name="T83" fmla="*/ 0 h 31"/>
                  <a:gd name="T84" fmla="*/ 0 w 161"/>
                  <a:gd name="T85" fmla="*/ 0 h 31"/>
                  <a:gd name="T86" fmla="*/ 0 w 161"/>
                  <a:gd name="T87" fmla="*/ 0 h 31"/>
                  <a:gd name="T88" fmla="*/ 0 w 161"/>
                  <a:gd name="T89" fmla="*/ 0 h 31"/>
                  <a:gd name="T90" fmla="*/ 0 w 161"/>
                  <a:gd name="T91" fmla="*/ 0 h 31"/>
                  <a:gd name="T92" fmla="*/ 0 w 161"/>
                  <a:gd name="T93" fmla="*/ 0 h 31"/>
                  <a:gd name="T94" fmla="*/ 0 w 161"/>
                  <a:gd name="T95" fmla="*/ 0 h 31"/>
                  <a:gd name="T96" fmla="*/ 0 w 161"/>
                  <a:gd name="T97" fmla="*/ 0 h 31"/>
                  <a:gd name="T98" fmla="*/ 0 w 161"/>
                  <a:gd name="T99" fmla="*/ 0 h 31"/>
                  <a:gd name="T100" fmla="*/ 0 w 161"/>
                  <a:gd name="T101" fmla="*/ 0 h 31"/>
                  <a:gd name="T102" fmla="*/ 0 w 161"/>
                  <a:gd name="T103" fmla="*/ 0 h 31"/>
                  <a:gd name="T104" fmla="*/ 0 w 161"/>
                  <a:gd name="T105" fmla="*/ 0 h 31"/>
                  <a:gd name="T106" fmla="*/ 0 w 161"/>
                  <a:gd name="T107" fmla="*/ 0 h 31"/>
                  <a:gd name="T108" fmla="*/ 0 w 161"/>
                  <a:gd name="T109" fmla="*/ 0 h 31"/>
                  <a:gd name="T110" fmla="*/ 0 w 161"/>
                  <a:gd name="T111" fmla="*/ 0 h 31"/>
                  <a:gd name="T112" fmla="*/ 0 w 161"/>
                  <a:gd name="T113" fmla="*/ 0 h 31"/>
                  <a:gd name="T114" fmla="*/ 0 w 161"/>
                  <a:gd name="T115" fmla="*/ 0 h 31"/>
                  <a:gd name="T116" fmla="*/ 0 w 161"/>
                  <a:gd name="T117" fmla="*/ 0 h 31"/>
                  <a:gd name="T118" fmla="*/ 0 w 161"/>
                  <a:gd name="T119" fmla="*/ 0 h 31"/>
                  <a:gd name="T120" fmla="*/ 0 w 161"/>
                  <a:gd name="T121" fmla="*/ 0 h 31"/>
                  <a:gd name="T122" fmla="*/ 0 w 161"/>
                  <a:gd name="T123" fmla="*/ 0 h 31"/>
                  <a:gd name="T124" fmla="*/ 0 w 161"/>
                  <a:gd name="T125" fmla="*/ 0 h 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31">
                    <a:moveTo>
                      <a:pt x="0" y="2"/>
                    </a:moveTo>
                    <a:lnTo>
                      <a:pt x="1" y="0"/>
                    </a:lnTo>
                    <a:lnTo>
                      <a:pt x="2" y="0"/>
                    </a:lnTo>
                    <a:lnTo>
                      <a:pt x="4" y="0"/>
                    </a:lnTo>
                    <a:lnTo>
                      <a:pt x="5" y="0"/>
                    </a:lnTo>
                    <a:lnTo>
                      <a:pt x="6" y="0"/>
                    </a:lnTo>
                    <a:lnTo>
                      <a:pt x="7" y="0"/>
                    </a:lnTo>
                    <a:lnTo>
                      <a:pt x="8" y="0"/>
                    </a:lnTo>
                    <a:lnTo>
                      <a:pt x="10" y="0"/>
                    </a:lnTo>
                    <a:lnTo>
                      <a:pt x="11" y="0"/>
                    </a:lnTo>
                    <a:lnTo>
                      <a:pt x="13" y="0"/>
                    </a:lnTo>
                    <a:lnTo>
                      <a:pt x="14" y="0"/>
                    </a:lnTo>
                    <a:lnTo>
                      <a:pt x="15" y="0"/>
                    </a:lnTo>
                    <a:lnTo>
                      <a:pt x="17" y="2"/>
                    </a:lnTo>
                    <a:lnTo>
                      <a:pt x="18" y="2"/>
                    </a:lnTo>
                    <a:lnTo>
                      <a:pt x="19" y="2"/>
                    </a:lnTo>
                    <a:lnTo>
                      <a:pt x="20" y="2"/>
                    </a:lnTo>
                    <a:lnTo>
                      <a:pt x="21" y="2"/>
                    </a:lnTo>
                    <a:lnTo>
                      <a:pt x="23" y="3"/>
                    </a:lnTo>
                    <a:lnTo>
                      <a:pt x="24" y="3"/>
                    </a:lnTo>
                    <a:lnTo>
                      <a:pt x="26" y="4"/>
                    </a:lnTo>
                    <a:lnTo>
                      <a:pt x="27" y="4"/>
                    </a:lnTo>
                    <a:lnTo>
                      <a:pt x="28" y="6"/>
                    </a:lnTo>
                    <a:lnTo>
                      <a:pt x="30" y="6"/>
                    </a:lnTo>
                    <a:lnTo>
                      <a:pt x="31" y="6"/>
                    </a:lnTo>
                    <a:lnTo>
                      <a:pt x="32" y="7"/>
                    </a:lnTo>
                    <a:lnTo>
                      <a:pt x="33" y="7"/>
                    </a:lnTo>
                    <a:lnTo>
                      <a:pt x="34" y="7"/>
                    </a:lnTo>
                    <a:lnTo>
                      <a:pt x="36" y="9"/>
                    </a:lnTo>
                    <a:lnTo>
                      <a:pt x="37" y="9"/>
                    </a:lnTo>
                    <a:lnTo>
                      <a:pt x="39" y="9"/>
                    </a:lnTo>
                    <a:lnTo>
                      <a:pt x="40" y="11"/>
                    </a:lnTo>
                    <a:lnTo>
                      <a:pt x="41" y="11"/>
                    </a:lnTo>
                    <a:lnTo>
                      <a:pt x="43" y="11"/>
                    </a:lnTo>
                    <a:lnTo>
                      <a:pt x="44" y="11"/>
                    </a:lnTo>
                    <a:lnTo>
                      <a:pt x="45" y="11"/>
                    </a:lnTo>
                    <a:lnTo>
                      <a:pt x="46" y="11"/>
                    </a:lnTo>
                    <a:lnTo>
                      <a:pt x="47" y="11"/>
                    </a:lnTo>
                    <a:lnTo>
                      <a:pt x="48" y="11"/>
                    </a:lnTo>
                    <a:lnTo>
                      <a:pt x="50" y="11"/>
                    </a:lnTo>
                    <a:lnTo>
                      <a:pt x="51" y="12"/>
                    </a:lnTo>
                    <a:lnTo>
                      <a:pt x="53" y="12"/>
                    </a:lnTo>
                    <a:lnTo>
                      <a:pt x="54" y="12"/>
                    </a:lnTo>
                    <a:lnTo>
                      <a:pt x="55" y="12"/>
                    </a:lnTo>
                    <a:lnTo>
                      <a:pt x="57" y="12"/>
                    </a:lnTo>
                    <a:lnTo>
                      <a:pt x="58" y="12"/>
                    </a:lnTo>
                    <a:lnTo>
                      <a:pt x="59" y="13"/>
                    </a:lnTo>
                    <a:lnTo>
                      <a:pt x="60" y="13"/>
                    </a:lnTo>
                    <a:lnTo>
                      <a:pt x="61" y="13"/>
                    </a:lnTo>
                    <a:lnTo>
                      <a:pt x="63" y="15"/>
                    </a:lnTo>
                    <a:lnTo>
                      <a:pt x="64" y="16"/>
                    </a:lnTo>
                    <a:lnTo>
                      <a:pt x="66" y="17"/>
                    </a:lnTo>
                    <a:lnTo>
                      <a:pt x="67" y="19"/>
                    </a:lnTo>
                    <a:lnTo>
                      <a:pt x="68" y="20"/>
                    </a:lnTo>
                    <a:lnTo>
                      <a:pt x="70" y="24"/>
                    </a:lnTo>
                    <a:lnTo>
                      <a:pt x="71" y="25"/>
                    </a:lnTo>
                    <a:lnTo>
                      <a:pt x="72" y="26"/>
                    </a:lnTo>
                    <a:lnTo>
                      <a:pt x="73" y="26"/>
                    </a:lnTo>
                    <a:lnTo>
                      <a:pt x="74" y="26"/>
                    </a:lnTo>
                    <a:lnTo>
                      <a:pt x="76" y="26"/>
                    </a:lnTo>
                    <a:lnTo>
                      <a:pt x="77" y="25"/>
                    </a:lnTo>
                    <a:lnTo>
                      <a:pt x="79" y="25"/>
                    </a:lnTo>
                    <a:lnTo>
                      <a:pt x="80" y="25"/>
                    </a:lnTo>
                    <a:lnTo>
                      <a:pt x="81" y="25"/>
                    </a:lnTo>
                    <a:lnTo>
                      <a:pt x="83" y="25"/>
                    </a:lnTo>
                    <a:lnTo>
                      <a:pt x="84" y="25"/>
                    </a:lnTo>
                    <a:lnTo>
                      <a:pt x="85" y="25"/>
                    </a:lnTo>
                    <a:lnTo>
                      <a:pt x="86" y="24"/>
                    </a:lnTo>
                    <a:lnTo>
                      <a:pt x="87" y="25"/>
                    </a:lnTo>
                    <a:lnTo>
                      <a:pt x="89" y="25"/>
                    </a:lnTo>
                    <a:lnTo>
                      <a:pt x="90" y="25"/>
                    </a:lnTo>
                    <a:lnTo>
                      <a:pt x="91" y="25"/>
                    </a:lnTo>
                    <a:lnTo>
                      <a:pt x="93" y="25"/>
                    </a:lnTo>
                    <a:lnTo>
                      <a:pt x="94" y="26"/>
                    </a:lnTo>
                    <a:lnTo>
                      <a:pt x="96" y="26"/>
                    </a:lnTo>
                    <a:lnTo>
                      <a:pt x="97" y="26"/>
                    </a:lnTo>
                    <a:lnTo>
                      <a:pt x="98" y="28"/>
                    </a:lnTo>
                    <a:lnTo>
                      <a:pt x="99" y="28"/>
                    </a:lnTo>
                    <a:lnTo>
                      <a:pt x="100" y="28"/>
                    </a:lnTo>
                    <a:lnTo>
                      <a:pt x="101" y="28"/>
                    </a:lnTo>
                    <a:lnTo>
                      <a:pt x="103" y="28"/>
                    </a:lnTo>
                    <a:lnTo>
                      <a:pt x="104" y="28"/>
                    </a:lnTo>
                    <a:lnTo>
                      <a:pt x="106" y="28"/>
                    </a:lnTo>
                    <a:lnTo>
                      <a:pt x="107" y="29"/>
                    </a:lnTo>
                    <a:lnTo>
                      <a:pt x="108" y="29"/>
                    </a:lnTo>
                    <a:lnTo>
                      <a:pt x="110" y="29"/>
                    </a:lnTo>
                    <a:lnTo>
                      <a:pt x="111" y="29"/>
                    </a:lnTo>
                    <a:lnTo>
                      <a:pt x="112" y="29"/>
                    </a:lnTo>
                    <a:lnTo>
                      <a:pt x="113" y="29"/>
                    </a:lnTo>
                    <a:lnTo>
                      <a:pt x="114" y="29"/>
                    </a:lnTo>
                    <a:lnTo>
                      <a:pt x="116" y="30"/>
                    </a:lnTo>
                    <a:lnTo>
                      <a:pt x="117" y="30"/>
                    </a:lnTo>
                    <a:lnTo>
                      <a:pt x="119" y="30"/>
                    </a:lnTo>
                    <a:lnTo>
                      <a:pt x="120" y="30"/>
                    </a:lnTo>
                    <a:lnTo>
                      <a:pt x="121" y="30"/>
                    </a:lnTo>
                    <a:lnTo>
                      <a:pt x="123" y="30"/>
                    </a:lnTo>
                    <a:lnTo>
                      <a:pt x="124" y="30"/>
                    </a:lnTo>
                    <a:lnTo>
                      <a:pt x="125" y="30"/>
                    </a:lnTo>
                    <a:lnTo>
                      <a:pt x="126" y="30"/>
                    </a:lnTo>
                    <a:lnTo>
                      <a:pt x="127" y="29"/>
                    </a:lnTo>
                    <a:lnTo>
                      <a:pt x="129" y="29"/>
                    </a:lnTo>
                    <a:lnTo>
                      <a:pt x="130" y="29"/>
                    </a:lnTo>
                    <a:lnTo>
                      <a:pt x="131" y="29"/>
                    </a:lnTo>
                    <a:lnTo>
                      <a:pt x="133" y="29"/>
                    </a:lnTo>
                    <a:lnTo>
                      <a:pt x="134" y="29"/>
                    </a:lnTo>
                    <a:lnTo>
                      <a:pt x="136" y="29"/>
                    </a:lnTo>
                    <a:lnTo>
                      <a:pt x="137" y="29"/>
                    </a:lnTo>
                    <a:lnTo>
                      <a:pt x="138" y="29"/>
                    </a:lnTo>
                    <a:lnTo>
                      <a:pt x="139" y="30"/>
                    </a:lnTo>
                    <a:lnTo>
                      <a:pt x="140" y="30"/>
                    </a:lnTo>
                    <a:lnTo>
                      <a:pt x="141" y="30"/>
                    </a:lnTo>
                    <a:lnTo>
                      <a:pt x="143" y="30"/>
                    </a:lnTo>
                    <a:lnTo>
                      <a:pt x="144" y="30"/>
                    </a:lnTo>
                    <a:lnTo>
                      <a:pt x="146" y="30"/>
                    </a:lnTo>
                    <a:lnTo>
                      <a:pt x="147" y="30"/>
                    </a:lnTo>
                    <a:lnTo>
                      <a:pt x="148" y="30"/>
                    </a:lnTo>
                    <a:lnTo>
                      <a:pt x="150" y="31"/>
                    </a:lnTo>
                    <a:lnTo>
                      <a:pt x="151" y="31"/>
                    </a:lnTo>
                    <a:lnTo>
                      <a:pt x="152" y="31"/>
                    </a:lnTo>
                    <a:lnTo>
                      <a:pt x="153" y="31"/>
                    </a:lnTo>
                    <a:lnTo>
                      <a:pt x="154" y="31"/>
                    </a:lnTo>
                    <a:lnTo>
                      <a:pt x="156" y="31"/>
                    </a:lnTo>
                    <a:lnTo>
                      <a:pt x="157" y="31"/>
                    </a:lnTo>
                    <a:lnTo>
                      <a:pt x="159" y="31"/>
                    </a:lnTo>
                    <a:lnTo>
                      <a:pt x="160" y="31"/>
                    </a:lnTo>
                    <a:lnTo>
                      <a:pt x="161" y="3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6" name="Freeform 76"/>
              <p:cNvSpPr>
                <a:spLocks/>
              </p:cNvSpPr>
              <p:nvPr/>
            </p:nvSpPr>
            <p:spPr bwMode="auto">
              <a:xfrm>
                <a:off x="4856" y="3065"/>
                <a:ext cx="48" cy="11"/>
              </a:xfrm>
              <a:custGeom>
                <a:avLst/>
                <a:gdLst>
                  <a:gd name="T0" fmla="*/ 0 w 162"/>
                  <a:gd name="T1" fmla="*/ 0 h 34"/>
                  <a:gd name="T2" fmla="*/ 0 w 162"/>
                  <a:gd name="T3" fmla="*/ 0 h 34"/>
                  <a:gd name="T4" fmla="*/ 0 w 162"/>
                  <a:gd name="T5" fmla="*/ 0 h 34"/>
                  <a:gd name="T6" fmla="*/ 0 w 162"/>
                  <a:gd name="T7" fmla="*/ 0 h 34"/>
                  <a:gd name="T8" fmla="*/ 0 w 162"/>
                  <a:gd name="T9" fmla="*/ 0 h 34"/>
                  <a:gd name="T10" fmla="*/ 0 w 162"/>
                  <a:gd name="T11" fmla="*/ 0 h 34"/>
                  <a:gd name="T12" fmla="*/ 0 w 162"/>
                  <a:gd name="T13" fmla="*/ 0 h 34"/>
                  <a:gd name="T14" fmla="*/ 0 w 162"/>
                  <a:gd name="T15" fmla="*/ 0 h 34"/>
                  <a:gd name="T16" fmla="*/ 0 w 162"/>
                  <a:gd name="T17" fmla="*/ 0 h 34"/>
                  <a:gd name="T18" fmla="*/ 0 w 162"/>
                  <a:gd name="T19" fmla="*/ 0 h 34"/>
                  <a:gd name="T20" fmla="*/ 0 w 162"/>
                  <a:gd name="T21" fmla="*/ 0 h 34"/>
                  <a:gd name="T22" fmla="*/ 0 w 162"/>
                  <a:gd name="T23" fmla="*/ 0 h 34"/>
                  <a:gd name="T24" fmla="*/ 0 w 162"/>
                  <a:gd name="T25" fmla="*/ 0 h 34"/>
                  <a:gd name="T26" fmla="*/ 0 w 162"/>
                  <a:gd name="T27" fmla="*/ 0 h 34"/>
                  <a:gd name="T28" fmla="*/ 0 w 162"/>
                  <a:gd name="T29" fmla="*/ 0 h 34"/>
                  <a:gd name="T30" fmla="*/ 0 w 162"/>
                  <a:gd name="T31" fmla="*/ 0 h 34"/>
                  <a:gd name="T32" fmla="*/ 0 w 162"/>
                  <a:gd name="T33" fmla="*/ 0 h 34"/>
                  <a:gd name="T34" fmla="*/ 0 w 162"/>
                  <a:gd name="T35" fmla="*/ 0 h 34"/>
                  <a:gd name="T36" fmla="*/ 0 w 162"/>
                  <a:gd name="T37" fmla="*/ 0 h 34"/>
                  <a:gd name="T38" fmla="*/ 0 w 162"/>
                  <a:gd name="T39" fmla="*/ 0 h 34"/>
                  <a:gd name="T40" fmla="*/ 0 w 162"/>
                  <a:gd name="T41" fmla="*/ 0 h 34"/>
                  <a:gd name="T42" fmla="*/ 0 w 162"/>
                  <a:gd name="T43" fmla="*/ 0 h 34"/>
                  <a:gd name="T44" fmla="*/ 0 w 162"/>
                  <a:gd name="T45" fmla="*/ 0 h 34"/>
                  <a:gd name="T46" fmla="*/ 0 w 162"/>
                  <a:gd name="T47" fmla="*/ 0 h 34"/>
                  <a:gd name="T48" fmla="*/ 0 w 162"/>
                  <a:gd name="T49" fmla="*/ 0 h 34"/>
                  <a:gd name="T50" fmla="*/ 0 w 162"/>
                  <a:gd name="T51" fmla="*/ 0 h 34"/>
                  <a:gd name="T52" fmla="*/ 0 w 162"/>
                  <a:gd name="T53" fmla="*/ 0 h 34"/>
                  <a:gd name="T54" fmla="*/ 0 w 162"/>
                  <a:gd name="T55" fmla="*/ 0 h 34"/>
                  <a:gd name="T56" fmla="*/ 0 w 162"/>
                  <a:gd name="T57" fmla="*/ 0 h 34"/>
                  <a:gd name="T58" fmla="*/ 0 w 162"/>
                  <a:gd name="T59" fmla="*/ 0 h 34"/>
                  <a:gd name="T60" fmla="*/ 0 w 162"/>
                  <a:gd name="T61" fmla="*/ 0 h 34"/>
                  <a:gd name="T62" fmla="*/ 0 w 162"/>
                  <a:gd name="T63" fmla="*/ 0 h 34"/>
                  <a:gd name="T64" fmla="*/ 0 w 162"/>
                  <a:gd name="T65" fmla="*/ 0 h 34"/>
                  <a:gd name="T66" fmla="*/ 0 w 162"/>
                  <a:gd name="T67" fmla="*/ 0 h 34"/>
                  <a:gd name="T68" fmla="*/ 0 w 162"/>
                  <a:gd name="T69" fmla="*/ 0 h 34"/>
                  <a:gd name="T70" fmla="*/ 0 w 162"/>
                  <a:gd name="T71" fmla="*/ 0 h 34"/>
                  <a:gd name="T72" fmla="*/ 0 w 162"/>
                  <a:gd name="T73" fmla="*/ 0 h 34"/>
                  <a:gd name="T74" fmla="*/ 0 w 162"/>
                  <a:gd name="T75" fmla="*/ 0 h 34"/>
                  <a:gd name="T76" fmla="*/ 0 w 162"/>
                  <a:gd name="T77" fmla="*/ 0 h 34"/>
                  <a:gd name="T78" fmla="*/ 0 w 162"/>
                  <a:gd name="T79" fmla="*/ 0 h 34"/>
                  <a:gd name="T80" fmla="*/ 0 w 162"/>
                  <a:gd name="T81" fmla="*/ 0 h 34"/>
                  <a:gd name="T82" fmla="*/ 0 w 162"/>
                  <a:gd name="T83" fmla="*/ 0 h 34"/>
                  <a:gd name="T84" fmla="*/ 0 w 162"/>
                  <a:gd name="T85" fmla="*/ 0 h 34"/>
                  <a:gd name="T86" fmla="*/ 0 w 162"/>
                  <a:gd name="T87" fmla="*/ 0 h 34"/>
                  <a:gd name="T88" fmla="*/ 0 w 162"/>
                  <a:gd name="T89" fmla="*/ 0 h 34"/>
                  <a:gd name="T90" fmla="*/ 0 w 162"/>
                  <a:gd name="T91" fmla="*/ 0 h 34"/>
                  <a:gd name="T92" fmla="*/ 0 w 162"/>
                  <a:gd name="T93" fmla="*/ 0 h 34"/>
                  <a:gd name="T94" fmla="*/ 0 w 162"/>
                  <a:gd name="T95" fmla="*/ 0 h 34"/>
                  <a:gd name="T96" fmla="*/ 0 w 162"/>
                  <a:gd name="T97" fmla="*/ 0 h 34"/>
                  <a:gd name="T98" fmla="*/ 0 w 162"/>
                  <a:gd name="T99" fmla="*/ 0 h 34"/>
                  <a:gd name="T100" fmla="*/ 0 w 162"/>
                  <a:gd name="T101" fmla="*/ 0 h 34"/>
                  <a:gd name="T102" fmla="*/ 0 w 162"/>
                  <a:gd name="T103" fmla="*/ 0 h 34"/>
                  <a:gd name="T104" fmla="*/ 0 w 162"/>
                  <a:gd name="T105" fmla="*/ 0 h 34"/>
                  <a:gd name="T106" fmla="*/ 0 w 162"/>
                  <a:gd name="T107" fmla="*/ 0 h 34"/>
                  <a:gd name="T108" fmla="*/ 0 w 162"/>
                  <a:gd name="T109" fmla="*/ 0 h 34"/>
                  <a:gd name="T110" fmla="*/ 0 w 162"/>
                  <a:gd name="T111" fmla="*/ 0 h 34"/>
                  <a:gd name="T112" fmla="*/ 0 w 162"/>
                  <a:gd name="T113" fmla="*/ 0 h 34"/>
                  <a:gd name="T114" fmla="*/ 0 w 162"/>
                  <a:gd name="T115" fmla="*/ 0 h 34"/>
                  <a:gd name="T116" fmla="*/ 0 w 162"/>
                  <a:gd name="T117" fmla="*/ 0 h 34"/>
                  <a:gd name="T118" fmla="*/ 0 w 162"/>
                  <a:gd name="T119" fmla="*/ 0 h 34"/>
                  <a:gd name="T120" fmla="*/ 0 w 162"/>
                  <a:gd name="T121" fmla="*/ 0 h 34"/>
                  <a:gd name="T122" fmla="*/ 0 w 162"/>
                  <a:gd name="T123" fmla="*/ 0 h 34"/>
                  <a:gd name="T124" fmla="*/ 0 w 162"/>
                  <a:gd name="T125" fmla="*/ 0 h 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34">
                    <a:moveTo>
                      <a:pt x="0" y="0"/>
                    </a:moveTo>
                    <a:lnTo>
                      <a:pt x="2" y="0"/>
                    </a:lnTo>
                    <a:lnTo>
                      <a:pt x="3" y="0"/>
                    </a:lnTo>
                    <a:lnTo>
                      <a:pt x="4" y="0"/>
                    </a:lnTo>
                    <a:lnTo>
                      <a:pt x="5" y="0"/>
                    </a:lnTo>
                    <a:lnTo>
                      <a:pt x="6" y="0"/>
                    </a:lnTo>
                    <a:lnTo>
                      <a:pt x="8" y="0"/>
                    </a:lnTo>
                    <a:lnTo>
                      <a:pt x="9" y="0"/>
                    </a:lnTo>
                    <a:lnTo>
                      <a:pt x="10" y="0"/>
                    </a:lnTo>
                    <a:lnTo>
                      <a:pt x="12" y="0"/>
                    </a:lnTo>
                    <a:lnTo>
                      <a:pt x="13" y="0"/>
                    </a:lnTo>
                    <a:lnTo>
                      <a:pt x="15" y="2"/>
                    </a:lnTo>
                    <a:lnTo>
                      <a:pt x="16" y="2"/>
                    </a:lnTo>
                    <a:lnTo>
                      <a:pt x="17" y="2"/>
                    </a:lnTo>
                    <a:lnTo>
                      <a:pt x="18" y="2"/>
                    </a:lnTo>
                    <a:lnTo>
                      <a:pt x="19" y="2"/>
                    </a:lnTo>
                    <a:lnTo>
                      <a:pt x="20" y="2"/>
                    </a:lnTo>
                    <a:lnTo>
                      <a:pt x="22" y="3"/>
                    </a:lnTo>
                    <a:lnTo>
                      <a:pt x="23" y="3"/>
                    </a:lnTo>
                    <a:lnTo>
                      <a:pt x="25" y="5"/>
                    </a:lnTo>
                    <a:lnTo>
                      <a:pt x="26" y="5"/>
                    </a:lnTo>
                    <a:lnTo>
                      <a:pt x="27" y="5"/>
                    </a:lnTo>
                    <a:lnTo>
                      <a:pt x="29" y="7"/>
                    </a:lnTo>
                    <a:lnTo>
                      <a:pt x="30" y="8"/>
                    </a:lnTo>
                    <a:lnTo>
                      <a:pt x="31" y="8"/>
                    </a:lnTo>
                    <a:lnTo>
                      <a:pt x="32" y="9"/>
                    </a:lnTo>
                    <a:lnTo>
                      <a:pt x="33" y="9"/>
                    </a:lnTo>
                    <a:lnTo>
                      <a:pt x="35" y="9"/>
                    </a:lnTo>
                    <a:lnTo>
                      <a:pt x="36" y="8"/>
                    </a:lnTo>
                    <a:lnTo>
                      <a:pt x="38" y="8"/>
                    </a:lnTo>
                    <a:lnTo>
                      <a:pt x="39" y="8"/>
                    </a:lnTo>
                    <a:lnTo>
                      <a:pt x="40" y="9"/>
                    </a:lnTo>
                    <a:lnTo>
                      <a:pt x="42" y="9"/>
                    </a:lnTo>
                    <a:lnTo>
                      <a:pt x="43" y="9"/>
                    </a:lnTo>
                    <a:lnTo>
                      <a:pt x="44" y="11"/>
                    </a:lnTo>
                    <a:lnTo>
                      <a:pt x="45" y="11"/>
                    </a:lnTo>
                    <a:lnTo>
                      <a:pt x="46" y="11"/>
                    </a:lnTo>
                    <a:lnTo>
                      <a:pt x="48" y="11"/>
                    </a:lnTo>
                    <a:lnTo>
                      <a:pt x="49" y="11"/>
                    </a:lnTo>
                    <a:lnTo>
                      <a:pt x="50" y="12"/>
                    </a:lnTo>
                    <a:lnTo>
                      <a:pt x="52" y="12"/>
                    </a:lnTo>
                    <a:lnTo>
                      <a:pt x="53" y="12"/>
                    </a:lnTo>
                    <a:lnTo>
                      <a:pt x="55" y="12"/>
                    </a:lnTo>
                    <a:lnTo>
                      <a:pt x="56" y="12"/>
                    </a:lnTo>
                    <a:lnTo>
                      <a:pt x="57" y="13"/>
                    </a:lnTo>
                    <a:lnTo>
                      <a:pt x="58" y="13"/>
                    </a:lnTo>
                    <a:lnTo>
                      <a:pt x="59" y="13"/>
                    </a:lnTo>
                    <a:lnTo>
                      <a:pt x="61" y="15"/>
                    </a:lnTo>
                    <a:lnTo>
                      <a:pt x="62" y="15"/>
                    </a:lnTo>
                    <a:lnTo>
                      <a:pt x="63" y="16"/>
                    </a:lnTo>
                    <a:lnTo>
                      <a:pt x="65" y="16"/>
                    </a:lnTo>
                    <a:lnTo>
                      <a:pt x="66" y="16"/>
                    </a:lnTo>
                    <a:lnTo>
                      <a:pt x="68" y="18"/>
                    </a:lnTo>
                    <a:lnTo>
                      <a:pt x="69" y="18"/>
                    </a:lnTo>
                    <a:lnTo>
                      <a:pt x="70" y="20"/>
                    </a:lnTo>
                    <a:lnTo>
                      <a:pt x="71" y="20"/>
                    </a:lnTo>
                    <a:lnTo>
                      <a:pt x="72" y="21"/>
                    </a:lnTo>
                    <a:lnTo>
                      <a:pt x="74" y="21"/>
                    </a:lnTo>
                    <a:lnTo>
                      <a:pt x="75" y="21"/>
                    </a:lnTo>
                    <a:lnTo>
                      <a:pt x="76" y="22"/>
                    </a:lnTo>
                    <a:lnTo>
                      <a:pt x="78" y="22"/>
                    </a:lnTo>
                    <a:lnTo>
                      <a:pt x="79" y="22"/>
                    </a:lnTo>
                    <a:lnTo>
                      <a:pt x="80" y="22"/>
                    </a:lnTo>
                    <a:lnTo>
                      <a:pt x="82" y="24"/>
                    </a:lnTo>
                    <a:lnTo>
                      <a:pt x="83" y="24"/>
                    </a:lnTo>
                    <a:lnTo>
                      <a:pt x="84" y="24"/>
                    </a:lnTo>
                    <a:lnTo>
                      <a:pt x="85" y="24"/>
                    </a:lnTo>
                    <a:lnTo>
                      <a:pt x="86" y="24"/>
                    </a:lnTo>
                    <a:lnTo>
                      <a:pt x="88" y="24"/>
                    </a:lnTo>
                    <a:lnTo>
                      <a:pt x="89" y="25"/>
                    </a:lnTo>
                    <a:lnTo>
                      <a:pt x="90" y="25"/>
                    </a:lnTo>
                    <a:lnTo>
                      <a:pt x="92" y="25"/>
                    </a:lnTo>
                    <a:lnTo>
                      <a:pt x="93" y="25"/>
                    </a:lnTo>
                    <a:lnTo>
                      <a:pt x="95" y="25"/>
                    </a:lnTo>
                    <a:lnTo>
                      <a:pt x="96" y="25"/>
                    </a:lnTo>
                    <a:lnTo>
                      <a:pt x="97" y="24"/>
                    </a:lnTo>
                    <a:lnTo>
                      <a:pt x="98" y="24"/>
                    </a:lnTo>
                    <a:lnTo>
                      <a:pt x="99" y="24"/>
                    </a:lnTo>
                    <a:lnTo>
                      <a:pt x="101" y="24"/>
                    </a:lnTo>
                    <a:lnTo>
                      <a:pt x="102" y="24"/>
                    </a:lnTo>
                    <a:lnTo>
                      <a:pt x="103" y="24"/>
                    </a:lnTo>
                    <a:lnTo>
                      <a:pt x="105" y="23"/>
                    </a:lnTo>
                    <a:lnTo>
                      <a:pt x="106" y="22"/>
                    </a:lnTo>
                    <a:lnTo>
                      <a:pt x="108" y="22"/>
                    </a:lnTo>
                    <a:lnTo>
                      <a:pt x="109" y="22"/>
                    </a:lnTo>
                    <a:lnTo>
                      <a:pt x="110" y="22"/>
                    </a:lnTo>
                    <a:lnTo>
                      <a:pt x="111" y="22"/>
                    </a:lnTo>
                    <a:lnTo>
                      <a:pt x="112" y="21"/>
                    </a:lnTo>
                    <a:lnTo>
                      <a:pt x="114" y="21"/>
                    </a:lnTo>
                    <a:lnTo>
                      <a:pt x="115" y="21"/>
                    </a:lnTo>
                    <a:lnTo>
                      <a:pt x="116" y="21"/>
                    </a:lnTo>
                    <a:lnTo>
                      <a:pt x="118" y="21"/>
                    </a:lnTo>
                    <a:lnTo>
                      <a:pt x="119" y="19"/>
                    </a:lnTo>
                    <a:lnTo>
                      <a:pt x="120" y="19"/>
                    </a:lnTo>
                    <a:lnTo>
                      <a:pt x="122" y="19"/>
                    </a:lnTo>
                    <a:lnTo>
                      <a:pt x="123" y="19"/>
                    </a:lnTo>
                    <a:lnTo>
                      <a:pt x="124" y="19"/>
                    </a:lnTo>
                    <a:lnTo>
                      <a:pt x="125" y="19"/>
                    </a:lnTo>
                    <a:lnTo>
                      <a:pt x="126" y="21"/>
                    </a:lnTo>
                    <a:lnTo>
                      <a:pt x="128" y="21"/>
                    </a:lnTo>
                    <a:lnTo>
                      <a:pt x="129" y="21"/>
                    </a:lnTo>
                    <a:lnTo>
                      <a:pt x="130" y="21"/>
                    </a:lnTo>
                    <a:lnTo>
                      <a:pt x="132" y="21"/>
                    </a:lnTo>
                    <a:lnTo>
                      <a:pt x="133" y="21"/>
                    </a:lnTo>
                    <a:lnTo>
                      <a:pt x="135" y="22"/>
                    </a:lnTo>
                    <a:lnTo>
                      <a:pt x="136" y="22"/>
                    </a:lnTo>
                    <a:lnTo>
                      <a:pt x="137" y="22"/>
                    </a:lnTo>
                    <a:lnTo>
                      <a:pt x="138" y="23"/>
                    </a:lnTo>
                    <a:lnTo>
                      <a:pt x="139" y="23"/>
                    </a:lnTo>
                    <a:lnTo>
                      <a:pt x="141" y="25"/>
                    </a:lnTo>
                    <a:lnTo>
                      <a:pt x="142" y="26"/>
                    </a:lnTo>
                    <a:lnTo>
                      <a:pt x="143" y="27"/>
                    </a:lnTo>
                    <a:lnTo>
                      <a:pt x="145" y="29"/>
                    </a:lnTo>
                    <a:lnTo>
                      <a:pt x="146" y="30"/>
                    </a:lnTo>
                    <a:lnTo>
                      <a:pt x="148" y="30"/>
                    </a:lnTo>
                    <a:lnTo>
                      <a:pt x="149" y="32"/>
                    </a:lnTo>
                    <a:lnTo>
                      <a:pt x="150" y="32"/>
                    </a:lnTo>
                    <a:lnTo>
                      <a:pt x="151" y="32"/>
                    </a:lnTo>
                    <a:lnTo>
                      <a:pt x="152" y="32"/>
                    </a:lnTo>
                    <a:lnTo>
                      <a:pt x="154" y="32"/>
                    </a:lnTo>
                    <a:lnTo>
                      <a:pt x="155" y="32"/>
                    </a:lnTo>
                    <a:lnTo>
                      <a:pt x="156" y="32"/>
                    </a:lnTo>
                    <a:lnTo>
                      <a:pt x="158" y="34"/>
                    </a:lnTo>
                    <a:lnTo>
                      <a:pt x="159" y="34"/>
                    </a:lnTo>
                    <a:lnTo>
                      <a:pt x="161" y="34"/>
                    </a:lnTo>
                    <a:lnTo>
                      <a:pt x="162" y="3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7" name="Freeform 77"/>
              <p:cNvSpPr>
                <a:spLocks/>
              </p:cNvSpPr>
              <p:nvPr/>
            </p:nvSpPr>
            <p:spPr bwMode="auto">
              <a:xfrm>
                <a:off x="4904" y="3076"/>
                <a:ext cx="48" cy="12"/>
              </a:xfrm>
              <a:custGeom>
                <a:avLst/>
                <a:gdLst>
                  <a:gd name="T0" fmla="*/ 0 w 161"/>
                  <a:gd name="T1" fmla="*/ 0 h 35"/>
                  <a:gd name="T2" fmla="*/ 0 w 161"/>
                  <a:gd name="T3" fmla="*/ 0 h 35"/>
                  <a:gd name="T4" fmla="*/ 0 w 161"/>
                  <a:gd name="T5" fmla="*/ 0 h 35"/>
                  <a:gd name="T6" fmla="*/ 0 w 161"/>
                  <a:gd name="T7" fmla="*/ 0 h 35"/>
                  <a:gd name="T8" fmla="*/ 0 w 161"/>
                  <a:gd name="T9" fmla="*/ 0 h 35"/>
                  <a:gd name="T10" fmla="*/ 0 w 161"/>
                  <a:gd name="T11" fmla="*/ 0 h 35"/>
                  <a:gd name="T12" fmla="*/ 0 w 161"/>
                  <a:gd name="T13" fmla="*/ 0 h 35"/>
                  <a:gd name="T14" fmla="*/ 0 w 161"/>
                  <a:gd name="T15" fmla="*/ 0 h 35"/>
                  <a:gd name="T16" fmla="*/ 0 w 161"/>
                  <a:gd name="T17" fmla="*/ 0 h 35"/>
                  <a:gd name="T18" fmla="*/ 0 w 161"/>
                  <a:gd name="T19" fmla="*/ 0 h 35"/>
                  <a:gd name="T20" fmla="*/ 0 w 161"/>
                  <a:gd name="T21" fmla="*/ 0 h 35"/>
                  <a:gd name="T22" fmla="*/ 0 w 161"/>
                  <a:gd name="T23" fmla="*/ 0 h 35"/>
                  <a:gd name="T24" fmla="*/ 0 w 161"/>
                  <a:gd name="T25" fmla="*/ 0 h 35"/>
                  <a:gd name="T26" fmla="*/ 0 w 161"/>
                  <a:gd name="T27" fmla="*/ 0 h 35"/>
                  <a:gd name="T28" fmla="*/ 0 w 161"/>
                  <a:gd name="T29" fmla="*/ 0 h 35"/>
                  <a:gd name="T30" fmla="*/ 0 w 161"/>
                  <a:gd name="T31" fmla="*/ 0 h 35"/>
                  <a:gd name="T32" fmla="*/ 0 w 161"/>
                  <a:gd name="T33" fmla="*/ 0 h 35"/>
                  <a:gd name="T34" fmla="*/ 0 w 161"/>
                  <a:gd name="T35" fmla="*/ 0 h 35"/>
                  <a:gd name="T36" fmla="*/ 0 w 161"/>
                  <a:gd name="T37" fmla="*/ 0 h 35"/>
                  <a:gd name="T38" fmla="*/ 0 w 161"/>
                  <a:gd name="T39" fmla="*/ 0 h 35"/>
                  <a:gd name="T40" fmla="*/ 0 w 161"/>
                  <a:gd name="T41" fmla="*/ 0 h 35"/>
                  <a:gd name="T42" fmla="*/ 0 w 161"/>
                  <a:gd name="T43" fmla="*/ 0 h 35"/>
                  <a:gd name="T44" fmla="*/ 0 w 161"/>
                  <a:gd name="T45" fmla="*/ 0 h 35"/>
                  <a:gd name="T46" fmla="*/ 0 w 161"/>
                  <a:gd name="T47" fmla="*/ 0 h 35"/>
                  <a:gd name="T48" fmla="*/ 0 w 161"/>
                  <a:gd name="T49" fmla="*/ 0 h 35"/>
                  <a:gd name="T50" fmla="*/ 0 w 161"/>
                  <a:gd name="T51" fmla="*/ 0 h 35"/>
                  <a:gd name="T52" fmla="*/ 0 w 161"/>
                  <a:gd name="T53" fmla="*/ 0 h 35"/>
                  <a:gd name="T54" fmla="*/ 0 w 161"/>
                  <a:gd name="T55" fmla="*/ 0 h 35"/>
                  <a:gd name="T56" fmla="*/ 0 w 161"/>
                  <a:gd name="T57" fmla="*/ 0 h 35"/>
                  <a:gd name="T58" fmla="*/ 0 w 161"/>
                  <a:gd name="T59" fmla="*/ 0 h 35"/>
                  <a:gd name="T60" fmla="*/ 0 w 161"/>
                  <a:gd name="T61" fmla="*/ 0 h 35"/>
                  <a:gd name="T62" fmla="*/ 0 w 161"/>
                  <a:gd name="T63" fmla="*/ 0 h 35"/>
                  <a:gd name="T64" fmla="*/ 0 w 161"/>
                  <a:gd name="T65" fmla="*/ 0 h 35"/>
                  <a:gd name="T66" fmla="*/ 0 w 161"/>
                  <a:gd name="T67" fmla="*/ 0 h 35"/>
                  <a:gd name="T68" fmla="*/ 0 w 161"/>
                  <a:gd name="T69" fmla="*/ 0 h 35"/>
                  <a:gd name="T70" fmla="*/ 0 w 161"/>
                  <a:gd name="T71" fmla="*/ 0 h 35"/>
                  <a:gd name="T72" fmla="*/ 0 w 161"/>
                  <a:gd name="T73" fmla="*/ 0 h 35"/>
                  <a:gd name="T74" fmla="*/ 0 w 161"/>
                  <a:gd name="T75" fmla="*/ 0 h 35"/>
                  <a:gd name="T76" fmla="*/ 0 w 161"/>
                  <a:gd name="T77" fmla="*/ 0 h 35"/>
                  <a:gd name="T78" fmla="*/ 0 w 161"/>
                  <a:gd name="T79" fmla="*/ 0 h 35"/>
                  <a:gd name="T80" fmla="*/ 0 w 161"/>
                  <a:gd name="T81" fmla="*/ 0 h 35"/>
                  <a:gd name="T82" fmla="*/ 0 w 161"/>
                  <a:gd name="T83" fmla="*/ 0 h 35"/>
                  <a:gd name="T84" fmla="*/ 0 w 161"/>
                  <a:gd name="T85" fmla="*/ 0 h 35"/>
                  <a:gd name="T86" fmla="*/ 0 w 161"/>
                  <a:gd name="T87" fmla="*/ 0 h 35"/>
                  <a:gd name="T88" fmla="*/ 0 w 161"/>
                  <a:gd name="T89" fmla="*/ 0 h 35"/>
                  <a:gd name="T90" fmla="*/ 0 w 161"/>
                  <a:gd name="T91" fmla="*/ 0 h 35"/>
                  <a:gd name="T92" fmla="*/ 0 w 161"/>
                  <a:gd name="T93" fmla="*/ 0 h 35"/>
                  <a:gd name="T94" fmla="*/ 0 w 161"/>
                  <a:gd name="T95" fmla="*/ 0 h 35"/>
                  <a:gd name="T96" fmla="*/ 0 w 161"/>
                  <a:gd name="T97" fmla="*/ 0 h 35"/>
                  <a:gd name="T98" fmla="*/ 0 w 161"/>
                  <a:gd name="T99" fmla="*/ 0 h 35"/>
                  <a:gd name="T100" fmla="*/ 0 w 161"/>
                  <a:gd name="T101" fmla="*/ 0 h 35"/>
                  <a:gd name="T102" fmla="*/ 0 w 161"/>
                  <a:gd name="T103" fmla="*/ 0 h 35"/>
                  <a:gd name="T104" fmla="*/ 0 w 161"/>
                  <a:gd name="T105" fmla="*/ 0 h 35"/>
                  <a:gd name="T106" fmla="*/ 0 w 161"/>
                  <a:gd name="T107" fmla="*/ 0 h 35"/>
                  <a:gd name="T108" fmla="*/ 0 w 161"/>
                  <a:gd name="T109" fmla="*/ 0 h 35"/>
                  <a:gd name="T110" fmla="*/ 0 w 161"/>
                  <a:gd name="T111" fmla="*/ 0 h 35"/>
                  <a:gd name="T112" fmla="*/ 0 w 161"/>
                  <a:gd name="T113" fmla="*/ 0 h 35"/>
                  <a:gd name="T114" fmla="*/ 0 w 161"/>
                  <a:gd name="T115" fmla="*/ 0 h 35"/>
                  <a:gd name="T116" fmla="*/ 0 w 161"/>
                  <a:gd name="T117" fmla="*/ 0 h 35"/>
                  <a:gd name="T118" fmla="*/ 0 w 161"/>
                  <a:gd name="T119" fmla="*/ 0 h 35"/>
                  <a:gd name="T120" fmla="*/ 0 w 161"/>
                  <a:gd name="T121" fmla="*/ 0 h 35"/>
                  <a:gd name="T122" fmla="*/ 0 w 161"/>
                  <a:gd name="T123" fmla="*/ 0 h 35"/>
                  <a:gd name="T124" fmla="*/ 0 w 161"/>
                  <a:gd name="T125" fmla="*/ 0 h 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35">
                    <a:moveTo>
                      <a:pt x="0" y="0"/>
                    </a:moveTo>
                    <a:lnTo>
                      <a:pt x="1" y="0"/>
                    </a:lnTo>
                    <a:lnTo>
                      <a:pt x="2" y="0"/>
                    </a:lnTo>
                    <a:lnTo>
                      <a:pt x="3" y="1"/>
                    </a:lnTo>
                    <a:lnTo>
                      <a:pt x="4" y="1"/>
                    </a:lnTo>
                    <a:lnTo>
                      <a:pt x="6" y="1"/>
                    </a:lnTo>
                    <a:lnTo>
                      <a:pt x="7" y="1"/>
                    </a:lnTo>
                    <a:lnTo>
                      <a:pt x="8" y="1"/>
                    </a:lnTo>
                    <a:lnTo>
                      <a:pt x="10" y="2"/>
                    </a:lnTo>
                    <a:lnTo>
                      <a:pt x="11" y="2"/>
                    </a:lnTo>
                    <a:lnTo>
                      <a:pt x="13" y="2"/>
                    </a:lnTo>
                    <a:lnTo>
                      <a:pt x="14" y="2"/>
                    </a:lnTo>
                    <a:lnTo>
                      <a:pt x="15" y="2"/>
                    </a:lnTo>
                    <a:lnTo>
                      <a:pt x="16" y="2"/>
                    </a:lnTo>
                    <a:lnTo>
                      <a:pt x="17" y="4"/>
                    </a:lnTo>
                    <a:lnTo>
                      <a:pt x="19" y="2"/>
                    </a:lnTo>
                    <a:lnTo>
                      <a:pt x="20" y="4"/>
                    </a:lnTo>
                    <a:lnTo>
                      <a:pt x="21" y="4"/>
                    </a:lnTo>
                    <a:lnTo>
                      <a:pt x="23" y="4"/>
                    </a:lnTo>
                    <a:lnTo>
                      <a:pt x="24" y="4"/>
                    </a:lnTo>
                    <a:lnTo>
                      <a:pt x="26" y="4"/>
                    </a:lnTo>
                    <a:lnTo>
                      <a:pt x="27" y="4"/>
                    </a:lnTo>
                    <a:lnTo>
                      <a:pt x="28" y="5"/>
                    </a:lnTo>
                    <a:lnTo>
                      <a:pt x="29" y="5"/>
                    </a:lnTo>
                    <a:lnTo>
                      <a:pt x="30" y="5"/>
                    </a:lnTo>
                    <a:lnTo>
                      <a:pt x="32" y="5"/>
                    </a:lnTo>
                    <a:lnTo>
                      <a:pt x="33" y="5"/>
                    </a:lnTo>
                    <a:lnTo>
                      <a:pt x="34" y="6"/>
                    </a:lnTo>
                    <a:lnTo>
                      <a:pt x="36" y="6"/>
                    </a:lnTo>
                    <a:lnTo>
                      <a:pt x="37" y="6"/>
                    </a:lnTo>
                    <a:lnTo>
                      <a:pt x="39" y="6"/>
                    </a:lnTo>
                    <a:lnTo>
                      <a:pt x="40" y="6"/>
                    </a:lnTo>
                    <a:lnTo>
                      <a:pt x="41" y="6"/>
                    </a:lnTo>
                    <a:lnTo>
                      <a:pt x="42" y="6"/>
                    </a:lnTo>
                    <a:lnTo>
                      <a:pt x="43" y="6"/>
                    </a:lnTo>
                    <a:lnTo>
                      <a:pt x="45" y="8"/>
                    </a:lnTo>
                    <a:lnTo>
                      <a:pt x="46" y="8"/>
                    </a:lnTo>
                    <a:lnTo>
                      <a:pt x="47" y="8"/>
                    </a:lnTo>
                    <a:lnTo>
                      <a:pt x="48" y="8"/>
                    </a:lnTo>
                    <a:lnTo>
                      <a:pt x="50" y="8"/>
                    </a:lnTo>
                    <a:lnTo>
                      <a:pt x="51" y="8"/>
                    </a:lnTo>
                    <a:lnTo>
                      <a:pt x="53" y="8"/>
                    </a:lnTo>
                    <a:lnTo>
                      <a:pt x="54" y="9"/>
                    </a:lnTo>
                    <a:lnTo>
                      <a:pt x="55" y="9"/>
                    </a:lnTo>
                    <a:lnTo>
                      <a:pt x="56" y="9"/>
                    </a:lnTo>
                    <a:lnTo>
                      <a:pt x="57" y="9"/>
                    </a:lnTo>
                    <a:lnTo>
                      <a:pt x="59" y="9"/>
                    </a:lnTo>
                    <a:lnTo>
                      <a:pt x="60" y="9"/>
                    </a:lnTo>
                    <a:lnTo>
                      <a:pt x="61" y="9"/>
                    </a:lnTo>
                    <a:lnTo>
                      <a:pt x="63" y="9"/>
                    </a:lnTo>
                    <a:lnTo>
                      <a:pt x="64" y="9"/>
                    </a:lnTo>
                    <a:lnTo>
                      <a:pt x="66" y="9"/>
                    </a:lnTo>
                    <a:lnTo>
                      <a:pt x="67" y="9"/>
                    </a:lnTo>
                    <a:lnTo>
                      <a:pt x="68" y="9"/>
                    </a:lnTo>
                    <a:lnTo>
                      <a:pt x="69" y="9"/>
                    </a:lnTo>
                    <a:lnTo>
                      <a:pt x="70" y="9"/>
                    </a:lnTo>
                    <a:lnTo>
                      <a:pt x="72" y="9"/>
                    </a:lnTo>
                    <a:lnTo>
                      <a:pt x="73" y="9"/>
                    </a:lnTo>
                    <a:lnTo>
                      <a:pt x="74" y="9"/>
                    </a:lnTo>
                    <a:lnTo>
                      <a:pt x="76" y="9"/>
                    </a:lnTo>
                    <a:lnTo>
                      <a:pt x="77" y="9"/>
                    </a:lnTo>
                    <a:lnTo>
                      <a:pt x="79" y="9"/>
                    </a:lnTo>
                    <a:lnTo>
                      <a:pt x="80" y="9"/>
                    </a:lnTo>
                    <a:lnTo>
                      <a:pt x="81" y="9"/>
                    </a:lnTo>
                    <a:lnTo>
                      <a:pt x="82" y="9"/>
                    </a:lnTo>
                    <a:lnTo>
                      <a:pt x="83" y="9"/>
                    </a:lnTo>
                    <a:lnTo>
                      <a:pt x="85" y="9"/>
                    </a:lnTo>
                    <a:lnTo>
                      <a:pt x="86" y="9"/>
                    </a:lnTo>
                    <a:lnTo>
                      <a:pt x="87" y="9"/>
                    </a:lnTo>
                    <a:lnTo>
                      <a:pt x="88" y="9"/>
                    </a:lnTo>
                    <a:lnTo>
                      <a:pt x="90" y="9"/>
                    </a:lnTo>
                    <a:lnTo>
                      <a:pt x="91" y="9"/>
                    </a:lnTo>
                    <a:lnTo>
                      <a:pt x="93" y="9"/>
                    </a:lnTo>
                    <a:lnTo>
                      <a:pt x="94" y="9"/>
                    </a:lnTo>
                    <a:lnTo>
                      <a:pt x="95" y="9"/>
                    </a:lnTo>
                    <a:lnTo>
                      <a:pt x="96" y="9"/>
                    </a:lnTo>
                    <a:lnTo>
                      <a:pt x="97" y="9"/>
                    </a:lnTo>
                    <a:lnTo>
                      <a:pt x="99" y="9"/>
                    </a:lnTo>
                    <a:lnTo>
                      <a:pt x="100" y="9"/>
                    </a:lnTo>
                    <a:lnTo>
                      <a:pt x="101" y="9"/>
                    </a:lnTo>
                    <a:lnTo>
                      <a:pt x="103" y="7"/>
                    </a:lnTo>
                    <a:lnTo>
                      <a:pt x="104" y="7"/>
                    </a:lnTo>
                    <a:lnTo>
                      <a:pt x="106" y="7"/>
                    </a:lnTo>
                    <a:lnTo>
                      <a:pt x="107" y="7"/>
                    </a:lnTo>
                    <a:lnTo>
                      <a:pt x="108" y="7"/>
                    </a:lnTo>
                    <a:lnTo>
                      <a:pt x="109" y="7"/>
                    </a:lnTo>
                    <a:lnTo>
                      <a:pt x="110" y="7"/>
                    </a:lnTo>
                    <a:lnTo>
                      <a:pt x="112" y="7"/>
                    </a:lnTo>
                    <a:lnTo>
                      <a:pt x="113" y="7"/>
                    </a:lnTo>
                    <a:lnTo>
                      <a:pt x="114" y="7"/>
                    </a:lnTo>
                    <a:lnTo>
                      <a:pt x="116" y="7"/>
                    </a:lnTo>
                    <a:lnTo>
                      <a:pt x="117" y="7"/>
                    </a:lnTo>
                    <a:lnTo>
                      <a:pt x="119" y="7"/>
                    </a:lnTo>
                    <a:lnTo>
                      <a:pt x="120" y="9"/>
                    </a:lnTo>
                    <a:lnTo>
                      <a:pt x="121" y="9"/>
                    </a:lnTo>
                    <a:lnTo>
                      <a:pt x="122" y="9"/>
                    </a:lnTo>
                    <a:lnTo>
                      <a:pt x="123" y="9"/>
                    </a:lnTo>
                    <a:lnTo>
                      <a:pt x="125" y="9"/>
                    </a:lnTo>
                    <a:lnTo>
                      <a:pt x="126" y="11"/>
                    </a:lnTo>
                    <a:lnTo>
                      <a:pt x="127" y="11"/>
                    </a:lnTo>
                    <a:lnTo>
                      <a:pt x="128" y="11"/>
                    </a:lnTo>
                    <a:lnTo>
                      <a:pt x="130" y="11"/>
                    </a:lnTo>
                    <a:lnTo>
                      <a:pt x="131" y="11"/>
                    </a:lnTo>
                    <a:lnTo>
                      <a:pt x="133" y="12"/>
                    </a:lnTo>
                    <a:lnTo>
                      <a:pt x="134" y="12"/>
                    </a:lnTo>
                    <a:lnTo>
                      <a:pt x="135" y="14"/>
                    </a:lnTo>
                    <a:lnTo>
                      <a:pt x="136" y="14"/>
                    </a:lnTo>
                    <a:lnTo>
                      <a:pt x="137" y="15"/>
                    </a:lnTo>
                    <a:lnTo>
                      <a:pt x="139" y="16"/>
                    </a:lnTo>
                    <a:lnTo>
                      <a:pt x="140" y="16"/>
                    </a:lnTo>
                    <a:lnTo>
                      <a:pt x="141" y="18"/>
                    </a:lnTo>
                    <a:lnTo>
                      <a:pt x="143" y="18"/>
                    </a:lnTo>
                    <a:lnTo>
                      <a:pt x="144" y="19"/>
                    </a:lnTo>
                    <a:lnTo>
                      <a:pt x="146" y="19"/>
                    </a:lnTo>
                    <a:lnTo>
                      <a:pt x="147" y="20"/>
                    </a:lnTo>
                    <a:lnTo>
                      <a:pt x="148" y="20"/>
                    </a:lnTo>
                    <a:lnTo>
                      <a:pt x="149" y="22"/>
                    </a:lnTo>
                    <a:lnTo>
                      <a:pt x="150" y="22"/>
                    </a:lnTo>
                    <a:lnTo>
                      <a:pt x="152" y="22"/>
                    </a:lnTo>
                    <a:lnTo>
                      <a:pt x="153" y="23"/>
                    </a:lnTo>
                    <a:lnTo>
                      <a:pt x="154" y="25"/>
                    </a:lnTo>
                    <a:lnTo>
                      <a:pt x="156" y="25"/>
                    </a:lnTo>
                    <a:lnTo>
                      <a:pt x="157" y="28"/>
                    </a:lnTo>
                    <a:lnTo>
                      <a:pt x="159" y="29"/>
                    </a:lnTo>
                    <a:lnTo>
                      <a:pt x="160" y="32"/>
                    </a:lnTo>
                    <a:lnTo>
                      <a:pt x="161" y="3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8" name="Freeform 78"/>
              <p:cNvSpPr>
                <a:spLocks/>
              </p:cNvSpPr>
              <p:nvPr/>
            </p:nvSpPr>
            <p:spPr bwMode="auto">
              <a:xfrm>
                <a:off x="4952" y="3081"/>
                <a:ext cx="47" cy="10"/>
              </a:xfrm>
              <a:custGeom>
                <a:avLst/>
                <a:gdLst>
                  <a:gd name="T0" fmla="*/ 0 w 161"/>
                  <a:gd name="T1" fmla="*/ 0 h 31"/>
                  <a:gd name="T2" fmla="*/ 0 w 161"/>
                  <a:gd name="T3" fmla="*/ 0 h 31"/>
                  <a:gd name="T4" fmla="*/ 0 w 161"/>
                  <a:gd name="T5" fmla="*/ 0 h 31"/>
                  <a:gd name="T6" fmla="*/ 0 w 161"/>
                  <a:gd name="T7" fmla="*/ 0 h 31"/>
                  <a:gd name="T8" fmla="*/ 0 w 161"/>
                  <a:gd name="T9" fmla="*/ 0 h 31"/>
                  <a:gd name="T10" fmla="*/ 0 w 161"/>
                  <a:gd name="T11" fmla="*/ 0 h 31"/>
                  <a:gd name="T12" fmla="*/ 0 w 161"/>
                  <a:gd name="T13" fmla="*/ 0 h 31"/>
                  <a:gd name="T14" fmla="*/ 0 w 161"/>
                  <a:gd name="T15" fmla="*/ 0 h 31"/>
                  <a:gd name="T16" fmla="*/ 0 w 161"/>
                  <a:gd name="T17" fmla="*/ 0 h 31"/>
                  <a:gd name="T18" fmla="*/ 0 w 161"/>
                  <a:gd name="T19" fmla="*/ 0 h 31"/>
                  <a:gd name="T20" fmla="*/ 0 w 161"/>
                  <a:gd name="T21" fmla="*/ 0 h 31"/>
                  <a:gd name="T22" fmla="*/ 0 w 161"/>
                  <a:gd name="T23" fmla="*/ 0 h 31"/>
                  <a:gd name="T24" fmla="*/ 0 w 161"/>
                  <a:gd name="T25" fmla="*/ 0 h 31"/>
                  <a:gd name="T26" fmla="*/ 0 w 161"/>
                  <a:gd name="T27" fmla="*/ 0 h 31"/>
                  <a:gd name="T28" fmla="*/ 0 w 161"/>
                  <a:gd name="T29" fmla="*/ 0 h 31"/>
                  <a:gd name="T30" fmla="*/ 0 w 161"/>
                  <a:gd name="T31" fmla="*/ 0 h 31"/>
                  <a:gd name="T32" fmla="*/ 0 w 161"/>
                  <a:gd name="T33" fmla="*/ 0 h 31"/>
                  <a:gd name="T34" fmla="*/ 0 w 161"/>
                  <a:gd name="T35" fmla="*/ 0 h 31"/>
                  <a:gd name="T36" fmla="*/ 0 w 161"/>
                  <a:gd name="T37" fmla="*/ 0 h 31"/>
                  <a:gd name="T38" fmla="*/ 0 w 161"/>
                  <a:gd name="T39" fmla="*/ 0 h 31"/>
                  <a:gd name="T40" fmla="*/ 0 w 161"/>
                  <a:gd name="T41" fmla="*/ 0 h 31"/>
                  <a:gd name="T42" fmla="*/ 0 w 161"/>
                  <a:gd name="T43" fmla="*/ 0 h 31"/>
                  <a:gd name="T44" fmla="*/ 0 w 161"/>
                  <a:gd name="T45" fmla="*/ 0 h 31"/>
                  <a:gd name="T46" fmla="*/ 0 w 161"/>
                  <a:gd name="T47" fmla="*/ 0 h 31"/>
                  <a:gd name="T48" fmla="*/ 0 w 161"/>
                  <a:gd name="T49" fmla="*/ 0 h 31"/>
                  <a:gd name="T50" fmla="*/ 0 w 161"/>
                  <a:gd name="T51" fmla="*/ 0 h 31"/>
                  <a:gd name="T52" fmla="*/ 0 w 161"/>
                  <a:gd name="T53" fmla="*/ 0 h 31"/>
                  <a:gd name="T54" fmla="*/ 0 w 161"/>
                  <a:gd name="T55" fmla="*/ 0 h 31"/>
                  <a:gd name="T56" fmla="*/ 0 w 161"/>
                  <a:gd name="T57" fmla="*/ 0 h 31"/>
                  <a:gd name="T58" fmla="*/ 0 w 161"/>
                  <a:gd name="T59" fmla="*/ 0 h 31"/>
                  <a:gd name="T60" fmla="*/ 0 w 161"/>
                  <a:gd name="T61" fmla="*/ 0 h 31"/>
                  <a:gd name="T62" fmla="*/ 0 w 161"/>
                  <a:gd name="T63" fmla="*/ 0 h 31"/>
                  <a:gd name="T64" fmla="*/ 0 w 161"/>
                  <a:gd name="T65" fmla="*/ 0 h 31"/>
                  <a:gd name="T66" fmla="*/ 0 w 161"/>
                  <a:gd name="T67" fmla="*/ 0 h 31"/>
                  <a:gd name="T68" fmla="*/ 0 w 161"/>
                  <a:gd name="T69" fmla="*/ 0 h 31"/>
                  <a:gd name="T70" fmla="*/ 0 w 161"/>
                  <a:gd name="T71" fmla="*/ 0 h 31"/>
                  <a:gd name="T72" fmla="*/ 0 w 161"/>
                  <a:gd name="T73" fmla="*/ 0 h 31"/>
                  <a:gd name="T74" fmla="*/ 0 w 161"/>
                  <a:gd name="T75" fmla="*/ 0 h 31"/>
                  <a:gd name="T76" fmla="*/ 0 w 161"/>
                  <a:gd name="T77" fmla="*/ 0 h 31"/>
                  <a:gd name="T78" fmla="*/ 0 w 161"/>
                  <a:gd name="T79" fmla="*/ 0 h 31"/>
                  <a:gd name="T80" fmla="*/ 0 w 161"/>
                  <a:gd name="T81" fmla="*/ 0 h 31"/>
                  <a:gd name="T82" fmla="*/ 0 w 161"/>
                  <a:gd name="T83" fmla="*/ 0 h 31"/>
                  <a:gd name="T84" fmla="*/ 0 w 161"/>
                  <a:gd name="T85" fmla="*/ 0 h 31"/>
                  <a:gd name="T86" fmla="*/ 0 w 161"/>
                  <a:gd name="T87" fmla="*/ 0 h 31"/>
                  <a:gd name="T88" fmla="*/ 0 w 161"/>
                  <a:gd name="T89" fmla="*/ 0 h 31"/>
                  <a:gd name="T90" fmla="*/ 0 w 161"/>
                  <a:gd name="T91" fmla="*/ 0 h 31"/>
                  <a:gd name="T92" fmla="*/ 0 w 161"/>
                  <a:gd name="T93" fmla="*/ 0 h 31"/>
                  <a:gd name="T94" fmla="*/ 0 w 161"/>
                  <a:gd name="T95" fmla="*/ 0 h 31"/>
                  <a:gd name="T96" fmla="*/ 0 w 161"/>
                  <a:gd name="T97" fmla="*/ 0 h 31"/>
                  <a:gd name="T98" fmla="*/ 0 w 161"/>
                  <a:gd name="T99" fmla="*/ 0 h 31"/>
                  <a:gd name="T100" fmla="*/ 0 w 161"/>
                  <a:gd name="T101" fmla="*/ 0 h 31"/>
                  <a:gd name="T102" fmla="*/ 0 w 161"/>
                  <a:gd name="T103" fmla="*/ 0 h 31"/>
                  <a:gd name="T104" fmla="*/ 0 w 161"/>
                  <a:gd name="T105" fmla="*/ 0 h 31"/>
                  <a:gd name="T106" fmla="*/ 0 w 161"/>
                  <a:gd name="T107" fmla="*/ 0 h 31"/>
                  <a:gd name="T108" fmla="*/ 0 w 161"/>
                  <a:gd name="T109" fmla="*/ 0 h 31"/>
                  <a:gd name="T110" fmla="*/ 0 w 161"/>
                  <a:gd name="T111" fmla="*/ 0 h 31"/>
                  <a:gd name="T112" fmla="*/ 0 w 161"/>
                  <a:gd name="T113" fmla="*/ 0 h 31"/>
                  <a:gd name="T114" fmla="*/ 0 w 161"/>
                  <a:gd name="T115" fmla="*/ 0 h 31"/>
                  <a:gd name="T116" fmla="*/ 0 w 161"/>
                  <a:gd name="T117" fmla="*/ 0 h 31"/>
                  <a:gd name="T118" fmla="*/ 0 w 161"/>
                  <a:gd name="T119" fmla="*/ 0 h 31"/>
                  <a:gd name="T120" fmla="*/ 0 w 161"/>
                  <a:gd name="T121" fmla="*/ 0 h 31"/>
                  <a:gd name="T122" fmla="*/ 0 w 161"/>
                  <a:gd name="T123" fmla="*/ 0 h 31"/>
                  <a:gd name="T124" fmla="*/ 0 w 161"/>
                  <a:gd name="T125" fmla="*/ 0 h 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31">
                    <a:moveTo>
                      <a:pt x="0" y="21"/>
                    </a:moveTo>
                    <a:lnTo>
                      <a:pt x="1" y="26"/>
                    </a:lnTo>
                    <a:lnTo>
                      <a:pt x="2" y="27"/>
                    </a:lnTo>
                    <a:lnTo>
                      <a:pt x="4" y="29"/>
                    </a:lnTo>
                    <a:lnTo>
                      <a:pt x="5" y="29"/>
                    </a:lnTo>
                    <a:lnTo>
                      <a:pt x="6" y="30"/>
                    </a:lnTo>
                    <a:lnTo>
                      <a:pt x="7" y="30"/>
                    </a:lnTo>
                    <a:lnTo>
                      <a:pt x="9" y="30"/>
                    </a:lnTo>
                    <a:lnTo>
                      <a:pt x="11" y="30"/>
                    </a:lnTo>
                    <a:lnTo>
                      <a:pt x="12" y="31"/>
                    </a:lnTo>
                    <a:lnTo>
                      <a:pt x="13" y="31"/>
                    </a:lnTo>
                    <a:lnTo>
                      <a:pt x="14" y="31"/>
                    </a:lnTo>
                    <a:lnTo>
                      <a:pt x="15" y="31"/>
                    </a:lnTo>
                    <a:lnTo>
                      <a:pt x="17" y="31"/>
                    </a:lnTo>
                    <a:lnTo>
                      <a:pt x="18" y="31"/>
                    </a:lnTo>
                    <a:lnTo>
                      <a:pt x="19" y="31"/>
                    </a:lnTo>
                    <a:lnTo>
                      <a:pt x="20" y="31"/>
                    </a:lnTo>
                    <a:lnTo>
                      <a:pt x="22" y="30"/>
                    </a:lnTo>
                    <a:lnTo>
                      <a:pt x="24" y="30"/>
                    </a:lnTo>
                    <a:lnTo>
                      <a:pt x="25" y="28"/>
                    </a:lnTo>
                    <a:lnTo>
                      <a:pt x="26" y="27"/>
                    </a:lnTo>
                    <a:lnTo>
                      <a:pt x="27" y="27"/>
                    </a:lnTo>
                    <a:lnTo>
                      <a:pt x="28" y="26"/>
                    </a:lnTo>
                    <a:lnTo>
                      <a:pt x="30" y="26"/>
                    </a:lnTo>
                    <a:lnTo>
                      <a:pt x="31" y="26"/>
                    </a:lnTo>
                    <a:lnTo>
                      <a:pt x="32" y="26"/>
                    </a:lnTo>
                    <a:lnTo>
                      <a:pt x="33" y="26"/>
                    </a:lnTo>
                    <a:lnTo>
                      <a:pt x="35" y="24"/>
                    </a:lnTo>
                    <a:lnTo>
                      <a:pt x="36" y="24"/>
                    </a:lnTo>
                    <a:lnTo>
                      <a:pt x="38" y="24"/>
                    </a:lnTo>
                    <a:lnTo>
                      <a:pt x="39" y="24"/>
                    </a:lnTo>
                    <a:lnTo>
                      <a:pt x="40" y="24"/>
                    </a:lnTo>
                    <a:lnTo>
                      <a:pt x="41" y="24"/>
                    </a:lnTo>
                    <a:lnTo>
                      <a:pt x="42" y="22"/>
                    </a:lnTo>
                    <a:lnTo>
                      <a:pt x="44" y="22"/>
                    </a:lnTo>
                    <a:lnTo>
                      <a:pt x="45" y="22"/>
                    </a:lnTo>
                    <a:lnTo>
                      <a:pt x="46" y="22"/>
                    </a:lnTo>
                    <a:lnTo>
                      <a:pt x="47" y="22"/>
                    </a:lnTo>
                    <a:lnTo>
                      <a:pt x="49" y="22"/>
                    </a:lnTo>
                    <a:lnTo>
                      <a:pt x="51" y="22"/>
                    </a:lnTo>
                    <a:lnTo>
                      <a:pt x="52" y="22"/>
                    </a:lnTo>
                    <a:lnTo>
                      <a:pt x="53" y="22"/>
                    </a:lnTo>
                    <a:lnTo>
                      <a:pt x="54" y="22"/>
                    </a:lnTo>
                    <a:lnTo>
                      <a:pt x="55" y="22"/>
                    </a:lnTo>
                    <a:lnTo>
                      <a:pt x="57" y="22"/>
                    </a:lnTo>
                    <a:lnTo>
                      <a:pt x="58" y="22"/>
                    </a:lnTo>
                    <a:lnTo>
                      <a:pt x="59" y="22"/>
                    </a:lnTo>
                    <a:lnTo>
                      <a:pt x="60" y="20"/>
                    </a:lnTo>
                    <a:lnTo>
                      <a:pt x="62" y="20"/>
                    </a:lnTo>
                    <a:lnTo>
                      <a:pt x="64" y="20"/>
                    </a:lnTo>
                    <a:lnTo>
                      <a:pt x="65" y="19"/>
                    </a:lnTo>
                    <a:lnTo>
                      <a:pt x="66" y="19"/>
                    </a:lnTo>
                    <a:lnTo>
                      <a:pt x="67" y="18"/>
                    </a:lnTo>
                    <a:lnTo>
                      <a:pt x="68" y="18"/>
                    </a:lnTo>
                    <a:lnTo>
                      <a:pt x="69" y="18"/>
                    </a:lnTo>
                    <a:lnTo>
                      <a:pt x="71" y="16"/>
                    </a:lnTo>
                    <a:lnTo>
                      <a:pt x="72" y="16"/>
                    </a:lnTo>
                    <a:lnTo>
                      <a:pt x="73" y="15"/>
                    </a:lnTo>
                    <a:lnTo>
                      <a:pt x="75" y="14"/>
                    </a:lnTo>
                    <a:lnTo>
                      <a:pt x="76" y="14"/>
                    </a:lnTo>
                    <a:lnTo>
                      <a:pt x="78" y="12"/>
                    </a:lnTo>
                    <a:lnTo>
                      <a:pt x="79" y="11"/>
                    </a:lnTo>
                    <a:lnTo>
                      <a:pt x="80" y="11"/>
                    </a:lnTo>
                    <a:lnTo>
                      <a:pt x="81" y="8"/>
                    </a:lnTo>
                    <a:lnTo>
                      <a:pt x="82" y="7"/>
                    </a:lnTo>
                    <a:lnTo>
                      <a:pt x="84" y="7"/>
                    </a:lnTo>
                    <a:lnTo>
                      <a:pt x="85" y="6"/>
                    </a:lnTo>
                    <a:lnTo>
                      <a:pt x="86" y="6"/>
                    </a:lnTo>
                    <a:lnTo>
                      <a:pt x="87" y="4"/>
                    </a:lnTo>
                    <a:lnTo>
                      <a:pt x="89" y="4"/>
                    </a:lnTo>
                    <a:lnTo>
                      <a:pt x="91" y="4"/>
                    </a:lnTo>
                    <a:lnTo>
                      <a:pt x="92" y="4"/>
                    </a:lnTo>
                    <a:lnTo>
                      <a:pt x="93" y="4"/>
                    </a:lnTo>
                    <a:lnTo>
                      <a:pt x="94" y="4"/>
                    </a:lnTo>
                    <a:lnTo>
                      <a:pt x="95" y="4"/>
                    </a:lnTo>
                    <a:lnTo>
                      <a:pt x="96" y="4"/>
                    </a:lnTo>
                    <a:lnTo>
                      <a:pt x="98" y="4"/>
                    </a:lnTo>
                    <a:lnTo>
                      <a:pt x="99" y="4"/>
                    </a:lnTo>
                    <a:lnTo>
                      <a:pt x="100" y="4"/>
                    </a:lnTo>
                    <a:lnTo>
                      <a:pt x="102" y="4"/>
                    </a:lnTo>
                    <a:lnTo>
                      <a:pt x="103" y="4"/>
                    </a:lnTo>
                    <a:lnTo>
                      <a:pt x="105" y="4"/>
                    </a:lnTo>
                    <a:lnTo>
                      <a:pt x="106" y="4"/>
                    </a:lnTo>
                    <a:lnTo>
                      <a:pt x="107" y="4"/>
                    </a:lnTo>
                    <a:lnTo>
                      <a:pt x="108" y="3"/>
                    </a:lnTo>
                    <a:lnTo>
                      <a:pt x="109" y="3"/>
                    </a:lnTo>
                    <a:lnTo>
                      <a:pt x="111" y="3"/>
                    </a:lnTo>
                    <a:lnTo>
                      <a:pt x="112" y="3"/>
                    </a:lnTo>
                    <a:lnTo>
                      <a:pt x="113" y="3"/>
                    </a:lnTo>
                    <a:lnTo>
                      <a:pt x="115" y="3"/>
                    </a:lnTo>
                    <a:lnTo>
                      <a:pt x="116" y="1"/>
                    </a:lnTo>
                    <a:lnTo>
                      <a:pt x="118" y="1"/>
                    </a:lnTo>
                    <a:lnTo>
                      <a:pt x="119" y="1"/>
                    </a:lnTo>
                    <a:lnTo>
                      <a:pt x="120" y="1"/>
                    </a:lnTo>
                    <a:lnTo>
                      <a:pt x="121" y="0"/>
                    </a:lnTo>
                    <a:lnTo>
                      <a:pt x="122" y="0"/>
                    </a:lnTo>
                    <a:lnTo>
                      <a:pt x="124" y="0"/>
                    </a:lnTo>
                    <a:lnTo>
                      <a:pt x="125" y="0"/>
                    </a:lnTo>
                    <a:lnTo>
                      <a:pt x="126" y="0"/>
                    </a:lnTo>
                    <a:lnTo>
                      <a:pt x="127" y="0"/>
                    </a:lnTo>
                    <a:lnTo>
                      <a:pt x="129" y="1"/>
                    </a:lnTo>
                    <a:lnTo>
                      <a:pt x="131" y="1"/>
                    </a:lnTo>
                    <a:lnTo>
                      <a:pt x="132" y="1"/>
                    </a:lnTo>
                    <a:lnTo>
                      <a:pt x="133" y="1"/>
                    </a:lnTo>
                    <a:lnTo>
                      <a:pt x="134" y="1"/>
                    </a:lnTo>
                    <a:lnTo>
                      <a:pt x="135" y="3"/>
                    </a:lnTo>
                    <a:lnTo>
                      <a:pt x="136" y="3"/>
                    </a:lnTo>
                    <a:lnTo>
                      <a:pt x="138" y="4"/>
                    </a:lnTo>
                    <a:lnTo>
                      <a:pt x="139" y="4"/>
                    </a:lnTo>
                    <a:lnTo>
                      <a:pt x="140" y="4"/>
                    </a:lnTo>
                    <a:lnTo>
                      <a:pt x="142" y="4"/>
                    </a:lnTo>
                    <a:lnTo>
                      <a:pt x="143" y="5"/>
                    </a:lnTo>
                    <a:lnTo>
                      <a:pt x="145" y="5"/>
                    </a:lnTo>
                    <a:lnTo>
                      <a:pt x="146" y="7"/>
                    </a:lnTo>
                    <a:lnTo>
                      <a:pt x="147" y="7"/>
                    </a:lnTo>
                    <a:lnTo>
                      <a:pt x="148" y="7"/>
                    </a:lnTo>
                    <a:lnTo>
                      <a:pt x="149" y="7"/>
                    </a:lnTo>
                    <a:lnTo>
                      <a:pt x="151" y="8"/>
                    </a:lnTo>
                    <a:lnTo>
                      <a:pt x="152" y="8"/>
                    </a:lnTo>
                    <a:lnTo>
                      <a:pt x="153" y="8"/>
                    </a:lnTo>
                    <a:lnTo>
                      <a:pt x="155" y="8"/>
                    </a:lnTo>
                    <a:lnTo>
                      <a:pt x="156" y="8"/>
                    </a:lnTo>
                    <a:lnTo>
                      <a:pt x="158" y="8"/>
                    </a:lnTo>
                    <a:lnTo>
                      <a:pt x="159" y="8"/>
                    </a:lnTo>
                    <a:lnTo>
                      <a:pt x="160" y="7"/>
                    </a:lnTo>
                    <a:lnTo>
                      <a:pt x="161" y="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69" name="Freeform 79"/>
              <p:cNvSpPr>
                <a:spLocks/>
              </p:cNvSpPr>
              <p:nvPr/>
            </p:nvSpPr>
            <p:spPr bwMode="auto">
              <a:xfrm>
                <a:off x="4999" y="3078"/>
                <a:ext cx="48" cy="9"/>
              </a:xfrm>
              <a:custGeom>
                <a:avLst/>
                <a:gdLst>
                  <a:gd name="T0" fmla="*/ 0 w 161"/>
                  <a:gd name="T1" fmla="*/ 0 h 29"/>
                  <a:gd name="T2" fmla="*/ 0 w 161"/>
                  <a:gd name="T3" fmla="*/ 0 h 29"/>
                  <a:gd name="T4" fmla="*/ 0 w 161"/>
                  <a:gd name="T5" fmla="*/ 0 h 29"/>
                  <a:gd name="T6" fmla="*/ 0 w 161"/>
                  <a:gd name="T7" fmla="*/ 0 h 29"/>
                  <a:gd name="T8" fmla="*/ 0 w 161"/>
                  <a:gd name="T9" fmla="*/ 0 h 29"/>
                  <a:gd name="T10" fmla="*/ 0 w 161"/>
                  <a:gd name="T11" fmla="*/ 0 h 29"/>
                  <a:gd name="T12" fmla="*/ 0 w 161"/>
                  <a:gd name="T13" fmla="*/ 0 h 29"/>
                  <a:gd name="T14" fmla="*/ 0 w 161"/>
                  <a:gd name="T15" fmla="*/ 0 h 29"/>
                  <a:gd name="T16" fmla="*/ 0 w 161"/>
                  <a:gd name="T17" fmla="*/ 0 h 29"/>
                  <a:gd name="T18" fmla="*/ 0 w 161"/>
                  <a:gd name="T19" fmla="*/ 0 h 29"/>
                  <a:gd name="T20" fmla="*/ 0 w 161"/>
                  <a:gd name="T21" fmla="*/ 0 h 29"/>
                  <a:gd name="T22" fmla="*/ 0 w 161"/>
                  <a:gd name="T23" fmla="*/ 0 h 29"/>
                  <a:gd name="T24" fmla="*/ 0 w 161"/>
                  <a:gd name="T25" fmla="*/ 0 h 29"/>
                  <a:gd name="T26" fmla="*/ 0 w 161"/>
                  <a:gd name="T27" fmla="*/ 0 h 29"/>
                  <a:gd name="T28" fmla="*/ 0 w 161"/>
                  <a:gd name="T29" fmla="*/ 0 h 29"/>
                  <a:gd name="T30" fmla="*/ 0 w 161"/>
                  <a:gd name="T31" fmla="*/ 0 h 29"/>
                  <a:gd name="T32" fmla="*/ 0 w 161"/>
                  <a:gd name="T33" fmla="*/ 0 h 29"/>
                  <a:gd name="T34" fmla="*/ 0 w 161"/>
                  <a:gd name="T35" fmla="*/ 0 h 29"/>
                  <a:gd name="T36" fmla="*/ 0 w 161"/>
                  <a:gd name="T37" fmla="*/ 0 h 29"/>
                  <a:gd name="T38" fmla="*/ 0 w 161"/>
                  <a:gd name="T39" fmla="*/ 0 h 29"/>
                  <a:gd name="T40" fmla="*/ 0 w 161"/>
                  <a:gd name="T41" fmla="*/ 0 h 29"/>
                  <a:gd name="T42" fmla="*/ 0 w 161"/>
                  <a:gd name="T43" fmla="*/ 0 h 29"/>
                  <a:gd name="T44" fmla="*/ 0 w 161"/>
                  <a:gd name="T45" fmla="*/ 0 h 29"/>
                  <a:gd name="T46" fmla="*/ 0 w 161"/>
                  <a:gd name="T47" fmla="*/ 0 h 29"/>
                  <a:gd name="T48" fmla="*/ 0 w 161"/>
                  <a:gd name="T49" fmla="*/ 0 h 29"/>
                  <a:gd name="T50" fmla="*/ 0 w 161"/>
                  <a:gd name="T51" fmla="*/ 0 h 29"/>
                  <a:gd name="T52" fmla="*/ 0 w 161"/>
                  <a:gd name="T53" fmla="*/ 0 h 29"/>
                  <a:gd name="T54" fmla="*/ 0 w 161"/>
                  <a:gd name="T55" fmla="*/ 0 h 29"/>
                  <a:gd name="T56" fmla="*/ 0 w 161"/>
                  <a:gd name="T57" fmla="*/ 0 h 29"/>
                  <a:gd name="T58" fmla="*/ 0 w 161"/>
                  <a:gd name="T59" fmla="*/ 0 h 29"/>
                  <a:gd name="T60" fmla="*/ 0 w 161"/>
                  <a:gd name="T61" fmla="*/ 0 h 29"/>
                  <a:gd name="T62" fmla="*/ 0 w 161"/>
                  <a:gd name="T63" fmla="*/ 0 h 29"/>
                  <a:gd name="T64" fmla="*/ 0 w 161"/>
                  <a:gd name="T65" fmla="*/ 0 h 29"/>
                  <a:gd name="T66" fmla="*/ 0 w 161"/>
                  <a:gd name="T67" fmla="*/ 0 h 29"/>
                  <a:gd name="T68" fmla="*/ 0 w 161"/>
                  <a:gd name="T69" fmla="*/ 0 h 29"/>
                  <a:gd name="T70" fmla="*/ 0 w 161"/>
                  <a:gd name="T71" fmla="*/ 0 h 29"/>
                  <a:gd name="T72" fmla="*/ 0 w 161"/>
                  <a:gd name="T73" fmla="*/ 0 h 29"/>
                  <a:gd name="T74" fmla="*/ 0 w 161"/>
                  <a:gd name="T75" fmla="*/ 0 h 29"/>
                  <a:gd name="T76" fmla="*/ 0 w 161"/>
                  <a:gd name="T77" fmla="*/ 0 h 29"/>
                  <a:gd name="T78" fmla="*/ 0 w 161"/>
                  <a:gd name="T79" fmla="*/ 0 h 29"/>
                  <a:gd name="T80" fmla="*/ 0 w 161"/>
                  <a:gd name="T81" fmla="*/ 0 h 29"/>
                  <a:gd name="T82" fmla="*/ 0 w 161"/>
                  <a:gd name="T83" fmla="*/ 0 h 29"/>
                  <a:gd name="T84" fmla="*/ 0 w 161"/>
                  <a:gd name="T85" fmla="*/ 0 h 29"/>
                  <a:gd name="T86" fmla="*/ 0 w 161"/>
                  <a:gd name="T87" fmla="*/ 0 h 29"/>
                  <a:gd name="T88" fmla="*/ 0 w 161"/>
                  <a:gd name="T89" fmla="*/ 0 h 29"/>
                  <a:gd name="T90" fmla="*/ 0 w 161"/>
                  <a:gd name="T91" fmla="*/ 0 h 29"/>
                  <a:gd name="T92" fmla="*/ 0 w 161"/>
                  <a:gd name="T93" fmla="*/ 0 h 29"/>
                  <a:gd name="T94" fmla="*/ 0 w 161"/>
                  <a:gd name="T95" fmla="*/ 0 h 29"/>
                  <a:gd name="T96" fmla="*/ 0 w 161"/>
                  <a:gd name="T97" fmla="*/ 0 h 29"/>
                  <a:gd name="T98" fmla="*/ 0 w 161"/>
                  <a:gd name="T99" fmla="*/ 0 h 29"/>
                  <a:gd name="T100" fmla="*/ 0 w 161"/>
                  <a:gd name="T101" fmla="*/ 0 h 29"/>
                  <a:gd name="T102" fmla="*/ 0 w 161"/>
                  <a:gd name="T103" fmla="*/ 0 h 29"/>
                  <a:gd name="T104" fmla="*/ 0 w 161"/>
                  <a:gd name="T105" fmla="*/ 0 h 29"/>
                  <a:gd name="T106" fmla="*/ 0 w 161"/>
                  <a:gd name="T107" fmla="*/ 0 h 29"/>
                  <a:gd name="T108" fmla="*/ 0 w 161"/>
                  <a:gd name="T109" fmla="*/ 0 h 29"/>
                  <a:gd name="T110" fmla="*/ 0 w 161"/>
                  <a:gd name="T111" fmla="*/ 0 h 29"/>
                  <a:gd name="T112" fmla="*/ 0 w 161"/>
                  <a:gd name="T113" fmla="*/ 0 h 29"/>
                  <a:gd name="T114" fmla="*/ 0 w 161"/>
                  <a:gd name="T115" fmla="*/ 0 h 29"/>
                  <a:gd name="T116" fmla="*/ 0 w 161"/>
                  <a:gd name="T117" fmla="*/ 0 h 29"/>
                  <a:gd name="T118" fmla="*/ 0 w 161"/>
                  <a:gd name="T119" fmla="*/ 0 h 29"/>
                  <a:gd name="T120" fmla="*/ 0 w 161"/>
                  <a:gd name="T121" fmla="*/ 0 h 29"/>
                  <a:gd name="T122" fmla="*/ 0 w 161"/>
                  <a:gd name="T123" fmla="*/ 0 h 29"/>
                  <a:gd name="T124" fmla="*/ 0 w 161"/>
                  <a:gd name="T125" fmla="*/ 0 h 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29">
                    <a:moveTo>
                      <a:pt x="0" y="18"/>
                    </a:moveTo>
                    <a:lnTo>
                      <a:pt x="1" y="17"/>
                    </a:lnTo>
                    <a:lnTo>
                      <a:pt x="3" y="17"/>
                    </a:lnTo>
                    <a:lnTo>
                      <a:pt x="4" y="17"/>
                    </a:lnTo>
                    <a:lnTo>
                      <a:pt x="5" y="17"/>
                    </a:lnTo>
                    <a:lnTo>
                      <a:pt x="6" y="17"/>
                    </a:lnTo>
                    <a:lnTo>
                      <a:pt x="8" y="17"/>
                    </a:lnTo>
                    <a:lnTo>
                      <a:pt x="10" y="17"/>
                    </a:lnTo>
                    <a:lnTo>
                      <a:pt x="11" y="17"/>
                    </a:lnTo>
                    <a:lnTo>
                      <a:pt x="12" y="17"/>
                    </a:lnTo>
                    <a:lnTo>
                      <a:pt x="13" y="17"/>
                    </a:lnTo>
                    <a:lnTo>
                      <a:pt x="14" y="17"/>
                    </a:lnTo>
                    <a:lnTo>
                      <a:pt x="15" y="17"/>
                    </a:lnTo>
                    <a:lnTo>
                      <a:pt x="17" y="17"/>
                    </a:lnTo>
                    <a:lnTo>
                      <a:pt x="18" y="17"/>
                    </a:lnTo>
                    <a:lnTo>
                      <a:pt x="19" y="15"/>
                    </a:lnTo>
                    <a:lnTo>
                      <a:pt x="21" y="15"/>
                    </a:lnTo>
                    <a:lnTo>
                      <a:pt x="22" y="15"/>
                    </a:lnTo>
                    <a:lnTo>
                      <a:pt x="24" y="15"/>
                    </a:lnTo>
                    <a:lnTo>
                      <a:pt x="25" y="15"/>
                    </a:lnTo>
                    <a:lnTo>
                      <a:pt x="26" y="14"/>
                    </a:lnTo>
                    <a:lnTo>
                      <a:pt x="27" y="14"/>
                    </a:lnTo>
                    <a:lnTo>
                      <a:pt x="28" y="14"/>
                    </a:lnTo>
                    <a:lnTo>
                      <a:pt x="30" y="14"/>
                    </a:lnTo>
                    <a:lnTo>
                      <a:pt x="31" y="14"/>
                    </a:lnTo>
                    <a:lnTo>
                      <a:pt x="32" y="12"/>
                    </a:lnTo>
                    <a:lnTo>
                      <a:pt x="34" y="12"/>
                    </a:lnTo>
                    <a:lnTo>
                      <a:pt x="35" y="12"/>
                    </a:lnTo>
                    <a:lnTo>
                      <a:pt x="37" y="12"/>
                    </a:lnTo>
                    <a:lnTo>
                      <a:pt x="38" y="11"/>
                    </a:lnTo>
                    <a:lnTo>
                      <a:pt x="39" y="11"/>
                    </a:lnTo>
                    <a:lnTo>
                      <a:pt x="40" y="11"/>
                    </a:lnTo>
                    <a:lnTo>
                      <a:pt x="41" y="10"/>
                    </a:lnTo>
                    <a:lnTo>
                      <a:pt x="43" y="10"/>
                    </a:lnTo>
                    <a:lnTo>
                      <a:pt x="44" y="10"/>
                    </a:lnTo>
                    <a:lnTo>
                      <a:pt x="45" y="8"/>
                    </a:lnTo>
                    <a:lnTo>
                      <a:pt x="46" y="8"/>
                    </a:lnTo>
                    <a:lnTo>
                      <a:pt x="48" y="8"/>
                    </a:lnTo>
                    <a:lnTo>
                      <a:pt x="49" y="7"/>
                    </a:lnTo>
                    <a:lnTo>
                      <a:pt x="51" y="7"/>
                    </a:lnTo>
                    <a:lnTo>
                      <a:pt x="52" y="7"/>
                    </a:lnTo>
                    <a:lnTo>
                      <a:pt x="53" y="5"/>
                    </a:lnTo>
                    <a:lnTo>
                      <a:pt x="54" y="5"/>
                    </a:lnTo>
                    <a:lnTo>
                      <a:pt x="55" y="5"/>
                    </a:lnTo>
                    <a:lnTo>
                      <a:pt x="57" y="5"/>
                    </a:lnTo>
                    <a:lnTo>
                      <a:pt x="58" y="5"/>
                    </a:lnTo>
                    <a:lnTo>
                      <a:pt x="59" y="4"/>
                    </a:lnTo>
                    <a:lnTo>
                      <a:pt x="61" y="4"/>
                    </a:lnTo>
                    <a:lnTo>
                      <a:pt x="62" y="4"/>
                    </a:lnTo>
                    <a:lnTo>
                      <a:pt x="64" y="4"/>
                    </a:lnTo>
                    <a:lnTo>
                      <a:pt x="65" y="4"/>
                    </a:lnTo>
                    <a:lnTo>
                      <a:pt x="66" y="7"/>
                    </a:lnTo>
                    <a:lnTo>
                      <a:pt x="67" y="7"/>
                    </a:lnTo>
                    <a:lnTo>
                      <a:pt x="68" y="7"/>
                    </a:lnTo>
                    <a:lnTo>
                      <a:pt x="70" y="8"/>
                    </a:lnTo>
                    <a:lnTo>
                      <a:pt x="71" y="8"/>
                    </a:lnTo>
                    <a:lnTo>
                      <a:pt x="72" y="8"/>
                    </a:lnTo>
                    <a:lnTo>
                      <a:pt x="74" y="8"/>
                    </a:lnTo>
                    <a:lnTo>
                      <a:pt x="75" y="8"/>
                    </a:lnTo>
                    <a:lnTo>
                      <a:pt x="77" y="8"/>
                    </a:lnTo>
                    <a:lnTo>
                      <a:pt x="78" y="8"/>
                    </a:lnTo>
                    <a:lnTo>
                      <a:pt x="79" y="7"/>
                    </a:lnTo>
                    <a:lnTo>
                      <a:pt x="80" y="7"/>
                    </a:lnTo>
                    <a:lnTo>
                      <a:pt x="81" y="4"/>
                    </a:lnTo>
                    <a:lnTo>
                      <a:pt x="83" y="4"/>
                    </a:lnTo>
                    <a:lnTo>
                      <a:pt x="84" y="4"/>
                    </a:lnTo>
                    <a:lnTo>
                      <a:pt x="85" y="3"/>
                    </a:lnTo>
                    <a:lnTo>
                      <a:pt x="86" y="3"/>
                    </a:lnTo>
                    <a:lnTo>
                      <a:pt x="88" y="3"/>
                    </a:lnTo>
                    <a:lnTo>
                      <a:pt x="89" y="2"/>
                    </a:lnTo>
                    <a:lnTo>
                      <a:pt x="91" y="2"/>
                    </a:lnTo>
                    <a:lnTo>
                      <a:pt x="92" y="2"/>
                    </a:lnTo>
                    <a:lnTo>
                      <a:pt x="93" y="2"/>
                    </a:lnTo>
                    <a:lnTo>
                      <a:pt x="94" y="0"/>
                    </a:lnTo>
                    <a:lnTo>
                      <a:pt x="95" y="0"/>
                    </a:lnTo>
                    <a:lnTo>
                      <a:pt x="97" y="0"/>
                    </a:lnTo>
                    <a:lnTo>
                      <a:pt x="98" y="0"/>
                    </a:lnTo>
                    <a:lnTo>
                      <a:pt x="99" y="0"/>
                    </a:lnTo>
                    <a:lnTo>
                      <a:pt x="101" y="0"/>
                    </a:lnTo>
                    <a:lnTo>
                      <a:pt x="102" y="0"/>
                    </a:lnTo>
                    <a:lnTo>
                      <a:pt x="104" y="2"/>
                    </a:lnTo>
                    <a:lnTo>
                      <a:pt x="105" y="2"/>
                    </a:lnTo>
                    <a:lnTo>
                      <a:pt x="106" y="2"/>
                    </a:lnTo>
                    <a:lnTo>
                      <a:pt x="107" y="2"/>
                    </a:lnTo>
                    <a:lnTo>
                      <a:pt x="108" y="3"/>
                    </a:lnTo>
                    <a:lnTo>
                      <a:pt x="110" y="3"/>
                    </a:lnTo>
                    <a:lnTo>
                      <a:pt x="111" y="3"/>
                    </a:lnTo>
                    <a:lnTo>
                      <a:pt x="112" y="3"/>
                    </a:lnTo>
                    <a:lnTo>
                      <a:pt x="114" y="4"/>
                    </a:lnTo>
                    <a:lnTo>
                      <a:pt x="115" y="4"/>
                    </a:lnTo>
                    <a:lnTo>
                      <a:pt x="117" y="4"/>
                    </a:lnTo>
                    <a:lnTo>
                      <a:pt x="118" y="7"/>
                    </a:lnTo>
                    <a:lnTo>
                      <a:pt x="119" y="7"/>
                    </a:lnTo>
                    <a:lnTo>
                      <a:pt x="120" y="8"/>
                    </a:lnTo>
                    <a:lnTo>
                      <a:pt x="121" y="9"/>
                    </a:lnTo>
                    <a:lnTo>
                      <a:pt x="123" y="11"/>
                    </a:lnTo>
                    <a:lnTo>
                      <a:pt x="124" y="12"/>
                    </a:lnTo>
                    <a:lnTo>
                      <a:pt x="125" y="15"/>
                    </a:lnTo>
                    <a:lnTo>
                      <a:pt x="126" y="17"/>
                    </a:lnTo>
                    <a:lnTo>
                      <a:pt x="128" y="19"/>
                    </a:lnTo>
                    <a:lnTo>
                      <a:pt x="130" y="21"/>
                    </a:lnTo>
                    <a:lnTo>
                      <a:pt x="131" y="21"/>
                    </a:lnTo>
                    <a:lnTo>
                      <a:pt x="132" y="22"/>
                    </a:lnTo>
                    <a:lnTo>
                      <a:pt x="133" y="22"/>
                    </a:lnTo>
                    <a:lnTo>
                      <a:pt x="134" y="24"/>
                    </a:lnTo>
                    <a:lnTo>
                      <a:pt x="136" y="25"/>
                    </a:lnTo>
                    <a:lnTo>
                      <a:pt x="137" y="25"/>
                    </a:lnTo>
                    <a:lnTo>
                      <a:pt x="138" y="25"/>
                    </a:lnTo>
                    <a:lnTo>
                      <a:pt x="139" y="26"/>
                    </a:lnTo>
                    <a:lnTo>
                      <a:pt x="141" y="26"/>
                    </a:lnTo>
                    <a:lnTo>
                      <a:pt x="142" y="26"/>
                    </a:lnTo>
                    <a:lnTo>
                      <a:pt x="144" y="26"/>
                    </a:lnTo>
                    <a:lnTo>
                      <a:pt x="145" y="26"/>
                    </a:lnTo>
                    <a:lnTo>
                      <a:pt x="146" y="28"/>
                    </a:lnTo>
                    <a:lnTo>
                      <a:pt x="147" y="28"/>
                    </a:lnTo>
                    <a:lnTo>
                      <a:pt x="148" y="28"/>
                    </a:lnTo>
                    <a:lnTo>
                      <a:pt x="150" y="28"/>
                    </a:lnTo>
                    <a:lnTo>
                      <a:pt x="151" y="28"/>
                    </a:lnTo>
                    <a:lnTo>
                      <a:pt x="152" y="28"/>
                    </a:lnTo>
                    <a:lnTo>
                      <a:pt x="154" y="28"/>
                    </a:lnTo>
                    <a:lnTo>
                      <a:pt x="155" y="28"/>
                    </a:lnTo>
                    <a:lnTo>
                      <a:pt x="157" y="28"/>
                    </a:lnTo>
                    <a:lnTo>
                      <a:pt x="158" y="29"/>
                    </a:lnTo>
                    <a:lnTo>
                      <a:pt x="159" y="29"/>
                    </a:lnTo>
                    <a:lnTo>
                      <a:pt x="160" y="29"/>
                    </a:lnTo>
                    <a:lnTo>
                      <a:pt x="161" y="2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0" name="Freeform 80"/>
              <p:cNvSpPr>
                <a:spLocks/>
              </p:cNvSpPr>
              <p:nvPr/>
            </p:nvSpPr>
            <p:spPr bwMode="auto">
              <a:xfrm>
                <a:off x="5047" y="3086"/>
                <a:ext cx="48" cy="4"/>
              </a:xfrm>
              <a:custGeom>
                <a:avLst/>
                <a:gdLst>
                  <a:gd name="T0" fmla="*/ 0 w 162"/>
                  <a:gd name="T1" fmla="*/ 0 h 12"/>
                  <a:gd name="T2" fmla="*/ 0 w 162"/>
                  <a:gd name="T3" fmla="*/ 0 h 12"/>
                  <a:gd name="T4" fmla="*/ 0 w 162"/>
                  <a:gd name="T5" fmla="*/ 0 h 12"/>
                  <a:gd name="T6" fmla="*/ 0 w 162"/>
                  <a:gd name="T7" fmla="*/ 0 h 12"/>
                  <a:gd name="T8" fmla="*/ 0 w 162"/>
                  <a:gd name="T9" fmla="*/ 0 h 12"/>
                  <a:gd name="T10" fmla="*/ 0 w 162"/>
                  <a:gd name="T11" fmla="*/ 0 h 12"/>
                  <a:gd name="T12" fmla="*/ 0 w 162"/>
                  <a:gd name="T13" fmla="*/ 0 h 12"/>
                  <a:gd name="T14" fmla="*/ 0 w 162"/>
                  <a:gd name="T15" fmla="*/ 0 h 12"/>
                  <a:gd name="T16" fmla="*/ 0 w 162"/>
                  <a:gd name="T17" fmla="*/ 0 h 12"/>
                  <a:gd name="T18" fmla="*/ 0 w 162"/>
                  <a:gd name="T19" fmla="*/ 0 h 12"/>
                  <a:gd name="T20" fmla="*/ 0 w 162"/>
                  <a:gd name="T21" fmla="*/ 0 h 12"/>
                  <a:gd name="T22" fmla="*/ 0 w 162"/>
                  <a:gd name="T23" fmla="*/ 0 h 12"/>
                  <a:gd name="T24" fmla="*/ 0 w 162"/>
                  <a:gd name="T25" fmla="*/ 0 h 12"/>
                  <a:gd name="T26" fmla="*/ 0 w 162"/>
                  <a:gd name="T27" fmla="*/ 0 h 12"/>
                  <a:gd name="T28" fmla="*/ 0 w 162"/>
                  <a:gd name="T29" fmla="*/ 0 h 12"/>
                  <a:gd name="T30" fmla="*/ 0 w 162"/>
                  <a:gd name="T31" fmla="*/ 0 h 12"/>
                  <a:gd name="T32" fmla="*/ 0 w 162"/>
                  <a:gd name="T33" fmla="*/ 0 h 12"/>
                  <a:gd name="T34" fmla="*/ 0 w 162"/>
                  <a:gd name="T35" fmla="*/ 0 h 12"/>
                  <a:gd name="T36" fmla="*/ 0 w 162"/>
                  <a:gd name="T37" fmla="*/ 0 h 12"/>
                  <a:gd name="T38" fmla="*/ 0 w 162"/>
                  <a:gd name="T39" fmla="*/ 0 h 12"/>
                  <a:gd name="T40" fmla="*/ 0 w 162"/>
                  <a:gd name="T41" fmla="*/ 0 h 12"/>
                  <a:gd name="T42" fmla="*/ 0 w 162"/>
                  <a:gd name="T43" fmla="*/ 0 h 12"/>
                  <a:gd name="T44" fmla="*/ 0 w 162"/>
                  <a:gd name="T45" fmla="*/ 0 h 12"/>
                  <a:gd name="T46" fmla="*/ 0 w 162"/>
                  <a:gd name="T47" fmla="*/ 0 h 12"/>
                  <a:gd name="T48" fmla="*/ 0 w 162"/>
                  <a:gd name="T49" fmla="*/ 0 h 12"/>
                  <a:gd name="T50" fmla="*/ 0 w 162"/>
                  <a:gd name="T51" fmla="*/ 0 h 12"/>
                  <a:gd name="T52" fmla="*/ 0 w 162"/>
                  <a:gd name="T53" fmla="*/ 0 h 12"/>
                  <a:gd name="T54" fmla="*/ 0 w 162"/>
                  <a:gd name="T55" fmla="*/ 0 h 12"/>
                  <a:gd name="T56" fmla="*/ 0 w 162"/>
                  <a:gd name="T57" fmla="*/ 0 h 12"/>
                  <a:gd name="T58" fmla="*/ 0 w 162"/>
                  <a:gd name="T59" fmla="*/ 0 h 12"/>
                  <a:gd name="T60" fmla="*/ 0 w 162"/>
                  <a:gd name="T61" fmla="*/ 0 h 12"/>
                  <a:gd name="T62" fmla="*/ 0 w 162"/>
                  <a:gd name="T63" fmla="*/ 0 h 12"/>
                  <a:gd name="T64" fmla="*/ 0 w 162"/>
                  <a:gd name="T65" fmla="*/ 0 h 12"/>
                  <a:gd name="T66" fmla="*/ 0 w 162"/>
                  <a:gd name="T67" fmla="*/ 0 h 12"/>
                  <a:gd name="T68" fmla="*/ 0 w 162"/>
                  <a:gd name="T69" fmla="*/ 0 h 12"/>
                  <a:gd name="T70" fmla="*/ 0 w 162"/>
                  <a:gd name="T71" fmla="*/ 0 h 12"/>
                  <a:gd name="T72" fmla="*/ 0 w 162"/>
                  <a:gd name="T73" fmla="*/ 0 h 12"/>
                  <a:gd name="T74" fmla="*/ 0 w 162"/>
                  <a:gd name="T75" fmla="*/ 0 h 12"/>
                  <a:gd name="T76" fmla="*/ 0 w 162"/>
                  <a:gd name="T77" fmla="*/ 0 h 12"/>
                  <a:gd name="T78" fmla="*/ 0 w 162"/>
                  <a:gd name="T79" fmla="*/ 0 h 12"/>
                  <a:gd name="T80" fmla="*/ 0 w 162"/>
                  <a:gd name="T81" fmla="*/ 0 h 12"/>
                  <a:gd name="T82" fmla="*/ 0 w 162"/>
                  <a:gd name="T83" fmla="*/ 0 h 12"/>
                  <a:gd name="T84" fmla="*/ 0 w 162"/>
                  <a:gd name="T85" fmla="*/ 0 h 12"/>
                  <a:gd name="T86" fmla="*/ 0 w 162"/>
                  <a:gd name="T87" fmla="*/ 0 h 12"/>
                  <a:gd name="T88" fmla="*/ 0 w 162"/>
                  <a:gd name="T89" fmla="*/ 0 h 12"/>
                  <a:gd name="T90" fmla="*/ 0 w 162"/>
                  <a:gd name="T91" fmla="*/ 0 h 12"/>
                  <a:gd name="T92" fmla="*/ 0 w 162"/>
                  <a:gd name="T93" fmla="*/ 0 h 12"/>
                  <a:gd name="T94" fmla="*/ 0 w 162"/>
                  <a:gd name="T95" fmla="*/ 0 h 12"/>
                  <a:gd name="T96" fmla="*/ 0 w 162"/>
                  <a:gd name="T97" fmla="*/ 0 h 12"/>
                  <a:gd name="T98" fmla="*/ 0 w 162"/>
                  <a:gd name="T99" fmla="*/ 0 h 12"/>
                  <a:gd name="T100" fmla="*/ 0 w 162"/>
                  <a:gd name="T101" fmla="*/ 0 h 12"/>
                  <a:gd name="T102" fmla="*/ 0 w 162"/>
                  <a:gd name="T103" fmla="*/ 0 h 12"/>
                  <a:gd name="T104" fmla="*/ 0 w 162"/>
                  <a:gd name="T105" fmla="*/ 0 h 12"/>
                  <a:gd name="T106" fmla="*/ 0 w 162"/>
                  <a:gd name="T107" fmla="*/ 0 h 12"/>
                  <a:gd name="T108" fmla="*/ 0 w 162"/>
                  <a:gd name="T109" fmla="*/ 0 h 12"/>
                  <a:gd name="T110" fmla="*/ 0 w 162"/>
                  <a:gd name="T111" fmla="*/ 0 h 12"/>
                  <a:gd name="T112" fmla="*/ 0 w 162"/>
                  <a:gd name="T113" fmla="*/ 0 h 12"/>
                  <a:gd name="T114" fmla="*/ 0 w 162"/>
                  <a:gd name="T115" fmla="*/ 0 h 12"/>
                  <a:gd name="T116" fmla="*/ 0 w 162"/>
                  <a:gd name="T117" fmla="*/ 0 h 12"/>
                  <a:gd name="T118" fmla="*/ 0 w 162"/>
                  <a:gd name="T119" fmla="*/ 0 h 12"/>
                  <a:gd name="T120" fmla="*/ 0 w 162"/>
                  <a:gd name="T121" fmla="*/ 0 h 12"/>
                  <a:gd name="T122" fmla="*/ 0 w 162"/>
                  <a:gd name="T123" fmla="*/ 0 h 12"/>
                  <a:gd name="T124" fmla="*/ 0 w 162"/>
                  <a:gd name="T125" fmla="*/ 0 h 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2">
                    <a:moveTo>
                      <a:pt x="0" y="4"/>
                    </a:moveTo>
                    <a:lnTo>
                      <a:pt x="2" y="4"/>
                    </a:lnTo>
                    <a:lnTo>
                      <a:pt x="3" y="4"/>
                    </a:lnTo>
                    <a:lnTo>
                      <a:pt x="4" y="4"/>
                    </a:lnTo>
                    <a:lnTo>
                      <a:pt x="5" y="4"/>
                    </a:lnTo>
                    <a:lnTo>
                      <a:pt x="7" y="4"/>
                    </a:lnTo>
                    <a:lnTo>
                      <a:pt x="9" y="4"/>
                    </a:lnTo>
                    <a:lnTo>
                      <a:pt x="10" y="4"/>
                    </a:lnTo>
                    <a:lnTo>
                      <a:pt x="11" y="4"/>
                    </a:lnTo>
                    <a:lnTo>
                      <a:pt x="12" y="4"/>
                    </a:lnTo>
                    <a:lnTo>
                      <a:pt x="13" y="4"/>
                    </a:lnTo>
                    <a:lnTo>
                      <a:pt x="15" y="4"/>
                    </a:lnTo>
                    <a:lnTo>
                      <a:pt x="16" y="4"/>
                    </a:lnTo>
                    <a:lnTo>
                      <a:pt x="17" y="4"/>
                    </a:lnTo>
                    <a:lnTo>
                      <a:pt x="18" y="4"/>
                    </a:lnTo>
                    <a:lnTo>
                      <a:pt x="20" y="4"/>
                    </a:lnTo>
                    <a:lnTo>
                      <a:pt x="22" y="4"/>
                    </a:lnTo>
                    <a:lnTo>
                      <a:pt x="23" y="3"/>
                    </a:lnTo>
                    <a:lnTo>
                      <a:pt x="24" y="3"/>
                    </a:lnTo>
                    <a:lnTo>
                      <a:pt x="25" y="3"/>
                    </a:lnTo>
                    <a:lnTo>
                      <a:pt x="26" y="3"/>
                    </a:lnTo>
                    <a:lnTo>
                      <a:pt x="27" y="3"/>
                    </a:lnTo>
                    <a:lnTo>
                      <a:pt x="29" y="3"/>
                    </a:lnTo>
                    <a:lnTo>
                      <a:pt x="30" y="3"/>
                    </a:lnTo>
                    <a:lnTo>
                      <a:pt x="31" y="3"/>
                    </a:lnTo>
                    <a:lnTo>
                      <a:pt x="33" y="3"/>
                    </a:lnTo>
                    <a:lnTo>
                      <a:pt x="34" y="3"/>
                    </a:lnTo>
                    <a:lnTo>
                      <a:pt x="36" y="2"/>
                    </a:lnTo>
                    <a:lnTo>
                      <a:pt x="37" y="1"/>
                    </a:lnTo>
                    <a:lnTo>
                      <a:pt x="38" y="1"/>
                    </a:lnTo>
                    <a:lnTo>
                      <a:pt x="39" y="1"/>
                    </a:lnTo>
                    <a:lnTo>
                      <a:pt x="40" y="1"/>
                    </a:lnTo>
                    <a:lnTo>
                      <a:pt x="42" y="1"/>
                    </a:lnTo>
                    <a:lnTo>
                      <a:pt x="43" y="0"/>
                    </a:lnTo>
                    <a:lnTo>
                      <a:pt x="44" y="0"/>
                    </a:lnTo>
                    <a:lnTo>
                      <a:pt x="45" y="0"/>
                    </a:lnTo>
                    <a:lnTo>
                      <a:pt x="47" y="0"/>
                    </a:lnTo>
                    <a:lnTo>
                      <a:pt x="49" y="0"/>
                    </a:lnTo>
                    <a:lnTo>
                      <a:pt x="50" y="0"/>
                    </a:lnTo>
                    <a:lnTo>
                      <a:pt x="51" y="0"/>
                    </a:lnTo>
                    <a:lnTo>
                      <a:pt x="52" y="0"/>
                    </a:lnTo>
                    <a:lnTo>
                      <a:pt x="53" y="1"/>
                    </a:lnTo>
                    <a:lnTo>
                      <a:pt x="55" y="1"/>
                    </a:lnTo>
                    <a:lnTo>
                      <a:pt x="56" y="1"/>
                    </a:lnTo>
                    <a:lnTo>
                      <a:pt x="57" y="1"/>
                    </a:lnTo>
                    <a:lnTo>
                      <a:pt x="58" y="1"/>
                    </a:lnTo>
                    <a:lnTo>
                      <a:pt x="60" y="1"/>
                    </a:lnTo>
                    <a:lnTo>
                      <a:pt x="61" y="1"/>
                    </a:lnTo>
                    <a:lnTo>
                      <a:pt x="63" y="1"/>
                    </a:lnTo>
                    <a:lnTo>
                      <a:pt x="64" y="1"/>
                    </a:lnTo>
                    <a:lnTo>
                      <a:pt x="65" y="1"/>
                    </a:lnTo>
                    <a:lnTo>
                      <a:pt x="66" y="1"/>
                    </a:lnTo>
                    <a:lnTo>
                      <a:pt x="67" y="1"/>
                    </a:lnTo>
                    <a:lnTo>
                      <a:pt x="69" y="1"/>
                    </a:lnTo>
                    <a:lnTo>
                      <a:pt x="70" y="1"/>
                    </a:lnTo>
                    <a:lnTo>
                      <a:pt x="71" y="0"/>
                    </a:lnTo>
                    <a:lnTo>
                      <a:pt x="73" y="0"/>
                    </a:lnTo>
                    <a:lnTo>
                      <a:pt x="74" y="0"/>
                    </a:lnTo>
                    <a:lnTo>
                      <a:pt x="76" y="0"/>
                    </a:lnTo>
                    <a:lnTo>
                      <a:pt x="77" y="0"/>
                    </a:lnTo>
                    <a:lnTo>
                      <a:pt x="78" y="0"/>
                    </a:lnTo>
                    <a:lnTo>
                      <a:pt x="79" y="1"/>
                    </a:lnTo>
                    <a:lnTo>
                      <a:pt x="80" y="1"/>
                    </a:lnTo>
                    <a:lnTo>
                      <a:pt x="82" y="1"/>
                    </a:lnTo>
                    <a:lnTo>
                      <a:pt x="83" y="1"/>
                    </a:lnTo>
                    <a:lnTo>
                      <a:pt x="84" y="1"/>
                    </a:lnTo>
                    <a:lnTo>
                      <a:pt x="85" y="1"/>
                    </a:lnTo>
                    <a:lnTo>
                      <a:pt x="87" y="1"/>
                    </a:lnTo>
                    <a:lnTo>
                      <a:pt x="89" y="1"/>
                    </a:lnTo>
                    <a:lnTo>
                      <a:pt x="90" y="1"/>
                    </a:lnTo>
                    <a:lnTo>
                      <a:pt x="91" y="1"/>
                    </a:lnTo>
                    <a:lnTo>
                      <a:pt x="92" y="1"/>
                    </a:lnTo>
                    <a:lnTo>
                      <a:pt x="93" y="1"/>
                    </a:lnTo>
                    <a:lnTo>
                      <a:pt x="95" y="1"/>
                    </a:lnTo>
                    <a:lnTo>
                      <a:pt x="96" y="2"/>
                    </a:lnTo>
                    <a:lnTo>
                      <a:pt x="97" y="2"/>
                    </a:lnTo>
                    <a:lnTo>
                      <a:pt x="98" y="2"/>
                    </a:lnTo>
                    <a:lnTo>
                      <a:pt x="100" y="2"/>
                    </a:lnTo>
                    <a:lnTo>
                      <a:pt x="101" y="2"/>
                    </a:lnTo>
                    <a:lnTo>
                      <a:pt x="103" y="3"/>
                    </a:lnTo>
                    <a:lnTo>
                      <a:pt x="104" y="3"/>
                    </a:lnTo>
                    <a:lnTo>
                      <a:pt x="105" y="3"/>
                    </a:lnTo>
                    <a:lnTo>
                      <a:pt x="106" y="3"/>
                    </a:lnTo>
                    <a:lnTo>
                      <a:pt x="107" y="5"/>
                    </a:lnTo>
                    <a:lnTo>
                      <a:pt x="109" y="5"/>
                    </a:lnTo>
                    <a:lnTo>
                      <a:pt x="110" y="5"/>
                    </a:lnTo>
                    <a:lnTo>
                      <a:pt x="111" y="5"/>
                    </a:lnTo>
                    <a:lnTo>
                      <a:pt x="113" y="5"/>
                    </a:lnTo>
                    <a:lnTo>
                      <a:pt x="114" y="5"/>
                    </a:lnTo>
                    <a:lnTo>
                      <a:pt x="116" y="5"/>
                    </a:lnTo>
                    <a:lnTo>
                      <a:pt x="117" y="5"/>
                    </a:lnTo>
                    <a:lnTo>
                      <a:pt x="118" y="5"/>
                    </a:lnTo>
                    <a:lnTo>
                      <a:pt x="119" y="5"/>
                    </a:lnTo>
                    <a:lnTo>
                      <a:pt x="120" y="6"/>
                    </a:lnTo>
                    <a:lnTo>
                      <a:pt x="122" y="6"/>
                    </a:lnTo>
                    <a:lnTo>
                      <a:pt x="123" y="6"/>
                    </a:lnTo>
                    <a:lnTo>
                      <a:pt x="124" y="6"/>
                    </a:lnTo>
                    <a:lnTo>
                      <a:pt x="125" y="6"/>
                    </a:lnTo>
                    <a:lnTo>
                      <a:pt x="127" y="6"/>
                    </a:lnTo>
                    <a:lnTo>
                      <a:pt x="129" y="7"/>
                    </a:lnTo>
                    <a:lnTo>
                      <a:pt x="130" y="7"/>
                    </a:lnTo>
                    <a:lnTo>
                      <a:pt x="131" y="7"/>
                    </a:lnTo>
                    <a:lnTo>
                      <a:pt x="132" y="7"/>
                    </a:lnTo>
                    <a:lnTo>
                      <a:pt x="133" y="10"/>
                    </a:lnTo>
                    <a:lnTo>
                      <a:pt x="135" y="10"/>
                    </a:lnTo>
                    <a:lnTo>
                      <a:pt x="136" y="10"/>
                    </a:lnTo>
                    <a:lnTo>
                      <a:pt x="137" y="10"/>
                    </a:lnTo>
                    <a:lnTo>
                      <a:pt x="138" y="10"/>
                    </a:lnTo>
                    <a:lnTo>
                      <a:pt x="140" y="10"/>
                    </a:lnTo>
                    <a:lnTo>
                      <a:pt x="142" y="10"/>
                    </a:lnTo>
                    <a:lnTo>
                      <a:pt x="143" y="10"/>
                    </a:lnTo>
                    <a:lnTo>
                      <a:pt x="144" y="11"/>
                    </a:lnTo>
                    <a:lnTo>
                      <a:pt x="145" y="11"/>
                    </a:lnTo>
                    <a:lnTo>
                      <a:pt x="146" y="11"/>
                    </a:lnTo>
                    <a:lnTo>
                      <a:pt x="147" y="11"/>
                    </a:lnTo>
                    <a:lnTo>
                      <a:pt x="149" y="11"/>
                    </a:lnTo>
                    <a:lnTo>
                      <a:pt x="150" y="11"/>
                    </a:lnTo>
                    <a:lnTo>
                      <a:pt x="151" y="11"/>
                    </a:lnTo>
                    <a:lnTo>
                      <a:pt x="153" y="11"/>
                    </a:lnTo>
                    <a:lnTo>
                      <a:pt x="154" y="11"/>
                    </a:lnTo>
                    <a:lnTo>
                      <a:pt x="156" y="11"/>
                    </a:lnTo>
                    <a:lnTo>
                      <a:pt x="157" y="11"/>
                    </a:lnTo>
                    <a:lnTo>
                      <a:pt x="158" y="11"/>
                    </a:lnTo>
                    <a:lnTo>
                      <a:pt x="159" y="11"/>
                    </a:lnTo>
                    <a:lnTo>
                      <a:pt x="160" y="11"/>
                    </a:lnTo>
                    <a:lnTo>
                      <a:pt x="162" y="1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1" name="Freeform 81"/>
              <p:cNvSpPr>
                <a:spLocks/>
              </p:cNvSpPr>
              <p:nvPr/>
            </p:nvSpPr>
            <p:spPr bwMode="auto">
              <a:xfrm>
                <a:off x="5095" y="3086"/>
                <a:ext cx="48" cy="4"/>
              </a:xfrm>
              <a:custGeom>
                <a:avLst/>
                <a:gdLst>
                  <a:gd name="T0" fmla="*/ 0 w 161"/>
                  <a:gd name="T1" fmla="*/ 0 h 11"/>
                  <a:gd name="T2" fmla="*/ 0 w 161"/>
                  <a:gd name="T3" fmla="*/ 0 h 11"/>
                  <a:gd name="T4" fmla="*/ 0 w 161"/>
                  <a:gd name="T5" fmla="*/ 0 h 11"/>
                  <a:gd name="T6" fmla="*/ 0 w 161"/>
                  <a:gd name="T7" fmla="*/ 0 h 11"/>
                  <a:gd name="T8" fmla="*/ 0 w 161"/>
                  <a:gd name="T9" fmla="*/ 0 h 11"/>
                  <a:gd name="T10" fmla="*/ 0 w 161"/>
                  <a:gd name="T11" fmla="*/ 0 h 11"/>
                  <a:gd name="T12" fmla="*/ 0 w 161"/>
                  <a:gd name="T13" fmla="*/ 0 h 11"/>
                  <a:gd name="T14" fmla="*/ 0 w 161"/>
                  <a:gd name="T15" fmla="*/ 0 h 11"/>
                  <a:gd name="T16" fmla="*/ 0 w 161"/>
                  <a:gd name="T17" fmla="*/ 0 h 11"/>
                  <a:gd name="T18" fmla="*/ 0 w 161"/>
                  <a:gd name="T19" fmla="*/ 0 h 11"/>
                  <a:gd name="T20" fmla="*/ 0 w 161"/>
                  <a:gd name="T21" fmla="*/ 0 h 11"/>
                  <a:gd name="T22" fmla="*/ 0 w 161"/>
                  <a:gd name="T23" fmla="*/ 0 h 11"/>
                  <a:gd name="T24" fmla="*/ 0 w 161"/>
                  <a:gd name="T25" fmla="*/ 0 h 11"/>
                  <a:gd name="T26" fmla="*/ 0 w 161"/>
                  <a:gd name="T27" fmla="*/ 0 h 11"/>
                  <a:gd name="T28" fmla="*/ 0 w 161"/>
                  <a:gd name="T29" fmla="*/ 0 h 11"/>
                  <a:gd name="T30" fmla="*/ 0 w 161"/>
                  <a:gd name="T31" fmla="*/ 0 h 11"/>
                  <a:gd name="T32" fmla="*/ 0 w 161"/>
                  <a:gd name="T33" fmla="*/ 0 h 11"/>
                  <a:gd name="T34" fmla="*/ 0 w 161"/>
                  <a:gd name="T35" fmla="*/ 0 h 11"/>
                  <a:gd name="T36" fmla="*/ 0 w 161"/>
                  <a:gd name="T37" fmla="*/ 0 h 11"/>
                  <a:gd name="T38" fmla="*/ 0 w 161"/>
                  <a:gd name="T39" fmla="*/ 0 h 11"/>
                  <a:gd name="T40" fmla="*/ 0 w 161"/>
                  <a:gd name="T41" fmla="*/ 0 h 11"/>
                  <a:gd name="T42" fmla="*/ 0 w 161"/>
                  <a:gd name="T43" fmla="*/ 0 h 11"/>
                  <a:gd name="T44" fmla="*/ 0 w 161"/>
                  <a:gd name="T45" fmla="*/ 0 h 11"/>
                  <a:gd name="T46" fmla="*/ 0 w 161"/>
                  <a:gd name="T47" fmla="*/ 0 h 11"/>
                  <a:gd name="T48" fmla="*/ 0 w 161"/>
                  <a:gd name="T49" fmla="*/ 0 h 11"/>
                  <a:gd name="T50" fmla="*/ 0 w 161"/>
                  <a:gd name="T51" fmla="*/ 0 h 11"/>
                  <a:gd name="T52" fmla="*/ 0 w 161"/>
                  <a:gd name="T53" fmla="*/ 0 h 11"/>
                  <a:gd name="T54" fmla="*/ 0 w 161"/>
                  <a:gd name="T55" fmla="*/ 0 h 11"/>
                  <a:gd name="T56" fmla="*/ 0 w 161"/>
                  <a:gd name="T57" fmla="*/ 0 h 11"/>
                  <a:gd name="T58" fmla="*/ 0 w 161"/>
                  <a:gd name="T59" fmla="*/ 0 h 11"/>
                  <a:gd name="T60" fmla="*/ 0 w 161"/>
                  <a:gd name="T61" fmla="*/ 0 h 11"/>
                  <a:gd name="T62" fmla="*/ 0 w 161"/>
                  <a:gd name="T63" fmla="*/ 0 h 11"/>
                  <a:gd name="T64" fmla="*/ 0 w 161"/>
                  <a:gd name="T65" fmla="*/ 0 h 11"/>
                  <a:gd name="T66" fmla="*/ 0 w 161"/>
                  <a:gd name="T67" fmla="*/ 0 h 11"/>
                  <a:gd name="T68" fmla="*/ 0 w 161"/>
                  <a:gd name="T69" fmla="*/ 0 h 11"/>
                  <a:gd name="T70" fmla="*/ 0 w 161"/>
                  <a:gd name="T71" fmla="*/ 0 h 11"/>
                  <a:gd name="T72" fmla="*/ 0 w 161"/>
                  <a:gd name="T73" fmla="*/ 0 h 11"/>
                  <a:gd name="T74" fmla="*/ 0 w 161"/>
                  <a:gd name="T75" fmla="*/ 0 h 11"/>
                  <a:gd name="T76" fmla="*/ 0 w 161"/>
                  <a:gd name="T77" fmla="*/ 0 h 11"/>
                  <a:gd name="T78" fmla="*/ 0 w 161"/>
                  <a:gd name="T79" fmla="*/ 0 h 11"/>
                  <a:gd name="T80" fmla="*/ 0 w 161"/>
                  <a:gd name="T81" fmla="*/ 0 h 11"/>
                  <a:gd name="T82" fmla="*/ 0 w 161"/>
                  <a:gd name="T83" fmla="*/ 0 h 11"/>
                  <a:gd name="T84" fmla="*/ 0 w 161"/>
                  <a:gd name="T85" fmla="*/ 0 h 11"/>
                  <a:gd name="T86" fmla="*/ 0 w 161"/>
                  <a:gd name="T87" fmla="*/ 0 h 11"/>
                  <a:gd name="T88" fmla="*/ 0 w 161"/>
                  <a:gd name="T89" fmla="*/ 0 h 11"/>
                  <a:gd name="T90" fmla="*/ 0 w 161"/>
                  <a:gd name="T91" fmla="*/ 0 h 11"/>
                  <a:gd name="T92" fmla="*/ 0 w 161"/>
                  <a:gd name="T93" fmla="*/ 0 h 11"/>
                  <a:gd name="T94" fmla="*/ 0 w 161"/>
                  <a:gd name="T95" fmla="*/ 0 h 11"/>
                  <a:gd name="T96" fmla="*/ 0 w 161"/>
                  <a:gd name="T97" fmla="*/ 0 h 11"/>
                  <a:gd name="T98" fmla="*/ 0 w 161"/>
                  <a:gd name="T99" fmla="*/ 0 h 11"/>
                  <a:gd name="T100" fmla="*/ 0 w 161"/>
                  <a:gd name="T101" fmla="*/ 0 h 11"/>
                  <a:gd name="T102" fmla="*/ 0 w 161"/>
                  <a:gd name="T103" fmla="*/ 0 h 11"/>
                  <a:gd name="T104" fmla="*/ 0 w 161"/>
                  <a:gd name="T105" fmla="*/ 0 h 11"/>
                  <a:gd name="T106" fmla="*/ 0 w 161"/>
                  <a:gd name="T107" fmla="*/ 0 h 11"/>
                  <a:gd name="T108" fmla="*/ 0 w 161"/>
                  <a:gd name="T109" fmla="*/ 0 h 11"/>
                  <a:gd name="T110" fmla="*/ 0 w 161"/>
                  <a:gd name="T111" fmla="*/ 0 h 11"/>
                  <a:gd name="T112" fmla="*/ 0 w 161"/>
                  <a:gd name="T113" fmla="*/ 0 h 11"/>
                  <a:gd name="T114" fmla="*/ 0 w 161"/>
                  <a:gd name="T115" fmla="*/ 0 h 11"/>
                  <a:gd name="T116" fmla="*/ 0 w 161"/>
                  <a:gd name="T117" fmla="*/ 0 h 11"/>
                  <a:gd name="T118" fmla="*/ 0 w 161"/>
                  <a:gd name="T119" fmla="*/ 0 h 11"/>
                  <a:gd name="T120" fmla="*/ 0 w 161"/>
                  <a:gd name="T121" fmla="*/ 0 h 11"/>
                  <a:gd name="T122" fmla="*/ 0 w 161"/>
                  <a:gd name="T123" fmla="*/ 0 h 11"/>
                  <a:gd name="T124" fmla="*/ 0 w 161"/>
                  <a:gd name="T125" fmla="*/ 0 h 1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11">
                    <a:moveTo>
                      <a:pt x="0" y="11"/>
                    </a:moveTo>
                    <a:lnTo>
                      <a:pt x="1" y="11"/>
                    </a:lnTo>
                    <a:lnTo>
                      <a:pt x="2" y="11"/>
                    </a:lnTo>
                    <a:lnTo>
                      <a:pt x="3" y="11"/>
                    </a:lnTo>
                    <a:lnTo>
                      <a:pt x="5" y="11"/>
                    </a:lnTo>
                    <a:lnTo>
                      <a:pt x="7" y="11"/>
                    </a:lnTo>
                    <a:lnTo>
                      <a:pt x="8" y="11"/>
                    </a:lnTo>
                    <a:lnTo>
                      <a:pt x="9" y="11"/>
                    </a:lnTo>
                    <a:lnTo>
                      <a:pt x="10" y="11"/>
                    </a:lnTo>
                    <a:lnTo>
                      <a:pt x="11" y="11"/>
                    </a:lnTo>
                    <a:lnTo>
                      <a:pt x="13" y="11"/>
                    </a:lnTo>
                    <a:lnTo>
                      <a:pt x="14" y="10"/>
                    </a:lnTo>
                    <a:lnTo>
                      <a:pt x="15" y="11"/>
                    </a:lnTo>
                    <a:lnTo>
                      <a:pt x="16" y="11"/>
                    </a:lnTo>
                    <a:lnTo>
                      <a:pt x="18" y="11"/>
                    </a:lnTo>
                    <a:lnTo>
                      <a:pt x="20" y="10"/>
                    </a:lnTo>
                    <a:lnTo>
                      <a:pt x="21" y="10"/>
                    </a:lnTo>
                    <a:lnTo>
                      <a:pt x="22" y="10"/>
                    </a:lnTo>
                    <a:lnTo>
                      <a:pt x="23" y="10"/>
                    </a:lnTo>
                    <a:lnTo>
                      <a:pt x="24" y="10"/>
                    </a:lnTo>
                    <a:lnTo>
                      <a:pt x="25" y="10"/>
                    </a:lnTo>
                    <a:lnTo>
                      <a:pt x="27" y="10"/>
                    </a:lnTo>
                    <a:lnTo>
                      <a:pt x="28" y="10"/>
                    </a:lnTo>
                    <a:lnTo>
                      <a:pt x="29" y="10"/>
                    </a:lnTo>
                    <a:lnTo>
                      <a:pt x="31" y="10"/>
                    </a:lnTo>
                    <a:lnTo>
                      <a:pt x="32" y="10"/>
                    </a:lnTo>
                    <a:lnTo>
                      <a:pt x="34" y="10"/>
                    </a:lnTo>
                    <a:lnTo>
                      <a:pt x="35" y="10"/>
                    </a:lnTo>
                    <a:lnTo>
                      <a:pt x="36" y="10"/>
                    </a:lnTo>
                    <a:lnTo>
                      <a:pt x="37" y="10"/>
                    </a:lnTo>
                    <a:lnTo>
                      <a:pt x="38" y="10"/>
                    </a:lnTo>
                    <a:lnTo>
                      <a:pt x="40" y="10"/>
                    </a:lnTo>
                    <a:lnTo>
                      <a:pt x="41" y="10"/>
                    </a:lnTo>
                    <a:lnTo>
                      <a:pt x="42" y="10"/>
                    </a:lnTo>
                    <a:lnTo>
                      <a:pt x="43" y="10"/>
                    </a:lnTo>
                    <a:lnTo>
                      <a:pt x="45" y="10"/>
                    </a:lnTo>
                    <a:lnTo>
                      <a:pt x="47" y="10"/>
                    </a:lnTo>
                    <a:lnTo>
                      <a:pt x="48" y="8"/>
                    </a:lnTo>
                    <a:lnTo>
                      <a:pt x="49" y="8"/>
                    </a:lnTo>
                    <a:lnTo>
                      <a:pt x="50" y="8"/>
                    </a:lnTo>
                    <a:lnTo>
                      <a:pt x="51" y="8"/>
                    </a:lnTo>
                    <a:lnTo>
                      <a:pt x="53" y="8"/>
                    </a:lnTo>
                    <a:lnTo>
                      <a:pt x="54" y="8"/>
                    </a:lnTo>
                    <a:lnTo>
                      <a:pt x="55" y="8"/>
                    </a:lnTo>
                    <a:lnTo>
                      <a:pt x="56" y="8"/>
                    </a:lnTo>
                    <a:lnTo>
                      <a:pt x="58" y="8"/>
                    </a:lnTo>
                    <a:lnTo>
                      <a:pt x="60" y="8"/>
                    </a:lnTo>
                    <a:lnTo>
                      <a:pt x="61" y="6"/>
                    </a:lnTo>
                    <a:lnTo>
                      <a:pt x="62" y="6"/>
                    </a:lnTo>
                    <a:lnTo>
                      <a:pt x="63" y="6"/>
                    </a:lnTo>
                    <a:lnTo>
                      <a:pt x="64" y="6"/>
                    </a:lnTo>
                    <a:lnTo>
                      <a:pt x="65" y="6"/>
                    </a:lnTo>
                    <a:lnTo>
                      <a:pt x="67" y="6"/>
                    </a:lnTo>
                    <a:lnTo>
                      <a:pt x="68" y="6"/>
                    </a:lnTo>
                    <a:lnTo>
                      <a:pt x="69" y="6"/>
                    </a:lnTo>
                    <a:lnTo>
                      <a:pt x="71" y="6"/>
                    </a:lnTo>
                    <a:lnTo>
                      <a:pt x="72" y="6"/>
                    </a:lnTo>
                    <a:lnTo>
                      <a:pt x="74" y="6"/>
                    </a:lnTo>
                    <a:lnTo>
                      <a:pt x="75" y="6"/>
                    </a:lnTo>
                    <a:lnTo>
                      <a:pt x="76" y="6"/>
                    </a:lnTo>
                    <a:lnTo>
                      <a:pt x="77" y="6"/>
                    </a:lnTo>
                    <a:lnTo>
                      <a:pt x="78" y="6"/>
                    </a:lnTo>
                    <a:lnTo>
                      <a:pt x="80" y="6"/>
                    </a:lnTo>
                    <a:lnTo>
                      <a:pt x="81" y="6"/>
                    </a:lnTo>
                    <a:lnTo>
                      <a:pt x="82" y="6"/>
                    </a:lnTo>
                    <a:lnTo>
                      <a:pt x="83" y="4"/>
                    </a:lnTo>
                    <a:lnTo>
                      <a:pt x="85" y="4"/>
                    </a:lnTo>
                    <a:lnTo>
                      <a:pt x="87" y="4"/>
                    </a:lnTo>
                    <a:lnTo>
                      <a:pt x="88" y="4"/>
                    </a:lnTo>
                    <a:lnTo>
                      <a:pt x="89" y="4"/>
                    </a:lnTo>
                    <a:lnTo>
                      <a:pt x="90" y="4"/>
                    </a:lnTo>
                    <a:lnTo>
                      <a:pt x="91" y="3"/>
                    </a:lnTo>
                    <a:lnTo>
                      <a:pt x="93" y="3"/>
                    </a:lnTo>
                    <a:lnTo>
                      <a:pt x="94" y="3"/>
                    </a:lnTo>
                    <a:lnTo>
                      <a:pt x="95" y="3"/>
                    </a:lnTo>
                    <a:lnTo>
                      <a:pt x="96" y="2"/>
                    </a:lnTo>
                    <a:lnTo>
                      <a:pt x="98" y="2"/>
                    </a:lnTo>
                    <a:lnTo>
                      <a:pt x="99" y="2"/>
                    </a:lnTo>
                    <a:lnTo>
                      <a:pt x="101" y="2"/>
                    </a:lnTo>
                    <a:lnTo>
                      <a:pt x="102" y="2"/>
                    </a:lnTo>
                    <a:lnTo>
                      <a:pt x="103" y="2"/>
                    </a:lnTo>
                    <a:lnTo>
                      <a:pt x="104" y="0"/>
                    </a:lnTo>
                    <a:lnTo>
                      <a:pt x="105" y="0"/>
                    </a:lnTo>
                    <a:lnTo>
                      <a:pt x="107" y="0"/>
                    </a:lnTo>
                    <a:lnTo>
                      <a:pt x="108" y="0"/>
                    </a:lnTo>
                    <a:lnTo>
                      <a:pt x="109" y="0"/>
                    </a:lnTo>
                    <a:lnTo>
                      <a:pt x="111" y="0"/>
                    </a:lnTo>
                    <a:lnTo>
                      <a:pt x="112" y="0"/>
                    </a:lnTo>
                    <a:lnTo>
                      <a:pt x="114" y="0"/>
                    </a:lnTo>
                    <a:lnTo>
                      <a:pt x="115" y="0"/>
                    </a:lnTo>
                    <a:lnTo>
                      <a:pt x="116" y="0"/>
                    </a:lnTo>
                    <a:lnTo>
                      <a:pt x="117" y="0"/>
                    </a:lnTo>
                    <a:lnTo>
                      <a:pt x="118" y="0"/>
                    </a:lnTo>
                    <a:lnTo>
                      <a:pt x="120" y="0"/>
                    </a:lnTo>
                    <a:lnTo>
                      <a:pt x="121" y="0"/>
                    </a:lnTo>
                    <a:lnTo>
                      <a:pt x="122" y="0"/>
                    </a:lnTo>
                    <a:lnTo>
                      <a:pt x="123" y="0"/>
                    </a:lnTo>
                    <a:lnTo>
                      <a:pt x="125" y="0"/>
                    </a:lnTo>
                    <a:lnTo>
                      <a:pt x="127" y="0"/>
                    </a:lnTo>
                    <a:lnTo>
                      <a:pt x="128" y="0"/>
                    </a:lnTo>
                    <a:lnTo>
                      <a:pt x="129" y="0"/>
                    </a:lnTo>
                    <a:lnTo>
                      <a:pt x="130" y="0"/>
                    </a:lnTo>
                    <a:lnTo>
                      <a:pt x="131" y="0"/>
                    </a:lnTo>
                    <a:lnTo>
                      <a:pt x="133" y="0"/>
                    </a:lnTo>
                    <a:lnTo>
                      <a:pt x="134" y="0"/>
                    </a:lnTo>
                    <a:lnTo>
                      <a:pt x="135" y="0"/>
                    </a:lnTo>
                    <a:lnTo>
                      <a:pt x="136" y="0"/>
                    </a:lnTo>
                    <a:lnTo>
                      <a:pt x="138" y="0"/>
                    </a:lnTo>
                    <a:lnTo>
                      <a:pt x="139" y="0"/>
                    </a:lnTo>
                    <a:lnTo>
                      <a:pt x="141" y="0"/>
                    </a:lnTo>
                    <a:lnTo>
                      <a:pt x="142" y="0"/>
                    </a:lnTo>
                    <a:lnTo>
                      <a:pt x="143" y="0"/>
                    </a:lnTo>
                    <a:lnTo>
                      <a:pt x="144" y="0"/>
                    </a:lnTo>
                    <a:lnTo>
                      <a:pt x="145" y="0"/>
                    </a:lnTo>
                    <a:lnTo>
                      <a:pt x="147" y="0"/>
                    </a:lnTo>
                    <a:lnTo>
                      <a:pt x="148" y="0"/>
                    </a:lnTo>
                    <a:lnTo>
                      <a:pt x="149" y="0"/>
                    </a:lnTo>
                    <a:lnTo>
                      <a:pt x="151" y="0"/>
                    </a:lnTo>
                    <a:lnTo>
                      <a:pt x="152" y="0"/>
                    </a:lnTo>
                    <a:lnTo>
                      <a:pt x="154" y="0"/>
                    </a:lnTo>
                    <a:lnTo>
                      <a:pt x="155" y="0"/>
                    </a:lnTo>
                    <a:lnTo>
                      <a:pt x="156" y="0"/>
                    </a:lnTo>
                    <a:lnTo>
                      <a:pt x="157" y="0"/>
                    </a:lnTo>
                    <a:lnTo>
                      <a:pt x="158" y="0"/>
                    </a:lnTo>
                    <a:lnTo>
                      <a:pt x="160" y="0"/>
                    </a:lnTo>
                    <a:lnTo>
                      <a:pt x="161"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72" name="Freeform 82"/>
              <p:cNvSpPr>
                <a:spLocks/>
              </p:cNvSpPr>
              <p:nvPr/>
            </p:nvSpPr>
            <p:spPr bwMode="auto">
              <a:xfrm>
                <a:off x="5143" y="3079"/>
                <a:ext cx="48" cy="15"/>
              </a:xfrm>
              <a:custGeom>
                <a:avLst/>
                <a:gdLst>
                  <a:gd name="T0" fmla="*/ 0 w 161"/>
                  <a:gd name="T1" fmla="*/ 0 h 46"/>
                  <a:gd name="T2" fmla="*/ 0 w 161"/>
                  <a:gd name="T3" fmla="*/ 0 h 46"/>
                  <a:gd name="T4" fmla="*/ 0 w 161"/>
                  <a:gd name="T5" fmla="*/ 0 h 46"/>
                  <a:gd name="T6" fmla="*/ 0 w 161"/>
                  <a:gd name="T7" fmla="*/ 0 h 46"/>
                  <a:gd name="T8" fmla="*/ 0 w 161"/>
                  <a:gd name="T9" fmla="*/ 0 h 46"/>
                  <a:gd name="T10" fmla="*/ 0 w 161"/>
                  <a:gd name="T11" fmla="*/ 0 h 46"/>
                  <a:gd name="T12" fmla="*/ 0 w 161"/>
                  <a:gd name="T13" fmla="*/ 0 h 46"/>
                  <a:gd name="T14" fmla="*/ 0 w 161"/>
                  <a:gd name="T15" fmla="*/ 0 h 46"/>
                  <a:gd name="T16" fmla="*/ 0 w 161"/>
                  <a:gd name="T17" fmla="*/ 0 h 46"/>
                  <a:gd name="T18" fmla="*/ 0 w 161"/>
                  <a:gd name="T19" fmla="*/ 0 h 46"/>
                  <a:gd name="T20" fmla="*/ 0 w 161"/>
                  <a:gd name="T21" fmla="*/ 0 h 46"/>
                  <a:gd name="T22" fmla="*/ 0 w 161"/>
                  <a:gd name="T23" fmla="*/ 0 h 46"/>
                  <a:gd name="T24" fmla="*/ 0 w 161"/>
                  <a:gd name="T25" fmla="*/ 0 h 46"/>
                  <a:gd name="T26" fmla="*/ 0 w 161"/>
                  <a:gd name="T27" fmla="*/ 0 h 46"/>
                  <a:gd name="T28" fmla="*/ 0 w 161"/>
                  <a:gd name="T29" fmla="*/ 0 h 46"/>
                  <a:gd name="T30" fmla="*/ 0 w 161"/>
                  <a:gd name="T31" fmla="*/ 0 h 46"/>
                  <a:gd name="T32" fmla="*/ 0 w 161"/>
                  <a:gd name="T33" fmla="*/ 0 h 46"/>
                  <a:gd name="T34" fmla="*/ 0 w 161"/>
                  <a:gd name="T35" fmla="*/ 0 h 46"/>
                  <a:gd name="T36" fmla="*/ 0 w 161"/>
                  <a:gd name="T37" fmla="*/ 0 h 46"/>
                  <a:gd name="T38" fmla="*/ 0 w 161"/>
                  <a:gd name="T39" fmla="*/ 0 h 46"/>
                  <a:gd name="T40" fmla="*/ 0 w 161"/>
                  <a:gd name="T41" fmla="*/ 0 h 46"/>
                  <a:gd name="T42" fmla="*/ 0 w 161"/>
                  <a:gd name="T43" fmla="*/ 0 h 46"/>
                  <a:gd name="T44" fmla="*/ 0 w 161"/>
                  <a:gd name="T45" fmla="*/ 0 h 46"/>
                  <a:gd name="T46" fmla="*/ 0 w 161"/>
                  <a:gd name="T47" fmla="*/ 0 h 46"/>
                  <a:gd name="T48" fmla="*/ 0 w 161"/>
                  <a:gd name="T49" fmla="*/ 0 h 46"/>
                  <a:gd name="T50" fmla="*/ 0 w 161"/>
                  <a:gd name="T51" fmla="*/ 0 h 46"/>
                  <a:gd name="T52" fmla="*/ 0 w 161"/>
                  <a:gd name="T53" fmla="*/ 0 h 46"/>
                  <a:gd name="T54" fmla="*/ 0 w 161"/>
                  <a:gd name="T55" fmla="*/ 0 h 46"/>
                  <a:gd name="T56" fmla="*/ 0 w 161"/>
                  <a:gd name="T57" fmla="*/ 0 h 46"/>
                  <a:gd name="T58" fmla="*/ 0 w 161"/>
                  <a:gd name="T59" fmla="*/ 0 h 46"/>
                  <a:gd name="T60" fmla="*/ 0 w 161"/>
                  <a:gd name="T61" fmla="*/ 0 h 46"/>
                  <a:gd name="T62" fmla="*/ 0 w 161"/>
                  <a:gd name="T63" fmla="*/ 0 h 46"/>
                  <a:gd name="T64" fmla="*/ 0 w 161"/>
                  <a:gd name="T65" fmla="*/ 0 h 46"/>
                  <a:gd name="T66" fmla="*/ 0 w 161"/>
                  <a:gd name="T67" fmla="*/ 0 h 46"/>
                  <a:gd name="T68" fmla="*/ 0 w 161"/>
                  <a:gd name="T69" fmla="*/ 0 h 46"/>
                  <a:gd name="T70" fmla="*/ 0 w 161"/>
                  <a:gd name="T71" fmla="*/ 0 h 46"/>
                  <a:gd name="T72" fmla="*/ 0 w 161"/>
                  <a:gd name="T73" fmla="*/ 0 h 46"/>
                  <a:gd name="T74" fmla="*/ 0 w 161"/>
                  <a:gd name="T75" fmla="*/ 0 h 46"/>
                  <a:gd name="T76" fmla="*/ 0 w 161"/>
                  <a:gd name="T77" fmla="*/ 0 h 46"/>
                  <a:gd name="T78" fmla="*/ 0 w 161"/>
                  <a:gd name="T79" fmla="*/ 0 h 46"/>
                  <a:gd name="T80" fmla="*/ 0 w 161"/>
                  <a:gd name="T81" fmla="*/ 0 h 46"/>
                  <a:gd name="T82" fmla="*/ 0 w 161"/>
                  <a:gd name="T83" fmla="*/ 0 h 46"/>
                  <a:gd name="T84" fmla="*/ 0 w 161"/>
                  <a:gd name="T85" fmla="*/ 0 h 46"/>
                  <a:gd name="T86" fmla="*/ 0 w 161"/>
                  <a:gd name="T87" fmla="*/ 0 h 46"/>
                  <a:gd name="T88" fmla="*/ 0 w 161"/>
                  <a:gd name="T89" fmla="*/ 0 h 46"/>
                  <a:gd name="T90" fmla="*/ 0 w 161"/>
                  <a:gd name="T91" fmla="*/ 0 h 46"/>
                  <a:gd name="T92" fmla="*/ 0 w 161"/>
                  <a:gd name="T93" fmla="*/ 0 h 46"/>
                  <a:gd name="T94" fmla="*/ 0 w 161"/>
                  <a:gd name="T95" fmla="*/ 0 h 46"/>
                  <a:gd name="T96" fmla="*/ 0 w 161"/>
                  <a:gd name="T97" fmla="*/ 0 h 46"/>
                  <a:gd name="T98" fmla="*/ 0 w 161"/>
                  <a:gd name="T99" fmla="*/ 0 h 46"/>
                  <a:gd name="T100" fmla="*/ 0 w 161"/>
                  <a:gd name="T101" fmla="*/ 0 h 46"/>
                  <a:gd name="T102" fmla="*/ 0 w 161"/>
                  <a:gd name="T103" fmla="*/ 0 h 46"/>
                  <a:gd name="T104" fmla="*/ 0 w 161"/>
                  <a:gd name="T105" fmla="*/ 0 h 46"/>
                  <a:gd name="T106" fmla="*/ 0 w 161"/>
                  <a:gd name="T107" fmla="*/ 0 h 46"/>
                  <a:gd name="T108" fmla="*/ 0 w 161"/>
                  <a:gd name="T109" fmla="*/ 0 h 46"/>
                  <a:gd name="T110" fmla="*/ 0 w 161"/>
                  <a:gd name="T111" fmla="*/ 0 h 46"/>
                  <a:gd name="T112" fmla="*/ 0 w 161"/>
                  <a:gd name="T113" fmla="*/ 0 h 46"/>
                  <a:gd name="T114" fmla="*/ 0 w 161"/>
                  <a:gd name="T115" fmla="*/ 0 h 46"/>
                  <a:gd name="T116" fmla="*/ 0 w 161"/>
                  <a:gd name="T117" fmla="*/ 0 h 46"/>
                  <a:gd name="T118" fmla="*/ 0 w 161"/>
                  <a:gd name="T119" fmla="*/ 0 h 46"/>
                  <a:gd name="T120" fmla="*/ 0 w 161"/>
                  <a:gd name="T121" fmla="*/ 0 h 46"/>
                  <a:gd name="T122" fmla="*/ 0 w 161"/>
                  <a:gd name="T123" fmla="*/ 0 h 46"/>
                  <a:gd name="T124" fmla="*/ 0 w 161"/>
                  <a:gd name="T125" fmla="*/ 0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46">
                    <a:moveTo>
                      <a:pt x="0" y="23"/>
                    </a:moveTo>
                    <a:lnTo>
                      <a:pt x="1" y="23"/>
                    </a:lnTo>
                    <a:lnTo>
                      <a:pt x="2" y="23"/>
                    </a:lnTo>
                    <a:lnTo>
                      <a:pt x="4" y="23"/>
                    </a:lnTo>
                    <a:lnTo>
                      <a:pt x="6" y="22"/>
                    </a:lnTo>
                    <a:lnTo>
                      <a:pt x="7" y="22"/>
                    </a:lnTo>
                    <a:lnTo>
                      <a:pt x="8" y="22"/>
                    </a:lnTo>
                    <a:lnTo>
                      <a:pt x="9" y="23"/>
                    </a:lnTo>
                    <a:lnTo>
                      <a:pt x="10" y="23"/>
                    </a:lnTo>
                    <a:lnTo>
                      <a:pt x="12" y="23"/>
                    </a:lnTo>
                    <a:lnTo>
                      <a:pt x="13" y="23"/>
                    </a:lnTo>
                    <a:lnTo>
                      <a:pt x="14" y="23"/>
                    </a:lnTo>
                    <a:lnTo>
                      <a:pt x="15" y="23"/>
                    </a:lnTo>
                    <a:lnTo>
                      <a:pt x="17" y="23"/>
                    </a:lnTo>
                    <a:lnTo>
                      <a:pt x="18" y="23"/>
                    </a:lnTo>
                    <a:lnTo>
                      <a:pt x="20" y="23"/>
                    </a:lnTo>
                    <a:lnTo>
                      <a:pt x="21" y="23"/>
                    </a:lnTo>
                    <a:lnTo>
                      <a:pt x="22" y="23"/>
                    </a:lnTo>
                    <a:lnTo>
                      <a:pt x="23" y="23"/>
                    </a:lnTo>
                    <a:lnTo>
                      <a:pt x="24" y="23"/>
                    </a:lnTo>
                    <a:lnTo>
                      <a:pt x="26" y="21"/>
                    </a:lnTo>
                    <a:lnTo>
                      <a:pt x="27" y="21"/>
                    </a:lnTo>
                    <a:lnTo>
                      <a:pt x="28" y="21"/>
                    </a:lnTo>
                    <a:lnTo>
                      <a:pt x="30" y="21"/>
                    </a:lnTo>
                    <a:lnTo>
                      <a:pt x="31" y="21"/>
                    </a:lnTo>
                    <a:lnTo>
                      <a:pt x="33" y="23"/>
                    </a:lnTo>
                    <a:lnTo>
                      <a:pt x="34" y="23"/>
                    </a:lnTo>
                    <a:lnTo>
                      <a:pt x="35" y="23"/>
                    </a:lnTo>
                    <a:lnTo>
                      <a:pt x="36" y="23"/>
                    </a:lnTo>
                    <a:lnTo>
                      <a:pt x="37" y="23"/>
                    </a:lnTo>
                    <a:lnTo>
                      <a:pt x="39" y="23"/>
                    </a:lnTo>
                    <a:lnTo>
                      <a:pt x="40" y="24"/>
                    </a:lnTo>
                    <a:lnTo>
                      <a:pt x="41" y="24"/>
                    </a:lnTo>
                    <a:lnTo>
                      <a:pt x="42" y="24"/>
                    </a:lnTo>
                    <a:lnTo>
                      <a:pt x="44" y="24"/>
                    </a:lnTo>
                    <a:lnTo>
                      <a:pt x="46" y="25"/>
                    </a:lnTo>
                    <a:lnTo>
                      <a:pt x="47" y="25"/>
                    </a:lnTo>
                    <a:lnTo>
                      <a:pt x="48" y="25"/>
                    </a:lnTo>
                    <a:lnTo>
                      <a:pt x="49" y="27"/>
                    </a:lnTo>
                    <a:lnTo>
                      <a:pt x="50" y="27"/>
                    </a:lnTo>
                    <a:lnTo>
                      <a:pt x="52" y="28"/>
                    </a:lnTo>
                    <a:lnTo>
                      <a:pt x="53" y="29"/>
                    </a:lnTo>
                    <a:lnTo>
                      <a:pt x="54" y="29"/>
                    </a:lnTo>
                    <a:lnTo>
                      <a:pt x="55" y="32"/>
                    </a:lnTo>
                    <a:lnTo>
                      <a:pt x="57" y="33"/>
                    </a:lnTo>
                    <a:lnTo>
                      <a:pt x="59" y="34"/>
                    </a:lnTo>
                    <a:lnTo>
                      <a:pt x="60" y="36"/>
                    </a:lnTo>
                    <a:lnTo>
                      <a:pt x="61" y="37"/>
                    </a:lnTo>
                    <a:lnTo>
                      <a:pt x="62" y="39"/>
                    </a:lnTo>
                    <a:lnTo>
                      <a:pt x="63" y="40"/>
                    </a:lnTo>
                    <a:lnTo>
                      <a:pt x="65" y="40"/>
                    </a:lnTo>
                    <a:lnTo>
                      <a:pt x="66" y="40"/>
                    </a:lnTo>
                    <a:lnTo>
                      <a:pt x="67" y="41"/>
                    </a:lnTo>
                    <a:lnTo>
                      <a:pt x="68" y="41"/>
                    </a:lnTo>
                    <a:lnTo>
                      <a:pt x="70" y="41"/>
                    </a:lnTo>
                    <a:lnTo>
                      <a:pt x="71" y="41"/>
                    </a:lnTo>
                    <a:lnTo>
                      <a:pt x="73" y="41"/>
                    </a:lnTo>
                    <a:lnTo>
                      <a:pt x="74" y="41"/>
                    </a:lnTo>
                    <a:lnTo>
                      <a:pt x="75" y="43"/>
                    </a:lnTo>
                    <a:lnTo>
                      <a:pt x="76" y="43"/>
                    </a:lnTo>
                    <a:lnTo>
                      <a:pt x="77" y="43"/>
                    </a:lnTo>
                    <a:lnTo>
                      <a:pt x="79" y="43"/>
                    </a:lnTo>
                    <a:lnTo>
                      <a:pt x="80" y="43"/>
                    </a:lnTo>
                    <a:lnTo>
                      <a:pt x="81" y="43"/>
                    </a:lnTo>
                    <a:lnTo>
                      <a:pt x="82" y="43"/>
                    </a:lnTo>
                    <a:lnTo>
                      <a:pt x="84" y="43"/>
                    </a:lnTo>
                    <a:lnTo>
                      <a:pt x="86" y="42"/>
                    </a:lnTo>
                    <a:lnTo>
                      <a:pt x="87" y="45"/>
                    </a:lnTo>
                    <a:lnTo>
                      <a:pt x="88" y="45"/>
                    </a:lnTo>
                    <a:lnTo>
                      <a:pt x="89" y="45"/>
                    </a:lnTo>
                    <a:lnTo>
                      <a:pt x="90" y="46"/>
                    </a:lnTo>
                    <a:lnTo>
                      <a:pt x="92" y="46"/>
                    </a:lnTo>
                    <a:lnTo>
                      <a:pt x="93" y="46"/>
                    </a:lnTo>
                    <a:lnTo>
                      <a:pt x="94" y="46"/>
                    </a:lnTo>
                    <a:lnTo>
                      <a:pt x="95" y="45"/>
                    </a:lnTo>
                    <a:lnTo>
                      <a:pt x="97" y="45"/>
                    </a:lnTo>
                    <a:lnTo>
                      <a:pt x="99" y="42"/>
                    </a:lnTo>
                    <a:lnTo>
                      <a:pt x="100" y="41"/>
                    </a:lnTo>
                    <a:lnTo>
                      <a:pt x="101" y="40"/>
                    </a:lnTo>
                    <a:lnTo>
                      <a:pt x="102" y="37"/>
                    </a:lnTo>
                    <a:lnTo>
                      <a:pt x="103" y="34"/>
                    </a:lnTo>
                    <a:lnTo>
                      <a:pt x="104" y="33"/>
                    </a:lnTo>
                    <a:lnTo>
                      <a:pt x="106" y="32"/>
                    </a:lnTo>
                    <a:lnTo>
                      <a:pt x="107" y="29"/>
                    </a:lnTo>
                    <a:lnTo>
                      <a:pt x="108" y="28"/>
                    </a:lnTo>
                    <a:lnTo>
                      <a:pt x="110" y="25"/>
                    </a:lnTo>
                    <a:lnTo>
                      <a:pt x="111" y="24"/>
                    </a:lnTo>
                    <a:lnTo>
                      <a:pt x="113" y="22"/>
                    </a:lnTo>
                    <a:lnTo>
                      <a:pt x="114" y="22"/>
                    </a:lnTo>
                    <a:lnTo>
                      <a:pt x="115" y="21"/>
                    </a:lnTo>
                    <a:lnTo>
                      <a:pt x="116" y="21"/>
                    </a:lnTo>
                    <a:lnTo>
                      <a:pt x="117" y="20"/>
                    </a:lnTo>
                    <a:lnTo>
                      <a:pt x="119" y="20"/>
                    </a:lnTo>
                    <a:lnTo>
                      <a:pt x="120" y="20"/>
                    </a:lnTo>
                    <a:lnTo>
                      <a:pt x="121" y="20"/>
                    </a:lnTo>
                    <a:lnTo>
                      <a:pt x="122" y="18"/>
                    </a:lnTo>
                    <a:lnTo>
                      <a:pt x="124" y="18"/>
                    </a:lnTo>
                    <a:lnTo>
                      <a:pt x="126" y="18"/>
                    </a:lnTo>
                    <a:lnTo>
                      <a:pt x="127" y="18"/>
                    </a:lnTo>
                    <a:lnTo>
                      <a:pt x="128" y="18"/>
                    </a:lnTo>
                    <a:lnTo>
                      <a:pt x="129" y="18"/>
                    </a:lnTo>
                    <a:lnTo>
                      <a:pt x="130" y="18"/>
                    </a:lnTo>
                    <a:lnTo>
                      <a:pt x="131" y="18"/>
                    </a:lnTo>
                    <a:lnTo>
                      <a:pt x="133" y="18"/>
                    </a:lnTo>
                    <a:lnTo>
                      <a:pt x="134" y="16"/>
                    </a:lnTo>
                    <a:lnTo>
                      <a:pt x="135" y="14"/>
                    </a:lnTo>
                    <a:lnTo>
                      <a:pt x="137" y="13"/>
                    </a:lnTo>
                    <a:lnTo>
                      <a:pt x="138" y="12"/>
                    </a:lnTo>
                    <a:lnTo>
                      <a:pt x="140" y="10"/>
                    </a:lnTo>
                    <a:lnTo>
                      <a:pt x="141" y="8"/>
                    </a:lnTo>
                    <a:lnTo>
                      <a:pt x="142" y="8"/>
                    </a:lnTo>
                    <a:lnTo>
                      <a:pt x="143" y="6"/>
                    </a:lnTo>
                    <a:lnTo>
                      <a:pt x="144" y="5"/>
                    </a:lnTo>
                    <a:lnTo>
                      <a:pt x="146" y="2"/>
                    </a:lnTo>
                    <a:lnTo>
                      <a:pt x="147" y="2"/>
                    </a:lnTo>
                    <a:lnTo>
                      <a:pt x="148" y="1"/>
                    </a:lnTo>
                    <a:lnTo>
                      <a:pt x="150" y="1"/>
                    </a:lnTo>
                    <a:lnTo>
                      <a:pt x="151" y="1"/>
                    </a:lnTo>
                    <a:lnTo>
                      <a:pt x="153" y="0"/>
                    </a:lnTo>
                    <a:lnTo>
                      <a:pt x="154" y="0"/>
                    </a:lnTo>
                    <a:lnTo>
                      <a:pt x="155" y="0"/>
                    </a:lnTo>
                    <a:lnTo>
                      <a:pt x="156" y="0"/>
                    </a:lnTo>
                    <a:lnTo>
                      <a:pt x="157" y="0"/>
                    </a:lnTo>
                    <a:lnTo>
                      <a:pt x="158" y="1"/>
                    </a:lnTo>
                    <a:lnTo>
                      <a:pt x="160" y="1"/>
                    </a:lnTo>
                    <a:lnTo>
                      <a:pt x="161" y="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535" name="Group 83"/>
            <p:cNvGrpSpPr>
              <a:grpSpLocks/>
            </p:cNvGrpSpPr>
            <p:nvPr/>
          </p:nvGrpSpPr>
          <p:grpSpPr bwMode="auto">
            <a:xfrm>
              <a:off x="4319" y="3532"/>
              <a:ext cx="881" cy="202"/>
              <a:chOff x="4323" y="3532"/>
              <a:chExt cx="881" cy="202"/>
            </a:xfrm>
          </p:grpSpPr>
          <p:sp>
            <p:nvSpPr>
              <p:cNvPr id="11536" name="Freeform 84"/>
              <p:cNvSpPr>
                <a:spLocks/>
              </p:cNvSpPr>
              <p:nvPr/>
            </p:nvSpPr>
            <p:spPr bwMode="auto">
              <a:xfrm>
                <a:off x="4338" y="3618"/>
                <a:ext cx="49" cy="35"/>
              </a:xfrm>
              <a:custGeom>
                <a:avLst/>
                <a:gdLst>
                  <a:gd name="T0" fmla="*/ 0 w 165"/>
                  <a:gd name="T1" fmla="*/ 0 h 350"/>
                  <a:gd name="T2" fmla="*/ 0 w 165"/>
                  <a:gd name="T3" fmla="*/ 0 h 350"/>
                  <a:gd name="T4" fmla="*/ 0 w 165"/>
                  <a:gd name="T5" fmla="*/ 0 h 350"/>
                  <a:gd name="T6" fmla="*/ 0 w 165"/>
                  <a:gd name="T7" fmla="*/ 0 h 350"/>
                  <a:gd name="T8" fmla="*/ 0 w 165"/>
                  <a:gd name="T9" fmla="*/ 0 h 350"/>
                  <a:gd name="T10" fmla="*/ 0 w 165"/>
                  <a:gd name="T11" fmla="*/ 0 h 350"/>
                  <a:gd name="T12" fmla="*/ 0 w 165"/>
                  <a:gd name="T13" fmla="*/ 0 h 350"/>
                  <a:gd name="T14" fmla="*/ 0 w 165"/>
                  <a:gd name="T15" fmla="*/ 0 h 350"/>
                  <a:gd name="T16" fmla="*/ 0 w 165"/>
                  <a:gd name="T17" fmla="*/ 0 h 350"/>
                  <a:gd name="T18" fmla="*/ 0 w 165"/>
                  <a:gd name="T19" fmla="*/ 0 h 350"/>
                  <a:gd name="T20" fmla="*/ 0 w 165"/>
                  <a:gd name="T21" fmla="*/ 0 h 350"/>
                  <a:gd name="T22" fmla="*/ 0 w 165"/>
                  <a:gd name="T23" fmla="*/ 0 h 350"/>
                  <a:gd name="T24" fmla="*/ 0 w 165"/>
                  <a:gd name="T25" fmla="*/ 0 h 350"/>
                  <a:gd name="T26" fmla="*/ 0 w 165"/>
                  <a:gd name="T27" fmla="*/ 0 h 350"/>
                  <a:gd name="T28" fmla="*/ 0 w 165"/>
                  <a:gd name="T29" fmla="*/ 0 h 350"/>
                  <a:gd name="T30" fmla="*/ 0 w 165"/>
                  <a:gd name="T31" fmla="*/ 0 h 350"/>
                  <a:gd name="T32" fmla="*/ 0 w 165"/>
                  <a:gd name="T33" fmla="*/ 0 h 350"/>
                  <a:gd name="T34" fmla="*/ 0 w 165"/>
                  <a:gd name="T35" fmla="*/ 0 h 350"/>
                  <a:gd name="T36" fmla="*/ 0 w 165"/>
                  <a:gd name="T37" fmla="*/ 0 h 350"/>
                  <a:gd name="T38" fmla="*/ 0 w 165"/>
                  <a:gd name="T39" fmla="*/ 0 h 350"/>
                  <a:gd name="T40" fmla="*/ 0 w 165"/>
                  <a:gd name="T41" fmla="*/ 0 h 350"/>
                  <a:gd name="T42" fmla="*/ 0 w 165"/>
                  <a:gd name="T43" fmla="*/ 0 h 350"/>
                  <a:gd name="T44" fmla="*/ 0 w 165"/>
                  <a:gd name="T45" fmla="*/ 0 h 350"/>
                  <a:gd name="T46" fmla="*/ 0 w 165"/>
                  <a:gd name="T47" fmla="*/ 0 h 350"/>
                  <a:gd name="T48" fmla="*/ 0 w 165"/>
                  <a:gd name="T49" fmla="*/ 0 h 350"/>
                  <a:gd name="T50" fmla="*/ 0 w 165"/>
                  <a:gd name="T51" fmla="*/ 0 h 350"/>
                  <a:gd name="T52" fmla="*/ 0 w 165"/>
                  <a:gd name="T53" fmla="*/ 0 h 350"/>
                  <a:gd name="T54" fmla="*/ 0 w 165"/>
                  <a:gd name="T55" fmla="*/ 0 h 350"/>
                  <a:gd name="T56" fmla="*/ 0 w 165"/>
                  <a:gd name="T57" fmla="*/ 0 h 350"/>
                  <a:gd name="T58" fmla="*/ 0 w 165"/>
                  <a:gd name="T59" fmla="*/ 0 h 350"/>
                  <a:gd name="T60" fmla="*/ 0 w 165"/>
                  <a:gd name="T61" fmla="*/ 0 h 350"/>
                  <a:gd name="T62" fmla="*/ 0 w 165"/>
                  <a:gd name="T63" fmla="*/ 0 h 350"/>
                  <a:gd name="T64" fmla="*/ 0 w 165"/>
                  <a:gd name="T65" fmla="*/ 0 h 350"/>
                  <a:gd name="T66" fmla="*/ 0 w 165"/>
                  <a:gd name="T67" fmla="*/ 0 h 350"/>
                  <a:gd name="T68" fmla="*/ 0 w 165"/>
                  <a:gd name="T69" fmla="*/ 0 h 350"/>
                  <a:gd name="T70" fmla="*/ 0 w 165"/>
                  <a:gd name="T71" fmla="*/ 0 h 350"/>
                  <a:gd name="T72" fmla="*/ 0 w 165"/>
                  <a:gd name="T73" fmla="*/ 0 h 350"/>
                  <a:gd name="T74" fmla="*/ 0 w 165"/>
                  <a:gd name="T75" fmla="*/ 0 h 350"/>
                  <a:gd name="T76" fmla="*/ 0 w 165"/>
                  <a:gd name="T77" fmla="*/ 0 h 350"/>
                  <a:gd name="T78" fmla="*/ 0 w 165"/>
                  <a:gd name="T79" fmla="*/ 0 h 350"/>
                  <a:gd name="T80" fmla="*/ 0 w 165"/>
                  <a:gd name="T81" fmla="*/ 0 h 350"/>
                  <a:gd name="T82" fmla="*/ 0 w 165"/>
                  <a:gd name="T83" fmla="*/ 0 h 350"/>
                  <a:gd name="T84" fmla="*/ 0 w 165"/>
                  <a:gd name="T85" fmla="*/ 0 h 350"/>
                  <a:gd name="T86" fmla="*/ 0 w 165"/>
                  <a:gd name="T87" fmla="*/ 0 h 350"/>
                  <a:gd name="T88" fmla="*/ 0 w 165"/>
                  <a:gd name="T89" fmla="*/ 0 h 350"/>
                  <a:gd name="T90" fmla="*/ 0 w 165"/>
                  <a:gd name="T91" fmla="*/ 0 h 350"/>
                  <a:gd name="T92" fmla="*/ 0 w 165"/>
                  <a:gd name="T93" fmla="*/ 0 h 350"/>
                  <a:gd name="T94" fmla="*/ 0 w 165"/>
                  <a:gd name="T95" fmla="*/ 0 h 350"/>
                  <a:gd name="T96" fmla="*/ 0 w 165"/>
                  <a:gd name="T97" fmla="*/ 0 h 350"/>
                  <a:gd name="T98" fmla="*/ 0 w 165"/>
                  <a:gd name="T99" fmla="*/ 0 h 350"/>
                  <a:gd name="T100" fmla="*/ 0 w 165"/>
                  <a:gd name="T101" fmla="*/ 0 h 350"/>
                  <a:gd name="T102" fmla="*/ 0 w 165"/>
                  <a:gd name="T103" fmla="*/ 0 h 350"/>
                  <a:gd name="T104" fmla="*/ 0 w 165"/>
                  <a:gd name="T105" fmla="*/ 0 h 350"/>
                  <a:gd name="T106" fmla="*/ 0 w 165"/>
                  <a:gd name="T107" fmla="*/ 0 h 350"/>
                  <a:gd name="T108" fmla="*/ 0 w 165"/>
                  <a:gd name="T109" fmla="*/ 0 h 350"/>
                  <a:gd name="T110" fmla="*/ 0 w 165"/>
                  <a:gd name="T111" fmla="*/ 0 h 350"/>
                  <a:gd name="T112" fmla="*/ 0 w 165"/>
                  <a:gd name="T113" fmla="*/ 0 h 350"/>
                  <a:gd name="T114" fmla="*/ 0 w 165"/>
                  <a:gd name="T115" fmla="*/ 0 h 350"/>
                  <a:gd name="T116" fmla="*/ 0 w 165"/>
                  <a:gd name="T117" fmla="*/ 0 h 350"/>
                  <a:gd name="T118" fmla="*/ 0 w 165"/>
                  <a:gd name="T119" fmla="*/ 0 h 350"/>
                  <a:gd name="T120" fmla="*/ 0 w 165"/>
                  <a:gd name="T121" fmla="*/ 0 h 350"/>
                  <a:gd name="T122" fmla="*/ 0 w 165"/>
                  <a:gd name="T123" fmla="*/ 0 h 350"/>
                  <a:gd name="T124" fmla="*/ 0 w 165"/>
                  <a:gd name="T125" fmla="*/ 0 h 3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5" h="350">
                    <a:moveTo>
                      <a:pt x="0" y="13"/>
                    </a:moveTo>
                    <a:lnTo>
                      <a:pt x="1" y="6"/>
                    </a:lnTo>
                    <a:lnTo>
                      <a:pt x="2" y="6"/>
                    </a:lnTo>
                    <a:lnTo>
                      <a:pt x="4" y="6"/>
                    </a:lnTo>
                    <a:lnTo>
                      <a:pt x="5" y="0"/>
                    </a:lnTo>
                    <a:lnTo>
                      <a:pt x="6" y="0"/>
                    </a:lnTo>
                    <a:lnTo>
                      <a:pt x="7" y="6"/>
                    </a:lnTo>
                    <a:lnTo>
                      <a:pt x="8" y="6"/>
                    </a:lnTo>
                    <a:lnTo>
                      <a:pt x="11" y="6"/>
                    </a:lnTo>
                    <a:lnTo>
                      <a:pt x="12" y="6"/>
                    </a:lnTo>
                    <a:lnTo>
                      <a:pt x="13" y="13"/>
                    </a:lnTo>
                    <a:lnTo>
                      <a:pt x="14" y="13"/>
                    </a:lnTo>
                    <a:lnTo>
                      <a:pt x="15" y="19"/>
                    </a:lnTo>
                    <a:lnTo>
                      <a:pt x="17" y="26"/>
                    </a:lnTo>
                    <a:lnTo>
                      <a:pt x="18" y="45"/>
                    </a:lnTo>
                    <a:lnTo>
                      <a:pt x="21" y="173"/>
                    </a:lnTo>
                    <a:lnTo>
                      <a:pt x="24" y="153"/>
                    </a:lnTo>
                    <a:lnTo>
                      <a:pt x="25" y="147"/>
                    </a:lnTo>
                    <a:lnTo>
                      <a:pt x="26" y="140"/>
                    </a:lnTo>
                    <a:lnTo>
                      <a:pt x="27" y="134"/>
                    </a:lnTo>
                    <a:lnTo>
                      <a:pt x="28" y="134"/>
                    </a:lnTo>
                    <a:lnTo>
                      <a:pt x="30" y="128"/>
                    </a:lnTo>
                    <a:lnTo>
                      <a:pt x="31" y="127"/>
                    </a:lnTo>
                    <a:lnTo>
                      <a:pt x="32" y="127"/>
                    </a:lnTo>
                    <a:lnTo>
                      <a:pt x="33" y="127"/>
                    </a:lnTo>
                    <a:lnTo>
                      <a:pt x="34" y="127"/>
                    </a:lnTo>
                    <a:lnTo>
                      <a:pt x="37" y="127"/>
                    </a:lnTo>
                    <a:lnTo>
                      <a:pt x="38" y="127"/>
                    </a:lnTo>
                    <a:lnTo>
                      <a:pt x="39" y="134"/>
                    </a:lnTo>
                    <a:lnTo>
                      <a:pt x="40" y="134"/>
                    </a:lnTo>
                    <a:lnTo>
                      <a:pt x="42" y="140"/>
                    </a:lnTo>
                    <a:lnTo>
                      <a:pt x="43" y="147"/>
                    </a:lnTo>
                    <a:lnTo>
                      <a:pt x="44" y="153"/>
                    </a:lnTo>
                    <a:lnTo>
                      <a:pt x="45" y="160"/>
                    </a:lnTo>
                    <a:lnTo>
                      <a:pt x="46" y="173"/>
                    </a:lnTo>
                    <a:lnTo>
                      <a:pt x="48" y="173"/>
                    </a:lnTo>
                    <a:lnTo>
                      <a:pt x="50" y="185"/>
                    </a:lnTo>
                    <a:lnTo>
                      <a:pt x="51" y="191"/>
                    </a:lnTo>
                    <a:lnTo>
                      <a:pt x="52" y="197"/>
                    </a:lnTo>
                    <a:lnTo>
                      <a:pt x="53" y="204"/>
                    </a:lnTo>
                    <a:lnTo>
                      <a:pt x="55" y="204"/>
                    </a:lnTo>
                    <a:lnTo>
                      <a:pt x="56" y="210"/>
                    </a:lnTo>
                    <a:lnTo>
                      <a:pt x="57" y="210"/>
                    </a:lnTo>
                    <a:lnTo>
                      <a:pt x="58" y="210"/>
                    </a:lnTo>
                    <a:lnTo>
                      <a:pt x="59" y="210"/>
                    </a:lnTo>
                    <a:lnTo>
                      <a:pt x="61" y="210"/>
                    </a:lnTo>
                    <a:lnTo>
                      <a:pt x="63" y="210"/>
                    </a:lnTo>
                    <a:lnTo>
                      <a:pt x="64" y="210"/>
                    </a:lnTo>
                    <a:lnTo>
                      <a:pt x="65" y="217"/>
                    </a:lnTo>
                    <a:lnTo>
                      <a:pt x="66" y="217"/>
                    </a:lnTo>
                    <a:lnTo>
                      <a:pt x="68" y="223"/>
                    </a:lnTo>
                    <a:lnTo>
                      <a:pt x="69" y="223"/>
                    </a:lnTo>
                    <a:lnTo>
                      <a:pt x="70" y="230"/>
                    </a:lnTo>
                    <a:lnTo>
                      <a:pt x="71" y="230"/>
                    </a:lnTo>
                    <a:lnTo>
                      <a:pt x="72" y="236"/>
                    </a:lnTo>
                    <a:lnTo>
                      <a:pt x="74" y="243"/>
                    </a:lnTo>
                    <a:lnTo>
                      <a:pt x="75" y="243"/>
                    </a:lnTo>
                    <a:lnTo>
                      <a:pt x="77" y="249"/>
                    </a:lnTo>
                    <a:lnTo>
                      <a:pt x="78" y="248"/>
                    </a:lnTo>
                    <a:lnTo>
                      <a:pt x="79" y="248"/>
                    </a:lnTo>
                    <a:lnTo>
                      <a:pt x="81" y="255"/>
                    </a:lnTo>
                    <a:lnTo>
                      <a:pt x="82" y="255"/>
                    </a:lnTo>
                    <a:lnTo>
                      <a:pt x="83" y="255"/>
                    </a:lnTo>
                    <a:lnTo>
                      <a:pt x="84" y="255"/>
                    </a:lnTo>
                    <a:lnTo>
                      <a:pt x="85" y="255"/>
                    </a:lnTo>
                    <a:lnTo>
                      <a:pt x="87" y="261"/>
                    </a:lnTo>
                    <a:lnTo>
                      <a:pt x="88" y="261"/>
                    </a:lnTo>
                    <a:lnTo>
                      <a:pt x="90" y="268"/>
                    </a:lnTo>
                    <a:lnTo>
                      <a:pt x="91" y="268"/>
                    </a:lnTo>
                    <a:lnTo>
                      <a:pt x="92" y="274"/>
                    </a:lnTo>
                    <a:lnTo>
                      <a:pt x="94" y="274"/>
                    </a:lnTo>
                    <a:lnTo>
                      <a:pt x="95" y="274"/>
                    </a:lnTo>
                    <a:lnTo>
                      <a:pt x="96" y="281"/>
                    </a:lnTo>
                    <a:lnTo>
                      <a:pt x="97" y="281"/>
                    </a:lnTo>
                    <a:lnTo>
                      <a:pt x="98" y="287"/>
                    </a:lnTo>
                    <a:lnTo>
                      <a:pt x="100" y="287"/>
                    </a:lnTo>
                    <a:lnTo>
                      <a:pt x="101" y="294"/>
                    </a:lnTo>
                    <a:lnTo>
                      <a:pt x="103" y="294"/>
                    </a:lnTo>
                    <a:lnTo>
                      <a:pt x="104" y="300"/>
                    </a:lnTo>
                    <a:lnTo>
                      <a:pt x="105" y="300"/>
                    </a:lnTo>
                    <a:lnTo>
                      <a:pt x="107" y="300"/>
                    </a:lnTo>
                    <a:lnTo>
                      <a:pt x="108" y="300"/>
                    </a:lnTo>
                    <a:lnTo>
                      <a:pt x="109" y="305"/>
                    </a:lnTo>
                    <a:lnTo>
                      <a:pt x="110" y="305"/>
                    </a:lnTo>
                    <a:lnTo>
                      <a:pt x="111" y="305"/>
                    </a:lnTo>
                    <a:lnTo>
                      <a:pt x="113" y="305"/>
                    </a:lnTo>
                    <a:lnTo>
                      <a:pt x="114" y="312"/>
                    </a:lnTo>
                    <a:lnTo>
                      <a:pt x="115" y="312"/>
                    </a:lnTo>
                    <a:lnTo>
                      <a:pt x="117" y="312"/>
                    </a:lnTo>
                    <a:lnTo>
                      <a:pt x="118" y="312"/>
                    </a:lnTo>
                    <a:lnTo>
                      <a:pt x="120" y="312"/>
                    </a:lnTo>
                    <a:lnTo>
                      <a:pt x="121" y="318"/>
                    </a:lnTo>
                    <a:lnTo>
                      <a:pt x="122" y="318"/>
                    </a:lnTo>
                    <a:lnTo>
                      <a:pt x="123" y="318"/>
                    </a:lnTo>
                    <a:lnTo>
                      <a:pt x="124" y="325"/>
                    </a:lnTo>
                    <a:lnTo>
                      <a:pt x="126" y="325"/>
                    </a:lnTo>
                    <a:lnTo>
                      <a:pt x="127" y="325"/>
                    </a:lnTo>
                    <a:lnTo>
                      <a:pt x="128" y="325"/>
                    </a:lnTo>
                    <a:lnTo>
                      <a:pt x="130" y="325"/>
                    </a:lnTo>
                    <a:lnTo>
                      <a:pt x="131" y="325"/>
                    </a:lnTo>
                    <a:lnTo>
                      <a:pt x="133" y="325"/>
                    </a:lnTo>
                    <a:lnTo>
                      <a:pt x="134" y="325"/>
                    </a:lnTo>
                    <a:lnTo>
                      <a:pt x="135" y="325"/>
                    </a:lnTo>
                    <a:lnTo>
                      <a:pt x="136" y="325"/>
                    </a:lnTo>
                    <a:lnTo>
                      <a:pt x="137" y="325"/>
                    </a:lnTo>
                    <a:lnTo>
                      <a:pt x="139" y="325"/>
                    </a:lnTo>
                    <a:lnTo>
                      <a:pt x="140" y="331"/>
                    </a:lnTo>
                    <a:lnTo>
                      <a:pt x="141" y="331"/>
                    </a:lnTo>
                    <a:lnTo>
                      <a:pt x="143" y="331"/>
                    </a:lnTo>
                    <a:lnTo>
                      <a:pt x="144" y="331"/>
                    </a:lnTo>
                    <a:lnTo>
                      <a:pt x="146" y="331"/>
                    </a:lnTo>
                    <a:lnTo>
                      <a:pt x="147" y="338"/>
                    </a:lnTo>
                    <a:lnTo>
                      <a:pt x="148" y="338"/>
                    </a:lnTo>
                    <a:lnTo>
                      <a:pt x="149" y="338"/>
                    </a:lnTo>
                    <a:lnTo>
                      <a:pt x="151" y="338"/>
                    </a:lnTo>
                    <a:lnTo>
                      <a:pt x="152" y="338"/>
                    </a:lnTo>
                    <a:lnTo>
                      <a:pt x="153" y="344"/>
                    </a:lnTo>
                    <a:lnTo>
                      <a:pt x="154" y="344"/>
                    </a:lnTo>
                    <a:lnTo>
                      <a:pt x="155" y="344"/>
                    </a:lnTo>
                    <a:lnTo>
                      <a:pt x="158" y="344"/>
                    </a:lnTo>
                    <a:lnTo>
                      <a:pt x="159" y="350"/>
                    </a:lnTo>
                    <a:lnTo>
                      <a:pt x="160" y="350"/>
                    </a:lnTo>
                    <a:lnTo>
                      <a:pt x="161" y="350"/>
                    </a:lnTo>
                    <a:lnTo>
                      <a:pt x="162" y="350"/>
                    </a:lnTo>
                    <a:lnTo>
                      <a:pt x="164" y="350"/>
                    </a:lnTo>
                    <a:lnTo>
                      <a:pt x="165" y="35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37" name="Freeform 85"/>
              <p:cNvSpPr>
                <a:spLocks/>
              </p:cNvSpPr>
              <p:nvPr/>
            </p:nvSpPr>
            <p:spPr bwMode="auto">
              <a:xfrm>
                <a:off x="4387" y="3653"/>
                <a:ext cx="48" cy="6"/>
              </a:xfrm>
              <a:custGeom>
                <a:avLst/>
                <a:gdLst>
                  <a:gd name="T0" fmla="*/ 0 w 162"/>
                  <a:gd name="T1" fmla="*/ 0 h 57"/>
                  <a:gd name="T2" fmla="*/ 0 w 162"/>
                  <a:gd name="T3" fmla="*/ 0 h 57"/>
                  <a:gd name="T4" fmla="*/ 0 w 162"/>
                  <a:gd name="T5" fmla="*/ 0 h 57"/>
                  <a:gd name="T6" fmla="*/ 0 w 162"/>
                  <a:gd name="T7" fmla="*/ 0 h 57"/>
                  <a:gd name="T8" fmla="*/ 0 w 162"/>
                  <a:gd name="T9" fmla="*/ 0 h 57"/>
                  <a:gd name="T10" fmla="*/ 0 w 162"/>
                  <a:gd name="T11" fmla="*/ 0 h 57"/>
                  <a:gd name="T12" fmla="*/ 0 w 162"/>
                  <a:gd name="T13" fmla="*/ 0 h 57"/>
                  <a:gd name="T14" fmla="*/ 0 w 162"/>
                  <a:gd name="T15" fmla="*/ 0 h 57"/>
                  <a:gd name="T16" fmla="*/ 0 w 162"/>
                  <a:gd name="T17" fmla="*/ 0 h 57"/>
                  <a:gd name="T18" fmla="*/ 0 w 162"/>
                  <a:gd name="T19" fmla="*/ 0 h 57"/>
                  <a:gd name="T20" fmla="*/ 0 w 162"/>
                  <a:gd name="T21" fmla="*/ 0 h 57"/>
                  <a:gd name="T22" fmla="*/ 0 w 162"/>
                  <a:gd name="T23" fmla="*/ 0 h 57"/>
                  <a:gd name="T24" fmla="*/ 0 w 162"/>
                  <a:gd name="T25" fmla="*/ 0 h 57"/>
                  <a:gd name="T26" fmla="*/ 0 w 162"/>
                  <a:gd name="T27" fmla="*/ 0 h 57"/>
                  <a:gd name="T28" fmla="*/ 0 w 162"/>
                  <a:gd name="T29" fmla="*/ 0 h 57"/>
                  <a:gd name="T30" fmla="*/ 0 w 162"/>
                  <a:gd name="T31" fmla="*/ 0 h 57"/>
                  <a:gd name="T32" fmla="*/ 0 w 162"/>
                  <a:gd name="T33" fmla="*/ 0 h 57"/>
                  <a:gd name="T34" fmla="*/ 0 w 162"/>
                  <a:gd name="T35" fmla="*/ 0 h 57"/>
                  <a:gd name="T36" fmla="*/ 0 w 162"/>
                  <a:gd name="T37" fmla="*/ 0 h 57"/>
                  <a:gd name="T38" fmla="*/ 0 w 162"/>
                  <a:gd name="T39" fmla="*/ 0 h 57"/>
                  <a:gd name="T40" fmla="*/ 0 w 162"/>
                  <a:gd name="T41" fmla="*/ 0 h 57"/>
                  <a:gd name="T42" fmla="*/ 0 w 162"/>
                  <a:gd name="T43" fmla="*/ 0 h 57"/>
                  <a:gd name="T44" fmla="*/ 0 w 162"/>
                  <a:gd name="T45" fmla="*/ 0 h 57"/>
                  <a:gd name="T46" fmla="*/ 0 w 162"/>
                  <a:gd name="T47" fmla="*/ 0 h 57"/>
                  <a:gd name="T48" fmla="*/ 0 w 162"/>
                  <a:gd name="T49" fmla="*/ 0 h 57"/>
                  <a:gd name="T50" fmla="*/ 0 w 162"/>
                  <a:gd name="T51" fmla="*/ 0 h 57"/>
                  <a:gd name="T52" fmla="*/ 0 w 162"/>
                  <a:gd name="T53" fmla="*/ 0 h 57"/>
                  <a:gd name="T54" fmla="*/ 0 w 162"/>
                  <a:gd name="T55" fmla="*/ 0 h 57"/>
                  <a:gd name="T56" fmla="*/ 0 w 162"/>
                  <a:gd name="T57" fmla="*/ 0 h 57"/>
                  <a:gd name="T58" fmla="*/ 0 w 162"/>
                  <a:gd name="T59" fmla="*/ 0 h 57"/>
                  <a:gd name="T60" fmla="*/ 0 w 162"/>
                  <a:gd name="T61" fmla="*/ 0 h 57"/>
                  <a:gd name="T62" fmla="*/ 0 w 162"/>
                  <a:gd name="T63" fmla="*/ 0 h 57"/>
                  <a:gd name="T64" fmla="*/ 0 w 162"/>
                  <a:gd name="T65" fmla="*/ 0 h 57"/>
                  <a:gd name="T66" fmla="*/ 0 w 162"/>
                  <a:gd name="T67" fmla="*/ 0 h 57"/>
                  <a:gd name="T68" fmla="*/ 0 w 162"/>
                  <a:gd name="T69" fmla="*/ 0 h 57"/>
                  <a:gd name="T70" fmla="*/ 0 w 162"/>
                  <a:gd name="T71" fmla="*/ 0 h 57"/>
                  <a:gd name="T72" fmla="*/ 0 w 162"/>
                  <a:gd name="T73" fmla="*/ 0 h 57"/>
                  <a:gd name="T74" fmla="*/ 0 w 162"/>
                  <a:gd name="T75" fmla="*/ 0 h 57"/>
                  <a:gd name="T76" fmla="*/ 0 w 162"/>
                  <a:gd name="T77" fmla="*/ 0 h 57"/>
                  <a:gd name="T78" fmla="*/ 0 w 162"/>
                  <a:gd name="T79" fmla="*/ 0 h 57"/>
                  <a:gd name="T80" fmla="*/ 0 w 162"/>
                  <a:gd name="T81" fmla="*/ 0 h 57"/>
                  <a:gd name="T82" fmla="*/ 0 w 162"/>
                  <a:gd name="T83" fmla="*/ 0 h 57"/>
                  <a:gd name="T84" fmla="*/ 0 w 162"/>
                  <a:gd name="T85" fmla="*/ 0 h 57"/>
                  <a:gd name="T86" fmla="*/ 0 w 162"/>
                  <a:gd name="T87" fmla="*/ 0 h 57"/>
                  <a:gd name="T88" fmla="*/ 0 w 162"/>
                  <a:gd name="T89" fmla="*/ 0 h 57"/>
                  <a:gd name="T90" fmla="*/ 0 w 162"/>
                  <a:gd name="T91" fmla="*/ 0 h 57"/>
                  <a:gd name="T92" fmla="*/ 0 w 162"/>
                  <a:gd name="T93" fmla="*/ 0 h 57"/>
                  <a:gd name="T94" fmla="*/ 0 w 162"/>
                  <a:gd name="T95" fmla="*/ 0 h 57"/>
                  <a:gd name="T96" fmla="*/ 0 w 162"/>
                  <a:gd name="T97" fmla="*/ 0 h 57"/>
                  <a:gd name="T98" fmla="*/ 0 w 162"/>
                  <a:gd name="T99" fmla="*/ 0 h 57"/>
                  <a:gd name="T100" fmla="*/ 0 w 162"/>
                  <a:gd name="T101" fmla="*/ 0 h 57"/>
                  <a:gd name="T102" fmla="*/ 0 w 162"/>
                  <a:gd name="T103" fmla="*/ 0 h 57"/>
                  <a:gd name="T104" fmla="*/ 0 w 162"/>
                  <a:gd name="T105" fmla="*/ 0 h 57"/>
                  <a:gd name="T106" fmla="*/ 0 w 162"/>
                  <a:gd name="T107" fmla="*/ 0 h 57"/>
                  <a:gd name="T108" fmla="*/ 0 w 162"/>
                  <a:gd name="T109" fmla="*/ 0 h 57"/>
                  <a:gd name="T110" fmla="*/ 0 w 162"/>
                  <a:gd name="T111" fmla="*/ 0 h 57"/>
                  <a:gd name="T112" fmla="*/ 0 w 162"/>
                  <a:gd name="T113" fmla="*/ 0 h 57"/>
                  <a:gd name="T114" fmla="*/ 0 w 162"/>
                  <a:gd name="T115" fmla="*/ 0 h 57"/>
                  <a:gd name="T116" fmla="*/ 0 w 162"/>
                  <a:gd name="T117" fmla="*/ 0 h 57"/>
                  <a:gd name="T118" fmla="*/ 0 w 162"/>
                  <a:gd name="T119" fmla="*/ 0 h 57"/>
                  <a:gd name="T120" fmla="*/ 0 w 162"/>
                  <a:gd name="T121" fmla="*/ 0 h 57"/>
                  <a:gd name="T122" fmla="*/ 0 w 162"/>
                  <a:gd name="T123" fmla="*/ 0 h 57"/>
                  <a:gd name="T124" fmla="*/ 0 w 162"/>
                  <a:gd name="T125" fmla="*/ 0 h 5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57">
                    <a:moveTo>
                      <a:pt x="0" y="0"/>
                    </a:moveTo>
                    <a:lnTo>
                      <a:pt x="1" y="0"/>
                    </a:lnTo>
                    <a:lnTo>
                      <a:pt x="2" y="0"/>
                    </a:lnTo>
                    <a:lnTo>
                      <a:pt x="3" y="0"/>
                    </a:lnTo>
                    <a:lnTo>
                      <a:pt x="6" y="0"/>
                    </a:lnTo>
                    <a:lnTo>
                      <a:pt x="7" y="6"/>
                    </a:lnTo>
                    <a:lnTo>
                      <a:pt x="8" y="6"/>
                    </a:lnTo>
                    <a:lnTo>
                      <a:pt x="9" y="6"/>
                    </a:lnTo>
                    <a:lnTo>
                      <a:pt x="10" y="6"/>
                    </a:lnTo>
                    <a:lnTo>
                      <a:pt x="12" y="6"/>
                    </a:lnTo>
                    <a:lnTo>
                      <a:pt x="13" y="6"/>
                    </a:lnTo>
                    <a:lnTo>
                      <a:pt x="14" y="13"/>
                    </a:lnTo>
                    <a:lnTo>
                      <a:pt x="15" y="13"/>
                    </a:lnTo>
                    <a:lnTo>
                      <a:pt x="16" y="13"/>
                    </a:lnTo>
                    <a:lnTo>
                      <a:pt x="19" y="13"/>
                    </a:lnTo>
                    <a:lnTo>
                      <a:pt x="20" y="13"/>
                    </a:lnTo>
                    <a:lnTo>
                      <a:pt x="21" y="13"/>
                    </a:lnTo>
                    <a:lnTo>
                      <a:pt x="22" y="19"/>
                    </a:lnTo>
                    <a:lnTo>
                      <a:pt x="23" y="19"/>
                    </a:lnTo>
                    <a:lnTo>
                      <a:pt x="25" y="19"/>
                    </a:lnTo>
                    <a:lnTo>
                      <a:pt x="26" y="19"/>
                    </a:lnTo>
                    <a:lnTo>
                      <a:pt x="27" y="26"/>
                    </a:lnTo>
                    <a:lnTo>
                      <a:pt x="28" y="26"/>
                    </a:lnTo>
                    <a:lnTo>
                      <a:pt x="29" y="26"/>
                    </a:lnTo>
                    <a:lnTo>
                      <a:pt x="32" y="26"/>
                    </a:lnTo>
                    <a:lnTo>
                      <a:pt x="33" y="32"/>
                    </a:lnTo>
                    <a:lnTo>
                      <a:pt x="34" y="32"/>
                    </a:lnTo>
                    <a:lnTo>
                      <a:pt x="35" y="32"/>
                    </a:lnTo>
                    <a:lnTo>
                      <a:pt x="36" y="26"/>
                    </a:lnTo>
                    <a:lnTo>
                      <a:pt x="38" y="26"/>
                    </a:lnTo>
                    <a:lnTo>
                      <a:pt x="39" y="26"/>
                    </a:lnTo>
                    <a:lnTo>
                      <a:pt x="40" y="32"/>
                    </a:lnTo>
                    <a:lnTo>
                      <a:pt x="41" y="32"/>
                    </a:lnTo>
                    <a:lnTo>
                      <a:pt x="42" y="32"/>
                    </a:lnTo>
                    <a:lnTo>
                      <a:pt x="45" y="32"/>
                    </a:lnTo>
                    <a:lnTo>
                      <a:pt x="46" y="32"/>
                    </a:lnTo>
                    <a:lnTo>
                      <a:pt x="47" y="32"/>
                    </a:lnTo>
                    <a:lnTo>
                      <a:pt x="48" y="32"/>
                    </a:lnTo>
                    <a:lnTo>
                      <a:pt x="49" y="32"/>
                    </a:lnTo>
                    <a:lnTo>
                      <a:pt x="51" y="32"/>
                    </a:lnTo>
                    <a:lnTo>
                      <a:pt x="52" y="32"/>
                    </a:lnTo>
                    <a:lnTo>
                      <a:pt x="53" y="32"/>
                    </a:lnTo>
                    <a:lnTo>
                      <a:pt x="54" y="32"/>
                    </a:lnTo>
                    <a:lnTo>
                      <a:pt x="55" y="32"/>
                    </a:lnTo>
                    <a:lnTo>
                      <a:pt x="58" y="32"/>
                    </a:lnTo>
                    <a:lnTo>
                      <a:pt x="59" y="32"/>
                    </a:lnTo>
                    <a:lnTo>
                      <a:pt x="60" y="32"/>
                    </a:lnTo>
                    <a:lnTo>
                      <a:pt x="61" y="32"/>
                    </a:lnTo>
                    <a:lnTo>
                      <a:pt x="62" y="32"/>
                    </a:lnTo>
                    <a:lnTo>
                      <a:pt x="64" y="32"/>
                    </a:lnTo>
                    <a:lnTo>
                      <a:pt x="65" y="32"/>
                    </a:lnTo>
                    <a:lnTo>
                      <a:pt x="66" y="37"/>
                    </a:lnTo>
                    <a:lnTo>
                      <a:pt x="67" y="37"/>
                    </a:lnTo>
                    <a:lnTo>
                      <a:pt x="68" y="37"/>
                    </a:lnTo>
                    <a:lnTo>
                      <a:pt x="70" y="37"/>
                    </a:lnTo>
                    <a:lnTo>
                      <a:pt x="72" y="37"/>
                    </a:lnTo>
                    <a:lnTo>
                      <a:pt x="73" y="37"/>
                    </a:lnTo>
                    <a:lnTo>
                      <a:pt x="74" y="37"/>
                    </a:lnTo>
                    <a:lnTo>
                      <a:pt x="75" y="37"/>
                    </a:lnTo>
                    <a:lnTo>
                      <a:pt x="77" y="37"/>
                    </a:lnTo>
                    <a:lnTo>
                      <a:pt x="78" y="37"/>
                    </a:lnTo>
                    <a:lnTo>
                      <a:pt x="79" y="37"/>
                    </a:lnTo>
                    <a:lnTo>
                      <a:pt x="80" y="37"/>
                    </a:lnTo>
                    <a:lnTo>
                      <a:pt x="81" y="44"/>
                    </a:lnTo>
                    <a:lnTo>
                      <a:pt x="83" y="44"/>
                    </a:lnTo>
                    <a:lnTo>
                      <a:pt x="85" y="44"/>
                    </a:lnTo>
                    <a:lnTo>
                      <a:pt x="86" y="44"/>
                    </a:lnTo>
                    <a:lnTo>
                      <a:pt x="87" y="44"/>
                    </a:lnTo>
                    <a:lnTo>
                      <a:pt x="88" y="44"/>
                    </a:lnTo>
                    <a:lnTo>
                      <a:pt x="90" y="44"/>
                    </a:lnTo>
                    <a:lnTo>
                      <a:pt x="91" y="44"/>
                    </a:lnTo>
                    <a:lnTo>
                      <a:pt x="92" y="44"/>
                    </a:lnTo>
                    <a:lnTo>
                      <a:pt x="93" y="44"/>
                    </a:lnTo>
                    <a:lnTo>
                      <a:pt x="94" y="44"/>
                    </a:lnTo>
                    <a:lnTo>
                      <a:pt x="96" y="44"/>
                    </a:lnTo>
                    <a:lnTo>
                      <a:pt x="98" y="44"/>
                    </a:lnTo>
                    <a:lnTo>
                      <a:pt x="99" y="44"/>
                    </a:lnTo>
                    <a:lnTo>
                      <a:pt x="100" y="44"/>
                    </a:lnTo>
                    <a:lnTo>
                      <a:pt x="101" y="44"/>
                    </a:lnTo>
                    <a:lnTo>
                      <a:pt x="103" y="44"/>
                    </a:lnTo>
                    <a:lnTo>
                      <a:pt x="104" y="44"/>
                    </a:lnTo>
                    <a:lnTo>
                      <a:pt x="105" y="44"/>
                    </a:lnTo>
                    <a:lnTo>
                      <a:pt x="106" y="44"/>
                    </a:lnTo>
                    <a:lnTo>
                      <a:pt x="107" y="44"/>
                    </a:lnTo>
                    <a:lnTo>
                      <a:pt x="109" y="44"/>
                    </a:lnTo>
                    <a:lnTo>
                      <a:pt x="110" y="44"/>
                    </a:lnTo>
                    <a:lnTo>
                      <a:pt x="112" y="50"/>
                    </a:lnTo>
                    <a:lnTo>
                      <a:pt x="113" y="50"/>
                    </a:lnTo>
                    <a:lnTo>
                      <a:pt x="114" y="50"/>
                    </a:lnTo>
                    <a:lnTo>
                      <a:pt x="116" y="50"/>
                    </a:lnTo>
                    <a:lnTo>
                      <a:pt x="117" y="50"/>
                    </a:lnTo>
                    <a:lnTo>
                      <a:pt x="118" y="57"/>
                    </a:lnTo>
                    <a:lnTo>
                      <a:pt x="119" y="57"/>
                    </a:lnTo>
                    <a:lnTo>
                      <a:pt x="120" y="57"/>
                    </a:lnTo>
                    <a:lnTo>
                      <a:pt x="122" y="57"/>
                    </a:lnTo>
                    <a:lnTo>
                      <a:pt x="123" y="57"/>
                    </a:lnTo>
                    <a:lnTo>
                      <a:pt x="125" y="50"/>
                    </a:lnTo>
                    <a:lnTo>
                      <a:pt x="126" y="50"/>
                    </a:lnTo>
                    <a:lnTo>
                      <a:pt x="128" y="50"/>
                    </a:lnTo>
                    <a:lnTo>
                      <a:pt x="129" y="50"/>
                    </a:lnTo>
                    <a:lnTo>
                      <a:pt x="130" y="50"/>
                    </a:lnTo>
                    <a:lnTo>
                      <a:pt x="131" y="50"/>
                    </a:lnTo>
                    <a:lnTo>
                      <a:pt x="132" y="50"/>
                    </a:lnTo>
                    <a:lnTo>
                      <a:pt x="134" y="50"/>
                    </a:lnTo>
                    <a:lnTo>
                      <a:pt x="135" y="50"/>
                    </a:lnTo>
                    <a:lnTo>
                      <a:pt x="136" y="50"/>
                    </a:lnTo>
                    <a:lnTo>
                      <a:pt x="138" y="50"/>
                    </a:lnTo>
                    <a:lnTo>
                      <a:pt x="139" y="50"/>
                    </a:lnTo>
                    <a:lnTo>
                      <a:pt x="141" y="50"/>
                    </a:lnTo>
                    <a:lnTo>
                      <a:pt x="142" y="50"/>
                    </a:lnTo>
                    <a:lnTo>
                      <a:pt x="143" y="50"/>
                    </a:lnTo>
                    <a:lnTo>
                      <a:pt x="144" y="50"/>
                    </a:lnTo>
                    <a:lnTo>
                      <a:pt x="145" y="50"/>
                    </a:lnTo>
                    <a:lnTo>
                      <a:pt x="147" y="50"/>
                    </a:lnTo>
                    <a:lnTo>
                      <a:pt x="148" y="50"/>
                    </a:lnTo>
                    <a:lnTo>
                      <a:pt x="149" y="50"/>
                    </a:lnTo>
                    <a:lnTo>
                      <a:pt x="150" y="44"/>
                    </a:lnTo>
                    <a:lnTo>
                      <a:pt x="152" y="44"/>
                    </a:lnTo>
                    <a:lnTo>
                      <a:pt x="154" y="44"/>
                    </a:lnTo>
                    <a:lnTo>
                      <a:pt x="155" y="44"/>
                    </a:lnTo>
                    <a:lnTo>
                      <a:pt x="156" y="44"/>
                    </a:lnTo>
                    <a:lnTo>
                      <a:pt x="157" y="44"/>
                    </a:lnTo>
                    <a:lnTo>
                      <a:pt x="158" y="44"/>
                    </a:lnTo>
                    <a:lnTo>
                      <a:pt x="160" y="50"/>
                    </a:lnTo>
                    <a:lnTo>
                      <a:pt x="161" y="50"/>
                    </a:lnTo>
                    <a:lnTo>
                      <a:pt x="162" y="4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38" name="Freeform 86"/>
              <p:cNvSpPr>
                <a:spLocks/>
              </p:cNvSpPr>
              <p:nvPr/>
            </p:nvSpPr>
            <p:spPr bwMode="auto">
              <a:xfrm>
                <a:off x="4435" y="3658"/>
                <a:ext cx="48" cy="33"/>
              </a:xfrm>
              <a:custGeom>
                <a:avLst/>
                <a:gdLst>
                  <a:gd name="T0" fmla="*/ 0 w 163"/>
                  <a:gd name="T1" fmla="*/ 0 h 325"/>
                  <a:gd name="T2" fmla="*/ 0 w 163"/>
                  <a:gd name="T3" fmla="*/ 0 h 325"/>
                  <a:gd name="T4" fmla="*/ 0 w 163"/>
                  <a:gd name="T5" fmla="*/ 0 h 325"/>
                  <a:gd name="T6" fmla="*/ 0 w 163"/>
                  <a:gd name="T7" fmla="*/ 0 h 325"/>
                  <a:gd name="T8" fmla="*/ 0 w 163"/>
                  <a:gd name="T9" fmla="*/ 0 h 325"/>
                  <a:gd name="T10" fmla="*/ 0 w 163"/>
                  <a:gd name="T11" fmla="*/ 0 h 325"/>
                  <a:gd name="T12" fmla="*/ 0 w 163"/>
                  <a:gd name="T13" fmla="*/ 0 h 325"/>
                  <a:gd name="T14" fmla="*/ 0 w 163"/>
                  <a:gd name="T15" fmla="*/ 0 h 325"/>
                  <a:gd name="T16" fmla="*/ 0 w 163"/>
                  <a:gd name="T17" fmla="*/ 0 h 325"/>
                  <a:gd name="T18" fmla="*/ 0 w 163"/>
                  <a:gd name="T19" fmla="*/ 0 h 325"/>
                  <a:gd name="T20" fmla="*/ 0 w 163"/>
                  <a:gd name="T21" fmla="*/ 0 h 325"/>
                  <a:gd name="T22" fmla="*/ 0 w 163"/>
                  <a:gd name="T23" fmla="*/ 0 h 325"/>
                  <a:gd name="T24" fmla="*/ 0 w 163"/>
                  <a:gd name="T25" fmla="*/ 0 h 325"/>
                  <a:gd name="T26" fmla="*/ 0 w 163"/>
                  <a:gd name="T27" fmla="*/ 0 h 325"/>
                  <a:gd name="T28" fmla="*/ 0 w 163"/>
                  <a:gd name="T29" fmla="*/ 0 h 325"/>
                  <a:gd name="T30" fmla="*/ 0 w 163"/>
                  <a:gd name="T31" fmla="*/ 0 h 325"/>
                  <a:gd name="T32" fmla="*/ 0 w 163"/>
                  <a:gd name="T33" fmla="*/ 0 h 325"/>
                  <a:gd name="T34" fmla="*/ 0 w 163"/>
                  <a:gd name="T35" fmla="*/ 0 h 325"/>
                  <a:gd name="T36" fmla="*/ 0 w 163"/>
                  <a:gd name="T37" fmla="*/ 0 h 325"/>
                  <a:gd name="T38" fmla="*/ 0 w 163"/>
                  <a:gd name="T39" fmla="*/ 0 h 325"/>
                  <a:gd name="T40" fmla="*/ 0 w 163"/>
                  <a:gd name="T41" fmla="*/ 0 h 325"/>
                  <a:gd name="T42" fmla="*/ 0 w 163"/>
                  <a:gd name="T43" fmla="*/ 0 h 325"/>
                  <a:gd name="T44" fmla="*/ 0 w 163"/>
                  <a:gd name="T45" fmla="*/ 0 h 325"/>
                  <a:gd name="T46" fmla="*/ 0 w 163"/>
                  <a:gd name="T47" fmla="*/ 0 h 325"/>
                  <a:gd name="T48" fmla="*/ 0 w 163"/>
                  <a:gd name="T49" fmla="*/ 0 h 325"/>
                  <a:gd name="T50" fmla="*/ 0 w 163"/>
                  <a:gd name="T51" fmla="*/ 0 h 325"/>
                  <a:gd name="T52" fmla="*/ 0 w 163"/>
                  <a:gd name="T53" fmla="*/ 0 h 325"/>
                  <a:gd name="T54" fmla="*/ 0 w 163"/>
                  <a:gd name="T55" fmla="*/ 0 h 325"/>
                  <a:gd name="T56" fmla="*/ 0 w 163"/>
                  <a:gd name="T57" fmla="*/ 0 h 325"/>
                  <a:gd name="T58" fmla="*/ 0 w 163"/>
                  <a:gd name="T59" fmla="*/ 0 h 325"/>
                  <a:gd name="T60" fmla="*/ 0 w 163"/>
                  <a:gd name="T61" fmla="*/ 0 h 325"/>
                  <a:gd name="T62" fmla="*/ 0 w 163"/>
                  <a:gd name="T63" fmla="*/ 0 h 325"/>
                  <a:gd name="T64" fmla="*/ 0 w 163"/>
                  <a:gd name="T65" fmla="*/ 0 h 325"/>
                  <a:gd name="T66" fmla="*/ 0 w 163"/>
                  <a:gd name="T67" fmla="*/ 0 h 325"/>
                  <a:gd name="T68" fmla="*/ 0 w 163"/>
                  <a:gd name="T69" fmla="*/ 0 h 325"/>
                  <a:gd name="T70" fmla="*/ 0 w 163"/>
                  <a:gd name="T71" fmla="*/ 0 h 325"/>
                  <a:gd name="T72" fmla="*/ 0 w 163"/>
                  <a:gd name="T73" fmla="*/ 0 h 325"/>
                  <a:gd name="T74" fmla="*/ 0 w 163"/>
                  <a:gd name="T75" fmla="*/ 0 h 325"/>
                  <a:gd name="T76" fmla="*/ 0 w 163"/>
                  <a:gd name="T77" fmla="*/ 0 h 325"/>
                  <a:gd name="T78" fmla="*/ 0 w 163"/>
                  <a:gd name="T79" fmla="*/ 0 h 325"/>
                  <a:gd name="T80" fmla="*/ 0 w 163"/>
                  <a:gd name="T81" fmla="*/ 0 h 325"/>
                  <a:gd name="T82" fmla="*/ 0 w 163"/>
                  <a:gd name="T83" fmla="*/ 0 h 325"/>
                  <a:gd name="T84" fmla="*/ 0 w 163"/>
                  <a:gd name="T85" fmla="*/ 0 h 325"/>
                  <a:gd name="T86" fmla="*/ 0 w 163"/>
                  <a:gd name="T87" fmla="*/ 0 h 325"/>
                  <a:gd name="T88" fmla="*/ 0 w 163"/>
                  <a:gd name="T89" fmla="*/ 0 h 325"/>
                  <a:gd name="T90" fmla="*/ 0 w 163"/>
                  <a:gd name="T91" fmla="*/ 0 h 325"/>
                  <a:gd name="T92" fmla="*/ 0 w 163"/>
                  <a:gd name="T93" fmla="*/ 0 h 325"/>
                  <a:gd name="T94" fmla="*/ 0 w 163"/>
                  <a:gd name="T95" fmla="*/ 0 h 325"/>
                  <a:gd name="T96" fmla="*/ 0 w 163"/>
                  <a:gd name="T97" fmla="*/ 0 h 325"/>
                  <a:gd name="T98" fmla="*/ 0 w 163"/>
                  <a:gd name="T99" fmla="*/ 0 h 325"/>
                  <a:gd name="T100" fmla="*/ 0 w 163"/>
                  <a:gd name="T101" fmla="*/ 0 h 325"/>
                  <a:gd name="T102" fmla="*/ 0 w 163"/>
                  <a:gd name="T103" fmla="*/ 0 h 325"/>
                  <a:gd name="T104" fmla="*/ 0 w 163"/>
                  <a:gd name="T105" fmla="*/ 0 h 325"/>
                  <a:gd name="T106" fmla="*/ 0 w 163"/>
                  <a:gd name="T107" fmla="*/ 0 h 325"/>
                  <a:gd name="T108" fmla="*/ 0 w 163"/>
                  <a:gd name="T109" fmla="*/ 0 h 325"/>
                  <a:gd name="T110" fmla="*/ 0 w 163"/>
                  <a:gd name="T111" fmla="*/ 0 h 325"/>
                  <a:gd name="T112" fmla="*/ 0 w 163"/>
                  <a:gd name="T113" fmla="*/ 0 h 325"/>
                  <a:gd name="T114" fmla="*/ 0 w 163"/>
                  <a:gd name="T115" fmla="*/ 0 h 325"/>
                  <a:gd name="T116" fmla="*/ 0 w 163"/>
                  <a:gd name="T117" fmla="*/ 0 h 325"/>
                  <a:gd name="T118" fmla="*/ 0 w 163"/>
                  <a:gd name="T119" fmla="*/ 0 h 325"/>
                  <a:gd name="T120" fmla="*/ 0 w 163"/>
                  <a:gd name="T121" fmla="*/ 0 h 325"/>
                  <a:gd name="T122" fmla="*/ 0 w 163"/>
                  <a:gd name="T123" fmla="*/ 0 h 325"/>
                  <a:gd name="T124" fmla="*/ 0 w 163"/>
                  <a:gd name="T125" fmla="*/ 0 h 3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325">
                    <a:moveTo>
                      <a:pt x="0" y="0"/>
                    </a:moveTo>
                    <a:lnTo>
                      <a:pt x="1" y="0"/>
                    </a:lnTo>
                    <a:lnTo>
                      <a:pt x="3" y="7"/>
                    </a:lnTo>
                    <a:lnTo>
                      <a:pt x="5" y="7"/>
                    </a:lnTo>
                    <a:lnTo>
                      <a:pt x="6" y="7"/>
                    </a:lnTo>
                    <a:lnTo>
                      <a:pt x="7" y="7"/>
                    </a:lnTo>
                    <a:lnTo>
                      <a:pt x="8" y="7"/>
                    </a:lnTo>
                    <a:lnTo>
                      <a:pt x="9" y="7"/>
                    </a:lnTo>
                    <a:lnTo>
                      <a:pt x="11" y="13"/>
                    </a:lnTo>
                    <a:lnTo>
                      <a:pt x="12" y="13"/>
                    </a:lnTo>
                    <a:lnTo>
                      <a:pt x="13" y="13"/>
                    </a:lnTo>
                    <a:lnTo>
                      <a:pt x="14" y="13"/>
                    </a:lnTo>
                    <a:lnTo>
                      <a:pt x="16" y="13"/>
                    </a:lnTo>
                    <a:lnTo>
                      <a:pt x="18" y="13"/>
                    </a:lnTo>
                    <a:lnTo>
                      <a:pt x="19" y="13"/>
                    </a:lnTo>
                    <a:lnTo>
                      <a:pt x="20" y="13"/>
                    </a:lnTo>
                    <a:lnTo>
                      <a:pt x="21" y="20"/>
                    </a:lnTo>
                    <a:lnTo>
                      <a:pt x="22" y="20"/>
                    </a:lnTo>
                    <a:lnTo>
                      <a:pt x="24" y="20"/>
                    </a:lnTo>
                    <a:lnTo>
                      <a:pt x="25" y="26"/>
                    </a:lnTo>
                    <a:lnTo>
                      <a:pt x="26" y="26"/>
                    </a:lnTo>
                    <a:lnTo>
                      <a:pt x="27" y="33"/>
                    </a:lnTo>
                    <a:lnTo>
                      <a:pt x="28" y="39"/>
                    </a:lnTo>
                    <a:lnTo>
                      <a:pt x="31" y="39"/>
                    </a:lnTo>
                    <a:lnTo>
                      <a:pt x="32" y="46"/>
                    </a:lnTo>
                    <a:lnTo>
                      <a:pt x="33" y="46"/>
                    </a:lnTo>
                    <a:lnTo>
                      <a:pt x="34" y="52"/>
                    </a:lnTo>
                    <a:lnTo>
                      <a:pt x="35" y="58"/>
                    </a:lnTo>
                    <a:lnTo>
                      <a:pt x="37" y="58"/>
                    </a:lnTo>
                    <a:lnTo>
                      <a:pt x="38" y="64"/>
                    </a:lnTo>
                    <a:lnTo>
                      <a:pt x="39" y="71"/>
                    </a:lnTo>
                    <a:lnTo>
                      <a:pt x="40" y="77"/>
                    </a:lnTo>
                    <a:lnTo>
                      <a:pt x="41" y="84"/>
                    </a:lnTo>
                    <a:lnTo>
                      <a:pt x="44" y="84"/>
                    </a:lnTo>
                    <a:lnTo>
                      <a:pt x="45" y="90"/>
                    </a:lnTo>
                    <a:lnTo>
                      <a:pt x="46" y="90"/>
                    </a:lnTo>
                    <a:lnTo>
                      <a:pt x="47" y="96"/>
                    </a:lnTo>
                    <a:lnTo>
                      <a:pt x="48" y="103"/>
                    </a:lnTo>
                    <a:lnTo>
                      <a:pt x="50" y="103"/>
                    </a:lnTo>
                    <a:lnTo>
                      <a:pt x="51" y="109"/>
                    </a:lnTo>
                    <a:lnTo>
                      <a:pt x="52" y="116"/>
                    </a:lnTo>
                    <a:lnTo>
                      <a:pt x="53" y="116"/>
                    </a:lnTo>
                    <a:lnTo>
                      <a:pt x="54" y="121"/>
                    </a:lnTo>
                    <a:lnTo>
                      <a:pt x="57" y="121"/>
                    </a:lnTo>
                    <a:lnTo>
                      <a:pt x="58" y="121"/>
                    </a:lnTo>
                    <a:lnTo>
                      <a:pt x="59" y="121"/>
                    </a:lnTo>
                    <a:lnTo>
                      <a:pt x="60" y="121"/>
                    </a:lnTo>
                    <a:lnTo>
                      <a:pt x="61" y="121"/>
                    </a:lnTo>
                    <a:lnTo>
                      <a:pt x="63" y="128"/>
                    </a:lnTo>
                    <a:lnTo>
                      <a:pt x="64" y="128"/>
                    </a:lnTo>
                    <a:lnTo>
                      <a:pt x="65" y="128"/>
                    </a:lnTo>
                    <a:lnTo>
                      <a:pt x="66" y="134"/>
                    </a:lnTo>
                    <a:lnTo>
                      <a:pt x="67" y="134"/>
                    </a:lnTo>
                    <a:lnTo>
                      <a:pt x="70" y="141"/>
                    </a:lnTo>
                    <a:lnTo>
                      <a:pt x="71" y="141"/>
                    </a:lnTo>
                    <a:lnTo>
                      <a:pt x="72" y="147"/>
                    </a:lnTo>
                    <a:lnTo>
                      <a:pt x="73" y="147"/>
                    </a:lnTo>
                    <a:lnTo>
                      <a:pt x="74" y="154"/>
                    </a:lnTo>
                    <a:lnTo>
                      <a:pt x="76" y="154"/>
                    </a:lnTo>
                    <a:lnTo>
                      <a:pt x="77" y="160"/>
                    </a:lnTo>
                    <a:lnTo>
                      <a:pt x="78" y="160"/>
                    </a:lnTo>
                    <a:lnTo>
                      <a:pt x="79" y="160"/>
                    </a:lnTo>
                    <a:lnTo>
                      <a:pt x="81" y="167"/>
                    </a:lnTo>
                    <a:lnTo>
                      <a:pt x="83" y="167"/>
                    </a:lnTo>
                    <a:lnTo>
                      <a:pt x="84" y="167"/>
                    </a:lnTo>
                    <a:lnTo>
                      <a:pt x="85" y="173"/>
                    </a:lnTo>
                    <a:lnTo>
                      <a:pt x="86" y="173"/>
                    </a:lnTo>
                    <a:lnTo>
                      <a:pt x="88" y="179"/>
                    </a:lnTo>
                    <a:lnTo>
                      <a:pt x="89" y="179"/>
                    </a:lnTo>
                    <a:lnTo>
                      <a:pt x="90" y="179"/>
                    </a:lnTo>
                    <a:lnTo>
                      <a:pt x="91" y="185"/>
                    </a:lnTo>
                    <a:lnTo>
                      <a:pt x="92" y="185"/>
                    </a:lnTo>
                    <a:lnTo>
                      <a:pt x="94" y="192"/>
                    </a:lnTo>
                    <a:lnTo>
                      <a:pt x="96" y="192"/>
                    </a:lnTo>
                    <a:lnTo>
                      <a:pt x="97" y="198"/>
                    </a:lnTo>
                    <a:lnTo>
                      <a:pt x="98" y="198"/>
                    </a:lnTo>
                    <a:lnTo>
                      <a:pt x="99" y="198"/>
                    </a:lnTo>
                    <a:lnTo>
                      <a:pt x="101" y="198"/>
                    </a:lnTo>
                    <a:lnTo>
                      <a:pt x="102" y="205"/>
                    </a:lnTo>
                    <a:lnTo>
                      <a:pt x="103" y="205"/>
                    </a:lnTo>
                    <a:lnTo>
                      <a:pt x="104" y="205"/>
                    </a:lnTo>
                    <a:lnTo>
                      <a:pt x="105" y="211"/>
                    </a:lnTo>
                    <a:lnTo>
                      <a:pt x="107" y="217"/>
                    </a:lnTo>
                    <a:lnTo>
                      <a:pt x="108" y="217"/>
                    </a:lnTo>
                    <a:lnTo>
                      <a:pt x="110" y="224"/>
                    </a:lnTo>
                    <a:lnTo>
                      <a:pt x="111" y="224"/>
                    </a:lnTo>
                    <a:lnTo>
                      <a:pt x="112" y="224"/>
                    </a:lnTo>
                    <a:lnTo>
                      <a:pt x="114" y="230"/>
                    </a:lnTo>
                    <a:lnTo>
                      <a:pt x="115" y="230"/>
                    </a:lnTo>
                    <a:lnTo>
                      <a:pt x="116" y="230"/>
                    </a:lnTo>
                    <a:lnTo>
                      <a:pt x="117" y="236"/>
                    </a:lnTo>
                    <a:lnTo>
                      <a:pt x="118" y="236"/>
                    </a:lnTo>
                    <a:lnTo>
                      <a:pt x="120" y="236"/>
                    </a:lnTo>
                    <a:lnTo>
                      <a:pt x="121" y="242"/>
                    </a:lnTo>
                    <a:lnTo>
                      <a:pt x="123" y="242"/>
                    </a:lnTo>
                    <a:lnTo>
                      <a:pt x="124" y="242"/>
                    </a:lnTo>
                    <a:lnTo>
                      <a:pt x="125" y="249"/>
                    </a:lnTo>
                    <a:lnTo>
                      <a:pt x="127" y="249"/>
                    </a:lnTo>
                    <a:lnTo>
                      <a:pt x="128" y="255"/>
                    </a:lnTo>
                    <a:lnTo>
                      <a:pt x="129" y="255"/>
                    </a:lnTo>
                    <a:lnTo>
                      <a:pt x="130" y="255"/>
                    </a:lnTo>
                    <a:lnTo>
                      <a:pt x="131" y="262"/>
                    </a:lnTo>
                    <a:lnTo>
                      <a:pt x="133" y="262"/>
                    </a:lnTo>
                    <a:lnTo>
                      <a:pt x="134" y="262"/>
                    </a:lnTo>
                    <a:lnTo>
                      <a:pt x="136" y="268"/>
                    </a:lnTo>
                    <a:lnTo>
                      <a:pt x="137" y="268"/>
                    </a:lnTo>
                    <a:lnTo>
                      <a:pt x="138" y="275"/>
                    </a:lnTo>
                    <a:lnTo>
                      <a:pt x="140" y="275"/>
                    </a:lnTo>
                    <a:lnTo>
                      <a:pt x="141" y="275"/>
                    </a:lnTo>
                    <a:lnTo>
                      <a:pt x="142" y="281"/>
                    </a:lnTo>
                    <a:lnTo>
                      <a:pt x="143" y="281"/>
                    </a:lnTo>
                    <a:lnTo>
                      <a:pt x="144" y="288"/>
                    </a:lnTo>
                    <a:lnTo>
                      <a:pt x="146" y="288"/>
                    </a:lnTo>
                    <a:lnTo>
                      <a:pt x="147" y="293"/>
                    </a:lnTo>
                    <a:lnTo>
                      <a:pt x="148" y="293"/>
                    </a:lnTo>
                    <a:lnTo>
                      <a:pt x="150" y="300"/>
                    </a:lnTo>
                    <a:lnTo>
                      <a:pt x="151" y="300"/>
                    </a:lnTo>
                    <a:lnTo>
                      <a:pt x="153" y="306"/>
                    </a:lnTo>
                    <a:lnTo>
                      <a:pt x="154" y="306"/>
                    </a:lnTo>
                    <a:lnTo>
                      <a:pt x="155" y="313"/>
                    </a:lnTo>
                    <a:lnTo>
                      <a:pt x="156" y="313"/>
                    </a:lnTo>
                    <a:lnTo>
                      <a:pt x="157" y="313"/>
                    </a:lnTo>
                    <a:lnTo>
                      <a:pt x="159" y="319"/>
                    </a:lnTo>
                    <a:lnTo>
                      <a:pt x="160" y="319"/>
                    </a:lnTo>
                    <a:lnTo>
                      <a:pt x="161" y="325"/>
                    </a:lnTo>
                    <a:lnTo>
                      <a:pt x="163" y="32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39" name="Freeform 87"/>
              <p:cNvSpPr>
                <a:spLocks/>
              </p:cNvSpPr>
              <p:nvPr/>
            </p:nvSpPr>
            <p:spPr bwMode="auto">
              <a:xfrm>
                <a:off x="4483" y="3691"/>
                <a:ext cx="49" cy="25"/>
              </a:xfrm>
              <a:custGeom>
                <a:avLst/>
                <a:gdLst>
                  <a:gd name="T0" fmla="*/ 0 w 163"/>
                  <a:gd name="T1" fmla="*/ 0 h 254"/>
                  <a:gd name="T2" fmla="*/ 0 w 163"/>
                  <a:gd name="T3" fmla="*/ 0 h 254"/>
                  <a:gd name="T4" fmla="*/ 0 w 163"/>
                  <a:gd name="T5" fmla="*/ 0 h 254"/>
                  <a:gd name="T6" fmla="*/ 0 w 163"/>
                  <a:gd name="T7" fmla="*/ 0 h 254"/>
                  <a:gd name="T8" fmla="*/ 0 w 163"/>
                  <a:gd name="T9" fmla="*/ 0 h 254"/>
                  <a:gd name="T10" fmla="*/ 0 w 163"/>
                  <a:gd name="T11" fmla="*/ 0 h 254"/>
                  <a:gd name="T12" fmla="*/ 0 w 163"/>
                  <a:gd name="T13" fmla="*/ 0 h 254"/>
                  <a:gd name="T14" fmla="*/ 0 w 163"/>
                  <a:gd name="T15" fmla="*/ 0 h 254"/>
                  <a:gd name="T16" fmla="*/ 0 w 163"/>
                  <a:gd name="T17" fmla="*/ 0 h 254"/>
                  <a:gd name="T18" fmla="*/ 0 w 163"/>
                  <a:gd name="T19" fmla="*/ 0 h 254"/>
                  <a:gd name="T20" fmla="*/ 0 w 163"/>
                  <a:gd name="T21" fmla="*/ 0 h 254"/>
                  <a:gd name="T22" fmla="*/ 0 w 163"/>
                  <a:gd name="T23" fmla="*/ 0 h 254"/>
                  <a:gd name="T24" fmla="*/ 0 w 163"/>
                  <a:gd name="T25" fmla="*/ 0 h 254"/>
                  <a:gd name="T26" fmla="*/ 0 w 163"/>
                  <a:gd name="T27" fmla="*/ 0 h 254"/>
                  <a:gd name="T28" fmla="*/ 0 w 163"/>
                  <a:gd name="T29" fmla="*/ 0 h 254"/>
                  <a:gd name="T30" fmla="*/ 0 w 163"/>
                  <a:gd name="T31" fmla="*/ 0 h 254"/>
                  <a:gd name="T32" fmla="*/ 0 w 163"/>
                  <a:gd name="T33" fmla="*/ 0 h 254"/>
                  <a:gd name="T34" fmla="*/ 0 w 163"/>
                  <a:gd name="T35" fmla="*/ 0 h 254"/>
                  <a:gd name="T36" fmla="*/ 0 w 163"/>
                  <a:gd name="T37" fmla="*/ 0 h 254"/>
                  <a:gd name="T38" fmla="*/ 0 w 163"/>
                  <a:gd name="T39" fmla="*/ 0 h 254"/>
                  <a:gd name="T40" fmla="*/ 0 w 163"/>
                  <a:gd name="T41" fmla="*/ 0 h 254"/>
                  <a:gd name="T42" fmla="*/ 0 w 163"/>
                  <a:gd name="T43" fmla="*/ 0 h 254"/>
                  <a:gd name="T44" fmla="*/ 0 w 163"/>
                  <a:gd name="T45" fmla="*/ 0 h 254"/>
                  <a:gd name="T46" fmla="*/ 0 w 163"/>
                  <a:gd name="T47" fmla="*/ 0 h 254"/>
                  <a:gd name="T48" fmla="*/ 0 w 163"/>
                  <a:gd name="T49" fmla="*/ 0 h 254"/>
                  <a:gd name="T50" fmla="*/ 0 w 163"/>
                  <a:gd name="T51" fmla="*/ 0 h 254"/>
                  <a:gd name="T52" fmla="*/ 0 w 163"/>
                  <a:gd name="T53" fmla="*/ 0 h 254"/>
                  <a:gd name="T54" fmla="*/ 0 w 163"/>
                  <a:gd name="T55" fmla="*/ 0 h 254"/>
                  <a:gd name="T56" fmla="*/ 0 w 163"/>
                  <a:gd name="T57" fmla="*/ 0 h 254"/>
                  <a:gd name="T58" fmla="*/ 0 w 163"/>
                  <a:gd name="T59" fmla="*/ 0 h 254"/>
                  <a:gd name="T60" fmla="*/ 0 w 163"/>
                  <a:gd name="T61" fmla="*/ 0 h 254"/>
                  <a:gd name="T62" fmla="*/ 0 w 163"/>
                  <a:gd name="T63" fmla="*/ 0 h 254"/>
                  <a:gd name="T64" fmla="*/ 0 w 163"/>
                  <a:gd name="T65" fmla="*/ 0 h 254"/>
                  <a:gd name="T66" fmla="*/ 0 w 163"/>
                  <a:gd name="T67" fmla="*/ 0 h 254"/>
                  <a:gd name="T68" fmla="*/ 0 w 163"/>
                  <a:gd name="T69" fmla="*/ 0 h 254"/>
                  <a:gd name="T70" fmla="*/ 0 w 163"/>
                  <a:gd name="T71" fmla="*/ 0 h 254"/>
                  <a:gd name="T72" fmla="*/ 0 w 163"/>
                  <a:gd name="T73" fmla="*/ 0 h 254"/>
                  <a:gd name="T74" fmla="*/ 0 w 163"/>
                  <a:gd name="T75" fmla="*/ 0 h 254"/>
                  <a:gd name="T76" fmla="*/ 0 w 163"/>
                  <a:gd name="T77" fmla="*/ 0 h 254"/>
                  <a:gd name="T78" fmla="*/ 0 w 163"/>
                  <a:gd name="T79" fmla="*/ 0 h 254"/>
                  <a:gd name="T80" fmla="*/ 0 w 163"/>
                  <a:gd name="T81" fmla="*/ 0 h 254"/>
                  <a:gd name="T82" fmla="*/ 0 w 163"/>
                  <a:gd name="T83" fmla="*/ 0 h 254"/>
                  <a:gd name="T84" fmla="*/ 0 w 163"/>
                  <a:gd name="T85" fmla="*/ 0 h 254"/>
                  <a:gd name="T86" fmla="*/ 0 w 163"/>
                  <a:gd name="T87" fmla="*/ 0 h 254"/>
                  <a:gd name="T88" fmla="*/ 0 w 163"/>
                  <a:gd name="T89" fmla="*/ 0 h 254"/>
                  <a:gd name="T90" fmla="*/ 0 w 163"/>
                  <a:gd name="T91" fmla="*/ 0 h 254"/>
                  <a:gd name="T92" fmla="*/ 0 w 163"/>
                  <a:gd name="T93" fmla="*/ 0 h 254"/>
                  <a:gd name="T94" fmla="*/ 0 w 163"/>
                  <a:gd name="T95" fmla="*/ 0 h 254"/>
                  <a:gd name="T96" fmla="*/ 0 w 163"/>
                  <a:gd name="T97" fmla="*/ 0 h 254"/>
                  <a:gd name="T98" fmla="*/ 0 w 163"/>
                  <a:gd name="T99" fmla="*/ 0 h 254"/>
                  <a:gd name="T100" fmla="*/ 0 w 163"/>
                  <a:gd name="T101" fmla="*/ 0 h 254"/>
                  <a:gd name="T102" fmla="*/ 0 w 163"/>
                  <a:gd name="T103" fmla="*/ 0 h 254"/>
                  <a:gd name="T104" fmla="*/ 0 w 163"/>
                  <a:gd name="T105" fmla="*/ 0 h 254"/>
                  <a:gd name="T106" fmla="*/ 0 w 163"/>
                  <a:gd name="T107" fmla="*/ 0 h 254"/>
                  <a:gd name="T108" fmla="*/ 0 w 163"/>
                  <a:gd name="T109" fmla="*/ 0 h 254"/>
                  <a:gd name="T110" fmla="*/ 0 w 163"/>
                  <a:gd name="T111" fmla="*/ 0 h 254"/>
                  <a:gd name="T112" fmla="*/ 0 w 163"/>
                  <a:gd name="T113" fmla="*/ 0 h 254"/>
                  <a:gd name="T114" fmla="*/ 0 w 163"/>
                  <a:gd name="T115" fmla="*/ 0 h 254"/>
                  <a:gd name="T116" fmla="*/ 0 w 163"/>
                  <a:gd name="T117" fmla="*/ 0 h 254"/>
                  <a:gd name="T118" fmla="*/ 0 w 163"/>
                  <a:gd name="T119" fmla="*/ 0 h 254"/>
                  <a:gd name="T120" fmla="*/ 0 w 163"/>
                  <a:gd name="T121" fmla="*/ 0 h 254"/>
                  <a:gd name="T122" fmla="*/ 0 w 163"/>
                  <a:gd name="T123" fmla="*/ 0 h 254"/>
                  <a:gd name="T124" fmla="*/ 0 w 163"/>
                  <a:gd name="T125" fmla="*/ 0 h 2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254">
                    <a:moveTo>
                      <a:pt x="0" y="0"/>
                    </a:moveTo>
                    <a:lnTo>
                      <a:pt x="1" y="7"/>
                    </a:lnTo>
                    <a:lnTo>
                      <a:pt x="3" y="7"/>
                    </a:lnTo>
                    <a:lnTo>
                      <a:pt x="4" y="13"/>
                    </a:lnTo>
                    <a:lnTo>
                      <a:pt x="5" y="13"/>
                    </a:lnTo>
                    <a:lnTo>
                      <a:pt x="6" y="20"/>
                    </a:lnTo>
                    <a:lnTo>
                      <a:pt x="7" y="20"/>
                    </a:lnTo>
                    <a:lnTo>
                      <a:pt x="9" y="25"/>
                    </a:lnTo>
                    <a:lnTo>
                      <a:pt x="10" y="25"/>
                    </a:lnTo>
                    <a:lnTo>
                      <a:pt x="11" y="32"/>
                    </a:lnTo>
                    <a:lnTo>
                      <a:pt x="13" y="32"/>
                    </a:lnTo>
                    <a:lnTo>
                      <a:pt x="14" y="38"/>
                    </a:lnTo>
                    <a:lnTo>
                      <a:pt x="16" y="38"/>
                    </a:lnTo>
                    <a:lnTo>
                      <a:pt x="17" y="45"/>
                    </a:lnTo>
                    <a:lnTo>
                      <a:pt x="18" y="45"/>
                    </a:lnTo>
                    <a:lnTo>
                      <a:pt x="19" y="51"/>
                    </a:lnTo>
                    <a:lnTo>
                      <a:pt x="21" y="51"/>
                    </a:lnTo>
                    <a:lnTo>
                      <a:pt x="22" y="58"/>
                    </a:lnTo>
                    <a:lnTo>
                      <a:pt x="23" y="58"/>
                    </a:lnTo>
                    <a:lnTo>
                      <a:pt x="24" y="64"/>
                    </a:lnTo>
                    <a:lnTo>
                      <a:pt x="25" y="64"/>
                    </a:lnTo>
                    <a:lnTo>
                      <a:pt x="28" y="71"/>
                    </a:lnTo>
                    <a:lnTo>
                      <a:pt x="29" y="71"/>
                    </a:lnTo>
                    <a:lnTo>
                      <a:pt x="30" y="77"/>
                    </a:lnTo>
                    <a:lnTo>
                      <a:pt x="31" y="83"/>
                    </a:lnTo>
                    <a:lnTo>
                      <a:pt x="32" y="89"/>
                    </a:lnTo>
                    <a:lnTo>
                      <a:pt x="34" y="89"/>
                    </a:lnTo>
                    <a:lnTo>
                      <a:pt x="35" y="96"/>
                    </a:lnTo>
                    <a:lnTo>
                      <a:pt x="36" y="96"/>
                    </a:lnTo>
                    <a:lnTo>
                      <a:pt x="37" y="102"/>
                    </a:lnTo>
                    <a:lnTo>
                      <a:pt x="38" y="102"/>
                    </a:lnTo>
                    <a:lnTo>
                      <a:pt x="41" y="109"/>
                    </a:lnTo>
                    <a:lnTo>
                      <a:pt x="42" y="109"/>
                    </a:lnTo>
                    <a:lnTo>
                      <a:pt x="43" y="109"/>
                    </a:lnTo>
                    <a:lnTo>
                      <a:pt x="44" y="109"/>
                    </a:lnTo>
                    <a:lnTo>
                      <a:pt x="45" y="115"/>
                    </a:lnTo>
                    <a:lnTo>
                      <a:pt x="47" y="115"/>
                    </a:lnTo>
                    <a:lnTo>
                      <a:pt x="48" y="121"/>
                    </a:lnTo>
                    <a:lnTo>
                      <a:pt x="49" y="121"/>
                    </a:lnTo>
                    <a:lnTo>
                      <a:pt x="50" y="121"/>
                    </a:lnTo>
                    <a:lnTo>
                      <a:pt x="51" y="121"/>
                    </a:lnTo>
                    <a:lnTo>
                      <a:pt x="54" y="128"/>
                    </a:lnTo>
                    <a:lnTo>
                      <a:pt x="55" y="128"/>
                    </a:lnTo>
                    <a:lnTo>
                      <a:pt x="56" y="128"/>
                    </a:lnTo>
                    <a:lnTo>
                      <a:pt x="57" y="134"/>
                    </a:lnTo>
                    <a:lnTo>
                      <a:pt x="58" y="134"/>
                    </a:lnTo>
                    <a:lnTo>
                      <a:pt x="60" y="134"/>
                    </a:lnTo>
                    <a:lnTo>
                      <a:pt x="61" y="134"/>
                    </a:lnTo>
                    <a:lnTo>
                      <a:pt x="62" y="140"/>
                    </a:lnTo>
                    <a:lnTo>
                      <a:pt x="63" y="140"/>
                    </a:lnTo>
                    <a:lnTo>
                      <a:pt x="64" y="140"/>
                    </a:lnTo>
                    <a:lnTo>
                      <a:pt x="67" y="146"/>
                    </a:lnTo>
                    <a:lnTo>
                      <a:pt x="68" y="146"/>
                    </a:lnTo>
                    <a:lnTo>
                      <a:pt x="69" y="146"/>
                    </a:lnTo>
                    <a:lnTo>
                      <a:pt x="70" y="153"/>
                    </a:lnTo>
                    <a:lnTo>
                      <a:pt x="71" y="153"/>
                    </a:lnTo>
                    <a:lnTo>
                      <a:pt x="73" y="153"/>
                    </a:lnTo>
                    <a:lnTo>
                      <a:pt x="74" y="159"/>
                    </a:lnTo>
                    <a:lnTo>
                      <a:pt x="75" y="159"/>
                    </a:lnTo>
                    <a:lnTo>
                      <a:pt x="76" y="159"/>
                    </a:lnTo>
                    <a:lnTo>
                      <a:pt x="77" y="166"/>
                    </a:lnTo>
                    <a:lnTo>
                      <a:pt x="80" y="166"/>
                    </a:lnTo>
                    <a:lnTo>
                      <a:pt x="81" y="166"/>
                    </a:lnTo>
                    <a:lnTo>
                      <a:pt x="82" y="172"/>
                    </a:lnTo>
                    <a:lnTo>
                      <a:pt x="83" y="172"/>
                    </a:lnTo>
                    <a:lnTo>
                      <a:pt x="84" y="179"/>
                    </a:lnTo>
                    <a:lnTo>
                      <a:pt x="86" y="179"/>
                    </a:lnTo>
                    <a:lnTo>
                      <a:pt x="87" y="185"/>
                    </a:lnTo>
                    <a:lnTo>
                      <a:pt x="88" y="185"/>
                    </a:lnTo>
                    <a:lnTo>
                      <a:pt x="89" y="185"/>
                    </a:lnTo>
                    <a:lnTo>
                      <a:pt x="90" y="185"/>
                    </a:lnTo>
                    <a:lnTo>
                      <a:pt x="93" y="192"/>
                    </a:lnTo>
                    <a:lnTo>
                      <a:pt x="94" y="192"/>
                    </a:lnTo>
                    <a:lnTo>
                      <a:pt x="95" y="197"/>
                    </a:lnTo>
                    <a:lnTo>
                      <a:pt x="96" y="197"/>
                    </a:lnTo>
                    <a:lnTo>
                      <a:pt x="97" y="197"/>
                    </a:lnTo>
                    <a:lnTo>
                      <a:pt x="99" y="204"/>
                    </a:lnTo>
                    <a:lnTo>
                      <a:pt x="100" y="204"/>
                    </a:lnTo>
                    <a:lnTo>
                      <a:pt x="101" y="204"/>
                    </a:lnTo>
                    <a:lnTo>
                      <a:pt x="102" y="204"/>
                    </a:lnTo>
                    <a:lnTo>
                      <a:pt x="103" y="204"/>
                    </a:lnTo>
                    <a:lnTo>
                      <a:pt x="105" y="210"/>
                    </a:lnTo>
                    <a:lnTo>
                      <a:pt x="107" y="210"/>
                    </a:lnTo>
                    <a:lnTo>
                      <a:pt x="108" y="210"/>
                    </a:lnTo>
                    <a:lnTo>
                      <a:pt x="109" y="210"/>
                    </a:lnTo>
                    <a:lnTo>
                      <a:pt x="110" y="210"/>
                    </a:lnTo>
                    <a:lnTo>
                      <a:pt x="112" y="210"/>
                    </a:lnTo>
                    <a:lnTo>
                      <a:pt x="113" y="210"/>
                    </a:lnTo>
                    <a:lnTo>
                      <a:pt x="114" y="217"/>
                    </a:lnTo>
                    <a:lnTo>
                      <a:pt x="115" y="217"/>
                    </a:lnTo>
                    <a:lnTo>
                      <a:pt x="116" y="217"/>
                    </a:lnTo>
                    <a:lnTo>
                      <a:pt x="118" y="217"/>
                    </a:lnTo>
                    <a:lnTo>
                      <a:pt x="120" y="217"/>
                    </a:lnTo>
                    <a:lnTo>
                      <a:pt x="121" y="223"/>
                    </a:lnTo>
                    <a:lnTo>
                      <a:pt x="122" y="223"/>
                    </a:lnTo>
                    <a:lnTo>
                      <a:pt x="123" y="223"/>
                    </a:lnTo>
                    <a:lnTo>
                      <a:pt x="125" y="223"/>
                    </a:lnTo>
                    <a:lnTo>
                      <a:pt x="126" y="229"/>
                    </a:lnTo>
                    <a:lnTo>
                      <a:pt x="127" y="229"/>
                    </a:lnTo>
                    <a:lnTo>
                      <a:pt x="128" y="229"/>
                    </a:lnTo>
                    <a:lnTo>
                      <a:pt x="129" y="229"/>
                    </a:lnTo>
                    <a:lnTo>
                      <a:pt x="131" y="229"/>
                    </a:lnTo>
                    <a:lnTo>
                      <a:pt x="133" y="229"/>
                    </a:lnTo>
                    <a:lnTo>
                      <a:pt x="134" y="229"/>
                    </a:lnTo>
                    <a:lnTo>
                      <a:pt x="135" y="229"/>
                    </a:lnTo>
                    <a:lnTo>
                      <a:pt x="137" y="236"/>
                    </a:lnTo>
                    <a:lnTo>
                      <a:pt x="138" y="236"/>
                    </a:lnTo>
                    <a:lnTo>
                      <a:pt x="139" y="236"/>
                    </a:lnTo>
                    <a:lnTo>
                      <a:pt x="140" y="236"/>
                    </a:lnTo>
                    <a:lnTo>
                      <a:pt x="141" y="236"/>
                    </a:lnTo>
                    <a:lnTo>
                      <a:pt x="143" y="236"/>
                    </a:lnTo>
                    <a:lnTo>
                      <a:pt x="144" y="241"/>
                    </a:lnTo>
                    <a:lnTo>
                      <a:pt x="145" y="241"/>
                    </a:lnTo>
                    <a:lnTo>
                      <a:pt x="147" y="241"/>
                    </a:lnTo>
                    <a:lnTo>
                      <a:pt x="148" y="241"/>
                    </a:lnTo>
                    <a:lnTo>
                      <a:pt x="150" y="241"/>
                    </a:lnTo>
                    <a:lnTo>
                      <a:pt x="151" y="241"/>
                    </a:lnTo>
                    <a:lnTo>
                      <a:pt x="152" y="248"/>
                    </a:lnTo>
                    <a:lnTo>
                      <a:pt x="153" y="248"/>
                    </a:lnTo>
                    <a:lnTo>
                      <a:pt x="154" y="248"/>
                    </a:lnTo>
                    <a:lnTo>
                      <a:pt x="156" y="248"/>
                    </a:lnTo>
                    <a:lnTo>
                      <a:pt x="157" y="248"/>
                    </a:lnTo>
                    <a:lnTo>
                      <a:pt x="158" y="248"/>
                    </a:lnTo>
                    <a:lnTo>
                      <a:pt x="160" y="254"/>
                    </a:lnTo>
                    <a:lnTo>
                      <a:pt x="161" y="254"/>
                    </a:lnTo>
                    <a:lnTo>
                      <a:pt x="163" y="25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0" name="Freeform 88"/>
              <p:cNvSpPr>
                <a:spLocks/>
              </p:cNvSpPr>
              <p:nvPr/>
            </p:nvSpPr>
            <p:spPr bwMode="auto">
              <a:xfrm>
                <a:off x="4532" y="3716"/>
                <a:ext cx="48" cy="12"/>
              </a:xfrm>
              <a:custGeom>
                <a:avLst/>
                <a:gdLst>
                  <a:gd name="T0" fmla="*/ 0 w 162"/>
                  <a:gd name="T1" fmla="*/ 0 h 114"/>
                  <a:gd name="T2" fmla="*/ 0 w 162"/>
                  <a:gd name="T3" fmla="*/ 0 h 114"/>
                  <a:gd name="T4" fmla="*/ 0 w 162"/>
                  <a:gd name="T5" fmla="*/ 0 h 114"/>
                  <a:gd name="T6" fmla="*/ 0 w 162"/>
                  <a:gd name="T7" fmla="*/ 0 h 114"/>
                  <a:gd name="T8" fmla="*/ 0 w 162"/>
                  <a:gd name="T9" fmla="*/ 0 h 114"/>
                  <a:gd name="T10" fmla="*/ 0 w 162"/>
                  <a:gd name="T11" fmla="*/ 0 h 114"/>
                  <a:gd name="T12" fmla="*/ 0 w 162"/>
                  <a:gd name="T13" fmla="*/ 0 h 114"/>
                  <a:gd name="T14" fmla="*/ 0 w 162"/>
                  <a:gd name="T15" fmla="*/ 0 h 114"/>
                  <a:gd name="T16" fmla="*/ 0 w 162"/>
                  <a:gd name="T17" fmla="*/ 0 h 114"/>
                  <a:gd name="T18" fmla="*/ 0 w 162"/>
                  <a:gd name="T19" fmla="*/ 0 h 114"/>
                  <a:gd name="T20" fmla="*/ 0 w 162"/>
                  <a:gd name="T21" fmla="*/ 0 h 114"/>
                  <a:gd name="T22" fmla="*/ 0 w 162"/>
                  <a:gd name="T23" fmla="*/ 0 h 114"/>
                  <a:gd name="T24" fmla="*/ 0 w 162"/>
                  <a:gd name="T25" fmla="*/ 0 h 114"/>
                  <a:gd name="T26" fmla="*/ 0 w 162"/>
                  <a:gd name="T27" fmla="*/ 0 h 114"/>
                  <a:gd name="T28" fmla="*/ 0 w 162"/>
                  <a:gd name="T29" fmla="*/ 0 h 114"/>
                  <a:gd name="T30" fmla="*/ 0 w 162"/>
                  <a:gd name="T31" fmla="*/ 0 h 114"/>
                  <a:gd name="T32" fmla="*/ 0 w 162"/>
                  <a:gd name="T33" fmla="*/ 0 h 114"/>
                  <a:gd name="T34" fmla="*/ 0 w 162"/>
                  <a:gd name="T35" fmla="*/ 0 h 114"/>
                  <a:gd name="T36" fmla="*/ 0 w 162"/>
                  <a:gd name="T37" fmla="*/ 0 h 114"/>
                  <a:gd name="T38" fmla="*/ 0 w 162"/>
                  <a:gd name="T39" fmla="*/ 0 h 114"/>
                  <a:gd name="T40" fmla="*/ 0 w 162"/>
                  <a:gd name="T41" fmla="*/ 0 h 114"/>
                  <a:gd name="T42" fmla="*/ 0 w 162"/>
                  <a:gd name="T43" fmla="*/ 0 h 114"/>
                  <a:gd name="T44" fmla="*/ 0 w 162"/>
                  <a:gd name="T45" fmla="*/ 0 h 114"/>
                  <a:gd name="T46" fmla="*/ 0 w 162"/>
                  <a:gd name="T47" fmla="*/ 0 h 114"/>
                  <a:gd name="T48" fmla="*/ 0 w 162"/>
                  <a:gd name="T49" fmla="*/ 0 h 114"/>
                  <a:gd name="T50" fmla="*/ 0 w 162"/>
                  <a:gd name="T51" fmla="*/ 0 h 114"/>
                  <a:gd name="T52" fmla="*/ 0 w 162"/>
                  <a:gd name="T53" fmla="*/ 0 h 114"/>
                  <a:gd name="T54" fmla="*/ 0 w 162"/>
                  <a:gd name="T55" fmla="*/ 0 h 114"/>
                  <a:gd name="T56" fmla="*/ 0 w 162"/>
                  <a:gd name="T57" fmla="*/ 0 h 114"/>
                  <a:gd name="T58" fmla="*/ 0 w 162"/>
                  <a:gd name="T59" fmla="*/ 0 h 114"/>
                  <a:gd name="T60" fmla="*/ 0 w 162"/>
                  <a:gd name="T61" fmla="*/ 0 h 114"/>
                  <a:gd name="T62" fmla="*/ 0 w 162"/>
                  <a:gd name="T63" fmla="*/ 0 h 114"/>
                  <a:gd name="T64" fmla="*/ 0 w 162"/>
                  <a:gd name="T65" fmla="*/ 0 h 114"/>
                  <a:gd name="T66" fmla="*/ 0 w 162"/>
                  <a:gd name="T67" fmla="*/ 0 h 114"/>
                  <a:gd name="T68" fmla="*/ 0 w 162"/>
                  <a:gd name="T69" fmla="*/ 0 h 114"/>
                  <a:gd name="T70" fmla="*/ 0 w 162"/>
                  <a:gd name="T71" fmla="*/ 0 h 114"/>
                  <a:gd name="T72" fmla="*/ 0 w 162"/>
                  <a:gd name="T73" fmla="*/ 0 h 114"/>
                  <a:gd name="T74" fmla="*/ 0 w 162"/>
                  <a:gd name="T75" fmla="*/ 0 h 114"/>
                  <a:gd name="T76" fmla="*/ 0 w 162"/>
                  <a:gd name="T77" fmla="*/ 0 h 114"/>
                  <a:gd name="T78" fmla="*/ 0 w 162"/>
                  <a:gd name="T79" fmla="*/ 0 h 114"/>
                  <a:gd name="T80" fmla="*/ 0 w 162"/>
                  <a:gd name="T81" fmla="*/ 0 h 114"/>
                  <a:gd name="T82" fmla="*/ 0 w 162"/>
                  <a:gd name="T83" fmla="*/ 0 h 114"/>
                  <a:gd name="T84" fmla="*/ 0 w 162"/>
                  <a:gd name="T85" fmla="*/ 0 h 114"/>
                  <a:gd name="T86" fmla="*/ 0 w 162"/>
                  <a:gd name="T87" fmla="*/ 0 h 114"/>
                  <a:gd name="T88" fmla="*/ 0 w 162"/>
                  <a:gd name="T89" fmla="*/ 0 h 114"/>
                  <a:gd name="T90" fmla="*/ 0 w 162"/>
                  <a:gd name="T91" fmla="*/ 0 h 114"/>
                  <a:gd name="T92" fmla="*/ 0 w 162"/>
                  <a:gd name="T93" fmla="*/ 0 h 114"/>
                  <a:gd name="T94" fmla="*/ 0 w 162"/>
                  <a:gd name="T95" fmla="*/ 0 h 114"/>
                  <a:gd name="T96" fmla="*/ 0 w 162"/>
                  <a:gd name="T97" fmla="*/ 0 h 114"/>
                  <a:gd name="T98" fmla="*/ 0 w 162"/>
                  <a:gd name="T99" fmla="*/ 0 h 114"/>
                  <a:gd name="T100" fmla="*/ 0 w 162"/>
                  <a:gd name="T101" fmla="*/ 0 h 114"/>
                  <a:gd name="T102" fmla="*/ 0 w 162"/>
                  <a:gd name="T103" fmla="*/ 0 h 114"/>
                  <a:gd name="T104" fmla="*/ 0 w 162"/>
                  <a:gd name="T105" fmla="*/ 0 h 114"/>
                  <a:gd name="T106" fmla="*/ 0 w 162"/>
                  <a:gd name="T107" fmla="*/ 0 h 114"/>
                  <a:gd name="T108" fmla="*/ 0 w 162"/>
                  <a:gd name="T109" fmla="*/ 0 h 114"/>
                  <a:gd name="T110" fmla="*/ 0 w 162"/>
                  <a:gd name="T111" fmla="*/ 0 h 114"/>
                  <a:gd name="T112" fmla="*/ 0 w 162"/>
                  <a:gd name="T113" fmla="*/ 0 h 114"/>
                  <a:gd name="T114" fmla="*/ 0 w 162"/>
                  <a:gd name="T115" fmla="*/ 0 h 114"/>
                  <a:gd name="T116" fmla="*/ 0 w 162"/>
                  <a:gd name="T117" fmla="*/ 0 h 114"/>
                  <a:gd name="T118" fmla="*/ 0 w 162"/>
                  <a:gd name="T119" fmla="*/ 0 h 114"/>
                  <a:gd name="T120" fmla="*/ 0 w 162"/>
                  <a:gd name="T121" fmla="*/ 0 h 114"/>
                  <a:gd name="T122" fmla="*/ 0 w 162"/>
                  <a:gd name="T123" fmla="*/ 0 h 114"/>
                  <a:gd name="T124" fmla="*/ 0 w 162"/>
                  <a:gd name="T125" fmla="*/ 0 h 1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14">
                    <a:moveTo>
                      <a:pt x="0" y="0"/>
                    </a:moveTo>
                    <a:lnTo>
                      <a:pt x="1" y="0"/>
                    </a:lnTo>
                    <a:lnTo>
                      <a:pt x="2" y="7"/>
                    </a:lnTo>
                    <a:lnTo>
                      <a:pt x="3" y="7"/>
                    </a:lnTo>
                    <a:lnTo>
                      <a:pt x="4" y="7"/>
                    </a:lnTo>
                    <a:lnTo>
                      <a:pt x="6" y="13"/>
                    </a:lnTo>
                    <a:lnTo>
                      <a:pt x="7" y="13"/>
                    </a:lnTo>
                    <a:lnTo>
                      <a:pt x="8" y="13"/>
                    </a:lnTo>
                    <a:lnTo>
                      <a:pt x="10" y="13"/>
                    </a:lnTo>
                    <a:lnTo>
                      <a:pt x="11" y="13"/>
                    </a:lnTo>
                    <a:lnTo>
                      <a:pt x="13" y="13"/>
                    </a:lnTo>
                    <a:lnTo>
                      <a:pt x="14" y="13"/>
                    </a:lnTo>
                    <a:lnTo>
                      <a:pt x="15" y="20"/>
                    </a:lnTo>
                    <a:lnTo>
                      <a:pt x="16" y="20"/>
                    </a:lnTo>
                    <a:lnTo>
                      <a:pt x="17" y="20"/>
                    </a:lnTo>
                    <a:lnTo>
                      <a:pt x="19" y="20"/>
                    </a:lnTo>
                    <a:lnTo>
                      <a:pt x="20" y="20"/>
                    </a:lnTo>
                    <a:lnTo>
                      <a:pt x="21" y="20"/>
                    </a:lnTo>
                    <a:lnTo>
                      <a:pt x="22" y="26"/>
                    </a:lnTo>
                    <a:lnTo>
                      <a:pt x="24" y="26"/>
                    </a:lnTo>
                    <a:lnTo>
                      <a:pt x="26" y="26"/>
                    </a:lnTo>
                    <a:lnTo>
                      <a:pt x="27" y="26"/>
                    </a:lnTo>
                    <a:lnTo>
                      <a:pt x="28" y="33"/>
                    </a:lnTo>
                    <a:lnTo>
                      <a:pt x="29" y="32"/>
                    </a:lnTo>
                    <a:lnTo>
                      <a:pt x="30" y="32"/>
                    </a:lnTo>
                    <a:lnTo>
                      <a:pt x="32" y="32"/>
                    </a:lnTo>
                    <a:lnTo>
                      <a:pt x="33" y="32"/>
                    </a:lnTo>
                    <a:lnTo>
                      <a:pt x="34" y="32"/>
                    </a:lnTo>
                    <a:lnTo>
                      <a:pt x="35" y="38"/>
                    </a:lnTo>
                    <a:lnTo>
                      <a:pt x="37" y="38"/>
                    </a:lnTo>
                    <a:lnTo>
                      <a:pt x="39" y="38"/>
                    </a:lnTo>
                    <a:lnTo>
                      <a:pt x="40" y="38"/>
                    </a:lnTo>
                    <a:lnTo>
                      <a:pt x="41" y="38"/>
                    </a:lnTo>
                    <a:lnTo>
                      <a:pt x="42" y="38"/>
                    </a:lnTo>
                    <a:lnTo>
                      <a:pt x="43" y="38"/>
                    </a:lnTo>
                    <a:lnTo>
                      <a:pt x="45" y="38"/>
                    </a:lnTo>
                    <a:lnTo>
                      <a:pt x="46" y="38"/>
                    </a:lnTo>
                    <a:lnTo>
                      <a:pt x="47" y="38"/>
                    </a:lnTo>
                    <a:lnTo>
                      <a:pt x="48" y="38"/>
                    </a:lnTo>
                    <a:lnTo>
                      <a:pt x="50" y="45"/>
                    </a:lnTo>
                    <a:lnTo>
                      <a:pt x="52" y="45"/>
                    </a:lnTo>
                    <a:lnTo>
                      <a:pt x="53" y="45"/>
                    </a:lnTo>
                    <a:lnTo>
                      <a:pt x="54" y="45"/>
                    </a:lnTo>
                    <a:lnTo>
                      <a:pt x="55" y="45"/>
                    </a:lnTo>
                    <a:lnTo>
                      <a:pt x="56" y="45"/>
                    </a:lnTo>
                    <a:lnTo>
                      <a:pt x="58" y="51"/>
                    </a:lnTo>
                    <a:lnTo>
                      <a:pt x="59" y="51"/>
                    </a:lnTo>
                    <a:lnTo>
                      <a:pt x="60" y="51"/>
                    </a:lnTo>
                    <a:lnTo>
                      <a:pt x="61" y="51"/>
                    </a:lnTo>
                    <a:lnTo>
                      <a:pt x="62" y="51"/>
                    </a:lnTo>
                    <a:lnTo>
                      <a:pt x="65" y="58"/>
                    </a:lnTo>
                    <a:lnTo>
                      <a:pt x="66" y="58"/>
                    </a:lnTo>
                    <a:lnTo>
                      <a:pt x="67" y="58"/>
                    </a:lnTo>
                    <a:lnTo>
                      <a:pt x="68" y="58"/>
                    </a:lnTo>
                    <a:lnTo>
                      <a:pt x="69" y="64"/>
                    </a:lnTo>
                    <a:lnTo>
                      <a:pt x="71" y="64"/>
                    </a:lnTo>
                    <a:lnTo>
                      <a:pt x="72" y="64"/>
                    </a:lnTo>
                    <a:lnTo>
                      <a:pt x="73" y="64"/>
                    </a:lnTo>
                    <a:lnTo>
                      <a:pt x="74" y="64"/>
                    </a:lnTo>
                    <a:lnTo>
                      <a:pt x="75" y="64"/>
                    </a:lnTo>
                    <a:lnTo>
                      <a:pt x="78" y="71"/>
                    </a:lnTo>
                    <a:lnTo>
                      <a:pt x="79" y="71"/>
                    </a:lnTo>
                    <a:lnTo>
                      <a:pt x="80" y="71"/>
                    </a:lnTo>
                    <a:lnTo>
                      <a:pt x="81" y="71"/>
                    </a:lnTo>
                    <a:lnTo>
                      <a:pt x="82" y="71"/>
                    </a:lnTo>
                    <a:lnTo>
                      <a:pt x="84" y="71"/>
                    </a:lnTo>
                    <a:lnTo>
                      <a:pt x="85" y="71"/>
                    </a:lnTo>
                    <a:lnTo>
                      <a:pt x="86" y="71"/>
                    </a:lnTo>
                    <a:lnTo>
                      <a:pt x="87" y="76"/>
                    </a:lnTo>
                    <a:lnTo>
                      <a:pt x="88" y="76"/>
                    </a:lnTo>
                    <a:lnTo>
                      <a:pt x="91" y="76"/>
                    </a:lnTo>
                    <a:lnTo>
                      <a:pt x="92" y="76"/>
                    </a:lnTo>
                    <a:lnTo>
                      <a:pt x="93" y="76"/>
                    </a:lnTo>
                    <a:lnTo>
                      <a:pt x="94" y="76"/>
                    </a:lnTo>
                    <a:lnTo>
                      <a:pt x="95" y="82"/>
                    </a:lnTo>
                    <a:lnTo>
                      <a:pt x="97" y="82"/>
                    </a:lnTo>
                    <a:lnTo>
                      <a:pt x="98" y="82"/>
                    </a:lnTo>
                    <a:lnTo>
                      <a:pt x="99" y="82"/>
                    </a:lnTo>
                    <a:lnTo>
                      <a:pt x="100" y="82"/>
                    </a:lnTo>
                    <a:lnTo>
                      <a:pt x="102" y="82"/>
                    </a:lnTo>
                    <a:lnTo>
                      <a:pt x="104" y="89"/>
                    </a:lnTo>
                    <a:lnTo>
                      <a:pt x="105" y="89"/>
                    </a:lnTo>
                    <a:lnTo>
                      <a:pt x="106" y="89"/>
                    </a:lnTo>
                    <a:lnTo>
                      <a:pt x="107" y="89"/>
                    </a:lnTo>
                    <a:lnTo>
                      <a:pt x="109" y="95"/>
                    </a:lnTo>
                    <a:lnTo>
                      <a:pt x="110" y="95"/>
                    </a:lnTo>
                    <a:lnTo>
                      <a:pt x="111" y="95"/>
                    </a:lnTo>
                    <a:lnTo>
                      <a:pt x="112" y="95"/>
                    </a:lnTo>
                    <a:lnTo>
                      <a:pt x="113" y="95"/>
                    </a:lnTo>
                    <a:lnTo>
                      <a:pt x="115" y="95"/>
                    </a:lnTo>
                    <a:lnTo>
                      <a:pt x="117" y="95"/>
                    </a:lnTo>
                    <a:lnTo>
                      <a:pt x="118" y="95"/>
                    </a:lnTo>
                    <a:lnTo>
                      <a:pt x="119" y="95"/>
                    </a:lnTo>
                    <a:lnTo>
                      <a:pt x="120" y="95"/>
                    </a:lnTo>
                    <a:lnTo>
                      <a:pt x="122" y="95"/>
                    </a:lnTo>
                    <a:lnTo>
                      <a:pt x="123" y="95"/>
                    </a:lnTo>
                    <a:lnTo>
                      <a:pt x="124" y="95"/>
                    </a:lnTo>
                    <a:lnTo>
                      <a:pt x="125" y="95"/>
                    </a:lnTo>
                    <a:lnTo>
                      <a:pt x="126" y="95"/>
                    </a:lnTo>
                    <a:lnTo>
                      <a:pt x="128" y="95"/>
                    </a:lnTo>
                    <a:lnTo>
                      <a:pt x="130" y="102"/>
                    </a:lnTo>
                    <a:lnTo>
                      <a:pt x="131" y="102"/>
                    </a:lnTo>
                    <a:lnTo>
                      <a:pt x="132" y="102"/>
                    </a:lnTo>
                    <a:lnTo>
                      <a:pt x="133" y="102"/>
                    </a:lnTo>
                    <a:lnTo>
                      <a:pt x="135" y="102"/>
                    </a:lnTo>
                    <a:lnTo>
                      <a:pt x="136" y="102"/>
                    </a:lnTo>
                    <a:lnTo>
                      <a:pt x="137" y="108"/>
                    </a:lnTo>
                    <a:lnTo>
                      <a:pt x="138" y="108"/>
                    </a:lnTo>
                    <a:lnTo>
                      <a:pt x="139" y="108"/>
                    </a:lnTo>
                    <a:lnTo>
                      <a:pt x="141" y="108"/>
                    </a:lnTo>
                    <a:lnTo>
                      <a:pt x="142" y="108"/>
                    </a:lnTo>
                    <a:lnTo>
                      <a:pt x="144" y="108"/>
                    </a:lnTo>
                    <a:lnTo>
                      <a:pt x="145" y="108"/>
                    </a:lnTo>
                    <a:lnTo>
                      <a:pt x="146" y="108"/>
                    </a:lnTo>
                    <a:lnTo>
                      <a:pt x="148" y="114"/>
                    </a:lnTo>
                    <a:lnTo>
                      <a:pt x="149" y="114"/>
                    </a:lnTo>
                    <a:lnTo>
                      <a:pt x="150" y="114"/>
                    </a:lnTo>
                    <a:lnTo>
                      <a:pt x="151" y="114"/>
                    </a:lnTo>
                    <a:lnTo>
                      <a:pt x="152" y="114"/>
                    </a:lnTo>
                    <a:lnTo>
                      <a:pt x="154" y="114"/>
                    </a:lnTo>
                    <a:lnTo>
                      <a:pt x="155" y="114"/>
                    </a:lnTo>
                    <a:lnTo>
                      <a:pt x="157" y="114"/>
                    </a:lnTo>
                    <a:lnTo>
                      <a:pt x="158" y="114"/>
                    </a:lnTo>
                    <a:lnTo>
                      <a:pt x="159" y="114"/>
                    </a:lnTo>
                    <a:lnTo>
                      <a:pt x="161" y="114"/>
                    </a:lnTo>
                    <a:lnTo>
                      <a:pt x="162" y="11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1" name="Freeform 89"/>
              <p:cNvSpPr>
                <a:spLocks/>
              </p:cNvSpPr>
              <p:nvPr/>
            </p:nvSpPr>
            <p:spPr bwMode="auto">
              <a:xfrm>
                <a:off x="4580" y="3727"/>
                <a:ext cx="48" cy="3"/>
              </a:xfrm>
              <a:custGeom>
                <a:avLst/>
                <a:gdLst>
                  <a:gd name="T0" fmla="*/ 0 w 162"/>
                  <a:gd name="T1" fmla="*/ 0 h 27"/>
                  <a:gd name="T2" fmla="*/ 0 w 162"/>
                  <a:gd name="T3" fmla="*/ 0 h 27"/>
                  <a:gd name="T4" fmla="*/ 0 w 162"/>
                  <a:gd name="T5" fmla="*/ 0 h 27"/>
                  <a:gd name="T6" fmla="*/ 0 w 162"/>
                  <a:gd name="T7" fmla="*/ 0 h 27"/>
                  <a:gd name="T8" fmla="*/ 0 w 162"/>
                  <a:gd name="T9" fmla="*/ 0 h 27"/>
                  <a:gd name="T10" fmla="*/ 0 w 162"/>
                  <a:gd name="T11" fmla="*/ 0 h 27"/>
                  <a:gd name="T12" fmla="*/ 0 w 162"/>
                  <a:gd name="T13" fmla="*/ 0 h 27"/>
                  <a:gd name="T14" fmla="*/ 0 w 162"/>
                  <a:gd name="T15" fmla="*/ 0 h 27"/>
                  <a:gd name="T16" fmla="*/ 0 w 162"/>
                  <a:gd name="T17" fmla="*/ 0 h 27"/>
                  <a:gd name="T18" fmla="*/ 0 w 162"/>
                  <a:gd name="T19" fmla="*/ 0 h 27"/>
                  <a:gd name="T20" fmla="*/ 0 w 162"/>
                  <a:gd name="T21" fmla="*/ 0 h 27"/>
                  <a:gd name="T22" fmla="*/ 0 w 162"/>
                  <a:gd name="T23" fmla="*/ 0 h 27"/>
                  <a:gd name="T24" fmla="*/ 0 w 162"/>
                  <a:gd name="T25" fmla="*/ 0 h 27"/>
                  <a:gd name="T26" fmla="*/ 0 w 162"/>
                  <a:gd name="T27" fmla="*/ 0 h 27"/>
                  <a:gd name="T28" fmla="*/ 0 w 162"/>
                  <a:gd name="T29" fmla="*/ 0 h 27"/>
                  <a:gd name="T30" fmla="*/ 0 w 162"/>
                  <a:gd name="T31" fmla="*/ 0 h 27"/>
                  <a:gd name="T32" fmla="*/ 0 w 162"/>
                  <a:gd name="T33" fmla="*/ 0 h 27"/>
                  <a:gd name="T34" fmla="*/ 0 w 162"/>
                  <a:gd name="T35" fmla="*/ 0 h 27"/>
                  <a:gd name="T36" fmla="*/ 0 w 162"/>
                  <a:gd name="T37" fmla="*/ 0 h 27"/>
                  <a:gd name="T38" fmla="*/ 0 w 162"/>
                  <a:gd name="T39" fmla="*/ 0 h 27"/>
                  <a:gd name="T40" fmla="*/ 0 w 162"/>
                  <a:gd name="T41" fmla="*/ 0 h 27"/>
                  <a:gd name="T42" fmla="*/ 0 w 162"/>
                  <a:gd name="T43" fmla="*/ 0 h 27"/>
                  <a:gd name="T44" fmla="*/ 0 w 162"/>
                  <a:gd name="T45" fmla="*/ 0 h 27"/>
                  <a:gd name="T46" fmla="*/ 0 w 162"/>
                  <a:gd name="T47" fmla="*/ 0 h 27"/>
                  <a:gd name="T48" fmla="*/ 0 w 162"/>
                  <a:gd name="T49" fmla="*/ 0 h 27"/>
                  <a:gd name="T50" fmla="*/ 0 w 162"/>
                  <a:gd name="T51" fmla="*/ 0 h 27"/>
                  <a:gd name="T52" fmla="*/ 0 w 162"/>
                  <a:gd name="T53" fmla="*/ 0 h 27"/>
                  <a:gd name="T54" fmla="*/ 0 w 162"/>
                  <a:gd name="T55" fmla="*/ 0 h 27"/>
                  <a:gd name="T56" fmla="*/ 0 w 162"/>
                  <a:gd name="T57" fmla="*/ 0 h 27"/>
                  <a:gd name="T58" fmla="*/ 0 w 162"/>
                  <a:gd name="T59" fmla="*/ 0 h 27"/>
                  <a:gd name="T60" fmla="*/ 0 w 162"/>
                  <a:gd name="T61" fmla="*/ 0 h 27"/>
                  <a:gd name="T62" fmla="*/ 0 w 162"/>
                  <a:gd name="T63" fmla="*/ 0 h 27"/>
                  <a:gd name="T64" fmla="*/ 0 w 162"/>
                  <a:gd name="T65" fmla="*/ 0 h 27"/>
                  <a:gd name="T66" fmla="*/ 0 w 162"/>
                  <a:gd name="T67" fmla="*/ 0 h 27"/>
                  <a:gd name="T68" fmla="*/ 0 w 162"/>
                  <a:gd name="T69" fmla="*/ 0 h 27"/>
                  <a:gd name="T70" fmla="*/ 0 w 162"/>
                  <a:gd name="T71" fmla="*/ 0 h 27"/>
                  <a:gd name="T72" fmla="*/ 0 w 162"/>
                  <a:gd name="T73" fmla="*/ 0 h 27"/>
                  <a:gd name="T74" fmla="*/ 0 w 162"/>
                  <a:gd name="T75" fmla="*/ 0 h 27"/>
                  <a:gd name="T76" fmla="*/ 0 w 162"/>
                  <a:gd name="T77" fmla="*/ 0 h 27"/>
                  <a:gd name="T78" fmla="*/ 0 w 162"/>
                  <a:gd name="T79" fmla="*/ 0 h 27"/>
                  <a:gd name="T80" fmla="*/ 0 w 162"/>
                  <a:gd name="T81" fmla="*/ 0 h 27"/>
                  <a:gd name="T82" fmla="*/ 0 w 162"/>
                  <a:gd name="T83" fmla="*/ 0 h 27"/>
                  <a:gd name="T84" fmla="*/ 0 w 162"/>
                  <a:gd name="T85" fmla="*/ 0 h 27"/>
                  <a:gd name="T86" fmla="*/ 0 w 162"/>
                  <a:gd name="T87" fmla="*/ 0 h 27"/>
                  <a:gd name="T88" fmla="*/ 0 w 162"/>
                  <a:gd name="T89" fmla="*/ 0 h 27"/>
                  <a:gd name="T90" fmla="*/ 0 w 162"/>
                  <a:gd name="T91" fmla="*/ 0 h 27"/>
                  <a:gd name="T92" fmla="*/ 0 w 162"/>
                  <a:gd name="T93" fmla="*/ 0 h 27"/>
                  <a:gd name="T94" fmla="*/ 0 w 162"/>
                  <a:gd name="T95" fmla="*/ 0 h 27"/>
                  <a:gd name="T96" fmla="*/ 0 w 162"/>
                  <a:gd name="T97" fmla="*/ 0 h 27"/>
                  <a:gd name="T98" fmla="*/ 0 w 162"/>
                  <a:gd name="T99" fmla="*/ 0 h 27"/>
                  <a:gd name="T100" fmla="*/ 0 w 162"/>
                  <a:gd name="T101" fmla="*/ 0 h 27"/>
                  <a:gd name="T102" fmla="*/ 0 w 162"/>
                  <a:gd name="T103" fmla="*/ 0 h 27"/>
                  <a:gd name="T104" fmla="*/ 0 w 162"/>
                  <a:gd name="T105" fmla="*/ 0 h 27"/>
                  <a:gd name="T106" fmla="*/ 0 w 162"/>
                  <a:gd name="T107" fmla="*/ 0 h 27"/>
                  <a:gd name="T108" fmla="*/ 0 w 162"/>
                  <a:gd name="T109" fmla="*/ 0 h 27"/>
                  <a:gd name="T110" fmla="*/ 0 w 162"/>
                  <a:gd name="T111" fmla="*/ 0 h 27"/>
                  <a:gd name="T112" fmla="*/ 0 w 162"/>
                  <a:gd name="T113" fmla="*/ 0 h 27"/>
                  <a:gd name="T114" fmla="*/ 0 w 162"/>
                  <a:gd name="T115" fmla="*/ 0 h 27"/>
                  <a:gd name="T116" fmla="*/ 0 w 162"/>
                  <a:gd name="T117" fmla="*/ 0 h 27"/>
                  <a:gd name="T118" fmla="*/ 0 w 162"/>
                  <a:gd name="T119" fmla="*/ 0 h 27"/>
                  <a:gd name="T120" fmla="*/ 0 w 162"/>
                  <a:gd name="T121" fmla="*/ 0 h 27"/>
                  <a:gd name="T122" fmla="*/ 0 w 162"/>
                  <a:gd name="T123" fmla="*/ 0 h 27"/>
                  <a:gd name="T124" fmla="*/ 0 w 162"/>
                  <a:gd name="T125" fmla="*/ 0 h 2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27">
                    <a:moveTo>
                      <a:pt x="0" y="8"/>
                    </a:moveTo>
                    <a:lnTo>
                      <a:pt x="1" y="8"/>
                    </a:lnTo>
                    <a:lnTo>
                      <a:pt x="2" y="8"/>
                    </a:lnTo>
                    <a:lnTo>
                      <a:pt x="3" y="14"/>
                    </a:lnTo>
                    <a:lnTo>
                      <a:pt x="5" y="14"/>
                    </a:lnTo>
                    <a:lnTo>
                      <a:pt x="6" y="14"/>
                    </a:lnTo>
                    <a:lnTo>
                      <a:pt x="8" y="14"/>
                    </a:lnTo>
                    <a:lnTo>
                      <a:pt x="9" y="14"/>
                    </a:lnTo>
                    <a:lnTo>
                      <a:pt x="10" y="14"/>
                    </a:lnTo>
                    <a:lnTo>
                      <a:pt x="12" y="8"/>
                    </a:lnTo>
                    <a:lnTo>
                      <a:pt x="13" y="8"/>
                    </a:lnTo>
                    <a:lnTo>
                      <a:pt x="14" y="14"/>
                    </a:lnTo>
                    <a:lnTo>
                      <a:pt x="15" y="8"/>
                    </a:lnTo>
                    <a:lnTo>
                      <a:pt x="16" y="14"/>
                    </a:lnTo>
                    <a:lnTo>
                      <a:pt x="18" y="14"/>
                    </a:lnTo>
                    <a:lnTo>
                      <a:pt x="19" y="14"/>
                    </a:lnTo>
                    <a:lnTo>
                      <a:pt x="20" y="14"/>
                    </a:lnTo>
                    <a:lnTo>
                      <a:pt x="22" y="14"/>
                    </a:lnTo>
                    <a:lnTo>
                      <a:pt x="23" y="14"/>
                    </a:lnTo>
                    <a:lnTo>
                      <a:pt x="25" y="14"/>
                    </a:lnTo>
                    <a:lnTo>
                      <a:pt x="26" y="14"/>
                    </a:lnTo>
                    <a:lnTo>
                      <a:pt x="27" y="14"/>
                    </a:lnTo>
                    <a:lnTo>
                      <a:pt x="28" y="14"/>
                    </a:lnTo>
                    <a:lnTo>
                      <a:pt x="29" y="14"/>
                    </a:lnTo>
                    <a:lnTo>
                      <a:pt x="31" y="21"/>
                    </a:lnTo>
                    <a:lnTo>
                      <a:pt x="32" y="21"/>
                    </a:lnTo>
                    <a:lnTo>
                      <a:pt x="33" y="21"/>
                    </a:lnTo>
                    <a:lnTo>
                      <a:pt x="35" y="21"/>
                    </a:lnTo>
                    <a:lnTo>
                      <a:pt x="36" y="21"/>
                    </a:lnTo>
                    <a:lnTo>
                      <a:pt x="38" y="21"/>
                    </a:lnTo>
                    <a:lnTo>
                      <a:pt x="39" y="27"/>
                    </a:lnTo>
                    <a:lnTo>
                      <a:pt x="40" y="27"/>
                    </a:lnTo>
                    <a:lnTo>
                      <a:pt x="41" y="27"/>
                    </a:lnTo>
                    <a:lnTo>
                      <a:pt x="42" y="27"/>
                    </a:lnTo>
                    <a:lnTo>
                      <a:pt x="44" y="27"/>
                    </a:lnTo>
                    <a:lnTo>
                      <a:pt x="45" y="27"/>
                    </a:lnTo>
                    <a:lnTo>
                      <a:pt x="46" y="27"/>
                    </a:lnTo>
                    <a:lnTo>
                      <a:pt x="48" y="27"/>
                    </a:lnTo>
                    <a:lnTo>
                      <a:pt x="49" y="27"/>
                    </a:lnTo>
                    <a:lnTo>
                      <a:pt x="51" y="27"/>
                    </a:lnTo>
                    <a:lnTo>
                      <a:pt x="52" y="27"/>
                    </a:lnTo>
                    <a:lnTo>
                      <a:pt x="53" y="27"/>
                    </a:lnTo>
                    <a:lnTo>
                      <a:pt x="54" y="27"/>
                    </a:lnTo>
                    <a:lnTo>
                      <a:pt x="55" y="27"/>
                    </a:lnTo>
                    <a:lnTo>
                      <a:pt x="57" y="27"/>
                    </a:lnTo>
                    <a:lnTo>
                      <a:pt x="58" y="27"/>
                    </a:lnTo>
                    <a:lnTo>
                      <a:pt x="59" y="27"/>
                    </a:lnTo>
                    <a:lnTo>
                      <a:pt x="60" y="27"/>
                    </a:lnTo>
                    <a:lnTo>
                      <a:pt x="62" y="27"/>
                    </a:lnTo>
                    <a:lnTo>
                      <a:pt x="64" y="27"/>
                    </a:lnTo>
                    <a:lnTo>
                      <a:pt x="65" y="27"/>
                    </a:lnTo>
                    <a:lnTo>
                      <a:pt x="66" y="27"/>
                    </a:lnTo>
                    <a:lnTo>
                      <a:pt x="67" y="27"/>
                    </a:lnTo>
                    <a:lnTo>
                      <a:pt x="68" y="27"/>
                    </a:lnTo>
                    <a:lnTo>
                      <a:pt x="70" y="27"/>
                    </a:lnTo>
                    <a:lnTo>
                      <a:pt x="71" y="27"/>
                    </a:lnTo>
                    <a:lnTo>
                      <a:pt x="72" y="21"/>
                    </a:lnTo>
                    <a:lnTo>
                      <a:pt x="73" y="21"/>
                    </a:lnTo>
                    <a:lnTo>
                      <a:pt x="75" y="21"/>
                    </a:lnTo>
                    <a:lnTo>
                      <a:pt x="77" y="21"/>
                    </a:lnTo>
                    <a:lnTo>
                      <a:pt x="78" y="21"/>
                    </a:lnTo>
                    <a:lnTo>
                      <a:pt x="79" y="21"/>
                    </a:lnTo>
                    <a:lnTo>
                      <a:pt x="80" y="21"/>
                    </a:lnTo>
                    <a:lnTo>
                      <a:pt x="81" y="21"/>
                    </a:lnTo>
                    <a:lnTo>
                      <a:pt x="83" y="21"/>
                    </a:lnTo>
                    <a:lnTo>
                      <a:pt x="84" y="21"/>
                    </a:lnTo>
                    <a:lnTo>
                      <a:pt x="85" y="21"/>
                    </a:lnTo>
                    <a:lnTo>
                      <a:pt x="86" y="20"/>
                    </a:lnTo>
                    <a:lnTo>
                      <a:pt x="89" y="20"/>
                    </a:lnTo>
                    <a:lnTo>
                      <a:pt x="90" y="20"/>
                    </a:lnTo>
                    <a:lnTo>
                      <a:pt x="91" y="20"/>
                    </a:lnTo>
                    <a:lnTo>
                      <a:pt x="92" y="20"/>
                    </a:lnTo>
                    <a:lnTo>
                      <a:pt x="93" y="20"/>
                    </a:lnTo>
                    <a:lnTo>
                      <a:pt x="95" y="20"/>
                    </a:lnTo>
                    <a:lnTo>
                      <a:pt x="96" y="20"/>
                    </a:lnTo>
                    <a:lnTo>
                      <a:pt x="97" y="20"/>
                    </a:lnTo>
                    <a:lnTo>
                      <a:pt x="98" y="20"/>
                    </a:lnTo>
                    <a:lnTo>
                      <a:pt x="99" y="20"/>
                    </a:lnTo>
                    <a:lnTo>
                      <a:pt x="102" y="20"/>
                    </a:lnTo>
                    <a:lnTo>
                      <a:pt x="103" y="20"/>
                    </a:lnTo>
                    <a:lnTo>
                      <a:pt x="104" y="20"/>
                    </a:lnTo>
                    <a:lnTo>
                      <a:pt x="105" y="20"/>
                    </a:lnTo>
                    <a:lnTo>
                      <a:pt x="106" y="13"/>
                    </a:lnTo>
                    <a:lnTo>
                      <a:pt x="108" y="13"/>
                    </a:lnTo>
                    <a:lnTo>
                      <a:pt x="109" y="13"/>
                    </a:lnTo>
                    <a:lnTo>
                      <a:pt x="110" y="7"/>
                    </a:lnTo>
                    <a:lnTo>
                      <a:pt x="111" y="7"/>
                    </a:lnTo>
                    <a:lnTo>
                      <a:pt x="112" y="7"/>
                    </a:lnTo>
                    <a:lnTo>
                      <a:pt x="115" y="7"/>
                    </a:lnTo>
                    <a:lnTo>
                      <a:pt x="116" y="7"/>
                    </a:lnTo>
                    <a:lnTo>
                      <a:pt x="117" y="1"/>
                    </a:lnTo>
                    <a:lnTo>
                      <a:pt x="118" y="7"/>
                    </a:lnTo>
                    <a:lnTo>
                      <a:pt x="119" y="0"/>
                    </a:lnTo>
                    <a:lnTo>
                      <a:pt x="121" y="0"/>
                    </a:lnTo>
                    <a:lnTo>
                      <a:pt x="122" y="0"/>
                    </a:lnTo>
                    <a:lnTo>
                      <a:pt x="123" y="0"/>
                    </a:lnTo>
                    <a:lnTo>
                      <a:pt x="124" y="0"/>
                    </a:lnTo>
                    <a:lnTo>
                      <a:pt x="125" y="0"/>
                    </a:lnTo>
                    <a:lnTo>
                      <a:pt x="128" y="0"/>
                    </a:lnTo>
                    <a:lnTo>
                      <a:pt x="129" y="0"/>
                    </a:lnTo>
                    <a:lnTo>
                      <a:pt x="130" y="0"/>
                    </a:lnTo>
                    <a:lnTo>
                      <a:pt x="131" y="0"/>
                    </a:lnTo>
                    <a:lnTo>
                      <a:pt x="132" y="7"/>
                    </a:lnTo>
                    <a:lnTo>
                      <a:pt x="134" y="7"/>
                    </a:lnTo>
                    <a:lnTo>
                      <a:pt x="135" y="7"/>
                    </a:lnTo>
                    <a:lnTo>
                      <a:pt x="136" y="13"/>
                    </a:lnTo>
                    <a:lnTo>
                      <a:pt x="137" y="13"/>
                    </a:lnTo>
                    <a:lnTo>
                      <a:pt x="138" y="13"/>
                    </a:lnTo>
                    <a:lnTo>
                      <a:pt x="140" y="13"/>
                    </a:lnTo>
                    <a:lnTo>
                      <a:pt x="142" y="13"/>
                    </a:lnTo>
                    <a:lnTo>
                      <a:pt x="143" y="13"/>
                    </a:lnTo>
                    <a:lnTo>
                      <a:pt x="144" y="13"/>
                    </a:lnTo>
                    <a:lnTo>
                      <a:pt x="145" y="13"/>
                    </a:lnTo>
                    <a:lnTo>
                      <a:pt x="147" y="13"/>
                    </a:lnTo>
                    <a:lnTo>
                      <a:pt x="148" y="20"/>
                    </a:lnTo>
                    <a:lnTo>
                      <a:pt x="149" y="20"/>
                    </a:lnTo>
                    <a:lnTo>
                      <a:pt x="150" y="20"/>
                    </a:lnTo>
                    <a:lnTo>
                      <a:pt x="151" y="20"/>
                    </a:lnTo>
                    <a:lnTo>
                      <a:pt x="153" y="20"/>
                    </a:lnTo>
                    <a:lnTo>
                      <a:pt x="155" y="26"/>
                    </a:lnTo>
                    <a:lnTo>
                      <a:pt x="156" y="26"/>
                    </a:lnTo>
                    <a:lnTo>
                      <a:pt x="157" y="26"/>
                    </a:lnTo>
                    <a:lnTo>
                      <a:pt x="158" y="26"/>
                    </a:lnTo>
                    <a:lnTo>
                      <a:pt x="160" y="26"/>
                    </a:lnTo>
                    <a:lnTo>
                      <a:pt x="161" y="26"/>
                    </a:lnTo>
                    <a:lnTo>
                      <a:pt x="162" y="2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2" name="Freeform 90"/>
              <p:cNvSpPr>
                <a:spLocks/>
              </p:cNvSpPr>
              <p:nvPr/>
            </p:nvSpPr>
            <p:spPr bwMode="auto">
              <a:xfrm>
                <a:off x="4628" y="3729"/>
                <a:ext cx="48" cy="4"/>
              </a:xfrm>
              <a:custGeom>
                <a:avLst/>
                <a:gdLst>
                  <a:gd name="T0" fmla="*/ 0 w 162"/>
                  <a:gd name="T1" fmla="*/ 0 h 31"/>
                  <a:gd name="T2" fmla="*/ 0 w 162"/>
                  <a:gd name="T3" fmla="*/ 0 h 31"/>
                  <a:gd name="T4" fmla="*/ 0 w 162"/>
                  <a:gd name="T5" fmla="*/ 0 h 31"/>
                  <a:gd name="T6" fmla="*/ 0 w 162"/>
                  <a:gd name="T7" fmla="*/ 0 h 31"/>
                  <a:gd name="T8" fmla="*/ 0 w 162"/>
                  <a:gd name="T9" fmla="*/ 0 h 31"/>
                  <a:gd name="T10" fmla="*/ 0 w 162"/>
                  <a:gd name="T11" fmla="*/ 0 h 31"/>
                  <a:gd name="T12" fmla="*/ 0 w 162"/>
                  <a:gd name="T13" fmla="*/ 0 h 31"/>
                  <a:gd name="T14" fmla="*/ 0 w 162"/>
                  <a:gd name="T15" fmla="*/ 0 h 31"/>
                  <a:gd name="T16" fmla="*/ 0 w 162"/>
                  <a:gd name="T17" fmla="*/ 0 h 31"/>
                  <a:gd name="T18" fmla="*/ 0 w 162"/>
                  <a:gd name="T19" fmla="*/ 0 h 31"/>
                  <a:gd name="T20" fmla="*/ 0 w 162"/>
                  <a:gd name="T21" fmla="*/ 0 h 31"/>
                  <a:gd name="T22" fmla="*/ 0 w 162"/>
                  <a:gd name="T23" fmla="*/ 0 h 31"/>
                  <a:gd name="T24" fmla="*/ 0 w 162"/>
                  <a:gd name="T25" fmla="*/ 0 h 31"/>
                  <a:gd name="T26" fmla="*/ 0 w 162"/>
                  <a:gd name="T27" fmla="*/ 0 h 31"/>
                  <a:gd name="T28" fmla="*/ 0 w 162"/>
                  <a:gd name="T29" fmla="*/ 0 h 31"/>
                  <a:gd name="T30" fmla="*/ 0 w 162"/>
                  <a:gd name="T31" fmla="*/ 0 h 31"/>
                  <a:gd name="T32" fmla="*/ 0 w 162"/>
                  <a:gd name="T33" fmla="*/ 0 h 31"/>
                  <a:gd name="T34" fmla="*/ 0 w 162"/>
                  <a:gd name="T35" fmla="*/ 0 h 31"/>
                  <a:gd name="T36" fmla="*/ 0 w 162"/>
                  <a:gd name="T37" fmla="*/ 0 h 31"/>
                  <a:gd name="T38" fmla="*/ 0 w 162"/>
                  <a:gd name="T39" fmla="*/ 0 h 31"/>
                  <a:gd name="T40" fmla="*/ 0 w 162"/>
                  <a:gd name="T41" fmla="*/ 0 h 31"/>
                  <a:gd name="T42" fmla="*/ 0 w 162"/>
                  <a:gd name="T43" fmla="*/ 0 h 31"/>
                  <a:gd name="T44" fmla="*/ 0 w 162"/>
                  <a:gd name="T45" fmla="*/ 0 h 31"/>
                  <a:gd name="T46" fmla="*/ 0 w 162"/>
                  <a:gd name="T47" fmla="*/ 0 h 31"/>
                  <a:gd name="T48" fmla="*/ 0 w 162"/>
                  <a:gd name="T49" fmla="*/ 0 h 31"/>
                  <a:gd name="T50" fmla="*/ 0 w 162"/>
                  <a:gd name="T51" fmla="*/ 0 h 31"/>
                  <a:gd name="T52" fmla="*/ 0 w 162"/>
                  <a:gd name="T53" fmla="*/ 0 h 31"/>
                  <a:gd name="T54" fmla="*/ 0 w 162"/>
                  <a:gd name="T55" fmla="*/ 0 h 31"/>
                  <a:gd name="T56" fmla="*/ 0 w 162"/>
                  <a:gd name="T57" fmla="*/ 0 h 31"/>
                  <a:gd name="T58" fmla="*/ 0 w 162"/>
                  <a:gd name="T59" fmla="*/ 0 h 31"/>
                  <a:gd name="T60" fmla="*/ 0 w 162"/>
                  <a:gd name="T61" fmla="*/ 0 h 31"/>
                  <a:gd name="T62" fmla="*/ 0 w 162"/>
                  <a:gd name="T63" fmla="*/ 0 h 31"/>
                  <a:gd name="T64" fmla="*/ 0 w 162"/>
                  <a:gd name="T65" fmla="*/ 0 h 31"/>
                  <a:gd name="T66" fmla="*/ 0 w 162"/>
                  <a:gd name="T67" fmla="*/ 0 h 31"/>
                  <a:gd name="T68" fmla="*/ 0 w 162"/>
                  <a:gd name="T69" fmla="*/ 0 h 31"/>
                  <a:gd name="T70" fmla="*/ 0 w 162"/>
                  <a:gd name="T71" fmla="*/ 0 h 31"/>
                  <a:gd name="T72" fmla="*/ 0 w 162"/>
                  <a:gd name="T73" fmla="*/ 0 h 31"/>
                  <a:gd name="T74" fmla="*/ 0 w 162"/>
                  <a:gd name="T75" fmla="*/ 0 h 31"/>
                  <a:gd name="T76" fmla="*/ 0 w 162"/>
                  <a:gd name="T77" fmla="*/ 0 h 31"/>
                  <a:gd name="T78" fmla="*/ 0 w 162"/>
                  <a:gd name="T79" fmla="*/ 0 h 31"/>
                  <a:gd name="T80" fmla="*/ 0 w 162"/>
                  <a:gd name="T81" fmla="*/ 0 h 31"/>
                  <a:gd name="T82" fmla="*/ 0 w 162"/>
                  <a:gd name="T83" fmla="*/ 0 h 31"/>
                  <a:gd name="T84" fmla="*/ 0 w 162"/>
                  <a:gd name="T85" fmla="*/ 0 h 31"/>
                  <a:gd name="T86" fmla="*/ 0 w 162"/>
                  <a:gd name="T87" fmla="*/ 0 h 31"/>
                  <a:gd name="T88" fmla="*/ 0 w 162"/>
                  <a:gd name="T89" fmla="*/ 0 h 31"/>
                  <a:gd name="T90" fmla="*/ 0 w 162"/>
                  <a:gd name="T91" fmla="*/ 0 h 31"/>
                  <a:gd name="T92" fmla="*/ 0 w 162"/>
                  <a:gd name="T93" fmla="*/ 0 h 31"/>
                  <a:gd name="T94" fmla="*/ 0 w 162"/>
                  <a:gd name="T95" fmla="*/ 0 h 31"/>
                  <a:gd name="T96" fmla="*/ 0 w 162"/>
                  <a:gd name="T97" fmla="*/ 0 h 31"/>
                  <a:gd name="T98" fmla="*/ 0 w 162"/>
                  <a:gd name="T99" fmla="*/ 0 h 31"/>
                  <a:gd name="T100" fmla="*/ 0 w 162"/>
                  <a:gd name="T101" fmla="*/ 0 h 31"/>
                  <a:gd name="T102" fmla="*/ 0 w 162"/>
                  <a:gd name="T103" fmla="*/ 0 h 31"/>
                  <a:gd name="T104" fmla="*/ 0 w 162"/>
                  <a:gd name="T105" fmla="*/ 0 h 31"/>
                  <a:gd name="T106" fmla="*/ 0 w 162"/>
                  <a:gd name="T107" fmla="*/ 0 h 31"/>
                  <a:gd name="T108" fmla="*/ 0 w 162"/>
                  <a:gd name="T109" fmla="*/ 0 h 31"/>
                  <a:gd name="T110" fmla="*/ 0 w 162"/>
                  <a:gd name="T111" fmla="*/ 0 h 31"/>
                  <a:gd name="T112" fmla="*/ 0 w 162"/>
                  <a:gd name="T113" fmla="*/ 0 h 31"/>
                  <a:gd name="T114" fmla="*/ 0 w 162"/>
                  <a:gd name="T115" fmla="*/ 0 h 31"/>
                  <a:gd name="T116" fmla="*/ 0 w 162"/>
                  <a:gd name="T117" fmla="*/ 0 h 31"/>
                  <a:gd name="T118" fmla="*/ 0 w 162"/>
                  <a:gd name="T119" fmla="*/ 0 h 31"/>
                  <a:gd name="T120" fmla="*/ 0 w 162"/>
                  <a:gd name="T121" fmla="*/ 0 h 31"/>
                  <a:gd name="T122" fmla="*/ 0 w 162"/>
                  <a:gd name="T123" fmla="*/ 0 h 31"/>
                  <a:gd name="T124" fmla="*/ 0 w 162"/>
                  <a:gd name="T125" fmla="*/ 0 h 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31">
                    <a:moveTo>
                      <a:pt x="0" y="0"/>
                    </a:moveTo>
                    <a:lnTo>
                      <a:pt x="1" y="0"/>
                    </a:lnTo>
                    <a:lnTo>
                      <a:pt x="2" y="0"/>
                    </a:lnTo>
                    <a:lnTo>
                      <a:pt x="4" y="0"/>
                    </a:lnTo>
                    <a:lnTo>
                      <a:pt x="6" y="0"/>
                    </a:lnTo>
                    <a:lnTo>
                      <a:pt x="7" y="0"/>
                    </a:lnTo>
                    <a:lnTo>
                      <a:pt x="8" y="0"/>
                    </a:lnTo>
                    <a:lnTo>
                      <a:pt x="9" y="0"/>
                    </a:lnTo>
                    <a:lnTo>
                      <a:pt x="11" y="0"/>
                    </a:lnTo>
                    <a:lnTo>
                      <a:pt x="12" y="0"/>
                    </a:lnTo>
                    <a:lnTo>
                      <a:pt x="13" y="0"/>
                    </a:lnTo>
                    <a:lnTo>
                      <a:pt x="14" y="0"/>
                    </a:lnTo>
                    <a:lnTo>
                      <a:pt x="15" y="0"/>
                    </a:lnTo>
                    <a:lnTo>
                      <a:pt x="17" y="0"/>
                    </a:lnTo>
                    <a:lnTo>
                      <a:pt x="18" y="0"/>
                    </a:lnTo>
                    <a:lnTo>
                      <a:pt x="20" y="0"/>
                    </a:lnTo>
                    <a:lnTo>
                      <a:pt x="21" y="0"/>
                    </a:lnTo>
                    <a:lnTo>
                      <a:pt x="22" y="0"/>
                    </a:lnTo>
                    <a:lnTo>
                      <a:pt x="24" y="0"/>
                    </a:lnTo>
                    <a:lnTo>
                      <a:pt x="25" y="0"/>
                    </a:lnTo>
                    <a:lnTo>
                      <a:pt x="26" y="0"/>
                    </a:lnTo>
                    <a:lnTo>
                      <a:pt x="27" y="0"/>
                    </a:lnTo>
                    <a:lnTo>
                      <a:pt x="28" y="0"/>
                    </a:lnTo>
                    <a:lnTo>
                      <a:pt x="30" y="0"/>
                    </a:lnTo>
                    <a:lnTo>
                      <a:pt x="31" y="0"/>
                    </a:lnTo>
                    <a:lnTo>
                      <a:pt x="33" y="0"/>
                    </a:lnTo>
                    <a:lnTo>
                      <a:pt x="34" y="0"/>
                    </a:lnTo>
                    <a:lnTo>
                      <a:pt x="35" y="0"/>
                    </a:lnTo>
                    <a:lnTo>
                      <a:pt x="37" y="0"/>
                    </a:lnTo>
                    <a:lnTo>
                      <a:pt x="38" y="0"/>
                    </a:lnTo>
                    <a:lnTo>
                      <a:pt x="39" y="6"/>
                    </a:lnTo>
                    <a:lnTo>
                      <a:pt x="40" y="6"/>
                    </a:lnTo>
                    <a:lnTo>
                      <a:pt x="41" y="6"/>
                    </a:lnTo>
                    <a:lnTo>
                      <a:pt x="43" y="6"/>
                    </a:lnTo>
                    <a:lnTo>
                      <a:pt x="44" y="6"/>
                    </a:lnTo>
                    <a:lnTo>
                      <a:pt x="46" y="6"/>
                    </a:lnTo>
                    <a:lnTo>
                      <a:pt x="47" y="6"/>
                    </a:lnTo>
                    <a:lnTo>
                      <a:pt x="48" y="6"/>
                    </a:lnTo>
                    <a:lnTo>
                      <a:pt x="50" y="12"/>
                    </a:lnTo>
                    <a:lnTo>
                      <a:pt x="51" y="6"/>
                    </a:lnTo>
                    <a:lnTo>
                      <a:pt x="52" y="6"/>
                    </a:lnTo>
                    <a:lnTo>
                      <a:pt x="53" y="6"/>
                    </a:lnTo>
                    <a:lnTo>
                      <a:pt x="54" y="12"/>
                    </a:lnTo>
                    <a:lnTo>
                      <a:pt x="56" y="12"/>
                    </a:lnTo>
                    <a:lnTo>
                      <a:pt x="57" y="12"/>
                    </a:lnTo>
                    <a:lnTo>
                      <a:pt x="58" y="12"/>
                    </a:lnTo>
                    <a:lnTo>
                      <a:pt x="60" y="18"/>
                    </a:lnTo>
                    <a:lnTo>
                      <a:pt x="61" y="18"/>
                    </a:lnTo>
                    <a:lnTo>
                      <a:pt x="63" y="25"/>
                    </a:lnTo>
                    <a:lnTo>
                      <a:pt x="64" y="25"/>
                    </a:lnTo>
                    <a:lnTo>
                      <a:pt x="65" y="25"/>
                    </a:lnTo>
                    <a:lnTo>
                      <a:pt x="66" y="25"/>
                    </a:lnTo>
                    <a:lnTo>
                      <a:pt x="67" y="25"/>
                    </a:lnTo>
                    <a:lnTo>
                      <a:pt x="69" y="25"/>
                    </a:lnTo>
                    <a:lnTo>
                      <a:pt x="70" y="25"/>
                    </a:lnTo>
                    <a:lnTo>
                      <a:pt x="71" y="25"/>
                    </a:lnTo>
                    <a:lnTo>
                      <a:pt x="73" y="25"/>
                    </a:lnTo>
                    <a:lnTo>
                      <a:pt x="75" y="25"/>
                    </a:lnTo>
                    <a:lnTo>
                      <a:pt x="76" y="25"/>
                    </a:lnTo>
                    <a:lnTo>
                      <a:pt x="77" y="25"/>
                    </a:lnTo>
                    <a:lnTo>
                      <a:pt x="78" y="25"/>
                    </a:lnTo>
                    <a:lnTo>
                      <a:pt x="79" y="25"/>
                    </a:lnTo>
                    <a:lnTo>
                      <a:pt x="81" y="31"/>
                    </a:lnTo>
                    <a:lnTo>
                      <a:pt x="82" y="31"/>
                    </a:lnTo>
                    <a:lnTo>
                      <a:pt x="83" y="31"/>
                    </a:lnTo>
                    <a:lnTo>
                      <a:pt x="84" y="31"/>
                    </a:lnTo>
                    <a:lnTo>
                      <a:pt x="86" y="31"/>
                    </a:lnTo>
                    <a:lnTo>
                      <a:pt x="88" y="31"/>
                    </a:lnTo>
                    <a:lnTo>
                      <a:pt x="89" y="31"/>
                    </a:lnTo>
                    <a:lnTo>
                      <a:pt x="90" y="31"/>
                    </a:lnTo>
                    <a:lnTo>
                      <a:pt x="91" y="31"/>
                    </a:lnTo>
                    <a:lnTo>
                      <a:pt x="92" y="31"/>
                    </a:lnTo>
                    <a:lnTo>
                      <a:pt x="94" y="31"/>
                    </a:lnTo>
                    <a:lnTo>
                      <a:pt x="95" y="25"/>
                    </a:lnTo>
                    <a:lnTo>
                      <a:pt x="96" y="25"/>
                    </a:lnTo>
                    <a:lnTo>
                      <a:pt x="97" y="25"/>
                    </a:lnTo>
                    <a:lnTo>
                      <a:pt x="98" y="25"/>
                    </a:lnTo>
                    <a:lnTo>
                      <a:pt x="101" y="25"/>
                    </a:lnTo>
                    <a:lnTo>
                      <a:pt x="102" y="31"/>
                    </a:lnTo>
                    <a:lnTo>
                      <a:pt x="103" y="31"/>
                    </a:lnTo>
                    <a:lnTo>
                      <a:pt x="104" y="31"/>
                    </a:lnTo>
                    <a:lnTo>
                      <a:pt x="105" y="25"/>
                    </a:lnTo>
                    <a:lnTo>
                      <a:pt x="107" y="31"/>
                    </a:lnTo>
                    <a:lnTo>
                      <a:pt x="108" y="25"/>
                    </a:lnTo>
                    <a:lnTo>
                      <a:pt x="109" y="31"/>
                    </a:lnTo>
                    <a:lnTo>
                      <a:pt x="110" y="25"/>
                    </a:lnTo>
                    <a:lnTo>
                      <a:pt x="111" y="25"/>
                    </a:lnTo>
                    <a:lnTo>
                      <a:pt x="114" y="25"/>
                    </a:lnTo>
                    <a:lnTo>
                      <a:pt x="115" y="25"/>
                    </a:lnTo>
                    <a:lnTo>
                      <a:pt x="116" y="25"/>
                    </a:lnTo>
                    <a:lnTo>
                      <a:pt x="117" y="25"/>
                    </a:lnTo>
                    <a:lnTo>
                      <a:pt x="118" y="25"/>
                    </a:lnTo>
                    <a:lnTo>
                      <a:pt x="120" y="25"/>
                    </a:lnTo>
                    <a:lnTo>
                      <a:pt x="121" y="25"/>
                    </a:lnTo>
                    <a:lnTo>
                      <a:pt x="122" y="18"/>
                    </a:lnTo>
                    <a:lnTo>
                      <a:pt x="123" y="18"/>
                    </a:lnTo>
                    <a:lnTo>
                      <a:pt x="124" y="18"/>
                    </a:lnTo>
                    <a:lnTo>
                      <a:pt x="127" y="18"/>
                    </a:lnTo>
                    <a:lnTo>
                      <a:pt x="128" y="18"/>
                    </a:lnTo>
                    <a:lnTo>
                      <a:pt x="129" y="18"/>
                    </a:lnTo>
                    <a:lnTo>
                      <a:pt x="130" y="18"/>
                    </a:lnTo>
                    <a:lnTo>
                      <a:pt x="131" y="18"/>
                    </a:lnTo>
                    <a:lnTo>
                      <a:pt x="133" y="18"/>
                    </a:lnTo>
                    <a:lnTo>
                      <a:pt x="134" y="18"/>
                    </a:lnTo>
                    <a:lnTo>
                      <a:pt x="135" y="24"/>
                    </a:lnTo>
                    <a:lnTo>
                      <a:pt x="136" y="17"/>
                    </a:lnTo>
                    <a:lnTo>
                      <a:pt x="137" y="17"/>
                    </a:lnTo>
                    <a:lnTo>
                      <a:pt x="140" y="17"/>
                    </a:lnTo>
                    <a:lnTo>
                      <a:pt x="141" y="17"/>
                    </a:lnTo>
                    <a:lnTo>
                      <a:pt x="142" y="17"/>
                    </a:lnTo>
                    <a:lnTo>
                      <a:pt x="143" y="17"/>
                    </a:lnTo>
                    <a:lnTo>
                      <a:pt x="144" y="17"/>
                    </a:lnTo>
                    <a:lnTo>
                      <a:pt x="146" y="17"/>
                    </a:lnTo>
                    <a:lnTo>
                      <a:pt x="147" y="17"/>
                    </a:lnTo>
                    <a:lnTo>
                      <a:pt x="148" y="17"/>
                    </a:lnTo>
                    <a:lnTo>
                      <a:pt x="149" y="17"/>
                    </a:lnTo>
                    <a:lnTo>
                      <a:pt x="150" y="17"/>
                    </a:lnTo>
                    <a:lnTo>
                      <a:pt x="153" y="17"/>
                    </a:lnTo>
                    <a:lnTo>
                      <a:pt x="154" y="24"/>
                    </a:lnTo>
                    <a:lnTo>
                      <a:pt x="155" y="24"/>
                    </a:lnTo>
                    <a:lnTo>
                      <a:pt x="156" y="24"/>
                    </a:lnTo>
                    <a:lnTo>
                      <a:pt x="157" y="24"/>
                    </a:lnTo>
                    <a:lnTo>
                      <a:pt x="159" y="24"/>
                    </a:lnTo>
                    <a:lnTo>
                      <a:pt x="160" y="24"/>
                    </a:lnTo>
                    <a:lnTo>
                      <a:pt x="161" y="24"/>
                    </a:lnTo>
                    <a:lnTo>
                      <a:pt x="162" y="2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3" name="Freeform 91"/>
              <p:cNvSpPr>
                <a:spLocks/>
              </p:cNvSpPr>
              <p:nvPr/>
            </p:nvSpPr>
            <p:spPr bwMode="auto">
              <a:xfrm>
                <a:off x="4676" y="3730"/>
                <a:ext cx="48" cy="2"/>
              </a:xfrm>
              <a:custGeom>
                <a:avLst/>
                <a:gdLst>
                  <a:gd name="T0" fmla="*/ 0 w 162"/>
                  <a:gd name="T1" fmla="*/ 0 h 21"/>
                  <a:gd name="T2" fmla="*/ 0 w 162"/>
                  <a:gd name="T3" fmla="*/ 0 h 21"/>
                  <a:gd name="T4" fmla="*/ 0 w 162"/>
                  <a:gd name="T5" fmla="*/ 0 h 21"/>
                  <a:gd name="T6" fmla="*/ 0 w 162"/>
                  <a:gd name="T7" fmla="*/ 0 h 21"/>
                  <a:gd name="T8" fmla="*/ 0 w 162"/>
                  <a:gd name="T9" fmla="*/ 0 h 21"/>
                  <a:gd name="T10" fmla="*/ 0 w 162"/>
                  <a:gd name="T11" fmla="*/ 0 h 21"/>
                  <a:gd name="T12" fmla="*/ 0 w 162"/>
                  <a:gd name="T13" fmla="*/ 0 h 21"/>
                  <a:gd name="T14" fmla="*/ 0 w 162"/>
                  <a:gd name="T15" fmla="*/ 0 h 21"/>
                  <a:gd name="T16" fmla="*/ 0 w 162"/>
                  <a:gd name="T17" fmla="*/ 0 h 21"/>
                  <a:gd name="T18" fmla="*/ 0 w 162"/>
                  <a:gd name="T19" fmla="*/ 0 h 21"/>
                  <a:gd name="T20" fmla="*/ 0 w 162"/>
                  <a:gd name="T21" fmla="*/ 0 h 21"/>
                  <a:gd name="T22" fmla="*/ 0 w 162"/>
                  <a:gd name="T23" fmla="*/ 0 h 21"/>
                  <a:gd name="T24" fmla="*/ 0 w 162"/>
                  <a:gd name="T25" fmla="*/ 0 h 21"/>
                  <a:gd name="T26" fmla="*/ 0 w 162"/>
                  <a:gd name="T27" fmla="*/ 0 h 21"/>
                  <a:gd name="T28" fmla="*/ 0 w 162"/>
                  <a:gd name="T29" fmla="*/ 0 h 21"/>
                  <a:gd name="T30" fmla="*/ 0 w 162"/>
                  <a:gd name="T31" fmla="*/ 0 h 21"/>
                  <a:gd name="T32" fmla="*/ 0 w 162"/>
                  <a:gd name="T33" fmla="*/ 0 h 21"/>
                  <a:gd name="T34" fmla="*/ 0 w 162"/>
                  <a:gd name="T35" fmla="*/ 0 h 21"/>
                  <a:gd name="T36" fmla="*/ 0 w 162"/>
                  <a:gd name="T37" fmla="*/ 0 h 21"/>
                  <a:gd name="T38" fmla="*/ 0 w 162"/>
                  <a:gd name="T39" fmla="*/ 0 h 21"/>
                  <a:gd name="T40" fmla="*/ 0 w 162"/>
                  <a:gd name="T41" fmla="*/ 0 h 21"/>
                  <a:gd name="T42" fmla="*/ 0 w 162"/>
                  <a:gd name="T43" fmla="*/ 0 h 21"/>
                  <a:gd name="T44" fmla="*/ 0 w 162"/>
                  <a:gd name="T45" fmla="*/ 0 h 21"/>
                  <a:gd name="T46" fmla="*/ 0 w 162"/>
                  <a:gd name="T47" fmla="*/ 0 h 21"/>
                  <a:gd name="T48" fmla="*/ 0 w 162"/>
                  <a:gd name="T49" fmla="*/ 0 h 21"/>
                  <a:gd name="T50" fmla="*/ 0 w 162"/>
                  <a:gd name="T51" fmla="*/ 0 h 21"/>
                  <a:gd name="T52" fmla="*/ 0 w 162"/>
                  <a:gd name="T53" fmla="*/ 0 h 21"/>
                  <a:gd name="T54" fmla="*/ 0 w 162"/>
                  <a:gd name="T55" fmla="*/ 0 h 21"/>
                  <a:gd name="T56" fmla="*/ 0 w 162"/>
                  <a:gd name="T57" fmla="*/ 0 h 21"/>
                  <a:gd name="T58" fmla="*/ 0 w 162"/>
                  <a:gd name="T59" fmla="*/ 0 h 21"/>
                  <a:gd name="T60" fmla="*/ 0 w 162"/>
                  <a:gd name="T61" fmla="*/ 0 h 21"/>
                  <a:gd name="T62" fmla="*/ 0 w 162"/>
                  <a:gd name="T63" fmla="*/ 0 h 21"/>
                  <a:gd name="T64" fmla="*/ 0 w 162"/>
                  <a:gd name="T65" fmla="*/ 0 h 21"/>
                  <a:gd name="T66" fmla="*/ 0 w 162"/>
                  <a:gd name="T67" fmla="*/ 0 h 21"/>
                  <a:gd name="T68" fmla="*/ 0 w 162"/>
                  <a:gd name="T69" fmla="*/ 0 h 21"/>
                  <a:gd name="T70" fmla="*/ 0 w 162"/>
                  <a:gd name="T71" fmla="*/ 0 h 21"/>
                  <a:gd name="T72" fmla="*/ 0 w 162"/>
                  <a:gd name="T73" fmla="*/ 0 h 21"/>
                  <a:gd name="T74" fmla="*/ 0 w 162"/>
                  <a:gd name="T75" fmla="*/ 0 h 21"/>
                  <a:gd name="T76" fmla="*/ 0 w 162"/>
                  <a:gd name="T77" fmla="*/ 0 h 21"/>
                  <a:gd name="T78" fmla="*/ 0 w 162"/>
                  <a:gd name="T79" fmla="*/ 0 h 21"/>
                  <a:gd name="T80" fmla="*/ 0 w 162"/>
                  <a:gd name="T81" fmla="*/ 0 h 21"/>
                  <a:gd name="T82" fmla="*/ 0 w 162"/>
                  <a:gd name="T83" fmla="*/ 0 h 21"/>
                  <a:gd name="T84" fmla="*/ 0 w 162"/>
                  <a:gd name="T85" fmla="*/ 0 h 21"/>
                  <a:gd name="T86" fmla="*/ 0 w 162"/>
                  <a:gd name="T87" fmla="*/ 0 h 21"/>
                  <a:gd name="T88" fmla="*/ 0 w 162"/>
                  <a:gd name="T89" fmla="*/ 0 h 21"/>
                  <a:gd name="T90" fmla="*/ 0 w 162"/>
                  <a:gd name="T91" fmla="*/ 0 h 21"/>
                  <a:gd name="T92" fmla="*/ 0 w 162"/>
                  <a:gd name="T93" fmla="*/ 0 h 21"/>
                  <a:gd name="T94" fmla="*/ 0 w 162"/>
                  <a:gd name="T95" fmla="*/ 0 h 21"/>
                  <a:gd name="T96" fmla="*/ 0 w 162"/>
                  <a:gd name="T97" fmla="*/ 0 h 21"/>
                  <a:gd name="T98" fmla="*/ 0 w 162"/>
                  <a:gd name="T99" fmla="*/ 0 h 21"/>
                  <a:gd name="T100" fmla="*/ 0 w 162"/>
                  <a:gd name="T101" fmla="*/ 0 h 21"/>
                  <a:gd name="T102" fmla="*/ 0 w 162"/>
                  <a:gd name="T103" fmla="*/ 0 h 21"/>
                  <a:gd name="T104" fmla="*/ 0 w 162"/>
                  <a:gd name="T105" fmla="*/ 0 h 21"/>
                  <a:gd name="T106" fmla="*/ 0 w 162"/>
                  <a:gd name="T107" fmla="*/ 0 h 21"/>
                  <a:gd name="T108" fmla="*/ 0 w 162"/>
                  <a:gd name="T109" fmla="*/ 0 h 21"/>
                  <a:gd name="T110" fmla="*/ 0 w 162"/>
                  <a:gd name="T111" fmla="*/ 0 h 21"/>
                  <a:gd name="T112" fmla="*/ 0 w 162"/>
                  <a:gd name="T113" fmla="*/ 0 h 21"/>
                  <a:gd name="T114" fmla="*/ 0 w 162"/>
                  <a:gd name="T115" fmla="*/ 0 h 21"/>
                  <a:gd name="T116" fmla="*/ 0 w 162"/>
                  <a:gd name="T117" fmla="*/ 0 h 21"/>
                  <a:gd name="T118" fmla="*/ 0 w 162"/>
                  <a:gd name="T119" fmla="*/ 0 h 21"/>
                  <a:gd name="T120" fmla="*/ 0 w 162"/>
                  <a:gd name="T121" fmla="*/ 0 h 21"/>
                  <a:gd name="T122" fmla="*/ 0 w 162"/>
                  <a:gd name="T123" fmla="*/ 0 h 21"/>
                  <a:gd name="T124" fmla="*/ 0 w 162"/>
                  <a:gd name="T125" fmla="*/ 0 h 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21">
                    <a:moveTo>
                      <a:pt x="0" y="21"/>
                    </a:moveTo>
                    <a:lnTo>
                      <a:pt x="1" y="21"/>
                    </a:lnTo>
                    <a:lnTo>
                      <a:pt x="4" y="21"/>
                    </a:lnTo>
                    <a:lnTo>
                      <a:pt x="5" y="21"/>
                    </a:lnTo>
                    <a:lnTo>
                      <a:pt x="6" y="21"/>
                    </a:lnTo>
                    <a:lnTo>
                      <a:pt x="7" y="21"/>
                    </a:lnTo>
                    <a:lnTo>
                      <a:pt x="8" y="21"/>
                    </a:lnTo>
                    <a:lnTo>
                      <a:pt x="10" y="21"/>
                    </a:lnTo>
                    <a:lnTo>
                      <a:pt x="11" y="21"/>
                    </a:lnTo>
                    <a:lnTo>
                      <a:pt x="12" y="21"/>
                    </a:lnTo>
                    <a:lnTo>
                      <a:pt x="13" y="21"/>
                    </a:lnTo>
                    <a:lnTo>
                      <a:pt x="14" y="21"/>
                    </a:lnTo>
                    <a:lnTo>
                      <a:pt x="16" y="21"/>
                    </a:lnTo>
                    <a:lnTo>
                      <a:pt x="18" y="21"/>
                    </a:lnTo>
                    <a:lnTo>
                      <a:pt x="19" y="21"/>
                    </a:lnTo>
                    <a:lnTo>
                      <a:pt x="20" y="21"/>
                    </a:lnTo>
                    <a:lnTo>
                      <a:pt x="21" y="21"/>
                    </a:lnTo>
                    <a:lnTo>
                      <a:pt x="23" y="21"/>
                    </a:lnTo>
                    <a:lnTo>
                      <a:pt x="24" y="21"/>
                    </a:lnTo>
                    <a:lnTo>
                      <a:pt x="25" y="21"/>
                    </a:lnTo>
                    <a:lnTo>
                      <a:pt x="26" y="21"/>
                    </a:lnTo>
                    <a:lnTo>
                      <a:pt x="27" y="21"/>
                    </a:lnTo>
                    <a:lnTo>
                      <a:pt x="29" y="21"/>
                    </a:lnTo>
                    <a:lnTo>
                      <a:pt x="31" y="21"/>
                    </a:lnTo>
                    <a:lnTo>
                      <a:pt x="32" y="21"/>
                    </a:lnTo>
                    <a:lnTo>
                      <a:pt x="33" y="21"/>
                    </a:lnTo>
                    <a:lnTo>
                      <a:pt x="34" y="21"/>
                    </a:lnTo>
                    <a:lnTo>
                      <a:pt x="36" y="21"/>
                    </a:lnTo>
                    <a:lnTo>
                      <a:pt x="37" y="21"/>
                    </a:lnTo>
                    <a:lnTo>
                      <a:pt x="38" y="21"/>
                    </a:lnTo>
                    <a:lnTo>
                      <a:pt x="39" y="21"/>
                    </a:lnTo>
                    <a:lnTo>
                      <a:pt x="40" y="21"/>
                    </a:lnTo>
                    <a:lnTo>
                      <a:pt x="42" y="21"/>
                    </a:lnTo>
                    <a:lnTo>
                      <a:pt x="44" y="21"/>
                    </a:lnTo>
                    <a:lnTo>
                      <a:pt x="45" y="21"/>
                    </a:lnTo>
                    <a:lnTo>
                      <a:pt x="46" y="21"/>
                    </a:lnTo>
                    <a:lnTo>
                      <a:pt x="47" y="14"/>
                    </a:lnTo>
                    <a:lnTo>
                      <a:pt x="49" y="14"/>
                    </a:lnTo>
                    <a:lnTo>
                      <a:pt x="50" y="14"/>
                    </a:lnTo>
                    <a:lnTo>
                      <a:pt x="51" y="21"/>
                    </a:lnTo>
                    <a:lnTo>
                      <a:pt x="52" y="21"/>
                    </a:lnTo>
                    <a:lnTo>
                      <a:pt x="53" y="21"/>
                    </a:lnTo>
                    <a:lnTo>
                      <a:pt x="55" y="21"/>
                    </a:lnTo>
                    <a:lnTo>
                      <a:pt x="56" y="21"/>
                    </a:lnTo>
                    <a:lnTo>
                      <a:pt x="58" y="14"/>
                    </a:lnTo>
                    <a:lnTo>
                      <a:pt x="59" y="14"/>
                    </a:lnTo>
                    <a:lnTo>
                      <a:pt x="60" y="14"/>
                    </a:lnTo>
                    <a:lnTo>
                      <a:pt x="62" y="14"/>
                    </a:lnTo>
                    <a:lnTo>
                      <a:pt x="63" y="14"/>
                    </a:lnTo>
                    <a:lnTo>
                      <a:pt x="64" y="14"/>
                    </a:lnTo>
                    <a:lnTo>
                      <a:pt x="65" y="14"/>
                    </a:lnTo>
                    <a:lnTo>
                      <a:pt x="66" y="21"/>
                    </a:lnTo>
                    <a:lnTo>
                      <a:pt x="68" y="14"/>
                    </a:lnTo>
                    <a:lnTo>
                      <a:pt x="69" y="14"/>
                    </a:lnTo>
                    <a:lnTo>
                      <a:pt x="71" y="14"/>
                    </a:lnTo>
                    <a:lnTo>
                      <a:pt x="72" y="14"/>
                    </a:lnTo>
                    <a:lnTo>
                      <a:pt x="74" y="14"/>
                    </a:lnTo>
                    <a:lnTo>
                      <a:pt x="75" y="14"/>
                    </a:lnTo>
                    <a:lnTo>
                      <a:pt x="76" y="14"/>
                    </a:lnTo>
                    <a:lnTo>
                      <a:pt x="77" y="14"/>
                    </a:lnTo>
                    <a:lnTo>
                      <a:pt x="78" y="14"/>
                    </a:lnTo>
                    <a:lnTo>
                      <a:pt x="80" y="14"/>
                    </a:lnTo>
                    <a:lnTo>
                      <a:pt x="81" y="14"/>
                    </a:lnTo>
                    <a:lnTo>
                      <a:pt x="82" y="14"/>
                    </a:lnTo>
                    <a:lnTo>
                      <a:pt x="84" y="14"/>
                    </a:lnTo>
                    <a:lnTo>
                      <a:pt x="85" y="14"/>
                    </a:lnTo>
                    <a:lnTo>
                      <a:pt x="87" y="14"/>
                    </a:lnTo>
                    <a:lnTo>
                      <a:pt x="88" y="14"/>
                    </a:lnTo>
                    <a:lnTo>
                      <a:pt x="89" y="14"/>
                    </a:lnTo>
                    <a:lnTo>
                      <a:pt x="90" y="14"/>
                    </a:lnTo>
                    <a:lnTo>
                      <a:pt x="91" y="14"/>
                    </a:lnTo>
                    <a:lnTo>
                      <a:pt x="93" y="14"/>
                    </a:lnTo>
                    <a:lnTo>
                      <a:pt x="94" y="14"/>
                    </a:lnTo>
                    <a:lnTo>
                      <a:pt x="95" y="14"/>
                    </a:lnTo>
                    <a:lnTo>
                      <a:pt x="96" y="14"/>
                    </a:lnTo>
                    <a:lnTo>
                      <a:pt x="98" y="14"/>
                    </a:lnTo>
                    <a:lnTo>
                      <a:pt x="100" y="14"/>
                    </a:lnTo>
                    <a:lnTo>
                      <a:pt x="101" y="14"/>
                    </a:lnTo>
                    <a:lnTo>
                      <a:pt x="102" y="14"/>
                    </a:lnTo>
                    <a:lnTo>
                      <a:pt x="103" y="13"/>
                    </a:lnTo>
                    <a:lnTo>
                      <a:pt x="104" y="13"/>
                    </a:lnTo>
                    <a:lnTo>
                      <a:pt x="106" y="13"/>
                    </a:lnTo>
                    <a:lnTo>
                      <a:pt x="107" y="13"/>
                    </a:lnTo>
                    <a:lnTo>
                      <a:pt x="108" y="13"/>
                    </a:lnTo>
                    <a:lnTo>
                      <a:pt x="109" y="8"/>
                    </a:lnTo>
                    <a:lnTo>
                      <a:pt x="111" y="8"/>
                    </a:lnTo>
                    <a:lnTo>
                      <a:pt x="113" y="8"/>
                    </a:lnTo>
                    <a:lnTo>
                      <a:pt x="114" y="7"/>
                    </a:lnTo>
                    <a:lnTo>
                      <a:pt x="115" y="7"/>
                    </a:lnTo>
                    <a:lnTo>
                      <a:pt x="116" y="7"/>
                    </a:lnTo>
                    <a:lnTo>
                      <a:pt x="117" y="7"/>
                    </a:lnTo>
                    <a:lnTo>
                      <a:pt x="119" y="7"/>
                    </a:lnTo>
                    <a:lnTo>
                      <a:pt x="120" y="7"/>
                    </a:lnTo>
                    <a:lnTo>
                      <a:pt x="121" y="7"/>
                    </a:lnTo>
                    <a:lnTo>
                      <a:pt x="122" y="7"/>
                    </a:lnTo>
                    <a:lnTo>
                      <a:pt x="124" y="7"/>
                    </a:lnTo>
                    <a:lnTo>
                      <a:pt x="126" y="7"/>
                    </a:lnTo>
                    <a:lnTo>
                      <a:pt x="127" y="7"/>
                    </a:lnTo>
                    <a:lnTo>
                      <a:pt x="128" y="7"/>
                    </a:lnTo>
                    <a:lnTo>
                      <a:pt x="129" y="7"/>
                    </a:lnTo>
                    <a:lnTo>
                      <a:pt x="130" y="7"/>
                    </a:lnTo>
                    <a:lnTo>
                      <a:pt x="132" y="7"/>
                    </a:lnTo>
                    <a:lnTo>
                      <a:pt x="133" y="7"/>
                    </a:lnTo>
                    <a:lnTo>
                      <a:pt x="134" y="7"/>
                    </a:lnTo>
                    <a:lnTo>
                      <a:pt x="135" y="7"/>
                    </a:lnTo>
                    <a:lnTo>
                      <a:pt x="136" y="7"/>
                    </a:lnTo>
                    <a:lnTo>
                      <a:pt x="139" y="7"/>
                    </a:lnTo>
                    <a:lnTo>
                      <a:pt x="140" y="7"/>
                    </a:lnTo>
                    <a:lnTo>
                      <a:pt x="141" y="7"/>
                    </a:lnTo>
                    <a:lnTo>
                      <a:pt x="142" y="7"/>
                    </a:lnTo>
                    <a:lnTo>
                      <a:pt x="143" y="0"/>
                    </a:lnTo>
                    <a:lnTo>
                      <a:pt x="145" y="7"/>
                    </a:lnTo>
                    <a:lnTo>
                      <a:pt x="146" y="7"/>
                    </a:lnTo>
                    <a:lnTo>
                      <a:pt x="147" y="7"/>
                    </a:lnTo>
                    <a:lnTo>
                      <a:pt x="148" y="0"/>
                    </a:lnTo>
                    <a:lnTo>
                      <a:pt x="149" y="0"/>
                    </a:lnTo>
                    <a:lnTo>
                      <a:pt x="152" y="0"/>
                    </a:lnTo>
                    <a:lnTo>
                      <a:pt x="153" y="0"/>
                    </a:lnTo>
                    <a:lnTo>
                      <a:pt x="154" y="0"/>
                    </a:lnTo>
                    <a:lnTo>
                      <a:pt x="155" y="0"/>
                    </a:lnTo>
                    <a:lnTo>
                      <a:pt x="156" y="0"/>
                    </a:lnTo>
                    <a:lnTo>
                      <a:pt x="158" y="0"/>
                    </a:lnTo>
                    <a:lnTo>
                      <a:pt x="159" y="0"/>
                    </a:lnTo>
                    <a:lnTo>
                      <a:pt x="160" y="0"/>
                    </a:lnTo>
                    <a:lnTo>
                      <a:pt x="161" y="0"/>
                    </a:lnTo>
                    <a:lnTo>
                      <a:pt x="162"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4" name="Freeform 92"/>
              <p:cNvSpPr>
                <a:spLocks/>
              </p:cNvSpPr>
              <p:nvPr/>
            </p:nvSpPr>
            <p:spPr bwMode="auto">
              <a:xfrm>
                <a:off x="4724" y="3726"/>
                <a:ext cx="48" cy="5"/>
              </a:xfrm>
              <a:custGeom>
                <a:avLst/>
                <a:gdLst>
                  <a:gd name="T0" fmla="*/ 0 w 164"/>
                  <a:gd name="T1" fmla="*/ 0 h 40"/>
                  <a:gd name="T2" fmla="*/ 0 w 164"/>
                  <a:gd name="T3" fmla="*/ 0 h 40"/>
                  <a:gd name="T4" fmla="*/ 0 w 164"/>
                  <a:gd name="T5" fmla="*/ 0 h 40"/>
                  <a:gd name="T6" fmla="*/ 0 w 164"/>
                  <a:gd name="T7" fmla="*/ 0 h 40"/>
                  <a:gd name="T8" fmla="*/ 0 w 164"/>
                  <a:gd name="T9" fmla="*/ 0 h 40"/>
                  <a:gd name="T10" fmla="*/ 0 w 164"/>
                  <a:gd name="T11" fmla="*/ 0 h 40"/>
                  <a:gd name="T12" fmla="*/ 0 w 164"/>
                  <a:gd name="T13" fmla="*/ 0 h 40"/>
                  <a:gd name="T14" fmla="*/ 0 w 164"/>
                  <a:gd name="T15" fmla="*/ 0 h 40"/>
                  <a:gd name="T16" fmla="*/ 0 w 164"/>
                  <a:gd name="T17" fmla="*/ 0 h 40"/>
                  <a:gd name="T18" fmla="*/ 0 w 164"/>
                  <a:gd name="T19" fmla="*/ 0 h 40"/>
                  <a:gd name="T20" fmla="*/ 0 w 164"/>
                  <a:gd name="T21" fmla="*/ 0 h 40"/>
                  <a:gd name="T22" fmla="*/ 0 w 164"/>
                  <a:gd name="T23" fmla="*/ 0 h 40"/>
                  <a:gd name="T24" fmla="*/ 0 w 164"/>
                  <a:gd name="T25" fmla="*/ 0 h 40"/>
                  <a:gd name="T26" fmla="*/ 0 w 164"/>
                  <a:gd name="T27" fmla="*/ 0 h 40"/>
                  <a:gd name="T28" fmla="*/ 0 w 164"/>
                  <a:gd name="T29" fmla="*/ 0 h 40"/>
                  <a:gd name="T30" fmla="*/ 0 w 164"/>
                  <a:gd name="T31" fmla="*/ 0 h 40"/>
                  <a:gd name="T32" fmla="*/ 0 w 164"/>
                  <a:gd name="T33" fmla="*/ 0 h 40"/>
                  <a:gd name="T34" fmla="*/ 0 w 164"/>
                  <a:gd name="T35" fmla="*/ 0 h 40"/>
                  <a:gd name="T36" fmla="*/ 0 w 164"/>
                  <a:gd name="T37" fmla="*/ 0 h 40"/>
                  <a:gd name="T38" fmla="*/ 0 w 164"/>
                  <a:gd name="T39" fmla="*/ 0 h 40"/>
                  <a:gd name="T40" fmla="*/ 0 w 164"/>
                  <a:gd name="T41" fmla="*/ 0 h 40"/>
                  <a:gd name="T42" fmla="*/ 0 w 164"/>
                  <a:gd name="T43" fmla="*/ 0 h 40"/>
                  <a:gd name="T44" fmla="*/ 0 w 164"/>
                  <a:gd name="T45" fmla="*/ 0 h 40"/>
                  <a:gd name="T46" fmla="*/ 0 w 164"/>
                  <a:gd name="T47" fmla="*/ 0 h 40"/>
                  <a:gd name="T48" fmla="*/ 0 w 164"/>
                  <a:gd name="T49" fmla="*/ 0 h 40"/>
                  <a:gd name="T50" fmla="*/ 0 w 164"/>
                  <a:gd name="T51" fmla="*/ 0 h 40"/>
                  <a:gd name="T52" fmla="*/ 0 w 164"/>
                  <a:gd name="T53" fmla="*/ 0 h 40"/>
                  <a:gd name="T54" fmla="*/ 0 w 164"/>
                  <a:gd name="T55" fmla="*/ 0 h 40"/>
                  <a:gd name="T56" fmla="*/ 0 w 164"/>
                  <a:gd name="T57" fmla="*/ 0 h 40"/>
                  <a:gd name="T58" fmla="*/ 0 w 164"/>
                  <a:gd name="T59" fmla="*/ 0 h 40"/>
                  <a:gd name="T60" fmla="*/ 0 w 164"/>
                  <a:gd name="T61" fmla="*/ 0 h 40"/>
                  <a:gd name="T62" fmla="*/ 0 w 164"/>
                  <a:gd name="T63" fmla="*/ 0 h 40"/>
                  <a:gd name="T64" fmla="*/ 0 w 164"/>
                  <a:gd name="T65" fmla="*/ 0 h 40"/>
                  <a:gd name="T66" fmla="*/ 0 w 164"/>
                  <a:gd name="T67" fmla="*/ 0 h 40"/>
                  <a:gd name="T68" fmla="*/ 0 w 164"/>
                  <a:gd name="T69" fmla="*/ 0 h 40"/>
                  <a:gd name="T70" fmla="*/ 0 w 164"/>
                  <a:gd name="T71" fmla="*/ 0 h 40"/>
                  <a:gd name="T72" fmla="*/ 0 w 164"/>
                  <a:gd name="T73" fmla="*/ 0 h 40"/>
                  <a:gd name="T74" fmla="*/ 0 w 164"/>
                  <a:gd name="T75" fmla="*/ 0 h 40"/>
                  <a:gd name="T76" fmla="*/ 0 w 164"/>
                  <a:gd name="T77" fmla="*/ 0 h 40"/>
                  <a:gd name="T78" fmla="*/ 0 w 164"/>
                  <a:gd name="T79" fmla="*/ 0 h 40"/>
                  <a:gd name="T80" fmla="*/ 0 w 164"/>
                  <a:gd name="T81" fmla="*/ 0 h 40"/>
                  <a:gd name="T82" fmla="*/ 0 w 164"/>
                  <a:gd name="T83" fmla="*/ 0 h 40"/>
                  <a:gd name="T84" fmla="*/ 0 w 164"/>
                  <a:gd name="T85" fmla="*/ 0 h 40"/>
                  <a:gd name="T86" fmla="*/ 0 w 164"/>
                  <a:gd name="T87" fmla="*/ 0 h 40"/>
                  <a:gd name="T88" fmla="*/ 0 w 164"/>
                  <a:gd name="T89" fmla="*/ 0 h 40"/>
                  <a:gd name="T90" fmla="*/ 0 w 164"/>
                  <a:gd name="T91" fmla="*/ 0 h 40"/>
                  <a:gd name="T92" fmla="*/ 0 w 164"/>
                  <a:gd name="T93" fmla="*/ 0 h 40"/>
                  <a:gd name="T94" fmla="*/ 0 w 164"/>
                  <a:gd name="T95" fmla="*/ 0 h 40"/>
                  <a:gd name="T96" fmla="*/ 0 w 164"/>
                  <a:gd name="T97" fmla="*/ 0 h 40"/>
                  <a:gd name="T98" fmla="*/ 0 w 164"/>
                  <a:gd name="T99" fmla="*/ 0 h 40"/>
                  <a:gd name="T100" fmla="*/ 0 w 164"/>
                  <a:gd name="T101" fmla="*/ 0 h 40"/>
                  <a:gd name="T102" fmla="*/ 0 w 164"/>
                  <a:gd name="T103" fmla="*/ 0 h 40"/>
                  <a:gd name="T104" fmla="*/ 0 w 164"/>
                  <a:gd name="T105" fmla="*/ 0 h 40"/>
                  <a:gd name="T106" fmla="*/ 0 w 164"/>
                  <a:gd name="T107" fmla="*/ 0 h 40"/>
                  <a:gd name="T108" fmla="*/ 0 w 164"/>
                  <a:gd name="T109" fmla="*/ 0 h 40"/>
                  <a:gd name="T110" fmla="*/ 0 w 164"/>
                  <a:gd name="T111" fmla="*/ 0 h 40"/>
                  <a:gd name="T112" fmla="*/ 0 w 164"/>
                  <a:gd name="T113" fmla="*/ 0 h 40"/>
                  <a:gd name="T114" fmla="*/ 0 w 164"/>
                  <a:gd name="T115" fmla="*/ 0 h 40"/>
                  <a:gd name="T116" fmla="*/ 0 w 164"/>
                  <a:gd name="T117" fmla="*/ 0 h 40"/>
                  <a:gd name="T118" fmla="*/ 0 w 164"/>
                  <a:gd name="T119" fmla="*/ 0 h 40"/>
                  <a:gd name="T120" fmla="*/ 0 w 164"/>
                  <a:gd name="T121" fmla="*/ 0 h 40"/>
                  <a:gd name="T122" fmla="*/ 0 w 164"/>
                  <a:gd name="T123" fmla="*/ 0 h 40"/>
                  <a:gd name="T124" fmla="*/ 0 w 164"/>
                  <a:gd name="T125" fmla="*/ 0 h 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4" h="40">
                    <a:moveTo>
                      <a:pt x="0" y="33"/>
                    </a:moveTo>
                    <a:lnTo>
                      <a:pt x="3" y="33"/>
                    </a:lnTo>
                    <a:lnTo>
                      <a:pt x="4" y="33"/>
                    </a:lnTo>
                    <a:lnTo>
                      <a:pt x="5" y="33"/>
                    </a:lnTo>
                    <a:lnTo>
                      <a:pt x="6" y="33"/>
                    </a:lnTo>
                    <a:lnTo>
                      <a:pt x="7" y="33"/>
                    </a:lnTo>
                    <a:lnTo>
                      <a:pt x="9" y="33"/>
                    </a:lnTo>
                    <a:lnTo>
                      <a:pt x="10" y="27"/>
                    </a:lnTo>
                    <a:lnTo>
                      <a:pt x="11" y="27"/>
                    </a:lnTo>
                    <a:lnTo>
                      <a:pt x="12" y="27"/>
                    </a:lnTo>
                    <a:lnTo>
                      <a:pt x="13" y="27"/>
                    </a:lnTo>
                    <a:lnTo>
                      <a:pt x="16" y="27"/>
                    </a:lnTo>
                    <a:lnTo>
                      <a:pt x="17" y="33"/>
                    </a:lnTo>
                    <a:lnTo>
                      <a:pt x="18" y="33"/>
                    </a:lnTo>
                    <a:lnTo>
                      <a:pt x="19" y="33"/>
                    </a:lnTo>
                    <a:lnTo>
                      <a:pt x="20" y="33"/>
                    </a:lnTo>
                    <a:lnTo>
                      <a:pt x="22" y="33"/>
                    </a:lnTo>
                    <a:lnTo>
                      <a:pt x="23" y="33"/>
                    </a:lnTo>
                    <a:lnTo>
                      <a:pt x="24" y="40"/>
                    </a:lnTo>
                    <a:lnTo>
                      <a:pt x="25" y="40"/>
                    </a:lnTo>
                    <a:lnTo>
                      <a:pt x="26" y="40"/>
                    </a:lnTo>
                    <a:lnTo>
                      <a:pt x="29" y="40"/>
                    </a:lnTo>
                    <a:lnTo>
                      <a:pt x="30" y="40"/>
                    </a:lnTo>
                    <a:lnTo>
                      <a:pt x="31" y="33"/>
                    </a:lnTo>
                    <a:lnTo>
                      <a:pt x="32" y="33"/>
                    </a:lnTo>
                    <a:lnTo>
                      <a:pt x="33" y="33"/>
                    </a:lnTo>
                    <a:lnTo>
                      <a:pt x="35" y="40"/>
                    </a:lnTo>
                    <a:lnTo>
                      <a:pt x="36" y="33"/>
                    </a:lnTo>
                    <a:lnTo>
                      <a:pt x="37" y="40"/>
                    </a:lnTo>
                    <a:lnTo>
                      <a:pt x="38" y="33"/>
                    </a:lnTo>
                    <a:lnTo>
                      <a:pt x="39" y="33"/>
                    </a:lnTo>
                    <a:lnTo>
                      <a:pt x="42" y="33"/>
                    </a:lnTo>
                    <a:lnTo>
                      <a:pt x="43" y="33"/>
                    </a:lnTo>
                    <a:lnTo>
                      <a:pt x="44" y="33"/>
                    </a:lnTo>
                    <a:lnTo>
                      <a:pt x="45" y="33"/>
                    </a:lnTo>
                    <a:lnTo>
                      <a:pt x="46" y="33"/>
                    </a:lnTo>
                    <a:lnTo>
                      <a:pt x="48" y="33"/>
                    </a:lnTo>
                    <a:lnTo>
                      <a:pt x="49" y="33"/>
                    </a:lnTo>
                    <a:lnTo>
                      <a:pt x="50" y="33"/>
                    </a:lnTo>
                    <a:lnTo>
                      <a:pt x="51" y="33"/>
                    </a:lnTo>
                    <a:lnTo>
                      <a:pt x="52" y="33"/>
                    </a:lnTo>
                    <a:lnTo>
                      <a:pt x="54" y="33"/>
                    </a:lnTo>
                    <a:lnTo>
                      <a:pt x="56" y="33"/>
                    </a:lnTo>
                    <a:lnTo>
                      <a:pt x="57" y="33"/>
                    </a:lnTo>
                    <a:lnTo>
                      <a:pt x="58" y="33"/>
                    </a:lnTo>
                    <a:lnTo>
                      <a:pt x="59" y="33"/>
                    </a:lnTo>
                    <a:lnTo>
                      <a:pt x="61" y="33"/>
                    </a:lnTo>
                    <a:lnTo>
                      <a:pt x="62" y="33"/>
                    </a:lnTo>
                    <a:lnTo>
                      <a:pt x="63" y="33"/>
                    </a:lnTo>
                    <a:lnTo>
                      <a:pt x="64" y="33"/>
                    </a:lnTo>
                    <a:lnTo>
                      <a:pt x="65" y="33"/>
                    </a:lnTo>
                    <a:lnTo>
                      <a:pt x="67" y="33"/>
                    </a:lnTo>
                    <a:lnTo>
                      <a:pt x="69" y="33"/>
                    </a:lnTo>
                    <a:lnTo>
                      <a:pt x="70" y="33"/>
                    </a:lnTo>
                    <a:lnTo>
                      <a:pt x="71" y="33"/>
                    </a:lnTo>
                    <a:lnTo>
                      <a:pt x="72" y="33"/>
                    </a:lnTo>
                    <a:lnTo>
                      <a:pt x="74" y="33"/>
                    </a:lnTo>
                    <a:lnTo>
                      <a:pt x="75" y="33"/>
                    </a:lnTo>
                    <a:lnTo>
                      <a:pt x="76" y="33"/>
                    </a:lnTo>
                    <a:lnTo>
                      <a:pt x="77" y="33"/>
                    </a:lnTo>
                    <a:lnTo>
                      <a:pt x="79" y="33"/>
                    </a:lnTo>
                    <a:lnTo>
                      <a:pt x="80" y="33"/>
                    </a:lnTo>
                    <a:lnTo>
                      <a:pt x="82" y="33"/>
                    </a:lnTo>
                    <a:lnTo>
                      <a:pt x="83" y="27"/>
                    </a:lnTo>
                    <a:lnTo>
                      <a:pt x="84" y="27"/>
                    </a:lnTo>
                    <a:lnTo>
                      <a:pt x="86" y="27"/>
                    </a:lnTo>
                    <a:lnTo>
                      <a:pt x="87" y="27"/>
                    </a:lnTo>
                    <a:lnTo>
                      <a:pt x="88" y="27"/>
                    </a:lnTo>
                    <a:lnTo>
                      <a:pt x="89" y="27"/>
                    </a:lnTo>
                    <a:lnTo>
                      <a:pt x="90" y="27"/>
                    </a:lnTo>
                    <a:lnTo>
                      <a:pt x="92" y="27"/>
                    </a:lnTo>
                    <a:lnTo>
                      <a:pt x="93" y="27"/>
                    </a:lnTo>
                    <a:lnTo>
                      <a:pt x="94" y="27"/>
                    </a:lnTo>
                    <a:lnTo>
                      <a:pt x="96" y="27"/>
                    </a:lnTo>
                    <a:lnTo>
                      <a:pt x="97" y="27"/>
                    </a:lnTo>
                    <a:lnTo>
                      <a:pt x="99" y="27"/>
                    </a:lnTo>
                    <a:lnTo>
                      <a:pt x="100" y="27"/>
                    </a:lnTo>
                    <a:lnTo>
                      <a:pt x="101" y="26"/>
                    </a:lnTo>
                    <a:lnTo>
                      <a:pt x="102" y="32"/>
                    </a:lnTo>
                    <a:lnTo>
                      <a:pt x="103" y="32"/>
                    </a:lnTo>
                    <a:lnTo>
                      <a:pt x="105" y="32"/>
                    </a:lnTo>
                    <a:lnTo>
                      <a:pt x="106" y="26"/>
                    </a:lnTo>
                    <a:lnTo>
                      <a:pt x="107" y="32"/>
                    </a:lnTo>
                    <a:lnTo>
                      <a:pt x="109" y="26"/>
                    </a:lnTo>
                    <a:lnTo>
                      <a:pt x="110" y="26"/>
                    </a:lnTo>
                    <a:lnTo>
                      <a:pt x="112" y="26"/>
                    </a:lnTo>
                    <a:lnTo>
                      <a:pt x="113" y="26"/>
                    </a:lnTo>
                    <a:lnTo>
                      <a:pt x="114" y="26"/>
                    </a:lnTo>
                    <a:lnTo>
                      <a:pt x="115" y="26"/>
                    </a:lnTo>
                    <a:lnTo>
                      <a:pt x="116" y="26"/>
                    </a:lnTo>
                    <a:lnTo>
                      <a:pt x="118" y="26"/>
                    </a:lnTo>
                    <a:lnTo>
                      <a:pt x="119" y="26"/>
                    </a:lnTo>
                    <a:lnTo>
                      <a:pt x="120" y="26"/>
                    </a:lnTo>
                    <a:lnTo>
                      <a:pt x="122" y="26"/>
                    </a:lnTo>
                    <a:lnTo>
                      <a:pt x="123" y="26"/>
                    </a:lnTo>
                    <a:lnTo>
                      <a:pt x="125" y="19"/>
                    </a:lnTo>
                    <a:lnTo>
                      <a:pt x="126" y="19"/>
                    </a:lnTo>
                    <a:lnTo>
                      <a:pt x="127" y="19"/>
                    </a:lnTo>
                    <a:lnTo>
                      <a:pt x="128" y="19"/>
                    </a:lnTo>
                    <a:lnTo>
                      <a:pt x="129" y="19"/>
                    </a:lnTo>
                    <a:lnTo>
                      <a:pt x="131" y="13"/>
                    </a:lnTo>
                    <a:lnTo>
                      <a:pt x="132" y="13"/>
                    </a:lnTo>
                    <a:lnTo>
                      <a:pt x="133" y="13"/>
                    </a:lnTo>
                    <a:lnTo>
                      <a:pt x="134" y="13"/>
                    </a:lnTo>
                    <a:lnTo>
                      <a:pt x="136" y="13"/>
                    </a:lnTo>
                    <a:lnTo>
                      <a:pt x="138" y="13"/>
                    </a:lnTo>
                    <a:lnTo>
                      <a:pt x="139" y="13"/>
                    </a:lnTo>
                    <a:lnTo>
                      <a:pt x="140" y="6"/>
                    </a:lnTo>
                    <a:lnTo>
                      <a:pt x="141" y="6"/>
                    </a:lnTo>
                    <a:lnTo>
                      <a:pt x="142" y="6"/>
                    </a:lnTo>
                    <a:lnTo>
                      <a:pt x="144" y="6"/>
                    </a:lnTo>
                    <a:lnTo>
                      <a:pt x="145" y="0"/>
                    </a:lnTo>
                    <a:lnTo>
                      <a:pt x="146" y="0"/>
                    </a:lnTo>
                    <a:lnTo>
                      <a:pt x="147" y="0"/>
                    </a:lnTo>
                    <a:lnTo>
                      <a:pt x="149" y="0"/>
                    </a:lnTo>
                    <a:lnTo>
                      <a:pt x="151" y="0"/>
                    </a:lnTo>
                    <a:lnTo>
                      <a:pt x="152" y="0"/>
                    </a:lnTo>
                    <a:lnTo>
                      <a:pt x="153" y="0"/>
                    </a:lnTo>
                    <a:lnTo>
                      <a:pt x="154" y="0"/>
                    </a:lnTo>
                    <a:lnTo>
                      <a:pt x="155" y="0"/>
                    </a:lnTo>
                    <a:lnTo>
                      <a:pt x="157" y="0"/>
                    </a:lnTo>
                    <a:lnTo>
                      <a:pt x="158" y="0"/>
                    </a:lnTo>
                    <a:lnTo>
                      <a:pt x="159" y="0"/>
                    </a:lnTo>
                    <a:lnTo>
                      <a:pt x="160" y="0"/>
                    </a:lnTo>
                    <a:lnTo>
                      <a:pt x="162" y="0"/>
                    </a:lnTo>
                    <a:lnTo>
                      <a:pt x="164"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5" name="Freeform 93"/>
              <p:cNvSpPr>
                <a:spLocks/>
              </p:cNvSpPr>
              <p:nvPr/>
            </p:nvSpPr>
            <p:spPr bwMode="auto">
              <a:xfrm>
                <a:off x="4772" y="3726"/>
                <a:ext cx="48" cy="2"/>
              </a:xfrm>
              <a:custGeom>
                <a:avLst/>
                <a:gdLst>
                  <a:gd name="T0" fmla="*/ 0 w 162"/>
                  <a:gd name="T1" fmla="*/ 0 h 19"/>
                  <a:gd name="T2" fmla="*/ 0 w 162"/>
                  <a:gd name="T3" fmla="*/ 0 h 19"/>
                  <a:gd name="T4" fmla="*/ 0 w 162"/>
                  <a:gd name="T5" fmla="*/ 0 h 19"/>
                  <a:gd name="T6" fmla="*/ 0 w 162"/>
                  <a:gd name="T7" fmla="*/ 0 h 19"/>
                  <a:gd name="T8" fmla="*/ 0 w 162"/>
                  <a:gd name="T9" fmla="*/ 0 h 19"/>
                  <a:gd name="T10" fmla="*/ 0 w 162"/>
                  <a:gd name="T11" fmla="*/ 0 h 19"/>
                  <a:gd name="T12" fmla="*/ 0 w 162"/>
                  <a:gd name="T13" fmla="*/ 0 h 19"/>
                  <a:gd name="T14" fmla="*/ 0 w 162"/>
                  <a:gd name="T15" fmla="*/ 0 h 19"/>
                  <a:gd name="T16" fmla="*/ 0 w 162"/>
                  <a:gd name="T17" fmla="*/ 0 h 19"/>
                  <a:gd name="T18" fmla="*/ 0 w 162"/>
                  <a:gd name="T19" fmla="*/ 0 h 19"/>
                  <a:gd name="T20" fmla="*/ 0 w 162"/>
                  <a:gd name="T21" fmla="*/ 0 h 19"/>
                  <a:gd name="T22" fmla="*/ 0 w 162"/>
                  <a:gd name="T23" fmla="*/ 0 h 19"/>
                  <a:gd name="T24" fmla="*/ 0 w 162"/>
                  <a:gd name="T25" fmla="*/ 0 h 19"/>
                  <a:gd name="T26" fmla="*/ 0 w 162"/>
                  <a:gd name="T27" fmla="*/ 0 h 19"/>
                  <a:gd name="T28" fmla="*/ 0 w 162"/>
                  <a:gd name="T29" fmla="*/ 0 h 19"/>
                  <a:gd name="T30" fmla="*/ 0 w 162"/>
                  <a:gd name="T31" fmla="*/ 0 h 19"/>
                  <a:gd name="T32" fmla="*/ 0 w 162"/>
                  <a:gd name="T33" fmla="*/ 0 h 19"/>
                  <a:gd name="T34" fmla="*/ 0 w 162"/>
                  <a:gd name="T35" fmla="*/ 0 h 19"/>
                  <a:gd name="T36" fmla="*/ 0 w 162"/>
                  <a:gd name="T37" fmla="*/ 0 h 19"/>
                  <a:gd name="T38" fmla="*/ 0 w 162"/>
                  <a:gd name="T39" fmla="*/ 0 h 19"/>
                  <a:gd name="T40" fmla="*/ 0 w 162"/>
                  <a:gd name="T41" fmla="*/ 0 h 19"/>
                  <a:gd name="T42" fmla="*/ 0 w 162"/>
                  <a:gd name="T43" fmla="*/ 0 h 19"/>
                  <a:gd name="T44" fmla="*/ 0 w 162"/>
                  <a:gd name="T45" fmla="*/ 0 h 19"/>
                  <a:gd name="T46" fmla="*/ 0 w 162"/>
                  <a:gd name="T47" fmla="*/ 0 h 19"/>
                  <a:gd name="T48" fmla="*/ 0 w 162"/>
                  <a:gd name="T49" fmla="*/ 0 h 19"/>
                  <a:gd name="T50" fmla="*/ 0 w 162"/>
                  <a:gd name="T51" fmla="*/ 0 h 19"/>
                  <a:gd name="T52" fmla="*/ 0 w 162"/>
                  <a:gd name="T53" fmla="*/ 0 h 19"/>
                  <a:gd name="T54" fmla="*/ 0 w 162"/>
                  <a:gd name="T55" fmla="*/ 0 h 19"/>
                  <a:gd name="T56" fmla="*/ 0 w 162"/>
                  <a:gd name="T57" fmla="*/ 0 h 19"/>
                  <a:gd name="T58" fmla="*/ 0 w 162"/>
                  <a:gd name="T59" fmla="*/ 0 h 19"/>
                  <a:gd name="T60" fmla="*/ 0 w 162"/>
                  <a:gd name="T61" fmla="*/ 0 h 19"/>
                  <a:gd name="T62" fmla="*/ 0 w 162"/>
                  <a:gd name="T63" fmla="*/ 0 h 19"/>
                  <a:gd name="T64" fmla="*/ 0 w 162"/>
                  <a:gd name="T65" fmla="*/ 0 h 19"/>
                  <a:gd name="T66" fmla="*/ 0 w 162"/>
                  <a:gd name="T67" fmla="*/ 0 h 19"/>
                  <a:gd name="T68" fmla="*/ 0 w 162"/>
                  <a:gd name="T69" fmla="*/ 0 h 19"/>
                  <a:gd name="T70" fmla="*/ 0 w 162"/>
                  <a:gd name="T71" fmla="*/ 0 h 19"/>
                  <a:gd name="T72" fmla="*/ 0 w 162"/>
                  <a:gd name="T73" fmla="*/ 0 h 19"/>
                  <a:gd name="T74" fmla="*/ 0 w 162"/>
                  <a:gd name="T75" fmla="*/ 0 h 19"/>
                  <a:gd name="T76" fmla="*/ 0 w 162"/>
                  <a:gd name="T77" fmla="*/ 0 h 19"/>
                  <a:gd name="T78" fmla="*/ 0 w 162"/>
                  <a:gd name="T79" fmla="*/ 0 h 19"/>
                  <a:gd name="T80" fmla="*/ 0 w 162"/>
                  <a:gd name="T81" fmla="*/ 0 h 19"/>
                  <a:gd name="T82" fmla="*/ 0 w 162"/>
                  <a:gd name="T83" fmla="*/ 0 h 19"/>
                  <a:gd name="T84" fmla="*/ 0 w 162"/>
                  <a:gd name="T85" fmla="*/ 0 h 19"/>
                  <a:gd name="T86" fmla="*/ 0 w 162"/>
                  <a:gd name="T87" fmla="*/ 0 h 19"/>
                  <a:gd name="T88" fmla="*/ 0 w 162"/>
                  <a:gd name="T89" fmla="*/ 0 h 19"/>
                  <a:gd name="T90" fmla="*/ 0 w 162"/>
                  <a:gd name="T91" fmla="*/ 0 h 19"/>
                  <a:gd name="T92" fmla="*/ 0 w 162"/>
                  <a:gd name="T93" fmla="*/ 0 h 19"/>
                  <a:gd name="T94" fmla="*/ 0 w 162"/>
                  <a:gd name="T95" fmla="*/ 0 h 19"/>
                  <a:gd name="T96" fmla="*/ 0 w 162"/>
                  <a:gd name="T97" fmla="*/ 0 h 19"/>
                  <a:gd name="T98" fmla="*/ 0 w 162"/>
                  <a:gd name="T99" fmla="*/ 0 h 19"/>
                  <a:gd name="T100" fmla="*/ 0 w 162"/>
                  <a:gd name="T101" fmla="*/ 0 h 19"/>
                  <a:gd name="T102" fmla="*/ 0 w 162"/>
                  <a:gd name="T103" fmla="*/ 0 h 19"/>
                  <a:gd name="T104" fmla="*/ 0 w 162"/>
                  <a:gd name="T105" fmla="*/ 0 h 19"/>
                  <a:gd name="T106" fmla="*/ 0 w 162"/>
                  <a:gd name="T107" fmla="*/ 0 h 19"/>
                  <a:gd name="T108" fmla="*/ 0 w 162"/>
                  <a:gd name="T109" fmla="*/ 0 h 19"/>
                  <a:gd name="T110" fmla="*/ 0 w 162"/>
                  <a:gd name="T111" fmla="*/ 0 h 19"/>
                  <a:gd name="T112" fmla="*/ 0 w 162"/>
                  <a:gd name="T113" fmla="*/ 0 h 19"/>
                  <a:gd name="T114" fmla="*/ 0 w 162"/>
                  <a:gd name="T115" fmla="*/ 0 h 19"/>
                  <a:gd name="T116" fmla="*/ 0 w 162"/>
                  <a:gd name="T117" fmla="*/ 0 h 19"/>
                  <a:gd name="T118" fmla="*/ 0 w 162"/>
                  <a:gd name="T119" fmla="*/ 0 h 19"/>
                  <a:gd name="T120" fmla="*/ 0 w 162"/>
                  <a:gd name="T121" fmla="*/ 0 h 19"/>
                  <a:gd name="T122" fmla="*/ 0 w 162"/>
                  <a:gd name="T123" fmla="*/ 0 h 19"/>
                  <a:gd name="T124" fmla="*/ 0 w 162"/>
                  <a:gd name="T125" fmla="*/ 0 h 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9">
                    <a:moveTo>
                      <a:pt x="0" y="7"/>
                    </a:moveTo>
                    <a:lnTo>
                      <a:pt x="1" y="7"/>
                    </a:lnTo>
                    <a:lnTo>
                      <a:pt x="2" y="7"/>
                    </a:lnTo>
                    <a:lnTo>
                      <a:pt x="3" y="7"/>
                    </a:lnTo>
                    <a:lnTo>
                      <a:pt x="4" y="7"/>
                    </a:lnTo>
                    <a:lnTo>
                      <a:pt x="6" y="7"/>
                    </a:lnTo>
                    <a:lnTo>
                      <a:pt x="7" y="0"/>
                    </a:lnTo>
                    <a:lnTo>
                      <a:pt x="8" y="7"/>
                    </a:lnTo>
                    <a:lnTo>
                      <a:pt x="9" y="0"/>
                    </a:lnTo>
                    <a:lnTo>
                      <a:pt x="10" y="7"/>
                    </a:lnTo>
                    <a:lnTo>
                      <a:pt x="13" y="0"/>
                    </a:lnTo>
                    <a:lnTo>
                      <a:pt x="14" y="7"/>
                    </a:lnTo>
                    <a:lnTo>
                      <a:pt x="15" y="7"/>
                    </a:lnTo>
                    <a:lnTo>
                      <a:pt x="16" y="7"/>
                    </a:lnTo>
                    <a:lnTo>
                      <a:pt x="17" y="7"/>
                    </a:lnTo>
                    <a:lnTo>
                      <a:pt x="19" y="7"/>
                    </a:lnTo>
                    <a:lnTo>
                      <a:pt x="20" y="7"/>
                    </a:lnTo>
                    <a:lnTo>
                      <a:pt x="21" y="7"/>
                    </a:lnTo>
                    <a:lnTo>
                      <a:pt x="22" y="7"/>
                    </a:lnTo>
                    <a:lnTo>
                      <a:pt x="23" y="7"/>
                    </a:lnTo>
                    <a:lnTo>
                      <a:pt x="26" y="7"/>
                    </a:lnTo>
                    <a:lnTo>
                      <a:pt x="27" y="7"/>
                    </a:lnTo>
                    <a:lnTo>
                      <a:pt x="28" y="7"/>
                    </a:lnTo>
                    <a:lnTo>
                      <a:pt x="29" y="13"/>
                    </a:lnTo>
                    <a:lnTo>
                      <a:pt x="30" y="7"/>
                    </a:lnTo>
                    <a:lnTo>
                      <a:pt x="32" y="7"/>
                    </a:lnTo>
                    <a:lnTo>
                      <a:pt x="33" y="7"/>
                    </a:lnTo>
                    <a:lnTo>
                      <a:pt x="34" y="7"/>
                    </a:lnTo>
                    <a:lnTo>
                      <a:pt x="35" y="7"/>
                    </a:lnTo>
                    <a:lnTo>
                      <a:pt x="36" y="13"/>
                    </a:lnTo>
                    <a:lnTo>
                      <a:pt x="39" y="13"/>
                    </a:lnTo>
                    <a:lnTo>
                      <a:pt x="40" y="13"/>
                    </a:lnTo>
                    <a:lnTo>
                      <a:pt x="41" y="13"/>
                    </a:lnTo>
                    <a:lnTo>
                      <a:pt x="42" y="13"/>
                    </a:lnTo>
                    <a:lnTo>
                      <a:pt x="43" y="7"/>
                    </a:lnTo>
                    <a:lnTo>
                      <a:pt x="45" y="7"/>
                    </a:lnTo>
                    <a:lnTo>
                      <a:pt x="46" y="7"/>
                    </a:lnTo>
                    <a:lnTo>
                      <a:pt x="47" y="7"/>
                    </a:lnTo>
                    <a:lnTo>
                      <a:pt x="48" y="7"/>
                    </a:lnTo>
                    <a:lnTo>
                      <a:pt x="49" y="7"/>
                    </a:lnTo>
                    <a:lnTo>
                      <a:pt x="52" y="7"/>
                    </a:lnTo>
                    <a:lnTo>
                      <a:pt x="53" y="7"/>
                    </a:lnTo>
                    <a:lnTo>
                      <a:pt x="54" y="7"/>
                    </a:lnTo>
                    <a:lnTo>
                      <a:pt x="55" y="7"/>
                    </a:lnTo>
                    <a:lnTo>
                      <a:pt x="56" y="7"/>
                    </a:lnTo>
                    <a:lnTo>
                      <a:pt x="58" y="7"/>
                    </a:lnTo>
                    <a:lnTo>
                      <a:pt x="59" y="7"/>
                    </a:lnTo>
                    <a:lnTo>
                      <a:pt x="60" y="7"/>
                    </a:lnTo>
                    <a:lnTo>
                      <a:pt x="61" y="7"/>
                    </a:lnTo>
                    <a:lnTo>
                      <a:pt x="62" y="7"/>
                    </a:lnTo>
                    <a:lnTo>
                      <a:pt x="65" y="0"/>
                    </a:lnTo>
                    <a:lnTo>
                      <a:pt x="66" y="0"/>
                    </a:lnTo>
                    <a:lnTo>
                      <a:pt x="67" y="0"/>
                    </a:lnTo>
                    <a:lnTo>
                      <a:pt x="68" y="0"/>
                    </a:lnTo>
                    <a:lnTo>
                      <a:pt x="69" y="0"/>
                    </a:lnTo>
                    <a:lnTo>
                      <a:pt x="71" y="7"/>
                    </a:lnTo>
                    <a:lnTo>
                      <a:pt x="72" y="7"/>
                    </a:lnTo>
                    <a:lnTo>
                      <a:pt x="73" y="7"/>
                    </a:lnTo>
                    <a:lnTo>
                      <a:pt x="74" y="7"/>
                    </a:lnTo>
                    <a:lnTo>
                      <a:pt x="75" y="7"/>
                    </a:lnTo>
                    <a:lnTo>
                      <a:pt x="78" y="7"/>
                    </a:lnTo>
                    <a:lnTo>
                      <a:pt x="79" y="7"/>
                    </a:lnTo>
                    <a:lnTo>
                      <a:pt x="80" y="7"/>
                    </a:lnTo>
                    <a:lnTo>
                      <a:pt x="81" y="7"/>
                    </a:lnTo>
                    <a:lnTo>
                      <a:pt x="83" y="7"/>
                    </a:lnTo>
                    <a:lnTo>
                      <a:pt x="84" y="7"/>
                    </a:lnTo>
                    <a:lnTo>
                      <a:pt x="85" y="7"/>
                    </a:lnTo>
                    <a:lnTo>
                      <a:pt x="86" y="7"/>
                    </a:lnTo>
                    <a:lnTo>
                      <a:pt x="87" y="7"/>
                    </a:lnTo>
                    <a:lnTo>
                      <a:pt x="89" y="7"/>
                    </a:lnTo>
                    <a:lnTo>
                      <a:pt x="90" y="7"/>
                    </a:lnTo>
                    <a:lnTo>
                      <a:pt x="92" y="7"/>
                    </a:lnTo>
                    <a:lnTo>
                      <a:pt x="93" y="7"/>
                    </a:lnTo>
                    <a:lnTo>
                      <a:pt x="94" y="7"/>
                    </a:lnTo>
                    <a:lnTo>
                      <a:pt x="96" y="7"/>
                    </a:lnTo>
                    <a:lnTo>
                      <a:pt x="97" y="7"/>
                    </a:lnTo>
                    <a:lnTo>
                      <a:pt x="98" y="7"/>
                    </a:lnTo>
                    <a:lnTo>
                      <a:pt x="99" y="12"/>
                    </a:lnTo>
                    <a:lnTo>
                      <a:pt x="100" y="12"/>
                    </a:lnTo>
                    <a:lnTo>
                      <a:pt x="102" y="12"/>
                    </a:lnTo>
                    <a:lnTo>
                      <a:pt x="103" y="12"/>
                    </a:lnTo>
                    <a:lnTo>
                      <a:pt x="105" y="12"/>
                    </a:lnTo>
                    <a:lnTo>
                      <a:pt x="106" y="12"/>
                    </a:lnTo>
                    <a:lnTo>
                      <a:pt x="107" y="12"/>
                    </a:lnTo>
                    <a:lnTo>
                      <a:pt x="109" y="12"/>
                    </a:lnTo>
                    <a:lnTo>
                      <a:pt x="110" y="12"/>
                    </a:lnTo>
                    <a:lnTo>
                      <a:pt x="111" y="12"/>
                    </a:lnTo>
                    <a:lnTo>
                      <a:pt x="112" y="12"/>
                    </a:lnTo>
                    <a:lnTo>
                      <a:pt x="113" y="12"/>
                    </a:lnTo>
                    <a:lnTo>
                      <a:pt x="115" y="12"/>
                    </a:lnTo>
                    <a:lnTo>
                      <a:pt x="116" y="12"/>
                    </a:lnTo>
                    <a:lnTo>
                      <a:pt x="118" y="19"/>
                    </a:lnTo>
                    <a:lnTo>
                      <a:pt x="119" y="19"/>
                    </a:lnTo>
                    <a:lnTo>
                      <a:pt x="120" y="19"/>
                    </a:lnTo>
                    <a:lnTo>
                      <a:pt x="122" y="19"/>
                    </a:lnTo>
                    <a:lnTo>
                      <a:pt x="123" y="19"/>
                    </a:lnTo>
                    <a:lnTo>
                      <a:pt x="124" y="19"/>
                    </a:lnTo>
                    <a:lnTo>
                      <a:pt x="125" y="19"/>
                    </a:lnTo>
                    <a:lnTo>
                      <a:pt x="126" y="19"/>
                    </a:lnTo>
                    <a:lnTo>
                      <a:pt x="128" y="19"/>
                    </a:lnTo>
                    <a:lnTo>
                      <a:pt x="129" y="12"/>
                    </a:lnTo>
                    <a:lnTo>
                      <a:pt x="130" y="12"/>
                    </a:lnTo>
                    <a:lnTo>
                      <a:pt x="132" y="12"/>
                    </a:lnTo>
                    <a:lnTo>
                      <a:pt x="133" y="19"/>
                    </a:lnTo>
                    <a:lnTo>
                      <a:pt x="135" y="12"/>
                    </a:lnTo>
                    <a:lnTo>
                      <a:pt x="136" y="12"/>
                    </a:lnTo>
                    <a:lnTo>
                      <a:pt x="137" y="12"/>
                    </a:lnTo>
                    <a:lnTo>
                      <a:pt x="138" y="12"/>
                    </a:lnTo>
                    <a:lnTo>
                      <a:pt x="139" y="12"/>
                    </a:lnTo>
                    <a:lnTo>
                      <a:pt x="141" y="12"/>
                    </a:lnTo>
                    <a:lnTo>
                      <a:pt x="142" y="12"/>
                    </a:lnTo>
                    <a:lnTo>
                      <a:pt x="143" y="12"/>
                    </a:lnTo>
                    <a:lnTo>
                      <a:pt x="145" y="12"/>
                    </a:lnTo>
                    <a:lnTo>
                      <a:pt x="146" y="12"/>
                    </a:lnTo>
                    <a:lnTo>
                      <a:pt x="148" y="12"/>
                    </a:lnTo>
                    <a:lnTo>
                      <a:pt x="149" y="12"/>
                    </a:lnTo>
                    <a:lnTo>
                      <a:pt x="150" y="12"/>
                    </a:lnTo>
                    <a:lnTo>
                      <a:pt x="151" y="12"/>
                    </a:lnTo>
                    <a:lnTo>
                      <a:pt x="152" y="12"/>
                    </a:lnTo>
                    <a:lnTo>
                      <a:pt x="154" y="12"/>
                    </a:lnTo>
                    <a:lnTo>
                      <a:pt x="155" y="12"/>
                    </a:lnTo>
                    <a:lnTo>
                      <a:pt x="156" y="12"/>
                    </a:lnTo>
                    <a:lnTo>
                      <a:pt x="158" y="12"/>
                    </a:lnTo>
                    <a:lnTo>
                      <a:pt x="159" y="12"/>
                    </a:lnTo>
                    <a:lnTo>
                      <a:pt x="161" y="12"/>
                    </a:lnTo>
                    <a:lnTo>
                      <a:pt x="162" y="1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6" name="Freeform 94"/>
              <p:cNvSpPr>
                <a:spLocks/>
              </p:cNvSpPr>
              <p:nvPr/>
            </p:nvSpPr>
            <p:spPr bwMode="auto">
              <a:xfrm>
                <a:off x="4820" y="3726"/>
                <a:ext cx="48" cy="2"/>
              </a:xfrm>
              <a:custGeom>
                <a:avLst/>
                <a:gdLst>
                  <a:gd name="T0" fmla="*/ 0 w 162"/>
                  <a:gd name="T1" fmla="*/ 0 h 19"/>
                  <a:gd name="T2" fmla="*/ 0 w 162"/>
                  <a:gd name="T3" fmla="*/ 0 h 19"/>
                  <a:gd name="T4" fmla="*/ 0 w 162"/>
                  <a:gd name="T5" fmla="*/ 0 h 19"/>
                  <a:gd name="T6" fmla="*/ 0 w 162"/>
                  <a:gd name="T7" fmla="*/ 0 h 19"/>
                  <a:gd name="T8" fmla="*/ 0 w 162"/>
                  <a:gd name="T9" fmla="*/ 0 h 19"/>
                  <a:gd name="T10" fmla="*/ 0 w 162"/>
                  <a:gd name="T11" fmla="*/ 0 h 19"/>
                  <a:gd name="T12" fmla="*/ 0 w 162"/>
                  <a:gd name="T13" fmla="*/ 0 h 19"/>
                  <a:gd name="T14" fmla="*/ 0 w 162"/>
                  <a:gd name="T15" fmla="*/ 0 h 19"/>
                  <a:gd name="T16" fmla="*/ 0 w 162"/>
                  <a:gd name="T17" fmla="*/ 0 h 19"/>
                  <a:gd name="T18" fmla="*/ 0 w 162"/>
                  <a:gd name="T19" fmla="*/ 0 h 19"/>
                  <a:gd name="T20" fmla="*/ 0 w 162"/>
                  <a:gd name="T21" fmla="*/ 0 h 19"/>
                  <a:gd name="T22" fmla="*/ 0 w 162"/>
                  <a:gd name="T23" fmla="*/ 0 h 19"/>
                  <a:gd name="T24" fmla="*/ 0 w 162"/>
                  <a:gd name="T25" fmla="*/ 0 h 19"/>
                  <a:gd name="T26" fmla="*/ 0 w 162"/>
                  <a:gd name="T27" fmla="*/ 0 h 19"/>
                  <a:gd name="T28" fmla="*/ 0 w 162"/>
                  <a:gd name="T29" fmla="*/ 0 h 19"/>
                  <a:gd name="T30" fmla="*/ 0 w 162"/>
                  <a:gd name="T31" fmla="*/ 0 h 19"/>
                  <a:gd name="T32" fmla="*/ 0 w 162"/>
                  <a:gd name="T33" fmla="*/ 0 h 19"/>
                  <a:gd name="T34" fmla="*/ 0 w 162"/>
                  <a:gd name="T35" fmla="*/ 0 h 19"/>
                  <a:gd name="T36" fmla="*/ 0 w 162"/>
                  <a:gd name="T37" fmla="*/ 0 h 19"/>
                  <a:gd name="T38" fmla="*/ 0 w 162"/>
                  <a:gd name="T39" fmla="*/ 0 h 19"/>
                  <a:gd name="T40" fmla="*/ 0 w 162"/>
                  <a:gd name="T41" fmla="*/ 0 h 19"/>
                  <a:gd name="T42" fmla="*/ 0 w 162"/>
                  <a:gd name="T43" fmla="*/ 0 h 19"/>
                  <a:gd name="T44" fmla="*/ 0 w 162"/>
                  <a:gd name="T45" fmla="*/ 0 h 19"/>
                  <a:gd name="T46" fmla="*/ 0 w 162"/>
                  <a:gd name="T47" fmla="*/ 0 h 19"/>
                  <a:gd name="T48" fmla="*/ 0 w 162"/>
                  <a:gd name="T49" fmla="*/ 0 h 19"/>
                  <a:gd name="T50" fmla="*/ 0 w 162"/>
                  <a:gd name="T51" fmla="*/ 0 h 19"/>
                  <a:gd name="T52" fmla="*/ 0 w 162"/>
                  <a:gd name="T53" fmla="*/ 0 h 19"/>
                  <a:gd name="T54" fmla="*/ 0 w 162"/>
                  <a:gd name="T55" fmla="*/ 0 h 19"/>
                  <a:gd name="T56" fmla="*/ 0 w 162"/>
                  <a:gd name="T57" fmla="*/ 0 h 19"/>
                  <a:gd name="T58" fmla="*/ 0 w 162"/>
                  <a:gd name="T59" fmla="*/ 0 h 19"/>
                  <a:gd name="T60" fmla="*/ 0 w 162"/>
                  <a:gd name="T61" fmla="*/ 0 h 19"/>
                  <a:gd name="T62" fmla="*/ 0 w 162"/>
                  <a:gd name="T63" fmla="*/ 0 h 19"/>
                  <a:gd name="T64" fmla="*/ 0 w 162"/>
                  <a:gd name="T65" fmla="*/ 0 h 19"/>
                  <a:gd name="T66" fmla="*/ 0 w 162"/>
                  <a:gd name="T67" fmla="*/ 0 h 19"/>
                  <a:gd name="T68" fmla="*/ 0 w 162"/>
                  <a:gd name="T69" fmla="*/ 0 h 19"/>
                  <a:gd name="T70" fmla="*/ 0 w 162"/>
                  <a:gd name="T71" fmla="*/ 0 h 19"/>
                  <a:gd name="T72" fmla="*/ 0 w 162"/>
                  <a:gd name="T73" fmla="*/ 0 h 19"/>
                  <a:gd name="T74" fmla="*/ 0 w 162"/>
                  <a:gd name="T75" fmla="*/ 0 h 19"/>
                  <a:gd name="T76" fmla="*/ 0 w 162"/>
                  <a:gd name="T77" fmla="*/ 0 h 19"/>
                  <a:gd name="T78" fmla="*/ 0 w 162"/>
                  <a:gd name="T79" fmla="*/ 0 h 19"/>
                  <a:gd name="T80" fmla="*/ 0 w 162"/>
                  <a:gd name="T81" fmla="*/ 0 h 19"/>
                  <a:gd name="T82" fmla="*/ 0 w 162"/>
                  <a:gd name="T83" fmla="*/ 0 h 19"/>
                  <a:gd name="T84" fmla="*/ 0 w 162"/>
                  <a:gd name="T85" fmla="*/ 0 h 19"/>
                  <a:gd name="T86" fmla="*/ 0 w 162"/>
                  <a:gd name="T87" fmla="*/ 0 h 19"/>
                  <a:gd name="T88" fmla="*/ 0 w 162"/>
                  <a:gd name="T89" fmla="*/ 0 h 19"/>
                  <a:gd name="T90" fmla="*/ 0 w 162"/>
                  <a:gd name="T91" fmla="*/ 0 h 19"/>
                  <a:gd name="T92" fmla="*/ 0 w 162"/>
                  <a:gd name="T93" fmla="*/ 0 h 19"/>
                  <a:gd name="T94" fmla="*/ 0 w 162"/>
                  <a:gd name="T95" fmla="*/ 0 h 19"/>
                  <a:gd name="T96" fmla="*/ 0 w 162"/>
                  <a:gd name="T97" fmla="*/ 0 h 19"/>
                  <a:gd name="T98" fmla="*/ 0 w 162"/>
                  <a:gd name="T99" fmla="*/ 0 h 19"/>
                  <a:gd name="T100" fmla="*/ 0 w 162"/>
                  <a:gd name="T101" fmla="*/ 0 h 19"/>
                  <a:gd name="T102" fmla="*/ 0 w 162"/>
                  <a:gd name="T103" fmla="*/ 0 h 19"/>
                  <a:gd name="T104" fmla="*/ 0 w 162"/>
                  <a:gd name="T105" fmla="*/ 0 h 19"/>
                  <a:gd name="T106" fmla="*/ 0 w 162"/>
                  <a:gd name="T107" fmla="*/ 0 h 19"/>
                  <a:gd name="T108" fmla="*/ 0 w 162"/>
                  <a:gd name="T109" fmla="*/ 0 h 19"/>
                  <a:gd name="T110" fmla="*/ 0 w 162"/>
                  <a:gd name="T111" fmla="*/ 0 h 19"/>
                  <a:gd name="T112" fmla="*/ 0 w 162"/>
                  <a:gd name="T113" fmla="*/ 0 h 19"/>
                  <a:gd name="T114" fmla="*/ 0 w 162"/>
                  <a:gd name="T115" fmla="*/ 0 h 19"/>
                  <a:gd name="T116" fmla="*/ 0 w 162"/>
                  <a:gd name="T117" fmla="*/ 0 h 19"/>
                  <a:gd name="T118" fmla="*/ 0 w 162"/>
                  <a:gd name="T119" fmla="*/ 0 h 19"/>
                  <a:gd name="T120" fmla="*/ 0 w 162"/>
                  <a:gd name="T121" fmla="*/ 0 h 19"/>
                  <a:gd name="T122" fmla="*/ 0 w 162"/>
                  <a:gd name="T123" fmla="*/ 0 h 19"/>
                  <a:gd name="T124" fmla="*/ 0 w 162"/>
                  <a:gd name="T125" fmla="*/ 0 h 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9">
                    <a:moveTo>
                      <a:pt x="0" y="7"/>
                    </a:moveTo>
                    <a:lnTo>
                      <a:pt x="1" y="7"/>
                    </a:lnTo>
                    <a:lnTo>
                      <a:pt x="2" y="7"/>
                    </a:lnTo>
                    <a:lnTo>
                      <a:pt x="3" y="7"/>
                    </a:lnTo>
                    <a:lnTo>
                      <a:pt x="5" y="7"/>
                    </a:lnTo>
                    <a:lnTo>
                      <a:pt x="6" y="7"/>
                    </a:lnTo>
                    <a:lnTo>
                      <a:pt x="7" y="7"/>
                    </a:lnTo>
                    <a:lnTo>
                      <a:pt x="8" y="7"/>
                    </a:lnTo>
                    <a:lnTo>
                      <a:pt x="10" y="7"/>
                    </a:lnTo>
                    <a:lnTo>
                      <a:pt x="12" y="7"/>
                    </a:lnTo>
                    <a:lnTo>
                      <a:pt x="13" y="7"/>
                    </a:lnTo>
                    <a:lnTo>
                      <a:pt x="14" y="7"/>
                    </a:lnTo>
                    <a:lnTo>
                      <a:pt x="15" y="7"/>
                    </a:lnTo>
                    <a:lnTo>
                      <a:pt x="16" y="7"/>
                    </a:lnTo>
                    <a:lnTo>
                      <a:pt x="18" y="7"/>
                    </a:lnTo>
                    <a:lnTo>
                      <a:pt x="19" y="7"/>
                    </a:lnTo>
                    <a:lnTo>
                      <a:pt x="20" y="7"/>
                    </a:lnTo>
                    <a:lnTo>
                      <a:pt x="21" y="7"/>
                    </a:lnTo>
                    <a:lnTo>
                      <a:pt x="23" y="7"/>
                    </a:lnTo>
                    <a:lnTo>
                      <a:pt x="25" y="7"/>
                    </a:lnTo>
                    <a:lnTo>
                      <a:pt x="26" y="7"/>
                    </a:lnTo>
                    <a:lnTo>
                      <a:pt x="27" y="7"/>
                    </a:lnTo>
                    <a:lnTo>
                      <a:pt x="28" y="14"/>
                    </a:lnTo>
                    <a:lnTo>
                      <a:pt x="29" y="14"/>
                    </a:lnTo>
                    <a:lnTo>
                      <a:pt x="31" y="14"/>
                    </a:lnTo>
                    <a:lnTo>
                      <a:pt x="32" y="14"/>
                    </a:lnTo>
                    <a:lnTo>
                      <a:pt x="33" y="14"/>
                    </a:lnTo>
                    <a:lnTo>
                      <a:pt x="34" y="14"/>
                    </a:lnTo>
                    <a:lnTo>
                      <a:pt x="36" y="14"/>
                    </a:lnTo>
                    <a:lnTo>
                      <a:pt x="38" y="14"/>
                    </a:lnTo>
                    <a:lnTo>
                      <a:pt x="39" y="14"/>
                    </a:lnTo>
                    <a:lnTo>
                      <a:pt x="40" y="14"/>
                    </a:lnTo>
                    <a:lnTo>
                      <a:pt x="41" y="14"/>
                    </a:lnTo>
                    <a:lnTo>
                      <a:pt x="42" y="14"/>
                    </a:lnTo>
                    <a:lnTo>
                      <a:pt x="44" y="14"/>
                    </a:lnTo>
                    <a:lnTo>
                      <a:pt x="45" y="14"/>
                    </a:lnTo>
                    <a:lnTo>
                      <a:pt x="46" y="14"/>
                    </a:lnTo>
                    <a:lnTo>
                      <a:pt x="47" y="14"/>
                    </a:lnTo>
                    <a:lnTo>
                      <a:pt x="48" y="7"/>
                    </a:lnTo>
                    <a:lnTo>
                      <a:pt x="51" y="7"/>
                    </a:lnTo>
                    <a:lnTo>
                      <a:pt x="52" y="7"/>
                    </a:lnTo>
                    <a:lnTo>
                      <a:pt x="53" y="7"/>
                    </a:lnTo>
                    <a:lnTo>
                      <a:pt x="54" y="7"/>
                    </a:lnTo>
                    <a:lnTo>
                      <a:pt x="55" y="7"/>
                    </a:lnTo>
                    <a:lnTo>
                      <a:pt x="57" y="7"/>
                    </a:lnTo>
                    <a:lnTo>
                      <a:pt x="58" y="7"/>
                    </a:lnTo>
                    <a:lnTo>
                      <a:pt x="59" y="7"/>
                    </a:lnTo>
                    <a:lnTo>
                      <a:pt x="60" y="7"/>
                    </a:lnTo>
                    <a:lnTo>
                      <a:pt x="61" y="6"/>
                    </a:lnTo>
                    <a:lnTo>
                      <a:pt x="64" y="6"/>
                    </a:lnTo>
                    <a:lnTo>
                      <a:pt x="65" y="6"/>
                    </a:lnTo>
                    <a:lnTo>
                      <a:pt x="66" y="6"/>
                    </a:lnTo>
                    <a:lnTo>
                      <a:pt x="67" y="6"/>
                    </a:lnTo>
                    <a:lnTo>
                      <a:pt x="68" y="6"/>
                    </a:lnTo>
                    <a:lnTo>
                      <a:pt x="70" y="6"/>
                    </a:lnTo>
                    <a:lnTo>
                      <a:pt x="71" y="6"/>
                    </a:lnTo>
                    <a:lnTo>
                      <a:pt x="72" y="6"/>
                    </a:lnTo>
                    <a:lnTo>
                      <a:pt x="73" y="0"/>
                    </a:lnTo>
                    <a:lnTo>
                      <a:pt x="76" y="0"/>
                    </a:lnTo>
                    <a:lnTo>
                      <a:pt x="77" y="0"/>
                    </a:lnTo>
                    <a:lnTo>
                      <a:pt x="78" y="0"/>
                    </a:lnTo>
                    <a:lnTo>
                      <a:pt x="79" y="0"/>
                    </a:lnTo>
                    <a:lnTo>
                      <a:pt x="80" y="0"/>
                    </a:lnTo>
                    <a:lnTo>
                      <a:pt x="82" y="0"/>
                    </a:lnTo>
                    <a:lnTo>
                      <a:pt x="83" y="6"/>
                    </a:lnTo>
                    <a:lnTo>
                      <a:pt x="84" y="6"/>
                    </a:lnTo>
                    <a:lnTo>
                      <a:pt x="85" y="6"/>
                    </a:lnTo>
                    <a:lnTo>
                      <a:pt x="86" y="6"/>
                    </a:lnTo>
                    <a:lnTo>
                      <a:pt x="88" y="6"/>
                    </a:lnTo>
                    <a:lnTo>
                      <a:pt x="90" y="6"/>
                    </a:lnTo>
                    <a:lnTo>
                      <a:pt x="91" y="6"/>
                    </a:lnTo>
                    <a:lnTo>
                      <a:pt x="92" y="6"/>
                    </a:lnTo>
                    <a:lnTo>
                      <a:pt x="93" y="6"/>
                    </a:lnTo>
                    <a:lnTo>
                      <a:pt x="95" y="6"/>
                    </a:lnTo>
                    <a:lnTo>
                      <a:pt x="96" y="6"/>
                    </a:lnTo>
                    <a:lnTo>
                      <a:pt x="97" y="6"/>
                    </a:lnTo>
                    <a:lnTo>
                      <a:pt x="98" y="6"/>
                    </a:lnTo>
                    <a:lnTo>
                      <a:pt x="99" y="6"/>
                    </a:lnTo>
                    <a:lnTo>
                      <a:pt x="101" y="6"/>
                    </a:lnTo>
                    <a:lnTo>
                      <a:pt x="103" y="6"/>
                    </a:lnTo>
                    <a:lnTo>
                      <a:pt x="104" y="6"/>
                    </a:lnTo>
                    <a:lnTo>
                      <a:pt x="105" y="6"/>
                    </a:lnTo>
                    <a:lnTo>
                      <a:pt x="106" y="6"/>
                    </a:lnTo>
                    <a:lnTo>
                      <a:pt x="108" y="6"/>
                    </a:lnTo>
                    <a:lnTo>
                      <a:pt x="109" y="6"/>
                    </a:lnTo>
                    <a:lnTo>
                      <a:pt x="110" y="6"/>
                    </a:lnTo>
                    <a:lnTo>
                      <a:pt x="111" y="6"/>
                    </a:lnTo>
                    <a:lnTo>
                      <a:pt x="112" y="6"/>
                    </a:lnTo>
                    <a:lnTo>
                      <a:pt x="114" y="6"/>
                    </a:lnTo>
                    <a:lnTo>
                      <a:pt x="116" y="6"/>
                    </a:lnTo>
                    <a:lnTo>
                      <a:pt x="117" y="6"/>
                    </a:lnTo>
                    <a:lnTo>
                      <a:pt x="118" y="6"/>
                    </a:lnTo>
                    <a:lnTo>
                      <a:pt x="119" y="6"/>
                    </a:lnTo>
                    <a:lnTo>
                      <a:pt x="121" y="6"/>
                    </a:lnTo>
                    <a:lnTo>
                      <a:pt x="122" y="6"/>
                    </a:lnTo>
                    <a:lnTo>
                      <a:pt x="123" y="6"/>
                    </a:lnTo>
                    <a:lnTo>
                      <a:pt x="124" y="6"/>
                    </a:lnTo>
                    <a:lnTo>
                      <a:pt x="125" y="6"/>
                    </a:lnTo>
                    <a:lnTo>
                      <a:pt x="127" y="6"/>
                    </a:lnTo>
                    <a:lnTo>
                      <a:pt x="128" y="6"/>
                    </a:lnTo>
                    <a:lnTo>
                      <a:pt x="130" y="6"/>
                    </a:lnTo>
                    <a:lnTo>
                      <a:pt x="131" y="6"/>
                    </a:lnTo>
                    <a:lnTo>
                      <a:pt x="132" y="6"/>
                    </a:lnTo>
                    <a:lnTo>
                      <a:pt x="134" y="6"/>
                    </a:lnTo>
                    <a:lnTo>
                      <a:pt x="135" y="13"/>
                    </a:lnTo>
                    <a:lnTo>
                      <a:pt x="136" y="13"/>
                    </a:lnTo>
                    <a:lnTo>
                      <a:pt x="137" y="13"/>
                    </a:lnTo>
                    <a:lnTo>
                      <a:pt x="138" y="13"/>
                    </a:lnTo>
                    <a:lnTo>
                      <a:pt x="140" y="13"/>
                    </a:lnTo>
                    <a:lnTo>
                      <a:pt x="141" y="13"/>
                    </a:lnTo>
                    <a:lnTo>
                      <a:pt x="143" y="13"/>
                    </a:lnTo>
                    <a:lnTo>
                      <a:pt x="144" y="13"/>
                    </a:lnTo>
                    <a:lnTo>
                      <a:pt x="145" y="13"/>
                    </a:lnTo>
                    <a:lnTo>
                      <a:pt x="147" y="13"/>
                    </a:lnTo>
                    <a:lnTo>
                      <a:pt x="148" y="19"/>
                    </a:lnTo>
                    <a:lnTo>
                      <a:pt x="149" y="19"/>
                    </a:lnTo>
                    <a:lnTo>
                      <a:pt x="150" y="19"/>
                    </a:lnTo>
                    <a:lnTo>
                      <a:pt x="151" y="19"/>
                    </a:lnTo>
                    <a:lnTo>
                      <a:pt x="153" y="19"/>
                    </a:lnTo>
                    <a:lnTo>
                      <a:pt x="154" y="19"/>
                    </a:lnTo>
                    <a:lnTo>
                      <a:pt x="156" y="19"/>
                    </a:lnTo>
                    <a:lnTo>
                      <a:pt x="157" y="19"/>
                    </a:lnTo>
                    <a:lnTo>
                      <a:pt x="158" y="19"/>
                    </a:lnTo>
                    <a:lnTo>
                      <a:pt x="160" y="19"/>
                    </a:lnTo>
                    <a:lnTo>
                      <a:pt x="161" y="19"/>
                    </a:lnTo>
                    <a:lnTo>
                      <a:pt x="162" y="1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7" name="Freeform 95"/>
              <p:cNvSpPr>
                <a:spLocks/>
              </p:cNvSpPr>
              <p:nvPr/>
            </p:nvSpPr>
            <p:spPr bwMode="auto">
              <a:xfrm>
                <a:off x="4868" y="3728"/>
                <a:ext cx="48" cy="1"/>
              </a:xfrm>
              <a:custGeom>
                <a:avLst/>
                <a:gdLst>
                  <a:gd name="T0" fmla="*/ 0 w 162"/>
                  <a:gd name="T1" fmla="*/ 0 h 13"/>
                  <a:gd name="T2" fmla="*/ 0 w 162"/>
                  <a:gd name="T3" fmla="*/ 0 h 13"/>
                  <a:gd name="T4" fmla="*/ 0 w 162"/>
                  <a:gd name="T5" fmla="*/ 0 h 13"/>
                  <a:gd name="T6" fmla="*/ 0 w 162"/>
                  <a:gd name="T7" fmla="*/ 0 h 13"/>
                  <a:gd name="T8" fmla="*/ 0 w 162"/>
                  <a:gd name="T9" fmla="*/ 0 h 13"/>
                  <a:gd name="T10" fmla="*/ 0 w 162"/>
                  <a:gd name="T11" fmla="*/ 0 h 13"/>
                  <a:gd name="T12" fmla="*/ 0 w 162"/>
                  <a:gd name="T13" fmla="*/ 0 h 13"/>
                  <a:gd name="T14" fmla="*/ 0 w 162"/>
                  <a:gd name="T15" fmla="*/ 0 h 13"/>
                  <a:gd name="T16" fmla="*/ 0 w 162"/>
                  <a:gd name="T17" fmla="*/ 0 h 13"/>
                  <a:gd name="T18" fmla="*/ 0 w 162"/>
                  <a:gd name="T19" fmla="*/ 0 h 13"/>
                  <a:gd name="T20" fmla="*/ 0 w 162"/>
                  <a:gd name="T21" fmla="*/ 0 h 13"/>
                  <a:gd name="T22" fmla="*/ 0 w 162"/>
                  <a:gd name="T23" fmla="*/ 0 h 13"/>
                  <a:gd name="T24" fmla="*/ 0 w 162"/>
                  <a:gd name="T25" fmla="*/ 0 h 13"/>
                  <a:gd name="T26" fmla="*/ 0 w 162"/>
                  <a:gd name="T27" fmla="*/ 0 h 13"/>
                  <a:gd name="T28" fmla="*/ 0 w 162"/>
                  <a:gd name="T29" fmla="*/ 0 h 13"/>
                  <a:gd name="T30" fmla="*/ 0 w 162"/>
                  <a:gd name="T31" fmla="*/ 0 h 13"/>
                  <a:gd name="T32" fmla="*/ 0 w 162"/>
                  <a:gd name="T33" fmla="*/ 0 h 13"/>
                  <a:gd name="T34" fmla="*/ 0 w 162"/>
                  <a:gd name="T35" fmla="*/ 0 h 13"/>
                  <a:gd name="T36" fmla="*/ 0 w 162"/>
                  <a:gd name="T37" fmla="*/ 0 h 13"/>
                  <a:gd name="T38" fmla="*/ 0 w 162"/>
                  <a:gd name="T39" fmla="*/ 0 h 13"/>
                  <a:gd name="T40" fmla="*/ 0 w 162"/>
                  <a:gd name="T41" fmla="*/ 0 h 13"/>
                  <a:gd name="T42" fmla="*/ 0 w 162"/>
                  <a:gd name="T43" fmla="*/ 0 h 13"/>
                  <a:gd name="T44" fmla="*/ 0 w 162"/>
                  <a:gd name="T45" fmla="*/ 0 h 13"/>
                  <a:gd name="T46" fmla="*/ 0 w 162"/>
                  <a:gd name="T47" fmla="*/ 0 h 13"/>
                  <a:gd name="T48" fmla="*/ 0 w 162"/>
                  <a:gd name="T49" fmla="*/ 0 h 13"/>
                  <a:gd name="T50" fmla="*/ 0 w 162"/>
                  <a:gd name="T51" fmla="*/ 0 h 13"/>
                  <a:gd name="T52" fmla="*/ 0 w 162"/>
                  <a:gd name="T53" fmla="*/ 0 h 13"/>
                  <a:gd name="T54" fmla="*/ 0 w 162"/>
                  <a:gd name="T55" fmla="*/ 0 h 13"/>
                  <a:gd name="T56" fmla="*/ 0 w 162"/>
                  <a:gd name="T57" fmla="*/ 0 h 13"/>
                  <a:gd name="T58" fmla="*/ 0 w 162"/>
                  <a:gd name="T59" fmla="*/ 0 h 13"/>
                  <a:gd name="T60" fmla="*/ 0 w 162"/>
                  <a:gd name="T61" fmla="*/ 0 h 13"/>
                  <a:gd name="T62" fmla="*/ 0 w 162"/>
                  <a:gd name="T63" fmla="*/ 0 h 13"/>
                  <a:gd name="T64" fmla="*/ 0 w 162"/>
                  <a:gd name="T65" fmla="*/ 0 h 13"/>
                  <a:gd name="T66" fmla="*/ 0 w 162"/>
                  <a:gd name="T67" fmla="*/ 0 h 13"/>
                  <a:gd name="T68" fmla="*/ 0 w 162"/>
                  <a:gd name="T69" fmla="*/ 0 h 13"/>
                  <a:gd name="T70" fmla="*/ 0 w 162"/>
                  <a:gd name="T71" fmla="*/ 0 h 13"/>
                  <a:gd name="T72" fmla="*/ 0 w 162"/>
                  <a:gd name="T73" fmla="*/ 0 h 13"/>
                  <a:gd name="T74" fmla="*/ 0 w 162"/>
                  <a:gd name="T75" fmla="*/ 0 h 13"/>
                  <a:gd name="T76" fmla="*/ 0 w 162"/>
                  <a:gd name="T77" fmla="*/ 0 h 13"/>
                  <a:gd name="T78" fmla="*/ 0 w 162"/>
                  <a:gd name="T79" fmla="*/ 0 h 13"/>
                  <a:gd name="T80" fmla="*/ 0 w 162"/>
                  <a:gd name="T81" fmla="*/ 0 h 13"/>
                  <a:gd name="T82" fmla="*/ 0 w 162"/>
                  <a:gd name="T83" fmla="*/ 0 h 13"/>
                  <a:gd name="T84" fmla="*/ 0 w 162"/>
                  <a:gd name="T85" fmla="*/ 0 h 13"/>
                  <a:gd name="T86" fmla="*/ 0 w 162"/>
                  <a:gd name="T87" fmla="*/ 0 h 13"/>
                  <a:gd name="T88" fmla="*/ 0 w 162"/>
                  <a:gd name="T89" fmla="*/ 0 h 13"/>
                  <a:gd name="T90" fmla="*/ 0 w 162"/>
                  <a:gd name="T91" fmla="*/ 0 h 13"/>
                  <a:gd name="T92" fmla="*/ 0 w 162"/>
                  <a:gd name="T93" fmla="*/ 0 h 13"/>
                  <a:gd name="T94" fmla="*/ 0 w 162"/>
                  <a:gd name="T95" fmla="*/ 0 h 13"/>
                  <a:gd name="T96" fmla="*/ 0 w 162"/>
                  <a:gd name="T97" fmla="*/ 0 h 13"/>
                  <a:gd name="T98" fmla="*/ 0 w 162"/>
                  <a:gd name="T99" fmla="*/ 0 h 13"/>
                  <a:gd name="T100" fmla="*/ 0 w 162"/>
                  <a:gd name="T101" fmla="*/ 0 h 13"/>
                  <a:gd name="T102" fmla="*/ 0 w 162"/>
                  <a:gd name="T103" fmla="*/ 0 h 13"/>
                  <a:gd name="T104" fmla="*/ 0 w 162"/>
                  <a:gd name="T105" fmla="*/ 0 h 13"/>
                  <a:gd name="T106" fmla="*/ 0 w 162"/>
                  <a:gd name="T107" fmla="*/ 0 h 13"/>
                  <a:gd name="T108" fmla="*/ 0 w 162"/>
                  <a:gd name="T109" fmla="*/ 0 h 13"/>
                  <a:gd name="T110" fmla="*/ 0 w 162"/>
                  <a:gd name="T111" fmla="*/ 0 h 13"/>
                  <a:gd name="T112" fmla="*/ 0 w 162"/>
                  <a:gd name="T113" fmla="*/ 0 h 13"/>
                  <a:gd name="T114" fmla="*/ 0 w 162"/>
                  <a:gd name="T115" fmla="*/ 0 h 13"/>
                  <a:gd name="T116" fmla="*/ 0 w 162"/>
                  <a:gd name="T117" fmla="*/ 0 h 13"/>
                  <a:gd name="T118" fmla="*/ 0 w 162"/>
                  <a:gd name="T119" fmla="*/ 0 h 13"/>
                  <a:gd name="T120" fmla="*/ 0 w 162"/>
                  <a:gd name="T121" fmla="*/ 0 h 13"/>
                  <a:gd name="T122" fmla="*/ 0 w 162"/>
                  <a:gd name="T123" fmla="*/ 0 h 13"/>
                  <a:gd name="T124" fmla="*/ 0 w 162"/>
                  <a:gd name="T125" fmla="*/ 0 h 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3">
                    <a:moveTo>
                      <a:pt x="0" y="7"/>
                    </a:moveTo>
                    <a:lnTo>
                      <a:pt x="1" y="7"/>
                    </a:lnTo>
                    <a:lnTo>
                      <a:pt x="2" y="7"/>
                    </a:lnTo>
                    <a:lnTo>
                      <a:pt x="4" y="7"/>
                    </a:lnTo>
                    <a:lnTo>
                      <a:pt x="5" y="7"/>
                    </a:lnTo>
                    <a:lnTo>
                      <a:pt x="6" y="6"/>
                    </a:lnTo>
                    <a:lnTo>
                      <a:pt x="8" y="6"/>
                    </a:lnTo>
                    <a:lnTo>
                      <a:pt x="9" y="6"/>
                    </a:lnTo>
                    <a:lnTo>
                      <a:pt x="11" y="6"/>
                    </a:lnTo>
                    <a:lnTo>
                      <a:pt x="12" y="6"/>
                    </a:lnTo>
                    <a:lnTo>
                      <a:pt x="13" y="6"/>
                    </a:lnTo>
                    <a:lnTo>
                      <a:pt x="14" y="6"/>
                    </a:lnTo>
                    <a:lnTo>
                      <a:pt x="15" y="6"/>
                    </a:lnTo>
                    <a:lnTo>
                      <a:pt x="17" y="6"/>
                    </a:lnTo>
                    <a:lnTo>
                      <a:pt x="18" y="6"/>
                    </a:lnTo>
                    <a:lnTo>
                      <a:pt x="19" y="6"/>
                    </a:lnTo>
                    <a:lnTo>
                      <a:pt x="21" y="6"/>
                    </a:lnTo>
                    <a:lnTo>
                      <a:pt x="22" y="6"/>
                    </a:lnTo>
                    <a:lnTo>
                      <a:pt x="24" y="6"/>
                    </a:lnTo>
                    <a:lnTo>
                      <a:pt x="25" y="6"/>
                    </a:lnTo>
                    <a:lnTo>
                      <a:pt x="26" y="6"/>
                    </a:lnTo>
                    <a:lnTo>
                      <a:pt x="27" y="13"/>
                    </a:lnTo>
                    <a:lnTo>
                      <a:pt x="28" y="13"/>
                    </a:lnTo>
                    <a:lnTo>
                      <a:pt x="30" y="13"/>
                    </a:lnTo>
                    <a:lnTo>
                      <a:pt x="31" y="13"/>
                    </a:lnTo>
                    <a:lnTo>
                      <a:pt x="32" y="13"/>
                    </a:lnTo>
                    <a:lnTo>
                      <a:pt x="34" y="6"/>
                    </a:lnTo>
                    <a:lnTo>
                      <a:pt x="35" y="6"/>
                    </a:lnTo>
                    <a:lnTo>
                      <a:pt x="37" y="6"/>
                    </a:lnTo>
                    <a:lnTo>
                      <a:pt x="38" y="6"/>
                    </a:lnTo>
                    <a:lnTo>
                      <a:pt x="39" y="6"/>
                    </a:lnTo>
                    <a:lnTo>
                      <a:pt x="40" y="6"/>
                    </a:lnTo>
                    <a:lnTo>
                      <a:pt x="41" y="6"/>
                    </a:lnTo>
                    <a:lnTo>
                      <a:pt x="43" y="6"/>
                    </a:lnTo>
                    <a:lnTo>
                      <a:pt x="44" y="6"/>
                    </a:lnTo>
                    <a:lnTo>
                      <a:pt x="45" y="6"/>
                    </a:lnTo>
                    <a:lnTo>
                      <a:pt x="46" y="6"/>
                    </a:lnTo>
                    <a:lnTo>
                      <a:pt x="48" y="6"/>
                    </a:lnTo>
                    <a:lnTo>
                      <a:pt x="50" y="6"/>
                    </a:lnTo>
                    <a:lnTo>
                      <a:pt x="51" y="13"/>
                    </a:lnTo>
                    <a:lnTo>
                      <a:pt x="52" y="6"/>
                    </a:lnTo>
                    <a:lnTo>
                      <a:pt x="53" y="6"/>
                    </a:lnTo>
                    <a:lnTo>
                      <a:pt x="54" y="6"/>
                    </a:lnTo>
                    <a:lnTo>
                      <a:pt x="56" y="6"/>
                    </a:lnTo>
                    <a:lnTo>
                      <a:pt x="57" y="6"/>
                    </a:lnTo>
                    <a:lnTo>
                      <a:pt x="58" y="6"/>
                    </a:lnTo>
                    <a:lnTo>
                      <a:pt x="59" y="6"/>
                    </a:lnTo>
                    <a:lnTo>
                      <a:pt x="61" y="13"/>
                    </a:lnTo>
                    <a:lnTo>
                      <a:pt x="63" y="13"/>
                    </a:lnTo>
                    <a:lnTo>
                      <a:pt x="64" y="13"/>
                    </a:lnTo>
                    <a:lnTo>
                      <a:pt x="65" y="6"/>
                    </a:lnTo>
                    <a:lnTo>
                      <a:pt x="66" y="13"/>
                    </a:lnTo>
                    <a:lnTo>
                      <a:pt x="68" y="6"/>
                    </a:lnTo>
                    <a:lnTo>
                      <a:pt x="69" y="6"/>
                    </a:lnTo>
                    <a:lnTo>
                      <a:pt x="70" y="6"/>
                    </a:lnTo>
                    <a:lnTo>
                      <a:pt x="71" y="6"/>
                    </a:lnTo>
                    <a:lnTo>
                      <a:pt x="72" y="6"/>
                    </a:lnTo>
                    <a:lnTo>
                      <a:pt x="75" y="6"/>
                    </a:lnTo>
                    <a:lnTo>
                      <a:pt x="76" y="6"/>
                    </a:lnTo>
                    <a:lnTo>
                      <a:pt x="77" y="6"/>
                    </a:lnTo>
                    <a:lnTo>
                      <a:pt x="78" y="6"/>
                    </a:lnTo>
                    <a:lnTo>
                      <a:pt x="79" y="6"/>
                    </a:lnTo>
                    <a:lnTo>
                      <a:pt x="81" y="6"/>
                    </a:lnTo>
                    <a:lnTo>
                      <a:pt x="82" y="6"/>
                    </a:lnTo>
                    <a:lnTo>
                      <a:pt x="83" y="6"/>
                    </a:lnTo>
                    <a:lnTo>
                      <a:pt x="84" y="6"/>
                    </a:lnTo>
                    <a:lnTo>
                      <a:pt x="85" y="6"/>
                    </a:lnTo>
                    <a:lnTo>
                      <a:pt x="88" y="6"/>
                    </a:lnTo>
                    <a:lnTo>
                      <a:pt x="89" y="6"/>
                    </a:lnTo>
                    <a:lnTo>
                      <a:pt x="90" y="6"/>
                    </a:lnTo>
                    <a:lnTo>
                      <a:pt x="91" y="6"/>
                    </a:lnTo>
                    <a:lnTo>
                      <a:pt x="92" y="6"/>
                    </a:lnTo>
                    <a:lnTo>
                      <a:pt x="94" y="6"/>
                    </a:lnTo>
                    <a:lnTo>
                      <a:pt x="95" y="6"/>
                    </a:lnTo>
                    <a:lnTo>
                      <a:pt x="96" y="6"/>
                    </a:lnTo>
                    <a:lnTo>
                      <a:pt x="97" y="6"/>
                    </a:lnTo>
                    <a:lnTo>
                      <a:pt x="98" y="6"/>
                    </a:lnTo>
                    <a:lnTo>
                      <a:pt x="101" y="6"/>
                    </a:lnTo>
                    <a:lnTo>
                      <a:pt x="102" y="6"/>
                    </a:lnTo>
                    <a:lnTo>
                      <a:pt x="103" y="6"/>
                    </a:lnTo>
                    <a:lnTo>
                      <a:pt x="104" y="6"/>
                    </a:lnTo>
                    <a:lnTo>
                      <a:pt x="105" y="6"/>
                    </a:lnTo>
                    <a:lnTo>
                      <a:pt x="107" y="6"/>
                    </a:lnTo>
                    <a:lnTo>
                      <a:pt x="108" y="6"/>
                    </a:lnTo>
                    <a:lnTo>
                      <a:pt x="109" y="6"/>
                    </a:lnTo>
                    <a:lnTo>
                      <a:pt x="110" y="6"/>
                    </a:lnTo>
                    <a:lnTo>
                      <a:pt x="111" y="0"/>
                    </a:lnTo>
                    <a:lnTo>
                      <a:pt x="114" y="0"/>
                    </a:lnTo>
                    <a:lnTo>
                      <a:pt x="115" y="0"/>
                    </a:lnTo>
                    <a:lnTo>
                      <a:pt x="116" y="0"/>
                    </a:lnTo>
                    <a:lnTo>
                      <a:pt x="117" y="0"/>
                    </a:lnTo>
                    <a:lnTo>
                      <a:pt x="118" y="6"/>
                    </a:lnTo>
                    <a:lnTo>
                      <a:pt x="120" y="6"/>
                    </a:lnTo>
                    <a:lnTo>
                      <a:pt x="121" y="6"/>
                    </a:lnTo>
                    <a:lnTo>
                      <a:pt x="122" y="6"/>
                    </a:lnTo>
                    <a:lnTo>
                      <a:pt x="123" y="6"/>
                    </a:lnTo>
                    <a:lnTo>
                      <a:pt x="124" y="6"/>
                    </a:lnTo>
                    <a:lnTo>
                      <a:pt x="126" y="6"/>
                    </a:lnTo>
                    <a:lnTo>
                      <a:pt x="128" y="6"/>
                    </a:lnTo>
                    <a:lnTo>
                      <a:pt x="129" y="6"/>
                    </a:lnTo>
                    <a:lnTo>
                      <a:pt x="130" y="6"/>
                    </a:lnTo>
                    <a:lnTo>
                      <a:pt x="131" y="6"/>
                    </a:lnTo>
                    <a:lnTo>
                      <a:pt x="133" y="6"/>
                    </a:lnTo>
                    <a:lnTo>
                      <a:pt x="134" y="11"/>
                    </a:lnTo>
                    <a:lnTo>
                      <a:pt x="135" y="11"/>
                    </a:lnTo>
                    <a:lnTo>
                      <a:pt x="136" y="11"/>
                    </a:lnTo>
                    <a:lnTo>
                      <a:pt x="137" y="11"/>
                    </a:lnTo>
                    <a:lnTo>
                      <a:pt x="139" y="11"/>
                    </a:lnTo>
                    <a:lnTo>
                      <a:pt x="141" y="11"/>
                    </a:lnTo>
                    <a:lnTo>
                      <a:pt x="142" y="11"/>
                    </a:lnTo>
                    <a:lnTo>
                      <a:pt x="143" y="11"/>
                    </a:lnTo>
                    <a:lnTo>
                      <a:pt x="144" y="11"/>
                    </a:lnTo>
                    <a:lnTo>
                      <a:pt x="146" y="11"/>
                    </a:lnTo>
                    <a:lnTo>
                      <a:pt x="147" y="11"/>
                    </a:lnTo>
                    <a:lnTo>
                      <a:pt x="148" y="11"/>
                    </a:lnTo>
                    <a:lnTo>
                      <a:pt x="149" y="11"/>
                    </a:lnTo>
                    <a:lnTo>
                      <a:pt x="150" y="11"/>
                    </a:lnTo>
                    <a:lnTo>
                      <a:pt x="152" y="11"/>
                    </a:lnTo>
                    <a:lnTo>
                      <a:pt x="154" y="11"/>
                    </a:lnTo>
                    <a:lnTo>
                      <a:pt x="155" y="11"/>
                    </a:lnTo>
                    <a:lnTo>
                      <a:pt x="156" y="11"/>
                    </a:lnTo>
                    <a:lnTo>
                      <a:pt x="157" y="11"/>
                    </a:lnTo>
                    <a:lnTo>
                      <a:pt x="159" y="5"/>
                    </a:lnTo>
                    <a:lnTo>
                      <a:pt x="160" y="5"/>
                    </a:lnTo>
                    <a:lnTo>
                      <a:pt x="161" y="5"/>
                    </a:lnTo>
                    <a:lnTo>
                      <a:pt x="162"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8" name="Freeform 96"/>
              <p:cNvSpPr>
                <a:spLocks/>
              </p:cNvSpPr>
              <p:nvPr/>
            </p:nvSpPr>
            <p:spPr bwMode="auto">
              <a:xfrm>
                <a:off x="4916" y="3727"/>
                <a:ext cx="48" cy="2"/>
              </a:xfrm>
              <a:custGeom>
                <a:avLst/>
                <a:gdLst>
                  <a:gd name="T0" fmla="*/ 0 w 162"/>
                  <a:gd name="T1" fmla="*/ 0 h 27"/>
                  <a:gd name="T2" fmla="*/ 0 w 162"/>
                  <a:gd name="T3" fmla="*/ 0 h 27"/>
                  <a:gd name="T4" fmla="*/ 0 w 162"/>
                  <a:gd name="T5" fmla="*/ 0 h 27"/>
                  <a:gd name="T6" fmla="*/ 0 w 162"/>
                  <a:gd name="T7" fmla="*/ 0 h 27"/>
                  <a:gd name="T8" fmla="*/ 0 w 162"/>
                  <a:gd name="T9" fmla="*/ 0 h 27"/>
                  <a:gd name="T10" fmla="*/ 0 w 162"/>
                  <a:gd name="T11" fmla="*/ 0 h 27"/>
                  <a:gd name="T12" fmla="*/ 0 w 162"/>
                  <a:gd name="T13" fmla="*/ 0 h 27"/>
                  <a:gd name="T14" fmla="*/ 0 w 162"/>
                  <a:gd name="T15" fmla="*/ 0 h 27"/>
                  <a:gd name="T16" fmla="*/ 0 w 162"/>
                  <a:gd name="T17" fmla="*/ 0 h 27"/>
                  <a:gd name="T18" fmla="*/ 0 w 162"/>
                  <a:gd name="T19" fmla="*/ 0 h 27"/>
                  <a:gd name="T20" fmla="*/ 0 w 162"/>
                  <a:gd name="T21" fmla="*/ 0 h 27"/>
                  <a:gd name="T22" fmla="*/ 0 w 162"/>
                  <a:gd name="T23" fmla="*/ 0 h 27"/>
                  <a:gd name="T24" fmla="*/ 0 w 162"/>
                  <a:gd name="T25" fmla="*/ 0 h 27"/>
                  <a:gd name="T26" fmla="*/ 0 w 162"/>
                  <a:gd name="T27" fmla="*/ 0 h 27"/>
                  <a:gd name="T28" fmla="*/ 0 w 162"/>
                  <a:gd name="T29" fmla="*/ 0 h 27"/>
                  <a:gd name="T30" fmla="*/ 0 w 162"/>
                  <a:gd name="T31" fmla="*/ 0 h 27"/>
                  <a:gd name="T32" fmla="*/ 0 w 162"/>
                  <a:gd name="T33" fmla="*/ 0 h 27"/>
                  <a:gd name="T34" fmla="*/ 0 w 162"/>
                  <a:gd name="T35" fmla="*/ 0 h 27"/>
                  <a:gd name="T36" fmla="*/ 0 w 162"/>
                  <a:gd name="T37" fmla="*/ 0 h 27"/>
                  <a:gd name="T38" fmla="*/ 0 w 162"/>
                  <a:gd name="T39" fmla="*/ 0 h 27"/>
                  <a:gd name="T40" fmla="*/ 0 w 162"/>
                  <a:gd name="T41" fmla="*/ 0 h 27"/>
                  <a:gd name="T42" fmla="*/ 0 w 162"/>
                  <a:gd name="T43" fmla="*/ 0 h 27"/>
                  <a:gd name="T44" fmla="*/ 0 w 162"/>
                  <a:gd name="T45" fmla="*/ 0 h 27"/>
                  <a:gd name="T46" fmla="*/ 0 w 162"/>
                  <a:gd name="T47" fmla="*/ 0 h 27"/>
                  <a:gd name="T48" fmla="*/ 0 w 162"/>
                  <a:gd name="T49" fmla="*/ 0 h 27"/>
                  <a:gd name="T50" fmla="*/ 0 w 162"/>
                  <a:gd name="T51" fmla="*/ 0 h 27"/>
                  <a:gd name="T52" fmla="*/ 0 w 162"/>
                  <a:gd name="T53" fmla="*/ 0 h 27"/>
                  <a:gd name="T54" fmla="*/ 0 w 162"/>
                  <a:gd name="T55" fmla="*/ 0 h 27"/>
                  <a:gd name="T56" fmla="*/ 0 w 162"/>
                  <a:gd name="T57" fmla="*/ 0 h 27"/>
                  <a:gd name="T58" fmla="*/ 0 w 162"/>
                  <a:gd name="T59" fmla="*/ 0 h 27"/>
                  <a:gd name="T60" fmla="*/ 0 w 162"/>
                  <a:gd name="T61" fmla="*/ 0 h 27"/>
                  <a:gd name="T62" fmla="*/ 0 w 162"/>
                  <a:gd name="T63" fmla="*/ 0 h 27"/>
                  <a:gd name="T64" fmla="*/ 0 w 162"/>
                  <a:gd name="T65" fmla="*/ 0 h 27"/>
                  <a:gd name="T66" fmla="*/ 0 w 162"/>
                  <a:gd name="T67" fmla="*/ 0 h 27"/>
                  <a:gd name="T68" fmla="*/ 0 w 162"/>
                  <a:gd name="T69" fmla="*/ 0 h 27"/>
                  <a:gd name="T70" fmla="*/ 0 w 162"/>
                  <a:gd name="T71" fmla="*/ 0 h 27"/>
                  <a:gd name="T72" fmla="*/ 0 w 162"/>
                  <a:gd name="T73" fmla="*/ 0 h 27"/>
                  <a:gd name="T74" fmla="*/ 0 w 162"/>
                  <a:gd name="T75" fmla="*/ 0 h 27"/>
                  <a:gd name="T76" fmla="*/ 0 w 162"/>
                  <a:gd name="T77" fmla="*/ 0 h 27"/>
                  <a:gd name="T78" fmla="*/ 0 w 162"/>
                  <a:gd name="T79" fmla="*/ 0 h 27"/>
                  <a:gd name="T80" fmla="*/ 0 w 162"/>
                  <a:gd name="T81" fmla="*/ 0 h 27"/>
                  <a:gd name="T82" fmla="*/ 0 w 162"/>
                  <a:gd name="T83" fmla="*/ 0 h 27"/>
                  <a:gd name="T84" fmla="*/ 0 w 162"/>
                  <a:gd name="T85" fmla="*/ 0 h 27"/>
                  <a:gd name="T86" fmla="*/ 0 w 162"/>
                  <a:gd name="T87" fmla="*/ 0 h 27"/>
                  <a:gd name="T88" fmla="*/ 0 w 162"/>
                  <a:gd name="T89" fmla="*/ 0 h 27"/>
                  <a:gd name="T90" fmla="*/ 0 w 162"/>
                  <a:gd name="T91" fmla="*/ 0 h 27"/>
                  <a:gd name="T92" fmla="*/ 0 w 162"/>
                  <a:gd name="T93" fmla="*/ 0 h 27"/>
                  <a:gd name="T94" fmla="*/ 0 w 162"/>
                  <a:gd name="T95" fmla="*/ 0 h 27"/>
                  <a:gd name="T96" fmla="*/ 0 w 162"/>
                  <a:gd name="T97" fmla="*/ 0 h 27"/>
                  <a:gd name="T98" fmla="*/ 0 w 162"/>
                  <a:gd name="T99" fmla="*/ 0 h 27"/>
                  <a:gd name="T100" fmla="*/ 0 w 162"/>
                  <a:gd name="T101" fmla="*/ 0 h 27"/>
                  <a:gd name="T102" fmla="*/ 0 w 162"/>
                  <a:gd name="T103" fmla="*/ 0 h 27"/>
                  <a:gd name="T104" fmla="*/ 0 w 162"/>
                  <a:gd name="T105" fmla="*/ 0 h 27"/>
                  <a:gd name="T106" fmla="*/ 0 w 162"/>
                  <a:gd name="T107" fmla="*/ 0 h 27"/>
                  <a:gd name="T108" fmla="*/ 0 w 162"/>
                  <a:gd name="T109" fmla="*/ 0 h 27"/>
                  <a:gd name="T110" fmla="*/ 0 w 162"/>
                  <a:gd name="T111" fmla="*/ 0 h 27"/>
                  <a:gd name="T112" fmla="*/ 0 w 162"/>
                  <a:gd name="T113" fmla="*/ 0 h 27"/>
                  <a:gd name="T114" fmla="*/ 0 w 162"/>
                  <a:gd name="T115" fmla="*/ 0 h 27"/>
                  <a:gd name="T116" fmla="*/ 0 w 162"/>
                  <a:gd name="T117" fmla="*/ 0 h 27"/>
                  <a:gd name="T118" fmla="*/ 0 w 162"/>
                  <a:gd name="T119" fmla="*/ 0 h 27"/>
                  <a:gd name="T120" fmla="*/ 0 w 162"/>
                  <a:gd name="T121" fmla="*/ 0 h 27"/>
                  <a:gd name="T122" fmla="*/ 0 w 162"/>
                  <a:gd name="T123" fmla="*/ 0 h 27"/>
                  <a:gd name="T124" fmla="*/ 0 w 162"/>
                  <a:gd name="T125" fmla="*/ 0 h 2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27">
                    <a:moveTo>
                      <a:pt x="0" y="14"/>
                    </a:moveTo>
                    <a:lnTo>
                      <a:pt x="1" y="14"/>
                    </a:lnTo>
                    <a:lnTo>
                      <a:pt x="3" y="14"/>
                    </a:lnTo>
                    <a:lnTo>
                      <a:pt x="4" y="14"/>
                    </a:lnTo>
                    <a:lnTo>
                      <a:pt x="6" y="14"/>
                    </a:lnTo>
                    <a:lnTo>
                      <a:pt x="7" y="14"/>
                    </a:lnTo>
                    <a:lnTo>
                      <a:pt x="8" y="14"/>
                    </a:lnTo>
                    <a:lnTo>
                      <a:pt x="10" y="14"/>
                    </a:lnTo>
                    <a:lnTo>
                      <a:pt x="11" y="14"/>
                    </a:lnTo>
                    <a:lnTo>
                      <a:pt x="12" y="14"/>
                    </a:lnTo>
                    <a:lnTo>
                      <a:pt x="13" y="14"/>
                    </a:lnTo>
                    <a:lnTo>
                      <a:pt x="14" y="14"/>
                    </a:lnTo>
                    <a:lnTo>
                      <a:pt x="16" y="14"/>
                    </a:lnTo>
                    <a:lnTo>
                      <a:pt x="17" y="14"/>
                    </a:lnTo>
                    <a:lnTo>
                      <a:pt x="19" y="14"/>
                    </a:lnTo>
                    <a:lnTo>
                      <a:pt x="20" y="14"/>
                    </a:lnTo>
                    <a:lnTo>
                      <a:pt x="21" y="14"/>
                    </a:lnTo>
                    <a:lnTo>
                      <a:pt x="23" y="14"/>
                    </a:lnTo>
                    <a:lnTo>
                      <a:pt x="24" y="14"/>
                    </a:lnTo>
                    <a:lnTo>
                      <a:pt x="25" y="14"/>
                    </a:lnTo>
                    <a:lnTo>
                      <a:pt x="26" y="14"/>
                    </a:lnTo>
                    <a:lnTo>
                      <a:pt x="27" y="14"/>
                    </a:lnTo>
                    <a:lnTo>
                      <a:pt x="29" y="14"/>
                    </a:lnTo>
                    <a:lnTo>
                      <a:pt x="30" y="14"/>
                    </a:lnTo>
                    <a:lnTo>
                      <a:pt x="32" y="14"/>
                    </a:lnTo>
                    <a:lnTo>
                      <a:pt x="33" y="14"/>
                    </a:lnTo>
                    <a:lnTo>
                      <a:pt x="34" y="14"/>
                    </a:lnTo>
                    <a:lnTo>
                      <a:pt x="36" y="14"/>
                    </a:lnTo>
                    <a:lnTo>
                      <a:pt x="37" y="14"/>
                    </a:lnTo>
                    <a:lnTo>
                      <a:pt x="38" y="14"/>
                    </a:lnTo>
                    <a:lnTo>
                      <a:pt x="39" y="20"/>
                    </a:lnTo>
                    <a:lnTo>
                      <a:pt x="40" y="20"/>
                    </a:lnTo>
                    <a:lnTo>
                      <a:pt x="42" y="20"/>
                    </a:lnTo>
                    <a:lnTo>
                      <a:pt x="43" y="20"/>
                    </a:lnTo>
                    <a:lnTo>
                      <a:pt x="44" y="20"/>
                    </a:lnTo>
                    <a:lnTo>
                      <a:pt x="46" y="20"/>
                    </a:lnTo>
                    <a:lnTo>
                      <a:pt x="47" y="20"/>
                    </a:lnTo>
                    <a:lnTo>
                      <a:pt x="49" y="20"/>
                    </a:lnTo>
                    <a:lnTo>
                      <a:pt x="50" y="20"/>
                    </a:lnTo>
                    <a:lnTo>
                      <a:pt x="51" y="20"/>
                    </a:lnTo>
                    <a:lnTo>
                      <a:pt x="52" y="20"/>
                    </a:lnTo>
                    <a:lnTo>
                      <a:pt x="53" y="20"/>
                    </a:lnTo>
                    <a:lnTo>
                      <a:pt x="55" y="20"/>
                    </a:lnTo>
                    <a:lnTo>
                      <a:pt x="56" y="20"/>
                    </a:lnTo>
                    <a:lnTo>
                      <a:pt x="57" y="20"/>
                    </a:lnTo>
                    <a:lnTo>
                      <a:pt x="59" y="20"/>
                    </a:lnTo>
                    <a:lnTo>
                      <a:pt x="61" y="20"/>
                    </a:lnTo>
                    <a:lnTo>
                      <a:pt x="62" y="27"/>
                    </a:lnTo>
                    <a:lnTo>
                      <a:pt x="63" y="27"/>
                    </a:lnTo>
                    <a:lnTo>
                      <a:pt x="64" y="27"/>
                    </a:lnTo>
                    <a:lnTo>
                      <a:pt x="65" y="27"/>
                    </a:lnTo>
                    <a:lnTo>
                      <a:pt x="67" y="27"/>
                    </a:lnTo>
                    <a:lnTo>
                      <a:pt x="68" y="27"/>
                    </a:lnTo>
                    <a:lnTo>
                      <a:pt x="69" y="27"/>
                    </a:lnTo>
                    <a:lnTo>
                      <a:pt x="70" y="27"/>
                    </a:lnTo>
                    <a:lnTo>
                      <a:pt x="72" y="27"/>
                    </a:lnTo>
                    <a:lnTo>
                      <a:pt x="74" y="27"/>
                    </a:lnTo>
                    <a:lnTo>
                      <a:pt x="75" y="27"/>
                    </a:lnTo>
                    <a:lnTo>
                      <a:pt x="76" y="27"/>
                    </a:lnTo>
                    <a:lnTo>
                      <a:pt x="77" y="26"/>
                    </a:lnTo>
                    <a:lnTo>
                      <a:pt x="78" y="26"/>
                    </a:lnTo>
                    <a:lnTo>
                      <a:pt x="80" y="26"/>
                    </a:lnTo>
                    <a:lnTo>
                      <a:pt x="81" y="26"/>
                    </a:lnTo>
                    <a:lnTo>
                      <a:pt x="82" y="20"/>
                    </a:lnTo>
                    <a:lnTo>
                      <a:pt x="83" y="20"/>
                    </a:lnTo>
                    <a:lnTo>
                      <a:pt x="84" y="20"/>
                    </a:lnTo>
                    <a:lnTo>
                      <a:pt x="87" y="20"/>
                    </a:lnTo>
                    <a:lnTo>
                      <a:pt x="88" y="20"/>
                    </a:lnTo>
                    <a:lnTo>
                      <a:pt x="89" y="19"/>
                    </a:lnTo>
                    <a:lnTo>
                      <a:pt x="90" y="19"/>
                    </a:lnTo>
                    <a:lnTo>
                      <a:pt x="91" y="19"/>
                    </a:lnTo>
                    <a:lnTo>
                      <a:pt x="93" y="19"/>
                    </a:lnTo>
                    <a:lnTo>
                      <a:pt x="94" y="19"/>
                    </a:lnTo>
                    <a:lnTo>
                      <a:pt x="95" y="19"/>
                    </a:lnTo>
                    <a:lnTo>
                      <a:pt x="96" y="19"/>
                    </a:lnTo>
                    <a:lnTo>
                      <a:pt x="97" y="19"/>
                    </a:lnTo>
                    <a:lnTo>
                      <a:pt x="100" y="19"/>
                    </a:lnTo>
                    <a:lnTo>
                      <a:pt x="101" y="13"/>
                    </a:lnTo>
                    <a:lnTo>
                      <a:pt x="102" y="13"/>
                    </a:lnTo>
                    <a:lnTo>
                      <a:pt x="103" y="13"/>
                    </a:lnTo>
                    <a:lnTo>
                      <a:pt x="104" y="13"/>
                    </a:lnTo>
                    <a:lnTo>
                      <a:pt x="106" y="13"/>
                    </a:lnTo>
                    <a:lnTo>
                      <a:pt x="107" y="13"/>
                    </a:lnTo>
                    <a:lnTo>
                      <a:pt x="108" y="13"/>
                    </a:lnTo>
                    <a:lnTo>
                      <a:pt x="109" y="13"/>
                    </a:lnTo>
                    <a:lnTo>
                      <a:pt x="110" y="13"/>
                    </a:lnTo>
                    <a:lnTo>
                      <a:pt x="113" y="13"/>
                    </a:lnTo>
                    <a:lnTo>
                      <a:pt x="114" y="13"/>
                    </a:lnTo>
                    <a:lnTo>
                      <a:pt x="115" y="13"/>
                    </a:lnTo>
                    <a:lnTo>
                      <a:pt x="116" y="13"/>
                    </a:lnTo>
                    <a:lnTo>
                      <a:pt x="117" y="13"/>
                    </a:lnTo>
                    <a:lnTo>
                      <a:pt x="119" y="13"/>
                    </a:lnTo>
                    <a:lnTo>
                      <a:pt x="120" y="13"/>
                    </a:lnTo>
                    <a:lnTo>
                      <a:pt x="121" y="13"/>
                    </a:lnTo>
                    <a:lnTo>
                      <a:pt x="122" y="13"/>
                    </a:lnTo>
                    <a:lnTo>
                      <a:pt x="123" y="13"/>
                    </a:lnTo>
                    <a:lnTo>
                      <a:pt x="126" y="13"/>
                    </a:lnTo>
                    <a:lnTo>
                      <a:pt x="127" y="6"/>
                    </a:lnTo>
                    <a:lnTo>
                      <a:pt x="128" y="6"/>
                    </a:lnTo>
                    <a:lnTo>
                      <a:pt x="129" y="6"/>
                    </a:lnTo>
                    <a:lnTo>
                      <a:pt x="130" y="6"/>
                    </a:lnTo>
                    <a:lnTo>
                      <a:pt x="132" y="6"/>
                    </a:lnTo>
                    <a:lnTo>
                      <a:pt x="133" y="6"/>
                    </a:lnTo>
                    <a:lnTo>
                      <a:pt x="134" y="6"/>
                    </a:lnTo>
                    <a:lnTo>
                      <a:pt x="135" y="6"/>
                    </a:lnTo>
                    <a:lnTo>
                      <a:pt x="136" y="6"/>
                    </a:lnTo>
                    <a:lnTo>
                      <a:pt x="139" y="6"/>
                    </a:lnTo>
                    <a:lnTo>
                      <a:pt x="140" y="6"/>
                    </a:lnTo>
                    <a:lnTo>
                      <a:pt x="141" y="6"/>
                    </a:lnTo>
                    <a:lnTo>
                      <a:pt x="142" y="6"/>
                    </a:lnTo>
                    <a:lnTo>
                      <a:pt x="143" y="6"/>
                    </a:lnTo>
                    <a:lnTo>
                      <a:pt x="145" y="6"/>
                    </a:lnTo>
                    <a:lnTo>
                      <a:pt x="146" y="6"/>
                    </a:lnTo>
                    <a:lnTo>
                      <a:pt x="147" y="0"/>
                    </a:lnTo>
                    <a:lnTo>
                      <a:pt x="148" y="0"/>
                    </a:lnTo>
                    <a:lnTo>
                      <a:pt x="149" y="0"/>
                    </a:lnTo>
                    <a:lnTo>
                      <a:pt x="152" y="0"/>
                    </a:lnTo>
                    <a:lnTo>
                      <a:pt x="153" y="0"/>
                    </a:lnTo>
                    <a:lnTo>
                      <a:pt x="154" y="0"/>
                    </a:lnTo>
                    <a:lnTo>
                      <a:pt x="155" y="0"/>
                    </a:lnTo>
                    <a:lnTo>
                      <a:pt x="156" y="0"/>
                    </a:lnTo>
                    <a:lnTo>
                      <a:pt x="158" y="0"/>
                    </a:lnTo>
                    <a:lnTo>
                      <a:pt x="159" y="0"/>
                    </a:lnTo>
                    <a:lnTo>
                      <a:pt x="160" y="0"/>
                    </a:lnTo>
                    <a:lnTo>
                      <a:pt x="161" y="0"/>
                    </a:lnTo>
                    <a:lnTo>
                      <a:pt x="162"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49" name="Freeform 97"/>
              <p:cNvSpPr>
                <a:spLocks/>
              </p:cNvSpPr>
              <p:nvPr/>
            </p:nvSpPr>
            <p:spPr bwMode="auto">
              <a:xfrm>
                <a:off x="4964" y="3726"/>
                <a:ext cx="49" cy="2"/>
              </a:xfrm>
              <a:custGeom>
                <a:avLst/>
                <a:gdLst>
                  <a:gd name="T0" fmla="*/ 0 w 164"/>
                  <a:gd name="T1" fmla="*/ 0 h 21"/>
                  <a:gd name="T2" fmla="*/ 0 w 164"/>
                  <a:gd name="T3" fmla="*/ 0 h 21"/>
                  <a:gd name="T4" fmla="*/ 0 w 164"/>
                  <a:gd name="T5" fmla="*/ 0 h 21"/>
                  <a:gd name="T6" fmla="*/ 0 w 164"/>
                  <a:gd name="T7" fmla="*/ 0 h 21"/>
                  <a:gd name="T8" fmla="*/ 0 w 164"/>
                  <a:gd name="T9" fmla="*/ 0 h 21"/>
                  <a:gd name="T10" fmla="*/ 0 w 164"/>
                  <a:gd name="T11" fmla="*/ 0 h 21"/>
                  <a:gd name="T12" fmla="*/ 0 w 164"/>
                  <a:gd name="T13" fmla="*/ 0 h 21"/>
                  <a:gd name="T14" fmla="*/ 0 w 164"/>
                  <a:gd name="T15" fmla="*/ 0 h 21"/>
                  <a:gd name="T16" fmla="*/ 0 w 164"/>
                  <a:gd name="T17" fmla="*/ 0 h 21"/>
                  <a:gd name="T18" fmla="*/ 0 w 164"/>
                  <a:gd name="T19" fmla="*/ 0 h 21"/>
                  <a:gd name="T20" fmla="*/ 0 w 164"/>
                  <a:gd name="T21" fmla="*/ 0 h 21"/>
                  <a:gd name="T22" fmla="*/ 0 w 164"/>
                  <a:gd name="T23" fmla="*/ 0 h 21"/>
                  <a:gd name="T24" fmla="*/ 0 w 164"/>
                  <a:gd name="T25" fmla="*/ 0 h 21"/>
                  <a:gd name="T26" fmla="*/ 0 w 164"/>
                  <a:gd name="T27" fmla="*/ 0 h 21"/>
                  <a:gd name="T28" fmla="*/ 0 w 164"/>
                  <a:gd name="T29" fmla="*/ 0 h 21"/>
                  <a:gd name="T30" fmla="*/ 0 w 164"/>
                  <a:gd name="T31" fmla="*/ 0 h 21"/>
                  <a:gd name="T32" fmla="*/ 0 w 164"/>
                  <a:gd name="T33" fmla="*/ 0 h 21"/>
                  <a:gd name="T34" fmla="*/ 0 w 164"/>
                  <a:gd name="T35" fmla="*/ 0 h 21"/>
                  <a:gd name="T36" fmla="*/ 0 w 164"/>
                  <a:gd name="T37" fmla="*/ 0 h 21"/>
                  <a:gd name="T38" fmla="*/ 0 w 164"/>
                  <a:gd name="T39" fmla="*/ 0 h 21"/>
                  <a:gd name="T40" fmla="*/ 0 w 164"/>
                  <a:gd name="T41" fmla="*/ 0 h 21"/>
                  <a:gd name="T42" fmla="*/ 0 w 164"/>
                  <a:gd name="T43" fmla="*/ 0 h 21"/>
                  <a:gd name="T44" fmla="*/ 0 w 164"/>
                  <a:gd name="T45" fmla="*/ 0 h 21"/>
                  <a:gd name="T46" fmla="*/ 0 w 164"/>
                  <a:gd name="T47" fmla="*/ 0 h 21"/>
                  <a:gd name="T48" fmla="*/ 0 w 164"/>
                  <a:gd name="T49" fmla="*/ 0 h 21"/>
                  <a:gd name="T50" fmla="*/ 0 w 164"/>
                  <a:gd name="T51" fmla="*/ 0 h 21"/>
                  <a:gd name="T52" fmla="*/ 0 w 164"/>
                  <a:gd name="T53" fmla="*/ 0 h 21"/>
                  <a:gd name="T54" fmla="*/ 0 w 164"/>
                  <a:gd name="T55" fmla="*/ 0 h 21"/>
                  <a:gd name="T56" fmla="*/ 0 w 164"/>
                  <a:gd name="T57" fmla="*/ 0 h 21"/>
                  <a:gd name="T58" fmla="*/ 0 w 164"/>
                  <a:gd name="T59" fmla="*/ 0 h 21"/>
                  <a:gd name="T60" fmla="*/ 0 w 164"/>
                  <a:gd name="T61" fmla="*/ 0 h 21"/>
                  <a:gd name="T62" fmla="*/ 0 w 164"/>
                  <a:gd name="T63" fmla="*/ 0 h 21"/>
                  <a:gd name="T64" fmla="*/ 0 w 164"/>
                  <a:gd name="T65" fmla="*/ 0 h 21"/>
                  <a:gd name="T66" fmla="*/ 0 w 164"/>
                  <a:gd name="T67" fmla="*/ 0 h 21"/>
                  <a:gd name="T68" fmla="*/ 0 w 164"/>
                  <a:gd name="T69" fmla="*/ 0 h 21"/>
                  <a:gd name="T70" fmla="*/ 0 w 164"/>
                  <a:gd name="T71" fmla="*/ 0 h 21"/>
                  <a:gd name="T72" fmla="*/ 0 w 164"/>
                  <a:gd name="T73" fmla="*/ 0 h 21"/>
                  <a:gd name="T74" fmla="*/ 0 w 164"/>
                  <a:gd name="T75" fmla="*/ 0 h 21"/>
                  <a:gd name="T76" fmla="*/ 0 w 164"/>
                  <a:gd name="T77" fmla="*/ 0 h 21"/>
                  <a:gd name="T78" fmla="*/ 0 w 164"/>
                  <a:gd name="T79" fmla="*/ 0 h 21"/>
                  <a:gd name="T80" fmla="*/ 0 w 164"/>
                  <a:gd name="T81" fmla="*/ 0 h 21"/>
                  <a:gd name="T82" fmla="*/ 0 w 164"/>
                  <a:gd name="T83" fmla="*/ 0 h 21"/>
                  <a:gd name="T84" fmla="*/ 0 w 164"/>
                  <a:gd name="T85" fmla="*/ 0 h 21"/>
                  <a:gd name="T86" fmla="*/ 0 w 164"/>
                  <a:gd name="T87" fmla="*/ 0 h 21"/>
                  <a:gd name="T88" fmla="*/ 0 w 164"/>
                  <a:gd name="T89" fmla="*/ 0 h 21"/>
                  <a:gd name="T90" fmla="*/ 0 w 164"/>
                  <a:gd name="T91" fmla="*/ 0 h 21"/>
                  <a:gd name="T92" fmla="*/ 0 w 164"/>
                  <a:gd name="T93" fmla="*/ 0 h 21"/>
                  <a:gd name="T94" fmla="*/ 0 w 164"/>
                  <a:gd name="T95" fmla="*/ 0 h 21"/>
                  <a:gd name="T96" fmla="*/ 0 w 164"/>
                  <a:gd name="T97" fmla="*/ 0 h 21"/>
                  <a:gd name="T98" fmla="*/ 0 w 164"/>
                  <a:gd name="T99" fmla="*/ 0 h 21"/>
                  <a:gd name="T100" fmla="*/ 0 w 164"/>
                  <a:gd name="T101" fmla="*/ 0 h 21"/>
                  <a:gd name="T102" fmla="*/ 0 w 164"/>
                  <a:gd name="T103" fmla="*/ 0 h 21"/>
                  <a:gd name="T104" fmla="*/ 0 w 164"/>
                  <a:gd name="T105" fmla="*/ 0 h 21"/>
                  <a:gd name="T106" fmla="*/ 0 w 164"/>
                  <a:gd name="T107" fmla="*/ 0 h 21"/>
                  <a:gd name="T108" fmla="*/ 0 w 164"/>
                  <a:gd name="T109" fmla="*/ 0 h 21"/>
                  <a:gd name="T110" fmla="*/ 0 w 164"/>
                  <a:gd name="T111" fmla="*/ 0 h 21"/>
                  <a:gd name="T112" fmla="*/ 0 w 164"/>
                  <a:gd name="T113" fmla="*/ 0 h 21"/>
                  <a:gd name="T114" fmla="*/ 0 w 164"/>
                  <a:gd name="T115" fmla="*/ 0 h 21"/>
                  <a:gd name="T116" fmla="*/ 0 w 164"/>
                  <a:gd name="T117" fmla="*/ 0 h 21"/>
                  <a:gd name="T118" fmla="*/ 0 w 164"/>
                  <a:gd name="T119" fmla="*/ 0 h 21"/>
                  <a:gd name="T120" fmla="*/ 0 w 164"/>
                  <a:gd name="T121" fmla="*/ 0 h 21"/>
                  <a:gd name="T122" fmla="*/ 0 w 164"/>
                  <a:gd name="T123" fmla="*/ 0 h 21"/>
                  <a:gd name="T124" fmla="*/ 0 w 164"/>
                  <a:gd name="T125" fmla="*/ 0 h 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4" h="21">
                    <a:moveTo>
                      <a:pt x="0" y="8"/>
                    </a:moveTo>
                    <a:lnTo>
                      <a:pt x="2" y="14"/>
                    </a:lnTo>
                    <a:lnTo>
                      <a:pt x="4" y="8"/>
                    </a:lnTo>
                    <a:lnTo>
                      <a:pt x="5" y="14"/>
                    </a:lnTo>
                    <a:lnTo>
                      <a:pt x="6" y="8"/>
                    </a:lnTo>
                    <a:lnTo>
                      <a:pt x="7" y="8"/>
                    </a:lnTo>
                    <a:lnTo>
                      <a:pt x="9" y="8"/>
                    </a:lnTo>
                    <a:lnTo>
                      <a:pt x="10" y="8"/>
                    </a:lnTo>
                    <a:lnTo>
                      <a:pt x="11" y="8"/>
                    </a:lnTo>
                    <a:lnTo>
                      <a:pt x="12" y="14"/>
                    </a:lnTo>
                    <a:lnTo>
                      <a:pt x="13" y="14"/>
                    </a:lnTo>
                    <a:lnTo>
                      <a:pt x="15" y="14"/>
                    </a:lnTo>
                    <a:lnTo>
                      <a:pt x="17" y="14"/>
                    </a:lnTo>
                    <a:lnTo>
                      <a:pt x="18" y="14"/>
                    </a:lnTo>
                    <a:lnTo>
                      <a:pt x="19" y="14"/>
                    </a:lnTo>
                    <a:lnTo>
                      <a:pt x="20" y="14"/>
                    </a:lnTo>
                    <a:lnTo>
                      <a:pt x="22" y="14"/>
                    </a:lnTo>
                    <a:lnTo>
                      <a:pt x="23" y="14"/>
                    </a:lnTo>
                    <a:lnTo>
                      <a:pt x="24" y="14"/>
                    </a:lnTo>
                    <a:lnTo>
                      <a:pt x="25" y="14"/>
                    </a:lnTo>
                    <a:lnTo>
                      <a:pt x="26" y="14"/>
                    </a:lnTo>
                    <a:lnTo>
                      <a:pt x="28" y="14"/>
                    </a:lnTo>
                    <a:lnTo>
                      <a:pt x="30" y="14"/>
                    </a:lnTo>
                    <a:lnTo>
                      <a:pt x="31" y="21"/>
                    </a:lnTo>
                    <a:lnTo>
                      <a:pt x="32" y="21"/>
                    </a:lnTo>
                    <a:lnTo>
                      <a:pt x="33" y="21"/>
                    </a:lnTo>
                    <a:lnTo>
                      <a:pt x="35" y="21"/>
                    </a:lnTo>
                    <a:lnTo>
                      <a:pt x="36" y="21"/>
                    </a:lnTo>
                    <a:lnTo>
                      <a:pt x="37" y="21"/>
                    </a:lnTo>
                    <a:lnTo>
                      <a:pt x="38" y="21"/>
                    </a:lnTo>
                    <a:lnTo>
                      <a:pt x="39" y="21"/>
                    </a:lnTo>
                    <a:lnTo>
                      <a:pt x="41" y="21"/>
                    </a:lnTo>
                    <a:lnTo>
                      <a:pt x="42" y="21"/>
                    </a:lnTo>
                    <a:lnTo>
                      <a:pt x="44" y="21"/>
                    </a:lnTo>
                    <a:lnTo>
                      <a:pt x="45" y="21"/>
                    </a:lnTo>
                    <a:lnTo>
                      <a:pt x="46" y="21"/>
                    </a:lnTo>
                    <a:lnTo>
                      <a:pt x="48" y="21"/>
                    </a:lnTo>
                    <a:lnTo>
                      <a:pt x="49" y="21"/>
                    </a:lnTo>
                    <a:lnTo>
                      <a:pt x="50" y="21"/>
                    </a:lnTo>
                    <a:lnTo>
                      <a:pt x="51" y="14"/>
                    </a:lnTo>
                    <a:lnTo>
                      <a:pt x="52" y="14"/>
                    </a:lnTo>
                    <a:lnTo>
                      <a:pt x="54" y="14"/>
                    </a:lnTo>
                    <a:lnTo>
                      <a:pt x="55" y="14"/>
                    </a:lnTo>
                    <a:lnTo>
                      <a:pt x="57" y="14"/>
                    </a:lnTo>
                    <a:lnTo>
                      <a:pt x="58" y="14"/>
                    </a:lnTo>
                    <a:lnTo>
                      <a:pt x="59" y="8"/>
                    </a:lnTo>
                    <a:lnTo>
                      <a:pt x="61" y="8"/>
                    </a:lnTo>
                    <a:lnTo>
                      <a:pt x="62" y="8"/>
                    </a:lnTo>
                    <a:lnTo>
                      <a:pt x="63" y="8"/>
                    </a:lnTo>
                    <a:lnTo>
                      <a:pt x="64" y="8"/>
                    </a:lnTo>
                    <a:lnTo>
                      <a:pt x="66" y="8"/>
                    </a:lnTo>
                    <a:lnTo>
                      <a:pt x="67" y="8"/>
                    </a:lnTo>
                    <a:lnTo>
                      <a:pt x="68" y="8"/>
                    </a:lnTo>
                    <a:lnTo>
                      <a:pt x="70" y="8"/>
                    </a:lnTo>
                    <a:lnTo>
                      <a:pt x="71" y="8"/>
                    </a:lnTo>
                    <a:lnTo>
                      <a:pt x="73" y="8"/>
                    </a:lnTo>
                    <a:lnTo>
                      <a:pt x="74" y="8"/>
                    </a:lnTo>
                    <a:lnTo>
                      <a:pt x="75" y="8"/>
                    </a:lnTo>
                    <a:lnTo>
                      <a:pt x="76" y="8"/>
                    </a:lnTo>
                    <a:lnTo>
                      <a:pt x="77" y="8"/>
                    </a:lnTo>
                    <a:lnTo>
                      <a:pt x="79" y="8"/>
                    </a:lnTo>
                    <a:lnTo>
                      <a:pt x="80" y="8"/>
                    </a:lnTo>
                    <a:lnTo>
                      <a:pt x="81" y="1"/>
                    </a:lnTo>
                    <a:lnTo>
                      <a:pt x="82" y="1"/>
                    </a:lnTo>
                    <a:lnTo>
                      <a:pt x="84" y="1"/>
                    </a:lnTo>
                    <a:lnTo>
                      <a:pt x="86" y="1"/>
                    </a:lnTo>
                    <a:lnTo>
                      <a:pt x="87" y="1"/>
                    </a:lnTo>
                    <a:lnTo>
                      <a:pt x="88" y="1"/>
                    </a:lnTo>
                    <a:lnTo>
                      <a:pt x="89" y="7"/>
                    </a:lnTo>
                    <a:lnTo>
                      <a:pt x="90" y="7"/>
                    </a:lnTo>
                    <a:lnTo>
                      <a:pt x="92" y="7"/>
                    </a:lnTo>
                    <a:lnTo>
                      <a:pt x="93" y="7"/>
                    </a:lnTo>
                    <a:lnTo>
                      <a:pt x="94" y="1"/>
                    </a:lnTo>
                    <a:lnTo>
                      <a:pt x="95" y="1"/>
                    </a:lnTo>
                    <a:lnTo>
                      <a:pt x="97" y="1"/>
                    </a:lnTo>
                    <a:lnTo>
                      <a:pt x="99" y="0"/>
                    </a:lnTo>
                    <a:lnTo>
                      <a:pt x="100" y="0"/>
                    </a:lnTo>
                    <a:lnTo>
                      <a:pt x="101" y="0"/>
                    </a:lnTo>
                    <a:lnTo>
                      <a:pt x="102" y="0"/>
                    </a:lnTo>
                    <a:lnTo>
                      <a:pt x="103" y="0"/>
                    </a:lnTo>
                    <a:lnTo>
                      <a:pt x="105" y="0"/>
                    </a:lnTo>
                    <a:lnTo>
                      <a:pt x="106" y="0"/>
                    </a:lnTo>
                    <a:lnTo>
                      <a:pt x="107" y="0"/>
                    </a:lnTo>
                    <a:lnTo>
                      <a:pt x="108" y="0"/>
                    </a:lnTo>
                    <a:lnTo>
                      <a:pt x="110" y="0"/>
                    </a:lnTo>
                    <a:lnTo>
                      <a:pt x="112" y="0"/>
                    </a:lnTo>
                    <a:lnTo>
                      <a:pt x="113" y="0"/>
                    </a:lnTo>
                    <a:lnTo>
                      <a:pt x="114" y="0"/>
                    </a:lnTo>
                    <a:lnTo>
                      <a:pt x="115" y="0"/>
                    </a:lnTo>
                    <a:lnTo>
                      <a:pt x="116" y="0"/>
                    </a:lnTo>
                    <a:lnTo>
                      <a:pt x="118" y="0"/>
                    </a:lnTo>
                    <a:lnTo>
                      <a:pt x="119" y="0"/>
                    </a:lnTo>
                    <a:lnTo>
                      <a:pt x="120" y="0"/>
                    </a:lnTo>
                    <a:lnTo>
                      <a:pt x="121" y="7"/>
                    </a:lnTo>
                    <a:lnTo>
                      <a:pt x="122" y="7"/>
                    </a:lnTo>
                    <a:lnTo>
                      <a:pt x="125" y="7"/>
                    </a:lnTo>
                    <a:lnTo>
                      <a:pt x="126" y="7"/>
                    </a:lnTo>
                    <a:lnTo>
                      <a:pt x="127" y="7"/>
                    </a:lnTo>
                    <a:lnTo>
                      <a:pt x="128" y="7"/>
                    </a:lnTo>
                    <a:lnTo>
                      <a:pt x="129" y="7"/>
                    </a:lnTo>
                    <a:lnTo>
                      <a:pt x="131" y="7"/>
                    </a:lnTo>
                    <a:lnTo>
                      <a:pt x="132" y="13"/>
                    </a:lnTo>
                    <a:lnTo>
                      <a:pt x="133" y="13"/>
                    </a:lnTo>
                    <a:lnTo>
                      <a:pt x="134" y="13"/>
                    </a:lnTo>
                    <a:lnTo>
                      <a:pt x="135" y="13"/>
                    </a:lnTo>
                    <a:lnTo>
                      <a:pt x="138" y="13"/>
                    </a:lnTo>
                    <a:lnTo>
                      <a:pt x="139" y="13"/>
                    </a:lnTo>
                    <a:lnTo>
                      <a:pt x="140" y="13"/>
                    </a:lnTo>
                    <a:lnTo>
                      <a:pt x="141" y="13"/>
                    </a:lnTo>
                    <a:lnTo>
                      <a:pt x="142" y="13"/>
                    </a:lnTo>
                    <a:lnTo>
                      <a:pt x="144" y="13"/>
                    </a:lnTo>
                    <a:lnTo>
                      <a:pt x="145" y="13"/>
                    </a:lnTo>
                    <a:lnTo>
                      <a:pt x="146" y="13"/>
                    </a:lnTo>
                    <a:lnTo>
                      <a:pt x="147" y="13"/>
                    </a:lnTo>
                    <a:lnTo>
                      <a:pt x="148" y="13"/>
                    </a:lnTo>
                    <a:lnTo>
                      <a:pt x="151" y="13"/>
                    </a:lnTo>
                    <a:lnTo>
                      <a:pt x="152" y="13"/>
                    </a:lnTo>
                    <a:lnTo>
                      <a:pt x="153" y="13"/>
                    </a:lnTo>
                    <a:lnTo>
                      <a:pt x="154" y="13"/>
                    </a:lnTo>
                    <a:lnTo>
                      <a:pt x="155" y="13"/>
                    </a:lnTo>
                    <a:lnTo>
                      <a:pt x="157" y="13"/>
                    </a:lnTo>
                    <a:lnTo>
                      <a:pt x="158" y="13"/>
                    </a:lnTo>
                    <a:lnTo>
                      <a:pt x="159" y="13"/>
                    </a:lnTo>
                    <a:lnTo>
                      <a:pt x="160" y="13"/>
                    </a:lnTo>
                    <a:lnTo>
                      <a:pt x="161" y="7"/>
                    </a:lnTo>
                    <a:lnTo>
                      <a:pt x="164"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50" name="Freeform 98"/>
              <p:cNvSpPr>
                <a:spLocks/>
              </p:cNvSpPr>
              <p:nvPr/>
            </p:nvSpPr>
            <p:spPr bwMode="auto">
              <a:xfrm>
                <a:off x="5013" y="3726"/>
                <a:ext cx="48" cy="6"/>
              </a:xfrm>
              <a:custGeom>
                <a:avLst/>
                <a:gdLst>
                  <a:gd name="T0" fmla="*/ 0 w 162"/>
                  <a:gd name="T1" fmla="*/ 0 h 56"/>
                  <a:gd name="T2" fmla="*/ 0 w 162"/>
                  <a:gd name="T3" fmla="*/ 0 h 56"/>
                  <a:gd name="T4" fmla="*/ 0 w 162"/>
                  <a:gd name="T5" fmla="*/ 0 h 56"/>
                  <a:gd name="T6" fmla="*/ 0 w 162"/>
                  <a:gd name="T7" fmla="*/ 0 h 56"/>
                  <a:gd name="T8" fmla="*/ 0 w 162"/>
                  <a:gd name="T9" fmla="*/ 0 h 56"/>
                  <a:gd name="T10" fmla="*/ 0 w 162"/>
                  <a:gd name="T11" fmla="*/ 0 h 56"/>
                  <a:gd name="T12" fmla="*/ 0 w 162"/>
                  <a:gd name="T13" fmla="*/ 0 h 56"/>
                  <a:gd name="T14" fmla="*/ 0 w 162"/>
                  <a:gd name="T15" fmla="*/ 0 h 56"/>
                  <a:gd name="T16" fmla="*/ 0 w 162"/>
                  <a:gd name="T17" fmla="*/ 0 h 56"/>
                  <a:gd name="T18" fmla="*/ 0 w 162"/>
                  <a:gd name="T19" fmla="*/ 0 h 56"/>
                  <a:gd name="T20" fmla="*/ 0 w 162"/>
                  <a:gd name="T21" fmla="*/ 0 h 56"/>
                  <a:gd name="T22" fmla="*/ 0 w 162"/>
                  <a:gd name="T23" fmla="*/ 0 h 56"/>
                  <a:gd name="T24" fmla="*/ 0 w 162"/>
                  <a:gd name="T25" fmla="*/ 0 h 56"/>
                  <a:gd name="T26" fmla="*/ 0 w 162"/>
                  <a:gd name="T27" fmla="*/ 0 h 56"/>
                  <a:gd name="T28" fmla="*/ 0 w 162"/>
                  <a:gd name="T29" fmla="*/ 0 h 56"/>
                  <a:gd name="T30" fmla="*/ 0 w 162"/>
                  <a:gd name="T31" fmla="*/ 0 h 56"/>
                  <a:gd name="T32" fmla="*/ 0 w 162"/>
                  <a:gd name="T33" fmla="*/ 0 h 56"/>
                  <a:gd name="T34" fmla="*/ 0 w 162"/>
                  <a:gd name="T35" fmla="*/ 0 h 56"/>
                  <a:gd name="T36" fmla="*/ 0 w 162"/>
                  <a:gd name="T37" fmla="*/ 0 h 56"/>
                  <a:gd name="T38" fmla="*/ 0 w 162"/>
                  <a:gd name="T39" fmla="*/ 0 h 56"/>
                  <a:gd name="T40" fmla="*/ 0 w 162"/>
                  <a:gd name="T41" fmla="*/ 0 h 56"/>
                  <a:gd name="T42" fmla="*/ 0 w 162"/>
                  <a:gd name="T43" fmla="*/ 0 h 56"/>
                  <a:gd name="T44" fmla="*/ 0 w 162"/>
                  <a:gd name="T45" fmla="*/ 0 h 56"/>
                  <a:gd name="T46" fmla="*/ 0 w 162"/>
                  <a:gd name="T47" fmla="*/ 0 h 56"/>
                  <a:gd name="T48" fmla="*/ 0 w 162"/>
                  <a:gd name="T49" fmla="*/ 0 h 56"/>
                  <a:gd name="T50" fmla="*/ 0 w 162"/>
                  <a:gd name="T51" fmla="*/ 0 h 56"/>
                  <a:gd name="T52" fmla="*/ 0 w 162"/>
                  <a:gd name="T53" fmla="*/ 0 h 56"/>
                  <a:gd name="T54" fmla="*/ 0 w 162"/>
                  <a:gd name="T55" fmla="*/ 0 h 56"/>
                  <a:gd name="T56" fmla="*/ 0 w 162"/>
                  <a:gd name="T57" fmla="*/ 0 h 56"/>
                  <a:gd name="T58" fmla="*/ 0 w 162"/>
                  <a:gd name="T59" fmla="*/ 0 h 56"/>
                  <a:gd name="T60" fmla="*/ 0 w 162"/>
                  <a:gd name="T61" fmla="*/ 0 h 56"/>
                  <a:gd name="T62" fmla="*/ 0 w 162"/>
                  <a:gd name="T63" fmla="*/ 0 h 56"/>
                  <a:gd name="T64" fmla="*/ 0 w 162"/>
                  <a:gd name="T65" fmla="*/ 0 h 56"/>
                  <a:gd name="T66" fmla="*/ 0 w 162"/>
                  <a:gd name="T67" fmla="*/ 0 h 56"/>
                  <a:gd name="T68" fmla="*/ 0 w 162"/>
                  <a:gd name="T69" fmla="*/ 0 h 56"/>
                  <a:gd name="T70" fmla="*/ 0 w 162"/>
                  <a:gd name="T71" fmla="*/ 0 h 56"/>
                  <a:gd name="T72" fmla="*/ 0 w 162"/>
                  <a:gd name="T73" fmla="*/ 0 h 56"/>
                  <a:gd name="T74" fmla="*/ 0 w 162"/>
                  <a:gd name="T75" fmla="*/ 0 h 56"/>
                  <a:gd name="T76" fmla="*/ 0 w 162"/>
                  <a:gd name="T77" fmla="*/ 0 h 56"/>
                  <a:gd name="T78" fmla="*/ 0 w 162"/>
                  <a:gd name="T79" fmla="*/ 0 h 56"/>
                  <a:gd name="T80" fmla="*/ 0 w 162"/>
                  <a:gd name="T81" fmla="*/ 0 h 56"/>
                  <a:gd name="T82" fmla="*/ 0 w 162"/>
                  <a:gd name="T83" fmla="*/ 0 h 56"/>
                  <a:gd name="T84" fmla="*/ 0 w 162"/>
                  <a:gd name="T85" fmla="*/ 0 h 56"/>
                  <a:gd name="T86" fmla="*/ 0 w 162"/>
                  <a:gd name="T87" fmla="*/ 0 h 56"/>
                  <a:gd name="T88" fmla="*/ 0 w 162"/>
                  <a:gd name="T89" fmla="*/ 0 h 56"/>
                  <a:gd name="T90" fmla="*/ 0 w 162"/>
                  <a:gd name="T91" fmla="*/ 0 h 56"/>
                  <a:gd name="T92" fmla="*/ 0 w 162"/>
                  <a:gd name="T93" fmla="*/ 0 h 56"/>
                  <a:gd name="T94" fmla="*/ 0 w 162"/>
                  <a:gd name="T95" fmla="*/ 0 h 56"/>
                  <a:gd name="T96" fmla="*/ 0 w 162"/>
                  <a:gd name="T97" fmla="*/ 0 h 56"/>
                  <a:gd name="T98" fmla="*/ 0 w 162"/>
                  <a:gd name="T99" fmla="*/ 0 h 56"/>
                  <a:gd name="T100" fmla="*/ 0 w 162"/>
                  <a:gd name="T101" fmla="*/ 0 h 56"/>
                  <a:gd name="T102" fmla="*/ 0 w 162"/>
                  <a:gd name="T103" fmla="*/ 0 h 56"/>
                  <a:gd name="T104" fmla="*/ 0 w 162"/>
                  <a:gd name="T105" fmla="*/ 0 h 56"/>
                  <a:gd name="T106" fmla="*/ 0 w 162"/>
                  <a:gd name="T107" fmla="*/ 0 h 56"/>
                  <a:gd name="T108" fmla="*/ 0 w 162"/>
                  <a:gd name="T109" fmla="*/ 0 h 56"/>
                  <a:gd name="T110" fmla="*/ 0 w 162"/>
                  <a:gd name="T111" fmla="*/ 0 h 56"/>
                  <a:gd name="T112" fmla="*/ 0 w 162"/>
                  <a:gd name="T113" fmla="*/ 0 h 56"/>
                  <a:gd name="T114" fmla="*/ 0 w 162"/>
                  <a:gd name="T115" fmla="*/ 0 h 56"/>
                  <a:gd name="T116" fmla="*/ 0 w 162"/>
                  <a:gd name="T117" fmla="*/ 0 h 56"/>
                  <a:gd name="T118" fmla="*/ 0 w 162"/>
                  <a:gd name="T119" fmla="*/ 0 h 56"/>
                  <a:gd name="T120" fmla="*/ 0 w 162"/>
                  <a:gd name="T121" fmla="*/ 0 h 56"/>
                  <a:gd name="T122" fmla="*/ 0 w 162"/>
                  <a:gd name="T123" fmla="*/ 0 h 56"/>
                  <a:gd name="T124" fmla="*/ 0 w 162"/>
                  <a:gd name="T125" fmla="*/ 0 h 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56">
                    <a:moveTo>
                      <a:pt x="0" y="0"/>
                    </a:moveTo>
                    <a:lnTo>
                      <a:pt x="1" y="0"/>
                    </a:lnTo>
                    <a:lnTo>
                      <a:pt x="2" y="0"/>
                    </a:lnTo>
                    <a:lnTo>
                      <a:pt x="3" y="0"/>
                    </a:lnTo>
                    <a:lnTo>
                      <a:pt x="4" y="0"/>
                    </a:lnTo>
                    <a:lnTo>
                      <a:pt x="6" y="0"/>
                    </a:lnTo>
                    <a:lnTo>
                      <a:pt x="7" y="0"/>
                    </a:lnTo>
                    <a:lnTo>
                      <a:pt x="8" y="0"/>
                    </a:lnTo>
                    <a:lnTo>
                      <a:pt x="9" y="0"/>
                    </a:lnTo>
                    <a:lnTo>
                      <a:pt x="10" y="0"/>
                    </a:lnTo>
                    <a:lnTo>
                      <a:pt x="13" y="6"/>
                    </a:lnTo>
                    <a:lnTo>
                      <a:pt x="14" y="6"/>
                    </a:lnTo>
                    <a:lnTo>
                      <a:pt x="15" y="6"/>
                    </a:lnTo>
                    <a:lnTo>
                      <a:pt x="16" y="6"/>
                    </a:lnTo>
                    <a:lnTo>
                      <a:pt x="17" y="6"/>
                    </a:lnTo>
                    <a:lnTo>
                      <a:pt x="19" y="13"/>
                    </a:lnTo>
                    <a:lnTo>
                      <a:pt x="20" y="13"/>
                    </a:lnTo>
                    <a:lnTo>
                      <a:pt x="21" y="13"/>
                    </a:lnTo>
                    <a:lnTo>
                      <a:pt x="22" y="13"/>
                    </a:lnTo>
                    <a:lnTo>
                      <a:pt x="23" y="13"/>
                    </a:lnTo>
                    <a:lnTo>
                      <a:pt x="26" y="13"/>
                    </a:lnTo>
                    <a:lnTo>
                      <a:pt x="27" y="13"/>
                    </a:lnTo>
                    <a:lnTo>
                      <a:pt x="28" y="18"/>
                    </a:lnTo>
                    <a:lnTo>
                      <a:pt x="29" y="18"/>
                    </a:lnTo>
                    <a:lnTo>
                      <a:pt x="30" y="18"/>
                    </a:lnTo>
                    <a:lnTo>
                      <a:pt x="32" y="18"/>
                    </a:lnTo>
                    <a:lnTo>
                      <a:pt x="33" y="18"/>
                    </a:lnTo>
                    <a:lnTo>
                      <a:pt x="34" y="18"/>
                    </a:lnTo>
                    <a:lnTo>
                      <a:pt x="35" y="18"/>
                    </a:lnTo>
                    <a:lnTo>
                      <a:pt x="36" y="18"/>
                    </a:lnTo>
                    <a:lnTo>
                      <a:pt x="38" y="25"/>
                    </a:lnTo>
                    <a:lnTo>
                      <a:pt x="40" y="25"/>
                    </a:lnTo>
                    <a:lnTo>
                      <a:pt x="41" y="25"/>
                    </a:lnTo>
                    <a:lnTo>
                      <a:pt x="42" y="25"/>
                    </a:lnTo>
                    <a:lnTo>
                      <a:pt x="43" y="25"/>
                    </a:lnTo>
                    <a:lnTo>
                      <a:pt x="45" y="25"/>
                    </a:lnTo>
                    <a:lnTo>
                      <a:pt x="46" y="25"/>
                    </a:lnTo>
                    <a:lnTo>
                      <a:pt x="47" y="31"/>
                    </a:lnTo>
                    <a:lnTo>
                      <a:pt x="48" y="31"/>
                    </a:lnTo>
                    <a:lnTo>
                      <a:pt x="50" y="31"/>
                    </a:lnTo>
                    <a:lnTo>
                      <a:pt x="51" y="31"/>
                    </a:lnTo>
                    <a:lnTo>
                      <a:pt x="53" y="31"/>
                    </a:lnTo>
                    <a:lnTo>
                      <a:pt x="54" y="31"/>
                    </a:lnTo>
                    <a:lnTo>
                      <a:pt x="55" y="31"/>
                    </a:lnTo>
                    <a:lnTo>
                      <a:pt x="57" y="31"/>
                    </a:lnTo>
                    <a:lnTo>
                      <a:pt x="58" y="31"/>
                    </a:lnTo>
                    <a:lnTo>
                      <a:pt x="59" y="31"/>
                    </a:lnTo>
                    <a:lnTo>
                      <a:pt x="60" y="31"/>
                    </a:lnTo>
                    <a:lnTo>
                      <a:pt x="61" y="31"/>
                    </a:lnTo>
                    <a:lnTo>
                      <a:pt x="63" y="31"/>
                    </a:lnTo>
                    <a:lnTo>
                      <a:pt x="64" y="38"/>
                    </a:lnTo>
                    <a:lnTo>
                      <a:pt x="66" y="38"/>
                    </a:lnTo>
                    <a:lnTo>
                      <a:pt x="67" y="38"/>
                    </a:lnTo>
                    <a:lnTo>
                      <a:pt x="68" y="38"/>
                    </a:lnTo>
                    <a:lnTo>
                      <a:pt x="70" y="38"/>
                    </a:lnTo>
                    <a:lnTo>
                      <a:pt x="71" y="38"/>
                    </a:lnTo>
                    <a:lnTo>
                      <a:pt x="72" y="38"/>
                    </a:lnTo>
                    <a:lnTo>
                      <a:pt x="73" y="38"/>
                    </a:lnTo>
                    <a:lnTo>
                      <a:pt x="74" y="38"/>
                    </a:lnTo>
                    <a:lnTo>
                      <a:pt x="76" y="38"/>
                    </a:lnTo>
                    <a:lnTo>
                      <a:pt x="77" y="38"/>
                    </a:lnTo>
                    <a:lnTo>
                      <a:pt x="78" y="44"/>
                    </a:lnTo>
                    <a:lnTo>
                      <a:pt x="80" y="44"/>
                    </a:lnTo>
                    <a:lnTo>
                      <a:pt x="81" y="44"/>
                    </a:lnTo>
                    <a:lnTo>
                      <a:pt x="83" y="44"/>
                    </a:lnTo>
                    <a:lnTo>
                      <a:pt x="84" y="44"/>
                    </a:lnTo>
                    <a:lnTo>
                      <a:pt x="85" y="44"/>
                    </a:lnTo>
                    <a:lnTo>
                      <a:pt x="86" y="44"/>
                    </a:lnTo>
                    <a:lnTo>
                      <a:pt x="87" y="44"/>
                    </a:lnTo>
                    <a:lnTo>
                      <a:pt x="89" y="44"/>
                    </a:lnTo>
                    <a:lnTo>
                      <a:pt x="90" y="44"/>
                    </a:lnTo>
                    <a:lnTo>
                      <a:pt x="91" y="44"/>
                    </a:lnTo>
                    <a:lnTo>
                      <a:pt x="93" y="50"/>
                    </a:lnTo>
                    <a:lnTo>
                      <a:pt x="94" y="50"/>
                    </a:lnTo>
                    <a:lnTo>
                      <a:pt x="96" y="50"/>
                    </a:lnTo>
                    <a:lnTo>
                      <a:pt x="97" y="50"/>
                    </a:lnTo>
                    <a:lnTo>
                      <a:pt x="98" y="50"/>
                    </a:lnTo>
                    <a:lnTo>
                      <a:pt x="99" y="50"/>
                    </a:lnTo>
                    <a:lnTo>
                      <a:pt x="100" y="50"/>
                    </a:lnTo>
                    <a:lnTo>
                      <a:pt x="102" y="50"/>
                    </a:lnTo>
                    <a:lnTo>
                      <a:pt x="103" y="50"/>
                    </a:lnTo>
                    <a:lnTo>
                      <a:pt x="104" y="50"/>
                    </a:lnTo>
                    <a:lnTo>
                      <a:pt x="106" y="56"/>
                    </a:lnTo>
                    <a:lnTo>
                      <a:pt x="107" y="56"/>
                    </a:lnTo>
                    <a:lnTo>
                      <a:pt x="109" y="56"/>
                    </a:lnTo>
                    <a:lnTo>
                      <a:pt x="110" y="56"/>
                    </a:lnTo>
                    <a:lnTo>
                      <a:pt x="111" y="56"/>
                    </a:lnTo>
                    <a:lnTo>
                      <a:pt x="112" y="56"/>
                    </a:lnTo>
                    <a:lnTo>
                      <a:pt x="113" y="56"/>
                    </a:lnTo>
                    <a:lnTo>
                      <a:pt x="115" y="56"/>
                    </a:lnTo>
                    <a:lnTo>
                      <a:pt x="116" y="56"/>
                    </a:lnTo>
                    <a:lnTo>
                      <a:pt x="117" y="56"/>
                    </a:lnTo>
                    <a:lnTo>
                      <a:pt x="118" y="56"/>
                    </a:lnTo>
                    <a:lnTo>
                      <a:pt x="120" y="56"/>
                    </a:lnTo>
                    <a:lnTo>
                      <a:pt x="122" y="56"/>
                    </a:lnTo>
                    <a:lnTo>
                      <a:pt x="123" y="56"/>
                    </a:lnTo>
                    <a:lnTo>
                      <a:pt x="124" y="56"/>
                    </a:lnTo>
                    <a:lnTo>
                      <a:pt x="125" y="56"/>
                    </a:lnTo>
                    <a:lnTo>
                      <a:pt x="126" y="56"/>
                    </a:lnTo>
                    <a:lnTo>
                      <a:pt x="128" y="56"/>
                    </a:lnTo>
                    <a:lnTo>
                      <a:pt x="129" y="56"/>
                    </a:lnTo>
                    <a:lnTo>
                      <a:pt x="130" y="56"/>
                    </a:lnTo>
                    <a:lnTo>
                      <a:pt x="131" y="56"/>
                    </a:lnTo>
                    <a:lnTo>
                      <a:pt x="133" y="56"/>
                    </a:lnTo>
                    <a:lnTo>
                      <a:pt x="135" y="56"/>
                    </a:lnTo>
                    <a:lnTo>
                      <a:pt x="136" y="50"/>
                    </a:lnTo>
                    <a:lnTo>
                      <a:pt x="137" y="50"/>
                    </a:lnTo>
                    <a:lnTo>
                      <a:pt x="138" y="50"/>
                    </a:lnTo>
                    <a:lnTo>
                      <a:pt x="139" y="50"/>
                    </a:lnTo>
                    <a:lnTo>
                      <a:pt x="141" y="50"/>
                    </a:lnTo>
                    <a:lnTo>
                      <a:pt x="142" y="50"/>
                    </a:lnTo>
                    <a:lnTo>
                      <a:pt x="143" y="50"/>
                    </a:lnTo>
                    <a:lnTo>
                      <a:pt x="144" y="50"/>
                    </a:lnTo>
                    <a:lnTo>
                      <a:pt x="146" y="50"/>
                    </a:lnTo>
                    <a:lnTo>
                      <a:pt x="148" y="50"/>
                    </a:lnTo>
                    <a:lnTo>
                      <a:pt x="149" y="50"/>
                    </a:lnTo>
                    <a:lnTo>
                      <a:pt x="150" y="50"/>
                    </a:lnTo>
                    <a:lnTo>
                      <a:pt x="151" y="50"/>
                    </a:lnTo>
                    <a:lnTo>
                      <a:pt x="152" y="50"/>
                    </a:lnTo>
                    <a:lnTo>
                      <a:pt x="154" y="50"/>
                    </a:lnTo>
                    <a:lnTo>
                      <a:pt x="155" y="50"/>
                    </a:lnTo>
                    <a:lnTo>
                      <a:pt x="156" y="50"/>
                    </a:lnTo>
                    <a:lnTo>
                      <a:pt x="157" y="50"/>
                    </a:lnTo>
                    <a:lnTo>
                      <a:pt x="158" y="50"/>
                    </a:lnTo>
                    <a:lnTo>
                      <a:pt x="161" y="50"/>
                    </a:lnTo>
                    <a:lnTo>
                      <a:pt x="162" y="5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51" name="Freeform 99"/>
              <p:cNvSpPr>
                <a:spLocks/>
              </p:cNvSpPr>
              <p:nvPr/>
            </p:nvSpPr>
            <p:spPr bwMode="auto">
              <a:xfrm>
                <a:off x="5061" y="3730"/>
                <a:ext cx="48" cy="2"/>
              </a:xfrm>
              <a:custGeom>
                <a:avLst/>
                <a:gdLst>
                  <a:gd name="T0" fmla="*/ 0 w 162"/>
                  <a:gd name="T1" fmla="*/ 0 h 20"/>
                  <a:gd name="T2" fmla="*/ 0 w 162"/>
                  <a:gd name="T3" fmla="*/ 0 h 20"/>
                  <a:gd name="T4" fmla="*/ 0 w 162"/>
                  <a:gd name="T5" fmla="*/ 0 h 20"/>
                  <a:gd name="T6" fmla="*/ 0 w 162"/>
                  <a:gd name="T7" fmla="*/ 0 h 20"/>
                  <a:gd name="T8" fmla="*/ 0 w 162"/>
                  <a:gd name="T9" fmla="*/ 0 h 20"/>
                  <a:gd name="T10" fmla="*/ 0 w 162"/>
                  <a:gd name="T11" fmla="*/ 0 h 20"/>
                  <a:gd name="T12" fmla="*/ 0 w 162"/>
                  <a:gd name="T13" fmla="*/ 0 h 20"/>
                  <a:gd name="T14" fmla="*/ 0 w 162"/>
                  <a:gd name="T15" fmla="*/ 0 h 20"/>
                  <a:gd name="T16" fmla="*/ 0 w 162"/>
                  <a:gd name="T17" fmla="*/ 0 h 20"/>
                  <a:gd name="T18" fmla="*/ 0 w 162"/>
                  <a:gd name="T19" fmla="*/ 0 h 20"/>
                  <a:gd name="T20" fmla="*/ 0 w 162"/>
                  <a:gd name="T21" fmla="*/ 0 h 20"/>
                  <a:gd name="T22" fmla="*/ 0 w 162"/>
                  <a:gd name="T23" fmla="*/ 0 h 20"/>
                  <a:gd name="T24" fmla="*/ 0 w 162"/>
                  <a:gd name="T25" fmla="*/ 0 h 20"/>
                  <a:gd name="T26" fmla="*/ 0 w 162"/>
                  <a:gd name="T27" fmla="*/ 0 h 20"/>
                  <a:gd name="T28" fmla="*/ 0 w 162"/>
                  <a:gd name="T29" fmla="*/ 0 h 20"/>
                  <a:gd name="T30" fmla="*/ 0 w 162"/>
                  <a:gd name="T31" fmla="*/ 0 h 20"/>
                  <a:gd name="T32" fmla="*/ 0 w 162"/>
                  <a:gd name="T33" fmla="*/ 0 h 20"/>
                  <a:gd name="T34" fmla="*/ 0 w 162"/>
                  <a:gd name="T35" fmla="*/ 0 h 20"/>
                  <a:gd name="T36" fmla="*/ 0 w 162"/>
                  <a:gd name="T37" fmla="*/ 0 h 20"/>
                  <a:gd name="T38" fmla="*/ 0 w 162"/>
                  <a:gd name="T39" fmla="*/ 0 h 20"/>
                  <a:gd name="T40" fmla="*/ 0 w 162"/>
                  <a:gd name="T41" fmla="*/ 0 h 20"/>
                  <a:gd name="T42" fmla="*/ 0 w 162"/>
                  <a:gd name="T43" fmla="*/ 0 h 20"/>
                  <a:gd name="T44" fmla="*/ 0 w 162"/>
                  <a:gd name="T45" fmla="*/ 0 h 20"/>
                  <a:gd name="T46" fmla="*/ 0 w 162"/>
                  <a:gd name="T47" fmla="*/ 0 h 20"/>
                  <a:gd name="T48" fmla="*/ 0 w 162"/>
                  <a:gd name="T49" fmla="*/ 0 h 20"/>
                  <a:gd name="T50" fmla="*/ 0 w 162"/>
                  <a:gd name="T51" fmla="*/ 0 h 20"/>
                  <a:gd name="T52" fmla="*/ 0 w 162"/>
                  <a:gd name="T53" fmla="*/ 0 h 20"/>
                  <a:gd name="T54" fmla="*/ 0 w 162"/>
                  <a:gd name="T55" fmla="*/ 0 h 20"/>
                  <a:gd name="T56" fmla="*/ 0 w 162"/>
                  <a:gd name="T57" fmla="*/ 0 h 20"/>
                  <a:gd name="T58" fmla="*/ 0 w 162"/>
                  <a:gd name="T59" fmla="*/ 0 h 20"/>
                  <a:gd name="T60" fmla="*/ 0 w 162"/>
                  <a:gd name="T61" fmla="*/ 0 h 20"/>
                  <a:gd name="T62" fmla="*/ 0 w 162"/>
                  <a:gd name="T63" fmla="*/ 0 h 20"/>
                  <a:gd name="T64" fmla="*/ 0 w 162"/>
                  <a:gd name="T65" fmla="*/ 0 h 20"/>
                  <a:gd name="T66" fmla="*/ 0 w 162"/>
                  <a:gd name="T67" fmla="*/ 0 h 20"/>
                  <a:gd name="T68" fmla="*/ 0 w 162"/>
                  <a:gd name="T69" fmla="*/ 0 h 20"/>
                  <a:gd name="T70" fmla="*/ 0 w 162"/>
                  <a:gd name="T71" fmla="*/ 0 h 20"/>
                  <a:gd name="T72" fmla="*/ 0 w 162"/>
                  <a:gd name="T73" fmla="*/ 0 h 20"/>
                  <a:gd name="T74" fmla="*/ 0 w 162"/>
                  <a:gd name="T75" fmla="*/ 0 h 20"/>
                  <a:gd name="T76" fmla="*/ 0 w 162"/>
                  <a:gd name="T77" fmla="*/ 0 h 20"/>
                  <a:gd name="T78" fmla="*/ 0 w 162"/>
                  <a:gd name="T79" fmla="*/ 0 h 20"/>
                  <a:gd name="T80" fmla="*/ 0 w 162"/>
                  <a:gd name="T81" fmla="*/ 0 h 20"/>
                  <a:gd name="T82" fmla="*/ 0 w 162"/>
                  <a:gd name="T83" fmla="*/ 0 h 20"/>
                  <a:gd name="T84" fmla="*/ 0 w 162"/>
                  <a:gd name="T85" fmla="*/ 0 h 20"/>
                  <a:gd name="T86" fmla="*/ 0 w 162"/>
                  <a:gd name="T87" fmla="*/ 0 h 20"/>
                  <a:gd name="T88" fmla="*/ 0 w 162"/>
                  <a:gd name="T89" fmla="*/ 0 h 20"/>
                  <a:gd name="T90" fmla="*/ 0 w 162"/>
                  <a:gd name="T91" fmla="*/ 0 h 20"/>
                  <a:gd name="T92" fmla="*/ 0 w 162"/>
                  <a:gd name="T93" fmla="*/ 0 h 20"/>
                  <a:gd name="T94" fmla="*/ 0 w 162"/>
                  <a:gd name="T95" fmla="*/ 0 h 20"/>
                  <a:gd name="T96" fmla="*/ 0 w 162"/>
                  <a:gd name="T97" fmla="*/ 0 h 20"/>
                  <a:gd name="T98" fmla="*/ 0 w 162"/>
                  <a:gd name="T99" fmla="*/ 0 h 20"/>
                  <a:gd name="T100" fmla="*/ 0 w 162"/>
                  <a:gd name="T101" fmla="*/ 0 h 20"/>
                  <a:gd name="T102" fmla="*/ 0 w 162"/>
                  <a:gd name="T103" fmla="*/ 0 h 20"/>
                  <a:gd name="T104" fmla="*/ 0 w 162"/>
                  <a:gd name="T105" fmla="*/ 0 h 20"/>
                  <a:gd name="T106" fmla="*/ 0 w 162"/>
                  <a:gd name="T107" fmla="*/ 0 h 20"/>
                  <a:gd name="T108" fmla="*/ 0 w 162"/>
                  <a:gd name="T109" fmla="*/ 0 h 20"/>
                  <a:gd name="T110" fmla="*/ 0 w 162"/>
                  <a:gd name="T111" fmla="*/ 0 h 20"/>
                  <a:gd name="T112" fmla="*/ 0 w 162"/>
                  <a:gd name="T113" fmla="*/ 0 h 20"/>
                  <a:gd name="T114" fmla="*/ 0 w 162"/>
                  <a:gd name="T115" fmla="*/ 0 h 20"/>
                  <a:gd name="T116" fmla="*/ 0 w 162"/>
                  <a:gd name="T117" fmla="*/ 0 h 20"/>
                  <a:gd name="T118" fmla="*/ 0 w 162"/>
                  <a:gd name="T119" fmla="*/ 0 h 20"/>
                  <a:gd name="T120" fmla="*/ 0 w 162"/>
                  <a:gd name="T121" fmla="*/ 0 h 20"/>
                  <a:gd name="T122" fmla="*/ 0 w 162"/>
                  <a:gd name="T123" fmla="*/ 0 h 20"/>
                  <a:gd name="T124" fmla="*/ 0 w 162"/>
                  <a:gd name="T125" fmla="*/ 0 h 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20">
                    <a:moveTo>
                      <a:pt x="0" y="14"/>
                    </a:moveTo>
                    <a:lnTo>
                      <a:pt x="1" y="14"/>
                    </a:lnTo>
                    <a:lnTo>
                      <a:pt x="2" y="14"/>
                    </a:lnTo>
                    <a:lnTo>
                      <a:pt x="3" y="7"/>
                    </a:lnTo>
                    <a:lnTo>
                      <a:pt x="5" y="7"/>
                    </a:lnTo>
                    <a:lnTo>
                      <a:pt x="6" y="7"/>
                    </a:lnTo>
                    <a:lnTo>
                      <a:pt x="7" y="7"/>
                    </a:lnTo>
                    <a:lnTo>
                      <a:pt x="8" y="7"/>
                    </a:lnTo>
                    <a:lnTo>
                      <a:pt x="9" y="7"/>
                    </a:lnTo>
                    <a:lnTo>
                      <a:pt x="12" y="7"/>
                    </a:lnTo>
                    <a:lnTo>
                      <a:pt x="13" y="7"/>
                    </a:lnTo>
                    <a:lnTo>
                      <a:pt x="14" y="7"/>
                    </a:lnTo>
                    <a:lnTo>
                      <a:pt x="15" y="7"/>
                    </a:lnTo>
                    <a:lnTo>
                      <a:pt x="16" y="14"/>
                    </a:lnTo>
                    <a:lnTo>
                      <a:pt x="18" y="7"/>
                    </a:lnTo>
                    <a:lnTo>
                      <a:pt x="19" y="7"/>
                    </a:lnTo>
                    <a:lnTo>
                      <a:pt x="20" y="7"/>
                    </a:lnTo>
                    <a:lnTo>
                      <a:pt x="21" y="7"/>
                    </a:lnTo>
                    <a:lnTo>
                      <a:pt x="22" y="7"/>
                    </a:lnTo>
                    <a:lnTo>
                      <a:pt x="25" y="7"/>
                    </a:lnTo>
                    <a:lnTo>
                      <a:pt x="26" y="7"/>
                    </a:lnTo>
                    <a:lnTo>
                      <a:pt x="27" y="7"/>
                    </a:lnTo>
                    <a:lnTo>
                      <a:pt x="28" y="7"/>
                    </a:lnTo>
                    <a:lnTo>
                      <a:pt x="29" y="14"/>
                    </a:lnTo>
                    <a:lnTo>
                      <a:pt x="31" y="14"/>
                    </a:lnTo>
                    <a:lnTo>
                      <a:pt x="32" y="14"/>
                    </a:lnTo>
                    <a:lnTo>
                      <a:pt x="33" y="14"/>
                    </a:lnTo>
                    <a:lnTo>
                      <a:pt x="34" y="14"/>
                    </a:lnTo>
                    <a:lnTo>
                      <a:pt x="35" y="14"/>
                    </a:lnTo>
                    <a:lnTo>
                      <a:pt x="38" y="14"/>
                    </a:lnTo>
                    <a:lnTo>
                      <a:pt x="39" y="14"/>
                    </a:lnTo>
                    <a:lnTo>
                      <a:pt x="40" y="14"/>
                    </a:lnTo>
                    <a:lnTo>
                      <a:pt x="41" y="14"/>
                    </a:lnTo>
                    <a:lnTo>
                      <a:pt x="43" y="20"/>
                    </a:lnTo>
                    <a:lnTo>
                      <a:pt x="44" y="20"/>
                    </a:lnTo>
                    <a:lnTo>
                      <a:pt x="45" y="14"/>
                    </a:lnTo>
                    <a:lnTo>
                      <a:pt x="46" y="14"/>
                    </a:lnTo>
                    <a:lnTo>
                      <a:pt x="47" y="14"/>
                    </a:lnTo>
                    <a:lnTo>
                      <a:pt x="49" y="14"/>
                    </a:lnTo>
                    <a:lnTo>
                      <a:pt x="51" y="14"/>
                    </a:lnTo>
                    <a:lnTo>
                      <a:pt x="52" y="14"/>
                    </a:lnTo>
                    <a:lnTo>
                      <a:pt x="53" y="14"/>
                    </a:lnTo>
                    <a:lnTo>
                      <a:pt x="54" y="14"/>
                    </a:lnTo>
                    <a:lnTo>
                      <a:pt x="56" y="14"/>
                    </a:lnTo>
                    <a:lnTo>
                      <a:pt x="57" y="12"/>
                    </a:lnTo>
                    <a:lnTo>
                      <a:pt x="58" y="12"/>
                    </a:lnTo>
                    <a:lnTo>
                      <a:pt x="59" y="12"/>
                    </a:lnTo>
                    <a:lnTo>
                      <a:pt x="60" y="12"/>
                    </a:lnTo>
                    <a:lnTo>
                      <a:pt x="62" y="12"/>
                    </a:lnTo>
                    <a:lnTo>
                      <a:pt x="64" y="12"/>
                    </a:lnTo>
                    <a:lnTo>
                      <a:pt x="65" y="12"/>
                    </a:lnTo>
                    <a:lnTo>
                      <a:pt x="66" y="12"/>
                    </a:lnTo>
                    <a:lnTo>
                      <a:pt x="67" y="12"/>
                    </a:lnTo>
                    <a:lnTo>
                      <a:pt x="69" y="12"/>
                    </a:lnTo>
                    <a:lnTo>
                      <a:pt x="70" y="12"/>
                    </a:lnTo>
                    <a:lnTo>
                      <a:pt x="71" y="12"/>
                    </a:lnTo>
                    <a:lnTo>
                      <a:pt x="72" y="12"/>
                    </a:lnTo>
                    <a:lnTo>
                      <a:pt x="73" y="12"/>
                    </a:lnTo>
                    <a:lnTo>
                      <a:pt x="75" y="12"/>
                    </a:lnTo>
                    <a:lnTo>
                      <a:pt x="76" y="12"/>
                    </a:lnTo>
                    <a:lnTo>
                      <a:pt x="78" y="12"/>
                    </a:lnTo>
                    <a:lnTo>
                      <a:pt x="79" y="12"/>
                    </a:lnTo>
                    <a:lnTo>
                      <a:pt x="80" y="12"/>
                    </a:lnTo>
                    <a:lnTo>
                      <a:pt x="82" y="12"/>
                    </a:lnTo>
                    <a:lnTo>
                      <a:pt x="83" y="12"/>
                    </a:lnTo>
                    <a:lnTo>
                      <a:pt x="84" y="12"/>
                    </a:lnTo>
                    <a:lnTo>
                      <a:pt x="85" y="12"/>
                    </a:lnTo>
                    <a:lnTo>
                      <a:pt x="86" y="12"/>
                    </a:lnTo>
                    <a:lnTo>
                      <a:pt x="88" y="12"/>
                    </a:lnTo>
                    <a:lnTo>
                      <a:pt x="89" y="12"/>
                    </a:lnTo>
                    <a:lnTo>
                      <a:pt x="91" y="6"/>
                    </a:lnTo>
                    <a:lnTo>
                      <a:pt x="92" y="6"/>
                    </a:lnTo>
                    <a:lnTo>
                      <a:pt x="93" y="6"/>
                    </a:lnTo>
                    <a:lnTo>
                      <a:pt x="95" y="6"/>
                    </a:lnTo>
                    <a:lnTo>
                      <a:pt x="96" y="6"/>
                    </a:lnTo>
                    <a:lnTo>
                      <a:pt x="97" y="6"/>
                    </a:lnTo>
                    <a:lnTo>
                      <a:pt x="98" y="6"/>
                    </a:lnTo>
                    <a:lnTo>
                      <a:pt x="99" y="6"/>
                    </a:lnTo>
                    <a:lnTo>
                      <a:pt x="101" y="6"/>
                    </a:lnTo>
                    <a:lnTo>
                      <a:pt x="102" y="6"/>
                    </a:lnTo>
                    <a:lnTo>
                      <a:pt x="104" y="6"/>
                    </a:lnTo>
                    <a:lnTo>
                      <a:pt x="105" y="6"/>
                    </a:lnTo>
                    <a:lnTo>
                      <a:pt x="106" y="6"/>
                    </a:lnTo>
                    <a:lnTo>
                      <a:pt x="108" y="6"/>
                    </a:lnTo>
                    <a:lnTo>
                      <a:pt x="109" y="6"/>
                    </a:lnTo>
                    <a:lnTo>
                      <a:pt x="110" y="6"/>
                    </a:lnTo>
                    <a:lnTo>
                      <a:pt x="111" y="6"/>
                    </a:lnTo>
                    <a:lnTo>
                      <a:pt x="112" y="6"/>
                    </a:lnTo>
                    <a:lnTo>
                      <a:pt x="114" y="6"/>
                    </a:lnTo>
                    <a:lnTo>
                      <a:pt x="115" y="6"/>
                    </a:lnTo>
                    <a:lnTo>
                      <a:pt x="116" y="6"/>
                    </a:lnTo>
                    <a:lnTo>
                      <a:pt x="118" y="6"/>
                    </a:lnTo>
                    <a:lnTo>
                      <a:pt x="119" y="0"/>
                    </a:lnTo>
                    <a:lnTo>
                      <a:pt x="121" y="0"/>
                    </a:lnTo>
                    <a:lnTo>
                      <a:pt x="122" y="0"/>
                    </a:lnTo>
                    <a:lnTo>
                      <a:pt x="123" y="0"/>
                    </a:lnTo>
                    <a:lnTo>
                      <a:pt x="124" y="0"/>
                    </a:lnTo>
                    <a:lnTo>
                      <a:pt x="125" y="0"/>
                    </a:lnTo>
                    <a:lnTo>
                      <a:pt x="127" y="0"/>
                    </a:lnTo>
                    <a:lnTo>
                      <a:pt x="128" y="0"/>
                    </a:lnTo>
                    <a:lnTo>
                      <a:pt x="129" y="0"/>
                    </a:lnTo>
                    <a:lnTo>
                      <a:pt x="131" y="0"/>
                    </a:lnTo>
                    <a:lnTo>
                      <a:pt x="132" y="0"/>
                    </a:lnTo>
                    <a:lnTo>
                      <a:pt x="134" y="6"/>
                    </a:lnTo>
                    <a:lnTo>
                      <a:pt x="135" y="6"/>
                    </a:lnTo>
                    <a:lnTo>
                      <a:pt x="136" y="6"/>
                    </a:lnTo>
                    <a:lnTo>
                      <a:pt x="137" y="6"/>
                    </a:lnTo>
                    <a:lnTo>
                      <a:pt x="138" y="6"/>
                    </a:lnTo>
                    <a:lnTo>
                      <a:pt x="140" y="6"/>
                    </a:lnTo>
                    <a:lnTo>
                      <a:pt x="141" y="6"/>
                    </a:lnTo>
                    <a:lnTo>
                      <a:pt x="142" y="6"/>
                    </a:lnTo>
                    <a:lnTo>
                      <a:pt x="144" y="6"/>
                    </a:lnTo>
                    <a:lnTo>
                      <a:pt x="145" y="6"/>
                    </a:lnTo>
                    <a:lnTo>
                      <a:pt x="147" y="6"/>
                    </a:lnTo>
                    <a:lnTo>
                      <a:pt x="148" y="6"/>
                    </a:lnTo>
                    <a:lnTo>
                      <a:pt x="149" y="6"/>
                    </a:lnTo>
                    <a:lnTo>
                      <a:pt x="150" y="6"/>
                    </a:lnTo>
                    <a:lnTo>
                      <a:pt x="151" y="6"/>
                    </a:lnTo>
                    <a:lnTo>
                      <a:pt x="153" y="6"/>
                    </a:lnTo>
                    <a:lnTo>
                      <a:pt x="154" y="6"/>
                    </a:lnTo>
                    <a:lnTo>
                      <a:pt x="155" y="6"/>
                    </a:lnTo>
                    <a:lnTo>
                      <a:pt x="156" y="12"/>
                    </a:lnTo>
                    <a:lnTo>
                      <a:pt x="158" y="12"/>
                    </a:lnTo>
                    <a:lnTo>
                      <a:pt x="160" y="12"/>
                    </a:lnTo>
                    <a:lnTo>
                      <a:pt x="161" y="12"/>
                    </a:lnTo>
                    <a:lnTo>
                      <a:pt x="162" y="1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52" name="Freeform 100"/>
              <p:cNvSpPr>
                <a:spLocks/>
              </p:cNvSpPr>
              <p:nvPr/>
            </p:nvSpPr>
            <p:spPr bwMode="auto">
              <a:xfrm>
                <a:off x="5109" y="3730"/>
                <a:ext cx="48" cy="2"/>
              </a:xfrm>
              <a:custGeom>
                <a:avLst/>
                <a:gdLst>
                  <a:gd name="T0" fmla="*/ 0 w 162"/>
                  <a:gd name="T1" fmla="*/ 0 h 19"/>
                  <a:gd name="T2" fmla="*/ 0 w 162"/>
                  <a:gd name="T3" fmla="*/ 0 h 19"/>
                  <a:gd name="T4" fmla="*/ 0 w 162"/>
                  <a:gd name="T5" fmla="*/ 0 h 19"/>
                  <a:gd name="T6" fmla="*/ 0 w 162"/>
                  <a:gd name="T7" fmla="*/ 0 h 19"/>
                  <a:gd name="T8" fmla="*/ 0 w 162"/>
                  <a:gd name="T9" fmla="*/ 0 h 19"/>
                  <a:gd name="T10" fmla="*/ 0 w 162"/>
                  <a:gd name="T11" fmla="*/ 0 h 19"/>
                  <a:gd name="T12" fmla="*/ 0 w 162"/>
                  <a:gd name="T13" fmla="*/ 0 h 19"/>
                  <a:gd name="T14" fmla="*/ 0 w 162"/>
                  <a:gd name="T15" fmla="*/ 0 h 19"/>
                  <a:gd name="T16" fmla="*/ 0 w 162"/>
                  <a:gd name="T17" fmla="*/ 0 h 19"/>
                  <a:gd name="T18" fmla="*/ 0 w 162"/>
                  <a:gd name="T19" fmla="*/ 0 h 19"/>
                  <a:gd name="T20" fmla="*/ 0 w 162"/>
                  <a:gd name="T21" fmla="*/ 0 h 19"/>
                  <a:gd name="T22" fmla="*/ 0 w 162"/>
                  <a:gd name="T23" fmla="*/ 0 h 19"/>
                  <a:gd name="T24" fmla="*/ 0 w 162"/>
                  <a:gd name="T25" fmla="*/ 0 h 19"/>
                  <a:gd name="T26" fmla="*/ 0 w 162"/>
                  <a:gd name="T27" fmla="*/ 0 h 19"/>
                  <a:gd name="T28" fmla="*/ 0 w 162"/>
                  <a:gd name="T29" fmla="*/ 0 h 19"/>
                  <a:gd name="T30" fmla="*/ 0 w 162"/>
                  <a:gd name="T31" fmla="*/ 0 h 19"/>
                  <a:gd name="T32" fmla="*/ 0 w 162"/>
                  <a:gd name="T33" fmla="*/ 0 h 19"/>
                  <a:gd name="T34" fmla="*/ 0 w 162"/>
                  <a:gd name="T35" fmla="*/ 0 h 19"/>
                  <a:gd name="T36" fmla="*/ 0 w 162"/>
                  <a:gd name="T37" fmla="*/ 0 h 19"/>
                  <a:gd name="T38" fmla="*/ 0 w 162"/>
                  <a:gd name="T39" fmla="*/ 0 h 19"/>
                  <a:gd name="T40" fmla="*/ 0 w 162"/>
                  <a:gd name="T41" fmla="*/ 0 h 19"/>
                  <a:gd name="T42" fmla="*/ 0 w 162"/>
                  <a:gd name="T43" fmla="*/ 0 h 19"/>
                  <a:gd name="T44" fmla="*/ 0 w 162"/>
                  <a:gd name="T45" fmla="*/ 0 h 19"/>
                  <a:gd name="T46" fmla="*/ 0 w 162"/>
                  <a:gd name="T47" fmla="*/ 0 h 19"/>
                  <a:gd name="T48" fmla="*/ 0 w 162"/>
                  <a:gd name="T49" fmla="*/ 0 h 19"/>
                  <a:gd name="T50" fmla="*/ 0 w 162"/>
                  <a:gd name="T51" fmla="*/ 0 h 19"/>
                  <a:gd name="T52" fmla="*/ 0 w 162"/>
                  <a:gd name="T53" fmla="*/ 0 h 19"/>
                  <a:gd name="T54" fmla="*/ 0 w 162"/>
                  <a:gd name="T55" fmla="*/ 0 h 19"/>
                  <a:gd name="T56" fmla="*/ 0 w 162"/>
                  <a:gd name="T57" fmla="*/ 0 h 19"/>
                  <a:gd name="T58" fmla="*/ 0 w 162"/>
                  <a:gd name="T59" fmla="*/ 0 h 19"/>
                  <a:gd name="T60" fmla="*/ 0 w 162"/>
                  <a:gd name="T61" fmla="*/ 0 h 19"/>
                  <a:gd name="T62" fmla="*/ 0 w 162"/>
                  <a:gd name="T63" fmla="*/ 0 h 19"/>
                  <a:gd name="T64" fmla="*/ 0 w 162"/>
                  <a:gd name="T65" fmla="*/ 0 h 19"/>
                  <a:gd name="T66" fmla="*/ 0 w 162"/>
                  <a:gd name="T67" fmla="*/ 0 h 19"/>
                  <a:gd name="T68" fmla="*/ 0 w 162"/>
                  <a:gd name="T69" fmla="*/ 0 h 19"/>
                  <a:gd name="T70" fmla="*/ 0 w 162"/>
                  <a:gd name="T71" fmla="*/ 0 h 19"/>
                  <a:gd name="T72" fmla="*/ 0 w 162"/>
                  <a:gd name="T73" fmla="*/ 0 h 19"/>
                  <a:gd name="T74" fmla="*/ 0 w 162"/>
                  <a:gd name="T75" fmla="*/ 0 h 19"/>
                  <a:gd name="T76" fmla="*/ 0 w 162"/>
                  <a:gd name="T77" fmla="*/ 0 h 19"/>
                  <a:gd name="T78" fmla="*/ 0 w 162"/>
                  <a:gd name="T79" fmla="*/ 0 h 19"/>
                  <a:gd name="T80" fmla="*/ 0 w 162"/>
                  <a:gd name="T81" fmla="*/ 0 h 19"/>
                  <a:gd name="T82" fmla="*/ 0 w 162"/>
                  <a:gd name="T83" fmla="*/ 0 h 19"/>
                  <a:gd name="T84" fmla="*/ 0 w 162"/>
                  <a:gd name="T85" fmla="*/ 0 h 19"/>
                  <a:gd name="T86" fmla="*/ 0 w 162"/>
                  <a:gd name="T87" fmla="*/ 0 h 19"/>
                  <a:gd name="T88" fmla="*/ 0 w 162"/>
                  <a:gd name="T89" fmla="*/ 0 h 19"/>
                  <a:gd name="T90" fmla="*/ 0 w 162"/>
                  <a:gd name="T91" fmla="*/ 0 h 19"/>
                  <a:gd name="T92" fmla="*/ 0 w 162"/>
                  <a:gd name="T93" fmla="*/ 0 h 19"/>
                  <a:gd name="T94" fmla="*/ 0 w 162"/>
                  <a:gd name="T95" fmla="*/ 0 h 19"/>
                  <a:gd name="T96" fmla="*/ 0 w 162"/>
                  <a:gd name="T97" fmla="*/ 0 h 19"/>
                  <a:gd name="T98" fmla="*/ 0 w 162"/>
                  <a:gd name="T99" fmla="*/ 0 h 19"/>
                  <a:gd name="T100" fmla="*/ 0 w 162"/>
                  <a:gd name="T101" fmla="*/ 0 h 19"/>
                  <a:gd name="T102" fmla="*/ 0 w 162"/>
                  <a:gd name="T103" fmla="*/ 0 h 19"/>
                  <a:gd name="T104" fmla="*/ 0 w 162"/>
                  <a:gd name="T105" fmla="*/ 0 h 19"/>
                  <a:gd name="T106" fmla="*/ 0 w 162"/>
                  <a:gd name="T107" fmla="*/ 0 h 19"/>
                  <a:gd name="T108" fmla="*/ 0 w 162"/>
                  <a:gd name="T109" fmla="*/ 0 h 19"/>
                  <a:gd name="T110" fmla="*/ 0 w 162"/>
                  <a:gd name="T111" fmla="*/ 0 h 19"/>
                  <a:gd name="T112" fmla="*/ 0 w 162"/>
                  <a:gd name="T113" fmla="*/ 0 h 19"/>
                  <a:gd name="T114" fmla="*/ 0 w 162"/>
                  <a:gd name="T115" fmla="*/ 0 h 19"/>
                  <a:gd name="T116" fmla="*/ 0 w 162"/>
                  <a:gd name="T117" fmla="*/ 0 h 19"/>
                  <a:gd name="T118" fmla="*/ 0 w 162"/>
                  <a:gd name="T119" fmla="*/ 0 h 19"/>
                  <a:gd name="T120" fmla="*/ 0 w 162"/>
                  <a:gd name="T121" fmla="*/ 0 h 19"/>
                  <a:gd name="T122" fmla="*/ 0 w 162"/>
                  <a:gd name="T123" fmla="*/ 0 h 19"/>
                  <a:gd name="T124" fmla="*/ 0 w 162"/>
                  <a:gd name="T125" fmla="*/ 0 h 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9">
                    <a:moveTo>
                      <a:pt x="0" y="14"/>
                    </a:moveTo>
                    <a:lnTo>
                      <a:pt x="1" y="14"/>
                    </a:lnTo>
                    <a:lnTo>
                      <a:pt x="2" y="14"/>
                    </a:lnTo>
                    <a:lnTo>
                      <a:pt x="4" y="14"/>
                    </a:lnTo>
                    <a:lnTo>
                      <a:pt x="5" y="14"/>
                    </a:lnTo>
                    <a:lnTo>
                      <a:pt x="6" y="14"/>
                    </a:lnTo>
                    <a:lnTo>
                      <a:pt x="7" y="14"/>
                    </a:lnTo>
                    <a:lnTo>
                      <a:pt x="9" y="14"/>
                    </a:lnTo>
                    <a:lnTo>
                      <a:pt x="11" y="14"/>
                    </a:lnTo>
                    <a:lnTo>
                      <a:pt x="12" y="14"/>
                    </a:lnTo>
                    <a:lnTo>
                      <a:pt x="13" y="14"/>
                    </a:lnTo>
                    <a:lnTo>
                      <a:pt x="14" y="8"/>
                    </a:lnTo>
                    <a:lnTo>
                      <a:pt x="15" y="8"/>
                    </a:lnTo>
                    <a:lnTo>
                      <a:pt x="17" y="8"/>
                    </a:lnTo>
                    <a:lnTo>
                      <a:pt x="18" y="8"/>
                    </a:lnTo>
                    <a:lnTo>
                      <a:pt x="19" y="8"/>
                    </a:lnTo>
                    <a:lnTo>
                      <a:pt x="20" y="8"/>
                    </a:lnTo>
                    <a:lnTo>
                      <a:pt x="22" y="2"/>
                    </a:lnTo>
                    <a:lnTo>
                      <a:pt x="24" y="2"/>
                    </a:lnTo>
                    <a:lnTo>
                      <a:pt x="25" y="2"/>
                    </a:lnTo>
                    <a:lnTo>
                      <a:pt x="26" y="2"/>
                    </a:lnTo>
                    <a:lnTo>
                      <a:pt x="27" y="2"/>
                    </a:lnTo>
                    <a:lnTo>
                      <a:pt x="28" y="2"/>
                    </a:lnTo>
                    <a:lnTo>
                      <a:pt x="30" y="2"/>
                    </a:lnTo>
                    <a:lnTo>
                      <a:pt x="31" y="2"/>
                    </a:lnTo>
                    <a:lnTo>
                      <a:pt x="32" y="2"/>
                    </a:lnTo>
                    <a:lnTo>
                      <a:pt x="33" y="7"/>
                    </a:lnTo>
                    <a:lnTo>
                      <a:pt x="34" y="7"/>
                    </a:lnTo>
                    <a:lnTo>
                      <a:pt x="37" y="7"/>
                    </a:lnTo>
                    <a:lnTo>
                      <a:pt x="38" y="7"/>
                    </a:lnTo>
                    <a:lnTo>
                      <a:pt x="39" y="7"/>
                    </a:lnTo>
                    <a:lnTo>
                      <a:pt x="40" y="2"/>
                    </a:lnTo>
                    <a:lnTo>
                      <a:pt x="42" y="2"/>
                    </a:lnTo>
                    <a:lnTo>
                      <a:pt x="43" y="2"/>
                    </a:lnTo>
                    <a:lnTo>
                      <a:pt x="44" y="7"/>
                    </a:lnTo>
                    <a:lnTo>
                      <a:pt x="45" y="7"/>
                    </a:lnTo>
                    <a:lnTo>
                      <a:pt x="46" y="7"/>
                    </a:lnTo>
                    <a:lnTo>
                      <a:pt x="49" y="7"/>
                    </a:lnTo>
                    <a:lnTo>
                      <a:pt x="50" y="7"/>
                    </a:lnTo>
                    <a:lnTo>
                      <a:pt x="51" y="7"/>
                    </a:lnTo>
                    <a:lnTo>
                      <a:pt x="52" y="7"/>
                    </a:lnTo>
                    <a:lnTo>
                      <a:pt x="53" y="7"/>
                    </a:lnTo>
                    <a:lnTo>
                      <a:pt x="55" y="7"/>
                    </a:lnTo>
                    <a:lnTo>
                      <a:pt x="56" y="7"/>
                    </a:lnTo>
                    <a:lnTo>
                      <a:pt x="57" y="7"/>
                    </a:lnTo>
                    <a:lnTo>
                      <a:pt x="58" y="7"/>
                    </a:lnTo>
                    <a:lnTo>
                      <a:pt x="59" y="7"/>
                    </a:lnTo>
                    <a:lnTo>
                      <a:pt x="62" y="0"/>
                    </a:lnTo>
                    <a:lnTo>
                      <a:pt x="63" y="0"/>
                    </a:lnTo>
                    <a:lnTo>
                      <a:pt x="64" y="0"/>
                    </a:lnTo>
                    <a:lnTo>
                      <a:pt x="65" y="0"/>
                    </a:lnTo>
                    <a:lnTo>
                      <a:pt x="66" y="0"/>
                    </a:lnTo>
                    <a:lnTo>
                      <a:pt x="68" y="0"/>
                    </a:lnTo>
                    <a:lnTo>
                      <a:pt x="69" y="0"/>
                    </a:lnTo>
                    <a:lnTo>
                      <a:pt x="70" y="0"/>
                    </a:lnTo>
                    <a:lnTo>
                      <a:pt x="71" y="0"/>
                    </a:lnTo>
                    <a:lnTo>
                      <a:pt x="72" y="0"/>
                    </a:lnTo>
                    <a:lnTo>
                      <a:pt x="74" y="0"/>
                    </a:lnTo>
                    <a:lnTo>
                      <a:pt x="76" y="0"/>
                    </a:lnTo>
                    <a:lnTo>
                      <a:pt x="77" y="0"/>
                    </a:lnTo>
                    <a:lnTo>
                      <a:pt x="78" y="0"/>
                    </a:lnTo>
                    <a:lnTo>
                      <a:pt x="79" y="0"/>
                    </a:lnTo>
                    <a:lnTo>
                      <a:pt x="81" y="0"/>
                    </a:lnTo>
                    <a:lnTo>
                      <a:pt x="82" y="0"/>
                    </a:lnTo>
                    <a:lnTo>
                      <a:pt x="83" y="0"/>
                    </a:lnTo>
                    <a:lnTo>
                      <a:pt x="84" y="0"/>
                    </a:lnTo>
                    <a:lnTo>
                      <a:pt x="85" y="0"/>
                    </a:lnTo>
                    <a:lnTo>
                      <a:pt x="87" y="0"/>
                    </a:lnTo>
                    <a:lnTo>
                      <a:pt x="89" y="7"/>
                    </a:lnTo>
                    <a:lnTo>
                      <a:pt x="90" y="7"/>
                    </a:lnTo>
                    <a:lnTo>
                      <a:pt x="91" y="7"/>
                    </a:lnTo>
                    <a:lnTo>
                      <a:pt x="92" y="7"/>
                    </a:lnTo>
                    <a:lnTo>
                      <a:pt x="94" y="7"/>
                    </a:lnTo>
                    <a:lnTo>
                      <a:pt x="95" y="7"/>
                    </a:lnTo>
                    <a:lnTo>
                      <a:pt x="96" y="7"/>
                    </a:lnTo>
                    <a:lnTo>
                      <a:pt x="97" y="7"/>
                    </a:lnTo>
                    <a:lnTo>
                      <a:pt x="98" y="7"/>
                    </a:lnTo>
                    <a:lnTo>
                      <a:pt x="100" y="7"/>
                    </a:lnTo>
                    <a:lnTo>
                      <a:pt x="102" y="7"/>
                    </a:lnTo>
                    <a:lnTo>
                      <a:pt x="103" y="7"/>
                    </a:lnTo>
                    <a:lnTo>
                      <a:pt x="104" y="7"/>
                    </a:lnTo>
                    <a:lnTo>
                      <a:pt x="105" y="7"/>
                    </a:lnTo>
                    <a:lnTo>
                      <a:pt x="107" y="7"/>
                    </a:lnTo>
                    <a:lnTo>
                      <a:pt x="108" y="7"/>
                    </a:lnTo>
                    <a:lnTo>
                      <a:pt x="109" y="7"/>
                    </a:lnTo>
                    <a:lnTo>
                      <a:pt x="110" y="7"/>
                    </a:lnTo>
                    <a:lnTo>
                      <a:pt x="111" y="7"/>
                    </a:lnTo>
                    <a:lnTo>
                      <a:pt x="113" y="7"/>
                    </a:lnTo>
                    <a:lnTo>
                      <a:pt x="114" y="7"/>
                    </a:lnTo>
                    <a:lnTo>
                      <a:pt x="116" y="7"/>
                    </a:lnTo>
                    <a:lnTo>
                      <a:pt x="117" y="7"/>
                    </a:lnTo>
                    <a:lnTo>
                      <a:pt x="118" y="7"/>
                    </a:lnTo>
                    <a:lnTo>
                      <a:pt x="120" y="13"/>
                    </a:lnTo>
                    <a:lnTo>
                      <a:pt x="121" y="13"/>
                    </a:lnTo>
                    <a:lnTo>
                      <a:pt x="122" y="13"/>
                    </a:lnTo>
                    <a:lnTo>
                      <a:pt x="123" y="13"/>
                    </a:lnTo>
                    <a:lnTo>
                      <a:pt x="124" y="13"/>
                    </a:lnTo>
                    <a:lnTo>
                      <a:pt x="126" y="13"/>
                    </a:lnTo>
                    <a:lnTo>
                      <a:pt x="127" y="13"/>
                    </a:lnTo>
                    <a:lnTo>
                      <a:pt x="129" y="13"/>
                    </a:lnTo>
                    <a:lnTo>
                      <a:pt x="130" y="13"/>
                    </a:lnTo>
                    <a:lnTo>
                      <a:pt x="131" y="13"/>
                    </a:lnTo>
                    <a:lnTo>
                      <a:pt x="133" y="13"/>
                    </a:lnTo>
                    <a:lnTo>
                      <a:pt x="134" y="13"/>
                    </a:lnTo>
                    <a:lnTo>
                      <a:pt x="135" y="13"/>
                    </a:lnTo>
                    <a:lnTo>
                      <a:pt x="136" y="13"/>
                    </a:lnTo>
                    <a:lnTo>
                      <a:pt x="137" y="13"/>
                    </a:lnTo>
                    <a:lnTo>
                      <a:pt x="139" y="13"/>
                    </a:lnTo>
                    <a:lnTo>
                      <a:pt x="140" y="13"/>
                    </a:lnTo>
                    <a:lnTo>
                      <a:pt x="142" y="13"/>
                    </a:lnTo>
                    <a:lnTo>
                      <a:pt x="143" y="13"/>
                    </a:lnTo>
                    <a:lnTo>
                      <a:pt x="144" y="13"/>
                    </a:lnTo>
                    <a:lnTo>
                      <a:pt x="146" y="13"/>
                    </a:lnTo>
                    <a:lnTo>
                      <a:pt x="147" y="13"/>
                    </a:lnTo>
                    <a:lnTo>
                      <a:pt x="148" y="13"/>
                    </a:lnTo>
                    <a:lnTo>
                      <a:pt x="149" y="19"/>
                    </a:lnTo>
                    <a:lnTo>
                      <a:pt x="150" y="19"/>
                    </a:lnTo>
                    <a:lnTo>
                      <a:pt x="152" y="19"/>
                    </a:lnTo>
                    <a:lnTo>
                      <a:pt x="153" y="19"/>
                    </a:lnTo>
                    <a:lnTo>
                      <a:pt x="154" y="19"/>
                    </a:lnTo>
                    <a:lnTo>
                      <a:pt x="156" y="19"/>
                    </a:lnTo>
                    <a:lnTo>
                      <a:pt x="157" y="19"/>
                    </a:lnTo>
                    <a:lnTo>
                      <a:pt x="159" y="19"/>
                    </a:lnTo>
                    <a:lnTo>
                      <a:pt x="160" y="19"/>
                    </a:lnTo>
                    <a:lnTo>
                      <a:pt x="161" y="19"/>
                    </a:lnTo>
                    <a:lnTo>
                      <a:pt x="162" y="1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53" name="Freeform 101"/>
              <p:cNvSpPr>
                <a:spLocks/>
              </p:cNvSpPr>
              <p:nvPr/>
            </p:nvSpPr>
            <p:spPr bwMode="auto">
              <a:xfrm>
                <a:off x="5157" y="3731"/>
                <a:ext cx="47" cy="3"/>
              </a:xfrm>
              <a:custGeom>
                <a:avLst/>
                <a:gdLst>
                  <a:gd name="T0" fmla="*/ 0 w 159"/>
                  <a:gd name="T1" fmla="*/ 0 h 26"/>
                  <a:gd name="T2" fmla="*/ 0 w 159"/>
                  <a:gd name="T3" fmla="*/ 0 h 26"/>
                  <a:gd name="T4" fmla="*/ 0 w 159"/>
                  <a:gd name="T5" fmla="*/ 0 h 26"/>
                  <a:gd name="T6" fmla="*/ 0 w 159"/>
                  <a:gd name="T7" fmla="*/ 0 h 26"/>
                  <a:gd name="T8" fmla="*/ 0 w 159"/>
                  <a:gd name="T9" fmla="*/ 0 h 26"/>
                  <a:gd name="T10" fmla="*/ 0 w 159"/>
                  <a:gd name="T11" fmla="*/ 0 h 26"/>
                  <a:gd name="T12" fmla="*/ 0 w 159"/>
                  <a:gd name="T13" fmla="*/ 0 h 26"/>
                  <a:gd name="T14" fmla="*/ 0 w 159"/>
                  <a:gd name="T15" fmla="*/ 0 h 26"/>
                  <a:gd name="T16" fmla="*/ 0 w 159"/>
                  <a:gd name="T17" fmla="*/ 0 h 26"/>
                  <a:gd name="T18" fmla="*/ 0 w 159"/>
                  <a:gd name="T19" fmla="*/ 0 h 26"/>
                  <a:gd name="T20" fmla="*/ 0 w 159"/>
                  <a:gd name="T21" fmla="*/ 0 h 26"/>
                  <a:gd name="T22" fmla="*/ 0 w 159"/>
                  <a:gd name="T23" fmla="*/ 0 h 26"/>
                  <a:gd name="T24" fmla="*/ 0 w 159"/>
                  <a:gd name="T25" fmla="*/ 0 h 26"/>
                  <a:gd name="T26" fmla="*/ 0 w 159"/>
                  <a:gd name="T27" fmla="*/ 0 h 26"/>
                  <a:gd name="T28" fmla="*/ 0 w 159"/>
                  <a:gd name="T29" fmla="*/ 0 h 26"/>
                  <a:gd name="T30" fmla="*/ 0 w 159"/>
                  <a:gd name="T31" fmla="*/ 0 h 26"/>
                  <a:gd name="T32" fmla="*/ 0 w 159"/>
                  <a:gd name="T33" fmla="*/ 0 h 26"/>
                  <a:gd name="T34" fmla="*/ 0 w 159"/>
                  <a:gd name="T35" fmla="*/ 0 h 26"/>
                  <a:gd name="T36" fmla="*/ 0 w 159"/>
                  <a:gd name="T37" fmla="*/ 0 h 26"/>
                  <a:gd name="T38" fmla="*/ 0 w 159"/>
                  <a:gd name="T39" fmla="*/ 0 h 26"/>
                  <a:gd name="T40" fmla="*/ 0 w 159"/>
                  <a:gd name="T41" fmla="*/ 0 h 26"/>
                  <a:gd name="T42" fmla="*/ 0 w 159"/>
                  <a:gd name="T43" fmla="*/ 0 h 26"/>
                  <a:gd name="T44" fmla="*/ 0 w 159"/>
                  <a:gd name="T45" fmla="*/ 0 h 26"/>
                  <a:gd name="T46" fmla="*/ 0 w 159"/>
                  <a:gd name="T47" fmla="*/ 0 h 26"/>
                  <a:gd name="T48" fmla="*/ 0 w 159"/>
                  <a:gd name="T49" fmla="*/ 0 h 26"/>
                  <a:gd name="T50" fmla="*/ 0 w 159"/>
                  <a:gd name="T51" fmla="*/ 0 h 26"/>
                  <a:gd name="T52" fmla="*/ 0 w 159"/>
                  <a:gd name="T53" fmla="*/ 0 h 26"/>
                  <a:gd name="T54" fmla="*/ 0 w 159"/>
                  <a:gd name="T55" fmla="*/ 0 h 26"/>
                  <a:gd name="T56" fmla="*/ 0 w 159"/>
                  <a:gd name="T57" fmla="*/ 0 h 26"/>
                  <a:gd name="T58" fmla="*/ 0 w 159"/>
                  <a:gd name="T59" fmla="*/ 0 h 26"/>
                  <a:gd name="T60" fmla="*/ 0 w 159"/>
                  <a:gd name="T61" fmla="*/ 0 h 26"/>
                  <a:gd name="T62" fmla="*/ 0 w 159"/>
                  <a:gd name="T63" fmla="*/ 0 h 26"/>
                  <a:gd name="T64" fmla="*/ 0 w 159"/>
                  <a:gd name="T65" fmla="*/ 0 h 26"/>
                  <a:gd name="T66" fmla="*/ 0 w 159"/>
                  <a:gd name="T67" fmla="*/ 0 h 26"/>
                  <a:gd name="T68" fmla="*/ 0 w 159"/>
                  <a:gd name="T69" fmla="*/ 0 h 26"/>
                  <a:gd name="T70" fmla="*/ 0 w 159"/>
                  <a:gd name="T71" fmla="*/ 0 h 26"/>
                  <a:gd name="T72" fmla="*/ 0 w 159"/>
                  <a:gd name="T73" fmla="*/ 0 h 26"/>
                  <a:gd name="T74" fmla="*/ 0 w 159"/>
                  <a:gd name="T75" fmla="*/ 0 h 26"/>
                  <a:gd name="T76" fmla="*/ 0 w 159"/>
                  <a:gd name="T77" fmla="*/ 0 h 26"/>
                  <a:gd name="T78" fmla="*/ 0 w 159"/>
                  <a:gd name="T79" fmla="*/ 0 h 26"/>
                  <a:gd name="T80" fmla="*/ 0 w 159"/>
                  <a:gd name="T81" fmla="*/ 0 h 26"/>
                  <a:gd name="T82" fmla="*/ 0 w 159"/>
                  <a:gd name="T83" fmla="*/ 0 h 26"/>
                  <a:gd name="T84" fmla="*/ 0 w 159"/>
                  <a:gd name="T85" fmla="*/ 0 h 26"/>
                  <a:gd name="T86" fmla="*/ 0 w 159"/>
                  <a:gd name="T87" fmla="*/ 0 h 26"/>
                  <a:gd name="T88" fmla="*/ 0 w 159"/>
                  <a:gd name="T89" fmla="*/ 0 h 26"/>
                  <a:gd name="T90" fmla="*/ 0 w 159"/>
                  <a:gd name="T91" fmla="*/ 0 h 26"/>
                  <a:gd name="T92" fmla="*/ 0 w 159"/>
                  <a:gd name="T93" fmla="*/ 0 h 26"/>
                  <a:gd name="T94" fmla="*/ 0 w 159"/>
                  <a:gd name="T95" fmla="*/ 0 h 26"/>
                  <a:gd name="T96" fmla="*/ 0 w 159"/>
                  <a:gd name="T97" fmla="*/ 0 h 26"/>
                  <a:gd name="T98" fmla="*/ 0 w 159"/>
                  <a:gd name="T99" fmla="*/ 0 h 26"/>
                  <a:gd name="T100" fmla="*/ 0 w 159"/>
                  <a:gd name="T101" fmla="*/ 0 h 26"/>
                  <a:gd name="T102" fmla="*/ 0 w 159"/>
                  <a:gd name="T103" fmla="*/ 0 h 26"/>
                  <a:gd name="T104" fmla="*/ 0 w 159"/>
                  <a:gd name="T105" fmla="*/ 0 h 26"/>
                  <a:gd name="T106" fmla="*/ 0 w 159"/>
                  <a:gd name="T107" fmla="*/ 0 h 26"/>
                  <a:gd name="T108" fmla="*/ 0 w 159"/>
                  <a:gd name="T109" fmla="*/ 0 h 26"/>
                  <a:gd name="T110" fmla="*/ 0 w 159"/>
                  <a:gd name="T111" fmla="*/ 0 h 26"/>
                  <a:gd name="T112" fmla="*/ 0 w 159"/>
                  <a:gd name="T113" fmla="*/ 0 h 26"/>
                  <a:gd name="T114" fmla="*/ 0 w 159"/>
                  <a:gd name="T115" fmla="*/ 0 h 26"/>
                  <a:gd name="T116" fmla="*/ 0 w 159"/>
                  <a:gd name="T117" fmla="*/ 0 h 26"/>
                  <a:gd name="T118" fmla="*/ 0 w 159"/>
                  <a:gd name="T119" fmla="*/ 0 h 26"/>
                  <a:gd name="T120" fmla="*/ 0 w 159"/>
                  <a:gd name="T121" fmla="*/ 0 h 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59" h="26">
                    <a:moveTo>
                      <a:pt x="0" y="8"/>
                    </a:moveTo>
                    <a:lnTo>
                      <a:pt x="1" y="8"/>
                    </a:lnTo>
                    <a:lnTo>
                      <a:pt x="3" y="8"/>
                    </a:lnTo>
                    <a:lnTo>
                      <a:pt x="4" y="8"/>
                    </a:lnTo>
                    <a:lnTo>
                      <a:pt x="5" y="8"/>
                    </a:lnTo>
                    <a:lnTo>
                      <a:pt x="7" y="8"/>
                    </a:lnTo>
                    <a:lnTo>
                      <a:pt x="8" y="8"/>
                    </a:lnTo>
                    <a:lnTo>
                      <a:pt x="10" y="8"/>
                    </a:lnTo>
                    <a:lnTo>
                      <a:pt x="11" y="8"/>
                    </a:lnTo>
                    <a:lnTo>
                      <a:pt x="12" y="8"/>
                    </a:lnTo>
                    <a:lnTo>
                      <a:pt x="13" y="8"/>
                    </a:lnTo>
                    <a:lnTo>
                      <a:pt x="14" y="8"/>
                    </a:lnTo>
                    <a:lnTo>
                      <a:pt x="16" y="8"/>
                    </a:lnTo>
                    <a:lnTo>
                      <a:pt x="17" y="8"/>
                    </a:lnTo>
                    <a:lnTo>
                      <a:pt x="18" y="8"/>
                    </a:lnTo>
                    <a:lnTo>
                      <a:pt x="20" y="8"/>
                    </a:lnTo>
                    <a:lnTo>
                      <a:pt x="21" y="8"/>
                    </a:lnTo>
                    <a:lnTo>
                      <a:pt x="23" y="8"/>
                    </a:lnTo>
                    <a:lnTo>
                      <a:pt x="24" y="8"/>
                    </a:lnTo>
                    <a:lnTo>
                      <a:pt x="25" y="14"/>
                    </a:lnTo>
                    <a:lnTo>
                      <a:pt x="26" y="14"/>
                    </a:lnTo>
                    <a:lnTo>
                      <a:pt x="27" y="14"/>
                    </a:lnTo>
                    <a:lnTo>
                      <a:pt x="29" y="14"/>
                    </a:lnTo>
                    <a:lnTo>
                      <a:pt x="30" y="14"/>
                    </a:lnTo>
                    <a:lnTo>
                      <a:pt x="31" y="14"/>
                    </a:lnTo>
                    <a:lnTo>
                      <a:pt x="32" y="14"/>
                    </a:lnTo>
                    <a:lnTo>
                      <a:pt x="35" y="14"/>
                    </a:lnTo>
                    <a:lnTo>
                      <a:pt x="36" y="14"/>
                    </a:lnTo>
                    <a:lnTo>
                      <a:pt x="37" y="14"/>
                    </a:lnTo>
                    <a:lnTo>
                      <a:pt x="38" y="14"/>
                    </a:lnTo>
                    <a:lnTo>
                      <a:pt x="39" y="14"/>
                    </a:lnTo>
                    <a:lnTo>
                      <a:pt x="41" y="14"/>
                    </a:lnTo>
                    <a:lnTo>
                      <a:pt x="42" y="14"/>
                    </a:lnTo>
                    <a:lnTo>
                      <a:pt x="43" y="14"/>
                    </a:lnTo>
                    <a:lnTo>
                      <a:pt x="44" y="14"/>
                    </a:lnTo>
                    <a:lnTo>
                      <a:pt x="45" y="14"/>
                    </a:lnTo>
                    <a:lnTo>
                      <a:pt x="48" y="8"/>
                    </a:lnTo>
                    <a:lnTo>
                      <a:pt x="49" y="8"/>
                    </a:lnTo>
                    <a:lnTo>
                      <a:pt x="50" y="8"/>
                    </a:lnTo>
                    <a:lnTo>
                      <a:pt x="51" y="8"/>
                    </a:lnTo>
                    <a:lnTo>
                      <a:pt x="52" y="8"/>
                    </a:lnTo>
                    <a:lnTo>
                      <a:pt x="54" y="14"/>
                    </a:lnTo>
                    <a:lnTo>
                      <a:pt x="55" y="14"/>
                    </a:lnTo>
                    <a:lnTo>
                      <a:pt x="56" y="14"/>
                    </a:lnTo>
                    <a:lnTo>
                      <a:pt x="57" y="14"/>
                    </a:lnTo>
                    <a:lnTo>
                      <a:pt x="58" y="14"/>
                    </a:lnTo>
                    <a:lnTo>
                      <a:pt x="61" y="14"/>
                    </a:lnTo>
                    <a:lnTo>
                      <a:pt x="62" y="8"/>
                    </a:lnTo>
                    <a:lnTo>
                      <a:pt x="63" y="8"/>
                    </a:lnTo>
                    <a:lnTo>
                      <a:pt x="64" y="8"/>
                    </a:lnTo>
                    <a:lnTo>
                      <a:pt x="65" y="8"/>
                    </a:lnTo>
                    <a:lnTo>
                      <a:pt x="67" y="8"/>
                    </a:lnTo>
                    <a:lnTo>
                      <a:pt x="68" y="8"/>
                    </a:lnTo>
                    <a:lnTo>
                      <a:pt x="69" y="8"/>
                    </a:lnTo>
                    <a:lnTo>
                      <a:pt x="70" y="8"/>
                    </a:lnTo>
                    <a:lnTo>
                      <a:pt x="71" y="8"/>
                    </a:lnTo>
                    <a:lnTo>
                      <a:pt x="74" y="8"/>
                    </a:lnTo>
                    <a:lnTo>
                      <a:pt x="75" y="14"/>
                    </a:lnTo>
                    <a:lnTo>
                      <a:pt x="76" y="14"/>
                    </a:lnTo>
                    <a:lnTo>
                      <a:pt x="77" y="14"/>
                    </a:lnTo>
                    <a:lnTo>
                      <a:pt x="78" y="14"/>
                    </a:lnTo>
                    <a:lnTo>
                      <a:pt x="80" y="14"/>
                    </a:lnTo>
                    <a:lnTo>
                      <a:pt x="81" y="14"/>
                    </a:lnTo>
                    <a:lnTo>
                      <a:pt x="82" y="14"/>
                    </a:lnTo>
                    <a:lnTo>
                      <a:pt x="83" y="14"/>
                    </a:lnTo>
                    <a:lnTo>
                      <a:pt x="84" y="14"/>
                    </a:lnTo>
                    <a:lnTo>
                      <a:pt x="87" y="14"/>
                    </a:lnTo>
                    <a:lnTo>
                      <a:pt x="88" y="14"/>
                    </a:lnTo>
                    <a:lnTo>
                      <a:pt x="89" y="14"/>
                    </a:lnTo>
                    <a:lnTo>
                      <a:pt x="90" y="14"/>
                    </a:lnTo>
                    <a:lnTo>
                      <a:pt x="91" y="14"/>
                    </a:lnTo>
                    <a:lnTo>
                      <a:pt x="93" y="14"/>
                    </a:lnTo>
                    <a:lnTo>
                      <a:pt x="94" y="13"/>
                    </a:lnTo>
                    <a:lnTo>
                      <a:pt x="95" y="13"/>
                    </a:lnTo>
                    <a:lnTo>
                      <a:pt x="96" y="13"/>
                    </a:lnTo>
                    <a:lnTo>
                      <a:pt x="97" y="13"/>
                    </a:lnTo>
                    <a:lnTo>
                      <a:pt x="100" y="13"/>
                    </a:lnTo>
                    <a:lnTo>
                      <a:pt x="101" y="13"/>
                    </a:lnTo>
                    <a:lnTo>
                      <a:pt x="102" y="13"/>
                    </a:lnTo>
                    <a:lnTo>
                      <a:pt x="103" y="8"/>
                    </a:lnTo>
                    <a:lnTo>
                      <a:pt x="104" y="7"/>
                    </a:lnTo>
                    <a:lnTo>
                      <a:pt x="106" y="7"/>
                    </a:lnTo>
                    <a:lnTo>
                      <a:pt x="107" y="7"/>
                    </a:lnTo>
                    <a:lnTo>
                      <a:pt x="108" y="7"/>
                    </a:lnTo>
                    <a:lnTo>
                      <a:pt x="109" y="7"/>
                    </a:lnTo>
                    <a:lnTo>
                      <a:pt x="110" y="1"/>
                    </a:lnTo>
                    <a:lnTo>
                      <a:pt x="112" y="1"/>
                    </a:lnTo>
                    <a:lnTo>
                      <a:pt x="114" y="1"/>
                    </a:lnTo>
                    <a:lnTo>
                      <a:pt x="115" y="0"/>
                    </a:lnTo>
                    <a:lnTo>
                      <a:pt x="116" y="0"/>
                    </a:lnTo>
                    <a:lnTo>
                      <a:pt x="117" y="0"/>
                    </a:lnTo>
                    <a:lnTo>
                      <a:pt x="119" y="7"/>
                    </a:lnTo>
                    <a:lnTo>
                      <a:pt x="120" y="13"/>
                    </a:lnTo>
                    <a:lnTo>
                      <a:pt x="121" y="20"/>
                    </a:lnTo>
                    <a:lnTo>
                      <a:pt x="122" y="20"/>
                    </a:lnTo>
                    <a:lnTo>
                      <a:pt x="123" y="26"/>
                    </a:lnTo>
                    <a:lnTo>
                      <a:pt x="125" y="20"/>
                    </a:lnTo>
                    <a:lnTo>
                      <a:pt x="127" y="13"/>
                    </a:lnTo>
                    <a:lnTo>
                      <a:pt x="128" y="7"/>
                    </a:lnTo>
                    <a:lnTo>
                      <a:pt x="129" y="7"/>
                    </a:lnTo>
                    <a:lnTo>
                      <a:pt x="130" y="7"/>
                    </a:lnTo>
                    <a:lnTo>
                      <a:pt x="132" y="7"/>
                    </a:lnTo>
                    <a:lnTo>
                      <a:pt x="133" y="7"/>
                    </a:lnTo>
                    <a:lnTo>
                      <a:pt x="134" y="7"/>
                    </a:lnTo>
                    <a:lnTo>
                      <a:pt x="135" y="7"/>
                    </a:lnTo>
                    <a:lnTo>
                      <a:pt x="136" y="7"/>
                    </a:lnTo>
                    <a:lnTo>
                      <a:pt x="138" y="7"/>
                    </a:lnTo>
                    <a:lnTo>
                      <a:pt x="140" y="7"/>
                    </a:lnTo>
                    <a:lnTo>
                      <a:pt x="141" y="7"/>
                    </a:lnTo>
                    <a:lnTo>
                      <a:pt x="142" y="7"/>
                    </a:lnTo>
                    <a:lnTo>
                      <a:pt x="143" y="13"/>
                    </a:lnTo>
                    <a:lnTo>
                      <a:pt x="145" y="13"/>
                    </a:lnTo>
                    <a:lnTo>
                      <a:pt x="146" y="13"/>
                    </a:lnTo>
                    <a:lnTo>
                      <a:pt x="147" y="13"/>
                    </a:lnTo>
                    <a:lnTo>
                      <a:pt x="148" y="7"/>
                    </a:lnTo>
                    <a:lnTo>
                      <a:pt x="149" y="7"/>
                    </a:lnTo>
                    <a:lnTo>
                      <a:pt x="151" y="7"/>
                    </a:lnTo>
                    <a:lnTo>
                      <a:pt x="152" y="0"/>
                    </a:lnTo>
                    <a:lnTo>
                      <a:pt x="154" y="0"/>
                    </a:lnTo>
                    <a:lnTo>
                      <a:pt x="155" y="0"/>
                    </a:lnTo>
                    <a:lnTo>
                      <a:pt x="156" y="0"/>
                    </a:lnTo>
                    <a:lnTo>
                      <a:pt x="158" y="0"/>
                    </a:lnTo>
                    <a:lnTo>
                      <a:pt x="159"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54" name="Freeform 102"/>
              <p:cNvSpPr>
                <a:spLocks/>
              </p:cNvSpPr>
              <p:nvPr/>
            </p:nvSpPr>
            <p:spPr bwMode="auto">
              <a:xfrm>
                <a:off x="4323" y="3532"/>
                <a:ext cx="17" cy="87"/>
              </a:xfrm>
              <a:custGeom>
                <a:avLst/>
                <a:gdLst>
                  <a:gd name="T0" fmla="*/ 0 w 17"/>
                  <a:gd name="T1" fmla="*/ 0 h 87"/>
                  <a:gd name="T2" fmla="*/ 0 w 17"/>
                  <a:gd name="T3" fmla="*/ 0 h 87"/>
                  <a:gd name="T4" fmla="*/ 1 w 17"/>
                  <a:gd name="T5" fmla="*/ 0 h 87"/>
                  <a:gd name="T6" fmla="*/ 1 w 17"/>
                  <a:gd name="T7" fmla="*/ 0 h 87"/>
                  <a:gd name="T8" fmla="*/ 1 w 17"/>
                  <a:gd name="T9" fmla="*/ 0 h 87"/>
                  <a:gd name="T10" fmla="*/ 2 w 17"/>
                  <a:gd name="T11" fmla="*/ 0 h 87"/>
                  <a:gd name="T12" fmla="*/ 2 w 17"/>
                  <a:gd name="T13" fmla="*/ 1 h 87"/>
                  <a:gd name="T14" fmla="*/ 2 w 17"/>
                  <a:gd name="T15" fmla="*/ 1 h 87"/>
                  <a:gd name="T16" fmla="*/ 3 w 17"/>
                  <a:gd name="T17" fmla="*/ 1 h 87"/>
                  <a:gd name="T18" fmla="*/ 3 w 17"/>
                  <a:gd name="T19" fmla="*/ 1 h 87"/>
                  <a:gd name="T20" fmla="*/ 3 w 17"/>
                  <a:gd name="T21" fmla="*/ 2 h 87"/>
                  <a:gd name="T22" fmla="*/ 4 w 17"/>
                  <a:gd name="T23" fmla="*/ 2 h 87"/>
                  <a:gd name="T24" fmla="*/ 4 w 17"/>
                  <a:gd name="T25" fmla="*/ 3 h 87"/>
                  <a:gd name="T26" fmla="*/ 5 w 17"/>
                  <a:gd name="T27" fmla="*/ 3 h 87"/>
                  <a:gd name="T28" fmla="*/ 5 w 17"/>
                  <a:gd name="T29" fmla="*/ 3 h 87"/>
                  <a:gd name="T30" fmla="*/ 6 w 17"/>
                  <a:gd name="T31" fmla="*/ 5 h 87"/>
                  <a:gd name="T32" fmla="*/ 6 w 17"/>
                  <a:gd name="T33" fmla="*/ 5 h 87"/>
                  <a:gd name="T34" fmla="*/ 6 w 17"/>
                  <a:gd name="T35" fmla="*/ 6 h 87"/>
                  <a:gd name="T36" fmla="*/ 6 w 17"/>
                  <a:gd name="T37" fmla="*/ 7 h 87"/>
                  <a:gd name="T38" fmla="*/ 7 w 17"/>
                  <a:gd name="T39" fmla="*/ 8 h 87"/>
                  <a:gd name="T40" fmla="*/ 7 w 17"/>
                  <a:gd name="T41" fmla="*/ 8 h 87"/>
                  <a:gd name="T42" fmla="*/ 8 w 17"/>
                  <a:gd name="T43" fmla="*/ 9 h 87"/>
                  <a:gd name="T44" fmla="*/ 8 w 17"/>
                  <a:gd name="T45" fmla="*/ 10 h 87"/>
                  <a:gd name="T46" fmla="*/ 8 w 17"/>
                  <a:gd name="T47" fmla="*/ 11 h 87"/>
                  <a:gd name="T48" fmla="*/ 9 w 17"/>
                  <a:gd name="T49" fmla="*/ 24 h 87"/>
                  <a:gd name="T50" fmla="*/ 9 w 17"/>
                  <a:gd name="T51" fmla="*/ 24 h 87"/>
                  <a:gd name="T52" fmla="*/ 10 w 17"/>
                  <a:gd name="T53" fmla="*/ 26 h 87"/>
                  <a:gd name="T54" fmla="*/ 10 w 17"/>
                  <a:gd name="T55" fmla="*/ 39 h 87"/>
                  <a:gd name="T56" fmla="*/ 10 w 17"/>
                  <a:gd name="T57" fmla="*/ 40 h 87"/>
                  <a:gd name="T58" fmla="*/ 11 w 17"/>
                  <a:gd name="T59" fmla="*/ 40 h 87"/>
                  <a:gd name="T60" fmla="*/ 11 w 17"/>
                  <a:gd name="T61" fmla="*/ 40 h 87"/>
                  <a:gd name="T62" fmla="*/ 11 w 17"/>
                  <a:gd name="T63" fmla="*/ 42 h 87"/>
                  <a:gd name="T64" fmla="*/ 12 w 17"/>
                  <a:gd name="T65" fmla="*/ 72 h 87"/>
                  <a:gd name="T66" fmla="*/ 13 w 17"/>
                  <a:gd name="T67" fmla="*/ 72 h 87"/>
                  <a:gd name="T68" fmla="*/ 13 w 17"/>
                  <a:gd name="T69" fmla="*/ 72 h 87"/>
                  <a:gd name="T70" fmla="*/ 13 w 17"/>
                  <a:gd name="T71" fmla="*/ 72 h 87"/>
                  <a:gd name="T72" fmla="*/ 13 w 17"/>
                  <a:gd name="T73" fmla="*/ 72 h 87"/>
                  <a:gd name="T74" fmla="*/ 14 w 17"/>
                  <a:gd name="T75" fmla="*/ 72 h 87"/>
                  <a:gd name="T76" fmla="*/ 14 w 17"/>
                  <a:gd name="T77" fmla="*/ 72 h 87"/>
                  <a:gd name="T78" fmla="*/ 15 w 17"/>
                  <a:gd name="T79" fmla="*/ 72 h 87"/>
                  <a:gd name="T80" fmla="*/ 15 w 17"/>
                  <a:gd name="T81" fmla="*/ 72 h 87"/>
                  <a:gd name="T82" fmla="*/ 15 w 17"/>
                  <a:gd name="T83" fmla="*/ 73 h 87"/>
                  <a:gd name="T84" fmla="*/ 16 w 17"/>
                  <a:gd name="T85" fmla="*/ 74 h 87"/>
                  <a:gd name="T86" fmla="*/ 16 w 17"/>
                  <a:gd name="T87" fmla="*/ 74 h 87"/>
                  <a:gd name="T88" fmla="*/ 17 w 17"/>
                  <a:gd name="T89" fmla="*/ 75 h 87"/>
                  <a:gd name="T90" fmla="*/ 17 w 17"/>
                  <a:gd name="T91" fmla="*/ 87 h 8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7" h="87">
                    <a:moveTo>
                      <a:pt x="0" y="0"/>
                    </a:moveTo>
                    <a:lnTo>
                      <a:pt x="0" y="0"/>
                    </a:lnTo>
                    <a:lnTo>
                      <a:pt x="1" y="0"/>
                    </a:lnTo>
                    <a:lnTo>
                      <a:pt x="2" y="0"/>
                    </a:lnTo>
                    <a:lnTo>
                      <a:pt x="2" y="1"/>
                    </a:lnTo>
                    <a:lnTo>
                      <a:pt x="3" y="1"/>
                    </a:lnTo>
                    <a:lnTo>
                      <a:pt x="3" y="2"/>
                    </a:lnTo>
                    <a:lnTo>
                      <a:pt x="4" y="2"/>
                    </a:lnTo>
                    <a:lnTo>
                      <a:pt x="4" y="3"/>
                    </a:lnTo>
                    <a:lnTo>
                      <a:pt x="5" y="3"/>
                    </a:lnTo>
                    <a:lnTo>
                      <a:pt x="6" y="5"/>
                    </a:lnTo>
                    <a:lnTo>
                      <a:pt x="6" y="6"/>
                    </a:lnTo>
                    <a:lnTo>
                      <a:pt x="6" y="7"/>
                    </a:lnTo>
                    <a:lnTo>
                      <a:pt x="7" y="8"/>
                    </a:lnTo>
                    <a:lnTo>
                      <a:pt x="8" y="9"/>
                    </a:lnTo>
                    <a:lnTo>
                      <a:pt x="8" y="10"/>
                    </a:lnTo>
                    <a:lnTo>
                      <a:pt x="8" y="11"/>
                    </a:lnTo>
                    <a:lnTo>
                      <a:pt x="9" y="24"/>
                    </a:lnTo>
                    <a:lnTo>
                      <a:pt x="10" y="26"/>
                    </a:lnTo>
                    <a:lnTo>
                      <a:pt x="10" y="39"/>
                    </a:lnTo>
                    <a:lnTo>
                      <a:pt x="10" y="40"/>
                    </a:lnTo>
                    <a:lnTo>
                      <a:pt x="11" y="40"/>
                    </a:lnTo>
                    <a:lnTo>
                      <a:pt x="11" y="42"/>
                    </a:lnTo>
                    <a:lnTo>
                      <a:pt x="12" y="72"/>
                    </a:lnTo>
                    <a:lnTo>
                      <a:pt x="13" y="72"/>
                    </a:lnTo>
                    <a:lnTo>
                      <a:pt x="14" y="72"/>
                    </a:lnTo>
                    <a:lnTo>
                      <a:pt x="15" y="72"/>
                    </a:lnTo>
                    <a:lnTo>
                      <a:pt x="15" y="73"/>
                    </a:lnTo>
                    <a:lnTo>
                      <a:pt x="16" y="74"/>
                    </a:lnTo>
                    <a:lnTo>
                      <a:pt x="17" y="75"/>
                    </a:lnTo>
                    <a:lnTo>
                      <a:pt x="17" y="8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941159" name="Group 103"/>
          <p:cNvGrpSpPr>
            <a:grpSpLocks/>
          </p:cNvGrpSpPr>
          <p:nvPr/>
        </p:nvGrpSpPr>
        <p:grpSpPr bwMode="auto">
          <a:xfrm>
            <a:off x="4389438" y="2854325"/>
            <a:ext cx="2478087" cy="2776538"/>
            <a:chOff x="2765" y="1798"/>
            <a:chExt cx="1561" cy="1749"/>
          </a:xfrm>
        </p:grpSpPr>
        <p:grpSp>
          <p:nvGrpSpPr>
            <p:cNvPr id="11464" name="Group 104"/>
            <p:cNvGrpSpPr>
              <a:grpSpLocks/>
            </p:cNvGrpSpPr>
            <p:nvPr/>
          </p:nvGrpSpPr>
          <p:grpSpPr bwMode="auto">
            <a:xfrm>
              <a:off x="2765" y="1798"/>
              <a:ext cx="1561" cy="138"/>
              <a:chOff x="2765" y="1798"/>
              <a:chExt cx="1561" cy="138"/>
            </a:xfrm>
          </p:grpSpPr>
          <p:sp>
            <p:nvSpPr>
              <p:cNvPr id="11500" name="Freeform 105"/>
              <p:cNvSpPr>
                <a:spLocks/>
              </p:cNvSpPr>
              <p:nvPr/>
            </p:nvSpPr>
            <p:spPr bwMode="auto">
              <a:xfrm>
                <a:off x="2765" y="1798"/>
                <a:ext cx="46" cy="4"/>
              </a:xfrm>
              <a:custGeom>
                <a:avLst/>
                <a:gdLst>
                  <a:gd name="T0" fmla="*/ 0 w 158"/>
                  <a:gd name="T1" fmla="*/ 0 h 11"/>
                  <a:gd name="T2" fmla="*/ 0 w 158"/>
                  <a:gd name="T3" fmla="*/ 0 h 11"/>
                  <a:gd name="T4" fmla="*/ 0 w 158"/>
                  <a:gd name="T5" fmla="*/ 0 h 11"/>
                  <a:gd name="T6" fmla="*/ 0 w 158"/>
                  <a:gd name="T7" fmla="*/ 0 h 11"/>
                  <a:gd name="T8" fmla="*/ 0 w 158"/>
                  <a:gd name="T9" fmla="*/ 0 h 11"/>
                  <a:gd name="T10" fmla="*/ 0 w 158"/>
                  <a:gd name="T11" fmla="*/ 0 h 11"/>
                  <a:gd name="T12" fmla="*/ 0 w 158"/>
                  <a:gd name="T13" fmla="*/ 0 h 11"/>
                  <a:gd name="T14" fmla="*/ 0 w 158"/>
                  <a:gd name="T15" fmla="*/ 0 h 11"/>
                  <a:gd name="T16" fmla="*/ 0 w 158"/>
                  <a:gd name="T17" fmla="*/ 0 h 11"/>
                  <a:gd name="T18" fmla="*/ 0 w 158"/>
                  <a:gd name="T19" fmla="*/ 0 h 11"/>
                  <a:gd name="T20" fmla="*/ 0 w 158"/>
                  <a:gd name="T21" fmla="*/ 0 h 11"/>
                  <a:gd name="T22" fmla="*/ 0 w 158"/>
                  <a:gd name="T23" fmla="*/ 0 h 11"/>
                  <a:gd name="T24" fmla="*/ 0 w 158"/>
                  <a:gd name="T25" fmla="*/ 0 h 11"/>
                  <a:gd name="T26" fmla="*/ 0 w 158"/>
                  <a:gd name="T27" fmla="*/ 0 h 11"/>
                  <a:gd name="T28" fmla="*/ 0 w 158"/>
                  <a:gd name="T29" fmla="*/ 0 h 11"/>
                  <a:gd name="T30" fmla="*/ 0 w 158"/>
                  <a:gd name="T31" fmla="*/ 0 h 11"/>
                  <a:gd name="T32" fmla="*/ 0 w 158"/>
                  <a:gd name="T33" fmla="*/ 0 h 11"/>
                  <a:gd name="T34" fmla="*/ 0 w 158"/>
                  <a:gd name="T35" fmla="*/ 0 h 11"/>
                  <a:gd name="T36" fmla="*/ 0 w 158"/>
                  <a:gd name="T37" fmla="*/ 0 h 11"/>
                  <a:gd name="T38" fmla="*/ 0 w 158"/>
                  <a:gd name="T39" fmla="*/ 0 h 11"/>
                  <a:gd name="T40" fmla="*/ 0 w 158"/>
                  <a:gd name="T41" fmla="*/ 0 h 11"/>
                  <a:gd name="T42" fmla="*/ 0 w 158"/>
                  <a:gd name="T43" fmla="*/ 0 h 11"/>
                  <a:gd name="T44" fmla="*/ 0 w 158"/>
                  <a:gd name="T45" fmla="*/ 0 h 11"/>
                  <a:gd name="T46" fmla="*/ 0 w 158"/>
                  <a:gd name="T47" fmla="*/ 0 h 11"/>
                  <a:gd name="T48" fmla="*/ 0 w 158"/>
                  <a:gd name="T49" fmla="*/ 0 h 11"/>
                  <a:gd name="T50" fmla="*/ 0 w 158"/>
                  <a:gd name="T51" fmla="*/ 0 h 11"/>
                  <a:gd name="T52" fmla="*/ 0 w 158"/>
                  <a:gd name="T53" fmla="*/ 0 h 11"/>
                  <a:gd name="T54" fmla="*/ 0 w 158"/>
                  <a:gd name="T55" fmla="*/ 0 h 11"/>
                  <a:gd name="T56" fmla="*/ 0 w 158"/>
                  <a:gd name="T57" fmla="*/ 0 h 11"/>
                  <a:gd name="T58" fmla="*/ 0 w 158"/>
                  <a:gd name="T59" fmla="*/ 0 h 11"/>
                  <a:gd name="T60" fmla="*/ 0 w 158"/>
                  <a:gd name="T61" fmla="*/ 0 h 11"/>
                  <a:gd name="T62" fmla="*/ 0 w 158"/>
                  <a:gd name="T63" fmla="*/ 0 h 11"/>
                  <a:gd name="T64" fmla="*/ 0 w 158"/>
                  <a:gd name="T65" fmla="*/ 0 h 11"/>
                  <a:gd name="T66" fmla="*/ 0 w 158"/>
                  <a:gd name="T67" fmla="*/ 0 h 11"/>
                  <a:gd name="T68" fmla="*/ 0 w 158"/>
                  <a:gd name="T69" fmla="*/ 0 h 11"/>
                  <a:gd name="T70" fmla="*/ 0 w 158"/>
                  <a:gd name="T71" fmla="*/ 0 h 11"/>
                  <a:gd name="T72" fmla="*/ 0 w 158"/>
                  <a:gd name="T73" fmla="*/ 0 h 11"/>
                  <a:gd name="T74" fmla="*/ 0 w 158"/>
                  <a:gd name="T75" fmla="*/ 0 h 11"/>
                  <a:gd name="T76" fmla="*/ 0 w 158"/>
                  <a:gd name="T77" fmla="*/ 0 h 11"/>
                  <a:gd name="T78" fmla="*/ 0 w 158"/>
                  <a:gd name="T79" fmla="*/ 0 h 11"/>
                  <a:gd name="T80" fmla="*/ 0 w 158"/>
                  <a:gd name="T81" fmla="*/ 0 h 11"/>
                  <a:gd name="T82" fmla="*/ 0 w 158"/>
                  <a:gd name="T83" fmla="*/ 0 h 11"/>
                  <a:gd name="T84" fmla="*/ 0 w 158"/>
                  <a:gd name="T85" fmla="*/ 0 h 11"/>
                  <a:gd name="T86" fmla="*/ 0 w 158"/>
                  <a:gd name="T87" fmla="*/ 0 h 11"/>
                  <a:gd name="T88" fmla="*/ 0 w 158"/>
                  <a:gd name="T89" fmla="*/ 0 h 11"/>
                  <a:gd name="T90" fmla="*/ 0 w 158"/>
                  <a:gd name="T91" fmla="*/ 0 h 11"/>
                  <a:gd name="T92" fmla="*/ 0 w 158"/>
                  <a:gd name="T93" fmla="*/ 0 h 11"/>
                  <a:gd name="T94" fmla="*/ 0 w 158"/>
                  <a:gd name="T95" fmla="*/ 0 h 11"/>
                  <a:gd name="T96" fmla="*/ 0 w 158"/>
                  <a:gd name="T97" fmla="*/ 0 h 11"/>
                  <a:gd name="T98" fmla="*/ 0 w 158"/>
                  <a:gd name="T99" fmla="*/ 0 h 11"/>
                  <a:gd name="T100" fmla="*/ 0 w 158"/>
                  <a:gd name="T101" fmla="*/ 0 h 11"/>
                  <a:gd name="T102" fmla="*/ 0 w 158"/>
                  <a:gd name="T103" fmla="*/ 0 h 11"/>
                  <a:gd name="T104" fmla="*/ 0 w 158"/>
                  <a:gd name="T105" fmla="*/ 0 h 11"/>
                  <a:gd name="T106" fmla="*/ 0 w 158"/>
                  <a:gd name="T107" fmla="*/ 0 h 11"/>
                  <a:gd name="T108" fmla="*/ 0 w 158"/>
                  <a:gd name="T109" fmla="*/ 0 h 11"/>
                  <a:gd name="T110" fmla="*/ 0 w 158"/>
                  <a:gd name="T111" fmla="*/ 0 h 11"/>
                  <a:gd name="T112" fmla="*/ 0 w 158"/>
                  <a:gd name="T113" fmla="*/ 0 h 11"/>
                  <a:gd name="T114" fmla="*/ 0 w 158"/>
                  <a:gd name="T115" fmla="*/ 0 h 11"/>
                  <a:gd name="T116" fmla="*/ 0 w 158"/>
                  <a:gd name="T117" fmla="*/ 0 h 11"/>
                  <a:gd name="T118" fmla="*/ 0 w 158"/>
                  <a:gd name="T119" fmla="*/ 0 h 11"/>
                  <a:gd name="T120" fmla="*/ 0 w 158"/>
                  <a:gd name="T121" fmla="*/ 0 h 11"/>
                  <a:gd name="T122" fmla="*/ 0 w 158"/>
                  <a:gd name="T123" fmla="*/ 0 h 11"/>
                  <a:gd name="T124" fmla="*/ 0 w 158"/>
                  <a:gd name="T125" fmla="*/ 0 h 1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1">
                    <a:moveTo>
                      <a:pt x="0" y="7"/>
                    </a:moveTo>
                    <a:lnTo>
                      <a:pt x="1" y="7"/>
                    </a:lnTo>
                    <a:lnTo>
                      <a:pt x="2" y="7"/>
                    </a:lnTo>
                    <a:lnTo>
                      <a:pt x="3" y="7"/>
                    </a:lnTo>
                    <a:lnTo>
                      <a:pt x="4" y="7"/>
                    </a:lnTo>
                    <a:lnTo>
                      <a:pt x="6" y="7"/>
                    </a:lnTo>
                    <a:lnTo>
                      <a:pt x="8" y="7"/>
                    </a:lnTo>
                    <a:lnTo>
                      <a:pt x="9" y="7"/>
                    </a:lnTo>
                    <a:lnTo>
                      <a:pt x="10" y="7"/>
                    </a:lnTo>
                    <a:lnTo>
                      <a:pt x="11" y="7"/>
                    </a:lnTo>
                    <a:lnTo>
                      <a:pt x="12" y="7"/>
                    </a:lnTo>
                    <a:lnTo>
                      <a:pt x="13" y="7"/>
                    </a:lnTo>
                    <a:lnTo>
                      <a:pt x="15" y="7"/>
                    </a:lnTo>
                    <a:lnTo>
                      <a:pt x="16" y="7"/>
                    </a:lnTo>
                    <a:lnTo>
                      <a:pt x="17" y="7"/>
                    </a:lnTo>
                    <a:lnTo>
                      <a:pt x="19" y="7"/>
                    </a:lnTo>
                    <a:lnTo>
                      <a:pt x="20" y="6"/>
                    </a:lnTo>
                    <a:lnTo>
                      <a:pt x="21" y="6"/>
                    </a:lnTo>
                    <a:lnTo>
                      <a:pt x="23" y="6"/>
                    </a:lnTo>
                    <a:lnTo>
                      <a:pt x="24" y="6"/>
                    </a:lnTo>
                    <a:lnTo>
                      <a:pt x="25" y="6"/>
                    </a:lnTo>
                    <a:lnTo>
                      <a:pt x="26" y="6"/>
                    </a:lnTo>
                    <a:lnTo>
                      <a:pt x="27" y="6"/>
                    </a:lnTo>
                    <a:lnTo>
                      <a:pt x="28" y="6"/>
                    </a:lnTo>
                    <a:lnTo>
                      <a:pt x="30" y="4"/>
                    </a:lnTo>
                    <a:lnTo>
                      <a:pt x="32" y="4"/>
                    </a:lnTo>
                    <a:lnTo>
                      <a:pt x="33" y="3"/>
                    </a:lnTo>
                    <a:lnTo>
                      <a:pt x="34" y="3"/>
                    </a:lnTo>
                    <a:lnTo>
                      <a:pt x="35" y="3"/>
                    </a:lnTo>
                    <a:lnTo>
                      <a:pt x="36" y="3"/>
                    </a:lnTo>
                    <a:lnTo>
                      <a:pt x="38" y="3"/>
                    </a:lnTo>
                    <a:lnTo>
                      <a:pt x="39" y="3"/>
                    </a:lnTo>
                    <a:lnTo>
                      <a:pt x="40" y="3"/>
                    </a:lnTo>
                    <a:lnTo>
                      <a:pt x="41" y="3"/>
                    </a:lnTo>
                    <a:lnTo>
                      <a:pt x="42" y="3"/>
                    </a:lnTo>
                    <a:lnTo>
                      <a:pt x="43" y="3"/>
                    </a:lnTo>
                    <a:lnTo>
                      <a:pt x="46" y="3"/>
                    </a:lnTo>
                    <a:lnTo>
                      <a:pt x="47" y="3"/>
                    </a:lnTo>
                    <a:lnTo>
                      <a:pt x="48" y="3"/>
                    </a:lnTo>
                    <a:lnTo>
                      <a:pt x="49" y="2"/>
                    </a:lnTo>
                    <a:lnTo>
                      <a:pt x="50" y="2"/>
                    </a:lnTo>
                    <a:lnTo>
                      <a:pt x="51" y="2"/>
                    </a:lnTo>
                    <a:lnTo>
                      <a:pt x="53" y="2"/>
                    </a:lnTo>
                    <a:lnTo>
                      <a:pt x="54" y="2"/>
                    </a:lnTo>
                    <a:lnTo>
                      <a:pt x="55" y="2"/>
                    </a:lnTo>
                    <a:lnTo>
                      <a:pt x="56" y="2"/>
                    </a:lnTo>
                    <a:lnTo>
                      <a:pt x="57" y="2"/>
                    </a:lnTo>
                    <a:lnTo>
                      <a:pt x="59" y="2"/>
                    </a:lnTo>
                    <a:lnTo>
                      <a:pt x="61" y="2"/>
                    </a:lnTo>
                    <a:lnTo>
                      <a:pt x="62" y="2"/>
                    </a:lnTo>
                    <a:lnTo>
                      <a:pt x="63" y="2"/>
                    </a:lnTo>
                    <a:lnTo>
                      <a:pt x="64" y="2"/>
                    </a:lnTo>
                    <a:lnTo>
                      <a:pt x="65" y="2"/>
                    </a:lnTo>
                    <a:lnTo>
                      <a:pt x="66" y="2"/>
                    </a:lnTo>
                    <a:lnTo>
                      <a:pt x="68" y="2"/>
                    </a:lnTo>
                    <a:lnTo>
                      <a:pt x="69" y="2"/>
                    </a:lnTo>
                    <a:lnTo>
                      <a:pt x="70" y="1"/>
                    </a:lnTo>
                    <a:lnTo>
                      <a:pt x="72" y="1"/>
                    </a:lnTo>
                    <a:lnTo>
                      <a:pt x="73" y="1"/>
                    </a:lnTo>
                    <a:lnTo>
                      <a:pt x="74" y="1"/>
                    </a:lnTo>
                    <a:lnTo>
                      <a:pt x="76" y="1"/>
                    </a:lnTo>
                    <a:lnTo>
                      <a:pt x="77" y="1"/>
                    </a:lnTo>
                    <a:lnTo>
                      <a:pt x="78" y="1"/>
                    </a:lnTo>
                    <a:lnTo>
                      <a:pt x="79" y="1"/>
                    </a:lnTo>
                    <a:lnTo>
                      <a:pt x="80" y="1"/>
                    </a:lnTo>
                    <a:lnTo>
                      <a:pt x="81" y="1"/>
                    </a:lnTo>
                    <a:lnTo>
                      <a:pt x="83" y="0"/>
                    </a:lnTo>
                    <a:lnTo>
                      <a:pt x="84" y="0"/>
                    </a:lnTo>
                    <a:lnTo>
                      <a:pt x="86" y="0"/>
                    </a:lnTo>
                    <a:lnTo>
                      <a:pt x="87" y="0"/>
                    </a:lnTo>
                    <a:lnTo>
                      <a:pt x="88" y="0"/>
                    </a:lnTo>
                    <a:lnTo>
                      <a:pt x="89" y="0"/>
                    </a:lnTo>
                    <a:lnTo>
                      <a:pt x="91" y="0"/>
                    </a:lnTo>
                    <a:lnTo>
                      <a:pt x="92" y="0"/>
                    </a:lnTo>
                    <a:lnTo>
                      <a:pt x="93" y="0"/>
                    </a:lnTo>
                    <a:lnTo>
                      <a:pt x="94" y="0"/>
                    </a:lnTo>
                    <a:lnTo>
                      <a:pt x="95" y="0"/>
                    </a:lnTo>
                    <a:lnTo>
                      <a:pt x="97" y="0"/>
                    </a:lnTo>
                    <a:lnTo>
                      <a:pt x="99" y="0"/>
                    </a:lnTo>
                    <a:lnTo>
                      <a:pt x="100" y="0"/>
                    </a:lnTo>
                    <a:lnTo>
                      <a:pt x="101" y="0"/>
                    </a:lnTo>
                    <a:lnTo>
                      <a:pt x="102" y="0"/>
                    </a:lnTo>
                    <a:lnTo>
                      <a:pt x="103" y="0"/>
                    </a:lnTo>
                    <a:lnTo>
                      <a:pt x="105" y="0"/>
                    </a:lnTo>
                    <a:lnTo>
                      <a:pt x="106" y="2"/>
                    </a:lnTo>
                    <a:lnTo>
                      <a:pt x="107" y="2"/>
                    </a:lnTo>
                    <a:lnTo>
                      <a:pt x="108" y="2"/>
                    </a:lnTo>
                    <a:lnTo>
                      <a:pt x="109" y="2"/>
                    </a:lnTo>
                    <a:lnTo>
                      <a:pt x="110" y="2"/>
                    </a:lnTo>
                    <a:lnTo>
                      <a:pt x="113" y="3"/>
                    </a:lnTo>
                    <a:lnTo>
                      <a:pt x="114" y="3"/>
                    </a:lnTo>
                    <a:lnTo>
                      <a:pt x="115" y="3"/>
                    </a:lnTo>
                    <a:lnTo>
                      <a:pt x="116" y="3"/>
                    </a:lnTo>
                    <a:lnTo>
                      <a:pt x="117" y="4"/>
                    </a:lnTo>
                    <a:lnTo>
                      <a:pt x="118" y="4"/>
                    </a:lnTo>
                    <a:lnTo>
                      <a:pt x="120" y="4"/>
                    </a:lnTo>
                    <a:lnTo>
                      <a:pt x="121" y="7"/>
                    </a:lnTo>
                    <a:lnTo>
                      <a:pt x="122" y="7"/>
                    </a:lnTo>
                    <a:lnTo>
                      <a:pt x="123" y="7"/>
                    </a:lnTo>
                    <a:lnTo>
                      <a:pt x="124" y="8"/>
                    </a:lnTo>
                    <a:lnTo>
                      <a:pt x="126" y="8"/>
                    </a:lnTo>
                    <a:lnTo>
                      <a:pt x="128" y="9"/>
                    </a:lnTo>
                    <a:lnTo>
                      <a:pt x="129" y="9"/>
                    </a:lnTo>
                    <a:lnTo>
                      <a:pt x="130" y="9"/>
                    </a:lnTo>
                    <a:lnTo>
                      <a:pt x="131" y="9"/>
                    </a:lnTo>
                    <a:lnTo>
                      <a:pt x="132" y="9"/>
                    </a:lnTo>
                    <a:lnTo>
                      <a:pt x="133" y="9"/>
                    </a:lnTo>
                    <a:lnTo>
                      <a:pt x="135" y="9"/>
                    </a:lnTo>
                    <a:lnTo>
                      <a:pt x="136" y="11"/>
                    </a:lnTo>
                    <a:lnTo>
                      <a:pt x="137" y="11"/>
                    </a:lnTo>
                    <a:lnTo>
                      <a:pt x="139" y="11"/>
                    </a:lnTo>
                    <a:lnTo>
                      <a:pt x="140" y="11"/>
                    </a:lnTo>
                    <a:lnTo>
                      <a:pt x="141" y="11"/>
                    </a:lnTo>
                    <a:lnTo>
                      <a:pt x="143" y="11"/>
                    </a:lnTo>
                    <a:lnTo>
                      <a:pt x="144" y="11"/>
                    </a:lnTo>
                    <a:lnTo>
                      <a:pt x="145" y="11"/>
                    </a:lnTo>
                    <a:lnTo>
                      <a:pt x="146" y="11"/>
                    </a:lnTo>
                    <a:lnTo>
                      <a:pt x="147" y="11"/>
                    </a:lnTo>
                    <a:lnTo>
                      <a:pt x="148" y="11"/>
                    </a:lnTo>
                    <a:lnTo>
                      <a:pt x="150" y="11"/>
                    </a:lnTo>
                    <a:lnTo>
                      <a:pt x="152" y="11"/>
                    </a:lnTo>
                    <a:lnTo>
                      <a:pt x="153" y="11"/>
                    </a:lnTo>
                    <a:lnTo>
                      <a:pt x="154" y="11"/>
                    </a:lnTo>
                    <a:lnTo>
                      <a:pt x="155" y="11"/>
                    </a:lnTo>
                    <a:lnTo>
                      <a:pt x="156" y="11"/>
                    </a:lnTo>
                    <a:lnTo>
                      <a:pt x="158" y="1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01" name="Freeform 106"/>
              <p:cNvSpPr>
                <a:spLocks/>
              </p:cNvSpPr>
              <p:nvPr/>
            </p:nvSpPr>
            <p:spPr bwMode="auto">
              <a:xfrm>
                <a:off x="2811" y="1801"/>
                <a:ext cx="47" cy="5"/>
              </a:xfrm>
              <a:custGeom>
                <a:avLst/>
                <a:gdLst>
                  <a:gd name="T0" fmla="*/ 0 w 158"/>
                  <a:gd name="T1" fmla="*/ 0 h 15"/>
                  <a:gd name="T2" fmla="*/ 0 w 158"/>
                  <a:gd name="T3" fmla="*/ 0 h 15"/>
                  <a:gd name="T4" fmla="*/ 0 w 158"/>
                  <a:gd name="T5" fmla="*/ 0 h 15"/>
                  <a:gd name="T6" fmla="*/ 0 w 158"/>
                  <a:gd name="T7" fmla="*/ 0 h 15"/>
                  <a:gd name="T8" fmla="*/ 0 w 158"/>
                  <a:gd name="T9" fmla="*/ 0 h 15"/>
                  <a:gd name="T10" fmla="*/ 0 w 158"/>
                  <a:gd name="T11" fmla="*/ 0 h 15"/>
                  <a:gd name="T12" fmla="*/ 0 w 158"/>
                  <a:gd name="T13" fmla="*/ 0 h 15"/>
                  <a:gd name="T14" fmla="*/ 0 w 158"/>
                  <a:gd name="T15" fmla="*/ 0 h 15"/>
                  <a:gd name="T16" fmla="*/ 0 w 158"/>
                  <a:gd name="T17" fmla="*/ 0 h 15"/>
                  <a:gd name="T18" fmla="*/ 0 w 158"/>
                  <a:gd name="T19" fmla="*/ 0 h 15"/>
                  <a:gd name="T20" fmla="*/ 0 w 158"/>
                  <a:gd name="T21" fmla="*/ 0 h 15"/>
                  <a:gd name="T22" fmla="*/ 0 w 158"/>
                  <a:gd name="T23" fmla="*/ 0 h 15"/>
                  <a:gd name="T24" fmla="*/ 0 w 158"/>
                  <a:gd name="T25" fmla="*/ 0 h 15"/>
                  <a:gd name="T26" fmla="*/ 0 w 158"/>
                  <a:gd name="T27" fmla="*/ 0 h 15"/>
                  <a:gd name="T28" fmla="*/ 0 w 158"/>
                  <a:gd name="T29" fmla="*/ 0 h 15"/>
                  <a:gd name="T30" fmla="*/ 0 w 158"/>
                  <a:gd name="T31" fmla="*/ 0 h 15"/>
                  <a:gd name="T32" fmla="*/ 0 w 158"/>
                  <a:gd name="T33" fmla="*/ 0 h 15"/>
                  <a:gd name="T34" fmla="*/ 0 w 158"/>
                  <a:gd name="T35" fmla="*/ 0 h 15"/>
                  <a:gd name="T36" fmla="*/ 0 w 158"/>
                  <a:gd name="T37" fmla="*/ 0 h 15"/>
                  <a:gd name="T38" fmla="*/ 0 w 158"/>
                  <a:gd name="T39" fmla="*/ 0 h 15"/>
                  <a:gd name="T40" fmla="*/ 0 w 158"/>
                  <a:gd name="T41" fmla="*/ 0 h 15"/>
                  <a:gd name="T42" fmla="*/ 0 w 158"/>
                  <a:gd name="T43" fmla="*/ 0 h 15"/>
                  <a:gd name="T44" fmla="*/ 0 w 158"/>
                  <a:gd name="T45" fmla="*/ 0 h 15"/>
                  <a:gd name="T46" fmla="*/ 0 w 158"/>
                  <a:gd name="T47" fmla="*/ 0 h 15"/>
                  <a:gd name="T48" fmla="*/ 0 w 158"/>
                  <a:gd name="T49" fmla="*/ 0 h 15"/>
                  <a:gd name="T50" fmla="*/ 0 w 158"/>
                  <a:gd name="T51" fmla="*/ 0 h 15"/>
                  <a:gd name="T52" fmla="*/ 0 w 158"/>
                  <a:gd name="T53" fmla="*/ 0 h 15"/>
                  <a:gd name="T54" fmla="*/ 0 w 158"/>
                  <a:gd name="T55" fmla="*/ 0 h 15"/>
                  <a:gd name="T56" fmla="*/ 0 w 158"/>
                  <a:gd name="T57" fmla="*/ 0 h 15"/>
                  <a:gd name="T58" fmla="*/ 0 w 158"/>
                  <a:gd name="T59" fmla="*/ 0 h 15"/>
                  <a:gd name="T60" fmla="*/ 0 w 158"/>
                  <a:gd name="T61" fmla="*/ 0 h 15"/>
                  <a:gd name="T62" fmla="*/ 0 w 158"/>
                  <a:gd name="T63" fmla="*/ 0 h 15"/>
                  <a:gd name="T64" fmla="*/ 0 w 158"/>
                  <a:gd name="T65" fmla="*/ 0 h 15"/>
                  <a:gd name="T66" fmla="*/ 0 w 158"/>
                  <a:gd name="T67" fmla="*/ 0 h 15"/>
                  <a:gd name="T68" fmla="*/ 0 w 158"/>
                  <a:gd name="T69" fmla="*/ 0 h 15"/>
                  <a:gd name="T70" fmla="*/ 0 w 158"/>
                  <a:gd name="T71" fmla="*/ 0 h 15"/>
                  <a:gd name="T72" fmla="*/ 0 w 158"/>
                  <a:gd name="T73" fmla="*/ 0 h 15"/>
                  <a:gd name="T74" fmla="*/ 0 w 158"/>
                  <a:gd name="T75" fmla="*/ 0 h 15"/>
                  <a:gd name="T76" fmla="*/ 0 w 158"/>
                  <a:gd name="T77" fmla="*/ 0 h 15"/>
                  <a:gd name="T78" fmla="*/ 0 w 158"/>
                  <a:gd name="T79" fmla="*/ 0 h 15"/>
                  <a:gd name="T80" fmla="*/ 0 w 158"/>
                  <a:gd name="T81" fmla="*/ 0 h 15"/>
                  <a:gd name="T82" fmla="*/ 0 w 158"/>
                  <a:gd name="T83" fmla="*/ 0 h 15"/>
                  <a:gd name="T84" fmla="*/ 0 w 158"/>
                  <a:gd name="T85" fmla="*/ 0 h 15"/>
                  <a:gd name="T86" fmla="*/ 0 w 158"/>
                  <a:gd name="T87" fmla="*/ 0 h 15"/>
                  <a:gd name="T88" fmla="*/ 0 w 158"/>
                  <a:gd name="T89" fmla="*/ 0 h 15"/>
                  <a:gd name="T90" fmla="*/ 0 w 158"/>
                  <a:gd name="T91" fmla="*/ 0 h 15"/>
                  <a:gd name="T92" fmla="*/ 0 w 158"/>
                  <a:gd name="T93" fmla="*/ 0 h 15"/>
                  <a:gd name="T94" fmla="*/ 0 w 158"/>
                  <a:gd name="T95" fmla="*/ 0 h 15"/>
                  <a:gd name="T96" fmla="*/ 0 w 158"/>
                  <a:gd name="T97" fmla="*/ 0 h 15"/>
                  <a:gd name="T98" fmla="*/ 0 w 158"/>
                  <a:gd name="T99" fmla="*/ 0 h 15"/>
                  <a:gd name="T100" fmla="*/ 0 w 158"/>
                  <a:gd name="T101" fmla="*/ 0 h 15"/>
                  <a:gd name="T102" fmla="*/ 0 w 158"/>
                  <a:gd name="T103" fmla="*/ 0 h 15"/>
                  <a:gd name="T104" fmla="*/ 0 w 158"/>
                  <a:gd name="T105" fmla="*/ 0 h 15"/>
                  <a:gd name="T106" fmla="*/ 0 w 158"/>
                  <a:gd name="T107" fmla="*/ 0 h 15"/>
                  <a:gd name="T108" fmla="*/ 0 w 158"/>
                  <a:gd name="T109" fmla="*/ 0 h 15"/>
                  <a:gd name="T110" fmla="*/ 0 w 158"/>
                  <a:gd name="T111" fmla="*/ 0 h 15"/>
                  <a:gd name="T112" fmla="*/ 0 w 158"/>
                  <a:gd name="T113" fmla="*/ 0 h 15"/>
                  <a:gd name="T114" fmla="*/ 0 w 158"/>
                  <a:gd name="T115" fmla="*/ 0 h 15"/>
                  <a:gd name="T116" fmla="*/ 0 w 158"/>
                  <a:gd name="T117" fmla="*/ 0 h 15"/>
                  <a:gd name="T118" fmla="*/ 0 w 158"/>
                  <a:gd name="T119" fmla="*/ 0 h 15"/>
                  <a:gd name="T120" fmla="*/ 0 w 158"/>
                  <a:gd name="T121" fmla="*/ 0 h 15"/>
                  <a:gd name="T122" fmla="*/ 0 w 158"/>
                  <a:gd name="T123" fmla="*/ 0 h 15"/>
                  <a:gd name="T124" fmla="*/ 0 w 158"/>
                  <a:gd name="T125" fmla="*/ 0 h 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5">
                    <a:moveTo>
                      <a:pt x="0" y="1"/>
                    </a:moveTo>
                    <a:lnTo>
                      <a:pt x="1" y="1"/>
                    </a:lnTo>
                    <a:lnTo>
                      <a:pt x="2" y="1"/>
                    </a:lnTo>
                    <a:lnTo>
                      <a:pt x="3" y="1"/>
                    </a:lnTo>
                    <a:lnTo>
                      <a:pt x="4" y="1"/>
                    </a:lnTo>
                    <a:lnTo>
                      <a:pt x="5" y="1"/>
                    </a:lnTo>
                    <a:lnTo>
                      <a:pt x="8" y="1"/>
                    </a:lnTo>
                    <a:lnTo>
                      <a:pt x="9" y="2"/>
                    </a:lnTo>
                    <a:lnTo>
                      <a:pt x="10" y="2"/>
                    </a:lnTo>
                    <a:lnTo>
                      <a:pt x="11" y="2"/>
                    </a:lnTo>
                    <a:lnTo>
                      <a:pt x="12" y="2"/>
                    </a:lnTo>
                    <a:lnTo>
                      <a:pt x="13" y="2"/>
                    </a:lnTo>
                    <a:lnTo>
                      <a:pt x="15" y="2"/>
                    </a:lnTo>
                    <a:lnTo>
                      <a:pt x="16" y="2"/>
                    </a:lnTo>
                    <a:lnTo>
                      <a:pt x="17" y="2"/>
                    </a:lnTo>
                    <a:lnTo>
                      <a:pt x="18" y="2"/>
                    </a:lnTo>
                    <a:lnTo>
                      <a:pt x="19" y="2"/>
                    </a:lnTo>
                    <a:lnTo>
                      <a:pt x="22" y="2"/>
                    </a:lnTo>
                    <a:lnTo>
                      <a:pt x="23" y="2"/>
                    </a:lnTo>
                    <a:lnTo>
                      <a:pt x="24" y="2"/>
                    </a:lnTo>
                    <a:lnTo>
                      <a:pt x="25" y="2"/>
                    </a:lnTo>
                    <a:lnTo>
                      <a:pt x="26" y="2"/>
                    </a:lnTo>
                    <a:lnTo>
                      <a:pt x="27" y="2"/>
                    </a:lnTo>
                    <a:lnTo>
                      <a:pt x="29" y="2"/>
                    </a:lnTo>
                    <a:lnTo>
                      <a:pt x="30" y="2"/>
                    </a:lnTo>
                    <a:lnTo>
                      <a:pt x="31" y="2"/>
                    </a:lnTo>
                    <a:lnTo>
                      <a:pt x="32" y="2"/>
                    </a:lnTo>
                    <a:lnTo>
                      <a:pt x="34" y="2"/>
                    </a:lnTo>
                    <a:lnTo>
                      <a:pt x="35" y="2"/>
                    </a:lnTo>
                    <a:lnTo>
                      <a:pt x="37" y="2"/>
                    </a:lnTo>
                    <a:lnTo>
                      <a:pt x="38" y="2"/>
                    </a:lnTo>
                    <a:lnTo>
                      <a:pt x="39" y="2"/>
                    </a:lnTo>
                    <a:lnTo>
                      <a:pt x="40" y="2"/>
                    </a:lnTo>
                    <a:lnTo>
                      <a:pt x="41" y="2"/>
                    </a:lnTo>
                    <a:lnTo>
                      <a:pt x="42" y="2"/>
                    </a:lnTo>
                    <a:lnTo>
                      <a:pt x="44" y="3"/>
                    </a:lnTo>
                    <a:lnTo>
                      <a:pt x="45" y="3"/>
                    </a:lnTo>
                    <a:lnTo>
                      <a:pt x="46" y="3"/>
                    </a:lnTo>
                    <a:lnTo>
                      <a:pt x="48" y="3"/>
                    </a:lnTo>
                    <a:lnTo>
                      <a:pt x="49" y="3"/>
                    </a:lnTo>
                    <a:lnTo>
                      <a:pt x="50" y="3"/>
                    </a:lnTo>
                    <a:lnTo>
                      <a:pt x="52" y="3"/>
                    </a:lnTo>
                    <a:lnTo>
                      <a:pt x="53" y="3"/>
                    </a:lnTo>
                    <a:lnTo>
                      <a:pt x="54" y="4"/>
                    </a:lnTo>
                    <a:lnTo>
                      <a:pt x="55" y="4"/>
                    </a:lnTo>
                    <a:lnTo>
                      <a:pt x="56" y="4"/>
                    </a:lnTo>
                    <a:lnTo>
                      <a:pt x="57" y="4"/>
                    </a:lnTo>
                    <a:lnTo>
                      <a:pt x="59" y="4"/>
                    </a:lnTo>
                    <a:lnTo>
                      <a:pt x="61" y="4"/>
                    </a:lnTo>
                    <a:lnTo>
                      <a:pt x="62" y="4"/>
                    </a:lnTo>
                    <a:lnTo>
                      <a:pt x="63" y="4"/>
                    </a:lnTo>
                    <a:lnTo>
                      <a:pt x="64" y="4"/>
                    </a:lnTo>
                    <a:lnTo>
                      <a:pt x="65" y="6"/>
                    </a:lnTo>
                    <a:lnTo>
                      <a:pt x="67" y="6"/>
                    </a:lnTo>
                    <a:lnTo>
                      <a:pt x="68" y="6"/>
                    </a:lnTo>
                    <a:lnTo>
                      <a:pt x="69" y="6"/>
                    </a:lnTo>
                    <a:lnTo>
                      <a:pt x="70" y="6"/>
                    </a:lnTo>
                    <a:lnTo>
                      <a:pt x="71" y="7"/>
                    </a:lnTo>
                    <a:lnTo>
                      <a:pt x="72" y="7"/>
                    </a:lnTo>
                    <a:lnTo>
                      <a:pt x="75" y="7"/>
                    </a:lnTo>
                    <a:lnTo>
                      <a:pt x="76" y="7"/>
                    </a:lnTo>
                    <a:lnTo>
                      <a:pt x="77" y="9"/>
                    </a:lnTo>
                    <a:lnTo>
                      <a:pt x="78" y="9"/>
                    </a:lnTo>
                    <a:lnTo>
                      <a:pt x="79" y="9"/>
                    </a:lnTo>
                    <a:lnTo>
                      <a:pt x="80" y="9"/>
                    </a:lnTo>
                    <a:lnTo>
                      <a:pt x="82" y="11"/>
                    </a:lnTo>
                    <a:lnTo>
                      <a:pt x="83" y="11"/>
                    </a:lnTo>
                    <a:lnTo>
                      <a:pt x="84" y="11"/>
                    </a:lnTo>
                    <a:lnTo>
                      <a:pt x="85" y="11"/>
                    </a:lnTo>
                    <a:lnTo>
                      <a:pt x="86" y="11"/>
                    </a:lnTo>
                    <a:lnTo>
                      <a:pt x="88" y="12"/>
                    </a:lnTo>
                    <a:lnTo>
                      <a:pt x="90" y="12"/>
                    </a:lnTo>
                    <a:lnTo>
                      <a:pt x="91" y="12"/>
                    </a:lnTo>
                    <a:lnTo>
                      <a:pt x="92" y="13"/>
                    </a:lnTo>
                    <a:lnTo>
                      <a:pt x="93" y="13"/>
                    </a:lnTo>
                    <a:lnTo>
                      <a:pt x="94" y="13"/>
                    </a:lnTo>
                    <a:lnTo>
                      <a:pt x="96" y="15"/>
                    </a:lnTo>
                    <a:lnTo>
                      <a:pt x="97" y="15"/>
                    </a:lnTo>
                    <a:lnTo>
                      <a:pt x="98" y="15"/>
                    </a:lnTo>
                    <a:lnTo>
                      <a:pt x="99" y="15"/>
                    </a:lnTo>
                    <a:lnTo>
                      <a:pt x="101" y="15"/>
                    </a:lnTo>
                    <a:lnTo>
                      <a:pt x="102" y="15"/>
                    </a:lnTo>
                    <a:lnTo>
                      <a:pt x="104" y="15"/>
                    </a:lnTo>
                    <a:lnTo>
                      <a:pt x="105" y="15"/>
                    </a:lnTo>
                    <a:lnTo>
                      <a:pt x="106" y="15"/>
                    </a:lnTo>
                    <a:lnTo>
                      <a:pt x="107" y="13"/>
                    </a:lnTo>
                    <a:lnTo>
                      <a:pt x="108" y="13"/>
                    </a:lnTo>
                    <a:lnTo>
                      <a:pt x="109" y="13"/>
                    </a:lnTo>
                    <a:lnTo>
                      <a:pt x="111" y="12"/>
                    </a:lnTo>
                    <a:lnTo>
                      <a:pt x="112" y="12"/>
                    </a:lnTo>
                    <a:lnTo>
                      <a:pt x="114" y="12"/>
                    </a:lnTo>
                    <a:lnTo>
                      <a:pt x="115" y="10"/>
                    </a:lnTo>
                    <a:lnTo>
                      <a:pt x="116" y="10"/>
                    </a:lnTo>
                    <a:lnTo>
                      <a:pt x="117" y="9"/>
                    </a:lnTo>
                    <a:lnTo>
                      <a:pt x="119" y="9"/>
                    </a:lnTo>
                    <a:lnTo>
                      <a:pt x="120" y="9"/>
                    </a:lnTo>
                    <a:lnTo>
                      <a:pt x="121" y="9"/>
                    </a:lnTo>
                    <a:lnTo>
                      <a:pt x="122" y="7"/>
                    </a:lnTo>
                    <a:lnTo>
                      <a:pt x="123" y="7"/>
                    </a:lnTo>
                    <a:lnTo>
                      <a:pt x="124" y="5"/>
                    </a:lnTo>
                    <a:lnTo>
                      <a:pt x="126" y="4"/>
                    </a:lnTo>
                    <a:lnTo>
                      <a:pt x="128" y="4"/>
                    </a:lnTo>
                    <a:lnTo>
                      <a:pt x="129" y="4"/>
                    </a:lnTo>
                    <a:lnTo>
                      <a:pt x="130" y="3"/>
                    </a:lnTo>
                    <a:lnTo>
                      <a:pt x="131" y="3"/>
                    </a:lnTo>
                    <a:lnTo>
                      <a:pt x="132" y="1"/>
                    </a:lnTo>
                    <a:lnTo>
                      <a:pt x="134" y="1"/>
                    </a:lnTo>
                    <a:lnTo>
                      <a:pt x="135" y="1"/>
                    </a:lnTo>
                    <a:lnTo>
                      <a:pt x="136" y="1"/>
                    </a:lnTo>
                    <a:lnTo>
                      <a:pt x="137" y="1"/>
                    </a:lnTo>
                    <a:lnTo>
                      <a:pt x="138" y="1"/>
                    </a:lnTo>
                    <a:lnTo>
                      <a:pt x="139" y="1"/>
                    </a:lnTo>
                    <a:lnTo>
                      <a:pt x="142" y="1"/>
                    </a:lnTo>
                    <a:lnTo>
                      <a:pt x="143" y="1"/>
                    </a:lnTo>
                    <a:lnTo>
                      <a:pt x="144" y="1"/>
                    </a:lnTo>
                    <a:lnTo>
                      <a:pt x="145" y="1"/>
                    </a:lnTo>
                    <a:lnTo>
                      <a:pt x="146" y="0"/>
                    </a:lnTo>
                    <a:lnTo>
                      <a:pt x="147" y="0"/>
                    </a:lnTo>
                    <a:lnTo>
                      <a:pt x="149" y="0"/>
                    </a:lnTo>
                    <a:lnTo>
                      <a:pt x="150" y="0"/>
                    </a:lnTo>
                    <a:lnTo>
                      <a:pt x="151" y="0"/>
                    </a:lnTo>
                    <a:lnTo>
                      <a:pt x="152" y="0"/>
                    </a:lnTo>
                    <a:lnTo>
                      <a:pt x="154" y="0"/>
                    </a:lnTo>
                    <a:lnTo>
                      <a:pt x="155" y="1"/>
                    </a:lnTo>
                    <a:lnTo>
                      <a:pt x="157" y="1"/>
                    </a:lnTo>
                    <a:lnTo>
                      <a:pt x="158" y="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02" name="Freeform 107"/>
              <p:cNvSpPr>
                <a:spLocks/>
              </p:cNvSpPr>
              <p:nvPr/>
            </p:nvSpPr>
            <p:spPr bwMode="auto">
              <a:xfrm>
                <a:off x="2858" y="1802"/>
                <a:ext cx="47" cy="7"/>
              </a:xfrm>
              <a:custGeom>
                <a:avLst/>
                <a:gdLst>
                  <a:gd name="T0" fmla="*/ 0 w 158"/>
                  <a:gd name="T1" fmla="*/ 0 h 22"/>
                  <a:gd name="T2" fmla="*/ 0 w 158"/>
                  <a:gd name="T3" fmla="*/ 0 h 22"/>
                  <a:gd name="T4" fmla="*/ 0 w 158"/>
                  <a:gd name="T5" fmla="*/ 0 h 22"/>
                  <a:gd name="T6" fmla="*/ 0 w 158"/>
                  <a:gd name="T7" fmla="*/ 0 h 22"/>
                  <a:gd name="T8" fmla="*/ 0 w 158"/>
                  <a:gd name="T9" fmla="*/ 0 h 22"/>
                  <a:gd name="T10" fmla="*/ 0 w 158"/>
                  <a:gd name="T11" fmla="*/ 0 h 22"/>
                  <a:gd name="T12" fmla="*/ 0 w 158"/>
                  <a:gd name="T13" fmla="*/ 0 h 22"/>
                  <a:gd name="T14" fmla="*/ 0 w 158"/>
                  <a:gd name="T15" fmla="*/ 0 h 22"/>
                  <a:gd name="T16" fmla="*/ 0 w 158"/>
                  <a:gd name="T17" fmla="*/ 0 h 22"/>
                  <a:gd name="T18" fmla="*/ 0 w 158"/>
                  <a:gd name="T19" fmla="*/ 0 h 22"/>
                  <a:gd name="T20" fmla="*/ 0 w 158"/>
                  <a:gd name="T21" fmla="*/ 0 h 22"/>
                  <a:gd name="T22" fmla="*/ 0 w 158"/>
                  <a:gd name="T23" fmla="*/ 0 h 22"/>
                  <a:gd name="T24" fmla="*/ 0 w 158"/>
                  <a:gd name="T25" fmla="*/ 0 h 22"/>
                  <a:gd name="T26" fmla="*/ 0 w 158"/>
                  <a:gd name="T27" fmla="*/ 0 h 22"/>
                  <a:gd name="T28" fmla="*/ 0 w 158"/>
                  <a:gd name="T29" fmla="*/ 0 h 22"/>
                  <a:gd name="T30" fmla="*/ 0 w 158"/>
                  <a:gd name="T31" fmla="*/ 0 h 22"/>
                  <a:gd name="T32" fmla="*/ 0 w 158"/>
                  <a:gd name="T33" fmla="*/ 0 h 22"/>
                  <a:gd name="T34" fmla="*/ 0 w 158"/>
                  <a:gd name="T35" fmla="*/ 0 h 22"/>
                  <a:gd name="T36" fmla="*/ 0 w 158"/>
                  <a:gd name="T37" fmla="*/ 0 h 22"/>
                  <a:gd name="T38" fmla="*/ 0 w 158"/>
                  <a:gd name="T39" fmla="*/ 0 h 22"/>
                  <a:gd name="T40" fmla="*/ 0 w 158"/>
                  <a:gd name="T41" fmla="*/ 0 h 22"/>
                  <a:gd name="T42" fmla="*/ 0 w 158"/>
                  <a:gd name="T43" fmla="*/ 0 h 22"/>
                  <a:gd name="T44" fmla="*/ 0 w 158"/>
                  <a:gd name="T45" fmla="*/ 0 h 22"/>
                  <a:gd name="T46" fmla="*/ 0 w 158"/>
                  <a:gd name="T47" fmla="*/ 0 h 22"/>
                  <a:gd name="T48" fmla="*/ 0 w 158"/>
                  <a:gd name="T49" fmla="*/ 0 h 22"/>
                  <a:gd name="T50" fmla="*/ 0 w 158"/>
                  <a:gd name="T51" fmla="*/ 0 h 22"/>
                  <a:gd name="T52" fmla="*/ 0 w 158"/>
                  <a:gd name="T53" fmla="*/ 0 h 22"/>
                  <a:gd name="T54" fmla="*/ 0 w 158"/>
                  <a:gd name="T55" fmla="*/ 0 h 22"/>
                  <a:gd name="T56" fmla="*/ 0 w 158"/>
                  <a:gd name="T57" fmla="*/ 0 h 22"/>
                  <a:gd name="T58" fmla="*/ 0 w 158"/>
                  <a:gd name="T59" fmla="*/ 0 h 22"/>
                  <a:gd name="T60" fmla="*/ 0 w 158"/>
                  <a:gd name="T61" fmla="*/ 0 h 22"/>
                  <a:gd name="T62" fmla="*/ 0 w 158"/>
                  <a:gd name="T63" fmla="*/ 0 h 22"/>
                  <a:gd name="T64" fmla="*/ 0 w 158"/>
                  <a:gd name="T65" fmla="*/ 0 h 22"/>
                  <a:gd name="T66" fmla="*/ 0 w 158"/>
                  <a:gd name="T67" fmla="*/ 0 h 22"/>
                  <a:gd name="T68" fmla="*/ 0 w 158"/>
                  <a:gd name="T69" fmla="*/ 0 h 22"/>
                  <a:gd name="T70" fmla="*/ 0 w 158"/>
                  <a:gd name="T71" fmla="*/ 0 h 22"/>
                  <a:gd name="T72" fmla="*/ 0 w 158"/>
                  <a:gd name="T73" fmla="*/ 0 h 22"/>
                  <a:gd name="T74" fmla="*/ 0 w 158"/>
                  <a:gd name="T75" fmla="*/ 0 h 22"/>
                  <a:gd name="T76" fmla="*/ 0 w 158"/>
                  <a:gd name="T77" fmla="*/ 0 h 22"/>
                  <a:gd name="T78" fmla="*/ 0 w 158"/>
                  <a:gd name="T79" fmla="*/ 0 h 22"/>
                  <a:gd name="T80" fmla="*/ 0 w 158"/>
                  <a:gd name="T81" fmla="*/ 0 h 22"/>
                  <a:gd name="T82" fmla="*/ 0 w 158"/>
                  <a:gd name="T83" fmla="*/ 0 h 22"/>
                  <a:gd name="T84" fmla="*/ 0 w 158"/>
                  <a:gd name="T85" fmla="*/ 0 h 22"/>
                  <a:gd name="T86" fmla="*/ 0 w 158"/>
                  <a:gd name="T87" fmla="*/ 0 h 22"/>
                  <a:gd name="T88" fmla="*/ 0 w 158"/>
                  <a:gd name="T89" fmla="*/ 0 h 22"/>
                  <a:gd name="T90" fmla="*/ 0 w 158"/>
                  <a:gd name="T91" fmla="*/ 0 h 22"/>
                  <a:gd name="T92" fmla="*/ 0 w 158"/>
                  <a:gd name="T93" fmla="*/ 0 h 22"/>
                  <a:gd name="T94" fmla="*/ 0 w 158"/>
                  <a:gd name="T95" fmla="*/ 0 h 22"/>
                  <a:gd name="T96" fmla="*/ 0 w 158"/>
                  <a:gd name="T97" fmla="*/ 0 h 22"/>
                  <a:gd name="T98" fmla="*/ 0 w 158"/>
                  <a:gd name="T99" fmla="*/ 0 h 22"/>
                  <a:gd name="T100" fmla="*/ 0 w 158"/>
                  <a:gd name="T101" fmla="*/ 0 h 22"/>
                  <a:gd name="T102" fmla="*/ 0 w 158"/>
                  <a:gd name="T103" fmla="*/ 0 h 22"/>
                  <a:gd name="T104" fmla="*/ 0 w 158"/>
                  <a:gd name="T105" fmla="*/ 0 h 22"/>
                  <a:gd name="T106" fmla="*/ 0 w 158"/>
                  <a:gd name="T107" fmla="*/ 0 h 22"/>
                  <a:gd name="T108" fmla="*/ 0 w 158"/>
                  <a:gd name="T109" fmla="*/ 0 h 22"/>
                  <a:gd name="T110" fmla="*/ 0 w 158"/>
                  <a:gd name="T111" fmla="*/ 0 h 22"/>
                  <a:gd name="T112" fmla="*/ 0 w 158"/>
                  <a:gd name="T113" fmla="*/ 0 h 22"/>
                  <a:gd name="T114" fmla="*/ 0 w 158"/>
                  <a:gd name="T115" fmla="*/ 0 h 22"/>
                  <a:gd name="T116" fmla="*/ 0 w 158"/>
                  <a:gd name="T117" fmla="*/ 0 h 22"/>
                  <a:gd name="T118" fmla="*/ 0 w 158"/>
                  <a:gd name="T119" fmla="*/ 0 h 22"/>
                  <a:gd name="T120" fmla="*/ 0 w 158"/>
                  <a:gd name="T121" fmla="*/ 0 h 22"/>
                  <a:gd name="T122" fmla="*/ 0 w 158"/>
                  <a:gd name="T123" fmla="*/ 0 h 22"/>
                  <a:gd name="T124" fmla="*/ 0 w 158"/>
                  <a:gd name="T125" fmla="*/ 0 h 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2">
                    <a:moveTo>
                      <a:pt x="0" y="0"/>
                    </a:moveTo>
                    <a:lnTo>
                      <a:pt x="1" y="0"/>
                    </a:lnTo>
                    <a:lnTo>
                      <a:pt x="2" y="0"/>
                    </a:lnTo>
                    <a:lnTo>
                      <a:pt x="3" y="0"/>
                    </a:lnTo>
                    <a:lnTo>
                      <a:pt x="4" y="0"/>
                    </a:lnTo>
                    <a:lnTo>
                      <a:pt x="6" y="0"/>
                    </a:lnTo>
                    <a:lnTo>
                      <a:pt x="7" y="0"/>
                    </a:lnTo>
                    <a:lnTo>
                      <a:pt x="8" y="0"/>
                    </a:lnTo>
                    <a:lnTo>
                      <a:pt x="10" y="0"/>
                    </a:lnTo>
                    <a:lnTo>
                      <a:pt x="11" y="0"/>
                    </a:lnTo>
                    <a:lnTo>
                      <a:pt x="12" y="0"/>
                    </a:lnTo>
                    <a:lnTo>
                      <a:pt x="14" y="0"/>
                    </a:lnTo>
                    <a:lnTo>
                      <a:pt x="15" y="0"/>
                    </a:lnTo>
                    <a:lnTo>
                      <a:pt x="16" y="0"/>
                    </a:lnTo>
                    <a:lnTo>
                      <a:pt x="17" y="0"/>
                    </a:lnTo>
                    <a:lnTo>
                      <a:pt x="18" y="0"/>
                    </a:lnTo>
                    <a:lnTo>
                      <a:pt x="19" y="0"/>
                    </a:lnTo>
                    <a:lnTo>
                      <a:pt x="21" y="0"/>
                    </a:lnTo>
                    <a:lnTo>
                      <a:pt x="23" y="1"/>
                    </a:lnTo>
                    <a:lnTo>
                      <a:pt x="24" y="1"/>
                    </a:lnTo>
                    <a:lnTo>
                      <a:pt x="25" y="1"/>
                    </a:lnTo>
                    <a:lnTo>
                      <a:pt x="26" y="1"/>
                    </a:lnTo>
                    <a:lnTo>
                      <a:pt x="27" y="3"/>
                    </a:lnTo>
                    <a:lnTo>
                      <a:pt x="29" y="3"/>
                    </a:lnTo>
                    <a:lnTo>
                      <a:pt x="30" y="3"/>
                    </a:lnTo>
                    <a:lnTo>
                      <a:pt x="31" y="3"/>
                    </a:lnTo>
                    <a:lnTo>
                      <a:pt x="32" y="3"/>
                    </a:lnTo>
                    <a:lnTo>
                      <a:pt x="33" y="3"/>
                    </a:lnTo>
                    <a:lnTo>
                      <a:pt x="34" y="4"/>
                    </a:lnTo>
                    <a:lnTo>
                      <a:pt x="37" y="4"/>
                    </a:lnTo>
                    <a:lnTo>
                      <a:pt x="38" y="4"/>
                    </a:lnTo>
                    <a:lnTo>
                      <a:pt x="39" y="4"/>
                    </a:lnTo>
                    <a:lnTo>
                      <a:pt x="40" y="4"/>
                    </a:lnTo>
                    <a:lnTo>
                      <a:pt x="41" y="4"/>
                    </a:lnTo>
                    <a:lnTo>
                      <a:pt x="42" y="4"/>
                    </a:lnTo>
                    <a:lnTo>
                      <a:pt x="44" y="4"/>
                    </a:lnTo>
                    <a:lnTo>
                      <a:pt x="45" y="4"/>
                    </a:lnTo>
                    <a:lnTo>
                      <a:pt x="46" y="4"/>
                    </a:lnTo>
                    <a:lnTo>
                      <a:pt x="47" y="4"/>
                    </a:lnTo>
                    <a:lnTo>
                      <a:pt x="48" y="4"/>
                    </a:lnTo>
                    <a:lnTo>
                      <a:pt x="50" y="5"/>
                    </a:lnTo>
                    <a:lnTo>
                      <a:pt x="52" y="5"/>
                    </a:lnTo>
                    <a:lnTo>
                      <a:pt x="53" y="5"/>
                    </a:lnTo>
                    <a:lnTo>
                      <a:pt x="54" y="5"/>
                    </a:lnTo>
                    <a:lnTo>
                      <a:pt x="55" y="8"/>
                    </a:lnTo>
                    <a:lnTo>
                      <a:pt x="56" y="8"/>
                    </a:lnTo>
                    <a:lnTo>
                      <a:pt x="57" y="8"/>
                    </a:lnTo>
                    <a:lnTo>
                      <a:pt x="59" y="8"/>
                    </a:lnTo>
                    <a:lnTo>
                      <a:pt x="60" y="9"/>
                    </a:lnTo>
                    <a:lnTo>
                      <a:pt x="61" y="9"/>
                    </a:lnTo>
                    <a:lnTo>
                      <a:pt x="63" y="9"/>
                    </a:lnTo>
                    <a:lnTo>
                      <a:pt x="64" y="9"/>
                    </a:lnTo>
                    <a:lnTo>
                      <a:pt x="66" y="9"/>
                    </a:lnTo>
                    <a:lnTo>
                      <a:pt x="67" y="9"/>
                    </a:lnTo>
                    <a:lnTo>
                      <a:pt x="68" y="9"/>
                    </a:lnTo>
                    <a:lnTo>
                      <a:pt x="69" y="9"/>
                    </a:lnTo>
                    <a:lnTo>
                      <a:pt x="70" y="9"/>
                    </a:lnTo>
                    <a:lnTo>
                      <a:pt x="71" y="6"/>
                    </a:lnTo>
                    <a:lnTo>
                      <a:pt x="73" y="6"/>
                    </a:lnTo>
                    <a:lnTo>
                      <a:pt x="74" y="6"/>
                    </a:lnTo>
                    <a:lnTo>
                      <a:pt x="76" y="6"/>
                    </a:lnTo>
                    <a:lnTo>
                      <a:pt x="77" y="6"/>
                    </a:lnTo>
                    <a:lnTo>
                      <a:pt x="78" y="6"/>
                    </a:lnTo>
                    <a:lnTo>
                      <a:pt x="79" y="5"/>
                    </a:lnTo>
                    <a:lnTo>
                      <a:pt x="81" y="5"/>
                    </a:lnTo>
                    <a:lnTo>
                      <a:pt x="82" y="5"/>
                    </a:lnTo>
                    <a:lnTo>
                      <a:pt x="83" y="5"/>
                    </a:lnTo>
                    <a:lnTo>
                      <a:pt x="84" y="5"/>
                    </a:lnTo>
                    <a:lnTo>
                      <a:pt x="85" y="5"/>
                    </a:lnTo>
                    <a:lnTo>
                      <a:pt x="86" y="5"/>
                    </a:lnTo>
                    <a:lnTo>
                      <a:pt x="88" y="5"/>
                    </a:lnTo>
                    <a:lnTo>
                      <a:pt x="90" y="5"/>
                    </a:lnTo>
                    <a:lnTo>
                      <a:pt x="91" y="5"/>
                    </a:lnTo>
                    <a:lnTo>
                      <a:pt x="92" y="5"/>
                    </a:lnTo>
                    <a:lnTo>
                      <a:pt x="93" y="5"/>
                    </a:lnTo>
                    <a:lnTo>
                      <a:pt x="94" y="5"/>
                    </a:lnTo>
                    <a:lnTo>
                      <a:pt x="96" y="5"/>
                    </a:lnTo>
                    <a:lnTo>
                      <a:pt x="97" y="5"/>
                    </a:lnTo>
                    <a:lnTo>
                      <a:pt x="98" y="5"/>
                    </a:lnTo>
                    <a:lnTo>
                      <a:pt x="99" y="5"/>
                    </a:lnTo>
                    <a:lnTo>
                      <a:pt x="100" y="5"/>
                    </a:lnTo>
                    <a:lnTo>
                      <a:pt x="101" y="5"/>
                    </a:lnTo>
                    <a:lnTo>
                      <a:pt x="104" y="6"/>
                    </a:lnTo>
                    <a:lnTo>
                      <a:pt x="105" y="6"/>
                    </a:lnTo>
                    <a:lnTo>
                      <a:pt x="106" y="6"/>
                    </a:lnTo>
                    <a:lnTo>
                      <a:pt x="107" y="6"/>
                    </a:lnTo>
                    <a:lnTo>
                      <a:pt x="108" y="6"/>
                    </a:lnTo>
                    <a:lnTo>
                      <a:pt x="109" y="6"/>
                    </a:lnTo>
                    <a:lnTo>
                      <a:pt x="111" y="6"/>
                    </a:lnTo>
                    <a:lnTo>
                      <a:pt x="112" y="6"/>
                    </a:lnTo>
                    <a:lnTo>
                      <a:pt x="113" y="9"/>
                    </a:lnTo>
                    <a:lnTo>
                      <a:pt x="114" y="9"/>
                    </a:lnTo>
                    <a:lnTo>
                      <a:pt x="116" y="9"/>
                    </a:lnTo>
                    <a:lnTo>
                      <a:pt x="117" y="9"/>
                    </a:lnTo>
                    <a:lnTo>
                      <a:pt x="119" y="10"/>
                    </a:lnTo>
                    <a:lnTo>
                      <a:pt x="120" y="10"/>
                    </a:lnTo>
                    <a:lnTo>
                      <a:pt x="121" y="10"/>
                    </a:lnTo>
                    <a:lnTo>
                      <a:pt x="122" y="11"/>
                    </a:lnTo>
                    <a:lnTo>
                      <a:pt x="123" y="11"/>
                    </a:lnTo>
                    <a:lnTo>
                      <a:pt x="124" y="11"/>
                    </a:lnTo>
                    <a:lnTo>
                      <a:pt x="126" y="11"/>
                    </a:lnTo>
                    <a:lnTo>
                      <a:pt x="127" y="11"/>
                    </a:lnTo>
                    <a:lnTo>
                      <a:pt x="128" y="13"/>
                    </a:lnTo>
                    <a:lnTo>
                      <a:pt x="130" y="13"/>
                    </a:lnTo>
                    <a:lnTo>
                      <a:pt x="131" y="13"/>
                    </a:lnTo>
                    <a:lnTo>
                      <a:pt x="132" y="14"/>
                    </a:lnTo>
                    <a:lnTo>
                      <a:pt x="134" y="14"/>
                    </a:lnTo>
                    <a:lnTo>
                      <a:pt x="135" y="14"/>
                    </a:lnTo>
                    <a:lnTo>
                      <a:pt x="136" y="14"/>
                    </a:lnTo>
                    <a:lnTo>
                      <a:pt x="137" y="14"/>
                    </a:lnTo>
                    <a:lnTo>
                      <a:pt x="138" y="15"/>
                    </a:lnTo>
                    <a:lnTo>
                      <a:pt x="139" y="15"/>
                    </a:lnTo>
                    <a:lnTo>
                      <a:pt x="141" y="15"/>
                    </a:lnTo>
                    <a:lnTo>
                      <a:pt x="143" y="17"/>
                    </a:lnTo>
                    <a:lnTo>
                      <a:pt x="144" y="17"/>
                    </a:lnTo>
                    <a:lnTo>
                      <a:pt x="145" y="17"/>
                    </a:lnTo>
                    <a:lnTo>
                      <a:pt x="146" y="18"/>
                    </a:lnTo>
                    <a:lnTo>
                      <a:pt x="148" y="18"/>
                    </a:lnTo>
                    <a:lnTo>
                      <a:pt x="149" y="18"/>
                    </a:lnTo>
                    <a:lnTo>
                      <a:pt x="150" y="18"/>
                    </a:lnTo>
                    <a:lnTo>
                      <a:pt x="151" y="19"/>
                    </a:lnTo>
                    <a:lnTo>
                      <a:pt x="152" y="19"/>
                    </a:lnTo>
                    <a:lnTo>
                      <a:pt x="153" y="22"/>
                    </a:lnTo>
                    <a:lnTo>
                      <a:pt x="156" y="22"/>
                    </a:lnTo>
                    <a:lnTo>
                      <a:pt x="157" y="22"/>
                    </a:lnTo>
                    <a:lnTo>
                      <a:pt x="158" y="2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03" name="Freeform 108"/>
              <p:cNvSpPr>
                <a:spLocks/>
              </p:cNvSpPr>
              <p:nvPr/>
            </p:nvSpPr>
            <p:spPr bwMode="auto">
              <a:xfrm>
                <a:off x="2905" y="1809"/>
                <a:ext cx="46" cy="4"/>
              </a:xfrm>
              <a:custGeom>
                <a:avLst/>
                <a:gdLst>
                  <a:gd name="T0" fmla="*/ 0 w 158"/>
                  <a:gd name="T1" fmla="*/ 0 h 13"/>
                  <a:gd name="T2" fmla="*/ 0 w 158"/>
                  <a:gd name="T3" fmla="*/ 0 h 13"/>
                  <a:gd name="T4" fmla="*/ 0 w 158"/>
                  <a:gd name="T5" fmla="*/ 0 h 13"/>
                  <a:gd name="T6" fmla="*/ 0 w 158"/>
                  <a:gd name="T7" fmla="*/ 0 h 13"/>
                  <a:gd name="T8" fmla="*/ 0 w 158"/>
                  <a:gd name="T9" fmla="*/ 0 h 13"/>
                  <a:gd name="T10" fmla="*/ 0 w 158"/>
                  <a:gd name="T11" fmla="*/ 0 h 13"/>
                  <a:gd name="T12" fmla="*/ 0 w 158"/>
                  <a:gd name="T13" fmla="*/ 0 h 13"/>
                  <a:gd name="T14" fmla="*/ 0 w 158"/>
                  <a:gd name="T15" fmla="*/ 0 h 13"/>
                  <a:gd name="T16" fmla="*/ 0 w 158"/>
                  <a:gd name="T17" fmla="*/ 0 h 13"/>
                  <a:gd name="T18" fmla="*/ 0 w 158"/>
                  <a:gd name="T19" fmla="*/ 0 h 13"/>
                  <a:gd name="T20" fmla="*/ 0 w 158"/>
                  <a:gd name="T21" fmla="*/ 0 h 13"/>
                  <a:gd name="T22" fmla="*/ 0 w 158"/>
                  <a:gd name="T23" fmla="*/ 0 h 13"/>
                  <a:gd name="T24" fmla="*/ 0 w 158"/>
                  <a:gd name="T25" fmla="*/ 0 h 13"/>
                  <a:gd name="T26" fmla="*/ 0 w 158"/>
                  <a:gd name="T27" fmla="*/ 0 h 13"/>
                  <a:gd name="T28" fmla="*/ 0 w 158"/>
                  <a:gd name="T29" fmla="*/ 0 h 13"/>
                  <a:gd name="T30" fmla="*/ 0 w 158"/>
                  <a:gd name="T31" fmla="*/ 0 h 13"/>
                  <a:gd name="T32" fmla="*/ 0 w 158"/>
                  <a:gd name="T33" fmla="*/ 0 h 13"/>
                  <a:gd name="T34" fmla="*/ 0 w 158"/>
                  <a:gd name="T35" fmla="*/ 0 h 13"/>
                  <a:gd name="T36" fmla="*/ 0 w 158"/>
                  <a:gd name="T37" fmla="*/ 0 h 13"/>
                  <a:gd name="T38" fmla="*/ 0 w 158"/>
                  <a:gd name="T39" fmla="*/ 0 h 13"/>
                  <a:gd name="T40" fmla="*/ 0 w 158"/>
                  <a:gd name="T41" fmla="*/ 0 h 13"/>
                  <a:gd name="T42" fmla="*/ 0 w 158"/>
                  <a:gd name="T43" fmla="*/ 0 h 13"/>
                  <a:gd name="T44" fmla="*/ 0 w 158"/>
                  <a:gd name="T45" fmla="*/ 0 h 13"/>
                  <a:gd name="T46" fmla="*/ 0 w 158"/>
                  <a:gd name="T47" fmla="*/ 0 h 13"/>
                  <a:gd name="T48" fmla="*/ 0 w 158"/>
                  <a:gd name="T49" fmla="*/ 0 h 13"/>
                  <a:gd name="T50" fmla="*/ 0 w 158"/>
                  <a:gd name="T51" fmla="*/ 0 h 13"/>
                  <a:gd name="T52" fmla="*/ 0 w 158"/>
                  <a:gd name="T53" fmla="*/ 0 h 13"/>
                  <a:gd name="T54" fmla="*/ 0 w 158"/>
                  <a:gd name="T55" fmla="*/ 0 h 13"/>
                  <a:gd name="T56" fmla="*/ 0 w 158"/>
                  <a:gd name="T57" fmla="*/ 0 h 13"/>
                  <a:gd name="T58" fmla="*/ 0 w 158"/>
                  <a:gd name="T59" fmla="*/ 0 h 13"/>
                  <a:gd name="T60" fmla="*/ 0 w 158"/>
                  <a:gd name="T61" fmla="*/ 0 h 13"/>
                  <a:gd name="T62" fmla="*/ 0 w 158"/>
                  <a:gd name="T63" fmla="*/ 0 h 13"/>
                  <a:gd name="T64" fmla="*/ 0 w 158"/>
                  <a:gd name="T65" fmla="*/ 0 h 13"/>
                  <a:gd name="T66" fmla="*/ 0 w 158"/>
                  <a:gd name="T67" fmla="*/ 0 h 13"/>
                  <a:gd name="T68" fmla="*/ 0 w 158"/>
                  <a:gd name="T69" fmla="*/ 0 h 13"/>
                  <a:gd name="T70" fmla="*/ 0 w 158"/>
                  <a:gd name="T71" fmla="*/ 0 h 13"/>
                  <a:gd name="T72" fmla="*/ 0 w 158"/>
                  <a:gd name="T73" fmla="*/ 0 h 13"/>
                  <a:gd name="T74" fmla="*/ 0 w 158"/>
                  <a:gd name="T75" fmla="*/ 0 h 13"/>
                  <a:gd name="T76" fmla="*/ 0 w 158"/>
                  <a:gd name="T77" fmla="*/ 0 h 13"/>
                  <a:gd name="T78" fmla="*/ 0 w 158"/>
                  <a:gd name="T79" fmla="*/ 0 h 13"/>
                  <a:gd name="T80" fmla="*/ 0 w 158"/>
                  <a:gd name="T81" fmla="*/ 0 h 13"/>
                  <a:gd name="T82" fmla="*/ 0 w 158"/>
                  <a:gd name="T83" fmla="*/ 0 h 13"/>
                  <a:gd name="T84" fmla="*/ 0 w 158"/>
                  <a:gd name="T85" fmla="*/ 0 h 13"/>
                  <a:gd name="T86" fmla="*/ 0 w 158"/>
                  <a:gd name="T87" fmla="*/ 0 h 13"/>
                  <a:gd name="T88" fmla="*/ 0 w 158"/>
                  <a:gd name="T89" fmla="*/ 0 h 13"/>
                  <a:gd name="T90" fmla="*/ 0 w 158"/>
                  <a:gd name="T91" fmla="*/ 0 h 13"/>
                  <a:gd name="T92" fmla="*/ 0 w 158"/>
                  <a:gd name="T93" fmla="*/ 0 h 13"/>
                  <a:gd name="T94" fmla="*/ 0 w 158"/>
                  <a:gd name="T95" fmla="*/ 0 h 13"/>
                  <a:gd name="T96" fmla="*/ 0 w 158"/>
                  <a:gd name="T97" fmla="*/ 0 h 13"/>
                  <a:gd name="T98" fmla="*/ 0 w 158"/>
                  <a:gd name="T99" fmla="*/ 0 h 13"/>
                  <a:gd name="T100" fmla="*/ 0 w 158"/>
                  <a:gd name="T101" fmla="*/ 0 h 13"/>
                  <a:gd name="T102" fmla="*/ 0 w 158"/>
                  <a:gd name="T103" fmla="*/ 0 h 13"/>
                  <a:gd name="T104" fmla="*/ 0 w 158"/>
                  <a:gd name="T105" fmla="*/ 0 h 13"/>
                  <a:gd name="T106" fmla="*/ 0 w 158"/>
                  <a:gd name="T107" fmla="*/ 0 h 13"/>
                  <a:gd name="T108" fmla="*/ 0 w 158"/>
                  <a:gd name="T109" fmla="*/ 0 h 13"/>
                  <a:gd name="T110" fmla="*/ 0 w 158"/>
                  <a:gd name="T111" fmla="*/ 0 h 13"/>
                  <a:gd name="T112" fmla="*/ 0 w 158"/>
                  <a:gd name="T113" fmla="*/ 0 h 13"/>
                  <a:gd name="T114" fmla="*/ 0 w 158"/>
                  <a:gd name="T115" fmla="*/ 0 h 13"/>
                  <a:gd name="T116" fmla="*/ 0 w 158"/>
                  <a:gd name="T117" fmla="*/ 0 h 13"/>
                  <a:gd name="T118" fmla="*/ 0 w 158"/>
                  <a:gd name="T119" fmla="*/ 0 h 13"/>
                  <a:gd name="T120" fmla="*/ 0 w 158"/>
                  <a:gd name="T121" fmla="*/ 0 h 13"/>
                  <a:gd name="T122" fmla="*/ 0 w 158"/>
                  <a:gd name="T123" fmla="*/ 0 h 13"/>
                  <a:gd name="T124" fmla="*/ 0 w 158"/>
                  <a:gd name="T125" fmla="*/ 0 h 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3">
                    <a:moveTo>
                      <a:pt x="0" y="0"/>
                    </a:moveTo>
                    <a:lnTo>
                      <a:pt x="1" y="1"/>
                    </a:lnTo>
                    <a:lnTo>
                      <a:pt x="2" y="1"/>
                    </a:lnTo>
                    <a:lnTo>
                      <a:pt x="3" y="1"/>
                    </a:lnTo>
                    <a:lnTo>
                      <a:pt x="5" y="2"/>
                    </a:lnTo>
                    <a:lnTo>
                      <a:pt x="6" y="2"/>
                    </a:lnTo>
                    <a:lnTo>
                      <a:pt x="7" y="2"/>
                    </a:lnTo>
                    <a:lnTo>
                      <a:pt x="8" y="2"/>
                    </a:lnTo>
                    <a:lnTo>
                      <a:pt x="9" y="2"/>
                    </a:lnTo>
                    <a:lnTo>
                      <a:pt x="10" y="4"/>
                    </a:lnTo>
                    <a:lnTo>
                      <a:pt x="13" y="4"/>
                    </a:lnTo>
                    <a:lnTo>
                      <a:pt x="14" y="5"/>
                    </a:lnTo>
                    <a:lnTo>
                      <a:pt x="15" y="5"/>
                    </a:lnTo>
                    <a:lnTo>
                      <a:pt x="16" y="5"/>
                    </a:lnTo>
                    <a:lnTo>
                      <a:pt x="17" y="5"/>
                    </a:lnTo>
                    <a:lnTo>
                      <a:pt x="18" y="5"/>
                    </a:lnTo>
                    <a:lnTo>
                      <a:pt x="20" y="6"/>
                    </a:lnTo>
                    <a:lnTo>
                      <a:pt x="21" y="6"/>
                    </a:lnTo>
                    <a:lnTo>
                      <a:pt x="22" y="6"/>
                    </a:lnTo>
                    <a:lnTo>
                      <a:pt x="23" y="6"/>
                    </a:lnTo>
                    <a:lnTo>
                      <a:pt x="25" y="6"/>
                    </a:lnTo>
                    <a:lnTo>
                      <a:pt x="26" y="6"/>
                    </a:lnTo>
                    <a:lnTo>
                      <a:pt x="28" y="8"/>
                    </a:lnTo>
                    <a:lnTo>
                      <a:pt x="29" y="8"/>
                    </a:lnTo>
                    <a:lnTo>
                      <a:pt x="30" y="8"/>
                    </a:lnTo>
                    <a:lnTo>
                      <a:pt x="31" y="8"/>
                    </a:lnTo>
                    <a:lnTo>
                      <a:pt x="32" y="9"/>
                    </a:lnTo>
                    <a:lnTo>
                      <a:pt x="33" y="9"/>
                    </a:lnTo>
                    <a:lnTo>
                      <a:pt x="35" y="9"/>
                    </a:lnTo>
                    <a:lnTo>
                      <a:pt x="36" y="10"/>
                    </a:lnTo>
                    <a:lnTo>
                      <a:pt x="38" y="10"/>
                    </a:lnTo>
                    <a:lnTo>
                      <a:pt x="39" y="10"/>
                    </a:lnTo>
                    <a:lnTo>
                      <a:pt x="40" y="10"/>
                    </a:lnTo>
                    <a:lnTo>
                      <a:pt x="41" y="10"/>
                    </a:lnTo>
                    <a:lnTo>
                      <a:pt x="43" y="10"/>
                    </a:lnTo>
                    <a:lnTo>
                      <a:pt x="44" y="10"/>
                    </a:lnTo>
                    <a:lnTo>
                      <a:pt x="45" y="13"/>
                    </a:lnTo>
                    <a:lnTo>
                      <a:pt x="46" y="13"/>
                    </a:lnTo>
                    <a:lnTo>
                      <a:pt x="47" y="13"/>
                    </a:lnTo>
                    <a:lnTo>
                      <a:pt x="48" y="13"/>
                    </a:lnTo>
                    <a:lnTo>
                      <a:pt x="50" y="13"/>
                    </a:lnTo>
                    <a:lnTo>
                      <a:pt x="52" y="13"/>
                    </a:lnTo>
                    <a:lnTo>
                      <a:pt x="53" y="13"/>
                    </a:lnTo>
                    <a:lnTo>
                      <a:pt x="54" y="13"/>
                    </a:lnTo>
                    <a:lnTo>
                      <a:pt x="55" y="13"/>
                    </a:lnTo>
                    <a:lnTo>
                      <a:pt x="57" y="13"/>
                    </a:lnTo>
                    <a:lnTo>
                      <a:pt x="58" y="11"/>
                    </a:lnTo>
                    <a:lnTo>
                      <a:pt x="59" y="11"/>
                    </a:lnTo>
                    <a:lnTo>
                      <a:pt x="60" y="11"/>
                    </a:lnTo>
                    <a:lnTo>
                      <a:pt x="61" y="11"/>
                    </a:lnTo>
                    <a:lnTo>
                      <a:pt x="62" y="11"/>
                    </a:lnTo>
                    <a:lnTo>
                      <a:pt x="65" y="11"/>
                    </a:lnTo>
                    <a:lnTo>
                      <a:pt x="66" y="11"/>
                    </a:lnTo>
                    <a:lnTo>
                      <a:pt x="67" y="11"/>
                    </a:lnTo>
                    <a:lnTo>
                      <a:pt x="68" y="11"/>
                    </a:lnTo>
                    <a:lnTo>
                      <a:pt x="69" y="11"/>
                    </a:lnTo>
                    <a:lnTo>
                      <a:pt x="70" y="11"/>
                    </a:lnTo>
                    <a:lnTo>
                      <a:pt x="72" y="11"/>
                    </a:lnTo>
                    <a:lnTo>
                      <a:pt x="73" y="10"/>
                    </a:lnTo>
                    <a:lnTo>
                      <a:pt x="74" y="10"/>
                    </a:lnTo>
                    <a:lnTo>
                      <a:pt x="75" y="10"/>
                    </a:lnTo>
                    <a:lnTo>
                      <a:pt x="76" y="10"/>
                    </a:lnTo>
                    <a:lnTo>
                      <a:pt x="78" y="10"/>
                    </a:lnTo>
                    <a:lnTo>
                      <a:pt x="80" y="10"/>
                    </a:lnTo>
                    <a:lnTo>
                      <a:pt x="81" y="10"/>
                    </a:lnTo>
                    <a:lnTo>
                      <a:pt x="82" y="10"/>
                    </a:lnTo>
                    <a:lnTo>
                      <a:pt x="83" y="10"/>
                    </a:lnTo>
                    <a:lnTo>
                      <a:pt x="84" y="10"/>
                    </a:lnTo>
                    <a:lnTo>
                      <a:pt x="85" y="10"/>
                    </a:lnTo>
                    <a:lnTo>
                      <a:pt x="87" y="10"/>
                    </a:lnTo>
                    <a:lnTo>
                      <a:pt x="88" y="9"/>
                    </a:lnTo>
                    <a:lnTo>
                      <a:pt x="89" y="9"/>
                    </a:lnTo>
                    <a:lnTo>
                      <a:pt x="90" y="9"/>
                    </a:lnTo>
                    <a:lnTo>
                      <a:pt x="92" y="9"/>
                    </a:lnTo>
                    <a:lnTo>
                      <a:pt x="93" y="9"/>
                    </a:lnTo>
                    <a:lnTo>
                      <a:pt x="95" y="9"/>
                    </a:lnTo>
                    <a:lnTo>
                      <a:pt x="96" y="9"/>
                    </a:lnTo>
                    <a:lnTo>
                      <a:pt x="97" y="9"/>
                    </a:lnTo>
                    <a:lnTo>
                      <a:pt x="98" y="9"/>
                    </a:lnTo>
                    <a:lnTo>
                      <a:pt x="99" y="9"/>
                    </a:lnTo>
                    <a:lnTo>
                      <a:pt x="100" y="9"/>
                    </a:lnTo>
                    <a:lnTo>
                      <a:pt x="102" y="9"/>
                    </a:lnTo>
                    <a:lnTo>
                      <a:pt x="103" y="9"/>
                    </a:lnTo>
                    <a:lnTo>
                      <a:pt x="105" y="9"/>
                    </a:lnTo>
                    <a:lnTo>
                      <a:pt x="106" y="9"/>
                    </a:lnTo>
                    <a:lnTo>
                      <a:pt x="107" y="9"/>
                    </a:lnTo>
                    <a:lnTo>
                      <a:pt x="108" y="8"/>
                    </a:lnTo>
                    <a:lnTo>
                      <a:pt x="110" y="8"/>
                    </a:lnTo>
                    <a:lnTo>
                      <a:pt x="111" y="8"/>
                    </a:lnTo>
                    <a:lnTo>
                      <a:pt x="112" y="8"/>
                    </a:lnTo>
                    <a:lnTo>
                      <a:pt x="113" y="8"/>
                    </a:lnTo>
                    <a:lnTo>
                      <a:pt x="114" y="10"/>
                    </a:lnTo>
                    <a:lnTo>
                      <a:pt x="115" y="10"/>
                    </a:lnTo>
                    <a:lnTo>
                      <a:pt x="118" y="10"/>
                    </a:lnTo>
                    <a:lnTo>
                      <a:pt x="119" y="10"/>
                    </a:lnTo>
                    <a:lnTo>
                      <a:pt x="120" y="10"/>
                    </a:lnTo>
                    <a:lnTo>
                      <a:pt x="121" y="10"/>
                    </a:lnTo>
                    <a:lnTo>
                      <a:pt x="122" y="10"/>
                    </a:lnTo>
                    <a:lnTo>
                      <a:pt x="123" y="10"/>
                    </a:lnTo>
                    <a:lnTo>
                      <a:pt x="125" y="10"/>
                    </a:lnTo>
                    <a:lnTo>
                      <a:pt x="126" y="10"/>
                    </a:lnTo>
                    <a:lnTo>
                      <a:pt x="127" y="11"/>
                    </a:lnTo>
                    <a:lnTo>
                      <a:pt x="128" y="11"/>
                    </a:lnTo>
                    <a:lnTo>
                      <a:pt x="129" y="11"/>
                    </a:lnTo>
                    <a:lnTo>
                      <a:pt x="130" y="11"/>
                    </a:lnTo>
                    <a:lnTo>
                      <a:pt x="133" y="11"/>
                    </a:lnTo>
                    <a:lnTo>
                      <a:pt x="134" y="11"/>
                    </a:lnTo>
                    <a:lnTo>
                      <a:pt x="135" y="11"/>
                    </a:lnTo>
                    <a:lnTo>
                      <a:pt x="136" y="11"/>
                    </a:lnTo>
                    <a:lnTo>
                      <a:pt x="137" y="11"/>
                    </a:lnTo>
                    <a:lnTo>
                      <a:pt x="138" y="11"/>
                    </a:lnTo>
                    <a:lnTo>
                      <a:pt x="140" y="11"/>
                    </a:lnTo>
                    <a:lnTo>
                      <a:pt x="141" y="11"/>
                    </a:lnTo>
                    <a:lnTo>
                      <a:pt x="142" y="11"/>
                    </a:lnTo>
                    <a:lnTo>
                      <a:pt x="143" y="11"/>
                    </a:lnTo>
                    <a:lnTo>
                      <a:pt x="145" y="11"/>
                    </a:lnTo>
                    <a:lnTo>
                      <a:pt x="146" y="11"/>
                    </a:lnTo>
                    <a:lnTo>
                      <a:pt x="148" y="13"/>
                    </a:lnTo>
                    <a:lnTo>
                      <a:pt x="149" y="13"/>
                    </a:lnTo>
                    <a:lnTo>
                      <a:pt x="150" y="13"/>
                    </a:lnTo>
                    <a:lnTo>
                      <a:pt x="151" y="13"/>
                    </a:lnTo>
                    <a:lnTo>
                      <a:pt x="152" y="13"/>
                    </a:lnTo>
                    <a:lnTo>
                      <a:pt x="153" y="13"/>
                    </a:lnTo>
                    <a:lnTo>
                      <a:pt x="155" y="13"/>
                    </a:lnTo>
                    <a:lnTo>
                      <a:pt x="156" y="13"/>
                    </a:lnTo>
                    <a:lnTo>
                      <a:pt x="158" y="1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04" name="Freeform 109"/>
              <p:cNvSpPr>
                <a:spLocks/>
              </p:cNvSpPr>
              <p:nvPr/>
            </p:nvSpPr>
            <p:spPr bwMode="auto">
              <a:xfrm>
                <a:off x="2951" y="1812"/>
                <a:ext cx="47" cy="7"/>
              </a:xfrm>
              <a:custGeom>
                <a:avLst/>
                <a:gdLst>
                  <a:gd name="T0" fmla="*/ 0 w 157"/>
                  <a:gd name="T1" fmla="*/ 0 h 21"/>
                  <a:gd name="T2" fmla="*/ 0 w 157"/>
                  <a:gd name="T3" fmla="*/ 0 h 21"/>
                  <a:gd name="T4" fmla="*/ 0 w 157"/>
                  <a:gd name="T5" fmla="*/ 0 h 21"/>
                  <a:gd name="T6" fmla="*/ 0 w 157"/>
                  <a:gd name="T7" fmla="*/ 0 h 21"/>
                  <a:gd name="T8" fmla="*/ 0 w 157"/>
                  <a:gd name="T9" fmla="*/ 0 h 21"/>
                  <a:gd name="T10" fmla="*/ 0 w 157"/>
                  <a:gd name="T11" fmla="*/ 0 h 21"/>
                  <a:gd name="T12" fmla="*/ 0 w 157"/>
                  <a:gd name="T13" fmla="*/ 0 h 21"/>
                  <a:gd name="T14" fmla="*/ 0 w 157"/>
                  <a:gd name="T15" fmla="*/ 0 h 21"/>
                  <a:gd name="T16" fmla="*/ 0 w 157"/>
                  <a:gd name="T17" fmla="*/ 0 h 21"/>
                  <a:gd name="T18" fmla="*/ 0 w 157"/>
                  <a:gd name="T19" fmla="*/ 0 h 21"/>
                  <a:gd name="T20" fmla="*/ 0 w 157"/>
                  <a:gd name="T21" fmla="*/ 0 h 21"/>
                  <a:gd name="T22" fmla="*/ 0 w 157"/>
                  <a:gd name="T23" fmla="*/ 0 h 21"/>
                  <a:gd name="T24" fmla="*/ 0 w 157"/>
                  <a:gd name="T25" fmla="*/ 0 h 21"/>
                  <a:gd name="T26" fmla="*/ 0 w 157"/>
                  <a:gd name="T27" fmla="*/ 0 h 21"/>
                  <a:gd name="T28" fmla="*/ 0 w 157"/>
                  <a:gd name="T29" fmla="*/ 0 h 21"/>
                  <a:gd name="T30" fmla="*/ 0 w 157"/>
                  <a:gd name="T31" fmla="*/ 0 h 21"/>
                  <a:gd name="T32" fmla="*/ 0 w 157"/>
                  <a:gd name="T33" fmla="*/ 0 h 21"/>
                  <a:gd name="T34" fmla="*/ 0 w 157"/>
                  <a:gd name="T35" fmla="*/ 0 h 21"/>
                  <a:gd name="T36" fmla="*/ 0 w 157"/>
                  <a:gd name="T37" fmla="*/ 0 h 21"/>
                  <a:gd name="T38" fmla="*/ 0 w 157"/>
                  <a:gd name="T39" fmla="*/ 0 h 21"/>
                  <a:gd name="T40" fmla="*/ 0 w 157"/>
                  <a:gd name="T41" fmla="*/ 0 h 21"/>
                  <a:gd name="T42" fmla="*/ 0 w 157"/>
                  <a:gd name="T43" fmla="*/ 0 h 21"/>
                  <a:gd name="T44" fmla="*/ 0 w 157"/>
                  <a:gd name="T45" fmla="*/ 0 h 21"/>
                  <a:gd name="T46" fmla="*/ 0 w 157"/>
                  <a:gd name="T47" fmla="*/ 0 h 21"/>
                  <a:gd name="T48" fmla="*/ 0 w 157"/>
                  <a:gd name="T49" fmla="*/ 0 h 21"/>
                  <a:gd name="T50" fmla="*/ 0 w 157"/>
                  <a:gd name="T51" fmla="*/ 0 h 21"/>
                  <a:gd name="T52" fmla="*/ 0 w 157"/>
                  <a:gd name="T53" fmla="*/ 0 h 21"/>
                  <a:gd name="T54" fmla="*/ 0 w 157"/>
                  <a:gd name="T55" fmla="*/ 0 h 21"/>
                  <a:gd name="T56" fmla="*/ 0 w 157"/>
                  <a:gd name="T57" fmla="*/ 0 h 21"/>
                  <a:gd name="T58" fmla="*/ 0 w 157"/>
                  <a:gd name="T59" fmla="*/ 0 h 21"/>
                  <a:gd name="T60" fmla="*/ 0 w 157"/>
                  <a:gd name="T61" fmla="*/ 0 h 21"/>
                  <a:gd name="T62" fmla="*/ 0 w 157"/>
                  <a:gd name="T63" fmla="*/ 0 h 21"/>
                  <a:gd name="T64" fmla="*/ 0 w 157"/>
                  <a:gd name="T65" fmla="*/ 0 h 21"/>
                  <a:gd name="T66" fmla="*/ 0 w 157"/>
                  <a:gd name="T67" fmla="*/ 0 h 21"/>
                  <a:gd name="T68" fmla="*/ 0 w 157"/>
                  <a:gd name="T69" fmla="*/ 0 h 21"/>
                  <a:gd name="T70" fmla="*/ 0 w 157"/>
                  <a:gd name="T71" fmla="*/ 0 h 21"/>
                  <a:gd name="T72" fmla="*/ 0 w 157"/>
                  <a:gd name="T73" fmla="*/ 0 h 21"/>
                  <a:gd name="T74" fmla="*/ 0 w 157"/>
                  <a:gd name="T75" fmla="*/ 0 h 21"/>
                  <a:gd name="T76" fmla="*/ 0 w 157"/>
                  <a:gd name="T77" fmla="*/ 0 h 21"/>
                  <a:gd name="T78" fmla="*/ 0 w 157"/>
                  <a:gd name="T79" fmla="*/ 0 h 21"/>
                  <a:gd name="T80" fmla="*/ 0 w 157"/>
                  <a:gd name="T81" fmla="*/ 0 h 21"/>
                  <a:gd name="T82" fmla="*/ 0 w 157"/>
                  <a:gd name="T83" fmla="*/ 0 h 21"/>
                  <a:gd name="T84" fmla="*/ 0 w 157"/>
                  <a:gd name="T85" fmla="*/ 0 h 21"/>
                  <a:gd name="T86" fmla="*/ 0 w 157"/>
                  <a:gd name="T87" fmla="*/ 0 h 21"/>
                  <a:gd name="T88" fmla="*/ 0 w 157"/>
                  <a:gd name="T89" fmla="*/ 0 h 21"/>
                  <a:gd name="T90" fmla="*/ 0 w 157"/>
                  <a:gd name="T91" fmla="*/ 0 h 21"/>
                  <a:gd name="T92" fmla="*/ 0 w 157"/>
                  <a:gd name="T93" fmla="*/ 0 h 21"/>
                  <a:gd name="T94" fmla="*/ 0 w 157"/>
                  <a:gd name="T95" fmla="*/ 0 h 21"/>
                  <a:gd name="T96" fmla="*/ 0 w 157"/>
                  <a:gd name="T97" fmla="*/ 0 h 21"/>
                  <a:gd name="T98" fmla="*/ 0 w 157"/>
                  <a:gd name="T99" fmla="*/ 0 h 21"/>
                  <a:gd name="T100" fmla="*/ 0 w 157"/>
                  <a:gd name="T101" fmla="*/ 0 h 21"/>
                  <a:gd name="T102" fmla="*/ 0 w 157"/>
                  <a:gd name="T103" fmla="*/ 0 h 21"/>
                  <a:gd name="T104" fmla="*/ 0 w 157"/>
                  <a:gd name="T105" fmla="*/ 0 h 21"/>
                  <a:gd name="T106" fmla="*/ 0 w 157"/>
                  <a:gd name="T107" fmla="*/ 0 h 21"/>
                  <a:gd name="T108" fmla="*/ 0 w 157"/>
                  <a:gd name="T109" fmla="*/ 0 h 21"/>
                  <a:gd name="T110" fmla="*/ 0 w 157"/>
                  <a:gd name="T111" fmla="*/ 0 h 21"/>
                  <a:gd name="T112" fmla="*/ 0 w 157"/>
                  <a:gd name="T113" fmla="*/ 0 h 21"/>
                  <a:gd name="T114" fmla="*/ 0 w 157"/>
                  <a:gd name="T115" fmla="*/ 0 h 21"/>
                  <a:gd name="T116" fmla="*/ 0 w 157"/>
                  <a:gd name="T117" fmla="*/ 0 h 21"/>
                  <a:gd name="T118" fmla="*/ 0 w 157"/>
                  <a:gd name="T119" fmla="*/ 0 h 21"/>
                  <a:gd name="T120" fmla="*/ 0 w 157"/>
                  <a:gd name="T121" fmla="*/ 0 h 21"/>
                  <a:gd name="T122" fmla="*/ 0 w 157"/>
                  <a:gd name="T123" fmla="*/ 0 h 21"/>
                  <a:gd name="T124" fmla="*/ 0 w 157"/>
                  <a:gd name="T125" fmla="*/ 0 h 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21">
                    <a:moveTo>
                      <a:pt x="0" y="4"/>
                    </a:moveTo>
                    <a:lnTo>
                      <a:pt x="1" y="4"/>
                    </a:lnTo>
                    <a:lnTo>
                      <a:pt x="2" y="4"/>
                    </a:lnTo>
                    <a:lnTo>
                      <a:pt x="4" y="4"/>
                    </a:lnTo>
                    <a:lnTo>
                      <a:pt x="5" y="4"/>
                    </a:lnTo>
                    <a:lnTo>
                      <a:pt x="6" y="4"/>
                    </a:lnTo>
                    <a:lnTo>
                      <a:pt x="7" y="4"/>
                    </a:lnTo>
                    <a:lnTo>
                      <a:pt x="8" y="4"/>
                    </a:lnTo>
                    <a:lnTo>
                      <a:pt x="9" y="4"/>
                    </a:lnTo>
                    <a:lnTo>
                      <a:pt x="11" y="4"/>
                    </a:lnTo>
                    <a:lnTo>
                      <a:pt x="12" y="4"/>
                    </a:lnTo>
                    <a:lnTo>
                      <a:pt x="14" y="2"/>
                    </a:lnTo>
                    <a:lnTo>
                      <a:pt x="15" y="4"/>
                    </a:lnTo>
                    <a:lnTo>
                      <a:pt x="16" y="4"/>
                    </a:lnTo>
                    <a:lnTo>
                      <a:pt x="17" y="4"/>
                    </a:lnTo>
                    <a:lnTo>
                      <a:pt x="19" y="4"/>
                    </a:lnTo>
                    <a:lnTo>
                      <a:pt x="20" y="4"/>
                    </a:lnTo>
                    <a:lnTo>
                      <a:pt x="21" y="4"/>
                    </a:lnTo>
                    <a:lnTo>
                      <a:pt x="22" y="4"/>
                    </a:lnTo>
                    <a:lnTo>
                      <a:pt x="23" y="4"/>
                    </a:lnTo>
                    <a:lnTo>
                      <a:pt x="24" y="4"/>
                    </a:lnTo>
                    <a:lnTo>
                      <a:pt x="27" y="4"/>
                    </a:lnTo>
                    <a:lnTo>
                      <a:pt x="28" y="4"/>
                    </a:lnTo>
                    <a:lnTo>
                      <a:pt x="29" y="2"/>
                    </a:lnTo>
                    <a:lnTo>
                      <a:pt x="30" y="4"/>
                    </a:lnTo>
                    <a:lnTo>
                      <a:pt x="31" y="4"/>
                    </a:lnTo>
                    <a:lnTo>
                      <a:pt x="32" y="4"/>
                    </a:lnTo>
                    <a:lnTo>
                      <a:pt x="34" y="2"/>
                    </a:lnTo>
                    <a:lnTo>
                      <a:pt x="35" y="2"/>
                    </a:lnTo>
                    <a:lnTo>
                      <a:pt x="36" y="2"/>
                    </a:lnTo>
                    <a:lnTo>
                      <a:pt x="37" y="2"/>
                    </a:lnTo>
                    <a:lnTo>
                      <a:pt x="38" y="2"/>
                    </a:lnTo>
                    <a:lnTo>
                      <a:pt x="40" y="2"/>
                    </a:lnTo>
                    <a:lnTo>
                      <a:pt x="42" y="2"/>
                    </a:lnTo>
                    <a:lnTo>
                      <a:pt x="43" y="2"/>
                    </a:lnTo>
                    <a:lnTo>
                      <a:pt x="44" y="2"/>
                    </a:lnTo>
                    <a:lnTo>
                      <a:pt x="45" y="2"/>
                    </a:lnTo>
                    <a:lnTo>
                      <a:pt x="46" y="2"/>
                    </a:lnTo>
                    <a:lnTo>
                      <a:pt x="47" y="2"/>
                    </a:lnTo>
                    <a:lnTo>
                      <a:pt x="49" y="2"/>
                    </a:lnTo>
                    <a:lnTo>
                      <a:pt x="50" y="2"/>
                    </a:lnTo>
                    <a:lnTo>
                      <a:pt x="51" y="2"/>
                    </a:lnTo>
                    <a:lnTo>
                      <a:pt x="52" y="2"/>
                    </a:lnTo>
                    <a:lnTo>
                      <a:pt x="54" y="2"/>
                    </a:lnTo>
                    <a:lnTo>
                      <a:pt x="55" y="2"/>
                    </a:lnTo>
                    <a:lnTo>
                      <a:pt x="57" y="2"/>
                    </a:lnTo>
                    <a:lnTo>
                      <a:pt x="58" y="2"/>
                    </a:lnTo>
                    <a:lnTo>
                      <a:pt x="59" y="2"/>
                    </a:lnTo>
                    <a:lnTo>
                      <a:pt x="60" y="2"/>
                    </a:lnTo>
                    <a:lnTo>
                      <a:pt x="61" y="0"/>
                    </a:lnTo>
                    <a:lnTo>
                      <a:pt x="62" y="0"/>
                    </a:lnTo>
                    <a:lnTo>
                      <a:pt x="64" y="0"/>
                    </a:lnTo>
                    <a:lnTo>
                      <a:pt x="65" y="0"/>
                    </a:lnTo>
                    <a:lnTo>
                      <a:pt x="67" y="0"/>
                    </a:lnTo>
                    <a:lnTo>
                      <a:pt x="68" y="0"/>
                    </a:lnTo>
                    <a:lnTo>
                      <a:pt x="69" y="0"/>
                    </a:lnTo>
                    <a:lnTo>
                      <a:pt x="70" y="0"/>
                    </a:lnTo>
                    <a:lnTo>
                      <a:pt x="72" y="0"/>
                    </a:lnTo>
                    <a:lnTo>
                      <a:pt x="73" y="0"/>
                    </a:lnTo>
                    <a:lnTo>
                      <a:pt x="74" y="0"/>
                    </a:lnTo>
                    <a:lnTo>
                      <a:pt x="75" y="0"/>
                    </a:lnTo>
                    <a:lnTo>
                      <a:pt x="76" y="0"/>
                    </a:lnTo>
                    <a:lnTo>
                      <a:pt x="77" y="0"/>
                    </a:lnTo>
                    <a:lnTo>
                      <a:pt x="80" y="0"/>
                    </a:lnTo>
                    <a:lnTo>
                      <a:pt x="81" y="0"/>
                    </a:lnTo>
                    <a:lnTo>
                      <a:pt x="82" y="1"/>
                    </a:lnTo>
                    <a:lnTo>
                      <a:pt x="83" y="1"/>
                    </a:lnTo>
                    <a:lnTo>
                      <a:pt x="84" y="1"/>
                    </a:lnTo>
                    <a:lnTo>
                      <a:pt x="85" y="1"/>
                    </a:lnTo>
                    <a:lnTo>
                      <a:pt x="87" y="1"/>
                    </a:lnTo>
                    <a:lnTo>
                      <a:pt x="88" y="1"/>
                    </a:lnTo>
                    <a:lnTo>
                      <a:pt x="89" y="4"/>
                    </a:lnTo>
                    <a:lnTo>
                      <a:pt x="90" y="4"/>
                    </a:lnTo>
                    <a:lnTo>
                      <a:pt x="91" y="4"/>
                    </a:lnTo>
                    <a:lnTo>
                      <a:pt x="92" y="5"/>
                    </a:lnTo>
                    <a:lnTo>
                      <a:pt x="95" y="5"/>
                    </a:lnTo>
                    <a:lnTo>
                      <a:pt x="96" y="5"/>
                    </a:lnTo>
                    <a:lnTo>
                      <a:pt x="97" y="5"/>
                    </a:lnTo>
                    <a:lnTo>
                      <a:pt x="98" y="6"/>
                    </a:lnTo>
                    <a:lnTo>
                      <a:pt x="99" y="6"/>
                    </a:lnTo>
                    <a:lnTo>
                      <a:pt x="100" y="8"/>
                    </a:lnTo>
                    <a:lnTo>
                      <a:pt x="102" y="9"/>
                    </a:lnTo>
                    <a:lnTo>
                      <a:pt x="103" y="9"/>
                    </a:lnTo>
                    <a:lnTo>
                      <a:pt x="104" y="9"/>
                    </a:lnTo>
                    <a:lnTo>
                      <a:pt x="105" y="11"/>
                    </a:lnTo>
                    <a:lnTo>
                      <a:pt x="107" y="11"/>
                    </a:lnTo>
                    <a:lnTo>
                      <a:pt x="109" y="12"/>
                    </a:lnTo>
                    <a:lnTo>
                      <a:pt x="110" y="13"/>
                    </a:lnTo>
                    <a:lnTo>
                      <a:pt x="111" y="13"/>
                    </a:lnTo>
                    <a:lnTo>
                      <a:pt x="112" y="15"/>
                    </a:lnTo>
                    <a:lnTo>
                      <a:pt x="113" y="15"/>
                    </a:lnTo>
                    <a:lnTo>
                      <a:pt x="114" y="16"/>
                    </a:lnTo>
                    <a:lnTo>
                      <a:pt x="116" y="16"/>
                    </a:lnTo>
                    <a:lnTo>
                      <a:pt x="117" y="18"/>
                    </a:lnTo>
                    <a:lnTo>
                      <a:pt x="118" y="18"/>
                    </a:lnTo>
                    <a:lnTo>
                      <a:pt x="120" y="20"/>
                    </a:lnTo>
                    <a:lnTo>
                      <a:pt x="121" y="20"/>
                    </a:lnTo>
                    <a:lnTo>
                      <a:pt x="122" y="20"/>
                    </a:lnTo>
                    <a:lnTo>
                      <a:pt x="124" y="20"/>
                    </a:lnTo>
                    <a:lnTo>
                      <a:pt x="125" y="20"/>
                    </a:lnTo>
                    <a:lnTo>
                      <a:pt x="126" y="20"/>
                    </a:lnTo>
                    <a:lnTo>
                      <a:pt x="127" y="20"/>
                    </a:lnTo>
                    <a:lnTo>
                      <a:pt x="128" y="21"/>
                    </a:lnTo>
                    <a:lnTo>
                      <a:pt x="129" y="21"/>
                    </a:lnTo>
                    <a:lnTo>
                      <a:pt x="131" y="21"/>
                    </a:lnTo>
                    <a:lnTo>
                      <a:pt x="132" y="21"/>
                    </a:lnTo>
                    <a:lnTo>
                      <a:pt x="134" y="21"/>
                    </a:lnTo>
                    <a:lnTo>
                      <a:pt x="135" y="20"/>
                    </a:lnTo>
                    <a:lnTo>
                      <a:pt x="136" y="19"/>
                    </a:lnTo>
                    <a:lnTo>
                      <a:pt x="137" y="19"/>
                    </a:lnTo>
                    <a:lnTo>
                      <a:pt x="139" y="19"/>
                    </a:lnTo>
                    <a:lnTo>
                      <a:pt x="140" y="19"/>
                    </a:lnTo>
                    <a:lnTo>
                      <a:pt x="141" y="19"/>
                    </a:lnTo>
                    <a:lnTo>
                      <a:pt x="142" y="19"/>
                    </a:lnTo>
                    <a:lnTo>
                      <a:pt x="143" y="19"/>
                    </a:lnTo>
                    <a:lnTo>
                      <a:pt x="144" y="18"/>
                    </a:lnTo>
                    <a:lnTo>
                      <a:pt x="147" y="18"/>
                    </a:lnTo>
                    <a:lnTo>
                      <a:pt x="148" y="18"/>
                    </a:lnTo>
                    <a:lnTo>
                      <a:pt x="149" y="18"/>
                    </a:lnTo>
                    <a:lnTo>
                      <a:pt x="150" y="18"/>
                    </a:lnTo>
                    <a:lnTo>
                      <a:pt x="151" y="18"/>
                    </a:lnTo>
                    <a:lnTo>
                      <a:pt x="152" y="18"/>
                    </a:lnTo>
                    <a:lnTo>
                      <a:pt x="154" y="18"/>
                    </a:lnTo>
                    <a:lnTo>
                      <a:pt x="155" y="18"/>
                    </a:lnTo>
                    <a:lnTo>
                      <a:pt x="156" y="18"/>
                    </a:lnTo>
                    <a:lnTo>
                      <a:pt x="157" y="1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05" name="Freeform 110"/>
              <p:cNvSpPr>
                <a:spLocks/>
              </p:cNvSpPr>
              <p:nvPr/>
            </p:nvSpPr>
            <p:spPr bwMode="auto">
              <a:xfrm>
                <a:off x="2998" y="1818"/>
                <a:ext cx="47" cy="9"/>
              </a:xfrm>
              <a:custGeom>
                <a:avLst/>
                <a:gdLst>
                  <a:gd name="T0" fmla="*/ 0 w 158"/>
                  <a:gd name="T1" fmla="*/ 0 h 27"/>
                  <a:gd name="T2" fmla="*/ 0 w 158"/>
                  <a:gd name="T3" fmla="*/ 0 h 27"/>
                  <a:gd name="T4" fmla="*/ 0 w 158"/>
                  <a:gd name="T5" fmla="*/ 0 h 27"/>
                  <a:gd name="T6" fmla="*/ 0 w 158"/>
                  <a:gd name="T7" fmla="*/ 0 h 27"/>
                  <a:gd name="T8" fmla="*/ 0 w 158"/>
                  <a:gd name="T9" fmla="*/ 0 h 27"/>
                  <a:gd name="T10" fmla="*/ 0 w 158"/>
                  <a:gd name="T11" fmla="*/ 0 h 27"/>
                  <a:gd name="T12" fmla="*/ 0 w 158"/>
                  <a:gd name="T13" fmla="*/ 0 h 27"/>
                  <a:gd name="T14" fmla="*/ 0 w 158"/>
                  <a:gd name="T15" fmla="*/ 0 h 27"/>
                  <a:gd name="T16" fmla="*/ 0 w 158"/>
                  <a:gd name="T17" fmla="*/ 0 h 27"/>
                  <a:gd name="T18" fmla="*/ 0 w 158"/>
                  <a:gd name="T19" fmla="*/ 0 h 27"/>
                  <a:gd name="T20" fmla="*/ 0 w 158"/>
                  <a:gd name="T21" fmla="*/ 0 h 27"/>
                  <a:gd name="T22" fmla="*/ 0 w 158"/>
                  <a:gd name="T23" fmla="*/ 0 h 27"/>
                  <a:gd name="T24" fmla="*/ 0 w 158"/>
                  <a:gd name="T25" fmla="*/ 0 h 27"/>
                  <a:gd name="T26" fmla="*/ 0 w 158"/>
                  <a:gd name="T27" fmla="*/ 0 h 27"/>
                  <a:gd name="T28" fmla="*/ 0 w 158"/>
                  <a:gd name="T29" fmla="*/ 0 h 27"/>
                  <a:gd name="T30" fmla="*/ 0 w 158"/>
                  <a:gd name="T31" fmla="*/ 0 h 27"/>
                  <a:gd name="T32" fmla="*/ 0 w 158"/>
                  <a:gd name="T33" fmla="*/ 0 h 27"/>
                  <a:gd name="T34" fmla="*/ 0 w 158"/>
                  <a:gd name="T35" fmla="*/ 0 h 27"/>
                  <a:gd name="T36" fmla="*/ 0 w 158"/>
                  <a:gd name="T37" fmla="*/ 0 h 27"/>
                  <a:gd name="T38" fmla="*/ 0 w 158"/>
                  <a:gd name="T39" fmla="*/ 0 h 27"/>
                  <a:gd name="T40" fmla="*/ 0 w 158"/>
                  <a:gd name="T41" fmla="*/ 0 h 27"/>
                  <a:gd name="T42" fmla="*/ 0 w 158"/>
                  <a:gd name="T43" fmla="*/ 0 h 27"/>
                  <a:gd name="T44" fmla="*/ 0 w 158"/>
                  <a:gd name="T45" fmla="*/ 0 h 27"/>
                  <a:gd name="T46" fmla="*/ 0 w 158"/>
                  <a:gd name="T47" fmla="*/ 0 h 27"/>
                  <a:gd name="T48" fmla="*/ 0 w 158"/>
                  <a:gd name="T49" fmla="*/ 0 h 27"/>
                  <a:gd name="T50" fmla="*/ 0 w 158"/>
                  <a:gd name="T51" fmla="*/ 0 h 27"/>
                  <a:gd name="T52" fmla="*/ 0 w 158"/>
                  <a:gd name="T53" fmla="*/ 0 h 27"/>
                  <a:gd name="T54" fmla="*/ 0 w 158"/>
                  <a:gd name="T55" fmla="*/ 0 h 27"/>
                  <a:gd name="T56" fmla="*/ 0 w 158"/>
                  <a:gd name="T57" fmla="*/ 0 h 27"/>
                  <a:gd name="T58" fmla="*/ 0 w 158"/>
                  <a:gd name="T59" fmla="*/ 0 h 27"/>
                  <a:gd name="T60" fmla="*/ 0 w 158"/>
                  <a:gd name="T61" fmla="*/ 0 h 27"/>
                  <a:gd name="T62" fmla="*/ 0 w 158"/>
                  <a:gd name="T63" fmla="*/ 0 h 27"/>
                  <a:gd name="T64" fmla="*/ 0 w 158"/>
                  <a:gd name="T65" fmla="*/ 0 h 27"/>
                  <a:gd name="T66" fmla="*/ 0 w 158"/>
                  <a:gd name="T67" fmla="*/ 0 h 27"/>
                  <a:gd name="T68" fmla="*/ 0 w 158"/>
                  <a:gd name="T69" fmla="*/ 0 h 27"/>
                  <a:gd name="T70" fmla="*/ 0 w 158"/>
                  <a:gd name="T71" fmla="*/ 0 h 27"/>
                  <a:gd name="T72" fmla="*/ 0 w 158"/>
                  <a:gd name="T73" fmla="*/ 0 h 27"/>
                  <a:gd name="T74" fmla="*/ 0 w 158"/>
                  <a:gd name="T75" fmla="*/ 0 h 27"/>
                  <a:gd name="T76" fmla="*/ 0 w 158"/>
                  <a:gd name="T77" fmla="*/ 0 h 27"/>
                  <a:gd name="T78" fmla="*/ 0 w 158"/>
                  <a:gd name="T79" fmla="*/ 0 h 27"/>
                  <a:gd name="T80" fmla="*/ 0 w 158"/>
                  <a:gd name="T81" fmla="*/ 0 h 27"/>
                  <a:gd name="T82" fmla="*/ 0 w 158"/>
                  <a:gd name="T83" fmla="*/ 0 h 27"/>
                  <a:gd name="T84" fmla="*/ 0 w 158"/>
                  <a:gd name="T85" fmla="*/ 0 h 27"/>
                  <a:gd name="T86" fmla="*/ 0 w 158"/>
                  <a:gd name="T87" fmla="*/ 0 h 27"/>
                  <a:gd name="T88" fmla="*/ 0 w 158"/>
                  <a:gd name="T89" fmla="*/ 0 h 27"/>
                  <a:gd name="T90" fmla="*/ 0 w 158"/>
                  <a:gd name="T91" fmla="*/ 0 h 27"/>
                  <a:gd name="T92" fmla="*/ 0 w 158"/>
                  <a:gd name="T93" fmla="*/ 0 h 27"/>
                  <a:gd name="T94" fmla="*/ 0 w 158"/>
                  <a:gd name="T95" fmla="*/ 0 h 27"/>
                  <a:gd name="T96" fmla="*/ 0 w 158"/>
                  <a:gd name="T97" fmla="*/ 0 h 27"/>
                  <a:gd name="T98" fmla="*/ 0 w 158"/>
                  <a:gd name="T99" fmla="*/ 0 h 27"/>
                  <a:gd name="T100" fmla="*/ 0 w 158"/>
                  <a:gd name="T101" fmla="*/ 0 h 27"/>
                  <a:gd name="T102" fmla="*/ 0 w 158"/>
                  <a:gd name="T103" fmla="*/ 0 h 27"/>
                  <a:gd name="T104" fmla="*/ 0 w 158"/>
                  <a:gd name="T105" fmla="*/ 0 h 27"/>
                  <a:gd name="T106" fmla="*/ 0 w 158"/>
                  <a:gd name="T107" fmla="*/ 0 h 27"/>
                  <a:gd name="T108" fmla="*/ 0 w 158"/>
                  <a:gd name="T109" fmla="*/ 0 h 27"/>
                  <a:gd name="T110" fmla="*/ 0 w 158"/>
                  <a:gd name="T111" fmla="*/ 0 h 27"/>
                  <a:gd name="T112" fmla="*/ 0 w 158"/>
                  <a:gd name="T113" fmla="*/ 0 h 27"/>
                  <a:gd name="T114" fmla="*/ 0 w 158"/>
                  <a:gd name="T115" fmla="*/ 0 h 27"/>
                  <a:gd name="T116" fmla="*/ 0 w 158"/>
                  <a:gd name="T117" fmla="*/ 0 h 27"/>
                  <a:gd name="T118" fmla="*/ 0 w 158"/>
                  <a:gd name="T119" fmla="*/ 0 h 27"/>
                  <a:gd name="T120" fmla="*/ 0 w 158"/>
                  <a:gd name="T121" fmla="*/ 0 h 27"/>
                  <a:gd name="T122" fmla="*/ 0 w 158"/>
                  <a:gd name="T123" fmla="*/ 0 h 27"/>
                  <a:gd name="T124" fmla="*/ 0 w 158"/>
                  <a:gd name="T125" fmla="*/ 0 h 2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7">
                    <a:moveTo>
                      <a:pt x="0" y="0"/>
                    </a:moveTo>
                    <a:lnTo>
                      <a:pt x="1" y="0"/>
                    </a:lnTo>
                    <a:lnTo>
                      <a:pt x="3" y="0"/>
                    </a:lnTo>
                    <a:lnTo>
                      <a:pt x="5" y="0"/>
                    </a:lnTo>
                    <a:lnTo>
                      <a:pt x="6" y="1"/>
                    </a:lnTo>
                    <a:lnTo>
                      <a:pt x="7" y="1"/>
                    </a:lnTo>
                    <a:lnTo>
                      <a:pt x="8" y="1"/>
                    </a:lnTo>
                    <a:lnTo>
                      <a:pt x="9" y="1"/>
                    </a:lnTo>
                    <a:lnTo>
                      <a:pt x="10" y="1"/>
                    </a:lnTo>
                    <a:lnTo>
                      <a:pt x="12" y="1"/>
                    </a:lnTo>
                    <a:lnTo>
                      <a:pt x="13" y="1"/>
                    </a:lnTo>
                    <a:lnTo>
                      <a:pt x="14" y="3"/>
                    </a:lnTo>
                    <a:lnTo>
                      <a:pt x="15" y="3"/>
                    </a:lnTo>
                    <a:lnTo>
                      <a:pt x="17" y="3"/>
                    </a:lnTo>
                    <a:lnTo>
                      <a:pt x="18" y="3"/>
                    </a:lnTo>
                    <a:lnTo>
                      <a:pt x="20" y="3"/>
                    </a:lnTo>
                    <a:lnTo>
                      <a:pt x="21" y="4"/>
                    </a:lnTo>
                    <a:lnTo>
                      <a:pt x="22" y="4"/>
                    </a:lnTo>
                    <a:lnTo>
                      <a:pt x="23" y="4"/>
                    </a:lnTo>
                    <a:lnTo>
                      <a:pt x="24" y="4"/>
                    </a:lnTo>
                    <a:lnTo>
                      <a:pt x="26" y="4"/>
                    </a:lnTo>
                    <a:lnTo>
                      <a:pt x="27" y="5"/>
                    </a:lnTo>
                    <a:lnTo>
                      <a:pt x="28" y="5"/>
                    </a:lnTo>
                    <a:lnTo>
                      <a:pt x="30" y="5"/>
                    </a:lnTo>
                    <a:lnTo>
                      <a:pt x="31" y="5"/>
                    </a:lnTo>
                    <a:lnTo>
                      <a:pt x="32" y="7"/>
                    </a:lnTo>
                    <a:lnTo>
                      <a:pt x="34" y="7"/>
                    </a:lnTo>
                    <a:lnTo>
                      <a:pt x="35" y="7"/>
                    </a:lnTo>
                    <a:lnTo>
                      <a:pt x="36" y="7"/>
                    </a:lnTo>
                    <a:lnTo>
                      <a:pt x="37" y="8"/>
                    </a:lnTo>
                    <a:lnTo>
                      <a:pt x="38" y="8"/>
                    </a:lnTo>
                    <a:lnTo>
                      <a:pt x="39" y="8"/>
                    </a:lnTo>
                    <a:lnTo>
                      <a:pt x="41" y="9"/>
                    </a:lnTo>
                    <a:lnTo>
                      <a:pt x="43" y="9"/>
                    </a:lnTo>
                    <a:lnTo>
                      <a:pt x="44" y="11"/>
                    </a:lnTo>
                    <a:lnTo>
                      <a:pt x="45" y="11"/>
                    </a:lnTo>
                    <a:lnTo>
                      <a:pt x="46" y="11"/>
                    </a:lnTo>
                    <a:lnTo>
                      <a:pt x="47" y="13"/>
                    </a:lnTo>
                    <a:lnTo>
                      <a:pt x="49" y="13"/>
                    </a:lnTo>
                    <a:lnTo>
                      <a:pt x="50" y="13"/>
                    </a:lnTo>
                    <a:lnTo>
                      <a:pt x="51" y="13"/>
                    </a:lnTo>
                    <a:lnTo>
                      <a:pt x="52" y="14"/>
                    </a:lnTo>
                    <a:lnTo>
                      <a:pt x="53" y="14"/>
                    </a:lnTo>
                    <a:lnTo>
                      <a:pt x="54" y="14"/>
                    </a:lnTo>
                    <a:lnTo>
                      <a:pt x="57" y="14"/>
                    </a:lnTo>
                    <a:lnTo>
                      <a:pt x="58" y="14"/>
                    </a:lnTo>
                    <a:lnTo>
                      <a:pt x="59" y="14"/>
                    </a:lnTo>
                    <a:lnTo>
                      <a:pt x="60" y="14"/>
                    </a:lnTo>
                    <a:lnTo>
                      <a:pt x="61" y="16"/>
                    </a:lnTo>
                    <a:lnTo>
                      <a:pt x="62" y="16"/>
                    </a:lnTo>
                    <a:lnTo>
                      <a:pt x="64" y="16"/>
                    </a:lnTo>
                    <a:lnTo>
                      <a:pt x="65" y="16"/>
                    </a:lnTo>
                    <a:lnTo>
                      <a:pt x="66" y="16"/>
                    </a:lnTo>
                    <a:lnTo>
                      <a:pt x="67" y="16"/>
                    </a:lnTo>
                    <a:lnTo>
                      <a:pt x="68" y="16"/>
                    </a:lnTo>
                    <a:lnTo>
                      <a:pt x="70" y="16"/>
                    </a:lnTo>
                    <a:lnTo>
                      <a:pt x="72" y="14"/>
                    </a:lnTo>
                    <a:lnTo>
                      <a:pt x="73" y="14"/>
                    </a:lnTo>
                    <a:lnTo>
                      <a:pt x="74" y="14"/>
                    </a:lnTo>
                    <a:lnTo>
                      <a:pt x="75" y="14"/>
                    </a:lnTo>
                    <a:lnTo>
                      <a:pt x="76" y="14"/>
                    </a:lnTo>
                    <a:lnTo>
                      <a:pt x="77" y="14"/>
                    </a:lnTo>
                    <a:lnTo>
                      <a:pt x="79" y="14"/>
                    </a:lnTo>
                    <a:lnTo>
                      <a:pt x="80" y="14"/>
                    </a:lnTo>
                    <a:lnTo>
                      <a:pt x="81" y="14"/>
                    </a:lnTo>
                    <a:lnTo>
                      <a:pt x="83" y="14"/>
                    </a:lnTo>
                    <a:lnTo>
                      <a:pt x="84" y="14"/>
                    </a:lnTo>
                    <a:lnTo>
                      <a:pt x="85" y="14"/>
                    </a:lnTo>
                    <a:lnTo>
                      <a:pt x="87" y="14"/>
                    </a:lnTo>
                    <a:lnTo>
                      <a:pt x="88" y="14"/>
                    </a:lnTo>
                    <a:lnTo>
                      <a:pt x="89" y="14"/>
                    </a:lnTo>
                    <a:lnTo>
                      <a:pt x="90" y="14"/>
                    </a:lnTo>
                    <a:lnTo>
                      <a:pt x="91" y="13"/>
                    </a:lnTo>
                    <a:lnTo>
                      <a:pt x="92" y="14"/>
                    </a:lnTo>
                    <a:lnTo>
                      <a:pt x="94" y="14"/>
                    </a:lnTo>
                    <a:lnTo>
                      <a:pt x="95" y="14"/>
                    </a:lnTo>
                    <a:lnTo>
                      <a:pt x="97" y="14"/>
                    </a:lnTo>
                    <a:lnTo>
                      <a:pt x="98" y="14"/>
                    </a:lnTo>
                    <a:lnTo>
                      <a:pt x="99" y="14"/>
                    </a:lnTo>
                    <a:lnTo>
                      <a:pt x="101" y="14"/>
                    </a:lnTo>
                    <a:lnTo>
                      <a:pt x="102" y="14"/>
                    </a:lnTo>
                    <a:lnTo>
                      <a:pt x="103" y="14"/>
                    </a:lnTo>
                    <a:lnTo>
                      <a:pt x="104" y="14"/>
                    </a:lnTo>
                    <a:lnTo>
                      <a:pt x="105" y="14"/>
                    </a:lnTo>
                    <a:lnTo>
                      <a:pt x="106" y="14"/>
                    </a:lnTo>
                    <a:lnTo>
                      <a:pt x="108" y="14"/>
                    </a:lnTo>
                    <a:lnTo>
                      <a:pt x="110" y="14"/>
                    </a:lnTo>
                    <a:lnTo>
                      <a:pt x="111" y="15"/>
                    </a:lnTo>
                    <a:lnTo>
                      <a:pt x="112" y="15"/>
                    </a:lnTo>
                    <a:lnTo>
                      <a:pt x="113" y="15"/>
                    </a:lnTo>
                    <a:lnTo>
                      <a:pt x="114" y="15"/>
                    </a:lnTo>
                    <a:lnTo>
                      <a:pt x="116" y="17"/>
                    </a:lnTo>
                    <a:lnTo>
                      <a:pt x="117" y="17"/>
                    </a:lnTo>
                    <a:lnTo>
                      <a:pt x="118" y="17"/>
                    </a:lnTo>
                    <a:lnTo>
                      <a:pt x="119" y="17"/>
                    </a:lnTo>
                    <a:lnTo>
                      <a:pt x="120" y="17"/>
                    </a:lnTo>
                    <a:lnTo>
                      <a:pt x="121" y="18"/>
                    </a:lnTo>
                    <a:lnTo>
                      <a:pt x="124" y="18"/>
                    </a:lnTo>
                    <a:lnTo>
                      <a:pt x="125" y="18"/>
                    </a:lnTo>
                    <a:lnTo>
                      <a:pt x="126" y="19"/>
                    </a:lnTo>
                    <a:lnTo>
                      <a:pt x="127" y="19"/>
                    </a:lnTo>
                    <a:lnTo>
                      <a:pt x="128" y="19"/>
                    </a:lnTo>
                    <a:lnTo>
                      <a:pt x="129" y="19"/>
                    </a:lnTo>
                    <a:lnTo>
                      <a:pt x="131" y="19"/>
                    </a:lnTo>
                    <a:lnTo>
                      <a:pt x="132" y="21"/>
                    </a:lnTo>
                    <a:lnTo>
                      <a:pt x="133" y="21"/>
                    </a:lnTo>
                    <a:lnTo>
                      <a:pt x="134" y="21"/>
                    </a:lnTo>
                    <a:lnTo>
                      <a:pt x="135" y="21"/>
                    </a:lnTo>
                    <a:lnTo>
                      <a:pt x="137" y="21"/>
                    </a:lnTo>
                    <a:lnTo>
                      <a:pt x="139" y="21"/>
                    </a:lnTo>
                    <a:lnTo>
                      <a:pt x="140" y="21"/>
                    </a:lnTo>
                    <a:lnTo>
                      <a:pt x="141" y="22"/>
                    </a:lnTo>
                    <a:lnTo>
                      <a:pt x="142" y="22"/>
                    </a:lnTo>
                    <a:lnTo>
                      <a:pt x="143" y="22"/>
                    </a:lnTo>
                    <a:lnTo>
                      <a:pt x="144" y="22"/>
                    </a:lnTo>
                    <a:lnTo>
                      <a:pt x="146" y="23"/>
                    </a:lnTo>
                    <a:lnTo>
                      <a:pt x="147" y="23"/>
                    </a:lnTo>
                    <a:lnTo>
                      <a:pt x="148" y="23"/>
                    </a:lnTo>
                    <a:lnTo>
                      <a:pt x="150" y="23"/>
                    </a:lnTo>
                    <a:lnTo>
                      <a:pt x="151" y="25"/>
                    </a:lnTo>
                    <a:lnTo>
                      <a:pt x="152" y="25"/>
                    </a:lnTo>
                    <a:lnTo>
                      <a:pt x="154" y="25"/>
                    </a:lnTo>
                    <a:lnTo>
                      <a:pt x="155" y="25"/>
                    </a:lnTo>
                    <a:lnTo>
                      <a:pt x="156" y="27"/>
                    </a:lnTo>
                    <a:lnTo>
                      <a:pt x="157" y="27"/>
                    </a:lnTo>
                    <a:lnTo>
                      <a:pt x="158" y="2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06" name="Freeform 111"/>
              <p:cNvSpPr>
                <a:spLocks/>
              </p:cNvSpPr>
              <p:nvPr/>
            </p:nvSpPr>
            <p:spPr bwMode="auto">
              <a:xfrm>
                <a:off x="3045" y="1824"/>
                <a:ext cx="47" cy="5"/>
              </a:xfrm>
              <a:custGeom>
                <a:avLst/>
                <a:gdLst>
                  <a:gd name="T0" fmla="*/ 0 w 158"/>
                  <a:gd name="T1" fmla="*/ 0 h 14"/>
                  <a:gd name="T2" fmla="*/ 0 w 158"/>
                  <a:gd name="T3" fmla="*/ 0 h 14"/>
                  <a:gd name="T4" fmla="*/ 0 w 158"/>
                  <a:gd name="T5" fmla="*/ 0 h 14"/>
                  <a:gd name="T6" fmla="*/ 0 w 158"/>
                  <a:gd name="T7" fmla="*/ 0 h 14"/>
                  <a:gd name="T8" fmla="*/ 0 w 158"/>
                  <a:gd name="T9" fmla="*/ 0 h 14"/>
                  <a:gd name="T10" fmla="*/ 0 w 158"/>
                  <a:gd name="T11" fmla="*/ 0 h 14"/>
                  <a:gd name="T12" fmla="*/ 0 w 158"/>
                  <a:gd name="T13" fmla="*/ 0 h 14"/>
                  <a:gd name="T14" fmla="*/ 0 w 158"/>
                  <a:gd name="T15" fmla="*/ 0 h 14"/>
                  <a:gd name="T16" fmla="*/ 0 w 158"/>
                  <a:gd name="T17" fmla="*/ 0 h 14"/>
                  <a:gd name="T18" fmla="*/ 0 w 158"/>
                  <a:gd name="T19" fmla="*/ 0 h 14"/>
                  <a:gd name="T20" fmla="*/ 0 w 158"/>
                  <a:gd name="T21" fmla="*/ 0 h 14"/>
                  <a:gd name="T22" fmla="*/ 0 w 158"/>
                  <a:gd name="T23" fmla="*/ 0 h 14"/>
                  <a:gd name="T24" fmla="*/ 0 w 158"/>
                  <a:gd name="T25" fmla="*/ 0 h 14"/>
                  <a:gd name="T26" fmla="*/ 0 w 158"/>
                  <a:gd name="T27" fmla="*/ 0 h 14"/>
                  <a:gd name="T28" fmla="*/ 0 w 158"/>
                  <a:gd name="T29" fmla="*/ 0 h 14"/>
                  <a:gd name="T30" fmla="*/ 0 w 158"/>
                  <a:gd name="T31" fmla="*/ 0 h 14"/>
                  <a:gd name="T32" fmla="*/ 0 w 158"/>
                  <a:gd name="T33" fmla="*/ 0 h 14"/>
                  <a:gd name="T34" fmla="*/ 0 w 158"/>
                  <a:gd name="T35" fmla="*/ 0 h 14"/>
                  <a:gd name="T36" fmla="*/ 0 w 158"/>
                  <a:gd name="T37" fmla="*/ 0 h 14"/>
                  <a:gd name="T38" fmla="*/ 0 w 158"/>
                  <a:gd name="T39" fmla="*/ 0 h 14"/>
                  <a:gd name="T40" fmla="*/ 0 w 158"/>
                  <a:gd name="T41" fmla="*/ 0 h 14"/>
                  <a:gd name="T42" fmla="*/ 0 w 158"/>
                  <a:gd name="T43" fmla="*/ 0 h 14"/>
                  <a:gd name="T44" fmla="*/ 0 w 158"/>
                  <a:gd name="T45" fmla="*/ 0 h 14"/>
                  <a:gd name="T46" fmla="*/ 0 w 158"/>
                  <a:gd name="T47" fmla="*/ 0 h 14"/>
                  <a:gd name="T48" fmla="*/ 0 w 158"/>
                  <a:gd name="T49" fmla="*/ 0 h 14"/>
                  <a:gd name="T50" fmla="*/ 0 w 158"/>
                  <a:gd name="T51" fmla="*/ 0 h 14"/>
                  <a:gd name="T52" fmla="*/ 0 w 158"/>
                  <a:gd name="T53" fmla="*/ 0 h 14"/>
                  <a:gd name="T54" fmla="*/ 0 w 158"/>
                  <a:gd name="T55" fmla="*/ 0 h 14"/>
                  <a:gd name="T56" fmla="*/ 0 w 158"/>
                  <a:gd name="T57" fmla="*/ 0 h 14"/>
                  <a:gd name="T58" fmla="*/ 0 w 158"/>
                  <a:gd name="T59" fmla="*/ 0 h 14"/>
                  <a:gd name="T60" fmla="*/ 0 w 158"/>
                  <a:gd name="T61" fmla="*/ 0 h 14"/>
                  <a:gd name="T62" fmla="*/ 0 w 158"/>
                  <a:gd name="T63" fmla="*/ 0 h 14"/>
                  <a:gd name="T64" fmla="*/ 0 w 158"/>
                  <a:gd name="T65" fmla="*/ 0 h 14"/>
                  <a:gd name="T66" fmla="*/ 0 w 158"/>
                  <a:gd name="T67" fmla="*/ 0 h 14"/>
                  <a:gd name="T68" fmla="*/ 0 w 158"/>
                  <a:gd name="T69" fmla="*/ 0 h 14"/>
                  <a:gd name="T70" fmla="*/ 0 w 158"/>
                  <a:gd name="T71" fmla="*/ 0 h 14"/>
                  <a:gd name="T72" fmla="*/ 0 w 158"/>
                  <a:gd name="T73" fmla="*/ 0 h 14"/>
                  <a:gd name="T74" fmla="*/ 0 w 158"/>
                  <a:gd name="T75" fmla="*/ 0 h 14"/>
                  <a:gd name="T76" fmla="*/ 0 w 158"/>
                  <a:gd name="T77" fmla="*/ 0 h 14"/>
                  <a:gd name="T78" fmla="*/ 0 w 158"/>
                  <a:gd name="T79" fmla="*/ 0 h 14"/>
                  <a:gd name="T80" fmla="*/ 0 w 158"/>
                  <a:gd name="T81" fmla="*/ 0 h 14"/>
                  <a:gd name="T82" fmla="*/ 0 w 158"/>
                  <a:gd name="T83" fmla="*/ 0 h 14"/>
                  <a:gd name="T84" fmla="*/ 0 w 158"/>
                  <a:gd name="T85" fmla="*/ 0 h 14"/>
                  <a:gd name="T86" fmla="*/ 0 w 158"/>
                  <a:gd name="T87" fmla="*/ 0 h 14"/>
                  <a:gd name="T88" fmla="*/ 0 w 158"/>
                  <a:gd name="T89" fmla="*/ 0 h 14"/>
                  <a:gd name="T90" fmla="*/ 0 w 158"/>
                  <a:gd name="T91" fmla="*/ 0 h 14"/>
                  <a:gd name="T92" fmla="*/ 0 w 158"/>
                  <a:gd name="T93" fmla="*/ 0 h 14"/>
                  <a:gd name="T94" fmla="*/ 0 w 158"/>
                  <a:gd name="T95" fmla="*/ 0 h 14"/>
                  <a:gd name="T96" fmla="*/ 0 w 158"/>
                  <a:gd name="T97" fmla="*/ 0 h 14"/>
                  <a:gd name="T98" fmla="*/ 0 w 158"/>
                  <a:gd name="T99" fmla="*/ 0 h 14"/>
                  <a:gd name="T100" fmla="*/ 0 w 158"/>
                  <a:gd name="T101" fmla="*/ 0 h 14"/>
                  <a:gd name="T102" fmla="*/ 0 w 158"/>
                  <a:gd name="T103" fmla="*/ 0 h 14"/>
                  <a:gd name="T104" fmla="*/ 0 w 158"/>
                  <a:gd name="T105" fmla="*/ 0 h 14"/>
                  <a:gd name="T106" fmla="*/ 0 w 158"/>
                  <a:gd name="T107" fmla="*/ 0 h 14"/>
                  <a:gd name="T108" fmla="*/ 0 w 158"/>
                  <a:gd name="T109" fmla="*/ 0 h 14"/>
                  <a:gd name="T110" fmla="*/ 0 w 158"/>
                  <a:gd name="T111" fmla="*/ 0 h 14"/>
                  <a:gd name="T112" fmla="*/ 0 w 158"/>
                  <a:gd name="T113" fmla="*/ 0 h 14"/>
                  <a:gd name="T114" fmla="*/ 0 w 158"/>
                  <a:gd name="T115" fmla="*/ 0 h 14"/>
                  <a:gd name="T116" fmla="*/ 0 w 158"/>
                  <a:gd name="T117" fmla="*/ 0 h 14"/>
                  <a:gd name="T118" fmla="*/ 0 w 158"/>
                  <a:gd name="T119" fmla="*/ 0 h 14"/>
                  <a:gd name="T120" fmla="*/ 0 w 158"/>
                  <a:gd name="T121" fmla="*/ 0 h 14"/>
                  <a:gd name="T122" fmla="*/ 0 w 158"/>
                  <a:gd name="T123" fmla="*/ 0 h 14"/>
                  <a:gd name="T124" fmla="*/ 0 w 158"/>
                  <a:gd name="T125" fmla="*/ 0 h 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4">
                    <a:moveTo>
                      <a:pt x="0" y="9"/>
                    </a:moveTo>
                    <a:lnTo>
                      <a:pt x="1" y="9"/>
                    </a:lnTo>
                    <a:lnTo>
                      <a:pt x="3" y="9"/>
                    </a:lnTo>
                    <a:lnTo>
                      <a:pt x="5" y="9"/>
                    </a:lnTo>
                    <a:lnTo>
                      <a:pt x="6" y="9"/>
                    </a:lnTo>
                    <a:lnTo>
                      <a:pt x="7" y="9"/>
                    </a:lnTo>
                    <a:lnTo>
                      <a:pt x="8" y="9"/>
                    </a:lnTo>
                    <a:lnTo>
                      <a:pt x="9" y="9"/>
                    </a:lnTo>
                    <a:lnTo>
                      <a:pt x="11" y="9"/>
                    </a:lnTo>
                    <a:lnTo>
                      <a:pt x="12" y="9"/>
                    </a:lnTo>
                    <a:lnTo>
                      <a:pt x="13" y="9"/>
                    </a:lnTo>
                    <a:lnTo>
                      <a:pt x="14" y="7"/>
                    </a:lnTo>
                    <a:lnTo>
                      <a:pt x="15" y="7"/>
                    </a:lnTo>
                    <a:lnTo>
                      <a:pt x="16" y="7"/>
                    </a:lnTo>
                    <a:lnTo>
                      <a:pt x="19" y="5"/>
                    </a:lnTo>
                    <a:lnTo>
                      <a:pt x="20" y="5"/>
                    </a:lnTo>
                    <a:lnTo>
                      <a:pt x="21" y="5"/>
                    </a:lnTo>
                    <a:lnTo>
                      <a:pt x="22" y="4"/>
                    </a:lnTo>
                    <a:lnTo>
                      <a:pt x="23" y="4"/>
                    </a:lnTo>
                    <a:lnTo>
                      <a:pt x="24" y="4"/>
                    </a:lnTo>
                    <a:lnTo>
                      <a:pt x="26" y="2"/>
                    </a:lnTo>
                    <a:lnTo>
                      <a:pt x="27" y="2"/>
                    </a:lnTo>
                    <a:lnTo>
                      <a:pt x="28" y="2"/>
                    </a:lnTo>
                    <a:lnTo>
                      <a:pt x="29" y="2"/>
                    </a:lnTo>
                    <a:lnTo>
                      <a:pt x="30" y="2"/>
                    </a:lnTo>
                    <a:lnTo>
                      <a:pt x="32" y="2"/>
                    </a:lnTo>
                    <a:lnTo>
                      <a:pt x="34" y="1"/>
                    </a:lnTo>
                    <a:lnTo>
                      <a:pt x="35" y="1"/>
                    </a:lnTo>
                    <a:lnTo>
                      <a:pt x="36" y="1"/>
                    </a:lnTo>
                    <a:lnTo>
                      <a:pt x="37" y="1"/>
                    </a:lnTo>
                    <a:lnTo>
                      <a:pt x="38" y="1"/>
                    </a:lnTo>
                    <a:lnTo>
                      <a:pt x="40" y="1"/>
                    </a:lnTo>
                    <a:lnTo>
                      <a:pt x="41" y="1"/>
                    </a:lnTo>
                    <a:lnTo>
                      <a:pt x="42" y="1"/>
                    </a:lnTo>
                    <a:lnTo>
                      <a:pt x="43" y="1"/>
                    </a:lnTo>
                    <a:lnTo>
                      <a:pt x="45" y="1"/>
                    </a:lnTo>
                    <a:lnTo>
                      <a:pt x="46" y="1"/>
                    </a:lnTo>
                    <a:lnTo>
                      <a:pt x="48" y="1"/>
                    </a:lnTo>
                    <a:lnTo>
                      <a:pt x="49" y="1"/>
                    </a:lnTo>
                    <a:lnTo>
                      <a:pt x="50" y="0"/>
                    </a:lnTo>
                    <a:lnTo>
                      <a:pt x="51" y="0"/>
                    </a:lnTo>
                    <a:lnTo>
                      <a:pt x="52" y="0"/>
                    </a:lnTo>
                    <a:lnTo>
                      <a:pt x="53" y="1"/>
                    </a:lnTo>
                    <a:lnTo>
                      <a:pt x="55" y="1"/>
                    </a:lnTo>
                    <a:lnTo>
                      <a:pt x="56" y="1"/>
                    </a:lnTo>
                    <a:lnTo>
                      <a:pt x="57" y="1"/>
                    </a:lnTo>
                    <a:lnTo>
                      <a:pt x="59" y="1"/>
                    </a:lnTo>
                    <a:lnTo>
                      <a:pt x="60" y="2"/>
                    </a:lnTo>
                    <a:lnTo>
                      <a:pt x="61" y="2"/>
                    </a:lnTo>
                    <a:lnTo>
                      <a:pt x="63" y="2"/>
                    </a:lnTo>
                    <a:lnTo>
                      <a:pt x="64" y="2"/>
                    </a:lnTo>
                    <a:lnTo>
                      <a:pt x="65" y="2"/>
                    </a:lnTo>
                    <a:lnTo>
                      <a:pt x="66" y="4"/>
                    </a:lnTo>
                    <a:lnTo>
                      <a:pt x="67" y="4"/>
                    </a:lnTo>
                    <a:lnTo>
                      <a:pt x="68" y="4"/>
                    </a:lnTo>
                    <a:lnTo>
                      <a:pt x="70" y="4"/>
                    </a:lnTo>
                    <a:lnTo>
                      <a:pt x="72" y="5"/>
                    </a:lnTo>
                    <a:lnTo>
                      <a:pt x="73" y="5"/>
                    </a:lnTo>
                    <a:lnTo>
                      <a:pt x="74" y="5"/>
                    </a:lnTo>
                    <a:lnTo>
                      <a:pt x="75" y="5"/>
                    </a:lnTo>
                    <a:lnTo>
                      <a:pt x="76" y="5"/>
                    </a:lnTo>
                    <a:lnTo>
                      <a:pt x="78" y="5"/>
                    </a:lnTo>
                    <a:lnTo>
                      <a:pt x="79" y="5"/>
                    </a:lnTo>
                    <a:lnTo>
                      <a:pt x="80" y="6"/>
                    </a:lnTo>
                    <a:lnTo>
                      <a:pt x="81" y="6"/>
                    </a:lnTo>
                    <a:lnTo>
                      <a:pt x="82" y="6"/>
                    </a:lnTo>
                    <a:lnTo>
                      <a:pt x="83" y="6"/>
                    </a:lnTo>
                    <a:lnTo>
                      <a:pt x="86" y="6"/>
                    </a:lnTo>
                    <a:lnTo>
                      <a:pt x="87" y="6"/>
                    </a:lnTo>
                    <a:lnTo>
                      <a:pt x="88" y="6"/>
                    </a:lnTo>
                    <a:lnTo>
                      <a:pt x="89" y="6"/>
                    </a:lnTo>
                    <a:lnTo>
                      <a:pt x="90" y="6"/>
                    </a:lnTo>
                    <a:lnTo>
                      <a:pt x="91" y="6"/>
                    </a:lnTo>
                    <a:lnTo>
                      <a:pt x="93" y="6"/>
                    </a:lnTo>
                    <a:lnTo>
                      <a:pt x="94" y="6"/>
                    </a:lnTo>
                    <a:lnTo>
                      <a:pt x="95" y="6"/>
                    </a:lnTo>
                    <a:lnTo>
                      <a:pt x="96" y="5"/>
                    </a:lnTo>
                    <a:lnTo>
                      <a:pt x="97" y="5"/>
                    </a:lnTo>
                    <a:lnTo>
                      <a:pt x="99" y="5"/>
                    </a:lnTo>
                    <a:lnTo>
                      <a:pt x="101" y="5"/>
                    </a:lnTo>
                    <a:lnTo>
                      <a:pt x="102" y="5"/>
                    </a:lnTo>
                    <a:lnTo>
                      <a:pt x="103" y="5"/>
                    </a:lnTo>
                    <a:lnTo>
                      <a:pt x="104" y="5"/>
                    </a:lnTo>
                    <a:lnTo>
                      <a:pt x="105" y="5"/>
                    </a:lnTo>
                    <a:lnTo>
                      <a:pt x="106" y="6"/>
                    </a:lnTo>
                    <a:lnTo>
                      <a:pt x="108" y="6"/>
                    </a:lnTo>
                    <a:lnTo>
                      <a:pt x="109" y="6"/>
                    </a:lnTo>
                    <a:lnTo>
                      <a:pt x="110" y="6"/>
                    </a:lnTo>
                    <a:lnTo>
                      <a:pt x="112" y="6"/>
                    </a:lnTo>
                    <a:lnTo>
                      <a:pt x="113" y="6"/>
                    </a:lnTo>
                    <a:lnTo>
                      <a:pt x="114" y="6"/>
                    </a:lnTo>
                    <a:lnTo>
                      <a:pt x="116" y="6"/>
                    </a:lnTo>
                    <a:lnTo>
                      <a:pt x="117" y="6"/>
                    </a:lnTo>
                    <a:lnTo>
                      <a:pt x="118" y="6"/>
                    </a:lnTo>
                    <a:lnTo>
                      <a:pt x="119" y="7"/>
                    </a:lnTo>
                    <a:lnTo>
                      <a:pt x="120" y="7"/>
                    </a:lnTo>
                    <a:lnTo>
                      <a:pt x="121" y="7"/>
                    </a:lnTo>
                    <a:lnTo>
                      <a:pt x="123" y="7"/>
                    </a:lnTo>
                    <a:lnTo>
                      <a:pt x="125" y="7"/>
                    </a:lnTo>
                    <a:lnTo>
                      <a:pt x="126" y="7"/>
                    </a:lnTo>
                    <a:lnTo>
                      <a:pt x="127" y="7"/>
                    </a:lnTo>
                    <a:lnTo>
                      <a:pt x="128" y="7"/>
                    </a:lnTo>
                    <a:lnTo>
                      <a:pt x="130" y="10"/>
                    </a:lnTo>
                    <a:lnTo>
                      <a:pt x="131" y="10"/>
                    </a:lnTo>
                    <a:lnTo>
                      <a:pt x="132" y="10"/>
                    </a:lnTo>
                    <a:lnTo>
                      <a:pt x="133" y="10"/>
                    </a:lnTo>
                    <a:lnTo>
                      <a:pt x="134" y="10"/>
                    </a:lnTo>
                    <a:lnTo>
                      <a:pt x="135" y="10"/>
                    </a:lnTo>
                    <a:lnTo>
                      <a:pt x="137" y="11"/>
                    </a:lnTo>
                    <a:lnTo>
                      <a:pt x="139" y="11"/>
                    </a:lnTo>
                    <a:lnTo>
                      <a:pt x="140" y="11"/>
                    </a:lnTo>
                    <a:lnTo>
                      <a:pt x="141" y="11"/>
                    </a:lnTo>
                    <a:lnTo>
                      <a:pt x="142" y="11"/>
                    </a:lnTo>
                    <a:lnTo>
                      <a:pt x="143" y="12"/>
                    </a:lnTo>
                    <a:lnTo>
                      <a:pt x="145" y="12"/>
                    </a:lnTo>
                    <a:lnTo>
                      <a:pt x="146" y="12"/>
                    </a:lnTo>
                    <a:lnTo>
                      <a:pt x="147" y="12"/>
                    </a:lnTo>
                    <a:lnTo>
                      <a:pt x="148" y="12"/>
                    </a:lnTo>
                    <a:lnTo>
                      <a:pt x="149" y="12"/>
                    </a:lnTo>
                    <a:lnTo>
                      <a:pt x="150" y="12"/>
                    </a:lnTo>
                    <a:lnTo>
                      <a:pt x="153" y="14"/>
                    </a:lnTo>
                    <a:lnTo>
                      <a:pt x="154" y="14"/>
                    </a:lnTo>
                    <a:lnTo>
                      <a:pt x="155" y="14"/>
                    </a:lnTo>
                    <a:lnTo>
                      <a:pt x="156" y="12"/>
                    </a:lnTo>
                    <a:lnTo>
                      <a:pt x="157" y="12"/>
                    </a:lnTo>
                    <a:lnTo>
                      <a:pt x="158" y="1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07" name="Freeform 112"/>
              <p:cNvSpPr>
                <a:spLocks/>
              </p:cNvSpPr>
              <p:nvPr/>
            </p:nvSpPr>
            <p:spPr bwMode="auto">
              <a:xfrm>
                <a:off x="3092" y="1828"/>
                <a:ext cx="47" cy="6"/>
              </a:xfrm>
              <a:custGeom>
                <a:avLst/>
                <a:gdLst>
                  <a:gd name="T0" fmla="*/ 0 w 159"/>
                  <a:gd name="T1" fmla="*/ 0 h 17"/>
                  <a:gd name="T2" fmla="*/ 0 w 159"/>
                  <a:gd name="T3" fmla="*/ 0 h 17"/>
                  <a:gd name="T4" fmla="*/ 0 w 159"/>
                  <a:gd name="T5" fmla="*/ 0 h 17"/>
                  <a:gd name="T6" fmla="*/ 0 w 159"/>
                  <a:gd name="T7" fmla="*/ 0 h 17"/>
                  <a:gd name="T8" fmla="*/ 0 w 159"/>
                  <a:gd name="T9" fmla="*/ 0 h 17"/>
                  <a:gd name="T10" fmla="*/ 0 w 159"/>
                  <a:gd name="T11" fmla="*/ 0 h 17"/>
                  <a:gd name="T12" fmla="*/ 0 w 159"/>
                  <a:gd name="T13" fmla="*/ 0 h 17"/>
                  <a:gd name="T14" fmla="*/ 0 w 159"/>
                  <a:gd name="T15" fmla="*/ 0 h 17"/>
                  <a:gd name="T16" fmla="*/ 0 w 159"/>
                  <a:gd name="T17" fmla="*/ 0 h 17"/>
                  <a:gd name="T18" fmla="*/ 0 w 159"/>
                  <a:gd name="T19" fmla="*/ 0 h 17"/>
                  <a:gd name="T20" fmla="*/ 0 w 159"/>
                  <a:gd name="T21" fmla="*/ 0 h 17"/>
                  <a:gd name="T22" fmla="*/ 0 w 159"/>
                  <a:gd name="T23" fmla="*/ 0 h 17"/>
                  <a:gd name="T24" fmla="*/ 0 w 159"/>
                  <a:gd name="T25" fmla="*/ 0 h 17"/>
                  <a:gd name="T26" fmla="*/ 0 w 159"/>
                  <a:gd name="T27" fmla="*/ 0 h 17"/>
                  <a:gd name="T28" fmla="*/ 0 w 159"/>
                  <a:gd name="T29" fmla="*/ 0 h 17"/>
                  <a:gd name="T30" fmla="*/ 0 w 159"/>
                  <a:gd name="T31" fmla="*/ 0 h 17"/>
                  <a:gd name="T32" fmla="*/ 0 w 159"/>
                  <a:gd name="T33" fmla="*/ 0 h 17"/>
                  <a:gd name="T34" fmla="*/ 0 w 159"/>
                  <a:gd name="T35" fmla="*/ 0 h 17"/>
                  <a:gd name="T36" fmla="*/ 0 w 159"/>
                  <a:gd name="T37" fmla="*/ 0 h 17"/>
                  <a:gd name="T38" fmla="*/ 0 w 159"/>
                  <a:gd name="T39" fmla="*/ 0 h 17"/>
                  <a:gd name="T40" fmla="*/ 0 w 159"/>
                  <a:gd name="T41" fmla="*/ 0 h 17"/>
                  <a:gd name="T42" fmla="*/ 0 w 159"/>
                  <a:gd name="T43" fmla="*/ 0 h 17"/>
                  <a:gd name="T44" fmla="*/ 0 w 159"/>
                  <a:gd name="T45" fmla="*/ 0 h 17"/>
                  <a:gd name="T46" fmla="*/ 0 w 159"/>
                  <a:gd name="T47" fmla="*/ 0 h 17"/>
                  <a:gd name="T48" fmla="*/ 0 w 159"/>
                  <a:gd name="T49" fmla="*/ 0 h 17"/>
                  <a:gd name="T50" fmla="*/ 0 w 159"/>
                  <a:gd name="T51" fmla="*/ 0 h 17"/>
                  <a:gd name="T52" fmla="*/ 0 w 159"/>
                  <a:gd name="T53" fmla="*/ 0 h 17"/>
                  <a:gd name="T54" fmla="*/ 0 w 159"/>
                  <a:gd name="T55" fmla="*/ 0 h 17"/>
                  <a:gd name="T56" fmla="*/ 0 w 159"/>
                  <a:gd name="T57" fmla="*/ 0 h 17"/>
                  <a:gd name="T58" fmla="*/ 0 w 159"/>
                  <a:gd name="T59" fmla="*/ 0 h 17"/>
                  <a:gd name="T60" fmla="*/ 0 w 159"/>
                  <a:gd name="T61" fmla="*/ 0 h 17"/>
                  <a:gd name="T62" fmla="*/ 0 w 159"/>
                  <a:gd name="T63" fmla="*/ 0 h 17"/>
                  <a:gd name="T64" fmla="*/ 0 w 159"/>
                  <a:gd name="T65" fmla="*/ 0 h 17"/>
                  <a:gd name="T66" fmla="*/ 0 w 159"/>
                  <a:gd name="T67" fmla="*/ 0 h 17"/>
                  <a:gd name="T68" fmla="*/ 0 w 159"/>
                  <a:gd name="T69" fmla="*/ 0 h 17"/>
                  <a:gd name="T70" fmla="*/ 0 w 159"/>
                  <a:gd name="T71" fmla="*/ 0 h 17"/>
                  <a:gd name="T72" fmla="*/ 0 w 159"/>
                  <a:gd name="T73" fmla="*/ 0 h 17"/>
                  <a:gd name="T74" fmla="*/ 0 w 159"/>
                  <a:gd name="T75" fmla="*/ 0 h 17"/>
                  <a:gd name="T76" fmla="*/ 0 w 159"/>
                  <a:gd name="T77" fmla="*/ 0 h 17"/>
                  <a:gd name="T78" fmla="*/ 0 w 159"/>
                  <a:gd name="T79" fmla="*/ 0 h 17"/>
                  <a:gd name="T80" fmla="*/ 0 w 159"/>
                  <a:gd name="T81" fmla="*/ 0 h 17"/>
                  <a:gd name="T82" fmla="*/ 0 w 159"/>
                  <a:gd name="T83" fmla="*/ 0 h 17"/>
                  <a:gd name="T84" fmla="*/ 0 w 159"/>
                  <a:gd name="T85" fmla="*/ 0 h 17"/>
                  <a:gd name="T86" fmla="*/ 0 w 159"/>
                  <a:gd name="T87" fmla="*/ 0 h 17"/>
                  <a:gd name="T88" fmla="*/ 0 w 159"/>
                  <a:gd name="T89" fmla="*/ 0 h 17"/>
                  <a:gd name="T90" fmla="*/ 0 w 159"/>
                  <a:gd name="T91" fmla="*/ 0 h 17"/>
                  <a:gd name="T92" fmla="*/ 0 w 159"/>
                  <a:gd name="T93" fmla="*/ 0 h 17"/>
                  <a:gd name="T94" fmla="*/ 0 w 159"/>
                  <a:gd name="T95" fmla="*/ 0 h 17"/>
                  <a:gd name="T96" fmla="*/ 0 w 159"/>
                  <a:gd name="T97" fmla="*/ 0 h 17"/>
                  <a:gd name="T98" fmla="*/ 0 w 159"/>
                  <a:gd name="T99" fmla="*/ 0 h 17"/>
                  <a:gd name="T100" fmla="*/ 0 w 159"/>
                  <a:gd name="T101" fmla="*/ 0 h 17"/>
                  <a:gd name="T102" fmla="*/ 0 w 159"/>
                  <a:gd name="T103" fmla="*/ 0 h 17"/>
                  <a:gd name="T104" fmla="*/ 0 w 159"/>
                  <a:gd name="T105" fmla="*/ 0 h 17"/>
                  <a:gd name="T106" fmla="*/ 0 w 159"/>
                  <a:gd name="T107" fmla="*/ 0 h 17"/>
                  <a:gd name="T108" fmla="*/ 0 w 159"/>
                  <a:gd name="T109" fmla="*/ 0 h 17"/>
                  <a:gd name="T110" fmla="*/ 0 w 159"/>
                  <a:gd name="T111" fmla="*/ 0 h 17"/>
                  <a:gd name="T112" fmla="*/ 0 w 159"/>
                  <a:gd name="T113" fmla="*/ 0 h 17"/>
                  <a:gd name="T114" fmla="*/ 0 w 159"/>
                  <a:gd name="T115" fmla="*/ 0 h 17"/>
                  <a:gd name="T116" fmla="*/ 0 w 159"/>
                  <a:gd name="T117" fmla="*/ 0 h 17"/>
                  <a:gd name="T118" fmla="*/ 0 w 159"/>
                  <a:gd name="T119" fmla="*/ 0 h 17"/>
                  <a:gd name="T120" fmla="*/ 0 w 159"/>
                  <a:gd name="T121" fmla="*/ 0 h 17"/>
                  <a:gd name="T122" fmla="*/ 0 w 159"/>
                  <a:gd name="T123" fmla="*/ 0 h 17"/>
                  <a:gd name="T124" fmla="*/ 0 w 159"/>
                  <a:gd name="T125" fmla="*/ 0 h 1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17">
                    <a:moveTo>
                      <a:pt x="0" y="0"/>
                    </a:moveTo>
                    <a:lnTo>
                      <a:pt x="2" y="0"/>
                    </a:lnTo>
                    <a:lnTo>
                      <a:pt x="3" y="0"/>
                    </a:lnTo>
                    <a:lnTo>
                      <a:pt x="4" y="0"/>
                    </a:lnTo>
                    <a:lnTo>
                      <a:pt x="5" y="0"/>
                    </a:lnTo>
                    <a:lnTo>
                      <a:pt x="7" y="0"/>
                    </a:lnTo>
                    <a:lnTo>
                      <a:pt x="8" y="0"/>
                    </a:lnTo>
                    <a:lnTo>
                      <a:pt x="10" y="0"/>
                    </a:lnTo>
                    <a:lnTo>
                      <a:pt x="11" y="0"/>
                    </a:lnTo>
                    <a:lnTo>
                      <a:pt x="12" y="0"/>
                    </a:lnTo>
                    <a:lnTo>
                      <a:pt x="13" y="0"/>
                    </a:lnTo>
                    <a:lnTo>
                      <a:pt x="14" y="0"/>
                    </a:lnTo>
                    <a:lnTo>
                      <a:pt x="15" y="0"/>
                    </a:lnTo>
                    <a:lnTo>
                      <a:pt x="17" y="0"/>
                    </a:lnTo>
                    <a:lnTo>
                      <a:pt x="18" y="0"/>
                    </a:lnTo>
                    <a:lnTo>
                      <a:pt x="19" y="0"/>
                    </a:lnTo>
                    <a:lnTo>
                      <a:pt x="21" y="0"/>
                    </a:lnTo>
                    <a:lnTo>
                      <a:pt x="22" y="0"/>
                    </a:lnTo>
                    <a:lnTo>
                      <a:pt x="23" y="0"/>
                    </a:lnTo>
                    <a:lnTo>
                      <a:pt x="25" y="0"/>
                    </a:lnTo>
                    <a:lnTo>
                      <a:pt x="26" y="0"/>
                    </a:lnTo>
                    <a:lnTo>
                      <a:pt x="27" y="0"/>
                    </a:lnTo>
                    <a:lnTo>
                      <a:pt x="28" y="0"/>
                    </a:lnTo>
                    <a:lnTo>
                      <a:pt x="29" y="0"/>
                    </a:lnTo>
                    <a:lnTo>
                      <a:pt x="30" y="0"/>
                    </a:lnTo>
                    <a:lnTo>
                      <a:pt x="32" y="0"/>
                    </a:lnTo>
                    <a:lnTo>
                      <a:pt x="34" y="0"/>
                    </a:lnTo>
                    <a:lnTo>
                      <a:pt x="35" y="0"/>
                    </a:lnTo>
                    <a:lnTo>
                      <a:pt x="36" y="0"/>
                    </a:lnTo>
                    <a:lnTo>
                      <a:pt x="37" y="0"/>
                    </a:lnTo>
                    <a:lnTo>
                      <a:pt x="38" y="0"/>
                    </a:lnTo>
                    <a:lnTo>
                      <a:pt x="40" y="0"/>
                    </a:lnTo>
                    <a:lnTo>
                      <a:pt x="41" y="0"/>
                    </a:lnTo>
                    <a:lnTo>
                      <a:pt x="42" y="0"/>
                    </a:lnTo>
                    <a:lnTo>
                      <a:pt x="43" y="0"/>
                    </a:lnTo>
                    <a:lnTo>
                      <a:pt x="44" y="0"/>
                    </a:lnTo>
                    <a:lnTo>
                      <a:pt x="45" y="0"/>
                    </a:lnTo>
                    <a:lnTo>
                      <a:pt x="48" y="0"/>
                    </a:lnTo>
                    <a:lnTo>
                      <a:pt x="49" y="0"/>
                    </a:lnTo>
                    <a:lnTo>
                      <a:pt x="50" y="1"/>
                    </a:lnTo>
                    <a:lnTo>
                      <a:pt x="51" y="1"/>
                    </a:lnTo>
                    <a:lnTo>
                      <a:pt x="52" y="1"/>
                    </a:lnTo>
                    <a:lnTo>
                      <a:pt x="53" y="1"/>
                    </a:lnTo>
                    <a:lnTo>
                      <a:pt x="55" y="1"/>
                    </a:lnTo>
                    <a:lnTo>
                      <a:pt x="56" y="1"/>
                    </a:lnTo>
                    <a:lnTo>
                      <a:pt x="57" y="1"/>
                    </a:lnTo>
                    <a:lnTo>
                      <a:pt x="58" y="1"/>
                    </a:lnTo>
                    <a:lnTo>
                      <a:pt x="59" y="1"/>
                    </a:lnTo>
                    <a:lnTo>
                      <a:pt x="61" y="0"/>
                    </a:lnTo>
                    <a:lnTo>
                      <a:pt x="63" y="0"/>
                    </a:lnTo>
                    <a:lnTo>
                      <a:pt x="64" y="0"/>
                    </a:lnTo>
                    <a:lnTo>
                      <a:pt x="65" y="0"/>
                    </a:lnTo>
                    <a:lnTo>
                      <a:pt x="66" y="0"/>
                    </a:lnTo>
                    <a:lnTo>
                      <a:pt x="67" y="0"/>
                    </a:lnTo>
                    <a:lnTo>
                      <a:pt x="68" y="0"/>
                    </a:lnTo>
                    <a:lnTo>
                      <a:pt x="70" y="0"/>
                    </a:lnTo>
                    <a:lnTo>
                      <a:pt x="71" y="0"/>
                    </a:lnTo>
                    <a:lnTo>
                      <a:pt x="72" y="0"/>
                    </a:lnTo>
                    <a:lnTo>
                      <a:pt x="74" y="0"/>
                    </a:lnTo>
                    <a:lnTo>
                      <a:pt x="75" y="0"/>
                    </a:lnTo>
                    <a:lnTo>
                      <a:pt x="77" y="0"/>
                    </a:lnTo>
                    <a:lnTo>
                      <a:pt x="78" y="0"/>
                    </a:lnTo>
                    <a:lnTo>
                      <a:pt x="79" y="0"/>
                    </a:lnTo>
                    <a:lnTo>
                      <a:pt x="80" y="0"/>
                    </a:lnTo>
                    <a:lnTo>
                      <a:pt x="81" y="0"/>
                    </a:lnTo>
                    <a:lnTo>
                      <a:pt x="82" y="0"/>
                    </a:lnTo>
                    <a:lnTo>
                      <a:pt x="84" y="0"/>
                    </a:lnTo>
                    <a:lnTo>
                      <a:pt x="85" y="0"/>
                    </a:lnTo>
                    <a:lnTo>
                      <a:pt x="87" y="0"/>
                    </a:lnTo>
                    <a:lnTo>
                      <a:pt x="88" y="0"/>
                    </a:lnTo>
                    <a:lnTo>
                      <a:pt x="89" y="0"/>
                    </a:lnTo>
                    <a:lnTo>
                      <a:pt x="90" y="0"/>
                    </a:lnTo>
                    <a:lnTo>
                      <a:pt x="92" y="0"/>
                    </a:lnTo>
                    <a:lnTo>
                      <a:pt x="93" y="0"/>
                    </a:lnTo>
                    <a:lnTo>
                      <a:pt x="94" y="0"/>
                    </a:lnTo>
                    <a:lnTo>
                      <a:pt x="95" y="0"/>
                    </a:lnTo>
                    <a:lnTo>
                      <a:pt x="96" y="0"/>
                    </a:lnTo>
                    <a:lnTo>
                      <a:pt x="97" y="0"/>
                    </a:lnTo>
                    <a:lnTo>
                      <a:pt x="99" y="0"/>
                    </a:lnTo>
                    <a:lnTo>
                      <a:pt x="101" y="0"/>
                    </a:lnTo>
                    <a:lnTo>
                      <a:pt x="102" y="0"/>
                    </a:lnTo>
                    <a:lnTo>
                      <a:pt x="103" y="0"/>
                    </a:lnTo>
                    <a:lnTo>
                      <a:pt x="104" y="0"/>
                    </a:lnTo>
                    <a:lnTo>
                      <a:pt x="105" y="0"/>
                    </a:lnTo>
                    <a:lnTo>
                      <a:pt x="107" y="0"/>
                    </a:lnTo>
                    <a:lnTo>
                      <a:pt x="108" y="1"/>
                    </a:lnTo>
                    <a:lnTo>
                      <a:pt x="109" y="1"/>
                    </a:lnTo>
                    <a:lnTo>
                      <a:pt x="110" y="1"/>
                    </a:lnTo>
                    <a:lnTo>
                      <a:pt x="111" y="1"/>
                    </a:lnTo>
                    <a:lnTo>
                      <a:pt x="112" y="1"/>
                    </a:lnTo>
                    <a:lnTo>
                      <a:pt x="115" y="1"/>
                    </a:lnTo>
                    <a:lnTo>
                      <a:pt x="116" y="1"/>
                    </a:lnTo>
                    <a:lnTo>
                      <a:pt x="117" y="1"/>
                    </a:lnTo>
                    <a:lnTo>
                      <a:pt x="118" y="1"/>
                    </a:lnTo>
                    <a:lnTo>
                      <a:pt x="119" y="1"/>
                    </a:lnTo>
                    <a:lnTo>
                      <a:pt x="120" y="1"/>
                    </a:lnTo>
                    <a:lnTo>
                      <a:pt x="122" y="1"/>
                    </a:lnTo>
                    <a:lnTo>
                      <a:pt x="123" y="1"/>
                    </a:lnTo>
                    <a:lnTo>
                      <a:pt x="124" y="1"/>
                    </a:lnTo>
                    <a:lnTo>
                      <a:pt x="125" y="1"/>
                    </a:lnTo>
                    <a:lnTo>
                      <a:pt x="127" y="1"/>
                    </a:lnTo>
                    <a:lnTo>
                      <a:pt x="128" y="2"/>
                    </a:lnTo>
                    <a:lnTo>
                      <a:pt x="130" y="2"/>
                    </a:lnTo>
                    <a:lnTo>
                      <a:pt x="131" y="2"/>
                    </a:lnTo>
                    <a:lnTo>
                      <a:pt x="132" y="4"/>
                    </a:lnTo>
                    <a:lnTo>
                      <a:pt x="133" y="4"/>
                    </a:lnTo>
                    <a:lnTo>
                      <a:pt x="134" y="5"/>
                    </a:lnTo>
                    <a:lnTo>
                      <a:pt x="135" y="5"/>
                    </a:lnTo>
                    <a:lnTo>
                      <a:pt x="137" y="6"/>
                    </a:lnTo>
                    <a:lnTo>
                      <a:pt x="138" y="6"/>
                    </a:lnTo>
                    <a:lnTo>
                      <a:pt x="139" y="8"/>
                    </a:lnTo>
                    <a:lnTo>
                      <a:pt x="141" y="8"/>
                    </a:lnTo>
                    <a:lnTo>
                      <a:pt x="142" y="10"/>
                    </a:lnTo>
                    <a:lnTo>
                      <a:pt x="143" y="10"/>
                    </a:lnTo>
                    <a:lnTo>
                      <a:pt x="145" y="11"/>
                    </a:lnTo>
                    <a:lnTo>
                      <a:pt x="146" y="11"/>
                    </a:lnTo>
                    <a:lnTo>
                      <a:pt x="147" y="13"/>
                    </a:lnTo>
                    <a:lnTo>
                      <a:pt x="148" y="13"/>
                    </a:lnTo>
                    <a:lnTo>
                      <a:pt x="149" y="14"/>
                    </a:lnTo>
                    <a:lnTo>
                      <a:pt x="151" y="14"/>
                    </a:lnTo>
                    <a:lnTo>
                      <a:pt x="152" y="14"/>
                    </a:lnTo>
                    <a:lnTo>
                      <a:pt x="154" y="15"/>
                    </a:lnTo>
                    <a:lnTo>
                      <a:pt x="155" y="15"/>
                    </a:lnTo>
                    <a:lnTo>
                      <a:pt x="156" y="15"/>
                    </a:lnTo>
                    <a:lnTo>
                      <a:pt x="157" y="17"/>
                    </a:lnTo>
                    <a:lnTo>
                      <a:pt x="159" y="1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08" name="Freeform 113"/>
              <p:cNvSpPr>
                <a:spLocks/>
              </p:cNvSpPr>
              <p:nvPr/>
            </p:nvSpPr>
            <p:spPr bwMode="auto">
              <a:xfrm>
                <a:off x="3139" y="1833"/>
                <a:ext cx="47" cy="4"/>
              </a:xfrm>
              <a:custGeom>
                <a:avLst/>
                <a:gdLst>
                  <a:gd name="T0" fmla="*/ 0 w 158"/>
                  <a:gd name="T1" fmla="*/ 0 h 10"/>
                  <a:gd name="T2" fmla="*/ 0 w 158"/>
                  <a:gd name="T3" fmla="*/ 0 h 10"/>
                  <a:gd name="T4" fmla="*/ 0 w 158"/>
                  <a:gd name="T5" fmla="*/ 0 h 10"/>
                  <a:gd name="T6" fmla="*/ 0 w 158"/>
                  <a:gd name="T7" fmla="*/ 0 h 10"/>
                  <a:gd name="T8" fmla="*/ 0 w 158"/>
                  <a:gd name="T9" fmla="*/ 0 h 10"/>
                  <a:gd name="T10" fmla="*/ 0 w 158"/>
                  <a:gd name="T11" fmla="*/ 0 h 10"/>
                  <a:gd name="T12" fmla="*/ 0 w 158"/>
                  <a:gd name="T13" fmla="*/ 0 h 10"/>
                  <a:gd name="T14" fmla="*/ 0 w 158"/>
                  <a:gd name="T15" fmla="*/ 0 h 10"/>
                  <a:gd name="T16" fmla="*/ 0 w 158"/>
                  <a:gd name="T17" fmla="*/ 0 h 10"/>
                  <a:gd name="T18" fmla="*/ 0 w 158"/>
                  <a:gd name="T19" fmla="*/ 0 h 10"/>
                  <a:gd name="T20" fmla="*/ 0 w 158"/>
                  <a:gd name="T21" fmla="*/ 0 h 10"/>
                  <a:gd name="T22" fmla="*/ 0 w 158"/>
                  <a:gd name="T23" fmla="*/ 0 h 10"/>
                  <a:gd name="T24" fmla="*/ 0 w 158"/>
                  <a:gd name="T25" fmla="*/ 0 h 10"/>
                  <a:gd name="T26" fmla="*/ 0 w 158"/>
                  <a:gd name="T27" fmla="*/ 0 h 10"/>
                  <a:gd name="T28" fmla="*/ 0 w 158"/>
                  <a:gd name="T29" fmla="*/ 0 h 10"/>
                  <a:gd name="T30" fmla="*/ 0 w 158"/>
                  <a:gd name="T31" fmla="*/ 0 h 10"/>
                  <a:gd name="T32" fmla="*/ 0 w 158"/>
                  <a:gd name="T33" fmla="*/ 0 h 10"/>
                  <a:gd name="T34" fmla="*/ 0 w 158"/>
                  <a:gd name="T35" fmla="*/ 0 h 10"/>
                  <a:gd name="T36" fmla="*/ 0 w 158"/>
                  <a:gd name="T37" fmla="*/ 0 h 10"/>
                  <a:gd name="T38" fmla="*/ 0 w 158"/>
                  <a:gd name="T39" fmla="*/ 0 h 10"/>
                  <a:gd name="T40" fmla="*/ 0 w 158"/>
                  <a:gd name="T41" fmla="*/ 0 h 10"/>
                  <a:gd name="T42" fmla="*/ 0 w 158"/>
                  <a:gd name="T43" fmla="*/ 0 h 10"/>
                  <a:gd name="T44" fmla="*/ 0 w 158"/>
                  <a:gd name="T45" fmla="*/ 0 h 10"/>
                  <a:gd name="T46" fmla="*/ 0 w 158"/>
                  <a:gd name="T47" fmla="*/ 0 h 10"/>
                  <a:gd name="T48" fmla="*/ 0 w 158"/>
                  <a:gd name="T49" fmla="*/ 0 h 10"/>
                  <a:gd name="T50" fmla="*/ 0 w 158"/>
                  <a:gd name="T51" fmla="*/ 0 h 10"/>
                  <a:gd name="T52" fmla="*/ 0 w 158"/>
                  <a:gd name="T53" fmla="*/ 0 h 10"/>
                  <a:gd name="T54" fmla="*/ 0 w 158"/>
                  <a:gd name="T55" fmla="*/ 0 h 10"/>
                  <a:gd name="T56" fmla="*/ 0 w 158"/>
                  <a:gd name="T57" fmla="*/ 0 h 10"/>
                  <a:gd name="T58" fmla="*/ 0 w 158"/>
                  <a:gd name="T59" fmla="*/ 0 h 10"/>
                  <a:gd name="T60" fmla="*/ 0 w 158"/>
                  <a:gd name="T61" fmla="*/ 0 h 10"/>
                  <a:gd name="T62" fmla="*/ 0 w 158"/>
                  <a:gd name="T63" fmla="*/ 0 h 10"/>
                  <a:gd name="T64" fmla="*/ 0 w 158"/>
                  <a:gd name="T65" fmla="*/ 0 h 10"/>
                  <a:gd name="T66" fmla="*/ 0 w 158"/>
                  <a:gd name="T67" fmla="*/ 0 h 10"/>
                  <a:gd name="T68" fmla="*/ 0 w 158"/>
                  <a:gd name="T69" fmla="*/ 0 h 10"/>
                  <a:gd name="T70" fmla="*/ 0 w 158"/>
                  <a:gd name="T71" fmla="*/ 0 h 10"/>
                  <a:gd name="T72" fmla="*/ 0 w 158"/>
                  <a:gd name="T73" fmla="*/ 0 h 10"/>
                  <a:gd name="T74" fmla="*/ 0 w 158"/>
                  <a:gd name="T75" fmla="*/ 0 h 10"/>
                  <a:gd name="T76" fmla="*/ 0 w 158"/>
                  <a:gd name="T77" fmla="*/ 0 h 10"/>
                  <a:gd name="T78" fmla="*/ 0 w 158"/>
                  <a:gd name="T79" fmla="*/ 0 h 10"/>
                  <a:gd name="T80" fmla="*/ 0 w 158"/>
                  <a:gd name="T81" fmla="*/ 0 h 10"/>
                  <a:gd name="T82" fmla="*/ 0 w 158"/>
                  <a:gd name="T83" fmla="*/ 0 h 10"/>
                  <a:gd name="T84" fmla="*/ 0 w 158"/>
                  <a:gd name="T85" fmla="*/ 0 h 10"/>
                  <a:gd name="T86" fmla="*/ 0 w 158"/>
                  <a:gd name="T87" fmla="*/ 0 h 10"/>
                  <a:gd name="T88" fmla="*/ 0 w 158"/>
                  <a:gd name="T89" fmla="*/ 0 h 10"/>
                  <a:gd name="T90" fmla="*/ 0 w 158"/>
                  <a:gd name="T91" fmla="*/ 0 h 10"/>
                  <a:gd name="T92" fmla="*/ 0 w 158"/>
                  <a:gd name="T93" fmla="*/ 0 h 10"/>
                  <a:gd name="T94" fmla="*/ 0 w 158"/>
                  <a:gd name="T95" fmla="*/ 0 h 10"/>
                  <a:gd name="T96" fmla="*/ 0 w 158"/>
                  <a:gd name="T97" fmla="*/ 0 h 10"/>
                  <a:gd name="T98" fmla="*/ 0 w 158"/>
                  <a:gd name="T99" fmla="*/ 0 h 10"/>
                  <a:gd name="T100" fmla="*/ 0 w 158"/>
                  <a:gd name="T101" fmla="*/ 0 h 10"/>
                  <a:gd name="T102" fmla="*/ 0 w 158"/>
                  <a:gd name="T103" fmla="*/ 0 h 10"/>
                  <a:gd name="T104" fmla="*/ 0 w 158"/>
                  <a:gd name="T105" fmla="*/ 0 h 10"/>
                  <a:gd name="T106" fmla="*/ 0 w 158"/>
                  <a:gd name="T107" fmla="*/ 0 h 10"/>
                  <a:gd name="T108" fmla="*/ 0 w 158"/>
                  <a:gd name="T109" fmla="*/ 0 h 10"/>
                  <a:gd name="T110" fmla="*/ 0 w 158"/>
                  <a:gd name="T111" fmla="*/ 0 h 10"/>
                  <a:gd name="T112" fmla="*/ 0 w 158"/>
                  <a:gd name="T113" fmla="*/ 0 h 10"/>
                  <a:gd name="T114" fmla="*/ 0 w 158"/>
                  <a:gd name="T115" fmla="*/ 0 h 10"/>
                  <a:gd name="T116" fmla="*/ 0 w 158"/>
                  <a:gd name="T117" fmla="*/ 0 h 10"/>
                  <a:gd name="T118" fmla="*/ 0 w 158"/>
                  <a:gd name="T119" fmla="*/ 0 h 10"/>
                  <a:gd name="T120" fmla="*/ 0 w 158"/>
                  <a:gd name="T121" fmla="*/ 0 h 10"/>
                  <a:gd name="T122" fmla="*/ 0 w 158"/>
                  <a:gd name="T123" fmla="*/ 0 h 10"/>
                  <a:gd name="T124" fmla="*/ 0 w 158"/>
                  <a:gd name="T125" fmla="*/ 0 h 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0">
                    <a:moveTo>
                      <a:pt x="0" y="1"/>
                    </a:moveTo>
                    <a:lnTo>
                      <a:pt x="1" y="1"/>
                    </a:lnTo>
                    <a:lnTo>
                      <a:pt x="2" y="2"/>
                    </a:lnTo>
                    <a:lnTo>
                      <a:pt x="3" y="2"/>
                    </a:lnTo>
                    <a:lnTo>
                      <a:pt x="4" y="3"/>
                    </a:lnTo>
                    <a:lnTo>
                      <a:pt x="5" y="3"/>
                    </a:lnTo>
                    <a:lnTo>
                      <a:pt x="8" y="3"/>
                    </a:lnTo>
                    <a:lnTo>
                      <a:pt x="9" y="3"/>
                    </a:lnTo>
                    <a:lnTo>
                      <a:pt x="10" y="5"/>
                    </a:lnTo>
                    <a:lnTo>
                      <a:pt x="11" y="5"/>
                    </a:lnTo>
                    <a:lnTo>
                      <a:pt x="12" y="5"/>
                    </a:lnTo>
                    <a:lnTo>
                      <a:pt x="13" y="5"/>
                    </a:lnTo>
                    <a:lnTo>
                      <a:pt x="15" y="6"/>
                    </a:lnTo>
                    <a:lnTo>
                      <a:pt x="16" y="6"/>
                    </a:lnTo>
                    <a:lnTo>
                      <a:pt x="17" y="6"/>
                    </a:lnTo>
                    <a:lnTo>
                      <a:pt x="18" y="6"/>
                    </a:lnTo>
                    <a:lnTo>
                      <a:pt x="19" y="6"/>
                    </a:lnTo>
                    <a:lnTo>
                      <a:pt x="20" y="8"/>
                    </a:lnTo>
                    <a:lnTo>
                      <a:pt x="23" y="8"/>
                    </a:lnTo>
                    <a:lnTo>
                      <a:pt x="24" y="8"/>
                    </a:lnTo>
                    <a:lnTo>
                      <a:pt x="25" y="8"/>
                    </a:lnTo>
                    <a:lnTo>
                      <a:pt x="26" y="8"/>
                    </a:lnTo>
                    <a:lnTo>
                      <a:pt x="27" y="8"/>
                    </a:lnTo>
                    <a:lnTo>
                      <a:pt x="28" y="8"/>
                    </a:lnTo>
                    <a:lnTo>
                      <a:pt x="30" y="8"/>
                    </a:lnTo>
                    <a:lnTo>
                      <a:pt x="31" y="8"/>
                    </a:lnTo>
                    <a:lnTo>
                      <a:pt x="32" y="8"/>
                    </a:lnTo>
                    <a:lnTo>
                      <a:pt x="33" y="8"/>
                    </a:lnTo>
                    <a:lnTo>
                      <a:pt x="35" y="10"/>
                    </a:lnTo>
                    <a:lnTo>
                      <a:pt x="36" y="10"/>
                    </a:lnTo>
                    <a:lnTo>
                      <a:pt x="38" y="10"/>
                    </a:lnTo>
                    <a:lnTo>
                      <a:pt x="39" y="8"/>
                    </a:lnTo>
                    <a:lnTo>
                      <a:pt x="40" y="8"/>
                    </a:lnTo>
                    <a:lnTo>
                      <a:pt x="41" y="8"/>
                    </a:lnTo>
                    <a:lnTo>
                      <a:pt x="42" y="8"/>
                    </a:lnTo>
                    <a:lnTo>
                      <a:pt x="43" y="8"/>
                    </a:lnTo>
                    <a:lnTo>
                      <a:pt x="45" y="8"/>
                    </a:lnTo>
                    <a:lnTo>
                      <a:pt x="46" y="8"/>
                    </a:lnTo>
                    <a:lnTo>
                      <a:pt x="48" y="8"/>
                    </a:lnTo>
                    <a:lnTo>
                      <a:pt x="49" y="6"/>
                    </a:lnTo>
                    <a:lnTo>
                      <a:pt x="50" y="6"/>
                    </a:lnTo>
                    <a:lnTo>
                      <a:pt x="51" y="6"/>
                    </a:lnTo>
                    <a:lnTo>
                      <a:pt x="53" y="6"/>
                    </a:lnTo>
                    <a:lnTo>
                      <a:pt x="54" y="6"/>
                    </a:lnTo>
                    <a:lnTo>
                      <a:pt x="55" y="6"/>
                    </a:lnTo>
                    <a:lnTo>
                      <a:pt x="56" y="6"/>
                    </a:lnTo>
                    <a:lnTo>
                      <a:pt x="57" y="6"/>
                    </a:lnTo>
                    <a:lnTo>
                      <a:pt x="58" y="6"/>
                    </a:lnTo>
                    <a:lnTo>
                      <a:pt x="60" y="4"/>
                    </a:lnTo>
                    <a:lnTo>
                      <a:pt x="62" y="4"/>
                    </a:lnTo>
                    <a:lnTo>
                      <a:pt x="63" y="4"/>
                    </a:lnTo>
                    <a:lnTo>
                      <a:pt x="64" y="4"/>
                    </a:lnTo>
                    <a:lnTo>
                      <a:pt x="65" y="4"/>
                    </a:lnTo>
                    <a:lnTo>
                      <a:pt x="66" y="4"/>
                    </a:lnTo>
                    <a:lnTo>
                      <a:pt x="68" y="4"/>
                    </a:lnTo>
                    <a:lnTo>
                      <a:pt x="69" y="4"/>
                    </a:lnTo>
                    <a:lnTo>
                      <a:pt x="70" y="4"/>
                    </a:lnTo>
                    <a:lnTo>
                      <a:pt x="71" y="4"/>
                    </a:lnTo>
                    <a:lnTo>
                      <a:pt x="72" y="4"/>
                    </a:lnTo>
                    <a:lnTo>
                      <a:pt x="73" y="4"/>
                    </a:lnTo>
                    <a:lnTo>
                      <a:pt x="76" y="4"/>
                    </a:lnTo>
                    <a:lnTo>
                      <a:pt x="77" y="3"/>
                    </a:lnTo>
                    <a:lnTo>
                      <a:pt x="78" y="3"/>
                    </a:lnTo>
                    <a:lnTo>
                      <a:pt x="79" y="3"/>
                    </a:lnTo>
                    <a:lnTo>
                      <a:pt x="80" y="3"/>
                    </a:lnTo>
                    <a:lnTo>
                      <a:pt x="82" y="3"/>
                    </a:lnTo>
                    <a:lnTo>
                      <a:pt x="83" y="3"/>
                    </a:lnTo>
                    <a:lnTo>
                      <a:pt x="84" y="1"/>
                    </a:lnTo>
                    <a:lnTo>
                      <a:pt x="85" y="1"/>
                    </a:lnTo>
                    <a:lnTo>
                      <a:pt x="86" y="1"/>
                    </a:lnTo>
                    <a:lnTo>
                      <a:pt x="88" y="1"/>
                    </a:lnTo>
                    <a:lnTo>
                      <a:pt x="90" y="0"/>
                    </a:lnTo>
                    <a:lnTo>
                      <a:pt x="91" y="0"/>
                    </a:lnTo>
                    <a:lnTo>
                      <a:pt x="92" y="0"/>
                    </a:lnTo>
                    <a:lnTo>
                      <a:pt x="93" y="0"/>
                    </a:lnTo>
                    <a:lnTo>
                      <a:pt x="94" y="0"/>
                    </a:lnTo>
                    <a:lnTo>
                      <a:pt x="95" y="0"/>
                    </a:lnTo>
                    <a:lnTo>
                      <a:pt x="97" y="0"/>
                    </a:lnTo>
                    <a:lnTo>
                      <a:pt x="98" y="0"/>
                    </a:lnTo>
                    <a:lnTo>
                      <a:pt x="99" y="0"/>
                    </a:lnTo>
                    <a:lnTo>
                      <a:pt x="100" y="0"/>
                    </a:lnTo>
                    <a:lnTo>
                      <a:pt x="102" y="0"/>
                    </a:lnTo>
                    <a:lnTo>
                      <a:pt x="103" y="0"/>
                    </a:lnTo>
                    <a:lnTo>
                      <a:pt x="105" y="0"/>
                    </a:lnTo>
                    <a:lnTo>
                      <a:pt x="106" y="0"/>
                    </a:lnTo>
                    <a:lnTo>
                      <a:pt x="107" y="0"/>
                    </a:lnTo>
                    <a:lnTo>
                      <a:pt x="108" y="0"/>
                    </a:lnTo>
                    <a:lnTo>
                      <a:pt x="109" y="0"/>
                    </a:lnTo>
                    <a:lnTo>
                      <a:pt x="110" y="0"/>
                    </a:lnTo>
                    <a:lnTo>
                      <a:pt x="112" y="0"/>
                    </a:lnTo>
                    <a:lnTo>
                      <a:pt x="113" y="0"/>
                    </a:lnTo>
                    <a:lnTo>
                      <a:pt x="115" y="0"/>
                    </a:lnTo>
                    <a:lnTo>
                      <a:pt x="116" y="0"/>
                    </a:lnTo>
                    <a:lnTo>
                      <a:pt x="117" y="0"/>
                    </a:lnTo>
                    <a:lnTo>
                      <a:pt x="118" y="0"/>
                    </a:lnTo>
                    <a:lnTo>
                      <a:pt x="120" y="0"/>
                    </a:lnTo>
                    <a:lnTo>
                      <a:pt x="121" y="0"/>
                    </a:lnTo>
                    <a:lnTo>
                      <a:pt x="122" y="0"/>
                    </a:lnTo>
                    <a:lnTo>
                      <a:pt x="123" y="1"/>
                    </a:lnTo>
                    <a:lnTo>
                      <a:pt x="124" y="1"/>
                    </a:lnTo>
                    <a:lnTo>
                      <a:pt x="125" y="1"/>
                    </a:lnTo>
                    <a:lnTo>
                      <a:pt x="128" y="1"/>
                    </a:lnTo>
                    <a:lnTo>
                      <a:pt x="129" y="1"/>
                    </a:lnTo>
                    <a:lnTo>
                      <a:pt x="130" y="1"/>
                    </a:lnTo>
                    <a:lnTo>
                      <a:pt x="131" y="1"/>
                    </a:lnTo>
                    <a:lnTo>
                      <a:pt x="132" y="1"/>
                    </a:lnTo>
                    <a:lnTo>
                      <a:pt x="133" y="1"/>
                    </a:lnTo>
                    <a:lnTo>
                      <a:pt x="135" y="1"/>
                    </a:lnTo>
                    <a:lnTo>
                      <a:pt x="136" y="3"/>
                    </a:lnTo>
                    <a:lnTo>
                      <a:pt x="137" y="3"/>
                    </a:lnTo>
                    <a:lnTo>
                      <a:pt x="138" y="3"/>
                    </a:lnTo>
                    <a:lnTo>
                      <a:pt x="139" y="3"/>
                    </a:lnTo>
                    <a:lnTo>
                      <a:pt x="140" y="3"/>
                    </a:lnTo>
                    <a:lnTo>
                      <a:pt x="143" y="3"/>
                    </a:lnTo>
                    <a:lnTo>
                      <a:pt x="144" y="4"/>
                    </a:lnTo>
                    <a:lnTo>
                      <a:pt x="145" y="4"/>
                    </a:lnTo>
                    <a:lnTo>
                      <a:pt x="146" y="4"/>
                    </a:lnTo>
                    <a:lnTo>
                      <a:pt x="147" y="4"/>
                    </a:lnTo>
                    <a:lnTo>
                      <a:pt x="148" y="4"/>
                    </a:lnTo>
                    <a:lnTo>
                      <a:pt x="150" y="4"/>
                    </a:lnTo>
                    <a:lnTo>
                      <a:pt x="151" y="4"/>
                    </a:lnTo>
                    <a:lnTo>
                      <a:pt x="152" y="4"/>
                    </a:lnTo>
                    <a:lnTo>
                      <a:pt x="153" y="4"/>
                    </a:lnTo>
                    <a:lnTo>
                      <a:pt x="155" y="4"/>
                    </a:lnTo>
                    <a:lnTo>
                      <a:pt x="156" y="4"/>
                    </a:lnTo>
                    <a:lnTo>
                      <a:pt x="158" y="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09" name="Freeform 114"/>
              <p:cNvSpPr>
                <a:spLocks/>
              </p:cNvSpPr>
              <p:nvPr/>
            </p:nvSpPr>
            <p:spPr bwMode="auto">
              <a:xfrm>
                <a:off x="3186" y="1833"/>
                <a:ext cx="46" cy="9"/>
              </a:xfrm>
              <a:custGeom>
                <a:avLst/>
                <a:gdLst>
                  <a:gd name="T0" fmla="*/ 0 w 158"/>
                  <a:gd name="T1" fmla="*/ 0 h 26"/>
                  <a:gd name="T2" fmla="*/ 0 w 158"/>
                  <a:gd name="T3" fmla="*/ 0 h 26"/>
                  <a:gd name="T4" fmla="*/ 0 w 158"/>
                  <a:gd name="T5" fmla="*/ 0 h 26"/>
                  <a:gd name="T6" fmla="*/ 0 w 158"/>
                  <a:gd name="T7" fmla="*/ 0 h 26"/>
                  <a:gd name="T8" fmla="*/ 0 w 158"/>
                  <a:gd name="T9" fmla="*/ 0 h 26"/>
                  <a:gd name="T10" fmla="*/ 0 w 158"/>
                  <a:gd name="T11" fmla="*/ 0 h 26"/>
                  <a:gd name="T12" fmla="*/ 0 w 158"/>
                  <a:gd name="T13" fmla="*/ 0 h 26"/>
                  <a:gd name="T14" fmla="*/ 0 w 158"/>
                  <a:gd name="T15" fmla="*/ 0 h 26"/>
                  <a:gd name="T16" fmla="*/ 0 w 158"/>
                  <a:gd name="T17" fmla="*/ 0 h 26"/>
                  <a:gd name="T18" fmla="*/ 0 w 158"/>
                  <a:gd name="T19" fmla="*/ 0 h 26"/>
                  <a:gd name="T20" fmla="*/ 0 w 158"/>
                  <a:gd name="T21" fmla="*/ 0 h 26"/>
                  <a:gd name="T22" fmla="*/ 0 w 158"/>
                  <a:gd name="T23" fmla="*/ 0 h 26"/>
                  <a:gd name="T24" fmla="*/ 0 w 158"/>
                  <a:gd name="T25" fmla="*/ 0 h 26"/>
                  <a:gd name="T26" fmla="*/ 0 w 158"/>
                  <a:gd name="T27" fmla="*/ 0 h 26"/>
                  <a:gd name="T28" fmla="*/ 0 w 158"/>
                  <a:gd name="T29" fmla="*/ 0 h 26"/>
                  <a:gd name="T30" fmla="*/ 0 w 158"/>
                  <a:gd name="T31" fmla="*/ 0 h 26"/>
                  <a:gd name="T32" fmla="*/ 0 w 158"/>
                  <a:gd name="T33" fmla="*/ 0 h 26"/>
                  <a:gd name="T34" fmla="*/ 0 w 158"/>
                  <a:gd name="T35" fmla="*/ 0 h 26"/>
                  <a:gd name="T36" fmla="*/ 0 w 158"/>
                  <a:gd name="T37" fmla="*/ 0 h 26"/>
                  <a:gd name="T38" fmla="*/ 0 w 158"/>
                  <a:gd name="T39" fmla="*/ 0 h 26"/>
                  <a:gd name="T40" fmla="*/ 0 w 158"/>
                  <a:gd name="T41" fmla="*/ 0 h 26"/>
                  <a:gd name="T42" fmla="*/ 0 w 158"/>
                  <a:gd name="T43" fmla="*/ 0 h 26"/>
                  <a:gd name="T44" fmla="*/ 0 w 158"/>
                  <a:gd name="T45" fmla="*/ 0 h 26"/>
                  <a:gd name="T46" fmla="*/ 0 w 158"/>
                  <a:gd name="T47" fmla="*/ 0 h 26"/>
                  <a:gd name="T48" fmla="*/ 0 w 158"/>
                  <a:gd name="T49" fmla="*/ 0 h 26"/>
                  <a:gd name="T50" fmla="*/ 0 w 158"/>
                  <a:gd name="T51" fmla="*/ 0 h 26"/>
                  <a:gd name="T52" fmla="*/ 0 w 158"/>
                  <a:gd name="T53" fmla="*/ 0 h 26"/>
                  <a:gd name="T54" fmla="*/ 0 w 158"/>
                  <a:gd name="T55" fmla="*/ 0 h 26"/>
                  <a:gd name="T56" fmla="*/ 0 w 158"/>
                  <a:gd name="T57" fmla="*/ 0 h 26"/>
                  <a:gd name="T58" fmla="*/ 0 w 158"/>
                  <a:gd name="T59" fmla="*/ 0 h 26"/>
                  <a:gd name="T60" fmla="*/ 0 w 158"/>
                  <a:gd name="T61" fmla="*/ 0 h 26"/>
                  <a:gd name="T62" fmla="*/ 0 w 158"/>
                  <a:gd name="T63" fmla="*/ 0 h 26"/>
                  <a:gd name="T64" fmla="*/ 0 w 158"/>
                  <a:gd name="T65" fmla="*/ 0 h 26"/>
                  <a:gd name="T66" fmla="*/ 0 w 158"/>
                  <a:gd name="T67" fmla="*/ 0 h 26"/>
                  <a:gd name="T68" fmla="*/ 0 w 158"/>
                  <a:gd name="T69" fmla="*/ 0 h 26"/>
                  <a:gd name="T70" fmla="*/ 0 w 158"/>
                  <a:gd name="T71" fmla="*/ 0 h 26"/>
                  <a:gd name="T72" fmla="*/ 0 w 158"/>
                  <a:gd name="T73" fmla="*/ 0 h 26"/>
                  <a:gd name="T74" fmla="*/ 0 w 158"/>
                  <a:gd name="T75" fmla="*/ 0 h 26"/>
                  <a:gd name="T76" fmla="*/ 0 w 158"/>
                  <a:gd name="T77" fmla="*/ 0 h 26"/>
                  <a:gd name="T78" fmla="*/ 0 w 158"/>
                  <a:gd name="T79" fmla="*/ 0 h 26"/>
                  <a:gd name="T80" fmla="*/ 0 w 158"/>
                  <a:gd name="T81" fmla="*/ 0 h 26"/>
                  <a:gd name="T82" fmla="*/ 0 w 158"/>
                  <a:gd name="T83" fmla="*/ 0 h 26"/>
                  <a:gd name="T84" fmla="*/ 0 w 158"/>
                  <a:gd name="T85" fmla="*/ 0 h 26"/>
                  <a:gd name="T86" fmla="*/ 0 w 158"/>
                  <a:gd name="T87" fmla="*/ 0 h 26"/>
                  <a:gd name="T88" fmla="*/ 0 w 158"/>
                  <a:gd name="T89" fmla="*/ 0 h 26"/>
                  <a:gd name="T90" fmla="*/ 0 w 158"/>
                  <a:gd name="T91" fmla="*/ 0 h 26"/>
                  <a:gd name="T92" fmla="*/ 0 w 158"/>
                  <a:gd name="T93" fmla="*/ 0 h 26"/>
                  <a:gd name="T94" fmla="*/ 0 w 158"/>
                  <a:gd name="T95" fmla="*/ 0 h 26"/>
                  <a:gd name="T96" fmla="*/ 0 w 158"/>
                  <a:gd name="T97" fmla="*/ 0 h 26"/>
                  <a:gd name="T98" fmla="*/ 0 w 158"/>
                  <a:gd name="T99" fmla="*/ 0 h 26"/>
                  <a:gd name="T100" fmla="*/ 0 w 158"/>
                  <a:gd name="T101" fmla="*/ 0 h 26"/>
                  <a:gd name="T102" fmla="*/ 0 w 158"/>
                  <a:gd name="T103" fmla="*/ 0 h 26"/>
                  <a:gd name="T104" fmla="*/ 0 w 158"/>
                  <a:gd name="T105" fmla="*/ 0 h 26"/>
                  <a:gd name="T106" fmla="*/ 0 w 158"/>
                  <a:gd name="T107" fmla="*/ 0 h 26"/>
                  <a:gd name="T108" fmla="*/ 0 w 158"/>
                  <a:gd name="T109" fmla="*/ 0 h 26"/>
                  <a:gd name="T110" fmla="*/ 0 w 158"/>
                  <a:gd name="T111" fmla="*/ 0 h 26"/>
                  <a:gd name="T112" fmla="*/ 0 w 158"/>
                  <a:gd name="T113" fmla="*/ 0 h 26"/>
                  <a:gd name="T114" fmla="*/ 0 w 158"/>
                  <a:gd name="T115" fmla="*/ 0 h 26"/>
                  <a:gd name="T116" fmla="*/ 0 w 158"/>
                  <a:gd name="T117" fmla="*/ 0 h 26"/>
                  <a:gd name="T118" fmla="*/ 0 w 158"/>
                  <a:gd name="T119" fmla="*/ 0 h 26"/>
                  <a:gd name="T120" fmla="*/ 0 w 158"/>
                  <a:gd name="T121" fmla="*/ 0 h 26"/>
                  <a:gd name="T122" fmla="*/ 0 w 158"/>
                  <a:gd name="T123" fmla="*/ 0 h 26"/>
                  <a:gd name="T124" fmla="*/ 0 w 158"/>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6">
                    <a:moveTo>
                      <a:pt x="0" y="4"/>
                    </a:moveTo>
                    <a:lnTo>
                      <a:pt x="1" y="2"/>
                    </a:lnTo>
                    <a:lnTo>
                      <a:pt x="2" y="2"/>
                    </a:lnTo>
                    <a:lnTo>
                      <a:pt x="3" y="2"/>
                    </a:lnTo>
                    <a:lnTo>
                      <a:pt x="4" y="2"/>
                    </a:lnTo>
                    <a:lnTo>
                      <a:pt x="5" y="1"/>
                    </a:lnTo>
                    <a:lnTo>
                      <a:pt x="7" y="1"/>
                    </a:lnTo>
                    <a:lnTo>
                      <a:pt x="8" y="1"/>
                    </a:lnTo>
                    <a:lnTo>
                      <a:pt x="10" y="0"/>
                    </a:lnTo>
                    <a:lnTo>
                      <a:pt x="11" y="0"/>
                    </a:lnTo>
                    <a:lnTo>
                      <a:pt x="12" y="0"/>
                    </a:lnTo>
                    <a:lnTo>
                      <a:pt x="13" y="0"/>
                    </a:lnTo>
                    <a:lnTo>
                      <a:pt x="15" y="0"/>
                    </a:lnTo>
                    <a:lnTo>
                      <a:pt x="16" y="0"/>
                    </a:lnTo>
                    <a:lnTo>
                      <a:pt x="17" y="0"/>
                    </a:lnTo>
                    <a:lnTo>
                      <a:pt x="18" y="0"/>
                    </a:lnTo>
                    <a:lnTo>
                      <a:pt x="19" y="0"/>
                    </a:lnTo>
                    <a:lnTo>
                      <a:pt x="20" y="0"/>
                    </a:lnTo>
                    <a:lnTo>
                      <a:pt x="22" y="0"/>
                    </a:lnTo>
                    <a:lnTo>
                      <a:pt x="24" y="0"/>
                    </a:lnTo>
                    <a:lnTo>
                      <a:pt x="25" y="0"/>
                    </a:lnTo>
                    <a:lnTo>
                      <a:pt x="26" y="0"/>
                    </a:lnTo>
                    <a:lnTo>
                      <a:pt x="27" y="0"/>
                    </a:lnTo>
                    <a:lnTo>
                      <a:pt x="28" y="0"/>
                    </a:lnTo>
                    <a:lnTo>
                      <a:pt x="30" y="0"/>
                    </a:lnTo>
                    <a:lnTo>
                      <a:pt x="31" y="0"/>
                    </a:lnTo>
                    <a:lnTo>
                      <a:pt x="32" y="0"/>
                    </a:lnTo>
                    <a:lnTo>
                      <a:pt x="33" y="0"/>
                    </a:lnTo>
                    <a:lnTo>
                      <a:pt x="34" y="0"/>
                    </a:lnTo>
                    <a:lnTo>
                      <a:pt x="35" y="0"/>
                    </a:lnTo>
                    <a:lnTo>
                      <a:pt x="38" y="0"/>
                    </a:lnTo>
                    <a:lnTo>
                      <a:pt x="39" y="1"/>
                    </a:lnTo>
                    <a:lnTo>
                      <a:pt x="40" y="1"/>
                    </a:lnTo>
                    <a:lnTo>
                      <a:pt x="41" y="1"/>
                    </a:lnTo>
                    <a:lnTo>
                      <a:pt x="42" y="1"/>
                    </a:lnTo>
                    <a:lnTo>
                      <a:pt x="44" y="1"/>
                    </a:lnTo>
                    <a:lnTo>
                      <a:pt x="45" y="2"/>
                    </a:lnTo>
                    <a:lnTo>
                      <a:pt x="46" y="2"/>
                    </a:lnTo>
                    <a:lnTo>
                      <a:pt x="47" y="2"/>
                    </a:lnTo>
                    <a:lnTo>
                      <a:pt x="48" y="4"/>
                    </a:lnTo>
                    <a:lnTo>
                      <a:pt x="50" y="4"/>
                    </a:lnTo>
                    <a:lnTo>
                      <a:pt x="52" y="4"/>
                    </a:lnTo>
                    <a:lnTo>
                      <a:pt x="53" y="3"/>
                    </a:lnTo>
                    <a:lnTo>
                      <a:pt x="54" y="3"/>
                    </a:lnTo>
                    <a:lnTo>
                      <a:pt x="55" y="3"/>
                    </a:lnTo>
                    <a:lnTo>
                      <a:pt x="56" y="3"/>
                    </a:lnTo>
                    <a:lnTo>
                      <a:pt x="57" y="3"/>
                    </a:lnTo>
                    <a:lnTo>
                      <a:pt x="59" y="5"/>
                    </a:lnTo>
                    <a:lnTo>
                      <a:pt x="60" y="5"/>
                    </a:lnTo>
                    <a:lnTo>
                      <a:pt x="61" y="5"/>
                    </a:lnTo>
                    <a:lnTo>
                      <a:pt x="62" y="5"/>
                    </a:lnTo>
                    <a:lnTo>
                      <a:pt x="64" y="6"/>
                    </a:lnTo>
                    <a:lnTo>
                      <a:pt x="65" y="6"/>
                    </a:lnTo>
                    <a:lnTo>
                      <a:pt x="67" y="8"/>
                    </a:lnTo>
                    <a:lnTo>
                      <a:pt x="68" y="8"/>
                    </a:lnTo>
                    <a:lnTo>
                      <a:pt x="69" y="10"/>
                    </a:lnTo>
                    <a:lnTo>
                      <a:pt x="70" y="10"/>
                    </a:lnTo>
                    <a:lnTo>
                      <a:pt x="71" y="11"/>
                    </a:lnTo>
                    <a:lnTo>
                      <a:pt x="72" y="11"/>
                    </a:lnTo>
                    <a:lnTo>
                      <a:pt x="74" y="11"/>
                    </a:lnTo>
                    <a:lnTo>
                      <a:pt x="75" y="11"/>
                    </a:lnTo>
                    <a:lnTo>
                      <a:pt x="77" y="11"/>
                    </a:lnTo>
                    <a:lnTo>
                      <a:pt x="78" y="13"/>
                    </a:lnTo>
                    <a:lnTo>
                      <a:pt x="79" y="13"/>
                    </a:lnTo>
                    <a:lnTo>
                      <a:pt x="80" y="13"/>
                    </a:lnTo>
                    <a:lnTo>
                      <a:pt x="82" y="12"/>
                    </a:lnTo>
                    <a:lnTo>
                      <a:pt x="83" y="12"/>
                    </a:lnTo>
                    <a:lnTo>
                      <a:pt x="84" y="12"/>
                    </a:lnTo>
                    <a:lnTo>
                      <a:pt x="85" y="12"/>
                    </a:lnTo>
                    <a:lnTo>
                      <a:pt x="86" y="12"/>
                    </a:lnTo>
                    <a:lnTo>
                      <a:pt x="87" y="12"/>
                    </a:lnTo>
                    <a:lnTo>
                      <a:pt x="90" y="12"/>
                    </a:lnTo>
                    <a:lnTo>
                      <a:pt x="91" y="12"/>
                    </a:lnTo>
                    <a:lnTo>
                      <a:pt x="92" y="12"/>
                    </a:lnTo>
                    <a:lnTo>
                      <a:pt x="93" y="12"/>
                    </a:lnTo>
                    <a:lnTo>
                      <a:pt x="94" y="12"/>
                    </a:lnTo>
                    <a:lnTo>
                      <a:pt x="95" y="12"/>
                    </a:lnTo>
                    <a:lnTo>
                      <a:pt x="97" y="12"/>
                    </a:lnTo>
                    <a:lnTo>
                      <a:pt x="98" y="12"/>
                    </a:lnTo>
                    <a:lnTo>
                      <a:pt x="99" y="12"/>
                    </a:lnTo>
                    <a:lnTo>
                      <a:pt x="100" y="14"/>
                    </a:lnTo>
                    <a:lnTo>
                      <a:pt x="101" y="14"/>
                    </a:lnTo>
                    <a:lnTo>
                      <a:pt x="102" y="14"/>
                    </a:lnTo>
                    <a:lnTo>
                      <a:pt x="105" y="15"/>
                    </a:lnTo>
                    <a:lnTo>
                      <a:pt x="106" y="15"/>
                    </a:lnTo>
                    <a:lnTo>
                      <a:pt x="107" y="16"/>
                    </a:lnTo>
                    <a:lnTo>
                      <a:pt x="108" y="16"/>
                    </a:lnTo>
                    <a:lnTo>
                      <a:pt x="109" y="18"/>
                    </a:lnTo>
                    <a:lnTo>
                      <a:pt x="111" y="19"/>
                    </a:lnTo>
                    <a:lnTo>
                      <a:pt x="112" y="21"/>
                    </a:lnTo>
                    <a:lnTo>
                      <a:pt x="113" y="21"/>
                    </a:lnTo>
                    <a:lnTo>
                      <a:pt x="114" y="23"/>
                    </a:lnTo>
                    <a:lnTo>
                      <a:pt x="115" y="24"/>
                    </a:lnTo>
                    <a:lnTo>
                      <a:pt x="117" y="24"/>
                    </a:lnTo>
                    <a:lnTo>
                      <a:pt x="119" y="24"/>
                    </a:lnTo>
                    <a:lnTo>
                      <a:pt x="120" y="26"/>
                    </a:lnTo>
                    <a:lnTo>
                      <a:pt x="121" y="26"/>
                    </a:lnTo>
                    <a:lnTo>
                      <a:pt x="122" y="25"/>
                    </a:lnTo>
                    <a:lnTo>
                      <a:pt x="123" y="25"/>
                    </a:lnTo>
                    <a:lnTo>
                      <a:pt x="124" y="24"/>
                    </a:lnTo>
                    <a:lnTo>
                      <a:pt x="126" y="24"/>
                    </a:lnTo>
                    <a:lnTo>
                      <a:pt x="127" y="24"/>
                    </a:lnTo>
                    <a:lnTo>
                      <a:pt x="128" y="23"/>
                    </a:lnTo>
                    <a:lnTo>
                      <a:pt x="130" y="23"/>
                    </a:lnTo>
                    <a:lnTo>
                      <a:pt x="131" y="23"/>
                    </a:lnTo>
                    <a:lnTo>
                      <a:pt x="132" y="21"/>
                    </a:lnTo>
                    <a:lnTo>
                      <a:pt x="134" y="21"/>
                    </a:lnTo>
                    <a:lnTo>
                      <a:pt x="135" y="19"/>
                    </a:lnTo>
                    <a:lnTo>
                      <a:pt x="136" y="19"/>
                    </a:lnTo>
                    <a:lnTo>
                      <a:pt x="137" y="19"/>
                    </a:lnTo>
                    <a:lnTo>
                      <a:pt x="138" y="18"/>
                    </a:lnTo>
                    <a:lnTo>
                      <a:pt x="139" y="18"/>
                    </a:lnTo>
                    <a:lnTo>
                      <a:pt x="141" y="18"/>
                    </a:lnTo>
                    <a:lnTo>
                      <a:pt x="142" y="18"/>
                    </a:lnTo>
                    <a:lnTo>
                      <a:pt x="144" y="16"/>
                    </a:lnTo>
                    <a:lnTo>
                      <a:pt x="145" y="16"/>
                    </a:lnTo>
                    <a:lnTo>
                      <a:pt x="146" y="16"/>
                    </a:lnTo>
                    <a:lnTo>
                      <a:pt x="147" y="16"/>
                    </a:lnTo>
                    <a:lnTo>
                      <a:pt x="149" y="15"/>
                    </a:lnTo>
                    <a:lnTo>
                      <a:pt x="150" y="15"/>
                    </a:lnTo>
                    <a:lnTo>
                      <a:pt x="151" y="15"/>
                    </a:lnTo>
                    <a:lnTo>
                      <a:pt x="152" y="15"/>
                    </a:lnTo>
                    <a:lnTo>
                      <a:pt x="153" y="15"/>
                    </a:lnTo>
                    <a:lnTo>
                      <a:pt x="154" y="15"/>
                    </a:lnTo>
                    <a:lnTo>
                      <a:pt x="157" y="15"/>
                    </a:lnTo>
                    <a:lnTo>
                      <a:pt x="158" y="1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0" name="Freeform 115"/>
              <p:cNvSpPr>
                <a:spLocks/>
              </p:cNvSpPr>
              <p:nvPr/>
            </p:nvSpPr>
            <p:spPr bwMode="auto">
              <a:xfrm>
                <a:off x="3232" y="1838"/>
                <a:ext cx="46" cy="5"/>
              </a:xfrm>
              <a:custGeom>
                <a:avLst/>
                <a:gdLst>
                  <a:gd name="T0" fmla="*/ 0 w 156"/>
                  <a:gd name="T1" fmla="*/ 0 h 16"/>
                  <a:gd name="T2" fmla="*/ 0 w 156"/>
                  <a:gd name="T3" fmla="*/ 0 h 16"/>
                  <a:gd name="T4" fmla="*/ 0 w 156"/>
                  <a:gd name="T5" fmla="*/ 0 h 16"/>
                  <a:gd name="T6" fmla="*/ 0 w 156"/>
                  <a:gd name="T7" fmla="*/ 0 h 16"/>
                  <a:gd name="T8" fmla="*/ 0 w 156"/>
                  <a:gd name="T9" fmla="*/ 0 h 16"/>
                  <a:gd name="T10" fmla="*/ 0 w 156"/>
                  <a:gd name="T11" fmla="*/ 0 h 16"/>
                  <a:gd name="T12" fmla="*/ 0 w 156"/>
                  <a:gd name="T13" fmla="*/ 0 h 16"/>
                  <a:gd name="T14" fmla="*/ 0 w 156"/>
                  <a:gd name="T15" fmla="*/ 0 h 16"/>
                  <a:gd name="T16" fmla="*/ 0 w 156"/>
                  <a:gd name="T17" fmla="*/ 0 h 16"/>
                  <a:gd name="T18" fmla="*/ 0 w 156"/>
                  <a:gd name="T19" fmla="*/ 0 h 16"/>
                  <a:gd name="T20" fmla="*/ 0 w 156"/>
                  <a:gd name="T21" fmla="*/ 0 h 16"/>
                  <a:gd name="T22" fmla="*/ 0 w 156"/>
                  <a:gd name="T23" fmla="*/ 0 h 16"/>
                  <a:gd name="T24" fmla="*/ 0 w 156"/>
                  <a:gd name="T25" fmla="*/ 0 h 16"/>
                  <a:gd name="T26" fmla="*/ 0 w 156"/>
                  <a:gd name="T27" fmla="*/ 0 h 16"/>
                  <a:gd name="T28" fmla="*/ 0 w 156"/>
                  <a:gd name="T29" fmla="*/ 0 h 16"/>
                  <a:gd name="T30" fmla="*/ 0 w 156"/>
                  <a:gd name="T31" fmla="*/ 0 h 16"/>
                  <a:gd name="T32" fmla="*/ 0 w 156"/>
                  <a:gd name="T33" fmla="*/ 0 h 16"/>
                  <a:gd name="T34" fmla="*/ 0 w 156"/>
                  <a:gd name="T35" fmla="*/ 0 h 16"/>
                  <a:gd name="T36" fmla="*/ 0 w 156"/>
                  <a:gd name="T37" fmla="*/ 0 h 16"/>
                  <a:gd name="T38" fmla="*/ 0 w 156"/>
                  <a:gd name="T39" fmla="*/ 0 h 16"/>
                  <a:gd name="T40" fmla="*/ 0 w 156"/>
                  <a:gd name="T41" fmla="*/ 0 h 16"/>
                  <a:gd name="T42" fmla="*/ 0 w 156"/>
                  <a:gd name="T43" fmla="*/ 0 h 16"/>
                  <a:gd name="T44" fmla="*/ 0 w 156"/>
                  <a:gd name="T45" fmla="*/ 0 h 16"/>
                  <a:gd name="T46" fmla="*/ 0 w 156"/>
                  <a:gd name="T47" fmla="*/ 0 h 16"/>
                  <a:gd name="T48" fmla="*/ 0 w 156"/>
                  <a:gd name="T49" fmla="*/ 0 h 16"/>
                  <a:gd name="T50" fmla="*/ 0 w 156"/>
                  <a:gd name="T51" fmla="*/ 0 h 16"/>
                  <a:gd name="T52" fmla="*/ 0 w 156"/>
                  <a:gd name="T53" fmla="*/ 0 h 16"/>
                  <a:gd name="T54" fmla="*/ 0 w 156"/>
                  <a:gd name="T55" fmla="*/ 0 h 16"/>
                  <a:gd name="T56" fmla="*/ 0 w 156"/>
                  <a:gd name="T57" fmla="*/ 0 h 16"/>
                  <a:gd name="T58" fmla="*/ 0 w 156"/>
                  <a:gd name="T59" fmla="*/ 0 h 16"/>
                  <a:gd name="T60" fmla="*/ 0 w 156"/>
                  <a:gd name="T61" fmla="*/ 0 h 16"/>
                  <a:gd name="T62" fmla="*/ 0 w 156"/>
                  <a:gd name="T63" fmla="*/ 0 h 16"/>
                  <a:gd name="T64" fmla="*/ 0 w 156"/>
                  <a:gd name="T65" fmla="*/ 0 h 16"/>
                  <a:gd name="T66" fmla="*/ 0 w 156"/>
                  <a:gd name="T67" fmla="*/ 0 h 16"/>
                  <a:gd name="T68" fmla="*/ 0 w 156"/>
                  <a:gd name="T69" fmla="*/ 0 h 16"/>
                  <a:gd name="T70" fmla="*/ 0 w 156"/>
                  <a:gd name="T71" fmla="*/ 0 h 16"/>
                  <a:gd name="T72" fmla="*/ 0 w 156"/>
                  <a:gd name="T73" fmla="*/ 0 h 16"/>
                  <a:gd name="T74" fmla="*/ 0 w 156"/>
                  <a:gd name="T75" fmla="*/ 0 h 16"/>
                  <a:gd name="T76" fmla="*/ 0 w 156"/>
                  <a:gd name="T77" fmla="*/ 0 h 16"/>
                  <a:gd name="T78" fmla="*/ 0 w 156"/>
                  <a:gd name="T79" fmla="*/ 0 h 16"/>
                  <a:gd name="T80" fmla="*/ 0 w 156"/>
                  <a:gd name="T81" fmla="*/ 0 h 16"/>
                  <a:gd name="T82" fmla="*/ 0 w 156"/>
                  <a:gd name="T83" fmla="*/ 0 h 16"/>
                  <a:gd name="T84" fmla="*/ 0 w 156"/>
                  <a:gd name="T85" fmla="*/ 0 h 16"/>
                  <a:gd name="T86" fmla="*/ 0 w 156"/>
                  <a:gd name="T87" fmla="*/ 0 h 16"/>
                  <a:gd name="T88" fmla="*/ 0 w 156"/>
                  <a:gd name="T89" fmla="*/ 0 h 16"/>
                  <a:gd name="T90" fmla="*/ 0 w 156"/>
                  <a:gd name="T91" fmla="*/ 0 h 16"/>
                  <a:gd name="T92" fmla="*/ 0 w 156"/>
                  <a:gd name="T93" fmla="*/ 0 h 16"/>
                  <a:gd name="T94" fmla="*/ 0 w 156"/>
                  <a:gd name="T95" fmla="*/ 0 h 16"/>
                  <a:gd name="T96" fmla="*/ 0 w 156"/>
                  <a:gd name="T97" fmla="*/ 0 h 16"/>
                  <a:gd name="T98" fmla="*/ 0 w 156"/>
                  <a:gd name="T99" fmla="*/ 0 h 16"/>
                  <a:gd name="T100" fmla="*/ 0 w 156"/>
                  <a:gd name="T101" fmla="*/ 0 h 16"/>
                  <a:gd name="T102" fmla="*/ 0 w 156"/>
                  <a:gd name="T103" fmla="*/ 0 h 16"/>
                  <a:gd name="T104" fmla="*/ 0 w 156"/>
                  <a:gd name="T105" fmla="*/ 0 h 16"/>
                  <a:gd name="T106" fmla="*/ 0 w 156"/>
                  <a:gd name="T107" fmla="*/ 0 h 16"/>
                  <a:gd name="T108" fmla="*/ 0 w 156"/>
                  <a:gd name="T109" fmla="*/ 0 h 16"/>
                  <a:gd name="T110" fmla="*/ 0 w 156"/>
                  <a:gd name="T111" fmla="*/ 0 h 16"/>
                  <a:gd name="T112" fmla="*/ 0 w 156"/>
                  <a:gd name="T113" fmla="*/ 0 h 16"/>
                  <a:gd name="T114" fmla="*/ 0 w 156"/>
                  <a:gd name="T115" fmla="*/ 0 h 16"/>
                  <a:gd name="T116" fmla="*/ 0 w 156"/>
                  <a:gd name="T117" fmla="*/ 0 h 16"/>
                  <a:gd name="T118" fmla="*/ 0 w 156"/>
                  <a:gd name="T119" fmla="*/ 0 h 16"/>
                  <a:gd name="T120" fmla="*/ 0 w 156"/>
                  <a:gd name="T121" fmla="*/ 0 h 16"/>
                  <a:gd name="T122" fmla="*/ 0 w 156"/>
                  <a:gd name="T123" fmla="*/ 0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6" h="16">
                    <a:moveTo>
                      <a:pt x="0" y="1"/>
                    </a:moveTo>
                    <a:lnTo>
                      <a:pt x="1" y="1"/>
                    </a:lnTo>
                    <a:lnTo>
                      <a:pt x="2" y="1"/>
                    </a:lnTo>
                    <a:lnTo>
                      <a:pt x="3" y="1"/>
                    </a:lnTo>
                    <a:lnTo>
                      <a:pt x="4" y="1"/>
                    </a:lnTo>
                    <a:lnTo>
                      <a:pt x="6" y="2"/>
                    </a:lnTo>
                    <a:lnTo>
                      <a:pt x="7" y="2"/>
                    </a:lnTo>
                    <a:lnTo>
                      <a:pt x="8" y="2"/>
                    </a:lnTo>
                    <a:lnTo>
                      <a:pt x="9" y="2"/>
                    </a:lnTo>
                    <a:lnTo>
                      <a:pt x="10" y="3"/>
                    </a:lnTo>
                    <a:lnTo>
                      <a:pt x="12" y="3"/>
                    </a:lnTo>
                    <a:lnTo>
                      <a:pt x="14" y="3"/>
                    </a:lnTo>
                    <a:lnTo>
                      <a:pt x="15" y="5"/>
                    </a:lnTo>
                    <a:lnTo>
                      <a:pt x="16" y="5"/>
                    </a:lnTo>
                    <a:lnTo>
                      <a:pt x="17" y="5"/>
                    </a:lnTo>
                    <a:lnTo>
                      <a:pt x="18" y="5"/>
                    </a:lnTo>
                    <a:lnTo>
                      <a:pt x="19" y="5"/>
                    </a:lnTo>
                    <a:lnTo>
                      <a:pt x="21" y="5"/>
                    </a:lnTo>
                    <a:lnTo>
                      <a:pt x="22" y="5"/>
                    </a:lnTo>
                    <a:lnTo>
                      <a:pt x="23" y="5"/>
                    </a:lnTo>
                    <a:lnTo>
                      <a:pt x="25" y="5"/>
                    </a:lnTo>
                    <a:lnTo>
                      <a:pt x="26" y="5"/>
                    </a:lnTo>
                    <a:lnTo>
                      <a:pt x="28" y="5"/>
                    </a:lnTo>
                    <a:lnTo>
                      <a:pt x="29" y="5"/>
                    </a:lnTo>
                    <a:lnTo>
                      <a:pt x="30" y="5"/>
                    </a:lnTo>
                    <a:lnTo>
                      <a:pt x="31" y="5"/>
                    </a:lnTo>
                    <a:lnTo>
                      <a:pt x="32" y="5"/>
                    </a:lnTo>
                    <a:lnTo>
                      <a:pt x="33" y="5"/>
                    </a:lnTo>
                    <a:lnTo>
                      <a:pt x="35" y="5"/>
                    </a:lnTo>
                    <a:lnTo>
                      <a:pt x="36" y="5"/>
                    </a:lnTo>
                    <a:lnTo>
                      <a:pt x="37" y="3"/>
                    </a:lnTo>
                    <a:lnTo>
                      <a:pt x="39" y="3"/>
                    </a:lnTo>
                    <a:lnTo>
                      <a:pt x="40" y="3"/>
                    </a:lnTo>
                    <a:lnTo>
                      <a:pt x="41" y="3"/>
                    </a:lnTo>
                    <a:lnTo>
                      <a:pt x="43" y="3"/>
                    </a:lnTo>
                    <a:lnTo>
                      <a:pt x="44" y="2"/>
                    </a:lnTo>
                    <a:lnTo>
                      <a:pt x="45" y="2"/>
                    </a:lnTo>
                    <a:lnTo>
                      <a:pt x="46" y="2"/>
                    </a:lnTo>
                    <a:lnTo>
                      <a:pt x="47" y="2"/>
                    </a:lnTo>
                    <a:lnTo>
                      <a:pt x="48" y="2"/>
                    </a:lnTo>
                    <a:lnTo>
                      <a:pt x="50" y="2"/>
                    </a:lnTo>
                    <a:lnTo>
                      <a:pt x="52" y="2"/>
                    </a:lnTo>
                    <a:lnTo>
                      <a:pt x="53" y="0"/>
                    </a:lnTo>
                    <a:lnTo>
                      <a:pt x="54" y="0"/>
                    </a:lnTo>
                    <a:lnTo>
                      <a:pt x="55" y="0"/>
                    </a:lnTo>
                    <a:lnTo>
                      <a:pt x="56" y="0"/>
                    </a:lnTo>
                    <a:lnTo>
                      <a:pt x="58" y="0"/>
                    </a:lnTo>
                    <a:lnTo>
                      <a:pt x="59" y="0"/>
                    </a:lnTo>
                    <a:lnTo>
                      <a:pt x="60" y="0"/>
                    </a:lnTo>
                    <a:lnTo>
                      <a:pt x="61" y="2"/>
                    </a:lnTo>
                    <a:lnTo>
                      <a:pt x="62" y="2"/>
                    </a:lnTo>
                    <a:lnTo>
                      <a:pt x="65" y="2"/>
                    </a:lnTo>
                    <a:lnTo>
                      <a:pt x="66" y="2"/>
                    </a:lnTo>
                    <a:lnTo>
                      <a:pt x="67" y="2"/>
                    </a:lnTo>
                    <a:lnTo>
                      <a:pt x="68" y="2"/>
                    </a:lnTo>
                    <a:lnTo>
                      <a:pt x="69" y="3"/>
                    </a:lnTo>
                    <a:lnTo>
                      <a:pt x="70" y="3"/>
                    </a:lnTo>
                    <a:lnTo>
                      <a:pt x="72" y="3"/>
                    </a:lnTo>
                    <a:lnTo>
                      <a:pt x="73" y="3"/>
                    </a:lnTo>
                    <a:lnTo>
                      <a:pt x="74" y="4"/>
                    </a:lnTo>
                    <a:lnTo>
                      <a:pt x="75" y="4"/>
                    </a:lnTo>
                    <a:lnTo>
                      <a:pt x="76" y="4"/>
                    </a:lnTo>
                    <a:lnTo>
                      <a:pt x="77" y="7"/>
                    </a:lnTo>
                    <a:lnTo>
                      <a:pt x="80" y="7"/>
                    </a:lnTo>
                    <a:lnTo>
                      <a:pt x="81" y="7"/>
                    </a:lnTo>
                    <a:lnTo>
                      <a:pt x="82" y="7"/>
                    </a:lnTo>
                    <a:lnTo>
                      <a:pt x="83" y="8"/>
                    </a:lnTo>
                    <a:lnTo>
                      <a:pt x="84" y="8"/>
                    </a:lnTo>
                    <a:lnTo>
                      <a:pt x="85" y="8"/>
                    </a:lnTo>
                    <a:lnTo>
                      <a:pt x="87" y="8"/>
                    </a:lnTo>
                    <a:lnTo>
                      <a:pt x="88" y="8"/>
                    </a:lnTo>
                    <a:lnTo>
                      <a:pt x="89" y="9"/>
                    </a:lnTo>
                    <a:lnTo>
                      <a:pt x="90" y="9"/>
                    </a:lnTo>
                    <a:lnTo>
                      <a:pt x="92" y="9"/>
                    </a:lnTo>
                    <a:lnTo>
                      <a:pt x="93" y="11"/>
                    </a:lnTo>
                    <a:lnTo>
                      <a:pt x="95" y="11"/>
                    </a:lnTo>
                    <a:lnTo>
                      <a:pt x="96" y="12"/>
                    </a:lnTo>
                    <a:lnTo>
                      <a:pt x="97" y="12"/>
                    </a:lnTo>
                    <a:lnTo>
                      <a:pt x="98" y="13"/>
                    </a:lnTo>
                    <a:lnTo>
                      <a:pt x="99" y="13"/>
                    </a:lnTo>
                    <a:lnTo>
                      <a:pt x="100" y="13"/>
                    </a:lnTo>
                    <a:lnTo>
                      <a:pt x="102" y="13"/>
                    </a:lnTo>
                    <a:lnTo>
                      <a:pt x="103" y="13"/>
                    </a:lnTo>
                    <a:lnTo>
                      <a:pt x="105" y="13"/>
                    </a:lnTo>
                    <a:lnTo>
                      <a:pt x="106" y="13"/>
                    </a:lnTo>
                    <a:lnTo>
                      <a:pt x="107" y="13"/>
                    </a:lnTo>
                    <a:lnTo>
                      <a:pt x="108" y="13"/>
                    </a:lnTo>
                    <a:lnTo>
                      <a:pt x="110" y="13"/>
                    </a:lnTo>
                    <a:lnTo>
                      <a:pt x="111" y="13"/>
                    </a:lnTo>
                    <a:lnTo>
                      <a:pt x="112" y="13"/>
                    </a:lnTo>
                    <a:lnTo>
                      <a:pt x="113" y="13"/>
                    </a:lnTo>
                    <a:lnTo>
                      <a:pt x="114" y="13"/>
                    </a:lnTo>
                    <a:lnTo>
                      <a:pt x="115" y="13"/>
                    </a:lnTo>
                    <a:lnTo>
                      <a:pt x="117" y="13"/>
                    </a:lnTo>
                    <a:lnTo>
                      <a:pt x="119" y="13"/>
                    </a:lnTo>
                    <a:lnTo>
                      <a:pt x="120" y="13"/>
                    </a:lnTo>
                    <a:lnTo>
                      <a:pt x="121" y="13"/>
                    </a:lnTo>
                    <a:lnTo>
                      <a:pt x="122" y="15"/>
                    </a:lnTo>
                    <a:lnTo>
                      <a:pt x="123" y="15"/>
                    </a:lnTo>
                    <a:lnTo>
                      <a:pt x="125" y="15"/>
                    </a:lnTo>
                    <a:lnTo>
                      <a:pt x="126" y="15"/>
                    </a:lnTo>
                    <a:lnTo>
                      <a:pt x="127" y="15"/>
                    </a:lnTo>
                    <a:lnTo>
                      <a:pt x="128" y="15"/>
                    </a:lnTo>
                    <a:lnTo>
                      <a:pt x="129" y="15"/>
                    </a:lnTo>
                    <a:lnTo>
                      <a:pt x="130" y="15"/>
                    </a:lnTo>
                    <a:lnTo>
                      <a:pt x="133" y="16"/>
                    </a:lnTo>
                    <a:lnTo>
                      <a:pt x="134" y="16"/>
                    </a:lnTo>
                    <a:lnTo>
                      <a:pt x="135" y="16"/>
                    </a:lnTo>
                    <a:lnTo>
                      <a:pt x="136" y="16"/>
                    </a:lnTo>
                    <a:lnTo>
                      <a:pt x="137" y="16"/>
                    </a:lnTo>
                    <a:lnTo>
                      <a:pt x="139" y="16"/>
                    </a:lnTo>
                    <a:lnTo>
                      <a:pt x="140" y="16"/>
                    </a:lnTo>
                    <a:lnTo>
                      <a:pt x="141" y="16"/>
                    </a:lnTo>
                    <a:lnTo>
                      <a:pt x="142" y="16"/>
                    </a:lnTo>
                    <a:lnTo>
                      <a:pt x="143" y="16"/>
                    </a:lnTo>
                    <a:lnTo>
                      <a:pt x="145" y="16"/>
                    </a:lnTo>
                    <a:lnTo>
                      <a:pt x="147" y="16"/>
                    </a:lnTo>
                    <a:lnTo>
                      <a:pt x="148" y="15"/>
                    </a:lnTo>
                    <a:lnTo>
                      <a:pt x="149" y="15"/>
                    </a:lnTo>
                    <a:lnTo>
                      <a:pt x="150" y="15"/>
                    </a:lnTo>
                    <a:lnTo>
                      <a:pt x="151" y="15"/>
                    </a:lnTo>
                    <a:lnTo>
                      <a:pt x="152" y="15"/>
                    </a:lnTo>
                    <a:lnTo>
                      <a:pt x="154" y="15"/>
                    </a:lnTo>
                    <a:lnTo>
                      <a:pt x="155" y="13"/>
                    </a:lnTo>
                    <a:lnTo>
                      <a:pt x="156" y="1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1" name="Freeform 116"/>
              <p:cNvSpPr>
                <a:spLocks/>
              </p:cNvSpPr>
              <p:nvPr/>
            </p:nvSpPr>
            <p:spPr bwMode="auto">
              <a:xfrm>
                <a:off x="3278" y="1841"/>
                <a:ext cx="48" cy="7"/>
              </a:xfrm>
              <a:custGeom>
                <a:avLst/>
                <a:gdLst>
                  <a:gd name="T0" fmla="*/ 0 w 158"/>
                  <a:gd name="T1" fmla="*/ 0 h 20"/>
                  <a:gd name="T2" fmla="*/ 0 w 158"/>
                  <a:gd name="T3" fmla="*/ 0 h 20"/>
                  <a:gd name="T4" fmla="*/ 0 w 158"/>
                  <a:gd name="T5" fmla="*/ 0 h 20"/>
                  <a:gd name="T6" fmla="*/ 0 w 158"/>
                  <a:gd name="T7" fmla="*/ 0 h 20"/>
                  <a:gd name="T8" fmla="*/ 0 w 158"/>
                  <a:gd name="T9" fmla="*/ 0 h 20"/>
                  <a:gd name="T10" fmla="*/ 0 w 158"/>
                  <a:gd name="T11" fmla="*/ 0 h 20"/>
                  <a:gd name="T12" fmla="*/ 0 w 158"/>
                  <a:gd name="T13" fmla="*/ 0 h 20"/>
                  <a:gd name="T14" fmla="*/ 0 w 158"/>
                  <a:gd name="T15" fmla="*/ 0 h 20"/>
                  <a:gd name="T16" fmla="*/ 0 w 158"/>
                  <a:gd name="T17" fmla="*/ 0 h 20"/>
                  <a:gd name="T18" fmla="*/ 0 w 158"/>
                  <a:gd name="T19" fmla="*/ 0 h 20"/>
                  <a:gd name="T20" fmla="*/ 0 w 158"/>
                  <a:gd name="T21" fmla="*/ 0 h 20"/>
                  <a:gd name="T22" fmla="*/ 0 w 158"/>
                  <a:gd name="T23" fmla="*/ 0 h 20"/>
                  <a:gd name="T24" fmla="*/ 0 w 158"/>
                  <a:gd name="T25" fmla="*/ 0 h 20"/>
                  <a:gd name="T26" fmla="*/ 0 w 158"/>
                  <a:gd name="T27" fmla="*/ 0 h 20"/>
                  <a:gd name="T28" fmla="*/ 0 w 158"/>
                  <a:gd name="T29" fmla="*/ 0 h 20"/>
                  <a:gd name="T30" fmla="*/ 0 w 158"/>
                  <a:gd name="T31" fmla="*/ 0 h 20"/>
                  <a:gd name="T32" fmla="*/ 0 w 158"/>
                  <a:gd name="T33" fmla="*/ 0 h 20"/>
                  <a:gd name="T34" fmla="*/ 0 w 158"/>
                  <a:gd name="T35" fmla="*/ 0 h 20"/>
                  <a:gd name="T36" fmla="*/ 0 w 158"/>
                  <a:gd name="T37" fmla="*/ 0 h 20"/>
                  <a:gd name="T38" fmla="*/ 0 w 158"/>
                  <a:gd name="T39" fmla="*/ 0 h 20"/>
                  <a:gd name="T40" fmla="*/ 0 w 158"/>
                  <a:gd name="T41" fmla="*/ 0 h 20"/>
                  <a:gd name="T42" fmla="*/ 0 w 158"/>
                  <a:gd name="T43" fmla="*/ 0 h 20"/>
                  <a:gd name="T44" fmla="*/ 0 w 158"/>
                  <a:gd name="T45" fmla="*/ 0 h 20"/>
                  <a:gd name="T46" fmla="*/ 0 w 158"/>
                  <a:gd name="T47" fmla="*/ 0 h 20"/>
                  <a:gd name="T48" fmla="*/ 0 w 158"/>
                  <a:gd name="T49" fmla="*/ 0 h 20"/>
                  <a:gd name="T50" fmla="*/ 0 w 158"/>
                  <a:gd name="T51" fmla="*/ 0 h 20"/>
                  <a:gd name="T52" fmla="*/ 0 w 158"/>
                  <a:gd name="T53" fmla="*/ 0 h 20"/>
                  <a:gd name="T54" fmla="*/ 0 w 158"/>
                  <a:gd name="T55" fmla="*/ 0 h 20"/>
                  <a:gd name="T56" fmla="*/ 0 w 158"/>
                  <a:gd name="T57" fmla="*/ 0 h 20"/>
                  <a:gd name="T58" fmla="*/ 0 w 158"/>
                  <a:gd name="T59" fmla="*/ 0 h 20"/>
                  <a:gd name="T60" fmla="*/ 0 w 158"/>
                  <a:gd name="T61" fmla="*/ 0 h 20"/>
                  <a:gd name="T62" fmla="*/ 0 w 158"/>
                  <a:gd name="T63" fmla="*/ 0 h 20"/>
                  <a:gd name="T64" fmla="*/ 0 w 158"/>
                  <a:gd name="T65" fmla="*/ 0 h 20"/>
                  <a:gd name="T66" fmla="*/ 0 w 158"/>
                  <a:gd name="T67" fmla="*/ 0 h 20"/>
                  <a:gd name="T68" fmla="*/ 0 w 158"/>
                  <a:gd name="T69" fmla="*/ 0 h 20"/>
                  <a:gd name="T70" fmla="*/ 0 w 158"/>
                  <a:gd name="T71" fmla="*/ 0 h 20"/>
                  <a:gd name="T72" fmla="*/ 0 w 158"/>
                  <a:gd name="T73" fmla="*/ 0 h 20"/>
                  <a:gd name="T74" fmla="*/ 0 w 158"/>
                  <a:gd name="T75" fmla="*/ 0 h 20"/>
                  <a:gd name="T76" fmla="*/ 0 w 158"/>
                  <a:gd name="T77" fmla="*/ 0 h 20"/>
                  <a:gd name="T78" fmla="*/ 0 w 158"/>
                  <a:gd name="T79" fmla="*/ 0 h 20"/>
                  <a:gd name="T80" fmla="*/ 0 w 158"/>
                  <a:gd name="T81" fmla="*/ 0 h 20"/>
                  <a:gd name="T82" fmla="*/ 0 w 158"/>
                  <a:gd name="T83" fmla="*/ 0 h 20"/>
                  <a:gd name="T84" fmla="*/ 0 w 158"/>
                  <a:gd name="T85" fmla="*/ 0 h 20"/>
                  <a:gd name="T86" fmla="*/ 0 w 158"/>
                  <a:gd name="T87" fmla="*/ 0 h 20"/>
                  <a:gd name="T88" fmla="*/ 0 w 158"/>
                  <a:gd name="T89" fmla="*/ 0 h 20"/>
                  <a:gd name="T90" fmla="*/ 0 w 158"/>
                  <a:gd name="T91" fmla="*/ 0 h 20"/>
                  <a:gd name="T92" fmla="*/ 0 w 158"/>
                  <a:gd name="T93" fmla="*/ 0 h 20"/>
                  <a:gd name="T94" fmla="*/ 0 w 158"/>
                  <a:gd name="T95" fmla="*/ 0 h 20"/>
                  <a:gd name="T96" fmla="*/ 0 w 158"/>
                  <a:gd name="T97" fmla="*/ 0 h 20"/>
                  <a:gd name="T98" fmla="*/ 0 w 158"/>
                  <a:gd name="T99" fmla="*/ 0 h 20"/>
                  <a:gd name="T100" fmla="*/ 0 w 158"/>
                  <a:gd name="T101" fmla="*/ 0 h 20"/>
                  <a:gd name="T102" fmla="*/ 0 w 158"/>
                  <a:gd name="T103" fmla="*/ 0 h 20"/>
                  <a:gd name="T104" fmla="*/ 0 w 158"/>
                  <a:gd name="T105" fmla="*/ 0 h 20"/>
                  <a:gd name="T106" fmla="*/ 0 w 158"/>
                  <a:gd name="T107" fmla="*/ 0 h 20"/>
                  <a:gd name="T108" fmla="*/ 0 w 158"/>
                  <a:gd name="T109" fmla="*/ 0 h 20"/>
                  <a:gd name="T110" fmla="*/ 0 w 158"/>
                  <a:gd name="T111" fmla="*/ 0 h 20"/>
                  <a:gd name="T112" fmla="*/ 0 w 158"/>
                  <a:gd name="T113" fmla="*/ 0 h 20"/>
                  <a:gd name="T114" fmla="*/ 0 w 158"/>
                  <a:gd name="T115" fmla="*/ 0 h 20"/>
                  <a:gd name="T116" fmla="*/ 0 w 158"/>
                  <a:gd name="T117" fmla="*/ 0 h 20"/>
                  <a:gd name="T118" fmla="*/ 0 w 158"/>
                  <a:gd name="T119" fmla="*/ 0 h 20"/>
                  <a:gd name="T120" fmla="*/ 0 w 158"/>
                  <a:gd name="T121" fmla="*/ 0 h 20"/>
                  <a:gd name="T122" fmla="*/ 0 w 158"/>
                  <a:gd name="T123" fmla="*/ 0 h 20"/>
                  <a:gd name="T124" fmla="*/ 0 w 158"/>
                  <a:gd name="T125" fmla="*/ 0 h 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0">
                    <a:moveTo>
                      <a:pt x="0" y="3"/>
                    </a:moveTo>
                    <a:lnTo>
                      <a:pt x="1" y="3"/>
                    </a:lnTo>
                    <a:lnTo>
                      <a:pt x="3" y="3"/>
                    </a:lnTo>
                    <a:lnTo>
                      <a:pt x="4" y="3"/>
                    </a:lnTo>
                    <a:lnTo>
                      <a:pt x="6" y="3"/>
                    </a:lnTo>
                    <a:lnTo>
                      <a:pt x="7" y="3"/>
                    </a:lnTo>
                    <a:lnTo>
                      <a:pt x="8" y="2"/>
                    </a:lnTo>
                    <a:lnTo>
                      <a:pt x="9" y="2"/>
                    </a:lnTo>
                    <a:lnTo>
                      <a:pt x="10" y="2"/>
                    </a:lnTo>
                    <a:lnTo>
                      <a:pt x="11" y="2"/>
                    </a:lnTo>
                    <a:lnTo>
                      <a:pt x="13" y="2"/>
                    </a:lnTo>
                    <a:lnTo>
                      <a:pt x="14" y="2"/>
                    </a:lnTo>
                    <a:lnTo>
                      <a:pt x="16" y="2"/>
                    </a:lnTo>
                    <a:lnTo>
                      <a:pt x="17" y="2"/>
                    </a:lnTo>
                    <a:lnTo>
                      <a:pt x="18" y="2"/>
                    </a:lnTo>
                    <a:lnTo>
                      <a:pt x="19" y="2"/>
                    </a:lnTo>
                    <a:lnTo>
                      <a:pt x="21" y="2"/>
                    </a:lnTo>
                    <a:lnTo>
                      <a:pt x="22" y="2"/>
                    </a:lnTo>
                    <a:lnTo>
                      <a:pt x="23" y="2"/>
                    </a:lnTo>
                    <a:lnTo>
                      <a:pt x="24" y="2"/>
                    </a:lnTo>
                    <a:lnTo>
                      <a:pt x="25" y="2"/>
                    </a:lnTo>
                    <a:lnTo>
                      <a:pt x="26" y="2"/>
                    </a:lnTo>
                    <a:lnTo>
                      <a:pt x="29" y="2"/>
                    </a:lnTo>
                    <a:lnTo>
                      <a:pt x="30" y="2"/>
                    </a:lnTo>
                    <a:lnTo>
                      <a:pt x="31" y="0"/>
                    </a:lnTo>
                    <a:lnTo>
                      <a:pt x="32" y="0"/>
                    </a:lnTo>
                    <a:lnTo>
                      <a:pt x="33" y="0"/>
                    </a:lnTo>
                    <a:lnTo>
                      <a:pt x="34" y="0"/>
                    </a:lnTo>
                    <a:lnTo>
                      <a:pt x="36" y="0"/>
                    </a:lnTo>
                    <a:lnTo>
                      <a:pt x="37" y="0"/>
                    </a:lnTo>
                    <a:lnTo>
                      <a:pt x="38" y="0"/>
                    </a:lnTo>
                    <a:lnTo>
                      <a:pt x="39" y="0"/>
                    </a:lnTo>
                    <a:lnTo>
                      <a:pt x="40" y="2"/>
                    </a:lnTo>
                    <a:lnTo>
                      <a:pt x="41" y="2"/>
                    </a:lnTo>
                    <a:lnTo>
                      <a:pt x="44" y="2"/>
                    </a:lnTo>
                    <a:lnTo>
                      <a:pt x="45" y="2"/>
                    </a:lnTo>
                    <a:lnTo>
                      <a:pt x="46" y="2"/>
                    </a:lnTo>
                    <a:lnTo>
                      <a:pt x="47" y="2"/>
                    </a:lnTo>
                    <a:lnTo>
                      <a:pt x="48" y="2"/>
                    </a:lnTo>
                    <a:lnTo>
                      <a:pt x="49" y="2"/>
                    </a:lnTo>
                    <a:lnTo>
                      <a:pt x="51" y="2"/>
                    </a:lnTo>
                    <a:lnTo>
                      <a:pt x="52" y="3"/>
                    </a:lnTo>
                    <a:lnTo>
                      <a:pt x="53" y="3"/>
                    </a:lnTo>
                    <a:lnTo>
                      <a:pt x="54" y="3"/>
                    </a:lnTo>
                    <a:lnTo>
                      <a:pt x="56" y="3"/>
                    </a:lnTo>
                    <a:lnTo>
                      <a:pt x="57" y="3"/>
                    </a:lnTo>
                    <a:lnTo>
                      <a:pt x="59" y="3"/>
                    </a:lnTo>
                    <a:lnTo>
                      <a:pt x="60" y="3"/>
                    </a:lnTo>
                    <a:lnTo>
                      <a:pt x="61" y="3"/>
                    </a:lnTo>
                    <a:lnTo>
                      <a:pt x="62" y="3"/>
                    </a:lnTo>
                    <a:lnTo>
                      <a:pt x="63" y="3"/>
                    </a:lnTo>
                    <a:lnTo>
                      <a:pt x="64" y="3"/>
                    </a:lnTo>
                    <a:lnTo>
                      <a:pt x="66" y="3"/>
                    </a:lnTo>
                    <a:lnTo>
                      <a:pt x="67" y="4"/>
                    </a:lnTo>
                    <a:lnTo>
                      <a:pt x="69" y="4"/>
                    </a:lnTo>
                    <a:lnTo>
                      <a:pt x="70" y="4"/>
                    </a:lnTo>
                    <a:lnTo>
                      <a:pt x="71" y="4"/>
                    </a:lnTo>
                    <a:lnTo>
                      <a:pt x="72" y="4"/>
                    </a:lnTo>
                    <a:lnTo>
                      <a:pt x="74" y="4"/>
                    </a:lnTo>
                    <a:lnTo>
                      <a:pt x="75" y="4"/>
                    </a:lnTo>
                    <a:lnTo>
                      <a:pt x="76" y="4"/>
                    </a:lnTo>
                    <a:lnTo>
                      <a:pt x="77" y="4"/>
                    </a:lnTo>
                    <a:lnTo>
                      <a:pt x="78" y="5"/>
                    </a:lnTo>
                    <a:lnTo>
                      <a:pt x="79" y="5"/>
                    </a:lnTo>
                    <a:lnTo>
                      <a:pt x="81" y="5"/>
                    </a:lnTo>
                    <a:lnTo>
                      <a:pt x="83" y="5"/>
                    </a:lnTo>
                    <a:lnTo>
                      <a:pt x="84" y="5"/>
                    </a:lnTo>
                    <a:lnTo>
                      <a:pt x="85" y="5"/>
                    </a:lnTo>
                    <a:lnTo>
                      <a:pt x="86" y="5"/>
                    </a:lnTo>
                    <a:lnTo>
                      <a:pt x="88" y="5"/>
                    </a:lnTo>
                    <a:lnTo>
                      <a:pt x="89" y="5"/>
                    </a:lnTo>
                    <a:lnTo>
                      <a:pt x="90" y="5"/>
                    </a:lnTo>
                    <a:lnTo>
                      <a:pt x="91" y="7"/>
                    </a:lnTo>
                    <a:lnTo>
                      <a:pt x="92" y="7"/>
                    </a:lnTo>
                    <a:lnTo>
                      <a:pt x="93" y="7"/>
                    </a:lnTo>
                    <a:lnTo>
                      <a:pt x="96" y="8"/>
                    </a:lnTo>
                    <a:lnTo>
                      <a:pt x="97" y="8"/>
                    </a:lnTo>
                    <a:lnTo>
                      <a:pt x="98" y="8"/>
                    </a:lnTo>
                    <a:lnTo>
                      <a:pt x="99" y="8"/>
                    </a:lnTo>
                    <a:lnTo>
                      <a:pt x="100" y="8"/>
                    </a:lnTo>
                    <a:lnTo>
                      <a:pt x="101" y="8"/>
                    </a:lnTo>
                    <a:lnTo>
                      <a:pt x="103" y="9"/>
                    </a:lnTo>
                    <a:lnTo>
                      <a:pt x="104" y="9"/>
                    </a:lnTo>
                    <a:lnTo>
                      <a:pt x="105" y="9"/>
                    </a:lnTo>
                    <a:lnTo>
                      <a:pt x="106" y="9"/>
                    </a:lnTo>
                    <a:lnTo>
                      <a:pt x="107" y="9"/>
                    </a:lnTo>
                    <a:lnTo>
                      <a:pt x="109" y="9"/>
                    </a:lnTo>
                    <a:lnTo>
                      <a:pt x="111" y="9"/>
                    </a:lnTo>
                    <a:lnTo>
                      <a:pt x="112" y="9"/>
                    </a:lnTo>
                    <a:lnTo>
                      <a:pt x="113" y="9"/>
                    </a:lnTo>
                    <a:lnTo>
                      <a:pt x="114" y="9"/>
                    </a:lnTo>
                    <a:lnTo>
                      <a:pt x="115" y="12"/>
                    </a:lnTo>
                    <a:lnTo>
                      <a:pt x="116" y="12"/>
                    </a:lnTo>
                    <a:lnTo>
                      <a:pt x="118" y="12"/>
                    </a:lnTo>
                    <a:lnTo>
                      <a:pt x="119" y="12"/>
                    </a:lnTo>
                    <a:lnTo>
                      <a:pt x="120" y="13"/>
                    </a:lnTo>
                    <a:lnTo>
                      <a:pt x="121" y="13"/>
                    </a:lnTo>
                    <a:lnTo>
                      <a:pt x="123" y="13"/>
                    </a:lnTo>
                    <a:lnTo>
                      <a:pt x="124" y="13"/>
                    </a:lnTo>
                    <a:lnTo>
                      <a:pt x="126" y="13"/>
                    </a:lnTo>
                    <a:lnTo>
                      <a:pt x="127" y="14"/>
                    </a:lnTo>
                    <a:lnTo>
                      <a:pt x="128" y="14"/>
                    </a:lnTo>
                    <a:lnTo>
                      <a:pt x="129" y="14"/>
                    </a:lnTo>
                    <a:lnTo>
                      <a:pt x="130" y="14"/>
                    </a:lnTo>
                    <a:lnTo>
                      <a:pt x="131" y="14"/>
                    </a:lnTo>
                    <a:lnTo>
                      <a:pt x="133" y="14"/>
                    </a:lnTo>
                    <a:lnTo>
                      <a:pt x="134" y="14"/>
                    </a:lnTo>
                    <a:lnTo>
                      <a:pt x="136" y="14"/>
                    </a:lnTo>
                    <a:lnTo>
                      <a:pt x="137" y="14"/>
                    </a:lnTo>
                    <a:lnTo>
                      <a:pt x="138" y="16"/>
                    </a:lnTo>
                    <a:lnTo>
                      <a:pt x="139" y="16"/>
                    </a:lnTo>
                    <a:lnTo>
                      <a:pt x="141" y="16"/>
                    </a:lnTo>
                    <a:lnTo>
                      <a:pt x="142" y="16"/>
                    </a:lnTo>
                    <a:lnTo>
                      <a:pt x="143" y="16"/>
                    </a:lnTo>
                    <a:lnTo>
                      <a:pt x="144" y="16"/>
                    </a:lnTo>
                    <a:lnTo>
                      <a:pt x="145" y="17"/>
                    </a:lnTo>
                    <a:lnTo>
                      <a:pt x="146" y="17"/>
                    </a:lnTo>
                    <a:lnTo>
                      <a:pt x="149" y="17"/>
                    </a:lnTo>
                    <a:lnTo>
                      <a:pt x="150" y="17"/>
                    </a:lnTo>
                    <a:lnTo>
                      <a:pt x="151" y="17"/>
                    </a:lnTo>
                    <a:lnTo>
                      <a:pt x="152" y="18"/>
                    </a:lnTo>
                    <a:lnTo>
                      <a:pt x="153" y="18"/>
                    </a:lnTo>
                    <a:lnTo>
                      <a:pt x="154" y="18"/>
                    </a:lnTo>
                    <a:lnTo>
                      <a:pt x="156" y="18"/>
                    </a:lnTo>
                    <a:lnTo>
                      <a:pt x="157" y="20"/>
                    </a:lnTo>
                    <a:lnTo>
                      <a:pt x="158" y="2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2" name="Freeform 117"/>
              <p:cNvSpPr>
                <a:spLocks/>
              </p:cNvSpPr>
              <p:nvPr/>
            </p:nvSpPr>
            <p:spPr bwMode="auto">
              <a:xfrm>
                <a:off x="3326" y="1848"/>
                <a:ext cx="47" cy="8"/>
              </a:xfrm>
              <a:custGeom>
                <a:avLst/>
                <a:gdLst>
                  <a:gd name="T0" fmla="*/ 0 w 158"/>
                  <a:gd name="T1" fmla="*/ 0 h 24"/>
                  <a:gd name="T2" fmla="*/ 0 w 158"/>
                  <a:gd name="T3" fmla="*/ 0 h 24"/>
                  <a:gd name="T4" fmla="*/ 0 w 158"/>
                  <a:gd name="T5" fmla="*/ 0 h 24"/>
                  <a:gd name="T6" fmla="*/ 0 w 158"/>
                  <a:gd name="T7" fmla="*/ 0 h 24"/>
                  <a:gd name="T8" fmla="*/ 0 w 158"/>
                  <a:gd name="T9" fmla="*/ 0 h 24"/>
                  <a:gd name="T10" fmla="*/ 0 w 158"/>
                  <a:gd name="T11" fmla="*/ 0 h 24"/>
                  <a:gd name="T12" fmla="*/ 0 w 158"/>
                  <a:gd name="T13" fmla="*/ 0 h 24"/>
                  <a:gd name="T14" fmla="*/ 0 w 158"/>
                  <a:gd name="T15" fmla="*/ 0 h 24"/>
                  <a:gd name="T16" fmla="*/ 0 w 158"/>
                  <a:gd name="T17" fmla="*/ 0 h 24"/>
                  <a:gd name="T18" fmla="*/ 0 w 158"/>
                  <a:gd name="T19" fmla="*/ 0 h 24"/>
                  <a:gd name="T20" fmla="*/ 0 w 158"/>
                  <a:gd name="T21" fmla="*/ 0 h 24"/>
                  <a:gd name="T22" fmla="*/ 0 w 158"/>
                  <a:gd name="T23" fmla="*/ 0 h 24"/>
                  <a:gd name="T24" fmla="*/ 0 w 158"/>
                  <a:gd name="T25" fmla="*/ 0 h 24"/>
                  <a:gd name="T26" fmla="*/ 0 w 158"/>
                  <a:gd name="T27" fmla="*/ 0 h 24"/>
                  <a:gd name="T28" fmla="*/ 0 w 158"/>
                  <a:gd name="T29" fmla="*/ 0 h 24"/>
                  <a:gd name="T30" fmla="*/ 0 w 158"/>
                  <a:gd name="T31" fmla="*/ 0 h 24"/>
                  <a:gd name="T32" fmla="*/ 0 w 158"/>
                  <a:gd name="T33" fmla="*/ 0 h 24"/>
                  <a:gd name="T34" fmla="*/ 0 w 158"/>
                  <a:gd name="T35" fmla="*/ 0 h 24"/>
                  <a:gd name="T36" fmla="*/ 0 w 158"/>
                  <a:gd name="T37" fmla="*/ 0 h 24"/>
                  <a:gd name="T38" fmla="*/ 0 w 158"/>
                  <a:gd name="T39" fmla="*/ 0 h 24"/>
                  <a:gd name="T40" fmla="*/ 0 w 158"/>
                  <a:gd name="T41" fmla="*/ 0 h 24"/>
                  <a:gd name="T42" fmla="*/ 0 w 158"/>
                  <a:gd name="T43" fmla="*/ 0 h 24"/>
                  <a:gd name="T44" fmla="*/ 0 w 158"/>
                  <a:gd name="T45" fmla="*/ 0 h 24"/>
                  <a:gd name="T46" fmla="*/ 0 w 158"/>
                  <a:gd name="T47" fmla="*/ 0 h 24"/>
                  <a:gd name="T48" fmla="*/ 0 w 158"/>
                  <a:gd name="T49" fmla="*/ 0 h 24"/>
                  <a:gd name="T50" fmla="*/ 0 w 158"/>
                  <a:gd name="T51" fmla="*/ 0 h 24"/>
                  <a:gd name="T52" fmla="*/ 0 w 158"/>
                  <a:gd name="T53" fmla="*/ 0 h 24"/>
                  <a:gd name="T54" fmla="*/ 0 w 158"/>
                  <a:gd name="T55" fmla="*/ 0 h 24"/>
                  <a:gd name="T56" fmla="*/ 0 w 158"/>
                  <a:gd name="T57" fmla="*/ 0 h 24"/>
                  <a:gd name="T58" fmla="*/ 0 w 158"/>
                  <a:gd name="T59" fmla="*/ 0 h 24"/>
                  <a:gd name="T60" fmla="*/ 0 w 158"/>
                  <a:gd name="T61" fmla="*/ 0 h 24"/>
                  <a:gd name="T62" fmla="*/ 0 w 158"/>
                  <a:gd name="T63" fmla="*/ 0 h 24"/>
                  <a:gd name="T64" fmla="*/ 0 w 158"/>
                  <a:gd name="T65" fmla="*/ 0 h 24"/>
                  <a:gd name="T66" fmla="*/ 0 w 158"/>
                  <a:gd name="T67" fmla="*/ 0 h 24"/>
                  <a:gd name="T68" fmla="*/ 0 w 158"/>
                  <a:gd name="T69" fmla="*/ 0 h 24"/>
                  <a:gd name="T70" fmla="*/ 0 w 158"/>
                  <a:gd name="T71" fmla="*/ 0 h 24"/>
                  <a:gd name="T72" fmla="*/ 0 w 158"/>
                  <a:gd name="T73" fmla="*/ 0 h 24"/>
                  <a:gd name="T74" fmla="*/ 0 w 158"/>
                  <a:gd name="T75" fmla="*/ 0 h 24"/>
                  <a:gd name="T76" fmla="*/ 0 w 158"/>
                  <a:gd name="T77" fmla="*/ 0 h 24"/>
                  <a:gd name="T78" fmla="*/ 0 w 158"/>
                  <a:gd name="T79" fmla="*/ 0 h 24"/>
                  <a:gd name="T80" fmla="*/ 0 w 158"/>
                  <a:gd name="T81" fmla="*/ 0 h 24"/>
                  <a:gd name="T82" fmla="*/ 0 w 158"/>
                  <a:gd name="T83" fmla="*/ 0 h 24"/>
                  <a:gd name="T84" fmla="*/ 0 w 158"/>
                  <a:gd name="T85" fmla="*/ 0 h 24"/>
                  <a:gd name="T86" fmla="*/ 0 w 158"/>
                  <a:gd name="T87" fmla="*/ 0 h 24"/>
                  <a:gd name="T88" fmla="*/ 0 w 158"/>
                  <a:gd name="T89" fmla="*/ 0 h 24"/>
                  <a:gd name="T90" fmla="*/ 0 w 158"/>
                  <a:gd name="T91" fmla="*/ 0 h 24"/>
                  <a:gd name="T92" fmla="*/ 0 w 158"/>
                  <a:gd name="T93" fmla="*/ 0 h 24"/>
                  <a:gd name="T94" fmla="*/ 0 w 158"/>
                  <a:gd name="T95" fmla="*/ 0 h 24"/>
                  <a:gd name="T96" fmla="*/ 0 w 158"/>
                  <a:gd name="T97" fmla="*/ 0 h 24"/>
                  <a:gd name="T98" fmla="*/ 0 w 158"/>
                  <a:gd name="T99" fmla="*/ 0 h 24"/>
                  <a:gd name="T100" fmla="*/ 0 w 158"/>
                  <a:gd name="T101" fmla="*/ 0 h 24"/>
                  <a:gd name="T102" fmla="*/ 0 w 158"/>
                  <a:gd name="T103" fmla="*/ 0 h 24"/>
                  <a:gd name="T104" fmla="*/ 0 w 158"/>
                  <a:gd name="T105" fmla="*/ 0 h 24"/>
                  <a:gd name="T106" fmla="*/ 0 w 158"/>
                  <a:gd name="T107" fmla="*/ 0 h 24"/>
                  <a:gd name="T108" fmla="*/ 0 w 158"/>
                  <a:gd name="T109" fmla="*/ 0 h 24"/>
                  <a:gd name="T110" fmla="*/ 0 w 158"/>
                  <a:gd name="T111" fmla="*/ 0 h 24"/>
                  <a:gd name="T112" fmla="*/ 0 w 158"/>
                  <a:gd name="T113" fmla="*/ 0 h 24"/>
                  <a:gd name="T114" fmla="*/ 0 w 158"/>
                  <a:gd name="T115" fmla="*/ 0 h 24"/>
                  <a:gd name="T116" fmla="*/ 0 w 158"/>
                  <a:gd name="T117" fmla="*/ 0 h 24"/>
                  <a:gd name="T118" fmla="*/ 0 w 158"/>
                  <a:gd name="T119" fmla="*/ 0 h 24"/>
                  <a:gd name="T120" fmla="*/ 0 w 158"/>
                  <a:gd name="T121" fmla="*/ 0 h 24"/>
                  <a:gd name="T122" fmla="*/ 0 w 158"/>
                  <a:gd name="T123" fmla="*/ 0 h 24"/>
                  <a:gd name="T124" fmla="*/ 0 w 158"/>
                  <a:gd name="T125" fmla="*/ 0 h 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4">
                    <a:moveTo>
                      <a:pt x="0" y="0"/>
                    </a:moveTo>
                    <a:lnTo>
                      <a:pt x="1" y="0"/>
                    </a:lnTo>
                    <a:lnTo>
                      <a:pt x="2" y="1"/>
                    </a:lnTo>
                    <a:lnTo>
                      <a:pt x="5" y="1"/>
                    </a:lnTo>
                    <a:lnTo>
                      <a:pt x="6" y="1"/>
                    </a:lnTo>
                    <a:lnTo>
                      <a:pt x="7" y="1"/>
                    </a:lnTo>
                    <a:lnTo>
                      <a:pt x="8" y="2"/>
                    </a:lnTo>
                    <a:lnTo>
                      <a:pt x="9" y="2"/>
                    </a:lnTo>
                    <a:lnTo>
                      <a:pt x="10" y="2"/>
                    </a:lnTo>
                    <a:lnTo>
                      <a:pt x="12" y="2"/>
                    </a:lnTo>
                    <a:lnTo>
                      <a:pt x="13" y="2"/>
                    </a:lnTo>
                    <a:lnTo>
                      <a:pt x="14" y="2"/>
                    </a:lnTo>
                    <a:lnTo>
                      <a:pt x="15" y="2"/>
                    </a:lnTo>
                    <a:lnTo>
                      <a:pt x="16" y="2"/>
                    </a:lnTo>
                    <a:lnTo>
                      <a:pt x="18" y="2"/>
                    </a:lnTo>
                    <a:lnTo>
                      <a:pt x="20" y="2"/>
                    </a:lnTo>
                    <a:lnTo>
                      <a:pt x="21" y="2"/>
                    </a:lnTo>
                    <a:lnTo>
                      <a:pt x="22" y="2"/>
                    </a:lnTo>
                    <a:lnTo>
                      <a:pt x="23" y="2"/>
                    </a:lnTo>
                    <a:lnTo>
                      <a:pt x="24" y="2"/>
                    </a:lnTo>
                    <a:lnTo>
                      <a:pt x="25" y="2"/>
                    </a:lnTo>
                    <a:lnTo>
                      <a:pt x="27" y="2"/>
                    </a:lnTo>
                    <a:lnTo>
                      <a:pt x="28" y="4"/>
                    </a:lnTo>
                    <a:lnTo>
                      <a:pt x="29" y="4"/>
                    </a:lnTo>
                    <a:lnTo>
                      <a:pt x="31" y="4"/>
                    </a:lnTo>
                    <a:lnTo>
                      <a:pt x="32" y="4"/>
                    </a:lnTo>
                    <a:lnTo>
                      <a:pt x="33" y="4"/>
                    </a:lnTo>
                    <a:lnTo>
                      <a:pt x="35" y="4"/>
                    </a:lnTo>
                    <a:lnTo>
                      <a:pt x="36" y="4"/>
                    </a:lnTo>
                    <a:lnTo>
                      <a:pt x="37" y="4"/>
                    </a:lnTo>
                    <a:lnTo>
                      <a:pt x="38" y="4"/>
                    </a:lnTo>
                    <a:lnTo>
                      <a:pt x="39" y="4"/>
                    </a:lnTo>
                    <a:lnTo>
                      <a:pt x="40" y="4"/>
                    </a:lnTo>
                    <a:lnTo>
                      <a:pt x="42" y="6"/>
                    </a:lnTo>
                    <a:lnTo>
                      <a:pt x="43" y="6"/>
                    </a:lnTo>
                    <a:lnTo>
                      <a:pt x="45" y="6"/>
                    </a:lnTo>
                    <a:lnTo>
                      <a:pt x="46" y="6"/>
                    </a:lnTo>
                    <a:lnTo>
                      <a:pt x="47" y="6"/>
                    </a:lnTo>
                    <a:lnTo>
                      <a:pt x="48" y="6"/>
                    </a:lnTo>
                    <a:lnTo>
                      <a:pt x="50" y="6"/>
                    </a:lnTo>
                    <a:lnTo>
                      <a:pt x="51" y="7"/>
                    </a:lnTo>
                    <a:lnTo>
                      <a:pt x="52" y="7"/>
                    </a:lnTo>
                    <a:lnTo>
                      <a:pt x="53" y="7"/>
                    </a:lnTo>
                    <a:lnTo>
                      <a:pt x="54" y="7"/>
                    </a:lnTo>
                    <a:lnTo>
                      <a:pt x="55" y="7"/>
                    </a:lnTo>
                    <a:lnTo>
                      <a:pt x="58" y="7"/>
                    </a:lnTo>
                    <a:lnTo>
                      <a:pt x="59" y="8"/>
                    </a:lnTo>
                    <a:lnTo>
                      <a:pt x="60" y="8"/>
                    </a:lnTo>
                    <a:lnTo>
                      <a:pt x="61" y="10"/>
                    </a:lnTo>
                    <a:lnTo>
                      <a:pt x="62" y="10"/>
                    </a:lnTo>
                    <a:lnTo>
                      <a:pt x="63" y="10"/>
                    </a:lnTo>
                    <a:lnTo>
                      <a:pt x="65" y="10"/>
                    </a:lnTo>
                    <a:lnTo>
                      <a:pt x="66" y="11"/>
                    </a:lnTo>
                    <a:lnTo>
                      <a:pt x="67" y="11"/>
                    </a:lnTo>
                    <a:lnTo>
                      <a:pt x="68" y="11"/>
                    </a:lnTo>
                    <a:lnTo>
                      <a:pt x="69" y="12"/>
                    </a:lnTo>
                    <a:lnTo>
                      <a:pt x="71" y="12"/>
                    </a:lnTo>
                    <a:lnTo>
                      <a:pt x="73" y="12"/>
                    </a:lnTo>
                    <a:lnTo>
                      <a:pt x="74" y="12"/>
                    </a:lnTo>
                    <a:lnTo>
                      <a:pt x="75" y="12"/>
                    </a:lnTo>
                    <a:lnTo>
                      <a:pt x="76" y="12"/>
                    </a:lnTo>
                    <a:lnTo>
                      <a:pt x="77" y="12"/>
                    </a:lnTo>
                    <a:lnTo>
                      <a:pt x="79" y="12"/>
                    </a:lnTo>
                    <a:lnTo>
                      <a:pt x="80" y="12"/>
                    </a:lnTo>
                    <a:lnTo>
                      <a:pt x="81" y="14"/>
                    </a:lnTo>
                    <a:lnTo>
                      <a:pt x="82" y="12"/>
                    </a:lnTo>
                    <a:lnTo>
                      <a:pt x="83" y="14"/>
                    </a:lnTo>
                    <a:lnTo>
                      <a:pt x="85" y="14"/>
                    </a:lnTo>
                    <a:lnTo>
                      <a:pt x="87" y="14"/>
                    </a:lnTo>
                    <a:lnTo>
                      <a:pt x="88" y="14"/>
                    </a:lnTo>
                    <a:lnTo>
                      <a:pt x="89" y="14"/>
                    </a:lnTo>
                    <a:lnTo>
                      <a:pt x="90" y="14"/>
                    </a:lnTo>
                    <a:lnTo>
                      <a:pt x="91" y="14"/>
                    </a:lnTo>
                    <a:lnTo>
                      <a:pt x="92" y="15"/>
                    </a:lnTo>
                    <a:lnTo>
                      <a:pt x="94" y="15"/>
                    </a:lnTo>
                    <a:lnTo>
                      <a:pt x="95" y="15"/>
                    </a:lnTo>
                    <a:lnTo>
                      <a:pt x="96" y="15"/>
                    </a:lnTo>
                    <a:lnTo>
                      <a:pt x="98" y="15"/>
                    </a:lnTo>
                    <a:lnTo>
                      <a:pt x="99" y="15"/>
                    </a:lnTo>
                    <a:lnTo>
                      <a:pt x="100" y="15"/>
                    </a:lnTo>
                    <a:lnTo>
                      <a:pt x="102" y="16"/>
                    </a:lnTo>
                    <a:lnTo>
                      <a:pt x="103" y="16"/>
                    </a:lnTo>
                    <a:lnTo>
                      <a:pt x="104" y="16"/>
                    </a:lnTo>
                    <a:lnTo>
                      <a:pt x="105" y="16"/>
                    </a:lnTo>
                    <a:lnTo>
                      <a:pt x="106" y="16"/>
                    </a:lnTo>
                    <a:lnTo>
                      <a:pt x="107" y="16"/>
                    </a:lnTo>
                    <a:lnTo>
                      <a:pt x="109" y="16"/>
                    </a:lnTo>
                    <a:lnTo>
                      <a:pt x="111" y="16"/>
                    </a:lnTo>
                    <a:lnTo>
                      <a:pt x="112" y="16"/>
                    </a:lnTo>
                    <a:lnTo>
                      <a:pt x="113" y="16"/>
                    </a:lnTo>
                    <a:lnTo>
                      <a:pt x="114" y="16"/>
                    </a:lnTo>
                    <a:lnTo>
                      <a:pt x="115" y="16"/>
                    </a:lnTo>
                    <a:lnTo>
                      <a:pt x="117" y="19"/>
                    </a:lnTo>
                    <a:lnTo>
                      <a:pt x="118" y="19"/>
                    </a:lnTo>
                    <a:lnTo>
                      <a:pt x="119" y="19"/>
                    </a:lnTo>
                    <a:lnTo>
                      <a:pt x="120" y="19"/>
                    </a:lnTo>
                    <a:lnTo>
                      <a:pt x="121" y="19"/>
                    </a:lnTo>
                    <a:lnTo>
                      <a:pt x="122" y="19"/>
                    </a:lnTo>
                    <a:lnTo>
                      <a:pt x="125" y="20"/>
                    </a:lnTo>
                    <a:lnTo>
                      <a:pt x="126" y="20"/>
                    </a:lnTo>
                    <a:lnTo>
                      <a:pt x="127" y="20"/>
                    </a:lnTo>
                    <a:lnTo>
                      <a:pt x="128" y="20"/>
                    </a:lnTo>
                    <a:lnTo>
                      <a:pt x="129" y="20"/>
                    </a:lnTo>
                    <a:lnTo>
                      <a:pt x="130" y="20"/>
                    </a:lnTo>
                    <a:lnTo>
                      <a:pt x="132" y="20"/>
                    </a:lnTo>
                    <a:lnTo>
                      <a:pt x="133" y="20"/>
                    </a:lnTo>
                    <a:lnTo>
                      <a:pt x="134" y="20"/>
                    </a:lnTo>
                    <a:lnTo>
                      <a:pt x="135" y="20"/>
                    </a:lnTo>
                    <a:lnTo>
                      <a:pt x="136" y="21"/>
                    </a:lnTo>
                    <a:lnTo>
                      <a:pt x="138" y="21"/>
                    </a:lnTo>
                    <a:lnTo>
                      <a:pt x="140" y="21"/>
                    </a:lnTo>
                    <a:lnTo>
                      <a:pt x="141" y="21"/>
                    </a:lnTo>
                    <a:lnTo>
                      <a:pt x="142" y="21"/>
                    </a:lnTo>
                    <a:lnTo>
                      <a:pt x="143" y="21"/>
                    </a:lnTo>
                    <a:lnTo>
                      <a:pt x="144" y="23"/>
                    </a:lnTo>
                    <a:lnTo>
                      <a:pt x="145" y="23"/>
                    </a:lnTo>
                    <a:lnTo>
                      <a:pt x="147" y="23"/>
                    </a:lnTo>
                    <a:lnTo>
                      <a:pt x="148" y="23"/>
                    </a:lnTo>
                    <a:lnTo>
                      <a:pt x="149" y="22"/>
                    </a:lnTo>
                    <a:lnTo>
                      <a:pt x="151" y="22"/>
                    </a:lnTo>
                    <a:lnTo>
                      <a:pt x="152" y="22"/>
                    </a:lnTo>
                    <a:lnTo>
                      <a:pt x="154" y="24"/>
                    </a:lnTo>
                    <a:lnTo>
                      <a:pt x="155" y="24"/>
                    </a:lnTo>
                    <a:lnTo>
                      <a:pt x="156" y="24"/>
                    </a:lnTo>
                    <a:lnTo>
                      <a:pt x="157" y="24"/>
                    </a:lnTo>
                    <a:lnTo>
                      <a:pt x="158" y="2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3" name="Freeform 118"/>
              <p:cNvSpPr>
                <a:spLocks/>
              </p:cNvSpPr>
              <p:nvPr/>
            </p:nvSpPr>
            <p:spPr bwMode="auto">
              <a:xfrm>
                <a:off x="3373" y="1856"/>
                <a:ext cx="46" cy="6"/>
              </a:xfrm>
              <a:custGeom>
                <a:avLst/>
                <a:gdLst>
                  <a:gd name="T0" fmla="*/ 0 w 158"/>
                  <a:gd name="T1" fmla="*/ 0 h 18"/>
                  <a:gd name="T2" fmla="*/ 0 w 158"/>
                  <a:gd name="T3" fmla="*/ 0 h 18"/>
                  <a:gd name="T4" fmla="*/ 0 w 158"/>
                  <a:gd name="T5" fmla="*/ 0 h 18"/>
                  <a:gd name="T6" fmla="*/ 0 w 158"/>
                  <a:gd name="T7" fmla="*/ 0 h 18"/>
                  <a:gd name="T8" fmla="*/ 0 w 158"/>
                  <a:gd name="T9" fmla="*/ 0 h 18"/>
                  <a:gd name="T10" fmla="*/ 0 w 158"/>
                  <a:gd name="T11" fmla="*/ 0 h 18"/>
                  <a:gd name="T12" fmla="*/ 0 w 158"/>
                  <a:gd name="T13" fmla="*/ 0 h 18"/>
                  <a:gd name="T14" fmla="*/ 0 w 158"/>
                  <a:gd name="T15" fmla="*/ 0 h 18"/>
                  <a:gd name="T16" fmla="*/ 0 w 158"/>
                  <a:gd name="T17" fmla="*/ 0 h 18"/>
                  <a:gd name="T18" fmla="*/ 0 w 158"/>
                  <a:gd name="T19" fmla="*/ 0 h 18"/>
                  <a:gd name="T20" fmla="*/ 0 w 158"/>
                  <a:gd name="T21" fmla="*/ 0 h 18"/>
                  <a:gd name="T22" fmla="*/ 0 w 158"/>
                  <a:gd name="T23" fmla="*/ 0 h 18"/>
                  <a:gd name="T24" fmla="*/ 0 w 158"/>
                  <a:gd name="T25" fmla="*/ 0 h 18"/>
                  <a:gd name="T26" fmla="*/ 0 w 158"/>
                  <a:gd name="T27" fmla="*/ 0 h 18"/>
                  <a:gd name="T28" fmla="*/ 0 w 158"/>
                  <a:gd name="T29" fmla="*/ 0 h 18"/>
                  <a:gd name="T30" fmla="*/ 0 w 158"/>
                  <a:gd name="T31" fmla="*/ 0 h 18"/>
                  <a:gd name="T32" fmla="*/ 0 w 158"/>
                  <a:gd name="T33" fmla="*/ 0 h 18"/>
                  <a:gd name="T34" fmla="*/ 0 w 158"/>
                  <a:gd name="T35" fmla="*/ 0 h 18"/>
                  <a:gd name="T36" fmla="*/ 0 w 158"/>
                  <a:gd name="T37" fmla="*/ 0 h 18"/>
                  <a:gd name="T38" fmla="*/ 0 w 158"/>
                  <a:gd name="T39" fmla="*/ 0 h 18"/>
                  <a:gd name="T40" fmla="*/ 0 w 158"/>
                  <a:gd name="T41" fmla="*/ 0 h 18"/>
                  <a:gd name="T42" fmla="*/ 0 w 158"/>
                  <a:gd name="T43" fmla="*/ 0 h 18"/>
                  <a:gd name="T44" fmla="*/ 0 w 158"/>
                  <a:gd name="T45" fmla="*/ 0 h 18"/>
                  <a:gd name="T46" fmla="*/ 0 w 158"/>
                  <a:gd name="T47" fmla="*/ 0 h 18"/>
                  <a:gd name="T48" fmla="*/ 0 w 158"/>
                  <a:gd name="T49" fmla="*/ 0 h 18"/>
                  <a:gd name="T50" fmla="*/ 0 w 158"/>
                  <a:gd name="T51" fmla="*/ 0 h 18"/>
                  <a:gd name="T52" fmla="*/ 0 w 158"/>
                  <a:gd name="T53" fmla="*/ 0 h 18"/>
                  <a:gd name="T54" fmla="*/ 0 w 158"/>
                  <a:gd name="T55" fmla="*/ 0 h 18"/>
                  <a:gd name="T56" fmla="*/ 0 w 158"/>
                  <a:gd name="T57" fmla="*/ 0 h 18"/>
                  <a:gd name="T58" fmla="*/ 0 w 158"/>
                  <a:gd name="T59" fmla="*/ 0 h 18"/>
                  <a:gd name="T60" fmla="*/ 0 w 158"/>
                  <a:gd name="T61" fmla="*/ 0 h 18"/>
                  <a:gd name="T62" fmla="*/ 0 w 158"/>
                  <a:gd name="T63" fmla="*/ 0 h 18"/>
                  <a:gd name="T64" fmla="*/ 0 w 158"/>
                  <a:gd name="T65" fmla="*/ 0 h 18"/>
                  <a:gd name="T66" fmla="*/ 0 w 158"/>
                  <a:gd name="T67" fmla="*/ 0 h 18"/>
                  <a:gd name="T68" fmla="*/ 0 w 158"/>
                  <a:gd name="T69" fmla="*/ 0 h 18"/>
                  <a:gd name="T70" fmla="*/ 0 w 158"/>
                  <a:gd name="T71" fmla="*/ 0 h 18"/>
                  <a:gd name="T72" fmla="*/ 0 w 158"/>
                  <a:gd name="T73" fmla="*/ 0 h 18"/>
                  <a:gd name="T74" fmla="*/ 0 w 158"/>
                  <a:gd name="T75" fmla="*/ 0 h 18"/>
                  <a:gd name="T76" fmla="*/ 0 w 158"/>
                  <a:gd name="T77" fmla="*/ 0 h 18"/>
                  <a:gd name="T78" fmla="*/ 0 w 158"/>
                  <a:gd name="T79" fmla="*/ 0 h 18"/>
                  <a:gd name="T80" fmla="*/ 0 w 158"/>
                  <a:gd name="T81" fmla="*/ 0 h 18"/>
                  <a:gd name="T82" fmla="*/ 0 w 158"/>
                  <a:gd name="T83" fmla="*/ 0 h 18"/>
                  <a:gd name="T84" fmla="*/ 0 w 158"/>
                  <a:gd name="T85" fmla="*/ 0 h 18"/>
                  <a:gd name="T86" fmla="*/ 0 w 158"/>
                  <a:gd name="T87" fmla="*/ 0 h 18"/>
                  <a:gd name="T88" fmla="*/ 0 w 158"/>
                  <a:gd name="T89" fmla="*/ 0 h 18"/>
                  <a:gd name="T90" fmla="*/ 0 w 158"/>
                  <a:gd name="T91" fmla="*/ 0 h 18"/>
                  <a:gd name="T92" fmla="*/ 0 w 158"/>
                  <a:gd name="T93" fmla="*/ 0 h 18"/>
                  <a:gd name="T94" fmla="*/ 0 w 158"/>
                  <a:gd name="T95" fmla="*/ 0 h 18"/>
                  <a:gd name="T96" fmla="*/ 0 w 158"/>
                  <a:gd name="T97" fmla="*/ 0 h 18"/>
                  <a:gd name="T98" fmla="*/ 0 w 158"/>
                  <a:gd name="T99" fmla="*/ 0 h 18"/>
                  <a:gd name="T100" fmla="*/ 0 w 158"/>
                  <a:gd name="T101" fmla="*/ 0 h 18"/>
                  <a:gd name="T102" fmla="*/ 0 w 158"/>
                  <a:gd name="T103" fmla="*/ 0 h 18"/>
                  <a:gd name="T104" fmla="*/ 0 w 158"/>
                  <a:gd name="T105" fmla="*/ 0 h 18"/>
                  <a:gd name="T106" fmla="*/ 0 w 158"/>
                  <a:gd name="T107" fmla="*/ 0 h 18"/>
                  <a:gd name="T108" fmla="*/ 0 w 158"/>
                  <a:gd name="T109" fmla="*/ 0 h 18"/>
                  <a:gd name="T110" fmla="*/ 0 w 158"/>
                  <a:gd name="T111" fmla="*/ 0 h 18"/>
                  <a:gd name="T112" fmla="*/ 0 w 158"/>
                  <a:gd name="T113" fmla="*/ 0 h 18"/>
                  <a:gd name="T114" fmla="*/ 0 w 158"/>
                  <a:gd name="T115" fmla="*/ 0 h 18"/>
                  <a:gd name="T116" fmla="*/ 0 w 158"/>
                  <a:gd name="T117" fmla="*/ 0 h 18"/>
                  <a:gd name="T118" fmla="*/ 0 w 158"/>
                  <a:gd name="T119" fmla="*/ 0 h 18"/>
                  <a:gd name="T120" fmla="*/ 0 w 158"/>
                  <a:gd name="T121" fmla="*/ 0 h 18"/>
                  <a:gd name="T122" fmla="*/ 0 w 158"/>
                  <a:gd name="T123" fmla="*/ 0 h 18"/>
                  <a:gd name="T124" fmla="*/ 0 w 158"/>
                  <a:gd name="T125" fmla="*/ 0 h 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8">
                    <a:moveTo>
                      <a:pt x="0" y="0"/>
                    </a:moveTo>
                    <a:lnTo>
                      <a:pt x="1" y="0"/>
                    </a:lnTo>
                    <a:lnTo>
                      <a:pt x="3" y="0"/>
                    </a:lnTo>
                    <a:lnTo>
                      <a:pt x="4" y="1"/>
                    </a:lnTo>
                    <a:lnTo>
                      <a:pt x="5" y="1"/>
                    </a:lnTo>
                    <a:lnTo>
                      <a:pt x="7" y="1"/>
                    </a:lnTo>
                    <a:lnTo>
                      <a:pt x="8" y="1"/>
                    </a:lnTo>
                    <a:lnTo>
                      <a:pt x="9" y="2"/>
                    </a:lnTo>
                    <a:lnTo>
                      <a:pt x="11" y="2"/>
                    </a:lnTo>
                    <a:lnTo>
                      <a:pt x="12" y="2"/>
                    </a:lnTo>
                    <a:lnTo>
                      <a:pt x="13" y="2"/>
                    </a:lnTo>
                    <a:lnTo>
                      <a:pt x="14" y="2"/>
                    </a:lnTo>
                    <a:lnTo>
                      <a:pt x="15" y="2"/>
                    </a:lnTo>
                    <a:lnTo>
                      <a:pt x="16" y="2"/>
                    </a:lnTo>
                    <a:lnTo>
                      <a:pt x="18" y="2"/>
                    </a:lnTo>
                    <a:lnTo>
                      <a:pt x="20" y="2"/>
                    </a:lnTo>
                    <a:lnTo>
                      <a:pt x="21" y="2"/>
                    </a:lnTo>
                    <a:lnTo>
                      <a:pt x="22" y="2"/>
                    </a:lnTo>
                    <a:lnTo>
                      <a:pt x="23" y="2"/>
                    </a:lnTo>
                    <a:lnTo>
                      <a:pt x="24" y="2"/>
                    </a:lnTo>
                    <a:lnTo>
                      <a:pt x="26" y="2"/>
                    </a:lnTo>
                    <a:lnTo>
                      <a:pt x="27" y="2"/>
                    </a:lnTo>
                    <a:lnTo>
                      <a:pt x="28" y="2"/>
                    </a:lnTo>
                    <a:lnTo>
                      <a:pt x="29" y="2"/>
                    </a:lnTo>
                    <a:lnTo>
                      <a:pt x="30" y="2"/>
                    </a:lnTo>
                    <a:lnTo>
                      <a:pt x="31" y="4"/>
                    </a:lnTo>
                    <a:lnTo>
                      <a:pt x="34" y="4"/>
                    </a:lnTo>
                    <a:lnTo>
                      <a:pt x="35" y="4"/>
                    </a:lnTo>
                    <a:lnTo>
                      <a:pt x="36" y="4"/>
                    </a:lnTo>
                    <a:lnTo>
                      <a:pt x="37" y="4"/>
                    </a:lnTo>
                    <a:lnTo>
                      <a:pt x="38" y="4"/>
                    </a:lnTo>
                    <a:lnTo>
                      <a:pt x="39" y="4"/>
                    </a:lnTo>
                    <a:lnTo>
                      <a:pt x="41" y="4"/>
                    </a:lnTo>
                    <a:lnTo>
                      <a:pt x="42" y="4"/>
                    </a:lnTo>
                    <a:lnTo>
                      <a:pt x="43" y="4"/>
                    </a:lnTo>
                    <a:lnTo>
                      <a:pt x="44" y="4"/>
                    </a:lnTo>
                    <a:lnTo>
                      <a:pt x="45" y="4"/>
                    </a:lnTo>
                    <a:lnTo>
                      <a:pt x="47" y="4"/>
                    </a:lnTo>
                    <a:lnTo>
                      <a:pt x="49" y="4"/>
                    </a:lnTo>
                    <a:lnTo>
                      <a:pt x="50" y="4"/>
                    </a:lnTo>
                    <a:lnTo>
                      <a:pt x="51" y="2"/>
                    </a:lnTo>
                    <a:lnTo>
                      <a:pt x="52" y="4"/>
                    </a:lnTo>
                    <a:lnTo>
                      <a:pt x="53" y="4"/>
                    </a:lnTo>
                    <a:lnTo>
                      <a:pt x="54" y="4"/>
                    </a:lnTo>
                    <a:lnTo>
                      <a:pt x="56" y="4"/>
                    </a:lnTo>
                    <a:lnTo>
                      <a:pt x="57" y="4"/>
                    </a:lnTo>
                    <a:lnTo>
                      <a:pt x="58" y="4"/>
                    </a:lnTo>
                    <a:lnTo>
                      <a:pt x="60" y="4"/>
                    </a:lnTo>
                    <a:lnTo>
                      <a:pt x="61" y="4"/>
                    </a:lnTo>
                    <a:lnTo>
                      <a:pt x="62" y="4"/>
                    </a:lnTo>
                    <a:lnTo>
                      <a:pt x="64" y="4"/>
                    </a:lnTo>
                    <a:lnTo>
                      <a:pt x="65" y="4"/>
                    </a:lnTo>
                    <a:lnTo>
                      <a:pt x="66" y="4"/>
                    </a:lnTo>
                    <a:lnTo>
                      <a:pt x="67" y="4"/>
                    </a:lnTo>
                    <a:lnTo>
                      <a:pt x="68" y="5"/>
                    </a:lnTo>
                    <a:lnTo>
                      <a:pt x="69" y="5"/>
                    </a:lnTo>
                    <a:lnTo>
                      <a:pt x="71" y="5"/>
                    </a:lnTo>
                    <a:lnTo>
                      <a:pt x="73" y="5"/>
                    </a:lnTo>
                    <a:lnTo>
                      <a:pt x="74" y="7"/>
                    </a:lnTo>
                    <a:lnTo>
                      <a:pt x="75" y="7"/>
                    </a:lnTo>
                    <a:lnTo>
                      <a:pt x="76" y="7"/>
                    </a:lnTo>
                    <a:lnTo>
                      <a:pt x="77" y="9"/>
                    </a:lnTo>
                    <a:lnTo>
                      <a:pt x="79" y="10"/>
                    </a:lnTo>
                    <a:lnTo>
                      <a:pt x="80" y="10"/>
                    </a:lnTo>
                    <a:lnTo>
                      <a:pt x="81" y="11"/>
                    </a:lnTo>
                    <a:lnTo>
                      <a:pt x="82" y="11"/>
                    </a:lnTo>
                    <a:lnTo>
                      <a:pt x="83" y="11"/>
                    </a:lnTo>
                    <a:lnTo>
                      <a:pt x="85" y="13"/>
                    </a:lnTo>
                    <a:lnTo>
                      <a:pt x="87" y="13"/>
                    </a:lnTo>
                    <a:lnTo>
                      <a:pt x="88" y="13"/>
                    </a:lnTo>
                    <a:lnTo>
                      <a:pt x="89" y="11"/>
                    </a:lnTo>
                    <a:lnTo>
                      <a:pt x="90" y="11"/>
                    </a:lnTo>
                    <a:lnTo>
                      <a:pt x="91" y="11"/>
                    </a:lnTo>
                    <a:lnTo>
                      <a:pt x="93" y="11"/>
                    </a:lnTo>
                    <a:lnTo>
                      <a:pt x="94" y="10"/>
                    </a:lnTo>
                    <a:lnTo>
                      <a:pt x="95" y="10"/>
                    </a:lnTo>
                    <a:lnTo>
                      <a:pt x="96" y="8"/>
                    </a:lnTo>
                    <a:lnTo>
                      <a:pt x="97" y="8"/>
                    </a:lnTo>
                    <a:lnTo>
                      <a:pt x="98" y="8"/>
                    </a:lnTo>
                    <a:lnTo>
                      <a:pt x="101" y="7"/>
                    </a:lnTo>
                    <a:lnTo>
                      <a:pt x="102" y="7"/>
                    </a:lnTo>
                    <a:lnTo>
                      <a:pt x="103" y="7"/>
                    </a:lnTo>
                    <a:lnTo>
                      <a:pt x="104" y="7"/>
                    </a:lnTo>
                    <a:lnTo>
                      <a:pt x="105" y="7"/>
                    </a:lnTo>
                    <a:lnTo>
                      <a:pt x="106" y="7"/>
                    </a:lnTo>
                    <a:lnTo>
                      <a:pt x="108" y="7"/>
                    </a:lnTo>
                    <a:lnTo>
                      <a:pt x="109" y="7"/>
                    </a:lnTo>
                    <a:lnTo>
                      <a:pt x="110" y="7"/>
                    </a:lnTo>
                    <a:lnTo>
                      <a:pt x="111" y="7"/>
                    </a:lnTo>
                    <a:lnTo>
                      <a:pt x="113" y="7"/>
                    </a:lnTo>
                    <a:lnTo>
                      <a:pt x="114" y="7"/>
                    </a:lnTo>
                    <a:lnTo>
                      <a:pt x="116" y="7"/>
                    </a:lnTo>
                    <a:lnTo>
                      <a:pt x="117" y="7"/>
                    </a:lnTo>
                    <a:lnTo>
                      <a:pt x="118" y="8"/>
                    </a:lnTo>
                    <a:lnTo>
                      <a:pt x="119" y="8"/>
                    </a:lnTo>
                    <a:lnTo>
                      <a:pt x="120" y="8"/>
                    </a:lnTo>
                    <a:lnTo>
                      <a:pt x="121" y="8"/>
                    </a:lnTo>
                    <a:lnTo>
                      <a:pt x="123" y="10"/>
                    </a:lnTo>
                    <a:lnTo>
                      <a:pt x="124" y="10"/>
                    </a:lnTo>
                    <a:lnTo>
                      <a:pt x="125" y="11"/>
                    </a:lnTo>
                    <a:lnTo>
                      <a:pt x="127" y="11"/>
                    </a:lnTo>
                    <a:lnTo>
                      <a:pt x="128" y="12"/>
                    </a:lnTo>
                    <a:lnTo>
                      <a:pt x="129" y="12"/>
                    </a:lnTo>
                    <a:lnTo>
                      <a:pt x="131" y="14"/>
                    </a:lnTo>
                    <a:lnTo>
                      <a:pt x="132" y="14"/>
                    </a:lnTo>
                    <a:lnTo>
                      <a:pt x="133" y="14"/>
                    </a:lnTo>
                    <a:lnTo>
                      <a:pt x="134" y="14"/>
                    </a:lnTo>
                    <a:lnTo>
                      <a:pt x="135" y="15"/>
                    </a:lnTo>
                    <a:lnTo>
                      <a:pt x="136" y="15"/>
                    </a:lnTo>
                    <a:lnTo>
                      <a:pt x="138" y="15"/>
                    </a:lnTo>
                    <a:lnTo>
                      <a:pt x="140" y="15"/>
                    </a:lnTo>
                    <a:lnTo>
                      <a:pt x="141" y="16"/>
                    </a:lnTo>
                    <a:lnTo>
                      <a:pt x="142" y="16"/>
                    </a:lnTo>
                    <a:lnTo>
                      <a:pt x="143" y="16"/>
                    </a:lnTo>
                    <a:lnTo>
                      <a:pt x="144" y="16"/>
                    </a:lnTo>
                    <a:lnTo>
                      <a:pt x="146" y="16"/>
                    </a:lnTo>
                    <a:lnTo>
                      <a:pt x="147" y="16"/>
                    </a:lnTo>
                    <a:lnTo>
                      <a:pt x="148" y="16"/>
                    </a:lnTo>
                    <a:lnTo>
                      <a:pt x="149" y="16"/>
                    </a:lnTo>
                    <a:lnTo>
                      <a:pt x="150" y="18"/>
                    </a:lnTo>
                    <a:lnTo>
                      <a:pt x="151" y="18"/>
                    </a:lnTo>
                    <a:lnTo>
                      <a:pt x="154" y="18"/>
                    </a:lnTo>
                    <a:lnTo>
                      <a:pt x="155" y="18"/>
                    </a:lnTo>
                    <a:lnTo>
                      <a:pt x="156" y="18"/>
                    </a:lnTo>
                    <a:lnTo>
                      <a:pt x="157" y="18"/>
                    </a:lnTo>
                    <a:lnTo>
                      <a:pt x="158" y="1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4" name="Freeform 119"/>
              <p:cNvSpPr>
                <a:spLocks/>
              </p:cNvSpPr>
              <p:nvPr/>
            </p:nvSpPr>
            <p:spPr bwMode="auto">
              <a:xfrm>
                <a:off x="3419" y="1861"/>
                <a:ext cx="47" cy="10"/>
              </a:xfrm>
              <a:custGeom>
                <a:avLst/>
                <a:gdLst>
                  <a:gd name="T0" fmla="*/ 0 w 159"/>
                  <a:gd name="T1" fmla="*/ 0 h 29"/>
                  <a:gd name="T2" fmla="*/ 0 w 159"/>
                  <a:gd name="T3" fmla="*/ 0 h 29"/>
                  <a:gd name="T4" fmla="*/ 0 w 159"/>
                  <a:gd name="T5" fmla="*/ 0 h 29"/>
                  <a:gd name="T6" fmla="*/ 0 w 159"/>
                  <a:gd name="T7" fmla="*/ 0 h 29"/>
                  <a:gd name="T8" fmla="*/ 0 w 159"/>
                  <a:gd name="T9" fmla="*/ 0 h 29"/>
                  <a:gd name="T10" fmla="*/ 0 w 159"/>
                  <a:gd name="T11" fmla="*/ 0 h 29"/>
                  <a:gd name="T12" fmla="*/ 0 w 159"/>
                  <a:gd name="T13" fmla="*/ 0 h 29"/>
                  <a:gd name="T14" fmla="*/ 0 w 159"/>
                  <a:gd name="T15" fmla="*/ 0 h 29"/>
                  <a:gd name="T16" fmla="*/ 0 w 159"/>
                  <a:gd name="T17" fmla="*/ 0 h 29"/>
                  <a:gd name="T18" fmla="*/ 0 w 159"/>
                  <a:gd name="T19" fmla="*/ 0 h 29"/>
                  <a:gd name="T20" fmla="*/ 0 w 159"/>
                  <a:gd name="T21" fmla="*/ 0 h 29"/>
                  <a:gd name="T22" fmla="*/ 0 w 159"/>
                  <a:gd name="T23" fmla="*/ 0 h 29"/>
                  <a:gd name="T24" fmla="*/ 0 w 159"/>
                  <a:gd name="T25" fmla="*/ 0 h 29"/>
                  <a:gd name="T26" fmla="*/ 0 w 159"/>
                  <a:gd name="T27" fmla="*/ 0 h 29"/>
                  <a:gd name="T28" fmla="*/ 0 w 159"/>
                  <a:gd name="T29" fmla="*/ 0 h 29"/>
                  <a:gd name="T30" fmla="*/ 0 w 159"/>
                  <a:gd name="T31" fmla="*/ 0 h 29"/>
                  <a:gd name="T32" fmla="*/ 0 w 159"/>
                  <a:gd name="T33" fmla="*/ 0 h 29"/>
                  <a:gd name="T34" fmla="*/ 0 w 159"/>
                  <a:gd name="T35" fmla="*/ 0 h 29"/>
                  <a:gd name="T36" fmla="*/ 0 w 159"/>
                  <a:gd name="T37" fmla="*/ 0 h 29"/>
                  <a:gd name="T38" fmla="*/ 0 w 159"/>
                  <a:gd name="T39" fmla="*/ 0 h 29"/>
                  <a:gd name="T40" fmla="*/ 0 w 159"/>
                  <a:gd name="T41" fmla="*/ 0 h 29"/>
                  <a:gd name="T42" fmla="*/ 0 w 159"/>
                  <a:gd name="T43" fmla="*/ 0 h 29"/>
                  <a:gd name="T44" fmla="*/ 0 w 159"/>
                  <a:gd name="T45" fmla="*/ 0 h 29"/>
                  <a:gd name="T46" fmla="*/ 0 w 159"/>
                  <a:gd name="T47" fmla="*/ 0 h 29"/>
                  <a:gd name="T48" fmla="*/ 0 w 159"/>
                  <a:gd name="T49" fmla="*/ 0 h 29"/>
                  <a:gd name="T50" fmla="*/ 0 w 159"/>
                  <a:gd name="T51" fmla="*/ 0 h 29"/>
                  <a:gd name="T52" fmla="*/ 0 w 159"/>
                  <a:gd name="T53" fmla="*/ 0 h 29"/>
                  <a:gd name="T54" fmla="*/ 0 w 159"/>
                  <a:gd name="T55" fmla="*/ 0 h 29"/>
                  <a:gd name="T56" fmla="*/ 0 w 159"/>
                  <a:gd name="T57" fmla="*/ 0 h 29"/>
                  <a:gd name="T58" fmla="*/ 0 w 159"/>
                  <a:gd name="T59" fmla="*/ 0 h 29"/>
                  <a:gd name="T60" fmla="*/ 0 w 159"/>
                  <a:gd name="T61" fmla="*/ 0 h 29"/>
                  <a:gd name="T62" fmla="*/ 0 w 159"/>
                  <a:gd name="T63" fmla="*/ 0 h 29"/>
                  <a:gd name="T64" fmla="*/ 0 w 159"/>
                  <a:gd name="T65" fmla="*/ 0 h 29"/>
                  <a:gd name="T66" fmla="*/ 0 w 159"/>
                  <a:gd name="T67" fmla="*/ 0 h 29"/>
                  <a:gd name="T68" fmla="*/ 0 w 159"/>
                  <a:gd name="T69" fmla="*/ 0 h 29"/>
                  <a:gd name="T70" fmla="*/ 0 w 159"/>
                  <a:gd name="T71" fmla="*/ 0 h 29"/>
                  <a:gd name="T72" fmla="*/ 0 w 159"/>
                  <a:gd name="T73" fmla="*/ 0 h 29"/>
                  <a:gd name="T74" fmla="*/ 0 w 159"/>
                  <a:gd name="T75" fmla="*/ 0 h 29"/>
                  <a:gd name="T76" fmla="*/ 0 w 159"/>
                  <a:gd name="T77" fmla="*/ 0 h 29"/>
                  <a:gd name="T78" fmla="*/ 0 w 159"/>
                  <a:gd name="T79" fmla="*/ 0 h 29"/>
                  <a:gd name="T80" fmla="*/ 0 w 159"/>
                  <a:gd name="T81" fmla="*/ 0 h 29"/>
                  <a:gd name="T82" fmla="*/ 0 w 159"/>
                  <a:gd name="T83" fmla="*/ 0 h 29"/>
                  <a:gd name="T84" fmla="*/ 0 w 159"/>
                  <a:gd name="T85" fmla="*/ 0 h 29"/>
                  <a:gd name="T86" fmla="*/ 0 w 159"/>
                  <a:gd name="T87" fmla="*/ 0 h 29"/>
                  <a:gd name="T88" fmla="*/ 0 w 159"/>
                  <a:gd name="T89" fmla="*/ 0 h 29"/>
                  <a:gd name="T90" fmla="*/ 0 w 159"/>
                  <a:gd name="T91" fmla="*/ 0 h 29"/>
                  <a:gd name="T92" fmla="*/ 0 w 159"/>
                  <a:gd name="T93" fmla="*/ 0 h 29"/>
                  <a:gd name="T94" fmla="*/ 0 w 159"/>
                  <a:gd name="T95" fmla="*/ 0 h 29"/>
                  <a:gd name="T96" fmla="*/ 0 w 159"/>
                  <a:gd name="T97" fmla="*/ 0 h 29"/>
                  <a:gd name="T98" fmla="*/ 0 w 159"/>
                  <a:gd name="T99" fmla="*/ 0 h 29"/>
                  <a:gd name="T100" fmla="*/ 0 w 159"/>
                  <a:gd name="T101" fmla="*/ 0 h 29"/>
                  <a:gd name="T102" fmla="*/ 0 w 159"/>
                  <a:gd name="T103" fmla="*/ 0 h 29"/>
                  <a:gd name="T104" fmla="*/ 0 w 159"/>
                  <a:gd name="T105" fmla="*/ 0 h 29"/>
                  <a:gd name="T106" fmla="*/ 0 w 159"/>
                  <a:gd name="T107" fmla="*/ 0 h 29"/>
                  <a:gd name="T108" fmla="*/ 0 w 159"/>
                  <a:gd name="T109" fmla="*/ 0 h 29"/>
                  <a:gd name="T110" fmla="*/ 0 w 159"/>
                  <a:gd name="T111" fmla="*/ 0 h 29"/>
                  <a:gd name="T112" fmla="*/ 0 w 159"/>
                  <a:gd name="T113" fmla="*/ 0 h 29"/>
                  <a:gd name="T114" fmla="*/ 0 w 159"/>
                  <a:gd name="T115" fmla="*/ 0 h 29"/>
                  <a:gd name="T116" fmla="*/ 0 w 159"/>
                  <a:gd name="T117" fmla="*/ 0 h 29"/>
                  <a:gd name="T118" fmla="*/ 0 w 159"/>
                  <a:gd name="T119" fmla="*/ 0 h 29"/>
                  <a:gd name="T120" fmla="*/ 0 w 159"/>
                  <a:gd name="T121" fmla="*/ 0 h 29"/>
                  <a:gd name="T122" fmla="*/ 0 w 159"/>
                  <a:gd name="T123" fmla="*/ 0 h 29"/>
                  <a:gd name="T124" fmla="*/ 0 w 159"/>
                  <a:gd name="T125" fmla="*/ 0 h 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29">
                    <a:moveTo>
                      <a:pt x="0" y="2"/>
                    </a:moveTo>
                    <a:lnTo>
                      <a:pt x="1" y="2"/>
                    </a:lnTo>
                    <a:lnTo>
                      <a:pt x="3" y="2"/>
                    </a:lnTo>
                    <a:lnTo>
                      <a:pt x="4" y="2"/>
                    </a:lnTo>
                    <a:lnTo>
                      <a:pt x="5" y="2"/>
                    </a:lnTo>
                    <a:lnTo>
                      <a:pt x="6" y="2"/>
                    </a:lnTo>
                    <a:lnTo>
                      <a:pt x="7" y="2"/>
                    </a:lnTo>
                    <a:lnTo>
                      <a:pt x="10" y="2"/>
                    </a:lnTo>
                    <a:lnTo>
                      <a:pt x="11" y="2"/>
                    </a:lnTo>
                    <a:lnTo>
                      <a:pt x="12" y="0"/>
                    </a:lnTo>
                    <a:lnTo>
                      <a:pt x="13" y="0"/>
                    </a:lnTo>
                    <a:lnTo>
                      <a:pt x="14" y="0"/>
                    </a:lnTo>
                    <a:lnTo>
                      <a:pt x="15" y="0"/>
                    </a:lnTo>
                    <a:lnTo>
                      <a:pt x="17" y="0"/>
                    </a:lnTo>
                    <a:lnTo>
                      <a:pt x="18" y="0"/>
                    </a:lnTo>
                    <a:lnTo>
                      <a:pt x="19" y="0"/>
                    </a:lnTo>
                    <a:lnTo>
                      <a:pt x="20" y="0"/>
                    </a:lnTo>
                    <a:lnTo>
                      <a:pt x="22" y="0"/>
                    </a:lnTo>
                    <a:lnTo>
                      <a:pt x="23" y="0"/>
                    </a:lnTo>
                    <a:lnTo>
                      <a:pt x="25" y="0"/>
                    </a:lnTo>
                    <a:lnTo>
                      <a:pt x="26" y="0"/>
                    </a:lnTo>
                    <a:lnTo>
                      <a:pt x="27" y="0"/>
                    </a:lnTo>
                    <a:lnTo>
                      <a:pt x="28" y="0"/>
                    </a:lnTo>
                    <a:lnTo>
                      <a:pt x="29" y="0"/>
                    </a:lnTo>
                    <a:lnTo>
                      <a:pt x="30" y="0"/>
                    </a:lnTo>
                    <a:lnTo>
                      <a:pt x="32" y="0"/>
                    </a:lnTo>
                    <a:lnTo>
                      <a:pt x="33" y="0"/>
                    </a:lnTo>
                    <a:lnTo>
                      <a:pt x="35" y="0"/>
                    </a:lnTo>
                    <a:lnTo>
                      <a:pt x="36" y="0"/>
                    </a:lnTo>
                    <a:lnTo>
                      <a:pt x="37" y="0"/>
                    </a:lnTo>
                    <a:lnTo>
                      <a:pt x="38" y="0"/>
                    </a:lnTo>
                    <a:lnTo>
                      <a:pt x="40" y="0"/>
                    </a:lnTo>
                    <a:lnTo>
                      <a:pt x="41" y="0"/>
                    </a:lnTo>
                    <a:lnTo>
                      <a:pt x="42" y="0"/>
                    </a:lnTo>
                    <a:lnTo>
                      <a:pt x="43" y="0"/>
                    </a:lnTo>
                    <a:lnTo>
                      <a:pt x="44" y="0"/>
                    </a:lnTo>
                    <a:lnTo>
                      <a:pt x="45" y="1"/>
                    </a:lnTo>
                    <a:lnTo>
                      <a:pt x="47" y="1"/>
                    </a:lnTo>
                    <a:lnTo>
                      <a:pt x="49" y="1"/>
                    </a:lnTo>
                    <a:lnTo>
                      <a:pt x="50" y="1"/>
                    </a:lnTo>
                    <a:lnTo>
                      <a:pt x="51" y="1"/>
                    </a:lnTo>
                    <a:lnTo>
                      <a:pt x="52" y="1"/>
                    </a:lnTo>
                    <a:lnTo>
                      <a:pt x="53" y="1"/>
                    </a:lnTo>
                    <a:lnTo>
                      <a:pt x="55" y="3"/>
                    </a:lnTo>
                    <a:lnTo>
                      <a:pt x="56" y="3"/>
                    </a:lnTo>
                    <a:lnTo>
                      <a:pt x="57" y="3"/>
                    </a:lnTo>
                    <a:lnTo>
                      <a:pt x="58" y="3"/>
                    </a:lnTo>
                    <a:lnTo>
                      <a:pt x="59" y="3"/>
                    </a:lnTo>
                    <a:lnTo>
                      <a:pt x="60" y="5"/>
                    </a:lnTo>
                    <a:lnTo>
                      <a:pt x="63" y="5"/>
                    </a:lnTo>
                    <a:lnTo>
                      <a:pt x="64" y="6"/>
                    </a:lnTo>
                    <a:lnTo>
                      <a:pt x="65" y="6"/>
                    </a:lnTo>
                    <a:lnTo>
                      <a:pt x="66" y="6"/>
                    </a:lnTo>
                    <a:lnTo>
                      <a:pt x="67" y="6"/>
                    </a:lnTo>
                    <a:lnTo>
                      <a:pt x="68" y="8"/>
                    </a:lnTo>
                    <a:lnTo>
                      <a:pt x="70" y="8"/>
                    </a:lnTo>
                    <a:lnTo>
                      <a:pt x="71" y="8"/>
                    </a:lnTo>
                    <a:lnTo>
                      <a:pt x="72" y="8"/>
                    </a:lnTo>
                    <a:lnTo>
                      <a:pt x="73" y="8"/>
                    </a:lnTo>
                    <a:lnTo>
                      <a:pt x="75" y="8"/>
                    </a:lnTo>
                    <a:lnTo>
                      <a:pt x="76" y="9"/>
                    </a:lnTo>
                    <a:lnTo>
                      <a:pt x="78" y="9"/>
                    </a:lnTo>
                    <a:lnTo>
                      <a:pt x="79" y="9"/>
                    </a:lnTo>
                    <a:lnTo>
                      <a:pt x="80" y="9"/>
                    </a:lnTo>
                    <a:lnTo>
                      <a:pt x="81" y="10"/>
                    </a:lnTo>
                    <a:lnTo>
                      <a:pt x="82" y="10"/>
                    </a:lnTo>
                    <a:lnTo>
                      <a:pt x="83" y="10"/>
                    </a:lnTo>
                    <a:lnTo>
                      <a:pt x="85" y="12"/>
                    </a:lnTo>
                    <a:lnTo>
                      <a:pt x="86" y="13"/>
                    </a:lnTo>
                    <a:lnTo>
                      <a:pt x="87" y="13"/>
                    </a:lnTo>
                    <a:lnTo>
                      <a:pt x="89" y="14"/>
                    </a:lnTo>
                    <a:lnTo>
                      <a:pt x="90" y="16"/>
                    </a:lnTo>
                    <a:lnTo>
                      <a:pt x="92" y="16"/>
                    </a:lnTo>
                    <a:lnTo>
                      <a:pt x="93" y="18"/>
                    </a:lnTo>
                    <a:lnTo>
                      <a:pt x="94" y="19"/>
                    </a:lnTo>
                    <a:lnTo>
                      <a:pt x="95" y="19"/>
                    </a:lnTo>
                    <a:lnTo>
                      <a:pt x="96" y="21"/>
                    </a:lnTo>
                    <a:lnTo>
                      <a:pt x="97" y="21"/>
                    </a:lnTo>
                    <a:lnTo>
                      <a:pt x="99" y="21"/>
                    </a:lnTo>
                    <a:lnTo>
                      <a:pt x="100" y="21"/>
                    </a:lnTo>
                    <a:lnTo>
                      <a:pt x="102" y="22"/>
                    </a:lnTo>
                    <a:lnTo>
                      <a:pt x="103" y="22"/>
                    </a:lnTo>
                    <a:lnTo>
                      <a:pt x="104" y="22"/>
                    </a:lnTo>
                    <a:lnTo>
                      <a:pt x="105" y="22"/>
                    </a:lnTo>
                    <a:lnTo>
                      <a:pt x="107" y="22"/>
                    </a:lnTo>
                    <a:lnTo>
                      <a:pt x="108" y="22"/>
                    </a:lnTo>
                    <a:lnTo>
                      <a:pt x="109" y="22"/>
                    </a:lnTo>
                    <a:lnTo>
                      <a:pt x="110" y="22"/>
                    </a:lnTo>
                    <a:lnTo>
                      <a:pt x="111" y="22"/>
                    </a:lnTo>
                    <a:lnTo>
                      <a:pt x="112" y="22"/>
                    </a:lnTo>
                    <a:lnTo>
                      <a:pt x="115" y="22"/>
                    </a:lnTo>
                    <a:lnTo>
                      <a:pt x="116" y="22"/>
                    </a:lnTo>
                    <a:lnTo>
                      <a:pt x="117" y="22"/>
                    </a:lnTo>
                    <a:lnTo>
                      <a:pt x="118" y="22"/>
                    </a:lnTo>
                    <a:lnTo>
                      <a:pt x="119" y="22"/>
                    </a:lnTo>
                    <a:lnTo>
                      <a:pt x="120" y="22"/>
                    </a:lnTo>
                    <a:lnTo>
                      <a:pt x="122" y="22"/>
                    </a:lnTo>
                    <a:lnTo>
                      <a:pt x="123" y="22"/>
                    </a:lnTo>
                    <a:lnTo>
                      <a:pt x="124" y="22"/>
                    </a:lnTo>
                    <a:lnTo>
                      <a:pt x="125" y="22"/>
                    </a:lnTo>
                    <a:lnTo>
                      <a:pt x="126" y="22"/>
                    </a:lnTo>
                    <a:lnTo>
                      <a:pt x="127" y="22"/>
                    </a:lnTo>
                    <a:lnTo>
                      <a:pt x="130" y="22"/>
                    </a:lnTo>
                    <a:lnTo>
                      <a:pt x="131" y="23"/>
                    </a:lnTo>
                    <a:lnTo>
                      <a:pt x="132" y="23"/>
                    </a:lnTo>
                    <a:lnTo>
                      <a:pt x="133" y="23"/>
                    </a:lnTo>
                    <a:lnTo>
                      <a:pt x="134" y="23"/>
                    </a:lnTo>
                    <a:lnTo>
                      <a:pt x="135" y="23"/>
                    </a:lnTo>
                    <a:lnTo>
                      <a:pt x="137" y="23"/>
                    </a:lnTo>
                    <a:lnTo>
                      <a:pt x="138" y="25"/>
                    </a:lnTo>
                    <a:lnTo>
                      <a:pt x="139" y="25"/>
                    </a:lnTo>
                    <a:lnTo>
                      <a:pt x="140" y="25"/>
                    </a:lnTo>
                    <a:lnTo>
                      <a:pt x="142" y="25"/>
                    </a:lnTo>
                    <a:lnTo>
                      <a:pt x="143" y="26"/>
                    </a:lnTo>
                    <a:lnTo>
                      <a:pt x="145" y="26"/>
                    </a:lnTo>
                    <a:lnTo>
                      <a:pt x="146" y="26"/>
                    </a:lnTo>
                    <a:lnTo>
                      <a:pt x="147" y="26"/>
                    </a:lnTo>
                    <a:lnTo>
                      <a:pt x="148" y="26"/>
                    </a:lnTo>
                    <a:lnTo>
                      <a:pt x="149" y="27"/>
                    </a:lnTo>
                    <a:lnTo>
                      <a:pt x="150" y="27"/>
                    </a:lnTo>
                    <a:lnTo>
                      <a:pt x="152" y="27"/>
                    </a:lnTo>
                    <a:lnTo>
                      <a:pt x="153" y="27"/>
                    </a:lnTo>
                    <a:lnTo>
                      <a:pt x="155" y="29"/>
                    </a:lnTo>
                    <a:lnTo>
                      <a:pt x="156" y="29"/>
                    </a:lnTo>
                    <a:lnTo>
                      <a:pt x="157" y="29"/>
                    </a:lnTo>
                    <a:lnTo>
                      <a:pt x="159" y="2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5" name="Freeform 120"/>
              <p:cNvSpPr>
                <a:spLocks/>
              </p:cNvSpPr>
              <p:nvPr/>
            </p:nvSpPr>
            <p:spPr bwMode="auto">
              <a:xfrm>
                <a:off x="3466" y="1871"/>
                <a:ext cx="47" cy="7"/>
              </a:xfrm>
              <a:custGeom>
                <a:avLst/>
                <a:gdLst>
                  <a:gd name="T0" fmla="*/ 0 w 158"/>
                  <a:gd name="T1" fmla="*/ 0 h 21"/>
                  <a:gd name="T2" fmla="*/ 0 w 158"/>
                  <a:gd name="T3" fmla="*/ 0 h 21"/>
                  <a:gd name="T4" fmla="*/ 0 w 158"/>
                  <a:gd name="T5" fmla="*/ 0 h 21"/>
                  <a:gd name="T6" fmla="*/ 0 w 158"/>
                  <a:gd name="T7" fmla="*/ 0 h 21"/>
                  <a:gd name="T8" fmla="*/ 0 w 158"/>
                  <a:gd name="T9" fmla="*/ 0 h 21"/>
                  <a:gd name="T10" fmla="*/ 0 w 158"/>
                  <a:gd name="T11" fmla="*/ 0 h 21"/>
                  <a:gd name="T12" fmla="*/ 0 w 158"/>
                  <a:gd name="T13" fmla="*/ 0 h 21"/>
                  <a:gd name="T14" fmla="*/ 0 w 158"/>
                  <a:gd name="T15" fmla="*/ 0 h 21"/>
                  <a:gd name="T16" fmla="*/ 0 w 158"/>
                  <a:gd name="T17" fmla="*/ 0 h 21"/>
                  <a:gd name="T18" fmla="*/ 0 w 158"/>
                  <a:gd name="T19" fmla="*/ 0 h 21"/>
                  <a:gd name="T20" fmla="*/ 0 w 158"/>
                  <a:gd name="T21" fmla="*/ 0 h 21"/>
                  <a:gd name="T22" fmla="*/ 0 w 158"/>
                  <a:gd name="T23" fmla="*/ 0 h 21"/>
                  <a:gd name="T24" fmla="*/ 0 w 158"/>
                  <a:gd name="T25" fmla="*/ 0 h 21"/>
                  <a:gd name="T26" fmla="*/ 0 w 158"/>
                  <a:gd name="T27" fmla="*/ 0 h 21"/>
                  <a:gd name="T28" fmla="*/ 0 w 158"/>
                  <a:gd name="T29" fmla="*/ 0 h 21"/>
                  <a:gd name="T30" fmla="*/ 0 w 158"/>
                  <a:gd name="T31" fmla="*/ 0 h 21"/>
                  <a:gd name="T32" fmla="*/ 0 w 158"/>
                  <a:gd name="T33" fmla="*/ 0 h 21"/>
                  <a:gd name="T34" fmla="*/ 0 w 158"/>
                  <a:gd name="T35" fmla="*/ 0 h 21"/>
                  <a:gd name="T36" fmla="*/ 0 w 158"/>
                  <a:gd name="T37" fmla="*/ 0 h 21"/>
                  <a:gd name="T38" fmla="*/ 0 w 158"/>
                  <a:gd name="T39" fmla="*/ 0 h 21"/>
                  <a:gd name="T40" fmla="*/ 0 w 158"/>
                  <a:gd name="T41" fmla="*/ 0 h 21"/>
                  <a:gd name="T42" fmla="*/ 0 w 158"/>
                  <a:gd name="T43" fmla="*/ 0 h 21"/>
                  <a:gd name="T44" fmla="*/ 0 w 158"/>
                  <a:gd name="T45" fmla="*/ 0 h 21"/>
                  <a:gd name="T46" fmla="*/ 0 w 158"/>
                  <a:gd name="T47" fmla="*/ 0 h 21"/>
                  <a:gd name="T48" fmla="*/ 0 w 158"/>
                  <a:gd name="T49" fmla="*/ 0 h 21"/>
                  <a:gd name="T50" fmla="*/ 0 w 158"/>
                  <a:gd name="T51" fmla="*/ 0 h 21"/>
                  <a:gd name="T52" fmla="*/ 0 w 158"/>
                  <a:gd name="T53" fmla="*/ 0 h 21"/>
                  <a:gd name="T54" fmla="*/ 0 w 158"/>
                  <a:gd name="T55" fmla="*/ 0 h 21"/>
                  <a:gd name="T56" fmla="*/ 0 w 158"/>
                  <a:gd name="T57" fmla="*/ 0 h 21"/>
                  <a:gd name="T58" fmla="*/ 0 w 158"/>
                  <a:gd name="T59" fmla="*/ 0 h 21"/>
                  <a:gd name="T60" fmla="*/ 0 w 158"/>
                  <a:gd name="T61" fmla="*/ 0 h 21"/>
                  <a:gd name="T62" fmla="*/ 0 w 158"/>
                  <a:gd name="T63" fmla="*/ 0 h 21"/>
                  <a:gd name="T64" fmla="*/ 0 w 158"/>
                  <a:gd name="T65" fmla="*/ 0 h 21"/>
                  <a:gd name="T66" fmla="*/ 0 w 158"/>
                  <a:gd name="T67" fmla="*/ 0 h 21"/>
                  <a:gd name="T68" fmla="*/ 0 w 158"/>
                  <a:gd name="T69" fmla="*/ 0 h 21"/>
                  <a:gd name="T70" fmla="*/ 0 w 158"/>
                  <a:gd name="T71" fmla="*/ 0 h 21"/>
                  <a:gd name="T72" fmla="*/ 0 w 158"/>
                  <a:gd name="T73" fmla="*/ 0 h 21"/>
                  <a:gd name="T74" fmla="*/ 0 w 158"/>
                  <a:gd name="T75" fmla="*/ 0 h 21"/>
                  <a:gd name="T76" fmla="*/ 0 w 158"/>
                  <a:gd name="T77" fmla="*/ 0 h 21"/>
                  <a:gd name="T78" fmla="*/ 0 w 158"/>
                  <a:gd name="T79" fmla="*/ 0 h 21"/>
                  <a:gd name="T80" fmla="*/ 0 w 158"/>
                  <a:gd name="T81" fmla="*/ 0 h 21"/>
                  <a:gd name="T82" fmla="*/ 0 w 158"/>
                  <a:gd name="T83" fmla="*/ 0 h 21"/>
                  <a:gd name="T84" fmla="*/ 0 w 158"/>
                  <a:gd name="T85" fmla="*/ 0 h 21"/>
                  <a:gd name="T86" fmla="*/ 0 w 158"/>
                  <a:gd name="T87" fmla="*/ 0 h 21"/>
                  <a:gd name="T88" fmla="*/ 0 w 158"/>
                  <a:gd name="T89" fmla="*/ 0 h 21"/>
                  <a:gd name="T90" fmla="*/ 0 w 158"/>
                  <a:gd name="T91" fmla="*/ 0 h 21"/>
                  <a:gd name="T92" fmla="*/ 0 w 158"/>
                  <a:gd name="T93" fmla="*/ 0 h 21"/>
                  <a:gd name="T94" fmla="*/ 0 w 158"/>
                  <a:gd name="T95" fmla="*/ 0 h 21"/>
                  <a:gd name="T96" fmla="*/ 0 w 158"/>
                  <a:gd name="T97" fmla="*/ 0 h 21"/>
                  <a:gd name="T98" fmla="*/ 0 w 158"/>
                  <a:gd name="T99" fmla="*/ 0 h 21"/>
                  <a:gd name="T100" fmla="*/ 0 w 158"/>
                  <a:gd name="T101" fmla="*/ 0 h 21"/>
                  <a:gd name="T102" fmla="*/ 0 w 158"/>
                  <a:gd name="T103" fmla="*/ 0 h 21"/>
                  <a:gd name="T104" fmla="*/ 0 w 158"/>
                  <a:gd name="T105" fmla="*/ 0 h 21"/>
                  <a:gd name="T106" fmla="*/ 0 w 158"/>
                  <a:gd name="T107" fmla="*/ 0 h 21"/>
                  <a:gd name="T108" fmla="*/ 0 w 158"/>
                  <a:gd name="T109" fmla="*/ 0 h 21"/>
                  <a:gd name="T110" fmla="*/ 0 w 158"/>
                  <a:gd name="T111" fmla="*/ 0 h 21"/>
                  <a:gd name="T112" fmla="*/ 0 w 158"/>
                  <a:gd name="T113" fmla="*/ 0 h 21"/>
                  <a:gd name="T114" fmla="*/ 0 w 158"/>
                  <a:gd name="T115" fmla="*/ 0 h 21"/>
                  <a:gd name="T116" fmla="*/ 0 w 158"/>
                  <a:gd name="T117" fmla="*/ 0 h 21"/>
                  <a:gd name="T118" fmla="*/ 0 w 158"/>
                  <a:gd name="T119" fmla="*/ 0 h 21"/>
                  <a:gd name="T120" fmla="*/ 0 w 158"/>
                  <a:gd name="T121" fmla="*/ 0 h 21"/>
                  <a:gd name="T122" fmla="*/ 0 w 158"/>
                  <a:gd name="T123" fmla="*/ 0 h 21"/>
                  <a:gd name="T124" fmla="*/ 0 w 158"/>
                  <a:gd name="T125" fmla="*/ 0 h 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1">
                    <a:moveTo>
                      <a:pt x="0" y="0"/>
                    </a:moveTo>
                    <a:lnTo>
                      <a:pt x="1" y="1"/>
                    </a:lnTo>
                    <a:lnTo>
                      <a:pt x="2" y="1"/>
                    </a:lnTo>
                    <a:lnTo>
                      <a:pt x="3" y="1"/>
                    </a:lnTo>
                    <a:lnTo>
                      <a:pt x="4" y="1"/>
                    </a:lnTo>
                    <a:lnTo>
                      <a:pt x="5" y="3"/>
                    </a:lnTo>
                    <a:lnTo>
                      <a:pt x="7" y="3"/>
                    </a:lnTo>
                    <a:lnTo>
                      <a:pt x="8" y="3"/>
                    </a:lnTo>
                    <a:lnTo>
                      <a:pt x="10" y="3"/>
                    </a:lnTo>
                    <a:lnTo>
                      <a:pt x="11" y="3"/>
                    </a:lnTo>
                    <a:lnTo>
                      <a:pt x="12" y="5"/>
                    </a:lnTo>
                    <a:lnTo>
                      <a:pt x="13" y="5"/>
                    </a:lnTo>
                    <a:lnTo>
                      <a:pt x="15" y="5"/>
                    </a:lnTo>
                    <a:lnTo>
                      <a:pt x="16" y="5"/>
                    </a:lnTo>
                    <a:lnTo>
                      <a:pt x="17" y="5"/>
                    </a:lnTo>
                    <a:lnTo>
                      <a:pt x="18" y="6"/>
                    </a:lnTo>
                    <a:lnTo>
                      <a:pt x="19" y="6"/>
                    </a:lnTo>
                    <a:lnTo>
                      <a:pt x="20" y="6"/>
                    </a:lnTo>
                    <a:lnTo>
                      <a:pt x="23" y="6"/>
                    </a:lnTo>
                    <a:lnTo>
                      <a:pt x="24" y="6"/>
                    </a:lnTo>
                    <a:lnTo>
                      <a:pt x="25" y="4"/>
                    </a:lnTo>
                    <a:lnTo>
                      <a:pt x="26" y="4"/>
                    </a:lnTo>
                    <a:lnTo>
                      <a:pt x="27" y="4"/>
                    </a:lnTo>
                    <a:lnTo>
                      <a:pt x="28" y="4"/>
                    </a:lnTo>
                    <a:lnTo>
                      <a:pt x="30" y="4"/>
                    </a:lnTo>
                    <a:lnTo>
                      <a:pt x="31" y="4"/>
                    </a:lnTo>
                    <a:lnTo>
                      <a:pt x="32" y="3"/>
                    </a:lnTo>
                    <a:lnTo>
                      <a:pt x="33" y="3"/>
                    </a:lnTo>
                    <a:lnTo>
                      <a:pt x="34" y="3"/>
                    </a:lnTo>
                    <a:lnTo>
                      <a:pt x="36" y="3"/>
                    </a:lnTo>
                    <a:lnTo>
                      <a:pt x="38" y="3"/>
                    </a:lnTo>
                    <a:lnTo>
                      <a:pt x="39" y="3"/>
                    </a:lnTo>
                    <a:lnTo>
                      <a:pt x="40" y="3"/>
                    </a:lnTo>
                    <a:lnTo>
                      <a:pt x="41" y="4"/>
                    </a:lnTo>
                    <a:lnTo>
                      <a:pt x="42" y="4"/>
                    </a:lnTo>
                    <a:lnTo>
                      <a:pt x="43" y="4"/>
                    </a:lnTo>
                    <a:lnTo>
                      <a:pt x="45" y="4"/>
                    </a:lnTo>
                    <a:lnTo>
                      <a:pt x="46" y="4"/>
                    </a:lnTo>
                    <a:lnTo>
                      <a:pt x="47" y="4"/>
                    </a:lnTo>
                    <a:lnTo>
                      <a:pt x="48" y="4"/>
                    </a:lnTo>
                    <a:lnTo>
                      <a:pt x="50" y="4"/>
                    </a:lnTo>
                    <a:lnTo>
                      <a:pt x="51" y="4"/>
                    </a:lnTo>
                    <a:lnTo>
                      <a:pt x="53" y="4"/>
                    </a:lnTo>
                    <a:lnTo>
                      <a:pt x="54" y="4"/>
                    </a:lnTo>
                    <a:lnTo>
                      <a:pt x="55" y="4"/>
                    </a:lnTo>
                    <a:lnTo>
                      <a:pt x="56" y="6"/>
                    </a:lnTo>
                    <a:lnTo>
                      <a:pt x="57" y="6"/>
                    </a:lnTo>
                    <a:lnTo>
                      <a:pt x="58" y="6"/>
                    </a:lnTo>
                    <a:lnTo>
                      <a:pt x="60" y="6"/>
                    </a:lnTo>
                    <a:lnTo>
                      <a:pt x="61" y="6"/>
                    </a:lnTo>
                    <a:lnTo>
                      <a:pt x="63" y="6"/>
                    </a:lnTo>
                    <a:lnTo>
                      <a:pt x="64" y="6"/>
                    </a:lnTo>
                    <a:lnTo>
                      <a:pt x="65" y="6"/>
                    </a:lnTo>
                    <a:lnTo>
                      <a:pt x="66" y="6"/>
                    </a:lnTo>
                    <a:lnTo>
                      <a:pt x="68" y="6"/>
                    </a:lnTo>
                    <a:lnTo>
                      <a:pt x="69" y="7"/>
                    </a:lnTo>
                    <a:lnTo>
                      <a:pt x="70" y="7"/>
                    </a:lnTo>
                    <a:lnTo>
                      <a:pt x="71" y="7"/>
                    </a:lnTo>
                    <a:lnTo>
                      <a:pt x="72" y="7"/>
                    </a:lnTo>
                    <a:lnTo>
                      <a:pt x="73" y="7"/>
                    </a:lnTo>
                    <a:lnTo>
                      <a:pt x="76" y="7"/>
                    </a:lnTo>
                    <a:lnTo>
                      <a:pt x="77" y="7"/>
                    </a:lnTo>
                    <a:lnTo>
                      <a:pt x="78" y="8"/>
                    </a:lnTo>
                    <a:lnTo>
                      <a:pt x="79" y="8"/>
                    </a:lnTo>
                    <a:lnTo>
                      <a:pt x="80" y="8"/>
                    </a:lnTo>
                    <a:lnTo>
                      <a:pt x="81" y="8"/>
                    </a:lnTo>
                    <a:lnTo>
                      <a:pt x="83" y="8"/>
                    </a:lnTo>
                    <a:lnTo>
                      <a:pt x="84" y="10"/>
                    </a:lnTo>
                    <a:lnTo>
                      <a:pt x="85" y="10"/>
                    </a:lnTo>
                    <a:lnTo>
                      <a:pt x="86" y="10"/>
                    </a:lnTo>
                    <a:lnTo>
                      <a:pt x="87" y="10"/>
                    </a:lnTo>
                    <a:lnTo>
                      <a:pt x="90" y="11"/>
                    </a:lnTo>
                    <a:lnTo>
                      <a:pt x="91" y="11"/>
                    </a:lnTo>
                    <a:lnTo>
                      <a:pt x="92" y="11"/>
                    </a:lnTo>
                    <a:lnTo>
                      <a:pt x="93" y="12"/>
                    </a:lnTo>
                    <a:lnTo>
                      <a:pt x="94" y="12"/>
                    </a:lnTo>
                    <a:lnTo>
                      <a:pt x="95" y="12"/>
                    </a:lnTo>
                    <a:lnTo>
                      <a:pt x="97" y="14"/>
                    </a:lnTo>
                    <a:lnTo>
                      <a:pt x="98" y="14"/>
                    </a:lnTo>
                    <a:lnTo>
                      <a:pt x="99" y="14"/>
                    </a:lnTo>
                    <a:lnTo>
                      <a:pt x="100" y="16"/>
                    </a:lnTo>
                    <a:lnTo>
                      <a:pt x="101" y="16"/>
                    </a:lnTo>
                    <a:lnTo>
                      <a:pt x="103" y="17"/>
                    </a:lnTo>
                    <a:lnTo>
                      <a:pt x="105" y="17"/>
                    </a:lnTo>
                    <a:lnTo>
                      <a:pt x="106" y="19"/>
                    </a:lnTo>
                    <a:lnTo>
                      <a:pt x="107" y="19"/>
                    </a:lnTo>
                    <a:lnTo>
                      <a:pt x="108" y="20"/>
                    </a:lnTo>
                    <a:lnTo>
                      <a:pt x="109" y="20"/>
                    </a:lnTo>
                    <a:lnTo>
                      <a:pt x="110" y="20"/>
                    </a:lnTo>
                    <a:lnTo>
                      <a:pt x="112" y="20"/>
                    </a:lnTo>
                    <a:lnTo>
                      <a:pt x="113" y="20"/>
                    </a:lnTo>
                    <a:lnTo>
                      <a:pt x="114" y="20"/>
                    </a:lnTo>
                    <a:lnTo>
                      <a:pt x="116" y="20"/>
                    </a:lnTo>
                    <a:lnTo>
                      <a:pt x="117" y="20"/>
                    </a:lnTo>
                    <a:lnTo>
                      <a:pt x="118" y="20"/>
                    </a:lnTo>
                    <a:lnTo>
                      <a:pt x="120" y="20"/>
                    </a:lnTo>
                    <a:lnTo>
                      <a:pt x="121" y="20"/>
                    </a:lnTo>
                    <a:lnTo>
                      <a:pt x="122" y="20"/>
                    </a:lnTo>
                    <a:lnTo>
                      <a:pt x="123" y="20"/>
                    </a:lnTo>
                    <a:lnTo>
                      <a:pt x="124" y="20"/>
                    </a:lnTo>
                    <a:lnTo>
                      <a:pt x="125" y="20"/>
                    </a:lnTo>
                    <a:lnTo>
                      <a:pt x="127" y="20"/>
                    </a:lnTo>
                    <a:lnTo>
                      <a:pt x="128" y="20"/>
                    </a:lnTo>
                    <a:lnTo>
                      <a:pt x="130" y="20"/>
                    </a:lnTo>
                    <a:lnTo>
                      <a:pt x="131" y="20"/>
                    </a:lnTo>
                    <a:lnTo>
                      <a:pt x="132" y="20"/>
                    </a:lnTo>
                    <a:lnTo>
                      <a:pt x="133" y="20"/>
                    </a:lnTo>
                    <a:lnTo>
                      <a:pt x="135" y="20"/>
                    </a:lnTo>
                    <a:lnTo>
                      <a:pt x="136" y="20"/>
                    </a:lnTo>
                    <a:lnTo>
                      <a:pt x="137" y="20"/>
                    </a:lnTo>
                    <a:lnTo>
                      <a:pt x="138" y="20"/>
                    </a:lnTo>
                    <a:lnTo>
                      <a:pt x="139" y="20"/>
                    </a:lnTo>
                    <a:lnTo>
                      <a:pt x="140" y="21"/>
                    </a:lnTo>
                    <a:lnTo>
                      <a:pt x="143" y="21"/>
                    </a:lnTo>
                    <a:lnTo>
                      <a:pt x="144" y="21"/>
                    </a:lnTo>
                    <a:lnTo>
                      <a:pt x="145" y="21"/>
                    </a:lnTo>
                    <a:lnTo>
                      <a:pt x="146" y="21"/>
                    </a:lnTo>
                    <a:lnTo>
                      <a:pt x="147" y="21"/>
                    </a:lnTo>
                    <a:lnTo>
                      <a:pt x="148" y="21"/>
                    </a:lnTo>
                    <a:lnTo>
                      <a:pt x="150" y="21"/>
                    </a:lnTo>
                    <a:lnTo>
                      <a:pt x="151" y="21"/>
                    </a:lnTo>
                    <a:lnTo>
                      <a:pt x="152" y="21"/>
                    </a:lnTo>
                    <a:lnTo>
                      <a:pt x="153" y="21"/>
                    </a:lnTo>
                    <a:lnTo>
                      <a:pt x="154" y="21"/>
                    </a:lnTo>
                    <a:lnTo>
                      <a:pt x="156" y="21"/>
                    </a:lnTo>
                    <a:lnTo>
                      <a:pt x="158" y="2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6" name="Freeform 121"/>
              <p:cNvSpPr>
                <a:spLocks/>
              </p:cNvSpPr>
              <p:nvPr/>
            </p:nvSpPr>
            <p:spPr bwMode="auto">
              <a:xfrm>
                <a:off x="3513" y="1878"/>
                <a:ext cx="47" cy="5"/>
              </a:xfrm>
              <a:custGeom>
                <a:avLst/>
                <a:gdLst>
                  <a:gd name="T0" fmla="*/ 0 w 158"/>
                  <a:gd name="T1" fmla="*/ 0 h 15"/>
                  <a:gd name="T2" fmla="*/ 0 w 158"/>
                  <a:gd name="T3" fmla="*/ 0 h 15"/>
                  <a:gd name="T4" fmla="*/ 0 w 158"/>
                  <a:gd name="T5" fmla="*/ 0 h 15"/>
                  <a:gd name="T6" fmla="*/ 0 w 158"/>
                  <a:gd name="T7" fmla="*/ 0 h 15"/>
                  <a:gd name="T8" fmla="*/ 0 w 158"/>
                  <a:gd name="T9" fmla="*/ 0 h 15"/>
                  <a:gd name="T10" fmla="*/ 0 w 158"/>
                  <a:gd name="T11" fmla="*/ 0 h 15"/>
                  <a:gd name="T12" fmla="*/ 0 w 158"/>
                  <a:gd name="T13" fmla="*/ 0 h 15"/>
                  <a:gd name="T14" fmla="*/ 0 w 158"/>
                  <a:gd name="T15" fmla="*/ 0 h 15"/>
                  <a:gd name="T16" fmla="*/ 0 w 158"/>
                  <a:gd name="T17" fmla="*/ 0 h 15"/>
                  <a:gd name="T18" fmla="*/ 0 w 158"/>
                  <a:gd name="T19" fmla="*/ 0 h 15"/>
                  <a:gd name="T20" fmla="*/ 0 w 158"/>
                  <a:gd name="T21" fmla="*/ 0 h 15"/>
                  <a:gd name="T22" fmla="*/ 0 w 158"/>
                  <a:gd name="T23" fmla="*/ 0 h 15"/>
                  <a:gd name="T24" fmla="*/ 0 w 158"/>
                  <a:gd name="T25" fmla="*/ 0 h 15"/>
                  <a:gd name="T26" fmla="*/ 0 w 158"/>
                  <a:gd name="T27" fmla="*/ 0 h 15"/>
                  <a:gd name="T28" fmla="*/ 0 w 158"/>
                  <a:gd name="T29" fmla="*/ 0 h 15"/>
                  <a:gd name="T30" fmla="*/ 0 w 158"/>
                  <a:gd name="T31" fmla="*/ 0 h 15"/>
                  <a:gd name="T32" fmla="*/ 0 w 158"/>
                  <a:gd name="T33" fmla="*/ 0 h 15"/>
                  <a:gd name="T34" fmla="*/ 0 w 158"/>
                  <a:gd name="T35" fmla="*/ 0 h 15"/>
                  <a:gd name="T36" fmla="*/ 0 w 158"/>
                  <a:gd name="T37" fmla="*/ 0 h 15"/>
                  <a:gd name="T38" fmla="*/ 0 w 158"/>
                  <a:gd name="T39" fmla="*/ 0 h 15"/>
                  <a:gd name="T40" fmla="*/ 0 w 158"/>
                  <a:gd name="T41" fmla="*/ 0 h 15"/>
                  <a:gd name="T42" fmla="*/ 0 w 158"/>
                  <a:gd name="T43" fmla="*/ 0 h 15"/>
                  <a:gd name="T44" fmla="*/ 0 w 158"/>
                  <a:gd name="T45" fmla="*/ 0 h 15"/>
                  <a:gd name="T46" fmla="*/ 0 w 158"/>
                  <a:gd name="T47" fmla="*/ 0 h 15"/>
                  <a:gd name="T48" fmla="*/ 0 w 158"/>
                  <a:gd name="T49" fmla="*/ 0 h 15"/>
                  <a:gd name="T50" fmla="*/ 0 w 158"/>
                  <a:gd name="T51" fmla="*/ 0 h 15"/>
                  <a:gd name="T52" fmla="*/ 0 w 158"/>
                  <a:gd name="T53" fmla="*/ 0 h 15"/>
                  <a:gd name="T54" fmla="*/ 0 w 158"/>
                  <a:gd name="T55" fmla="*/ 0 h 15"/>
                  <a:gd name="T56" fmla="*/ 0 w 158"/>
                  <a:gd name="T57" fmla="*/ 0 h 15"/>
                  <a:gd name="T58" fmla="*/ 0 w 158"/>
                  <a:gd name="T59" fmla="*/ 0 h 15"/>
                  <a:gd name="T60" fmla="*/ 0 w 158"/>
                  <a:gd name="T61" fmla="*/ 0 h 15"/>
                  <a:gd name="T62" fmla="*/ 0 w 158"/>
                  <a:gd name="T63" fmla="*/ 0 h 15"/>
                  <a:gd name="T64" fmla="*/ 0 w 158"/>
                  <a:gd name="T65" fmla="*/ 0 h 15"/>
                  <a:gd name="T66" fmla="*/ 0 w 158"/>
                  <a:gd name="T67" fmla="*/ 0 h 15"/>
                  <a:gd name="T68" fmla="*/ 0 w 158"/>
                  <a:gd name="T69" fmla="*/ 0 h 15"/>
                  <a:gd name="T70" fmla="*/ 0 w 158"/>
                  <a:gd name="T71" fmla="*/ 0 h 15"/>
                  <a:gd name="T72" fmla="*/ 0 w 158"/>
                  <a:gd name="T73" fmla="*/ 0 h 15"/>
                  <a:gd name="T74" fmla="*/ 0 w 158"/>
                  <a:gd name="T75" fmla="*/ 0 h 15"/>
                  <a:gd name="T76" fmla="*/ 0 w 158"/>
                  <a:gd name="T77" fmla="*/ 0 h 15"/>
                  <a:gd name="T78" fmla="*/ 0 w 158"/>
                  <a:gd name="T79" fmla="*/ 0 h 15"/>
                  <a:gd name="T80" fmla="*/ 0 w 158"/>
                  <a:gd name="T81" fmla="*/ 0 h 15"/>
                  <a:gd name="T82" fmla="*/ 0 w 158"/>
                  <a:gd name="T83" fmla="*/ 0 h 15"/>
                  <a:gd name="T84" fmla="*/ 0 w 158"/>
                  <a:gd name="T85" fmla="*/ 0 h 15"/>
                  <a:gd name="T86" fmla="*/ 0 w 158"/>
                  <a:gd name="T87" fmla="*/ 0 h 15"/>
                  <a:gd name="T88" fmla="*/ 0 w 158"/>
                  <a:gd name="T89" fmla="*/ 0 h 15"/>
                  <a:gd name="T90" fmla="*/ 0 w 158"/>
                  <a:gd name="T91" fmla="*/ 0 h 15"/>
                  <a:gd name="T92" fmla="*/ 0 w 158"/>
                  <a:gd name="T93" fmla="*/ 0 h 15"/>
                  <a:gd name="T94" fmla="*/ 0 w 158"/>
                  <a:gd name="T95" fmla="*/ 0 h 15"/>
                  <a:gd name="T96" fmla="*/ 0 w 158"/>
                  <a:gd name="T97" fmla="*/ 0 h 15"/>
                  <a:gd name="T98" fmla="*/ 0 w 158"/>
                  <a:gd name="T99" fmla="*/ 0 h 15"/>
                  <a:gd name="T100" fmla="*/ 0 w 158"/>
                  <a:gd name="T101" fmla="*/ 0 h 15"/>
                  <a:gd name="T102" fmla="*/ 0 w 158"/>
                  <a:gd name="T103" fmla="*/ 0 h 15"/>
                  <a:gd name="T104" fmla="*/ 0 w 158"/>
                  <a:gd name="T105" fmla="*/ 0 h 15"/>
                  <a:gd name="T106" fmla="*/ 0 w 158"/>
                  <a:gd name="T107" fmla="*/ 0 h 15"/>
                  <a:gd name="T108" fmla="*/ 0 w 158"/>
                  <a:gd name="T109" fmla="*/ 0 h 15"/>
                  <a:gd name="T110" fmla="*/ 0 w 158"/>
                  <a:gd name="T111" fmla="*/ 0 h 15"/>
                  <a:gd name="T112" fmla="*/ 0 w 158"/>
                  <a:gd name="T113" fmla="*/ 0 h 15"/>
                  <a:gd name="T114" fmla="*/ 0 w 158"/>
                  <a:gd name="T115" fmla="*/ 0 h 15"/>
                  <a:gd name="T116" fmla="*/ 0 w 158"/>
                  <a:gd name="T117" fmla="*/ 0 h 15"/>
                  <a:gd name="T118" fmla="*/ 0 w 158"/>
                  <a:gd name="T119" fmla="*/ 0 h 15"/>
                  <a:gd name="T120" fmla="*/ 0 w 158"/>
                  <a:gd name="T121" fmla="*/ 0 h 15"/>
                  <a:gd name="T122" fmla="*/ 0 w 158"/>
                  <a:gd name="T123" fmla="*/ 0 h 15"/>
                  <a:gd name="T124" fmla="*/ 0 w 158"/>
                  <a:gd name="T125" fmla="*/ 0 h 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5">
                    <a:moveTo>
                      <a:pt x="0" y="0"/>
                    </a:moveTo>
                    <a:lnTo>
                      <a:pt x="1" y="0"/>
                    </a:lnTo>
                    <a:lnTo>
                      <a:pt x="2" y="0"/>
                    </a:lnTo>
                    <a:lnTo>
                      <a:pt x="3" y="0"/>
                    </a:lnTo>
                    <a:lnTo>
                      <a:pt x="4" y="0"/>
                    </a:lnTo>
                    <a:lnTo>
                      <a:pt x="6" y="0"/>
                    </a:lnTo>
                    <a:lnTo>
                      <a:pt x="7" y="0"/>
                    </a:lnTo>
                    <a:lnTo>
                      <a:pt x="8" y="0"/>
                    </a:lnTo>
                    <a:lnTo>
                      <a:pt x="9" y="0"/>
                    </a:lnTo>
                    <a:lnTo>
                      <a:pt x="10" y="1"/>
                    </a:lnTo>
                    <a:lnTo>
                      <a:pt x="12" y="1"/>
                    </a:lnTo>
                    <a:lnTo>
                      <a:pt x="14" y="1"/>
                    </a:lnTo>
                    <a:lnTo>
                      <a:pt x="15" y="1"/>
                    </a:lnTo>
                    <a:lnTo>
                      <a:pt x="16" y="3"/>
                    </a:lnTo>
                    <a:lnTo>
                      <a:pt x="17" y="3"/>
                    </a:lnTo>
                    <a:lnTo>
                      <a:pt x="18" y="3"/>
                    </a:lnTo>
                    <a:lnTo>
                      <a:pt x="19" y="3"/>
                    </a:lnTo>
                    <a:lnTo>
                      <a:pt x="21" y="3"/>
                    </a:lnTo>
                    <a:lnTo>
                      <a:pt x="22" y="3"/>
                    </a:lnTo>
                    <a:lnTo>
                      <a:pt x="23" y="4"/>
                    </a:lnTo>
                    <a:lnTo>
                      <a:pt x="25" y="4"/>
                    </a:lnTo>
                    <a:lnTo>
                      <a:pt x="26" y="4"/>
                    </a:lnTo>
                    <a:lnTo>
                      <a:pt x="27" y="4"/>
                    </a:lnTo>
                    <a:lnTo>
                      <a:pt x="29" y="3"/>
                    </a:lnTo>
                    <a:lnTo>
                      <a:pt x="30" y="3"/>
                    </a:lnTo>
                    <a:lnTo>
                      <a:pt x="31" y="3"/>
                    </a:lnTo>
                    <a:lnTo>
                      <a:pt x="32" y="3"/>
                    </a:lnTo>
                    <a:lnTo>
                      <a:pt x="33" y="3"/>
                    </a:lnTo>
                    <a:lnTo>
                      <a:pt x="34" y="3"/>
                    </a:lnTo>
                    <a:lnTo>
                      <a:pt x="36" y="3"/>
                    </a:lnTo>
                    <a:lnTo>
                      <a:pt x="38" y="3"/>
                    </a:lnTo>
                    <a:lnTo>
                      <a:pt x="39" y="3"/>
                    </a:lnTo>
                    <a:lnTo>
                      <a:pt x="40" y="3"/>
                    </a:lnTo>
                    <a:lnTo>
                      <a:pt x="41" y="3"/>
                    </a:lnTo>
                    <a:lnTo>
                      <a:pt x="42" y="3"/>
                    </a:lnTo>
                    <a:lnTo>
                      <a:pt x="44" y="1"/>
                    </a:lnTo>
                    <a:lnTo>
                      <a:pt x="45" y="1"/>
                    </a:lnTo>
                    <a:lnTo>
                      <a:pt x="46" y="1"/>
                    </a:lnTo>
                    <a:lnTo>
                      <a:pt x="47" y="1"/>
                    </a:lnTo>
                    <a:lnTo>
                      <a:pt x="48" y="1"/>
                    </a:lnTo>
                    <a:lnTo>
                      <a:pt x="49" y="1"/>
                    </a:lnTo>
                    <a:lnTo>
                      <a:pt x="52" y="1"/>
                    </a:lnTo>
                    <a:lnTo>
                      <a:pt x="53" y="0"/>
                    </a:lnTo>
                    <a:lnTo>
                      <a:pt x="54" y="0"/>
                    </a:lnTo>
                    <a:lnTo>
                      <a:pt x="55" y="0"/>
                    </a:lnTo>
                    <a:lnTo>
                      <a:pt x="56" y="0"/>
                    </a:lnTo>
                    <a:lnTo>
                      <a:pt x="57" y="0"/>
                    </a:lnTo>
                    <a:lnTo>
                      <a:pt x="59" y="0"/>
                    </a:lnTo>
                    <a:lnTo>
                      <a:pt x="60" y="0"/>
                    </a:lnTo>
                    <a:lnTo>
                      <a:pt x="61" y="1"/>
                    </a:lnTo>
                    <a:lnTo>
                      <a:pt x="62" y="1"/>
                    </a:lnTo>
                    <a:lnTo>
                      <a:pt x="63" y="1"/>
                    </a:lnTo>
                    <a:lnTo>
                      <a:pt x="65" y="1"/>
                    </a:lnTo>
                    <a:lnTo>
                      <a:pt x="67" y="1"/>
                    </a:lnTo>
                    <a:lnTo>
                      <a:pt x="68" y="2"/>
                    </a:lnTo>
                    <a:lnTo>
                      <a:pt x="69" y="2"/>
                    </a:lnTo>
                    <a:lnTo>
                      <a:pt x="70" y="2"/>
                    </a:lnTo>
                    <a:lnTo>
                      <a:pt x="71" y="2"/>
                    </a:lnTo>
                    <a:lnTo>
                      <a:pt x="72" y="4"/>
                    </a:lnTo>
                    <a:lnTo>
                      <a:pt x="74" y="4"/>
                    </a:lnTo>
                    <a:lnTo>
                      <a:pt x="75" y="5"/>
                    </a:lnTo>
                    <a:lnTo>
                      <a:pt x="76" y="5"/>
                    </a:lnTo>
                    <a:lnTo>
                      <a:pt x="78" y="6"/>
                    </a:lnTo>
                    <a:lnTo>
                      <a:pt x="79" y="6"/>
                    </a:lnTo>
                    <a:lnTo>
                      <a:pt x="80" y="9"/>
                    </a:lnTo>
                    <a:lnTo>
                      <a:pt x="82" y="9"/>
                    </a:lnTo>
                    <a:lnTo>
                      <a:pt x="83" y="10"/>
                    </a:lnTo>
                    <a:lnTo>
                      <a:pt x="84" y="11"/>
                    </a:lnTo>
                    <a:lnTo>
                      <a:pt x="85" y="11"/>
                    </a:lnTo>
                    <a:lnTo>
                      <a:pt x="86" y="13"/>
                    </a:lnTo>
                    <a:lnTo>
                      <a:pt x="88" y="13"/>
                    </a:lnTo>
                    <a:lnTo>
                      <a:pt x="89" y="13"/>
                    </a:lnTo>
                    <a:lnTo>
                      <a:pt x="90" y="14"/>
                    </a:lnTo>
                    <a:lnTo>
                      <a:pt x="92" y="14"/>
                    </a:lnTo>
                    <a:lnTo>
                      <a:pt x="93" y="14"/>
                    </a:lnTo>
                    <a:lnTo>
                      <a:pt x="94" y="14"/>
                    </a:lnTo>
                    <a:lnTo>
                      <a:pt x="96" y="14"/>
                    </a:lnTo>
                    <a:lnTo>
                      <a:pt x="97" y="14"/>
                    </a:lnTo>
                    <a:lnTo>
                      <a:pt x="98" y="14"/>
                    </a:lnTo>
                    <a:lnTo>
                      <a:pt x="99" y="14"/>
                    </a:lnTo>
                    <a:lnTo>
                      <a:pt x="100" y="14"/>
                    </a:lnTo>
                    <a:lnTo>
                      <a:pt x="101" y="14"/>
                    </a:lnTo>
                    <a:lnTo>
                      <a:pt x="103" y="14"/>
                    </a:lnTo>
                    <a:lnTo>
                      <a:pt x="105" y="14"/>
                    </a:lnTo>
                    <a:lnTo>
                      <a:pt x="106" y="14"/>
                    </a:lnTo>
                    <a:lnTo>
                      <a:pt x="107" y="14"/>
                    </a:lnTo>
                    <a:lnTo>
                      <a:pt x="108" y="14"/>
                    </a:lnTo>
                    <a:lnTo>
                      <a:pt x="109" y="13"/>
                    </a:lnTo>
                    <a:lnTo>
                      <a:pt x="111" y="13"/>
                    </a:lnTo>
                    <a:lnTo>
                      <a:pt x="112" y="13"/>
                    </a:lnTo>
                    <a:lnTo>
                      <a:pt x="113" y="13"/>
                    </a:lnTo>
                    <a:lnTo>
                      <a:pt x="114" y="13"/>
                    </a:lnTo>
                    <a:lnTo>
                      <a:pt x="115" y="13"/>
                    </a:lnTo>
                    <a:lnTo>
                      <a:pt x="116" y="13"/>
                    </a:lnTo>
                    <a:lnTo>
                      <a:pt x="119" y="13"/>
                    </a:lnTo>
                    <a:lnTo>
                      <a:pt x="120" y="13"/>
                    </a:lnTo>
                    <a:lnTo>
                      <a:pt x="121" y="14"/>
                    </a:lnTo>
                    <a:lnTo>
                      <a:pt x="122" y="14"/>
                    </a:lnTo>
                    <a:lnTo>
                      <a:pt x="123" y="14"/>
                    </a:lnTo>
                    <a:lnTo>
                      <a:pt x="124" y="14"/>
                    </a:lnTo>
                    <a:lnTo>
                      <a:pt x="126" y="14"/>
                    </a:lnTo>
                    <a:lnTo>
                      <a:pt x="127" y="14"/>
                    </a:lnTo>
                    <a:lnTo>
                      <a:pt x="128" y="14"/>
                    </a:lnTo>
                    <a:lnTo>
                      <a:pt x="129" y="14"/>
                    </a:lnTo>
                    <a:lnTo>
                      <a:pt x="130" y="14"/>
                    </a:lnTo>
                    <a:lnTo>
                      <a:pt x="132" y="14"/>
                    </a:lnTo>
                    <a:lnTo>
                      <a:pt x="134" y="14"/>
                    </a:lnTo>
                    <a:lnTo>
                      <a:pt x="135" y="14"/>
                    </a:lnTo>
                    <a:lnTo>
                      <a:pt x="136" y="14"/>
                    </a:lnTo>
                    <a:lnTo>
                      <a:pt x="137" y="14"/>
                    </a:lnTo>
                    <a:lnTo>
                      <a:pt x="138" y="14"/>
                    </a:lnTo>
                    <a:lnTo>
                      <a:pt x="139" y="14"/>
                    </a:lnTo>
                    <a:lnTo>
                      <a:pt x="141" y="14"/>
                    </a:lnTo>
                    <a:lnTo>
                      <a:pt x="142" y="14"/>
                    </a:lnTo>
                    <a:lnTo>
                      <a:pt x="143" y="14"/>
                    </a:lnTo>
                    <a:lnTo>
                      <a:pt x="145" y="14"/>
                    </a:lnTo>
                    <a:lnTo>
                      <a:pt x="146" y="14"/>
                    </a:lnTo>
                    <a:lnTo>
                      <a:pt x="147" y="14"/>
                    </a:lnTo>
                    <a:lnTo>
                      <a:pt x="149" y="14"/>
                    </a:lnTo>
                    <a:lnTo>
                      <a:pt x="150" y="14"/>
                    </a:lnTo>
                    <a:lnTo>
                      <a:pt x="151" y="15"/>
                    </a:lnTo>
                    <a:lnTo>
                      <a:pt x="152" y="15"/>
                    </a:lnTo>
                    <a:lnTo>
                      <a:pt x="153" y="15"/>
                    </a:lnTo>
                    <a:lnTo>
                      <a:pt x="154" y="15"/>
                    </a:lnTo>
                    <a:lnTo>
                      <a:pt x="156" y="15"/>
                    </a:lnTo>
                    <a:lnTo>
                      <a:pt x="158" y="1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7" name="Freeform 122"/>
              <p:cNvSpPr>
                <a:spLocks/>
              </p:cNvSpPr>
              <p:nvPr/>
            </p:nvSpPr>
            <p:spPr bwMode="auto">
              <a:xfrm>
                <a:off x="3560" y="1876"/>
                <a:ext cx="46" cy="10"/>
              </a:xfrm>
              <a:custGeom>
                <a:avLst/>
                <a:gdLst>
                  <a:gd name="T0" fmla="*/ 0 w 157"/>
                  <a:gd name="T1" fmla="*/ 0 h 31"/>
                  <a:gd name="T2" fmla="*/ 0 w 157"/>
                  <a:gd name="T3" fmla="*/ 0 h 31"/>
                  <a:gd name="T4" fmla="*/ 0 w 157"/>
                  <a:gd name="T5" fmla="*/ 0 h 31"/>
                  <a:gd name="T6" fmla="*/ 0 w 157"/>
                  <a:gd name="T7" fmla="*/ 0 h 31"/>
                  <a:gd name="T8" fmla="*/ 0 w 157"/>
                  <a:gd name="T9" fmla="*/ 0 h 31"/>
                  <a:gd name="T10" fmla="*/ 0 w 157"/>
                  <a:gd name="T11" fmla="*/ 0 h 31"/>
                  <a:gd name="T12" fmla="*/ 0 w 157"/>
                  <a:gd name="T13" fmla="*/ 0 h 31"/>
                  <a:gd name="T14" fmla="*/ 0 w 157"/>
                  <a:gd name="T15" fmla="*/ 0 h 31"/>
                  <a:gd name="T16" fmla="*/ 0 w 157"/>
                  <a:gd name="T17" fmla="*/ 0 h 31"/>
                  <a:gd name="T18" fmla="*/ 0 w 157"/>
                  <a:gd name="T19" fmla="*/ 0 h 31"/>
                  <a:gd name="T20" fmla="*/ 0 w 157"/>
                  <a:gd name="T21" fmla="*/ 0 h 31"/>
                  <a:gd name="T22" fmla="*/ 0 w 157"/>
                  <a:gd name="T23" fmla="*/ 0 h 31"/>
                  <a:gd name="T24" fmla="*/ 0 w 157"/>
                  <a:gd name="T25" fmla="*/ 0 h 31"/>
                  <a:gd name="T26" fmla="*/ 0 w 157"/>
                  <a:gd name="T27" fmla="*/ 0 h 31"/>
                  <a:gd name="T28" fmla="*/ 0 w 157"/>
                  <a:gd name="T29" fmla="*/ 0 h 31"/>
                  <a:gd name="T30" fmla="*/ 0 w 157"/>
                  <a:gd name="T31" fmla="*/ 0 h 31"/>
                  <a:gd name="T32" fmla="*/ 0 w 157"/>
                  <a:gd name="T33" fmla="*/ 0 h 31"/>
                  <a:gd name="T34" fmla="*/ 0 w 157"/>
                  <a:gd name="T35" fmla="*/ 0 h 31"/>
                  <a:gd name="T36" fmla="*/ 0 w 157"/>
                  <a:gd name="T37" fmla="*/ 0 h 31"/>
                  <a:gd name="T38" fmla="*/ 0 w 157"/>
                  <a:gd name="T39" fmla="*/ 0 h 31"/>
                  <a:gd name="T40" fmla="*/ 0 w 157"/>
                  <a:gd name="T41" fmla="*/ 0 h 31"/>
                  <a:gd name="T42" fmla="*/ 0 w 157"/>
                  <a:gd name="T43" fmla="*/ 0 h 31"/>
                  <a:gd name="T44" fmla="*/ 0 w 157"/>
                  <a:gd name="T45" fmla="*/ 0 h 31"/>
                  <a:gd name="T46" fmla="*/ 0 w 157"/>
                  <a:gd name="T47" fmla="*/ 0 h 31"/>
                  <a:gd name="T48" fmla="*/ 0 w 157"/>
                  <a:gd name="T49" fmla="*/ 0 h 31"/>
                  <a:gd name="T50" fmla="*/ 0 w 157"/>
                  <a:gd name="T51" fmla="*/ 0 h 31"/>
                  <a:gd name="T52" fmla="*/ 0 w 157"/>
                  <a:gd name="T53" fmla="*/ 0 h 31"/>
                  <a:gd name="T54" fmla="*/ 0 w 157"/>
                  <a:gd name="T55" fmla="*/ 0 h 31"/>
                  <a:gd name="T56" fmla="*/ 0 w 157"/>
                  <a:gd name="T57" fmla="*/ 0 h 31"/>
                  <a:gd name="T58" fmla="*/ 0 w 157"/>
                  <a:gd name="T59" fmla="*/ 0 h 31"/>
                  <a:gd name="T60" fmla="*/ 0 w 157"/>
                  <a:gd name="T61" fmla="*/ 0 h 31"/>
                  <a:gd name="T62" fmla="*/ 0 w 157"/>
                  <a:gd name="T63" fmla="*/ 0 h 31"/>
                  <a:gd name="T64" fmla="*/ 0 w 157"/>
                  <a:gd name="T65" fmla="*/ 0 h 31"/>
                  <a:gd name="T66" fmla="*/ 0 w 157"/>
                  <a:gd name="T67" fmla="*/ 0 h 31"/>
                  <a:gd name="T68" fmla="*/ 0 w 157"/>
                  <a:gd name="T69" fmla="*/ 0 h 31"/>
                  <a:gd name="T70" fmla="*/ 0 w 157"/>
                  <a:gd name="T71" fmla="*/ 0 h 31"/>
                  <a:gd name="T72" fmla="*/ 0 w 157"/>
                  <a:gd name="T73" fmla="*/ 0 h 31"/>
                  <a:gd name="T74" fmla="*/ 0 w 157"/>
                  <a:gd name="T75" fmla="*/ 0 h 31"/>
                  <a:gd name="T76" fmla="*/ 0 w 157"/>
                  <a:gd name="T77" fmla="*/ 0 h 31"/>
                  <a:gd name="T78" fmla="*/ 0 w 157"/>
                  <a:gd name="T79" fmla="*/ 0 h 31"/>
                  <a:gd name="T80" fmla="*/ 0 w 157"/>
                  <a:gd name="T81" fmla="*/ 0 h 31"/>
                  <a:gd name="T82" fmla="*/ 0 w 157"/>
                  <a:gd name="T83" fmla="*/ 0 h 31"/>
                  <a:gd name="T84" fmla="*/ 0 w 157"/>
                  <a:gd name="T85" fmla="*/ 0 h 31"/>
                  <a:gd name="T86" fmla="*/ 0 w 157"/>
                  <a:gd name="T87" fmla="*/ 0 h 31"/>
                  <a:gd name="T88" fmla="*/ 0 w 157"/>
                  <a:gd name="T89" fmla="*/ 0 h 31"/>
                  <a:gd name="T90" fmla="*/ 0 w 157"/>
                  <a:gd name="T91" fmla="*/ 0 h 31"/>
                  <a:gd name="T92" fmla="*/ 0 w 157"/>
                  <a:gd name="T93" fmla="*/ 0 h 31"/>
                  <a:gd name="T94" fmla="*/ 0 w 157"/>
                  <a:gd name="T95" fmla="*/ 0 h 31"/>
                  <a:gd name="T96" fmla="*/ 0 w 157"/>
                  <a:gd name="T97" fmla="*/ 0 h 31"/>
                  <a:gd name="T98" fmla="*/ 0 w 157"/>
                  <a:gd name="T99" fmla="*/ 0 h 31"/>
                  <a:gd name="T100" fmla="*/ 0 w 157"/>
                  <a:gd name="T101" fmla="*/ 0 h 31"/>
                  <a:gd name="T102" fmla="*/ 0 w 157"/>
                  <a:gd name="T103" fmla="*/ 0 h 31"/>
                  <a:gd name="T104" fmla="*/ 0 w 157"/>
                  <a:gd name="T105" fmla="*/ 0 h 31"/>
                  <a:gd name="T106" fmla="*/ 0 w 157"/>
                  <a:gd name="T107" fmla="*/ 0 h 31"/>
                  <a:gd name="T108" fmla="*/ 0 w 157"/>
                  <a:gd name="T109" fmla="*/ 0 h 31"/>
                  <a:gd name="T110" fmla="*/ 0 w 157"/>
                  <a:gd name="T111" fmla="*/ 0 h 31"/>
                  <a:gd name="T112" fmla="*/ 0 w 157"/>
                  <a:gd name="T113" fmla="*/ 0 h 31"/>
                  <a:gd name="T114" fmla="*/ 0 w 157"/>
                  <a:gd name="T115" fmla="*/ 0 h 31"/>
                  <a:gd name="T116" fmla="*/ 0 w 157"/>
                  <a:gd name="T117" fmla="*/ 0 h 31"/>
                  <a:gd name="T118" fmla="*/ 0 w 157"/>
                  <a:gd name="T119" fmla="*/ 0 h 31"/>
                  <a:gd name="T120" fmla="*/ 0 w 157"/>
                  <a:gd name="T121" fmla="*/ 0 h 31"/>
                  <a:gd name="T122" fmla="*/ 0 w 157"/>
                  <a:gd name="T123" fmla="*/ 0 h 31"/>
                  <a:gd name="T124" fmla="*/ 0 w 157"/>
                  <a:gd name="T125" fmla="*/ 0 h 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31">
                    <a:moveTo>
                      <a:pt x="0" y="22"/>
                    </a:moveTo>
                    <a:lnTo>
                      <a:pt x="1" y="23"/>
                    </a:lnTo>
                    <a:lnTo>
                      <a:pt x="2" y="23"/>
                    </a:lnTo>
                    <a:lnTo>
                      <a:pt x="3" y="23"/>
                    </a:lnTo>
                    <a:lnTo>
                      <a:pt x="4" y="23"/>
                    </a:lnTo>
                    <a:lnTo>
                      <a:pt x="6" y="23"/>
                    </a:lnTo>
                    <a:lnTo>
                      <a:pt x="7" y="23"/>
                    </a:lnTo>
                    <a:lnTo>
                      <a:pt x="8" y="23"/>
                    </a:lnTo>
                    <a:lnTo>
                      <a:pt x="9" y="23"/>
                    </a:lnTo>
                    <a:lnTo>
                      <a:pt x="10" y="23"/>
                    </a:lnTo>
                    <a:lnTo>
                      <a:pt x="11" y="23"/>
                    </a:lnTo>
                    <a:lnTo>
                      <a:pt x="14" y="23"/>
                    </a:lnTo>
                    <a:lnTo>
                      <a:pt x="15" y="25"/>
                    </a:lnTo>
                    <a:lnTo>
                      <a:pt x="16" y="25"/>
                    </a:lnTo>
                    <a:lnTo>
                      <a:pt x="17" y="25"/>
                    </a:lnTo>
                    <a:lnTo>
                      <a:pt x="18" y="25"/>
                    </a:lnTo>
                    <a:lnTo>
                      <a:pt x="20" y="25"/>
                    </a:lnTo>
                    <a:lnTo>
                      <a:pt x="21" y="25"/>
                    </a:lnTo>
                    <a:lnTo>
                      <a:pt x="22" y="25"/>
                    </a:lnTo>
                    <a:lnTo>
                      <a:pt x="23" y="25"/>
                    </a:lnTo>
                    <a:lnTo>
                      <a:pt x="24" y="25"/>
                    </a:lnTo>
                    <a:lnTo>
                      <a:pt x="25" y="26"/>
                    </a:lnTo>
                    <a:lnTo>
                      <a:pt x="28" y="26"/>
                    </a:lnTo>
                    <a:lnTo>
                      <a:pt x="29" y="26"/>
                    </a:lnTo>
                    <a:lnTo>
                      <a:pt x="30" y="26"/>
                    </a:lnTo>
                    <a:lnTo>
                      <a:pt x="31" y="26"/>
                    </a:lnTo>
                    <a:lnTo>
                      <a:pt x="32" y="26"/>
                    </a:lnTo>
                    <a:lnTo>
                      <a:pt x="33" y="26"/>
                    </a:lnTo>
                    <a:lnTo>
                      <a:pt x="35" y="26"/>
                    </a:lnTo>
                    <a:lnTo>
                      <a:pt x="36" y="26"/>
                    </a:lnTo>
                    <a:lnTo>
                      <a:pt x="37" y="26"/>
                    </a:lnTo>
                    <a:lnTo>
                      <a:pt x="38" y="27"/>
                    </a:lnTo>
                    <a:lnTo>
                      <a:pt x="40" y="27"/>
                    </a:lnTo>
                    <a:lnTo>
                      <a:pt x="41" y="27"/>
                    </a:lnTo>
                    <a:lnTo>
                      <a:pt x="43" y="27"/>
                    </a:lnTo>
                    <a:lnTo>
                      <a:pt x="44" y="27"/>
                    </a:lnTo>
                    <a:lnTo>
                      <a:pt x="45" y="27"/>
                    </a:lnTo>
                    <a:lnTo>
                      <a:pt x="46" y="27"/>
                    </a:lnTo>
                    <a:lnTo>
                      <a:pt x="47" y="27"/>
                    </a:lnTo>
                    <a:lnTo>
                      <a:pt x="48" y="30"/>
                    </a:lnTo>
                    <a:lnTo>
                      <a:pt x="50" y="30"/>
                    </a:lnTo>
                    <a:lnTo>
                      <a:pt x="51" y="30"/>
                    </a:lnTo>
                    <a:lnTo>
                      <a:pt x="52" y="30"/>
                    </a:lnTo>
                    <a:lnTo>
                      <a:pt x="54" y="30"/>
                    </a:lnTo>
                    <a:lnTo>
                      <a:pt x="55" y="30"/>
                    </a:lnTo>
                    <a:lnTo>
                      <a:pt x="56" y="30"/>
                    </a:lnTo>
                    <a:lnTo>
                      <a:pt x="58" y="30"/>
                    </a:lnTo>
                    <a:lnTo>
                      <a:pt x="59" y="31"/>
                    </a:lnTo>
                    <a:lnTo>
                      <a:pt x="60" y="31"/>
                    </a:lnTo>
                    <a:lnTo>
                      <a:pt x="61" y="31"/>
                    </a:lnTo>
                    <a:lnTo>
                      <a:pt x="62" y="31"/>
                    </a:lnTo>
                    <a:lnTo>
                      <a:pt x="63" y="31"/>
                    </a:lnTo>
                    <a:lnTo>
                      <a:pt x="65" y="30"/>
                    </a:lnTo>
                    <a:lnTo>
                      <a:pt x="67" y="30"/>
                    </a:lnTo>
                    <a:lnTo>
                      <a:pt x="68" y="30"/>
                    </a:lnTo>
                    <a:lnTo>
                      <a:pt x="69" y="30"/>
                    </a:lnTo>
                    <a:lnTo>
                      <a:pt x="70" y="27"/>
                    </a:lnTo>
                    <a:lnTo>
                      <a:pt x="71" y="27"/>
                    </a:lnTo>
                    <a:lnTo>
                      <a:pt x="73" y="27"/>
                    </a:lnTo>
                    <a:lnTo>
                      <a:pt x="74" y="27"/>
                    </a:lnTo>
                    <a:lnTo>
                      <a:pt x="75" y="26"/>
                    </a:lnTo>
                    <a:lnTo>
                      <a:pt x="76" y="26"/>
                    </a:lnTo>
                    <a:lnTo>
                      <a:pt x="77" y="24"/>
                    </a:lnTo>
                    <a:lnTo>
                      <a:pt x="78" y="23"/>
                    </a:lnTo>
                    <a:lnTo>
                      <a:pt x="81" y="22"/>
                    </a:lnTo>
                    <a:lnTo>
                      <a:pt x="82" y="19"/>
                    </a:lnTo>
                    <a:lnTo>
                      <a:pt x="83" y="18"/>
                    </a:lnTo>
                    <a:lnTo>
                      <a:pt x="84" y="16"/>
                    </a:lnTo>
                    <a:lnTo>
                      <a:pt x="85" y="14"/>
                    </a:lnTo>
                    <a:lnTo>
                      <a:pt x="86" y="14"/>
                    </a:lnTo>
                    <a:lnTo>
                      <a:pt x="88" y="12"/>
                    </a:lnTo>
                    <a:lnTo>
                      <a:pt x="89" y="12"/>
                    </a:lnTo>
                    <a:lnTo>
                      <a:pt x="90" y="11"/>
                    </a:lnTo>
                    <a:lnTo>
                      <a:pt x="91" y="11"/>
                    </a:lnTo>
                    <a:lnTo>
                      <a:pt x="92" y="11"/>
                    </a:lnTo>
                    <a:lnTo>
                      <a:pt x="94" y="10"/>
                    </a:lnTo>
                    <a:lnTo>
                      <a:pt x="96" y="10"/>
                    </a:lnTo>
                    <a:lnTo>
                      <a:pt x="97" y="10"/>
                    </a:lnTo>
                    <a:lnTo>
                      <a:pt x="98" y="10"/>
                    </a:lnTo>
                    <a:lnTo>
                      <a:pt x="99" y="8"/>
                    </a:lnTo>
                    <a:lnTo>
                      <a:pt x="100" y="8"/>
                    </a:lnTo>
                    <a:lnTo>
                      <a:pt x="101" y="8"/>
                    </a:lnTo>
                    <a:lnTo>
                      <a:pt x="103" y="7"/>
                    </a:lnTo>
                    <a:lnTo>
                      <a:pt x="104" y="7"/>
                    </a:lnTo>
                    <a:lnTo>
                      <a:pt x="105" y="6"/>
                    </a:lnTo>
                    <a:lnTo>
                      <a:pt x="107" y="6"/>
                    </a:lnTo>
                    <a:lnTo>
                      <a:pt x="108" y="6"/>
                    </a:lnTo>
                    <a:lnTo>
                      <a:pt x="109" y="6"/>
                    </a:lnTo>
                    <a:lnTo>
                      <a:pt x="111" y="4"/>
                    </a:lnTo>
                    <a:lnTo>
                      <a:pt x="112" y="4"/>
                    </a:lnTo>
                    <a:lnTo>
                      <a:pt x="113" y="4"/>
                    </a:lnTo>
                    <a:lnTo>
                      <a:pt x="114" y="4"/>
                    </a:lnTo>
                    <a:lnTo>
                      <a:pt x="115" y="4"/>
                    </a:lnTo>
                    <a:lnTo>
                      <a:pt x="116" y="3"/>
                    </a:lnTo>
                    <a:lnTo>
                      <a:pt x="118" y="3"/>
                    </a:lnTo>
                    <a:lnTo>
                      <a:pt x="120" y="3"/>
                    </a:lnTo>
                    <a:lnTo>
                      <a:pt x="121" y="3"/>
                    </a:lnTo>
                    <a:lnTo>
                      <a:pt x="122" y="3"/>
                    </a:lnTo>
                    <a:lnTo>
                      <a:pt x="123" y="0"/>
                    </a:lnTo>
                    <a:lnTo>
                      <a:pt x="124" y="0"/>
                    </a:lnTo>
                    <a:lnTo>
                      <a:pt x="126" y="0"/>
                    </a:lnTo>
                    <a:lnTo>
                      <a:pt x="127" y="0"/>
                    </a:lnTo>
                    <a:lnTo>
                      <a:pt x="128" y="0"/>
                    </a:lnTo>
                    <a:lnTo>
                      <a:pt x="129" y="0"/>
                    </a:lnTo>
                    <a:lnTo>
                      <a:pt x="130" y="0"/>
                    </a:lnTo>
                    <a:lnTo>
                      <a:pt x="131" y="0"/>
                    </a:lnTo>
                    <a:lnTo>
                      <a:pt x="134" y="0"/>
                    </a:lnTo>
                    <a:lnTo>
                      <a:pt x="135" y="0"/>
                    </a:lnTo>
                    <a:lnTo>
                      <a:pt x="136" y="0"/>
                    </a:lnTo>
                    <a:lnTo>
                      <a:pt x="137" y="3"/>
                    </a:lnTo>
                    <a:lnTo>
                      <a:pt x="138" y="3"/>
                    </a:lnTo>
                    <a:lnTo>
                      <a:pt x="139" y="3"/>
                    </a:lnTo>
                    <a:lnTo>
                      <a:pt x="141" y="3"/>
                    </a:lnTo>
                    <a:lnTo>
                      <a:pt x="142" y="3"/>
                    </a:lnTo>
                    <a:lnTo>
                      <a:pt x="143" y="3"/>
                    </a:lnTo>
                    <a:lnTo>
                      <a:pt x="144" y="3"/>
                    </a:lnTo>
                    <a:lnTo>
                      <a:pt x="145" y="3"/>
                    </a:lnTo>
                    <a:lnTo>
                      <a:pt x="147" y="3"/>
                    </a:lnTo>
                    <a:lnTo>
                      <a:pt x="149" y="3"/>
                    </a:lnTo>
                    <a:lnTo>
                      <a:pt x="150" y="3"/>
                    </a:lnTo>
                    <a:lnTo>
                      <a:pt x="151" y="3"/>
                    </a:lnTo>
                    <a:lnTo>
                      <a:pt x="152" y="3"/>
                    </a:lnTo>
                    <a:lnTo>
                      <a:pt x="153" y="3"/>
                    </a:lnTo>
                    <a:lnTo>
                      <a:pt x="154" y="4"/>
                    </a:lnTo>
                    <a:lnTo>
                      <a:pt x="156" y="4"/>
                    </a:lnTo>
                    <a:lnTo>
                      <a:pt x="157" y="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8" name="Freeform 123"/>
              <p:cNvSpPr>
                <a:spLocks/>
              </p:cNvSpPr>
              <p:nvPr/>
            </p:nvSpPr>
            <p:spPr bwMode="auto">
              <a:xfrm>
                <a:off x="3606" y="1877"/>
                <a:ext cx="48" cy="16"/>
              </a:xfrm>
              <a:custGeom>
                <a:avLst/>
                <a:gdLst>
                  <a:gd name="T0" fmla="*/ 0 w 158"/>
                  <a:gd name="T1" fmla="*/ 0 h 48"/>
                  <a:gd name="T2" fmla="*/ 0 w 158"/>
                  <a:gd name="T3" fmla="*/ 0 h 48"/>
                  <a:gd name="T4" fmla="*/ 0 w 158"/>
                  <a:gd name="T5" fmla="*/ 0 h 48"/>
                  <a:gd name="T6" fmla="*/ 0 w 158"/>
                  <a:gd name="T7" fmla="*/ 0 h 48"/>
                  <a:gd name="T8" fmla="*/ 0 w 158"/>
                  <a:gd name="T9" fmla="*/ 0 h 48"/>
                  <a:gd name="T10" fmla="*/ 0 w 158"/>
                  <a:gd name="T11" fmla="*/ 0 h 48"/>
                  <a:gd name="T12" fmla="*/ 0 w 158"/>
                  <a:gd name="T13" fmla="*/ 0 h 48"/>
                  <a:gd name="T14" fmla="*/ 0 w 158"/>
                  <a:gd name="T15" fmla="*/ 0 h 48"/>
                  <a:gd name="T16" fmla="*/ 0 w 158"/>
                  <a:gd name="T17" fmla="*/ 0 h 48"/>
                  <a:gd name="T18" fmla="*/ 0 w 158"/>
                  <a:gd name="T19" fmla="*/ 0 h 48"/>
                  <a:gd name="T20" fmla="*/ 0 w 158"/>
                  <a:gd name="T21" fmla="*/ 0 h 48"/>
                  <a:gd name="T22" fmla="*/ 0 w 158"/>
                  <a:gd name="T23" fmla="*/ 0 h 48"/>
                  <a:gd name="T24" fmla="*/ 0 w 158"/>
                  <a:gd name="T25" fmla="*/ 0 h 48"/>
                  <a:gd name="T26" fmla="*/ 0 w 158"/>
                  <a:gd name="T27" fmla="*/ 0 h 48"/>
                  <a:gd name="T28" fmla="*/ 0 w 158"/>
                  <a:gd name="T29" fmla="*/ 0 h 48"/>
                  <a:gd name="T30" fmla="*/ 0 w 158"/>
                  <a:gd name="T31" fmla="*/ 0 h 48"/>
                  <a:gd name="T32" fmla="*/ 0 w 158"/>
                  <a:gd name="T33" fmla="*/ 0 h 48"/>
                  <a:gd name="T34" fmla="*/ 0 w 158"/>
                  <a:gd name="T35" fmla="*/ 0 h 48"/>
                  <a:gd name="T36" fmla="*/ 0 w 158"/>
                  <a:gd name="T37" fmla="*/ 0 h 48"/>
                  <a:gd name="T38" fmla="*/ 0 w 158"/>
                  <a:gd name="T39" fmla="*/ 0 h 48"/>
                  <a:gd name="T40" fmla="*/ 0 w 158"/>
                  <a:gd name="T41" fmla="*/ 0 h 48"/>
                  <a:gd name="T42" fmla="*/ 0 w 158"/>
                  <a:gd name="T43" fmla="*/ 0 h 48"/>
                  <a:gd name="T44" fmla="*/ 0 w 158"/>
                  <a:gd name="T45" fmla="*/ 0 h 48"/>
                  <a:gd name="T46" fmla="*/ 0 w 158"/>
                  <a:gd name="T47" fmla="*/ 0 h 48"/>
                  <a:gd name="T48" fmla="*/ 0 w 158"/>
                  <a:gd name="T49" fmla="*/ 0 h 48"/>
                  <a:gd name="T50" fmla="*/ 0 w 158"/>
                  <a:gd name="T51" fmla="*/ 0 h 48"/>
                  <a:gd name="T52" fmla="*/ 0 w 158"/>
                  <a:gd name="T53" fmla="*/ 0 h 48"/>
                  <a:gd name="T54" fmla="*/ 0 w 158"/>
                  <a:gd name="T55" fmla="*/ 0 h 48"/>
                  <a:gd name="T56" fmla="*/ 0 w 158"/>
                  <a:gd name="T57" fmla="*/ 0 h 48"/>
                  <a:gd name="T58" fmla="*/ 0 w 158"/>
                  <a:gd name="T59" fmla="*/ 0 h 48"/>
                  <a:gd name="T60" fmla="*/ 0 w 158"/>
                  <a:gd name="T61" fmla="*/ 0 h 48"/>
                  <a:gd name="T62" fmla="*/ 0 w 158"/>
                  <a:gd name="T63" fmla="*/ 0 h 48"/>
                  <a:gd name="T64" fmla="*/ 0 w 158"/>
                  <a:gd name="T65" fmla="*/ 0 h 48"/>
                  <a:gd name="T66" fmla="*/ 0 w 158"/>
                  <a:gd name="T67" fmla="*/ 0 h 48"/>
                  <a:gd name="T68" fmla="*/ 0 w 158"/>
                  <a:gd name="T69" fmla="*/ 0 h 48"/>
                  <a:gd name="T70" fmla="*/ 0 w 158"/>
                  <a:gd name="T71" fmla="*/ 0 h 48"/>
                  <a:gd name="T72" fmla="*/ 0 w 158"/>
                  <a:gd name="T73" fmla="*/ 0 h 48"/>
                  <a:gd name="T74" fmla="*/ 0 w 158"/>
                  <a:gd name="T75" fmla="*/ 0 h 48"/>
                  <a:gd name="T76" fmla="*/ 0 w 158"/>
                  <a:gd name="T77" fmla="*/ 0 h 48"/>
                  <a:gd name="T78" fmla="*/ 0 w 158"/>
                  <a:gd name="T79" fmla="*/ 0 h 48"/>
                  <a:gd name="T80" fmla="*/ 0 w 158"/>
                  <a:gd name="T81" fmla="*/ 0 h 48"/>
                  <a:gd name="T82" fmla="*/ 0 w 158"/>
                  <a:gd name="T83" fmla="*/ 0 h 48"/>
                  <a:gd name="T84" fmla="*/ 0 w 158"/>
                  <a:gd name="T85" fmla="*/ 0 h 48"/>
                  <a:gd name="T86" fmla="*/ 0 w 158"/>
                  <a:gd name="T87" fmla="*/ 0 h 48"/>
                  <a:gd name="T88" fmla="*/ 0 w 158"/>
                  <a:gd name="T89" fmla="*/ 0 h 48"/>
                  <a:gd name="T90" fmla="*/ 0 w 158"/>
                  <a:gd name="T91" fmla="*/ 0 h 48"/>
                  <a:gd name="T92" fmla="*/ 0 w 158"/>
                  <a:gd name="T93" fmla="*/ 0 h 48"/>
                  <a:gd name="T94" fmla="*/ 0 w 158"/>
                  <a:gd name="T95" fmla="*/ 0 h 48"/>
                  <a:gd name="T96" fmla="*/ 0 w 158"/>
                  <a:gd name="T97" fmla="*/ 0 h 48"/>
                  <a:gd name="T98" fmla="*/ 0 w 158"/>
                  <a:gd name="T99" fmla="*/ 0 h 48"/>
                  <a:gd name="T100" fmla="*/ 0 w 158"/>
                  <a:gd name="T101" fmla="*/ 0 h 48"/>
                  <a:gd name="T102" fmla="*/ 0 w 158"/>
                  <a:gd name="T103" fmla="*/ 0 h 48"/>
                  <a:gd name="T104" fmla="*/ 0 w 158"/>
                  <a:gd name="T105" fmla="*/ 0 h 48"/>
                  <a:gd name="T106" fmla="*/ 0 w 158"/>
                  <a:gd name="T107" fmla="*/ 0 h 48"/>
                  <a:gd name="T108" fmla="*/ 0 w 158"/>
                  <a:gd name="T109" fmla="*/ 0 h 48"/>
                  <a:gd name="T110" fmla="*/ 0 w 158"/>
                  <a:gd name="T111" fmla="*/ 0 h 48"/>
                  <a:gd name="T112" fmla="*/ 0 w 158"/>
                  <a:gd name="T113" fmla="*/ 0 h 48"/>
                  <a:gd name="T114" fmla="*/ 0 w 158"/>
                  <a:gd name="T115" fmla="*/ 0 h 48"/>
                  <a:gd name="T116" fmla="*/ 0 w 158"/>
                  <a:gd name="T117" fmla="*/ 0 h 48"/>
                  <a:gd name="T118" fmla="*/ 0 w 158"/>
                  <a:gd name="T119" fmla="*/ 0 h 48"/>
                  <a:gd name="T120" fmla="*/ 0 w 158"/>
                  <a:gd name="T121" fmla="*/ 0 h 48"/>
                  <a:gd name="T122" fmla="*/ 0 w 158"/>
                  <a:gd name="T123" fmla="*/ 0 h 48"/>
                  <a:gd name="T124" fmla="*/ 0 w 158"/>
                  <a:gd name="T125" fmla="*/ 0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8">
                    <a:moveTo>
                      <a:pt x="0" y="0"/>
                    </a:moveTo>
                    <a:lnTo>
                      <a:pt x="1" y="1"/>
                    </a:lnTo>
                    <a:lnTo>
                      <a:pt x="3" y="1"/>
                    </a:lnTo>
                    <a:lnTo>
                      <a:pt x="4" y="1"/>
                    </a:lnTo>
                    <a:lnTo>
                      <a:pt x="5" y="3"/>
                    </a:lnTo>
                    <a:lnTo>
                      <a:pt x="7" y="3"/>
                    </a:lnTo>
                    <a:lnTo>
                      <a:pt x="8" y="4"/>
                    </a:lnTo>
                    <a:lnTo>
                      <a:pt x="9" y="4"/>
                    </a:lnTo>
                    <a:lnTo>
                      <a:pt x="10" y="4"/>
                    </a:lnTo>
                    <a:lnTo>
                      <a:pt x="11" y="5"/>
                    </a:lnTo>
                    <a:lnTo>
                      <a:pt x="13" y="5"/>
                    </a:lnTo>
                    <a:lnTo>
                      <a:pt x="14" y="7"/>
                    </a:lnTo>
                    <a:lnTo>
                      <a:pt x="15" y="7"/>
                    </a:lnTo>
                    <a:lnTo>
                      <a:pt x="17" y="8"/>
                    </a:lnTo>
                    <a:lnTo>
                      <a:pt x="18" y="9"/>
                    </a:lnTo>
                    <a:lnTo>
                      <a:pt x="19" y="9"/>
                    </a:lnTo>
                    <a:lnTo>
                      <a:pt x="21" y="12"/>
                    </a:lnTo>
                    <a:lnTo>
                      <a:pt x="22" y="12"/>
                    </a:lnTo>
                    <a:lnTo>
                      <a:pt x="23" y="13"/>
                    </a:lnTo>
                    <a:lnTo>
                      <a:pt x="24" y="13"/>
                    </a:lnTo>
                    <a:lnTo>
                      <a:pt x="25" y="13"/>
                    </a:lnTo>
                    <a:lnTo>
                      <a:pt x="26" y="13"/>
                    </a:lnTo>
                    <a:lnTo>
                      <a:pt x="28" y="14"/>
                    </a:lnTo>
                    <a:lnTo>
                      <a:pt x="30" y="14"/>
                    </a:lnTo>
                    <a:lnTo>
                      <a:pt x="31" y="16"/>
                    </a:lnTo>
                    <a:lnTo>
                      <a:pt x="32" y="16"/>
                    </a:lnTo>
                    <a:lnTo>
                      <a:pt x="33" y="17"/>
                    </a:lnTo>
                    <a:lnTo>
                      <a:pt x="34" y="17"/>
                    </a:lnTo>
                    <a:lnTo>
                      <a:pt x="36" y="18"/>
                    </a:lnTo>
                    <a:lnTo>
                      <a:pt x="37" y="18"/>
                    </a:lnTo>
                    <a:lnTo>
                      <a:pt x="38" y="20"/>
                    </a:lnTo>
                    <a:lnTo>
                      <a:pt x="39" y="21"/>
                    </a:lnTo>
                    <a:lnTo>
                      <a:pt x="40" y="21"/>
                    </a:lnTo>
                    <a:lnTo>
                      <a:pt x="41" y="22"/>
                    </a:lnTo>
                    <a:lnTo>
                      <a:pt x="44" y="22"/>
                    </a:lnTo>
                    <a:lnTo>
                      <a:pt x="45" y="25"/>
                    </a:lnTo>
                    <a:lnTo>
                      <a:pt x="46" y="25"/>
                    </a:lnTo>
                    <a:lnTo>
                      <a:pt x="47" y="25"/>
                    </a:lnTo>
                    <a:lnTo>
                      <a:pt x="48" y="25"/>
                    </a:lnTo>
                    <a:lnTo>
                      <a:pt x="49" y="25"/>
                    </a:lnTo>
                    <a:lnTo>
                      <a:pt x="51" y="25"/>
                    </a:lnTo>
                    <a:lnTo>
                      <a:pt x="52" y="22"/>
                    </a:lnTo>
                    <a:lnTo>
                      <a:pt x="53" y="22"/>
                    </a:lnTo>
                    <a:lnTo>
                      <a:pt x="54" y="22"/>
                    </a:lnTo>
                    <a:lnTo>
                      <a:pt x="55" y="22"/>
                    </a:lnTo>
                    <a:lnTo>
                      <a:pt x="57" y="22"/>
                    </a:lnTo>
                    <a:lnTo>
                      <a:pt x="59" y="22"/>
                    </a:lnTo>
                    <a:lnTo>
                      <a:pt x="60" y="22"/>
                    </a:lnTo>
                    <a:lnTo>
                      <a:pt x="61" y="22"/>
                    </a:lnTo>
                    <a:lnTo>
                      <a:pt x="62" y="22"/>
                    </a:lnTo>
                    <a:lnTo>
                      <a:pt x="63" y="22"/>
                    </a:lnTo>
                    <a:lnTo>
                      <a:pt x="64" y="22"/>
                    </a:lnTo>
                    <a:lnTo>
                      <a:pt x="66" y="22"/>
                    </a:lnTo>
                    <a:lnTo>
                      <a:pt x="67" y="22"/>
                    </a:lnTo>
                    <a:lnTo>
                      <a:pt x="68" y="25"/>
                    </a:lnTo>
                    <a:lnTo>
                      <a:pt x="70" y="25"/>
                    </a:lnTo>
                    <a:lnTo>
                      <a:pt x="71" y="26"/>
                    </a:lnTo>
                    <a:lnTo>
                      <a:pt x="73" y="26"/>
                    </a:lnTo>
                    <a:lnTo>
                      <a:pt x="74" y="27"/>
                    </a:lnTo>
                    <a:lnTo>
                      <a:pt x="75" y="27"/>
                    </a:lnTo>
                    <a:lnTo>
                      <a:pt x="76" y="29"/>
                    </a:lnTo>
                    <a:lnTo>
                      <a:pt x="77" y="30"/>
                    </a:lnTo>
                    <a:lnTo>
                      <a:pt x="78" y="31"/>
                    </a:lnTo>
                    <a:lnTo>
                      <a:pt x="80" y="31"/>
                    </a:lnTo>
                    <a:lnTo>
                      <a:pt x="81" y="33"/>
                    </a:lnTo>
                    <a:lnTo>
                      <a:pt x="83" y="34"/>
                    </a:lnTo>
                    <a:lnTo>
                      <a:pt x="84" y="35"/>
                    </a:lnTo>
                    <a:lnTo>
                      <a:pt x="85" y="35"/>
                    </a:lnTo>
                    <a:lnTo>
                      <a:pt x="86" y="37"/>
                    </a:lnTo>
                    <a:lnTo>
                      <a:pt x="88" y="37"/>
                    </a:lnTo>
                    <a:lnTo>
                      <a:pt x="89" y="37"/>
                    </a:lnTo>
                    <a:lnTo>
                      <a:pt x="90" y="39"/>
                    </a:lnTo>
                    <a:lnTo>
                      <a:pt x="91" y="39"/>
                    </a:lnTo>
                    <a:lnTo>
                      <a:pt x="92" y="39"/>
                    </a:lnTo>
                    <a:lnTo>
                      <a:pt x="93" y="39"/>
                    </a:lnTo>
                    <a:lnTo>
                      <a:pt x="95" y="39"/>
                    </a:lnTo>
                    <a:lnTo>
                      <a:pt x="97" y="39"/>
                    </a:lnTo>
                    <a:lnTo>
                      <a:pt x="98" y="40"/>
                    </a:lnTo>
                    <a:lnTo>
                      <a:pt x="99" y="40"/>
                    </a:lnTo>
                    <a:lnTo>
                      <a:pt x="100" y="40"/>
                    </a:lnTo>
                    <a:lnTo>
                      <a:pt x="101" y="40"/>
                    </a:lnTo>
                    <a:lnTo>
                      <a:pt x="103" y="40"/>
                    </a:lnTo>
                    <a:lnTo>
                      <a:pt x="104" y="40"/>
                    </a:lnTo>
                    <a:lnTo>
                      <a:pt x="105" y="40"/>
                    </a:lnTo>
                    <a:lnTo>
                      <a:pt x="106" y="40"/>
                    </a:lnTo>
                    <a:lnTo>
                      <a:pt x="107" y="42"/>
                    </a:lnTo>
                    <a:lnTo>
                      <a:pt x="108" y="42"/>
                    </a:lnTo>
                    <a:lnTo>
                      <a:pt x="111" y="42"/>
                    </a:lnTo>
                    <a:lnTo>
                      <a:pt x="112" y="43"/>
                    </a:lnTo>
                    <a:lnTo>
                      <a:pt x="113" y="43"/>
                    </a:lnTo>
                    <a:lnTo>
                      <a:pt x="114" y="44"/>
                    </a:lnTo>
                    <a:lnTo>
                      <a:pt x="115" y="44"/>
                    </a:lnTo>
                    <a:lnTo>
                      <a:pt x="116" y="46"/>
                    </a:lnTo>
                    <a:lnTo>
                      <a:pt x="118" y="46"/>
                    </a:lnTo>
                    <a:lnTo>
                      <a:pt x="119" y="47"/>
                    </a:lnTo>
                    <a:lnTo>
                      <a:pt x="120" y="47"/>
                    </a:lnTo>
                    <a:lnTo>
                      <a:pt x="121" y="47"/>
                    </a:lnTo>
                    <a:lnTo>
                      <a:pt x="123" y="47"/>
                    </a:lnTo>
                    <a:lnTo>
                      <a:pt x="125" y="48"/>
                    </a:lnTo>
                    <a:lnTo>
                      <a:pt x="126" y="48"/>
                    </a:lnTo>
                    <a:lnTo>
                      <a:pt x="127" y="48"/>
                    </a:lnTo>
                    <a:lnTo>
                      <a:pt x="128" y="47"/>
                    </a:lnTo>
                    <a:lnTo>
                      <a:pt x="129" y="47"/>
                    </a:lnTo>
                    <a:lnTo>
                      <a:pt x="130" y="47"/>
                    </a:lnTo>
                    <a:lnTo>
                      <a:pt x="132" y="47"/>
                    </a:lnTo>
                    <a:lnTo>
                      <a:pt x="133" y="46"/>
                    </a:lnTo>
                    <a:lnTo>
                      <a:pt x="134" y="46"/>
                    </a:lnTo>
                    <a:lnTo>
                      <a:pt x="135" y="46"/>
                    </a:lnTo>
                    <a:lnTo>
                      <a:pt x="137" y="46"/>
                    </a:lnTo>
                    <a:lnTo>
                      <a:pt x="138" y="46"/>
                    </a:lnTo>
                    <a:lnTo>
                      <a:pt x="140" y="44"/>
                    </a:lnTo>
                    <a:lnTo>
                      <a:pt x="141" y="44"/>
                    </a:lnTo>
                    <a:lnTo>
                      <a:pt x="142" y="44"/>
                    </a:lnTo>
                    <a:lnTo>
                      <a:pt x="143" y="44"/>
                    </a:lnTo>
                    <a:lnTo>
                      <a:pt x="144" y="43"/>
                    </a:lnTo>
                    <a:lnTo>
                      <a:pt x="145" y="43"/>
                    </a:lnTo>
                    <a:lnTo>
                      <a:pt x="147" y="43"/>
                    </a:lnTo>
                    <a:lnTo>
                      <a:pt x="148" y="43"/>
                    </a:lnTo>
                    <a:lnTo>
                      <a:pt x="150" y="43"/>
                    </a:lnTo>
                    <a:lnTo>
                      <a:pt x="151" y="42"/>
                    </a:lnTo>
                    <a:lnTo>
                      <a:pt x="152" y="42"/>
                    </a:lnTo>
                    <a:lnTo>
                      <a:pt x="153" y="42"/>
                    </a:lnTo>
                    <a:lnTo>
                      <a:pt x="155" y="41"/>
                    </a:lnTo>
                    <a:lnTo>
                      <a:pt x="156" y="41"/>
                    </a:lnTo>
                    <a:lnTo>
                      <a:pt x="157" y="41"/>
                    </a:lnTo>
                    <a:lnTo>
                      <a:pt x="158" y="4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19" name="Freeform 124"/>
              <p:cNvSpPr>
                <a:spLocks/>
              </p:cNvSpPr>
              <p:nvPr/>
            </p:nvSpPr>
            <p:spPr bwMode="auto">
              <a:xfrm>
                <a:off x="3654" y="1887"/>
                <a:ext cx="46" cy="4"/>
              </a:xfrm>
              <a:custGeom>
                <a:avLst/>
                <a:gdLst>
                  <a:gd name="T0" fmla="*/ 0 w 158"/>
                  <a:gd name="T1" fmla="*/ 0 h 13"/>
                  <a:gd name="T2" fmla="*/ 0 w 158"/>
                  <a:gd name="T3" fmla="*/ 0 h 13"/>
                  <a:gd name="T4" fmla="*/ 0 w 158"/>
                  <a:gd name="T5" fmla="*/ 0 h 13"/>
                  <a:gd name="T6" fmla="*/ 0 w 158"/>
                  <a:gd name="T7" fmla="*/ 0 h 13"/>
                  <a:gd name="T8" fmla="*/ 0 w 158"/>
                  <a:gd name="T9" fmla="*/ 0 h 13"/>
                  <a:gd name="T10" fmla="*/ 0 w 158"/>
                  <a:gd name="T11" fmla="*/ 0 h 13"/>
                  <a:gd name="T12" fmla="*/ 0 w 158"/>
                  <a:gd name="T13" fmla="*/ 0 h 13"/>
                  <a:gd name="T14" fmla="*/ 0 w 158"/>
                  <a:gd name="T15" fmla="*/ 0 h 13"/>
                  <a:gd name="T16" fmla="*/ 0 w 158"/>
                  <a:gd name="T17" fmla="*/ 0 h 13"/>
                  <a:gd name="T18" fmla="*/ 0 w 158"/>
                  <a:gd name="T19" fmla="*/ 0 h 13"/>
                  <a:gd name="T20" fmla="*/ 0 w 158"/>
                  <a:gd name="T21" fmla="*/ 0 h 13"/>
                  <a:gd name="T22" fmla="*/ 0 w 158"/>
                  <a:gd name="T23" fmla="*/ 0 h 13"/>
                  <a:gd name="T24" fmla="*/ 0 w 158"/>
                  <a:gd name="T25" fmla="*/ 0 h 13"/>
                  <a:gd name="T26" fmla="*/ 0 w 158"/>
                  <a:gd name="T27" fmla="*/ 0 h 13"/>
                  <a:gd name="T28" fmla="*/ 0 w 158"/>
                  <a:gd name="T29" fmla="*/ 0 h 13"/>
                  <a:gd name="T30" fmla="*/ 0 w 158"/>
                  <a:gd name="T31" fmla="*/ 0 h 13"/>
                  <a:gd name="T32" fmla="*/ 0 w 158"/>
                  <a:gd name="T33" fmla="*/ 0 h 13"/>
                  <a:gd name="T34" fmla="*/ 0 w 158"/>
                  <a:gd name="T35" fmla="*/ 0 h 13"/>
                  <a:gd name="T36" fmla="*/ 0 w 158"/>
                  <a:gd name="T37" fmla="*/ 0 h 13"/>
                  <a:gd name="T38" fmla="*/ 0 w 158"/>
                  <a:gd name="T39" fmla="*/ 0 h 13"/>
                  <a:gd name="T40" fmla="*/ 0 w 158"/>
                  <a:gd name="T41" fmla="*/ 0 h 13"/>
                  <a:gd name="T42" fmla="*/ 0 w 158"/>
                  <a:gd name="T43" fmla="*/ 0 h 13"/>
                  <a:gd name="T44" fmla="*/ 0 w 158"/>
                  <a:gd name="T45" fmla="*/ 0 h 13"/>
                  <a:gd name="T46" fmla="*/ 0 w 158"/>
                  <a:gd name="T47" fmla="*/ 0 h 13"/>
                  <a:gd name="T48" fmla="*/ 0 w 158"/>
                  <a:gd name="T49" fmla="*/ 0 h 13"/>
                  <a:gd name="T50" fmla="*/ 0 w 158"/>
                  <a:gd name="T51" fmla="*/ 0 h 13"/>
                  <a:gd name="T52" fmla="*/ 0 w 158"/>
                  <a:gd name="T53" fmla="*/ 0 h 13"/>
                  <a:gd name="T54" fmla="*/ 0 w 158"/>
                  <a:gd name="T55" fmla="*/ 0 h 13"/>
                  <a:gd name="T56" fmla="*/ 0 w 158"/>
                  <a:gd name="T57" fmla="*/ 0 h 13"/>
                  <a:gd name="T58" fmla="*/ 0 w 158"/>
                  <a:gd name="T59" fmla="*/ 0 h 13"/>
                  <a:gd name="T60" fmla="*/ 0 w 158"/>
                  <a:gd name="T61" fmla="*/ 0 h 13"/>
                  <a:gd name="T62" fmla="*/ 0 w 158"/>
                  <a:gd name="T63" fmla="*/ 0 h 13"/>
                  <a:gd name="T64" fmla="*/ 0 w 158"/>
                  <a:gd name="T65" fmla="*/ 0 h 13"/>
                  <a:gd name="T66" fmla="*/ 0 w 158"/>
                  <a:gd name="T67" fmla="*/ 0 h 13"/>
                  <a:gd name="T68" fmla="*/ 0 w 158"/>
                  <a:gd name="T69" fmla="*/ 0 h 13"/>
                  <a:gd name="T70" fmla="*/ 0 w 158"/>
                  <a:gd name="T71" fmla="*/ 0 h 13"/>
                  <a:gd name="T72" fmla="*/ 0 w 158"/>
                  <a:gd name="T73" fmla="*/ 0 h 13"/>
                  <a:gd name="T74" fmla="*/ 0 w 158"/>
                  <a:gd name="T75" fmla="*/ 0 h 13"/>
                  <a:gd name="T76" fmla="*/ 0 w 158"/>
                  <a:gd name="T77" fmla="*/ 0 h 13"/>
                  <a:gd name="T78" fmla="*/ 0 w 158"/>
                  <a:gd name="T79" fmla="*/ 0 h 13"/>
                  <a:gd name="T80" fmla="*/ 0 w 158"/>
                  <a:gd name="T81" fmla="*/ 0 h 13"/>
                  <a:gd name="T82" fmla="*/ 0 w 158"/>
                  <a:gd name="T83" fmla="*/ 0 h 13"/>
                  <a:gd name="T84" fmla="*/ 0 w 158"/>
                  <a:gd name="T85" fmla="*/ 0 h 13"/>
                  <a:gd name="T86" fmla="*/ 0 w 158"/>
                  <a:gd name="T87" fmla="*/ 0 h 13"/>
                  <a:gd name="T88" fmla="*/ 0 w 158"/>
                  <a:gd name="T89" fmla="*/ 0 h 13"/>
                  <a:gd name="T90" fmla="*/ 0 w 158"/>
                  <a:gd name="T91" fmla="*/ 0 h 13"/>
                  <a:gd name="T92" fmla="*/ 0 w 158"/>
                  <a:gd name="T93" fmla="*/ 0 h 13"/>
                  <a:gd name="T94" fmla="*/ 0 w 158"/>
                  <a:gd name="T95" fmla="*/ 0 h 13"/>
                  <a:gd name="T96" fmla="*/ 0 w 158"/>
                  <a:gd name="T97" fmla="*/ 0 h 13"/>
                  <a:gd name="T98" fmla="*/ 0 w 158"/>
                  <a:gd name="T99" fmla="*/ 0 h 13"/>
                  <a:gd name="T100" fmla="*/ 0 w 158"/>
                  <a:gd name="T101" fmla="*/ 0 h 13"/>
                  <a:gd name="T102" fmla="*/ 0 w 158"/>
                  <a:gd name="T103" fmla="*/ 0 h 13"/>
                  <a:gd name="T104" fmla="*/ 0 w 158"/>
                  <a:gd name="T105" fmla="*/ 0 h 13"/>
                  <a:gd name="T106" fmla="*/ 0 w 158"/>
                  <a:gd name="T107" fmla="*/ 0 h 13"/>
                  <a:gd name="T108" fmla="*/ 0 w 158"/>
                  <a:gd name="T109" fmla="*/ 0 h 13"/>
                  <a:gd name="T110" fmla="*/ 0 w 158"/>
                  <a:gd name="T111" fmla="*/ 0 h 13"/>
                  <a:gd name="T112" fmla="*/ 0 w 158"/>
                  <a:gd name="T113" fmla="*/ 0 h 13"/>
                  <a:gd name="T114" fmla="*/ 0 w 158"/>
                  <a:gd name="T115" fmla="*/ 0 h 13"/>
                  <a:gd name="T116" fmla="*/ 0 w 158"/>
                  <a:gd name="T117" fmla="*/ 0 h 13"/>
                  <a:gd name="T118" fmla="*/ 0 w 158"/>
                  <a:gd name="T119" fmla="*/ 0 h 13"/>
                  <a:gd name="T120" fmla="*/ 0 w 158"/>
                  <a:gd name="T121" fmla="*/ 0 h 13"/>
                  <a:gd name="T122" fmla="*/ 0 w 158"/>
                  <a:gd name="T123" fmla="*/ 0 h 13"/>
                  <a:gd name="T124" fmla="*/ 0 w 158"/>
                  <a:gd name="T125" fmla="*/ 0 h 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3">
                    <a:moveTo>
                      <a:pt x="0" y="11"/>
                    </a:moveTo>
                    <a:lnTo>
                      <a:pt x="1" y="11"/>
                    </a:lnTo>
                    <a:lnTo>
                      <a:pt x="2" y="11"/>
                    </a:lnTo>
                    <a:lnTo>
                      <a:pt x="5" y="11"/>
                    </a:lnTo>
                    <a:lnTo>
                      <a:pt x="6" y="11"/>
                    </a:lnTo>
                    <a:lnTo>
                      <a:pt x="7" y="11"/>
                    </a:lnTo>
                    <a:lnTo>
                      <a:pt x="8" y="11"/>
                    </a:lnTo>
                    <a:lnTo>
                      <a:pt x="9" y="11"/>
                    </a:lnTo>
                    <a:lnTo>
                      <a:pt x="10" y="11"/>
                    </a:lnTo>
                    <a:lnTo>
                      <a:pt x="12" y="11"/>
                    </a:lnTo>
                    <a:lnTo>
                      <a:pt x="13" y="11"/>
                    </a:lnTo>
                    <a:lnTo>
                      <a:pt x="14" y="11"/>
                    </a:lnTo>
                    <a:lnTo>
                      <a:pt x="15" y="11"/>
                    </a:lnTo>
                    <a:lnTo>
                      <a:pt x="16" y="11"/>
                    </a:lnTo>
                    <a:lnTo>
                      <a:pt x="17" y="11"/>
                    </a:lnTo>
                    <a:lnTo>
                      <a:pt x="20" y="11"/>
                    </a:lnTo>
                    <a:lnTo>
                      <a:pt x="21" y="11"/>
                    </a:lnTo>
                    <a:lnTo>
                      <a:pt x="22" y="11"/>
                    </a:lnTo>
                    <a:lnTo>
                      <a:pt x="23" y="11"/>
                    </a:lnTo>
                    <a:lnTo>
                      <a:pt x="24" y="11"/>
                    </a:lnTo>
                    <a:lnTo>
                      <a:pt x="25" y="11"/>
                    </a:lnTo>
                    <a:lnTo>
                      <a:pt x="27" y="11"/>
                    </a:lnTo>
                    <a:lnTo>
                      <a:pt x="28" y="11"/>
                    </a:lnTo>
                    <a:lnTo>
                      <a:pt x="29" y="11"/>
                    </a:lnTo>
                    <a:lnTo>
                      <a:pt x="30" y="11"/>
                    </a:lnTo>
                    <a:lnTo>
                      <a:pt x="32" y="11"/>
                    </a:lnTo>
                    <a:lnTo>
                      <a:pt x="33" y="11"/>
                    </a:lnTo>
                    <a:lnTo>
                      <a:pt x="35" y="11"/>
                    </a:lnTo>
                    <a:lnTo>
                      <a:pt x="36" y="11"/>
                    </a:lnTo>
                    <a:lnTo>
                      <a:pt x="37" y="11"/>
                    </a:lnTo>
                    <a:lnTo>
                      <a:pt x="38" y="10"/>
                    </a:lnTo>
                    <a:lnTo>
                      <a:pt x="39" y="10"/>
                    </a:lnTo>
                    <a:lnTo>
                      <a:pt x="40" y="10"/>
                    </a:lnTo>
                    <a:lnTo>
                      <a:pt x="42" y="10"/>
                    </a:lnTo>
                    <a:lnTo>
                      <a:pt x="43" y="9"/>
                    </a:lnTo>
                    <a:lnTo>
                      <a:pt x="45" y="9"/>
                    </a:lnTo>
                    <a:lnTo>
                      <a:pt x="46" y="9"/>
                    </a:lnTo>
                    <a:lnTo>
                      <a:pt x="47" y="7"/>
                    </a:lnTo>
                    <a:lnTo>
                      <a:pt x="48" y="6"/>
                    </a:lnTo>
                    <a:lnTo>
                      <a:pt x="50" y="6"/>
                    </a:lnTo>
                    <a:lnTo>
                      <a:pt x="51" y="6"/>
                    </a:lnTo>
                    <a:lnTo>
                      <a:pt x="52" y="6"/>
                    </a:lnTo>
                    <a:lnTo>
                      <a:pt x="53" y="6"/>
                    </a:lnTo>
                    <a:lnTo>
                      <a:pt x="54" y="5"/>
                    </a:lnTo>
                    <a:lnTo>
                      <a:pt x="55" y="5"/>
                    </a:lnTo>
                    <a:lnTo>
                      <a:pt x="57" y="5"/>
                    </a:lnTo>
                    <a:lnTo>
                      <a:pt x="59" y="5"/>
                    </a:lnTo>
                    <a:lnTo>
                      <a:pt x="60" y="3"/>
                    </a:lnTo>
                    <a:lnTo>
                      <a:pt x="61" y="3"/>
                    </a:lnTo>
                    <a:lnTo>
                      <a:pt x="62" y="3"/>
                    </a:lnTo>
                    <a:lnTo>
                      <a:pt x="63" y="2"/>
                    </a:lnTo>
                    <a:lnTo>
                      <a:pt x="65" y="2"/>
                    </a:lnTo>
                    <a:lnTo>
                      <a:pt x="66" y="2"/>
                    </a:lnTo>
                    <a:lnTo>
                      <a:pt x="67" y="2"/>
                    </a:lnTo>
                    <a:lnTo>
                      <a:pt x="68" y="1"/>
                    </a:lnTo>
                    <a:lnTo>
                      <a:pt x="69" y="1"/>
                    </a:lnTo>
                    <a:lnTo>
                      <a:pt x="70" y="1"/>
                    </a:lnTo>
                    <a:lnTo>
                      <a:pt x="73" y="1"/>
                    </a:lnTo>
                    <a:lnTo>
                      <a:pt x="74" y="1"/>
                    </a:lnTo>
                    <a:lnTo>
                      <a:pt x="75" y="1"/>
                    </a:lnTo>
                    <a:lnTo>
                      <a:pt x="76" y="1"/>
                    </a:lnTo>
                    <a:lnTo>
                      <a:pt x="77" y="1"/>
                    </a:lnTo>
                    <a:lnTo>
                      <a:pt x="78" y="1"/>
                    </a:lnTo>
                    <a:lnTo>
                      <a:pt x="80" y="1"/>
                    </a:lnTo>
                    <a:lnTo>
                      <a:pt x="81" y="1"/>
                    </a:lnTo>
                    <a:lnTo>
                      <a:pt x="82" y="1"/>
                    </a:lnTo>
                    <a:lnTo>
                      <a:pt x="83" y="0"/>
                    </a:lnTo>
                    <a:lnTo>
                      <a:pt x="85" y="0"/>
                    </a:lnTo>
                    <a:lnTo>
                      <a:pt x="86" y="2"/>
                    </a:lnTo>
                    <a:lnTo>
                      <a:pt x="88" y="2"/>
                    </a:lnTo>
                    <a:lnTo>
                      <a:pt x="89" y="2"/>
                    </a:lnTo>
                    <a:lnTo>
                      <a:pt x="90" y="2"/>
                    </a:lnTo>
                    <a:lnTo>
                      <a:pt x="91" y="2"/>
                    </a:lnTo>
                    <a:lnTo>
                      <a:pt x="92" y="2"/>
                    </a:lnTo>
                    <a:lnTo>
                      <a:pt x="93" y="2"/>
                    </a:lnTo>
                    <a:lnTo>
                      <a:pt x="95" y="2"/>
                    </a:lnTo>
                    <a:lnTo>
                      <a:pt x="96" y="2"/>
                    </a:lnTo>
                    <a:lnTo>
                      <a:pt x="97" y="2"/>
                    </a:lnTo>
                    <a:lnTo>
                      <a:pt x="99" y="2"/>
                    </a:lnTo>
                    <a:lnTo>
                      <a:pt x="100" y="2"/>
                    </a:lnTo>
                    <a:lnTo>
                      <a:pt x="101" y="2"/>
                    </a:lnTo>
                    <a:lnTo>
                      <a:pt x="103" y="3"/>
                    </a:lnTo>
                    <a:lnTo>
                      <a:pt x="104" y="3"/>
                    </a:lnTo>
                    <a:lnTo>
                      <a:pt x="105" y="3"/>
                    </a:lnTo>
                    <a:lnTo>
                      <a:pt x="106" y="3"/>
                    </a:lnTo>
                    <a:lnTo>
                      <a:pt x="107" y="3"/>
                    </a:lnTo>
                    <a:lnTo>
                      <a:pt x="109" y="3"/>
                    </a:lnTo>
                    <a:lnTo>
                      <a:pt x="110" y="3"/>
                    </a:lnTo>
                    <a:lnTo>
                      <a:pt x="112" y="3"/>
                    </a:lnTo>
                    <a:lnTo>
                      <a:pt x="113" y="4"/>
                    </a:lnTo>
                    <a:lnTo>
                      <a:pt x="114" y="4"/>
                    </a:lnTo>
                    <a:lnTo>
                      <a:pt x="115" y="4"/>
                    </a:lnTo>
                    <a:lnTo>
                      <a:pt x="117" y="4"/>
                    </a:lnTo>
                    <a:lnTo>
                      <a:pt x="118" y="4"/>
                    </a:lnTo>
                    <a:lnTo>
                      <a:pt x="119" y="4"/>
                    </a:lnTo>
                    <a:lnTo>
                      <a:pt x="120" y="6"/>
                    </a:lnTo>
                    <a:lnTo>
                      <a:pt x="121" y="6"/>
                    </a:lnTo>
                    <a:lnTo>
                      <a:pt x="122" y="6"/>
                    </a:lnTo>
                    <a:lnTo>
                      <a:pt x="125" y="6"/>
                    </a:lnTo>
                    <a:lnTo>
                      <a:pt x="126" y="6"/>
                    </a:lnTo>
                    <a:lnTo>
                      <a:pt x="127" y="6"/>
                    </a:lnTo>
                    <a:lnTo>
                      <a:pt x="128" y="7"/>
                    </a:lnTo>
                    <a:lnTo>
                      <a:pt x="129" y="7"/>
                    </a:lnTo>
                    <a:lnTo>
                      <a:pt x="130" y="7"/>
                    </a:lnTo>
                    <a:lnTo>
                      <a:pt x="132" y="7"/>
                    </a:lnTo>
                    <a:lnTo>
                      <a:pt x="133" y="7"/>
                    </a:lnTo>
                    <a:lnTo>
                      <a:pt x="134" y="7"/>
                    </a:lnTo>
                    <a:lnTo>
                      <a:pt x="135" y="7"/>
                    </a:lnTo>
                    <a:lnTo>
                      <a:pt x="136" y="9"/>
                    </a:lnTo>
                    <a:lnTo>
                      <a:pt x="137" y="9"/>
                    </a:lnTo>
                    <a:lnTo>
                      <a:pt x="140" y="9"/>
                    </a:lnTo>
                    <a:lnTo>
                      <a:pt x="141" y="9"/>
                    </a:lnTo>
                    <a:lnTo>
                      <a:pt x="142" y="9"/>
                    </a:lnTo>
                    <a:lnTo>
                      <a:pt x="143" y="9"/>
                    </a:lnTo>
                    <a:lnTo>
                      <a:pt x="144" y="11"/>
                    </a:lnTo>
                    <a:lnTo>
                      <a:pt x="145" y="11"/>
                    </a:lnTo>
                    <a:lnTo>
                      <a:pt x="147" y="11"/>
                    </a:lnTo>
                    <a:lnTo>
                      <a:pt x="148" y="11"/>
                    </a:lnTo>
                    <a:lnTo>
                      <a:pt x="149" y="12"/>
                    </a:lnTo>
                    <a:lnTo>
                      <a:pt x="150" y="12"/>
                    </a:lnTo>
                    <a:lnTo>
                      <a:pt x="152" y="12"/>
                    </a:lnTo>
                    <a:lnTo>
                      <a:pt x="153" y="12"/>
                    </a:lnTo>
                    <a:lnTo>
                      <a:pt x="155" y="13"/>
                    </a:lnTo>
                    <a:lnTo>
                      <a:pt x="156" y="13"/>
                    </a:lnTo>
                    <a:lnTo>
                      <a:pt x="157" y="13"/>
                    </a:lnTo>
                    <a:lnTo>
                      <a:pt x="158" y="1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0" name="Freeform 125"/>
              <p:cNvSpPr>
                <a:spLocks/>
              </p:cNvSpPr>
              <p:nvPr/>
            </p:nvSpPr>
            <p:spPr bwMode="auto">
              <a:xfrm>
                <a:off x="3700" y="1891"/>
                <a:ext cx="47" cy="9"/>
              </a:xfrm>
              <a:custGeom>
                <a:avLst/>
                <a:gdLst>
                  <a:gd name="T0" fmla="*/ 0 w 158"/>
                  <a:gd name="T1" fmla="*/ 0 h 26"/>
                  <a:gd name="T2" fmla="*/ 0 w 158"/>
                  <a:gd name="T3" fmla="*/ 0 h 26"/>
                  <a:gd name="T4" fmla="*/ 0 w 158"/>
                  <a:gd name="T5" fmla="*/ 0 h 26"/>
                  <a:gd name="T6" fmla="*/ 0 w 158"/>
                  <a:gd name="T7" fmla="*/ 0 h 26"/>
                  <a:gd name="T8" fmla="*/ 0 w 158"/>
                  <a:gd name="T9" fmla="*/ 0 h 26"/>
                  <a:gd name="T10" fmla="*/ 0 w 158"/>
                  <a:gd name="T11" fmla="*/ 0 h 26"/>
                  <a:gd name="T12" fmla="*/ 0 w 158"/>
                  <a:gd name="T13" fmla="*/ 0 h 26"/>
                  <a:gd name="T14" fmla="*/ 0 w 158"/>
                  <a:gd name="T15" fmla="*/ 0 h 26"/>
                  <a:gd name="T16" fmla="*/ 0 w 158"/>
                  <a:gd name="T17" fmla="*/ 0 h 26"/>
                  <a:gd name="T18" fmla="*/ 0 w 158"/>
                  <a:gd name="T19" fmla="*/ 0 h 26"/>
                  <a:gd name="T20" fmla="*/ 0 w 158"/>
                  <a:gd name="T21" fmla="*/ 0 h 26"/>
                  <a:gd name="T22" fmla="*/ 0 w 158"/>
                  <a:gd name="T23" fmla="*/ 0 h 26"/>
                  <a:gd name="T24" fmla="*/ 0 w 158"/>
                  <a:gd name="T25" fmla="*/ 0 h 26"/>
                  <a:gd name="T26" fmla="*/ 0 w 158"/>
                  <a:gd name="T27" fmla="*/ 0 h 26"/>
                  <a:gd name="T28" fmla="*/ 0 w 158"/>
                  <a:gd name="T29" fmla="*/ 0 h 26"/>
                  <a:gd name="T30" fmla="*/ 0 w 158"/>
                  <a:gd name="T31" fmla="*/ 0 h 26"/>
                  <a:gd name="T32" fmla="*/ 0 w 158"/>
                  <a:gd name="T33" fmla="*/ 0 h 26"/>
                  <a:gd name="T34" fmla="*/ 0 w 158"/>
                  <a:gd name="T35" fmla="*/ 0 h 26"/>
                  <a:gd name="T36" fmla="*/ 0 w 158"/>
                  <a:gd name="T37" fmla="*/ 0 h 26"/>
                  <a:gd name="T38" fmla="*/ 0 w 158"/>
                  <a:gd name="T39" fmla="*/ 0 h 26"/>
                  <a:gd name="T40" fmla="*/ 0 w 158"/>
                  <a:gd name="T41" fmla="*/ 0 h 26"/>
                  <a:gd name="T42" fmla="*/ 0 w 158"/>
                  <a:gd name="T43" fmla="*/ 0 h 26"/>
                  <a:gd name="T44" fmla="*/ 0 w 158"/>
                  <a:gd name="T45" fmla="*/ 0 h 26"/>
                  <a:gd name="T46" fmla="*/ 0 w 158"/>
                  <a:gd name="T47" fmla="*/ 0 h 26"/>
                  <a:gd name="T48" fmla="*/ 0 w 158"/>
                  <a:gd name="T49" fmla="*/ 0 h 26"/>
                  <a:gd name="T50" fmla="*/ 0 w 158"/>
                  <a:gd name="T51" fmla="*/ 0 h 26"/>
                  <a:gd name="T52" fmla="*/ 0 w 158"/>
                  <a:gd name="T53" fmla="*/ 0 h 26"/>
                  <a:gd name="T54" fmla="*/ 0 w 158"/>
                  <a:gd name="T55" fmla="*/ 0 h 26"/>
                  <a:gd name="T56" fmla="*/ 0 w 158"/>
                  <a:gd name="T57" fmla="*/ 0 h 26"/>
                  <a:gd name="T58" fmla="*/ 0 w 158"/>
                  <a:gd name="T59" fmla="*/ 0 h 26"/>
                  <a:gd name="T60" fmla="*/ 0 w 158"/>
                  <a:gd name="T61" fmla="*/ 0 h 26"/>
                  <a:gd name="T62" fmla="*/ 0 w 158"/>
                  <a:gd name="T63" fmla="*/ 0 h 26"/>
                  <a:gd name="T64" fmla="*/ 0 w 158"/>
                  <a:gd name="T65" fmla="*/ 0 h 26"/>
                  <a:gd name="T66" fmla="*/ 0 w 158"/>
                  <a:gd name="T67" fmla="*/ 0 h 26"/>
                  <a:gd name="T68" fmla="*/ 0 w 158"/>
                  <a:gd name="T69" fmla="*/ 0 h 26"/>
                  <a:gd name="T70" fmla="*/ 0 w 158"/>
                  <a:gd name="T71" fmla="*/ 0 h 26"/>
                  <a:gd name="T72" fmla="*/ 0 w 158"/>
                  <a:gd name="T73" fmla="*/ 0 h 26"/>
                  <a:gd name="T74" fmla="*/ 0 w 158"/>
                  <a:gd name="T75" fmla="*/ 0 h 26"/>
                  <a:gd name="T76" fmla="*/ 0 w 158"/>
                  <a:gd name="T77" fmla="*/ 0 h 26"/>
                  <a:gd name="T78" fmla="*/ 0 w 158"/>
                  <a:gd name="T79" fmla="*/ 0 h 26"/>
                  <a:gd name="T80" fmla="*/ 0 w 158"/>
                  <a:gd name="T81" fmla="*/ 0 h 26"/>
                  <a:gd name="T82" fmla="*/ 0 w 158"/>
                  <a:gd name="T83" fmla="*/ 0 h 26"/>
                  <a:gd name="T84" fmla="*/ 0 w 158"/>
                  <a:gd name="T85" fmla="*/ 0 h 26"/>
                  <a:gd name="T86" fmla="*/ 0 w 158"/>
                  <a:gd name="T87" fmla="*/ 0 h 26"/>
                  <a:gd name="T88" fmla="*/ 0 w 158"/>
                  <a:gd name="T89" fmla="*/ 0 h 26"/>
                  <a:gd name="T90" fmla="*/ 0 w 158"/>
                  <a:gd name="T91" fmla="*/ 0 h 26"/>
                  <a:gd name="T92" fmla="*/ 0 w 158"/>
                  <a:gd name="T93" fmla="*/ 0 h 26"/>
                  <a:gd name="T94" fmla="*/ 0 w 158"/>
                  <a:gd name="T95" fmla="*/ 0 h 26"/>
                  <a:gd name="T96" fmla="*/ 0 w 158"/>
                  <a:gd name="T97" fmla="*/ 0 h 26"/>
                  <a:gd name="T98" fmla="*/ 0 w 158"/>
                  <a:gd name="T99" fmla="*/ 0 h 26"/>
                  <a:gd name="T100" fmla="*/ 0 w 158"/>
                  <a:gd name="T101" fmla="*/ 0 h 26"/>
                  <a:gd name="T102" fmla="*/ 0 w 158"/>
                  <a:gd name="T103" fmla="*/ 0 h 26"/>
                  <a:gd name="T104" fmla="*/ 0 w 158"/>
                  <a:gd name="T105" fmla="*/ 0 h 26"/>
                  <a:gd name="T106" fmla="*/ 0 w 158"/>
                  <a:gd name="T107" fmla="*/ 0 h 26"/>
                  <a:gd name="T108" fmla="*/ 0 w 158"/>
                  <a:gd name="T109" fmla="*/ 0 h 26"/>
                  <a:gd name="T110" fmla="*/ 0 w 158"/>
                  <a:gd name="T111" fmla="*/ 0 h 26"/>
                  <a:gd name="T112" fmla="*/ 0 w 158"/>
                  <a:gd name="T113" fmla="*/ 0 h 26"/>
                  <a:gd name="T114" fmla="*/ 0 w 158"/>
                  <a:gd name="T115" fmla="*/ 0 h 26"/>
                  <a:gd name="T116" fmla="*/ 0 w 158"/>
                  <a:gd name="T117" fmla="*/ 0 h 26"/>
                  <a:gd name="T118" fmla="*/ 0 w 158"/>
                  <a:gd name="T119" fmla="*/ 0 h 26"/>
                  <a:gd name="T120" fmla="*/ 0 w 158"/>
                  <a:gd name="T121" fmla="*/ 0 h 26"/>
                  <a:gd name="T122" fmla="*/ 0 w 158"/>
                  <a:gd name="T123" fmla="*/ 0 h 26"/>
                  <a:gd name="T124" fmla="*/ 0 w 158"/>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6">
                    <a:moveTo>
                      <a:pt x="0" y="1"/>
                    </a:moveTo>
                    <a:lnTo>
                      <a:pt x="1" y="1"/>
                    </a:lnTo>
                    <a:lnTo>
                      <a:pt x="2" y="1"/>
                    </a:lnTo>
                    <a:lnTo>
                      <a:pt x="4" y="1"/>
                    </a:lnTo>
                    <a:lnTo>
                      <a:pt x="5" y="1"/>
                    </a:lnTo>
                    <a:lnTo>
                      <a:pt x="7" y="1"/>
                    </a:lnTo>
                    <a:lnTo>
                      <a:pt x="8" y="3"/>
                    </a:lnTo>
                    <a:lnTo>
                      <a:pt x="9" y="3"/>
                    </a:lnTo>
                    <a:lnTo>
                      <a:pt x="10" y="3"/>
                    </a:lnTo>
                    <a:lnTo>
                      <a:pt x="12" y="3"/>
                    </a:lnTo>
                    <a:lnTo>
                      <a:pt x="13" y="3"/>
                    </a:lnTo>
                    <a:lnTo>
                      <a:pt x="14" y="1"/>
                    </a:lnTo>
                    <a:lnTo>
                      <a:pt x="15" y="3"/>
                    </a:lnTo>
                    <a:lnTo>
                      <a:pt x="16" y="3"/>
                    </a:lnTo>
                    <a:lnTo>
                      <a:pt x="17" y="3"/>
                    </a:lnTo>
                    <a:lnTo>
                      <a:pt x="19" y="3"/>
                    </a:lnTo>
                    <a:lnTo>
                      <a:pt x="21" y="3"/>
                    </a:lnTo>
                    <a:lnTo>
                      <a:pt x="22" y="3"/>
                    </a:lnTo>
                    <a:lnTo>
                      <a:pt x="23" y="3"/>
                    </a:lnTo>
                    <a:lnTo>
                      <a:pt x="24" y="3"/>
                    </a:lnTo>
                    <a:lnTo>
                      <a:pt x="25" y="3"/>
                    </a:lnTo>
                    <a:lnTo>
                      <a:pt x="27" y="3"/>
                    </a:lnTo>
                    <a:lnTo>
                      <a:pt x="28" y="3"/>
                    </a:lnTo>
                    <a:lnTo>
                      <a:pt x="29" y="3"/>
                    </a:lnTo>
                    <a:lnTo>
                      <a:pt x="30" y="3"/>
                    </a:lnTo>
                    <a:lnTo>
                      <a:pt x="31" y="2"/>
                    </a:lnTo>
                    <a:lnTo>
                      <a:pt x="34" y="2"/>
                    </a:lnTo>
                    <a:lnTo>
                      <a:pt x="35" y="1"/>
                    </a:lnTo>
                    <a:lnTo>
                      <a:pt x="36" y="1"/>
                    </a:lnTo>
                    <a:lnTo>
                      <a:pt x="37" y="1"/>
                    </a:lnTo>
                    <a:lnTo>
                      <a:pt x="38" y="1"/>
                    </a:lnTo>
                    <a:lnTo>
                      <a:pt x="39" y="1"/>
                    </a:lnTo>
                    <a:lnTo>
                      <a:pt x="41" y="1"/>
                    </a:lnTo>
                    <a:lnTo>
                      <a:pt x="42" y="1"/>
                    </a:lnTo>
                    <a:lnTo>
                      <a:pt x="43" y="1"/>
                    </a:lnTo>
                    <a:lnTo>
                      <a:pt x="44" y="0"/>
                    </a:lnTo>
                    <a:lnTo>
                      <a:pt x="45" y="0"/>
                    </a:lnTo>
                    <a:lnTo>
                      <a:pt x="47" y="0"/>
                    </a:lnTo>
                    <a:lnTo>
                      <a:pt x="49" y="0"/>
                    </a:lnTo>
                    <a:lnTo>
                      <a:pt x="50" y="0"/>
                    </a:lnTo>
                    <a:lnTo>
                      <a:pt x="51" y="0"/>
                    </a:lnTo>
                    <a:lnTo>
                      <a:pt x="52" y="0"/>
                    </a:lnTo>
                    <a:lnTo>
                      <a:pt x="53" y="0"/>
                    </a:lnTo>
                    <a:lnTo>
                      <a:pt x="54" y="0"/>
                    </a:lnTo>
                    <a:lnTo>
                      <a:pt x="56" y="0"/>
                    </a:lnTo>
                    <a:lnTo>
                      <a:pt x="57" y="0"/>
                    </a:lnTo>
                    <a:lnTo>
                      <a:pt x="58" y="0"/>
                    </a:lnTo>
                    <a:lnTo>
                      <a:pt x="59" y="1"/>
                    </a:lnTo>
                    <a:lnTo>
                      <a:pt x="61" y="1"/>
                    </a:lnTo>
                    <a:lnTo>
                      <a:pt x="62" y="1"/>
                    </a:lnTo>
                    <a:lnTo>
                      <a:pt x="64" y="1"/>
                    </a:lnTo>
                    <a:lnTo>
                      <a:pt x="65" y="2"/>
                    </a:lnTo>
                    <a:lnTo>
                      <a:pt x="66" y="2"/>
                    </a:lnTo>
                    <a:lnTo>
                      <a:pt x="67" y="2"/>
                    </a:lnTo>
                    <a:lnTo>
                      <a:pt x="68" y="4"/>
                    </a:lnTo>
                    <a:lnTo>
                      <a:pt x="69" y="4"/>
                    </a:lnTo>
                    <a:lnTo>
                      <a:pt x="71" y="5"/>
                    </a:lnTo>
                    <a:lnTo>
                      <a:pt x="72" y="5"/>
                    </a:lnTo>
                    <a:lnTo>
                      <a:pt x="74" y="5"/>
                    </a:lnTo>
                    <a:lnTo>
                      <a:pt x="75" y="6"/>
                    </a:lnTo>
                    <a:lnTo>
                      <a:pt x="76" y="8"/>
                    </a:lnTo>
                    <a:lnTo>
                      <a:pt x="77" y="8"/>
                    </a:lnTo>
                    <a:lnTo>
                      <a:pt x="79" y="10"/>
                    </a:lnTo>
                    <a:lnTo>
                      <a:pt x="80" y="10"/>
                    </a:lnTo>
                    <a:lnTo>
                      <a:pt x="81" y="11"/>
                    </a:lnTo>
                    <a:lnTo>
                      <a:pt x="82" y="11"/>
                    </a:lnTo>
                    <a:lnTo>
                      <a:pt x="83" y="11"/>
                    </a:lnTo>
                    <a:lnTo>
                      <a:pt x="84" y="13"/>
                    </a:lnTo>
                    <a:lnTo>
                      <a:pt x="87" y="13"/>
                    </a:lnTo>
                    <a:lnTo>
                      <a:pt x="88" y="14"/>
                    </a:lnTo>
                    <a:lnTo>
                      <a:pt x="89" y="14"/>
                    </a:lnTo>
                    <a:lnTo>
                      <a:pt x="90" y="14"/>
                    </a:lnTo>
                    <a:lnTo>
                      <a:pt x="91" y="15"/>
                    </a:lnTo>
                    <a:lnTo>
                      <a:pt x="92" y="15"/>
                    </a:lnTo>
                    <a:lnTo>
                      <a:pt x="94" y="15"/>
                    </a:lnTo>
                    <a:lnTo>
                      <a:pt x="95" y="15"/>
                    </a:lnTo>
                    <a:lnTo>
                      <a:pt x="96" y="15"/>
                    </a:lnTo>
                    <a:lnTo>
                      <a:pt x="97" y="17"/>
                    </a:lnTo>
                    <a:lnTo>
                      <a:pt x="98" y="17"/>
                    </a:lnTo>
                    <a:lnTo>
                      <a:pt x="99" y="17"/>
                    </a:lnTo>
                    <a:lnTo>
                      <a:pt x="102" y="18"/>
                    </a:lnTo>
                    <a:lnTo>
                      <a:pt x="103" y="18"/>
                    </a:lnTo>
                    <a:lnTo>
                      <a:pt x="104" y="19"/>
                    </a:lnTo>
                    <a:lnTo>
                      <a:pt x="105" y="19"/>
                    </a:lnTo>
                    <a:lnTo>
                      <a:pt x="106" y="19"/>
                    </a:lnTo>
                    <a:lnTo>
                      <a:pt x="108" y="21"/>
                    </a:lnTo>
                    <a:lnTo>
                      <a:pt x="109" y="21"/>
                    </a:lnTo>
                    <a:lnTo>
                      <a:pt x="110" y="23"/>
                    </a:lnTo>
                    <a:lnTo>
                      <a:pt x="111" y="24"/>
                    </a:lnTo>
                    <a:lnTo>
                      <a:pt x="112" y="24"/>
                    </a:lnTo>
                    <a:lnTo>
                      <a:pt x="114" y="26"/>
                    </a:lnTo>
                    <a:lnTo>
                      <a:pt x="116" y="26"/>
                    </a:lnTo>
                    <a:lnTo>
                      <a:pt x="117" y="26"/>
                    </a:lnTo>
                    <a:lnTo>
                      <a:pt x="118" y="26"/>
                    </a:lnTo>
                    <a:lnTo>
                      <a:pt x="119" y="24"/>
                    </a:lnTo>
                    <a:lnTo>
                      <a:pt x="120" y="24"/>
                    </a:lnTo>
                    <a:lnTo>
                      <a:pt x="121" y="24"/>
                    </a:lnTo>
                    <a:lnTo>
                      <a:pt x="123" y="24"/>
                    </a:lnTo>
                    <a:lnTo>
                      <a:pt x="124" y="23"/>
                    </a:lnTo>
                    <a:lnTo>
                      <a:pt x="125" y="23"/>
                    </a:lnTo>
                    <a:lnTo>
                      <a:pt x="127" y="23"/>
                    </a:lnTo>
                    <a:lnTo>
                      <a:pt x="128" y="21"/>
                    </a:lnTo>
                    <a:lnTo>
                      <a:pt x="129" y="21"/>
                    </a:lnTo>
                    <a:lnTo>
                      <a:pt x="131" y="21"/>
                    </a:lnTo>
                    <a:lnTo>
                      <a:pt x="132" y="21"/>
                    </a:lnTo>
                    <a:lnTo>
                      <a:pt x="133" y="21"/>
                    </a:lnTo>
                    <a:lnTo>
                      <a:pt x="134" y="19"/>
                    </a:lnTo>
                    <a:lnTo>
                      <a:pt x="135" y="19"/>
                    </a:lnTo>
                    <a:lnTo>
                      <a:pt x="136" y="19"/>
                    </a:lnTo>
                    <a:lnTo>
                      <a:pt x="138" y="19"/>
                    </a:lnTo>
                    <a:lnTo>
                      <a:pt x="139" y="19"/>
                    </a:lnTo>
                    <a:lnTo>
                      <a:pt x="141" y="18"/>
                    </a:lnTo>
                    <a:lnTo>
                      <a:pt x="142" y="18"/>
                    </a:lnTo>
                    <a:lnTo>
                      <a:pt x="143" y="18"/>
                    </a:lnTo>
                    <a:lnTo>
                      <a:pt x="144" y="18"/>
                    </a:lnTo>
                    <a:lnTo>
                      <a:pt x="146" y="18"/>
                    </a:lnTo>
                    <a:lnTo>
                      <a:pt x="147" y="18"/>
                    </a:lnTo>
                    <a:lnTo>
                      <a:pt x="148" y="16"/>
                    </a:lnTo>
                    <a:lnTo>
                      <a:pt x="149" y="16"/>
                    </a:lnTo>
                    <a:lnTo>
                      <a:pt x="150" y="16"/>
                    </a:lnTo>
                    <a:lnTo>
                      <a:pt x="151" y="16"/>
                    </a:lnTo>
                    <a:lnTo>
                      <a:pt x="154" y="16"/>
                    </a:lnTo>
                    <a:lnTo>
                      <a:pt x="155" y="16"/>
                    </a:lnTo>
                    <a:lnTo>
                      <a:pt x="156" y="16"/>
                    </a:lnTo>
                    <a:lnTo>
                      <a:pt x="157" y="16"/>
                    </a:lnTo>
                    <a:lnTo>
                      <a:pt x="158" y="1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1" name="Freeform 126"/>
              <p:cNvSpPr>
                <a:spLocks/>
              </p:cNvSpPr>
              <p:nvPr/>
            </p:nvSpPr>
            <p:spPr bwMode="auto">
              <a:xfrm>
                <a:off x="3747" y="1896"/>
                <a:ext cx="47" cy="5"/>
              </a:xfrm>
              <a:custGeom>
                <a:avLst/>
                <a:gdLst>
                  <a:gd name="T0" fmla="*/ 0 w 158"/>
                  <a:gd name="T1" fmla="*/ 0 h 15"/>
                  <a:gd name="T2" fmla="*/ 0 w 158"/>
                  <a:gd name="T3" fmla="*/ 0 h 15"/>
                  <a:gd name="T4" fmla="*/ 0 w 158"/>
                  <a:gd name="T5" fmla="*/ 0 h 15"/>
                  <a:gd name="T6" fmla="*/ 0 w 158"/>
                  <a:gd name="T7" fmla="*/ 0 h 15"/>
                  <a:gd name="T8" fmla="*/ 0 w 158"/>
                  <a:gd name="T9" fmla="*/ 0 h 15"/>
                  <a:gd name="T10" fmla="*/ 0 w 158"/>
                  <a:gd name="T11" fmla="*/ 0 h 15"/>
                  <a:gd name="T12" fmla="*/ 0 w 158"/>
                  <a:gd name="T13" fmla="*/ 0 h 15"/>
                  <a:gd name="T14" fmla="*/ 0 w 158"/>
                  <a:gd name="T15" fmla="*/ 0 h 15"/>
                  <a:gd name="T16" fmla="*/ 0 w 158"/>
                  <a:gd name="T17" fmla="*/ 0 h 15"/>
                  <a:gd name="T18" fmla="*/ 0 w 158"/>
                  <a:gd name="T19" fmla="*/ 0 h 15"/>
                  <a:gd name="T20" fmla="*/ 0 w 158"/>
                  <a:gd name="T21" fmla="*/ 0 h 15"/>
                  <a:gd name="T22" fmla="*/ 0 w 158"/>
                  <a:gd name="T23" fmla="*/ 0 h 15"/>
                  <a:gd name="T24" fmla="*/ 0 w 158"/>
                  <a:gd name="T25" fmla="*/ 0 h 15"/>
                  <a:gd name="T26" fmla="*/ 0 w 158"/>
                  <a:gd name="T27" fmla="*/ 0 h 15"/>
                  <a:gd name="T28" fmla="*/ 0 w 158"/>
                  <a:gd name="T29" fmla="*/ 0 h 15"/>
                  <a:gd name="T30" fmla="*/ 0 w 158"/>
                  <a:gd name="T31" fmla="*/ 0 h 15"/>
                  <a:gd name="T32" fmla="*/ 0 w 158"/>
                  <a:gd name="T33" fmla="*/ 0 h 15"/>
                  <a:gd name="T34" fmla="*/ 0 w 158"/>
                  <a:gd name="T35" fmla="*/ 0 h 15"/>
                  <a:gd name="T36" fmla="*/ 0 w 158"/>
                  <a:gd name="T37" fmla="*/ 0 h 15"/>
                  <a:gd name="T38" fmla="*/ 0 w 158"/>
                  <a:gd name="T39" fmla="*/ 0 h 15"/>
                  <a:gd name="T40" fmla="*/ 0 w 158"/>
                  <a:gd name="T41" fmla="*/ 0 h 15"/>
                  <a:gd name="T42" fmla="*/ 0 w 158"/>
                  <a:gd name="T43" fmla="*/ 0 h 15"/>
                  <a:gd name="T44" fmla="*/ 0 w 158"/>
                  <a:gd name="T45" fmla="*/ 0 h 15"/>
                  <a:gd name="T46" fmla="*/ 0 w 158"/>
                  <a:gd name="T47" fmla="*/ 0 h 15"/>
                  <a:gd name="T48" fmla="*/ 0 w 158"/>
                  <a:gd name="T49" fmla="*/ 0 h 15"/>
                  <a:gd name="T50" fmla="*/ 0 w 158"/>
                  <a:gd name="T51" fmla="*/ 0 h 15"/>
                  <a:gd name="T52" fmla="*/ 0 w 158"/>
                  <a:gd name="T53" fmla="*/ 0 h 15"/>
                  <a:gd name="T54" fmla="*/ 0 w 158"/>
                  <a:gd name="T55" fmla="*/ 0 h 15"/>
                  <a:gd name="T56" fmla="*/ 0 w 158"/>
                  <a:gd name="T57" fmla="*/ 0 h 15"/>
                  <a:gd name="T58" fmla="*/ 0 w 158"/>
                  <a:gd name="T59" fmla="*/ 0 h 15"/>
                  <a:gd name="T60" fmla="*/ 0 w 158"/>
                  <a:gd name="T61" fmla="*/ 0 h 15"/>
                  <a:gd name="T62" fmla="*/ 0 w 158"/>
                  <a:gd name="T63" fmla="*/ 0 h 15"/>
                  <a:gd name="T64" fmla="*/ 0 w 158"/>
                  <a:gd name="T65" fmla="*/ 0 h 15"/>
                  <a:gd name="T66" fmla="*/ 0 w 158"/>
                  <a:gd name="T67" fmla="*/ 0 h 15"/>
                  <a:gd name="T68" fmla="*/ 0 w 158"/>
                  <a:gd name="T69" fmla="*/ 0 h 15"/>
                  <a:gd name="T70" fmla="*/ 0 w 158"/>
                  <a:gd name="T71" fmla="*/ 0 h 15"/>
                  <a:gd name="T72" fmla="*/ 0 w 158"/>
                  <a:gd name="T73" fmla="*/ 0 h 15"/>
                  <a:gd name="T74" fmla="*/ 0 w 158"/>
                  <a:gd name="T75" fmla="*/ 0 h 15"/>
                  <a:gd name="T76" fmla="*/ 0 w 158"/>
                  <a:gd name="T77" fmla="*/ 0 h 15"/>
                  <a:gd name="T78" fmla="*/ 0 w 158"/>
                  <a:gd name="T79" fmla="*/ 0 h 15"/>
                  <a:gd name="T80" fmla="*/ 0 w 158"/>
                  <a:gd name="T81" fmla="*/ 0 h 15"/>
                  <a:gd name="T82" fmla="*/ 0 w 158"/>
                  <a:gd name="T83" fmla="*/ 0 h 15"/>
                  <a:gd name="T84" fmla="*/ 0 w 158"/>
                  <a:gd name="T85" fmla="*/ 0 h 15"/>
                  <a:gd name="T86" fmla="*/ 0 w 158"/>
                  <a:gd name="T87" fmla="*/ 0 h 15"/>
                  <a:gd name="T88" fmla="*/ 0 w 158"/>
                  <a:gd name="T89" fmla="*/ 0 h 15"/>
                  <a:gd name="T90" fmla="*/ 0 w 158"/>
                  <a:gd name="T91" fmla="*/ 0 h 15"/>
                  <a:gd name="T92" fmla="*/ 0 w 158"/>
                  <a:gd name="T93" fmla="*/ 0 h 15"/>
                  <a:gd name="T94" fmla="*/ 0 w 158"/>
                  <a:gd name="T95" fmla="*/ 0 h 15"/>
                  <a:gd name="T96" fmla="*/ 0 w 158"/>
                  <a:gd name="T97" fmla="*/ 0 h 15"/>
                  <a:gd name="T98" fmla="*/ 0 w 158"/>
                  <a:gd name="T99" fmla="*/ 0 h 15"/>
                  <a:gd name="T100" fmla="*/ 0 w 158"/>
                  <a:gd name="T101" fmla="*/ 0 h 15"/>
                  <a:gd name="T102" fmla="*/ 0 w 158"/>
                  <a:gd name="T103" fmla="*/ 0 h 15"/>
                  <a:gd name="T104" fmla="*/ 0 w 158"/>
                  <a:gd name="T105" fmla="*/ 0 h 15"/>
                  <a:gd name="T106" fmla="*/ 0 w 158"/>
                  <a:gd name="T107" fmla="*/ 0 h 15"/>
                  <a:gd name="T108" fmla="*/ 0 w 158"/>
                  <a:gd name="T109" fmla="*/ 0 h 15"/>
                  <a:gd name="T110" fmla="*/ 0 w 158"/>
                  <a:gd name="T111" fmla="*/ 0 h 15"/>
                  <a:gd name="T112" fmla="*/ 0 w 158"/>
                  <a:gd name="T113" fmla="*/ 0 h 15"/>
                  <a:gd name="T114" fmla="*/ 0 w 158"/>
                  <a:gd name="T115" fmla="*/ 0 h 15"/>
                  <a:gd name="T116" fmla="*/ 0 w 158"/>
                  <a:gd name="T117" fmla="*/ 0 h 15"/>
                  <a:gd name="T118" fmla="*/ 0 w 158"/>
                  <a:gd name="T119" fmla="*/ 0 h 15"/>
                  <a:gd name="T120" fmla="*/ 0 w 158"/>
                  <a:gd name="T121" fmla="*/ 0 h 15"/>
                  <a:gd name="T122" fmla="*/ 0 w 158"/>
                  <a:gd name="T123" fmla="*/ 0 h 15"/>
                  <a:gd name="T124" fmla="*/ 0 w 158"/>
                  <a:gd name="T125" fmla="*/ 0 h 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5">
                    <a:moveTo>
                      <a:pt x="0" y="1"/>
                    </a:moveTo>
                    <a:lnTo>
                      <a:pt x="1" y="1"/>
                    </a:lnTo>
                    <a:lnTo>
                      <a:pt x="3" y="0"/>
                    </a:lnTo>
                    <a:lnTo>
                      <a:pt x="4" y="0"/>
                    </a:lnTo>
                    <a:lnTo>
                      <a:pt x="5" y="0"/>
                    </a:lnTo>
                    <a:lnTo>
                      <a:pt x="6" y="0"/>
                    </a:lnTo>
                    <a:lnTo>
                      <a:pt x="7" y="0"/>
                    </a:lnTo>
                    <a:lnTo>
                      <a:pt x="9" y="0"/>
                    </a:lnTo>
                    <a:lnTo>
                      <a:pt x="11" y="0"/>
                    </a:lnTo>
                    <a:lnTo>
                      <a:pt x="12" y="0"/>
                    </a:lnTo>
                    <a:lnTo>
                      <a:pt x="13" y="0"/>
                    </a:lnTo>
                    <a:lnTo>
                      <a:pt x="14" y="0"/>
                    </a:lnTo>
                    <a:lnTo>
                      <a:pt x="15" y="0"/>
                    </a:lnTo>
                    <a:lnTo>
                      <a:pt x="16" y="0"/>
                    </a:lnTo>
                    <a:lnTo>
                      <a:pt x="18" y="0"/>
                    </a:lnTo>
                    <a:lnTo>
                      <a:pt x="19" y="0"/>
                    </a:lnTo>
                    <a:lnTo>
                      <a:pt x="20" y="0"/>
                    </a:lnTo>
                    <a:lnTo>
                      <a:pt x="21" y="0"/>
                    </a:lnTo>
                    <a:lnTo>
                      <a:pt x="23" y="0"/>
                    </a:lnTo>
                    <a:lnTo>
                      <a:pt x="24" y="0"/>
                    </a:lnTo>
                    <a:lnTo>
                      <a:pt x="26" y="1"/>
                    </a:lnTo>
                    <a:lnTo>
                      <a:pt x="27" y="1"/>
                    </a:lnTo>
                    <a:lnTo>
                      <a:pt x="28" y="1"/>
                    </a:lnTo>
                    <a:lnTo>
                      <a:pt x="29" y="1"/>
                    </a:lnTo>
                    <a:lnTo>
                      <a:pt x="30" y="0"/>
                    </a:lnTo>
                    <a:lnTo>
                      <a:pt x="31" y="1"/>
                    </a:lnTo>
                    <a:lnTo>
                      <a:pt x="33" y="0"/>
                    </a:lnTo>
                    <a:lnTo>
                      <a:pt x="34" y="1"/>
                    </a:lnTo>
                    <a:lnTo>
                      <a:pt x="36" y="0"/>
                    </a:lnTo>
                    <a:lnTo>
                      <a:pt x="37" y="0"/>
                    </a:lnTo>
                    <a:lnTo>
                      <a:pt x="38" y="0"/>
                    </a:lnTo>
                    <a:lnTo>
                      <a:pt x="39" y="0"/>
                    </a:lnTo>
                    <a:lnTo>
                      <a:pt x="41" y="0"/>
                    </a:lnTo>
                    <a:lnTo>
                      <a:pt x="42" y="1"/>
                    </a:lnTo>
                    <a:lnTo>
                      <a:pt x="43" y="1"/>
                    </a:lnTo>
                    <a:lnTo>
                      <a:pt x="44" y="1"/>
                    </a:lnTo>
                    <a:lnTo>
                      <a:pt x="45" y="1"/>
                    </a:lnTo>
                    <a:lnTo>
                      <a:pt x="46" y="1"/>
                    </a:lnTo>
                    <a:lnTo>
                      <a:pt x="49" y="1"/>
                    </a:lnTo>
                    <a:lnTo>
                      <a:pt x="50" y="2"/>
                    </a:lnTo>
                    <a:lnTo>
                      <a:pt x="51" y="2"/>
                    </a:lnTo>
                    <a:lnTo>
                      <a:pt x="52" y="2"/>
                    </a:lnTo>
                    <a:lnTo>
                      <a:pt x="53" y="2"/>
                    </a:lnTo>
                    <a:lnTo>
                      <a:pt x="55" y="4"/>
                    </a:lnTo>
                    <a:lnTo>
                      <a:pt x="56" y="4"/>
                    </a:lnTo>
                    <a:lnTo>
                      <a:pt x="57" y="4"/>
                    </a:lnTo>
                    <a:lnTo>
                      <a:pt x="58" y="4"/>
                    </a:lnTo>
                    <a:lnTo>
                      <a:pt x="59" y="5"/>
                    </a:lnTo>
                    <a:lnTo>
                      <a:pt x="60" y="5"/>
                    </a:lnTo>
                    <a:lnTo>
                      <a:pt x="63" y="5"/>
                    </a:lnTo>
                    <a:lnTo>
                      <a:pt x="64" y="5"/>
                    </a:lnTo>
                    <a:lnTo>
                      <a:pt x="65" y="6"/>
                    </a:lnTo>
                    <a:lnTo>
                      <a:pt x="66" y="6"/>
                    </a:lnTo>
                    <a:lnTo>
                      <a:pt x="67" y="6"/>
                    </a:lnTo>
                    <a:lnTo>
                      <a:pt x="68" y="9"/>
                    </a:lnTo>
                    <a:lnTo>
                      <a:pt x="70" y="9"/>
                    </a:lnTo>
                    <a:lnTo>
                      <a:pt x="71" y="9"/>
                    </a:lnTo>
                    <a:lnTo>
                      <a:pt x="72" y="10"/>
                    </a:lnTo>
                    <a:lnTo>
                      <a:pt x="73" y="10"/>
                    </a:lnTo>
                    <a:lnTo>
                      <a:pt x="74" y="10"/>
                    </a:lnTo>
                    <a:lnTo>
                      <a:pt x="76" y="10"/>
                    </a:lnTo>
                    <a:lnTo>
                      <a:pt x="78" y="11"/>
                    </a:lnTo>
                    <a:lnTo>
                      <a:pt x="79" y="11"/>
                    </a:lnTo>
                    <a:lnTo>
                      <a:pt x="80" y="11"/>
                    </a:lnTo>
                    <a:lnTo>
                      <a:pt x="81" y="11"/>
                    </a:lnTo>
                    <a:lnTo>
                      <a:pt x="82" y="13"/>
                    </a:lnTo>
                    <a:lnTo>
                      <a:pt x="83" y="13"/>
                    </a:lnTo>
                    <a:lnTo>
                      <a:pt x="85" y="13"/>
                    </a:lnTo>
                    <a:lnTo>
                      <a:pt x="86" y="14"/>
                    </a:lnTo>
                    <a:lnTo>
                      <a:pt x="87" y="14"/>
                    </a:lnTo>
                    <a:lnTo>
                      <a:pt x="89" y="14"/>
                    </a:lnTo>
                    <a:lnTo>
                      <a:pt x="90" y="14"/>
                    </a:lnTo>
                    <a:lnTo>
                      <a:pt x="91" y="15"/>
                    </a:lnTo>
                    <a:lnTo>
                      <a:pt x="93" y="15"/>
                    </a:lnTo>
                    <a:lnTo>
                      <a:pt x="94" y="15"/>
                    </a:lnTo>
                    <a:lnTo>
                      <a:pt x="95" y="15"/>
                    </a:lnTo>
                    <a:lnTo>
                      <a:pt x="96" y="15"/>
                    </a:lnTo>
                    <a:lnTo>
                      <a:pt x="97" y="15"/>
                    </a:lnTo>
                    <a:lnTo>
                      <a:pt x="98" y="15"/>
                    </a:lnTo>
                    <a:lnTo>
                      <a:pt x="100" y="14"/>
                    </a:lnTo>
                    <a:lnTo>
                      <a:pt x="101" y="13"/>
                    </a:lnTo>
                    <a:lnTo>
                      <a:pt x="103" y="13"/>
                    </a:lnTo>
                    <a:lnTo>
                      <a:pt x="104" y="11"/>
                    </a:lnTo>
                    <a:lnTo>
                      <a:pt x="105" y="10"/>
                    </a:lnTo>
                    <a:lnTo>
                      <a:pt x="106" y="9"/>
                    </a:lnTo>
                    <a:lnTo>
                      <a:pt x="108" y="6"/>
                    </a:lnTo>
                    <a:lnTo>
                      <a:pt x="109" y="6"/>
                    </a:lnTo>
                    <a:lnTo>
                      <a:pt x="110" y="5"/>
                    </a:lnTo>
                    <a:lnTo>
                      <a:pt x="111" y="5"/>
                    </a:lnTo>
                    <a:lnTo>
                      <a:pt x="112" y="3"/>
                    </a:lnTo>
                    <a:lnTo>
                      <a:pt x="113" y="3"/>
                    </a:lnTo>
                    <a:lnTo>
                      <a:pt x="116" y="3"/>
                    </a:lnTo>
                    <a:lnTo>
                      <a:pt x="117" y="2"/>
                    </a:lnTo>
                    <a:lnTo>
                      <a:pt x="118" y="2"/>
                    </a:lnTo>
                    <a:lnTo>
                      <a:pt x="119" y="2"/>
                    </a:lnTo>
                    <a:lnTo>
                      <a:pt x="120" y="2"/>
                    </a:lnTo>
                    <a:lnTo>
                      <a:pt x="121" y="1"/>
                    </a:lnTo>
                    <a:lnTo>
                      <a:pt x="123" y="1"/>
                    </a:lnTo>
                    <a:lnTo>
                      <a:pt x="124" y="1"/>
                    </a:lnTo>
                    <a:lnTo>
                      <a:pt x="125" y="1"/>
                    </a:lnTo>
                    <a:lnTo>
                      <a:pt x="126" y="1"/>
                    </a:lnTo>
                    <a:lnTo>
                      <a:pt x="127" y="2"/>
                    </a:lnTo>
                    <a:lnTo>
                      <a:pt x="129" y="2"/>
                    </a:lnTo>
                    <a:lnTo>
                      <a:pt x="131" y="2"/>
                    </a:lnTo>
                    <a:lnTo>
                      <a:pt x="132" y="2"/>
                    </a:lnTo>
                    <a:lnTo>
                      <a:pt x="133" y="2"/>
                    </a:lnTo>
                    <a:lnTo>
                      <a:pt x="134" y="2"/>
                    </a:lnTo>
                    <a:lnTo>
                      <a:pt x="135" y="3"/>
                    </a:lnTo>
                    <a:lnTo>
                      <a:pt x="136" y="3"/>
                    </a:lnTo>
                    <a:lnTo>
                      <a:pt x="138" y="3"/>
                    </a:lnTo>
                    <a:lnTo>
                      <a:pt x="139" y="3"/>
                    </a:lnTo>
                    <a:lnTo>
                      <a:pt x="140" y="3"/>
                    </a:lnTo>
                    <a:lnTo>
                      <a:pt x="141" y="3"/>
                    </a:lnTo>
                    <a:lnTo>
                      <a:pt x="143" y="5"/>
                    </a:lnTo>
                    <a:lnTo>
                      <a:pt x="144" y="5"/>
                    </a:lnTo>
                    <a:lnTo>
                      <a:pt x="146" y="5"/>
                    </a:lnTo>
                    <a:lnTo>
                      <a:pt x="147" y="5"/>
                    </a:lnTo>
                    <a:lnTo>
                      <a:pt x="148" y="5"/>
                    </a:lnTo>
                    <a:lnTo>
                      <a:pt x="149" y="5"/>
                    </a:lnTo>
                    <a:lnTo>
                      <a:pt x="150" y="5"/>
                    </a:lnTo>
                    <a:lnTo>
                      <a:pt x="151" y="5"/>
                    </a:lnTo>
                    <a:lnTo>
                      <a:pt x="153" y="5"/>
                    </a:lnTo>
                    <a:lnTo>
                      <a:pt x="154" y="5"/>
                    </a:lnTo>
                    <a:lnTo>
                      <a:pt x="156" y="5"/>
                    </a:lnTo>
                    <a:lnTo>
                      <a:pt x="157" y="5"/>
                    </a:lnTo>
                    <a:lnTo>
                      <a:pt x="158"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2" name="Freeform 127"/>
              <p:cNvSpPr>
                <a:spLocks/>
              </p:cNvSpPr>
              <p:nvPr/>
            </p:nvSpPr>
            <p:spPr bwMode="auto">
              <a:xfrm>
                <a:off x="3794" y="1897"/>
                <a:ext cx="36" cy="6"/>
              </a:xfrm>
              <a:custGeom>
                <a:avLst/>
                <a:gdLst>
                  <a:gd name="T0" fmla="*/ 0 w 125"/>
                  <a:gd name="T1" fmla="*/ 0 h 16"/>
                  <a:gd name="T2" fmla="*/ 0 w 125"/>
                  <a:gd name="T3" fmla="*/ 0 h 16"/>
                  <a:gd name="T4" fmla="*/ 0 w 125"/>
                  <a:gd name="T5" fmla="*/ 0 h 16"/>
                  <a:gd name="T6" fmla="*/ 0 w 125"/>
                  <a:gd name="T7" fmla="*/ 0 h 16"/>
                  <a:gd name="T8" fmla="*/ 0 w 125"/>
                  <a:gd name="T9" fmla="*/ 0 h 16"/>
                  <a:gd name="T10" fmla="*/ 0 w 125"/>
                  <a:gd name="T11" fmla="*/ 0 h 16"/>
                  <a:gd name="T12" fmla="*/ 0 w 125"/>
                  <a:gd name="T13" fmla="*/ 0 h 16"/>
                  <a:gd name="T14" fmla="*/ 0 w 125"/>
                  <a:gd name="T15" fmla="*/ 0 h 16"/>
                  <a:gd name="T16" fmla="*/ 0 w 125"/>
                  <a:gd name="T17" fmla="*/ 0 h 16"/>
                  <a:gd name="T18" fmla="*/ 0 w 125"/>
                  <a:gd name="T19" fmla="*/ 0 h 16"/>
                  <a:gd name="T20" fmla="*/ 0 w 125"/>
                  <a:gd name="T21" fmla="*/ 0 h 16"/>
                  <a:gd name="T22" fmla="*/ 0 w 125"/>
                  <a:gd name="T23" fmla="*/ 0 h 16"/>
                  <a:gd name="T24" fmla="*/ 0 w 125"/>
                  <a:gd name="T25" fmla="*/ 0 h 16"/>
                  <a:gd name="T26" fmla="*/ 0 w 125"/>
                  <a:gd name="T27" fmla="*/ 0 h 16"/>
                  <a:gd name="T28" fmla="*/ 0 w 125"/>
                  <a:gd name="T29" fmla="*/ 0 h 16"/>
                  <a:gd name="T30" fmla="*/ 0 w 125"/>
                  <a:gd name="T31" fmla="*/ 0 h 16"/>
                  <a:gd name="T32" fmla="*/ 0 w 125"/>
                  <a:gd name="T33" fmla="*/ 0 h 16"/>
                  <a:gd name="T34" fmla="*/ 0 w 125"/>
                  <a:gd name="T35" fmla="*/ 0 h 16"/>
                  <a:gd name="T36" fmla="*/ 0 w 125"/>
                  <a:gd name="T37" fmla="*/ 0 h 16"/>
                  <a:gd name="T38" fmla="*/ 0 w 125"/>
                  <a:gd name="T39" fmla="*/ 0 h 16"/>
                  <a:gd name="T40" fmla="*/ 0 w 125"/>
                  <a:gd name="T41" fmla="*/ 0 h 16"/>
                  <a:gd name="T42" fmla="*/ 0 w 125"/>
                  <a:gd name="T43" fmla="*/ 0 h 16"/>
                  <a:gd name="T44" fmla="*/ 0 w 125"/>
                  <a:gd name="T45" fmla="*/ 0 h 16"/>
                  <a:gd name="T46" fmla="*/ 0 w 125"/>
                  <a:gd name="T47" fmla="*/ 0 h 16"/>
                  <a:gd name="T48" fmla="*/ 0 w 125"/>
                  <a:gd name="T49" fmla="*/ 0 h 16"/>
                  <a:gd name="T50" fmla="*/ 0 w 125"/>
                  <a:gd name="T51" fmla="*/ 0 h 16"/>
                  <a:gd name="T52" fmla="*/ 0 w 125"/>
                  <a:gd name="T53" fmla="*/ 0 h 16"/>
                  <a:gd name="T54" fmla="*/ 0 w 125"/>
                  <a:gd name="T55" fmla="*/ 0 h 16"/>
                  <a:gd name="T56" fmla="*/ 0 w 125"/>
                  <a:gd name="T57" fmla="*/ 0 h 16"/>
                  <a:gd name="T58" fmla="*/ 0 w 125"/>
                  <a:gd name="T59" fmla="*/ 0 h 16"/>
                  <a:gd name="T60" fmla="*/ 0 w 125"/>
                  <a:gd name="T61" fmla="*/ 0 h 16"/>
                  <a:gd name="T62" fmla="*/ 0 w 125"/>
                  <a:gd name="T63" fmla="*/ 0 h 16"/>
                  <a:gd name="T64" fmla="*/ 0 w 125"/>
                  <a:gd name="T65" fmla="*/ 0 h 16"/>
                  <a:gd name="T66" fmla="*/ 0 w 125"/>
                  <a:gd name="T67" fmla="*/ 0 h 16"/>
                  <a:gd name="T68" fmla="*/ 0 w 125"/>
                  <a:gd name="T69" fmla="*/ 0 h 16"/>
                  <a:gd name="T70" fmla="*/ 0 w 125"/>
                  <a:gd name="T71" fmla="*/ 0 h 16"/>
                  <a:gd name="T72" fmla="*/ 0 w 125"/>
                  <a:gd name="T73" fmla="*/ 0 h 16"/>
                  <a:gd name="T74" fmla="*/ 0 w 125"/>
                  <a:gd name="T75" fmla="*/ 0 h 16"/>
                  <a:gd name="T76" fmla="*/ 0 w 125"/>
                  <a:gd name="T77" fmla="*/ 0 h 16"/>
                  <a:gd name="T78" fmla="*/ 0 w 125"/>
                  <a:gd name="T79" fmla="*/ 0 h 16"/>
                  <a:gd name="T80" fmla="*/ 0 w 125"/>
                  <a:gd name="T81" fmla="*/ 0 h 16"/>
                  <a:gd name="T82" fmla="*/ 0 w 125"/>
                  <a:gd name="T83" fmla="*/ 0 h 16"/>
                  <a:gd name="T84" fmla="*/ 0 w 125"/>
                  <a:gd name="T85" fmla="*/ 0 h 16"/>
                  <a:gd name="T86" fmla="*/ 0 w 125"/>
                  <a:gd name="T87" fmla="*/ 0 h 16"/>
                  <a:gd name="T88" fmla="*/ 0 w 125"/>
                  <a:gd name="T89" fmla="*/ 0 h 16"/>
                  <a:gd name="T90" fmla="*/ 0 w 125"/>
                  <a:gd name="T91" fmla="*/ 0 h 16"/>
                  <a:gd name="T92" fmla="*/ 0 w 125"/>
                  <a:gd name="T93" fmla="*/ 0 h 16"/>
                  <a:gd name="T94" fmla="*/ 0 w 125"/>
                  <a:gd name="T95" fmla="*/ 0 h 16"/>
                  <a:gd name="T96" fmla="*/ 0 w 125"/>
                  <a:gd name="T97" fmla="*/ 0 h 16"/>
                  <a:gd name="T98" fmla="*/ 0 w 125"/>
                  <a:gd name="T99" fmla="*/ 0 h 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5" h="16">
                    <a:moveTo>
                      <a:pt x="0" y="1"/>
                    </a:moveTo>
                    <a:lnTo>
                      <a:pt x="2" y="1"/>
                    </a:lnTo>
                    <a:lnTo>
                      <a:pt x="3" y="1"/>
                    </a:lnTo>
                    <a:lnTo>
                      <a:pt x="4" y="1"/>
                    </a:lnTo>
                    <a:lnTo>
                      <a:pt x="5" y="1"/>
                    </a:lnTo>
                    <a:lnTo>
                      <a:pt x="6" y="1"/>
                    </a:lnTo>
                    <a:lnTo>
                      <a:pt x="7" y="2"/>
                    </a:lnTo>
                    <a:lnTo>
                      <a:pt x="9" y="2"/>
                    </a:lnTo>
                    <a:lnTo>
                      <a:pt x="11" y="2"/>
                    </a:lnTo>
                    <a:lnTo>
                      <a:pt x="12" y="2"/>
                    </a:lnTo>
                    <a:lnTo>
                      <a:pt x="13" y="2"/>
                    </a:lnTo>
                    <a:lnTo>
                      <a:pt x="14" y="2"/>
                    </a:lnTo>
                    <a:lnTo>
                      <a:pt x="15" y="2"/>
                    </a:lnTo>
                    <a:lnTo>
                      <a:pt x="17" y="2"/>
                    </a:lnTo>
                    <a:lnTo>
                      <a:pt x="18" y="2"/>
                    </a:lnTo>
                    <a:lnTo>
                      <a:pt x="19" y="2"/>
                    </a:lnTo>
                    <a:lnTo>
                      <a:pt x="20" y="2"/>
                    </a:lnTo>
                    <a:lnTo>
                      <a:pt x="21" y="2"/>
                    </a:lnTo>
                    <a:lnTo>
                      <a:pt x="22" y="2"/>
                    </a:lnTo>
                    <a:lnTo>
                      <a:pt x="25" y="2"/>
                    </a:lnTo>
                    <a:lnTo>
                      <a:pt x="26" y="2"/>
                    </a:lnTo>
                    <a:lnTo>
                      <a:pt x="27" y="2"/>
                    </a:lnTo>
                    <a:lnTo>
                      <a:pt x="28" y="2"/>
                    </a:lnTo>
                    <a:lnTo>
                      <a:pt x="29" y="2"/>
                    </a:lnTo>
                    <a:lnTo>
                      <a:pt x="30" y="2"/>
                    </a:lnTo>
                    <a:lnTo>
                      <a:pt x="32" y="2"/>
                    </a:lnTo>
                    <a:lnTo>
                      <a:pt x="33" y="2"/>
                    </a:lnTo>
                    <a:lnTo>
                      <a:pt x="34" y="0"/>
                    </a:lnTo>
                    <a:lnTo>
                      <a:pt x="35" y="2"/>
                    </a:lnTo>
                    <a:lnTo>
                      <a:pt x="36" y="2"/>
                    </a:lnTo>
                    <a:lnTo>
                      <a:pt x="38" y="2"/>
                    </a:lnTo>
                    <a:lnTo>
                      <a:pt x="40" y="2"/>
                    </a:lnTo>
                    <a:lnTo>
                      <a:pt x="41" y="2"/>
                    </a:lnTo>
                    <a:lnTo>
                      <a:pt x="42" y="2"/>
                    </a:lnTo>
                    <a:lnTo>
                      <a:pt x="43" y="0"/>
                    </a:lnTo>
                    <a:lnTo>
                      <a:pt x="44" y="0"/>
                    </a:lnTo>
                    <a:lnTo>
                      <a:pt x="45" y="2"/>
                    </a:lnTo>
                    <a:lnTo>
                      <a:pt x="47" y="2"/>
                    </a:lnTo>
                    <a:lnTo>
                      <a:pt x="48" y="2"/>
                    </a:lnTo>
                    <a:lnTo>
                      <a:pt x="49" y="0"/>
                    </a:lnTo>
                    <a:lnTo>
                      <a:pt x="51" y="0"/>
                    </a:lnTo>
                    <a:lnTo>
                      <a:pt x="52" y="0"/>
                    </a:lnTo>
                    <a:lnTo>
                      <a:pt x="53" y="0"/>
                    </a:lnTo>
                    <a:lnTo>
                      <a:pt x="55" y="0"/>
                    </a:lnTo>
                    <a:lnTo>
                      <a:pt x="56" y="0"/>
                    </a:lnTo>
                    <a:lnTo>
                      <a:pt x="57" y="0"/>
                    </a:lnTo>
                    <a:lnTo>
                      <a:pt x="58" y="0"/>
                    </a:lnTo>
                    <a:lnTo>
                      <a:pt x="59" y="0"/>
                    </a:lnTo>
                    <a:lnTo>
                      <a:pt x="60" y="0"/>
                    </a:lnTo>
                    <a:lnTo>
                      <a:pt x="62" y="0"/>
                    </a:lnTo>
                    <a:lnTo>
                      <a:pt x="63" y="0"/>
                    </a:lnTo>
                    <a:lnTo>
                      <a:pt x="65" y="0"/>
                    </a:lnTo>
                    <a:lnTo>
                      <a:pt x="66" y="2"/>
                    </a:lnTo>
                    <a:lnTo>
                      <a:pt x="67" y="2"/>
                    </a:lnTo>
                    <a:lnTo>
                      <a:pt x="68" y="2"/>
                    </a:lnTo>
                    <a:lnTo>
                      <a:pt x="70" y="2"/>
                    </a:lnTo>
                    <a:lnTo>
                      <a:pt x="71" y="2"/>
                    </a:lnTo>
                    <a:lnTo>
                      <a:pt x="72" y="2"/>
                    </a:lnTo>
                    <a:lnTo>
                      <a:pt x="73" y="2"/>
                    </a:lnTo>
                    <a:lnTo>
                      <a:pt x="74" y="2"/>
                    </a:lnTo>
                    <a:lnTo>
                      <a:pt x="75" y="4"/>
                    </a:lnTo>
                    <a:lnTo>
                      <a:pt x="78" y="4"/>
                    </a:lnTo>
                    <a:lnTo>
                      <a:pt x="79" y="5"/>
                    </a:lnTo>
                    <a:lnTo>
                      <a:pt x="80" y="5"/>
                    </a:lnTo>
                    <a:lnTo>
                      <a:pt x="81" y="7"/>
                    </a:lnTo>
                    <a:lnTo>
                      <a:pt x="82" y="7"/>
                    </a:lnTo>
                    <a:lnTo>
                      <a:pt x="83" y="8"/>
                    </a:lnTo>
                    <a:lnTo>
                      <a:pt x="85" y="9"/>
                    </a:lnTo>
                    <a:lnTo>
                      <a:pt x="86" y="11"/>
                    </a:lnTo>
                    <a:lnTo>
                      <a:pt x="87" y="12"/>
                    </a:lnTo>
                    <a:lnTo>
                      <a:pt x="88" y="13"/>
                    </a:lnTo>
                    <a:lnTo>
                      <a:pt x="89" y="15"/>
                    </a:lnTo>
                    <a:lnTo>
                      <a:pt x="92" y="15"/>
                    </a:lnTo>
                    <a:lnTo>
                      <a:pt x="93" y="16"/>
                    </a:lnTo>
                    <a:lnTo>
                      <a:pt x="94" y="16"/>
                    </a:lnTo>
                    <a:lnTo>
                      <a:pt x="95" y="16"/>
                    </a:lnTo>
                    <a:lnTo>
                      <a:pt x="96" y="16"/>
                    </a:lnTo>
                    <a:lnTo>
                      <a:pt x="97" y="16"/>
                    </a:lnTo>
                    <a:lnTo>
                      <a:pt x="99" y="16"/>
                    </a:lnTo>
                    <a:lnTo>
                      <a:pt x="100" y="16"/>
                    </a:lnTo>
                    <a:lnTo>
                      <a:pt x="101" y="16"/>
                    </a:lnTo>
                    <a:lnTo>
                      <a:pt x="102" y="16"/>
                    </a:lnTo>
                    <a:lnTo>
                      <a:pt x="103" y="16"/>
                    </a:lnTo>
                    <a:lnTo>
                      <a:pt x="105" y="16"/>
                    </a:lnTo>
                    <a:lnTo>
                      <a:pt x="107" y="16"/>
                    </a:lnTo>
                    <a:lnTo>
                      <a:pt x="108" y="16"/>
                    </a:lnTo>
                    <a:lnTo>
                      <a:pt x="109" y="16"/>
                    </a:lnTo>
                    <a:lnTo>
                      <a:pt x="110" y="16"/>
                    </a:lnTo>
                    <a:lnTo>
                      <a:pt x="111" y="16"/>
                    </a:lnTo>
                    <a:lnTo>
                      <a:pt x="112" y="16"/>
                    </a:lnTo>
                    <a:lnTo>
                      <a:pt x="114" y="16"/>
                    </a:lnTo>
                    <a:lnTo>
                      <a:pt x="115" y="16"/>
                    </a:lnTo>
                    <a:lnTo>
                      <a:pt x="116" y="15"/>
                    </a:lnTo>
                    <a:lnTo>
                      <a:pt x="118" y="15"/>
                    </a:lnTo>
                    <a:lnTo>
                      <a:pt x="119" y="15"/>
                    </a:lnTo>
                    <a:lnTo>
                      <a:pt x="120" y="13"/>
                    </a:lnTo>
                    <a:lnTo>
                      <a:pt x="122" y="13"/>
                    </a:lnTo>
                    <a:lnTo>
                      <a:pt x="123" y="13"/>
                    </a:lnTo>
                    <a:lnTo>
                      <a:pt x="124" y="13"/>
                    </a:lnTo>
                    <a:lnTo>
                      <a:pt x="125" y="1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3" name="Freeform 128"/>
              <p:cNvSpPr>
                <a:spLocks/>
              </p:cNvSpPr>
              <p:nvPr/>
            </p:nvSpPr>
            <p:spPr bwMode="auto">
              <a:xfrm>
                <a:off x="3847" y="1901"/>
                <a:ext cx="48" cy="5"/>
              </a:xfrm>
              <a:custGeom>
                <a:avLst/>
                <a:gdLst>
                  <a:gd name="T0" fmla="*/ 0 w 161"/>
                  <a:gd name="T1" fmla="*/ 0 h 15"/>
                  <a:gd name="T2" fmla="*/ 0 w 161"/>
                  <a:gd name="T3" fmla="*/ 0 h 15"/>
                  <a:gd name="T4" fmla="*/ 0 w 161"/>
                  <a:gd name="T5" fmla="*/ 0 h 15"/>
                  <a:gd name="T6" fmla="*/ 0 w 161"/>
                  <a:gd name="T7" fmla="*/ 0 h 15"/>
                  <a:gd name="T8" fmla="*/ 0 w 161"/>
                  <a:gd name="T9" fmla="*/ 0 h 15"/>
                  <a:gd name="T10" fmla="*/ 0 w 161"/>
                  <a:gd name="T11" fmla="*/ 0 h 15"/>
                  <a:gd name="T12" fmla="*/ 0 w 161"/>
                  <a:gd name="T13" fmla="*/ 0 h 15"/>
                  <a:gd name="T14" fmla="*/ 0 w 161"/>
                  <a:gd name="T15" fmla="*/ 0 h 15"/>
                  <a:gd name="T16" fmla="*/ 0 w 161"/>
                  <a:gd name="T17" fmla="*/ 0 h 15"/>
                  <a:gd name="T18" fmla="*/ 0 w 161"/>
                  <a:gd name="T19" fmla="*/ 0 h 15"/>
                  <a:gd name="T20" fmla="*/ 0 w 161"/>
                  <a:gd name="T21" fmla="*/ 0 h 15"/>
                  <a:gd name="T22" fmla="*/ 0 w 161"/>
                  <a:gd name="T23" fmla="*/ 0 h 15"/>
                  <a:gd name="T24" fmla="*/ 0 w 161"/>
                  <a:gd name="T25" fmla="*/ 0 h 15"/>
                  <a:gd name="T26" fmla="*/ 0 w 161"/>
                  <a:gd name="T27" fmla="*/ 0 h 15"/>
                  <a:gd name="T28" fmla="*/ 0 w 161"/>
                  <a:gd name="T29" fmla="*/ 0 h 15"/>
                  <a:gd name="T30" fmla="*/ 0 w 161"/>
                  <a:gd name="T31" fmla="*/ 0 h 15"/>
                  <a:gd name="T32" fmla="*/ 0 w 161"/>
                  <a:gd name="T33" fmla="*/ 0 h 15"/>
                  <a:gd name="T34" fmla="*/ 0 w 161"/>
                  <a:gd name="T35" fmla="*/ 0 h 15"/>
                  <a:gd name="T36" fmla="*/ 0 w 161"/>
                  <a:gd name="T37" fmla="*/ 0 h 15"/>
                  <a:gd name="T38" fmla="*/ 0 w 161"/>
                  <a:gd name="T39" fmla="*/ 0 h 15"/>
                  <a:gd name="T40" fmla="*/ 0 w 161"/>
                  <a:gd name="T41" fmla="*/ 0 h 15"/>
                  <a:gd name="T42" fmla="*/ 0 w 161"/>
                  <a:gd name="T43" fmla="*/ 0 h 15"/>
                  <a:gd name="T44" fmla="*/ 0 w 161"/>
                  <a:gd name="T45" fmla="*/ 0 h 15"/>
                  <a:gd name="T46" fmla="*/ 0 w 161"/>
                  <a:gd name="T47" fmla="*/ 0 h 15"/>
                  <a:gd name="T48" fmla="*/ 0 w 161"/>
                  <a:gd name="T49" fmla="*/ 0 h 15"/>
                  <a:gd name="T50" fmla="*/ 0 w 161"/>
                  <a:gd name="T51" fmla="*/ 0 h 15"/>
                  <a:gd name="T52" fmla="*/ 0 w 161"/>
                  <a:gd name="T53" fmla="*/ 0 h 15"/>
                  <a:gd name="T54" fmla="*/ 0 w 161"/>
                  <a:gd name="T55" fmla="*/ 0 h 15"/>
                  <a:gd name="T56" fmla="*/ 0 w 161"/>
                  <a:gd name="T57" fmla="*/ 0 h 15"/>
                  <a:gd name="T58" fmla="*/ 0 w 161"/>
                  <a:gd name="T59" fmla="*/ 0 h 15"/>
                  <a:gd name="T60" fmla="*/ 0 w 161"/>
                  <a:gd name="T61" fmla="*/ 0 h 15"/>
                  <a:gd name="T62" fmla="*/ 0 w 161"/>
                  <a:gd name="T63" fmla="*/ 0 h 15"/>
                  <a:gd name="T64" fmla="*/ 0 w 161"/>
                  <a:gd name="T65" fmla="*/ 0 h 15"/>
                  <a:gd name="T66" fmla="*/ 0 w 161"/>
                  <a:gd name="T67" fmla="*/ 0 h 15"/>
                  <a:gd name="T68" fmla="*/ 0 w 161"/>
                  <a:gd name="T69" fmla="*/ 0 h 15"/>
                  <a:gd name="T70" fmla="*/ 0 w 161"/>
                  <a:gd name="T71" fmla="*/ 0 h 15"/>
                  <a:gd name="T72" fmla="*/ 0 w 161"/>
                  <a:gd name="T73" fmla="*/ 0 h 15"/>
                  <a:gd name="T74" fmla="*/ 0 w 161"/>
                  <a:gd name="T75" fmla="*/ 0 h 15"/>
                  <a:gd name="T76" fmla="*/ 0 w 161"/>
                  <a:gd name="T77" fmla="*/ 0 h 15"/>
                  <a:gd name="T78" fmla="*/ 0 w 161"/>
                  <a:gd name="T79" fmla="*/ 0 h 15"/>
                  <a:gd name="T80" fmla="*/ 0 w 161"/>
                  <a:gd name="T81" fmla="*/ 0 h 15"/>
                  <a:gd name="T82" fmla="*/ 0 w 161"/>
                  <a:gd name="T83" fmla="*/ 0 h 15"/>
                  <a:gd name="T84" fmla="*/ 0 w 161"/>
                  <a:gd name="T85" fmla="*/ 0 h 15"/>
                  <a:gd name="T86" fmla="*/ 0 w 161"/>
                  <a:gd name="T87" fmla="*/ 0 h 15"/>
                  <a:gd name="T88" fmla="*/ 0 w 161"/>
                  <a:gd name="T89" fmla="*/ 0 h 15"/>
                  <a:gd name="T90" fmla="*/ 0 w 161"/>
                  <a:gd name="T91" fmla="*/ 0 h 15"/>
                  <a:gd name="T92" fmla="*/ 0 w 161"/>
                  <a:gd name="T93" fmla="*/ 0 h 15"/>
                  <a:gd name="T94" fmla="*/ 0 w 161"/>
                  <a:gd name="T95" fmla="*/ 0 h 15"/>
                  <a:gd name="T96" fmla="*/ 0 w 161"/>
                  <a:gd name="T97" fmla="*/ 0 h 15"/>
                  <a:gd name="T98" fmla="*/ 0 w 161"/>
                  <a:gd name="T99" fmla="*/ 0 h 15"/>
                  <a:gd name="T100" fmla="*/ 0 w 161"/>
                  <a:gd name="T101" fmla="*/ 0 h 15"/>
                  <a:gd name="T102" fmla="*/ 0 w 161"/>
                  <a:gd name="T103" fmla="*/ 0 h 15"/>
                  <a:gd name="T104" fmla="*/ 0 w 161"/>
                  <a:gd name="T105" fmla="*/ 0 h 15"/>
                  <a:gd name="T106" fmla="*/ 0 w 161"/>
                  <a:gd name="T107" fmla="*/ 0 h 15"/>
                  <a:gd name="T108" fmla="*/ 0 w 161"/>
                  <a:gd name="T109" fmla="*/ 0 h 15"/>
                  <a:gd name="T110" fmla="*/ 0 w 161"/>
                  <a:gd name="T111" fmla="*/ 0 h 15"/>
                  <a:gd name="T112" fmla="*/ 0 w 161"/>
                  <a:gd name="T113" fmla="*/ 0 h 15"/>
                  <a:gd name="T114" fmla="*/ 0 w 161"/>
                  <a:gd name="T115" fmla="*/ 0 h 15"/>
                  <a:gd name="T116" fmla="*/ 0 w 161"/>
                  <a:gd name="T117" fmla="*/ 0 h 15"/>
                  <a:gd name="T118" fmla="*/ 0 w 161"/>
                  <a:gd name="T119" fmla="*/ 0 h 15"/>
                  <a:gd name="T120" fmla="*/ 0 w 161"/>
                  <a:gd name="T121" fmla="*/ 0 h 15"/>
                  <a:gd name="T122" fmla="*/ 0 w 161"/>
                  <a:gd name="T123" fmla="*/ 0 h 15"/>
                  <a:gd name="T124" fmla="*/ 0 w 161"/>
                  <a:gd name="T125" fmla="*/ 0 h 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15">
                    <a:moveTo>
                      <a:pt x="0" y="0"/>
                    </a:moveTo>
                    <a:lnTo>
                      <a:pt x="1" y="0"/>
                    </a:lnTo>
                    <a:lnTo>
                      <a:pt x="3" y="0"/>
                    </a:lnTo>
                    <a:lnTo>
                      <a:pt x="4" y="0"/>
                    </a:lnTo>
                    <a:lnTo>
                      <a:pt x="5" y="0"/>
                    </a:lnTo>
                    <a:lnTo>
                      <a:pt x="7" y="1"/>
                    </a:lnTo>
                    <a:lnTo>
                      <a:pt x="8" y="1"/>
                    </a:lnTo>
                    <a:lnTo>
                      <a:pt x="9" y="1"/>
                    </a:lnTo>
                    <a:lnTo>
                      <a:pt x="10" y="1"/>
                    </a:lnTo>
                    <a:lnTo>
                      <a:pt x="11" y="1"/>
                    </a:lnTo>
                    <a:lnTo>
                      <a:pt x="13" y="1"/>
                    </a:lnTo>
                    <a:lnTo>
                      <a:pt x="14" y="1"/>
                    </a:lnTo>
                    <a:lnTo>
                      <a:pt x="16" y="1"/>
                    </a:lnTo>
                    <a:lnTo>
                      <a:pt x="17" y="2"/>
                    </a:lnTo>
                    <a:lnTo>
                      <a:pt x="18" y="2"/>
                    </a:lnTo>
                    <a:lnTo>
                      <a:pt x="20" y="4"/>
                    </a:lnTo>
                    <a:lnTo>
                      <a:pt x="21" y="4"/>
                    </a:lnTo>
                    <a:lnTo>
                      <a:pt x="22" y="4"/>
                    </a:lnTo>
                    <a:lnTo>
                      <a:pt x="23" y="6"/>
                    </a:lnTo>
                    <a:lnTo>
                      <a:pt x="24" y="6"/>
                    </a:lnTo>
                    <a:lnTo>
                      <a:pt x="26" y="6"/>
                    </a:lnTo>
                    <a:lnTo>
                      <a:pt x="27" y="7"/>
                    </a:lnTo>
                    <a:lnTo>
                      <a:pt x="29" y="7"/>
                    </a:lnTo>
                    <a:lnTo>
                      <a:pt x="30" y="7"/>
                    </a:lnTo>
                    <a:lnTo>
                      <a:pt x="31" y="7"/>
                    </a:lnTo>
                    <a:lnTo>
                      <a:pt x="33" y="9"/>
                    </a:lnTo>
                    <a:lnTo>
                      <a:pt x="34" y="9"/>
                    </a:lnTo>
                    <a:lnTo>
                      <a:pt x="35" y="10"/>
                    </a:lnTo>
                    <a:lnTo>
                      <a:pt x="36" y="10"/>
                    </a:lnTo>
                    <a:lnTo>
                      <a:pt x="37" y="11"/>
                    </a:lnTo>
                    <a:lnTo>
                      <a:pt x="38" y="11"/>
                    </a:lnTo>
                    <a:lnTo>
                      <a:pt x="40" y="13"/>
                    </a:lnTo>
                    <a:lnTo>
                      <a:pt x="41" y="13"/>
                    </a:lnTo>
                    <a:lnTo>
                      <a:pt x="43" y="14"/>
                    </a:lnTo>
                    <a:lnTo>
                      <a:pt x="44" y="14"/>
                    </a:lnTo>
                    <a:lnTo>
                      <a:pt x="45" y="15"/>
                    </a:lnTo>
                    <a:lnTo>
                      <a:pt x="47" y="15"/>
                    </a:lnTo>
                    <a:lnTo>
                      <a:pt x="48" y="15"/>
                    </a:lnTo>
                    <a:lnTo>
                      <a:pt x="49" y="15"/>
                    </a:lnTo>
                    <a:lnTo>
                      <a:pt x="50" y="15"/>
                    </a:lnTo>
                    <a:lnTo>
                      <a:pt x="51" y="15"/>
                    </a:lnTo>
                    <a:lnTo>
                      <a:pt x="53" y="15"/>
                    </a:lnTo>
                    <a:lnTo>
                      <a:pt x="54" y="15"/>
                    </a:lnTo>
                    <a:lnTo>
                      <a:pt x="56" y="15"/>
                    </a:lnTo>
                    <a:lnTo>
                      <a:pt x="57" y="14"/>
                    </a:lnTo>
                    <a:lnTo>
                      <a:pt x="58" y="14"/>
                    </a:lnTo>
                    <a:lnTo>
                      <a:pt x="60" y="14"/>
                    </a:lnTo>
                    <a:lnTo>
                      <a:pt x="61" y="14"/>
                    </a:lnTo>
                    <a:lnTo>
                      <a:pt x="62" y="14"/>
                    </a:lnTo>
                    <a:lnTo>
                      <a:pt x="63" y="13"/>
                    </a:lnTo>
                    <a:lnTo>
                      <a:pt x="64" y="13"/>
                    </a:lnTo>
                    <a:lnTo>
                      <a:pt x="66" y="13"/>
                    </a:lnTo>
                    <a:lnTo>
                      <a:pt x="67" y="13"/>
                    </a:lnTo>
                    <a:lnTo>
                      <a:pt x="69" y="13"/>
                    </a:lnTo>
                    <a:lnTo>
                      <a:pt x="70" y="11"/>
                    </a:lnTo>
                    <a:lnTo>
                      <a:pt x="71" y="11"/>
                    </a:lnTo>
                    <a:lnTo>
                      <a:pt x="73" y="11"/>
                    </a:lnTo>
                    <a:lnTo>
                      <a:pt x="74" y="11"/>
                    </a:lnTo>
                    <a:lnTo>
                      <a:pt x="75" y="11"/>
                    </a:lnTo>
                    <a:lnTo>
                      <a:pt x="76" y="11"/>
                    </a:lnTo>
                    <a:lnTo>
                      <a:pt x="77" y="11"/>
                    </a:lnTo>
                    <a:lnTo>
                      <a:pt x="78" y="10"/>
                    </a:lnTo>
                    <a:lnTo>
                      <a:pt x="80" y="10"/>
                    </a:lnTo>
                    <a:lnTo>
                      <a:pt x="81" y="10"/>
                    </a:lnTo>
                    <a:lnTo>
                      <a:pt x="83" y="10"/>
                    </a:lnTo>
                    <a:lnTo>
                      <a:pt x="84" y="10"/>
                    </a:lnTo>
                    <a:lnTo>
                      <a:pt x="85" y="10"/>
                    </a:lnTo>
                    <a:lnTo>
                      <a:pt x="87" y="10"/>
                    </a:lnTo>
                    <a:lnTo>
                      <a:pt x="88" y="10"/>
                    </a:lnTo>
                    <a:lnTo>
                      <a:pt x="89" y="10"/>
                    </a:lnTo>
                    <a:lnTo>
                      <a:pt x="90" y="10"/>
                    </a:lnTo>
                    <a:lnTo>
                      <a:pt x="91" y="10"/>
                    </a:lnTo>
                    <a:lnTo>
                      <a:pt x="93" y="10"/>
                    </a:lnTo>
                    <a:lnTo>
                      <a:pt x="94" y="10"/>
                    </a:lnTo>
                    <a:lnTo>
                      <a:pt x="96" y="10"/>
                    </a:lnTo>
                    <a:lnTo>
                      <a:pt x="97" y="10"/>
                    </a:lnTo>
                    <a:lnTo>
                      <a:pt x="98" y="10"/>
                    </a:lnTo>
                    <a:lnTo>
                      <a:pt x="100" y="10"/>
                    </a:lnTo>
                    <a:lnTo>
                      <a:pt x="101" y="11"/>
                    </a:lnTo>
                    <a:lnTo>
                      <a:pt x="102" y="11"/>
                    </a:lnTo>
                    <a:lnTo>
                      <a:pt x="103" y="11"/>
                    </a:lnTo>
                    <a:lnTo>
                      <a:pt x="104" y="11"/>
                    </a:lnTo>
                    <a:lnTo>
                      <a:pt x="106" y="11"/>
                    </a:lnTo>
                    <a:lnTo>
                      <a:pt x="107" y="12"/>
                    </a:lnTo>
                    <a:lnTo>
                      <a:pt x="109" y="12"/>
                    </a:lnTo>
                    <a:lnTo>
                      <a:pt x="110" y="12"/>
                    </a:lnTo>
                    <a:lnTo>
                      <a:pt x="111" y="12"/>
                    </a:lnTo>
                    <a:lnTo>
                      <a:pt x="113" y="14"/>
                    </a:lnTo>
                    <a:lnTo>
                      <a:pt x="114" y="14"/>
                    </a:lnTo>
                    <a:lnTo>
                      <a:pt x="115" y="14"/>
                    </a:lnTo>
                    <a:lnTo>
                      <a:pt x="116" y="14"/>
                    </a:lnTo>
                    <a:lnTo>
                      <a:pt x="117" y="14"/>
                    </a:lnTo>
                    <a:lnTo>
                      <a:pt x="119" y="14"/>
                    </a:lnTo>
                    <a:lnTo>
                      <a:pt x="120" y="14"/>
                    </a:lnTo>
                    <a:lnTo>
                      <a:pt x="121" y="14"/>
                    </a:lnTo>
                    <a:lnTo>
                      <a:pt x="123" y="12"/>
                    </a:lnTo>
                    <a:lnTo>
                      <a:pt x="124" y="12"/>
                    </a:lnTo>
                    <a:lnTo>
                      <a:pt x="125" y="11"/>
                    </a:lnTo>
                    <a:lnTo>
                      <a:pt x="127" y="11"/>
                    </a:lnTo>
                    <a:lnTo>
                      <a:pt x="128" y="11"/>
                    </a:lnTo>
                    <a:lnTo>
                      <a:pt x="129" y="10"/>
                    </a:lnTo>
                    <a:lnTo>
                      <a:pt x="130" y="10"/>
                    </a:lnTo>
                    <a:lnTo>
                      <a:pt x="131" y="8"/>
                    </a:lnTo>
                    <a:lnTo>
                      <a:pt x="133" y="8"/>
                    </a:lnTo>
                    <a:lnTo>
                      <a:pt x="134" y="8"/>
                    </a:lnTo>
                    <a:lnTo>
                      <a:pt x="136" y="7"/>
                    </a:lnTo>
                    <a:lnTo>
                      <a:pt x="137" y="7"/>
                    </a:lnTo>
                    <a:lnTo>
                      <a:pt x="138" y="7"/>
                    </a:lnTo>
                    <a:lnTo>
                      <a:pt x="140" y="7"/>
                    </a:lnTo>
                    <a:lnTo>
                      <a:pt x="141" y="7"/>
                    </a:lnTo>
                    <a:lnTo>
                      <a:pt x="142" y="4"/>
                    </a:lnTo>
                    <a:lnTo>
                      <a:pt x="143" y="4"/>
                    </a:lnTo>
                    <a:lnTo>
                      <a:pt x="144" y="4"/>
                    </a:lnTo>
                    <a:lnTo>
                      <a:pt x="146" y="4"/>
                    </a:lnTo>
                    <a:lnTo>
                      <a:pt x="147" y="4"/>
                    </a:lnTo>
                    <a:lnTo>
                      <a:pt x="149" y="4"/>
                    </a:lnTo>
                    <a:lnTo>
                      <a:pt x="150" y="4"/>
                    </a:lnTo>
                    <a:lnTo>
                      <a:pt x="151" y="7"/>
                    </a:lnTo>
                    <a:lnTo>
                      <a:pt x="152" y="7"/>
                    </a:lnTo>
                    <a:lnTo>
                      <a:pt x="154" y="7"/>
                    </a:lnTo>
                    <a:lnTo>
                      <a:pt x="155" y="7"/>
                    </a:lnTo>
                    <a:lnTo>
                      <a:pt x="156" y="7"/>
                    </a:lnTo>
                    <a:lnTo>
                      <a:pt x="157" y="7"/>
                    </a:lnTo>
                    <a:lnTo>
                      <a:pt x="158" y="8"/>
                    </a:lnTo>
                    <a:lnTo>
                      <a:pt x="160" y="8"/>
                    </a:lnTo>
                    <a:lnTo>
                      <a:pt x="161" y="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4" name="Freeform 129"/>
              <p:cNvSpPr>
                <a:spLocks/>
              </p:cNvSpPr>
              <p:nvPr/>
            </p:nvSpPr>
            <p:spPr bwMode="auto">
              <a:xfrm>
                <a:off x="3895" y="1904"/>
                <a:ext cx="48" cy="7"/>
              </a:xfrm>
              <a:custGeom>
                <a:avLst/>
                <a:gdLst>
                  <a:gd name="T0" fmla="*/ 0 w 162"/>
                  <a:gd name="T1" fmla="*/ 0 h 20"/>
                  <a:gd name="T2" fmla="*/ 0 w 162"/>
                  <a:gd name="T3" fmla="*/ 0 h 20"/>
                  <a:gd name="T4" fmla="*/ 0 w 162"/>
                  <a:gd name="T5" fmla="*/ 0 h 20"/>
                  <a:gd name="T6" fmla="*/ 0 w 162"/>
                  <a:gd name="T7" fmla="*/ 0 h 20"/>
                  <a:gd name="T8" fmla="*/ 0 w 162"/>
                  <a:gd name="T9" fmla="*/ 0 h 20"/>
                  <a:gd name="T10" fmla="*/ 0 w 162"/>
                  <a:gd name="T11" fmla="*/ 0 h 20"/>
                  <a:gd name="T12" fmla="*/ 0 w 162"/>
                  <a:gd name="T13" fmla="*/ 0 h 20"/>
                  <a:gd name="T14" fmla="*/ 0 w 162"/>
                  <a:gd name="T15" fmla="*/ 0 h 20"/>
                  <a:gd name="T16" fmla="*/ 0 w 162"/>
                  <a:gd name="T17" fmla="*/ 0 h 20"/>
                  <a:gd name="T18" fmla="*/ 0 w 162"/>
                  <a:gd name="T19" fmla="*/ 0 h 20"/>
                  <a:gd name="T20" fmla="*/ 0 w 162"/>
                  <a:gd name="T21" fmla="*/ 0 h 20"/>
                  <a:gd name="T22" fmla="*/ 0 w 162"/>
                  <a:gd name="T23" fmla="*/ 0 h 20"/>
                  <a:gd name="T24" fmla="*/ 0 w 162"/>
                  <a:gd name="T25" fmla="*/ 0 h 20"/>
                  <a:gd name="T26" fmla="*/ 0 w 162"/>
                  <a:gd name="T27" fmla="*/ 0 h 20"/>
                  <a:gd name="T28" fmla="*/ 0 w 162"/>
                  <a:gd name="T29" fmla="*/ 0 h 20"/>
                  <a:gd name="T30" fmla="*/ 0 w 162"/>
                  <a:gd name="T31" fmla="*/ 0 h 20"/>
                  <a:gd name="T32" fmla="*/ 0 w 162"/>
                  <a:gd name="T33" fmla="*/ 0 h 20"/>
                  <a:gd name="T34" fmla="*/ 0 w 162"/>
                  <a:gd name="T35" fmla="*/ 0 h 20"/>
                  <a:gd name="T36" fmla="*/ 0 w 162"/>
                  <a:gd name="T37" fmla="*/ 0 h 20"/>
                  <a:gd name="T38" fmla="*/ 0 w 162"/>
                  <a:gd name="T39" fmla="*/ 0 h 20"/>
                  <a:gd name="T40" fmla="*/ 0 w 162"/>
                  <a:gd name="T41" fmla="*/ 0 h 20"/>
                  <a:gd name="T42" fmla="*/ 0 w 162"/>
                  <a:gd name="T43" fmla="*/ 0 h 20"/>
                  <a:gd name="T44" fmla="*/ 0 w 162"/>
                  <a:gd name="T45" fmla="*/ 0 h 20"/>
                  <a:gd name="T46" fmla="*/ 0 w 162"/>
                  <a:gd name="T47" fmla="*/ 0 h 20"/>
                  <a:gd name="T48" fmla="*/ 0 w 162"/>
                  <a:gd name="T49" fmla="*/ 0 h 20"/>
                  <a:gd name="T50" fmla="*/ 0 w 162"/>
                  <a:gd name="T51" fmla="*/ 0 h 20"/>
                  <a:gd name="T52" fmla="*/ 0 w 162"/>
                  <a:gd name="T53" fmla="*/ 0 h 20"/>
                  <a:gd name="T54" fmla="*/ 0 w 162"/>
                  <a:gd name="T55" fmla="*/ 0 h 20"/>
                  <a:gd name="T56" fmla="*/ 0 w 162"/>
                  <a:gd name="T57" fmla="*/ 0 h 20"/>
                  <a:gd name="T58" fmla="*/ 0 w 162"/>
                  <a:gd name="T59" fmla="*/ 0 h 20"/>
                  <a:gd name="T60" fmla="*/ 0 w 162"/>
                  <a:gd name="T61" fmla="*/ 0 h 20"/>
                  <a:gd name="T62" fmla="*/ 0 w 162"/>
                  <a:gd name="T63" fmla="*/ 0 h 20"/>
                  <a:gd name="T64" fmla="*/ 0 w 162"/>
                  <a:gd name="T65" fmla="*/ 0 h 20"/>
                  <a:gd name="T66" fmla="*/ 0 w 162"/>
                  <a:gd name="T67" fmla="*/ 0 h 20"/>
                  <a:gd name="T68" fmla="*/ 0 w 162"/>
                  <a:gd name="T69" fmla="*/ 0 h 20"/>
                  <a:gd name="T70" fmla="*/ 0 w 162"/>
                  <a:gd name="T71" fmla="*/ 0 h 20"/>
                  <a:gd name="T72" fmla="*/ 0 w 162"/>
                  <a:gd name="T73" fmla="*/ 0 h 20"/>
                  <a:gd name="T74" fmla="*/ 0 w 162"/>
                  <a:gd name="T75" fmla="*/ 0 h 20"/>
                  <a:gd name="T76" fmla="*/ 0 w 162"/>
                  <a:gd name="T77" fmla="*/ 0 h 20"/>
                  <a:gd name="T78" fmla="*/ 0 w 162"/>
                  <a:gd name="T79" fmla="*/ 0 h 20"/>
                  <a:gd name="T80" fmla="*/ 0 w 162"/>
                  <a:gd name="T81" fmla="*/ 0 h 20"/>
                  <a:gd name="T82" fmla="*/ 0 w 162"/>
                  <a:gd name="T83" fmla="*/ 0 h 20"/>
                  <a:gd name="T84" fmla="*/ 0 w 162"/>
                  <a:gd name="T85" fmla="*/ 0 h 20"/>
                  <a:gd name="T86" fmla="*/ 0 w 162"/>
                  <a:gd name="T87" fmla="*/ 0 h 20"/>
                  <a:gd name="T88" fmla="*/ 0 w 162"/>
                  <a:gd name="T89" fmla="*/ 0 h 20"/>
                  <a:gd name="T90" fmla="*/ 0 w 162"/>
                  <a:gd name="T91" fmla="*/ 0 h 20"/>
                  <a:gd name="T92" fmla="*/ 0 w 162"/>
                  <a:gd name="T93" fmla="*/ 0 h 20"/>
                  <a:gd name="T94" fmla="*/ 0 w 162"/>
                  <a:gd name="T95" fmla="*/ 0 h 20"/>
                  <a:gd name="T96" fmla="*/ 0 w 162"/>
                  <a:gd name="T97" fmla="*/ 0 h 20"/>
                  <a:gd name="T98" fmla="*/ 0 w 162"/>
                  <a:gd name="T99" fmla="*/ 0 h 20"/>
                  <a:gd name="T100" fmla="*/ 0 w 162"/>
                  <a:gd name="T101" fmla="*/ 0 h 20"/>
                  <a:gd name="T102" fmla="*/ 0 w 162"/>
                  <a:gd name="T103" fmla="*/ 0 h 20"/>
                  <a:gd name="T104" fmla="*/ 0 w 162"/>
                  <a:gd name="T105" fmla="*/ 0 h 20"/>
                  <a:gd name="T106" fmla="*/ 0 w 162"/>
                  <a:gd name="T107" fmla="*/ 0 h 20"/>
                  <a:gd name="T108" fmla="*/ 0 w 162"/>
                  <a:gd name="T109" fmla="*/ 0 h 20"/>
                  <a:gd name="T110" fmla="*/ 0 w 162"/>
                  <a:gd name="T111" fmla="*/ 0 h 20"/>
                  <a:gd name="T112" fmla="*/ 0 w 162"/>
                  <a:gd name="T113" fmla="*/ 0 h 20"/>
                  <a:gd name="T114" fmla="*/ 0 w 162"/>
                  <a:gd name="T115" fmla="*/ 0 h 20"/>
                  <a:gd name="T116" fmla="*/ 0 w 162"/>
                  <a:gd name="T117" fmla="*/ 0 h 20"/>
                  <a:gd name="T118" fmla="*/ 0 w 162"/>
                  <a:gd name="T119" fmla="*/ 0 h 20"/>
                  <a:gd name="T120" fmla="*/ 0 w 162"/>
                  <a:gd name="T121" fmla="*/ 0 h 20"/>
                  <a:gd name="T122" fmla="*/ 0 w 162"/>
                  <a:gd name="T123" fmla="*/ 0 h 20"/>
                  <a:gd name="T124" fmla="*/ 0 w 162"/>
                  <a:gd name="T125" fmla="*/ 0 h 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20">
                    <a:moveTo>
                      <a:pt x="0" y="0"/>
                    </a:moveTo>
                    <a:lnTo>
                      <a:pt x="2" y="0"/>
                    </a:lnTo>
                    <a:lnTo>
                      <a:pt x="3" y="0"/>
                    </a:lnTo>
                    <a:lnTo>
                      <a:pt x="4" y="2"/>
                    </a:lnTo>
                    <a:lnTo>
                      <a:pt x="6" y="2"/>
                    </a:lnTo>
                    <a:lnTo>
                      <a:pt x="7" y="2"/>
                    </a:lnTo>
                    <a:lnTo>
                      <a:pt x="8" y="3"/>
                    </a:lnTo>
                    <a:lnTo>
                      <a:pt x="9" y="3"/>
                    </a:lnTo>
                    <a:lnTo>
                      <a:pt x="10" y="3"/>
                    </a:lnTo>
                    <a:lnTo>
                      <a:pt x="12" y="3"/>
                    </a:lnTo>
                    <a:lnTo>
                      <a:pt x="13" y="3"/>
                    </a:lnTo>
                    <a:lnTo>
                      <a:pt x="15" y="3"/>
                    </a:lnTo>
                    <a:lnTo>
                      <a:pt x="16" y="3"/>
                    </a:lnTo>
                    <a:lnTo>
                      <a:pt x="17" y="3"/>
                    </a:lnTo>
                    <a:lnTo>
                      <a:pt x="19" y="4"/>
                    </a:lnTo>
                    <a:lnTo>
                      <a:pt x="20" y="4"/>
                    </a:lnTo>
                    <a:lnTo>
                      <a:pt x="21" y="4"/>
                    </a:lnTo>
                    <a:lnTo>
                      <a:pt x="22" y="3"/>
                    </a:lnTo>
                    <a:lnTo>
                      <a:pt x="23" y="3"/>
                    </a:lnTo>
                    <a:lnTo>
                      <a:pt x="25" y="3"/>
                    </a:lnTo>
                    <a:lnTo>
                      <a:pt x="26" y="3"/>
                    </a:lnTo>
                    <a:lnTo>
                      <a:pt x="28" y="3"/>
                    </a:lnTo>
                    <a:lnTo>
                      <a:pt x="29" y="4"/>
                    </a:lnTo>
                    <a:lnTo>
                      <a:pt x="30" y="4"/>
                    </a:lnTo>
                    <a:lnTo>
                      <a:pt x="32" y="4"/>
                    </a:lnTo>
                    <a:lnTo>
                      <a:pt x="33" y="4"/>
                    </a:lnTo>
                    <a:lnTo>
                      <a:pt x="34" y="4"/>
                    </a:lnTo>
                    <a:lnTo>
                      <a:pt x="35" y="4"/>
                    </a:lnTo>
                    <a:lnTo>
                      <a:pt x="36" y="4"/>
                    </a:lnTo>
                    <a:lnTo>
                      <a:pt x="37" y="4"/>
                    </a:lnTo>
                    <a:lnTo>
                      <a:pt x="39" y="4"/>
                    </a:lnTo>
                    <a:lnTo>
                      <a:pt x="40" y="4"/>
                    </a:lnTo>
                    <a:lnTo>
                      <a:pt x="42" y="4"/>
                    </a:lnTo>
                    <a:lnTo>
                      <a:pt x="43" y="4"/>
                    </a:lnTo>
                    <a:lnTo>
                      <a:pt x="44" y="4"/>
                    </a:lnTo>
                    <a:lnTo>
                      <a:pt x="46" y="6"/>
                    </a:lnTo>
                    <a:lnTo>
                      <a:pt x="47" y="6"/>
                    </a:lnTo>
                    <a:lnTo>
                      <a:pt x="48" y="6"/>
                    </a:lnTo>
                    <a:lnTo>
                      <a:pt x="49" y="7"/>
                    </a:lnTo>
                    <a:lnTo>
                      <a:pt x="50" y="7"/>
                    </a:lnTo>
                    <a:lnTo>
                      <a:pt x="52" y="8"/>
                    </a:lnTo>
                    <a:lnTo>
                      <a:pt x="53" y="8"/>
                    </a:lnTo>
                    <a:lnTo>
                      <a:pt x="55" y="11"/>
                    </a:lnTo>
                    <a:lnTo>
                      <a:pt x="56" y="11"/>
                    </a:lnTo>
                    <a:lnTo>
                      <a:pt x="57" y="11"/>
                    </a:lnTo>
                    <a:lnTo>
                      <a:pt x="59" y="11"/>
                    </a:lnTo>
                    <a:lnTo>
                      <a:pt x="60" y="12"/>
                    </a:lnTo>
                    <a:lnTo>
                      <a:pt x="61" y="12"/>
                    </a:lnTo>
                    <a:lnTo>
                      <a:pt x="62" y="12"/>
                    </a:lnTo>
                    <a:lnTo>
                      <a:pt x="63" y="13"/>
                    </a:lnTo>
                    <a:lnTo>
                      <a:pt x="65" y="13"/>
                    </a:lnTo>
                    <a:lnTo>
                      <a:pt x="66" y="13"/>
                    </a:lnTo>
                    <a:lnTo>
                      <a:pt x="68" y="15"/>
                    </a:lnTo>
                    <a:lnTo>
                      <a:pt x="69" y="15"/>
                    </a:lnTo>
                    <a:lnTo>
                      <a:pt x="70" y="16"/>
                    </a:lnTo>
                    <a:lnTo>
                      <a:pt x="72" y="16"/>
                    </a:lnTo>
                    <a:lnTo>
                      <a:pt x="73" y="17"/>
                    </a:lnTo>
                    <a:lnTo>
                      <a:pt x="74" y="17"/>
                    </a:lnTo>
                    <a:lnTo>
                      <a:pt x="75" y="17"/>
                    </a:lnTo>
                    <a:lnTo>
                      <a:pt x="76" y="19"/>
                    </a:lnTo>
                    <a:lnTo>
                      <a:pt x="78" y="19"/>
                    </a:lnTo>
                    <a:lnTo>
                      <a:pt x="79" y="19"/>
                    </a:lnTo>
                    <a:lnTo>
                      <a:pt x="80" y="20"/>
                    </a:lnTo>
                    <a:lnTo>
                      <a:pt x="82" y="20"/>
                    </a:lnTo>
                    <a:lnTo>
                      <a:pt x="83" y="20"/>
                    </a:lnTo>
                    <a:lnTo>
                      <a:pt x="85" y="19"/>
                    </a:lnTo>
                    <a:lnTo>
                      <a:pt x="86" y="19"/>
                    </a:lnTo>
                    <a:lnTo>
                      <a:pt x="87" y="19"/>
                    </a:lnTo>
                    <a:lnTo>
                      <a:pt x="88" y="17"/>
                    </a:lnTo>
                    <a:lnTo>
                      <a:pt x="89" y="17"/>
                    </a:lnTo>
                    <a:lnTo>
                      <a:pt x="90" y="16"/>
                    </a:lnTo>
                    <a:lnTo>
                      <a:pt x="92" y="16"/>
                    </a:lnTo>
                    <a:lnTo>
                      <a:pt x="93" y="16"/>
                    </a:lnTo>
                    <a:lnTo>
                      <a:pt x="95" y="14"/>
                    </a:lnTo>
                    <a:lnTo>
                      <a:pt x="96" y="14"/>
                    </a:lnTo>
                    <a:lnTo>
                      <a:pt x="97" y="13"/>
                    </a:lnTo>
                    <a:lnTo>
                      <a:pt x="99" y="13"/>
                    </a:lnTo>
                    <a:lnTo>
                      <a:pt x="100" y="13"/>
                    </a:lnTo>
                    <a:lnTo>
                      <a:pt x="101" y="13"/>
                    </a:lnTo>
                    <a:lnTo>
                      <a:pt x="102" y="13"/>
                    </a:lnTo>
                    <a:lnTo>
                      <a:pt x="103" y="12"/>
                    </a:lnTo>
                    <a:lnTo>
                      <a:pt x="105" y="12"/>
                    </a:lnTo>
                    <a:lnTo>
                      <a:pt x="106" y="12"/>
                    </a:lnTo>
                    <a:lnTo>
                      <a:pt x="108" y="12"/>
                    </a:lnTo>
                    <a:lnTo>
                      <a:pt x="109" y="12"/>
                    </a:lnTo>
                    <a:lnTo>
                      <a:pt x="110" y="12"/>
                    </a:lnTo>
                    <a:lnTo>
                      <a:pt x="112" y="13"/>
                    </a:lnTo>
                    <a:lnTo>
                      <a:pt x="113" y="13"/>
                    </a:lnTo>
                    <a:lnTo>
                      <a:pt x="114" y="13"/>
                    </a:lnTo>
                    <a:lnTo>
                      <a:pt x="115" y="13"/>
                    </a:lnTo>
                    <a:lnTo>
                      <a:pt x="116" y="13"/>
                    </a:lnTo>
                    <a:lnTo>
                      <a:pt x="118" y="13"/>
                    </a:lnTo>
                    <a:lnTo>
                      <a:pt x="119" y="13"/>
                    </a:lnTo>
                    <a:lnTo>
                      <a:pt x="120" y="14"/>
                    </a:lnTo>
                    <a:lnTo>
                      <a:pt x="122" y="14"/>
                    </a:lnTo>
                    <a:lnTo>
                      <a:pt x="123" y="14"/>
                    </a:lnTo>
                    <a:lnTo>
                      <a:pt x="125" y="14"/>
                    </a:lnTo>
                    <a:lnTo>
                      <a:pt x="126" y="14"/>
                    </a:lnTo>
                    <a:lnTo>
                      <a:pt x="127" y="16"/>
                    </a:lnTo>
                    <a:lnTo>
                      <a:pt x="128" y="16"/>
                    </a:lnTo>
                    <a:lnTo>
                      <a:pt x="129" y="16"/>
                    </a:lnTo>
                    <a:lnTo>
                      <a:pt x="130" y="16"/>
                    </a:lnTo>
                    <a:lnTo>
                      <a:pt x="132" y="16"/>
                    </a:lnTo>
                    <a:lnTo>
                      <a:pt x="133" y="16"/>
                    </a:lnTo>
                    <a:lnTo>
                      <a:pt x="135" y="16"/>
                    </a:lnTo>
                    <a:lnTo>
                      <a:pt x="136" y="17"/>
                    </a:lnTo>
                    <a:lnTo>
                      <a:pt x="137" y="17"/>
                    </a:lnTo>
                    <a:lnTo>
                      <a:pt x="139" y="17"/>
                    </a:lnTo>
                    <a:lnTo>
                      <a:pt x="140" y="17"/>
                    </a:lnTo>
                    <a:lnTo>
                      <a:pt x="141" y="17"/>
                    </a:lnTo>
                    <a:lnTo>
                      <a:pt x="142" y="17"/>
                    </a:lnTo>
                    <a:lnTo>
                      <a:pt x="143" y="17"/>
                    </a:lnTo>
                    <a:lnTo>
                      <a:pt x="145" y="17"/>
                    </a:lnTo>
                    <a:lnTo>
                      <a:pt x="146" y="17"/>
                    </a:lnTo>
                    <a:lnTo>
                      <a:pt x="148" y="17"/>
                    </a:lnTo>
                    <a:lnTo>
                      <a:pt x="149" y="17"/>
                    </a:lnTo>
                    <a:lnTo>
                      <a:pt x="150" y="17"/>
                    </a:lnTo>
                    <a:lnTo>
                      <a:pt x="152" y="17"/>
                    </a:lnTo>
                    <a:lnTo>
                      <a:pt x="153" y="17"/>
                    </a:lnTo>
                    <a:lnTo>
                      <a:pt x="154" y="17"/>
                    </a:lnTo>
                    <a:lnTo>
                      <a:pt x="155" y="18"/>
                    </a:lnTo>
                    <a:lnTo>
                      <a:pt x="156" y="18"/>
                    </a:lnTo>
                    <a:lnTo>
                      <a:pt x="158" y="18"/>
                    </a:lnTo>
                    <a:lnTo>
                      <a:pt x="159" y="18"/>
                    </a:lnTo>
                    <a:lnTo>
                      <a:pt x="160" y="18"/>
                    </a:lnTo>
                    <a:lnTo>
                      <a:pt x="162" y="1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5" name="Freeform 130"/>
              <p:cNvSpPr>
                <a:spLocks/>
              </p:cNvSpPr>
              <p:nvPr/>
            </p:nvSpPr>
            <p:spPr bwMode="auto">
              <a:xfrm>
                <a:off x="3943" y="1909"/>
                <a:ext cx="48" cy="6"/>
              </a:xfrm>
              <a:custGeom>
                <a:avLst/>
                <a:gdLst>
                  <a:gd name="T0" fmla="*/ 0 w 161"/>
                  <a:gd name="T1" fmla="*/ 0 h 18"/>
                  <a:gd name="T2" fmla="*/ 0 w 161"/>
                  <a:gd name="T3" fmla="*/ 0 h 18"/>
                  <a:gd name="T4" fmla="*/ 0 w 161"/>
                  <a:gd name="T5" fmla="*/ 0 h 18"/>
                  <a:gd name="T6" fmla="*/ 0 w 161"/>
                  <a:gd name="T7" fmla="*/ 0 h 18"/>
                  <a:gd name="T8" fmla="*/ 0 w 161"/>
                  <a:gd name="T9" fmla="*/ 0 h 18"/>
                  <a:gd name="T10" fmla="*/ 0 w 161"/>
                  <a:gd name="T11" fmla="*/ 0 h 18"/>
                  <a:gd name="T12" fmla="*/ 0 w 161"/>
                  <a:gd name="T13" fmla="*/ 0 h 18"/>
                  <a:gd name="T14" fmla="*/ 0 w 161"/>
                  <a:gd name="T15" fmla="*/ 0 h 18"/>
                  <a:gd name="T16" fmla="*/ 0 w 161"/>
                  <a:gd name="T17" fmla="*/ 0 h 18"/>
                  <a:gd name="T18" fmla="*/ 0 w 161"/>
                  <a:gd name="T19" fmla="*/ 0 h 18"/>
                  <a:gd name="T20" fmla="*/ 0 w 161"/>
                  <a:gd name="T21" fmla="*/ 0 h 18"/>
                  <a:gd name="T22" fmla="*/ 0 w 161"/>
                  <a:gd name="T23" fmla="*/ 0 h 18"/>
                  <a:gd name="T24" fmla="*/ 0 w 161"/>
                  <a:gd name="T25" fmla="*/ 0 h 18"/>
                  <a:gd name="T26" fmla="*/ 0 w 161"/>
                  <a:gd name="T27" fmla="*/ 0 h 18"/>
                  <a:gd name="T28" fmla="*/ 0 w 161"/>
                  <a:gd name="T29" fmla="*/ 0 h 18"/>
                  <a:gd name="T30" fmla="*/ 0 w 161"/>
                  <a:gd name="T31" fmla="*/ 0 h 18"/>
                  <a:gd name="T32" fmla="*/ 0 w 161"/>
                  <a:gd name="T33" fmla="*/ 0 h 18"/>
                  <a:gd name="T34" fmla="*/ 0 w 161"/>
                  <a:gd name="T35" fmla="*/ 0 h 18"/>
                  <a:gd name="T36" fmla="*/ 0 w 161"/>
                  <a:gd name="T37" fmla="*/ 0 h 18"/>
                  <a:gd name="T38" fmla="*/ 0 w 161"/>
                  <a:gd name="T39" fmla="*/ 0 h 18"/>
                  <a:gd name="T40" fmla="*/ 0 w 161"/>
                  <a:gd name="T41" fmla="*/ 0 h 18"/>
                  <a:gd name="T42" fmla="*/ 0 w 161"/>
                  <a:gd name="T43" fmla="*/ 0 h 18"/>
                  <a:gd name="T44" fmla="*/ 0 w 161"/>
                  <a:gd name="T45" fmla="*/ 0 h 18"/>
                  <a:gd name="T46" fmla="*/ 0 w 161"/>
                  <a:gd name="T47" fmla="*/ 0 h 18"/>
                  <a:gd name="T48" fmla="*/ 0 w 161"/>
                  <a:gd name="T49" fmla="*/ 0 h 18"/>
                  <a:gd name="T50" fmla="*/ 0 w 161"/>
                  <a:gd name="T51" fmla="*/ 0 h 18"/>
                  <a:gd name="T52" fmla="*/ 0 w 161"/>
                  <a:gd name="T53" fmla="*/ 0 h 18"/>
                  <a:gd name="T54" fmla="*/ 0 w 161"/>
                  <a:gd name="T55" fmla="*/ 0 h 18"/>
                  <a:gd name="T56" fmla="*/ 0 w 161"/>
                  <a:gd name="T57" fmla="*/ 0 h 18"/>
                  <a:gd name="T58" fmla="*/ 0 w 161"/>
                  <a:gd name="T59" fmla="*/ 0 h 18"/>
                  <a:gd name="T60" fmla="*/ 0 w 161"/>
                  <a:gd name="T61" fmla="*/ 0 h 18"/>
                  <a:gd name="T62" fmla="*/ 0 w 161"/>
                  <a:gd name="T63" fmla="*/ 0 h 18"/>
                  <a:gd name="T64" fmla="*/ 0 w 161"/>
                  <a:gd name="T65" fmla="*/ 0 h 18"/>
                  <a:gd name="T66" fmla="*/ 0 w 161"/>
                  <a:gd name="T67" fmla="*/ 0 h 18"/>
                  <a:gd name="T68" fmla="*/ 0 w 161"/>
                  <a:gd name="T69" fmla="*/ 0 h 18"/>
                  <a:gd name="T70" fmla="*/ 0 w 161"/>
                  <a:gd name="T71" fmla="*/ 0 h 18"/>
                  <a:gd name="T72" fmla="*/ 0 w 161"/>
                  <a:gd name="T73" fmla="*/ 0 h 18"/>
                  <a:gd name="T74" fmla="*/ 0 w 161"/>
                  <a:gd name="T75" fmla="*/ 0 h 18"/>
                  <a:gd name="T76" fmla="*/ 0 w 161"/>
                  <a:gd name="T77" fmla="*/ 0 h 18"/>
                  <a:gd name="T78" fmla="*/ 0 w 161"/>
                  <a:gd name="T79" fmla="*/ 0 h 18"/>
                  <a:gd name="T80" fmla="*/ 0 w 161"/>
                  <a:gd name="T81" fmla="*/ 0 h 18"/>
                  <a:gd name="T82" fmla="*/ 0 w 161"/>
                  <a:gd name="T83" fmla="*/ 0 h 18"/>
                  <a:gd name="T84" fmla="*/ 0 w 161"/>
                  <a:gd name="T85" fmla="*/ 0 h 18"/>
                  <a:gd name="T86" fmla="*/ 0 w 161"/>
                  <a:gd name="T87" fmla="*/ 0 h 18"/>
                  <a:gd name="T88" fmla="*/ 0 w 161"/>
                  <a:gd name="T89" fmla="*/ 0 h 18"/>
                  <a:gd name="T90" fmla="*/ 0 w 161"/>
                  <a:gd name="T91" fmla="*/ 0 h 18"/>
                  <a:gd name="T92" fmla="*/ 0 w 161"/>
                  <a:gd name="T93" fmla="*/ 0 h 18"/>
                  <a:gd name="T94" fmla="*/ 0 w 161"/>
                  <a:gd name="T95" fmla="*/ 0 h 18"/>
                  <a:gd name="T96" fmla="*/ 0 w 161"/>
                  <a:gd name="T97" fmla="*/ 0 h 18"/>
                  <a:gd name="T98" fmla="*/ 0 w 161"/>
                  <a:gd name="T99" fmla="*/ 0 h 18"/>
                  <a:gd name="T100" fmla="*/ 0 w 161"/>
                  <a:gd name="T101" fmla="*/ 0 h 18"/>
                  <a:gd name="T102" fmla="*/ 0 w 161"/>
                  <a:gd name="T103" fmla="*/ 0 h 18"/>
                  <a:gd name="T104" fmla="*/ 0 w 161"/>
                  <a:gd name="T105" fmla="*/ 0 h 18"/>
                  <a:gd name="T106" fmla="*/ 0 w 161"/>
                  <a:gd name="T107" fmla="*/ 0 h 18"/>
                  <a:gd name="T108" fmla="*/ 0 w 161"/>
                  <a:gd name="T109" fmla="*/ 0 h 18"/>
                  <a:gd name="T110" fmla="*/ 0 w 161"/>
                  <a:gd name="T111" fmla="*/ 0 h 18"/>
                  <a:gd name="T112" fmla="*/ 0 w 161"/>
                  <a:gd name="T113" fmla="*/ 0 h 18"/>
                  <a:gd name="T114" fmla="*/ 0 w 161"/>
                  <a:gd name="T115" fmla="*/ 0 h 18"/>
                  <a:gd name="T116" fmla="*/ 0 w 161"/>
                  <a:gd name="T117" fmla="*/ 0 h 18"/>
                  <a:gd name="T118" fmla="*/ 0 w 161"/>
                  <a:gd name="T119" fmla="*/ 0 h 18"/>
                  <a:gd name="T120" fmla="*/ 0 w 161"/>
                  <a:gd name="T121" fmla="*/ 0 h 18"/>
                  <a:gd name="T122" fmla="*/ 0 w 161"/>
                  <a:gd name="T123" fmla="*/ 0 h 18"/>
                  <a:gd name="T124" fmla="*/ 0 w 161"/>
                  <a:gd name="T125" fmla="*/ 0 h 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18">
                    <a:moveTo>
                      <a:pt x="0" y="5"/>
                    </a:moveTo>
                    <a:lnTo>
                      <a:pt x="1" y="5"/>
                    </a:lnTo>
                    <a:lnTo>
                      <a:pt x="3" y="5"/>
                    </a:lnTo>
                    <a:lnTo>
                      <a:pt x="4" y="5"/>
                    </a:lnTo>
                    <a:lnTo>
                      <a:pt x="5" y="5"/>
                    </a:lnTo>
                    <a:lnTo>
                      <a:pt x="6" y="5"/>
                    </a:lnTo>
                    <a:lnTo>
                      <a:pt x="7" y="5"/>
                    </a:lnTo>
                    <a:lnTo>
                      <a:pt x="8" y="5"/>
                    </a:lnTo>
                    <a:lnTo>
                      <a:pt x="10" y="5"/>
                    </a:lnTo>
                    <a:lnTo>
                      <a:pt x="11" y="5"/>
                    </a:lnTo>
                    <a:lnTo>
                      <a:pt x="13" y="5"/>
                    </a:lnTo>
                    <a:lnTo>
                      <a:pt x="14" y="5"/>
                    </a:lnTo>
                    <a:lnTo>
                      <a:pt x="15" y="4"/>
                    </a:lnTo>
                    <a:lnTo>
                      <a:pt x="17" y="4"/>
                    </a:lnTo>
                    <a:lnTo>
                      <a:pt x="18" y="4"/>
                    </a:lnTo>
                    <a:lnTo>
                      <a:pt x="19" y="2"/>
                    </a:lnTo>
                    <a:lnTo>
                      <a:pt x="20" y="2"/>
                    </a:lnTo>
                    <a:lnTo>
                      <a:pt x="21" y="2"/>
                    </a:lnTo>
                    <a:lnTo>
                      <a:pt x="23" y="2"/>
                    </a:lnTo>
                    <a:lnTo>
                      <a:pt x="24" y="1"/>
                    </a:lnTo>
                    <a:lnTo>
                      <a:pt x="26" y="1"/>
                    </a:lnTo>
                    <a:lnTo>
                      <a:pt x="27" y="1"/>
                    </a:lnTo>
                    <a:lnTo>
                      <a:pt x="28" y="1"/>
                    </a:lnTo>
                    <a:lnTo>
                      <a:pt x="30" y="1"/>
                    </a:lnTo>
                    <a:lnTo>
                      <a:pt x="31" y="0"/>
                    </a:lnTo>
                    <a:lnTo>
                      <a:pt x="32" y="0"/>
                    </a:lnTo>
                    <a:lnTo>
                      <a:pt x="33" y="0"/>
                    </a:lnTo>
                    <a:lnTo>
                      <a:pt x="34" y="0"/>
                    </a:lnTo>
                    <a:lnTo>
                      <a:pt x="36" y="0"/>
                    </a:lnTo>
                    <a:lnTo>
                      <a:pt x="37" y="0"/>
                    </a:lnTo>
                    <a:lnTo>
                      <a:pt x="38" y="0"/>
                    </a:lnTo>
                    <a:lnTo>
                      <a:pt x="40" y="0"/>
                    </a:lnTo>
                    <a:lnTo>
                      <a:pt x="41" y="1"/>
                    </a:lnTo>
                    <a:lnTo>
                      <a:pt x="42" y="1"/>
                    </a:lnTo>
                    <a:lnTo>
                      <a:pt x="44" y="1"/>
                    </a:lnTo>
                    <a:lnTo>
                      <a:pt x="45" y="2"/>
                    </a:lnTo>
                    <a:lnTo>
                      <a:pt x="46" y="2"/>
                    </a:lnTo>
                    <a:lnTo>
                      <a:pt x="47" y="2"/>
                    </a:lnTo>
                    <a:lnTo>
                      <a:pt x="48" y="2"/>
                    </a:lnTo>
                    <a:lnTo>
                      <a:pt x="50" y="4"/>
                    </a:lnTo>
                    <a:lnTo>
                      <a:pt x="51" y="4"/>
                    </a:lnTo>
                    <a:lnTo>
                      <a:pt x="53" y="4"/>
                    </a:lnTo>
                    <a:lnTo>
                      <a:pt x="54" y="5"/>
                    </a:lnTo>
                    <a:lnTo>
                      <a:pt x="55" y="5"/>
                    </a:lnTo>
                    <a:lnTo>
                      <a:pt x="57" y="5"/>
                    </a:lnTo>
                    <a:lnTo>
                      <a:pt x="58" y="5"/>
                    </a:lnTo>
                    <a:lnTo>
                      <a:pt x="59" y="5"/>
                    </a:lnTo>
                    <a:lnTo>
                      <a:pt x="60" y="5"/>
                    </a:lnTo>
                    <a:lnTo>
                      <a:pt x="61" y="5"/>
                    </a:lnTo>
                    <a:lnTo>
                      <a:pt x="63" y="5"/>
                    </a:lnTo>
                    <a:lnTo>
                      <a:pt x="64" y="5"/>
                    </a:lnTo>
                    <a:lnTo>
                      <a:pt x="66" y="5"/>
                    </a:lnTo>
                    <a:lnTo>
                      <a:pt x="67" y="5"/>
                    </a:lnTo>
                    <a:lnTo>
                      <a:pt x="68" y="5"/>
                    </a:lnTo>
                    <a:lnTo>
                      <a:pt x="70" y="3"/>
                    </a:lnTo>
                    <a:lnTo>
                      <a:pt x="71" y="3"/>
                    </a:lnTo>
                    <a:lnTo>
                      <a:pt x="72" y="3"/>
                    </a:lnTo>
                    <a:lnTo>
                      <a:pt x="73" y="3"/>
                    </a:lnTo>
                    <a:lnTo>
                      <a:pt x="74" y="3"/>
                    </a:lnTo>
                    <a:lnTo>
                      <a:pt x="76" y="3"/>
                    </a:lnTo>
                    <a:lnTo>
                      <a:pt x="77" y="3"/>
                    </a:lnTo>
                    <a:lnTo>
                      <a:pt x="78" y="3"/>
                    </a:lnTo>
                    <a:lnTo>
                      <a:pt x="80" y="3"/>
                    </a:lnTo>
                    <a:lnTo>
                      <a:pt x="81" y="3"/>
                    </a:lnTo>
                    <a:lnTo>
                      <a:pt x="83" y="3"/>
                    </a:lnTo>
                    <a:lnTo>
                      <a:pt x="84" y="5"/>
                    </a:lnTo>
                    <a:lnTo>
                      <a:pt x="85" y="5"/>
                    </a:lnTo>
                    <a:lnTo>
                      <a:pt x="86" y="5"/>
                    </a:lnTo>
                    <a:lnTo>
                      <a:pt x="87" y="5"/>
                    </a:lnTo>
                    <a:lnTo>
                      <a:pt x="88" y="5"/>
                    </a:lnTo>
                    <a:lnTo>
                      <a:pt x="90" y="5"/>
                    </a:lnTo>
                    <a:lnTo>
                      <a:pt x="91" y="5"/>
                    </a:lnTo>
                    <a:lnTo>
                      <a:pt x="93" y="5"/>
                    </a:lnTo>
                    <a:lnTo>
                      <a:pt x="94" y="6"/>
                    </a:lnTo>
                    <a:lnTo>
                      <a:pt x="95" y="6"/>
                    </a:lnTo>
                    <a:lnTo>
                      <a:pt x="97" y="6"/>
                    </a:lnTo>
                    <a:lnTo>
                      <a:pt x="98" y="6"/>
                    </a:lnTo>
                    <a:lnTo>
                      <a:pt x="99" y="7"/>
                    </a:lnTo>
                    <a:lnTo>
                      <a:pt x="100" y="7"/>
                    </a:lnTo>
                    <a:lnTo>
                      <a:pt x="101" y="9"/>
                    </a:lnTo>
                    <a:lnTo>
                      <a:pt x="103" y="9"/>
                    </a:lnTo>
                    <a:lnTo>
                      <a:pt x="104" y="11"/>
                    </a:lnTo>
                    <a:lnTo>
                      <a:pt x="106" y="12"/>
                    </a:lnTo>
                    <a:lnTo>
                      <a:pt x="107" y="14"/>
                    </a:lnTo>
                    <a:lnTo>
                      <a:pt x="108" y="15"/>
                    </a:lnTo>
                    <a:lnTo>
                      <a:pt x="110" y="15"/>
                    </a:lnTo>
                    <a:lnTo>
                      <a:pt x="111" y="16"/>
                    </a:lnTo>
                    <a:lnTo>
                      <a:pt x="112" y="16"/>
                    </a:lnTo>
                    <a:lnTo>
                      <a:pt x="113" y="18"/>
                    </a:lnTo>
                    <a:lnTo>
                      <a:pt x="114" y="18"/>
                    </a:lnTo>
                    <a:lnTo>
                      <a:pt x="116" y="18"/>
                    </a:lnTo>
                    <a:lnTo>
                      <a:pt x="117" y="18"/>
                    </a:lnTo>
                    <a:lnTo>
                      <a:pt x="118" y="16"/>
                    </a:lnTo>
                    <a:lnTo>
                      <a:pt x="120" y="16"/>
                    </a:lnTo>
                    <a:lnTo>
                      <a:pt x="121" y="16"/>
                    </a:lnTo>
                    <a:lnTo>
                      <a:pt x="123" y="16"/>
                    </a:lnTo>
                    <a:lnTo>
                      <a:pt x="124" y="15"/>
                    </a:lnTo>
                    <a:lnTo>
                      <a:pt x="125" y="15"/>
                    </a:lnTo>
                    <a:lnTo>
                      <a:pt x="126" y="15"/>
                    </a:lnTo>
                    <a:lnTo>
                      <a:pt x="127" y="15"/>
                    </a:lnTo>
                    <a:lnTo>
                      <a:pt x="129" y="14"/>
                    </a:lnTo>
                    <a:lnTo>
                      <a:pt x="130" y="14"/>
                    </a:lnTo>
                    <a:lnTo>
                      <a:pt x="131" y="12"/>
                    </a:lnTo>
                    <a:lnTo>
                      <a:pt x="133" y="12"/>
                    </a:lnTo>
                    <a:lnTo>
                      <a:pt x="134" y="12"/>
                    </a:lnTo>
                    <a:lnTo>
                      <a:pt x="135" y="11"/>
                    </a:lnTo>
                    <a:lnTo>
                      <a:pt x="137" y="11"/>
                    </a:lnTo>
                    <a:lnTo>
                      <a:pt x="138" y="11"/>
                    </a:lnTo>
                    <a:lnTo>
                      <a:pt x="139" y="11"/>
                    </a:lnTo>
                    <a:lnTo>
                      <a:pt x="140" y="11"/>
                    </a:lnTo>
                    <a:lnTo>
                      <a:pt x="141" y="8"/>
                    </a:lnTo>
                    <a:lnTo>
                      <a:pt x="143" y="8"/>
                    </a:lnTo>
                    <a:lnTo>
                      <a:pt x="144" y="8"/>
                    </a:lnTo>
                    <a:lnTo>
                      <a:pt x="146" y="8"/>
                    </a:lnTo>
                    <a:lnTo>
                      <a:pt x="147" y="8"/>
                    </a:lnTo>
                    <a:lnTo>
                      <a:pt x="148" y="8"/>
                    </a:lnTo>
                    <a:lnTo>
                      <a:pt x="150" y="7"/>
                    </a:lnTo>
                    <a:lnTo>
                      <a:pt x="151" y="7"/>
                    </a:lnTo>
                    <a:lnTo>
                      <a:pt x="152" y="7"/>
                    </a:lnTo>
                    <a:lnTo>
                      <a:pt x="153" y="7"/>
                    </a:lnTo>
                    <a:lnTo>
                      <a:pt x="154" y="7"/>
                    </a:lnTo>
                    <a:lnTo>
                      <a:pt x="156" y="7"/>
                    </a:lnTo>
                    <a:lnTo>
                      <a:pt x="157" y="7"/>
                    </a:lnTo>
                    <a:lnTo>
                      <a:pt x="158" y="7"/>
                    </a:lnTo>
                    <a:lnTo>
                      <a:pt x="160" y="7"/>
                    </a:lnTo>
                    <a:lnTo>
                      <a:pt x="161"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6" name="Freeform 131"/>
              <p:cNvSpPr>
                <a:spLocks/>
              </p:cNvSpPr>
              <p:nvPr/>
            </p:nvSpPr>
            <p:spPr bwMode="auto">
              <a:xfrm>
                <a:off x="3991" y="1910"/>
                <a:ext cx="48" cy="7"/>
              </a:xfrm>
              <a:custGeom>
                <a:avLst/>
                <a:gdLst>
                  <a:gd name="T0" fmla="*/ 0 w 162"/>
                  <a:gd name="T1" fmla="*/ 0 h 20"/>
                  <a:gd name="T2" fmla="*/ 0 w 162"/>
                  <a:gd name="T3" fmla="*/ 0 h 20"/>
                  <a:gd name="T4" fmla="*/ 0 w 162"/>
                  <a:gd name="T5" fmla="*/ 0 h 20"/>
                  <a:gd name="T6" fmla="*/ 0 w 162"/>
                  <a:gd name="T7" fmla="*/ 0 h 20"/>
                  <a:gd name="T8" fmla="*/ 0 w 162"/>
                  <a:gd name="T9" fmla="*/ 0 h 20"/>
                  <a:gd name="T10" fmla="*/ 0 w 162"/>
                  <a:gd name="T11" fmla="*/ 0 h 20"/>
                  <a:gd name="T12" fmla="*/ 0 w 162"/>
                  <a:gd name="T13" fmla="*/ 0 h 20"/>
                  <a:gd name="T14" fmla="*/ 0 w 162"/>
                  <a:gd name="T15" fmla="*/ 0 h 20"/>
                  <a:gd name="T16" fmla="*/ 0 w 162"/>
                  <a:gd name="T17" fmla="*/ 0 h 20"/>
                  <a:gd name="T18" fmla="*/ 0 w 162"/>
                  <a:gd name="T19" fmla="*/ 0 h 20"/>
                  <a:gd name="T20" fmla="*/ 0 w 162"/>
                  <a:gd name="T21" fmla="*/ 0 h 20"/>
                  <a:gd name="T22" fmla="*/ 0 w 162"/>
                  <a:gd name="T23" fmla="*/ 0 h 20"/>
                  <a:gd name="T24" fmla="*/ 0 w 162"/>
                  <a:gd name="T25" fmla="*/ 0 h 20"/>
                  <a:gd name="T26" fmla="*/ 0 w 162"/>
                  <a:gd name="T27" fmla="*/ 0 h 20"/>
                  <a:gd name="T28" fmla="*/ 0 w 162"/>
                  <a:gd name="T29" fmla="*/ 0 h 20"/>
                  <a:gd name="T30" fmla="*/ 0 w 162"/>
                  <a:gd name="T31" fmla="*/ 0 h 20"/>
                  <a:gd name="T32" fmla="*/ 0 w 162"/>
                  <a:gd name="T33" fmla="*/ 0 h 20"/>
                  <a:gd name="T34" fmla="*/ 0 w 162"/>
                  <a:gd name="T35" fmla="*/ 0 h 20"/>
                  <a:gd name="T36" fmla="*/ 0 w 162"/>
                  <a:gd name="T37" fmla="*/ 0 h 20"/>
                  <a:gd name="T38" fmla="*/ 0 w 162"/>
                  <a:gd name="T39" fmla="*/ 0 h 20"/>
                  <a:gd name="T40" fmla="*/ 0 w 162"/>
                  <a:gd name="T41" fmla="*/ 0 h 20"/>
                  <a:gd name="T42" fmla="*/ 0 w 162"/>
                  <a:gd name="T43" fmla="*/ 0 h 20"/>
                  <a:gd name="T44" fmla="*/ 0 w 162"/>
                  <a:gd name="T45" fmla="*/ 0 h 20"/>
                  <a:gd name="T46" fmla="*/ 0 w 162"/>
                  <a:gd name="T47" fmla="*/ 0 h 20"/>
                  <a:gd name="T48" fmla="*/ 0 w 162"/>
                  <a:gd name="T49" fmla="*/ 0 h 20"/>
                  <a:gd name="T50" fmla="*/ 0 w 162"/>
                  <a:gd name="T51" fmla="*/ 0 h 20"/>
                  <a:gd name="T52" fmla="*/ 0 w 162"/>
                  <a:gd name="T53" fmla="*/ 0 h 20"/>
                  <a:gd name="T54" fmla="*/ 0 w 162"/>
                  <a:gd name="T55" fmla="*/ 0 h 20"/>
                  <a:gd name="T56" fmla="*/ 0 w 162"/>
                  <a:gd name="T57" fmla="*/ 0 h 20"/>
                  <a:gd name="T58" fmla="*/ 0 w 162"/>
                  <a:gd name="T59" fmla="*/ 0 h 20"/>
                  <a:gd name="T60" fmla="*/ 0 w 162"/>
                  <a:gd name="T61" fmla="*/ 0 h 20"/>
                  <a:gd name="T62" fmla="*/ 0 w 162"/>
                  <a:gd name="T63" fmla="*/ 0 h 20"/>
                  <a:gd name="T64" fmla="*/ 0 w 162"/>
                  <a:gd name="T65" fmla="*/ 0 h 20"/>
                  <a:gd name="T66" fmla="*/ 0 w 162"/>
                  <a:gd name="T67" fmla="*/ 0 h 20"/>
                  <a:gd name="T68" fmla="*/ 0 w 162"/>
                  <a:gd name="T69" fmla="*/ 0 h 20"/>
                  <a:gd name="T70" fmla="*/ 0 w 162"/>
                  <a:gd name="T71" fmla="*/ 0 h 20"/>
                  <a:gd name="T72" fmla="*/ 0 w 162"/>
                  <a:gd name="T73" fmla="*/ 0 h 20"/>
                  <a:gd name="T74" fmla="*/ 0 w 162"/>
                  <a:gd name="T75" fmla="*/ 0 h 20"/>
                  <a:gd name="T76" fmla="*/ 0 w 162"/>
                  <a:gd name="T77" fmla="*/ 0 h 20"/>
                  <a:gd name="T78" fmla="*/ 0 w 162"/>
                  <a:gd name="T79" fmla="*/ 0 h 20"/>
                  <a:gd name="T80" fmla="*/ 0 w 162"/>
                  <a:gd name="T81" fmla="*/ 0 h 20"/>
                  <a:gd name="T82" fmla="*/ 0 w 162"/>
                  <a:gd name="T83" fmla="*/ 0 h 20"/>
                  <a:gd name="T84" fmla="*/ 0 w 162"/>
                  <a:gd name="T85" fmla="*/ 0 h 20"/>
                  <a:gd name="T86" fmla="*/ 0 w 162"/>
                  <a:gd name="T87" fmla="*/ 0 h 20"/>
                  <a:gd name="T88" fmla="*/ 0 w 162"/>
                  <a:gd name="T89" fmla="*/ 0 h 20"/>
                  <a:gd name="T90" fmla="*/ 0 w 162"/>
                  <a:gd name="T91" fmla="*/ 0 h 20"/>
                  <a:gd name="T92" fmla="*/ 0 w 162"/>
                  <a:gd name="T93" fmla="*/ 0 h 20"/>
                  <a:gd name="T94" fmla="*/ 0 w 162"/>
                  <a:gd name="T95" fmla="*/ 0 h 20"/>
                  <a:gd name="T96" fmla="*/ 0 w 162"/>
                  <a:gd name="T97" fmla="*/ 0 h 20"/>
                  <a:gd name="T98" fmla="*/ 0 w 162"/>
                  <a:gd name="T99" fmla="*/ 0 h 20"/>
                  <a:gd name="T100" fmla="*/ 0 w 162"/>
                  <a:gd name="T101" fmla="*/ 0 h 20"/>
                  <a:gd name="T102" fmla="*/ 0 w 162"/>
                  <a:gd name="T103" fmla="*/ 0 h 20"/>
                  <a:gd name="T104" fmla="*/ 0 w 162"/>
                  <a:gd name="T105" fmla="*/ 0 h 20"/>
                  <a:gd name="T106" fmla="*/ 0 w 162"/>
                  <a:gd name="T107" fmla="*/ 0 h 20"/>
                  <a:gd name="T108" fmla="*/ 0 w 162"/>
                  <a:gd name="T109" fmla="*/ 0 h 20"/>
                  <a:gd name="T110" fmla="*/ 0 w 162"/>
                  <a:gd name="T111" fmla="*/ 0 h 20"/>
                  <a:gd name="T112" fmla="*/ 0 w 162"/>
                  <a:gd name="T113" fmla="*/ 0 h 20"/>
                  <a:gd name="T114" fmla="*/ 0 w 162"/>
                  <a:gd name="T115" fmla="*/ 0 h 20"/>
                  <a:gd name="T116" fmla="*/ 0 w 162"/>
                  <a:gd name="T117" fmla="*/ 0 h 20"/>
                  <a:gd name="T118" fmla="*/ 0 w 162"/>
                  <a:gd name="T119" fmla="*/ 0 h 20"/>
                  <a:gd name="T120" fmla="*/ 0 w 162"/>
                  <a:gd name="T121" fmla="*/ 0 h 20"/>
                  <a:gd name="T122" fmla="*/ 0 w 162"/>
                  <a:gd name="T123" fmla="*/ 0 h 20"/>
                  <a:gd name="T124" fmla="*/ 0 w 162"/>
                  <a:gd name="T125" fmla="*/ 0 h 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20">
                    <a:moveTo>
                      <a:pt x="0" y="3"/>
                    </a:moveTo>
                    <a:lnTo>
                      <a:pt x="2" y="2"/>
                    </a:lnTo>
                    <a:lnTo>
                      <a:pt x="3" y="3"/>
                    </a:lnTo>
                    <a:lnTo>
                      <a:pt x="4" y="3"/>
                    </a:lnTo>
                    <a:lnTo>
                      <a:pt x="5" y="3"/>
                    </a:lnTo>
                    <a:lnTo>
                      <a:pt x="6" y="3"/>
                    </a:lnTo>
                    <a:lnTo>
                      <a:pt x="7" y="3"/>
                    </a:lnTo>
                    <a:lnTo>
                      <a:pt x="9" y="3"/>
                    </a:lnTo>
                    <a:lnTo>
                      <a:pt x="10" y="3"/>
                    </a:lnTo>
                    <a:lnTo>
                      <a:pt x="12" y="3"/>
                    </a:lnTo>
                    <a:lnTo>
                      <a:pt x="13" y="3"/>
                    </a:lnTo>
                    <a:lnTo>
                      <a:pt x="14" y="3"/>
                    </a:lnTo>
                    <a:lnTo>
                      <a:pt x="16" y="3"/>
                    </a:lnTo>
                    <a:lnTo>
                      <a:pt x="17" y="3"/>
                    </a:lnTo>
                    <a:lnTo>
                      <a:pt x="18" y="3"/>
                    </a:lnTo>
                    <a:lnTo>
                      <a:pt x="19" y="3"/>
                    </a:lnTo>
                    <a:lnTo>
                      <a:pt x="20" y="3"/>
                    </a:lnTo>
                    <a:lnTo>
                      <a:pt x="22" y="3"/>
                    </a:lnTo>
                    <a:lnTo>
                      <a:pt x="23" y="3"/>
                    </a:lnTo>
                    <a:lnTo>
                      <a:pt x="25" y="3"/>
                    </a:lnTo>
                    <a:lnTo>
                      <a:pt x="26" y="3"/>
                    </a:lnTo>
                    <a:lnTo>
                      <a:pt x="27" y="3"/>
                    </a:lnTo>
                    <a:lnTo>
                      <a:pt x="29" y="3"/>
                    </a:lnTo>
                    <a:lnTo>
                      <a:pt x="30" y="3"/>
                    </a:lnTo>
                    <a:lnTo>
                      <a:pt x="31" y="3"/>
                    </a:lnTo>
                    <a:lnTo>
                      <a:pt x="32" y="3"/>
                    </a:lnTo>
                    <a:lnTo>
                      <a:pt x="33" y="3"/>
                    </a:lnTo>
                    <a:lnTo>
                      <a:pt x="35" y="3"/>
                    </a:lnTo>
                    <a:lnTo>
                      <a:pt x="36" y="3"/>
                    </a:lnTo>
                    <a:lnTo>
                      <a:pt x="37" y="3"/>
                    </a:lnTo>
                    <a:lnTo>
                      <a:pt x="39" y="3"/>
                    </a:lnTo>
                    <a:lnTo>
                      <a:pt x="40" y="3"/>
                    </a:lnTo>
                    <a:lnTo>
                      <a:pt x="42" y="3"/>
                    </a:lnTo>
                    <a:lnTo>
                      <a:pt x="43" y="1"/>
                    </a:lnTo>
                    <a:lnTo>
                      <a:pt x="44" y="1"/>
                    </a:lnTo>
                    <a:lnTo>
                      <a:pt x="45" y="1"/>
                    </a:lnTo>
                    <a:lnTo>
                      <a:pt x="46" y="1"/>
                    </a:lnTo>
                    <a:lnTo>
                      <a:pt x="47" y="1"/>
                    </a:lnTo>
                    <a:lnTo>
                      <a:pt x="49" y="1"/>
                    </a:lnTo>
                    <a:lnTo>
                      <a:pt x="50" y="1"/>
                    </a:lnTo>
                    <a:lnTo>
                      <a:pt x="52" y="1"/>
                    </a:lnTo>
                    <a:lnTo>
                      <a:pt x="53" y="1"/>
                    </a:lnTo>
                    <a:lnTo>
                      <a:pt x="54" y="1"/>
                    </a:lnTo>
                    <a:lnTo>
                      <a:pt x="56" y="1"/>
                    </a:lnTo>
                    <a:lnTo>
                      <a:pt x="57" y="1"/>
                    </a:lnTo>
                    <a:lnTo>
                      <a:pt x="58" y="0"/>
                    </a:lnTo>
                    <a:lnTo>
                      <a:pt x="59" y="0"/>
                    </a:lnTo>
                    <a:lnTo>
                      <a:pt x="60" y="0"/>
                    </a:lnTo>
                    <a:lnTo>
                      <a:pt x="62" y="0"/>
                    </a:lnTo>
                    <a:lnTo>
                      <a:pt x="63" y="0"/>
                    </a:lnTo>
                    <a:lnTo>
                      <a:pt x="65" y="0"/>
                    </a:lnTo>
                    <a:lnTo>
                      <a:pt x="66" y="0"/>
                    </a:lnTo>
                    <a:lnTo>
                      <a:pt x="67" y="0"/>
                    </a:lnTo>
                    <a:lnTo>
                      <a:pt x="69" y="0"/>
                    </a:lnTo>
                    <a:lnTo>
                      <a:pt x="70" y="0"/>
                    </a:lnTo>
                    <a:lnTo>
                      <a:pt x="71" y="1"/>
                    </a:lnTo>
                    <a:lnTo>
                      <a:pt x="72" y="1"/>
                    </a:lnTo>
                    <a:lnTo>
                      <a:pt x="73" y="1"/>
                    </a:lnTo>
                    <a:lnTo>
                      <a:pt x="75" y="3"/>
                    </a:lnTo>
                    <a:lnTo>
                      <a:pt x="76" y="3"/>
                    </a:lnTo>
                    <a:lnTo>
                      <a:pt x="77" y="4"/>
                    </a:lnTo>
                    <a:lnTo>
                      <a:pt x="79" y="4"/>
                    </a:lnTo>
                    <a:lnTo>
                      <a:pt x="80" y="4"/>
                    </a:lnTo>
                    <a:lnTo>
                      <a:pt x="82" y="5"/>
                    </a:lnTo>
                    <a:lnTo>
                      <a:pt x="83" y="5"/>
                    </a:lnTo>
                    <a:lnTo>
                      <a:pt x="84" y="5"/>
                    </a:lnTo>
                    <a:lnTo>
                      <a:pt x="85" y="8"/>
                    </a:lnTo>
                    <a:lnTo>
                      <a:pt x="86" y="8"/>
                    </a:lnTo>
                    <a:lnTo>
                      <a:pt x="88" y="9"/>
                    </a:lnTo>
                    <a:lnTo>
                      <a:pt x="89" y="9"/>
                    </a:lnTo>
                    <a:lnTo>
                      <a:pt x="90" y="9"/>
                    </a:lnTo>
                    <a:lnTo>
                      <a:pt x="92" y="9"/>
                    </a:lnTo>
                    <a:lnTo>
                      <a:pt x="93" y="9"/>
                    </a:lnTo>
                    <a:lnTo>
                      <a:pt x="94" y="9"/>
                    </a:lnTo>
                    <a:lnTo>
                      <a:pt x="96" y="9"/>
                    </a:lnTo>
                    <a:lnTo>
                      <a:pt x="97" y="9"/>
                    </a:lnTo>
                    <a:lnTo>
                      <a:pt x="98" y="9"/>
                    </a:lnTo>
                    <a:lnTo>
                      <a:pt x="99" y="9"/>
                    </a:lnTo>
                    <a:lnTo>
                      <a:pt x="100" y="9"/>
                    </a:lnTo>
                    <a:lnTo>
                      <a:pt x="102" y="9"/>
                    </a:lnTo>
                    <a:lnTo>
                      <a:pt x="103" y="9"/>
                    </a:lnTo>
                    <a:lnTo>
                      <a:pt x="105" y="9"/>
                    </a:lnTo>
                    <a:lnTo>
                      <a:pt x="106" y="9"/>
                    </a:lnTo>
                    <a:lnTo>
                      <a:pt x="107" y="9"/>
                    </a:lnTo>
                    <a:lnTo>
                      <a:pt x="109" y="9"/>
                    </a:lnTo>
                    <a:lnTo>
                      <a:pt x="110" y="9"/>
                    </a:lnTo>
                    <a:lnTo>
                      <a:pt x="111" y="9"/>
                    </a:lnTo>
                    <a:lnTo>
                      <a:pt x="112" y="9"/>
                    </a:lnTo>
                    <a:lnTo>
                      <a:pt x="113" y="9"/>
                    </a:lnTo>
                    <a:lnTo>
                      <a:pt x="115" y="9"/>
                    </a:lnTo>
                    <a:lnTo>
                      <a:pt x="116" y="9"/>
                    </a:lnTo>
                    <a:lnTo>
                      <a:pt x="117" y="9"/>
                    </a:lnTo>
                    <a:lnTo>
                      <a:pt x="119" y="9"/>
                    </a:lnTo>
                    <a:lnTo>
                      <a:pt x="120" y="9"/>
                    </a:lnTo>
                    <a:lnTo>
                      <a:pt x="122" y="9"/>
                    </a:lnTo>
                    <a:lnTo>
                      <a:pt x="123" y="9"/>
                    </a:lnTo>
                    <a:lnTo>
                      <a:pt x="124" y="9"/>
                    </a:lnTo>
                    <a:lnTo>
                      <a:pt x="125" y="9"/>
                    </a:lnTo>
                    <a:lnTo>
                      <a:pt x="126" y="9"/>
                    </a:lnTo>
                    <a:lnTo>
                      <a:pt x="127" y="9"/>
                    </a:lnTo>
                    <a:lnTo>
                      <a:pt x="129" y="10"/>
                    </a:lnTo>
                    <a:lnTo>
                      <a:pt x="130" y="10"/>
                    </a:lnTo>
                    <a:lnTo>
                      <a:pt x="132" y="10"/>
                    </a:lnTo>
                    <a:lnTo>
                      <a:pt x="133" y="10"/>
                    </a:lnTo>
                    <a:lnTo>
                      <a:pt x="134" y="11"/>
                    </a:lnTo>
                    <a:lnTo>
                      <a:pt x="136" y="11"/>
                    </a:lnTo>
                    <a:lnTo>
                      <a:pt x="137" y="13"/>
                    </a:lnTo>
                    <a:lnTo>
                      <a:pt x="138" y="13"/>
                    </a:lnTo>
                    <a:lnTo>
                      <a:pt x="139" y="14"/>
                    </a:lnTo>
                    <a:lnTo>
                      <a:pt x="140" y="14"/>
                    </a:lnTo>
                    <a:lnTo>
                      <a:pt x="142" y="15"/>
                    </a:lnTo>
                    <a:lnTo>
                      <a:pt x="143" y="15"/>
                    </a:lnTo>
                    <a:lnTo>
                      <a:pt x="145" y="15"/>
                    </a:lnTo>
                    <a:lnTo>
                      <a:pt x="146" y="15"/>
                    </a:lnTo>
                    <a:lnTo>
                      <a:pt x="147" y="17"/>
                    </a:lnTo>
                    <a:lnTo>
                      <a:pt x="149" y="17"/>
                    </a:lnTo>
                    <a:lnTo>
                      <a:pt x="150" y="18"/>
                    </a:lnTo>
                    <a:lnTo>
                      <a:pt x="151" y="18"/>
                    </a:lnTo>
                    <a:lnTo>
                      <a:pt x="152" y="18"/>
                    </a:lnTo>
                    <a:lnTo>
                      <a:pt x="153" y="18"/>
                    </a:lnTo>
                    <a:lnTo>
                      <a:pt x="155" y="18"/>
                    </a:lnTo>
                    <a:lnTo>
                      <a:pt x="156" y="20"/>
                    </a:lnTo>
                    <a:lnTo>
                      <a:pt x="157" y="20"/>
                    </a:lnTo>
                    <a:lnTo>
                      <a:pt x="159" y="20"/>
                    </a:lnTo>
                    <a:lnTo>
                      <a:pt x="160" y="20"/>
                    </a:lnTo>
                    <a:lnTo>
                      <a:pt x="162" y="2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7" name="Freeform 132"/>
              <p:cNvSpPr>
                <a:spLocks/>
              </p:cNvSpPr>
              <p:nvPr/>
            </p:nvSpPr>
            <p:spPr bwMode="auto">
              <a:xfrm>
                <a:off x="4039" y="1915"/>
                <a:ext cx="47" cy="3"/>
              </a:xfrm>
              <a:custGeom>
                <a:avLst/>
                <a:gdLst>
                  <a:gd name="T0" fmla="*/ 0 w 161"/>
                  <a:gd name="T1" fmla="*/ 0 h 10"/>
                  <a:gd name="T2" fmla="*/ 0 w 161"/>
                  <a:gd name="T3" fmla="*/ 0 h 10"/>
                  <a:gd name="T4" fmla="*/ 0 w 161"/>
                  <a:gd name="T5" fmla="*/ 0 h 10"/>
                  <a:gd name="T6" fmla="*/ 0 w 161"/>
                  <a:gd name="T7" fmla="*/ 0 h 10"/>
                  <a:gd name="T8" fmla="*/ 0 w 161"/>
                  <a:gd name="T9" fmla="*/ 0 h 10"/>
                  <a:gd name="T10" fmla="*/ 0 w 161"/>
                  <a:gd name="T11" fmla="*/ 0 h 10"/>
                  <a:gd name="T12" fmla="*/ 0 w 161"/>
                  <a:gd name="T13" fmla="*/ 0 h 10"/>
                  <a:gd name="T14" fmla="*/ 0 w 161"/>
                  <a:gd name="T15" fmla="*/ 0 h 10"/>
                  <a:gd name="T16" fmla="*/ 0 w 161"/>
                  <a:gd name="T17" fmla="*/ 0 h 10"/>
                  <a:gd name="T18" fmla="*/ 0 w 161"/>
                  <a:gd name="T19" fmla="*/ 0 h 10"/>
                  <a:gd name="T20" fmla="*/ 0 w 161"/>
                  <a:gd name="T21" fmla="*/ 0 h 10"/>
                  <a:gd name="T22" fmla="*/ 0 w 161"/>
                  <a:gd name="T23" fmla="*/ 0 h 10"/>
                  <a:gd name="T24" fmla="*/ 0 w 161"/>
                  <a:gd name="T25" fmla="*/ 0 h 10"/>
                  <a:gd name="T26" fmla="*/ 0 w 161"/>
                  <a:gd name="T27" fmla="*/ 0 h 10"/>
                  <a:gd name="T28" fmla="*/ 0 w 161"/>
                  <a:gd name="T29" fmla="*/ 0 h 10"/>
                  <a:gd name="T30" fmla="*/ 0 w 161"/>
                  <a:gd name="T31" fmla="*/ 0 h 10"/>
                  <a:gd name="T32" fmla="*/ 0 w 161"/>
                  <a:gd name="T33" fmla="*/ 0 h 10"/>
                  <a:gd name="T34" fmla="*/ 0 w 161"/>
                  <a:gd name="T35" fmla="*/ 0 h 10"/>
                  <a:gd name="T36" fmla="*/ 0 w 161"/>
                  <a:gd name="T37" fmla="*/ 0 h 10"/>
                  <a:gd name="T38" fmla="*/ 0 w 161"/>
                  <a:gd name="T39" fmla="*/ 0 h 10"/>
                  <a:gd name="T40" fmla="*/ 0 w 161"/>
                  <a:gd name="T41" fmla="*/ 0 h 10"/>
                  <a:gd name="T42" fmla="*/ 0 w 161"/>
                  <a:gd name="T43" fmla="*/ 0 h 10"/>
                  <a:gd name="T44" fmla="*/ 0 w 161"/>
                  <a:gd name="T45" fmla="*/ 0 h 10"/>
                  <a:gd name="T46" fmla="*/ 0 w 161"/>
                  <a:gd name="T47" fmla="*/ 0 h 10"/>
                  <a:gd name="T48" fmla="*/ 0 w 161"/>
                  <a:gd name="T49" fmla="*/ 0 h 10"/>
                  <a:gd name="T50" fmla="*/ 0 w 161"/>
                  <a:gd name="T51" fmla="*/ 0 h 10"/>
                  <a:gd name="T52" fmla="*/ 0 w 161"/>
                  <a:gd name="T53" fmla="*/ 0 h 10"/>
                  <a:gd name="T54" fmla="*/ 0 w 161"/>
                  <a:gd name="T55" fmla="*/ 0 h 10"/>
                  <a:gd name="T56" fmla="*/ 0 w 161"/>
                  <a:gd name="T57" fmla="*/ 0 h 10"/>
                  <a:gd name="T58" fmla="*/ 0 w 161"/>
                  <a:gd name="T59" fmla="*/ 0 h 10"/>
                  <a:gd name="T60" fmla="*/ 0 w 161"/>
                  <a:gd name="T61" fmla="*/ 0 h 10"/>
                  <a:gd name="T62" fmla="*/ 0 w 161"/>
                  <a:gd name="T63" fmla="*/ 0 h 10"/>
                  <a:gd name="T64" fmla="*/ 0 w 161"/>
                  <a:gd name="T65" fmla="*/ 0 h 10"/>
                  <a:gd name="T66" fmla="*/ 0 w 161"/>
                  <a:gd name="T67" fmla="*/ 0 h 10"/>
                  <a:gd name="T68" fmla="*/ 0 w 161"/>
                  <a:gd name="T69" fmla="*/ 0 h 10"/>
                  <a:gd name="T70" fmla="*/ 0 w 161"/>
                  <a:gd name="T71" fmla="*/ 0 h 10"/>
                  <a:gd name="T72" fmla="*/ 0 w 161"/>
                  <a:gd name="T73" fmla="*/ 0 h 10"/>
                  <a:gd name="T74" fmla="*/ 0 w 161"/>
                  <a:gd name="T75" fmla="*/ 0 h 10"/>
                  <a:gd name="T76" fmla="*/ 0 w 161"/>
                  <a:gd name="T77" fmla="*/ 0 h 10"/>
                  <a:gd name="T78" fmla="*/ 0 w 161"/>
                  <a:gd name="T79" fmla="*/ 0 h 10"/>
                  <a:gd name="T80" fmla="*/ 0 w 161"/>
                  <a:gd name="T81" fmla="*/ 0 h 10"/>
                  <a:gd name="T82" fmla="*/ 0 w 161"/>
                  <a:gd name="T83" fmla="*/ 0 h 10"/>
                  <a:gd name="T84" fmla="*/ 0 w 161"/>
                  <a:gd name="T85" fmla="*/ 0 h 10"/>
                  <a:gd name="T86" fmla="*/ 0 w 161"/>
                  <a:gd name="T87" fmla="*/ 0 h 10"/>
                  <a:gd name="T88" fmla="*/ 0 w 161"/>
                  <a:gd name="T89" fmla="*/ 0 h 10"/>
                  <a:gd name="T90" fmla="*/ 0 w 161"/>
                  <a:gd name="T91" fmla="*/ 0 h 10"/>
                  <a:gd name="T92" fmla="*/ 0 w 161"/>
                  <a:gd name="T93" fmla="*/ 0 h 10"/>
                  <a:gd name="T94" fmla="*/ 0 w 161"/>
                  <a:gd name="T95" fmla="*/ 0 h 10"/>
                  <a:gd name="T96" fmla="*/ 0 w 161"/>
                  <a:gd name="T97" fmla="*/ 0 h 10"/>
                  <a:gd name="T98" fmla="*/ 0 w 161"/>
                  <a:gd name="T99" fmla="*/ 0 h 10"/>
                  <a:gd name="T100" fmla="*/ 0 w 161"/>
                  <a:gd name="T101" fmla="*/ 0 h 10"/>
                  <a:gd name="T102" fmla="*/ 0 w 161"/>
                  <a:gd name="T103" fmla="*/ 0 h 10"/>
                  <a:gd name="T104" fmla="*/ 0 w 161"/>
                  <a:gd name="T105" fmla="*/ 0 h 10"/>
                  <a:gd name="T106" fmla="*/ 0 w 161"/>
                  <a:gd name="T107" fmla="*/ 0 h 10"/>
                  <a:gd name="T108" fmla="*/ 0 w 161"/>
                  <a:gd name="T109" fmla="*/ 0 h 10"/>
                  <a:gd name="T110" fmla="*/ 0 w 161"/>
                  <a:gd name="T111" fmla="*/ 0 h 10"/>
                  <a:gd name="T112" fmla="*/ 0 w 161"/>
                  <a:gd name="T113" fmla="*/ 0 h 10"/>
                  <a:gd name="T114" fmla="*/ 0 w 161"/>
                  <a:gd name="T115" fmla="*/ 0 h 10"/>
                  <a:gd name="T116" fmla="*/ 0 w 161"/>
                  <a:gd name="T117" fmla="*/ 0 h 10"/>
                  <a:gd name="T118" fmla="*/ 0 w 161"/>
                  <a:gd name="T119" fmla="*/ 0 h 10"/>
                  <a:gd name="T120" fmla="*/ 0 w 161"/>
                  <a:gd name="T121" fmla="*/ 0 h 10"/>
                  <a:gd name="T122" fmla="*/ 0 w 161"/>
                  <a:gd name="T123" fmla="*/ 0 h 10"/>
                  <a:gd name="T124" fmla="*/ 0 w 161"/>
                  <a:gd name="T125" fmla="*/ 0 h 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10">
                    <a:moveTo>
                      <a:pt x="0" y="5"/>
                    </a:moveTo>
                    <a:lnTo>
                      <a:pt x="1" y="5"/>
                    </a:lnTo>
                    <a:lnTo>
                      <a:pt x="2" y="5"/>
                    </a:lnTo>
                    <a:lnTo>
                      <a:pt x="3" y="3"/>
                    </a:lnTo>
                    <a:lnTo>
                      <a:pt x="4" y="3"/>
                    </a:lnTo>
                    <a:lnTo>
                      <a:pt x="6" y="3"/>
                    </a:lnTo>
                    <a:lnTo>
                      <a:pt x="7" y="3"/>
                    </a:lnTo>
                    <a:lnTo>
                      <a:pt x="8" y="3"/>
                    </a:lnTo>
                    <a:lnTo>
                      <a:pt x="10" y="2"/>
                    </a:lnTo>
                    <a:lnTo>
                      <a:pt x="11" y="2"/>
                    </a:lnTo>
                    <a:lnTo>
                      <a:pt x="13" y="2"/>
                    </a:lnTo>
                    <a:lnTo>
                      <a:pt x="14" y="2"/>
                    </a:lnTo>
                    <a:lnTo>
                      <a:pt x="15" y="0"/>
                    </a:lnTo>
                    <a:lnTo>
                      <a:pt x="16" y="0"/>
                    </a:lnTo>
                    <a:lnTo>
                      <a:pt x="17" y="0"/>
                    </a:lnTo>
                    <a:lnTo>
                      <a:pt x="18" y="0"/>
                    </a:lnTo>
                    <a:lnTo>
                      <a:pt x="20" y="0"/>
                    </a:lnTo>
                    <a:lnTo>
                      <a:pt x="21" y="0"/>
                    </a:lnTo>
                    <a:lnTo>
                      <a:pt x="23" y="0"/>
                    </a:lnTo>
                    <a:lnTo>
                      <a:pt x="24" y="2"/>
                    </a:lnTo>
                    <a:lnTo>
                      <a:pt x="25" y="2"/>
                    </a:lnTo>
                    <a:lnTo>
                      <a:pt x="27" y="2"/>
                    </a:lnTo>
                    <a:lnTo>
                      <a:pt x="28" y="2"/>
                    </a:lnTo>
                    <a:lnTo>
                      <a:pt x="29" y="2"/>
                    </a:lnTo>
                    <a:lnTo>
                      <a:pt x="30" y="2"/>
                    </a:lnTo>
                    <a:lnTo>
                      <a:pt x="31" y="3"/>
                    </a:lnTo>
                    <a:lnTo>
                      <a:pt x="33" y="3"/>
                    </a:lnTo>
                    <a:lnTo>
                      <a:pt x="34" y="3"/>
                    </a:lnTo>
                    <a:lnTo>
                      <a:pt x="35" y="3"/>
                    </a:lnTo>
                    <a:lnTo>
                      <a:pt x="37" y="3"/>
                    </a:lnTo>
                    <a:lnTo>
                      <a:pt x="38" y="3"/>
                    </a:lnTo>
                    <a:lnTo>
                      <a:pt x="40" y="5"/>
                    </a:lnTo>
                    <a:lnTo>
                      <a:pt x="41" y="5"/>
                    </a:lnTo>
                    <a:lnTo>
                      <a:pt x="42" y="5"/>
                    </a:lnTo>
                    <a:lnTo>
                      <a:pt x="43" y="5"/>
                    </a:lnTo>
                    <a:lnTo>
                      <a:pt x="44" y="7"/>
                    </a:lnTo>
                    <a:lnTo>
                      <a:pt x="46" y="7"/>
                    </a:lnTo>
                    <a:lnTo>
                      <a:pt x="47" y="7"/>
                    </a:lnTo>
                    <a:lnTo>
                      <a:pt x="48" y="7"/>
                    </a:lnTo>
                    <a:lnTo>
                      <a:pt x="50" y="8"/>
                    </a:lnTo>
                    <a:lnTo>
                      <a:pt x="51" y="8"/>
                    </a:lnTo>
                    <a:lnTo>
                      <a:pt x="53" y="8"/>
                    </a:lnTo>
                    <a:lnTo>
                      <a:pt x="54" y="8"/>
                    </a:lnTo>
                    <a:lnTo>
                      <a:pt x="55" y="8"/>
                    </a:lnTo>
                    <a:lnTo>
                      <a:pt x="56" y="8"/>
                    </a:lnTo>
                    <a:lnTo>
                      <a:pt x="57" y="9"/>
                    </a:lnTo>
                    <a:lnTo>
                      <a:pt x="58" y="9"/>
                    </a:lnTo>
                    <a:lnTo>
                      <a:pt x="60" y="9"/>
                    </a:lnTo>
                    <a:lnTo>
                      <a:pt x="61" y="9"/>
                    </a:lnTo>
                    <a:lnTo>
                      <a:pt x="63" y="9"/>
                    </a:lnTo>
                    <a:lnTo>
                      <a:pt x="64" y="9"/>
                    </a:lnTo>
                    <a:lnTo>
                      <a:pt x="65" y="9"/>
                    </a:lnTo>
                    <a:lnTo>
                      <a:pt x="67" y="8"/>
                    </a:lnTo>
                    <a:lnTo>
                      <a:pt x="68" y="8"/>
                    </a:lnTo>
                    <a:lnTo>
                      <a:pt x="69" y="8"/>
                    </a:lnTo>
                    <a:lnTo>
                      <a:pt x="70" y="8"/>
                    </a:lnTo>
                    <a:lnTo>
                      <a:pt x="71" y="6"/>
                    </a:lnTo>
                    <a:lnTo>
                      <a:pt x="73" y="6"/>
                    </a:lnTo>
                    <a:lnTo>
                      <a:pt x="74" y="5"/>
                    </a:lnTo>
                    <a:lnTo>
                      <a:pt x="75" y="5"/>
                    </a:lnTo>
                    <a:lnTo>
                      <a:pt x="77" y="5"/>
                    </a:lnTo>
                    <a:lnTo>
                      <a:pt x="78" y="3"/>
                    </a:lnTo>
                    <a:lnTo>
                      <a:pt x="80" y="3"/>
                    </a:lnTo>
                    <a:lnTo>
                      <a:pt x="81" y="1"/>
                    </a:lnTo>
                    <a:lnTo>
                      <a:pt x="82" y="1"/>
                    </a:lnTo>
                    <a:lnTo>
                      <a:pt x="83" y="1"/>
                    </a:lnTo>
                    <a:lnTo>
                      <a:pt x="84" y="1"/>
                    </a:lnTo>
                    <a:lnTo>
                      <a:pt x="86" y="1"/>
                    </a:lnTo>
                    <a:lnTo>
                      <a:pt x="87" y="1"/>
                    </a:lnTo>
                    <a:lnTo>
                      <a:pt x="88" y="1"/>
                    </a:lnTo>
                    <a:lnTo>
                      <a:pt x="90" y="1"/>
                    </a:lnTo>
                    <a:lnTo>
                      <a:pt x="91" y="1"/>
                    </a:lnTo>
                    <a:lnTo>
                      <a:pt x="92" y="1"/>
                    </a:lnTo>
                    <a:lnTo>
                      <a:pt x="94" y="1"/>
                    </a:lnTo>
                    <a:lnTo>
                      <a:pt x="95" y="1"/>
                    </a:lnTo>
                    <a:lnTo>
                      <a:pt x="96" y="1"/>
                    </a:lnTo>
                    <a:lnTo>
                      <a:pt x="97" y="1"/>
                    </a:lnTo>
                    <a:lnTo>
                      <a:pt x="98" y="1"/>
                    </a:lnTo>
                    <a:lnTo>
                      <a:pt x="100" y="1"/>
                    </a:lnTo>
                    <a:lnTo>
                      <a:pt x="101" y="1"/>
                    </a:lnTo>
                    <a:lnTo>
                      <a:pt x="103" y="1"/>
                    </a:lnTo>
                    <a:lnTo>
                      <a:pt x="104" y="1"/>
                    </a:lnTo>
                    <a:lnTo>
                      <a:pt x="105" y="1"/>
                    </a:lnTo>
                    <a:lnTo>
                      <a:pt x="107" y="1"/>
                    </a:lnTo>
                    <a:lnTo>
                      <a:pt x="108" y="1"/>
                    </a:lnTo>
                    <a:lnTo>
                      <a:pt x="109" y="1"/>
                    </a:lnTo>
                    <a:lnTo>
                      <a:pt x="110" y="1"/>
                    </a:lnTo>
                    <a:lnTo>
                      <a:pt x="111" y="2"/>
                    </a:lnTo>
                    <a:lnTo>
                      <a:pt x="113" y="2"/>
                    </a:lnTo>
                    <a:lnTo>
                      <a:pt x="114" y="2"/>
                    </a:lnTo>
                    <a:lnTo>
                      <a:pt x="115" y="2"/>
                    </a:lnTo>
                    <a:lnTo>
                      <a:pt x="117" y="2"/>
                    </a:lnTo>
                    <a:lnTo>
                      <a:pt x="118" y="2"/>
                    </a:lnTo>
                    <a:lnTo>
                      <a:pt x="120" y="2"/>
                    </a:lnTo>
                    <a:lnTo>
                      <a:pt x="121" y="2"/>
                    </a:lnTo>
                    <a:lnTo>
                      <a:pt x="122" y="5"/>
                    </a:lnTo>
                    <a:lnTo>
                      <a:pt x="123" y="5"/>
                    </a:lnTo>
                    <a:lnTo>
                      <a:pt x="124" y="5"/>
                    </a:lnTo>
                    <a:lnTo>
                      <a:pt x="126" y="6"/>
                    </a:lnTo>
                    <a:lnTo>
                      <a:pt x="127" y="6"/>
                    </a:lnTo>
                    <a:lnTo>
                      <a:pt x="128" y="6"/>
                    </a:lnTo>
                    <a:lnTo>
                      <a:pt x="130" y="7"/>
                    </a:lnTo>
                    <a:lnTo>
                      <a:pt x="131" y="7"/>
                    </a:lnTo>
                    <a:lnTo>
                      <a:pt x="133" y="9"/>
                    </a:lnTo>
                    <a:lnTo>
                      <a:pt x="134" y="9"/>
                    </a:lnTo>
                    <a:lnTo>
                      <a:pt x="135" y="9"/>
                    </a:lnTo>
                    <a:lnTo>
                      <a:pt x="136" y="9"/>
                    </a:lnTo>
                    <a:lnTo>
                      <a:pt x="137" y="10"/>
                    </a:lnTo>
                    <a:lnTo>
                      <a:pt x="138" y="10"/>
                    </a:lnTo>
                    <a:lnTo>
                      <a:pt x="140" y="10"/>
                    </a:lnTo>
                    <a:lnTo>
                      <a:pt x="141" y="10"/>
                    </a:lnTo>
                    <a:lnTo>
                      <a:pt x="143" y="10"/>
                    </a:lnTo>
                    <a:lnTo>
                      <a:pt x="144" y="10"/>
                    </a:lnTo>
                    <a:lnTo>
                      <a:pt x="145" y="10"/>
                    </a:lnTo>
                    <a:lnTo>
                      <a:pt x="147" y="10"/>
                    </a:lnTo>
                    <a:lnTo>
                      <a:pt x="148" y="10"/>
                    </a:lnTo>
                    <a:lnTo>
                      <a:pt x="149" y="10"/>
                    </a:lnTo>
                    <a:lnTo>
                      <a:pt x="150" y="9"/>
                    </a:lnTo>
                    <a:lnTo>
                      <a:pt x="151" y="9"/>
                    </a:lnTo>
                    <a:lnTo>
                      <a:pt x="153" y="9"/>
                    </a:lnTo>
                    <a:lnTo>
                      <a:pt x="154" y="9"/>
                    </a:lnTo>
                    <a:lnTo>
                      <a:pt x="155" y="9"/>
                    </a:lnTo>
                    <a:lnTo>
                      <a:pt x="157" y="9"/>
                    </a:lnTo>
                    <a:lnTo>
                      <a:pt x="158" y="9"/>
                    </a:lnTo>
                    <a:lnTo>
                      <a:pt x="160" y="9"/>
                    </a:lnTo>
                    <a:lnTo>
                      <a:pt x="161" y="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8" name="Freeform 133"/>
              <p:cNvSpPr>
                <a:spLocks/>
              </p:cNvSpPr>
              <p:nvPr/>
            </p:nvSpPr>
            <p:spPr bwMode="auto">
              <a:xfrm>
                <a:off x="4086" y="1916"/>
                <a:ext cx="48" cy="5"/>
              </a:xfrm>
              <a:custGeom>
                <a:avLst/>
                <a:gdLst>
                  <a:gd name="T0" fmla="*/ 0 w 161"/>
                  <a:gd name="T1" fmla="*/ 0 h 15"/>
                  <a:gd name="T2" fmla="*/ 0 w 161"/>
                  <a:gd name="T3" fmla="*/ 0 h 15"/>
                  <a:gd name="T4" fmla="*/ 0 w 161"/>
                  <a:gd name="T5" fmla="*/ 0 h 15"/>
                  <a:gd name="T6" fmla="*/ 0 w 161"/>
                  <a:gd name="T7" fmla="*/ 0 h 15"/>
                  <a:gd name="T8" fmla="*/ 0 w 161"/>
                  <a:gd name="T9" fmla="*/ 0 h 15"/>
                  <a:gd name="T10" fmla="*/ 0 w 161"/>
                  <a:gd name="T11" fmla="*/ 0 h 15"/>
                  <a:gd name="T12" fmla="*/ 0 w 161"/>
                  <a:gd name="T13" fmla="*/ 0 h 15"/>
                  <a:gd name="T14" fmla="*/ 0 w 161"/>
                  <a:gd name="T15" fmla="*/ 0 h 15"/>
                  <a:gd name="T16" fmla="*/ 0 w 161"/>
                  <a:gd name="T17" fmla="*/ 0 h 15"/>
                  <a:gd name="T18" fmla="*/ 0 w 161"/>
                  <a:gd name="T19" fmla="*/ 0 h 15"/>
                  <a:gd name="T20" fmla="*/ 0 w 161"/>
                  <a:gd name="T21" fmla="*/ 0 h 15"/>
                  <a:gd name="T22" fmla="*/ 0 w 161"/>
                  <a:gd name="T23" fmla="*/ 0 h 15"/>
                  <a:gd name="T24" fmla="*/ 0 w 161"/>
                  <a:gd name="T25" fmla="*/ 0 h 15"/>
                  <a:gd name="T26" fmla="*/ 0 w 161"/>
                  <a:gd name="T27" fmla="*/ 0 h 15"/>
                  <a:gd name="T28" fmla="*/ 0 w 161"/>
                  <a:gd name="T29" fmla="*/ 0 h 15"/>
                  <a:gd name="T30" fmla="*/ 0 w 161"/>
                  <a:gd name="T31" fmla="*/ 0 h 15"/>
                  <a:gd name="T32" fmla="*/ 0 w 161"/>
                  <a:gd name="T33" fmla="*/ 0 h 15"/>
                  <a:gd name="T34" fmla="*/ 0 w 161"/>
                  <a:gd name="T35" fmla="*/ 0 h 15"/>
                  <a:gd name="T36" fmla="*/ 0 w 161"/>
                  <a:gd name="T37" fmla="*/ 0 h 15"/>
                  <a:gd name="T38" fmla="*/ 0 w 161"/>
                  <a:gd name="T39" fmla="*/ 0 h 15"/>
                  <a:gd name="T40" fmla="*/ 0 w 161"/>
                  <a:gd name="T41" fmla="*/ 0 h 15"/>
                  <a:gd name="T42" fmla="*/ 0 w 161"/>
                  <a:gd name="T43" fmla="*/ 0 h 15"/>
                  <a:gd name="T44" fmla="*/ 0 w 161"/>
                  <a:gd name="T45" fmla="*/ 0 h 15"/>
                  <a:gd name="T46" fmla="*/ 0 w 161"/>
                  <a:gd name="T47" fmla="*/ 0 h 15"/>
                  <a:gd name="T48" fmla="*/ 0 w 161"/>
                  <a:gd name="T49" fmla="*/ 0 h 15"/>
                  <a:gd name="T50" fmla="*/ 0 w 161"/>
                  <a:gd name="T51" fmla="*/ 0 h 15"/>
                  <a:gd name="T52" fmla="*/ 0 w 161"/>
                  <a:gd name="T53" fmla="*/ 0 h 15"/>
                  <a:gd name="T54" fmla="*/ 0 w 161"/>
                  <a:gd name="T55" fmla="*/ 0 h 15"/>
                  <a:gd name="T56" fmla="*/ 0 w 161"/>
                  <a:gd name="T57" fmla="*/ 0 h 15"/>
                  <a:gd name="T58" fmla="*/ 0 w 161"/>
                  <a:gd name="T59" fmla="*/ 0 h 15"/>
                  <a:gd name="T60" fmla="*/ 0 w 161"/>
                  <a:gd name="T61" fmla="*/ 0 h 15"/>
                  <a:gd name="T62" fmla="*/ 0 w 161"/>
                  <a:gd name="T63" fmla="*/ 0 h 15"/>
                  <a:gd name="T64" fmla="*/ 0 w 161"/>
                  <a:gd name="T65" fmla="*/ 0 h 15"/>
                  <a:gd name="T66" fmla="*/ 0 w 161"/>
                  <a:gd name="T67" fmla="*/ 0 h 15"/>
                  <a:gd name="T68" fmla="*/ 0 w 161"/>
                  <a:gd name="T69" fmla="*/ 0 h 15"/>
                  <a:gd name="T70" fmla="*/ 0 w 161"/>
                  <a:gd name="T71" fmla="*/ 0 h 15"/>
                  <a:gd name="T72" fmla="*/ 0 w 161"/>
                  <a:gd name="T73" fmla="*/ 0 h 15"/>
                  <a:gd name="T74" fmla="*/ 0 w 161"/>
                  <a:gd name="T75" fmla="*/ 0 h 15"/>
                  <a:gd name="T76" fmla="*/ 0 w 161"/>
                  <a:gd name="T77" fmla="*/ 0 h 15"/>
                  <a:gd name="T78" fmla="*/ 0 w 161"/>
                  <a:gd name="T79" fmla="*/ 0 h 15"/>
                  <a:gd name="T80" fmla="*/ 0 w 161"/>
                  <a:gd name="T81" fmla="*/ 0 h 15"/>
                  <a:gd name="T82" fmla="*/ 0 w 161"/>
                  <a:gd name="T83" fmla="*/ 0 h 15"/>
                  <a:gd name="T84" fmla="*/ 0 w 161"/>
                  <a:gd name="T85" fmla="*/ 0 h 15"/>
                  <a:gd name="T86" fmla="*/ 0 w 161"/>
                  <a:gd name="T87" fmla="*/ 0 h 15"/>
                  <a:gd name="T88" fmla="*/ 0 w 161"/>
                  <a:gd name="T89" fmla="*/ 0 h 15"/>
                  <a:gd name="T90" fmla="*/ 0 w 161"/>
                  <a:gd name="T91" fmla="*/ 0 h 15"/>
                  <a:gd name="T92" fmla="*/ 0 w 161"/>
                  <a:gd name="T93" fmla="*/ 0 h 15"/>
                  <a:gd name="T94" fmla="*/ 0 w 161"/>
                  <a:gd name="T95" fmla="*/ 0 h 15"/>
                  <a:gd name="T96" fmla="*/ 0 w 161"/>
                  <a:gd name="T97" fmla="*/ 0 h 15"/>
                  <a:gd name="T98" fmla="*/ 0 w 161"/>
                  <a:gd name="T99" fmla="*/ 0 h 15"/>
                  <a:gd name="T100" fmla="*/ 0 w 161"/>
                  <a:gd name="T101" fmla="*/ 0 h 15"/>
                  <a:gd name="T102" fmla="*/ 0 w 161"/>
                  <a:gd name="T103" fmla="*/ 0 h 15"/>
                  <a:gd name="T104" fmla="*/ 0 w 161"/>
                  <a:gd name="T105" fmla="*/ 0 h 15"/>
                  <a:gd name="T106" fmla="*/ 0 w 161"/>
                  <a:gd name="T107" fmla="*/ 0 h 15"/>
                  <a:gd name="T108" fmla="*/ 0 w 161"/>
                  <a:gd name="T109" fmla="*/ 0 h 15"/>
                  <a:gd name="T110" fmla="*/ 0 w 161"/>
                  <a:gd name="T111" fmla="*/ 0 h 15"/>
                  <a:gd name="T112" fmla="*/ 0 w 161"/>
                  <a:gd name="T113" fmla="*/ 0 h 15"/>
                  <a:gd name="T114" fmla="*/ 0 w 161"/>
                  <a:gd name="T115" fmla="*/ 0 h 15"/>
                  <a:gd name="T116" fmla="*/ 0 w 161"/>
                  <a:gd name="T117" fmla="*/ 0 h 15"/>
                  <a:gd name="T118" fmla="*/ 0 w 161"/>
                  <a:gd name="T119" fmla="*/ 0 h 15"/>
                  <a:gd name="T120" fmla="*/ 0 w 161"/>
                  <a:gd name="T121" fmla="*/ 0 h 15"/>
                  <a:gd name="T122" fmla="*/ 0 w 161"/>
                  <a:gd name="T123" fmla="*/ 0 h 15"/>
                  <a:gd name="T124" fmla="*/ 0 w 161"/>
                  <a:gd name="T125" fmla="*/ 0 h 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15">
                    <a:moveTo>
                      <a:pt x="0" y="7"/>
                    </a:moveTo>
                    <a:lnTo>
                      <a:pt x="1" y="7"/>
                    </a:lnTo>
                    <a:lnTo>
                      <a:pt x="2" y="7"/>
                    </a:lnTo>
                    <a:lnTo>
                      <a:pt x="3" y="5"/>
                    </a:lnTo>
                    <a:lnTo>
                      <a:pt x="5" y="5"/>
                    </a:lnTo>
                    <a:lnTo>
                      <a:pt x="6" y="5"/>
                    </a:lnTo>
                    <a:lnTo>
                      <a:pt x="7" y="5"/>
                    </a:lnTo>
                    <a:lnTo>
                      <a:pt x="9" y="5"/>
                    </a:lnTo>
                    <a:lnTo>
                      <a:pt x="10" y="5"/>
                    </a:lnTo>
                    <a:lnTo>
                      <a:pt x="12" y="5"/>
                    </a:lnTo>
                    <a:lnTo>
                      <a:pt x="13" y="5"/>
                    </a:lnTo>
                    <a:lnTo>
                      <a:pt x="14" y="5"/>
                    </a:lnTo>
                    <a:lnTo>
                      <a:pt x="15" y="5"/>
                    </a:lnTo>
                    <a:lnTo>
                      <a:pt x="16" y="5"/>
                    </a:lnTo>
                    <a:lnTo>
                      <a:pt x="17" y="5"/>
                    </a:lnTo>
                    <a:lnTo>
                      <a:pt x="19" y="5"/>
                    </a:lnTo>
                    <a:lnTo>
                      <a:pt x="20" y="5"/>
                    </a:lnTo>
                    <a:lnTo>
                      <a:pt x="22" y="5"/>
                    </a:lnTo>
                    <a:lnTo>
                      <a:pt x="23" y="5"/>
                    </a:lnTo>
                    <a:lnTo>
                      <a:pt x="24" y="5"/>
                    </a:lnTo>
                    <a:lnTo>
                      <a:pt x="26" y="5"/>
                    </a:lnTo>
                    <a:lnTo>
                      <a:pt x="27" y="5"/>
                    </a:lnTo>
                    <a:lnTo>
                      <a:pt x="28" y="7"/>
                    </a:lnTo>
                    <a:lnTo>
                      <a:pt x="29" y="5"/>
                    </a:lnTo>
                    <a:lnTo>
                      <a:pt x="30" y="6"/>
                    </a:lnTo>
                    <a:lnTo>
                      <a:pt x="32" y="6"/>
                    </a:lnTo>
                    <a:lnTo>
                      <a:pt x="33" y="6"/>
                    </a:lnTo>
                    <a:lnTo>
                      <a:pt x="34" y="6"/>
                    </a:lnTo>
                    <a:lnTo>
                      <a:pt x="36" y="6"/>
                    </a:lnTo>
                    <a:lnTo>
                      <a:pt x="37" y="6"/>
                    </a:lnTo>
                    <a:lnTo>
                      <a:pt x="39" y="6"/>
                    </a:lnTo>
                    <a:lnTo>
                      <a:pt x="40" y="6"/>
                    </a:lnTo>
                    <a:lnTo>
                      <a:pt x="41" y="6"/>
                    </a:lnTo>
                    <a:lnTo>
                      <a:pt x="42" y="6"/>
                    </a:lnTo>
                    <a:lnTo>
                      <a:pt x="43" y="6"/>
                    </a:lnTo>
                    <a:lnTo>
                      <a:pt x="45" y="5"/>
                    </a:lnTo>
                    <a:lnTo>
                      <a:pt x="46" y="5"/>
                    </a:lnTo>
                    <a:lnTo>
                      <a:pt x="47" y="4"/>
                    </a:lnTo>
                    <a:lnTo>
                      <a:pt x="49" y="4"/>
                    </a:lnTo>
                    <a:lnTo>
                      <a:pt x="50" y="1"/>
                    </a:lnTo>
                    <a:lnTo>
                      <a:pt x="51" y="1"/>
                    </a:lnTo>
                    <a:lnTo>
                      <a:pt x="53" y="1"/>
                    </a:lnTo>
                    <a:lnTo>
                      <a:pt x="54" y="1"/>
                    </a:lnTo>
                    <a:lnTo>
                      <a:pt x="55" y="0"/>
                    </a:lnTo>
                    <a:lnTo>
                      <a:pt x="56" y="0"/>
                    </a:lnTo>
                    <a:lnTo>
                      <a:pt x="57" y="0"/>
                    </a:lnTo>
                    <a:lnTo>
                      <a:pt x="59" y="0"/>
                    </a:lnTo>
                    <a:lnTo>
                      <a:pt x="60" y="0"/>
                    </a:lnTo>
                    <a:lnTo>
                      <a:pt x="62" y="0"/>
                    </a:lnTo>
                    <a:lnTo>
                      <a:pt x="63" y="0"/>
                    </a:lnTo>
                    <a:lnTo>
                      <a:pt x="64" y="0"/>
                    </a:lnTo>
                    <a:lnTo>
                      <a:pt x="66" y="0"/>
                    </a:lnTo>
                    <a:lnTo>
                      <a:pt x="67" y="0"/>
                    </a:lnTo>
                    <a:lnTo>
                      <a:pt x="68" y="0"/>
                    </a:lnTo>
                    <a:lnTo>
                      <a:pt x="69" y="0"/>
                    </a:lnTo>
                    <a:lnTo>
                      <a:pt x="70" y="0"/>
                    </a:lnTo>
                    <a:lnTo>
                      <a:pt x="72" y="0"/>
                    </a:lnTo>
                    <a:lnTo>
                      <a:pt x="73" y="0"/>
                    </a:lnTo>
                    <a:lnTo>
                      <a:pt x="74" y="0"/>
                    </a:lnTo>
                    <a:lnTo>
                      <a:pt x="76" y="1"/>
                    </a:lnTo>
                    <a:lnTo>
                      <a:pt x="77" y="1"/>
                    </a:lnTo>
                    <a:lnTo>
                      <a:pt x="79" y="1"/>
                    </a:lnTo>
                    <a:lnTo>
                      <a:pt x="80" y="1"/>
                    </a:lnTo>
                    <a:lnTo>
                      <a:pt x="81" y="1"/>
                    </a:lnTo>
                    <a:lnTo>
                      <a:pt x="82" y="3"/>
                    </a:lnTo>
                    <a:lnTo>
                      <a:pt x="83" y="3"/>
                    </a:lnTo>
                    <a:lnTo>
                      <a:pt x="85" y="3"/>
                    </a:lnTo>
                    <a:lnTo>
                      <a:pt x="86" y="3"/>
                    </a:lnTo>
                    <a:lnTo>
                      <a:pt x="87" y="5"/>
                    </a:lnTo>
                    <a:lnTo>
                      <a:pt x="89" y="3"/>
                    </a:lnTo>
                    <a:lnTo>
                      <a:pt x="90" y="5"/>
                    </a:lnTo>
                    <a:lnTo>
                      <a:pt x="92" y="5"/>
                    </a:lnTo>
                    <a:lnTo>
                      <a:pt x="93" y="5"/>
                    </a:lnTo>
                    <a:lnTo>
                      <a:pt x="94" y="5"/>
                    </a:lnTo>
                    <a:lnTo>
                      <a:pt x="95" y="5"/>
                    </a:lnTo>
                    <a:lnTo>
                      <a:pt x="96" y="5"/>
                    </a:lnTo>
                    <a:lnTo>
                      <a:pt x="97" y="6"/>
                    </a:lnTo>
                    <a:lnTo>
                      <a:pt x="99" y="6"/>
                    </a:lnTo>
                    <a:lnTo>
                      <a:pt x="100" y="6"/>
                    </a:lnTo>
                    <a:lnTo>
                      <a:pt x="102" y="7"/>
                    </a:lnTo>
                    <a:lnTo>
                      <a:pt x="103" y="7"/>
                    </a:lnTo>
                    <a:lnTo>
                      <a:pt x="104" y="9"/>
                    </a:lnTo>
                    <a:lnTo>
                      <a:pt x="106" y="9"/>
                    </a:lnTo>
                    <a:lnTo>
                      <a:pt x="107" y="9"/>
                    </a:lnTo>
                    <a:lnTo>
                      <a:pt x="108" y="10"/>
                    </a:lnTo>
                    <a:lnTo>
                      <a:pt x="109" y="10"/>
                    </a:lnTo>
                    <a:lnTo>
                      <a:pt x="110" y="10"/>
                    </a:lnTo>
                    <a:lnTo>
                      <a:pt x="112" y="9"/>
                    </a:lnTo>
                    <a:lnTo>
                      <a:pt x="113" y="9"/>
                    </a:lnTo>
                    <a:lnTo>
                      <a:pt x="114" y="9"/>
                    </a:lnTo>
                    <a:lnTo>
                      <a:pt x="116" y="7"/>
                    </a:lnTo>
                    <a:lnTo>
                      <a:pt x="117" y="7"/>
                    </a:lnTo>
                    <a:lnTo>
                      <a:pt x="119" y="7"/>
                    </a:lnTo>
                    <a:lnTo>
                      <a:pt x="120" y="6"/>
                    </a:lnTo>
                    <a:lnTo>
                      <a:pt x="121" y="6"/>
                    </a:lnTo>
                    <a:lnTo>
                      <a:pt x="122" y="6"/>
                    </a:lnTo>
                    <a:lnTo>
                      <a:pt x="123" y="5"/>
                    </a:lnTo>
                    <a:lnTo>
                      <a:pt x="125" y="5"/>
                    </a:lnTo>
                    <a:lnTo>
                      <a:pt x="126" y="5"/>
                    </a:lnTo>
                    <a:lnTo>
                      <a:pt x="127" y="5"/>
                    </a:lnTo>
                    <a:lnTo>
                      <a:pt x="129" y="5"/>
                    </a:lnTo>
                    <a:lnTo>
                      <a:pt x="130" y="5"/>
                    </a:lnTo>
                    <a:lnTo>
                      <a:pt x="132" y="5"/>
                    </a:lnTo>
                    <a:lnTo>
                      <a:pt x="133" y="5"/>
                    </a:lnTo>
                    <a:lnTo>
                      <a:pt x="134" y="6"/>
                    </a:lnTo>
                    <a:lnTo>
                      <a:pt x="135" y="6"/>
                    </a:lnTo>
                    <a:lnTo>
                      <a:pt x="136" y="7"/>
                    </a:lnTo>
                    <a:lnTo>
                      <a:pt x="137" y="7"/>
                    </a:lnTo>
                    <a:lnTo>
                      <a:pt x="139" y="7"/>
                    </a:lnTo>
                    <a:lnTo>
                      <a:pt x="140" y="9"/>
                    </a:lnTo>
                    <a:lnTo>
                      <a:pt x="142" y="9"/>
                    </a:lnTo>
                    <a:lnTo>
                      <a:pt x="143" y="9"/>
                    </a:lnTo>
                    <a:lnTo>
                      <a:pt x="144" y="10"/>
                    </a:lnTo>
                    <a:lnTo>
                      <a:pt x="146" y="10"/>
                    </a:lnTo>
                    <a:lnTo>
                      <a:pt x="147" y="10"/>
                    </a:lnTo>
                    <a:lnTo>
                      <a:pt x="148" y="10"/>
                    </a:lnTo>
                    <a:lnTo>
                      <a:pt x="149" y="11"/>
                    </a:lnTo>
                    <a:lnTo>
                      <a:pt x="150" y="11"/>
                    </a:lnTo>
                    <a:lnTo>
                      <a:pt x="152" y="11"/>
                    </a:lnTo>
                    <a:lnTo>
                      <a:pt x="153" y="11"/>
                    </a:lnTo>
                    <a:lnTo>
                      <a:pt x="154" y="13"/>
                    </a:lnTo>
                    <a:lnTo>
                      <a:pt x="156" y="13"/>
                    </a:lnTo>
                    <a:lnTo>
                      <a:pt x="157" y="13"/>
                    </a:lnTo>
                    <a:lnTo>
                      <a:pt x="159" y="14"/>
                    </a:lnTo>
                    <a:lnTo>
                      <a:pt x="160" y="14"/>
                    </a:lnTo>
                    <a:lnTo>
                      <a:pt x="161" y="1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29" name="Freeform 134"/>
              <p:cNvSpPr>
                <a:spLocks/>
              </p:cNvSpPr>
              <p:nvPr/>
            </p:nvSpPr>
            <p:spPr bwMode="auto">
              <a:xfrm>
                <a:off x="4134" y="1921"/>
                <a:ext cx="48" cy="4"/>
              </a:xfrm>
              <a:custGeom>
                <a:avLst/>
                <a:gdLst>
                  <a:gd name="T0" fmla="*/ 0 w 161"/>
                  <a:gd name="T1" fmla="*/ 0 h 12"/>
                  <a:gd name="T2" fmla="*/ 0 w 161"/>
                  <a:gd name="T3" fmla="*/ 0 h 12"/>
                  <a:gd name="T4" fmla="*/ 0 w 161"/>
                  <a:gd name="T5" fmla="*/ 0 h 12"/>
                  <a:gd name="T6" fmla="*/ 0 w 161"/>
                  <a:gd name="T7" fmla="*/ 0 h 12"/>
                  <a:gd name="T8" fmla="*/ 0 w 161"/>
                  <a:gd name="T9" fmla="*/ 0 h 12"/>
                  <a:gd name="T10" fmla="*/ 0 w 161"/>
                  <a:gd name="T11" fmla="*/ 0 h 12"/>
                  <a:gd name="T12" fmla="*/ 0 w 161"/>
                  <a:gd name="T13" fmla="*/ 0 h 12"/>
                  <a:gd name="T14" fmla="*/ 0 w 161"/>
                  <a:gd name="T15" fmla="*/ 0 h 12"/>
                  <a:gd name="T16" fmla="*/ 0 w 161"/>
                  <a:gd name="T17" fmla="*/ 0 h 12"/>
                  <a:gd name="T18" fmla="*/ 0 w 161"/>
                  <a:gd name="T19" fmla="*/ 0 h 12"/>
                  <a:gd name="T20" fmla="*/ 0 w 161"/>
                  <a:gd name="T21" fmla="*/ 0 h 12"/>
                  <a:gd name="T22" fmla="*/ 0 w 161"/>
                  <a:gd name="T23" fmla="*/ 0 h 12"/>
                  <a:gd name="T24" fmla="*/ 0 w 161"/>
                  <a:gd name="T25" fmla="*/ 0 h 12"/>
                  <a:gd name="T26" fmla="*/ 0 w 161"/>
                  <a:gd name="T27" fmla="*/ 0 h 12"/>
                  <a:gd name="T28" fmla="*/ 0 w 161"/>
                  <a:gd name="T29" fmla="*/ 0 h 12"/>
                  <a:gd name="T30" fmla="*/ 0 w 161"/>
                  <a:gd name="T31" fmla="*/ 0 h 12"/>
                  <a:gd name="T32" fmla="*/ 0 w 161"/>
                  <a:gd name="T33" fmla="*/ 0 h 12"/>
                  <a:gd name="T34" fmla="*/ 0 w 161"/>
                  <a:gd name="T35" fmla="*/ 0 h 12"/>
                  <a:gd name="T36" fmla="*/ 0 w 161"/>
                  <a:gd name="T37" fmla="*/ 0 h 12"/>
                  <a:gd name="T38" fmla="*/ 0 w 161"/>
                  <a:gd name="T39" fmla="*/ 0 h 12"/>
                  <a:gd name="T40" fmla="*/ 0 w 161"/>
                  <a:gd name="T41" fmla="*/ 0 h 12"/>
                  <a:gd name="T42" fmla="*/ 0 w 161"/>
                  <a:gd name="T43" fmla="*/ 0 h 12"/>
                  <a:gd name="T44" fmla="*/ 0 w 161"/>
                  <a:gd name="T45" fmla="*/ 0 h 12"/>
                  <a:gd name="T46" fmla="*/ 0 w 161"/>
                  <a:gd name="T47" fmla="*/ 0 h 12"/>
                  <a:gd name="T48" fmla="*/ 0 w 161"/>
                  <a:gd name="T49" fmla="*/ 0 h 12"/>
                  <a:gd name="T50" fmla="*/ 0 w 161"/>
                  <a:gd name="T51" fmla="*/ 0 h 12"/>
                  <a:gd name="T52" fmla="*/ 0 w 161"/>
                  <a:gd name="T53" fmla="*/ 0 h 12"/>
                  <a:gd name="T54" fmla="*/ 0 w 161"/>
                  <a:gd name="T55" fmla="*/ 0 h 12"/>
                  <a:gd name="T56" fmla="*/ 0 w 161"/>
                  <a:gd name="T57" fmla="*/ 0 h 12"/>
                  <a:gd name="T58" fmla="*/ 0 w 161"/>
                  <a:gd name="T59" fmla="*/ 0 h 12"/>
                  <a:gd name="T60" fmla="*/ 0 w 161"/>
                  <a:gd name="T61" fmla="*/ 0 h 12"/>
                  <a:gd name="T62" fmla="*/ 0 w 161"/>
                  <a:gd name="T63" fmla="*/ 0 h 12"/>
                  <a:gd name="T64" fmla="*/ 0 w 161"/>
                  <a:gd name="T65" fmla="*/ 0 h 12"/>
                  <a:gd name="T66" fmla="*/ 0 w 161"/>
                  <a:gd name="T67" fmla="*/ 0 h 12"/>
                  <a:gd name="T68" fmla="*/ 0 w 161"/>
                  <a:gd name="T69" fmla="*/ 0 h 12"/>
                  <a:gd name="T70" fmla="*/ 0 w 161"/>
                  <a:gd name="T71" fmla="*/ 0 h 12"/>
                  <a:gd name="T72" fmla="*/ 0 w 161"/>
                  <a:gd name="T73" fmla="*/ 0 h 12"/>
                  <a:gd name="T74" fmla="*/ 0 w 161"/>
                  <a:gd name="T75" fmla="*/ 0 h 12"/>
                  <a:gd name="T76" fmla="*/ 0 w 161"/>
                  <a:gd name="T77" fmla="*/ 0 h 12"/>
                  <a:gd name="T78" fmla="*/ 0 w 161"/>
                  <a:gd name="T79" fmla="*/ 0 h 12"/>
                  <a:gd name="T80" fmla="*/ 0 w 161"/>
                  <a:gd name="T81" fmla="*/ 0 h 12"/>
                  <a:gd name="T82" fmla="*/ 0 w 161"/>
                  <a:gd name="T83" fmla="*/ 0 h 12"/>
                  <a:gd name="T84" fmla="*/ 0 w 161"/>
                  <a:gd name="T85" fmla="*/ 0 h 12"/>
                  <a:gd name="T86" fmla="*/ 0 w 161"/>
                  <a:gd name="T87" fmla="*/ 0 h 12"/>
                  <a:gd name="T88" fmla="*/ 0 w 161"/>
                  <a:gd name="T89" fmla="*/ 0 h 12"/>
                  <a:gd name="T90" fmla="*/ 0 w 161"/>
                  <a:gd name="T91" fmla="*/ 0 h 12"/>
                  <a:gd name="T92" fmla="*/ 0 w 161"/>
                  <a:gd name="T93" fmla="*/ 0 h 12"/>
                  <a:gd name="T94" fmla="*/ 0 w 161"/>
                  <a:gd name="T95" fmla="*/ 0 h 12"/>
                  <a:gd name="T96" fmla="*/ 0 w 161"/>
                  <a:gd name="T97" fmla="*/ 0 h 12"/>
                  <a:gd name="T98" fmla="*/ 0 w 161"/>
                  <a:gd name="T99" fmla="*/ 0 h 12"/>
                  <a:gd name="T100" fmla="*/ 0 w 161"/>
                  <a:gd name="T101" fmla="*/ 0 h 12"/>
                  <a:gd name="T102" fmla="*/ 0 w 161"/>
                  <a:gd name="T103" fmla="*/ 0 h 12"/>
                  <a:gd name="T104" fmla="*/ 0 w 161"/>
                  <a:gd name="T105" fmla="*/ 0 h 12"/>
                  <a:gd name="T106" fmla="*/ 0 w 161"/>
                  <a:gd name="T107" fmla="*/ 0 h 12"/>
                  <a:gd name="T108" fmla="*/ 0 w 161"/>
                  <a:gd name="T109" fmla="*/ 0 h 12"/>
                  <a:gd name="T110" fmla="*/ 0 w 161"/>
                  <a:gd name="T111" fmla="*/ 0 h 12"/>
                  <a:gd name="T112" fmla="*/ 0 w 161"/>
                  <a:gd name="T113" fmla="*/ 0 h 12"/>
                  <a:gd name="T114" fmla="*/ 0 w 161"/>
                  <a:gd name="T115" fmla="*/ 0 h 12"/>
                  <a:gd name="T116" fmla="*/ 0 w 161"/>
                  <a:gd name="T117" fmla="*/ 0 h 12"/>
                  <a:gd name="T118" fmla="*/ 0 w 161"/>
                  <a:gd name="T119" fmla="*/ 0 h 12"/>
                  <a:gd name="T120" fmla="*/ 0 w 161"/>
                  <a:gd name="T121" fmla="*/ 0 h 12"/>
                  <a:gd name="T122" fmla="*/ 0 w 161"/>
                  <a:gd name="T123" fmla="*/ 0 h 12"/>
                  <a:gd name="T124" fmla="*/ 0 w 161"/>
                  <a:gd name="T125" fmla="*/ 0 h 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12">
                    <a:moveTo>
                      <a:pt x="0" y="0"/>
                    </a:moveTo>
                    <a:lnTo>
                      <a:pt x="1" y="0"/>
                    </a:lnTo>
                    <a:lnTo>
                      <a:pt x="2" y="3"/>
                    </a:lnTo>
                    <a:lnTo>
                      <a:pt x="4" y="3"/>
                    </a:lnTo>
                    <a:lnTo>
                      <a:pt x="5" y="4"/>
                    </a:lnTo>
                    <a:lnTo>
                      <a:pt x="6" y="4"/>
                    </a:lnTo>
                    <a:lnTo>
                      <a:pt x="8" y="4"/>
                    </a:lnTo>
                    <a:lnTo>
                      <a:pt x="9" y="5"/>
                    </a:lnTo>
                    <a:lnTo>
                      <a:pt x="11" y="5"/>
                    </a:lnTo>
                    <a:lnTo>
                      <a:pt x="12" y="7"/>
                    </a:lnTo>
                    <a:lnTo>
                      <a:pt x="13" y="7"/>
                    </a:lnTo>
                    <a:lnTo>
                      <a:pt x="14" y="7"/>
                    </a:lnTo>
                    <a:lnTo>
                      <a:pt x="15" y="7"/>
                    </a:lnTo>
                    <a:lnTo>
                      <a:pt x="17" y="8"/>
                    </a:lnTo>
                    <a:lnTo>
                      <a:pt x="18" y="8"/>
                    </a:lnTo>
                    <a:lnTo>
                      <a:pt x="19" y="8"/>
                    </a:lnTo>
                    <a:lnTo>
                      <a:pt x="21" y="8"/>
                    </a:lnTo>
                    <a:lnTo>
                      <a:pt x="22" y="8"/>
                    </a:lnTo>
                    <a:lnTo>
                      <a:pt x="24" y="8"/>
                    </a:lnTo>
                    <a:lnTo>
                      <a:pt x="25" y="8"/>
                    </a:lnTo>
                    <a:lnTo>
                      <a:pt x="26" y="8"/>
                    </a:lnTo>
                    <a:lnTo>
                      <a:pt x="27" y="8"/>
                    </a:lnTo>
                    <a:lnTo>
                      <a:pt x="28" y="8"/>
                    </a:lnTo>
                    <a:lnTo>
                      <a:pt x="29" y="8"/>
                    </a:lnTo>
                    <a:lnTo>
                      <a:pt x="31" y="8"/>
                    </a:lnTo>
                    <a:lnTo>
                      <a:pt x="32" y="7"/>
                    </a:lnTo>
                    <a:lnTo>
                      <a:pt x="33" y="7"/>
                    </a:lnTo>
                    <a:lnTo>
                      <a:pt x="35" y="7"/>
                    </a:lnTo>
                    <a:lnTo>
                      <a:pt x="36" y="7"/>
                    </a:lnTo>
                    <a:lnTo>
                      <a:pt x="38" y="7"/>
                    </a:lnTo>
                    <a:lnTo>
                      <a:pt x="39" y="7"/>
                    </a:lnTo>
                    <a:lnTo>
                      <a:pt x="40" y="7"/>
                    </a:lnTo>
                    <a:lnTo>
                      <a:pt x="41" y="7"/>
                    </a:lnTo>
                    <a:lnTo>
                      <a:pt x="42" y="7"/>
                    </a:lnTo>
                    <a:lnTo>
                      <a:pt x="44" y="7"/>
                    </a:lnTo>
                    <a:lnTo>
                      <a:pt x="45" y="6"/>
                    </a:lnTo>
                    <a:lnTo>
                      <a:pt x="46" y="6"/>
                    </a:lnTo>
                    <a:lnTo>
                      <a:pt x="48" y="6"/>
                    </a:lnTo>
                    <a:lnTo>
                      <a:pt x="49" y="6"/>
                    </a:lnTo>
                    <a:lnTo>
                      <a:pt x="51" y="6"/>
                    </a:lnTo>
                    <a:lnTo>
                      <a:pt x="52" y="6"/>
                    </a:lnTo>
                    <a:lnTo>
                      <a:pt x="53" y="6"/>
                    </a:lnTo>
                    <a:lnTo>
                      <a:pt x="54" y="6"/>
                    </a:lnTo>
                    <a:lnTo>
                      <a:pt x="55" y="6"/>
                    </a:lnTo>
                    <a:lnTo>
                      <a:pt x="57" y="6"/>
                    </a:lnTo>
                    <a:lnTo>
                      <a:pt x="58" y="6"/>
                    </a:lnTo>
                    <a:lnTo>
                      <a:pt x="59" y="6"/>
                    </a:lnTo>
                    <a:lnTo>
                      <a:pt x="61" y="6"/>
                    </a:lnTo>
                    <a:lnTo>
                      <a:pt x="62" y="6"/>
                    </a:lnTo>
                    <a:lnTo>
                      <a:pt x="64" y="6"/>
                    </a:lnTo>
                    <a:lnTo>
                      <a:pt x="65" y="6"/>
                    </a:lnTo>
                    <a:lnTo>
                      <a:pt x="66" y="6"/>
                    </a:lnTo>
                    <a:lnTo>
                      <a:pt x="67" y="6"/>
                    </a:lnTo>
                    <a:lnTo>
                      <a:pt x="68" y="6"/>
                    </a:lnTo>
                    <a:lnTo>
                      <a:pt x="69" y="6"/>
                    </a:lnTo>
                    <a:lnTo>
                      <a:pt x="71" y="6"/>
                    </a:lnTo>
                    <a:lnTo>
                      <a:pt x="72" y="6"/>
                    </a:lnTo>
                    <a:lnTo>
                      <a:pt x="73" y="6"/>
                    </a:lnTo>
                    <a:lnTo>
                      <a:pt x="75" y="6"/>
                    </a:lnTo>
                    <a:lnTo>
                      <a:pt x="76" y="6"/>
                    </a:lnTo>
                    <a:lnTo>
                      <a:pt x="78" y="6"/>
                    </a:lnTo>
                    <a:lnTo>
                      <a:pt x="79" y="6"/>
                    </a:lnTo>
                    <a:lnTo>
                      <a:pt x="80" y="6"/>
                    </a:lnTo>
                    <a:lnTo>
                      <a:pt x="81" y="6"/>
                    </a:lnTo>
                    <a:lnTo>
                      <a:pt x="82" y="6"/>
                    </a:lnTo>
                    <a:lnTo>
                      <a:pt x="84" y="6"/>
                    </a:lnTo>
                    <a:lnTo>
                      <a:pt x="85" y="6"/>
                    </a:lnTo>
                    <a:lnTo>
                      <a:pt x="86" y="6"/>
                    </a:lnTo>
                    <a:lnTo>
                      <a:pt x="88" y="6"/>
                    </a:lnTo>
                    <a:lnTo>
                      <a:pt x="89" y="6"/>
                    </a:lnTo>
                    <a:lnTo>
                      <a:pt x="91" y="6"/>
                    </a:lnTo>
                    <a:lnTo>
                      <a:pt x="92" y="6"/>
                    </a:lnTo>
                    <a:lnTo>
                      <a:pt x="93" y="6"/>
                    </a:lnTo>
                    <a:lnTo>
                      <a:pt x="94" y="6"/>
                    </a:lnTo>
                    <a:lnTo>
                      <a:pt x="95" y="6"/>
                    </a:lnTo>
                    <a:lnTo>
                      <a:pt x="97" y="6"/>
                    </a:lnTo>
                    <a:lnTo>
                      <a:pt x="98" y="8"/>
                    </a:lnTo>
                    <a:lnTo>
                      <a:pt x="99" y="8"/>
                    </a:lnTo>
                    <a:lnTo>
                      <a:pt x="101" y="8"/>
                    </a:lnTo>
                    <a:lnTo>
                      <a:pt x="102" y="9"/>
                    </a:lnTo>
                    <a:lnTo>
                      <a:pt x="104" y="9"/>
                    </a:lnTo>
                    <a:lnTo>
                      <a:pt x="105" y="9"/>
                    </a:lnTo>
                    <a:lnTo>
                      <a:pt x="106" y="9"/>
                    </a:lnTo>
                    <a:lnTo>
                      <a:pt x="107" y="10"/>
                    </a:lnTo>
                    <a:lnTo>
                      <a:pt x="108" y="10"/>
                    </a:lnTo>
                    <a:lnTo>
                      <a:pt x="109" y="10"/>
                    </a:lnTo>
                    <a:lnTo>
                      <a:pt x="111" y="10"/>
                    </a:lnTo>
                    <a:lnTo>
                      <a:pt x="112" y="10"/>
                    </a:lnTo>
                    <a:lnTo>
                      <a:pt x="113" y="10"/>
                    </a:lnTo>
                    <a:lnTo>
                      <a:pt x="115" y="12"/>
                    </a:lnTo>
                    <a:lnTo>
                      <a:pt x="116" y="12"/>
                    </a:lnTo>
                    <a:lnTo>
                      <a:pt x="118" y="12"/>
                    </a:lnTo>
                    <a:lnTo>
                      <a:pt x="119" y="12"/>
                    </a:lnTo>
                    <a:lnTo>
                      <a:pt x="120" y="12"/>
                    </a:lnTo>
                    <a:lnTo>
                      <a:pt x="121" y="12"/>
                    </a:lnTo>
                    <a:lnTo>
                      <a:pt x="122" y="12"/>
                    </a:lnTo>
                    <a:lnTo>
                      <a:pt x="124" y="12"/>
                    </a:lnTo>
                    <a:lnTo>
                      <a:pt x="125" y="11"/>
                    </a:lnTo>
                    <a:lnTo>
                      <a:pt x="126" y="11"/>
                    </a:lnTo>
                    <a:lnTo>
                      <a:pt x="128" y="11"/>
                    </a:lnTo>
                    <a:lnTo>
                      <a:pt x="129" y="10"/>
                    </a:lnTo>
                    <a:lnTo>
                      <a:pt x="131" y="10"/>
                    </a:lnTo>
                    <a:lnTo>
                      <a:pt x="132" y="10"/>
                    </a:lnTo>
                    <a:lnTo>
                      <a:pt x="133" y="10"/>
                    </a:lnTo>
                    <a:lnTo>
                      <a:pt x="134" y="10"/>
                    </a:lnTo>
                    <a:lnTo>
                      <a:pt x="135" y="10"/>
                    </a:lnTo>
                    <a:lnTo>
                      <a:pt x="137" y="9"/>
                    </a:lnTo>
                    <a:lnTo>
                      <a:pt x="138" y="9"/>
                    </a:lnTo>
                    <a:lnTo>
                      <a:pt x="139" y="9"/>
                    </a:lnTo>
                    <a:lnTo>
                      <a:pt x="141" y="9"/>
                    </a:lnTo>
                    <a:lnTo>
                      <a:pt x="142" y="9"/>
                    </a:lnTo>
                    <a:lnTo>
                      <a:pt x="144" y="9"/>
                    </a:lnTo>
                    <a:lnTo>
                      <a:pt x="145" y="9"/>
                    </a:lnTo>
                    <a:lnTo>
                      <a:pt x="146" y="9"/>
                    </a:lnTo>
                    <a:lnTo>
                      <a:pt x="147" y="9"/>
                    </a:lnTo>
                    <a:lnTo>
                      <a:pt x="148" y="9"/>
                    </a:lnTo>
                    <a:lnTo>
                      <a:pt x="149" y="9"/>
                    </a:lnTo>
                    <a:lnTo>
                      <a:pt x="151" y="10"/>
                    </a:lnTo>
                    <a:lnTo>
                      <a:pt x="152" y="10"/>
                    </a:lnTo>
                    <a:lnTo>
                      <a:pt x="153" y="10"/>
                    </a:lnTo>
                    <a:lnTo>
                      <a:pt x="155" y="10"/>
                    </a:lnTo>
                    <a:lnTo>
                      <a:pt x="156" y="11"/>
                    </a:lnTo>
                    <a:lnTo>
                      <a:pt x="158" y="11"/>
                    </a:lnTo>
                    <a:lnTo>
                      <a:pt x="159" y="11"/>
                    </a:lnTo>
                    <a:lnTo>
                      <a:pt x="160" y="11"/>
                    </a:lnTo>
                    <a:lnTo>
                      <a:pt x="161" y="1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30" name="Freeform 135"/>
              <p:cNvSpPr>
                <a:spLocks/>
              </p:cNvSpPr>
              <p:nvPr/>
            </p:nvSpPr>
            <p:spPr bwMode="auto">
              <a:xfrm>
                <a:off x="4182" y="1924"/>
                <a:ext cx="48" cy="7"/>
              </a:xfrm>
              <a:custGeom>
                <a:avLst/>
                <a:gdLst>
                  <a:gd name="T0" fmla="*/ 0 w 162"/>
                  <a:gd name="T1" fmla="*/ 0 h 21"/>
                  <a:gd name="T2" fmla="*/ 0 w 162"/>
                  <a:gd name="T3" fmla="*/ 0 h 21"/>
                  <a:gd name="T4" fmla="*/ 0 w 162"/>
                  <a:gd name="T5" fmla="*/ 0 h 21"/>
                  <a:gd name="T6" fmla="*/ 0 w 162"/>
                  <a:gd name="T7" fmla="*/ 0 h 21"/>
                  <a:gd name="T8" fmla="*/ 0 w 162"/>
                  <a:gd name="T9" fmla="*/ 0 h 21"/>
                  <a:gd name="T10" fmla="*/ 0 w 162"/>
                  <a:gd name="T11" fmla="*/ 0 h 21"/>
                  <a:gd name="T12" fmla="*/ 0 w 162"/>
                  <a:gd name="T13" fmla="*/ 0 h 21"/>
                  <a:gd name="T14" fmla="*/ 0 w 162"/>
                  <a:gd name="T15" fmla="*/ 0 h 21"/>
                  <a:gd name="T16" fmla="*/ 0 w 162"/>
                  <a:gd name="T17" fmla="*/ 0 h 21"/>
                  <a:gd name="T18" fmla="*/ 0 w 162"/>
                  <a:gd name="T19" fmla="*/ 0 h 21"/>
                  <a:gd name="T20" fmla="*/ 0 w 162"/>
                  <a:gd name="T21" fmla="*/ 0 h 21"/>
                  <a:gd name="T22" fmla="*/ 0 w 162"/>
                  <a:gd name="T23" fmla="*/ 0 h 21"/>
                  <a:gd name="T24" fmla="*/ 0 w 162"/>
                  <a:gd name="T25" fmla="*/ 0 h 21"/>
                  <a:gd name="T26" fmla="*/ 0 w 162"/>
                  <a:gd name="T27" fmla="*/ 0 h 21"/>
                  <a:gd name="T28" fmla="*/ 0 w 162"/>
                  <a:gd name="T29" fmla="*/ 0 h 21"/>
                  <a:gd name="T30" fmla="*/ 0 w 162"/>
                  <a:gd name="T31" fmla="*/ 0 h 21"/>
                  <a:gd name="T32" fmla="*/ 0 w 162"/>
                  <a:gd name="T33" fmla="*/ 0 h 21"/>
                  <a:gd name="T34" fmla="*/ 0 w 162"/>
                  <a:gd name="T35" fmla="*/ 0 h 21"/>
                  <a:gd name="T36" fmla="*/ 0 w 162"/>
                  <a:gd name="T37" fmla="*/ 0 h 21"/>
                  <a:gd name="T38" fmla="*/ 0 w 162"/>
                  <a:gd name="T39" fmla="*/ 0 h 21"/>
                  <a:gd name="T40" fmla="*/ 0 w 162"/>
                  <a:gd name="T41" fmla="*/ 0 h 21"/>
                  <a:gd name="T42" fmla="*/ 0 w 162"/>
                  <a:gd name="T43" fmla="*/ 0 h 21"/>
                  <a:gd name="T44" fmla="*/ 0 w 162"/>
                  <a:gd name="T45" fmla="*/ 0 h 21"/>
                  <a:gd name="T46" fmla="*/ 0 w 162"/>
                  <a:gd name="T47" fmla="*/ 0 h 21"/>
                  <a:gd name="T48" fmla="*/ 0 w 162"/>
                  <a:gd name="T49" fmla="*/ 0 h 21"/>
                  <a:gd name="T50" fmla="*/ 0 w 162"/>
                  <a:gd name="T51" fmla="*/ 0 h 21"/>
                  <a:gd name="T52" fmla="*/ 0 w 162"/>
                  <a:gd name="T53" fmla="*/ 0 h 21"/>
                  <a:gd name="T54" fmla="*/ 0 w 162"/>
                  <a:gd name="T55" fmla="*/ 0 h 21"/>
                  <a:gd name="T56" fmla="*/ 0 w 162"/>
                  <a:gd name="T57" fmla="*/ 0 h 21"/>
                  <a:gd name="T58" fmla="*/ 0 w 162"/>
                  <a:gd name="T59" fmla="*/ 0 h 21"/>
                  <a:gd name="T60" fmla="*/ 0 w 162"/>
                  <a:gd name="T61" fmla="*/ 0 h 21"/>
                  <a:gd name="T62" fmla="*/ 0 w 162"/>
                  <a:gd name="T63" fmla="*/ 0 h 21"/>
                  <a:gd name="T64" fmla="*/ 0 w 162"/>
                  <a:gd name="T65" fmla="*/ 0 h 21"/>
                  <a:gd name="T66" fmla="*/ 0 w 162"/>
                  <a:gd name="T67" fmla="*/ 0 h 21"/>
                  <a:gd name="T68" fmla="*/ 0 w 162"/>
                  <a:gd name="T69" fmla="*/ 0 h 21"/>
                  <a:gd name="T70" fmla="*/ 0 w 162"/>
                  <a:gd name="T71" fmla="*/ 0 h 21"/>
                  <a:gd name="T72" fmla="*/ 0 w 162"/>
                  <a:gd name="T73" fmla="*/ 0 h 21"/>
                  <a:gd name="T74" fmla="*/ 0 w 162"/>
                  <a:gd name="T75" fmla="*/ 0 h 21"/>
                  <a:gd name="T76" fmla="*/ 0 w 162"/>
                  <a:gd name="T77" fmla="*/ 0 h 21"/>
                  <a:gd name="T78" fmla="*/ 0 w 162"/>
                  <a:gd name="T79" fmla="*/ 0 h 21"/>
                  <a:gd name="T80" fmla="*/ 0 w 162"/>
                  <a:gd name="T81" fmla="*/ 0 h 21"/>
                  <a:gd name="T82" fmla="*/ 0 w 162"/>
                  <a:gd name="T83" fmla="*/ 0 h 21"/>
                  <a:gd name="T84" fmla="*/ 0 w 162"/>
                  <a:gd name="T85" fmla="*/ 0 h 21"/>
                  <a:gd name="T86" fmla="*/ 0 w 162"/>
                  <a:gd name="T87" fmla="*/ 0 h 21"/>
                  <a:gd name="T88" fmla="*/ 0 w 162"/>
                  <a:gd name="T89" fmla="*/ 0 h 21"/>
                  <a:gd name="T90" fmla="*/ 0 w 162"/>
                  <a:gd name="T91" fmla="*/ 0 h 21"/>
                  <a:gd name="T92" fmla="*/ 0 w 162"/>
                  <a:gd name="T93" fmla="*/ 0 h 21"/>
                  <a:gd name="T94" fmla="*/ 0 w 162"/>
                  <a:gd name="T95" fmla="*/ 0 h 21"/>
                  <a:gd name="T96" fmla="*/ 0 w 162"/>
                  <a:gd name="T97" fmla="*/ 0 h 21"/>
                  <a:gd name="T98" fmla="*/ 0 w 162"/>
                  <a:gd name="T99" fmla="*/ 0 h 21"/>
                  <a:gd name="T100" fmla="*/ 0 w 162"/>
                  <a:gd name="T101" fmla="*/ 0 h 21"/>
                  <a:gd name="T102" fmla="*/ 0 w 162"/>
                  <a:gd name="T103" fmla="*/ 0 h 21"/>
                  <a:gd name="T104" fmla="*/ 0 w 162"/>
                  <a:gd name="T105" fmla="*/ 0 h 21"/>
                  <a:gd name="T106" fmla="*/ 0 w 162"/>
                  <a:gd name="T107" fmla="*/ 0 h 21"/>
                  <a:gd name="T108" fmla="*/ 0 w 162"/>
                  <a:gd name="T109" fmla="*/ 0 h 21"/>
                  <a:gd name="T110" fmla="*/ 0 w 162"/>
                  <a:gd name="T111" fmla="*/ 0 h 21"/>
                  <a:gd name="T112" fmla="*/ 0 w 162"/>
                  <a:gd name="T113" fmla="*/ 0 h 21"/>
                  <a:gd name="T114" fmla="*/ 0 w 162"/>
                  <a:gd name="T115" fmla="*/ 0 h 21"/>
                  <a:gd name="T116" fmla="*/ 0 w 162"/>
                  <a:gd name="T117" fmla="*/ 0 h 21"/>
                  <a:gd name="T118" fmla="*/ 0 w 162"/>
                  <a:gd name="T119" fmla="*/ 0 h 21"/>
                  <a:gd name="T120" fmla="*/ 0 w 162"/>
                  <a:gd name="T121" fmla="*/ 0 h 21"/>
                  <a:gd name="T122" fmla="*/ 0 w 162"/>
                  <a:gd name="T123" fmla="*/ 0 h 21"/>
                  <a:gd name="T124" fmla="*/ 0 w 162"/>
                  <a:gd name="T125" fmla="*/ 0 h 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21">
                    <a:moveTo>
                      <a:pt x="0" y="0"/>
                    </a:moveTo>
                    <a:lnTo>
                      <a:pt x="1" y="0"/>
                    </a:lnTo>
                    <a:lnTo>
                      <a:pt x="3" y="2"/>
                    </a:lnTo>
                    <a:lnTo>
                      <a:pt x="4" y="2"/>
                    </a:lnTo>
                    <a:lnTo>
                      <a:pt x="5" y="2"/>
                    </a:lnTo>
                    <a:lnTo>
                      <a:pt x="7" y="2"/>
                    </a:lnTo>
                    <a:lnTo>
                      <a:pt x="8" y="2"/>
                    </a:lnTo>
                    <a:lnTo>
                      <a:pt x="10" y="2"/>
                    </a:lnTo>
                    <a:lnTo>
                      <a:pt x="11" y="4"/>
                    </a:lnTo>
                    <a:lnTo>
                      <a:pt x="12" y="4"/>
                    </a:lnTo>
                    <a:lnTo>
                      <a:pt x="13" y="4"/>
                    </a:lnTo>
                    <a:lnTo>
                      <a:pt x="14" y="4"/>
                    </a:lnTo>
                    <a:lnTo>
                      <a:pt x="16" y="4"/>
                    </a:lnTo>
                    <a:lnTo>
                      <a:pt x="17" y="4"/>
                    </a:lnTo>
                    <a:lnTo>
                      <a:pt x="18" y="4"/>
                    </a:lnTo>
                    <a:lnTo>
                      <a:pt x="20" y="4"/>
                    </a:lnTo>
                    <a:lnTo>
                      <a:pt x="21" y="4"/>
                    </a:lnTo>
                    <a:lnTo>
                      <a:pt x="23" y="4"/>
                    </a:lnTo>
                    <a:lnTo>
                      <a:pt x="24" y="4"/>
                    </a:lnTo>
                    <a:lnTo>
                      <a:pt x="25" y="2"/>
                    </a:lnTo>
                    <a:lnTo>
                      <a:pt x="26" y="2"/>
                    </a:lnTo>
                    <a:lnTo>
                      <a:pt x="27" y="2"/>
                    </a:lnTo>
                    <a:lnTo>
                      <a:pt x="28" y="2"/>
                    </a:lnTo>
                    <a:lnTo>
                      <a:pt x="30" y="1"/>
                    </a:lnTo>
                    <a:lnTo>
                      <a:pt x="31" y="0"/>
                    </a:lnTo>
                    <a:lnTo>
                      <a:pt x="32" y="0"/>
                    </a:lnTo>
                    <a:lnTo>
                      <a:pt x="34" y="0"/>
                    </a:lnTo>
                    <a:lnTo>
                      <a:pt x="35" y="0"/>
                    </a:lnTo>
                    <a:lnTo>
                      <a:pt x="37" y="0"/>
                    </a:lnTo>
                    <a:lnTo>
                      <a:pt x="38" y="0"/>
                    </a:lnTo>
                    <a:lnTo>
                      <a:pt x="39" y="0"/>
                    </a:lnTo>
                    <a:lnTo>
                      <a:pt x="40" y="1"/>
                    </a:lnTo>
                    <a:lnTo>
                      <a:pt x="41" y="1"/>
                    </a:lnTo>
                    <a:lnTo>
                      <a:pt x="43" y="1"/>
                    </a:lnTo>
                    <a:lnTo>
                      <a:pt x="44" y="4"/>
                    </a:lnTo>
                    <a:lnTo>
                      <a:pt x="45" y="4"/>
                    </a:lnTo>
                    <a:lnTo>
                      <a:pt x="47" y="4"/>
                    </a:lnTo>
                    <a:lnTo>
                      <a:pt x="48" y="4"/>
                    </a:lnTo>
                    <a:lnTo>
                      <a:pt x="50" y="5"/>
                    </a:lnTo>
                    <a:lnTo>
                      <a:pt x="51" y="5"/>
                    </a:lnTo>
                    <a:lnTo>
                      <a:pt x="52" y="5"/>
                    </a:lnTo>
                    <a:lnTo>
                      <a:pt x="53" y="6"/>
                    </a:lnTo>
                    <a:lnTo>
                      <a:pt x="54" y="6"/>
                    </a:lnTo>
                    <a:lnTo>
                      <a:pt x="56" y="6"/>
                    </a:lnTo>
                    <a:lnTo>
                      <a:pt x="57" y="8"/>
                    </a:lnTo>
                    <a:lnTo>
                      <a:pt x="58" y="8"/>
                    </a:lnTo>
                    <a:lnTo>
                      <a:pt x="60" y="9"/>
                    </a:lnTo>
                    <a:lnTo>
                      <a:pt x="61" y="9"/>
                    </a:lnTo>
                    <a:lnTo>
                      <a:pt x="63" y="9"/>
                    </a:lnTo>
                    <a:lnTo>
                      <a:pt x="64" y="9"/>
                    </a:lnTo>
                    <a:lnTo>
                      <a:pt x="65" y="10"/>
                    </a:lnTo>
                    <a:lnTo>
                      <a:pt x="66" y="9"/>
                    </a:lnTo>
                    <a:lnTo>
                      <a:pt x="67" y="9"/>
                    </a:lnTo>
                    <a:lnTo>
                      <a:pt x="69" y="9"/>
                    </a:lnTo>
                    <a:lnTo>
                      <a:pt x="70" y="9"/>
                    </a:lnTo>
                    <a:lnTo>
                      <a:pt x="71" y="9"/>
                    </a:lnTo>
                    <a:lnTo>
                      <a:pt x="72" y="9"/>
                    </a:lnTo>
                    <a:lnTo>
                      <a:pt x="74" y="9"/>
                    </a:lnTo>
                    <a:lnTo>
                      <a:pt x="75" y="9"/>
                    </a:lnTo>
                    <a:lnTo>
                      <a:pt x="77" y="9"/>
                    </a:lnTo>
                    <a:lnTo>
                      <a:pt x="78" y="9"/>
                    </a:lnTo>
                    <a:lnTo>
                      <a:pt x="79" y="9"/>
                    </a:lnTo>
                    <a:lnTo>
                      <a:pt x="80" y="9"/>
                    </a:lnTo>
                    <a:lnTo>
                      <a:pt x="81" y="9"/>
                    </a:lnTo>
                    <a:lnTo>
                      <a:pt x="83" y="9"/>
                    </a:lnTo>
                    <a:lnTo>
                      <a:pt x="84" y="9"/>
                    </a:lnTo>
                    <a:lnTo>
                      <a:pt x="85" y="9"/>
                    </a:lnTo>
                    <a:lnTo>
                      <a:pt x="87" y="9"/>
                    </a:lnTo>
                    <a:lnTo>
                      <a:pt x="88" y="9"/>
                    </a:lnTo>
                    <a:lnTo>
                      <a:pt x="90" y="9"/>
                    </a:lnTo>
                    <a:lnTo>
                      <a:pt x="91" y="10"/>
                    </a:lnTo>
                    <a:lnTo>
                      <a:pt x="92" y="10"/>
                    </a:lnTo>
                    <a:lnTo>
                      <a:pt x="93" y="10"/>
                    </a:lnTo>
                    <a:lnTo>
                      <a:pt x="94" y="10"/>
                    </a:lnTo>
                    <a:lnTo>
                      <a:pt x="96" y="10"/>
                    </a:lnTo>
                    <a:lnTo>
                      <a:pt x="97" y="10"/>
                    </a:lnTo>
                    <a:lnTo>
                      <a:pt x="98" y="10"/>
                    </a:lnTo>
                    <a:lnTo>
                      <a:pt x="100" y="10"/>
                    </a:lnTo>
                    <a:lnTo>
                      <a:pt x="101" y="10"/>
                    </a:lnTo>
                    <a:lnTo>
                      <a:pt x="103" y="10"/>
                    </a:lnTo>
                    <a:lnTo>
                      <a:pt x="104" y="10"/>
                    </a:lnTo>
                    <a:lnTo>
                      <a:pt x="105" y="10"/>
                    </a:lnTo>
                    <a:lnTo>
                      <a:pt x="106" y="12"/>
                    </a:lnTo>
                    <a:lnTo>
                      <a:pt x="107" y="12"/>
                    </a:lnTo>
                    <a:lnTo>
                      <a:pt x="109" y="12"/>
                    </a:lnTo>
                    <a:lnTo>
                      <a:pt x="110" y="12"/>
                    </a:lnTo>
                    <a:lnTo>
                      <a:pt x="111" y="13"/>
                    </a:lnTo>
                    <a:lnTo>
                      <a:pt x="112" y="13"/>
                    </a:lnTo>
                    <a:lnTo>
                      <a:pt x="114" y="13"/>
                    </a:lnTo>
                    <a:lnTo>
                      <a:pt x="116" y="13"/>
                    </a:lnTo>
                    <a:lnTo>
                      <a:pt x="117" y="13"/>
                    </a:lnTo>
                    <a:lnTo>
                      <a:pt x="118" y="13"/>
                    </a:lnTo>
                    <a:lnTo>
                      <a:pt x="119" y="13"/>
                    </a:lnTo>
                    <a:lnTo>
                      <a:pt x="120" y="13"/>
                    </a:lnTo>
                    <a:lnTo>
                      <a:pt x="121" y="13"/>
                    </a:lnTo>
                    <a:lnTo>
                      <a:pt x="123" y="13"/>
                    </a:lnTo>
                    <a:lnTo>
                      <a:pt x="124" y="14"/>
                    </a:lnTo>
                    <a:lnTo>
                      <a:pt x="125" y="14"/>
                    </a:lnTo>
                    <a:lnTo>
                      <a:pt x="127" y="14"/>
                    </a:lnTo>
                    <a:lnTo>
                      <a:pt x="128" y="14"/>
                    </a:lnTo>
                    <a:lnTo>
                      <a:pt x="130" y="14"/>
                    </a:lnTo>
                    <a:lnTo>
                      <a:pt x="131" y="14"/>
                    </a:lnTo>
                    <a:lnTo>
                      <a:pt x="132" y="16"/>
                    </a:lnTo>
                    <a:lnTo>
                      <a:pt x="133" y="16"/>
                    </a:lnTo>
                    <a:lnTo>
                      <a:pt x="134" y="16"/>
                    </a:lnTo>
                    <a:lnTo>
                      <a:pt x="136" y="18"/>
                    </a:lnTo>
                    <a:lnTo>
                      <a:pt x="137" y="18"/>
                    </a:lnTo>
                    <a:lnTo>
                      <a:pt x="138" y="18"/>
                    </a:lnTo>
                    <a:lnTo>
                      <a:pt x="140" y="19"/>
                    </a:lnTo>
                    <a:lnTo>
                      <a:pt x="141" y="19"/>
                    </a:lnTo>
                    <a:lnTo>
                      <a:pt x="143" y="19"/>
                    </a:lnTo>
                    <a:lnTo>
                      <a:pt x="144" y="19"/>
                    </a:lnTo>
                    <a:lnTo>
                      <a:pt x="145" y="19"/>
                    </a:lnTo>
                    <a:lnTo>
                      <a:pt x="146" y="19"/>
                    </a:lnTo>
                    <a:lnTo>
                      <a:pt x="147" y="21"/>
                    </a:lnTo>
                    <a:lnTo>
                      <a:pt x="149" y="19"/>
                    </a:lnTo>
                    <a:lnTo>
                      <a:pt x="150" y="21"/>
                    </a:lnTo>
                    <a:lnTo>
                      <a:pt x="151" y="21"/>
                    </a:lnTo>
                    <a:lnTo>
                      <a:pt x="152" y="20"/>
                    </a:lnTo>
                    <a:lnTo>
                      <a:pt x="154" y="20"/>
                    </a:lnTo>
                    <a:lnTo>
                      <a:pt x="156" y="20"/>
                    </a:lnTo>
                    <a:lnTo>
                      <a:pt x="157" y="20"/>
                    </a:lnTo>
                    <a:lnTo>
                      <a:pt x="158" y="20"/>
                    </a:lnTo>
                    <a:lnTo>
                      <a:pt x="159" y="20"/>
                    </a:lnTo>
                    <a:lnTo>
                      <a:pt x="160" y="20"/>
                    </a:lnTo>
                    <a:lnTo>
                      <a:pt x="162" y="2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31" name="Freeform 136"/>
              <p:cNvSpPr>
                <a:spLocks/>
              </p:cNvSpPr>
              <p:nvPr/>
            </p:nvSpPr>
            <p:spPr bwMode="auto">
              <a:xfrm>
                <a:off x="4230" y="1927"/>
                <a:ext cx="48" cy="7"/>
              </a:xfrm>
              <a:custGeom>
                <a:avLst/>
                <a:gdLst>
                  <a:gd name="T0" fmla="*/ 0 w 161"/>
                  <a:gd name="T1" fmla="*/ 0 h 20"/>
                  <a:gd name="T2" fmla="*/ 0 w 161"/>
                  <a:gd name="T3" fmla="*/ 0 h 20"/>
                  <a:gd name="T4" fmla="*/ 0 w 161"/>
                  <a:gd name="T5" fmla="*/ 0 h 20"/>
                  <a:gd name="T6" fmla="*/ 0 w 161"/>
                  <a:gd name="T7" fmla="*/ 0 h 20"/>
                  <a:gd name="T8" fmla="*/ 0 w 161"/>
                  <a:gd name="T9" fmla="*/ 0 h 20"/>
                  <a:gd name="T10" fmla="*/ 0 w 161"/>
                  <a:gd name="T11" fmla="*/ 0 h 20"/>
                  <a:gd name="T12" fmla="*/ 0 w 161"/>
                  <a:gd name="T13" fmla="*/ 0 h 20"/>
                  <a:gd name="T14" fmla="*/ 0 w 161"/>
                  <a:gd name="T15" fmla="*/ 0 h 20"/>
                  <a:gd name="T16" fmla="*/ 0 w 161"/>
                  <a:gd name="T17" fmla="*/ 0 h 20"/>
                  <a:gd name="T18" fmla="*/ 0 w 161"/>
                  <a:gd name="T19" fmla="*/ 0 h 20"/>
                  <a:gd name="T20" fmla="*/ 0 w 161"/>
                  <a:gd name="T21" fmla="*/ 0 h 20"/>
                  <a:gd name="T22" fmla="*/ 0 w 161"/>
                  <a:gd name="T23" fmla="*/ 0 h 20"/>
                  <a:gd name="T24" fmla="*/ 0 w 161"/>
                  <a:gd name="T25" fmla="*/ 0 h 20"/>
                  <a:gd name="T26" fmla="*/ 0 w 161"/>
                  <a:gd name="T27" fmla="*/ 0 h 20"/>
                  <a:gd name="T28" fmla="*/ 0 w 161"/>
                  <a:gd name="T29" fmla="*/ 0 h 20"/>
                  <a:gd name="T30" fmla="*/ 0 w 161"/>
                  <a:gd name="T31" fmla="*/ 0 h 20"/>
                  <a:gd name="T32" fmla="*/ 0 w 161"/>
                  <a:gd name="T33" fmla="*/ 0 h 20"/>
                  <a:gd name="T34" fmla="*/ 0 w 161"/>
                  <a:gd name="T35" fmla="*/ 0 h 20"/>
                  <a:gd name="T36" fmla="*/ 0 w 161"/>
                  <a:gd name="T37" fmla="*/ 0 h 20"/>
                  <a:gd name="T38" fmla="*/ 0 w 161"/>
                  <a:gd name="T39" fmla="*/ 0 h 20"/>
                  <a:gd name="T40" fmla="*/ 0 w 161"/>
                  <a:gd name="T41" fmla="*/ 0 h 20"/>
                  <a:gd name="T42" fmla="*/ 0 w 161"/>
                  <a:gd name="T43" fmla="*/ 0 h 20"/>
                  <a:gd name="T44" fmla="*/ 0 w 161"/>
                  <a:gd name="T45" fmla="*/ 0 h 20"/>
                  <a:gd name="T46" fmla="*/ 0 w 161"/>
                  <a:gd name="T47" fmla="*/ 0 h 20"/>
                  <a:gd name="T48" fmla="*/ 0 w 161"/>
                  <a:gd name="T49" fmla="*/ 0 h 20"/>
                  <a:gd name="T50" fmla="*/ 0 w 161"/>
                  <a:gd name="T51" fmla="*/ 0 h 20"/>
                  <a:gd name="T52" fmla="*/ 0 w 161"/>
                  <a:gd name="T53" fmla="*/ 0 h 20"/>
                  <a:gd name="T54" fmla="*/ 0 w 161"/>
                  <a:gd name="T55" fmla="*/ 0 h 20"/>
                  <a:gd name="T56" fmla="*/ 0 w 161"/>
                  <a:gd name="T57" fmla="*/ 0 h 20"/>
                  <a:gd name="T58" fmla="*/ 0 w 161"/>
                  <a:gd name="T59" fmla="*/ 0 h 20"/>
                  <a:gd name="T60" fmla="*/ 0 w 161"/>
                  <a:gd name="T61" fmla="*/ 0 h 20"/>
                  <a:gd name="T62" fmla="*/ 0 w 161"/>
                  <a:gd name="T63" fmla="*/ 0 h 20"/>
                  <a:gd name="T64" fmla="*/ 0 w 161"/>
                  <a:gd name="T65" fmla="*/ 0 h 20"/>
                  <a:gd name="T66" fmla="*/ 0 w 161"/>
                  <a:gd name="T67" fmla="*/ 0 h 20"/>
                  <a:gd name="T68" fmla="*/ 0 w 161"/>
                  <a:gd name="T69" fmla="*/ 0 h 20"/>
                  <a:gd name="T70" fmla="*/ 0 w 161"/>
                  <a:gd name="T71" fmla="*/ 0 h 20"/>
                  <a:gd name="T72" fmla="*/ 0 w 161"/>
                  <a:gd name="T73" fmla="*/ 0 h 20"/>
                  <a:gd name="T74" fmla="*/ 0 w 161"/>
                  <a:gd name="T75" fmla="*/ 0 h 20"/>
                  <a:gd name="T76" fmla="*/ 0 w 161"/>
                  <a:gd name="T77" fmla="*/ 0 h 20"/>
                  <a:gd name="T78" fmla="*/ 0 w 161"/>
                  <a:gd name="T79" fmla="*/ 0 h 20"/>
                  <a:gd name="T80" fmla="*/ 0 w 161"/>
                  <a:gd name="T81" fmla="*/ 0 h 20"/>
                  <a:gd name="T82" fmla="*/ 0 w 161"/>
                  <a:gd name="T83" fmla="*/ 0 h 20"/>
                  <a:gd name="T84" fmla="*/ 0 w 161"/>
                  <a:gd name="T85" fmla="*/ 0 h 20"/>
                  <a:gd name="T86" fmla="*/ 0 w 161"/>
                  <a:gd name="T87" fmla="*/ 0 h 20"/>
                  <a:gd name="T88" fmla="*/ 0 w 161"/>
                  <a:gd name="T89" fmla="*/ 0 h 20"/>
                  <a:gd name="T90" fmla="*/ 0 w 161"/>
                  <a:gd name="T91" fmla="*/ 0 h 20"/>
                  <a:gd name="T92" fmla="*/ 0 w 161"/>
                  <a:gd name="T93" fmla="*/ 0 h 20"/>
                  <a:gd name="T94" fmla="*/ 0 w 161"/>
                  <a:gd name="T95" fmla="*/ 0 h 20"/>
                  <a:gd name="T96" fmla="*/ 0 w 161"/>
                  <a:gd name="T97" fmla="*/ 0 h 20"/>
                  <a:gd name="T98" fmla="*/ 0 w 161"/>
                  <a:gd name="T99" fmla="*/ 0 h 20"/>
                  <a:gd name="T100" fmla="*/ 0 w 161"/>
                  <a:gd name="T101" fmla="*/ 0 h 20"/>
                  <a:gd name="T102" fmla="*/ 0 w 161"/>
                  <a:gd name="T103" fmla="*/ 0 h 20"/>
                  <a:gd name="T104" fmla="*/ 0 w 161"/>
                  <a:gd name="T105" fmla="*/ 0 h 20"/>
                  <a:gd name="T106" fmla="*/ 0 w 161"/>
                  <a:gd name="T107" fmla="*/ 0 h 20"/>
                  <a:gd name="T108" fmla="*/ 0 w 161"/>
                  <a:gd name="T109" fmla="*/ 0 h 20"/>
                  <a:gd name="T110" fmla="*/ 0 w 161"/>
                  <a:gd name="T111" fmla="*/ 0 h 20"/>
                  <a:gd name="T112" fmla="*/ 0 w 161"/>
                  <a:gd name="T113" fmla="*/ 0 h 20"/>
                  <a:gd name="T114" fmla="*/ 0 w 161"/>
                  <a:gd name="T115" fmla="*/ 0 h 20"/>
                  <a:gd name="T116" fmla="*/ 0 w 161"/>
                  <a:gd name="T117" fmla="*/ 0 h 20"/>
                  <a:gd name="T118" fmla="*/ 0 w 161"/>
                  <a:gd name="T119" fmla="*/ 0 h 20"/>
                  <a:gd name="T120" fmla="*/ 0 w 161"/>
                  <a:gd name="T121" fmla="*/ 0 h 20"/>
                  <a:gd name="T122" fmla="*/ 0 w 161"/>
                  <a:gd name="T123" fmla="*/ 0 h 20"/>
                  <a:gd name="T124" fmla="*/ 0 w 161"/>
                  <a:gd name="T125" fmla="*/ 0 h 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20">
                    <a:moveTo>
                      <a:pt x="0" y="12"/>
                    </a:moveTo>
                    <a:lnTo>
                      <a:pt x="1" y="12"/>
                    </a:lnTo>
                    <a:lnTo>
                      <a:pt x="2" y="12"/>
                    </a:lnTo>
                    <a:lnTo>
                      <a:pt x="3" y="12"/>
                    </a:lnTo>
                    <a:lnTo>
                      <a:pt x="5" y="14"/>
                    </a:lnTo>
                    <a:lnTo>
                      <a:pt x="6" y="14"/>
                    </a:lnTo>
                    <a:lnTo>
                      <a:pt x="8" y="14"/>
                    </a:lnTo>
                    <a:lnTo>
                      <a:pt x="9" y="15"/>
                    </a:lnTo>
                    <a:lnTo>
                      <a:pt x="10" y="15"/>
                    </a:lnTo>
                    <a:lnTo>
                      <a:pt x="11" y="15"/>
                    </a:lnTo>
                    <a:lnTo>
                      <a:pt x="12" y="15"/>
                    </a:lnTo>
                    <a:lnTo>
                      <a:pt x="14" y="15"/>
                    </a:lnTo>
                    <a:lnTo>
                      <a:pt x="15" y="15"/>
                    </a:lnTo>
                    <a:lnTo>
                      <a:pt x="16" y="16"/>
                    </a:lnTo>
                    <a:lnTo>
                      <a:pt x="18" y="16"/>
                    </a:lnTo>
                    <a:lnTo>
                      <a:pt x="19" y="16"/>
                    </a:lnTo>
                    <a:lnTo>
                      <a:pt x="21" y="16"/>
                    </a:lnTo>
                    <a:lnTo>
                      <a:pt x="22" y="16"/>
                    </a:lnTo>
                    <a:lnTo>
                      <a:pt x="23" y="16"/>
                    </a:lnTo>
                    <a:lnTo>
                      <a:pt x="24" y="18"/>
                    </a:lnTo>
                    <a:lnTo>
                      <a:pt x="25" y="18"/>
                    </a:lnTo>
                    <a:lnTo>
                      <a:pt x="27" y="18"/>
                    </a:lnTo>
                    <a:lnTo>
                      <a:pt x="28" y="18"/>
                    </a:lnTo>
                    <a:lnTo>
                      <a:pt x="29" y="18"/>
                    </a:lnTo>
                    <a:lnTo>
                      <a:pt x="30" y="18"/>
                    </a:lnTo>
                    <a:lnTo>
                      <a:pt x="32" y="19"/>
                    </a:lnTo>
                    <a:lnTo>
                      <a:pt x="34" y="19"/>
                    </a:lnTo>
                    <a:lnTo>
                      <a:pt x="35" y="19"/>
                    </a:lnTo>
                    <a:lnTo>
                      <a:pt x="36" y="19"/>
                    </a:lnTo>
                    <a:lnTo>
                      <a:pt x="37" y="19"/>
                    </a:lnTo>
                    <a:lnTo>
                      <a:pt x="38" y="19"/>
                    </a:lnTo>
                    <a:lnTo>
                      <a:pt x="40" y="19"/>
                    </a:lnTo>
                    <a:lnTo>
                      <a:pt x="41" y="19"/>
                    </a:lnTo>
                    <a:lnTo>
                      <a:pt x="42" y="19"/>
                    </a:lnTo>
                    <a:lnTo>
                      <a:pt x="43" y="19"/>
                    </a:lnTo>
                    <a:lnTo>
                      <a:pt x="45" y="19"/>
                    </a:lnTo>
                    <a:lnTo>
                      <a:pt x="46" y="19"/>
                    </a:lnTo>
                    <a:lnTo>
                      <a:pt x="48" y="19"/>
                    </a:lnTo>
                    <a:lnTo>
                      <a:pt x="49" y="19"/>
                    </a:lnTo>
                    <a:lnTo>
                      <a:pt x="50" y="19"/>
                    </a:lnTo>
                    <a:lnTo>
                      <a:pt x="51" y="19"/>
                    </a:lnTo>
                    <a:lnTo>
                      <a:pt x="52" y="19"/>
                    </a:lnTo>
                    <a:lnTo>
                      <a:pt x="54" y="19"/>
                    </a:lnTo>
                    <a:lnTo>
                      <a:pt x="55" y="20"/>
                    </a:lnTo>
                    <a:lnTo>
                      <a:pt x="56" y="20"/>
                    </a:lnTo>
                    <a:lnTo>
                      <a:pt x="58" y="19"/>
                    </a:lnTo>
                    <a:lnTo>
                      <a:pt x="59" y="19"/>
                    </a:lnTo>
                    <a:lnTo>
                      <a:pt x="61" y="19"/>
                    </a:lnTo>
                    <a:lnTo>
                      <a:pt x="62" y="19"/>
                    </a:lnTo>
                    <a:lnTo>
                      <a:pt x="63" y="19"/>
                    </a:lnTo>
                    <a:lnTo>
                      <a:pt x="64" y="19"/>
                    </a:lnTo>
                    <a:lnTo>
                      <a:pt x="65" y="19"/>
                    </a:lnTo>
                    <a:lnTo>
                      <a:pt x="67" y="19"/>
                    </a:lnTo>
                    <a:lnTo>
                      <a:pt x="68" y="19"/>
                    </a:lnTo>
                    <a:lnTo>
                      <a:pt x="69" y="19"/>
                    </a:lnTo>
                    <a:lnTo>
                      <a:pt x="70" y="19"/>
                    </a:lnTo>
                    <a:lnTo>
                      <a:pt x="72" y="19"/>
                    </a:lnTo>
                    <a:lnTo>
                      <a:pt x="74" y="19"/>
                    </a:lnTo>
                    <a:lnTo>
                      <a:pt x="75" y="19"/>
                    </a:lnTo>
                    <a:lnTo>
                      <a:pt x="76" y="19"/>
                    </a:lnTo>
                    <a:lnTo>
                      <a:pt x="77" y="19"/>
                    </a:lnTo>
                    <a:lnTo>
                      <a:pt x="78" y="19"/>
                    </a:lnTo>
                    <a:lnTo>
                      <a:pt x="80" y="19"/>
                    </a:lnTo>
                    <a:lnTo>
                      <a:pt x="81" y="19"/>
                    </a:lnTo>
                    <a:lnTo>
                      <a:pt x="82" y="19"/>
                    </a:lnTo>
                    <a:lnTo>
                      <a:pt x="83" y="17"/>
                    </a:lnTo>
                    <a:lnTo>
                      <a:pt x="85" y="17"/>
                    </a:lnTo>
                    <a:lnTo>
                      <a:pt x="86" y="17"/>
                    </a:lnTo>
                    <a:lnTo>
                      <a:pt x="88" y="17"/>
                    </a:lnTo>
                    <a:lnTo>
                      <a:pt x="89" y="16"/>
                    </a:lnTo>
                    <a:lnTo>
                      <a:pt x="90" y="16"/>
                    </a:lnTo>
                    <a:lnTo>
                      <a:pt x="91" y="16"/>
                    </a:lnTo>
                    <a:lnTo>
                      <a:pt x="92" y="15"/>
                    </a:lnTo>
                    <a:lnTo>
                      <a:pt x="94" y="15"/>
                    </a:lnTo>
                    <a:lnTo>
                      <a:pt x="95" y="15"/>
                    </a:lnTo>
                    <a:lnTo>
                      <a:pt x="96" y="15"/>
                    </a:lnTo>
                    <a:lnTo>
                      <a:pt x="98" y="15"/>
                    </a:lnTo>
                    <a:lnTo>
                      <a:pt x="99" y="13"/>
                    </a:lnTo>
                    <a:lnTo>
                      <a:pt x="101" y="13"/>
                    </a:lnTo>
                    <a:lnTo>
                      <a:pt x="102" y="13"/>
                    </a:lnTo>
                    <a:lnTo>
                      <a:pt x="103" y="12"/>
                    </a:lnTo>
                    <a:lnTo>
                      <a:pt x="104" y="11"/>
                    </a:lnTo>
                    <a:lnTo>
                      <a:pt x="105" y="8"/>
                    </a:lnTo>
                    <a:lnTo>
                      <a:pt x="107" y="7"/>
                    </a:lnTo>
                    <a:lnTo>
                      <a:pt x="108" y="5"/>
                    </a:lnTo>
                    <a:lnTo>
                      <a:pt x="109" y="4"/>
                    </a:lnTo>
                    <a:lnTo>
                      <a:pt x="110" y="3"/>
                    </a:lnTo>
                    <a:lnTo>
                      <a:pt x="112" y="1"/>
                    </a:lnTo>
                    <a:lnTo>
                      <a:pt x="113" y="1"/>
                    </a:lnTo>
                    <a:lnTo>
                      <a:pt x="115" y="0"/>
                    </a:lnTo>
                    <a:lnTo>
                      <a:pt x="116" y="0"/>
                    </a:lnTo>
                    <a:lnTo>
                      <a:pt x="117" y="0"/>
                    </a:lnTo>
                    <a:lnTo>
                      <a:pt x="118" y="0"/>
                    </a:lnTo>
                    <a:lnTo>
                      <a:pt x="119" y="0"/>
                    </a:lnTo>
                    <a:lnTo>
                      <a:pt x="121" y="0"/>
                    </a:lnTo>
                    <a:lnTo>
                      <a:pt x="122" y="0"/>
                    </a:lnTo>
                    <a:lnTo>
                      <a:pt x="123" y="0"/>
                    </a:lnTo>
                    <a:lnTo>
                      <a:pt x="125" y="1"/>
                    </a:lnTo>
                    <a:lnTo>
                      <a:pt x="126" y="1"/>
                    </a:lnTo>
                    <a:lnTo>
                      <a:pt x="128" y="3"/>
                    </a:lnTo>
                    <a:lnTo>
                      <a:pt x="129" y="3"/>
                    </a:lnTo>
                    <a:lnTo>
                      <a:pt x="130" y="4"/>
                    </a:lnTo>
                    <a:lnTo>
                      <a:pt x="131" y="4"/>
                    </a:lnTo>
                    <a:lnTo>
                      <a:pt x="132" y="4"/>
                    </a:lnTo>
                    <a:lnTo>
                      <a:pt x="134" y="5"/>
                    </a:lnTo>
                    <a:lnTo>
                      <a:pt x="135" y="5"/>
                    </a:lnTo>
                    <a:lnTo>
                      <a:pt x="136" y="5"/>
                    </a:lnTo>
                    <a:lnTo>
                      <a:pt x="138" y="5"/>
                    </a:lnTo>
                    <a:lnTo>
                      <a:pt x="139" y="5"/>
                    </a:lnTo>
                    <a:lnTo>
                      <a:pt x="141" y="5"/>
                    </a:lnTo>
                    <a:lnTo>
                      <a:pt x="142" y="5"/>
                    </a:lnTo>
                    <a:lnTo>
                      <a:pt x="143" y="5"/>
                    </a:lnTo>
                    <a:lnTo>
                      <a:pt x="144" y="5"/>
                    </a:lnTo>
                    <a:lnTo>
                      <a:pt x="145" y="5"/>
                    </a:lnTo>
                    <a:lnTo>
                      <a:pt x="147" y="5"/>
                    </a:lnTo>
                    <a:lnTo>
                      <a:pt x="148" y="7"/>
                    </a:lnTo>
                    <a:lnTo>
                      <a:pt x="149" y="7"/>
                    </a:lnTo>
                    <a:lnTo>
                      <a:pt x="150" y="7"/>
                    </a:lnTo>
                    <a:lnTo>
                      <a:pt x="152" y="7"/>
                    </a:lnTo>
                    <a:lnTo>
                      <a:pt x="154" y="7"/>
                    </a:lnTo>
                    <a:lnTo>
                      <a:pt x="155" y="8"/>
                    </a:lnTo>
                    <a:lnTo>
                      <a:pt x="156" y="8"/>
                    </a:lnTo>
                    <a:lnTo>
                      <a:pt x="157" y="8"/>
                    </a:lnTo>
                    <a:lnTo>
                      <a:pt x="158" y="8"/>
                    </a:lnTo>
                    <a:lnTo>
                      <a:pt x="159" y="8"/>
                    </a:lnTo>
                    <a:lnTo>
                      <a:pt x="161" y="1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32" name="Freeform 137"/>
              <p:cNvSpPr>
                <a:spLocks/>
              </p:cNvSpPr>
              <p:nvPr/>
            </p:nvSpPr>
            <p:spPr bwMode="auto">
              <a:xfrm>
                <a:off x="4278" y="1930"/>
                <a:ext cx="48" cy="6"/>
              </a:xfrm>
              <a:custGeom>
                <a:avLst/>
                <a:gdLst>
                  <a:gd name="T0" fmla="*/ 0 w 161"/>
                  <a:gd name="T1" fmla="*/ 0 h 17"/>
                  <a:gd name="T2" fmla="*/ 0 w 161"/>
                  <a:gd name="T3" fmla="*/ 0 h 17"/>
                  <a:gd name="T4" fmla="*/ 0 w 161"/>
                  <a:gd name="T5" fmla="*/ 0 h 17"/>
                  <a:gd name="T6" fmla="*/ 0 w 161"/>
                  <a:gd name="T7" fmla="*/ 0 h 17"/>
                  <a:gd name="T8" fmla="*/ 0 w 161"/>
                  <a:gd name="T9" fmla="*/ 0 h 17"/>
                  <a:gd name="T10" fmla="*/ 0 w 161"/>
                  <a:gd name="T11" fmla="*/ 0 h 17"/>
                  <a:gd name="T12" fmla="*/ 0 w 161"/>
                  <a:gd name="T13" fmla="*/ 0 h 17"/>
                  <a:gd name="T14" fmla="*/ 0 w 161"/>
                  <a:gd name="T15" fmla="*/ 0 h 17"/>
                  <a:gd name="T16" fmla="*/ 0 w 161"/>
                  <a:gd name="T17" fmla="*/ 0 h 17"/>
                  <a:gd name="T18" fmla="*/ 0 w 161"/>
                  <a:gd name="T19" fmla="*/ 0 h 17"/>
                  <a:gd name="T20" fmla="*/ 0 w 161"/>
                  <a:gd name="T21" fmla="*/ 0 h 17"/>
                  <a:gd name="T22" fmla="*/ 0 w 161"/>
                  <a:gd name="T23" fmla="*/ 0 h 17"/>
                  <a:gd name="T24" fmla="*/ 0 w 161"/>
                  <a:gd name="T25" fmla="*/ 0 h 17"/>
                  <a:gd name="T26" fmla="*/ 0 w 161"/>
                  <a:gd name="T27" fmla="*/ 0 h 17"/>
                  <a:gd name="T28" fmla="*/ 0 w 161"/>
                  <a:gd name="T29" fmla="*/ 0 h 17"/>
                  <a:gd name="T30" fmla="*/ 0 w 161"/>
                  <a:gd name="T31" fmla="*/ 0 h 17"/>
                  <a:gd name="T32" fmla="*/ 0 w 161"/>
                  <a:gd name="T33" fmla="*/ 0 h 17"/>
                  <a:gd name="T34" fmla="*/ 0 w 161"/>
                  <a:gd name="T35" fmla="*/ 0 h 17"/>
                  <a:gd name="T36" fmla="*/ 0 w 161"/>
                  <a:gd name="T37" fmla="*/ 0 h 17"/>
                  <a:gd name="T38" fmla="*/ 0 w 161"/>
                  <a:gd name="T39" fmla="*/ 0 h 17"/>
                  <a:gd name="T40" fmla="*/ 0 w 161"/>
                  <a:gd name="T41" fmla="*/ 0 h 17"/>
                  <a:gd name="T42" fmla="*/ 0 w 161"/>
                  <a:gd name="T43" fmla="*/ 0 h 17"/>
                  <a:gd name="T44" fmla="*/ 0 w 161"/>
                  <a:gd name="T45" fmla="*/ 0 h 17"/>
                  <a:gd name="T46" fmla="*/ 0 w 161"/>
                  <a:gd name="T47" fmla="*/ 0 h 17"/>
                  <a:gd name="T48" fmla="*/ 0 w 161"/>
                  <a:gd name="T49" fmla="*/ 0 h 17"/>
                  <a:gd name="T50" fmla="*/ 0 w 161"/>
                  <a:gd name="T51" fmla="*/ 0 h 17"/>
                  <a:gd name="T52" fmla="*/ 0 w 161"/>
                  <a:gd name="T53" fmla="*/ 0 h 17"/>
                  <a:gd name="T54" fmla="*/ 0 w 161"/>
                  <a:gd name="T55" fmla="*/ 0 h 17"/>
                  <a:gd name="T56" fmla="*/ 0 w 161"/>
                  <a:gd name="T57" fmla="*/ 0 h 17"/>
                  <a:gd name="T58" fmla="*/ 0 w 161"/>
                  <a:gd name="T59" fmla="*/ 0 h 17"/>
                  <a:gd name="T60" fmla="*/ 0 w 161"/>
                  <a:gd name="T61" fmla="*/ 0 h 17"/>
                  <a:gd name="T62" fmla="*/ 0 w 161"/>
                  <a:gd name="T63" fmla="*/ 0 h 17"/>
                  <a:gd name="T64" fmla="*/ 0 w 161"/>
                  <a:gd name="T65" fmla="*/ 0 h 17"/>
                  <a:gd name="T66" fmla="*/ 0 w 161"/>
                  <a:gd name="T67" fmla="*/ 0 h 17"/>
                  <a:gd name="T68" fmla="*/ 0 w 161"/>
                  <a:gd name="T69" fmla="*/ 0 h 17"/>
                  <a:gd name="T70" fmla="*/ 0 w 161"/>
                  <a:gd name="T71" fmla="*/ 0 h 17"/>
                  <a:gd name="T72" fmla="*/ 0 w 161"/>
                  <a:gd name="T73" fmla="*/ 0 h 17"/>
                  <a:gd name="T74" fmla="*/ 0 w 161"/>
                  <a:gd name="T75" fmla="*/ 0 h 17"/>
                  <a:gd name="T76" fmla="*/ 0 w 161"/>
                  <a:gd name="T77" fmla="*/ 0 h 17"/>
                  <a:gd name="T78" fmla="*/ 0 w 161"/>
                  <a:gd name="T79" fmla="*/ 0 h 17"/>
                  <a:gd name="T80" fmla="*/ 0 w 161"/>
                  <a:gd name="T81" fmla="*/ 0 h 17"/>
                  <a:gd name="T82" fmla="*/ 0 w 161"/>
                  <a:gd name="T83" fmla="*/ 0 h 17"/>
                  <a:gd name="T84" fmla="*/ 0 w 161"/>
                  <a:gd name="T85" fmla="*/ 0 h 17"/>
                  <a:gd name="T86" fmla="*/ 0 w 161"/>
                  <a:gd name="T87" fmla="*/ 0 h 17"/>
                  <a:gd name="T88" fmla="*/ 0 w 161"/>
                  <a:gd name="T89" fmla="*/ 0 h 17"/>
                  <a:gd name="T90" fmla="*/ 0 w 161"/>
                  <a:gd name="T91" fmla="*/ 0 h 17"/>
                  <a:gd name="T92" fmla="*/ 0 w 161"/>
                  <a:gd name="T93" fmla="*/ 0 h 17"/>
                  <a:gd name="T94" fmla="*/ 0 w 161"/>
                  <a:gd name="T95" fmla="*/ 0 h 17"/>
                  <a:gd name="T96" fmla="*/ 0 w 161"/>
                  <a:gd name="T97" fmla="*/ 0 h 17"/>
                  <a:gd name="T98" fmla="*/ 0 w 161"/>
                  <a:gd name="T99" fmla="*/ 0 h 17"/>
                  <a:gd name="T100" fmla="*/ 0 w 161"/>
                  <a:gd name="T101" fmla="*/ 0 h 17"/>
                  <a:gd name="T102" fmla="*/ 0 w 161"/>
                  <a:gd name="T103" fmla="*/ 0 h 17"/>
                  <a:gd name="T104" fmla="*/ 0 w 161"/>
                  <a:gd name="T105" fmla="*/ 0 h 17"/>
                  <a:gd name="T106" fmla="*/ 0 w 161"/>
                  <a:gd name="T107" fmla="*/ 0 h 17"/>
                  <a:gd name="T108" fmla="*/ 0 w 161"/>
                  <a:gd name="T109" fmla="*/ 0 h 17"/>
                  <a:gd name="T110" fmla="*/ 0 w 161"/>
                  <a:gd name="T111" fmla="*/ 0 h 17"/>
                  <a:gd name="T112" fmla="*/ 0 w 161"/>
                  <a:gd name="T113" fmla="*/ 0 h 17"/>
                  <a:gd name="T114" fmla="*/ 0 w 161"/>
                  <a:gd name="T115" fmla="*/ 0 h 17"/>
                  <a:gd name="T116" fmla="*/ 0 w 161"/>
                  <a:gd name="T117" fmla="*/ 0 h 17"/>
                  <a:gd name="T118" fmla="*/ 0 w 161"/>
                  <a:gd name="T119" fmla="*/ 0 h 17"/>
                  <a:gd name="T120" fmla="*/ 0 w 161"/>
                  <a:gd name="T121" fmla="*/ 0 h 17"/>
                  <a:gd name="T122" fmla="*/ 0 w 161"/>
                  <a:gd name="T123" fmla="*/ 0 h 17"/>
                  <a:gd name="T124" fmla="*/ 0 w 161"/>
                  <a:gd name="T125" fmla="*/ 0 h 1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17">
                    <a:moveTo>
                      <a:pt x="0" y="0"/>
                    </a:moveTo>
                    <a:lnTo>
                      <a:pt x="1" y="0"/>
                    </a:lnTo>
                    <a:lnTo>
                      <a:pt x="2" y="0"/>
                    </a:lnTo>
                    <a:lnTo>
                      <a:pt x="4" y="0"/>
                    </a:lnTo>
                    <a:lnTo>
                      <a:pt x="5" y="2"/>
                    </a:lnTo>
                    <a:lnTo>
                      <a:pt x="7" y="2"/>
                    </a:lnTo>
                    <a:lnTo>
                      <a:pt x="8" y="2"/>
                    </a:lnTo>
                    <a:lnTo>
                      <a:pt x="9" y="2"/>
                    </a:lnTo>
                    <a:lnTo>
                      <a:pt x="10" y="3"/>
                    </a:lnTo>
                    <a:lnTo>
                      <a:pt x="11" y="3"/>
                    </a:lnTo>
                    <a:lnTo>
                      <a:pt x="13" y="3"/>
                    </a:lnTo>
                    <a:lnTo>
                      <a:pt x="14" y="3"/>
                    </a:lnTo>
                    <a:lnTo>
                      <a:pt x="15" y="3"/>
                    </a:lnTo>
                    <a:lnTo>
                      <a:pt x="17" y="3"/>
                    </a:lnTo>
                    <a:lnTo>
                      <a:pt x="18" y="4"/>
                    </a:lnTo>
                    <a:lnTo>
                      <a:pt x="20" y="4"/>
                    </a:lnTo>
                    <a:lnTo>
                      <a:pt x="21" y="4"/>
                    </a:lnTo>
                    <a:lnTo>
                      <a:pt x="22" y="4"/>
                    </a:lnTo>
                    <a:lnTo>
                      <a:pt x="23" y="4"/>
                    </a:lnTo>
                    <a:lnTo>
                      <a:pt x="24" y="4"/>
                    </a:lnTo>
                    <a:lnTo>
                      <a:pt x="26" y="4"/>
                    </a:lnTo>
                    <a:lnTo>
                      <a:pt x="27" y="4"/>
                    </a:lnTo>
                    <a:lnTo>
                      <a:pt x="28" y="4"/>
                    </a:lnTo>
                    <a:lnTo>
                      <a:pt x="29" y="4"/>
                    </a:lnTo>
                    <a:lnTo>
                      <a:pt x="31" y="4"/>
                    </a:lnTo>
                    <a:lnTo>
                      <a:pt x="33" y="4"/>
                    </a:lnTo>
                    <a:lnTo>
                      <a:pt x="34" y="4"/>
                    </a:lnTo>
                    <a:lnTo>
                      <a:pt x="35" y="4"/>
                    </a:lnTo>
                    <a:lnTo>
                      <a:pt x="36" y="4"/>
                    </a:lnTo>
                    <a:lnTo>
                      <a:pt x="37" y="4"/>
                    </a:lnTo>
                    <a:lnTo>
                      <a:pt x="39" y="5"/>
                    </a:lnTo>
                    <a:lnTo>
                      <a:pt x="40" y="5"/>
                    </a:lnTo>
                    <a:lnTo>
                      <a:pt x="41" y="5"/>
                    </a:lnTo>
                    <a:lnTo>
                      <a:pt x="42" y="5"/>
                    </a:lnTo>
                    <a:lnTo>
                      <a:pt x="44" y="5"/>
                    </a:lnTo>
                    <a:lnTo>
                      <a:pt x="45" y="5"/>
                    </a:lnTo>
                    <a:lnTo>
                      <a:pt x="47" y="5"/>
                    </a:lnTo>
                    <a:lnTo>
                      <a:pt x="48" y="5"/>
                    </a:lnTo>
                    <a:lnTo>
                      <a:pt x="49" y="5"/>
                    </a:lnTo>
                    <a:lnTo>
                      <a:pt x="50" y="5"/>
                    </a:lnTo>
                    <a:lnTo>
                      <a:pt x="51" y="5"/>
                    </a:lnTo>
                    <a:lnTo>
                      <a:pt x="53" y="5"/>
                    </a:lnTo>
                    <a:lnTo>
                      <a:pt x="54" y="5"/>
                    </a:lnTo>
                    <a:lnTo>
                      <a:pt x="55" y="5"/>
                    </a:lnTo>
                    <a:lnTo>
                      <a:pt x="57" y="5"/>
                    </a:lnTo>
                    <a:lnTo>
                      <a:pt x="58" y="7"/>
                    </a:lnTo>
                    <a:lnTo>
                      <a:pt x="60" y="7"/>
                    </a:lnTo>
                    <a:lnTo>
                      <a:pt x="61" y="7"/>
                    </a:lnTo>
                    <a:lnTo>
                      <a:pt x="62" y="8"/>
                    </a:lnTo>
                    <a:lnTo>
                      <a:pt x="63" y="8"/>
                    </a:lnTo>
                    <a:lnTo>
                      <a:pt x="64" y="8"/>
                    </a:lnTo>
                    <a:lnTo>
                      <a:pt x="66" y="8"/>
                    </a:lnTo>
                    <a:lnTo>
                      <a:pt x="67" y="8"/>
                    </a:lnTo>
                    <a:lnTo>
                      <a:pt x="68" y="8"/>
                    </a:lnTo>
                    <a:lnTo>
                      <a:pt x="70" y="9"/>
                    </a:lnTo>
                    <a:lnTo>
                      <a:pt x="71" y="9"/>
                    </a:lnTo>
                    <a:lnTo>
                      <a:pt x="73" y="9"/>
                    </a:lnTo>
                    <a:lnTo>
                      <a:pt x="74" y="9"/>
                    </a:lnTo>
                    <a:lnTo>
                      <a:pt x="75" y="9"/>
                    </a:lnTo>
                    <a:lnTo>
                      <a:pt x="76" y="9"/>
                    </a:lnTo>
                    <a:lnTo>
                      <a:pt x="77" y="9"/>
                    </a:lnTo>
                    <a:lnTo>
                      <a:pt x="79" y="11"/>
                    </a:lnTo>
                    <a:lnTo>
                      <a:pt x="80" y="11"/>
                    </a:lnTo>
                    <a:lnTo>
                      <a:pt x="81" y="11"/>
                    </a:lnTo>
                    <a:lnTo>
                      <a:pt x="82" y="11"/>
                    </a:lnTo>
                    <a:lnTo>
                      <a:pt x="84" y="11"/>
                    </a:lnTo>
                    <a:lnTo>
                      <a:pt x="85" y="11"/>
                    </a:lnTo>
                    <a:lnTo>
                      <a:pt x="87" y="11"/>
                    </a:lnTo>
                    <a:lnTo>
                      <a:pt x="88" y="11"/>
                    </a:lnTo>
                    <a:lnTo>
                      <a:pt x="89" y="11"/>
                    </a:lnTo>
                    <a:lnTo>
                      <a:pt x="90" y="11"/>
                    </a:lnTo>
                    <a:lnTo>
                      <a:pt x="91" y="11"/>
                    </a:lnTo>
                    <a:lnTo>
                      <a:pt x="93" y="11"/>
                    </a:lnTo>
                    <a:lnTo>
                      <a:pt x="94" y="11"/>
                    </a:lnTo>
                    <a:lnTo>
                      <a:pt x="95" y="11"/>
                    </a:lnTo>
                    <a:lnTo>
                      <a:pt x="97" y="11"/>
                    </a:lnTo>
                    <a:lnTo>
                      <a:pt x="98" y="11"/>
                    </a:lnTo>
                    <a:lnTo>
                      <a:pt x="100" y="11"/>
                    </a:lnTo>
                    <a:lnTo>
                      <a:pt x="101" y="11"/>
                    </a:lnTo>
                    <a:lnTo>
                      <a:pt x="102" y="9"/>
                    </a:lnTo>
                    <a:lnTo>
                      <a:pt x="103" y="9"/>
                    </a:lnTo>
                    <a:lnTo>
                      <a:pt x="104" y="9"/>
                    </a:lnTo>
                    <a:lnTo>
                      <a:pt x="106" y="9"/>
                    </a:lnTo>
                    <a:lnTo>
                      <a:pt x="107" y="9"/>
                    </a:lnTo>
                    <a:lnTo>
                      <a:pt x="108" y="9"/>
                    </a:lnTo>
                    <a:lnTo>
                      <a:pt x="110" y="9"/>
                    </a:lnTo>
                    <a:lnTo>
                      <a:pt x="111" y="10"/>
                    </a:lnTo>
                    <a:lnTo>
                      <a:pt x="113" y="10"/>
                    </a:lnTo>
                    <a:lnTo>
                      <a:pt x="114" y="10"/>
                    </a:lnTo>
                    <a:lnTo>
                      <a:pt x="115" y="10"/>
                    </a:lnTo>
                    <a:lnTo>
                      <a:pt x="116" y="10"/>
                    </a:lnTo>
                    <a:lnTo>
                      <a:pt x="117" y="10"/>
                    </a:lnTo>
                    <a:lnTo>
                      <a:pt x="119" y="10"/>
                    </a:lnTo>
                    <a:lnTo>
                      <a:pt x="120" y="10"/>
                    </a:lnTo>
                    <a:lnTo>
                      <a:pt x="121" y="13"/>
                    </a:lnTo>
                    <a:lnTo>
                      <a:pt x="122" y="13"/>
                    </a:lnTo>
                    <a:lnTo>
                      <a:pt x="124" y="13"/>
                    </a:lnTo>
                    <a:lnTo>
                      <a:pt x="125" y="13"/>
                    </a:lnTo>
                    <a:lnTo>
                      <a:pt x="127" y="13"/>
                    </a:lnTo>
                    <a:lnTo>
                      <a:pt x="128" y="13"/>
                    </a:lnTo>
                    <a:lnTo>
                      <a:pt x="129" y="13"/>
                    </a:lnTo>
                    <a:lnTo>
                      <a:pt x="130" y="13"/>
                    </a:lnTo>
                    <a:lnTo>
                      <a:pt x="131" y="14"/>
                    </a:lnTo>
                    <a:lnTo>
                      <a:pt x="133" y="13"/>
                    </a:lnTo>
                    <a:lnTo>
                      <a:pt x="134" y="13"/>
                    </a:lnTo>
                    <a:lnTo>
                      <a:pt x="135" y="13"/>
                    </a:lnTo>
                    <a:lnTo>
                      <a:pt x="137" y="13"/>
                    </a:lnTo>
                    <a:lnTo>
                      <a:pt x="138" y="13"/>
                    </a:lnTo>
                    <a:lnTo>
                      <a:pt x="140" y="13"/>
                    </a:lnTo>
                    <a:lnTo>
                      <a:pt x="141" y="13"/>
                    </a:lnTo>
                    <a:lnTo>
                      <a:pt x="142" y="13"/>
                    </a:lnTo>
                    <a:lnTo>
                      <a:pt x="143" y="13"/>
                    </a:lnTo>
                    <a:lnTo>
                      <a:pt x="144" y="14"/>
                    </a:lnTo>
                    <a:lnTo>
                      <a:pt x="146" y="14"/>
                    </a:lnTo>
                    <a:lnTo>
                      <a:pt x="147" y="14"/>
                    </a:lnTo>
                    <a:lnTo>
                      <a:pt x="148" y="14"/>
                    </a:lnTo>
                    <a:lnTo>
                      <a:pt x="150" y="15"/>
                    </a:lnTo>
                    <a:lnTo>
                      <a:pt x="151" y="15"/>
                    </a:lnTo>
                    <a:lnTo>
                      <a:pt x="153" y="15"/>
                    </a:lnTo>
                    <a:lnTo>
                      <a:pt x="154" y="15"/>
                    </a:lnTo>
                    <a:lnTo>
                      <a:pt x="155" y="15"/>
                    </a:lnTo>
                    <a:lnTo>
                      <a:pt x="156" y="15"/>
                    </a:lnTo>
                    <a:lnTo>
                      <a:pt x="157" y="17"/>
                    </a:lnTo>
                    <a:lnTo>
                      <a:pt x="159" y="17"/>
                    </a:lnTo>
                    <a:lnTo>
                      <a:pt x="160" y="17"/>
                    </a:lnTo>
                    <a:lnTo>
                      <a:pt x="161" y="1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33" name="Line 138"/>
              <p:cNvSpPr>
                <a:spLocks noChangeShapeType="1"/>
              </p:cNvSpPr>
              <p:nvPr/>
            </p:nvSpPr>
            <p:spPr bwMode="auto">
              <a:xfrm flipV="1">
                <a:off x="3831" y="1901"/>
                <a:ext cx="15" cy="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1465" name="Group 139"/>
            <p:cNvGrpSpPr>
              <a:grpSpLocks/>
            </p:cNvGrpSpPr>
            <p:nvPr/>
          </p:nvGrpSpPr>
          <p:grpSpPr bwMode="auto">
            <a:xfrm>
              <a:off x="2766" y="3522"/>
              <a:ext cx="1552" cy="25"/>
              <a:chOff x="2770" y="3522"/>
              <a:chExt cx="1552" cy="25"/>
            </a:xfrm>
          </p:grpSpPr>
          <p:sp>
            <p:nvSpPr>
              <p:cNvPr id="11466" name="Freeform 140"/>
              <p:cNvSpPr>
                <a:spLocks/>
              </p:cNvSpPr>
              <p:nvPr/>
            </p:nvSpPr>
            <p:spPr bwMode="auto">
              <a:xfrm>
                <a:off x="4290" y="3522"/>
                <a:ext cx="32" cy="8"/>
              </a:xfrm>
              <a:custGeom>
                <a:avLst/>
                <a:gdLst>
                  <a:gd name="T0" fmla="*/ 1 w 32"/>
                  <a:gd name="T1" fmla="*/ 1 h 8"/>
                  <a:gd name="T2" fmla="*/ 1 w 32"/>
                  <a:gd name="T3" fmla="*/ 0 h 8"/>
                  <a:gd name="T4" fmla="*/ 2 w 32"/>
                  <a:gd name="T5" fmla="*/ 0 h 8"/>
                  <a:gd name="T6" fmla="*/ 3 w 32"/>
                  <a:gd name="T7" fmla="*/ 0 h 8"/>
                  <a:gd name="T8" fmla="*/ 3 w 32"/>
                  <a:gd name="T9" fmla="*/ 0 h 8"/>
                  <a:gd name="T10" fmla="*/ 4 w 32"/>
                  <a:gd name="T11" fmla="*/ 0 h 8"/>
                  <a:gd name="T12" fmla="*/ 5 w 32"/>
                  <a:gd name="T13" fmla="*/ 0 h 8"/>
                  <a:gd name="T14" fmla="*/ 6 w 32"/>
                  <a:gd name="T15" fmla="*/ 0 h 8"/>
                  <a:gd name="T16" fmla="*/ 6 w 32"/>
                  <a:gd name="T17" fmla="*/ 0 h 8"/>
                  <a:gd name="T18" fmla="*/ 7 w 32"/>
                  <a:gd name="T19" fmla="*/ 0 h 8"/>
                  <a:gd name="T20" fmla="*/ 8 w 32"/>
                  <a:gd name="T21" fmla="*/ 0 h 8"/>
                  <a:gd name="T22" fmla="*/ 9 w 32"/>
                  <a:gd name="T23" fmla="*/ 0 h 8"/>
                  <a:gd name="T24" fmla="*/ 10 w 32"/>
                  <a:gd name="T25" fmla="*/ 0 h 8"/>
                  <a:gd name="T26" fmla="*/ 10 w 32"/>
                  <a:gd name="T27" fmla="*/ 1 h 8"/>
                  <a:gd name="T28" fmla="*/ 11 w 32"/>
                  <a:gd name="T29" fmla="*/ 1 h 8"/>
                  <a:gd name="T30" fmla="*/ 12 w 32"/>
                  <a:gd name="T31" fmla="*/ 0 h 8"/>
                  <a:gd name="T32" fmla="*/ 13 w 32"/>
                  <a:gd name="T33" fmla="*/ 0 h 8"/>
                  <a:gd name="T34" fmla="*/ 14 w 32"/>
                  <a:gd name="T35" fmla="*/ 0 h 8"/>
                  <a:gd name="T36" fmla="*/ 14 w 32"/>
                  <a:gd name="T37" fmla="*/ 0 h 8"/>
                  <a:gd name="T38" fmla="*/ 15 w 32"/>
                  <a:gd name="T39" fmla="*/ 0 h 8"/>
                  <a:gd name="T40" fmla="*/ 16 w 32"/>
                  <a:gd name="T41" fmla="*/ 0 h 8"/>
                  <a:gd name="T42" fmla="*/ 16 w 32"/>
                  <a:gd name="T43" fmla="*/ 0 h 8"/>
                  <a:gd name="T44" fmla="*/ 17 w 32"/>
                  <a:gd name="T45" fmla="*/ 0 h 8"/>
                  <a:gd name="T46" fmla="*/ 18 w 32"/>
                  <a:gd name="T47" fmla="*/ 1 h 8"/>
                  <a:gd name="T48" fmla="*/ 19 w 32"/>
                  <a:gd name="T49" fmla="*/ 1 h 8"/>
                  <a:gd name="T50" fmla="*/ 20 w 32"/>
                  <a:gd name="T51" fmla="*/ 1 h 8"/>
                  <a:gd name="T52" fmla="*/ 20 w 32"/>
                  <a:gd name="T53" fmla="*/ 2 h 8"/>
                  <a:gd name="T54" fmla="*/ 21 w 32"/>
                  <a:gd name="T55" fmla="*/ 2 h 8"/>
                  <a:gd name="T56" fmla="*/ 22 w 32"/>
                  <a:gd name="T57" fmla="*/ 2 h 8"/>
                  <a:gd name="T58" fmla="*/ 22 w 32"/>
                  <a:gd name="T59" fmla="*/ 2 h 8"/>
                  <a:gd name="T60" fmla="*/ 24 w 32"/>
                  <a:gd name="T61" fmla="*/ 3 h 8"/>
                  <a:gd name="T62" fmla="*/ 24 w 32"/>
                  <a:gd name="T63" fmla="*/ 4 h 8"/>
                  <a:gd name="T64" fmla="*/ 25 w 32"/>
                  <a:gd name="T65" fmla="*/ 4 h 8"/>
                  <a:gd name="T66" fmla="*/ 26 w 32"/>
                  <a:gd name="T67" fmla="*/ 5 h 8"/>
                  <a:gd name="T68" fmla="*/ 26 w 32"/>
                  <a:gd name="T69" fmla="*/ 5 h 8"/>
                  <a:gd name="T70" fmla="*/ 27 w 32"/>
                  <a:gd name="T71" fmla="*/ 6 h 8"/>
                  <a:gd name="T72" fmla="*/ 28 w 32"/>
                  <a:gd name="T73" fmla="*/ 6 h 8"/>
                  <a:gd name="T74" fmla="*/ 29 w 32"/>
                  <a:gd name="T75" fmla="*/ 6 h 8"/>
                  <a:gd name="T76" fmla="*/ 29 w 32"/>
                  <a:gd name="T77" fmla="*/ 6 h 8"/>
                  <a:gd name="T78" fmla="*/ 30 w 32"/>
                  <a:gd name="T79" fmla="*/ 7 h 8"/>
                  <a:gd name="T80" fmla="*/ 32 w 32"/>
                  <a:gd name="T81" fmla="*/ 8 h 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2" h="8">
                    <a:moveTo>
                      <a:pt x="0" y="1"/>
                    </a:moveTo>
                    <a:lnTo>
                      <a:pt x="1" y="1"/>
                    </a:lnTo>
                    <a:lnTo>
                      <a:pt x="1" y="0"/>
                    </a:lnTo>
                    <a:lnTo>
                      <a:pt x="2" y="0"/>
                    </a:lnTo>
                    <a:lnTo>
                      <a:pt x="3" y="0"/>
                    </a:lnTo>
                    <a:lnTo>
                      <a:pt x="4" y="0"/>
                    </a:lnTo>
                    <a:lnTo>
                      <a:pt x="5" y="0"/>
                    </a:lnTo>
                    <a:lnTo>
                      <a:pt x="6" y="0"/>
                    </a:lnTo>
                    <a:lnTo>
                      <a:pt x="7" y="0"/>
                    </a:lnTo>
                    <a:lnTo>
                      <a:pt x="8" y="0"/>
                    </a:lnTo>
                    <a:lnTo>
                      <a:pt x="9" y="0"/>
                    </a:lnTo>
                    <a:lnTo>
                      <a:pt x="10" y="0"/>
                    </a:lnTo>
                    <a:lnTo>
                      <a:pt x="10" y="1"/>
                    </a:lnTo>
                    <a:lnTo>
                      <a:pt x="11" y="1"/>
                    </a:lnTo>
                    <a:lnTo>
                      <a:pt x="12" y="0"/>
                    </a:lnTo>
                    <a:lnTo>
                      <a:pt x="13" y="0"/>
                    </a:lnTo>
                    <a:lnTo>
                      <a:pt x="14" y="0"/>
                    </a:lnTo>
                    <a:lnTo>
                      <a:pt x="15" y="0"/>
                    </a:lnTo>
                    <a:lnTo>
                      <a:pt x="16" y="0"/>
                    </a:lnTo>
                    <a:lnTo>
                      <a:pt x="17" y="0"/>
                    </a:lnTo>
                    <a:lnTo>
                      <a:pt x="18" y="0"/>
                    </a:lnTo>
                    <a:lnTo>
                      <a:pt x="18" y="1"/>
                    </a:lnTo>
                    <a:lnTo>
                      <a:pt x="19" y="1"/>
                    </a:lnTo>
                    <a:lnTo>
                      <a:pt x="20" y="1"/>
                    </a:lnTo>
                    <a:lnTo>
                      <a:pt x="20" y="2"/>
                    </a:lnTo>
                    <a:lnTo>
                      <a:pt x="21" y="2"/>
                    </a:lnTo>
                    <a:lnTo>
                      <a:pt x="22" y="2"/>
                    </a:lnTo>
                    <a:lnTo>
                      <a:pt x="23" y="3"/>
                    </a:lnTo>
                    <a:lnTo>
                      <a:pt x="24" y="3"/>
                    </a:lnTo>
                    <a:lnTo>
                      <a:pt x="24" y="4"/>
                    </a:lnTo>
                    <a:lnTo>
                      <a:pt x="25" y="4"/>
                    </a:lnTo>
                    <a:lnTo>
                      <a:pt x="26" y="5"/>
                    </a:lnTo>
                    <a:lnTo>
                      <a:pt x="27" y="5"/>
                    </a:lnTo>
                    <a:lnTo>
                      <a:pt x="27" y="6"/>
                    </a:lnTo>
                    <a:lnTo>
                      <a:pt x="28" y="6"/>
                    </a:lnTo>
                    <a:lnTo>
                      <a:pt x="29" y="6"/>
                    </a:lnTo>
                    <a:lnTo>
                      <a:pt x="30" y="6"/>
                    </a:lnTo>
                    <a:lnTo>
                      <a:pt x="30" y="7"/>
                    </a:lnTo>
                    <a:lnTo>
                      <a:pt x="32" y="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67" name="Freeform 141"/>
              <p:cNvSpPr>
                <a:spLocks/>
              </p:cNvSpPr>
              <p:nvPr/>
            </p:nvSpPr>
            <p:spPr bwMode="auto">
              <a:xfrm>
                <a:off x="2770" y="3536"/>
                <a:ext cx="46" cy="4"/>
              </a:xfrm>
              <a:custGeom>
                <a:avLst/>
                <a:gdLst>
                  <a:gd name="T0" fmla="*/ 0 w 157"/>
                  <a:gd name="T1" fmla="*/ 0 h 40"/>
                  <a:gd name="T2" fmla="*/ 0 w 157"/>
                  <a:gd name="T3" fmla="*/ 0 h 40"/>
                  <a:gd name="T4" fmla="*/ 0 w 157"/>
                  <a:gd name="T5" fmla="*/ 0 h 40"/>
                  <a:gd name="T6" fmla="*/ 0 w 157"/>
                  <a:gd name="T7" fmla="*/ 0 h 40"/>
                  <a:gd name="T8" fmla="*/ 0 w 157"/>
                  <a:gd name="T9" fmla="*/ 0 h 40"/>
                  <a:gd name="T10" fmla="*/ 0 w 157"/>
                  <a:gd name="T11" fmla="*/ 0 h 40"/>
                  <a:gd name="T12" fmla="*/ 0 w 157"/>
                  <a:gd name="T13" fmla="*/ 0 h 40"/>
                  <a:gd name="T14" fmla="*/ 0 w 157"/>
                  <a:gd name="T15" fmla="*/ 0 h 40"/>
                  <a:gd name="T16" fmla="*/ 0 w 157"/>
                  <a:gd name="T17" fmla="*/ 0 h 40"/>
                  <a:gd name="T18" fmla="*/ 0 w 157"/>
                  <a:gd name="T19" fmla="*/ 0 h 40"/>
                  <a:gd name="T20" fmla="*/ 0 w 157"/>
                  <a:gd name="T21" fmla="*/ 0 h 40"/>
                  <a:gd name="T22" fmla="*/ 0 w 157"/>
                  <a:gd name="T23" fmla="*/ 0 h 40"/>
                  <a:gd name="T24" fmla="*/ 0 w 157"/>
                  <a:gd name="T25" fmla="*/ 0 h 40"/>
                  <a:gd name="T26" fmla="*/ 0 w 157"/>
                  <a:gd name="T27" fmla="*/ 0 h 40"/>
                  <a:gd name="T28" fmla="*/ 0 w 157"/>
                  <a:gd name="T29" fmla="*/ 0 h 40"/>
                  <a:gd name="T30" fmla="*/ 0 w 157"/>
                  <a:gd name="T31" fmla="*/ 0 h 40"/>
                  <a:gd name="T32" fmla="*/ 0 w 157"/>
                  <a:gd name="T33" fmla="*/ 0 h 40"/>
                  <a:gd name="T34" fmla="*/ 0 w 157"/>
                  <a:gd name="T35" fmla="*/ 0 h 40"/>
                  <a:gd name="T36" fmla="*/ 0 w 157"/>
                  <a:gd name="T37" fmla="*/ 0 h 40"/>
                  <a:gd name="T38" fmla="*/ 0 w 157"/>
                  <a:gd name="T39" fmla="*/ 0 h 40"/>
                  <a:gd name="T40" fmla="*/ 0 w 157"/>
                  <a:gd name="T41" fmla="*/ 0 h 40"/>
                  <a:gd name="T42" fmla="*/ 0 w 157"/>
                  <a:gd name="T43" fmla="*/ 0 h 40"/>
                  <a:gd name="T44" fmla="*/ 0 w 157"/>
                  <a:gd name="T45" fmla="*/ 0 h 40"/>
                  <a:gd name="T46" fmla="*/ 0 w 157"/>
                  <a:gd name="T47" fmla="*/ 0 h 40"/>
                  <a:gd name="T48" fmla="*/ 0 w 157"/>
                  <a:gd name="T49" fmla="*/ 0 h 40"/>
                  <a:gd name="T50" fmla="*/ 0 w 157"/>
                  <a:gd name="T51" fmla="*/ 0 h 40"/>
                  <a:gd name="T52" fmla="*/ 0 w 157"/>
                  <a:gd name="T53" fmla="*/ 0 h 40"/>
                  <a:gd name="T54" fmla="*/ 0 w 157"/>
                  <a:gd name="T55" fmla="*/ 0 h 40"/>
                  <a:gd name="T56" fmla="*/ 0 w 157"/>
                  <a:gd name="T57" fmla="*/ 0 h 40"/>
                  <a:gd name="T58" fmla="*/ 0 w 157"/>
                  <a:gd name="T59" fmla="*/ 0 h 40"/>
                  <a:gd name="T60" fmla="*/ 0 w 157"/>
                  <a:gd name="T61" fmla="*/ 0 h 40"/>
                  <a:gd name="T62" fmla="*/ 0 w 157"/>
                  <a:gd name="T63" fmla="*/ 0 h 40"/>
                  <a:gd name="T64" fmla="*/ 0 w 157"/>
                  <a:gd name="T65" fmla="*/ 0 h 40"/>
                  <a:gd name="T66" fmla="*/ 0 w 157"/>
                  <a:gd name="T67" fmla="*/ 0 h 40"/>
                  <a:gd name="T68" fmla="*/ 0 w 157"/>
                  <a:gd name="T69" fmla="*/ 0 h 40"/>
                  <a:gd name="T70" fmla="*/ 0 w 157"/>
                  <a:gd name="T71" fmla="*/ 0 h 40"/>
                  <a:gd name="T72" fmla="*/ 0 w 157"/>
                  <a:gd name="T73" fmla="*/ 0 h 40"/>
                  <a:gd name="T74" fmla="*/ 0 w 157"/>
                  <a:gd name="T75" fmla="*/ 0 h 40"/>
                  <a:gd name="T76" fmla="*/ 0 w 157"/>
                  <a:gd name="T77" fmla="*/ 0 h 40"/>
                  <a:gd name="T78" fmla="*/ 0 w 157"/>
                  <a:gd name="T79" fmla="*/ 0 h 40"/>
                  <a:gd name="T80" fmla="*/ 0 w 157"/>
                  <a:gd name="T81" fmla="*/ 0 h 40"/>
                  <a:gd name="T82" fmla="*/ 0 w 157"/>
                  <a:gd name="T83" fmla="*/ 0 h 40"/>
                  <a:gd name="T84" fmla="*/ 0 w 157"/>
                  <a:gd name="T85" fmla="*/ 0 h 40"/>
                  <a:gd name="T86" fmla="*/ 0 w 157"/>
                  <a:gd name="T87" fmla="*/ 0 h 40"/>
                  <a:gd name="T88" fmla="*/ 0 w 157"/>
                  <a:gd name="T89" fmla="*/ 0 h 40"/>
                  <a:gd name="T90" fmla="*/ 0 w 157"/>
                  <a:gd name="T91" fmla="*/ 0 h 40"/>
                  <a:gd name="T92" fmla="*/ 0 w 157"/>
                  <a:gd name="T93" fmla="*/ 0 h 40"/>
                  <a:gd name="T94" fmla="*/ 0 w 157"/>
                  <a:gd name="T95" fmla="*/ 0 h 40"/>
                  <a:gd name="T96" fmla="*/ 0 w 157"/>
                  <a:gd name="T97" fmla="*/ 0 h 40"/>
                  <a:gd name="T98" fmla="*/ 0 w 157"/>
                  <a:gd name="T99" fmla="*/ 0 h 40"/>
                  <a:gd name="T100" fmla="*/ 0 w 157"/>
                  <a:gd name="T101" fmla="*/ 0 h 40"/>
                  <a:gd name="T102" fmla="*/ 0 w 157"/>
                  <a:gd name="T103" fmla="*/ 0 h 40"/>
                  <a:gd name="T104" fmla="*/ 0 w 157"/>
                  <a:gd name="T105" fmla="*/ 0 h 40"/>
                  <a:gd name="T106" fmla="*/ 0 w 157"/>
                  <a:gd name="T107" fmla="*/ 0 h 40"/>
                  <a:gd name="T108" fmla="*/ 0 w 157"/>
                  <a:gd name="T109" fmla="*/ 0 h 40"/>
                  <a:gd name="T110" fmla="*/ 0 w 157"/>
                  <a:gd name="T111" fmla="*/ 0 h 40"/>
                  <a:gd name="T112" fmla="*/ 0 w 157"/>
                  <a:gd name="T113" fmla="*/ 0 h 40"/>
                  <a:gd name="T114" fmla="*/ 0 w 157"/>
                  <a:gd name="T115" fmla="*/ 0 h 40"/>
                  <a:gd name="T116" fmla="*/ 0 w 157"/>
                  <a:gd name="T117" fmla="*/ 0 h 40"/>
                  <a:gd name="T118" fmla="*/ 0 w 157"/>
                  <a:gd name="T119" fmla="*/ 0 h 40"/>
                  <a:gd name="T120" fmla="*/ 0 w 157"/>
                  <a:gd name="T121" fmla="*/ 0 h 40"/>
                  <a:gd name="T122" fmla="*/ 0 w 157"/>
                  <a:gd name="T123" fmla="*/ 0 h 40"/>
                  <a:gd name="T124" fmla="*/ 0 w 157"/>
                  <a:gd name="T125" fmla="*/ 0 h 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40">
                    <a:moveTo>
                      <a:pt x="0" y="27"/>
                    </a:moveTo>
                    <a:lnTo>
                      <a:pt x="1" y="27"/>
                    </a:lnTo>
                    <a:lnTo>
                      <a:pt x="2" y="27"/>
                    </a:lnTo>
                    <a:lnTo>
                      <a:pt x="3" y="27"/>
                    </a:lnTo>
                    <a:lnTo>
                      <a:pt x="4" y="21"/>
                    </a:lnTo>
                    <a:lnTo>
                      <a:pt x="6" y="21"/>
                    </a:lnTo>
                    <a:lnTo>
                      <a:pt x="7" y="21"/>
                    </a:lnTo>
                    <a:lnTo>
                      <a:pt x="8" y="21"/>
                    </a:lnTo>
                    <a:lnTo>
                      <a:pt x="9" y="21"/>
                    </a:lnTo>
                    <a:lnTo>
                      <a:pt x="10" y="21"/>
                    </a:lnTo>
                    <a:lnTo>
                      <a:pt x="11" y="21"/>
                    </a:lnTo>
                    <a:lnTo>
                      <a:pt x="14" y="27"/>
                    </a:lnTo>
                    <a:lnTo>
                      <a:pt x="15" y="27"/>
                    </a:lnTo>
                    <a:lnTo>
                      <a:pt x="16" y="27"/>
                    </a:lnTo>
                    <a:lnTo>
                      <a:pt x="17" y="27"/>
                    </a:lnTo>
                    <a:lnTo>
                      <a:pt x="18" y="27"/>
                    </a:lnTo>
                    <a:lnTo>
                      <a:pt x="20" y="27"/>
                    </a:lnTo>
                    <a:lnTo>
                      <a:pt x="21" y="27"/>
                    </a:lnTo>
                    <a:lnTo>
                      <a:pt x="22" y="27"/>
                    </a:lnTo>
                    <a:lnTo>
                      <a:pt x="23" y="21"/>
                    </a:lnTo>
                    <a:lnTo>
                      <a:pt x="24" y="21"/>
                    </a:lnTo>
                    <a:lnTo>
                      <a:pt x="25" y="21"/>
                    </a:lnTo>
                    <a:lnTo>
                      <a:pt x="28" y="27"/>
                    </a:lnTo>
                    <a:lnTo>
                      <a:pt x="29" y="27"/>
                    </a:lnTo>
                    <a:lnTo>
                      <a:pt x="30" y="34"/>
                    </a:lnTo>
                    <a:lnTo>
                      <a:pt x="31" y="34"/>
                    </a:lnTo>
                    <a:lnTo>
                      <a:pt x="32" y="40"/>
                    </a:lnTo>
                    <a:lnTo>
                      <a:pt x="33" y="34"/>
                    </a:lnTo>
                    <a:lnTo>
                      <a:pt x="35" y="34"/>
                    </a:lnTo>
                    <a:lnTo>
                      <a:pt x="36" y="27"/>
                    </a:lnTo>
                    <a:lnTo>
                      <a:pt x="37" y="14"/>
                    </a:lnTo>
                    <a:lnTo>
                      <a:pt x="38" y="14"/>
                    </a:lnTo>
                    <a:lnTo>
                      <a:pt x="40" y="8"/>
                    </a:lnTo>
                    <a:lnTo>
                      <a:pt x="41" y="8"/>
                    </a:lnTo>
                    <a:lnTo>
                      <a:pt x="43" y="8"/>
                    </a:lnTo>
                    <a:lnTo>
                      <a:pt x="44" y="8"/>
                    </a:lnTo>
                    <a:lnTo>
                      <a:pt x="45" y="8"/>
                    </a:lnTo>
                    <a:lnTo>
                      <a:pt x="46" y="8"/>
                    </a:lnTo>
                    <a:lnTo>
                      <a:pt x="47" y="8"/>
                    </a:lnTo>
                    <a:lnTo>
                      <a:pt x="48" y="8"/>
                    </a:lnTo>
                    <a:lnTo>
                      <a:pt x="50" y="8"/>
                    </a:lnTo>
                    <a:lnTo>
                      <a:pt x="51" y="8"/>
                    </a:lnTo>
                    <a:lnTo>
                      <a:pt x="53" y="8"/>
                    </a:lnTo>
                    <a:lnTo>
                      <a:pt x="54" y="8"/>
                    </a:lnTo>
                    <a:lnTo>
                      <a:pt x="55" y="8"/>
                    </a:lnTo>
                    <a:lnTo>
                      <a:pt x="56" y="8"/>
                    </a:lnTo>
                    <a:lnTo>
                      <a:pt x="58" y="8"/>
                    </a:lnTo>
                    <a:lnTo>
                      <a:pt x="59" y="8"/>
                    </a:lnTo>
                    <a:lnTo>
                      <a:pt x="60" y="8"/>
                    </a:lnTo>
                    <a:lnTo>
                      <a:pt x="61" y="8"/>
                    </a:lnTo>
                    <a:lnTo>
                      <a:pt x="62" y="8"/>
                    </a:lnTo>
                    <a:lnTo>
                      <a:pt x="63" y="8"/>
                    </a:lnTo>
                    <a:lnTo>
                      <a:pt x="65" y="8"/>
                    </a:lnTo>
                    <a:lnTo>
                      <a:pt x="67" y="8"/>
                    </a:lnTo>
                    <a:lnTo>
                      <a:pt x="68" y="8"/>
                    </a:lnTo>
                    <a:lnTo>
                      <a:pt x="69" y="8"/>
                    </a:lnTo>
                    <a:lnTo>
                      <a:pt x="70" y="8"/>
                    </a:lnTo>
                    <a:lnTo>
                      <a:pt x="71" y="8"/>
                    </a:lnTo>
                    <a:lnTo>
                      <a:pt x="73" y="8"/>
                    </a:lnTo>
                    <a:lnTo>
                      <a:pt x="74" y="8"/>
                    </a:lnTo>
                    <a:lnTo>
                      <a:pt x="75" y="8"/>
                    </a:lnTo>
                    <a:lnTo>
                      <a:pt x="76" y="8"/>
                    </a:lnTo>
                    <a:lnTo>
                      <a:pt x="77" y="8"/>
                    </a:lnTo>
                    <a:lnTo>
                      <a:pt x="78" y="8"/>
                    </a:lnTo>
                    <a:lnTo>
                      <a:pt x="81" y="14"/>
                    </a:lnTo>
                    <a:lnTo>
                      <a:pt x="82" y="8"/>
                    </a:lnTo>
                    <a:lnTo>
                      <a:pt x="83" y="14"/>
                    </a:lnTo>
                    <a:lnTo>
                      <a:pt x="84" y="14"/>
                    </a:lnTo>
                    <a:lnTo>
                      <a:pt x="85" y="14"/>
                    </a:lnTo>
                    <a:lnTo>
                      <a:pt x="86" y="14"/>
                    </a:lnTo>
                    <a:lnTo>
                      <a:pt x="88" y="14"/>
                    </a:lnTo>
                    <a:lnTo>
                      <a:pt x="89" y="14"/>
                    </a:lnTo>
                    <a:lnTo>
                      <a:pt x="90" y="14"/>
                    </a:lnTo>
                    <a:lnTo>
                      <a:pt x="91" y="14"/>
                    </a:lnTo>
                    <a:lnTo>
                      <a:pt x="93" y="14"/>
                    </a:lnTo>
                    <a:lnTo>
                      <a:pt x="94" y="14"/>
                    </a:lnTo>
                    <a:lnTo>
                      <a:pt x="96" y="8"/>
                    </a:lnTo>
                    <a:lnTo>
                      <a:pt x="97" y="8"/>
                    </a:lnTo>
                    <a:lnTo>
                      <a:pt x="98" y="8"/>
                    </a:lnTo>
                    <a:lnTo>
                      <a:pt x="99" y="8"/>
                    </a:lnTo>
                    <a:lnTo>
                      <a:pt x="100" y="8"/>
                    </a:lnTo>
                    <a:lnTo>
                      <a:pt x="101" y="8"/>
                    </a:lnTo>
                    <a:lnTo>
                      <a:pt x="103" y="8"/>
                    </a:lnTo>
                    <a:lnTo>
                      <a:pt x="104" y="8"/>
                    </a:lnTo>
                    <a:lnTo>
                      <a:pt x="105" y="8"/>
                    </a:lnTo>
                    <a:lnTo>
                      <a:pt x="107" y="1"/>
                    </a:lnTo>
                    <a:lnTo>
                      <a:pt x="108" y="1"/>
                    </a:lnTo>
                    <a:lnTo>
                      <a:pt x="109" y="1"/>
                    </a:lnTo>
                    <a:lnTo>
                      <a:pt x="111" y="8"/>
                    </a:lnTo>
                    <a:lnTo>
                      <a:pt x="112" y="1"/>
                    </a:lnTo>
                    <a:lnTo>
                      <a:pt x="113" y="1"/>
                    </a:lnTo>
                    <a:lnTo>
                      <a:pt x="114" y="1"/>
                    </a:lnTo>
                    <a:lnTo>
                      <a:pt x="115" y="1"/>
                    </a:lnTo>
                    <a:lnTo>
                      <a:pt x="116" y="1"/>
                    </a:lnTo>
                    <a:lnTo>
                      <a:pt x="118" y="1"/>
                    </a:lnTo>
                    <a:lnTo>
                      <a:pt x="120" y="1"/>
                    </a:lnTo>
                    <a:lnTo>
                      <a:pt x="121" y="8"/>
                    </a:lnTo>
                    <a:lnTo>
                      <a:pt x="122" y="1"/>
                    </a:lnTo>
                    <a:lnTo>
                      <a:pt x="123" y="1"/>
                    </a:lnTo>
                    <a:lnTo>
                      <a:pt x="125" y="8"/>
                    </a:lnTo>
                    <a:lnTo>
                      <a:pt x="126" y="8"/>
                    </a:lnTo>
                    <a:lnTo>
                      <a:pt x="127" y="8"/>
                    </a:lnTo>
                    <a:lnTo>
                      <a:pt x="128" y="8"/>
                    </a:lnTo>
                    <a:lnTo>
                      <a:pt x="129" y="1"/>
                    </a:lnTo>
                    <a:lnTo>
                      <a:pt x="130" y="7"/>
                    </a:lnTo>
                    <a:lnTo>
                      <a:pt x="133" y="7"/>
                    </a:lnTo>
                    <a:lnTo>
                      <a:pt x="134" y="7"/>
                    </a:lnTo>
                    <a:lnTo>
                      <a:pt x="135" y="7"/>
                    </a:lnTo>
                    <a:lnTo>
                      <a:pt x="136" y="7"/>
                    </a:lnTo>
                    <a:lnTo>
                      <a:pt x="137" y="7"/>
                    </a:lnTo>
                    <a:lnTo>
                      <a:pt x="138" y="7"/>
                    </a:lnTo>
                    <a:lnTo>
                      <a:pt x="140" y="0"/>
                    </a:lnTo>
                    <a:lnTo>
                      <a:pt x="141" y="0"/>
                    </a:lnTo>
                    <a:lnTo>
                      <a:pt x="142" y="0"/>
                    </a:lnTo>
                    <a:lnTo>
                      <a:pt x="143" y="0"/>
                    </a:lnTo>
                    <a:lnTo>
                      <a:pt x="144" y="0"/>
                    </a:lnTo>
                    <a:lnTo>
                      <a:pt x="145" y="0"/>
                    </a:lnTo>
                    <a:lnTo>
                      <a:pt x="148" y="0"/>
                    </a:lnTo>
                    <a:lnTo>
                      <a:pt x="149" y="0"/>
                    </a:lnTo>
                    <a:lnTo>
                      <a:pt x="150" y="0"/>
                    </a:lnTo>
                    <a:lnTo>
                      <a:pt x="151" y="0"/>
                    </a:lnTo>
                    <a:lnTo>
                      <a:pt x="152" y="0"/>
                    </a:lnTo>
                    <a:lnTo>
                      <a:pt x="153" y="0"/>
                    </a:lnTo>
                    <a:lnTo>
                      <a:pt x="155" y="0"/>
                    </a:lnTo>
                    <a:lnTo>
                      <a:pt x="156" y="0"/>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68" name="Freeform 142"/>
              <p:cNvSpPr>
                <a:spLocks/>
              </p:cNvSpPr>
              <p:nvPr/>
            </p:nvSpPr>
            <p:spPr bwMode="auto">
              <a:xfrm>
                <a:off x="2816" y="3535"/>
                <a:ext cx="47" cy="2"/>
              </a:xfrm>
              <a:custGeom>
                <a:avLst/>
                <a:gdLst>
                  <a:gd name="T0" fmla="*/ 0 w 158"/>
                  <a:gd name="T1" fmla="*/ 0 h 14"/>
                  <a:gd name="T2" fmla="*/ 0 w 158"/>
                  <a:gd name="T3" fmla="*/ 0 h 14"/>
                  <a:gd name="T4" fmla="*/ 0 w 158"/>
                  <a:gd name="T5" fmla="*/ 0 h 14"/>
                  <a:gd name="T6" fmla="*/ 0 w 158"/>
                  <a:gd name="T7" fmla="*/ 0 h 14"/>
                  <a:gd name="T8" fmla="*/ 0 w 158"/>
                  <a:gd name="T9" fmla="*/ 0 h 14"/>
                  <a:gd name="T10" fmla="*/ 0 w 158"/>
                  <a:gd name="T11" fmla="*/ 0 h 14"/>
                  <a:gd name="T12" fmla="*/ 0 w 158"/>
                  <a:gd name="T13" fmla="*/ 0 h 14"/>
                  <a:gd name="T14" fmla="*/ 0 w 158"/>
                  <a:gd name="T15" fmla="*/ 0 h 14"/>
                  <a:gd name="T16" fmla="*/ 0 w 158"/>
                  <a:gd name="T17" fmla="*/ 0 h 14"/>
                  <a:gd name="T18" fmla="*/ 0 w 158"/>
                  <a:gd name="T19" fmla="*/ 0 h 14"/>
                  <a:gd name="T20" fmla="*/ 0 w 158"/>
                  <a:gd name="T21" fmla="*/ 0 h 14"/>
                  <a:gd name="T22" fmla="*/ 0 w 158"/>
                  <a:gd name="T23" fmla="*/ 0 h 14"/>
                  <a:gd name="T24" fmla="*/ 0 w 158"/>
                  <a:gd name="T25" fmla="*/ 0 h 14"/>
                  <a:gd name="T26" fmla="*/ 0 w 158"/>
                  <a:gd name="T27" fmla="*/ 0 h 14"/>
                  <a:gd name="T28" fmla="*/ 0 w 158"/>
                  <a:gd name="T29" fmla="*/ 0 h 14"/>
                  <a:gd name="T30" fmla="*/ 0 w 158"/>
                  <a:gd name="T31" fmla="*/ 0 h 14"/>
                  <a:gd name="T32" fmla="*/ 0 w 158"/>
                  <a:gd name="T33" fmla="*/ 0 h 14"/>
                  <a:gd name="T34" fmla="*/ 0 w 158"/>
                  <a:gd name="T35" fmla="*/ 0 h 14"/>
                  <a:gd name="T36" fmla="*/ 0 w 158"/>
                  <a:gd name="T37" fmla="*/ 0 h 14"/>
                  <a:gd name="T38" fmla="*/ 0 w 158"/>
                  <a:gd name="T39" fmla="*/ 0 h 14"/>
                  <a:gd name="T40" fmla="*/ 0 w 158"/>
                  <a:gd name="T41" fmla="*/ 0 h 14"/>
                  <a:gd name="T42" fmla="*/ 0 w 158"/>
                  <a:gd name="T43" fmla="*/ 0 h 14"/>
                  <a:gd name="T44" fmla="*/ 0 w 158"/>
                  <a:gd name="T45" fmla="*/ 0 h 14"/>
                  <a:gd name="T46" fmla="*/ 0 w 158"/>
                  <a:gd name="T47" fmla="*/ 0 h 14"/>
                  <a:gd name="T48" fmla="*/ 0 w 158"/>
                  <a:gd name="T49" fmla="*/ 0 h 14"/>
                  <a:gd name="T50" fmla="*/ 0 w 158"/>
                  <a:gd name="T51" fmla="*/ 0 h 14"/>
                  <a:gd name="T52" fmla="*/ 0 w 158"/>
                  <a:gd name="T53" fmla="*/ 0 h 14"/>
                  <a:gd name="T54" fmla="*/ 0 w 158"/>
                  <a:gd name="T55" fmla="*/ 0 h 14"/>
                  <a:gd name="T56" fmla="*/ 0 w 158"/>
                  <a:gd name="T57" fmla="*/ 0 h 14"/>
                  <a:gd name="T58" fmla="*/ 0 w 158"/>
                  <a:gd name="T59" fmla="*/ 0 h 14"/>
                  <a:gd name="T60" fmla="*/ 0 w 158"/>
                  <a:gd name="T61" fmla="*/ 0 h 14"/>
                  <a:gd name="T62" fmla="*/ 0 w 158"/>
                  <a:gd name="T63" fmla="*/ 0 h 14"/>
                  <a:gd name="T64" fmla="*/ 0 w 158"/>
                  <a:gd name="T65" fmla="*/ 0 h 14"/>
                  <a:gd name="T66" fmla="*/ 0 w 158"/>
                  <a:gd name="T67" fmla="*/ 0 h 14"/>
                  <a:gd name="T68" fmla="*/ 0 w 158"/>
                  <a:gd name="T69" fmla="*/ 0 h 14"/>
                  <a:gd name="T70" fmla="*/ 0 w 158"/>
                  <a:gd name="T71" fmla="*/ 0 h 14"/>
                  <a:gd name="T72" fmla="*/ 0 w 158"/>
                  <a:gd name="T73" fmla="*/ 0 h 14"/>
                  <a:gd name="T74" fmla="*/ 0 w 158"/>
                  <a:gd name="T75" fmla="*/ 0 h 14"/>
                  <a:gd name="T76" fmla="*/ 0 w 158"/>
                  <a:gd name="T77" fmla="*/ 0 h 14"/>
                  <a:gd name="T78" fmla="*/ 0 w 158"/>
                  <a:gd name="T79" fmla="*/ 0 h 14"/>
                  <a:gd name="T80" fmla="*/ 0 w 158"/>
                  <a:gd name="T81" fmla="*/ 0 h 14"/>
                  <a:gd name="T82" fmla="*/ 0 w 158"/>
                  <a:gd name="T83" fmla="*/ 0 h 14"/>
                  <a:gd name="T84" fmla="*/ 0 w 158"/>
                  <a:gd name="T85" fmla="*/ 0 h 14"/>
                  <a:gd name="T86" fmla="*/ 0 w 158"/>
                  <a:gd name="T87" fmla="*/ 0 h 14"/>
                  <a:gd name="T88" fmla="*/ 0 w 158"/>
                  <a:gd name="T89" fmla="*/ 0 h 14"/>
                  <a:gd name="T90" fmla="*/ 0 w 158"/>
                  <a:gd name="T91" fmla="*/ 0 h 14"/>
                  <a:gd name="T92" fmla="*/ 0 w 158"/>
                  <a:gd name="T93" fmla="*/ 0 h 14"/>
                  <a:gd name="T94" fmla="*/ 0 w 158"/>
                  <a:gd name="T95" fmla="*/ 0 h 14"/>
                  <a:gd name="T96" fmla="*/ 0 w 158"/>
                  <a:gd name="T97" fmla="*/ 0 h 14"/>
                  <a:gd name="T98" fmla="*/ 0 w 158"/>
                  <a:gd name="T99" fmla="*/ 0 h 14"/>
                  <a:gd name="T100" fmla="*/ 0 w 158"/>
                  <a:gd name="T101" fmla="*/ 0 h 14"/>
                  <a:gd name="T102" fmla="*/ 0 w 158"/>
                  <a:gd name="T103" fmla="*/ 0 h 14"/>
                  <a:gd name="T104" fmla="*/ 0 w 158"/>
                  <a:gd name="T105" fmla="*/ 0 h 14"/>
                  <a:gd name="T106" fmla="*/ 0 w 158"/>
                  <a:gd name="T107" fmla="*/ 0 h 14"/>
                  <a:gd name="T108" fmla="*/ 0 w 158"/>
                  <a:gd name="T109" fmla="*/ 0 h 14"/>
                  <a:gd name="T110" fmla="*/ 0 w 158"/>
                  <a:gd name="T111" fmla="*/ 0 h 14"/>
                  <a:gd name="T112" fmla="*/ 0 w 158"/>
                  <a:gd name="T113" fmla="*/ 0 h 14"/>
                  <a:gd name="T114" fmla="*/ 0 w 158"/>
                  <a:gd name="T115" fmla="*/ 0 h 14"/>
                  <a:gd name="T116" fmla="*/ 0 w 158"/>
                  <a:gd name="T117" fmla="*/ 0 h 14"/>
                  <a:gd name="T118" fmla="*/ 0 w 158"/>
                  <a:gd name="T119" fmla="*/ 0 h 14"/>
                  <a:gd name="T120" fmla="*/ 0 w 158"/>
                  <a:gd name="T121" fmla="*/ 0 h 14"/>
                  <a:gd name="T122" fmla="*/ 0 w 158"/>
                  <a:gd name="T123" fmla="*/ 0 h 14"/>
                  <a:gd name="T124" fmla="*/ 0 w 158"/>
                  <a:gd name="T125" fmla="*/ 0 h 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4">
                    <a:moveTo>
                      <a:pt x="0" y="7"/>
                    </a:moveTo>
                    <a:lnTo>
                      <a:pt x="1" y="7"/>
                    </a:lnTo>
                    <a:lnTo>
                      <a:pt x="3" y="7"/>
                    </a:lnTo>
                    <a:lnTo>
                      <a:pt x="4" y="7"/>
                    </a:lnTo>
                    <a:lnTo>
                      <a:pt x="6" y="7"/>
                    </a:lnTo>
                    <a:lnTo>
                      <a:pt x="7" y="7"/>
                    </a:lnTo>
                    <a:lnTo>
                      <a:pt x="8" y="7"/>
                    </a:lnTo>
                    <a:lnTo>
                      <a:pt x="9" y="7"/>
                    </a:lnTo>
                    <a:lnTo>
                      <a:pt x="10" y="7"/>
                    </a:lnTo>
                    <a:lnTo>
                      <a:pt x="11" y="7"/>
                    </a:lnTo>
                    <a:lnTo>
                      <a:pt x="13" y="7"/>
                    </a:lnTo>
                    <a:lnTo>
                      <a:pt x="14" y="7"/>
                    </a:lnTo>
                    <a:lnTo>
                      <a:pt x="16" y="7"/>
                    </a:lnTo>
                    <a:lnTo>
                      <a:pt x="17" y="7"/>
                    </a:lnTo>
                    <a:lnTo>
                      <a:pt x="18" y="7"/>
                    </a:lnTo>
                    <a:lnTo>
                      <a:pt x="19" y="7"/>
                    </a:lnTo>
                    <a:lnTo>
                      <a:pt x="21" y="7"/>
                    </a:lnTo>
                    <a:lnTo>
                      <a:pt x="22" y="7"/>
                    </a:lnTo>
                    <a:lnTo>
                      <a:pt x="23" y="7"/>
                    </a:lnTo>
                    <a:lnTo>
                      <a:pt x="24" y="14"/>
                    </a:lnTo>
                    <a:lnTo>
                      <a:pt x="25" y="14"/>
                    </a:lnTo>
                    <a:lnTo>
                      <a:pt x="26" y="14"/>
                    </a:lnTo>
                    <a:lnTo>
                      <a:pt x="28" y="14"/>
                    </a:lnTo>
                    <a:lnTo>
                      <a:pt x="30" y="14"/>
                    </a:lnTo>
                    <a:lnTo>
                      <a:pt x="31" y="14"/>
                    </a:lnTo>
                    <a:lnTo>
                      <a:pt x="32" y="14"/>
                    </a:lnTo>
                    <a:lnTo>
                      <a:pt x="33" y="14"/>
                    </a:lnTo>
                    <a:lnTo>
                      <a:pt x="34" y="14"/>
                    </a:lnTo>
                    <a:lnTo>
                      <a:pt x="36" y="14"/>
                    </a:lnTo>
                    <a:lnTo>
                      <a:pt x="37" y="14"/>
                    </a:lnTo>
                    <a:lnTo>
                      <a:pt x="38" y="14"/>
                    </a:lnTo>
                    <a:lnTo>
                      <a:pt x="39" y="14"/>
                    </a:lnTo>
                    <a:lnTo>
                      <a:pt x="40" y="14"/>
                    </a:lnTo>
                    <a:lnTo>
                      <a:pt x="41" y="14"/>
                    </a:lnTo>
                    <a:lnTo>
                      <a:pt x="44" y="14"/>
                    </a:lnTo>
                    <a:lnTo>
                      <a:pt x="45" y="14"/>
                    </a:lnTo>
                    <a:lnTo>
                      <a:pt x="46" y="14"/>
                    </a:lnTo>
                    <a:lnTo>
                      <a:pt x="47" y="14"/>
                    </a:lnTo>
                    <a:lnTo>
                      <a:pt x="48" y="7"/>
                    </a:lnTo>
                    <a:lnTo>
                      <a:pt x="49" y="7"/>
                    </a:lnTo>
                    <a:lnTo>
                      <a:pt x="51" y="7"/>
                    </a:lnTo>
                    <a:lnTo>
                      <a:pt x="52" y="7"/>
                    </a:lnTo>
                    <a:lnTo>
                      <a:pt x="53" y="7"/>
                    </a:lnTo>
                    <a:lnTo>
                      <a:pt x="54" y="7"/>
                    </a:lnTo>
                    <a:lnTo>
                      <a:pt x="56" y="7"/>
                    </a:lnTo>
                    <a:lnTo>
                      <a:pt x="57" y="7"/>
                    </a:lnTo>
                    <a:lnTo>
                      <a:pt x="59" y="7"/>
                    </a:lnTo>
                    <a:lnTo>
                      <a:pt x="60" y="7"/>
                    </a:lnTo>
                    <a:lnTo>
                      <a:pt x="61" y="7"/>
                    </a:lnTo>
                    <a:lnTo>
                      <a:pt x="62" y="7"/>
                    </a:lnTo>
                    <a:lnTo>
                      <a:pt x="63" y="7"/>
                    </a:lnTo>
                    <a:lnTo>
                      <a:pt x="65" y="7"/>
                    </a:lnTo>
                    <a:lnTo>
                      <a:pt x="66" y="7"/>
                    </a:lnTo>
                    <a:lnTo>
                      <a:pt x="67" y="7"/>
                    </a:lnTo>
                    <a:lnTo>
                      <a:pt x="68" y="7"/>
                    </a:lnTo>
                    <a:lnTo>
                      <a:pt x="70" y="7"/>
                    </a:lnTo>
                    <a:lnTo>
                      <a:pt x="71" y="7"/>
                    </a:lnTo>
                    <a:lnTo>
                      <a:pt x="73" y="7"/>
                    </a:lnTo>
                    <a:lnTo>
                      <a:pt x="74" y="7"/>
                    </a:lnTo>
                    <a:lnTo>
                      <a:pt x="75" y="7"/>
                    </a:lnTo>
                    <a:lnTo>
                      <a:pt x="76" y="7"/>
                    </a:lnTo>
                    <a:lnTo>
                      <a:pt x="77" y="7"/>
                    </a:lnTo>
                    <a:lnTo>
                      <a:pt x="78" y="7"/>
                    </a:lnTo>
                    <a:lnTo>
                      <a:pt x="80" y="7"/>
                    </a:lnTo>
                    <a:lnTo>
                      <a:pt x="81" y="7"/>
                    </a:lnTo>
                    <a:lnTo>
                      <a:pt x="83" y="1"/>
                    </a:lnTo>
                    <a:lnTo>
                      <a:pt x="84" y="1"/>
                    </a:lnTo>
                    <a:lnTo>
                      <a:pt x="85" y="1"/>
                    </a:lnTo>
                    <a:lnTo>
                      <a:pt x="86" y="1"/>
                    </a:lnTo>
                    <a:lnTo>
                      <a:pt x="88" y="1"/>
                    </a:lnTo>
                    <a:lnTo>
                      <a:pt x="89" y="1"/>
                    </a:lnTo>
                    <a:lnTo>
                      <a:pt x="90" y="1"/>
                    </a:lnTo>
                    <a:lnTo>
                      <a:pt x="91" y="1"/>
                    </a:lnTo>
                    <a:lnTo>
                      <a:pt x="92" y="1"/>
                    </a:lnTo>
                    <a:lnTo>
                      <a:pt x="93" y="1"/>
                    </a:lnTo>
                    <a:lnTo>
                      <a:pt x="96" y="1"/>
                    </a:lnTo>
                    <a:lnTo>
                      <a:pt x="97" y="1"/>
                    </a:lnTo>
                    <a:lnTo>
                      <a:pt x="98" y="1"/>
                    </a:lnTo>
                    <a:lnTo>
                      <a:pt x="99" y="1"/>
                    </a:lnTo>
                    <a:lnTo>
                      <a:pt x="100" y="1"/>
                    </a:lnTo>
                    <a:lnTo>
                      <a:pt x="101" y="1"/>
                    </a:lnTo>
                    <a:lnTo>
                      <a:pt x="103" y="1"/>
                    </a:lnTo>
                    <a:lnTo>
                      <a:pt x="104" y="1"/>
                    </a:lnTo>
                    <a:lnTo>
                      <a:pt x="105" y="1"/>
                    </a:lnTo>
                    <a:lnTo>
                      <a:pt x="106" y="1"/>
                    </a:lnTo>
                    <a:lnTo>
                      <a:pt x="107" y="1"/>
                    </a:lnTo>
                    <a:lnTo>
                      <a:pt x="108" y="1"/>
                    </a:lnTo>
                    <a:lnTo>
                      <a:pt x="111" y="1"/>
                    </a:lnTo>
                    <a:lnTo>
                      <a:pt x="112" y="1"/>
                    </a:lnTo>
                    <a:lnTo>
                      <a:pt x="113" y="6"/>
                    </a:lnTo>
                    <a:lnTo>
                      <a:pt x="114" y="6"/>
                    </a:lnTo>
                    <a:lnTo>
                      <a:pt x="115" y="6"/>
                    </a:lnTo>
                    <a:lnTo>
                      <a:pt x="116" y="6"/>
                    </a:lnTo>
                    <a:lnTo>
                      <a:pt x="118" y="6"/>
                    </a:lnTo>
                    <a:lnTo>
                      <a:pt x="119" y="6"/>
                    </a:lnTo>
                    <a:lnTo>
                      <a:pt x="120" y="6"/>
                    </a:lnTo>
                    <a:lnTo>
                      <a:pt x="121" y="6"/>
                    </a:lnTo>
                    <a:lnTo>
                      <a:pt x="123" y="6"/>
                    </a:lnTo>
                    <a:lnTo>
                      <a:pt x="124" y="6"/>
                    </a:lnTo>
                    <a:lnTo>
                      <a:pt x="126" y="6"/>
                    </a:lnTo>
                    <a:lnTo>
                      <a:pt x="127" y="6"/>
                    </a:lnTo>
                    <a:lnTo>
                      <a:pt x="128" y="6"/>
                    </a:lnTo>
                    <a:lnTo>
                      <a:pt x="129" y="6"/>
                    </a:lnTo>
                    <a:lnTo>
                      <a:pt x="130" y="6"/>
                    </a:lnTo>
                    <a:lnTo>
                      <a:pt x="131" y="6"/>
                    </a:lnTo>
                    <a:lnTo>
                      <a:pt x="133" y="6"/>
                    </a:lnTo>
                    <a:lnTo>
                      <a:pt x="134" y="6"/>
                    </a:lnTo>
                    <a:lnTo>
                      <a:pt x="136" y="6"/>
                    </a:lnTo>
                    <a:lnTo>
                      <a:pt x="137" y="6"/>
                    </a:lnTo>
                    <a:lnTo>
                      <a:pt x="138" y="6"/>
                    </a:lnTo>
                    <a:lnTo>
                      <a:pt x="139" y="6"/>
                    </a:lnTo>
                    <a:lnTo>
                      <a:pt x="141" y="6"/>
                    </a:lnTo>
                    <a:lnTo>
                      <a:pt x="142" y="6"/>
                    </a:lnTo>
                    <a:lnTo>
                      <a:pt x="143" y="6"/>
                    </a:lnTo>
                    <a:lnTo>
                      <a:pt x="144" y="6"/>
                    </a:lnTo>
                    <a:lnTo>
                      <a:pt x="145" y="6"/>
                    </a:lnTo>
                    <a:lnTo>
                      <a:pt x="146" y="6"/>
                    </a:lnTo>
                    <a:lnTo>
                      <a:pt x="148" y="6"/>
                    </a:lnTo>
                    <a:lnTo>
                      <a:pt x="150" y="0"/>
                    </a:lnTo>
                    <a:lnTo>
                      <a:pt x="151" y="0"/>
                    </a:lnTo>
                    <a:lnTo>
                      <a:pt x="152" y="0"/>
                    </a:lnTo>
                    <a:lnTo>
                      <a:pt x="153" y="0"/>
                    </a:lnTo>
                    <a:lnTo>
                      <a:pt x="154" y="0"/>
                    </a:lnTo>
                    <a:lnTo>
                      <a:pt x="156" y="0"/>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69" name="Freeform 143"/>
              <p:cNvSpPr>
                <a:spLocks/>
              </p:cNvSpPr>
              <p:nvPr/>
            </p:nvSpPr>
            <p:spPr bwMode="auto">
              <a:xfrm>
                <a:off x="2863" y="3535"/>
                <a:ext cx="47" cy="9"/>
              </a:xfrm>
              <a:custGeom>
                <a:avLst/>
                <a:gdLst>
                  <a:gd name="T0" fmla="*/ 0 w 158"/>
                  <a:gd name="T1" fmla="*/ 0 h 88"/>
                  <a:gd name="T2" fmla="*/ 0 w 158"/>
                  <a:gd name="T3" fmla="*/ 0 h 88"/>
                  <a:gd name="T4" fmla="*/ 0 w 158"/>
                  <a:gd name="T5" fmla="*/ 0 h 88"/>
                  <a:gd name="T6" fmla="*/ 0 w 158"/>
                  <a:gd name="T7" fmla="*/ 0 h 88"/>
                  <a:gd name="T8" fmla="*/ 0 w 158"/>
                  <a:gd name="T9" fmla="*/ 0 h 88"/>
                  <a:gd name="T10" fmla="*/ 0 w 158"/>
                  <a:gd name="T11" fmla="*/ 0 h 88"/>
                  <a:gd name="T12" fmla="*/ 0 w 158"/>
                  <a:gd name="T13" fmla="*/ 0 h 88"/>
                  <a:gd name="T14" fmla="*/ 0 w 158"/>
                  <a:gd name="T15" fmla="*/ 0 h 88"/>
                  <a:gd name="T16" fmla="*/ 0 w 158"/>
                  <a:gd name="T17" fmla="*/ 0 h 88"/>
                  <a:gd name="T18" fmla="*/ 0 w 158"/>
                  <a:gd name="T19" fmla="*/ 0 h 88"/>
                  <a:gd name="T20" fmla="*/ 0 w 158"/>
                  <a:gd name="T21" fmla="*/ 0 h 88"/>
                  <a:gd name="T22" fmla="*/ 0 w 158"/>
                  <a:gd name="T23" fmla="*/ 0 h 88"/>
                  <a:gd name="T24" fmla="*/ 0 w 158"/>
                  <a:gd name="T25" fmla="*/ 0 h 88"/>
                  <a:gd name="T26" fmla="*/ 0 w 158"/>
                  <a:gd name="T27" fmla="*/ 0 h 88"/>
                  <a:gd name="T28" fmla="*/ 0 w 158"/>
                  <a:gd name="T29" fmla="*/ 0 h 88"/>
                  <a:gd name="T30" fmla="*/ 0 w 158"/>
                  <a:gd name="T31" fmla="*/ 0 h 88"/>
                  <a:gd name="T32" fmla="*/ 0 w 158"/>
                  <a:gd name="T33" fmla="*/ 0 h 88"/>
                  <a:gd name="T34" fmla="*/ 0 w 158"/>
                  <a:gd name="T35" fmla="*/ 0 h 88"/>
                  <a:gd name="T36" fmla="*/ 0 w 158"/>
                  <a:gd name="T37" fmla="*/ 0 h 88"/>
                  <a:gd name="T38" fmla="*/ 0 w 158"/>
                  <a:gd name="T39" fmla="*/ 0 h 88"/>
                  <a:gd name="T40" fmla="*/ 0 w 158"/>
                  <a:gd name="T41" fmla="*/ 0 h 88"/>
                  <a:gd name="T42" fmla="*/ 0 w 158"/>
                  <a:gd name="T43" fmla="*/ 0 h 88"/>
                  <a:gd name="T44" fmla="*/ 0 w 158"/>
                  <a:gd name="T45" fmla="*/ 0 h 88"/>
                  <a:gd name="T46" fmla="*/ 0 w 158"/>
                  <a:gd name="T47" fmla="*/ 0 h 88"/>
                  <a:gd name="T48" fmla="*/ 0 w 158"/>
                  <a:gd name="T49" fmla="*/ 0 h 88"/>
                  <a:gd name="T50" fmla="*/ 0 w 158"/>
                  <a:gd name="T51" fmla="*/ 0 h 88"/>
                  <a:gd name="T52" fmla="*/ 0 w 158"/>
                  <a:gd name="T53" fmla="*/ 0 h 88"/>
                  <a:gd name="T54" fmla="*/ 0 w 158"/>
                  <a:gd name="T55" fmla="*/ 0 h 88"/>
                  <a:gd name="T56" fmla="*/ 0 w 158"/>
                  <a:gd name="T57" fmla="*/ 0 h 88"/>
                  <a:gd name="T58" fmla="*/ 0 w 158"/>
                  <a:gd name="T59" fmla="*/ 0 h 88"/>
                  <a:gd name="T60" fmla="*/ 0 w 158"/>
                  <a:gd name="T61" fmla="*/ 0 h 88"/>
                  <a:gd name="T62" fmla="*/ 0 w 158"/>
                  <a:gd name="T63" fmla="*/ 0 h 88"/>
                  <a:gd name="T64" fmla="*/ 0 w 158"/>
                  <a:gd name="T65" fmla="*/ 0 h 88"/>
                  <a:gd name="T66" fmla="*/ 0 w 158"/>
                  <a:gd name="T67" fmla="*/ 0 h 88"/>
                  <a:gd name="T68" fmla="*/ 0 w 158"/>
                  <a:gd name="T69" fmla="*/ 0 h 88"/>
                  <a:gd name="T70" fmla="*/ 0 w 158"/>
                  <a:gd name="T71" fmla="*/ 0 h 88"/>
                  <a:gd name="T72" fmla="*/ 0 w 158"/>
                  <a:gd name="T73" fmla="*/ 0 h 88"/>
                  <a:gd name="T74" fmla="*/ 0 w 158"/>
                  <a:gd name="T75" fmla="*/ 0 h 88"/>
                  <a:gd name="T76" fmla="*/ 0 w 158"/>
                  <a:gd name="T77" fmla="*/ 0 h 88"/>
                  <a:gd name="T78" fmla="*/ 0 w 158"/>
                  <a:gd name="T79" fmla="*/ 0 h 88"/>
                  <a:gd name="T80" fmla="*/ 0 w 158"/>
                  <a:gd name="T81" fmla="*/ 0 h 88"/>
                  <a:gd name="T82" fmla="*/ 0 w 158"/>
                  <a:gd name="T83" fmla="*/ 0 h 88"/>
                  <a:gd name="T84" fmla="*/ 0 w 158"/>
                  <a:gd name="T85" fmla="*/ 0 h 88"/>
                  <a:gd name="T86" fmla="*/ 0 w 158"/>
                  <a:gd name="T87" fmla="*/ 0 h 88"/>
                  <a:gd name="T88" fmla="*/ 0 w 158"/>
                  <a:gd name="T89" fmla="*/ 0 h 88"/>
                  <a:gd name="T90" fmla="*/ 0 w 158"/>
                  <a:gd name="T91" fmla="*/ 0 h 88"/>
                  <a:gd name="T92" fmla="*/ 0 w 158"/>
                  <a:gd name="T93" fmla="*/ 0 h 88"/>
                  <a:gd name="T94" fmla="*/ 0 w 158"/>
                  <a:gd name="T95" fmla="*/ 0 h 88"/>
                  <a:gd name="T96" fmla="*/ 0 w 158"/>
                  <a:gd name="T97" fmla="*/ 0 h 88"/>
                  <a:gd name="T98" fmla="*/ 0 w 158"/>
                  <a:gd name="T99" fmla="*/ 0 h 88"/>
                  <a:gd name="T100" fmla="*/ 0 w 158"/>
                  <a:gd name="T101" fmla="*/ 0 h 88"/>
                  <a:gd name="T102" fmla="*/ 0 w 158"/>
                  <a:gd name="T103" fmla="*/ 0 h 88"/>
                  <a:gd name="T104" fmla="*/ 0 w 158"/>
                  <a:gd name="T105" fmla="*/ 0 h 88"/>
                  <a:gd name="T106" fmla="*/ 0 w 158"/>
                  <a:gd name="T107" fmla="*/ 0 h 88"/>
                  <a:gd name="T108" fmla="*/ 0 w 158"/>
                  <a:gd name="T109" fmla="*/ 0 h 88"/>
                  <a:gd name="T110" fmla="*/ 0 w 158"/>
                  <a:gd name="T111" fmla="*/ 0 h 88"/>
                  <a:gd name="T112" fmla="*/ 0 w 158"/>
                  <a:gd name="T113" fmla="*/ 0 h 88"/>
                  <a:gd name="T114" fmla="*/ 0 w 158"/>
                  <a:gd name="T115" fmla="*/ 0 h 88"/>
                  <a:gd name="T116" fmla="*/ 0 w 158"/>
                  <a:gd name="T117" fmla="*/ 0 h 88"/>
                  <a:gd name="T118" fmla="*/ 0 w 158"/>
                  <a:gd name="T119" fmla="*/ 0 h 88"/>
                  <a:gd name="T120" fmla="*/ 0 w 158"/>
                  <a:gd name="T121" fmla="*/ 0 h 88"/>
                  <a:gd name="T122" fmla="*/ 0 w 158"/>
                  <a:gd name="T123" fmla="*/ 0 h 88"/>
                  <a:gd name="T124" fmla="*/ 0 w 158"/>
                  <a:gd name="T125" fmla="*/ 0 h 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88">
                    <a:moveTo>
                      <a:pt x="0" y="0"/>
                    </a:moveTo>
                    <a:lnTo>
                      <a:pt x="1" y="0"/>
                    </a:lnTo>
                    <a:lnTo>
                      <a:pt x="2" y="0"/>
                    </a:lnTo>
                    <a:lnTo>
                      <a:pt x="3" y="0"/>
                    </a:lnTo>
                    <a:lnTo>
                      <a:pt x="6" y="0"/>
                    </a:lnTo>
                    <a:lnTo>
                      <a:pt x="7" y="0"/>
                    </a:lnTo>
                    <a:lnTo>
                      <a:pt x="8" y="0"/>
                    </a:lnTo>
                    <a:lnTo>
                      <a:pt x="9" y="0"/>
                    </a:lnTo>
                    <a:lnTo>
                      <a:pt x="10" y="0"/>
                    </a:lnTo>
                    <a:lnTo>
                      <a:pt x="12" y="0"/>
                    </a:lnTo>
                    <a:lnTo>
                      <a:pt x="13" y="6"/>
                    </a:lnTo>
                    <a:lnTo>
                      <a:pt x="14" y="6"/>
                    </a:lnTo>
                    <a:lnTo>
                      <a:pt x="15" y="6"/>
                    </a:lnTo>
                    <a:lnTo>
                      <a:pt x="16" y="13"/>
                    </a:lnTo>
                    <a:lnTo>
                      <a:pt x="18" y="26"/>
                    </a:lnTo>
                    <a:lnTo>
                      <a:pt x="20" y="44"/>
                    </a:lnTo>
                    <a:lnTo>
                      <a:pt x="21" y="44"/>
                    </a:lnTo>
                    <a:lnTo>
                      <a:pt x="22" y="13"/>
                    </a:lnTo>
                    <a:lnTo>
                      <a:pt x="23" y="6"/>
                    </a:lnTo>
                    <a:lnTo>
                      <a:pt x="24" y="6"/>
                    </a:lnTo>
                    <a:lnTo>
                      <a:pt x="25" y="6"/>
                    </a:lnTo>
                    <a:lnTo>
                      <a:pt x="27" y="13"/>
                    </a:lnTo>
                    <a:lnTo>
                      <a:pt x="28" y="13"/>
                    </a:lnTo>
                    <a:lnTo>
                      <a:pt x="29" y="13"/>
                    </a:lnTo>
                    <a:lnTo>
                      <a:pt x="30" y="13"/>
                    </a:lnTo>
                    <a:lnTo>
                      <a:pt x="32" y="19"/>
                    </a:lnTo>
                    <a:lnTo>
                      <a:pt x="33" y="19"/>
                    </a:lnTo>
                    <a:lnTo>
                      <a:pt x="35" y="19"/>
                    </a:lnTo>
                    <a:lnTo>
                      <a:pt x="36" y="19"/>
                    </a:lnTo>
                    <a:lnTo>
                      <a:pt x="37" y="26"/>
                    </a:lnTo>
                    <a:lnTo>
                      <a:pt x="38" y="26"/>
                    </a:lnTo>
                    <a:lnTo>
                      <a:pt x="39" y="26"/>
                    </a:lnTo>
                    <a:lnTo>
                      <a:pt x="40" y="25"/>
                    </a:lnTo>
                    <a:lnTo>
                      <a:pt x="42" y="31"/>
                    </a:lnTo>
                    <a:lnTo>
                      <a:pt x="43" y="31"/>
                    </a:lnTo>
                    <a:lnTo>
                      <a:pt x="45" y="31"/>
                    </a:lnTo>
                    <a:lnTo>
                      <a:pt x="46" y="38"/>
                    </a:lnTo>
                    <a:lnTo>
                      <a:pt x="47" y="38"/>
                    </a:lnTo>
                    <a:lnTo>
                      <a:pt x="48" y="38"/>
                    </a:lnTo>
                    <a:lnTo>
                      <a:pt x="50" y="44"/>
                    </a:lnTo>
                    <a:lnTo>
                      <a:pt x="51" y="44"/>
                    </a:lnTo>
                    <a:lnTo>
                      <a:pt x="52" y="51"/>
                    </a:lnTo>
                    <a:lnTo>
                      <a:pt x="53" y="51"/>
                    </a:lnTo>
                    <a:lnTo>
                      <a:pt x="54" y="51"/>
                    </a:lnTo>
                    <a:lnTo>
                      <a:pt x="55" y="57"/>
                    </a:lnTo>
                    <a:lnTo>
                      <a:pt x="58" y="57"/>
                    </a:lnTo>
                    <a:lnTo>
                      <a:pt x="59" y="64"/>
                    </a:lnTo>
                    <a:lnTo>
                      <a:pt x="60" y="64"/>
                    </a:lnTo>
                    <a:lnTo>
                      <a:pt x="61" y="64"/>
                    </a:lnTo>
                    <a:lnTo>
                      <a:pt x="62" y="64"/>
                    </a:lnTo>
                    <a:lnTo>
                      <a:pt x="63" y="64"/>
                    </a:lnTo>
                    <a:lnTo>
                      <a:pt x="65" y="64"/>
                    </a:lnTo>
                    <a:lnTo>
                      <a:pt x="66" y="64"/>
                    </a:lnTo>
                    <a:lnTo>
                      <a:pt x="67" y="64"/>
                    </a:lnTo>
                    <a:lnTo>
                      <a:pt x="68" y="64"/>
                    </a:lnTo>
                    <a:lnTo>
                      <a:pt x="69" y="64"/>
                    </a:lnTo>
                    <a:lnTo>
                      <a:pt x="70" y="70"/>
                    </a:lnTo>
                    <a:lnTo>
                      <a:pt x="73" y="70"/>
                    </a:lnTo>
                    <a:lnTo>
                      <a:pt x="74" y="70"/>
                    </a:lnTo>
                    <a:lnTo>
                      <a:pt x="75" y="70"/>
                    </a:lnTo>
                    <a:lnTo>
                      <a:pt x="76" y="70"/>
                    </a:lnTo>
                    <a:lnTo>
                      <a:pt x="77" y="70"/>
                    </a:lnTo>
                    <a:lnTo>
                      <a:pt x="78" y="70"/>
                    </a:lnTo>
                    <a:lnTo>
                      <a:pt x="80" y="70"/>
                    </a:lnTo>
                    <a:lnTo>
                      <a:pt x="81" y="70"/>
                    </a:lnTo>
                    <a:lnTo>
                      <a:pt x="82" y="70"/>
                    </a:lnTo>
                    <a:lnTo>
                      <a:pt x="83" y="70"/>
                    </a:lnTo>
                    <a:lnTo>
                      <a:pt x="85" y="70"/>
                    </a:lnTo>
                    <a:lnTo>
                      <a:pt x="86" y="70"/>
                    </a:lnTo>
                    <a:lnTo>
                      <a:pt x="88" y="70"/>
                    </a:lnTo>
                    <a:lnTo>
                      <a:pt x="89" y="70"/>
                    </a:lnTo>
                    <a:lnTo>
                      <a:pt x="90" y="70"/>
                    </a:lnTo>
                    <a:lnTo>
                      <a:pt x="91" y="69"/>
                    </a:lnTo>
                    <a:lnTo>
                      <a:pt x="92" y="69"/>
                    </a:lnTo>
                    <a:lnTo>
                      <a:pt x="94" y="69"/>
                    </a:lnTo>
                    <a:lnTo>
                      <a:pt x="95" y="69"/>
                    </a:lnTo>
                    <a:lnTo>
                      <a:pt x="96" y="69"/>
                    </a:lnTo>
                    <a:lnTo>
                      <a:pt x="98" y="69"/>
                    </a:lnTo>
                    <a:lnTo>
                      <a:pt x="99" y="69"/>
                    </a:lnTo>
                    <a:lnTo>
                      <a:pt x="100" y="69"/>
                    </a:lnTo>
                    <a:lnTo>
                      <a:pt x="102" y="69"/>
                    </a:lnTo>
                    <a:lnTo>
                      <a:pt x="103" y="69"/>
                    </a:lnTo>
                    <a:lnTo>
                      <a:pt x="104" y="69"/>
                    </a:lnTo>
                    <a:lnTo>
                      <a:pt x="105" y="75"/>
                    </a:lnTo>
                    <a:lnTo>
                      <a:pt x="106" y="75"/>
                    </a:lnTo>
                    <a:lnTo>
                      <a:pt x="107" y="75"/>
                    </a:lnTo>
                    <a:lnTo>
                      <a:pt x="109" y="75"/>
                    </a:lnTo>
                    <a:lnTo>
                      <a:pt x="110" y="75"/>
                    </a:lnTo>
                    <a:lnTo>
                      <a:pt x="112" y="75"/>
                    </a:lnTo>
                    <a:lnTo>
                      <a:pt x="113" y="75"/>
                    </a:lnTo>
                    <a:lnTo>
                      <a:pt x="114" y="75"/>
                    </a:lnTo>
                    <a:lnTo>
                      <a:pt x="115" y="75"/>
                    </a:lnTo>
                    <a:lnTo>
                      <a:pt x="117" y="75"/>
                    </a:lnTo>
                    <a:lnTo>
                      <a:pt x="118" y="82"/>
                    </a:lnTo>
                    <a:lnTo>
                      <a:pt x="119" y="88"/>
                    </a:lnTo>
                    <a:lnTo>
                      <a:pt x="120" y="88"/>
                    </a:lnTo>
                    <a:lnTo>
                      <a:pt x="121" y="88"/>
                    </a:lnTo>
                    <a:lnTo>
                      <a:pt x="122" y="82"/>
                    </a:lnTo>
                    <a:lnTo>
                      <a:pt x="125" y="75"/>
                    </a:lnTo>
                    <a:lnTo>
                      <a:pt x="126" y="75"/>
                    </a:lnTo>
                    <a:lnTo>
                      <a:pt x="127" y="75"/>
                    </a:lnTo>
                    <a:lnTo>
                      <a:pt x="128" y="75"/>
                    </a:lnTo>
                    <a:lnTo>
                      <a:pt x="129" y="75"/>
                    </a:lnTo>
                    <a:lnTo>
                      <a:pt x="130" y="75"/>
                    </a:lnTo>
                    <a:lnTo>
                      <a:pt x="132" y="69"/>
                    </a:lnTo>
                    <a:lnTo>
                      <a:pt x="133" y="69"/>
                    </a:lnTo>
                    <a:lnTo>
                      <a:pt x="134" y="69"/>
                    </a:lnTo>
                    <a:lnTo>
                      <a:pt x="135" y="69"/>
                    </a:lnTo>
                    <a:lnTo>
                      <a:pt x="136" y="69"/>
                    </a:lnTo>
                    <a:lnTo>
                      <a:pt x="138" y="69"/>
                    </a:lnTo>
                    <a:lnTo>
                      <a:pt x="140" y="69"/>
                    </a:lnTo>
                    <a:lnTo>
                      <a:pt x="141" y="69"/>
                    </a:lnTo>
                    <a:lnTo>
                      <a:pt x="142" y="69"/>
                    </a:lnTo>
                    <a:lnTo>
                      <a:pt x="143" y="69"/>
                    </a:lnTo>
                    <a:lnTo>
                      <a:pt x="144" y="69"/>
                    </a:lnTo>
                    <a:lnTo>
                      <a:pt x="145" y="75"/>
                    </a:lnTo>
                    <a:lnTo>
                      <a:pt x="147" y="75"/>
                    </a:lnTo>
                    <a:lnTo>
                      <a:pt x="148" y="75"/>
                    </a:lnTo>
                    <a:lnTo>
                      <a:pt x="149" y="75"/>
                    </a:lnTo>
                    <a:lnTo>
                      <a:pt x="150" y="75"/>
                    </a:lnTo>
                    <a:lnTo>
                      <a:pt x="152" y="75"/>
                    </a:lnTo>
                    <a:lnTo>
                      <a:pt x="153" y="69"/>
                    </a:lnTo>
                    <a:lnTo>
                      <a:pt x="155" y="69"/>
                    </a:lnTo>
                    <a:lnTo>
                      <a:pt x="156" y="69"/>
                    </a:lnTo>
                    <a:lnTo>
                      <a:pt x="157" y="69"/>
                    </a:lnTo>
                    <a:lnTo>
                      <a:pt x="158" y="6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0" name="Freeform 144"/>
              <p:cNvSpPr>
                <a:spLocks/>
              </p:cNvSpPr>
              <p:nvPr/>
            </p:nvSpPr>
            <p:spPr bwMode="auto">
              <a:xfrm>
                <a:off x="2910" y="3542"/>
                <a:ext cx="47" cy="3"/>
              </a:xfrm>
              <a:custGeom>
                <a:avLst/>
                <a:gdLst>
                  <a:gd name="T0" fmla="*/ 0 w 158"/>
                  <a:gd name="T1" fmla="*/ 0 h 31"/>
                  <a:gd name="T2" fmla="*/ 0 w 158"/>
                  <a:gd name="T3" fmla="*/ 0 h 31"/>
                  <a:gd name="T4" fmla="*/ 0 w 158"/>
                  <a:gd name="T5" fmla="*/ 0 h 31"/>
                  <a:gd name="T6" fmla="*/ 0 w 158"/>
                  <a:gd name="T7" fmla="*/ 0 h 31"/>
                  <a:gd name="T8" fmla="*/ 0 w 158"/>
                  <a:gd name="T9" fmla="*/ 0 h 31"/>
                  <a:gd name="T10" fmla="*/ 0 w 158"/>
                  <a:gd name="T11" fmla="*/ 0 h 31"/>
                  <a:gd name="T12" fmla="*/ 0 w 158"/>
                  <a:gd name="T13" fmla="*/ 0 h 31"/>
                  <a:gd name="T14" fmla="*/ 0 w 158"/>
                  <a:gd name="T15" fmla="*/ 0 h 31"/>
                  <a:gd name="T16" fmla="*/ 0 w 158"/>
                  <a:gd name="T17" fmla="*/ 0 h 31"/>
                  <a:gd name="T18" fmla="*/ 0 w 158"/>
                  <a:gd name="T19" fmla="*/ 0 h 31"/>
                  <a:gd name="T20" fmla="*/ 0 w 158"/>
                  <a:gd name="T21" fmla="*/ 0 h 31"/>
                  <a:gd name="T22" fmla="*/ 0 w 158"/>
                  <a:gd name="T23" fmla="*/ 0 h 31"/>
                  <a:gd name="T24" fmla="*/ 0 w 158"/>
                  <a:gd name="T25" fmla="*/ 0 h 31"/>
                  <a:gd name="T26" fmla="*/ 0 w 158"/>
                  <a:gd name="T27" fmla="*/ 0 h 31"/>
                  <a:gd name="T28" fmla="*/ 0 w 158"/>
                  <a:gd name="T29" fmla="*/ 0 h 31"/>
                  <a:gd name="T30" fmla="*/ 0 w 158"/>
                  <a:gd name="T31" fmla="*/ 0 h 31"/>
                  <a:gd name="T32" fmla="*/ 0 w 158"/>
                  <a:gd name="T33" fmla="*/ 0 h 31"/>
                  <a:gd name="T34" fmla="*/ 0 w 158"/>
                  <a:gd name="T35" fmla="*/ 0 h 31"/>
                  <a:gd name="T36" fmla="*/ 0 w 158"/>
                  <a:gd name="T37" fmla="*/ 0 h 31"/>
                  <a:gd name="T38" fmla="*/ 0 w 158"/>
                  <a:gd name="T39" fmla="*/ 0 h 31"/>
                  <a:gd name="T40" fmla="*/ 0 w 158"/>
                  <a:gd name="T41" fmla="*/ 0 h 31"/>
                  <a:gd name="T42" fmla="*/ 0 w 158"/>
                  <a:gd name="T43" fmla="*/ 0 h 31"/>
                  <a:gd name="T44" fmla="*/ 0 w 158"/>
                  <a:gd name="T45" fmla="*/ 0 h 31"/>
                  <a:gd name="T46" fmla="*/ 0 w 158"/>
                  <a:gd name="T47" fmla="*/ 0 h 31"/>
                  <a:gd name="T48" fmla="*/ 0 w 158"/>
                  <a:gd name="T49" fmla="*/ 0 h 31"/>
                  <a:gd name="T50" fmla="*/ 0 w 158"/>
                  <a:gd name="T51" fmla="*/ 0 h 31"/>
                  <a:gd name="T52" fmla="*/ 0 w 158"/>
                  <a:gd name="T53" fmla="*/ 0 h 31"/>
                  <a:gd name="T54" fmla="*/ 0 w 158"/>
                  <a:gd name="T55" fmla="*/ 0 h 31"/>
                  <a:gd name="T56" fmla="*/ 0 w 158"/>
                  <a:gd name="T57" fmla="*/ 0 h 31"/>
                  <a:gd name="T58" fmla="*/ 0 w 158"/>
                  <a:gd name="T59" fmla="*/ 0 h 31"/>
                  <a:gd name="T60" fmla="*/ 0 w 158"/>
                  <a:gd name="T61" fmla="*/ 0 h 31"/>
                  <a:gd name="T62" fmla="*/ 0 w 158"/>
                  <a:gd name="T63" fmla="*/ 0 h 31"/>
                  <a:gd name="T64" fmla="*/ 0 w 158"/>
                  <a:gd name="T65" fmla="*/ 0 h 31"/>
                  <a:gd name="T66" fmla="*/ 0 w 158"/>
                  <a:gd name="T67" fmla="*/ 0 h 31"/>
                  <a:gd name="T68" fmla="*/ 0 w 158"/>
                  <a:gd name="T69" fmla="*/ 0 h 31"/>
                  <a:gd name="T70" fmla="*/ 0 w 158"/>
                  <a:gd name="T71" fmla="*/ 0 h 31"/>
                  <a:gd name="T72" fmla="*/ 0 w 158"/>
                  <a:gd name="T73" fmla="*/ 0 h 31"/>
                  <a:gd name="T74" fmla="*/ 0 w 158"/>
                  <a:gd name="T75" fmla="*/ 0 h 31"/>
                  <a:gd name="T76" fmla="*/ 0 w 158"/>
                  <a:gd name="T77" fmla="*/ 0 h 31"/>
                  <a:gd name="T78" fmla="*/ 0 w 158"/>
                  <a:gd name="T79" fmla="*/ 0 h 31"/>
                  <a:gd name="T80" fmla="*/ 0 w 158"/>
                  <a:gd name="T81" fmla="*/ 0 h 31"/>
                  <a:gd name="T82" fmla="*/ 0 w 158"/>
                  <a:gd name="T83" fmla="*/ 0 h 31"/>
                  <a:gd name="T84" fmla="*/ 0 w 158"/>
                  <a:gd name="T85" fmla="*/ 0 h 31"/>
                  <a:gd name="T86" fmla="*/ 0 w 158"/>
                  <a:gd name="T87" fmla="*/ 0 h 31"/>
                  <a:gd name="T88" fmla="*/ 0 w 158"/>
                  <a:gd name="T89" fmla="*/ 0 h 31"/>
                  <a:gd name="T90" fmla="*/ 0 w 158"/>
                  <a:gd name="T91" fmla="*/ 0 h 31"/>
                  <a:gd name="T92" fmla="*/ 0 w 158"/>
                  <a:gd name="T93" fmla="*/ 0 h 31"/>
                  <a:gd name="T94" fmla="*/ 0 w 158"/>
                  <a:gd name="T95" fmla="*/ 0 h 31"/>
                  <a:gd name="T96" fmla="*/ 0 w 158"/>
                  <a:gd name="T97" fmla="*/ 0 h 31"/>
                  <a:gd name="T98" fmla="*/ 0 w 158"/>
                  <a:gd name="T99" fmla="*/ 0 h 31"/>
                  <a:gd name="T100" fmla="*/ 0 w 158"/>
                  <a:gd name="T101" fmla="*/ 0 h 31"/>
                  <a:gd name="T102" fmla="*/ 0 w 158"/>
                  <a:gd name="T103" fmla="*/ 0 h 31"/>
                  <a:gd name="T104" fmla="*/ 0 w 158"/>
                  <a:gd name="T105" fmla="*/ 0 h 31"/>
                  <a:gd name="T106" fmla="*/ 0 w 158"/>
                  <a:gd name="T107" fmla="*/ 0 h 31"/>
                  <a:gd name="T108" fmla="*/ 0 w 158"/>
                  <a:gd name="T109" fmla="*/ 0 h 31"/>
                  <a:gd name="T110" fmla="*/ 0 w 158"/>
                  <a:gd name="T111" fmla="*/ 0 h 31"/>
                  <a:gd name="T112" fmla="*/ 0 w 158"/>
                  <a:gd name="T113" fmla="*/ 0 h 31"/>
                  <a:gd name="T114" fmla="*/ 0 w 158"/>
                  <a:gd name="T115" fmla="*/ 0 h 31"/>
                  <a:gd name="T116" fmla="*/ 0 w 158"/>
                  <a:gd name="T117" fmla="*/ 0 h 31"/>
                  <a:gd name="T118" fmla="*/ 0 w 158"/>
                  <a:gd name="T119" fmla="*/ 0 h 31"/>
                  <a:gd name="T120" fmla="*/ 0 w 158"/>
                  <a:gd name="T121" fmla="*/ 0 h 31"/>
                  <a:gd name="T122" fmla="*/ 0 w 158"/>
                  <a:gd name="T123" fmla="*/ 0 h 31"/>
                  <a:gd name="T124" fmla="*/ 0 w 158"/>
                  <a:gd name="T125" fmla="*/ 0 h 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1">
                    <a:moveTo>
                      <a:pt x="0" y="0"/>
                    </a:moveTo>
                    <a:lnTo>
                      <a:pt x="1" y="0"/>
                    </a:lnTo>
                    <a:lnTo>
                      <a:pt x="2" y="0"/>
                    </a:lnTo>
                    <a:lnTo>
                      <a:pt x="4" y="0"/>
                    </a:lnTo>
                    <a:lnTo>
                      <a:pt x="5" y="0"/>
                    </a:lnTo>
                    <a:lnTo>
                      <a:pt x="7" y="0"/>
                    </a:lnTo>
                    <a:lnTo>
                      <a:pt x="8" y="0"/>
                    </a:lnTo>
                    <a:lnTo>
                      <a:pt x="9" y="0"/>
                    </a:lnTo>
                    <a:lnTo>
                      <a:pt x="10" y="0"/>
                    </a:lnTo>
                    <a:lnTo>
                      <a:pt x="12" y="0"/>
                    </a:lnTo>
                    <a:lnTo>
                      <a:pt x="13" y="0"/>
                    </a:lnTo>
                    <a:lnTo>
                      <a:pt x="14" y="6"/>
                    </a:lnTo>
                    <a:lnTo>
                      <a:pt x="15" y="6"/>
                    </a:lnTo>
                    <a:lnTo>
                      <a:pt x="16" y="6"/>
                    </a:lnTo>
                    <a:lnTo>
                      <a:pt x="17" y="6"/>
                    </a:lnTo>
                    <a:lnTo>
                      <a:pt x="20" y="6"/>
                    </a:lnTo>
                    <a:lnTo>
                      <a:pt x="21" y="6"/>
                    </a:lnTo>
                    <a:lnTo>
                      <a:pt x="22" y="6"/>
                    </a:lnTo>
                    <a:lnTo>
                      <a:pt x="23" y="6"/>
                    </a:lnTo>
                    <a:lnTo>
                      <a:pt x="24" y="6"/>
                    </a:lnTo>
                    <a:lnTo>
                      <a:pt x="25" y="6"/>
                    </a:lnTo>
                    <a:lnTo>
                      <a:pt x="27" y="13"/>
                    </a:lnTo>
                    <a:lnTo>
                      <a:pt x="28" y="13"/>
                    </a:lnTo>
                    <a:lnTo>
                      <a:pt x="29" y="13"/>
                    </a:lnTo>
                    <a:lnTo>
                      <a:pt x="30" y="13"/>
                    </a:lnTo>
                    <a:lnTo>
                      <a:pt x="31" y="13"/>
                    </a:lnTo>
                    <a:lnTo>
                      <a:pt x="34" y="13"/>
                    </a:lnTo>
                    <a:lnTo>
                      <a:pt x="35" y="13"/>
                    </a:lnTo>
                    <a:lnTo>
                      <a:pt x="36" y="13"/>
                    </a:lnTo>
                    <a:lnTo>
                      <a:pt x="37" y="12"/>
                    </a:lnTo>
                    <a:lnTo>
                      <a:pt x="38" y="12"/>
                    </a:lnTo>
                    <a:lnTo>
                      <a:pt x="39" y="18"/>
                    </a:lnTo>
                    <a:lnTo>
                      <a:pt x="41" y="18"/>
                    </a:lnTo>
                    <a:lnTo>
                      <a:pt x="42" y="18"/>
                    </a:lnTo>
                    <a:lnTo>
                      <a:pt x="43" y="18"/>
                    </a:lnTo>
                    <a:lnTo>
                      <a:pt x="44" y="18"/>
                    </a:lnTo>
                    <a:lnTo>
                      <a:pt x="45" y="18"/>
                    </a:lnTo>
                    <a:lnTo>
                      <a:pt x="47" y="18"/>
                    </a:lnTo>
                    <a:lnTo>
                      <a:pt x="49" y="18"/>
                    </a:lnTo>
                    <a:lnTo>
                      <a:pt x="50" y="18"/>
                    </a:lnTo>
                    <a:lnTo>
                      <a:pt x="51" y="25"/>
                    </a:lnTo>
                    <a:lnTo>
                      <a:pt x="52" y="25"/>
                    </a:lnTo>
                    <a:lnTo>
                      <a:pt x="53" y="25"/>
                    </a:lnTo>
                    <a:lnTo>
                      <a:pt x="54" y="25"/>
                    </a:lnTo>
                    <a:lnTo>
                      <a:pt x="56" y="31"/>
                    </a:lnTo>
                    <a:lnTo>
                      <a:pt x="57" y="31"/>
                    </a:lnTo>
                    <a:lnTo>
                      <a:pt x="58" y="31"/>
                    </a:lnTo>
                    <a:lnTo>
                      <a:pt x="60" y="31"/>
                    </a:lnTo>
                    <a:lnTo>
                      <a:pt x="61" y="31"/>
                    </a:lnTo>
                    <a:lnTo>
                      <a:pt x="62" y="31"/>
                    </a:lnTo>
                    <a:lnTo>
                      <a:pt x="64" y="31"/>
                    </a:lnTo>
                    <a:lnTo>
                      <a:pt x="65" y="31"/>
                    </a:lnTo>
                    <a:lnTo>
                      <a:pt x="66" y="31"/>
                    </a:lnTo>
                    <a:lnTo>
                      <a:pt x="67" y="31"/>
                    </a:lnTo>
                    <a:lnTo>
                      <a:pt x="68" y="31"/>
                    </a:lnTo>
                    <a:lnTo>
                      <a:pt x="69" y="31"/>
                    </a:lnTo>
                    <a:lnTo>
                      <a:pt x="71" y="31"/>
                    </a:lnTo>
                    <a:lnTo>
                      <a:pt x="72" y="31"/>
                    </a:lnTo>
                    <a:lnTo>
                      <a:pt x="74" y="31"/>
                    </a:lnTo>
                    <a:lnTo>
                      <a:pt x="75" y="31"/>
                    </a:lnTo>
                    <a:lnTo>
                      <a:pt x="76" y="25"/>
                    </a:lnTo>
                    <a:lnTo>
                      <a:pt x="77" y="31"/>
                    </a:lnTo>
                    <a:lnTo>
                      <a:pt x="79" y="31"/>
                    </a:lnTo>
                    <a:lnTo>
                      <a:pt x="80" y="31"/>
                    </a:lnTo>
                    <a:lnTo>
                      <a:pt x="81" y="31"/>
                    </a:lnTo>
                    <a:lnTo>
                      <a:pt x="82" y="31"/>
                    </a:lnTo>
                    <a:lnTo>
                      <a:pt x="83" y="31"/>
                    </a:lnTo>
                    <a:lnTo>
                      <a:pt x="84" y="31"/>
                    </a:lnTo>
                    <a:lnTo>
                      <a:pt x="87" y="31"/>
                    </a:lnTo>
                    <a:lnTo>
                      <a:pt x="88" y="31"/>
                    </a:lnTo>
                    <a:lnTo>
                      <a:pt x="89" y="31"/>
                    </a:lnTo>
                    <a:lnTo>
                      <a:pt x="90" y="31"/>
                    </a:lnTo>
                    <a:lnTo>
                      <a:pt x="91" y="31"/>
                    </a:lnTo>
                    <a:lnTo>
                      <a:pt x="92" y="31"/>
                    </a:lnTo>
                    <a:lnTo>
                      <a:pt x="94" y="31"/>
                    </a:lnTo>
                    <a:lnTo>
                      <a:pt x="95" y="31"/>
                    </a:lnTo>
                    <a:lnTo>
                      <a:pt x="96" y="31"/>
                    </a:lnTo>
                    <a:lnTo>
                      <a:pt x="97" y="31"/>
                    </a:lnTo>
                    <a:lnTo>
                      <a:pt x="98" y="31"/>
                    </a:lnTo>
                    <a:lnTo>
                      <a:pt x="100" y="31"/>
                    </a:lnTo>
                    <a:lnTo>
                      <a:pt x="102" y="31"/>
                    </a:lnTo>
                    <a:lnTo>
                      <a:pt x="103" y="31"/>
                    </a:lnTo>
                    <a:lnTo>
                      <a:pt x="104" y="31"/>
                    </a:lnTo>
                    <a:lnTo>
                      <a:pt x="105" y="31"/>
                    </a:lnTo>
                    <a:lnTo>
                      <a:pt x="106" y="31"/>
                    </a:lnTo>
                    <a:lnTo>
                      <a:pt x="107" y="31"/>
                    </a:lnTo>
                    <a:lnTo>
                      <a:pt x="109" y="31"/>
                    </a:lnTo>
                    <a:lnTo>
                      <a:pt x="110" y="31"/>
                    </a:lnTo>
                    <a:lnTo>
                      <a:pt x="111" y="31"/>
                    </a:lnTo>
                    <a:lnTo>
                      <a:pt x="112" y="31"/>
                    </a:lnTo>
                    <a:lnTo>
                      <a:pt x="114" y="31"/>
                    </a:lnTo>
                    <a:lnTo>
                      <a:pt x="115" y="31"/>
                    </a:lnTo>
                    <a:lnTo>
                      <a:pt x="117" y="31"/>
                    </a:lnTo>
                    <a:lnTo>
                      <a:pt x="118" y="31"/>
                    </a:lnTo>
                    <a:lnTo>
                      <a:pt x="119" y="31"/>
                    </a:lnTo>
                    <a:lnTo>
                      <a:pt x="120" y="31"/>
                    </a:lnTo>
                    <a:lnTo>
                      <a:pt x="121" y="31"/>
                    </a:lnTo>
                    <a:lnTo>
                      <a:pt x="122" y="31"/>
                    </a:lnTo>
                    <a:lnTo>
                      <a:pt x="124" y="31"/>
                    </a:lnTo>
                    <a:lnTo>
                      <a:pt x="125" y="31"/>
                    </a:lnTo>
                    <a:lnTo>
                      <a:pt x="127" y="31"/>
                    </a:lnTo>
                    <a:lnTo>
                      <a:pt x="128" y="30"/>
                    </a:lnTo>
                    <a:lnTo>
                      <a:pt x="129" y="30"/>
                    </a:lnTo>
                    <a:lnTo>
                      <a:pt x="131" y="30"/>
                    </a:lnTo>
                    <a:lnTo>
                      <a:pt x="132" y="30"/>
                    </a:lnTo>
                    <a:lnTo>
                      <a:pt x="133" y="30"/>
                    </a:lnTo>
                    <a:lnTo>
                      <a:pt x="134" y="30"/>
                    </a:lnTo>
                    <a:lnTo>
                      <a:pt x="135" y="30"/>
                    </a:lnTo>
                    <a:lnTo>
                      <a:pt x="136" y="30"/>
                    </a:lnTo>
                    <a:lnTo>
                      <a:pt x="138" y="30"/>
                    </a:lnTo>
                    <a:lnTo>
                      <a:pt x="140" y="30"/>
                    </a:lnTo>
                    <a:lnTo>
                      <a:pt x="141" y="30"/>
                    </a:lnTo>
                    <a:lnTo>
                      <a:pt x="142" y="30"/>
                    </a:lnTo>
                    <a:lnTo>
                      <a:pt x="143" y="30"/>
                    </a:lnTo>
                    <a:lnTo>
                      <a:pt x="144" y="30"/>
                    </a:lnTo>
                    <a:lnTo>
                      <a:pt x="146" y="30"/>
                    </a:lnTo>
                    <a:lnTo>
                      <a:pt x="147" y="30"/>
                    </a:lnTo>
                    <a:lnTo>
                      <a:pt x="148" y="30"/>
                    </a:lnTo>
                    <a:lnTo>
                      <a:pt x="149" y="30"/>
                    </a:lnTo>
                    <a:lnTo>
                      <a:pt x="150" y="30"/>
                    </a:lnTo>
                    <a:lnTo>
                      <a:pt x="151" y="30"/>
                    </a:lnTo>
                    <a:lnTo>
                      <a:pt x="154" y="30"/>
                    </a:lnTo>
                    <a:lnTo>
                      <a:pt x="155" y="30"/>
                    </a:lnTo>
                    <a:lnTo>
                      <a:pt x="156" y="30"/>
                    </a:lnTo>
                    <a:lnTo>
                      <a:pt x="157" y="30"/>
                    </a:lnTo>
                    <a:lnTo>
                      <a:pt x="158" y="3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1" name="Freeform 145"/>
              <p:cNvSpPr>
                <a:spLocks/>
              </p:cNvSpPr>
              <p:nvPr/>
            </p:nvSpPr>
            <p:spPr bwMode="auto">
              <a:xfrm>
                <a:off x="2957" y="3541"/>
                <a:ext cx="47" cy="4"/>
              </a:xfrm>
              <a:custGeom>
                <a:avLst/>
                <a:gdLst>
                  <a:gd name="T0" fmla="*/ 0 w 158"/>
                  <a:gd name="T1" fmla="*/ 0 h 45"/>
                  <a:gd name="T2" fmla="*/ 0 w 158"/>
                  <a:gd name="T3" fmla="*/ 0 h 45"/>
                  <a:gd name="T4" fmla="*/ 0 w 158"/>
                  <a:gd name="T5" fmla="*/ 0 h 45"/>
                  <a:gd name="T6" fmla="*/ 0 w 158"/>
                  <a:gd name="T7" fmla="*/ 0 h 45"/>
                  <a:gd name="T8" fmla="*/ 0 w 158"/>
                  <a:gd name="T9" fmla="*/ 0 h 45"/>
                  <a:gd name="T10" fmla="*/ 0 w 158"/>
                  <a:gd name="T11" fmla="*/ 0 h 45"/>
                  <a:gd name="T12" fmla="*/ 0 w 158"/>
                  <a:gd name="T13" fmla="*/ 0 h 45"/>
                  <a:gd name="T14" fmla="*/ 0 w 158"/>
                  <a:gd name="T15" fmla="*/ 0 h 45"/>
                  <a:gd name="T16" fmla="*/ 0 w 158"/>
                  <a:gd name="T17" fmla="*/ 0 h 45"/>
                  <a:gd name="T18" fmla="*/ 0 w 158"/>
                  <a:gd name="T19" fmla="*/ 0 h 45"/>
                  <a:gd name="T20" fmla="*/ 0 w 158"/>
                  <a:gd name="T21" fmla="*/ 0 h 45"/>
                  <a:gd name="T22" fmla="*/ 0 w 158"/>
                  <a:gd name="T23" fmla="*/ 0 h 45"/>
                  <a:gd name="T24" fmla="*/ 0 w 158"/>
                  <a:gd name="T25" fmla="*/ 0 h 45"/>
                  <a:gd name="T26" fmla="*/ 0 w 158"/>
                  <a:gd name="T27" fmla="*/ 0 h 45"/>
                  <a:gd name="T28" fmla="*/ 0 w 158"/>
                  <a:gd name="T29" fmla="*/ 0 h 45"/>
                  <a:gd name="T30" fmla="*/ 0 w 158"/>
                  <a:gd name="T31" fmla="*/ 0 h 45"/>
                  <a:gd name="T32" fmla="*/ 0 w 158"/>
                  <a:gd name="T33" fmla="*/ 0 h 45"/>
                  <a:gd name="T34" fmla="*/ 0 w 158"/>
                  <a:gd name="T35" fmla="*/ 0 h 45"/>
                  <a:gd name="T36" fmla="*/ 0 w 158"/>
                  <a:gd name="T37" fmla="*/ 0 h 45"/>
                  <a:gd name="T38" fmla="*/ 0 w 158"/>
                  <a:gd name="T39" fmla="*/ 0 h 45"/>
                  <a:gd name="T40" fmla="*/ 0 w 158"/>
                  <a:gd name="T41" fmla="*/ 0 h 45"/>
                  <a:gd name="T42" fmla="*/ 0 w 158"/>
                  <a:gd name="T43" fmla="*/ 0 h 45"/>
                  <a:gd name="T44" fmla="*/ 0 w 158"/>
                  <a:gd name="T45" fmla="*/ 0 h 45"/>
                  <a:gd name="T46" fmla="*/ 0 w 158"/>
                  <a:gd name="T47" fmla="*/ 0 h 45"/>
                  <a:gd name="T48" fmla="*/ 0 w 158"/>
                  <a:gd name="T49" fmla="*/ 0 h 45"/>
                  <a:gd name="T50" fmla="*/ 0 w 158"/>
                  <a:gd name="T51" fmla="*/ 0 h 45"/>
                  <a:gd name="T52" fmla="*/ 0 w 158"/>
                  <a:gd name="T53" fmla="*/ 0 h 45"/>
                  <a:gd name="T54" fmla="*/ 0 w 158"/>
                  <a:gd name="T55" fmla="*/ 0 h 45"/>
                  <a:gd name="T56" fmla="*/ 0 w 158"/>
                  <a:gd name="T57" fmla="*/ 0 h 45"/>
                  <a:gd name="T58" fmla="*/ 0 w 158"/>
                  <a:gd name="T59" fmla="*/ 0 h 45"/>
                  <a:gd name="T60" fmla="*/ 0 w 158"/>
                  <a:gd name="T61" fmla="*/ 0 h 45"/>
                  <a:gd name="T62" fmla="*/ 0 w 158"/>
                  <a:gd name="T63" fmla="*/ 0 h 45"/>
                  <a:gd name="T64" fmla="*/ 0 w 158"/>
                  <a:gd name="T65" fmla="*/ 0 h 45"/>
                  <a:gd name="T66" fmla="*/ 0 w 158"/>
                  <a:gd name="T67" fmla="*/ 0 h 45"/>
                  <a:gd name="T68" fmla="*/ 0 w 158"/>
                  <a:gd name="T69" fmla="*/ 0 h 45"/>
                  <a:gd name="T70" fmla="*/ 0 w 158"/>
                  <a:gd name="T71" fmla="*/ 0 h 45"/>
                  <a:gd name="T72" fmla="*/ 0 w 158"/>
                  <a:gd name="T73" fmla="*/ 0 h 45"/>
                  <a:gd name="T74" fmla="*/ 0 w 158"/>
                  <a:gd name="T75" fmla="*/ 0 h 45"/>
                  <a:gd name="T76" fmla="*/ 0 w 158"/>
                  <a:gd name="T77" fmla="*/ 0 h 45"/>
                  <a:gd name="T78" fmla="*/ 0 w 158"/>
                  <a:gd name="T79" fmla="*/ 0 h 45"/>
                  <a:gd name="T80" fmla="*/ 0 w 158"/>
                  <a:gd name="T81" fmla="*/ 0 h 45"/>
                  <a:gd name="T82" fmla="*/ 0 w 158"/>
                  <a:gd name="T83" fmla="*/ 0 h 45"/>
                  <a:gd name="T84" fmla="*/ 0 w 158"/>
                  <a:gd name="T85" fmla="*/ 0 h 45"/>
                  <a:gd name="T86" fmla="*/ 0 w 158"/>
                  <a:gd name="T87" fmla="*/ 0 h 45"/>
                  <a:gd name="T88" fmla="*/ 0 w 158"/>
                  <a:gd name="T89" fmla="*/ 0 h 45"/>
                  <a:gd name="T90" fmla="*/ 0 w 158"/>
                  <a:gd name="T91" fmla="*/ 0 h 45"/>
                  <a:gd name="T92" fmla="*/ 0 w 158"/>
                  <a:gd name="T93" fmla="*/ 0 h 45"/>
                  <a:gd name="T94" fmla="*/ 0 w 158"/>
                  <a:gd name="T95" fmla="*/ 0 h 45"/>
                  <a:gd name="T96" fmla="*/ 0 w 158"/>
                  <a:gd name="T97" fmla="*/ 0 h 45"/>
                  <a:gd name="T98" fmla="*/ 0 w 158"/>
                  <a:gd name="T99" fmla="*/ 0 h 45"/>
                  <a:gd name="T100" fmla="*/ 0 w 158"/>
                  <a:gd name="T101" fmla="*/ 0 h 45"/>
                  <a:gd name="T102" fmla="*/ 0 w 158"/>
                  <a:gd name="T103" fmla="*/ 0 h 45"/>
                  <a:gd name="T104" fmla="*/ 0 w 158"/>
                  <a:gd name="T105" fmla="*/ 0 h 45"/>
                  <a:gd name="T106" fmla="*/ 0 w 158"/>
                  <a:gd name="T107" fmla="*/ 0 h 45"/>
                  <a:gd name="T108" fmla="*/ 0 w 158"/>
                  <a:gd name="T109" fmla="*/ 0 h 45"/>
                  <a:gd name="T110" fmla="*/ 0 w 158"/>
                  <a:gd name="T111" fmla="*/ 0 h 45"/>
                  <a:gd name="T112" fmla="*/ 0 w 158"/>
                  <a:gd name="T113" fmla="*/ 0 h 45"/>
                  <a:gd name="T114" fmla="*/ 0 w 158"/>
                  <a:gd name="T115" fmla="*/ 0 h 45"/>
                  <a:gd name="T116" fmla="*/ 0 w 158"/>
                  <a:gd name="T117" fmla="*/ 0 h 45"/>
                  <a:gd name="T118" fmla="*/ 0 w 158"/>
                  <a:gd name="T119" fmla="*/ 0 h 45"/>
                  <a:gd name="T120" fmla="*/ 0 w 158"/>
                  <a:gd name="T121" fmla="*/ 0 h 45"/>
                  <a:gd name="T122" fmla="*/ 0 w 158"/>
                  <a:gd name="T123" fmla="*/ 0 h 45"/>
                  <a:gd name="T124" fmla="*/ 0 w 158"/>
                  <a:gd name="T125" fmla="*/ 0 h 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5">
                    <a:moveTo>
                      <a:pt x="0" y="45"/>
                    </a:moveTo>
                    <a:lnTo>
                      <a:pt x="1" y="45"/>
                    </a:lnTo>
                    <a:lnTo>
                      <a:pt x="3" y="45"/>
                    </a:lnTo>
                    <a:lnTo>
                      <a:pt x="4" y="39"/>
                    </a:lnTo>
                    <a:lnTo>
                      <a:pt x="5" y="39"/>
                    </a:lnTo>
                    <a:lnTo>
                      <a:pt x="6" y="39"/>
                    </a:lnTo>
                    <a:lnTo>
                      <a:pt x="7" y="39"/>
                    </a:lnTo>
                    <a:lnTo>
                      <a:pt x="9" y="39"/>
                    </a:lnTo>
                    <a:lnTo>
                      <a:pt x="11" y="32"/>
                    </a:lnTo>
                    <a:lnTo>
                      <a:pt x="12" y="32"/>
                    </a:lnTo>
                    <a:lnTo>
                      <a:pt x="13" y="32"/>
                    </a:lnTo>
                    <a:lnTo>
                      <a:pt x="14" y="32"/>
                    </a:lnTo>
                    <a:lnTo>
                      <a:pt x="15" y="32"/>
                    </a:lnTo>
                    <a:lnTo>
                      <a:pt x="16" y="32"/>
                    </a:lnTo>
                    <a:lnTo>
                      <a:pt x="18" y="26"/>
                    </a:lnTo>
                    <a:lnTo>
                      <a:pt x="19" y="26"/>
                    </a:lnTo>
                    <a:lnTo>
                      <a:pt x="20" y="26"/>
                    </a:lnTo>
                    <a:lnTo>
                      <a:pt x="22" y="26"/>
                    </a:lnTo>
                    <a:lnTo>
                      <a:pt x="23" y="26"/>
                    </a:lnTo>
                    <a:lnTo>
                      <a:pt x="24" y="26"/>
                    </a:lnTo>
                    <a:lnTo>
                      <a:pt x="26" y="26"/>
                    </a:lnTo>
                    <a:lnTo>
                      <a:pt x="27" y="19"/>
                    </a:lnTo>
                    <a:lnTo>
                      <a:pt x="28" y="19"/>
                    </a:lnTo>
                    <a:lnTo>
                      <a:pt x="29" y="19"/>
                    </a:lnTo>
                    <a:lnTo>
                      <a:pt x="30" y="19"/>
                    </a:lnTo>
                    <a:lnTo>
                      <a:pt x="31" y="19"/>
                    </a:lnTo>
                    <a:lnTo>
                      <a:pt x="33" y="13"/>
                    </a:lnTo>
                    <a:lnTo>
                      <a:pt x="34" y="13"/>
                    </a:lnTo>
                    <a:lnTo>
                      <a:pt x="36" y="13"/>
                    </a:lnTo>
                    <a:lnTo>
                      <a:pt x="37" y="13"/>
                    </a:lnTo>
                    <a:lnTo>
                      <a:pt x="38" y="13"/>
                    </a:lnTo>
                    <a:lnTo>
                      <a:pt x="39" y="6"/>
                    </a:lnTo>
                    <a:lnTo>
                      <a:pt x="41" y="6"/>
                    </a:lnTo>
                    <a:lnTo>
                      <a:pt x="42" y="6"/>
                    </a:lnTo>
                    <a:lnTo>
                      <a:pt x="43" y="6"/>
                    </a:lnTo>
                    <a:lnTo>
                      <a:pt x="44" y="6"/>
                    </a:lnTo>
                    <a:lnTo>
                      <a:pt x="45" y="6"/>
                    </a:lnTo>
                    <a:lnTo>
                      <a:pt x="46" y="6"/>
                    </a:lnTo>
                    <a:lnTo>
                      <a:pt x="49" y="6"/>
                    </a:lnTo>
                    <a:lnTo>
                      <a:pt x="50" y="6"/>
                    </a:lnTo>
                    <a:lnTo>
                      <a:pt x="51" y="6"/>
                    </a:lnTo>
                    <a:lnTo>
                      <a:pt x="52" y="6"/>
                    </a:lnTo>
                    <a:lnTo>
                      <a:pt x="53" y="6"/>
                    </a:lnTo>
                    <a:lnTo>
                      <a:pt x="54" y="6"/>
                    </a:lnTo>
                    <a:lnTo>
                      <a:pt x="56" y="6"/>
                    </a:lnTo>
                    <a:lnTo>
                      <a:pt x="57" y="6"/>
                    </a:lnTo>
                    <a:lnTo>
                      <a:pt x="58" y="6"/>
                    </a:lnTo>
                    <a:lnTo>
                      <a:pt x="59" y="6"/>
                    </a:lnTo>
                    <a:lnTo>
                      <a:pt x="60" y="6"/>
                    </a:lnTo>
                    <a:lnTo>
                      <a:pt x="62" y="6"/>
                    </a:lnTo>
                    <a:lnTo>
                      <a:pt x="64" y="6"/>
                    </a:lnTo>
                    <a:lnTo>
                      <a:pt x="65" y="6"/>
                    </a:lnTo>
                    <a:lnTo>
                      <a:pt x="66" y="6"/>
                    </a:lnTo>
                    <a:lnTo>
                      <a:pt x="67" y="6"/>
                    </a:lnTo>
                    <a:lnTo>
                      <a:pt x="68" y="6"/>
                    </a:lnTo>
                    <a:lnTo>
                      <a:pt x="69" y="6"/>
                    </a:lnTo>
                    <a:lnTo>
                      <a:pt x="71" y="6"/>
                    </a:lnTo>
                    <a:lnTo>
                      <a:pt x="72" y="6"/>
                    </a:lnTo>
                    <a:lnTo>
                      <a:pt x="73" y="6"/>
                    </a:lnTo>
                    <a:lnTo>
                      <a:pt x="74" y="6"/>
                    </a:lnTo>
                    <a:lnTo>
                      <a:pt x="76" y="6"/>
                    </a:lnTo>
                    <a:lnTo>
                      <a:pt x="78" y="6"/>
                    </a:lnTo>
                    <a:lnTo>
                      <a:pt x="79" y="6"/>
                    </a:lnTo>
                    <a:lnTo>
                      <a:pt x="80" y="6"/>
                    </a:lnTo>
                    <a:lnTo>
                      <a:pt x="81" y="6"/>
                    </a:lnTo>
                    <a:lnTo>
                      <a:pt x="82" y="6"/>
                    </a:lnTo>
                    <a:lnTo>
                      <a:pt x="83" y="6"/>
                    </a:lnTo>
                    <a:lnTo>
                      <a:pt x="85" y="13"/>
                    </a:lnTo>
                    <a:lnTo>
                      <a:pt x="86" y="13"/>
                    </a:lnTo>
                    <a:lnTo>
                      <a:pt x="87" y="13"/>
                    </a:lnTo>
                    <a:lnTo>
                      <a:pt x="89" y="13"/>
                    </a:lnTo>
                    <a:lnTo>
                      <a:pt x="90" y="13"/>
                    </a:lnTo>
                    <a:lnTo>
                      <a:pt x="91" y="6"/>
                    </a:lnTo>
                    <a:lnTo>
                      <a:pt x="93" y="6"/>
                    </a:lnTo>
                    <a:lnTo>
                      <a:pt x="94" y="6"/>
                    </a:lnTo>
                    <a:lnTo>
                      <a:pt x="95" y="6"/>
                    </a:lnTo>
                    <a:lnTo>
                      <a:pt x="96" y="6"/>
                    </a:lnTo>
                    <a:lnTo>
                      <a:pt x="97" y="6"/>
                    </a:lnTo>
                    <a:lnTo>
                      <a:pt x="98" y="6"/>
                    </a:lnTo>
                    <a:lnTo>
                      <a:pt x="100" y="6"/>
                    </a:lnTo>
                    <a:lnTo>
                      <a:pt x="102" y="6"/>
                    </a:lnTo>
                    <a:lnTo>
                      <a:pt x="103" y="6"/>
                    </a:lnTo>
                    <a:lnTo>
                      <a:pt x="104" y="6"/>
                    </a:lnTo>
                    <a:lnTo>
                      <a:pt x="105" y="0"/>
                    </a:lnTo>
                    <a:lnTo>
                      <a:pt x="106" y="0"/>
                    </a:lnTo>
                    <a:lnTo>
                      <a:pt x="108" y="0"/>
                    </a:lnTo>
                    <a:lnTo>
                      <a:pt x="109" y="0"/>
                    </a:lnTo>
                    <a:lnTo>
                      <a:pt x="110" y="0"/>
                    </a:lnTo>
                    <a:lnTo>
                      <a:pt x="111" y="0"/>
                    </a:lnTo>
                    <a:lnTo>
                      <a:pt x="112" y="0"/>
                    </a:lnTo>
                    <a:lnTo>
                      <a:pt x="113" y="0"/>
                    </a:lnTo>
                    <a:lnTo>
                      <a:pt x="116" y="0"/>
                    </a:lnTo>
                    <a:lnTo>
                      <a:pt x="117" y="6"/>
                    </a:lnTo>
                    <a:lnTo>
                      <a:pt x="118" y="6"/>
                    </a:lnTo>
                    <a:lnTo>
                      <a:pt x="119" y="6"/>
                    </a:lnTo>
                    <a:lnTo>
                      <a:pt x="120" y="6"/>
                    </a:lnTo>
                    <a:lnTo>
                      <a:pt x="121" y="6"/>
                    </a:lnTo>
                    <a:lnTo>
                      <a:pt x="123" y="6"/>
                    </a:lnTo>
                    <a:lnTo>
                      <a:pt x="124" y="6"/>
                    </a:lnTo>
                    <a:lnTo>
                      <a:pt x="125" y="0"/>
                    </a:lnTo>
                    <a:lnTo>
                      <a:pt x="126" y="0"/>
                    </a:lnTo>
                    <a:lnTo>
                      <a:pt x="127" y="0"/>
                    </a:lnTo>
                    <a:lnTo>
                      <a:pt x="129" y="0"/>
                    </a:lnTo>
                    <a:lnTo>
                      <a:pt x="131" y="0"/>
                    </a:lnTo>
                    <a:lnTo>
                      <a:pt x="132" y="0"/>
                    </a:lnTo>
                    <a:lnTo>
                      <a:pt x="133" y="0"/>
                    </a:lnTo>
                    <a:lnTo>
                      <a:pt x="134" y="0"/>
                    </a:lnTo>
                    <a:lnTo>
                      <a:pt x="135" y="0"/>
                    </a:lnTo>
                    <a:lnTo>
                      <a:pt x="136" y="0"/>
                    </a:lnTo>
                    <a:lnTo>
                      <a:pt x="138" y="0"/>
                    </a:lnTo>
                    <a:lnTo>
                      <a:pt x="139" y="6"/>
                    </a:lnTo>
                    <a:lnTo>
                      <a:pt x="140" y="6"/>
                    </a:lnTo>
                    <a:lnTo>
                      <a:pt x="142" y="6"/>
                    </a:lnTo>
                    <a:lnTo>
                      <a:pt x="143" y="6"/>
                    </a:lnTo>
                    <a:lnTo>
                      <a:pt x="144" y="6"/>
                    </a:lnTo>
                    <a:lnTo>
                      <a:pt x="146" y="0"/>
                    </a:lnTo>
                    <a:lnTo>
                      <a:pt x="147" y="0"/>
                    </a:lnTo>
                    <a:lnTo>
                      <a:pt x="148" y="0"/>
                    </a:lnTo>
                    <a:lnTo>
                      <a:pt x="149" y="0"/>
                    </a:lnTo>
                    <a:lnTo>
                      <a:pt x="150" y="0"/>
                    </a:lnTo>
                    <a:lnTo>
                      <a:pt x="151" y="0"/>
                    </a:lnTo>
                    <a:lnTo>
                      <a:pt x="153" y="6"/>
                    </a:lnTo>
                    <a:lnTo>
                      <a:pt x="154" y="6"/>
                    </a:lnTo>
                    <a:lnTo>
                      <a:pt x="156" y="6"/>
                    </a:lnTo>
                    <a:lnTo>
                      <a:pt x="157" y="6"/>
                    </a:lnTo>
                    <a:lnTo>
                      <a:pt x="158"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2" name="Freeform 146"/>
              <p:cNvSpPr>
                <a:spLocks/>
              </p:cNvSpPr>
              <p:nvPr/>
            </p:nvSpPr>
            <p:spPr bwMode="auto">
              <a:xfrm>
                <a:off x="3004" y="3540"/>
                <a:ext cx="46" cy="3"/>
              </a:xfrm>
              <a:custGeom>
                <a:avLst/>
                <a:gdLst>
                  <a:gd name="T0" fmla="*/ 0 w 158"/>
                  <a:gd name="T1" fmla="*/ 0 h 33"/>
                  <a:gd name="T2" fmla="*/ 0 w 158"/>
                  <a:gd name="T3" fmla="*/ 0 h 33"/>
                  <a:gd name="T4" fmla="*/ 0 w 158"/>
                  <a:gd name="T5" fmla="*/ 0 h 33"/>
                  <a:gd name="T6" fmla="*/ 0 w 158"/>
                  <a:gd name="T7" fmla="*/ 0 h 33"/>
                  <a:gd name="T8" fmla="*/ 0 w 158"/>
                  <a:gd name="T9" fmla="*/ 0 h 33"/>
                  <a:gd name="T10" fmla="*/ 0 w 158"/>
                  <a:gd name="T11" fmla="*/ 0 h 33"/>
                  <a:gd name="T12" fmla="*/ 0 w 158"/>
                  <a:gd name="T13" fmla="*/ 0 h 33"/>
                  <a:gd name="T14" fmla="*/ 0 w 158"/>
                  <a:gd name="T15" fmla="*/ 0 h 33"/>
                  <a:gd name="T16" fmla="*/ 0 w 158"/>
                  <a:gd name="T17" fmla="*/ 0 h 33"/>
                  <a:gd name="T18" fmla="*/ 0 w 158"/>
                  <a:gd name="T19" fmla="*/ 0 h 33"/>
                  <a:gd name="T20" fmla="*/ 0 w 158"/>
                  <a:gd name="T21" fmla="*/ 0 h 33"/>
                  <a:gd name="T22" fmla="*/ 0 w 158"/>
                  <a:gd name="T23" fmla="*/ 0 h 33"/>
                  <a:gd name="T24" fmla="*/ 0 w 158"/>
                  <a:gd name="T25" fmla="*/ 0 h 33"/>
                  <a:gd name="T26" fmla="*/ 0 w 158"/>
                  <a:gd name="T27" fmla="*/ 0 h 33"/>
                  <a:gd name="T28" fmla="*/ 0 w 158"/>
                  <a:gd name="T29" fmla="*/ 0 h 33"/>
                  <a:gd name="T30" fmla="*/ 0 w 158"/>
                  <a:gd name="T31" fmla="*/ 0 h 33"/>
                  <a:gd name="T32" fmla="*/ 0 w 158"/>
                  <a:gd name="T33" fmla="*/ 0 h 33"/>
                  <a:gd name="T34" fmla="*/ 0 w 158"/>
                  <a:gd name="T35" fmla="*/ 0 h 33"/>
                  <a:gd name="T36" fmla="*/ 0 w 158"/>
                  <a:gd name="T37" fmla="*/ 0 h 33"/>
                  <a:gd name="T38" fmla="*/ 0 w 158"/>
                  <a:gd name="T39" fmla="*/ 0 h 33"/>
                  <a:gd name="T40" fmla="*/ 0 w 158"/>
                  <a:gd name="T41" fmla="*/ 0 h 33"/>
                  <a:gd name="T42" fmla="*/ 0 w 158"/>
                  <a:gd name="T43" fmla="*/ 0 h 33"/>
                  <a:gd name="T44" fmla="*/ 0 w 158"/>
                  <a:gd name="T45" fmla="*/ 0 h 33"/>
                  <a:gd name="T46" fmla="*/ 0 w 158"/>
                  <a:gd name="T47" fmla="*/ 0 h 33"/>
                  <a:gd name="T48" fmla="*/ 0 w 158"/>
                  <a:gd name="T49" fmla="*/ 0 h 33"/>
                  <a:gd name="T50" fmla="*/ 0 w 158"/>
                  <a:gd name="T51" fmla="*/ 0 h 33"/>
                  <a:gd name="T52" fmla="*/ 0 w 158"/>
                  <a:gd name="T53" fmla="*/ 0 h 33"/>
                  <a:gd name="T54" fmla="*/ 0 w 158"/>
                  <a:gd name="T55" fmla="*/ 0 h 33"/>
                  <a:gd name="T56" fmla="*/ 0 w 158"/>
                  <a:gd name="T57" fmla="*/ 0 h 33"/>
                  <a:gd name="T58" fmla="*/ 0 w 158"/>
                  <a:gd name="T59" fmla="*/ 0 h 33"/>
                  <a:gd name="T60" fmla="*/ 0 w 158"/>
                  <a:gd name="T61" fmla="*/ 0 h 33"/>
                  <a:gd name="T62" fmla="*/ 0 w 158"/>
                  <a:gd name="T63" fmla="*/ 0 h 33"/>
                  <a:gd name="T64" fmla="*/ 0 w 158"/>
                  <a:gd name="T65" fmla="*/ 0 h 33"/>
                  <a:gd name="T66" fmla="*/ 0 w 158"/>
                  <a:gd name="T67" fmla="*/ 0 h 33"/>
                  <a:gd name="T68" fmla="*/ 0 w 158"/>
                  <a:gd name="T69" fmla="*/ 0 h 33"/>
                  <a:gd name="T70" fmla="*/ 0 w 158"/>
                  <a:gd name="T71" fmla="*/ 0 h 33"/>
                  <a:gd name="T72" fmla="*/ 0 w 158"/>
                  <a:gd name="T73" fmla="*/ 0 h 33"/>
                  <a:gd name="T74" fmla="*/ 0 w 158"/>
                  <a:gd name="T75" fmla="*/ 0 h 33"/>
                  <a:gd name="T76" fmla="*/ 0 w 158"/>
                  <a:gd name="T77" fmla="*/ 0 h 33"/>
                  <a:gd name="T78" fmla="*/ 0 w 158"/>
                  <a:gd name="T79" fmla="*/ 0 h 33"/>
                  <a:gd name="T80" fmla="*/ 0 w 158"/>
                  <a:gd name="T81" fmla="*/ 0 h 33"/>
                  <a:gd name="T82" fmla="*/ 0 w 158"/>
                  <a:gd name="T83" fmla="*/ 0 h 33"/>
                  <a:gd name="T84" fmla="*/ 0 w 158"/>
                  <a:gd name="T85" fmla="*/ 0 h 33"/>
                  <a:gd name="T86" fmla="*/ 0 w 158"/>
                  <a:gd name="T87" fmla="*/ 0 h 33"/>
                  <a:gd name="T88" fmla="*/ 0 w 158"/>
                  <a:gd name="T89" fmla="*/ 0 h 33"/>
                  <a:gd name="T90" fmla="*/ 0 w 158"/>
                  <a:gd name="T91" fmla="*/ 0 h 33"/>
                  <a:gd name="T92" fmla="*/ 0 w 158"/>
                  <a:gd name="T93" fmla="*/ 0 h 33"/>
                  <a:gd name="T94" fmla="*/ 0 w 158"/>
                  <a:gd name="T95" fmla="*/ 0 h 33"/>
                  <a:gd name="T96" fmla="*/ 0 w 158"/>
                  <a:gd name="T97" fmla="*/ 0 h 33"/>
                  <a:gd name="T98" fmla="*/ 0 w 158"/>
                  <a:gd name="T99" fmla="*/ 0 h 33"/>
                  <a:gd name="T100" fmla="*/ 0 w 158"/>
                  <a:gd name="T101" fmla="*/ 0 h 33"/>
                  <a:gd name="T102" fmla="*/ 0 w 158"/>
                  <a:gd name="T103" fmla="*/ 0 h 33"/>
                  <a:gd name="T104" fmla="*/ 0 w 158"/>
                  <a:gd name="T105" fmla="*/ 0 h 33"/>
                  <a:gd name="T106" fmla="*/ 0 w 158"/>
                  <a:gd name="T107" fmla="*/ 0 h 33"/>
                  <a:gd name="T108" fmla="*/ 0 w 158"/>
                  <a:gd name="T109" fmla="*/ 0 h 33"/>
                  <a:gd name="T110" fmla="*/ 0 w 158"/>
                  <a:gd name="T111" fmla="*/ 0 h 33"/>
                  <a:gd name="T112" fmla="*/ 0 w 158"/>
                  <a:gd name="T113" fmla="*/ 0 h 33"/>
                  <a:gd name="T114" fmla="*/ 0 w 158"/>
                  <a:gd name="T115" fmla="*/ 0 h 33"/>
                  <a:gd name="T116" fmla="*/ 0 w 158"/>
                  <a:gd name="T117" fmla="*/ 0 h 33"/>
                  <a:gd name="T118" fmla="*/ 0 w 158"/>
                  <a:gd name="T119" fmla="*/ 0 h 33"/>
                  <a:gd name="T120" fmla="*/ 0 w 158"/>
                  <a:gd name="T121" fmla="*/ 0 h 33"/>
                  <a:gd name="T122" fmla="*/ 0 w 158"/>
                  <a:gd name="T123" fmla="*/ 0 h 33"/>
                  <a:gd name="T124" fmla="*/ 0 w 158"/>
                  <a:gd name="T125" fmla="*/ 0 h 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3">
                    <a:moveTo>
                      <a:pt x="0" y="14"/>
                    </a:moveTo>
                    <a:lnTo>
                      <a:pt x="1" y="14"/>
                    </a:lnTo>
                    <a:lnTo>
                      <a:pt x="3" y="14"/>
                    </a:lnTo>
                    <a:lnTo>
                      <a:pt x="4" y="14"/>
                    </a:lnTo>
                    <a:lnTo>
                      <a:pt x="5" y="14"/>
                    </a:lnTo>
                    <a:lnTo>
                      <a:pt x="6" y="14"/>
                    </a:lnTo>
                    <a:lnTo>
                      <a:pt x="7" y="14"/>
                    </a:lnTo>
                    <a:lnTo>
                      <a:pt x="8" y="14"/>
                    </a:lnTo>
                    <a:lnTo>
                      <a:pt x="11" y="14"/>
                    </a:lnTo>
                    <a:lnTo>
                      <a:pt x="12" y="14"/>
                    </a:lnTo>
                    <a:lnTo>
                      <a:pt x="13" y="14"/>
                    </a:lnTo>
                    <a:lnTo>
                      <a:pt x="14" y="14"/>
                    </a:lnTo>
                    <a:lnTo>
                      <a:pt x="15" y="14"/>
                    </a:lnTo>
                    <a:lnTo>
                      <a:pt x="16" y="14"/>
                    </a:lnTo>
                    <a:lnTo>
                      <a:pt x="18" y="14"/>
                    </a:lnTo>
                    <a:lnTo>
                      <a:pt x="19" y="14"/>
                    </a:lnTo>
                    <a:lnTo>
                      <a:pt x="20" y="8"/>
                    </a:lnTo>
                    <a:lnTo>
                      <a:pt x="21" y="8"/>
                    </a:lnTo>
                    <a:lnTo>
                      <a:pt x="22" y="8"/>
                    </a:lnTo>
                    <a:lnTo>
                      <a:pt x="25" y="8"/>
                    </a:lnTo>
                    <a:lnTo>
                      <a:pt x="26" y="8"/>
                    </a:lnTo>
                    <a:lnTo>
                      <a:pt x="27" y="8"/>
                    </a:lnTo>
                    <a:lnTo>
                      <a:pt x="28" y="8"/>
                    </a:lnTo>
                    <a:lnTo>
                      <a:pt x="29" y="14"/>
                    </a:lnTo>
                    <a:lnTo>
                      <a:pt x="30" y="14"/>
                    </a:lnTo>
                    <a:lnTo>
                      <a:pt x="32" y="8"/>
                    </a:lnTo>
                    <a:lnTo>
                      <a:pt x="33" y="8"/>
                    </a:lnTo>
                    <a:lnTo>
                      <a:pt x="34" y="8"/>
                    </a:lnTo>
                    <a:lnTo>
                      <a:pt x="35" y="8"/>
                    </a:lnTo>
                    <a:lnTo>
                      <a:pt x="36" y="8"/>
                    </a:lnTo>
                    <a:lnTo>
                      <a:pt x="38" y="8"/>
                    </a:lnTo>
                    <a:lnTo>
                      <a:pt x="40" y="8"/>
                    </a:lnTo>
                    <a:lnTo>
                      <a:pt x="41" y="8"/>
                    </a:lnTo>
                    <a:lnTo>
                      <a:pt x="42" y="8"/>
                    </a:lnTo>
                    <a:lnTo>
                      <a:pt x="43" y="8"/>
                    </a:lnTo>
                    <a:lnTo>
                      <a:pt x="44" y="14"/>
                    </a:lnTo>
                    <a:lnTo>
                      <a:pt x="45" y="14"/>
                    </a:lnTo>
                    <a:lnTo>
                      <a:pt x="47" y="14"/>
                    </a:lnTo>
                    <a:lnTo>
                      <a:pt x="48" y="14"/>
                    </a:lnTo>
                    <a:lnTo>
                      <a:pt x="49" y="14"/>
                    </a:lnTo>
                    <a:lnTo>
                      <a:pt x="51" y="14"/>
                    </a:lnTo>
                    <a:lnTo>
                      <a:pt x="52" y="14"/>
                    </a:lnTo>
                    <a:lnTo>
                      <a:pt x="53" y="21"/>
                    </a:lnTo>
                    <a:lnTo>
                      <a:pt x="55" y="21"/>
                    </a:lnTo>
                    <a:lnTo>
                      <a:pt x="56" y="21"/>
                    </a:lnTo>
                    <a:lnTo>
                      <a:pt x="57" y="21"/>
                    </a:lnTo>
                    <a:lnTo>
                      <a:pt x="58" y="21"/>
                    </a:lnTo>
                    <a:lnTo>
                      <a:pt x="59" y="21"/>
                    </a:lnTo>
                    <a:lnTo>
                      <a:pt x="60" y="21"/>
                    </a:lnTo>
                    <a:lnTo>
                      <a:pt x="62" y="21"/>
                    </a:lnTo>
                    <a:lnTo>
                      <a:pt x="64" y="21"/>
                    </a:lnTo>
                    <a:lnTo>
                      <a:pt x="65" y="21"/>
                    </a:lnTo>
                    <a:lnTo>
                      <a:pt x="66" y="21"/>
                    </a:lnTo>
                    <a:lnTo>
                      <a:pt x="67" y="21"/>
                    </a:lnTo>
                    <a:lnTo>
                      <a:pt x="68" y="21"/>
                    </a:lnTo>
                    <a:lnTo>
                      <a:pt x="70" y="21"/>
                    </a:lnTo>
                    <a:lnTo>
                      <a:pt x="71" y="21"/>
                    </a:lnTo>
                    <a:lnTo>
                      <a:pt x="72" y="21"/>
                    </a:lnTo>
                    <a:lnTo>
                      <a:pt x="73" y="21"/>
                    </a:lnTo>
                    <a:lnTo>
                      <a:pt x="74" y="21"/>
                    </a:lnTo>
                    <a:lnTo>
                      <a:pt x="75" y="21"/>
                    </a:lnTo>
                    <a:lnTo>
                      <a:pt x="78" y="27"/>
                    </a:lnTo>
                    <a:lnTo>
                      <a:pt x="79" y="27"/>
                    </a:lnTo>
                    <a:lnTo>
                      <a:pt x="80" y="27"/>
                    </a:lnTo>
                    <a:lnTo>
                      <a:pt x="81" y="27"/>
                    </a:lnTo>
                    <a:lnTo>
                      <a:pt x="82" y="27"/>
                    </a:lnTo>
                    <a:lnTo>
                      <a:pt x="83" y="27"/>
                    </a:lnTo>
                    <a:lnTo>
                      <a:pt x="85" y="27"/>
                    </a:lnTo>
                    <a:lnTo>
                      <a:pt x="86" y="27"/>
                    </a:lnTo>
                    <a:lnTo>
                      <a:pt x="87" y="27"/>
                    </a:lnTo>
                    <a:lnTo>
                      <a:pt x="88" y="27"/>
                    </a:lnTo>
                    <a:lnTo>
                      <a:pt x="89" y="27"/>
                    </a:lnTo>
                    <a:lnTo>
                      <a:pt x="91" y="27"/>
                    </a:lnTo>
                    <a:lnTo>
                      <a:pt x="93" y="33"/>
                    </a:lnTo>
                    <a:lnTo>
                      <a:pt x="94" y="33"/>
                    </a:lnTo>
                    <a:lnTo>
                      <a:pt x="95" y="33"/>
                    </a:lnTo>
                    <a:lnTo>
                      <a:pt x="96" y="33"/>
                    </a:lnTo>
                    <a:lnTo>
                      <a:pt x="97" y="33"/>
                    </a:lnTo>
                    <a:lnTo>
                      <a:pt x="98" y="33"/>
                    </a:lnTo>
                    <a:lnTo>
                      <a:pt x="100" y="33"/>
                    </a:lnTo>
                    <a:lnTo>
                      <a:pt x="101" y="33"/>
                    </a:lnTo>
                    <a:lnTo>
                      <a:pt x="102" y="33"/>
                    </a:lnTo>
                    <a:lnTo>
                      <a:pt x="104" y="33"/>
                    </a:lnTo>
                    <a:lnTo>
                      <a:pt x="105" y="33"/>
                    </a:lnTo>
                    <a:lnTo>
                      <a:pt x="106" y="33"/>
                    </a:lnTo>
                    <a:lnTo>
                      <a:pt x="108" y="33"/>
                    </a:lnTo>
                    <a:lnTo>
                      <a:pt x="109" y="33"/>
                    </a:lnTo>
                    <a:lnTo>
                      <a:pt x="110" y="26"/>
                    </a:lnTo>
                    <a:lnTo>
                      <a:pt x="111" y="26"/>
                    </a:lnTo>
                    <a:lnTo>
                      <a:pt x="112" y="26"/>
                    </a:lnTo>
                    <a:lnTo>
                      <a:pt x="113" y="26"/>
                    </a:lnTo>
                    <a:lnTo>
                      <a:pt x="115" y="26"/>
                    </a:lnTo>
                    <a:lnTo>
                      <a:pt x="116" y="26"/>
                    </a:lnTo>
                    <a:lnTo>
                      <a:pt x="118" y="26"/>
                    </a:lnTo>
                    <a:lnTo>
                      <a:pt x="119" y="26"/>
                    </a:lnTo>
                    <a:lnTo>
                      <a:pt x="120" y="26"/>
                    </a:lnTo>
                    <a:lnTo>
                      <a:pt x="122" y="26"/>
                    </a:lnTo>
                    <a:lnTo>
                      <a:pt x="123" y="26"/>
                    </a:lnTo>
                    <a:lnTo>
                      <a:pt x="124" y="20"/>
                    </a:lnTo>
                    <a:lnTo>
                      <a:pt x="125" y="20"/>
                    </a:lnTo>
                    <a:lnTo>
                      <a:pt x="126" y="20"/>
                    </a:lnTo>
                    <a:lnTo>
                      <a:pt x="127" y="20"/>
                    </a:lnTo>
                    <a:lnTo>
                      <a:pt x="129" y="13"/>
                    </a:lnTo>
                    <a:lnTo>
                      <a:pt x="131" y="13"/>
                    </a:lnTo>
                    <a:lnTo>
                      <a:pt x="132" y="13"/>
                    </a:lnTo>
                    <a:lnTo>
                      <a:pt x="133" y="13"/>
                    </a:lnTo>
                    <a:lnTo>
                      <a:pt x="134" y="13"/>
                    </a:lnTo>
                    <a:lnTo>
                      <a:pt x="135" y="7"/>
                    </a:lnTo>
                    <a:lnTo>
                      <a:pt x="137" y="7"/>
                    </a:lnTo>
                    <a:lnTo>
                      <a:pt x="138" y="7"/>
                    </a:lnTo>
                    <a:lnTo>
                      <a:pt x="139" y="7"/>
                    </a:lnTo>
                    <a:lnTo>
                      <a:pt x="140" y="7"/>
                    </a:lnTo>
                    <a:lnTo>
                      <a:pt x="141" y="7"/>
                    </a:lnTo>
                    <a:lnTo>
                      <a:pt x="142" y="7"/>
                    </a:lnTo>
                    <a:lnTo>
                      <a:pt x="145" y="7"/>
                    </a:lnTo>
                    <a:lnTo>
                      <a:pt x="146" y="7"/>
                    </a:lnTo>
                    <a:lnTo>
                      <a:pt x="147" y="7"/>
                    </a:lnTo>
                    <a:lnTo>
                      <a:pt x="148" y="7"/>
                    </a:lnTo>
                    <a:lnTo>
                      <a:pt x="149" y="7"/>
                    </a:lnTo>
                    <a:lnTo>
                      <a:pt x="150" y="7"/>
                    </a:lnTo>
                    <a:lnTo>
                      <a:pt x="152" y="7"/>
                    </a:lnTo>
                    <a:lnTo>
                      <a:pt x="153" y="7"/>
                    </a:lnTo>
                    <a:lnTo>
                      <a:pt x="154" y="7"/>
                    </a:lnTo>
                    <a:lnTo>
                      <a:pt x="155" y="7"/>
                    </a:lnTo>
                    <a:lnTo>
                      <a:pt x="156"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3" name="Freeform 147"/>
              <p:cNvSpPr>
                <a:spLocks/>
              </p:cNvSpPr>
              <p:nvPr/>
            </p:nvSpPr>
            <p:spPr bwMode="auto">
              <a:xfrm>
                <a:off x="3050" y="3538"/>
                <a:ext cx="46" cy="2"/>
              </a:xfrm>
              <a:custGeom>
                <a:avLst/>
                <a:gdLst>
                  <a:gd name="T0" fmla="*/ 0 w 156"/>
                  <a:gd name="T1" fmla="*/ 0 h 19"/>
                  <a:gd name="T2" fmla="*/ 0 w 156"/>
                  <a:gd name="T3" fmla="*/ 0 h 19"/>
                  <a:gd name="T4" fmla="*/ 0 w 156"/>
                  <a:gd name="T5" fmla="*/ 0 h 19"/>
                  <a:gd name="T6" fmla="*/ 0 w 156"/>
                  <a:gd name="T7" fmla="*/ 0 h 19"/>
                  <a:gd name="T8" fmla="*/ 0 w 156"/>
                  <a:gd name="T9" fmla="*/ 0 h 19"/>
                  <a:gd name="T10" fmla="*/ 0 w 156"/>
                  <a:gd name="T11" fmla="*/ 0 h 19"/>
                  <a:gd name="T12" fmla="*/ 0 w 156"/>
                  <a:gd name="T13" fmla="*/ 0 h 19"/>
                  <a:gd name="T14" fmla="*/ 0 w 156"/>
                  <a:gd name="T15" fmla="*/ 0 h 19"/>
                  <a:gd name="T16" fmla="*/ 0 w 156"/>
                  <a:gd name="T17" fmla="*/ 0 h 19"/>
                  <a:gd name="T18" fmla="*/ 0 w 156"/>
                  <a:gd name="T19" fmla="*/ 0 h 19"/>
                  <a:gd name="T20" fmla="*/ 0 w 156"/>
                  <a:gd name="T21" fmla="*/ 0 h 19"/>
                  <a:gd name="T22" fmla="*/ 0 w 156"/>
                  <a:gd name="T23" fmla="*/ 0 h 19"/>
                  <a:gd name="T24" fmla="*/ 0 w 156"/>
                  <a:gd name="T25" fmla="*/ 0 h 19"/>
                  <a:gd name="T26" fmla="*/ 0 w 156"/>
                  <a:gd name="T27" fmla="*/ 0 h 19"/>
                  <a:gd name="T28" fmla="*/ 0 w 156"/>
                  <a:gd name="T29" fmla="*/ 0 h 19"/>
                  <a:gd name="T30" fmla="*/ 0 w 156"/>
                  <a:gd name="T31" fmla="*/ 0 h 19"/>
                  <a:gd name="T32" fmla="*/ 0 w 156"/>
                  <a:gd name="T33" fmla="*/ 0 h 19"/>
                  <a:gd name="T34" fmla="*/ 0 w 156"/>
                  <a:gd name="T35" fmla="*/ 0 h 19"/>
                  <a:gd name="T36" fmla="*/ 0 w 156"/>
                  <a:gd name="T37" fmla="*/ 0 h 19"/>
                  <a:gd name="T38" fmla="*/ 0 w 156"/>
                  <a:gd name="T39" fmla="*/ 0 h 19"/>
                  <a:gd name="T40" fmla="*/ 0 w 156"/>
                  <a:gd name="T41" fmla="*/ 0 h 19"/>
                  <a:gd name="T42" fmla="*/ 0 w 156"/>
                  <a:gd name="T43" fmla="*/ 0 h 19"/>
                  <a:gd name="T44" fmla="*/ 0 w 156"/>
                  <a:gd name="T45" fmla="*/ 0 h 19"/>
                  <a:gd name="T46" fmla="*/ 0 w 156"/>
                  <a:gd name="T47" fmla="*/ 0 h 19"/>
                  <a:gd name="T48" fmla="*/ 0 w 156"/>
                  <a:gd name="T49" fmla="*/ 0 h 19"/>
                  <a:gd name="T50" fmla="*/ 0 w 156"/>
                  <a:gd name="T51" fmla="*/ 0 h 19"/>
                  <a:gd name="T52" fmla="*/ 0 w 156"/>
                  <a:gd name="T53" fmla="*/ 0 h 19"/>
                  <a:gd name="T54" fmla="*/ 0 w 156"/>
                  <a:gd name="T55" fmla="*/ 0 h 19"/>
                  <a:gd name="T56" fmla="*/ 0 w 156"/>
                  <a:gd name="T57" fmla="*/ 0 h 19"/>
                  <a:gd name="T58" fmla="*/ 0 w 156"/>
                  <a:gd name="T59" fmla="*/ 0 h 19"/>
                  <a:gd name="T60" fmla="*/ 0 w 156"/>
                  <a:gd name="T61" fmla="*/ 0 h 19"/>
                  <a:gd name="T62" fmla="*/ 0 w 156"/>
                  <a:gd name="T63" fmla="*/ 0 h 19"/>
                  <a:gd name="T64" fmla="*/ 0 w 156"/>
                  <a:gd name="T65" fmla="*/ 0 h 19"/>
                  <a:gd name="T66" fmla="*/ 0 w 156"/>
                  <a:gd name="T67" fmla="*/ 0 h 19"/>
                  <a:gd name="T68" fmla="*/ 0 w 156"/>
                  <a:gd name="T69" fmla="*/ 0 h 19"/>
                  <a:gd name="T70" fmla="*/ 0 w 156"/>
                  <a:gd name="T71" fmla="*/ 0 h 19"/>
                  <a:gd name="T72" fmla="*/ 0 w 156"/>
                  <a:gd name="T73" fmla="*/ 0 h 19"/>
                  <a:gd name="T74" fmla="*/ 0 w 156"/>
                  <a:gd name="T75" fmla="*/ 0 h 19"/>
                  <a:gd name="T76" fmla="*/ 0 w 156"/>
                  <a:gd name="T77" fmla="*/ 0 h 19"/>
                  <a:gd name="T78" fmla="*/ 0 w 156"/>
                  <a:gd name="T79" fmla="*/ 0 h 19"/>
                  <a:gd name="T80" fmla="*/ 0 w 156"/>
                  <a:gd name="T81" fmla="*/ 0 h 19"/>
                  <a:gd name="T82" fmla="*/ 0 w 156"/>
                  <a:gd name="T83" fmla="*/ 0 h 19"/>
                  <a:gd name="T84" fmla="*/ 0 w 156"/>
                  <a:gd name="T85" fmla="*/ 0 h 19"/>
                  <a:gd name="T86" fmla="*/ 0 w 156"/>
                  <a:gd name="T87" fmla="*/ 0 h 19"/>
                  <a:gd name="T88" fmla="*/ 0 w 156"/>
                  <a:gd name="T89" fmla="*/ 0 h 19"/>
                  <a:gd name="T90" fmla="*/ 0 w 156"/>
                  <a:gd name="T91" fmla="*/ 0 h 19"/>
                  <a:gd name="T92" fmla="*/ 0 w 156"/>
                  <a:gd name="T93" fmla="*/ 0 h 19"/>
                  <a:gd name="T94" fmla="*/ 0 w 156"/>
                  <a:gd name="T95" fmla="*/ 0 h 19"/>
                  <a:gd name="T96" fmla="*/ 0 w 156"/>
                  <a:gd name="T97" fmla="*/ 0 h 19"/>
                  <a:gd name="T98" fmla="*/ 0 w 156"/>
                  <a:gd name="T99" fmla="*/ 0 h 19"/>
                  <a:gd name="T100" fmla="*/ 0 w 156"/>
                  <a:gd name="T101" fmla="*/ 0 h 19"/>
                  <a:gd name="T102" fmla="*/ 0 w 156"/>
                  <a:gd name="T103" fmla="*/ 0 h 19"/>
                  <a:gd name="T104" fmla="*/ 0 w 156"/>
                  <a:gd name="T105" fmla="*/ 0 h 19"/>
                  <a:gd name="T106" fmla="*/ 0 w 156"/>
                  <a:gd name="T107" fmla="*/ 0 h 19"/>
                  <a:gd name="T108" fmla="*/ 0 w 156"/>
                  <a:gd name="T109" fmla="*/ 0 h 19"/>
                  <a:gd name="T110" fmla="*/ 0 w 156"/>
                  <a:gd name="T111" fmla="*/ 0 h 19"/>
                  <a:gd name="T112" fmla="*/ 0 w 156"/>
                  <a:gd name="T113" fmla="*/ 0 h 19"/>
                  <a:gd name="T114" fmla="*/ 0 w 156"/>
                  <a:gd name="T115" fmla="*/ 0 h 19"/>
                  <a:gd name="T116" fmla="*/ 0 w 156"/>
                  <a:gd name="T117" fmla="*/ 0 h 19"/>
                  <a:gd name="T118" fmla="*/ 0 w 156"/>
                  <a:gd name="T119" fmla="*/ 0 h 19"/>
                  <a:gd name="T120" fmla="*/ 0 w 156"/>
                  <a:gd name="T121" fmla="*/ 0 h 19"/>
                  <a:gd name="T122" fmla="*/ 0 w 156"/>
                  <a:gd name="T123" fmla="*/ 0 h 1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6" h="19">
                    <a:moveTo>
                      <a:pt x="0" y="19"/>
                    </a:moveTo>
                    <a:lnTo>
                      <a:pt x="2" y="19"/>
                    </a:lnTo>
                    <a:lnTo>
                      <a:pt x="3" y="19"/>
                    </a:lnTo>
                    <a:lnTo>
                      <a:pt x="4" y="19"/>
                    </a:lnTo>
                    <a:lnTo>
                      <a:pt x="5" y="13"/>
                    </a:lnTo>
                    <a:lnTo>
                      <a:pt x="6" y="13"/>
                    </a:lnTo>
                    <a:lnTo>
                      <a:pt x="7" y="13"/>
                    </a:lnTo>
                    <a:lnTo>
                      <a:pt x="9" y="13"/>
                    </a:lnTo>
                    <a:lnTo>
                      <a:pt x="10" y="6"/>
                    </a:lnTo>
                    <a:lnTo>
                      <a:pt x="11" y="6"/>
                    </a:lnTo>
                    <a:lnTo>
                      <a:pt x="13" y="6"/>
                    </a:lnTo>
                    <a:lnTo>
                      <a:pt x="14" y="6"/>
                    </a:lnTo>
                    <a:lnTo>
                      <a:pt x="15" y="6"/>
                    </a:lnTo>
                    <a:lnTo>
                      <a:pt x="17" y="6"/>
                    </a:lnTo>
                    <a:lnTo>
                      <a:pt x="18" y="6"/>
                    </a:lnTo>
                    <a:lnTo>
                      <a:pt x="19" y="6"/>
                    </a:lnTo>
                    <a:lnTo>
                      <a:pt x="20" y="6"/>
                    </a:lnTo>
                    <a:lnTo>
                      <a:pt x="21" y="6"/>
                    </a:lnTo>
                    <a:lnTo>
                      <a:pt x="22" y="6"/>
                    </a:lnTo>
                    <a:lnTo>
                      <a:pt x="24" y="6"/>
                    </a:lnTo>
                    <a:lnTo>
                      <a:pt x="26" y="6"/>
                    </a:lnTo>
                    <a:lnTo>
                      <a:pt x="27" y="6"/>
                    </a:lnTo>
                    <a:lnTo>
                      <a:pt x="28" y="6"/>
                    </a:lnTo>
                    <a:lnTo>
                      <a:pt x="29" y="6"/>
                    </a:lnTo>
                    <a:lnTo>
                      <a:pt x="30" y="6"/>
                    </a:lnTo>
                    <a:lnTo>
                      <a:pt x="32" y="0"/>
                    </a:lnTo>
                    <a:lnTo>
                      <a:pt x="33" y="0"/>
                    </a:lnTo>
                    <a:lnTo>
                      <a:pt x="34" y="0"/>
                    </a:lnTo>
                    <a:lnTo>
                      <a:pt x="35" y="0"/>
                    </a:lnTo>
                    <a:lnTo>
                      <a:pt x="36" y="0"/>
                    </a:lnTo>
                    <a:lnTo>
                      <a:pt x="37" y="0"/>
                    </a:lnTo>
                    <a:lnTo>
                      <a:pt x="40" y="0"/>
                    </a:lnTo>
                    <a:lnTo>
                      <a:pt x="41" y="6"/>
                    </a:lnTo>
                    <a:lnTo>
                      <a:pt x="42" y="6"/>
                    </a:lnTo>
                    <a:lnTo>
                      <a:pt x="43" y="6"/>
                    </a:lnTo>
                    <a:lnTo>
                      <a:pt x="44" y="6"/>
                    </a:lnTo>
                    <a:lnTo>
                      <a:pt x="45" y="6"/>
                    </a:lnTo>
                    <a:lnTo>
                      <a:pt x="47" y="6"/>
                    </a:lnTo>
                    <a:lnTo>
                      <a:pt x="48" y="6"/>
                    </a:lnTo>
                    <a:lnTo>
                      <a:pt x="49" y="6"/>
                    </a:lnTo>
                    <a:lnTo>
                      <a:pt x="50" y="6"/>
                    </a:lnTo>
                    <a:lnTo>
                      <a:pt x="51" y="0"/>
                    </a:lnTo>
                    <a:lnTo>
                      <a:pt x="53" y="0"/>
                    </a:lnTo>
                    <a:lnTo>
                      <a:pt x="55" y="0"/>
                    </a:lnTo>
                    <a:lnTo>
                      <a:pt x="56" y="0"/>
                    </a:lnTo>
                    <a:lnTo>
                      <a:pt x="57" y="0"/>
                    </a:lnTo>
                    <a:lnTo>
                      <a:pt x="58" y="0"/>
                    </a:lnTo>
                    <a:lnTo>
                      <a:pt x="59" y="0"/>
                    </a:lnTo>
                    <a:lnTo>
                      <a:pt x="60" y="0"/>
                    </a:lnTo>
                    <a:lnTo>
                      <a:pt x="62" y="0"/>
                    </a:lnTo>
                    <a:lnTo>
                      <a:pt x="63" y="0"/>
                    </a:lnTo>
                    <a:lnTo>
                      <a:pt x="64" y="0"/>
                    </a:lnTo>
                    <a:lnTo>
                      <a:pt x="66" y="0"/>
                    </a:lnTo>
                    <a:lnTo>
                      <a:pt x="67" y="0"/>
                    </a:lnTo>
                    <a:lnTo>
                      <a:pt x="69" y="0"/>
                    </a:lnTo>
                    <a:lnTo>
                      <a:pt x="70" y="0"/>
                    </a:lnTo>
                    <a:lnTo>
                      <a:pt x="71" y="0"/>
                    </a:lnTo>
                    <a:lnTo>
                      <a:pt x="72" y="0"/>
                    </a:lnTo>
                    <a:lnTo>
                      <a:pt x="73" y="0"/>
                    </a:lnTo>
                    <a:lnTo>
                      <a:pt x="74" y="0"/>
                    </a:lnTo>
                    <a:lnTo>
                      <a:pt x="76" y="0"/>
                    </a:lnTo>
                    <a:lnTo>
                      <a:pt x="77" y="0"/>
                    </a:lnTo>
                    <a:lnTo>
                      <a:pt x="78" y="0"/>
                    </a:lnTo>
                    <a:lnTo>
                      <a:pt x="80" y="6"/>
                    </a:lnTo>
                    <a:lnTo>
                      <a:pt x="81" y="6"/>
                    </a:lnTo>
                    <a:lnTo>
                      <a:pt x="82" y="6"/>
                    </a:lnTo>
                    <a:lnTo>
                      <a:pt x="84" y="6"/>
                    </a:lnTo>
                    <a:lnTo>
                      <a:pt x="85" y="6"/>
                    </a:lnTo>
                    <a:lnTo>
                      <a:pt x="86" y="6"/>
                    </a:lnTo>
                    <a:lnTo>
                      <a:pt x="87" y="6"/>
                    </a:lnTo>
                    <a:lnTo>
                      <a:pt x="88" y="6"/>
                    </a:lnTo>
                    <a:lnTo>
                      <a:pt x="89" y="6"/>
                    </a:lnTo>
                    <a:lnTo>
                      <a:pt x="91" y="6"/>
                    </a:lnTo>
                    <a:lnTo>
                      <a:pt x="93" y="6"/>
                    </a:lnTo>
                    <a:lnTo>
                      <a:pt x="94" y="6"/>
                    </a:lnTo>
                    <a:lnTo>
                      <a:pt x="95" y="13"/>
                    </a:lnTo>
                    <a:lnTo>
                      <a:pt x="96" y="13"/>
                    </a:lnTo>
                    <a:lnTo>
                      <a:pt x="97" y="13"/>
                    </a:lnTo>
                    <a:lnTo>
                      <a:pt x="99" y="13"/>
                    </a:lnTo>
                    <a:lnTo>
                      <a:pt x="100" y="13"/>
                    </a:lnTo>
                    <a:lnTo>
                      <a:pt x="101" y="19"/>
                    </a:lnTo>
                    <a:lnTo>
                      <a:pt x="102" y="19"/>
                    </a:lnTo>
                    <a:lnTo>
                      <a:pt x="103" y="19"/>
                    </a:lnTo>
                    <a:lnTo>
                      <a:pt x="104" y="19"/>
                    </a:lnTo>
                    <a:lnTo>
                      <a:pt x="107" y="19"/>
                    </a:lnTo>
                    <a:lnTo>
                      <a:pt x="108" y="19"/>
                    </a:lnTo>
                    <a:lnTo>
                      <a:pt x="109" y="19"/>
                    </a:lnTo>
                    <a:lnTo>
                      <a:pt x="110" y="19"/>
                    </a:lnTo>
                    <a:lnTo>
                      <a:pt x="111" y="18"/>
                    </a:lnTo>
                    <a:lnTo>
                      <a:pt x="112" y="18"/>
                    </a:lnTo>
                    <a:lnTo>
                      <a:pt x="114" y="18"/>
                    </a:lnTo>
                    <a:lnTo>
                      <a:pt x="115" y="18"/>
                    </a:lnTo>
                    <a:lnTo>
                      <a:pt x="116" y="18"/>
                    </a:lnTo>
                    <a:lnTo>
                      <a:pt x="117" y="18"/>
                    </a:lnTo>
                    <a:lnTo>
                      <a:pt x="118" y="18"/>
                    </a:lnTo>
                    <a:lnTo>
                      <a:pt x="120" y="18"/>
                    </a:lnTo>
                    <a:lnTo>
                      <a:pt x="122" y="18"/>
                    </a:lnTo>
                    <a:lnTo>
                      <a:pt x="123" y="18"/>
                    </a:lnTo>
                    <a:lnTo>
                      <a:pt x="124" y="18"/>
                    </a:lnTo>
                    <a:lnTo>
                      <a:pt x="125" y="18"/>
                    </a:lnTo>
                    <a:lnTo>
                      <a:pt x="126" y="18"/>
                    </a:lnTo>
                    <a:lnTo>
                      <a:pt x="127" y="12"/>
                    </a:lnTo>
                    <a:lnTo>
                      <a:pt x="129" y="12"/>
                    </a:lnTo>
                    <a:lnTo>
                      <a:pt x="130" y="12"/>
                    </a:lnTo>
                    <a:lnTo>
                      <a:pt x="131" y="12"/>
                    </a:lnTo>
                    <a:lnTo>
                      <a:pt x="133" y="12"/>
                    </a:lnTo>
                    <a:lnTo>
                      <a:pt x="134" y="18"/>
                    </a:lnTo>
                    <a:lnTo>
                      <a:pt x="135" y="12"/>
                    </a:lnTo>
                    <a:lnTo>
                      <a:pt x="137" y="12"/>
                    </a:lnTo>
                    <a:lnTo>
                      <a:pt x="138" y="12"/>
                    </a:lnTo>
                    <a:lnTo>
                      <a:pt x="139" y="12"/>
                    </a:lnTo>
                    <a:lnTo>
                      <a:pt x="140" y="12"/>
                    </a:lnTo>
                    <a:lnTo>
                      <a:pt x="141" y="12"/>
                    </a:lnTo>
                    <a:lnTo>
                      <a:pt x="142" y="12"/>
                    </a:lnTo>
                    <a:lnTo>
                      <a:pt x="144" y="18"/>
                    </a:lnTo>
                    <a:lnTo>
                      <a:pt x="146" y="12"/>
                    </a:lnTo>
                    <a:lnTo>
                      <a:pt x="147" y="12"/>
                    </a:lnTo>
                    <a:lnTo>
                      <a:pt x="148" y="12"/>
                    </a:lnTo>
                    <a:lnTo>
                      <a:pt x="149" y="12"/>
                    </a:lnTo>
                    <a:lnTo>
                      <a:pt x="150" y="5"/>
                    </a:lnTo>
                    <a:lnTo>
                      <a:pt x="152" y="5"/>
                    </a:lnTo>
                    <a:lnTo>
                      <a:pt x="153" y="5"/>
                    </a:lnTo>
                    <a:lnTo>
                      <a:pt x="154" y="5"/>
                    </a:lnTo>
                    <a:lnTo>
                      <a:pt x="155" y="5"/>
                    </a:lnTo>
                    <a:lnTo>
                      <a:pt x="156"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4" name="Freeform 148"/>
              <p:cNvSpPr>
                <a:spLocks/>
              </p:cNvSpPr>
              <p:nvPr/>
            </p:nvSpPr>
            <p:spPr bwMode="auto">
              <a:xfrm>
                <a:off x="3096" y="3538"/>
                <a:ext cx="47" cy="3"/>
              </a:xfrm>
              <a:custGeom>
                <a:avLst/>
                <a:gdLst>
                  <a:gd name="T0" fmla="*/ 0 w 158"/>
                  <a:gd name="T1" fmla="*/ 0 h 26"/>
                  <a:gd name="T2" fmla="*/ 0 w 158"/>
                  <a:gd name="T3" fmla="*/ 0 h 26"/>
                  <a:gd name="T4" fmla="*/ 0 w 158"/>
                  <a:gd name="T5" fmla="*/ 0 h 26"/>
                  <a:gd name="T6" fmla="*/ 0 w 158"/>
                  <a:gd name="T7" fmla="*/ 0 h 26"/>
                  <a:gd name="T8" fmla="*/ 0 w 158"/>
                  <a:gd name="T9" fmla="*/ 0 h 26"/>
                  <a:gd name="T10" fmla="*/ 0 w 158"/>
                  <a:gd name="T11" fmla="*/ 0 h 26"/>
                  <a:gd name="T12" fmla="*/ 0 w 158"/>
                  <a:gd name="T13" fmla="*/ 0 h 26"/>
                  <a:gd name="T14" fmla="*/ 0 w 158"/>
                  <a:gd name="T15" fmla="*/ 0 h 26"/>
                  <a:gd name="T16" fmla="*/ 0 w 158"/>
                  <a:gd name="T17" fmla="*/ 0 h 26"/>
                  <a:gd name="T18" fmla="*/ 0 w 158"/>
                  <a:gd name="T19" fmla="*/ 0 h 26"/>
                  <a:gd name="T20" fmla="*/ 0 w 158"/>
                  <a:gd name="T21" fmla="*/ 0 h 26"/>
                  <a:gd name="T22" fmla="*/ 0 w 158"/>
                  <a:gd name="T23" fmla="*/ 0 h 26"/>
                  <a:gd name="T24" fmla="*/ 0 w 158"/>
                  <a:gd name="T25" fmla="*/ 0 h 26"/>
                  <a:gd name="T26" fmla="*/ 0 w 158"/>
                  <a:gd name="T27" fmla="*/ 0 h 26"/>
                  <a:gd name="T28" fmla="*/ 0 w 158"/>
                  <a:gd name="T29" fmla="*/ 0 h 26"/>
                  <a:gd name="T30" fmla="*/ 0 w 158"/>
                  <a:gd name="T31" fmla="*/ 0 h 26"/>
                  <a:gd name="T32" fmla="*/ 0 w 158"/>
                  <a:gd name="T33" fmla="*/ 0 h 26"/>
                  <a:gd name="T34" fmla="*/ 0 w 158"/>
                  <a:gd name="T35" fmla="*/ 0 h 26"/>
                  <a:gd name="T36" fmla="*/ 0 w 158"/>
                  <a:gd name="T37" fmla="*/ 0 h 26"/>
                  <a:gd name="T38" fmla="*/ 0 w 158"/>
                  <a:gd name="T39" fmla="*/ 0 h 26"/>
                  <a:gd name="T40" fmla="*/ 0 w 158"/>
                  <a:gd name="T41" fmla="*/ 0 h 26"/>
                  <a:gd name="T42" fmla="*/ 0 w 158"/>
                  <a:gd name="T43" fmla="*/ 0 h 26"/>
                  <a:gd name="T44" fmla="*/ 0 w 158"/>
                  <a:gd name="T45" fmla="*/ 0 h 26"/>
                  <a:gd name="T46" fmla="*/ 0 w 158"/>
                  <a:gd name="T47" fmla="*/ 0 h 26"/>
                  <a:gd name="T48" fmla="*/ 0 w 158"/>
                  <a:gd name="T49" fmla="*/ 0 h 26"/>
                  <a:gd name="T50" fmla="*/ 0 w 158"/>
                  <a:gd name="T51" fmla="*/ 0 h 26"/>
                  <a:gd name="T52" fmla="*/ 0 w 158"/>
                  <a:gd name="T53" fmla="*/ 0 h 26"/>
                  <a:gd name="T54" fmla="*/ 0 w 158"/>
                  <a:gd name="T55" fmla="*/ 0 h 26"/>
                  <a:gd name="T56" fmla="*/ 0 w 158"/>
                  <a:gd name="T57" fmla="*/ 0 h 26"/>
                  <a:gd name="T58" fmla="*/ 0 w 158"/>
                  <a:gd name="T59" fmla="*/ 0 h 26"/>
                  <a:gd name="T60" fmla="*/ 0 w 158"/>
                  <a:gd name="T61" fmla="*/ 0 h 26"/>
                  <a:gd name="T62" fmla="*/ 0 w 158"/>
                  <a:gd name="T63" fmla="*/ 0 h 26"/>
                  <a:gd name="T64" fmla="*/ 0 w 158"/>
                  <a:gd name="T65" fmla="*/ 0 h 26"/>
                  <a:gd name="T66" fmla="*/ 0 w 158"/>
                  <a:gd name="T67" fmla="*/ 0 h 26"/>
                  <a:gd name="T68" fmla="*/ 0 w 158"/>
                  <a:gd name="T69" fmla="*/ 0 h 26"/>
                  <a:gd name="T70" fmla="*/ 0 w 158"/>
                  <a:gd name="T71" fmla="*/ 0 h 26"/>
                  <a:gd name="T72" fmla="*/ 0 w 158"/>
                  <a:gd name="T73" fmla="*/ 0 h 26"/>
                  <a:gd name="T74" fmla="*/ 0 w 158"/>
                  <a:gd name="T75" fmla="*/ 0 h 26"/>
                  <a:gd name="T76" fmla="*/ 0 w 158"/>
                  <a:gd name="T77" fmla="*/ 0 h 26"/>
                  <a:gd name="T78" fmla="*/ 0 w 158"/>
                  <a:gd name="T79" fmla="*/ 0 h 26"/>
                  <a:gd name="T80" fmla="*/ 0 w 158"/>
                  <a:gd name="T81" fmla="*/ 0 h 26"/>
                  <a:gd name="T82" fmla="*/ 0 w 158"/>
                  <a:gd name="T83" fmla="*/ 0 h 26"/>
                  <a:gd name="T84" fmla="*/ 0 w 158"/>
                  <a:gd name="T85" fmla="*/ 0 h 26"/>
                  <a:gd name="T86" fmla="*/ 0 w 158"/>
                  <a:gd name="T87" fmla="*/ 0 h 26"/>
                  <a:gd name="T88" fmla="*/ 0 w 158"/>
                  <a:gd name="T89" fmla="*/ 0 h 26"/>
                  <a:gd name="T90" fmla="*/ 0 w 158"/>
                  <a:gd name="T91" fmla="*/ 0 h 26"/>
                  <a:gd name="T92" fmla="*/ 0 w 158"/>
                  <a:gd name="T93" fmla="*/ 0 h 26"/>
                  <a:gd name="T94" fmla="*/ 0 w 158"/>
                  <a:gd name="T95" fmla="*/ 0 h 26"/>
                  <a:gd name="T96" fmla="*/ 0 w 158"/>
                  <a:gd name="T97" fmla="*/ 0 h 26"/>
                  <a:gd name="T98" fmla="*/ 0 w 158"/>
                  <a:gd name="T99" fmla="*/ 0 h 26"/>
                  <a:gd name="T100" fmla="*/ 0 w 158"/>
                  <a:gd name="T101" fmla="*/ 0 h 26"/>
                  <a:gd name="T102" fmla="*/ 0 w 158"/>
                  <a:gd name="T103" fmla="*/ 0 h 26"/>
                  <a:gd name="T104" fmla="*/ 0 w 158"/>
                  <a:gd name="T105" fmla="*/ 0 h 26"/>
                  <a:gd name="T106" fmla="*/ 0 w 158"/>
                  <a:gd name="T107" fmla="*/ 0 h 26"/>
                  <a:gd name="T108" fmla="*/ 0 w 158"/>
                  <a:gd name="T109" fmla="*/ 0 h 26"/>
                  <a:gd name="T110" fmla="*/ 0 w 158"/>
                  <a:gd name="T111" fmla="*/ 0 h 26"/>
                  <a:gd name="T112" fmla="*/ 0 w 158"/>
                  <a:gd name="T113" fmla="*/ 0 h 26"/>
                  <a:gd name="T114" fmla="*/ 0 w 158"/>
                  <a:gd name="T115" fmla="*/ 0 h 26"/>
                  <a:gd name="T116" fmla="*/ 0 w 158"/>
                  <a:gd name="T117" fmla="*/ 0 h 26"/>
                  <a:gd name="T118" fmla="*/ 0 w 158"/>
                  <a:gd name="T119" fmla="*/ 0 h 26"/>
                  <a:gd name="T120" fmla="*/ 0 w 158"/>
                  <a:gd name="T121" fmla="*/ 0 h 26"/>
                  <a:gd name="T122" fmla="*/ 0 w 158"/>
                  <a:gd name="T123" fmla="*/ 0 h 26"/>
                  <a:gd name="T124" fmla="*/ 0 w 158"/>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6">
                    <a:moveTo>
                      <a:pt x="0" y="0"/>
                    </a:moveTo>
                    <a:lnTo>
                      <a:pt x="1" y="0"/>
                    </a:lnTo>
                    <a:lnTo>
                      <a:pt x="4" y="0"/>
                    </a:lnTo>
                    <a:lnTo>
                      <a:pt x="5" y="0"/>
                    </a:lnTo>
                    <a:lnTo>
                      <a:pt x="6" y="0"/>
                    </a:lnTo>
                    <a:lnTo>
                      <a:pt x="7" y="0"/>
                    </a:lnTo>
                    <a:lnTo>
                      <a:pt x="8" y="7"/>
                    </a:lnTo>
                    <a:lnTo>
                      <a:pt x="10" y="7"/>
                    </a:lnTo>
                    <a:lnTo>
                      <a:pt x="11" y="7"/>
                    </a:lnTo>
                    <a:lnTo>
                      <a:pt x="12" y="7"/>
                    </a:lnTo>
                    <a:lnTo>
                      <a:pt x="13" y="7"/>
                    </a:lnTo>
                    <a:lnTo>
                      <a:pt x="14" y="7"/>
                    </a:lnTo>
                    <a:lnTo>
                      <a:pt x="15" y="7"/>
                    </a:lnTo>
                    <a:lnTo>
                      <a:pt x="18" y="13"/>
                    </a:lnTo>
                    <a:lnTo>
                      <a:pt x="19" y="13"/>
                    </a:lnTo>
                    <a:lnTo>
                      <a:pt x="20" y="13"/>
                    </a:lnTo>
                    <a:lnTo>
                      <a:pt x="21" y="13"/>
                    </a:lnTo>
                    <a:lnTo>
                      <a:pt x="22" y="13"/>
                    </a:lnTo>
                    <a:lnTo>
                      <a:pt x="23" y="13"/>
                    </a:lnTo>
                    <a:lnTo>
                      <a:pt x="25" y="13"/>
                    </a:lnTo>
                    <a:lnTo>
                      <a:pt x="26" y="13"/>
                    </a:lnTo>
                    <a:lnTo>
                      <a:pt x="27" y="20"/>
                    </a:lnTo>
                    <a:lnTo>
                      <a:pt x="28" y="20"/>
                    </a:lnTo>
                    <a:lnTo>
                      <a:pt x="30" y="20"/>
                    </a:lnTo>
                    <a:lnTo>
                      <a:pt x="31" y="20"/>
                    </a:lnTo>
                    <a:lnTo>
                      <a:pt x="33" y="20"/>
                    </a:lnTo>
                    <a:lnTo>
                      <a:pt x="34" y="20"/>
                    </a:lnTo>
                    <a:lnTo>
                      <a:pt x="35" y="20"/>
                    </a:lnTo>
                    <a:lnTo>
                      <a:pt x="36" y="20"/>
                    </a:lnTo>
                    <a:lnTo>
                      <a:pt x="37" y="20"/>
                    </a:lnTo>
                    <a:lnTo>
                      <a:pt x="38" y="20"/>
                    </a:lnTo>
                    <a:lnTo>
                      <a:pt x="40" y="26"/>
                    </a:lnTo>
                    <a:lnTo>
                      <a:pt x="41" y="26"/>
                    </a:lnTo>
                    <a:lnTo>
                      <a:pt x="42" y="26"/>
                    </a:lnTo>
                    <a:lnTo>
                      <a:pt x="44" y="26"/>
                    </a:lnTo>
                    <a:lnTo>
                      <a:pt x="45" y="26"/>
                    </a:lnTo>
                    <a:lnTo>
                      <a:pt x="46" y="26"/>
                    </a:lnTo>
                    <a:lnTo>
                      <a:pt x="48" y="26"/>
                    </a:lnTo>
                    <a:lnTo>
                      <a:pt x="49" y="26"/>
                    </a:lnTo>
                    <a:lnTo>
                      <a:pt x="50" y="26"/>
                    </a:lnTo>
                    <a:lnTo>
                      <a:pt x="51" y="26"/>
                    </a:lnTo>
                    <a:lnTo>
                      <a:pt x="52" y="26"/>
                    </a:lnTo>
                    <a:lnTo>
                      <a:pt x="53" y="26"/>
                    </a:lnTo>
                    <a:lnTo>
                      <a:pt x="55" y="26"/>
                    </a:lnTo>
                    <a:lnTo>
                      <a:pt x="57" y="26"/>
                    </a:lnTo>
                    <a:lnTo>
                      <a:pt x="58" y="20"/>
                    </a:lnTo>
                    <a:lnTo>
                      <a:pt x="59" y="20"/>
                    </a:lnTo>
                    <a:lnTo>
                      <a:pt x="60" y="20"/>
                    </a:lnTo>
                    <a:lnTo>
                      <a:pt x="61" y="20"/>
                    </a:lnTo>
                    <a:lnTo>
                      <a:pt x="63" y="20"/>
                    </a:lnTo>
                    <a:lnTo>
                      <a:pt x="64" y="13"/>
                    </a:lnTo>
                    <a:lnTo>
                      <a:pt x="65" y="13"/>
                    </a:lnTo>
                    <a:lnTo>
                      <a:pt x="66" y="13"/>
                    </a:lnTo>
                    <a:lnTo>
                      <a:pt x="67" y="13"/>
                    </a:lnTo>
                    <a:lnTo>
                      <a:pt x="68" y="13"/>
                    </a:lnTo>
                    <a:lnTo>
                      <a:pt x="71" y="13"/>
                    </a:lnTo>
                    <a:lnTo>
                      <a:pt x="72" y="13"/>
                    </a:lnTo>
                    <a:lnTo>
                      <a:pt x="73" y="13"/>
                    </a:lnTo>
                    <a:lnTo>
                      <a:pt x="74" y="13"/>
                    </a:lnTo>
                    <a:lnTo>
                      <a:pt x="75" y="13"/>
                    </a:lnTo>
                    <a:lnTo>
                      <a:pt x="76" y="13"/>
                    </a:lnTo>
                    <a:lnTo>
                      <a:pt x="78" y="13"/>
                    </a:lnTo>
                    <a:lnTo>
                      <a:pt x="79" y="13"/>
                    </a:lnTo>
                    <a:lnTo>
                      <a:pt x="80" y="12"/>
                    </a:lnTo>
                    <a:lnTo>
                      <a:pt x="81" y="7"/>
                    </a:lnTo>
                    <a:lnTo>
                      <a:pt x="82" y="7"/>
                    </a:lnTo>
                    <a:lnTo>
                      <a:pt x="84" y="7"/>
                    </a:lnTo>
                    <a:lnTo>
                      <a:pt x="86" y="7"/>
                    </a:lnTo>
                    <a:lnTo>
                      <a:pt x="87" y="7"/>
                    </a:lnTo>
                    <a:lnTo>
                      <a:pt x="88" y="7"/>
                    </a:lnTo>
                    <a:lnTo>
                      <a:pt x="89" y="7"/>
                    </a:lnTo>
                    <a:lnTo>
                      <a:pt x="90" y="6"/>
                    </a:lnTo>
                    <a:lnTo>
                      <a:pt x="91" y="6"/>
                    </a:lnTo>
                    <a:lnTo>
                      <a:pt x="93" y="6"/>
                    </a:lnTo>
                    <a:lnTo>
                      <a:pt x="94" y="6"/>
                    </a:lnTo>
                    <a:lnTo>
                      <a:pt x="95" y="12"/>
                    </a:lnTo>
                    <a:lnTo>
                      <a:pt x="97" y="12"/>
                    </a:lnTo>
                    <a:lnTo>
                      <a:pt x="98" y="12"/>
                    </a:lnTo>
                    <a:lnTo>
                      <a:pt x="99" y="12"/>
                    </a:lnTo>
                    <a:lnTo>
                      <a:pt x="101" y="12"/>
                    </a:lnTo>
                    <a:lnTo>
                      <a:pt x="102" y="12"/>
                    </a:lnTo>
                    <a:lnTo>
                      <a:pt x="103" y="12"/>
                    </a:lnTo>
                    <a:lnTo>
                      <a:pt x="104" y="12"/>
                    </a:lnTo>
                    <a:lnTo>
                      <a:pt x="105" y="12"/>
                    </a:lnTo>
                    <a:lnTo>
                      <a:pt x="107" y="19"/>
                    </a:lnTo>
                    <a:lnTo>
                      <a:pt x="108" y="19"/>
                    </a:lnTo>
                    <a:lnTo>
                      <a:pt x="110" y="19"/>
                    </a:lnTo>
                    <a:lnTo>
                      <a:pt x="111" y="19"/>
                    </a:lnTo>
                    <a:lnTo>
                      <a:pt x="112" y="19"/>
                    </a:lnTo>
                    <a:lnTo>
                      <a:pt x="113" y="19"/>
                    </a:lnTo>
                    <a:lnTo>
                      <a:pt x="115" y="25"/>
                    </a:lnTo>
                    <a:lnTo>
                      <a:pt x="116" y="25"/>
                    </a:lnTo>
                    <a:lnTo>
                      <a:pt x="117" y="25"/>
                    </a:lnTo>
                    <a:lnTo>
                      <a:pt x="118" y="25"/>
                    </a:lnTo>
                    <a:lnTo>
                      <a:pt x="119" y="25"/>
                    </a:lnTo>
                    <a:lnTo>
                      <a:pt x="120" y="25"/>
                    </a:lnTo>
                    <a:lnTo>
                      <a:pt x="122" y="25"/>
                    </a:lnTo>
                    <a:lnTo>
                      <a:pt x="124" y="25"/>
                    </a:lnTo>
                    <a:lnTo>
                      <a:pt x="125" y="25"/>
                    </a:lnTo>
                    <a:lnTo>
                      <a:pt x="126" y="25"/>
                    </a:lnTo>
                    <a:lnTo>
                      <a:pt x="127" y="25"/>
                    </a:lnTo>
                    <a:lnTo>
                      <a:pt x="128" y="25"/>
                    </a:lnTo>
                    <a:lnTo>
                      <a:pt x="130" y="25"/>
                    </a:lnTo>
                    <a:lnTo>
                      <a:pt x="131" y="25"/>
                    </a:lnTo>
                    <a:lnTo>
                      <a:pt x="132" y="25"/>
                    </a:lnTo>
                    <a:lnTo>
                      <a:pt x="133" y="25"/>
                    </a:lnTo>
                    <a:lnTo>
                      <a:pt x="134" y="25"/>
                    </a:lnTo>
                    <a:lnTo>
                      <a:pt x="135" y="19"/>
                    </a:lnTo>
                    <a:lnTo>
                      <a:pt x="138" y="19"/>
                    </a:lnTo>
                    <a:lnTo>
                      <a:pt x="139" y="19"/>
                    </a:lnTo>
                    <a:lnTo>
                      <a:pt x="140" y="19"/>
                    </a:lnTo>
                    <a:lnTo>
                      <a:pt x="141" y="19"/>
                    </a:lnTo>
                    <a:lnTo>
                      <a:pt x="142" y="19"/>
                    </a:lnTo>
                    <a:lnTo>
                      <a:pt x="143" y="19"/>
                    </a:lnTo>
                    <a:lnTo>
                      <a:pt x="145" y="19"/>
                    </a:lnTo>
                    <a:lnTo>
                      <a:pt x="146" y="19"/>
                    </a:lnTo>
                    <a:lnTo>
                      <a:pt x="147" y="19"/>
                    </a:lnTo>
                    <a:lnTo>
                      <a:pt x="148" y="19"/>
                    </a:lnTo>
                    <a:lnTo>
                      <a:pt x="150" y="19"/>
                    </a:lnTo>
                    <a:lnTo>
                      <a:pt x="151" y="12"/>
                    </a:lnTo>
                    <a:lnTo>
                      <a:pt x="153" y="19"/>
                    </a:lnTo>
                    <a:lnTo>
                      <a:pt x="154" y="19"/>
                    </a:lnTo>
                    <a:lnTo>
                      <a:pt x="155" y="19"/>
                    </a:lnTo>
                    <a:lnTo>
                      <a:pt x="156" y="19"/>
                    </a:lnTo>
                    <a:lnTo>
                      <a:pt x="157" y="19"/>
                    </a:lnTo>
                    <a:lnTo>
                      <a:pt x="158" y="1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5" name="Freeform 149"/>
              <p:cNvSpPr>
                <a:spLocks/>
              </p:cNvSpPr>
              <p:nvPr/>
            </p:nvSpPr>
            <p:spPr bwMode="auto">
              <a:xfrm>
                <a:off x="3143" y="3540"/>
                <a:ext cx="47" cy="3"/>
              </a:xfrm>
              <a:custGeom>
                <a:avLst/>
                <a:gdLst>
                  <a:gd name="T0" fmla="*/ 0 w 159"/>
                  <a:gd name="T1" fmla="*/ 0 h 30"/>
                  <a:gd name="T2" fmla="*/ 0 w 159"/>
                  <a:gd name="T3" fmla="*/ 0 h 30"/>
                  <a:gd name="T4" fmla="*/ 0 w 159"/>
                  <a:gd name="T5" fmla="*/ 0 h 30"/>
                  <a:gd name="T6" fmla="*/ 0 w 159"/>
                  <a:gd name="T7" fmla="*/ 0 h 30"/>
                  <a:gd name="T8" fmla="*/ 0 w 159"/>
                  <a:gd name="T9" fmla="*/ 0 h 30"/>
                  <a:gd name="T10" fmla="*/ 0 w 159"/>
                  <a:gd name="T11" fmla="*/ 0 h 30"/>
                  <a:gd name="T12" fmla="*/ 0 w 159"/>
                  <a:gd name="T13" fmla="*/ 0 h 30"/>
                  <a:gd name="T14" fmla="*/ 0 w 159"/>
                  <a:gd name="T15" fmla="*/ 0 h 30"/>
                  <a:gd name="T16" fmla="*/ 0 w 159"/>
                  <a:gd name="T17" fmla="*/ 0 h 30"/>
                  <a:gd name="T18" fmla="*/ 0 w 159"/>
                  <a:gd name="T19" fmla="*/ 0 h 30"/>
                  <a:gd name="T20" fmla="*/ 0 w 159"/>
                  <a:gd name="T21" fmla="*/ 0 h 30"/>
                  <a:gd name="T22" fmla="*/ 0 w 159"/>
                  <a:gd name="T23" fmla="*/ 0 h 30"/>
                  <a:gd name="T24" fmla="*/ 0 w 159"/>
                  <a:gd name="T25" fmla="*/ 0 h 30"/>
                  <a:gd name="T26" fmla="*/ 0 w 159"/>
                  <a:gd name="T27" fmla="*/ 0 h 30"/>
                  <a:gd name="T28" fmla="*/ 0 w 159"/>
                  <a:gd name="T29" fmla="*/ 0 h 30"/>
                  <a:gd name="T30" fmla="*/ 0 w 159"/>
                  <a:gd name="T31" fmla="*/ 0 h 30"/>
                  <a:gd name="T32" fmla="*/ 0 w 159"/>
                  <a:gd name="T33" fmla="*/ 0 h 30"/>
                  <a:gd name="T34" fmla="*/ 0 w 159"/>
                  <a:gd name="T35" fmla="*/ 0 h 30"/>
                  <a:gd name="T36" fmla="*/ 0 w 159"/>
                  <a:gd name="T37" fmla="*/ 0 h 30"/>
                  <a:gd name="T38" fmla="*/ 0 w 159"/>
                  <a:gd name="T39" fmla="*/ 0 h 30"/>
                  <a:gd name="T40" fmla="*/ 0 w 159"/>
                  <a:gd name="T41" fmla="*/ 0 h 30"/>
                  <a:gd name="T42" fmla="*/ 0 w 159"/>
                  <a:gd name="T43" fmla="*/ 0 h 30"/>
                  <a:gd name="T44" fmla="*/ 0 w 159"/>
                  <a:gd name="T45" fmla="*/ 0 h 30"/>
                  <a:gd name="T46" fmla="*/ 0 w 159"/>
                  <a:gd name="T47" fmla="*/ 0 h 30"/>
                  <a:gd name="T48" fmla="*/ 0 w 159"/>
                  <a:gd name="T49" fmla="*/ 0 h 30"/>
                  <a:gd name="T50" fmla="*/ 0 w 159"/>
                  <a:gd name="T51" fmla="*/ 0 h 30"/>
                  <a:gd name="T52" fmla="*/ 0 w 159"/>
                  <a:gd name="T53" fmla="*/ 0 h 30"/>
                  <a:gd name="T54" fmla="*/ 0 w 159"/>
                  <a:gd name="T55" fmla="*/ 0 h 30"/>
                  <a:gd name="T56" fmla="*/ 0 w 159"/>
                  <a:gd name="T57" fmla="*/ 0 h 30"/>
                  <a:gd name="T58" fmla="*/ 0 w 159"/>
                  <a:gd name="T59" fmla="*/ 0 h 30"/>
                  <a:gd name="T60" fmla="*/ 0 w 159"/>
                  <a:gd name="T61" fmla="*/ 0 h 30"/>
                  <a:gd name="T62" fmla="*/ 0 w 159"/>
                  <a:gd name="T63" fmla="*/ 0 h 30"/>
                  <a:gd name="T64" fmla="*/ 0 w 159"/>
                  <a:gd name="T65" fmla="*/ 0 h 30"/>
                  <a:gd name="T66" fmla="*/ 0 w 159"/>
                  <a:gd name="T67" fmla="*/ 0 h 30"/>
                  <a:gd name="T68" fmla="*/ 0 w 159"/>
                  <a:gd name="T69" fmla="*/ 0 h 30"/>
                  <a:gd name="T70" fmla="*/ 0 w 159"/>
                  <a:gd name="T71" fmla="*/ 0 h 30"/>
                  <a:gd name="T72" fmla="*/ 0 w 159"/>
                  <a:gd name="T73" fmla="*/ 0 h 30"/>
                  <a:gd name="T74" fmla="*/ 0 w 159"/>
                  <a:gd name="T75" fmla="*/ 0 h 30"/>
                  <a:gd name="T76" fmla="*/ 0 w 159"/>
                  <a:gd name="T77" fmla="*/ 0 h 30"/>
                  <a:gd name="T78" fmla="*/ 0 w 159"/>
                  <a:gd name="T79" fmla="*/ 0 h 30"/>
                  <a:gd name="T80" fmla="*/ 0 w 159"/>
                  <a:gd name="T81" fmla="*/ 0 h 30"/>
                  <a:gd name="T82" fmla="*/ 0 w 159"/>
                  <a:gd name="T83" fmla="*/ 0 h 30"/>
                  <a:gd name="T84" fmla="*/ 0 w 159"/>
                  <a:gd name="T85" fmla="*/ 0 h 30"/>
                  <a:gd name="T86" fmla="*/ 0 w 159"/>
                  <a:gd name="T87" fmla="*/ 0 h 30"/>
                  <a:gd name="T88" fmla="*/ 0 w 159"/>
                  <a:gd name="T89" fmla="*/ 0 h 30"/>
                  <a:gd name="T90" fmla="*/ 0 w 159"/>
                  <a:gd name="T91" fmla="*/ 0 h 30"/>
                  <a:gd name="T92" fmla="*/ 0 w 159"/>
                  <a:gd name="T93" fmla="*/ 0 h 30"/>
                  <a:gd name="T94" fmla="*/ 0 w 159"/>
                  <a:gd name="T95" fmla="*/ 0 h 30"/>
                  <a:gd name="T96" fmla="*/ 0 w 159"/>
                  <a:gd name="T97" fmla="*/ 0 h 30"/>
                  <a:gd name="T98" fmla="*/ 0 w 159"/>
                  <a:gd name="T99" fmla="*/ 0 h 30"/>
                  <a:gd name="T100" fmla="*/ 0 w 159"/>
                  <a:gd name="T101" fmla="*/ 0 h 30"/>
                  <a:gd name="T102" fmla="*/ 0 w 159"/>
                  <a:gd name="T103" fmla="*/ 0 h 30"/>
                  <a:gd name="T104" fmla="*/ 0 w 159"/>
                  <a:gd name="T105" fmla="*/ 0 h 30"/>
                  <a:gd name="T106" fmla="*/ 0 w 159"/>
                  <a:gd name="T107" fmla="*/ 0 h 30"/>
                  <a:gd name="T108" fmla="*/ 0 w 159"/>
                  <a:gd name="T109" fmla="*/ 0 h 30"/>
                  <a:gd name="T110" fmla="*/ 0 w 159"/>
                  <a:gd name="T111" fmla="*/ 0 h 30"/>
                  <a:gd name="T112" fmla="*/ 0 w 159"/>
                  <a:gd name="T113" fmla="*/ 0 h 30"/>
                  <a:gd name="T114" fmla="*/ 0 w 159"/>
                  <a:gd name="T115" fmla="*/ 0 h 30"/>
                  <a:gd name="T116" fmla="*/ 0 w 159"/>
                  <a:gd name="T117" fmla="*/ 0 h 30"/>
                  <a:gd name="T118" fmla="*/ 0 w 159"/>
                  <a:gd name="T119" fmla="*/ 0 h 30"/>
                  <a:gd name="T120" fmla="*/ 0 w 159"/>
                  <a:gd name="T121" fmla="*/ 0 h 30"/>
                  <a:gd name="T122" fmla="*/ 0 w 159"/>
                  <a:gd name="T123" fmla="*/ 0 h 30"/>
                  <a:gd name="T124" fmla="*/ 0 w 159"/>
                  <a:gd name="T125" fmla="*/ 0 h 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30">
                    <a:moveTo>
                      <a:pt x="0" y="0"/>
                    </a:moveTo>
                    <a:lnTo>
                      <a:pt x="2" y="0"/>
                    </a:lnTo>
                    <a:lnTo>
                      <a:pt x="3" y="0"/>
                    </a:lnTo>
                    <a:lnTo>
                      <a:pt x="4" y="0"/>
                    </a:lnTo>
                    <a:lnTo>
                      <a:pt x="6" y="0"/>
                    </a:lnTo>
                    <a:lnTo>
                      <a:pt x="7" y="0"/>
                    </a:lnTo>
                    <a:lnTo>
                      <a:pt x="8" y="0"/>
                    </a:lnTo>
                    <a:lnTo>
                      <a:pt x="10" y="7"/>
                    </a:lnTo>
                    <a:lnTo>
                      <a:pt x="11" y="7"/>
                    </a:lnTo>
                    <a:lnTo>
                      <a:pt x="12" y="7"/>
                    </a:lnTo>
                    <a:lnTo>
                      <a:pt x="13" y="7"/>
                    </a:lnTo>
                    <a:lnTo>
                      <a:pt x="14" y="7"/>
                    </a:lnTo>
                    <a:lnTo>
                      <a:pt x="15" y="7"/>
                    </a:lnTo>
                    <a:lnTo>
                      <a:pt x="17" y="7"/>
                    </a:lnTo>
                    <a:lnTo>
                      <a:pt x="19" y="7"/>
                    </a:lnTo>
                    <a:lnTo>
                      <a:pt x="20" y="7"/>
                    </a:lnTo>
                    <a:lnTo>
                      <a:pt x="21" y="7"/>
                    </a:lnTo>
                    <a:lnTo>
                      <a:pt x="22" y="7"/>
                    </a:lnTo>
                    <a:lnTo>
                      <a:pt x="23" y="7"/>
                    </a:lnTo>
                    <a:lnTo>
                      <a:pt x="25" y="7"/>
                    </a:lnTo>
                    <a:lnTo>
                      <a:pt x="26" y="7"/>
                    </a:lnTo>
                    <a:lnTo>
                      <a:pt x="27" y="7"/>
                    </a:lnTo>
                    <a:lnTo>
                      <a:pt x="28" y="7"/>
                    </a:lnTo>
                    <a:lnTo>
                      <a:pt x="29" y="7"/>
                    </a:lnTo>
                    <a:lnTo>
                      <a:pt x="30" y="7"/>
                    </a:lnTo>
                    <a:lnTo>
                      <a:pt x="33" y="7"/>
                    </a:lnTo>
                    <a:lnTo>
                      <a:pt x="34" y="7"/>
                    </a:lnTo>
                    <a:lnTo>
                      <a:pt x="35" y="5"/>
                    </a:lnTo>
                    <a:lnTo>
                      <a:pt x="36" y="5"/>
                    </a:lnTo>
                    <a:lnTo>
                      <a:pt x="37" y="5"/>
                    </a:lnTo>
                    <a:lnTo>
                      <a:pt x="38" y="5"/>
                    </a:lnTo>
                    <a:lnTo>
                      <a:pt x="40" y="5"/>
                    </a:lnTo>
                    <a:lnTo>
                      <a:pt x="41" y="5"/>
                    </a:lnTo>
                    <a:lnTo>
                      <a:pt x="42" y="5"/>
                    </a:lnTo>
                    <a:lnTo>
                      <a:pt x="43" y="5"/>
                    </a:lnTo>
                    <a:lnTo>
                      <a:pt x="44" y="5"/>
                    </a:lnTo>
                    <a:lnTo>
                      <a:pt x="47" y="5"/>
                    </a:lnTo>
                    <a:lnTo>
                      <a:pt x="48" y="5"/>
                    </a:lnTo>
                    <a:lnTo>
                      <a:pt x="49" y="5"/>
                    </a:lnTo>
                    <a:lnTo>
                      <a:pt x="50" y="5"/>
                    </a:lnTo>
                    <a:lnTo>
                      <a:pt x="51" y="12"/>
                    </a:lnTo>
                    <a:lnTo>
                      <a:pt x="52" y="12"/>
                    </a:lnTo>
                    <a:lnTo>
                      <a:pt x="54" y="12"/>
                    </a:lnTo>
                    <a:lnTo>
                      <a:pt x="55" y="12"/>
                    </a:lnTo>
                    <a:lnTo>
                      <a:pt x="56" y="12"/>
                    </a:lnTo>
                    <a:lnTo>
                      <a:pt x="57" y="12"/>
                    </a:lnTo>
                    <a:lnTo>
                      <a:pt x="59" y="5"/>
                    </a:lnTo>
                    <a:lnTo>
                      <a:pt x="60" y="5"/>
                    </a:lnTo>
                    <a:lnTo>
                      <a:pt x="62" y="5"/>
                    </a:lnTo>
                    <a:lnTo>
                      <a:pt x="63" y="5"/>
                    </a:lnTo>
                    <a:lnTo>
                      <a:pt x="64" y="5"/>
                    </a:lnTo>
                    <a:lnTo>
                      <a:pt x="65" y="5"/>
                    </a:lnTo>
                    <a:lnTo>
                      <a:pt x="66" y="5"/>
                    </a:lnTo>
                    <a:lnTo>
                      <a:pt x="67" y="5"/>
                    </a:lnTo>
                    <a:lnTo>
                      <a:pt x="69" y="5"/>
                    </a:lnTo>
                    <a:lnTo>
                      <a:pt x="70" y="5"/>
                    </a:lnTo>
                    <a:lnTo>
                      <a:pt x="72" y="5"/>
                    </a:lnTo>
                    <a:lnTo>
                      <a:pt x="73" y="5"/>
                    </a:lnTo>
                    <a:lnTo>
                      <a:pt x="74" y="12"/>
                    </a:lnTo>
                    <a:lnTo>
                      <a:pt x="75" y="12"/>
                    </a:lnTo>
                    <a:lnTo>
                      <a:pt x="77" y="12"/>
                    </a:lnTo>
                    <a:lnTo>
                      <a:pt x="78" y="12"/>
                    </a:lnTo>
                    <a:lnTo>
                      <a:pt x="79" y="12"/>
                    </a:lnTo>
                    <a:lnTo>
                      <a:pt x="80" y="12"/>
                    </a:lnTo>
                    <a:lnTo>
                      <a:pt x="81" y="12"/>
                    </a:lnTo>
                    <a:lnTo>
                      <a:pt x="82" y="12"/>
                    </a:lnTo>
                    <a:lnTo>
                      <a:pt x="84" y="12"/>
                    </a:lnTo>
                    <a:lnTo>
                      <a:pt x="86" y="12"/>
                    </a:lnTo>
                    <a:lnTo>
                      <a:pt x="87" y="12"/>
                    </a:lnTo>
                    <a:lnTo>
                      <a:pt x="88" y="12"/>
                    </a:lnTo>
                    <a:lnTo>
                      <a:pt x="89" y="12"/>
                    </a:lnTo>
                    <a:lnTo>
                      <a:pt x="90" y="12"/>
                    </a:lnTo>
                    <a:lnTo>
                      <a:pt x="92" y="12"/>
                    </a:lnTo>
                    <a:lnTo>
                      <a:pt x="93" y="18"/>
                    </a:lnTo>
                    <a:lnTo>
                      <a:pt x="94" y="18"/>
                    </a:lnTo>
                    <a:lnTo>
                      <a:pt x="95" y="18"/>
                    </a:lnTo>
                    <a:lnTo>
                      <a:pt x="96" y="18"/>
                    </a:lnTo>
                    <a:lnTo>
                      <a:pt x="97" y="18"/>
                    </a:lnTo>
                    <a:lnTo>
                      <a:pt x="100" y="18"/>
                    </a:lnTo>
                    <a:lnTo>
                      <a:pt x="101" y="18"/>
                    </a:lnTo>
                    <a:lnTo>
                      <a:pt x="102" y="18"/>
                    </a:lnTo>
                    <a:lnTo>
                      <a:pt x="103" y="18"/>
                    </a:lnTo>
                    <a:lnTo>
                      <a:pt x="104" y="18"/>
                    </a:lnTo>
                    <a:lnTo>
                      <a:pt x="105" y="18"/>
                    </a:lnTo>
                    <a:lnTo>
                      <a:pt x="107" y="18"/>
                    </a:lnTo>
                    <a:lnTo>
                      <a:pt x="108" y="18"/>
                    </a:lnTo>
                    <a:lnTo>
                      <a:pt x="109" y="18"/>
                    </a:lnTo>
                    <a:lnTo>
                      <a:pt x="110" y="18"/>
                    </a:lnTo>
                    <a:lnTo>
                      <a:pt x="112" y="18"/>
                    </a:lnTo>
                    <a:lnTo>
                      <a:pt x="113" y="25"/>
                    </a:lnTo>
                    <a:lnTo>
                      <a:pt x="115" y="25"/>
                    </a:lnTo>
                    <a:lnTo>
                      <a:pt x="116" y="25"/>
                    </a:lnTo>
                    <a:lnTo>
                      <a:pt x="117" y="25"/>
                    </a:lnTo>
                    <a:lnTo>
                      <a:pt x="118" y="25"/>
                    </a:lnTo>
                    <a:lnTo>
                      <a:pt x="119" y="25"/>
                    </a:lnTo>
                    <a:lnTo>
                      <a:pt x="120" y="25"/>
                    </a:lnTo>
                    <a:lnTo>
                      <a:pt x="122" y="25"/>
                    </a:lnTo>
                    <a:lnTo>
                      <a:pt x="123" y="25"/>
                    </a:lnTo>
                    <a:lnTo>
                      <a:pt x="124" y="25"/>
                    </a:lnTo>
                    <a:lnTo>
                      <a:pt x="126" y="25"/>
                    </a:lnTo>
                    <a:lnTo>
                      <a:pt x="127" y="25"/>
                    </a:lnTo>
                    <a:lnTo>
                      <a:pt x="128" y="30"/>
                    </a:lnTo>
                    <a:lnTo>
                      <a:pt x="130" y="30"/>
                    </a:lnTo>
                    <a:lnTo>
                      <a:pt x="131" y="30"/>
                    </a:lnTo>
                    <a:lnTo>
                      <a:pt x="132" y="30"/>
                    </a:lnTo>
                    <a:lnTo>
                      <a:pt x="133" y="30"/>
                    </a:lnTo>
                    <a:lnTo>
                      <a:pt x="134" y="30"/>
                    </a:lnTo>
                    <a:lnTo>
                      <a:pt x="135" y="30"/>
                    </a:lnTo>
                    <a:lnTo>
                      <a:pt x="137" y="30"/>
                    </a:lnTo>
                    <a:lnTo>
                      <a:pt x="139" y="30"/>
                    </a:lnTo>
                    <a:lnTo>
                      <a:pt x="140" y="30"/>
                    </a:lnTo>
                    <a:lnTo>
                      <a:pt x="141" y="30"/>
                    </a:lnTo>
                    <a:lnTo>
                      <a:pt x="142" y="30"/>
                    </a:lnTo>
                    <a:lnTo>
                      <a:pt x="144" y="30"/>
                    </a:lnTo>
                    <a:lnTo>
                      <a:pt x="145" y="30"/>
                    </a:lnTo>
                    <a:lnTo>
                      <a:pt x="146" y="30"/>
                    </a:lnTo>
                    <a:lnTo>
                      <a:pt x="147" y="30"/>
                    </a:lnTo>
                    <a:lnTo>
                      <a:pt x="148" y="30"/>
                    </a:lnTo>
                    <a:lnTo>
                      <a:pt x="149" y="30"/>
                    </a:lnTo>
                    <a:lnTo>
                      <a:pt x="152" y="30"/>
                    </a:lnTo>
                    <a:lnTo>
                      <a:pt x="153" y="30"/>
                    </a:lnTo>
                    <a:lnTo>
                      <a:pt x="154" y="30"/>
                    </a:lnTo>
                    <a:lnTo>
                      <a:pt x="155" y="24"/>
                    </a:lnTo>
                    <a:lnTo>
                      <a:pt x="156" y="24"/>
                    </a:lnTo>
                    <a:lnTo>
                      <a:pt x="157" y="24"/>
                    </a:lnTo>
                    <a:lnTo>
                      <a:pt x="159" y="2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6" name="Freeform 150"/>
              <p:cNvSpPr>
                <a:spLocks/>
              </p:cNvSpPr>
              <p:nvPr/>
            </p:nvSpPr>
            <p:spPr bwMode="auto">
              <a:xfrm>
                <a:off x="3190" y="3541"/>
                <a:ext cx="47" cy="2"/>
              </a:xfrm>
              <a:custGeom>
                <a:avLst/>
                <a:gdLst>
                  <a:gd name="T0" fmla="*/ 0 w 158"/>
                  <a:gd name="T1" fmla="*/ 0 h 20"/>
                  <a:gd name="T2" fmla="*/ 0 w 158"/>
                  <a:gd name="T3" fmla="*/ 0 h 20"/>
                  <a:gd name="T4" fmla="*/ 0 w 158"/>
                  <a:gd name="T5" fmla="*/ 0 h 20"/>
                  <a:gd name="T6" fmla="*/ 0 w 158"/>
                  <a:gd name="T7" fmla="*/ 0 h 20"/>
                  <a:gd name="T8" fmla="*/ 0 w 158"/>
                  <a:gd name="T9" fmla="*/ 0 h 20"/>
                  <a:gd name="T10" fmla="*/ 0 w 158"/>
                  <a:gd name="T11" fmla="*/ 0 h 20"/>
                  <a:gd name="T12" fmla="*/ 0 w 158"/>
                  <a:gd name="T13" fmla="*/ 0 h 20"/>
                  <a:gd name="T14" fmla="*/ 0 w 158"/>
                  <a:gd name="T15" fmla="*/ 0 h 20"/>
                  <a:gd name="T16" fmla="*/ 0 w 158"/>
                  <a:gd name="T17" fmla="*/ 0 h 20"/>
                  <a:gd name="T18" fmla="*/ 0 w 158"/>
                  <a:gd name="T19" fmla="*/ 0 h 20"/>
                  <a:gd name="T20" fmla="*/ 0 w 158"/>
                  <a:gd name="T21" fmla="*/ 0 h 20"/>
                  <a:gd name="T22" fmla="*/ 0 w 158"/>
                  <a:gd name="T23" fmla="*/ 0 h 20"/>
                  <a:gd name="T24" fmla="*/ 0 w 158"/>
                  <a:gd name="T25" fmla="*/ 0 h 20"/>
                  <a:gd name="T26" fmla="*/ 0 w 158"/>
                  <a:gd name="T27" fmla="*/ 0 h 20"/>
                  <a:gd name="T28" fmla="*/ 0 w 158"/>
                  <a:gd name="T29" fmla="*/ 0 h 20"/>
                  <a:gd name="T30" fmla="*/ 0 w 158"/>
                  <a:gd name="T31" fmla="*/ 0 h 20"/>
                  <a:gd name="T32" fmla="*/ 0 w 158"/>
                  <a:gd name="T33" fmla="*/ 0 h 20"/>
                  <a:gd name="T34" fmla="*/ 0 w 158"/>
                  <a:gd name="T35" fmla="*/ 0 h 20"/>
                  <a:gd name="T36" fmla="*/ 0 w 158"/>
                  <a:gd name="T37" fmla="*/ 0 h 20"/>
                  <a:gd name="T38" fmla="*/ 0 w 158"/>
                  <a:gd name="T39" fmla="*/ 0 h 20"/>
                  <a:gd name="T40" fmla="*/ 0 w 158"/>
                  <a:gd name="T41" fmla="*/ 0 h 20"/>
                  <a:gd name="T42" fmla="*/ 0 w 158"/>
                  <a:gd name="T43" fmla="*/ 0 h 20"/>
                  <a:gd name="T44" fmla="*/ 0 w 158"/>
                  <a:gd name="T45" fmla="*/ 0 h 20"/>
                  <a:gd name="T46" fmla="*/ 0 w 158"/>
                  <a:gd name="T47" fmla="*/ 0 h 20"/>
                  <a:gd name="T48" fmla="*/ 0 w 158"/>
                  <a:gd name="T49" fmla="*/ 0 h 20"/>
                  <a:gd name="T50" fmla="*/ 0 w 158"/>
                  <a:gd name="T51" fmla="*/ 0 h 20"/>
                  <a:gd name="T52" fmla="*/ 0 w 158"/>
                  <a:gd name="T53" fmla="*/ 0 h 20"/>
                  <a:gd name="T54" fmla="*/ 0 w 158"/>
                  <a:gd name="T55" fmla="*/ 0 h 20"/>
                  <a:gd name="T56" fmla="*/ 0 w 158"/>
                  <a:gd name="T57" fmla="*/ 0 h 20"/>
                  <a:gd name="T58" fmla="*/ 0 w 158"/>
                  <a:gd name="T59" fmla="*/ 0 h 20"/>
                  <a:gd name="T60" fmla="*/ 0 w 158"/>
                  <a:gd name="T61" fmla="*/ 0 h 20"/>
                  <a:gd name="T62" fmla="*/ 0 w 158"/>
                  <a:gd name="T63" fmla="*/ 0 h 20"/>
                  <a:gd name="T64" fmla="*/ 0 w 158"/>
                  <a:gd name="T65" fmla="*/ 0 h 20"/>
                  <a:gd name="T66" fmla="*/ 0 w 158"/>
                  <a:gd name="T67" fmla="*/ 0 h 20"/>
                  <a:gd name="T68" fmla="*/ 0 w 158"/>
                  <a:gd name="T69" fmla="*/ 0 h 20"/>
                  <a:gd name="T70" fmla="*/ 0 w 158"/>
                  <a:gd name="T71" fmla="*/ 0 h 20"/>
                  <a:gd name="T72" fmla="*/ 0 w 158"/>
                  <a:gd name="T73" fmla="*/ 0 h 20"/>
                  <a:gd name="T74" fmla="*/ 0 w 158"/>
                  <a:gd name="T75" fmla="*/ 0 h 20"/>
                  <a:gd name="T76" fmla="*/ 0 w 158"/>
                  <a:gd name="T77" fmla="*/ 0 h 20"/>
                  <a:gd name="T78" fmla="*/ 0 w 158"/>
                  <a:gd name="T79" fmla="*/ 0 h 20"/>
                  <a:gd name="T80" fmla="*/ 0 w 158"/>
                  <a:gd name="T81" fmla="*/ 0 h 20"/>
                  <a:gd name="T82" fmla="*/ 0 w 158"/>
                  <a:gd name="T83" fmla="*/ 0 h 20"/>
                  <a:gd name="T84" fmla="*/ 0 w 158"/>
                  <a:gd name="T85" fmla="*/ 0 h 20"/>
                  <a:gd name="T86" fmla="*/ 0 w 158"/>
                  <a:gd name="T87" fmla="*/ 0 h 20"/>
                  <a:gd name="T88" fmla="*/ 0 w 158"/>
                  <a:gd name="T89" fmla="*/ 0 h 20"/>
                  <a:gd name="T90" fmla="*/ 0 w 158"/>
                  <a:gd name="T91" fmla="*/ 0 h 20"/>
                  <a:gd name="T92" fmla="*/ 0 w 158"/>
                  <a:gd name="T93" fmla="*/ 0 h 20"/>
                  <a:gd name="T94" fmla="*/ 0 w 158"/>
                  <a:gd name="T95" fmla="*/ 0 h 20"/>
                  <a:gd name="T96" fmla="*/ 0 w 158"/>
                  <a:gd name="T97" fmla="*/ 0 h 20"/>
                  <a:gd name="T98" fmla="*/ 0 w 158"/>
                  <a:gd name="T99" fmla="*/ 0 h 20"/>
                  <a:gd name="T100" fmla="*/ 0 w 158"/>
                  <a:gd name="T101" fmla="*/ 0 h 20"/>
                  <a:gd name="T102" fmla="*/ 0 w 158"/>
                  <a:gd name="T103" fmla="*/ 0 h 20"/>
                  <a:gd name="T104" fmla="*/ 0 w 158"/>
                  <a:gd name="T105" fmla="*/ 0 h 20"/>
                  <a:gd name="T106" fmla="*/ 0 w 158"/>
                  <a:gd name="T107" fmla="*/ 0 h 20"/>
                  <a:gd name="T108" fmla="*/ 0 w 158"/>
                  <a:gd name="T109" fmla="*/ 0 h 20"/>
                  <a:gd name="T110" fmla="*/ 0 w 158"/>
                  <a:gd name="T111" fmla="*/ 0 h 20"/>
                  <a:gd name="T112" fmla="*/ 0 w 158"/>
                  <a:gd name="T113" fmla="*/ 0 h 20"/>
                  <a:gd name="T114" fmla="*/ 0 w 158"/>
                  <a:gd name="T115" fmla="*/ 0 h 20"/>
                  <a:gd name="T116" fmla="*/ 0 w 158"/>
                  <a:gd name="T117" fmla="*/ 0 h 20"/>
                  <a:gd name="T118" fmla="*/ 0 w 158"/>
                  <a:gd name="T119" fmla="*/ 0 h 20"/>
                  <a:gd name="T120" fmla="*/ 0 w 158"/>
                  <a:gd name="T121" fmla="*/ 0 h 20"/>
                  <a:gd name="T122" fmla="*/ 0 w 158"/>
                  <a:gd name="T123" fmla="*/ 0 h 20"/>
                  <a:gd name="T124" fmla="*/ 0 w 158"/>
                  <a:gd name="T125" fmla="*/ 0 h 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0">
                    <a:moveTo>
                      <a:pt x="0" y="14"/>
                    </a:moveTo>
                    <a:lnTo>
                      <a:pt x="1" y="14"/>
                    </a:lnTo>
                    <a:lnTo>
                      <a:pt x="2" y="14"/>
                    </a:lnTo>
                    <a:lnTo>
                      <a:pt x="3" y="14"/>
                    </a:lnTo>
                    <a:lnTo>
                      <a:pt x="4" y="14"/>
                    </a:lnTo>
                    <a:lnTo>
                      <a:pt x="5" y="14"/>
                    </a:lnTo>
                    <a:lnTo>
                      <a:pt x="8" y="14"/>
                    </a:lnTo>
                    <a:lnTo>
                      <a:pt x="9" y="14"/>
                    </a:lnTo>
                    <a:lnTo>
                      <a:pt x="10" y="14"/>
                    </a:lnTo>
                    <a:lnTo>
                      <a:pt x="11" y="14"/>
                    </a:lnTo>
                    <a:lnTo>
                      <a:pt x="12" y="14"/>
                    </a:lnTo>
                    <a:lnTo>
                      <a:pt x="13" y="14"/>
                    </a:lnTo>
                    <a:lnTo>
                      <a:pt x="15" y="14"/>
                    </a:lnTo>
                    <a:lnTo>
                      <a:pt x="16" y="14"/>
                    </a:lnTo>
                    <a:lnTo>
                      <a:pt x="17" y="14"/>
                    </a:lnTo>
                    <a:lnTo>
                      <a:pt x="18" y="14"/>
                    </a:lnTo>
                    <a:lnTo>
                      <a:pt x="20" y="14"/>
                    </a:lnTo>
                    <a:lnTo>
                      <a:pt x="21" y="14"/>
                    </a:lnTo>
                    <a:lnTo>
                      <a:pt x="23" y="14"/>
                    </a:lnTo>
                    <a:lnTo>
                      <a:pt x="24" y="14"/>
                    </a:lnTo>
                    <a:lnTo>
                      <a:pt x="25" y="20"/>
                    </a:lnTo>
                    <a:lnTo>
                      <a:pt x="26" y="20"/>
                    </a:lnTo>
                    <a:lnTo>
                      <a:pt x="27" y="20"/>
                    </a:lnTo>
                    <a:lnTo>
                      <a:pt x="28" y="20"/>
                    </a:lnTo>
                    <a:lnTo>
                      <a:pt x="30" y="20"/>
                    </a:lnTo>
                    <a:lnTo>
                      <a:pt x="31" y="20"/>
                    </a:lnTo>
                    <a:lnTo>
                      <a:pt x="33" y="20"/>
                    </a:lnTo>
                    <a:lnTo>
                      <a:pt x="34" y="20"/>
                    </a:lnTo>
                    <a:lnTo>
                      <a:pt x="35" y="20"/>
                    </a:lnTo>
                    <a:lnTo>
                      <a:pt x="36" y="20"/>
                    </a:lnTo>
                    <a:lnTo>
                      <a:pt x="38" y="20"/>
                    </a:lnTo>
                    <a:lnTo>
                      <a:pt x="39" y="20"/>
                    </a:lnTo>
                    <a:lnTo>
                      <a:pt x="40" y="20"/>
                    </a:lnTo>
                    <a:lnTo>
                      <a:pt x="41" y="20"/>
                    </a:lnTo>
                    <a:lnTo>
                      <a:pt x="42" y="20"/>
                    </a:lnTo>
                    <a:lnTo>
                      <a:pt x="43" y="20"/>
                    </a:lnTo>
                    <a:lnTo>
                      <a:pt x="45" y="20"/>
                    </a:lnTo>
                    <a:lnTo>
                      <a:pt x="47" y="20"/>
                    </a:lnTo>
                    <a:lnTo>
                      <a:pt x="48" y="20"/>
                    </a:lnTo>
                    <a:lnTo>
                      <a:pt x="49" y="20"/>
                    </a:lnTo>
                    <a:lnTo>
                      <a:pt x="50" y="20"/>
                    </a:lnTo>
                    <a:lnTo>
                      <a:pt x="51" y="14"/>
                    </a:lnTo>
                    <a:lnTo>
                      <a:pt x="53" y="14"/>
                    </a:lnTo>
                    <a:lnTo>
                      <a:pt x="54" y="14"/>
                    </a:lnTo>
                    <a:lnTo>
                      <a:pt x="55" y="14"/>
                    </a:lnTo>
                    <a:lnTo>
                      <a:pt x="56" y="14"/>
                    </a:lnTo>
                    <a:lnTo>
                      <a:pt x="57" y="14"/>
                    </a:lnTo>
                    <a:lnTo>
                      <a:pt x="58" y="14"/>
                    </a:lnTo>
                    <a:lnTo>
                      <a:pt x="61" y="14"/>
                    </a:lnTo>
                    <a:lnTo>
                      <a:pt x="62" y="14"/>
                    </a:lnTo>
                    <a:lnTo>
                      <a:pt x="63" y="14"/>
                    </a:lnTo>
                    <a:lnTo>
                      <a:pt x="64" y="14"/>
                    </a:lnTo>
                    <a:lnTo>
                      <a:pt x="65" y="14"/>
                    </a:lnTo>
                    <a:lnTo>
                      <a:pt x="66" y="14"/>
                    </a:lnTo>
                    <a:lnTo>
                      <a:pt x="68" y="14"/>
                    </a:lnTo>
                    <a:lnTo>
                      <a:pt x="69" y="14"/>
                    </a:lnTo>
                    <a:lnTo>
                      <a:pt x="70" y="14"/>
                    </a:lnTo>
                    <a:lnTo>
                      <a:pt x="71" y="14"/>
                    </a:lnTo>
                    <a:lnTo>
                      <a:pt x="73" y="14"/>
                    </a:lnTo>
                    <a:lnTo>
                      <a:pt x="74" y="14"/>
                    </a:lnTo>
                    <a:lnTo>
                      <a:pt x="76" y="14"/>
                    </a:lnTo>
                    <a:lnTo>
                      <a:pt x="77" y="14"/>
                    </a:lnTo>
                    <a:lnTo>
                      <a:pt x="78" y="20"/>
                    </a:lnTo>
                    <a:lnTo>
                      <a:pt x="79" y="20"/>
                    </a:lnTo>
                    <a:lnTo>
                      <a:pt x="80" y="20"/>
                    </a:lnTo>
                    <a:lnTo>
                      <a:pt x="82" y="20"/>
                    </a:lnTo>
                    <a:lnTo>
                      <a:pt x="83" y="19"/>
                    </a:lnTo>
                    <a:lnTo>
                      <a:pt x="84" y="19"/>
                    </a:lnTo>
                    <a:lnTo>
                      <a:pt x="85" y="19"/>
                    </a:lnTo>
                    <a:lnTo>
                      <a:pt x="87" y="19"/>
                    </a:lnTo>
                    <a:lnTo>
                      <a:pt x="88" y="19"/>
                    </a:lnTo>
                    <a:lnTo>
                      <a:pt x="90" y="19"/>
                    </a:lnTo>
                    <a:lnTo>
                      <a:pt x="91" y="19"/>
                    </a:lnTo>
                    <a:lnTo>
                      <a:pt x="92" y="19"/>
                    </a:lnTo>
                    <a:lnTo>
                      <a:pt x="93" y="19"/>
                    </a:lnTo>
                    <a:lnTo>
                      <a:pt x="94" y="19"/>
                    </a:lnTo>
                    <a:lnTo>
                      <a:pt x="95" y="19"/>
                    </a:lnTo>
                    <a:lnTo>
                      <a:pt x="97" y="19"/>
                    </a:lnTo>
                    <a:lnTo>
                      <a:pt x="98" y="19"/>
                    </a:lnTo>
                    <a:lnTo>
                      <a:pt x="100" y="19"/>
                    </a:lnTo>
                    <a:lnTo>
                      <a:pt x="101" y="19"/>
                    </a:lnTo>
                    <a:lnTo>
                      <a:pt x="102" y="19"/>
                    </a:lnTo>
                    <a:lnTo>
                      <a:pt x="103" y="19"/>
                    </a:lnTo>
                    <a:lnTo>
                      <a:pt x="105" y="19"/>
                    </a:lnTo>
                    <a:lnTo>
                      <a:pt x="106" y="19"/>
                    </a:lnTo>
                    <a:lnTo>
                      <a:pt x="107" y="19"/>
                    </a:lnTo>
                    <a:lnTo>
                      <a:pt x="108" y="19"/>
                    </a:lnTo>
                    <a:lnTo>
                      <a:pt x="109" y="19"/>
                    </a:lnTo>
                    <a:lnTo>
                      <a:pt x="110" y="19"/>
                    </a:lnTo>
                    <a:lnTo>
                      <a:pt x="113" y="19"/>
                    </a:lnTo>
                    <a:lnTo>
                      <a:pt x="114" y="19"/>
                    </a:lnTo>
                    <a:lnTo>
                      <a:pt x="115" y="19"/>
                    </a:lnTo>
                    <a:lnTo>
                      <a:pt x="116" y="19"/>
                    </a:lnTo>
                    <a:lnTo>
                      <a:pt x="117" y="19"/>
                    </a:lnTo>
                    <a:lnTo>
                      <a:pt x="118" y="19"/>
                    </a:lnTo>
                    <a:lnTo>
                      <a:pt x="120" y="19"/>
                    </a:lnTo>
                    <a:lnTo>
                      <a:pt x="121" y="19"/>
                    </a:lnTo>
                    <a:lnTo>
                      <a:pt x="122" y="19"/>
                    </a:lnTo>
                    <a:lnTo>
                      <a:pt x="123" y="19"/>
                    </a:lnTo>
                    <a:lnTo>
                      <a:pt x="124" y="13"/>
                    </a:lnTo>
                    <a:lnTo>
                      <a:pt x="125" y="13"/>
                    </a:lnTo>
                    <a:lnTo>
                      <a:pt x="128" y="13"/>
                    </a:lnTo>
                    <a:lnTo>
                      <a:pt x="129" y="13"/>
                    </a:lnTo>
                    <a:lnTo>
                      <a:pt x="130" y="13"/>
                    </a:lnTo>
                    <a:lnTo>
                      <a:pt x="131" y="13"/>
                    </a:lnTo>
                    <a:lnTo>
                      <a:pt x="132" y="13"/>
                    </a:lnTo>
                    <a:lnTo>
                      <a:pt x="133" y="13"/>
                    </a:lnTo>
                    <a:lnTo>
                      <a:pt x="135" y="6"/>
                    </a:lnTo>
                    <a:lnTo>
                      <a:pt x="136" y="6"/>
                    </a:lnTo>
                    <a:lnTo>
                      <a:pt x="137" y="6"/>
                    </a:lnTo>
                    <a:lnTo>
                      <a:pt x="138" y="6"/>
                    </a:lnTo>
                    <a:lnTo>
                      <a:pt x="140" y="6"/>
                    </a:lnTo>
                    <a:lnTo>
                      <a:pt x="141" y="6"/>
                    </a:lnTo>
                    <a:lnTo>
                      <a:pt x="143" y="6"/>
                    </a:lnTo>
                    <a:lnTo>
                      <a:pt x="144" y="6"/>
                    </a:lnTo>
                    <a:lnTo>
                      <a:pt x="145" y="6"/>
                    </a:lnTo>
                    <a:lnTo>
                      <a:pt x="146" y="6"/>
                    </a:lnTo>
                    <a:lnTo>
                      <a:pt x="147" y="6"/>
                    </a:lnTo>
                    <a:lnTo>
                      <a:pt x="148" y="6"/>
                    </a:lnTo>
                    <a:lnTo>
                      <a:pt x="150" y="6"/>
                    </a:lnTo>
                    <a:lnTo>
                      <a:pt x="151" y="6"/>
                    </a:lnTo>
                    <a:lnTo>
                      <a:pt x="153" y="6"/>
                    </a:lnTo>
                    <a:lnTo>
                      <a:pt x="154" y="6"/>
                    </a:lnTo>
                    <a:lnTo>
                      <a:pt x="155" y="0"/>
                    </a:lnTo>
                    <a:lnTo>
                      <a:pt x="156"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7" name="Freeform 151"/>
              <p:cNvSpPr>
                <a:spLocks/>
              </p:cNvSpPr>
              <p:nvPr/>
            </p:nvSpPr>
            <p:spPr bwMode="auto">
              <a:xfrm>
                <a:off x="3237" y="3540"/>
                <a:ext cx="47" cy="1"/>
              </a:xfrm>
              <a:custGeom>
                <a:avLst/>
                <a:gdLst>
                  <a:gd name="T0" fmla="*/ 0 w 157"/>
                  <a:gd name="T1" fmla="*/ 0 h 13"/>
                  <a:gd name="T2" fmla="*/ 0 w 157"/>
                  <a:gd name="T3" fmla="*/ 0 h 13"/>
                  <a:gd name="T4" fmla="*/ 0 w 157"/>
                  <a:gd name="T5" fmla="*/ 0 h 13"/>
                  <a:gd name="T6" fmla="*/ 0 w 157"/>
                  <a:gd name="T7" fmla="*/ 0 h 13"/>
                  <a:gd name="T8" fmla="*/ 0 w 157"/>
                  <a:gd name="T9" fmla="*/ 0 h 13"/>
                  <a:gd name="T10" fmla="*/ 0 w 157"/>
                  <a:gd name="T11" fmla="*/ 0 h 13"/>
                  <a:gd name="T12" fmla="*/ 0 w 157"/>
                  <a:gd name="T13" fmla="*/ 0 h 13"/>
                  <a:gd name="T14" fmla="*/ 0 w 157"/>
                  <a:gd name="T15" fmla="*/ 0 h 13"/>
                  <a:gd name="T16" fmla="*/ 0 w 157"/>
                  <a:gd name="T17" fmla="*/ 0 h 13"/>
                  <a:gd name="T18" fmla="*/ 0 w 157"/>
                  <a:gd name="T19" fmla="*/ 0 h 13"/>
                  <a:gd name="T20" fmla="*/ 0 w 157"/>
                  <a:gd name="T21" fmla="*/ 0 h 13"/>
                  <a:gd name="T22" fmla="*/ 0 w 157"/>
                  <a:gd name="T23" fmla="*/ 0 h 13"/>
                  <a:gd name="T24" fmla="*/ 0 w 157"/>
                  <a:gd name="T25" fmla="*/ 0 h 13"/>
                  <a:gd name="T26" fmla="*/ 0 w 157"/>
                  <a:gd name="T27" fmla="*/ 0 h 13"/>
                  <a:gd name="T28" fmla="*/ 0 w 157"/>
                  <a:gd name="T29" fmla="*/ 0 h 13"/>
                  <a:gd name="T30" fmla="*/ 0 w 157"/>
                  <a:gd name="T31" fmla="*/ 0 h 13"/>
                  <a:gd name="T32" fmla="*/ 0 w 157"/>
                  <a:gd name="T33" fmla="*/ 0 h 13"/>
                  <a:gd name="T34" fmla="*/ 0 w 157"/>
                  <a:gd name="T35" fmla="*/ 0 h 13"/>
                  <a:gd name="T36" fmla="*/ 0 w 157"/>
                  <a:gd name="T37" fmla="*/ 0 h 13"/>
                  <a:gd name="T38" fmla="*/ 0 w 157"/>
                  <a:gd name="T39" fmla="*/ 0 h 13"/>
                  <a:gd name="T40" fmla="*/ 0 w 157"/>
                  <a:gd name="T41" fmla="*/ 0 h 13"/>
                  <a:gd name="T42" fmla="*/ 0 w 157"/>
                  <a:gd name="T43" fmla="*/ 0 h 13"/>
                  <a:gd name="T44" fmla="*/ 0 w 157"/>
                  <a:gd name="T45" fmla="*/ 0 h 13"/>
                  <a:gd name="T46" fmla="*/ 0 w 157"/>
                  <a:gd name="T47" fmla="*/ 0 h 13"/>
                  <a:gd name="T48" fmla="*/ 0 w 157"/>
                  <a:gd name="T49" fmla="*/ 0 h 13"/>
                  <a:gd name="T50" fmla="*/ 0 w 157"/>
                  <a:gd name="T51" fmla="*/ 0 h 13"/>
                  <a:gd name="T52" fmla="*/ 0 w 157"/>
                  <a:gd name="T53" fmla="*/ 0 h 13"/>
                  <a:gd name="T54" fmla="*/ 0 w 157"/>
                  <a:gd name="T55" fmla="*/ 0 h 13"/>
                  <a:gd name="T56" fmla="*/ 0 w 157"/>
                  <a:gd name="T57" fmla="*/ 0 h 13"/>
                  <a:gd name="T58" fmla="*/ 0 w 157"/>
                  <a:gd name="T59" fmla="*/ 0 h 13"/>
                  <a:gd name="T60" fmla="*/ 0 w 157"/>
                  <a:gd name="T61" fmla="*/ 0 h 13"/>
                  <a:gd name="T62" fmla="*/ 0 w 157"/>
                  <a:gd name="T63" fmla="*/ 0 h 13"/>
                  <a:gd name="T64" fmla="*/ 0 w 157"/>
                  <a:gd name="T65" fmla="*/ 0 h 13"/>
                  <a:gd name="T66" fmla="*/ 0 w 157"/>
                  <a:gd name="T67" fmla="*/ 0 h 13"/>
                  <a:gd name="T68" fmla="*/ 0 w 157"/>
                  <a:gd name="T69" fmla="*/ 0 h 13"/>
                  <a:gd name="T70" fmla="*/ 0 w 157"/>
                  <a:gd name="T71" fmla="*/ 0 h 13"/>
                  <a:gd name="T72" fmla="*/ 0 w 157"/>
                  <a:gd name="T73" fmla="*/ 0 h 13"/>
                  <a:gd name="T74" fmla="*/ 0 w 157"/>
                  <a:gd name="T75" fmla="*/ 0 h 13"/>
                  <a:gd name="T76" fmla="*/ 0 w 157"/>
                  <a:gd name="T77" fmla="*/ 0 h 13"/>
                  <a:gd name="T78" fmla="*/ 0 w 157"/>
                  <a:gd name="T79" fmla="*/ 0 h 13"/>
                  <a:gd name="T80" fmla="*/ 0 w 157"/>
                  <a:gd name="T81" fmla="*/ 0 h 13"/>
                  <a:gd name="T82" fmla="*/ 0 w 157"/>
                  <a:gd name="T83" fmla="*/ 0 h 13"/>
                  <a:gd name="T84" fmla="*/ 0 w 157"/>
                  <a:gd name="T85" fmla="*/ 0 h 13"/>
                  <a:gd name="T86" fmla="*/ 0 w 157"/>
                  <a:gd name="T87" fmla="*/ 0 h 13"/>
                  <a:gd name="T88" fmla="*/ 0 w 157"/>
                  <a:gd name="T89" fmla="*/ 0 h 13"/>
                  <a:gd name="T90" fmla="*/ 0 w 157"/>
                  <a:gd name="T91" fmla="*/ 0 h 13"/>
                  <a:gd name="T92" fmla="*/ 0 w 157"/>
                  <a:gd name="T93" fmla="*/ 0 h 13"/>
                  <a:gd name="T94" fmla="*/ 0 w 157"/>
                  <a:gd name="T95" fmla="*/ 0 h 13"/>
                  <a:gd name="T96" fmla="*/ 0 w 157"/>
                  <a:gd name="T97" fmla="*/ 0 h 13"/>
                  <a:gd name="T98" fmla="*/ 0 w 157"/>
                  <a:gd name="T99" fmla="*/ 0 h 13"/>
                  <a:gd name="T100" fmla="*/ 0 w 157"/>
                  <a:gd name="T101" fmla="*/ 0 h 13"/>
                  <a:gd name="T102" fmla="*/ 0 w 157"/>
                  <a:gd name="T103" fmla="*/ 0 h 13"/>
                  <a:gd name="T104" fmla="*/ 0 w 157"/>
                  <a:gd name="T105" fmla="*/ 0 h 13"/>
                  <a:gd name="T106" fmla="*/ 0 w 157"/>
                  <a:gd name="T107" fmla="*/ 0 h 13"/>
                  <a:gd name="T108" fmla="*/ 0 w 157"/>
                  <a:gd name="T109" fmla="*/ 0 h 13"/>
                  <a:gd name="T110" fmla="*/ 0 w 157"/>
                  <a:gd name="T111" fmla="*/ 0 h 13"/>
                  <a:gd name="T112" fmla="*/ 0 w 157"/>
                  <a:gd name="T113" fmla="*/ 0 h 13"/>
                  <a:gd name="T114" fmla="*/ 0 w 157"/>
                  <a:gd name="T115" fmla="*/ 0 h 13"/>
                  <a:gd name="T116" fmla="*/ 0 w 157"/>
                  <a:gd name="T117" fmla="*/ 0 h 13"/>
                  <a:gd name="T118" fmla="*/ 0 w 157"/>
                  <a:gd name="T119" fmla="*/ 0 h 13"/>
                  <a:gd name="T120" fmla="*/ 0 w 157"/>
                  <a:gd name="T121" fmla="*/ 0 h 13"/>
                  <a:gd name="T122" fmla="*/ 0 w 157"/>
                  <a:gd name="T123" fmla="*/ 0 h 13"/>
                  <a:gd name="T124" fmla="*/ 0 w 157"/>
                  <a:gd name="T125" fmla="*/ 0 h 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13">
                    <a:moveTo>
                      <a:pt x="0" y="8"/>
                    </a:moveTo>
                    <a:lnTo>
                      <a:pt x="1" y="8"/>
                    </a:lnTo>
                    <a:lnTo>
                      <a:pt x="2" y="8"/>
                    </a:lnTo>
                    <a:lnTo>
                      <a:pt x="3" y="8"/>
                    </a:lnTo>
                    <a:lnTo>
                      <a:pt x="4" y="1"/>
                    </a:lnTo>
                    <a:lnTo>
                      <a:pt x="5" y="1"/>
                    </a:lnTo>
                    <a:lnTo>
                      <a:pt x="7" y="1"/>
                    </a:lnTo>
                    <a:lnTo>
                      <a:pt x="9" y="1"/>
                    </a:lnTo>
                    <a:lnTo>
                      <a:pt x="10" y="1"/>
                    </a:lnTo>
                    <a:lnTo>
                      <a:pt x="11" y="1"/>
                    </a:lnTo>
                    <a:lnTo>
                      <a:pt x="12" y="1"/>
                    </a:lnTo>
                    <a:lnTo>
                      <a:pt x="13" y="1"/>
                    </a:lnTo>
                    <a:lnTo>
                      <a:pt x="15" y="1"/>
                    </a:lnTo>
                    <a:lnTo>
                      <a:pt x="16" y="1"/>
                    </a:lnTo>
                    <a:lnTo>
                      <a:pt x="17" y="1"/>
                    </a:lnTo>
                    <a:lnTo>
                      <a:pt x="18" y="1"/>
                    </a:lnTo>
                    <a:lnTo>
                      <a:pt x="19" y="1"/>
                    </a:lnTo>
                    <a:lnTo>
                      <a:pt x="20" y="1"/>
                    </a:lnTo>
                    <a:lnTo>
                      <a:pt x="23" y="1"/>
                    </a:lnTo>
                    <a:lnTo>
                      <a:pt x="24" y="1"/>
                    </a:lnTo>
                    <a:lnTo>
                      <a:pt x="25" y="1"/>
                    </a:lnTo>
                    <a:lnTo>
                      <a:pt x="26" y="1"/>
                    </a:lnTo>
                    <a:lnTo>
                      <a:pt x="27" y="1"/>
                    </a:lnTo>
                    <a:lnTo>
                      <a:pt x="29" y="1"/>
                    </a:lnTo>
                    <a:lnTo>
                      <a:pt x="30" y="1"/>
                    </a:lnTo>
                    <a:lnTo>
                      <a:pt x="31" y="1"/>
                    </a:lnTo>
                    <a:lnTo>
                      <a:pt x="32" y="1"/>
                    </a:lnTo>
                    <a:lnTo>
                      <a:pt x="33" y="1"/>
                    </a:lnTo>
                    <a:lnTo>
                      <a:pt x="35" y="1"/>
                    </a:lnTo>
                    <a:lnTo>
                      <a:pt x="37" y="1"/>
                    </a:lnTo>
                    <a:lnTo>
                      <a:pt x="38" y="1"/>
                    </a:lnTo>
                    <a:lnTo>
                      <a:pt x="39" y="1"/>
                    </a:lnTo>
                    <a:lnTo>
                      <a:pt x="40" y="1"/>
                    </a:lnTo>
                    <a:lnTo>
                      <a:pt x="41" y="1"/>
                    </a:lnTo>
                    <a:lnTo>
                      <a:pt x="42" y="1"/>
                    </a:lnTo>
                    <a:lnTo>
                      <a:pt x="44" y="1"/>
                    </a:lnTo>
                    <a:lnTo>
                      <a:pt x="45" y="1"/>
                    </a:lnTo>
                    <a:lnTo>
                      <a:pt x="46" y="8"/>
                    </a:lnTo>
                    <a:lnTo>
                      <a:pt x="48" y="1"/>
                    </a:lnTo>
                    <a:lnTo>
                      <a:pt x="49" y="8"/>
                    </a:lnTo>
                    <a:lnTo>
                      <a:pt x="49" y="1"/>
                    </a:lnTo>
                    <a:lnTo>
                      <a:pt x="51" y="1"/>
                    </a:lnTo>
                    <a:lnTo>
                      <a:pt x="52" y="1"/>
                    </a:lnTo>
                    <a:lnTo>
                      <a:pt x="53" y="1"/>
                    </a:lnTo>
                    <a:lnTo>
                      <a:pt x="54" y="1"/>
                    </a:lnTo>
                    <a:lnTo>
                      <a:pt x="55" y="1"/>
                    </a:lnTo>
                    <a:lnTo>
                      <a:pt x="56" y="1"/>
                    </a:lnTo>
                    <a:lnTo>
                      <a:pt x="58" y="1"/>
                    </a:lnTo>
                    <a:lnTo>
                      <a:pt x="59" y="1"/>
                    </a:lnTo>
                    <a:lnTo>
                      <a:pt x="60" y="1"/>
                    </a:lnTo>
                    <a:lnTo>
                      <a:pt x="62" y="1"/>
                    </a:lnTo>
                    <a:lnTo>
                      <a:pt x="63" y="1"/>
                    </a:lnTo>
                    <a:lnTo>
                      <a:pt x="64" y="1"/>
                    </a:lnTo>
                    <a:lnTo>
                      <a:pt x="66" y="1"/>
                    </a:lnTo>
                    <a:lnTo>
                      <a:pt x="67" y="1"/>
                    </a:lnTo>
                    <a:lnTo>
                      <a:pt x="68" y="8"/>
                    </a:lnTo>
                    <a:lnTo>
                      <a:pt x="69" y="8"/>
                    </a:lnTo>
                    <a:lnTo>
                      <a:pt x="70" y="8"/>
                    </a:lnTo>
                    <a:lnTo>
                      <a:pt x="71" y="8"/>
                    </a:lnTo>
                    <a:lnTo>
                      <a:pt x="73" y="8"/>
                    </a:lnTo>
                    <a:lnTo>
                      <a:pt x="75" y="8"/>
                    </a:lnTo>
                    <a:lnTo>
                      <a:pt x="76" y="8"/>
                    </a:lnTo>
                    <a:lnTo>
                      <a:pt x="77" y="8"/>
                    </a:lnTo>
                    <a:lnTo>
                      <a:pt x="78" y="7"/>
                    </a:lnTo>
                    <a:lnTo>
                      <a:pt x="79" y="7"/>
                    </a:lnTo>
                    <a:lnTo>
                      <a:pt x="81" y="13"/>
                    </a:lnTo>
                    <a:lnTo>
                      <a:pt x="82" y="7"/>
                    </a:lnTo>
                    <a:lnTo>
                      <a:pt x="83" y="7"/>
                    </a:lnTo>
                    <a:lnTo>
                      <a:pt x="84" y="7"/>
                    </a:lnTo>
                    <a:lnTo>
                      <a:pt x="85" y="7"/>
                    </a:lnTo>
                    <a:lnTo>
                      <a:pt x="86" y="7"/>
                    </a:lnTo>
                    <a:lnTo>
                      <a:pt x="89" y="13"/>
                    </a:lnTo>
                    <a:lnTo>
                      <a:pt x="90" y="7"/>
                    </a:lnTo>
                    <a:lnTo>
                      <a:pt x="91" y="7"/>
                    </a:lnTo>
                    <a:lnTo>
                      <a:pt x="92" y="7"/>
                    </a:lnTo>
                    <a:lnTo>
                      <a:pt x="93" y="7"/>
                    </a:lnTo>
                    <a:lnTo>
                      <a:pt x="94" y="7"/>
                    </a:lnTo>
                    <a:lnTo>
                      <a:pt x="96" y="7"/>
                    </a:lnTo>
                    <a:lnTo>
                      <a:pt x="97" y="7"/>
                    </a:lnTo>
                    <a:lnTo>
                      <a:pt x="98" y="13"/>
                    </a:lnTo>
                    <a:lnTo>
                      <a:pt x="99" y="7"/>
                    </a:lnTo>
                    <a:lnTo>
                      <a:pt x="100" y="13"/>
                    </a:lnTo>
                    <a:lnTo>
                      <a:pt x="102" y="7"/>
                    </a:lnTo>
                    <a:lnTo>
                      <a:pt x="104" y="7"/>
                    </a:lnTo>
                    <a:lnTo>
                      <a:pt x="105" y="7"/>
                    </a:lnTo>
                    <a:lnTo>
                      <a:pt x="106" y="13"/>
                    </a:lnTo>
                    <a:lnTo>
                      <a:pt x="107" y="13"/>
                    </a:lnTo>
                    <a:lnTo>
                      <a:pt x="108" y="13"/>
                    </a:lnTo>
                    <a:lnTo>
                      <a:pt x="109" y="13"/>
                    </a:lnTo>
                    <a:lnTo>
                      <a:pt x="111" y="13"/>
                    </a:lnTo>
                    <a:lnTo>
                      <a:pt x="112" y="13"/>
                    </a:lnTo>
                    <a:lnTo>
                      <a:pt x="113" y="13"/>
                    </a:lnTo>
                    <a:lnTo>
                      <a:pt x="115" y="13"/>
                    </a:lnTo>
                    <a:lnTo>
                      <a:pt x="116" y="13"/>
                    </a:lnTo>
                    <a:lnTo>
                      <a:pt x="117" y="13"/>
                    </a:lnTo>
                    <a:lnTo>
                      <a:pt x="119" y="13"/>
                    </a:lnTo>
                    <a:lnTo>
                      <a:pt x="120" y="13"/>
                    </a:lnTo>
                    <a:lnTo>
                      <a:pt x="121" y="13"/>
                    </a:lnTo>
                    <a:lnTo>
                      <a:pt x="122" y="13"/>
                    </a:lnTo>
                    <a:lnTo>
                      <a:pt x="123" y="13"/>
                    </a:lnTo>
                    <a:lnTo>
                      <a:pt x="124" y="7"/>
                    </a:lnTo>
                    <a:lnTo>
                      <a:pt x="126" y="7"/>
                    </a:lnTo>
                    <a:lnTo>
                      <a:pt x="128" y="7"/>
                    </a:lnTo>
                    <a:lnTo>
                      <a:pt x="129" y="7"/>
                    </a:lnTo>
                    <a:lnTo>
                      <a:pt x="130" y="7"/>
                    </a:lnTo>
                    <a:lnTo>
                      <a:pt x="131" y="7"/>
                    </a:lnTo>
                    <a:lnTo>
                      <a:pt x="133" y="7"/>
                    </a:lnTo>
                    <a:lnTo>
                      <a:pt x="134" y="7"/>
                    </a:lnTo>
                    <a:lnTo>
                      <a:pt x="135" y="7"/>
                    </a:lnTo>
                    <a:lnTo>
                      <a:pt x="136" y="7"/>
                    </a:lnTo>
                    <a:lnTo>
                      <a:pt x="137" y="7"/>
                    </a:lnTo>
                    <a:lnTo>
                      <a:pt x="138" y="7"/>
                    </a:lnTo>
                    <a:lnTo>
                      <a:pt x="140" y="7"/>
                    </a:lnTo>
                    <a:lnTo>
                      <a:pt x="142" y="7"/>
                    </a:lnTo>
                    <a:lnTo>
                      <a:pt x="143" y="7"/>
                    </a:lnTo>
                    <a:lnTo>
                      <a:pt x="144" y="7"/>
                    </a:lnTo>
                    <a:lnTo>
                      <a:pt x="145" y="0"/>
                    </a:lnTo>
                    <a:lnTo>
                      <a:pt x="146" y="0"/>
                    </a:lnTo>
                    <a:lnTo>
                      <a:pt x="148" y="0"/>
                    </a:lnTo>
                    <a:lnTo>
                      <a:pt x="149" y="7"/>
                    </a:lnTo>
                    <a:lnTo>
                      <a:pt x="150" y="7"/>
                    </a:lnTo>
                    <a:lnTo>
                      <a:pt x="151" y="0"/>
                    </a:lnTo>
                    <a:lnTo>
                      <a:pt x="152" y="0"/>
                    </a:lnTo>
                    <a:lnTo>
                      <a:pt x="153" y="0"/>
                    </a:lnTo>
                    <a:lnTo>
                      <a:pt x="156" y="0"/>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8" name="Freeform 152"/>
              <p:cNvSpPr>
                <a:spLocks/>
              </p:cNvSpPr>
              <p:nvPr/>
            </p:nvSpPr>
            <p:spPr bwMode="auto">
              <a:xfrm>
                <a:off x="3284" y="3534"/>
                <a:ext cx="47" cy="6"/>
              </a:xfrm>
              <a:custGeom>
                <a:avLst/>
                <a:gdLst>
                  <a:gd name="T0" fmla="*/ 0 w 158"/>
                  <a:gd name="T1" fmla="*/ 0 h 59"/>
                  <a:gd name="T2" fmla="*/ 0 w 158"/>
                  <a:gd name="T3" fmla="*/ 0 h 59"/>
                  <a:gd name="T4" fmla="*/ 0 w 158"/>
                  <a:gd name="T5" fmla="*/ 0 h 59"/>
                  <a:gd name="T6" fmla="*/ 0 w 158"/>
                  <a:gd name="T7" fmla="*/ 0 h 59"/>
                  <a:gd name="T8" fmla="*/ 0 w 158"/>
                  <a:gd name="T9" fmla="*/ 0 h 59"/>
                  <a:gd name="T10" fmla="*/ 0 w 158"/>
                  <a:gd name="T11" fmla="*/ 0 h 59"/>
                  <a:gd name="T12" fmla="*/ 0 w 158"/>
                  <a:gd name="T13" fmla="*/ 0 h 59"/>
                  <a:gd name="T14" fmla="*/ 0 w 158"/>
                  <a:gd name="T15" fmla="*/ 0 h 59"/>
                  <a:gd name="T16" fmla="*/ 0 w 158"/>
                  <a:gd name="T17" fmla="*/ 0 h 59"/>
                  <a:gd name="T18" fmla="*/ 0 w 158"/>
                  <a:gd name="T19" fmla="*/ 0 h 59"/>
                  <a:gd name="T20" fmla="*/ 0 w 158"/>
                  <a:gd name="T21" fmla="*/ 0 h 59"/>
                  <a:gd name="T22" fmla="*/ 0 w 158"/>
                  <a:gd name="T23" fmla="*/ 0 h 59"/>
                  <a:gd name="T24" fmla="*/ 0 w 158"/>
                  <a:gd name="T25" fmla="*/ 0 h 59"/>
                  <a:gd name="T26" fmla="*/ 0 w 158"/>
                  <a:gd name="T27" fmla="*/ 0 h 59"/>
                  <a:gd name="T28" fmla="*/ 0 w 158"/>
                  <a:gd name="T29" fmla="*/ 0 h 59"/>
                  <a:gd name="T30" fmla="*/ 0 w 158"/>
                  <a:gd name="T31" fmla="*/ 0 h 59"/>
                  <a:gd name="T32" fmla="*/ 0 w 158"/>
                  <a:gd name="T33" fmla="*/ 0 h 59"/>
                  <a:gd name="T34" fmla="*/ 0 w 158"/>
                  <a:gd name="T35" fmla="*/ 0 h 59"/>
                  <a:gd name="T36" fmla="*/ 0 w 158"/>
                  <a:gd name="T37" fmla="*/ 0 h 59"/>
                  <a:gd name="T38" fmla="*/ 0 w 158"/>
                  <a:gd name="T39" fmla="*/ 0 h 59"/>
                  <a:gd name="T40" fmla="*/ 0 w 158"/>
                  <a:gd name="T41" fmla="*/ 0 h 59"/>
                  <a:gd name="T42" fmla="*/ 0 w 158"/>
                  <a:gd name="T43" fmla="*/ 0 h 59"/>
                  <a:gd name="T44" fmla="*/ 0 w 158"/>
                  <a:gd name="T45" fmla="*/ 0 h 59"/>
                  <a:gd name="T46" fmla="*/ 0 w 158"/>
                  <a:gd name="T47" fmla="*/ 0 h 59"/>
                  <a:gd name="T48" fmla="*/ 0 w 158"/>
                  <a:gd name="T49" fmla="*/ 0 h 59"/>
                  <a:gd name="T50" fmla="*/ 0 w 158"/>
                  <a:gd name="T51" fmla="*/ 0 h 59"/>
                  <a:gd name="T52" fmla="*/ 0 w 158"/>
                  <a:gd name="T53" fmla="*/ 0 h 59"/>
                  <a:gd name="T54" fmla="*/ 0 w 158"/>
                  <a:gd name="T55" fmla="*/ 0 h 59"/>
                  <a:gd name="T56" fmla="*/ 0 w 158"/>
                  <a:gd name="T57" fmla="*/ 0 h 59"/>
                  <a:gd name="T58" fmla="*/ 0 w 158"/>
                  <a:gd name="T59" fmla="*/ 0 h 59"/>
                  <a:gd name="T60" fmla="*/ 0 w 158"/>
                  <a:gd name="T61" fmla="*/ 0 h 59"/>
                  <a:gd name="T62" fmla="*/ 0 w 158"/>
                  <a:gd name="T63" fmla="*/ 0 h 59"/>
                  <a:gd name="T64" fmla="*/ 0 w 158"/>
                  <a:gd name="T65" fmla="*/ 0 h 59"/>
                  <a:gd name="T66" fmla="*/ 0 w 158"/>
                  <a:gd name="T67" fmla="*/ 0 h 59"/>
                  <a:gd name="T68" fmla="*/ 0 w 158"/>
                  <a:gd name="T69" fmla="*/ 0 h 59"/>
                  <a:gd name="T70" fmla="*/ 0 w 158"/>
                  <a:gd name="T71" fmla="*/ 0 h 59"/>
                  <a:gd name="T72" fmla="*/ 0 w 158"/>
                  <a:gd name="T73" fmla="*/ 0 h 59"/>
                  <a:gd name="T74" fmla="*/ 0 w 158"/>
                  <a:gd name="T75" fmla="*/ 0 h 59"/>
                  <a:gd name="T76" fmla="*/ 0 w 158"/>
                  <a:gd name="T77" fmla="*/ 0 h 59"/>
                  <a:gd name="T78" fmla="*/ 0 w 158"/>
                  <a:gd name="T79" fmla="*/ 0 h 59"/>
                  <a:gd name="T80" fmla="*/ 0 w 158"/>
                  <a:gd name="T81" fmla="*/ 0 h 59"/>
                  <a:gd name="T82" fmla="*/ 0 w 158"/>
                  <a:gd name="T83" fmla="*/ 0 h 59"/>
                  <a:gd name="T84" fmla="*/ 0 w 158"/>
                  <a:gd name="T85" fmla="*/ 0 h 59"/>
                  <a:gd name="T86" fmla="*/ 0 w 158"/>
                  <a:gd name="T87" fmla="*/ 0 h 59"/>
                  <a:gd name="T88" fmla="*/ 0 w 158"/>
                  <a:gd name="T89" fmla="*/ 0 h 59"/>
                  <a:gd name="T90" fmla="*/ 0 w 158"/>
                  <a:gd name="T91" fmla="*/ 0 h 59"/>
                  <a:gd name="T92" fmla="*/ 0 w 158"/>
                  <a:gd name="T93" fmla="*/ 0 h 59"/>
                  <a:gd name="T94" fmla="*/ 0 w 158"/>
                  <a:gd name="T95" fmla="*/ 0 h 59"/>
                  <a:gd name="T96" fmla="*/ 0 w 158"/>
                  <a:gd name="T97" fmla="*/ 0 h 59"/>
                  <a:gd name="T98" fmla="*/ 0 w 158"/>
                  <a:gd name="T99" fmla="*/ 0 h 59"/>
                  <a:gd name="T100" fmla="*/ 0 w 158"/>
                  <a:gd name="T101" fmla="*/ 0 h 59"/>
                  <a:gd name="T102" fmla="*/ 0 w 158"/>
                  <a:gd name="T103" fmla="*/ 0 h 59"/>
                  <a:gd name="T104" fmla="*/ 0 w 158"/>
                  <a:gd name="T105" fmla="*/ 0 h 59"/>
                  <a:gd name="T106" fmla="*/ 0 w 158"/>
                  <a:gd name="T107" fmla="*/ 0 h 59"/>
                  <a:gd name="T108" fmla="*/ 0 w 158"/>
                  <a:gd name="T109" fmla="*/ 0 h 59"/>
                  <a:gd name="T110" fmla="*/ 0 w 158"/>
                  <a:gd name="T111" fmla="*/ 0 h 59"/>
                  <a:gd name="T112" fmla="*/ 0 w 158"/>
                  <a:gd name="T113" fmla="*/ 0 h 59"/>
                  <a:gd name="T114" fmla="*/ 0 w 158"/>
                  <a:gd name="T115" fmla="*/ 0 h 59"/>
                  <a:gd name="T116" fmla="*/ 0 w 158"/>
                  <a:gd name="T117" fmla="*/ 0 h 59"/>
                  <a:gd name="T118" fmla="*/ 0 w 158"/>
                  <a:gd name="T119" fmla="*/ 0 h 59"/>
                  <a:gd name="T120" fmla="*/ 0 w 158"/>
                  <a:gd name="T121" fmla="*/ 0 h 59"/>
                  <a:gd name="T122" fmla="*/ 0 w 158"/>
                  <a:gd name="T123" fmla="*/ 0 h 59"/>
                  <a:gd name="T124" fmla="*/ 0 w 158"/>
                  <a:gd name="T125" fmla="*/ 0 h 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59">
                    <a:moveTo>
                      <a:pt x="0" y="59"/>
                    </a:moveTo>
                    <a:lnTo>
                      <a:pt x="1" y="53"/>
                    </a:lnTo>
                    <a:lnTo>
                      <a:pt x="2" y="53"/>
                    </a:lnTo>
                    <a:lnTo>
                      <a:pt x="3" y="53"/>
                    </a:lnTo>
                    <a:lnTo>
                      <a:pt x="4" y="53"/>
                    </a:lnTo>
                    <a:lnTo>
                      <a:pt x="6" y="46"/>
                    </a:lnTo>
                    <a:lnTo>
                      <a:pt x="7" y="46"/>
                    </a:lnTo>
                    <a:lnTo>
                      <a:pt x="8" y="46"/>
                    </a:lnTo>
                    <a:lnTo>
                      <a:pt x="9" y="40"/>
                    </a:lnTo>
                    <a:lnTo>
                      <a:pt x="11" y="40"/>
                    </a:lnTo>
                    <a:lnTo>
                      <a:pt x="12" y="33"/>
                    </a:lnTo>
                    <a:lnTo>
                      <a:pt x="14" y="33"/>
                    </a:lnTo>
                    <a:lnTo>
                      <a:pt x="15" y="33"/>
                    </a:lnTo>
                    <a:lnTo>
                      <a:pt x="16" y="27"/>
                    </a:lnTo>
                    <a:lnTo>
                      <a:pt x="17" y="27"/>
                    </a:lnTo>
                    <a:lnTo>
                      <a:pt x="18" y="27"/>
                    </a:lnTo>
                    <a:lnTo>
                      <a:pt x="19" y="27"/>
                    </a:lnTo>
                    <a:lnTo>
                      <a:pt x="21" y="20"/>
                    </a:lnTo>
                    <a:lnTo>
                      <a:pt x="22" y="20"/>
                    </a:lnTo>
                    <a:lnTo>
                      <a:pt x="23" y="20"/>
                    </a:lnTo>
                    <a:lnTo>
                      <a:pt x="25" y="20"/>
                    </a:lnTo>
                    <a:lnTo>
                      <a:pt x="26" y="20"/>
                    </a:lnTo>
                    <a:lnTo>
                      <a:pt x="27" y="20"/>
                    </a:lnTo>
                    <a:lnTo>
                      <a:pt x="29" y="20"/>
                    </a:lnTo>
                    <a:lnTo>
                      <a:pt x="30" y="14"/>
                    </a:lnTo>
                    <a:lnTo>
                      <a:pt x="31" y="14"/>
                    </a:lnTo>
                    <a:lnTo>
                      <a:pt x="32" y="14"/>
                    </a:lnTo>
                    <a:lnTo>
                      <a:pt x="33" y="14"/>
                    </a:lnTo>
                    <a:lnTo>
                      <a:pt x="34" y="14"/>
                    </a:lnTo>
                    <a:lnTo>
                      <a:pt x="36" y="14"/>
                    </a:lnTo>
                    <a:lnTo>
                      <a:pt x="38" y="14"/>
                    </a:lnTo>
                    <a:lnTo>
                      <a:pt x="39" y="14"/>
                    </a:lnTo>
                    <a:lnTo>
                      <a:pt x="40" y="14"/>
                    </a:lnTo>
                    <a:lnTo>
                      <a:pt x="41" y="14"/>
                    </a:lnTo>
                    <a:lnTo>
                      <a:pt x="42" y="14"/>
                    </a:lnTo>
                    <a:lnTo>
                      <a:pt x="44" y="14"/>
                    </a:lnTo>
                    <a:lnTo>
                      <a:pt x="45" y="14"/>
                    </a:lnTo>
                    <a:lnTo>
                      <a:pt x="46" y="7"/>
                    </a:lnTo>
                    <a:lnTo>
                      <a:pt x="47" y="14"/>
                    </a:lnTo>
                    <a:lnTo>
                      <a:pt x="48" y="14"/>
                    </a:lnTo>
                    <a:lnTo>
                      <a:pt x="49" y="7"/>
                    </a:lnTo>
                    <a:lnTo>
                      <a:pt x="52" y="7"/>
                    </a:lnTo>
                    <a:lnTo>
                      <a:pt x="53" y="7"/>
                    </a:lnTo>
                    <a:lnTo>
                      <a:pt x="54" y="7"/>
                    </a:lnTo>
                    <a:lnTo>
                      <a:pt x="55" y="7"/>
                    </a:lnTo>
                    <a:lnTo>
                      <a:pt x="56" y="7"/>
                    </a:lnTo>
                    <a:lnTo>
                      <a:pt x="57" y="1"/>
                    </a:lnTo>
                    <a:lnTo>
                      <a:pt x="59" y="1"/>
                    </a:lnTo>
                    <a:lnTo>
                      <a:pt x="60" y="1"/>
                    </a:lnTo>
                    <a:lnTo>
                      <a:pt x="61" y="1"/>
                    </a:lnTo>
                    <a:lnTo>
                      <a:pt x="62" y="1"/>
                    </a:lnTo>
                    <a:lnTo>
                      <a:pt x="63" y="1"/>
                    </a:lnTo>
                    <a:lnTo>
                      <a:pt x="65" y="1"/>
                    </a:lnTo>
                    <a:lnTo>
                      <a:pt x="67" y="1"/>
                    </a:lnTo>
                    <a:lnTo>
                      <a:pt x="68" y="1"/>
                    </a:lnTo>
                    <a:lnTo>
                      <a:pt x="69" y="1"/>
                    </a:lnTo>
                    <a:lnTo>
                      <a:pt x="70" y="7"/>
                    </a:lnTo>
                    <a:lnTo>
                      <a:pt x="71" y="7"/>
                    </a:lnTo>
                    <a:lnTo>
                      <a:pt x="72" y="7"/>
                    </a:lnTo>
                    <a:lnTo>
                      <a:pt x="74" y="7"/>
                    </a:lnTo>
                    <a:lnTo>
                      <a:pt x="75" y="7"/>
                    </a:lnTo>
                    <a:lnTo>
                      <a:pt x="76" y="7"/>
                    </a:lnTo>
                    <a:lnTo>
                      <a:pt x="78" y="7"/>
                    </a:lnTo>
                    <a:lnTo>
                      <a:pt x="79" y="7"/>
                    </a:lnTo>
                    <a:lnTo>
                      <a:pt x="81" y="7"/>
                    </a:lnTo>
                    <a:lnTo>
                      <a:pt x="82" y="7"/>
                    </a:lnTo>
                    <a:lnTo>
                      <a:pt x="83" y="7"/>
                    </a:lnTo>
                    <a:lnTo>
                      <a:pt x="84" y="7"/>
                    </a:lnTo>
                    <a:lnTo>
                      <a:pt x="85" y="7"/>
                    </a:lnTo>
                    <a:lnTo>
                      <a:pt x="86" y="7"/>
                    </a:lnTo>
                    <a:lnTo>
                      <a:pt x="88" y="7"/>
                    </a:lnTo>
                    <a:lnTo>
                      <a:pt x="89" y="7"/>
                    </a:lnTo>
                    <a:lnTo>
                      <a:pt x="91" y="7"/>
                    </a:lnTo>
                    <a:lnTo>
                      <a:pt x="92" y="7"/>
                    </a:lnTo>
                    <a:lnTo>
                      <a:pt x="93" y="7"/>
                    </a:lnTo>
                    <a:lnTo>
                      <a:pt x="94" y="7"/>
                    </a:lnTo>
                    <a:lnTo>
                      <a:pt x="96" y="7"/>
                    </a:lnTo>
                    <a:lnTo>
                      <a:pt x="97" y="7"/>
                    </a:lnTo>
                    <a:lnTo>
                      <a:pt x="98" y="7"/>
                    </a:lnTo>
                    <a:lnTo>
                      <a:pt x="99" y="7"/>
                    </a:lnTo>
                    <a:lnTo>
                      <a:pt x="100" y="1"/>
                    </a:lnTo>
                    <a:lnTo>
                      <a:pt x="101" y="1"/>
                    </a:lnTo>
                    <a:lnTo>
                      <a:pt x="103" y="1"/>
                    </a:lnTo>
                    <a:lnTo>
                      <a:pt x="105" y="1"/>
                    </a:lnTo>
                    <a:lnTo>
                      <a:pt x="106" y="1"/>
                    </a:lnTo>
                    <a:lnTo>
                      <a:pt x="107" y="1"/>
                    </a:lnTo>
                    <a:lnTo>
                      <a:pt x="108" y="1"/>
                    </a:lnTo>
                    <a:lnTo>
                      <a:pt x="109" y="1"/>
                    </a:lnTo>
                    <a:lnTo>
                      <a:pt x="111" y="1"/>
                    </a:lnTo>
                    <a:lnTo>
                      <a:pt x="112" y="1"/>
                    </a:lnTo>
                    <a:lnTo>
                      <a:pt x="113" y="1"/>
                    </a:lnTo>
                    <a:lnTo>
                      <a:pt x="114" y="1"/>
                    </a:lnTo>
                    <a:lnTo>
                      <a:pt x="115" y="7"/>
                    </a:lnTo>
                    <a:lnTo>
                      <a:pt x="116" y="7"/>
                    </a:lnTo>
                    <a:lnTo>
                      <a:pt x="119" y="7"/>
                    </a:lnTo>
                    <a:lnTo>
                      <a:pt x="120" y="7"/>
                    </a:lnTo>
                    <a:lnTo>
                      <a:pt x="121" y="7"/>
                    </a:lnTo>
                    <a:lnTo>
                      <a:pt x="122" y="1"/>
                    </a:lnTo>
                    <a:lnTo>
                      <a:pt x="123" y="1"/>
                    </a:lnTo>
                    <a:lnTo>
                      <a:pt x="124" y="1"/>
                    </a:lnTo>
                    <a:lnTo>
                      <a:pt x="126" y="7"/>
                    </a:lnTo>
                    <a:lnTo>
                      <a:pt x="127" y="1"/>
                    </a:lnTo>
                    <a:lnTo>
                      <a:pt x="128" y="1"/>
                    </a:lnTo>
                    <a:lnTo>
                      <a:pt x="129" y="1"/>
                    </a:lnTo>
                    <a:lnTo>
                      <a:pt x="131" y="7"/>
                    </a:lnTo>
                    <a:lnTo>
                      <a:pt x="132" y="7"/>
                    </a:lnTo>
                    <a:lnTo>
                      <a:pt x="134" y="7"/>
                    </a:lnTo>
                    <a:lnTo>
                      <a:pt x="135" y="7"/>
                    </a:lnTo>
                    <a:lnTo>
                      <a:pt x="136" y="7"/>
                    </a:lnTo>
                    <a:lnTo>
                      <a:pt x="137" y="1"/>
                    </a:lnTo>
                    <a:lnTo>
                      <a:pt x="138" y="1"/>
                    </a:lnTo>
                    <a:lnTo>
                      <a:pt x="139" y="1"/>
                    </a:lnTo>
                    <a:lnTo>
                      <a:pt x="141" y="1"/>
                    </a:lnTo>
                    <a:lnTo>
                      <a:pt x="142" y="1"/>
                    </a:lnTo>
                    <a:lnTo>
                      <a:pt x="143" y="1"/>
                    </a:lnTo>
                    <a:lnTo>
                      <a:pt x="145" y="1"/>
                    </a:lnTo>
                    <a:lnTo>
                      <a:pt x="146" y="1"/>
                    </a:lnTo>
                    <a:lnTo>
                      <a:pt x="147" y="1"/>
                    </a:lnTo>
                    <a:lnTo>
                      <a:pt x="149" y="1"/>
                    </a:lnTo>
                    <a:lnTo>
                      <a:pt x="150" y="1"/>
                    </a:lnTo>
                    <a:lnTo>
                      <a:pt x="151" y="1"/>
                    </a:lnTo>
                    <a:lnTo>
                      <a:pt x="152" y="0"/>
                    </a:lnTo>
                    <a:lnTo>
                      <a:pt x="153" y="0"/>
                    </a:lnTo>
                    <a:lnTo>
                      <a:pt x="154" y="0"/>
                    </a:lnTo>
                    <a:lnTo>
                      <a:pt x="156"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9" name="Freeform 153"/>
              <p:cNvSpPr>
                <a:spLocks/>
              </p:cNvSpPr>
              <p:nvPr/>
            </p:nvSpPr>
            <p:spPr bwMode="auto">
              <a:xfrm>
                <a:off x="3331" y="3530"/>
                <a:ext cx="46" cy="4"/>
              </a:xfrm>
              <a:custGeom>
                <a:avLst/>
                <a:gdLst>
                  <a:gd name="T0" fmla="*/ 0 w 157"/>
                  <a:gd name="T1" fmla="*/ 0 h 33"/>
                  <a:gd name="T2" fmla="*/ 0 w 157"/>
                  <a:gd name="T3" fmla="*/ 0 h 33"/>
                  <a:gd name="T4" fmla="*/ 0 w 157"/>
                  <a:gd name="T5" fmla="*/ 0 h 33"/>
                  <a:gd name="T6" fmla="*/ 0 w 157"/>
                  <a:gd name="T7" fmla="*/ 0 h 33"/>
                  <a:gd name="T8" fmla="*/ 0 w 157"/>
                  <a:gd name="T9" fmla="*/ 0 h 33"/>
                  <a:gd name="T10" fmla="*/ 0 w 157"/>
                  <a:gd name="T11" fmla="*/ 0 h 33"/>
                  <a:gd name="T12" fmla="*/ 0 w 157"/>
                  <a:gd name="T13" fmla="*/ 0 h 33"/>
                  <a:gd name="T14" fmla="*/ 0 w 157"/>
                  <a:gd name="T15" fmla="*/ 0 h 33"/>
                  <a:gd name="T16" fmla="*/ 0 w 157"/>
                  <a:gd name="T17" fmla="*/ 0 h 33"/>
                  <a:gd name="T18" fmla="*/ 0 w 157"/>
                  <a:gd name="T19" fmla="*/ 0 h 33"/>
                  <a:gd name="T20" fmla="*/ 0 w 157"/>
                  <a:gd name="T21" fmla="*/ 0 h 33"/>
                  <a:gd name="T22" fmla="*/ 0 w 157"/>
                  <a:gd name="T23" fmla="*/ 0 h 33"/>
                  <a:gd name="T24" fmla="*/ 0 w 157"/>
                  <a:gd name="T25" fmla="*/ 0 h 33"/>
                  <a:gd name="T26" fmla="*/ 0 w 157"/>
                  <a:gd name="T27" fmla="*/ 0 h 33"/>
                  <a:gd name="T28" fmla="*/ 0 w 157"/>
                  <a:gd name="T29" fmla="*/ 0 h 33"/>
                  <a:gd name="T30" fmla="*/ 0 w 157"/>
                  <a:gd name="T31" fmla="*/ 0 h 33"/>
                  <a:gd name="T32" fmla="*/ 0 w 157"/>
                  <a:gd name="T33" fmla="*/ 0 h 33"/>
                  <a:gd name="T34" fmla="*/ 0 w 157"/>
                  <a:gd name="T35" fmla="*/ 0 h 33"/>
                  <a:gd name="T36" fmla="*/ 0 w 157"/>
                  <a:gd name="T37" fmla="*/ 0 h 33"/>
                  <a:gd name="T38" fmla="*/ 0 w 157"/>
                  <a:gd name="T39" fmla="*/ 0 h 33"/>
                  <a:gd name="T40" fmla="*/ 0 w 157"/>
                  <a:gd name="T41" fmla="*/ 0 h 33"/>
                  <a:gd name="T42" fmla="*/ 0 w 157"/>
                  <a:gd name="T43" fmla="*/ 0 h 33"/>
                  <a:gd name="T44" fmla="*/ 0 w 157"/>
                  <a:gd name="T45" fmla="*/ 0 h 33"/>
                  <a:gd name="T46" fmla="*/ 0 w 157"/>
                  <a:gd name="T47" fmla="*/ 0 h 33"/>
                  <a:gd name="T48" fmla="*/ 0 w 157"/>
                  <a:gd name="T49" fmla="*/ 0 h 33"/>
                  <a:gd name="T50" fmla="*/ 0 w 157"/>
                  <a:gd name="T51" fmla="*/ 0 h 33"/>
                  <a:gd name="T52" fmla="*/ 0 w 157"/>
                  <a:gd name="T53" fmla="*/ 0 h 33"/>
                  <a:gd name="T54" fmla="*/ 0 w 157"/>
                  <a:gd name="T55" fmla="*/ 0 h 33"/>
                  <a:gd name="T56" fmla="*/ 0 w 157"/>
                  <a:gd name="T57" fmla="*/ 0 h 33"/>
                  <a:gd name="T58" fmla="*/ 0 w 157"/>
                  <a:gd name="T59" fmla="*/ 0 h 33"/>
                  <a:gd name="T60" fmla="*/ 0 w 157"/>
                  <a:gd name="T61" fmla="*/ 0 h 33"/>
                  <a:gd name="T62" fmla="*/ 0 w 157"/>
                  <a:gd name="T63" fmla="*/ 0 h 33"/>
                  <a:gd name="T64" fmla="*/ 0 w 157"/>
                  <a:gd name="T65" fmla="*/ 0 h 33"/>
                  <a:gd name="T66" fmla="*/ 0 w 157"/>
                  <a:gd name="T67" fmla="*/ 0 h 33"/>
                  <a:gd name="T68" fmla="*/ 0 w 157"/>
                  <a:gd name="T69" fmla="*/ 0 h 33"/>
                  <a:gd name="T70" fmla="*/ 0 w 157"/>
                  <a:gd name="T71" fmla="*/ 0 h 33"/>
                  <a:gd name="T72" fmla="*/ 0 w 157"/>
                  <a:gd name="T73" fmla="*/ 0 h 33"/>
                  <a:gd name="T74" fmla="*/ 0 w 157"/>
                  <a:gd name="T75" fmla="*/ 0 h 33"/>
                  <a:gd name="T76" fmla="*/ 0 w 157"/>
                  <a:gd name="T77" fmla="*/ 0 h 33"/>
                  <a:gd name="T78" fmla="*/ 0 w 157"/>
                  <a:gd name="T79" fmla="*/ 0 h 33"/>
                  <a:gd name="T80" fmla="*/ 0 w 157"/>
                  <a:gd name="T81" fmla="*/ 0 h 33"/>
                  <a:gd name="T82" fmla="*/ 0 w 157"/>
                  <a:gd name="T83" fmla="*/ 0 h 33"/>
                  <a:gd name="T84" fmla="*/ 0 w 157"/>
                  <a:gd name="T85" fmla="*/ 0 h 33"/>
                  <a:gd name="T86" fmla="*/ 0 w 157"/>
                  <a:gd name="T87" fmla="*/ 0 h 33"/>
                  <a:gd name="T88" fmla="*/ 0 w 157"/>
                  <a:gd name="T89" fmla="*/ 0 h 33"/>
                  <a:gd name="T90" fmla="*/ 0 w 157"/>
                  <a:gd name="T91" fmla="*/ 0 h 33"/>
                  <a:gd name="T92" fmla="*/ 0 w 157"/>
                  <a:gd name="T93" fmla="*/ 0 h 33"/>
                  <a:gd name="T94" fmla="*/ 0 w 157"/>
                  <a:gd name="T95" fmla="*/ 0 h 33"/>
                  <a:gd name="T96" fmla="*/ 0 w 157"/>
                  <a:gd name="T97" fmla="*/ 0 h 33"/>
                  <a:gd name="T98" fmla="*/ 0 w 157"/>
                  <a:gd name="T99" fmla="*/ 0 h 33"/>
                  <a:gd name="T100" fmla="*/ 0 w 157"/>
                  <a:gd name="T101" fmla="*/ 0 h 33"/>
                  <a:gd name="T102" fmla="*/ 0 w 157"/>
                  <a:gd name="T103" fmla="*/ 0 h 33"/>
                  <a:gd name="T104" fmla="*/ 0 w 157"/>
                  <a:gd name="T105" fmla="*/ 0 h 33"/>
                  <a:gd name="T106" fmla="*/ 0 w 157"/>
                  <a:gd name="T107" fmla="*/ 0 h 33"/>
                  <a:gd name="T108" fmla="*/ 0 w 157"/>
                  <a:gd name="T109" fmla="*/ 0 h 33"/>
                  <a:gd name="T110" fmla="*/ 0 w 157"/>
                  <a:gd name="T111" fmla="*/ 0 h 33"/>
                  <a:gd name="T112" fmla="*/ 0 w 157"/>
                  <a:gd name="T113" fmla="*/ 0 h 33"/>
                  <a:gd name="T114" fmla="*/ 0 w 157"/>
                  <a:gd name="T115" fmla="*/ 0 h 33"/>
                  <a:gd name="T116" fmla="*/ 0 w 157"/>
                  <a:gd name="T117" fmla="*/ 0 h 33"/>
                  <a:gd name="T118" fmla="*/ 0 w 157"/>
                  <a:gd name="T119" fmla="*/ 0 h 33"/>
                  <a:gd name="T120" fmla="*/ 0 w 157"/>
                  <a:gd name="T121" fmla="*/ 0 h 33"/>
                  <a:gd name="T122" fmla="*/ 0 w 157"/>
                  <a:gd name="T123" fmla="*/ 0 h 33"/>
                  <a:gd name="T124" fmla="*/ 0 w 157"/>
                  <a:gd name="T125" fmla="*/ 0 h 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33">
                    <a:moveTo>
                      <a:pt x="0" y="33"/>
                    </a:moveTo>
                    <a:lnTo>
                      <a:pt x="1" y="33"/>
                    </a:lnTo>
                    <a:lnTo>
                      <a:pt x="2" y="33"/>
                    </a:lnTo>
                    <a:lnTo>
                      <a:pt x="3" y="33"/>
                    </a:lnTo>
                    <a:lnTo>
                      <a:pt x="4" y="33"/>
                    </a:lnTo>
                    <a:lnTo>
                      <a:pt x="6" y="33"/>
                    </a:lnTo>
                    <a:lnTo>
                      <a:pt x="7" y="33"/>
                    </a:lnTo>
                    <a:lnTo>
                      <a:pt x="8" y="33"/>
                    </a:lnTo>
                    <a:lnTo>
                      <a:pt x="9" y="33"/>
                    </a:lnTo>
                    <a:lnTo>
                      <a:pt x="10" y="33"/>
                    </a:lnTo>
                    <a:lnTo>
                      <a:pt x="11" y="33"/>
                    </a:lnTo>
                    <a:lnTo>
                      <a:pt x="14" y="33"/>
                    </a:lnTo>
                    <a:lnTo>
                      <a:pt x="15" y="33"/>
                    </a:lnTo>
                    <a:lnTo>
                      <a:pt x="16" y="33"/>
                    </a:lnTo>
                    <a:lnTo>
                      <a:pt x="17" y="33"/>
                    </a:lnTo>
                    <a:lnTo>
                      <a:pt x="18" y="33"/>
                    </a:lnTo>
                    <a:lnTo>
                      <a:pt x="19" y="33"/>
                    </a:lnTo>
                    <a:lnTo>
                      <a:pt x="21" y="33"/>
                    </a:lnTo>
                    <a:lnTo>
                      <a:pt x="22" y="26"/>
                    </a:lnTo>
                    <a:lnTo>
                      <a:pt x="23" y="26"/>
                    </a:lnTo>
                    <a:lnTo>
                      <a:pt x="24" y="26"/>
                    </a:lnTo>
                    <a:lnTo>
                      <a:pt x="25" y="26"/>
                    </a:lnTo>
                    <a:lnTo>
                      <a:pt x="28" y="26"/>
                    </a:lnTo>
                    <a:lnTo>
                      <a:pt x="29" y="20"/>
                    </a:lnTo>
                    <a:lnTo>
                      <a:pt x="30" y="20"/>
                    </a:lnTo>
                    <a:lnTo>
                      <a:pt x="31" y="20"/>
                    </a:lnTo>
                    <a:lnTo>
                      <a:pt x="32" y="20"/>
                    </a:lnTo>
                    <a:lnTo>
                      <a:pt x="33" y="20"/>
                    </a:lnTo>
                    <a:lnTo>
                      <a:pt x="35" y="20"/>
                    </a:lnTo>
                    <a:lnTo>
                      <a:pt x="36" y="20"/>
                    </a:lnTo>
                    <a:lnTo>
                      <a:pt x="37" y="13"/>
                    </a:lnTo>
                    <a:lnTo>
                      <a:pt x="38" y="13"/>
                    </a:lnTo>
                    <a:lnTo>
                      <a:pt x="40" y="13"/>
                    </a:lnTo>
                    <a:lnTo>
                      <a:pt x="41" y="13"/>
                    </a:lnTo>
                    <a:lnTo>
                      <a:pt x="43" y="13"/>
                    </a:lnTo>
                    <a:lnTo>
                      <a:pt x="44" y="20"/>
                    </a:lnTo>
                    <a:lnTo>
                      <a:pt x="45" y="20"/>
                    </a:lnTo>
                    <a:lnTo>
                      <a:pt x="46" y="20"/>
                    </a:lnTo>
                    <a:lnTo>
                      <a:pt x="47" y="20"/>
                    </a:lnTo>
                    <a:lnTo>
                      <a:pt x="48" y="20"/>
                    </a:lnTo>
                    <a:lnTo>
                      <a:pt x="50" y="20"/>
                    </a:lnTo>
                    <a:lnTo>
                      <a:pt x="51" y="20"/>
                    </a:lnTo>
                    <a:lnTo>
                      <a:pt x="53" y="26"/>
                    </a:lnTo>
                    <a:lnTo>
                      <a:pt x="54" y="26"/>
                    </a:lnTo>
                    <a:lnTo>
                      <a:pt x="55" y="26"/>
                    </a:lnTo>
                    <a:lnTo>
                      <a:pt x="56" y="26"/>
                    </a:lnTo>
                    <a:lnTo>
                      <a:pt x="58" y="26"/>
                    </a:lnTo>
                    <a:lnTo>
                      <a:pt x="59" y="26"/>
                    </a:lnTo>
                    <a:lnTo>
                      <a:pt x="60" y="26"/>
                    </a:lnTo>
                    <a:lnTo>
                      <a:pt x="61" y="26"/>
                    </a:lnTo>
                    <a:lnTo>
                      <a:pt x="62" y="26"/>
                    </a:lnTo>
                    <a:lnTo>
                      <a:pt x="63" y="26"/>
                    </a:lnTo>
                    <a:lnTo>
                      <a:pt x="65" y="26"/>
                    </a:lnTo>
                    <a:lnTo>
                      <a:pt x="67" y="26"/>
                    </a:lnTo>
                    <a:lnTo>
                      <a:pt x="68" y="26"/>
                    </a:lnTo>
                    <a:lnTo>
                      <a:pt x="69" y="26"/>
                    </a:lnTo>
                    <a:lnTo>
                      <a:pt x="70" y="26"/>
                    </a:lnTo>
                    <a:lnTo>
                      <a:pt x="71" y="26"/>
                    </a:lnTo>
                    <a:lnTo>
                      <a:pt x="73" y="26"/>
                    </a:lnTo>
                    <a:lnTo>
                      <a:pt x="74" y="26"/>
                    </a:lnTo>
                    <a:lnTo>
                      <a:pt x="75" y="26"/>
                    </a:lnTo>
                    <a:lnTo>
                      <a:pt x="76" y="26"/>
                    </a:lnTo>
                    <a:lnTo>
                      <a:pt x="77" y="26"/>
                    </a:lnTo>
                    <a:lnTo>
                      <a:pt x="78" y="26"/>
                    </a:lnTo>
                    <a:lnTo>
                      <a:pt x="81" y="26"/>
                    </a:lnTo>
                    <a:lnTo>
                      <a:pt x="82" y="26"/>
                    </a:lnTo>
                    <a:lnTo>
                      <a:pt x="83" y="26"/>
                    </a:lnTo>
                    <a:lnTo>
                      <a:pt x="84" y="26"/>
                    </a:lnTo>
                    <a:lnTo>
                      <a:pt x="85" y="26"/>
                    </a:lnTo>
                    <a:lnTo>
                      <a:pt x="86" y="26"/>
                    </a:lnTo>
                    <a:lnTo>
                      <a:pt x="88" y="26"/>
                    </a:lnTo>
                    <a:lnTo>
                      <a:pt x="89" y="26"/>
                    </a:lnTo>
                    <a:lnTo>
                      <a:pt x="90" y="26"/>
                    </a:lnTo>
                    <a:lnTo>
                      <a:pt x="91" y="26"/>
                    </a:lnTo>
                    <a:lnTo>
                      <a:pt x="93" y="26"/>
                    </a:lnTo>
                    <a:lnTo>
                      <a:pt x="94" y="20"/>
                    </a:lnTo>
                    <a:lnTo>
                      <a:pt x="96" y="20"/>
                    </a:lnTo>
                    <a:lnTo>
                      <a:pt x="97" y="20"/>
                    </a:lnTo>
                    <a:lnTo>
                      <a:pt x="98" y="20"/>
                    </a:lnTo>
                    <a:lnTo>
                      <a:pt x="99" y="20"/>
                    </a:lnTo>
                    <a:lnTo>
                      <a:pt x="100" y="13"/>
                    </a:lnTo>
                    <a:lnTo>
                      <a:pt x="101" y="13"/>
                    </a:lnTo>
                    <a:lnTo>
                      <a:pt x="103" y="13"/>
                    </a:lnTo>
                    <a:lnTo>
                      <a:pt x="104" y="13"/>
                    </a:lnTo>
                    <a:lnTo>
                      <a:pt x="105" y="13"/>
                    </a:lnTo>
                    <a:lnTo>
                      <a:pt x="107" y="13"/>
                    </a:lnTo>
                    <a:lnTo>
                      <a:pt x="108" y="7"/>
                    </a:lnTo>
                    <a:lnTo>
                      <a:pt x="109" y="7"/>
                    </a:lnTo>
                    <a:lnTo>
                      <a:pt x="111" y="7"/>
                    </a:lnTo>
                    <a:lnTo>
                      <a:pt x="112" y="7"/>
                    </a:lnTo>
                    <a:lnTo>
                      <a:pt x="113" y="7"/>
                    </a:lnTo>
                    <a:lnTo>
                      <a:pt x="114" y="7"/>
                    </a:lnTo>
                    <a:lnTo>
                      <a:pt x="115" y="13"/>
                    </a:lnTo>
                    <a:lnTo>
                      <a:pt x="116" y="13"/>
                    </a:lnTo>
                    <a:lnTo>
                      <a:pt x="118" y="13"/>
                    </a:lnTo>
                    <a:lnTo>
                      <a:pt x="120" y="13"/>
                    </a:lnTo>
                    <a:lnTo>
                      <a:pt x="121" y="13"/>
                    </a:lnTo>
                    <a:lnTo>
                      <a:pt x="122" y="13"/>
                    </a:lnTo>
                    <a:lnTo>
                      <a:pt x="123" y="13"/>
                    </a:lnTo>
                    <a:lnTo>
                      <a:pt x="124" y="13"/>
                    </a:lnTo>
                    <a:lnTo>
                      <a:pt x="126" y="7"/>
                    </a:lnTo>
                    <a:lnTo>
                      <a:pt x="127" y="7"/>
                    </a:lnTo>
                    <a:lnTo>
                      <a:pt x="128" y="7"/>
                    </a:lnTo>
                    <a:lnTo>
                      <a:pt x="129" y="7"/>
                    </a:lnTo>
                    <a:lnTo>
                      <a:pt x="130" y="0"/>
                    </a:lnTo>
                    <a:lnTo>
                      <a:pt x="133" y="0"/>
                    </a:lnTo>
                    <a:lnTo>
                      <a:pt x="134" y="0"/>
                    </a:lnTo>
                    <a:lnTo>
                      <a:pt x="135" y="0"/>
                    </a:lnTo>
                    <a:lnTo>
                      <a:pt x="136" y="0"/>
                    </a:lnTo>
                    <a:lnTo>
                      <a:pt x="137" y="0"/>
                    </a:lnTo>
                    <a:lnTo>
                      <a:pt x="138" y="0"/>
                    </a:lnTo>
                    <a:lnTo>
                      <a:pt x="140" y="0"/>
                    </a:lnTo>
                    <a:lnTo>
                      <a:pt x="141" y="0"/>
                    </a:lnTo>
                    <a:lnTo>
                      <a:pt x="142" y="0"/>
                    </a:lnTo>
                    <a:lnTo>
                      <a:pt x="143" y="0"/>
                    </a:lnTo>
                    <a:lnTo>
                      <a:pt x="144" y="0"/>
                    </a:lnTo>
                    <a:lnTo>
                      <a:pt x="145" y="0"/>
                    </a:lnTo>
                    <a:lnTo>
                      <a:pt x="148" y="0"/>
                    </a:lnTo>
                    <a:lnTo>
                      <a:pt x="149" y="0"/>
                    </a:lnTo>
                    <a:lnTo>
                      <a:pt x="150" y="0"/>
                    </a:lnTo>
                    <a:lnTo>
                      <a:pt x="151" y="0"/>
                    </a:lnTo>
                    <a:lnTo>
                      <a:pt x="152" y="0"/>
                    </a:lnTo>
                    <a:lnTo>
                      <a:pt x="153" y="0"/>
                    </a:lnTo>
                    <a:lnTo>
                      <a:pt x="155" y="0"/>
                    </a:lnTo>
                    <a:lnTo>
                      <a:pt x="156" y="0"/>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0" name="Freeform 154"/>
              <p:cNvSpPr>
                <a:spLocks/>
              </p:cNvSpPr>
              <p:nvPr/>
            </p:nvSpPr>
            <p:spPr bwMode="auto">
              <a:xfrm>
                <a:off x="3377" y="3530"/>
                <a:ext cx="47" cy="3"/>
              </a:xfrm>
              <a:custGeom>
                <a:avLst/>
                <a:gdLst>
                  <a:gd name="T0" fmla="*/ 0 w 158"/>
                  <a:gd name="T1" fmla="*/ 0 h 25"/>
                  <a:gd name="T2" fmla="*/ 0 w 158"/>
                  <a:gd name="T3" fmla="*/ 0 h 25"/>
                  <a:gd name="T4" fmla="*/ 0 w 158"/>
                  <a:gd name="T5" fmla="*/ 0 h 25"/>
                  <a:gd name="T6" fmla="*/ 0 w 158"/>
                  <a:gd name="T7" fmla="*/ 0 h 25"/>
                  <a:gd name="T8" fmla="*/ 0 w 158"/>
                  <a:gd name="T9" fmla="*/ 0 h 25"/>
                  <a:gd name="T10" fmla="*/ 0 w 158"/>
                  <a:gd name="T11" fmla="*/ 0 h 25"/>
                  <a:gd name="T12" fmla="*/ 0 w 158"/>
                  <a:gd name="T13" fmla="*/ 0 h 25"/>
                  <a:gd name="T14" fmla="*/ 0 w 158"/>
                  <a:gd name="T15" fmla="*/ 0 h 25"/>
                  <a:gd name="T16" fmla="*/ 0 w 158"/>
                  <a:gd name="T17" fmla="*/ 0 h 25"/>
                  <a:gd name="T18" fmla="*/ 0 w 158"/>
                  <a:gd name="T19" fmla="*/ 0 h 25"/>
                  <a:gd name="T20" fmla="*/ 0 w 158"/>
                  <a:gd name="T21" fmla="*/ 0 h 25"/>
                  <a:gd name="T22" fmla="*/ 0 w 158"/>
                  <a:gd name="T23" fmla="*/ 0 h 25"/>
                  <a:gd name="T24" fmla="*/ 0 w 158"/>
                  <a:gd name="T25" fmla="*/ 0 h 25"/>
                  <a:gd name="T26" fmla="*/ 0 w 158"/>
                  <a:gd name="T27" fmla="*/ 0 h 25"/>
                  <a:gd name="T28" fmla="*/ 0 w 158"/>
                  <a:gd name="T29" fmla="*/ 0 h 25"/>
                  <a:gd name="T30" fmla="*/ 0 w 158"/>
                  <a:gd name="T31" fmla="*/ 0 h 25"/>
                  <a:gd name="T32" fmla="*/ 0 w 158"/>
                  <a:gd name="T33" fmla="*/ 0 h 25"/>
                  <a:gd name="T34" fmla="*/ 0 w 158"/>
                  <a:gd name="T35" fmla="*/ 0 h 25"/>
                  <a:gd name="T36" fmla="*/ 0 w 158"/>
                  <a:gd name="T37" fmla="*/ 0 h 25"/>
                  <a:gd name="T38" fmla="*/ 0 w 158"/>
                  <a:gd name="T39" fmla="*/ 0 h 25"/>
                  <a:gd name="T40" fmla="*/ 0 w 158"/>
                  <a:gd name="T41" fmla="*/ 0 h 25"/>
                  <a:gd name="T42" fmla="*/ 0 w 158"/>
                  <a:gd name="T43" fmla="*/ 0 h 25"/>
                  <a:gd name="T44" fmla="*/ 0 w 158"/>
                  <a:gd name="T45" fmla="*/ 0 h 25"/>
                  <a:gd name="T46" fmla="*/ 0 w 158"/>
                  <a:gd name="T47" fmla="*/ 0 h 25"/>
                  <a:gd name="T48" fmla="*/ 0 w 158"/>
                  <a:gd name="T49" fmla="*/ 0 h 25"/>
                  <a:gd name="T50" fmla="*/ 0 w 158"/>
                  <a:gd name="T51" fmla="*/ 0 h 25"/>
                  <a:gd name="T52" fmla="*/ 0 w 158"/>
                  <a:gd name="T53" fmla="*/ 0 h 25"/>
                  <a:gd name="T54" fmla="*/ 0 w 158"/>
                  <a:gd name="T55" fmla="*/ 0 h 25"/>
                  <a:gd name="T56" fmla="*/ 0 w 158"/>
                  <a:gd name="T57" fmla="*/ 0 h 25"/>
                  <a:gd name="T58" fmla="*/ 0 w 158"/>
                  <a:gd name="T59" fmla="*/ 0 h 25"/>
                  <a:gd name="T60" fmla="*/ 0 w 158"/>
                  <a:gd name="T61" fmla="*/ 0 h 25"/>
                  <a:gd name="T62" fmla="*/ 0 w 158"/>
                  <a:gd name="T63" fmla="*/ 0 h 25"/>
                  <a:gd name="T64" fmla="*/ 0 w 158"/>
                  <a:gd name="T65" fmla="*/ 0 h 25"/>
                  <a:gd name="T66" fmla="*/ 0 w 158"/>
                  <a:gd name="T67" fmla="*/ 0 h 25"/>
                  <a:gd name="T68" fmla="*/ 0 w 158"/>
                  <a:gd name="T69" fmla="*/ 0 h 25"/>
                  <a:gd name="T70" fmla="*/ 0 w 158"/>
                  <a:gd name="T71" fmla="*/ 0 h 25"/>
                  <a:gd name="T72" fmla="*/ 0 w 158"/>
                  <a:gd name="T73" fmla="*/ 0 h 25"/>
                  <a:gd name="T74" fmla="*/ 0 w 158"/>
                  <a:gd name="T75" fmla="*/ 0 h 25"/>
                  <a:gd name="T76" fmla="*/ 0 w 158"/>
                  <a:gd name="T77" fmla="*/ 0 h 25"/>
                  <a:gd name="T78" fmla="*/ 0 w 158"/>
                  <a:gd name="T79" fmla="*/ 0 h 25"/>
                  <a:gd name="T80" fmla="*/ 0 w 158"/>
                  <a:gd name="T81" fmla="*/ 0 h 25"/>
                  <a:gd name="T82" fmla="*/ 0 w 158"/>
                  <a:gd name="T83" fmla="*/ 0 h 25"/>
                  <a:gd name="T84" fmla="*/ 0 w 158"/>
                  <a:gd name="T85" fmla="*/ 0 h 25"/>
                  <a:gd name="T86" fmla="*/ 0 w 158"/>
                  <a:gd name="T87" fmla="*/ 0 h 25"/>
                  <a:gd name="T88" fmla="*/ 0 w 158"/>
                  <a:gd name="T89" fmla="*/ 0 h 25"/>
                  <a:gd name="T90" fmla="*/ 0 w 158"/>
                  <a:gd name="T91" fmla="*/ 0 h 25"/>
                  <a:gd name="T92" fmla="*/ 0 w 158"/>
                  <a:gd name="T93" fmla="*/ 0 h 25"/>
                  <a:gd name="T94" fmla="*/ 0 w 158"/>
                  <a:gd name="T95" fmla="*/ 0 h 25"/>
                  <a:gd name="T96" fmla="*/ 0 w 158"/>
                  <a:gd name="T97" fmla="*/ 0 h 25"/>
                  <a:gd name="T98" fmla="*/ 0 w 158"/>
                  <a:gd name="T99" fmla="*/ 0 h 25"/>
                  <a:gd name="T100" fmla="*/ 0 w 158"/>
                  <a:gd name="T101" fmla="*/ 0 h 25"/>
                  <a:gd name="T102" fmla="*/ 0 w 158"/>
                  <a:gd name="T103" fmla="*/ 0 h 25"/>
                  <a:gd name="T104" fmla="*/ 0 w 158"/>
                  <a:gd name="T105" fmla="*/ 0 h 25"/>
                  <a:gd name="T106" fmla="*/ 0 w 158"/>
                  <a:gd name="T107" fmla="*/ 0 h 25"/>
                  <a:gd name="T108" fmla="*/ 0 w 158"/>
                  <a:gd name="T109" fmla="*/ 0 h 25"/>
                  <a:gd name="T110" fmla="*/ 0 w 158"/>
                  <a:gd name="T111" fmla="*/ 0 h 25"/>
                  <a:gd name="T112" fmla="*/ 0 w 158"/>
                  <a:gd name="T113" fmla="*/ 0 h 25"/>
                  <a:gd name="T114" fmla="*/ 0 w 158"/>
                  <a:gd name="T115" fmla="*/ 0 h 25"/>
                  <a:gd name="T116" fmla="*/ 0 w 158"/>
                  <a:gd name="T117" fmla="*/ 0 h 25"/>
                  <a:gd name="T118" fmla="*/ 0 w 158"/>
                  <a:gd name="T119" fmla="*/ 0 h 25"/>
                  <a:gd name="T120" fmla="*/ 0 w 158"/>
                  <a:gd name="T121" fmla="*/ 0 h 25"/>
                  <a:gd name="T122" fmla="*/ 0 w 158"/>
                  <a:gd name="T123" fmla="*/ 0 h 25"/>
                  <a:gd name="T124" fmla="*/ 0 w 158"/>
                  <a:gd name="T125" fmla="*/ 0 h 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5">
                    <a:moveTo>
                      <a:pt x="0" y="1"/>
                    </a:moveTo>
                    <a:lnTo>
                      <a:pt x="1" y="1"/>
                    </a:lnTo>
                    <a:lnTo>
                      <a:pt x="3" y="1"/>
                    </a:lnTo>
                    <a:lnTo>
                      <a:pt x="4" y="1"/>
                    </a:lnTo>
                    <a:lnTo>
                      <a:pt x="6" y="1"/>
                    </a:lnTo>
                    <a:lnTo>
                      <a:pt x="7" y="1"/>
                    </a:lnTo>
                    <a:lnTo>
                      <a:pt x="8" y="1"/>
                    </a:lnTo>
                    <a:lnTo>
                      <a:pt x="9" y="1"/>
                    </a:lnTo>
                    <a:lnTo>
                      <a:pt x="10" y="1"/>
                    </a:lnTo>
                    <a:lnTo>
                      <a:pt x="11" y="1"/>
                    </a:lnTo>
                    <a:lnTo>
                      <a:pt x="13" y="1"/>
                    </a:lnTo>
                    <a:lnTo>
                      <a:pt x="14" y="0"/>
                    </a:lnTo>
                    <a:lnTo>
                      <a:pt x="16" y="0"/>
                    </a:lnTo>
                    <a:lnTo>
                      <a:pt x="17" y="0"/>
                    </a:lnTo>
                    <a:lnTo>
                      <a:pt x="18" y="0"/>
                    </a:lnTo>
                    <a:lnTo>
                      <a:pt x="19" y="0"/>
                    </a:lnTo>
                    <a:lnTo>
                      <a:pt x="21" y="0"/>
                    </a:lnTo>
                    <a:lnTo>
                      <a:pt x="22" y="0"/>
                    </a:lnTo>
                    <a:lnTo>
                      <a:pt x="23" y="0"/>
                    </a:lnTo>
                    <a:lnTo>
                      <a:pt x="24" y="0"/>
                    </a:lnTo>
                    <a:lnTo>
                      <a:pt x="25" y="0"/>
                    </a:lnTo>
                    <a:lnTo>
                      <a:pt x="26" y="0"/>
                    </a:lnTo>
                    <a:lnTo>
                      <a:pt x="28" y="0"/>
                    </a:lnTo>
                    <a:lnTo>
                      <a:pt x="30" y="0"/>
                    </a:lnTo>
                    <a:lnTo>
                      <a:pt x="31" y="0"/>
                    </a:lnTo>
                    <a:lnTo>
                      <a:pt x="32" y="0"/>
                    </a:lnTo>
                    <a:lnTo>
                      <a:pt x="33" y="0"/>
                    </a:lnTo>
                    <a:lnTo>
                      <a:pt x="34" y="0"/>
                    </a:lnTo>
                    <a:lnTo>
                      <a:pt x="36" y="0"/>
                    </a:lnTo>
                    <a:lnTo>
                      <a:pt x="37" y="0"/>
                    </a:lnTo>
                    <a:lnTo>
                      <a:pt x="38" y="0"/>
                    </a:lnTo>
                    <a:lnTo>
                      <a:pt x="39" y="0"/>
                    </a:lnTo>
                    <a:lnTo>
                      <a:pt x="40" y="0"/>
                    </a:lnTo>
                    <a:lnTo>
                      <a:pt x="41" y="7"/>
                    </a:lnTo>
                    <a:lnTo>
                      <a:pt x="44" y="7"/>
                    </a:lnTo>
                    <a:lnTo>
                      <a:pt x="45" y="7"/>
                    </a:lnTo>
                    <a:lnTo>
                      <a:pt x="46" y="7"/>
                    </a:lnTo>
                    <a:lnTo>
                      <a:pt x="47" y="7"/>
                    </a:lnTo>
                    <a:lnTo>
                      <a:pt x="48" y="7"/>
                    </a:lnTo>
                    <a:lnTo>
                      <a:pt x="49" y="7"/>
                    </a:lnTo>
                    <a:lnTo>
                      <a:pt x="51" y="7"/>
                    </a:lnTo>
                    <a:lnTo>
                      <a:pt x="52" y="7"/>
                    </a:lnTo>
                    <a:lnTo>
                      <a:pt x="53" y="7"/>
                    </a:lnTo>
                    <a:lnTo>
                      <a:pt x="54" y="7"/>
                    </a:lnTo>
                    <a:lnTo>
                      <a:pt x="56" y="7"/>
                    </a:lnTo>
                    <a:lnTo>
                      <a:pt x="57" y="7"/>
                    </a:lnTo>
                    <a:lnTo>
                      <a:pt x="59" y="7"/>
                    </a:lnTo>
                    <a:lnTo>
                      <a:pt x="60" y="0"/>
                    </a:lnTo>
                    <a:lnTo>
                      <a:pt x="61" y="0"/>
                    </a:lnTo>
                    <a:lnTo>
                      <a:pt x="62" y="0"/>
                    </a:lnTo>
                    <a:lnTo>
                      <a:pt x="63" y="0"/>
                    </a:lnTo>
                    <a:lnTo>
                      <a:pt x="64" y="0"/>
                    </a:lnTo>
                    <a:lnTo>
                      <a:pt x="66" y="0"/>
                    </a:lnTo>
                    <a:lnTo>
                      <a:pt x="67" y="0"/>
                    </a:lnTo>
                    <a:lnTo>
                      <a:pt x="68" y="7"/>
                    </a:lnTo>
                    <a:lnTo>
                      <a:pt x="70" y="7"/>
                    </a:lnTo>
                    <a:lnTo>
                      <a:pt x="71" y="7"/>
                    </a:lnTo>
                    <a:lnTo>
                      <a:pt x="73" y="7"/>
                    </a:lnTo>
                    <a:lnTo>
                      <a:pt x="74" y="7"/>
                    </a:lnTo>
                    <a:lnTo>
                      <a:pt x="75" y="13"/>
                    </a:lnTo>
                    <a:lnTo>
                      <a:pt x="76" y="13"/>
                    </a:lnTo>
                    <a:lnTo>
                      <a:pt x="77" y="13"/>
                    </a:lnTo>
                    <a:lnTo>
                      <a:pt x="78" y="13"/>
                    </a:lnTo>
                    <a:lnTo>
                      <a:pt x="80" y="13"/>
                    </a:lnTo>
                    <a:lnTo>
                      <a:pt x="81" y="13"/>
                    </a:lnTo>
                    <a:lnTo>
                      <a:pt x="83" y="13"/>
                    </a:lnTo>
                    <a:lnTo>
                      <a:pt x="84" y="13"/>
                    </a:lnTo>
                    <a:lnTo>
                      <a:pt x="85" y="13"/>
                    </a:lnTo>
                    <a:lnTo>
                      <a:pt x="86" y="13"/>
                    </a:lnTo>
                    <a:lnTo>
                      <a:pt x="88" y="20"/>
                    </a:lnTo>
                    <a:lnTo>
                      <a:pt x="89" y="20"/>
                    </a:lnTo>
                    <a:lnTo>
                      <a:pt x="90" y="20"/>
                    </a:lnTo>
                    <a:lnTo>
                      <a:pt x="91" y="20"/>
                    </a:lnTo>
                    <a:lnTo>
                      <a:pt x="92" y="20"/>
                    </a:lnTo>
                    <a:lnTo>
                      <a:pt x="93" y="20"/>
                    </a:lnTo>
                    <a:lnTo>
                      <a:pt x="96" y="20"/>
                    </a:lnTo>
                    <a:lnTo>
                      <a:pt x="97" y="20"/>
                    </a:lnTo>
                    <a:lnTo>
                      <a:pt x="98" y="20"/>
                    </a:lnTo>
                    <a:lnTo>
                      <a:pt x="99" y="20"/>
                    </a:lnTo>
                    <a:lnTo>
                      <a:pt x="100" y="20"/>
                    </a:lnTo>
                    <a:lnTo>
                      <a:pt x="101" y="20"/>
                    </a:lnTo>
                    <a:lnTo>
                      <a:pt x="103" y="20"/>
                    </a:lnTo>
                    <a:lnTo>
                      <a:pt x="104" y="20"/>
                    </a:lnTo>
                    <a:lnTo>
                      <a:pt x="105" y="20"/>
                    </a:lnTo>
                    <a:lnTo>
                      <a:pt x="106" y="19"/>
                    </a:lnTo>
                    <a:lnTo>
                      <a:pt x="107" y="19"/>
                    </a:lnTo>
                    <a:lnTo>
                      <a:pt x="108" y="19"/>
                    </a:lnTo>
                    <a:lnTo>
                      <a:pt x="111" y="19"/>
                    </a:lnTo>
                    <a:lnTo>
                      <a:pt x="112" y="19"/>
                    </a:lnTo>
                    <a:lnTo>
                      <a:pt x="113" y="19"/>
                    </a:lnTo>
                    <a:lnTo>
                      <a:pt x="114" y="19"/>
                    </a:lnTo>
                    <a:lnTo>
                      <a:pt x="115" y="19"/>
                    </a:lnTo>
                    <a:lnTo>
                      <a:pt x="116" y="19"/>
                    </a:lnTo>
                    <a:lnTo>
                      <a:pt x="118" y="19"/>
                    </a:lnTo>
                    <a:lnTo>
                      <a:pt x="119" y="19"/>
                    </a:lnTo>
                    <a:lnTo>
                      <a:pt x="120" y="19"/>
                    </a:lnTo>
                    <a:lnTo>
                      <a:pt x="121" y="25"/>
                    </a:lnTo>
                    <a:lnTo>
                      <a:pt x="123" y="19"/>
                    </a:lnTo>
                    <a:lnTo>
                      <a:pt x="124" y="25"/>
                    </a:lnTo>
                    <a:lnTo>
                      <a:pt x="126" y="25"/>
                    </a:lnTo>
                    <a:lnTo>
                      <a:pt x="127" y="25"/>
                    </a:lnTo>
                    <a:lnTo>
                      <a:pt x="128" y="25"/>
                    </a:lnTo>
                    <a:lnTo>
                      <a:pt x="129" y="25"/>
                    </a:lnTo>
                    <a:lnTo>
                      <a:pt x="130" y="25"/>
                    </a:lnTo>
                    <a:lnTo>
                      <a:pt x="131" y="25"/>
                    </a:lnTo>
                    <a:lnTo>
                      <a:pt x="133" y="25"/>
                    </a:lnTo>
                    <a:lnTo>
                      <a:pt x="134" y="25"/>
                    </a:lnTo>
                    <a:lnTo>
                      <a:pt x="136" y="25"/>
                    </a:lnTo>
                    <a:lnTo>
                      <a:pt x="137" y="25"/>
                    </a:lnTo>
                    <a:lnTo>
                      <a:pt x="138" y="25"/>
                    </a:lnTo>
                    <a:lnTo>
                      <a:pt x="139" y="25"/>
                    </a:lnTo>
                    <a:lnTo>
                      <a:pt x="141" y="25"/>
                    </a:lnTo>
                    <a:lnTo>
                      <a:pt x="142" y="25"/>
                    </a:lnTo>
                    <a:lnTo>
                      <a:pt x="143" y="25"/>
                    </a:lnTo>
                    <a:lnTo>
                      <a:pt x="144" y="25"/>
                    </a:lnTo>
                    <a:lnTo>
                      <a:pt x="145" y="25"/>
                    </a:lnTo>
                    <a:lnTo>
                      <a:pt x="146" y="25"/>
                    </a:lnTo>
                    <a:lnTo>
                      <a:pt x="148" y="25"/>
                    </a:lnTo>
                    <a:lnTo>
                      <a:pt x="150" y="25"/>
                    </a:lnTo>
                    <a:lnTo>
                      <a:pt x="151" y="25"/>
                    </a:lnTo>
                    <a:lnTo>
                      <a:pt x="152" y="19"/>
                    </a:lnTo>
                    <a:lnTo>
                      <a:pt x="153" y="19"/>
                    </a:lnTo>
                    <a:lnTo>
                      <a:pt x="154" y="19"/>
                    </a:lnTo>
                    <a:lnTo>
                      <a:pt x="156" y="19"/>
                    </a:lnTo>
                    <a:lnTo>
                      <a:pt x="157" y="19"/>
                    </a:lnTo>
                    <a:lnTo>
                      <a:pt x="158" y="1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1" name="Freeform 155"/>
              <p:cNvSpPr>
                <a:spLocks/>
              </p:cNvSpPr>
              <p:nvPr/>
            </p:nvSpPr>
            <p:spPr bwMode="auto">
              <a:xfrm>
                <a:off x="3424" y="3532"/>
                <a:ext cx="46" cy="3"/>
              </a:xfrm>
              <a:custGeom>
                <a:avLst/>
                <a:gdLst>
                  <a:gd name="T0" fmla="*/ 0 w 158"/>
                  <a:gd name="T1" fmla="*/ 0 h 23"/>
                  <a:gd name="T2" fmla="*/ 0 w 158"/>
                  <a:gd name="T3" fmla="*/ 0 h 23"/>
                  <a:gd name="T4" fmla="*/ 0 w 158"/>
                  <a:gd name="T5" fmla="*/ 0 h 23"/>
                  <a:gd name="T6" fmla="*/ 0 w 158"/>
                  <a:gd name="T7" fmla="*/ 0 h 23"/>
                  <a:gd name="T8" fmla="*/ 0 w 158"/>
                  <a:gd name="T9" fmla="*/ 0 h 23"/>
                  <a:gd name="T10" fmla="*/ 0 w 158"/>
                  <a:gd name="T11" fmla="*/ 0 h 23"/>
                  <a:gd name="T12" fmla="*/ 0 w 158"/>
                  <a:gd name="T13" fmla="*/ 0 h 23"/>
                  <a:gd name="T14" fmla="*/ 0 w 158"/>
                  <a:gd name="T15" fmla="*/ 0 h 23"/>
                  <a:gd name="T16" fmla="*/ 0 w 158"/>
                  <a:gd name="T17" fmla="*/ 0 h 23"/>
                  <a:gd name="T18" fmla="*/ 0 w 158"/>
                  <a:gd name="T19" fmla="*/ 0 h 23"/>
                  <a:gd name="T20" fmla="*/ 0 w 158"/>
                  <a:gd name="T21" fmla="*/ 0 h 23"/>
                  <a:gd name="T22" fmla="*/ 0 w 158"/>
                  <a:gd name="T23" fmla="*/ 0 h 23"/>
                  <a:gd name="T24" fmla="*/ 0 w 158"/>
                  <a:gd name="T25" fmla="*/ 0 h 23"/>
                  <a:gd name="T26" fmla="*/ 0 w 158"/>
                  <a:gd name="T27" fmla="*/ 0 h 23"/>
                  <a:gd name="T28" fmla="*/ 0 w 158"/>
                  <a:gd name="T29" fmla="*/ 0 h 23"/>
                  <a:gd name="T30" fmla="*/ 0 w 158"/>
                  <a:gd name="T31" fmla="*/ 0 h 23"/>
                  <a:gd name="T32" fmla="*/ 0 w 158"/>
                  <a:gd name="T33" fmla="*/ 0 h 23"/>
                  <a:gd name="T34" fmla="*/ 0 w 158"/>
                  <a:gd name="T35" fmla="*/ 0 h 23"/>
                  <a:gd name="T36" fmla="*/ 0 w 158"/>
                  <a:gd name="T37" fmla="*/ 0 h 23"/>
                  <a:gd name="T38" fmla="*/ 0 w 158"/>
                  <a:gd name="T39" fmla="*/ 0 h 23"/>
                  <a:gd name="T40" fmla="*/ 0 w 158"/>
                  <a:gd name="T41" fmla="*/ 0 h 23"/>
                  <a:gd name="T42" fmla="*/ 0 w 158"/>
                  <a:gd name="T43" fmla="*/ 0 h 23"/>
                  <a:gd name="T44" fmla="*/ 0 w 158"/>
                  <a:gd name="T45" fmla="*/ 0 h 23"/>
                  <a:gd name="T46" fmla="*/ 0 w 158"/>
                  <a:gd name="T47" fmla="*/ 0 h 23"/>
                  <a:gd name="T48" fmla="*/ 0 w 158"/>
                  <a:gd name="T49" fmla="*/ 0 h 23"/>
                  <a:gd name="T50" fmla="*/ 0 w 158"/>
                  <a:gd name="T51" fmla="*/ 0 h 23"/>
                  <a:gd name="T52" fmla="*/ 0 w 158"/>
                  <a:gd name="T53" fmla="*/ 0 h 23"/>
                  <a:gd name="T54" fmla="*/ 0 w 158"/>
                  <a:gd name="T55" fmla="*/ 0 h 23"/>
                  <a:gd name="T56" fmla="*/ 0 w 158"/>
                  <a:gd name="T57" fmla="*/ 0 h 23"/>
                  <a:gd name="T58" fmla="*/ 0 w 158"/>
                  <a:gd name="T59" fmla="*/ 0 h 23"/>
                  <a:gd name="T60" fmla="*/ 0 w 158"/>
                  <a:gd name="T61" fmla="*/ 0 h 23"/>
                  <a:gd name="T62" fmla="*/ 0 w 158"/>
                  <a:gd name="T63" fmla="*/ 0 h 23"/>
                  <a:gd name="T64" fmla="*/ 0 w 158"/>
                  <a:gd name="T65" fmla="*/ 0 h 23"/>
                  <a:gd name="T66" fmla="*/ 0 w 158"/>
                  <a:gd name="T67" fmla="*/ 0 h 23"/>
                  <a:gd name="T68" fmla="*/ 0 w 158"/>
                  <a:gd name="T69" fmla="*/ 0 h 23"/>
                  <a:gd name="T70" fmla="*/ 0 w 158"/>
                  <a:gd name="T71" fmla="*/ 0 h 23"/>
                  <a:gd name="T72" fmla="*/ 0 w 158"/>
                  <a:gd name="T73" fmla="*/ 0 h 23"/>
                  <a:gd name="T74" fmla="*/ 0 w 158"/>
                  <a:gd name="T75" fmla="*/ 0 h 23"/>
                  <a:gd name="T76" fmla="*/ 0 w 158"/>
                  <a:gd name="T77" fmla="*/ 0 h 23"/>
                  <a:gd name="T78" fmla="*/ 0 w 158"/>
                  <a:gd name="T79" fmla="*/ 0 h 23"/>
                  <a:gd name="T80" fmla="*/ 0 w 158"/>
                  <a:gd name="T81" fmla="*/ 0 h 23"/>
                  <a:gd name="T82" fmla="*/ 0 w 158"/>
                  <a:gd name="T83" fmla="*/ 0 h 23"/>
                  <a:gd name="T84" fmla="*/ 0 w 158"/>
                  <a:gd name="T85" fmla="*/ 0 h 23"/>
                  <a:gd name="T86" fmla="*/ 0 w 158"/>
                  <a:gd name="T87" fmla="*/ 0 h 23"/>
                  <a:gd name="T88" fmla="*/ 0 w 158"/>
                  <a:gd name="T89" fmla="*/ 0 h 23"/>
                  <a:gd name="T90" fmla="*/ 0 w 158"/>
                  <a:gd name="T91" fmla="*/ 0 h 23"/>
                  <a:gd name="T92" fmla="*/ 0 w 158"/>
                  <a:gd name="T93" fmla="*/ 0 h 23"/>
                  <a:gd name="T94" fmla="*/ 0 w 158"/>
                  <a:gd name="T95" fmla="*/ 0 h 23"/>
                  <a:gd name="T96" fmla="*/ 0 w 158"/>
                  <a:gd name="T97" fmla="*/ 0 h 23"/>
                  <a:gd name="T98" fmla="*/ 0 w 158"/>
                  <a:gd name="T99" fmla="*/ 0 h 23"/>
                  <a:gd name="T100" fmla="*/ 0 w 158"/>
                  <a:gd name="T101" fmla="*/ 0 h 23"/>
                  <a:gd name="T102" fmla="*/ 0 w 158"/>
                  <a:gd name="T103" fmla="*/ 0 h 23"/>
                  <a:gd name="T104" fmla="*/ 0 w 158"/>
                  <a:gd name="T105" fmla="*/ 0 h 23"/>
                  <a:gd name="T106" fmla="*/ 0 w 158"/>
                  <a:gd name="T107" fmla="*/ 0 h 23"/>
                  <a:gd name="T108" fmla="*/ 0 w 158"/>
                  <a:gd name="T109" fmla="*/ 0 h 23"/>
                  <a:gd name="T110" fmla="*/ 0 w 158"/>
                  <a:gd name="T111" fmla="*/ 0 h 23"/>
                  <a:gd name="T112" fmla="*/ 0 w 158"/>
                  <a:gd name="T113" fmla="*/ 0 h 23"/>
                  <a:gd name="T114" fmla="*/ 0 w 158"/>
                  <a:gd name="T115" fmla="*/ 0 h 23"/>
                  <a:gd name="T116" fmla="*/ 0 w 158"/>
                  <a:gd name="T117" fmla="*/ 0 h 23"/>
                  <a:gd name="T118" fmla="*/ 0 w 158"/>
                  <a:gd name="T119" fmla="*/ 0 h 23"/>
                  <a:gd name="T120" fmla="*/ 0 w 158"/>
                  <a:gd name="T121" fmla="*/ 0 h 23"/>
                  <a:gd name="T122" fmla="*/ 0 w 158"/>
                  <a:gd name="T123" fmla="*/ 0 h 23"/>
                  <a:gd name="T124" fmla="*/ 0 w 158"/>
                  <a:gd name="T125" fmla="*/ 0 h 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3">
                    <a:moveTo>
                      <a:pt x="0" y="0"/>
                    </a:moveTo>
                    <a:lnTo>
                      <a:pt x="1" y="0"/>
                    </a:lnTo>
                    <a:lnTo>
                      <a:pt x="2" y="0"/>
                    </a:lnTo>
                    <a:lnTo>
                      <a:pt x="3" y="0"/>
                    </a:lnTo>
                    <a:lnTo>
                      <a:pt x="6" y="0"/>
                    </a:lnTo>
                    <a:lnTo>
                      <a:pt x="7" y="0"/>
                    </a:lnTo>
                    <a:lnTo>
                      <a:pt x="8" y="0"/>
                    </a:lnTo>
                    <a:lnTo>
                      <a:pt x="9" y="0"/>
                    </a:lnTo>
                    <a:lnTo>
                      <a:pt x="10" y="0"/>
                    </a:lnTo>
                    <a:lnTo>
                      <a:pt x="12" y="0"/>
                    </a:lnTo>
                    <a:lnTo>
                      <a:pt x="13" y="0"/>
                    </a:lnTo>
                    <a:lnTo>
                      <a:pt x="14" y="0"/>
                    </a:lnTo>
                    <a:lnTo>
                      <a:pt x="15" y="0"/>
                    </a:lnTo>
                    <a:lnTo>
                      <a:pt x="16" y="0"/>
                    </a:lnTo>
                    <a:lnTo>
                      <a:pt x="18" y="0"/>
                    </a:lnTo>
                    <a:lnTo>
                      <a:pt x="20" y="0"/>
                    </a:lnTo>
                    <a:lnTo>
                      <a:pt x="21" y="0"/>
                    </a:lnTo>
                    <a:lnTo>
                      <a:pt x="22" y="0"/>
                    </a:lnTo>
                    <a:lnTo>
                      <a:pt x="23" y="0"/>
                    </a:lnTo>
                    <a:lnTo>
                      <a:pt x="24" y="0"/>
                    </a:lnTo>
                    <a:lnTo>
                      <a:pt x="25" y="0"/>
                    </a:lnTo>
                    <a:lnTo>
                      <a:pt x="27" y="0"/>
                    </a:lnTo>
                    <a:lnTo>
                      <a:pt x="28" y="0"/>
                    </a:lnTo>
                    <a:lnTo>
                      <a:pt x="29" y="0"/>
                    </a:lnTo>
                    <a:lnTo>
                      <a:pt x="30" y="6"/>
                    </a:lnTo>
                    <a:lnTo>
                      <a:pt x="32" y="6"/>
                    </a:lnTo>
                    <a:lnTo>
                      <a:pt x="33" y="6"/>
                    </a:lnTo>
                    <a:lnTo>
                      <a:pt x="35" y="6"/>
                    </a:lnTo>
                    <a:lnTo>
                      <a:pt x="36" y="6"/>
                    </a:lnTo>
                    <a:lnTo>
                      <a:pt x="37" y="6"/>
                    </a:lnTo>
                    <a:lnTo>
                      <a:pt x="38" y="6"/>
                    </a:lnTo>
                    <a:lnTo>
                      <a:pt x="39" y="6"/>
                    </a:lnTo>
                    <a:lnTo>
                      <a:pt x="40" y="13"/>
                    </a:lnTo>
                    <a:lnTo>
                      <a:pt x="42" y="13"/>
                    </a:lnTo>
                    <a:lnTo>
                      <a:pt x="43" y="6"/>
                    </a:lnTo>
                    <a:lnTo>
                      <a:pt x="45" y="6"/>
                    </a:lnTo>
                    <a:lnTo>
                      <a:pt x="46" y="6"/>
                    </a:lnTo>
                    <a:lnTo>
                      <a:pt x="47" y="6"/>
                    </a:lnTo>
                    <a:lnTo>
                      <a:pt x="48" y="6"/>
                    </a:lnTo>
                    <a:lnTo>
                      <a:pt x="50" y="0"/>
                    </a:lnTo>
                    <a:lnTo>
                      <a:pt x="51" y="0"/>
                    </a:lnTo>
                    <a:lnTo>
                      <a:pt x="52" y="0"/>
                    </a:lnTo>
                    <a:lnTo>
                      <a:pt x="53" y="0"/>
                    </a:lnTo>
                    <a:lnTo>
                      <a:pt x="54" y="0"/>
                    </a:lnTo>
                    <a:lnTo>
                      <a:pt x="55" y="0"/>
                    </a:lnTo>
                    <a:lnTo>
                      <a:pt x="58" y="0"/>
                    </a:lnTo>
                    <a:lnTo>
                      <a:pt x="59" y="0"/>
                    </a:lnTo>
                    <a:lnTo>
                      <a:pt x="60" y="0"/>
                    </a:lnTo>
                    <a:lnTo>
                      <a:pt x="61" y="0"/>
                    </a:lnTo>
                    <a:lnTo>
                      <a:pt x="62" y="0"/>
                    </a:lnTo>
                    <a:lnTo>
                      <a:pt x="63" y="0"/>
                    </a:lnTo>
                    <a:lnTo>
                      <a:pt x="65" y="0"/>
                    </a:lnTo>
                    <a:lnTo>
                      <a:pt x="66" y="0"/>
                    </a:lnTo>
                    <a:lnTo>
                      <a:pt x="67" y="0"/>
                    </a:lnTo>
                    <a:lnTo>
                      <a:pt x="68" y="0"/>
                    </a:lnTo>
                    <a:lnTo>
                      <a:pt x="69" y="5"/>
                    </a:lnTo>
                    <a:lnTo>
                      <a:pt x="70" y="5"/>
                    </a:lnTo>
                    <a:lnTo>
                      <a:pt x="73" y="5"/>
                    </a:lnTo>
                    <a:lnTo>
                      <a:pt x="74" y="5"/>
                    </a:lnTo>
                    <a:lnTo>
                      <a:pt x="75" y="5"/>
                    </a:lnTo>
                    <a:lnTo>
                      <a:pt x="76" y="5"/>
                    </a:lnTo>
                    <a:lnTo>
                      <a:pt x="77" y="5"/>
                    </a:lnTo>
                    <a:lnTo>
                      <a:pt x="78" y="5"/>
                    </a:lnTo>
                    <a:lnTo>
                      <a:pt x="80" y="5"/>
                    </a:lnTo>
                    <a:lnTo>
                      <a:pt x="81" y="5"/>
                    </a:lnTo>
                    <a:lnTo>
                      <a:pt x="82" y="5"/>
                    </a:lnTo>
                    <a:lnTo>
                      <a:pt x="83" y="5"/>
                    </a:lnTo>
                    <a:lnTo>
                      <a:pt x="85" y="5"/>
                    </a:lnTo>
                    <a:lnTo>
                      <a:pt x="86" y="5"/>
                    </a:lnTo>
                    <a:lnTo>
                      <a:pt x="88" y="5"/>
                    </a:lnTo>
                    <a:lnTo>
                      <a:pt x="89" y="5"/>
                    </a:lnTo>
                    <a:lnTo>
                      <a:pt x="90" y="5"/>
                    </a:lnTo>
                    <a:lnTo>
                      <a:pt x="91" y="5"/>
                    </a:lnTo>
                    <a:lnTo>
                      <a:pt x="92" y="5"/>
                    </a:lnTo>
                    <a:lnTo>
                      <a:pt x="93" y="5"/>
                    </a:lnTo>
                    <a:lnTo>
                      <a:pt x="95" y="5"/>
                    </a:lnTo>
                    <a:lnTo>
                      <a:pt x="96" y="5"/>
                    </a:lnTo>
                    <a:lnTo>
                      <a:pt x="98" y="5"/>
                    </a:lnTo>
                    <a:lnTo>
                      <a:pt x="99" y="5"/>
                    </a:lnTo>
                    <a:lnTo>
                      <a:pt x="100" y="5"/>
                    </a:lnTo>
                    <a:lnTo>
                      <a:pt x="101" y="5"/>
                    </a:lnTo>
                    <a:lnTo>
                      <a:pt x="103" y="5"/>
                    </a:lnTo>
                    <a:lnTo>
                      <a:pt x="104" y="5"/>
                    </a:lnTo>
                    <a:lnTo>
                      <a:pt x="105" y="5"/>
                    </a:lnTo>
                    <a:lnTo>
                      <a:pt x="106" y="12"/>
                    </a:lnTo>
                    <a:lnTo>
                      <a:pt x="107" y="12"/>
                    </a:lnTo>
                    <a:lnTo>
                      <a:pt x="109" y="12"/>
                    </a:lnTo>
                    <a:lnTo>
                      <a:pt x="110" y="12"/>
                    </a:lnTo>
                    <a:lnTo>
                      <a:pt x="112" y="12"/>
                    </a:lnTo>
                    <a:lnTo>
                      <a:pt x="113" y="12"/>
                    </a:lnTo>
                    <a:lnTo>
                      <a:pt x="114" y="12"/>
                    </a:lnTo>
                    <a:lnTo>
                      <a:pt x="115" y="12"/>
                    </a:lnTo>
                    <a:lnTo>
                      <a:pt x="117" y="12"/>
                    </a:lnTo>
                    <a:lnTo>
                      <a:pt x="118" y="5"/>
                    </a:lnTo>
                    <a:lnTo>
                      <a:pt x="119" y="5"/>
                    </a:lnTo>
                    <a:lnTo>
                      <a:pt x="120" y="5"/>
                    </a:lnTo>
                    <a:lnTo>
                      <a:pt x="121" y="5"/>
                    </a:lnTo>
                    <a:lnTo>
                      <a:pt x="122" y="5"/>
                    </a:lnTo>
                    <a:lnTo>
                      <a:pt x="125" y="5"/>
                    </a:lnTo>
                    <a:lnTo>
                      <a:pt x="126" y="5"/>
                    </a:lnTo>
                    <a:lnTo>
                      <a:pt x="127" y="5"/>
                    </a:lnTo>
                    <a:lnTo>
                      <a:pt x="128" y="5"/>
                    </a:lnTo>
                    <a:lnTo>
                      <a:pt x="129" y="5"/>
                    </a:lnTo>
                    <a:lnTo>
                      <a:pt x="130" y="12"/>
                    </a:lnTo>
                    <a:lnTo>
                      <a:pt x="132" y="12"/>
                    </a:lnTo>
                    <a:lnTo>
                      <a:pt x="133" y="12"/>
                    </a:lnTo>
                    <a:lnTo>
                      <a:pt x="134" y="12"/>
                    </a:lnTo>
                    <a:lnTo>
                      <a:pt x="135" y="12"/>
                    </a:lnTo>
                    <a:lnTo>
                      <a:pt x="136" y="12"/>
                    </a:lnTo>
                    <a:lnTo>
                      <a:pt x="138" y="18"/>
                    </a:lnTo>
                    <a:lnTo>
                      <a:pt x="140" y="18"/>
                    </a:lnTo>
                    <a:lnTo>
                      <a:pt x="141" y="18"/>
                    </a:lnTo>
                    <a:lnTo>
                      <a:pt x="142" y="18"/>
                    </a:lnTo>
                    <a:lnTo>
                      <a:pt x="143" y="18"/>
                    </a:lnTo>
                    <a:lnTo>
                      <a:pt x="144" y="18"/>
                    </a:lnTo>
                    <a:lnTo>
                      <a:pt x="145" y="18"/>
                    </a:lnTo>
                    <a:lnTo>
                      <a:pt x="147" y="18"/>
                    </a:lnTo>
                    <a:lnTo>
                      <a:pt x="148" y="18"/>
                    </a:lnTo>
                    <a:lnTo>
                      <a:pt x="149" y="18"/>
                    </a:lnTo>
                    <a:lnTo>
                      <a:pt x="150" y="18"/>
                    </a:lnTo>
                    <a:lnTo>
                      <a:pt x="152" y="18"/>
                    </a:lnTo>
                    <a:lnTo>
                      <a:pt x="153" y="18"/>
                    </a:lnTo>
                    <a:lnTo>
                      <a:pt x="155" y="18"/>
                    </a:lnTo>
                    <a:lnTo>
                      <a:pt x="156" y="23"/>
                    </a:lnTo>
                    <a:lnTo>
                      <a:pt x="157" y="23"/>
                    </a:lnTo>
                    <a:lnTo>
                      <a:pt x="158" y="2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2" name="Freeform 156"/>
              <p:cNvSpPr>
                <a:spLocks/>
              </p:cNvSpPr>
              <p:nvPr/>
            </p:nvSpPr>
            <p:spPr bwMode="auto">
              <a:xfrm>
                <a:off x="3470" y="3535"/>
                <a:ext cx="47" cy="2"/>
              </a:xfrm>
              <a:custGeom>
                <a:avLst/>
                <a:gdLst>
                  <a:gd name="T0" fmla="*/ 0 w 158"/>
                  <a:gd name="T1" fmla="*/ 0 h 19"/>
                  <a:gd name="T2" fmla="*/ 0 w 158"/>
                  <a:gd name="T3" fmla="*/ 0 h 19"/>
                  <a:gd name="T4" fmla="*/ 0 w 158"/>
                  <a:gd name="T5" fmla="*/ 0 h 19"/>
                  <a:gd name="T6" fmla="*/ 0 w 158"/>
                  <a:gd name="T7" fmla="*/ 0 h 19"/>
                  <a:gd name="T8" fmla="*/ 0 w 158"/>
                  <a:gd name="T9" fmla="*/ 0 h 19"/>
                  <a:gd name="T10" fmla="*/ 0 w 158"/>
                  <a:gd name="T11" fmla="*/ 0 h 19"/>
                  <a:gd name="T12" fmla="*/ 0 w 158"/>
                  <a:gd name="T13" fmla="*/ 0 h 19"/>
                  <a:gd name="T14" fmla="*/ 0 w 158"/>
                  <a:gd name="T15" fmla="*/ 0 h 19"/>
                  <a:gd name="T16" fmla="*/ 0 w 158"/>
                  <a:gd name="T17" fmla="*/ 0 h 19"/>
                  <a:gd name="T18" fmla="*/ 0 w 158"/>
                  <a:gd name="T19" fmla="*/ 0 h 19"/>
                  <a:gd name="T20" fmla="*/ 0 w 158"/>
                  <a:gd name="T21" fmla="*/ 0 h 19"/>
                  <a:gd name="T22" fmla="*/ 0 w 158"/>
                  <a:gd name="T23" fmla="*/ 0 h 19"/>
                  <a:gd name="T24" fmla="*/ 0 w 158"/>
                  <a:gd name="T25" fmla="*/ 0 h 19"/>
                  <a:gd name="T26" fmla="*/ 0 w 158"/>
                  <a:gd name="T27" fmla="*/ 0 h 19"/>
                  <a:gd name="T28" fmla="*/ 0 w 158"/>
                  <a:gd name="T29" fmla="*/ 0 h 19"/>
                  <a:gd name="T30" fmla="*/ 0 w 158"/>
                  <a:gd name="T31" fmla="*/ 0 h 19"/>
                  <a:gd name="T32" fmla="*/ 0 w 158"/>
                  <a:gd name="T33" fmla="*/ 0 h 19"/>
                  <a:gd name="T34" fmla="*/ 0 w 158"/>
                  <a:gd name="T35" fmla="*/ 0 h 19"/>
                  <a:gd name="T36" fmla="*/ 0 w 158"/>
                  <a:gd name="T37" fmla="*/ 0 h 19"/>
                  <a:gd name="T38" fmla="*/ 0 w 158"/>
                  <a:gd name="T39" fmla="*/ 0 h 19"/>
                  <a:gd name="T40" fmla="*/ 0 w 158"/>
                  <a:gd name="T41" fmla="*/ 0 h 19"/>
                  <a:gd name="T42" fmla="*/ 0 w 158"/>
                  <a:gd name="T43" fmla="*/ 0 h 19"/>
                  <a:gd name="T44" fmla="*/ 0 w 158"/>
                  <a:gd name="T45" fmla="*/ 0 h 19"/>
                  <a:gd name="T46" fmla="*/ 0 w 158"/>
                  <a:gd name="T47" fmla="*/ 0 h 19"/>
                  <a:gd name="T48" fmla="*/ 0 w 158"/>
                  <a:gd name="T49" fmla="*/ 0 h 19"/>
                  <a:gd name="T50" fmla="*/ 0 w 158"/>
                  <a:gd name="T51" fmla="*/ 0 h 19"/>
                  <a:gd name="T52" fmla="*/ 0 w 158"/>
                  <a:gd name="T53" fmla="*/ 0 h 19"/>
                  <a:gd name="T54" fmla="*/ 0 w 158"/>
                  <a:gd name="T55" fmla="*/ 0 h 19"/>
                  <a:gd name="T56" fmla="*/ 0 w 158"/>
                  <a:gd name="T57" fmla="*/ 0 h 19"/>
                  <a:gd name="T58" fmla="*/ 0 w 158"/>
                  <a:gd name="T59" fmla="*/ 0 h 19"/>
                  <a:gd name="T60" fmla="*/ 0 w 158"/>
                  <a:gd name="T61" fmla="*/ 0 h 19"/>
                  <a:gd name="T62" fmla="*/ 0 w 158"/>
                  <a:gd name="T63" fmla="*/ 0 h 19"/>
                  <a:gd name="T64" fmla="*/ 0 w 158"/>
                  <a:gd name="T65" fmla="*/ 0 h 19"/>
                  <a:gd name="T66" fmla="*/ 0 w 158"/>
                  <a:gd name="T67" fmla="*/ 0 h 19"/>
                  <a:gd name="T68" fmla="*/ 0 w 158"/>
                  <a:gd name="T69" fmla="*/ 0 h 19"/>
                  <a:gd name="T70" fmla="*/ 0 w 158"/>
                  <a:gd name="T71" fmla="*/ 0 h 19"/>
                  <a:gd name="T72" fmla="*/ 0 w 158"/>
                  <a:gd name="T73" fmla="*/ 0 h 19"/>
                  <a:gd name="T74" fmla="*/ 0 w 158"/>
                  <a:gd name="T75" fmla="*/ 0 h 19"/>
                  <a:gd name="T76" fmla="*/ 0 w 158"/>
                  <a:gd name="T77" fmla="*/ 0 h 19"/>
                  <a:gd name="T78" fmla="*/ 0 w 158"/>
                  <a:gd name="T79" fmla="*/ 0 h 19"/>
                  <a:gd name="T80" fmla="*/ 0 w 158"/>
                  <a:gd name="T81" fmla="*/ 0 h 19"/>
                  <a:gd name="T82" fmla="*/ 0 w 158"/>
                  <a:gd name="T83" fmla="*/ 0 h 19"/>
                  <a:gd name="T84" fmla="*/ 0 w 158"/>
                  <a:gd name="T85" fmla="*/ 0 h 19"/>
                  <a:gd name="T86" fmla="*/ 0 w 158"/>
                  <a:gd name="T87" fmla="*/ 0 h 19"/>
                  <a:gd name="T88" fmla="*/ 0 w 158"/>
                  <a:gd name="T89" fmla="*/ 0 h 19"/>
                  <a:gd name="T90" fmla="*/ 0 w 158"/>
                  <a:gd name="T91" fmla="*/ 0 h 19"/>
                  <a:gd name="T92" fmla="*/ 0 w 158"/>
                  <a:gd name="T93" fmla="*/ 0 h 19"/>
                  <a:gd name="T94" fmla="*/ 0 w 158"/>
                  <a:gd name="T95" fmla="*/ 0 h 19"/>
                  <a:gd name="T96" fmla="*/ 0 w 158"/>
                  <a:gd name="T97" fmla="*/ 0 h 19"/>
                  <a:gd name="T98" fmla="*/ 0 w 158"/>
                  <a:gd name="T99" fmla="*/ 0 h 19"/>
                  <a:gd name="T100" fmla="*/ 0 w 158"/>
                  <a:gd name="T101" fmla="*/ 0 h 19"/>
                  <a:gd name="T102" fmla="*/ 0 w 158"/>
                  <a:gd name="T103" fmla="*/ 0 h 19"/>
                  <a:gd name="T104" fmla="*/ 0 w 158"/>
                  <a:gd name="T105" fmla="*/ 0 h 19"/>
                  <a:gd name="T106" fmla="*/ 0 w 158"/>
                  <a:gd name="T107" fmla="*/ 0 h 19"/>
                  <a:gd name="T108" fmla="*/ 0 w 158"/>
                  <a:gd name="T109" fmla="*/ 0 h 19"/>
                  <a:gd name="T110" fmla="*/ 0 w 158"/>
                  <a:gd name="T111" fmla="*/ 0 h 19"/>
                  <a:gd name="T112" fmla="*/ 0 w 158"/>
                  <a:gd name="T113" fmla="*/ 0 h 19"/>
                  <a:gd name="T114" fmla="*/ 0 w 158"/>
                  <a:gd name="T115" fmla="*/ 0 h 19"/>
                  <a:gd name="T116" fmla="*/ 0 w 158"/>
                  <a:gd name="T117" fmla="*/ 0 h 19"/>
                  <a:gd name="T118" fmla="*/ 0 w 158"/>
                  <a:gd name="T119" fmla="*/ 0 h 19"/>
                  <a:gd name="T120" fmla="*/ 0 w 158"/>
                  <a:gd name="T121" fmla="*/ 0 h 19"/>
                  <a:gd name="T122" fmla="*/ 0 w 158"/>
                  <a:gd name="T123" fmla="*/ 0 h 19"/>
                  <a:gd name="T124" fmla="*/ 0 w 158"/>
                  <a:gd name="T125" fmla="*/ 0 h 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9">
                    <a:moveTo>
                      <a:pt x="0" y="0"/>
                    </a:moveTo>
                    <a:lnTo>
                      <a:pt x="1" y="0"/>
                    </a:lnTo>
                    <a:lnTo>
                      <a:pt x="2" y="7"/>
                    </a:lnTo>
                    <a:lnTo>
                      <a:pt x="4" y="7"/>
                    </a:lnTo>
                    <a:lnTo>
                      <a:pt x="5" y="7"/>
                    </a:lnTo>
                    <a:lnTo>
                      <a:pt x="7" y="7"/>
                    </a:lnTo>
                    <a:lnTo>
                      <a:pt x="8" y="7"/>
                    </a:lnTo>
                    <a:lnTo>
                      <a:pt x="9" y="7"/>
                    </a:lnTo>
                    <a:lnTo>
                      <a:pt x="10" y="0"/>
                    </a:lnTo>
                    <a:lnTo>
                      <a:pt x="12" y="0"/>
                    </a:lnTo>
                    <a:lnTo>
                      <a:pt x="13" y="0"/>
                    </a:lnTo>
                    <a:lnTo>
                      <a:pt x="14" y="0"/>
                    </a:lnTo>
                    <a:lnTo>
                      <a:pt x="15" y="0"/>
                    </a:lnTo>
                    <a:lnTo>
                      <a:pt x="16" y="0"/>
                    </a:lnTo>
                    <a:lnTo>
                      <a:pt x="17" y="0"/>
                    </a:lnTo>
                    <a:lnTo>
                      <a:pt x="20" y="0"/>
                    </a:lnTo>
                    <a:lnTo>
                      <a:pt x="21" y="0"/>
                    </a:lnTo>
                    <a:lnTo>
                      <a:pt x="22" y="0"/>
                    </a:lnTo>
                    <a:lnTo>
                      <a:pt x="23" y="0"/>
                    </a:lnTo>
                    <a:lnTo>
                      <a:pt x="24" y="0"/>
                    </a:lnTo>
                    <a:lnTo>
                      <a:pt x="25" y="0"/>
                    </a:lnTo>
                    <a:lnTo>
                      <a:pt x="27" y="0"/>
                    </a:lnTo>
                    <a:lnTo>
                      <a:pt x="28" y="0"/>
                    </a:lnTo>
                    <a:lnTo>
                      <a:pt x="29" y="0"/>
                    </a:lnTo>
                    <a:lnTo>
                      <a:pt x="30" y="0"/>
                    </a:lnTo>
                    <a:lnTo>
                      <a:pt x="31" y="0"/>
                    </a:lnTo>
                    <a:lnTo>
                      <a:pt x="32" y="0"/>
                    </a:lnTo>
                    <a:lnTo>
                      <a:pt x="35" y="0"/>
                    </a:lnTo>
                    <a:lnTo>
                      <a:pt x="36" y="0"/>
                    </a:lnTo>
                    <a:lnTo>
                      <a:pt x="37" y="0"/>
                    </a:lnTo>
                    <a:lnTo>
                      <a:pt x="38" y="0"/>
                    </a:lnTo>
                    <a:lnTo>
                      <a:pt x="39" y="0"/>
                    </a:lnTo>
                    <a:lnTo>
                      <a:pt x="40" y="0"/>
                    </a:lnTo>
                    <a:lnTo>
                      <a:pt x="42" y="0"/>
                    </a:lnTo>
                    <a:lnTo>
                      <a:pt x="43" y="7"/>
                    </a:lnTo>
                    <a:lnTo>
                      <a:pt x="44" y="7"/>
                    </a:lnTo>
                    <a:lnTo>
                      <a:pt x="45" y="7"/>
                    </a:lnTo>
                    <a:lnTo>
                      <a:pt x="47" y="7"/>
                    </a:lnTo>
                    <a:lnTo>
                      <a:pt x="49" y="7"/>
                    </a:lnTo>
                    <a:lnTo>
                      <a:pt x="50" y="7"/>
                    </a:lnTo>
                    <a:lnTo>
                      <a:pt x="51" y="7"/>
                    </a:lnTo>
                    <a:lnTo>
                      <a:pt x="52" y="7"/>
                    </a:lnTo>
                    <a:lnTo>
                      <a:pt x="53" y="7"/>
                    </a:lnTo>
                    <a:lnTo>
                      <a:pt x="54" y="7"/>
                    </a:lnTo>
                    <a:lnTo>
                      <a:pt x="56" y="7"/>
                    </a:lnTo>
                    <a:lnTo>
                      <a:pt x="57" y="7"/>
                    </a:lnTo>
                    <a:lnTo>
                      <a:pt x="58" y="13"/>
                    </a:lnTo>
                    <a:lnTo>
                      <a:pt x="60" y="13"/>
                    </a:lnTo>
                    <a:lnTo>
                      <a:pt x="61" y="13"/>
                    </a:lnTo>
                    <a:lnTo>
                      <a:pt x="62" y="13"/>
                    </a:lnTo>
                    <a:lnTo>
                      <a:pt x="64" y="13"/>
                    </a:lnTo>
                    <a:lnTo>
                      <a:pt x="65" y="13"/>
                    </a:lnTo>
                    <a:lnTo>
                      <a:pt x="66" y="13"/>
                    </a:lnTo>
                    <a:lnTo>
                      <a:pt x="67" y="13"/>
                    </a:lnTo>
                    <a:lnTo>
                      <a:pt x="68" y="13"/>
                    </a:lnTo>
                    <a:lnTo>
                      <a:pt x="69" y="13"/>
                    </a:lnTo>
                    <a:lnTo>
                      <a:pt x="71" y="13"/>
                    </a:lnTo>
                    <a:lnTo>
                      <a:pt x="72" y="7"/>
                    </a:lnTo>
                    <a:lnTo>
                      <a:pt x="74" y="13"/>
                    </a:lnTo>
                    <a:lnTo>
                      <a:pt x="75" y="13"/>
                    </a:lnTo>
                    <a:lnTo>
                      <a:pt x="76" y="13"/>
                    </a:lnTo>
                    <a:lnTo>
                      <a:pt x="77" y="13"/>
                    </a:lnTo>
                    <a:lnTo>
                      <a:pt x="79" y="13"/>
                    </a:lnTo>
                    <a:lnTo>
                      <a:pt x="80" y="13"/>
                    </a:lnTo>
                    <a:lnTo>
                      <a:pt x="81" y="13"/>
                    </a:lnTo>
                    <a:lnTo>
                      <a:pt x="82" y="13"/>
                    </a:lnTo>
                    <a:lnTo>
                      <a:pt x="83" y="13"/>
                    </a:lnTo>
                    <a:lnTo>
                      <a:pt x="84" y="13"/>
                    </a:lnTo>
                    <a:lnTo>
                      <a:pt x="87" y="13"/>
                    </a:lnTo>
                    <a:lnTo>
                      <a:pt x="88" y="13"/>
                    </a:lnTo>
                    <a:lnTo>
                      <a:pt x="89" y="13"/>
                    </a:lnTo>
                    <a:lnTo>
                      <a:pt x="90" y="19"/>
                    </a:lnTo>
                    <a:lnTo>
                      <a:pt x="91" y="19"/>
                    </a:lnTo>
                    <a:lnTo>
                      <a:pt x="92" y="13"/>
                    </a:lnTo>
                    <a:lnTo>
                      <a:pt x="94" y="13"/>
                    </a:lnTo>
                    <a:lnTo>
                      <a:pt x="95" y="13"/>
                    </a:lnTo>
                    <a:lnTo>
                      <a:pt x="96" y="13"/>
                    </a:lnTo>
                    <a:lnTo>
                      <a:pt x="97" y="13"/>
                    </a:lnTo>
                    <a:lnTo>
                      <a:pt x="98" y="13"/>
                    </a:lnTo>
                    <a:lnTo>
                      <a:pt x="100" y="12"/>
                    </a:lnTo>
                    <a:lnTo>
                      <a:pt x="102" y="12"/>
                    </a:lnTo>
                    <a:lnTo>
                      <a:pt x="103" y="12"/>
                    </a:lnTo>
                    <a:lnTo>
                      <a:pt x="104" y="12"/>
                    </a:lnTo>
                    <a:lnTo>
                      <a:pt x="105" y="12"/>
                    </a:lnTo>
                    <a:lnTo>
                      <a:pt x="106" y="12"/>
                    </a:lnTo>
                    <a:lnTo>
                      <a:pt x="107" y="12"/>
                    </a:lnTo>
                    <a:lnTo>
                      <a:pt x="109" y="19"/>
                    </a:lnTo>
                    <a:lnTo>
                      <a:pt x="110" y="19"/>
                    </a:lnTo>
                    <a:lnTo>
                      <a:pt x="111" y="19"/>
                    </a:lnTo>
                    <a:lnTo>
                      <a:pt x="112" y="19"/>
                    </a:lnTo>
                    <a:lnTo>
                      <a:pt x="114" y="19"/>
                    </a:lnTo>
                    <a:lnTo>
                      <a:pt x="115" y="19"/>
                    </a:lnTo>
                    <a:lnTo>
                      <a:pt x="117" y="19"/>
                    </a:lnTo>
                    <a:lnTo>
                      <a:pt x="118" y="19"/>
                    </a:lnTo>
                    <a:lnTo>
                      <a:pt x="119" y="19"/>
                    </a:lnTo>
                    <a:lnTo>
                      <a:pt x="120" y="19"/>
                    </a:lnTo>
                    <a:lnTo>
                      <a:pt x="121" y="19"/>
                    </a:lnTo>
                    <a:lnTo>
                      <a:pt x="122" y="19"/>
                    </a:lnTo>
                    <a:lnTo>
                      <a:pt x="124" y="19"/>
                    </a:lnTo>
                    <a:lnTo>
                      <a:pt x="125" y="19"/>
                    </a:lnTo>
                    <a:lnTo>
                      <a:pt x="127" y="19"/>
                    </a:lnTo>
                    <a:lnTo>
                      <a:pt x="128" y="19"/>
                    </a:lnTo>
                    <a:lnTo>
                      <a:pt x="129" y="19"/>
                    </a:lnTo>
                    <a:lnTo>
                      <a:pt x="130" y="19"/>
                    </a:lnTo>
                    <a:lnTo>
                      <a:pt x="132" y="19"/>
                    </a:lnTo>
                    <a:lnTo>
                      <a:pt x="133" y="19"/>
                    </a:lnTo>
                    <a:lnTo>
                      <a:pt x="134" y="19"/>
                    </a:lnTo>
                    <a:lnTo>
                      <a:pt x="135" y="19"/>
                    </a:lnTo>
                    <a:lnTo>
                      <a:pt x="136" y="19"/>
                    </a:lnTo>
                    <a:lnTo>
                      <a:pt x="137" y="19"/>
                    </a:lnTo>
                    <a:lnTo>
                      <a:pt x="140" y="19"/>
                    </a:lnTo>
                    <a:lnTo>
                      <a:pt x="141" y="19"/>
                    </a:lnTo>
                    <a:lnTo>
                      <a:pt x="142" y="19"/>
                    </a:lnTo>
                    <a:lnTo>
                      <a:pt x="143" y="12"/>
                    </a:lnTo>
                    <a:lnTo>
                      <a:pt x="144" y="12"/>
                    </a:lnTo>
                    <a:lnTo>
                      <a:pt x="146" y="12"/>
                    </a:lnTo>
                    <a:lnTo>
                      <a:pt x="147" y="12"/>
                    </a:lnTo>
                    <a:lnTo>
                      <a:pt x="148" y="12"/>
                    </a:lnTo>
                    <a:lnTo>
                      <a:pt x="149" y="19"/>
                    </a:lnTo>
                    <a:lnTo>
                      <a:pt x="150" y="19"/>
                    </a:lnTo>
                    <a:lnTo>
                      <a:pt x="151" y="19"/>
                    </a:lnTo>
                    <a:lnTo>
                      <a:pt x="154" y="19"/>
                    </a:lnTo>
                    <a:lnTo>
                      <a:pt x="155" y="19"/>
                    </a:lnTo>
                    <a:lnTo>
                      <a:pt x="156" y="19"/>
                    </a:lnTo>
                    <a:lnTo>
                      <a:pt x="157" y="19"/>
                    </a:lnTo>
                    <a:lnTo>
                      <a:pt x="158" y="1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3" name="Freeform 157"/>
              <p:cNvSpPr>
                <a:spLocks/>
              </p:cNvSpPr>
              <p:nvPr/>
            </p:nvSpPr>
            <p:spPr bwMode="auto">
              <a:xfrm>
                <a:off x="3517" y="3535"/>
                <a:ext cx="47" cy="9"/>
              </a:xfrm>
              <a:custGeom>
                <a:avLst/>
                <a:gdLst>
                  <a:gd name="T0" fmla="*/ 0 w 158"/>
                  <a:gd name="T1" fmla="*/ 0 h 89"/>
                  <a:gd name="T2" fmla="*/ 0 w 158"/>
                  <a:gd name="T3" fmla="*/ 0 h 89"/>
                  <a:gd name="T4" fmla="*/ 0 w 158"/>
                  <a:gd name="T5" fmla="*/ 0 h 89"/>
                  <a:gd name="T6" fmla="*/ 0 w 158"/>
                  <a:gd name="T7" fmla="*/ 0 h 89"/>
                  <a:gd name="T8" fmla="*/ 0 w 158"/>
                  <a:gd name="T9" fmla="*/ 0 h 89"/>
                  <a:gd name="T10" fmla="*/ 0 w 158"/>
                  <a:gd name="T11" fmla="*/ 0 h 89"/>
                  <a:gd name="T12" fmla="*/ 0 w 158"/>
                  <a:gd name="T13" fmla="*/ 0 h 89"/>
                  <a:gd name="T14" fmla="*/ 0 w 158"/>
                  <a:gd name="T15" fmla="*/ 0 h 89"/>
                  <a:gd name="T16" fmla="*/ 0 w 158"/>
                  <a:gd name="T17" fmla="*/ 0 h 89"/>
                  <a:gd name="T18" fmla="*/ 0 w 158"/>
                  <a:gd name="T19" fmla="*/ 0 h 89"/>
                  <a:gd name="T20" fmla="*/ 0 w 158"/>
                  <a:gd name="T21" fmla="*/ 0 h 89"/>
                  <a:gd name="T22" fmla="*/ 0 w 158"/>
                  <a:gd name="T23" fmla="*/ 0 h 89"/>
                  <a:gd name="T24" fmla="*/ 0 w 158"/>
                  <a:gd name="T25" fmla="*/ 0 h 89"/>
                  <a:gd name="T26" fmla="*/ 0 w 158"/>
                  <a:gd name="T27" fmla="*/ 0 h 89"/>
                  <a:gd name="T28" fmla="*/ 0 w 158"/>
                  <a:gd name="T29" fmla="*/ 0 h 89"/>
                  <a:gd name="T30" fmla="*/ 0 w 158"/>
                  <a:gd name="T31" fmla="*/ 0 h 89"/>
                  <a:gd name="T32" fmla="*/ 0 w 158"/>
                  <a:gd name="T33" fmla="*/ 0 h 89"/>
                  <a:gd name="T34" fmla="*/ 0 w 158"/>
                  <a:gd name="T35" fmla="*/ 0 h 89"/>
                  <a:gd name="T36" fmla="*/ 0 w 158"/>
                  <a:gd name="T37" fmla="*/ 0 h 89"/>
                  <a:gd name="T38" fmla="*/ 0 w 158"/>
                  <a:gd name="T39" fmla="*/ 0 h 89"/>
                  <a:gd name="T40" fmla="*/ 0 w 158"/>
                  <a:gd name="T41" fmla="*/ 0 h 89"/>
                  <a:gd name="T42" fmla="*/ 0 w 158"/>
                  <a:gd name="T43" fmla="*/ 0 h 89"/>
                  <a:gd name="T44" fmla="*/ 0 w 158"/>
                  <a:gd name="T45" fmla="*/ 0 h 89"/>
                  <a:gd name="T46" fmla="*/ 0 w 158"/>
                  <a:gd name="T47" fmla="*/ 0 h 89"/>
                  <a:gd name="T48" fmla="*/ 0 w 158"/>
                  <a:gd name="T49" fmla="*/ 0 h 89"/>
                  <a:gd name="T50" fmla="*/ 0 w 158"/>
                  <a:gd name="T51" fmla="*/ 0 h 89"/>
                  <a:gd name="T52" fmla="*/ 0 w 158"/>
                  <a:gd name="T53" fmla="*/ 0 h 89"/>
                  <a:gd name="T54" fmla="*/ 0 w 158"/>
                  <a:gd name="T55" fmla="*/ 0 h 89"/>
                  <a:gd name="T56" fmla="*/ 0 w 158"/>
                  <a:gd name="T57" fmla="*/ 0 h 89"/>
                  <a:gd name="T58" fmla="*/ 0 w 158"/>
                  <a:gd name="T59" fmla="*/ 0 h 89"/>
                  <a:gd name="T60" fmla="*/ 0 w 158"/>
                  <a:gd name="T61" fmla="*/ 0 h 89"/>
                  <a:gd name="T62" fmla="*/ 0 w 158"/>
                  <a:gd name="T63" fmla="*/ 0 h 89"/>
                  <a:gd name="T64" fmla="*/ 0 w 158"/>
                  <a:gd name="T65" fmla="*/ 0 h 89"/>
                  <a:gd name="T66" fmla="*/ 0 w 158"/>
                  <a:gd name="T67" fmla="*/ 0 h 89"/>
                  <a:gd name="T68" fmla="*/ 0 w 158"/>
                  <a:gd name="T69" fmla="*/ 0 h 89"/>
                  <a:gd name="T70" fmla="*/ 0 w 158"/>
                  <a:gd name="T71" fmla="*/ 0 h 89"/>
                  <a:gd name="T72" fmla="*/ 0 w 158"/>
                  <a:gd name="T73" fmla="*/ 0 h 89"/>
                  <a:gd name="T74" fmla="*/ 0 w 158"/>
                  <a:gd name="T75" fmla="*/ 0 h 89"/>
                  <a:gd name="T76" fmla="*/ 0 w 158"/>
                  <a:gd name="T77" fmla="*/ 0 h 89"/>
                  <a:gd name="T78" fmla="*/ 0 w 158"/>
                  <a:gd name="T79" fmla="*/ 0 h 89"/>
                  <a:gd name="T80" fmla="*/ 0 w 158"/>
                  <a:gd name="T81" fmla="*/ 0 h 89"/>
                  <a:gd name="T82" fmla="*/ 0 w 158"/>
                  <a:gd name="T83" fmla="*/ 0 h 89"/>
                  <a:gd name="T84" fmla="*/ 0 w 158"/>
                  <a:gd name="T85" fmla="*/ 0 h 89"/>
                  <a:gd name="T86" fmla="*/ 0 w 158"/>
                  <a:gd name="T87" fmla="*/ 0 h 89"/>
                  <a:gd name="T88" fmla="*/ 0 w 158"/>
                  <a:gd name="T89" fmla="*/ 0 h 89"/>
                  <a:gd name="T90" fmla="*/ 0 w 158"/>
                  <a:gd name="T91" fmla="*/ 0 h 89"/>
                  <a:gd name="T92" fmla="*/ 0 w 158"/>
                  <a:gd name="T93" fmla="*/ 0 h 89"/>
                  <a:gd name="T94" fmla="*/ 0 w 158"/>
                  <a:gd name="T95" fmla="*/ 0 h 89"/>
                  <a:gd name="T96" fmla="*/ 0 w 158"/>
                  <a:gd name="T97" fmla="*/ 0 h 89"/>
                  <a:gd name="T98" fmla="*/ 0 w 158"/>
                  <a:gd name="T99" fmla="*/ 0 h 89"/>
                  <a:gd name="T100" fmla="*/ 0 w 158"/>
                  <a:gd name="T101" fmla="*/ 0 h 89"/>
                  <a:gd name="T102" fmla="*/ 0 w 158"/>
                  <a:gd name="T103" fmla="*/ 0 h 89"/>
                  <a:gd name="T104" fmla="*/ 0 w 158"/>
                  <a:gd name="T105" fmla="*/ 0 h 89"/>
                  <a:gd name="T106" fmla="*/ 0 w 158"/>
                  <a:gd name="T107" fmla="*/ 0 h 89"/>
                  <a:gd name="T108" fmla="*/ 0 w 158"/>
                  <a:gd name="T109" fmla="*/ 0 h 89"/>
                  <a:gd name="T110" fmla="*/ 0 w 158"/>
                  <a:gd name="T111" fmla="*/ 0 h 89"/>
                  <a:gd name="T112" fmla="*/ 0 w 158"/>
                  <a:gd name="T113" fmla="*/ 0 h 89"/>
                  <a:gd name="T114" fmla="*/ 0 w 158"/>
                  <a:gd name="T115" fmla="*/ 0 h 89"/>
                  <a:gd name="T116" fmla="*/ 0 w 158"/>
                  <a:gd name="T117" fmla="*/ 0 h 89"/>
                  <a:gd name="T118" fmla="*/ 0 w 158"/>
                  <a:gd name="T119" fmla="*/ 0 h 89"/>
                  <a:gd name="T120" fmla="*/ 0 w 158"/>
                  <a:gd name="T121" fmla="*/ 0 h 89"/>
                  <a:gd name="T122" fmla="*/ 0 w 158"/>
                  <a:gd name="T123" fmla="*/ 0 h 89"/>
                  <a:gd name="T124" fmla="*/ 0 w 158"/>
                  <a:gd name="T125" fmla="*/ 0 h 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89">
                    <a:moveTo>
                      <a:pt x="0" y="14"/>
                    </a:moveTo>
                    <a:lnTo>
                      <a:pt x="1" y="14"/>
                    </a:lnTo>
                    <a:lnTo>
                      <a:pt x="3" y="14"/>
                    </a:lnTo>
                    <a:lnTo>
                      <a:pt x="4" y="14"/>
                    </a:lnTo>
                    <a:lnTo>
                      <a:pt x="5" y="14"/>
                    </a:lnTo>
                    <a:lnTo>
                      <a:pt x="6" y="14"/>
                    </a:lnTo>
                    <a:lnTo>
                      <a:pt x="7" y="14"/>
                    </a:lnTo>
                    <a:lnTo>
                      <a:pt x="9" y="14"/>
                    </a:lnTo>
                    <a:lnTo>
                      <a:pt x="11" y="14"/>
                    </a:lnTo>
                    <a:lnTo>
                      <a:pt x="12" y="14"/>
                    </a:lnTo>
                    <a:lnTo>
                      <a:pt x="13" y="14"/>
                    </a:lnTo>
                    <a:lnTo>
                      <a:pt x="14" y="20"/>
                    </a:lnTo>
                    <a:lnTo>
                      <a:pt x="15" y="20"/>
                    </a:lnTo>
                    <a:lnTo>
                      <a:pt x="16" y="20"/>
                    </a:lnTo>
                    <a:lnTo>
                      <a:pt x="18" y="20"/>
                    </a:lnTo>
                    <a:lnTo>
                      <a:pt x="19" y="20"/>
                    </a:lnTo>
                    <a:lnTo>
                      <a:pt x="20" y="20"/>
                    </a:lnTo>
                    <a:lnTo>
                      <a:pt x="22" y="20"/>
                    </a:lnTo>
                    <a:lnTo>
                      <a:pt x="23" y="20"/>
                    </a:lnTo>
                    <a:lnTo>
                      <a:pt x="24" y="20"/>
                    </a:lnTo>
                    <a:lnTo>
                      <a:pt x="26" y="14"/>
                    </a:lnTo>
                    <a:lnTo>
                      <a:pt x="27" y="14"/>
                    </a:lnTo>
                    <a:lnTo>
                      <a:pt x="28" y="14"/>
                    </a:lnTo>
                    <a:lnTo>
                      <a:pt x="29" y="14"/>
                    </a:lnTo>
                    <a:lnTo>
                      <a:pt x="30" y="14"/>
                    </a:lnTo>
                    <a:lnTo>
                      <a:pt x="31" y="14"/>
                    </a:lnTo>
                    <a:lnTo>
                      <a:pt x="33" y="14"/>
                    </a:lnTo>
                    <a:lnTo>
                      <a:pt x="34" y="14"/>
                    </a:lnTo>
                    <a:lnTo>
                      <a:pt x="36" y="14"/>
                    </a:lnTo>
                    <a:lnTo>
                      <a:pt x="37" y="14"/>
                    </a:lnTo>
                    <a:lnTo>
                      <a:pt x="38" y="14"/>
                    </a:lnTo>
                    <a:lnTo>
                      <a:pt x="39" y="14"/>
                    </a:lnTo>
                    <a:lnTo>
                      <a:pt x="41" y="14"/>
                    </a:lnTo>
                    <a:lnTo>
                      <a:pt x="42" y="14"/>
                    </a:lnTo>
                    <a:lnTo>
                      <a:pt x="43" y="14"/>
                    </a:lnTo>
                    <a:lnTo>
                      <a:pt x="44" y="14"/>
                    </a:lnTo>
                    <a:lnTo>
                      <a:pt x="45" y="7"/>
                    </a:lnTo>
                    <a:lnTo>
                      <a:pt x="46" y="7"/>
                    </a:lnTo>
                    <a:lnTo>
                      <a:pt x="49" y="7"/>
                    </a:lnTo>
                    <a:lnTo>
                      <a:pt x="50" y="7"/>
                    </a:lnTo>
                    <a:lnTo>
                      <a:pt x="51" y="7"/>
                    </a:lnTo>
                    <a:lnTo>
                      <a:pt x="52" y="7"/>
                    </a:lnTo>
                    <a:lnTo>
                      <a:pt x="53" y="7"/>
                    </a:lnTo>
                    <a:lnTo>
                      <a:pt x="54" y="7"/>
                    </a:lnTo>
                    <a:lnTo>
                      <a:pt x="56" y="7"/>
                    </a:lnTo>
                    <a:lnTo>
                      <a:pt x="57" y="1"/>
                    </a:lnTo>
                    <a:lnTo>
                      <a:pt x="58" y="1"/>
                    </a:lnTo>
                    <a:lnTo>
                      <a:pt x="59" y="1"/>
                    </a:lnTo>
                    <a:lnTo>
                      <a:pt x="60" y="1"/>
                    </a:lnTo>
                    <a:lnTo>
                      <a:pt x="62" y="1"/>
                    </a:lnTo>
                    <a:lnTo>
                      <a:pt x="64" y="1"/>
                    </a:lnTo>
                    <a:lnTo>
                      <a:pt x="65" y="1"/>
                    </a:lnTo>
                    <a:lnTo>
                      <a:pt x="66" y="1"/>
                    </a:lnTo>
                    <a:lnTo>
                      <a:pt x="67" y="1"/>
                    </a:lnTo>
                    <a:lnTo>
                      <a:pt x="68" y="1"/>
                    </a:lnTo>
                    <a:lnTo>
                      <a:pt x="69" y="1"/>
                    </a:lnTo>
                    <a:lnTo>
                      <a:pt x="71" y="1"/>
                    </a:lnTo>
                    <a:lnTo>
                      <a:pt x="72" y="1"/>
                    </a:lnTo>
                    <a:lnTo>
                      <a:pt x="73" y="1"/>
                    </a:lnTo>
                    <a:lnTo>
                      <a:pt x="74" y="1"/>
                    </a:lnTo>
                    <a:lnTo>
                      <a:pt x="76" y="0"/>
                    </a:lnTo>
                    <a:lnTo>
                      <a:pt x="77" y="0"/>
                    </a:lnTo>
                    <a:lnTo>
                      <a:pt x="79" y="0"/>
                    </a:lnTo>
                    <a:lnTo>
                      <a:pt x="80" y="0"/>
                    </a:lnTo>
                    <a:lnTo>
                      <a:pt x="81" y="0"/>
                    </a:lnTo>
                    <a:lnTo>
                      <a:pt x="82" y="0"/>
                    </a:lnTo>
                    <a:lnTo>
                      <a:pt x="83" y="0"/>
                    </a:lnTo>
                    <a:lnTo>
                      <a:pt x="84" y="0"/>
                    </a:lnTo>
                    <a:lnTo>
                      <a:pt x="86" y="0"/>
                    </a:lnTo>
                    <a:lnTo>
                      <a:pt x="87" y="6"/>
                    </a:lnTo>
                    <a:lnTo>
                      <a:pt x="89" y="0"/>
                    </a:lnTo>
                    <a:lnTo>
                      <a:pt x="90" y="6"/>
                    </a:lnTo>
                    <a:lnTo>
                      <a:pt x="91" y="6"/>
                    </a:lnTo>
                    <a:lnTo>
                      <a:pt x="93" y="6"/>
                    </a:lnTo>
                    <a:lnTo>
                      <a:pt x="94" y="6"/>
                    </a:lnTo>
                    <a:lnTo>
                      <a:pt x="95" y="6"/>
                    </a:lnTo>
                    <a:lnTo>
                      <a:pt x="96" y="6"/>
                    </a:lnTo>
                    <a:lnTo>
                      <a:pt x="97" y="0"/>
                    </a:lnTo>
                    <a:lnTo>
                      <a:pt x="98" y="0"/>
                    </a:lnTo>
                    <a:lnTo>
                      <a:pt x="100" y="6"/>
                    </a:lnTo>
                    <a:lnTo>
                      <a:pt x="102" y="6"/>
                    </a:lnTo>
                    <a:lnTo>
                      <a:pt x="103" y="6"/>
                    </a:lnTo>
                    <a:lnTo>
                      <a:pt x="104" y="6"/>
                    </a:lnTo>
                    <a:lnTo>
                      <a:pt x="105" y="6"/>
                    </a:lnTo>
                    <a:lnTo>
                      <a:pt x="106" y="13"/>
                    </a:lnTo>
                    <a:lnTo>
                      <a:pt x="108" y="13"/>
                    </a:lnTo>
                    <a:lnTo>
                      <a:pt x="109" y="13"/>
                    </a:lnTo>
                    <a:lnTo>
                      <a:pt x="110" y="13"/>
                    </a:lnTo>
                    <a:lnTo>
                      <a:pt x="111" y="13"/>
                    </a:lnTo>
                    <a:lnTo>
                      <a:pt x="112" y="13"/>
                    </a:lnTo>
                    <a:lnTo>
                      <a:pt x="113" y="13"/>
                    </a:lnTo>
                    <a:lnTo>
                      <a:pt x="116" y="19"/>
                    </a:lnTo>
                    <a:lnTo>
                      <a:pt x="117" y="19"/>
                    </a:lnTo>
                    <a:lnTo>
                      <a:pt x="118" y="19"/>
                    </a:lnTo>
                    <a:lnTo>
                      <a:pt x="119" y="19"/>
                    </a:lnTo>
                    <a:lnTo>
                      <a:pt x="120" y="26"/>
                    </a:lnTo>
                    <a:lnTo>
                      <a:pt x="121" y="26"/>
                    </a:lnTo>
                    <a:lnTo>
                      <a:pt x="123" y="26"/>
                    </a:lnTo>
                    <a:lnTo>
                      <a:pt x="124" y="32"/>
                    </a:lnTo>
                    <a:lnTo>
                      <a:pt x="125" y="32"/>
                    </a:lnTo>
                    <a:lnTo>
                      <a:pt x="126" y="32"/>
                    </a:lnTo>
                    <a:lnTo>
                      <a:pt x="127" y="32"/>
                    </a:lnTo>
                    <a:lnTo>
                      <a:pt x="129" y="39"/>
                    </a:lnTo>
                    <a:lnTo>
                      <a:pt x="131" y="39"/>
                    </a:lnTo>
                    <a:lnTo>
                      <a:pt x="132" y="39"/>
                    </a:lnTo>
                    <a:lnTo>
                      <a:pt x="133" y="39"/>
                    </a:lnTo>
                    <a:lnTo>
                      <a:pt x="134" y="39"/>
                    </a:lnTo>
                    <a:lnTo>
                      <a:pt x="135" y="44"/>
                    </a:lnTo>
                    <a:lnTo>
                      <a:pt x="136" y="44"/>
                    </a:lnTo>
                    <a:lnTo>
                      <a:pt x="138" y="44"/>
                    </a:lnTo>
                    <a:lnTo>
                      <a:pt x="139" y="51"/>
                    </a:lnTo>
                    <a:lnTo>
                      <a:pt x="140" y="51"/>
                    </a:lnTo>
                    <a:lnTo>
                      <a:pt x="142" y="51"/>
                    </a:lnTo>
                    <a:lnTo>
                      <a:pt x="143" y="57"/>
                    </a:lnTo>
                    <a:lnTo>
                      <a:pt x="144" y="57"/>
                    </a:lnTo>
                    <a:lnTo>
                      <a:pt x="146" y="57"/>
                    </a:lnTo>
                    <a:lnTo>
                      <a:pt x="147" y="64"/>
                    </a:lnTo>
                    <a:lnTo>
                      <a:pt x="148" y="64"/>
                    </a:lnTo>
                    <a:lnTo>
                      <a:pt x="149" y="70"/>
                    </a:lnTo>
                    <a:lnTo>
                      <a:pt x="150" y="70"/>
                    </a:lnTo>
                    <a:lnTo>
                      <a:pt x="151" y="76"/>
                    </a:lnTo>
                    <a:lnTo>
                      <a:pt x="153" y="76"/>
                    </a:lnTo>
                    <a:lnTo>
                      <a:pt x="154" y="83"/>
                    </a:lnTo>
                    <a:lnTo>
                      <a:pt x="156" y="83"/>
                    </a:lnTo>
                    <a:lnTo>
                      <a:pt x="157" y="89"/>
                    </a:lnTo>
                    <a:lnTo>
                      <a:pt x="158" y="8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4" name="Freeform 158"/>
              <p:cNvSpPr>
                <a:spLocks/>
              </p:cNvSpPr>
              <p:nvPr/>
            </p:nvSpPr>
            <p:spPr bwMode="auto">
              <a:xfrm>
                <a:off x="3564" y="3542"/>
                <a:ext cx="47" cy="4"/>
              </a:xfrm>
              <a:custGeom>
                <a:avLst/>
                <a:gdLst>
                  <a:gd name="T0" fmla="*/ 0 w 158"/>
                  <a:gd name="T1" fmla="*/ 0 h 39"/>
                  <a:gd name="T2" fmla="*/ 0 w 158"/>
                  <a:gd name="T3" fmla="*/ 0 h 39"/>
                  <a:gd name="T4" fmla="*/ 0 w 158"/>
                  <a:gd name="T5" fmla="*/ 0 h 39"/>
                  <a:gd name="T6" fmla="*/ 0 w 158"/>
                  <a:gd name="T7" fmla="*/ 0 h 39"/>
                  <a:gd name="T8" fmla="*/ 0 w 158"/>
                  <a:gd name="T9" fmla="*/ 0 h 39"/>
                  <a:gd name="T10" fmla="*/ 0 w 158"/>
                  <a:gd name="T11" fmla="*/ 0 h 39"/>
                  <a:gd name="T12" fmla="*/ 0 w 158"/>
                  <a:gd name="T13" fmla="*/ 0 h 39"/>
                  <a:gd name="T14" fmla="*/ 0 w 158"/>
                  <a:gd name="T15" fmla="*/ 0 h 39"/>
                  <a:gd name="T16" fmla="*/ 0 w 158"/>
                  <a:gd name="T17" fmla="*/ 0 h 39"/>
                  <a:gd name="T18" fmla="*/ 0 w 158"/>
                  <a:gd name="T19" fmla="*/ 0 h 39"/>
                  <a:gd name="T20" fmla="*/ 0 w 158"/>
                  <a:gd name="T21" fmla="*/ 0 h 39"/>
                  <a:gd name="T22" fmla="*/ 0 w 158"/>
                  <a:gd name="T23" fmla="*/ 0 h 39"/>
                  <a:gd name="T24" fmla="*/ 0 w 158"/>
                  <a:gd name="T25" fmla="*/ 0 h 39"/>
                  <a:gd name="T26" fmla="*/ 0 w 158"/>
                  <a:gd name="T27" fmla="*/ 0 h 39"/>
                  <a:gd name="T28" fmla="*/ 0 w 158"/>
                  <a:gd name="T29" fmla="*/ 0 h 39"/>
                  <a:gd name="T30" fmla="*/ 0 w 158"/>
                  <a:gd name="T31" fmla="*/ 0 h 39"/>
                  <a:gd name="T32" fmla="*/ 0 w 158"/>
                  <a:gd name="T33" fmla="*/ 0 h 39"/>
                  <a:gd name="T34" fmla="*/ 0 w 158"/>
                  <a:gd name="T35" fmla="*/ 0 h 39"/>
                  <a:gd name="T36" fmla="*/ 0 w 158"/>
                  <a:gd name="T37" fmla="*/ 0 h 39"/>
                  <a:gd name="T38" fmla="*/ 0 w 158"/>
                  <a:gd name="T39" fmla="*/ 0 h 39"/>
                  <a:gd name="T40" fmla="*/ 0 w 158"/>
                  <a:gd name="T41" fmla="*/ 0 h 39"/>
                  <a:gd name="T42" fmla="*/ 0 w 158"/>
                  <a:gd name="T43" fmla="*/ 0 h 39"/>
                  <a:gd name="T44" fmla="*/ 0 w 158"/>
                  <a:gd name="T45" fmla="*/ 0 h 39"/>
                  <a:gd name="T46" fmla="*/ 0 w 158"/>
                  <a:gd name="T47" fmla="*/ 0 h 39"/>
                  <a:gd name="T48" fmla="*/ 0 w 158"/>
                  <a:gd name="T49" fmla="*/ 0 h 39"/>
                  <a:gd name="T50" fmla="*/ 0 w 158"/>
                  <a:gd name="T51" fmla="*/ 0 h 39"/>
                  <a:gd name="T52" fmla="*/ 0 w 158"/>
                  <a:gd name="T53" fmla="*/ 0 h 39"/>
                  <a:gd name="T54" fmla="*/ 0 w 158"/>
                  <a:gd name="T55" fmla="*/ 0 h 39"/>
                  <a:gd name="T56" fmla="*/ 0 w 158"/>
                  <a:gd name="T57" fmla="*/ 0 h 39"/>
                  <a:gd name="T58" fmla="*/ 0 w 158"/>
                  <a:gd name="T59" fmla="*/ 0 h 39"/>
                  <a:gd name="T60" fmla="*/ 0 w 158"/>
                  <a:gd name="T61" fmla="*/ 0 h 39"/>
                  <a:gd name="T62" fmla="*/ 0 w 158"/>
                  <a:gd name="T63" fmla="*/ 0 h 39"/>
                  <a:gd name="T64" fmla="*/ 0 w 158"/>
                  <a:gd name="T65" fmla="*/ 0 h 39"/>
                  <a:gd name="T66" fmla="*/ 0 w 158"/>
                  <a:gd name="T67" fmla="*/ 0 h 39"/>
                  <a:gd name="T68" fmla="*/ 0 w 158"/>
                  <a:gd name="T69" fmla="*/ 0 h 39"/>
                  <a:gd name="T70" fmla="*/ 0 w 158"/>
                  <a:gd name="T71" fmla="*/ 0 h 39"/>
                  <a:gd name="T72" fmla="*/ 0 w 158"/>
                  <a:gd name="T73" fmla="*/ 0 h 39"/>
                  <a:gd name="T74" fmla="*/ 0 w 158"/>
                  <a:gd name="T75" fmla="*/ 0 h 39"/>
                  <a:gd name="T76" fmla="*/ 0 w 158"/>
                  <a:gd name="T77" fmla="*/ 0 h 39"/>
                  <a:gd name="T78" fmla="*/ 0 w 158"/>
                  <a:gd name="T79" fmla="*/ 0 h 39"/>
                  <a:gd name="T80" fmla="*/ 0 w 158"/>
                  <a:gd name="T81" fmla="*/ 0 h 39"/>
                  <a:gd name="T82" fmla="*/ 0 w 158"/>
                  <a:gd name="T83" fmla="*/ 0 h 39"/>
                  <a:gd name="T84" fmla="*/ 0 w 158"/>
                  <a:gd name="T85" fmla="*/ 0 h 39"/>
                  <a:gd name="T86" fmla="*/ 0 w 158"/>
                  <a:gd name="T87" fmla="*/ 0 h 39"/>
                  <a:gd name="T88" fmla="*/ 0 w 158"/>
                  <a:gd name="T89" fmla="*/ 0 h 39"/>
                  <a:gd name="T90" fmla="*/ 0 w 158"/>
                  <a:gd name="T91" fmla="*/ 0 h 39"/>
                  <a:gd name="T92" fmla="*/ 0 w 158"/>
                  <a:gd name="T93" fmla="*/ 0 h 39"/>
                  <a:gd name="T94" fmla="*/ 0 w 158"/>
                  <a:gd name="T95" fmla="*/ 0 h 39"/>
                  <a:gd name="T96" fmla="*/ 0 w 158"/>
                  <a:gd name="T97" fmla="*/ 0 h 39"/>
                  <a:gd name="T98" fmla="*/ 0 w 158"/>
                  <a:gd name="T99" fmla="*/ 0 h 39"/>
                  <a:gd name="T100" fmla="*/ 0 w 158"/>
                  <a:gd name="T101" fmla="*/ 0 h 39"/>
                  <a:gd name="T102" fmla="*/ 0 w 158"/>
                  <a:gd name="T103" fmla="*/ 0 h 39"/>
                  <a:gd name="T104" fmla="*/ 0 w 158"/>
                  <a:gd name="T105" fmla="*/ 0 h 39"/>
                  <a:gd name="T106" fmla="*/ 0 w 158"/>
                  <a:gd name="T107" fmla="*/ 0 h 39"/>
                  <a:gd name="T108" fmla="*/ 0 w 158"/>
                  <a:gd name="T109" fmla="*/ 0 h 39"/>
                  <a:gd name="T110" fmla="*/ 0 w 158"/>
                  <a:gd name="T111" fmla="*/ 0 h 39"/>
                  <a:gd name="T112" fmla="*/ 0 w 158"/>
                  <a:gd name="T113" fmla="*/ 0 h 39"/>
                  <a:gd name="T114" fmla="*/ 0 w 158"/>
                  <a:gd name="T115" fmla="*/ 0 h 39"/>
                  <a:gd name="T116" fmla="*/ 0 w 158"/>
                  <a:gd name="T117" fmla="*/ 0 h 39"/>
                  <a:gd name="T118" fmla="*/ 0 w 158"/>
                  <a:gd name="T119" fmla="*/ 0 h 39"/>
                  <a:gd name="T120" fmla="*/ 0 w 158"/>
                  <a:gd name="T121" fmla="*/ 0 h 39"/>
                  <a:gd name="T122" fmla="*/ 0 w 158"/>
                  <a:gd name="T123" fmla="*/ 0 h 39"/>
                  <a:gd name="T124" fmla="*/ 0 w 158"/>
                  <a:gd name="T125" fmla="*/ 0 h 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9">
                    <a:moveTo>
                      <a:pt x="0" y="20"/>
                    </a:moveTo>
                    <a:lnTo>
                      <a:pt x="1" y="27"/>
                    </a:lnTo>
                    <a:lnTo>
                      <a:pt x="3" y="27"/>
                    </a:lnTo>
                    <a:lnTo>
                      <a:pt x="4" y="32"/>
                    </a:lnTo>
                    <a:lnTo>
                      <a:pt x="5" y="32"/>
                    </a:lnTo>
                    <a:lnTo>
                      <a:pt x="6" y="32"/>
                    </a:lnTo>
                    <a:lnTo>
                      <a:pt x="7" y="39"/>
                    </a:lnTo>
                    <a:lnTo>
                      <a:pt x="9" y="39"/>
                    </a:lnTo>
                    <a:lnTo>
                      <a:pt x="11" y="39"/>
                    </a:lnTo>
                    <a:lnTo>
                      <a:pt x="12" y="39"/>
                    </a:lnTo>
                    <a:lnTo>
                      <a:pt x="13" y="39"/>
                    </a:lnTo>
                    <a:lnTo>
                      <a:pt x="14" y="39"/>
                    </a:lnTo>
                    <a:lnTo>
                      <a:pt x="15" y="39"/>
                    </a:lnTo>
                    <a:lnTo>
                      <a:pt x="17" y="39"/>
                    </a:lnTo>
                    <a:lnTo>
                      <a:pt x="18" y="39"/>
                    </a:lnTo>
                    <a:lnTo>
                      <a:pt x="19" y="39"/>
                    </a:lnTo>
                    <a:lnTo>
                      <a:pt x="20" y="39"/>
                    </a:lnTo>
                    <a:lnTo>
                      <a:pt x="21" y="39"/>
                    </a:lnTo>
                    <a:lnTo>
                      <a:pt x="22" y="39"/>
                    </a:lnTo>
                    <a:lnTo>
                      <a:pt x="25" y="39"/>
                    </a:lnTo>
                    <a:lnTo>
                      <a:pt x="26" y="32"/>
                    </a:lnTo>
                    <a:lnTo>
                      <a:pt x="27" y="32"/>
                    </a:lnTo>
                    <a:lnTo>
                      <a:pt x="28" y="32"/>
                    </a:lnTo>
                    <a:lnTo>
                      <a:pt x="29" y="32"/>
                    </a:lnTo>
                    <a:lnTo>
                      <a:pt x="30" y="32"/>
                    </a:lnTo>
                    <a:lnTo>
                      <a:pt x="32" y="26"/>
                    </a:lnTo>
                    <a:lnTo>
                      <a:pt x="33" y="26"/>
                    </a:lnTo>
                    <a:lnTo>
                      <a:pt x="34" y="26"/>
                    </a:lnTo>
                    <a:lnTo>
                      <a:pt x="35" y="26"/>
                    </a:lnTo>
                    <a:lnTo>
                      <a:pt x="36" y="26"/>
                    </a:lnTo>
                    <a:lnTo>
                      <a:pt x="38" y="26"/>
                    </a:lnTo>
                    <a:lnTo>
                      <a:pt x="40" y="26"/>
                    </a:lnTo>
                    <a:lnTo>
                      <a:pt x="41" y="26"/>
                    </a:lnTo>
                    <a:lnTo>
                      <a:pt x="42" y="26"/>
                    </a:lnTo>
                    <a:lnTo>
                      <a:pt x="43" y="19"/>
                    </a:lnTo>
                    <a:lnTo>
                      <a:pt x="44" y="19"/>
                    </a:lnTo>
                    <a:lnTo>
                      <a:pt x="45" y="19"/>
                    </a:lnTo>
                    <a:lnTo>
                      <a:pt x="47" y="19"/>
                    </a:lnTo>
                    <a:lnTo>
                      <a:pt x="48" y="19"/>
                    </a:lnTo>
                    <a:lnTo>
                      <a:pt x="49" y="13"/>
                    </a:lnTo>
                    <a:lnTo>
                      <a:pt x="51" y="13"/>
                    </a:lnTo>
                    <a:lnTo>
                      <a:pt x="52" y="13"/>
                    </a:lnTo>
                    <a:lnTo>
                      <a:pt x="53" y="13"/>
                    </a:lnTo>
                    <a:lnTo>
                      <a:pt x="55" y="13"/>
                    </a:lnTo>
                    <a:lnTo>
                      <a:pt x="56" y="13"/>
                    </a:lnTo>
                    <a:lnTo>
                      <a:pt x="57" y="13"/>
                    </a:lnTo>
                    <a:lnTo>
                      <a:pt x="58" y="13"/>
                    </a:lnTo>
                    <a:lnTo>
                      <a:pt x="59" y="13"/>
                    </a:lnTo>
                    <a:lnTo>
                      <a:pt x="60" y="13"/>
                    </a:lnTo>
                    <a:lnTo>
                      <a:pt x="62" y="13"/>
                    </a:lnTo>
                    <a:lnTo>
                      <a:pt x="64" y="13"/>
                    </a:lnTo>
                    <a:lnTo>
                      <a:pt x="65" y="13"/>
                    </a:lnTo>
                    <a:lnTo>
                      <a:pt x="66" y="13"/>
                    </a:lnTo>
                    <a:lnTo>
                      <a:pt x="67" y="13"/>
                    </a:lnTo>
                    <a:lnTo>
                      <a:pt x="68" y="13"/>
                    </a:lnTo>
                    <a:lnTo>
                      <a:pt x="70" y="6"/>
                    </a:lnTo>
                    <a:lnTo>
                      <a:pt x="71" y="6"/>
                    </a:lnTo>
                    <a:lnTo>
                      <a:pt x="72" y="6"/>
                    </a:lnTo>
                    <a:lnTo>
                      <a:pt x="73" y="6"/>
                    </a:lnTo>
                    <a:lnTo>
                      <a:pt x="74" y="6"/>
                    </a:lnTo>
                    <a:lnTo>
                      <a:pt x="75" y="0"/>
                    </a:lnTo>
                    <a:lnTo>
                      <a:pt x="78" y="0"/>
                    </a:lnTo>
                    <a:lnTo>
                      <a:pt x="79" y="0"/>
                    </a:lnTo>
                    <a:lnTo>
                      <a:pt x="80" y="0"/>
                    </a:lnTo>
                    <a:lnTo>
                      <a:pt x="81" y="0"/>
                    </a:lnTo>
                    <a:lnTo>
                      <a:pt x="82" y="0"/>
                    </a:lnTo>
                    <a:lnTo>
                      <a:pt x="83" y="0"/>
                    </a:lnTo>
                    <a:lnTo>
                      <a:pt x="85" y="0"/>
                    </a:lnTo>
                    <a:lnTo>
                      <a:pt x="86" y="0"/>
                    </a:lnTo>
                    <a:lnTo>
                      <a:pt x="87" y="0"/>
                    </a:lnTo>
                    <a:lnTo>
                      <a:pt x="88" y="0"/>
                    </a:lnTo>
                    <a:lnTo>
                      <a:pt x="89" y="0"/>
                    </a:lnTo>
                    <a:lnTo>
                      <a:pt x="91" y="0"/>
                    </a:lnTo>
                    <a:lnTo>
                      <a:pt x="93" y="0"/>
                    </a:lnTo>
                    <a:lnTo>
                      <a:pt x="94" y="0"/>
                    </a:lnTo>
                    <a:lnTo>
                      <a:pt x="95" y="0"/>
                    </a:lnTo>
                    <a:lnTo>
                      <a:pt x="96" y="6"/>
                    </a:lnTo>
                    <a:lnTo>
                      <a:pt x="97" y="0"/>
                    </a:lnTo>
                    <a:lnTo>
                      <a:pt x="98" y="0"/>
                    </a:lnTo>
                    <a:lnTo>
                      <a:pt x="100" y="0"/>
                    </a:lnTo>
                    <a:lnTo>
                      <a:pt x="101" y="0"/>
                    </a:lnTo>
                    <a:lnTo>
                      <a:pt x="102" y="0"/>
                    </a:lnTo>
                    <a:lnTo>
                      <a:pt x="104" y="0"/>
                    </a:lnTo>
                    <a:lnTo>
                      <a:pt x="105" y="0"/>
                    </a:lnTo>
                    <a:lnTo>
                      <a:pt x="106" y="0"/>
                    </a:lnTo>
                    <a:lnTo>
                      <a:pt x="108" y="0"/>
                    </a:lnTo>
                    <a:lnTo>
                      <a:pt x="109" y="0"/>
                    </a:lnTo>
                    <a:lnTo>
                      <a:pt x="110" y="0"/>
                    </a:lnTo>
                    <a:lnTo>
                      <a:pt x="111" y="0"/>
                    </a:lnTo>
                    <a:lnTo>
                      <a:pt x="112" y="6"/>
                    </a:lnTo>
                    <a:lnTo>
                      <a:pt x="114" y="6"/>
                    </a:lnTo>
                    <a:lnTo>
                      <a:pt x="115" y="6"/>
                    </a:lnTo>
                    <a:lnTo>
                      <a:pt x="116" y="6"/>
                    </a:lnTo>
                    <a:lnTo>
                      <a:pt x="118" y="13"/>
                    </a:lnTo>
                    <a:lnTo>
                      <a:pt x="119" y="13"/>
                    </a:lnTo>
                    <a:lnTo>
                      <a:pt x="120" y="13"/>
                    </a:lnTo>
                    <a:lnTo>
                      <a:pt x="122" y="13"/>
                    </a:lnTo>
                    <a:lnTo>
                      <a:pt x="123" y="13"/>
                    </a:lnTo>
                    <a:lnTo>
                      <a:pt x="124" y="13"/>
                    </a:lnTo>
                    <a:lnTo>
                      <a:pt x="125" y="19"/>
                    </a:lnTo>
                    <a:lnTo>
                      <a:pt x="126" y="19"/>
                    </a:lnTo>
                    <a:lnTo>
                      <a:pt x="127" y="19"/>
                    </a:lnTo>
                    <a:lnTo>
                      <a:pt x="129" y="19"/>
                    </a:lnTo>
                    <a:lnTo>
                      <a:pt x="131" y="19"/>
                    </a:lnTo>
                    <a:lnTo>
                      <a:pt x="132" y="19"/>
                    </a:lnTo>
                    <a:lnTo>
                      <a:pt x="133" y="19"/>
                    </a:lnTo>
                    <a:lnTo>
                      <a:pt x="134" y="19"/>
                    </a:lnTo>
                    <a:lnTo>
                      <a:pt x="135" y="19"/>
                    </a:lnTo>
                    <a:lnTo>
                      <a:pt x="137" y="19"/>
                    </a:lnTo>
                    <a:lnTo>
                      <a:pt x="138" y="25"/>
                    </a:lnTo>
                    <a:lnTo>
                      <a:pt x="139" y="25"/>
                    </a:lnTo>
                    <a:lnTo>
                      <a:pt x="140" y="25"/>
                    </a:lnTo>
                    <a:lnTo>
                      <a:pt x="141" y="25"/>
                    </a:lnTo>
                    <a:lnTo>
                      <a:pt x="142" y="31"/>
                    </a:lnTo>
                    <a:lnTo>
                      <a:pt x="145" y="31"/>
                    </a:lnTo>
                    <a:lnTo>
                      <a:pt x="146" y="31"/>
                    </a:lnTo>
                    <a:lnTo>
                      <a:pt x="147" y="31"/>
                    </a:lnTo>
                    <a:lnTo>
                      <a:pt x="148" y="31"/>
                    </a:lnTo>
                    <a:lnTo>
                      <a:pt x="149" y="31"/>
                    </a:lnTo>
                    <a:lnTo>
                      <a:pt x="150" y="31"/>
                    </a:lnTo>
                    <a:lnTo>
                      <a:pt x="152" y="31"/>
                    </a:lnTo>
                    <a:lnTo>
                      <a:pt x="153" y="31"/>
                    </a:lnTo>
                    <a:lnTo>
                      <a:pt x="154" y="31"/>
                    </a:lnTo>
                    <a:lnTo>
                      <a:pt x="155" y="31"/>
                    </a:lnTo>
                    <a:lnTo>
                      <a:pt x="156" y="31"/>
                    </a:lnTo>
                    <a:lnTo>
                      <a:pt x="158" y="3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5" name="Freeform 159"/>
              <p:cNvSpPr>
                <a:spLocks/>
              </p:cNvSpPr>
              <p:nvPr/>
            </p:nvSpPr>
            <p:spPr bwMode="auto">
              <a:xfrm>
                <a:off x="3611" y="3545"/>
                <a:ext cx="47" cy="2"/>
              </a:xfrm>
              <a:custGeom>
                <a:avLst/>
                <a:gdLst>
                  <a:gd name="T0" fmla="*/ 0 w 158"/>
                  <a:gd name="T1" fmla="*/ 0 h 21"/>
                  <a:gd name="T2" fmla="*/ 0 w 158"/>
                  <a:gd name="T3" fmla="*/ 0 h 21"/>
                  <a:gd name="T4" fmla="*/ 0 w 158"/>
                  <a:gd name="T5" fmla="*/ 0 h 21"/>
                  <a:gd name="T6" fmla="*/ 0 w 158"/>
                  <a:gd name="T7" fmla="*/ 0 h 21"/>
                  <a:gd name="T8" fmla="*/ 0 w 158"/>
                  <a:gd name="T9" fmla="*/ 0 h 21"/>
                  <a:gd name="T10" fmla="*/ 0 w 158"/>
                  <a:gd name="T11" fmla="*/ 0 h 21"/>
                  <a:gd name="T12" fmla="*/ 0 w 158"/>
                  <a:gd name="T13" fmla="*/ 0 h 21"/>
                  <a:gd name="T14" fmla="*/ 0 w 158"/>
                  <a:gd name="T15" fmla="*/ 0 h 21"/>
                  <a:gd name="T16" fmla="*/ 0 w 158"/>
                  <a:gd name="T17" fmla="*/ 0 h 21"/>
                  <a:gd name="T18" fmla="*/ 0 w 158"/>
                  <a:gd name="T19" fmla="*/ 0 h 21"/>
                  <a:gd name="T20" fmla="*/ 0 w 158"/>
                  <a:gd name="T21" fmla="*/ 0 h 21"/>
                  <a:gd name="T22" fmla="*/ 0 w 158"/>
                  <a:gd name="T23" fmla="*/ 0 h 21"/>
                  <a:gd name="T24" fmla="*/ 0 w 158"/>
                  <a:gd name="T25" fmla="*/ 0 h 21"/>
                  <a:gd name="T26" fmla="*/ 0 w 158"/>
                  <a:gd name="T27" fmla="*/ 0 h 21"/>
                  <a:gd name="T28" fmla="*/ 0 w 158"/>
                  <a:gd name="T29" fmla="*/ 0 h 21"/>
                  <a:gd name="T30" fmla="*/ 0 w 158"/>
                  <a:gd name="T31" fmla="*/ 0 h 21"/>
                  <a:gd name="T32" fmla="*/ 0 w 158"/>
                  <a:gd name="T33" fmla="*/ 0 h 21"/>
                  <a:gd name="T34" fmla="*/ 0 w 158"/>
                  <a:gd name="T35" fmla="*/ 0 h 21"/>
                  <a:gd name="T36" fmla="*/ 0 w 158"/>
                  <a:gd name="T37" fmla="*/ 0 h 21"/>
                  <a:gd name="T38" fmla="*/ 0 w 158"/>
                  <a:gd name="T39" fmla="*/ 0 h 21"/>
                  <a:gd name="T40" fmla="*/ 0 w 158"/>
                  <a:gd name="T41" fmla="*/ 0 h 21"/>
                  <a:gd name="T42" fmla="*/ 0 w 158"/>
                  <a:gd name="T43" fmla="*/ 0 h 21"/>
                  <a:gd name="T44" fmla="*/ 0 w 158"/>
                  <a:gd name="T45" fmla="*/ 0 h 21"/>
                  <a:gd name="T46" fmla="*/ 0 w 158"/>
                  <a:gd name="T47" fmla="*/ 0 h 21"/>
                  <a:gd name="T48" fmla="*/ 0 w 158"/>
                  <a:gd name="T49" fmla="*/ 0 h 21"/>
                  <a:gd name="T50" fmla="*/ 0 w 158"/>
                  <a:gd name="T51" fmla="*/ 0 h 21"/>
                  <a:gd name="T52" fmla="*/ 0 w 158"/>
                  <a:gd name="T53" fmla="*/ 0 h 21"/>
                  <a:gd name="T54" fmla="*/ 0 w 158"/>
                  <a:gd name="T55" fmla="*/ 0 h 21"/>
                  <a:gd name="T56" fmla="*/ 0 w 158"/>
                  <a:gd name="T57" fmla="*/ 0 h 21"/>
                  <a:gd name="T58" fmla="*/ 0 w 158"/>
                  <a:gd name="T59" fmla="*/ 0 h 21"/>
                  <a:gd name="T60" fmla="*/ 0 w 158"/>
                  <a:gd name="T61" fmla="*/ 0 h 21"/>
                  <a:gd name="T62" fmla="*/ 0 w 158"/>
                  <a:gd name="T63" fmla="*/ 0 h 21"/>
                  <a:gd name="T64" fmla="*/ 0 w 158"/>
                  <a:gd name="T65" fmla="*/ 0 h 21"/>
                  <a:gd name="T66" fmla="*/ 0 w 158"/>
                  <a:gd name="T67" fmla="*/ 0 h 21"/>
                  <a:gd name="T68" fmla="*/ 0 w 158"/>
                  <a:gd name="T69" fmla="*/ 0 h 21"/>
                  <a:gd name="T70" fmla="*/ 0 w 158"/>
                  <a:gd name="T71" fmla="*/ 0 h 21"/>
                  <a:gd name="T72" fmla="*/ 0 w 158"/>
                  <a:gd name="T73" fmla="*/ 0 h 21"/>
                  <a:gd name="T74" fmla="*/ 0 w 158"/>
                  <a:gd name="T75" fmla="*/ 0 h 21"/>
                  <a:gd name="T76" fmla="*/ 0 w 158"/>
                  <a:gd name="T77" fmla="*/ 0 h 21"/>
                  <a:gd name="T78" fmla="*/ 0 w 158"/>
                  <a:gd name="T79" fmla="*/ 0 h 21"/>
                  <a:gd name="T80" fmla="*/ 0 w 158"/>
                  <a:gd name="T81" fmla="*/ 0 h 21"/>
                  <a:gd name="T82" fmla="*/ 0 w 158"/>
                  <a:gd name="T83" fmla="*/ 0 h 21"/>
                  <a:gd name="T84" fmla="*/ 0 w 158"/>
                  <a:gd name="T85" fmla="*/ 0 h 21"/>
                  <a:gd name="T86" fmla="*/ 0 w 158"/>
                  <a:gd name="T87" fmla="*/ 0 h 21"/>
                  <a:gd name="T88" fmla="*/ 0 w 158"/>
                  <a:gd name="T89" fmla="*/ 0 h 21"/>
                  <a:gd name="T90" fmla="*/ 0 w 158"/>
                  <a:gd name="T91" fmla="*/ 0 h 21"/>
                  <a:gd name="T92" fmla="*/ 0 w 158"/>
                  <a:gd name="T93" fmla="*/ 0 h 21"/>
                  <a:gd name="T94" fmla="*/ 0 w 158"/>
                  <a:gd name="T95" fmla="*/ 0 h 21"/>
                  <a:gd name="T96" fmla="*/ 0 w 158"/>
                  <a:gd name="T97" fmla="*/ 0 h 21"/>
                  <a:gd name="T98" fmla="*/ 0 w 158"/>
                  <a:gd name="T99" fmla="*/ 0 h 21"/>
                  <a:gd name="T100" fmla="*/ 0 w 158"/>
                  <a:gd name="T101" fmla="*/ 0 h 21"/>
                  <a:gd name="T102" fmla="*/ 0 w 158"/>
                  <a:gd name="T103" fmla="*/ 0 h 21"/>
                  <a:gd name="T104" fmla="*/ 0 w 158"/>
                  <a:gd name="T105" fmla="*/ 0 h 21"/>
                  <a:gd name="T106" fmla="*/ 0 w 158"/>
                  <a:gd name="T107" fmla="*/ 0 h 21"/>
                  <a:gd name="T108" fmla="*/ 0 w 158"/>
                  <a:gd name="T109" fmla="*/ 0 h 21"/>
                  <a:gd name="T110" fmla="*/ 0 w 158"/>
                  <a:gd name="T111" fmla="*/ 0 h 21"/>
                  <a:gd name="T112" fmla="*/ 0 w 158"/>
                  <a:gd name="T113" fmla="*/ 0 h 21"/>
                  <a:gd name="T114" fmla="*/ 0 w 158"/>
                  <a:gd name="T115" fmla="*/ 0 h 21"/>
                  <a:gd name="T116" fmla="*/ 0 w 158"/>
                  <a:gd name="T117" fmla="*/ 0 h 21"/>
                  <a:gd name="T118" fmla="*/ 0 w 158"/>
                  <a:gd name="T119" fmla="*/ 0 h 21"/>
                  <a:gd name="T120" fmla="*/ 0 w 158"/>
                  <a:gd name="T121" fmla="*/ 0 h 21"/>
                  <a:gd name="T122" fmla="*/ 0 w 158"/>
                  <a:gd name="T123" fmla="*/ 0 h 21"/>
                  <a:gd name="T124" fmla="*/ 0 w 158"/>
                  <a:gd name="T125" fmla="*/ 0 h 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1">
                    <a:moveTo>
                      <a:pt x="0" y="1"/>
                    </a:moveTo>
                    <a:lnTo>
                      <a:pt x="2" y="1"/>
                    </a:lnTo>
                    <a:lnTo>
                      <a:pt x="3" y="1"/>
                    </a:lnTo>
                    <a:lnTo>
                      <a:pt x="4" y="1"/>
                    </a:lnTo>
                    <a:lnTo>
                      <a:pt x="5" y="1"/>
                    </a:lnTo>
                    <a:lnTo>
                      <a:pt x="6" y="1"/>
                    </a:lnTo>
                    <a:lnTo>
                      <a:pt x="7" y="1"/>
                    </a:lnTo>
                    <a:lnTo>
                      <a:pt x="9" y="1"/>
                    </a:lnTo>
                    <a:lnTo>
                      <a:pt x="10" y="1"/>
                    </a:lnTo>
                    <a:lnTo>
                      <a:pt x="11" y="1"/>
                    </a:lnTo>
                    <a:lnTo>
                      <a:pt x="13" y="1"/>
                    </a:lnTo>
                    <a:lnTo>
                      <a:pt x="14" y="1"/>
                    </a:lnTo>
                    <a:lnTo>
                      <a:pt x="15" y="1"/>
                    </a:lnTo>
                    <a:lnTo>
                      <a:pt x="17" y="1"/>
                    </a:lnTo>
                    <a:lnTo>
                      <a:pt x="18" y="1"/>
                    </a:lnTo>
                    <a:lnTo>
                      <a:pt x="19" y="1"/>
                    </a:lnTo>
                    <a:lnTo>
                      <a:pt x="20" y="1"/>
                    </a:lnTo>
                    <a:lnTo>
                      <a:pt x="21" y="1"/>
                    </a:lnTo>
                    <a:lnTo>
                      <a:pt x="22" y="1"/>
                    </a:lnTo>
                    <a:lnTo>
                      <a:pt x="24" y="1"/>
                    </a:lnTo>
                    <a:lnTo>
                      <a:pt x="26" y="8"/>
                    </a:lnTo>
                    <a:lnTo>
                      <a:pt x="27" y="8"/>
                    </a:lnTo>
                    <a:lnTo>
                      <a:pt x="28" y="8"/>
                    </a:lnTo>
                    <a:lnTo>
                      <a:pt x="29" y="8"/>
                    </a:lnTo>
                    <a:lnTo>
                      <a:pt x="30" y="8"/>
                    </a:lnTo>
                    <a:lnTo>
                      <a:pt x="32" y="8"/>
                    </a:lnTo>
                    <a:lnTo>
                      <a:pt x="33" y="8"/>
                    </a:lnTo>
                    <a:lnTo>
                      <a:pt x="34" y="8"/>
                    </a:lnTo>
                    <a:lnTo>
                      <a:pt x="35" y="8"/>
                    </a:lnTo>
                    <a:lnTo>
                      <a:pt x="36" y="8"/>
                    </a:lnTo>
                    <a:lnTo>
                      <a:pt x="37" y="8"/>
                    </a:lnTo>
                    <a:lnTo>
                      <a:pt x="40" y="8"/>
                    </a:lnTo>
                    <a:lnTo>
                      <a:pt x="41" y="8"/>
                    </a:lnTo>
                    <a:lnTo>
                      <a:pt x="42" y="8"/>
                    </a:lnTo>
                    <a:lnTo>
                      <a:pt x="43" y="8"/>
                    </a:lnTo>
                    <a:lnTo>
                      <a:pt x="44" y="8"/>
                    </a:lnTo>
                    <a:lnTo>
                      <a:pt x="45" y="8"/>
                    </a:lnTo>
                    <a:lnTo>
                      <a:pt x="47" y="8"/>
                    </a:lnTo>
                    <a:lnTo>
                      <a:pt x="48" y="14"/>
                    </a:lnTo>
                    <a:lnTo>
                      <a:pt x="49" y="14"/>
                    </a:lnTo>
                    <a:lnTo>
                      <a:pt x="50" y="14"/>
                    </a:lnTo>
                    <a:lnTo>
                      <a:pt x="51" y="14"/>
                    </a:lnTo>
                    <a:lnTo>
                      <a:pt x="54" y="14"/>
                    </a:lnTo>
                    <a:lnTo>
                      <a:pt x="55" y="21"/>
                    </a:lnTo>
                    <a:lnTo>
                      <a:pt x="56" y="20"/>
                    </a:lnTo>
                    <a:lnTo>
                      <a:pt x="57" y="20"/>
                    </a:lnTo>
                    <a:lnTo>
                      <a:pt x="58" y="20"/>
                    </a:lnTo>
                    <a:lnTo>
                      <a:pt x="59" y="20"/>
                    </a:lnTo>
                    <a:lnTo>
                      <a:pt x="61" y="20"/>
                    </a:lnTo>
                    <a:lnTo>
                      <a:pt x="62" y="20"/>
                    </a:lnTo>
                    <a:lnTo>
                      <a:pt x="63" y="20"/>
                    </a:lnTo>
                    <a:lnTo>
                      <a:pt x="64" y="20"/>
                    </a:lnTo>
                    <a:lnTo>
                      <a:pt x="66" y="20"/>
                    </a:lnTo>
                    <a:lnTo>
                      <a:pt x="67" y="20"/>
                    </a:lnTo>
                    <a:lnTo>
                      <a:pt x="69" y="20"/>
                    </a:lnTo>
                    <a:lnTo>
                      <a:pt x="70" y="20"/>
                    </a:lnTo>
                    <a:lnTo>
                      <a:pt x="71" y="20"/>
                    </a:lnTo>
                    <a:lnTo>
                      <a:pt x="72" y="20"/>
                    </a:lnTo>
                    <a:lnTo>
                      <a:pt x="73" y="20"/>
                    </a:lnTo>
                    <a:lnTo>
                      <a:pt x="74" y="20"/>
                    </a:lnTo>
                    <a:lnTo>
                      <a:pt x="76" y="20"/>
                    </a:lnTo>
                    <a:lnTo>
                      <a:pt x="77" y="13"/>
                    </a:lnTo>
                    <a:lnTo>
                      <a:pt x="78" y="13"/>
                    </a:lnTo>
                    <a:lnTo>
                      <a:pt x="80" y="13"/>
                    </a:lnTo>
                    <a:lnTo>
                      <a:pt x="81" y="13"/>
                    </a:lnTo>
                    <a:lnTo>
                      <a:pt x="82" y="13"/>
                    </a:lnTo>
                    <a:lnTo>
                      <a:pt x="84" y="13"/>
                    </a:lnTo>
                    <a:lnTo>
                      <a:pt x="85" y="13"/>
                    </a:lnTo>
                    <a:lnTo>
                      <a:pt x="86" y="13"/>
                    </a:lnTo>
                    <a:lnTo>
                      <a:pt x="87" y="7"/>
                    </a:lnTo>
                    <a:lnTo>
                      <a:pt x="88" y="7"/>
                    </a:lnTo>
                    <a:lnTo>
                      <a:pt x="89" y="7"/>
                    </a:lnTo>
                    <a:lnTo>
                      <a:pt x="91" y="7"/>
                    </a:lnTo>
                    <a:lnTo>
                      <a:pt x="93" y="7"/>
                    </a:lnTo>
                    <a:lnTo>
                      <a:pt x="94" y="7"/>
                    </a:lnTo>
                    <a:lnTo>
                      <a:pt x="95" y="7"/>
                    </a:lnTo>
                    <a:lnTo>
                      <a:pt x="96" y="7"/>
                    </a:lnTo>
                    <a:lnTo>
                      <a:pt x="97" y="7"/>
                    </a:lnTo>
                    <a:lnTo>
                      <a:pt x="99" y="7"/>
                    </a:lnTo>
                    <a:lnTo>
                      <a:pt x="100" y="7"/>
                    </a:lnTo>
                    <a:lnTo>
                      <a:pt x="101" y="7"/>
                    </a:lnTo>
                    <a:lnTo>
                      <a:pt x="102" y="7"/>
                    </a:lnTo>
                    <a:lnTo>
                      <a:pt x="103" y="0"/>
                    </a:lnTo>
                    <a:lnTo>
                      <a:pt x="104" y="7"/>
                    </a:lnTo>
                    <a:lnTo>
                      <a:pt x="107" y="0"/>
                    </a:lnTo>
                    <a:lnTo>
                      <a:pt x="108" y="0"/>
                    </a:lnTo>
                    <a:lnTo>
                      <a:pt x="109" y="0"/>
                    </a:lnTo>
                    <a:lnTo>
                      <a:pt x="110" y="7"/>
                    </a:lnTo>
                    <a:lnTo>
                      <a:pt x="111" y="7"/>
                    </a:lnTo>
                    <a:lnTo>
                      <a:pt x="112" y="7"/>
                    </a:lnTo>
                    <a:lnTo>
                      <a:pt x="114" y="7"/>
                    </a:lnTo>
                    <a:lnTo>
                      <a:pt x="115" y="7"/>
                    </a:lnTo>
                    <a:lnTo>
                      <a:pt x="116" y="7"/>
                    </a:lnTo>
                    <a:lnTo>
                      <a:pt x="117" y="7"/>
                    </a:lnTo>
                    <a:lnTo>
                      <a:pt x="118" y="7"/>
                    </a:lnTo>
                    <a:lnTo>
                      <a:pt x="120" y="7"/>
                    </a:lnTo>
                    <a:lnTo>
                      <a:pt x="122" y="7"/>
                    </a:lnTo>
                    <a:lnTo>
                      <a:pt x="123" y="7"/>
                    </a:lnTo>
                    <a:lnTo>
                      <a:pt x="124" y="7"/>
                    </a:lnTo>
                    <a:lnTo>
                      <a:pt x="125" y="7"/>
                    </a:lnTo>
                    <a:lnTo>
                      <a:pt x="126" y="7"/>
                    </a:lnTo>
                    <a:lnTo>
                      <a:pt x="127" y="7"/>
                    </a:lnTo>
                    <a:lnTo>
                      <a:pt x="129" y="7"/>
                    </a:lnTo>
                    <a:lnTo>
                      <a:pt x="130" y="13"/>
                    </a:lnTo>
                    <a:lnTo>
                      <a:pt x="131" y="13"/>
                    </a:lnTo>
                    <a:lnTo>
                      <a:pt x="133" y="13"/>
                    </a:lnTo>
                    <a:lnTo>
                      <a:pt x="134" y="13"/>
                    </a:lnTo>
                    <a:lnTo>
                      <a:pt x="135" y="13"/>
                    </a:lnTo>
                    <a:lnTo>
                      <a:pt x="137" y="13"/>
                    </a:lnTo>
                    <a:lnTo>
                      <a:pt x="138" y="13"/>
                    </a:lnTo>
                    <a:lnTo>
                      <a:pt x="139" y="13"/>
                    </a:lnTo>
                    <a:lnTo>
                      <a:pt x="140" y="13"/>
                    </a:lnTo>
                    <a:lnTo>
                      <a:pt x="141" y="13"/>
                    </a:lnTo>
                    <a:lnTo>
                      <a:pt x="142" y="13"/>
                    </a:lnTo>
                    <a:lnTo>
                      <a:pt x="144" y="13"/>
                    </a:lnTo>
                    <a:lnTo>
                      <a:pt x="146" y="13"/>
                    </a:lnTo>
                    <a:lnTo>
                      <a:pt x="147" y="13"/>
                    </a:lnTo>
                    <a:lnTo>
                      <a:pt x="148" y="13"/>
                    </a:lnTo>
                    <a:lnTo>
                      <a:pt x="149" y="7"/>
                    </a:lnTo>
                    <a:lnTo>
                      <a:pt x="151" y="7"/>
                    </a:lnTo>
                    <a:lnTo>
                      <a:pt x="152" y="7"/>
                    </a:lnTo>
                    <a:lnTo>
                      <a:pt x="153" y="7"/>
                    </a:lnTo>
                    <a:lnTo>
                      <a:pt x="154" y="7"/>
                    </a:lnTo>
                    <a:lnTo>
                      <a:pt x="155" y="7"/>
                    </a:lnTo>
                    <a:lnTo>
                      <a:pt x="156" y="7"/>
                    </a:lnTo>
                    <a:lnTo>
                      <a:pt x="158"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6" name="Freeform 160"/>
              <p:cNvSpPr>
                <a:spLocks/>
              </p:cNvSpPr>
              <p:nvPr/>
            </p:nvSpPr>
            <p:spPr bwMode="auto">
              <a:xfrm>
                <a:off x="3658" y="3545"/>
                <a:ext cx="47" cy="2"/>
              </a:xfrm>
              <a:custGeom>
                <a:avLst/>
                <a:gdLst>
                  <a:gd name="T0" fmla="*/ 0 w 158"/>
                  <a:gd name="T1" fmla="*/ 0 h 20"/>
                  <a:gd name="T2" fmla="*/ 0 w 158"/>
                  <a:gd name="T3" fmla="*/ 0 h 20"/>
                  <a:gd name="T4" fmla="*/ 0 w 158"/>
                  <a:gd name="T5" fmla="*/ 0 h 20"/>
                  <a:gd name="T6" fmla="*/ 0 w 158"/>
                  <a:gd name="T7" fmla="*/ 0 h 20"/>
                  <a:gd name="T8" fmla="*/ 0 w 158"/>
                  <a:gd name="T9" fmla="*/ 0 h 20"/>
                  <a:gd name="T10" fmla="*/ 0 w 158"/>
                  <a:gd name="T11" fmla="*/ 0 h 20"/>
                  <a:gd name="T12" fmla="*/ 0 w 158"/>
                  <a:gd name="T13" fmla="*/ 0 h 20"/>
                  <a:gd name="T14" fmla="*/ 0 w 158"/>
                  <a:gd name="T15" fmla="*/ 0 h 20"/>
                  <a:gd name="T16" fmla="*/ 0 w 158"/>
                  <a:gd name="T17" fmla="*/ 0 h 20"/>
                  <a:gd name="T18" fmla="*/ 0 w 158"/>
                  <a:gd name="T19" fmla="*/ 0 h 20"/>
                  <a:gd name="T20" fmla="*/ 0 w 158"/>
                  <a:gd name="T21" fmla="*/ 0 h 20"/>
                  <a:gd name="T22" fmla="*/ 0 w 158"/>
                  <a:gd name="T23" fmla="*/ 0 h 20"/>
                  <a:gd name="T24" fmla="*/ 0 w 158"/>
                  <a:gd name="T25" fmla="*/ 0 h 20"/>
                  <a:gd name="T26" fmla="*/ 0 w 158"/>
                  <a:gd name="T27" fmla="*/ 0 h 20"/>
                  <a:gd name="T28" fmla="*/ 0 w 158"/>
                  <a:gd name="T29" fmla="*/ 0 h 20"/>
                  <a:gd name="T30" fmla="*/ 0 w 158"/>
                  <a:gd name="T31" fmla="*/ 0 h 20"/>
                  <a:gd name="T32" fmla="*/ 0 w 158"/>
                  <a:gd name="T33" fmla="*/ 0 h 20"/>
                  <a:gd name="T34" fmla="*/ 0 w 158"/>
                  <a:gd name="T35" fmla="*/ 0 h 20"/>
                  <a:gd name="T36" fmla="*/ 0 w 158"/>
                  <a:gd name="T37" fmla="*/ 0 h 20"/>
                  <a:gd name="T38" fmla="*/ 0 w 158"/>
                  <a:gd name="T39" fmla="*/ 0 h 20"/>
                  <a:gd name="T40" fmla="*/ 0 w 158"/>
                  <a:gd name="T41" fmla="*/ 0 h 20"/>
                  <a:gd name="T42" fmla="*/ 0 w 158"/>
                  <a:gd name="T43" fmla="*/ 0 h 20"/>
                  <a:gd name="T44" fmla="*/ 0 w 158"/>
                  <a:gd name="T45" fmla="*/ 0 h 20"/>
                  <a:gd name="T46" fmla="*/ 0 w 158"/>
                  <a:gd name="T47" fmla="*/ 0 h 20"/>
                  <a:gd name="T48" fmla="*/ 0 w 158"/>
                  <a:gd name="T49" fmla="*/ 0 h 20"/>
                  <a:gd name="T50" fmla="*/ 0 w 158"/>
                  <a:gd name="T51" fmla="*/ 0 h 20"/>
                  <a:gd name="T52" fmla="*/ 0 w 158"/>
                  <a:gd name="T53" fmla="*/ 0 h 20"/>
                  <a:gd name="T54" fmla="*/ 0 w 158"/>
                  <a:gd name="T55" fmla="*/ 0 h 20"/>
                  <a:gd name="T56" fmla="*/ 0 w 158"/>
                  <a:gd name="T57" fmla="*/ 0 h 20"/>
                  <a:gd name="T58" fmla="*/ 0 w 158"/>
                  <a:gd name="T59" fmla="*/ 0 h 20"/>
                  <a:gd name="T60" fmla="*/ 0 w 158"/>
                  <a:gd name="T61" fmla="*/ 0 h 20"/>
                  <a:gd name="T62" fmla="*/ 0 w 158"/>
                  <a:gd name="T63" fmla="*/ 0 h 20"/>
                  <a:gd name="T64" fmla="*/ 0 w 158"/>
                  <a:gd name="T65" fmla="*/ 0 h 20"/>
                  <a:gd name="T66" fmla="*/ 0 w 158"/>
                  <a:gd name="T67" fmla="*/ 0 h 20"/>
                  <a:gd name="T68" fmla="*/ 0 w 158"/>
                  <a:gd name="T69" fmla="*/ 0 h 20"/>
                  <a:gd name="T70" fmla="*/ 0 w 158"/>
                  <a:gd name="T71" fmla="*/ 0 h 20"/>
                  <a:gd name="T72" fmla="*/ 0 w 158"/>
                  <a:gd name="T73" fmla="*/ 0 h 20"/>
                  <a:gd name="T74" fmla="*/ 0 w 158"/>
                  <a:gd name="T75" fmla="*/ 0 h 20"/>
                  <a:gd name="T76" fmla="*/ 0 w 158"/>
                  <a:gd name="T77" fmla="*/ 0 h 20"/>
                  <a:gd name="T78" fmla="*/ 0 w 158"/>
                  <a:gd name="T79" fmla="*/ 0 h 20"/>
                  <a:gd name="T80" fmla="*/ 0 w 158"/>
                  <a:gd name="T81" fmla="*/ 0 h 20"/>
                  <a:gd name="T82" fmla="*/ 0 w 158"/>
                  <a:gd name="T83" fmla="*/ 0 h 20"/>
                  <a:gd name="T84" fmla="*/ 0 w 158"/>
                  <a:gd name="T85" fmla="*/ 0 h 20"/>
                  <a:gd name="T86" fmla="*/ 0 w 158"/>
                  <a:gd name="T87" fmla="*/ 0 h 20"/>
                  <a:gd name="T88" fmla="*/ 0 w 158"/>
                  <a:gd name="T89" fmla="*/ 0 h 20"/>
                  <a:gd name="T90" fmla="*/ 0 w 158"/>
                  <a:gd name="T91" fmla="*/ 0 h 20"/>
                  <a:gd name="T92" fmla="*/ 0 w 158"/>
                  <a:gd name="T93" fmla="*/ 0 h 20"/>
                  <a:gd name="T94" fmla="*/ 0 w 158"/>
                  <a:gd name="T95" fmla="*/ 0 h 20"/>
                  <a:gd name="T96" fmla="*/ 0 w 158"/>
                  <a:gd name="T97" fmla="*/ 0 h 20"/>
                  <a:gd name="T98" fmla="*/ 0 w 158"/>
                  <a:gd name="T99" fmla="*/ 0 h 20"/>
                  <a:gd name="T100" fmla="*/ 0 w 158"/>
                  <a:gd name="T101" fmla="*/ 0 h 20"/>
                  <a:gd name="T102" fmla="*/ 0 w 158"/>
                  <a:gd name="T103" fmla="*/ 0 h 20"/>
                  <a:gd name="T104" fmla="*/ 0 w 158"/>
                  <a:gd name="T105" fmla="*/ 0 h 20"/>
                  <a:gd name="T106" fmla="*/ 0 w 158"/>
                  <a:gd name="T107" fmla="*/ 0 h 20"/>
                  <a:gd name="T108" fmla="*/ 0 w 158"/>
                  <a:gd name="T109" fmla="*/ 0 h 20"/>
                  <a:gd name="T110" fmla="*/ 0 w 158"/>
                  <a:gd name="T111" fmla="*/ 0 h 20"/>
                  <a:gd name="T112" fmla="*/ 0 w 158"/>
                  <a:gd name="T113" fmla="*/ 0 h 20"/>
                  <a:gd name="T114" fmla="*/ 0 w 158"/>
                  <a:gd name="T115" fmla="*/ 0 h 20"/>
                  <a:gd name="T116" fmla="*/ 0 w 158"/>
                  <a:gd name="T117" fmla="*/ 0 h 20"/>
                  <a:gd name="T118" fmla="*/ 0 w 158"/>
                  <a:gd name="T119" fmla="*/ 0 h 20"/>
                  <a:gd name="T120" fmla="*/ 0 w 158"/>
                  <a:gd name="T121" fmla="*/ 0 h 20"/>
                  <a:gd name="T122" fmla="*/ 0 w 158"/>
                  <a:gd name="T123" fmla="*/ 0 h 20"/>
                  <a:gd name="T124" fmla="*/ 0 w 158"/>
                  <a:gd name="T125" fmla="*/ 0 h 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0">
                    <a:moveTo>
                      <a:pt x="0" y="8"/>
                    </a:moveTo>
                    <a:lnTo>
                      <a:pt x="2" y="8"/>
                    </a:lnTo>
                    <a:lnTo>
                      <a:pt x="3" y="8"/>
                    </a:lnTo>
                    <a:lnTo>
                      <a:pt x="4" y="8"/>
                    </a:lnTo>
                    <a:lnTo>
                      <a:pt x="5" y="8"/>
                    </a:lnTo>
                    <a:lnTo>
                      <a:pt x="6" y="1"/>
                    </a:lnTo>
                    <a:lnTo>
                      <a:pt x="8" y="1"/>
                    </a:lnTo>
                    <a:lnTo>
                      <a:pt x="9" y="1"/>
                    </a:lnTo>
                    <a:lnTo>
                      <a:pt x="10" y="8"/>
                    </a:lnTo>
                    <a:lnTo>
                      <a:pt x="11" y="8"/>
                    </a:lnTo>
                    <a:lnTo>
                      <a:pt x="12" y="8"/>
                    </a:lnTo>
                    <a:lnTo>
                      <a:pt x="13" y="8"/>
                    </a:lnTo>
                    <a:lnTo>
                      <a:pt x="16" y="8"/>
                    </a:lnTo>
                    <a:lnTo>
                      <a:pt x="17" y="8"/>
                    </a:lnTo>
                    <a:lnTo>
                      <a:pt x="18" y="8"/>
                    </a:lnTo>
                    <a:lnTo>
                      <a:pt x="19" y="8"/>
                    </a:lnTo>
                    <a:lnTo>
                      <a:pt x="20" y="8"/>
                    </a:lnTo>
                    <a:lnTo>
                      <a:pt x="21" y="8"/>
                    </a:lnTo>
                    <a:lnTo>
                      <a:pt x="23" y="8"/>
                    </a:lnTo>
                    <a:lnTo>
                      <a:pt x="24" y="8"/>
                    </a:lnTo>
                    <a:lnTo>
                      <a:pt x="25" y="8"/>
                    </a:lnTo>
                    <a:lnTo>
                      <a:pt x="26" y="8"/>
                    </a:lnTo>
                    <a:lnTo>
                      <a:pt x="28" y="8"/>
                    </a:lnTo>
                    <a:lnTo>
                      <a:pt x="29" y="8"/>
                    </a:lnTo>
                    <a:lnTo>
                      <a:pt x="31" y="8"/>
                    </a:lnTo>
                    <a:lnTo>
                      <a:pt x="32" y="8"/>
                    </a:lnTo>
                    <a:lnTo>
                      <a:pt x="33" y="8"/>
                    </a:lnTo>
                    <a:lnTo>
                      <a:pt x="34" y="8"/>
                    </a:lnTo>
                    <a:lnTo>
                      <a:pt x="35" y="8"/>
                    </a:lnTo>
                    <a:lnTo>
                      <a:pt x="36" y="8"/>
                    </a:lnTo>
                    <a:lnTo>
                      <a:pt x="38" y="8"/>
                    </a:lnTo>
                    <a:lnTo>
                      <a:pt x="39" y="8"/>
                    </a:lnTo>
                    <a:lnTo>
                      <a:pt x="40" y="8"/>
                    </a:lnTo>
                    <a:lnTo>
                      <a:pt x="42" y="8"/>
                    </a:lnTo>
                    <a:lnTo>
                      <a:pt x="43" y="7"/>
                    </a:lnTo>
                    <a:lnTo>
                      <a:pt x="44" y="7"/>
                    </a:lnTo>
                    <a:lnTo>
                      <a:pt x="46" y="7"/>
                    </a:lnTo>
                    <a:lnTo>
                      <a:pt x="47" y="7"/>
                    </a:lnTo>
                    <a:lnTo>
                      <a:pt x="48" y="7"/>
                    </a:lnTo>
                    <a:lnTo>
                      <a:pt x="49" y="13"/>
                    </a:lnTo>
                    <a:lnTo>
                      <a:pt x="50" y="13"/>
                    </a:lnTo>
                    <a:lnTo>
                      <a:pt x="51" y="13"/>
                    </a:lnTo>
                    <a:lnTo>
                      <a:pt x="53" y="13"/>
                    </a:lnTo>
                    <a:lnTo>
                      <a:pt x="55" y="13"/>
                    </a:lnTo>
                    <a:lnTo>
                      <a:pt x="56" y="13"/>
                    </a:lnTo>
                    <a:lnTo>
                      <a:pt x="57" y="13"/>
                    </a:lnTo>
                    <a:lnTo>
                      <a:pt x="58" y="13"/>
                    </a:lnTo>
                    <a:lnTo>
                      <a:pt x="59" y="13"/>
                    </a:lnTo>
                    <a:lnTo>
                      <a:pt x="61" y="13"/>
                    </a:lnTo>
                    <a:lnTo>
                      <a:pt x="62" y="13"/>
                    </a:lnTo>
                    <a:lnTo>
                      <a:pt x="63" y="13"/>
                    </a:lnTo>
                    <a:lnTo>
                      <a:pt x="64" y="13"/>
                    </a:lnTo>
                    <a:lnTo>
                      <a:pt x="65" y="13"/>
                    </a:lnTo>
                    <a:lnTo>
                      <a:pt x="66" y="20"/>
                    </a:lnTo>
                    <a:lnTo>
                      <a:pt x="69" y="20"/>
                    </a:lnTo>
                    <a:lnTo>
                      <a:pt x="70" y="13"/>
                    </a:lnTo>
                    <a:lnTo>
                      <a:pt x="71" y="13"/>
                    </a:lnTo>
                    <a:lnTo>
                      <a:pt x="72" y="13"/>
                    </a:lnTo>
                    <a:lnTo>
                      <a:pt x="73" y="13"/>
                    </a:lnTo>
                    <a:lnTo>
                      <a:pt x="74" y="13"/>
                    </a:lnTo>
                    <a:lnTo>
                      <a:pt x="76" y="13"/>
                    </a:lnTo>
                    <a:lnTo>
                      <a:pt x="77" y="7"/>
                    </a:lnTo>
                    <a:lnTo>
                      <a:pt x="78" y="7"/>
                    </a:lnTo>
                    <a:lnTo>
                      <a:pt x="79" y="7"/>
                    </a:lnTo>
                    <a:lnTo>
                      <a:pt x="80" y="7"/>
                    </a:lnTo>
                    <a:lnTo>
                      <a:pt x="82" y="7"/>
                    </a:lnTo>
                    <a:lnTo>
                      <a:pt x="84" y="7"/>
                    </a:lnTo>
                    <a:lnTo>
                      <a:pt x="85" y="7"/>
                    </a:lnTo>
                    <a:lnTo>
                      <a:pt x="86" y="7"/>
                    </a:lnTo>
                    <a:lnTo>
                      <a:pt x="87" y="7"/>
                    </a:lnTo>
                    <a:lnTo>
                      <a:pt x="88" y="7"/>
                    </a:lnTo>
                    <a:lnTo>
                      <a:pt x="90" y="7"/>
                    </a:lnTo>
                    <a:lnTo>
                      <a:pt x="91" y="7"/>
                    </a:lnTo>
                    <a:lnTo>
                      <a:pt x="92" y="7"/>
                    </a:lnTo>
                    <a:lnTo>
                      <a:pt x="93" y="13"/>
                    </a:lnTo>
                    <a:lnTo>
                      <a:pt x="95" y="13"/>
                    </a:lnTo>
                    <a:lnTo>
                      <a:pt x="96" y="13"/>
                    </a:lnTo>
                    <a:lnTo>
                      <a:pt x="98" y="13"/>
                    </a:lnTo>
                    <a:lnTo>
                      <a:pt x="99" y="13"/>
                    </a:lnTo>
                    <a:lnTo>
                      <a:pt x="100" y="13"/>
                    </a:lnTo>
                    <a:lnTo>
                      <a:pt x="101" y="13"/>
                    </a:lnTo>
                    <a:lnTo>
                      <a:pt x="102" y="13"/>
                    </a:lnTo>
                    <a:lnTo>
                      <a:pt x="103" y="13"/>
                    </a:lnTo>
                    <a:lnTo>
                      <a:pt x="105" y="13"/>
                    </a:lnTo>
                    <a:lnTo>
                      <a:pt x="106" y="13"/>
                    </a:lnTo>
                    <a:lnTo>
                      <a:pt x="108" y="13"/>
                    </a:lnTo>
                    <a:lnTo>
                      <a:pt x="109" y="13"/>
                    </a:lnTo>
                    <a:lnTo>
                      <a:pt x="110" y="13"/>
                    </a:lnTo>
                    <a:lnTo>
                      <a:pt x="111" y="13"/>
                    </a:lnTo>
                    <a:lnTo>
                      <a:pt x="113" y="13"/>
                    </a:lnTo>
                    <a:lnTo>
                      <a:pt x="114" y="13"/>
                    </a:lnTo>
                    <a:lnTo>
                      <a:pt x="115" y="13"/>
                    </a:lnTo>
                    <a:lnTo>
                      <a:pt x="116" y="20"/>
                    </a:lnTo>
                    <a:lnTo>
                      <a:pt x="117" y="20"/>
                    </a:lnTo>
                    <a:lnTo>
                      <a:pt x="118" y="20"/>
                    </a:lnTo>
                    <a:lnTo>
                      <a:pt x="120" y="13"/>
                    </a:lnTo>
                    <a:lnTo>
                      <a:pt x="122" y="13"/>
                    </a:lnTo>
                    <a:lnTo>
                      <a:pt x="123" y="13"/>
                    </a:lnTo>
                    <a:lnTo>
                      <a:pt x="124" y="13"/>
                    </a:lnTo>
                    <a:lnTo>
                      <a:pt x="125" y="13"/>
                    </a:lnTo>
                    <a:lnTo>
                      <a:pt x="126" y="13"/>
                    </a:lnTo>
                    <a:lnTo>
                      <a:pt x="128" y="13"/>
                    </a:lnTo>
                    <a:lnTo>
                      <a:pt x="129" y="13"/>
                    </a:lnTo>
                    <a:lnTo>
                      <a:pt x="130" y="13"/>
                    </a:lnTo>
                    <a:lnTo>
                      <a:pt x="131" y="13"/>
                    </a:lnTo>
                    <a:lnTo>
                      <a:pt x="132" y="13"/>
                    </a:lnTo>
                    <a:lnTo>
                      <a:pt x="133" y="13"/>
                    </a:lnTo>
                    <a:lnTo>
                      <a:pt x="136" y="13"/>
                    </a:lnTo>
                    <a:lnTo>
                      <a:pt x="137" y="13"/>
                    </a:lnTo>
                    <a:lnTo>
                      <a:pt x="138" y="7"/>
                    </a:lnTo>
                    <a:lnTo>
                      <a:pt x="139" y="7"/>
                    </a:lnTo>
                    <a:lnTo>
                      <a:pt x="140" y="7"/>
                    </a:lnTo>
                    <a:lnTo>
                      <a:pt x="141" y="7"/>
                    </a:lnTo>
                    <a:lnTo>
                      <a:pt x="143" y="7"/>
                    </a:lnTo>
                    <a:lnTo>
                      <a:pt x="144" y="7"/>
                    </a:lnTo>
                    <a:lnTo>
                      <a:pt x="145" y="7"/>
                    </a:lnTo>
                    <a:lnTo>
                      <a:pt x="146" y="7"/>
                    </a:lnTo>
                    <a:lnTo>
                      <a:pt x="148" y="0"/>
                    </a:lnTo>
                    <a:lnTo>
                      <a:pt x="149" y="0"/>
                    </a:lnTo>
                    <a:lnTo>
                      <a:pt x="151" y="0"/>
                    </a:lnTo>
                    <a:lnTo>
                      <a:pt x="152" y="0"/>
                    </a:lnTo>
                    <a:lnTo>
                      <a:pt x="153" y="0"/>
                    </a:lnTo>
                    <a:lnTo>
                      <a:pt x="154" y="7"/>
                    </a:lnTo>
                    <a:lnTo>
                      <a:pt x="155" y="0"/>
                    </a:lnTo>
                    <a:lnTo>
                      <a:pt x="156"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7" name="Freeform 161"/>
              <p:cNvSpPr>
                <a:spLocks/>
              </p:cNvSpPr>
              <p:nvPr/>
            </p:nvSpPr>
            <p:spPr bwMode="auto">
              <a:xfrm>
                <a:off x="3705" y="3542"/>
                <a:ext cx="46" cy="5"/>
              </a:xfrm>
              <a:custGeom>
                <a:avLst/>
                <a:gdLst>
                  <a:gd name="T0" fmla="*/ 0 w 158"/>
                  <a:gd name="T1" fmla="*/ 0 h 51"/>
                  <a:gd name="T2" fmla="*/ 0 w 158"/>
                  <a:gd name="T3" fmla="*/ 0 h 51"/>
                  <a:gd name="T4" fmla="*/ 0 w 158"/>
                  <a:gd name="T5" fmla="*/ 0 h 51"/>
                  <a:gd name="T6" fmla="*/ 0 w 158"/>
                  <a:gd name="T7" fmla="*/ 0 h 51"/>
                  <a:gd name="T8" fmla="*/ 0 w 158"/>
                  <a:gd name="T9" fmla="*/ 0 h 51"/>
                  <a:gd name="T10" fmla="*/ 0 w 158"/>
                  <a:gd name="T11" fmla="*/ 0 h 51"/>
                  <a:gd name="T12" fmla="*/ 0 w 158"/>
                  <a:gd name="T13" fmla="*/ 0 h 51"/>
                  <a:gd name="T14" fmla="*/ 0 w 158"/>
                  <a:gd name="T15" fmla="*/ 0 h 51"/>
                  <a:gd name="T16" fmla="*/ 0 w 158"/>
                  <a:gd name="T17" fmla="*/ 0 h 51"/>
                  <a:gd name="T18" fmla="*/ 0 w 158"/>
                  <a:gd name="T19" fmla="*/ 0 h 51"/>
                  <a:gd name="T20" fmla="*/ 0 w 158"/>
                  <a:gd name="T21" fmla="*/ 0 h 51"/>
                  <a:gd name="T22" fmla="*/ 0 w 158"/>
                  <a:gd name="T23" fmla="*/ 0 h 51"/>
                  <a:gd name="T24" fmla="*/ 0 w 158"/>
                  <a:gd name="T25" fmla="*/ 0 h 51"/>
                  <a:gd name="T26" fmla="*/ 0 w 158"/>
                  <a:gd name="T27" fmla="*/ 0 h 51"/>
                  <a:gd name="T28" fmla="*/ 0 w 158"/>
                  <a:gd name="T29" fmla="*/ 0 h 51"/>
                  <a:gd name="T30" fmla="*/ 0 w 158"/>
                  <a:gd name="T31" fmla="*/ 0 h 51"/>
                  <a:gd name="T32" fmla="*/ 0 w 158"/>
                  <a:gd name="T33" fmla="*/ 0 h 51"/>
                  <a:gd name="T34" fmla="*/ 0 w 158"/>
                  <a:gd name="T35" fmla="*/ 0 h 51"/>
                  <a:gd name="T36" fmla="*/ 0 w 158"/>
                  <a:gd name="T37" fmla="*/ 0 h 51"/>
                  <a:gd name="T38" fmla="*/ 0 w 158"/>
                  <a:gd name="T39" fmla="*/ 0 h 51"/>
                  <a:gd name="T40" fmla="*/ 0 w 158"/>
                  <a:gd name="T41" fmla="*/ 0 h 51"/>
                  <a:gd name="T42" fmla="*/ 0 w 158"/>
                  <a:gd name="T43" fmla="*/ 0 h 51"/>
                  <a:gd name="T44" fmla="*/ 0 w 158"/>
                  <a:gd name="T45" fmla="*/ 0 h 51"/>
                  <a:gd name="T46" fmla="*/ 0 w 158"/>
                  <a:gd name="T47" fmla="*/ 0 h 51"/>
                  <a:gd name="T48" fmla="*/ 0 w 158"/>
                  <a:gd name="T49" fmla="*/ 0 h 51"/>
                  <a:gd name="T50" fmla="*/ 0 w 158"/>
                  <a:gd name="T51" fmla="*/ 0 h 51"/>
                  <a:gd name="T52" fmla="*/ 0 w 158"/>
                  <a:gd name="T53" fmla="*/ 0 h 51"/>
                  <a:gd name="T54" fmla="*/ 0 w 158"/>
                  <a:gd name="T55" fmla="*/ 0 h 51"/>
                  <a:gd name="T56" fmla="*/ 0 w 158"/>
                  <a:gd name="T57" fmla="*/ 0 h 51"/>
                  <a:gd name="T58" fmla="*/ 0 w 158"/>
                  <a:gd name="T59" fmla="*/ 0 h 51"/>
                  <a:gd name="T60" fmla="*/ 0 w 158"/>
                  <a:gd name="T61" fmla="*/ 0 h 51"/>
                  <a:gd name="T62" fmla="*/ 0 w 158"/>
                  <a:gd name="T63" fmla="*/ 0 h 51"/>
                  <a:gd name="T64" fmla="*/ 0 w 158"/>
                  <a:gd name="T65" fmla="*/ 0 h 51"/>
                  <a:gd name="T66" fmla="*/ 0 w 158"/>
                  <a:gd name="T67" fmla="*/ 0 h 51"/>
                  <a:gd name="T68" fmla="*/ 0 w 158"/>
                  <a:gd name="T69" fmla="*/ 0 h 51"/>
                  <a:gd name="T70" fmla="*/ 0 w 158"/>
                  <a:gd name="T71" fmla="*/ 0 h 51"/>
                  <a:gd name="T72" fmla="*/ 0 w 158"/>
                  <a:gd name="T73" fmla="*/ 0 h 51"/>
                  <a:gd name="T74" fmla="*/ 0 w 158"/>
                  <a:gd name="T75" fmla="*/ 0 h 51"/>
                  <a:gd name="T76" fmla="*/ 0 w 158"/>
                  <a:gd name="T77" fmla="*/ 0 h 51"/>
                  <a:gd name="T78" fmla="*/ 0 w 158"/>
                  <a:gd name="T79" fmla="*/ 0 h 51"/>
                  <a:gd name="T80" fmla="*/ 0 w 158"/>
                  <a:gd name="T81" fmla="*/ 0 h 51"/>
                  <a:gd name="T82" fmla="*/ 0 w 158"/>
                  <a:gd name="T83" fmla="*/ 0 h 51"/>
                  <a:gd name="T84" fmla="*/ 0 w 158"/>
                  <a:gd name="T85" fmla="*/ 0 h 51"/>
                  <a:gd name="T86" fmla="*/ 0 w 158"/>
                  <a:gd name="T87" fmla="*/ 0 h 51"/>
                  <a:gd name="T88" fmla="*/ 0 w 158"/>
                  <a:gd name="T89" fmla="*/ 0 h 51"/>
                  <a:gd name="T90" fmla="*/ 0 w 158"/>
                  <a:gd name="T91" fmla="*/ 0 h 51"/>
                  <a:gd name="T92" fmla="*/ 0 w 158"/>
                  <a:gd name="T93" fmla="*/ 0 h 51"/>
                  <a:gd name="T94" fmla="*/ 0 w 158"/>
                  <a:gd name="T95" fmla="*/ 0 h 51"/>
                  <a:gd name="T96" fmla="*/ 0 w 158"/>
                  <a:gd name="T97" fmla="*/ 0 h 51"/>
                  <a:gd name="T98" fmla="*/ 0 w 158"/>
                  <a:gd name="T99" fmla="*/ 0 h 51"/>
                  <a:gd name="T100" fmla="*/ 0 w 158"/>
                  <a:gd name="T101" fmla="*/ 0 h 51"/>
                  <a:gd name="T102" fmla="*/ 0 w 158"/>
                  <a:gd name="T103" fmla="*/ 0 h 51"/>
                  <a:gd name="T104" fmla="*/ 0 w 158"/>
                  <a:gd name="T105" fmla="*/ 0 h 51"/>
                  <a:gd name="T106" fmla="*/ 0 w 158"/>
                  <a:gd name="T107" fmla="*/ 0 h 51"/>
                  <a:gd name="T108" fmla="*/ 0 w 158"/>
                  <a:gd name="T109" fmla="*/ 0 h 51"/>
                  <a:gd name="T110" fmla="*/ 0 w 158"/>
                  <a:gd name="T111" fmla="*/ 0 h 51"/>
                  <a:gd name="T112" fmla="*/ 0 w 158"/>
                  <a:gd name="T113" fmla="*/ 0 h 51"/>
                  <a:gd name="T114" fmla="*/ 0 w 158"/>
                  <a:gd name="T115" fmla="*/ 0 h 51"/>
                  <a:gd name="T116" fmla="*/ 0 w 158"/>
                  <a:gd name="T117" fmla="*/ 0 h 51"/>
                  <a:gd name="T118" fmla="*/ 0 w 158"/>
                  <a:gd name="T119" fmla="*/ 0 h 51"/>
                  <a:gd name="T120" fmla="*/ 0 w 158"/>
                  <a:gd name="T121" fmla="*/ 0 h 51"/>
                  <a:gd name="T122" fmla="*/ 0 w 158"/>
                  <a:gd name="T123" fmla="*/ 0 h 51"/>
                  <a:gd name="T124" fmla="*/ 0 w 158"/>
                  <a:gd name="T125" fmla="*/ 0 h 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51">
                    <a:moveTo>
                      <a:pt x="0" y="33"/>
                    </a:moveTo>
                    <a:lnTo>
                      <a:pt x="1" y="33"/>
                    </a:lnTo>
                    <a:lnTo>
                      <a:pt x="2" y="33"/>
                    </a:lnTo>
                    <a:lnTo>
                      <a:pt x="4" y="33"/>
                    </a:lnTo>
                    <a:lnTo>
                      <a:pt x="5" y="33"/>
                    </a:lnTo>
                    <a:lnTo>
                      <a:pt x="6" y="33"/>
                    </a:lnTo>
                    <a:lnTo>
                      <a:pt x="8" y="33"/>
                    </a:lnTo>
                    <a:lnTo>
                      <a:pt x="9" y="33"/>
                    </a:lnTo>
                    <a:lnTo>
                      <a:pt x="10" y="33"/>
                    </a:lnTo>
                    <a:lnTo>
                      <a:pt x="11" y="33"/>
                    </a:lnTo>
                    <a:lnTo>
                      <a:pt x="12" y="33"/>
                    </a:lnTo>
                    <a:lnTo>
                      <a:pt x="13" y="33"/>
                    </a:lnTo>
                    <a:lnTo>
                      <a:pt x="15" y="38"/>
                    </a:lnTo>
                    <a:lnTo>
                      <a:pt x="17" y="38"/>
                    </a:lnTo>
                    <a:lnTo>
                      <a:pt x="18" y="38"/>
                    </a:lnTo>
                    <a:lnTo>
                      <a:pt x="19" y="38"/>
                    </a:lnTo>
                    <a:lnTo>
                      <a:pt x="20" y="38"/>
                    </a:lnTo>
                    <a:lnTo>
                      <a:pt x="21" y="38"/>
                    </a:lnTo>
                    <a:lnTo>
                      <a:pt x="23" y="38"/>
                    </a:lnTo>
                    <a:lnTo>
                      <a:pt x="24" y="45"/>
                    </a:lnTo>
                    <a:lnTo>
                      <a:pt x="25" y="45"/>
                    </a:lnTo>
                    <a:lnTo>
                      <a:pt x="26" y="45"/>
                    </a:lnTo>
                    <a:lnTo>
                      <a:pt x="27" y="45"/>
                    </a:lnTo>
                    <a:lnTo>
                      <a:pt x="28" y="45"/>
                    </a:lnTo>
                    <a:lnTo>
                      <a:pt x="31" y="45"/>
                    </a:lnTo>
                    <a:lnTo>
                      <a:pt x="32" y="51"/>
                    </a:lnTo>
                    <a:lnTo>
                      <a:pt x="33" y="51"/>
                    </a:lnTo>
                    <a:lnTo>
                      <a:pt x="34" y="51"/>
                    </a:lnTo>
                    <a:lnTo>
                      <a:pt x="35" y="51"/>
                    </a:lnTo>
                    <a:lnTo>
                      <a:pt x="37" y="51"/>
                    </a:lnTo>
                    <a:lnTo>
                      <a:pt x="38" y="51"/>
                    </a:lnTo>
                    <a:lnTo>
                      <a:pt x="39" y="51"/>
                    </a:lnTo>
                    <a:lnTo>
                      <a:pt x="40" y="51"/>
                    </a:lnTo>
                    <a:lnTo>
                      <a:pt x="41" y="51"/>
                    </a:lnTo>
                    <a:lnTo>
                      <a:pt x="42" y="51"/>
                    </a:lnTo>
                    <a:lnTo>
                      <a:pt x="45" y="51"/>
                    </a:lnTo>
                    <a:lnTo>
                      <a:pt x="46" y="51"/>
                    </a:lnTo>
                    <a:lnTo>
                      <a:pt x="47" y="51"/>
                    </a:lnTo>
                    <a:lnTo>
                      <a:pt x="48" y="51"/>
                    </a:lnTo>
                    <a:lnTo>
                      <a:pt x="49" y="51"/>
                    </a:lnTo>
                    <a:lnTo>
                      <a:pt x="50" y="51"/>
                    </a:lnTo>
                    <a:lnTo>
                      <a:pt x="52" y="51"/>
                    </a:lnTo>
                    <a:lnTo>
                      <a:pt x="53" y="51"/>
                    </a:lnTo>
                    <a:lnTo>
                      <a:pt x="54" y="51"/>
                    </a:lnTo>
                    <a:lnTo>
                      <a:pt x="55" y="51"/>
                    </a:lnTo>
                    <a:lnTo>
                      <a:pt x="57" y="51"/>
                    </a:lnTo>
                    <a:lnTo>
                      <a:pt x="58" y="51"/>
                    </a:lnTo>
                    <a:lnTo>
                      <a:pt x="60" y="51"/>
                    </a:lnTo>
                    <a:lnTo>
                      <a:pt x="61" y="51"/>
                    </a:lnTo>
                    <a:lnTo>
                      <a:pt x="62" y="51"/>
                    </a:lnTo>
                    <a:lnTo>
                      <a:pt x="63" y="51"/>
                    </a:lnTo>
                    <a:lnTo>
                      <a:pt x="64" y="51"/>
                    </a:lnTo>
                    <a:lnTo>
                      <a:pt x="65" y="51"/>
                    </a:lnTo>
                    <a:lnTo>
                      <a:pt x="67" y="51"/>
                    </a:lnTo>
                    <a:lnTo>
                      <a:pt x="68" y="51"/>
                    </a:lnTo>
                    <a:lnTo>
                      <a:pt x="70" y="51"/>
                    </a:lnTo>
                    <a:lnTo>
                      <a:pt x="71" y="51"/>
                    </a:lnTo>
                    <a:lnTo>
                      <a:pt x="72" y="51"/>
                    </a:lnTo>
                    <a:lnTo>
                      <a:pt x="73" y="51"/>
                    </a:lnTo>
                    <a:lnTo>
                      <a:pt x="75" y="51"/>
                    </a:lnTo>
                    <a:lnTo>
                      <a:pt x="76" y="51"/>
                    </a:lnTo>
                    <a:lnTo>
                      <a:pt x="77" y="45"/>
                    </a:lnTo>
                    <a:lnTo>
                      <a:pt x="78" y="45"/>
                    </a:lnTo>
                    <a:lnTo>
                      <a:pt x="79" y="38"/>
                    </a:lnTo>
                    <a:lnTo>
                      <a:pt x="80" y="38"/>
                    </a:lnTo>
                    <a:lnTo>
                      <a:pt x="82" y="32"/>
                    </a:lnTo>
                    <a:lnTo>
                      <a:pt x="84" y="32"/>
                    </a:lnTo>
                    <a:lnTo>
                      <a:pt x="85" y="32"/>
                    </a:lnTo>
                    <a:lnTo>
                      <a:pt x="86" y="26"/>
                    </a:lnTo>
                    <a:lnTo>
                      <a:pt x="87" y="26"/>
                    </a:lnTo>
                    <a:lnTo>
                      <a:pt x="88" y="26"/>
                    </a:lnTo>
                    <a:lnTo>
                      <a:pt x="90" y="26"/>
                    </a:lnTo>
                    <a:lnTo>
                      <a:pt x="91" y="26"/>
                    </a:lnTo>
                    <a:lnTo>
                      <a:pt x="92" y="19"/>
                    </a:lnTo>
                    <a:lnTo>
                      <a:pt x="93" y="19"/>
                    </a:lnTo>
                    <a:lnTo>
                      <a:pt x="94" y="19"/>
                    </a:lnTo>
                    <a:lnTo>
                      <a:pt x="95" y="19"/>
                    </a:lnTo>
                    <a:lnTo>
                      <a:pt x="98" y="19"/>
                    </a:lnTo>
                    <a:lnTo>
                      <a:pt x="99" y="13"/>
                    </a:lnTo>
                    <a:lnTo>
                      <a:pt x="100" y="13"/>
                    </a:lnTo>
                    <a:lnTo>
                      <a:pt x="101" y="13"/>
                    </a:lnTo>
                    <a:lnTo>
                      <a:pt x="102" y="13"/>
                    </a:lnTo>
                    <a:lnTo>
                      <a:pt x="103" y="13"/>
                    </a:lnTo>
                    <a:lnTo>
                      <a:pt x="105" y="6"/>
                    </a:lnTo>
                    <a:lnTo>
                      <a:pt x="106" y="6"/>
                    </a:lnTo>
                    <a:lnTo>
                      <a:pt x="107" y="6"/>
                    </a:lnTo>
                    <a:lnTo>
                      <a:pt x="108" y="6"/>
                    </a:lnTo>
                    <a:lnTo>
                      <a:pt x="110" y="6"/>
                    </a:lnTo>
                    <a:lnTo>
                      <a:pt x="111" y="6"/>
                    </a:lnTo>
                    <a:lnTo>
                      <a:pt x="113" y="6"/>
                    </a:lnTo>
                    <a:lnTo>
                      <a:pt x="114" y="6"/>
                    </a:lnTo>
                    <a:lnTo>
                      <a:pt x="115" y="6"/>
                    </a:lnTo>
                    <a:lnTo>
                      <a:pt x="116" y="6"/>
                    </a:lnTo>
                    <a:lnTo>
                      <a:pt x="117" y="6"/>
                    </a:lnTo>
                    <a:lnTo>
                      <a:pt x="118" y="0"/>
                    </a:lnTo>
                    <a:lnTo>
                      <a:pt x="120" y="0"/>
                    </a:lnTo>
                    <a:lnTo>
                      <a:pt x="121" y="0"/>
                    </a:lnTo>
                    <a:lnTo>
                      <a:pt x="122" y="0"/>
                    </a:lnTo>
                    <a:lnTo>
                      <a:pt x="124" y="0"/>
                    </a:lnTo>
                    <a:lnTo>
                      <a:pt x="125" y="0"/>
                    </a:lnTo>
                    <a:lnTo>
                      <a:pt x="126" y="0"/>
                    </a:lnTo>
                    <a:lnTo>
                      <a:pt x="128" y="0"/>
                    </a:lnTo>
                    <a:lnTo>
                      <a:pt x="129" y="0"/>
                    </a:lnTo>
                    <a:lnTo>
                      <a:pt x="130" y="6"/>
                    </a:lnTo>
                    <a:lnTo>
                      <a:pt x="131" y="0"/>
                    </a:lnTo>
                    <a:lnTo>
                      <a:pt x="132" y="6"/>
                    </a:lnTo>
                    <a:lnTo>
                      <a:pt x="133" y="6"/>
                    </a:lnTo>
                    <a:lnTo>
                      <a:pt x="135" y="6"/>
                    </a:lnTo>
                    <a:lnTo>
                      <a:pt x="137" y="6"/>
                    </a:lnTo>
                    <a:lnTo>
                      <a:pt x="138" y="6"/>
                    </a:lnTo>
                    <a:lnTo>
                      <a:pt x="139" y="6"/>
                    </a:lnTo>
                    <a:lnTo>
                      <a:pt x="140" y="6"/>
                    </a:lnTo>
                    <a:lnTo>
                      <a:pt x="142" y="0"/>
                    </a:lnTo>
                    <a:lnTo>
                      <a:pt x="143" y="0"/>
                    </a:lnTo>
                    <a:lnTo>
                      <a:pt x="144" y="0"/>
                    </a:lnTo>
                    <a:lnTo>
                      <a:pt x="145" y="0"/>
                    </a:lnTo>
                    <a:lnTo>
                      <a:pt x="146" y="0"/>
                    </a:lnTo>
                    <a:lnTo>
                      <a:pt x="147" y="0"/>
                    </a:lnTo>
                    <a:lnTo>
                      <a:pt x="150" y="0"/>
                    </a:lnTo>
                    <a:lnTo>
                      <a:pt x="151" y="0"/>
                    </a:lnTo>
                    <a:lnTo>
                      <a:pt x="152" y="0"/>
                    </a:lnTo>
                    <a:lnTo>
                      <a:pt x="153" y="0"/>
                    </a:lnTo>
                    <a:lnTo>
                      <a:pt x="154" y="0"/>
                    </a:lnTo>
                    <a:lnTo>
                      <a:pt x="155" y="0"/>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8" name="Freeform 162"/>
              <p:cNvSpPr>
                <a:spLocks/>
              </p:cNvSpPr>
              <p:nvPr/>
            </p:nvSpPr>
            <p:spPr bwMode="auto">
              <a:xfrm>
                <a:off x="3751" y="3534"/>
                <a:ext cx="47" cy="8"/>
              </a:xfrm>
              <a:custGeom>
                <a:avLst/>
                <a:gdLst>
                  <a:gd name="T0" fmla="*/ 0 w 158"/>
                  <a:gd name="T1" fmla="*/ 0 h 79"/>
                  <a:gd name="T2" fmla="*/ 0 w 158"/>
                  <a:gd name="T3" fmla="*/ 0 h 79"/>
                  <a:gd name="T4" fmla="*/ 0 w 158"/>
                  <a:gd name="T5" fmla="*/ 0 h 79"/>
                  <a:gd name="T6" fmla="*/ 0 w 158"/>
                  <a:gd name="T7" fmla="*/ 0 h 79"/>
                  <a:gd name="T8" fmla="*/ 0 w 158"/>
                  <a:gd name="T9" fmla="*/ 0 h 79"/>
                  <a:gd name="T10" fmla="*/ 0 w 158"/>
                  <a:gd name="T11" fmla="*/ 0 h 79"/>
                  <a:gd name="T12" fmla="*/ 0 w 158"/>
                  <a:gd name="T13" fmla="*/ 0 h 79"/>
                  <a:gd name="T14" fmla="*/ 0 w 158"/>
                  <a:gd name="T15" fmla="*/ 0 h 79"/>
                  <a:gd name="T16" fmla="*/ 0 w 158"/>
                  <a:gd name="T17" fmla="*/ 0 h 79"/>
                  <a:gd name="T18" fmla="*/ 0 w 158"/>
                  <a:gd name="T19" fmla="*/ 0 h 79"/>
                  <a:gd name="T20" fmla="*/ 0 w 158"/>
                  <a:gd name="T21" fmla="*/ 0 h 79"/>
                  <a:gd name="T22" fmla="*/ 0 w 158"/>
                  <a:gd name="T23" fmla="*/ 0 h 79"/>
                  <a:gd name="T24" fmla="*/ 0 w 158"/>
                  <a:gd name="T25" fmla="*/ 0 h 79"/>
                  <a:gd name="T26" fmla="*/ 0 w 158"/>
                  <a:gd name="T27" fmla="*/ 0 h 79"/>
                  <a:gd name="T28" fmla="*/ 0 w 158"/>
                  <a:gd name="T29" fmla="*/ 0 h 79"/>
                  <a:gd name="T30" fmla="*/ 0 w 158"/>
                  <a:gd name="T31" fmla="*/ 0 h 79"/>
                  <a:gd name="T32" fmla="*/ 0 w 158"/>
                  <a:gd name="T33" fmla="*/ 0 h 79"/>
                  <a:gd name="T34" fmla="*/ 0 w 158"/>
                  <a:gd name="T35" fmla="*/ 0 h 79"/>
                  <a:gd name="T36" fmla="*/ 0 w 158"/>
                  <a:gd name="T37" fmla="*/ 0 h 79"/>
                  <a:gd name="T38" fmla="*/ 0 w 158"/>
                  <a:gd name="T39" fmla="*/ 0 h 79"/>
                  <a:gd name="T40" fmla="*/ 0 w 158"/>
                  <a:gd name="T41" fmla="*/ 0 h 79"/>
                  <a:gd name="T42" fmla="*/ 0 w 158"/>
                  <a:gd name="T43" fmla="*/ 0 h 79"/>
                  <a:gd name="T44" fmla="*/ 0 w 158"/>
                  <a:gd name="T45" fmla="*/ 0 h 79"/>
                  <a:gd name="T46" fmla="*/ 0 w 158"/>
                  <a:gd name="T47" fmla="*/ 0 h 79"/>
                  <a:gd name="T48" fmla="*/ 0 w 158"/>
                  <a:gd name="T49" fmla="*/ 0 h 79"/>
                  <a:gd name="T50" fmla="*/ 0 w 158"/>
                  <a:gd name="T51" fmla="*/ 0 h 79"/>
                  <a:gd name="T52" fmla="*/ 0 w 158"/>
                  <a:gd name="T53" fmla="*/ 0 h 79"/>
                  <a:gd name="T54" fmla="*/ 0 w 158"/>
                  <a:gd name="T55" fmla="*/ 0 h 79"/>
                  <a:gd name="T56" fmla="*/ 0 w 158"/>
                  <a:gd name="T57" fmla="*/ 0 h 79"/>
                  <a:gd name="T58" fmla="*/ 0 w 158"/>
                  <a:gd name="T59" fmla="*/ 0 h 79"/>
                  <a:gd name="T60" fmla="*/ 0 w 158"/>
                  <a:gd name="T61" fmla="*/ 0 h 79"/>
                  <a:gd name="T62" fmla="*/ 0 w 158"/>
                  <a:gd name="T63" fmla="*/ 0 h 79"/>
                  <a:gd name="T64" fmla="*/ 0 w 158"/>
                  <a:gd name="T65" fmla="*/ 0 h 79"/>
                  <a:gd name="T66" fmla="*/ 0 w 158"/>
                  <a:gd name="T67" fmla="*/ 0 h 79"/>
                  <a:gd name="T68" fmla="*/ 0 w 158"/>
                  <a:gd name="T69" fmla="*/ 0 h 79"/>
                  <a:gd name="T70" fmla="*/ 0 w 158"/>
                  <a:gd name="T71" fmla="*/ 0 h 79"/>
                  <a:gd name="T72" fmla="*/ 0 w 158"/>
                  <a:gd name="T73" fmla="*/ 0 h 79"/>
                  <a:gd name="T74" fmla="*/ 0 w 158"/>
                  <a:gd name="T75" fmla="*/ 0 h 79"/>
                  <a:gd name="T76" fmla="*/ 0 w 158"/>
                  <a:gd name="T77" fmla="*/ 0 h 79"/>
                  <a:gd name="T78" fmla="*/ 0 w 158"/>
                  <a:gd name="T79" fmla="*/ 0 h 79"/>
                  <a:gd name="T80" fmla="*/ 0 w 158"/>
                  <a:gd name="T81" fmla="*/ 0 h 79"/>
                  <a:gd name="T82" fmla="*/ 0 w 158"/>
                  <a:gd name="T83" fmla="*/ 0 h 79"/>
                  <a:gd name="T84" fmla="*/ 0 w 158"/>
                  <a:gd name="T85" fmla="*/ 0 h 79"/>
                  <a:gd name="T86" fmla="*/ 0 w 158"/>
                  <a:gd name="T87" fmla="*/ 0 h 79"/>
                  <a:gd name="T88" fmla="*/ 0 w 158"/>
                  <a:gd name="T89" fmla="*/ 0 h 79"/>
                  <a:gd name="T90" fmla="*/ 0 w 158"/>
                  <a:gd name="T91" fmla="*/ 0 h 79"/>
                  <a:gd name="T92" fmla="*/ 0 w 158"/>
                  <a:gd name="T93" fmla="*/ 0 h 79"/>
                  <a:gd name="T94" fmla="*/ 0 w 158"/>
                  <a:gd name="T95" fmla="*/ 0 h 79"/>
                  <a:gd name="T96" fmla="*/ 0 w 158"/>
                  <a:gd name="T97" fmla="*/ 0 h 79"/>
                  <a:gd name="T98" fmla="*/ 0 w 158"/>
                  <a:gd name="T99" fmla="*/ 0 h 79"/>
                  <a:gd name="T100" fmla="*/ 0 w 158"/>
                  <a:gd name="T101" fmla="*/ 0 h 79"/>
                  <a:gd name="T102" fmla="*/ 0 w 158"/>
                  <a:gd name="T103" fmla="*/ 0 h 79"/>
                  <a:gd name="T104" fmla="*/ 0 w 158"/>
                  <a:gd name="T105" fmla="*/ 0 h 79"/>
                  <a:gd name="T106" fmla="*/ 0 w 158"/>
                  <a:gd name="T107" fmla="*/ 0 h 79"/>
                  <a:gd name="T108" fmla="*/ 0 w 158"/>
                  <a:gd name="T109" fmla="*/ 0 h 79"/>
                  <a:gd name="T110" fmla="*/ 0 w 158"/>
                  <a:gd name="T111" fmla="*/ 0 h 79"/>
                  <a:gd name="T112" fmla="*/ 0 w 158"/>
                  <a:gd name="T113" fmla="*/ 0 h 79"/>
                  <a:gd name="T114" fmla="*/ 0 w 158"/>
                  <a:gd name="T115" fmla="*/ 0 h 79"/>
                  <a:gd name="T116" fmla="*/ 0 w 158"/>
                  <a:gd name="T117" fmla="*/ 0 h 79"/>
                  <a:gd name="T118" fmla="*/ 0 w 158"/>
                  <a:gd name="T119" fmla="*/ 0 h 79"/>
                  <a:gd name="T120" fmla="*/ 0 w 158"/>
                  <a:gd name="T121" fmla="*/ 0 h 79"/>
                  <a:gd name="T122" fmla="*/ 0 w 158"/>
                  <a:gd name="T123" fmla="*/ 0 h 79"/>
                  <a:gd name="T124" fmla="*/ 0 w 158"/>
                  <a:gd name="T125" fmla="*/ 0 h 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79">
                    <a:moveTo>
                      <a:pt x="0" y="73"/>
                    </a:moveTo>
                    <a:lnTo>
                      <a:pt x="1" y="73"/>
                    </a:lnTo>
                    <a:lnTo>
                      <a:pt x="2" y="79"/>
                    </a:lnTo>
                    <a:lnTo>
                      <a:pt x="3" y="73"/>
                    </a:lnTo>
                    <a:lnTo>
                      <a:pt x="4" y="73"/>
                    </a:lnTo>
                    <a:lnTo>
                      <a:pt x="7" y="73"/>
                    </a:lnTo>
                    <a:lnTo>
                      <a:pt x="8" y="73"/>
                    </a:lnTo>
                    <a:lnTo>
                      <a:pt x="9" y="73"/>
                    </a:lnTo>
                    <a:lnTo>
                      <a:pt x="10" y="73"/>
                    </a:lnTo>
                    <a:lnTo>
                      <a:pt x="11" y="73"/>
                    </a:lnTo>
                    <a:lnTo>
                      <a:pt x="12" y="73"/>
                    </a:lnTo>
                    <a:lnTo>
                      <a:pt x="14" y="73"/>
                    </a:lnTo>
                    <a:lnTo>
                      <a:pt x="15" y="73"/>
                    </a:lnTo>
                    <a:lnTo>
                      <a:pt x="16" y="73"/>
                    </a:lnTo>
                    <a:lnTo>
                      <a:pt x="17" y="73"/>
                    </a:lnTo>
                    <a:lnTo>
                      <a:pt x="19" y="66"/>
                    </a:lnTo>
                    <a:lnTo>
                      <a:pt x="20" y="66"/>
                    </a:lnTo>
                    <a:lnTo>
                      <a:pt x="22" y="66"/>
                    </a:lnTo>
                    <a:lnTo>
                      <a:pt x="23" y="66"/>
                    </a:lnTo>
                    <a:lnTo>
                      <a:pt x="24" y="60"/>
                    </a:lnTo>
                    <a:lnTo>
                      <a:pt x="25" y="60"/>
                    </a:lnTo>
                    <a:lnTo>
                      <a:pt x="26" y="60"/>
                    </a:lnTo>
                    <a:lnTo>
                      <a:pt x="27" y="60"/>
                    </a:lnTo>
                    <a:lnTo>
                      <a:pt x="29" y="60"/>
                    </a:lnTo>
                    <a:lnTo>
                      <a:pt x="30" y="60"/>
                    </a:lnTo>
                    <a:lnTo>
                      <a:pt x="32" y="60"/>
                    </a:lnTo>
                    <a:lnTo>
                      <a:pt x="33" y="53"/>
                    </a:lnTo>
                    <a:lnTo>
                      <a:pt x="34" y="53"/>
                    </a:lnTo>
                    <a:lnTo>
                      <a:pt x="35" y="53"/>
                    </a:lnTo>
                    <a:lnTo>
                      <a:pt x="37" y="53"/>
                    </a:lnTo>
                    <a:lnTo>
                      <a:pt x="38" y="53"/>
                    </a:lnTo>
                    <a:lnTo>
                      <a:pt x="39" y="47"/>
                    </a:lnTo>
                    <a:lnTo>
                      <a:pt x="40" y="47"/>
                    </a:lnTo>
                    <a:lnTo>
                      <a:pt x="41" y="47"/>
                    </a:lnTo>
                    <a:lnTo>
                      <a:pt x="42" y="47"/>
                    </a:lnTo>
                    <a:lnTo>
                      <a:pt x="44" y="47"/>
                    </a:lnTo>
                    <a:lnTo>
                      <a:pt x="46" y="47"/>
                    </a:lnTo>
                    <a:lnTo>
                      <a:pt x="47" y="47"/>
                    </a:lnTo>
                    <a:lnTo>
                      <a:pt x="48" y="40"/>
                    </a:lnTo>
                    <a:lnTo>
                      <a:pt x="49" y="40"/>
                    </a:lnTo>
                    <a:lnTo>
                      <a:pt x="50" y="40"/>
                    </a:lnTo>
                    <a:lnTo>
                      <a:pt x="52" y="40"/>
                    </a:lnTo>
                    <a:lnTo>
                      <a:pt x="53" y="40"/>
                    </a:lnTo>
                    <a:lnTo>
                      <a:pt x="54" y="40"/>
                    </a:lnTo>
                    <a:lnTo>
                      <a:pt x="55" y="40"/>
                    </a:lnTo>
                    <a:lnTo>
                      <a:pt x="56" y="40"/>
                    </a:lnTo>
                    <a:lnTo>
                      <a:pt x="57" y="40"/>
                    </a:lnTo>
                    <a:lnTo>
                      <a:pt x="60" y="40"/>
                    </a:lnTo>
                    <a:lnTo>
                      <a:pt x="61" y="40"/>
                    </a:lnTo>
                    <a:lnTo>
                      <a:pt x="62" y="40"/>
                    </a:lnTo>
                    <a:lnTo>
                      <a:pt x="63" y="40"/>
                    </a:lnTo>
                    <a:lnTo>
                      <a:pt x="64" y="40"/>
                    </a:lnTo>
                    <a:lnTo>
                      <a:pt x="65" y="40"/>
                    </a:lnTo>
                    <a:lnTo>
                      <a:pt x="67" y="40"/>
                    </a:lnTo>
                    <a:lnTo>
                      <a:pt x="68" y="40"/>
                    </a:lnTo>
                    <a:lnTo>
                      <a:pt x="69" y="40"/>
                    </a:lnTo>
                    <a:lnTo>
                      <a:pt x="70" y="40"/>
                    </a:lnTo>
                    <a:lnTo>
                      <a:pt x="72" y="40"/>
                    </a:lnTo>
                    <a:lnTo>
                      <a:pt x="73" y="40"/>
                    </a:lnTo>
                    <a:lnTo>
                      <a:pt x="75" y="40"/>
                    </a:lnTo>
                    <a:lnTo>
                      <a:pt x="76" y="40"/>
                    </a:lnTo>
                    <a:lnTo>
                      <a:pt x="77" y="40"/>
                    </a:lnTo>
                    <a:lnTo>
                      <a:pt x="78" y="40"/>
                    </a:lnTo>
                    <a:lnTo>
                      <a:pt x="79" y="40"/>
                    </a:lnTo>
                    <a:lnTo>
                      <a:pt x="80" y="40"/>
                    </a:lnTo>
                    <a:lnTo>
                      <a:pt x="82" y="40"/>
                    </a:lnTo>
                    <a:lnTo>
                      <a:pt x="83" y="40"/>
                    </a:lnTo>
                    <a:lnTo>
                      <a:pt x="84" y="40"/>
                    </a:lnTo>
                    <a:lnTo>
                      <a:pt x="86" y="46"/>
                    </a:lnTo>
                    <a:lnTo>
                      <a:pt x="87" y="46"/>
                    </a:lnTo>
                    <a:lnTo>
                      <a:pt x="89" y="46"/>
                    </a:lnTo>
                    <a:lnTo>
                      <a:pt x="90" y="46"/>
                    </a:lnTo>
                    <a:lnTo>
                      <a:pt x="91" y="46"/>
                    </a:lnTo>
                    <a:lnTo>
                      <a:pt x="92" y="46"/>
                    </a:lnTo>
                    <a:lnTo>
                      <a:pt x="93" y="46"/>
                    </a:lnTo>
                    <a:lnTo>
                      <a:pt x="94" y="46"/>
                    </a:lnTo>
                    <a:lnTo>
                      <a:pt x="96" y="46"/>
                    </a:lnTo>
                    <a:lnTo>
                      <a:pt x="97" y="46"/>
                    </a:lnTo>
                    <a:lnTo>
                      <a:pt x="99" y="46"/>
                    </a:lnTo>
                    <a:lnTo>
                      <a:pt x="100" y="46"/>
                    </a:lnTo>
                    <a:lnTo>
                      <a:pt x="101" y="52"/>
                    </a:lnTo>
                    <a:lnTo>
                      <a:pt x="102" y="52"/>
                    </a:lnTo>
                    <a:lnTo>
                      <a:pt x="104" y="52"/>
                    </a:lnTo>
                    <a:lnTo>
                      <a:pt x="105" y="52"/>
                    </a:lnTo>
                    <a:lnTo>
                      <a:pt x="106" y="46"/>
                    </a:lnTo>
                    <a:lnTo>
                      <a:pt x="107" y="46"/>
                    </a:lnTo>
                    <a:lnTo>
                      <a:pt x="108" y="46"/>
                    </a:lnTo>
                    <a:lnTo>
                      <a:pt x="109" y="46"/>
                    </a:lnTo>
                    <a:lnTo>
                      <a:pt x="112" y="46"/>
                    </a:lnTo>
                    <a:lnTo>
                      <a:pt x="113" y="39"/>
                    </a:lnTo>
                    <a:lnTo>
                      <a:pt x="114" y="39"/>
                    </a:lnTo>
                    <a:lnTo>
                      <a:pt x="115" y="39"/>
                    </a:lnTo>
                    <a:lnTo>
                      <a:pt x="116" y="39"/>
                    </a:lnTo>
                    <a:lnTo>
                      <a:pt x="117" y="39"/>
                    </a:lnTo>
                    <a:lnTo>
                      <a:pt x="119" y="33"/>
                    </a:lnTo>
                    <a:lnTo>
                      <a:pt x="120" y="33"/>
                    </a:lnTo>
                    <a:lnTo>
                      <a:pt x="121" y="33"/>
                    </a:lnTo>
                    <a:lnTo>
                      <a:pt x="122" y="26"/>
                    </a:lnTo>
                    <a:lnTo>
                      <a:pt x="123" y="26"/>
                    </a:lnTo>
                    <a:lnTo>
                      <a:pt x="124" y="26"/>
                    </a:lnTo>
                    <a:lnTo>
                      <a:pt x="127" y="20"/>
                    </a:lnTo>
                    <a:lnTo>
                      <a:pt x="128" y="20"/>
                    </a:lnTo>
                    <a:lnTo>
                      <a:pt x="129" y="20"/>
                    </a:lnTo>
                    <a:lnTo>
                      <a:pt x="130" y="20"/>
                    </a:lnTo>
                    <a:lnTo>
                      <a:pt x="131" y="14"/>
                    </a:lnTo>
                    <a:lnTo>
                      <a:pt x="132" y="14"/>
                    </a:lnTo>
                    <a:lnTo>
                      <a:pt x="134" y="13"/>
                    </a:lnTo>
                    <a:lnTo>
                      <a:pt x="135" y="13"/>
                    </a:lnTo>
                    <a:lnTo>
                      <a:pt x="136" y="13"/>
                    </a:lnTo>
                    <a:lnTo>
                      <a:pt x="137" y="8"/>
                    </a:lnTo>
                    <a:lnTo>
                      <a:pt x="139" y="8"/>
                    </a:lnTo>
                    <a:lnTo>
                      <a:pt x="140" y="8"/>
                    </a:lnTo>
                    <a:lnTo>
                      <a:pt x="142" y="8"/>
                    </a:lnTo>
                    <a:lnTo>
                      <a:pt x="143" y="8"/>
                    </a:lnTo>
                    <a:lnTo>
                      <a:pt x="144" y="7"/>
                    </a:lnTo>
                    <a:lnTo>
                      <a:pt x="145" y="7"/>
                    </a:lnTo>
                    <a:lnTo>
                      <a:pt x="146" y="7"/>
                    </a:lnTo>
                    <a:lnTo>
                      <a:pt x="147" y="7"/>
                    </a:lnTo>
                    <a:lnTo>
                      <a:pt x="149" y="7"/>
                    </a:lnTo>
                    <a:lnTo>
                      <a:pt x="150" y="7"/>
                    </a:lnTo>
                    <a:lnTo>
                      <a:pt x="152" y="7"/>
                    </a:lnTo>
                    <a:lnTo>
                      <a:pt x="153" y="1"/>
                    </a:lnTo>
                    <a:lnTo>
                      <a:pt x="154" y="1"/>
                    </a:lnTo>
                    <a:lnTo>
                      <a:pt x="155" y="0"/>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89" name="Freeform 163"/>
              <p:cNvSpPr>
                <a:spLocks/>
              </p:cNvSpPr>
              <p:nvPr/>
            </p:nvSpPr>
            <p:spPr bwMode="auto">
              <a:xfrm>
                <a:off x="3798" y="3530"/>
                <a:ext cx="37" cy="4"/>
              </a:xfrm>
              <a:custGeom>
                <a:avLst/>
                <a:gdLst>
                  <a:gd name="T0" fmla="*/ 0 w 124"/>
                  <a:gd name="T1" fmla="*/ 0 h 39"/>
                  <a:gd name="T2" fmla="*/ 0 w 124"/>
                  <a:gd name="T3" fmla="*/ 0 h 39"/>
                  <a:gd name="T4" fmla="*/ 0 w 124"/>
                  <a:gd name="T5" fmla="*/ 0 h 39"/>
                  <a:gd name="T6" fmla="*/ 0 w 124"/>
                  <a:gd name="T7" fmla="*/ 0 h 39"/>
                  <a:gd name="T8" fmla="*/ 0 w 124"/>
                  <a:gd name="T9" fmla="*/ 0 h 39"/>
                  <a:gd name="T10" fmla="*/ 0 w 124"/>
                  <a:gd name="T11" fmla="*/ 0 h 39"/>
                  <a:gd name="T12" fmla="*/ 0 w 124"/>
                  <a:gd name="T13" fmla="*/ 0 h 39"/>
                  <a:gd name="T14" fmla="*/ 0 w 124"/>
                  <a:gd name="T15" fmla="*/ 0 h 39"/>
                  <a:gd name="T16" fmla="*/ 0 w 124"/>
                  <a:gd name="T17" fmla="*/ 0 h 39"/>
                  <a:gd name="T18" fmla="*/ 0 w 124"/>
                  <a:gd name="T19" fmla="*/ 0 h 39"/>
                  <a:gd name="T20" fmla="*/ 0 w 124"/>
                  <a:gd name="T21" fmla="*/ 0 h 39"/>
                  <a:gd name="T22" fmla="*/ 0 w 124"/>
                  <a:gd name="T23" fmla="*/ 0 h 39"/>
                  <a:gd name="T24" fmla="*/ 0 w 124"/>
                  <a:gd name="T25" fmla="*/ 0 h 39"/>
                  <a:gd name="T26" fmla="*/ 0 w 124"/>
                  <a:gd name="T27" fmla="*/ 0 h 39"/>
                  <a:gd name="T28" fmla="*/ 0 w 124"/>
                  <a:gd name="T29" fmla="*/ 0 h 39"/>
                  <a:gd name="T30" fmla="*/ 0 w 124"/>
                  <a:gd name="T31" fmla="*/ 0 h 39"/>
                  <a:gd name="T32" fmla="*/ 0 w 124"/>
                  <a:gd name="T33" fmla="*/ 0 h 39"/>
                  <a:gd name="T34" fmla="*/ 0 w 124"/>
                  <a:gd name="T35" fmla="*/ 0 h 39"/>
                  <a:gd name="T36" fmla="*/ 0 w 124"/>
                  <a:gd name="T37" fmla="*/ 0 h 39"/>
                  <a:gd name="T38" fmla="*/ 0 w 124"/>
                  <a:gd name="T39" fmla="*/ 0 h 39"/>
                  <a:gd name="T40" fmla="*/ 0 w 124"/>
                  <a:gd name="T41" fmla="*/ 0 h 39"/>
                  <a:gd name="T42" fmla="*/ 0 w 124"/>
                  <a:gd name="T43" fmla="*/ 0 h 39"/>
                  <a:gd name="T44" fmla="*/ 0 w 124"/>
                  <a:gd name="T45" fmla="*/ 0 h 39"/>
                  <a:gd name="T46" fmla="*/ 0 w 124"/>
                  <a:gd name="T47" fmla="*/ 0 h 39"/>
                  <a:gd name="T48" fmla="*/ 0 w 124"/>
                  <a:gd name="T49" fmla="*/ 0 h 39"/>
                  <a:gd name="T50" fmla="*/ 0 w 124"/>
                  <a:gd name="T51" fmla="*/ 0 h 39"/>
                  <a:gd name="T52" fmla="*/ 0 w 124"/>
                  <a:gd name="T53" fmla="*/ 0 h 39"/>
                  <a:gd name="T54" fmla="*/ 0 w 124"/>
                  <a:gd name="T55" fmla="*/ 0 h 39"/>
                  <a:gd name="T56" fmla="*/ 0 w 124"/>
                  <a:gd name="T57" fmla="*/ 0 h 39"/>
                  <a:gd name="T58" fmla="*/ 0 w 124"/>
                  <a:gd name="T59" fmla="*/ 0 h 39"/>
                  <a:gd name="T60" fmla="*/ 0 w 124"/>
                  <a:gd name="T61" fmla="*/ 0 h 39"/>
                  <a:gd name="T62" fmla="*/ 0 w 124"/>
                  <a:gd name="T63" fmla="*/ 0 h 39"/>
                  <a:gd name="T64" fmla="*/ 0 w 124"/>
                  <a:gd name="T65" fmla="*/ 0 h 39"/>
                  <a:gd name="T66" fmla="*/ 0 w 124"/>
                  <a:gd name="T67" fmla="*/ 0 h 39"/>
                  <a:gd name="T68" fmla="*/ 0 w 124"/>
                  <a:gd name="T69" fmla="*/ 0 h 39"/>
                  <a:gd name="T70" fmla="*/ 0 w 124"/>
                  <a:gd name="T71" fmla="*/ 0 h 39"/>
                  <a:gd name="T72" fmla="*/ 0 w 124"/>
                  <a:gd name="T73" fmla="*/ 0 h 39"/>
                  <a:gd name="T74" fmla="*/ 0 w 124"/>
                  <a:gd name="T75" fmla="*/ 0 h 39"/>
                  <a:gd name="T76" fmla="*/ 0 w 124"/>
                  <a:gd name="T77" fmla="*/ 0 h 39"/>
                  <a:gd name="T78" fmla="*/ 0 w 124"/>
                  <a:gd name="T79" fmla="*/ 0 h 39"/>
                  <a:gd name="T80" fmla="*/ 0 w 124"/>
                  <a:gd name="T81" fmla="*/ 0 h 39"/>
                  <a:gd name="T82" fmla="*/ 0 w 124"/>
                  <a:gd name="T83" fmla="*/ 0 h 39"/>
                  <a:gd name="T84" fmla="*/ 0 w 124"/>
                  <a:gd name="T85" fmla="*/ 0 h 39"/>
                  <a:gd name="T86" fmla="*/ 0 w 124"/>
                  <a:gd name="T87" fmla="*/ 0 h 39"/>
                  <a:gd name="T88" fmla="*/ 0 w 124"/>
                  <a:gd name="T89" fmla="*/ 0 h 39"/>
                  <a:gd name="T90" fmla="*/ 0 w 124"/>
                  <a:gd name="T91" fmla="*/ 0 h 39"/>
                  <a:gd name="T92" fmla="*/ 0 w 124"/>
                  <a:gd name="T93" fmla="*/ 0 h 39"/>
                  <a:gd name="T94" fmla="*/ 0 w 124"/>
                  <a:gd name="T95" fmla="*/ 0 h 39"/>
                  <a:gd name="T96" fmla="*/ 0 w 124"/>
                  <a:gd name="T97" fmla="*/ 0 h 39"/>
                  <a:gd name="T98" fmla="*/ 0 w 124"/>
                  <a:gd name="T99" fmla="*/ 0 h 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4" h="39">
                    <a:moveTo>
                      <a:pt x="0" y="39"/>
                    </a:moveTo>
                    <a:lnTo>
                      <a:pt x="1" y="39"/>
                    </a:lnTo>
                    <a:lnTo>
                      <a:pt x="2" y="39"/>
                    </a:lnTo>
                    <a:lnTo>
                      <a:pt x="3" y="39"/>
                    </a:lnTo>
                    <a:lnTo>
                      <a:pt x="4" y="34"/>
                    </a:lnTo>
                    <a:lnTo>
                      <a:pt x="6" y="34"/>
                    </a:lnTo>
                    <a:lnTo>
                      <a:pt x="8" y="34"/>
                    </a:lnTo>
                    <a:lnTo>
                      <a:pt x="9" y="33"/>
                    </a:lnTo>
                    <a:lnTo>
                      <a:pt x="10" y="33"/>
                    </a:lnTo>
                    <a:lnTo>
                      <a:pt x="11" y="33"/>
                    </a:lnTo>
                    <a:lnTo>
                      <a:pt x="12" y="33"/>
                    </a:lnTo>
                    <a:lnTo>
                      <a:pt x="14" y="33"/>
                    </a:lnTo>
                    <a:lnTo>
                      <a:pt x="15" y="27"/>
                    </a:lnTo>
                    <a:lnTo>
                      <a:pt x="16" y="27"/>
                    </a:lnTo>
                    <a:lnTo>
                      <a:pt x="17" y="27"/>
                    </a:lnTo>
                    <a:lnTo>
                      <a:pt x="18" y="26"/>
                    </a:lnTo>
                    <a:lnTo>
                      <a:pt x="19" y="26"/>
                    </a:lnTo>
                    <a:lnTo>
                      <a:pt x="22" y="21"/>
                    </a:lnTo>
                    <a:lnTo>
                      <a:pt x="23" y="21"/>
                    </a:lnTo>
                    <a:lnTo>
                      <a:pt x="24" y="21"/>
                    </a:lnTo>
                    <a:lnTo>
                      <a:pt x="25" y="21"/>
                    </a:lnTo>
                    <a:lnTo>
                      <a:pt x="26" y="21"/>
                    </a:lnTo>
                    <a:lnTo>
                      <a:pt x="27" y="14"/>
                    </a:lnTo>
                    <a:lnTo>
                      <a:pt x="29" y="14"/>
                    </a:lnTo>
                    <a:lnTo>
                      <a:pt x="30" y="14"/>
                    </a:lnTo>
                    <a:lnTo>
                      <a:pt x="31" y="14"/>
                    </a:lnTo>
                    <a:lnTo>
                      <a:pt x="32" y="14"/>
                    </a:lnTo>
                    <a:lnTo>
                      <a:pt x="34" y="14"/>
                    </a:lnTo>
                    <a:lnTo>
                      <a:pt x="35" y="14"/>
                    </a:lnTo>
                    <a:lnTo>
                      <a:pt x="37" y="8"/>
                    </a:lnTo>
                    <a:lnTo>
                      <a:pt x="38" y="8"/>
                    </a:lnTo>
                    <a:lnTo>
                      <a:pt x="39" y="8"/>
                    </a:lnTo>
                    <a:lnTo>
                      <a:pt x="40" y="8"/>
                    </a:lnTo>
                    <a:lnTo>
                      <a:pt x="41" y="8"/>
                    </a:lnTo>
                    <a:lnTo>
                      <a:pt x="43" y="8"/>
                    </a:lnTo>
                    <a:lnTo>
                      <a:pt x="44" y="8"/>
                    </a:lnTo>
                    <a:lnTo>
                      <a:pt x="45" y="8"/>
                    </a:lnTo>
                    <a:lnTo>
                      <a:pt x="46" y="8"/>
                    </a:lnTo>
                    <a:lnTo>
                      <a:pt x="48" y="13"/>
                    </a:lnTo>
                    <a:lnTo>
                      <a:pt x="49" y="13"/>
                    </a:lnTo>
                    <a:lnTo>
                      <a:pt x="51" y="13"/>
                    </a:lnTo>
                    <a:lnTo>
                      <a:pt x="52" y="13"/>
                    </a:lnTo>
                    <a:lnTo>
                      <a:pt x="53" y="7"/>
                    </a:lnTo>
                    <a:lnTo>
                      <a:pt x="54" y="7"/>
                    </a:lnTo>
                    <a:lnTo>
                      <a:pt x="55" y="7"/>
                    </a:lnTo>
                    <a:lnTo>
                      <a:pt x="56" y="7"/>
                    </a:lnTo>
                    <a:lnTo>
                      <a:pt x="58" y="7"/>
                    </a:lnTo>
                    <a:lnTo>
                      <a:pt x="59" y="7"/>
                    </a:lnTo>
                    <a:lnTo>
                      <a:pt x="61" y="7"/>
                    </a:lnTo>
                    <a:lnTo>
                      <a:pt x="62" y="7"/>
                    </a:lnTo>
                    <a:lnTo>
                      <a:pt x="63" y="7"/>
                    </a:lnTo>
                    <a:lnTo>
                      <a:pt x="64" y="7"/>
                    </a:lnTo>
                    <a:lnTo>
                      <a:pt x="66" y="7"/>
                    </a:lnTo>
                    <a:lnTo>
                      <a:pt x="67" y="7"/>
                    </a:lnTo>
                    <a:lnTo>
                      <a:pt x="68" y="7"/>
                    </a:lnTo>
                    <a:lnTo>
                      <a:pt x="69" y="0"/>
                    </a:lnTo>
                    <a:lnTo>
                      <a:pt x="70" y="0"/>
                    </a:lnTo>
                    <a:lnTo>
                      <a:pt x="71" y="0"/>
                    </a:lnTo>
                    <a:lnTo>
                      <a:pt x="74" y="0"/>
                    </a:lnTo>
                    <a:lnTo>
                      <a:pt x="75" y="0"/>
                    </a:lnTo>
                    <a:lnTo>
                      <a:pt x="76" y="0"/>
                    </a:lnTo>
                    <a:lnTo>
                      <a:pt x="77" y="0"/>
                    </a:lnTo>
                    <a:lnTo>
                      <a:pt x="78" y="0"/>
                    </a:lnTo>
                    <a:lnTo>
                      <a:pt x="79" y="0"/>
                    </a:lnTo>
                    <a:lnTo>
                      <a:pt x="81" y="0"/>
                    </a:lnTo>
                    <a:lnTo>
                      <a:pt x="82" y="0"/>
                    </a:lnTo>
                    <a:lnTo>
                      <a:pt x="83" y="0"/>
                    </a:lnTo>
                    <a:lnTo>
                      <a:pt x="84" y="0"/>
                    </a:lnTo>
                    <a:lnTo>
                      <a:pt x="85" y="0"/>
                    </a:lnTo>
                    <a:lnTo>
                      <a:pt x="86" y="0"/>
                    </a:lnTo>
                    <a:lnTo>
                      <a:pt x="89" y="0"/>
                    </a:lnTo>
                    <a:lnTo>
                      <a:pt x="90" y="0"/>
                    </a:lnTo>
                    <a:lnTo>
                      <a:pt x="91" y="0"/>
                    </a:lnTo>
                    <a:lnTo>
                      <a:pt x="92" y="0"/>
                    </a:lnTo>
                    <a:lnTo>
                      <a:pt x="93" y="7"/>
                    </a:lnTo>
                    <a:lnTo>
                      <a:pt x="94" y="7"/>
                    </a:lnTo>
                    <a:lnTo>
                      <a:pt x="96" y="7"/>
                    </a:lnTo>
                    <a:lnTo>
                      <a:pt x="97" y="7"/>
                    </a:lnTo>
                    <a:lnTo>
                      <a:pt x="98" y="0"/>
                    </a:lnTo>
                    <a:lnTo>
                      <a:pt x="99" y="0"/>
                    </a:lnTo>
                    <a:lnTo>
                      <a:pt x="101" y="0"/>
                    </a:lnTo>
                    <a:lnTo>
                      <a:pt x="102" y="0"/>
                    </a:lnTo>
                    <a:lnTo>
                      <a:pt x="104" y="0"/>
                    </a:lnTo>
                    <a:lnTo>
                      <a:pt x="105" y="7"/>
                    </a:lnTo>
                    <a:lnTo>
                      <a:pt x="106" y="7"/>
                    </a:lnTo>
                    <a:lnTo>
                      <a:pt x="107" y="7"/>
                    </a:lnTo>
                    <a:lnTo>
                      <a:pt x="108" y="7"/>
                    </a:lnTo>
                    <a:lnTo>
                      <a:pt x="109" y="7"/>
                    </a:lnTo>
                    <a:lnTo>
                      <a:pt x="111" y="7"/>
                    </a:lnTo>
                    <a:lnTo>
                      <a:pt x="112" y="7"/>
                    </a:lnTo>
                    <a:lnTo>
                      <a:pt x="114" y="7"/>
                    </a:lnTo>
                    <a:lnTo>
                      <a:pt x="115" y="7"/>
                    </a:lnTo>
                    <a:lnTo>
                      <a:pt x="116" y="7"/>
                    </a:lnTo>
                    <a:lnTo>
                      <a:pt x="117" y="7"/>
                    </a:lnTo>
                    <a:lnTo>
                      <a:pt x="119" y="7"/>
                    </a:lnTo>
                    <a:lnTo>
                      <a:pt x="120" y="7"/>
                    </a:lnTo>
                    <a:lnTo>
                      <a:pt x="121" y="0"/>
                    </a:lnTo>
                    <a:lnTo>
                      <a:pt x="122" y="0"/>
                    </a:lnTo>
                    <a:lnTo>
                      <a:pt x="123" y="0"/>
                    </a:lnTo>
                    <a:lnTo>
                      <a:pt x="124"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0" name="Freeform 164"/>
              <p:cNvSpPr>
                <a:spLocks/>
              </p:cNvSpPr>
              <p:nvPr/>
            </p:nvSpPr>
            <p:spPr bwMode="auto">
              <a:xfrm>
                <a:off x="3858" y="3529"/>
                <a:ext cx="48" cy="4"/>
              </a:xfrm>
              <a:custGeom>
                <a:avLst/>
                <a:gdLst>
                  <a:gd name="T0" fmla="*/ 0 w 162"/>
                  <a:gd name="T1" fmla="*/ 0 h 43"/>
                  <a:gd name="T2" fmla="*/ 0 w 162"/>
                  <a:gd name="T3" fmla="*/ 0 h 43"/>
                  <a:gd name="T4" fmla="*/ 0 w 162"/>
                  <a:gd name="T5" fmla="*/ 0 h 43"/>
                  <a:gd name="T6" fmla="*/ 0 w 162"/>
                  <a:gd name="T7" fmla="*/ 0 h 43"/>
                  <a:gd name="T8" fmla="*/ 0 w 162"/>
                  <a:gd name="T9" fmla="*/ 0 h 43"/>
                  <a:gd name="T10" fmla="*/ 0 w 162"/>
                  <a:gd name="T11" fmla="*/ 0 h 43"/>
                  <a:gd name="T12" fmla="*/ 0 w 162"/>
                  <a:gd name="T13" fmla="*/ 0 h 43"/>
                  <a:gd name="T14" fmla="*/ 0 w 162"/>
                  <a:gd name="T15" fmla="*/ 0 h 43"/>
                  <a:gd name="T16" fmla="*/ 0 w 162"/>
                  <a:gd name="T17" fmla="*/ 0 h 43"/>
                  <a:gd name="T18" fmla="*/ 0 w 162"/>
                  <a:gd name="T19" fmla="*/ 0 h 43"/>
                  <a:gd name="T20" fmla="*/ 0 w 162"/>
                  <a:gd name="T21" fmla="*/ 0 h 43"/>
                  <a:gd name="T22" fmla="*/ 0 w 162"/>
                  <a:gd name="T23" fmla="*/ 0 h 43"/>
                  <a:gd name="T24" fmla="*/ 0 w 162"/>
                  <a:gd name="T25" fmla="*/ 0 h 43"/>
                  <a:gd name="T26" fmla="*/ 0 w 162"/>
                  <a:gd name="T27" fmla="*/ 0 h 43"/>
                  <a:gd name="T28" fmla="*/ 0 w 162"/>
                  <a:gd name="T29" fmla="*/ 0 h 43"/>
                  <a:gd name="T30" fmla="*/ 0 w 162"/>
                  <a:gd name="T31" fmla="*/ 0 h 43"/>
                  <a:gd name="T32" fmla="*/ 0 w 162"/>
                  <a:gd name="T33" fmla="*/ 0 h 43"/>
                  <a:gd name="T34" fmla="*/ 0 w 162"/>
                  <a:gd name="T35" fmla="*/ 0 h 43"/>
                  <a:gd name="T36" fmla="*/ 0 w 162"/>
                  <a:gd name="T37" fmla="*/ 0 h 43"/>
                  <a:gd name="T38" fmla="*/ 0 w 162"/>
                  <a:gd name="T39" fmla="*/ 0 h 43"/>
                  <a:gd name="T40" fmla="*/ 0 w 162"/>
                  <a:gd name="T41" fmla="*/ 0 h 43"/>
                  <a:gd name="T42" fmla="*/ 0 w 162"/>
                  <a:gd name="T43" fmla="*/ 0 h 43"/>
                  <a:gd name="T44" fmla="*/ 0 w 162"/>
                  <a:gd name="T45" fmla="*/ 0 h 43"/>
                  <a:gd name="T46" fmla="*/ 0 w 162"/>
                  <a:gd name="T47" fmla="*/ 0 h 43"/>
                  <a:gd name="T48" fmla="*/ 0 w 162"/>
                  <a:gd name="T49" fmla="*/ 0 h 43"/>
                  <a:gd name="T50" fmla="*/ 0 w 162"/>
                  <a:gd name="T51" fmla="*/ 0 h 43"/>
                  <a:gd name="T52" fmla="*/ 0 w 162"/>
                  <a:gd name="T53" fmla="*/ 0 h 43"/>
                  <a:gd name="T54" fmla="*/ 0 w 162"/>
                  <a:gd name="T55" fmla="*/ 0 h 43"/>
                  <a:gd name="T56" fmla="*/ 0 w 162"/>
                  <a:gd name="T57" fmla="*/ 0 h 43"/>
                  <a:gd name="T58" fmla="*/ 0 w 162"/>
                  <a:gd name="T59" fmla="*/ 0 h 43"/>
                  <a:gd name="T60" fmla="*/ 0 w 162"/>
                  <a:gd name="T61" fmla="*/ 0 h 43"/>
                  <a:gd name="T62" fmla="*/ 0 w 162"/>
                  <a:gd name="T63" fmla="*/ 0 h 43"/>
                  <a:gd name="T64" fmla="*/ 0 w 162"/>
                  <a:gd name="T65" fmla="*/ 0 h 43"/>
                  <a:gd name="T66" fmla="*/ 0 w 162"/>
                  <a:gd name="T67" fmla="*/ 0 h 43"/>
                  <a:gd name="T68" fmla="*/ 0 w 162"/>
                  <a:gd name="T69" fmla="*/ 0 h 43"/>
                  <a:gd name="T70" fmla="*/ 0 w 162"/>
                  <a:gd name="T71" fmla="*/ 0 h 43"/>
                  <a:gd name="T72" fmla="*/ 0 w 162"/>
                  <a:gd name="T73" fmla="*/ 0 h 43"/>
                  <a:gd name="T74" fmla="*/ 0 w 162"/>
                  <a:gd name="T75" fmla="*/ 0 h 43"/>
                  <a:gd name="T76" fmla="*/ 0 w 162"/>
                  <a:gd name="T77" fmla="*/ 0 h 43"/>
                  <a:gd name="T78" fmla="*/ 0 w 162"/>
                  <a:gd name="T79" fmla="*/ 0 h 43"/>
                  <a:gd name="T80" fmla="*/ 0 w 162"/>
                  <a:gd name="T81" fmla="*/ 0 h 43"/>
                  <a:gd name="T82" fmla="*/ 0 w 162"/>
                  <a:gd name="T83" fmla="*/ 0 h 43"/>
                  <a:gd name="T84" fmla="*/ 0 w 162"/>
                  <a:gd name="T85" fmla="*/ 0 h 43"/>
                  <a:gd name="T86" fmla="*/ 0 w 162"/>
                  <a:gd name="T87" fmla="*/ 0 h 43"/>
                  <a:gd name="T88" fmla="*/ 0 w 162"/>
                  <a:gd name="T89" fmla="*/ 0 h 43"/>
                  <a:gd name="T90" fmla="*/ 0 w 162"/>
                  <a:gd name="T91" fmla="*/ 0 h 43"/>
                  <a:gd name="T92" fmla="*/ 0 w 162"/>
                  <a:gd name="T93" fmla="*/ 0 h 43"/>
                  <a:gd name="T94" fmla="*/ 0 w 162"/>
                  <a:gd name="T95" fmla="*/ 0 h 43"/>
                  <a:gd name="T96" fmla="*/ 0 w 162"/>
                  <a:gd name="T97" fmla="*/ 0 h 43"/>
                  <a:gd name="T98" fmla="*/ 0 w 162"/>
                  <a:gd name="T99" fmla="*/ 0 h 43"/>
                  <a:gd name="T100" fmla="*/ 0 w 162"/>
                  <a:gd name="T101" fmla="*/ 0 h 43"/>
                  <a:gd name="T102" fmla="*/ 0 w 162"/>
                  <a:gd name="T103" fmla="*/ 0 h 43"/>
                  <a:gd name="T104" fmla="*/ 0 w 162"/>
                  <a:gd name="T105" fmla="*/ 0 h 43"/>
                  <a:gd name="T106" fmla="*/ 0 w 162"/>
                  <a:gd name="T107" fmla="*/ 0 h 43"/>
                  <a:gd name="T108" fmla="*/ 0 w 162"/>
                  <a:gd name="T109" fmla="*/ 0 h 43"/>
                  <a:gd name="T110" fmla="*/ 0 w 162"/>
                  <a:gd name="T111" fmla="*/ 0 h 43"/>
                  <a:gd name="T112" fmla="*/ 0 w 162"/>
                  <a:gd name="T113" fmla="*/ 0 h 43"/>
                  <a:gd name="T114" fmla="*/ 0 w 162"/>
                  <a:gd name="T115" fmla="*/ 0 h 43"/>
                  <a:gd name="T116" fmla="*/ 0 w 162"/>
                  <a:gd name="T117" fmla="*/ 0 h 43"/>
                  <a:gd name="T118" fmla="*/ 0 w 162"/>
                  <a:gd name="T119" fmla="*/ 0 h 43"/>
                  <a:gd name="T120" fmla="*/ 0 w 162"/>
                  <a:gd name="T121" fmla="*/ 0 h 43"/>
                  <a:gd name="T122" fmla="*/ 0 w 162"/>
                  <a:gd name="T123" fmla="*/ 0 h 43"/>
                  <a:gd name="T124" fmla="*/ 0 w 162"/>
                  <a:gd name="T125" fmla="*/ 0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43">
                    <a:moveTo>
                      <a:pt x="0" y="19"/>
                    </a:moveTo>
                    <a:lnTo>
                      <a:pt x="1" y="19"/>
                    </a:lnTo>
                    <a:lnTo>
                      <a:pt x="2" y="19"/>
                    </a:lnTo>
                    <a:lnTo>
                      <a:pt x="3" y="19"/>
                    </a:lnTo>
                    <a:lnTo>
                      <a:pt x="4" y="19"/>
                    </a:lnTo>
                    <a:lnTo>
                      <a:pt x="6" y="19"/>
                    </a:lnTo>
                    <a:lnTo>
                      <a:pt x="8" y="19"/>
                    </a:lnTo>
                    <a:lnTo>
                      <a:pt x="9" y="19"/>
                    </a:lnTo>
                    <a:lnTo>
                      <a:pt x="10" y="26"/>
                    </a:lnTo>
                    <a:lnTo>
                      <a:pt x="11" y="26"/>
                    </a:lnTo>
                    <a:lnTo>
                      <a:pt x="13" y="26"/>
                    </a:lnTo>
                    <a:lnTo>
                      <a:pt x="14" y="26"/>
                    </a:lnTo>
                    <a:lnTo>
                      <a:pt x="15" y="26"/>
                    </a:lnTo>
                    <a:lnTo>
                      <a:pt x="16" y="26"/>
                    </a:lnTo>
                    <a:lnTo>
                      <a:pt x="18" y="26"/>
                    </a:lnTo>
                    <a:lnTo>
                      <a:pt x="19" y="26"/>
                    </a:lnTo>
                    <a:lnTo>
                      <a:pt x="21" y="32"/>
                    </a:lnTo>
                    <a:lnTo>
                      <a:pt x="22" y="32"/>
                    </a:lnTo>
                    <a:lnTo>
                      <a:pt x="23" y="32"/>
                    </a:lnTo>
                    <a:lnTo>
                      <a:pt x="25" y="32"/>
                    </a:lnTo>
                    <a:lnTo>
                      <a:pt x="26" y="32"/>
                    </a:lnTo>
                    <a:lnTo>
                      <a:pt x="27" y="32"/>
                    </a:lnTo>
                    <a:lnTo>
                      <a:pt x="28" y="32"/>
                    </a:lnTo>
                    <a:lnTo>
                      <a:pt x="29" y="32"/>
                    </a:lnTo>
                    <a:lnTo>
                      <a:pt x="31" y="32"/>
                    </a:lnTo>
                    <a:lnTo>
                      <a:pt x="32" y="32"/>
                    </a:lnTo>
                    <a:lnTo>
                      <a:pt x="34" y="32"/>
                    </a:lnTo>
                    <a:lnTo>
                      <a:pt x="35" y="32"/>
                    </a:lnTo>
                    <a:lnTo>
                      <a:pt x="36" y="32"/>
                    </a:lnTo>
                    <a:lnTo>
                      <a:pt x="38" y="32"/>
                    </a:lnTo>
                    <a:lnTo>
                      <a:pt x="39" y="26"/>
                    </a:lnTo>
                    <a:lnTo>
                      <a:pt x="40" y="26"/>
                    </a:lnTo>
                    <a:lnTo>
                      <a:pt x="41" y="26"/>
                    </a:lnTo>
                    <a:lnTo>
                      <a:pt x="42" y="26"/>
                    </a:lnTo>
                    <a:lnTo>
                      <a:pt x="44" y="19"/>
                    </a:lnTo>
                    <a:lnTo>
                      <a:pt x="45" y="19"/>
                    </a:lnTo>
                    <a:lnTo>
                      <a:pt x="46" y="19"/>
                    </a:lnTo>
                    <a:lnTo>
                      <a:pt x="48" y="13"/>
                    </a:lnTo>
                    <a:lnTo>
                      <a:pt x="49" y="13"/>
                    </a:lnTo>
                    <a:lnTo>
                      <a:pt x="51" y="13"/>
                    </a:lnTo>
                    <a:lnTo>
                      <a:pt x="52" y="13"/>
                    </a:lnTo>
                    <a:lnTo>
                      <a:pt x="53" y="6"/>
                    </a:lnTo>
                    <a:lnTo>
                      <a:pt x="54" y="6"/>
                    </a:lnTo>
                    <a:lnTo>
                      <a:pt x="55" y="6"/>
                    </a:lnTo>
                    <a:lnTo>
                      <a:pt x="57" y="0"/>
                    </a:lnTo>
                    <a:lnTo>
                      <a:pt x="58" y="0"/>
                    </a:lnTo>
                    <a:lnTo>
                      <a:pt x="59" y="0"/>
                    </a:lnTo>
                    <a:lnTo>
                      <a:pt x="61" y="0"/>
                    </a:lnTo>
                    <a:lnTo>
                      <a:pt x="62" y="6"/>
                    </a:lnTo>
                    <a:lnTo>
                      <a:pt x="64" y="6"/>
                    </a:lnTo>
                    <a:lnTo>
                      <a:pt x="65" y="6"/>
                    </a:lnTo>
                    <a:lnTo>
                      <a:pt x="66" y="6"/>
                    </a:lnTo>
                    <a:lnTo>
                      <a:pt x="67" y="6"/>
                    </a:lnTo>
                    <a:lnTo>
                      <a:pt x="68" y="6"/>
                    </a:lnTo>
                    <a:lnTo>
                      <a:pt x="70" y="13"/>
                    </a:lnTo>
                    <a:lnTo>
                      <a:pt x="71" y="13"/>
                    </a:lnTo>
                    <a:lnTo>
                      <a:pt x="72" y="12"/>
                    </a:lnTo>
                    <a:lnTo>
                      <a:pt x="74" y="12"/>
                    </a:lnTo>
                    <a:lnTo>
                      <a:pt x="75" y="12"/>
                    </a:lnTo>
                    <a:lnTo>
                      <a:pt x="77" y="12"/>
                    </a:lnTo>
                    <a:lnTo>
                      <a:pt x="78" y="12"/>
                    </a:lnTo>
                    <a:lnTo>
                      <a:pt x="79" y="12"/>
                    </a:lnTo>
                    <a:lnTo>
                      <a:pt x="80" y="18"/>
                    </a:lnTo>
                    <a:lnTo>
                      <a:pt x="81" y="18"/>
                    </a:lnTo>
                    <a:lnTo>
                      <a:pt x="83" y="18"/>
                    </a:lnTo>
                    <a:lnTo>
                      <a:pt x="84" y="18"/>
                    </a:lnTo>
                    <a:lnTo>
                      <a:pt x="85" y="18"/>
                    </a:lnTo>
                    <a:lnTo>
                      <a:pt x="86" y="18"/>
                    </a:lnTo>
                    <a:lnTo>
                      <a:pt x="88" y="18"/>
                    </a:lnTo>
                    <a:lnTo>
                      <a:pt x="90" y="18"/>
                    </a:lnTo>
                    <a:lnTo>
                      <a:pt x="91" y="18"/>
                    </a:lnTo>
                    <a:lnTo>
                      <a:pt x="92" y="18"/>
                    </a:lnTo>
                    <a:lnTo>
                      <a:pt x="93" y="25"/>
                    </a:lnTo>
                    <a:lnTo>
                      <a:pt x="94" y="25"/>
                    </a:lnTo>
                    <a:lnTo>
                      <a:pt x="96" y="25"/>
                    </a:lnTo>
                    <a:lnTo>
                      <a:pt x="97" y="25"/>
                    </a:lnTo>
                    <a:lnTo>
                      <a:pt x="98" y="25"/>
                    </a:lnTo>
                    <a:lnTo>
                      <a:pt x="99" y="25"/>
                    </a:lnTo>
                    <a:lnTo>
                      <a:pt x="101" y="25"/>
                    </a:lnTo>
                    <a:lnTo>
                      <a:pt x="103" y="25"/>
                    </a:lnTo>
                    <a:lnTo>
                      <a:pt x="104" y="25"/>
                    </a:lnTo>
                    <a:lnTo>
                      <a:pt x="105" y="25"/>
                    </a:lnTo>
                    <a:lnTo>
                      <a:pt x="106" y="25"/>
                    </a:lnTo>
                    <a:lnTo>
                      <a:pt x="107" y="25"/>
                    </a:lnTo>
                    <a:lnTo>
                      <a:pt x="109" y="18"/>
                    </a:lnTo>
                    <a:lnTo>
                      <a:pt x="110" y="18"/>
                    </a:lnTo>
                    <a:lnTo>
                      <a:pt x="111" y="18"/>
                    </a:lnTo>
                    <a:lnTo>
                      <a:pt x="112" y="18"/>
                    </a:lnTo>
                    <a:lnTo>
                      <a:pt x="114" y="18"/>
                    </a:lnTo>
                    <a:lnTo>
                      <a:pt x="116" y="18"/>
                    </a:lnTo>
                    <a:lnTo>
                      <a:pt x="117" y="18"/>
                    </a:lnTo>
                    <a:lnTo>
                      <a:pt x="118" y="18"/>
                    </a:lnTo>
                    <a:lnTo>
                      <a:pt x="119" y="18"/>
                    </a:lnTo>
                    <a:lnTo>
                      <a:pt x="120" y="25"/>
                    </a:lnTo>
                    <a:lnTo>
                      <a:pt x="122" y="25"/>
                    </a:lnTo>
                    <a:lnTo>
                      <a:pt x="123" y="25"/>
                    </a:lnTo>
                    <a:lnTo>
                      <a:pt x="124" y="25"/>
                    </a:lnTo>
                    <a:lnTo>
                      <a:pt x="125" y="25"/>
                    </a:lnTo>
                    <a:lnTo>
                      <a:pt x="126" y="25"/>
                    </a:lnTo>
                    <a:lnTo>
                      <a:pt x="129" y="25"/>
                    </a:lnTo>
                    <a:lnTo>
                      <a:pt x="130" y="25"/>
                    </a:lnTo>
                    <a:lnTo>
                      <a:pt x="131" y="25"/>
                    </a:lnTo>
                    <a:lnTo>
                      <a:pt x="132" y="25"/>
                    </a:lnTo>
                    <a:lnTo>
                      <a:pt x="133" y="25"/>
                    </a:lnTo>
                    <a:lnTo>
                      <a:pt x="135" y="25"/>
                    </a:lnTo>
                    <a:lnTo>
                      <a:pt x="136" y="25"/>
                    </a:lnTo>
                    <a:lnTo>
                      <a:pt x="137" y="25"/>
                    </a:lnTo>
                    <a:lnTo>
                      <a:pt x="138" y="25"/>
                    </a:lnTo>
                    <a:lnTo>
                      <a:pt x="139" y="25"/>
                    </a:lnTo>
                    <a:lnTo>
                      <a:pt x="142" y="25"/>
                    </a:lnTo>
                    <a:lnTo>
                      <a:pt x="143" y="31"/>
                    </a:lnTo>
                    <a:lnTo>
                      <a:pt x="144" y="31"/>
                    </a:lnTo>
                    <a:lnTo>
                      <a:pt x="145" y="31"/>
                    </a:lnTo>
                    <a:lnTo>
                      <a:pt x="146" y="31"/>
                    </a:lnTo>
                    <a:lnTo>
                      <a:pt x="148" y="31"/>
                    </a:lnTo>
                    <a:lnTo>
                      <a:pt x="149" y="31"/>
                    </a:lnTo>
                    <a:lnTo>
                      <a:pt x="150" y="31"/>
                    </a:lnTo>
                    <a:lnTo>
                      <a:pt x="151" y="31"/>
                    </a:lnTo>
                    <a:lnTo>
                      <a:pt x="152" y="38"/>
                    </a:lnTo>
                    <a:lnTo>
                      <a:pt x="155" y="38"/>
                    </a:lnTo>
                    <a:lnTo>
                      <a:pt x="156" y="37"/>
                    </a:lnTo>
                    <a:lnTo>
                      <a:pt x="157" y="37"/>
                    </a:lnTo>
                    <a:lnTo>
                      <a:pt x="158" y="37"/>
                    </a:lnTo>
                    <a:lnTo>
                      <a:pt x="159" y="43"/>
                    </a:lnTo>
                    <a:lnTo>
                      <a:pt x="161" y="43"/>
                    </a:lnTo>
                    <a:lnTo>
                      <a:pt x="162" y="4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1" name="Freeform 165"/>
              <p:cNvSpPr>
                <a:spLocks/>
              </p:cNvSpPr>
              <p:nvPr/>
            </p:nvSpPr>
            <p:spPr bwMode="auto">
              <a:xfrm>
                <a:off x="3906" y="3532"/>
                <a:ext cx="48" cy="2"/>
              </a:xfrm>
              <a:custGeom>
                <a:avLst/>
                <a:gdLst>
                  <a:gd name="T0" fmla="*/ 0 w 162"/>
                  <a:gd name="T1" fmla="*/ 0 h 14"/>
                  <a:gd name="T2" fmla="*/ 0 w 162"/>
                  <a:gd name="T3" fmla="*/ 0 h 14"/>
                  <a:gd name="T4" fmla="*/ 0 w 162"/>
                  <a:gd name="T5" fmla="*/ 0 h 14"/>
                  <a:gd name="T6" fmla="*/ 0 w 162"/>
                  <a:gd name="T7" fmla="*/ 0 h 14"/>
                  <a:gd name="T8" fmla="*/ 0 w 162"/>
                  <a:gd name="T9" fmla="*/ 0 h 14"/>
                  <a:gd name="T10" fmla="*/ 0 w 162"/>
                  <a:gd name="T11" fmla="*/ 0 h 14"/>
                  <a:gd name="T12" fmla="*/ 0 w 162"/>
                  <a:gd name="T13" fmla="*/ 0 h 14"/>
                  <a:gd name="T14" fmla="*/ 0 w 162"/>
                  <a:gd name="T15" fmla="*/ 0 h 14"/>
                  <a:gd name="T16" fmla="*/ 0 w 162"/>
                  <a:gd name="T17" fmla="*/ 0 h 14"/>
                  <a:gd name="T18" fmla="*/ 0 w 162"/>
                  <a:gd name="T19" fmla="*/ 0 h 14"/>
                  <a:gd name="T20" fmla="*/ 0 w 162"/>
                  <a:gd name="T21" fmla="*/ 0 h 14"/>
                  <a:gd name="T22" fmla="*/ 0 w 162"/>
                  <a:gd name="T23" fmla="*/ 0 h 14"/>
                  <a:gd name="T24" fmla="*/ 0 w 162"/>
                  <a:gd name="T25" fmla="*/ 0 h 14"/>
                  <a:gd name="T26" fmla="*/ 0 w 162"/>
                  <a:gd name="T27" fmla="*/ 0 h 14"/>
                  <a:gd name="T28" fmla="*/ 0 w 162"/>
                  <a:gd name="T29" fmla="*/ 0 h 14"/>
                  <a:gd name="T30" fmla="*/ 0 w 162"/>
                  <a:gd name="T31" fmla="*/ 0 h 14"/>
                  <a:gd name="T32" fmla="*/ 0 w 162"/>
                  <a:gd name="T33" fmla="*/ 0 h 14"/>
                  <a:gd name="T34" fmla="*/ 0 w 162"/>
                  <a:gd name="T35" fmla="*/ 0 h 14"/>
                  <a:gd name="T36" fmla="*/ 0 w 162"/>
                  <a:gd name="T37" fmla="*/ 0 h 14"/>
                  <a:gd name="T38" fmla="*/ 0 w 162"/>
                  <a:gd name="T39" fmla="*/ 0 h 14"/>
                  <a:gd name="T40" fmla="*/ 0 w 162"/>
                  <a:gd name="T41" fmla="*/ 0 h 14"/>
                  <a:gd name="T42" fmla="*/ 0 w 162"/>
                  <a:gd name="T43" fmla="*/ 0 h 14"/>
                  <a:gd name="T44" fmla="*/ 0 w 162"/>
                  <a:gd name="T45" fmla="*/ 0 h 14"/>
                  <a:gd name="T46" fmla="*/ 0 w 162"/>
                  <a:gd name="T47" fmla="*/ 0 h 14"/>
                  <a:gd name="T48" fmla="*/ 0 w 162"/>
                  <a:gd name="T49" fmla="*/ 0 h 14"/>
                  <a:gd name="T50" fmla="*/ 0 w 162"/>
                  <a:gd name="T51" fmla="*/ 0 h 14"/>
                  <a:gd name="T52" fmla="*/ 0 w 162"/>
                  <a:gd name="T53" fmla="*/ 0 h 14"/>
                  <a:gd name="T54" fmla="*/ 0 w 162"/>
                  <a:gd name="T55" fmla="*/ 0 h 14"/>
                  <a:gd name="T56" fmla="*/ 0 w 162"/>
                  <a:gd name="T57" fmla="*/ 0 h 14"/>
                  <a:gd name="T58" fmla="*/ 0 w 162"/>
                  <a:gd name="T59" fmla="*/ 0 h 14"/>
                  <a:gd name="T60" fmla="*/ 0 w 162"/>
                  <a:gd name="T61" fmla="*/ 0 h 14"/>
                  <a:gd name="T62" fmla="*/ 0 w 162"/>
                  <a:gd name="T63" fmla="*/ 0 h 14"/>
                  <a:gd name="T64" fmla="*/ 0 w 162"/>
                  <a:gd name="T65" fmla="*/ 0 h 14"/>
                  <a:gd name="T66" fmla="*/ 0 w 162"/>
                  <a:gd name="T67" fmla="*/ 0 h 14"/>
                  <a:gd name="T68" fmla="*/ 0 w 162"/>
                  <a:gd name="T69" fmla="*/ 0 h 14"/>
                  <a:gd name="T70" fmla="*/ 0 w 162"/>
                  <a:gd name="T71" fmla="*/ 0 h 14"/>
                  <a:gd name="T72" fmla="*/ 0 w 162"/>
                  <a:gd name="T73" fmla="*/ 0 h 14"/>
                  <a:gd name="T74" fmla="*/ 0 w 162"/>
                  <a:gd name="T75" fmla="*/ 0 h 14"/>
                  <a:gd name="T76" fmla="*/ 0 w 162"/>
                  <a:gd name="T77" fmla="*/ 0 h 14"/>
                  <a:gd name="T78" fmla="*/ 0 w 162"/>
                  <a:gd name="T79" fmla="*/ 0 h 14"/>
                  <a:gd name="T80" fmla="*/ 0 w 162"/>
                  <a:gd name="T81" fmla="*/ 0 h 14"/>
                  <a:gd name="T82" fmla="*/ 0 w 162"/>
                  <a:gd name="T83" fmla="*/ 0 h 14"/>
                  <a:gd name="T84" fmla="*/ 0 w 162"/>
                  <a:gd name="T85" fmla="*/ 0 h 14"/>
                  <a:gd name="T86" fmla="*/ 0 w 162"/>
                  <a:gd name="T87" fmla="*/ 0 h 14"/>
                  <a:gd name="T88" fmla="*/ 0 w 162"/>
                  <a:gd name="T89" fmla="*/ 0 h 14"/>
                  <a:gd name="T90" fmla="*/ 0 w 162"/>
                  <a:gd name="T91" fmla="*/ 0 h 14"/>
                  <a:gd name="T92" fmla="*/ 0 w 162"/>
                  <a:gd name="T93" fmla="*/ 0 h 14"/>
                  <a:gd name="T94" fmla="*/ 0 w 162"/>
                  <a:gd name="T95" fmla="*/ 0 h 14"/>
                  <a:gd name="T96" fmla="*/ 0 w 162"/>
                  <a:gd name="T97" fmla="*/ 0 h 14"/>
                  <a:gd name="T98" fmla="*/ 0 w 162"/>
                  <a:gd name="T99" fmla="*/ 0 h 14"/>
                  <a:gd name="T100" fmla="*/ 0 w 162"/>
                  <a:gd name="T101" fmla="*/ 0 h 14"/>
                  <a:gd name="T102" fmla="*/ 0 w 162"/>
                  <a:gd name="T103" fmla="*/ 0 h 14"/>
                  <a:gd name="T104" fmla="*/ 0 w 162"/>
                  <a:gd name="T105" fmla="*/ 0 h 14"/>
                  <a:gd name="T106" fmla="*/ 0 w 162"/>
                  <a:gd name="T107" fmla="*/ 0 h 14"/>
                  <a:gd name="T108" fmla="*/ 0 w 162"/>
                  <a:gd name="T109" fmla="*/ 0 h 14"/>
                  <a:gd name="T110" fmla="*/ 0 w 162"/>
                  <a:gd name="T111" fmla="*/ 0 h 14"/>
                  <a:gd name="T112" fmla="*/ 0 w 162"/>
                  <a:gd name="T113" fmla="*/ 0 h 14"/>
                  <a:gd name="T114" fmla="*/ 0 w 162"/>
                  <a:gd name="T115" fmla="*/ 0 h 14"/>
                  <a:gd name="T116" fmla="*/ 0 w 162"/>
                  <a:gd name="T117" fmla="*/ 0 h 14"/>
                  <a:gd name="T118" fmla="*/ 0 w 162"/>
                  <a:gd name="T119" fmla="*/ 0 h 14"/>
                  <a:gd name="T120" fmla="*/ 0 w 162"/>
                  <a:gd name="T121" fmla="*/ 0 h 14"/>
                  <a:gd name="T122" fmla="*/ 0 w 162"/>
                  <a:gd name="T123" fmla="*/ 0 h 14"/>
                  <a:gd name="T124" fmla="*/ 0 w 162"/>
                  <a:gd name="T125" fmla="*/ 0 h 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4">
                    <a:moveTo>
                      <a:pt x="0" y="7"/>
                    </a:moveTo>
                    <a:lnTo>
                      <a:pt x="1" y="7"/>
                    </a:lnTo>
                    <a:lnTo>
                      <a:pt x="2" y="7"/>
                    </a:lnTo>
                    <a:lnTo>
                      <a:pt x="3" y="7"/>
                    </a:lnTo>
                    <a:lnTo>
                      <a:pt x="6" y="7"/>
                    </a:lnTo>
                    <a:lnTo>
                      <a:pt x="7" y="7"/>
                    </a:lnTo>
                    <a:lnTo>
                      <a:pt x="8" y="7"/>
                    </a:lnTo>
                    <a:lnTo>
                      <a:pt x="9" y="7"/>
                    </a:lnTo>
                    <a:lnTo>
                      <a:pt x="11" y="7"/>
                    </a:lnTo>
                    <a:lnTo>
                      <a:pt x="12" y="7"/>
                    </a:lnTo>
                    <a:lnTo>
                      <a:pt x="13" y="7"/>
                    </a:lnTo>
                    <a:lnTo>
                      <a:pt x="14" y="7"/>
                    </a:lnTo>
                    <a:lnTo>
                      <a:pt x="15" y="7"/>
                    </a:lnTo>
                    <a:lnTo>
                      <a:pt x="17" y="14"/>
                    </a:lnTo>
                    <a:lnTo>
                      <a:pt x="19" y="14"/>
                    </a:lnTo>
                    <a:lnTo>
                      <a:pt x="20" y="14"/>
                    </a:lnTo>
                    <a:lnTo>
                      <a:pt x="21" y="14"/>
                    </a:lnTo>
                    <a:lnTo>
                      <a:pt x="22" y="14"/>
                    </a:lnTo>
                    <a:lnTo>
                      <a:pt x="24" y="14"/>
                    </a:lnTo>
                    <a:lnTo>
                      <a:pt x="25" y="14"/>
                    </a:lnTo>
                    <a:lnTo>
                      <a:pt x="26" y="14"/>
                    </a:lnTo>
                    <a:lnTo>
                      <a:pt x="27" y="14"/>
                    </a:lnTo>
                    <a:lnTo>
                      <a:pt x="28" y="14"/>
                    </a:lnTo>
                    <a:lnTo>
                      <a:pt x="30" y="14"/>
                    </a:lnTo>
                    <a:lnTo>
                      <a:pt x="32" y="14"/>
                    </a:lnTo>
                    <a:lnTo>
                      <a:pt x="33" y="14"/>
                    </a:lnTo>
                    <a:lnTo>
                      <a:pt x="34" y="14"/>
                    </a:lnTo>
                    <a:lnTo>
                      <a:pt x="35" y="14"/>
                    </a:lnTo>
                    <a:lnTo>
                      <a:pt x="37" y="7"/>
                    </a:lnTo>
                    <a:lnTo>
                      <a:pt x="38" y="7"/>
                    </a:lnTo>
                    <a:lnTo>
                      <a:pt x="39" y="7"/>
                    </a:lnTo>
                    <a:lnTo>
                      <a:pt x="40" y="7"/>
                    </a:lnTo>
                    <a:lnTo>
                      <a:pt x="41" y="7"/>
                    </a:lnTo>
                    <a:lnTo>
                      <a:pt x="43" y="14"/>
                    </a:lnTo>
                    <a:lnTo>
                      <a:pt x="44" y="14"/>
                    </a:lnTo>
                    <a:lnTo>
                      <a:pt x="46" y="14"/>
                    </a:lnTo>
                    <a:lnTo>
                      <a:pt x="47" y="14"/>
                    </a:lnTo>
                    <a:lnTo>
                      <a:pt x="48" y="7"/>
                    </a:lnTo>
                    <a:lnTo>
                      <a:pt x="50" y="7"/>
                    </a:lnTo>
                    <a:lnTo>
                      <a:pt x="51" y="7"/>
                    </a:lnTo>
                    <a:lnTo>
                      <a:pt x="52" y="7"/>
                    </a:lnTo>
                    <a:lnTo>
                      <a:pt x="53" y="7"/>
                    </a:lnTo>
                    <a:lnTo>
                      <a:pt x="54" y="7"/>
                    </a:lnTo>
                    <a:lnTo>
                      <a:pt x="56" y="7"/>
                    </a:lnTo>
                    <a:lnTo>
                      <a:pt x="57" y="7"/>
                    </a:lnTo>
                    <a:lnTo>
                      <a:pt x="59" y="7"/>
                    </a:lnTo>
                    <a:lnTo>
                      <a:pt x="60" y="7"/>
                    </a:lnTo>
                    <a:lnTo>
                      <a:pt x="61" y="7"/>
                    </a:lnTo>
                    <a:lnTo>
                      <a:pt x="63" y="7"/>
                    </a:lnTo>
                    <a:lnTo>
                      <a:pt x="64" y="7"/>
                    </a:lnTo>
                    <a:lnTo>
                      <a:pt x="65" y="7"/>
                    </a:lnTo>
                    <a:lnTo>
                      <a:pt x="66" y="7"/>
                    </a:lnTo>
                    <a:lnTo>
                      <a:pt x="67" y="7"/>
                    </a:lnTo>
                    <a:lnTo>
                      <a:pt x="69" y="7"/>
                    </a:lnTo>
                    <a:lnTo>
                      <a:pt x="70" y="7"/>
                    </a:lnTo>
                    <a:lnTo>
                      <a:pt x="72" y="7"/>
                    </a:lnTo>
                    <a:lnTo>
                      <a:pt x="73" y="7"/>
                    </a:lnTo>
                    <a:lnTo>
                      <a:pt x="74" y="7"/>
                    </a:lnTo>
                    <a:lnTo>
                      <a:pt x="76" y="7"/>
                    </a:lnTo>
                    <a:lnTo>
                      <a:pt x="77" y="7"/>
                    </a:lnTo>
                    <a:lnTo>
                      <a:pt x="78" y="7"/>
                    </a:lnTo>
                    <a:lnTo>
                      <a:pt x="79" y="14"/>
                    </a:lnTo>
                    <a:lnTo>
                      <a:pt x="80" y="14"/>
                    </a:lnTo>
                    <a:lnTo>
                      <a:pt x="82" y="14"/>
                    </a:lnTo>
                    <a:lnTo>
                      <a:pt x="83" y="14"/>
                    </a:lnTo>
                    <a:lnTo>
                      <a:pt x="84" y="14"/>
                    </a:lnTo>
                    <a:lnTo>
                      <a:pt x="86" y="14"/>
                    </a:lnTo>
                    <a:lnTo>
                      <a:pt x="87" y="14"/>
                    </a:lnTo>
                    <a:lnTo>
                      <a:pt x="89" y="14"/>
                    </a:lnTo>
                    <a:lnTo>
                      <a:pt x="90" y="14"/>
                    </a:lnTo>
                    <a:lnTo>
                      <a:pt x="91" y="14"/>
                    </a:lnTo>
                    <a:lnTo>
                      <a:pt x="92" y="14"/>
                    </a:lnTo>
                    <a:lnTo>
                      <a:pt x="93" y="14"/>
                    </a:lnTo>
                    <a:lnTo>
                      <a:pt x="95" y="14"/>
                    </a:lnTo>
                    <a:lnTo>
                      <a:pt x="96" y="14"/>
                    </a:lnTo>
                    <a:lnTo>
                      <a:pt x="97" y="14"/>
                    </a:lnTo>
                    <a:lnTo>
                      <a:pt x="99" y="14"/>
                    </a:lnTo>
                    <a:lnTo>
                      <a:pt x="100" y="12"/>
                    </a:lnTo>
                    <a:lnTo>
                      <a:pt x="102" y="12"/>
                    </a:lnTo>
                    <a:lnTo>
                      <a:pt x="103" y="12"/>
                    </a:lnTo>
                    <a:lnTo>
                      <a:pt x="104" y="12"/>
                    </a:lnTo>
                    <a:lnTo>
                      <a:pt x="105" y="12"/>
                    </a:lnTo>
                    <a:lnTo>
                      <a:pt x="106" y="7"/>
                    </a:lnTo>
                    <a:lnTo>
                      <a:pt x="108" y="7"/>
                    </a:lnTo>
                    <a:lnTo>
                      <a:pt x="109" y="7"/>
                    </a:lnTo>
                    <a:lnTo>
                      <a:pt x="110" y="7"/>
                    </a:lnTo>
                    <a:lnTo>
                      <a:pt x="112" y="6"/>
                    </a:lnTo>
                    <a:lnTo>
                      <a:pt x="113" y="6"/>
                    </a:lnTo>
                    <a:lnTo>
                      <a:pt x="115" y="6"/>
                    </a:lnTo>
                    <a:lnTo>
                      <a:pt x="116" y="6"/>
                    </a:lnTo>
                    <a:lnTo>
                      <a:pt x="117" y="6"/>
                    </a:lnTo>
                    <a:lnTo>
                      <a:pt x="118" y="6"/>
                    </a:lnTo>
                    <a:lnTo>
                      <a:pt x="119" y="6"/>
                    </a:lnTo>
                    <a:lnTo>
                      <a:pt x="121" y="6"/>
                    </a:lnTo>
                    <a:lnTo>
                      <a:pt x="122" y="6"/>
                    </a:lnTo>
                    <a:lnTo>
                      <a:pt x="123" y="6"/>
                    </a:lnTo>
                    <a:lnTo>
                      <a:pt x="124" y="6"/>
                    </a:lnTo>
                    <a:lnTo>
                      <a:pt x="126" y="6"/>
                    </a:lnTo>
                    <a:lnTo>
                      <a:pt x="128" y="6"/>
                    </a:lnTo>
                    <a:lnTo>
                      <a:pt x="129" y="6"/>
                    </a:lnTo>
                    <a:lnTo>
                      <a:pt x="130" y="6"/>
                    </a:lnTo>
                    <a:lnTo>
                      <a:pt x="131" y="6"/>
                    </a:lnTo>
                    <a:lnTo>
                      <a:pt x="132" y="6"/>
                    </a:lnTo>
                    <a:lnTo>
                      <a:pt x="134" y="6"/>
                    </a:lnTo>
                    <a:lnTo>
                      <a:pt x="135" y="6"/>
                    </a:lnTo>
                    <a:lnTo>
                      <a:pt x="136" y="6"/>
                    </a:lnTo>
                    <a:lnTo>
                      <a:pt x="137" y="6"/>
                    </a:lnTo>
                    <a:lnTo>
                      <a:pt x="139" y="6"/>
                    </a:lnTo>
                    <a:lnTo>
                      <a:pt x="141" y="6"/>
                    </a:lnTo>
                    <a:lnTo>
                      <a:pt x="142" y="6"/>
                    </a:lnTo>
                    <a:lnTo>
                      <a:pt x="143" y="6"/>
                    </a:lnTo>
                    <a:lnTo>
                      <a:pt x="144" y="6"/>
                    </a:lnTo>
                    <a:lnTo>
                      <a:pt x="145" y="6"/>
                    </a:lnTo>
                    <a:lnTo>
                      <a:pt x="147" y="6"/>
                    </a:lnTo>
                    <a:lnTo>
                      <a:pt x="148" y="6"/>
                    </a:lnTo>
                    <a:lnTo>
                      <a:pt x="149" y="6"/>
                    </a:lnTo>
                    <a:lnTo>
                      <a:pt x="150" y="6"/>
                    </a:lnTo>
                    <a:lnTo>
                      <a:pt x="152" y="6"/>
                    </a:lnTo>
                    <a:lnTo>
                      <a:pt x="154" y="6"/>
                    </a:lnTo>
                    <a:lnTo>
                      <a:pt x="155" y="6"/>
                    </a:lnTo>
                    <a:lnTo>
                      <a:pt x="156" y="6"/>
                    </a:lnTo>
                    <a:lnTo>
                      <a:pt x="157" y="6"/>
                    </a:lnTo>
                    <a:lnTo>
                      <a:pt x="158" y="0"/>
                    </a:lnTo>
                    <a:lnTo>
                      <a:pt x="160" y="0"/>
                    </a:lnTo>
                    <a:lnTo>
                      <a:pt x="161" y="0"/>
                    </a:lnTo>
                    <a:lnTo>
                      <a:pt x="162"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2" name="Freeform 166"/>
              <p:cNvSpPr>
                <a:spLocks/>
              </p:cNvSpPr>
              <p:nvPr/>
            </p:nvSpPr>
            <p:spPr bwMode="auto">
              <a:xfrm>
                <a:off x="3954" y="3527"/>
                <a:ext cx="48" cy="6"/>
              </a:xfrm>
              <a:custGeom>
                <a:avLst/>
                <a:gdLst>
                  <a:gd name="T0" fmla="*/ 0 w 162"/>
                  <a:gd name="T1" fmla="*/ 0 h 57"/>
                  <a:gd name="T2" fmla="*/ 0 w 162"/>
                  <a:gd name="T3" fmla="*/ 0 h 57"/>
                  <a:gd name="T4" fmla="*/ 0 w 162"/>
                  <a:gd name="T5" fmla="*/ 0 h 57"/>
                  <a:gd name="T6" fmla="*/ 0 w 162"/>
                  <a:gd name="T7" fmla="*/ 0 h 57"/>
                  <a:gd name="T8" fmla="*/ 0 w 162"/>
                  <a:gd name="T9" fmla="*/ 0 h 57"/>
                  <a:gd name="T10" fmla="*/ 0 w 162"/>
                  <a:gd name="T11" fmla="*/ 0 h 57"/>
                  <a:gd name="T12" fmla="*/ 0 w 162"/>
                  <a:gd name="T13" fmla="*/ 0 h 57"/>
                  <a:gd name="T14" fmla="*/ 0 w 162"/>
                  <a:gd name="T15" fmla="*/ 0 h 57"/>
                  <a:gd name="T16" fmla="*/ 0 w 162"/>
                  <a:gd name="T17" fmla="*/ 0 h 57"/>
                  <a:gd name="T18" fmla="*/ 0 w 162"/>
                  <a:gd name="T19" fmla="*/ 0 h 57"/>
                  <a:gd name="T20" fmla="*/ 0 w 162"/>
                  <a:gd name="T21" fmla="*/ 0 h 57"/>
                  <a:gd name="T22" fmla="*/ 0 w 162"/>
                  <a:gd name="T23" fmla="*/ 0 h 57"/>
                  <a:gd name="T24" fmla="*/ 0 w 162"/>
                  <a:gd name="T25" fmla="*/ 0 h 57"/>
                  <a:gd name="T26" fmla="*/ 0 w 162"/>
                  <a:gd name="T27" fmla="*/ 0 h 57"/>
                  <a:gd name="T28" fmla="*/ 0 w 162"/>
                  <a:gd name="T29" fmla="*/ 0 h 57"/>
                  <a:gd name="T30" fmla="*/ 0 w 162"/>
                  <a:gd name="T31" fmla="*/ 0 h 57"/>
                  <a:gd name="T32" fmla="*/ 0 w 162"/>
                  <a:gd name="T33" fmla="*/ 0 h 57"/>
                  <a:gd name="T34" fmla="*/ 0 w 162"/>
                  <a:gd name="T35" fmla="*/ 0 h 57"/>
                  <a:gd name="T36" fmla="*/ 0 w 162"/>
                  <a:gd name="T37" fmla="*/ 0 h 57"/>
                  <a:gd name="T38" fmla="*/ 0 w 162"/>
                  <a:gd name="T39" fmla="*/ 0 h 57"/>
                  <a:gd name="T40" fmla="*/ 0 w 162"/>
                  <a:gd name="T41" fmla="*/ 0 h 57"/>
                  <a:gd name="T42" fmla="*/ 0 w 162"/>
                  <a:gd name="T43" fmla="*/ 0 h 57"/>
                  <a:gd name="T44" fmla="*/ 0 w 162"/>
                  <a:gd name="T45" fmla="*/ 0 h 57"/>
                  <a:gd name="T46" fmla="*/ 0 w 162"/>
                  <a:gd name="T47" fmla="*/ 0 h 57"/>
                  <a:gd name="T48" fmla="*/ 0 w 162"/>
                  <a:gd name="T49" fmla="*/ 0 h 57"/>
                  <a:gd name="T50" fmla="*/ 0 w 162"/>
                  <a:gd name="T51" fmla="*/ 0 h 57"/>
                  <a:gd name="T52" fmla="*/ 0 w 162"/>
                  <a:gd name="T53" fmla="*/ 0 h 57"/>
                  <a:gd name="T54" fmla="*/ 0 w 162"/>
                  <a:gd name="T55" fmla="*/ 0 h 57"/>
                  <a:gd name="T56" fmla="*/ 0 w 162"/>
                  <a:gd name="T57" fmla="*/ 0 h 57"/>
                  <a:gd name="T58" fmla="*/ 0 w 162"/>
                  <a:gd name="T59" fmla="*/ 0 h 57"/>
                  <a:gd name="T60" fmla="*/ 0 w 162"/>
                  <a:gd name="T61" fmla="*/ 0 h 57"/>
                  <a:gd name="T62" fmla="*/ 0 w 162"/>
                  <a:gd name="T63" fmla="*/ 0 h 57"/>
                  <a:gd name="T64" fmla="*/ 0 w 162"/>
                  <a:gd name="T65" fmla="*/ 0 h 57"/>
                  <a:gd name="T66" fmla="*/ 0 w 162"/>
                  <a:gd name="T67" fmla="*/ 0 h 57"/>
                  <a:gd name="T68" fmla="*/ 0 w 162"/>
                  <a:gd name="T69" fmla="*/ 0 h 57"/>
                  <a:gd name="T70" fmla="*/ 0 w 162"/>
                  <a:gd name="T71" fmla="*/ 0 h 57"/>
                  <a:gd name="T72" fmla="*/ 0 w 162"/>
                  <a:gd name="T73" fmla="*/ 0 h 57"/>
                  <a:gd name="T74" fmla="*/ 0 w 162"/>
                  <a:gd name="T75" fmla="*/ 0 h 57"/>
                  <a:gd name="T76" fmla="*/ 0 w 162"/>
                  <a:gd name="T77" fmla="*/ 0 h 57"/>
                  <a:gd name="T78" fmla="*/ 0 w 162"/>
                  <a:gd name="T79" fmla="*/ 0 h 57"/>
                  <a:gd name="T80" fmla="*/ 0 w 162"/>
                  <a:gd name="T81" fmla="*/ 0 h 57"/>
                  <a:gd name="T82" fmla="*/ 0 w 162"/>
                  <a:gd name="T83" fmla="*/ 0 h 57"/>
                  <a:gd name="T84" fmla="*/ 0 w 162"/>
                  <a:gd name="T85" fmla="*/ 0 h 57"/>
                  <a:gd name="T86" fmla="*/ 0 w 162"/>
                  <a:gd name="T87" fmla="*/ 0 h 57"/>
                  <a:gd name="T88" fmla="*/ 0 w 162"/>
                  <a:gd name="T89" fmla="*/ 0 h 57"/>
                  <a:gd name="T90" fmla="*/ 0 w 162"/>
                  <a:gd name="T91" fmla="*/ 0 h 57"/>
                  <a:gd name="T92" fmla="*/ 0 w 162"/>
                  <a:gd name="T93" fmla="*/ 0 h 57"/>
                  <a:gd name="T94" fmla="*/ 0 w 162"/>
                  <a:gd name="T95" fmla="*/ 0 h 57"/>
                  <a:gd name="T96" fmla="*/ 0 w 162"/>
                  <a:gd name="T97" fmla="*/ 0 h 57"/>
                  <a:gd name="T98" fmla="*/ 0 w 162"/>
                  <a:gd name="T99" fmla="*/ 0 h 57"/>
                  <a:gd name="T100" fmla="*/ 0 w 162"/>
                  <a:gd name="T101" fmla="*/ 0 h 57"/>
                  <a:gd name="T102" fmla="*/ 0 w 162"/>
                  <a:gd name="T103" fmla="*/ 0 h 57"/>
                  <a:gd name="T104" fmla="*/ 0 w 162"/>
                  <a:gd name="T105" fmla="*/ 0 h 57"/>
                  <a:gd name="T106" fmla="*/ 0 w 162"/>
                  <a:gd name="T107" fmla="*/ 0 h 57"/>
                  <a:gd name="T108" fmla="*/ 0 w 162"/>
                  <a:gd name="T109" fmla="*/ 0 h 57"/>
                  <a:gd name="T110" fmla="*/ 0 w 162"/>
                  <a:gd name="T111" fmla="*/ 0 h 57"/>
                  <a:gd name="T112" fmla="*/ 0 w 162"/>
                  <a:gd name="T113" fmla="*/ 0 h 57"/>
                  <a:gd name="T114" fmla="*/ 0 w 162"/>
                  <a:gd name="T115" fmla="*/ 0 h 57"/>
                  <a:gd name="T116" fmla="*/ 0 w 162"/>
                  <a:gd name="T117" fmla="*/ 0 h 57"/>
                  <a:gd name="T118" fmla="*/ 0 w 162"/>
                  <a:gd name="T119" fmla="*/ 0 h 57"/>
                  <a:gd name="T120" fmla="*/ 0 w 162"/>
                  <a:gd name="T121" fmla="*/ 0 h 57"/>
                  <a:gd name="T122" fmla="*/ 0 w 162"/>
                  <a:gd name="T123" fmla="*/ 0 h 57"/>
                  <a:gd name="T124" fmla="*/ 0 w 162"/>
                  <a:gd name="T125" fmla="*/ 0 h 5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57">
                    <a:moveTo>
                      <a:pt x="0" y="52"/>
                    </a:moveTo>
                    <a:lnTo>
                      <a:pt x="1" y="52"/>
                    </a:lnTo>
                    <a:lnTo>
                      <a:pt x="2" y="52"/>
                    </a:lnTo>
                    <a:lnTo>
                      <a:pt x="5" y="52"/>
                    </a:lnTo>
                    <a:lnTo>
                      <a:pt x="6" y="52"/>
                    </a:lnTo>
                    <a:lnTo>
                      <a:pt x="7" y="52"/>
                    </a:lnTo>
                    <a:lnTo>
                      <a:pt x="8" y="52"/>
                    </a:lnTo>
                    <a:lnTo>
                      <a:pt x="10" y="52"/>
                    </a:lnTo>
                    <a:lnTo>
                      <a:pt x="11" y="52"/>
                    </a:lnTo>
                    <a:lnTo>
                      <a:pt x="12" y="52"/>
                    </a:lnTo>
                    <a:lnTo>
                      <a:pt x="13" y="52"/>
                    </a:lnTo>
                    <a:lnTo>
                      <a:pt x="14" y="52"/>
                    </a:lnTo>
                    <a:lnTo>
                      <a:pt x="17" y="52"/>
                    </a:lnTo>
                    <a:lnTo>
                      <a:pt x="18" y="45"/>
                    </a:lnTo>
                    <a:lnTo>
                      <a:pt x="19" y="45"/>
                    </a:lnTo>
                    <a:lnTo>
                      <a:pt x="20" y="45"/>
                    </a:lnTo>
                    <a:lnTo>
                      <a:pt x="21" y="45"/>
                    </a:lnTo>
                    <a:lnTo>
                      <a:pt x="23" y="45"/>
                    </a:lnTo>
                    <a:lnTo>
                      <a:pt x="24" y="39"/>
                    </a:lnTo>
                    <a:lnTo>
                      <a:pt x="25" y="39"/>
                    </a:lnTo>
                    <a:lnTo>
                      <a:pt x="26" y="39"/>
                    </a:lnTo>
                    <a:lnTo>
                      <a:pt x="27" y="39"/>
                    </a:lnTo>
                    <a:lnTo>
                      <a:pt x="30" y="39"/>
                    </a:lnTo>
                    <a:lnTo>
                      <a:pt x="31" y="39"/>
                    </a:lnTo>
                    <a:lnTo>
                      <a:pt x="32" y="39"/>
                    </a:lnTo>
                    <a:lnTo>
                      <a:pt x="33" y="39"/>
                    </a:lnTo>
                    <a:lnTo>
                      <a:pt x="34" y="39"/>
                    </a:lnTo>
                    <a:lnTo>
                      <a:pt x="36" y="39"/>
                    </a:lnTo>
                    <a:lnTo>
                      <a:pt x="37" y="39"/>
                    </a:lnTo>
                    <a:lnTo>
                      <a:pt x="38" y="39"/>
                    </a:lnTo>
                    <a:lnTo>
                      <a:pt x="39" y="39"/>
                    </a:lnTo>
                    <a:lnTo>
                      <a:pt x="40" y="39"/>
                    </a:lnTo>
                    <a:lnTo>
                      <a:pt x="42" y="39"/>
                    </a:lnTo>
                    <a:lnTo>
                      <a:pt x="44" y="39"/>
                    </a:lnTo>
                    <a:lnTo>
                      <a:pt x="45" y="39"/>
                    </a:lnTo>
                    <a:lnTo>
                      <a:pt x="46" y="39"/>
                    </a:lnTo>
                    <a:lnTo>
                      <a:pt x="47" y="39"/>
                    </a:lnTo>
                    <a:lnTo>
                      <a:pt x="49" y="39"/>
                    </a:lnTo>
                    <a:lnTo>
                      <a:pt x="50" y="39"/>
                    </a:lnTo>
                    <a:lnTo>
                      <a:pt x="51" y="39"/>
                    </a:lnTo>
                    <a:lnTo>
                      <a:pt x="52" y="39"/>
                    </a:lnTo>
                    <a:lnTo>
                      <a:pt x="53" y="39"/>
                    </a:lnTo>
                    <a:lnTo>
                      <a:pt x="55" y="45"/>
                    </a:lnTo>
                    <a:lnTo>
                      <a:pt x="57" y="45"/>
                    </a:lnTo>
                    <a:lnTo>
                      <a:pt x="58" y="45"/>
                    </a:lnTo>
                    <a:lnTo>
                      <a:pt x="59" y="45"/>
                    </a:lnTo>
                    <a:lnTo>
                      <a:pt x="60" y="45"/>
                    </a:lnTo>
                    <a:lnTo>
                      <a:pt x="62" y="45"/>
                    </a:lnTo>
                    <a:lnTo>
                      <a:pt x="63" y="45"/>
                    </a:lnTo>
                    <a:lnTo>
                      <a:pt x="64" y="45"/>
                    </a:lnTo>
                    <a:lnTo>
                      <a:pt x="65" y="45"/>
                    </a:lnTo>
                    <a:lnTo>
                      <a:pt x="66" y="45"/>
                    </a:lnTo>
                    <a:lnTo>
                      <a:pt x="68" y="45"/>
                    </a:lnTo>
                    <a:lnTo>
                      <a:pt x="70" y="45"/>
                    </a:lnTo>
                    <a:lnTo>
                      <a:pt x="71" y="39"/>
                    </a:lnTo>
                    <a:lnTo>
                      <a:pt x="72" y="39"/>
                    </a:lnTo>
                    <a:lnTo>
                      <a:pt x="73" y="39"/>
                    </a:lnTo>
                    <a:lnTo>
                      <a:pt x="75" y="39"/>
                    </a:lnTo>
                    <a:lnTo>
                      <a:pt x="76" y="39"/>
                    </a:lnTo>
                    <a:lnTo>
                      <a:pt x="77" y="39"/>
                    </a:lnTo>
                    <a:lnTo>
                      <a:pt x="78" y="32"/>
                    </a:lnTo>
                    <a:lnTo>
                      <a:pt x="79" y="32"/>
                    </a:lnTo>
                    <a:lnTo>
                      <a:pt x="81" y="32"/>
                    </a:lnTo>
                    <a:lnTo>
                      <a:pt x="82" y="32"/>
                    </a:lnTo>
                    <a:lnTo>
                      <a:pt x="84" y="32"/>
                    </a:lnTo>
                    <a:lnTo>
                      <a:pt x="85" y="26"/>
                    </a:lnTo>
                    <a:lnTo>
                      <a:pt x="86" y="26"/>
                    </a:lnTo>
                    <a:lnTo>
                      <a:pt x="88" y="26"/>
                    </a:lnTo>
                    <a:lnTo>
                      <a:pt x="89" y="26"/>
                    </a:lnTo>
                    <a:lnTo>
                      <a:pt x="90" y="26"/>
                    </a:lnTo>
                    <a:lnTo>
                      <a:pt x="91" y="26"/>
                    </a:lnTo>
                    <a:lnTo>
                      <a:pt x="92" y="19"/>
                    </a:lnTo>
                    <a:lnTo>
                      <a:pt x="94" y="19"/>
                    </a:lnTo>
                    <a:lnTo>
                      <a:pt x="95" y="19"/>
                    </a:lnTo>
                    <a:lnTo>
                      <a:pt x="97" y="19"/>
                    </a:lnTo>
                    <a:lnTo>
                      <a:pt x="98" y="19"/>
                    </a:lnTo>
                    <a:lnTo>
                      <a:pt x="99" y="19"/>
                    </a:lnTo>
                    <a:lnTo>
                      <a:pt x="101" y="19"/>
                    </a:lnTo>
                    <a:lnTo>
                      <a:pt x="102" y="19"/>
                    </a:lnTo>
                    <a:lnTo>
                      <a:pt x="103" y="19"/>
                    </a:lnTo>
                    <a:lnTo>
                      <a:pt x="104" y="13"/>
                    </a:lnTo>
                    <a:lnTo>
                      <a:pt x="105" y="13"/>
                    </a:lnTo>
                    <a:lnTo>
                      <a:pt x="107" y="13"/>
                    </a:lnTo>
                    <a:lnTo>
                      <a:pt x="108" y="13"/>
                    </a:lnTo>
                    <a:lnTo>
                      <a:pt x="110" y="6"/>
                    </a:lnTo>
                    <a:lnTo>
                      <a:pt x="111" y="6"/>
                    </a:lnTo>
                    <a:lnTo>
                      <a:pt x="112" y="6"/>
                    </a:lnTo>
                    <a:lnTo>
                      <a:pt x="114" y="0"/>
                    </a:lnTo>
                    <a:lnTo>
                      <a:pt x="115" y="0"/>
                    </a:lnTo>
                    <a:lnTo>
                      <a:pt x="116" y="0"/>
                    </a:lnTo>
                    <a:lnTo>
                      <a:pt x="117" y="6"/>
                    </a:lnTo>
                    <a:lnTo>
                      <a:pt x="118" y="6"/>
                    </a:lnTo>
                    <a:lnTo>
                      <a:pt x="120" y="0"/>
                    </a:lnTo>
                    <a:lnTo>
                      <a:pt x="121" y="0"/>
                    </a:lnTo>
                    <a:lnTo>
                      <a:pt x="122" y="0"/>
                    </a:lnTo>
                    <a:lnTo>
                      <a:pt x="124" y="0"/>
                    </a:lnTo>
                    <a:lnTo>
                      <a:pt x="125" y="6"/>
                    </a:lnTo>
                    <a:lnTo>
                      <a:pt x="127" y="6"/>
                    </a:lnTo>
                    <a:lnTo>
                      <a:pt x="128" y="6"/>
                    </a:lnTo>
                    <a:lnTo>
                      <a:pt x="129" y="13"/>
                    </a:lnTo>
                    <a:lnTo>
                      <a:pt x="130" y="19"/>
                    </a:lnTo>
                    <a:lnTo>
                      <a:pt x="131" y="19"/>
                    </a:lnTo>
                    <a:lnTo>
                      <a:pt x="133" y="25"/>
                    </a:lnTo>
                    <a:lnTo>
                      <a:pt x="134" y="31"/>
                    </a:lnTo>
                    <a:lnTo>
                      <a:pt x="135" y="37"/>
                    </a:lnTo>
                    <a:lnTo>
                      <a:pt x="137" y="37"/>
                    </a:lnTo>
                    <a:lnTo>
                      <a:pt x="138" y="44"/>
                    </a:lnTo>
                    <a:lnTo>
                      <a:pt x="140" y="44"/>
                    </a:lnTo>
                    <a:lnTo>
                      <a:pt x="141" y="44"/>
                    </a:lnTo>
                    <a:lnTo>
                      <a:pt x="142" y="44"/>
                    </a:lnTo>
                    <a:lnTo>
                      <a:pt x="143" y="44"/>
                    </a:lnTo>
                    <a:lnTo>
                      <a:pt x="144" y="44"/>
                    </a:lnTo>
                    <a:lnTo>
                      <a:pt x="146" y="50"/>
                    </a:lnTo>
                    <a:lnTo>
                      <a:pt x="147" y="50"/>
                    </a:lnTo>
                    <a:lnTo>
                      <a:pt x="148" y="50"/>
                    </a:lnTo>
                    <a:lnTo>
                      <a:pt x="150" y="50"/>
                    </a:lnTo>
                    <a:lnTo>
                      <a:pt x="151" y="57"/>
                    </a:lnTo>
                    <a:lnTo>
                      <a:pt x="153" y="57"/>
                    </a:lnTo>
                    <a:lnTo>
                      <a:pt x="154" y="57"/>
                    </a:lnTo>
                    <a:lnTo>
                      <a:pt x="155" y="57"/>
                    </a:lnTo>
                    <a:lnTo>
                      <a:pt x="156" y="57"/>
                    </a:lnTo>
                    <a:lnTo>
                      <a:pt x="157" y="57"/>
                    </a:lnTo>
                    <a:lnTo>
                      <a:pt x="159" y="57"/>
                    </a:lnTo>
                    <a:lnTo>
                      <a:pt x="160" y="57"/>
                    </a:lnTo>
                    <a:lnTo>
                      <a:pt x="161" y="57"/>
                    </a:lnTo>
                    <a:lnTo>
                      <a:pt x="162" y="5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3" name="Freeform 167"/>
              <p:cNvSpPr>
                <a:spLocks/>
              </p:cNvSpPr>
              <p:nvPr/>
            </p:nvSpPr>
            <p:spPr bwMode="auto">
              <a:xfrm>
                <a:off x="4002" y="3527"/>
                <a:ext cx="48" cy="6"/>
              </a:xfrm>
              <a:custGeom>
                <a:avLst/>
                <a:gdLst>
                  <a:gd name="T0" fmla="*/ 0 w 163"/>
                  <a:gd name="T1" fmla="*/ 0 h 53"/>
                  <a:gd name="T2" fmla="*/ 0 w 163"/>
                  <a:gd name="T3" fmla="*/ 0 h 53"/>
                  <a:gd name="T4" fmla="*/ 0 w 163"/>
                  <a:gd name="T5" fmla="*/ 0 h 53"/>
                  <a:gd name="T6" fmla="*/ 0 w 163"/>
                  <a:gd name="T7" fmla="*/ 0 h 53"/>
                  <a:gd name="T8" fmla="*/ 0 w 163"/>
                  <a:gd name="T9" fmla="*/ 0 h 53"/>
                  <a:gd name="T10" fmla="*/ 0 w 163"/>
                  <a:gd name="T11" fmla="*/ 0 h 53"/>
                  <a:gd name="T12" fmla="*/ 0 w 163"/>
                  <a:gd name="T13" fmla="*/ 0 h 53"/>
                  <a:gd name="T14" fmla="*/ 0 w 163"/>
                  <a:gd name="T15" fmla="*/ 0 h 53"/>
                  <a:gd name="T16" fmla="*/ 0 w 163"/>
                  <a:gd name="T17" fmla="*/ 0 h 53"/>
                  <a:gd name="T18" fmla="*/ 0 w 163"/>
                  <a:gd name="T19" fmla="*/ 0 h 53"/>
                  <a:gd name="T20" fmla="*/ 0 w 163"/>
                  <a:gd name="T21" fmla="*/ 0 h 53"/>
                  <a:gd name="T22" fmla="*/ 0 w 163"/>
                  <a:gd name="T23" fmla="*/ 0 h 53"/>
                  <a:gd name="T24" fmla="*/ 0 w 163"/>
                  <a:gd name="T25" fmla="*/ 0 h 53"/>
                  <a:gd name="T26" fmla="*/ 0 w 163"/>
                  <a:gd name="T27" fmla="*/ 0 h 53"/>
                  <a:gd name="T28" fmla="*/ 0 w 163"/>
                  <a:gd name="T29" fmla="*/ 0 h 53"/>
                  <a:gd name="T30" fmla="*/ 0 w 163"/>
                  <a:gd name="T31" fmla="*/ 0 h 53"/>
                  <a:gd name="T32" fmla="*/ 0 w 163"/>
                  <a:gd name="T33" fmla="*/ 0 h 53"/>
                  <a:gd name="T34" fmla="*/ 0 w 163"/>
                  <a:gd name="T35" fmla="*/ 0 h 53"/>
                  <a:gd name="T36" fmla="*/ 0 w 163"/>
                  <a:gd name="T37" fmla="*/ 0 h 53"/>
                  <a:gd name="T38" fmla="*/ 0 w 163"/>
                  <a:gd name="T39" fmla="*/ 0 h 53"/>
                  <a:gd name="T40" fmla="*/ 0 w 163"/>
                  <a:gd name="T41" fmla="*/ 0 h 53"/>
                  <a:gd name="T42" fmla="*/ 0 w 163"/>
                  <a:gd name="T43" fmla="*/ 0 h 53"/>
                  <a:gd name="T44" fmla="*/ 0 w 163"/>
                  <a:gd name="T45" fmla="*/ 0 h 53"/>
                  <a:gd name="T46" fmla="*/ 0 w 163"/>
                  <a:gd name="T47" fmla="*/ 0 h 53"/>
                  <a:gd name="T48" fmla="*/ 0 w 163"/>
                  <a:gd name="T49" fmla="*/ 0 h 53"/>
                  <a:gd name="T50" fmla="*/ 0 w 163"/>
                  <a:gd name="T51" fmla="*/ 0 h 53"/>
                  <a:gd name="T52" fmla="*/ 0 w 163"/>
                  <a:gd name="T53" fmla="*/ 0 h 53"/>
                  <a:gd name="T54" fmla="*/ 0 w 163"/>
                  <a:gd name="T55" fmla="*/ 0 h 53"/>
                  <a:gd name="T56" fmla="*/ 0 w 163"/>
                  <a:gd name="T57" fmla="*/ 0 h 53"/>
                  <a:gd name="T58" fmla="*/ 0 w 163"/>
                  <a:gd name="T59" fmla="*/ 0 h 53"/>
                  <a:gd name="T60" fmla="*/ 0 w 163"/>
                  <a:gd name="T61" fmla="*/ 0 h 53"/>
                  <a:gd name="T62" fmla="*/ 0 w 163"/>
                  <a:gd name="T63" fmla="*/ 0 h 53"/>
                  <a:gd name="T64" fmla="*/ 0 w 163"/>
                  <a:gd name="T65" fmla="*/ 0 h 53"/>
                  <a:gd name="T66" fmla="*/ 0 w 163"/>
                  <a:gd name="T67" fmla="*/ 0 h 53"/>
                  <a:gd name="T68" fmla="*/ 0 w 163"/>
                  <a:gd name="T69" fmla="*/ 0 h 53"/>
                  <a:gd name="T70" fmla="*/ 0 w 163"/>
                  <a:gd name="T71" fmla="*/ 0 h 53"/>
                  <a:gd name="T72" fmla="*/ 0 w 163"/>
                  <a:gd name="T73" fmla="*/ 0 h 53"/>
                  <a:gd name="T74" fmla="*/ 0 w 163"/>
                  <a:gd name="T75" fmla="*/ 0 h 53"/>
                  <a:gd name="T76" fmla="*/ 0 w 163"/>
                  <a:gd name="T77" fmla="*/ 0 h 53"/>
                  <a:gd name="T78" fmla="*/ 0 w 163"/>
                  <a:gd name="T79" fmla="*/ 0 h 53"/>
                  <a:gd name="T80" fmla="*/ 0 w 163"/>
                  <a:gd name="T81" fmla="*/ 0 h 53"/>
                  <a:gd name="T82" fmla="*/ 0 w 163"/>
                  <a:gd name="T83" fmla="*/ 0 h 53"/>
                  <a:gd name="T84" fmla="*/ 0 w 163"/>
                  <a:gd name="T85" fmla="*/ 0 h 53"/>
                  <a:gd name="T86" fmla="*/ 0 w 163"/>
                  <a:gd name="T87" fmla="*/ 0 h 53"/>
                  <a:gd name="T88" fmla="*/ 0 w 163"/>
                  <a:gd name="T89" fmla="*/ 0 h 53"/>
                  <a:gd name="T90" fmla="*/ 0 w 163"/>
                  <a:gd name="T91" fmla="*/ 0 h 53"/>
                  <a:gd name="T92" fmla="*/ 0 w 163"/>
                  <a:gd name="T93" fmla="*/ 0 h 53"/>
                  <a:gd name="T94" fmla="*/ 0 w 163"/>
                  <a:gd name="T95" fmla="*/ 0 h 53"/>
                  <a:gd name="T96" fmla="*/ 0 w 163"/>
                  <a:gd name="T97" fmla="*/ 0 h 53"/>
                  <a:gd name="T98" fmla="*/ 0 w 163"/>
                  <a:gd name="T99" fmla="*/ 0 h 53"/>
                  <a:gd name="T100" fmla="*/ 0 w 163"/>
                  <a:gd name="T101" fmla="*/ 0 h 53"/>
                  <a:gd name="T102" fmla="*/ 0 w 163"/>
                  <a:gd name="T103" fmla="*/ 0 h 53"/>
                  <a:gd name="T104" fmla="*/ 0 w 163"/>
                  <a:gd name="T105" fmla="*/ 0 h 53"/>
                  <a:gd name="T106" fmla="*/ 0 w 163"/>
                  <a:gd name="T107" fmla="*/ 0 h 53"/>
                  <a:gd name="T108" fmla="*/ 0 w 163"/>
                  <a:gd name="T109" fmla="*/ 0 h 53"/>
                  <a:gd name="T110" fmla="*/ 0 w 163"/>
                  <a:gd name="T111" fmla="*/ 0 h 53"/>
                  <a:gd name="T112" fmla="*/ 0 w 163"/>
                  <a:gd name="T113" fmla="*/ 0 h 53"/>
                  <a:gd name="T114" fmla="*/ 0 w 163"/>
                  <a:gd name="T115" fmla="*/ 0 h 53"/>
                  <a:gd name="T116" fmla="*/ 0 w 163"/>
                  <a:gd name="T117" fmla="*/ 0 h 53"/>
                  <a:gd name="T118" fmla="*/ 0 w 163"/>
                  <a:gd name="T119" fmla="*/ 0 h 53"/>
                  <a:gd name="T120" fmla="*/ 0 w 163"/>
                  <a:gd name="T121" fmla="*/ 0 h 53"/>
                  <a:gd name="T122" fmla="*/ 0 w 163"/>
                  <a:gd name="T123" fmla="*/ 0 h 53"/>
                  <a:gd name="T124" fmla="*/ 0 w 163"/>
                  <a:gd name="T125" fmla="*/ 0 h 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53">
                    <a:moveTo>
                      <a:pt x="0" y="53"/>
                    </a:moveTo>
                    <a:lnTo>
                      <a:pt x="2" y="53"/>
                    </a:lnTo>
                    <a:lnTo>
                      <a:pt x="4" y="53"/>
                    </a:lnTo>
                    <a:lnTo>
                      <a:pt x="5" y="53"/>
                    </a:lnTo>
                    <a:lnTo>
                      <a:pt x="6" y="53"/>
                    </a:lnTo>
                    <a:lnTo>
                      <a:pt x="7" y="53"/>
                    </a:lnTo>
                    <a:lnTo>
                      <a:pt x="9" y="53"/>
                    </a:lnTo>
                    <a:lnTo>
                      <a:pt x="10" y="53"/>
                    </a:lnTo>
                    <a:lnTo>
                      <a:pt x="11" y="53"/>
                    </a:lnTo>
                    <a:lnTo>
                      <a:pt x="12" y="53"/>
                    </a:lnTo>
                    <a:lnTo>
                      <a:pt x="13" y="53"/>
                    </a:lnTo>
                    <a:lnTo>
                      <a:pt x="16" y="53"/>
                    </a:lnTo>
                    <a:lnTo>
                      <a:pt x="17" y="53"/>
                    </a:lnTo>
                    <a:lnTo>
                      <a:pt x="18" y="53"/>
                    </a:lnTo>
                    <a:lnTo>
                      <a:pt x="19" y="46"/>
                    </a:lnTo>
                    <a:lnTo>
                      <a:pt x="20" y="46"/>
                    </a:lnTo>
                    <a:lnTo>
                      <a:pt x="22" y="46"/>
                    </a:lnTo>
                    <a:lnTo>
                      <a:pt x="23" y="46"/>
                    </a:lnTo>
                    <a:lnTo>
                      <a:pt x="24" y="46"/>
                    </a:lnTo>
                    <a:lnTo>
                      <a:pt x="25" y="46"/>
                    </a:lnTo>
                    <a:lnTo>
                      <a:pt x="26" y="46"/>
                    </a:lnTo>
                    <a:lnTo>
                      <a:pt x="29" y="46"/>
                    </a:lnTo>
                    <a:lnTo>
                      <a:pt x="30" y="46"/>
                    </a:lnTo>
                    <a:lnTo>
                      <a:pt x="31" y="40"/>
                    </a:lnTo>
                    <a:lnTo>
                      <a:pt x="32" y="40"/>
                    </a:lnTo>
                    <a:lnTo>
                      <a:pt x="33" y="40"/>
                    </a:lnTo>
                    <a:lnTo>
                      <a:pt x="35" y="40"/>
                    </a:lnTo>
                    <a:lnTo>
                      <a:pt x="36" y="33"/>
                    </a:lnTo>
                    <a:lnTo>
                      <a:pt x="37" y="33"/>
                    </a:lnTo>
                    <a:lnTo>
                      <a:pt x="38" y="33"/>
                    </a:lnTo>
                    <a:lnTo>
                      <a:pt x="39" y="33"/>
                    </a:lnTo>
                    <a:lnTo>
                      <a:pt x="42" y="33"/>
                    </a:lnTo>
                    <a:lnTo>
                      <a:pt x="43" y="27"/>
                    </a:lnTo>
                    <a:lnTo>
                      <a:pt x="44" y="27"/>
                    </a:lnTo>
                    <a:lnTo>
                      <a:pt x="45" y="27"/>
                    </a:lnTo>
                    <a:lnTo>
                      <a:pt x="46" y="27"/>
                    </a:lnTo>
                    <a:lnTo>
                      <a:pt x="48" y="27"/>
                    </a:lnTo>
                    <a:lnTo>
                      <a:pt x="49" y="27"/>
                    </a:lnTo>
                    <a:lnTo>
                      <a:pt x="50" y="21"/>
                    </a:lnTo>
                    <a:lnTo>
                      <a:pt x="51" y="21"/>
                    </a:lnTo>
                    <a:lnTo>
                      <a:pt x="52" y="21"/>
                    </a:lnTo>
                    <a:lnTo>
                      <a:pt x="55" y="21"/>
                    </a:lnTo>
                    <a:lnTo>
                      <a:pt x="56" y="21"/>
                    </a:lnTo>
                    <a:lnTo>
                      <a:pt x="57" y="21"/>
                    </a:lnTo>
                    <a:lnTo>
                      <a:pt x="58" y="21"/>
                    </a:lnTo>
                    <a:lnTo>
                      <a:pt x="59" y="21"/>
                    </a:lnTo>
                    <a:lnTo>
                      <a:pt x="61" y="21"/>
                    </a:lnTo>
                    <a:lnTo>
                      <a:pt x="62" y="21"/>
                    </a:lnTo>
                    <a:lnTo>
                      <a:pt x="63" y="14"/>
                    </a:lnTo>
                    <a:lnTo>
                      <a:pt x="64" y="14"/>
                    </a:lnTo>
                    <a:lnTo>
                      <a:pt x="65" y="14"/>
                    </a:lnTo>
                    <a:lnTo>
                      <a:pt x="68" y="14"/>
                    </a:lnTo>
                    <a:lnTo>
                      <a:pt x="69" y="14"/>
                    </a:lnTo>
                    <a:lnTo>
                      <a:pt x="70" y="14"/>
                    </a:lnTo>
                    <a:lnTo>
                      <a:pt x="71" y="14"/>
                    </a:lnTo>
                    <a:lnTo>
                      <a:pt x="72" y="14"/>
                    </a:lnTo>
                    <a:lnTo>
                      <a:pt x="74" y="14"/>
                    </a:lnTo>
                    <a:lnTo>
                      <a:pt x="75" y="14"/>
                    </a:lnTo>
                    <a:lnTo>
                      <a:pt x="76" y="14"/>
                    </a:lnTo>
                    <a:lnTo>
                      <a:pt x="77" y="14"/>
                    </a:lnTo>
                    <a:lnTo>
                      <a:pt x="78" y="14"/>
                    </a:lnTo>
                    <a:lnTo>
                      <a:pt x="80" y="14"/>
                    </a:lnTo>
                    <a:lnTo>
                      <a:pt x="82" y="14"/>
                    </a:lnTo>
                    <a:lnTo>
                      <a:pt x="83" y="14"/>
                    </a:lnTo>
                    <a:lnTo>
                      <a:pt x="84" y="14"/>
                    </a:lnTo>
                    <a:lnTo>
                      <a:pt x="85" y="14"/>
                    </a:lnTo>
                    <a:lnTo>
                      <a:pt x="87" y="14"/>
                    </a:lnTo>
                    <a:lnTo>
                      <a:pt x="88" y="21"/>
                    </a:lnTo>
                    <a:lnTo>
                      <a:pt x="89" y="14"/>
                    </a:lnTo>
                    <a:lnTo>
                      <a:pt x="90" y="14"/>
                    </a:lnTo>
                    <a:lnTo>
                      <a:pt x="91" y="14"/>
                    </a:lnTo>
                    <a:lnTo>
                      <a:pt x="93" y="14"/>
                    </a:lnTo>
                    <a:lnTo>
                      <a:pt x="95" y="14"/>
                    </a:lnTo>
                    <a:lnTo>
                      <a:pt x="96" y="21"/>
                    </a:lnTo>
                    <a:lnTo>
                      <a:pt x="97" y="19"/>
                    </a:lnTo>
                    <a:lnTo>
                      <a:pt x="98" y="19"/>
                    </a:lnTo>
                    <a:lnTo>
                      <a:pt x="100" y="19"/>
                    </a:lnTo>
                    <a:lnTo>
                      <a:pt x="101" y="19"/>
                    </a:lnTo>
                    <a:lnTo>
                      <a:pt x="102" y="19"/>
                    </a:lnTo>
                    <a:lnTo>
                      <a:pt x="103" y="19"/>
                    </a:lnTo>
                    <a:lnTo>
                      <a:pt x="104" y="19"/>
                    </a:lnTo>
                    <a:lnTo>
                      <a:pt x="106" y="19"/>
                    </a:lnTo>
                    <a:lnTo>
                      <a:pt x="108" y="19"/>
                    </a:lnTo>
                    <a:lnTo>
                      <a:pt x="109" y="19"/>
                    </a:lnTo>
                    <a:lnTo>
                      <a:pt x="110" y="13"/>
                    </a:lnTo>
                    <a:lnTo>
                      <a:pt x="111" y="13"/>
                    </a:lnTo>
                    <a:lnTo>
                      <a:pt x="113" y="13"/>
                    </a:lnTo>
                    <a:lnTo>
                      <a:pt x="114" y="13"/>
                    </a:lnTo>
                    <a:lnTo>
                      <a:pt x="115" y="13"/>
                    </a:lnTo>
                    <a:lnTo>
                      <a:pt x="116" y="13"/>
                    </a:lnTo>
                    <a:lnTo>
                      <a:pt x="117" y="13"/>
                    </a:lnTo>
                    <a:lnTo>
                      <a:pt x="119" y="13"/>
                    </a:lnTo>
                    <a:lnTo>
                      <a:pt x="120" y="13"/>
                    </a:lnTo>
                    <a:lnTo>
                      <a:pt x="122" y="13"/>
                    </a:lnTo>
                    <a:lnTo>
                      <a:pt x="123" y="13"/>
                    </a:lnTo>
                    <a:lnTo>
                      <a:pt x="124" y="13"/>
                    </a:lnTo>
                    <a:lnTo>
                      <a:pt x="126" y="13"/>
                    </a:lnTo>
                    <a:lnTo>
                      <a:pt x="127" y="13"/>
                    </a:lnTo>
                    <a:lnTo>
                      <a:pt x="128" y="6"/>
                    </a:lnTo>
                    <a:lnTo>
                      <a:pt x="129" y="6"/>
                    </a:lnTo>
                    <a:lnTo>
                      <a:pt x="130" y="0"/>
                    </a:lnTo>
                    <a:lnTo>
                      <a:pt x="132" y="0"/>
                    </a:lnTo>
                    <a:lnTo>
                      <a:pt x="133" y="0"/>
                    </a:lnTo>
                    <a:lnTo>
                      <a:pt x="135" y="0"/>
                    </a:lnTo>
                    <a:lnTo>
                      <a:pt x="136" y="0"/>
                    </a:lnTo>
                    <a:lnTo>
                      <a:pt x="137" y="0"/>
                    </a:lnTo>
                    <a:lnTo>
                      <a:pt x="139" y="0"/>
                    </a:lnTo>
                    <a:lnTo>
                      <a:pt x="140" y="0"/>
                    </a:lnTo>
                    <a:lnTo>
                      <a:pt x="141" y="0"/>
                    </a:lnTo>
                    <a:lnTo>
                      <a:pt x="142" y="0"/>
                    </a:lnTo>
                    <a:lnTo>
                      <a:pt x="143" y="0"/>
                    </a:lnTo>
                    <a:lnTo>
                      <a:pt x="145" y="0"/>
                    </a:lnTo>
                    <a:lnTo>
                      <a:pt x="146" y="0"/>
                    </a:lnTo>
                    <a:lnTo>
                      <a:pt x="148" y="0"/>
                    </a:lnTo>
                    <a:lnTo>
                      <a:pt x="149" y="0"/>
                    </a:lnTo>
                    <a:lnTo>
                      <a:pt x="150" y="0"/>
                    </a:lnTo>
                    <a:lnTo>
                      <a:pt x="152" y="0"/>
                    </a:lnTo>
                    <a:lnTo>
                      <a:pt x="153" y="0"/>
                    </a:lnTo>
                    <a:lnTo>
                      <a:pt x="154" y="0"/>
                    </a:lnTo>
                    <a:lnTo>
                      <a:pt x="155" y="0"/>
                    </a:lnTo>
                    <a:lnTo>
                      <a:pt x="156" y="0"/>
                    </a:lnTo>
                    <a:lnTo>
                      <a:pt x="158" y="0"/>
                    </a:lnTo>
                    <a:lnTo>
                      <a:pt x="159" y="0"/>
                    </a:lnTo>
                    <a:lnTo>
                      <a:pt x="160" y="0"/>
                    </a:lnTo>
                    <a:lnTo>
                      <a:pt x="162" y="0"/>
                    </a:lnTo>
                    <a:lnTo>
                      <a:pt x="163"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4" name="Freeform 168"/>
              <p:cNvSpPr>
                <a:spLocks/>
              </p:cNvSpPr>
              <p:nvPr/>
            </p:nvSpPr>
            <p:spPr bwMode="auto">
              <a:xfrm>
                <a:off x="4050" y="3527"/>
                <a:ext cx="48" cy="3"/>
              </a:xfrm>
              <a:custGeom>
                <a:avLst/>
                <a:gdLst>
                  <a:gd name="T0" fmla="*/ 0 w 163"/>
                  <a:gd name="T1" fmla="*/ 0 h 31"/>
                  <a:gd name="T2" fmla="*/ 0 w 163"/>
                  <a:gd name="T3" fmla="*/ 0 h 31"/>
                  <a:gd name="T4" fmla="*/ 0 w 163"/>
                  <a:gd name="T5" fmla="*/ 0 h 31"/>
                  <a:gd name="T6" fmla="*/ 0 w 163"/>
                  <a:gd name="T7" fmla="*/ 0 h 31"/>
                  <a:gd name="T8" fmla="*/ 0 w 163"/>
                  <a:gd name="T9" fmla="*/ 0 h 31"/>
                  <a:gd name="T10" fmla="*/ 0 w 163"/>
                  <a:gd name="T11" fmla="*/ 0 h 31"/>
                  <a:gd name="T12" fmla="*/ 0 w 163"/>
                  <a:gd name="T13" fmla="*/ 0 h 31"/>
                  <a:gd name="T14" fmla="*/ 0 w 163"/>
                  <a:gd name="T15" fmla="*/ 0 h 31"/>
                  <a:gd name="T16" fmla="*/ 0 w 163"/>
                  <a:gd name="T17" fmla="*/ 0 h 31"/>
                  <a:gd name="T18" fmla="*/ 0 w 163"/>
                  <a:gd name="T19" fmla="*/ 0 h 31"/>
                  <a:gd name="T20" fmla="*/ 0 w 163"/>
                  <a:gd name="T21" fmla="*/ 0 h 31"/>
                  <a:gd name="T22" fmla="*/ 0 w 163"/>
                  <a:gd name="T23" fmla="*/ 0 h 31"/>
                  <a:gd name="T24" fmla="*/ 0 w 163"/>
                  <a:gd name="T25" fmla="*/ 0 h 31"/>
                  <a:gd name="T26" fmla="*/ 0 w 163"/>
                  <a:gd name="T27" fmla="*/ 0 h 31"/>
                  <a:gd name="T28" fmla="*/ 0 w 163"/>
                  <a:gd name="T29" fmla="*/ 0 h 31"/>
                  <a:gd name="T30" fmla="*/ 0 w 163"/>
                  <a:gd name="T31" fmla="*/ 0 h 31"/>
                  <a:gd name="T32" fmla="*/ 0 w 163"/>
                  <a:gd name="T33" fmla="*/ 0 h 31"/>
                  <a:gd name="T34" fmla="*/ 0 w 163"/>
                  <a:gd name="T35" fmla="*/ 0 h 31"/>
                  <a:gd name="T36" fmla="*/ 0 w 163"/>
                  <a:gd name="T37" fmla="*/ 0 h 31"/>
                  <a:gd name="T38" fmla="*/ 0 w 163"/>
                  <a:gd name="T39" fmla="*/ 0 h 31"/>
                  <a:gd name="T40" fmla="*/ 0 w 163"/>
                  <a:gd name="T41" fmla="*/ 0 h 31"/>
                  <a:gd name="T42" fmla="*/ 0 w 163"/>
                  <a:gd name="T43" fmla="*/ 0 h 31"/>
                  <a:gd name="T44" fmla="*/ 0 w 163"/>
                  <a:gd name="T45" fmla="*/ 0 h 31"/>
                  <a:gd name="T46" fmla="*/ 0 w 163"/>
                  <a:gd name="T47" fmla="*/ 0 h 31"/>
                  <a:gd name="T48" fmla="*/ 0 w 163"/>
                  <a:gd name="T49" fmla="*/ 0 h 31"/>
                  <a:gd name="T50" fmla="*/ 0 w 163"/>
                  <a:gd name="T51" fmla="*/ 0 h 31"/>
                  <a:gd name="T52" fmla="*/ 0 w 163"/>
                  <a:gd name="T53" fmla="*/ 0 h 31"/>
                  <a:gd name="T54" fmla="*/ 0 w 163"/>
                  <a:gd name="T55" fmla="*/ 0 h 31"/>
                  <a:gd name="T56" fmla="*/ 0 w 163"/>
                  <a:gd name="T57" fmla="*/ 0 h 31"/>
                  <a:gd name="T58" fmla="*/ 0 w 163"/>
                  <a:gd name="T59" fmla="*/ 0 h 31"/>
                  <a:gd name="T60" fmla="*/ 0 w 163"/>
                  <a:gd name="T61" fmla="*/ 0 h 31"/>
                  <a:gd name="T62" fmla="*/ 0 w 163"/>
                  <a:gd name="T63" fmla="*/ 0 h 31"/>
                  <a:gd name="T64" fmla="*/ 0 w 163"/>
                  <a:gd name="T65" fmla="*/ 0 h 31"/>
                  <a:gd name="T66" fmla="*/ 0 w 163"/>
                  <a:gd name="T67" fmla="*/ 0 h 31"/>
                  <a:gd name="T68" fmla="*/ 0 w 163"/>
                  <a:gd name="T69" fmla="*/ 0 h 31"/>
                  <a:gd name="T70" fmla="*/ 0 w 163"/>
                  <a:gd name="T71" fmla="*/ 0 h 31"/>
                  <a:gd name="T72" fmla="*/ 0 w 163"/>
                  <a:gd name="T73" fmla="*/ 0 h 31"/>
                  <a:gd name="T74" fmla="*/ 0 w 163"/>
                  <a:gd name="T75" fmla="*/ 0 h 31"/>
                  <a:gd name="T76" fmla="*/ 0 w 163"/>
                  <a:gd name="T77" fmla="*/ 0 h 31"/>
                  <a:gd name="T78" fmla="*/ 0 w 163"/>
                  <a:gd name="T79" fmla="*/ 0 h 31"/>
                  <a:gd name="T80" fmla="*/ 0 w 163"/>
                  <a:gd name="T81" fmla="*/ 0 h 31"/>
                  <a:gd name="T82" fmla="*/ 0 w 163"/>
                  <a:gd name="T83" fmla="*/ 0 h 31"/>
                  <a:gd name="T84" fmla="*/ 0 w 163"/>
                  <a:gd name="T85" fmla="*/ 0 h 31"/>
                  <a:gd name="T86" fmla="*/ 0 w 163"/>
                  <a:gd name="T87" fmla="*/ 0 h 31"/>
                  <a:gd name="T88" fmla="*/ 0 w 163"/>
                  <a:gd name="T89" fmla="*/ 0 h 31"/>
                  <a:gd name="T90" fmla="*/ 0 w 163"/>
                  <a:gd name="T91" fmla="*/ 0 h 31"/>
                  <a:gd name="T92" fmla="*/ 0 w 163"/>
                  <a:gd name="T93" fmla="*/ 0 h 31"/>
                  <a:gd name="T94" fmla="*/ 0 w 163"/>
                  <a:gd name="T95" fmla="*/ 0 h 31"/>
                  <a:gd name="T96" fmla="*/ 0 w 163"/>
                  <a:gd name="T97" fmla="*/ 0 h 31"/>
                  <a:gd name="T98" fmla="*/ 0 w 163"/>
                  <a:gd name="T99" fmla="*/ 0 h 31"/>
                  <a:gd name="T100" fmla="*/ 0 w 163"/>
                  <a:gd name="T101" fmla="*/ 0 h 31"/>
                  <a:gd name="T102" fmla="*/ 0 w 163"/>
                  <a:gd name="T103" fmla="*/ 0 h 31"/>
                  <a:gd name="T104" fmla="*/ 0 w 163"/>
                  <a:gd name="T105" fmla="*/ 0 h 31"/>
                  <a:gd name="T106" fmla="*/ 0 w 163"/>
                  <a:gd name="T107" fmla="*/ 0 h 31"/>
                  <a:gd name="T108" fmla="*/ 0 w 163"/>
                  <a:gd name="T109" fmla="*/ 0 h 31"/>
                  <a:gd name="T110" fmla="*/ 0 w 163"/>
                  <a:gd name="T111" fmla="*/ 0 h 31"/>
                  <a:gd name="T112" fmla="*/ 0 w 163"/>
                  <a:gd name="T113" fmla="*/ 0 h 31"/>
                  <a:gd name="T114" fmla="*/ 0 w 163"/>
                  <a:gd name="T115" fmla="*/ 0 h 31"/>
                  <a:gd name="T116" fmla="*/ 0 w 163"/>
                  <a:gd name="T117" fmla="*/ 0 h 31"/>
                  <a:gd name="T118" fmla="*/ 0 w 163"/>
                  <a:gd name="T119" fmla="*/ 0 h 31"/>
                  <a:gd name="T120" fmla="*/ 0 w 163"/>
                  <a:gd name="T121" fmla="*/ 0 h 31"/>
                  <a:gd name="T122" fmla="*/ 0 w 163"/>
                  <a:gd name="T123" fmla="*/ 0 h 31"/>
                  <a:gd name="T124" fmla="*/ 0 w 163"/>
                  <a:gd name="T125" fmla="*/ 0 h 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31">
                    <a:moveTo>
                      <a:pt x="0" y="0"/>
                    </a:moveTo>
                    <a:lnTo>
                      <a:pt x="2" y="0"/>
                    </a:lnTo>
                    <a:lnTo>
                      <a:pt x="3" y="6"/>
                    </a:lnTo>
                    <a:lnTo>
                      <a:pt x="4" y="6"/>
                    </a:lnTo>
                    <a:lnTo>
                      <a:pt x="5" y="6"/>
                    </a:lnTo>
                    <a:lnTo>
                      <a:pt x="6" y="6"/>
                    </a:lnTo>
                    <a:lnTo>
                      <a:pt x="8" y="6"/>
                    </a:lnTo>
                    <a:lnTo>
                      <a:pt x="9" y="6"/>
                    </a:lnTo>
                    <a:lnTo>
                      <a:pt x="10" y="6"/>
                    </a:lnTo>
                    <a:lnTo>
                      <a:pt x="12" y="6"/>
                    </a:lnTo>
                    <a:lnTo>
                      <a:pt x="14" y="6"/>
                    </a:lnTo>
                    <a:lnTo>
                      <a:pt x="15" y="6"/>
                    </a:lnTo>
                    <a:lnTo>
                      <a:pt x="16" y="6"/>
                    </a:lnTo>
                    <a:lnTo>
                      <a:pt x="17" y="6"/>
                    </a:lnTo>
                    <a:lnTo>
                      <a:pt x="18" y="6"/>
                    </a:lnTo>
                    <a:lnTo>
                      <a:pt x="20" y="6"/>
                    </a:lnTo>
                    <a:lnTo>
                      <a:pt x="21" y="6"/>
                    </a:lnTo>
                    <a:lnTo>
                      <a:pt x="22" y="6"/>
                    </a:lnTo>
                    <a:lnTo>
                      <a:pt x="23" y="6"/>
                    </a:lnTo>
                    <a:lnTo>
                      <a:pt x="25" y="6"/>
                    </a:lnTo>
                    <a:lnTo>
                      <a:pt x="27" y="6"/>
                    </a:lnTo>
                    <a:lnTo>
                      <a:pt x="28" y="6"/>
                    </a:lnTo>
                    <a:lnTo>
                      <a:pt x="29" y="6"/>
                    </a:lnTo>
                    <a:lnTo>
                      <a:pt x="30" y="6"/>
                    </a:lnTo>
                    <a:lnTo>
                      <a:pt x="31" y="6"/>
                    </a:lnTo>
                    <a:lnTo>
                      <a:pt x="33" y="6"/>
                    </a:lnTo>
                    <a:lnTo>
                      <a:pt x="34" y="6"/>
                    </a:lnTo>
                    <a:lnTo>
                      <a:pt x="35" y="0"/>
                    </a:lnTo>
                    <a:lnTo>
                      <a:pt x="36" y="0"/>
                    </a:lnTo>
                    <a:lnTo>
                      <a:pt x="37" y="0"/>
                    </a:lnTo>
                    <a:lnTo>
                      <a:pt x="40" y="0"/>
                    </a:lnTo>
                    <a:lnTo>
                      <a:pt x="41" y="0"/>
                    </a:lnTo>
                    <a:lnTo>
                      <a:pt x="42" y="0"/>
                    </a:lnTo>
                    <a:lnTo>
                      <a:pt x="43" y="0"/>
                    </a:lnTo>
                    <a:lnTo>
                      <a:pt x="44" y="0"/>
                    </a:lnTo>
                    <a:lnTo>
                      <a:pt x="46" y="0"/>
                    </a:lnTo>
                    <a:lnTo>
                      <a:pt x="47" y="0"/>
                    </a:lnTo>
                    <a:lnTo>
                      <a:pt x="48" y="0"/>
                    </a:lnTo>
                    <a:lnTo>
                      <a:pt x="49" y="6"/>
                    </a:lnTo>
                    <a:lnTo>
                      <a:pt x="50" y="6"/>
                    </a:lnTo>
                    <a:lnTo>
                      <a:pt x="53" y="6"/>
                    </a:lnTo>
                    <a:lnTo>
                      <a:pt x="54" y="6"/>
                    </a:lnTo>
                    <a:lnTo>
                      <a:pt x="55" y="6"/>
                    </a:lnTo>
                    <a:lnTo>
                      <a:pt x="56" y="6"/>
                    </a:lnTo>
                    <a:lnTo>
                      <a:pt x="57" y="6"/>
                    </a:lnTo>
                    <a:lnTo>
                      <a:pt x="59" y="6"/>
                    </a:lnTo>
                    <a:lnTo>
                      <a:pt x="60" y="6"/>
                    </a:lnTo>
                    <a:lnTo>
                      <a:pt x="61" y="6"/>
                    </a:lnTo>
                    <a:lnTo>
                      <a:pt x="62" y="6"/>
                    </a:lnTo>
                    <a:lnTo>
                      <a:pt x="63" y="6"/>
                    </a:lnTo>
                    <a:lnTo>
                      <a:pt x="66" y="6"/>
                    </a:lnTo>
                    <a:lnTo>
                      <a:pt x="67" y="6"/>
                    </a:lnTo>
                    <a:lnTo>
                      <a:pt x="68" y="6"/>
                    </a:lnTo>
                    <a:lnTo>
                      <a:pt x="69" y="6"/>
                    </a:lnTo>
                    <a:lnTo>
                      <a:pt x="70" y="6"/>
                    </a:lnTo>
                    <a:lnTo>
                      <a:pt x="72" y="6"/>
                    </a:lnTo>
                    <a:lnTo>
                      <a:pt x="73" y="12"/>
                    </a:lnTo>
                    <a:lnTo>
                      <a:pt x="74" y="12"/>
                    </a:lnTo>
                    <a:lnTo>
                      <a:pt x="75" y="12"/>
                    </a:lnTo>
                    <a:lnTo>
                      <a:pt x="76" y="12"/>
                    </a:lnTo>
                    <a:lnTo>
                      <a:pt x="79" y="12"/>
                    </a:lnTo>
                    <a:lnTo>
                      <a:pt x="80" y="18"/>
                    </a:lnTo>
                    <a:lnTo>
                      <a:pt x="81" y="18"/>
                    </a:lnTo>
                    <a:lnTo>
                      <a:pt x="82" y="18"/>
                    </a:lnTo>
                    <a:lnTo>
                      <a:pt x="83" y="18"/>
                    </a:lnTo>
                    <a:lnTo>
                      <a:pt x="85" y="18"/>
                    </a:lnTo>
                    <a:lnTo>
                      <a:pt x="86" y="18"/>
                    </a:lnTo>
                    <a:lnTo>
                      <a:pt x="87" y="18"/>
                    </a:lnTo>
                    <a:lnTo>
                      <a:pt x="88" y="18"/>
                    </a:lnTo>
                    <a:lnTo>
                      <a:pt x="89" y="18"/>
                    </a:lnTo>
                    <a:lnTo>
                      <a:pt x="92" y="18"/>
                    </a:lnTo>
                    <a:lnTo>
                      <a:pt x="93" y="18"/>
                    </a:lnTo>
                    <a:lnTo>
                      <a:pt x="94" y="18"/>
                    </a:lnTo>
                    <a:lnTo>
                      <a:pt x="95" y="18"/>
                    </a:lnTo>
                    <a:lnTo>
                      <a:pt x="96" y="18"/>
                    </a:lnTo>
                    <a:lnTo>
                      <a:pt x="98" y="18"/>
                    </a:lnTo>
                    <a:lnTo>
                      <a:pt x="99" y="18"/>
                    </a:lnTo>
                    <a:lnTo>
                      <a:pt x="100" y="18"/>
                    </a:lnTo>
                    <a:lnTo>
                      <a:pt x="101" y="18"/>
                    </a:lnTo>
                    <a:lnTo>
                      <a:pt x="102" y="18"/>
                    </a:lnTo>
                    <a:lnTo>
                      <a:pt x="105" y="18"/>
                    </a:lnTo>
                    <a:lnTo>
                      <a:pt x="106" y="18"/>
                    </a:lnTo>
                    <a:lnTo>
                      <a:pt x="107" y="18"/>
                    </a:lnTo>
                    <a:lnTo>
                      <a:pt x="108" y="18"/>
                    </a:lnTo>
                    <a:lnTo>
                      <a:pt x="109" y="18"/>
                    </a:lnTo>
                    <a:lnTo>
                      <a:pt x="111" y="18"/>
                    </a:lnTo>
                    <a:lnTo>
                      <a:pt x="112" y="18"/>
                    </a:lnTo>
                    <a:lnTo>
                      <a:pt x="113" y="18"/>
                    </a:lnTo>
                    <a:lnTo>
                      <a:pt x="114" y="25"/>
                    </a:lnTo>
                    <a:lnTo>
                      <a:pt x="115" y="25"/>
                    </a:lnTo>
                    <a:lnTo>
                      <a:pt x="117" y="25"/>
                    </a:lnTo>
                    <a:lnTo>
                      <a:pt x="119" y="25"/>
                    </a:lnTo>
                    <a:lnTo>
                      <a:pt x="120" y="25"/>
                    </a:lnTo>
                    <a:lnTo>
                      <a:pt x="121" y="25"/>
                    </a:lnTo>
                    <a:lnTo>
                      <a:pt x="122" y="25"/>
                    </a:lnTo>
                    <a:lnTo>
                      <a:pt x="124" y="31"/>
                    </a:lnTo>
                    <a:lnTo>
                      <a:pt x="125" y="31"/>
                    </a:lnTo>
                    <a:lnTo>
                      <a:pt x="126" y="31"/>
                    </a:lnTo>
                    <a:lnTo>
                      <a:pt x="127" y="31"/>
                    </a:lnTo>
                    <a:lnTo>
                      <a:pt x="128" y="31"/>
                    </a:lnTo>
                    <a:lnTo>
                      <a:pt x="130" y="31"/>
                    </a:lnTo>
                    <a:lnTo>
                      <a:pt x="132" y="31"/>
                    </a:lnTo>
                    <a:lnTo>
                      <a:pt x="133" y="31"/>
                    </a:lnTo>
                    <a:lnTo>
                      <a:pt x="134" y="25"/>
                    </a:lnTo>
                    <a:lnTo>
                      <a:pt x="135" y="25"/>
                    </a:lnTo>
                    <a:lnTo>
                      <a:pt x="137" y="25"/>
                    </a:lnTo>
                    <a:lnTo>
                      <a:pt x="138" y="25"/>
                    </a:lnTo>
                    <a:lnTo>
                      <a:pt x="139" y="25"/>
                    </a:lnTo>
                    <a:lnTo>
                      <a:pt x="140" y="25"/>
                    </a:lnTo>
                    <a:lnTo>
                      <a:pt x="141" y="25"/>
                    </a:lnTo>
                    <a:lnTo>
                      <a:pt x="143" y="25"/>
                    </a:lnTo>
                    <a:lnTo>
                      <a:pt x="145" y="25"/>
                    </a:lnTo>
                    <a:lnTo>
                      <a:pt x="146" y="25"/>
                    </a:lnTo>
                    <a:lnTo>
                      <a:pt x="147" y="25"/>
                    </a:lnTo>
                    <a:lnTo>
                      <a:pt x="148" y="25"/>
                    </a:lnTo>
                    <a:lnTo>
                      <a:pt x="150" y="25"/>
                    </a:lnTo>
                    <a:lnTo>
                      <a:pt x="151" y="25"/>
                    </a:lnTo>
                    <a:lnTo>
                      <a:pt x="152" y="25"/>
                    </a:lnTo>
                    <a:lnTo>
                      <a:pt x="153" y="25"/>
                    </a:lnTo>
                    <a:lnTo>
                      <a:pt x="154" y="25"/>
                    </a:lnTo>
                    <a:lnTo>
                      <a:pt x="156" y="25"/>
                    </a:lnTo>
                    <a:lnTo>
                      <a:pt x="157" y="25"/>
                    </a:lnTo>
                    <a:lnTo>
                      <a:pt x="159" y="25"/>
                    </a:lnTo>
                    <a:lnTo>
                      <a:pt x="160" y="25"/>
                    </a:lnTo>
                    <a:lnTo>
                      <a:pt x="161" y="25"/>
                    </a:lnTo>
                    <a:lnTo>
                      <a:pt x="163" y="2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5" name="Freeform 169"/>
              <p:cNvSpPr>
                <a:spLocks/>
              </p:cNvSpPr>
              <p:nvPr/>
            </p:nvSpPr>
            <p:spPr bwMode="auto">
              <a:xfrm>
                <a:off x="4098" y="3530"/>
                <a:ext cx="48" cy="6"/>
              </a:xfrm>
              <a:custGeom>
                <a:avLst/>
                <a:gdLst>
                  <a:gd name="T0" fmla="*/ 0 w 162"/>
                  <a:gd name="T1" fmla="*/ 0 h 56"/>
                  <a:gd name="T2" fmla="*/ 0 w 162"/>
                  <a:gd name="T3" fmla="*/ 0 h 56"/>
                  <a:gd name="T4" fmla="*/ 0 w 162"/>
                  <a:gd name="T5" fmla="*/ 0 h 56"/>
                  <a:gd name="T6" fmla="*/ 0 w 162"/>
                  <a:gd name="T7" fmla="*/ 0 h 56"/>
                  <a:gd name="T8" fmla="*/ 0 w 162"/>
                  <a:gd name="T9" fmla="*/ 0 h 56"/>
                  <a:gd name="T10" fmla="*/ 0 w 162"/>
                  <a:gd name="T11" fmla="*/ 0 h 56"/>
                  <a:gd name="T12" fmla="*/ 0 w 162"/>
                  <a:gd name="T13" fmla="*/ 0 h 56"/>
                  <a:gd name="T14" fmla="*/ 0 w 162"/>
                  <a:gd name="T15" fmla="*/ 0 h 56"/>
                  <a:gd name="T16" fmla="*/ 0 w 162"/>
                  <a:gd name="T17" fmla="*/ 0 h 56"/>
                  <a:gd name="T18" fmla="*/ 0 w 162"/>
                  <a:gd name="T19" fmla="*/ 0 h 56"/>
                  <a:gd name="T20" fmla="*/ 0 w 162"/>
                  <a:gd name="T21" fmla="*/ 0 h 56"/>
                  <a:gd name="T22" fmla="*/ 0 w 162"/>
                  <a:gd name="T23" fmla="*/ 0 h 56"/>
                  <a:gd name="T24" fmla="*/ 0 w 162"/>
                  <a:gd name="T25" fmla="*/ 0 h 56"/>
                  <a:gd name="T26" fmla="*/ 0 w 162"/>
                  <a:gd name="T27" fmla="*/ 0 h 56"/>
                  <a:gd name="T28" fmla="*/ 0 w 162"/>
                  <a:gd name="T29" fmla="*/ 0 h 56"/>
                  <a:gd name="T30" fmla="*/ 0 w 162"/>
                  <a:gd name="T31" fmla="*/ 0 h 56"/>
                  <a:gd name="T32" fmla="*/ 0 w 162"/>
                  <a:gd name="T33" fmla="*/ 0 h 56"/>
                  <a:gd name="T34" fmla="*/ 0 w 162"/>
                  <a:gd name="T35" fmla="*/ 0 h 56"/>
                  <a:gd name="T36" fmla="*/ 0 w 162"/>
                  <a:gd name="T37" fmla="*/ 0 h 56"/>
                  <a:gd name="T38" fmla="*/ 0 w 162"/>
                  <a:gd name="T39" fmla="*/ 0 h 56"/>
                  <a:gd name="T40" fmla="*/ 0 w 162"/>
                  <a:gd name="T41" fmla="*/ 0 h 56"/>
                  <a:gd name="T42" fmla="*/ 0 w 162"/>
                  <a:gd name="T43" fmla="*/ 0 h 56"/>
                  <a:gd name="T44" fmla="*/ 0 w 162"/>
                  <a:gd name="T45" fmla="*/ 0 h 56"/>
                  <a:gd name="T46" fmla="*/ 0 w 162"/>
                  <a:gd name="T47" fmla="*/ 0 h 56"/>
                  <a:gd name="T48" fmla="*/ 0 w 162"/>
                  <a:gd name="T49" fmla="*/ 0 h 56"/>
                  <a:gd name="T50" fmla="*/ 0 w 162"/>
                  <a:gd name="T51" fmla="*/ 0 h 56"/>
                  <a:gd name="T52" fmla="*/ 0 w 162"/>
                  <a:gd name="T53" fmla="*/ 0 h 56"/>
                  <a:gd name="T54" fmla="*/ 0 w 162"/>
                  <a:gd name="T55" fmla="*/ 0 h 56"/>
                  <a:gd name="T56" fmla="*/ 0 w 162"/>
                  <a:gd name="T57" fmla="*/ 0 h 56"/>
                  <a:gd name="T58" fmla="*/ 0 w 162"/>
                  <a:gd name="T59" fmla="*/ 0 h 56"/>
                  <a:gd name="T60" fmla="*/ 0 w 162"/>
                  <a:gd name="T61" fmla="*/ 0 h 56"/>
                  <a:gd name="T62" fmla="*/ 0 w 162"/>
                  <a:gd name="T63" fmla="*/ 0 h 56"/>
                  <a:gd name="T64" fmla="*/ 0 w 162"/>
                  <a:gd name="T65" fmla="*/ 0 h 56"/>
                  <a:gd name="T66" fmla="*/ 0 w 162"/>
                  <a:gd name="T67" fmla="*/ 0 h 56"/>
                  <a:gd name="T68" fmla="*/ 0 w 162"/>
                  <a:gd name="T69" fmla="*/ 0 h 56"/>
                  <a:gd name="T70" fmla="*/ 0 w 162"/>
                  <a:gd name="T71" fmla="*/ 0 h 56"/>
                  <a:gd name="T72" fmla="*/ 0 w 162"/>
                  <a:gd name="T73" fmla="*/ 0 h 56"/>
                  <a:gd name="T74" fmla="*/ 0 w 162"/>
                  <a:gd name="T75" fmla="*/ 0 h 56"/>
                  <a:gd name="T76" fmla="*/ 0 w 162"/>
                  <a:gd name="T77" fmla="*/ 0 h 56"/>
                  <a:gd name="T78" fmla="*/ 0 w 162"/>
                  <a:gd name="T79" fmla="*/ 0 h 56"/>
                  <a:gd name="T80" fmla="*/ 0 w 162"/>
                  <a:gd name="T81" fmla="*/ 0 h 56"/>
                  <a:gd name="T82" fmla="*/ 0 w 162"/>
                  <a:gd name="T83" fmla="*/ 0 h 56"/>
                  <a:gd name="T84" fmla="*/ 0 w 162"/>
                  <a:gd name="T85" fmla="*/ 0 h 56"/>
                  <a:gd name="T86" fmla="*/ 0 w 162"/>
                  <a:gd name="T87" fmla="*/ 0 h 56"/>
                  <a:gd name="T88" fmla="*/ 0 w 162"/>
                  <a:gd name="T89" fmla="*/ 0 h 56"/>
                  <a:gd name="T90" fmla="*/ 0 w 162"/>
                  <a:gd name="T91" fmla="*/ 0 h 56"/>
                  <a:gd name="T92" fmla="*/ 0 w 162"/>
                  <a:gd name="T93" fmla="*/ 0 h 56"/>
                  <a:gd name="T94" fmla="*/ 0 w 162"/>
                  <a:gd name="T95" fmla="*/ 0 h 56"/>
                  <a:gd name="T96" fmla="*/ 0 w 162"/>
                  <a:gd name="T97" fmla="*/ 0 h 56"/>
                  <a:gd name="T98" fmla="*/ 0 w 162"/>
                  <a:gd name="T99" fmla="*/ 0 h 56"/>
                  <a:gd name="T100" fmla="*/ 0 w 162"/>
                  <a:gd name="T101" fmla="*/ 0 h 56"/>
                  <a:gd name="T102" fmla="*/ 0 w 162"/>
                  <a:gd name="T103" fmla="*/ 0 h 56"/>
                  <a:gd name="T104" fmla="*/ 0 w 162"/>
                  <a:gd name="T105" fmla="*/ 0 h 56"/>
                  <a:gd name="T106" fmla="*/ 0 w 162"/>
                  <a:gd name="T107" fmla="*/ 0 h 56"/>
                  <a:gd name="T108" fmla="*/ 0 w 162"/>
                  <a:gd name="T109" fmla="*/ 0 h 56"/>
                  <a:gd name="T110" fmla="*/ 0 w 162"/>
                  <a:gd name="T111" fmla="*/ 0 h 56"/>
                  <a:gd name="T112" fmla="*/ 0 w 162"/>
                  <a:gd name="T113" fmla="*/ 0 h 56"/>
                  <a:gd name="T114" fmla="*/ 0 w 162"/>
                  <a:gd name="T115" fmla="*/ 0 h 56"/>
                  <a:gd name="T116" fmla="*/ 0 w 162"/>
                  <a:gd name="T117" fmla="*/ 0 h 56"/>
                  <a:gd name="T118" fmla="*/ 0 w 162"/>
                  <a:gd name="T119" fmla="*/ 0 h 56"/>
                  <a:gd name="T120" fmla="*/ 0 w 162"/>
                  <a:gd name="T121" fmla="*/ 0 h 56"/>
                  <a:gd name="T122" fmla="*/ 0 w 162"/>
                  <a:gd name="T123" fmla="*/ 0 h 56"/>
                  <a:gd name="T124" fmla="*/ 0 w 162"/>
                  <a:gd name="T125" fmla="*/ 0 h 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56">
                    <a:moveTo>
                      <a:pt x="0" y="0"/>
                    </a:moveTo>
                    <a:lnTo>
                      <a:pt x="1" y="0"/>
                    </a:lnTo>
                    <a:lnTo>
                      <a:pt x="2" y="0"/>
                    </a:lnTo>
                    <a:lnTo>
                      <a:pt x="3" y="0"/>
                    </a:lnTo>
                    <a:lnTo>
                      <a:pt x="5" y="0"/>
                    </a:lnTo>
                    <a:lnTo>
                      <a:pt x="6" y="5"/>
                    </a:lnTo>
                    <a:lnTo>
                      <a:pt x="7" y="5"/>
                    </a:lnTo>
                    <a:lnTo>
                      <a:pt x="9" y="5"/>
                    </a:lnTo>
                    <a:lnTo>
                      <a:pt x="10" y="5"/>
                    </a:lnTo>
                    <a:lnTo>
                      <a:pt x="12" y="5"/>
                    </a:lnTo>
                    <a:lnTo>
                      <a:pt x="13" y="5"/>
                    </a:lnTo>
                    <a:lnTo>
                      <a:pt x="14" y="5"/>
                    </a:lnTo>
                    <a:lnTo>
                      <a:pt x="15" y="5"/>
                    </a:lnTo>
                    <a:lnTo>
                      <a:pt x="16" y="5"/>
                    </a:lnTo>
                    <a:lnTo>
                      <a:pt x="18" y="5"/>
                    </a:lnTo>
                    <a:lnTo>
                      <a:pt x="19" y="5"/>
                    </a:lnTo>
                    <a:lnTo>
                      <a:pt x="20" y="5"/>
                    </a:lnTo>
                    <a:lnTo>
                      <a:pt x="22" y="5"/>
                    </a:lnTo>
                    <a:lnTo>
                      <a:pt x="23" y="5"/>
                    </a:lnTo>
                    <a:lnTo>
                      <a:pt x="25" y="5"/>
                    </a:lnTo>
                    <a:lnTo>
                      <a:pt x="26" y="5"/>
                    </a:lnTo>
                    <a:lnTo>
                      <a:pt x="27" y="5"/>
                    </a:lnTo>
                    <a:lnTo>
                      <a:pt x="28" y="5"/>
                    </a:lnTo>
                    <a:lnTo>
                      <a:pt x="29" y="5"/>
                    </a:lnTo>
                    <a:lnTo>
                      <a:pt x="31" y="5"/>
                    </a:lnTo>
                    <a:lnTo>
                      <a:pt x="32" y="12"/>
                    </a:lnTo>
                    <a:lnTo>
                      <a:pt x="33" y="12"/>
                    </a:lnTo>
                    <a:lnTo>
                      <a:pt x="34" y="12"/>
                    </a:lnTo>
                    <a:lnTo>
                      <a:pt x="36" y="12"/>
                    </a:lnTo>
                    <a:lnTo>
                      <a:pt x="38" y="12"/>
                    </a:lnTo>
                    <a:lnTo>
                      <a:pt x="39" y="12"/>
                    </a:lnTo>
                    <a:lnTo>
                      <a:pt x="40" y="12"/>
                    </a:lnTo>
                    <a:lnTo>
                      <a:pt x="41" y="18"/>
                    </a:lnTo>
                    <a:lnTo>
                      <a:pt x="42" y="18"/>
                    </a:lnTo>
                    <a:lnTo>
                      <a:pt x="44" y="18"/>
                    </a:lnTo>
                    <a:lnTo>
                      <a:pt x="45" y="18"/>
                    </a:lnTo>
                    <a:lnTo>
                      <a:pt x="46" y="18"/>
                    </a:lnTo>
                    <a:lnTo>
                      <a:pt x="47" y="18"/>
                    </a:lnTo>
                    <a:lnTo>
                      <a:pt x="49" y="18"/>
                    </a:lnTo>
                    <a:lnTo>
                      <a:pt x="51" y="18"/>
                    </a:lnTo>
                    <a:lnTo>
                      <a:pt x="52" y="18"/>
                    </a:lnTo>
                    <a:lnTo>
                      <a:pt x="53" y="18"/>
                    </a:lnTo>
                    <a:lnTo>
                      <a:pt x="54" y="18"/>
                    </a:lnTo>
                    <a:lnTo>
                      <a:pt x="55" y="18"/>
                    </a:lnTo>
                    <a:lnTo>
                      <a:pt x="57" y="18"/>
                    </a:lnTo>
                    <a:lnTo>
                      <a:pt x="58" y="18"/>
                    </a:lnTo>
                    <a:lnTo>
                      <a:pt x="59" y="18"/>
                    </a:lnTo>
                    <a:lnTo>
                      <a:pt x="60" y="18"/>
                    </a:lnTo>
                    <a:lnTo>
                      <a:pt x="62" y="25"/>
                    </a:lnTo>
                    <a:lnTo>
                      <a:pt x="64" y="25"/>
                    </a:lnTo>
                    <a:lnTo>
                      <a:pt x="65" y="25"/>
                    </a:lnTo>
                    <a:lnTo>
                      <a:pt x="66" y="25"/>
                    </a:lnTo>
                    <a:lnTo>
                      <a:pt x="67" y="25"/>
                    </a:lnTo>
                    <a:lnTo>
                      <a:pt x="68" y="25"/>
                    </a:lnTo>
                    <a:lnTo>
                      <a:pt x="70" y="25"/>
                    </a:lnTo>
                    <a:lnTo>
                      <a:pt x="71" y="25"/>
                    </a:lnTo>
                    <a:lnTo>
                      <a:pt x="72" y="25"/>
                    </a:lnTo>
                    <a:lnTo>
                      <a:pt x="73" y="25"/>
                    </a:lnTo>
                    <a:lnTo>
                      <a:pt x="74" y="25"/>
                    </a:lnTo>
                    <a:lnTo>
                      <a:pt x="77" y="25"/>
                    </a:lnTo>
                    <a:lnTo>
                      <a:pt x="78" y="25"/>
                    </a:lnTo>
                    <a:lnTo>
                      <a:pt x="79" y="25"/>
                    </a:lnTo>
                    <a:lnTo>
                      <a:pt x="80" y="25"/>
                    </a:lnTo>
                    <a:lnTo>
                      <a:pt x="81" y="25"/>
                    </a:lnTo>
                    <a:lnTo>
                      <a:pt x="83" y="25"/>
                    </a:lnTo>
                    <a:lnTo>
                      <a:pt x="84" y="25"/>
                    </a:lnTo>
                    <a:lnTo>
                      <a:pt x="85" y="31"/>
                    </a:lnTo>
                    <a:lnTo>
                      <a:pt x="86" y="31"/>
                    </a:lnTo>
                    <a:lnTo>
                      <a:pt x="87" y="30"/>
                    </a:lnTo>
                    <a:lnTo>
                      <a:pt x="90" y="30"/>
                    </a:lnTo>
                    <a:lnTo>
                      <a:pt x="91" y="30"/>
                    </a:lnTo>
                    <a:lnTo>
                      <a:pt x="92" y="30"/>
                    </a:lnTo>
                    <a:lnTo>
                      <a:pt x="93" y="30"/>
                    </a:lnTo>
                    <a:lnTo>
                      <a:pt x="94" y="30"/>
                    </a:lnTo>
                    <a:lnTo>
                      <a:pt x="96" y="30"/>
                    </a:lnTo>
                    <a:lnTo>
                      <a:pt x="97" y="30"/>
                    </a:lnTo>
                    <a:lnTo>
                      <a:pt x="98" y="37"/>
                    </a:lnTo>
                    <a:lnTo>
                      <a:pt x="99" y="37"/>
                    </a:lnTo>
                    <a:lnTo>
                      <a:pt x="100" y="37"/>
                    </a:lnTo>
                    <a:lnTo>
                      <a:pt x="103" y="37"/>
                    </a:lnTo>
                    <a:lnTo>
                      <a:pt x="104" y="37"/>
                    </a:lnTo>
                    <a:lnTo>
                      <a:pt x="105" y="43"/>
                    </a:lnTo>
                    <a:lnTo>
                      <a:pt x="106" y="43"/>
                    </a:lnTo>
                    <a:lnTo>
                      <a:pt x="107" y="43"/>
                    </a:lnTo>
                    <a:lnTo>
                      <a:pt x="109" y="43"/>
                    </a:lnTo>
                    <a:lnTo>
                      <a:pt x="110" y="43"/>
                    </a:lnTo>
                    <a:lnTo>
                      <a:pt x="111" y="43"/>
                    </a:lnTo>
                    <a:lnTo>
                      <a:pt x="112" y="43"/>
                    </a:lnTo>
                    <a:lnTo>
                      <a:pt x="113" y="43"/>
                    </a:lnTo>
                    <a:lnTo>
                      <a:pt x="116" y="43"/>
                    </a:lnTo>
                    <a:lnTo>
                      <a:pt x="117" y="43"/>
                    </a:lnTo>
                    <a:lnTo>
                      <a:pt x="118" y="43"/>
                    </a:lnTo>
                    <a:lnTo>
                      <a:pt x="119" y="43"/>
                    </a:lnTo>
                    <a:lnTo>
                      <a:pt x="120" y="50"/>
                    </a:lnTo>
                    <a:lnTo>
                      <a:pt x="122" y="50"/>
                    </a:lnTo>
                    <a:lnTo>
                      <a:pt x="123" y="50"/>
                    </a:lnTo>
                    <a:lnTo>
                      <a:pt x="124" y="50"/>
                    </a:lnTo>
                    <a:lnTo>
                      <a:pt x="125" y="50"/>
                    </a:lnTo>
                    <a:lnTo>
                      <a:pt x="126" y="50"/>
                    </a:lnTo>
                    <a:lnTo>
                      <a:pt x="129" y="50"/>
                    </a:lnTo>
                    <a:lnTo>
                      <a:pt x="130" y="50"/>
                    </a:lnTo>
                    <a:lnTo>
                      <a:pt x="131" y="50"/>
                    </a:lnTo>
                    <a:lnTo>
                      <a:pt x="132" y="50"/>
                    </a:lnTo>
                    <a:lnTo>
                      <a:pt x="133" y="50"/>
                    </a:lnTo>
                    <a:lnTo>
                      <a:pt x="135" y="50"/>
                    </a:lnTo>
                    <a:lnTo>
                      <a:pt x="136" y="50"/>
                    </a:lnTo>
                    <a:lnTo>
                      <a:pt x="137" y="50"/>
                    </a:lnTo>
                    <a:lnTo>
                      <a:pt x="138" y="50"/>
                    </a:lnTo>
                    <a:lnTo>
                      <a:pt x="139" y="50"/>
                    </a:lnTo>
                    <a:lnTo>
                      <a:pt x="142" y="56"/>
                    </a:lnTo>
                    <a:lnTo>
                      <a:pt x="143" y="56"/>
                    </a:lnTo>
                    <a:lnTo>
                      <a:pt x="144" y="56"/>
                    </a:lnTo>
                    <a:lnTo>
                      <a:pt x="145" y="50"/>
                    </a:lnTo>
                    <a:lnTo>
                      <a:pt x="147" y="56"/>
                    </a:lnTo>
                    <a:lnTo>
                      <a:pt x="148" y="50"/>
                    </a:lnTo>
                    <a:lnTo>
                      <a:pt x="149" y="56"/>
                    </a:lnTo>
                    <a:lnTo>
                      <a:pt x="150" y="50"/>
                    </a:lnTo>
                    <a:lnTo>
                      <a:pt x="151" y="50"/>
                    </a:lnTo>
                    <a:lnTo>
                      <a:pt x="153" y="50"/>
                    </a:lnTo>
                    <a:lnTo>
                      <a:pt x="154" y="50"/>
                    </a:lnTo>
                    <a:lnTo>
                      <a:pt x="156" y="50"/>
                    </a:lnTo>
                    <a:lnTo>
                      <a:pt x="157" y="56"/>
                    </a:lnTo>
                    <a:lnTo>
                      <a:pt x="158" y="50"/>
                    </a:lnTo>
                    <a:lnTo>
                      <a:pt x="160" y="50"/>
                    </a:lnTo>
                    <a:lnTo>
                      <a:pt x="161" y="50"/>
                    </a:lnTo>
                    <a:lnTo>
                      <a:pt x="162" y="5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6" name="Freeform 170"/>
              <p:cNvSpPr>
                <a:spLocks/>
              </p:cNvSpPr>
              <p:nvPr/>
            </p:nvSpPr>
            <p:spPr bwMode="auto">
              <a:xfrm>
                <a:off x="4146" y="3535"/>
                <a:ext cx="48" cy="5"/>
              </a:xfrm>
              <a:custGeom>
                <a:avLst/>
                <a:gdLst>
                  <a:gd name="T0" fmla="*/ 0 w 162"/>
                  <a:gd name="T1" fmla="*/ 0 h 44"/>
                  <a:gd name="T2" fmla="*/ 0 w 162"/>
                  <a:gd name="T3" fmla="*/ 0 h 44"/>
                  <a:gd name="T4" fmla="*/ 0 w 162"/>
                  <a:gd name="T5" fmla="*/ 0 h 44"/>
                  <a:gd name="T6" fmla="*/ 0 w 162"/>
                  <a:gd name="T7" fmla="*/ 0 h 44"/>
                  <a:gd name="T8" fmla="*/ 0 w 162"/>
                  <a:gd name="T9" fmla="*/ 0 h 44"/>
                  <a:gd name="T10" fmla="*/ 0 w 162"/>
                  <a:gd name="T11" fmla="*/ 0 h 44"/>
                  <a:gd name="T12" fmla="*/ 0 w 162"/>
                  <a:gd name="T13" fmla="*/ 0 h 44"/>
                  <a:gd name="T14" fmla="*/ 0 w 162"/>
                  <a:gd name="T15" fmla="*/ 0 h 44"/>
                  <a:gd name="T16" fmla="*/ 0 w 162"/>
                  <a:gd name="T17" fmla="*/ 0 h 44"/>
                  <a:gd name="T18" fmla="*/ 0 w 162"/>
                  <a:gd name="T19" fmla="*/ 0 h 44"/>
                  <a:gd name="T20" fmla="*/ 0 w 162"/>
                  <a:gd name="T21" fmla="*/ 0 h 44"/>
                  <a:gd name="T22" fmla="*/ 0 w 162"/>
                  <a:gd name="T23" fmla="*/ 0 h 44"/>
                  <a:gd name="T24" fmla="*/ 0 w 162"/>
                  <a:gd name="T25" fmla="*/ 0 h 44"/>
                  <a:gd name="T26" fmla="*/ 0 w 162"/>
                  <a:gd name="T27" fmla="*/ 0 h 44"/>
                  <a:gd name="T28" fmla="*/ 0 w 162"/>
                  <a:gd name="T29" fmla="*/ 0 h 44"/>
                  <a:gd name="T30" fmla="*/ 0 w 162"/>
                  <a:gd name="T31" fmla="*/ 0 h 44"/>
                  <a:gd name="T32" fmla="*/ 0 w 162"/>
                  <a:gd name="T33" fmla="*/ 0 h 44"/>
                  <a:gd name="T34" fmla="*/ 0 w 162"/>
                  <a:gd name="T35" fmla="*/ 0 h 44"/>
                  <a:gd name="T36" fmla="*/ 0 w 162"/>
                  <a:gd name="T37" fmla="*/ 0 h 44"/>
                  <a:gd name="T38" fmla="*/ 0 w 162"/>
                  <a:gd name="T39" fmla="*/ 0 h 44"/>
                  <a:gd name="T40" fmla="*/ 0 w 162"/>
                  <a:gd name="T41" fmla="*/ 0 h 44"/>
                  <a:gd name="T42" fmla="*/ 0 w 162"/>
                  <a:gd name="T43" fmla="*/ 0 h 44"/>
                  <a:gd name="T44" fmla="*/ 0 w 162"/>
                  <a:gd name="T45" fmla="*/ 0 h 44"/>
                  <a:gd name="T46" fmla="*/ 0 w 162"/>
                  <a:gd name="T47" fmla="*/ 0 h 44"/>
                  <a:gd name="T48" fmla="*/ 0 w 162"/>
                  <a:gd name="T49" fmla="*/ 0 h 44"/>
                  <a:gd name="T50" fmla="*/ 0 w 162"/>
                  <a:gd name="T51" fmla="*/ 0 h 44"/>
                  <a:gd name="T52" fmla="*/ 0 w 162"/>
                  <a:gd name="T53" fmla="*/ 0 h 44"/>
                  <a:gd name="T54" fmla="*/ 0 w 162"/>
                  <a:gd name="T55" fmla="*/ 0 h 44"/>
                  <a:gd name="T56" fmla="*/ 0 w 162"/>
                  <a:gd name="T57" fmla="*/ 0 h 44"/>
                  <a:gd name="T58" fmla="*/ 0 w 162"/>
                  <a:gd name="T59" fmla="*/ 0 h 44"/>
                  <a:gd name="T60" fmla="*/ 0 w 162"/>
                  <a:gd name="T61" fmla="*/ 0 h 44"/>
                  <a:gd name="T62" fmla="*/ 0 w 162"/>
                  <a:gd name="T63" fmla="*/ 0 h 44"/>
                  <a:gd name="T64" fmla="*/ 0 w 162"/>
                  <a:gd name="T65" fmla="*/ 0 h 44"/>
                  <a:gd name="T66" fmla="*/ 0 w 162"/>
                  <a:gd name="T67" fmla="*/ 0 h 44"/>
                  <a:gd name="T68" fmla="*/ 0 w 162"/>
                  <a:gd name="T69" fmla="*/ 0 h 44"/>
                  <a:gd name="T70" fmla="*/ 0 w 162"/>
                  <a:gd name="T71" fmla="*/ 0 h 44"/>
                  <a:gd name="T72" fmla="*/ 0 w 162"/>
                  <a:gd name="T73" fmla="*/ 0 h 44"/>
                  <a:gd name="T74" fmla="*/ 0 w 162"/>
                  <a:gd name="T75" fmla="*/ 0 h 44"/>
                  <a:gd name="T76" fmla="*/ 0 w 162"/>
                  <a:gd name="T77" fmla="*/ 0 h 44"/>
                  <a:gd name="T78" fmla="*/ 0 w 162"/>
                  <a:gd name="T79" fmla="*/ 0 h 44"/>
                  <a:gd name="T80" fmla="*/ 0 w 162"/>
                  <a:gd name="T81" fmla="*/ 0 h 44"/>
                  <a:gd name="T82" fmla="*/ 0 w 162"/>
                  <a:gd name="T83" fmla="*/ 0 h 44"/>
                  <a:gd name="T84" fmla="*/ 0 w 162"/>
                  <a:gd name="T85" fmla="*/ 0 h 44"/>
                  <a:gd name="T86" fmla="*/ 0 w 162"/>
                  <a:gd name="T87" fmla="*/ 0 h 44"/>
                  <a:gd name="T88" fmla="*/ 0 w 162"/>
                  <a:gd name="T89" fmla="*/ 0 h 44"/>
                  <a:gd name="T90" fmla="*/ 0 w 162"/>
                  <a:gd name="T91" fmla="*/ 0 h 44"/>
                  <a:gd name="T92" fmla="*/ 0 w 162"/>
                  <a:gd name="T93" fmla="*/ 0 h 44"/>
                  <a:gd name="T94" fmla="*/ 0 w 162"/>
                  <a:gd name="T95" fmla="*/ 0 h 44"/>
                  <a:gd name="T96" fmla="*/ 0 w 162"/>
                  <a:gd name="T97" fmla="*/ 0 h 44"/>
                  <a:gd name="T98" fmla="*/ 0 w 162"/>
                  <a:gd name="T99" fmla="*/ 0 h 44"/>
                  <a:gd name="T100" fmla="*/ 0 w 162"/>
                  <a:gd name="T101" fmla="*/ 0 h 44"/>
                  <a:gd name="T102" fmla="*/ 0 w 162"/>
                  <a:gd name="T103" fmla="*/ 0 h 44"/>
                  <a:gd name="T104" fmla="*/ 0 w 162"/>
                  <a:gd name="T105" fmla="*/ 0 h 44"/>
                  <a:gd name="T106" fmla="*/ 0 w 162"/>
                  <a:gd name="T107" fmla="*/ 0 h 44"/>
                  <a:gd name="T108" fmla="*/ 0 w 162"/>
                  <a:gd name="T109" fmla="*/ 0 h 44"/>
                  <a:gd name="T110" fmla="*/ 0 w 162"/>
                  <a:gd name="T111" fmla="*/ 0 h 44"/>
                  <a:gd name="T112" fmla="*/ 0 w 162"/>
                  <a:gd name="T113" fmla="*/ 0 h 44"/>
                  <a:gd name="T114" fmla="*/ 0 w 162"/>
                  <a:gd name="T115" fmla="*/ 0 h 44"/>
                  <a:gd name="T116" fmla="*/ 0 w 162"/>
                  <a:gd name="T117" fmla="*/ 0 h 44"/>
                  <a:gd name="T118" fmla="*/ 0 w 162"/>
                  <a:gd name="T119" fmla="*/ 0 h 44"/>
                  <a:gd name="T120" fmla="*/ 0 w 162"/>
                  <a:gd name="T121" fmla="*/ 0 h 44"/>
                  <a:gd name="T122" fmla="*/ 0 w 162"/>
                  <a:gd name="T123" fmla="*/ 0 h 44"/>
                  <a:gd name="T124" fmla="*/ 0 w 162"/>
                  <a:gd name="T125" fmla="*/ 0 h 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44">
                    <a:moveTo>
                      <a:pt x="0" y="1"/>
                    </a:moveTo>
                    <a:lnTo>
                      <a:pt x="1" y="1"/>
                    </a:lnTo>
                    <a:lnTo>
                      <a:pt x="2" y="1"/>
                    </a:lnTo>
                    <a:lnTo>
                      <a:pt x="4" y="1"/>
                    </a:lnTo>
                    <a:lnTo>
                      <a:pt x="5" y="1"/>
                    </a:lnTo>
                    <a:lnTo>
                      <a:pt x="7" y="1"/>
                    </a:lnTo>
                    <a:lnTo>
                      <a:pt x="8" y="1"/>
                    </a:lnTo>
                    <a:lnTo>
                      <a:pt x="9" y="1"/>
                    </a:lnTo>
                    <a:lnTo>
                      <a:pt x="11" y="0"/>
                    </a:lnTo>
                    <a:lnTo>
                      <a:pt x="12" y="0"/>
                    </a:lnTo>
                    <a:lnTo>
                      <a:pt x="13" y="0"/>
                    </a:lnTo>
                    <a:lnTo>
                      <a:pt x="14" y="0"/>
                    </a:lnTo>
                    <a:lnTo>
                      <a:pt x="15" y="0"/>
                    </a:lnTo>
                    <a:lnTo>
                      <a:pt x="17" y="0"/>
                    </a:lnTo>
                    <a:lnTo>
                      <a:pt x="18" y="0"/>
                    </a:lnTo>
                    <a:lnTo>
                      <a:pt x="20" y="0"/>
                    </a:lnTo>
                    <a:lnTo>
                      <a:pt x="21" y="6"/>
                    </a:lnTo>
                    <a:lnTo>
                      <a:pt x="22" y="6"/>
                    </a:lnTo>
                    <a:lnTo>
                      <a:pt x="24" y="6"/>
                    </a:lnTo>
                    <a:lnTo>
                      <a:pt x="25" y="6"/>
                    </a:lnTo>
                    <a:lnTo>
                      <a:pt x="26" y="6"/>
                    </a:lnTo>
                    <a:lnTo>
                      <a:pt x="27" y="6"/>
                    </a:lnTo>
                    <a:lnTo>
                      <a:pt x="28" y="13"/>
                    </a:lnTo>
                    <a:lnTo>
                      <a:pt x="30" y="13"/>
                    </a:lnTo>
                    <a:lnTo>
                      <a:pt x="31" y="13"/>
                    </a:lnTo>
                    <a:lnTo>
                      <a:pt x="32" y="13"/>
                    </a:lnTo>
                    <a:lnTo>
                      <a:pt x="34" y="19"/>
                    </a:lnTo>
                    <a:lnTo>
                      <a:pt x="35" y="19"/>
                    </a:lnTo>
                    <a:lnTo>
                      <a:pt x="37" y="19"/>
                    </a:lnTo>
                    <a:lnTo>
                      <a:pt x="38" y="19"/>
                    </a:lnTo>
                    <a:lnTo>
                      <a:pt x="39" y="19"/>
                    </a:lnTo>
                    <a:lnTo>
                      <a:pt x="40" y="19"/>
                    </a:lnTo>
                    <a:lnTo>
                      <a:pt x="41" y="19"/>
                    </a:lnTo>
                    <a:lnTo>
                      <a:pt x="43" y="19"/>
                    </a:lnTo>
                    <a:lnTo>
                      <a:pt x="44" y="26"/>
                    </a:lnTo>
                    <a:lnTo>
                      <a:pt x="45" y="26"/>
                    </a:lnTo>
                    <a:lnTo>
                      <a:pt x="47" y="26"/>
                    </a:lnTo>
                    <a:lnTo>
                      <a:pt x="48" y="26"/>
                    </a:lnTo>
                    <a:lnTo>
                      <a:pt x="50" y="26"/>
                    </a:lnTo>
                    <a:lnTo>
                      <a:pt x="51" y="26"/>
                    </a:lnTo>
                    <a:lnTo>
                      <a:pt x="52" y="32"/>
                    </a:lnTo>
                    <a:lnTo>
                      <a:pt x="53" y="32"/>
                    </a:lnTo>
                    <a:lnTo>
                      <a:pt x="54" y="32"/>
                    </a:lnTo>
                    <a:lnTo>
                      <a:pt x="56" y="32"/>
                    </a:lnTo>
                    <a:lnTo>
                      <a:pt x="57" y="32"/>
                    </a:lnTo>
                    <a:lnTo>
                      <a:pt x="58" y="32"/>
                    </a:lnTo>
                    <a:lnTo>
                      <a:pt x="60" y="32"/>
                    </a:lnTo>
                    <a:lnTo>
                      <a:pt x="61" y="32"/>
                    </a:lnTo>
                    <a:lnTo>
                      <a:pt x="63" y="32"/>
                    </a:lnTo>
                    <a:lnTo>
                      <a:pt x="64" y="32"/>
                    </a:lnTo>
                    <a:lnTo>
                      <a:pt x="65" y="32"/>
                    </a:lnTo>
                    <a:lnTo>
                      <a:pt x="66" y="32"/>
                    </a:lnTo>
                    <a:lnTo>
                      <a:pt x="67" y="32"/>
                    </a:lnTo>
                    <a:lnTo>
                      <a:pt x="69" y="32"/>
                    </a:lnTo>
                    <a:lnTo>
                      <a:pt x="70" y="32"/>
                    </a:lnTo>
                    <a:lnTo>
                      <a:pt x="71" y="32"/>
                    </a:lnTo>
                    <a:lnTo>
                      <a:pt x="72" y="32"/>
                    </a:lnTo>
                    <a:lnTo>
                      <a:pt x="74" y="32"/>
                    </a:lnTo>
                    <a:lnTo>
                      <a:pt x="76" y="38"/>
                    </a:lnTo>
                    <a:lnTo>
                      <a:pt x="77" y="38"/>
                    </a:lnTo>
                    <a:lnTo>
                      <a:pt x="78" y="38"/>
                    </a:lnTo>
                    <a:lnTo>
                      <a:pt x="79" y="38"/>
                    </a:lnTo>
                    <a:lnTo>
                      <a:pt x="80" y="38"/>
                    </a:lnTo>
                    <a:lnTo>
                      <a:pt x="82" y="38"/>
                    </a:lnTo>
                    <a:lnTo>
                      <a:pt x="83" y="38"/>
                    </a:lnTo>
                    <a:lnTo>
                      <a:pt x="84" y="38"/>
                    </a:lnTo>
                    <a:lnTo>
                      <a:pt x="85" y="38"/>
                    </a:lnTo>
                    <a:lnTo>
                      <a:pt x="87" y="38"/>
                    </a:lnTo>
                    <a:lnTo>
                      <a:pt x="89" y="44"/>
                    </a:lnTo>
                    <a:lnTo>
                      <a:pt x="90" y="38"/>
                    </a:lnTo>
                    <a:lnTo>
                      <a:pt x="91" y="38"/>
                    </a:lnTo>
                    <a:lnTo>
                      <a:pt x="92" y="38"/>
                    </a:lnTo>
                    <a:lnTo>
                      <a:pt x="93" y="44"/>
                    </a:lnTo>
                    <a:lnTo>
                      <a:pt x="95" y="44"/>
                    </a:lnTo>
                    <a:lnTo>
                      <a:pt x="96" y="44"/>
                    </a:lnTo>
                    <a:lnTo>
                      <a:pt x="97" y="44"/>
                    </a:lnTo>
                    <a:lnTo>
                      <a:pt x="98" y="38"/>
                    </a:lnTo>
                    <a:lnTo>
                      <a:pt x="100" y="38"/>
                    </a:lnTo>
                    <a:lnTo>
                      <a:pt x="102" y="38"/>
                    </a:lnTo>
                    <a:lnTo>
                      <a:pt x="103" y="38"/>
                    </a:lnTo>
                    <a:lnTo>
                      <a:pt x="104" y="38"/>
                    </a:lnTo>
                    <a:lnTo>
                      <a:pt x="105" y="38"/>
                    </a:lnTo>
                    <a:lnTo>
                      <a:pt x="106" y="38"/>
                    </a:lnTo>
                    <a:lnTo>
                      <a:pt x="108" y="38"/>
                    </a:lnTo>
                    <a:lnTo>
                      <a:pt x="109" y="38"/>
                    </a:lnTo>
                    <a:lnTo>
                      <a:pt x="110" y="38"/>
                    </a:lnTo>
                    <a:lnTo>
                      <a:pt x="111" y="31"/>
                    </a:lnTo>
                    <a:lnTo>
                      <a:pt x="112" y="31"/>
                    </a:lnTo>
                    <a:lnTo>
                      <a:pt x="115" y="31"/>
                    </a:lnTo>
                    <a:lnTo>
                      <a:pt x="116" y="31"/>
                    </a:lnTo>
                    <a:lnTo>
                      <a:pt x="117" y="31"/>
                    </a:lnTo>
                    <a:lnTo>
                      <a:pt x="118" y="25"/>
                    </a:lnTo>
                    <a:lnTo>
                      <a:pt x="119" y="25"/>
                    </a:lnTo>
                    <a:lnTo>
                      <a:pt x="121" y="18"/>
                    </a:lnTo>
                    <a:lnTo>
                      <a:pt x="122" y="18"/>
                    </a:lnTo>
                    <a:lnTo>
                      <a:pt x="123" y="18"/>
                    </a:lnTo>
                    <a:lnTo>
                      <a:pt x="124" y="18"/>
                    </a:lnTo>
                    <a:lnTo>
                      <a:pt x="125" y="18"/>
                    </a:lnTo>
                    <a:lnTo>
                      <a:pt x="128" y="18"/>
                    </a:lnTo>
                    <a:lnTo>
                      <a:pt x="129" y="12"/>
                    </a:lnTo>
                    <a:lnTo>
                      <a:pt x="130" y="12"/>
                    </a:lnTo>
                    <a:lnTo>
                      <a:pt x="131" y="12"/>
                    </a:lnTo>
                    <a:lnTo>
                      <a:pt x="132" y="12"/>
                    </a:lnTo>
                    <a:lnTo>
                      <a:pt x="134" y="12"/>
                    </a:lnTo>
                    <a:lnTo>
                      <a:pt x="135" y="12"/>
                    </a:lnTo>
                    <a:lnTo>
                      <a:pt x="136" y="12"/>
                    </a:lnTo>
                    <a:lnTo>
                      <a:pt x="137" y="12"/>
                    </a:lnTo>
                    <a:lnTo>
                      <a:pt x="140" y="12"/>
                    </a:lnTo>
                    <a:lnTo>
                      <a:pt x="141" y="12"/>
                    </a:lnTo>
                    <a:lnTo>
                      <a:pt x="142" y="12"/>
                    </a:lnTo>
                    <a:lnTo>
                      <a:pt x="143" y="12"/>
                    </a:lnTo>
                    <a:lnTo>
                      <a:pt x="144" y="12"/>
                    </a:lnTo>
                    <a:lnTo>
                      <a:pt x="146" y="12"/>
                    </a:lnTo>
                    <a:lnTo>
                      <a:pt x="147" y="12"/>
                    </a:lnTo>
                    <a:lnTo>
                      <a:pt x="148" y="12"/>
                    </a:lnTo>
                    <a:lnTo>
                      <a:pt x="149" y="12"/>
                    </a:lnTo>
                    <a:lnTo>
                      <a:pt x="150" y="12"/>
                    </a:lnTo>
                    <a:lnTo>
                      <a:pt x="152" y="12"/>
                    </a:lnTo>
                    <a:lnTo>
                      <a:pt x="154" y="12"/>
                    </a:lnTo>
                    <a:lnTo>
                      <a:pt x="155" y="12"/>
                    </a:lnTo>
                    <a:lnTo>
                      <a:pt x="156" y="12"/>
                    </a:lnTo>
                    <a:lnTo>
                      <a:pt x="157" y="12"/>
                    </a:lnTo>
                    <a:lnTo>
                      <a:pt x="159" y="12"/>
                    </a:lnTo>
                    <a:lnTo>
                      <a:pt x="160" y="12"/>
                    </a:lnTo>
                    <a:lnTo>
                      <a:pt x="161" y="5"/>
                    </a:lnTo>
                    <a:lnTo>
                      <a:pt x="162"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7" name="Freeform 171"/>
              <p:cNvSpPr>
                <a:spLocks/>
              </p:cNvSpPr>
              <p:nvPr/>
            </p:nvSpPr>
            <p:spPr bwMode="auto">
              <a:xfrm>
                <a:off x="4194" y="3525"/>
                <a:ext cx="48" cy="11"/>
              </a:xfrm>
              <a:custGeom>
                <a:avLst/>
                <a:gdLst>
                  <a:gd name="T0" fmla="*/ 0 w 162"/>
                  <a:gd name="T1" fmla="*/ 0 h 110"/>
                  <a:gd name="T2" fmla="*/ 0 w 162"/>
                  <a:gd name="T3" fmla="*/ 0 h 110"/>
                  <a:gd name="T4" fmla="*/ 0 w 162"/>
                  <a:gd name="T5" fmla="*/ 0 h 110"/>
                  <a:gd name="T6" fmla="*/ 0 w 162"/>
                  <a:gd name="T7" fmla="*/ 0 h 110"/>
                  <a:gd name="T8" fmla="*/ 0 w 162"/>
                  <a:gd name="T9" fmla="*/ 0 h 110"/>
                  <a:gd name="T10" fmla="*/ 0 w 162"/>
                  <a:gd name="T11" fmla="*/ 0 h 110"/>
                  <a:gd name="T12" fmla="*/ 0 w 162"/>
                  <a:gd name="T13" fmla="*/ 0 h 110"/>
                  <a:gd name="T14" fmla="*/ 0 w 162"/>
                  <a:gd name="T15" fmla="*/ 0 h 110"/>
                  <a:gd name="T16" fmla="*/ 0 w 162"/>
                  <a:gd name="T17" fmla="*/ 0 h 110"/>
                  <a:gd name="T18" fmla="*/ 0 w 162"/>
                  <a:gd name="T19" fmla="*/ 0 h 110"/>
                  <a:gd name="T20" fmla="*/ 0 w 162"/>
                  <a:gd name="T21" fmla="*/ 0 h 110"/>
                  <a:gd name="T22" fmla="*/ 0 w 162"/>
                  <a:gd name="T23" fmla="*/ 0 h 110"/>
                  <a:gd name="T24" fmla="*/ 0 w 162"/>
                  <a:gd name="T25" fmla="*/ 0 h 110"/>
                  <a:gd name="T26" fmla="*/ 0 w 162"/>
                  <a:gd name="T27" fmla="*/ 0 h 110"/>
                  <a:gd name="T28" fmla="*/ 0 w 162"/>
                  <a:gd name="T29" fmla="*/ 0 h 110"/>
                  <a:gd name="T30" fmla="*/ 0 w 162"/>
                  <a:gd name="T31" fmla="*/ 0 h 110"/>
                  <a:gd name="T32" fmla="*/ 0 w 162"/>
                  <a:gd name="T33" fmla="*/ 0 h 110"/>
                  <a:gd name="T34" fmla="*/ 0 w 162"/>
                  <a:gd name="T35" fmla="*/ 0 h 110"/>
                  <a:gd name="T36" fmla="*/ 0 w 162"/>
                  <a:gd name="T37" fmla="*/ 0 h 110"/>
                  <a:gd name="T38" fmla="*/ 0 w 162"/>
                  <a:gd name="T39" fmla="*/ 0 h 110"/>
                  <a:gd name="T40" fmla="*/ 0 w 162"/>
                  <a:gd name="T41" fmla="*/ 0 h 110"/>
                  <a:gd name="T42" fmla="*/ 0 w 162"/>
                  <a:gd name="T43" fmla="*/ 0 h 110"/>
                  <a:gd name="T44" fmla="*/ 0 w 162"/>
                  <a:gd name="T45" fmla="*/ 0 h 110"/>
                  <a:gd name="T46" fmla="*/ 0 w 162"/>
                  <a:gd name="T47" fmla="*/ 0 h 110"/>
                  <a:gd name="T48" fmla="*/ 0 w 162"/>
                  <a:gd name="T49" fmla="*/ 0 h 110"/>
                  <a:gd name="T50" fmla="*/ 0 w 162"/>
                  <a:gd name="T51" fmla="*/ 0 h 110"/>
                  <a:gd name="T52" fmla="*/ 0 w 162"/>
                  <a:gd name="T53" fmla="*/ 0 h 110"/>
                  <a:gd name="T54" fmla="*/ 0 w 162"/>
                  <a:gd name="T55" fmla="*/ 0 h 110"/>
                  <a:gd name="T56" fmla="*/ 0 w 162"/>
                  <a:gd name="T57" fmla="*/ 0 h 110"/>
                  <a:gd name="T58" fmla="*/ 0 w 162"/>
                  <a:gd name="T59" fmla="*/ 0 h 110"/>
                  <a:gd name="T60" fmla="*/ 0 w 162"/>
                  <a:gd name="T61" fmla="*/ 0 h 110"/>
                  <a:gd name="T62" fmla="*/ 0 w 162"/>
                  <a:gd name="T63" fmla="*/ 0 h 110"/>
                  <a:gd name="T64" fmla="*/ 0 w 162"/>
                  <a:gd name="T65" fmla="*/ 0 h 110"/>
                  <a:gd name="T66" fmla="*/ 0 w 162"/>
                  <a:gd name="T67" fmla="*/ 0 h 110"/>
                  <a:gd name="T68" fmla="*/ 0 w 162"/>
                  <a:gd name="T69" fmla="*/ 0 h 110"/>
                  <a:gd name="T70" fmla="*/ 0 w 162"/>
                  <a:gd name="T71" fmla="*/ 0 h 110"/>
                  <a:gd name="T72" fmla="*/ 0 w 162"/>
                  <a:gd name="T73" fmla="*/ 0 h 110"/>
                  <a:gd name="T74" fmla="*/ 0 w 162"/>
                  <a:gd name="T75" fmla="*/ 0 h 110"/>
                  <a:gd name="T76" fmla="*/ 0 w 162"/>
                  <a:gd name="T77" fmla="*/ 0 h 110"/>
                  <a:gd name="T78" fmla="*/ 0 w 162"/>
                  <a:gd name="T79" fmla="*/ 0 h 110"/>
                  <a:gd name="T80" fmla="*/ 0 w 162"/>
                  <a:gd name="T81" fmla="*/ 0 h 110"/>
                  <a:gd name="T82" fmla="*/ 0 w 162"/>
                  <a:gd name="T83" fmla="*/ 0 h 110"/>
                  <a:gd name="T84" fmla="*/ 0 w 162"/>
                  <a:gd name="T85" fmla="*/ 0 h 110"/>
                  <a:gd name="T86" fmla="*/ 0 w 162"/>
                  <a:gd name="T87" fmla="*/ 0 h 110"/>
                  <a:gd name="T88" fmla="*/ 0 w 162"/>
                  <a:gd name="T89" fmla="*/ 0 h 110"/>
                  <a:gd name="T90" fmla="*/ 0 w 162"/>
                  <a:gd name="T91" fmla="*/ 0 h 110"/>
                  <a:gd name="T92" fmla="*/ 0 w 162"/>
                  <a:gd name="T93" fmla="*/ 0 h 110"/>
                  <a:gd name="T94" fmla="*/ 0 w 162"/>
                  <a:gd name="T95" fmla="*/ 0 h 110"/>
                  <a:gd name="T96" fmla="*/ 0 w 162"/>
                  <a:gd name="T97" fmla="*/ 0 h 110"/>
                  <a:gd name="T98" fmla="*/ 0 w 162"/>
                  <a:gd name="T99" fmla="*/ 0 h 110"/>
                  <a:gd name="T100" fmla="*/ 0 w 162"/>
                  <a:gd name="T101" fmla="*/ 0 h 110"/>
                  <a:gd name="T102" fmla="*/ 0 w 162"/>
                  <a:gd name="T103" fmla="*/ 0 h 110"/>
                  <a:gd name="T104" fmla="*/ 0 w 162"/>
                  <a:gd name="T105" fmla="*/ 0 h 110"/>
                  <a:gd name="T106" fmla="*/ 0 w 162"/>
                  <a:gd name="T107" fmla="*/ 0 h 110"/>
                  <a:gd name="T108" fmla="*/ 0 w 162"/>
                  <a:gd name="T109" fmla="*/ 0 h 110"/>
                  <a:gd name="T110" fmla="*/ 0 w 162"/>
                  <a:gd name="T111" fmla="*/ 0 h 110"/>
                  <a:gd name="T112" fmla="*/ 0 w 162"/>
                  <a:gd name="T113" fmla="*/ 0 h 110"/>
                  <a:gd name="T114" fmla="*/ 0 w 162"/>
                  <a:gd name="T115" fmla="*/ 0 h 110"/>
                  <a:gd name="T116" fmla="*/ 0 w 162"/>
                  <a:gd name="T117" fmla="*/ 0 h 110"/>
                  <a:gd name="T118" fmla="*/ 0 w 162"/>
                  <a:gd name="T119" fmla="*/ 0 h 110"/>
                  <a:gd name="T120" fmla="*/ 0 w 162"/>
                  <a:gd name="T121" fmla="*/ 0 h 110"/>
                  <a:gd name="T122" fmla="*/ 0 w 162"/>
                  <a:gd name="T123" fmla="*/ 0 h 110"/>
                  <a:gd name="T124" fmla="*/ 0 w 162"/>
                  <a:gd name="T125" fmla="*/ 0 h 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10">
                    <a:moveTo>
                      <a:pt x="0" y="110"/>
                    </a:moveTo>
                    <a:lnTo>
                      <a:pt x="1" y="110"/>
                    </a:lnTo>
                    <a:lnTo>
                      <a:pt x="3" y="110"/>
                    </a:lnTo>
                    <a:lnTo>
                      <a:pt x="5" y="110"/>
                    </a:lnTo>
                    <a:lnTo>
                      <a:pt x="6" y="110"/>
                    </a:lnTo>
                    <a:lnTo>
                      <a:pt x="7" y="110"/>
                    </a:lnTo>
                    <a:lnTo>
                      <a:pt x="8" y="110"/>
                    </a:lnTo>
                    <a:lnTo>
                      <a:pt x="10" y="110"/>
                    </a:lnTo>
                    <a:lnTo>
                      <a:pt x="11" y="110"/>
                    </a:lnTo>
                    <a:lnTo>
                      <a:pt x="12" y="110"/>
                    </a:lnTo>
                    <a:lnTo>
                      <a:pt x="13" y="110"/>
                    </a:lnTo>
                    <a:lnTo>
                      <a:pt x="14" y="110"/>
                    </a:lnTo>
                    <a:lnTo>
                      <a:pt x="16" y="110"/>
                    </a:lnTo>
                    <a:lnTo>
                      <a:pt x="18" y="110"/>
                    </a:lnTo>
                    <a:lnTo>
                      <a:pt x="19" y="110"/>
                    </a:lnTo>
                    <a:lnTo>
                      <a:pt x="20" y="104"/>
                    </a:lnTo>
                    <a:lnTo>
                      <a:pt x="21" y="104"/>
                    </a:lnTo>
                    <a:lnTo>
                      <a:pt x="23" y="104"/>
                    </a:lnTo>
                    <a:lnTo>
                      <a:pt x="24" y="104"/>
                    </a:lnTo>
                    <a:lnTo>
                      <a:pt x="25" y="104"/>
                    </a:lnTo>
                    <a:lnTo>
                      <a:pt x="26" y="104"/>
                    </a:lnTo>
                    <a:lnTo>
                      <a:pt x="27" y="104"/>
                    </a:lnTo>
                    <a:lnTo>
                      <a:pt x="29" y="97"/>
                    </a:lnTo>
                    <a:lnTo>
                      <a:pt x="30" y="97"/>
                    </a:lnTo>
                    <a:lnTo>
                      <a:pt x="32" y="97"/>
                    </a:lnTo>
                    <a:lnTo>
                      <a:pt x="33" y="97"/>
                    </a:lnTo>
                    <a:lnTo>
                      <a:pt x="34" y="97"/>
                    </a:lnTo>
                    <a:lnTo>
                      <a:pt x="36" y="97"/>
                    </a:lnTo>
                    <a:lnTo>
                      <a:pt x="37" y="91"/>
                    </a:lnTo>
                    <a:lnTo>
                      <a:pt x="38" y="91"/>
                    </a:lnTo>
                    <a:lnTo>
                      <a:pt x="39" y="91"/>
                    </a:lnTo>
                    <a:lnTo>
                      <a:pt x="40" y="91"/>
                    </a:lnTo>
                    <a:lnTo>
                      <a:pt x="42" y="91"/>
                    </a:lnTo>
                    <a:lnTo>
                      <a:pt x="43" y="91"/>
                    </a:lnTo>
                    <a:lnTo>
                      <a:pt x="45" y="84"/>
                    </a:lnTo>
                    <a:lnTo>
                      <a:pt x="46" y="84"/>
                    </a:lnTo>
                    <a:lnTo>
                      <a:pt x="47" y="84"/>
                    </a:lnTo>
                    <a:lnTo>
                      <a:pt x="49" y="84"/>
                    </a:lnTo>
                    <a:lnTo>
                      <a:pt x="50" y="84"/>
                    </a:lnTo>
                    <a:lnTo>
                      <a:pt x="51" y="84"/>
                    </a:lnTo>
                    <a:lnTo>
                      <a:pt x="52" y="78"/>
                    </a:lnTo>
                    <a:lnTo>
                      <a:pt x="53" y="78"/>
                    </a:lnTo>
                    <a:lnTo>
                      <a:pt x="55" y="78"/>
                    </a:lnTo>
                    <a:lnTo>
                      <a:pt x="56" y="84"/>
                    </a:lnTo>
                    <a:lnTo>
                      <a:pt x="58" y="84"/>
                    </a:lnTo>
                    <a:lnTo>
                      <a:pt x="59" y="84"/>
                    </a:lnTo>
                    <a:lnTo>
                      <a:pt x="60" y="78"/>
                    </a:lnTo>
                    <a:lnTo>
                      <a:pt x="62" y="78"/>
                    </a:lnTo>
                    <a:lnTo>
                      <a:pt x="63" y="78"/>
                    </a:lnTo>
                    <a:lnTo>
                      <a:pt x="64" y="78"/>
                    </a:lnTo>
                    <a:lnTo>
                      <a:pt x="65" y="78"/>
                    </a:lnTo>
                    <a:lnTo>
                      <a:pt x="66" y="78"/>
                    </a:lnTo>
                    <a:lnTo>
                      <a:pt x="68" y="78"/>
                    </a:lnTo>
                    <a:lnTo>
                      <a:pt x="69" y="78"/>
                    </a:lnTo>
                    <a:lnTo>
                      <a:pt x="70" y="71"/>
                    </a:lnTo>
                    <a:lnTo>
                      <a:pt x="72" y="71"/>
                    </a:lnTo>
                    <a:lnTo>
                      <a:pt x="73" y="71"/>
                    </a:lnTo>
                    <a:lnTo>
                      <a:pt x="75" y="71"/>
                    </a:lnTo>
                    <a:lnTo>
                      <a:pt x="76" y="71"/>
                    </a:lnTo>
                    <a:lnTo>
                      <a:pt x="77" y="71"/>
                    </a:lnTo>
                    <a:lnTo>
                      <a:pt x="78" y="71"/>
                    </a:lnTo>
                    <a:lnTo>
                      <a:pt x="79" y="65"/>
                    </a:lnTo>
                    <a:lnTo>
                      <a:pt x="81" y="65"/>
                    </a:lnTo>
                    <a:lnTo>
                      <a:pt x="82" y="65"/>
                    </a:lnTo>
                    <a:lnTo>
                      <a:pt x="83" y="58"/>
                    </a:lnTo>
                    <a:lnTo>
                      <a:pt x="85" y="58"/>
                    </a:lnTo>
                    <a:lnTo>
                      <a:pt x="86" y="58"/>
                    </a:lnTo>
                    <a:lnTo>
                      <a:pt x="88" y="58"/>
                    </a:lnTo>
                    <a:lnTo>
                      <a:pt x="89" y="58"/>
                    </a:lnTo>
                    <a:lnTo>
                      <a:pt x="90" y="58"/>
                    </a:lnTo>
                    <a:lnTo>
                      <a:pt x="91" y="58"/>
                    </a:lnTo>
                    <a:lnTo>
                      <a:pt x="92" y="52"/>
                    </a:lnTo>
                    <a:lnTo>
                      <a:pt x="94" y="52"/>
                    </a:lnTo>
                    <a:lnTo>
                      <a:pt x="95" y="52"/>
                    </a:lnTo>
                    <a:lnTo>
                      <a:pt x="96" y="52"/>
                    </a:lnTo>
                    <a:lnTo>
                      <a:pt x="98" y="46"/>
                    </a:lnTo>
                    <a:lnTo>
                      <a:pt x="99" y="46"/>
                    </a:lnTo>
                    <a:lnTo>
                      <a:pt x="101" y="46"/>
                    </a:lnTo>
                    <a:lnTo>
                      <a:pt x="102" y="46"/>
                    </a:lnTo>
                    <a:lnTo>
                      <a:pt x="103" y="46"/>
                    </a:lnTo>
                    <a:lnTo>
                      <a:pt x="104" y="46"/>
                    </a:lnTo>
                    <a:lnTo>
                      <a:pt x="105" y="39"/>
                    </a:lnTo>
                    <a:lnTo>
                      <a:pt x="107" y="39"/>
                    </a:lnTo>
                    <a:lnTo>
                      <a:pt x="108" y="39"/>
                    </a:lnTo>
                    <a:lnTo>
                      <a:pt x="109" y="39"/>
                    </a:lnTo>
                    <a:lnTo>
                      <a:pt x="110" y="39"/>
                    </a:lnTo>
                    <a:lnTo>
                      <a:pt x="112" y="39"/>
                    </a:lnTo>
                    <a:lnTo>
                      <a:pt x="114" y="39"/>
                    </a:lnTo>
                    <a:lnTo>
                      <a:pt x="115" y="39"/>
                    </a:lnTo>
                    <a:lnTo>
                      <a:pt x="116" y="33"/>
                    </a:lnTo>
                    <a:lnTo>
                      <a:pt x="117" y="33"/>
                    </a:lnTo>
                    <a:lnTo>
                      <a:pt x="118" y="33"/>
                    </a:lnTo>
                    <a:lnTo>
                      <a:pt x="120" y="33"/>
                    </a:lnTo>
                    <a:lnTo>
                      <a:pt x="121" y="33"/>
                    </a:lnTo>
                    <a:lnTo>
                      <a:pt x="122" y="33"/>
                    </a:lnTo>
                    <a:lnTo>
                      <a:pt x="123" y="26"/>
                    </a:lnTo>
                    <a:lnTo>
                      <a:pt x="125" y="26"/>
                    </a:lnTo>
                    <a:lnTo>
                      <a:pt x="127" y="26"/>
                    </a:lnTo>
                    <a:lnTo>
                      <a:pt x="128" y="26"/>
                    </a:lnTo>
                    <a:lnTo>
                      <a:pt x="129" y="26"/>
                    </a:lnTo>
                    <a:lnTo>
                      <a:pt x="130" y="20"/>
                    </a:lnTo>
                    <a:lnTo>
                      <a:pt x="131" y="20"/>
                    </a:lnTo>
                    <a:lnTo>
                      <a:pt x="133" y="20"/>
                    </a:lnTo>
                    <a:lnTo>
                      <a:pt x="134" y="20"/>
                    </a:lnTo>
                    <a:lnTo>
                      <a:pt x="135" y="20"/>
                    </a:lnTo>
                    <a:lnTo>
                      <a:pt x="136" y="13"/>
                    </a:lnTo>
                    <a:lnTo>
                      <a:pt x="138" y="13"/>
                    </a:lnTo>
                    <a:lnTo>
                      <a:pt x="140" y="13"/>
                    </a:lnTo>
                    <a:lnTo>
                      <a:pt x="141" y="7"/>
                    </a:lnTo>
                    <a:lnTo>
                      <a:pt x="142" y="7"/>
                    </a:lnTo>
                    <a:lnTo>
                      <a:pt x="143" y="7"/>
                    </a:lnTo>
                    <a:lnTo>
                      <a:pt x="144" y="7"/>
                    </a:lnTo>
                    <a:lnTo>
                      <a:pt x="146" y="7"/>
                    </a:lnTo>
                    <a:lnTo>
                      <a:pt x="147" y="7"/>
                    </a:lnTo>
                    <a:lnTo>
                      <a:pt x="148" y="7"/>
                    </a:lnTo>
                    <a:lnTo>
                      <a:pt x="149" y="7"/>
                    </a:lnTo>
                    <a:lnTo>
                      <a:pt x="150" y="0"/>
                    </a:lnTo>
                    <a:lnTo>
                      <a:pt x="153" y="0"/>
                    </a:lnTo>
                    <a:lnTo>
                      <a:pt x="154" y="0"/>
                    </a:lnTo>
                    <a:lnTo>
                      <a:pt x="155" y="0"/>
                    </a:lnTo>
                    <a:lnTo>
                      <a:pt x="156" y="0"/>
                    </a:lnTo>
                    <a:lnTo>
                      <a:pt x="157" y="0"/>
                    </a:lnTo>
                    <a:lnTo>
                      <a:pt x="159" y="0"/>
                    </a:lnTo>
                    <a:lnTo>
                      <a:pt x="160" y="0"/>
                    </a:lnTo>
                    <a:lnTo>
                      <a:pt x="161" y="0"/>
                    </a:lnTo>
                    <a:lnTo>
                      <a:pt x="162"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8" name="Freeform 172"/>
              <p:cNvSpPr>
                <a:spLocks/>
              </p:cNvSpPr>
              <p:nvPr/>
            </p:nvSpPr>
            <p:spPr bwMode="auto">
              <a:xfrm>
                <a:off x="4242" y="3524"/>
                <a:ext cx="48" cy="2"/>
              </a:xfrm>
              <a:custGeom>
                <a:avLst/>
                <a:gdLst>
                  <a:gd name="T0" fmla="*/ 0 w 163"/>
                  <a:gd name="T1" fmla="*/ 0 h 19"/>
                  <a:gd name="T2" fmla="*/ 0 w 163"/>
                  <a:gd name="T3" fmla="*/ 0 h 19"/>
                  <a:gd name="T4" fmla="*/ 0 w 163"/>
                  <a:gd name="T5" fmla="*/ 0 h 19"/>
                  <a:gd name="T6" fmla="*/ 0 w 163"/>
                  <a:gd name="T7" fmla="*/ 0 h 19"/>
                  <a:gd name="T8" fmla="*/ 0 w 163"/>
                  <a:gd name="T9" fmla="*/ 0 h 19"/>
                  <a:gd name="T10" fmla="*/ 0 w 163"/>
                  <a:gd name="T11" fmla="*/ 0 h 19"/>
                  <a:gd name="T12" fmla="*/ 0 w 163"/>
                  <a:gd name="T13" fmla="*/ 0 h 19"/>
                  <a:gd name="T14" fmla="*/ 0 w 163"/>
                  <a:gd name="T15" fmla="*/ 0 h 19"/>
                  <a:gd name="T16" fmla="*/ 0 w 163"/>
                  <a:gd name="T17" fmla="*/ 0 h 19"/>
                  <a:gd name="T18" fmla="*/ 0 w 163"/>
                  <a:gd name="T19" fmla="*/ 0 h 19"/>
                  <a:gd name="T20" fmla="*/ 0 w 163"/>
                  <a:gd name="T21" fmla="*/ 0 h 19"/>
                  <a:gd name="T22" fmla="*/ 0 w 163"/>
                  <a:gd name="T23" fmla="*/ 0 h 19"/>
                  <a:gd name="T24" fmla="*/ 0 w 163"/>
                  <a:gd name="T25" fmla="*/ 0 h 19"/>
                  <a:gd name="T26" fmla="*/ 0 w 163"/>
                  <a:gd name="T27" fmla="*/ 0 h 19"/>
                  <a:gd name="T28" fmla="*/ 0 w 163"/>
                  <a:gd name="T29" fmla="*/ 0 h 19"/>
                  <a:gd name="T30" fmla="*/ 0 w 163"/>
                  <a:gd name="T31" fmla="*/ 0 h 19"/>
                  <a:gd name="T32" fmla="*/ 0 w 163"/>
                  <a:gd name="T33" fmla="*/ 0 h 19"/>
                  <a:gd name="T34" fmla="*/ 0 w 163"/>
                  <a:gd name="T35" fmla="*/ 0 h 19"/>
                  <a:gd name="T36" fmla="*/ 0 w 163"/>
                  <a:gd name="T37" fmla="*/ 0 h 19"/>
                  <a:gd name="T38" fmla="*/ 0 w 163"/>
                  <a:gd name="T39" fmla="*/ 0 h 19"/>
                  <a:gd name="T40" fmla="*/ 0 w 163"/>
                  <a:gd name="T41" fmla="*/ 0 h 19"/>
                  <a:gd name="T42" fmla="*/ 0 w 163"/>
                  <a:gd name="T43" fmla="*/ 0 h 19"/>
                  <a:gd name="T44" fmla="*/ 0 w 163"/>
                  <a:gd name="T45" fmla="*/ 0 h 19"/>
                  <a:gd name="T46" fmla="*/ 0 w 163"/>
                  <a:gd name="T47" fmla="*/ 0 h 19"/>
                  <a:gd name="T48" fmla="*/ 0 w 163"/>
                  <a:gd name="T49" fmla="*/ 0 h 19"/>
                  <a:gd name="T50" fmla="*/ 0 w 163"/>
                  <a:gd name="T51" fmla="*/ 0 h 19"/>
                  <a:gd name="T52" fmla="*/ 0 w 163"/>
                  <a:gd name="T53" fmla="*/ 0 h 19"/>
                  <a:gd name="T54" fmla="*/ 0 w 163"/>
                  <a:gd name="T55" fmla="*/ 0 h 19"/>
                  <a:gd name="T56" fmla="*/ 0 w 163"/>
                  <a:gd name="T57" fmla="*/ 0 h 19"/>
                  <a:gd name="T58" fmla="*/ 0 w 163"/>
                  <a:gd name="T59" fmla="*/ 0 h 19"/>
                  <a:gd name="T60" fmla="*/ 0 w 163"/>
                  <a:gd name="T61" fmla="*/ 0 h 19"/>
                  <a:gd name="T62" fmla="*/ 0 w 163"/>
                  <a:gd name="T63" fmla="*/ 0 h 19"/>
                  <a:gd name="T64" fmla="*/ 0 w 163"/>
                  <a:gd name="T65" fmla="*/ 0 h 19"/>
                  <a:gd name="T66" fmla="*/ 0 w 163"/>
                  <a:gd name="T67" fmla="*/ 0 h 19"/>
                  <a:gd name="T68" fmla="*/ 0 w 163"/>
                  <a:gd name="T69" fmla="*/ 0 h 19"/>
                  <a:gd name="T70" fmla="*/ 0 w 163"/>
                  <a:gd name="T71" fmla="*/ 0 h 19"/>
                  <a:gd name="T72" fmla="*/ 0 w 163"/>
                  <a:gd name="T73" fmla="*/ 0 h 19"/>
                  <a:gd name="T74" fmla="*/ 0 w 163"/>
                  <a:gd name="T75" fmla="*/ 0 h 19"/>
                  <a:gd name="T76" fmla="*/ 0 w 163"/>
                  <a:gd name="T77" fmla="*/ 0 h 19"/>
                  <a:gd name="T78" fmla="*/ 0 w 163"/>
                  <a:gd name="T79" fmla="*/ 0 h 19"/>
                  <a:gd name="T80" fmla="*/ 0 w 163"/>
                  <a:gd name="T81" fmla="*/ 0 h 19"/>
                  <a:gd name="T82" fmla="*/ 0 w 163"/>
                  <a:gd name="T83" fmla="*/ 0 h 19"/>
                  <a:gd name="T84" fmla="*/ 0 w 163"/>
                  <a:gd name="T85" fmla="*/ 0 h 19"/>
                  <a:gd name="T86" fmla="*/ 0 w 163"/>
                  <a:gd name="T87" fmla="*/ 0 h 19"/>
                  <a:gd name="T88" fmla="*/ 0 w 163"/>
                  <a:gd name="T89" fmla="*/ 0 h 19"/>
                  <a:gd name="T90" fmla="*/ 0 w 163"/>
                  <a:gd name="T91" fmla="*/ 0 h 19"/>
                  <a:gd name="T92" fmla="*/ 0 w 163"/>
                  <a:gd name="T93" fmla="*/ 0 h 19"/>
                  <a:gd name="T94" fmla="*/ 0 w 163"/>
                  <a:gd name="T95" fmla="*/ 0 h 19"/>
                  <a:gd name="T96" fmla="*/ 0 w 163"/>
                  <a:gd name="T97" fmla="*/ 0 h 19"/>
                  <a:gd name="T98" fmla="*/ 0 w 163"/>
                  <a:gd name="T99" fmla="*/ 0 h 19"/>
                  <a:gd name="T100" fmla="*/ 0 w 163"/>
                  <a:gd name="T101" fmla="*/ 0 h 19"/>
                  <a:gd name="T102" fmla="*/ 0 w 163"/>
                  <a:gd name="T103" fmla="*/ 0 h 19"/>
                  <a:gd name="T104" fmla="*/ 0 w 163"/>
                  <a:gd name="T105" fmla="*/ 0 h 19"/>
                  <a:gd name="T106" fmla="*/ 0 w 163"/>
                  <a:gd name="T107" fmla="*/ 0 h 19"/>
                  <a:gd name="T108" fmla="*/ 0 w 163"/>
                  <a:gd name="T109" fmla="*/ 0 h 19"/>
                  <a:gd name="T110" fmla="*/ 0 w 163"/>
                  <a:gd name="T111" fmla="*/ 0 h 19"/>
                  <a:gd name="T112" fmla="*/ 0 w 163"/>
                  <a:gd name="T113" fmla="*/ 0 h 19"/>
                  <a:gd name="T114" fmla="*/ 0 w 163"/>
                  <a:gd name="T115" fmla="*/ 0 h 19"/>
                  <a:gd name="T116" fmla="*/ 0 w 163"/>
                  <a:gd name="T117" fmla="*/ 0 h 19"/>
                  <a:gd name="T118" fmla="*/ 0 w 163"/>
                  <a:gd name="T119" fmla="*/ 0 h 19"/>
                  <a:gd name="T120" fmla="*/ 0 w 163"/>
                  <a:gd name="T121" fmla="*/ 0 h 19"/>
                  <a:gd name="T122" fmla="*/ 0 w 163"/>
                  <a:gd name="T123" fmla="*/ 0 h 19"/>
                  <a:gd name="T124" fmla="*/ 0 w 163"/>
                  <a:gd name="T125" fmla="*/ 0 h 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19">
                    <a:moveTo>
                      <a:pt x="0" y="7"/>
                    </a:moveTo>
                    <a:lnTo>
                      <a:pt x="1" y="7"/>
                    </a:lnTo>
                    <a:lnTo>
                      <a:pt x="4" y="7"/>
                    </a:lnTo>
                    <a:lnTo>
                      <a:pt x="5" y="7"/>
                    </a:lnTo>
                    <a:lnTo>
                      <a:pt x="6" y="7"/>
                    </a:lnTo>
                    <a:lnTo>
                      <a:pt x="7" y="7"/>
                    </a:lnTo>
                    <a:lnTo>
                      <a:pt x="9" y="7"/>
                    </a:lnTo>
                    <a:lnTo>
                      <a:pt x="10" y="1"/>
                    </a:lnTo>
                    <a:lnTo>
                      <a:pt x="11" y="7"/>
                    </a:lnTo>
                    <a:lnTo>
                      <a:pt x="12" y="1"/>
                    </a:lnTo>
                    <a:lnTo>
                      <a:pt x="13" y="1"/>
                    </a:lnTo>
                    <a:lnTo>
                      <a:pt x="16" y="1"/>
                    </a:lnTo>
                    <a:lnTo>
                      <a:pt x="17" y="7"/>
                    </a:lnTo>
                    <a:lnTo>
                      <a:pt x="18" y="1"/>
                    </a:lnTo>
                    <a:lnTo>
                      <a:pt x="19" y="1"/>
                    </a:lnTo>
                    <a:lnTo>
                      <a:pt x="20" y="1"/>
                    </a:lnTo>
                    <a:lnTo>
                      <a:pt x="22" y="1"/>
                    </a:lnTo>
                    <a:lnTo>
                      <a:pt x="23" y="1"/>
                    </a:lnTo>
                    <a:lnTo>
                      <a:pt x="24" y="1"/>
                    </a:lnTo>
                    <a:lnTo>
                      <a:pt x="25" y="1"/>
                    </a:lnTo>
                    <a:lnTo>
                      <a:pt x="26" y="1"/>
                    </a:lnTo>
                    <a:lnTo>
                      <a:pt x="28" y="1"/>
                    </a:lnTo>
                    <a:lnTo>
                      <a:pt x="30" y="1"/>
                    </a:lnTo>
                    <a:lnTo>
                      <a:pt x="31" y="1"/>
                    </a:lnTo>
                    <a:lnTo>
                      <a:pt x="32" y="1"/>
                    </a:lnTo>
                    <a:lnTo>
                      <a:pt x="33" y="1"/>
                    </a:lnTo>
                    <a:lnTo>
                      <a:pt x="35" y="1"/>
                    </a:lnTo>
                    <a:lnTo>
                      <a:pt x="36" y="1"/>
                    </a:lnTo>
                    <a:lnTo>
                      <a:pt x="37" y="1"/>
                    </a:lnTo>
                    <a:lnTo>
                      <a:pt x="38" y="1"/>
                    </a:lnTo>
                    <a:lnTo>
                      <a:pt x="39" y="7"/>
                    </a:lnTo>
                    <a:lnTo>
                      <a:pt x="41" y="7"/>
                    </a:lnTo>
                    <a:lnTo>
                      <a:pt x="43" y="7"/>
                    </a:lnTo>
                    <a:lnTo>
                      <a:pt x="44" y="7"/>
                    </a:lnTo>
                    <a:lnTo>
                      <a:pt x="45" y="7"/>
                    </a:lnTo>
                    <a:lnTo>
                      <a:pt x="46" y="7"/>
                    </a:lnTo>
                    <a:lnTo>
                      <a:pt x="48" y="7"/>
                    </a:lnTo>
                    <a:lnTo>
                      <a:pt x="49" y="7"/>
                    </a:lnTo>
                    <a:lnTo>
                      <a:pt x="50" y="7"/>
                    </a:lnTo>
                    <a:lnTo>
                      <a:pt x="51" y="7"/>
                    </a:lnTo>
                    <a:lnTo>
                      <a:pt x="52" y="7"/>
                    </a:lnTo>
                    <a:lnTo>
                      <a:pt x="54" y="7"/>
                    </a:lnTo>
                    <a:lnTo>
                      <a:pt x="56" y="7"/>
                    </a:lnTo>
                    <a:lnTo>
                      <a:pt x="57" y="7"/>
                    </a:lnTo>
                    <a:lnTo>
                      <a:pt x="58" y="7"/>
                    </a:lnTo>
                    <a:lnTo>
                      <a:pt x="59" y="7"/>
                    </a:lnTo>
                    <a:lnTo>
                      <a:pt x="61" y="7"/>
                    </a:lnTo>
                    <a:lnTo>
                      <a:pt x="62" y="7"/>
                    </a:lnTo>
                    <a:lnTo>
                      <a:pt x="63" y="14"/>
                    </a:lnTo>
                    <a:lnTo>
                      <a:pt x="64" y="7"/>
                    </a:lnTo>
                    <a:lnTo>
                      <a:pt x="65" y="7"/>
                    </a:lnTo>
                    <a:lnTo>
                      <a:pt x="67" y="7"/>
                    </a:lnTo>
                    <a:lnTo>
                      <a:pt x="68" y="7"/>
                    </a:lnTo>
                    <a:lnTo>
                      <a:pt x="70" y="7"/>
                    </a:lnTo>
                    <a:lnTo>
                      <a:pt x="71" y="7"/>
                    </a:lnTo>
                    <a:lnTo>
                      <a:pt x="72" y="7"/>
                    </a:lnTo>
                    <a:lnTo>
                      <a:pt x="74" y="7"/>
                    </a:lnTo>
                    <a:lnTo>
                      <a:pt x="75" y="7"/>
                    </a:lnTo>
                    <a:lnTo>
                      <a:pt x="76" y="7"/>
                    </a:lnTo>
                    <a:lnTo>
                      <a:pt x="77" y="14"/>
                    </a:lnTo>
                    <a:lnTo>
                      <a:pt x="78" y="14"/>
                    </a:lnTo>
                    <a:lnTo>
                      <a:pt x="80" y="14"/>
                    </a:lnTo>
                    <a:lnTo>
                      <a:pt x="81" y="14"/>
                    </a:lnTo>
                    <a:lnTo>
                      <a:pt x="83" y="14"/>
                    </a:lnTo>
                    <a:lnTo>
                      <a:pt x="84" y="14"/>
                    </a:lnTo>
                    <a:lnTo>
                      <a:pt x="85" y="14"/>
                    </a:lnTo>
                    <a:lnTo>
                      <a:pt x="87" y="14"/>
                    </a:lnTo>
                    <a:lnTo>
                      <a:pt x="88" y="7"/>
                    </a:lnTo>
                    <a:lnTo>
                      <a:pt x="89" y="7"/>
                    </a:lnTo>
                    <a:lnTo>
                      <a:pt x="90" y="7"/>
                    </a:lnTo>
                    <a:lnTo>
                      <a:pt x="91" y="7"/>
                    </a:lnTo>
                    <a:lnTo>
                      <a:pt x="93" y="7"/>
                    </a:lnTo>
                    <a:lnTo>
                      <a:pt x="94" y="14"/>
                    </a:lnTo>
                    <a:lnTo>
                      <a:pt x="96" y="14"/>
                    </a:lnTo>
                    <a:lnTo>
                      <a:pt x="97" y="14"/>
                    </a:lnTo>
                    <a:lnTo>
                      <a:pt x="98" y="14"/>
                    </a:lnTo>
                    <a:lnTo>
                      <a:pt x="100" y="14"/>
                    </a:lnTo>
                    <a:lnTo>
                      <a:pt x="101" y="14"/>
                    </a:lnTo>
                    <a:lnTo>
                      <a:pt x="102" y="14"/>
                    </a:lnTo>
                    <a:lnTo>
                      <a:pt x="103" y="14"/>
                    </a:lnTo>
                    <a:lnTo>
                      <a:pt x="104" y="19"/>
                    </a:lnTo>
                    <a:lnTo>
                      <a:pt x="106" y="19"/>
                    </a:lnTo>
                    <a:lnTo>
                      <a:pt x="107" y="19"/>
                    </a:lnTo>
                    <a:lnTo>
                      <a:pt x="108" y="19"/>
                    </a:lnTo>
                    <a:lnTo>
                      <a:pt x="110" y="19"/>
                    </a:lnTo>
                    <a:lnTo>
                      <a:pt x="111" y="19"/>
                    </a:lnTo>
                    <a:lnTo>
                      <a:pt x="113" y="19"/>
                    </a:lnTo>
                    <a:lnTo>
                      <a:pt x="114" y="19"/>
                    </a:lnTo>
                    <a:lnTo>
                      <a:pt x="115" y="19"/>
                    </a:lnTo>
                    <a:lnTo>
                      <a:pt x="116" y="19"/>
                    </a:lnTo>
                    <a:lnTo>
                      <a:pt x="117" y="19"/>
                    </a:lnTo>
                    <a:lnTo>
                      <a:pt x="119" y="19"/>
                    </a:lnTo>
                    <a:lnTo>
                      <a:pt x="120" y="19"/>
                    </a:lnTo>
                    <a:lnTo>
                      <a:pt x="121" y="13"/>
                    </a:lnTo>
                    <a:lnTo>
                      <a:pt x="123" y="13"/>
                    </a:lnTo>
                    <a:lnTo>
                      <a:pt x="124" y="13"/>
                    </a:lnTo>
                    <a:lnTo>
                      <a:pt x="126" y="13"/>
                    </a:lnTo>
                    <a:lnTo>
                      <a:pt x="127" y="13"/>
                    </a:lnTo>
                    <a:lnTo>
                      <a:pt x="128" y="13"/>
                    </a:lnTo>
                    <a:lnTo>
                      <a:pt x="129" y="13"/>
                    </a:lnTo>
                    <a:lnTo>
                      <a:pt x="130" y="13"/>
                    </a:lnTo>
                    <a:lnTo>
                      <a:pt x="132" y="13"/>
                    </a:lnTo>
                    <a:lnTo>
                      <a:pt x="133" y="13"/>
                    </a:lnTo>
                    <a:lnTo>
                      <a:pt x="134" y="13"/>
                    </a:lnTo>
                    <a:lnTo>
                      <a:pt x="136" y="13"/>
                    </a:lnTo>
                    <a:lnTo>
                      <a:pt x="137" y="13"/>
                    </a:lnTo>
                    <a:lnTo>
                      <a:pt x="139" y="6"/>
                    </a:lnTo>
                    <a:lnTo>
                      <a:pt x="140" y="6"/>
                    </a:lnTo>
                    <a:lnTo>
                      <a:pt x="141" y="6"/>
                    </a:lnTo>
                    <a:lnTo>
                      <a:pt x="142" y="6"/>
                    </a:lnTo>
                    <a:lnTo>
                      <a:pt x="143" y="6"/>
                    </a:lnTo>
                    <a:lnTo>
                      <a:pt x="145" y="6"/>
                    </a:lnTo>
                    <a:lnTo>
                      <a:pt x="146" y="6"/>
                    </a:lnTo>
                    <a:lnTo>
                      <a:pt x="147" y="6"/>
                    </a:lnTo>
                    <a:lnTo>
                      <a:pt x="148" y="0"/>
                    </a:lnTo>
                    <a:lnTo>
                      <a:pt x="150" y="0"/>
                    </a:lnTo>
                    <a:lnTo>
                      <a:pt x="152" y="0"/>
                    </a:lnTo>
                    <a:lnTo>
                      <a:pt x="153" y="0"/>
                    </a:lnTo>
                    <a:lnTo>
                      <a:pt x="154" y="0"/>
                    </a:lnTo>
                    <a:lnTo>
                      <a:pt x="155" y="0"/>
                    </a:lnTo>
                    <a:lnTo>
                      <a:pt x="156" y="0"/>
                    </a:lnTo>
                    <a:lnTo>
                      <a:pt x="158" y="0"/>
                    </a:lnTo>
                    <a:lnTo>
                      <a:pt x="159" y="0"/>
                    </a:lnTo>
                    <a:lnTo>
                      <a:pt x="160" y="0"/>
                    </a:lnTo>
                    <a:lnTo>
                      <a:pt x="161" y="0"/>
                    </a:lnTo>
                    <a:lnTo>
                      <a:pt x="163"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9" name="Line 173"/>
              <p:cNvSpPr>
                <a:spLocks noChangeShapeType="1"/>
              </p:cNvSpPr>
              <p:nvPr/>
            </p:nvSpPr>
            <p:spPr bwMode="auto">
              <a:xfrm flipV="1">
                <a:off x="3835" y="3531"/>
                <a:ext cx="2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1300" name="Line 174"/>
          <p:cNvSpPr>
            <a:spLocks noChangeShapeType="1"/>
          </p:cNvSpPr>
          <p:nvPr/>
        </p:nvSpPr>
        <p:spPr bwMode="auto">
          <a:xfrm>
            <a:off x="2005013" y="3975100"/>
            <a:ext cx="1727200" cy="0"/>
          </a:xfrm>
          <a:prstGeom prst="line">
            <a:avLst/>
          </a:prstGeom>
          <a:noFill/>
          <a:ln w="19050">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01" name="Line 175"/>
          <p:cNvSpPr>
            <a:spLocks noChangeShapeType="1"/>
          </p:cNvSpPr>
          <p:nvPr/>
        </p:nvSpPr>
        <p:spPr bwMode="auto">
          <a:xfrm>
            <a:off x="3636963" y="3976688"/>
            <a:ext cx="0" cy="165100"/>
          </a:xfrm>
          <a:prstGeom prst="line">
            <a:avLst/>
          </a:prstGeom>
          <a:noFill/>
          <a:ln w="9525">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1232" name="Line 176"/>
          <p:cNvSpPr>
            <a:spLocks noChangeShapeType="1"/>
          </p:cNvSpPr>
          <p:nvPr/>
        </p:nvSpPr>
        <p:spPr bwMode="auto">
          <a:xfrm>
            <a:off x="3795713" y="4157663"/>
            <a:ext cx="4451350" cy="0"/>
          </a:xfrm>
          <a:prstGeom prst="line">
            <a:avLst/>
          </a:prstGeom>
          <a:noFill/>
          <a:ln w="19050">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1233" name="Line 177"/>
          <p:cNvSpPr>
            <a:spLocks noChangeShapeType="1"/>
          </p:cNvSpPr>
          <p:nvPr/>
        </p:nvSpPr>
        <p:spPr bwMode="auto">
          <a:xfrm>
            <a:off x="8054975" y="4157663"/>
            <a:ext cx="0" cy="711200"/>
          </a:xfrm>
          <a:prstGeom prst="line">
            <a:avLst/>
          </a:prstGeom>
          <a:noFill/>
          <a:ln w="9525">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1234" name="Line 178"/>
          <p:cNvSpPr>
            <a:spLocks noChangeShapeType="1"/>
          </p:cNvSpPr>
          <p:nvPr/>
        </p:nvSpPr>
        <p:spPr bwMode="auto">
          <a:xfrm>
            <a:off x="4389438" y="2851150"/>
            <a:ext cx="2487612" cy="0"/>
          </a:xfrm>
          <a:prstGeom prst="line">
            <a:avLst/>
          </a:prstGeom>
          <a:noFill/>
          <a:ln w="19050">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1305" name="Group 179"/>
          <p:cNvGrpSpPr>
            <a:grpSpLocks/>
          </p:cNvGrpSpPr>
          <p:nvPr/>
        </p:nvGrpSpPr>
        <p:grpSpPr bwMode="auto">
          <a:xfrm>
            <a:off x="1951038" y="2741613"/>
            <a:ext cx="592137" cy="3165475"/>
            <a:chOff x="1229" y="1727"/>
            <a:chExt cx="373" cy="1994"/>
          </a:xfrm>
        </p:grpSpPr>
        <p:grpSp>
          <p:nvGrpSpPr>
            <p:cNvPr id="11446" name="Group 180"/>
            <p:cNvGrpSpPr>
              <a:grpSpLocks/>
            </p:cNvGrpSpPr>
            <p:nvPr/>
          </p:nvGrpSpPr>
          <p:grpSpPr bwMode="auto">
            <a:xfrm>
              <a:off x="1229" y="1727"/>
              <a:ext cx="373" cy="775"/>
              <a:chOff x="1229" y="1727"/>
              <a:chExt cx="373" cy="775"/>
            </a:xfrm>
          </p:grpSpPr>
          <p:sp>
            <p:nvSpPr>
              <p:cNvPr id="11456" name="Freeform 181"/>
              <p:cNvSpPr>
                <a:spLocks/>
              </p:cNvSpPr>
              <p:nvPr/>
            </p:nvSpPr>
            <p:spPr bwMode="auto">
              <a:xfrm>
                <a:off x="1229" y="2294"/>
                <a:ext cx="47" cy="208"/>
              </a:xfrm>
              <a:custGeom>
                <a:avLst/>
                <a:gdLst>
                  <a:gd name="T0" fmla="*/ 0 w 155"/>
                  <a:gd name="T1" fmla="*/ 0 h 625"/>
                  <a:gd name="T2" fmla="*/ 0 w 155"/>
                  <a:gd name="T3" fmla="*/ 0 h 625"/>
                  <a:gd name="T4" fmla="*/ 0 w 155"/>
                  <a:gd name="T5" fmla="*/ 0 h 625"/>
                  <a:gd name="T6" fmla="*/ 0 w 155"/>
                  <a:gd name="T7" fmla="*/ 0 h 625"/>
                  <a:gd name="T8" fmla="*/ 0 w 155"/>
                  <a:gd name="T9" fmla="*/ 0 h 625"/>
                  <a:gd name="T10" fmla="*/ 0 w 155"/>
                  <a:gd name="T11" fmla="*/ 0 h 625"/>
                  <a:gd name="T12" fmla="*/ 0 w 155"/>
                  <a:gd name="T13" fmla="*/ 0 h 625"/>
                  <a:gd name="T14" fmla="*/ 0 w 155"/>
                  <a:gd name="T15" fmla="*/ 0 h 625"/>
                  <a:gd name="T16" fmla="*/ 0 w 155"/>
                  <a:gd name="T17" fmla="*/ 0 h 625"/>
                  <a:gd name="T18" fmla="*/ 0 w 155"/>
                  <a:gd name="T19" fmla="*/ 0 h 625"/>
                  <a:gd name="T20" fmla="*/ 0 w 155"/>
                  <a:gd name="T21" fmla="*/ 0 h 625"/>
                  <a:gd name="T22" fmla="*/ 0 w 155"/>
                  <a:gd name="T23" fmla="*/ 0 h 625"/>
                  <a:gd name="T24" fmla="*/ 0 w 155"/>
                  <a:gd name="T25" fmla="*/ 0 h 625"/>
                  <a:gd name="T26" fmla="*/ 0 w 155"/>
                  <a:gd name="T27" fmla="*/ 0 h 625"/>
                  <a:gd name="T28" fmla="*/ 0 w 155"/>
                  <a:gd name="T29" fmla="*/ 0 h 625"/>
                  <a:gd name="T30" fmla="*/ 0 w 155"/>
                  <a:gd name="T31" fmla="*/ 0 h 625"/>
                  <a:gd name="T32" fmla="*/ 0 w 155"/>
                  <a:gd name="T33" fmla="*/ 0 h 625"/>
                  <a:gd name="T34" fmla="*/ 0 w 155"/>
                  <a:gd name="T35" fmla="*/ 0 h 625"/>
                  <a:gd name="T36" fmla="*/ 0 w 155"/>
                  <a:gd name="T37" fmla="*/ 0 h 625"/>
                  <a:gd name="T38" fmla="*/ 0 w 155"/>
                  <a:gd name="T39" fmla="*/ 0 h 625"/>
                  <a:gd name="T40" fmla="*/ 0 w 155"/>
                  <a:gd name="T41" fmla="*/ 0 h 625"/>
                  <a:gd name="T42" fmla="*/ 0 w 155"/>
                  <a:gd name="T43" fmla="*/ 0 h 625"/>
                  <a:gd name="T44" fmla="*/ 0 w 155"/>
                  <a:gd name="T45" fmla="*/ 0 h 625"/>
                  <a:gd name="T46" fmla="*/ 0 w 155"/>
                  <a:gd name="T47" fmla="*/ 0 h 625"/>
                  <a:gd name="T48" fmla="*/ 0 w 155"/>
                  <a:gd name="T49" fmla="*/ 0 h 625"/>
                  <a:gd name="T50" fmla="*/ 0 w 155"/>
                  <a:gd name="T51" fmla="*/ 0 h 625"/>
                  <a:gd name="T52" fmla="*/ 0 w 155"/>
                  <a:gd name="T53" fmla="*/ 0 h 625"/>
                  <a:gd name="T54" fmla="*/ 0 w 155"/>
                  <a:gd name="T55" fmla="*/ 0 h 625"/>
                  <a:gd name="T56" fmla="*/ 0 w 155"/>
                  <a:gd name="T57" fmla="*/ 0 h 625"/>
                  <a:gd name="T58" fmla="*/ 0 w 155"/>
                  <a:gd name="T59" fmla="*/ 0 h 625"/>
                  <a:gd name="T60" fmla="*/ 0 w 155"/>
                  <a:gd name="T61" fmla="*/ 0 h 625"/>
                  <a:gd name="T62" fmla="*/ 0 w 155"/>
                  <a:gd name="T63" fmla="*/ 0 h 625"/>
                  <a:gd name="T64" fmla="*/ 0 w 155"/>
                  <a:gd name="T65" fmla="*/ 0 h 625"/>
                  <a:gd name="T66" fmla="*/ 0 w 155"/>
                  <a:gd name="T67" fmla="*/ 0 h 625"/>
                  <a:gd name="T68" fmla="*/ 0 w 155"/>
                  <a:gd name="T69" fmla="*/ 0 h 625"/>
                  <a:gd name="T70" fmla="*/ 0 w 155"/>
                  <a:gd name="T71" fmla="*/ 0 h 625"/>
                  <a:gd name="T72" fmla="*/ 0 w 155"/>
                  <a:gd name="T73" fmla="*/ 0 h 625"/>
                  <a:gd name="T74" fmla="*/ 0 w 155"/>
                  <a:gd name="T75" fmla="*/ 0 h 625"/>
                  <a:gd name="T76" fmla="*/ 0 w 155"/>
                  <a:gd name="T77" fmla="*/ 0 h 625"/>
                  <a:gd name="T78" fmla="*/ 0 w 155"/>
                  <a:gd name="T79" fmla="*/ 0 h 625"/>
                  <a:gd name="T80" fmla="*/ 0 w 155"/>
                  <a:gd name="T81" fmla="*/ 0 h 625"/>
                  <a:gd name="T82" fmla="*/ 0 w 155"/>
                  <a:gd name="T83" fmla="*/ 0 h 625"/>
                  <a:gd name="T84" fmla="*/ 0 w 155"/>
                  <a:gd name="T85" fmla="*/ 0 h 625"/>
                  <a:gd name="T86" fmla="*/ 0 w 155"/>
                  <a:gd name="T87" fmla="*/ 0 h 625"/>
                  <a:gd name="T88" fmla="*/ 0 w 155"/>
                  <a:gd name="T89" fmla="*/ 0 h 625"/>
                  <a:gd name="T90" fmla="*/ 0 w 155"/>
                  <a:gd name="T91" fmla="*/ 0 h 625"/>
                  <a:gd name="T92" fmla="*/ 0 w 155"/>
                  <a:gd name="T93" fmla="*/ 0 h 625"/>
                  <a:gd name="T94" fmla="*/ 0 w 155"/>
                  <a:gd name="T95" fmla="*/ 0 h 625"/>
                  <a:gd name="T96" fmla="*/ 0 w 155"/>
                  <a:gd name="T97" fmla="*/ 0 h 625"/>
                  <a:gd name="T98" fmla="*/ 0 w 155"/>
                  <a:gd name="T99" fmla="*/ 0 h 625"/>
                  <a:gd name="T100" fmla="*/ 0 w 155"/>
                  <a:gd name="T101" fmla="*/ 0 h 625"/>
                  <a:gd name="T102" fmla="*/ 0 w 155"/>
                  <a:gd name="T103" fmla="*/ 0 h 625"/>
                  <a:gd name="T104" fmla="*/ 0 w 155"/>
                  <a:gd name="T105" fmla="*/ 0 h 625"/>
                  <a:gd name="T106" fmla="*/ 0 w 155"/>
                  <a:gd name="T107" fmla="*/ 0 h 625"/>
                  <a:gd name="T108" fmla="*/ 0 w 155"/>
                  <a:gd name="T109" fmla="*/ 0 h 625"/>
                  <a:gd name="T110" fmla="*/ 0 w 155"/>
                  <a:gd name="T111" fmla="*/ 0 h 625"/>
                  <a:gd name="T112" fmla="*/ 0 w 155"/>
                  <a:gd name="T113" fmla="*/ 0 h 625"/>
                  <a:gd name="T114" fmla="*/ 0 w 155"/>
                  <a:gd name="T115" fmla="*/ 0 h 625"/>
                  <a:gd name="T116" fmla="*/ 0 w 155"/>
                  <a:gd name="T117" fmla="*/ 0 h 625"/>
                  <a:gd name="T118" fmla="*/ 0 w 155"/>
                  <a:gd name="T119" fmla="*/ 0 h 625"/>
                  <a:gd name="T120" fmla="*/ 0 w 155"/>
                  <a:gd name="T121" fmla="*/ 0 h 625"/>
                  <a:gd name="T122" fmla="*/ 0 w 155"/>
                  <a:gd name="T123" fmla="*/ 0 h 625"/>
                  <a:gd name="T124" fmla="*/ 0 w 155"/>
                  <a:gd name="T125" fmla="*/ 0 h 6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5" h="625">
                    <a:moveTo>
                      <a:pt x="0" y="625"/>
                    </a:moveTo>
                    <a:lnTo>
                      <a:pt x="2" y="625"/>
                    </a:lnTo>
                    <a:lnTo>
                      <a:pt x="3" y="623"/>
                    </a:lnTo>
                    <a:lnTo>
                      <a:pt x="4" y="623"/>
                    </a:lnTo>
                    <a:lnTo>
                      <a:pt x="5" y="623"/>
                    </a:lnTo>
                    <a:lnTo>
                      <a:pt x="6" y="622"/>
                    </a:lnTo>
                    <a:lnTo>
                      <a:pt x="7" y="622"/>
                    </a:lnTo>
                    <a:lnTo>
                      <a:pt x="9" y="622"/>
                    </a:lnTo>
                    <a:lnTo>
                      <a:pt x="10" y="622"/>
                    </a:lnTo>
                    <a:lnTo>
                      <a:pt x="12" y="622"/>
                    </a:lnTo>
                    <a:lnTo>
                      <a:pt x="13" y="622"/>
                    </a:lnTo>
                    <a:lnTo>
                      <a:pt x="14" y="622"/>
                    </a:lnTo>
                    <a:lnTo>
                      <a:pt x="15" y="622"/>
                    </a:lnTo>
                    <a:lnTo>
                      <a:pt x="17" y="622"/>
                    </a:lnTo>
                    <a:lnTo>
                      <a:pt x="18" y="620"/>
                    </a:lnTo>
                    <a:lnTo>
                      <a:pt x="19" y="620"/>
                    </a:lnTo>
                    <a:lnTo>
                      <a:pt x="20" y="620"/>
                    </a:lnTo>
                    <a:lnTo>
                      <a:pt x="21" y="618"/>
                    </a:lnTo>
                    <a:lnTo>
                      <a:pt x="22" y="618"/>
                    </a:lnTo>
                    <a:lnTo>
                      <a:pt x="25" y="618"/>
                    </a:lnTo>
                    <a:lnTo>
                      <a:pt x="26" y="617"/>
                    </a:lnTo>
                    <a:lnTo>
                      <a:pt x="27" y="617"/>
                    </a:lnTo>
                    <a:lnTo>
                      <a:pt x="28" y="615"/>
                    </a:lnTo>
                    <a:lnTo>
                      <a:pt x="29" y="615"/>
                    </a:lnTo>
                    <a:lnTo>
                      <a:pt x="31" y="615"/>
                    </a:lnTo>
                    <a:lnTo>
                      <a:pt x="32" y="614"/>
                    </a:lnTo>
                    <a:lnTo>
                      <a:pt x="33" y="614"/>
                    </a:lnTo>
                    <a:lnTo>
                      <a:pt x="34" y="614"/>
                    </a:lnTo>
                    <a:lnTo>
                      <a:pt x="35" y="613"/>
                    </a:lnTo>
                    <a:lnTo>
                      <a:pt x="36" y="611"/>
                    </a:lnTo>
                    <a:lnTo>
                      <a:pt x="38" y="603"/>
                    </a:lnTo>
                    <a:lnTo>
                      <a:pt x="40" y="599"/>
                    </a:lnTo>
                    <a:lnTo>
                      <a:pt x="41" y="597"/>
                    </a:lnTo>
                    <a:lnTo>
                      <a:pt x="42" y="595"/>
                    </a:lnTo>
                    <a:lnTo>
                      <a:pt x="43" y="594"/>
                    </a:lnTo>
                    <a:lnTo>
                      <a:pt x="44" y="591"/>
                    </a:lnTo>
                    <a:lnTo>
                      <a:pt x="45" y="591"/>
                    </a:lnTo>
                    <a:lnTo>
                      <a:pt x="47" y="591"/>
                    </a:lnTo>
                    <a:lnTo>
                      <a:pt x="48" y="590"/>
                    </a:lnTo>
                    <a:lnTo>
                      <a:pt x="49" y="590"/>
                    </a:lnTo>
                    <a:lnTo>
                      <a:pt x="50" y="590"/>
                    </a:lnTo>
                    <a:lnTo>
                      <a:pt x="52" y="590"/>
                    </a:lnTo>
                    <a:lnTo>
                      <a:pt x="53" y="590"/>
                    </a:lnTo>
                    <a:lnTo>
                      <a:pt x="55" y="591"/>
                    </a:lnTo>
                    <a:lnTo>
                      <a:pt x="56" y="591"/>
                    </a:lnTo>
                    <a:lnTo>
                      <a:pt x="57" y="594"/>
                    </a:lnTo>
                    <a:lnTo>
                      <a:pt x="58" y="594"/>
                    </a:lnTo>
                    <a:lnTo>
                      <a:pt x="59" y="595"/>
                    </a:lnTo>
                    <a:lnTo>
                      <a:pt x="61" y="596"/>
                    </a:lnTo>
                    <a:lnTo>
                      <a:pt x="62" y="599"/>
                    </a:lnTo>
                    <a:lnTo>
                      <a:pt x="63" y="602"/>
                    </a:lnTo>
                    <a:lnTo>
                      <a:pt x="65" y="558"/>
                    </a:lnTo>
                    <a:lnTo>
                      <a:pt x="66" y="555"/>
                    </a:lnTo>
                    <a:lnTo>
                      <a:pt x="67" y="554"/>
                    </a:lnTo>
                    <a:lnTo>
                      <a:pt x="68" y="553"/>
                    </a:lnTo>
                    <a:lnTo>
                      <a:pt x="70" y="550"/>
                    </a:lnTo>
                    <a:lnTo>
                      <a:pt x="71" y="550"/>
                    </a:lnTo>
                    <a:lnTo>
                      <a:pt x="72" y="549"/>
                    </a:lnTo>
                    <a:lnTo>
                      <a:pt x="73" y="548"/>
                    </a:lnTo>
                    <a:lnTo>
                      <a:pt x="74" y="518"/>
                    </a:lnTo>
                    <a:lnTo>
                      <a:pt x="75" y="517"/>
                    </a:lnTo>
                    <a:lnTo>
                      <a:pt x="76" y="517"/>
                    </a:lnTo>
                    <a:lnTo>
                      <a:pt x="79" y="517"/>
                    </a:lnTo>
                    <a:lnTo>
                      <a:pt x="80" y="517"/>
                    </a:lnTo>
                    <a:lnTo>
                      <a:pt x="81" y="517"/>
                    </a:lnTo>
                    <a:lnTo>
                      <a:pt x="82" y="517"/>
                    </a:lnTo>
                    <a:lnTo>
                      <a:pt x="83" y="518"/>
                    </a:lnTo>
                    <a:lnTo>
                      <a:pt x="84" y="518"/>
                    </a:lnTo>
                    <a:lnTo>
                      <a:pt x="86" y="520"/>
                    </a:lnTo>
                    <a:lnTo>
                      <a:pt x="87" y="521"/>
                    </a:lnTo>
                    <a:lnTo>
                      <a:pt x="88" y="524"/>
                    </a:lnTo>
                    <a:lnTo>
                      <a:pt x="89" y="530"/>
                    </a:lnTo>
                    <a:lnTo>
                      <a:pt x="90" y="424"/>
                    </a:lnTo>
                    <a:lnTo>
                      <a:pt x="92" y="424"/>
                    </a:lnTo>
                    <a:lnTo>
                      <a:pt x="93" y="424"/>
                    </a:lnTo>
                    <a:lnTo>
                      <a:pt x="94" y="424"/>
                    </a:lnTo>
                    <a:lnTo>
                      <a:pt x="96" y="424"/>
                    </a:lnTo>
                    <a:lnTo>
                      <a:pt x="97" y="426"/>
                    </a:lnTo>
                    <a:lnTo>
                      <a:pt x="98" y="426"/>
                    </a:lnTo>
                    <a:lnTo>
                      <a:pt x="99" y="427"/>
                    </a:lnTo>
                    <a:lnTo>
                      <a:pt x="100" y="428"/>
                    </a:lnTo>
                    <a:lnTo>
                      <a:pt x="101" y="432"/>
                    </a:lnTo>
                    <a:lnTo>
                      <a:pt x="103" y="433"/>
                    </a:lnTo>
                    <a:lnTo>
                      <a:pt x="105" y="437"/>
                    </a:lnTo>
                    <a:lnTo>
                      <a:pt x="106" y="362"/>
                    </a:lnTo>
                    <a:lnTo>
                      <a:pt x="107" y="361"/>
                    </a:lnTo>
                    <a:lnTo>
                      <a:pt x="108" y="322"/>
                    </a:lnTo>
                    <a:lnTo>
                      <a:pt x="109" y="321"/>
                    </a:lnTo>
                    <a:lnTo>
                      <a:pt x="110" y="321"/>
                    </a:lnTo>
                    <a:lnTo>
                      <a:pt x="111" y="320"/>
                    </a:lnTo>
                    <a:lnTo>
                      <a:pt x="113" y="320"/>
                    </a:lnTo>
                    <a:lnTo>
                      <a:pt x="114" y="320"/>
                    </a:lnTo>
                    <a:lnTo>
                      <a:pt x="115" y="318"/>
                    </a:lnTo>
                    <a:lnTo>
                      <a:pt x="116" y="318"/>
                    </a:lnTo>
                    <a:lnTo>
                      <a:pt x="118" y="318"/>
                    </a:lnTo>
                    <a:lnTo>
                      <a:pt x="119" y="318"/>
                    </a:lnTo>
                    <a:lnTo>
                      <a:pt x="121" y="320"/>
                    </a:lnTo>
                    <a:lnTo>
                      <a:pt x="122" y="320"/>
                    </a:lnTo>
                    <a:lnTo>
                      <a:pt x="123" y="321"/>
                    </a:lnTo>
                    <a:lnTo>
                      <a:pt x="124" y="322"/>
                    </a:lnTo>
                    <a:lnTo>
                      <a:pt x="125" y="325"/>
                    </a:lnTo>
                    <a:lnTo>
                      <a:pt x="126" y="329"/>
                    </a:lnTo>
                    <a:lnTo>
                      <a:pt x="127" y="276"/>
                    </a:lnTo>
                    <a:lnTo>
                      <a:pt x="129" y="278"/>
                    </a:lnTo>
                    <a:lnTo>
                      <a:pt x="130" y="280"/>
                    </a:lnTo>
                    <a:lnTo>
                      <a:pt x="132" y="289"/>
                    </a:lnTo>
                    <a:lnTo>
                      <a:pt x="133" y="235"/>
                    </a:lnTo>
                    <a:lnTo>
                      <a:pt x="134" y="236"/>
                    </a:lnTo>
                    <a:lnTo>
                      <a:pt x="135" y="237"/>
                    </a:lnTo>
                    <a:lnTo>
                      <a:pt x="136" y="239"/>
                    </a:lnTo>
                    <a:lnTo>
                      <a:pt x="138" y="241"/>
                    </a:lnTo>
                    <a:lnTo>
                      <a:pt x="139" y="245"/>
                    </a:lnTo>
                    <a:lnTo>
                      <a:pt x="140" y="195"/>
                    </a:lnTo>
                    <a:lnTo>
                      <a:pt x="141" y="195"/>
                    </a:lnTo>
                    <a:lnTo>
                      <a:pt x="142" y="195"/>
                    </a:lnTo>
                    <a:lnTo>
                      <a:pt x="143" y="196"/>
                    </a:lnTo>
                    <a:lnTo>
                      <a:pt x="145" y="198"/>
                    </a:lnTo>
                    <a:lnTo>
                      <a:pt x="147" y="200"/>
                    </a:lnTo>
                    <a:lnTo>
                      <a:pt x="147" y="81"/>
                    </a:lnTo>
                    <a:lnTo>
                      <a:pt x="148" y="79"/>
                    </a:lnTo>
                    <a:lnTo>
                      <a:pt x="150" y="79"/>
                    </a:lnTo>
                    <a:lnTo>
                      <a:pt x="151" y="33"/>
                    </a:lnTo>
                    <a:lnTo>
                      <a:pt x="152" y="31"/>
                    </a:lnTo>
                    <a:lnTo>
                      <a:pt x="153" y="10"/>
                    </a:lnTo>
                    <a:lnTo>
                      <a:pt x="154" y="4"/>
                    </a:lnTo>
                    <a:lnTo>
                      <a:pt x="155"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57" name="Freeform 182"/>
              <p:cNvSpPr>
                <a:spLocks/>
              </p:cNvSpPr>
              <p:nvPr/>
            </p:nvSpPr>
            <p:spPr bwMode="auto">
              <a:xfrm>
                <a:off x="1276" y="2045"/>
                <a:ext cx="46" cy="249"/>
              </a:xfrm>
              <a:custGeom>
                <a:avLst/>
                <a:gdLst>
                  <a:gd name="T0" fmla="*/ 0 w 155"/>
                  <a:gd name="T1" fmla="*/ 0 h 746"/>
                  <a:gd name="T2" fmla="*/ 0 w 155"/>
                  <a:gd name="T3" fmla="*/ 0 h 746"/>
                  <a:gd name="T4" fmla="*/ 0 w 155"/>
                  <a:gd name="T5" fmla="*/ 0 h 746"/>
                  <a:gd name="T6" fmla="*/ 0 w 155"/>
                  <a:gd name="T7" fmla="*/ 0 h 746"/>
                  <a:gd name="T8" fmla="*/ 0 w 155"/>
                  <a:gd name="T9" fmla="*/ 0 h 746"/>
                  <a:gd name="T10" fmla="*/ 0 w 155"/>
                  <a:gd name="T11" fmla="*/ 0 h 746"/>
                  <a:gd name="T12" fmla="*/ 0 w 155"/>
                  <a:gd name="T13" fmla="*/ 0 h 746"/>
                  <a:gd name="T14" fmla="*/ 0 w 155"/>
                  <a:gd name="T15" fmla="*/ 0 h 746"/>
                  <a:gd name="T16" fmla="*/ 0 w 155"/>
                  <a:gd name="T17" fmla="*/ 0 h 746"/>
                  <a:gd name="T18" fmla="*/ 0 w 155"/>
                  <a:gd name="T19" fmla="*/ 0 h 746"/>
                  <a:gd name="T20" fmla="*/ 0 w 155"/>
                  <a:gd name="T21" fmla="*/ 0 h 746"/>
                  <a:gd name="T22" fmla="*/ 0 w 155"/>
                  <a:gd name="T23" fmla="*/ 0 h 746"/>
                  <a:gd name="T24" fmla="*/ 0 w 155"/>
                  <a:gd name="T25" fmla="*/ 0 h 746"/>
                  <a:gd name="T26" fmla="*/ 0 w 155"/>
                  <a:gd name="T27" fmla="*/ 0 h 746"/>
                  <a:gd name="T28" fmla="*/ 0 w 155"/>
                  <a:gd name="T29" fmla="*/ 0 h 746"/>
                  <a:gd name="T30" fmla="*/ 0 w 155"/>
                  <a:gd name="T31" fmla="*/ 0 h 746"/>
                  <a:gd name="T32" fmla="*/ 0 w 155"/>
                  <a:gd name="T33" fmla="*/ 0 h 746"/>
                  <a:gd name="T34" fmla="*/ 0 w 155"/>
                  <a:gd name="T35" fmla="*/ 0 h 746"/>
                  <a:gd name="T36" fmla="*/ 0 w 155"/>
                  <a:gd name="T37" fmla="*/ 0 h 746"/>
                  <a:gd name="T38" fmla="*/ 0 w 155"/>
                  <a:gd name="T39" fmla="*/ 0 h 746"/>
                  <a:gd name="T40" fmla="*/ 0 w 155"/>
                  <a:gd name="T41" fmla="*/ 0 h 746"/>
                  <a:gd name="T42" fmla="*/ 0 w 155"/>
                  <a:gd name="T43" fmla="*/ 0 h 746"/>
                  <a:gd name="T44" fmla="*/ 0 w 155"/>
                  <a:gd name="T45" fmla="*/ 0 h 746"/>
                  <a:gd name="T46" fmla="*/ 0 w 155"/>
                  <a:gd name="T47" fmla="*/ 0 h 746"/>
                  <a:gd name="T48" fmla="*/ 0 w 155"/>
                  <a:gd name="T49" fmla="*/ 0 h 746"/>
                  <a:gd name="T50" fmla="*/ 0 w 155"/>
                  <a:gd name="T51" fmla="*/ 0 h 746"/>
                  <a:gd name="T52" fmla="*/ 0 w 155"/>
                  <a:gd name="T53" fmla="*/ 0 h 746"/>
                  <a:gd name="T54" fmla="*/ 0 w 155"/>
                  <a:gd name="T55" fmla="*/ 0 h 746"/>
                  <a:gd name="T56" fmla="*/ 0 w 155"/>
                  <a:gd name="T57" fmla="*/ 0 h 746"/>
                  <a:gd name="T58" fmla="*/ 0 w 155"/>
                  <a:gd name="T59" fmla="*/ 0 h 746"/>
                  <a:gd name="T60" fmla="*/ 0 w 155"/>
                  <a:gd name="T61" fmla="*/ 0 h 746"/>
                  <a:gd name="T62" fmla="*/ 0 w 155"/>
                  <a:gd name="T63" fmla="*/ 0 h 746"/>
                  <a:gd name="T64" fmla="*/ 0 w 155"/>
                  <a:gd name="T65" fmla="*/ 0 h 746"/>
                  <a:gd name="T66" fmla="*/ 0 w 155"/>
                  <a:gd name="T67" fmla="*/ 0 h 746"/>
                  <a:gd name="T68" fmla="*/ 0 w 155"/>
                  <a:gd name="T69" fmla="*/ 0 h 746"/>
                  <a:gd name="T70" fmla="*/ 0 w 155"/>
                  <a:gd name="T71" fmla="*/ 0 h 746"/>
                  <a:gd name="T72" fmla="*/ 0 w 155"/>
                  <a:gd name="T73" fmla="*/ 0 h 746"/>
                  <a:gd name="T74" fmla="*/ 0 w 155"/>
                  <a:gd name="T75" fmla="*/ 0 h 746"/>
                  <a:gd name="T76" fmla="*/ 0 w 155"/>
                  <a:gd name="T77" fmla="*/ 0 h 746"/>
                  <a:gd name="T78" fmla="*/ 0 w 155"/>
                  <a:gd name="T79" fmla="*/ 0 h 746"/>
                  <a:gd name="T80" fmla="*/ 0 w 155"/>
                  <a:gd name="T81" fmla="*/ 0 h 746"/>
                  <a:gd name="T82" fmla="*/ 0 w 155"/>
                  <a:gd name="T83" fmla="*/ 0 h 746"/>
                  <a:gd name="T84" fmla="*/ 0 w 155"/>
                  <a:gd name="T85" fmla="*/ 0 h 746"/>
                  <a:gd name="T86" fmla="*/ 0 w 155"/>
                  <a:gd name="T87" fmla="*/ 0 h 746"/>
                  <a:gd name="T88" fmla="*/ 0 w 155"/>
                  <a:gd name="T89" fmla="*/ 0 h 746"/>
                  <a:gd name="T90" fmla="*/ 0 w 155"/>
                  <a:gd name="T91" fmla="*/ 0 h 746"/>
                  <a:gd name="T92" fmla="*/ 0 w 155"/>
                  <a:gd name="T93" fmla="*/ 0 h 746"/>
                  <a:gd name="T94" fmla="*/ 0 w 155"/>
                  <a:gd name="T95" fmla="*/ 0 h 746"/>
                  <a:gd name="T96" fmla="*/ 0 w 155"/>
                  <a:gd name="T97" fmla="*/ 0 h 746"/>
                  <a:gd name="T98" fmla="*/ 0 w 155"/>
                  <a:gd name="T99" fmla="*/ 0 h 746"/>
                  <a:gd name="T100" fmla="*/ 0 w 155"/>
                  <a:gd name="T101" fmla="*/ 0 h 746"/>
                  <a:gd name="T102" fmla="*/ 0 w 155"/>
                  <a:gd name="T103" fmla="*/ 0 h 746"/>
                  <a:gd name="T104" fmla="*/ 0 w 155"/>
                  <a:gd name="T105" fmla="*/ 0 h 746"/>
                  <a:gd name="T106" fmla="*/ 0 w 155"/>
                  <a:gd name="T107" fmla="*/ 0 h 746"/>
                  <a:gd name="T108" fmla="*/ 0 w 155"/>
                  <a:gd name="T109" fmla="*/ 0 h 746"/>
                  <a:gd name="T110" fmla="*/ 0 w 155"/>
                  <a:gd name="T111" fmla="*/ 0 h 746"/>
                  <a:gd name="T112" fmla="*/ 0 w 155"/>
                  <a:gd name="T113" fmla="*/ 0 h 746"/>
                  <a:gd name="T114" fmla="*/ 0 w 155"/>
                  <a:gd name="T115" fmla="*/ 0 h 746"/>
                  <a:gd name="T116" fmla="*/ 0 w 155"/>
                  <a:gd name="T117" fmla="*/ 0 h 746"/>
                  <a:gd name="T118" fmla="*/ 0 w 155"/>
                  <a:gd name="T119" fmla="*/ 0 h 746"/>
                  <a:gd name="T120" fmla="*/ 0 w 155"/>
                  <a:gd name="T121" fmla="*/ 0 h 746"/>
                  <a:gd name="T122" fmla="*/ 0 w 155"/>
                  <a:gd name="T123" fmla="*/ 0 h 746"/>
                  <a:gd name="T124" fmla="*/ 0 w 155"/>
                  <a:gd name="T125" fmla="*/ 0 h 7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5" h="746">
                    <a:moveTo>
                      <a:pt x="0" y="746"/>
                    </a:moveTo>
                    <a:lnTo>
                      <a:pt x="1" y="742"/>
                    </a:lnTo>
                    <a:lnTo>
                      <a:pt x="3" y="740"/>
                    </a:lnTo>
                    <a:lnTo>
                      <a:pt x="5" y="738"/>
                    </a:lnTo>
                    <a:lnTo>
                      <a:pt x="6" y="737"/>
                    </a:lnTo>
                    <a:lnTo>
                      <a:pt x="7" y="736"/>
                    </a:lnTo>
                    <a:lnTo>
                      <a:pt x="8" y="734"/>
                    </a:lnTo>
                    <a:lnTo>
                      <a:pt x="9" y="734"/>
                    </a:lnTo>
                    <a:lnTo>
                      <a:pt x="10" y="733"/>
                    </a:lnTo>
                    <a:lnTo>
                      <a:pt x="12" y="733"/>
                    </a:lnTo>
                    <a:lnTo>
                      <a:pt x="13" y="733"/>
                    </a:lnTo>
                    <a:lnTo>
                      <a:pt x="14" y="733"/>
                    </a:lnTo>
                    <a:lnTo>
                      <a:pt x="15" y="734"/>
                    </a:lnTo>
                    <a:lnTo>
                      <a:pt x="17" y="734"/>
                    </a:lnTo>
                    <a:lnTo>
                      <a:pt x="19" y="735"/>
                    </a:lnTo>
                    <a:lnTo>
                      <a:pt x="20" y="737"/>
                    </a:lnTo>
                    <a:lnTo>
                      <a:pt x="21" y="740"/>
                    </a:lnTo>
                    <a:lnTo>
                      <a:pt x="22" y="744"/>
                    </a:lnTo>
                    <a:lnTo>
                      <a:pt x="23" y="639"/>
                    </a:lnTo>
                    <a:lnTo>
                      <a:pt x="24" y="639"/>
                    </a:lnTo>
                    <a:lnTo>
                      <a:pt x="25" y="640"/>
                    </a:lnTo>
                    <a:lnTo>
                      <a:pt x="26" y="640"/>
                    </a:lnTo>
                    <a:lnTo>
                      <a:pt x="27" y="640"/>
                    </a:lnTo>
                    <a:lnTo>
                      <a:pt x="30" y="641"/>
                    </a:lnTo>
                    <a:lnTo>
                      <a:pt x="31" y="643"/>
                    </a:lnTo>
                    <a:lnTo>
                      <a:pt x="32" y="644"/>
                    </a:lnTo>
                    <a:lnTo>
                      <a:pt x="33" y="645"/>
                    </a:lnTo>
                    <a:lnTo>
                      <a:pt x="34" y="648"/>
                    </a:lnTo>
                    <a:lnTo>
                      <a:pt x="35" y="553"/>
                    </a:lnTo>
                    <a:lnTo>
                      <a:pt x="36" y="551"/>
                    </a:lnTo>
                    <a:lnTo>
                      <a:pt x="37" y="551"/>
                    </a:lnTo>
                    <a:lnTo>
                      <a:pt x="39" y="550"/>
                    </a:lnTo>
                    <a:lnTo>
                      <a:pt x="40" y="550"/>
                    </a:lnTo>
                    <a:lnTo>
                      <a:pt x="41" y="550"/>
                    </a:lnTo>
                    <a:lnTo>
                      <a:pt x="43" y="551"/>
                    </a:lnTo>
                    <a:lnTo>
                      <a:pt x="44" y="551"/>
                    </a:lnTo>
                    <a:lnTo>
                      <a:pt x="46" y="553"/>
                    </a:lnTo>
                    <a:lnTo>
                      <a:pt x="47" y="554"/>
                    </a:lnTo>
                    <a:lnTo>
                      <a:pt x="48" y="558"/>
                    </a:lnTo>
                    <a:lnTo>
                      <a:pt x="49" y="563"/>
                    </a:lnTo>
                    <a:lnTo>
                      <a:pt x="50" y="509"/>
                    </a:lnTo>
                    <a:lnTo>
                      <a:pt x="51" y="508"/>
                    </a:lnTo>
                    <a:lnTo>
                      <a:pt x="52" y="508"/>
                    </a:lnTo>
                    <a:lnTo>
                      <a:pt x="54" y="508"/>
                    </a:lnTo>
                    <a:lnTo>
                      <a:pt x="54" y="424"/>
                    </a:lnTo>
                    <a:lnTo>
                      <a:pt x="57" y="423"/>
                    </a:lnTo>
                    <a:lnTo>
                      <a:pt x="58" y="420"/>
                    </a:lnTo>
                    <a:lnTo>
                      <a:pt x="59" y="418"/>
                    </a:lnTo>
                    <a:lnTo>
                      <a:pt x="60" y="416"/>
                    </a:lnTo>
                    <a:lnTo>
                      <a:pt x="61" y="412"/>
                    </a:lnTo>
                    <a:lnTo>
                      <a:pt x="62" y="406"/>
                    </a:lnTo>
                    <a:lnTo>
                      <a:pt x="63" y="400"/>
                    </a:lnTo>
                    <a:lnTo>
                      <a:pt x="65" y="396"/>
                    </a:lnTo>
                    <a:lnTo>
                      <a:pt x="66" y="393"/>
                    </a:lnTo>
                    <a:lnTo>
                      <a:pt x="67" y="390"/>
                    </a:lnTo>
                    <a:lnTo>
                      <a:pt x="68" y="388"/>
                    </a:lnTo>
                    <a:lnTo>
                      <a:pt x="70" y="386"/>
                    </a:lnTo>
                    <a:lnTo>
                      <a:pt x="71" y="384"/>
                    </a:lnTo>
                    <a:lnTo>
                      <a:pt x="72" y="359"/>
                    </a:lnTo>
                    <a:lnTo>
                      <a:pt x="74" y="357"/>
                    </a:lnTo>
                    <a:lnTo>
                      <a:pt x="75" y="355"/>
                    </a:lnTo>
                    <a:lnTo>
                      <a:pt x="76" y="351"/>
                    </a:lnTo>
                    <a:lnTo>
                      <a:pt x="77" y="329"/>
                    </a:lnTo>
                    <a:lnTo>
                      <a:pt x="78" y="325"/>
                    </a:lnTo>
                    <a:lnTo>
                      <a:pt x="79" y="322"/>
                    </a:lnTo>
                    <a:lnTo>
                      <a:pt x="81" y="321"/>
                    </a:lnTo>
                    <a:lnTo>
                      <a:pt x="83" y="318"/>
                    </a:lnTo>
                    <a:lnTo>
                      <a:pt x="84" y="317"/>
                    </a:lnTo>
                    <a:lnTo>
                      <a:pt x="85" y="317"/>
                    </a:lnTo>
                    <a:lnTo>
                      <a:pt x="86" y="315"/>
                    </a:lnTo>
                    <a:lnTo>
                      <a:pt x="87" y="315"/>
                    </a:lnTo>
                    <a:lnTo>
                      <a:pt x="89" y="313"/>
                    </a:lnTo>
                    <a:lnTo>
                      <a:pt x="90" y="313"/>
                    </a:lnTo>
                    <a:lnTo>
                      <a:pt x="91" y="313"/>
                    </a:lnTo>
                    <a:lnTo>
                      <a:pt x="92" y="315"/>
                    </a:lnTo>
                    <a:lnTo>
                      <a:pt x="93" y="317"/>
                    </a:lnTo>
                    <a:lnTo>
                      <a:pt x="94" y="318"/>
                    </a:lnTo>
                    <a:lnTo>
                      <a:pt x="97" y="321"/>
                    </a:lnTo>
                    <a:lnTo>
                      <a:pt x="98" y="325"/>
                    </a:lnTo>
                    <a:lnTo>
                      <a:pt x="98" y="218"/>
                    </a:lnTo>
                    <a:lnTo>
                      <a:pt x="100" y="214"/>
                    </a:lnTo>
                    <a:lnTo>
                      <a:pt x="101" y="211"/>
                    </a:lnTo>
                    <a:lnTo>
                      <a:pt x="102" y="208"/>
                    </a:lnTo>
                    <a:lnTo>
                      <a:pt x="103" y="186"/>
                    </a:lnTo>
                    <a:lnTo>
                      <a:pt x="104" y="183"/>
                    </a:lnTo>
                    <a:lnTo>
                      <a:pt x="105" y="180"/>
                    </a:lnTo>
                    <a:lnTo>
                      <a:pt x="106" y="177"/>
                    </a:lnTo>
                    <a:lnTo>
                      <a:pt x="108" y="175"/>
                    </a:lnTo>
                    <a:lnTo>
                      <a:pt x="110" y="172"/>
                    </a:lnTo>
                    <a:lnTo>
                      <a:pt x="111" y="170"/>
                    </a:lnTo>
                    <a:lnTo>
                      <a:pt x="112" y="162"/>
                    </a:lnTo>
                    <a:lnTo>
                      <a:pt x="113" y="156"/>
                    </a:lnTo>
                    <a:lnTo>
                      <a:pt x="114" y="151"/>
                    </a:lnTo>
                    <a:lnTo>
                      <a:pt x="116" y="146"/>
                    </a:lnTo>
                    <a:lnTo>
                      <a:pt x="117" y="135"/>
                    </a:lnTo>
                    <a:lnTo>
                      <a:pt x="118" y="131"/>
                    </a:lnTo>
                    <a:lnTo>
                      <a:pt x="119" y="126"/>
                    </a:lnTo>
                    <a:lnTo>
                      <a:pt x="120" y="119"/>
                    </a:lnTo>
                    <a:lnTo>
                      <a:pt x="121" y="115"/>
                    </a:lnTo>
                    <a:lnTo>
                      <a:pt x="123" y="110"/>
                    </a:lnTo>
                    <a:lnTo>
                      <a:pt x="125" y="105"/>
                    </a:lnTo>
                    <a:lnTo>
                      <a:pt x="126" y="90"/>
                    </a:lnTo>
                    <a:lnTo>
                      <a:pt x="127" y="86"/>
                    </a:lnTo>
                    <a:lnTo>
                      <a:pt x="128" y="81"/>
                    </a:lnTo>
                    <a:lnTo>
                      <a:pt x="129" y="78"/>
                    </a:lnTo>
                    <a:lnTo>
                      <a:pt x="130" y="73"/>
                    </a:lnTo>
                    <a:lnTo>
                      <a:pt x="131" y="68"/>
                    </a:lnTo>
                    <a:lnTo>
                      <a:pt x="133" y="65"/>
                    </a:lnTo>
                    <a:lnTo>
                      <a:pt x="134" y="62"/>
                    </a:lnTo>
                    <a:lnTo>
                      <a:pt x="135" y="57"/>
                    </a:lnTo>
                    <a:lnTo>
                      <a:pt x="137" y="53"/>
                    </a:lnTo>
                    <a:lnTo>
                      <a:pt x="138" y="50"/>
                    </a:lnTo>
                    <a:lnTo>
                      <a:pt x="139" y="48"/>
                    </a:lnTo>
                    <a:lnTo>
                      <a:pt x="141" y="46"/>
                    </a:lnTo>
                    <a:lnTo>
                      <a:pt x="142" y="43"/>
                    </a:lnTo>
                    <a:lnTo>
                      <a:pt x="143" y="40"/>
                    </a:lnTo>
                    <a:lnTo>
                      <a:pt x="144" y="37"/>
                    </a:lnTo>
                    <a:lnTo>
                      <a:pt x="145" y="33"/>
                    </a:lnTo>
                    <a:lnTo>
                      <a:pt x="146" y="29"/>
                    </a:lnTo>
                    <a:lnTo>
                      <a:pt x="148" y="27"/>
                    </a:lnTo>
                    <a:lnTo>
                      <a:pt x="150" y="24"/>
                    </a:lnTo>
                    <a:lnTo>
                      <a:pt x="151" y="23"/>
                    </a:lnTo>
                    <a:lnTo>
                      <a:pt x="152" y="16"/>
                    </a:lnTo>
                    <a:lnTo>
                      <a:pt x="153" y="9"/>
                    </a:lnTo>
                    <a:lnTo>
                      <a:pt x="154" y="5"/>
                    </a:lnTo>
                    <a:lnTo>
                      <a:pt x="155"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58" name="Freeform 183"/>
              <p:cNvSpPr>
                <a:spLocks/>
              </p:cNvSpPr>
              <p:nvPr/>
            </p:nvSpPr>
            <p:spPr bwMode="auto">
              <a:xfrm>
                <a:off x="1322" y="1895"/>
                <a:ext cx="46" cy="150"/>
              </a:xfrm>
              <a:custGeom>
                <a:avLst/>
                <a:gdLst>
                  <a:gd name="T0" fmla="*/ 0 w 157"/>
                  <a:gd name="T1" fmla="*/ 0 h 450"/>
                  <a:gd name="T2" fmla="*/ 0 w 157"/>
                  <a:gd name="T3" fmla="*/ 0 h 450"/>
                  <a:gd name="T4" fmla="*/ 0 w 157"/>
                  <a:gd name="T5" fmla="*/ 0 h 450"/>
                  <a:gd name="T6" fmla="*/ 0 w 157"/>
                  <a:gd name="T7" fmla="*/ 0 h 450"/>
                  <a:gd name="T8" fmla="*/ 0 w 157"/>
                  <a:gd name="T9" fmla="*/ 0 h 450"/>
                  <a:gd name="T10" fmla="*/ 0 w 157"/>
                  <a:gd name="T11" fmla="*/ 0 h 450"/>
                  <a:gd name="T12" fmla="*/ 0 w 157"/>
                  <a:gd name="T13" fmla="*/ 0 h 450"/>
                  <a:gd name="T14" fmla="*/ 0 w 157"/>
                  <a:gd name="T15" fmla="*/ 0 h 450"/>
                  <a:gd name="T16" fmla="*/ 0 w 157"/>
                  <a:gd name="T17" fmla="*/ 0 h 450"/>
                  <a:gd name="T18" fmla="*/ 0 w 157"/>
                  <a:gd name="T19" fmla="*/ 0 h 450"/>
                  <a:gd name="T20" fmla="*/ 0 w 157"/>
                  <a:gd name="T21" fmla="*/ 0 h 450"/>
                  <a:gd name="T22" fmla="*/ 0 w 157"/>
                  <a:gd name="T23" fmla="*/ 0 h 450"/>
                  <a:gd name="T24" fmla="*/ 0 w 157"/>
                  <a:gd name="T25" fmla="*/ 0 h 450"/>
                  <a:gd name="T26" fmla="*/ 0 w 157"/>
                  <a:gd name="T27" fmla="*/ 0 h 450"/>
                  <a:gd name="T28" fmla="*/ 0 w 157"/>
                  <a:gd name="T29" fmla="*/ 0 h 450"/>
                  <a:gd name="T30" fmla="*/ 0 w 157"/>
                  <a:gd name="T31" fmla="*/ 0 h 450"/>
                  <a:gd name="T32" fmla="*/ 0 w 157"/>
                  <a:gd name="T33" fmla="*/ 0 h 450"/>
                  <a:gd name="T34" fmla="*/ 0 w 157"/>
                  <a:gd name="T35" fmla="*/ 0 h 450"/>
                  <a:gd name="T36" fmla="*/ 0 w 157"/>
                  <a:gd name="T37" fmla="*/ 0 h 450"/>
                  <a:gd name="T38" fmla="*/ 0 w 157"/>
                  <a:gd name="T39" fmla="*/ 0 h 450"/>
                  <a:gd name="T40" fmla="*/ 0 w 157"/>
                  <a:gd name="T41" fmla="*/ 0 h 450"/>
                  <a:gd name="T42" fmla="*/ 0 w 157"/>
                  <a:gd name="T43" fmla="*/ 0 h 450"/>
                  <a:gd name="T44" fmla="*/ 0 w 157"/>
                  <a:gd name="T45" fmla="*/ 0 h 450"/>
                  <a:gd name="T46" fmla="*/ 0 w 157"/>
                  <a:gd name="T47" fmla="*/ 0 h 450"/>
                  <a:gd name="T48" fmla="*/ 0 w 157"/>
                  <a:gd name="T49" fmla="*/ 0 h 450"/>
                  <a:gd name="T50" fmla="*/ 0 w 157"/>
                  <a:gd name="T51" fmla="*/ 0 h 450"/>
                  <a:gd name="T52" fmla="*/ 0 w 157"/>
                  <a:gd name="T53" fmla="*/ 0 h 450"/>
                  <a:gd name="T54" fmla="*/ 0 w 157"/>
                  <a:gd name="T55" fmla="*/ 0 h 450"/>
                  <a:gd name="T56" fmla="*/ 0 w 157"/>
                  <a:gd name="T57" fmla="*/ 0 h 450"/>
                  <a:gd name="T58" fmla="*/ 0 w 157"/>
                  <a:gd name="T59" fmla="*/ 0 h 450"/>
                  <a:gd name="T60" fmla="*/ 0 w 157"/>
                  <a:gd name="T61" fmla="*/ 0 h 450"/>
                  <a:gd name="T62" fmla="*/ 0 w 157"/>
                  <a:gd name="T63" fmla="*/ 0 h 450"/>
                  <a:gd name="T64" fmla="*/ 0 w 157"/>
                  <a:gd name="T65" fmla="*/ 0 h 450"/>
                  <a:gd name="T66" fmla="*/ 0 w 157"/>
                  <a:gd name="T67" fmla="*/ 0 h 450"/>
                  <a:gd name="T68" fmla="*/ 0 w 157"/>
                  <a:gd name="T69" fmla="*/ 0 h 450"/>
                  <a:gd name="T70" fmla="*/ 0 w 157"/>
                  <a:gd name="T71" fmla="*/ 0 h 450"/>
                  <a:gd name="T72" fmla="*/ 0 w 157"/>
                  <a:gd name="T73" fmla="*/ 0 h 450"/>
                  <a:gd name="T74" fmla="*/ 0 w 157"/>
                  <a:gd name="T75" fmla="*/ 0 h 450"/>
                  <a:gd name="T76" fmla="*/ 0 w 157"/>
                  <a:gd name="T77" fmla="*/ 0 h 450"/>
                  <a:gd name="T78" fmla="*/ 0 w 157"/>
                  <a:gd name="T79" fmla="*/ 0 h 450"/>
                  <a:gd name="T80" fmla="*/ 0 w 157"/>
                  <a:gd name="T81" fmla="*/ 0 h 450"/>
                  <a:gd name="T82" fmla="*/ 0 w 157"/>
                  <a:gd name="T83" fmla="*/ 0 h 450"/>
                  <a:gd name="T84" fmla="*/ 0 w 157"/>
                  <a:gd name="T85" fmla="*/ 0 h 450"/>
                  <a:gd name="T86" fmla="*/ 0 w 157"/>
                  <a:gd name="T87" fmla="*/ 0 h 450"/>
                  <a:gd name="T88" fmla="*/ 0 w 157"/>
                  <a:gd name="T89" fmla="*/ 0 h 450"/>
                  <a:gd name="T90" fmla="*/ 0 w 157"/>
                  <a:gd name="T91" fmla="*/ 0 h 450"/>
                  <a:gd name="T92" fmla="*/ 0 w 157"/>
                  <a:gd name="T93" fmla="*/ 0 h 450"/>
                  <a:gd name="T94" fmla="*/ 0 w 157"/>
                  <a:gd name="T95" fmla="*/ 0 h 450"/>
                  <a:gd name="T96" fmla="*/ 0 w 157"/>
                  <a:gd name="T97" fmla="*/ 0 h 450"/>
                  <a:gd name="T98" fmla="*/ 0 w 157"/>
                  <a:gd name="T99" fmla="*/ 0 h 450"/>
                  <a:gd name="T100" fmla="*/ 0 w 157"/>
                  <a:gd name="T101" fmla="*/ 0 h 450"/>
                  <a:gd name="T102" fmla="*/ 0 w 157"/>
                  <a:gd name="T103" fmla="*/ 0 h 450"/>
                  <a:gd name="T104" fmla="*/ 0 w 157"/>
                  <a:gd name="T105" fmla="*/ 0 h 450"/>
                  <a:gd name="T106" fmla="*/ 0 w 157"/>
                  <a:gd name="T107" fmla="*/ 0 h 450"/>
                  <a:gd name="T108" fmla="*/ 0 w 157"/>
                  <a:gd name="T109" fmla="*/ 0 h 450"/>
                  <a:gd name="T110" fmla="*/ 0 w 157"/>
                  <a:gd name="T111" fmla="*/ 0 h 450"/>
                  <a:gd name="T112" fmla="*/ 0 w 157"/>
                  <a:gd name="T113" fmla="*/ 0 h 450"/>
                  <a:gd name="T114" fmla="*/ 0 w 157"/>
                  <a:gd name="T115" fmla="*/ 0 h 450"/>
                  <a:gd name="T116" fmla="*/ 0 w 157"/>
                  <a:gd name="T117" fmla="*/ 0 h 450"/>
                  <a:gd name="T118" fmla="*/ 0 w 157"/>
                  <a:gd name="T119" fmla="*/ 0 h 450"/>
                  <a:gd name="T120" fmla="*/ 0 w 157"/>
                  <a:gd name="T121" fmla="*/ 0 h 450"/>
                  <a:gd name="T122" fmla="*/ 0 w 157"/>
                  <a:gd name="T123" fmla="*/ 0 h 450"/>
                  <a:gd name="T124" fmla="*/ 0 w 157"/>
                  <a:gd name="T125" fmla="*/ 0 h 4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450">
                    <a:moveTo>
                      <a:pt x="0" y="450"/>
                    </a:moveTo>
                    <a:lnTo>
                      <a:pt x="2" y="447"/>
                    </a:lnTo>
                    <a:lnTo>
                      <a:pt x="3" y="445"/>
                    </a:lnTo>
                    <a:lnTo>
                      <a:pt x="4" y="438"/>
                    </a:lnTo>
                    <a:lnTo>
                      <a:pt x="5" y="431"/>
                    </a:lnTo>
                    <a:lnTo>
                      <a:pt x="6" y="424"/>
                    </a:lnTo>
                    <a:lnTo>
                      <a:pt x="8" y="410"/>
                    </a:lnTo>
                    <a:lnTo>
                      <a:pt x="9" y="405"/>
                    </a:lnTo>
                    <a:lnTo>
                      <a:pt x="11" y="401"/>
                    </a:lnTo>
                    <a:lnTo>
                      <a:pt x="12" y="393"/>
                    </a:lnTo>
                    <a:lnTo>
                      <a:pt x="13" y="389"/>
                    </a:lnTo>
                    <a:lnTo>
                      <a:pt x="14" y="385"/>
                    </a:lnTo>
                    <a:lnTo>
                      <a:pt x="15" y="384"/>
                    </a:lnTo>
                    <a:lnTo>
                      <a:pt x="16" y="381"/>
                    </a:lnTo>
                    <a:lnTo>
                      <a:pt x="18" y="380"/>
                    </a:lnTo>
                    <a:lnTo>
                      <a:pt x="19" y="378"/>
                    </a:lnTo>
                    <a:lnTo>
                      <a:pt x="20" y="377"/>
                    </a:lnTo>
                    <a:lnTo>
                      <a:pt x="22" y="376"/>
                    </a:lnTo>
                    <a:lnTo>
                      <a:pt x="23" y="374"/>
                    </a:lnTo>
                    <a:lnTo>
                      <a:pt x="24" y="369"/>
                    </a:lnTo>
                    <a:lnTo>
                      <a:pt x="25" y="364"/>
                    </a:lnTo>
                    <a:lnTo>
                      <a:pt x="27" y="359"/>
                    </a:lnTo>
                    <a:lnTo>
                      <a:pt x="28" y="357"/>
                    </a:lnTo>
                    <a:lnTo>
                      <a:pt x="29" y="355"/>
                    </a:lnTo>
                    <a:lnTo>
                      <a:pt x="30" y="352"/>
                    </a:lnTo>
                    <a:lnTo>
                      <a:pt x="31" y="335"/>
                    </a:lnTo>
                    <a:lnTo>
                      <a:pt x="32" y="331"/>
                    </a:lnTo>
                    <a:lnTo>
                      <a:pt x="35" y="330"/>
                    </a:lnTo>
                    <a:lnTo>
                      <a:pt x="36" y="328"/>
                    </a:lnTo>
                    <a:lnTo>
                      <a:pt x="37" y="328"/>
                    </a:lnTo>
                    <a:lnTo>
                      <a:pt x="38" y="327"/>
                    </a:lnTo>
                    <a:lnTo>
                      <a:pt x="39" y="327"/>
                    </a:lnTo>
                    <a:lnTo>
                      <a:pt x="40" y="325"/>
                    </a:lnTo>
                    <a:lnTo>
                      <a:pt x="42" y="325"/>
                    </a:lnTo>
                    <a:lnTo>
                      <a:pt x="43" y="325"/>
                    </a:lnTo>
                    <a:lnTo>
                      <a:pt x="44" y="325"/>
                    </a:lnTo>
                    <a:lnTo>
                      <a:pt x="45" y="325"/>
                    </a:lnTo>
                    <a:lnTo>
                      <a:pt x="46" y="327"/>
                    </a:lnTo>
                    <a:lnTo>
                      <a:pt x="48" y="328"/>
                    </a:lnTo>
                    <a:lnTo>
                      <a:pt x="50" y="331"/>
                    </a:lnTo>
                    <a:lnTo>
                      <a:pt x="51" y="341"/>
                    </a:lnTo>
                    <a:lnTo>
                      <a:pt x="52" y="290"/>
                    </a:lnTo>
                    <a:lnTo>
                      <a:pt x="53" y="290"/>
                    </a:lnTo>
                    <a:lnTo>
                      <a:pt x="54" y="290"/>
                    </a:lnTo>
                    <a:lnTo>
                      <a:pt x="55" y="290"/>
                    </a:lnTo>
                    <a:lnTo>
                      <a:pt x="56" y="291"/>
                    </a:lnTo>
                    <a:lnTo>
                      <a:pt x="58" y="293"/>
                    </a:lnTo>
                    <a:lnTo>
                      <a:pt x="59" y="295"/>
                    </a:lnTo>
                    <a:lnTo>
                      <a:pt x="60" y="297"/>
                    </a:lnTo>
                    <a:lnTo>
                      <a:pt x="62" y="243"/>
                    </a:lnTo>
                    <a:lnTo>
                      <a:pt x="63" y="240"/>
                    </a:lnTo>
                    <a:lnTo>
                      <a:pt x="64" y="237"/>
                    </a:lnTo>
                    <a:lnTo>
                      <a:pt x="65" y="235"/>
                    </a:lnTo>
                    <a:lnTo>
                      <a:pt x="67" y="235"/>
                    </a:lnTo>
                    <a:lnTo>
                      <a:pt x="68" y="234"/>
                    </a:lnTo>
                    <a:lnTo>
                      <a:pt x="69" y="233"/>
                    </a:lnTo>
                    <a:lnTo>
                      <a:pt x="70" y="230"/>
                    </a:lnTo>
                    <a:lnTo>
                      <a:pt x="71" y="222"/>
                    </a:lnTo>
                    <a:lnTo>
                      <a:pt x="72" y="217"/>
                    </a:lnTo>
                    <a:lnTo>
                      <a:pt x="73" y="206"/>
                    </a:lnTo>
                    <a:lnTo>
                      <a:pt x="76" y="199"/>
                    </a:lnTo>
                    <a:lnTo>
                      <a:pt x="77" y="194"/>
                    </a:lnTo>
                    <a:lnTo>
                      <a:pt x="78" y="192"/>
                    </a:lnTo>
                    <a:lnTo>
                      <a:pt x="79" y="187"/>
                    </a:lnTo>
                    <a:lnTo>
                      <a:pt x="80" y="180"/>
                    </a:lnTo>
                    <a:lnTo>
                      <a:pt x="81" y="177"/>
                    </a:lnTo>
                    <a:lnTo>
                      <a:pt x="83" y="174"/>
                    </a:lnTo>
                    <a:lnTo>
                      <a:pt x="84" y="169"/>
                    </a:lnTo>
                    <a:lnTo>
                      <a:pt x="85" y="165"/>
                    </a:lnTo>
                    <a:lnTo>
                      <a:pt x="86" y="157"/>
                    </a:lnTo>
                    <a:lnTo>
                      <a:pt x="88" y="154"/>
                    </a:lnTo>
                    <a:lnTo>
                      <a:pt x="89" y="150"/>
                    </a:lnTo>
                    <a:lnTo>
                      <a:pt x="90" y="148"/>
                    </a:lnTo>
                    <a:lnTo>
                      <a:pt x="92" y="143"/>
                    </a:lnTo>
                    <a:lnTo>
                      <a:pt x="93" y="136"/>
                    </a:lnTo>
                    <a:lnTo>
                      <a:pt x="94" y="129"/>
                    </a:lnTo>
                    <a:lnTo>
                      <a:pt x="95" y="125"/>
                    </a:lnTo>
                    <a:lnTo>
                      <a:pt x="96" y="123"/>
                    </a:lnTo>
                    <a:lnTo>
                      <a:pt x="97" y="116"/>
                    </a:lnTo>
                    <a:lnTo>
                      <a:pt x="98" y="112"/>
                    </a:lnTo>
                    <a:lnTo>
                      <a:pt x="100" y="109"/>
                    </a:lnTo>
                    <a:lnTo>
                      <a:pt x="102" y="107"/>
                    </a:lnTo>
                    <a:lnTo>
                      <a:pt x="103" y="103"/>
                    </a:lnTo>
                    <a:lnTo>
                      <a:pt x="104" y="100"/>
                    </a:lnTo>
                    <a:lnTo>
                      <a:pt x="105" y="99"/>
                    </a:lnTo>
                    <a:lnTo>
                      <a:pt x="106" y="96"/>
                    </a:lnTo>
                    <a:lnTo>
                      <a:pt x="108" y="95"/>
                    </a:lnTo>
                    <a:lnTo>
                      <a:pt x="109" y="93"/>
                    </a:lnTo>
                    <a:lnTo>
                      <a:pt x="110" y="93"/>
                    </a:lnTo>
                    <a:lnTo>
                      <a:pt x="111" y="92"/>
                    </a:lnTo>
                    <a:lnTo>
                      <a:pt x="112" y="91"/>
                    </a:lnTo>
                    <a:lnTo>
                      <a:pt x="113" y="91"/>
                    </a:lnTo>
                    <a:lnTo>
                      <a:pt x="116" y="91"/>
                    </a:lnTo>
                    <a:lnTo>
                      <a:pt x="117" y="88"/>
                    </a:lnTo>
                    <a:lnTo>
                      <a:pt x="118" y="88"/>
                    </a:lnTo>
                    <a:lnTo>
                      <a:pt x="119" y="88"/>
                    </a:lnTo>
                    <a:lnTo>
                      <a:pt x="120" y="87"/>
                    </a:lnTo>
                    <a:lnTo>
                      <a:pt x="121" y="84"/>
                    </a:lnTo>
                    <a:lnTo>
                      <a:pt x="123" y="75"/>
                    </a:lnTo>
                    <a:lnTo>
                      <a:pt x="124" y="67"/>
                    </a:lnTo>
                    <a:lnTo>
                      <a:pt x="125" y="62"/>
                    </a:lnTo>
                    <a:lnTo>
                      <a:pt x="126" y="58"/>
                    </a:lnTo>
                    <a:lnTo>
                      <a:pt x="128" y="55"/>
                    </a:lnTo>
                    <a:lnTo>
                      <a:pt x="129" y="52"/>
                    </a:lnTo>
                    <a:lnTo>
                      <a:pt x="130" y="51"/>
                    </a:lnTo>
                    <a:lnTo>
                      <a:pt x="132" y="47"/>
                    </a:lnTo>
                    <a:lnTo>
                      <a:pt x="133" y="46"/>
                    </a:lnTo>
                    <a:lnTo>
                      <a:pt x="134" y="44"/>
                    </a:lnTo>
                    <a:lnTo>
                      <a:pt x="135" y="43"/>
                    </a:lnTo>
                    <a:lnTo>
                      <a:pt x="136" y="43"/>
                    </a:lnTo>
                    <a:lnTo>
                      <a:pt x="137" y="42"/>
                    </a:lnTo>
                    <a:lnTo>
                      <a:pt x="139" y="42"/>
                    </a:lnTo>
                    <a:lnTo>
                      <a:pt x="140" y="42"/>
                    </a:lnTo>
                    <a:lnTo>
                      <a:pt x="142" y="42"/>
                    </a:lnTo>
                    <a:lnTo>
                      <a:pt x="143" y="42"/>
                    </a:lnTo>
                    <a:lnTo>
                      <a:pt x="144" y="42"/>
                    </a:lnTo>
                    <a:lnTo>
                      <a:pt x="145" y="41"/>
                    </a:lnTo>
                    <a:lnTo>
                      <a:pt x="147" y="43"/>
                    </a:lnTo>
                    <a:lnTo>
                      <a:pt x="148" y="44"/>
                    </a:lnTo>
                    <a:lnTo>
                      <a:pt x="149" y="46"/>
                    </a:lnTo>
                    <a:lnTo>
                      <a:pt x="150" y="47"/>
                    </a:lnTo>
                    <a:lnTo>
                      <a:pt x="151" y="53"/>
                    </a:lnTo>
                    <a:lnTo>
                      <a:pt x="152" y="6"/>
                    </a:lnTo>
                    <a:lnTo>
                      <a:pt x="155" y="4"/>
                    </a:lnTo>
                    <a:lnTo>
                      <a:pt x="156" y="3"/>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59" name="Freeform 184"/>
              <p:cNvSpPr>
                <a:spLocks/>
              </p:cNvSpPr>
              <p:nvPr/>
            </p:nvSpPr>
            <p:spPr bwMode="auto">
              <a:xfrm>
                <a:off x="1368" y="1814"/>
                <a:ext cx="46" cy="81"/>
              </a:xfrm>
              <a:custGeom>
                <a:avLst/>
                <a:gdLst>
                  <a:gd name="T0" fmla="*/ 0 w 156"/>
                  <a:gd name="T1" fmla="*/ 0 h 243"/>
                  <a:gd name="T2" fmla="*/ 0 w 156"/>
                  <a:gd name="T3" fmla="*/ 0 h 243"/>
                  <a:gd name="T4" fmla="*/ 0 w 156"/>
                  <a:gd name="T5" fmla="*/ 0 h 243"/>
                  <a:gd name="T6" fmla="*/ 0 w 156"/>
                  <a:gd name="T7" fmla="*/ 0 h 243"/>
                  <a:gd name="T8" fmla="*/ 0 w 156"/>
                  <a:gd name="T9" fmla="*/ 0 h 243"/>
                  <a:gd name="T10" fmla="*/ 0 w 156"/>
                  <a:gd name="T11" fmla="*/ 0 h 243"/>
                  <a:gd name="T12" fmla="*/ 0 w 156"/>
                  <a:gd name="T13" fmla="*/ 0 h 243"/>
                  <a:gd name="T14" fmla="*/ 0 w 156"/>
                  <a:gd name="T15" fmla="*/ 0 h 243"/>
                  <a:gd name="T16" fmla="*/ 0 w 156"/>
                  <a:gd name="T17" fmla="*/ 0 h 243"/>
                  <a:gd name="T18" fmla="*/ 0 w 156"/>
                  <a:gd name="T19" fmla="*/ 0 h 243"/>
                  <a:gd name="T20" fmla="*/ 0 w 156"/>
                  <a:gd name="T21" fmla="*/ 0 h 243"/>
                  <a:gd name="T22" fmla="*/ 0 w 156"/>
                  <a:gd name="T23" fmla="*/ 0 h 243"/>
                  <a:gd name="T24" fmla="*/ 0 w 156"/>
                  <a:gd name="T25" fmla="*/ 0 h 243"/>
                  <a:gd name="T26" fmla="*/ 0 w 156"/>
                  <a:gd name="T27" fmla="*/ 0 h 243"/>
                  <a:gd name="T28" fmla="*/ 0 w 156"/>
                  <a:gd name="T29" fmla="*/ 0 h 243"/>
                  <a:gd name="T30" fmla="*/ 0 w 156"/>
                  <a:gd name="T31" fmla="*/ 0 h 243"/>
                  <a:gd name="T32" fmla="*/ 0 w 156"/>
                  <a:gd name="T33" fmla="*/ 0 h 243"/>
                  <a:gd name="T34" fmla="*/ 0 w 156"/>
                  <a:gd name="T35" fmla="*/ 0 h 243"/>
                  <a:gd name="T36" fmla="*/ 0 w 156"/>
                  <a:gd name="T37" fmla="*/ 0 h 243"/>
                  <a:gd name="T38" fmla="*/ 0 w 156"/>
                  <a:gd name="T39" fmla="*/ 0 h 243"/>
                  <a:gd name="T40" fmla="*/ 0 w 156"/>
                  <a:gd name="T41" fmla="*/ 0 h 243"/>
                  <a:gd name="T42" fmla="*/ 0 w 156"/>
                  <a:gd name="T43" fmla="*/ 0 h 243"/>
                  <a:gd name="T44" fmla="*/ 0 w 156"/>
                  <a:gd name="T45" fmla="*/ 0 h 243"/>
                  <a:gd name="T46" fmla="*/ 0 w 156"/>
                  <a:gd name="T47" fmla="*/ 0 h 243"/>
                  <a:gd name="T48" fmla="*/ 0 w 156"/>
                  <a:gd name="T49" fmla="*/ 0 h 243"/>
                  <a:gd name="T50" fmla="*/ 0 w 156"/>
                  <a:gd name="T51" fmla="*/ 0 h 243"/>
                  <a:gd name="T52" fmla="*/ 0 w 156"/>
                  <a:gd name="T53" fmla="*/ 0 h 243"/>
                  <a:gd name="T54" fmla="*/ 0 w 156"/>
                  <a:gd name="T55" fmla="*/ 0 h 243"/>
                  <a:gd name="T56" fmla="*/ 0 w 156"/>
                  <a:gd name="T57" fmla="*/ 0 h 243"/>
                  <a:gd name="T58" fmla="*/ 0 w 156"/>
                  <a:gd name="T59" fmla="*/ 0 h 243"/>
                  <a:gd name="T60" fmla="*/ 0 w 156"/>
                  <a:gd name="T61" fmla="*/ 0 h 243"/>
                  <a:gd name="T62" fmla="*/ 0 w 156"/>
                  <a:gd name="T63" fmla="*/ 0 h 243"/>
                  <a:gd name="T64" fmla="*/ 0 w 156"/>
                  <a:gd name="T65" fmla="*/ 0 h 243"/>
                  <a:gd name="T66" fmla="*/ 0 w 156"/>
                  <a:gd name="T67" fmla="*/ 0 h 243"/>
                  <a:gd name="T68" fmla="*/ 0 w 156"/>
                  <a:gd name="T69" fmla="*/ 0 h 243"/>
                  <a:gd name="T70" fmla="*/ 0 w 156"/>
                  <a:gd name="T71" fmla="*/ 0 h 243"/>
                  <a:gd name="T72" fmla="*/ 0 w 156"/>
                  <a:gd name="T73" fmla="*/ 0 h 243"/>
                  <a:gd name="T74" fmla="*/ 0 w 156"/>
                  <a:gd name="T75" fmla="*/ 0 h 243"/>
                  <a:gd name="T76" fmla="*/ 0 w 156"/>
                  <a:gd name="T77" fmla="*/ 0 h 243"/>
                  <a:gd name="T78" fmla="*/ 0 w 156"/>
                  <a:gd name="T79" fmla="*/ 0 h 243"/>
                  <a:gd name="T80" fmla="*/ 0 w 156"/>
                  <a:gd name="T81" fmla="*/ 0 h 243"/>
                  <a:gd name="T82" fmla="*/ 0 w 156"/>
                  <a:gd name="T83" fmla="*/ 0 h 243"/>
                  <a:gd name="T84" fmla="*/ 0 w 156"/>
                  <a:gd name="T85" fmla="*/ 0 h 243"/>
                  <a:gd name="T86" fmla="*/ 0 w 156"/>
                  <a:gd name="T87" fmla="*/ 0 h 243"/>
                  <a:gd name="T88" fmla="*/ 0 w 156"/>
                  <a:gd name="T89" fmla="*/ 0 h 243"/>
                  <a:gd name="T90" fmla="*/ 0 w 156"/>
                  <a:gd name="T91" fmla="*/ 0 h 243"/>
                  <a:gd name="T92" fmla="*/ 0 w 156"/>
                  <a:gd name="T93" fmla="*/ 0 h 243"/>
                  <a:gd name="T94" fmla="*/ 0 w 156"/>
                  <a:gd name="T95" fmla="*/ 0 h 243"/>
                  <a:gd name="T96" fmla="*/ 0 w 156"/>
                  <a:gd name="T97" fmla="*/ 0 h 243"/>
                  <a:gd name="T98" fmla="*/ 0 w 156"/>
                  <a:gd name="T99" fmla="*/ 0 h 243"/>
                  <a:gd name="T100" fmla="*/ 0 w 156"/>
                  <a:gd name="T101" fmla="*/ 0 h 243"/>
                  <a:gd name="T102" fmla="*/ 0 w 156"/>
                  <a:gd name="T103" fmla="*/ 0 h 243"/>
                  <a:gd name="T104" fmla="*/ 0 w 156"/>
                  <a:gd name="T105" fmla="*/ 0 h 243"/>
                  <a:gd name="T106" fmla="*/ 0 w 156"/>
                  <a:gd name="T107" fmla="*/ 0 h 243"/>
                  <a:gd name="T108" fmla="*/ 0 w 156"/>
                  <a:gd name="T109" fmla="*/ 0 h 243"/>
                  <a:gd name="T110" fmla="*/ 0 w 156"/>
                  <a:gd name="T111" fmla="*/ 0 h 243"/>
                  <a:gd name="T112" fmla="*/ 0 w 156"/>
                  <a:gd name="T113" fmla="*/ 0 h 243"/>
                  <a:gd name="T114" fmla="*/ 0 w 156"/>
                  <a:gd name="T115" fmla="*/ 0 h 243"/>
                  <a:gd name="T116" fmla="*/ 0 w 156"/>
                  <a:gd name="T117" fmla="*/ 0 h 243"/>
                  <a:gd name="T118" fmla="*/ 0 w 156"/>
                  <a:gd name="T119" fmla="*/ 0 h 243"/>
                  <a:gd name="T120" fmla="*/ 0 w 156"/>
                  <a:gd name="T121" fmla="*/ 0 h 243"/>
                  <a:gd name="T122" fmla="*/ 0 w 156"/>
                  <a:gd name="T123" fmla="*/ 0 h 243"/>
                  <a:gd name="T124" fmla="*/ 0 w 156"/>
                  <a:gd name="T125" fmla="*/ 0 h 2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6" h="243">
                    <a:moveTo>
                      <a:pt x="0" y="243"/>
                    </a:moveTo>
                    <a:lnTo>
                      <a:pt x="1" y="242"/>
                    </a:lnTo>
                    <a:lnTo>
                      <a:pt x="2" y="241"/>
                    </a:lnTo>
                    <a:lnTo>
                      <a:pt x="3" y="237"/>
                    </a:lnTo>
                    <a:lnTo>
                      <a:pt x="5" y="236"/>
                    </a:lnTo>
                    <a:lnTo>
                      <a:pt x="6" y="233"/>
                    </a:lnTo>
                    <a:lnTo>
                      <a:pt x="7" y="230"/>
                    </a:lnTo>
                    <a:lnTo>
                      <a:pt x="8" y="229"/>
                    </a:lnTo>
                    <a:lnTo>
                      <a:pt x="9" y="225"/>
                    </a:lnTo>
                    <a:lnTo>
                      <a:pt x="11" y="224"/>
                    </a:lnTo>
                    <a:lnTo>
                      <a:pt x="12" y="222"/>
                    </a:lnTo>
                    <a:lnTo>
                      <a:pt x="14" y="221"/>
                    </a:lnTo>
                    <a:lnTo>
                      <a:pt x="15" y="221"/>
                    </a:lnTo>
                    <a:lnTo>
                      <a:pt x="16" y="220"/>
                    </a:lnTo>
                    <a:lnTo>
                      <a:pt x="17" y="220"/>
                    </a:lnTo>
                    <a:lnTo>
                      <a:pt x="18" y="220"/>
                    </a:lnTo>
                    <a:lnTo>
                      <a:pt x="19" y="220"/>
                    </a:lnTo>
                    <a:lnTo>
                      <a:pt x="21" y="220"/>
                    </a:lnTo>
                    <a:lnTo>
                      <a:pt x="22" y="218"/>
                    </a:lnTo>
                    <a:lnTo>
                      <a:pt x="23" y="204"/>
                    </a:lnTo>
                    <a:lnTo>
                      <a:pt x="25" y="201"/>
                    </a:lnTo>
                    <a:lnTo>
                      <a:pt x="26" y="197"/>
                    </a:lnTo>
                    <a:lnTo>
                      <a:pt x="27" y="194"/>
                    </a:lnTo>
                    <a:lnTo>
                      <a:pt x="29" y="189"/>
                    </a:lnTo>
                    <a:lnTo>
                      <a:pt x="30" y="186"/>
                    </a:lnTo>
                    <a:lnTo>
                      <a:pt x="31" y="182"/>
                    </a:lnTo>
                    <a:lnTo>
                      <a:pt x="32" y="181"/>
                    </a:lnTo>
                    <a:lnTo>
                      <a:pt x="33" y="178"/>
                    </a:lnTo>
                    <a:lnTo>
                      <a:pt x="34" y="176"/>
                    </a:lnTo>
                    <a:lnTo>
                      <a:pt x="36" y="174"/>
                    </a:lnTo>
                    <a:lnTo>
                      <a:pt x="38" y="166"/>
                    </a:lnTo>
                    <a:lnTo>
                      <a:pt x="39" y="162"/>
                    </a:lnTo>
                    <a:lnTo>
                      <a:pt x="40" y="160"/>
                    </a:lnTo>
                    <a:lnTo>
                      <a:pt x="41" y="156"/>
                    </a:lnTo>
                    <a:lnTo>
                      <a:pt x="42" y="155"/>
                    </a:lnTo>
                    <a:lnTo>
                      <a:pt x="43" y="153"/>
                    </a:lnTo>
                    <a:lnTo>
                      <a:pt x="45" y="150"/>
                    </a:lnTo>
                    <a:lnTo>
                      <a:pt x="46" y="149"/>
                    </a:lnTo>
                    <a:lnTo>
                      <a:pt x="47" y="146"/>
                    </a:lnTo>
                    <a:lnTo>
                      <a:pt x="48" y="144"/>
                    </a:lnTo>
                    <a:lnTo>
                      <a:pt x="49" y="141"/>
                    </a:lnTo>
                    <a:lnTo>
                      <a:pt x="51" y="139"/>
                    </a:lnTo>
                    <a:lnTo>
                      <a:pt x="53" y="135"/>
                    </a:lnTo>
                    <a:lnTo>
                      <a:pt x="54" y="133"/>
                    </a:lnTo>
                    <a:lnTo>
                      <a:pt x="55" y="128"/>
                    </a:lnTo>
                    <a:lnTo>
                      <a:pt x="56" y="125"/>
                    </a:lnTo>
                    <a:lnTo>
                      <a:pt x="57" y="123"/>
                    </a:lnTo>
                    <a:lnTo>
                      <a:pt x="58" y="121"/>
                    </a:lnTo>
                    <a:lnTo>
                      <a:pt x="60" y="119"/>
                    </a:lnTo>
                    <a:lnTo>
                      <a:pt x="61" y="115"/>
                    </a:lnTo>
                    <a:lnTo>
                      <a:pt x="62" y="112"/>
                    </a:lnTo>
                    <a:lnTo>
                      <a:pt x="63" y="111"/>
                    </a:lnTo>
                    <a:lnTo>
                      <a:pt x="65" y="108"/>
                    </a:lnTo>
                    <a:lnTo>
                      <a:pt x="66" y="107"/>
                    </a:lnTo>
                    <a:lnTo>
                      <a:pt x="67" y="105"/>
                    </a:lnTo>
                    <a:lnTo>
                      <a:pt x="69" y="103"/>
                    </a:lnTo>
                    <a:lnTo>
                      <a:pt x="70" y="102"/>
                    </a:lnTo>
                    <a:lnTo>
                      <a:pt x="71" y="100"/>
                    </a:lnTo>
                    <a:lnTo>
                      <a:pt x="72" y="97"/>
                    </a:lnTo>
                    <a:lnTo>
                      <a:pt x="73" y="93"/>
                    </a:lnTo>
                    <a:lnTo>
                      <a:pt x="74" y="88"/>
                    </a:lnTo>
                    <a:lnTo>
                      <a:pt x="76" y="86"/>
                    </a:lnTo>
                    <a:lnTo>
                      <a:pt x="78" y="83"/>
                    </a:lnTo>
                    <a:lnTo>
                      <a:pt x="79" y="81"/>
                    </a:lnTo>
                    <a:lnTo>
                      <a:pt x="80" y="80"/>
                    </a:lnTo>
                    <a:lnTo>
                      <a:pt x="81" y="79"/>
                    </a:lnTo>
                    <a:lnTo>
                      <a:pt x="82" y="76"/>
                    </a:lnTo>
                    <a:lnTo>
                      <a:pt x="84" y="75"/>
                    </a:lnTo>
                    <a:lnTo>
                      <a:pt x="85" y="74"/>
                    </a:lnTo>
                    <a:lnTo>
                      <a:pt x="86" y="74"/>
                    </a:lnTo>
                    <a:lnTo>
                      <a:pt x="87" y="72"/>
                    </a:lnTo>
                    <a:lnTo>
                      <a:pt x="88" y="71"/>
                    </a:lnTo>
                    <a:lnTo>
                      <a:pt x="89" y="69"/>
                    </a:lnTo>
                    <a:lnTo>
                      <a:pt x="92" y="68"/>
                    </a:lnTo>
                    <a:lnTo>
                      <a:pt x="93" y="67"/>
                    </a:lnTo>
                    <a:lnTo>
                      <a:pt x="94" y="65"/>
                    </a:lnTo>
                    <a:lnTo>
                      <a:pt x="95" y="63"/>
                    </a:lnTo>
                    <a:lnTo>
                      <a:pt x="96" y="60"/>
                    </a:lnTo>
                    <a:lnTo>
                      <a:pt x="97" y="59"/>
                    </a:lnTo>
                    <a:lnTo>
                      <a:pt x="99" y="58"/>
                    </a:lnTo>
                    <a:lnTo>
                      <a:pt x="100" y="56"/>
                    </a:lnTo>
                    <a:lnTo>
                      <a:pt x="101" y="55"/>
                    </a:lnTo>
                    <a:lnTo>
                      <a:pt x="102" y="53"/>
                    </a:lnTo>
                    <a:lnTo>
                      <a:pt x="103" y="52"/>
                    </a:lnTo>
                    <a:lnTo>
                      <a:pt x="105" y="51"/>
                    </a:lnTo>
                    <a:lnTo>
                      <a:pt x="107" y="48"/>
                    </a:lnTo>
                    <a:lnTo>
                      <a:pt x="108" y="48"/>
                    </a:lnTo>
                    <a:lnTo>
                      <a:pt x="109" y="47"/>
                    </a:lnTo>
                    <a:lnTo>
                      <a:pt x="110" y="46"/>
                    </a:lnTo>
                    <a:lnTo>
                      <a:pt x="111" y="46"/>
                    </a:lnTo>
                    <a:lnTo>
                      <a:pt x="112" y="44"/>
                    </a:lnTo>
                    <a:lnTo>
                      <a:pt x="114" y="43"/>
                    </a:lnTo>
                    <a:lnTo>
                      <a:pt x="115" y="42"/>
                    </a:lnTo>
                    <a:lnTo>
                      <a:pt x="116" y="40"/>
                    </a:lnTo>
                    <a:lnTo>
                      <a:pt x="118" y="39"/>
                    </a:lnTo>
                    <a:lnTo>
                      <a:pt x="119" y="36"/>
                    </a:lnTo>
                    <a:lnTo>
                      <a:pt x="120" y="35"/>
                    </a:lnTo>
                    <a:lnTo>
                      <a:pt x="122" y="34"/>
                    </a:lnTo>
                    <a:lnTo>
                      <a:pt x="123" y="32"/>
                    </a:lnTo>
                    <a:lnTo>
                      <a:pt x="124" y="31"/>
                    </a:lnTo>
                    <a:lnTo>
                      <a:pt x="125" y="28"/>
                    </a:lnTo>
                    <a:lnTo>
                      <a:pt x="126" y="27"/>
                    </a:lnTo>
                    <a:lnTo>
                      <a:pt x="127" y="24"/>
                    </a:lnTo>
                    <a:lnTo>
                      <a:pt x="128" y="22"/>
                    </a:lnTo>
                    <a:lnTo>
                      <a:pt x="131" y="22"/>
                    </a:lnTo>
                    <a:lnTo>
                      <a:pt x="132" y="20"/>
                    </a:lnTo>
                    <a:lnTo>
                      <a:pt x="133" y="19"/>
                    </a:lnTo>
                    <a:lnTo>
                      <a:pt x="134" y="18"/>
                    </a:lnTo>
                    <a:lnTo>
                      <a:pt x="135" y="16"/>
                    </a:lnTo>
                    <a:lnTo>
                      <a:pt x="136" y="16"/>
                    </a:lnTo>
                    <a:lnTo>
                      <a:pt x="138" y="15"/>
                    </a:lnTo>
                    <a:lnTo>
                      <a:pt x="139" y="14"/>
                    </a:lnTo>
                    <a:lnTo>
                      <a:pt x="140" y="12"/>
                    </a:lnTo>
                    <a:lnTo>
                      <a:pt x="141" y="12"/>
                    </a:lnTo>
                    <a:lnTo>
                      <a:pt x="142" y="11"/>
                    </a:lnTo>
                    <a:lnTo>
                      <a:pt x="143" y="8"/>
                    </a:lnTo>
                    <a:lnTo>
                      <a:pt x="146" y="8"/>
                    </a:lnTo>
                    <a:lnTo>
                      <a:pt x="147" y="7"/>
                    </a:lnTo>
                    <a:lnTo>
                      <a:pt x="148" y="7"/>
                    </a:lnTo>
                    <a:lnTo>
                      <a:pt x="149" y="6"/>
                    </a:lnTo>
                    <a:lnTo>
                      <a:pt x="150" y="4"/>
                    </a:lnTo>
                    <a:lnTo>
                      <a:pt x="151" y="4"/>
                    </a:lnTo>
                    <a:lnTo>
                      <a:pt x="153" y="3"/>
                    </a:lnTo>
                    <a:lnTo>
                      <a:pt x="154" y="2"/>
                    </a:lnTo>
                    <a:lnTo>
                      <a:pt x="155" y="0"/>
                    </a:lnTo>
                    <a:lnTo>
                      <a:pt x="156"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60" name="Freeform 185"/>
              <p:cNvSpPr>
                <a:spLocks/>
              </p:cNvSpPr>
              <p:nvPr/>
            </p:nvSpPr>
            <p:spPr bwMode="auto">
              <a:xfrm>
                <a:off x="1414" y="1771"/>
                <a:ext cx="47" cy="43"/>
              </a:xfrm>
              <a:custGeom>
                <a:avLst/>
                <a:gdLst>
                  <a:gd name="T0" fmla="*/ 0 w 158"/>
                  <a:gd name="T1" fmla="*/ 0 h 130"/>
                  <a:gd name="T2" fmla="*/ 0 w 158"/>
                  <a:gd name="T3" fmla="*/ 0 h 130"/>
                  <a:gd name="T4" fmla="*/ 0 w 158"/>
                  <a:gd name="T5" fmla="*/ 0 h 130"/>
                  <a:gd name="T6" fmla="*/ 0 w 158"/>
                  <a:gd name="T7" fmla="*/ 0 h 130"/>
                  <a:gd name="T8" fmla="*/ 0 w 158"/>
                  <a:gd name="T9" fmla="*/ 0 h 130"/>
                  <a:gd name="T10" fmla="*/ 0 w 158"/>
                  <a:gd name="T11" fmla="*/ 0 h 130"/>
                  <a:gd name="T12" fmla="*/ 0 w 158"/>
                  <a:gd name="T13" fmla="*/ 0 h 130"/>
                  <a:gd name="T14" fmla="*/ 0 w 158"/>
                  <a:gd name="T15" fmla="*/ 0 h 130"/>
                  <a:gd name="T16" fmla="*/ 0 w 158"/>
                  <a:gd name="T17" fmla="*/ 0 h 130"/>
                  <a:gd name="T18" fmla="*/ 0 w 158"/>
                  <a:gd name="T19" fmla="*/ 0 h 130"/>
                  <a:gd name="T20" fmla="*/ 0 w 158"/>
                  <a:gd name="T21" fmla="*/ 0 h 130"/>
                  <a:gd name="T22" fmla="*/ 0 w 158"/>
                  <a:gd name="T23" fmla="*/ 0 h 130"/>
                  <a:gd name="T24" fmla="*/ 0 w 158"/>
                  <a:gd name="T25" fmla="*/ 0 h 130"/>
                  <a:gd name="T26" fmla="*/ 0 w 158"/>
                  <a:gd name="T27" fmla="*/ 0 h 130"/>
                  <a:gd name="T28" fmla="*/ 0 w 158"/>
                  <a:gd name="T29" fmla="*/ 0 h 130"/>
                  <a:gd name="T30" fmla="*/ 0 w 158"/>
                  <a:gd name="T31" fmla="*/ 0 h 130"/>
                  <a:gd name="T32" fmla="*/ 0 w 158"/>
                  <a:gd name="T33" fmla="*/ 0 h 130"/>
                  <a:gd name="T34" fmla="*/ 0 w 158"/>
                  <a:gd name="T35" fmla="*/ 0 h 130"/>
                  <a:gd name="T36" fmla="*/ 0 w 158"/>
                  <a:gd name="T37" fmla="*/ 0 h 130"/>
                  <a:gd name="T38" fmla="*/ 0 w 158"/>
                  <a:gd name="T39" fmla="*/ 0 h 130"/>
                  <a:gd name="T40" fmla="*/ 0 w 158"/>
                  <a:gd name="T41" fmla="*/ 0 h 130"/>
                  <a:gd name="T42" fmla="*/ 0 w 158"/>
                  <a:gd name="T43" fmla="*/ 0 h 130"/>
                  <a:gd name="T44" fmla="*/ 0 w 158"/>
                  <a:gd name="T45" fmla="*/ 0 h 130"/>
                  <a:gd name="T46" fmla="*/ 0 w 158"/>
                  <a:gd name="T47" fmla="*/ 0 h 130"/>
                  <a:gd name="T48" fmla="*/ 0 w 158"/>
                  <a:gd name="T49" fmla="*/ 0 h 130"/>
                  <a:gd name="T50" fmla="*/ 0 w 158"/>
                  <a:gd name="T51" fmla="*/ 0 h 130"/>
                  <a:gd name="T52" fmla="*/ 0 w 158"/>
                  <a:gd name="T53" fmla="*/ 0 h 130"/>
                  <a:gd name="T54" fmla="*/ 0 w 158"/>
                  <a:gd name="T55" fmla="*/ 0 h 130"/>
                  <a:gd name="T56" fmla="*/ 0 w 158"/>
                  <a:gd name="T57" fmla="*/ 0 h 130"/>
                  <a:gd name="T58" fmla="*/ 0 w 158"/>
                  <a:gd name="T59" fmla="*/ 0 h 130"/>
                  <a:gd name="T60" fmla="*/ 0 w 158"/>
                  <a:gd name="T61" fmla="*/ 0 h 130"/>
                  <a:gd name="T62" fmla="*/ 0 w 158"/>
                  <a:gd name="T63" fmla="*/ 0 h 130"/>
                  <a:gd name="T64" fmla="*/ 0 w 158"/>
                  <a:gd name="T65" fmla="*/ 0 h 130"/>
                  <a:gd name="T66" fmla="*/ 0 w 158"/>
                  <a:gd name="T67" fmla="*/ 0 h 130"/>
                  <a:gd name="T68" fmla="*/ 0 w 158"/>
                  <a:gd name="T69" fmla="*/ 0 h 130"/>
                  <a:gd name="T70" fmla="*/ 0 w 158"/>
                  <a:gd name="T71" fmla="*/ 0 h 130"/>
                  <a:gd name="T72" fmla="*/ 0 w 158"/>
                  <a:gd name="T73" fmla="*/ 0 h 130"/>
                  <a:gd name="T74" fmla="*/ 0 w 158"/>
                  <a:gd name="T75" fmla="*/ 0 h 130"/>
                  <a:gd name="T76" fmla="*/ 0 w 158"/>
                  <a:gd name="T77" fmla="*/ 0 h 130"/>
                  <a:gd name="T78" fmla="*/ 0 w 158"/>
                  <a:gd name="T79" fmla="*/ 0 h 130"/>
                  <a:gd name="T80" fmla="*/ 0 w 158"/>
                  <a:gd name="T81" fmla="*/ 0 h 130"/>
                  <a:gd name="T82" fmla="*/ 0 w 158"/>
                  <a:gd name="T83" fmla="*/ 0 h 130"/>
                  <a:gd name="T84" fmla="*/ 0 w 158"/>
                  <a:gd name="T85" fmla="*/ 0 h 130"/>
                  <a:gd name="T86" fmla="*/ 0 w 158"/>
                  <a:gd name="T87" fmla="*/ 0 h 130"/>
                  <a:gd name="T88" fmla="*/ 0 w 158"/>
                  <a:gd name="T89" fmla="*/ 0 h 130"/>
                  <a:gd name="T90" fmla="*/ 0 w 158"/>
                  <a:gd name="T91" fmla="*/ 0 h 130"/>
                  <a:gd name="T92" fmla="*/ 0 w 158"/>
                  <a:gd name="T93" fmla="*/ 0 h 130"/>
                  <a:gd name="T94" fmla="*/ 0 w 158"/>
                  <a:gd name="T95" fmla="*/ 0 h 130"/>
                  <a:gd name="T96" fmla="*/ 0 w 158"/>
                  <a:gd name="T97" fmla="*/ 0 h 130"/>
                  <a:gd name="T98" fmla="*/ 0 w 158"/>
                  <a:gd name="T99" fmla="*/ 0 h 130"/>
                  <a:gd name="T100" fmla="*/ 0 w 158"/>
                  <a:gd name="T101" fmla="*/ 0 h 130"/>
                  <a:gd name="T102" fmla="*/ 0 w 158"/>
                  <a:gd name="T103" fmla="*/ 0 h 130"/>
                  <a:gd name="T104" fmla="*/ 0 w 158"/>
                  <a:gd name="T105" fmla="*/ 0 h 130"/>
                  <a:gd name="T106" fmla="*/ 0 w 158"/>
                  <a:gd name="T107" fmla="*/ 0 h 130"/>
                  <a:gd name="T108" fmla="*/ 0 w 158"/>
                  <a:gd name="T109" fmla="*/ 0 h 130"/>
                  <a:gd name="T110" fmla="*/ 0 w 158"/>
                  <a:gd name="T111" fmla="*/ 0 h 130"/>
                  <a:gd name="T112" fmla="*/ 0 w 158"/>
                  <a:gd name="T113" fmla="*/ 0 h 130"/>
                  <a:gd name="T114" fmla="*/ 0 w 158"/>
                  <a:gd name="T115" fmla="*/ 0 h 130"/>
                  <a:gd name="T116" fmla="*/ 0 w 158"/>
                  <a:gd name="T117" fmla="*/ 0 h 130"/>
                  <a:gd name="T118" fmla="*/ 0 w 158"/>
                  <a:gd name="T119" fmla="*/ 0 h 130"/>
                  <a:gd name="T120" fmla="*/ 0 w 158"/>
                  <a:gd name="T121" fmla="*/ 0 h 130"/>
                  <a:gd name="T122" fmla="*/ 0 w 158"/>
                  <a:gd name="T123" fmla="*/ 0 h 130"/>
                  <a:gd name="T124" fmla="*/ 0 w 158"/>
                  <a:gd name="T125" fmla="*/ 0 h 1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30">
                    <a:moveTo>
                      <a:pt x="0" y="130"/>
                    </a:moveTo>
                    <a:lnTo>
                      <a:pt x="2" y="129"/>
                    </a:lnTo>
                    <a:lnTo>
                      <a:pt x="3" y="128"/>
                    </a:lnTo>
                    <a:lnTo>
                      <a:pt x="5" y="125"/>
                    </a:lnTo>
                    <a:lnTo>
                      <a:pt x="6" y="125"/>
                    </a:lnTo>
                    <a:lnTo>
                      <a:pt x="7" y="124"/>
                    </a:lnTo>
                    <a:lnTo>
                      <a:pt x="8" y="122"/>
                    </a:lnTo>
                    <a:lnTo>
                      <a:pt x="9" y="120"/>
                    </a:lnTo>
                    <a:lnTo>
                      <a:pt x="10" y="118"/>
                    </a:lnTo>
                    <a:lnTo>
                      <a:pt x="12" y="117"/>
                    </a:lnTo>
                    <a:lnTo>
                      <a:pt x="13" y="116"/>
                    </a:lnTo>
                    <a:lnTo>
                      <a:pt x="15" y="114"/>
                    </a:lnTo>
                    <a:lnTo>
                      <a:pt x="16" y="112"/>
                    </a:lnTo>
                    <a:lnTo>
                      <a:pt x="17" y="110"/>
                    </a:lnTo>
                    <a:lnTo>
                      <a:pt x="18" y="109"/>
                    </a:lnTo>
                    <a:lnTo>
                      <a:pt x="20" y="108"/>
                    </a:lnTo>
                    <a:lnTo>
                      <a:pt x="21" y="106"/>
                    </a:lnTo>
                    <a:lnTo>
                      <a:pt x="22" y="105"/>
                    </a:lnTo>
                    <a:lnTo>
                      <a:pt x="23" y="105"/>
                    </a:lnTo>
                    <a:lnTo>
                      <a:pt x="24" y="104"/>
                    </a:lnTo>
                    <a:lnTo>
                      <a:pt x="25" y="102"/>
                    </a:lnTo>
                    <a:lnTo>
                      <a:pt x="27" y="100"/>
                    </a:lnTo>
                    <a:lnTo>
                      <a:pt x="29" y="97"/>
                    </a:lnTo>
                    <a:lnTo>
                      <a:pt x="30" y="96"/>
                    </a:lnTo>
                    <a:lnTo>
                      <a:pt x="31" y="94"/>
                    </a:lnTo>
                    <a:lnTo>
                      <a:pt x="32" y="93"/>
                    </a:lnTo>
                    <a:lnTo>
                      <a:pt x="33" y="92"/>
                    </a:lnTo>
                    <a:lnTo>
                      <a:pt x="35" y="90"/>
                    </a:lnTo>
                    <a:lnTo>
                      <a:pt x="36" y="89"/>
                    </a:lnTo>
                    <a:lnTo>
                      <a:pt x="37" y="88"/>
                    </a:lnTo>
                    <a:lnTo>
                      <a:pt x="38" y="85"/>
                    </a:lnTo>
                    <a:lnTo>
                      <a:pt x="39" y="84"/>
                    </a:lnTo>
                    <a:lnTo>
                      <a:pt x="40" y="83"/>
                    </a:lnTo>
                    <a:lnTo>
                      <a:pt x="43" y="81"/>
                    </a:lnTo>
                    <a:lnTo>
                      <a:pt x="44" y="80"/>
                    </a:lnTo>
                    <a:lnTo>
                      <a:pt x="45" y="78"/>
                    </a:lnTo>
                    <a:lnTo>
                      <a:pt x="46" y="77"/>
                    </a:lnTo>
                    <a:lnTo>
                      <a:pt x="47" y="76"/>
                    </a:lnTo>
                    <a:lnTo>
                      <a:pt x="48" y="74"/>
                    </a:lnTo>
                    <a:lnTo>
                      <a:pt x="50" y="72"/>
                    </a:lnTo>
                    <a:lnTo>
                      <a:pt x="51" y="71"/>
                    </a:lnTo>
                    <a:lnTo>
                      <a:pt x="52" y="69"/>
                    </a:lnTo>
                    <a:lnTo>
                      <a:pt x="53" y="69"/>
                    </a:lnTo>
                    <a:lnTo>
                      <a:pt x="55" y="68"/>
                    </a:lnTo>
                    <a:lnTo>
                      <a:pt x="56" y="65"/>
                    </a:lnTo>
                    <a:lnTo>
                      <a:pt x="58" y="64"/>
                    </a:lnTo>
                    <a:lnTo>
                      <a:pt x="59" y="62"/>
                    </a:lnTo>
                    <a:lnTo>
                      <a:pt x="60" y="61"/>
                    </a:lnTo>
                    <a:lnTo>
                      <a:pt x="61" y="60"/>
                    </a:lnTo>
                    <a:lnTo>
                      <a:pt x="62" y="57"/>
                    </a:lnTo>
                    <a:lnTo>
                      <a:pt x="63" y="56"/>
                    </a:lnTo>
                    <a:lnTo>
                      <a:pt x="65" y="53"/>
                    </a:lnTo>
                    <a:lnTo>
                      <a:pt x="66" y="52"/>
                    </a:lnTo>
                    <a:lnTo>
                      <a:pt x="67" y="52"/>
                    </a:lnTo>
                    <a:lnTo>
                      <a:pt x="69" y="50"/>
                    </a:lnTo>
                    <a:lnTo>
                      <a:pt x="70" y="49"/>
                    </a:lnTo>
                    <a:lnTo>
                      <a:pt x="71" y="48"/>
                    </a:lnTo>
                    <a:lnTo>
                      <a:pt x="73" y="48"/>
                    </a:lnTo>
                    <a:lnTo>
                      <a:pt x="74" y="45"/>
                    </a:lnTo>
                    <a:lnTo>
                      <a:pt x="75" y="45"/>
                    </a:lnTo>
                    <a:lnTo>
                      <a:pt x="76" y="44"/>
                    </a:lnTo>
                    <a:lnTo>
                      <a:pt x="77" y="43"/>
                    </a:lnTo>
                    <a:lnTo>
                      <a:pt x="78" y="41"/>
                    </a:lnTo>
                    <a:lnTo>
                      <a:pt x="80" y="41"/>
                    </a:lnTo>
                    <a:lnTo>
                      <a:pt x="82" y="40"/>
                    </a:lnTo>
                    <a:lnTo>
                      <a:pt x="83" y="39"/>
                    </a:lnTo>
                    <a:lnTo>
                      <a:pt x="84" y="37"/>
                    </a:lnTo>
                    <a:lnTo>
                      <a:pt x="85" y="37"/>
                    </a:lnTo>
                    <a:lnTo>
                      <a:pt x="86" y="36"/>
                    </a:lnTo>
                    <a:lnTo>
                      <a:pt x="88" y="34"/>
                    </a:lnTo>
                    <a:lnTo>
                      <a:pt x="89" y="34"/>
                    </a:lnTo>
                    <a:lnTo>
                      <a:pt x="90" y="34"/>
                    </a:lnTo>
                    <a:lnTo>
                      <a:pt x="91" y="33"/>
                    </a:lnTo>
                    <a:lnTo>
                      <a:pt x="92" y="33"/>
                    </a:lnTo>
                    <a:lnTo>
                      <a:pt x="93" y="33"/>
                    </a:lnTo>
                    <a:lnTo>
                      <a:pt x="96" y="33"/>
                    </a:lnTo>
                    <a:lnTo>
                      <a:pt x="97" y="33"/>
                    </a:lnTo>
                    <a:lnTo>
                      <a:pt x="98" y="33"/>
                    </a:lnTo>
                    <a:lnTo>
                      <a:pt x="99" y="33"/>
                    </a:lnTo>
                    <a:lnTo>
                      <a:pt x="100" y="33"/>
                    </a:lnTo>
                    <a:lnTo>
                      <a:pt x="101" y="33"/>
                    </a:lnTo>
                    <a:lnTo>
                      <a:pt x="103" y="34"/>
                    </a:lnTo>
                    <a:lnTo>
                      <a:pt x="104" y="34"/>
                    </a:lnTo>
                    <a:lnTo>
                      <a:pt x="105" y="36"/>
                    </a:lnTo>
                    <a:lnTo>
                      <a:pt x="106" y="36"/>
                    </a:lnTo>
                    <a:lnTo>
                      <a:pt x="107" y="37"/>
                    </a:lnTo>
                    <a:lnTo>
                      <a:pt x="109" y="37"/>
                    </a:lnTo>
                    <a:lnTo>
                      <a:pt x="111" y="37"/>
                    </a:lnTo>
                    <a:lnTo>
                      <a:pt x="112" y="38"/>
                    </a:lnTo>
                    <a:lnTo>
                      <a:pt x="113" y="38"/>
                    </a:lnTo>
                    <a:lnTo>
                      <a:pt x="114" y="37"/>
                    </a:lnTo>
                    <a:lnTo>
                      <a:pt x="115" y="36"/>
                    </a:lnTo>
                    <a:lnTo>
                      <a:pt x="116" y="33"/>
                    </a:lnTo>
                    <a:lnTo>
                      <a:pt x="118" y="29"/>
                    </a:lnTo>
                    <a:lnTo>
                      <a:pt x="119" y="28"/>
                    </a:lnTo>
                    <a:lnTo>
                      <a:pt x="120" y="25"/>
                    </a:lnTo>
                    <a:lnTo>
                      <a:pt x="122" y="24"/>
                    </a:lnTo>
                    <a:lnTo>
                      <a:pt x="123" y="22"/>
                    </a:lnTo>
                    <a:lnTo>
                      <a:pt x="124" y="22"/>
                    </a:lnTo>
                    <a:lnTo>
                      <a:pt x="126" y="21"/>
                    </a:lnTo>
                    <a:lnTo>
                      <a:pt x="127" y="20"/>
                    </a:lnTo>
                    <a:lnTo>
                      <a:pt x="128" y="20"/>
                    </a:lnTo>
                    <a:lnTo>
                      <a:pt x="129" y="17"/>
                    </a:lnTo>
                    <a:lnTo>
                      <a:pt x="130" y="17"/>
                    </a:lnTo>
                    <a:lnTo>
                      <a:pt x="131" y="17"/>
                    </a:lnTo>
                    <a:lnTo>
                      <a:pt x="133" y="16"/>
                    </a:lnTo>
                    <a:lnTo>
                      <a:pt x="135" y="16"/>
                    </a:lnTo>
                    <a:lnTo>
                      <a:pt x="136" y="16"/>
                    </a:lnTo>
                    <a:lnTo>
                      <a:pt x="137" y="14"/>
                    </a:lnTo>
                    <a:lnTo>
                      <a:pt x="138" y="14"/>
                    </a:lnTo>
                    <a:lnTo>
                      <a:pt x="139" y="14"/>
                    </a:lnTo>
                    <a:lnTo>
                      <a:pt x="141" y="13"/>
                    </a:lnTo>
                    <a:lnTo>
                      <a:pt x="142" y="13"/>
                    </a:lnTo>
                    <a:lnTo>
                      <a:pt x="143" y="12"/>
                    </a:lnTo>
                    <a:lnTo>
                      <a:pt x="144" y="12"/>
                    </a:lnTo>
                    <a:lnTo>
                      <a:pt x="145" y="10"/>
                    </a:lnTo>
                    <a:lnTo>
                      <a:pt x="146" y="9"/>
                    </a:lnTo>
                    <a:lnTo>
                      <a:pt x="149" y="9"/>
                    </a:lnTo>
                    <a:lnTo>
                      <a:pt x="150" y="8"/>
                    </a:lnTo>
                    <a:lnTo>
                      <a:pt x="151" y="6"/>
                    </a:lnTo>
                    <a:lnTo>
                      <a:pt x="152" y="4"/>
                    </a:lnTo>
                    <a:lnTo>
                      <a:pt x="153" y="3"/>
                    </a:lnTo>
                    <a:lnTo>
                      <a:pt x="154" y="1"/>
                    </a:lnTo>
                    <a:lnTo>
                      <a:pt x="156" y="1"/>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61" name="Freeform 186"/>
              <p:cNvSpPr>
                <a:spLocks/>
              </p:cNvSpPr>
              <p:nvPr/>
            </p:nvSpPr>
            <p:spPr bwMode="auto">
              <a:xfrm>
                <a:off x="1461" y="1750"/>
                <a:ext cx="47" cy="21"/>
              </a:xfrm>
              <a:custGeom>
                <a:avLst/>
                <a:gdLst>
                  <a:gd name="T0" fmla="*/ 0 w 158"/>
                  <a:gd name="T1" fmla="*/ 0 h 63"/>
                  <a:gd name="T2" fmla="*/ 0 w 158"/>
                  <a:gd name="T3" fmla="*/ 0 h 63"/>
                  <a:gd name="T4" fmla="*/ 0 w 158"/>
                  <a:gd name="T5" fmla="*/ 0 h 63"/>
                  <a:gd name="T6" fmla="*/ 0 w 158"/>
                  <a:gd name="T7" fmla="*/ 0 h 63"/>
                  <a:gd name="T8" fmla="*/ 0 w 158"/>
                  <a:gd name="T9" fmla="*/ 0 h 63"/>
                  <a:gd name="T10" fmla="*/ 0 w 158"/>
                  <a:gd name="T11" fmla="*/ 0 h 63"/>
                  <a:gd name="T12" fmla="*/ 0 w 158"/>
                  <a:gd name="T13" fmla="*/ 0 h 63"/>
                  <a:gd name="T14" fmla="*/ 0 w 158"/>
                  <a:gd name="T15" fmla="*/ 0 h 63"/>
                  <a:gd name="T16" fmla="*/ 0 w 158"/>
                  <a:gd name="T17" fmla="*/ 0 h 63"/>
                  <a:gd name="T18" fmla="*/ 0 w 158"/>
                  <a:gd name="T19" fmla="*/ 0 h 63"/>
                  <a:gd name="T20" fmla="*/ 0 w 158"/>
                  <a:gd name="T21" fmla="*/ 0 h 63"/>
                  <a:gd name="T22" fmla="*/ 0 w 158"/>
                  <a:gd name="T23" fmla="*/ 0 h 63"/>
                  <a:gd name="T24" fmla="*/ 0 w 158"/>
                  <a:gd name="T25" fmla="*/ 0 h 63"/>
                  <a:gd name="T26" fmla="*/ 0 w 158"/>
                  <a:gd name="T27" fmla="*/ 0 h 63"/>
                  <a:gd name="T28" fmla="*/ 0 w 158"/>
                  <a:gd name="T29" fmla="*/ 0 h 63"/>
                  <a:gd name="T30" fmla="*/ 0 w 158"/>
                  <a:gd name="T31" fmla="*/ 0 h 63"/>
                  <a:gd name="T32" fmla="*/ 0 w 158"/>
                  <a:gd name="T33" fmla="*/ 0 h 63"/>
                  <a:gd name="T34" fmla="*/ 0 w 158"/>
                  <a:gd name="T35" fmla="*/ 0 h 63"/>
                  <a:gd name="T36" fmla="*/ 0 w 158"/>
                  <a:gd name="T37" fmla="*/ 0 h 63"/>
                  <a:gd name="T38" fmla="*/ 0 w 158"/>
                  <a:gd name="T39" fmla="*/ 0 h 63"/>
                  <a:gd name="T40" fmla="*/ 0 w 158"/>
                  <a:gd name="T41" fmla="*/ 0 h 63"/>
                  <a:gd name="T42" fmla="*/ 0 w 158"/>
                  <a:gd name="T43" fmla="*/ 0 h 63"/>
                  <a:gd name="T44" fmla="*/ 0 w 158"/>
                  <a:gd name="T45" fmla="*/ 0 h 63"/>
                  <a:gd name="T46" fmla="*/ 0 w 158"/>
                  <a:gd name="T47" fmla="*/ 0 h 63"/>
                  <a:gd name="T48" fmla="*/ 0 w 158"/>
                  <a:gd name="T49" fmla="*/ 0 h 63"/>
                  <a:gd name="T50" fmla="*/ 0 w 158"/>
                  <a:gd name="T51" fmla="*/ 0 h 63"/>
                  <a:gd name="T52" fmla="*/ 0 w 158"/>
                  <a:gd name="T53" fmla="*/ 0 h 63"/>
                  <a:gd name="T54" fmla="*/ 0 w 158"/>
                  <a:gd name="T55" fmla="*/ 0 h 63"/>
                  <a:gd name="T56" fmla="*/ 0 w 158"/>
                  <a:gd name="T57" fmla="*/ 0 h 63"/>
                  <a:gd name="T58" fmla="*/ 0 w 158"/>
                  <a:gd name="T59" fmla="*/ 0 h 63"/>
                  <a:gd name="T60" fmla="*/ 0 w 158"/>
                  <a:gd name="T61" fmla="*/ 0 h 63"/>
                  <a:gd name="T62" fmla="*/ 0 w 158"/>
                  <a:gd name="T63" fmla="*/ 0 h 63"/>
                  <a:gd name="T64" fmla="*/ 0 w 158"/>
                  <a:gd name="T65" fmla="*/ 0 h 63"/>
                  <a:gd name="T66" fmla="*/ 0 w 158"/>
                  <a:gd name="T67" fmla="*/ 0 h 63"/>
                  <a:gd name="T68" fmla="*/ 0 w 158"/>
                  <a:gd name="T69" fmla="*/ 0 h 63"/>
                  <a:gd name="T70" fmla="*/ 0 w 158"/>
                  <a:gd name="T71" fmla="*/ 0 h 63"/>
                  <a:gd name="T72" fmla="*/ 0 w 158"/>
                  <a:gd name="T73" fmla="*/ 0 h 63"/>
                  <a:gd name="T74" fmla="*/ 0 w 158"/>
                  <a:gd name="T75" fmla="*/ 0 h 63"/>
                  <a:gd name="T76" fmla="*/ 0 w 158"/>
                  <a:gd name="T77" fmla="*/ 0 h 63"/>
                  <a:gd name="T78" fmla="*/ 0 w 158"/>
                  <a:gd name="T79" fmla="*/ 0 h 63"/>
                  <a:gd name="T80" fmla="*/ 0 w 158"/>
                  <a:gd name="T81" fmla="*/ 0 h 63"/>
                  <a:gd name="T82" fmla="*/ 0 w 158"/>
                  <a:gd name="T83" fmla="*/ 0 h 63"/>
                  <a:gd name="T84" fmla="*/ 0 w 158"/>
                  <a:gd name="T85" fmla="*/ 0 h 63"/>
                  <a:gd name="T86" fmla="*/ 0 w 158"/>
                  <a:gd name="T87" fmla="*/ 0 h 63"/>
                  <a:gd name="T88" fmla="*/ 0 w 158"/>
                  <a:gd name="T89" fmla="*/ 0 h 63"/>
                  <a:gd name="T90" fmla="*/ 0 w 158"/>
                  <a:gd name="T91" fmla="*/ 0 h 63"/>
                  <a:gd name="T92" fmla="*/ 0 w 158"/>
                  <a:gd name="T93" fmla="*/ 0 h 63"/>
                  <a:gd name="T94" fmla="*/ 0 w 158"/>
                  <a:gd name="T95" fmla="*/ 0 h 63"/>
                  <a:gd name="T96" fmla="*/ 0 w 158"/>
                  <a:gd name="T97" fmla="*/ 0 h 63"/>
                  <a:gd name="T98" fmla="*/ 0 w 158"/>
                  <a:gd name="T99" fmla="*/ 0 h 63"/>
                  <a:gd name="T100" fmla="*/ 0 w 158"/>
                  <a:gd name="T101" fmla="*/ 0 h 63"/>
                  <a:gd name="T102" fmla="*/ 0 w 158"/>
                  <a:gd name="T103" fmla="*/ 0 h 63"/>
                  <a:gd name="T104" fmla="*/ 0 w 158"/>
                  <a:gd name="T105" fmla="*/ 0 h 63"/>
                  <a:gd name="T106" fmla="*/ 0 w 158"/>
                  <a:gd name="T107" fmla="*/ 0 h 63"/>
                  <a:gd name="T108" fmla="*/ 0 w 158"/>
                  <a:gd name="T109" fmla="*/ 0 h 63"/>
                  <a:gd name="T110" fmla="*/ 0 w 158"/>
                  <a:gd name="T111" fmla="*/ 0 h 63"/>
                  <a:gd name="T112" fmla="*/ 0 w 158"/>
                  <a:gd name="T113" fmla="*/ 0 h 63"/>
                  <a:gd name="T114" fmla="*/ 0 w 158"/>
                  <a:gd name="T115" fmla="*/ 0 h 63"/>
                  <a:gd name="T116" fmla="*/ 0 w 158"/>
                  <a:gd name="T117" fmla="*/ 0 h 63"/>
                  <a:gd name="T118" fmla="*/ 0 w 158"/>
                  <a:gd name="T119" fmla="*/ 0 h 63"/>
                  <a:gd name="T120" fmla="*/ 0 w 158"/>
                  <a:gd name="T121" fmla="*/ 0 h 63"/>
                  <a:gd name="T122" fmla="*/ 0 w 158"/>
                  <a:gd name="T123" fmla="*/ 0 h 63"/>
                  <a:gd name="T124" fmla="*/ 0 w 158"/>
                  <a:gd name="T125" fmla="*/ 0 h 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63">
                    <a:moveTo>
                      <a:pt x="0" y="63"/>
                    </a:moveTo>
                    <a:lnTo>
                      <a:pt x="1" y="61"/>
                    </a:lnTo>
                    <a:lnTo>
                      <a:pt x="2" y="61"/>
                    </a:lnTo>
                    <a:lnTo>
                      <a:pt x="4" y="60"/>
                    </a:lnTo>
                    <a:lnTo>
                      <a:pt x="6" y="60"/>
                    </a:lnTo>
                    <a:lnTo>
                      <a:pt x="7" y="59"/>
                    </a:lnTo>
                    <a:lnTo>
                      <a:pt x="8" y="59"/>
                    </a:lnTo>
                    <a:lnTo>
                      <a:pt x="9" y="57"/>
                    </a:lnTo>
                    <a:lnTo>
                      <a:pt x="10" y="57"/>
                    </a:lnTo>
                    <a:lnTo>
                      <a:pt x="11" y="56"/>
                    </a:lnTo>
                    <a:lnTo>
                      <a:pt x="13" y="56"/>
                    </a:lnTo>
                    <a:lnTo>
                      <a:pt x="14" y="54"/>
                    </a:lnTo>
                    <a:lnTo>
                      <a:pt x="15" y="54"/>
                    </a:lnTo>
                    <a:lnTo>
                      <a:pt x="17" y="54"/>
                    </a:lnTo>
                    <a:lnTo>
                      <a:pt x="18" y="54"/>
                    </a:lnTo>
                    <a:lnTo>
                      <a:pt x="19" y="54"/>
                    </a:lnTo>
                    <a:lnTo>
                      <a:pt x="21" y="52"/>
                    </a:lnTo>
                    <a:lnTo>
                      <a:pt x="22" y="52"/>
                    </a:lnTo>
                    <a:lnTo>
                      <a:pt x="23" y="52"/>
                    </a:lnTo>
                    <a:lnTo>
                      <a:pt x="24" y="52"/>
                    </a:lnTo>
                    <a:lnTo>
                      <a:pt x="25" y="52"/>
                    </a:lnTo>
                    <a:lnTo>
                      <a:pt x="26" y="51"/>
                    </a:lnTo>
                    <a:lnTo>
                      <a:pt x="28" y="51"/>
                    </a:lnTo>
                    <a:lnTo>
                      <a:pt x="29" y="51"/>
                    </a:lnTo>
                    <a:lnTo>
                      <a:pt x="31" y="49"/>
                    </a:lnTo>
                    <a:lnTo>
                      <a:pt x="32" y="49"/>
                    </a:lnTo>
                    <a:lnTo>
                      <a:pt x="33" y="48"/>
                    </a:lnTo>
                    <a:lnTo>
                      <a:pt x="34" y="48"/>
                    </a:lnTo>
                    <a:lnTo>
                      <a:pt x="36" y="48"/>
                    </a:lnTo>
                    <a:lnTo>
                      <a:pt x="37" y="47"/>
                    </a:lnTo>
                    <a:lnTo>
                      <a:pt x="38" y="47"/>
                    </a:lnTo>
                    <a:lnTo>
                      <a:pt x="39" y="47"/>
                    </a:lnTo>
                    <a:lnTo>
                      <a:pt x="40" y="45"/>
                    </a:lnTo>
                    <a:lnTo>
                      <a:pt x="41" y="45"/>
                    </a:lnTo>
                    <a:lnTo>
                      <a:pt x="44" y="44"/>
                    </a:lnTo>
                    <a:lnTo>
                      <a:pt x="45" y="44"/>
                    </a:lnTo>
                    <a:lnTo>
                      <a:pt x="46" y="42"/>
                    </a:lnTo>
                    <a:lnTo>
                      <a:pt x="47" y="40"/>
                    </a:lnTo>
                    <a:lnTo>
                      <a:pt x="48" y="40"/>
                    </a:lnTo>
                    <a:lnTo>
                      <a:pt x="49" y="39"/>
                    </a:lnTo>
                    <a:lnTo>
                      <a:pt x="51" y="39"/>
                    </a:lnTo>
                    <a:lnTo>
                      <a:pt x="52" y="37"/>
                    </a:lnTo>
                    <a:lnTo>
                      <a:pt x="53" y="36"/>
                    </a:lnTo>
                    <a:lnTo>
                      <a:pt x="54" y="35"/>
                    </a:lnTo>
                    <a:lnTo>
                      <a:pt x="55" y="35"/>
                    </a:lnTo>
                    <a:lnTo>
                      <a:pt x="57" y="33"/>
                    </a:lnTo>
                    <a:lnTo>
                      <a:pt x="59" y="33"/>
                    </a:lnTo>
                    <a:lnTo>
                      <a:pt x="60" y="32"/>
                    </a:lnTo>
                    <a:lnTo>
                      <a:pt x="61" y="31"/>
                    </a:lnTo>
                    <a:lnTo>
                      <a:pt x="62" y="31"/>
                    </a:lnTo>
                    <a:lnTo>
                      <a:pt x="63" y="29"/>
                    </a:lnTo>
                    <a:lnTo>
                      <a:pt x="64" y="27"/>
                    </a:lnTo>
                    <a:lnTo>
                      <a:pt x="66" y="27"/>
                    </a:lnTo>
                    <a:lnTo>
                      <a:pt x="67" y="25"/>
                    </a:lnTo>
                    <a:lnTo>
                      <a:pt x="68" y="25"/>
                    </a:lnTo>
                    <a:lnTo>
                      <a:pt x="69" y="24"/>
                    </a:lnTo>
                    <a:lnTo>
                      <a:pt x="71" y="24"/>
                    </a:lnTo>
                    <a:lnTo>
                      <a:pt x="72" y="23"/>
                    </a:lnTo>
                    <a:lnTo>
                      <a:pt x="74" y="23"/>
                    </a:lnTo>
                    <a:lnTo>
                      <a:pt x="75" y="21"/>
                    </a:lnTo>
                    <a:lnTo>
                      <a:pt x="76" y="21"/>
                    </a:lnTo>
                    <a:lnTo>
                      <a:pt x="77" y="20"/>
                    </a:lnTo>
                    <a:lnTo>
                      <a:pt x="78" y="20"/>
                    </a:lnTo>
                    <a:lnTo>
                      <a:pt x="79" y="19"/>
                    </a:lnTo>
                    <a:lnTo>
                      <a:pt x="81" y="19"/>
                    </a:lnTo>
                    <a:lnTo>
                      <a:pt x="82" y="17"/>
                    </a:lnTo>
                    <a:lnTo>
                      <a:pt x="84" y="16"/>
                    </a:lnTo>
                    <a:lnTo>
                      <a:pt x="85" y="16"/>
                    </a:lnTo>
                    <a:lnTo>
                      <a:pt x="86" y="13"/>
                    </a:lnTo>
                    <a:lnTo>
                      <a:pt x="87" y="13"/>
                    </a:lnTo>
                    <a:lnTo>
                      <a:pt x="89" y="13"/>
                    </a:lnTo>
                    <a:lnTo>
                      <a:pt x="90" y="12"/>
                    </a:lnTo>
                    <a:lnTo>
                      <a:pt x="91" y="12"/>
                    </a:lnTo>
                    <a:lnTo>
                      <a:pt x="92" y="11"/>
                    </a:lnTo>
                    <a:lnTo>
                      <a:pt x="93" y="11"/>
                    </a:lnTo>
                    <a:lnTo>
                      <a:pt x="94" y="11"/>
                    </a:lnTo>
                    <a:lnTo>
                      <a:pt x="97" y="9"/>
                    </a:lnTo>
                    <a:lnTo>
                      <a:pt x="98" y="9"/>
                    </a:lnTo>
                    <a:lnTo>
                      <a:pt x="99" y="9"/>
                    </a:lnTo>
                    <a:lnTo>
                      <a:pt x="100" y="9"/>
                    </a:lnTo>
                    <a:lnTo>
                      <a:pt x="101" y="9"/>
                    </a:lnTo>
                    <a:lnTo>
                      <a:pt x="102" y="8"/>
                    </a:lnTo>
                    <a:lnTo>
                      <a:pt x="104" y="8"/>
                    </a:lnTo>
                    <a:lnTo>
                      <a:pt x="105" y="8"/>
                    </a:lnTo>
                    <a:lnTo>
                      <a:pt x="106" y="7"/>
                    </a:lnTo>
                    <a:lnTo>
                      <a:pt x="107" y="7"/>
                    </a:lnTo>
                    <a:lnTo>
                      <a:pt x="108" y="7"/>
                    </a:lnTo>
                    <a:lnTo>
                      <a:pt x="111" y="7"/>
                    </a:lnTo>
                    <a:lnTo>
                      <a:pt x="112" y="7"/>
                    </a:lnTo>
                    <a:lnTo>
                      <a:pt x="113" y="5"/>
                    </a:lnTo>
                    <a:lnTo>
                      <a:pt x="114" y="5"/>
                    </a:lnTo>
                    <a:lnTo>
                      <a:pt x="115" y="5"/>
                    </a:lnTo>
                    <a:lnTo>
                      <a:pt x="116" y="5"/>
                    </a:lnTo>
                    <a:lnTo>
                      <a:pt x="118" y="5"/>
                    </a:lnTo>
                    <a:lnTo>
                      <a:pt x="119" y="5"/>
                    </a:lnTo>
                    <a:lnTo>
                      <a:pt x="120" y="4"/>
                    </a:lnTo>
                    <a:lnTo>
                      <a:pt x="121" y="5"/>
                    </a:lnTo>
                    <a:lnTo>
                      <a:pt x="122" y="5"/>
                    </a:lnTo>
                    <a:lnTo>
                      <a:pt x="124" y="5"/>
                    </a:lnTo>
                    <a:lnTo>
                      <a:pt x="126" y="5"/>
                    </a:lnTo>
                    <a:lnTo>
                      <a:pt x="127" y="5"/>
                    </a:lnTo>
                    <a:lnTo>
                      <a:pt x="128" y="5"/>
                    </a:lnTo>
                    <a:lnTo>
                      <a:pt x="129" y="5"/>
                    </a:lnTo>
                    <a:lnTo>
                      <a:pt x="130" y="5"/>
                    </a:lnTo>
                    <a:lnTo>
                      <a:pt x="131" y="5"/>
                    </a:lnTo>
                    <a:lnTo>
                      <a:pt x="133" y="5"/>
                    </a:lnTo>
                    <a:lnTo>
                      <a:pt x="134" y="5"/>
                    </a:lnTo>
                    <a:lnTo>
                      <a:pt x="135" y="5"/>
                    </a:lnTo>
                    <a:lnTo>
                      <a:pt x="137" y="5"/>
                    </a:lnTo>
                    <a:lnTo>
                      <a:pt x="138" y="4"/>
                    </a:lnTo>
                    <a:lnTo>
                      <a:pt x="139" y="4"/>
                    </a:lnTo>
                    <a:lnTo>
                      <a:pt x="141" y="4"/>
                    </a:lnTo>
                    <a:lnTo>
                      <a:pt x="142" y="4"/>
                    </a:lnTo>
                    <a:lnTo>
                      <a:pt x="143" y="4"/>
                    </a:lnTo>
                    <a:lnTo>
                      <a:pt x="144" y="4"/>
                    </a:lnTo>
                    <a:lnTo>
                      <a:pt x="145" y="4"/>
                    </a:lnTo>
                    <a:lnTo>
                      <a:pt x="146" y="2"/>
                    </a:lnTo>
                    <a:lnTo>
                      <a:pt x="148" y="2"/>
                    </a:lnTo>
                    <a:lnTo>
                      <a:pt x="149" y="2"/>
                    </a:lnTo>
                    <a:lnTo>
                      <a:pt x="151" y="2"/>
                    </a:lnTo>
                    <a:lnTo>
                      <a:pt x="152" y="2"/>
                    </a:lnTo>
                    <a:lnTo>
                      <a:pt x="153" y="2"/>
                    </a:lnTo>
                    <a:lnTo>
                      <a:pt x="154" y="2"/>
                    </a:lnTo>
                    <a:lnTo>
                      <a:pt x="156" y="2"/>
                    </a:lnTo>
                    <a:lnTo>
                      <a:pt x="157" y="2"/>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62" name="Freeform 187"/>
              <p:cNvSpPr>
                <a:spLocks/>
              </p:cNvSpPr>
              <p:nvPr/>
            </p:nvSpPr>
            <p:spPr bwMode="auto">
              <a:xfrm>
                <a:off x="1508" y="1736"/>
                <a:ext cx="47" cy="14"/>
              </a:xfrm>
              <a:custGeom>
                <a:avLst/>
                <a:gdLst>
                  <a:gd name="T0" fmla="*/ 0 w 158"/>
                  <a:gd name="T1" fmla="*/ 0 h 43"/>
                  <a:gd name="T2" fmla="*/ 0 w 158"/>
                  <a:gd name="T3" fmla="*/ 0 h 43"/>
                  <a:gd name="T4" fmla="*/ 0 w 158"/>
                  <a:gd name="T5" fmla="*/ 0 h 43"/>
                  <a:gd name="T6" fmla="*/ 0 w 158"/>
                  <a:gd name="T7" fmla="*/ 0 h 43"/>
                  <a:gd name="T8" fmla="*/ 0 w 158"/>
                  <a:gd name="T9" fmla="*/ 0 h 43"/>
                  <a:gd name="T10" fmla="*/ 0 w 158"/>
                  <a:gd name="T11" fmla="*/ 0 h 43"/>
                  <a:gd name="T12" fmla="*/ 0 w 158"/>
                  <a:gd name="T13" fmla="*/ 0 h 43"/>
                  <a:gd name="T14" fmla="*/ 0 w 158"/>
                  <a:gd name="T15" fmla="*/ 0 h 43"/>
                  <a:gd name="T16" fmla="*/ 0 w 158"/>
                  <a:gd name="T17" fmla="*/ 0 h 43"/>
                  <a:gd name="T18" fmla="*/ 0 w 158"/>
                  <a:gd name="T19" fmla="*/ 0 h 43"/>
                  <a:gd name="T20" fmla="*/ 0 w 158"/>
                  <a:gd name="T21" fmla="*/ 0 h 43"/>
                  <a:gd name="T22" fmla="*/ 0 w 158"/>
                  <a:gd name="T23" fmla="*/ 0 h 43"/>
                  <a:gd name="T24" fmla="*/ 0 w 158"/>
                  <a:gd name="T25" fmla="*/ 0 h 43"/>
                  <a:gd name="T26" fmla="*/ 0 w 158"/>
                  <a:gd name="T27" fmla="*/ 0 h 43"/>
                  <a:gd name="T28" fmla="*/ 0 w 158"/>
                  <a:gd name="T29" fmla="*/ 0 h 43"/>
                  <a:gd name="T30" fmla="*/ 0 w 158"/>
                  <a:gd name="T31" fmla="*/ 0 h 43"/>
                  <a:gd name="T32" fmla="*/ 0 w 158"/>
                  <a:gd name="T33" fmla="*/ 0 h 43"/>
                  <a:gd name="T34" fmla="*/ 0 w 158"/>
                  <a:gd name="T35" fmla="*/ 0 h 43"/>
                  <a:gd name="T36" fmla="*/ 0 w 158"/>
                  <a:gd name="T37" fmla="*/ 0 h 43"/>
                  <a:gd name="T38" fmla="*/ 0 w 158"/>
                  <a:gd name="T39" fmla="*/ 0 h 43"/>
                  <a:gd name="T40" fmla="*/ 0 w 158"/>
                  <a:gd name="T41" fmla="*/ 0 h 43"/>
                  <a:gd name="T42" fmla="*/ 0 w 158"/>
                  <a:gd name="T43" fmla="*/ 0 h 43"/>
                  <a:gd name="T44" fmla="*/ 0 w 158"/>
                  <a:gd name="T45" fmla="*/ 0 h 43"/>
                  <a:gd name="T46" fmla="*/ 0 w 158"/>
                  <a:gd name="T47" fmla="*/ 0 h 43"/>
                  <a:gd name="T48" fmla="*/ 0 w 158"/>
                  <a:gd name="T49" fmla="*/ 0 h 43"/>
                  <a:gd name="T50" fmla="*/ 0 w 158"/>
                  <a:gd name="T51" fmla="*/ 0 h 43"/>
                  <a:gd name="T52" fmla="*/ 0 w 158"/>
                  <a:gd name="T53" fmla="*/ 0 h 43"/>
                  <a:gd name="T54" fmla="*/ 0 w 158"/>
                  <a:gd name="T55" fmla="*/ 0 h 43"/>
                  <a:gd name="T56" fmla="*/ 0 w 158"/>
                  <a:gd name="T57" fmla="*/ 0 h 43"/>
                  <a:gd name="T58" fmla="*/ 0 w 158"/>
                  <a:gd name="T59" fmla="*/ 0 h 43"/>
                  <a:gd name="T60" fmla="*/ 0 w 158"/>
                  <a:gd name="T61" fmla="*/ 0 h 43"/>
                  <a:gd name="T62" fmla="*/ 0 w 158"/>
                  <a:gd name="T63" fmla="*/ 0 h 43"/>
                  <a:gd name="T64" fmla="*/ 0 w 158"/>
                  <a:gd name="T65" fmla="*/ 0 h 43"/>
                  <a:gd name="T66" fmla="*/ 0 w 158"/>
                  <a:gd name="T67" fmla="*/ 0 h 43"/>
                  <a:gd name="T68" fmla="*/ 0 w 158"/>
                  <a:gd name="T69" fmla="*/ 0 h 43"/>
                  <a:gd name="T70" fmla="*/ 0 w 158"/>
                  <a:gd name="T71" fmla="*/ 0 h 43"/>
                  <a:gd name="T72" fmla="*/ 0 w 158"/>
                  <a:gd name="T73" fmla="*/ 0 h 43"/>
                  <a:gd name="T74" fmla="*/ 0 w 158"/>
                  <a:gd name="T75" fmla="*/ 0 h 43"/>
                  <a:gd name="T76" fmla="*/ 0 w 158"/>
                  <a:gd name="T77" fmla="*/ 0 h 43"/>
                  <a:gd name="T78" fmla="*/ 0 w 158"/>
                  <a:gd name="T79" fmla="*/ 0 h 43"/>
                  <a:gd name="T80" fmla="*/ 0 w 158"/>
                  <a:gd name="T81" fmla="*/ 0 h 43"/>
                  <a:gd name="T82" fmla="*/ 0 w 158"/>
                  <a:gd name="T83" fmla="*/ 0 h 43"/>
                  <a:gd name="T84" fmla="*/ 0 w 158"/>
                  <a:gd name="T85" fmla="*/ 0 h 43"/>
                  <a:gd name="T86" fmla="*/ 0 w 158"/>
                  <a:gd name="T87" fmla="*/ 0 h 43"/>
                  <a:gd name="T88" fmla="*/ 0 w 158"/>
                  <a:gd name="T89" fmla="*/ 0 h 43"/>
                  <a:gd name="T90" fmla="*/ 0 w 158"/>
                  <a:gd name="T91" fmla="*/ 0 h 43"/>
                  <a:gd name="T92" fmla="*/ 0 w 158"/>
                  <a:gd name="T93" fmla="*/ 0 h 43"/>
                  <a:gd name="T94" fmla="*/ 0 w 158"/>
                  <a:gd name="T95" fmla="*/ 0 h 43"/>
                  <a:gd name="T96" fmla="*/ 0 w 158"/>
                  <a:gd name="T97" fmla="*/ 0 h 43"/>
                  <a:gd name="T98" fmla="*/ 0 w 158"/>
                  <a:gd name="T99" fmla="*/ 0 h 43"/>
                  <a:gd name="T100" fmla="*/ 0 w 158"/>
                  <a:gd name="T101" fmla="*/ 0 h 43"/>
                  <a:gd name="T102" fmla="*/ 0 w 158"/>
                  <a:gd name="T103" fmla="*/ 0 h 43"/>
                  <a:gd name="T104" fmla="*/ 0 w 158"/>
                  <a:gd name="T105" fmla="*/ 0 h 43"/>
                  <a:gd name="T106" fmla="*/ 0 w 158"/>
                  <a:gd name="T107" fmla="*/ 0 h 43"/>
                  <a:gd name="T108" fmla="*/ 0 w 158"/>
                  <a:gd name="T109" fmla="*/ 0 h 43"/>
                  <a:gd name="T110" fmla="*/ 0 w 158"/>
                  <a:gd name="T111" fmla="*/ 0 h 43"/>
                  <a:gd name="T112" fmla="*/ 0 w 158"/>
                  <a:gd name="T113" fmla="*/ 0 h 43"/>
                  <a:gd name="T114" fmla="*/ 0 w 158"/>
                  <a:gd name="T115" fmla="*/ 0 h 43"/>
                  <a:gd name="T116" fmla="*/ 0 w 158"/>
                  <a:gd name="T117" fmla="*/ 0 h 43"/>
                  <a:gd name="T118" fmla="*/ 0 w 158"/>
                  <a:gd name="T119" fmla="*/ 0 h 43"/>
                  <a:gd name="T120" fmla="*/ 0 w 158"/>
                  <a:gd name="T121" fmla="*/ 0 h 43"/>
                  <a:gd name="T122" fmla="*/ 0 w 158"/>
                  <a:gd name="T123" fmla="*/ 0 h 43"/>
                  <a:gd name="T124" fmla="*/ 0 w 158"/>
                  <a:gd name="T125" fmla="*/ 0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3">
                    <a:moveTo>
                      <a:pt x="0" y="43"/>
                    </a:moveTo>
                    <a:lnTo>
                      <a:pt x="1" y="43"/>
                    </a:lnTo>
                    <a:lnTo>
                      <a:pt x="2" y="43"/>
                    </a:lnTo>
                    <a:lnTo>
                      <a:pt x="3" y="41"/>
                    </a:lnTo>
                    <a:lnTo>
                      <a:pt x="6" y="41"/>
                    </a:lnTo>
                    <a:lnTo>
                      <a:pt x="7" y="40"/>
                    </a:lnTo>
                    <a:lnTo>
                      <a:pt x="8" y="40"/>
                    </a:lnTo>
                    <a:lnTo>
                      <a:pt x="9" y="39"/>
                    </a:lnTo>
                    <a:lnTo>
                      <a:pt x="10" y="39"/>
                    </a:lnTo>
                    <a:lnTo>
                      <a:pt x="11" y="39"/>
                    </a:lnTo>
                    <a:lnTo>
                      <a:pt x="13" y="39"/>
                    </a:lnTo>
                    <a:lnTo>
                      <a:pt x="14" y="37"/>
                    </a:lnTo>
                    <a:lnTo>
                      <a:pt x="15" y="37"/>
                    </a:lnTo>
                    <a:lnTo>
                      <a:pt x="16" y="37"/>
                    </a:lnTo>
                    <a:lnTo>
                      <a:pt x="17" y="37"/>
                    </a:lnTo>
                    <a:lnTo>
                      <a:pt x="19" y="37"/>
                    </a:lnTo>
                    <a:lnTo>
                      <a:pt x="21" y="37"/>
                    </a:lnTo>
                    <a:lnTo>
                      <a:pt x="22" y="36"/>
                    </a:lnTo>
                    <a:lnTo>
                      <a:pt x="23" y="36"/>
                    </a:lnTo>
                    <a:lnTo>
                      <a:pt x="24" y="36"/>
                    </a:lnTo>
                    <a:lnTo>
                      <a:pt x="25" y="36"/>
                    </a:lnTo>
                    <a:lnTo>
                      <a:pt x="27" y="36"/>
                    </a:lnTo>
                    <a:lnTo>
                      <a:pt x="28" y="34"/>
                    </a:lnTo>
                    <a:lnTo>
                      <a:pt x="29" y="34"/>
                    </a:lnTo>
                    <a:lnTo>
                      <a:pt x="30" y="34"/>
                    </a:lnTo>
                    <a:lnTo>
                      <a:pt x="31" y="34"/>
                    </a:lnTo>
                    <a:lnTo>
                      <a:pt x="33" y="34"/>
                    </a:lnTo>
                    <a:lnTo>
                      <a:pt x="35" y="34"/>
                    </a:lnTo>
                    <a:lnTo>
                      <a:pt x="36" y="34"/>
                    </a:lnTo>
                    <a:lnTo>
                      <a:pt x="37" y="33"/>
                    </a:lnTo>
                    <a:lnTo>
                      <a:pt x="38" y="33"/>
                    </a:lnTo>
                    <a:lnTo>
                      <a:pt x="39" y="33"/>
                    </a:lnTo>
                    <a:lnTo>
                      <a:pt x="40" y="33"/>
                    </a:lnTo>
                    <a:lnTo>
                      <a:pt x="42" y="32"/>
                    </a:lnTo>
                    <a:lnTo>
                      <a:pt x="43" y="32"/>
                    </a:lnTo>
                    <a:lnTo>
                      <a:pt x="44" y="32"/>
                    </a:lnTo>
                    <a:lnTo>
                      <a:pt x="46" y="32"/>
                    </a:lnTo>
                    <a:lnTo>
                      <a:pt x="47" y="29"/>
                    </a:lnTo>
                    <a:lnTo>
                      <a:pt x="48" y="29"/>
                    </a:lnTo>
                    <a:lnTo>
                      <a:pt x="50" y="28"/>
                    </a:lnTo>
                    <a:lnTo>
                      <a:pt x="51" y="28"/>
                    </a:lnTo>
                    <a:lnTo>
                      <a:pt x="52" y="27"/>
                    </a:lnTo>
                    <a:lnTo>
                      <a:pt x="53" y="25"/>
                    </a:lnTo>
                    <a:lnTo>
                      <a:pt x="54" y="25"/>
                    </a:lnTo>
                    <a:lnTo>
                      <a:pt x="55" y="24"/>
                    </a:lnTo>
                    <a:lnTo>
                      <a:pt x="57" y="24"/>
                    </a:lnTo>
                    <a:lnTo>
                      <a:pt x="59" y="22"/>
                    </a:lnTo>
                    <a:lnTo>
                      <a:pt x="60" y="22"/>
                    </a:lnTo>
                    <a:lnTo>
                      <a:pt x="61" y="21"/>
                    </a:lnTo>
                    <a:lnTo>
                      <a:pt x="62" y="20"/>
                    </a:lnTo>
                    <a:lnTo>
                      <a:pt x="63" y="20"/>
                    </a:lnTo>
                    <a:lnTo>
                      <a:pt x="65" y="18"/>
                    </a:lnTo>
                    <a:lnTo>
                      <a:pt x="66" y="16"/>
                    </a:lnTo>
                    <a:lnTo>
                      <a:pt x="67" y="16"/>
                    </a:lnTo>
                    <a:lnTo>
                      <a:pt x="68" y="15"/>
                    </a:lnTo>
                    <a:lnTo>
                      <a:pt x="69" y="13"/>
                    </a:lnTo>
                    <a:lnTo>
                      <a:pt x="70" y="13"/>
                    </a:lnTo>
                    <a:lnTo>
                      <a:pt x="73" y="12"/>
                    </a:lnTo>
                    <a:lnTo>
                      <a:pt x="74" y="12"/>
                    </a:lnTo>
                    <a:lnTo>
                      <a:pt x="75" y="10"/>
                    </a:lnTo>
                    <a:lnTo>
                      <a:pt x="76" y="10"/>
                    </a:lnTo>
                    <a:lnTo>
                      <a:pt x="77" y="9"/>
                    </a:lnTo>
                    <a:lnTo>
                      <a:pt x="78" y="9"/>
                    </a:lnTo>
                    <a:lnTo>
                      <a:pt x="80" y="8"/>
                    </a:lnTo>
                    <a:lnTo>
                      <a:pt x="81" y="8"/>
                    </a:lnTo>
                    <a:lnTo>
                      <a:pt x="82" y="8"/>
                    </a:lnTo>
                    <a:lnTo>
                      <a:pt x="83" y="6"/>
                    </a:lnTo>
                    <a:lnTo>
                      <a:pt x="84" y="6"/>
                    </a:lnTo>
                    <a:lnTo>
                      <a:pt x="86" y="5"/>
                    </a:lnTo>
                    <a:lnTo>
                      <a:pt x="88" y="5"/>
                    </a:lnTo>
                    <a:lnTo>
                      <a:pt x="89" y="5"/>
                    </a:lnTo>
                    <a:lnTo>
                      <a:pt x="90" y="5"/>
                    </a:lnTo>
                    <a:lnTo>
                      <a:pt x="91" y="4"/>
                    </a:lnTo>
                    <a:lnTo>
                      <a:pt x="92" y="4"/>
                    </a:lnTo>
                    <a:lnTo>
                      <a:pt x="93" y="4"/>
                    </a:lnTo>
                    <a:lnTo>
                      <a:pt x="95" y="4"/>
                    </a:lnTo>
                    <a:lnTo>
                      <a:pt x="96" y="4"/>
                    </a:lnTo>
                    <a:lnTo>
                      <a:pt x="97" y="4"/>
                    </a:lnTo>
                    <a:lnTo>
                      <a:pt x="99" y="4"/>
                    </a:lnTo>
                    <a:lnTo>
                      <a:pt x="100" y="4"/>
                    </a:lnTo>
                    <a:lnTo>
                      <a:pt x="101" y="4"/>
                    </a:lnTo>
                    <a:lnTo>
                      <a:pt x="103" y="4"/>
                    </a:lnTo>
                    <a:lnTo>
                      <a:pt x="104" y="4"/>
                    </a:lnTo>
                    <a:lnTo>
                      <a:pt x="105" y="5"/>
                    </a:lnTo>
                    <a:lnTo>
                      <a:pt x="106" y="5"/>
                    </a:lnTo>
                    <a:lnTo>
                      <a:pt x="107" y="5"/>
                    </a:lnTo>
                    <a:lnTo>
                      <a:pt x="108" y="6"/>
                    </a:lnTo>
                    <a:lnTo>
                      <a:pt x="110" y="6"/>
                    </a:lnTo>
                    <a:lnTo>
                      <a:pt x="111" y="6"/>
                    </a:lnTo>
                    <a:lnTo>
                      <a:pt x="113" y="8"/>
                    </a:lnTo>
                    <a:lnTo>
                      <a:pt x="114" y="8"/>
                    </a:lnTo>
                    <a:lnTo>
                      <a:pt x="115" y="9"/>
                    </a:lnTo>
                    <a:lnTo>
                      <a:pt x="116" y="9"/>
                    </a:lnTo>
                    <a:lnTo>
                      <a:pt x="118" y="9"/>
                    </a:lnTo>
                    <a:lnTo>
                      <a:pt x="119" y="10"/>
                    </a:lnTo>
                    <a:lnTo>
                      <a:pt x="120" y="10"/>
                    </a:lnTo>
                    <a:lnTo>
                      <a:pt x="121" y="10"/>
                    </a:lnTo>
                    <a:lnTo>
                      <a:pt x="122" y="10"/>
                    </a:lnTo>
                    <a:lnTo>
                      <a:pt x="124" y="10"/>
                    </a:lnTo>
                    <a:lnTo>
                      <a:pt x="126" y="9"/>
                    </a:lnTo>
                    <a:lnTo>
                      <a:pt x="127" y="7"/>
                    </a:lnTo>
                    <a:lnTo>
                      <a:pt x="128" y="6"/>
                    </a:lnTo>
                    <a:lnTo>
                      <a:pt x="129" y="5"/>
                    </a:lnTo>
                    <a:lnTo>
                      <a:pt x="130" y="5"/>
                    </a:lnTo>
                    <a:lnTo>
                      <a:pt x="132" y="2"/>
                    </a:lnTo>
                    <a:lnTo>
                      <a:pt x="133" y="2"/>
                    </a:lnTo>
                    <a:lnTo>
                      <a:pt x="134" y="1"/>
                    </a:lnTo>
                    <a:lnTo>
                      <a:pt x="135" y="1"/>
                    </a:lnTo>
                    <a:lnTo>
                      <a:pt x="136" y="0"/>
                    </a:lnTo>
                    <a:lnTo>
                      <a:pt x="137" y="0"/>
                    </a:lnTo>
                    <a:lnTo>
                      <a:pt x="140" y="0"/>
                    </a:lnTo>
                    <a:lnTo>
                      <a:pt x="141" y="0"/>
                    </a:lnTo>
                    <a:lnTo>
                      <a:pt x="142" y="0"/>
                    </a:lnTo>
                    <a:lnTo>
                      <a:pt x="143" y="0"/>
                    </a:lnTo>
                    <a:lnTo>
                      <a:pt x="144" y="0"/>
                    </a:lnTo>
                    <a:lnTo>
                      <a:pt x="145" y="0"/>
                    </a:lnTo>
                    <a:lnTo>
                      <a:pt x="147" y="0"/>
                    </a:lnTo>
                    <a:lnTo>
                      <a:pt x="148" y="0"/>
                    </a:lnTo>
                    <a:lnTo>
                      <a:pt x="149" y="1"/>
                    </a:lnTo>
                    <a:lnTo>
                      <a:pt x="150" y="1"/>
                    </a:lnTo>
                    <a:lnTo>
                      <a:pt x="151" y="1"/>
                    </a:lnTo>
                    <a:lnTo>
                      <a:pt x="153" y="1"/>
                    </a:lnTo>
                    <a:lnTo>
                      <a:pt x="155" y="1"/>
                    </a:lnTo>
                    <a:lnTo>
                      <a:pt x="156" y="2"/>
                    </a:lnTo>
                    <a:lnTo>
                      <a:pt x="157" y="2"/>
                    </a:lnTo>
                    <a:lnTo>
                      <a:pt x="158" y="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63" name="Freeform 188"/>
              <p:cNvSpPr>
                <a:spLocks/>
              </p:cNvSpPr>
              <p:nvPr/>
            </p:nvSpPr>
            <p:spPr bwMode="auto">
              <a:xfrm>
                <a:off x="1555" y="1727"/>
                <a:ext cx="47" cy="9"/>
              </a:xfrm>
              <a:custGeom>
                <a:avLst/>
                <a:gdLst>
                  <a:gd name="T0" fmla="*/ 0 w 158"/>
                  <a:gd name="T1" fmla="*/ 0 h 28"/>
                  <a:gd name="T2" fmla="*/ 0 w 158"/>
                  <a:gd name="T3" fmla="*/ 0 h 28"/>
                  <a:gd name="T4" fmla="*/ 0 w 158"/>
                  <a:gd name="T5" fmla="*/ 0 h 28"/>
                  <a:gd name="T6" fmla="*/ 0 w 158"/>
                  <a:gd name="T7" fmla="*/ 0 h 28"/>
                  <a:gd name="T8" fmla="*/ 0 w 158"/>
                  <a:gd name="T9" fmla="*/ 0 h 28"/>
                  <a:gd name="T10" fmla="*/ 0 w 158"/>
                  <a:gd name="T11" fmla="*/ 0 h 28"/>
                  <a:gd name="T12" fmla="*/ 0 w 158"/>
                  <a:gd name="T13" fmla="*/ 0 h 28"/>
                  <a:gd name="T14" fmla="*/ 0 w 158"/>
                  <a:gd name="T15" fmla="*/ 0 h 28"/>
                  <a:gd name="T16" fmla="*/ 0 w 158"/>
                  <a:gd name="T17" fmla="*/ 0 h 28"/>
                  <a:gd name="T18" fmla="*/ 0 w 158"/>
                  <a:gd name="T19" fmla="*/ 0 h 28"/>
                  <a:gd name="T20" fmla="*/ 0 w 158"/>
                  <a:gd name="T21" fmla="*/ 0 h 28"/>
                  <a:gd name="T22" fmla="*/ 0 w 158"/>
                  <a:gd name="T23" fmla="*/ 0 h 28"/>
                  <a:gd name="T24" fmla="*/ 0 w 158"/>
                  <a:gd name="T25" fmla="*/ 0 h 28"/>
                  <a:gd name="T26" fmla="*/ 0 w 158"/>
                  <a:gd name="T27" fmla="*/ 0 h 28"/>
                  <a:gd name="T28" fmla="*/ 0 w 158"/>
                  <a:gd name="T29" fmla="*/ 0 h 28"/>
                  <a:gd name="T30" fmla="*/ 0 w 158"/>
                  <a:gd name="T31" fmla="*/ 0 h 28"/>
                  <a:gd name="T32" fmla="*/ 0 w 158"/>
                  <a:gd name="T33" fmla="*/ 0 h 28"/>
                  <a:gd name="T34" fmla="*/ 0 w 158"/>
                  <a:gd name="T35" fmla="*/ 0 h 28"/>
                  <a:gd name="T36" fmla="*/ 0 w 158"/>
                  <a:gd name="T37" fmla="*/ 0 h 28"/>
                  <a:gd name="T38" fmla="*/ 0 w 158"/>
                  <a:gd name="T39" fmla="*/ 0 h 28"/>
                  <a:gd name="T40" fmla="*/ 0 w 158"/>
                  <a:gd name="T41" fmla="*/ 0 h 28"/>
                  <a:gd name="T42" fmla="*/ 0 w 158"/>
                  <a:gd name="T43" fmla="*/ 0 h 28"/>
                  <a:gd name="T44" fmla="*/ 0 w 158"/>
                  <a:gd name="T45" fmla="*/ 0 h 28"/>
                  <a:gd name="T46" fmla="*/ 0 w 158"/>
                  <a:gd name="T47" fmla="*/ 0 h 28"/>
                  <a:gd name="T48" fmla="*/ 0 w 158"/>
                  <a:gd name="T49" fmla="*/ 0 h 28"/>
                  <a:gd name="T50" fmla="*/ 0 w 158"/>
                  <a:gd name="T51" fmla="*/ 0 h 28"/>
                  <a:gd name="T52" fmla="*/ 0 w 158"/>
                  <a:gd name="T53" fmla="*/ 0 h 28"/>
                  <a:gd name="T54" fmla="*/ 0 w 158"/>
                  <a:gd name="T55" fmla="*/ 0 h 28"/>
                  <a:gd name="T56" fmla="*/ 0 w 158"/>
                  <a:gd name="T57" fmla="*/ 0 h 28"/>
                  <a:gd name="T58" fmla="*/ 0 w 158"/>
                  <a:gd name="T59" fmla="*/ 0 h 28"/>
                  <a:gd name="T60" fmla="*/ 0 w 158"/>
                  <a:gd name="T61" fmla="*/ 0 h 28"/>
                  <a:gd name="T62" fmla="*/ 0 w 158"/>
                  <a:gd name="T63" fmla="*/ 0 h 28"/>
                  <a:gd name="T64" fmla="*/ 0 w 158"/>
                  <a:gd name="T65" fmla="*/ 0 h 28"/>
                  <a:gd name="T66" fmla="*/ 0 w 158"/>
                  <a:gd name="T67" fmla="*/ 0 h 28"/>
                  <a:gd name="T68" fmla="*/ 0 w 158"/>
                  <a:gd name="T69" fmla="*/ 0 h 28"/>
                  <a:gd name="T70" fmla="*/ 0 w 158"/>
                  <a:gd name="T71" fmla="*/ 0 h 28"/>
                  <a:gd name="T72" fmla="*/ 0 w 158"/>
                  <a:gd name="T73" fmla="*/ 0 h 28"/>
                  <a:gd name="T74" fmla="*/ 0 w 158"/>
                  <a:gd name="T75" fmla="*/ 0 h 28"/>
                  <a:gd name="T76" fmla="*/ 0 w 158"/>
                  <a:gd name="T77" fmla="*/ 0 h 28"/>
                  <a:gd name="T78" fmla="*/ 0 w 158"/>
                  <a:gd name="T79" fmla="*/ 0 h 28"/>
                  <a:gd name="T80" fmla="*/ 0 w 158"/>
                  <a:gd name="T81" fmla="*/ 0 h 28"/>
                  <a:gd name="T82" fmla="*/ 0 w 158"/>
                  <a:gd name="T83" fmla="*/ 0 h 28"/>
                  <a:gd name="T84" fmla="*/ 0 w 158"/>
                  <a:gd name="T85" fmla="*/ 0 h 28"/>
                  <a:gd name="T86" fmla="*/ 0 w 158"/>
                  <a:gd name="T87" fmla="*/ 0 h 28"/>
                  <a:gd name="T88" fmla="*/ 0 w 158"/>
                  <a:gd name="T89" fmla="*/ 0 h 28"/>
                  <a:gd name="T90" fmla="*/ 0 w 158"/>
                  <a:gd name="T91" fmla="*/ 0 h 28"/>
                  <a:gd name="T92" fmla="*/ 0 w 158"/>
                  <a:gd name="T93" fmla="*/ 0 h 28"/>
                  <a:gd name="T94" fmla="*/ 0 w 158"/>
                  <a:gd name="T95" fmla="*/ 0 h 28"/>
                  <a:gd name="T96" fmla="*/ 0 w 158"/>
                  <a:gd name="T97" fmla="*/ 0 h 28"/>
                  <a:gd name="T98" fmla="*/ 0 w 158"/>
                  <a:gd name="T99" fmla="*/ 0 h 28"/>
                  <a:gd name="T100" fmla="*/ 0 w 158"/>
                  <a:gd name="T101" fmla="*/ 0 h 28"/>
                  <a:gd name="T102" fmla="*/ 0 w 158"/>
                  <a:gd name="T103" fmla="*/ 0 h 28"/>
                  <a:gd name="T104" fmla="*/ 0 w 158"/>
                  <a:gd name="T105" fmla="*/ 0 h 28"/>
                  <a:gd name="T106" fmla="*/ 0 w 158"/>
                  <a:gd name="T107" fmla="*/ 0 h 28"/>
                  <a:gd name="T108" fmla="*/ 0 w 158"/>
                  <a:gd name="T109" fmla="*/ 0 h 28"/>
                  <a:gd name="T110" fmla="*/ 0 w 158"/>
                  <a:gd name="T111" fmla="*/ 0 h 28"/>
                  <a:gd name="T112" fmla="*/ 0 w 158"/>
                  <a:gd name="T113" fmla="*/ 0 h 28"/>
                  <a:gd name="T114" fmla="*/ 0 w 158"/>
                  <a:gd name="T115" fmla="*/ 0 h 28"/>
                  <a:gd name="T116" fmla="*/ 0 w 158"/>
                  <a:gd name="T117" fmla="*/ 0 h 28"/>
                  <a:gd name="T118" fmla="*/ 0 w 158"/>
                  <a:gd name="T119" fmla="*/ 0 h 28"/>
                  <a:gd name="T120" fmla="*/ 0 w 158"/>
                  <a:gd name="T121" fmla="*/ 0 h 28"/>
                  <a:gd name="T122" fmla="*/ 0 w 158"/>
                  <a:gd name="T123" fmla="*/ 0 h 28"/>
                  <a:gd name="T124" fmla="*/ 0 w 158"/>
                  <a:gd name="T125" fmla="*/ 0 h 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8">
                    <a:moveTo>
                      <a:pt x="0" y="28"/>
                    </a:moveTo>
                    <a:lnTo>
                      <a:pt x="1" y="28"/>
                    </a:lnTo>
                    <a:lnTo>
                      <a:pt x="2" y="28"/>
                    </a:lnTo>
                    <a:lnTo>
                      <a:pt x="4" y="28"/>
                    </a:lnTo>
                    <a:lnTo>
                      <a:pt x="5" y="28"/>
                    </a:lnTo>
                    <a:lnTo>
                      <a:pt x="6" y="28"/>
                    </a:lnTo>
                    <a:lnTo>
                      <a:pt x="8" y="28"/>
                    </a:lnTo>
                    <a:lnTo>
                      <a:pt x="9" y="28"/>
                    </a:lnTo>
                    <a:lnTo>
                      <a:pt x="10" y="28"/>
                    </a:lnTo>
                    <a:lnTo>
                      <a:pt x="12" y="28"/>
                    </a:lnTo>
                    <a:lnTo>
                      <a:pt x="13" y="28"/>
                    </a:lnTo>
                    <a:lnTo>
                      <a:pt x="14" y="27"/>
                    </a:lnTo>
                    <a:lnTo>
                      <a:pt x="15" y="27"/>
                    </a:lnTo>
                    <a:lnTo>
                      <a:pt x="16" y="25"/>
                    </a:lnTo>
                    <a:lnTo>
                      <a:pt x="17" y="24"/>
                    </a:lnTo>
                    <a:lnTo>
                      <a:pt x="19" y="24"/>
                    </a:lnTo>
                    <a:lnTo>
                      <a:pt x="21" y="23"/>
                    </a:lnTo>
                    <a:lnTo>
                      <a:pt x="22" y="23"/>
                    </a:lnTo>
                    <a:lnTo>
                      <a:pt x="23" y="21"/>
                    </a:lnTo>
                    <a:lnTo>
                      <a:pt x="24" y="21"/>
                    </a:lnTo>
                    <a:lnTo>
                      <a:pt x="25" y="21"/>
                    </a:lnTo>
                    <a:lnTo>
                      <a:pt x="27" y="20"/>
                    </a:lnTo>
                    <a:lnTo>
                      <a:pt x="28" y="20"/>
                    </a:lnTo>
                    <a:lnTo>
                      <a:pt x="29" y="20"/>
                    </a:lnTo>
                    <a:lnTo>
                      <a:pt x="30" y="19"/>
                    </a:lnTo>
                    <a:lnTo>
                      <a:pt x="31" y="19"/>
                    </a:lnTo>
                    <a:lnTo>
                      <a:pt x="32" y="19"/>
                    </a:lnTo>
                    <a:lnTo>
                      <a:pt x="35" y="19"/>
                    </a:lnTo>
                    <a:lnTo>
                      <a:pt x="36" y="19"/>
                    </a:lnTo>
                    <a:lnTo>
                      <a:pt x="37" y="17"/>
                    </a:lnTo>
                    <a:lnTo>
                      <a:pt x="38" y="17"/>
                    </a:lnTo>
                    <a:lnTo>
                      <a:pt x="39" y="17"/>
                    </a:lnTo>
                    <a:lnTo>
                      <a:pt x="40" y="17"/>
                    </a:lnTo>
                    <a:lnTo>
                      <a:pt x="42" y="17"/>
                    </a:lnTo>
                    <a:lnTo>
                      <a:pt x="43" y="17"/>
                    </a:lnTo>
                    <a:lnTo>
                      <a:pt x="44" y="17"/>
                    </a:lnTo>
                    <a:lnTo>
                      <a:pt x="45" y="17"/>
                    </a:lnTo>
                    <a:lnTo>
                      <a:pt x="46" y="15"/>
                    </a:lnTo>
                    <a:lnTo>
                      <a:pt x="49" y="15"/>
                    </a:lnTo>
                    <a:lnTo>
                      <a:pt x="50" y="15"/>
                    </a:lnTo>
                    <a:lnTo>
                      <a:pt x="51" y="15"/>
                    </a:lnTo>
                    <a:lnTo>
                      <a:pt x="52" y="15"/>
                    </a:lnTo>
                    <a:lnTo>
                      <a:pt x="53" y="13"/>
                    </a:lnTo>
                    <a:lnTo>
                      <a:pt x="54" y="13"/>
                    </a:lnTo>
                    <a:lnTo>
                      <a:pt x="56" y="13"/>
                    </a:lnTo>
                    <a:lnTo>
                      <a:pt x="57" y="13"/>
                    </a:lnTo>
                    <a:lnTo>
                      <a:pt x="58" y="13"/>
                    </a:lnTo>
                    <a:lnTo>
                      <a:pt x="59" y="13"/>
                    </a:lnTo>
                    <a:lnTo>
                      <a:pt x="61" y="13"/>
                    </a:lnTo>
                    <a:lnTo>
                      <a:pt x="62" y="12"/>
                    </a:lnTo>
                    <a:lnTo>
                      <a:pt x="64" y="12"/>
                    </a:lnTo>
                    <a:lnTo>
                      <a:pt x="65" y="12"/>
                    </a:lnTo>
                    <a:lnTo>
                      <a:pt x="66" y="12"/>
                    </a:lnTo>
                    <a:lnTo>
                      <a:pt x="67" y="12"/>
                    </a:lnTo>
                    <a:lnTo>
                      <a:pt x="68" y="11"/>
                    </a:lnTo>
                    <a:lnTo>
                      <a:pt x="69" y="11"/>
                    </a:lnTo>
                    <a:lnTo>
                      <a:pt x="71" y="11"/>
                    </a:lnTo>
                    <a:lnTo>
                      <a:pt x="72" y="9"/>
                    </a:lnTo>
                    <a:lnTo>
                      <a:pt x="73" y="9"/>
                    </a:lnTo>
                    <a:lnTo>
                      <a:pt x="75" y="9"/>
                    </a:lnTo>
                    <a:lnTo>
                      <a:pt x="76" y="9"/>
                    </a:lnTo>
                    <a:lnTo>
                      <a:pt x="77" y="8"/>
                    </a:lnTo>
                    <a:lnTo>
                      <a:pt x="79" y="8"/>
                    </a:lnTo>
                    <a:lnTo>
                      <a:pt x="80" y="6"/>
                    </a:lnTo>
                    <a:lnTo>
                      <a:pt x="81" y="6"/>
                    </a:lnTo>
                    <a:lnTo>
                      <a:pt x="82" y="6"/>
                    </a:lnTo>
                    <a:lnTo>
                      <a:pt x="83" y="5"/>
                    </a:lnTo>
                    <a:lnTo>
                      <a:pt x="84" y="5"/>
                    </a:lnTo>
                    <a:lnTo>
                      <a:pt x="86" y="5"/>
                    </a:lnTo>
                    <a:lnTo>
                      <a:pt x="88" y="4"/>
                    </a:lnTo>
                    <a:lnTo>
                      <a:pt x="89" y="4"/>
                    </a:lnTo>
                    <a:lnTo>
                      <a:pt x="90" y="4"/>
                    </a:lnTo>
                    <a:lnTo>
                      <a:pt x="91" y="4"/>
                    </a:lnTo>
                    <a:lnTo>
                      <a:pt x="92" y="4"/>
                    </a:lnTo>
                    <a:lnTo>
                      <a:pt x="94" y="4"/>
                    </a:lnTo>
                    <a:lnTo>
                      <a:pt x="95" y="4"/>
                    </a:lnTo>
                    <a:lnTo>
                      <a:pt x="96" y="4"/>
                    </a:lnTo>
                    <a:lnTo>
                      <a:pt x="97" y="1"/>
                    </a:lnTo>
                    <a:lnTo>
                      <a:pt x="98" y="1"/>
                    </a:lnTo>
                    <a:lnTo>
                      <a:pt x="99" y="1"/>
                    </a:lnTo>
                    <a:lnTo>
                      <a:pt x="102" y="1"/>
                    </a:lnTo>
                    <a:lnTo>
                      <a:pt x="103" y="1"/>
                    </a:lnTo>
                    <a:lnTo>
                      <a:pt x="104" y="1"/>
                    </a:lnTo>
                    <a:lnTo>
                      <a:pt x="105" y="1"/>
                    </a:lnTo>
                    <a:lnTo>
                      <a:pt x="106" y="1"/>
                    </a:lnTo>
                    <a:lnTo>
                      <a:pt x="107" y="1"/>
                    </a:lnTo>
                    <a:lnTo>
                      <a:pt x="109" y="1"/>
                    </a:lnTo>
                    <a:lnTo>
                      <a:pt x="110" y="1"/>
                    </a:lnTo>
                    <a:lnTo>
                      <a:pt x="111" y="1"/>
                    </a:lnTo>
                    <a:lnTo>
                      <a:pt x="112" y="1"/>
                    </a:lnTo>
                    <a:lnTo>
                      <a:pt x="113" y="1"/>
                    </a:lnTo>
                    <a:lnTo>
                      <a:pt x="115" y="1"/>
                    </a:lnTo>
                    <a:lnTo>
                      <a:pt x="117" y="1"/>
                    </a:lnTo>
                    <a:lnTo>
                      <a:pt x="118" y="0"/>
                    </a:lnTo>
                    <a:lnTo>
                      <a:pt x="119" y="0"/>
                    </a:lnTo>
                    <a:lnTo>
                      <a:pt x="120" y="0"/>
                    </a:lnTo>
                    <a:lnTo>
                      <a:pt x="121" y="0"/>
                    </a:lnTo>
                    <a:lnTo>
                      <a:pt x="123" y="0"/>
                    </a:lnTo>
                    <a:lnTo>
                      <a:pt x="124" y="0"/>
                    </a:lnTo>
                    <a:lnTo>
                      <a:pt x="125" y="0"/>
                    </a:lnTo>
                    <a:lnTo>
                      <a:pt x="126" y="0"/>
                    </a:lnTo>
                    <a:lnTo>
                      <a:pt x="128" y="0"/>
                    </a:lnTo>
                    <a:lnTo>
                      <a:pt x="129" y="0"/>
                    </a:lnTo>
                    <a:lnTo>
                      <a:pt x="131" y="0"/>
                    </a:lnTo>
                    <a:lnTo>
                      <a:pt x="132" y="0"/>
                    </a:lnTo>
                    <a:lnTo>
                      <a:pt x="133" y="0"/>
                    </a:lnTo>
                    <a:lnTo>
                      <a:pt x="134" y="0"/>
                    </a:lnTo>
                    <a:lnTo>
                      <a:pt x="135" y="0"/>
                    </a:lnTo>
                    <a:lnTo>
                      <a:pt x="136" y="0"/>
                    </a:lnTo>
                    <a:lnTo>
                      <a:pt x="138" y="1"/>
                    </a:lnTo>
                    <a:lnTo>
                      <a:pt x="139" y="1"/>
                    </a:lnTo>
                    <a:lnTo>
                      <a:pt x="141" y="1"/>
                    </a:lnTo>
                    <a:lnTo>
                      <a:pt x="142" y="1"/>
                    </a:lnTo>
                    <a:lnTo>
                      <a:pt x="143" y="1"/>
                    </a:lnTo>
                    <a:lnTo>
                      <a:pt x="144" y="1"/>
                    </a:lnTo>
                    <a:lnTo>
                      <a:pt x="146" y="1"/>
                    </a:lnTo>
                    <a:lnTo>
                      <a:pt x="147" y="3"/>
                    </a:lnTo>
                    <a:lnTo>
                      <a:pt x="148" y="3"/>
                    </a:lnTo>
                    <a:lnTo>
                      <a:pt x="149" y="3"/>
                    </a:lnTo>
                    <a:lnTo>
                      <a:pt x="150" y="5"/>
                    </a:lnTo>
                    <a:lnTo>
                      <a:pt x="151" y="5"/>
                    </a:lnTo>
                    <a:lnTo>
                      <a:pt x="153" y="6"/>
                    </a:lnTo>
                    <a:lnTo>
                      <a:pt x="155" y="6"/>
                    </a:lnTo>
                    <a:lnTo>
                      <a:pt x="156" y="6"/>
                    </a:lnTo>
                    <a:lnTo>
                      <a:pt x="157" y="7"/>
                    </a:lnTo>
                    <a:lnTo>
                      <a:pt x="158" y="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447" name="Group 189"/>
            <p:cNvGrpSpPr>
              <a:grpSpLocks/>
            </p:cNvGrpSpPr>
            <p:nvPr/>
          </p:nvGrpSpPr>
          <p:grpSpPr bwMode="auto">
            <a:xfrm>
              <a:off x="1234" y="3548"/>
              <a:ext cx="366" cy="173"/>
              <a:chOff x="1238" y="3548"/>
              <a:chExt cx="366" cy="173"/>
            </a:xfrm>
          </p:grpSpPr>
          <p:sp>
            <p:nvSpPr>
              <p:cNvPr id="11448" name="Freeform 190"/>
              <p:cNvSpPr>
                <a:spLocks/>
              </p:cNvSpPr>
              <p:nvPr/>
            </p:nvSpPr>
            <p:spPr bwMode="auto">
              <a:xfrm>
                <a:off x="1238" y="3548"/>
                <a:ext cx="47" cy="173"/>
              </a:xfrm>
              <a:custGeom>
                <a:avLst/>
                <a:gdLst>
                  <a:gd name="T0" fmla="*/ 0 w 158"/>
                  <a:gd name="T1" fmla="*/ 0 h 1714"/>
                  <a:gd name="T2" fmla="*/ 0 w 158"/>
                  <a:gd name="T3" fmla="*/ 0 h 1714"/>
                  <a:gd name="T4" fmla="*/ 0 w 158"/>
                  <a:gd name="T5" fmla="*/ 0 h 1714"/>
                  <a:gd name="T6" fmla="*/ 0 w 158"/>
                  <a:gd name="T7" fmla="*/ 0 h 1714"/>
                  <a:gd name="T8" fmla="*/ 0 w 158"/>
                  <a:gd name="T9" fmla="*/ 0 h 1714"/>
                  <a:gd name="T10" fmla="*/ 0 w 158"/>
                  <a:gd name="T11" fmla="*/ 0 h 1714"/>
                  <a:gd name="T12" fmla="*/ 0 w 158"/>
                  <a:gd name="T13" fmla="*/ 0 h 1714"/>
                  <a:gd name="T14" fmla="*/ 0 w 158"/>
                  <a:gd name="T15" fmla="*/ 0 h 1714"/>
                  <a:gd name="T16" fmla="*/ 0 w 158"/>
                  <a:gd name="T17" fmla="*/ 0 h 1714"/>
                  <a:gd name="T18" fmla="*/ 0 w 158"/>
                  <a:gd name="T19" fmla="*/ 0 h 1714"/>
                  <a:gd name="T20" fmla="*/ 0 w 158"/>
                  <a:gd name="T21" fmla="*/ 0 h 1714"/>
                  <a:gd name="T22" fmla="*/ 0 w 158"/>
                  <a:gd name="T23" fmla="*/ 0 h 1714"/>
                  <a:gd name="T24" fmla="*/ 0 w 158"/>
                  <a:gd name="T25" fmla="*/ 0 h 1714"/>
                  <a:gd name="T26" fmla="*/ 0 w 158"/>
                  <a:gd name="T27" fmla="*/ 0 h 1714"/>
                  <a:gd name="T28" fmla="*/ 0 w 158"/>
                  <a:gd name="T29" fmla="*/ 0 h 1714"/>
                  <a:gd name="T30" fmla="*/ 0 w 158"/>
                  <a:gd name="T31" fmla="*/ 0 h 1714"/>
                  <a:gd name="T32" fmla="*/ 0 w 158"/>
                  <a:gd name="T33" fmla="*/ 0 h 1714"/>
                  <a:gd name="T34" fmla="*/ 0 w 158"/>
                  <a:gd name="T35" fmla="*/ 0 h 1714"/>
                  <a:gd name="T36" fmla="*/ 0 w 158"/>
                  <a:gd name="T37" fmla="*/ 0 h 1714"/>
                  <a:gd name="T38" fmla="*/ 0 w 158"/>
                  <a:gd name="T39" fmla="*/ 0 h 1714"/>
                  <a:gd name="T40" fmla="*/ 0 w 158"/>
                  <a:gd name="T41" fmla="*/ 0 h 1714"/>
                  <a:gd name="T42" fmla="*/ 0 w 158"/>
                  <a:gd name="T43" fmla="*/ 0 h 1714"/>
                  <a:gd name="T44" fmla="*/ 0 w 158"/>
                  <a:gd name="T45" fmla="*/ 0 h 1714"/>
                  <a:gd name="T46" fmla="*/ 0 w 158"/>
                  <a:gd name="T47" fmla="*/ 0 h 1714"/>
                  <a:gd name="T48" fmla="*/ 0 w 158"/>
                  <a:gd name="T49" fmla="*/ 0 h 1714"/>
                  <a:gd name="T50" fmla="*/ 0 w 158"/>
                  <a:gd name="T51" fmla="*/ 0 h 1714"/>
                  <a:gd name="T52" fmla="*/ 0 w 158"/>
                  <a:gd name="T53" fmla="*/ 0 h 1714"/>
                  <a:gd name="T54" fmla="*/ 0 w 158"/>
                  <a:gd name="T55" fmla="*/ 0 h 1714"/>
                  <a:gd name="T56" fmla="*/ 0 w 158"/>
                  <a:gd name="T57" fmla="*/ 0 h 1714"/>
                  <a:gd name="T58" fmla="*/ 0 w 158"/>
                  <a:gd name="T59" fmla="*/ 0 h 1714"/>
                  <a:gd name="T60" fmla="*/ 0 w 158"/>
                  <a:gd name="T61" fmla="*/ 0 h 1714"/>
                  <a:gd name="T62" fmla="*/ 0 w 158"/>
                  <a:gd name="T63" fmla="*/ 0 h 1714"/>
                  <a:gd name="T64" fmla="*/ 0 w 158"/>
                  <a:gd name="T65" fmla="*/ 0 h 1714"/>
                  <a:gd name="T66" fmla="*/ 0 w 158"/>
                  <a:gd name="T67" fmla="*/ 0 h 1714"/>
                  <a:gd name="T68" fmla="*/ 0 w 158"/>
                  <a:gd name="T69" fmla="*/ 0 h 1714"/>
                  <a:gd name="T70" fmla="*/ 0 w 158"/>
                  <a:gd name="T71" fmla="*/ 0 h 1714"/>
                  <a:gd name="T72" fmla="*/ 0 w 158"/>
                  <a:gd name="T73" fmla="*/ 0 h 1714"/>
                  <a:gd name="T74" fmla="*/ 0 w 158"/>
                  <a:gd name="T75" fmla="*/ 0 h 1714"/>
                  <a:gd name="T76" fmla="*/ 0 w 158"/>
                  <a:gd name="T77" fmla="*/ 0 h 1714"/>
                  <a:gd name="T78" fmla="*/ 0 w 158"/>
                  <a:gd name="T79" fmla="*/ 0 h 1714"/>
                  <a:gd name="T80" fmla="*/ 0 w 158"/>
                  <a:gd name="T81" fmla="*/ 0 h 1714"/>
                  <a:gd name="T82" fmla="*/ 0 w 158"/>
                  <a:gd name="T83" fmla="*/ 0 h 1714"/>
                  <a:gd name="T84" fmla="*/ 0 w 158"/>
                  <a:gd name="T85" fmla="*/ 0 h 1714"/>
                  <a:gd name="T86" fmla="*/ 0 w 158"/>
                  <a:gd name="T87" fmla="*/ 0 h 1714"/>
                  <a:gd name="T88" fmla="*/ 0 w 158"/>
                  <a:gd name="T89" fmla="*/ 0 h 1714"/>
                  <a:gd name="T90" fmla="*/ 0 w 158"/>
                  <a:gd name="T91" fmla="*/ 0 h 1714"/>
                  <a:gd name="T92" fmla="*/ 0 w 158"/>
                  <a:gd name="T93" fmla="*/ 0 h 1714"/>
                  <a:gd name="T94" fmla="*/ 0 w 158"/>
                  <a:gd name="T95" fmla="*/ 0 h 1714"/>
                  <a:gd name="T96" fmla="*/ 0 w 158"/>
                  <a:gd name="T97" fmla="*/ 0 h 1714"/>
                  <a:gd name="T98" fmla="*/ 0 w 158"/>
                  <a:gd name="T99" fmla="*/ 0 h 1714"/>
                  <a:gd name="T100" fmla="*/ 0 w 158"/>
                  <a:gd name="T101" fmla="*/ 0 h 1714"/>
                  <a:gd name="T102" fmla="*/ 0 w 158"/>
                  <a:gd name="T103" fmla="*/ 0 h 1714"/>
                  <a:gd name="T104" fmla="*/ 0 w 158"/>
                  <a:gd name="T105" fmla="*/ 0 h 1714"/>
                  <a:gd name="T106" fmla="*/ 0 w 158"/>
                  <a:gd name="T107" fmla="*/ 0 h 1714"/>
                  <a:gd name="T108" fmla="*/ 0 w 158"/>
                  <a:gd name="T109" fmla="*/ 0 h 1714"/>
                  <a:gd name="T110" fmla="*/ 0 w 158"/>
                  <a:gd name="T111" fmla="*/ 0 h 1714"/>
                  <a:gd name="T112" fmla="*/ 0 w 158"/>
                  <a:gd name="T113" fmla="*/ 0 h 1714"/>
                  <a:gd name="T114" fmla="*/ 0 w 158"/>
                  <a:gd name="T115" fmla="*/ 0 h 1714"/>
                  <a:gd name="T116" fmla="*/ 0 w 158"/>
                  <a:gd name="T117" fmla="*/ 0 h 1714"/>
                  <a:gd name="T118" fmla="*/ 0 w 158"/>
                  <a:gd name="T119" fmla="*/ 0 h 1714"/>
                  <a:gd name="T120" fmla="*/ 0 w 158"/>
                  <a:gd name="T121" fmla="*/ 0 h 1714"/>
                  <a:gd name="T122" fmla="*/ 0 w 158"/>
                  <a:gd name="T123" fmla="*/ 0 h 1714"/>
                  <a:gd name="T124" fmla="*/ 0 w 158"/>
                  <a:gd name="T125" fmla="*/ 0 h 17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714">
                    <a:moveTo>
                      <a:pt x="0" y="1714"/>
                    </a:moveTo>
                    <a:lnTo>
                      <a:pt x="2" y="1714"/>
                    </a:lnTo>
                    <a:lnTo>
                      <a:pt x="3" y="1707"/>
                    </a:lnTo>
                    <a:lnTo>
                      <a:pt x="4" y="1707"/>
                    </a:lnTo>
                    <a:lnTo>
                      <a:pt x="5" y="1702"/>
                    </a:lnTo>
                    <a:lnTo>
                      <a:pt x="6" y="1702"/>
                    </a:lnTo>
                    <a:lnTo>
                      <a:pt x="7" y="1702"/>
                    </a:lnTo>
                    <a:lnTo>
                      <a:pt x="10" y="1695"/>
                    </a:lnTo>
                    <a:lnTo>
                      <a:pt x="11" y="1695"/>
                    </a:lnTo>
                    <a:lnTo>
                      <a:pt x="12" y="1695"/>
                    </a:lnTo>
                    <a:lnTo>
                      <a:pt x="13" y="1695"/>
                    </a:lnTo>
                    <a:lnTo>
                      <a:pt x="14" y="1695"/>
                    </a:lnTo>
                    <a:lnTo>
                      <a:pt x="15" y="1695"/>
                    </a:lnTo>
                    <a:lnTo>
                      <a:pt x="17" y="1695"/>
                    </a:lnTo>
                    <a:lnTo>
                      <a:pt x="18" y="1695"/>
                    </a:lnTo>
                    <a:lnTo>
                      <a:pt x="19" y="1695"/>
                    </a:lnTo>
                    <a:lnTo>
                      <a:pt x="20" y="1694"/>
                    </a:lnTo>
                    <a:lnTo>
                      <a:pt x="21" y="1694"/>
                    </a:lnTo>
                    <a:lnTo>
                      <a:pt x="22" y="1689"/>
                    </a:lnTo>
                    <a:lnTo>
                      <a:pt x="25" y="1637"/>
                    </a:lnTo>
                    <a:lnTo>
                      <a:pt x="26" y="1624"/>
                    </a:lnTo>
                    <a:lnTo>
                      <a:pt x="27" y="1617"/>
                    </a:lnTo>
                    <a:lnTo>
                      <a:pt x="28" y="1612"/>
                    </a:lnTo>
                    <a:lnTo>
                      <a:pt x="29" y="1606"/>
                    </a:lnTo>
                    <a:lnTo>
                      <a:pt x="30" y="1606"/>
                    </a:lnTo>
                    <a:lnTo>
                      <a:pt x="32" y="1599"/>
                    </a:lnTo>
                    <a:lnTo>
                      <a:pt x="33" y="1599"/>
                    </a:lnTo>
                    <a:lnTo>
                      <a:pt x="34" y="1599"/>
                    </a:lnTo>
                    <a:lnTo>
                      <a:pt x="35" y="1599"/>
                    </a:lnTo>
                    <a:lnTo>
                      <a:pt x="37" y="1599"/>
                    </a:lnTo>
                    <a:lnTo>
                      <a:pt x="38" y="1599"/>
                    </a:lnTo>
                    <a:lnTo>
                      <a:pt x="40" y="1606"/>
                    </a:lnTo>
                    <a:lnTo>
                      <a:pt x="41" y="1611"/>
                    </a:lnTo>
                    <a:lnTo>
                      <a:pt x="42" y="1617"/>
                    </a:lnTo>
                    <a:lnTo>
                      <a:pt x="43" y="1624"/>
                    </a:lnTo>
                    <a:lnTo>
                      <a:pt x="44" y="1637"/>
                    </a:lnTo>
                    <a:lnTo>
                      <a:pt x="45" y="1663"/>
                    </a:lnTo>
                    <a:lnTo>
                      <a:pt x="47" y="1420"/>
                    </a:lnTo>
                    <a:lnTo>
                      <a:pt x="48" y="1426"/>
                    </a:lnTo>
                    <a:lnTo>
                      <a:pt x="50" y="1433"/>
                    </a:lnTo>
                    <a:lnTo>
                      <a:pt x="51" y="1439"/>
                    </a:lnTo>
                    <a:lnTo>
                      <a:pt x="52" y="1451"/>
                    </a:lnTo>
                    <a:lnTo>
                      <a:pt x="53" y="1477"/>
                    </a:lnTo>
                    <a:lnTo>
                      <a:pt x="54" y="1151"/>
                    </a:lnTo>
                    <a:lnTo>
                      <a:pt x="56" y="1151"/>
                    </a:lnTo>
                    <a:lnTo>
                      <a:pt x="57" y="1157"/>
                    </a:lnTo>
                    <a:lnTo>
                      <a:pt x="58" y="1157"/>
                    </a:lnTo>
                    <a:lnTo>
                      <a:pt x="59" y="1164"/>
                    </a:lnTo>
                    <a:lnTo>
                      <a:pt x="60" y="1177"/>
                    </a:lnTo>
                    <a:lnTo>
                      <a:pt x="61" y="1190"/>
                    </a:lnTo>
                    <a:lnTo>
                      <a:pt x="64" y="1209"/>
                    </a:lnTo>
                    <a:lnTo>
                      <a:pt x="65" y="889"/>
                    </a:lnTo>
                    <a:lnTo>
                      <a:pt x="66" y="889"/>
                    </a:lnTo>
                    <a:lnTo>
                      <a:pt x="67" y="889"/>
                    </a:lnTo>
                    <a:lnTo>
                      <a:pt x="68" y="896"/>
                    </a:lnTo>
                    <a:lnTo>
                      <a:pt x="69" y="902"/>
                    </a:lnTo>
                    <a:lnTo>
                      <a:pt x="71" y="915"/>
                    </a:lnTo>
                    <a:lnTo>
                      <a:pt x="72" y="927"/>
                    </a:lnTo>
                    <a:lnTo>
                      <a:pt x="73" y="953"/>
                    </a:lnTo>
                    <a:lnTo>
                      <a:pt x="74" y="685"/>
                    </a:lnTo>
                    <a:lnTo>
                      <a:pt x="75" y="691"/>
                    </a:lnTo>
                    <a:lnTo>
                      <a:pt x="77" y="697"/>
                    </a:lnTo>
                    <a:lnTo>
                      <a:pt x="78" y="710"/>
                    </a:lnTo>
                    <a:lnTo>
                      <a:pt x="80" y="736"/>
                    </a:lnTo>
                    <a:lnTo>
                      <a:pt x="81" y="302"/>
                    </a:lnTo>
                    <a:lnTo>
                      <a:pt x="82" y="302"/>
                    </a:lnTo>
                    <a:lnTo>
                      <a:pt x="83" y="302"/>
                    </a:lnTo>
                    <a:lnTo>
                      <a:pt x="84" y="302"/>
                    </a:lnTo>
                    <a:lnTo>
                      <a:pt x="85" y="302"/>
                    </a:lnTo>
                    <a:lnTo>
                      <a:pt x="87" y="308"/>
                    </a:lnTo>
                    <a:lnTo>
                      <a:pt x="88" y="314"/>
                    </a:lnTo>
                    <a:lnTo>
                      <a:pt x="90" y="327"/>
                    </a:lnTo>
                    <a:lnTo>
                      <a:pt x="91" y="340"/>
                    </a:lnTo>
                    <a:lnTo>
                      <a:pt x="92" y="366"/>
                    </a:lnTo>
                    <a:lnTo>
                      <a:pt x="93" y="110"/>
                    </a:lnTo>
                    <a:lnTo>
                      <a:pt x="94" y="110"/>
                    </a:lnTo>
                    <a:lnTo>
                      <a:pt x="96" y="103"/>
                    </a:lnTo>
                    <a:lnTo>
                      <a:pt x="97" y="97"/>
                    </a:lnTo>
                    <a:lnTo>
                      <a:pt x="98" y="97"/>
                    </a:lnTo>
                    <a:lnTo>
                      <a:pt x="99" y="90"/>
                    </a:lnTo>
                    <a:lnTo>
                      <a:pt x="100" y="84"/>
                    </a:lnTo>
                    <a:lnTo>
                      <a:pt x="101" y="84"/>
                    </a:lnTo>
                    <a:lnTo>
                      <a:pt x="104" y="77"/>
                    </a:lnTo>
                    <a:lnTo>
                      <a:pt x="105" y="72"/>
                    </a:lnTo>
                    <a:lnTo>
                      <a:pt x="106" y="59"/>
                    </a:lnTo>
                    <a:lnTo>
                      <a:pt x="107" y="46"/>
                    </a:lnTo>
                    <a:lnTo>
                      <a:pt x="108" y="33"/>
                    </a:lnTo>
                    <a:lnTo>
                      <a:pt x="109" y="26"/>
                    </a:lnTo>
                    <a:lnTo>
                      <a:pt x="111" y="20"/>
                    </a:lnTo>
                    <a:lnTo>
                      <a:pt x="112" y="20"/>
                    </a:lnTo>
                    <a:lnTo>
                      <a:pt x="113" y="13"/>
                    </a:lnTo>
                    <a:lnTo>
                      <a:pt x="114" y="13"/>
                    </a:lnTo>
                    <a:lnTo>
                      <a:pt x="115" y="7"/>
                    </a:lnTo>
                    <a:lnTo>
                      <a:pt x="117" y="7"/>
                    </a:lnTo>
                    <a:lnTo>
                      <a:pt x="119" y="7"/>
                    </a:lnTo>
                    <a:lnTo>
                      <a:pt x="120" y="0"/>
                    </a:lnTo>
                    <a:lnTo>
                      <a:pt x="121" y="0"/>
                    </a:lnTo>
                    <a:lnTo>
                      <a:pt x="122" y="0"/>
                    </a:lnTo>
                    <a:lnTo>
                      <a:pt x="123" y="0"/>
                    </a:lnTo>
                    <a:lnTo>
                      <a:pt x="124" y="0"/>
                    </a:lnTo>
                    <a:lnTo>
                      <a:pt x="126" y="0"/>
                    </a:lnTo>
                    <a:lnTo>
                      <a:pt x="127" y="0"/>
                    </a:lnTo>
                    <a:lnTo>
                      <a:pt x="128" y="0"/>
                    </a:lnTo>
                    <a:lnTo>
                      <a:pt x="130" y="0"/>
                    </a:lnTo>
                    <a:lnTo>
                      <a:pt x="131" y="0"/>
                    </a:lnTo>
                    <a:lnTo>
                      <a:pt x="132" y="0"/>
                    </a:lnTo>
                    <a:lnTo>
                      <a:pt x="134" y="0"/>
                    </a:lnTo>
                    <a:lnTo>
                      <a:pt x="135" y="0"/>
                    </a:lnTo>
                    <a:lnTo>
                      <a:pt x="136" y="0"/>
                    </a:lnTo>
                    <a:lnTo>
                      <a:pt x="137" y="7"/>
                    </a:lnTo>
                    <a:lnTo>
                      <a:pt x="138" y="7"/>
                    </a:lnTo>
                    <a:lnTo>
                      <a:pt x="139" y="7"/>
                    </a:lnTo>
                    <a:lnTo>
                      <a:pt x="141" y="13"/>
                    </a:lnTo>
                    <a:lnTo>
                      <a:pt x="142" y="13"/>
                    </a:lnTo>
                    <a:lnTo>
                      <a:pt x="144" y="13"/>
                    </a:lnTo>
                    <a:lnTo>
                      <a:pt x="145" y="20"/>
                    </a:lnTo>
                    <a:lnTo>
                      <a:pt x="146" y="20"/>
                    </a:lnTo>
                    <a:lnTo>
                      <a:pt x="147" y="26"/>
                    </a:lnTo>
                    <a:lnTo>
                      <a:pt x="149" y="26"/>
                    </a:lnTo>
                    <a:lnTo>
                      <a:pt x="150" y="26"/>
                    </a:lnTo>
                    <a:lnTo>
                      <a:pt x="151" y="33"/>
                    </a:lnTo>
                    <a:lnTo>
                      <a:pt x="152" y="33"/>
                    </a:lnTo>
                    <a:lnTo>
                      <a:pt x="153" y="39"/>
                    </a:lnTo>
                    <a:lnTo>
                      <a:pt x="154" y="39"/>
                    </a:lnTo>
                    <a:lnTo>
                      <a:pt x="157" y="39"/>
                    </a:lnTo>
                    <a:lnTo>
                      <a:pt x="158" y="4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49" name="Freeform 191"/>
              <p:cNvSpPr>
                <a:spLocks/>
              </p:cNvSpPr>
              <p:nvPr/>
            </p:nvSpPr>
            <p:spPr bwMode="auto">
              <a:xfrm>
                <a:off x="1285" y="3553"/>
                <a:ext cx="46" cy="16"/>
              </a:xfrm>
              <a:custGeom>
                <a:avLst/>
                <a:gdLst>
                  <a:gd name="T0" fmla="*/ 0 w 157"/>
                  <a:gd name="T1" fmla="*/ 0 h 159"/>
                  <a:gd name="T2" fmla="*/ 0 w 157"/>
                  <a:gd name="T3" fmla="*/ 0 h 159"/>
                  <a:gd name="T4" fmla="*/ 0 w 157"/>
                  <a:gd name="T5" fmla="*/ 0 h 159"/>
                  <a:gd name="T6" fmla="*/ 0 w 157"/>
                  <a:gd name="T7" fmla="*/ 0 h 159"/>
                  <a:gd name="T8" fmla="*/ 0 w 157"/>
                  <a:gd name="T9" fmla="*/ 0 h 159"/>
                  <a:gd name="T10" fmla="*/ 0 w 157"/>
                  <a:gd name="T11" fmla="*/ 0 h 159"/>
                  <a:gd name="T12" fmla="*/ 0 w 157"/>
                  <a:gd name="T13" fmla="*/ 0 h 159"/>
                  <a:gd name="T14" fmla="*/ 0 w 157"/>
                  <a:gd name="T15" fmla="*/ 0 h 159"/>
                  <a:gd name="T16" fmla="*/ 0 w 157"/>
                  <a:gd name="T17" fmla="*/ 0 h 159"/>
                  <a:gd name="T18" fmla="*/ 0 w 157"/>
                  <a:gd name="T19" fmla="*/ 0 h 159"/>
                  <a:gd name="T20" fmla="*/ 0 w 157"/>
                  <a:gd name="T21" fmla="*/ 0 h 159"/>
                  <a:gd name="T22" fmla="*/ 0 w 157"/>
                  <a:gd name="T23" fmla="*/ 0 h 159"/>
                  <a:gd name="T24" fmla="*/ 0 w 157"/>
                  <a:gd name="T25" fmla="*/ 0 h 159"/>
                  <a:gd name="T26" fmla="*/ 0 w 157"/>
                  <a:gd name="T27" fmla="*/ 0 h 159"/>
                  <a:gd name="T28" fmla="*/ 0 w 157"/>
                  <a:gd name="T29" fmla="*/ 0 h 159"/>
                  <a:gd name="T30" fmla="*/ 0 w 157"/>
                  <a:gd name="T31" fmla="*/ 0 h 159"/>
                  <a:gd name="T32" fmla="*/ 0 w 157"/>
                  <a:gd name="T33" fmla="*/ 0 h 159"/>
                  <a:gd name="T34" fmla="*/ 0 w 157"/>
                  <a:gd name="T35" fmla="*/ 0 h 159"/>
                  <a:gd name="T36" fmla="*/ 0 w 157"/>
                  <a:gd name="T37" fmla="*/ 0 h 159"/>
                  <a:gd name="T38" fmla="*/ 0 w 157"/>
                  <a:gd name="T39" fmla="*/ 0 h 159"/>
                  <a:gd name="T40" fmla="*/ 0 w 157"/>
                  <a:gd name="T41" fmla="*/ 0 h 159"/>
                  <a:gd name="T42" fmla="*/ 0 w 157"/>
                  <a:gd name="T43" fmla="*/ 0 h 159"/>
                  <a:gd name="T44" fmla="*/ 0 w 157"/>
                  <a:gd name="T45" fmla="*/ 0 h 159"/>
                  <a:gd name="T46" fmla="*/ 0 w 157"/>
                  <a:gd name="T47" fmla="*/ 0 h 159"/>
                  <a:gd name="T48" fmla="*/ 0 w 157"/>
                  <a:gd name="T49" fmla="*/ 0 h 159"/>
                  <a:gd name="T50" fmla="*/ 0 w 157"/>
                  <a:gd name="T51" fmla="*/ 0 h 159"/>
                  <a:gd name="T52" fmla="*/ 0 w 157"/>
                  <a:gd name="T53" fmla="*/ 0 h 159"/>
                  <a:gd name="T54" fmla="*/ 0 w 157"/>
                  <a:gd name="T55" fmla="*/ 0 h 159"/>
                  <a:gd name="T56" fmla="*/ 0 w 157"/>
                  <a:gd name="T57" fmla="*/ 0 h 159"/>
                  <a:gd name="T58" fmla="*/ 0 w 157"/>
                  <a:gd name="T59" fmla="*/ 0 h 159"/>
                  <a:gd name="T60" fmla="*/ 0 w 157"/>
                  <a:gd name="T61" fmla="*/ 0 h 159"/>
                  <a:gd name="T62" fmla="*/ 0 w 157"/>
                  <a:gd name="T63" fmla="*/ 0 h 159"/>
                  <a:gd name="T64" fmla="*/ 0 w 157"/>
                  <a:gd name="T65" fmla="*/ 0 h 159"/>
                  <a:gd name="T66" fmla="*/ 0 w 157"/>
                  <a:gd name="T67" fmla="*/ 0 h 159"/>
                  <a:gd name="T68" fmla="*/ 0 w 157"/>
                  <a:gd name="T69" fmla="*/ 0 h 159"/>
                  <a:gd name="T70" fmla="*/ 0 w 157"/>
                  <a:gd name="T71" fmla="*/ 0 h 159"/>
                  <a:gd name="T72" fmla="*/ 0 w 157"/>
                  <a:gd name="T73" fmla="*/ 0 h 159"/>
                  <a:gd name="T74" fmla="*/ 0 w 157"/>
                  <a:gd name="T75" fmla="*/ 0 h 159"/>
                  <a:gd name="T76" fmla="*/ 0 w 157"/>
                  <a:gd name="T77" fmla="*/ 0 h 159"/>
                  <a:gd name="T78" fmla="*/ 0 w 157"/>
                  <a:gd name="T79" fmla="*/ 0 h 159"/>
                  <a:gd name="T80" fmla="*/ 0 w 157"/>
                  <a:gd name="T81" fmla="*/ 0 h 159"/>
                  <a:gd name="T82" fmla="*/ 0 w 157"/>
                  <a:gd name="T83" fmla="*/ 0 h 159"/>
                  <a:gd name="T84" fmla="*/ 0 w 157"/>
                  <a:gd name="T85" fmla="*/ 0 h 159"/>
                  <a:gd name="T86" fmla="*/ 0 w 157"/>
                  <a:gd name="T87" fmla="*/ 0 h 159"/>
                  <a:gd name="T88" fmla="*/ 0 w 157"/>
                  <a:gd name="T89" fmla="*/ 0 h 159"/>
                  <a:gd name="T90" fmla="*/ 0 w 157"/>
                  <a:gd name="T91" fmla="*/ 0 h 159"/>
                  <a:gd name="T92" fmla="*/ 0 w 157"/>
                  <a:gd name="T93" fmla="*/ 0 h 159"/>
                  <a:gd name="T94" fmla="*/ 0 w 157"/>
                  <a:gd name="T95" fmla="*/ 0 h 159"/>
                  <a:gd name="T96" fmla="*/ 0 w 157"/>
                  <a:gd name="T97" fmla="*/ 0 h 159"/>
                  <a:gd name="T98" fmla="*/ 0 w 157"/>
                  <a:gd name="T99" fmla="*/ 0 h 159"/>
                  <a:gd name="T100" fmla="*/ 0 w 157"/>
                  <a:gd name="T101" fmla="*/ 0 h 159"/>
                  <a:gd name="T102" fmla="*/ 0 w 157"/>
                  <a:gd name="T103" fmla="*/ 0 h 159"/>
                  <a:gd name="T104" fmla="*/ 0 w 157"/>
                  <a:gd name="T105" fmla="*/ 0 h 159"/>
                  <a:gd name="T106" fmla="*/ 0 w 157"/>
                  <a:gd name="T107" fmla="*/ 0 h 159"/>
                  <a:gd name="T108" fmla="*/ 0 w 157"/>
                  <a:gd name="T109" fmla="*/ 0 h 159"/>
                  <a:gd name="T110" fmla="*/ 0 w 157"/>
                  <a:gd name="T111" fmla="*/ 0 h 159"/>
                  <a:gd name="T112" fmla="*/ 0 w 157"/>
                  <a:gd name="T113" fmla="*/ 0 h 159"/>
                  <a:gd name="T114" fmla="*/ 0 w 157"/>
                  <a:gd name="T115" fmla="*/ 0 h 159"/>
                  <a:gd name="T116" fmla="*/ 0 w 157"/>
                  <a:gd name="T117" fmla="*/ 0 h 159"/>
                  <a:gd name="T118" fmla="*/ 0 w 157"/>
                  <a:gd name="T119" fmla="*/ 0 h 159"/>
                  <a:gd name="T120" fmla="*/ 0 w 157"/>
                  <a:gd name="T121" fmla="*/ 0 h 159"/>
                  <a:gd name="T122" fmla="*/ 0 w 157"/>
                  <a:gd name="T123" fmla="*/ 0 h 159"/>
                  <a:gd name="T124" fmla="*/ 0 w 157"/>
                  <a:gd name="T125" fmla="*/ 0 h 1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159">
                    <a:moveTo>
                      <a:pt x="0" y="0"/>
                    </a:moveTo>
                    <a:lnTo>
                      <a:pt x="1" y="0"/>
                    </a:lnTo>
                    <a:lnTo>
                      <a:pt x="2" y="6"/>
                    </a:lnTo>
                    <a:lnTo>
                      <a:pt x="3" y="13"/>
                    </a:lnTo>
                    <a:lnTo>
                      <a:pt x="4" y="13"/>
                    </a:lnTo>
                    <a:lnTo>
                      <a:pt x="6" y="19"/>
                    </a:lnTo>
                    <a:lnTo>
                      <a:pt x="7" y="19"/>
                    </a:lnTo>
                    <a:lnTo>
                      <a:pt x="8" y="26"/>
                    </a:lnTo>
                    <a:lnTo>
                      <a:pt x="9" y="26"/>
                    </a:lnTo>
                    <a:lnTo>
                      <a:pt x="10" y="32"/>
                    </a:lnTo>
                    <a:lnTo>
                      <a:pt x="12" y="39"/>
                    </a:lnTo>
                    <a:lnTo>
                      <a:pt x="14" y="39"/>
                    </a:lnTo>
                    <a:lnTo>
                      <a:pt x="15" y="45"/>
                    </a:lnTo>
                    <a:lnTo>
                      <a:pt x="16" y="45"/>
                    </a:lnTo>
                    <a:lnTo>
                      <a:pt x="17" y="52"/>
                    </a:lnTo>
                    <a:lnTo>
                      <a:pt x="18" y="52"/>
                    </a:lnTo>
                    <a:lnTo>
                      <a:pt x="19" y="58"/>
                    </a:lnTo>
                    <a:lnTo>
                      <a:pt x="21" y="63"/>
                    </a:lnTo>
                    <a:lnTo>
                      <a:pt x="22" y="70"/>
                    </a:lnTo>
                    <a:lnTo>
                      <a:pt x="23" y="70"/>
                    </a:lnTo>
                    <a:lnTo>
                      <a:pt x="24" y="76"/>
                    </a:lnTo>
                    <a:lnTo>
                      <a:pt x="26" y="76"/>
                    </a:lnTo>
                    <a:lnTo>
                      <a:pt x="27" y="83"/>
                    </a:lnTo>
                    <a:lnTo>
                      <a:pt x="29" y="83"/>
                    </a:lnTo>
                    <a:lnTo>
                      <a:pt x="30" y="89"/>
                    </a:lnTo>
                    <a:lnTo>
                      <a:pt x="31" y="89"/>
                    </a:lnTo>
                    <a:lnTo>
                      <a:pt x="32" y="96"/>
                    </a:lnTo>
                    <a:lnTo>
                      <a:pt x="33" y="96"/>
                    </a:lnTo>
                    <a:lnTo>
                      <a:pt x="34" y="96"/>
                    </a:lnTo>
                    <a:lnTo>
                      <a:pt x="36" y="102"/>
                    </a:lnTo>
                    <a:lnTo>
                      <a:pt x="37" y="102"/>
                    </a:lnTo>
                    <a:lnTo>
                      <a:pt x="39" y="102"/>
                    </a:lnTo>
                    <a:lnTo>
                      <a:pt x="40" y="109"/>
                    </a:lnTo>
                    <a:lnTo>
                      <a:pt x="41" y="109"/>
                    </a:lnTo>
                    <a:lnTo>
                      <a:pt x="42" y="109"/>
                    </a:lnTo>
                    <a:lnTo>
                      <a:pt x="44" y="115"/>
                    </a:lnTo>
                    <a:lnTo>
                      <a:pt x="45" y="115"/>
                    </a:lnTo>
                    <a:lnTo>
                      <a:pt x="46" y="115"/>
                    </a:lnTo>
                    <a:lnTo>
                      <a:pt x="47" y="115"/>
                    </a:lnTo>
                    <a:lnTo>
                      <a:pt x="48" y="115"/>
                    </a:lnTo>
                    <a:lnTo>
                      <a:pt x="49" y="115"/>
                    </a:lnTo>
                    <a:lnTo>
                      <a:pt x="52" y="121"/>
                    </a:lnTo>
                    <a:lnTo>
                      <a:pt x="53" y="121"/>
                    </a:lnTo>
                    <a:lnTo>
                      <a:pt x="54" y="121"/>
                    </a:lnTo>
                    <a:lnTo>
                      <a:pt x="55" y="121"/>
                    </a:lnTo>
                    <a:lnTo>
                      <a:pt x="56" y="121"/>
                    </a:lnTo>
                    <a:lnTo>
                      <a:pt x="57" y="121"/>
                    </a:lnTo>
                    <a:lnTo>
                      <a:pt x="59" y="121"/>
                    </a:lnTo>
                    <a:lnTo>
                      <a:pt x="60" y="121"/>
                    </a:lnTo>
                    <a:lnTo>
                      <a:pt x="61" y="121"/>
                    </a:lnTo>
                    <a:lnTo>
                      <a:pt x="62" y="121"/>
                    </a:lnTo>
                    <a:lnTo>
                      <a:pt x="63" y="121"/>
                    </a:lnTo>
                    <a:lnTo>
                      <a:pt x="64" y="121"/>
                    </a:lnTo>
                    <a:lnTo>
                      <a:pt x="67" y="121"/>
                    </a:lnTo>
                    <a:lnTo>
                      <a:pt x="68" y="121"/>
                    </a:lnTo>
                    <a:lnTo>
                      <a:pt x="69" y="121"/>
                    </a:lnTo>
                    <a:lnTo>
                      <a:pt x="70" y="121"/>
                    </a:lnTo>
                    <a:lnTo>
                      <a:pt x="71" y="114"/>
                    </a:lnTo>
                    <a:lnTo>
                      <a:pt x="72" y="114"/>
                    </a:lnTo>
                    <a:lnTo>
                      <a:pt x="74" y="114"/>
                    </a:lnTo>
                    <a:lnTo>
                      <a:pt x="75" y="114"/>
                    </a:lnTo>
                    <a:lnTo>
                      <a:pt x="76" y="114"/>
                    </a:lnTo>
                    <a:lnTo>
                      <a:pt x="77" y="114"/>
                    </a:lnTo>
                    <a:lnTo>
                      <a:pt x="79" y="114"/>
                    </a:lnTo>
                    <a:lnTo>
                      <a:pt x="80" y="114"/>
                    </a:lnTo>
                    <a:lnTo>
                      <a:pt x="82" y="114"/>
                    </a:lnTo>
                    <a:lnTo>
                      <a:pt x="83" y="114"/>
                    </a:lnTo>
                    <a:lnTo>
                      <a:pt x="84" y="114"/>
                    </a:lnTo>
                    <a:lnTo>
                      <a:pt x="85" y="108"/>
                    </a:lnTo>
                    <a:lnTo>
                      <a:pt x="86" y="108"/>
                    </a:lnTo>
                    <a:lnTo>
                      <a:pt x="87" y="108"/>
                    </a:lnTo>
                    <a:lnTo>
                      <a:pt x="89" y="108"/>
                    </a:lnTo>
                    <a:lnTo>
                      <a:pt x="90" y="108"/>
                    </a:lnTo>
                    <a:lnTo>
                      <a:pt x="92" y="108"/>
                    </a:lnTo>
                    <a:lnTo>
                      <a:pt x="93" y="108"/>
                    </a:lnTo>
                    <a:lnTo>
                      <a:pt x="94" y="108"/>
                    </a:lnTo>
                    <a:lnTo>
                      <a:pt x="95" y="108"/>
                    </a:lnTo>
                    <a:lnTo>
                      <a:pt x="97" y="108"/>
                    </a:lnTo>
                    <a:lnTo>
                      <a:pt x="98" y="108"/>
                    </a:lnTo>
                    <a:lnTo>
                      <a:pt x="99" y="108"/>
                    </a:lnTo>
                    <a:lnTo>
                      <a:pt x="100" y="108"/>
                    </a:lnTo>
                    <a:lnTo>
                      <a:pt x="101" y="114"/>
                    </a:lnTo>
                    <a:lnTo>
                      <a:pt x="103" y="114"/>
                    </a:lnTo>
                    <a:lnTo>
                      <a:pt x="104" y="114"/>
                    </a:lnTo>
                    <a:lnTo>
                      <a:pt x="106" y="114"/>
                    </a:lnTo>
                    <a:lnTo>
                      <a:pt x="107" y="114"/>
                    </a:lnTo>
                    <a:lnTo>
                      <a:pt x="108" y="114"/>
                    </a:lnTo>
                    <a:lnTo>
                      <a:pt x="109" y="121"/>
                    </a:lnTo>
                    <a:lnTo>
                      <a:pt x="111" y="121"/>
                    </a:lnTo>
                    <a:lnTo>
                      <a:pt x="112" y="121"/>
                    </a:lnTo>
                    <a:lnTo>
                      <a:pt x="113" y="121"/>
                    </a:lnTo>
                    <a:lnTo>
                      <a:pt x="114" y="121"/>
                    </a:lnTo>
                    <a:lnTo>
                      <a:pt x="115" y="121"/>
                    </a:lnTo>
                    <a:lnTo>
                      <a:pt x="116" y="121"/>
                    </a:lnTo>
                    <a:lnTo>
                      <a:pt x="119" y="121"/>
                    </a:lnTo>
                    <a:lnTo>
                      <a:pt x="120" y="121"/>
                    </a:lnTo>
                    <a:lnTo>
                      <a:pt x="121" y="127"/>
                    </a:lnTo>
                    <a:lnTo>
                      <a:pt x="122" y="127"/>
                    </a:lnTo>
                    <a:lnTo>
                      <a:pt x="123" y="127"/>
                    </a:lnTo>
                    <a:lnTo>
                      <a:pt x="124" y="127"/>
                    </a:lnTo>
                    <a:lnTo>
                      <a:pt x="126" y="127"/>
                    </a:lnTo>
                    <a:lnTo>
                      <a:pt x="127" y="127"/>
                    </a:lnTo>
                    <a:lnTo>
                      <a:pt x="128" y="127"/>
                    </a:lnTo>
                    <a:lnTo>
                      <a:pt x="129" y="127"/>
                    </a:lnTo>
                    <a:lnTo>
                      <a:pt x="130" y="127"/>
                    </a:lnTo>
                    <a:lnTo>
                      <a:pt x="132" y="127"/>
                    </a:lnTo>
                    <a:lnTo>
                      <a:pt x="134" y="127"/>
                    </a:lnTo>
                    <a:lnTo>
                      <a:pt x="135" y="134"/>
                    </a:lnTo>
                    <a:lnTo>
                      <a:pt x="136" y="134"/>
                    </a:lnTo>
                    <a:lnTo>
                      <a:pt x="137" y="134"/>
                    </a:lnTo>
                    <a:lnTo>
                      <a:pt x="138" y="134"/>
                    </a:lnTo>
                    <a:lnTo>
                      <a:pt x="139" y="134"/>
                    </a:lnTo>
                    <a:lnTo>
                      <a:pt x="141" y="139"/>
                    </a:lnTo>
                    <a:lnTo>
                      <a:pt x="142" y="139"/>
                    </a:lnTo>
                    <a:lnTo>
                      <a:pt x="143" y="139"/>
                    </a:lnTo>
                    <a:lnTo>
                      <a:pt x="144" y="139"/>
                    </a:lnTo>
                    <a:lnTo>
                      <a:pt x="146" y="146"/>
                    </a:lnTo>
                    <a:lnTo>
                      <a:pt x="147" y="146"/>
                    </a:lnTo>
                    <a:lnTo>
                      <a:pt x="149" y="146"/>
                    </a:lnTo>
                    <a:lnTo>
                      <a:pt x="150" y="152"/>
                    </a:lnTo>
                    <a:lnTo>
                      <a:pt x="151" y="152"/>
                    </a:lnTo>
                    <a:lnTo>
                      <a:pt x="152" y="152"/>
                    </a:lnTo>
                    <a:lnTo>
                      <a:pt x="153" y="152"/>
                    </a:lnTo>
                    <a:lnTo>
                      <a:pt x="154" y="159"/>
                    </a:lnTo>
                    <a:lnTo>
                      <a:pt x="156" y="159"/>
                    </a:lnTo>
                    <a:lnTo>
                      <a:pt x="157" y="15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50" name="Freeform 192"/>
              <p:cNvSpPr>
                <a:spLocks/>
              </p:cNvSpPr>
              <p:nvPr/>
            </p:nvSpPr>
            <p:spPr bwMode="auto">
              <a:xfrm>
                <a:off x="1331" y="3569"/>
                <a:ext cx="47" cy="3"/>
              </a:xfrm>
              <a:custGeom>
                <a:avLst/>
                <a:gdLst>
                  <a:gd name="T0" fmla="*/ 0 w 158"/>
                  <a:gd name="T1" fmla="*/ 0 h 31"/>
                  <a:gd name="T2" fmla="*/ 0 w 158"/>
                  <a:gd name="T3" fmla="*/ 0 h 31"/>
                  <a:gd name="T4" fmla="*/ 0 w 158"/>
                  <a:gd name="T5" fmla="*/ 0 h 31"/>
                  <a:gd name="T6" fmla="*/ 0 w 158"/>
                  <a:gd name="T7" fmla="*/ 0 h 31"/>
                  <a:gd name="T8" fmla="*/ 0 w 158"/>
                  <a:gd name="T9" fmla="*/ 0 h 31"/>
                  <a:gd name="T10" fmla="*/ 0 w 158"/>
                  <a:gd name="T11" fmla="*/ 0 h 31"/>
                  <a:gd name="T12" fmla="*/ 0 w 158"/>
                  <a:gd name="T13" fmla="*/ 0 h 31"/>
                  <a:gd name="T14" fmla="*/ 0 w 158"/>
                  <a:gd name="T15" fmla="*/ 0 h 31"/>
                  <a:gd name="T16" fmla="*/ 0 w 158"/>
                  <a:gd name="T17" fmla="*/ 0 h 31"/>
                  <a:gd name="T18" fmla="*/ 0 w 158"/>
                  <a:gd name="T19" fmla="*/ 0 h 31"/>
                  <a:gd name="T20" fmla="*/ 0 w 158"/>
                  <a:gd name="T21" fmla="*/ 0 h 31"/>
                  <a:gd name="T22" fmla="*/ 0 w 158"/>
                  <a:gd name="T23" fmla="*/ 0 h 31"/>
                  <a:gd name="T24" fmla="*/ 0 w 158"/>
                  <a:gd name="T25" fmla="*/ 0 h 31"/>
                  <a:gd name="T26" fmla="*/ 0 w 158"/>
                  <a:gd name="T27" fmla="*/ 0 h 31"/>
                  <a:gd name="T28" fmla="*/ 0 w 158"/>
                  <a:gd name="T29" fmla="*/ 0 h 31"/>
                  <a:gd name="T30" fmla="*/ 0 w 158"/>
                  <a:gd name="T31" fmla="*/ 0 h 31"/>
                  <a:gd name="T32" fmla="*/ 0 w 158"/>
                  <a:gd name="T33" fmla="*/ 0 h 31"/>
                  <a:gd name="T34" fmla="*/ 0 w 158"/>
                  <a:gd name="T35" fmla="*/ 0 h 31"/>
                  <a:gd name="T36" fmla="*/ 0 w 158"/>
                  <a:gd name="T37" fmla="*/ 0 h 31"/>
                  <a:gd name="T38" fmla="*/ 0 w 158"/>
                  <a:gd name="T39" fmla="*/ 0 h 31"/>
                  <a:gd name="T40" fmla="*/ 0 w 158"/>
                  <a:gd name="T41" fmla="*/ 0 h 31"/>
                  <a:gd name="T42" fmla="*/ 0 w 158"/>
                  <a:gd name="T43" fmla="*/ 0 h 31"/>
                  <a:gd name="T44" fmla="*/ 0 w 158"/>
                  <a:gd name="T45" fmla="*/ 0 h 31"/>
                  <a:gd name="T46" fmla="*/ 0 w 158"/>
                  <a:gd name="T47" fmla="*/ 0 h 31"/>
                  <a:gd name="T48" fmla="*/ 0 w 158"/>
                  <a:gd name="T49" fmla="*/ 0 h 31"/>
                  <a:gd name="T50" fmla="*/ 0 w 158"/>
                  <a:gd name="T51" fmla="*/ 0 h 31"/>
                  <a:gd name="T52" fmla="*/ 0 w 158"/>
                  <a:gd name="T53" fmla="*/ 0 h 31"/>
                  <a:gd name="T54" fmla="*/ 0 w 158"/>
                  <a:gd name="T55" fmla="*/ 0 h 31"/>
                  <a:gd name="T56" fmla="*/ 0 w 158"/>
                  <a:gd name="T57" fmla="*/ 0 h 31"/>
                  <a:gd name="T58" fmla="*/ 0 w 158"/>
                  <a:gd name="T59" fmla="*/ 0 h 31"/>
                  <a:gd name="T60" fmla="*/ 0 w 158"/>
                  <a:gd name="T61" fmla="*/ 0 h 31"/>
                  <a:gd name="T62" fmla="*/ 0 w 158"/>
                  <a:gd name="T63" fmla="*/ 0 h 31"/>
                  <a:gd name="T64" fmla="*/ 0 w 158"/>
                  <a:gd name="T65" fmla="*/ 0 h 31"/>
                  <a:gd name="T66" fmla="*/ 0 w 158"/>
                  <a:gd name="T67" fmla="*/ 0 h 31"/>
                  <a:gd name="T68" fmla="*/ 0 w 158"/>
                  <a:gd name="T69" fmla="*/ 0 h 31"/>
                  <a:gd name="T70" fmla="*/ 0 w 158"/>
                  <a:gd name="T71" fmla="*/ 0 h 31"/>
                  <a:gd name="T72" fmla="*/ 0 w 158"/>
                  <a:gd name="T73" fmla="*/ 0 h 31"/>
                  <a:gd name="T74" fmla="*/ 0 w 158"/>
                  <a:gd name="T75" fmla="*/ 0 h 31"/>
                  <a:gd name="T76" fmla="*/ 0 w 158"/>
                  <a:gd name="T77" fmla="*/ 0 h 31"/>
                  <a:gd name="T78" fmla="*/ 0 w 158"/>
                  <a:gd name="T79" fmla="*/ 0 h 31"/>
                  <a:gd name="T80" fmla="*/ 0 w 158"/>
                  <a:gd name="T81" fmla="*/ 0 h 31"/>
                  <a:gd name="T82" fmla="*/ 0 w 158"/>
                  <a:gd name="T83" fmla="*/ 0 h 31"/>
                  <a:gd name="T84" fmla="*/ 0 w 158"/>
                  <a:gd name="T85" fmla="*/ 0 h 31"/>
                  <a:gd name="T86" fmla="*/ 0 w 158"/>
                  <a:gd name="T87" fmla="*/ 0 h 31"/>
                  <a:gd name="T88" fmla="*/ 0 w 158"/>
                  <a:gd name="T89" fmla="*/ 0 h 31"/>
                  <a:gd name="T90" fmla="*/ 0 w 158"/>
                  <a:gd name="T91" fmla="*/ 0 h 31"/>
                  <a:gd name="T92" fmla="*/ 0 w 158"/>
                  <a:gd name="T93" fmla="*/ 0 h 31"/>
                  <a:gd name="T94" fmla="*/ 0 w 158"/>
                  <a:gd name="T95" fmla="*/ 0 h 31"/>
                  <a:gd name="T96" fmla="*/ 0 w 158"/>
                  <a:gd name="T97" fmla="*/ 0 h 31"/>
                  <a:gd name="T98" fmla="*/ 0 w 158"/>
                  <a:gd name="T99" fmla="*/ 0 h 31"/>
                  <a:gd name="T100" fmla="*/ 0 w 158"/>
                  <a:gd name="T101" fmla="*/ 0 h 31"/>
                  <a:gd name="T102" fmla="*/ 0 w 158"/>
                  <a:gd name="T103" fmla="*/ 0 h 31"/>
                  <a:gd name="T104" fmla="*/ 0 w 158"/>
                  <a:gd name="T105" fmla="*/ 0 h 31"/>
                  <a:gd name="T106" fmla="*/ 0 w 158"/>
                  <a:gd name="T107" fmla="*/ 0 h 31"/>
                  <a:gd name="T108" fmla="*/ 0 w 158"/>
                  <a:gd name="T109" fmla="*/ 0 h 31"/>
                  <a:gd name="T110" fmla="*/ 0 w 158"/>
                  <a:gd name="T111" fmla="*/ 0 h 31"/>
                  <a:gd name="T112" fmla="*/ 0 w 158"/>
                  <a:gd name="T113" fmla="*/ 0 h 31"/>
                  <a:gd name="T114" fmla="*/ 0 w 158"/>
                  <a:gd name="T115" fmla="*/ 0 h 31"/>
                  <a:gd name="T116" fmla="*/ 0 w 158"/>
                  <a:gd name="T117" fmla="*/ 0 h 31"/>
                  <a:gd name="T118" fmla="*/ 0 w 158"/>
                  <a:gd name="T119" fmla="*/ 0 h 31"/>
                  <a:gd name="T120" fmla="*/ 0 w 158"/>
                  <a:gd name="T121" fmla="*/ 0 h 31"/>
                  <a:gd name="T122" fmla="*/ 0 w 158"/>
                  <a:gd name="T123" fmla="*/ 0 h 31"/>
                  <a:gd name="T124" fmla="*/ 0 w 158"/>
                  <a:gd name="T125" fmla="*/ 0 h 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1">
                    <a:moveTo>
                      <a:pt x="0" y="0"/>
                    </a:moveTo>
                    <a:lnTo>
                      <a:pt x="2" y="6"/>
                    </a:lnTo>
                    <a:lnTo>
                      <a:pt x="3" y="6"/>
                    </a:lnTo>
                    <a:lnTo>
                      <a:pt x="4" y="6"/>
                    </a:lnTo>
                    <a:lnTo>
                      <a:pt x="5" y="6"/>
                    </a:lnTo>
                    <a:lnTo>
                      <a:pt x="7" y="6"/>
                    </a:lnTo>
                    <a:lnTo>
                      <a:pt x="8" y="13"/>
                    </a:lnTo>
                    <a:lnTo>
                      <a:pt x="9" y="13"/>
                    </a:lnTo>
                    <a:lnTo>
                      <a:pt x="10" y="13"/>
                    </a:lnTo>
                    <a:lnTo>
                      <a:pt x="11" y="13"/>
                    </a:lnTo>
                    <a:lnTo>
                      <a:pt x="12" y="13"/>
                    </a:lnTo>
                    <a:lnTo>
                      <a:pt x="15" y="13"/>
                    </a:lnTo>
                    <a:lnTo>
                      <a:pt x="16" y="19"/>
                    </a:lnTo>
                    <a:lnTo>
                      <a:pt x="17" y="19"/>
                    </a:lnTo>
                    <a:lnTo>
                      <a:pt x="18" y="19"/>
                    </a:lnTo>
                    <a:lnTo>
                      <a:pt x="19" y="19"/>
                    </a:lnTo>
                    <a:lnTo>
                      <a:pt x="20" y="19"/>
                    </a:lnTo>
                    <a:lnTo>
                      <a:pt x="22" y="19"/>
                    </a:lnTo>
                    <a:lnTo>
                      <a:pt x="23" y="19"/>
                    </a:lnTo>
                    <a:lnTo>
                      <a:pt x="24" y="19"/>
                    </a:lnTo>
                    <a:lnTo>
                      <a:pt x="25" y="19"/>
                    </a:lnTo>
                    <a:lnTo>
                      <a:pt x="26" y="19"/>
                    </a:lnTo>
                    <a:lnTo>
                      <a:pt x="27" y="19"/>
                    </a:lnTo>
                    <a:lnTo>
                      <a:pt x="30" y="24"/>
                    </a:lnTo>
                    <a:lnTo>
                      <a:pt x="31" y="24"/>
                    </a:lnTo>
                    <a:lnTo>
                      <a:pt x="32" y="24"/>
                    </a:lnTo>
                    <a:lnTo>
                      <a:pt x="33" y="24"/>
                    </a:lnTo>
                    <a:lnTo>
                      <a:pt x="34" y="24"/>
                    </a:lnTo>
                    <a:lnTo>
                      <a:pt x="35" y="24"/>
                    </a:lnTo>
                    <a:lnTo>
                      <a:pt x="37" y="24"/>
                    </a:lnTo>
                    <a:lnTo>
                      <a:pt x="38" y="24"/>
                    </a:lnTo>
                    <a:lnTo>
                      <a:pt x="39" y="24"/>
                    </a:lnTo>
                    <a:lnTo>
                      <a:pt x="40" y="24"/>
                    </a:lnTo>
                    <a:lnTo>
                      <a:pt x="42" y="24"/>
                    </a:lnTo>
                    <a:lnTo>
                      <a:pt x="43" y="24"/>
                    </a:lnTo>
                    <a:lnTo>
                      <a:pt x="45" y="24"/>
                    </a:lnTo>
                    <a:lnTo>
                      <a:pt x="46" y="24"/>
                    </a:lnTo>
                    <a:lnTo>
                      <a:pt x="47" y="24"/>
                    </a:lnTo>
                    <a:lnTo>
                      <a:pt x="48" y="24"/>
                    </a:lnTo>
                    <a:lnTo>
                      <a:pt x="49" y="24"/>
                    </a:lnTo>
                    <a:lnTo>
                      <a:pt x="50" y="24"/>
                    </a:lnTo>
                    <a:lnTo>
                      <a:pt x="52" y="24"/>
                    </a:lnTo>
                    <a:lnTo>
                      <a:pt x="53" y="24"/>
                    </a:lnTo>
                    <a:lnTo>
                      <a:pt x="55" y="24"/>
                    </a:lnTo>
                    <a:lnTo>
                      <a:pt x="56" y="24"/>
                    </a:lnTo>
                    <a:lnTo>
                      <a:pt x="57" y="24"/>
                    </a:lnTo>
                    <a:lnTo>
                      <a:pt x="58" y="24"/>
                    </a:lnTo>
                    <a:lnTo>
                      <a:pt x="60" y="24"/>
                    </a:lnTo>
                    <a:lnTo>
                      <a:pt x="61" y="24"/>
                    </a:lnTo>
                    <a:lnTo>
                      <a:pt x="62" y="31"/>
                    </a:lnTo>
                    <a:lnTo>
                      <a:pt x="63" y="31"/>
                    </a:lnTo>
                    <a:lnTo>
                      <a:pt x="64" y="31"/>
                    </a:lnTo>
                    <a:lnTo>
                      <a:pt x="65" y="24"/>
                    </a:lnTo>
                    <a:lnTo>
                      <a:pt x="67" y="24"/>
                    </a:lnTo>
                    <a:lnTo>
                      <a:pt x="69" y="24"/>
                    </a:lnTo>
                    <a:lnTo>
                      <a:pt x="70" y="24"/>
                    </a:lnTo>
                    <a:lnTo>
                      <a:pt x="71" y="24"/>
                    </a:lnTo>
                    <a:lnTo>
                      <a:pt x="72" y="24"/>
                    </a:lnTo>
                    <a:lnTo>
                      <a:pt x="73" y="24"/>
                    </a:lnTo>
                    <a:lnTo>
                      <a:pt x="75" y="24"/>
                    </a:lnTo>
                    <a:lnTo>
                      <a:pt x="76" y="24"/>
                    </a:lnTo>
                    <a:lnTo>
                      <a:pt x="77" y="24"/>
                    </a:lnTo>
                    <a:lnTo>
                      <a:pt x="78" y="24"/>
                    </a:lnTo>
                    <a:lnTo>
                      <a:pt x="79" y="24"/>
                    </a:lnTo>
                    <a:lnTo>
                      <a:pt x="80" y="24"/>
                    </a:lnTo>
                    <a:lnTo>
                      <a:pt x="83" y="24"/>
                    </a:lnTo>
                    <a:lnTo>
                      <a:pt x="84" y="24"/>
                    </a:lnTo>
                    <a:lnTo>
                      <a:pt x="85" y="24"/>
                    </a:lnTo>
                    <a:lnTo>
                      <a:pt x="86" y="18"/>
                    </a:lnTo>
                    <a:lnTo>
                      <a:pt x="87" y="18"/>
                    </a:lnTo>
                    <a:lnTo>
                      <a:pt x="88" y="18"/>
                    </a:lnTo>
                    <a:lnTo>
                      <a:pt x="90" y="18"/>
                    </a:lnTo>
                    <a:lnTo>
                      <a:pt x="91" y="18"/>
                    </a:lnTo>
                    <a:lnTo>
                      <a:pt x="92" y="18"/>
                    </a:lnTo>
                    <a:lnTo>
                      <a:pt x="93" y="18"/>
                    </a:lnTo>
                    <a:lnTo>
                      <a:pt x="95" y="18"/>
                    </a:lnTo>
                    <a:lnTo>
                      <a:pt x="96" y="18"/>
                    </a:lnTo>
                    <a:lnTo>
                      <a:pt x="98" y="18"/>
                    </a:lnTo>
                    <a:lnTo>
                      <a:pt x="99" y="18"/>
                    </a:lnTo>
                    <a:lnTo>
                      <a:pt x="100" y="18"/>
                    </a:lnTo>
                    <a:lnTo>
                      <a:pt x="101" y="18"/>
                    </a:lnTo>
                    <a:lnTo>
                      <a:pt x="102" y="18"/>
                    </a:lnTo>
                    <a:lnTo>
                      <a:pt x="103" y="18"/>
                    </a:lnTo>
                    <a:lnTo>
                      <a:pt x="105" y="18"/>
                    </a:lnTo>
                    <a:lnTo>
                      <a:pt x="106" y="11"/>
                    </a:lnTo>
                    <a:lnTo>
                      <a:pt x="107" y="11"/>
                    </a:lnTo>
                    <a:lnTo>
                      <a:pt x="109" y="11"/>
                    </a:lnTo>
                    <a:lnTo>
                      <a:pt x="110" y="11"/>
                    </a:lnTo>
                    <a:lnTo>
                      <a:pt x="111" y="11"/>
                    </a:lnTo>
                    <a:lnTo>
                      <a:pt x="113" y="11"/>
                    </a:lnTo>
                    <a:lnTo>
                      <a:pt x="114" y="11"/>
                    </a:lnTo>
                    <a:lnTo>
                      <a:pt x="115" y="11"/>
                    </a:lnTo>
                    <a:lnTo>
                      <a:pt x="116" y="11"/>
                    </a:lnTo>
                    <a:lnTo>
                      <a:pt x="117" y="11"/>
                    </a:lnTo>
                    <a:lnTo>
                      <a:pt x="118" y="11"/>
                    </a:lnTo>
                    <a:lnTo>
                      <a:pt x="120" y="11"/>
                    </a:lnTo>
                    <a:lnTo>
                      <a:pt x="122" y="11"/>
                    </a:lnTo>
                    <a:lnTo>
                      <a:pt x="123" y="11"/>
                    </a:lnTo>
                    <a:lnTo>
                      <a:pt x="124" y="11"/>
                    </a:lnTo>
                    <a:lnTo>
                      <a:pt x="125" y="11"/>
                    </a:lnTo>
                    <a:lnTo>
                      <a:pt x="126" y="11"/>
                    </a:lnTo>
                    <a:lnTo>
                      <a:pt x="128" y="11"/>
                    </a:lnTo>
                    <a:lnTo>
                      <a:pt x="129" y="11"/>
                    </a:lnTo>
                    <a:lnTo>
                      <a:pt x="130" y="5"/>
                    </a:lnTo>
                    <a:lnTo>
                      <a:pt x="131" y="5"/>
                    </a:lnTo>
                    <a:lnTo>
                      <a:pt x="132" y="11"/>
                    </a:lnTo>
                    <a:lnTo>
                      <a:pt x="133" y="5"/>
                    </a:lnTo>
                    <a:lnTo>
                      <a:pt x="136" y="5"/>
                    </a:lnTo>
                    <a:lnTo>
                      <a:pt x="137" y="5"/>
                    </a:lnTo>
                    <a:lnTo>
                      <a:pt x="138" y="5"/>
                    </a:lnTo>
                    <a:lnTo>
                      <a:pt x="139" y="5"/>
                    </a:lnTo>
                    <a:lnTo>
                      <a:pt x="140" y="5"/>
                    </a:lnTo>
                    <a:lnTo>
                      <a:pt x="141" y="5"/>
                    </a:lnTo>
                    <a:lnTo>
                      <a:pt x="143" y="5"/>
                    </a:lnTo>
                    <a:lnTo>
                      <a:pt x="144" y="5"/>
                    </a:lnTo>
                    <a:lnTo>
                      <a:pt x="145" y="5"/>
                    </a:lnTo>
                    <a:lnTo>
                      <a:pt x="146" y="5"/>
                    </a:lnTo>
                    <a:lnTo>
                      <a:pt x="147" y="5"/>
                    </a:lnTo>
                    <a:lnTo>
                      <a:pt x="149" y="11"/>
                    </a:lnTo>
                    <a:lnTo>
                      <a:pt x="151" y="11"/>
                    </a:lnTo>
                    <a:lnTo>
                      <a:pt x="152" y="11"/>
                    </a:lnTo>
                    <a:lnTo>
                      <a:pt x="153" y="18"/>
                    </a:lnTo>
                    <a:lnTo>
                      <a:pt x="154" y="18"/>
                    </a:lnTo>
                    <a:lnTo>
                      <a:pt x="155" y="18"/>
                    </a:lnTo>
                    <a:lnTo>
                      <a:pt x="156" y="18"/>
                    </a:lnTo>
                    <a:lnTo>
                      <a:pt x="158" y="2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51" name="Freeform 193"/>
              <p:cNvSpPr>
                <a:spLocks/>
              </p:cNvSpPr>
              <p:nvPr/>
            </p:nvSpPr>
            <p:spPr bwMode="auto">
              <a:xfrm>
                <a:off x="1378" y="3571"/>
                <a:ext cx="47" cy="7"/>
              </a:xfrm>
              <a:custGeom>
                <a:avLst/>
                <a:gdLst>
                  <a:gd name="T0" fmla="*/ 0 w 157"/>
                  <a:gd name="T1" fmla="*/ 0 h 71"/>
                  <a:gd name="T2" fmla="*/ 0 w 157"/>
                  <a:gd name="T3" fmla="*/ 0 h 71"/>
                  <a:gd name="T4" fmla="*/ 0 w 157"/>
                  <a:gd name="T5" fmla="*/ 0 h 71"/>
                  <a:gd name="T6" fmla="*/ 0 w 157"/>
                  <a:gd name="T7" fmla="*/ 0 h 71"/>
                  <a:gd name="T8" fmla="*/ 0 w 157"/>
                  <a:gd name="T9" fmla="*/ 0 h 71"/>
                  <a:gd name="T10" fmla="*/ 0 w 157"/>
                  <a:gd name="T11" fmla="*/ 0 h 71"/>
                  <a:gd name="T12" fmla="*/ 0 w 157"/>
                  <a:gd name="T13" fmla="*/ 0 h 71"/>
                  <a:gd name="T14" fmla="*/ 0 w 157"/>
                  <a:gd name="T15" fmla="*/ 0 h 71"/>
                  <a:gd name="T16" fmla="*/ 0 w 157"/>
                  <a:gd name="T17" fmla="*/ 0 h 71"/>
                  <a:gd name="T18" fmla="*/ 0 w 157"/>
                  <a:gd name="T19" fmla="*/ 0 h 71"/>
                  <a:gd name="T20" fmla="*/ 0 w 157"/>
                  <a:gd name="T21" fmla="*/ 0 h 71"/>
                  <a:gd name="T22" fmla="*/ 0 w 157"/>
                  <a:gd name="T23" fmla="*/ 0 h 71"/>
                  <a:gd name="T24" fmla="*/ 0 w 157"/>
                  <a:gd name="T25" fmla="*/ 0 h 71"/>
                  <a:gd name="T26" fmla="*/ 0 w 157"/>
                  <a:gd name="T27" fmla="*/ 0 h 71"/>
                  <a:gd name="T28" fmla="*/ 0 w 157"/>
                  <a:gd name="T29" fmla="*/ 0 h 71"/>
                  <a:gd name="T30" fmla="*/ 0 w 157"/>
                  <a:gd name="T31" fmla="*/ 0 h 71"/>
                  <a:gd name="T32" fmla="*/ 0 w 157"/>
                  <a:gd name="T33" fmla="*/ 0 h 71"/>
                  <a:gd name="T34" fmla="*/ 0 w 157"/>
                  <a:gd name="T35" fmla="*/ 0 h 71"/>
                  <a:gd name="T36" fmla="*/ 0 w 157"/>
                  <a:gd name="T37" fmla="*/ 0 h 71"/>
                  <a:gd name="T38" fmla="*/ 0 w 157"/>
                  <a:gd name="T39" fmla="*/ 0 h 71"/>
                  <a:gd name="T40" fmla="*/ 0 w 157"/>
                  <a:gd name="T41" fmla="*/ 0 h 71"/>
                  <a:gd name="T42" fmla="*/ 0 w 157"/>
                  <a:gd name="T43" fmla="*/ 0 h 71"/>
                  <a:gd name="T44" fmla="*/ 0 w 157"/>
                  <a:gd name="T45" fmla="*/ 0 h 71"/>
                  <a:gd name="T46" fmla="*/ 0 w 157"/>
                  <a:gd name="T47" fmla="*/ 0 h 71"/>
                  <a:gd name="T48" fmla="*/ 0 w 157"/>
                  <a:gd name="T49" fmla="*/ 0 h 71"/>
                  <a:gd name="T50" fmla="*/ 0 w 157"/>
                  <a:gd name="T51" fmla="*/ 0 h 71"/>
                  <a:gd name="T52" fmla="*/ 0 w 157"/>
                  <a:gd name="T53" fmla="*/ 0 h 71"/>
                  <a:gd name="T54" fmla="*/ 0 w 157"/>
                  <a:gd name="T55" fmla="*/ 0 h 71"/>
                  <a:gd name="T56" fmla="*/ 0 w 157"/>
                  <a:gd name="T57" fmla="*/ 0 h 71"/>
                  <a:gd name="T58" fmla="*/ 0 w 157"/>
                  <a:gd name="T59" fmla="*/ 0 h 71"/>
                  <a:gd name="T60" fmla="*/ 0 w 157"/>
                  <a:gd name="T61" fmla="*/ 0 h 71"/>
                  <a:gd name="T62" fmla="*/ 0 w 157"/>
                  <a:gd name="T63" fmla="*/ 0 h 71"/>
                  <a:gd name="T64" fmla="*/ 0 w 157"/>
                  <a:gd name="T65" fmla="*/ 0 h 71"/>
                  <a:gd name="T66" fmla="*/ 0 w 157"/>
                  <a:gd name="T67" fmla="*/ 0 h 71"/>
                  <a:gd name="T68" fmla="*/ 0 w 157"/>
                  <a:gd name="T69" fmla="*/ 0 h 71"/>
                  <a:gd name="T70" fmla="*/ 0 w 157"/>
                  <a:gd name="T71" fmla="*/ 0 h 71"/>
                  <a:gd name="T72" fmla="*/ 0 w 157"/>
                  <a:gd name="T73" fmla="*/ 0 h 71"/>
                  <a:gd name="T74" fmla="*/ 0 w 157"/>
                  <a:gd name="T75" fmla="*/ 0 h 71"/>
                  <a:gd name="T76" fmla="*/ 0 w 157"/>
                  <a:gd name="T77" fmla="*/ 0 h 71"/>
                  <a:gd name="T78" fmla="*/ 0 w 157"/>
                  <a:gd name="T79" fmla="*/ 0 h 71"/>
                  <a:gd name="T80" fmla="*/ 0 w 157"/>
                  <a:gd name="T81" fmla="*/ 0 h 71"/>
                  <a:gd name="T82" fmla="*/ 0 w 157"/>
                  <a:gd name="T83" fmla="*/ 0 h 71"/>
                  <a:gd name="T84" fmla="*/ 0 w 157"/>
                  <a:gd name="T85" fmla="*/ 0 h 71"/>
                  <a:gd name="T86" fmla="*/ 0 w 157"/>
                  <a:gd name="T87" fmla="*/ 0 h 71"/>
                  <a:gd name="T88" fmla="*/ 0 w 157"/>
                  <a:gd name="T89" fmla="*/ 0 h 71"/>
                  <a:gd name="T90" fmla="*/ 0 w 157"/>
                  <a:gd name="T91" fmla="*/ 0 h 71"/>
                  <a:gd name="T92" fmla="*/ 0 w 157"/>
                  <a:gd name="T93" fmla="*/ 0 h 71"/>
                  <a:gd name="T94" fmla="*/ 0 w 157"/>
                  <a:gd name="T95" fmla="*/ 0 h 71"/>
                  <a:gd name="T96" fmla="*/ 0 w 157"/>
                  <a:gd name="T97" fmla="*/ 0 h 71"/>
                  <a:gd name="T98" fmla="*/ 0 w 157"/>
                  <a:gd name="T99" fmla="*/ 0 h 71"/>
                  <a:gd name="T100" fmla="*/ 0 w 157"/>
                  <a:gd name="T101" fmla="*/ 0 h 71"/>
                  <a:gd name="T102" fmla="*/ 0 w 157"/>
                  <a:gd name="T103" fmla="*/ 0 h 71"/>
                  <a:gd name="T104" fmla="*/ 0 w 157"/>
                  <a:gd name="T105" fmla="*/ 0 h 71"/>
                  <a:gd name="T106" fmla="*/ 0 w 157"/>
                  <a:gd name="T107" fmla="*/ 0 h 71"/>
                  <a:gd name="T108" fmla="*/ 0 w 157"/>
                  <a:gd name="T109" fmla="*/ 0 h 71"/>
                  <a:gd name="T110" fmla="*/ 0 w 157"/>
                  <a:gd name="T111" fmla="*/ 0 h 71"/>
                  <a:gd name="T112" fmla="*/ 0 w 157"/>
                  <a:gd name="T113" fmla="*/ 0 h 71"/>
                  <a:gd name="T114" fmla="*/ 0 w 157"/>
                  <a:gd name="T115" fmla="*/ 0 h 71"/>
                  <a:gd name="T116" fmla="*/ 0 w 157"/>
                  <a:gd name="T117" fmla="*/ 0 h 71"/>
                  <a:gd name="T118" fmla="*/ 0 w 157"/>
                  <a:gd name="T119" fmla="*/ 0 h 71"/>
                  <a:gd name="T120" fmla="*/ 0 w 157"/>
                  <a:gd name="T121" fmla="*/ 0 h 71"/>
                  <a:gd name="T122" fmla="*/ 0 w 157"/>
                  <a:gd name="T123" fmla="*/ 0 h 71"/>
                  <a:gd name="T124" fmla="*/ 0 w 157"/>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71">
                    <a:moveTo>
                      <a:pt x="0" y="0"/>
                    </a:moveTo>
                    <a:lnTo>
                      <a:pt x="1" y="0"/>
                    </a:lnTo>
                    <a:lnTo>
                      <a:pt x="2" y="0"/>
                    </a:lnTo>
                    <a:lnTo>
                      <a:pt x="4" y="0"/>
                    </a:lnTo>
                    <a:lnTo>
                      <a:pt x="5" y="7"/>
                    </a:lnTo>
                    <a:lnTo>
                      <a:pt x="6" y="7"/>
                    </a:lnTo>
                    <a:lnTo>
                      <a:pt x="8" y="7"/>
                    </a:lnTo>
                    <a:lnTo>
                      <a:pt x="9" y="13"/>
                    </a:lnTo>
                    <a:lnTo>
                      <a:pt x="10" y="13"/>
                    </a:lnTo>
                    <a:lnTo>
                      <a:pt x="11" y="13"/>
                    </a:lnTo>
                    <a:lnTo>
                      <a:pt x="12" y="13"/>
                    </a:lnTo>
                    <a:lnTo>
                      <a:pt x="13" y="13"/>
                    </a:lnTo>
                    <a:lnTo>
                      <a:pt x="15" y="20"/>
                    </a:lnTo>
                    <a:lnTo>
                      <a:pt x="17" y="20"/>
                    </a:lnTo>
                    <a:lnTo>
                      <a:pt x="18" y="20"/>
                    </a:lnTo>
                    <a:lnTo>
                      <a:pt x="19" y="26"/>
                    </a:lnTo>
                    <a:lnTo>
                      <a:pt x="20" y="26"/>
                    </a:lnTo>
                    <a:lnTo>
                      <a:pt x="21" y="26"/>
                    </a:lnTo>
                    <a:lnTo>
                      <a:pt x="23" y="33"/>
                    </a:lnTo>
                    <a:lnTo>
                      <a:pt x="24" y="33"/>
                    </a:lnTo>
                    <a:lnTo>
                      <a:pt x="25" y="33"/>
                    </a:lnTo>
                    <a:lnTo>
                      <a:pt x="26" y="33"/>
                    </a:lnTo>
                    <a:lnTo>
                      <a:pt x="27" y="39"/>
                    </a:lnTo>
                    <a:lnTo>
                      <a:pt x="28" y="39"/>
                    </a:lnTo>
                    <a:lnTo>
                      <a:pt x="31" y="39"/>
                    </a:lnTo>
                    <a:lnTo>
                      <a:pt x="32" y="46"/>
                    </a:lnTo>
                    <a:lnTo>
                      <a:pt x="33" y="46"/>
                    </a:lnTo>
                    <a:lnTo>
                      <a:pt x="34" y="46"/>
                    </a:lnTo>
                    <a:lnTo>
                      <a:pt x="35" y="46"/>
                    </a:lnTo>
                    <a:lnTo>
                      <a:pt x="36" y="51"/>
                    </a:lnTo>
                    <a:lnTo>
                      <a:pt x="38" y="51"/>
                    </a:lnTo>
                    <a:lnTo>
                      <a:pt x="39" y="51"/>
                    </a:lnTo>
                    <a:lnTo>
                      <a:pt x="40" y="51"/>
                    </a:lnTo>
                    <a:lnTo>
                      <a:pt x="41" y="58"/>
                    </a:lnTo>
                    <a:lnTo>
                      <a:pt x="42" y="58"/>
                    </a:lnTo>
                    <a:lnTo>
                      <a:pt x="44" y="58"/>
                    </a:lnTo>
                    <a:lnTo>
                      <a:pt x="46" y="58"/>
                    </a:lnTo>
                    <a:lnTo>
                      <a:pt x="47" y="58"/>
                    </a:lnTo>
                    <a:lnTo>
                      <a:pt x="48" y="58"/>
                    </a:lnTo>
                    <a:lnTo>
                      <a:pt x="49" y="58"/>
                    </a:lnTo>
                    <a:lnTo>
                      <a:pt x="50" y="58"/>
                    </a:lnTo>
                    <a:lnTo>
                      <a:pt x="51" y="58"/>
                    </a:lnTo>
                    <a:lnTo>
                      <a:pt x="53" y="64"/>
                    </a:lnTo>
                    <a:lnTo>
                      <a:pt x="54" y="64"/>
                    </a:lnTo>
                    <a:lnTo>
                      <a:pt x="55" y="64"/>
                    </a:lnTo>
                    <a:lnTo>
                      <a:pt x="57" y="64"/>
                    </a:lnTo>
                    <a:lnTo>
                      <a:pt x="58" y="64"/>
                    </a:lnTo>
                    <a:lnTo>
                      <a:pt x="59" y="64"/>
                    </a:lnTo>
                    <a:lnTo>
                      <a:pt x="61" y="64"/>
                    </a:lnTo>
                    <a:lnTo>
                      <a:pt x="62" y="64"/>
                    </a:lnTo>
                    <a:lnTo>
                      <a:pt x="63" y="64"/>
                    </a:lnTo>
                    <a:lnTo>
                      <a:pt x="64" y="64"/>
                    </a:lnTo>
                    <a:lnTo>
                      <a:pt x="65" y="71"/>
                    </a:lnTo>
                    <a:lnTo>
                      <a:pt x="66" y="71"/>
                    </a:lnTo>
                    <a:lnTo>
                      <a:pt x="68" y="71"/>
                    </a:lnTo>
                    <a:lnTo>
                      <a:pt x="69" y="64"/>
                    </a:lnTo>
                    <a:lnTo>
                      <a:pt x="71" y="64"/>
                    </a:lnTo>
                    <a:lnTo>
                      <a:pt x="72" y="71"/>
                    </a:lnTo>
                    <a:lnTo>
                      <a:pt x="73" y="71"/>
                    </a:lnTo>
                    <a:lnTo>
                      <a:pt x="74" y="71"/>
                    </a:lnTo>
                    <a:lnTo>
                      <a:pt x="76" y="71"/>
                    </a:lnTo>
                    <a:lnTo>
                      <a:pt x="77" y="71"/>
                    </a:lnTo>
                    <a:lnTo>
                      <a:pt x="78" y="71"/>
                    </a:lnTo>
                    <a:lnTo>
                      <a:pt x="79" y="71"/>
                    </a:lnTo>
                    <a:lnTo>
                      <a:pt x="80" y="71"/>
                    </a:lnTo>
                    <a:lnTo>
                      <a:pt x="81" y="71"/>
                    </a:lnTo>
                    <a:lnTo>
                      <a:pt x="84" y="71"/>
                    </a:lnTo>
                    <a:lnTo>
                      <a:pt x="85" y="71"/>
                    </a:lnTo>
                    <a:lnTo>
                      <a:pt x="86" y="71"/>
                    </a:lnTo>
                    <a:lnTo>
                      <a:pt x="87" y="71"/>
                    </a:lnTo>
                    <a:lnTo>
                      <a:pt x="88" y="71"/>
                    </a:lnTo>
                    <a:lnTo>
                      <a:pt x="89" y="71"/>
                    </a:lnTo>
                    <a:lnTo>
                      <a:pt x="91" y="71"/>
                    </a:lnTo>
                    <a:lnTo>
                      <a:pt x="92" y="71"/>
                    </a:lnTo>
                    <a:lnTo>
                      <a:pt x="93" y="71"/>
                    </a:lnTo>
                    <a:lnTo>
                      <a:pt x="94" y="71"/>
                    </a:lnTo>
                    <a:lnTo>
                      <a:pt x="95" y="71"/>
                    </a:lnTo>
                    <a:lnTo>
                      <a:pt x="97" y="71"/>
                    </a:lnTo>
                    <a:lnTo>
                      <a:pt x="99" y="71"/>
                    </a:lnTo>
                    <a:lnTo>
                      <a:pt x="100" y="71"/>
                    </a:lnTo>
                    <a:lnTo>
                      <a:pt x="101" y="71"/>
                    </a:lnTo>
                    <a:lnTo>
                      <a:pt x="102" y="71"/>
                    </a:lnTo>
                    <a:lnTo>
                      <a:pt x="103" y="71"/>
                    </a:lnTo>
                    <a:lnTo>
                      <a:pt x="104" y="71"/>
                    </a:lnTo>
                    <a:lnTo>
                      <a:pt x="106" y="71"/>
                    </a:lnTo>
                    <a:lnTo>
                      <a:pt x="107" y="71"/>
                    </a:lnTo>
                    <a:lnTo>
                      <a:pt x="108" y="71"/>
                    </a:lnTo>
                    <a:lnTo>
                      <a:pt x="109" y="71"/>
                    </a:lnTo>
                    <a:lnTo>
                      <a:pt x="111" y="71"/>
                    </a:lnTo>
                    <a:lnTo>
                      <a:pt x="112" y="71"/>
                    </a:lnTo>
                    <a:lnTo>
                      <a:pt x="114" y="71"/>
                    </a:lnTo>
                    <a:lnTo>
                      <a:pt x="115" y="71"/>
                    </a:lnTo>
                    <a:lnTo>
                      <a:pt x="116" y="71"/>
                    </a:lnTo>
                    <a:lnTo>
                      <a:pt x="117" y="71"/>
                    </a:lnTo>
                    <a:lnTo>
                      <a:pt x="118" y="71"/>
                    </a:lnTo>
                    <a:lnTo>
                      <a:pt x="119" y="64"/>
                    </a:lnTo>
                    <a:lnTo>
                      <a:pt x="121" y="64"/>
                    </a:lnTo>
                    <a:lnTo>
                      <a:pt x="122" y="64"/>
                    </a:lnTo>
                    <a:lnTo>
                      <a:pt x="124" y="64"/>
                    </a:lnTo>
                    <a:lnTo>
                      <a:pt x="125" y="64"/>
                    </a:lnTo>
                    <a:lnTo>
                      <a:pt x="126" y="64"/>
                    </a:lnTo>
                    <a:lnTo>
                      <a:pt x="127" y="64"/>
                    </a:lnTo>
                    <a:lnTo>
                      <a:pt x="129" y="64"/>
                    </a:lnTo>
                    <a:lnTo>
                      <a:pt x="130" y="64"/>
                    </a:lnTo>
                    <a:lnTo>
                      <a:pt x="131" y="64"/>
                    </a:lnTo>
                    <a:lnTo>
                      <a:pt x="132" y="64"/>
                    </a:lnTo>
                    <a:lnTo>
                      <a:pt x="133" y="63"/>
                    </a:lnTo>
                    <a:lnTo>
                      <a:pt x="134" y="63"/>
                    </a:lnTo>
                    <a:lnTo>
                      <a:pt x="137" y="63"/>
                    </a:lnTo>
                    <a:lnTo>
                      <a:pt x="138" y="63"/>
                    </a:lnTo>
                    <a:lnTo>
                      <a:pt x="139" y="63"/>
                    </a:lnTo>
                    <a:lnTo>
                      <a:pt x="140" y="63"/>
                    </a:lnTo>
                    <a:lnTo>
                      <a:pt x="141" y="63"/>
                    </a:lnTo>
                    <a:lnTo>
                      <a:pt x="142" y="63"/>
                    </a:lnTo>
                    <a:lnTo>
                      <a:pt x="144" y="63"/>
                    </a:lnTo>
                    <a:lnTo>
                      <a:pt x="145" y="63"/>
                    </a:lnTo>
                    <a:lnTo>
                      <a:pt x="146" y="63"/>
                    </a:lnTo>
                    <a:lnTo>
                      <a:pt x="147" y="63"/>
                    </a:lnTo>
                    <a:lnTo>
                      <a:pt x="148" y="63"/>
                    </a:lnTo>
                    <a:lnTo>
                      <a:pt x="149" y="63"/>
                    </a:lnTo>
                    <a:lnTo>
                      <a:pt x="152" y="63"/>
                    </a:lnTo>
                    <a:lnTo>
                      <a:pt x="153" y="63"/>
                    </a:lnTo>
                    <a:lnTo>
                      <a:pt x="154" y="63"/>
                    </a:lnTo>
                    <a:lnTo>
                      <a:pt x="155" y="63"/>
                    </a:lnTo>
                    <a:lnTo>
                      <a:pt x="156" y="63"/>
                    </a:lnTo>
                    <a:lnTo>
                      <a:pt x="157" y="6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52" name="Freeform 194"/>
              <p:cNvSpPr>
                <a:spLocks/>
              </p:cNvSpPr>
              <p:nvPr/>
            </p:nvSpPr>
            <p:spPr bwMode="auto">
              <a:xfrm>
                <a:off x="1425" y="3577"/>
                <a:ext cx="47" cy="1"/>
              </a:xfrm>
              <a:custGeom>
                <a:avLst/>
                <a:gdLst>
                  <a:gd name="T0" fmla="*/ 0 w 158"/>
                  <a:gd name="T1" fmla="*/ 0 h 14"/>
                  <a:gd name="T2" fmla="*/ 0 w 158"/>
                  <a:gd name="T3" fmla="*/ 0 h 14"/>
                  <a:gd name="T4" fmla="*/ 0 w 158"/>
                  <a:gd name="T5" fmla="*/ 0 h 14"/>
                  <a:gd name="T6" fmla="*/ 0 w 158"/>
                  <a:gd name="T7" fmla="*/ 0 h 14"/>
                  <a:gd name="T8" fmla="*/ 0 w 158"/>
                  <a:gd name="T9" fmla="*/ 0 h 14"/>
                  <a:gd name="T10" fmla="*/ 0 w 158"/>
                  <a:gd name="T11" fmla="*/ 0 h 14"/>
                  <a:gd name="T12" fmla="*/ 0 w 158"/>
                  <a:gd name="T13" fmla="*/ 0 h 14"/>
                  <a:gd name="T14" fmla="*/ 0 w 158"/>
                  <a:gd name="T15" fmla="*/ 0 h 14"/>
                  <a:gd name="T16" fmla="*/ 0 w 158"/>
                  <a:gd name="T17" fmla="*/ 0 h 14"/>
                  <a:gd name="T18" fmla="*/ 0 w 158"/>
                  <a:gd name="T19" fmla="*/ 0 h 14"/>
                  <a:gd name="T20" fmla="*/ 0 w 158"/>
                  <a:gd name="T21" fmla="*/ 0 h 14"/>
                  <a:gd name="T22" fmla="*/ 0 w 158"/>
                  <a:gd name="T23" fmla="*/ 0 h 14"/>
                  <a:gd name="T24" fmla="*/ 0 w 158"/>
                  <a:gd name="T25" fmla="*/ 0 h 14"/>
                  <a:gd name="T26" fmla="*/ 0 w 158"/>
                  <a:gd name="T27" fmla="*/ 0 h 14"/>
                  <a:gd name="T28" fmla="*/ 0 w 158"/>
                  <a:gd name="T29" fmla="*/ 0 h 14"/>
                  <a:gd name="T30" fmla="*/ 0 w 158"/>
                  <a:gd name="T31" fmla="*/ 0 h 14"/>
                  <a:gd name="T32" fmla="*/ 0 w 158"/>
                  <a:gd name="T33" fmla="*/ 0 h 14"/>
                  <a:gd name="T34" fmla="*/ 0 w 158"/>
                  <a:gd name="T35" fmla="*/ 0 h 14"/>
                  <a:gd name="T36" fmla="*/ 0 w 158"/>
                  <a:gd name="T37" fmla="*/ 0 h 14"/>
                  <a:gd name="T38" fmla="*/ 0 w 158"/>
                  <a:gd name="T39" fmla="*/ 0 h 14"/>
                  <a:gd name="T40" fmla="*/ 0 w 158"/>
                  <a:gd name="T41" fmla="*/ 0 h 14"/>
                  <a:gd name="T42" fmla="*/ 0 w 158"/>
                  <a:gd name="T43" fmla="*/ 0 h 14"/>
                  <a:gd name="T44" fmla="*/ 0 w 158"/>
                  <a:gd name="T45" fmla="*/ 0 h 14"/>
                  <a:gd name="T46" fmla="*/ 0 w 158"/>
                  <a:gd name="T47" fmla="*/ 0 h 14"/>
                  <a:gd name="T48" fmla="*/ 0 w 158"/>
                  <a:gd name="T49" fmla="*/ 0 h 14"/>
                  <a:gd name="T50" fmla="*/ 0 w 158"/>
                  <a:gd name="T51" fmla="*/ 0 h 14"/>
                  <a:gd name="T52" fmla="*/ 0 w 158"/>
                  <a:gd name="T53" fmla="*/ 0 h 14"/>
                  <a:gd name="T54" fmla="*/ 0 w 158"/>
                  <a:gd name="T55" fmla="*/ 0 h 14"/>
                  <a:gd name="T56" fmla="*/ 0 w 158"/>
                  <a:gd name="T57" fmla="*/ 0 h 14"/>
                  <a:gd name="T58" fmla="*/ 0 w 158"/>
                  <a:gd name="T59" fmla="*/ 0 h 14"/>
                  <a:gd name="T60" fmla="*/ 0 w 158"/>
                  <a:gd name="T61" fmla="*/ 0 h 14"/>
                  <a:gd name="T62" fmla="*/ 0 w 158"/>
                  <a:gd name="T63" fmla="*/ 0 h 14"/>
                  <a:gd name="T64" fmla="*/ 0 w 158"/>
                  <a:gd name="T65" fmla="*/ 0 h 14"/>
                  <a:gd name="T66" fmla="*/ 0 w 158"/>
                  <a:gd name="T67" fmla="*/ 0 h 14"/>
                  <a:gd name="T68" fmla="*/ 0 w 158"/>
                  <a:gd name="T69" fmla="*/ 0 h 14"/>
                  <a:gd name="T70" fmla="*/ 0 w 158"/>
                  <a:gd name="T71" fmla="*/ 0 h 14"/>
                  <a:gd name="T72" fmla="*/ 0 w 158"/>
                  <a:gd name="T73" fmla="*/ 0 h 14"/>
                  <a:gd name="T74" fmla="*/ 0 w 158"/>
                  <a:gd name="T75" fmla="*/ 0 h 14"/>
                  <a:gd name="T76" fmla="*/ 0 w 158"/>
                  <a:gd name="T77" fmla="*/ 0 h 14"/>
                  <a:gd name="T78" fmla="*/ 0 w 158"/>
                  <a:gd name="T79" fmla="*/ 0 h 14"/>
                  <a:gd name="T80" fmla="*/ 0 w 158"/>
                  <a:gd name="T81" fmla="*/ 0 h 14"/>
                  <a:gd name="T82" fmla="*/ 0 w 158"/>
                  <a:gd name="T83" fmla="*/ 0 h 14"/>
                  <a:gd name="T84" fmla="*/ 0 w 158"/>
                  <a:gd name="T85" fmla="*/ 0 h 14"/>
                  <a:gd name="T86" fmla="*/ 0 w 158"/>
                  <a:gd name="T87" fmla="*/ 0 h 14"/>
                  <a:gd name="T88" fmla="*/ 0 w 158"/>
                  <a:gd name="T89" fmla="*/ 0 h 14"/>
                  <a:gd name="T90" fmla="*/ 0 w 158"/>
                  <a:gd name="T91" fmla="*/ 0 h 14"/>
                  <a:gd name="T92" fmla="*/ 0 w 158"/>
                  <a:gd name="T93" fmla="*/ 0 h 14"/>
                  <a:gd name="T94" fmla="*/ 0 w 158"/>
                  <a:gd name="T95" fmla="*/ 0 h 14"/>
                  <a:gd name="T96" fmla="*/ 0 w 158"/>
                  <a:gd name="T97" fmla="*/ 0 h 14"/>
                  <a:gd name="T98" fmla="*/ 0 w 158"/>
                  <a:gd name="T99" fmla="*/ 0 h 14"/>
                  <a:gd name="T100" fmla="*/ 0 w 158"/>
                  <a:gd name="T101" fmla="*/ 0 h 14"/>
                  <a:gd name="T102" fmla="*/ 0 w 158"/>
                  <a:gd name="T103" fmla="*/ 0 h 14"/>
                  <a:gd name="T104" fmla="*/ 0 w 158"/>
                  <a:gd name="T105" fmla="*/ 0 h 14"/>
                  <a:gd name="T106" fmla="*/ 0 w 158"/>
                  <a:gd name="T107" fmla="*/ 0 h 14"/>
                  <a:gd name="T108" fmla="*/ 0 w 158"/>
                  <a:gd name="T109" fmla="*/ 0 h 14"/>
                  <a:gd name="T110" fmla="*/ 0 w 158"/>
                  <a:gd name="T111" fmla="*/ 0 h 14"/>
                  <a:gd name="T112" fmla="*/ 0 w 158"/>
                  <a:gd name="T113" fmla="*/ 0 h 14"/>
                  <a:gd name="T114" fmla="*/ 0 w 158"/>
                  <a:gd name="T115" fmla="*/ 0 h 14"/>
                  <a:gd name="T116" fmla="*/ 0 w 158"/>
                  <a:gd name="T117" fmla="*/ 0 h 14"/>
                  <a:gd name="T118" fmla="*/ 0 w 158"/>
                  <a:gd name="T119" fmla="*/ 0 h 14"/>
                  <a:gd name="T120" fmla="*/ 0 w 158"/>
                  <a:gd name="T121" fmla="*/ 0 h 14"/>
                  <a:gd name="T122" fmla="*/ 0 w 158"/>
                  <a:gd name="T123" fmla="*/ 0 h 14"/>
                  <a:gd name="T124" fmla="*/ 0 w 158"/>
                  <a:gd name="T125" fmla="*/ 0 h 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4">
                    <a:moveTo>
                      <a:pt x="0" y="8"/>
                    </a:moveTo>
                    <a:lnTo>
                      <a:pt x="2" y="8"/>
                    </a:lnTo>
                    <a:lnTo>
                      <a:pt x="3" y="8"/>
                    </a:lnTo>
                    <a:lnTo>
                      <a:pt x="4" y="8"/>
                    </a:lnTo>
                    <a:lnTo>
                      <a:pt x="5" y="8"/>
                    </a:lnTo>
                    <a:lnTo>
                      <a:pt x="7" y="8"/>
                    </a:lnTo>
                    <a:lnTo>
                      <a:pt x="8" y="8"/>
                    </a:lnTo>
                    <a:lnTo>
                      <a:pt x="10" y="8"/>
                    </a:lnTo>
                    <a:lnTo>
                      <a:pt x="11" y="8"/>
                    </a:lnTo>
                    <a:lnTo>
                      <a:pt x="12" y="8"/>
                    </a:lnTo>
                    <a:lnTo>
                      <a:pt x="13" y="8"/>
                    </a:lnTo>
                    <a:lnTo>
                      <a:pt x="14" y="8"/>
                    </a:lnTo>
                    <a:lnTo>
                      <a:pt x="15" y="8"/>
                    </a:lnTo>
                    <a:lnTo>
                      <a:pt x="17" y="8"/>
                    </a:lnTo>
                    <a:lnTo>
                      <a:pt x="18" y="8"/>
                    </a:lnTo>
                    <a:lnTo>
                      <a:pt x="20" y="8"/>
                    </a:lnTo>
                    <a:lnTo>
                      <a:pt x="21" y="8"/>
                    </a:lnTo>
                    <a:lnTo>
                      <a:pt x="22" y="8"/>
                    </a:lnTo>
                    <a:lnTo>
                      <a:pt x="23" y="8"/>
                    </a:lnTo>
                    <a:lnTo>
                      <a:pt x="25" y="14"/>
                    </a:lnTo>
                    <a:lnTo>
                      <a:pt x="26" y="14"/>
                    </a:lnTo>
                    <a:lnTo>
                      <a:pt x="27" y="14"/>
                    </a:lnTo>
                    <a:lnTo>
                      <a:pt x="28" y="8"/>
                    </a:lnTo>
                    <a:lnTo>
                      <a:pt x="29" y="8"/>
                    </a:lnTo>
                    <a:lnTo>
                      <a:pt x="30" y="8"/>
                    </a:lnTo>
                    <a:lnTo>
                      <a:pt x="32" y="8"/>
                    </a:lnTo>
                    <a:lnTo>
                      <a:pt x="34" y="8"/>
                    </a:lnTo>
                    <a:lnTo>
                      <a:pt x="35" y="8"/>
                    </a:lnTo>
                    <a:lnTo>
                      <a:pt x="36" y="8"/>
                    </a:lnTo>
                    <a:lnTo>
                      <a:pt x="37" y="8"/>
                    </a:lnTo>
                    <a:lnTo>
                      <a:pt x="38" y="8"/>
                    </a:lnTo>
                    <a:lnTo>
                      <a:pt x="40" y="8"/>
                    </a:lnTo>
                    <a:lnTo>
                      <a:pt x="41" y="8"/>
                    </a:lnTo>
                    <a:lnTo>
                      <a:pt x="42" y="8"/>
                    </a:lnTo>
                    <a:lnTo>
                      <a:pt x="43" y="8"/>
                    </a:lnTo>
                    <a:lnTo>
                      <a:pt x="44" y="8"/>
                    </a:lnTo>
                    <a:lnTo>
                      <a:pt x="45" y="8"/>
                    </a:lnTo>
                    <a:lnTo>
                      <a:pt x="48" y="8"/>
                    </a:lnTo>
                    <a:lnTo>
                      <a:pt x="49" y="8"/>
                    </a:lnTo>
                    <a:lnTo>
                      <a:pt x="50" y="8"/>
                    </a:lnTo>
                    <a:lnTo>
                      <a:pt x="51" y="8"/>
                    </a:lnTo>
                    <a:lnTo>
                      <a:pt x="52" y="8"/>
                    </a:lnTo>
                    <a:lnTo>
                      <a:pt x="53" y="8"/>
                    </a:lnTo>
                    <a:lnTo>
                      <a:pt x="55" y="8"/>
                    </a:lnTo>
                    <a:lnTo>
                      <a:pt x="56" y="8"/>
                    </a:lnTo>
                    <a:lnTo>
                      <a:pt x="57" y="8"/>
                    </a:lnTo>
                    <a:lnTo>
                      <a:pt x="58" y="8"/>
                    </a:lnTo>
                    <a:lnTo>
                      <a:pt x="60" y="1"/>
                    </a:lnTo>
                    <a:lnTo>
                      <a:pt x="61" y="1"/>
                    </a:lnTo>
                    <a:lnTo>
                      <a:pt x="63" y="1"/>
                    </a:lnTo>
                    <a:lnTo>
                      <a:pt x="64" y="1"/>
                    </a:lnTo>
                    <a:lnTo>
                      <a:pt x="65" y="1"/>
                    </a:lnTo>
                    <a:lnTo>
                      <a:pt x="66" y="1"/>
                    </a:lnTo>
                    <a:lnTo>
                      <a:pt x="67" y="1"/>
                    </a:lnTo>
                    <a:lnTo>
                      <a:pt x="68" y="1"/>
                    </a:lnTo>
                    <a:lnTo>
                      <a:pt x="70" y="1"/>
                    </a:lnTo>
                    <a:lnTo>
                      <a:pt x="71" y="1"/>
                    </a:lnTo>
                    <a:lnTo>
                      <a:pt x="72" y="1"/>
                    </a:lnTo>
                    <a:lnTo>
                      <a:pt x="74" y="1"/>
                    </a:lnTo>
                    <a:lnTo>
                      <a:pt x="75" y="1"/>
                    </a:lnTo>
                    <a:lnTo>
                      <a:pt x="76" y="1"/>
                    </a:lnTo>
                    <a:lnTo>
                      <a:pt x="78" y="1"/>
                    </a:lnTo>
                    <a:lnTo>
                      <a:pt x="79" y="1"/>
                    </a:lnTo>
                    <a:lnTo>
                      <a:pt x="80" y="1"/>
                    </a:lnTo>
                    <a:lnTo>
                      <a:pt x="81" y="1"/>
                    </a:lnTo>
                    <a:lnTo>
                      <a:pt x="82" y="1"/>
                    </a:lnTo>
                    <a:lnTo>
                      <a:pt x="83" y="8"/>
                    </a:lnTo>
                    <a:lnTo>
                      <a:pt x="85" y="8"/>
                    </a:lnTo>
                    <a:lnTo>
                      <a:pt x="87" y="8"/>
                    </a:lnTo>
                    <a:lnTo>
                      <a:pt x="88" y="8"/>
                    </a:lnTo>
                    <a:lnTo>
                      <a:pt x="89" y="8"/>
                    </a:lnTo>
                    <a:lnTo>
                      <a:pt x="90" y="8"/>
                    </a:lnTo>
                    <a:lnTo>
                      <a:pt x="91" y="8"/>
                    </a:lnTo>
                    <a:lnTo>
                      <a:pt x="93" y="8"/>
                    </a:lnTo>
                    <a:lnTo>
                      <a:pt x="94" y="8"/>
                    </a:lnTo>
                    <a:lnTo>
                      <a:pt x="95" y="8"/>
                    </a:lnTo>
                    <a:lnTo>
                      <a:pt x="96" y="8"/>
                    </a:lnTo>
                    <a:lnTo>
                      <a:pt x="97" y="8"/>
                    </a:lnTo>
                    <a:lnTo>
                      <a:pt x="98" y="8"/>
                    </a:lnTo>
                    <a:lnTo>
                      <a:pt x="101" y="7"/>
                    </a:lnTo>
                    <a:lnTo>
                      <a:pt x="102" y="7"/>
                    </a:lnTo>
                    <a:lnTo>
                      <a:pt x="103" y="7"/>
                    </a:lnTo>
                    <a:lnTo>
                      <a:pt x="104" y="7"/>
                    </a:lnTo>
                    <a:lnTo>
                      <a:pt x="105" y="7"/>
                    </a:lnTo>
                    <a:lnTo>
                      <a:pt x="106" y="7"/>
                    </a:lnTo>
                    <a:lnTo>
                      <a:pt x="108" y="7"/>
                    </a:lnTo>
                    <a:lnTo>
                      <a:pt x="109" y="7"/>
                    </a:lnTo>
                    <a:lnTo>
                      <a:pt x="110" y="7"/>
                    </a:lnTo>
                    <a:lnTo>
                      <a:pt x="111" y="7"/>
                    </a:lnTo>
                    <a:lnTo>
                      <a:pt x="112" y="7"/>
                    </a:lnTo>
                    <a:lnTo>
                      <a:pt x="114" y="7"/>
                    </a:lnTo>
                    <a:lnTo>
                      <a:pt x="116" y="7"/>
                    </a:lnTo>
                    <a:lnTo>
                      <a:pt x="117" y="7"/>
                    </a:lnTo>
                    <a:lnTo>
                      <a:pt x="118" y="7"/>
                    </a:lnTo>
                    <a:lnTo>
                      <a:pt x="119" y="7"/>
                    </a:lnTo>
                    <a:lnTo>
                      <a:pt x="120" y="7"/>
                    </a:lnTo>
                    <a:lnTo>
                      <a:pt x="121" y="7"/>
                    </a:lnTo>
                    <a:lnTo>
                      <a:pt x="123" y="7"/>
                    </a:lnTo>
                    <a:lnTo>
                      <a:pt x="124" y="7"/>
                    </a:lnTo>
                    <a:lnTo>
                      <a:pt x="125" y="7"/>
                    </a:lnTo>
                    <a:lnTo>
                      <a:pt x="127" y="7"/>
                    </a:lnTo>
                    <a:lnTo>
                      <a:pt x="128" y="7"/>
                    </a:lnTo>
                    <a:lnTo>
                      <a:pt x="129" y="7"/>
                    </a:lnTo>
                    <a:lnTo>
                      <a:pt x="131" y="7"/>
                    </a:lnTo>
                    <a:lnTo>
                      <a:pt x="132" y="7"/>
                    </a:lnTo>
                    <a:lnTo>
                      <a:pt x="133" y="7"/>
                    </a:lnTo>
                    <a:lnTo>
                      <a:pt x="134" y="7"/>
                    </a:lnTo>
                    <a:lnTo>
                      <a:pt x="135" y="7"/>
                    </a:lnTo>
                    <a:lnTo>
                      <a:pt x="136" y="7"/>
                    </a:lnTo>
                    <a:lnTo>
                      <a:pt x="138" y="7"/>
                    </a:lnTo>
                    <a:lnTo>
                      <a:pt x="140" y="7"/>
                    </a:lnTo>
                    <a:lnTo>
                      <a:pt x="141" y="7"/>
                    </a:lnTo>
                    <a:lnTo>
                      <a:pt x="142" y="7"/>
                    </a:lnTo>
                    <a:lnTo>
                      <a:pt x="143" y="0"/>
                    </a:lnTo>
                    <a:lnTo>
                      <a:pt x="144" y="0"/>
                    </a:lnTo>
                    <a:lnTo>
                      <a:pt x="146" y="0"/>
                    </a:lnTo>
                    <a:lnTo>
                      <a:pt x="147" y="0"/>
                    </a:lnTo>
                    <a:lnTo>
                      <a:pt x="148" y="0"/>
                    </a:lnTo>
                    <a:lnTo>
                      <a:pt x="149" y="0"/>
                    </a:lnTo>
                    <a:lnTo>
                      <a:pt x="150" y="0"/>
                    </a:lnTo>
                    <a:lnTo>
                      <a:pt x="151" y="0"/>
                    </a:lnTo>
                    <a:lnTo>
                      <a:pt x="154" y="0"/>
                    </a:lnTo>
                    <a:lnTo>
                      <a:pt x="155" y="0"/>
                    </a:lnTo>
                    <a:lnTo>
                      <a:pt x="156" y="7"/>
                    </a:lnTo>
                    <a:lnTo>
                      <a:pt x="157" y="7"/>
                    </a:lnTo>
                    <a:lnTo>
                      <a:pt x="158"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53" name="Freeform 195"/>
              <p:cNvSpPr>
                <a:spLocks/>
              </p:cNvSpPr>
              <p:nvPr/>
            </p:nvSpPr>
            <p:spPr bwMode="auto">
              <a:xfrm>
                <a:off x="1472" y="3572"/>
                <a:ext cx="47" cy="6"/>
              </a:xfrm>
              <a:custGeom>
                <a:avLst/>
                <a:gdLst>
                  <a:gd name="T0" fmla="*/ 0 w 158"/>
                  <a:gd name="T1" fmla="*/ 0 h 64"/>
                  <a:gd name="T2" fmla="*/ 0 w 158"/>
                  <a:gd name="T3" fmla="*/ 0 h 64"/>
                  <a:gd name="T4" fmla="*/ 0 w 158"/>
                  <a:gd name="T5" fmla="*/ 0 h 64"/>
                  <a:gd name="T6" fmla="*/ 0 w 158"/>
                  <a:gd name="T7" fmla="*/ 0 h 64"/>
                  <a:gd name="T8" fmla="*/ 0 w 158"/>
                  <a:gd name="T9" fmla="*/ 0 h 64"/>
                  <a:gd name="T10" fmla="*/ 0 w 158"/>
                  <a:gd name="T11" fmla="*/ 0 h 64"/>
                  <a:gd name="T12" fmla="*/ 0 w 158"/>
                  <a:gd name="T13" fmla="*/ 0 h 64"/>
                  <a:gd name="T14" fmla="*/ 0 w 158"/>
                  <a:gd name="T15" fmla="*/ 0 h 64"/>
                  <a:gd name="T16" fmla="*/ 0 w 158"/>
                  <a:gd name="T17" fmla="*/ 0 h 64"/>
                  <a:gd name="T18" fmla="*/ 0 w 158"/>
                  <a:gd name="T19" fmla="*/ 0 h 64"/>
                  <a:gd name="T20" fmla="*/ 0 w 158"/>
                  <a:gd name="T21" fmla="*/ 0 h 64"/>
                  <a:gd name="T22" fmla="*/ 0 w 158"/>
                  <a:gd name="T23" fmla="*/ 0 h 64"/>
                  <a:gd name="T24" fmla="*/ 0 w 158"/>
                  <a:gd name="T25" fmla="*/ 0 h 64"/>
                  <a:gd name="T26" fmla="*/ 0 w 158"/>
                  <a:gd name="T27" fmla="*/ 0 h 64"/>
                  <a:gd name="T28" fmla="*/ 0 w 158"/>
                  <a:gd name="T29" fmla="*/ 0 h 64"/>
                  <a:gd name="T30" fmla="*/ 0 w 158"/>
                  <a:gd name="T31" fmla="*/ 0 h 64"/>
                  <a:gd name="T32" fmla="*/ 0 w 158"/>
                  <a:gd name="T33" fmla="*/ 0 h 64"/>
                  <a:gd name="T34" fmla="*/ 0 w 158"/>
                  <a:gd name="T35" fmla="*/ 0 h 64"/>
                  <a:gd name="T36" fmla="*/ 0 w 158"/>
                  <a:gd name="T37" fmla="*/ 0 h 64"/>
                  <a:gd name="T38" fmla="*/ 0 w 158"/>
                  <a:gd name="T39" fmla="*/ 0 h 64"/>
                  <a:gd name="T40" fmla="*/ 0 w 158"/>
                  <a:gd name="T41" fmla="*/ 0 h 64"/>
                  <a:gd name="T42" fmla="*/ 0 w 158"/>
                  <a:gd name="T43" fmla="*/ 0 h 64"/>
                  <a:gd name="T44" fmla="*/ 0 w 158"/>
                  <a:gd name="T45" fmla="*/ 0 h 64"/>
                  <a:gd name="T46" fmla="*/ 0 w 158"/>
                  <a:gd name="T47" fmla="*/ 0 h 64"/>
                  <a:gd name="T48" fmla="*/ 0 w 158"/>
                  <a:gd name="T49" fmla="*/ 0 h 64"/>
                  <a:gd name="T50" fmla="*/ 0 w 158"/>
                  <a:gd name="T51" fmla="*/ 0 h 64"/>
                  <a:gd name="T52" fmla="*/ 0 w 158"/>
                  <a:gd name="T53" fmla="*/ 0 h 64"/>
                  <a:gd name="T54" fmla="*/ 0 w 158"/>
                  <a:gd name="T55" fmla="*/ 0 h 64"/>
                  <a:gd name="T56" fmla="*/ 0 w 158"/>
                  <a:gd name="T57" fmla="*/ 0 h 64"/>
                  <a:gd name="T58" fmla="*/ 0 w 158"/>
                  <a:gd name="T59" fmla="*/ 0 h 64"/>
                  <a:gd name="T60" fmla="*/ 0 w 158"/>
                  <a:gd name="T61" fmla="*/ 0 h 64"/>
                  <a:gd name="T62" fmla="*/ 0 w 158"/>
                  <a:gd name="T63" fmla="*/ 0 h 64"/>
                  <a:gd name="T64" fmla="*/ 0 w 158"/>
                  <a:gd name="T65" fmla="*/ 0 h 64"/>
                  <a:gd name="T66" fmla="*/ 0 w 158"/>
                  <a:gd name="T67" fmla="*/ 0 h 64"/>
                  <a:gd name="T68" fmla="*/ 0 w 158"/>
                  <a:gd name="T69" fmla="*/ 0 h 64"/>
                  <a:gd name="T70" fmla="*/ 0 w 158"/>
                  <a:gd name="T71" fmla="*/ 0 h 64"/>
                  <a:gd name="T72" fmla="*/ 0 w 158"/>
                  <a:gd name="T73" fmla="*/ 0 h 64"/>
                  <a:gd name="T74" fmla="*/ 0 w 158"/>
                  <a:gd name="T75" fmla="*/ 0 h 64"/>
                  <a:gd name="T76" fmla="*/ 0 w 158"/>
                  <a:gd name="T77" fmla="*/ 0 h 64"/>
                  <a:gd name="T78" fmla="*/ 0 w 158"/>
                  <a:gd name="T79" fmla="*/ 0 h 64"/>
                  <a:gd name="T80" fmla="*/ 0 w 158"/>
                  <a:gd name="T81" fmla="*/ 0 h 64"/>
                  <a:gd name="T82" fmla="*/ 0 w 158"/>
                  <a:gd name="T83" fmla="*/ 0 h 64"/>
                  <a:gd name="T84" fmla="*/ 0 w 158"/>
                  <a:gd name="T85" fmla="*/ 0 h 64"/>
                  <a:gd name="T86" fmla="*/ 0 w 158"/>
                  <a:gd name="T87" fmla="*/ 0 h 64"/>
                  <a:gd name="T88" fmla="*/ 0 w 158"/>
                  <a:gd name="T89" fmla="*/ 0 h 64"/>
                  <a:gd name="T90" fmla="*/ 0 w 158"/>
                  <a:gd name="T91" fmla="*/ 0 h 64"/>
                  <a:gd name="T92" fmla="*/ 0 w 158"/>
                  <a:gd name="T93" fmla="*/ 0 h 64"/>
                  <a:gd name="T94" fmla="*/ 0 w 158"/>
                  <a:gd name="T95" fmla="*/ 0 h 64"/>
                  <a:gd name="T96" fmla="*/ 0 w 158"/>
                  <a:gd name="T97" fmla="*/ 0 h 64"/>
                  <a:gd name="T98" fmla="*/ 0 w 158"/>
                  <a:gd name="T99" fmla="*/ 0 h 64"/>
                  <a:gd name="T100" fmla="*/ 0 w 158"/>
                  <a:gd name="T101" fmla="*/ 0 h 64"/>
                  <a:gd name="T102" fmla="*/ 0 w 158"/>
                  <a:gd name="T103" fmla="*/ 0 h 64"/>
                  <a:gd name="T104" fmla="*/ 0 w 158"/>
                  <a:gd name="T105" fmla="*/ 0 h 64"/>
                  <a:gd name="T106" fmla="*/ 0 w 158"/>
                  <a:gd name="T107" fmla="*/ 0 h 64"/>
                  <a:gd name="T108" fmla="*/ 0 w 158"/>
                  <a:gd name="T109" fmla="*/ 0 h 64"/>
                  <a:gd name="T110" fmla="*/ 0 w 158"/>
                  <a:gd name="T111" fmla="*/ 0 h 64"/>
                  <a:gd name="T112" fmla="*/ 0 w 158"/>
                  <a:gd name="T113" fmla="*/ 0 h 64"/>
                  <a:gd name="T114" fmla="*/ 0 w 158"/>
                  <a:gd name="T115" fmla="*/ 0 h 64"/>
                  <a:gd name="T116" fmla="*/ 0 w 158"/>
                  <a:gd name="T117" fmla="*/ 0 h 64"/>
                  <a:gd name="T118" fmla="*/ 0 w 158"/>
                  <a:gd name="T119" fmla="*/ 0 h 64"/>
                  <a:gd name="T120" fmla="*/ 0 w 158"/>
                  <a:gd name="T121" fmla="*/ 0 h 64"/>
                  <a:gd name="T122" fmla="*/ 0 w 158"/>
                  <a:gd name="T123" fmla="*/ 0 h 64"/>
                  <a:gd name="T124" fmla="*/ 0 w 158"/>
                  <a:gd name="T125" fmla="*/ 0 h 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64">
                    <a:moveTo>
                      <a:pt x="0" y="58"/>
                    </a:moveTo>
                    <a:lnTo>
                      <a:pt x="1" y="58"/>
                    </a:lnTo>
                    <a:lnTo>
                      <a:pt x="3" y="58"/>
                    </a:lnTo>
                    <a:lnTo>
                      <a:pt x="4" y="58"/>
                    </a:lnTo>
                    <a:lnTo>
                      <a:pt x="5" y="58"/>
                    </a:lnTo>
                    <a:lnTo>
                      <a:pt x="6" y="58"/>
                    </a:lnTo>
                    <a:lnTo>
                      <a:pt x="7" y="64"/>
                    </a:lnTo>
                    <a:lnTo>
                      <a:pt x="9" y="64"/>
                    </a:lnTo>
                    <a:lnTo>
                      <a:pt x="11" y="64"/>
                    </a:lnTo>
                    <a:lnTo>
                      <a:pt x="12" y="64"/>
                    </a:lnTo>
                    <a:lnTo>
                      <a:pt x="13" y="64"/>
                    </a:lnTo>
                    <a:lnTo>
                      <a:pt x="14" y="58"/>
                    </a:lnTo>
                    <a:lnTo>
                      <a:pt x="15" y="58"/>
                    </a:lnTo>
                    <a:lnTo>
                      <a:pt x="16" y="58"/>
                    </a:lnTo>
                    <a:lnTo>
                      <a:pt x="18" y="58"/>
                    </a:lnTo>
                    <a:lnTo>
                      <a:pt x="19" y="58"/>
                    </a:lnTo>
                    <a:lnTo>
                      <a:pt x="20" y="58"/>
                    </a:lnTo>
                    <a:lnTo>
                      <a:pt x="22" y="58"/>
                    </a:lnTo>
                    <a:lnTo>
                      <a:pt x="23" y="58"/>
                    </a:lnTo>
                    <a:lnTo>
                      <a:pt x="24" y="51"/>
                    </a:lnTo>
                    <a:lnTo>
                      <a:pt x="26" y="51"/>
                    </a:lnTo>
                    <a:lnTo>
                      <a:pt x="27" y="51"/>
                    </a:lnTo>
                    <a:lnTo>
                      <a:pt x="28" y="51"/>
                    </a:lnTo>
                    <a:lnTo>
                      <a:pt x="29" y="51"/>
                    </a:lnTo>
                    <a:lnTo>
                      <a:pt x="30" y="51"/>
                    </a:lnTo>
                    <a:lnTo>
                      <a:pt x="31" y="51"/>
                    </a:lnTo>
                    <a:lnTo>
                      <a:pt x="33" y="51"/>
                    </a:lnTo>
                    <a:lnTo>
                      <a:pt x="34" y="51"/>
                    </a:lnTo>
                    <a:lnTo>
                      <a:pt x="36" y="45"/>
                    </a:lnTo>
                    <a:lnTo>
                      <a:pt x="37" y="45"/>
                    </a:lnTo>
                    <a:lnTo>
                      <a:pt x="38" y="45"/>
                    </a:lnTo>
                    <a:lnTo>
                      <a:pt x="39" y="45"/>
                    </a:lnTo>
                    <a:lnTo>
                      <a:pt x="41" y="45"/>
                    </a:lnTo>
                    <a:lnTo>
                      <a:pt x="42" y="45"/>
                    </a:lnTo>
                    <a:lnTo>
                      <a:pt x="43" y="45"/>
                    </a:lnTo>
                    <a:lnTo>
                      <a:pt x="44" y="45"/>
                    </a:lnTo>
                    <a:lnTo>
                      <a:pt x="45" y="45"/>
                    </a:lnTo>
                    <a:lnTo>
                      <a:pt x="46" y="45"/>
                    </a:lnTo>
                    <a:lnTo>
                      <a:pt x="49" y="45"/>
                    </a:lnTo>
                    <a:lnTo>
                      <a:pt x="50" y="45"/>
                    </a:lnTo>
                    <a:lnTo>
                      <a:pt x="51" y="45"/>
                    </a:lnTo>
                    <a:lnTo>
                      <a:pt x="52" y="45"/>
                    </a:lnTo>
                    <a:lnTo>
                      <a:pt x="53" y="45"/>
                    </a:lnTo>
                    <a:lnTo>
                      <a:pt x="55" y="45"/>
                    </a:lnTo>
                    <a:lnTo>
                      <a:pt x="56" y="38"/>
                    </a:lnTo>
                    <a:lnTo>
                      <a:pt x="57" y="38"/>
                    </a:lnTo>
                    <a:lnTo>
                      <a:pt x="58" y="38"/>
                    </a:lnTo>
                    <a:lnTo>
                      <a:pt x="59" y="38"/>
                    </a:lnTo>
                    <a:lnTo>
                      <a:pt x="60" y="38"/>
                    </a:lnTo>
                    <a:lnTo>
                      <a:pt x="63" y="38"/>
                    </a:lnTo>
                    <a:lnTo>
                      <a:pt x="64" y="38"/>
                    </a:lnTo>
                    <a:lnTo>
                      <a:pt x="65" y="38"/>
                    </a:lnTo>
                    <a:lnTo>
                      <a:pt x="66" y="38"/>
                    </a:lnTo>
                    <a:lnTo>
                      <a:pt x="67" y="38"/>
                    </a:lnTo>
                    <a:lnTo>
                      <a:pt x="68" y="38"/>
                    </a:lnTo>
                    <a:lnTo>
                      <a:pt x="70" y="38"/>
                    </a:lnTo>
                    <a:lnTo>
                      <a:pt x="71" y="38"/>
                    </a:lnTo>
                    <a:lnTo>
                      <a:pt x="72" y="38"/>
                    </a:lnTo>
                    <a:lnTo>
                      <a:pt x="73" y="38"/>
                    </a:lnTo>
                    <a:lnTo>
                      <a:pt x="74" y="38"/>
                    </a:lnTo>
                    <a:lnTo>
                      <a:pt x="76" y="38"/>
                    </a:lnTo>
                    <a:lnTo>
                      <a:pt x="78" y="38"/>
                    </a:lnTo>
                    <a:lnTo>
                      <a:pt x="79" y="38"/>
                    </a:lnTo>
                    <a:lnTo>
                      <a:pt x="80" y="38"/>
                    </a:lnTo>
                    <a:lnTo>
                      <a:pt x="81" y="38"/>
                    </a:lnTo>
                    <a:lnTo>
                      <a:pt x="82" y="38"/>
                    </a:lnTo>
                    <a:lnTo>
                      <a:pt x="83" y="38"/>
                    </a:lnTo>
                    <a:lnTo>
                      <a:pt x="85" y="32"/>
                    </a:lnTo>
                    <a:lnTo>
                      <a:pt x="86" y="32"/>
                    </a:lnTo>
                    <a:lnTo>
                      <a:pt x="87" y="32"/>
                    </a:lnTo>
                    <a:lnTo>
                      <a:pt x="89" y="32"/>
                    </a:lnTo>
                    <a:lnTo>
                      <a:pt x="90" y="32"/>
                    </a:lnTo>
                    <a:lnTo>
                      <a:pt x="91" y="38"/>
                    </a:lnTo>
                    <a:lnTo>
                      <a:pt x="93" y="38"/>
                    </a:lnTo>
                    <a:lnTo>
                      <a:pt x="94" y="38"/>
                    </a:lnTo>
                    <a:lnTo>
                      <a:pt x="95" y="38"/>
                    </a:lnTo>
                    <a:lnTo>
                      <a:pt x="96" y="38"/>
                    </a:lnTo>
                    <a:lnTo>
                      <a:pt x="97" y="38"/>
                    </a:lnTo>
                    <a:lnTo>
                      <a:pt x="98" y="37"/>
                    </a:lnTo>
                    <a:lnTo>
                      <a:pt x="100" y="37"/>
                    </a:lnTo>
                    <a:lnTo>
                      <a:pt x="102" y="37"/>
                    </a:lnTo>
                    <a:lnTo>
                      <a:pt x="103" y="32"/>
                    </a:lnTo>
                    <a:lnTo>
                      <a:pt x="104" y="32"/>
                    </a:lnTo>
                    <a:lnTo>
                      <a:pt x="105" y="32"/>
                    </a:lnTo>
                    <a:lnTo>
                      <a:pt x="106" y="32"/>
                    </a:lnTo>
                    <a:lnTo>
                      <a:pt x="108" y="32"/>
                    </a:lnTo>
                    <a:lnTo>
                      <a:pt x="109" y="32"/>
                    </a:lnTo>
                    <a:lnTo>
                      <a:pt x="110" y="31"/>
                    </a:lnTo>
                    <a:lnTo>
                      <a:pt x="111" y="31"/>
                    </a:lnTo>
                    <a:lnTo>
                      <a:pt x="112" y="31"/>
                    </a:lnTo>
                    <a:lnTo>
                      <a:pt x="113" y="25"/>
                    </a:lnTo>
                    <a:lnTo>
                      <a:pt x="116" y="25"/>
                    </a:lnTo>
                    <a:lnTo>
                      <a:pt x="117" y="25"/>
                    </a:lnTo>
                    <a:lnTo>
                      <a:pt x="118" y="25"/>
                    </a:lnTo>
                    <a:lnTo>
                      <a:pt x="119" y="19"/>
                    </a:lnTo>
                    <a:lnTo>
                      <a:pt x="120" y="19"/>
                    </a:lnTo>
                    <a:lnTo>
                      <a:pt x="121" y="13"/>
                    </a:lnTo>
                    <a:lnTo>
                      <a:pt x="123" y="13"/>
                    </a:lnTo>
                    <a:lnTo>
                      <a:pt x="124" y="13"/>
                    </a:lnTo>
                    <a:lnTo>
                      <a:pt x="125" y="13"/>
                    </a:lnTo>
                    <a:lnTo>
                      <a:pt x="126" y="6"/>
                    </a:lnTo>
                    <a:lnTo>
                      <a:pt x="127" y="6"/>
                    </a:lnTo>
                    <a:lnTo>
                      <a:pt x="129" y="6"/>
                    </a:lnTo>
                    <a:lnTo>
                      <a:pt x="131" y="6"/>
                    </a:lnTo>
                    <a:lnTo>
                      <a:pt x="132" y="6"/>
                    </a:lnTo>
                    <a:lnTo>
                      <a:pt x="133" y="6"/>
                    </a:lnTo>
                    <a:lnTo>
                      <a:pt x="134" y="6"/>
                    </a:lnTo>
                    <a:lnTo>
                      <a:pt x="135" y="0"/>
                    </a:lnTo>
                    <a:lnTo>
                      <a:pt x="136" y="0"/>
                    </a:lnTo>
                    <a:lnTo>
                      <a:pt x="138" y="0"/>
                    </a:lnTo>
                    <a:lnTo>
                      <a:pt x="139" y="0"/>
                    </a:lnTo>
                    <a:lnTo>
                      <a:pt x="140" y="0"/>
                    </a:lnTo>
                    <a:lnTo>
                      <a:pt x="142" y="6"/>
                    </a:lnTo>
                    <a:lnTo>
                      <a:pt x="143" y="6"/>
                    </a:lnTo>
                    <a:lnTo>
                      <a:pt x="144" y="6"/>
                    </a:lnTo>
                    <a:lnTo>
                      <a:pt x="146" y="6"/>
                    </a:lnTo>
                    <a:lnTo>
                      <a:pt x="147" y="6"/>
                    </a:lnTo>
                    <a:lnTo>
                      <a:pt x="148" y="6"/>
                    </a:lnTo>
                    <a:lnTo>
                      <a:pt x="149" y="6"/>
                    </a:lnTo>
                    <a:lnTo>
                      <a:pt x="150" y="11"/>
                    </a:lnTo>
                    <a:lnTo>
                      <a:pt x="151" y="11"/>
                    </a:lnTo>
                    <a:lnTo>
                      <a:pt x="153" y="11"/>
                    </a:lnTo>
                    <a:lnTo>
                      <a:pt x="154" y="11"/>
                    </a:lnTo>
                    <a:lnTo>
                      <a:pt x="156" y="11"/>
                    </a:lnTo>
                    <a:lnTo>
                      <a:pt x="157" y="11"/>
                    </a:lnTo>
                    <a:lnTo>
                      <a:pt x="158"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54" name="Freeform 196"/>
              <p:cNvSpPr>
                <a:spLocks/>
              </p:cNvSpPr>
              <p:nvPr/>
            </p:nvSpPr>
            <p:spPr bwMode="auto">
              <a:xfrm>
                <a:off x="1519" y="3567"/>
                <a:ext cx="46" cy="5"/>
              </a:xfrm>
              <a:custGeom>
                <a:avLst/>
                <a:gdLst>
                  <a:gd name="T0" fmla="*/ 0 w 158"/>
                  <a:gd name="T1" fmla="*/ 0 h 52"/>
                  <a:gd name="T2" fmla="*/ 0 w 158"/>
                  <a:gd name="T3" fmla="*/ 0 h 52"/>
                  <a:gd name="T4" fmla="*/ 0 w 158"/>
                  <a:gd name="T5" fmla="*/ 0 h 52"/>
                  <a:gd name="T6" fmla="*/ 0 w 158"/>
                  <a:gd name="T7" fmla="*/ 0 h 52"/>
                  <a:gd name="T8" fmla="*/ 0 w 158"/>
                  <a:gd name="T9" fmla="*/ 0 h 52"/>
                  <a:gd name="T10" fmla="*/ 0 w 158"/>
                  <a:gd name="T11" fmla="*/ 0 h 52"/>
                  <a:gd name="T12" fmla="*/ 0 w 158"/>
                  <a:gd name="T13" fmla="*/ 0 h 52"/>
                  <a:gd name="T14" fmla="*/ 0 w 158"/>
                  <a:gd name="T15" fmla="*/ 0 h 52"/>
                  <a:gd name="T16" fmla="*/ 0 w 158"/>
                  <a:gd name="T17" fmla="*/ 0 h 52"/>
                  <a:gd name="T18" fmla="*/ 0 w 158"/>
                  <a:gd name="T19" fmla="*/ 0 h 52"/>
                  <a:gd name="T20" fmla="*/ 0 w 158"/>
                  <a:gd name="T21" fmla="*/ 0 h 52"/>
                  <a:gd name="T22" fmla="*/ 0 w 158"/>
                  <a:gd name="T23" fmla="*/ 0 h 52"/>
                  <a:gd name="T24" fmla="*/ 0 w 158"/>
                  <a:gd name="T25" fmla="*/ 0 h 52"/>
                  <a:gd name="T26" fmla="*/ 0 w 158"/>
                  <a:gd name="T27" fmla="*/ 0 h 52"/>
                  <a:gd name="T28" fmla="*/ 0 w 158"/>
                  <a:gd name="T29" fmla="*/ 0 h 52"/>
                  <a:gd name="T30" fmla="*/ 0 w 158"/>
                  <a:gd name="T31" fmla="*/ 0 h 52"/>
                  <a:gd name="T32" fmla="*/ 0 w 158"/>
                  <a:gd name="T33" fmla="*/ 0 h 52"/>
                  <a:gd name="T34" fmla="*/ 0 w 158"/>
                  <a:gd name="T35" fmla="*/ 0 h 52"/>
                  <a:gd name="T36" fmla="*/ 0 w 158"/>
                  <a:gd name="T37" fmla="*/ 0 h 52"/>
                  <a:gd name="T38" fmla="*/ 0 w 158"/>
                  <a:gd name="T39" fmla="*/ 0 h 52"/>
                  <a:gd name="T40" fmla="*/ 0 w 158"/>
                  <a:gd name="T41" fmla="*/ 0 h 52"/>
                  <a:gd name="T42" fmla="*/ 0 w 158"/>
                  <a:gd name="T43" fmla="*/ 0 h 52"/>
                  <a:gd name="T44" fmla="*/ 0 w 158"/>
                  <a:gd name="T45" fmla="*/ 0 h 52"/>
                  <a:gd name="T46" fmla="*/ 0 w 158"/>
                  <a:gd name="T47" fmla="*/ 0 h 52"/>
                  <a:gd name="T48" fmla="*/ 0 w 158"/>
                  <a:gd name="T49" fmla="*/ 0 h 52"/>
                  <a:gd name="T50" fmla="*/ 0 w 158"/>
                  <a:gd name="T51" fmla="*/ 0 h 52"/>
                  <a:gd name="T52" fmla="*/ 0 w 158"/>
                  <a:gd name="T53" fmla="*/ 0 h 52"/>
                  <a:gd name="T54" fmla="*/ 0 w 158"/>
                  <a:gd name="T55" fmla="*/ 0 h 52"/>
                  <a:gd name="T56" fmla="*/ 0 w 158"/>
                  <a:gd name="T57" fmla="*/ 0 h 52"/>
                  <a:gd name="T58" fmla="*/ 0 w 158"/>
                  <a:gd name="T59" fmla="*/ 0 h 52"/>
                  <a:gd name="T60" fmla="*/ 0 w 158"/>
                  <a:gd name="T61" fmla="*/ 0 h 52"/>
                  <a:gd name="T62" fmla="*/ 0 w 158"/>
                  <a:gd name="T63" fmla="*/ 0 h 52"/>
                  <a:gd name="T64" fmla="*/ 0 w 158"/>
                  <a:gd name="T65" fmla="*/ 0 h 52"/>
                  <a:gd name="T66" fmla="*/ 0 w 158"/>
                  <a:gd name="T67" fmla="*/ 0 h 52"/>
                  <a:gd name="T68" fmla="*/ 0 w 158"/>
                  <a:gd name="T69" fmla="*/ 0 h 52"/>
                  <a:gd name="T70" fmla="*/ 0 w 158"/>
                  <a:gd name="T71" fmla="*/ 0 h 52"/>
                  <a:gd name="T72" fmla="*/ 0 w 158"/>
                  <a:gd name="T73" fmla="*/ 0 h 52"/>
                  <a:gd name="T74" fmla="*/ 0 w 158"/>
                  <a:gd name="T75" fmla="*/ 0 h 52"/>
                  <a:gd name="T76" fmla="*/ 0 w 158"/>
                  <a:gd name="T77" fmla="*/ 0 h 52"/>
                  <a:gd name="T78" fmla="*/ 0 w 158"/>
                  <a:gd name="T79" fmla="*/ 0 h 52"/>
                  <a:gd name="T80" fmla="*/ 0 w 158"/>
                  <a:gd name="T81" fmla="*/ 0 h 52"/>
                  <a:gd name="T82" fmla="*/ 0 w 158"/>
                  <a:gd name="T83" fmla="*/ 0 h 52"/>
                  <a:gd name="T84" fmla="*/ 0 w 158"/>
                  <a:gd name="T85" fmla="*/ 0 h 52"/>
                  <a:gd name="T86" fmla="*/ 0 w 158"/>
                  <a:gd name="T87" fmla="*/ 0 h 52"/>
                  <a:gd name="T88" fmla="*/ 0 w 158"/>
                  <a:gd name="T89" fmla="*/ 0 h 52"/>
                  <a:gd name="T90" fmla="*/ 0 w 158"/>
                  <a:gd name="T91" fmla="*/ 0 h 52"/>
                  <a:gd name="T92" fmla="*/ 0 w 158"/>
                  <a:gd name="T93" fmla="*/ 0 h 52"/>
                  <a:gd name="T94" fmla="*/ 0 w 158"/>
                  <a:gd name="T95" fmla="*/ 0 h 52"/>
                  <a:gd name="T96" fmla="*/ 0 w 158"/>
                  <a:gd name="T97" fmla="*/ 0 h 52"/>
                  <a:gd name="T98" fmla="*/ 0 w 158"/>
                  <a:gd name="T99" fmla="*/ 0 h 52"/>
                  <a:gd name="T100" fmla="*/ 0 w 158"/>
                  <a:gd name="T101" fmla="*/ 0 h 52"/>
                  <a:gd name="T102" fmla="*/ 0 w 158"/>
                  <a:gd name="T103" fmla="*/ 0 h 52"/>
                  <a:gd name="T104" fmla="*/ 0 w 158"/>
                  <a:gd name="T105" fmla="*/ 0 h 52"/>
                  <a:gd name="T106" fmla="*/ 0 w 158"/>
                  <a:gd name="T107" fmla="*/ 0 h 52"/>
                  <a:gd name="T108" fmla="*/ 0 w 158"/>
                  <a:gd name="T109" fmla="*/ 0 h 52"/>
                  <a:gd name="T110" fmla="*/ 0 w 158"/>
                  <a:gd name="T111" fmla="*/ 0 h 52"/>
                  <a:gd name="T112" fmla="*/ 0 w 158"/>
                  <a:gd name="T113" fmla="*/ 0 h 52"/>
                  <a:gd name="T114" fmla="*/ 0 w 158"/>
                  <a:gd name="T115" fmla="*/ 0 h 52"/>
                  <a:gd name="T116" fmla="*/ 0 w 158"/>
                  <a:gd name="T117" fmla="*/ 0 h 52"/>
                  <a:gd name="T118" fmla="*/ 0 w 158"/>
                  <a:gd name="T119" fmla="*/ 0 h 52"/>
                  <a:gd name="T120" fmla="*/ 0 w 158"/>
                  <a:gd name="T121" fmla="*/ 0 h 52"/>
                  <a:gd name="T122" fmla="*/ 0 w 158"/>
                  <a:gd name="T123" fmla="*/ 0 h 52"/>
                  <a:gd name="T124" fmla="*/ 0 w 158"/>
                  <a:gd name="T125" fmla="*/ 0 h 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52">
                    <a:moveTo>
                      <a:pt x="0" y="52"/>
                    </a:moveTo>
                    <a:lnTo>
                      <a:pt x="1" y="52"/>
                    </a:lnTo>
                    <a:lnTo>
                      <a:pt x="3" y="52"/>
                    </a:lnTo>
                    <a:lnTo>
                      <a:pt x="4" y="52"/>
                    </a:lnTo>
                    <a:lnTo>
                      <a:pt x="5" y="52"/>
                    </a:lnTo>
                    <a:lnTo>
                      <a:pt x="6" y="52"/>
                    </a:lnTo>
                    <a:lnTo>
                      <a:pt x="7" y="52"/>
                    </a:lnTo>
                    <a:lnTo>
                      <a:pt x="8" y="52"/>
                    </a:lnTo>
                    <a:lnTo>
                      <a:pt x="11" y="45"/>
                    </a:lnTo>
                    <a:lnTo>
                      <a:pt x="12" y="45"/>
                    </a:lnTo>
                    <a:lnTo>
                      <a:pt x="13" y="45"/>
                    </a:lnTo>
                    <a:lnTo>
                      <a:pt x="14" y="45"/>
                    </a:lnTo>
                    <a:lnTo>
                      <a:pt x="15" y="45"/>
                    </a:lnTo>
                    <a:lnTo>
                      <a:pt x="16" y="39"/>
                    </a:lnTo>
                    <a:lnTo>
                      <a:pt x="18" y="39"/>
                    </a:lnTo>
                    <a:lnTo>
                      <a:pt x="19" y="39"/>
                    </a:lnTo>
                    <a:lnTo>
                      <a:pt x="20" y="39"/>
                    </a:lnTo>
                    <a:lnTo>
                      <a:pt x="21" y="39"/>
                    </a:lnTo>
                    <a:lnTo>
                      <a:pt x="22" y="39"/>
                    </a:lnTo>
                    <a:lnTo>
                      <a:pt x="24" y="39"/>
                    </a:lnTo>
                    <a:lnTo>
                      <a:pt x="26" y="33"/>
                    </a:lnTo>
                    <a:lnTo>
                      <a:pt x="27" y="33"/>
                    </a:lnTo>
                    <a:lnTo>
                      <a:pt x="28" y="33"/>
                    </a:lnTo>
                    <a:lnTo>
                      <a:pt x="29" y="33"/>
                    </a:lnTo>
                    <a:lnTo>
                      <a:pt x="30" y="33"/>
                    </a:lnTo>
                    <a:lnTo>
                      <a:pt x="31" y="33"/>
                    </a:lnTo>
                    <a:lnTo>
                      <a:pt x="33" y="33"/>
                    </a:lnTo>
                    <a:lnTo>
                      <a:pt x="34" y="33"/>
                    </a:lnTo>
                    <a:lnTo>
                      <a:pt x="35" y="33"/>
                    </a:lnTo>
                    <a:lnTo>
                      <a:pt x="36" y="33"/>
                    </a:lnTo>
                    <a:lnTo>
                      <a:pt x="38" y="33"/>
                    </a:lnTo>
                    <a:lnTo>
                      <a:pt x="39" y="33"/>
                    </a:lnTo>
                    <a:lnTo>
                      <a:pt x="41" y="33"/>
                    </a:lnTo>
                    <a:lnTo>
                      <a:pt x="42" y="33"/>
                    </a:lnTo>
                    <a:lnTo>
                      <a:pt x="43" y="26"/>
                    </a:lnTo>
                    <a:lnTo>
                      <a:pt x="44" y="26"/>
                    </a:lnTo>
                    <a:lnTo>
                      <a:pt x="45" y="26"/>
                    </a:lnTo>
                    <a:lnTo>
                      <a:pt x="46" y="33"/>
                    </a:lnTo>
                    <a:lnTo>
                      <a:pt x="48" y="33"/>
                    </a:lnTo>
                    <a:lnTo>
                      <a:pt x="49" y="33"/>
                    </a:lnTo>
                    <a:lnTo>
                      <a:pt x="51" y="33"/>
                    </a:lnTo>
                    <a:lnTo>
                      <a:pt x="52" y="33"/>
                    </a:lnTo>
                    <a:lnTo>
                      <a:pt x="53" y="33"/>
                    </a:lnTo>
                    <a:lnTo>
                      <a:pt x="54" y="33"/>
                    </a:lnTo>
                    <a:lnTo>
                      <a:pt x="56" y="33"/>
                    </a:lnTo>
                    <a:lnTo>
                      <a:pt x="57" y="33"/>
                    </a:lnTo>
                    <a:lnTo>
                      <a:pt x="58" y="33"/>
                    </a:lnTo>
                    <a:lnTo>
                      <a:pt x="59" y="33"/>
                    </a:lnTo>
                    <a:lnTo>
                      <a:pt x="60" y="26"/>
                    </a:lnTo>
                    <a:lnTo>
                      <a:pt x="61" y="26"/>
                    </a:lnTo>
                    <a:lnTo>
                      <a:pt x="64" y="26"/>
                    </a:lnTo>
                    <a:lnTo>
                      <a:pt x="65" y="26"/>
                    </a:lnTo>
                    <a:lnTo>
                      <a:pt x="66" y="26"/>
                    </a:lnTo>
                    <a:lnTo>
                      <a:pt x="67" y="26"/>
                    </a:lnTo>
                    <a:lnTo>
                      <a:pt x="68" y="26"/>
                    </a:lnTo>
                    <a:lnTo>
                      <a:pt x="69" y="26"/>
                    </a:lnTo>
                    <a:lnTo>
                      <a:pt x="71" y="20"/>
                    </a:lnTo>
                    <a:lnTo>
                      <a:pt x="72" y="20"/>
                    </a:lnTo>
                    <a:lnTo>
                      <a:pt x="73" y="20"/>
                    </a:lnTo>
                    <a:lnTo>
                      <a:pt x="74" y="20"/>
                    </a:lnTo>
                    <a:lnTo>
                      <a:pt x="75" y="20"/>
                    </a:lnTo>
                    <a:lnTo>
                      <a:pt x="76" y="20"/>
                    </a:lnTo>
                    <a:lnTo>
                      <a:pt x="79" y="13"/>
                    </a:lnTo>
                    <a:lnTo>
                      <a:pt x="80" y="13"/>
                    </a:lnTo>
                    <a:lnTo>
                      <a:pt x="81" y="13"/>
                    </a:lnTo>
                    <a:lnTo>
                      <a:pt x="82" y="13"/>
                    </a:lnTo>
                    <a:lnTo>
                      <a:pt x="83" y="13"/>
                    </a:lnTo>
                    <a:lnTo>
                      <a:pt x="84" y="13"/>
                    </a:lnTo>
                    <a:lnTo>
                      <a:pt x="86" y="13"/>
                    </a:lnTo>
                    <a:lnTo>
                      <a:pt x="87" y="13"/>
                    </a:lnTo>
                    <a:lnTo>
                      <a:pt x="88" y="13"/>
                    </a:lnTo>
                    <a:lnTo>
                      <a:pt x="89" y="13"/>
                    </a:lnTo>
                    <a:lnTo>
                      <a:pt x="91" y="13"/>
                    </a:lnTo>
                    <a:lnTo>
                      <a:pt x="92" y="7"/>
                    </a:lnTo>
                    <a:lnTo>
                      <a:pt x="94" y="7"/>
                    </a:lnTo>
                    <a:lnTo>
                      <a:pt x="95" y="7"/>
                    </a:lnTo>
                    <a:lnTo>
                      <a:pt x="96" y="7"/>
                    </a:lnTo>
                    <a:lnTo>
                      <a:pt x="97" y="7"/>
                    </a:lnTo>
                    <a:lnTo>
                      <a:pt x="98" y="7"/>
                    </a:lnTo>
                    <a:lnTo>
                      <a:pt x="99" y="7"/>
                    </a:lnTo>
                    <a:lnTo>
                      <a:pt x="101" y="7"/>
                    </a:lnTo>
                    <a:lnTo>
                      <a:pt x="102" y="7"/>
                    </a:lnTo>
                    <a:lnTo>
                      <a:pt x="104" y="7"/>
                    </a:lnTo>
                    <a:lnTo>
                      <a:pt x="105" y="7"/>
                    </a:lnTo>
                    <a:lnTo>
                      <a:pt x="106" y="7"/>
                    </a:lnTo>
                    <a:lnTo>
                      <a:pt x="107" y="7"/>
                    </a:lnTo>
                    <a:lnTo>
                      <a:pt x="109" y="7"/>
                    </a:lnTo>
                    <a:lnTo>
                      <a:pt x="110" y="7"/>
                    </a:lnTo>
                    <a:lnTo>
                      <a:pt x="111" y="7"/>
                    </a:lnTo>
                    <a:lnTo>
                      <a:pt x="112" y="7"/>
                    </a:lnTo>
                    <a:lnTo>
                      <a:pt x="113" y="7"/>
                    </a:lnTo>
                    <a:lnTo>
                      <a:pt x="114" y="7"/>
                    </a:lnTo>
                    <a:lnTo>
                      <a:pt x="116" y="7"/>
                    </a:lnTo>
                    <a:lnTo>
                      <a:pt x="118" y="7"/>
                    </a:lnTo>
                    <a:lnTo>
                      <a:pt x="119" y="0"/>
                    </a:lnTo>
                    <a:lnTo>
                      <a:pt x="120" y="0"/>
                    </a:lnTo>
                    <a:lnTo>
                      <a:pt x="121" y="0"/>
                    </a:lnTo>
                    <a:lnTo>
                      <a:pt x="122" y="0"/>
                    </a:lnTo>
                    <a:lnTo>
                      <a:pt x="124" y="0"/>
                    </a:lnTo>
                    <a:lnTo>
                      <a:pt x="125" y="0"/>
                    </a:lnTo>
                    <a:lnTo>
                      <a:pt x="126" y="0"/>
                    </a:lnTo>
                    <a:lnTo>
                      <a:pt x="127" y="0"/>
                    </a:lnTo>
                    <a:lnTo>
                      <a:pt x="128" y="0"/>
                    </a:lnTo>
                    <a:lnTo>
                      <a:pt x="129" y="0"/>
                    </a:lnTo>
                    <a:lnTo>
                      <a:pt x="132" y="0"/>
                    </a:lnTo>
                    <a:lnTo>
                      <a:pt x="133" y="0"/>
                    </a:lnTo>
                    <a:lnTo>
                      <a:pt x="134" y="0"/>
                    </a:lnTo>
                    <a:lnTo>
                      <a:pt x="135" y="0"/>
                    </a:lnTo>
                    <a:lnTo>
                      <a:pt x="136" y="0"/>
                    </a:lnTo>
                    <a:lnTo>
                      <a:pt x="137" y="0"/>
                    </a:lnTo>
                    <a:lnTo>
                      <a:pt x="139" y="0"/>
                    </a:lnTo>
                    <a:lnTo>
                      <a:pt x="140" y="0"/>
                    </a:lnTo>
                    <a:lnTo>
                      <a:pt x="141" y="0"/>
                    </a:lnTo>
                    <a:lnTo>
                      <a:pt x="142" y="7"/>
                    </a:lnTo>
                    <a:lnTo>
                      <a:pt x="144" y="7"/>
                    </a:lnTo>
                    <a:lnTo>
                      <a:pt x="145" y="7"/>
                    </a:lnTo>
                    <a:lnTo>
                      <a:pt x="147" y="7"/>
                    </a:lnTo>
                    <a:lnTo>
                      <a:pt x="148" y="7"/>
                    </a:lnTo>
                    <a:lnTo>
                      <a:pt x="149" y="7"/>
                    </a:lnTo>
                    <a:lnTo>
                      <a:pt x="150" y="7"/>
                    </a:lnTo>
                    <a:lnTo>
                      <a:pt x="151" y="7"/>
                    </a:lnTo>
                    <a:lnTo>
                      <a:pt x="152" y="7"/>
                    </a:lnTo>
                    <a:lnTo>
                      <a:pt x="154" y="7"/>
                    </a:lnTo>
                    <a:lnTo>
                      <a:pt x="155" y="7"/>
                    </a:lnTo>
                    <a:lnTo>
                      <a:pt x="156" y="7"/>
                    </a:lnTo>
                    <a:lnTo>
                      <a:pt x="158"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55" name="Freeform 197"/>
              <p:cNvSpPr>
                <a:spLocks/>
              </p:cNvSpPr>
              <p:nvPr/>
            </p:nvSpPr>
            <p:spPr bwMode="auto">
              <a:xfrm>
                <a:off x="1565" y="3567"/>
                <a:ext cx="39" cy="8"/>
              </a:xfrm>
              <a:custGeom>
                <a:avLst/>
                <a:gdLst>
                  <a:gd name="T0" fmla="*/ 0 w 39"/>
                  <a:gd name="T1" fmla="*/ 1 h 8"/>
                  <a:gd name="T2" fmla="*/ 1 w 39"/>
                  <a:gd name="T3" fmla="*/ 1 h 8"/>
                  <a:gd name="T4" fmla="*/ 2 w 39"/>
                  <a:gd name="T5" fmla="*/ 1 h 8"/>
                  <a:gd name="T6" fmla="*/ 2 w 39"/>
                  <a:gd name="T7" fmla="*/ 1 h 8"/>
                  <a:gd name="T8" fmla="*/ 3 w 39"/>
                  <a:gd name="T9" fmla="*/ 1 h 8"/>
                  <a:gd name="T10" fmla="*/ 4 w 39"/>
                  <a:gd name="T11" fmla="*/ 1 h 8"/>
                  <a:gd name="T12" fmla="*/ 5 w 39"/>
                  <a:gd name="T13" fmla="*/ 1 h 8"/>
                  <a:gd name="T14" fmla="*/ 6 w 39"/>
                  <a:gd name="T15" fmla="*/ 1 h 8"/>
                  <a:gd name="T16" fmla="*/ 6 w 39"/>
                  <a:gd name="T17" fmla="*/ 1 h 8"/>
                  <a:gd name="T18" fmla="*/ 7 w 39"/>
                  <a:gd name="T19" fmla="*/ 1 h 8"/>
                  <a:gd name="T20" fmla="*/ 8 w 39"/>
                  <a:gd name="T21" fmla="*/ 2 h 8"/>
                  <a:gd name="T22" fmla="*/ 9 w 39"/>
                  <a:gd name="T23" fmla="*/ 2 h 8"/>
                  <a:gd name="T24" fmla="*/ 9 w 39"/>
                  <a:gd name="T25" fmla="*/ 2 h 8"/>
                  <a:gd name="T26" fmla="*/ 10 w 39"/>
                  <a:gd name="T27" fmla="*/ 3 h 8"/>
                  <a:gd name="T28" fmla="*/ 11 w 39"/>
                  <a:gd name="T29" fmla="*/ 4 h 8"/>
                  <a:gd name="T30" fmla="*/ 11 w 39"/>
                  <a:gd name="T31" fmla="*/ 4 h 8"/>
                  <a:gd name="T32" fmla="*/ 13 w 39"/>
                  <a:gd name="T33" fmla="*/ 4 h 8"/>
                  <a:gd name="T34" fmla="*/ 13 w 39"/>
                  <a:gd name="T35" fmla="*/ 4 h 8"/>
                  <a:gd name="T36" fmla="*/ 14 w 39"/>
                  <a:gd name="T37" fmla="*/ 5 h 8"/>
                  <a:gd name="T38" fmla="*/ 15 w 39"/>
                  <a:gd name="T39" fmla="*/ 5 h 8"/>
                  <a:gd name="T40" fmla="*/ 15 w 39"/>
                  <a:gd name="T41" fmla="*/ 5 h 8"/>
                  <a:gd name="T42" fmla="*/ 16 w 39"/>
                  <a:gd name="T43" fmla="*/ 6 h 8"/>
                  <a:gd name="T44" fmla="*/ 17 w 39"/>
                  <a:gd name="T45" fmla="*/ 6 h 8"/>
                  <a:gd name="T46" fmla="*/ 18 w 39"/>
                  <a:gd name="T47" fmla="*/ 6 h 8"/>
                  <a:gd name="T48" fmla="*/ 18 w 39"/>
                  <a:gd name="T49" fmla="*/ 6 h 8"/>
                  <a:gd name="T50" fmla="*/ 19 w 39"/>
                  <a:gd name="T51" fmla="*/ 6 h 8"/>
                  <a:gd name="T52" fmla="*/ 20 w 39"/>
                  <a:gd name="T53" fmla="*/ 6 h 8"/>
                  <a:gd name="T54" fmla="*/ 21 w 39"/>
                  <a:gd name="T55" fmla="*/ 6 h 8"/>
                  <a:gd name="T56" fmla="*/ 22 w 39"/>
                  <a:gd name="T57" fmla="*/ 6 h 8"/>
                  <a:gd name="T58" fmla="*/ 22 w 39"/>
                  <a:gd name="T59" fmla="*/ 6 h 8"/>
                  <a:gd name="T60" fmla="*/ 23 w 39"/>
                  <a:gd name="T61" fmla="*/ 6 h 8"/>
                  <a:gd name="T62" fmla="*/ 24 w 39"/>
                  <a:gd name="T63" fmla="*/ 7 h 8"/>
                  <a:gd name="T64" fmla="*/ 25 w 39"/>
                  <a:gd name="T65" fmla="*/ 7 h 8"/>
                  <a:gd name="T66" fmla="*/ 25 w 39"/>
                  <a:gd name="T67" fmla="*/ 7 h 8"/>
                  <a:gd name="T68" fmla="*/ 26 w 39"/>
                  <a:gd name="T69" fmla="*/ 6 h 8"/>
                  <a:gd name="T70" fmla="*/ 27 w 39"/>
                  <a:gd name="T71" fmla="*/ 6 h 8"/>
                  <a:gd name="T72" fmla="*/ 27 w 39"/>
                  <a:gd name="T73" fmla="*/ 6 h 8"/>
                  <a:gd name="T74" fmla="*/ 28 w 39"/>
                  <a:gd name="T75" fmla="*/ 5 h 8"/>
                  <a:gd name="T76" fmla="*/ 29 w 39"/>
                  <a:gd name="T77" fmla="*/ 4 h 8"/>
                  <a:gd name="T78" fmla="*/ 30 w 39"/>
                  <a:gd name="T79" fmla="*/ 4 h 8"/>
                  <a:gd name="T80" fmla="*/ 31 w 39"/>
                  <a:gd name="T81" fmla="*/ 4 h 8"/>
                  <a:gd name="T82" fmla="*/ 33 w 39"/>
                  <a:gd name="T83" fmla="*/ 4 h 8"/>
                  <a:gd name="T84" fmla="*/ 38 w 39"/>
                  <a:gd name="T85" fmla="*/ 7 h 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9" h="8">
                    <a:moveTo>
                      <a:pt x="0" y="0"/>
                    </a:moveTo>
                    <a:lnTo>
                      <a:pt x="0" y="1"/>
                    </a:lnTo>
                    <a:lnTo>
                      <a:pt x="1" y="1"/>
                    </a:lnTo>
                    <a:lnTo>
                      <a:pt x="2" y="1"/>
                    </a:lnTo>
                    <a:lnTo>
                      <a:pt x="3" y="1"/>
                    </a:lnTo>
                    <a:lnTo>
                      <a:pt x="4" y="1"/>
                    </a:lnTo>
                    <a:lnTo>
                      <a:pt x="5" y="1"/>
                    </a:lnTo>
                    <a:lnTo>
                      <a:pt x="6" y="1"/>
                    </a:lnTo>
                    <a:lnTo>
                      <a:pt x="7" y="1"/>
                    </a:lnTo>
                    <a:lnTo>
                      <a:pt x="7" y="2"/>
                    </a:lnTo>
                    <a:lnTo>
                      <a:pt x="8" y="2"/>
                    </a:lnTo>
                    <a:lnTo>
                      <a:pt x="9" y="2"/>
                    </a:lnTo>
                    <a:lnTo>
                      <a:pt x="10" y="2"/>
                    </a:lnTo>
                    <a:lnTo>
                      <a:pt x="10" y="3"/>
                    </a:lnTo>
                    <a:lnTo>
                      <a:pt x="11" y="4"/>
                    </a:lnTo>
                    <a:lnTo>
                      <a:pt x="12" y="4"/>
                    </a:lnTo>
                    <a:lnTo>
                      <a:pt x="13" y="4"/>
                    </a:lnTo>
                    <a:lnTo>
                      <a:pt x="14" y="5"/>
                    </a:lnTo>
                    <a:lnTo>
                      <a:pt x="15" y="5"/>
                    </a:lnTo>
                    <a:lnTo>
                      <a:pt x="16" y="6"/>
                    </a:lnTo>
                    <a:lnTo>
                      <a:pt x="17" y="6"/>
                    </a:lnTo>
                    <a:lnTo>
                      <a:pt x="18" y="6"/>
                    </a:lnTo>
                    <a:lnTo>
                      <a:pt x="19" y="6"/>
                    </a:lnTo>
                    <a:lnTo>
                      <a:pt x="20" y="6"/>
                    </a:lnTo>
                    <a:lnTo>
                      <a:pt x="21" y="6"/>
                    </a:lnTo>
                    <a:lnTo>
                      <a:pt x="22" y="6"/>
                    </a:lnTo>
                    <a:lnTo>
                      <a:pt x="23" y="6"/>
                    </a:lnTo>
                    <a:lnTo>
                      <a:pt x="23" y="7"/>
                    </a:lnTo>
                    <a:lnTo>
                      <a:pt x="24" y="7"/>
                    </a:lnTo>
                    <a:lnTo>
                      <a:pt x="25" y="7"/>
                    </a:lnTo>
                    <a:lnTo>
                      <a:pt x="25" y="6"/>
                    </a:lnTo>
                    <a:lnTo>
                      <a:pt x="26" y="6"/>
                    </a:lnTo>
                    <a:lnTo>
                      <a:pt x="27" y="6"/>
                    </a:lnTo>
                    <a:lnTo>
                      <a:pt x="28" y="5"/>
                    </a:lnTo>
                    <a:lnTo>
                      <a:pt x="29" y="4"/>
                    </a:lnTo>
                    <a:lnTo>
                      <a:pt x="30" y="4"/>
                    </a:lnTo>
                    <a:lnTo>
                      <a:pt x="31" y="4"/>
                    </a:lnTo>
                    <a:lnTo>
                      <a:pt x="33" y="4"/>
                    </a:lnTo>
                    <a:lnTo>
                      <a:pt x="34" y="4"/>
                    </a:lnTo>
                    <a:lnTo>
                      <a:pt x="38" y="7"/>
                    </a:lnTo>
                    <a:lnTo>
                      <a:pt x="39" y="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1306" name="Group 198"/>
          <p:cNvGrpSpPr>
            <a:grpSpLocks/>
          </p:cNvGrpSpPr>
          <p:nvPr/>
        </p:nvGrpSpPr>
        <p:grpSpPr bwMode="auto">
          <a:xfrm>
            <a:off x="2532063" y="2746375"/>
            <a:ext cx="1206500" cy="3201988"/>
            <a:chOff x="1595" y="1730"/>
            <a:chExt cx="760" cy="2017"/>
          </a:xfrm>
        </p:grpSpPr>
        <p:grpSp>
          <p:nvGrpSpPr>
            <p:cNvPr id="11411" name="Group 199"/>
            <p:cNvGrpSpPr>
              <a:grpSpLocks/>
            </p:cNvGrpSpPr>
            <p:nvPr/>
          </p:nvGrpSpPr>
          <p:grpSpPr bwMode="auto">
            <a:xfrm>
              <a:off x="1602" y="1730"/>
              <a:ext cx="753" cy="895"/>
              <a:chOff x="1602" y="1730"/>
              <a:chExt cx="753" cy="895"/>
            </a:xfrm>
          </p:grpSpPr>
          <p:sp>
            <p:nvSpPr>
              <p:cNvPr id="11430" name="Freeform 200"/>
              <p:cNvSpPr>
                <a:spLocks/>
              </p:cNvSpPr>
              <p:nvPr/>
            </p:nvSpPr>
            <p:spPr bwMode="auto">
              <a:xfrm>
                <a:off x="1602" y="1730"/>
                <a:ext cx="48" cy="264"/>
              </a:xfrm>
              <a:custGeom>
                <a:avLst/>
                <a:gdLst>
                  <a:gd name="T0" fmla="*/ 0 w 162"/>
                  <a:gd name="T1" fmla="*/ 0 h 793"/>
                  <a:gd name="T2" fmla="*/ 0 w 162"/>
                  <a:gd name="T3" fmla="*/ 0 h 793"/>
                  <a:gd name="T4" fmla="*/ 0 w 162"/>
                  <a:gd name="T5" fmla="*/ 0 h 793"/>
                  <a:gd name="T6" fmla="*/ 0 w 162"/>
                  <a:gd name="T7" fmla="*/ 0 h 793"/>
                  <a:gd name="T8" fmla="*/ 0 w 162"/>
                  <a:gd name="T9" fmla="*/ 0 h 793"/>
                  <a:gd name="T10" fmla="*/ 0 w 162"/>
                  <a:gd name="T11" fmla="*/ 0 h 793"/>
                  <a:gd name="T12" fmla="*/ 0 w 162"/>
                  <a:gd name="T13" fmla="*/ 0 h 793"/>
                  <a:gd name="T14" fmla="*/ 0 w 162"/>
                  <a:gd name="T15" fmla="*/ 0 h 793"/>
                  <a:gd name="T16" fmla="*/ 0 w 162"/>
                  <a:gd name="T17" fmla="*/ 0 h 793"/>
                  <a:gd name="T18" fmla="*/ 0 w 162"/>
                  <a:gd name="T19" fmla="*/ 0 h 793"/>
                  <a:gd name="T20" fmla="*/ 0 w 162"/>
                  <a:gd name="T21" fmla="*/ 0 h 793"/>
                  <a:gd name="T22" fmla="*/ 0 w 162"/>
                  <a:gd name="T23" fmla="*/ 0 h 793"/>
                  <a:gd name="T24" fmla="*/ 0 w 162"/>
                  <a:gd name="T25" fmla="*/ 0 h 793"/>
                  <a:gd name="T26" fmla="*/ 0 w 162"/>
                  <a:gd name="T27" fmla="*/ 0 h 793"/>
                  <a:gd name="T28" fmla="*/ 0 w 162"/>
                  <a:gd name="T29" fmla="*/ 0 h 793"/>
                  <a:gd name="T30" fmla="*/ 0 w 162"/>
                  <a:gd name="T31" fmla="*/ 0 h 793"/>
                  <a:gd name="T32" fmla="*/ 0 w 162"/>
                  <a:gd name="T33" fmla="*/ 0 h 793"/>
                  <a:gd name="T34" fmla="*/ 0 w 162"/>
                  <a:gd name="T35" fmla="*/ 0 h 793"/>
                  <a:gd name="T36" fmla="*/ 0 w 162"/>
                  <a:gd name="T37" fmla="*/ 0 h 793"/>
                  <a:gd name="T38" fmla="*/ 0 w 162"/>
                  <a:gd name="T39" fmla="*/ 0 h 793"/>
                  <a:gd name="T40" fmla="*/ 0 w 162"/>
                  <a:gd name="T41" fmla="*/ 0 h 793"/>
                  <a:gd name="T42" fmla="*/ 0 w 162"/>
                  <a:gd name="T43" fmla="*/ 0 h 793"/>
                  <a:gd name="T44" fmla="*/ 0 w 162"/>
                  <a:gd name="T45" fmla="*/ 0 h 793"/>
                  <a:gd name="T46" fmla="*/ 0 w 162"/>
                  <a:gd name="T47" fmla="*/ 0 h 793"/>
                  <a:gd name="T48" fmla="*/ 0 w 162"/>
                  <a:gd name="T49" fmla="*/ 0 h 793"/>
                  <a:gd name="T50" fmla="*/ 0 w 162"/>
                  <a:gd name="T51" fmla="*/ 0 h 793"/>
                  <a:gd name="T52" fmla="*/ 0 w 162"/>
                  <a:gd name="T53" fmla="*/ 0 h 793"/>
                  <a:gd name="T54" fmla="*/ 0 w 162"/>
                  <a:gd name="T55" fmla="*/ 0 h 793"/>
                  <a:gd name="T56" fmla="*/ 0 w 162"/>
                  <a:gd name="T57" fmla="*/ 0 h 793"/>
                  <a:gd name="T58" fmla="*/ 0 w 162"/>
                  <a:gd name="T59" fmla="*/ 0 h 793"/>
                  <a:gd name="T60" fmla="*/ 0 w 162"/>
                  <a:gd name="T61" fmla="*/ 0 h 793"/>
                  <a:gd name="T62" fmla="*/ 0 w 162"/>
                  <a:gd name="T63" fmla="*/ 0 h 793"/>
                  <a:gd name="T64" fmla="*/ 0 w 162"/>
                  <a:gd name="T65" fmla="*/ 0 h 793"/>
                  <a:gd name="T66" fmla="*/ 0 w 162"/>
                  <a:gd name="T67" fmla="*/ 0 h 793"/>
                  <a:gd name="T68" fmla="*/ 0 w 162"/>
                  <a:gd name="T69" fmla="*/ 0 h 793"/>
                  <a:gd name="T70" fmla="*/ 0 w 162"/>
                  <a:gd name="T71" fmla="*/ 0 h 793"/>
                  <a:gd name="T72" fmla="*/ 0 w 162"/>
                  <a:gd name="T73" fmla="*/ 0 h 793"/>
                  <a:gd name="T74" fmla="*/ 0 w 162"/>
                  <a:gd name="T75" fmla="*/ 0 h 793"/>
                  <a:gd name="T76" fmla="*/ 0 w 162"/>
                  <a:gd name="T77" fmla="*/ 0 h 793"/>
                  <a:gd name="T78" fmla="*/ 0 w 162"/>
                  <a:gd name="T79" fmla="*/ 0 h 793"/>
                  <a:gd name="T80" fmla="*/ 0 w 162"/>
                  <a:gd name="T81" fmla="*/ 0 h 793"/>
                  <a:gd name="T82" fmla="*/ 0 w 162"/>
                  <a:gd name="T83" fmla="*/ 0 h 793"/>
                  <a:gd name="T84" fmla="*/ 0 w 162"/>
                  <a:gd name="T85" fmla="*/ 0 h 793"/>
                  <a:gd name="T86" fmla="*/ 0 w 162"/>
                  <a:gd name="T87" fmla="*/ 0 h 793"/>
                  <a:gd name="T88" fmla="*/ 0 w 162"/>
                  <a:gd name="T89" fmla="*/ 0 h 793"/>
                  <a:gd name="T90" fmla="*/ 0 w 162"/>
                  <a:gd name="T91" fmla="*/ 0 h 793"/>
                  <a:gd name="T92" fmla="*/ 0 w 162"/>
                  <a:gd name="T93" fmla="*/ 0 h 793"/>
                  <a:gd name="T94" fmla="*/ 0 w 162"/>
                  <a:gd name="T95" fmla="*/ 0 h 793"/>
                  <a:gd name="T96" fmla="*/ 0 w 162"/>
                  <a:gd name="T97" fmla="*/ 0 h 793"/>
                  <a:gd name="T98" fmla="*/ 0 w 162"/>
                  <a:gd name="T99" fmla="*/ 0 h 793"/>
                  <a:gd name="T100" fmla="*/ 0 w 162"/>
                  <a:gd name="T101" fmla="*/ 0 h 793"/>
                  <a:gd name="T102" fmla="*/ 0 w 162"/>
                  <a:gd name="T103" fmla="*/ 0 h 793"/>
                  <a:gd name="T104" fmla="*/ 0 w 162"/>
                  <a:gd name="T105" fmla="*/ 0 h 793"/>
                  <a:gd name="T106" fmla="*/ 0 w 162"/>
                  <a:gd name="T107" fmla="*/ 0 h 793"/>
                  <a:gd name="T108" fmla="*/ 0 w 162"/>
                  <a:gd name="T109" fmla="*/ 0 h 793"/>
                  <a:gd name="T110" fmla="*/ 0 w 162"/>
                  <a:gd name="T111" fmla="*/ 0 h 793"/>
                  <a:gd name="T112" fmla="*/ 0 w 162"/>
                  <a:gd name="T113" fmla="*/ 0 h 793"/>
                  <a:gd name="T114" fmla="*/ 0 w 162"/>
                  <a:gd name="T115" fmla="*/ 0 h 793"/>
                  <a:gd name="T116" fmla="*/ 0 w 162"/>
                  <a:gd name="T117" fmla="*/ 0 h 793"/>
                  <a:gd name="T118" fmla="*/ 0 w 162"/>
                  <a:gd name="T119" fmla="*/ 0 h 793"/>
                  <a:gd name="T120" fmla="*/ 0 w 162"/>
                  <a:gd name="T121" fmla="*/ 0 h 793"/>
                  <a:gd name="T122" fmla="*/ 0 w 162"/>
                  <a:gd name="T123" fmla="*/ 0 h 793"/>
                  <a:gd name="T124" fmla="*/ 0 w 162"/>
                  <a:gd name="T125" fmla="*/ 0 h 7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793">
                    <a:moveTo>
                      <a:pt x="0" y="0"/>
                    </a:moveTo>
                    <a:lnTo>
                      <a:pt x="1" y="1"/>
                    </a:lnTo>
                    <a:lnTo>
                      <a:pt x="3" y="1"/>
                    </a:lnTo>
                    <a:lnTo>
                      <a:pt x="4" y="4"/>
                    </a:lnTo>
                    <a:lnTo>
                      <a:pt x="5" y="5"/>
                    </a:lnTo>
                    <a:lnTo>
                      <a:pt x="6" y="6"/>
                    </a:lnTo>
                    <a:lnTo>
                      <a:pt x="7" y="6"/>
                    </a:lnTo>
                    <a:lnTo>
                      <a:pt x="10" y="10"/>
                    </a:lnTo>
                    <a:lnTo>
                      <a:pt x="11" y="12"/>
                    </a:lnTo>
                    <a:lnTo>
                      <a:pt x="12" y="13"/>
                    </a:lnTo>
                    <a:lnTo>
                      <a:pt x="13" y="14"/>
                    </a:lnTo>
                    <a:lnTo>
                      <a:pt x="14" y="17"/>
                    </a:lnTo>
                    <a:lnTo>
                      <a:pt x="15" y="18"/>
                    </a:lnTo>
                    <a:lnTo>
                      <a:pt x="17" y="21"/>
                    </a:lnTo>
                    <a:lnTo>
                      <a:pt x="18" y="22"/>
                    </a:lnTo>
                    <a:lnTo>
                      <a:pt x="19" y="23"/>
                    </a:lnTo>
                    <a:lnTo>
                      <a:pt x="20" y="26"/>
                    </a:lnTo>
                    <a:lnTo>
                      <a:pt x="21" y="27"/>
                    </a:lnTo>
                    <a:lnTo>
                      <a:pt x="24" y="31"/>
                    </a:lnTo>
                    <a:lnTo>
                      <a:pt x="25" y="38"/>
                    </a:lnTo>
                    <a:lnTo>
                      <a:pt x="26" y="43"/>
                    </a:lnTo>
                    <a:lnTo>
                      <a:pt x="27" y="46"/>
                    </a:lnTo>
                    <a:lnTo>
                      <a:pt x="28" y="51"/>
                    </a:lnTo>
                    <a:lnTo>
                      <a:pt x="29" y="54"/>
                    </a:lnTo>
                    <a:lnTo>
                      <a:pt x="31" y="57"/>
                    </a:lnTo>
                    <a:lnTo>
                      <a:pt x="32" y="62"/>
                    </a:lnTo>
                    <a:lnTo>
                      <a:pt x="33" y="83"/>
                    </a:lnTo>
                    <a:lnTo>
                      <a:pt x="34" y="83"/>
                    </a:lnTo>
                    <a:lnTo>
                      <a:pt x="35" y="83"/>
                    </a:lnTo>
                    <a:lnTo>
                      <a:pt x="38" y="83"/>
                    </a:lnTo>
                    <a:lnTo>
                      <a:pt x="39" y="84"/>
                    </a:lnTo>
                    <a:lnTo>
                      <a:pt x="40" y="84"/>
                    </a:lnTo>
                    <a:lnTo>
                      <a:pt x="41" y="86"/>
                    </a:lnTo>
                    <a:lnTo>
                      <a:pt x="42" y="89"/>
                    </a:lnTo>
                    <a:lnTo>
                      <a:pt x="44" y="119"/>
                    </a:lnTo>
                    <a:lnTo>
                      <a:pt x="45" y="120"/>
                    </a:lnTo>
                    <a:lnTo>
                      <a:pt x="46" y="121"/>
                    </a:lnTo>
                    <a:lnTo>
                      <a:pt x="47" y="123"/>
                    </a:lnTo>
                    <a:lnTo>
                      <a:pt x="48" y="127"/>
                    </a:lnTo>
                    <a:lnTo>
                      <a:pt x="51" y="157"/>
                    </a:lnTo>
                    <a:lnTo>
                      <a:pt x="52" y="157"/>
                    </a:lnTo>
                    <a:lnTo>
                      <a:pt x="53" y="158"/>
                    </a:lnTo>
                    <a:lnTo>
                      <a:pt x="54" y="161"/>
                    </a:lnTo>
                    <a:lnTo>
                      <a:pt x="55" y="198"/>
                    </a:lnTo>
                    <a:lnTo>
                      <a:pt x="57" y="198"/>
                    </a:lnTo>
                    <a:lnTo>
                      <a:pt x="58" y="198"/>
                    </a:lnTo>
                    <a:lnTo>
                      <a:pt x="59" y="199"/>
                    </a:lnTo>
                    <a:lnTo>
                      <a:pt x="60" y="199"/>
                    </a:lnTo>
                    <a:lnTo>
                      <a:pt x="61" y="201"/>
                    </a:lnTo>
                    <a:lnTo>
                      <a:pt x="63" y="203"/>
                    </a:lnTo>
                    <a:lnTo>
                      <a:pt x="65" y="232"/>
                    </a:lnTo>
                    <a:lnTo>
                      <a:pt x="66" y="232"/>
                    </a:lnTo>
                    <a:lnTo>
                      <a:pt x="67" y="234"/>
                    </a:lnTo>
                    <a:lnTo>
                      <a:pt x="68" y="234"/>
                    </a:lnTo>
                    <a:lnTo>
                      <a:pt x="69" y="235"/>
                    </a:lnTo>
                    <a:lnTo>
                      <a:pt x="71" y="237"/>
                    </a:lnTo>
                    <a:lnTo>
                      <a:pt x="72" y="239"/>
                    </a:lnTo>
                    <a:lnTo>
                      <a:pt x="73" y="242"/>
                    </a:lnTo>
                    <a:lnTo>
                      <a:pt x="74" y="277"/>
                    </a:lnTo>
                    <a:lnTo>
                      <a:pt x="77" y="279"/>
                    </a:lnTo>
                    <a:lnTo>
                      <a:pt x="78" y="278"/>
                    </a:lnTo>
                    <a:lnTo>
                      <a:pt x="79" y="280"/>
                    </a:lnTo>
                    <a:lnTo>
                      <a:pt x="80" y="281"/>
                    </a:lnTo>
                    <a:lnTo>
                      <a:pt x="81" y="283"/>
                    </a:lnTo>
                    <a:lnTo>
                      <a:pt x="82" y="287"/>
                    </a:lnTo>
                    <a:lnTo>
                      <a:pt x="84" y="341"/>
                    </a:lnTo>
                    <a:lnTo>
                      <a:pt x="85" y="387"/>
                    </a:lnTo>
                    <a:lnTo>
                      <a:pt x="86" y="388"/>
                    </a:lnTo>
                    <a:lnTo>
                      <a:pt x="88" y="391"/>
                    </a:lnTo>
                    <a:lnTo>
                      <a:pt x="90" y="422"/>
                    </a:lnTo>
                    <a:lnTo>
                      <a:pt x="91" y="422"/>
                    </a:lnTo>
                    <a:lnTo>
                      <a:pt x="92" y="422"/>
                    </a:lnTo>
                    <a:lnTo>
                      <a:pt x="93" y="423"/>
                    </a:lnTo>
                    <a:lnTo>
                      <a:pt x="94" y="423"/>
                    </a:lnTo>
                    <a:lnTo>
                      <a:pt x="96" y="423"/>
                    </a:lnTo>
                    <a:lnTo>
                      <a:pt x="97" y="424"/>
                    </a:lnTo>
                    <a:lnTo>
                      <a:pt x="98" y="427"/>
                    </a:lnTo>
                    <a:lnTo>
                      <a:pt x="99" y="429"/>
                    </a:lnTo>
                    <a:lnTo>
                      <a:pt x="101" y="470"/>
                    </a:lnTo>
                    <a:lnTo>
                      <a:pt x="103" y="472"/>
                    </a:lnTo>
                    <a:lnTo>
                      <a:pt x="104" y="473"/>
                    </a:lnTo>
                    <a:lnTo>
                      <a:pt x="105" y="477"/>
                    </a:lnTo>
                    <a:lnTo>
                      <a:pt x="106" y="501"/>
                    </a:lnTo>
                    <a:lnTo>
                      <a:pt x="108" y="502"/>
                    </a:lnTo>
                    <a:lnTo>
                      <a:pt x="109" y="502"/>
                    </a:lnTo>
                    <a:lnTo>
                      <a:pt x="110" y="504"/>
                    </a:lnTo>
                    <a:lnTo>
                      <a:pt x="111" y="506"/>
                    </a:lnTo>
                    <a:lnTo>
                      <a:pt x="112" y="507"/>
                    </a:lnTo>
                    <a:lnTo>
                      <a:pt x="113" y="511"/>
                    </a:lnTo>
                    <a:lnTo>
                      <a:pt x="115" y="554"/>
                    </a:lnTo>
                    <a:lnTo>
                      <a:pt x="117" y="555"/>
                    </a:lnTo>
                    <a:lnTo>
                      <a:pt x="118" y="558"/>
                    </a:lnTo>
                    <a:lnTo>
                      <a:pt x="119" y="562"/>
                    </a:lnTo>
                    <a:lnTo>
                      <a:pt x="121" y="591"/>
                    </a:lnTo>
                    <a:lnTo>
                      <a:pt x="122" y="591"/>
                    </a:lnTo>
                    <a:lnTo>
                      <a:pt x="123" y="592"/>
                    </a:lnTo>
                    <a:lnTo>
                      <a:pt x="124" y="592"/>
                    </a:lnTo>
                    <a:lnTo>
                      <a:pt x="125" y="593"/>
                    </a:lnTo>
                    <a:lnTo>
                      <a:pt x="126" y="593"/>
                    </a:lnTo>
                    <a:lnTo>
                      <a:pt x="128" y="595"/>
                    </a:lnTo>
                    <a:lnTo>
                      <a:pt x="130" y="596"/>
                    </a:lnTo>
                    <a:lnTo>
                      <a:pt x="131" y="599"/>
                    </a:lnTo>
                    <a:lnTo>
                      <a:pt x="132" y="636"/>
                    </a:lnTo>
                    <a:lnTo>
                      <a:pt x="133" y="637"/>
                    </a:lnTo>
                    <a:lnTo>
                      <a:pt x="135" y="637"/>
                    </a:lnTo>
                    <a:lnTo>
                      <a:pt x="136" y="639"/>
                    </a:lnTo>
                    <a:lnTo>
                      <a:pt x="137" y="641"/>
                    </a:lnTo>
                    <a:lnTo>
                      <a:pt x="138" y="642"/>
                    </a:lnTo>
                    <a:lnTo>
                      <a:pt x="139" y="644"/>
                    </a:lnTo>
                    <a:lnTo>
                      <a:pt x="141" y="673"/>
                    </a:lnTo>
                    <a:lnTo>
                      <a:pt x="143" y="673"/>
                    </a:lnTo>
                    <a:lnTo>
                      <a:pt x="144" y="674"/>
                    </a:lnTo>
                    <a:lnTo>
                      <a:pt x="145" y="675"/>
                    </a:lnTo>
                    <a:lnTo>
                      <a:pt x="146" y="677"/>
                    </a:lnTo>
                    <a:lnTo>
                      <a:pt x="148" y="678"/>
                    </a:lnTo>
                    <a:lnTo>
                      <a:pt x="149" y="682"/>
                    </a:lnTo>
                    <a:lnTo>
                      <a:pt x="150" y="715"/>
                    </a:lnTo>
                    <a:lnTo>
                      <a:pt x="151" y="716"/>
                    </a:lnTo>
                    <a:lnTo>
                      <a:pt x="152" y="716"/>
                    </a:lnTo>
                    <a:lnTo>
                      <a:pt x="154" y="719"/>
                    </a:lnTo>
                    <a:lnTo>
                      <a:pt x="155" y="723"/>
                    </a:lnTo>
                    <a:lnTo>
                      <a:pt x="157" y="744"/>
                    </a:lnTo>
                    <a:lnTo>
                      <a:pt x="158" y="747"/>
                    </a:lnTo>
                    <a:lnTo>
                      <a:pt x="159" y="749"/>
                    </a:lnTo>
                    <a:lnTo>
                      <a:pt x="161" y="792"/>
                    </a:lnTo>
                    <a:lnTo>
                      <a:pt x="162" y="79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31" name="Freeform 201"/>
              <p:cNvSpPr>
                <a:spLocks/>
              </p:cNvSpPr>
              <p:nvPr/>
            </p:nvSpPr>
            <p:spPr bwMode="auto">
              <a:xfrm>
                <a:off x="1650" y="1994"/>
                <a:ext cx="47" cy="215"/>
              </a:xfrm>
              <a:custGeom>
                <a:avLst/>
                <a:gdLst>
                  <a:gd name="T0" fmla="*/ 0 w 161"/>
                  <a:gd name="T1" fmla="*/ 0 h 644"/>
                  <a:gd name="T2" fmla="*/ 0 w 161"/>
                  <a:gd name="T3" fmla="*/ 0 h 644"/>
                  <a:gd name="T4" fmla="*/ 0 w 161"/>
                  <a:gd name="T5" fmla="*/ 0 h 644"/>
                  <a:gd name="T6" fmla="*/ 0 w 161"/>
                  <a:gd name="T7" fmla="*/ 0 h 644"/>
                  <a:gd name="T8" fmla="*/ 0 w 161"/>
                  <a:gd name="T9" fmla="*/ 0 h 644"/>
                  <a:gd name="T10" fmla="*/ 0 w 161"/>
                  <a:gd name="T11" fmla="*/ 0 h 644"/>
                  <a:gd name="T12" fmla="*/ 0 w 161"/>
                  <a:gd name="T13" fmla="*/ 0 h 644"/>
                  <a:gd name="T14" fmla="*/ 0 w 161"/>
                  <a:gd name="T15" fmla="*/ 0 h 644"/>
                  <a:gd name="T16" fmla="*/ 0 w 161"/>
                  <a:gd name="T17" fmla="*/ 0 h 644"/>
                  <a:gd name="T18" fmla="*/ 0 w 161"/>
                  <a:gd name="T19" fmla="*/ 0 h 644"/>
                  <a:gd name="T20" fmla="*/ 0 w 161"/>
                  <a:gd name="T21" fmla="*/ 0 h 644"/>
                  <a:gd name="T22" fmla="*/ 0 w 161"/>
                  <a:gd name="T23" fmla="*/ 0 h 644"/>
                  <a:gd name="T24" fmla="*/ 0 w 161"/>
                  <a:gd name="T25" fmla="*/ 0 h 644"/>
                  <a:gd name="T26" fmla="*/ 0 w 161"/>
                  <a:gd name="T27" fmla="*/ 0 h 644"/>
                  <a:gd name="T28" fmla="*/ 0 w 161"/>
                  <a:gd name="T29" fmla="*/ 0 h 644"/>
                  <a:gd name="T30" fmla="*/ 0 w 161"/>
                  <a:gd name="T31" fmla="*/ 0 h 644"/>
                  <a:gd name="T32" fmla="*/ 0 w 161"/>
                  <a:gd name="T33" fmla="*/ 0 h 644"/>
                  <a:gd name="T34" fmla="*/ 0 w 161"/>
                  <a:gd name="T35" fmla="*/ 0 h 644"/>
                  <a:gd name="T36" fmla="*/ 0 w 161"/>
                  <a:gd name="T37" fmla="*/ 0 h 644"/>
                  <a:gd name="T38" fmla="*/ 0 w 161"/>
                  <a:gd name="T39" fmla="*/ 0 h 644"/>
                  <a:gd name="T40" fmla="*/ 0 w 161"/>
                  <a:gd name="T41" fmla="*/ 0 h 644"/>
                  <a:gd name="T42" fmla="*/ 0 w 161"/>
                  <a:gd name="T43" fmla="*/ 0 h 644"/>
                  <a:gd name="T44" fmla="*/ 0 w 161"/>
                  <a:gd name="T45" fmla="*/ 0 h 644"/>
                  <a:gd name="T46" fmla="*/ 0 w 161"/>
                  <a:gd name="T47" fmla="*/ 0 h 644"/>
                  <a:gd name="T48" fmla="*/ 0 w 161"/>
                  <a:gd name="T49" fmla="*/ 0 h 644"/>
                  <a:gd name="T50" fmla="*/ 0 w 161"/>
                  <a:gd name="T51" fmla="*/ 0 h 644"/>
                  <a:gd name="T52" fmla="*/ 0 w 161"/>
                  <a:gd name="T53" fmla="*/ 0 h 644"/>
                  <a:gd name="T54" fmla="*/ 0 w 161"/>
                  <a:gd name="T55" fmla="*/ 0 h 644"/>
                  <a:gd name="T56" fmla="*/ 0 w 161"/>
                  <a:gd name="T57" fmla="*/ 0 h 644"/>
                  <a:gd name="T58" fmla="*/ 0 w 161"/>
                  <a:gd name="T59" fmla="*/ 0 h 644"/>
                  <a:gd name="T60" fmla="*/ 0 w 161"/>
                  <a:gd name="T61" fmla="*/ 0 h 644"/>
                  <a:gd name="T62" fmla="*/ 0 w 161"/>
                  <a:gd name="T63" fmla="*/ 0 h 644"/>
                  <a:gd name="T64" fmla="*/ 0 w 161"/>
                  <a:gd name="T65" fmla="*/ 0 h 644"/>
                  <a:gd name="T66" fmla="*/ 0 w 161"/>
                  <a:gd name="T67" fmla="*/ 0 h 644"/>
                  <a:gd name="T68" fmla="*/ 0 w 161"/>
                  <a:gd name="T69" fmla="*/ 0 h 644"/>
                  <a:gd name="T70" fmla="*/ 0 w 161"/>
                  <a:gd name="T71" fmla="*/ 0 h 644"/>
                  <a:gd name="T72" fmla="*/ 0 w 161"/>
                  <a:gd name="T73" fmla="*/ 0 h 644"/>
                  <a:gd name="T74" fmla="*/ 0 w 161"/>
                  <a:gd name="T75" fmla="*/ 0 h 644"/>
                  <a:gd name="T76" fmla="*/ 0 w 161"/>
                  <a:gd name="T77" fmla="*/ 0 h 644"/>
                  <a:gd name="T78" fmla="*/ 0 w 161"/>
                  <a:gd name="T79" fmla="*/ 0 h 644"/>
                  <a:gd name="T80" fmla="*/ 0 w 161"/>
                  <a:gd name="T81" fmla="*/ 0 h 644"/>
                  <a:gd name="T82" fmla="*/ 0 w 161"/>
                  <a:gd name="T83" fmla="*/ 0 h 644"/>
                  <a:gd name="T84" fmla="*/ 0 w 161"/>
                  <a:gd name="T85" fmla="*/ 0 h 644"/>
                  <a:gd name="T86" fmla="*/ 0 w 161"/>
                  <a:gd name="T87" fmla="*/ 0 h 644"/>
                  <a:gd name="T88" fmla="*/ 0 w 161"/>
                  <a:gd name="T89" fmla="*/ 0 h 644"/>
                  <a:gd name="T90" fmla="*/ 0 w 161"/>
                  <a:gd name="T91" fmla="*/ 0 h 644"/>
                  <a:gd name="T92" fmla="*/ 0 w 161"/>
                  <a:gd name="T93" fmla="*/ 0 h 644"/>
                  <a:gd name="T94" fmla="*/ 0 w 161"/>
                  <a:gd name="T95" fmla="*/ 0 h 644"/>
                  <a:gd name="T96" fmla="*/ 0 w 161"/>
                  <a:gd name="T97" fmla="*/ 0 h 644"/>
                  <a:gd name="T98" fmla="*/ 0 w 161"/>
                  <a:gd name="T99" fmla="*/ 0 h 644"/>
                  <a:gd name="T100" fmla="*/ 0 w 161"/>
                  <a:gd name="T101" fmla="*/ 0 h 644"/>
                  <a:gd name="T102" fmla="*/ 0 w 161"/>
                  <a:gd name="T103" fmla="*/ 0 h 644"/>
                  <a:gd name="T104" fmla="*/ 0 w 161"/>
                  <a:gd name="T105" fmla="*/ 0 h 644"/>
                  <a:gd name="T106" fmla="*/ 0 w 161"/>
                  <a:gd name="T107" fmla="*/ 0 h 644"/>
                  <a:gd name="T108" fmla="*/ 0 w 161"/>
                  <a:gd name="T109" fmla="*/ 0 h 644"/>
                  <a:gd name="T110" fmla="*/ 0 w 161"/>
                  <a:gd name="T111" fmla="*/ 0 h 644"/>
                  <a:gd name="T112" fmla="*/ 0 w 161"/>
                  <a:gd name="T113" fmla="*/ 0 h 644"/>
                  <a:gd name="T114" fmla="*/ 0 w 161"/>
                  <a:gd name="T115" fmla="*/ 0 h 644"/>
                  <a:gd name="T116" fmla="*/ 0 w 161"/>
                  <a:gd name="T117" fmla="*/ 0 h 644"/>
                  <a:gd name="T118" fmla="*/ 0 w 161"/>
                  <a:gd name="T119" fmla="*/ 0 h 644"/>
                  <a:gd name="T120" fmla="*/ 0 w 161"/>
                  <a:gd name="T121" fmla="*/ 0 h 644"/>
                  <a:gd name="T122" fmla="*/ 0 w 161"/>
                  <a:gd name="T123" fmla="*/ 0 h 644"/>
                  <a:gd name="T124" fmla="*/ 0 w 161"/>
                  <a:gd name="T125" fmla="*/ 0 h 6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644">
                    <a:moveTo>
                      <a:pt x="0" y="0"/>
                    </a:moveTo>
                    <a:lnTo>
                      <a:pt x="1" y="1"/>
                    </a:lnTo>
                    <a:lnTo>
                      <a:pt x="2" y="1"/>
                    </a:lnTo>
                    <a:lnTo>
                      <a:pt x="3" y="3"/>
                    </a:lnTo>
                    <a:lnTo>
                      <a:pt x="5" y="4"/>
                    </a:lnTo>
                    <a:lnTo>
                      <a:pt x="6" y="7"/>
                    </a:lnTo>
                    <a:lnTo>
                      <a:pt x="8" y="11"/>
                    </a:lnTo>
                    <a:lnTo>
                      <a:pt x="9" y="78"/>
                    </a:lnTo>
                    <a:lnTo>
                      <a:pt x="11" y="78"/>
                    </a:lnTo>
                    <a:lnTo>
                      <a:pt x="12" y="79"/>
                    </a:lnTo>
                    <a:lnTo>
                      <a:pt x="13" y="81"/>
                    </a:lnTo>
                    <a:lnTo>
                      <a:pt x="14" y="82"/>
                    </a:lnTo>
                    <a:lnTo>
                      <a:pt x="15" y="83"/>
                    </a:lnTo>
                    <a:lnTo>
                      <a:pt x="16" y="88"/>
                    </a:lnTo>
                    <a:lnTo>
                      <a:pt x="18" y="113"/>
                    </a:lnTo>
                    <a:lnTo>
                      <a:pt x="19" y="114"/>
                    </a:lnTo>
                    <a:lnTo>
                      <a:pt x="21" y="115"/>
                    </a:lnTo>
                    <a:lnTo>
                      <a:pt x="22" y="119"/>
                    </a:lnTo>
                    <a:lnTo>
                      <a:pt x="24" y="138"/>
                    </a:lnTo>
                    <a:lnTo>
                      <a:pt x="25" y="138"/>
                    </a:lnTo>
                    <a:lnTo>
                      <a:pt x="26" y="138"/>
                    </a:lnTo>
                    <a:lnTo>
                      <a:pt x="27" y="138"/>
                    </a:lnTo>
                    <a:lnTo>
                      <a:pt x="28" y="139"/>
                    </a:lnTo>
                    <a:lnTo>
                      <a:pt x="29" y="140"/>
                    </a:lnTo>
                    <a:lnTo>
                      <a:pt x="31" y="140"/>
                    </a:lnTo>
                    <a:lnTo>
                      <a:pt x="32" y="142"/>
                    </a:lnTo>
                    <a:lnTo>
                      <a:pt x="33" y="145"/>
                    </a:lnTo>
                    <a:lnTo>
                      <a:pt x="35" y="150"/>
                    </a:lnTo>
                    <a:lnTo>
                      <a:pt x="36" y="167"/>
                    </a:lnTo>
                    <a:lnTo>
                      <a:pt x="38" y="168"/>
                    </a:lnTo>
                    <a:lnTo>
                      <a:pt x="39" y="168"/>
                    </a:lnTo>
                    <a:lnTo>
                      <a:pt x="40" y="170"/>
                    </a:lnTo>
                    <a:lnTo>
                      <a:pt x="41" y="173"/>
                    </a:lnTo>
                    <a:lnTo>
                      <a:pt x="42" y="176"/>
                    </a:lnTo>
                    <a:lnTo>
                      <a:pt x="44" y="213"/>
                    </a:lnTo>
                    <a:lnTo>
                      <a:pt x="45" y="220"/>
                    </a:lnTo>
                    <a:lnTo>
                      <a:pt x="46" y="222"/>
                    </a:lnTo>
                    <a:lnTo>
                      <a:pt x="48" y="225"/>
                    </a:lnTo>
                    <a:lnTo>
                      <a:pt x="49" y="225"/>
                    </a:lnTo>
                    <a:lnTo>
                      <a:pt x="50" y="226"/>
                    </a:lnTo>
                    <a:lnTo>
                      <a:pt x="52" y="227"/>
                    </a:lnTo>
                    <a:lnTo>
                      <a:pt x="53" y="230"/>
                    </a:lnTo>
                    <a:lnTo>
                      <a:pt x="54" y="234"/>
                    </a:lnTo>
                    <a:lnTo>
                      <a:pt x="55" y="263"/>
                    </a:lnTo>
                    <a:lnTo>
                      <a:pt x="56" y="263"/>
                    </a:lnTo>
                    <a:lnTo>
                      <a:pt x="58" y="266"/>
                    </a:lnTo>
                    <a:lnTo>
                      <a:pt x="59" y="267"/>
                    </a:lnTo>
                    <a:lnTo>
                      <a:pt x="61" y="270"/>
                    </a:lnTo>
                    <a:lnTo>
                      <a:pt x="62" y="299"/>
                    </a:lnTo>
                    <a:lnTo>
                      <a:pt x="63" y="299"/>
                    </a:lnTo>
                    <a:lnTo>
                      <a:pt x="65" y="300"/>
                    </a:lnTo>
                    <a:lnTo>
                      <a:pt x="66" y="300"/>
                    </a:lnTo>
                    <a:lnTo>
                      <a:pt x="67" y="302"/>
                    </a:lnTo>
                    <a:lnTo>
                      <a:pt x="68" y="302"/>
                    </a:lnTo>
                    <a:lnTo>
                      <a:pt x="69" y="303"/>
                    </a:lnTo>
                    <a:lnTo>
                      <a:pt x="70" y="304"/>
                    </a:lnTo>
                    <a:lnTo>
                      <a:pt x="72" y="308"/>
                    </a:lnTo>
                    <a:lnTo>
                      <a:pt x="73" y="314"/>
                    </a:lnTo>
                    <a:lnTo>
                      <a:pt x="75" y="318"/>
                    </a:lnTo>
                    <a:lnTo>
                      <a:pt x="76" y="320"/>
                    </a:lnTo>
                    <a:lnTo>
                      <a:pt x="77" y="321"/>
                    </a:lnTo>
                    <a:lnTo>
                      <a:pt x="79" y="323"/>
                    </a:lnTo>
                    <a:lnTo>
                      <a:pt x="80" y="343"/>
                    </a:lnTo>
                    <a:lnTo>
                      <a:pt x="81" y="344"/>
                    </a:lnTo>
                    <a:lnTo>
                      <a:pt x="82" y="348"/>
                    </a:lnTo>
                    <a:lnTo>
                      <a:pt x="83" y="349"/>
                    </a:lnTo>
                    <a:lnTo>
                      <a:pt x="85" y="352"/>
                    </a:lnTo>
                    <a:lnTo>
                      <a:pt x="86" y="376"/>
                    </a:lnTo>
                    <a:lnTo>
                      <a:pt x="88" y="377"/>
                    </a:lnTo>
                    <a:lnTo>
                      <a:pt x="89" y="378"/>
                    </a:lnTo>
                    <a:lnTo>
                      <a:pt x="90" y="384"/>
                    </a:lnTo>
                    <a:lnTo>
                      <a:pt x="92" y="391"/>
                    </a:lnTo>
                    <a:lnTo>
                      <a:pt x="93" y="394"/>
                    </a:lnTo>
                    <a:lnTo>
                      <a:pt x="94" y="398"/>
                    </a:lnTo>
                    <a:lnTo>
                      <a:pt x="95" y="411"/>
                    </a:lnTo>
                    <a:lnTo>
                      <a:pt x="96" y="415"/>
                    </a:lnTo>
                    <a:lnTo>
                      <a:pt x="98" y="419"/>
                    </a:lnTo>
                    <a:lnTo>
                      <a:pt x="99" y="434"/>
                    </a:lnTo>
                    <a:lnTo>
                      <a:pt x="101" y="435"/>
                    </a:lnTo>
                    <a:lnTo>
                      <a:pt x="102" y="437"/>
                    </a:lnTo>
                    <a:lnTo>
                      <a:pt x="103" y="438"/>
                    </a:lnTo>
                    <a:lnTo>
                      <a:pt x="104" y="438"/>
                    </a:lnTo>
                    <a:lnTo>
                      <a:pt x="106" y="439"/>
                    </a:lnTo>
                    <a:lnTo>
                      <a:pt x="107" y="442"/>
                    </a:lnTo>
                    <a:lnTo>
                      <a:pt x="108" y="446"/>
                    </a:lnTo>
                    <a:lnTo>
                      <a:pt x="109" y="455"/>
                    </a:lnTo>
                    <a:lnTo>
                      <a:pt x="110" y="458"/>
                    </a:lnTo>
                    <a:lnTo>
                      <a:pt x="112" y="459"/>
                    </a:lnTo>
                    <a:lnTo>
                      <a:pt x="113" y="462"/>
                    </a:lnTo>
                    <a:lnTo>
                      <a:pt x="115" y="463"/>
                    </a:lnTo>
                    <a:lnTo>
                      <a:pt x="116" y="464"/>
                    </a:lnTo>
                    <a:lnTo>
                      <a:pt x="117" y="468"/>
                    </a:lnTo>
                    <a:lnTo>
                      <a:pt x="119" y="504"/>
                    </a:lnTo>
                    <a:lnTo>
                      <a:pt x="120" y="504"/>
                    </a:lnTo>
                    <a:lnTo>
                      <a:pt x="121" y="505"/>
                    </a:lnTo>
                    <a:lnTo>
                      <a:pt x="122" y="508"/>
                    </a:lnTo>
                    <a:lnTo>
                      <a:pt x="123" y="508"/>
                    </a:lnTo>
                    <a:lnTo>
                      <a:pt x="124" y="509"/>
                    </a:lnTo>
                    <a:lnTo>
                      <a:pt x="126" y="510"/>
                    </a:lnTo>
                    <a:lnTo>
                      <a:pt x="128" y="512"/>
                    </a:lnTo>
                    <a:lnTo>
                      <a:pt x="129" y="513"/>
                    </a:lnTo>
                    <a:lnTo>
                      <a:pt x="130" y="514"/>
                    </a:lnTo>
                    <a:lnTo>
                      <a:pt x="131" y="517"/>
                    </a:lnTo>
                    <a:lnTo>
                      <a:pt x="133" y="525"/>
                    </a:lnTo>
                    <a:lnTo>
                      <a:pt x="134" y="530"/>
                    </a:lnTo>
                    <a:lnTo>
                      <a:pt x="135" y="535"/>
                    </a:lnTo>
                    <a:lnTo>
                      <a:pt x="136" y="550"/>
                    </a:lnTo>
                    <a:lnTo>
                      <a:pt x="137" y="553"/>
                    </a:lnTo>
                    <a:lnTo>
                      <a:pt x="139" y="557"/>
                    </a:lnTo>
                    <a:lnTo>
                      <a:pt x="141" y="559"/>
                    </a:lnTo>
                    <a:lnTo>
                      <a:pt x="142" y="565"/>
                    </a:lnTo>
                    <a:lnTo>
                      <a:pt x="143" y="567"/>
                    </a:lnTo>
                    <a:lnTo>
                      <a:pt x="144" y="573"/>
                    </a:lnTo>
                    <a:lnTo>
                      <a:pt x="146" y="579"/>
                    </a:lnTo>
                    <a:lnTo>
                      <a:pt x="147" y="599"/>
                    </a:lnTo>
                    <a:lnTo>
                      <a:pt x="148" y="606"/>
                    </a:lnTo>
                    <a:lnTo>
                      <a:pt x="149" y="614"/>
                    </a:lnTo>
                    <a:lnTo>
                      <a:pt x="150" y="619"/>
                    </a:lnTo>
                    <a:lnTo>
                      <a:pt x="152" y="623"/>
                    </a:lnTo>
                    <a:lnTo>
                      <a:pt x="153" y="627"/>
                    </a:lnTo>
                    <a:lnTo>
                      <a:pt x="155" y="631"/>
                    </a:lnTo>
                    <a:lnTo>
                      <a:pt x="156" y="633"/>
                    </a:lnTo>
                    <a:lnTo>
                      <a:pt x="157" y="636"/>
                    </a:lnTo>
                    <a:lnTo>
                      <a:pt x="158" y="637"/>
                    </a:lnTo>
                    <a:lnTo>
                      <a:pt x="160" y="640"/>
                    </a:lnTo>
                    <a:lnTo>
                      <a:pt x="161" y="64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32" name="Freeform 202"/>
              <p:cNvSpPr>
                <a:spLocks/>
              </p:cNvSpPr>
              <p:nvPr/>
            </p:nvSpPr>
            <p:spPr bwMode="auto">
              <a:xfrm>
                <a:off x="1697" y="2209"/>
                <a:ext cx="48" cy="125"/>
              </a:xfrm>
              <a:custGeom>
                <a:avLst/>
                <a:gdLst>
                  <a:gd name="T0" fmla="*/ 0 w 160"/>
                  <a:gd name="T1" fmla="*/ 0 h 374"/>
                  <a:gd name="T2" fmla="*/ 0 w 160"/>
                  <a:gd name="T3" fmla="*/ 0 h 374"/>
                  <a:gd name="T4" fmla="*/ 0 w 160"/>
                  <a:gd name="T5" fmla="*/ 0 h 374"/>
                  <a:gd name="T6" fmla="*/ 0 w 160"/>
                  <a:gd name="T7" fmla="*/ 0 h 374"/>
                  <a:gd name="T8" fmla="*/ 0 w 160"/>
                  <a:gd name="T9" fmla="*/ 0 h 374"/>
                  <a:gd name="T10" fmla="*/ 0 w 160"/>
                  <a:gd name="T11" fmla="*/ 0 h 374"/>
                  <a:gd name="T12" fmla="*/ 0 w 160"/>
                  <a:gd name="T13" fmla="*/ 0 h 374"/>
                  <a:gd name="T14" fmla="*/ 0 w 160"/>
                  <a:gd name="T15" fmla="*/ 0 h 374"/>
                  <a:gd name="T16" fmla="*/ 0 w 160"/>
                  <a:gd name="T17" fmla="*/ 0 h 374"/>
                  <a:gd name="T18" fmla="*/ 0 w 160"/>
                  <a:gd name="T19" fmla="*/ 0 h 374"/>
                  <a:gd name="T20" fmla="*/ 0 w 160"/>
                  <a:gd name="T21" fmla="*/ 0 h 374"/>
                  <a:gd name="T22" fmla="*/ 0 w 160"/>
                  <a:gd name="T23" fmla="*/ 0 h 374"/>
                  <a:gd name="T24" fmla="*/ 0 w 160"/>
                  <a:gd name="T25" fmla="*/ 0 h 374"/>
                  <a:gd name="T26" fmla="*/ 0 w 160"/>
                  <a:gd name="T27" fmla="*/ 0 h 374"/>
                  <a:gd name="T28" fmla="*/ 0 w 160"/>
                  <a:gd name="T29" fmla="*/ 0 h 374"/>
                  <a:gd name="T30" fmla="*/ 0 w 160"/>
                  <a:gd name="T31" fmla="*/ 0 h 374"/>
                  <a:gd name="T32" fmla="*/ 0 w 160"/>
                  <a:gd name="T33" fmla="*/ 0 h 374"/>
                  <a:gd name="T34" fmla="*/ 0 w 160"/>
                  <a:gd name="T35" fmla="*/ 0 h 374"/>
                  <a:gd name="T36" fmla="*/ 0 w 160"/>
                  <a:gd name="T37" fmla="*/ 0 h 374"/>
                  <a:gd name="T38" fmla="*/ 0 w 160"/>
                  <a:gd name="T39" fmla="*/ 0 h 374"/>
                  <a:gd name="T40" fmla="*/ 0 w 160"/>
                  <a:gd name="T41" fmla="*/ 0 h 374"/>
                  <a:gd name="T42" fmla="*/ 0 w 160"/>
                  <a:gd name="T43" fmla="*/ 0 h 374"/>
                  <a:gd name="T44" fmla="*/ 0 w 160"/>
                  <a:gd name="T45" fmla="*/ 0 h 374"/>
                  <a:gd name="T46" fmla="*/ 0 w 160"/>
                  <a:gd name="T47" fmla="*/ 0 h 374"/>
                  <a:gd name="T48" fmla="*/ 0 w 160"/>
                  <a:gd name="T49" fmla="*/ 0 h 374"/>
                  <a:gd name="T50" fmla="*/ 0 w 160"/>
                  <a:gd name="T51" fmla="*/ 0 h 374"/>
                  <a:gd name="T52" fmla="*/ 0 w 160"/>
                  <a:gd name="T53" fmla="*/ 0 h 374"/>
                  <a:gd name="T54" fmla="*/ 0 w 160"/>
                  <a:gd name="T55" fmla="*/ 0 h 374"/>
                  <a:gd name="T56" fmla="*/ 0 w 160"/>
                  <a:gd name="T57" fmla="*/ 0 h 374"/>
                  <a:gd name="T58" fmla="*/ 0 w 160"/>
                  <a:gd name="T59" fmla="*/ 0 h 374"/>
                  <a:gd name="T60" fmla="*/ 0 w 160"/>
                  <a:gd name="T61" fmla="*/ 0 h 374"/>
                  <a:gd name="T62" fmla="*/ 0 w 160"/>
                  <a:gd name="T63" fmla="*/ 0 h 374"/>
                  <a:gd name="T64" fmla="*/ 0 w 160"/>
                  <a:gd name="T65" fmla="*/ 0 h 374"/>
                  <a:gd name="T66" fmla="*/ 0 w 160"/>
                  <a:gd name="T67" fmla="*/ 0 h 374"/>
                  <a:gd name="T68" fmla="*/ 0 w 160"/>
                  <a:gd name="T69" fmla="*/ 0 h 374"/>
                  <a:gd name="T70" fmla="*/ 0 w 160"/>
                  <a:gd name="T71" fmla="*/ 0 h 374"/>
                  <a:gd name="T72" fmla="*/ 0 w 160"/>
                  <a:gd name="T73" fmla="*/ 0 h 374"/>
                  <a:gd name="T74" fmla="*/ 0 w 160"/>
                  <a:gd name="T75" fmla="*/ 0 h 374"/>
                  <a:gd name="T76" fmla="*/ 0 w 160"/>
                  <a:gd name="T77" fmla="*/ 0 h 374"/>
                  <a:gd name="T78" fmla="*/ 0 w 160"/>
                  <a:gd name="T79" fmla="*/ 0 h 374"/>
                  <a:gd name="T80" fmla="*/ 0 w 160"/>
                  <a:gd name="T81" fmla="*/ 0 h 374"/>
                  <a:gd name="T82" fmla="*/ 0 w 160"/>
                  <a:gd name="T83" fmla="*/ 0 h 374"/>
                  <a:gd name="T84" fmla="*/ 0 w 160"/>
                  <a:gd name="T85" fmla="*/ 0 h 374"/>
                  <a:gd name="T86" fmla="*/ 0 w 160"/>
                  <a:gd name="T87" fmla="*/ 0 h 374"/>
                  <a:gd name="T88" fmla="*/ 0 w 160"/>
                  <a:gd name="T89" fmla="*/ 0 h 374"/>
                  <a:gd name="T90" fmla="*/ 0 w 160"/>
                  <a:gd name="T91" fmla="*/ 0 h 374"/>
                  <a:gd name="T92" fmla="*/ 0 w 160"/>
                  <a:gd name="T93" fmla="*/ 0 h 374"/>
                  <a:gd name="T94" fmla="*/ 0 w 160"/>
                  <a:gd name="T95" fmla="*/ 0 h 374"/>
                  <a:gd name="T96" fmla="*/ 0 w 160"/>
                  <a:gd name="T97" fmla="*/ 0 h 374"/>
                  <a:gd name="T98" fmla="*/ 0 w 160"/>
                  <a:gd name="T99" fmla="*/ 0 h 374"/>
                  <a:gd name="T100" fmla="*/ 0 w 160"/>
                  <a:gd name="T101" fmla="*/ 0 h 374"/>
                  <a:gd name="T102" fmla="*/ 0 w 160"/>
                  <a:gd name="T103" fmla="*/ 0 h 374"/>
                  <a:gd name="T104" fmla="*/ 0 w 160"/>
                  <a:gd name="T105" fmla="*/ 0 h 374"/>
                  <a:gd name="T106" fmla="*/ 0 w 160"/>
                  <a:gd name="T107" fmla="*/ 0 h 374"/>
                  <a:gd name="T108" fmla="*/ 0 w 160"/>
                  <a:gd name="T109" fmla="*/ 0 h 374"/>
                  <a:gd name="T110" fmla="*/ 0 w 160"/>
                  <a:gd name="T111" fmla="*/ 0 h 374"/>
                  <a:gd name="T112" fmla="*/ 0 w 160"/>
                  <a:gd name="T113" fmla="*/ 0 h 374"/>
                  <a:gd name="T114" fmla="*/ 0 w 160"/>
                  <a:gd name="T115" fmla="*/ 0 h 374"/>
                  <a:gd name="T116" fmla="*/ 0 w 160"/>
                  <a:gd name="T117" fmla="*/ 0 h 374"/>
                  <a:gd name="T118" fmla="*/ 0 w 160"/>
                  <a:gd name="T119" fmla="*/ 0 h 374"/>
                  <a:gd name="T120" fmla="*/ 0 w 160"/>
                  <a:gd name="T121" fmla="*/ 0 h 374"/>
                  <a:gd name="T122" fmla="*/ 0 w 160"/>
                  <a:gd name="T123" fmla="*/ 0 h 374"/>
                  <a:gd name="T124" fmla="*/ 0 w 160"/>
                  <a:gd name="T125" fmla="*/ 0 h 3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0" h="374">
                    <a:moveTo>
                      <a:pt x="0" y="0"/>
                    </a:moveTo>
                    <a:lnTo>
                      <a:pt x="1" y="3"/>
                    </a:lnTo>
                    <a:lnTo>
                      <a:pt x="2" y="5"/>
                    </a:lnTo>
                    <a:lnTo>
                      <a:pt x="3" y="8"/>
                    </a:lnTo>
                    <a:lnTo>
                      <a:pt x="5" y="11"/>
                    </a:lnTo>
                    <a:lnTo>
                      <a:pt x="7" y="13"/>
                    </a:lnTo>
                    <a:lnTo>
                      <a:pt x="8" y="16"/>
                    </a:lnTo>
                    <a:lnTo>
                      <a:pt x="9" y="18"/>
                    </a:lnTo>
                    <a:lnTo>
                      <a:pt x="10" y="20"/>
                    </a:lnTo>
                    <a:lnTo>
                      <a:pt x="11" y="24"/>
                    </a:lnTo>
                    <a:lnTo>
                      <a:pt x="13" y="28"/>
                    </a:lnTo>
                    <a:lnTo>
                      <a:pt x="14" y="30"/>
                    </a:lnTo>
                    <a:lnTo>
                      <a:pt x="15" y="33"/>
                    </a:lnTo>
                    <a:lnTo>
                      <a:pt x="16" y="36"/>
                    </a:lnTo>
                    <a:lnTo>
                      <a:pt x="17" y="37"/>
                    </a:lnTo>
                    <a:lnTo>
                      <a:pt x="20" y="41"/>
                    </a:lnTo>
                    <a:lnTo>
                      <a:pt x="21" y="44"/>
                    </a:lnTo>
                    <a:lnTo>
                      <a:pt x="22" y="46"/>
                    </a:lnTo>
                    <a:lnTo>
                      <a:pt x="23" y="48"/>
                    </a:lnTo>
                    <a:lnTo>
                      <a:pt x="24" y="50"/>
                    </a:lnTo>
                    <a:lnTo>
                      <a:pt x="25" y="54"/>
                    </a:lnTo>
                    <a:lnTo>
                      <a:pt x="27" y="57"/>
                    </a:lnTo>
                    <a:lnTo>
                      <a:pt x="28" y="58"/>
                    </a:lnTo>
                    <a:lnTo>
                      <a:pt x="29" y="61"/>
                    </a:lnTo>
                    <a:lnTo>
                      <a:pt x="30" y="63"/>
                    </a:lnTo>
                    <a:lnTo>
                      <a:pt x="31" y="67"/>
                    </a:lnTo>
                    <a:lnTo>
                      <a:pt x="34" y="70"/>
                    </a:lnTo>
                    <a:lnTo>
                      <a:pt x="35" y="71"/>
                    </a:lnTo>
                    <a:lnTo>
                      <a:pt x="36" y="74"/>
                    </a:lnTo>
                    <a:lnTo>
                      <a:pt x="37" y="77"/>
                    </a:lnTo>
                    <a:lnTo>
                      <a:pt x="38" y="78"/>
                    </a:lnTo>
                    <a:lnTo>
                      <a:pt x="39" y="82"/>
                    </a:lnTo>
                    <a:lnTo>
                      <a:pt x="41" y="83"/>
                    </a:lnTo>
                    <a:lnTo>
                      <a:pt x="42" y="86"/>
                    </a:lnTo>
                    <a:lnTo>
                      <a:pt x="43" y="89"/>
                    </a:lnTo>
                    <a:lnTo>
                      <a:pt x="44" y="91"/>
                    </a:lnTo>
                    <a:lnTo>
                      <a:pt x="45" y="95"/>
                    </a:lnTo>
                    <a:lnTo>
                      <a:pt x="48" y="96"/>
                    </a:lnTo>
                    <a:lnTo>
                      <a:pt x="49" y="99"/>
                    </a:lnTo>
                    <a:lnTo>
                      <a:pt x="50" y="103"/>
                    </a:lnTo>
                    <a:lnTo>
                      <a:pt x="51" y="107"/>
                    </a:lnTo>
                    <a:lnTo>
                      <a:pt x="52" y="111"/>
                    </a:lnTo>
                    <a:lnTo>
                      <a:pt x="53" y="115"/>
                    </a:lnTo>
                    <a:lnTo>
                      <a:pt x="55" y="120"/>
                    </a:lnTo>
                    <a:lnTo>
                      <a:pt x="56" y="123"/>
                    </a:lnTo>
                    <a:lnTo>
                      <a:pt x="57" y="125"/>
                    </a:lnTo>
                    <a:lnTo>
                      <a:pt x="58" y="128"/>
                    </a:lnTo>
                    <a:lnTo>
                      <a:pt x="60" y="131"/>
                    </a:lnTo>
                    <a:lnTo>
                      <a:pt x="62" y="135"/>
                    </a:lnTo>
                    <a:lnTo>
                      <a:pt x="63" y="137"/>
                    </a:lnTo>
                    <a:lnTo>
                      <a:pt x="64" y="140"/>
                    </a:lnTo>
                    <a:lnTo>
                      <a:pt x="65" y="144"/>
                    </a:lnTo>
                    <a:lnTo>
                      <a:pt x="66" y="149"/>
                    </a:lnTo>
                    <a:lnTo>
                      <a:pt x="67" y="153"/>
                    </a:lnTo>
                    <a:lnTo>
                      <a:pt x="69" y="156"/>
                    </a:lnTo>
                    <a:lnTo>
                      <a:pt x="70" y="159"/>
                    </a:lnTo>
                    <a:lnTo>
                      <a:pt x="71" y="164"/>
                    </a:lnTo>
                    <a:lnTo>
                      <a:pt x="72" y="166"/>
                    </a:lnTo>
                    <a:lnTo>
                      <a:pt x="74" y="169"/>
                    </a:lnTo>
                    <a:lnTo>
                      <a:pt x="76" y="172"/>
                    </a:lnTo>
                    <a:lnTo>
                      <a:pt x="77" y="174"/>
                    </a:lnTo>
                    <a:lnTo>
                      <a:pt x="78" y="178"/>
                    </a:lnTo>
                    <a:lnTo>
                      <a:pt x="79" y="181"/>
                    </a:lnTo>
                    <a:lnTo>
                      <a:pt x="80" y="184"/>
                    </a:lnTo>
                    <a:lnTo>
                      <a:pt x="81" y="186"/>
                    </a:lnTo>
                    <a:lnTo>
                      <a:pt x="83" y="190"/>
                    </a:lnTo>
                    <a:lnTo>
                      <a:pt x="84" y="194"/>
                    </a:lnTo>
                    <a:lnTo>
                      <a:pt x="85" y="198"/>
                    </a:lnTo>
                    <a:lnTo>
                      <a:pt x="87" y="202"/>
                    </a:lnTo>
                    <a:lnTo>
                      <a:pt x="88" y="205"/>
                    </a:lnTo>
                    <a:lnTo>
                      <a:pt x="90" y="209"/>
                    </a:lnTo>
                    <a:lnTo>
                      <a:pt x="91" y="215"/>
                    </a:lnTo>
                    <a:lnTo>
                      <a:pt x="92" y="218"/>
                    </a:lnTo>
                    <a:lnTo>
                      <a:pt x="93" y="222"/>
                    </a:lnTo>
                    <a:lnTo>
                      <a:pt x="94" y="225"/>
                    </a:lnTo>
                    <a:lnTo>
                      <a:pt x="96" y="228"/>
                    </a:lnTo>
                    <a:lnTo>
                      <a:pt x="97" y="231"/>
                    </a:lnTo>
                    <a:lnTo>
                      <a:pt x="98" y="235"/>
                    </a:lnTo>
                    <a:lnTo>
                      <a:pt x="100" y="239"/>
                    </a:lnTo>
                    <a:lnTo>
                      <a:pt x="101" y="243"/>
                    </a:lnTo>
                    <a:lnTo>
                      <a:pt x="102" y="246"/>
                    </a:lnTo>
                    <a:lnTo>
                      <a:pt x="104" y="250"/>
                    </a:lnTo>
                    <a:lnTo>
                      <a:pt x="105" y="252"/>
                    </a:lnTo>
                    <a:lnTo>
                      <a:pt x="106" y="255"/>
                    </a:lnTo>
                    <a:lnTo>
                      <a:pt x="107" y="257"/>
                    </a:lnTo>
                    <a:lnTo>
                      <a:pt x="108" y="260"/>
                    </a:lnTo>
                    <a:lnTo>
                      <a:pt x="110" y="262"/>
                    </a:lnTo>
                    <a:lnTo>
                      <a:pt x="111" y="264"/>
                    </a:lnTo>
                    <a:lnTo>
                      <a:pt x="112" y="267"/>
                    </a:lnTo>
                    <a:lnTo>
                      <a:pt x="114" y="271"/>
                    </a:lnTo>
                    <a:lnTo>
                      <a:pt x="115" y="272"/>
                    </a:lnTo>
                    <a:lnTo>
                      <a:pt x="116" y="275"/>
                    </a:lnTo>
                    <a:lnTo>
                      <a:pt x="118" y="276"/>
                    </a:lnTo>
                    <a:lnTo>
                      <a:pt x="119" y="277"/>
                    </a:lnTo>
                    <a:lnTo>
                      <a:pt x="120" y="280"/>
                    </a:lnTo>
                    <a:lnTo>
                      <a:pt x="121" y="284"/>
                    </a:lnTo>
                    <a:lnTo>
                      <a:pt x="122" y="287"/>
                    </a:lnTo>
                    <a:lnTo>
                      <a:pt x="124" y="291"/>
                    </a:lnTo>
                    <a:lnTo>
                      <a:pt x="125" y="293"/>
                    </a:lnTo>
                    <a:lnTo>
                      <a:pt x="127" y="298"/>
                    </a:lnTo>
                    <a:lnTo>
                      <a:pt x="128" y="301"/>
                    </a:lnTo>
                    <a:lnTo>
                      <a:pt x="129" y="304"/>
                    </a:lnTo>
                    <a:lnTo>
                      <a:pt x="130" y="307"/>
                    </a:lnTo>
                    <a:lnTo>
                      <a:pt x="132" y="310"/>
                    </a:lnTo>
                    <a:lnTo>
                      <a:pt x="133" y="313"/>
                    </a:lnTo>
                    <a:lnTo>
                      <a:pt x="134" y="316"/>
                    </a:lnTo>
                    <a:lnTo>
                      <a:pt x="135" y="318"/>
                    </a:lnTo>
                    <a:lnTo>
                      <a:pt x="136" y="323"/>
                    </a:lnTo>
                    <a:lnTo>
                      <a:pt x="138" y="328"/>
                    </a:lnTo>
                    <a:lnTo>
                      <a:pt x="140" y="330"/>
                    </a:lnTo>
                    <a:lnTo>
                      <a:pt x="141" y="333"/>
                    </a:lnTo>
                    <a:lnTo>
                      <a:pt x="142" y="338"/>
                    </a:lnTo>
                    <a:lnTo>
                      <a:pt x="143" y="341"/>
                    </a:lnTo>
                    <a:lnTo>
                      <a:pt x="144" y="343"/>
                    </a:lnTo>
                    <a:lnTo>
                      <a:pt x="146" y="348"/>
                    </a:lnTo>
                    <a:lnTo>
                      <a:pt x="147" y="351"/>
                    </a:lnTo>
                    <a:lnTo>
                      <a:pt x="148" y="354"/>
                    </a:lnTo>
                    <a:lnTo>
                      <a:pt x="149" y="355"/>
                    </a:lnTo>
                    <a:lnTo>
                      <a:pt x="150" y="358"/>
                    </a:lnTo>
                    <a:lnTo>
                      <a:pt x="152" y="359"/>
                    </a:lnTo>
                    <a:lnTo>
                      <a:pt x="154" y="363"/>
                    </a:lnTo>
                    <a:lnTo>
                      <a:pt x="155" y="366"/>
                    </a:lnTo>
                    <a:lnTo>
                      <a:pt x="156" y="368"/>
                    </a:lnTo>
                    <a:lnTo>
                      <a:pt x="157" y="370"/>
                    </a:lnTo>
                    <a:lnTo>
                      <a:pt x="158" y="371"/>
                    </a:lnTo>
                    <a:lnTo>
                      <a:pt x="160" y="37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33" name="Freeform 203"/>
              <p:cNvSpPr>
                <a:spLocks/>
              </p:cNvSpPr>
              <p:nvPr/>
            </p:nvSpPr>
            <p:spPr bwMode="auto">
              <a:xfrm>
                <a:off x="1745" y="2334"/>
                <a:ext cx="47" cy="85"/>
              </a:xfrm>
              <a:custGeom>
                <a:avLst/>
                <a:gdLst>
                  <a:gd name="T0" fmla="*/ 0 w 159"/>
                  <a:gd name="T1" fmla="*/ 0 h 256"/>
                  <a:gd name="T2" fmla="*/ 0 w 159"/>
                  <a:gd name="T3" fmla="*/ 0 h 256"/>
                  <a:gd name="T4" fmla="*/ 0 w 159"/>
                  <a:gd name="T5" fmla="*/ 0 h 256"/>
                  <a:gd name="T6" fmla="*/ 0 w 159"/>
                  <a:gd name="T7" fmla="*/ 0 h 256"/>
                  <a:gd name="T8" fmla="*/ 0 w 159"/>
                  <a:gd name="T9" fmla="*/ 0 h 256"/>
                  <a:gd name="T10" fmla="*/ 0 w 159"/>
                  <a:gd name="T11" fmla="*/ 0 h 256"/>
                  <a:gd name="T12" fmla="*/ 0 w 159"/>
                  <a:gd name="T13" fmla="*/ 0 h 256"/>
                  <a:gd name="T14" fmla="*/ 0 w 159"/>
                  <a:gd name="T15" fmla="*/ 0 h 256"/>
                  <a:gd name="T16" fmla="*/ 0 w 159"/>
                  <a:gd name="T17" fmla="*/ 0 h 256"/>
                  <a:gd name="T18" fmla="*/ 0 w 159"/>
                  <a:gd name="T19" fmla="*/ 0 h 256"/>
                  <a:gd name="T20" fmla="*/ 0 w 159"/>
                  <a:gd name="T21" fmla="*/ 0 h 256"/>
                  <a:gd name="T22" fmla="*/ 0 w 159"/>
                  <a:gd name="T23" fmla="*/ 0 h 256"/>
                  <a:gd name="T24" fmla="*/ 0 w 159"/>
                  <a:gd name="T25" fmla="*/ 0 h 256"/>
                  <a:gd name="T26" fmla="*/ 0 w 159"/>
                  <a:gd name="T27" fmla="*/ 0 h 256"/>
                  <a:gd name="T28" fmla="*/ 0 w 159"/>
                  <a:gd name="T29" fmla="*/ 0 h 256"/>
                  <a:gd name="T30" fmla="*/ 0 w 159"/>
                  <a:gd name="T31" fmla="*/ 0 h 256"/>
                  <a:gd name="T32" fmla="*/ 0 w 159"/>
                  <a:gd name="T33" fmla="*/ 0 h 256"/>
                  <a:gd name="T34" fmla="*/ 0 w 159"/>
                  <a:gd name="T35" fmla="*/ 0 h 256"/>
                  <a:gd name="T36" fmla="*/ 0 w 159"/>
                  <a:gd name="T37" fmla="*/ 0 h 256"/>
                  <a:gd name="T38" fmla="*/ 0 w 159"/>
                  <a:gd name="T39" fmla="*/ 0 h 256"/>
                  <a:gd name="T40" fmla="*/ 0 w 159"/>
                  <a:gd name="T41" fmla="*/ 0 h 256"/>
                  <a:gd name="T42" fmla="*/ 0 w 159"/>
                  <a:gd name="T43" fmla="*/ 0 h 256"/>
                  <a:gd name="T44" fmla="*/ 0 w 159"/>
                  <a:gd name="T45" fmla="*/ 0 h 256"/>
                  <a:gd name="T46" fmla="*/ 0 w 159"/>
                  <a:gd name="T47" fmla="*/ 0 h 256"/>
                  <a:gd name="T48" fmla="*/ 0 w 159"/>
                  <a:gd name="T49" fmla="*/ 0 h 256"/>
                  <a:gd name="T50" fmla="*/ 0 w 159"/>
                  <a:gd name="T51" fmla="*/ 0 h 256"/>
                  <a:gd name="T52" fmla="*/ 0 w 159"/>
                  <a:gd name="T53" fmla="*/ 0 h 256"/>
                  <a:gd name="T54" fmla="*/ 0 w 159"/>
                  <a:gd name="T55" fmla="*/ 0 h 256"/>
                  <a:gd name="T56" fmla="*/ 0 w 159"/>
                  <a:gd name="T57" fmla="*/ 0 h 256"/>
                  <a:gd name="T58" fmla="*/ 0 w 159"/>
                  <a:gd name="T59" fmla="*/ 0 h 256"/>
                  <a:gd name="T60" fmla="*/ 0 w 159"/>
                  <a:gd name="T61" fmla="*/ 0 h 256"/>
                  <a:gd name="T62" fmla="*/ 0 w 159"/>
                  <a:gd name="T63" fmla="*/ 0 h 256"/>
                  <a:gd name="T64" fmla="*/ 0 w 159"/>
                  <a:gd name="T65" fmla="*/ 0 h 256"/>
                  <a:gd name="T66" fmla="*/ 0 w 159"/>
                  <a:gd name="T67" fmla="*/ 0 h 256"/>
                  <a:gd name="T68" fmla="*/ 0 w 159"/>
                  <a:gd name="T69" fmla="*/ 0 h 256"/>
                  <a:gd name="T70" fmla="*/ 0 w 159"/>
                  <a:gd name="T71" fmla="*/ 0 h 256"/>
                  <a:gd name="T72" fmla="*/ 0 w 159"/>
                  <a:gd name="T73" fmla="*/ 0 h 256"/>
                  <a:gd name="T74" fmla="*/ 0 w 159"/>
                  <a:gd name="T75" fmla="*/ 0 h 256"/>
                  <a:gd name="T76" fmla="*/ 0 w 159"/>
                  <a:gd name="T77" fmla="*/ 0 h 256"/>
                  <a:gd name="T78" fmla="*/ 0 w 159"/>
                  <a:gd name="T79" fmla="*/ 0 h 256"/>
                  <a:gd name="T80" fmla="*/ 0 w 159"/>
                  <a:gd name="T81" fmla="*/ 0 h 256"/>
                  <a:gd name="T82" fmla="*/ 0 w 159"/>
                  <a:gd name="T83" fmla="*/ 0 h 256"/>
                  <a:gd name="T84" fmla="*/ 0 w 159"/>
                  <a:gd name="T85" fmla="*/ 0 h 256"/>
                  <a:gd name="T86" fmla="*/ 0 w 159"/>
                  <a:gd name="T87" fmla="*/ 0 h 256"/>
                  <a:gd name="T88" fmla="*/ 0 w 159"/>
                  <a:gd name="T89" fmla="*/ 0 h 256"/>
                  <a:gd name="T90" fmla="*/ 0 w 159"/>
                  <a:gd name="T91" fmla="*/ 0 h 256"/>
                  <a:gd name="T92" fmla="*/ 0 w 159"/>
                  <a:gd name="T93" fmla="*/ 0 h 256"/>
                  <a:gd name="T94" fmla="*/ 0 w 159"/>
                  <a:gd name="T95" fmla="*/ 0 h 256"/>
                  <a:gd name="T96" fmla="*/ 0 w 159"/>
                  <a:gd name="T97" fmla="*/ 0 h 256"/>
                  <a:gd name="T98" fmla="*/ 0 w 159"/>
                  <a:gd name="T99" fmla="*/ 0 h 256"/>
                  <a:gd name="T100" fmla="*/ 0 w 159"/>
                  <a:gd name="T101" fmla="*/ 0 h 256"/>
                  <a:gd name="T102" fmla="*/ 0 w 159"/>
                  <a:gd name="T103" fmla="*/ 0 h 256"/>
                  <a:gd name="T104" fmla="*/ 0 w 159"/>
                  <a:gd name="T105" fmla="*/ 0 h 256"/>
                  <a:gd name="T106" fmla="*/ 0 w 159"/>
                  <a:gd name="T107" fmla="*/ 0 h 256"/>
                  <a:gd name="T108" fmla="*/ 0 w 159"/>
                  <a:gd name="T109" fmla="*/ 0 h 256"/>
                  <a:gd name="T110" fmla="*/ 0 w 159"/>
                  <a:gd name="T111" fmla="*/ 0 h 256"/>
                  <a:gd name="T112" fmla="*/ 0 w 159"/>
                  <a:gd name="T113" fmla="*/ 0 h 256"/>
                  <a:gd name="T114" fmla="*/ 0 w 159"/>
                  <a:gd name="T115" fmla="*/ 0 h 256"/>
                  <a:gd name="T116" fmla="*/ 0 w 159"/>
                  <a:gd name="T117" fmla="*/ 0 h 256"/>
                  <a:gd name="T118" fmla="*/ 0 w 159"/>
                  <a:gd name="T119" fmla="*/ 0 h 256"/>
                  <a:gd name="T120" fmla="*/ 0 w 159"/>
                  <a:gd name="T121" fmla="*/ 0 h 256"/>
                  <a:gd name="T122" fmla="*/ 0 w 159"/>
                  <a:gd name="T123" fmla="*/ 0 h 256"/>
                  <a:gd name="T124" fmla="*/ 0 w 159"/>
                  <a:gd name="T125" fmla="*/ 0 h 2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256">
                    <a:moveTo>
                      <a:pt x="0" y="0"/>
                    </a:moveTo>
                    <a:lnTo>
                      <a:pt x="1" y="2"/>
                    </a:lnTo>
                    <a:lnTo>
                      <a:pt x="2" y="5"/>
                    </a:lnTo>
                    <a:lnTo>
                      <a:pt x="3" y="6"/>
                    </a:lnTo>
                    <a:lnTo>
                      <a:pt x="4" y="9"/>
                    </a:lnTo>
                    <a:lnTo>
                      <a:pt x="7" y="10"/>
                    </a:lnTo>
                    <a:lnTo>
                      <a:pt x="8" y="12"/>
                    </a:lnTo>
                    <a:lnTo>
                      <a:pt x="9" y="14"/>
                    </a:lnTo>
                    <a:lnTo>
                      <a:pt x="10" y="17"/>
                    </a:lnTo>
                    <a:lnTo>
                      <a:pt x="11" y="18"/>
                    </a:lnTo>
                    <a:lnTo>
                      <a:pt x="12" y="21"/>
                    </a:lnTo>
                    <a:lnTo>
                      <a:pt x="14" y="24"/>
                    </a:lnTo>
                    <a:lnTo>
                      <a:pt x="15" y="26"/>
                    </a:lnTo>
                    <a:lnTo>
                      <a:pt x="16" y="29"/>
                    </a:lnTo>
                    <a:lnTo>
                      <a:pt x="17" y="30"/>
                    </a:lnTo>
                    <a:lnTo>
                      <a:pt x="18" y="33"/>
                    </a:lnTo>
                    <a:lnTo>
                      <a:pt x="21" y="34"/>
                    </a:lnTo>
                    <a:lnTo>
                      <a:pt x="22" y="37"/>
                    </a:lnTo>
                    <a:lnTo>
                      <a:pt x="23" y="39"/>
                    </a:lnTo>
                    <a:lnTo>
                      <a:pt x="24" y="41"/>
                    </a:lnTo>
                    <a:lnTo>
                      <a:pt x="25" y="45"/>
                    </a:lnTo>
                    <a:lnTo>
                      <a:pt x="26" y="47"/>
                    </a:lnTo>
                    <a:lnTo>
                      <a:pt x="28" y="49"/>
                    </a:lnTo>
                    <a:lnTo>
                      <a:pt x="29" y="51"/>
                    </a:lnTo>
                    <a:lnTo>
                      <a:pt x="30" y="53"/>
                    </a:lnTo>
                    <a:lnTo>
                      <a:pt x="31" y="54"/>
                    </a:lnTo>
                    <a:lnTo>
                      <a:pt x="32" y="58"/>
                    </a:lnTo>
                    <a:lnTo>
                      <a:pt x="35" y="60"/>
                    </a:lnTo>
                    <a:lnTo>
                      <a:pt x="36" y="62"/>
                    </a:lnTo>
                    <a:lnTo>
                      <a:pt x="37" y="65"/>
                    </a:lnTo>
                    <a:lnTo>
                      <a:pt x="38" y="66"/>
                    </a:lnTo>
                    <a:lnTo>
                      <a:pt x="39" y="67"/>
                    </a:lnTo>
                    <a:lnTo>
                      <a:pt x="40" y="71"/>
                    </a:lnTo>
                    <a:lnTo>
                      <a:pt x="42" y="72"/>
                    </a:lnTo>
                    <a:lnTo>
                      <a:pt x="43" y="75"/>
                    </a:lnTo>
                    <a:lnTo>
                      <a:pt x="44" y="76"/>
                    </a:lnTo>
                    <a:lnTo>
                      <a:pt x="45" y="79"/>
                    </a:lnTo>
                    <a:lnTo>
                      <a:pt x="47" y="80"/>
                    </a:lnTo>
                    <a:lnTo>
                      <a:pt x="48" y="83"/>
                    </a:lnTo>
                    <a:lnTo>
                      <a:pt x="50" y="84"/>
                    </a:lnTo>
                    <a:lnTo>
                      <a:pt x="51" y="87"/>
                    </a:lnTo>
                    <a:lnTo>
                      <a:pt x="52" y="88"/>
                    </a:lnTo>
                    <a:lnTo>
                      <a:pt x="53" y="90"/>
                    </a:lnTo>
                    <a:lnTo>
                      <a:pt x="54" y="91"/>
                    </a:lnTo>
                    <a:lnTo>
                      <a:pt x="56" y="94"/>
                    </a:lnTo>
                    <a:lnTo>
                      <a:pt x="57" y="95"/>
                    </a:lnTo>
                    <a:lnTo>
                      <a:pt x="58" y="99"/>
                    </a:lnTo>
                    <a:lnTo>
                      <a:pt x="60" y="100"/>
                    </a:lnTo>
                    <a:lnTo>
                      <a:pt x="61" y="101"/>
                    </a:lnTo>
                    <a:lnTo>
                      <a:pt x="62" y="103"/>
                    </a:lnTo>
                    <a:lnTo>
                      <a:pt x="64" y="105"/>
                    </a:lnTo>
                    <a:lnTo>
                      <a:pt x="65" y="108"/>
                    </a:lnTo>
                    <a:lnTo>
                      <a:pt x="66" y="112"/>
                    </a:lnTo>
                    <a:lnTo>
                      <a:pt x="67" y="113"/>
                    </a:lnTo>
                    <a:lnTo>
                      <a:pt x="68" y="116"/>
                    </a:lnTo>
                    <a:lnTo>
                      <a:pt x="70" y="119"/>
                    </a:lnTo>
                    <a:lnTo>
                      <a:pt x="71" y="121"/>
                    </a:lnTo>
                    <a:lnTo>
                      <a:pt x="72" y="125"/>
                    </a:lnTo>
                    <a:lnTo>
                      <a:pt x="74" y="126"/>
                    </a:lnTo>
                    <a:lnTo>
                      <a:pt x="75" y="128"/>
                    </a:lnTo>
                    <a:lnTo>
                      <a:pt x="76" y="130"/>
                    </a:lnTo>
                    <a:lnTo>
                      <a:pt x="78" y="132"/>
                    </a:lnTo>
                    <a:lnTo>
                      <a:pt x="79" y="135"/>
                    </a:lnTo>
                    <a:lnTo>
                      <a:pt x="80" y="137"/>
                    </a:lnTo>
                    <a:lnTo>
                      <a:pt x="81" y="140"/>
                    </a:lnTo>
                    <a:lnTo>
                      <a:pt x="82" y="141"/>
                    </a:lnTo>
                    <a:lnTo>
                      <a:pt x="83" y="144"/>
                    </a:lnTo>
                    <a:lnTo>
                      <a:pt x="85" y="145"/>
                    </a:lnTo>
                    <a:lnTo>
                      <a:pt x="87" y="146"/>
                    </a:lnTo>
                    <a:lnTo>
                      <a:pt x="88" y="149"/>
                    </a:lnTo>
                    <a:lnTo>
                      <a:pt x="89" y="151"/>
                    </a:lnTo>
                    <a:lnTo>
                      <a:pt x="90" y="153"/>
                    </a:lnTo>
                    <a:lnTo>
                      <a:pt x="92" y="155"/>
                    </a:lnTo>
                    <a:lnTo>
                      <a:pt x="93" y="157"/>
                    </a:lnTo>
                    <a:lnTo>
                      <a:pt x="94" y="160"/>
                    </a:lnTo>
                    <a:lnTo>
                      <a:pt x="95" y="162"/>
                    </a:lnTo>
                    <a:lnTo>
                      <a:pt x="96" y="166"/>
                    </a:lnTo>
                    <a:lnTo>
                      <a:pt x="97" y="169"/>
                    </a:lnTo>
                    <a:lnTo>
                      <a:pt x="100" y="170"/>
                    </a:lnTo>
                    <a:lnTo>
                      <a:pt x="101" y="171"/>
                    </a:lnTo>
                    <a:lnTo>
                      <a:pt x="102" y="173"/>
                    </a:lnTo>
                    <a:lnTo>
                      <a:pt x="103" y="175"/>
                    </a:lnTo>
                    <a:lnTo>
                      <a:pt x="104" y="178"/>
                    </a:lnTo>
                    <a:lnTo>
                      <a:pt x="106" y="179"/>
                    </a:lnTo>
                    <a:lnTo>
                      <a:pt x="107" y="182"/>
                    </a:lnTo>
                    <a:lnTo>
                      <a:pt x="108" y="183"/>
                    </a:lnTo>
                    <a:lnTo>
                      <a:pt x="109" y="185"/>
                    </a:lnTo>
                    <a:lnTo>
                      <a:pt x="110" y="187"/>
                    </a:lnTo>
                    <a:lnTo>
                      <a:pt x="111" y="189"/>
                    </a:lnTo>
                    <a:lnTo>
                      <a:pt x="114" y="191"/>
                    </a:lnTo>
                    <a:lnTo>
                      <a:pt x="115" y="192"/>
                    </a:lnTo>
                    <a:lnTo>
                      <a:pt x="116" y="194"/>
                    </a:lnTo>
                    <a:lnTo>
                      <a:pt x="117" y="196"/>
                    </a:lnTo>
                    <a:lnTo>
                      <a:pt x="118" y="198"/>
                    </a:lnTo>
                    <a:lnTo>
                      <a:pt x="120" y="200"/>
                    </a:lnTo>
                    <a:lnTo>
                      <a:pt x="121" y="202"/>
                    </a:lnTo>
                    <a:lnTo>
                      <a:pt x="122" y="203"/>
                    </a:lnTo>
                    <a:lnTo>
                      <a:pt x="123" y="203"/>
                    </a:lnTo>
                    <a:lnTo>
                      <a:pt x="124" y="205"/>
                    </a:lnTo>
                    <a:lnTo>
                      <a:pt x="125" y="208"/>
                    </a:lnTo>
                    <a:lnTo>
                      <a:pt x="128" y="210"/>
                    </a:lnTo>
                    <a:lnTo>
                      <a:pt x="129" y="211"/>
                    </a:lnTo>
                    <a:lnTo>
                      <a:pt x="130" y="212"/>
                    </a:lnTo>
                    <a:lnTo>
                      <a:pt x="131" y="214"/>
                    </a:lnTo>
                    <a:lnTo>
                      <a:pt x="132" y="215"/>
                    </a:lnTo>
                    <a:lnTo>
                      <a:pt x="133" y="216"/>
                    </a:lnTo>
                    <a:lnTo>
                      <a:pt x="135" y="220"/>
                    </a:lnTo>
                    <a:lnTo>
                      <a:pt x="136" y="221"/>
                    </a:lnTo>
                    <a:lnTo>
                      <a:pt x="137" y="224"/>
                    </a:lnTo>
                    <a:lnTo>
                      <a:pt x="138" y="225"/>
                    </a:lnTo>
                    <a:lnTo>
                      <a:pt x="140" y="227"/>
                    </a:lnTo>
                    <a:lnTo>
                      <a:pt x="142" y="228"/>
                    </a:lnTo>
                    <a:lnTo>
                      <a:pt x="143" y="232"/>
                    </a:lnTo>
                    <a:lnTo>
                      <a:pt x="144" y="233"/>
                    </a:lnTo>
                    <a:lnTo>
                      <a:pt x="145" y="235"/>
                    </a:lnTo>
                    <a:lnTo>
                      <a:pt x="146" y="237"/>
                    </a:lnTo>
                    <a:lnTo>
                      <a:pt x="147" y="239"/>
                    </a:lnTo>
                    <a:lnTo>
                      <a:pt x="149" y="240"/>
                    </a:lnTo>
                    <a:lnTo>
                      <a:pt x="150" y="241"/>
                    </a:lnTo>
                    <a:lnTo>
                      <a:pt x="151" y="245"/>
                    </a:lnTo>
                    <a:lnTo>
                      <a:pt x="152" y="246"/>
                    </a:lnTo>
                    <a:lnTo>
                      <a:pt x="154" y="248"/>
                    </a:lnTo>
                    <a:lnTo>
                      <a:pt x="155" y="249"/>
                    </a:lnTo>
                    <a:lnTo>
                      <a:pt x="157" y="250"/>
                    </a:lnTo>
                    <a:lnTo>
                      <a:pt x="158" y="253"/>
                    </a:lnTo>
                    <a:lnTo>
                      <a:pt x="159" y="25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34" name="Freeform 204"/>
              <p:cNvSpPr>
                <a:spLocks/>
              </p:cNvSpPr>
              <p:nvPr/>
            </p:nvSpPr>
            <p:spPr bwMode="auto">
              <a:xfrm>
                <a:off x="1792" y="2419"/>
                <a:ext cx="47" cy="53"/>
              </a:xfrm>
              <a:custGeom>
                <a:avLst/>
                <a:gdLst>
                  <a:gd name="T0" fmla="*/ 0 w 159"/>
                  <a:gd name="T1" fmla="*/ 0 h 159"/>
                  <a:gd name="T2" fmla="*/ 0 w 159"/>
                  <a:gd name="T3" fmla="*/ 0 h 159"/>
                  <a:gd name="T4" fmla="*/ 0 w 159"/>
                  <a:gd name="T5" fmla="*/ 0 h 159"/>
                  <a:gd name="T6" fmla="*/ 0 w 159"/>
                  <a:gd name="T7" fmla="*/ 0 h 159"/>
                  <a:gd name="T8" fmla="*/ 0 w 159"/>
                  <a:gd name="T9" fmla="*/ 0 h 159"/>
                  <a:gd name="T10" fmla="*/ 0 w 159"/>
                  <a:gd name="T11" fmla="*/ 0 h 159"/>
                  <a:gd name="T12" fmla="*/ 0 w 159"/>
                  <a:gd name="T13" fmla="*/ 0 h 159"/>
                  <a:gd name="T14" fmla="*/ 0 w 159"/>
                  <a:gd name="T15" fmla="*/ 0 h 159"/>
                  <a:gd name="T16" fmla="*/ 0 w 159"/>
                  <a:gd name="T17" fmla="*/ 0 h 159"/>
                  <a:gd name="T18" fmla="*/ 0 w 159"/>
                  <a:gd name="T19" fmla="*/ 0 h 159"/>
                  <a:gd name="T20" fmla="*/ 0 w 159"/>
                  <a:gd name="T21" fmla="*/ 0 h 159"/>
                  <a:gd name="T22" fmla="*/ 0 w 159"/>
                  <a:gd name="T23" fmla="*/ 0 h 159"/>
                  <a:gd name="T24" fmla="*/ 0 w 159"/>
                  <a:gd name="T25" fmla="*/ 0 h 159"/>
                  <a:gd name="T26" fmla="*/ 0 w 159"/>
                  <a:gd name="T27" fmla="*/ 0 h 159"/>
                  <a:gd name="T28" fmla="*/ 0 w 159"/>
                  <a:gd name="T29" fmla="*/ 0 h 159"/>
                  <a:gd name="T30" fmla="*/ 0 w 159"/>
                  <a:gd name="T31" fmla="*/ 0 h 159"/>
                  <a:gd name="T32" fmla="*/ 0 w 159"/>
                  <a:gd name="T33" fmla="*/ 0 h 159"/>
                  <a:gd name="T34" fmla="*/ 0 w 159"/>
                  <a:gd name="T35" fmla="*/ 0 h 159"/>
                  <a:gd name="T36" fmla="*/ 0 w 159"/>
                  <a:gd name="T37" fmla="*/ 0 h 159"/>
                  <a:gd name="T38" fmla="*/ 0 w 159"/>
                  <a:gd name="T39" fmla="*/ 0 h 159"/>
                  <a:gd name="T40" fmla="*/ 0 w 159"/>
                  <a:gd name="T41" fmla="*/ 0 h 159"/>
                  <a:gd name="T42" fmla="*/ 0 w 159"/>
                  <a:gd name="T43" fmla="*/ 0 h 159"/>
                  <a:gd name="T44" fmla="*/ 0 w 159"/>
                  <a:gd name="T45" fmla="*/ 0 h 159"/>
                  <a:gd name="T46" fmla="*/ 0 w 159"/>
                  <a:gd name="T47" fmla="*/ 0 h 159"/>
                  <a:gd name="T48" fmla="*/ 0 w 159"/>
                  <a:gd name="T49" fmla="*/ 0 h 159"/>
                  <a:gd name="T50" fmla="*/ 0 w 159"/>
                  <a:gd name="T51" fmla="*/ 0 h 159"/>
                  <a:gd name="T52" fmla="*/ 0 w 159"/>
                  <a:gd name="T53" fmla="*/ 0 h 159"/>
                  <a:gd name="T54" fmla="*/ 0 w 159"/>
                  <a:gd name="T55" fmla="*/ 0 h 159"/>
                  <a:gd name="T56" fmla="*/ 0 w 159"/>
                  <a:gd name="T57" fmla="*/ 0 h 159"/>
                  <a:gd name="T58" fmla="*/ 0 w 159"/>
                  <a:gd name="T59" fmla="*/ 0 h 159"/>
                  <a:gd name="T60" fmla="*/ 0 w 159"/>
                  <a:gd name="T61" fmla="*/ 0 h 159"/>
                  <a:gd name="T62" fmla="*/ 0 w 159"/>
                  <a:gd name="T63" fmla="*/ 0 h 159"/>
                  <a:gd name="T64" fmla="*/ 0 w 159"/>
                  <a:gd name="T65" fmla="*/ 0 h 159"/>
                  <a:gd name="T66" fmla="*/ 0 w 159"/>
                  <a:gd name="T67" fmla="*/ 0 h 159"/>
                  <a:gd name="T68" fmla="*/ 0 w 159"/>
                  <a:gd name="T69" fmla="*/ 0 h 159"/>
                  <a:gd name="T70" fmla="*/ 0 w 159"/>
                  <a:gd name="T71" fmla="*/ 0 h 159"/>
                  <a:gd name="T72" fmla="*/ 0 w 159"/>
                  <a:gd name="T73" fmla="*/ 0 h 159"/>
                  <a:gd name="T74" fmla="*/ 0 w 159"/>
                  <a:gd name="T75" fmla="*/ 0 h 159"/>
                  <a:gd name="T76" fmla="*/ 0 w 159"/>
                  <a:gd name="T77" fmla="*/ 0 h 159"/>
                  <a:gd name="T78" fmla="*/ 0 w 159"/>
                  <a:gd name="T79" fmla="*/ 0 h 159"/>
                  <a:gd name="T80" fmla="*/ 0 w 159"/>
                  <a:gd name="T81" fmla="*/ 0 h 159"/>
                  <a:gd name="T82" fmla="*/ 0 w 159"/>
                  <a:gd name="T83" fmla="*/ 0 h 159"/>
                  <a:gd name="T84" fmla="*/ 0 w 159"/>
                  <a:gd name="T85" fmla="*/ 0 h 159"/>
                  <a:gd name="T86" fmla="*/ 0 w 159"/>
                  <a:gd name="T87" fmla="*/ 0 h 159"/>
                  <a:gd name="T88" fmla="*/ 0 w 159"/>
                  <a:gd name="T89" fmla="*/ 0 h 159"/>
                  <a:gd name="T90" fmla="*/ 0 w 159"/>
                  <a:gd name="T91" fmla="*/ 0 h 159"/>
                  <a:gd name="T92" fmla="*/ 0 w 159"/>
                  <a:gd name="T93" fmla="*/ 0 h 159"/>
                  <a:gd name="T94" fmla="*/ 0 w 159"/>
                  <a:gd name="T95" fmla="*/ 0 h 159"/>
                  <a:gd name="T96" fmla="*/ 0 w 159"/>
                  <a:gd name="T97" fmla="*/ 0 h 159"/>
                  <a:gd name="T98" fmla="*/ 0 w 159"/>
                  <a:gd name="T99" fmla="*/ 0 h 159"/>
                  <a:gd name="T100" fmla="*/ 0 w 159"/>
                  <a:gd name="T101" fmla="*/ 0 h 159"/>
                  <a:gd name="T102" fmla="*/ 0 w 159"/>
                  <a:gd name="T103" fmla="*/ 0 h 159"/>
                  <a:gd name="T104" fmla="*/ 0 w 159"/>
                  <a:gd name="T105" fmla="*/ 0 h 159"/>
                  <a:gd name="T106" fmla="*/ 0 w 159"/>
                  <a:gd name="T107" fmla="*/ 0 h 159"/>
                  <a:gd name="T108" fmla="*/ 0 w 159"/>
                  <a:gd name="T109" fmla="*/ 0 h 159"/>
                  <a:gd name="T110" fmla="*/ 0 w 159"/>
                  <a:gd name="T111" fmla="*/ 0 h 159"/>
                  <a:gd name="T112" fmla="*/ 0 w 159"/>
                  <a:gd name="T113" fmla="*/ 0 h 159"/>
                  <a:gd name="T114" fmla="*/ 0 w 159"/>
                  <a:gd name="T115" fmla="*/ 0 h 159"/>
                  <a:gd name="T116" fmla="*/ 0 w 159"/>
                  <a:gd name="T117" fmla="*/ 0 h 159"/>
                  <a:gd name="T118" fmla="*/ 0 w 159"/>
                  <a:gd name="T119" fmla="*/ 0 h 159"/>
                  <a:gd name="T120" fmla="*/ 0 w 159"/>
                  <a:gd name="T121" fmla="*/ 0 h 159"/>
                  <a:gd name="T122" fmla="*/ 0 w 159"/>
                  <a:gd name="T123" fmla="*/ 0 h 159"/>
                  <a:gd name="T124" fmla="*/ 0 w 159"/>
                  <a:gd name="T125" fmla="*/ 0 h 1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159">
                    <a:moveTo>
                      <a:pt x="0" y="0"/>
                    </a:moveTo>
                    <a:lnTo>
                      <a:pt x="1" y="1"/>
                    </a:lnTo>
                    <a:lnTo>
                      <a:pt x="2" y="4"/>
                    </a:lnTo>
                    <a:lnTo>
                      <a:pt x="4" y="6"/>
                    </a:lnTo>
                    <a:lnTo>
                      <a:pt x="5" y="8"/>
                    </a:lnTo>
                    <a:lnTo>
                      <a:pt x="6" y="10"/>
                    </a:lnTo>
                    <a:lnTo>
                      <a:pt x="8" y="13"/>
                    </a:lnTo>
                    <a:lnTo>
                      <a:pt x="9" y="17"/>
                    </a:lnTo>
                    <a:lnTo>
                      <a:pt x="10" y="18"/>
                    </a:lnTo>
                    <a:lnTo>
                      <a:pt x="12" y="21"/>
                    </a:lnTo>
                    <a:lnTo>
                      <a:pt x="13" y="22"/>
                    </a:lnTo>
                    <a:lnTo>
                      <a:pt x="14" y="24"/>
                    </a:lnTo>
                    <a:lnTo>
                      <a:pt x="15" y="25"/>
                    </a:lnTo>
                    <a:lnTo>
                      <a:pt x="16" y="26"/>
                    </a:lnTo>
                    <a:lnTo>
                      <a:pt x="18" y="29"/>
                    </a:lnTo>
                    <a:lnTo>
                      <a:pt x="19" y="30"/>
                    </a:lnTo>
                    <a:lnTo>
                      <a:pt x="21" y="30"/>
                    </a:lnTo>
                    <a:lnTo>
                      <a:pt x="22" y="31"/>
                    </a:lnTo>
                    <a:lnTo>
                      <a:pt x="23" y="33"/>
                    </a:lnTo>
                    <a:lnTo>
                      <a:pt x="24" y="34"/>
                    </a:lnTo>
                    <a:lnTo>
                      <a:pt x="26" y="34"/>
                    </a:lnTo>
                    <a:lnTo>
                      <a:pt x="27" y="35"/>
                    </a:lnTo>
                    <a:lnTo>
                      <a:pt x="28" y="37"/>
                    </a:lnTo>
                    <a:lnTo>
                      <a:pt x="29" y="38"/>
                    </a:lnTo>
                    <a:lnTo>
                      <a:pt x="30" y="39"/>
                    </a:lnTo>
                    <a:lnTo>
                      <a:pt x="31" y="41"/>
                    </a:lnTo>
                    <a:lnTo>
                      <a:pt x="33" y="41"/>
                    </a:lnTo>
                    <a:lnTo>
                      <a:pt x="35" y="43"/>
                    </a:lnTo>
                    <a:lnTo>
                      <a:pt x="36" y="43"/>
                    </a:lnTo>
                    <a:lnTo>
                      <a:pt x="37" y="44"/>
                    </a:lnTo>
                    <a:lnTo>
                      <a:pt x="38" y="46"/>
                    </a:lnTo>
                    <a:lnTo>
                      <a:pt x="39" y="47"/>
                    </a:lnTo>
                    <a:lnTo>
                      <a:pt x="41" y="47"/>
                    </a:lnTo>
                    <a:lnTo>
                      <a:pt x="42" y="48"/>
                    </a:lnTo>
                    <a:lnTo>
                      <a:pt x="43" y="50"/>
                    </a:lnTo>
                    <a:lnTo>
                      <a:pt x="44" y="50"/>
                    </a:lnTo>
                    <a:lnTo>
                      <a:pt x="45" y="51"/>
                    </a:lnTo>
                    <a:lnTo>
                      <a:pt x="48" y="53"/>
                    </a:lnTo>
                    <a:lnTo>
                      <a:pt x="49" y="53"/>
                    </a:lnTo>
                    <a:lnTo>
                      <a:pt x="50" y="54"/>
                    </a:lnTo>
                    <a:lnTo>
                      <a:pt x="51" y="54"/>
                    </a:lnTo>
                    <a:lnTo>
                      <a:pt x="52" y="56"/>
                    </a:lnTo>
                    <a:lnTo>
                      <a:pt x="53" y="56"/>
                    </a:lnTo>
                    <a:lnTo>
                      <a:pt x="55" y="58"/>
                    </a:lnTo>
                    <a:lnTo>
                      <a:pt x="56" y="58"/>
                    </a:lnTo>
                    <a:lnTo>
                      <a:pt x="57" y="59"/>
                    </a:lnTo>
                    <a:lnTo>
                      <a:pt x="58" y="59"/>
                    </a:lnTo>
                    <a:lnTo>
                      <a:pt x="59" y="60"/>
                    </a:lnTo>
                    <a:lnTo>
                      <a:pt x="61" y="62"/>
                    </a:lnTo>
                    <a:lnTo>
                      <a:pt x="63" y="62"/>
                    </a:lnTo>
                    <a:lnTo>
                      <a:pt x="64" y="63"/>
                    </a:lnTo>
                    <a:lnTo>
                      <a:pt x="65" y="64"/>
                    </a:lnTo>
                    <a:lnTo>
                      <a:pt x="66" y="66"/>
                    </a:lnTo>
                    <a:lnTo>
                      <a:pt x="67" y="67"/>
                    </a:lnTo>
                    <a:lnTo>
                      <a:pt x="68" y="67"/>
                    </a:lnTo>
                    <a:lnTo>
                      <a:pt x="70" y="71"/>
                    </a:lnTo>
                    <a:lnTo>
                      <a:pt x="71" y="71"/>
                    </a:lnTo>
                    <a:lnTo>
                      <a:pt x="72" y="72"/>
                    </a:lnTo>
                    <a:lnTo>
                      <a:pt x="73" y="73"/>
                    </a:lnTo>
                    <a:lnTo>
                      <a:pt x="75" y="75"/>
                    </a:lnTo>
                    <a:lnTo>
                      <a:pt x="77" y="76"/>
                    </a:lnTo>
                    <a:lnTo>
                      <a:pt x="78" y="77"/>
                    </a:lnTo>
                    <a:lnTo>
                      <a:pt x="79" y="79"/>
                    </a:lnTo>
                    <a:lnTo>
                      <a:pt x="80" y="80"/>
                    </a:lnTo>
                    <a:lnTo>
                      <a:pt x="81" y="83"/>
                    </a:lnTo>
                    <a:lnTo>
                      <a:pt x="82" y="84"/>
                    </a:lnTo>
                    <a:lnTo>
                      <a:pt x="84" y="84"/>
                    </a:lnTo>
                    <a:lnTo>
                      <a:pt x="85" y="85"/>
                    </a:lnTo>
                    <a:lnTo>
                      <a:pt x="86" y="87"/>
                    </a:lnTo>
                    <a:lnTo>
                      <a:pt x="88" y="88"/>
                    </a:lnTo>
                    <a:lnTo>
                      <a:pt x="89" y="89"/>
                    </a:lnTo>
                    <a:lnTo>
                      <a:pt x="90" y="91"/>
                    </a:lnTo>
                    <a:lnTo>
                      <a:pt x="92" y="92"/>
                    </a:lnTo>
                    <a:lnTo>
                      <a:pt x="93" y="92"/>
                    </a:lnTo>
                    <a:lnTo>
                      <a:pt x="94" y="93"/>
                    </a:lnTo>
                    <a:lnTo>
                      <a:pt x="95" y="95"/>
                    </a:lnTo>
                    <a:lnTo>
                      <a:pt x="96" y="95"/>
                    </a:lnTo>
                    <a:lnTo>
                      <a:pt x="98" y="97"/>
                    </a:lnTo>
                    <a:lnTo>
                      <a:pt x="99" y="97"/>
                    </a:lnTo>
                    <a:lnTo>
                      <a:pt x="101" y="100"/>
                    </a:lnTo>
                    <a:lnTo>
                      <a:pt x="102" y="100"/>
                    </a:lnTo>
                    <a:lnTo>
                      <a:pt x="103" y="101"/>
                    </a:lnTo>
                    <a:lnTo>
                      <a:pt x="104" y="102"/>
                    </a:lnTo>
                    <a:lnTo>
                      <a:pt x="106" y="104"/>
                    </a:lnTo>
                    <a:lnTo>
                      <a:pt x="107" y="104"/>
                    </a:lnTo>
                    <a:lnTo>
                      <a:pt x="108" y="105"/>
                    </a:lnTo>
                    <a:lnTo>
                      <a:pt x="109" y="106"/>
                    </a:lnTo>
                    <a:lnTo>
                      <a:pt x="110" y="108"/>
                    </a:lnTo>
                    <a:lnTo>
                      <a:pt x="111" y="110"/>
                    </a:lnTo>
                    <a:lnTo>
                      <a:pt x="113" y="112"/>
                    </a:lnTo>
                    <a:lnTo>
                      <a:pt x="115" y="113"/>
                    </a:lnTo>
                    <a:lnTo>
                      <a:pt x="116" y="114"/>
                    </a:lnTo>
                    <a:lnTo>
                      <a:pt x="117" y="116"/>
                    </a:lnTo>
                    <a:lnTo>
                      <a:pt x="118" y="116"/>
                    </a:lnTo>
                    <a:lnTo>
                      <a:pt x="120" y="117"/>
                    </a:lnTo>
                    <a:lnTo>
                      <a:pt x="121" y="118"/>
                    </a:lnTo>
                    <a:lnTo>
                      <a:pt x="122" y="120"/>
                    </a:lnTo>
                    <a:lnTo>
                      <a:pt x="123" y="120"/>
                    </a:lnTo>
                    <a:lnTo>
                      <a:pt x="124" y="121"/>
                    </a:lnTo>
                    <a:lnTo>
                      <a:pt x="125" y="122"/>
                    </a:lnTo>
                    <a:lnTo>
                      <a:pt x="128" y="125"/>
                    </a:lnTo>
                    <a:lnTo>
                      <a:pt x="129" y="126"/>
                    </a:lnTo>
                    <a:lnTo>
                      <a:pt x="130" y="127"/>
                    </a:lnTo>
                    <a:lnTo>
                      <a:pt x="131" y="129"/>
                    </a:lnTo>
                    <a:lnTo>
                      <a:pt x="132" y="130"/>
                    </a:lnTo>
                    <a:lnTo>
                      <a:pt x="133" y="130"/>
                    </a:lnTo>
                    <a:lnTo>
                      <a:pt x="135" y="131"/>
                    </a:lnTo>
                    <a:lnTo>
                      <a:pt x="136" y="133"/>
                    </a:lnTo>
                    <a:lnTo>
                      <a:pt x="137" y="134"/>
                    </a:lnTo>
                    <a:lnTo>
                      <a:pt x="138" y="137"/>
                    </a:lnTo>
                    <a:lnTo>
                      <a:pt x="139" y="138"/>
                    </a:lnTo>
                    <a:lnTo>
                      <a:pt x="141" y="139"/>
                    </a:lnTo>
                    <a:lnTo>
                      <a:pt x="143" y="141"/>
                    </a:lnTo>
                    <a:lnTo>
                      <a:pt x="144" y="142"/>
                    </a:lnTo>
                    <a:lnTo>
                      <a:pt x="145" y="143"/>
                    </a:lnTo>
                    <a:lnTo>
                      <a:pt x="146" y="146"/>
                    </a:lnTo>
                    <a:lnTo>
                      <a:pt x="147" y="147"/>
                    </a:lnTo>
                    <a:lnTo>
                      <a:pt x="149" y="149"/>
                    </a:lnTo>
                    <a:lnTo>
                      <a:pt x="150" y="151"/>
                    </a:lnTo>
                    <a:lnTo>
                      <a:pt x="151" y="152"/>
                    </a:lnTo>
                    <a:lnTo>
                      <a:pt x="152" y="154"/>
                    </a:lnTo>
                    <a:lnTo>
                      <a:pt x="153" y="154"/>
                    </a:lnTo>
                    <a:lnTo>
                      <a:pt x="155" y="155"/>
                    </a:lnTo>
                    <a:lnTo>
                      <a:pt x="157" y="156"/>
                    </a:lnTo>
                    <a:lnTo>
                      <a:pt x="158" y="158"/>
                    </a:lnTo>
                    <a:lnTo>
                      <a:pt x="159" y="15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35" name="Freeform 205"/>
              <p:cNvSpPr>
                <a:spLocks/>
              </p:cNvSpPr>
              <p:nvPr/>
            </p:nvSpPr>
            <p:spPr bwMode="auto">
              <a:xfrm>
                <a:off x="1839" y="2472"/>
                <a:ext cx="47" cy="43"/>
              </a:xfrm>
              <a:custGeom>
                <a:avLst/>
                <a:gdLst>
                  <a:gd name="T0" fmla="*/ 0 w 159"/>
                  <a:gd name="T1" fmla="*/ 0 h 130"/>
                  <a:gd name="T2" fmla="*/ 0 w 159"/>
                  <a:gd name="T3" fmla="*/ 0 h 130"/>
                  <a:gd name="T4" fmla="*/ 0 w 159"/>
                  <a:gd name="T5" fmla="*/ 0 h 130"/>
                  <a:gd name="T6" fmla="*/ 0 w 159"/>
                  <a:gd name="T7" fmla="*/ 0 h 130"/>
                  <a:gd name="T8" fmla="*/ 0 w 159"/>
                  <a:gd name="T9" fmla="*/ 0 h 130"/>
                  <a:gd name="T10" fmla="*/ 0 w 159"/>
                  <a:gd name="T11" fmla="*/ 0 h 130"/>
                  <a:gd name="T12" fmla="*/ 0 w 159"/>
                  <a:gd name="T13" fmla="*/ 0 h 130"/>
                  <a:gd name="T14" fmla="*/ 0 w 159"/>
                  <a:gd name="T15" fmla="*/ 0 h 130"/>
                  <a:gd name="T16" fmla="*/ 0 w 159"/>
                  <a:gd name="T17" fmla="*/ 0 h 130"/>
                  <a:gd name="T18" fmla="*/ 0 w 159"/>
                  <a:gd name="T19" fmla="*/ 0 h 130"/>
                  <a:gd name="T20" fmla="*/ 0 w 159"/>
                  <a:gd name="T21" fmla="*/ 0 h 130"/>
                  <a:gd name="T22" fmla="*/ 0 w 159"/>
                  <a:gd name="T23" fmla="*/ 0 h 130"/>
                  <a:gd name="T24" fmla="*/ 0 w 159"/>
                  <a:gd name="T25" fmla="*/ 0 h 130"/>
                  <a:gd name="T26" fmla="*/ 0 w 159"/>
                  <a:gd name="T27" fmla="*/ 0 h 130"/>
                  <a:gd name="T28" fmla="*/ 0 w 159"/>
                  <a:gd name="T29" fmla="*/ 0 h 130"/>
                  <a:gd name="T30" fmla="*/ 0 w 159"/>
                  <a:gd name="T31" fmla="*/ 0 h 130"/>
                  <a:gd name="T32" fmla="*/ 0 w 159"/>
                  <a:gd name="T33" fmla="*/ 0 h 130"/>
                  <a:gd name="T34" fmla="*/ 0 w 159"/>
                  <a:gd name="T35" fmla="*/ 0 h 130"/>
                  <a:gd name="T36" fmla="*/ 0 w 159"/>
                  <a:gd name="T37" fmla="*/ 0 h 130"/>
                  <a:gd name="T38" fmla="*/ 0 w 159"/>
                  <a:gd name="T39" fmla="*/ 0 h 130"/>
                  <a:gd name="T40" fmla="*/ 0 w 159"/>
                  <a:gd name="T41" fmla="*/ 0 h 130"/>
                  <a:gd name="T42" fmla="*/ 0 w 159"/>
                  <a:gd name="T43" fmla="*/ 0 h 130"/>
                  <a:gd name="T44" fmla="*/ 0 w 159"/>
                  <a:gd name="T45" fmla="*/ 0 h 130"/>
                  <a:gd name="T46" fmla="*/ 0 w 159"/>
                  <a:gd name="T47" fmla="*/ 0 h 130"/>
                  <a:gd name="T48" fmla="*/ 0 w 159"/>
                  <a:gd name="T49" fmla="*/ 0 h 130"/>
                  <a:gd name="T50" fmla="*/ 0 w 159"/>
                  <a:gd name="T51" fmla="*/ 0 h 130"/>
                  <a:gd name="T52" fmla="*/ 0 w 159"/>
                  <a:gd name="T53" fmla="*/ 0 h 130"/>
                  <a:gd name="T54" fmla="*/ 0 w 159"/>
                  <a:gd name="T55" fmla="*/ 0 h 130"/>
                  <a:gd name="T56" fmla="*/ 0 w 159"/>
                  <a:gd name="T57" fmla="*/ 0 h 130"/>
                  <a:gd name="T58" fmla="*/ 0 w 159"/>
                  <a:gd name="T59" fmla="*/ 0 h 130"/>
                  <a:gd name="T60" fmla="*/ 0 w 159"/>
                  <a:gd name="T61" fmla="*/ 0 h 130"/>
                  <a:gd name="T62" fmla="*/ 0 w 159"/>
                  <a:gd name="T63" fmla="*/ 0 h 130"/>
                  <a:gd name="T64" fmla="*/ 0 w 159"/>
                  <a:gd name="T65" fmla="*/ 0 h 130"/>
                  <a:gd name="T66" fmla="*/ 0 w 159"/>
                  <a:gd name="T67" fmla="*/ 0 h 130"/>
                  <a:gd name="T68" fmla="*/ 0 w 159"/>
                  <a:gd name="T69" fmla="*/ 0 h 130"/>
                  <a:gd name="T70" fmla="*/ 0 w 159"/>
                  <a:gd name="T71" fmla="*/ 0 h 130"/>
                  <a:gd name="T72" fmla="*/ 0 w 159"/>
                  <a:gd name="T73" fmla="*/ 0 h 130"/>
                  <a:gd name="T74" fmla="*/ 0 w 159"/>
                  <a:gd name="T75" fmla="*/ 0 h 130"/>
                  <a:gd name="T76" fmla="*/ 0 w 159"/>
                  <a:gd name="T77" fmla="*/ 0 h 130"/>
                  <a:gd name="T78" fmla="*/ 0 w 159"/>
                  <a:gd name="T79" fmla="*/ 0 h 130"/>
                  <a:gd name="T80" fmla="*/ 0 w 159"/>
                  <a:gd name="T81" fmla="*/ 0 h 130"/>
                  <a:gd name="T82" fmla="*/ 0 w 159"/>
                  <a:gd name="T83" fmla="*/ 0 h 130"/>
                  <a:gd name="T84" fmla="*/ 0 w 159"/>
                  <a:gd name="T85" fmla="*/ 0 h 130"/>
                  <a:gd name="T86" fmla="*/ 0 w 159"/>
                  <a:gd name="T87" fmla="*/ 0 h 130"/>
                  <a:gd name="T88" fmla="*/ 0 w 159"/>
                  <a:gd name="T89" fmla="*/ 0 h 130"/>
                  <a:gd name="T90" fmla="*/ 0 w 159"/>
                  <a:gd name="T91" fmla="*/ 0 h 130"/>
                  <a:gd name="T92" fmla="*/ 0 w 159"/>
                  <a:gd name="T93" fmla="*/ 0 h 130"/>
                  <a:gd name="T94" fmla="*/ 0 w 159"/>
                  <a:gd name="T95" fmla="*/ 0 h 130"/>
                  <a:gd name="T96" fmla="*/ 0 w 159"/>
                  <a:gd name="T97" fmla="*/ 0 h 130"/>
                  <a:gd name="T98" fmla="*/ 0 w 159"/>
                  <a:gd name="T99" fmla="*/ 0 h 130"/>
                  <a:gd name="T100" fmla="*/ 0 w 159"/>
                  <a:gd name="T101" fmla="*/ 0 h 130"/>
                  <a:gd name="T102" fmla="*/ 0 w 159"/>
                  <a:gd name="T103" fmla="*/ 0 h 130"/>
                  <a:gd name="T104" fmla="*/ 0 w 159"/>
                  <a:gd name="T105" fmla="*/ 0 h 130"/>
                  <a:gd name="T106" fmla="*/ 0 w 159"/>
                  <a:gd name="T107" fmla="*/ 0 h 130"/>
                  <a:gd name="T108" fmla="*/ 0 w 159"/>
                  <a:gd name="T109" fmla="*/ 0 h 130"/>
                  <a:gd name="T110" fmla="*/ 0 w 159"/>
                  <a:gd name="T111" fmla="*/ 0 h 130"/>
                  <a:gd name="T112" fmla="*/ 0 w 159"/>
                  <a:gd name="T113" fmla="*/ 0 h 130"/>
                  <a:gd name="T114" fmla="*/ 0 w 159"/>
                  <a:gd name="T115" fmla="*/ 0 h 130"/>
                  <a:gd name="T116" fmla="*/ 0 w 159"/>
                  <a:gd name="T117" fmla="*/ 0 h 130"/>
                  <a:gd name="T118" fmla="*/ 0 w 159"/>
                  <a:gd name="T119" fmla="*/ 0 h 130"/>
                  <a:gd name="T120" fmla="*/ 0 w 159"/>
                  <a:gd name="T121" fmla="*/ 0 h 130"/>
                  <a:gd name="T122" fmla="*/ 0 w 159"/>
                  <a:gd name="T123" fmla="*/ 0 h 130"/>
                  <a:gd name="T124" fmla="*/ 0 w 159"/>
                  <a:gd name="T125" fmla="*/ 0 h 1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130">
                    <a:moveTo>
                      <a:pt x="0" y="0"/>
                    </a:moveTo>
                    <a:lnTo>
                      <a:pt x="1" y="1"/>
                    </a:lnTo>
                    <a:lnTo>
                      <a:pt x="2" y="3"/>
                    </a:lnTo>
                    <a:lnTo>
                      <a:pt x="3" y="5"/>
                    </a:lnTo>
                    <a:lnTo>
                      <a:pt x="5" y="5"/>
                    </a:lnTo>
                    <a:lnTo>
                      <a:pt x="6" y="7"/>
                    </a:lnTo>
                    <a:lnTo>
                      <a:pt x="7" y="8"/>
                    </a:lnTo>
                    <a:lnTo>
                      <a:pt x="9" y="9"/>
                    </a:lnTo>
                    <a:lnTo>
                      <a:pt x="10" y="11"/>
                    </a:lnTo>
                    <a:lnTo>
                      <a:pt x="12" y="12"/>
                    </a:lnTo>
                    <a:lnTo>
                      <a:pt x="13" y="13"/>
                    </a:lnTo>
                    <a:lnTo>
                      <a:pt x="14" y="15"/>
                    </a:lnTo>
                    <a:lnTo>
                      <a:pt x="15" y="16"/>
                    </a:lnTo>
                    <a:lnTo>
                      <a:pt x="16" y="17"/>
                    </a:lnTo>
                    <a:lnTo>
                      <a:pt x="17" y="20"/>
                    </a:lnTo>
                    <a:lnTo>
                      <a:pt x="19" y="21"/>
                    </a:lnTo>
                    <a:lnTo>
                      <a:pt x="20" y="22"/>
                    </a:lnTo>
                    <a:lnTo>
                      <a:pt x="22" y="24"/>
                    </a:lnTo>
                    <a:lnTo>
                      <a:pt x="23" y="25"/>
                    </a:lnTo>
                    <a:lnTo>
                      <a:pt x="24" y="26"/>
                    </a:lnTo>
                    <a:lnTo>
                      <a:pt x="25" y="26"/>
                    </a:lnTo>
                    <a:lnTo>
                      <a:pt x="27" y="28"/>
                    </a:lnTo>
                    <a:lnTo>
                      <a:pt x="28" y="29"/>
                    </a:lnTo>
                    <a:lnTo>
                      <a:pt x="29" y="29"/>
                    </a:lnTo>
                    <a:lnTo>
                      <a:pt x="30" y="32"/>
                    </a:lnTo>
                    <a:lnTo>
                      <a:pt x="31" y="33"/>
                    </a:lnTo>
                    <a:lnTo>
                      <a:pt x="33" y="34"/>
                    </a:lnTo>
                    <a:lnTo>
                      <a:pt x="34" y="34"/>
                    </a:lnTo>
                    <a:lnTo>
                      <a:pt x="36" y="36"/>
                    </a:lnTo>
                    <a:lnTo>
                      <a:pt x="37" y="37"/>
                    </a:lnTo>
                    <a:lnTo>
                      <a:pt x="38" y="37"/>
                    </a:lnTo>
                    <a:lnTo>
                      <a:pt x="39" y="38"/>
                    </a:lnTo>
                    <a:lnTo>
                      <a:pt x="41" y="40"/>
                    </a:lnTo>
                    <a:lnTo>
                      <a:pt x="42" y="41"/>
                    </a:lnTo>
                    <a:lnTo>
                      <a:pt x="43" y="42"/>
                    </a:lnTo>
                    <a:lnTo>
                      <a:pt x="44" y="44"/>
                    </a:lnTo>
                    <a:lnTo>
                      <a:pt x="45" y="44"/>
                    </a:lnTo>
                    <a:lnTo>
                      <a:pt x="46" y="46"/>
                    </a:lnTo>
                    <a:lnTo>
                      <a:pt x="49" y="47"/>
                    </a:lnTo>
                    <a:lnTo>
                      <a:pt x="50" y="49"/>
                    </a:lnTo>
                    <a:lnTo>
                      <a:pt x="51" y="49"/>
                    </a:lnTo>
                    <a:lnTo>
                      <a:pt x="52" y="50"/>
                    </a:lnTo>
                    <a:lnTo>
                      <a:pt x="53" y="51"/>
                    </a:lnTo>
                    <a:lnTo>
                      <a:pt x="55" y="53"/>
                    </a:lnTo>
                    <a:lnTo>
                      <a:pt x="56" y="54"/>
                    </a:lnTo>
                    <a:lnTo>
                      <a:pt x="57" y="54"/>
                    </a:lnTo>
                    <a:lnTo>
                      <a:pt x="58" y="55"/>
                    </a:lnTo>
                    <a:lnTo>
                      <a:pt x="59" y="57"/>
                    </a:lnTo>
                    <a:lnTo>
                      <a:pt x="60" y="57"/>
                    </a:lnTo>
                    <a:lnTo>
                      <a:pt x="63" y="59"/>
                    </a:lnTo>
                    <a:lnTo>
                      <a:pt x="64" y="61"/>
                    </a:lnTo>
                    <a:lnTo>
                      <a:pt x="65" y="61"/>
                    </a:lnTo>
                    <a:lnTo>
                      <a:pt x="66" y="62"/>
                    </a:lnTo>
                    <a:lnTo>
                      <a:pt x="67" y="63"/>
                    </a:lnTo>
                    <a:lnTo>
                      <a:pt x="68" y="63"/>
                    </a:lnTo>
                    <a:lnTo>
                      <a:pt x="70" y="65"/>
                    </a:lnTo>
                    <a:lnTo>
                      <a:pt x="71" y="65"/>
                    </a:lnTo>
                    <a:lnTo>
                      <a:pt x="72" y="66"/>
                    </a:lnTo>
                    <a:lnTo>
                      <a:pt x="73" y="67"/>
                    </a:lnTo>
                    <a:lnTo>
                      <a:pt x="74" y="67"/>
                    </a:lnTo>
                    <a:lnTo>
                      <a:pt x="76" y="69"/>
                    </a:lnTo>
                    <a:lnTo>
                      <a:pt x="78" y="70"/>
                    </a:lnTo>
                    <a:lnTo>
                      <a:pt x="79" y="70"/>
                    </a:lnTo>
                    <a:lnTo>
                      <a:pt x="80" y="71"/>
                    </a:lnTo>
                    <a:lnTo>
                      <a:pt x="81" y="74"/>
                    </a:lnTo>
                    <a:lnTo>
                      <a:pt x="82" y="74"/>
                    </a:lnTo>
                    <a:lnTo>
                      <a:pt x="84" y="75"/>
                    </a:lnTo>
                    <a:lnTo>
                      <a:pt x="85" y="76"/>
                    </a:lnTo>
                    <a:lnTo>
                      <a:pt x="86" y="76"/>
                    </a:lnTo>
                    <a:lnTo>
                      <a:pt x="87" y="78"/>
                    </a:lnTo>
                    <a:lnTo>
                      <a:pt x="89" y="79"/>
                    </a:lnTo>
                    <a:lnTo>
                      <a:pt x="90" y="79"/>
                    </a:lnTo>
                    <a:lnTo>
                      <a:pt x="92" y="80"/>
                    </a:lnTo>
                    <a:lnTo>
                      <a:pt x="93" y="82"/>
                    </a:lnTo>
                    <a:lnTo>
                      <a:pt x="94" y="83"/>
                    </a:lnTo>
                    <a:lnTo>
                      <a:pt x="95" y="83"/>
                    </a:lnTo>
                    <a:lnTo>
                      <a:pt x="96" y="84"/>
                    </a:lnTo>
                    <a:lnTo>
                      <a:pt x="97" y="87"/>
                    </a:lnTo>
                    <a:lnTo>
                      <a:pt x="99" y="87"/>
                    </a:lnTo>
                    <a:lnTo>
                      <a:pt x="100" y="88"/>
                    </a:lnTo>
                    <a:lnTo>
                      <a:pt x="102" y="89"/>
                    </a:lnTo>
                    <a:lnTo>
                      <a:pt x="103" y="89"/>
                    </a:lnTo>
                    <a:lnTo>
                      <a:pt x="104" y="91"/>
                    </a:lnTo>
                    <a:lnTo>
                      <a:pt x="105" y="92"/>
                    </a:lnTo>
                    <a:lnTo>
                      <a:pt x="107" y="94"/>
                    </a:lnTo>
                    <a:lnTo>
                      <a:pt x="108" y="94"/>
                    </a:lnTo>
                    <a:lnTo>
                      <a:pt x="109" y="95"/>
                    </a:lnTo>
                    <a:lnTo>
                      <a:pt x="110" y="96"/>
                    </a:lnTo>
                    <a:lnTo>
                      <a:pt x="111" y="98"/>
                    </a:lnTo>
                    <a:lnTo>
                      <a:pt x="113" y="100"/>
                    </a:lnTo>
                    <a:lnTo>
                      <a:pt x="114" y="101"/>
                    </a:lnTo>
                    <a:lnTo>
                      <a:pt x="116" y="101"/>
                    </a:lnTo>
                    <a:lnTo>
                      <a:pt x="117" y="103"/>
                    </a:lnTo>
                    <a:lnTo>
                      <a:pt x="118" y="104"/>
                    </a:lnTo>
                    <a:lnTo>
                      <a:pt x="119" y="105"/>
                    </a:lnTo>
                    <a:lnTo>
                      <a:pt x="121" y="105"/>
                    </a:lnTo>
                    <a:lnTo>
                      <a:pt x="122" y="107"/>
                    </a:lnTo>
                    <a:lnTo>
                      <a:pt x="123" y="108"/>
                    </a:lnTo>
                    <a:lnTo>
                      <a:pt x="124" y="109"/>
                    </a:lnTo>
                    <a:lnTo>
                      <a:pt x="125" y="109"/>
                    </a:lnTo>
                    <a:lnTo>
                      <a:pt x="126" y="111"/>
                    </a:lnTo>
                    <a:lnTo>
                      <a:pt x="129" y="111"/>
                    </a:lnTo>
                    <a:lnTo>
                      <a:pt x="130" y="113"/>
                    </a:lnTo>
                    <a:lnTo>
                      <a:pt x="131" y="114"/>
                    </a:lnTo>
                    <a:lnTo>
                      <a:pt x="132" y="114"/>
                    </a:lnTo>
                    <a:lnTo>
                      <a:pt x="133" y="116"/>
                    </a:lnTo>
                    <a:lnTo>
                      <a:pt x="135" y="116"/>
                    </a:lnTo>
                    <a:lnTo>
                      <a:pt x="136" y="117"/>
                    </a:lnTo>
                    <a:lnTo>
                      <a:pt x="137" y="118"/>
                    </a:lnTo>
                    <a:lnTo>
                      <a:pt x="138" y="118"/>
                    </a:lnTo>
                    <a:lnTo>
                      <a:pt x="139" y="120"/>
                    </a:lnTo>
                    <a:lnTo>
                      <a:pt x="140" y="120"/>
                    </a:lnTo>
                    <a:lnTo>
                      <a:pt x="143" y="121"/>
                    </a:lnTo>
                    <a:lnTo>
                      <a:pt x="144" y="121"/>
                    </a:lnTo>
                    <a:lnTo>
                      <a:pt x="145" y="123"/>
                    </a:lnTo>
                    <a:lnTo>
                      <a:pt x="146" y="123"/>
                    </a:lnTo>
                    <a:lnTo>
                      <a:pt x="147" y="124"/>
                    </a:lnTo>
                    <a:lnTo>
                      <a:pt x="148" y="124"/>
                    </a:lnTo>
                    <a:lnTo>
                      <a:pt x="150" y="126"/>
                    </a:lnTo>
                    <a:lnTo>
                      <a:pt x="151" y="126"/>
                    </a:lnTo>
                    <a:lnTo>
                      <a:pt x="152" y="128"/>
                    </a:lnTo>
                    <a:lnTo>
                      <a:pt x="153" y="128"/>
                    </a:lnTo>
                    <a:lnTo>
                      <a:pt x="154" y="129"/>
                    </a:lnTo>
                    <a:lnTo>
                      <a:pt x="156" y="129"/>
                    </a:lnTo>
                    <a:lnTo>
                      <a:pt x="158" y="129"/>
                    </a:lnTo>
                    <a:lnTo>
                      <a:pt x="159" y="13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36" name="Freeform 206"/>
              <p:cNvSpPr>
                <a:spLocks/>
              </p:cNvSpPr>
              <p:nvPr/>
            </p:nvSpPr>
            <p:spPr bwMode="auto">
              <a:xfrm>
                <a:off x="1886" y="2515"/>
                <a:ext cx="47" cy="32"/>
              </a:xfrm>
              <a:custGeom>
                <a:avLst/>
                <a:gdLst>
                  <a:gd name="T0" fmla="*/ 0 w 158"/>
                  <a:gd name="T1" fmla="*/ 0 h 95"/>
                  <a:gd name="T2" fmla="*/ 0 w 158"/>
                  <a:gd name="T3" fmla="*/ 0 h 95"/>
                  <a:gd name="T4" fmla="*/ 0 w 158"/>
                  <a:gd name="T5" fmla="*/ 0 h 95"/>
                  <a:gd name="T6" fmla="*/ 0 w 158"/>
                  <a:gd name="T7" fmla="*/ 0 h 95"/>
                  <a:gd name="T8" fmla="*/ 0 w 158"/>
                  <a:gd name="T9" fmla="*/ 0 h 95"/>
                  <a:gd name="T10" fmla="*/ 0 w 158"/>
                  <a:gd name="T11" fmla="*/ 0 h 95"/>
                  <a:gd name="T12" fmla="*/ 0 w 158"/>
                  <a:gd name="T13" fmla="*/ 0 h 95"/>
                  <a:gd name="T14" fmla="*/ 0 w 158"/>
                  <a:gd name="T15" fmla="*/ 0 h 95"/>
                  <a:gd name="T16" fmla="*/ 0 w 158"/>
                  <a:gd name="T17" fmla="*/ 0 h 95"/>
                  <a:gd name="T18" fmla="*/ 0 w 158"/>
                  <a:gd name="T19" fmla="*/ 0 h 95"/>
                  <a:gd name="T20" fmla="*/ 0 w 158"/>
                  <a:gd name="T21" fmla="*/ 0 h 95"/>
                  <a:gd name="T22" fmla="*/ 0 w 158"/>
                  <a:gd name="T23" fmla="*/ 0 h 95"/>
                  <a:gd name="T24" fmla="*/ 0 w 158"/>
                  <a:gd name="T25" fmla="*/ 0 h 95"/>
                  <a:gd name="T26" fmla="*/ 0 w 158"/>
                  <a:gd name="T27" fmla="*/ 0 h 95"/>
                  <a:gd name="T28" fmla="*/ 0 w 158"/>
                  <a:gd name="T29" fmla="*/ 0 h 95"/>
                  <a:gd name="T30" fmla="*/ 0 w 158"/>
                  <a:gd name="T31" fmla="*/ 0 h 95"/>
                  <a:gd name="T32" fmla="*/ 0 w 158"/>
                  <a:gd name="T33" fmla="*/ 0 h 95"/>
                  <a:gd name="T34" fmla="*/ 0 w 158"/>
                  <a:gd name="T35" fmla="*/ 0 h 95"/>
                  <a:gd name="T36" fmla="*/ 0 w 158"/>
                  <a:gd name="T37" fmla="*/ 0 h 95"/>
                  <a:gd name="T38" fmla="*/ 0 w 158"/>
                  <a:gd name="T39" fmla="*/ 0 h 95"/>
                  <a:gd name="T40" fmla="*/ 0 w 158"/>
                  <a:gd name="T41" fmla="*/ 0 h 95"/>
                  <a:gd name="T42" fmla="*/ 0 w 158"/>
                  <a:gd name="T43" fmla="*/ 0 h 95"/>
                  <a:gd name="T44" fmla="*/ 0 w 158"/>
                  <a:gd name="T45" fmla="*/ 0 h 95"/>
                  <a:gd name="T46" fmla="*/ 0 w 158"/>
                  <a:gd name="T47" fmla="*/ 0 h 95"/>
                  <a:gd name="T48" fmla="*/ 0 w 158"/>
                  <a:gd name="T49" fmla="*/ 0 h 95"/>
                  <a:gd name="T50" fmla="*/ 0 w 158"/>
                  <a:gd name="T51" fmla="*/ 0 h 95"/>
                  <a:gd name="T52" fmla="*/ 0 w 158"/>
                  <a:gd name="T53" fmla="*/ 0 h 95"/>
                  <a:gd name="T54" fmla="*/ 0 w 158"/>
                  <a:gd name="T55" fmla="*/ 0 h 95"/>
                  <a:gd name="T56" fmla="*/ 0 w 158"/>
                  <a:gd name="T57" fmla="*/ 0 h 95"/>
                  <a:gd name="T58" fmla="*/ 0 w 158"/>
                  <a:gd name="T59" fmla="*/ 0 h 95"/>
                  <a:gd name="T60" fmla="*/ 0 w 158"/>
                  <a:gd name="T61" fmla="*/ 0 h 95"/>
                  <a:gd name="T62" fmla="*/ 0 w 158"/>
                  <a:gd name="T63" fmla="*/ 0 h 95"/>
                  <a:gd name="T64" fmla="*/ 0 w 158"/>
                  <a:gd name="T65" fmla="*/ 0 h 95"/>
                  <a:gd name="T66" fmla="*/ 0 w 158"/>
                  <a:gd name="T67" fmla="*/ 0 h 95"/>
                  <a:gd name="T68" fmla="*/ 0 w 158"/>
                  <a:gd name="T69" fmla="*/ 0 h 95"/>
                  <a:gd name="T70" fmla="*/ 0 w 158"/>
                  <a:gd name="T71" fmla="*/ 0 h 95"/>
                  <a:gd name="T72" fmla="*/ 0 w 158"/>
                  <a:gd name="T73" fmla="*/ 0 h 95"/>
                  <a:gd name="T74" fmla="*/ 0 w 158"/>
                  <a:gd name="T75" fmla="*/ 0 h 95"/>
                  <a:gd name="T76" fmla="*/ 0 w 158"/>
                  <a:gd name="T77" fmla="*/ 0 h 95"/>
                  <a:gd name="T78" fmla="*/ 0 w 158"/>
                  <a:gd name="T79" fmla="*/ 0 h 95"/>
                  <a:gd name="T80" fmla="*/ 0 w 158"/>
                  <a:gd name="T81" fmla="*/ 0 h 95"/>
                  <a:gd name="T82" fmla="*/ 0 w 158"/>
                  <a:gd name="T83" fmla="*/ 0 h 95"/>
                  <a:gd name="T84" fmla="*/ 0 w 158"/>
                  <a:gd name="T85" fmla="*/ 0 h 95"/>
                  <a:gd name="T86" fmla="*/ 0 w 158"/>
                  <a:gd name="T87" fmla="*/ 0 h 95"/>
                  <a:gd name="T88" fmla="*/ 0 w 158"/>
                  <a:gd name="T89" fmla="*/ 0 h 95"/>
                  <a:gd name="T90" fmla="*/ 0 w 158"/>
                  <a:gd name="T91" fmla="*/ 0 h 95"/>
                  <a:gd name="T92" fmla="*/ 0 w 158"/>
                  <a:gd name="T93" fmla="*/ 0 h 95"/>
                  <a:gd name="T94" fmla="*/ 0 w 158"/>
                  <a:gd name="T95" fmla="*/ 0 h 95"/>
                  <a:gd name="T96" fmla="*/ 0 w 158"/>
                  <a:gd name="T97" fmla="*/ 0 h 95"/>
                  <a:gd name="T98" fmla="*/ 0 w 158"/>
                  <a:gd name="T99" fmla="*/ 0 h 95"/>
                  <a:gd name="T100" fmla="*/ 0 w 158"/>
                  <a:gd name="T101" fmla="*/ 0 h 95"/>
                  <a:gd name="T102" fmla="*/ 0 w 158"/>
                  <a:gd name="T103" fmla="*/ 0 h 95"/>
                  <a:gd name="T104" fmla="*/ 0 w 158"/>
                  <a:gd name="T105" fmla="*/ 0 h 95"/>
                  <a:gd name="T106" fmla="*/ 0 w 158"/>
                  <a:gd name="T107" fmla="*/ 0 h 95"/>
                  <a:gd name="T108" fmla="*/ 0 w 158"/>
                  <a:gd name="T109" fmla="*/ 0 h 95"/>
                  <a:gd name="T110" fmla="*/ 0 w 158"/>
                  <a:gd name="T111" fmla="*/ 0 h 95"/>
                  <a:gd name="T112" fmla="*/ 0 w 158"/>
                  <a:gd name="T113" fmla="*/ 0 h 95"/>
                  <a:gd name="T114" fmla="*/ 0 w 158"/>
                  <a:gd name="T115" fmla="*/ 0 h 95"/>
                  <a:gd name="T116" fmla="*/ 0 w 158"/>
                  <a:gd name="T117" fmla="*/ 0 h 95"/>
                  <a:gd name="T118" fmla="*/ 0 w 158"/>
                  <a:gd name="T119" fmla="*/ 0 h 95"/>
                  <a:gd name="T120" fmla="*/ 0 w 158"/>
                  <a:gd name="T121" fmla="*/ 0 h 95"/>
                  <a:gd name="T122" fmla="*/ 0 w 158"/>
                  <a:gd name="T123" fmla="*/ 0 h 95"/>
                  <a:gd name="T124" fmla="*/ 0 w 158"/>
                  <a:gd name="T125" fmla="*/ 0 h 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95">
                    <a:moveTo>
                      <a:pt x="0" y="0"/>
                    </a:moveTo>
                    <a:lnTo>
                      <a:pt x="1" y="0"/>
                    </a:lnTo>
                    <a:lnTo>
                      <a:pt x="2" y="0"/>
                    </a:lnTo>
                    <a:lnTo>
                      <a:pt x="3" y="2"/>
                    </a:lnTo>
                    <a:lnTo>
                      <a:pt x="4" y="2"/>
                    </a:lnTo>
                    <a:lnTo>
                      <a:pt x="6" y="2"/>
                    </a:lnTo>
                    <a:lnTo>
                      <a:pt x="7" y="2"/>
                    </a:lnTo>
                    <a:lnTo>
                      <a:pt x="8" y="3"/>
                    </a:lnTo>
                    <a:lnTo>
                      <a:pt x="10" y="3"/>
                    </a:lnTo>
                    <a:lnTo>
                      <a:pt x="11" y="4"/>
                    </a:lnTo>
                    <a:lnTo>
                      <a:pt x="13" y="4"/>
                    </a:lnTo>
                    <a:lnTo>
                      <a:pt x="14" y="6"/>
                    </a:lnTo>
                    <a:lnTo>
                      <a:pt x="15" y="6"/>
                    </a:lnTo>
                    <a:lnTo>
                      <a:pt x="16" y="7"/>
                    </a:lnTo>
                    <a:lnTo>
                      <a:pt x="17" y="7"/>
                    </a:lnTo>
                    <a:lnTo>
                      <a:pt x="18" y="8"/>
                    </a:lnTo>
                    <a:lnTo>
                      <a:pt x="20" y="11"/>
                    </a:lnTo>
                    <a:lnTo>
                      <a:pt x="21" y="12"/>
                    </a:lnTo>
                    <a:lnTo>
                      <a:pt x="23" y="12"/>
                    </a:lnTo>
                    <a:lnTo>
                      <a:pt x="24" y="13"/>
                    </a:lnTo>
                    <a:lnTo>
                      <a:pt x="25" y="15"/>
                    </a:lnTo>
                    <a:lnTo>
                      <a:pt x="26" y="16"/>
                    </a:lnTo>
                    <a:lnTo>
                      <a:pt x="28" y="17"/>
                    </a:lnTo>
                    <a:lnTo>
                      <a:pt x="29" y="17"/>
                    </a:lnTo>
                    <a:lnTo>
                      <a:pt x="30" y="19"/>
                    </a:lnTo>
                    <a:lnTo>
                      <a:pt x="31" y="19"/>
                    </a:lnTo>
                    <a:lnTo>
                      <a:pt x="32" y="20"/>
                    </a:lnTo>
                    <a:lnTo>
                      <a:pt x="33" y="21"/>
                    </a:lnTo>
                    <a:lnTo>
                      <a:pt x="35" y="21"/>
                    </a:lnTo>
                    <a:lnTo>
                      <a:pt x="37" y="24"/>
                    </a:lnTo>
                    <a:lnTo>
                      <a:pt x="38" y="25"/>
                    </a:lnTo>
                    <a:lnTo>
                      <a:pt x="39" y="25"/>
                    </a:lnTo>
                    <a:lnTo>
                      <a:pt x="40" y="26"/>
                    </a:lnTo>
                    <a:lnTo>
                      <a:pt x="42" y="28"/>
                    </a:lnTo>
                    <a:lnTo>
                      <a:pt x="43" y="28"/>
                    </a:lnTo>
                    <a:lnTo>
                      <a:pt x="44" y="29"/>
                    </a:lnTo>
                    <a:lnTo>
                      <a:pt x="45" y="29"/>
                    </a:lnTo>
                    <a:lnTo>
                      <a:pt x="46" y="31"/>
                    </a:lnTo>
                    <a:lnTo>
                      <a:pt x="47" y="30"/>
                    </a:lnTo>
                    <a:lnTo>
                      <a:pt x="50" y="32"/>
                    </a:lnTo>
                    <a:lnTo>
                      <a:pt x="51" y="33"/>
                    </a:lnTo>
                    <a:lnTo>
                      <a:pt x="52" y="33"/>
                    </a:lnTo>
                    <a:lnTo>
                      <a:pt x="53" y="33"/>
                    </a:lnTo>
                    <a:lnTo>
                      <a:pt x="54" y="35"/>
                    </a:lnTo>
                    <a:lnTo>
                      <a:pt x="55" y="35"/>
                    </a:lnTo>
                    <a:lnTo>
                      <a:pt x="57" y="37"/>
                    </a:lnTo>
                    <a:lnTo>
                      <a:pt x="58" y="37"/>
                    </a:lnTo>
                    <a:lnTo>
                      <a:pt x="59" y="37"/>
                    </a:lnTo>
                    <a:lnTo>
                      <a:pt x="60" y="37"/>
                    </a:lnTo>
                    <a:lnTo>
                      <a:pt x="61" y="38"/>
                    </a:lnTo>
                    <a:lnTo>
                      <a:pt x="63" y="38"/>
                    </a:lnTo>
                    <a:lnTo>
                      <a:pt x="65" y="38"/>
                    </a:lnTo>
                    <a:lnTo>
                      <a:pt x="66" y="38"/>
                    </a:lnTo>
                    <a:lnTo>
                      <a:pt x="67" y="38"/>
                    </a:lnTo>
                    <a:lnTo>
                      <a:pt x="68" y="38"/>
                    </a:lnTo>
                    <a:lnTo>
                      <a:pt x="69" y="38"/>
                    </a:lnTo>
                    <a:lnTo>
                      <a:pt x="71" y="40"/>
                    </a:lnTo>
                    <a:lnTo>
                      <a:pt x="72" y="40"/>
                    </a:lnTo>
                    <a:lnTo>
                      <a:pt x="73" y="40"/>
                    </a:lnTo>
                    <a:lnTo>
                      <a:pt x="74" y="40"/>
                    </a:lnTo>
                    <a:lnTo>
                      <a:pt x="75" y="41"/>
                    </a:lnTo>
                    <a:lnTo>
                      <a:pt x="77" y="41"/>
                    </a:lnTo>
                    <a:lnTo>
                      <a:pt x="79" y="42"/>
                    </a:lnTo>
                    <a:lnTo>
                      <a:pt x="80" y="42"/>
                    </a:lnTo>
                    <a:lnTo>
                      <a:pt x="81" y="42"/>
                    </a:lnTo>
                    <a:lnTo>
                      <a:pt x="82" y="44"/>
                    </a:lnTo>
                    <a:lnTo>
                      <a:pt x="83" y="44"/>
                    </a:lnTo>
                    <a:lnTo>
                      <a:pt x="84" y="44"/>
                    </a:lnTo>
                    <a:lnTo>
                      <a:pt x="86" y="44"/>
                    </a:lnTo>
                    <a:lnTo>
                      <a:pt x="87" y="44"/>
                    </a:lnTo>
                    <a:lnTo>
                      <a:pt x="88" y="44"/>
                    </a:lnTo>
                    <a:lnTo>
                      <a:pt x="90" y="45"/>
                    </a:lnTo>
                    <a:lnTo>
                      <a:pt x="91" y="45"/>
                    </a:lnTo>
                    <a:lnTo>
                      <a:pt x="92" y="46"/>
                    </a:lnTo>
                    <a:lnTo>
                      <a:pt x="94" y="46"/>
                    </a:lnTo>
                    <a:lnTo>
                      <a:pt x="95" y="48"/>
                    </a:lnTo>
                    <a:lnTo>
                      <a:pt x="96" y="48"/>
                    </a:lnTo>
                    <a:lnTo>
                      <a:pt x="97" y="50"/>
                    </a:lnTo>
                    <a:lnTo>
                      <a:pt x="98" y="51"/>
                    </a:lnTo>
                    <a:lnTo>
                      <a:pt x="99" y="53"/>
                    </a:lnTo>
                    <a:lnTo>
                      <a:pt x="101" y="54"/>
                    </a:lnTo>
                    <a:lnTo>
                      <a:pt x="103" y="55"/>
                    </a:lnTo>
                    <a:lnTo>
                      <a:pt x="104" y="57"/>
                    </a:lnTo>
                    <a:lnTo>
                      <a:pt x="105" y="58"/>
                    </a:lnTo>
                    <a:lnTo>
                      <a:pt x="106" y="59"/>
                    </a:lnTo>
                    <a:lnTo>
                      <a:pt x="108" y="61"/>
                    </a:lnTo>
                    <a:lnTo>
                      <a:pt x="109" y="62"/>
                    </a:lnTo>
                    <a:lnTo>
                      <a:pt x="110" y="64"/>
                    </a:lnTo>
                    <a:lnTo>
                      <a:pt x="111" y="64"/>
                    </a:lnTo>
                    <a:lnTo>
                      <a:pt x="112" y="66"/>
                    </a:lnTo>
                    <a:lnTo>
                      <a:pt x="113" y="67"/>
                    </a:lnTo>
                    <a:lnTo>
                      <a:pt x="115" y="68"/>
                    </a:lnTo>
                    <a:lnTo>
                      <a:pt x="117" y="70"/>
                    </a:lnTo>
                    <a:lnTo>
                      <a:pt x="118" y="71"/>
                    </a:lnTo>
                    <a:lnTo>
                      <a:pt x="119" y="73"/>
                    </a:lnTo>
                    <a:lnTo>
                      <a:pt x="120" y="74"/>
                    </a:lnTo>
                    <a:lnTo>
                      <a:pt x="121" y="74"/>
                    </a:lnTo>
                    <a:lnTo>
                      <a:pt x="123" y="75"/>
                    </a:lnTo>
                    <a:lnTo>
                      <a:pt x="124" y="78"/>
                    </a:lnTo>
                    <a:lnTo>
                      <a:pt x="125" y="78"/>
                    </a:lnTo>
                    <a:lnTo>
                      <a:pt x="126" y="79"/>
                    </a:lnTo>
                    <a:lnTo>
                      <a:pt x="127" y="80"/>
                    </a:lnTo>
                    <a:lnTo>
                      <a:pt x="130" y="80"/>
                    </a:lnTo>
                    <a:lnTo>
                      <a:pt x="131" y="82"/>
                    </a:lnTo>
                    <a:lnTo>
                      <a:pt x="132" y="82"/>
                    </a:lnTo>
                    <a:lnTo>
                      <a:pt x="133" y="83"/>
                    </a:lnTo>
                    <a:lnTo>
                      <a:pt x="134" y="83"/>
                    </a:lnTo>
                    <a:lnTo>
                      <a:pt x="135" y="84"/>
                    </a:lnTo>
                    <a:lnTo>
                      <a:pt x="137" y="84"/>
                    </a:lnTo>
                    <a:lnTo>
                      <a:pt x="138" y="86"/>
                    </a:lnTo>
                    <a:lnTo>
                      <a:pt x="139" y="86"/>
                    </a:lnTo>
                    <a:lnTo>
                      <a:pt x="140" y="87"/>
                    </a:lnTo>
                    <a:lnTo>
                      <a:pt x="141" y="87"/>
                    </a:lnTo>
                    <a:lnTo>
                      <a:pt x="143" y="87"/>
                    </a:lnTo>
                    <a:lnTo>
                      <a:pt x="145" y="88"/>
                    </a:lnTo>
                    <a:lnTo>
                      <a:pt x="146" y="88"/>
                    </a:lnTo>
                    <a:lnTo>
                      <a:pt x="147" y="91"/>
                    </a:lnTo>
                    <a:lnTo>
                      <a:pt x="148" y="91"/>
                    </a:lnTo>
                    <a:lnTo>
                      <a:pt x="149" y="92"/>
                    </a:lnTo>
                    <a:lnTo>
                      <a:pt x="150" y="92"/>
                    </a:lnTo>
                    <a:lnTo>
                      <a:pt x="152" y="93"/>
                    </a:lnTo>
                    <a:lnTo>
                      <a:pt x="153" y="93"/>
                    </a:lnTo>
                    <a:lnTo>
                      <a:pt x="154" y="93"/>
                    </a:lnTo>
                    <a:lnTo>
                      <a:pt x="155" y="95"/>
                    </a:lnTo>
                    <a:lnTo>
                      <a:pt x="157" y="95"/>
                    </a:lnTo>
                    <a:lnTo>
                      <a:pt x="158" y="9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37" name="Freeform 207"/>
              <p:cNvSpPr>
                <a:spLocks/>
              </p:cNvSpPr>
              <p:nvPr/>
            </p:nvSpPr>
            <p:spPr bwMode="auto">
              <a:xfrm>
                <a:off x="1933" y="2547"/>
                <a:ext cx="47" cy="23"/>
              </a:xfrm>
              <a:custGeom>
                <a:avLst/>
                <a:gdLst>
                  <a:gd name="T0" fmla="*/ 0 w 159"/>
                  <a:gd name="T1" fmla="*/ 0 h 70"/>
                  <a:gd name="T2" fmla="*/ 0 w 159"/>
                  <a:gd name="T3" fmla="*/ 0 h 70"/>
                  <a:gd name="T4" fmla="*/ 0 w 159"/>
                  <a:gd name="T5" fmla="*/ 0 h 70"/>
                  <a:gd name="T6" fmla="*/ 0 w 159"/>
                  <a:gd name="T7" fmla="*/ 0 h 70"/>
                  <a:gd name="T8" fmla="*/ 0 w 159"/>
                  <a:gd name="T9" fmla="*/ 0 h 70"/>
                  <a:gd name="T10" fmla="*/ 0 w 159"/>
                  <a:gd name="T11" fmla="*/ 0 h 70"/>
                  <a:gd name="T12" fmla="*/ 0 w 159"/>
                  <a:gd name="T13" fmla="*/ 0 h 70"/>
                  <a:gd name="T14" fmla="*/ 0 w 159"/>
                  <a:gd name="T15" fmla="*/ 0 h 70"/>
                  <a:gd name="T16" fmla="*/ 0 w 159"/>
                  <a:gd name="T17" fmla="*/ 0 h 70"/>
                  <a:gd name="T18" fmla="*/ 0 w 159"/>
                  <a:gd name="T19" fmla="*/ 0 h 70"/>
                  <a:gd name="T20" fmla="*/ 0 w 159"/>
                  <a:gd name="T21" fmla="*/ 0 h 70"/>
                  <a:gd name="T22" fmla="*/ 0 w 159"/>
                  <a:gd name="T23" fmla="*/ 0 h 70"/>
                  <a:gd name="T24" fmla="*/ 0 w 159"/>
                  <a:gd name="T25" fmla="*/ 0 h 70"/>
                  <a:gd name="T26" fmla="*/ 0 w 159"/>
                  <a:gd name="T27" fmla="*/ 0 h 70"/>
                  <a:gd name="T28" fmla="*/ 0 w 159"/>
                  <a:gd name="T29" fmla="*/ 0 h 70"/>
                  <a:gd name="T30" fmla="*/ 0 w 159"/>
                  <a:gd name="T31" fmla="*/ 0 h 70"/>
                  <a:gd name="T32" fmla="*/ 0 w 159"/>
                  <a:gd name="T33" fmla="*/ 0 h 70"/>
                  <a:gd name="T34" fmla="*/ 0 w 159"/>
                  <a:gd name="T35" fmla="*/ 0 h 70"/>
                  <a:gd name="T36" fmla="*/ 0 w 159"/>
                  <a:gd name="T37" fmla="*/ 0 h 70"/>
                  <a:gd name="T38" fmla="*/ 0 w 159"/>
                  <a:gd name="T39" fmla="*/ 0 h 70"/>
                  <a:gd name="T40" fmla="*/ 0 w 159"/>
                  <a:gd name="T41" fmla="*/ 0 h 70"/>
                  <a:gd name="T42" fmla="*/ 0 w 159"/>
                  <a:gd name="T43" fmla="*/ 0 h 70"/>
                  <a:gd name="T44" fmla="*/ 0 w 159"/>
                  <a:gd name="T45" fmla="*/ 0 h 70"/>
                  <a:gd name="T46" fmla="*/ 0 w 159"/>
                  <a:gd name="T47" fmla="*/ 0 h 70"/>
                  <a:gd name="T48" fmla="*/ 0 w 159"/>
                  <a:gd name="T49" fmla="*/ 0 h 70"/>
                  <a:gd name="T50" fmla="*/ 0 w 159"/>
                  <a:gd name="T51" fmla="*/ 0 h 70"/>
                  <a:gd name="T52" fmla="*/ 0 w 159"/>
                  <a:gd name="T53" fmla="*/ 0 h 70"/>
                  <a:gd name="T54" fmla="*/ 0 w 159"/>
                  <a:gd name="T55" fmla="*/ 0 h 70"/>
                  <a:gd name="T56" fmla="*/ 0 w 159"/>
                  <a:gd name="T57" fmla="*/ 0 h 70"/>
                  <a:gd name="T58" fmla="*/ 0 w 159"/>
                  <a:gd name="T59" fmla="*/ 0 h 70"/>
                  <a:gd name="T60" fmla="*/ 0 w 159"/>
                  <a:gd name="T61" fmla="*/ 0 h 70"/>
                  <a:gd name="T62" fmla="*/ 0 w 159"/>
                  <a:gd name="T63" fmla="*/ 0 h 70"/>
                  <a:gd name="T64" fmla="*/ 0 w 159"/>
                  <a:gd name="T65" fmla="*/ 0 h 70"/>
                  <a:gd name="T66" fmla="*/ 0 w 159"/>
                  <a:gd name="T67" fmla="*/ 0 h 70"/>
                  <a:gd name="T68" fmla="*/ 0 w 159"/>
                  <a:gd name="T69" fmla="*/ 0 h 70"/>
                  <a:gd name="T70" fmla="*/ 0 w 159"/>
                  <a:gd name="T71" fmla="*/ 0 h 70"/>
                  <a:gd name="T72" fmla="*/ 0 w 159"/>
                  <a:gd name="T73" fmla="*/ 0 h 70"/>
                  <a:gd name="T74" fmla="*/ 0 w 159"/>
                  <a:gd name="T75" fmla="*/ 0 h 70"/>
                  <a:gd name="T76" fmla="*/ 0 w 159"/>
                  <a:gd name="T77" fmla="*/ 0 h 70"/>
                  <a:gd name="T78" fmla="*/ 0 w 159"/>
                  <a:gd name="T79" fmla="*/ 0 h 70"/>
                  <a:gd name="T80" fmla="*/ 0 w 159"/>
                  <a:gd name="T81" fmla="*/ 0 h 70"/>
                  <a:gd name="T82" fmla="*/ 0 w 159"/>
                  <a:gd name="T83" fmla="*/ 0 h 70"/>
                  <a:gd name="T84" fmla="*/ 0 w 159"/>
                  <a:gd name="T85" fmla="*/ 0 h 70"/>
                  <a:gd name="T86" fmla="*/ 0 w 159"/>
                  <a:gd name="T87" fmla="*/ 0 h 70"/>
                  <a:gd name="T88" fmla="*/ 0 w 159"/>
                  <a:gd name="T89" fmla="*/ 0 h 70"/>
                  <a:gd name="T90" fmla="*/ 0 w 159"/>
                  <a:gd name="T91" fmla="*/ 0 h 70"/>
                  <a:gd name="T92" fmla="*/ 0 w 159"/>
                  <a:gd name="T93" fmla="*/ 0 h 70"/>
                  <a:gd name="T94" fmla="*/ 0 w 159"/>
                  <a:gd name="T95" fmla="*/ 0 h 70"/>
                  <a:gd name="T96" fmla="*/ 0 w 159"/>
                  <a:gd name="T97" fmla="*/ 0 h 70"/>
                  <a:gd name="T98" fmla="*/ 0 w 159"/>
                  <a:gd name="T99" fmla="*/ 0 h 70"/>
                  <a:gd name="T100" fmla="*/ 0 w 159"/>
                  <a:gd name="T101" fmla="*/ 0 h 70"/>
                  <a:gd name="T102" fmla="*/ 0 w 159"/>
                  <a:gd name="T103" fmla="*/ 0 h 70"/>
                  <a:gd name="T104" fmla="*/ 0 w 159"/>
                  <a:gd name="T105" fmla="*/ 0 h 70"/>
                  <a:gd name="T106" fmla="*/ 0 w 159"/>
                  <a:gd name="T107" fmla="*/ 0 h 70"/>
                  <a:gd name="T108" fmla="*/ 0 w 159"/>
                  <a:gd name="T109" fmla="*/ 0 h 70"/>
                  <a:gd name="T110" fmla="*/ 0 w 159"/>
                  <a:gd name="T111" fmla="*/ 0 h 70"/>
                  <a:gd name="T112" fmla="*/ 0 w 159"/>
                  <a:gd name="T113" fmla="*/ 0 h 70"/>
                  <a:gd name="T114" fmla="*/ 0 w 159"/>
                  <a:gd name="T115" fmla="*/ 0 h 70"/>
                  <a:gd name="T116" fmla="*/ 0 w 159"/>
                  <a:gd name="T117" fmla="*/ 0 h 70"/>
                  <a:gd name="T118" fmla="*/ 0 w 159"/>
                  <a:gd name="T119" fmla="*/ 0 h 70"/>
                  <a:gd name="T120" fmla="*/ 0 w 159"/>
                  <a:gd name="T121" fmla="*/ 0 h 70"/>
                  <a:gd name="T122" fmla="*/ 0 w 159"/>
                  <a:gd name="T123" fmla="*/ 0 h 70"/>
                  <a:gd name="T124" fmla="*/ 0 w 159"/>
                  <a:gd name="T125" fmla="*/ 0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70">
                    <a:moveTo>
                      <a:pt x="0" y="0"/>
                    </a:moveTo>
                    <a:lnTo>
                      <a:pt x="2" y="0"/>
                    </a:lnTo>
                    <a:lnTo>
                      <a:pt x="3" y="1"/>
                    </a:lnTo>
                    <a:lnTo>
                      <a:pt x="4" y="1"/>
                    </a:lnTo>
                    <a:lnTo>
                      <a:pt x="5" y="2"/>
                    </a:lnTo>
                    <a:lnTo>
                      <a:pt x="6" y="2"/>
                    </a:lnTo>
                    <a:lnTo>
                      <a:pt x="8" y="4"/>
                    </a:lnTo>
                    <a:lnTo>
                      <a:pt x="9" y="4"/>
                    </a:lnTo>
                    <a:lnTo>
                      <a:pt x="10" y="5"/>
                    </a:lnTo>
                    <a:lnTo>
                      <a:pt x="12" y="5"/>
                    </a:lnTo>
                    <a:lnTo>
                      <a:pt x="13" y="6"/>
                    </a:lnTo>
                    <a:lnTo>
                      <a:pt x="14" y="6"/>
                    </a:lnTo>
                    <a:lnTo>
                      <a:pt x="16" y="9"/>
                    </a:lnTo>
                    <a:lnTo>
                      <a:pt x="17" y="9"/>
                    </a:lnTo>
                    <a:lnTo>
                      <a:pt x="18" y="9"/>
                    </a:lnTo>
                    <a:lnTo>
                      <a:pt x="19" y="10"/>
                    </a:lnTo>
                    <a:lnTo>
                      <a:pt x="20" y="10"/>
                    </a:lnTo>
                    <a:lnTo>
                      <a:pt x="21" y="11"/>
                    </a:lnTo>
                    <a:lnTo>
                      <a:pt x="23" y="11"/>
                    </a:lnTo>
                    <a:lnTo>
                      <a:pt x="25" y="13"/>
                    </a:lnTo>
                    <a:lnTo>
                      <a:pt x="26" y="13"/>
                    </a:lnTo>
                    <a:lnTo>
                      <a:pt x="27" y="13"/>
                    </a:lnTo>
                    <a:lnTo>
                      <a:pt x="28" y="14"/>
                    </a:lnTo>
                    <a:lnTo>
                      <a:pt x="29" y="14"/>
                    </a:lnTo>
                    <a:lnTo>
                      <a:pt x="31" y="15"/>
                    </a:lnTo>
                    <a:lnTo>
                      <a:pt x="32" y="15"/>
                    </a:lnTo>
                    <a:lnTo>
                      <a:pt x="33" y="15"/>
                    </a:lnTo>
                    <a:lnTo>
                      <a:pt x="34" y="17"/>
                    </a:lnTo>
                    <a:lnTo>
                      <a:pt x="35" y="17"/>
                    </a:lnTo>
                    <a:lnTo>
                      <a:pt x="37" y="18"/>
                    </a:lnTo>
                    <a:lnTo>
                      <a:pt x="39" y="18"/>
                    </a:lnTo>
                    <a:lnTo>
                      <a:pt x="40" y="19"/>
                    </a:lnTo>
                    <a:lnTo>
                      <a:pt x="41" y="19"/>
                    </a:lnTo>
                    <a:lnTo>
                      <a:pt x="42" y="21"/>
                    </a:lnTo>
                    <a:lnTo>
                      <a:pt x="43" y="21"/>
                    </a:lnTo>
                    <a:lnTo>
                      <a:pt x="45" y="21"/>
                    </a:lnTo>
                    <a:lnTo>
                      <a:pt x="46" y="23"/>
                    </a:lnTo>
                    <a:lnTo>
                      <a:pt x="47" y="23"/>
                    </a:lnTo>
                    <a:lnTo>
                      <a:pt x="48" y="23"/>
                    </a:lnTo>
                    <a:lnTo>
                      <a:pt x="49" y="23"/>
                    </a:lnTo>
                    <a:lnTo>
                      <a:pt x="50" y="25"/>
                    </a:lnTo>
                    <a:lnTo>
                      <a:pt x="53" y="25"/>
                    </a:lnTo>
                    <a:lnTo>
                      <a:pt x="54" y="25"/>
                    </a:lnTo>
                    <a:lnTo>
                      <a:pt x="55" y="26"/>
                    </a:lnTo>
                    <a:lnTo>
                      <a:pt x="56" y="26"/>
                    </a:lnTo>
                    <a:lnTo>
                      <a:pt x="57" y="27"/>
                    </a:lnTo>
                    <a:lnTo>
                      <a:pt x="58" y="27"/>
                    </a:lnTo>
                    <a:lnTo>
                      <a:pt x="60" y="29"/>
                    </a:lnTo>
                    <a:lnTo>
                      <a:pt x="61" y="29"/>
                    </a:lnTo>
                    <a:lnTo>
                      <a:pt x="62" y="29"/>
                    </a:lnTo>
                    <a:lnTo>
                      <a:pt x="63" y="30"/>
                    </a:lnTo>
                    <a:lnTo>
                      <a:pt x="65" y="30"/>
                    </a:lnTo>
                    <a:lnTo>
                      <a:pt x="66" y="30"/>
                    </a:lnTo>
                    <a:lnTo>
                      <a:pt x="68" y="31"/>
                    </a:lnTo>
                    <a:lnTo>
                      <a:pt x="69" y="31"/>
                    </a:lnTo>
                    <a:lnTo>
                      <a:pt x="70" y="31"/>
                    </a:lnTo>
                    <a:lnTo>
                      <a:pt x="71" y="33"/>
                    </a:lnTo>
                    <a:lnTo>
                      <a:pt x="72" y="33"/>
                    </a:lnTo>
                    <a:lnTo>
                      <a:pt x="74" y="34"/>
                    </a:lnTo>
                    <a:lnTo>
                      <a:pt x="75" y="34"/>
                    </a:lnTo>
                    <a:lnTo>
                      <a:pt x="76" y="34"/>
                    </a:lnTo>
                    <a:lnTo>
                      <a:pt x="77" y="36"/>
                    </a:lnTo>
                    <a:lnTo>
                      <a:pt x="79" y="36"/>
                    </a:lnTo>
                    <a:lnTo>
                      <a:pt x="80" y="38"/>
                    </a:lnTo>
                    <a:lnTo>
                      <a:pt x="82" y="38"/>
                    </a:lnTo>
                    <a:lnTo>
                      <a:pt x="83" y="38"/>
                    </a:lnTo>
                    <a:lnTo>
                      <a:pt x="84" y="39"/>
                    </a:lnTo>
                    <a:lnTo>
                      <a:pt x="85" y="39"/>
                    </a:lnTo>
                    <a:lnTo>
                      <a:pt x="86" y="39"/>
                    </a:lnTo>
                    <a:lnTo>
                      <a:pt x="87" y="39"/>
                    </a:lnTo>
                    <a:lnTo>
                      <a:pt x="89" y="40"/>
                    </a:lnTo>
                    <a:lnTo>
                      <a:pt x="90" y="40"/>
                    </a:lnTo>
                    <a:lnTo>
                      <a:pt x="92" y="40"/>
                    </a:lnTo>
                    <a:lnTo>
                      <a:pt x="93" y="42"/>
                    </a:lnTo>
                    <a:lnTo>
                      <a:pt x="94" y="42"/>
                    </a:lnTo>
                    <a:lnTo>
                      <a:pt x="95" y="42"/>
                    </a:lnTo>
                    <a:lnTo>
                      <a:pt x="97" y="43"/>
                    </a:lnTo>
                    <a:lnTo>
                      <a:pt x="98" y="43"/>
                    </a:lnTo>
                    <a:lnTo>
                      <a:pt x="99" y="43"/>
                    </a:lnTo>
                    <a:lnTo>
                      <a:pt x="100" y="43"/>
                    </a:lnTo>
                    <a:lnTo>
                      <a:pt x="101" y="44"/>
                    </a:lnTo>
                    <a:lnTo>
                      <a:pt x="102" y="44"/>
                    </a:lnTo>
                    <a:lnTo>
                      <a:pt x="105" y="46"/>
                    </a:lnTo>
                    <a:lnTo>
                      <a:pt x="106" y="46"/>
                    </a:lnTo>
                    <a:lnTo>
                      <a:pt x="107" y="47"/>
                    </a:lnTo>
                    <a:lnTo>
                      <a:pt x="108" y="47"/>
                    </a:lnTo>
                    <a:lnTo>
                      <a:pt x="109" y="47"/>
                    </a:lnTo>
                    <a:lnTo>
                      <a:pt x="111" y="48"/>
                    </a:lnTo>
                    <a:lnTo>
                      <a:pt x="112" y="48"/>
                    </a:lnTo>
                    <a:lnTo>
                      <a:pt x="113" y="51"/>
                    </a:lnTo>
                    <a:lnTo>
                      <a:pt x="114" y="51"/>
                    </a:lnTo>
                    <a:lnTo>
                      <a:pt x="115" y="52"/>
                    </a:lnTo>
                    <a:lnTo>
                      <a:pt x="116" y="52"/>
                    </a:lnTo>
                    <a:lnTo>
                      <a:pt x="119" y="52"/>
                    </a:lnTo>
                    <a:lnTo>
                      <a:pt x="120" y="53"/>
                    </a:lnTo>
                    <a:lnTo>
                      <a:pt x="121" y="53"/>
                    </a:lnTo>
                    <a:lnTo>
                      <a:pt x="122" y="55"/>
                    </a:lnTo>
                    <a:lnTo>
                      <a:pt x="123" y="55"/>
                    </a:lnTo>
                    <a:lnTo>
                      <a:pt x="124" y="55"/>
                    </a:lnTo>
                    <a:lnTo>
                      <a:pt x="126" y="56"/>
                    </a:lnTo>
                    <a:lnTo>
                      <a:pt x="127" y="56"/>
                    </a:lnTo>
                    <a:lnTo>
                      <a:pt x="128" y="56"/>
                    </a:lnTo>
                    <a:lnTo>
                      <a:pt x="129" y="57"/>
                    </a:lnTo>
                    <a:lnTo>
                      <a:pt x="130" y="57"/>
                    </a:lnTo>
                    <a:lnTo>
                      <a:pt x="132" y="57"/>
                    </a:lnTo>
                    <a:lnTo>
                      <a:pt x="134" y="59"/>
                    </a:lnTo>
                    <a:lnTo>
                      <a:pt x="135" y="59"/>
                    </a:lnTo>
                    <a:lnTo>
                      <a:pt x="136" y="59"/>
                    </a:lnTo>
                    <a:lnTo>
                      <a:pt x="137" y="60"/>
                    </a:lnTo>
                    <a:lnTo>
                      <a:pt x="138" y="60"/>
                    </a:lnTo>
                    <a:lnTo>
                      <a:pt x="139" y="61"/>
                    </a:lnTo>
                    <a:lnTo>
                      <a:pt x="141" y="61"/>
                    </a:lnTo>
                    <a:lnTo>
                      <a:pt x="142" y="64"/>
                    </a:lnTo>
                    <a:lnTo>
                      <a:pt x="143" y="64"/>
                    </a:lnTo>
                    <a:lnTo>
                      <a:pt x="145" y="64"/>
                    </a:lnTo>
                    <a:lnTo>
                      <a:pt x="146" y="65"/>
                    </a:lnTo>
                    <a:lnTo>
                      <a:pt x="148" y="65"/>
                    </a:lnTo>
                    <a:lnTo>
                      <a:pt x="149" y="66"/>
                    </a:lnTo>
                    <a:lnTo>
                      <a:pt x="150" y="66"/>
                    </a:lnTo>
                    <a:lnTo>
                      <a:pt x="151" y="66"/>
                    </a:lnTo>
                    <a:lnTo>
                      <a:pt x="152" y="68"/>
                    </a:lnTo>
                    <a:lnTo>
                      <a:pt x="153" y="68"/>
                    </a:lnTo>
                    <a:lnTo>
                      <a:pt x="155" y="69"/>
                    </a:lnTo>
                    <a:lnTo>
                      <a:pt x="156" y="69"/>
                    </a:lnTo>
                    <a:lnTo>
                      <a:pt x="157" y="69"/>
                    </a:lnTo>
                    <a:lnTo>
                      <a:pt x="159" y="7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38" name="Freeform 208"/>
              <p:cNvSpPr>
                <a:spLocks/>
              </p:cNvSpPr>
              <p:nvPr/>
            </p:nvSpPr>
            <p:spPr bwMode="auto">
              <a:xfrm>
                <a:off x="1980" y="2570"/>
                <a:ext cx="47" cy="14"/>
              </a:xfrm>
              <a:custGeom>
                <a:avLst/>
                <a:gdLst>
                  <a:gd name="T0" fmla="*/ 0 w 158"/>
                  <a:gd name="T1" fmla="*/ 0 h 41"/>
                  <a:gd name="T2" fmla="*/ 0 w 158"/>
                  <a:gd name="T3" fmla="*/ 0 h 41"/>
                  <a:gd name="T4" fmla="*/ 0 w 158"/>
                  <a:gd name="T5" fmla="*/ 0 h 41"/>
                  <a:gd name="T6" fmla="*/ 0 w 158"/>
                  <a:gd name="T7" fmla="*/ 0 h 41"/>
                  <a:gd name="T8" fmla="*/ 0 w 158"/>
                  <a:gd name="T9" fmla="*/ 0 h 41"/>
                  <a:gd name="T10" fmla="*/ 0 w 158"/>
                  <a:gd name="T11" fmla="*/ 0 h 41"/>
                  <a:gd name="T12" fmla="*/ 0 w 158"/>
                  <a:gd name="T13" fmla="*/ 0 h 41"/>
                  <a:gd name="T14" fmla="*/ 0 w 158"/>
                  <a:gd name="T15" fmla="*/ 0 h 41"/>
                  <a:gd name="T16" fmla="*/ 0 w 158"/>
                  <a:gd name="T17" fmla="*/ 0 h 41"/>
                  <a:gd name="T18" fmla="*/ 0 w 158"/>
                  <a:gd name="T19" fmla="*/ 0 h 41"/>
                  <a:gd name="T20" fmla="*/ 0 w 158"/>
                  <a:gd name="T21" fmla="*/ 0 h 41"/>
                  <a:gd name="T22" fmla="*/ 0 w 158"/>
                  <a:gd name="T23" fmla="*/ 0 h 41"/>
                  <a:gd name="T24" fmla="*/ 0 w 158"/>
                  <a:gd name="T25" fmla="*/ 0 h 41"/>
                  <a:gd name="T26" fmla="*/ 0 w 158"/>
                  <a:gd name="T27" fmla="*/ 0 h 41"/>
                  <a:gd name="T28" fmla="*/ 0 w 158"/>
                  <a:gd name="T29" fmla="*/ 0 h 41"/>
                  <a:gd name="T30" fmla="*/ 0 w 158"/>
                  <a:gd name="T31" fmla="*/ 0 h 41"/>
                  <a:gd name="T32" fmla="*/ 0 w 158"/>
                  <a:gd name="T33" fmla="*/ 0 h 41"/>
                  <a:gd name="T34" fmla="*/ 0 w 158"/>
                  <a:gd name="T35" fmla="*/ 0 h 41"/>
                  <a:gd name="T36" fmla="*/ 0 w 158"/>
                  <a:gd name="T37" fmla="*/ 0 h 41"/>
                  <a:gd name="T38" fmla="*/ 0 w 158"/>
                  <a:gd name="T39" fmla="*/ 0 h 41"/>
                  <a:gd name="T40" fmla="*/ 0 w 158"/>
                  <a:gd name="T41" fmla="*/ 0 h 41"/>
                  <a:gd name="T42" fmla="*/ 0 w 158"/>
                  <a:gd name="T43" fmla="*/ 0 h 41"/>
                  <a:gd name="T44" fmla="*/ 0 w 158"/>
                  <a:gd name="T45" fmla="*/ 0 h 41"/>
                  <a:gd name="T46" fmla="*/ 0 w 158"/>
                  <a:gd name="T47" fmla="*/ 0 h 41"/>
                  <a:gd name="T48" fmla="*/ 0 w 158"/>
                  <a:gd name="T49" fmla="*/ 0 h 41"/>
                  <a:gd name="T50" fmla="*/ 0 w 158"/>
                  <a:gd name="T51" fmla="*/ 0 h 41"/>
                  <a:gd name="T52" fmla="*/ 0 w 158"/>
                  <a:gd name="T53" fmla="*/ 0 h 41"/>
                  <a:gd name="T54" fmla="*/ 0 w 158"/>
                  <a:gd name="T55" fmla="*/ 0 h 41"/>
                  <a:gd name="T56" fmla="*/ 0 w 158"/>
                  <a:gd name="T57" fmla="*/ 0 h 41"/>
                  <a:gd name="T58" fmla="*/ 0 w 158"/>
                  <a:gd name="T59" fmla="*/ 0 h 41"/>
                  <a:gd name="T60" fmla="*/ 0 w 158"/>
                  <a:gd name="T61" fmla="*/ 0 h 41"/>
                  <a:gd name="T62" fmla="*/ 0 w 158"/>
                  <a:gd name="T63" fmla="*/ 0 h 41"/>
                  <a:gd name="T64" fmla="*/ 0 w 158"/>
                  <a:gd name="T65" fmla="*/ 0 h 41"/>
                  <a:gd name="T66" fmla="*/ 0 w 158"/>
                  <a:gd name="T67" fmla="*/ 0 h 41"/>
                  <a:gd name="T68" fmla="*/ 0 w 158"/>
                  <a:gd name="T69" fmla="*/ 0 h 41"/>
                  <a:gd name="T70" fmla="*/ 0 w 158"/>
                  <a:gd name="T71" fmla="*/ 0 h 41"/>
                  <a:gd name="T72" fmla="*/ 0 w 158"/>
                  <a:gd name="T73" fmla="*/ 0 h 41"/>
                  <a:gd name="T74" fmla="*/ 0 w 158"/>
                  <a:gd name="T75" fmla="*/ 0 h 41"/>
                  <a:gd name="T76" fmla="*/ 0 w 158"/>
                  <a:gd name="T77" fmla="*/ 0 h 41"/>
                  <a:gd name="T78" fmla="*/ 0 w 158"/>
                  <a:gd name="T79" fmla="*/ 0 h 41"/>
                  <a:gd name="T80" fmla="*/ 0 w 158"/>
                  <a:gd name="T81" fmla="*/ 0 h 41"/>
                  <a:gd name="T82" fmla="*/ 0 w 158"/>
                  <a:gd name="T83" fmla="*/ 0 h 41"/>
                  <a:gd name="T84" fmla="*/ 0 w 158"/>
                  <a:gd name="T85" fmla="*/ 0 h 41"/>
                  <a:gd name="T86" fmla="*/ 0 w 158"/>
                  <a:gd name="T87" fmla="*/ 0 h 41"/>
                  <a:gd name="T88" fmla="*/ 0 w 158"/>
                  <a:gd name="T89" fmla="*/ 0 h 41"/>
                  <a:gd name="T90" fmla="*/ 0 w 158"/>
                  <a:gd name="T91" fmla="*/ 0 h 41"/>
                  <a:gd name="T92" fmla="*/ 0 w 158"/>
                  <a:gd name="T93" fmla="*/ 0 h 41"/>
                  <a:gd name="T94" fmla="*/ 0 w 158"/>
                  <a:gd name="T95" fmla="*/ 0 h 41"/>
                  <a:gd name="T96" fmla="*/ 0 w 158"/>
                  <a:gd name="T97" fmla="*/ 0 h 41"/>
                  <a:gd name="T98" fmla="*/ 0 w 158"/>
                  <a:gd name="T99" fmla="*/ 0 h 41"/>
                  <a:gd name="T100" fmla="*/ 0 w 158"/>
                  <a:gd name="T101" fmla="*/ 0 h 41"/>
                  <a:gd name="T102" fmla="*/ 0 w 158"/>
                  <a:gd name="T103" fmla="*/ 0 h 41"/>
                  <a:gd name="T104" fmla="*/ 0 w 158"/>
                  <a:gd name="T105" fmla="*/ 0 h 41"/>
                  <a:gd name="T106" fmla="*/ 0 w 158"/>
                  <a:gd name="T107" fmla="*/ 0 h 41"/>
                  <a:gd name="T108" fmla="*/ 0 w 158"/>
                  <a:gd name="T109" fmla="*/ 0 h 41"/>
                  <a:gd name="T110" fmla="*/ 0 w 158"/>
                  <a:gd name="T111" fmla="*/ 0 h 41"/>
                  <a:gd name="T112" fmla="*/ 0 w 158"/>
                  <a:gd name="T113" fmla="*/ 0 h 41"/>
                  <a:gd name="T114" fmla="*/ 0 w 158"/>
                  <a:gd name="T115" fmla="*/ 0 h 41"/>
                  <a:gd name="T116" fmla="*/ 0 w 158"/>
                  <a:gd name="T117" fmla="*/ 0 h 41"/>
                  <a:gd name="T118" fmla="*/ 0 w 158"/>
                  <a:gd name="T119" fmla="*/ 0 h 41"/>
                  <a:gd name="T120" fmla="*/ 0 w 158"/>
                  <a:gd name="T121" fmla="*/ 0 h 41"/>
                  <a:gd name="T122" fmla="*/ 0 w 158"/>
                  <a:gd name="T123" fmla="*/ 0 h 41"/>
                  <a:gd name="T124" fmla="*/ 0 w 158"/>
                  <a:gd name="T125" fmla="*/ 0 h 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1">
                    <a:moveTo>
                      <a:pt x="0" y="0"/>
                    </a:moveTo>
                    <a:lnTo>
                      <a:pt x="1" y="0"/>
                    </a:lnTo>
                    <a:lnTo>
                      <a:pt x="2" y="2"/>
                    </a:lnTo>
                    <a:lnTo>
                      <a:pt x="4" y="2"/>
                    </a:lnTo>
                    <a:lnTo>
                      <a:pt x="5" y="2"/>
                    </a:lnTo>
                    <a:lnTo>
                      <a:pt x="6" y="3"/>
                    </a:lnTo>
                    <a:lnTo>
                      <a:pt x="7" y="3"/>
                    </a:lnTo>
                    <a:lnTo>
                      <a:pt x="8" y="4"/>
                    </a:lnTo>
                    <a:lnTo>
                      <a:pt x="9" y="4"/>
                    </a:lnTo>
                    <a:lnTo>
                      <a:pt x="11" y="4"/>
                    </a:lnTo>
                    <a:lnTo>
                      <a:pt x="13" y="7"/>
                    </a:lnTo>
                    <a:lnTo>
                      <a:pt x="14" y="7"/>
                    </a:lnTo>
                    <a:lnTo>
                      <a:pt x="15" y="7"/>
                    </a:lnTo>
                    <a:lnTo>
                      <a:pt x="16" y="8"/>
                    </a:lnTo>
                    <a:lnTo>
                      <a:pt x="17" y="8"/>
                    </a:lnTo>
                    <a:lnTo>
                      <a:pt x="19" y="8"/>
                    </a:lnTo>
                    <a:lnTo>
                      <a:pt x="20" y="8"/>
                    </a:lnTo>
                    <a:lnTo>
                      <a:pt x="21" y="9"/>
                    </a:lnTo>
                    <a:lnTo>
                      <a:pt x="22" y="9"/>
                    </a:lnTo>
                    <a:lnTo>
                      <a:pt x="23" y="9"/>
                    </a:lnTo>
                    <a:lnTo>
                      <a:pt x="26" y="11"/>
                    </a:lnTo>
                    <a:lnTo>
                      <a:pt x="27" y="11"/>
                    </a:lnTo>
                    <a:lnTo>
                      <a:pt x="28" y="11"/>
                    </a:lnTo>
                    <a:lnTo>
                      <a:pt x="29" y="12"/>
                    </a:lnTo>
                    <a:lnTo>
                      <a:pt x="30" y="12"/>
                    </a:lnTo>
                    <a:lnTo>
                      <a:pt x="31" y="12"/>
                    </a:lnTo>
                    <a:lnTo>
                      <a:pt x="33" y="12"/>
                    </a:lnTo>
                    <a:lnTo>
                      <a:pt x="34" y="13"/>
                    </a:lnTo>
                    <a:lnTo>
                      <a:pt x="35" y="13"/>
                    </a:lnTo>
                    <a:lnTo>
                      <a:pt x="36" y="13"/>
                    </a:lnTo>
                    <a:lnTo>
                      <a:pt x="37" y="15"/>
                    </a:lnTo>
                    <a:lnTo>
                      <a:pt x="38" y="15"/>
                    </a:lnTo>
                    <a:lnTo>
                      <a:pt x="41" y="15"/>
                    </a:lnTo>
                    <a:lnTo>
                      <a:pt x="42" y="16"/>
                    </a:lnTo>
                    <a:lnTo>
                      <a:pt x="43" y="16"/>
                    </a:lnTo>
                    <a:lnTo>
                      <a:pt x="44" y="16"/>
                    </a:lnTo>
                    <a:lnTo>
                      <a:pt x="45" y="16"/>
                    </a:lnTo>
                    <a:lnTo>
                      <a:pt x="46" y="17"/>
                    </a:lnTo>
                    <a:lnTo>
                      <a:pt x="48" y="17"/>
                    </a:lnTo>
                    <a:lnTo>
                      <a:pt x="49" y="17"/>
                    </a:lnTo>
                    <a:lnTo>
                      <a:pt x="50" y="17"/>
                    </a:lnTo>
                    <a:lnTo>
                      <a:pt x="51" y="20"/>
                    </a:lnTo>
                    <a:lnTo>
                      <a:pt x="53" y="20"/>
                    </a:lnTo>
                    <a:lnTo>
                      <a:pt x="54" y="20"/>
                    </a:lnTo>
                    <a:lnTo>
                      <a:pt x="56" y="21"/>
                    </a:lnTo>
                    <a:lnTo>
                      <a:pt x="57" y="21"/>
                    </a:lnTo>
                    <a:lnTo>
                      <a:pt x="58" y="21"/>
                    </a:lnTo>
                    <a:lnTo>
                      <a:pt x="59" y="22"/>
                    </a:lnTo>
                    <a:lnTo>
                      <a:pt x="60" y="22"/>
                    </a:lnTo>
                    <a:lnTo>
                      <a:pt x="62" y="24"/>
                    </a:lnTo>
                    <a:lnTo>
                      <a:pt x="63" y="24"/>
                    </a:lnTo>
                    <a:lnTo>
                      <a:pt x="64" y="25"/>
                    </a:lnTo>
                    <a:lnTo>
                      <a:pt x="66" y="25"/>
                    </a:lnTo>
                    <a:lnTo>
                      <a:pt x="67" y="25"/>
                    </a:lnTo>
                    <a:lnTo>
                      <a:pt x="68" y="26"/>
                    </a:lnTo>
                    <a:lnTo>
                      <a:pt x="70" y="26"/>
                    </a:lnTo>
                    <a:lnTo>
                      <a:pt x="71" y="26"/>
                    </a:lnTo>
                    <a:lnTo>
                      <a:pt x="72" y="28"/>
                    </a:lnTo>
                    <a:lnTo>
                      <a:pt x="73" y="28"/>
                    </a:lnTo>
                    <a:lnTo>
                      <a:pt x="74" y="28"/>
                    </a:lnTo>
                    <a:lnTo>
                      <a:pt x="75" y="29"/>
                    </a:lnTo>
                    <a:lnTo>
                      <a:pt x="77" y="29"/>
                    </a:lnTo>
                    <a:lnTo>
                      <a:pt x="78" y="29"/>
                    </a:lnTo>
                    <a:lnTo>
                      <a:pt x="80" y="31"/>
                    </a:lnTo>
                    <a:lnTo>
                      <a:pt x="81" y="30"/>
                    </a:lnTo>
                    <a:lnTo>
                      <a:pt x="82" y="30"/>
                    </a:lnTo>
                    <a:lnTo>
                      <a:pt x="83" y="30"/>
                    </a:lnTo>
                    <a:lnTo>
                      <a:pt x="85" y="32"/>
                    </a:lnTo>
                    <a:lnTo>
                      <a:pt x="86" y="32"/>
                    </a:lnTo>
                    <a:lnTo>
                      <a:pt x="87" y="32"/>
                    </a:lnTo>
                    <a:lnTo>
                      <a:pt x="88" y="32"/>
                    </a:lnTo>
                    <a:lnTo>
                      <a:pt x="89" y="32"/>
                    </a:lnTo>
                    <a:lnTo>
                      <a:pt x="90" y="32"/>
                    </a:lnTo>
                    <a:lnTo>
                      <a:pt x="93" y="34"/>
                    </a:lnTo>
                    <a:lnTo>
                      <a:pt x="94" y="34"/>
                    </a:lnTo>
                    <a:lnTo>
                      <a:pt x="95" y="34"/>
                    </a:lnTo>
                    <a:lnTo>
                      <a:pt x="96" y="34"/>
                    </a:lnTo>
                    <a:lnTo>
                      <a:pt x="97" y="34"/>
                    </a:lnTo>
                    <a:lnTo>
                      <a:pt x="99" y="35"/>
                    </a:lnTo>
                    <a:lnTo>
                      <a:pt x="100" y="35"/>
                    </a:lnTo>
                    <a:lnTo>
                      <a:pt x="101" y="35"/>
                    </a:lnTo>
                    <a:lnTo>
                      <a:pt x="102" y="35"/>
                    </a:lnTo>
                    <a:lnTo>
                      <a:pt x="103" y="35"/>
                    </a:lnTo>
                    <a:lnTo>
                      <a:pt x="104" y="35"/>
                    </a:lnTo>
                    <a:lnTo>
                      <a:pt x="107" y="35"/>
                    </a:lnTo>
                    <a:lnTo>
                      <a:pt x="108" y="35"/>
                    </a:lnTo>
                    <a:lnTo>
                      <a:pt x="109" y="35"/>
                    </a:lnTo>
                    <a:lnTo>
                      <a:pt x="110" y="35"/>
                    </a:lnTo>
                    <a:lnTo>
                      <a:pt x="111" y="35"/>
                    </a:lnTo>
                    <a:lnTo>
                      <a:pt x="112" y="35"/>
                    </a:lnTo>
                    <a:lnTo>
                      <a:pt x="114" y="35"/>
                    </a:lnTo>
                    <a:lnTo>
                      <a:pt x="115" y="35"/>
                    </a:lnTo>
                    <a:lnTo>
                      <a:pt x="116" y="35"/>
                    </a:lnTo>
                    <a:lnTo>
                      <a:pt x="117" y="35"/>
                    </a:lnTo>
                    <a:lnTo>
                      <a:pt x="118" y="35"/>
                    </a:lnTo>
                    <a:lnTo>
                      <a:pt x="120" y="35"/>
                    </a:lnTo>
                    <a:lnTo>
                      <a:pt x="122" y="35"/>
                    </a:lnTo>
                    <a:lnTo>
                      <a:pt x="123" y="35"/>
                    </a:lnTo>
                    <a:lnTo>
                      <a:pt x="124" y="34"/>
                    </a:lnTo>
                    <a:lnTo>
                      <a:pt x="125" y="34"/>
                    </a:lnTo>
                    <a:lnTo>
                      <a:pt x="126" y="32"/>
                    </a:lnTo>
                    <a:lnTo>
                      <a:pt x="127" y="32"/>
                    </a:lnTo>
                    <a:lnTo>
                      <a:pt x="129" y="30"/>
                    </a:lnTo>
                    <a:lnTo>
                      <a:pt x="130" y="30"/>
                    </a:lnTo>
                    <a:lnTo>
                      <a:pt x="131" y="30"/>
                    </a:lnTo>
                    <a:lnTo>
                      <a:pt x="133" y="30"/>
                    </a:lnTo>
                    <a:lnTo>
                      <a:pt x="134" y="29"/>
                    </a:lnTo>
                    <a:lnTo>
                      <a:pt x="135" y="29"/>
                    </a:lnTo>
                    <a:lnTo>
                      <a:pt x="137" y="29"/>
                    </a:lnTo>
                    <a:lnTo>
                      <a:pt x="138" y="29"/>
                    </a:lnTo>
                    <a:lnTo>
                      <a:pt x="139" y="27"/>
                    </a:lnTo>
                    <a:lnTo>
                      <a:pt x="140" y="27"/>
                    </a:lnTo>
                    <a:lnTo>
                      <a:pt x="141" y="27"/>
                    </a:lnTo>
                    <a:lnTo>
                      <a:pt x="142" y="27"/>
                    </a:lnTo>
                    <a:lnTo>
                      <a:pt x="144" y="27"/>
                    </a:lnTo>
                    <a:lnTo>
                      <a:pt x="146" y="29"/>
                    </a:lnTo>
                    <a:lnTo>
                      <a:pt x="147" y="29"/>
                    </a:lnTo>
                    <a:lnTo>
                      <a:pt x="148" y="30"/>
                    </a:lnTo>
                    <a:lnTo>
                      <a:pt x="149" y="30"/>
                    </a:lnTo>
                    <a:lnTo>
                      <a:pt x="150" y="31"/>
                    </a:lnTo>
                    <a:lnTo>
                      <a:pt x="152" y="34"/>
                    </a:lnTo>
                    <a:lnTo>
                      <a:pt x="153" y="35"/>
                    </a:lnTo>
                    <a:lnTo>
                      <a:pt x="154" y="37"/>
                    </a:lnTo>
                    <a:lnTo>
                      <a:pt x="155" y="38"/>
                    </a:lnTo>
                    <a:lnTo>
                      <a:pt x="156" y="39"/>
                    </a:lnTo>
                    <a:lnTo>
                      <a:pt x="158" y="4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39" name="Freeform 209"/>
              <p:cNvSpPr>
                <a:spLocks/>
              </p:cNvSpPr>
              <p:nvPr/>
            </p:nvSpPr>
            <p:spPr bwMode="auto">
              <a:xfrm>
                <a:off x="2027" y="2584"/>
                <a:ext cx="47" cy="15"/>
              </a:xfrm>
              <a:custGeom>
                <a:avLst/>
                <a:gdLst>
                  <a:gd name="T0" fmla="*/ 0 w 158"/>
                  <a:gd name="T1" fmla="*/ 0 h 44"/>
                  <a:gd name="T2" fmla="*/ 0 w 158"/>
                  <a:gd name="T3" fmla="*/ 0 h 44"/>
                  <a:gd name="T4" fmla="*/ 0 w 158"/>
                  <a:gd name="T5" fmla="*/ 0 h 44"/>
                  <a:gd name="T6" fmla="*/ 0 w 158"/>
                  <a:gd name="T7" fmla="*/ 0 h 44"/>
                  <a:gd name="T8" fmla="*/ 0 w 158"/>
                  <a:gd name="T9" fmla="*/ 0 h 44"/>
                  <a:gd name="T10" fmla="*/ 0 w 158"/>
                  <a:gd name="T11" fmla="*/ 0 h 44"/>
                  <a:gd name="T12" fmla="*/ 0 w 158"/>
                  <a:gd name="T13" fmla="*/ 0 h 44"/>
                  <a:gd name="T14" fmla="*/ 0 w 158"/>
                  <a:gd name="T15" fmla="*/ 0 h 44"/>
                  <a:gd name="T16" fmla="*/ 0 w 158"/>
                  <a:gd name="T17" fmla="*/ 0 h 44"/>
                  <a:gd name="T18" fmla="*/ 0 w 158"/>
                  <a:gd name="T19" fmla="*/ 0 h 44"/>
                  <a:gd name="T20" fmla="*/ 0 w 158"/>
                  <a:gd name="T21" fmla="*/ 0 h 44"/>
                  <a:gd name="T22" fmla="*/ 0 w 158"/>
                  <a:gd name="T23" fmla="*/ 0 h 44"/>
                  <a:gd name="T24" fmla="*/ 0 w 158"/>
                  <a:gd name="T25" fmla="*/ 0 h 44"/>
                  <a:gd name="T26" fmla="*/ 0 w 158"/>
                  <a:gd name="T27" fmla="*/ 0 h 44"/>
                  <a:gd name="T28" fmla="*/ 0 w 158"/>
                  <a:gd name="T29" fmla="*/ 0 h 44"/>
                  <a:gd name="T30" fmla="*/ 0 w 158"/>
                  <a:gd name="T31" fmla="*/ 0 h 44"/>
                  <a:gd name="T32" fmla="*/ 0 w 158"/>
                  <a:gd name="T33" fmla="*/ 0 h 44"/>
                  <a:gd name="T34" fmla="*/ 0 w 158"/>
                  <a:gd name="T35" fmla="*/ 0 h 44"/>
                  <a:gd name="T36" fmla="*/ 0 w 158"/>
                  <a:gd name="T37" fmla="*/ 0 h 44"/>
                  <a:gd name="T38" fmla="*/ 0 w 158"/>
                  <a:gd name="T39" fmla="*/ 0 h 44"/>
                  <a:gd name="T40" fmla="*/ 0 w 158"/>
                  <a:gd name="T41" fmla="*/ 0 h 44"/>
                  <a:gd name="T42" fmla="*/ 0 w 158"/>
                  <a:gd name="T43" fmla="*/ 0 h 44"/>
                  <a:gd name="T44" fmla="*/ 0 w 158"/>
                  <a:gd name="T45" fmla="*/ 0 h 44"/>
                  <a:gd name="T46" fmla="*/ 0 w 158"/>
                  <a:gd name="T47" fmla="*/ 0 h 44"/>
                  <a:gd name="T48" fmla="*/ 0 w 158"/>
                  <a:gd name="T49" fmla="*/ 0 h 44"/>
                  <a:gd name="T50" fmla="*/ 0 w 158"/>
                  <a:gd name="T51" fmla="*/ 0 h 44"/>
                  <a:gd name="T52" fmla="*/ 0 w 158"/>
                  <a:gd name="T53" fmla="*/ 0 h 44"/>
                  <a:gd name="T54" fmla="*/ 0 w 158"/>
                  <a:gd name="T55" fmla="*/ 0 h 44"/>
                  <a:gd name="T56" fmla="*/ 0 w 158"/>
                  <a:gd name="T57" fmla="*/ 0 h 44"/>
                  <a:gd name="T58" fmla="*/ 0 w 158"/>
                  <a:gd name="T59" fmla="*/ 0 h 44"/>
                  <a:gd name="T60" fmla="*/ 0 w 158"/>
                  <a:gd name="T61" fmla="*/ 0 h 44"/>
                  <a:gd name="T62" fmla="*/ 0 w 158"/>
                  <a:gd name="T63" fmla="*/ 0 h 44"/>
                  <a:gd name="T64" fmla="*/ 0 w 158"/>
                  <a:gd name="T65" fmla="*/ 0 h 44"/>
                  <a:gd name="T66" fmla="*/ 0 w 158"/>
                  <a:gd name="T67" fmla="*/ 0 h 44"/>
                  <a:gd name="T68" fmla="*/ 0 w 158"/>
                  <a:gd name="T69" fmla="*/ 0 h 44"/>
                  <a:gd name="T70" fmla="*/ 0 w 158"/>
                  <a:gd name="T71" fmla="*/ 0 h 44"/>
                  <a:gd name="T72" fmla="*/ 0 w 158"/>
                  <a:gd name="T73" fmla="*/ 0 h 44"/>
                  <a:gd name="T74" fmla="*/ 0 w 158"/>
                  <a:gd name="T75" fmla="*/ 0 h 44"/>
                  <a:gd name="T76" fmla="*/ 0 w 158"/>
                  <a:gd name="T77" fmla="*/ 0 h 44"/>
                  <a:gd name="T78" fmla="*/ 0 w 158"/>
                  <a:gd name="T79" fmla="*/ 0 h 44"/>
                  <a:gd name="T80" fmla="*/ 0 w 158"/>
                  <a:gd name="T81" fmla="*/ 0 h 44"/>
                  <a:gd name="T82" fmla="*/ 0 w 158"/>
                  <a:gd name="T83" fmla="*/ 0 h 44"/>
                  <a:gd name="T84" fmla="*/ 0 w 158"/>
                  <a:gd name="T85" fmla="*/ 0 h 44"/>
                  <a:gd name="T86" fmla="*/ 0 w 158"/>
                  <a:gd name="T87" fmla="*/ 0 h 44"/>
                  <a:gd name="T88" fmla="*/ 0 w 158"/>
                  <a:gd name="T89" fmla="*/ 0 h 44"/>
                  <a:gd name="T90" fmla="*/ 0 w 158"/>
                  <a:gd name="T91" fmla="*/ 0 h 44"/>
                  <a:gd name="T92" fmla="*/ 0 w 158"/>
                  <a:gd name="T93" fmla="*/ 0 h 44"/>
                  <a:gd name="T94" fmla="*/ 0 w 158"/>
                  <a:gd name="T95" fmla="*/ 0 h 44"/>
                  <a:gd name="T96" fmla="*/ 0 w 158"/>
                  <a:gd name="T97" fmla="*/ 0 h 44"/>
                  <a:gd name="T98" fmla="*/ 0 w 158"/>
                  <a:gd name="T99" fmla="*/ 0 h 44"/>
                  <a:gd name="T100" fmla="*/ 0 w 158"/>
                  <a:gd name="T101" fmla="*/ 0 h 44"/>
                  <a:gd name="T102" fmla="*/ 0 w 158"/>
                  <a:gd name="T103" fmla="*/ 0 h 44"/>
                  <a:gd name="T104" fmla="*/ 0 w 158"/>
                  <a:gd name="T105" fmla="*/ 0 h 44"/>
                  <a:gd name="T106" fmla="*/ 0 w 158"/>
                  <a:gd name="T107" fmla="*/ 0 h 44"/>
                  <a:gd name="T108" fmla="*/ 0 w 158"/>
                  <a:gd name="T109" fmla="*/ 0 h 44"/>
                  <a:gd name="T110" fmla="*/ 0 w 158"/>
                  <a:gd name="T111" fmla="*/ 0 h 44"/>
                  <a:gd name="T112" fmla="*/ 0 w 158"/>
                  <a:gd name="T113" fmla="*/ 0 h 44"/>
                  <a:gd name="T114" fmla="*/ 0 w 158"/>
                  <a:gd name="T115" fmla="*/ 0 h 44"/>
                  <a:gd name="T116" fmla="*/ 0 w 158"/>
                  <a:gd name="T117" fmla="*/ 0 h 44"/>
                  <a:gd name="T118" fmla="*/ 0 w 158"/>
                  <a:gd name="T119" fmla="*/ 0 h 44"/>
                  <a:gd name="T120" fmla="*/ 0 w 158"/>
                  <a:gd name="T121" fmla="*/ 0 h 44"/>
                  <a:gd name="T122" fmla="*/ 0 w 158"/>
                  <a:gd name="T123" fmla="*/ 0 h 44"/>
                  <a:gd name="T124" fmla="*/ 0 w 158"/>
                  <a:gd name="T125" fmla="*/ 0 h 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4">
                    <a:moveTo>
                      <a:pt x="0" y="0"/>
                    </a:moveTo>
                    <a:lnTo>
                      <a:pt x="2" y="1"/>
                    </a:lnTo>
                    <a:lnTo>
                      <a:pt x="3" y="1"/>
                    </a:lnTo>
                    <a:lnTo>
                      <a:pt x="4" y="2"/>
                    </a:lnTo>
                    <a:lnTo>
                      <a:pt x="5" y="2"/>
                    </a:lnTo>
                    <a:lnTo>
                      <a:pt x="6" y="4"/>
                    </a:lnTo>
                    <a:lnTo>
                      <a:pt x="8" y="4"/>
                    </a:lnTo>
                    <a:lnTo>
                      <a:pt x="9" y="4"/>
                    </a:lnTo>
                    <a:lnTo>
                      <a:pt x="10" y="6"/>
                    </a:lnTo>
                    <a:lnTo>
                      <a:pt x="11" y="6"/>
                    </a:lnTo>
                    <a:lnTo>
                      <a:pt x="12" y="6"/>
                    </a:lnTo>
                    <a:lnTo>
                      <a:pt x="13" y="7"/>
                    </a:lnTo>
                    <a:lnTo>
                      <a:pt x="16" y="7"/>
                    </a:lnTo>
                    <a:lnTo>
                      <a:pt x="17" y="7"/>
                    </a:lnTo>
                    <a:lnTo>
                      <a:pt x="18" y="9"/>
                    </a:lnTo>
                    <a:lnTo>
                      <a:pt x="19" y="9"/>
                    </a:lnTo>
                    <a:lnTo>
                      <a:pt x="20" y="9"/>
                    </a:lnTo>
                    <a:lnTo>
                      <a:pt x="21" y="10"/>
                    </a:lnTo>
                    <a:lnTo>
                      <a:pt x="23" y="10"/>
                    </a:lnTo>
                    <a:lnTo>
                      <a:pt x="24" y="11"/>
                    </a:lnTo>
                    <a:lnTo>
                      <a:pt x="25" y="11"/>
                    </a:lnTo>
                    <a:lnTo>
                      <a:pt x="26" y="13"/>
                    </a:lnTo>
                    <a:lnTo>
                      <a:pt x="28" y="13"/>
                    </a:lnTo>
                    <a:lnTo>
                      <a:pt x="30" y="14"/>
                    </a:lnTo>
                    <a:lnTo>
                      <a:pt x="31" y="15"/>
                    </a:lnTo>
                    <a:lnTo>
                      <a:pt x="32" y="17"/>
                    </a:lnTo>
                    <a:lnTo>
                      <a:pt x="33" y="17"/>
                    </a:lnTo>
                    <a:lnTo>
                      <a:pt x="34" y="18"/>
                    </a:lnTo>
                    <a:lnTo>
                      <a:pt x="35" y="20"/>
                    </a:lnTo>
                    <a:lnTo>
                      <a:pt x="37" y="20"/>
                    </a:lnTo>
                    <a:lnTo>
                      <a:pt x="38" y="22"/>
                    </a:lnTo>
                    <a:lnTo>
                      <a:pt x="39" y="23"/>
                    </a:lnTo>
                    <a:lnTo>
                      <a:pt x="40" y="23"/>
                    </a:lnTo>
                    <a:lnTo>
                      <a:pt x="42" y="24"/>
                    </a:lnTo>
                    <a:lnTo>
                      <a:pt x="43" y="26"/>
                    </a:lnTo>
                    <a:lnTo>
                      <a:pt x="45" y="26"/>
                    </a:lnTo>
                    <a:lnTo>
                      <a:pt x="46" y="26"/>
                    </a:lnTo>
                    <a:lnTo>
                      <a:pt x="47" y="27"/>
                    </a:lnTo>
                    <a:lnTo>
                      <a:pt x="48" y="27"/>
                    </a:lnTo>
                    <a:lnTo>
                      <a:pt x="49" y="27"/>
                    </a:lnTo>
                    <a:lnTo>
                      <a:pt x="50" y="27"/>
                    </a:lnTo>
                    <a:lnTo>
                      <a:pt x="52" y="27"/>
                    </a:lnTo>
                    <a:lnTo>
                      <a:pt x="53" y="27"/>
                    </a:lnTo>
                    <a:lnTo>
                      <a:pt x="55" y="27"/>
                    </a:lnTo>
                    <a:lnTo>
                      <a:pt x="56" y="26"/>
                    </a:lnTo>
                    <a:lnTo>
                      <a:pt x="57" y="26"/>
                    </a:lnTo>
                    <a:lnTo>
                      <a:pt x="58" y="26"/>
                    </a:lnTo>
                    <a:lnTo>
                      <a:pt x="60" y="26"/>
                    </a:lnTo>
                    <a:lnTo>
                      <a:pt x="61" y="26"/>
                    </a:lnTo>
                    <a:lnTo>
                      <a:pt x="62" y="26"/>
                    </a:lnTo>
                    <a:lnTo>
                      <a:pt x="63" y="26"/>
                    </a:lnTo>
                    <a:lnTo>
                      <a:pt x="64" y="26"/>
                    </a:lnTo>
                    <a:lnTo>
                      <a:pt x="66" y="26"/>
                    </a:lnTo>
                    <a:lnTo>
                      <a:pt x="68" y="26"/>
                    </a:lnTo>
                    <a:lnTo>
                      <a:pt x="69" y="26"/>
                    </a:lnTo>
                    <a:lnTo>
                      <a:pt x="70" y="26"/>
                    </a:lnTo>
                    <a:lnTo>
                      <a:pt x="71" y="26"/>
                    </a:lnTo>
                    <a:lnTo>
                      <a:pt x="72" y="26"/>
                    </a:lnTo>
                    <a:lnTo>
                      <a:pt x="74" y="26"/>
                    </a:lnTo>
                    <a:lnTo>
                      <a:pt x="75" y="26"/>
                    </a:lnTo>
                    <a:lnTo>
                      <a:pt x="76" y="26"/>
                    </a:lnTo>
                    <a:lnTo>
                      <a:pt x="77" y="26"/>
                    </a:lnTo>
                    <a:lnTo>
                      <a:pt x="78" y="26"/>
                    </a:lnTo>
                    <a:lnTo>
                      <a:pt x="79" y="26"/>
                    </a:lnTo>
                    <a:lnTo>
                      <a:pt x="82" y="26"/>
                    </a:lnTo>
                    <a:lnTo>
                      <a:pt x="83" y="26"/>
                    </a:lnTo>
                    <a:lnTo>
                      <a:pt x="84" y="26"/>
                    </a:lnTo>
                    <a:lnTo>
                      <a:pt x="85" y="26"/>
                    </a:lnTo>
                    <a:lnTo>
                      <a:pt x="86" y="26"/>
                    </a:lnTo>
                    <a:lnTo>
                      <a:pt x="87" y="26"/>
                    </a:lnTo>
                    <a:lnTo>
                      <a:pt x="89" y="26"/>
                    </a:lnTo>
                    <a:lnTo>
                      <a:pt x="90" y="26"/>
                    </a:lnTo>
                    <a:lnTo>
                      <a:pt x="91" y="26"/>
                    </a:lnTo>
                    <a:lnTo>
                      <a:pt x="92" y="26"/>
                    </a:lnTo>
                    <a:lnTo>
                      <a:pt x="93" y="26"/>
                    </a:lnTo>
                    <a:lnTo>
                      <a:pt x="95" y="26"/>
                    </a:lnTo>
                    <a:lnTo>
                      <a:pt x="97" y="26"/>
                    </a:lnTo>
                    <a:lnTo>
                      <a:pt x="98" y="27"/>
                    </a:lnTo>
                    <a:lnTo>
                      <a:pt x="99" y="27"/>
                    </a:lnTo>
                    <a:lnTo>
                      <a:pt x="100" y="27"/>
                    </a:lnTo>
                    <a:lnTo>
                      <a:pt x="101" y="27"/>
                    </a:lnTo>
                    <a:lnTo>
                      <a:pt x="102" y="27"/>
                    </a:lnTo>
                    <a:lnTo>
                      <a:pt x="104" y="27"/>
                    </a:lnTo>
                    <a:lnTo>
                      <a:pt x="105" y="28"/>
                    </a:lnTo>
                    <a:lnTo>
                      <a:pt x="106" y="28"/>
                    </a:lnTo>
                    <a:lnTo>
                      <a:pt x="108" y="28"/>
                    </a:lnTo>
                    <a:lnTo>
                      <a:pt x="109" y="28"/>
                    </a:lnTo>
                    <a:lnTo>
                      <a:pt x="110" y="28"/>
                    </a:lnTo>
                    <a:lnTo>
                      <a:pt x="112" y="28"/>
                    </a:lnTo>
                    <a:lnTo>
                      <a:pt x="113" y="28"/>
                    </a:lnTo>
                    <a:lnTo>
                      <a:pt x="114" y="29"/>
                    </a:lnTo>
                    <a:lnTo>
                      <a:pt x="115" y="29"/>
                    </a:lnTo>
                    <a:lnTo>
                      <a:pt x="116" y="29"/>
                    </a:lnTo>
                    <a:lnTo>
                      <a:pt x="118" y="29"/>
                    </a:lnTo>
                    <a:lnTo>
                      <a:pt x="119" y="31"/>
                    </a:lnTo>
                    <a:lnTo>
                      <a:pt x="120" y="31"/>
                    </a:lnTo>
                    <a:lnTo>
                      <a:pt x="122" y="31"/>
                    </a:lnTo>
                    <a:lnTo>
                      <a:pt x="123" y="31"/>
                    </a:lnTo>
                    <a:lnTo>
                      <a:pt x="124" y="33"/>
                    </a:lnTo>
                    <a:lnTo>
                      <a:pt x="126" y="33"/>
                    </a:lnTo>
                    <a:lnTo>
                      <a:pt x="127" y="33"/>
                    </a:lnTo>
                    <a:lnTo>
                      <a:pt x="128" y="34"/>
                    </a:lnTo>
                    <a:lnTo>
                      <a:pt x="129" y="34"/>
                    </a:lnTo>
                    <a:lnTo>
                      <a:pt x="130" y="34"/>
                    </a:lnTo>
                    <a:lnTo>
                      <a:pt x="131" y="36"/>
                    </a:lnTo>
                    <a:lnTo>
                      <a:pt x="133" y="36"/>
                    </a:lnTo>
                    <a:lnTo>
                      <a:pt x="135" y="36"/>
                    </a:lnTo>
                    <a:lnTo>
                      <a:pt x="136" y="37"/>
                    </a:lnTo>
                    <a:lnTo>
                      <a:pt x="137" y="37"/>
                    </a:lnTo>
                    <a:lnTo>
                      <a:pt x="138" y="37"/>
                    </a:lnTo>
                    <a:lnTo>
                      <a:pt x="139" y="39"/>
                    </a:lnTo>
                    <a:lnTo>
                      <a:pt x="141" y="39"/>
                    </a:lnTo>
                    <a:lnTo>
                      <a:pt x="142" y="38"/>
                    </a:lnTo>
                    <a:lnTo>
                      <a:pt x="143" y="40"/>
                    </a:lnTo>
                    <a:lnTo>
                      <a:pt x="144" y="40"/>
                    </a:lnTo>
                    <a:lnTo>
                      <a:pt x="145" y="40"/>
                    </a:lnTo>
                    <a:lnTo>
                      <a:pt x="146" y="41"/>
                    </a:lnTo>
                    <a:lnTo>
                      <a:pt x="149" y="41"/>
                    </a:lnTo>
                    <a:lnTo>
                      <a:pt x="150" y="41"/>
                    </a:lnTo>
                    <a:lnTo>
                      <a:pt x="151" y="41"/>
                    </a:lnTo>
                    <a:lnTo>
                      <a:pt x="152" y="43"/>
                    </a:lnTo>
                    <a:lnTo>
                      <a:pt x="153" y="43"/>
                    </a:lnTo>
                    <a:lnTo>
                      <a:pt x="155" y="43"/>
                    </a:lnTo>
                    <a:lnTo>
                      <a:pt x="156" y="44"/>
                    </a:lnTo>
                    <a:lnTo>
                      <a:pt x="157" y="44"/>
                    </a:lnTo>
                    <a:lnTo>
                      <a:pt x="158" y="4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40" name="Freeform 210"/>
              <p:cNvSpPr>
                <a:spLocks/>
              </p:cNvSpPr>
              <p:nvPr/>
            </p:nvSpPr>
            <p:spPr bwMode="auto">
              <a:xfrm>
                <a:off x="2074" y="2598"/>
                <a:ext cx="46" cy="2"/>
              </a:xfrm>
              <a:custGeom>
                <a:avLst/>
                <a:gdLst>
                  <a:gd name="T0" fmla="*/ 0 w 158"/>
                  <a:gd name="T1" fmla="*/ 0 h 7"/>
                  <a:gd name="T2" fmla="*/ 0 w 158"/>
                  <a:gd name="T3" fmla="*/ 0 h 7"/>
                  <a:gd name="T4" fmla="*/ 0 w 158"/>
                  <a:gd name="T5" fmla="*/ 0 h 7"/>
                  <a:gd name="T6" fmla="*/ 0 w 158"/>
                  <a:gd name="T7" fmla="*/ 0 h 7"/>
                  <a:gd name="T8" fmla="*/ 0 w 158"/>
                  <a:gd name="T9" fmla="*/ 0 h 7"/>
                  <a:gd name="T10" fmla="*/ 0 w 158"/>
                  <a:gd name="T11" fmla="*/ 0 h 7"/>
                  <a:gd name="T12" fmla="*/ 0 w 158"/>
                  <a:gd name="T13" fmla="*/ 0 h 7"/>
                  <a:gd name="T14" fmla="*/ 0 w 158"/>
                  <a:gd name="T15" fmla="*/ 0 h 7"/>
                  <a:gd name="T16" fmla="*/ 0 w 158"/>
                  <a:gd name="T17" fmla="*/ 0 h 7"/>
                  <a:gd name="T18" fmla="*/ 0 w 158"/>
                  <a:gd name="T19" fmla="*/ 0 h 7"/>
                  <a:gd name="T20" fmla="*/ 0 w 158"/>
                  <a:gd name="T21" fmla="*/ 0 h 7"/>
                  <a:gd name="T22" fmla="*/ 0 w 158"/>
                  <a:gd name="T23" fmla="*/ 0 h 7"/>
                  <a:gd name="T24" fmla="*/ 0 w 158"/>
                  <a:gd name="T25" fmla="*/ 0 h 7"/>
                  <a:gd name="T26" fmla="*/ 0 w 158"/>
                  <a:gd name="T27" fmla="*/ 0 h 7"/>
                  <a:gd name="T28" fmla="*/ 0 w 158"/>
                  <a:gd name="T29" fmla="*/ 0 h 7"/>
                  <a:gd name="T30" fmla="*/ 0 w 158"/>
                  <a:gd name="T31" fmla="*/ 0 h 7"/>
                  <a:gd name="T32" fmla="*/ 0 w 158"/>
                  <a:gd name="T33" fmla="*/ 0 h 7"/>
                  <a:gd name="T34" fmla="*/ 0 w 158"/>
                  <a:gd name="T35" fmla="*/ 0 h 7"/>
                  <a:gd name="T36" fmla="*/ 0 w 158"/>
                  <a:gd name="T37" fmla="*/ 0 h 7"/>
                  <a:gd name="T38" fmla="*/ 0 w 158"/>
                  <a:gd name="T39" fmla="*/ 0 h 7"/>
                  <a:gd name="T40" fmla="*/ 0 w 158"/>
                  <a:gd name="T41" fmla="*/ 0 h 7"/>
                  <a:gd name="T42" fmla="*/ 0 w 158"/>
                  <a:gd name="T43" fmla="*/ 0 h 7"/>
                  <a:gd name="T44" fmla="*/ 0 w 158"/>
                  <a:gd name="T45" fmla="*/ 0 h 7"/>
                  <a:gd name="T46" fmla="*/ 0 w 158"/>
                  <a:gd name="T47" fmla="*/ 0 h 7"/>
                  <a:gd name="T48" fmla="*/ 0 w 158"/>
                  <a:gd name="T49" fmla="*/ 0 h 7"/>
                  <a:gd name="T50" fmla="*/ 0 w 158"/>
                  <a:gd name="T51" fmla="*/ 0 h 7"/>
                  <a:gd name="T52" fmla="*/ 0 w 158"/>
                  <a:gd name="T53" fmla="*/ 0 h 7"/>
                  <a:gd name="T54" fmla="*/ 0 w 158"/>
                  <a:gd name="T55" fmla="*/ 0 h 7"/>
                  <a:gd name="T56" fmla="*/ 0 w 158"/>
                  <a:gd name="T57" fmla="*/ 0 h 7"/>
                  <a:gd name="T58" fmla="*/ 0 w 158"/>
                  <a:gd name="T59" fmla="*/ 0 h 7"/>
                  <a:gd name="T60" fmla="*/ 0 w 158"/>
                  <a:gd name="T61" fmla="*/ 0 h 7"/>
                  <a:gd name="T62" fmla="*/ 0 w 158"/>
                  <a:gd name="T63" fmla="*/ 0 h 7"/>
                  <a:gd name="T64" fmla="*/ 0 w 158"/>
                  <a:gd name="T65" fmla="*/ 0 h 7"/>
                  <a:gd name="T66" fmla="*/ 0 w 158"/>
                  <a:gd name="T67" fmla="*/ 0 h 7"/>
                  <a:gd name="T68" fmla="*/ 0 w 158"/>
                  <a:gd name="T69" fmla="*/ 0 h 7"/>
                  <a:gd name="T70" fmla="*/ 0 w 158"/>
                  <a:gd name="T71" fmla="*/ 0 h 7"/>
                  <a:gd name="T72" fmla="*/ 0 w 158"/>
                  <a:gd name="T73" fmla="*/ 0 h 7"/>
                  <a:gd name="T74" fmla="*/ 0 w 158"/>
                  <a:gd name="T75" fmla="*/ 0 h 7"/>
                  <a:gd name="T76" fmla="*/ 0 w 158"/>
                  <a:gd name="T77" fmla="*/ 0 h 7"/>
                  <a:gd name="T78" fmla="*/ 0 w 158"/>
                  <a:gd name="T79" fmla="*/ 0 h 7"/>
                  <a:gd name="T80" fmla="*/ 0 w 158"/>
                  <a:gd name="T81" fmla="*/ 0 h 7"/>
                  <a:gd name="T82" fmla="*/ 0 w 158"/>
                  <a:gd name="T83" fmla="*/ 0 h 7"/>
                  <a:gd name="T84" fmla="*/ 0 w 158"/>
                  <a:gd name="T85" fmla="*/ 0 h 7"/>
                  <a:gd name="T86" fmla="*/ 0 w 158"/>
                  <a:gd name="T87" fmla="*/ 0 h 7"/>
                  <a:gd name="T88" fmla="*/ 0 w 158"/>
                  <a:gd name="T89" fmla="*/ 0 h 7"/>
                  <a:gd name="T90" fmla="*/ 0 w 158"/>
                  <a:gd name="T91" fmla="*/ 0 h 7"/>
                  <a:gd name="T92" fmla="*/ 0 w 158"/>
                  <a:gd name="T93" fmla="*/ 0 h 7"/>
                  <a:gd name="T94" fmla="*/ 0 w 158"/>
                  <a:gd name="T95" fmla="*/ 0 h 7"/>
                  <a:gd name="T96" fmla="*/ 0 w 158"/>
                  <a:gd name="T97" fmla="*/ 0 h 7"/>
                  <a:gd name="T98" fmla="*/ 0 w 158"/>
                  <a:gd name="T99" fmla="*/ 0 h 7"/>
                  <a:gd name="T100" fmla="*/ 0 w 158"/>
                  <a:gd name="T101" fmla="*/ 0 h 7"/>
                  <a:gd name="T102" fmla="*/ 0 w 158"/>
                  <a:gd name="T103" fmla="*/ 0 h 7"/>
                  <a:gd name="T104" fmla="*/ 0 w 158"/>
                  <a:gd name="T105" fmla="*/ 0 h 7"/>
                  <a:gd name="T106" fmla="*/ 0 w 158"/>
                  <a:gd name="T107" fmla="*/ 0 h 7"/>
                  <a:gd name="T108" fmla="*/ 0 w 158"/>
                  <a:gd name="T109" fmla="*/ 0 h 7"/>
                  <a:gd name="T110" fmla="*/ 0 w 158"/>
                  <a:gd name="T111" fmla="*/ 0 h 7"/>
                  <a:gd name="T112" fmla="*/ 0 w 158"/>
                  <a:gd name="T113" fmla="*/ 0 h 7"/>
                  <a:gd name="T114" fmla="*/ 0 w 158"/>
                  <a:gd name="T115" fmla="*/ 0 h 7"/>
                  <a:gd name="T116" fmla="*/ 0 w 158"/>
                  <a:gd name="T117" fmla="*/ 0 h 7"/>
                  <a:gd name="T118" fmla="*/ 0 w 158"/>
                  <a:gd name="T119" fmla="*/ 0 h 7"/>
                  <a:gd name="T120" fmla="*/ 0 w 158"/>
                  <a:gd name="T121" fmla="*/ 0 h 7"/>
                  <a:gd name="T122" fmla="*/ 0 w 158"/>
                  <a:gd name="T123" fmla="*/ 0 h 7"/>
                  <a:gd name="T124" fmla="*/ 0 w 158"/>
                  <a:gd name="T125" fmla="*/ 0 h 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7">
                    <a:moveTo>
                      <a:pt x="0" y="3"/>
                    </a:moveTo>
                    <a:lnTo>
                      <a:pt x="1" y="3"/>
                    </a:lnTo>
                    <a:lnTo>
                      <a:pt x="2" y="3"/>
                    </a:lnTo>
                    <a:lnTo>
                      <a:pt x="5" y="3"/>
                    </a:lnTo>
                    <a:lnTo>
                      <a:pt x="6" y="3"/>
                    </a:lnTo>
                    <a:lnTo>
                      <a:pt x="7" y="3"/>
                    </a:lnTo>
                    <a:lnTo>
                      <a:pt x="8" y="1"/>
                    </a:lnTo>
                    <a:lnTo>
                      <a:pt x="9" y="1"/>
                    </a:lnTo>
                    <a:lnTo>
                      <a:pt x="10" y="1"/>
                    </a:lnTo>
                    <a:lnTo>
                      <a:pt x="12" y="1"/>
                    </a:lnTo>
                    <a:lnTo>
                      <a:pt x="13" y="1"/>
                    </a:lnTo>
                    <a:lnTo>
                      <a:pt x="14" y="1"/>
                    </a:lnTo>
                    <a:lnTo>
                      <a:pt x="15" y="1"/>
                    </a:lnTo>
                    <a:lnTo>
                      <a:pt x="17" y="1"/>
                    </a:lnTo>
                    <a:lnTo>
                      <a:pt x="18" y="1"/>
                    </a:lnTo>
                    <a:lnTo>
                      <a:pt x="20" y="1"/>
                    </a:lnTo>
                    <a:lnTo>
                      <a:pt x="21" y="1"/>
                    </a:lnTo>
                    <a:lnTo>
                      <a:pt x="22" y="1"/>
                    </a:lnTo>
                    <a:lnTo>
                      <a:pt x="23" y="0"/>
                    </a:lnTo>
                    <a:lnTo>
                      <a:pt x="24" y="0"/>
                    </a:lnTo>
                    <a:lnTo>
                      <a:pt x="25" y="0"/>
                    </a:lnTo>
                    <a:lnTo>
                      <a:pt x="27" y="0"/>
                    </a:lnTo>
                    <a:lnTo>
                      <a:pt x="28" y="0"/>
                    </a:lnTo>
                    <a:lnTo>
                      <a:pt x="30" y="0"/>
                    </a:lnTo>
                    <a:lnTo>
                      <a:pt x="31" y="0"/>
                    </a:lnTo>
                    <a:lnTo>
                      <a:pt x="32" y="0"/>
                    </a:lnTo>
                    <a:lnTo>
                      <a:pt x="33" y="0"/>
                    </a:lnTo>
                    <a:lnTo>
                      <a:pt x="35" y="0"/>
                    </a:lnTo>
                    <a:lnTo>
                      <a:pt x="36" y="0"/>
                    </a:lnTo>
                    <a:lnTo>
                      <a:pt x="37" y="0"/>
                    </a:lnTo>
                    <a:lnTo>
                      <a:pt x="38" y="0"/>
                    </a:lnTo>
                    <a:lnTo>
                      <a:pt x="39" y="0"/>
                    </a:lnTo>
                    <a:lnTo>
                      <a:pt x="40" y="0"/>
                    </a:lnTo>
                    <a:lnTo>
                      <a:pt x="42" y="0"/>
                    </a:lnTo>
                    <a:lnTo>
                      <a:pt x="44" y="0"/>
                    </a:lnTo>
                    <a:lnTo>
                      <a:pt x="45" y="1"/>
                    </a:lnTo>
                    <a:lnTo>
                      <a:pt x="46" y="1"/>
                    </a:lnTo>
                    <a:lnTo>
                      <a:pt x="47" y="1"/>
                    </a:lnTo>
                    <a:lnTo>
                      <a:pt x="48" y="1"/>
                    </a:lnTo>
                    <a:lnTo>
                      <a:pt x="50" y="1"/>
                    </a:lnTo>
                    <a:lnTo>
                      <a:pt x="51" y="1"/>
                    </a:lnTo>
                    <a:lnTo>
                      <a:pt x="52" y="1"/>
                    </a:lnTo>
                    <a:lnTo>
                      <a:pt x="53" y="1"/>
                    </a:lnTo>
                    <a:lnTo>
                      <a:pt x="54" y="3"/>
                    </a:lnTo>
                    <a:lnTo>
                      <a:pt x="57" y="3"/>
                    </a:lnTo>
                    <a:lnTo>
                      <a:pt x="58" y="3"/>
                    </a:lnTo>
                    <a:lnTo>
                      <a:pt x="59" y="3"/>
                    </a:lnTo>
                    <a:lnTo>
                      <a:pt x="60" y="3"/>
                    </a:lnTo>
                    <a:lnTo>
                      <a:pt x="61" y="3"/>
                    </a:lnTo>
                    <a:lnTo>
                      <a:pt x="62" y="2"/>
                    </a:lnTo>
                    <a:lnTo>
                      <a:pt x="64" y="2"/>
                    </a:lnTo>
                    <a:lnTo>
                      <a:pt x="65" y="2"/>
                    </a:lnTo>
                    <a:lnTo>
                      <a:pt x="66" y="2"/>
                    </a:lnTo>
                    <a:lnTo>
                      <a:pt x="67" y="2"/>
                    </a:lnTo>
                    <a:lnTo>
                      <a:pt x="68" y="2"/>
                    </a:lnTo>
                    <a:lnTo>
                      <a:pt x="70" y="2"/>
                    </a:lnTo>
                    <a:lnTo>
                      <a:pt x="72" y="2"/>
                    </a:lnTo>
                    <a:lnTo>
                      <a:pt x="73" y="2"/>
                    </a:lnTo>
                    <a:lnTo>
                      <a:pt x="74" y="2"/>
                    </a:lnTo>
                    <a:lnTo>
                      <a:pt x="75" y="2"/>
                    </a:lnTo>
                    <a:lnTo>
                      <a:pt x="76" y="2"/>
                    </a:lnTo>
                    <a:lnTo>
                      <a:pt x="77" y="2"/>
                    </a:lnTo>
                    <a:lnTo>
                      <a:pt x="79" y="2"/>
                    </a:lnTo>
                    <a:lnTo>
                      <a:pt x="80" y="4"/>
                    </a:lnTo>
                    <a:lnTo>
                      <a:pt x="81" y="4"/>
                    </a:lnTo>
                    <a:lnTo>
                      <a:pt x="82" y="4"/>
                    </a:lnTo>
                    <a:lnTo>
                      <a:pt x="84" y="4"/>
                    </a:lnTo>
                    <a:lnTo>
                      <a:pt x="85" y="4"/>
                    </a:lnTo>
                    <a:lnTo>
                      <a:pt x="87" y="2"/>
                    </a:lnTo>
                    <a:lnTo>
                      <a:pt x="88" y="2"/>
                    </a:lnTo>
                    <a:lnTo>
                      <a:pt x="89" y="2"/>
                    </a:lnTo>
                    <a:lnTo>
                      <a:pt x="90" y="2"/>
                    </a:lnTo>
                    <a:lnTo>
                      <a:pt x="91" y="4"/>
                    </a:lnTo>
                    <a:lnTo>
                      <a:pt x="92" y="4"/>
                    </a:lnTo>
                    <a:lnTo>
                      <a:pt x="94" y="4"/>
                    </a:lnTo>
                    <a:lnTo>
                      <a:pt x="95" y="4"/>
                    </a:lnTo>
                    <a:lnTo>
                      <a:pt x="97" y="4"/>
                    </a:lnTo>
                    <a:lnTo>
                      <a:pt x="98" y="4"/>
                    </a:lnTo>
                    <a:lnTo>
                      <a:pt x="99" y="4"/>
                    </a:lnTo>
                    <a:lnTo>
                      <a:pt x="100" y="4"/>
                    </a:lnTo>
                    <a:lnTo>
                      <a:pt x="102" y="4"/>
                    </a:lnTo>
                    <a:lnTo>
                      <a:pt x="103" y="4"/>
                    </a:lnTo>
                    <a:lnTo>
                      <a:pt x="104" y="4"/>
                    </a:lnTo>
                    <a:lnTo>
                      <a:pt x="105" y="4"/>
                    </a:lnTo>
                    <a:lnTo>
                      <a:pt x="106" y="4"/>
                    </a:lnTo>
                    <a:lnTo>
                      <a:pt x="108" y="4"/>
                    </a:lnTo>
                    <a:lnTo>
                      <a:pt x="110" y="4"/>
                    </a:lnTo>
                    <a:lnTo>
                      <a:pt x="111" y="4"/>
                    </a:lnTo>
                    <a:lnTo>
                      <a:pt x="112" y="4"/>
                    </a:lnTo>
                    <a:lnTo>
                      <a:pt x="113" y="4"/>
                    </a:lnTo>
                    <a:lnTo>
                      <a:pt x="114" y="4"/>
                    </a:lnTo>
                    <a:lnTo>
                      <a:pt x="116" y="4"/>
                    </a:lnTo>
                    <a:lnTo>
                      <a:pt x="117" y="4"/>
                    </a:lnTo>
                    <a:lnTo>
                      <a:pt x="118" y="4"/>
                    </a:lnTo>
                    <a:lnTo>
                      <a:pt x="119" y="4"/>
                    </a:lnTo>
                    <a:lnTo>
                      <a:pt x="120" y="4"/>
                    </a:lnTo>
                    <a:lnTo>
                      <a:pt x="121" y="4"/>
                    </a:lnTo>
                    <a:lnTo>
                      <a:pt x="124" y="6"/>
                    </a:lnTo>
                    <a:lnTo>
                      <a:pt x="125" y="4"/>
                    </a:lnTo>
                    <a:lnTo>
                      <a:pt x="126" y="4"/>
                    </a:lnTo>
                    <a:lnTo>
                      <a:pt x="127" y="3"/>
                    </a:lnTo>
                    <a:lnTo>
                      <a:pt x="128" y="3"/>
                    </a:lnTo>
                    <a:lnTo>
                      <a:pt x="129" y="6"/>
                    </a:lnTo>
                    <a:lnTo>
                      <a:pt x="131" y="6"/>
                    </a:lnTo>
                    <a:lnTo>
                      <a:pt x="132" y="6"/>
                    </a:lnTo>
                    <a:lnTo>
                      <a:pt x="133" y="6"/>
                    </a:lnTo>
                    <a:lnTo>
                      <a:pt x="134" y="6"/>
                    </a:lnTo>
                    <a:lnTo>
                      <a:pt x="135" y="6"/>
                    </a:lnTo>
                    <a:lnTo>
                      <a:pt x="137" y="7"/>
                    </a:lnTo>
                    <a:lnTo>
                      <a:pt x="139" y="7"/>
                    </a:lnTo>
                    <a:lnTo>
                      <a:pt x="140" y="7"/>
                    </a:lnTo>
                    <a:lnTo>
                      <a:pt x="141" y="6"/>
                    </a:lnTo>
                    <a:lnTo>
                      <a:pt x="142" y="6"/>
                    </a:lnTo>
                    <a:lnTo>
                      <a:pt x="143" y="6"/>
                    </a:lnTo>
                    <a:lnTo>
                      <a:pt x="144" y="6"/>
                    </a:lnTo>
                    <a:lnTo>
                      <a:pt x="146" y="6"/>
                    </a:lnTo>
                    <a:lnTo>
                      <a:pt x="147" y="6"/>
                    </a:lnTo>
                    <a:lnTo>
                      <a:pt x="148" y="6"/>
                    </a:lnTo>
                    <a:lnTo>
                      <a:pt x="150" y="6"/>
                    </a:lnTo>
                    <a:lnTo>
                      <a:pt x="151" y="6"/>
                    </a:lnTo>
                    <a:lnTo>
                      <a:pt x="152" y="6"/>
                    </a:lnTo>
                    <a:lnTo>
                      <a:pt x="154" y="6"/>
                    </a:lnTo>
                    <a:lnTo>
                      <a:pt x="155" y="6"/>
                    </a:lnTo>
                    <a:lnTo>
                      <a:pt x="156" y="6"/>
                    </a:lnTo>
                    <a:lnTo>
                      <a:pt x="157" y="6"/>
                    </a:lnTo>
                    <a:lnTo>
                      <a:pt x="158" y="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41" name="Freeform 211"/>
              <p:cNvSpPr>
                <a:spLocks/>
              </p:cNvSpPr>
              <p:nvPr/>
            </p:nvSpPr>
            <p:spPr bwMode="auto">
              <a:xfrm>
                <a:off x="2120" y="2598"/>
                <a:ext cx="47" cy="7"/>
              </a:xfrm>
              <a:custGeom>
                <a:avLst/>
                <a:gdLst>
                  <a:gd name="T0" fmla="*/ 0 w 159"/>
                  <a:gd name="T1" fmla="*/ 0 h 22"/>
                  <a:gd name="T2" fmla="*/ 0 w 159"/>
                  <a:gd name="T3" fmla="*/ 0 h 22"/>
                  <a:gd name="T4" fmla="*/ 0 w 159"/>
                  <a:gd name="T5" fmla="*/ 0 h 22"/>
                  <a:gd name="T6" fmla="*/ 0 w 159"/>
                  <a:gd name="T7" fmla="*/ 0 h 22"/>
                  <a:gd name="T8" fmla="*/ 0 w 159"/>
                  <a:gd name="T9" fmla="*/ 0 h 22"/>
                  <a:gd name="T10" fmla="*/ 0 w 159"/>
                  <a:gd name="T11" fmla="*/ 0 h 22"/>
                  <a:gd name="T12" fmla="*/ 0 w 159"/>
                  <a:gd name="T13" fmla="*/ 0 h 22"/>
                  <a:gd name="T14" fmla="*/ 0 w 159"/>
                  <a:gd name="T15" fmla="*/ 0 h 22"/>
                  <a:gd name="T16" fmla="*/ 0 w 159"/>
                  <a:gd name="T17" fmla="*/ 0 h 22"/>
                  <a:gd name="T18" fmla="*/ 0 w 159"/>
                  <a:gd name="T19" fmla="*/ 0 h 22"/>
                  <a:gd name="T20" fmla="*/ 0 w 159"/>
                  <a:gd name="T21" fmla="*/ 0 h 22"/>
                  <a:gd name="T22" fmla="*/ 0 w 159"/>
                  <a:gd name="T23" fmla="*/ 0 h 22"/>
                  <a:gd name="T24" fmla="*/ 0 w 159"/>
                  <a:gd name="T25" fmla="*/ 0 h 22"/>
                  <a:gd name="T26" fmla="*/ 0 w 159"/>
                  <a:gd name="T27" fmla="*/ 0 h 22"/>
                  <a:gd name="T28" fmla="*/ 0 w 159"/>
                  <a:gd name="T29" fmla="*/ 0 h 22"/>
                  <a:gd name="T30" fmla="*/ 0 w 159"/>
                  <a:gd name="T31" fmla="*/ 0 h 22"/>
                  <a:gd name="T32" fmla="*/ 0 w 159"/>
                  <a:gd name="T33" fmla="*/ 0 h 22"/>
                  <a:gd name="T34" fmla="*/ 0 w 159"/>
                  <a:gd name="T35" fmla="*/ 0 h 22"/>
                  <a:gd name="T36" fmla="*/ 0 w 159"/>
                  <a:gd name="T37" fmla="*/ 0 h 22"/>
                  <a:gd name="T38" fmla="*/ 0 w 159"/>
                  <a:gd name="T39" fmla="*/ 0 h 22"/>
                  <a:gd name="T40" fmla="*/ 0 w 159"/>
                  <a:gd name="T41" fmla="*/ 0 h 22"/>
                  <a:gd name="T42" fmla="*/ 0 w 159"/>
                  <a:gd name="T43" fmla="*/ 0 h 22"/>
                  <a:gd name="T44" fmla="*/ 0 w 159"/>
                  <a:gd name="T45" fmla="*/ 0 h 22"/>
                  <a:gd name="T46" fmla="*/ 0 w 159"/>
                  <a:gd name="T47" fmla="*/ 0 h 22"/>
                  <a:gd name="T48" fmla="*/ 0 w 159"/>
                  <a:gd name="T49" fmla="*/ 0 h 22"/>
                  <a:gd name="T50" fmla="*/ 0 w 159"/>
                  <a:gd name="T51" fmla="*/ 0 h 22"/>
                  <a:gd name="T52" fmla="*/ 0 w 159"/>
                  <a:gd name="T53" fmla="*/ 0 h 22"/>
                  <a:gd name="T54" fmla="*/ 0 w 159"/>
                  <a:gd name="T55" fmla="*/ 0 h 22"/>
                  <a:gd name="T56" fmla="*/ 0 w 159"/>
                  <a:gd name="T57" fmla="*/ 0 h 22"/>
                  <a:gd name="T58" fmla="*/ 0 w 159"/>
                  <a:gd name="T59" fmla="*/ 0 h 22"/>
                  <a:gd name="T60" fmla="*/ 0 w 159"/>
                  <a:gd name="T61" fmla="*/ 0 h 22"/>
                  <a:gd name="T62" fmla="*/ 0 w 159"/>
                  <a:gd name="T63" fmla="*/ 0 h 22"/>
                  <a:gd name="T64" fmla="*/ 0 w 159"/>
                  <a:gd name="T65" fmla="*/ 0 h 22"/>
                  <a:gd name="T66" fmla="*/ 0 w 159"/>
                  <a:gd name="T67" fmla="*/ 0 h 22"/>
                  <a:gd name="T68" fmla="*/ 0 w 159"/>
                  <a:gd name="T69" fmla="*/ 0 h 22"/>
                  <a:gd name="T70" fmla="*/ 0 w 159"/>
                  <a:gd name="T71" fmla="*/ 0 h 22"/>
                  <a:gd name="T72" fmla="*/ 0 w 159"/>
                  <a:gd name="T73" fmla="*/ 0 h 22"/>
                  <a:gd name="T74" fmla="*/ 0 w 159"/>
                  <a:gd name="T75" fmla="*/ 0 h 22"/>
                  <a:gd name="T76" fmla="*/ 0 w 159"/>
                  <a:gd name="T77" fmla="*/ 0 h 22"/>
                  <a:gd name="T78" fmla="*/ 0 w 159"/>
                  <a:gd name="T79" fmla="*/ 0 h 22"/>
                  <a:gd name="T80" fmla="*/ 0 w 159"/>
                  <a:gd name="T81" fmla="*/ 0 h 22"/>
                  <a:gd name="T82" fmla="*/ 0 w 159"/>
                  <a:gd name="T83" fmla="*/ 0 h 22"/>
                  <a:gd name="T84" fmla="*/ 0 w 159"/>
                  <a:gd name="T85" fmla="*/ 0 h 22"/>
                  <a:gd name="T86" fmla="*/ 0 w 159"/>
                  <a:gd name="T87" fmla="*/ 0 h 22"/>
                  <a:gd name="T88" fmla="*/ 0 w 159"/>
                  <a:gd name="T89" fmla="*/ 0 h 22"/>
                  <a:gd name="T90" fmla="*/ 0 w 159"/>
                  <a:gd name="T91" fmla="*/ 0 h 22"/>
                  <a:gd name="T92" fmla="*/ 0 w 159"/>
                  <a:gd name="T93" fmla="*/ 0 h 22"/>
                  <a:gd name="T94" fmla="*/ 0 w 159"/>
                  <a:gd name="T95" fmla="*/ 0 h 22"/>
                  <a:gd name="T96" fmla="*/ 0 w 159"/>
                  <a:gd name="T97" fmla="*/ 0 h 22"/>
                  <a:gd name="T98" fmla="*/ 0 w 159"/>
                  <a:gd name="T99" fmla="*/ 0 h 22"/>
                  <a:gd name="T100" fmla="*/ 0 w 159"/>
                  <a:gd name="T101" fmla="*/ 0 h 22"/>
                  <a:gd name="T102" fmla="*/ 0 w 159"/>
                  <a:gd name="T103" fmla="*/ 0 h 22"/>
                  <a:gd name="T104" fmla="*/ 0 w 159"/>
                  <a:gd name="T105" fmla="*/ 0 h 22"/>
                  <a:gd name="T106" fmla="*/ 0 w 159"/>
                  <a:gd name="T107" fmla="*/ 0 h 22"/>
                  <a:gd name="T108" fmla="*/ 0 w 159"/>
                  <a:gd name="T109" fmla="*/ 0 h 22"/>
                  <a:gd name="T110" fmla="*/ 0 w 159"/>
                  <a:gd name="T111" fmla="*/ 0 h 22"/>
                  <a:gd name="T112" fmla="*/ 0 w 159"/>
                  <a:gd name="T113" fmla="*/ 0 h 22"/>
                  <a:gd name="T114" fmla="*/ 0 w 159"/>
                  <a:gd name="T115" fmla="*/ 0 h 22"/>
                  <a:gd name="T116" fmla="*/ 0 w 159"/>
                  <a:gd name="T117" fmla="*/ 0 h 22"/>
                  <a:gd name="T118" fmla="*/ 0 w 159"/>
                  <a:gd name="T119" fmla="*/ 0 h 22"/>
                  <a:gd name="T120" fmla="*/ 0 w 159"/>
                  <a:gd name="T121" fmla="*/ 0 h 22"/>
                  <a:gd name="T122" fmla="*/ 0 w 159"/>
                  <a:gd name="T123" fmla="*/ 0 h 22"/>
                  <a:gd name="T124" fmla="*/ 0 w 159"/>
                  <a:gd name="T125" fmla="*/ 0 h 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22">
                    <a:moveTo>
                      <a:pt x="0" y="6"/>
                    </a:moveTo>
                    <a:lnTo>
                      <a:pt x="1" y="6"/>
                    </a:lnTo>
                    <a:lnTo>
                      <a:pt x="3" y="6"/>
                    </a:lnTo>
                    <a:lnTo>
                      <a:pt x="4" y="6"/>
                    </a:lnTo>
                    <a:lnTo>
                      <a:pt x="6" y="6"/>
                    </a:lnTo>
                    <a:lnTo>
                      <a:pt x="7" y="6"/>
                    </a:lnTo>
                    <a:lnTo>
                      <a:pt x="8" y="6"/>
                    </a:lnTo>
                    <a:lnTo>
                      <a:pt x="10" y="3"/>
                    </a:lnTo>
                    <a:lnTo>
                      <a:pt x="11" y="3"/>
                    </a:lnTo>
                    <a:lnTo>
                      <a:pt x="12" y="3"/>
                    </a:lnTo>
                    <a:lnTo>
                      <a:pt x="13" y="3"/>
                    </a:lnTo>
                    <a:lnTo>
                      <a:pt x="14" y="3"/>
                    </a:lnTo>
                    <a:lnTo>
                      <a:pt x="15" y="3"/>
                    </a:lnTo>
                    <a:lnTo>
                      <a:pt x="17" y="3"/>
                    </a:lnTo>
                    <a:lnTo>
                      <a:pt x="19" y="3"/>
                    </a:lnTo>
                    <a:lnTo>
                      <a:pt x="20" y="3"/>
                    </a:lnTo>
                    <a:lnTo>
                      <a:pt x="21" y="3"/>
                    </a:lnTo>
                    <a:lnTo>
                      <a:pt x="22" y="3"/>
                    </a:lnTo>
                    <a:lnTo>
                      <a:pt x="23" y="3"/>
                    </a:lnTo>
                    <a:lnTo>
                      <a:pt x="25" y="3"/>
                    </a:lnTo>
                    <a:lnTo>
                      <a:pt x="26" y="3"/>
                    </a:lnTo>
                    <a:lnTo>
                      <a:pt x="27" y="3"/>
                    </a:lnTo>
                    <a:lnTo>
                      <a:pt x="28" y="3"/>
                    </a:lnTo>
                    <a:lnTo>
                      <a:pt x="29" y="3"/>
                    </a:lnTo>
                    <a:lnTo>
                      <a:pt x="30" y="6"/>
                    </a:lnTo>
                    <a:lnTo>
                      <a:pt x="33" y="6"/>
                    </a:lnTo>
                    <a:lnTo>
                      <a:pt x="34" y="6"/>
                    </a:lnTo>
                    <a:lnTo>
                      <a:pt x="35" y="4"/>
                    </a:lnTo>
                    <a:lnTo>
                      <a:pt x="36" y="4"/>
                    </a:lnTo>
                    <a:lnTo>
                      <a:pt x="37" y="4"/>
                    </a:lnTo>
                    <a:lnTo>
                      <a:pt x="38" y="4"/>
                    </a:lnTo>
                    <a:lnTo>
                      <a:pt x="40" y="4"/>
                    </a:lnTo>
                    <a:lnTo>
                      <a:pt x="41" y="7"/>
                    </a:lnTo>
                    <a:lnTo>
                      <a:pt x="42" y="7"/>
                    </a:lnTo>
                    <a:lnTo>
                      <a:pt x="43" y="7"/>
                    </a:lnTo>
                    <a:lnTo>
                      <a:pt x="44" y="4"/>
                    </a:lnTo>
                    <a:lnTo>
                      <a:pt x="46" y="4"/>
                    </a:lnTo>
                    <a:lnTo>
                      <a:pt x="48" y="4"/>
                    </a:lnTo>
                    <a:lnTo>
                      <a:pt x="49" y="4"/>
                    </a:lnTo>
                    <a:lnTo>
                      <a:pt x="50" y="4"/>
                    </a:lnTo>
                    <a:lnTo>
                      <a:pt x="51" y="4"/>
                    </a:lnTo>
                    <a:lnTo>
                      <a:pt x="52" y="4"/>
                    </a:lnTo>
                    <a:lnTo>
                      <a:pt x="53" y="4"/>
                    </a:lnTo>
                    <a:lnTo>
                      <a:pt x="55" y="3"/>
                    </a:lnTo>
                    <a:lnTo>
                      <a:pt x="56" y="3"/>
                    </a:lnTo>
                    <a:lnTo>
                      <a:pt x="57" y="3"/>
                    </a:lnTo>
                    <a:lnTo>
                      <a:pt x="59" y="3"/>
                    </a:lnTo>
                    <a:lnTo>
                      <a:pt x="60" y="3"/>
                    </a:lnTo>
                    <a:lnTo>
                      <a:pt x="61" y="2"/>
                    </a:lnTo>
                    <a:lnTo>
                      <a:pt x="63" y="2"/>
                    </a:lnTo>
                    <a:lnTo>
                      <a:pt x="64" y="2"/>
                    </a:lnTo>
                    <a:lnTo>
                      <a:pt x="65" y="0"/>
                    </a:lnTo>
                    <a:lnTo>
                      <a:pt x="66" y="0"/>
                    </a:lnTo>
                    <a:lnTo>
                      <a:pt x="67" y="0"/>
                    </a:lnTo>
                    <a:lnTo>
                      <a:pt x="69" y="0"/>
                    </a:lnTo>
                    <a:lnTo>
                      <a:pt x="70" y="0"/>
                    </a:lnTo>
                    <a:lnTo>
                      <a:pt x="72" y="2"/>
                    </a:lnTo>
                    <a:lnTo>
                      <a:pt x="73" y="2"/>
                    </a:lnTo>
                    <a:lnTo>
                      <a:pt x="74" y="2"/>
                    </a:lnTo>
                    <a:lnTo>
                      <a:pt x="75" y="2"/>
                    </a:lnTo>
                    <a:lnTo>
                      <a:pt x="77" y="2"/>
                    </a:lnTo>
                    <a:lnTo>
                      <a:pt x="78" y="2"/>
                    </a:lnTo>
                    <a:lnTo>
                      <a:pt x="79" y="2"/>
                    </a:lnTo>
                    <a:lnTo>
                      <a:pt x="80" y="2"/>
                    </a:lnTo>
                    <a:lnTo>
                      <a:pt x="81" y="2"/>
                    </a:lnTo>
                    <a:lnTo>
                      <a:pt x="82" y="2"/>
                    </a:lnTo>
                    <a:lnTo>
                      <a:pt x="84" y="1"/>
                    </a:lnTo>
                    <a:lnTo>
                      <a:pt x="86" y="3"/>
                    </a:lnTo>
                    <a:lnTo>
                      <a:pt x="87" y="3"/>
                    </a:lnTo>
                    <a:lnTo>
                      <a:pt x="88" y="3"/>
                    </a:lnTo>
                    <a:lnTo>
                      <a:pt x="89" y="4"/>
                    </a:lnTo>
                    <a:lnTo>
                      <a:pt x="90" y="4"/>
                    </a:lnTo>
                    <a:lnTo>
                      <a:pt x="92" y="4"/>
                    </a:lnTo>
                    <a:lnTo>
                      <a:pt x="93" y="7"/>
                    </a:lnTo>
                    <a:lnTo>
                      <a:pt x="94" y="7"/>
                    </a:lnTo>
                    <a:lnTo>
                      <a:pt x="95" y="8"/>
                    </a:lnTo>
                    <a:lnTo>
                      <a:pt x="96" y="8"/>
                    </a:lnTo>
                    <a:lnTo>
                      <a:pt x="97" y="8"/>
                    </a:lnTo>
                    <a:lnTo>
                      <a:pt x="100" y="9"/>
                    </a:lnTo>
                    <a:lnTo>
                      <a:pt x="101" y="9"/>
                    </a:lnTo>
                    <a:lnTo>
                      <a:pt x="102" y="9"/>
                    </a:lnTo>
                    <a:lnTo>
                      <a:pt x="103" y="11"/>
                    </a:lnTo>
                    <a:lnTo>
                      <a:pt x="104" y="11"/>
                    </a:lnTo>
                    <a:lnTo>
                      <a:pt x="105" y="11"/>
                    </a:lnTo>
                    <a:lnTo>
                      <a:pt x="107" y="12"/>
                    </a:lnTo>
                    <a:lnTo>
                      <a:pt x="108" y="12"/>
                    </a:lnTo>
                    <a:lnTo>
                      <a:pt x="109" y="12"/>
                    </a:lnTo>
                    <a:lnTo>
                      <a:pt x="110" y="12"/>
                    </a:lnTo>
                    <a:lnTo>
                      <a:pt x="112" y="12"/>
                    </a:lnTo>
                    <a:lnTo>
                      <a:pt x="114" y="12"/>
                    </a:lnTo>
                    <a:lnTo>
                      <a:pt x="115" y="12"/>
                    </a:lnTo>
                    <a:lnTo>
                      <a:pt x="116" y="12"/>
                    </a:lnTo>
                    <a:lnTo>
                      <a:pt x="117" y="12"/>
                    </a:lnTo>
                    <a:lnTo>
                      <a:pt x="118" y="12"/>
                    </a:lnTo>
                    <a:lnTo>
                      <a:pt x="119" y="12"/>
                    </a:lnTo>
                    <a:lnTo>
                      <a:pt x="121" y="12"/>
                    </a:lnTo>
                    <a:lnTo>
                      <a:pt x="122" y="12"/>
                    </a:lnTo>
                    <a:lnTo>
                      <a:pt x="123" y="12"/>
                    </a:lnTo>
                    <a:lnTo>
                      <a:pt x="124" y="12"/>
                    </a:lnTo>
                    <a:lnTo>
                      <a:pt x="126" y="12"/>
                    </a:lnTo>
                    <a:lnTo>
                      <a:pt x="127" y="13"/>
                    </a:lnTo>
                    <a:lnTo>
                      <a:pt x="129" y="13"/>
                    </a:lnTo>
                    <a:lnTo>
                      <a:pt x="130" y="13"/>
                    </a:lnTo>
                    <a:lnTo>
                      <a:pt x="131" y="13"/>
                    </a:lnTo>
                    <a:lnTo>
                      <a:pt x="132" y="14"/>
                    </a:lnTo>
                    <a:lnTo>
                      <a:pt x="133" y="14"/>
                    </a:lnTo>
                    <a:lnTo>
                      <a:pt x="134" y="14"/>
                    </a:lnTo>
                    <a:lnTo>
                      <a:pt x="136" y="14"/>
                    </a:lnTo>
                    <a:lnTo>
                      <a:pt x="137" y="16"/>
                    </a:lnTo>
                    <a:lnTo>
                      <a:pt x="139" y="16"/>
                    </a:lnTo>
                    <a:lnTo>
                      <a:pt x="140" y="16"/>
                    </a:lnTo>
                    <a:lnTo>
                      <a:pt x="141" y="16"/>
                    </a:lnTo>
                    <a:lnTo>
                      <a:pt x="142" y="16"/>
                    </a:lnTo>
                    <a:lnTo>
                      <a:pt x="144" y="16"/>
                    </a:lnTo>
                    <a:lnTo>
                      <a:pt x="145" y="17"/>
                    </a:lnTo>
                    <a:lnTo>
                      <a:pt x="146" y="17"/>
                    </a:lnTo>
                    <a:lnTo>
                      <a:pt x="147" y="17"/>
                    </a:lnTo>
                    <a:lnTo>
                      <a:pt x="148" y="17"/>
                    </a:lnTo>
                    <a:lnTo>
                      <a:pt x="149" y="17"/>
                    </a:lnTo>
                    <a:lnTo>
                      <a:pt x="152" y="19"/>
                    </a:lnTo>
                    <a:lnTo>
                      <a:pt x="153" y="19"/>
                    </a:lnTo>
                    <a:lnTo>
                      <a:pt x="154" y="21"/>
                    </a:lnTo>
                    <a:lnTo>
                      <a:pt x="155" y="21"/>
                    </a:lnTo>
                    <a:lnTo>
                      <a:pt x="156" y="21"/>
                    </a:lnTo>
                    <a:lnTo>
                      <a:pt x="158" y="22"/>
                    </a:lnTo>
                    <a:lnTo>
                      <a:pt x="159" y="2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42" name="Freeform 212"/>
              <p:cNvSpPr>
                <a:spLocks/>
              </p:cNvSpPr>
              <p:nvPr/>
            </p:nvSpPr>
            <p:spPr bwMode="auto">
              <a:xfrm>
                <a:off x="2167" y="2605"/>
                <a:ext cx="47" cy="15"/>
              </a:xfrm>
              <a:custGeom>
                <a:avLst/>
                <a:gdLst>
                  <a:gd name="T0" fmla="*/ 0 w 158"/>
                  <a:gd name="T1" fmla="*/ 0 h 46"/>
                  <a:gd name="T2" fmla="*/ 0 w 158"/>
                  <a:gd name="T3" fmla="*/ 0 h 46"/>
                  <a:gd name="T4" fmla="*/ 0 w 158"/>
                  <a:gd name="T5" fmla="*/ 0 h 46"/>
                  <a:gd name="T6" fmla="*/ 0 w 158"/>
                  <a:gd name="T7" fmla="*/ 0 h 46"/>
                  <a:gd name="T8" fmla="*/ 0 w 158"/>
                  <a:gd name="T9" fmla="*/ 0 h 46"/>
                  <a:gd name="T10" fmla="*/ 0 w 158"/>
                  <a:gd name="T11" fmla="*/ 0 h 46"/>
                  <a:gd name="T12" fmla="*/ 0 w 158"/>
                  <a:gd name="T13" fmla="*/ 0 h 46"/>
                  <a:gd name="T14" fmla="*/ 0 w 158"/>
                  <a:gd name="T15" fmla="*/ 0 h 46"/>
                  <a:gd name="T16" fmla="*/ 0 w 158"/>
                  <a:gd name="T17" fmla="*/ 0 h 46"/>
                  <a:gd name="T18" fmla="*/ 0 w 158"/>
                  <a:gd name="T19" fmla="*/ 0 h 46"/>
                  <a:gd name="T20" fmla="*/ 0 w 158"/>
                  <a:gd name="T21" fmla="*/ 0 h 46"/>
                  <a:gd name="T22" fmla="*/ 0 w 158"/>
                  <a:gd name="T23" fmla="*/ 0 h 46"/>
                  <a:gd name="T24" fmla="*/ 0 w 158"/>
                  <a:gd name="T25" fmla="*/ 0 h 46"/>
                  <a:gd name="T26" fmla="*/ 0 w 158"/>
                  <a:gd name="T27" fmla="*/ 0 h 46"/>
                  <a:gd name="T28" fmla="*/ 0 w 158"/>
                  <a:gd name="T29" fmla="*/ 0 h 46"/>
                  <a:gd name="T30" fmla="*/ 0 w 158"/>
                  <a:gd name="T31" fmla="*/ 0 h 46"/>
                  <a:gd name="T32" fmla="*/ 0 w 158"/>
                  <a:gd name="T33" fmla="*/ 0 h 46"/>
                  <a:gd name="T34" fmla="*/ 0 w 158"/>
                  <a:gd name="T35" fmla="*/ 0 h 46"/>
                  <a:gd name="T36" fmla="*/ 0 w 158"/>
                  <a:gd name="T37" fmla="*/ 0 h 46"/>
                  <a:gd name="T38" fmla="*/ 0 w 158"/>
                  <a:gd name="T39" fmla="*/ 0 h 46"/>
                  <a:gd name="T40" fmla="*/ 0 w 158"/>
                  <a:gd name="T41" fmla="*/ 0 h 46"/>
                  <a:gd name="T42" fmla="*/ 0 w 158"/>
                  <a:gd name="T43" fmla="*/ 0 h 46"/>
                  <a:gd name="T44" fmla="*/ 0 w 158"/>
                  <a:gd name="T45" fmla="*/ 0 h 46"/>
                  <a:gd name="T46" fmla="*/ 0 w 158"/>
                  <a:gd name="T47" fmla="*/ 0 h 46"/>
                  <a:gd name="T48" fmla="*/ 0 w 158"/>
                  <a:gd name="T49" fmla="*/ 0 h 46"/>
                  <a:gd name="T50" fmla="*/ 0 w 158"/>
                  <a:gd name="T51" fmla="*/ 0 h 46"/>
                  <a:gd name="T52" fmla="*/ 0 w 158"/>
                  <a:gd name="T53" fmla="*/ 0 h 46"/>
                  <a:gd name="T54" fmla="*/ 0 w 158"/>
                  <a:gd name="T55" fmla="*/ 0 h 46"/>
                  <a:gd name="T56" fmla="*/ 0 w 158"/>
                  <a:gd name="T57" fmla="*/ 0 h 46"/>
                  <a:gd name="T58" fmla="*/ 0 w 158"/>
                  <a:gd name="T59" fmla="*/ 0 h 46"/>
                  <a:gd name="T60" fmla="*/ 0 w 158"/>
                  <a:gd name="T61" fmla="*/ 0 h 46"/>
                  <a:gd name="T62" fmla="*/ 0 w 158"/>
                  <a:gd name="T63" fmla="*/ 0 h 46"/>
                  <a:gd name="T64" fmla="*/ 0 w 158"/>
                  <a:gd name="T65" fmla="*/ 0 h 46"/>
                  <a:gd name="T66" fmla="*/ 0 w 158"/>
                  <a:gd name="T67" fmla="*/ 0 h 46"/>
                  <a:gd name="T68" fmla="*/ 0 w 158"/>
                  <a:gd name="T69" fmla="*/ 0 h 46"/>
                  <a:gd name="T70" fmla="*/ 0 w 158"/>
                  <a:gd name="T71" fmla="*/ 0 h 46"/>
                  <a:gd name="T72" fmla="*/ 0 w 158"/>
                  <a:gd name="T73" fmla="*/ 0 h 46"/>
                  <a:gd name="T74" fmla="*/ 0 w 158"/>
                  <a:gd name="T75" fmla="*/ 0 h 46"/>
                  <a:gd name="T76" fmla="*/ 0 w 158"/>
                  <a:gd name="T77" fmla="*/ 0 h 46"/>
                  <a:gd name="T78" fmla="*/ 0 w 158"/>
                  <a:gd name="T79" fmla="*/ 0 h 46"/>
                  <a:gd name="T80" fmla="*/ 0 w 158"/>
                  <a:gd name="T81" fmla="*/ 0 h 46"/>
                  <a:gd name="T82" fmla="*/ 0 w 158"/>
                  <a:gd name="T83" fmla="*/ 0 h 46"/>
                  <a:gd name="T84" fmla="*/ 0 w 158"/>
                  <a:gd name="T85" fmla="*/ 0 h 46"/>
                  <a:gd name="T86" fmla="*/ 0 w 158"/>
                  <a:gd name="T87" fmla="*/ 0 h 46"/>
                  <a:gd name="T88" fmla="*/ 0 w 158"/>
                  <a:gd name="T89" fmla="*/ 0 h 46"/>
                  <a:gd name="T90" fmla="*/ 0 w 158"/>
                  <a:gd name="T91" fmla="*/ 0 h 46"/>
                  <a:gd name="T92" fmla="*/ 0 w 158"/>
                  <a:gd name="T93" fmla="*/ 0 h 46"/>
                  <a:gd name="T94" fmla="*/ 0 w 158"/>
                  <a:gd name="T95" fmla="*/ 0 h 46"/>
                  <a:gd name="T96" fmla="*/ 0 w 158"/>
                  <a:gd name="T97" fmla="*/ 0 h 46"/>
                  <a:gd name="T98" fmla="*/ 0 w 158"/>
                  <a:gd name="T99" fmla="*/ 0 h 46"/>
                  <a:gd name="T100" fmla="*/ 0 w 158"/>
                  <a:gd name="T101" fmla="*/ 0 h 46"/>
                  <a:gd name="T102" fmla="*/ 0 w 158"/>
                  <a:gd name="T103" fmla="*/ 0 h 46"/>
                  <a:gd name="T104" fmla="*/ 0 w 158"/>
                  <a:gd name="T105" fmla="*/ 0 h 46"/>
                  <a:gd name="T106" fmla="*/ 0 w 158"/>
                  <a:gd name="T107" fmla="*/ 0 h 46"/>
                  <a:gd name="T108" fmla="*/ 0 w 158"/>
                  <a:gd name="T109" fmla="*/ 0 h 46"/>
                  <a:gd name="T110" fmla="*/ 0 w 158"/>
                  <a:gd name="T111" fmla="*/ 0 h 46"/>
                  <a:gd name="T112" fmla="*/ 0 w 158"/>
                  <a:gd name="T113" fmla="*/ 0 h 46"/>
                  <a:gd name="T114" fmla="*/ 0 w 158"/>
                  <a:gd name="T115" fmla="*/ 0 h 46"/>
                  <a:gd name="T116" fmla="*/ 0 w 158"/>
                  <a:gd name="T117" fmla="*/ 0 h 46"/>
                  <a:gd name="T118" fmla="*/ 0 w 158"/>
                  <a:gd name="T119" fmla="*/ 0 h 46"/>
                  <a:gd name="T120" fmla="*/ 0 w 158"/>
                  <a:gd name="T121" fmla="*/ 0 h 46"/>
                  <a:gd name="T122" fmla="*/ 0 w 158"/>
                  <a:gd name="T123" fmla="*/ 0 h 46"/>
                  <a:gd name="T124" fmla="*/ 0 w 158"/>
                  <a:gd name="T125" fmla="*/ 0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6">
                    <a:moveTo>
                      <a:pt x="0" y="0"/>
                    </a:moveTo>
                    <a:lnTo>
                      <a:pt x="1" y="0"/>
                    </a:lnTo>
                    <a:lnTo>
                      <a:pt x="2" y="1"/>
                    </a:lnTo>
                    <a:lnTo>
                      <a:pt x="3" y="1"/>
                    </a:lnTo>
                    <a:lnTo>
                      <a:pt x="4" y="1"/>
                    </a:lnTo>
                    <a:lnTo>
                      <a:pt x="7" y="1"/>
                    </a:lnTo>
                    <a:lnTo>
                      <a:pt x="8" y="3"/>
                    </a:lnTo>
                    <a:lnTo>
                      <a:pt x="9" y="3"/>
                    </a:lnTo>
                    <a:lnTo>
                      <a:pt x="10" y="3"/>
                    </a:lnTo>
                    <a:lnTo>
                      <a:pt x="11" y="4"/>
                    </a:lnTo>
                    <a:lnTo>
                      <a:pt x="12" y="4"/>
                    </a:lnTo>
                    <a:lnTo>
                      <a:pt x="14" y="5"/>
                    </a:lnTo>
                    <a:lnTo>
                      <a:pt x="15" y="5"/>
                    </a:lnTo>
                    <a:lnTo>
                      <a:pt x="16" y="5"/>
                    </a:lnTo>
                    <a:lnTo>
                      <a:pt x="17" y="7"/>
                    </a:lnTo>
                    <a:lnTo>
                      <a:pt x="18" y="7"/>
                    </a:lnTo>
                    <a:lnTo>
                      <a:pt x="20" y="8"/>
                    </a:lnTo>
                    <a:lnTo>
                      <a:pt x="22" y="8"/>
                    </a:lnTo>
                    <a:lnTo>
                      <a:pt x="23" y="8"/>
                    </a:lnTo>
                    <a:lnTo>
                      <a:pt x="24" y="10"/>
                    </a:lnTo>
                    <a:lnTo>
                      <a:pt x="25" y="10"/>
                    </a:lnTo>
                    <a:lnTo>
                      <a:pt x="26" y="10"/>
                    </a:lnTo>
                    <a:lnTo>
                      <a:pt x="27" y="12"/>
                    </a:lnTo>
                    <a:lnTo>
                      <a:pt x="29" y="12"/>
                    </a:lnTo>
                    <a:lnTo>
                      <a:pt x="30" y="12"/>
                    </a:lnTo>
                    <a:lnTo>
                      <a:pt x="31" y="13"/>
                    </a:lnTo>
                    <a:lnTo>
                      <a:pt x="33" y="13"/>
                    </a:lnTo>
                    <a:lnTo>
                      <a:pt x="34" y="13"/>
                    </a:lnTo>
                    <a:lnTo>
                      <a:pt x="36" y="15"/>
                    </a:lnTo>
                    <a:lnTo>
                      <a:pt x="37" y="15"/>
                    </a:lnTo>
                    <a:lnTo>
                      <a:pt x="38" y="14"/>
                    </a:lnTo>
                    <a:lnTo>
                      <a:pt x="39" y="16"/>
                    </a:lnTo>
                    <a:lnTo>
                      <a:pt x="40" y="16"/>
                    </a:lnTo>
                    <a:lnTo>
                      <a:pt x="41" y="16"/>
                    </a:lnTo>
                    <a:lnTo>
                      <a:pt x="43" y="16"/>
                    </a:lnTo>
                    <a:lnTo>
                      <a:pt x="44" y="17"/>
                    </a:lnTo>
                    <a:lnTo>
                      <a:pt x="45" y="17"/>
                    </a:lnTo>
                    <a:lnTo>
                      <a:pt x="47" y="17"/>
                    </a:lnTo>
                    <a:lnTo>
                      <a:pt x="48" y="17"/>
                    </a:lnTo>
                    <a:lnTo>
                      <a:pt x="49" y="17"/>
                    </a:lnTo>
                    <a:lnTo>
                      <a:pt x="51" y="18"/>
                    </a:lnTo>
                    <a:lnTo>
                      <a:pt x="52" y="18"/>
                    </a:lnTo>
                    <a:lnTo>
                      <a:pt x="53" y="20"/>
                    </a:lnTo>
                    <a:lnTo>
                      <a:pt x="54" y="20"/>
                    </a:lnTo>
                    <a:lnTo>
                      <a:pt x="55" y="20"/>
                    </a:lnTo>
                    <a:lnTo>
                      <a:pt x="56" y="21"/>
                    </a:lnTo>
                    <a:lnTo>
                      <a:pt x="58" y="21"/>
                    </a:lnTo>
                    <a:lnTo>
                      <a:pt x="60" y="20"/>
                    </a:lnTo>
                    <a:lnTo>
                      <a:pt x="61" y="20"/>
                    </a:lnTo>
                    <a:lnTo>
                      <a:pt x="62" y="20"/>
                    </a:lnTo>
                    <a:lnTo>
                      <a:pt x="63" y="18"/>
                    </a:lnTo>
                    <a:lnTo>
                      <a:pt x="64" y="18"/>
                    </a:lnTo>
                    <a:lnTo>
                      <a:pt x="66" y="18"/>
                    </a:lnTo>
                    <a:lnTo>
                      <a:pt x="67" y="18"/>
                    </a:lnTo>
                    <a:lnTo>
                      <a:pt x="68" y="18"/>
                    </a:lnTo>
                    <a:lnTo>
                      <a:pt x="69" y="18"/>
                    </a:lnTo>
                    <a:lnTo>
                      <a:pt x="70" y="18"/>
                    </a:lnTo>
                    <a:lnTo>
                      <a:pt x="71" y="18"/>
                    </a:lnTo>
                    <a:lnTo>
                      <a:pt x="74" y="18"/>
                    </a:lnTo>
                    <a:lnTo>
                      <a:pt x="75" y="18"/>
                    </a:lnTo>
                    <a:lnTo>
                      <a:pt x="76" y="18"/>
                    </a:lnTo>
                    <a:lnTo>
                      <a:pt x="77" y="18"/>
                    </a:lnTo>
                    <a:lnTo>
                      <a:pt x="78" y="18"/>
                    </a:lnTo>
                    <a:lnTo>
                      <a:pt x="80" y="18"/>
                    </a:lnTo>
                    <a:lnTo>
                      <a:pt x="81" y="18"/>
                    </a:lnTo>
                    <a:lnTo>
                      <a:pt x="82" y="18"/>
                    </a:lnTo>
                    <a:lnTo>
                      <a:pt x="83" y="18"/>
                    </a:lnTo>
                    <a:lnTo>
                      <a:pt x="84" y="20"/>
                    </a:lnTo>
                    <a:lnTo>
                      <a:pt x="86" y="20"/>
                    </a:lnTo>
                    <a:lnTo>
                      <a:pt x="88" y="20"/>
                    </a:lnTo>
                    <a:lnTo>
                      <a:pt x="89" y="21"/>
                    </a:lnTo>
                    <a:lnTo>
                      <a:pt x="90" y="21"/>
                    </a:lnTo>
                    <a:lnTo>
                      <a:pt x="91" y="21"/>
                    </a:lnTo>
                    <a:lnTo>
                      <a:pt x="92" y="22"/>
                    </a:lnTo>
                    <a:lnTo>
                      <a:pt x="93" y="22"/>
                    </a:lnTo>
                    <a:lnTo>
                      <a:pt x="95" y="22"/>
                    </a:lnTo>
                    <a:lnTo>
                      <a:pt x="96" y="22"/>
                    </a:lnTo>
                    <a:lnTo>
                      <a:pt x="97" y="22"/>
                    </a:lnTo>
                    <a:lnTo>
                      <a:pt x="98" y="25"/>
                    </a:lnTo>
                    <a:lnTo>
                      <a:pt x="100" y="25"/>
                    </a:lnTo>
                    <a:lnTo>
                      <a:pt x="101" y="25"/>
                    </a:lnTo>
                    <a:lnTo>
                      <a:pt x="103" y="25"/>
                    </a:lnTo>
                    <a:lnTo>
                      <a:pt x="104" y="25"/>
                    </a:lnTo>
                    <a:lnTo>
                      <a:pt x="105" y="26"/>
                    </a:lnTo>
                    <a:lnTo>
                      <a:pt x="106" y="26"/>
                    </a:lnTo>
                    <a:lnTo>
                      <a:pt x="107" y="26"/>
                    </a:lnTo>
                    <a:lnTo>
                      <a:pt x="108" y="26"/>
                    </a:lnTo>
                    <a:lnTo>
                      <a:pt x="110" y="27"/>
                    </a:lnTo>
                    <a:lnTo>
                      <a:pt x="111" y="27"/>
                    </a:lnTo>
                    <a:lnTo>
                      <a:pt x="113" y="29"/>
                    </a:lnTo>
                    <a:lnTo>
                      <a:pt x="114" y="29"/>
                    </a:lnTo>
                    <a:lnTo>
                      <a:pt x="115" y="30"/>
                    </a:lnTo>
                    <a:lnTo>
                      <a:pt x="116" y="30"/>
                    </a:lnTo>
                    <a:lnTo>
                      <a:pt x="118" y="30"/>
                    </a:lnTo>
                    <a:lnTo>
                      <a:pt x="119" y="30"/>
                    </a:lnTo>
                    <a:lnTo>
                      <a:pt x="120" y="30"/>
                    </a:lnTo>
                    <a:lnTo>
                      <a:pt x="121" y="30"/>
                    </a:lnTo>
                    <a:lnTo>
                      <a:pt x="122" y="30"/>
                    </a:lnTo>
                    <a:lnTo>
                      <a:pt x="124" y="30"/>
                    </a:lnTo>
                    <a:lnTo>
                      <a:pt x="126" y="31"/>
                    </a:lnTo>
                    <a:lnTo>
                      <a:pt x="127" y="31"/>
                    </a:lnTo>
                    <a:lnTo>
                      <a:pt x="128" y="31"/>
                    </a:lnTo>
                    <a:lnTo>
                      <a:pt x="129" y="31"/>
                    </a:lnTo>
                    <a:lnTo>
                      <a:pt x="130" y="31"/>
                    </a:lnTo>
                    <a:lnTo>
                      <a:pt x="132" y="31"/>
                    </a:lnTo>
                    <a:lnTo>
                      <a:pt x="133" y="31"/>
                    </a:lnTo>
                    <a:lnTo>
                      <a:pt x="134" y="33"/>
                    </a:lnTo>
                    <a:lnTo>
                      <a:pt x="135" y="33"/>
                    </a:lnTo>
                    <a:lnTo>
                      <a:pt x="136" y="33"/>
                    </a:lnTo>
                    <a:lnTo>
                      <a:pt x="137" y="33"/>
                    </a:lnTo>
                    <a:lnTo>
                      <a:pt x="140" y="33"/>
                    </a:lnTo>
                    <a:lnTo>
                      <a:pt x="141" y="34"/>
                    </a:lnTo>
                    <a:lnTo>
                      <a:pt x="142" y="35"/>
                    </a:lnTo>
                    <a:lnTo>
                      <a:pt x="143" y="35"/>
                    </a:lnTo>
                    <a:lnTo>
                      <a:pt x="144" y="38"/>
                    </a:lnTo>
                    <a:lnTo>
                      <a:pt x="145" y="38"/>
                    </a:lnTo>
                    <a:lnTo>
                      <a:pt x="147" y="39"/>
                    </a:lnTo>
                    <a:lnTo>
                      <a:pt x="148" y="40"/>
                    </a:lnTo>
                    <a:lnTo>
                      <a:pt x="149" y="40"/>
                    </a:lnTo>
                    <a:lnTo>
                      <a:pt x="150" y="42"/>
                    </a:lnTo>
                    <a:lnTo>
                      <a:pt x="151" y="43"/>
                    </a:lnTo>
                    <a:lnTo>
                      <a:pt x="153" y="43"/>
                    </a:lnTo>
                    <a:lnTo>
                      <a:pt x="155" y="44"/>
                    </a:lnTo>
                    <a:lnTo>
                      <a:pt x="156" y="44"/>
                    </a:lnTo>
                    <a:lnTo>
                      <a:pt x="157" y="46"/>
                    </a:lnTo>
                    <a:lnTo>
                      <a:pt x="158" y="4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43" name="Freeform 213"/>
              <p:cNvSpPr>
                <a:spLocks/>
              </p:cNvSpPr>
              <p:nvPr/>
            </p:nvSpPr>
            <p:spPr bwMode="auto">
              <a:xfrm>
                <a:off x="2214" y="2619"/>
                <a:ext cx="47" cy="4"/>
              </a:xfrm>
              <a:custGeom>
                <a:avLst/>
                <a:gdLst>
                  <a:gd name="T0" fmla="*/ 0 w 158"/>
                  <a:gd name="T1" fmla="*/ 0 h 10"/>
                  <a:gd name="T2" fmla="*/ 0 w 158"/>
                  <a:gd name="T3" fmla="*/ 0 h 10"/>
                  <a:gd name="T4" fmla="*/ 0 w 158"/>
                  <a:gd name="T5" fmla="*/ 0 h 10"/>
                  <a:gd name="T6" fmla="*/ 0 w 158"/>
                  <a:gd name="T7" fmla="*/ 0 h 10"/>
                  <a:gd name="T8" fmla="*/ 0 w 158"/>
                  <a:gd name="T9" fmla="*/ 0 h 10"/>
                  <a:gd name="T10" fmla="*/ 0 w 158"/>
                  <a:gd name="T11" fmla="*/ 0 h 10"/>
                  <a:gd name="T12" fmla="*/ 0 w 158"/>
                  <a:gd name="T13" fmla="*/ 0 h 10"/>
                  <a:gd name="T14" fmla="*/ 0 w 158"/>
                  <a:gd name="T15" fmla="*/ 0 h 10"/>
                  <a:gd name="T16" fmla="*/ 0 w 158"/>
                  <a:gd name="T17" fmla="*/ 0 h 10"/>
                  <a:gd name="T18" fmla="*/ 0 w 158"/>
                  <a:gd name="T19" fmla="*/ 0 h 10"/>
                  <a:gd name="T20" fmla="*/ 0 w 158"/>
                  <a:gd name="T21" fmla="*/ 0 h 10"/>
                  <a:gd name="T22" fmla="*/ 0 w 158"/>
                  <a:gd name="T23" fmla="*/ 0 h 10"/>
                  <a:gd name="T24" fmla="*/ 0 w 158"/>
                  <a:gd name="T25" fmla="*/ 0 h 10"/>
                  <a:gd name="T26" fmla="*/ 0 w 158"/>
                  <a:gd name="T27" fmla="*/ 0 h 10"/>
                  <a:gd name="T28" fmla="*/ 0 w 158"/>
                  <a:gd name="T29" fmla="*/ 0 h 10"/>
                  <a:gd name="T30" fmla="*/ 0 w 158"/>
                  <a:gd name="T31" fmla="*/ 0 h 10"/>
                  <a:gd name="T32" fmla="*/ 0 w 158"/>
                  <a:gd name="T33" fmla="*/ 0 h 10"/>
                  <a:gd name="T34" fmla="*/ 0 w 158"/>
                  <a:gd name="T35" fmla="*/ 0 h 10"/>
                  <a:gd name="T36" fmla="*/ 0 w 158"/>
                  <a:gd name="T37" fmla="*/ 0 h 10"/>
                  <a:gd name="T38" fmla="*/ 0 w 158"/>
                  <a:gd name="T39" fmla="*/ 0 h 10"/>
                  <a:gd name="T40" fmla="*/ 0 w 158"/>
                  <a:gd name="T41" fmla="*/ 0 h 10"/>
                  <a:gd name="T42" fmla="*/ 0 w 158"/>
                  <a:gd name="T43" fmla="*/ 0 h 10"/>
                  <a:gd name="T44" fmla="*/ 0 w 158"/>
                  <a:gd name="T45" fmla="*/ 0 h 10"/>
                  <a:gd name="T46" fmla="*/ 0 w 158"/>
                  <a:gd name="T47" fmla="*/ 0 h 10"/>
                  <a:gd name="T48" fmla="*/ 0 w 158"/>
                  <a:gd name="T49" fmla="*/ 0 h 10"/>
                  <a:gd name="T50" fmla="*/ 0 w 158"/>
                  <a:gd name="T51" fmla="*/ 0 h 10"/>
                  <a:gd name="T52" fmla="*/ 0 w 158"/>
                  <a:gd name="T53" fmla="*/ 0 h 10"/>
                  <a:gd name="T54" fmla="*/ 0 w 158"/>
                  <a:gd name="T55" fmla="*/ 0 h 10"/>
                  <a:gd name="T56" fmla="*/ 0 w 158"/>
                  <a:gd name="T57" fmla="*/ 0 h 10"/>
                  <a:gd name="T58" fmla="*/ 0 w 158"/>
                  <a:gd name="T59" fmla="*/ 0 h 10"/>
                  <a:gd name="T60" fmla="*/ 0 w 158"/>
                  <a:gd name="T61" fmla="*/ 0 h 10"/>
                  <a:gd name="T62" fmla="*/ 0 w 158"/>
                  <a:gd name="T63" fmla="*/ 0 h 10"/>
                  <a:gd name="T64" fmla="*/ 0 w 158"/>
                  <a:gd name="T65" fmla="*/ 0 h 10"/>
                  <a:gd name="T66" fmla="*/ 0 w 158"/>
                  <a:gd name="T67" fmla="*/ 0 h 10"/>
                  <a:gd name="T68" fmla="*/ 0 w 158"/>
                  <a:gd name="T69" fmla="*/ 0 h 10"/>
                  <a:gd name="T70" fmla="*/ 0 w 158"/>
                  <a:gd name="T71" fmla="*/ 0 h 10"/>
                  <a:gd name="T72" fmla="*/ 0 w 158"/>
                  <a:gd name="T73" fmla="*/ 0 h 10"/>
                  <a:gd name="T74" fmla="*/ 0 w 158"/>
                  <a:gd name="T75" fmla="*/ 0 h 10"/>
                  <a:gd name="T76" fmla="*/ 0 w 158"/>
                  <a:gd name="T77" fmla="*/ 0 h 10"/>
                  <a:gd name="T78" fmla="*/ 0 w 158"/>
                  <a:gd name="T79" fmla="*/ 0 h 10"/>
                  <a:gd name="T80" fmla="*/ 0 w 158"/>
                  <a:gd name="T81" fmla="*/ 0 h 10"/>
                  <a:gd name="T82" fmla="*/ 0 w 158"/>
                  <a:gd name="T83" fmla="*/ 0 h 10"/>
                  <a:gd name="T84" fmla="*/ 0 w 158"/>
                  <a:gd name="T85" fmla="*/ 0 h 10"/>
                  <a:gd name="T86" fmla="*/ 0 w 158"/>
                  <a:gd name="T87" fmla="*/ 0 h 10"/>
                  <a:gd name="T88" fmla="*/ 0 w 158"/>
                  <a:gd name="T89" fmla="*/ 0 h 10"/>
                  <a:gd name="T90" fmla="*/ 0 w 158"/>
                  <a:gd name="T91" fmla="*/ 0 h 10"/>
                  <a:gd name="T92" fmla="*/ 0 w 158"/>
                  <a:gd name="T93" fmla="*/ 0 h 10"/>
                  <a:gd name="T94" fmla="*/ 0 w 158"/>
                  <a:gd name="T95" fmla="*/ 0 h 10"/>
                  <a:gd name="T96" fmla="*/ 0 w 158"/>
                  <a:gd name="T97" fmla="*/ 0 h 10"/>
                  <a:gd name="T98" fmla="*/ 0 w 158"/>
                  <a:gd name="T99" fmla="*/ 0 h 10"/>
                  <a:gd name="T100" fmla="*/ 0 w 158"/>
                  <a:gd name="T101" fmla="*/ 0 h 10"/>
                  <a:gd name="T102" fmla="*/ 0 w 158"/>
                  <a:gd name="T103" fmla="*/ 0 h 10"/>
                  <a:gd name="T104" fmla="*/ 0 w 158"/>
                  <a:gd name="T105" fmla="*/ 0 h 10"/>
                  <a:gd name="T106" fmla="*/ 0 w 158"/>
                  <a:gd name="T107" fmla="*/ 0 h 10"/>
                  <a:gd name="T108" fmla="*/ 0 w 158"/>
                  <a:gd name="T109" fmla="*/ 0 h 10"/>
                  <a:gd name="T110" fmla="*/ 0 w 158"/>
                  <a:gd name="T111" fmla="*/ 0 h 10"/>
                  <a:gd name="T112" fmla="*/ 0 w 158"/>
                  <a:gd name="T113" fmla="*/ 0 h 10"/>
                  <a:gd name="T114" fmla="*/ 0 w 158"/>
                  <a:gd name="T115" fmla="*/ 0 h 10"/>
                  <a:gd name="T116" fmla="*/ 0 w 158"/>
                  <a:gd name="T117" fmla="*/ 0 h 10"/>
                  <a:gd name="T118" fmla="*/ 0 w 158"/>
                  <a:gd name="T119" fmla="*/ 0 h 10"/>
                  <a:gd name="T120" fmla="*/ 0 w 158"/>
                  <a:gd name="T121" fmla="*/ 0 h 10"/>
                  <a:gd name="T122" fmla="*/ 0 w 158"/>
                  <a:gd name="T123" fmla="*/ 0 h 10"/>
                  <a:gd name="T124" fmla="*/ 0 w 158"/>
                  <a:gd name="T125" fmla="*/ 0 h 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0">
                    <a:moveTo>
                      <a:pt x="0" y="3"/>
                    </a:moveTo>
                    <a:lnTo>
                      <a:pt x="1" y="3"/>
                    </a:lnTo>
                    <a:lnTo>
                      <a:pt x="3" y="3"/>
                    </a:lnTo>
                    <a:lnTo>
                      <a:pt x="4" y="3"/>
                    </a:lnTo>
                    <a:lnTo>
                      <a:pt x="5" y="3"/>
                    </a:lnTo>
                    <a:lnTo>
                      <a:pt x="6" y="3"/>
                    </a:lnTo>
                    <a:lnTo>
                      <a:pt x="8" y="3"/>
                    </a:lnTo>
                    <a:lnTo>
                      <a:pt x="9" y="3"/>
                    </a:lnTo>
                    <a:lnTo>
                      <a:pt x="11" y="3"/>
                    </a:lnTo>
                    <a:lnTo>
                      <a:pt x="12" y="3"/>
                    </a:lnTo>
                    <a:lnTo>
                      <a:pt x="13" y="3"/>
                    </a:lnTo>
                    <a:lnTo>
                      <a:pt x="14" y="3"/>
                    </a:lnTo>
                    <a:lnTo>
                      <a:pt x="15" y="3"/>
                    </a:lnTo>
                    <a:lnTo>
                      <a:pt x="16" y="3"/>
                    </a:lnTo>
                    <a:lnTo>
                      <a:pt x="18" y="3"/>
                    </a:lnTo>
                    <a:lnTo>
                      <a:pt x="19" y="3"/>
                    </a:lnTo>
                    <a:lnTo>
                      <a:pt x="20" y="3"/>
                    </a:lnTo>
                    <a:lnTo>
                      <a:pt x="22" y="3"/>
                    </a:lnTo>
                    <a:lnTo>
                      <a:pt x="23" y="3"/>
                    </a:lnTo>
                    <a:lnTo>
                      <a:pt x="24" y="3"/>
                    </a:lnTo>
                    <a:lnTo>
                      <a:pt x="26" y="3"/>
                    </a:lnTo>
                    <a:lnTo>
                      <a:pt x="27" y="1"/>
                    </a:lnTo>
                    <a:lnTo>
                      <a:pt x="28" y="1"/>
                    </a:lnTo>
                    <a:lnTo>
                      <a:pt x="29" y="1"/>
                    </a:lnTo>
                    <a:lnTo>
                      <a:pt x="30" y="1"/>
                    </a:lnTo>
                    <a:lnTo>
                      <a:pt x="31" y="1"/>
                    </a:lnTo>
                    <a:lnTo>
                      <a:pt x="33" y="0"/>
                    </a:lnTo>
                    <a:lnTo>
                      <a:pt x="35" y="0"/>
                    </a:lnTo>
                    <a:lnTo>
                      <a:pt x="36" y="0"/>
                    </a:lnTo>
                    <a:lnTo>
                      <a:pt x="37" y="0"/>
                    </a:lnTo>
                    <a:lnTo>
                      <a:pt x="38" y="0"/>
                    </a:lnTo>
                    <a:lnTo>
                      <a:pt x="39" y="0"/>
                    </a:lnTo>
                    <a:lnTo>
                      <a:pt x="41" y="0"/>
                    </a:lnTo>
                    <a:lnTo>
                      <a:pt x="42" y="0"/>
                    </a:lnTo>
                    <a:lnTo>
                      <a:pt x="43" y="0"/>
                    </a:lnTo>
                    <a:lnTo>
                      <a:pt x="44" y="0"/>
                    </a:lnTo>
                    <a:lnTo>
                      <a:pt x="45" y="0"/>
                    </a:lnTo>
                    <a:lnTo>
                      <a:pt x="46" y="0"/>
                    </a:lnTo>
                    <a:lnTo>
                      <a:pt x="49" y="0"/>
                    </a:lnTo>
                    <a:lnTo>
                      <a:pt x="50" y="0"/>
                    </a:lnTo>
                    <a:lnTo>
                      <a:pt x="51" y="0"/>
                    </a:lnTo>
                    <a:lnTo>
                      <a:pt x="52" y="0"/>
                    </a:lnTo>
                    <a:lnTo>
                      <a:pt x="53" y="0"/>
                    </a:lnTo>
                    <a:lnTo>
                      <a:pt x="54" y="0"/>
                    </a:lnTo>
                    <a:lnTo>
                      <a:pt x="56" y="0"/>
                    </a:lnTo>
                    <a:lnTo>
                      <a:pt x="57" y="1"/>
                    </a:lnTo>
                    <a:lnTo>
                      <a:pt x="58" y="1"/>
                    </a:lnTo>
                    <a:lnTo>
                      <a:pt x="59" y="1"/>
                    </a:lnTo>
                    <a:lnTo>
                      <a:pt x="60" y="1"/>
                    </a:lnTo>
                    <a:lnTo>
                      <a:pt x="63" y="2"/>
                    </a:lnTo>
                    <a:lnTo>
                      <a:pt x="64" y="2"/>
                    </a:lnTo>
                    <a:lnTo>
                      <a:pt x="65" y="4"/>
                    </a:lnTo>
                    <a:lnTo>
                      <a:pt x="66" y="4"/>
                    </a:lnTo>
                    <a:lnTo>
                      <a:pt x="67" y="4"/>
                    </a:lnTo>
                    <a:lnTo>
                      <a:pt x="68" y="5"/>
                    </a:lnTo>
                    <a:lnTo>
                      <a:pt x="70" y="5"/>
                    </a:lnTo>
                    <a:lnTo>
                      <a:pt x="71" y="6"/>
                    </a:lnTo>
                    <a:lnTo>
                      <a:pt x="72" y="6"/>
                    </a:lnTo>
                    <a:lnTo>
                      <a:pt x="73" y="9"/>
                    </a:lnTo>
                    <a:lnTo>
                      <a:pt x="75" y="9"/>
                    </a:lnTo>
                    <a:lnTo>
                      <a:pt x="76" y="9"/>
                    </a:lnTo>
                    <a:lnTo>
                      <a:pt x="78" y="9"/>
                    </a:lnTo>
                    <a:lnTo>
                      <a:pt x="79" y="10"/>
                    </a:lnTo>
                    <a:lnTo>
                      <a:pt x="80" y="10"/>
                    </a:lnTo>
                    <a:lnTo>
                      <a:pt x="81" y="10"/>
                    </a:lnTo>
                    <a:lnTo>
                      <a:pt x="82" y="9"/>
                    </a:lnTo>
                    <a:lnTo>
                      <a:pt x="83" y="9"/>
                    </a:lnTo>
                    <a:lnTo>
                      <a:pt x="85" y="6"/>
                    </a:lnTo>
                    <a:lnTo>
                      <a:pt x="86" y="6"/>
                    </a:lnTo>
                    <a:lnTo>
                      <a:pt x="88" y="5"/>
                    </a:lnTo>
                    <a:lnTo>
                      <a:pt x="89" y="5"/>
                    </a:lnTo>
                    <a:lnTo>
                      <a:pt x="90" y="4"/>
                    </a:lnTo>
                    <a:lnTo>
                      <a:pt x="91" y="4"/>
                    </a:lnTo>
                    <a:lnTo>
                      <a:pt x="93" y="2"/>
                    </a:lnTo>
                    <a:lnTo>
                      <a:pt x="94" y="2"/>
                    </a:lnTo>
                    <a:lnTo>
                      <a:pt x="95" y="1"/>
                    </a:lnTo>
                    <a:lnTo>
                      <a:pt x="96" y="1"/>
                    </a:lnTo>
                    <a:lnTo>
                      <a:pt x="97" y="1"/>
                    </a:lnTo>
                    <a:lnTo>
                      <a:pt x="98" y="1"/>
                    </a:lnTo>
                    <a:lnTo>
                      <a:pt x="100" y="1"/>
                    </a:lnTo>
                    <a:lnTo>
                      <a:pt x="102" y="2"/>
                    </a:lnTo>
                    <a:lnTo>
                      <a:pt x="103" y="2"/>
                    </a:lnTo>
                    <a:lnTo>
                      <a:pt x="104" y="2"/>
                    </a:lnTo>
                    <a:lnTo>
                      <a:pt x="105" y="2"/>
                    </a:lnTo>
                    <a:lnTo>
                      <a:pt x="106" y="2"/>
                    </a:lnTo>
                    <a:lnTo>
                      <a:pt x="108" y="3"/>
                    </a:lnTo>
                    <a:lnTo>
                      <a:pt x="109" y="3"/>
                    </a:lnTo>
                    <a:lnTo>
                      <a:pt x="110" y="3"/>
                    </a:lnTo>
                    <a:lnTo>
                      <a:pt x="111" y="3"/>
                    </a:lnTo>
                    <a:lnTo>
                      <a:pt x="112" y="5"/>
                    </a:lnTo>
                    <a:lnTo>
                      <a:pt x="115" y="5"/>
                    </a:lnTo>
                    <a:lnTo>
                      <a:pt x="116" y="5"/>
                    </a:lnTo>
                    <a:lnTo>
                      <a:pt x="117" y="5"/>
                    </a:lnTo>
                    <a:lnTo>
                      <a:pt x="118" y="5"/>
                    </a:lnTo>
                    <a:lnTo>
                      <a:pt x="119" y="5"/>
                    </a:lnTo>
                    <a:lnTo>
                      <a:pt x="120" y="5"/>
                    </a:lnTo>
                    <a:lnTo>
                      <a:pt x="122" y="5"/>
                    </a:lnTo>
                    <a:lnTo>
                      <a:pt x="123" y="5"/>
                    </a:lnTo>
                    <a:lnTo>
                      <a:pt x="124" y="5"/>
                    </a:lnTo>
                    <a:lnTo>
                      <a:pt x="125" y="5"/>
                    </a:lnTo>
                    <a:lnTo>
                      <a:pt x="126" y="5"/>
                    </a:lnTo>
                    <a:lnTo>
                      <a:pt x="128" y="5"/>
                    </a:lnTo>
                    <a:lnTo>
                      <a:pt x="130" y="5"/>
                    </a:lnTo>
                    <a:lnTo>
                      <a:pt x="131" y="5"/>
                    </a:lnTo>
                    <a:lnTo>
                      <a:pt x="132" y="5"/>
                    </a:lnTo>
                    <a:lnTo>
                      <a:pt x="133" y="5"/>
                    </a:lnTo>
                    <a:lnTo>
                      <a:pt x="134" y="5"/>
                    </a:lnTo>
                    <a:lnTo>
                      <a:pt x="135" y="5"/>
                    </a:lnTo>
                    <a:lnTo>
                      <a:pt x="137" y="3"/>
                    </a:lnTo>
                    <a:lnTo>
                      <a:pt x="138" y="3"/>
                    </a:lnTo>
                    <a:lnTo>
                      <a:pt x="139" y="5"/>
                    </a:lnTo>
                    <a:lnTo>
                      <a:pt x="140" y="5"/>
                    </a:lnTo>
                    <a:lnTo>
                      <a:pt x="142" y="5"/>
                    </a:lnTo>
                    <a:lnTo>
                      <a:pt x="143" y="5"/>
                    </a:lnTo>
                    <a:lnTo>
                      <a:pt x="145" y="5"/>
                    </a:lnTo>
                    <a:lnTo>
                      <a:pt x="146" y="5"/>
                    </a:lnTo>
                    <a:lnTo>
                      <a:pt x="147" y="5"/>
                    </a:lnTo>
                    <a:lnTo>
                      <a:pt x="148" y="5"/>
                    </a:lnTo>
                    <a:lnTo>
                      <a:pt x="149" y="5"/>
                    </a:lnTo>
                    <a:lnTo>
                      <a:pt x="150" y="5"/>
                    </a:lnTo>
                    <a:lnTo>
                      <a:pt x="152" y="6"/>
                    </a:lnTo>
                    <a:lnTo>
                      <a:pt x="153" y="6"/>
                    </a:lnTo>
                    <a:lnTo>
                      <a:pt x="155" y="6"/>
                    </a:lnTo>
                    <a:lnTo>
                      <a:pt x="156" y="6"/>
                    </a:lnTo>
                    <a:lnTo>
                      <a:pt x="157" y="6"/>
                    </a:lnTo>
                    <a:lnTo>
                      <a:pt x="158" y="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44" name="Freeform 214"/>
              <p:cNvSpPr>
                <a:spLocks/>
              </p:cNvSpPr>
              <p:nvPr/>
            </p:nvSpPr>
            <p:spPr bwMode="auto">
              <a:xfrm>
                <a:off x="2261" y="2621"/>
                <a:ext cx="48" cy="4"/>
              </a:xfrm>
              <a:custGeom>
                <a:avLst/>
                <a:gdLst>
                  <a:gd name="T0" fmla="*/ 0 w 159"/>
                  <a:gd name="T1" fmla="*/ 0 h 10"/>
                  <a:gd name="T2" fmla="*/ 0 w 159"/>
                  <a:gd name="T3" fmla="*/ 0 h 10"/>
                  <a:gd name="T4" fmla="*/ 0 w 159"/>
                  <a:gd name="T5" fmla="*/ 0 h 10"/>
                  <a:gd name="T6" fmla="*/ 0 w 159"/>
                  <a:gd name="T7" fmla="*/ 0 h 10"/>
                  <a:gd name="T8" fmla="*/ 0 w 159"/>
                  <a:gd name="T9" fmla="*/ 0 h 10"/>
                  <a:gd name="T10" fmla="*/ 0 w 159"/>
                  <a:gd name="T11" fmla="*/ 0 h 10"/>
                  <a:gd name="T12" fmla="*/ 0 w 159"/>
                  <a:gd name="T13" fmla="*/ 0 h 10"/>
                  <a:gd name="T14" fmla="*/ 0 w 159"/>
                  <a:gd name="T15" fmla="*/ 0 h 10"/>
                  <a:gd name="T16" fmla="*/ 0 w 159"/>
                  <a:gd name="T17" fmla="*/ 0 h 10"/>
                  <a:gd name="T18" fmla="*/ 0 w 159"/>
                  <a:gd name="T19" fmla="*/ 0 h 10"/>
                  <a:gd name="T20" fmla="*/ 0 w 159"/>
                  <a:gd name="T21" fmla="*/ 0 h 10"/>
                  <a:gd name="T22" fmla="*/ 0 w 159"/>
                  <a:gd name="T23" fmla="*/ 0 h 10"/>
                  <a:gd name="T24" fmla="*/ 0 w 159"/>
                  <a:gd name="T25" fmla="*/ 0 h 10"/>
                  <a:gd name="T26" fmla="*/ 0 w 159"/>
                  <a:gd name="T27" fmla="*/ 0 h 10"/>
                  <a:gd name="T28" fmla="*/ 0 w 159"/>
                  <a:gd name="T29" fmla="*/ 0 h 10"/>
                  <a:gd name="T30" fmla="*/ 0 w 159"/>
                  <a:gd name="T31" fmla="*/ 0 h 10"/>
                  <a:gd name="T32" fmla="*/ 0 w 159"/>
                  <a:gd name="T33" fmla="*/ 0 h 10"/>
                  <a:gd name="T34" fmla="*/ 0 w 159"/>
                  <a:gd name="T35" fmla="*/ 0 h 10"/>
                  <a:gd name="T36" fmla="*/ 0 w 159"/>
                  <a:gd name="T37" fmla="*/ 0 h 10"/>
                  <a:gd name="T38" fmla="*/ 0 w 159"/>
                  <a:gd name="T39" fmla="*/ 0 h 10"/>
                  <a:gd name="T40" fmla="*/ 0 w 159"/>
                  <a:gd name="T41" fmla="*/ 0 h 10"/>
                  <a:gd name="T42" fmla="*/ 0 w 159"/>
                  <a:gd name="T43" fmla="*/ 0 h 10"/>
                  <a:gd name="T44" fmla="*/ 0 w 159"/>
                  <a:gd name="T45" fmla="*/ 0 h 10"/>
                  <a:gd name="T46" fmla="*/ 0 w 159"/>
                  <a:gd name="T47" fmla="*/ 0 h 10"/>
                  <a:gd name="T48" fmla="*/ 0 w 159"/>
                  <a:gd name="T49" fmla="*/ 0 h 10"/>
                  <a:gd name="T50" fmla="*/ 0 w 159"/>
                  <a:gd name="T51" fmla="*/ 0 h 10"/>
                  <a:gd name="T52" fmla="*/ 0 w 159"/>
                  <a:gd name="T53" fmla="*/ 0 h 10"/>
                  <a:gd name="T54" fmla="*/ 0 w 159"/>
                  <a:gd name="T55" fmla="*/ 0 h 10"/>
                  <a:gd name="T56" fmla="*/ 0 w 159"/>
                  <a:gd name="T57" fmla="*/ 0 h 10"/>
                  <a:gd name="T58" fmla="*/ 0 w 159"/>
                  <a:gd name="T59" fmla="*/ 0 h 10"/>
                  <a:gd name="T60" fmla="*/ 0 w 159"/>
                  <a:gd name="T61" fmla="*/ 0 h 10"/>
                  <a:gd name="T62" fmla="*/ 0 w 159"/>
                  <a:gd name="T63" fmla="*/ 0 h 10"/>
                  <a:gd name="T64" fmla="*/ 0 w 159"/>
                  <a:gd name="T65" fmla="*/ 0 h 10"/>
                  <a:gd name="T66" fmla="*/ 0 w 159"/>
                  <a:gd name="T67" fmla="*/ 0 h 10"/>
                  <a:gd name="T68" fmla="*/ 0 w 159"/>
                  <a:gd name="T69" fmla="*/ 0 h 10"/>
                  <a:gd name="T70" fmla="*/ 0 w 159"/>
                  <a:gd name="T71" fmla="*/ 0 h 10"/>
                  <a:gd name="T72" fmla="*/ 0 w 159"/>
                  <a:gd name="T73" fmla="*/ 0 h 10"/>
                  <a:gd name="T74" fmla="*/ 0 w 159"/>
                  <a:gd name="T75" fmla="*/ 0 h 10"/>
                  <a:gd name="T76" fmla="*/ 0 w 159"/>
                  <a:gd name="T77" fmla="*/ 0 h 10"/>
                  <a:gd name="T78" fmla="*/ 0 w 159"/>
                  <a:gd name="T79" fmla="*/ 0 h 10"/>
                  <a:gd name="T80" fmla="*/ 0 w 159"/>
                  <a:gd name="T81" fmla="*/ 0 h 10"/>
                  <a:gd name="T82" fmla="*/ 0 w 159"/>
                  <a:gd name="T83" fmla="*/ 0 h 10"/>
                  <a:gd name="T84" fmla="*/ 0 w 159"/>
                  <a:gd name="T85" fmla="*/ 0 h 10"/>
                  <a:gd name="T86" fmla="*/ 0 w 159"/>
                  <a:gd name="T87" fmla="*/ 0 h 10"/>
                  <a:gd name="T88" fmla="*/ 0 w 159"/>
                  <a:gd name="T89" fmla="*/ 0 h 10"/>
                  <a:gd name="T90" fmla="*/ 0 w 159"/>
                  <a:gd name="T91" fmla="*/ 0 h 10"/>
                  <a:gd name="T92" fmla="*/ 0 w 159"/>
                  <a:gd name="T93" fmla="*/ 0 h 10"/>
                  <a:gd name="T94" fmla="*/ 0 w 159"/>
                  <a:gd name="T95" fmla="*/ 0 h 10"/>
                  <a:gd name="T96" fmla="*/ 0 w 159"/>
                  <a:gd name="T97" fmla="*/ 0 h 10"/>
                  <a:gd name="T98" fmla="*/ 0 w 159"/>
                  <a:gd name="T99" fmla="*/ 0 h 10"/>
                  <a:gd name="T100" fmla="*/ 0 w 159"/>
                  <a:gd name="T101" fmla="*/ 0 h 10"/>
                  <a:gd name="T102" fmla="*/ 0 w 159"/>
                  <a:gd name="T103" fmla="*/ 0 h 10"/>
                  <a:gd name="T104" fmla="*/ 0 w 159"/>
                  <a:gd name="T105" fmla="*/ 0 h 10"/>
                  <a:gd name="T106" fmla="*/ 0 w 159"/>
                  <a:gd name="T107" fmla="*/ 0 h 10"/>
                  <a:gd name="T108" fmla="*/ 0 w 159"/>
                  <a:gd name="T109" fmla="*/ 0 h 10"/>
                  <a:gd name="T110" fmla="*/ 0 w 159"/>
                  <a:gd name="T111" fmla="*/ 0 h 10"/>
                  <a:gd name="T112" fmla="*/ 0 w 159"/>
                  <a:gd name="T113" fmla="*/ 0 h 10"/>
                  <a:gd name="T114" fmla="*/ 0 w 159"/>
                  <a:gd name="T115" fmla="*/ 0 h 10"/>
                  <a:gd name="T116" fmla="*/ 0 w 159"/>
                  <a:gd name="T117" fmla="*/ 0 h 10"/>
                  <a:gd name="T118" fmla="*/ 0 w 159"/>
                  <a:gd name="T119" fmla="*/ 0 h 10"/>
                  <a:gd name="T120" fmla="*/ 0 w 159"/>
                  <a:gd name="T121" fmla="*/ 0 h 10"/>
                  <a:gd name="T122" fmla="*/ 0 w 159"/>
                  <a:gd name="T123" fmla="*/ 0 h 10"/>
                  <a:gd name="T124" fmla="*/ 0 w 159"/>
                  <a:gd name="T125" fmla="*/ 0 h 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10">
                    <a:moveTo>
                      <a:pt x="0" y="0"/>
                    </a:moveTo>
                    <a:lnTo>
                      <a:pt x="2" y="0"/>
                    </a:lnTo>
                    <a:lnTo>
                      <a:pt x="3" y="0"/>
                    </a:lnTo>
                    <a:lnTo>
                      <a:pt x="4" y="0"/>
                    </a:lnTo>
                    <a:lnTo>
                      <a:pt x="5" y="0"/>
                    </a:lnTo>
                    <a:lnTo>
                      <a:pt x="6" y="0"/>
                    </a:lnTo>
                    <a:lnTo>
                      <a:pt x="8" y="0"/>
                    </a:lnTo>
                    <a:lnTo>
                      <a:pt x="10" y="0"/>
                    </a:lnTo>
                    <a:lnTo>
                      <a:pt x="11" y="0"/>
                    </a:lnTo>
                    <a:lnTo>
                      <a:pt x="12" y="0"/>
                    </a:lnTo>
                    <a:lnTo>
                      <a:pt x="13" y="0"/>
                    </a:lnTo>
                    <a:lnTo>
                      <a:pt x="14" y="0"/>
                    </a:lnTo>
                    <a:lnTo>
                      <a:pt x="16" y="0"/>
                    </a:lnTo>
                    <a:lnTo>
                      <a:pt x="17" y="0"/>
                    </a:lnTo>
                    <a:lnTo>
                      <a:pt x="18" y="0"/>
                    </a:lnTo>
                    <a:lnTo>
                      <a:pt x="19" y="0"/>
                    </a:lnTo>
                    <a:lnTo>
                      <a:pt x="20" y="0"/>
                    </a:lnTo>
                    <a:lnTo>
                      <a:pt x="21" y="0"/>
                    </a:lnTo>
                    <a:lnTo>
                      <a:pt x="24" y="0"/>
                    </a:lnTo>
                    <a:lnTo>
                      <a:pt x="25" y="0"/>
                    </a:lnTo>
                    <a:lnTo>
                      <a:pt x="26" y="0"/>
                    </a:lnTo>
                    <a:lnTo>
                      <a:pt x="27" y="0"/>
                    </a:lnTo>
                    <a:lnTo>
                      <a:pt x="28" y="0"/>
                    </a:lnTo>
                    <a:lnTo>
                      <a:pt x="29" y="2"/>
                    </a:lnTo>
                    <a:lnTo>
                      <a:pt x="31" y="2"/>
                    </a:lnTo>
                    <a:lnTo>
                      <a:pt x="32" y="2"/>
                    </a:lnTo>
                    <a:lnTo>
                      <a:pt x="33" y="2"/>
                    </a:lnTo>
                    <a:lnTo>
                      <a:pt x="34" y="2"/>
                    </a:lnTo>
                    <a:lnTo>
                      <a:pt x="35" y="2"/>
                    </a:lnTo>
                    <a:lnTo>
                      <a:pt x="37" y="2"/>
                    </a:lnTo>
                    <a:lnTo>
                      <a:pt x="39" y="2"/>
                    </a:lnTo>
                    <a:lnTo>
                      <a:pt x="40" y="3"/>
                    </a:lnTo>
                    <a:lnTo>
                      <a:pt x="41" y="3"/>
                    </a:lnTo>
                    <a:lnTo>
                      <a:pt x="42" y="3"/>
                    </a:lnTo>
                    <a:lnTo>
                      <a:pt x="43" y="3"/>
                    </a:lnTo>
                    <a:lnTo>
                      <a:pt x="44" y="3"/>
                    </a:lnTo>
                    <a:lnTo>
                      <a:pt x="46" y="5"/>
                    </a:lnTo>
                    <a:lnTo>
                      <a:pt x="47" y="5"/>
                    </a:lnTo>
                    <a:lnTo>
                      <a:pt x="48" y="5"/>
                    </a:lnTo>
                    <a:lnTo>
                      <a:pt x="50" y="5"/>
                    </a:lnTo>
                    <a:lnTo>
                      <a:pt x="51" y="5"/>
                    </a:lnTo>
                    <a:lnTo>
                      <a:pt x="53" y="6"/>
                    </a:lnTo>
                    <a:lnTo>
                      <a:pt x="54" y="6"/>
                    </a:lnTo>
                    <a:lnTo>
                      <a:pt x="55" y="6"/>
                    </a:lnTo>
                    <a:lnTo>
                      <a:pt x="56" y="6"/>
                    </a:lnTo>
                    <a:lnTo>
                      <a:pt x="57" y="7"/>
                    </a:lnTo>
                    <a:lnTo>
                      <a:pt x="58" y="7"/>
                    </a:lnTo>
                    <a:lnTo>
                      <a:pt x="60" y="7"/>
                    </a:lnTo>
                    <a:lnTo>
                      <a:pt x="61" y="7"/>
                    </a:lnTo>
                    <a:lnTo>
                      <a:pt x="62" y="9"/>
                    </a:lnTo>
                    <a:lnTo>
                      <a:pt x="64" y="9"/>
                    </a:lnTo>
                    <a:lnTo>
                      <a:pt x="65" y="9"/>
                    </a:lnTo>
                    <a:lnTo>
                      <a:pt x="66" y="9"/>
                    </a:lnTo>
                    <a:lnTo>
                      <a:pt x="68" y="10"/>
                    </a:lnTo>
                    <a:lnTo>
                      <a:pt x="69" y="10"/>
                    </a:lnTo>
                    <a:lnTo>
                      <a:pt x="70" y="10"/>
                    </a:lnTo>
                    <a:lnTo>
                      <a:pt x="71" y="10"/>
                    </a:lnTo>
                    <a:lnTo>
                      <a:pt x="72" y="10"/>
                    </a:lnTo>
                    <a:lnTo>
                      <a:pt x="73" y="10"/>
                    </a:lnTo>
                    <a:lnTo>
                      <a:pt x="75" y="10"/>
                    </a:lnTo>
                    <a:lnTo>
                      <a:pt x="77" y="10"/>
                    </a:lnTo>
                    <a:lnTo>
                      <a:pt x="78" y="10"/>
                    </a:lnTo>
                    <a:lnTo>
                      <a:pt x="79" y="10"/>
                    </a:lnTo>
                    <a:lnTo>
                      <a:pt x="80" y="10"/>
                    </a:lnTo>
                    <a:lnTo>
                      <a:pt x="81" y="10"/>
                    </a:lnTo>
                    <a:lnTo>
                      <a:pt x="83" y="10"/>
                    </a:lnTo>
                    <a:lnTo>
                      <a:pt x="84" y="10"/>
                    </a:lnTo>
                    <a:lnTo>
                      <a:pt x="85" y="10"/>
                    </a:lnTo>
                    <a:lnTo>
                      <a:pt x="86" y="10"/>
                    </a:lnTo>
                    <a:lnTo>
                      <a:pt x="87" y="10"/>
                    </a:lnTo>
                    <a:lnTo>
                      <a:pt x="88" y="10"/>
                    </a:lnTo>
                    <a:lnTo>
                      <a:pt x="91" y="10"/>
                    </a:lnTo>
                    <a:lnTo>
                      <a:pt x="92" y="10"/>
                    </a:lnTo>
                    <a:lnTo>
                      <a:pt x="93" y="10"/>
                    </a:lnTo>
                    <a:lnTo>
                      <a:pt x="94" y="9"/>
                    </a:lnTo>
                    <a:lnTo>
                      <a:pt x="95" y="9"/>
                    </a:lnTo>
                    <a:lnTo>
                      <a:pt x="96" y="9"/>
                    </a:lnTo>
                    <a:lnTo>
                      <a:pt x="98" y="9"/>
                    </a:lnTo>
                    <a:lnTo>
                      <a:pt x="99" y="9"/>
                    </a:lnTo>
                    <a:lnTo>
                      <a:pt x="100" y="9"/>
                    </a:lnTo>
                    <a:lnTo>
                      <a:pt x="101" y="9"/>
                    </a:lnTo>
                    <a:lnTo>
                      <a:pt x="102" y="9"/>
                    </a:lnTo>
                    <a:lnTo>
                      <a:pt x="104" y="7"/>
                    </a:lnTo>
                    <a:lnTo>
                      <a:pt x="106" y="7"/>
                    </a:lnTo>
                    <a:lnTo>
                      <a:pt x="107" y="7"/>
                    </a:lnTo>
                    <a:lnTo>
                      <a:pt x="108" y="7"/>
                    </a:lnTo>
                    <a:lnTo>
                      <a:pt x="109" y="7"/>
                    </a:lnTo>
                    <a:lnTo>
                      <a:pt x="110" y="7"/>
                    </a:lnTo>
                    <a:lnTo>
                      <a:pt x="112" y="7"/>
                    </a:lnTo>
                    <a:lnTo>
                      <a:pt x="113" y="7"/>
                    </a:lnTo>
                    <a:lnTo>
                      <a:pt x="114" y="6"/>
                    </a:lnTo>
                    <a:lnTo>
                      <a:pt x="115" y="6"/>
                    </a:lnTo>
                    <a:lnTo>
                      <a:pt x="117" y="6"/>
                    </a:lnTo>
                    <a:lnTo>
                      <a:pt x="118" y="6"/>
                    </a:lnTo>
                    <a:lnTo>
                      <a:pt x="120" y="6"/>
                    </a:lnTo>
                    <a:lnTo>
                      <a:pt x="121" y="6"/>
                    </a:lnTo>
                    <a:lnTo>
                      <a:pt x="122" y="4"/>
                    </a:lnTo>
                    <a:lnTo>
                      <a:pt x="123" y="4"/>
                    </a:lnTo>
                    <a:lnTo>
                      <a:pt x="124" y="4"/>
                    </a:lnTo>
                    <a:lnTo>
                      <a:pt x="125" y="4"/>
                    </a:lnTo>
                    <a:lnTo>
                      <a:pt x="127" y="4"/>
                    </a:lnTo>
                    <a:lnTo>
                      <a:pt x="128" y="4"/>
                    </a:lnTo>
                    <a:lnTo>
                      <a:pt x="130" y="4"/>
                    </a:lnTo>
                    <a:lnTo>
                      <a:pt x="131" y="4"/>
                    </a:lnTo>
                    <a:lnTo>
                      <a:pt x="132" y="6"/>
                    </a:lnTo>
                    <a:lnTo>
                      <a:pt x="133" y="6"/>
                    </a:lnTo>
                    <a:lnTo>
                      <a:pt x="135" y="6"/>
                    </a:lnTo>
                    <a:lnTo>
                      <a:pt x="136" y="6"/>
                    </a:lnTo>
                    <a:lnTo>
                      <a:pt x="137" y="7"/>
                    </a:lnTo>
                    <a:lnTo>
                      <a:pt x="138" y="7"/>
                    </a:lnTo>
                    <a:lnTo>
                      <a:pt x="139" y="7"/>
                    </a:lnTo>
                    <a:lnTo>
                      <a:pt x="140" y="8"/>
                    </a:lnTo>
                    <a:lnTo>
                      <a:pt x="142" y="8"/>
                    </a:lnTo>
                    <a:lnTo>
                      <a:pt x="144" y="8"/>
                    </a:lnTo>
                    <a:lnTo>
                      <a:pt x="145" y="8"/>
                    </a:lnTo>
                    <a:lnTo>
                      <a:pt x="146" y="8"/>
                    </a:lnTo>
                    <a:lnTo>
                      <a:pt x="147" y="8"/>
                    </a:lnTo>
                    <a:lnTo>
                      <a:pt x="148" y="8"/>
                    </a:lnTo>
                    <a:lnTo>
                      <a:pt x="150" y="8"/>
                    </a:lnTo>
                    <a:lnTo>
                      <a:pt x="151" y="8"/>
                    </a:lnTo>
                    <a:lnTo>
                      <a:pt x="152" y="8"/>
                    </a:lnTo>
                    <a:lnTo>
                      <a:pt x="153" y="10"/>
                    </a:lnTo>
                    <a:lnTo>
                      <a:pt x="154" y="10"/>
                    </a:lnTo>
                    <a:lnTo>
                      <a:pt x="155" y="10"/>
                    </a:lnTo>
                    <a:lnTo>
                      <a:pt x="158" y="10"/>
                    </a:lnTo>
                    <a:lnTo>
                      <a:pt x="159" y="1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45" name="Freeform 215"/>
              <p:cNvSpPr>
                <a:spLocks/>
              </p:cNvSpPr>
              <p:nvPr/>
            </p:nvSpPr>
            <p:spPr bwMode="auto">
              <a:xfrm>
                <a:off x="2309" y="2607"/>
                <a:ext cx="46" cy="18"/>
              </a:xfrm>
              <a:custGeom>
                <a:avLst/>
                <a:gdLst>
                  <a:gd name="T0" fmla="*/ 0 w 158"/>
                  <a:gd name="T1" fmla="*/ 0 h 54"/>
                  <a:gd name="T2" fmla="*/ 0 w 158"/>
                  <a:gd name="T3" fmla="*/ 0 h 54"/>
                  <a:gd name="T4" fmla="*/ 0 w 158"/>
                  <a:gd name="T5" fmla="*/ 0 h 54"/>
                  <a:gd name="T6" fmla="*/ 0 w 158"/>
                  <a:gd name="T7" fmla="*/ 0 h 54"/>
                  <a:gd name="T8" fmla="*/ 0 w 158"/>
                  <a:gd name="T9" fmla="*/ 0 h 54"/>
                  <a:gd name="T10" fmla="*/ 0 w 158"/>
                  <a:gd name="T11" fmla="*/ 0 h 54"/>
                  <a:gd name="T12" fmla="*/ 0 w 158"/>
                  <a:gd name="T13" fmla="*/ 0 h 54"/>
                  <a:gd name="T14" fmla="*/ 0 w 158"/>
                  <a:gd name="T15" fmla="*/ 0 h 54"/>
                  <a:gd name="T16" fmla="*/ 0 w 158"/>
                  <a:gd name="T17" fmla="*/ 0 h 54"/>
                  <a:gd name="T18" fmla="*/ 0 w 158"/>
                  <a:gd name="T19" fmla="*/ 0 h 54"/>
                  <a:gd name="T20" fmla="*/ 0 w 158"/>
                  <a:gd name="T21" fmla="*/ 0 h 54"/>
                  <a:gd name="T22" fmla="*/ 0 w 158"/>
                  <a:gd name="T23" fmla="*/ 0 h 54"/>
                  <a:gd name="T24" fmla="*/ 0 w 158"/>
                  <a:gd name="T25" fmla="*/ 0 h 54"/>
                  <a:gd name="T26" fmla="*/ 0 w 158"/>
                  <a:gd name="T27" fmla="*/ 0 h 54"/>
                  <a:gd name="T28" fmla="*/ 0 w 158"/>
                  <a:gd name="T29" fmla="*/ 0 h 54"/>
                  <a:gd name="T30" fmla="*/ 0 w 158"/>
                  <a:gd name="T31" fmla="*/ 0 h 54"/>
                  <a:gd name="T32" fmla="*/ 0 w 158"/>
                  <a:gd name="T33" fmla="*/ 0 h 54"/>
                  <a:gd name="T34" fmla="*/ 0 w 158"/>
                  <a:gd name="T35" fmla="*/ 0 h 54"/>
                  <a:gd name="T36" fmla="*/ 0 w 158"/>
                  <a:gd name="T37" fmla="*/ 0 h 54"/>
                  <a:gd name="T38" fmla="*/ 0 w 158"/>
                  <a:gd name="T39" fmla="*/ 0 h 54"/>
                  <a:gd name="T40" fmla="*/ 0 w 158"/>
                  <a:gd name="T41" fmla="*/ 0 h 54"/>
                  <a:gd name="T42" fmla="*/ 0 w 158"/>
                  <a:gd name="T43" fmla="*/ 0 h 54"/>
                  <a:gd name="T44" fmla="*/ 0 w 158"/>
                  <a:gd name="T45" fmla="*/ 0 h 54"/>
                  <a:gd name="T46" fmla="*/ 0 w 158"/>
                  <a:gd name="T47" fmla="*/ 0 h 54"/>
                  <a:gd name="T48" fmla="*/ 0 w 158"/>
                  <a:gd name="T49" fmla="*/ 0 h 54"/>
                  <a:gd name="T50" fmla="*/ 0 w 158"/>
                  <a:gd name="T51" fmla="*/ 0 h 54"/>
                  <a:gd name="T52" fmla="*/ 0 w 158"/>
                  <a:gd name="T53" fmla="*/ 0 h 54"/>
                  <a:gd name="T54" fmla="*/ 0 w 158"/>
                  <a:gd name="T55" fmla="*/ 0 h 54"/>
                  <a:gd name="T56" fmla="*/ 0 w 158"/>
                  <a:gd name="T57" fmla="*/ 0 h 54"/>
                  <a:gd name="T58" fmla="*/ 0 w 158"/>
                  <a:gd name="T59" fmla="*/ 0 h 54"/>
                  <a:gd name="T60" fmla="*/ 0 w 158"/>
                  <a:gd name="T61" fmla="*/ 0 h 54"/>
                  <a:gd name="T62" fmla="*/ 0 w 158"/>
                  <a:gd name="T63" fmla="*/ 0 h 54"/>
                  <a:gd name="T64" fmla="*/ 0 w 158"/>
                  <a:gd name="T65" fmla="*/ 0 h 54"/>
                  <a:gd name="T66" fmla="*/ 0 w 158"/>
                  <a:gd name="T67" fmla="*/ 0 h 54"/>
                  <a:gd name="T68" fmla="*/ 0 w 158"/>
                  <a:gd name="T69" fmla="*/ 0 h 54"/>
                  <a:gd name="T70" fmla="*/ 0 w 158"/>
                  <a:gd name="T71" fmla="*/ 0 h 54"/>
                  <a:gd name="T72" fmla="*/ 0 w 158"/>
                  <a:gd name="T73" fmla="*/ 0 h 54"/>
                  <a:gd name="T74" fmla="*/ 0 w 158"/>
                  <a:gd name="T75" fmla="*/ 0 h 54"/>
                  <a:gd name="T76" fmla="*/ 0 w 158"/>
                  <a:gd name="T77" fmla="*/ 0 h 54"/>
                  <a:gd name="T78" fmla="*/ 0 w 158"/>
                  <a:gd name="T79" fmla="*/ 0 h 54"/>
                  <a:gd name="T80" fmla="*/ 0 w 158"/>
                  <a:gd name="T81" fmla="*/ 0 h 54"/>
                  <a:gd name="T82" fmla="*/ 0 w 158"/>
                  <a:gd name="T83" fmla="*/ 0 h 54"/>
                  <a:gd name="T84" fmla="*/ 0 w 158"/>
                  <a:gd name="T85" fmla="*/ 0 h 54"/>
                  <a:gd name="T86" fmla="*/ 0 w 158"/>
                  <a:gd name="T87" fmla="*/ 0 h 54"/>
                  <a:gd name="T88" fmla="*/ 0 w 158"/>
                  <a:gd name="T89" fmla="*/ 0 h 54"/>
                  <a:gd name="T90" fmla="*/ 0 w 158"/>
                  <a:gd name="T91" fmla="*/ 0 h 54"/>
                  <a:gd name="T92" fmla="*/ 0 w 158"/>
                  <a:gd name="T93" fmla="*/ 0 h 54"/>
                  <a:gd name="T94" fmla="*/ 0 w 158"/>
                  <a:gd name="T95" fmla="*/ 0 h 54"/>
                  <a:gd name="T96" fmla="*/ 0 w 158"/>
                  <a:gd name="T97" fmla="*/ 0 h 54"/>
                  <a:gd name="T98" fmla="*/ 0 w 158"/>
                  <a:gd name="T99" fmla="*/ 0 h 54"/>
                  <a:gd name="T100" fmla="*/ 0 w 158"/>
                  <a:gd name="T101" fmla="*/ 0 h 54"/>
                  <a:gd name="T102" fmla="*/ 0 w 158"/>
                  <a:gd name="T103" fmla="*/ 0 h 54"/>
                  <a:gd name="T104" fmla="*/ 0 w 158"/>
                  <a:gd name="T105" fmla="*/ 0 h 54"/>
                  <a:gd name="T106" fmla="*/ 0 w 158"/>
                  <a:gd name="T107" fmla="*/ 0 h 54"/>
                  <a:gd name="T108" fmla="*/ 0 w 158"/>
                  <a:gd name="T109" fmla="*/ 0 h 54"/>
                  <a:gd name="T110" fmla="*/ 0 w 158"/>
                  <a:gd name="T111" fmla="*/ 0 h 54"/>
                  <a:gd name="T112" fmla="*/ 0 w 158"/>
                  <a:gd name="T113" fmla="*/ 0 h 54"/>
                  <a:gd name="T114" fmla="*/ 0 w 158"/>
                  <a:gd name="T115" fmla="*/ 0 h 54"/>
                  <a:gd name="T116" fmla="*/ 0 w 158"/>
                  <a:gd name="T117" fmla="*/ 0 h 54"/>
                  <a:gd name="T118" fmla="*/ 0 w 158"/>
                  <a:gd name="T119" fmla="*/ 0 h 54"/>
                  <a:gd name="T120" fmla="*/ 0 w 158"/>
                  <a:gd name="T121" fmla="*/ 0 h 54"/>
                  <a:gd name="T122" fmla="*/ 0 w 158"/>
                  <a:gd name="T123" fmla="*/ 0 h 54"/>
                  <a:gd name="T124" fmla="*/ 0 w 158"/>
                  <a:gd name="T125" fmla="*/ 0 h 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54">
                    <a:moveTo>
                      <a:pt x="0" y="52"/>
                    </a:moveTo>
                    <a:lnTo>
                      <a:pt x="1" y="52"/>
                    </a:lnTo>
                    <a:lnTo>
                      <a:pt x="2" y="52"/>
                    </a:lnTo>
                    <a:lnTo>
                      <a:pt x="3" y="52"/>
                    </a:lnTo>
                    <a:lnTo>
                      <a:pt x="5" y="52"/>
                    </a:lnTo>
                    <a:lnTo>
                      <a:pt x="6" y="52"/>
                    </a:lnTo>
                    <a:lnTo>
                      <a:pt x="7" y="52"/>
                    </a:lnTo>
                    <a:lnTo>
                      <a:pt x="8" y="52"/>
                    </a:lnTo>
                    <a:lnTo>
                      <a:pt x="9" y="50"/>
                    </a:lnTo>
                    <a:lnTo>
                      <a:pt x="11" y="50"/>
                    </a:lnTo>
                    <a:lnTo>
                      <a:pt x="13" y="50"/>
                    </a:lnTo>
                    <a:lnTo>
                      <a:pt x="14" y="50"/>
                    </a:lnTo>
                    <a:lnTo>
                      <a:pt x="15" y="50"/>
                    </a:lnTo>
                    <a:lnTo>
                      <a:pt x="16" y="50"/>
                    </a:lnTo>
                    <a:lnTo>
                      <a:pt x="17" y="50"/>
                    </a:lnTo>
                    <a:lnTo>
                      <a:pt x="18" y="50"/>
                    </a:lnTo>
                    <a:lnTo>
                      <a:pt x="20" y="50"/>
                    </a:lnTo>
                    <a:lnTo>
                      <a:pt x="21" y="50"/>
                    </a:lnTo>
                    <a:lnTo>
                      <a:pt x="22" y="50"/>
                    </a:lnTo>
                    <a:lnTo>
                      <a:pt x="23" y="50"/>
                    </a:lnTo>
                    <a:lnTo>
                      <a:pt x="25" y="50"/>
                    </a:lnTo>
                    <a:lnTo>
                      <a:pt x="26" y="50"/>
                    </a:lnTo>
                    <a:lnTo>
                      <a:pt x="28" y="50"/>
                    </a:lnTo>
                    <a:lnTo>
                      <a:pt x="29" y="50"/>
                    </a:lnTo>
                    <a:lnTo>
                      <a:pt x="30" y="50"/>
                    </a:lnTo>
                    <a:lnTo>
                      <a:pt x="31" y="50"/>
                    </a:lnTo>
                    <a:lnTo>
                      <a:pt x="32" y="50"/>
                    </a:lnTo>
                    <a:lnTo>
                      <a:pt x="33" y="50"/>
                    </a:lnTo>
                    <a:lnTo>
                      <a:pt x="35" y="51"/>
                    </a:lnTo>
                    <a:lnTo>
                      <a:pt x="36" y="51"/>
                    </a:lnTo>
                    <a:lnTo>
                      <a:pt x="38" y="51"/>
                    </a:lnTo>
                    <a:lnTo>
                      <a:pt x="39" y="53"/>
                    </a:lnTo>
                    <a:lnTo>
                      <a:pt x="40" y="53"/>
                    </a:lnTo>
                    <a:lnTo>
                      <a:pt x="41" y="53"/>
                    </a:lnTo>
                    <a:lnTo>
                      <a:pt x="43" y="53"/>
                    </a:lnTo>
                    <a:lnTo>
                      <a:pt x="44" y="53"/>
                    </a:lnTo>
                    <a:lnTo>
                      <a:pt x="45" y="53"/>
                    </a:lnTo>
                    <a:lnTo>
                      <a:pt x="46" y="53"/>
                    </a:lnTo>
                    <a:lnTo>
                      <a:pt x="47" y="54"/>
                    </a:lnTo>
                    <a:lnTo>
                      <a:pt x="48" y="53"/>
                    </a:lnTo>
                    <a:lnTo>
                      <a:pt x="51" y="53"/>
                    </a:lnTo>
                    <a:lnTo>
                      <a:pt x="52" y="53"/>
                    </a:lnTo>
                    <a:lnTo>
                      <a:pt x="53" y="53"/>
                    </a:lnTo>
                    <a:lnTo>
                      <a:pt x="54" y="53"/>
                    </a:lnTo>
                    <a:lnTo>
                      <a:pt x="55" y="51"/>
                    </a:lnTo>
                    <a:lnTo>
                      <a:pt x="56" y="51"/>
                    </a:lnTo>
                    <a:lnTo>
                      <a:pt x="58" y="51"/>
                    </a:lnTo>
                    <a:lnTo>
                      <a:pt x="59" y="50"/>
                    </a:lnTo>
                    <a:lnTo>
                      <a:pt x="60" y="50"/>
                    </a:lnTo>
                    <a:lnTo>
                      <a:pt x="61" y="49"/>
                    </a:lnTo>
                    <a:lnTo>
                      <a:pt x="62" y="48"/>
                    </a:lnTo>
                    <a:lnTo>
                      <a:pt x="65" y="47"/>
                    </a:lnTo>
                    <a:lnTo>
                      <a:pt x="66" y="46"/>
                    </a:lnTo>
                    <a:lnTo>
                      <a:pt x="67" y="46"/>
                    </a:lnTo>
                    <a:lnTo>
                      <a:pt x="68" y="44"/>
                    </a:lnTo>
                    <a:lnTo>
                      <a:pt x="69" y="44"/>
                    </a:lnTo>
                    <a:lnTo>
                      <a:pt x="70" y="42"/>
                    </a:lnTo>
                    <a:lnTo>
                      <a:pt x="72" y="41"/>
                    </a:lnTo>
                    <a:lnTo>
                      <a:pt x="73" y="41"/>
                    </a:lnTo>
                    <a:lnTo>
                      <a:pt x="74" y="41"/>
                    </a:lnTo>
                    <a:lnTo>
                      <a:pt x="75" y="39"/>
                    </a:lnTo>
                    <a:lnTo>
                      <a:pt x="76" y="39"/>
                    </a:lnTo>
                    <a:lnTo>
                      <a:pt x="78" y="39"/>
                    </a:lnTo>
                    <a:lnTo>
                      <a:pt x="80" y="38"/>
                    </a:lnTo>
                    <a:lnTo>
                      <a:pt x="81" y="38"/>
                    </a:lnTo>
                    <a:lnTo>
                      <a:pt x="82" y="38"/>
                    </a:lnTo>
                    <a:lnTo>
                      <a:pt x="83" y="38"/>
                    </a:lnTo>
                    <a:lnTo>
                      <a:pt x="84" y="37"/>
                    </a:lnTo>
                    <a:lnTo>
                      <a:pt x="85" y="36"/>
                    </a:lnTo>
                    <a:lnTo>
                      <a:pt x="87" y="36"/>
                    </a:lnTo>
                    <a:lnTo>
                      <a:pt x="88" y="36"/>
                    </a:lnTo>
                    <a:lnTo>
                      <a:pt x="89" y="36"/>
                    </a:lnTo>
                    <a:lnTo>
                      <a:pt x="91" y="36"/>
                    </a:lnTo>
                    <a:lnTo>
                      <a:pt x="92" y="36"/>
                    </a:lnTo>
                    <a:lnTo>
                      <a:pt x="93" y="38"/>
                    </a:lnTo>
                    <a:lnTo>
                      <a:pt x="95" y="38"/>
                    </a:lnTo>
                    <a:lnTo>
                      <a:pt x="96" y="38"/>
                    </a:lnTo>
                    <a:lnTo>
                      <a:pt x="97" y="38"/>
                    </a:lnTo>
                    <a:lnTo>
                      <a:pt x="98" y="39"/>
                    </a:lnTo>
                    <a:lnTo>
                      <a:pt x="99" y="39"/>
                    </a:lnTo>
                    <a:lnTo>
                      <a:pt x="100" y="40"/>
                    </a:lnTo>
                    <a:lnTo>
                      <a:pt x="102" y="42"/>
                    </a:lnTo>
                    <a:lnTo>
                      <a:pt x="103" y="44"/>
                    </a:lnTo>
                    <a:lnTo>
                      <a:pt x="105" y="44"/>
                    </a:lnTo>
                    <a:lnTo>
                      <a:pt x="106" y="46"/>
                    </a:lnTo>
                    <a:lnTo>
                      <a:pt x="107" y="47"/>
                    </a:lnTo>
                    <a:lnTo>
                      <a:pt x="108" y="48"/>
                    </a:lnTo>
                    <a:lnTo>
                      <a:pt x="110" y="48"/>
                    </a:lnTo>
                    <a:lnTo>
                      <a:pt x="111" y="50"/>
                    </a:lnTo>
                    <a:lnTo>
                      <a:pt x="112" y="50"/>
                    </a:lnTo>
                    <a:lnTo>
                      <a:pt x="113" y="50"/>
                    </a:lnTo>
                    <a:lnTo>
                      <a:pt x="114" y="51"/>
                    </a:lnTo>
                    <a:lnTo>
                      <a:pt x="116" y="51"/>
                    </a:lnTo>
                    <a:lnTo>
                      <a:pt x="118" y="51"/>
                    </a:lnTo>
                    <a:lnTo>
                      <a:pt x="119" y="52"/>
                    </a:lnTo>
                    <a:lnTo>
                      <a:pt x="120" y="52"/>
                    </a:lnTo>
                    <a:lnTo>
                      <a:pt x="121" y="52"/>
                    </a:lnTo>
                    <a:lnTo>
                      <a:pt x="122" y="52"/>
                    </a:lnTo>
                    <a:lnTo>
                      <a:pt x="124" y="52"/>
                    </a:lnTo>
                    <a:lnTo>
                      <a:pt x="125" y="52"/>
                    </a:lnTo>
                    <a:lnTo>
                      <a:pt x="126" y="52"/>
                    </a:lnTo>
                    <a:lnTo>
                      <a:pt x="127" y="51"/>
                    </a:lnTo>
                    <a:lnTo>
                      <a:pt x="128" y="51"/>
                    </a:lnTo>
                    <a:lnTo>
                      <a:pt x="129" y="49"/>
                    </a:lnTo>
                    <a:lnTo>
                      <a:pt x="132" y="49"/>
                    </a:lnTo>
                    <a:lnTo>
                      <a:pt x="133" y="48"/>
                    </a:lnTo>
                    <a:lnTo>
                      <a:pt x="134" y="47"/>
                    </a:lnTo>
                    <a:lnTo>
                      <a:pt x="135" y="45"/>
                    </a:lnTo>
                    <a:lnTo>
                      <a:pt x="136" y="44"/>
                    </a:lnTo>
                    <a:lnTo>
                      <a:pt x="137" y="42"/>
                    </a:lnTo>
                    <a:lnTo>
                      <a:pt x="139" y="40"/>
                    </a:lnTo>
                    <a:lnTo>
                      <a:pt x="140" y="39"/>
                    </a:lnTo>
                    <a:lnTo>
                      <a:pt x="141" y="36"/>
                    </a:lnTo>
                    <a:lnTo>
                      <a:pt x="142" y="33"/>
                    </a:lnTo>
                    <a:lnTo>
                      <a:pt x="143" y="31"/>
                    </a:lnTo>
                    <a:lnTo>
                      <a:pt x="145" y="28"/>
                    </a:lnTo>
                    <a:lnTo>
                      <a:pt x="146" y="27"/>
                    </a:lnTo>
                    <a:lnTo>
                      <a:pt x="148" y="26"/>
                    </a:lnTo>
                    <a:lnTo>
                      <a:pt x="149" y="24"/>
                    </a:lnTo>
                    <a:lnTo>
                      <a:pt x="150" y="23"/>
                    </a:lnTo>
                    <a:lnTo>
                      <a:pt x="151" y="20"/>
                    </a:lnTo>
                    <a:lnTo>
                      <a:pt x="152" y="11"/>
                    </a:lnTo>
                    <a:lnTo>
                      <a:pt x="153" y="7"/>
                    </a:lnTo>
                    <a:lnTo>
                      <a:pt x="155" y="4"/>
                    </a:lnTo>
                    <a:lnTo>
                      <a:pt x="156" y="3"/>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412" name="Group 216"/>
            <p:cNvGrpSpPr>
              <a:grpSpLocks/>
            </p:cNvGrpSpPr>
            <p:nvPr/>
          </p:nvGrpSpPr>
          <p:grpSpPr bwMode="auto">
            <a:xfrm>
              <a:off x="1595" y="3574"/>
              <a:ext cx="755" cy="173"/>
              <a:chOff x="1599" y="3574"/>
              <a:chExt cx="755" cy="173"/>
            </a:xfrm>
          </p:grpSpPr>
          <p:sp>
            <p:nvSpPr>
              <p:cNvPr id="11413" name="Freeform 217"/>
              <p:cNvSpPr>
                <a:spLocks/>
              </p:cNvSpPr>
              <p:nvPr/>
            </p:nvSpPr>
            <p:spPr bwMode="auto">
              <a:xfrm>
                <a:off x="1612" y="3613"/>
                <a:ext cx="46" cy="97"/>
              </a:xfrm>
              <a:custGeom>
                <a:avLst/>
                <a:gdLst>
                  <a:gd name="T0" fmla="*/ 0 w 158"/>
                  <a:gd name="T1" fmla="*/ 0 h 970"/>
                  <a:gd name="T2" fmla="*/ 0 w 158"/>
                  <a:gd name="T3" fmla="*/ 0 h 970"/>
                  <a:gd name="T4" fmla="*/ 0 w 158"/>
                  <a:gd name="T5" fmla="*/ 0 h 970"/>
                  <a:gd name="T6" fmla="*/ 0 w 158"/>
                  <a:gd name="T7" fmla="*/ 0 h 970"/>
                  <a:gd name="T8" fmla="*/ 0 w 158"/>
                  <a:gd name="T9" fmla="*/ 0 h 970"/>
                  <a:gd name="T10" fmla="*/ 0 w 158"/>
                  <a:gd name="T11" fmla="*/ 0 h 970"/>
                  <a:gd name="T12" fmla="*/ 0 w 158"/>
                  <a:gd name="T13" fmla="*/ 0 h 970"/>
                  <a:gd name="T14" fmla="*/ 0 w 158"/>
                  <a:gd name="T15" fmla="*/ 0 h 970"/>
                  <a:gd name="T16" fmla="*/ 0 w 158"/>
                  <a:gd name="T17" fmla="*/ 0 h 970"/>
                  <a:gd name="T18" fmla="*/ 0 w 158"/>
                  <a:gd name="T19" fmla="*/ 0 h 970"/>
                  <a:gd name="T20" fmla="*/ 0 w 158"/>
                  <a:gd name="T21" fmla="*/ 0 h 970"/>
                  <a:gd name="T22" fmla="*/ 0 w 158"/>
                  <a:gd name="T23" fmla="*/ 0 h 970"/>
                  <a:gd name="T24" fmla="*/ 0 w 158"/>
                  <a:gd name="T25" fmla="*/ 0 h 970"/>
                  <a:gd name="T26" fmla="*/ 0 w 158"/>
                  <a:gd name="T27" fmla="*/ 0 h 970"/>
                  <a:gd name="T28" fmla="*/ 0 w 158"/>
                  <a:gd name="T29" fmla="*/ 0 h 970"/>
                  <a:gd name="T30" fmla="*/ 0 w 158"/>
                  <a:gd name="T31" fmla="*/ 0 h 970"/>
                  <a:gd name="T32" fmla="*/ 0 w 158"/>
                  <a:gd name="T33" fmla="*/ 0 h 970"/>
                  <a:gd name="T34" fmla="*/ 0 w 158"/>
                  <a:gd name="T35" fmla="*/ 0 h 970"/>
                  <a:gd name="T36" fmla="*/ 0 w 158"/>
                  <a:gd name="T37" fmla="*/ 0 h 970"/>
                  <a:gd name="T38" fmla="*/ 0 w 158"/>
                  <a:gd name="T39" fmla="*/ 0 h 970"/>
                  <a:gd name="T40" fmla="*/ 0 w 158"/>
                  <a:gd name="T41" fmla="*/ 0 h 970"/>
                  <a:gd name="T42" fmla="*/ 0 w 158"/>
                  <a:gd name="T43" fmla="*/ 0 h 970"/>
                  <a:gd name="T44" fmla="*/ 0 w 158"/>
                  <a:gd name="T45" fmla="*/ 0 h 970"/>
                  <a:gd name="T46" fmla="*/ 0 w 158"/>
                  <a:gd name="T47" fmla="*/ 0 h 970"/>
                  <a:gd name="T48" fmla="*/ 0 w 158"/>
                  <a:gd name="T49" fmla="*/ 0 h 970"/>
                  <a:gd name="T50" fmla="*/ 0 w 158"/>
                  <a:gd name="T51" fmla="*/ 0 h 970"/>
                  <a:gd name="T52" fmla="*/ 0 w 158"/>
                  <a:gd name="T53" fmla="*/ 0 h 970"/>
                  <a:gd name="T54" fmla="*/ 0 w 158"/>
                  <a:gd name="T55" fmla="*/ 0 h 970"/>
                  <a:gd name="T56" fmla="*/ 0 w 158"/>
                  <a:gd name="T57" fmla="*/ 0 h 970"/>
                  <a:gd name="T58" fmla="*/ 0 w 158"/>
                  <a:gd name="T59" fmla="*/ 0 h 970"/>
                  <a:gd name="T60" fmla="*/ 0 w 158"/>
                  <a:gd name="T61" fmla="*/ 0 h 970"/>
                  <a:gd name="T62" fmla="*/ 0 w 158"/>
                  <a:gd name="T63" fmla="*/ 0 h 970"/>
                  <a:gd name="T64" fmla="*/ 0 w 158"/>
                  <a:gd name="T65" fmla="*/ 0 h 970"/>
                  <a:gd name="T66" fmla="*/ 0 w 158"/>
                  <a:gd name="T67" fmla="*/ 0 h 970"/>
                  <a:gd name="T68" fmla="*/ 0 w 158"/>
                  <a:gd name="T69" fmla="*/ 0 h 970"/>
                  <a:gd name="T70" fmla="*/ 0 w 158"/>
                  <a:gd name="T71" fmla="*/ 0 h 970"/>
                  <a:gd name="T72" fmla="*/ 0 w 158"/>
                  <a:gd name="T73" fmla="*/ 0 h 970"/>
                  <a:gd name="T74" fmla="*/ 0 w 158"/>
                  <a:gd name="T75" fmla="*/ 0 h 970"/>
                  <a:gd name="T76" fmla="*/ 0 w 158"/>
                  <a:gd name="T77" fmla="*/ 0 h 970"/>
                  <a:gd name="T78" fmla="*/ 0 w 158"/>
                  <a:gd name="T79" fmla="*/ 0 h 970"/>
                  <a:gd name="T80" fmla="*/ 0 w 158"/>
                  <a:gd name="T81" fmla="*/ 0 h 970"/>
                  <a:gd name="T82" fmla="*/ 0 w 158"/>
                  <a:gd name="T83" fmla="*/ 0 h 970"/>
                  <a:gd name="T84" fmla="*/ 0 w 158"/>
                  <a:gd name="T85" fmla="*/ 0 h 970"/>
                  <a:gd name="T86" fmla="*/ 0 w 158"/>
                  <a:gd name="T87" fmla="*/ 0 h 970"/>
                  <a:gd name="T88" fmla="*/ 0 w 158"/>
                  <a:gd name="T89" fmla="*/ 0 h 970"/>
                  <a:gd name="T90" fmla="*/ 0 w 158"/>
                  <a:gd name="T91" fmla="*/ 0 h 970"/>
                  <a:gd name="T92" fmla="*/ 0 w 158"/>
                  <a:gd name="T93" fmla="*/ 0 h 970"/>
                  <a:gd name="T94" fmla="*/ 0 w 158"/>
                  <a:gd name="T95" fmla="*/ 0 h 970"/>
                  <a:gd name="T96" fmla="*/ 0 w 158"/>
                  <a:gd name="T97" fmla="*/ 0 h 970"/>
                  <a:gd name="T98" fmla="*/ 0 w 158"/>
                  <a:gd name="T99" fmla="*/ 0 h 970"/>
                  <a:gd name="T100" fmla="*/ 0 w 158"/>
                  <a:gd name="T101" fmla="*/ 0 h 970"/>
                  <a:gd name="T102" fmla="*/ 0 w 158"/>
                  <a:gd name="T103" fmla="*/ 0 h 970"/>
                  <a:gd name="T104" fmla="*/ 0 w 158"/>
                  <a:gd name="T105" fmla="*/ 0 h 970"/>
                  <a:gd name="T106" fmla="*/ 0 w 158"/>
                  <a:gd name="T107" fmla="*/ 0 h 970"/>
                  <a:gd name="T108" fmla="*/ 0 w 158"/>
                  <a:gd name="T109" fmla="*/ 0 h 970"/>
                  <a:gd name="T110" fmla="*/ 0 w 158"/>
                  <a:gd name="T111" fmla="*/ 0 h 970"/>
                  <a:gd name="T112" fmla="*/ 0 w 158"/>
                  <a:gd name="T113" fmla="*/ 0 h 970"/>
                  <a:gd name="T114" fmla="*/ 0 w 158"/>
                  <a:gd name="T115" fmla="*/ 0 h 970"/>
                  <a:gd name="T116" fmla="*/ 0 w 158"/>
                  <a:gd name="T117" fmla="*/ 0 h 970"/>
                  <a:gd name="T118" fmla="*/ 0 w 158"/>
                  <a:gd name="T119" fmla="*/ 0 h 970"/>
                  <a:gd name="T120" fmla="*/ 0 w 158"/>
                  <a:gd name="T121" fmla="*/ 0 h 970"/>
                  <a:gd name="T122" fmla="*/ 0 w 158"/>
                  <a:gd name="T123" fmla="*/ 0 h 970"/>
                  <a:gd name="T124" fmla="*/ 0 w 158"/>
                  <a:gd name="T125" fmla="*/ 0 h 9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970">
                    <a:moveTo>
                      <a:pt x="0" y="0"/>
                    </a:moveTo>
                    <a:lnTo>
                      <a:pt x="1" y="7"/>
                    </a:lnTo>
                    <a:lnTo>
                      <a:pt x="3" y="13"/>
                    </a:lnTo>
                    <a:lnTo>
                      <a:pt x="5" y="20"/>
                    </a:lnTo>
                    <a:lnTo>
                      <a:pt x="6" y="20"/>
                    </a:lnTo>
                    <a:lnTo>
                      <a:pt x="7" y="32"/>
                    </a:lnTo>
                    <a:lnTo>
                      <a:pt x="8" y="45"/>
                    </a:lnTo>
                    <a:lnTo>
                      <a:pt x="9" y="122"/>
                    </a:lnTo>
                    <a:lnTo>
                      <a:pt x="10" y="135"/>
                    </a:lnTo>
                    <a:lnTo>
                      <a:pt x="12" y="153"/>
                    </a:lnTo>
                    <a:lnTo>
                      <a:pt x="13" y="250"/>
                    </a:lnTo>
                    <a:lnTo>
                      <a:pt x="14" y="250"/>
                    </a:lnTo>
                    <a:lnTo>
                      <a:pt x="16" y="256"/>
                    </a:lnTo>
                    <a:lnTo>
                      <a:pt x="17" y="263"/>
                    </a:lnTo>
                    <a:lnTo>
                      <a:pt x="18" y="269"/>
                    </a:lnTo>
                    <a:lnTo>
                      <a:pt x="20" y="282"/>
                    </a:lnTo>
                    <a:lnTo>
                      <a:pt x="21" y="300"/>
                    </a:lnTo>
                    <a:lnTo>
                      <a:pt x="22" y="390"/>
                    </a:lnTo>
                    <a:lnTo>
                      <a:pt x="23" y="390"/>
                    </a:lnTo>
                    <a:lnTo>
                      <a:pt x="24" y="397"/>
                    </a:lnTo>
                    <a:lnTo>
                      <a:pt x="26" y="397"/>
                    </a:lnTo>
                    <a:lnTo>
                      <a:pt x="27" y="409"/>
                    </a:lnTo>
                    <a:lnTo>
                      <a:pt x="29" y="416"/>
                    </a:lnTo>
                    <a:lnTo>
                      <a:pt x="30" y="441"/>
                    </a:lnTo>
                    <a:lnTo>
                      <a:pt x="31" y="473"/>
                    </a:lnTo>
                    <a:lnTo>
                      <a:pt x="32" y="493"/>
                    </a:lnTo>
                    <a:lnTo>
                      <a:pt x="34" y="511"/>
                    </a:lnTo>
                    <a:lnTo>
                      <a:pt x="35" y="517"/>
                    </a:lnTo>
                    <a:lnTo>
                      <a:pt x="36" y="524"/>
                    </a:lnTo>
                    <a:lnTo>
                      <a:pt x="37" y="530"/>
                    </a:lnTo>
                    <a:lnTo>
                      <a:pt x="38" y="537"/>
                    </a:lnTo>
                    <a:lnTo>
                      <a:pt x="39" y="543"/>
                    </a:lnTo>
                    <a:lnTo>
                      <a:pt x="41" y="550"/>
                    </a:lnTo>
                    <a:lnTo>
                      <a:pt x="43" y="556"/>
                    </a:lnTo>
                    <a:lnTo>
                      <a:pt x="44" y="563"/>
                    </a:lnTo>
                    <a:lnTo>
                      <a:pt x="45" y="575"/>
                    </a:lnTo>
                    <a:lnTo>
                      <a:pt x="46" y="581"/>
                    </a:lnTo>
                    <a:lnTo>
                      <a:pt x="47" y="588"/>
                    </a:lnTo>
                    <a:lnTo>
                      <a:pt x="49" y="607"/>
                    </a:lnTo>
                    <a:lnTo>
                      <a:pt x="50" y="627"/>
                    </a:lnTo>
                    <a:lnTo>
                      <a:pt x="51" y="638"/>
                    </a:lnTo>
                    <a:lnTo>
                      <a:pt x="52" y="645"/>
                    </a:lnTo>
                    <a:lnTo>
                      <a:pt x="53" y="651"/>
                    </a:lnTo>
                    <a:lnTo>
                      <a:pt x="54" y="658"/>
                    </a:lnTo>
                    <a:lnTo>
                      <a:pt x="57" y="671"/>
                    </a:lnTo>
                    <a:lnTo>
                      <a:pt x="58" y="677"/>
                    </a:lnTo>
                    <a:lnTo>
                      <a:pt x="59" y="684"/>
                    </a:lnTo>
                    <a:lnTo>
                      <a:pt x="60" y="690"/>
                    </a:lnTo>
                    <a:lnTo>
                      <a:pt x="61" y="697"/>
                    </a:lnTo>
                    <a:lnTo>
                      <a:pt x="62" y="703"/>
                    </a:lnTo>
                    <a:lnTo>
                      <a:pt x="64" y="709"/>
                    </a:lnTo>
                    <a:lnTo>
                      <a:pt x="65" y="715"/>
                    </a:lnTo>
                    <a:lnTo>
                      <a:pt x="66" y="722"/>
                    </a:lnTo>
                    <a:lnTo>
                      <a:pt x="67" y="728"/>
                    </a:lnTo>
                    <a:lnTo>
                      <a:pt x="69" y="735"/>
                    </a:lnTo>
                    <a:lnTo>
                      <a:pt x="70" y="741"/>
                    </a:lnTo>
                    <a:lnTo>
                      <a:pt x="72" y="748"/>
                    </a:lnTo>
                    <a:lnTo>
                      <a:pt x="73" y="754"/>
                    </a:lnTo>
                    <a:lnTo>
                      <a:pt x="74" y="754"/>
                    </a:lnTo>
                    <a:lnTo>
                      <a:pt x="75" y="761"/>
                    </a:lnTo>
                    <a:lnTo>
                      <a:pt x="76" y="767"/>
                    </a:lnTo>
                    <a:lnTo>
                      <a:pt x="77" y="767"/>
                    </a:lnTo>
                    <a:lnTo>
                      <a:pt x="79" y="772"/>
                    </a:lnTo>
                    <a:lnTo>
                      <a:pt x="80" y="779"/>
                    </a:lnTo>
                    <a:lnTo>
                      <a:pt x="81" y="785"/>
                    </a:lnTo>
                    <a:lnTo>
                      <a:pt x="83" y="785"/>
                    </a:lnTo>
                    <a:lnTo>
                      <a:pt x="84" y="792"/>
                    </a:lnTo>
                    <a:lnTo>
                      <a:pt x="85" y="792"/>
                    </a:lnTo>
                    <a:lnTo>
                      <a:pt x="87" y="798"/>
                    </a:lnTo>
                    <a:lnTo>
                      <a:pt x="88" y="805"/>
                    </a:lnTo>
                    <a:lnTo>
                      <a:pt x="89" y="805"/>
                    </a:lnTo>
                    <a:lnTo>
                      <a:pt x="90" y="811"/>
                    </a:lnTo>
                    <a:lnTo>
                      <a:pt x="91" y="811"/>
                    </a:lnTo>
                    <a:lnTo>
                      <a:pt x="92" y="818"/>
                    </a:lnTo>
                    <a:lnTo>
                      <a:pt x="94" y="818"/>
                    </a:lnTo>
                    <a:lnTo>
                      <a:pt x="96" y="824"/>
                    </a:lnTo>
                    <a:lnTo>
                      <a:pt x="97" y="824"/>
                    </a:lnTo>
                    <a:lnTo>
                      <a:pt x="98" y="824"/>
                    </a:lnTo>
                    <a:lnTo>
                      <a:pt x="99" y="831"/>
                    </a:lnTo>
                    <a:lnTo>
                      <a:pt x="100" y="830"/>
                    </a:lnTo>
                    <a:lnTo>
                      <a:pt x="102" y="836"/>
                    </a:lnTo>
                    <a:lnTo>
                      <a:pt x="103" y="836"/>
                    </a:lnTo>
                    <a:lnTo>
                      <a:pt x="104" y="843"/>
                    </a:lnTo>
                    <a:lnTo>
                      <a:pt x="105" y="843"/>
                    </a:lnTo>
                    <a:lnTo>
                      <a:pt x="106" y="849"/>
                    </a:lnTo>
                    <a:lnTo>
                      <a:pt x="107" y="849"/>
                    </a:lnTo>
                    <a:lnTo>
                      <a:pt x="110" y="849"/>
                    </a:lnTo>
                    <a:lnTo>
                      <a:pt x="111" y="856"/>
                    </a:lnTo>
                    <a:lnTo>
                      <a:pt x="112" y="856"/>
                    </a:lnTo>
                    <a:lnTo>
                      <a:pt x="113" y="862"/>
                    </a:lnTo>
                    <a:lnTo>
                      <a:pt x="114" y="869"/>
                    </a:lnTo>
                    <a:lnTo>
                      <a:pt x="116" y="869"/>
                    </a:lnTo>
                    <a:lnTo>
                      <a:pt x="117" y="875"/>
                    </a:lnTo>
                    <a:lnTo>
                      <a:pt x="118" y="875"/>
                    </a:lnTo>
                    <a:lnTo>
                      <a:pt x="119" y="882"/>
                    </a:lnTo>
                    <a:lnTo>
                      <a:pt x="120" y="888"/>
                    </a:lnTo>
                    <a:lnTo>
                      <a:pt x="121" y="888"/>
                    </a:lnTo>
                    <a:lnTo>
                      <a:pt x="124" y="893"/>
                    </a:lnTo>
                    <a:lnTo>
                      <a:pt x="125" y="893"/>
                    </a:lnTo>
                    <a:lnTo>
                      <a:pt x="126" y="900"/>
                    </a:lnTo>
                    <a:lnTo>
                      <a:pt x="127" y="900"/>
                    </a:lnTo>
                    <a:lnTo>
                      <a:pt x="128" y="900"/>
                    </a:lnTo>
                    <a:lnTo>
                      <a:pt x="129" y="906"/>
                    </a:lnTo>
                    <a:lnTo>
                      <a:pt x="131" y="913"/>
                    </a:lnTo>
                    <a:lnTo>
                      <a:pt x="132" y="913"/>
                    </a:lnTo>
                    <a:lnTo>
                      <a:pt x="133" y="919"/>
                    </a:lnTo>
                    <a:lnTo>
                      <a:pt x="134" y="919"/>
                    </a:lnTo>
                    <a:lnTo>
                      <a:pt x="136" y="926"/>
                    </a:lnTo>
                    <a:lnTo>
                      <a:pt x="137" y="926"/>
                    </a:lnTo>
                    <a:lnTo>
                      <a:pt x="139" y="926"/>
                    </a:lnTo>
                    <a:lnTo>
                      <a:pt x="140" y="932"/>
                    </a:lnTo>
                    <a:lnTo>
                      <a:pt x="141" y="932"/>
                    </a:lnTo>
                    <a:lnTo>
                      <a:pt x="142" y="939"/>
                    </a:lnTo>
                    <a:lnTo>
                      <a:pt x="143" y="939"/>
                    </a:lnTo>
                    <a:lnTo>
                      <a:pt x="144" y="945"/>
                    </a:lnTo>
                    <a:lnTo>
                      <a:pt x="146" y="945"/>
                    </a:lnTo>
                    <a:lnTo>
                      <a:pt x="147" y="945"/>
                    </a:lnTo>
                    <a:lnTo>
                      <a:pt x="149" y="951"/>
                    </a:lnTo>
                    <a:lnTo>
                      <a:pt x="150" y="951"/>
                    </a:lnTo>
                    <a:lnTo>
                      <a:pt x="151" y="957"/>
                    </a:lnTo>
                    <a:lnTo>
                      <a:pt x="152" y="957"/>
                    </a:lnTo>
                    <a:lnTo>
                      <a:pt x="154" y="964"/>
                    </a:lnTo>
                    <a:lnTo>
                      <a:pt x="155" y="964"/>
                    </a:lnTo>
                    <a:lnTo>
                      <a:pt x="156" y="964"/>
                    </a:lnTo>
                    <a:lnTo>
                      <a:pt x="157" y="970"/>
                    </a:lnTo>
                    <a:lnTo>
                      <a:pt x="158" y="97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4" name="Freeform 218"/>
              <p:cNvSpPr>
                <a:spLocks/>
              </p:cNvSpPr>
              <p:nvPr/>
            </p:nvSpPr>
            <p:spPr bwMode="auto">
              <a:xfrm>
                <a:off x="1658" y="3710"/>
                <a:ext cx="47" cy="24"/>
              </a:xfrm>
              <a:custGeom>
                <a:avLst/>
                <a:gdLst>
                  <a:gd name="T0" fmla="*/ 0 w 158"/>
                  <a:gd name="T1" fmla="*/ 0 h 236"/>
                  <a:gd name="T2" fmla="*/ 0 w 158"/>
                  <a:gd name="T3" fmla="*/ 0 h 236"/>
                  <a:gd name="T4" fmla="*/ 0 w 158"/>
                  <a:gd name="T5" fmla="*/ 0 h 236"/>
                  <a:gd name="T6" fmla="*/ 0 w 158"/>
                  <a:gd name="T7" fmla="*/ 0 h 236"/>
                  <a:gd name="T8" fmla="*/ 0 w 158"/>
                  <a:gd name="T9" fmla="*/ 0 h 236"/>
                  <a:gd name="T10" fmla="*/ 0 w 158"/>
                  <a:gd name="T11" fmla="*/ 0 h 236"/>
                  <a:gd name="T12" fmla="*/ 0 w 158"/>
                  <a:gd name="T13" fmla="*/ 0 h 236"/>
                  <a:gd name="T14" fmla="*/ 0 w 158"/>
                  <a:gd name="T15" fmla="*/ 0 h 236"/>
                  <a:gd name="T16" fmla="*/ 0 w 158"/>
                  <a:gd name="T17" fmla="*/ 0 h 236"/>
                  <a:gd name="T18" fmla="*/ 0 w 158"/>
                  <a:gd name="T19" fmla="*/ 0 h 236"/>
                  <a:gd name="T20" fmla="*/ 0 w 158"/>
                  <a:gd name="T21" fmla="*/ 0 h 236"/>
                  <a:gd name="T22" fmla="*/ 0 w 158"/>
                  <a:gd name="T23" fmla="*/ 0 h 236"/>
                  <a:gd name="T24" fmla="*/ 0 w 158"/>
                  <a:gd name="T25" fmla="*/ 0 h 236"/>
                  <a:gd name="T26" fmla="*/ 0 w 158"/>
                  <a:gd name="T27" fmla="*/ 0 h 236"/>
                  <a:gd name="T28" fmla="*/ 0 w 158"/>
                  <a:gd name="T29" fmla="*/ 0 h 236"/>
                  <a:gd name="T30" fmla="*/ 0 w 158"/>
                  <a:gd name="T31" fmla="*/ 0 h 236"/>
                  <a:gd name="T32" fmla="*/ 0 w 158"/>
                  <a:gd name="T33" fmla="*/ 0 h 236"/>
                  <a:gd name="T34" fmla="*/ 0 w 158"/>
                  <a:gd name="T35" fmla="*/ 0 h 236"/>
                  <a:gd name="T36" fmla="*/ 0 w 158"/>
                  <a:gd name="T37" fmla="*/ 0 h 236"/>
                  <a:gd name="T38" fmla="*/ 0 w 158"/>
                  <a:gd name="T39" fmla="*/ 0 h 236"/>
                  <a:gd name="T40" fmla="*/ 0 w 158"/>
                  <a:gd name="T41" fmla="*/ 0 h 236"/>
                  <a:gd name="T42" fmla="*/ 0 w 158"/>
                  <a:gd name="T43" fmla="*/ 0 h 236"/>
                  <a:gd name="T44" fmla="*/ 0 w 158"/>
                  <a:gd name="T45" fmla="*/ 0 h 236"/>
                  <a:gd name="T46" fmla="*/ 0 w 158"/>
                  <a:gd name="T47" fmla="*/ 0 h 236"/>
                  <a:gd name="T48" fmla="*/ 0 w 158"/>
                  <a:gd name="T49" fmla="*/ 0 h 236"/>
                  <a:gd name="T50" fmla="*/ 0 w 158"/>
                  <a:gd name="T51" fmla="*/ 0 h 236"/>
                  <a:gd name="T52" fmla="*/ 0 w 158"/>
                  <a:gd name="T53" fmla="*/ 0 h 236"/>
                  <a:gd name="T54" fmla="*/ 0 w 158"/>
                  <a:gd name="T55" fmla="*/ 0 h 236"/>
                  <a:gd name="T56" fmla="*/ 0 w 158"/>
                  <a:gd name="T57" fmla="*/ 0 h 236"/>
                  <a:gd name="T58" fmla="*/ 0 w 158"/>
                  <a:gd name="T59" fmla="*/ 0 h 236"/>
                  <a:gd name="T60" fmla="*/ 0 w 158"/>
                  <a:gd name="T61" fmla="*/ 0 h 236"/>
                  <a:gd name="T62" fmla="*/ 0 w 158"/>
                  <a:gd name="T63" fmla="*/ 0 h 236"/>
                  <a:gd name="T64" fmla="*/ 0 w 158"/>
                  <a:gd name="T65" fmla="*/ 0 h 236"/>
                  <a:gd name="T66" fmla="*/ 0 w 158"/>
                  <a:gd name="T67" fmla="*/ 0 h 236"/>
                  <a:gd name="T68" fmla="*/ 0 w 158"/>
                  <a:gd name="T69" fmla="*/ 0 h 236"/>
                  <a:gd name="T70" fmla="*/ 0 w 158"/>
                  <a:gd name="T71" fmla="*/ 0 h 236"/>
                  <a:gd name="T72" fmla="*/ 0 w 158"/>
                  <a:gd name="T73" fmla="*/ 0 h 236"/>
                  <a:gd name="T74" fmla="*/ 0 w 158"/>
                  <a:gd name="T75" fmla="*/ 0 h 236"/>
                  <a:gd name="T76" fmla="*/ 0 w 158"/>
                  <a:gd name="T77" fmla="*/ 0 h 236"/>
                  <a:gd name="T78" fmla="*/ 0 w 158"/>
                  <a:gd name="T79" fmla="*/ 0 h 236"/>
                  <a:gd name="T80" fmla="*/ 0 w 158"/>
                  <a:gd name="T81" fmla="*/ 0 h 236"/>
                  <a:gd name="T82" fmla="*/ 0 w 158"/>
                  <a:gd name="T83" fmla="*/ 0 h 236"/>
                  <a:gd name="T84" fmla="*/ 0 w 158"/>
                  <a:gd name="T85" fmla="*/ 0 h 236"/>
                  <a:gd name="T86" fmla="*/ 0 w 158"/>
                  <a:gd name="T87" fmla="*/ 0 h 236"/>
                  <a:gd name="T88" fmla="*/ 0 w 158"/>
                  <a:gd name="T89" fmla="*/ 0 h 236"/>
                  <a:gd name="T90" fmla="*/ 0 w 158"/>
                  <a:gd name="T91" fmla="*/ 0 h 236"/>
                  <a:gd name="T92" fmla="*/ 0 w 158"/>
                  <a:gd name="T93" fmla="*/ 0 h 236"/>
                  <a:gd name="T94" fmla="*/ 0 w 158"/>
                  <a:gd name="T95" fmla="*/ 0 h 236"/>
                  <a:gd name="T96" fmla="*/ 0 w 158"/>
                  <a:gd name="T97" fmla="*/ 0 h 236"/>
                  <a:gd name="T98" fmla="*/ 0 w 158"/>
                  <a:gd name="T99" fmla="*/ 0 h 236"/>
                  <a:gd name="T100" fmla="*/ 0 w 158"/>
                  <a:gd name="T101" fmla="*/ 0 h 236"/>
                  <a:gd name="T102" fmla="*/ 0 w 158"/>
                  <a:gd name="T103" fmla="*/ 0 h 236"/>
                  <a:gd name="T104" fmla="*/ 0 w 158"/>
                  <a:gd name="T105" fmla="*/ 0 h 236"/>
                  <a:gd name="T106" fmla="*/ 0 w 158"/>
                  <a:gd name="T107" fmla="*/ 0 h 236"/>
                  <a:gd name="T108" fmla="*/ 0 w 158"/>
                  <a:gd name="T109" fmla="*/ 0 h 236"/>
                  <a:gd name="T110" fmla="*/ 0 w 158"/>
                  <a:gd name="T111" fmla="*/ 0 h 236"/>
                  <a:gd name="T112" fmla="*/ 0 w 158"/>
                  <a:gd name="T113" fmla="*/ 0 h 236"/>
                  <a:gd name="T114" fmla="*/ 0 w 158"/>
                  <a:gd name="T115" fmla="*/ 0 h 236"/>
                  <a:gd name="T116" fmla="*/ 0 w 158"/>
                  <a:gd name="T117" fmla="*/ 0 h 236"/>
                  <a:gd name="T118" fmla="*/ 0 w 158"/>
                  <a:gd name="T119" fmla="*/ 0 h 236"/>
                  <a:gd name="T120" fmla="*/ 0 w 158"/>
                  <a:gd name="T121" fmla="*/ 0 h 236"/>
                  <a:gd name="T122" fmla="*/ 0 w 158"/>
                  <a:gd name="T123" fmla="*/ 0 h 236"/>
                  <a:gd name="T124" fmla="*/ 0 w 158"/>
                  <a:gd name="T125" fmla="*/ 0 h 2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36">
                    <a:moveTo>
                      <a:pt x="0" y="0"/>
                    </a:moveTo>
                    <a:lnTo>
                      <a:pt x="1" y="7"/>
                    </a:lnTo>
                    <a:lnTo>
                      <a:pt x="3" y="7"/>
                    </a:lnTo>
                    <a:lnTo>
                      <a:pt x="5" y="13"/>
                    </a:lnTo>
                    <a:lnTo>
                      <a:pt x="6" y="20"/>
                    </a:lnTo>
                    <a:lnTo>
                      <a:pt x="7" y="20"/>
                    </a:lnTo>
                    <a:lnTo>
                      <a:pt x="8" y="20"/>
                    </a:lnTo>
                    <a:lnTo>
                      <a:pt x="9" y="26"/>
                    </a:lnTo>
                    <a:lnTo>
                      <a:pt x="11" y="26"/>
                    </a:lnTo>
                    <a:lnTo>
                      <a:pt x="12" y="32"/>
                    </a:lnTo>
                    <a:lnTo>
                      <a:pt x="13" y="32"/>
                    </a:lnTo>
                    <a:lnTo>
                      <a:pt x="14" y="32"/>
                    </a:lnTo>
                    <a:lnTo>
                      <a:pt x="15" y="32"/>
                    </a:lnTo>
                    <a:lnTo>
                      <a:pt x="16" y="38"/>
                    </a:lnTo>
                    <a:lnTo>
                      <a:pt x="19" y="38"/>
                    </a:lnTo>
                    <a:lnTo>
                      <a:pt x="20" y="38"/>
                    </a:lnTo>
                    <a:lnTo>
                      <a:pt x="21" y="44"/>
                    </a:lnTo>
                    <a:lnTo>
                      <a:pt x="22" y="44"/>
                    </a:lnTo>
                    <a:lnTo>
                      <a:pt x="23" y="51"/>
                    </a:lnTo>
                    <a:lnTo>
                      <a:pt x="24" y="51"/>
                    </a:lnTo>
                    <a:lnTo>
                      <a:pt x="26" y="51"/>
                    </a:lnTo>
                    <a:lnTo>
                      <a:pt x="27" y="57"/>
                    </a:lnTo>
                    <a:lnTo>
                      <a:pt x="28" y="57"/>
                    </a:lnTo>
                    <a:lnTo>
                      <a:pt x="29" y="57"/>
                    </a:lnTo>
                    <a:lnTo>
                      <a:pt x="31" y="64"/>
                    </a:lnTo>
                    <a:lnTo>
                      <a:pt x="32" y="64"/>
                    </a:lnTo>
                    <a:lnTo>
                      <a:pt x="34" y="70"/>
                    </a:lnTo>
                    <a:lnTo>
                      <a:pt x="35" y="70"/>
                    </a:lnTo>
                    <a:lnTo>
                      <a:pt x="36" y="70"/>
                    </a:lnTo>
                    <a:lnTo>
                      <a:pt x="37" y="70"/>
                    </a:lnTo>
                    <a:lnTo>
                      <a:pt x="38" y="77"/>
                    </a:lnTo>
                    <a:lnTo>
                      <a:pt x="39" y="77"/>
                    </a:lnTo>
                    <a:lnTo>
                      <a:pt x="41" y="77"/>
                    </a:lnTo>
                    <a:lnTo>
                      <a:pt x="42" y="83"/>
                    </a:lnTo>
                    <a:lnTo>
                      <a:pt x="43" y="83"/>
                    </a:lnTo>
                    <a:lnTo>
                      <a:pt x="45" y="83"/>
                    </a:lnTo>
                    <a:lnTo>
                      <a:pt x="46" y="90"/>
                    </a:lnTo>
                    <a:lnTo>
                      <a:pt x="47" y="90"/>
                    </a:lnTo>
                    <a:lnTo>
                      <a:pt x="49" y="90"/>
                    </a:lnTo>
                    <a:lnTo>
                      <a:pt x="50" y="95"/>
                    </a:lnTo>
                    <a:lnTo>
                      <a:pt x="51" y="95"/>
                    </a:lnTo>
                    <a:lnTo>
                      <a:pt x="52" y="95"/>
                    </a:lnTo>
                    <a:lnTo>
                      <a:pt x="53" y="95"/>
                    </a:lnTo>
                    <a:lnTo>
                      <a:pt x="54" y="95"/>
                    </a:lnTo>
                    <a:lnTo>
                      <a:pt x="56" y="102"/>
                    </a:lnTo>
                    <a:lnTo>
                      <a:pt x="58" y="102"/>
                    </a:lnTo>
                    <a:lnTo>
                      <a:pt x="59" y="108"/>
                    </a:lnTo>
                    <a:lnTo>
                      <a:pt x="60" y="108"/>
                    </a:lnTo>
                    <a:lnTo>
                      <a:pt x="61" y="108"/>
                    </a:lnTo>
                    <a:lnTo>
                      <a:pt x="62" y="115"/>
                    </a:lnTo>
                    <a:lnTo>
                      <a:pt x="64" y="115"/>
                    </a:lnTo>
                    <a:lnTo>
                      <a:pt x="65" y="121"/>
                    </a:lnTo>
                    <a:lnTo>
                      <a:pt x="66" y="121"/>
                    </a:lnTo>
                    <a:lnTo>
                      <a:pt x="67" y="121"/>
                    </a:lnTo>
                    <a:lnTo>
                      <a:pt x="68" y="128"/>
                    </a:lnTo>
                    <a:lnTo>
                      <a:pt x="69" y="128"/>
                    </a:lnTo>
                    <a:lnTo>
                      <a:pt x="72" y="134"/>
                    </a:lnTo>
                    <a:lnTo>
                      <a:pt x="73" y="134"/>
                    </a:lnTo>
                    <a:lnTo>
                      <a:pt x="74" y="141"/>
                    </a:lnTo>
                    <a:lnTo>
                      <a:pt x="75" y="141"/>
                    </a:lnTo>
                    <a:lnTo>
                      <a:pt x="76" y="147"/>
                    </a:lnTo>
                    <a:lnTo>
                      <a:pt x="77" y="147"/>
                    </a:lnTo>
                    <a:lnTo>
                      <a:pt x="79" y="152"/>
                    </a:lnTo>
                    <a:lnTo>
                      <a:pt x="80" y="152"/>
                    </a:lnTo>
                    <a:lnTo>
                      <a:pt x="81" y="159"/>
                    </a:lnTo>
                    <a:lnTo>
                      <a:pt x="82" y="165"/>
                    </a:lnTo>
                    <a:lnTo>
                      <a:pt x="83" y="172"/>
                    </a:lnTo>
                    <a:lnTo>
                      <a:pt x="85" y="172"/>
                    </a:lnTo>
                    <a:lnTo>
                      <a:pt x="87" y="178"/>
                    </a:lnTo>
                    <a:lnTo>
                      <a:pt x="88" y="178"/>
                    </a:lnTo>
                    <a:lnTo>
                      <a:pt x="89" y="178"/>
                    </a:lnTo>
                    <a:lnTo>
                      <a:pt x="90" y="185"/>
                    </a:lnTo>
                    <a:lnTo>
                      <a:pt x="91" y="185"/>
                    </a:lnTo>
                    <a:lnTo>
                      <a:pt x="92" y="185"/>
                    </a:lnTo>
                    <a:lnTo>
                      <a:pt x="94" y="191"/>
                    </a:lnTo>
                    <a:lnTo>
                      <a:pt x="95" y="191"/>
                    </a:lnTo>
                    <a:lnTo>
                      <a:pt x="96" y="198"/>
                    </a:lnTo>
                    <a:lnTo>
                      <a:pt x="98" y="198"/>
                    </a:lnTo>
                    <a:lnTo>
                      <a:pt x="99" y="204"/>
                    </a:lnTo>
                    <a:lnTo>
                      <a:pt x="100" y="204"/>
                    </a:lnTo>
                    <a:lnTo>
                      <a:pt x="102" y="211"/>
                    </a:lnTo>
                    <a:lnTo>
                      <a:pt x="103" y="210"/>
                    </a:lnTo>
                    <a:lnTo>
                      <a:pt x="104" y="216"/>
                    </a:lnTo>
                    <a:lnTo>
                      <a:pt x="105" y="216"/>
                    </a:lnTo>
                    <a:lnTo>
                      <a:pt x="106" y="223"/>
                    </a:lnTo>
                    <a:lnTo>
                      <a:pt x="107" y="223"/>
                    </a:lnTo>
                    <a:lnTo>
                      <a:pt x="109" y="223"/>
                    </a:lnTo>
                    <a:lnTo>
                      <a:pt x="111" y="223"/>
                    </a:lnTo>
                    <a:lnTo>
                      <a:pt x="112" y="223"/>
                    </a:lnTo>
                    <a:lnTo>
                      <a:pt x="113" y="223"/>
                    </a:lnTo>
                    <a:lnTo>
                      <a:pt x="114" y="223"/>
                    </a:lnTo>
                    <a:lnTo>
                      <a:pt x="115" y="223"/>
                    </a:lnTo>
                    <a:lnTo>
                      <a:pt x="117" y="223"/>
                    </a:lnTo>
                    <a:lnTo>
                      <a:pt x="118" y="223"/>
                    </a:lnTo>
                    <a:lnTo>
                      <a:pt x="119" y="229"/>
                    </a:lnTo>
                    <a:lnTo>
                      <a:pt x="120" y="229"/>
                    </a:lnTo>
                    <a:lnTo>
                      <a:pt x="121" y="229"/>
                    </a:lnTo>
                    <a:lnTo>
                      <a:pt x="122" y="229"/>
                    </a:lnTo>
                    <a:lnTo>
                      <a:pt x="125" y="229"/>
                    </a:lnTo>
                    <a:lnTo>
                      <a:pt x="126" y="229"/>
                    </a:lnTo>
                    <a:lnTo>
                      <a:pt x="127" y="229"/>
                    </a:lnTo>
                    <a:lnTo>
                      <a:pt x="128" y="229"/>
                    </a:lnTo>
                    <a:lnTo>
                      <a:pt x="129" y="236"/>
                    </a:lnTo>
                    <a:lnTo>
                      <a:pt x="130" y="229"/>
                    </a:lnTo>
                    <a:lnTo>
                      <a:pt x="132" y="229"/>
                    </a:lnTo>
                    <a:lnTo>
                      <a:pt x="133" y="229"/>
                    </a:lnTo>
                    <a:lnTo>
                      <a:pt x="134" y="229"/>
                    </a:lnTo>
                    <a:lnTo>
                      <a:pt x="135" y="229"/>
                    </a:lnTo>
                    <a:lnTo>
                      <a:pt x="136" y="229"/>
                    </a:lnTo>
                    <a:lnTo>
                      <a:pt x="138" y="229"/>
                    </a:lnTo>
                    <a:lnTo>
                      <a:pt x="140" y="229"/>
                    </a:lnTo>
                    <a:lnTo>
                      <a:pt x="141" y="229"/>
                    </a:lnTo>
                    <a:lnTo>
                      <a:pt x="142" y="229"/>
                    </a:lnTo>
                    <a:lnTo>
                      <a:pt x="143" y="229"/>
                    </a:lnTo>
                    <a:lnTo>
                      <a:pt x="144" y="229"/>
                    </a:lnTo>
                    <a:lnTo>
                      <a:pt x="145" y="229"/>
                    </a:lnTo>
                    <a:lnTo>
                      <a:pt x="147" y="229"/>
                    </a:lnTo>
                    <a:lnTo>
                      <a:pt x="148" y="229"/>
                    </a:lnTo>
                    <a:lnTo>
                      <a:pt x="149" y="229"/>
                    </a:lnTo>
                    <a:lnTo>
                      <a:pt x="151" y="229"/>
                    </a:lnTo>
                    <a:lnTo>
                      <a:pt x="152" y="229"/>
                    </a:lnTo>
                    <a:lnTo>
                      <a:pt x="153" y="229"/>
                    </a:lnTo>
                    <a:lnTo>
                      <a:pt x="155" y="229"/>
                    </a:lnTo>
                    <a:lnTo>
                      <a:pt x="156" y="229"/>
                    </a:lnTo>
                    <a:lnTo>
                      <a:pt x="157" y="229"/>
                    </a:lnTo>
                    <a:lnTo>
                      <a:pt x="158" y="22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5" name="Freeform 219"/>
              <p:cNvSpPr>
                <a:spLocks/>
              </p:cNvSpPr>
              <p:nvPr/>
            </p:nvSpPr>
            <p:spPr bwMode="auto">
              <a:xfrm>
                <a:off x="1705" y="3734"/>
                <a:ext cx="48" cy="10"/>
              </a:xfrm>
              <a:custGeom>
                <a:avLst/>
                <a:gdLst>
                  <a:gd name="T0" fmla="*/ 0 w 158"/>
                  <a:gd name="T1" fmla="*/ 0 h 107"/>
                  <a:gd name="T2" fmla="*/ 0 w 158"/>
                  <a:gd name="T3" fmla="*/ 0 h 107"/>
                  <a:gd name="T4" fmla="*/ 0 w 158"/>
                  <a:gd name="T5" fmla="*/ 0 h 107"/>
                  <a:gd name="T6" fmla="*/ 0 w 158"/>
                  <a:gd name="T7" fmla="*/ 0 h 107"/>
                  <a:gd name="T8" fmla="*/ 0 w 158"/>
                  <a:gd name="T9" fmla="*/ 0 h 107"/>
                  <a:gd name="T10" fmla="*/ 0 w 158"/>
                  <a:gd name="T11" fmla="*/ 0 h 107"/>
                  <a:gd name="T12" fmla="*/ 0 w 158"/>
                  <a:gd name="T13" fmla="*/ 0 h 107"/>
                  <a:gd name="T14" fmla="*/ 0 w 158"/>
                  <a:gd name="T15" fmla="*/ 0 h 107"/>
                  <a:gd name="T16" fmla="*/ 0 w 158"/>
                  <a:gd name="T17" fmla="*/ 0 h 107"/>
                  <a:gd name="T18" fmla="*/ 0 w 158"/>
                  <a:gd name="T19" fmla="*/ 0 h 107"/>
                  <a:gd name="T20" fmla="*/ 0 w 158"/>
                  <a:gd name="T21" fmla="*/ 0 h 107"/>
                  <a:gd name="T22" fmla="*/ 0 w 158"/>
                  <a:gd name="T23" fmla="*/ 0 h 107"/>
                  <a:gd name="T24" fmla="*/ 0 w 158"/>
                  <a:gd name="T25" fmla="*/ 0 h 107"/>
                  <a:gd name="T26" fmla="*/ 0 w 158"/>
                  <a:gd name="T27" fmla="*/ 0 h 107"/>
                  <a:gd name="T28" fmla="*/ 0 w 158"/>
                  <a:gd name="T29" fmla="*/ 0 h 107"/>
                  <a:gd name="T30" fmla="*/ 0 w 158"/>
                  <a:gd name="T31" fmla="*/ 0 h 107"/>
                  <a:gd name="T32" fmla="*/ 0 w 158"/>
                  <a:gd name="T33" fmla="*/ 0 h 107"/>
                  <a:gd name="T34" fmla="*/ 0 w 158"/>
                  <a:gd name="T35" fmla="*/ 0 h 107"/>
                  <a:gd name="T36" fmla="*/ 0 w 158"/>
                  <a:gd name="T37" fmla="*/ 0 h 107"/>
                  <a:gd name="T38" fmla="*/ 0 w 158"/>
                  <a:gd name="T39" fmla="*/ 0 h 107"/>
                  <a:gd name="T40" fmla="*/ 0 w 158"/>
                  <a:gd name="T41" fmla="*/ 0 h 107"/>
                  <a:gd name="T42" fmla="*/ 0 w 158"/>
                  <a:gd name="T43" fmla="*/ 0 h 107"/>
                  <a:gd name="T44" fmla="*/ 0 w 158"/>
                  <a:gd name="T45" fmla="*/ 0 h 107"/>
                  <a:gd name="T46" fmla="*/ 0 w 158"/>
                  <a:gd name="T47" fmla="*/ 0 h 107"/>
                  <a:gd name="T48" fmla="*/ 0 w 158"/>
                  <a:gd name="T49" fmla="*/ 0 h 107"/>
                  <a:gd name="T50" fmla="*/ 0 w 158"/>
                  <a:gd name="T51" fmla="*/ 0 h 107"/>
                  <a:gd name="T52" fmla="*/ 0 w 158"/>
                  <a:gd name="T53" fmla="*/ 0 h 107"/>
                  <a:gd name="T54" fmla="*/ 0 w 158"/>
                  <a:gd name="T55" fmla="*/ 0 h 107"/>
                  <a:gd name="T56" fmla="*/ 0 w 158"/>
                  <a:gd name="T57" fmla="*/ 0 h 107"/>
                  <a:gd name="T58" fmla="*/ 0 w 158"/>
                  <a:gd name="T59" fmla="*/ 0 h 107"/>
                  <a:gd name="T60" fmla="*/ 0 w 158"/>
                  <a:gd name="T61" fmla="*/ 0 h 107"/>
                  <a:gd name="T62" fmla="*/ 0 w 158"/>
                  <a:gd name="T63" fmla="*/ 0 h 107"/>
                  <a:gd name="T64" fmla="*/ 0 w 158"/>
                  <a:gd name="T65" fmla="*/ 0 h 107"/>
                  <a:gd name="T66" fmla="*/ 0 w 158"/>
                  <a:gd name="T67" fmla="*/ 0 h 107"/>
                  <a:gd name="T68" fmla="*/ 0 w 158"/>
                  <a:gd name="T69" fmla="*/ 0 h 107"/>
                  <a:gd name="T70" fmla="*/ 0 w 158"/>
                  <a:gd name="T71" fmla="*/ 0 h 107"/>
                  <a:gd name="T72" fmla="*/ 0 w 158"/>
                  <a:gd name="T73" fmla="*/ 0 h 107"/>
                  <a:gd name="T74" fmla="*/ 0 w 158"/>
                  <a:gd name="T75" fmla="*/ 0 h 107"/>
                  <a:gd name="T76" fmla="*/ 0 w 158"/>
                  <a:gd name="T77" fmla="*/ 0 h 107"/>
                  <a:gd name="T78" fmla="*/ 0 w 158"/>
                  <a:gd name="T79" fmla="*/ 0 h 107"/>
                  <a:gd name="T80" fmla="*/ 0 w 158"/>
                  <a:gd name="T81" fmla="*/ 0 h 107"/>
                  <a:gd name="T82" fmla="*/ 0 w 158"/>
                  <a:gd name="T83" fmla="*/ 0 h 107"/>
                  <a:gd name="T84" fmla="*/ 0 w 158"/>
                  <a:gd name="T85" fmla="*/ 0 h 107"/>
                  <a:gd name="T86" fmla="*/ 0 w 158"/>
                  <a:gd name="T87" fmla="*/ 0 h 107"/>
                  <a:gd name="T88" fmla="*/ 0 w 158"/>
                  <a:gd name="T89" fmla="*/ 0 h 107"/>
                  <a:gd name="T90" fmla="*/ 0 w 158"/>
                  <a:gd name="T91" fmla="*/ 0 h 107"/>
                  <a:gd name="T92" fmla="*/ 0 w 158"/>
                  <a:gd name="T93" fmla="*/ 0 h 107"/>
                  <a:gd name="T94" fmla="*/ 0 w 158"/>
                  <a:gd name="T95" fmla="*/ 0 h 107"/>
                  <a:gd name="T96" fmla="*/ 0 w 158"/>
                  <a:gd name="T97" fmla="*/ 0 h 107"/>
                  <a:gd name="T98" fmla="*/ 0 w 158"/>
                  <a:gd name="T99" fmla="*/ 0 h 107"/>
                  <a:gd name="T100" fmla="*/ 0 w 158"/>
                  <a:gd name="T101" fmla="*/ 0 h 107"/>
                  <a:gd name="T102" fmla="*/ 0 w 158"/>
                  <a:gd name="T103" fmla="*/ 0 h 107"/>
                  <a:gd name="T104" fmla="*/ 0 w 158"/>
                  <a:gd name="T105" fmla="*/ 0 h 107"/>
                  <a:gd name="T106" fmla="*/ 0 w 158"/>
                  <a:gd name="T107" fmla="*/ 0 h 107"/>
                  <a:gd name="T108" fmla="*/ 0 w 158"/>
                  <a:gd name="T109" fmla="*/ 0 h 107"/>
                  <a:gd name="T110" fmla="*/ 0 w 158"/>
                  <a:gd name="T111" fmla="*/ 0 h 107"/>
                  <a:gd name="T112" fmla="*/ 0 w 158"/>
                  <a:gd name="T113" fmla="*/ 0 h 107"/>
                  <a:gd name="T114" fmla="*/ 0 w 158"/>
                  <a:gd name="T115" fmla="*/ 0 h 107"/>
                  <a:gd name="T116" fmla="*/ 0 w 158"/>
                  <a:gd name="T117" fmla="*/ 0 h 107"/>
                  <a:gd name="T118" fmla="*/ 0 w 158"/>
                  <a:gd name="T119" fmla="*/ 0 h 107"/>
                  <a:gd name="T120" fmla="*/ 0 w 158"/>
                  <a:gd name="T121" fmla="*/ 0 h 107"/>
                  <a:gd name="T122" fmla="*/ 0 w 158"/>
                  <a:gd name="T123" fmla="*/ 0 h 107"/>
                  <a:gd name="T124" fmla="*/ 0 w 158"/>
                  <a:gd name="T125" fmla="*/ 0 h 1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07">
                    <a:moveTo>
                      <a:pt x="0" y="0"/>
                    </a:moveTo>
                    <a:lnTo>
                      <a:pt x="1" y="0"/>
                    </a:lnTo>
                    <a:lnTo>
                      <a:pt x="2" y="0"/>
                    </a:lnTo>
                    <a:lnTo>
                      <a:pt x="4" y="0"/>
                    </a:lnTo>
                    <a:lnTo>
                      <a:pt x="5" y="0"/>
                    </a:lnTo>
                    <a:lnTo>
                      <a:pt x="7" y="0"/>
                    </a:lnTo>
                    <a:lnTo>
                      <a:pt x="8" y="0"/>
                    </a:lnTo>
                    <a:lnTo>
                      <a:pt x="9" y="0"/>
                    </a:lnTo>
                    <a:lnTo>
                      <a:pt x="10" y="0"/>
                    </a:lnTo>
                    <a:lnTo>
                      <a:pt x="12" y="0"/>
                    </a:lnTo>
                    <a:lnTo>
                      <a:pt x="13" y="0"/>
                    </a:lnTo>
                    <a:lnTo>
                      <a:pt x="14" y="7"/>
                    </a:lnTo>
                    <a:lnTo>
                      <a:pt x="15" y="7"/>
                    </a:lnTo>
                    <a:lnTo>
                      <a:pt x="16" y="7"/>
                    </a:lnTo>
                    <a:lnTo>
                      <a:pt x="17" y="7"/>
                    </a:lnTo>
                    <a:lnTo>
                      <a:pt x="20" y="7"/>
                    </a:lnTo>
                    <a:lnTo>
                      <a:pt x="21" y="7"/>
                    </a:lnTo>
                    <a:lnTo>
                      <a:pt x="22" y="7"/>
                    </a:lnTo>
                    <a:lnTo>
                      <a:pt x="23" y="7"/>
                    </a:lnTo>
                    <a:lnTo>
                      <a:pt x="24" y="0"/>
                    </a:lnTo>
                    <a:lnTo>
                      <a:pt x="25" y="0"/>
                    </a:lnTo>
                    <a:lnTo>
                      <a:pt x="27" y="0"/>
                    </a:lnTo>
                    <a:lnTo>
                      <a:pt x="28" y="0"/>
                    </a:lnTo>
                    <a:lnTo>
                      <a:pt x="29" y="0"/>
                    </a:lnTo>
                    <a:lnTo>
                      <a:pt x="30" y="0"/>
                    </a:lnTo>
                    <a:lnTo>
                      <a:pt x="31" y="0"/>
                    </a:lnTo>
                    <a:lnTo>
                      <a:pt x="33" y="0"/>
                    </a:lnTo>
                    <a:lnTo>
                      <a:pt x="35" y="0"/>
                    </a:lnTo>
                    <a:lnTo>
                      <a:pt x="36" y="0"/>
                    </a:lnTo>
                    <a:lnTo>
                      <a:pt x="37" y="5"/>
                    </a:lnTo>
                    <a:lnTo>
                      <a:pt x="38" y="5"/>
                    </a:lnTo>
                    <a:lnTo>
                      <a:pt x="39" y="5"/>
                    </a:lnTo>
                    <a:lnTo>
                      <a:pt x="40" y="5"/>
                    </a:lnTo>
                    <a:lnTo>
                      <a:pt x="42" y="5"/>
                    </a:lnTo>
                    <a:lnTo>
                      <a:pt x="43" y="5"/>
                    </a:lnTo>
                    <a:lnTo>
                      <a:pt x="44" y="5"/>
                    </a:lnTo>
                    <a:lnTo>
                      <a:pt x="45" y="5"/>
                    </a:lnTo>
                    <a:lnTo>
                      <a:pt x="47" y="5"/>
                    </a:lnTo>
                    <a:lnTo>
                      <a:pt x="49" y="12"/>
                    </a:lnTo>
                    <a:lnTo>
                      <a:pt x="50" y="12"/>
                    </a:lnTo>
                    <a:lnTo>
                      <a:pt x="51" y="12"/>
                    </a:lnTo>
                    <a:lnTo>
                      <a:pt x="52" y="12"/>
                    </a:lnTo>
                    <a:lnTo>
                      <a:pt x="53" y="12"/>
                    </a:lnTo>
                    <a:lnTo>
                      <a:pt x="54" y="12"/>
                    </a:lnTo>
                    <a:lnTo>
                      <a:pt x="56" y="18"/>
                    </a:lnTo>
                    <a:lnTo>
                      <a:pt x="57" y="18"/>
                    </a:lnTo>
                    <a:lnTo>
                      <a:pt x="58" y="18"/>
                    </a:lnTo>
                    <a:lnTo>
                      <a:pt x="60" y="18"/>
                    </a:lnTo>
                    <a:lnTo>
                      <a:pt x="61" y="18"/>
                    </a:lnTo>
                    <a:lnTo>
                      <a:pt x="62" y="18"/>
                    </a:lnTo>
                    <a:lnTo>
                      <a:pt x="64" y="18"/>
                    </a:lnTo>
                    <a:lnTo>
                      <a:pt x="65" y="18"/>
                    </a:lnTo>
                    <a:lnTo>
                      <a:pt x="66" y="18"/>
                    </a:lnTo>
                    <a:lnTo>
                      <a:pt x="67" y="18"/>
                    </a:lnTo>
                    <a:lnTo>
                      <a:pt x="68" y="18"/>
                    </a:lnTo>
                    <a:lnTo>
                      <a:pt x="69" y="25"/>
                    </a:lnTo>
                    <a:lnTo>
                      <a:pt x="71" y="25"/>
                    </a:lnTo>
                    <a:lnTo>
                      <a:pt x="73" y="25"/>
                    </a:lnTo>
                    <a:lnTo>
                      <a:pt x="74" y="25"/>
                    </a:lnTo>
                    <a:lnTo>
                      <a:pt x="75" y="25"/>
                    </a:lnTo>
                    <a:lnTo>
                      <a:pt x="76" y="25"/>
                    </a:lnTo>
                    <a:lnTo>
                      <a:pt x="77" y="31"/>
                    </a:lnTo>
                    <a:lnTo>
                      <a:pt x="79" y="31"/>
                    </a:lnTo>
                    <a:lnTo>
                      <a:pt x="80" y="31"/>
                    </a:lnTo>
                    <a:lnTo>
                      <a:pt x="81" y="31"/>
                    </a:lnTo>
                    <a:lnTo>
                      <a:pt x="82" y="38"/>
                    </a:lnTo>
                    <a:lnTo>
                      <a:pt x="83" y="38"/>
                    </a:lnTo>
                    <a:lnTo>
                      <a:pt x="84" y="38"/>
                    </a:lnTo>
                    <a:lnTo>
                      <a:pt x="87" y="44"/>
                    </a:lnTo>
                    <a:lnTo>
                      <a:pt x="88" y="43"/>
                    </a:lnTo>
                    <a:lnTo>
                      <a:pt x="89" y="43"/>
                    </a:lnTo>
                    <a:lnTo>
                      <a:pt x="90" y="50"/>
                    </a:lnTo>
                    <a:lnTo>
                      <a:pt x="91" y="50"/>
                    </a:lnTo>
                    <a:lnTo>
                      <a:pt x="92" y="50"/>
                    </a:lnTo>
                    <a:lnTo>
                      <a:pt x="94" y="50"/>
                    </a:lnTo>
                    <a:lnTo>
                      <a:pt x="95" y="50"/>
                    </a:lnTo>
                    <a:lnTo>
                      <a:pt x="96" y="50"/>
                    </a:lnTo>
                    <a:lnTo>
                      <a:pt x="97" y="50"/>
                    </a:lnTo>
                    <a:lnTo>
                      <a:pt x="98" y="50"/>
                    </a:lnTo>
                    <a:lnTo>
                      <a:pt x="100" y="56"/>
                    </a:lnTo>
                    <a:lnTo>
                      <a:pt x="102" y="56"/>
                    </a:lnTo>
                    <a:lnTo>
                      <a:pt x="103" y="56"/>
                    </a:lnTo>
                    <a:lnTo>
                      <a:pt x="104" y="56"/>
                    </a:lnTo>
                    <a:lnTo>
                      <a:pt x="105" y="56"/>
                    </a:lnTo>
                    <a:lnTo>
                      <a:pt x="106" y="56"/>
                    </a:lnTo>
                    <a:lnTo>
                      <a:pt x="107" y="63"/>
                    </a:lnTo>
                    <a:lnTo>
                      <a:pt x="109" y="63"/>
                    </a:lnTo>
                    <a:lnTo>
                      <a:pt x="110" y="63"/>
                    </a:lnTo>
                    <a:lnTo>
                      <a:pt x="111" y="63"/>
                    </a:lnTo>
                    <a:lnTo>
                      <a:pt x="113" y="63"/>
                    </a:lnTo>
                    <a:lnTo>
                      <a:pt x="114" y="63"/>
                    </a:lnTo>
                    <a:lnTo>
                      <a:pt x="115" y="69"/>
                    </a:lnTo>
                    <a:lnTo>
                      <a:pt x="117" y="69"/>
                    </a:lnTo>
                    <a:lnTo>
                      <a:pt x="118" y="69"/>
                    </a:lnTo>
                    <a:lnTo>
                      <a:pt x="119" y="69"/>
                    </a:lnTo>
                    <a:lnTo>
                      <a:pt x="120" y="76"/>
                    </a:lnTo>
                    <a:lnTo>
                      <a:pt x="121" y="76"/>
                    </a:lnTo>
                    <a:lnTo>
                      <a:pt x="122" y="76"/>
                    </a:lnTo>
                    <a:lnTo>
                      <a:pt x="124" y="76"/>
                    </a:lnTo>
                    <a:lnTo>
                      <a:pt x="125" y="76"/>
                    </a:lnTo>
                    <a:lnTo>
                      <a:pt x="127" y="76"/>
                    </a:lnTo>
                    <a:lnTo>
                      <a:pt x="128" y="76"/>
                    </a:lnTo>
                    <a:lnTo>
                      <a:pt x="129" y="82"/>
                    </a:lnTo>
                    <a:lnTo>
                      <a:pt x="130" y="82"/>
                    </a:lnTo>
                    <a:lnTo>
                      <a:pt x="132" y="82"/>
                    </a:lnTo>
                    <a:lnTo>
                      <a:pt x="133" y="82"/>
                    </a:lnTo>
                    <a:lnTo>
                      <a:pt x="134" y="82"/>
                    </a:lnTo>
                    <a:lnTo>
                      <a:pt x="135" y="89"/>
                    </a:lnTo>
                    <a:lnTo>
                      <a:pt x="136" y="88"/>
                    </a:lnTo>
                    <a:lnTo>
                      <a:pt x="137" y="88"/>
                    </a:lnTo>
                    <a:lnTo>
                      <a:pt x="140" y="88"/>
                    </a:lnTo>
                    <a:lnTo>
                      <a:pt x="141" y="94"/>
                    </a:lnTo>
                    <a:lnTo>
                      <a:pt x="142" y="94"/>
                    </a:lnTo>
                    <a:lnTo>
                      <a:pt x="143" y="94"/>
                    </a:lnTo>
                    <a:lnTo>
                      <a:pt x="144" y="94"/>
                    </a:lnTo>
                    <a:lnTo>
                      <a:pt x="145" y="94"/>
                    </a:lnTo>
                    <a:lnTo>
                      <a:pt x="147" y="101"/>
                    </a:lnTo>
                    <a:lnTo>
                      <a:pt x="148" y="101"/>
                    </a:lnTo>
                    <a:lnTo>
                      <a:pt x="149" y="101"/>
                    </a:lnTo>
                    <a:lnTo>
                      <a:pt x="150" y="101"/>
                    </a:lnTo>
                    <a:lnTo>
                      <a:pt x="151" y="101"/>
                    </a:lnTo>
                    <a:lnTo>
                      <a:pt x="153" y="101"/>
                    </a:lnTo>
                    <a:lnTo>
                      <a:pt x="155" y="101"/>
                    </a:lnTo>
                    <a:lnTo>
                      <a:pt x="156" y="101"/>
                    </a:lnTo>
                    <a:lnTo>
                      <a:pt x="157" y="101"/>
                    </a:lnTo>
                    <a:lnTo>
                      <a:pt x="158" y="10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6" name="Freeform 220"/>
              <p:cNvSpPr>
                <a:spLocks/>
              </p:cNvSpPr>
              <p:nvPr/>
            </p:nvSpPr>
            <p:spPr bwMode="auto">
              <a:xfrm>
                <a:off x="1753" y="3744"/>
                <a:ext cx="46" cy="3"/>
              </a:xfrm>
              <a:custGeom>
                <a:avLst/>
                <a:gdLst>
                  <a:gd name="T0" fmla="*/ 0 w 158"/>
                  <a:gd name="T1" fmla="*/ 0 h 30"/>
                  <a:gd name="T2" fmla="*/ 0 w 158"/>
                  <a:gd name="T3" fmla="*/ 0 h 30"/>
                  <a:gd name="T4" fmla="*/ 0 w 158"/>
                  <a:gd name="T5" fmla="*/ 0 h 30"/>
                  <a:gd name="T6" fmla="*/ 0 w 158"/>
                  <a:gd name="T7" fmla="*/ 0 h 30"/>
                  <a:gd name="T8" fmla="*/ 0 w 158"/>
                  <a:gd name="T9" fmla="*/ 0 h 30"/>
                  <a:gd name="T10" fmla="*/ 0 w 158"/>
                  <a:gd name="T11" fmla="*/ 0 h 30"/>
                  <a:gd name="T12" fmla="*/ 0 w 158"/>
                  <a:gd name="T13" fmla="*/ 0 h 30"/>
                  <a:gd name="T14" fmla="*/ 0 w 158"/>
                  <a:gd name="T15" fmla="*/ 0 h 30"/>
                  <a:gd name="T16" fmla="*/ 0 w 158"/>
                  <a:gd name="T17" fmla="*/ 0 h 30"/>
                  <a:gd name="T18" fmla="*/ 0 w 158"/>
                  <a:gd name="T19" fmla="*/ 0 h 30"/>
                  <a:gd name="T20" fmla="*/ 0 w 158"/>
                  <a:gd name="T21" fmla="*/ 0 h 30"/>
                  <a:gd name="T22" fmla="*/ 0 w 158"/>
                  <a:gd name="T23" fmla="*/ 0 h 30"/>
                  <a:gd name="T24" fmla="*/ 0 w 158"/>
                  <a:gd name="T25" fmla="*/ 0 h 30"/>
                  <a:gd name="T26" fmla="*/ 0 w 158"/>
                  <a:gd name="T27" fmla="*/ 0 h 30"/>
                  <a:gd name="T28" fmla="*/ 0 w 158"/>
                  <a:gd name="T29" fmla="*/ 0 h 30"/>
                  <a:gd name="T30" fmla="*/ 0 w 158"/>
                  <a:gd name="T31" fmla="*/ 0 h 30"/>
                  <a:gd name="T32" fmla="*/ 0 w 158"/>
                  <a:gd name="T33" fmla="*/ 0 h 30"/>
                  <a:gd name="T34" fmla="*/ 0 w 158"/>
                  <a:gd name="T35" fmla="*/ 0 h 30"/>
                  <a:gd name="T36" fmla="*/ 0 w 158"/>
                  <a:gd name="T37" fmla="*/ 0 h 30"/>
                  <a:gd name="T38" fmla="*/ 0 w 158"/>
                  <a:gd name="T39" fmla="*/ 0 h 30"/>
                  <a:gd name="T40" fmla="*/ 0 w 158"/>
                  <a:gd name="T41" fmla="*/ 0 h 30"/>
                  <a:gd name="T42" fmla="*/ 0 w 158"/>
                  <a:gd name="T43" fmla="*/ 0 h 30"/>
                  <a:gd name="T44" fmla="*/ 0 w 158"/>
                  <a:gd name="T45" fmla="*/ 0 h 30"/>
                  <a:gd name="T46" fmla="*/ 0 w 158"/>
                  <a:gd name="T47" fmla="*/ 0 h 30"/>
                  <a:gd name="T48" fmla="*/ 0 w 158"/>
                  <a:gd name="T49" fmla="*/ 0 h 30"/>
                  <a:gd name="T50" fmla="*/ 0 w 158"/>
                  <a:gd name="T51" fmla="*/ 0 h 30"/>
                  <a:gd name="T52" fmla="*/ 0 w 158"/>
                  <a:gd name="T53" fmla="*/ 0 h 30"/>
                  <a:gd name="T54" fmla="*/ 0 w 158"/>
                  <a:gd name="T55" fmla="*/ 0 h 30"/>
                  <a:gd name="T56" fmla="*/ 0 w 158"/>
                  <a:gd name="T57" fmla="*/ 0 h 30"/>
                  <a:gd name="T58" fmla="*/ 0 w 158"/>
                  <a:gd name="T59" fmla="*/ 0 h 30"/>
                  <a:gd name="T60" fmla="*/ 0 w 158"/>
                  <a:gd name="T61" fmla="*/ 0 h 30"/>
                  <a:gd name="T62" fmla="*/ 0 w 158"/>
                  <a:gd name="T63" fmla="*/ 0 h 30"/>
                  <a:gd name="T64" fmla="*/ 0 w 158"/>
                  <a:gd name="T65" fmla="*/ 0 h 30"/>
                  <a:gd name="T66" fmla="*/ 0 w 158"/>
                  <a:gd name="T67" fmla="*/ 0 h 30"/>
                  <a:gd name="T68" fmla="*/ 0 w 158"/>
                  <a:gd name="T69" fmla="*/ 0 h 30"/>
                  <a:gd name="T70" fmla="*/ 0 w 158"/>
                  <a:gd name="T71" fmla="*/ 0 h 30"/>
                  <a:gd name="T72" fmla="*/ 0 w 158"/>
                  <a:gd name="T73" fmla="*/ 0 h 30"/>
                  <a:gd name="T74" fmla="*/ 0 w 158"/>
                  <a:gd name="T75" fmla="*/ 0 h 30"/>
                  <a:gd name="T76" fmla="*/ 0 w 158"/>
                  <a:gd name="T77" fmla="*/ 0 h 30"/>
                  <a:gd name="T78" fmla="*/ 0 w 158"/>
                  <a:gd name="T79" fmla="*/ 0 h 30"/>
                  <a:gd name="T80" fmla="*/ 0 w 158"/>
                  <a:gd name="T81" fmla="*/ 0 h 30"/>
                  <a:gd name="T82" fmla="*/ 0 w 158"/>
                  <a:gd name="T83" fmla="*/ 0 h 30"/>
                  <a:gd name="T84" fmla="*/ 0 w 158"/>
                  <a:gd name="T85" fmla="*/ 0 h 30"/>
                  <a:gd name="T86" fmla="*/ 0 w 158"/>
                  <a:gd name="T87" fmla="*/ 0 h 30"/>
                  <a:gd name="T88" fmla="*/ 0 w 158"/>
                  <a:gd name="T89" fmla="*/ 0 h 30"/>
                  <a:gd name="T90" fmla="*/ 0 w 158"/>
                  <a:gd name="T91" fmla="*/ 0 h 30"/>
                  <a:gd name="T92" fmla="*/ 0 w 158"/>
                  <a:gd name="T93" fmla="*/ 0 h 30"/>
                  <a:gd name="T94" fmla="*/ 0 w 158"/>
                  <a:gd name="T95" fmla="*/ 0 h 30"/>
                  <a:gd name="T96" fmla="*/ 0 w 158"/>
                  <a:gd name="T97" fmla="*/ 0 h 30"/>
                  <a:gd name="T98" fmla="*/ 0 w 158"/>
                  <a:gd name="T99" fmla="*/ 0 h 30"/>
                  <a:gd name="T100" fmla="*/ 0 w 158"/>
                  <a:gd name="T101" fmla="*/ 0 h 30"/>
                  <a:gd name="T102" fmla="*/ 0 w 158"/>
                  <a:gd name="T103" fmla="*/ 0 h 30"/>
                  <a:gd name="T104" fmla="*/ 0 w 158"/>
                  <a:gd name="T105" fmla="*/ 0 h 30"/>
                  <a:gd name="T106" fmla="*/ 0 w 158"/>
                  <a:gd name="T107" fmla="*/ 0 h 30"/>
                  <a:gd name="T108" fmla="*/ 0 w 158"/>
                  <a:gd name="T109" fmla="*/ 0 h 30"/>
                  <a:gd name="T110" fmla="*/ 0 w 158"/>
                  <a:gd name="T111" fmla="*/ 0 h 30"/>
                  <a:gd name="T112" fmla="*/ 0 w 158"/>
                  <a:gd name="T113" fmla="*/ 0 h 30"/>
                  <a:gd name="T114" fmla="*/ 0 w 158"/>
                  <a:gd name="T115" fmla="*/ 0 h 30"/>
                  <a:gd name="T116" fmla="*/ 0 w 158"/>
                  <a:gd name="T117" fmla="*/ 0 h 30"/>
                  <a:gd name="T118" fmla="*/ 0 w 158"/>
                  <a:gd name="T119" fmla="*/ 0 h 30"/>
                  <a:gd name="T120" fmla="*/ 0 w 158"/>
                  <a:gd name="T121" fmla="*/ 0 h 30"/>
                  <a:gd name="T122" fmla="*/ 0 w 158"/>
                  <a:gd name="T123" fmla="*/ 0 h 30"/>
                  <a:gd name="T124" fmla="*/ 0 w 158"/>
                  <a:gd name="T125" fmla="*/ 0 h 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0">
                    <a:moveTo>
                      <a:pt x="0" y="0"/>
                    </a:moveTo>
                    <a:lnTo>
                      <a:pt x="1" y="0"/>
                    </a:lnTo>
                    <a:lnTo>
                      <a:pt x="2" y="0"/>
                    </a:lnTo>
                    <a:lnTo>
                      <a:pt x="4" y="0"/>
                    </a:lnTo>
                    <a:lnTo>
                      <a:pt x="5" y="0"/>
                    </a:lnTo>
                    <a:lnTo>
                      <a:pt x="6" y="0"/>
                    </a:lnTo>
                    <a:lnTo>
                      <a:pt x="7" y="0"/>
                    </a:lnTo>
                    <a:lnTo>
                      <a:pt x="9" y="0"/>
                    </a:lnTo>
                    <a:lnTo>
                      <a:pt x="10" y="0"/>
                    </a:lnTo>
                    <a:lnTo>
                      <a:pt x="12" y="0"/>
                    </a:lnTo>
                    <a:lnTo>
                      <a:pt x="13" y="6"/>
                    </a:lnTo>
                    <a:lnTo>
                      <a:pt x="14" y="6"/>
                    </a:lnTo>
                    <a:lnTo>
                      <a:pt x="15" y="6"/>
                    </a:lnTo>
                    <a:lnTo>
                      <a:pt x="16" y="6"/>
                    </a:lnTo>
                    <a:lnTo>
                      <a:pt x="17" y="6"/>
                    </a:lnTo>
                    <a:lnTo>
                      <a:pt x="19" y="13"/>
                    </a:lnTo>
                    <a:lnTo>
                      <a:pt x="20" y="13"/>
                    </a:lnTo>
                    <a:lnTo>
                      <a:pt x="22" y="13"/>
                    </a:lnTo>
                    <a:lnTo>
                      <a:pt x="23" y="13"/>
                    </a:lnTo>
                    <a:lnTo>
                      <a:pt x="24" y="13"/>
                    </a:lnTo>
                    <a:lnTo>
                      <a:pt x="25" y="13"/>
                    </a:lnTo>
                    <a:lnTo>
                      <a:pt x="27" y="13"/>
                    </a:lnTo>
                    <a:lnTo>
                      <a:pt x="28" y="13"/>
                    </a:lnTo>
                    <a:lnTo>
                      <a:pt x="29" y="13"/>
                    </a:lnTo>
                    <a:lnTo>
                      <a:pt x="30" y="13"/>
                    </a:lnTo>
                    <a:lnTo>
                      <a:pt x="31" y="13"/>
                    </a:lnTo>
                    <a:lnTo>
                      <a:pt x="32" y="13"/>
                    </a:lnTo>
                    <a:lnTo>
                      <a:pt x="35" y="13"/>
                    </a:lnTo>
                    <a:lnTo>
                      <a:pt x="36" y="13"/>
                    </a:lnTo>
                    <a:lnTo>
                      <a:pt x="37" y="13"/>
                    </a:lnTo>
                    <a:lnTo>
                      <a:pt x="38" y="13"/>
                    </a:lnTo>
                    <a:lnTo>
                      <a:pt x="39" y="13"/>
                    </a:lnTo>
                    <a:lnTo>
                      <a:pt x="40" y="13"/>
                    </a:lnTo>
                    <a:lnTo>
                      <a:pt x="42" y="13"/>
                    </a:lnTo>
                    <a:lnTo>
                      <a:pt x="43" y="6"/>
                    </a:lnTo>
                    <a:lnTo>
                      <a:pt x="44" y="6"/>
                    </a:lnTo>
                    <a:lnTo>
                      <a:pt x="45" y="6"/>
                    </a:lnTo>
                    <a:lnTo>
                      <a:pt x="46" y="6"/>
                    </a:lnTo>
                    <a:lnTo>
                      <a:pt x="47" y="6"/>
                    </a:lnTo>
                    <a:lnTo>
                      <a:pt x="50" y="6"/>
                    </a:lnTo>
                    <a:lnTo>
                      <a:pt x="51" y="6"/>
                    </a:lnTo>
                    <a:lnTo>
                      <a:pt x="52" y="6"/>
                    </a:lnTo>
                    <a:lnTo>
                      <a:pt x="53" y="6"/>
                    </a:lnTo>
                    <a:lnTo>
                      <a:pt x="54" y="6"/>
                    </a:lnTo>
                    <a:lnTo>
                      <a:pt x="55" y="6"/>
                    </a:lnTo>
                    <a:lnTo>
                      <a:pt x="57" y="6"/>
                    </a:lnTo>
                    <a:lnTo>
                      <a:pt x="58" y="6"/>
                    </a:lnTo>
                    <a:lnTo>
                      <a:pt x="59" y="6"/>
                    </a:lnTo>
                    <a:lnTo>
                      <a:pt x="60" y="5"/>
                    </a:lnTo>
                    <a:lnTo>
                      <a:pt x="62" y="12"/>
                    </a:lnTo>
                    <a:lnTo>
                      <a:pt x="63" y="12"/>
                    </a:lnTo>
                    <a:lnTo>
                      <a:pt x="65" y="12"/>
                    </a:lnTo>
                    <a:lnTo>
                      <a:pt x="66" y="12"/>
                    </a:lnTo>
                    <a:lnTo>
                      <a:pt x="67" y="12"/>
                    </a:lnTo>
                    <a:lnTo>
                      <a:pt x="68" y="12"/>
                    </a:lnTo>
                    <a:lnTo>
                      <a:pt x="69" y="12"/>
                    </a:lnTo>
                    <a:lnTo>
                      <a:pt x="70" y="12"/>
                    </a:lnTo>
                    <a:lnTo>
                      <a:pt x="72" y="12"/>
                    </a:lnTo>
                    <a:lnTo>
                      <a:pt x="73" y="12"/>
                    </a:lnTo>
                    <a:lnTo>
                      <a:pt x="75" y="12"/>
                    </a:lnTo>
                    <a:lnTo>
                      <a:pt x="76" y="12"/>
                    </a:lnTo>
                    <a:lnTo>
                      <a:pt x="77" y="12"/>
                    </a:lnTo>
                    <a:lnTo>
                      <a:pt x="78" y="12"/>
                    </a:lnTo>
                    <a:lnTo>
                      <a:pt x="80" y="12"/>
                    </a:lnTo>
                    <a:lnTo>
                      <a:pt x="81" y="12"/>
                    </a:lnTo>
                    <a:lnTo>
                      <a:pt x="82" y="12"/>
                    </a:lnTo>
                    <a:lnTo>
                      <a:pt x="83" y="12"/>
                    </a:lnTo>
                    <a:lnTo>
                      <a:pt x="84" y="12"/>
                    </a:lnTo>
                    <a:lnTo>
                      <a:pt x="85" y="12"/>
                    </a:lnTo>
                    <a:lnTo>
                      <a:pt x="87" y="12"/>
                    </a:lnTo>
                    <a:lnTo>
                      <a:pt x="89" y="12"/>
                    </a:lnTo>
                    <a:lnTo>
                      <a:pt x="90" y="12"/>
                    </a:lnTo>
                    <a:lnTo>
                      <a:pt x="91" y="12"/>
                    </a:lnTo>
                    <a:lnTo>
                      <a:pt x="92" y="12"/>
                    </a:lnTo>
                    <a:lnTo>
                      <a:pt x="93" y="12"/>
                    </a:lnTo>
                    <a:lnTo>
                      <a:pt x="95" y="12"/>
                    </a:lnTo>
                    <a:lnTo>
                      <a:pt x="96" y="12"/>
                    </a:lnTo>
                    <a:lnTo>
                      <a:pt x="97" y="12"/>
                    </a:lnTo>
                    <a:lnTo>
                      <a:pt x="98" y="12"/>
                    </a:lnTo>
                    <a:lnTo>
                      <a:pt x="99" y="12"/>
                    </a:lnTo>
                    <a:lnTo>
                      <a:pt x="100" y="12"/>
                    </a:lnTo>
                    <a:lnTo>
                      <a:pt x="103" y="12"/>
                    </a:lnTo>
                    <a:lnTo>
                      <a:pt x="104" y="12"/>
                    </a:lnTo>
                    <a:lnTo>
                      <a:pt x="105" y="12"/>
                    </a:lnTo>
                    <a:lnTo>
                      <a:pt x="106" y="12"/>
                    </a:lnTo>
                    <a:lnTo>
                      <a:pt x="107" y="12"/>
                    </a:lnTo>
                    <a:lnTo>
                      <a:pt x="108" y="12"/>
                    </a:lnTo>
                    <a:lnTo>
                      <a:pt x="110" y="12"/>
                    </a:lnTo>
                    <a:lnTo>
                      <a:pt x="111" y="5"/>
                    </a:lnTo>
                    <a:lnTo>
                      <a:pt x="112" y="5"/>
                    </a:lnTo>
                    <a:lnTo>
                      <a:pt x="113" y="5"/>
                    </a:lnTo>
                    <a:lnTo>
                      <a:pt x="115" y="5"/>
                    </a:lnTo>
                    <a:lnTo>
                      <a:pt x="116" y="5"/>
                    </a:lnTo>
                    <a:lnTo>
                      <a:pt x="118" y="5"/>
                    </a:lnTo>
                    <a:lnTo>
                      <a:pt x="119" y="5"/>
                    </a:lnTo>
                    <a:lnTo>
                      <a:pt x="120" y="5"/>
                    </a:lnTo>
                    <a:lnTo>
                      <a:pt x="121" y="5"/>
                    </a:lnTo>
                    <a:lnTo>
                      <a:pt x="122" y="5"/>
                    </a:lnTo>
                    <a:lnTo>
                      <a:pt x="123" y="5"/>
                    </a:lnTo>
                    <a:lnTo>
                      <a:pt x="125" y="12"/>
                    </a:lnTo>
                    <a:lnTo>
                      <a:pt x="126" y="5"/>
                    </a:lnTo>
                    <a:lnTo>
                      <a:pt x="127" y="5"/>
                    </a:lnTo>
                    <a:lnTo>
                      <a:pt x="129" y="5"/>
                    </a:lnTo>
                    <a:lnTo>
                      <a:pt x="130" y="12"/>
                    </a:lnTo>
                    <a:lnTo>
                      <a:pt x="131" y="12"/>
                    </a:lnTo>
                    <a:lnTo>
                      <a:pt x="133" y="12"/>
                    </a:lnTo>
                    <a:lnTo>
                      <a:pt x="134" y="12"/>
                    </a:lnTo>
                    <a:lnTo>
                      <a:pt x="135" y="18"/>
                    </a:lnTo>
                    <a:lnTo>
                      <a:pt x="136" y="18"/>
                    </a:lnTo>
                    <a:lnTo>
                      <a:pt x="137" y="18"/>
                    </a:lnTo>
                    <a:lnTo>
                      <a:pt x="138" y="18"/>
                    </a:lnTo>
                    <a:lnTo>
                      <a:pt x="140" y="18"/>
                    </a:lnTo>
                    <a:lnTo>
                      <a:pt x="142" y="25"/>
                    </a:lnTo>
                    <a:lnTo>
                      <a:pt x="143" y="25"/>
                    </a:lnTo>
                    <a:lnTo>
                      <a:pt x="144" y="25"/>
                    </a:lnTo>
                    <a:lnTo>
                      <a:pt x="145" y="25"/>
                    </a:lnTo>
                    <a:lnTo>
                      <a:pt x="146" y="25"/>
                    </a:lnTo>
                    <a:lnTo>
                      <a:pt x="148" y="25"/>
                    </a:lnTo>
                    <a:lnTo>
                      <a:pt x="149" y="25"/>
                    </a:lnTo>
                    <a:lnTo>
                      <a:pt x="150" y="25"/>
                    </a:lnTo>
                    <a:lnTo>
                      <a:pt x="151" y="30"/>
                    </a:lnTo>
                    <a:lnTo>
                      <a:pt x="152" y="30"/>
                    </a:lnTo>
                    <a:lnTo>
                      <a:pt x="153" y="30"/>
                    </a:lnTo>
                    <a:lnTo>
                      <a:pt x="156" y="30"/>
                    </a:lnTo>
                    <a:lnTo>
                      <a:pt x="157" y="30"/>
                    </a:lnTo>
                    <a:lnTo>
                      <a:pt x="158" y="3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7" name="Freeform 221"/>
              <p:cNvSpPr>
                <a:spLocks/>
              </p:cNvSpPr>
              <p:nvPr/>
            </p:nvSpPr>
            <p:spPr bwMode="auto">
              <a:xfrm>
                <a:off x="1799" y="3744"/>
                <a:ext cx="47" cy="3"/>
              </a:xfrm>
              <a:custGeom>
                <a:avLst/>
                <a:gdLst>
                  <a:gd name="T0" fmla="*/ 0 w 158"/>
                  <a:gd name="T1" fmla="*/ 0 h 27"/>
                  <a:gd name="T2" fmla="*/ 0 w 158"/>
                  <a:gd name="T3" fmla="*/ 0 h 27"/>
                  <a:gd name="T4" fmla="*/ 0 w 158"/>
                  <a:gd name="T5" fmla="*/ 0 h 27"/>
                  <a:gd name="T6" fmla="*/ 0 w 158"/>
                  <a:gd name="T7" fmla="*/ 0 h 27"/>
                  <a:gd name="T8" fmla="*/ 0 w 158"/>
                  <a:gd name="T9" fmla="*/ 0 h 27"/>
                  <a:gd name="T10" fmla="*/ 0 w 158"/>
                  <a:gd name="T11" fmla="*/ 0 h 27"/>
                  <a:gd name="T12" fmla="*/ 0 w 158"/>
                  <a:gd name="T13" fmla="*/ 0 h 27"/>
                  <a:gd name="T14" fmla="*/ 0 w 158"/>
                  <a:gd name="T15" fmla="*/ 0 h 27"/>
                  <a:gd name="T16" fmla="*/ 0 w 158"/>
                  <a:gd name="T17" fmla="*/ 0 h 27"/>
                  <a:gd name="T18" fmla="*/ 0 w 158"/>
                  <a:gd name="T19" fmla="*/ 0 h 27"/>
                  <a:gd name="T20" fmla="*/ 0 w 158"/>
                  <a:gd name="T21" fmla="*/ 0 h 27"/>
                  <a:gd name="T22" fmla="*/ 0 w 158"/>
                  <a:gd name="T23" fmla="*/ 0 h 27"/>
                  <a:gd name="T24" fmla="*/ 0 w 158"/>
                  <a:gd name="T25" fmla="*/ 0 h 27"/>
                  <a:gd name="T26" fmla="*/ 0 w 158"/>
                  <a:gd name="T27" fmla="*/ 0 h 27"/>
                  <a:gd name="T28" fmla="*/ 0 w 158"/>
                  <a:gd name="T29" fmla="*/ 0 h 27"/>
                  <a:gd name="T30" fmla="*/ 0 w 158"/>
                  <a:gd name="T31" fmla="*/ 0 h 27"/>
                  <a:gd name="T32" fmla="*/ 0 w 158"/>
                  <a:gd name="T33" fmla="*/ 0 h 27"/>
                  <a:gd name="T34" fmla="*/ 0 w 158"/>
                  <a:gd name="T35" fmla="*/ 0 h 27"/>
                  <a:gd name="T36" fmla="*/ 0 w 158"/>
                  <a:gd name="T37" fmla="*/ 0 h 27"/>
                  <a:gd name="T38" fmla="*/ 0 w 158"/>
                  <a:gd name="T39" fmla="*/ 0 h 27"/>
                  <a:gd name="T40" fmla="*/ 0 w 158"/>
                  <a:gd name="T41" fmla="*/ 0 h 27"/>
                  <a:gd name="T42" fmla="*/ 0 w 158"/>
                  <a:gd name="T43" fmla="*/ 0 h 27"/>
                  <a:gd name="T44" fmla="*/ 0 w 158"/>
                  <a:gd name="T45" fmla="*/ 0 h 27"/>
                  <a:gd name="T46" fmla="*/ 0 w 158"/>
                  <a:gd name="T47" fmla="*/ 0 h 27"/>
                  <a:gd name="T48" fmla="*/ 0 w 158"/>
                  <a:gd name="T49" fmla="*/ 0 h 27"/>
                  <a:gd name="T50" fmla="*/ 0 w 158"/>
                  <a:gd name="T51" fmla="*/ 0 h 27"/>
                  <a:gd name="T52" fmla="*/ 0 w 158"/>
                  <a:gd name="T53" fmla="*/ 0 h 27"/>
                  <a:gd name="T54" fmla="*/ 0 w 158"/>
                  <a:gd name="T55" fmla="*/ 0 h 27"/>
                  <a:gd name="T56" fmla="*/ 0 w 158"/>
                  <a:gd name="T57" fmla="*/ 0 h 27"/>
                  <a:gd name="T58" fmla="*/ 0 w 158"/>
                  <a:gd name="T59" fmla="*/ 0 h 27"/>
                  <a:gd name="T60" fmla="*/ 0 w 158"/>
                  <a:gd name="T61" fmla="*/ 0 h 27"/>
                  <a:gd name="T62" fmla="*/ 0 w 158"/>
                  <a:gd name="T63" fmla="*/ 0 h 27"/>
                  <a:gd name="T64" fmla="*/ 0 w 158"/>
                  <a:gd name="T65" fmla="*/ 0 h 27"/>
                  <a:gd name="T66" fmla="*/ 0 w 158"/>
                  <a:gd name="T67" fmla="*/ 0 h 27"/>
                  <a:gd name="T68" fmla="*/ 0 w 158"/>
                  <a:gd name="T69" fmla="*/ 0 h 27"/>
                  <a:gd name="T70" fmla="*/ 0 w 158"/>
                  <a:gd name="T71" fmla="*/ 0 h 27"/>
                  <a:gd name="T72" fmla="*/ 0 w 158"/>
                  <a:gd name="T73" fmla="*/ 0 h 27"/>
                  <a:gd name="T74" fmla="*/ 0 w 158"/>
                  <a:gd name="T75" fmla="*/ 0 h 27"/>
                  <a:gd name="T76" fmla="*/ 0 w 158"/>
                  <a:gd name="T77" fmla="*/ 0 h 27"/>
                  <a:gd name="T78" fmla="*/ 0 w 158"/>
                  <a:gd name="T79" fmla="*/ 0 h 27"/>
                  <a:gd name="T80" fmla="*/ 0 w 158"/>
                  <a:gd name="T81" fmla="*/ 0 h 27"/>
                  <a:gd name="T82" fmla="*/ 0 w 158"/>
                  <a:gd name="T83" fmla="*/ 0 h 27"/>
                  <a:gd name="T84" fmla="*/ 0 w 158"/>
                  <a:gd name="T85" fmla="*/ 0 h 27"/>
                  <a:gd name="T86" fmla="*/ 0 w 158"/>
                  <a:gd name="T87" fmla="*/ 0 h 27"/>
                  <a:gd name="T88" fmla="*/ 0 w 158"/>
                  <a:gd name="T89" fmla="*/ 0 h 27"/>
                  <a:gd name="T90" fmla="*/ 0 w 158"/>
                  <a:gd name="T91" fmla="*/ 0 h 27"/>
                  <a:gd name="T92" fmla="*/ 0 w 158"/>
                  <a:gd name="T93" fmla="*/ 0 h 27"/>
                  <a:gd name="T94" fmla="*/ 0 w 158"/>
                  <a:gd name="T95" fmla="*/ 0 h 27"/>
                  <a:gd name="T96" fmla="*/ 0 w 158"/>
                  <a:gd name="T97" fmla="*/ 0 h 27"/>
                  <a:gd name="T98" fmla="*/ 0 w 158"/>
                  <a:gd name="T99" fmla="*/ 0 h 27"/>
                  <a:gd name="T100" fmla="*/ 0 w 158"/>
                  <a:gd name="T101" fmla="*/ 0 h 27"/>
                  <a:gd name="T102" fmla="*/ 0 w 158"/>
                  <a:gd name="T103" fmla="*/ 0 h 27"/>
                  <a:gd name="T104" fmla="*/ 0 w 158"/>
                  <a:gd name="T105" fmla="*/ 0 h 27"/>
                  <a:gd name="T106" fmla="*/ 0 w 158"/>
                  <a:gd name="T107" fmla="*/ 0 h 27"/>
                  <a:gd name="T108" fmla="*/ 0 w 158"/>
                  <a:gd name="T109" fmla="*/ 0 h 27"/>
                  <a:gd name="T110" fmla="*/ 0 w 158"/>
                  <a:gd name="T111" fmla="*/ 0 h 27"/>
                  <a:gd name="T112" fmla="*/ 0 w 158"/>
                  <a:gd name="T113" fmla="*/ 0 h 27"/>
                  <a:gd name="T114" fmla="*/ 0 w 158"/>
                  <a:gd name="T115" fmla="*/ 0 h 27"/>
                  <a:gd name="T116" fmla="*/ 0 w 158"/>
                  <a:gd name="T117" fmla="*/ 0 h 27"/>
                  <a:gd name="T118" fmla="*/ 0 w 158"/>
                  <a:gd name="T119" fmla="*/ 0 h 27"/>
                  <a:gd name="T120" fmla="*/ 0 w 158"/>
                  <a:gd name="T121" fmla="*/ 0 h 27"/>
                  <a:gd name="T122" fmla="*/ 0 w 158"/>
                  <a:gd name="T123" fmla="*/ 0 h 27"/>
                  <a:gd name="T124" fmla="*/ 0 w 158"/>
                  <a:gd name="T125" fmla="*/ 0 h 2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7">
                    <a:moveTo>
                      <a:pt x="0" y="27"/>
                    </a:moveTo>
                    <a:lnTo>
                      <a:pt x="1" y="27"/>
                    </a:lnTo>
                    <a:lnTo>
                      <a:pt x="2" y="27"/>
                    </a:lnTo>
                    <a:lnTo>
                      <a:pt x="3" y="27"/>
                    </a:lnTo>
                    <a:lnTo>
                      <a:pt x="5" y="27"/>
                    </a:lnTo>
                    <a:lnTo>
                      <a:pt x="6" y="27"/>
                    </a:lnTo>
                    <a:lnTo>
                      <a:pt x="7" y="27"/>
                    </a:lnTo>
                    <a:lnTo>
                      <a:pt x="8" y="27"/>
                    </a:lnTo>
                    <a:lnTo>
                      <a:pt x="9" y="27"/>
                    </a:lnTo>
                    <a:lnTo>
                      <a:pt x="11" y="27"/>
                    </a:lnTo>
                    <a:lnTo>
                      <a:pt x="13" y="27"/>
                    </a:lnTo>
                    <a:lnTo>
                      <a:pt x="14" y="27"/>
                    </a:lnTo>
                    <a:lnTo>
                      <a:pt x="15" y="27"/>
                    </a:lnTo>
                    <a:lnTo>
                      <a:pt x="16" y="27"/>
                    </a:lnTo>
                    <a:lnTo>
                      <a:pt x="17" y="27"/>
                    </a:lnTo>
                    <a:lnTo>
                      <a:pt x="18" y="27"/>
                    </a:lnTo>
                    <a:lnTo>
                      <a:pt x="20" y="27"/>
                    </a:lnTo>
                    <a:lnTo>
                      <a:pt x="21" y="27"/>
                    </a:lnTo>
                    <a:lnTo>
                      <a:pt x="22" y="27"/>
                    </a:lnTo>
                    <a:lnTo>
                      <a:pt x="24" y="27"/>
                    </a:lnTo>
                    <a:lnTo>
                      <a:pt x="25" y="21"/>
                    </a:lnTo>
                    <a:lnTo>
                      <a:pt x="26" y="21"/>
                    </a:lnTo>
                    <a:lnTo>
                      <a:pt x="28" y="21"/>
                    </a:lnTo>
                    <a:lnTo>
                      <a:pt x="29" y="21"/>
                    </a:lnTo>
                    <a:lnTo>
                      <a:pt x="30" y="21"/>
                    </a:lnTo>
                    <a:lnTo>
                      <a:pt x="31" y="21"/>
                    </a:lnTo>
                    <a:lnTo>
                      <a:pt x="32" y="21"/>
                    </a:lnTo>
                    <a:lnTo>
                      <a:pt x="33" y="21"/>
                    </a:lnTo>
                    <a:lnTo>
                      <a:pt x="35" y="21"/>
                    </a:lnTo>
                    <a:lnTo>
                      <a:pt x="37" y="21"/>
                    </a:lnTo>
                    <a:lnTo>
                      <a:pt x="38" y="21"/>
                    </a:lnTo>
                    <a:lnTo>
                      <a:pt x="39" y="21"/>
                    </a:lnTo>
                    <a:lnTo>
                      <a:pt x="40" y="21"/>
                    </a:lnTo>
                    <a:lnTo>
                      <a:pt x="41" y="21"/>
                    </a:lnTo>
                    <a:lnTo>
                      <a:pt x="43" y="21"/>
                    </a:lnTo>
                    <a:lnTo>
                      <a:pt x="44" y="21"/>
                    </a:lnTo>
                    <a:lnTo>
                      <a:pt x="45" y="21"/>
                    </a:lnTo>
                    <a:lnTo>
                      <a:pt x="46" y="21"/>
                    </a:lnTo>
                    <a:lnTo>
                      <a:pt x="47" y="21"/>
                    </a:lnTo>
                    <a:lnTo>
                      <a:pt x="48" y="21"/>
                    </a:lnTo>
                    <a:lnTo>
                      <a:pt x="51" y="21"/>
                    </a:lnTo>
                    <a:lnTo>
                      <a:pt x="52" y="14"/>
                    </a:lnTo>
                    <a:lnTo>
                      <a:pt x="53" y="14"/>
                    </a:lnTo>
                    <a:lnTo>
                      <a:pt x="54" y="14"/>
                    </a:lnTo>
                    <a:lnTo>
                      <a:pt x="55" y="14"/>
                    </a:lnTo>
                    <a:lnTo>
                      <a:pt x="56" y="14"/>
                    </a:lnTo>
                    <a:lnTo>
                      <a:pt x="58" y="14"/>
                    </a:lnTo>
                    <a:lnTo>
                      <a:pt x="59" y="21"/>
                    </a:lnTo>
                    <a:lnTo>
                      <a:pt x="60" y="21"/>
                    </a:lnTo>
                    <a:lnTo>
                      <a:pt x="61" y="21"/>
                    </a:lnTo>
                    <a:lnTo>
                      <a:pt x="62" y="14"/>
                    </a:lnTo>
                    <a:lnTo>
                      <a:pt x="64" y="14"/>
                    </a:lnTo>
                    <a:lnTo>
                      <a:pt x="66" y="14"/>
                    </a:lnTo>
                    <a:lnTo>
                      <a:pt x="67" y="14"/>
                    </a:lnTo>
                    <a:lnTo>
                      <a:pt x="68" y="14"/>
                    </a:lnTo>
                    <a:lnTo>
                      <a:pt x="69" y="21"/>
                    </a:lnTo>
                    <a:lnTo>
                      <a:pt x="70" y="21"/>
                    </a:lnTo>
                    <a:lnTo>
                      <a:pt x="71" y="21"/>
                    </a:lnTo>
                    <a:lnTo>
                      <a:pt x="73" y="21"/>
                    </a:lnTo>
                    <a:lnTo>
                      <a:pt x="74" y="21"/>
                    </a:lnTo>
                    <a:lnTo>
                      <a:pt x="75" y="21"/>
                    </a:lnTo>
                    <a:lnTo>
                      <a:pt x="77" y="21"/>
                    </a:lnTo>
                    <a:lnTo>
                      <a:pt x="78" y="21"/>
                    </a:lnTo>
                    <a:lnTo>
                      <a:pt x="79" y="14"/>
                    </a:lnTo>
                    <a:lnTo>
                      <a:pt x="81" y="14"/>
                    </a:lnTo>
                    <a:lnTo>
                      <a:pt x="82" y="14"/>
                    </a:lnTo>
                    <a:lnTo>
                      <a:pt x="83" y="14"/>
                    </a:lnTo>
                    <a:lnTo>
                      <a:pt x="84" y="14"/>
                    </a:lnTo>
                    <a:lnTo>
                      <a:pt x="85" y="8"/>
                    </a:lnTo>
                    <a:lnTo>
                      <a:pt x="86" y="8"/>
                    </a:lnTo>
                    <a:lnTo>
                      <a:pt x="88" y="8"/>
                    </a:lnTo>
                    <a:lnTo>
                      <a:pt x="89" y="8"/>
                    </a:lnTo>
                    <a:lnTo>
                      <a:pt x="91" y="8"/>
                    </a:lnTo>
                    <a:lnTo>
                      <a:pt x="92" y="14"/>
                    </a:lnTo>
                    <a:lnTo>
                      <a:pt x="93" y="14"/>
                    </a:lnTo>
                    <a:lnTo>
                      <a:pt x="94" y="14"/>
                    </a:lnTo>
                    <a:lnTo>
                      <a:pt x="96" y="14"/>
                    </a:lnTo>
                    <a:lnTo>
                      <a:pt x="97" y="14"/>
                    </a:lnTo>
                    <a:lnTo>
                      <a:pt x="98" y="14"/>
                    </a:lnTo>
                    <a:lnTo>
                      <a:pt x="99" y="14"/>
                    </a:lnTo>
                    <a:lnTo>
                      <a:pt x="100" y="14"/>
                    </a:lnTo>
                    <a:lnTo>
                      <a:pt x="101" y="14"/>
                    </a:lnTo>
                    <a:lnTo>
                      <a:pt x="104" y="14"/>
                    </a:lnTo>
                    <a:lnTo>
                      <a:pt x="105" y="14"/>
                    </a:lnTo>
                    <a:lnTo>
                      <a:pt x="106" y="14"/>
                    </a:lnTo>
                    <a:lnTo>
                      <a:pt x="107" y="14"/>
                    </a:lnTo>
                    <a:lnTo>
                      <a:pt x="108" y="14"/>
                    </a:lnTo>
                    <a:lnTo>
                      <a:pt x="109" y="14"/>
                    </a:lnTo>
                    <a:lnTo>
                      <a:pt x="111" y="14"/>
                    </a:lnTo>
                    <a:lnTo>
                      <a:pt x="112" y="14"/>
                    </a:lnTo>
                    <a:lnTo>
                      <a:pt x="113" y="14"/>
                    </a:lnTo>
                    <a:lnTo>
                      <a:pt x="114" y="14"/>
                    </a:lnTo>
                    <a:lnTo>
                      <a:pt x="115" y="14"/>
                    </a:lnTo>
                    <a:lnTo>
                      <a:pt x="117" y="14"/>
                    </a:lnTo>
                    <a:lnTo>
                      <a:pt x="119" y="14"/>
                    </a:lnTo>
                    <a:lnTo>
                      <a:pt x="120" y="14"/>
                    </a:lnTo>
                    <a:lnTo>
                      <a:pt x="121" y="14"/>
                    </a:lnTo>
                    <a:lnTo>
                      <a:pt x="122" y="14"/>
                    </a:lnTo>
                    <a:lnTo>
                      <a:pt x="123" y="14"/>
                    </a:lnTo>
                    <a:lnTo>
                      <a:pt x="124" y="14"/>
                    </a:lnTo>
                    <a:lnTo>
                      <a:pt x="126" y="14"/>
                    </a:lnTo>
                    <a:lnTo>
                      <a:pt x="127" y="14"/>
                    </a:lnTo>
                    <a:lnTo>
                      <a:pt x="128" y="13"/>
                    </a:lnTo>
                    <a:lnTo>
                      <a:pt x="129" y="13"/>
                    </a:lnTo>
                    <a:lnTo>
                      <a:pt x="131" y="13"/>
                    </a:lnTo>
                    <a:lnTo>
                      <a:pt x="132" y="13"/>
                    </a:lnTo>
                    <a:lnTo>
                      <a:pt x="134" y="13"/>
                    </a:lnTo>
                    <a:lnTo>
                      <a:pt x="135" y="13"/>
                    </a:lnTo>
                    <a:lnTo>
                      <a:pt x="136" y="13"/>
                    </a:lnTo>
                    <a:lnTo>
                      <a:pt x="137" y="13"/>
                    </a:lnTo>
                    <a:lnTo>
                      <a:pt x="138" y="13"/>
                    </a:lnTo>
                    <a:lnTo>
                      <a:pt x="139" y="13"/>
                    </a:lnTo>
                    <a:lnTo>
                      <a:pt x="141" y="7"/>
                    </a:lnTo>
                    <a:lnTo>
                      <a:pt x="142" y="7"/>
                    </a:lnTo>
                    <a:lnTo>
                      <a:pt x="144" y="7"/>
                    </a:lnTo>
                    <a:lnTo>
                      <a:pt x="145" y="7"/>
                    </a:lnTo>
                    <a:lnTo>
                      <a:pt x="146" y="7"/>
                    </a:lnTo>
                    <a:lnTo>
                      <a:pt x="147" y="7"/>
                    </a:lnTo>
                    <a:lnTo>
                      <a:pt x="149" y="7"/>
                    </a:lnTo>
                    <a:lnTo>
                      <a:pt x="150" y="7"/>
                    </a:lnTo>
                    <a:lnTo>
                      <a:pt x="151" y="7"/>
                    </a:lnTo>
                    <a:lnTo>
                      <a:pt x="152" y="7"/>
                    </a:lnTo>
                    <a:lnTo>
                      <a:pt x="153" y="7"/>
                    </a:lnTo>
                    <a:lnTo>
                      <a:pt x="154" y="0"/>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8" name="Freeform 222"/>
              <p:cNvSpPr>
                <a:spLocks/>
              </p:cNvSpPr>
              <p:nvPr/>
            </p:nvSpPr>
            <p:spPr bwMode="auto">
              <a:xfrm>
                <a:off x="1846" y="3738"/>
                <a:ext cx="46" cy="6"/>
              </a:xfrm>
              <a:custGeom>
                <a:avLst/>
                <a:gdLst>
                  <a:gd name="T0" fmla="*/ 0 w 157"/>
                  <a:gd name="T1" fmla="*/ 0 h 65"/>
                  <a:gd name="T2" fmla="*/ 0 w 157"/>
                  <a:gd name="T3" fmla="*/ 0 h 65"/>
                  <a:gd name="T4" fmla="*/ 0 w 157"/>
                  <a:gd name="T5" fmla="*/ 0 h 65"/>
                  <a:gd name="T6" fmla="*/ 0 w 157"/>
                  <a:gd name="T7" fmla="*/ 0 h 65"/>
                  <a:gd name="T8" fmla="*/ 0 w 157"/>
                  <a:gd name="T9" fmla="*/ 0 h 65"/>
                  <a:gd name="T10" fmla="*/ 0 w 157"/>
                  <a:gd name="T11" fmla="*/ 0 h 65"/>
                  <a:gd name="T12" fmla="*/ 0 w 157"/>
                  <a:gd name="T13" fmla="*/ 0 h 65"/>
                  <a:gd name="T14" fmla="*/ 0 w 157"/>
                  <a:gd name="T15" fmla="*/ 0 h 65"/>
                  <a:gd name="T16" fmla="*/ 0 w 157"/>
                  <a:gd name="T17" fmla="*/ 0 h 65"/>
                  <a:gd name="T18" fmla="*/ 0 w 157"/>
                  <a:gd name="T19" fmla="*/ 0 h 65"/>
                  <a:gd name="T20" fmla="*/ 0 w 157"/>
                  <a:gd name="T21" fmla="*/ 0 h 65"/>
                  <a:gd name="T22" fmla="*/ 0 w 157"/>
                  <a:gd name="T23" fmla="*/ 0 h 65"/>
                  <a:gd name="T24" fmla="*/ 0 w 157"/>
                  <a:gd name="T25" fmla="*/ 0 h 65"/>
                  <a:gd name="T26" fmla="*/ 0 w 157"/>
                  <a:gd name="T27" fmla="*/ 0 h 65"/>
                  <a:gd name="T28" fmla="*/ 0 w 157"/>
                  <a:gd name="T29" fmla="*/ 0 h 65"/>
                  <a:gd name="T30" fmla="*/ 0 w 157"/>
                  <a:gd name="T31" fmla="*/ 0 h 65"/>
                  <a:gd name="T32" fmla="*/ 0 w 157"/>
                  <a:gd name="T33" fmla="*/ 0 h 65"/>
                  <a:gd name="T34" fmla="*/ 0 w 157"/>
                  <a:gd name="T35" fmla="*/ 0 h 65"/>
                  <a:gd name="T36" fmla="*/ 0 w 157"/>
                  <a:gd name="T37" fmla="*/ 0 h 65"/>
                  <a:gd name="T38" fmla="*/ 0 w 157"/>
                  <a:gd name="T39" fmla="*/ 0 h 65"/>
                  <a:gd name="T40" fmla="*/ 0 w 157"/>
                  <a:gd name="T41" fmla="*/ 0 h 65"/>
                  <a:gd name="T42" fmla="*/ 0 w 157"/>
                  <a:gd name="T43" fmla="*/ 0 h 65"/>
                  <a:gd name="T44" fmla="*/ 0 w 157"/>
                  <a:gd name="T45" fmla="*/ 0 h 65"/>
                  <a:gd name="T46" fmla="*/ 0 w 157"/>
                  <a:gd name="T47" fmla="*/ 0 h 65"/>
                  <a:gd name="T48" fmla="*/ 0 w 157"/>
                  <a:gd name="T49" fmla="*/ 0 h 65"/>
                  <a:gd name="T50" fmla="*/ 0 w 157"/>
                  <a:gd name="T51" fmla="*/ 0 h 65"/>
                  <a:gd name="T52" fmla="*/ 0 w 157"/>
                  <a:gd name="T53" fmla="*/ 0 h 65"/>
                  <a:gd name="T54" fmla="*/ 0 w 157"/>
                  <a:gd name="T55" fmla="*/ 0 h 65"/>
                  <a:gd name="T56" fmla="*/ 0 w 157"/>
                  <a:gd name="T57" fmla="*/ 0 h 65"/>
                  <a:gd name="T58" fmla="*/ 0 w 157"/>
                  <a:gd name="T59" fmla="*/ 0 h 65"/>
                  <a:gd name="T60" fmla="*/ 0 w 157"/>
                  <a:gd name="T61" fmla="*/ 0 h 65"/>
                  <a:gd name="T62" fmla="*/ 0 w 157"/>
                  <a:gd name="T63" fmla="*/ 0 h 65"/>
                  <a:gd name="T64" fmla="*/ 0 w 157"/>
                  <a:gd name="T65" fmla="*/ 0 h 65"/>
                  <a:gd name="T66" fmla="*/ 0 w 157"/>
                  <a:gd name="T67" fmla="*/ 0 h 65"/>
                  <a:gd name="T68" fmla="*/ 0 w 157"/>
                  <a:gd name="T69" fmla="*/ 0 h 65"/>
                  <a:gd name="T70" fmla="*/ 0 w 157"/>
                  <a:gd name="T71" fmla="*/ 0 h 65"/>
                  <a:gd name="T72" fmla="*/ 0 w 157"/>
                  <a:gd name="T73" fmla="*/ 0 h 65"/>
                  <a:gd name="T74" fmla="*/ 0 w 157"/>
                  <a:gd name="T75" fmla="*/ 0 h 65"/>
                  <a:gd name="T76" fmla="*/ 0 w 157"/>
                  <a:gd name="T77" fmla="*/ 0 h 65"/>
                  <a:gd name="T78" fmla="*/ 0 w 157"/>
                  <a:gd name="T79" fmla="*/ 0 h 65"/>
                  <a:gd name="T80" fmla="*/ 0 w 157"/>
                  <a:gd name="T81" fmla="*/ 0 h 65"/>
                  <a:gd name="T82" fmla="*/ 0 w 157"/>
                  <a:gd name="T83" fmla="*/ 0 h 65"/>
                  <a:gd name="T84" fmla="*/ 0 w 157"/>
                  <a:gd name="T85" fmla="*/ 0 h 65"/>
                  <a:gd name="T86" fmla="*/ 0 w 157"/>
                  <a:gd name="T87" fmla="*/ 0 h 65"/>
                  <a:gd name="T88" fmla="*/ 0 w 157"/>
                  <a:gd name="T89" fmla="*/ 0 h 65"/>
                  <a:gd name="T90" fmla="*/ 0 w 157"/>
                  <a:gd name="T91" fmla="*/ 0 h 65"/>
                  <a:gd name="T92" fmla="*/ 0 w 157"/>
                  <a:gd name="T93" fmla="*/ 0 h 65"/>
                  <a:gd name="T94" fmla="*/ 0 w 157"/>
                  <a:gd name="T95" fmla="*/ 0 h 65"/>
                  <a:gd name="T96" fmla="*/ 0 w 157"/>
                  <a:gd name="T97" fmla="*/ 0 h 65"/>
                  <a:gd name="T98" fmla="*/ 0 w 157"/>
                  <a:gd name="T99" fmla="*/ 0 h 65"/>
                  <a:gd name="T100" fmla="*/ 0 w 157"/>
                  <a:gd name="T101" fmla="*/ 0 h 65"/>
                  <a:gd name="T102" fmla="*/ 0 w 157"/>
                  <a:gd name="T103" fmla="*/ 0 h 65"/>
                  <a:gd name="T104" fmla="*/ 0 w 157"/>
                  <a:gd name="T105" fmla="*/ 0 h 65"/>
                  <a:gd name="T106" fmla="*/ 0 w 157"/>
                  <a:gd name="T107" fmla="*/ 0 h 65"/>
                  <a:gd name="T108" fmla="*/ 0 w 157"/>
                  <a:gd name="T109" fmla="*/ 0 h 65"/>
                  <a:gd name="T110" fmla="*/ 0 w 157"/>
                  <a:gd name="T111" fmla="*/ 0 h 65"/>
                  <a:gd name="T112" fmla="*/ 0 w 157"/>
                  <a:gd name="T113" fmla="*/ 0 h 65"/>
                  <a:gd name="T114" fmla="*/ 0 w 157"/>
                  <a:gd name="T115" fmla="*/ 0 h 65"/>
                  <a:gd name="T116" fmla="*/ 0 w 157"/>
                  <a:gd name="T117" fmla="*/ 0 h 65"/>
                  <a:gd name="T118" fmla="*/ 0 w 157"/>
                  <a:gd name="T119" fmla="*/ 0 h 65"/>
                  <a:gd name="T120" fmla="*/ 0 w 157"/>
                  <a:gd name="T121" fmla="*/ 0 h 65"/>
                  <a:gd name="T122" fmla="*/ 0 w 157"/>
                  <a:gd name="T123" fmla="*/ 0 h 65"/>
                  <a:gd name="T124" fmla="*/ 0 w 157"/>
                  <a:gd name="T125" fmla="*/ 0 h 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65">
                    <a:moveTo>
                      <a:pt x="0" y="65"/>
                    </a:moveTo>
                    <a:lnTo>
                      <a:pt x="1" y="65"/>
                    </a:lnTo>
                    <a:lnTo>
                      <a:pt x="2" y="65"/>
                    </a:lnTo>
                    <a:lnTo>
                      <a:pt x="3" y="65"/>
                    </a:lnTo>
                    <a:lnTo>
                      <a:pt x="4" y="65"/>
                    </a:lnTo>
                    <a:lnTo>
                      <a:pt x="6" y="65"/>
                    </a:lnTo>
                    <a:lnTo>
                      <a:pt x="7" y="59"/>
                    </a:lnTo>
                    <a:lnTo>
                      <a:pt x="8" y="59"/>
                    </a:lnTo>
                    <a:lnTo>
                      <a:pt x="9" y="59"/>
                    </a:lnTo>
                    <a:lnTo>
                      <a:pt x="10" y="59"/>
                    </a:lnTo>
                    <a:lnTo>
                      <a:pt x="11" y="59"/>
                    </a:lnTo>
                    <a:lnTo>
                      <a:pt x="14" y="59"/>
                    </a:lnTo>
                    <a:lnTo>
                      <a:pt x="15" y="59"/>
                    </a:lnTo>
                    <a:lnTo>
                      <a:pt x="16" y="59"/>
                    </a:lnTo>
                    <a:lnTo>
                      <a:pt x="17" y="59"/>
                    </a:lnTo>
                    <a:lnTo>
                      <a:pt x="18" y="59"/>
                    </a:lnTo>
                    <a:lnTo>
                      <a:pt x="19" y="59"/>
                    </a:lnTo>
                    <a:lnTo>
                      <a:pt x="21" y="59"/>
                    </a:lnTo>
                    <a:lnTo>
                      <a:pt x="22" y="52"/>
                    </a:lnTo>
                    <a:lnTo>
                      <a:pt x="23" y="52"/>
                    </a:lnTo>
                    <a:lnTo>
                      <a:pt x="24" y="52"/>
                    </a:lnTo>
                    <a:lnTo>
                      <a:pt x="26" y="52"/>
                    </a:lnTo>
                    <a:lnTo>
                      <a:pt x="27" y="52"/>
                    </a:lnTo>
                    <a:lnTo>
                      <a:pt x="29" y="52"/>
                    </a:lnTo>
                    <a:lnTo>
                      <a:pt x="30" y="52"/>
                    </a:lnTo>
                    <a:lnTo>
                      <a:pt x="31" y="52"/>
                    </a:lnTo>
                    <a:lnTo>
                      <a:pt x="32" y="52"/>
                    </a:lnTo>
                    <a:lnTo>
                      <a:pt x="33" y="52"/>
                    </a:lnTo>
                    <a:lnTo>
                      <a:pt x="34" y="52"/>
                    </a:lnTo>
                    <a:lnTo>
                      <a:pt x="36" y="52"/>
                    </a:lnTo>
                    <a:lnTo>
                      <a:pt x="37" y="52"/>
                    </a:lnTo>
                    <a:lnTo>
                      <a:pt x="39" y="52"/>
                    </a:lnTo>
                    <a:lnTo>
                      <a:pt x="40" y="52"/>
                    </a:lnTo>
                    <a:lnTo>
                      <a:pt x="41" y="52"/>
                    </a:lnTo>
                    <a:lnTo>
                      <a:pt x="42" y="52"/>
                    </a:lnTo>
                    <a:lnTo>
                      <a:pt x="44" y="52"/>
                    </a:lnTo>
                    <a:lnTo>
                      <a:pt x="45" y="52"/>
                    </a:lnTo>
                    <a:lnTo>
                      <a:pt x="46" y="52"/>
                    </a:lnTo>
                    <a:lnTo>
                      <a:pt x="47" y="52"/>
                    </a:lnTo>
                    <a:lnTo>
                      <a:pt x="48" y="52"/>
                    </a:lnTo>
                    <a:lnTo>
                      <a:pt x="49" y="52"/>
                    </a:lnTo>
                    <a:lnTo>
                      <a:pt x="51" y="52"/>
                    </a:lnTo>
                    <a:lnTo>
                      <a:pt x="53" y="52"/>
                    </a:lnTo>
                    <a:lnTo>
                      <a:pt x="54" y="52"/>
                    </a:lnTo>
                    <a:lnTo>
                      <a:pt x="55" y="52"/>
                    </a:lnTo>
                    <a:lnTo>
                      <a:pt x="56" y="46"/>
                    </a:lnTo>
                    <a:lnTo>
                      <a:pt x="57" y="46"/>
                    </a:lnTo>
                    <a:lnTo>
                      <a:pt x="59" y="46"/>
                    </a:lnTo>
                    <a:lnTo>
                      <a:pt x="60" y="46"/>
                    </a:lnTo>
                    <a:lnTo>
                      <a:pt x="61" y="46"/>
                    </a:lnTo>
                    <a:lnTo>
                      <a:pt x="62" y="46"/>
                    </a:lnTo>
                    <a:lnTo>
                      <a:pt x="63" y="46"/>
                    </a:lnTo>
                    <a:lnTo>
                      <a:pt x="64" y="46"/>
                    </a:lnTo>
                    <a:lnTo>
                      <a:pt x="67" y="46"/>
                    </a:lnTo>
                    <a:lnTo>
                      <a:pt x="68" y="46"/>
                    </a:lnTo>
                    <a:lnTo>
                      <a:pt x="69" y="46"/>
                    </a:lnTo>
                    <a:lnTo>
                      <a:pt x="70" y="46"/>
                    </a:lnTo>
                    <a:lnTo>
                      <a:pt x="71" y="46"/>
                    </a:lnTo>
                    <a:lnTo>
                      <a:pt x="72" y="46"/>
                    </a:lnTo>
                    <a:lnTo>
                      <a:pt x="74" y="46"/>
                    </a:lnTo>
                    <a:lnTo>
                      <a:pt x="75" y="46"/>
                    </a:lnTo>
                    <a:lnTo>
                      <a:pt x="76" y="46"/>
                    </a:lnTo>
                    <a:lnTo>
                      <a:pt x="77" y="46"/>
                    </a:lnTo>
                    <a:lnTo>
                      <a:pt x="79" y="46"/>
                    </a:lnTo>
                    <a:lnTo>
                      <a:pt x="80" y="46"/>
                    </a:lnTo>
                    <a:lnTo>
                      <a:pt x="82" y="46"/>
                    </a:lnTo>
                    <a:lnTo>
                      <a:pt x="83" y="46"/>
                    </a:lnTo>
                    <a:lnTo>
                      <a:pt x="84" y="46"/>
                    </a:lnTo>
                    <a:lnTo>
                      <a:pt x="85" y="39"/>
                    </a:lnTo>
                    <a:lnTo>
                      <a:pt x="86" y="39"/>
                    </a:lnTo>
                    <a:lnTo>
                      <a:pt x="87" y="39"/>
                    </a:lnTo>
                    <a:lnTo>
                      <a:pt x="89" y="39"/>
                    </a:lnTo>
                    <a:lnTo>
                      <a:pt x="90" y="39"/>
                    </a:lnTo>
                    <a:lnTo>
                      <a:pt x="91" y="39"/>
                    </a:lnTo>
                    <a:lnTo>
                      <a:pt x="93" y="39"/>
                    </a:lnTo>
                    <a:lnTo>
                      <a:pt x="94" y="39"/>
                    </a:lnTo>
                    <a:lnTo>
                      <a:pt x="95" y="39"/>
                    </a:lnTo>
                    <a:lnTo>
                      <a:pt x="97" y="39"/>
                    </a:lnTo>
                    <a:lnTo>
                      <a:pt x="98" y="33"/>
                    </a:lnTo>
                    <a:lnTo>
                      <a:pt x="99" y="33"/>
                    </a:lnTo>
                    <a:lnTo>
                      <a:pt x="100" y="33"/>
                    </a:lnTo>
                    <a:lnTo>
                      <a:pt x="101" y="33"/>
                    </a:lnTo>
                    <a:lnTo>
                      <a:pt x="102" y="33"/>
                    </a:lnTo>
                    <a:lnTo>
                      <a:pt x="104" y="33"/>
                    </a:lnTo>
                    <a:lnTo>
                      <a:pt x="106" y="33"/>
                    </a:lnTo>
                    <a:lnTo>
                      <a:pt x="107" y="33"/>
                    </a:lnTo>
                    <a:lnTo>
                      <a:pt x="108" y="33"/>
                    </a:lnTo>
                    <a:lnTo>
                      <a:pt x="109" y="39"/>
                    </a:lnTo>
                    <a:lnTo>
                      <a:pt x="110" y="39"/>
                    </a:lnTo>
                    <a:lnTo>
                      <a:pt x="112" y="39"/>
                    </a:lnTo>
                    <a:lnTo>
                      <a:pt x="113" y="39"/>
                    </a:lnTo>
                    <a:lnTo>
                      <a:pt x="114" y="39"/>
                    </a:lnTo>
                    <a:lnTo>
                      <a:pt x="115" y="39"/>
                    </a:lnTo>
                    <a:lnTo>
                      <a:pt x="116" y="39"/>
                    </a:lnTo>
                    <a:lnTo>
                      <a:pt x="117" y="39"/>
                    </a:lnTo>
                    <a:lnTo>
                      <a:pt x="120" y="39"/>
                    </a:lnTo>
                    <a:lnTo>
                      <a:pt x="121" y="39"/>
                    </a:lnTo>
                    <a:lnTo>
                      <a:pt x="122" y="39"/>
                    </a:lnTo>
                    <a:lnTo>
                      <a:pt x="123" y="39"/>
                    </a:lnTo>
                    <a:lnTo>
                      <a:pt x="124" y="39"/>
                    </a:lnTo>
                    <a:lnTo>
                      <a:pt x="125" y="39"/>
                    </a:lnTo>
                    <a:lnTo>
                      <a:pt x="127" y="39"/>
                    </a:lnTo>
                    <a:lnTo>
                      <a:pt x="128" y="33"/>
                    </a:lnTo>
                    <a:lnTo>
                      <a:pt x="129" y="33"/>
                    </a:lnTo>
                    <a:lnTo>
                      <a:pt x="130" y="33"/>
                    </a:lnTo>
                    <a:lnTo>
                      <a:pt x="131" y="33"/>
                    </a:lnTo>
                    <a:lnTo>
                      <a:pt x="133" y="33"/>
                    </a:lnTo>
                    <a:lnTo>
                      <a:pt x="135" y="33"/>
                    </a:lnTo>
                    <a:lnTo>
                      <a:pt x="136" y="33"/>
                    </a:lnTo>
                    <a:lnTo>
                      <a:pt x="137" y="33"/>
                    </a:lnTo>
                    <a:lnTo>
                      <a:pt x="138" y="33"/>
                    </a:lnTo>
                    <a:lnTo>
                      <a:pt x="139" y="26"/>
                    </a:lnTo>
                    <a:lnTo>
                      <a:pt x="140" y="26"/>
                    </a:lnTo>
                    <a:lnTo>
                      <a:pt x="142" y="26"/>
                    </a:lnTo>
                    <a:lnTo>
                      <a:pt x="143" y="26"/>
                    </a:lnTo>
                    <a:lnTo>
                      <a:pt x="144" y="26"/>
                    </a:lnTo>
                    <a:lnTo>
                      <a:pt x="146" y="20"/>
                    </a:lnTo>
                    <a:lnTo>
                      <a:pt x="147" y="20"/>
                    </a:lnTo>
                    <a:lnTo>
                      <a:pt x="148" y="13"/>
                    </a:lnTo>
                    <a:lnTo>
                      <a:pt x="150" y="13"/>
                    </a:lnTo>
                    <a:lnTo>
                      <a:pt x="151" y="7"/>
                    </a:lnTo>
                    <a:lnTo>
                      <a:pt x="152" y="7"/>
                    </a:lnTo>
                    <a:lnTo>
                      <a:pt x="153" y="7"/>
                    </a:lnTo>
                    <a:lnTo>
                      <a:pt x="154" y="7"/>
                    </a:lnTo>
                    <a:lnTo>
                      <a:pt x="155" y="7"/>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9" name="Freeform 223"/>
              <p:cNvSpPr>
                <a:spLocks/>
              </p:cNvSpPr>
              <p:nvPr/>
            </p:nvSpPr>
            <p:spPr bwMode="auto">
              <a:xfrm>
                <a:off x="1892" y="3734"/>
                <a:ext cx="47" cy="4"/>
              </a:xfrm>
              <a:custGeom>
                <a:avLst/>
                <a:gdLst>
                  <a:gd name="T0" fmla="*/ 0 w 157"/>
                  <a:gd name="T1" fmla="*/ 0 h 38"/>
                  <a:gd name="T2" fmla="*/ 0 w 157"/>
                  <a:gd name="T3" fmla="*/ 0 h 38"/>
                  <a:gd name="T4" fmla="*/ 0 w 157"/>
                  <a:gd name="T5" fmla="*/ 0 h 38"/>
                  <a:gd name="T6" fmla="*/ 0 w 157"/>
                  <a:gd name="T7" fmla="*/ 0 h 38"/>
                  <a:gd name="T8" fmla="*/ 0 w 157"/>
                  <a:gd name="T9" fmla="*/ 0 h 38"/>
                  <a:gd name="T10" fmla="*/ 0 w 157"/>
                  <a:gd name="T11" fmla="*/ 0 h 38"/>
                  <a:gd name="T12" fmla="*/ 0 w 157"/>
                  <a:gd name="T13" fmla="*/ 0 h 38"/>
                  <a:gd name="T14" fmla="*/ 0 w 157"/>
                  <a:gd name="T15" fmla="*/ 0 h 38"/>
                  <a:gd name="T16" fmla="*/ 0 w 157"/>
                  <a:gd name="T17" fmla="*/ 0 h 38"/>
                  <a:gd name="T18" fmla="*/ 0 w 157"/>
                  <a:gd name="T19" fmla="*/ 0 h 38"/>
                  <a:gd name="T20" fmla="*/ 0 w 157"/>
                  <a:gd name="T21" fmla="*/ 0 h 38"/>
                  <a:gd name="T22" fmla="*/ 0 w 157"/>
                  <a:gd name="T23" fmla="*/ 0 h 38"/>
                  <a:gd name="T24" fmla="*/ 0 w 157"/>
                  <a:gd name="T25" fmla="*/ 0 h 38"/>
                  <a:gd name="T26" fmla="*/ 0 w 157"/>
                  <a:gd name="T27" fmla="*/ 0 h 38"/>
                  <a:gd name="T28" fmla="*/ 0 w 157"/>
                  <a:gd name="T29" fmla="*/ 0 h 38"/>
                  <a:gd name="T30" fmla="*/ 0 w 157"/>
                  <a:gd name="T31" fmla="*/ 0 h 38"/>
                  <a:gd name="T32" fmla="*/ 0 w 157"/>
                  <a:gd name="T33" fmla="*/ 0 h 38"/>
                  <a:gd name="T34" fmla="*/ 0 w 157"/>
                  <a:gd name="T35" fmla="*/ 0 h 38"/>
                  <a:gd name="T36" fmla="*/ 0 w 157"/>
                  <a:gd name="T37" fmla="*/ 0 h 38"/>
                  <a:gd name="T38" fmla="*/ 0 w 157"/>
                  <a:gd name="T39" fmla="*/ 0 h 38"/>
                  <a:gd name="T40" fmla="*/ 0 w 157"/>
                  <a:gd name="T41" fmla="*/ 0 h 38"/>
                  <a:gd name="T42" fmla="*/ 0 w 157"/>
                  <a:gd name="T43" fmla="*/ 0 h 38"/>
                  <a:gd name="T44" fmla="*/ 0 w 157"/>
                  <a:gd name="T45" fmla="*/ 0 h 38"/>
                  <a:gd name="T46" fmla="*/ 0 w 157"/>
                  <a:gd name="T47" fmla="*/ 0 h 38"/>
                  <a:gd name="T48" fmla="*/ 0 w 157"/>
                  <a:gd name="T49" fmla="*/ 0 h 38"/>
                  <a:gd name="T50" fmla="*/ 0 w 157"/>
                  <a:gd name="T51" fmla="*/ 0 h 38"/>
                  <a:gd name="T52" fmla="*/ 0 w 157"/>
                  <a:gd name="T53" fmla="*/ 0 h 38"/>
                  <a:gd name="T54" fmla="*/ 0 w 157"/>
                  <a:gd name="T55" fmla="*/ 0 h 38"/>
                  <a:gd name="T56" fmla="*/ 0 w 157"/>
                  <a:gd name="T57" fmla="*/ 0 h 38"/>
                  <a:gd name="T58" fmla="*/ 0 w 157"/>
                  <a:gd name="T59" fmla="*/ 0 h 38"/>
                  <a:gd name="T60" fmla="*/ 0 w 157"/>
                  <a:gd name="T61" fmla="*/ 0 h 38"/>
                  <a:gd name="T62" fmla="*/ 0 w 157"/>
                  <a:gd name="T63" fmla="*/ 0 h 38"/>
                  <a:gd name="T64" fmla="*/ 0 w 157"/>
                  <a:gd name="T65" fmla="*/ 0 h 38"/>
                  <a:gd name="T66" fmla="*/ 0 w 157"/>
                  <a:gd name="T67" fmla="*/ 0 h 38"/>
                  <a:gd name="T68" fmla="*/ 0 w 157"/>
                  <a:gd name="T69" fmla="*/ 0 h 38"/>
                  <a:gd name="T70" fmla="*/ 0 w 157"/>
                  <a:gd name="T71" fmla="*/ 0 h 38"/>
                  <a:gd name="T72" fmla="*/ 0 w 157"/>
                  <a:gd name="T73" fmla="*/ 0 h 38"/>
                  <a:gd name="T74" fmla="*/ 0 w 157"/>
                  <a:gd name="T75" fmla="*/ 0 h 38"/>
                  <a:gd name="T76" fmla="*/ 0 w 157"/>
                  <a:gd name="T77" fmla="*/ 0 h 38"/>
                  <a:gd name="T78" fmla="*/ 0 w 157"/>
                  <a:gd name="T79" fmla="*/ 0 h 38"/>
                  <a:gd name="T80" fmla="*/ 0 w 157"/>
                  <a:gd name="T81" fmla="*/ 0 h 38"/>
                  <a:gd name="T82" fmla="*/ 0 w 157"/>
                  <a:gd name="T83" fmla="*/ 0 h 38"/>
                  <a:gd name="T84" fmla="*/ 0 w 157"/>
                  <a:gd name="T85" fmla="*/ 0 h 38"/>
                  <a:gd name="T86" fmla="*/ 0 w 157"/>
                  <a:gd name="T87" fmla="*/ 0 h 38"/>
                  <a:gd name="T88" fmla="*/ 0 w 157"/>
                  <a:gd name="T89" fmla="*/ 0 h 38"/>
                  <a:gd name="T90" fmla="*/ 0 w 157"/>
                  <a:gd name="T91" fmla="*/ 0 h 38"/>
                  <a:gd name="T92" fmla="*/ 0 w 157"/>
                  <a:gd name="T93" fmla="*/ 0 h 38"/>
                  <a:gd name="T94" fmla="*/ 0 w 157"/>
                  <a:gd name="T95" fmla="*/ 0 h 38"/>
                  <a:gd name="T96" fmla="*/ 0 w 157"/>
                  <a:gd name="T97" fmla="*/ 0 h 38"/>
                  <a:gd name="T98" fmla="*/ 0 w 157"/>
                  <a:gd name="T99" fmla="*/ 0 h 38"/>
                  <a:gd name="T100" fmla="*/ 0 w 157"/>
                  <a:gd name="T101" fmla="*/ 0 h 38"/>
                  <a:gd name="T102" fmla="*/ 0 w 157"/>
                  <a:gd name="T103" fmla="*/ 0 h 38"/>
                  <a:gd name="T104" fmla="*/ 0 w 157"/>
                  <a:gd name="T105" fmla="*/ 0 h 38"/>
                  <a:gd name="T106" fmla="*/ 0 w 157"/>
                  <a:gd name="T107" fmla="*/ 0 h 38"/>
                  <a:gd name="T108" fmla="*/ 0 w 157"/>
                  <a:gd name="T109" fmla="*/ 0 h 38"/>
                  <a:gd name="T110" fmla="*/ 0 w 157"/>
                  <a:gd name="T111" fmla="*/ 0 h 38"/>
                  <a:gd name="T112" fmla="*/ 0 w 157"/>
                  <a:gd name="T113" fmla="*/ 0 h 38"/>
                  <a:gd name="T114" fmla="*/ 0 w 157"/>
                  <a:gd name="T115" fmla="*/ 0 h 38"/>
                  <a:gd name="T116" fmla="*/ 0 w 157"/>
                  <a:gd name="T117" fmla="*/ 0 h 38"/>
                  <a:gd name="T118" fmla="*/ 0 w 157"/>
                  <a:gd name="T119" fmla="*/ 0 h 38"/>
                  <a:gd name="T120" fmla="*/ 0 w 157"/>
                  <a:gd name="T121" fmla="*/ 0 h 38"/>
                  <a:gd name="T122" fmla="*/ 0 w 157"/>
                  <a:gd name="T123" fmla="*/ 0 h 38"/>
                  <a:gd name="T124" fmla="*/ 0 w 157"/>
                  <a:gd name="T125" fmla="*/ 0 h 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38">
                    <a:moveTo>
                      <a:pt x="0" y="38"/>
                    </a:moveTo>
                    <a:lnTo>
                      <a:pt x="2" y="38"/>
                    </a:lnTo>
                    <a:lnTo>
                      <a:pt x="3" y="38"/>
                    </a:lnTo>
                    <a:lnTo>
                      <a:pt x="4" y="38"/>
                    </a:lnTo>
                    <a:lnTo>
                      <a:pt x="5" y="38"/>
                    </a:lnTo>
                    <a:lnTo>
                      <a:pt x="6" y="38"/>
                    </a:lnTo>
                    <a:lnTo>
                      <a:pt x="8" y="32"/>
                    </a:lnTo>
                    <a:lnTo>
                      <a:pt x="9" y="32"/>
                    </a:lnTo>
                    <a:lnTo>
                      <a:pt x="10" y="32"/>
                    </a:lnTo>
                    <a:lnTo>
                      <a:pt x="11" y="32"/>
                    </a:lnTo>
                    <a:lnTo>
                      <a:pt x="12" y="32"/>
                    </a:lnTo>
                    <a:lnTo>
                      <a:pt x="13" y="32"/>
                    </a:lnTo>
                    <a:lnTo>
                      <a:pt x="16" y="32"/>
                    </a:lnTo>
                    <a:lnTo>
                      <a:pt x="17" y="25"/>
                    </a:lnTo>
                    <a:lnTo>
                      <a:pt x="18" y="25"/>
                    </a:lnTo>
                    <a:lnTo>
                      <a:pt x="19" y="25"/>
                    </a:lnTo>
                    <a:lnTo>
                      <a:pt x="20" y="25"/>
                    </a:lnTo>
                    <a:lnTo>
                      <a:pt x="21" y="25"/>
                    </a:lnTo>
                    <a:lnTo>
                      <a:pt x="23" y="25"/>
                    </a:lnTo>
                    <a:lnTo>
                      <a:pt x="24" y="25"/>
                    </a:lnTo>
                    <a:lnTo>
                      <a:pt x="25" y="25"/>
                    </a:lnTo>
                    <a:lnTo>
                      <a:pt x="26" y="25"/>
                    </a:lnTo>
                    <a:lnTo>
                      <a:pt x="27" y="25"/>
                    </a:lnTo>
                    <a:lnTo>
                      <a:pt x="29" y="25"/>
                    </a:lnTo>
                    <a:lnTo>
                      <a:pt x="31" y="25"/>
                    </a:lnTo>
                    <a:lnTo>
                      <a:pt x="32" y="25"/>
                    </a:lnTo>
                    <a:lnTo>
                      <a:pt x="33" y="25"/>
                    </a:lnTo>
                    <a:lnTo>
                      <a:pt x="34" y="25"/>
                    </a:lnTo>
                    <a:lnTo>
                      <a:pt x="35" y="25"/>
                    </a:lnTo>
                    <a:lnTo>
                      <a:pt x="36" y="25"/>
                    </a:lnTo>
                    <a:lnTo>
                      <a:pt x="38" y="25"/>
                    </a:lnTo>
                    <a:lnTo>
                      <a:pt x="39" y="25"/>
                    </a:lnTo>
                    <a:lnTo>
                      <a:pt x="40" y="25"/>
                    </a:lnTo>
                    <a:lnTo>
                      <a:pt x="42" y="25"/>
                    </a:lnTo>
                    <a:lnTo>
                      <a:pt x="43" y="25"/>
                    </a:lnTo>
                    <a:lnTo>
                      <a:pt x="44" y="25"/>
                    </a:lnTo>
                    <a:lnTo>
                      <a:pt x="46" y="25"/>
                    </a:lnTo>
                    <a:lnTo>
                      <a:pt x="47" y="25"/>
                    </a:lnTo>
                    <a:lnTo>
                      <a:pt x="48" y="32"/>
                    </a:lnTo>
                    <a:lnTo>
                      <a:pt x="49" y="32"/>
                    </a:lnTo>
                    <a:lnTo>
                      <a:pt x="50" y="32"/>
                    </a:lnTo>
                    <a:lnTo>
                      <a:pt x="51" y="32"/>
                    </a:lnTo>
                    <a:lnTo>
                      <a:pt x="53" y="32"/>
                    </a:lnTo>
                    <a:lnTo>
                      <a:pt x="54" y="32"/>
                    </a:lnTo>
                    <a:lnTo>
                      <a:pt x="56" y="25"/>
                    </a:lnTo>
                    <a:lnTo>
                      <a:pt x="57" y="25"/>
                    </a:lnTo>
                    <a:lnTo>
                      <a:pt x="58" y="25"/>
                    </a:lnTo>
                    <a:lnTo>
                      <a:pt x="59" y="25"/>
                    </a:lnTo>
                    <a:lnTo>
                      <a:pt x="61" y="25"/>
                    </a:lnTo>
                    <a:lnTo>
                      <a:pt x="62" y="25"/>
                    </a:lnTo>
                    <a:lnTo>
                      <a:pt x="63" y="25"/>
                    </a:lnTo>
                    <a:lnTo>
                      <a:pt x="64" y="25"/>
                    </a:lnTo>
                    <a:lnTo>
                      <a:pt x="65" y="25"/>
                    </a:lnTo>
                    <a:lnTo>
                      <a:pt x="66" y="25"/>
                    </a:lnTo>
                    <a:lnTo>
                      <a:pt x="69" y="25"/>
                    </a:lnTo>
                    <a:lnTo>
                      <a:pt x="70" y="25"/>
                    </a:lnTo>
                    <a:lnTo>
                      <a:pt x="71" y="25"/>
                    </a:lnTo>
                    <a:lnTo>
                      <a:pt x="72" y="25"/>
                    </a:lnTo>
                    <a:lnTo>
                      <a:pt x="73" y="25"/>
                    </a:lnTo>
                    <a:lnTo>
                      <a:pt x="74" y="19"/>
                    </a:lnTo>
                    <a:lnTo>
                      <a:pt x="76" y="19"/>
                    </a:lnTo>
                    <a:lnTo>
                      <a:pt x="77" y="19"/>
                    </a:lnTo>
                    <a:lnTo>
                      <a:pt x="78" y="19"/>
                    </a:lnTo>
                    <a:lnTo>
                      <a:pt x="79" y="19"/>
                    </a:lnTo>
                    <a:lnTo>
                      <a:pt x="80" y="19"/>
                    </a:lnTo>
                    <a:lnTo>
                      <a:pt x="82" y="19"/>
                    </a:lnTo>
                    <a:lnTo>
                      <a:pt x="84" y="19"/>
                    </a:lnTo>
                    <a:lnTo>
                      <a:pt x="85" y="19"/>
                    </a:lnTo>
                    <a:lnTo>
                      <a:pt x="86" y="19"/>
                    </a:lnTo>
                    <a:lnTo>
                      <a:pt x="87" y="19"/>
                    </a:lnTo>
                    <a:lnTo>
                      <a:pt x="88" y="19"/>
                    </a:lnTo>
                    <a:lnTo>
                      <a:pt x="89" y="19"/>
                    </a:lnTo>
                    <a:lnTo>
                      <a:pt x="91" y="19"/>
                    </a:lnTo>
                    <a:lnTo>
                      <a:pt x="92" y="19"/>
                    </a:lnTo>
                    <a:lnTo>
                      <a:pt x="93" y="19"/>
                    </a:lnTo>
                    <a:lnTo>
                      <a:pt x="94" y="19"/>
                    </a:lnTo>
                    <a:lnTo>
                      <a:pt x="96" y="13"/>
                    </a:lnTo>
                    <a:lnTo>
                      <a:pt x="97" y="13"/>
                    </a:lnTo>
                    <a:lnTo>
                      <a:pt x="99" y="13"/>
                    </a:lnTo>
                    <a:lnTo>
                      <a:pt x="100" y="13"/>
                    </a:lnTo>
                    <a:lnTo>
                      <a:pt x="101" y="13"/>
                    </a:lnTo>
                    <a:lnTo>
                      <a:pt x="102" y="13"/>
                    </a:lnTo>
                    <a:lnTo>
                      <a:pt x="103" y="13"/>
                    </a:lnTo>
                    <a:lnTo>
                      <a:pt x="104" y="13"/>
                    </a:lnTo>
                    <a:lnTo>
                      <a:pt x="106" y="13"/>
                    </a:lnTo>
                    <a:lnTo>
                      <a:pt x="107" y="11"/>
                    </a:lnTo>
                    <a:lnTo>
                      <a:pt x="109" y="11"/>
                    </a:lnTo>
                    <a:lnTo>
                      <a:pt x="110" y="11"/>
                    </a:lnTo>
                    <a:lnTo>
                      <a:pt x="111" y="11"/>
                    </a:lnTo>
                    <a:lnTo>
                      <a:pt x="112" y="6"/>
                    </a:lnTo>
                    <a:lnTo>
                      <a:pt x="114" y="6"/>
                    </a:lnTo>
                    <a:lnTo>
                      <a:pt x="115" y="6"/>
                    </a:lnTo>
                    <a:lnTo>
                      <a:pt x="116" y="6"/>
                    </a:lnTo>
                    <a:lnTo>
                      <a:pt x="117" y="5"/>
                    </a:lnTo>
                    <a:lnTo>
                      <a:pt x="118" y="5"/>
                    </a:lnTo>
                    <a:lnTo>
                      <a:pt x="119" y="5"/>
                    </a:lnTo>
                    <a:lnTo>
                      <a:pt x="122" y="5"/>
                    </a:lnTo>
                    <a:lnTo>
                      <a:pt x="123" y="5"/>
                    </a:lnTo>
                    <a:lnTo>
                      <a:pt x="124" y="5"/>
                    </a:lnTo>
                    <a:lnTo>
                      <a:pt x="125" y="5"/>
                    </a:lnTo>
                    <a:lnTo>
                      <a:pt x="126" y="0"/>
                    </a:lnTo>
                    <a:lnTo>
                      <a:pt x="127" y="5"/>
                    </a:lnTo>
                    <a:lnTo>
                      <a:pt x="129" y="5"/>
                    </a:lnTo>
                    <a:lnTo>
                      <a:pt x="130" y="5"/>
                    </a:lnTo>
                    <a:lnTo>
                      <a:pt x="131" y="5"/>
                    </a:lnTo>
                    <a:lnTo>
                      <a:pt x="132" y="5"/>
                    </a:lnTo>
                    <a:lnTo>
                      <a:pt x="133" y="5"/>
                    </a:lnTo>
                    <a:lnTo>
                      <a:pt x="134" y="5"/>
                    </a:lnTo>
                    <a:lnTo>
                      <a:pt x="137" y="5"/>
                    </a:lnTo>
                    <a:lnTo>
                      <a:pt x="138" y="5"/>
                    </a:lnTo>
                    <a:lnTo>
                      <a:pt x="139" y="5"/>
                    </a:lnTo>
                    <a:lnTo>
                      <a:pt x="140" y="5"/>
                    </a:lnTo>
                    <a:lnTo>
                      <a:pt x="141" y="5"/>
                    </a:lnTo>
                    <a:lnTo>
                      <a:pt x="142" y="5"/>
                    </a:lnTo>
                    <a:lnTo>
                      <a:pt x="144" y="5"/>
                    </a:lnTo>
                    <a:lnTo>
                      <a:pt x="145" y="5"/>
                    </a:lnTo>
                    <a:lnTo>
                      <a:pt x="146" y="5"/>
                    </a:lnTo>
                    <a:lnTo>
                      <a:pt x="147" y="5"/>
                    </a:lnTo>
                    <a:lnTo>
                      <a:pt x="149" y="5"/>
                    </a:lnTo>
                    <a:lnTo>
                      <a:pt x="150" y="5"/>
                    </a:lnTo>
                    <a:lnTo>
                      <a:pt x="152" y="5"/>
                    </a:lnTo>
                    <a:lnTo>
                      <a:pt x="153" y="5"/>
                    </a:lnTo>
                    <a:lnTo>
                      <a:pt x="154" y="5"/>
                    </a:lnTo>
                    <a:lnTo>
                      <a:pt x="155" y="5"/>
                    </a:lnTo>
                    <a:lnTo>
                      <a:pt x="156" y="5"/>
                    </a:lnTo>
                    <a:lnTo>
                      <a:pt x="157"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0" name="Freeform 224"/>
              <p:cNvSpPr>
                <a:spLocks/>
              </p:cNvSpPr>
              <p:nvPr/>
            </p:nvSpPr>
            <p:spPr bwMode="auto">
              <a:xfrm>
                <a:off x="1939" y="3731"/>
                <a:ext cx="46" cy="4"/>
              </a:xfrm>
              <a:custGeom>
                <a:avLst/>
                <a:gdLst>
                  <a:gd name="T0" fmla="*/ 0 w 158"/>
                  <a:gd name="T1" fmla="*/ 0 h 32"/>
                  <a:gd name="T2" fmla="*/ 0 w 158"/>
                  <a:gd name="T3" fmla="*/ 0 h 32"/>
                  <a:gd name="T4" fmla="*/ 0 w 158"/>
                  <a:gd name="T5" fmla="*/ 0 h 32"/>
                  <a:gd name="T6" fmla="*/ 0 w 158"/>
                  <a:gd name="T7" fmla="*/ 0 h 32"/>
                  <a:gd name="T8" fmla="*/ 0 w 158"/>
                  <a:gd name="T9" fmla="*/ 0 h 32"/>
                  <a:gd name="T10" fmla="*/ 0 w 158"/>
                  <a:gd name="T11" fmla="*/ 0 h 32"/>
                  <a:gd name="T12" fmla="*/ 0 w 158"/>
                  <a:gd name="T13" fmla="*/ 0 h 32"/>
                  <a:gd name="T14" fmla="*/ 0 w 158"/>
                  <a:gd name="T15" fmla="*/ 0 h 32"/>
                  <a:gd name="T16" fmla="*/ 0 w 158"/>
                  <a:gd name="T17" fmla="*/ 0 h 32"/>
                  <a:gd name="T18" fmla="*/ 0 w 158"/>
                  <a:gd name="T19" fmla="*/ 0 h 32"/>
                  <a:gd name="T20" fmla="*/ 0 w 158"/>
                  <a:gd name="T21" fmla="*/ 0 h 32"/>
                  <a:gd name="T22" fmla="*/ 0 w 158"/>
                  <a:gd name="T23" fmla="*/ 0 h 32"/>
                  <a:gd name="T24" fmla="*/ 0 w 158"/>
                  <a:gd name="T25" fmla="*/ 0 h 32"/>
                  <a:gd name="T26" fmla="*/ 0 w 158"/>
                  <a:gd name="T27" fmla="*/ 0 h 32"/>
                  <a:gd name="T28" fmla="*/ 0 w 158"/>
                  <a:gd name="T29" fmla="*/ 0 h 32"/>
                  <a:gd name="T30" fmla="*/ 0 w 158"/>
                  <a:gd name="T31" fmla="*/ 0 h 32"/>
                  <a:gd name="T32" fmla="*/ 0 w 158"/>
                  <a:gd name="T33" fmla="*/ 0 h 32"/>
                  <a:gd name="T34" fmla="*/ 0 w 158"/>
                  <a:gd name="T35" fmla="*/ 0 h 32"/>
                  <a:gd name="T36" fmla="*/ 0 w 158"/>
                  <a:gd name="T37" fmla="*/ 0 h 32"/>
                  <a:gd name="T38" fmla="*/ 0 w 158"/>
                  <a:gd name="T39" fmla="*/ 0 h 32"/>
                  <a:gd name="T40" fmla="*/ 0 w 158"/>
                  <a:gd name="T41" fmla="*/ 0 h 32"/>
                  <a:gd name="T42" fmla="*/ 0 w 158"/>
                  <a:gd name="T43" fmla="*/ 0 h 32"/>
                  <a:gd name="T44" fmla="*/ 0 w 158"/>
                  <a:gd name="T45" fmla="*/ 0 h 32"/>
                  <a:gd name="T46" fmla="*/ 0 w 158"/>
                  <a:gd name="T47" fmla="*/ 0 h 32"/>
                  <a:gd name="T48" fmla="*/ 0 w 158"/>
                  <a:gd name="T49" fmla="*/ 0 h 32"/>
                  <a:gd name="T50" fmla="*/ 0 w 158"/>
                  <a:gd name="T51" fmla="*/ 0 h 32"/>
                  <a:gd name="T52" fmla="*/ 0 w 158"/>
                  <a:gd name="T53" fmla="*/ 0 h 32"/>
                  <a:gd name="T54" fmla="*/ 0 w 158"/>
                  <a:gd name="T55" fmla="*/ 0 h 32"/>
                  <a:gd name="T56" fmla="*/ 0 w 158"/>
                  <a:gd name="T57" fmla="*/ 0 h 32"/>
                  <a:gd name="T58" fmla="*/ 0 w 158"/>
                  <a:gd name="T59" fmla="*/ 0 h 32"/>
                  <a:gd name="T60" fmla="*/ 0 w 158"/>
                  <a:gd name="T61" fmla="*/ 0 h 32"/>
                  <a:gd name="T62" fmla="*/ 0 w 158"/>
                  <a:gd name="T63" fmla="*/ 0 h 32"/>
                  <a:gd name="T64" fmla="*/ 0 w 158"/>
                  <a:gd name="T65" fmla="*/ 0 h 32"/>
                  <a:gd name="T66" fmla="*/ 0 w 158"/>
                  <a:gd name="T67" fmla="*/ 0 h 32"/>
                  <a:gd name="T68" fmla="*/ 0 w 158"/>
                  <a:gd name="T69" fmla="*/ 0 h 32"/>
                  <a:gd name="T70" fmla="*/ 0 w 158"/>
                  <a:gd name="T71" fmla="*/ 0 h 32"/>
                  <a:gd name="T72" fmla="*/ 0 w 158"/>
                  <a:gd name="T73" fmla="*/ 0 h 32"/>
                  <a:gd name="T74" fmla="*/ 0 w 158"/>
                  <a:gd name="T75" fmla="*/ 0 h 32"/>
                  <a:gd name="T76" fmla="*/ 0 w 158"/>
                  <a:gd name="T77" fmla="*/ 0 h 32"/>
                  <a:gd name="T78" fmla="*/ 0 w 158"/>
                  <a:gd name="T79" fmla="*/ 0 h 32"/>
                  <a:gd name="T80" fmla="*/ 0 w 158"/>
                  <a:gd name="T81" fmla="*/ 0 h 32"/>
                  <a:gd name="T82" fmla="*/ 0 w 158"/>
                  <a:gd name="T83" fmla="*/ 0 h 32"/>
                  <a:gd name="T84" fmla="*/ 0 w 158"/>
                  <a:gd name="T85" fmla="*/ 0 h 32"/>
                  <a:gd name="T86" fmla="*/ 0 w 158"/>
                  <a:gd name="T87" fmla="*/ 0 h 32"/>
                  <a:gd name="T88" fmla="*/ 0 w 158"/>
                  <a:gd name="T89" fmla="*/ 0 h 32"/>
                  <a:gd name="T90" fmla="*/ 0 w 158"/>
                  <a:gd name="T91" fmla="*/ 0 h 32"/>
                  <a:gd name="T92" fmla="*/ 0 w 158"/>
                  <a:gd name="T93" fmla="*/ 0 h 32"/>
                  <a:gd name="T94" fmla="*/ 0 w 158"/>
                  <a:gd name="T95" fmla="*/ 0 h 32"/>
                  <a:gd name="T96" fmla="*/ 0 w 158"/>
                  <a:gd name="T97" fmla="*/ 0 h 32"/>
                  <a:gd name="T98" fmla="*/ 0 w 158"/>
                  <a:gd name="T99" fmla="*/ 0 h 32"/>
                  <a:gd name="T100" fmla="*/ 0 w 158"/>
                  <a:gd name="T101" fmla="*/ 0 h 32"/>
                  <a:gd name="T102" fmla="*/ 0 w 158"/>
                  <a:gd name="T103" fmla="*/ 0 h 32"/>
                  <a:gd name="T104" fmla="*/ 0 w 158"/>
                  <a:gd name="T105" fmla="*/ 0 h 32"/>
                  <a:gd name="T106" fmla="*/ 0 w 158"/>
                  <a:gd name="T107" fmla="*/ 0 h 32"/>
                  <a:gd name="T108" fmla="*/ 0 w 158"/>
                  <a:gd name="T109" fmla="*/ 0 h 32"/>
                  <a:gd name="T110" fmla="*/ 0 w 158"/>
                  <a:gd name="T111" fmla="*/ 0 h 32"/>
                  <a:gd name="T112" fmla="*/ 0 w 158"/>
                  <a:gd name="T113" fmla="*/ 0 h 32"/>
                  <a:gd name="T114" fmla="*/ 0 w 158"/>
                  <a:gd name="T115" fmla="*/ 0 h 32"/>
                  <a:gd name="T116" fmla="*/ 0 w 158"/>
                  <a:gd name="T117" fmla="*/ 0 h 32"/>
                  <a:gd name="T118" fmla="*/ 0 w 158"/>
                  <a:gd name="T119" fmla="*/ 0 h 32"/>
                  <a:gd name="T120" fmla="*/ 0 w 158"/>
                  <a:gd name="T121" fmla="*/ 0 h 32"/>
                  <a:gd name="T122" fmla="*/ 0 w 158"/>
                  <a:gd name="T123" fmla="*/ 0 h 32"/>
                  <a:gd name="T124" fmla="*/ 0 w 158"/>
                  <a:gd name="T125" fmla="*/ 0 h 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2">
                    <a:moveTo>
                      <a:pt x="0" y="32"/>
                    </a:moveTo>
                    <a:lnTo>
                      <a:pt x="2" y="32"/>
                    </a:lnTo>
                    <a:lnTo>
                      <a:pt x="3" y="32"/>
                    </a:lnTo>
                    <a:lnTo>
                      <a:pt x="5" y="32"/>
                    </a:lnTo>
                    <a:lnTo>
                      <a:pt x="6" y="32"/>
                    </a:lnTo>
                    <a:lnTo>
                      <a:pt x="7" y="32"/>
                    </a:lnTo>
                    <a:lnTo>
                      <a:pt x="8" y="32"/>
                    </a:lnTo>
                    <a:lnTo>
                      <a:pt x="10" y="32"/>
                    </a:lnTo>
                    <a:lnTo>
                      <a:pt x="11" y="32"/>
                    </a:lnTo>
                    <a:lnTo>
                      <a:pt x="12" y="32"/>
                    </a:lnTo>
                    <a:lnTo>
                      <a:pt x="13" y="32"/>
                    </a:lnTo>
                    <a:lnTo>
                      <a:pt x="14" y="32"/>
                    </a:lnTo>
                    <a:lnTo>
                      <a:pt x="16" y="32"/>
                    </a:lnTo>
                    <a:lnTo>
                      <a:pt x="17" y="32"/>
                    </a:lnTo>
                    <a:lnTo>
                      <a:pt x="19" y="32"/>
                    </a:lnTo>
                    <a:lnTo>
                      <a:pt x="20" y="32"/>
                    </a:lnTo>
                    <a:lnTo>
                      <a:pt x="21" y="32"/>
                    </a:lnTo>
                    <a:lnTo>
                      <a:pt x="22" y="32"/>
                    </a:lnTo>
                    <a:lnTo>
                      <a:pt x="24" y="32"/>
                    </a:lnTo>
                    <a:lnTo>
                      <a:pt x="25" y="32"/>
                    </a:lnTo>
                    <a:lnTo>
                      <a:pt x="26" y="32"/>
                    </a:lnTo>
                    <a:lnTo>
                      <a:pt x="27" y="25"/>
                    </a:lnTo>
                    <a:lnTo>
                      <a:pt x="28" y="25"/>
                    </a:lnTo>
                    <a:lnTo>
                      <a:pt x="29" y="25"/>
                    </a:lnTo>
                    <a:lnTo>
                      <a:pt x="32" y="25"/>
                    </a:lnTo>
                    <a:lnTo>
                      <a:pt x="33" y="25"/>
                    </a:lnTo>
                    <a:lnTo>
                      <a:pt x="34" y="19"/>
                    </a:lnTo>
                    <a:lnTo>
                      <a:pt x="35" y="19"/>
                    </a:lnTo>
                    <a:lnTo>
                      <a:pt x="36" y="19"/>
                    </a:lnTo>
                    <a:lnTo>
                      <a:pt x="37" y="19"/>
                    </a:lnTo>
                    <a:lnTo>
                      <a:pt x="39" y="19"/>
                    </a:lnTo>
                    <a:lnTo>
                      <a:pt x="40" y="19"/>
                    </a:lnTo>
                    <a:lnTo>
                      <a:pt x="41" y="19"/>
                    </a:lnTo>
                    <a:lnTo>
                      <a:pt x="42" y="19"/>
                    </a:lnTo>
                    <a:lnTo>
                      <a:pt x="43" y="13"/>
                    </a:lnTo>
                    <a:lnTo>
                      <a:pt x="45" y="13"/>
                    </a:lnTo>
                    <a:lnTo>
                      <a:pt x="47" y="13"/>
                    </a:lnTo>
                    <a:lnTo>
                      <a:pt x="48" y="13"/>
                    </a:lnTo>
                    <a:lnTo>
                      <a:pt x="49" y="13"/>
                    </a:lnTo>
                    <a:lnTo>
                      <a:pt x="50" y="13"/>
                    </a:lnTo>
                    <a:lnTo>
                      <a:pt x="51" y="13"/>
                    </a:lnTo>
                    <a:lnTo>
                      <a:pt x="52" y="13"/>
                    </a:lnTo>
                    <a:lnTo>
                      <a:pt x="54" y="13"/>
                    </a:lnTo>
                    <a:lnTo>
                      <a:pt x="55" y="13"/>
                    </a:lnTo>
                    <a:lnTo>
                      <a:pt x="56" y="6"/>
                    </a:lnTo>
                    <a:lnTo>
                      <a:pt x="57" y="6"/>
                    </a:lnTo>
                    <a:lnTo>
                      <a:pt x="59" y="6"/>
                    </a:lnTo>
                    <a:lnTo>
                      <a:pt x="60" y="6"/>
                    </a:lnTo>
                    <a:lnTo>
                      <a:pt x="62" y="6"/>
                    </a:lnTo>
                    <a:lnTo>
                      <a:pt x="63" y="6"/>
                    </a:lnTo>
                    <a:lnTo>
                      <a:pt x="64" y="6"/>
                    </a:lnTo>
                    <a:lnTo>
                      <a:pt x="65" y="6"/>
                    </a:lnTo>
                    <a:lnTo>
                      <a:pt x="66" y="6"/>
                    </a:lnTo>
                    <a:lnTo>
                      <a:pt x="67" y="6"/>
                    </a:lnTo>
                    <a:lnTo>
                      <a:pt x="69" y="6"/>
                    </a:lnTo>
                    <a:lnTo>
                      <a:pt x="70" y="6"/>
                    </a:lnTo>
                    <a:lnTo>
                      <a:pt x="72" y="6"/>
                    </a:lnTo>
                    <a:lnTo>
                      <a:pt x="73" y="6"/>
                    </a:lnTo>
                    <a:lnTo>
                      <a:pt x="74" y="6"/>
                    </a:lnTo>
                    <a:lnTo>
                      <a:pt x="75" y="6"/>
                    </a:lnTo>
                    <a:lnTo>
                      <a:pt x="77" y="6"/>
                    </a:lnTo>
                    <a:lnTo>
                      <a:pt x="78" y="6"/>
                    </a:lnTo>
                    <a:lnTo>
                      <a:pt x="79" y="6"/>
                    </a:lnTo>
                    <a:lnTo>
                      <a:pt x="80" y="6"/>
                    </a:lnTo>
                    <a:lnTo>
                      <a:pt x="81" y="6"/>
                    </a:lnTo>
                    <a:lnTo>
                      <a:pt x="82" y="6"/>
                    </a:lnTo>
                    <a:lnTo>
                      <a:pt x="85" y="0"/>
                    </a:lnTo>
                    <a:lnTo>
                      <a:pt x="86" y="0"/>
                    </a:lnTo>
                    <a:lnTo>
                      <a:pt x="87" y="0"/>
                    </a:lnTo>
                    <a:lnTo>
                      <a:pt x="88" y="0"/>
                    </a:lnTo>
                    <a:lnTo>
                      <a:pt x="89" y="6"/>
                    </a:lnTo>
                    <a:lnTo>
                      <a:pt x="90" y="6"/>
                    </a:lnTo>
                    <a:lnTo>
                      <a:pt x="92" y="6"/>
                    </a:lnTo>
                    <a:lnTo>
                      <a:pt x="93" y="6"/>
                    </a:lnTo>
                    <a:lnTo>
                      <a:pt x="94" y="6"/>
                    </a:lnTo>
                    <a:lnTo>
                      <a:pt x="95" y="6"/>
                    </a:lnTo>
                    <a:lnTo>
                      <a:pt x="96" y="6"/>
                    </a:lnTo>
                    <a:lnTo>
                      <a:pt x="97" y="6"/>
                    </a:lnTo>
                    <a:lnTo>
                      <a:pt x="100" y="6"/>
                    </a:lnTo>
                    <a:lnTo>
                      <a:pt x="101" y="6"/>
                    </a:lnTo>
                    <a:lnTo>
                      <a:pt x="102" y="6"/>
                    </a:lnTo>
                    <a:lnTo>
                      <a:pt x="103" y="6"/>
                    </a:lnTo>
                    <a:lnTo>
                      <a:pt x="104" y="6"/>
                    </a:lnTo>
                    <a:lnTo>
                      <a:pt x="105" y="6"/>
                    </a:lnTo>
                    <a:lnTo>
                      <a:pt x="107" y="6"/>
                    </a:lnTo>
                    <a:lnTo>
                      <a:pt x="108" y="6"/>
                    </a:lnTo>
                    <a:lnTo>
                      <a:pt x="109" y="6"/>
                    </a:lnTo>
                    <a:lnTo>
                      <a:pt x="110" y="6"/>
                    </a:lnTo>
                    <a:lnTo>
                      <a:pt x="112" y="6"/>
                    </a:lnTo>
                    <a:lnTo>
                      <a:pt x="113" y="6"/>
                    </a:lnTo>
                    <a:lnTo>
                      <a:pt x="115" y="6"/>
                    </a:lnTo>
                    <a:lnTo>
                      <a:pt x="116" y="6"/>
                    </a:lnTo>
                    <a:lnTo>
                      <a:pt x="117" y="6"/>
                    </a:lnTo>
                    <a:lnTo>
                      <a:pt x="118" y="6"/>
                    </a:lnTo>
                    <a:lnTo>
                      <a:pt x="119" y="6"/>
                    </a:lnTo>
                    <a:lnTo>
                      <a:pt x="120" y="6"/>
                    </a:lnTo>
                    <a:lnTo>
                      <a:pt x="122" y="6"/>
                    </a:lnTo>
                    <a:lnTo>
                      <a:pt x="123" y="6"/>
                    </a:lnTo>
                    <a:lnTo>
                      <a:pt x="125" y="6"/>
                    </a:lnTo>
                    <a:lnTo>
                      <a:pt x="126" y="6"/>
                    </a:lnTo>
                    <a:lnTo>
                      <a:pt x="127" y="5"/>
                    </a:lnTo>
                    <a:lnTo>
                      <a:pt x="128" y="5"/>
                    </a:lnTo>
                    <a:lnTo>
                      <a:pt x="130" y="5"/>
                    </a:lnTo>
                    <a:lnTo>
                      <a:pt x="131" y="5"/>
                    </a:lnTo>
                    <a:lnTo>
                      <a:pt x="132" y="5"/>
                    </a:lnTo>
                    <a:lnTo>
                      <a:pt x="133" y="5"/>
                    </a:lnTo>
                    <a:lnTo>
                      <a:pt x="134" y="5"/>
                    </a:lnTo>
                    <a:lnTo>
                      <a:pt x="135" y="5"/>
                    </a:lnTo>
                    <a:lnTo>
                      <a:pt x="137" y="5"/>
                    </a:lnTo>
                    <a:lnTo>
                      <a:pt x="139" y="5"/>
                    </a:lnTo>
                    <a:lnTo>
                      <a:pt x="140" y="5"/>
                    </a:lnTo>
                    <a:lnTo>
                      <a:pt x="141" y="11"/>
                    </a:lnTo>
                    <a:lnTo>
                      <a:pt x="142" y="11"/>
                    </a:lnTo>
                    <a:lnTo>
                      <a:pt x="143" y="11"/>
                    </a:lnTo>
                    <a:lnTo>
                      <a:pt x="145" y="18"/>
                    </a:lnTo>
                    <a:lnTo>
                      <a:pt x="146" y="18"/>
                    </a:lnTo>
                    <a:lnTo>
                      <a:pt x="147" y="18"/>
                    </a:lnTo>
                    <a:lnTo>
                      <a:pt x="148" y="18"/>
                    </a:lnTo>
                    <a:lnTo>
                      <a:pt x="149" y="18"/>
                    </a:lnTo>
                    <a:lnTo>
                      <a:pt x="150" y="18"/>
                    </a:lnTo>
                    <a:lnTo>
                      <a:pt x="153" y="18"/>
                    </a:lnTo>
                    <a:lnTo>
                      <a:pt x="154" y="18"/>
                    </a:lnTo>
                    <a:lnTo>
                      <a:pt x="155" y="18"/>
                    </a:lnTo>
                    <a:lnTo>
                      <a:pt x="156" y="18"/>
                    </a:lnTo>
                    <a:lnTo>
                      <a:pt x="157" y="18"/>
                    </a:lnTo>
                    <a:lnTo>
                      <a:pt x="158" y="1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1" name="Freeform 225"/>
              <p:cNvSpPr>
                <a:spLocks/>
              </p:cNvSpPr>
              <p:nvPr/>
            </p:nvSpPr>
            <p:spPr bwMode="auto">
              <a:xfrm>
                <a:off x="1985" y="3726"/>
                <a:ext cx="48" cy="7"/>
              </a:xfrm>
              <a:custGeom>
                <a:avLst/>
                <a:gdLst>
                  <a:gd name="T0" fmla="*/ 0 w 158"/>
                  <a:gd name="T1" fmla="*/ 0 h 71"/>
                  <a:gd name="T2" fmla="*/ 0 w 158"/>
                  <a:gd name="T3" fmla="*/ 0 h 71"/>
                  <a:gd name="T4" fmla="*/ 0 w 158"/>
                  <a:gd name="T5" fmla="*/ 0 h 71"/>
                  <a:gd name="T6" fmla="*/ 0 w 158"/>
                  <a:gd name="T7" fmla="*/ 0 h 71"/>
                  <a:gd name="T8" fmla="*/ 0 w 158"/>
                  <a:gd name="T9" fmla="*/ 0 h 71"/>
                  <a:gd name="T10" fmla="*/ 0 w 158"/>
                  <a:gd name="T11" fmla="*/ 0 h 71"/>
                  <a:gd name="T12" fmla="*/ 0 w 158"/>
                  <a:gd name="T13" fmla="*/ 0 h 71"/>
                  <a:gd name="T14" fmla="*/ 0 w 158"/>
                  <a:gd name="T15" fmla="*/ 0 h 71"/>
                  <a:gd name="T16" fmla="*/ 0 w 158"/>
                  <a:gd name="T17" fmla="*/ 0 h 71"/>
                  <a:gd name="T18" fmla="*/ 0 w 158"/>
                  <a:gd name="T19" fmla="*/ 0 h 71"/>
                  <a:gd name="T20" fmla="*/ 0 w 158"/>
                  <a:gd name="T21" fmla="*/ 0 h 71"/>
                  <a:gd name="T22" fmla="*/ 0 w 158"/>
                  <a:gd name="T23" fmla="*/ 0 h 71"/>
                  <a:gd name="T24" fmla="*/ 0 w 158"/>
                  <a:gd name="T25" fmla="*/ 0 h 71"/>
                  <a:gd name="T26" fmla="*/ 0 w 158"/>
                  <a:gd name="T27" fmla="*/ 0 h 71"/>
                  <a:gd name="T28" fmla="*/ 0 w 158"/>
                  <a:gd name="T29" fmla="*/ 0 h 71"/>
                  <a:gd name="T30" fmla="*/ 0 w 158"/>
                  <a:gd name="T31" fmla="*/ 0 h 71"/>
                  <a:gd name="T32" fmla="*/ 0 w 158"/>
                  <a:gd name="T33" fmla="*/ 0 h 71"/>
                  <a:gd name="T34" fmla="*/ 0 w 158"/>
                  <a:gd name="T35" fmla="*/ 0 h 71"/>
                  <a:gd name="T36" fmla="*/ 0 w 158"/>
                  <a:gd name="T37" fmla="*/ 0 h 71"/>
                  <a:gd name="T38" fmla="*/ 0 w 158"/>
                  <a:gd name="T39" fmla="*/ 0 h 71"/>
                  <a:gd name="T40" fmla="*/ 0 w 158"/>
                  <a:gd name="T41" fmla="*/ 0 h 71"/>
                  <a:gd name="T42" fmla="*/ 0 w 158"/>
                  <a:gd name="T43" fmla="*/ 0 h 71"/>
                  <a:gd name="T44" fmla="*/ 0 w 158"/>
                  <a:gd name="T45" fmla="*/ 0 h 71"/>
                  <a:gd name="T46" fmla="*/ 0 w 158"/>
                  <a:gd name="T47" fmla="*/ 0 h 71"/>
                  <a:gd name="T48" fmla="*/ 0 w 158"/>
                  <a:gd name="T49" fmla="*/ 0 h 71"/>
                  <a:gd name="T50" fmla="*/ 0 w 158"/>
                  <a:gd name="T51" fmla="*/ 0 h 71"/>
                  <a:gd name="T52" fmla="*/ 0 w 158"/>
                  <a:gd name="T53" fmla="*/ 0 h 71"/>
                  <a:gd name="T54" fmla="*/ 0 w 158"/>
                  <a:gd name="T55" fmla="*/ 0 h 71"/>
                  <a:gd name="T56" fmla="*/ 0 w 158"/>
                  <a:gd name="T57" fmla="*/ 0 h 71"/>
                  <a:gd name="T58" fmla="*/ 0 w 158"/>
                  <a:gd name="T59" fmla="*/ 0 h 71"/>
                  <a:gd name="T60" fmla="*/ 0 w 158"/>
                  <a:gd name="T61" fmla="*/ 0 h 71"/>
                  <a:gd name="T62" fmla="*/ 0 w 158"/>
                  <a:gd name="T63" fmla="*/ 0 h 71"/>
                  <a:gd name="T64" fmla="*/ 0 w 158"/>
                  <a:gd name="T65" fmla="*/ 0 h 71"/>
                  <a:gd name="T66" fmla="*/ 0 w 158"/>
                  <a:gd name="T67" fmla="*/ 0 h 71"/>
                  <a:gd name="T68" fmla="*/ 0 w 158"/>
                  <a:gd name="T69" fmla="*/ 0 h 71"/>
                  <a:gd name="T70" fmla="*/ 0 w 158"/>
                  <a:gd name="T71" fmla="*/ 0 h 71"/>
                  <a:gd name="T72" fmla="*/ 0 w 158"/>
                  <a:gd name="T73" fmla="*/ 0 h 71"/>
                  <a:gd name="T74" fmla="*/ 0 w 158"/>
                  <a:gd name="T75" fmla="*/ 0 h 71"/>
                  <a:gd name="T76" fmla="*/ 0 w 158"/>
                  <a:gd name="T77" fmla="*/ 0 h 71"/>
                  <a:gd name="T78" fmla="*/ 0 w 158"/>
                  <a:gd name="T79" fmla="*/ 0 h 71"/>
                  <a:gd name="T80" fmla="*/ 0 w 158"/>
                  <a:gd name="T81" fmla="*/ 0 h 71"/>
                  <a:gd name="T82" fmla="*/ 0 w 158"/>
                  <a:gd name="T83" fmla="*/ 0 h 71"/>
                  <a:gd name="T84" fmla="*/ 0 w 158"/>
                  <a:gd name="T85" fmla="*/ 0 h 71"/>
                  <a:gd name="T86" fmla="*/ 0 w 158"/>
                  <a:gd name="T87" fmla="*/ 0 h 71"/>
                  <a:gd name="T88" fmla="*/ 0 w 158"/>
                  <a:gd name="T89" fmla="*/ 0 h 71"/>
                  <a:gd name="T90" fmla="*/ 0 w 158"/>
                  <a:gd name="T91" fmla="*/ 0 h 71"/>
                  <a:gd name="T92" fmla="*/ 0 w 158"/>
                  <a:gd name="T93" fmla="*/ 0 h 71"/>
                  <a:gd name="T94" fmla="*/ 0 w 158"/>
                  <a:gd name="T95" fmla="*/ 0 h 71"/>
                  <a:gd name="T96" fmla="*/ 0 w 158"/>
                  <a:gd name="T97" fmla="*/ 0 h 71"/>
                  <a:gd name="T98" fmla="*/ 0 w 158"/>
                  <a:gd name="T99" fmla="*/ 0 h 71"/>
                  <a:gd name="T100" fmla="*/ 0 w 158"/>
                  <a:gd name="T101" fmla="*/ 0 h 71"/>
                  <a:gd name="T102" fmla="*/ 0 w 158"/>
                  <a:gd name="T103" fmla="*/ 0 h 71"/>
                  <a:gd name="T104" fmla="*/ 0 w 158"/>
                  <a:gd name="T105" fmla="*/ 0 h 71"/>
                  <a:gd name="T106" fmla="*/ 0 w 158"/>
                  <a:gd name="T107" fmla="*/ 0 h 71"/>
                  <a:gd name="T108" fmla="*/ 0 w 158"/>
                  <a:gd name="T109" fmla="*/ 0 h 71"/>
                  <a:gd name="T110" fmla="*/ 0 w 158"/>
                  <a:gd name="T111" fmla="*/ 0 h 71"/>
                  <a:gd name="T112" fmla="*/ 0 w 158"/>
                  <a:gd name="T113" fmla="*/ 0 h 71"/>
                  <a:gd name="T114" fmla="*/ 0 w 158"/>
                  <a:gd name="T115" fmla="*/ 0 h 71"/>
                  <a:gd name="T116" fmla="*/ 0 w 158"/>
                  <a:gd name="T117" fmla="*/ 0 h 71"/>
                  <a:gd name="T118" fmla="*/ 0 w 158"/>
                  <a:gd name="T119" fmla="*/ 0 h 71"/>
                  <a:gd name="T120" fmla="*/ 0 w 158"/>
                  <a:gd name="T121" fmla="*/ 0 h 71"/>
                  <a:gd name="T122" fmla="*/ 0 w 158"/>
                  <a:gd name="T123" fmla="*/ 0 h 71"/>
                  <a:gd name="T124" fmla="*/ 0 w 158"/>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71">
                    <a:moveTo>
                      <a:pt x="0" y="71"/>
                    </a:moveTo>
                    <a:lnTo>
                      <a:pt x="2" y="71"/>
                    </a:lnTo>
                    <a:lnTo>
                      <a:pt x="3" y="71"/>
                    </a:lnTo>
                    <a:lnTo>
                      <a:pt x="4" y="71"/>
                    </a:lnTo>
                    <a:lnTo>
                      <a:pt x="5" y="71"/>
                    </a:lnTo>
                    <a:lnTo>
                      <a:pt x="7" y="71"/>
                    </a:lnTo>
                    <a:lnTo>
                      <a:pt x="8" y="71"/>
                    </a:lnTo>
                    <a:lnTo>
                      <a:pt x="10" y="71"/>
                    </a:lnTo>
                    <a:lnTo>
                      <a:pt x="11" y="71"/>
                    </a:lnTo>
                    <a:lnTo>
                      <a:pt x="12" y="71"/>
                    </a:lnTo>
                    <a:lnTo>
                      <a:pt x="13" y="71"/>
                    </a:lnTo>
                    <a:lnTo>
                      <a:pt x="14" y="71"/>
                    </a:lnTo>
                    <a:lnTo>
                      <a:pt x="15" y="64"/>
                    </a:lnTo>
                    <a:lnTo>
                      <a:pt x="17" y="64"/>
                    </a:lnTo>
                    <a:lnTo>
                      <a:pt x="18" y="64"/>
                    </a:lnTo>
                    <a:lnTo>
                      <a:pt x="19" y="64"/>
                    </a:lnTo>
                    <a:lnTo>
                      <a:pt x="21" y="64"/>
                    </a:lnTo>
                    <a:lnTo>
                      <a:pt x="22" y="58"/>
                    </a:lnTo>
                    <a:lnTo>
                      <a:pt x="23" y="58"/>
                    </a:lnTo>
                    <a:lnTo>
                      <a:pt x="25" y="58"/>
                    </a:lnTo>
                    <a:lnTo>
                      <a:pt x="26" y="58"/>
                    </a:lnTo>
                    <a:lnTo>
                      <a:pt x="27" y="58"/>
                    </a:lnTo>
                    <a:lnTo>
                      <a:pt x="28" y="58"/>
                    </a:lnTo>
                    <a:lnTo>
                      <a:pt x="29" y="58"/>
                    </a:lnTo>
                    <a:lnTo>
                      <a:pt x="30" y="58"/>
                    </a:lnTo>
                    <a:lnTo>
                      <a:pt x="32" y="58"/>
                    </a:lnTo>
                    <a:lnTo>
                      <a:pt x="34" y="58"/>
                    </a:lnTo>
                    <a:lnTo>
                      <a:pt x="35" y="58"/>
                    </a:lnTo>
                    <a:lnTo>
                      <a:pt x="36" y="58"/>
                    </a:lnTo>
                    <a:lnTo>
                      <a:pt x="37" y="58"/>
                    </a:lnTo>
                    <a:lnTo>
                      <a:pt x="38" y="58"/>
                    </a:lnTo>
                    <a:lnTo>
                      <a:pt x="40" y="58"/>
                    </a:lnTo>
                    <a:lnTo>
                      <a:pt x="41" y="58"/>
                    </a:lnTo>
                    <a:lnTo>
                      <a:pt x="42" y="58"/>
                    </a:lnTo>
                    <a:lnTo>
                      <a:pt x="43" y="58"/>
                    </a:lnTo>
                    <a:lnTo>
                      <a:pt x="44" y="58"/>
                    </a:lnTo>
                    <a:lnTo>
                      <a:pt x="45" y="58"/>
                    </a:lnTo>
                    <a:lnTo>
                      <a:pt x="48" y="58"/>
                    </a:lnTo>
                    <a:lnTo>
                      <a:pt x="49" y="58"/>
                    </a:lnTo>
                    <a:lnTo>
                      <a:pt x="50" y="58"/>
                    </a:lnTo>
                    <a:lnTo>
                      <a:pt x="51" y="58"/>
                    </a:lnTo>
                    <a:lnTo>
                      <a:pt x="52" y="58"/>
                    </a:lnTo>
                    <a:lnTo>
                      <a:pt x="53" y="58"/>
                    </a:lnTo>
                    <a:lnTo>
                      <a:pt x="55" y="58"/>
                    </a:lnTo>
                    <a:lnTo>
                      <a:pt x="56" y="58"/>
                    </a:lnTo>
                    <a:lnTo>
                      <a:pt x="57" y="58"/>
                    </a:lnTo>
                    <a:lnTo>
                      <a:pt x="58" y="58"/>
                    </a:lnTo>
                    <a:lnTo>
                      <a:pt x="59" y="51"/>
                    </a:lnTo>
                    <a:lnTo>
                      <a:pt x="61" y="51"/>
                    </a:lnTo>
                    <a:lnTo>
                      <a:pt x="63" y="51"/>
                    </a:lnTo>
                    <a:lnTo>
                      <a:pt x="64" y="51"/>
                    </a:lnTo>
                    <a:lnTo>
                      <a:pt x="65" y="51"/>
                    </a:lnTo>
                    <a:lnTo>
                      <a:pt x="66" y="51"/>
                    </a:lnTo>
                    <a:lnTo>
                      <a:pt x="67" y="51"/>
                    </a:lnTo>
                    <a:lnTo>
                      <a:pt x="68" y="51"/>
                    </a:lnTo>
                    <a:lnTo>
                      <a:pt x="70" y="51"/>
                    </a:lnTo>
                    <a:lnTo>
                      <a:pt x="71" y="51"/>
                    </a:lnTo>
                    <a:lnTo>
                      <a:pt x="72" y="51"/>
                    </a:lnTo>
                    <a:lnTo>
                      <a:pt x="74" y="51"/>
                    </a:lnTo>
                    <a:lnTo>
                      <a:pt x="75" y="51"/>
                    </a:lnTo>
                    <a:lnTo>
                      <a:pt x="76" y="51"/>
                    </a:lnTo>
                    <a:lnTo>
                      <a:pt x="78" y="45"/>
                    </a:lnTo>
                    <a:lnTo>
                      <a:pt x="79" y="45"/>
                    </a:lnTo>
                    <a:lnTo>
                      <a:pt x="80" y="45"/>
                    </a:lnTo>
                    <a:lnTo>
                      <a:pt x="81" y="45"/>
                    </a:lnTo>
                    <a:lnTo>
                      <a:pt x="82" y="45"/>
                    </a:lnTo>
                    <a:lnTo>
                      <a:pt x="83" y="45"/>
                    </a:lnTo>
                    <a:lnTo>
                      <a:pt x="85" y="45"/>
                    </a:lnTo>
                    <a:lnTo>
                      <a:pt x="87" y="45"/>
                    </a:lnTo>
                    <a:lnTo>
                      <a:pt x="88" y="45"/>
                    </a:lnTo>
                    <a:lnTo>
                      <a:pt x="89" y="45"/>
                    </a:lnTo>
                    <a:lnTo>
                      <a:pt x="90" y="39"/>
                    </a:lnTo>
                    <a:lnTo>
                      <a:pt x="91" y="39"/>
                    </a:lnTo>
                    <a:lnTo>
                      <a:pt x="93" y="39"/>
                    </a:lnTo>
                    <a:lnTo>
                      <a:pt x="94" y="39"/>
                    </a:lnTo>
                    <a:lnTo>
                      <a:pt x="95" y="39"/>
                    </a:lnTo>
                    <a:lnTo>
                      <a:pt x="96" y="39"/>
                    </a:lnTo>
                    <a:lnTo>
                      <a:pt x="97" y="39"/>
                    </a:lnTo>
                    <a:lnTo>
                      <a:pt x="98" y="32"/>
                    </a:lnTo>
                    <a:lnTo>
                      <a:pt x="101" y="32"/>
                    </a:lnTo>
                    <a:lnTo>
                      <a:pt x="102" y="32"/>
                    </a:lnTo>
                    <a:lnTo>
                      <a:pt x="103" y="32"/>
                    </a:lnTo>
                    <a:lnTo>
                      <a:pt x="104" y="32"/>
                    </a:lnTo>
                    <a:lnTo>
                      <a:pt x="105" y="32"/>
                    </a:lnTo>
                    <a:lnTo>
                      <a:pt x="106" y="32"/>
                    </a:lnTo>
                    <a:lnTo>
                      <a:pt x="108" y="32"/>
                    </a:lnTo>
                    <a:lnTo>
                      <a:pt x="109" y="32"/>
                    </a:lnTo>
                    <a:lnTo>
                      <a:pt x="110" y="32"/>
                    </a:lnTo>
                    <a:lnTo>
                      <a:pt x="111" y="26"/>
                    </a:lnTo>
                    <a:lnTo>
                      <a:pt x="112" y="26"/>
                    </a:lnTo>
                    <a:lnTo>
                      <a:pt x="114" y="26"/>
                    </a:lnTo>
                    <a:lnTo>
                      <a:pt x="116" y="26"/>
                    </a:lnTo>
                    <a:lnTo>
                      <a:pt x="117" y="26"/>
                    </a:lnTo>
                    <a:lnTo>
                      <a:pt x="118" y="26"/>
                    </a:lnTo>
                    <a:lnTo>
                      <a:pt x="119" y="26"/>
                    </a:lnTo>
                    <a:lnTo>
                      <a:pt x="120" y="26"/>
                    </a:lnTo>
                    <a:lnTo>
                      <a:pt x="121" y="26"/>
                    </a:lnTo>
                    <a:lnTo>
                      <a:pt x="123" y="26"/>
                    </a:lnTo>
                    <a:lnTo>
                      <a:pt x="124" y="19"/>
                    </a:lnTo>
                    <a:lnTo>
                      <a:pt x="125" y="19"/>
                    </a:lnTo>
                    <a:lnTo>
                      <a:pt x="127" y="19"/>
                    </a:lnTo>
                    <a:lnTo>
                      <a:pt x="128" y="19"/>
                    </a:lnTo>
                    <a:lnTo>
                      <a:pt x="129" y="19"/>
                    </a:lnTo>
                    <a:lnTo>
                      <a:pt x="131" y="13"/>
                    </a:lnTo>
                    <a:lnTo>
                      <a:pt x="132" y="13"/>
                    </a:lnTo>
                    <a:lnTo>
                      <a:pt x="133" y="13"/>
                    </a:lnTo>
                    <a:lnTo>
                      <a:pt x="134" y="13"/>
                    </a:lnTo>
                    <a:lnTo>
                      <a:pt x="135" y="13"/>
                    </a:lnTo>
                    <a:lnTo>
                      <a:pt x="136" y="13"/>
                    </a:lnTo>
                    <a:lnTo>
                      <a:pt x="138" y="13"/>
                    </a:lnTo>
                    <a:lnTo>
                      <a:pt x="139" y="13"/>
                    </a:lnTo>
                    <a:lnTo>
                      <a:pt x="141" y="13"/>
                    </a:lnTo>
                    <a:lnTo>
                      <a:pt x="142" y="13"/>
                    </a:lnTo>
                    <a:lnTo>
                      <a:pt x="143" y="13"/>
                    </a:lnTo>
                    <a:lnTo>
                      <a:pt x="144" y="13"/>
                    </a:lnTo>
                    <a:lnTo>
                      <a:pt x="146" y="13"/>
                    </a:lnTo>
                    <a:lnTo>
                      <a:pt x="147" y="13"/>
                    </a:lnTo>
                    <a:lnTo>
                      <a:pt x="148" y="13"/>
                    </a:lnTo>
                    <a:lnTo>
                      <a:pt x="149" y="13"/>
                    </a:lnTo>
                    <a:lnTo>
                      <a:pt x="150" y="6"/>
                    </a:lnTo>
                    <a:lnTo>
                      <a:pt x="151" y="6"/>
                    </a:lnTo>
                    <a:lnTo>
                      <a:pt x="154" y="6"/>
                    </a:lnTo>
                    <a:lnTo>
                      <a:pt x="155" y="6"/>
                    </a:lnTo>
                    <a:lnTo>
                      <a:pt x="156" y="6"/>
                    </a:lnTo>
                    <a:lnTo>
                      <a:pt x="157" y="6"/>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2" name="Freeform 226"/>
              <p:cNvSpPr>
                <a:spLocks/>
              </p:cNvSpPr>
              <p:nvPr/>
            </p:nvSpPr>
            <p:spPr bwMode="auto">
              <a:xfrm>
                <a:off x="2033" y="3719"/>
                <a:ext cx="47" cy="7"/>
              </a:xfrm>
              <a:custGeom>
                <a:avLst/>
                <a:gdLst>
                  <a:gd name="T0" fmla="*/ 0 w 158"/>
                  <a:gd name="T1" fmla="*/ 0 h 66"/>
                  <a:gd name="T2" fmla="*/ 0 w 158"/>
                  <a:gd name="T3" fmla="*/ 0 h 66"/>
                  <a:gd name="T4" fmla="*/ 0 w 158"/>
                  <a:gd name="T5" fmla="*/ 0 h 66"/>
                  <a:gd name="T6" fmla="*/ 0 w 158"/>
                  <a:gd name="T7" fmla="*/ 0 h 66"/>
                  <a:gd name="T8" fmla="*/ 0 w 158"/>
                  <a:gd name="T9" fmla="*/ 0 h 66"/>
                  <a:gd name="T10" fmla="*/ 0 w 158"/>
                  <a:gd name="T11" fmla="*/ 0 h 66"/>
                  <a:gd name="T12" fmla="*/ 0 w 158"/>
                  <a:gd name="T13" fmla="*/ 0 h 66"/>
                  <a:gd name="T14" fmla="*/ 0 w 158"/>
                  <a:gd name="T15" fmla="*/ 0 h 66"/>
                  <a:gd name="T16" fmla="*/ 0 w 158"/>
                  <a:gd name="T17" fmla="*/ 0 h 66"/>
                  <a:gd name="T18" fmla="*/ 0 w 158"/>
                  <a:gd name="T19" fmla="*/ 0 h 66"/>
                  <a:gd name="T20" fmla="*/ 0 w 158"/>
                  <a:gd name="T21" fmla="*/ 0 h 66"/>
                  <a:gd name="T22" fmla="*/ 0 w 158"/>
                  <a:gd name="T23" fmla="*/ 0 h 66"/>
                  <a:gd name="T24" fmla="*/ 0 w 158"/>
                  <a:gd name="T25" fmla="*/ 0 h 66"/>
                  <a:gd name="T26" fmla="*/ 0 w 158"/>
                  <a:gd name="T27" fmla="*/ 0 h 66"/>
                  <a:gd name="T28" fmla="*/ 0 w 158"/>
                  <a:gd name="T29" fmla="*/ 0 h 66"/>
                  <a:gd name="T30" fmla="*/ 0 w 158"/>
                  <a:gd name="T31" fmla="*/ 0 h 66"/>
                  <a:gd name="T32" fmla="*/ 0 w 158"/>
                  <a:gd name="T33" fmla="*/ 0 h 66"/>
                  <a:gd name="T34" fmla="*/ 0 w 158"/>
                  <a:gd name="T35" fmla="*/ 0 h 66"/>
                  <a:gd name="T36" fmla="*/ 0 w 158"/>
                  <a:gd name="T37" fmla="*/ 0 h 66"/>
                  <a:gd name="T38" fmla="*/ 0 w 158"/>
                  <a:gd name="T39" fmla="*/ 0 h 66"/>
                  <a:gd name="T40" fmla="*/ 0 w 158"/>
                  <a:gd name="T41" fmla="*/ 0 h 66"/>
                  <a:gd name="T42" fmla="*/ 0 w 158"/>
                  <a:gd name="T43" fmla="*/ 0 h 66"/>
                  <a:gd name="T44" fmla="*/ 0 w 158"/>
                  <a:gd name="T45" fmla="*/ 0 h 66"/>
                  <a:gd name="T46" fmla="*/ 0 w 158"/>
                  <a:gd name="T47" fmla="*/ 0 h 66"/>
                  <a:gd name="T48" fmla="*/ 0 w 158"/>
                  <a:gd name="T49" fmla="*/ 0 h 66"/>
                  <a:gd name="T50" fmla="*/ 0 w 158"/>
                  <a:gd name="T51" fmla="*/ 0 h 66"/>
                  <a:gd name="T52" fmla="*/ 0 w 158"/>
                  <a:gd name="T53" fmla="*/ 0 h 66"/>
                  <a:gd name="T54" fmla="*/ 0 w 158"/>
                  <a:gd name="T55" fmla="*/ 0 h 66"/>
                  <a:gd name="T56" fmla="*/ 0 w 158"/>
                  <a:gd name="T57" fmla="*/ 0 h 66"/>
                  <a:gd name="T58" fmla="*/ 0 w 158"/>
                  <a:gd name="T59" fmla="*/ 0 h 66"/>
                  <a:gd name="T60" fmla="*/ 0 w 158"/>
                  <a:gd name="T61" fmla="*/ 0 h 66"/>
                  <a:gd name="T62" fmla="*/ 0 w 158"/>
                  <a:gd name="T63" fmla="*/ 0 h 66"/>
                  <a:gd name="T64" fmla="*/ 0 w 158"/>
                  <a:gd name="T65" fmla="*/ 0 h 66"/>
                  <a:gd name="T66" fmla="*/ 0 w 158"/>
                  <a:gd name="T67" fmla="*/ 0 h 66"/>
                  <a:gd name="T68" fmla="*/ 0 w 158"/>
                  <a:gd name="T69" fmla="*/ 0 h 66"/>
                  <a:gd name="T70" fmla="*/ 0 w 158"/>
                  <a:gd name="T71" fmla="*/ 0 h 66"/>
                  <a:gd name="T72" fmla="*/ 0 w 158"/>
                  <a:gd name="T73" fmla="*/ 0 h 66"/>
                  <a:gd name="T74" fmla="*/ 0 w 158"/>
                  <a:gd name="T75" fmla="*/ 0 h 66"/>
                  <a:gd name="T76" fmla="*/ 0 w 158"/>
                  <a:gd name="T77" fmla="*/ 0 h 66"/>
                  <a:gd name="T78" fmla="*/ 0 w 158"/>
                  <a:gd name="T79" fmla="*/ 0 h 66"/>
                  <a:gd name="T80" fmla="*/ 0 w 158"/>
                  <a:gd name="T81" fmla="*/ 0 h 66"/>
                  <a:gd name="T82" fmla="*/ 0 w 158"/>
                  <a:gd name="T83" fmla="*/ 0 h 66"/>
                  <a:gd name="T84" fmla="*/ 0 w 158"/>
                  <a:gd name="T85" fmla="*/ 0 h 66"/>
                  <a:gd name="T86" fmla="*/ 0 w 158"/>
                  <a:gd name="T87" fmla="*/ 0 h 66"/>
                  <a:gd name="T88" fmla="*/ 0 w 158"/>
                  <a:gd name="T89" fmla="*/ 0 h 66"/>
                  <a:gd name="T90" fmla="*/ 0 w 158"/>
                  <a:gd name="T91" fmla="*/ 0 h 66"/>
                  <a:gd name="T92" fmla="*/ 0 w 158"/>
                  <a:gd name="T93" fmla="*/ 0 h 66"/>
                  <a:gd name="T94" fmla="*/ 0 w 158"/>
                  <a:gd name="T95" fmla="*/ 0 h 66"/>
                  <a:gd name="T96" fmla="*/ 0 w 158"/>
                  <a:gd name="T97" fmla="*/ 0 h 66"/>
                  <a:gd name="T98" fmla="*/ 0 w 158"/>
                  <a:gd name="T99" fmla="*/ 0 h 66"/>
                  <a:gd name="T100" fmla="*/ 0 w 158"/>
                  <a:gd name="T101" fmla="*/ 0 h 66"/>
                  <a:gd name="T102" fmla="*/ 0 w 158"/>
                  <a:gd name="T103" fmla="*/ 0 h 66"/>
                  <a:gd name="T104" fmla="*/ 0 w 158"/>
                  <a:gd name="T105" fmla="*/ 0 h 66"/>
                  <a:gd name="T106" fmla="*/ 0 w 158"/>
                  <a:gd name="T107" fmla="*/ 0 h 66"/>
                  <a:gd name="T108" fmla="*/ 0 w 158"/>
                  <a:gd name="T109" fmla="*/ 0 h 66"/>
                  <a:gd name="T110" fmla="*/ 0 w 158"/>
                  <a:gd name="T111" fmla="*/ 0 h 66"/>
                  <a:gd name="T112" fmla="*/ 0 w 158"/>
                  <a:gd name="T113" fmla="*/ 0 h 66"/>
                  <a:gd name="T114" fmla="*/ 0 w 158"/>
                  <a:gd name="T115" fmla="*/ 0 h 66"/>
                  <a:gd name="T116" fmla="*/ 0 w 158"/>
                  <a:gd name="T117" fmla="*/ 0 h 66"/>
                  <a:gd name="T118" fmla="*/ 0 w 158"/>
                  <a:gd name="T119" fmla="*/ 0 h 66"/>
                  <a:gd name="T120" fmla="*/ 0 w 158"/>
                  <a:gd name="T121" fmla="*/ 0 h 66"/>
                  <a:gd name="T122" fmla="*/ 0 w 158"/>
                  <a:gd name="T123" fmla="*/ 0 h 66"/>
                  <a:gd name="T124" fmla="*/ 0 w 158"/>
                  <a:gd name="T125" fmla="*/ 0 h 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66">
                    <a:moveTo>
                      <a:pt x="0" y="66"/>
                    </a:moveTo>
                    <a:lnTo>
                      <a:pt x="1" y="66"/>
                    </a:lnTo>
                    <a:lnTo>
                      <a:pt x="3" y="66"/>
                    </a:lnTo>
                    <a:lnTo>
                      <a:pt x="4" y="66"/>
                    </a:lnTo>
                    <a:lnTo>
                      <a:pt x="5" y="66"/>
                    </a:lnTo>
                    <a:lnTo>
                      <a:pt x="6" y="66"/>
                    </a:lnTo>
                    <a:lnTo>
                      <a:pt x="7" y="66"/>
                    </a:lnTo>
                    <a:lnTo>
                      <a:pt x="9" y="66"/>
                    </a:lnTo>
                    <a:lnTo>
                      <a:pt x="11" y="66"/>
                    </a:lnTo>
                    <a:lnTo>
                      <a:pt x="12" y="66"/>
                    </a:lnTo>
                    <a:lnTo>
                      <a:pt x="13" y="66"/>
                    </a:lnTo>
                    <a:lnTo>
                      <a:pt x="14" y="66"/>
                    </a:lnTo>
                    <a:lnTo>
                      <a:pt x="15" y="66"/>
                    </a:lnTo>
                    <a:lnTo>
                      <a:pt x="16" y="66"/>
                    </a:lnTo>
                    <a:lnTo>
                      <a:pt x="18" y="66"/>
                    </a:lnTo>
                    <a:lnTo>
                      <a:pt x="19" y="66"/>
                    </a:lnTo>
                    <a:lnTo>
                      <a:pt x="20" y="66"/>
                    </a:lnTo>
                    <a:lnTo>
                      <a:pt x="21" y="66"/>
                    </a:lnTo>
                    <a:lnTo>
                      <a:pt x="23" y="66"/>
                    </a:lnTo>
                    <a:lnTo>
                      <a:pt x="24" y="66"/>
                    </a:lnTo>
                    <a:lnTo>
                      <a:pt x="26" y="66"/>
                    </a:lnTo>
                    <a:lnTo>
                      <a:pt x="27" y="66"/>
                    </a:lnTo>
                    <a:lnTo>
                      <a:pt x="28" y="66"/>
                    </a:lnTo>
                    <a:lnTo>
                      <a:pt x="29" y="66"/>
                    </a:lnTo>
                    <a:lnTo>
                      <a:pt x="30" y="65"/>
                    </a:lnTo>
                    <a:lnTo>
                      <a:pt x="31" y="65"/>
                    </a:lnTo>
                    <a:lnTo>
                      <a:pt x="33" y="65"/>
                    </a:lnTo>
                    <a:lnTo>
                      <a:pt x="34" y="59"/>
                    </a:lnTo>
                    <a:lnTo>
                      <a:pt x="36" y="59"/>
                    </a:lnTo>
                    <a:lnTo>
                      <a:pt x="37" y="59"/>
                    </a:lnTo>
                    <a:lnTo>
                      <a:pt x="38" y="59"/>
                    </a:lnTo>
                    <a:lnTo>
                      <a:pt x="39" y="59"/>
                    </a:lnTo>
                    <a:lnTo>
                      <a:pt x="41" y="65"/>
                    </a:lnTo>
                    <a:lnTo>
                      <a:pt x="42" y="65"/>
                    </a:lnTo>
                    <a:lnTo>
                      <a:pt x="43" y="65"/>
                    </a:lnTo>
                    <a:lnTo>
                      <a:pt x="44" y="58"/>
                    </a:lnTo>
                    <a:lnTo>
                      <a:pt x="45" y="58"/>
                    </a:lnTo>
                    <a:lnTo>
                      <a:pt x="46" y="58"/>
                    </a:lnTo>
                    <a:lnTo>
                      <a:pt x="49" y="58"/>
                    </a:lnTo>
                    <a:lnTo>
                      <a:pt x="50" y="58"/>
                    </a:lnTo>
                    <a:lnTo>
                      <a:pt x="51" y="58"/>
                    </a:lnTo>
                    <a:lnTo>
                      <a:pt x="52" y="58"/>
                    </a:lnTo>
                    <a:lnTo>
                      <a:pt x="53" y="58"/>
                    </a:lnTo>
                    <a:lnTo>
                      <a:pt x="54" y="58"/>
                    </a:lnTo>
                    <a:lnTo>
                      <a:pt x="56" y="58"/>
                    </a:lnTo>
                    <a:lnTo>
                      <a:pt x="57" y="58"/>
                    </a:lnTo>
                    <a:lnTo>
                      <a:pt x="58" y="58"/>
                    </a:lnTo>
                    <a:lnTo>
                      <a:pt x="59" y="58"/>
                    </a:lnTo>
                    <a:lnTo>
                      <a:pt x="60" y="65"/>
                    </a:lnTo>
                    <a:lnTo>
                      <a:pt x="61" y="65"/>
                    </a:lnTo>
                    <a:lnTo>
                      <a:pt x="64" y="65"/>
                    </a:lnTo>
                    <a:lnTo>
                      <a:pt x="65" y="65"/>
                    </a:lnTo>
                    <a:lnTo>
                      <a:pt x="66" y="65"/>
                    </a:lnTo>
                    <a:lnTo>
                      <a:pt x="67" y="58"/>
                    </a:lnTo>
                    <a:lnTo>
                      <a:pt x="68" y="58"/>
                    </a:lnTo>
                    <a:lnTo>
                      <a:pt x="69" y="58"/>
                    </a:lnTo>
                    <a:lnTo>
                      <a:pt x="71" y="58"/>
                    </a:lnTo>
                    <a:lnTo>
                      <a:pt x="72" y="58"/>
                    </a:lnTo>
                    <a:lnTo>
                      <a:pt x="73" y="58"/>
                    </a:lnTo>
                    <a:lnTo>
                      <a:pt x="74" y="58"/>
                    </a:lnTo>
                    <a:lnTo>
                      <a:pt x="76" y="58"/>
                    </a:lnTo>
                    <a:lnTo>
                      <a:pt x="77" y="58"/>
                    </a:lnTo>
                    <a:lnTo>
                      <a:pt x="79" y="58"/>
                    </a:lnTo>
                    <a:lnTo>
                      <a:pt x="80" y="58"/>
                    </a:lnTo>
                    <a:lnTo>
                      <a:pt x="81" y="58"/>
                    </a:lnTo>
                    <a:lnTo>
                      <a:pt x="82" y="52"/>
                    </a:lnTo>
                    <a:lnTo>
                      <a:pt x="83" y="58"/>
                    </a:lnTo>
                    <a:lnTo>
                      <a:pt x="84" y="52"/>
                    </a:lnTo>
                    <a:lnTo>
                      <a:pt x="86" y="58"/>
                    </a:lnTo>
                    <a:lnTo>
                      <a:pt x="87" y="58"/>
                    </a:lnTo>
                    <a:lnTo>
                      <a:pt x="89" y="58"/>
                    </a:lnTo>
                    <a:lnTo>
                      <a:pt x="90" y="58"/>
                    </a:lnTo>
                    <a:lnTo>
                      <a:pt x="91" y="52"/>
                    </a:lnTo>
                    <a:lnTo>
                      <a:pt x="92" y="52"/>
                    </a:lnTo>
                    <a:lnTo>
                      <a:pt x="94" y="52"/>
                    </a:lnTo>
                    <a:lnTo>
                      <a:pt x="95" y="52"/>
                    </a:lnTo>
                    <a:lnTo>
                      <a:pt x="96" y="52"/>
                    </a:lnTo>
                    <a:lnTo>
                      <a:pt x="97" y="52"/>
                    </a:lnTo>
                    <a:lnTo>
                      <a:pt x="98" y="52"/>
                    </a:lnTo>
                    <a:lnTo>
                      <a:pt x="99" y="52"/>
                    </a:lnTo>
                    <a:lnTo>
                      <a:pt x="101" y="45"/>
                    </a:lnTo>
                    <a:lnTo>
                      <a:pt x="103" y="45"/>
                    </a:lnTo>
                    <a:lnTo>
                      <a:pt x="104" y="45"/>
                    </a:lnTo>
                    <a:lnTo>
                      <a:pt x="105" y="45"/>
                    </a:lnTo>
                    <a:lnTo>
                      <a:pt x="106" y="45"/>
                    </a:lnTo>
                    <a:lnTo>
                      <a:pt x="107" y="45"/>
                    </a:lnTo>
                    <a:lnTo>
                      <a:pt x="109" y="45"/>
                    </a:lnTo>
                    <a:lnTo>
                      <a:pt x="110" y="45"/>
                    </a:lnTo>
                    <a:lnTo>
                      <a:pt x="111" y="45"/>
                    </a:lnTo>
                    <a:lnTo>
                      <a:pt x="112" y="45"/>
                    </a:lnTo>
                    <a:lnTo>
                      <a:pt x="113" y="45"/>
                    </a:lnTo>
                    <a:lnTo>
                      <a:pt x="114" y="45"/>
                    </a:lnTo>
                    <a:lnTo>
                      <a:pt x="117" y="45"/>
                    </a:lnTo>
                    <a:lnTo>
                      <a:pt x="118" y="45"/>
                    </a:lnTo>
                    <a:lnTo>
                      <a:pt x="119" y="45"/>
                    </a:lnTo>
                    <a:lnTo>
                      <a:pt x="120" y="45"/>
                    </a:lnTo>
                    <a:lnTo>
                      <a:pt x="121" y="45"/>
                    </a:lnTo>
                    <a:lnTo>
                      <a:pt x="122" y="39"/>
                    </a:lnTo>
                    <a:lnTo>
                      <a:pt x="124" y="39"/>
                    </a:lnTo>
                    <a:lnTo>
                      <a:pt x="125" y="39"/>
                    </a:lnTo>
                    <a:lnTo>
                      <a:pt x="126" y="39"/>
                    </a:lnTo>
                    <a:lnTo>
                      <a:pt x="127" y="39"/>
                    </a:lnTo>
                    <a:lnTo>
                      <a:pt x="129" y="39"/>
                    </a:lnTo>
                    <a:lnTo>
                      <a:pt x="130" y="39"/>
                    </a:lnTo>
                    <a:lnTo>
                      <a:pt x="132" y="39"/>
                    </a:lnTo>
                    <a:lnTo>
                      <a:pt x="133" y="32"/>
                    </a:lnTo>
                    <a:lnTo>
                      <a:pt x="134" y="32"/>
                    </a:lnTo>
                    <a:lnTo>
                      <a:pt x="135" y="32"/>
                    </a:lnTo>
                    <a:lnTo>
                      <a:pt x="136" y="26"/>
                    </a:lnTo>
                    <a:lnTo>
                      <a:pt x="137" y="26"/>
                    </a:lnTo>
                    <a:lnTo>
                      <a:pt x="139" y="26"/>
                    </a:lnTo>
                    <a:lnTo>
                      <a:pt x="140" y="26"/>
                    </a:lnTo>
                    <a:lnTo>
                      <a:pt x="141" y="19"/>
                    </a:lnTo>
                    <a:lnTo>
                      <a:pt x="143" y="19"/>
                    </a:lnTo>
                    <a:lnTo>
                      <a:pt x="144" y="19"/>
                    </a:lnTo>
                    <a:lnTo>
                      <a:pt x="145" y="13"/>
                    </a:lnTo>
                    <a:lnTo>
                      <a:pt x="147" y="13"/>
                    </a:lnTo>
                    <a:lnTo>
                      <a:pt x="148" y="13"/>
                    </a:lnTo>
                    <a:lnTo>
                      <a:pt x="149" y="13"/>
                    </a:lnTo>
                    <a:lnTo>
                      <a:pt x="150" y="13"/>
                    </a:lnTo>
                    <a:lnTo>
                      <a:pt x="151" y="6"/>
                    </a:lnTo>
                    <a:lnTo>
                      <a:pt x="152" y="6"/>
                    </a:lnTo>
                    <a:lnTo>
                      <a:pt x="154" y="6"/>
                    </a:lnTo>
                    <a:lnTo>
                      <a:pt x="156" y="6"/>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3" name="Freeform 227"/>
              <p:cNvSpPr>
                <a:spLocks/>
              </p:cNvSpPr>
              <p:nvPr/>
            </p:nvSpPr>
            <p:spPr bwMode="auto">
              <a:xfrm>
                <a:off x="2080" y="3717"/>
                <a:ext cx="46" cy="2"/>
              </a:xfrm>
              <a:custGeom>
                <a:avLst/>
                <a:gdLst>
                  <a:gd name="T0" fmla="*/ 0 w 158"/>
                  <a:gd name="T1" fmla="*/ 0 h 26"/>
                  <a:gd name="T2" fmla="*/ 0 w 158"/>
                  <a:gd name="T3" fmla="*/ 0 h 26"/>
                  <a:gd name="T4" fmla="*/ 0 w 158"/>
                  <a:gd name="T5" fmla="*/ 0 h 26"/>
                  <a:gd name="T6" fmla="*/ 0 w 158"/>
                  <a:gd name="T7" fmla="*/ 0 h 26"/>
                  <a:gd name="T8" fmla="*/ 0 w 158"/>
                  <a:gd name="T9" fmla="*/ 0 h 26"/>
                  <a:gd name="T10" fmla="*/ 0 w 158"/>
                  <a:gd name="T11" fmla="*/ 0 h 26"/>
                  <a:gd name="T12" fmla="*/ 0 w 158"/>
                  <a:gd name="T13" fmla="*/ 0 h 26"/>
                  <a:gd name="T14" fmla="*/ 0 w 158"/>
                  <a:gd name="T15" fmla="*/ 0 h 26"/>
                  <a:gd name="T16" fmla="*/ 0 w 158"/>
                  <a:gd name="T17" fmla="*/ 0 h 26"/>
                  <a:gd name="T18" fmla="*/ 0 w 158"/>
                  <a:gd name="T19" fmla="*/ 0 h 26"/>
                  <a:gd name="T20" fmla="*/ 0 w 158"/>
                  <a:gd name="T21" fmla="*/ 0 h 26"/>
                  <a:gd name="T22" fmla="*/ 0 w 158"/>
                  <a:gd name="T23" fmla="*/ 0 h 26"/>
                  <a:gd name="T24" fmla="*/ 0 w 158"/>
                  <a:gd name="T25" fmla="*/ 0 h 26"/>
                  <a:gd name="T26" fmla="*/ 0 w 158"/>
                  <a:gd name="T27" fmla="*/ 0 h 26"/>
                  <a:gd name="T28" fmla="*/ 0 w 158"/>
                  <a:gd name="T29" fmla="*/ 0 h 26"/>
                  <a:gd name="T30" fmla="*/ 0 w 158"/>
                  <a:gd name="T31" fmla="*/ 0 h 26"/>
                  <a:gd name="T32" fmla="*/ 0 w 158"/>
                  <a:gd name="T33" fmla="*/ 0 h 26"/>
                  <a:gd name="T34" fmla="*/ 0 w 158"/>
                  <a:gd name="T35" fmla="*/ 0 h 26"/>
                  <a:gd name="T36" fmla="*/ 0 w 158"/>
                  <a:gd name="T37" fmla="*/ 0 h 26"/>
                  <a:gd name="T38" fmla="*/ 0 w 158"/>
                  <a:gd name="T39" fmla="*/ 0 h 26"/>
                  <a:gd name="T40" fmla="*/ 0 w 158"/>
                  <a:gd name="T41" fmla="*/ 0 h 26"/>
                  <a:gd name="T42" fmla="*/ 0 w 158"/>
                  <a:gd name="T43" fmla="*/ 0 h 26"/>
                  <a:gd name="T44" fmla="*/ 0 w 158"/>
                  <a:gd name="T45" fmla="*/ 0 h 26"/>
                  <a:gd name="T46" fmla="*/ 0 w 158"/>
                  <a:gd name="T47" fmla="*/ 0 h 26"/>
                  <a:gd name="T48" fmla="*/ 0 w 158"/>
                  <a:gd name="T49" fmla="*/ 0 h 26"/>
                  <a:gd name="T50" fmla="*/ 0 w 158"/>
                  <a:gd name="T51" fmla="*/ 0 h 26"/>
                  <a:gd name="T52" fmla="*/ 0 w 158"/>
                  <a:gd name="T53" fmla="*/ 0 h 26"/>
                  <a:gd name="T54" fmla="*/ 0 w 158"/>
                  <a:gd name="T55" fmla="*/ 0 h 26"/>
                  <a:gd name="T56" fmla="*/ 0 w 158"/>
                  <a:gd name="T57" fmla="*/ 0 h 26"/>
                  <a:gd name="T58" fmla="*/ 0 w 158"/>
                  <a:gd name="T59" fmla="*/ 0 h 26"/>
                  <a:gd name="T60" fmla="*/ 0 w 158"/>
                  <a:gd name="T61" fmla="*/ 0 h 26"/>
                  <a:gd name="T62" fmla="*/ 0 w 158"/>
                  <a:gd name="T63" fmla="*/ 0 h 26"/>
                  <a:gd name="T64" fmla="*/ 0 w 158"/>
                  <a:gd name="T65" fmla="*/ 0 h 26"/>
                  <a:gd name="T66" fmla="*/ 0 w 158"/>
                  <a:gd name="T67" fmla="*/ 0 h 26"/>
                  <a:gd name="T68" fmla="*/ 0 w 158"/>
                  <a:gd name="T69" fmla="*/ 0 h 26"/>
                  <a:gd name="T70" fmla="*/ 0 w 158"/>
                  <a:gd name="T71" fmla="*/ 0 h 26"/>
                  <a:gd name="T72" fmla="*/ 0 w 158"/>
                  <a:gd name="T73" fmla="*/ 0 h 26"/>
                  <a:gd name="T74" fmla="*/ 0 w 158"/>
                  <a:gd name="T75" fmla="*/ 0 h 26"/>
                  <a:gd name="T76" fmla="*/ 0 w 158"/>
                  <a:gd name="T77" fmla="*/ 0 h 26"/>
                  <a:gd name="T78" fmla="*/ 0 w 158"/>
                  <a:gd name="T79" fmla="*/ 0 h 26"/>
                  <a:gd name="T80" fmla="*/ 0 w 158"/>
                  <a:gd name="T81" fmla="*/ 0 h 26"/>
                  <a:gd name="T82" fmla="*/ 0 w 158"/>
                  <a:gd name="T83" fmla="*/ 0 h 26"/>
                  <a:gd name="T84" fmla="*/ 0 w 158"/>
                  <a:gd name="T85" fmla="*/ 0 h 26"/>
                  <a:gd name="T86" fmla="*/ 0 w 158"/>
                  <a:gd name="T87" fmla="*/ 0 h 26"/>
                  <a:gd name="T88" fmla="*/ 0 w 158"/>
                  <a:gd name="T89" fmla="*/ 0 h 26"/>
                  <a:gd name="T90" fmla="*/ 0 w 158"/>
                  <a:gd name="T91" fmla="*/ 0 h 26"/>
                  <a:gd name="T92" fmla="*/ 0 w 158"/>
                  <a:gd name="T93" fmla="*/ 0 h 26"/>
                  <a:gd name="T94" fmla="*/ 0 w 158"/>
                  <a:gd name="T95" fmla="*/ 0 h 26"/>
                  <a:gd name="T96" fmla="*/ 0 w 158"/>
                  <a:gd name="T97" fmla="*/ 0 h 26"/>
                  <a:gd name="T98" fmla="*/ 0 w 158"/>
                  <a:gd name="T99" fmla="*/ 0 h 26"/>
                  <a:gd name="T100" fmla="*/ 0 w 158"/>
                  <a:gd name="T101" fmla="*/ 0 h 26"/>
                  <a:gd name="T102" fmla="*/ 0 w 158"/>
                  <a:gd name="T103" fmla="*/ 0 h 26"/>
                  <a:gd name="T104" fmla="*/ 0 w 158"/>
                  <a:gd name="T105" fmla="*/ 0 h 26"/>
                  <a:gd name="T106" fmla="*/ 0 w 158"/>
                  <a:gd name="T107" fmla="*/ 0 h 26"/>
                  <a:gd name="T108" fmla="*/ 0 w 158"/>
                  <a:gd name="T109" fmla="*/ 0 h 26"/>
                  <a:gd name="T110" fmla="*/ 0 w 158"/>
                  <a:gd name="T111" fmla="*/ 0 h 26"/>
                  <a:gd name="T112" fmla="*/ 0 w 158"/>
                  <a:gd name="T113" fmla="*/ 0 h 26"/>
                  <a:gd name="T114" fmla="*/ 0 w 158"/>
                  <a:gd name="T115" fmla="*/ 0 h 26"/>
                  <a:gd name="T116" fmla="*/ 0 w 158"/>
                  <a:gd name="T117" fmla="*/ 0 h 26"/>
                  <a:gd name="T118" fmla="*/ 0 w 158"/>
                  <a:gd name="T119" fmla="*/ 0 h 26"/>
                  <a:gd name="T120" fmla="*/ 0 w 158"/>
                  <a:gd name="T121" fmla="*/ 0 h 26"/>
                  <a:gd name="T122" fmla="*/ 0 w 158"/>
                  <a:gd name="T123" fmla="*/ 0 h 26"/>
                  <a:gd name="T124" fmla="*/ 0 w 158"/>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6">
                    <a:moveTo>
                      <a:pt x="0" y="26"/>
                    </a:moveTo>
                    <a:lnTo>
                      <a:pt x="1" y="26"/>
                    </a:lnTo>
                    <a:lnTo>
                      <a:pt x="2" y="19"/>
                    </a:lnTo>
                    <a:lnTo>
                      <a:pt x="4" y="19"/>
                    </a:lnTo>
                    <a:lnTo>
                      <a:pt x="5" y="19"/>
                    </a:lnTo>
                    <a:lnTo>
                      <a:pt x="6" y="19"/>
                    </a:lnTo>
                    <a:lnTo>
                      <a:pt x="7" y="19"/>
                    </a:lnTo>
                    <a:lnTo>
                      <a:pt x="8" y="19"/>
                    </a:lnTo>
                    <a:lnTo>
                      <a:pt x="9" y="19"/>
                    </a:lnTo>
                    <a:lnTo>
                      <a:pt x="12" y="19"/>
                    </a:lnTo>
                    <a:lnTo>
                      <a:pt x="13" y="19"/>
                    </a:lnTo>
                    <a:lnTo>
                      <a:pt x="14" y="19"/>
                    </a:lnTo>
                    <a:lnTo>
                      <a:pt x="15" y="19"/>
                    </a:lnTo>
                    <a:lnTo>
                      <a:pt x="16" y="19"/>
                    </a:lnTo>
                    <a:lnTo>
                      <a:pt x="17" y="19"/>
                    </a:lnTo>
                    <a:lnTo>
                      <a:pt x="19" y="19"/>
                    </a:lnTo>
                    <a:lnTo>
                      <a:pt x="20" y="19"/>
                    </a:lnTo>
                    <a:lnTo>
                      <a:pt x="21" y="19"/>
                    </a:lnTo>
                    <a:lnTo>
                      <a:pt x="22" y="19"/>
                    </a:lnTo>
                    <a:lnTo>
                      <a:pt x="23" y="19"/>
                    </a:lnTo>
                    <a:lnTo>
                      <a:pt x="25" y="19"/>
                    </a:lnTo>
                    <a:lnTo>
                      <a:pt x="27" y="19"/>
                    </a:lnTo>
                    <a:lnTo>
                      <a:pt x="28" y="19"/>
                    </a:lnTo>
                    <a:lnTo>
                      <a:pt x="29" y="19"/>
                    </a:lnTo>
                    <a:lnTo>
                      <a:pt x="30" y="19"/>
                    </a:lnTo>
                    <a:lnTo>
                      <a:pt x="31" y="19"/>
                    </a:lnTo>
                    <a:lnTo>
                      <a:pt x="32" y="13"/>
                    </a:lnTo>
                    <a:lnTo>
                      <a:pt x="34" y="13"/>
                    </a:lnTo>
                    <a:lnTo>
                      <a:pt x="35" y="13"/>
                    </a:lnTo>
                    <a:lnTo>
                      <a:pt x="36" y="13"/>
                    </a:lnTo>
                    <a:lnTo>
                      <a:pt x="38" y="13"/>
                    </a:lnTo>
                    <a:lnTo>
                      <a:pt x="39" y="13"/>
                    </a:lnTo>
                    <a:lnTo>
                      <a:pt x="40" y="13"/>
                    </a:lnTo>
                    <a:lnTo>
                      <a:pt x="42" y="13"/>
                    </a:lnTo>
                    <a:lnTo>
                      <a:pt x="43" y="13"/>
                    </a:lnTo>
                    <a:lnTo>
                      <a:pt x="44" y="13"/>
                    </a:lnTo>
                    <a:lnTo>
                      <a:pt x="45" y="13"/>
                    </a:lnTo>
                    <a:lnTo>
                      <a:pt x="46" y="13"/>
                    </a:lnTo>
                    <a:lnTo>
                      <a:pt x="47" y="13"/>
                    </a:lnTo>
                    <a:lnTo>
                      <a:pt x="49" y="13"/>
                    </a:lnTo>
                    <a:lnTo>
                      <a:pt x="51" y="13"/>
                    </a:lnTo>
                    <a:lnTo>
                      <a:pt x="52" y="13"/>
                    </a:lnTo>
                    <a:lnTo>
                      <a:pt x="53" y="13"/>
                    </a:lnTo>
                    <a:lnTo>
                      <a:pt x="54" y="6"/>
                    </a:lnTo>
                    <a:lnTo>
                      <a:pt x="55" y="6"/>
                    </a:lnTo>
                    <a:lnTo>
                      <a:pt x="57" y="6"/>
                    </a:lnTo>
                    <a:lnTo>
                      <a:pt x="58" y="6"/>
                    </a:lnTo>
                    <a:lnTo>
                      <a:pt x="59" y="6"/>
                    </a:lnTo>
                    <a:lnTo>
                      <a:pt x="60" y="0"/>
                    </a:lnTo>
                    <a:lnTo>
                      <a:pt x="61" y="6"/>
                    </a:lnTo>
                    <a:lnTo>
                      <a:pt x="62" y="0"/>
                    </a:lnTo>
                    <a:lnTo>
                      <a:pt x="65" y="0"/>
                    </a:lnTo>
                    <a:lnTo>
                      <a:pt x="66" y="0"/>
                    </a:lnTo>
                    <a:lnTo>
                      <a:pt x="67" y="0"/>
                    </a:lnTo>
                    <a:lnTo>
                      <a:pt x="68" y="6"/>
                    </a:lnTo>
                    <a:lnTo>
                      <a:pt x="69" y="6"/>
                    </a:lnTo>
                    <a:lnTo>
                      <a:pt x="70" y="6"/>
                    </a:lnTo>
                    <a:lnTo>
                      <a:pt x="72" y="6"/>
                    </a:lnTo>
                    <a:lnTo>
                      <a:pt x="73" y="6"/>
                    </a:lnTo>
                    <a:lnTo>
                      <a:pt x="74" y="6"/>
                    </a:lnTo>
                    <a:lnTo>
                      <a:pt x="75" y="6"/>
                    </a:lnTo>
                    <a:lnTo>
                      <a:pt x="76" y="6"/>
                    </a:lnTo>
                    <a:lnTo>
                      <a:pt x="78" y="6"/>
                    </a:lnTo>
                    <a:lnTo>
                      <a:pt x="80" y="6"/>
                    </a:lnTo>
                    <a:lnTo>
                      <a:pt x="81" y="6"/>
                    </a:lnTo>
                    <a:lnTo>
                      <a:pt x="82" y="6"/>
                    </a:lnTo>
                    <a:lnTo>
                      <a:pt x="83" y="6"/>
                    </a:lnTo>
                    <a:lnTo>
                      <a:pt x="84" y="13"/>
                    </a:lnTo>
                    <a:lnTo>
                      <a:pt x="85" y="6"/>
                    </a:lnTo>
                    <a:lnTo>
                      <a:pt x="87" y="13"/>
                    </a:lnTo>
                    <a:lnTo>
                      <a:pt x="88" y="13"/>
                    </a:lnTo>
                    <a:lnTo>
                      <a:pt x="89" y="13"/>
                    </a:lnTo>
                    <a:lnTo>
                      <a:pt x="91" y="13"/>
                    </a:lnTo>
                    <a:lnTo>
                      <a:pt x="92" y="13"/>
                    </a:lnTo>
                    <a:lnTo>
                      <a:pt x="93" y="6"/>
                    </a:lnTo>
                    <a:lnTo>
                      <a:pt x="95" y="6"/>
                    </a:lnTo>
                    <a:lnTo>
                      <a:pt x="96" y="6"/>
                    </a:lnTo>
                    <a:lnTo>
                      <a:pt x="97" y="6"/>
                    </a:lnTo>
                    <a:lnTo>
                      <a:pt x="98" y="6"/>
                    </a:lnTo>
                    <a:lnTo>
                      <a:pt x="99" y="6"/>
                    </a:lnTo>
                    <a:lnTo>
                      <a:pt x="100" y="6"/>
                    </a:lnTo>
                    <a:lnTo>
                      <a:pt x="102" y="6"/>
                    </a:lnTo>
                    <a:lnTo>
                      <a:pt x="103" y="6"/>
                    </a:lnTo>
                    <a:lnTo>
                      <a:pt x="105" y="6"/>
                    </a:lnTo>
                    <a:lnTo>
                      <a:pt x="106" y="6"/>
                    </a:lnTo>
                    <a:lnTo>
                      <a:pt x="107" y="6"/>
                    </a:lnTo>
                    <a:lnTo>
                      <a:pt x="108" y="6"/>
                    </a:lnTo>
                    <a:lnTo>
                      <a:pt x="110" y="13"/>
                    </a:lnTo>
                    <a:lnTo>
                      <a:pt x="111" y="13"/>
                    </a:lnTo>
                    <a:lnTo>
                      <a:pt x="112" y="13"/>
                    </a:lnTo>
                    <a:lnTo>
                      <a:pt x="113" y="13"/>
                    </a:lnTo>
                    <a:lnTo>
                      <a:pt x="114" y="18"/>
                    </a:lnTo>
                    <a:lnTo>
                      <a:pt x="115" y="18"/>
                    </a:lnTo>
                    <a:lnTo>
                      <a:pt x="118" y="18"/>
                    </a:lnTo>
                    <a:lnTo>
                      <a:pt x="119" y="13"/>
                    </a:lnTo>
                    <a:lnTo>
                      <a:pt x="120" y="13"/>
                    </a:lnTo>
                    <a:lnTo>
                      <a:pt x="121" y="13"/>
                    </a:lnTo>
                    <a:lnTo>
                      <a:pt x="122" y="13"/>
                    </a:lnTo>
                    <a:lnTo>
                      <a:pt x="123" y="13"/>
                    </a:lnTo>
                    <a:lnTo>
                      <a:pt x="125" y="12"/>
                    </a:lnTo>
                    <a:lnTo>
                      <a:pt x="126" y="6"/>
                    </a:lnTo>
                    <a:lnTo>
                      <a:pt x="127" y="6"/>
                    </a:lnTo>
                    <a:lnTo>
                      <a:pt x="128" y="6"/>
                    </a:lnTo>
                    <a:lnTo>
                      <a:pt x="129" y="6"/>
                    </a:lnTo>
                    <a:lnTo>
                      <a:pt x="131" y="6"/>
                    </a:lnTo>
                    <a:lnTo>
                      <a:pt x="133" y="6"/>
                    </a:lnTo>
                    <a:lnTo>
                      <a:pt x="134" y="6"/>
                    </a:lnTo>
                    <a:lnTo>
                      <a:pt x="135" y="5"/>
                    </a:lnTo>
                    <a:lnTo>
                      <a:pt x="136" y="5"/>
                    </a:lnTo>
                    <a:lnTo>
                      <a:pt x="137" y="5"/>
                    </a:lnTo>
                    <a:lnTo>
                      <a:pt x="138" y="5"/>
                    </a:lnTo>
                    <a:lnTo>
                      <a:pt x="140" y="5"/>
                    </a:lnTo>
                    <a:lnTo>
                      <a:pt x="141" y="5"/>
                    </a:lnTo>
                    <a:lnTo>
                      <a:pt x="142" y="5"/>
                    </a:lnTo>
                    <a:lnTo>
                      <a:pt x="143" y="5"/>
                    </a:lnTo>
                    <a:lnTo>
                      <a:pt x="145" y="5"/>
                    </a:lnTo>
                    <a:lnTo>
                      <a:pt x="146" y="5"/>
                    </a:lnTo>
                    <a:lnTo>
                      <a:pt x="148" y="12"/>
                    </a:lnTo>
                    <a:lnTo>
                      <a:pt x="149" y="12"/>
                    </a:lnTo>
                    <a:lnTo>
                      <a:pt x="150" y="12"/>
                    </a:lnTo>
                    <a:lnTo>
                      <a:pt x="151" y="12"/>
                    </a:lnTo>
                    <a:lnTo>
                      <a:pt x="152" y="12"/>
                    </a:lnTo>
                    <a:lnTo>
                      <a:pt x="153" y="12"/>
                    </a:lnTo>
                    <a:lnTo>
                      <a:pt x="155" y="12"/>
                    </a:lnTo>
                    <a:lnTo>
                      <a:pt x="156" y="5"/>
                    </a:lnTo>
                    <a:lnTo>
                      <a:pt x="158"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4" name="Freeform 228"/>
              <p:cNvSpPr>
                <a:spLocks/>
              </p:cNvSpPr>
              <p:nvPr/>
            </p:nvSpPr>
            <p:spPr bwMode="auto">
              <a:xfrm>
                <a:off x="2126" y="3708"/>
                <a:ext cx="47" cy="9"/>
              </a:xfrm>
              <a:custGeom>
                <a:avLst/>
                <a:gdLst>
                  <a:gd name="T0" fmla="*/ 0 w 157"/>
                  <a:gd name="T1" fmla="*/ 0 h 97"/>
                  <a:gd name="T2" fmla="*/ 0 w 157"/>
                  <a:gd name="T3" fmla="*/ 0 h 97"/>
                  <a:gd name="T4" fmla="*/ 0 w 157"/>
                  <a:gd name="T5" fmla="*/ 0 h 97"/>
                  <a:gd name="T6" fmla="*/ 0 w 157"/>
                  <a:gd name="T7" fmla="*/ 0 h 97"/>
                  <a:gd name="T8" fmla="*/ 0 w 157"/>
                  <a:gd name="T9" fmla="*/ 0 h 97"/>
                  <a:gd name="T10" fmla="*/ 0 w 157"/>
                  <a:gd name="T11" fmla="*/ 0 h 97"/>
                  <a:gd name="T12" fmla="*/ 0 w 157"/>
                  <a:gd name="T13" fmla="*/ 0 h 97"/>
                  <a:gd name="T14" fmla="*/ 0 w 157"/>
                  <a:gd name="T15" fmla="*/ 0 h 97"/>
                  <a:gd name="T16" fmla="*/ 0 w 157"/>
                  <a:gd name="T17" fmla="*/ 0 h 97"/>
                  <a:gd name="T18" fmla="*/ 0 w 157"/>
                  <a:gd name="T19" fmla="*/ 0 h 97"/>
                  <a:gd name="T20" fmla="*/ 0 w 157"/>
                  <a:gd name="T21" fmla="*/ 0 h 97"/>
                  <a:gd name="T22" fmla="*/ 0 w 157"/>
                  <a:gd name="T23" fmla="*/ 0 h 97"/>
                  <a:gd name="T24" fmla="*/ 0 w 157"/>
                  <a:gd name="T25" fmla="*/ 0 h 97"/>
                  <a:gd name="T26" fmla="*/ 0 w 157"/>
                  <a:gd name="T27" fmla="*/ 0 h 97"/>
                  <a:gd name="T28" fmla="*/ 0 w 157"/>
                  <a:gd name="T29" fmla="*/ 0 h 97"/>
                  <a:gd name="T30" fmla="*/ 0 w 157"/>
                  <a:gd name="T31" fmla="*/ 0 h 97"/>
                  <a:gd name="T32" fmla="*/ 0 w 157"/>
                  <a:gd name="T33" fmla="*/ 0 h 97"/>
                  <a:gd name="T34" fmla="*/ 0 w 157"/>
                  <a:gd name="T35" fmla="*/ 0 h 97"/>
                  <a:gd name="T36" fmla="*/ 0 w 157"/>
                  <a:gd name="T37" fmla="*/ 0 h 97"/>
                  <a:gd name="T38" fmla="*/ 0 w 157"/>
                  <a:gd name="T39" fmla="*/ 0 h 97"/>
                  <a:gd name="T40" fmla="*/ 0 w 157"/>
                  <a:gd name="T41" fmla="*/ 0 h 97"/>
                  <a:gd name="T42" fmla="*/ 0 w 157"/>
                  <a:gd name="T43" fmla="*/ 0 h 97"/>
                  <a:gd name="T44" fmla="*/ 0 w 157"/>
                  <a:gd name="T45" fmla="*/ 0 h 97"/>
                  <a:gd name="T46" fmla="*/ 0 w 157"/>
                  <a:gd name="T47" fmla="*/ 0 h 97"/>
                  <a:gd name="T48" fmla="*/ 0 w 157"/>
                  <a:gd name="T49" fmla="*/ 0 h 97"/>
                  <a:gd name="T50" fmla="*/ 0 w 157"/>
                  <a:gd name="T51" fmla="*/ 0 h 97"/>
                  <a:gd name="T52" fmla="*/ 0 w 157"/>
                  <a:gd name="T53" fmla="*/ 0 h 97"/>
                  <a:gd name="T54" fmla="*/ 0 w 157"/>
                  <a:gd name="T55" fmla="*/ 0 h 97"/>
                  <a:gd name="T56" fmla="*/ 0 w 157"/>
                  <a:gd name="T57" fmla="*/ 0 h 97"/>
                  <a:gd name="T58" fmla="*/ 0 w 157"/>
                  <a:gd name="T59" fmla="*/ 0 h 97"/>
                  <a:gd name="T60" fmla="*/ 0 w 157"/>
                  <a:gd name="T61" fmla="*/ 0 h 97"/>
                  <a:gd name="T62" fmla="*/ 0 w 157"/>
                  <a:gd name="T63" fmla="*/ 0 h 97"/>
                  <a:gd name="T64" fmla="*/ 0 w 157"/>
                  <a:gd name="T65" fmla="*/ 0 h 97"/>
                  <a:gd name="T66" fmla="*/ 0 w 157"/>
                  <a:gd name="T67" fmla="*/ 0 h 97"/>
                  <a:gd name="T68" fmla="*/ 0 w 157"/>
                  <a:gd name="T69" fmla="*/ 0 h 97"/>
                  <a:gd name="T70" fmla="*/ 0 w 157"/>
                  <a:gd name="T71" fmla="*/ 0 h 97"/>
                  <a:gd name="T72" fmla="*/ 0 w 157"/>
                  <a:gd name="T73" fmla="*/ 0 h 97"/>
                  <a:gd name="T74" fmla="*/ 0 w 157"/>
                  <a:gd name="T75" fmla="*/ 0 h 97"/>
                  <a:gd name="T76" fmla="*/ 0 w 157"/>
                  <a:gd name="T77" fmla="*/ 0 h 97"/>
                  <a:gd name="T78" fmla="*/ 0 w 157"/>
                  <a:gd name="T79" fmla="*/ 0 h 97"/>
                  <a:gd name="T80" fmla="*/ 0 w 157"/>
                  <a:gd name="T81" fmla="*/ 0 h 97"/>
                  <a:gd name="T82" fmla="*/ 0 w 157"/>
                  <a:gd name="T83" fmla="*/ 0 h 97"/>
                  <a:gd name="T84" fmla="*/ 0 w 157"/>
                  <a:gd name="T85" fmla="*/ 0 h 97"/>
                  <a:gd name="T86" fmla="*/ 0 w 157"/>
                  <a:gd name="T87" fmla="*/ 0 h 97"/>
                  <a:gd name="T88" fmla="*/ 0 w 157"/>
                  <a:gd name="T89" fmla="*/ 0 h 97"/>
                  <a:gd name="T90" fmla="*/ 0 w 157"/>
                  <a:gd name="T91" fmla="*/ 0 h 97"/>
                  <a:gd name="T92" fmla="*/ 0 w 157"/>
                  <a:gd name="T93" fmla="*/ 0 h 97"/>
                  <a:gd name="T94" fmla="*/ 0 w 157"/>
                  <a:gd name="T95" fmla="*/ 0 h 97"/>
                  <a:gd name="T96" fmla="*/ 0 w 157"/>
                  <a:gd name="T97" fmla="*/ 0 h 97"/>
                  <a:gd name="T98" fmla="*/ 0 w 157"/>
                  <a:gd name="T99" fmla="*/ 0 h 97"/>
                  <a:gd name="T100" fmla="*/ 0 w 157"/>
                  <a:gd name="T101" fmla="*/ 0 h 97"/>
                  <a:gd name="T102" fmla="*/ 0 w 157"/>
                  <a:gd name="T103" fmla="*/ 0 h 97"/>
                  <a:gd name="T104" fmla="*/ 0 w 157"/>
                  <a:gd name="T105" fmla="*/ 0 h 97"/>
                  <a:gd name="T106" fmla="*/ 0 w 157"/>
                  <a:gd name="T107" fmla="*/ 0 h 97"/>
                  <a:gd name="T108" fmla="*/ 0 w 157"/>
                  <a:gd name="T109" fmla="*/ 0 h 97"/>
                  <a:gd name="T110" fmla="*/ 0 w 157"/>
                  <a:gd name="T111" fmla="*/ 0 h 97"/>
                  <a:gd name="T112" fmla="*/ 0 w 157"/>
                  <a:gd name="T113" fmla="*/ 0 h 97"/>
                  <a:gd name="T114" fmla="*/ 0 w 157"/>
                  <a:gd name="T115" fmla="*/ 0 h 97"/>
                  <a:gd name="T116" fmla="*/ 0 w 157"/>
                  <a:gd name="T117" fmla="*/ 0 h 97"/>
                  <a:gd name="T118" fmla="*/ 0 w 157"/>
                  <a:gd name="T119" fmla="*/ 0 h 97"/>
                  <a:gd name="T120" fmla="*/ 0 w 157"/>
                  <a:gd name="T121" fmla="*/ 0 h 97"/>
                  <a:gd name="T122" fmla="*/ 0 w 157"/>
                  <a:gd name="T123" fmla="*/ 0 h 97"/>
                  <a:gd name="T124" fmla="*/ 0 w 157"/>
                  <a:gd name="T125" fmla="*/ 0 h 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97">
                    <a:moveTo>
                      <a:pt x="0" y="97"/>
                    </a:moveTo>
                    <a:lnTo>
                      <a:pt x="1" y="97"/>
                    </a:lnTo>
                    <a:lnTo>
                      <a:pt x="2" y="97"/>
                    </a:lnTo>
                    <a:lnTo>
                      <a:pt x="3" y="97"/>
                    </a:lnTo>
                    <a:lnTo>
                      <a:pt x="5" y="97"/>
                    </a:lnTo>
                    <a:lnTo>
                      <a:pt x="6" y="97"/>
                    </a:lnTo>
                    <a:lnTo>
                      <a:pt x="7" y="97"/>
                    </a:lnTo>
                    <a:lnTo>
                      <a:pt x="8" y="97"/>
                    </a:lnTo>
                    <a:lnTo>
                      <a:pt x="9" y="97"/>
                    </a:lnTo>
                    <a:lnTo>
                      <a:pt x="10" y="97"/>
                    </a:lnTo>
                    <a:lnTo>
                      <a:pt x="13" y="97"/>
                    </a:lnTo>
                    <a:lnTo>
                      <a:pt x="14" y="97"/>
                    </a:lnTo>
                    <a:lnTo>
                      <a:pt x="15" y="97"/>
                    </a:lnTo>
                    <a:lnTo>
                      <a:pt x="16" y="97"/>
                    </a:lnTo>
                    <a:lnTo>
                      <a:pt x="17" y="97"/>
                    </a:lnTo>
                    <a:lnTo>
                      <a:pt x="18" y="97"/>
                    </a:lnTo>
                    <a:lnTo>
                      <a:pt x="20" y="91"/>
                    </a:lnTo>
                    <a:lnTo>
                      <a:pt x="21" y="91"/>
                    </a:lnTo>
                    <a:lnTo>
                      <a:pt x="22" y="91"/>
                    </a:lnTo>
                    <a:lnTo>
                      <a:pt x="23" y="91"/>
                    </a:lnTo>
                    <a:lnTo>
                      <a:pt x="24" y="91"/>
                    </a:lnTo>
                    <a:lnTo>
                      <a:pt x="25" y="91"/>
                    </a:lnTo>
                    <a:lnTo>
                      <a:pt x="28" y="91"/>
                    </a:lnTo>
                    <a:lnTo>
                      <a:pt x="29" y="91"/>
                    </a:lnTo>
                    <a:lnTo>
                      <a:pt x="30" y="84"/>
                    </a:lnTo>
                    <a:lnTo>
                      <a:pt x="31" y="84"/>
                    </a:lnTo>
                    <a:lnTo>
                      <a:pt x="32" y="84"/>
                    </a:lnTo>
                    <a:lnTo>
                      <a:pt x="33" y="84"/>
                    </a:lnTo>
                    <a:lnTo>
                      <a:pt x="35" y="84"/>
                    </a:lnTo>
                    <a:lnTo>
                      <a:pt x="36" y="84"/>
                    </a:lnTo>
                    <a:lnTo>
                      <a:pt x="37" y="84"/>
                    </a:lnTo>
                    <a:lnTo>
                      <a:pt x="38" y="84"/>
                    </a:lnTo>
                    <a:lnTo>
                      <a:pt x="40" y="78"/>
                    </a:lnTo>
                    <a:lnTo>
                      <a:pt x="41" y="78"/>
                    </a:lnTo>
                    <a:lnTo>
                      <a:pt x="43" y="78"/>
                    </a:lnTo>
                    <a:lnTo>
                      <a:pt x="44" y="78"/>
                    </a:lnTo>
                    <a:lnTo>
                      <a:pt x="45" y="78"/>
                    </a:lnTo>
                    <a:lnTo>
                      <a:pt x="46" y="78"/>
                    </a:lnTo>
                    <a:lnTo>
                      <a:pt x="47" y="78"/>
                    </a:lnTo>
                    <a:lnTo>
                      <a:pt x="48" y="78"/>
                    </a:lnTo>
                    <a:lnTo>
                      <a:pt x="50" y="71"/>
                    </a:lnTo>
                    <a:lnTo>
                      <a:pt x="51" y="71"/>
                    </a:lnTo>
                    <a:lnTo>
                      <a:pt x="53" y="71"/>
                    </a:lnTo>
                    <a:lnTo>
                      <a:pt x="54" y="71"/>
                    </a:lnTo>
                    <a:lnTo>
                      <a:pt x="55" y="71"/>
                    </a:lnTo>
                    <a:lnTo>
                      <a:pt x="56" y="71"/>
                    </a:lnTo>
                    <a:lnTo>
                      <a:pt x="58" y="71"/>
                    </a:lnTo>
                    <a:lnTo>
                      <a:pt x="59" y="65"/>
                    </a:lnTo>
                    <a:lnTo>
                      <a:pt x="60" y="65"/>
                    </a:lnTo>
                    <a:lnTo>
                      <a:pt x="61" y="65"/>
                    </a:lnTo>
                    <a:lnTo>
                      <a:pt x="62" y="65"/>
                    </a:lnTo>
                    <a:lnTo>
                      <a:pt x="63" y="65"/>
                    </a:lnTo>
                    <a:lnTo>
                      <a:pt x="65" y="65"/>
                    </a:lnTo>
                    <a:lnTo>
                      <a:pt x="67" y="65"/>
                    </a:lnTo>
                    <a:lnTo>
                      <a:pt x="68" y="65"/>
                    </a:lnTo>
                    <a:lnTo>
                      <a:pt x="69" y="58"/>
                    </a:lnTo>
                    <a:lnTo>
                      <a:pt x="70" y="58"/>
                    </a:lnTo>
                    <a:lnTo>
                      <a:pt x="71" y="58"/>
                    </a:lnTo>
                    <a:lnTo>
                      <a:pt x="73" y="58"/>
                    </a:lnTo>
                    <a:lnTo>
                      <a:pt x="74" y="58"/>
                    </a:lnTo>
                    <a:lnTo>
                      <a:pt x="75" y="58"/>
                    </a:lnTo>
                    <a:lnTo>
                      <a:pt x="76" y="52"/>
                    </a:lnTo>
                    <a:lnTo>
                      <a:pt x="77" y="52"/>
                    </a:lnTo>
                    <a:lnTo>
                      <a:pt x="78" y="52"/>
                    </a:lnTo>
                    <a:lnTo>
                      <a:pt x="81" y="45"/>
                    </a:lnTo>
                    <a:lnTo>
                      <a:pt x="82" y="45"/>
                    </a:lnTo>
                    <a:lnTo>
                      <a:pt x="83" y="45"/>
                    </a:lnTo>
                    <a:lnTo>
                      <a:pt x="84" y="45"/>
                    </a:lnTo>
                    <a:lnTo>
                      <a:pt x="85" y="45"/>
                    </a:lnTo>
                    <a:lnTo>
                      <a:pt x="86" y="45"/>
                    </a:lnTo>
                    <a:lnTo>
                      <a:pt x="88" y="45"/>
                    </a:lnTo>
                    <a:lnTo>
                      <a:pt x="89" y="45"/>
                    </a:lnTo>
                    <a:lnTo>
                      <a:pt x="90" y="45"/>
                    </a:lnTo>
                    <a:lnTo>
                      <a:pt x="91" y="45"/>
                    </a:lnTo>
                    <a:lnTo>
                      <a:pt x="93" y="45"/>
                    </a:lnTo>
                    <a:lnTo>
                      <a:pt x="94" y="45"/>
                    </a:lnTo>
                    <a:lnTo>
                      <a:pt x="96" y="45"/>
                    </a:lnTo>
                    <a:lnTo>
                      <a:pt x="97" y="39"/>
                    </a:lnTo>
                    <a:lnTo>
                      <a:pt x="98" y="39"/>
                    </a:lnTo>
                    <a:lnTo>
                      <a:pt x="99" y="39"/>
                    </a:lnTo>
                    <a:lnTo>
                      <a:pt x="100" y="39"/>
                    </a:lnTo>
                    <a:lnTo>
                      <a:pt x="101" y="39"/>
                    </a:lnTo>
                    <a:lnTo>
                      <a:pt x="103" y="39"/>
                    </a:lnTo>
                    <a:lnTo>
                      <a:pt x="104" y="39"/>
                    </a:lnTo>
                    <a:lnTo>
                      <a:pt x="105" y="39"/>
                    </a:lnTo>
                    <a:lnTo>
                      <a:pt x="107" y="32"/>
                    </a:lnTo>
                    <a:lnTo>
                      <a:pt x="108" y="32"/>
                    </a:lnTo>
                    <a:lnTo>
                      <a:pt x="109" y="32"/>
                    </a:lnTo>
                    <a:lnTo>
                      <a:pt x="111" y="32"/>
                    </a:lnTo>
                    <a:lnTo>
                      <a:pt x="112" y="32"/>
                    </a:lnTo>
                    <a:lnTo>
                      <a:pt x="113" y="32"/>
                    </a:lnTo>
                    <a:lnTo>
                      <a:pt x="114" y="32"/>
                    </a:lnTo>
                    <a:lnTo>
                      <a:pt x="115" y="32"/>
                    </a:lnTo>
                    <a:lnTo>
                      <a:pt x="116" y="32"/>
                    </a:lnTo>
                    <a:lnTo>
                      <a:pt x="118" y="32"/>
                    </a:lnTo>
                    <a:lnTo>
                      <a:pt x="120" y="26"/>
                    </a:lnTo>
                    <a:lnTo>
                      <a:pt x="121" y="26"/>
                    </a:lnTo>
                    <a:lnTo>
                      <a:pt x="122" y="26"/>
                    </a:lnTo>
                    <a:lnTo>
                      <a:pt x="123" y="26"/>
                    </a:lnTo>
                    <a:lnTo>
                      <a:pt x="124" y="26"/>
                    </a:lnTo>
                    <a:lnTo>
                      <a:pt x="126" y="26"/>
                    </a:lnTo>
                    <a:lnTo>
                      <a:pt x="127" y="19"/>
                    </a:lnTo>
                    <a:lnTo>
                      <a:pt x="128" y="19"/>
                    </a:lnTo>
                    <a:lnTo>
                      <a:pt x="129" y="19"/>
                    </a:lnTo>
                    <a:lnTo>
                      <a:pt x="130" y="19"/>
                    </a:lnTo>
                    <a:lnTo>
                      <a:pt x="131" y="19"/>
                    </a:lnTo>
                    <a:lnTo>
                      <a:pt x="134" y="19"/>
                    </a:lnTo>
                    <a:lnTo>
                      <a:pt x="135" y="19"/>
                    </a:lnTo>
                    <a:lnTo>
                      <a:pt x="136" y="19"/>
                    </a:lnTo>
                    <a:lnTo>
                      <a:pt x="137" y="19"/>
                    </a:lnTo>
                    <a:lnTo>
                      <a:pt x="138" y="13"/>
                    </a:lnTo>
                    <a:lnTo>
                      <a:pt x="139" y="13"/>
                    </a:lnTo>
                    <a:lnTo>
                      <a:pt x="141" y="13"/>
                    </a:lnTo>
                    <a:lnTo>
                      <a:pt x="142" y="13"/>
                    </a:lnTo>
                    <a:lnTo>
                      <a:pt x="143" y="6"/>
                    </a:lnTo>
                    <a:lnTo>
                      <a:pt x="144" y="6"/>
                    </a:lnTo>
                    <a:lnTo>
                      <a:pt x="145" y="6"/>
                    </a:lnTo>
                    <a:lnTo>
                      <a:pt x="147" y="6"/>
                    </a:lnTo>
                    <a:lnTo>
                      <a:pt x="149" y="6"/>
                    </a:lnTo>
                    <a:lnTo>
                      <a:pt x="150" y="0"/>
                    </a:lnTo>
                    <a:lnTo>
                      <a:pt x="151" y="0"/>
                    </a:lnTo>
                    <a:lnTo>
                      <a:pt x="152" y="0"/>
                    </a:lnTo>
                    <a:lnTo>
                      <a:pt x="153" y="0"/>
                    </a:lnTo>
                    <a:lnTo>
                      <a:pt x="154" y="0"/>
                    </a:lnTo>
                    <a:lnTo>
                      <a:pt x="156" y="0"/>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5" name="Freeform 229"/>
              <p:cNvSpPr>
                <a:spLocks/>
              </p:cNvSpPr>
              <p:nvPr/>
            </p:nvSpPr>
            <p:spPr bwMode="auto">
              <a:xfrm>
                <a:off x="2173" y="3708"/>
                <a:ext cx="46" cy="0"/>
              </a:xfrm>
              <a:custGeom>
                <a:avLst/>
                <a:gdLst>
                  <a:gd name="T0" fmla="*/ 0 w 158"/>
                  <a:gd name="T1" fmla="*/ 0 h 7"/>
                  <a:gd name="T2" fmla="*/ 0 w 158"/>
                  <a:gd name="T3" fmla="*/ 0 h 7"/>
                  <a:gd name="T4" fmla="*/ 0 w 158"/>
                  <a:gd name="T5" fmla="*/ 0 h 7"/>
                  <a:gd name="T6" fmla="*/ 0 w 158"/>
                  <a:gd name="T7" fmla="*/ 0 h 7"/>
                  <a:gd name="T8" fmla="*/ 0 w 158"/>
                  <a:gd name="T9" fmla="*/ 0 h 7"/>
                  <a:gd name="T10" fmla="*/ 0 w 158"/>
                  <a:gd name="T11" fmla="*/ 0 h 7"/>
                  <a:gd name="T12" fmla="*/ 0 w 158"/>
                  <a:gd name="T13" fmla="*/ 0 h 7"/>
                  <a:gd name="T14" fmla="*/ 0 w 158"/>
                  <a:gd name="T15" fmla="*/ 0 h 7"/>
                  <a:gd name="T16" fmla="*/ 0 w 158"/>
                  <a:gd name="T17" fmla="*/ 0 h 7"/>
                  <a:gd name="T18" fmla="*/ 0 w 158"/>
                  <a:gd name="T19" fmla="*/ 0 h 7"/>
                  <a:gd name="T20" fmla="*/ 0 w 158"/>
                  <a:gd name="T21" fmla="*/ 0 h 7"/>
                  <a:gd name="T22" fmla="*/ 0 w 158"/>
                  <a:gd name="T23" fmla="*/ 0 h 7"/>
                  <a:gd name="T24" fmla="*/ 0 w 158"/>
                  <a:gd name="T25" fmla="*/ 0 h 7"/>
                  <a:gd name="T26" fmla="*/ 0 w 158"/>
                  <a:gd name="T27" fmla="*/ 0 h 7"/>
                  <a:gd name="T28" fmla="*/ 0 w 158"/>
                  <a:gd name="T29" fmla="*/ 0 h 7"/>
                  <a:gd name="T30" fmla="*/ 0 w 158"/>
                  <a:gd name="T31" fmla="*/ 0 h 7"/>
                  <a:gd name="T32" fmla="*/ 0 w 158"/>
                  <a:gd name="T33" fmla="*/ 0 h 7"/>
                  <a:gd name="T34" fmla="*/ 0 w 158"/>
                  <a:gd name="T35" fmla="*/ 0 h 7"/>
                  <a:gd name="T36" fmla="*/ 0 w 158"/>
                  <a:gd name="T37" fmla="*/ 0 h 7"/>
                  <a:gd name="T38" fmla="*/ 0 w 158"/>
                  <a:gd name="T39" fmla="*/ 0 h 7"/>
                  <a:gd name="T40" fmla="*/ 0 w 158"/>
                  <a:gd name="T41" fmla="*/ 0 h 7"/>
                  <a:gd name="T42" fmla="*/ 0 w 158"/>
                  <a:gd name="T43" fmla="*/ 0 h 7"/>
                  <a:gd name="T44" fmla="*/ 0 w 158"/>
                  <a:gd name="T45" fmla="*/ 0 h 7"/>
                  <a:gd name="T46" fmla="*/ 0 w 158"/>
                  <a:gd name="T47" fmla="*/ 0 h 7"/>
                  <a:gd name="T48" fmla="*/ 0 w 158"/>
                  <a:gd name="T49" fmla="*/ 0 h 7"/>
                  <a:gd name="T50" fmla="*/ 0 w 158"/>
                  <a:gd name="T51" fmla="*/ 0 h 7"/>
                  <a:gd name="T52" fmla="*/ 0 w 158"/>
                  <a:gd name="T53" fmla="*/ 0 h 7"/>
                  <a:gd name="T54" fmla="*/ 0 w 158"/>
                  <a:gd name="T55" fmla="*/ 0 h 7"/>
                  <a:gd name="T56" fmla="*/ 0 w 158"/>
                  <a:gd name="T57" fmla="*/ 0 h 7"/>
                  <a:gd name="T58" fmla="*/ 0 w 158"/>
                  <a:gd name="T59" fmla="*/ 0 h 7"/>
                  <a:gd name="T60" fmla="*/ 0 w 158"/>
                  <a:gd name="T61" fmla="*/ 0 h 7"/>
                  <a:gd name="T62" fmla="*/ 0 w 158"/>
                  <a:gd name="T63" fmla="*/ 0 h 7"/>
                  <a:gd name="T64" fmla="*/ 0 w 158"/>
                  <a:gd name="T65" fmla="*/ 0 h 7"/>
                  <a:gd name="T66" fmla="*/ 0 w 158"/>
                  <a:gd name="T67" fmla="*/ 0 h 7"/>
                  <a:gd name="T68" fmla="*/ 0 w 158"/>
                  <a:gd name="T69" fmla="*/ 0 h 7"/>
                  <a:gd name="T70" fmla="*/ 0 w 158"/>
                  <a:gd name="T71" fmla="*/ 0 h 7"/>
                  <a:gd name="T72" fmla="*/ 0 w 158"/>
                  <a:gd name="T73" fmla="*/ 0 h 7"/>
                  <a:gd name="T74" fmla="*/ 0 w 158"/>
                  <a:gd name="T75" fmla="*/ 0 h 7"/>
                  <a:gd name="T76" fmla="*/ 0 w 158"/>
                  <a:gd name="T77" fmla="*/ 0 h 7"/>
                  <a:gd name="T78" fmla="*/ 0 w 158"/>
                  <a:gd name="T79" fmla="*/ 0 h 7"/>
                  <a:gd name="T80" fmla="*/ 0 w 158"/>
                  <a:gd name="T81" fmla="*/ 0 h 7"/>
                  <a:gd name="T82" fmla="*/ 0 w 158"/>
                  <a:gd name="T83" fmla="*/ 0 h 7"/>
                  <a:gd name="T84" fmla="*/ 0 w 158"/>
                  <a:gd name="T85" fmla="*/ 0 h 7"/>
                  <a:gd name="T86" fmla="*/ 0 w 158"/>
                  <a:gd name="T87" fmla="*/ 0 h 7"/>
                  <a:gd name="T88" fmla="*/ 0 w 158"/>
                  <a:gd name="T89" fmla="*/ 0 h 7"/>
                  <a:gd name="T90" fmla="*/ 0 w 158"/>
                  <a:gd name="T91" fmla="*/ 0 h 7"/>
                  <a:gd name="T92" fmla="*/ 0 w 158"/>
                  <a:gd name="T93" fmla="*/ 0 h 7"/>
                  <a:gd name="T94" fmla="*/ 0 w 158"/>
                  <a:gd name="T95" fmla="*/ 0 h 7"/>
                  <a:gd name="T96" fmla="*/ 0 w 158"/>
                  <a:gd name="T97" fmla="*/ 0 h 7"/>
                  <a:gd name="T98" fmla="*/ 0 w 158"/>
                  <a:gd name="T99" fmla="*/ 0 h 7"/>
                  <a:gd name="T100" fmla="*/ 0 w 158"/>
                  <a:gd name="T101" fmla="*/ 0 h 7"/>
                  <a:gd name="T102" fmla="*/ 0 w 158"/>
                  <a:gd name="T103" fmla="*/ 0 h 7"/>
                  <a:gd name="T104" fmla="*/ 0 w 158"/>
                  <a:gd name="T105" fmla="*/ 0 h 7"/>
                  <a:gd name="T106" fmla="*/ 0 w 158"/>
                  <a:gd name="T107" fmla="*/ 0 h 7"/>
                  <a:gd name="T108" fmla="*/ 0 w 158"/>
                  <a:gd name="T109" fmla="*/ 0 h 7"/>
                  <a:gd name="T110" fmla="*/ 0 w 158"/>
                  <a:gd name="T111" fmla="*/ 0 h 7"/>
                  <a:gd name="T112" fmla="*/ 0 w 158"/>
                  <a:gd name="T113" fmla="*/ 0 h 7"/>
                  <a:gd name="T114" fmla="*/ 0 w 158"/>
                  <a:gd name="T115" fmla="*/ 0 h 7"/>
                  <a:gd name="T116" fmla="*/ 0 w 158"/>
                  <a:gd name="T117" fmla="*/ 0 h 7"/>
                  <a:gd name="T118" fmla="*/ 0 w 158"/>
                  <a:gd name="T119" fmla="*/ 0 h 7"/>
                  <a:gd name="T120" fmla="*/ 0 w 158"/>
                  <a:gd name="T121" fmla="*/ 0 h 7"/>
                  <a:gd name="T122" fmla="*/ 0 w 158"/>
                  <a:gd name="T123" fmla="*/ 0 h 7"/>
                  <a:gd name="T124" fmla="*/ 0 w 158"/>
                  <a:gd name="T125" fmla="*/ 0 h 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7">
                    <a:moveTo>
                      <a:pt x="0" y="1"/>
                    </a:moveTo>
                    <a:lnTo>
                      <a:pt x="1" y="1"/>
                    </a:lnTo>
                    <a:lnTo>
                      <a:pt x="3" y="1"/>
                    </a:lnTo>
                    <a:lnTo>
                      <a:pt x="4" y="1"/>
                    </a:lnTo>
                    <a:lnTo>
                      <a:pt x="5" y="1"/>
                    </a:lnTo>
                    <a:lnTo>
                      <a:pt x="7" y="7"/>
                    </a:lnTo>
                    <a:lnTo>
                      <a:pt x="8" y="7"/>
                    </a:lnTo>
                    <a:lnTo>
                      <a:pt x="9" y="7"/>
                    </a:lnTo>
                    <a:lnTo>
                      <a:pt x="10" y="7"/>
                    </a:lnTo>
                    <a:lnTo>
                      <a:pt x="11" y="7"/>
                    </a:lnTo>
                    <a:lnTo>
                      <a:pt x="12" y="7"/>
                    </a:lnTo>
                    <a:lnTo>
                      <a:pt x="14" y="7"/>
                    </a:lnTo>
                    <a:lnTo>
                      <a:pt x="16" y="7"/>
                    </a:lnTo>
                    <a:lnTo>
                      <a:pt x="17" y="7"/>
                    </a:lnTo>
                    <a:lnTo>
                      <a:pt x="18" y="7"/>
                    </a:lnTo>
                    <a:lnTo>
                      <a:pt x="19" y="7"/>
                    </a:lnTo>
                    <a:lnTo>
                      <a:pt x="20" y="7"/>
                    </a:lnTo>
                    <a:lnTo>
                      <a:pt x="22" y="7"/>
                    </a:lnTo>
                    <a:lnTo>
                      <a:pt x="23" y="7"/>
                    </a:lnTo>
                    <a:lnTo>
                      <a:pt x="24" y="7"/>
                    </a:lnTo>
                    <a:lnTo>
                      <a:pt x="25" y="7"/>
                    </a:lnTo>
                    <a:lnTo>
                      <a:pt x="26" y="7"/>
                    </a:lnTo>
                    <a:lnTo>
                      <a:pt x="27" y="7"/>
                    </a:lnTo>
                    <a:lnTo>
                      <a:pt x="30" y="7"/>
                    </a:lnTo>
                    <a:lnTo>
                      <a:pt x="31" y="1"/>
                    </a:lnTo>
                    <a:lnTo>
                      <a:pt x="32" y="7"/>
                    </a:lnTo>
                    <a:lnTo>
                      <a:pt x="33" y="1"/>
                    </a:lnTo>
                    <a:lnTo>
                      <a:pt x="34" y="1"/>
                    </a:lnTo>
                    <a:lnTo>
                      <a:pt x="35" y="1"/>
                    </a:lnTo>
                    <a:lnTo>
                      <a:pt x="37" y="7"/>
                    </a:lnTo>
                    <a:lnTo>
                      <a:pt x="38" y="7"/>
                    </a:lnTo>
                    <a:lnTo>
                      <a:pt x="39" y="7"/>
                    </a:lnTo>
                    <a:lnTo>
                      <a:pt x="40" y="7"/>
                    </a:lnTo>
                    <a:lnTo>
                      <a:pt x="41" y="7"/>
                    </a:lnTo>
                    <a:lnTo>
                      <a:pt x="43" y="1"/>
                    </a:lnTo>
                    <a:lnTo>
                      <a:pt x="45" y="1"/>
                    </a:lnTo>
                    <a:lnTo>
                      <a:pt x="46" y="1"/>
                    </a:lnTo>
                    <a:lnTo>
                      <a:pt x="47" y="1"/>
                    </a:lnTo>
                    <a:lnTo>
                      <a:pt x="48" y="1"/>
                    </a:lnTo>
                    <a:lnTo>
                      <a:pt x="49" y="1"/>
                    </a:lnTo>
                    <a:lnTo>
                      <a:pt x="50" y="1"/>
                    </a:lnTo>
                    <a:lnTo>
                      <a:pt x="52" y="1"/>
                    </a:lnTo>
                    <a:lnTo>
                      <a:pt x="53" y="1"/>
                    </a:lnTo>
                    <a:lnTo>
                      <a:pt x="54" y="7"/>
                    </a:lnTo>
                    <a:lnTo>
                      <a:pt x="56" y="7"/>
                    </a:lnTo>
                    <a:lnTo>
                      <a:pt x="57" y="7"/>
                    </a:lnTo>
                    <a:lnTo>
                      <a:pt x="58" y="7"/>
                    </a:lnTo>
                    <a:lnTo>
                      <a:pt x="60" y="7"/>
                    </a:lnTo>
                    <a:lnTo>
                      <a:pt x="61" y="7"/>
                    </a:lnTo>
                    <a:lnTo>
                      <a:pt x="62" y="7"/>
                    </a:lnTo>
                    <a:lnTo>
                      <a:pt x="63" y="7"/>
                    </a:lnTo>
                    <a:lnTo>
                      <a:pt x="64" y="7"/>
                    </a:lnTo>
                    <a:lnTo>
                      <a:pt x="65" y="7"/>
                    </a:lnTo>
                    <a:lnTo>
                      <a:pt x="67" y="7"/>
                    </a:lnTo>
                    <a:lnTo>
                      <a:pt x="68" y="7"/>
                    </a:lnTo>
                    <a:lnTo>
                      <a:pt x="70" y="7"/>
                    </a:lnTo>
                    <a:lnTo>
                      <a:pt x="71" y="7"/>
                    </a:lnTo>
                    <a:lnTo>
                      <a:pt x="72" y="7"/>
                    </a:lnTo>
                    <a:lnTo>
                      <a:pt x="73" y="7"/>
                    </a:lnTo>
                    <a:lnTo>
                      <a:pt x="75" y="7"/>
                    </a:lnTo>
                    <a:lnTo>
                      <a:pt x="76" y="7"/>
                    </a:lnTo>
                    <a:lnTo>
                      <a:pt x="77" y="7"/>
                    </a:lnTo>
                    <a:lnTo>
                      <a:pt x="78" y="7"/>
                    </a:lnTo>
                    <a:lnTo>
                      <a:pt x="79" y="7"/>
                    </a:lnTo>
                    <a:lnTo>
                      <a:pt x="80" y="7"/>
                    </a:lnTo>
                    <a:lnTo>
                      <a:pt x="83" y="7"/>
                    </a:lnTo>
                    <a:lnTo>
                      <a:pt x="84" y="7"/>
                    </a:lnTo>
                    <a:lnTo>
                      <a:pt x="85" y="1"/>
                    </a:lnTo>
                    <a:lnTo>
                      <a:pt x="86" y="1"/>
                    </a:lnTo>
                    <a:lnTo>
                      <a:pt x="87" y="1"/>
                    </a:lnTo>
                    <a:lnTo>
                      <a:pt x="88" y="1"/>
                    </a:lnTo>
                    <a:lnTo>
                      <a:pt x="90" y="1"/>
                    </a:lnTo>
                    <a:lnTo>
                      <a:pt x="91" y="1"/>
                    </a:lnTo>
                    <a:lnTo>
                      <a:pt x="92" y="1"/>
                    </a:lnTo>
                    <a:lnTo>
                      <a:pt x="93" y="1"/>
                    </a:lnTo>
                    <a:lnTo>
                      <a:pt x="94" y="1"/>
                    </a:lnTo>
                    <a:lnTo>
                      <a:pt x="96" y="1"/>
                    </a:lnTo>
                    <a:lnTo>
                      <a:pt x="98" y="1"/>
                    </a:lnTo>
                    <a:lnTo>
                      <a:pt x="99" y="1"/>
                    </a:lnTo>
                    <a:lnTo>
                      <a:pt x="100" y="1"/>
                    </a:lnTo>
                    <a:lnTo>
                      <a:pt x="101" y="1"/>
                    </a:lnTo>
                    <a:lnTo>
                      <a:pt x="102" y="0"/>
                    </a:lnTo>
                    <a:lnTo>
                      <a:pt x="103" y="0"/>
                    </a:lnTo>
                    <a:lnTo>
                      <a:pt x="105" y="6"/>
                    </a:lnTo>
                    <a:lnTo>
                      <a:pt x="106" y="6"/>
                    </a:lnTo>
                    <a:lnTo>
                      <a:pt x="107" y="6"/>
                    </a:lnTo>
                    <a:lnTo>
                      <a:pt x="109" y="6"/>
                    </a:lnTo>
                    <a:lnTo>
                      <a:pt x="110" y="6"/>
                    </a:lnTo>
                    <a:lnTo>
                      <a:pt x="111" y="6"/>
                    </a:lnTo>
                    <a:lnTo>
                      <a:pt x="113" y="0"/>
                    </a:lnTo>
                    <a:lnTo>
                      <a:pt x="114" y="0"/>
                    </a:lnTo>
                    <a:lnTo>
                      <a:pt x="115" y="0"/>
                    </a:lnTo>
                    <a:lnTo>
                      <a:pt x="116" y="0"/>
                    </a:lnTo>
                    <a:lnTo>
                      <a:pt x="117" y="0"/>
                    </a:lnTo>
                    <a:lnTo>
                      <a:pt x="118" y="0"/>
                    </a:lnTo>
                    <a:lnTo>
                      <a:pt x="120" y="0"/>
                    </a:lnTo>
                    <a:lnTo>
                      <a:pt x="121" y="0"/>
                    </a:lnTo>
                    <a:lnTo>
                      <a:pt x="123" y="0"/>
                    </a:lnTo>
                    <a:lnTo>
                      <a:pt x="124" y="0"/>
                    </a:lnTo>
                    <a:lnTo>
                      <a:pt x="125" y="0"/>
                    </a:lnTo>
                    <a:lnTo>
                      <a:pt x="126" y="0"/>
                    </a:lnTo>
                    <a:lnTo>
                      <a:pt x="128" y="0"/>
                    </a:lnTo>
                    <a:lnTo>
                      <a:pt x="129" y="0"/>
                    </a:lnTo>
                    <a:lnTo>
                      <a:pt x="130" y="0"/>
                    </a:lnTo>
                    <a:lnTo>
                      <a:pt x="131" y="0"/>
                    </a:lnTo>
                    <a:lnTo>
                      <a:pt x="132" y="0"/>
                    </a:lnTo>
                    <a:lnTo>
                      <a:pt x="133" y="0"/>
                    </a:lnTo>
                    <a:lnTo>
                      <a:pt x="136"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1" y="0"/>
                    </a:lnTo>
                    <a:lnTo>
                      <a:pt x="152" y="0"/>
                    </a:lnTo>
                    <a:lnTo>
                      <a:pt x="153" y="0"/>
                    </a:lnTo>
                    <a:lnTo>
                      <a:pt x="154" y="0"/>
                    </a:lnTo>
                    <a:lnTo>
                      <a:pt x="155" y="0"/>
                    </a:lnTo>
                    <a:lnTo>
                      <a:pt x="156"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6" name="Freeform 230"/>
              <p:cNvSpPr>
                <a:spLocks/>
              </p:cNvSpPr>
              <p:nvPr/>
            </p:nvSpPr>
            <p:spPr bwMode="auto">
              <a:xfrm>
                <a:off x="2219" y="3708"/>
                <a:ext cx="47" cy="1"/>
              </a:xfrm>
              <a:custGeom>
                <a:avLst/>
                <a:gdLst>
                  <a:gd name="T0" fmla="*/ 0 w 157"/>
                  <a:gd name="T1" fmla="*/ 0 h 18"/>
                  <a:gd name="T2" fmla="*/ 0 w 157"/>
                  <a:gd name="T3" fmla="*/ 0 h 18"/>
                  <a:gd name="T4" fmla="*/ 0 w 157"/>
                  <a:gd name="T5" fmla="*/ 0 h 18"/>
                  <a:gd name="T6" fmla="*/ 0 w 157"/>
                  <a:gd name="T7" fmla="*/ 0 h 18"/>
                  <a:gd name="T8" fmla="*/ 0 w 157"/>
                  <a:gd name="T9" fmla="*/ 0 h 18"/>
                  <a:gd name="T10" fmla="*/ 0 w 157"/>
                  <a:gd name="T11" fmla="*/ 0 h 18"/>
                  <a:gd name="T12" fmla="*/ 0 w 157"/>
                  <a:gd name="T13" fmla="*/ 0 h 18"/>
                  <a:gd name="T14" fmla="*/ 0 w 157"/>
                  <a:gd name="T15" fmla="*/ 0 h 18"/>
                  <a:gd name="T16" fmla="*/ 0 w 157"/>
                  <a:gd name="T17" fmla="*/ 0 h 18"/>
                  <a:gd name="T18" fmla="*/ 0 w 157"/>
                  <a:gd name="T19" fmla="*/ 0 h 18"/>
                  <a:gd name="T20" fmla="*/ 0 w 157"/>
                  <a:gd name="T21" fmla="*/ 0 h 18"/>
                  <a:gd name="T22" fmla="*/ 0 w 157"/>
                  <a:gd name="T23" fmla="*/ 0 h 18"/>
                  <a:gd name="T24" fmla="*/ 0 w 157"/>
                  <a:gd name="T25" fmla="*/ 0 h 18"/>
                  <a:gd name="T26" fmla="*/ 0 w 157"/>
                  <a:gd name="T27" fmla="*/ 0 h 18"/>
                  <a:gd name="T28" fmla="*/ 0 w 157"/>
                  <a:gd name="T29" fmla="*/ 0 h 18"/>
                  <a:gd name="T30" fmla="*/ 0 w 157"/>
                  <a:gd name="T31" fmla="*/ 0 h 18"/>
                  <a:gd name="T32" fmla="*/ 0 w 157"/>
                  <a:gd name="T33" fmla="*/ 0 h 18"/>
                  <a:gd name="T34" fmla="*/ 0 w 157"/>
                  <a:gd name="T35" fmla="*/ 0 h 18"/>
                  <a:gd name="T36" fmla="*/ 0 w 157"/>
                  <a:gd name="T37" fmla="*/ 0 h 18"/>
                  <a:gd name="T38" fmla="*/ 0 w 157"/>
                  <a:gd name="T39" fmla="*/ 0 h 18"/>
                  <a:gd name="T40" fmla="*/ 0 w 157"/>
                  <a:gd name="T41" fmla="*/ 0 h 18"/>
                  <a:gd name="T42" fmla="*/ 0 w 157"/>
                  <a:gd name="T43" fmla="*/ 0 h 18"/>
                  <a:gd name="T44" fmla="*/ 0 w 157"/>
                  <a:gd name="T45" fmla="*/ 0 h 18"/>
                  <a:gd name="T46" fmla="*/ 0 w 157"/>
                  <a:gd name="T47" fmla="*/ 0 h 18"/>
                  <a:gd name="T48" fmla="*/ 0 w 157"/>
                  <a:gd name="T49" fmla="*/ 0 h 18"/>
                  <a:gd name="T50" fmla="*/ 0 w 157"/>
                  <a:gd name="T51" fmla="*/ 0 h 18"/>
                  <a:gd name="T52" fmla="*/ 0 w 157"/>
                  <a:gd name="T53" fmla="*/ 0 h 18"/>
                  <a:gd name="T54" fmla="*/ 0 w 157"/>
                  <a:gd name="T55" fmla="*/ 0 h 18"/>
                  <a:gd name="T56" fmla="*/ 0 w 157"/>
                  <a:gd name="T57" fmla="*/ 0 h 18"/>
                  <a:gd name="T58" fmla="*/ 0 w 157"/>
                  <a:gd name="T59" fmla="*/ 0 h 18"/>
                  <a:gd name="T60" fmla="*/ 0 w 157"/>
                  <a:gd name="T61" fmla="*/ 0 h 18"/>
                  <a:gd name="T62" fmla="*/ 0 w 157"/>
                  <a:gd name="T63" fmla="*/ 0 h 18"/>
                  <a:gd name="T64" fmla="*/ 0 w 157"/>
                  <a:gd name="T65" fmla="*/ 0 h 18"/>
                  <a:gd name="T66" fmla="*/ 0 w 157"/>
                  <a:gd name="T67" fmla="*/ 0 h 18"/>
                  <a:gd name="T68" fmla="*/ 0 w 157"/>
                  <a:gd name="T69" fmla="*/ 0 h 18"/>
                  <a:gd name="T70" fmla="*/ 0 w 157"/>
                  <a:gd name="T71" fmla="*/ 0 h 18"/>
                  <a:gd name="T72" fmla="*/ 0 w 157"/>
                  <a:gd name="T73" fmla="*/ 0 h 18"/>
                  <a:gd name="T74" fmla="*/ 0 w 157"/>
                  <a:gd name="T75" fmla="*/ 0 h 18"/>
                  <a:gd name="T76" fmla="*/ 0 w 157"/>
                  <a:gd name="T77" fmla="*/ 0 h 18"/>
                  <a:gd name="T78" fmla="*/ 0 w 157"/>
                  <a:gd name="T79" fmla="*/ 0 h 18"/>
                  <a:gd name="T80" fmla="*/ 0 w 157"/>
                  <a:gd name="T81" fmla="*/ 0 h 18"/>
                  <a:gd name="T82" fmla="*/ 0 w 157"/>
                  <a:gd name="T83" fmla="*/ 0 h 18"/>
                  <a:gd name="T84" fmla="*/ 0 w 157"/>
                  <a:gd name="T85" fmla="*/ 0 h 18"/>
                  <a:gd name="T86" fmla="*/ 0 w 157"/>
                  <a:gd name="T87" fmla="*/ 0 h 18"/>
                  <a:gd name="T88" fmla="*/ 0 w 157"/>
                  <a:gd name="T89" fmla="*/ 0 h 18"/>
                  <a:gd name="T90" fmla="*/ 0 w 157"/>
                  <a:gd name="T91" fmla="*/ 0 h 18"/>
                  <a:gd name="T92" fmla="*/ 0 w 157"/>
                  <a:gd name="T93" fmla="*/ 0 h 18"/>
                  <a:gd name="T94" fmla="*/ 0 w 157"/>
                  <a:gd name="T95" fmla="*/ 0 h 18"/>
                  <a:gd name="T96" fmla="*/ 0 w 157"/>
                  <a:gd name="T97" fmla="*/ 0 h 18"/>
                  <a:gd name="T98" fmla="*/ 0 w 157"/>
                  <a:gd name="T99" fmla="*/ 0 h 18"/>
                  <a:gd name="T100" fmla="*/ 0 w 157"/>
                  <a:gd name="T101" fmla="*/ 0 h 18"/>
                  <a:gd name="T102" fmla="*/ 0 w 157"/>
                  <a:gd name="T103" fmla="*/ 0 h 18"/>
                  <a:gd name="T104" fmla="*/ 0 w 157"/>
                  <a:gd name="T105" fmla="*/ 0 h 18"/>
                  <a:gd name="T106" fmla="*/ 0 w 157"/>
                  <a:gd name="T107" fmla="*/ 0 h 18"/>
                  <a:gd name="T108" fmla="*/ 0 w 157"/>
                  <a:gd name="T109" fmla="*/ 0 h 18"/>
                  <a:gd name="T110" fmla="*/ 0 w 157"/>
                  <a:gd name="T111" fmla="*/ 0 h 18"/>
                  <a:gd name="T112" fmla="*/ 0 w 157"/>
                  <a:gd name="T113" fmla="*/ 0 h 18"/>
                  <a:gd name="T114" fmla="*/ 0 w 157"/>
                  <a:gd name="T115" fmla="*/ 0 h 18"/>
                  <a:gd name="T116" fmla="*/ 0 w 157"/>
                  <a:gd name="T117" fmla="*/ 0 h 18"/>
                  <a:gd name="T118" fmla="*/ 0 w 157"/>
                  <a:gd name="T119" fmla="*/ 0 h 18"/>
                  <a:gd name="T120" fmla="*/ 0 w 157"/>
                  <a:gd name="T121" fmla="*/ 0 h 18"/>
                  <a:gd name="T122" fmla="*/ 0 w 157"/>
                  <a:gd name="T123" fmla="*/ 0 h 18"/>
                  <a:gd name="T124" fmla="*/ 0 w 157"/>
                  <a:gd name="T125" fmla="*/ 0 h 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18">
                    <a:moveTo>
                      <a:pt x="0" y="0"/>
                    </a:moveTo>
                    <a:lnTo>
                      <a:pt x="1" y="0"/>
                    </a:lnTo>
                    <a:lnTo>
                      <a:pt x="2" y="0"/>
                    </a:lnTo>
                    <a:lnTo>
                      <a:pt x="3" y="0"/>
                    </a:lnTo>
                    <a:lnTo>
                      <a:pt x="5" y="0"/>
                    </a:lnTo>
                    <a:lnTo>
                      <a:pt x="6" y="0"/>
                    </a:lnTo>
                    <a:lnTo>
                      <a:pt x="8" y="0"/>
                    </a:lnTo>
                    <a:lnTo>
                      <a:pt x="9" y="0"/>
                    </a:lnTo>
                    <a:lnTo>
                      <a:pt x="10" y="0"/>
                    </a:lnTo>
                    <a:lnTo>
                      <a:pt x="11" y="0"/>
                    </a:lnTo>
                    <a:lnTo>
                      <a:pt x="12" y="0"/>
                    </a:lnTo>
                    <a:lnTo>
                      <a:pt x="13" y="0"/>
                    </a:lnTo>
                    <a:lnTo>
                      <a:pt x="15" y="0"/>
                    </a:lnTo>
                    <a:lnTo>
                      <a:pt x="16" y="0"/>
                    </a:lnTo>
                    <a:lnTo>
                      <a:pt x="18" y="0"/>
                    </a:lnTo>
                    <a:lnTo>
                      <a:pt x="19" y="0"/>
                    </a:lnTo>
                    <a:lnTo>
                      <a:pt x="20" y="0"/>
                    </a:lnTo>
                    <a:lnTo>
                      <a:pt x="21" y="0"/>
                    </a:lnTo>
                    <a:lnTo>
                      <a:pt x="23" y="0"/>
                    </a:lnTo>
                    <a:lnTo>
                      <a:pt x="24" y="0"/>
                    </a:lnTo>
                    <a:lnTo>
                      <a:pt x="25" y="0"/>
                    </a:lnTo>
                    <a:lnTo>
                      <a:pt x="26" y="0"/>
                    </a:lnTo>
                    <a:lnTo>
                      <a:pt x="27" y="0"/>
                    </a:lnTo>
                    <a:lnTo>
                      <a:pt x="28" y="0"/>
                    </a:lnTo>
                    <a:lnTo>
                      <a:pt x="31" y="0"/>
                    </a:lnTo>
                    <a:lnTo>
                      <a:pt x="32" y="0"/>
                    </a:lnTo>
                    <a:lnTo>
                      <a:pt x="33" y="0"/>
                    </a:lnTo>
                    <a:lnTo>
                      <a:pt x="34" y="0"/>
                    </a:lnTo>
                    <a:lnTo>
                      <a:pt x="35" y="0"/>
                    </a:lnTo>
                    <a:lnTo>
                      <a:pt x="36" y="0"/>
                    </a:lnTo>
                    <a:lnTo>
                      <a:pt x="38" y="0"/>
                    </a:lnTo>
                    <a:lnTo>
                      <a:pt x="39" y="6"/>
                    </a:lnTo>
                    <a:lnTo>
                      <a:pt x="40" y="6"/>
                    </a:lnTo>
                    <a:lnTo>
                      <a:pt x="41" y="6"/>
                    </a:lnTo>
                    <a:lnTo>
                      <a:pt x="42" y="6"/>
                    </a:lnTo>
                    <a:lnTo>
                      <a:pt x="43" y="6"/>
                    </a:lnTo>
                    <a:lnTo>
                      <a:pt x="46" y="6"/>
                    </a:lnTo>
                    <a:lnTo>
                      <a:pt x="47" y="0"/>
                    </a:lnTo>
                    <a:lnTo>
                      <a:pt x="48" y="0"/>
                    </a:lnTo>
                    <a:lnTo>
                      <a:pt x="49" y="0"/>
                    </a:lnTo>
                    <a:lnTo>
                      <a:pt x="50" y="6"/>
                    </a:lnTo>
                    <a:lnTo>
                      <a:pt x="51" y="6"/>
                    </a:lnTo>
                    <a:lnTo>
                      <a:pt x="53" y="6"/>
                    </a:lnTo>
                    <a:lnTo>
                      <a:pt x="54" y="6"/>
                    </a:lnTo>
                    <a:lnTo>
                      <a:pt x="55" y="6"/>
                    </a:lnTo>
                    <a:lnTo>
                      <a:pt x="56" y="6"/>
                    </a:lnTo>
                    <a:lnTo>
                      <a:pt x="58" y="5"/>
                    </a:lnTo>
                    <a:lnTo>
                      <a:pt x="59" y="5"/>
                    </a:lnTo>
                    <a:lnTo>
                      <a:pt x="61" y="5"/>
                    </a:lnTo>
                    <a:lnTo>
                      <a:pt x="62" y="5"/>
                    </a:lnTo>
                    <a:lnTo>
                      <a:pt x="63" y="5"/>
                    </a:lnTo>
                    <a:lnTo>
                      <a:pt x="64" y="5"/>
                    </a:lnTo>
                    <a:lnTo>
                      <a:pt x="65" y="12"/>
                    </a:lnTo>
                    <a:lnTo>
                      <a:pt x="66" y="12"/>
                    </a:lnTo>
                    <a:lnTo>
                      <a:pt x="68" y="12"/>
                    </a:lnTo>
                    <a:lnTo>
                      <a:pt x="69" y="12"/>
                    </a:lnTo>
                    <a:lnTo>
                      <a:pt x="71" y="12"/>
                    </a:lnTo>
                    <a:lnTo>
                      <a:pt x="72" y="12"/>
                    </a:lnTo>
                    <a:lnTo>
                      <a:pt x="73" y="12"/>
                    </a:lnTo>
                    <a:lnTo>
                      <a:pt x="74" y="12"/>
                    </a:lnTo>
                    <a:lnTo>
                      <a:pt x="76" y="12"/>
                    </a:lnTo>
                    <a:lnTo>
                      <a:pt x="77" y="12"/>
                    </a:lnTo>
                    <a:lnTo>
                      <a:pt x="78" y="12"/>
                    </a:lnTo>
                    <a:lnTo>
                      <a:pt x="79" y="12"/>
                    </a:lnTo>
                    <a:lnTo>
                      <a:pt x="80" y="12"/>
                    </a:lnTo>
                    <a:lnTo>
                      <a:pt x="81" y="12"/>
                    </a:lnTo>
                    <a:lnTo>
                      <a:pt x="83" y="12"/>
                    </a:lnTo>
                    <a:lnTo>
                      <a:pt x="85" y="12"/>
                    </a:lnTo>
                    <a:lnTo>
                      <a:pt x="86" y="12"/>
                    </a:lnTo>
                    <a:lnTo>
                      <a:pt x="87" y="12"/>
                    </a:lnTo>
                    <a:lnTo>
                      <a:pt x="88" y="12"/>
                    </a:lnTo>
                    <a:lnTo>
                      <a:pt x="89" y="12"/>
                    </a:lnTo>
                    <a:lnTo>
                      <a:pt x="91" y="12"/>
                    </a:lnTo>
                    <a:lnTo>
                      <a:pt x="92" y="12"/>
                    </a:lnTo>
                    <a:lnTo>
                      <a:pt x="93" y="12"/>
                    </a:lnTo>
                    <a:lnTo>
                      <a:pt x="94" y="12"/>
                    </a:lnTo>
                    <a:lnTo>
                      <a:pt x="95" y="12"/>
                    </a:lnTo>
                    <a:lnTo>
                      <a:pt x="96" y="12"/>
                    </a:lnTo>
                    <a:lnTo>
                      <a:pt x="99" y="12"/>
                    </a:lnTo>
                    <a:lnTo>
                      <a:pt x="100" y="12"/>
                    </a:lnTo>
                    <a:lnTo>
                      <a:pt x="101" y="12"/>
                    </a:lnTo>
                    <a:lnTo>
                      <a:pt x="102" y="12"/>
                    </a:lnTo>
                    <a:lnTo>
                      <a:pt x="103" y="12"/>
                    </a:lnTo>
                    <a:lnTo>
                      <a:pt x="104" y="12"/>
                    </a:lnTo>
                    <a:lnTo>
                      <a:pt x="106" y="18"/>
                    </a:lnTo>
                    <a:lnTo>
                      <a:pt x="107" y="18"/>
                    </a:lnTo>
                    <a:lnTo>
                      <a:pt x="108" y="18"/>
                    </a:lnTo>
                    <a:lnTo>
                      <a:pt x="109" y="18"/>
                    </a:lnTo>
                    <a:lnTo>
                      <a:pt x="111" y="18"/>
                    </a:lnTo>
                    <a:lnTo>
                      <a:pt x="112" y="18"/>
                    </a:lnTo>
                    <a:lnTo>
                      <a:pt x="114" y="18"/>
                    </a:lnTo>
                    <a:lnTo>
                      <a:pt x="115" y="18"/>
                    </a:lnTo>
                    <a:lnTo>
                      <a:pt x="116" y="18"/>
                    </a:lnTo>
                    <a:lnTo>
                      <a:pt x="117" y="18"/>
                    </a:lnTo>
                    <a:lnTo>
                      <a:pt x="118" y="18"/>
                    </a:lnTo>
                    <a:lnTo>
                      <a:pt x="119" y="18"/>
                    </a:lnTo>
                    <a:lnTo>
                      <a:pt x="121" y="18"/>
                    </a:lnTo>
                    <a:lnTo>
                      <a:pt x="122" y="12"/>
                    </a:lnTo>
                    <a:lnTo>
                      <a:pt x="123" y="12"/>
                    </a:lnTo>
                    <a:lnTo>
                      <a:pt x="125" y="12"/>
                    </a:lnTo>
                    <a:lnTo>
                      <a:pt x="126" y="12"/>
                    </a:lnTo>
                    <a:lnTo>
                      <a:pt x="127" y="12"/>
                    </a:lnTo>
                    <a:lnTo>
                      <a:pt x="129" y="12"/>
                    </a:lnTo>
                    <a:lnTo>
                      <a:pt x="130" y="5"/>
                    </a:lnTo>
                    <a:lnTo>
                      <a:pt x="131" y="5"/>
                    </a:lnTo>
                    <a:lnTo>
                      <a:pt x="132" y="5"/>
                    </a:lnTo>
                    <a:lnTo>
                      <a:pt x="133" y="5"/>
                    </a:lnTo>
                    <a:lnTo>
                      <a:pt x="134" y="5"/>
                    </a:lnTo>
                    <a:lnTo>
                      <a:pt x="136" y="5"/>
                    </a:lnTo>
                    <a:lnTo>
                      <a:pt x="138" y="5"/>
                    </a:lnTo>
                    <a:lnTo>
                      <a:pt x="139" y="5"/>
                    </a:lnTo>
                    <a:lnTo>
                      <a:pt x="140" y="5"/>
                    </a:lnTo>
                    <a:lnTo>
                      <a:pt x="141" y="5"/>
                    </a:lnTo>
                    <a:lnTo>
                      <a:pt x="142" y="5"/>
                    </a:lnTo>
                    <a:lnTo>
                      <a:pt x="144" y="5"/>
                    </a:lnTo>
                    <a:lnTo>
                      <a:pt x="145" y="5"/>
                    </a:lnTo>
                    <a:lnTo>
                      <a:pt x="146" y="5"/>
                    </a:lnTo>
                    <a:lnTo>
                      <a:pt x="147" y="5"/>
                    </a:lnTo>
                    <a:lnTo>
                      <a:pt x="148" y="5"/>
                    </a:lnTo>
                    <a:lnTo>
                      <a:pt x="149" y="5"/>
                    </a:lnTo>
                    <a:lnTo>
                      <a:pt x="152" y="5"/>
                    </a:lnTo>
                    <a:lnTo>
                      <a:pt x="153" y="5"/>
                    </a:lnTo>
                    <a:lnTo>
                      <a:pt x="154" y="5"/>
                    </a:lnTo>
                    <a:lnTo>
                      <a:pt x="155" y="5"/>
                    </a:lnTo>
                    <a:lnTo>
                      <a:pt x="156" y="5"/>
                    </a:lnTo>
                    <a:lnTo>
                      <a:pt x="157"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7" name="Freeform 231"/>
              <p:cNvSpPr>
                <a:spLocks/>
              </p:cNvSpPr>
              <p:nvPr/>
            </p:nvSpPr>
            <p:spPr bwMode="auto">
              <a:xfrm>
                <a:off x="2266" y="3705"/>
                <a:ext cx="46" cy="4"/>
              </a:xfrm>
              <a:custGeom>
                <a:avLst/>
                <a:gdLst>
                  <a:gd name="T0" fmla="*/ 0 w 158"/>
                  <a:gd name="T1" fmla="*/ 0 h 40"/>
                  <a:gd name="T2" fmla="*/ 0 w 158"/>
                  <a:gd name="T3" fmla="*/ 0 h 40"/>
                  <a:gd name="T4" fmla="*/ 0 w 158"/>
                  <a:gd name="T5" fmla="*/ 0 h 40"/>
                  <a:gd name="T6" fmla="*/ 0 w 158"/>
                  <a:gd name="T7" fmla="*/ 0 h 40"/>
                  <a:gd name="T8" fmla="*/ 0 w 158"/>
                  <a:gd name="T9" fmla="*/ 0 h 40"/>
                  <a:gd name="T10" fmla="*/ 0 w 158"/>
                  <a:gd name="T11" fmla="*/ 0 h 40"/>
                  <a:gd name="T12" fmla="*/ 0 w 158"/>
                  <a:gd name="T13" fmla="*/ 0 h 40"/>
                  <a:gd name="T14" fmla="*/ 0 w 158"/>
                  <a:gd name="T15" fmla="*/ 0 h 40"/>
                  <a:gd name="T16" fmla="*/ 0 w 158"/>
                  <a:gd name="T17" fmla="*/ 0 h 40"/>
                  <a:gd name="T18" fmla="*/ 0 w 158"/>
                  <a:gd name="T19" fmla="*/ 0 h 40"/>
                  <a:gd name="T20" fmla="*/ 0 w 158"/>
                  <a:gd name="T21" fmla="*/ 0 h 40"/>
                  <a:gd name="T22" fmla="*/ 0 w 158"/>
                  <a:gd name="T23" fmla="*/ 0 h 40"/>
                  <a:gd name="T24" fmla="*/ 0 w 158"/>
                  <a:gd name="T25" fmla="*/ 0 h 40"/>
                  <a:gd name="T26" fmla="*/ 0 w 158"/>
                  <a:gd name="T27" fmla="*/ 0 h 40"/>
                  <a:gd name="T28" fmla="*/ 0 w 158"/>
                  <a:gd name="T29" fmla="*/ 0 h 40"/>
                  <a:gd name="T30" fmla="*/ 0 w 158"/>
                  <a:gd name="T31" fmla="*/ 0 h 40"/>
                  <a:gd name="T32" fmla="*/ 0 w 158"/>
                  <a:gd name="T33" fmla="*/ 0 h 40"/>
                  <a:gd name="T34" fmla="*/ 0 w 158"/>
                  <a:gd name="T35" fmla="*/ 0 h 40"/>
                  <a:gd name="T36" fmla="*/ 0 w 158"/>
                  <a:gd name="T37" fmla="*/ 0 h 40"/>
                  <a:gd name="T38" fmla="*/ 0 w 158"/>
                  <a:gd name="T39" fmla="*/ 0 h 40"/>
                  <a:gd name="T40" fmla="*/ 0 w 158"/>
                  <a:gd name="T41" fmla="*/ 0 h 40"/>
                  <a:gd name="T42" fmla="*/ 0 w 158"/>
                  <a:gd name="T43" fmla="*/ 0 h 40"/>
                  <a:gd name="T44" fmla="*/ 0 w 158"/>
                  <a:gd name="T45" fmla="*/ 0 h 40"/>
                  <a:gd name="T46" fmla="*/ 0 w 158"/>
                  <a:gd name="T47" fmla="*/ 0 h 40"/>
                  <a:gd name="T48" fmla="*/ 0 w 158"/>
                  <a:gd name="T49" fmla="*/ 0 h 40"/>
                  <a:gd name="T50" fmla="*/ 0 w 158"/>
                  <a:gd name="T51" fmla="*/ 0 h 40"/>
                  <a:gd name="T52" fmla="*/ 0 w 158"/>
                  <a:gd name="T53" fmla="*/ 0 h 40"/>
                  <a:gd name="T54" fmla="*/ 0 w 158"/>
                  <a:gd name="T55" fmla="*/ 0 h 40"/>
                  <a:gd name="T56" fmla="*/ 0 w 158"/>
                  <a:gd name="T57" fmla="*/ 0 h 40"/>
                  <a:gd name="T58" fmla="*/ 0 w 158"/>
                  <a:gd name="T59" fmla="*/ 0 h 40"/>
                  <a:gd name="T60" fmla="*/ 0 w 158"/>
                  <a:gd name="T61" fmla="*/ 0 h 40"/>
                  <a:gd name="T62" fmla="*/ 0 w 158"/>
                  <a:gd name="T63" fmla="*/ 0 h 40"/>
                  <a:gd name="T64" fmla="*/ 0 w 158"/>
                  <a:gd name="T65" fmla="*/ 0 h 40"/>
                  <a:gd name="T66" fmla="*/ 0 w 158"/>
                  <a:gd name="T67" fmla="*/ 0 h 40"/>
                  <a:gd name="T68" fmla="*/ 0 w 158"/>
                  <a:gd name="T69" fmla="*/ 0 h 40"/>
                  <a:gd name="T70" fmla="*/ 0 w 158"/>
                  <a:gd name="T71" fmla="*/ 0 h 40"/>
                  <a:gd name="T72" fmla="*/ 0 w 158"/>
                  <a:gd name="T73" fmla="*/ 0 h 40"/>
                  <a:gd name="T74" fmla="*/ 0 w 158"/>
                  <a:gd name="T75" fmla="*/ 0 h 40"/>
                  <a:gd name="T76" fmla="*/ 0 w 158"/>
                  <a:gd name="T77" fmla="*/ 0 h 40"/>
                  <a:gd name="T78" fmla="*/ 0 w 158"/>
                  <a:gd name="T79" fmla="*/ 0 h 40"/>
                  <a:gd name="T80" fmla="*/ 0 w 158"/>
                  <a:gd name="T81" fmla="*/ 0 h 40"/>
                  <a:gd name="T82" fmla="*/ 0 w 158"/>
                  <a:gd name="T83" fmla="*/ 0 h 40"/>
                  <a:gd name="T84" fmla="*/ 0 w 158"/>
                  <a:gd name="T85" fmla="*/ 0 h 40"/>
                  <a:gd name="T86" fmla="*/ 0 w 158"/>
                  <a:gd name="T87" fmla="*/ 0 h 40"/>
                  <a:gd name="T88" fmla="*/ 0 w 158"/>
                  <a:gd name="T89" fmla="*/ 0 h 40"/>
                  <a:gd name="T90" fmla="*/ 0 w 158"/>
                  <a:gd name="T91" fmla="*/ 0 h 40"/>
                  <a:gd name="T92" fmla="*/ 0 w 158"/>
                  <a:gd name="T93" fmla="*/ 0 h 40"/>
                  <a:gd name="T94" fmla="*/ 0 w 158"/>
                  <a:gd name="T95" fmla="*/ 0 h 40"/>
                  <a:gd name="T96" fmla="*/ 0 w 158"/>
                  <a:gd name="T97" fmla="*/ 0 h 40"/>
                  <a:gd name="T98" fmla="*/ 0 w 158"/>
                  <a:gd name="T99" fmla="*/ 0 h 40"/>
                  <a:gd name="T100" fmla="*/ 0 w 158"/>
                  <a:gd name="T101" fmla="*/ 0 h 40"/>
                  <a:gd name="T102" fmla="*/ 0 w 158"/>
                  <a:gd name="T103" fmla="*/ 0 h 40"/>
                  <a:gd name="T104" fmla="*/ 0 w 158"/>
                  <a:gd name="T105" fmla="*/ 0 h 40"/>
                  <a:gd name="T106" fmla="*/ 0 w 158"/>
                  <a:gd name="T107" fmla="*/ 0 h 40"/>
                  <a:gd name="T108" fmla="*/ 0 w 158"/>
                  <a:gd name="T109" fmla="*/ 0 h 40"/>
                  <a:gd name="T110" fmla="*/ 0 w 158"/>
                  <a:gd name="T111" fmla="*/ 0 h 40"/>
                  <a:gd name="T112" fmla="*/ 0 w 158"/>
                  <a:gd name="T113" fmla="*/ 0 h 40"/>
                  <a:gd name="T114" fmla="*/ 0 w 158"/>
                  <a:gd name="T115" fmla="*/ 0 h 40"/>
                  <a:gd name="T116" fmla="*/ 0 w 158"/>
                  <a:gd name="T117" fmla="*/ 0 h 40"/>
                  <a:gd name="T118" fmla="*/ 0 w 158"/>
                  <a:gd name="T119" fmla="*/ 0 h 40"/>
                  <a:gd name="T120" fmla="*/ 0 w 158"/>
                  <a:gd name="T121" fmla="*/ 0 h 40"/>
                  <a:gd name="T122" fmla="*/ 0 w 158"/>
                  <a:gd name="T123" fmla="*/ 0 h 40"/>
                  <a:gd name="T124" fmla="*/ 0 w 158"/>
                  <a:gd name="T125" fmla="*/ 0 h 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0">
                    <a:moveTo>
                      <a:pt x="0" y="33"/>
                    </a:moveTo>
                    <a:lnTo>
                      <a:pt x="2" y="33"/>
                    </a:lnTo>
                    <a:lnTo>
                      <a:pt x="3" y="33"/>
                    </a:lnTo>
                    <a:lnTo>
                      <a:pt x="4" y="40"/>
                    </a:lnTo>
                    <a:lnTo>
                      <a:pt x="5" y="33"/>
                    </a:lnTo>
                    <a:lnTo>
                      <a:pt x="6" y="40"/>
                    </a:lnTo>
                    <a:lnTo>
                      <a:pt x="8" y="40"/>
                    </a:lnTo>
                    <a:lnTo>
                      <a:pt x="10" y="40"/>
                    </a:lnTo>
                    <a:lnTo>
                      <a:pt x="11" y="40"/>
                    </a:lnTo>
                    <a:lnTo>
                      <a:pt x="12" y="40"/>
                    </a:lnTo>
                    <a:lnTo>
                      <a:pt x="13" y="33"/>
                    </a:lnTo>
                    <a:lnTo>
                      <a:pt x="14" y="33"/>
                    </a:lnTo>
                    <a:lnTo>
                      <a:pt x="15" y="33"/>
                    </a:lnTo>
                    <a:lnTo>
                      <a:pt x="17" y="33"/>
                    </a:lnTo>
                    <a:lnTo>
                      <a:pt x="18" y="33"/>
                    </a:lnTo>
                    <a:lnTo>
                      <a:pt x="19" y="33"/>
                    </a:lnTo>
                    <a:lnTo>
                      <a:pt x="21" y="33"/>
                    </a:lnTo>
                    <a:lnTo>
                      <a:pt x="22" y="33"/>
                    </a:lnTo>
                    <a:lnTo>
                      <a:pt x="23" y="33"/>
                    </a:lnTo>
                    <a:lnTo>
                      <a:pt x="25" y="32"/>
                    </a:lnTo>
                    <a:lnTo>
                      <a:pt x="26" y="32"/>
                    </a:lnTo>
                    <a:lnTo>
                      <a:pt x="27" y="32"/>
                    </a:lnTo>
                    <a:lnTo>
                      <a:pt x="28" y="32"/>
                    </a:lnTo>
                    <a:lnTo>
                      <a:pt x="29" y="32"/>
                    </a:lnTo>
                    <a:lnTo>
                      <a:pt x="30" y="32"/>
                    </a:lnTo>
                    <a:lnTo>
                      <a:pt x="32" y="32"/>
                    </a:lnTo>
                    <a:lnTo>
                      <a:pt x="34" y="32"/>
                    </a:lnTo>
                    <a:lnTo>
                      <a:pt x="35" y="32"/>
                    </a:lnTo>
                    <a:lnTo>
                      <a:pt x="36" y="32"/>
                    </a:lnTo>
                    <a:lnTo>
                      <a:pt x="37" y="32"/>
                    </a:lnTo>
                    <a:lnTo>
                      <a:pt x="38" y="32"/>
                    </a:lnTo>
                    <a:lnTo>
                      <a:pt x="40" y="32"/>
                    </a:lnTo>
                    <a:lnTo>
                      <a:pt x="41" y="32"/>
                    </a:lnTo>
                    <a:lnTo>
                      <a:pt x="42" y="32"/>
                    </a:lnTo>
                    <a:lnTo>
                      <a:pt x="43" y="32"/>
                    </a:lnTo>
                    <a:lnTo>
                      <a:pt x="44" y="32"/>
                    </a:lnTo>
                    <a:lnTo>
                      <a:pt x="46" y="32"/>
                    </a:lnTo>
                    <a:lnTo>
                      <a:pt x="48" y="32"/>
                    </a:lnTo>
                    <a:lnTo>
                      <a:pt x="49" y="26"/>
                    </a:lnTo>
                    <a:lnTo>
                      <a:pt x="50" y="26"/>
                    </a:lnTo>
                    <a:lnTo>
                      <a:pt x="51" y="26"/>
                    </a:lnTo>
                    <a:lnTo>
                      <a:pt x="52" y="26"/>
                    </a:lnTo>
                    <a:lnTo>
                      <a:pt x="53" y="26"/>
                    </a:lnTo>
                    <a:lnTo>
                      <a:pt x="55" y="26"/>
                    </a:lnTo>
                    <a:lnTo>
                      <a:pt x="56" y="26"/>
                    </a:lnTo>
                    <a:lnTo>
                      <a:pt x="57" y="26"/>
                    </a:lnTo>
                    <a:lnTo>
                      <a:pt x="58" y="26"/>
                    </a:lnTo>
                    <a:lnTo>
                      <a:pt x="59" y="19"/>
                    </a:lnTo>
                    <a:lnTo>
                      <a:pt x="61" y="19"/>
                    </a:lnTo>
                    <a:lnTo>
                      <a:pt x="63" y="19"/>
                    </a:lnTo>
                    <a:lnTo>
                      <a:pt x="64" y="19"/>
                    </a:lnTo>
                    <a:lnTo>
                      <a:pt x="65" y="19"/>
                    </a:lnTo>
                    <a:lnTo>
                      <a:pt x="66" y="19"/>
                    </a:lnTo>
                    <a:lnTo>
                      <a:pt x="67" y="19"/>
                    </a:lnTo>
                    <a:lnTo>
                      <a:pt x="69" y="19"/>
                    </a:lnTo>
                    <a:lnTo>
                      <a:pt x="70" y="19"/>
                    </a:lnTo>
                    <a:lnTo>
                      <a:pt x="71" y="19"/>
                    </a:lnTo>
                    <a:lnTo>
                      <a:pt x="72" y="19"/>
                    </a:lnTo>
                    <a:lnTo>
                      <a:pt x="74" y="19"/>
                    </a:lnTo>
                    <a:lnTo>
                      <a:pt x="75" y="19"/>
                    </a:lnTo>
                    <a:lnTo>
                      <a:pt x="77" y="19"/>
                    </a:lnTo>
                    <a:lnTo>
                      <a:pt x="78" y="19"/>
                    </a:lnTo>
                    <a:lnTo>
                      <a:pt x="79" y="19"/>
                    </a:lnTo>
                    <a:lnTo>
                      <a:pt x="80" y="19"/>
                    </a:lnTo>
                    <a:lnTo>
                      <a:pt x="81" y="19"/>
                    </a:lnTo>
                    <a:lnTo>
                      <a:pt x="82" y="19"/>
                    </a:lnTo>
                    <a:lnTo>
                      <a:pt x="84" y="19"/>
                    </a:lnTo>
                    <a:lnTo>
                      <a:pt x="85" y="19"/>
                    </a:lnTo>
                    <a:lnTo>
                      <a:pt x="86" y="19"/>
                    </a:lnTo>
                    <a:lnTo>
                      <a:pt x="88" y="19"/>
                    </a:lnTo>
                    <a:lnTo>
                      <a:pt x="89" y="19"/>
                    </a:lnTo>
                    <a:lnTo>
                      <a:pt x="90" y="19"/>
                    </a:lnTo>
                    <a:lnTo>
                      <a:pt x="92" y="19"/>
                    </a:lnTo>
                    <a:lnTo>
                      <a:pt x="93" y="19"/>
                    </a:lnTo>
                    <a:lnTo>
                      <a:pt x="94" y="19"/>
                    </a:lnTo>
                    <a:lnTo>
                      <a:pt x="95" y="19"/>
                    </a:lnTo>
                    <a:lnTo>
                      <a:pt x="96" y="19"/>
                    </a:lnTo>
                    <a:lnTo>
                      <a:pt x="97" y="19"/>
                    </a:lnTo>
                    <a:lnTo>
                      <a:pt x="99" y="19"/>
                    </a:lnTo>
                    <a:lnTo>
                      <a:pt x="101" y="19"/>
                    </a:lnTo>
                    <a:lnTo>
                      <a:pt x="102" y="13"/>
                    </a:lnTo>
                    <a:lnTo>
                      <a:pt x="103" y="13"/>
                    </a:lnTo>
                    <a:lnTo>
                      <a:pt x="104" y="13"/>
                    </a:lnTo>
                    <a:lnTo>
                      <a:pt x="105" y="13"/>
                    </a:lnTo>
                    <a:lnTo>
                      <a:pt x="107" y="13"/>
                    </a:lnTo>
                    <a:lnTo>
                      <a:pt x="108" y="13"/>
                    </a:lnTo>
                    <a:lnTo>
                      <a:pt x="109" y="13"/>
                    </a:lnTo>
                    <a:lnTo>
                      <a:pt x="110" y="13"/>
                    </a:lnTo>
                    <a:lnTo>
                      <a:pt x="111" y="13"/>
                    </a:lnTo>
                    <a:lnTo>
                      <a:pt x="112" y="13"/>
                    </a:lnTo>
                    <a:lnTo>
                      <a:pt x="115" y="13"/>
                    </a:lnTo>
                    <a:lnTo>
                      <a:pt x="116" y="13"/>
                    </a:lnTo>
                    <a:lnTo>
                      <a:pt x="117" y="13"/>
                    </a:lnTo>
                    <a:lnTo>
                      <a:pt x="118" y="13"/>
                    </a:lnTo>
                    <a:lnTo>
                      <a:pt x="119" y="13"/>
                    </a:lnTo>
                    <a:lnTo>
                      <a:pt x="120" y="13"/>
                    </a:lnTo>
                    <a:lnTo>
                      <a:pt x="122" y="13"/>
                    </a:lnTo>
                    <a:lnTo>
                      <a:pt x="123" y="6"/>
                    </a:lnTo>
                    <a:lnTo>
                      <a:pt x="124" y="6"/>
                    </a:lnTo>
                    <a:lnTo>
                      <a:pt x="125" y="6"/>
                    </a:lnTo>
                    <a:lnTo>
                      <a:pt x="126" y="6"/>
                    </a:lnTo>
                    <a:lnTo>
                      <a:pt x="128" y="6"/>
                    </a:lnTo>
                    <a:lnTo>
                      <a:pt x="130" y="6"/>
                    </a:lnTo>
                    <a:lnTo>
                      <a:pt x="131" y="6"/>
                    </a:lnTo>
                    <a:lnTo>
                      <a:pt x="132" y="6"/>
                    </a:lnTo>
                    <a:lnTo>
                      <a:pt x="133" y="0"/>
                    </a:lnTo>
                    <a:lnTo>
                      <a:pt x="134" y="0"/>
                    </a:lnTo>
                    <a:lnTo>
                      <a:pt x="135" y="0"/>
                    </a:lnTo>
                    <a:lnTo>
                      <a:pt x="137" y="0"/>
                    </a:lnTo>
                    <a:lnTo>
                      <a:pt x="138" y="0"/>
                    </a:lnTo>
                    <a:lnTo>
                      <a:pt x="139" y="0"/>
                    </a:lnTo>
                    <a:lnTo>
                      <a:pt x="141" y="0"/>
                    </a:lnTo>
                    <a:lnTo>
                      <a:pt x="142" y="0"/>
                    </a:lnTo>
                    <a:lnTo>
                      <a:pt x="143" y="0"/>
                    </a:lnTo>
                    <a:lnTo>
                      <a:pt x="145" y="0"/>
                    </a:lnTo>
                    <a:lnTo>
                      <a:pt x="146" y="6"/>
                    </a:lnTo>
                    <a:lnTo>
                      <a:pt x="147" y="6"/>
                    </a:lnTo>
                    <a:lnTo>
                      <a:pt x="148" y="6"/>
                    </a:lnTo>
                    <a:lnTo>
                      <a:pt x="149" y="6"/>
                    </a:lnTo>
                    <a:lnTo>
                      <a:pt x="150" y="6"/>
                    </a:lnTo>
                    <a:lnTo>
                      <a:pt x="152" y="6"/>
                    </a:lnTo>
                    <a:lnTo>
                      <a:pt x="154" y="6"/>
                    </a:lnTo>
                    <a:lnTo>
                      <a:pt x="155" y="6"/>
                    </a:lnTo>
                    <a:lnTo>
                      <a:pt x="156" y="6"/>
                    </a:lnTo>
                    <a:lnTo>
                      <a:pt x="157" y="6"/>
                    </a:lnTo>
                    <a:lnTo>
                      <a:pt x="158" y="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8" name="Freeform 232"/>
              <p:cNvSpPr>
                <a:spLocks/>
              </p:cNvSpPr>
              <p:nvPr/>
            </p:nvSpPr>
            <p:spPr bwMode="auto">
              <a:xfrm>
                <a:off x="1599" y="3574"/>
                <a:ext cx="13" cy="41"/>
              </a:xfrm>
              <a:custGeom>
                <a:avLst/>
                <a:gdLst>
                  <a:gd name="T0" fmla="*/ 0 w 13"/>
                  <a:gd name="T1" fmla="*/ 0 h 41"/>
                  <a:gd name="T2" fmla="*/ 0 w 13"/>
                  <a:gd name="T3" fmla="*/ 0 h 41"/>
                  <a:gd name="T4" fmla="*/ 0 w 13"/>
                  <a:gd name="T5" fmla="*/ 0 h 41"/>
                  <a:gd name="T6" fmla="*/ 0 w 13"/>
                  <a:gd name="T7" fmla="*/ 0 h 41"/>
                  <a:gd name="T8" fmla="*/ 1 w 13"/>
                  <a:gd name="T9" fmla="*/ 0 h 41"/>
                  <a:gd name="T10" fmla="*/ 1 w 13"/>
                  <a:gd name="T11" fmla="*/ 0 h 41"/>
                  <a:gd name="T12" fmla="*/ 2 w 13"/>
                  <a:gd name="T13" fmla="*/ 0 h 41"/>
                  <a:gd name="T14" fmla="*/ 2 w 13"/>
                  <a:gd name="T15" fmla="*/ 1 h 41"/>
                  <a:gd name="T16" fmla="*/ 3 w 13"/>
                  <a:gd name="T17" fmla="*/ 1 h 41"/>
                  <a:gd name="T18" fmla="*/ 3 w 13"/>
                  <a:gd name="T19" fmla="*/ 2 h 41"/>
                  <a:gd name="T20" fmla="*/ 3 w 13"/>
                  <a:gd name="T21" fmla="*/ 2 h 41"/>
                  <a:gd name="T22" fmla="*/ 4 w 13"/>
                  <a:gd name="T23" fmla="*/ 2 h 41"/>
                  <a:gd name="T24" fmla="*/ 4 w 13"/>
                  <a:gd name="T25" fmla="*/ 3 h 41"/>
                  <a:gd name="T26" fmla="*/ 4 w 13"/>
                  <a:gd name="T27" fmla="*/ 3 h 41"/>
                  <a:gd name="T28" fmla="*/ 5 w 13"/>
                  <a:gd name="T29" fmla="*/ 4 h 41"/>
                  <a:gd name="T30" fmla="*/ 5 w 13"/>
                  <a:gd name="T31" fmla="*/ 5 h 41"/>
                  <a:gd name="T32" fmla="*/ 6 w 13"/>
                  <a:gd name="T33" fmla="*/ 7 h 41"/>
                  <a:gd name="T34" fmla="*/ 6 w 13"/>
                  <a:gd name="T35" fmla="*/ 8 h 41"/>
                  <a:gd name="T36" fmla="*/ 6 w 13"/>
                  <a:gd name="T37" fmla="*/ 9 h 41"/>
                  <a:gd name="T38" fmla="*/ 7 w 13"/>
                  <a:gd name="T39" fmla="*/ 10 h 41"/>
                  <a:gd name="T40" fmla="*/ 7 w 13"/>
                  <a:gd name="T41" fmla="*/ 11 h 41"/>
                  <a:gd name="T42" fmla="*/ 7 w 13"/>
                  <a:gd name="T43" fmla="*/ 12 h 41"/>
                  <a:gd name="T44" fmla="*/ 8 w 13"/>
                  <a:gd name="T45" fmla="*/ 14 h 41"/>
                  <a:gd name="T46" fmla="*/ 8 w 13"/>
                  <a:gd name="T47" fmla="*/ 16 h 41"/>
                  <a:gd name="T48" fmla="*/ 9 w 13"/>
                  <a:gd name="T49" fmla="*/ 18 h 41"/>
                  <a:gd name="T50" fmla="*/ 9 w 13"/>
                  <a:gd name="T51" fmla="*/ 19 h 41"/>
                  <a:gd name="T52" fmla="*/ 9 w 13"/>
                  <a:gd name="T53" fmla="*/ 19 h 41"/>
                  <a:gd name="T54" fmla="*/ 10 w 13"/>
                  <a:gd name="T55" fmla="*/ 20 h 41"/>
                  <a:gd name="T56" fmla="*/ 10 w 13"/>
                  <a:gd name="T57" fmla="*/ 21 h 41"/>
                  <a:gd name="T58" fmla="*/ 11 w 13"/>
                  <a:gd name="T59" fmla="*/ 22 h 41"/>
                  <a:gd name="T60" fmla="*/ 11 w 13"/>
                  <a:gd name="T61" fmla="*/ 23 h 41"/>
                  <a:gd name="T62" fmla="*/ 11 w 13"/>
                  <a:gd name="T63" fmla="*/ 24 h 41"/>
                  <a:gd name="T64" fmla="*/ 12 w 13"/>
                  <a:gd name="T65" fmla="*/ 30 h 41"/>
                  <a:gd name="T66" fmla="*/ 12 w 13"/>
                  <a:gd name="T67" fmla="*/ 32 h 41"/>
                  <a:gd name="T68" fmla="*/ 12 w 13"/>
                  <a:gd name="T69" fmla="*/ 36 h 41"/>
                  <a:gd name="T70" fmla="*/ 13 w 13"/>
                  <a:gd name="T71" fmla="*/ 41 h 41"/>
                  <a:gd name="T72" fmla="*/ 13 w 13"/>
                  <a:gd name="T73" fmla="*/ 41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 h="41">
                    <a:moveTo>
                      <a:pt x="0" y="0"/>
                    </a:moveTo>
                    <a:lnTo>
                      <a:pt x="0" y="0"/>
                    </a:lnTo>
                    <a:lnTo>
                      <a:pt x="1" y="0"/>
                    </a:lnTo>
                    <a:lnTo>
                      <a:pt x="2" y="0"/>
                    </a:lnTo>
                    <a:lnTo>
                      <a:pt x="2" y="1"/>
                    </a:lnTo>
                    <a:lnTo>
                      <a:pt x="3" y="1"/>
                    </a:lnTo>
                    <a:lnTo>
                      <a:pt x="3" y="2"/>
                    </a:lnTo>
                    <a:lnTo>
                      <a:pt x="4" y="2"/>
                    </a:lnTo>
                    <a:lnTo>
                      <a:pt x="4" y="3"/>
                    </a:lnTo>
                    <a:lnTo>
                      <a:pt x="5" y="4"/>
                    </a:lnTo>
                    <a:lnTo>
                      <a:pt x="5" y="5"/>
                    </a:lnTo>
                    <a:lnTo>
                      <a:pt x="6" y="7"/>
                    </a:lnTo>
                    <a:lnTo>
                      <a:pt x="6" y="8"/>
                    </a:lnTo>
                    <a:lnTo>
                      <a:pt x="6" y="9"/>
                    </a:lnTo>
                    <a:lnTo>
                      <a:pt x="7" y="10"/>
                    </a:lnTo>
                    <a:lnTo>
                      <a:pt x="7" y="11"/>
                    </a:lnTo>
                    <a:lnTo>
                      <a:pt x="7" y="12"/>
                    </a:lnTo>
                    <a:lnTo>
                      <a:pt x="8" y="14"/>
                    </a:lnTo>
                    <a:lnTo>
                      <a:pt x="8" y="16"/>
                    </a:lnTo>
                    <a:lnTo>
                      <a:pt x="9" y="18"/>
                    </a:lnTo>
                    <a:lnTo>
                      <a:pt x="9" y="19"/>
                    </a:lnTo>
                    <a:lnTo>
                      <a:pt x="10" y="20"/>
                    </a:lnTo>
                    <a:lnTo>
                      <a:pt x="10" y="21"/>
                    </a:lnTo>
                    <a:lnTo>
                      <a:pt x="11" y="22"/>
                    </a:lnTo>
                    <a:lnTo>
                      <a:pt x="11" y="23"/>
                    </a:lnTo>
                    <a:lnTo>
                      <a:pt x="11" y="24"/>
                    </a:lnTo>
                    <a:lnTo>
                      <a:pt x="12" y="30"/>
                    </a:lnTo>
                    <a:lnTo>
                      <a:pt x="12" y="32"/>
                    </a:lnTo>
                    <a:lnTo>
                      <a:pt x="12" y="36"/>
                    </a:lnTo>
                    <a:lnTo>
                      <a:pt x="13" y="4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29" name="Freeform 233"/>
              <p:cNvSpPr>
                <a:spLocks/>
              </p:cNvSpPr>
              <p:nvPr/>
            </p:nvSpPr>
            <p:spPr bwMode="auto">
              <a:xfrm>
                <a:off x="2312" y="3694"/>
                <a:ext cx="42" cy="13"/>
              </a:xfrm>
              <a:custGeom>
                <a:avLst/>
                <a:gdLst>
                  <a:gd name="T0" fmla="*/ 1 w 42"/>
                  <a:gd name="T1" fmla="*/ 11 h 13"/>
                  <a:gd name="T2" fmla="*/ 1 w 42"/>
                  <a:gd name="T3" fmla="*/ 11 h 13"/>
                  <a:gd name="T4" fmla="*/ 2 w 42"/>
                  <a:gd name="T5" fmla="*/ 10 h 13"/>
                  <a:gd name="T6" fmla="*/ 3 w 42"/>
                  <a:gd name="T7" fmla="*/ 10 h 13"/>
                  <a:gd name="T8" fmla="*/ 4 w 42"/>
                  <a:gd name="T9" fmla="*/ 10 h 13"/>
                  <a:gd name="T10" fmla="*/ 4 w 42"/>
                  <a:gd name="T11" fmla="*/ 10 h 13"/>
                  <a:gd name="T12" fmla="*/ 5 w 42"/>
                  <a:gd name="T13" fmla="*/ 10 h 13"/>
                  <a:gd name="T14" fmla="*/ 6 w 42"/>
                  <a:gd name="T15" fmla="*/ 10 h 13"/>
                  <a:gd name="T16" fmla="*/ 6 w 42"/>
                  <a:gd name="T17" fmla="*/ 9 h 13"/>
                  <a:gd name="T18" fmla="*/ 8 w 42"/>
                  <a:gd name="T19" fmla="*/ 8 h 13"/>
                  <a:gd name="T20" fmla="*/ 8 w 42"/>
                  <a:gd name="T21" fmla="*/ 8 h 13"/>
                  <a:gd name="T22" fmla="*/ 9 w 42"/>
                  <a:gd name="T23" fmla="*/ 7 h 13"/>
                  <a:gd name="T24" fmla="*/ 10 w 42"/>
                  <a:gd name="T25" fmla="*/ 7 h 13"/>
                  <a:gd name="T26" fmla="*/ 10 w 42"/>
                  <a:gd name="T27" fmla="*/ 7 h 13"/>
                  <a:gd name="T28" fmla="*/ 11 w 42"/>
                  <a:gd name="T29" fmla="*/ 6 h 13"/>
                  <a:gd name="T30" fmla="*/ 12 w 42"/>
                  <a:gd name="T31" fmla="*/ 6 h 13"/>
                  <a:gd name="T32" fmla="*/ 13 w 42"/>
                  <a:gd name="T33" fmla="*/ 5 h 13"/>
                  <a:gd name="T34" fmla="*/ 13 w 42"/>
                  <a:gd name="T35" fmla="*/ 5 h 13"/>
                  <a:gd name="T36" fmla="*/ 14 w 42"/>
                  <a:gd name="T37" fmla="*/ 5 h 13"/>
                  <a:gd name="T38" fmla="*/ 15 w 42"/>
                  <a:gd name="T39" fmla="*/ 6 h 13"/>
                  <a:gd name="T40" fmla="*/ 16 w 42"/>
                  <a:gd name="T41" fmla="*/ 6 h 13"/>
                  <a:gd name="T42" fmla="*/ 17 w 42"/>
                  <a:gd name="T43" fmla="*/ 7 h 13"/>
                  <a:gd name="T44" fmla="*/ 17 w 42"/>
                  <a:gd name="T45" fmla="*/ 7 h 13"/>
                  <a:gd name="T46" fmla="*/ 18 w 42"/>
                  <a:gd name="T47" fmla="*/ 8 h 13"/>
                  <a:gd name="T48" fmla="*/ 19 w 42"/>
                  <a:gd name="T49" fmla="*/ 8 h 13"/>
                  <a:gd name="T50" fmla="*/ 20 w 42"/>
                  <a:gd name="T51" fmla="*/ 9 h 13"/>
                  <a:gd name="T52" fmla="*/ 20 w 42"/>
                  <a:gd name="T53" fmla="*/ 10 h 13"/>
                  <a:gd name="T54" fmla="*/ 21 w 42"/>
                  <a:gd name="T55" fmla="*/ 11 h 13"/>
                  <a:gd name="T56" fmla="*/ 22 w 42"/>
                  <a:gd name="T57" fmla="*/ 12 h 13"/>
                  <a:gd name="T58" fmla="*/ 22 w 42"/>
                  <a:gd name="T59" fmla="*/ 12 h 13"/>
                  <a:gd name="T60" fmla="*/ 24 w 42"/>
                  <a:gd name="T61" fmla="*/ 12 h 13"/>
                  <a:gd name="T62" fmla="*/ 24 w 42"/>
                  <a:gd name="T63" fmla="*/ 12 h 13"/>
                  <a:gd name="T64" fmla="*/ 25 w 42"/>
                  <a:gd name="T65" fmla="*/ 12 h 13"/>
                  <a:gd name="T66" fmla="*/ 26 w 42"/>
                  <a:gd name="T67" fmla="*/ 13 h 13"/>
                  <a:gd name="T68" fmla="*/ 26 w 42"/>
                  <a:gd name="T69" fmla="*/ 13 h 13"/>
                  <a:gd name="T70" fmla="*/ 27 w 42"/>
                  <a:gd name="T71" fmla="*/ 13 h 13"/>
                  <a:gd name="T72" fmla="*/ 28 w 42"/>
                  <a:gd name="T73" fmla="*/ 13 h 13"/>
                  <a:gd name="T74" fmla="*/ 29 w 42"/>
                  <a:gd name="T75" fmla="*/ 12 h 13"/>
                  <a:gd name="T76" fmla="*/ 29 w 42"/>
                  <a:gd name="T77" fmla="*/ 12 h 13"/>
                  <a:gd name="T78" fmla="*/ 30 w 42"/>
                  <a:gd name="T79" fmla="*/ 12 h 13"/>
                  <a:gd name="T80" fmla="*/ 31 w 42"/>
                  <a:gd name="T81" fmla="*/ 11 h 13"/>
                  <a:gd name="T82" fmla="*/ 32 w 42"/>
                  <a:gd name="T83" fmla="*/ 10 h 13"/>
                  <a:gd name="T84" fmla="*/ 33 w 42"/>
                  <a:gd name="T85" fmla="*/ 10 h 13"/>
                  <a:gd name="T86" fmla="*/ 33 w 42"/>
                  <a:gd name="T87" fmla="*/ 9 h 13"/>
                  <a:gd name="T88" fmla="*/ 34 w 42"/>
                  <a:gd name="T89" fmla="*/ 8 h 13"/>
                  <a:gd name="T90" fmla="*/ 42 w 42"/>
                  <a:gd name="T91" fmla="*/ 0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2" h="13">
                    <a:moveTo>
                      <a:pt x="0" y="11"/>
                    </a:moveTo>
                    <a:lnTo>
                      <a:pt x="1" y="11"/>
                    </a:lnTo>
                    <a:lnTo>
                      <a:pt x="2" y="10"/>
                    </a:lnTo>
                    <a:lnTo>
                      <a:pt x="3" y="10"/>
                    </a:lnTo>
                    <a:lnTo>
                      <a:pt x="4" y="10"/>
                    </a:lnTo>
                    <a:lnTo>
                      <a:pt x="5" y="10"/>
                    </a:lnTo>
                    <a:lnTo>
                      <a:pt x="6" y="10"/>
                    </a:lnTo>
                    <a:lnTo>
                      <a:pt x="6" y="9"/>
                    </a:lnTo>
                    <a:lnTo>
                      <a:pt x="7" y="9"/>
                    </a:lnTo>
                    <a:lnTo>
                      <a:pt x="8" y="8"/>
                    </a:lnTo>
                    <a:lnTo>
                      <a:pt x="9" y="8"/>
                    </a:lnTo>
                    <a:lnTo>
                      <a:pt x="9" y="7"/>
                    </a:lnTo>
                    <a:lnTo>
                      <a:pt x="10" y="7"/>
                    </a:lnTo>
                    <a:lnTo>
                      <a:pt x="11" y="6"/>
                    </a:lnTo>
                    <a:lnTo>
                      <a:pt x="12" y="6"/>
                    </a:lnTo>
                    <a:lnTo>
                      <a:pt x="12" y="5"/>
                    </a:lnTo>
                    <a:lnTo>
                      <a:pt x="13" y="5"/>
                    </a:lnTo>
                    <a:lnTo>
                      <a:pt x="14" y="5"/>
                    </a:lnTo>
                    <a:lnTo>
                      <a:pt x="15" y="6"/>
                    </a:lnTo>
                    <a:lnTo>
                      <a:pt x="16" y="6"/>
                    </a:lnTo>
                    <a:lnTo>
                      <a:pt x="16" y="7"/>
                    </a:lnTo>
                    <a:lnTo>
                      <a:pt x="17" y="7"/>
                    </a:lnTo>
                    <a:lnTo>
                      <a:pt x="18" y="7"/>
                    </a:lnTo>
                    <a:lnTo>
                      <a:pt x="18" y="8"/>
                    </a:lnTo>
                    <a:lnTo>
                      <a:pt x="19" y="8"/>
                    </a:lnTo>
                    <a:lnTo>
                      <a:pt x="19" y="9"/>
                    </a:lnTo>
                    <a:lnTo>
                      <a:pt x="20" y="9"/>
                    </a:lnTo>
                    <a:lnTo>
                      <a:pt x="20" y="10"/>
                    </a:lnTo>
                    <a:lnTo>
                      <a:pt x="21" y="10"/>
                    </a:lnTo>
                    <a:lnTo>
                      <a:pt x="21" y="11"/>
                    </a:lnTo>
                    <a:lnTo>
                      <a:pt x="22" y="11"/>
                    </a:lnTo>
                    <a:lnTo>
                      <a:pt x="22" y="12"/>
                    </a:lnTo>
                    <a:lnTo>
                      <a:pt x="23" y="12"/>
                    </a:lnTo>
                    <a:lnTo>
                      <a:pt x="24" y="12"/>
                    </a:lnTo>
                    <a:lnTo>
                      <a:pt x="25" y="12"/>
                    </a:lnTo>
                    <a:lnTo>
                      <a:pt x="25" y="13"/>
                    </a:lnTo>
                    <a:lnTo>
                      <a:pt x="26" y="13"/>
                    </a:lnTo>
                    <a:lnTo>
                      <a:pt x="27" y="13"/>
                    </a:lnTo>
                    <a:lnTo>
                      <a:pt x="28" y="13"/>
                    </a:lnTo>
                    <a:lnTo>
                      <a:pt x="29" y="13"/>
                    </a:lnTo>
                    <a:lnTo>
                      <a:pt x="29" y="12"/>
                    </a:lnTo>
                    <a:lnTo>
                      <a:pt x="30" y="12"/>
                    </a:lnTo>
                    <a:lnTo>
                      <a:pt x="31" y="12"/>
                    </a:lnTo>
                    <a:lnTo>
                      <a:pt x="31" y="11"/>
                    </a:lnTo>
                    <a:lnTo>
                      <a:pt x="32" y="11"/>
                    </a:lnTo>
                    <a:lnTo>
                      <a:pt x="32" y="10"/>
                    </a:lnTo>
                    <a:lnTo>
                      <a:pt x="33" y="10"/>
                    </a:lnTo>
                    <a:lnTo>
                      <a:pt x="33" y="9"/>
                    </a:lnTo>
                    <a:lnTo>
                      <a:pt x="34" y="9"/>
                    </a:lnTo>
                    <a:lnTo>
                      <a:pt x="34" y="8"/>
                    </a:lnTo>
                    <a:lnTo>
                      <a:pt x="34" y="3"/>
                    </a:lnTo>
                    <a:lnTo>
                      <a:pt x="42"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1307" name="Rectangle 234"/>
          <p:cNvSpPr>
            <a:spLocks noChangeArrowheads="1"/>
          </p:cNvSpPr>
          <p:nvPr/>
        </p:nvSpPr>
        <p:spPr bwMode="auto">
          <a:xfrm>
            <a:off x="1430338" y="5326063"/>
            <a:ext cx="7061200" cy="72548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1308" name="Rectangle 235"/>
          <p:cNvSpPr>
            <a:spLocks noChangeArrowheads="1"/>
          </p:cNvSpPr>
          <p:nvPr/>
        </p:nvSpPr>
        <p:spPr bwMode="auto">
          <a:xfrm>
            <a:off x="1422400" y="1741488"/>
            <a:ext cx="7069138" cy="33337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1309" name="Rectangle 236"/>
          <p:cNvSpPr>
            <a:spLocks noChangeArrowheads="1"/>
          </p:cNvSpPr>
          <p:nvPr/>
        </p:nvSpPr>
        <p:spPr bwMode="auto">
          <a:xfrm rot="-60000">
            <a:off x="598488" y="5514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V</a:t>
            </a:r>
            <a:r>
              <a:rPr lang="en-US" baseline="-25000">
                <a:solidFill>
                  <a:schemeClr val="tx1"/>
                </a:solidFill>
                <a:latin typeface="Arial Narrow" pitchFamily="34" charset="0"/>
              </a:rPr>
              <a:t>m</a:t>
            </a:r>
            <a:endParaRPr lang="en-US">
              <a:solidFill>
                <a:schemeClr val="tx1"/>
              </a:solidFill>
              <a:latin typeface="Arial Narrow" pitchFamily="34" charset="0"/>
            </a:endParaRPr>
          </a:p>
        </p:txBody>
      </p:sp>
      <p:grpSp>
        <p:nvGrpSpPr>
          <p:cNvPr id="11310" name="Group 237"/>
          <p:cNvGrpSpPr>
            <a:grpSpLocks/>
          </p:cNvGrpSpPr>
          <p:nvPr/>
        </p:nvGrpSpPr>
        <p:grpSpPr bwMode="auto">
          <a:xfrm>
            <a:off x="2790825" y="4440238"/>
            <a:ext cx="752475" cy="442912"/>
            <a:chOff x="1758" y="2797"/>
            <a:chExt cx="474" cy="279"/>
          </a:xfrm>
        </p:grpSpPr>
        <p:sp>
          <p:nvSpPr>
            <p:cNvPr id="11406" name="Rectangle 238"/>
            <p:cNvSpPr>
              <a:spLocks noChangeArrowheads="1"/>
            </p:cNvSpPr>
            <p:nvPr/>
          </p:nvSpPr>
          <p:spPr bwMode="auto">
            <a:xfrm>
              <a:off x="1758" y="2797"/>
              <a:ext cx="4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r>
                <a:rPr lang="en-US">
                  <a:solidFill>
                    <a:schemeClr val="tx1"/>
                  </a:solidFill>
                  <a:latin typeface="Arial Narrow" pitchFamily="34" charset="0"/>
                </a:rPr>
                <a:t>15</a:t>
              </a:r>
              <a:r>
                <a:rPr lang="en-US">
                  <a:solidFill>
                    <a:srgbClr val="0000FF"/>
                  </a:solidFill>
                  <a:latin typeface="Arial Narrow" pitchFamily="34" charset="0"/>
                </a:rPr>
                <a:t> </a:t>
              </a:r>
              <a:r>
                <a:rPr lang="en-US">
                  <a:solidFill>
                    <a:schemeClr val="tx1"/>
                  </a:solidFill>
                  <a:latin typeface="Arial Narrow" pitchFamily="34" charset="0"/>
                </a:rPr>
                <a:t>min</a:t>
              </a:r>
            </a:p>
          </p:txBody>
        </p:sp>
        <p:grpSp>
          <p:nvGrpSpPr>
            <p:cNvPr id="11407" name="Group 239"/>
            <p:cNvGrpSpPr>
              <a:grpSpLocks/>
            </p:cNvGrpSpPr>
            <p:nvPr/>
          </p:nvGrpSpPr>
          <p:grpSpPr bwMode="auto">
            <a:xfrm>
              <a:off x="1886" y="3017"/>
              <a:ext cx="227" cy="59"/>
              <a:chOff x="1886" y="3043"/>
              <a:chExt cx="227" cy="59"/>
            </a:xfrm>
          </p:grpSpPr>
          <p:sp>
            <p:nvSpPr>
              <p:cNvPr id="11408" name="Line 240"/>
              <p:cNvSpPr>
                <a:spLocks noChangeShapeType="1"/>
              </p:cNvSpPr>
              <p:nvPr/>
            </p:nvSpPr>
            <p:spPr bwMode="auto">
              <a:xfrm>
                <a:off x="1890" y="3043"/>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09" name="Line 241"/>
              <p:cNvSpPr>
                <a:spLocks noChangeShapeType="1"/>
              </p:cNvSpPr>
              <p:nvPr/>
            </p:nvSpPr>
            <p:spPr bwMode="auto">
              <a:xfrm>
                <a:off x="2109" y="3043"/>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10" name="Line 242"/>
              <p:cNvSpPr>
                <a:spLocks noChangeShapeType="1"/>
              </p:cNvSpPr>
              <p:nvPr/>
            </p:nvSpPr>
            <p:spPr bwMode="auto">
              <a:xfrm>
                <a:off x="1886" y="3048"/>
                <a:ext cx="22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941299" name="Group 243"/>
          <p:cNvGrpSpPr>
            <a:grpSpLocks/>
          </p:cNvGrpSpPr>
          <p:nvPr/>
        </p:nvGrpSpPr>
        <p:grpSpPr bwMode="auto">
          <a:xfrm>
            <a:off x="263525" y="4078288"/>
            <a:ext cx="3890963" cy="2663825"/>
            <a:chOff x="0" y="2642"/>
            <a:chExt cx="2451" cy="1678"/>
          </a:xfrm>
        </p:grpSpPr>
        <p:sp>
          <p:nvSpPr>
            <p:cNvPr id="11402" name="Rectangle 244"/>
            <p:cNvSpPr>
              <a:spLocks noChangeArrowheads="1"/>
            </p:cNvSpPr>
            <p:nvPr/>
          </p:nvSpPr>
          <p:spPr bwMode="auto">
            <a:xfrm>
              <a:off x="0" y="2642"/>
              <a:ext cx="2451" cy="1678"/>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11403" name="Group 245"/>
            <p:cNvGrpSpPr>
              <a:grpSpLocks/>
            </p:cNvGrpSpPr>
            <p:nvPr/>
          </p:nvGrpSpPr>
          <p:grpSpPr bwMode="auto">
            <a:xfrm>
              <a:off x="852" y="2726"/>
              <a:ext cx="1526" cy="1526"/>
              <a:chOff x="1824" y="1243"/>
              <a:chExt cx="1526" cy="1526"/>
            </a:xfrm>
          </p:grpSpPr>
          <p:sp>
            <p:nvSpPr>
              <p:cNvPr id="11404" name="Oval 246"/>
              <p:cNvSpPr>
                <a:spLocks noChangeAspect="1" noChangeArrowheads="1"/>
              </p:cNvSpPr>
              <p:nvPr/>
            </p:nvSpPr>
            <p:spPr bwMode="auto">
              <a:xfrm>
                <a:off x="1824" y="1243"/>
                <a:ext cx="1526" cy="1526"/>
              </a:xfrm>
              <a:prstGeom prst="ellipse">
                <a:avLst/>
              </a:prstGeom>
              <a:solidFill>
                <a:srgbClr val="B2B2B2"/>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1405" name="Oval 247"/>
              <p:cNvSpPr>
                <a:spLocks noChangeAspect="1" noChangeArrowheads="1"/>
              </p:cNvSpPr>
              <p:nvPr/>
            </p:nvSpPr>
            <p:spPr bwMode="auto">
              <a:xfrm>
                <a:off x="1848" y="1268"/>
                <a:ext cx="1480" cy="1480"/>
              </a:xfrm>
              <a:prstGeom prst="ellipse">
                <a:avLst/>
              </a:prstGeom>
              <a:solidFill>
                <a:srgbClr val="A9CFA1"/>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sp>
        <p:nvSpPr>
          <p:cNvPr id="941304" name="Rectangle 248"/>
          <p:cNvSpPr>
            <a:spLocks noChangeArrowheads="1"/>
          </p:cNvSpPr>
          <p:nvPr/>
        </p:nvSpPr>
        <p:spPr bwMode="auto">
          <a:xfrm>
            <a:off x="282575" y="5737225"/>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4</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41305" name="Rectangle 249"/>
          <p:cNvSpPr>
            <a:spLocks noChangeArrowheads="1"/>
          </p:cNvSpPr>
          <p:nvPr/>
        </p:nvSpPr>
        <p:spPr bwMode="auto">
          <a:xfrm>
            <a:off x="250825" y="4852988"/>
            <a:ext cx="4619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41306" name="Rectangle 250"/>
          <p:cNvSpPr>
            <a:spLocks noChangeArrowheads="1"/>
          </p:cNvSpPr>
          <p:nvPr/>
        </p:nvSpPr>
        <p:spPr bwMode="auto">
          <a:xfrm>
            <a:off x="560388" y="4840288"/>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941307" name="Group 251"/>
          <p:cNvGrpSpPr>
            <a:grpSpLocks/>
          </p:cNvGrpSpPr>
          <p:nvPr/>
        </p:nvGrpSpPr>
        <p:grpSpPr bwMode="auto">
          <a:xfrm>
            <a:off x="665163" y="5340350"/>
            <a:ext cx="158750" cy="379413"/>
            <a:chOff x="3356" y="2477"/>
            <a:chExt cx="100" cy="239"/>
          </a:xfrm>
        </p:grpSpPr>
        <p:grpSp>
          <p:nvGrpSpPr>
            <p:cNvPr id="11396" name="Group 252"/>
            <p:cNvGrpSpPr>
              <a:grpSpLocks/>
            </p:cNvGrpSpPr>
            <p:nvPr/>
          </p:nvGrpSpPr>
          <p:grpSpPr bwMode="auto">
            <a:xfrm>
              <a:off x="3356" y="2477"/>
              <a:ext cx="46" cy="239"/>
              <a:chOff x="743" y="3007"/>
              <a:chExt cx="46" cy="239"/>
            </a:xfrm>
          </p:grpSpPr>
          <p:sp>
            <p:nvSpPr>
              <p:cNvPr id="11400" name="Line 253"/>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401" name="Freeform 254"/>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11397" name="Group 255"/>
            <p:cNvGrpSpPr>
              <a:grpSpLocks/>
            </p:cNvGrpSpPr>
            <p:nvPr/>
          </p:nvGrpSpPr>
          <p:grpSpPr bwMode="auto">
            <a:xfrm flipH="1" flipV="1">
              <a:off x="3410" y="2477"/>
              <a:ext cx="46" cy="239"/>
              <a:chOff x="743" y="3007"/>
              <a:chExt cx="46" cy="239"/>
            </a:xfrm>
          </p:grpSpPr>
          <p:sp>
            <p:nvSpPr>
              <p:cNvPr id="11398" name="Line 256"/>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99" name="Freeform 257"/>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sp>
        <p:nvSpPr>
          <p:cNvPr id="941314" name="Rectangle 258"/>
          <p:cNvSpPr>
            <a:spLocks noChangeArrowheads="1"/>
          </p:cNvSpPr>
          <p:nvPr/>
        </p:nvSpPr>
        <p:spPr bwMode="auto">
          <a:xfrm>
            <a:off x="2663825" y="4840288"/>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941315" name="Group 259"/>
          <p:cNvGrpSpPr>
            <a:grpSpLocks/>
          </p:cNvGrpSpPr>
          <p:nvPr/>
        </p:nvGrpSpPr>
        <p:grpSpPr bwMode="auto">
          <a:xfrm>
            <a:off x="1344613" y="5011738"/>
            <a:ext cx="674687" cy="149225"/>
            <a:chOff x="3784" y="2270"/>
            <a:chExt cx="425" cy="94"/>
          </a:xfrm>
        </p:grpSpPr>
        <p:grpSp>
          <p:nvGrpSpPr>
            <p:cNvPr id="11382" name="Group 260"/>
            <p:cNvGrpSpPr>
              <a:grpSpLocks/>
            </p:cNvGrpSpPr>
            <p:nvPr/>
          </p:nvGrpSpPr>
          <p:grpSpPr bwMode="auto">
            <a:xfrm>
              <a:off x="3788" y="2270"/>
              <a:ext cx="421" cy="46"/>
              <a:chOff x="1882" y="3254"/>
              <a:chExt cx="421" cy="46"/>
            </a:xfrm>
          </p:grpSpPr>
          <p:grpSp>
            <p:nvGrpSpPr>
              <p:cNvPr id="11390" name="Group 261"/>
              <p:cNvGrpSpPr>
                <a:grpSpLocks/>
              </p:cNvGrpSpPr>
              <p:nvPr/>
            </p:nvGrpSpPr>
            <p:grpSpPr bwMode="auto">
              <a:xfrm>
                <a:off x="1882" y="3254"/>
                <a:ext cx="417" cy="46"/>
                <a:chOff x="1886" y="3236"/>
                <a:chExt cx="417" cy="46"/>
              </a:xfrm>
            </p:grpSpPr>
            <p:sp>
              <p:nvSpPr>
                <p:cNvPr id="11394" name="Line 262"/>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95" name="Freeform 263"/>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1391" name="Group 264"/>
              <p:cNvGrpSpPr>
                <a:grpSpLocks/>
              </p:cNvGrpSpPr>
              <p:nvPr/>
            </p:nvGrpSpPr>
            <p:grpSpPr bwMode="auto">
              <a:xfrm>
                <a:off x="1886" y="3254"/>
                <a:ext cx="417" cy="46"/>
                <a:chOff x="1886" y="3236"/>
                <a:chExt cx="417" cy="46"/>
              </a:xfrm>
            </p:grpSpPr>
            <p:sp>
              <p:nvSpPr>
                <p:cNvPr id="11392" name="Line 265"/>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93" name="Freeform 266"/>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11383" name="Group 267"/>
            <p:cNvGrpSpPr>
              <a:grpSpLocks/>
            </p:cNvGrpSpPr>
            <p:nvPr/>
          </p:nvGrpSpPr>
          <p:grpSpPr bwMode="auto">
            <a:xfrm flipH="1">
              <a:off x="3784" y="2318"/>
              <a:ext cx="421" cy="46"/>
              <a:chOff x="1882" y="3254"/>
              <a:chExt cx="421" cy="46"/>
            </a:xfrm>
          </p:grpSpPr>
          <p:grpSp>
            <p:nvGrpSpPr>
              <p:cNvPr id="11384" name="Group 268"/>
              <p:cNvGrpSpPr>
                <a:grpSpLocks/>
              </p:cNvGrpSpPr>
              <p:nvPr/>
            </p:nvGrpSpPr>
            <p:grpSpPr bwMode="auto">
              <a:xfrm>
                <a:off x="1882" y="3254"/>
                <a:ext cx="417" cy="46"/>
                <a:chOff x="1886" y="3236"/>
                <a:chExt cx="417" cy="46"/>
              </a:xfrm>
            </p:grpSpPr>
            <p:sp>
              <p:nvSpPr>
                <p:cNvPr id="11388" name="Line 269"/>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89" name="Freeform 270"/>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1385" name="Group 271"/>
              <p:cNvGrpSpPr>
                <a:grpSpLocks/>
              </p:cNvGrpSpPr>
              <p:nvPr/>
            </p:nvGrpSpPr>
            <p:grpSpPr bwMode="auto">
              <a:xfrm>
                <a:off x="1886" y="3254"/>
                <a:ext cx="417" cy="46"/>
                <a:chOff x="1886" y="3236"/>
                <a:chExt cx="417" cy="46"/>
              </a:xfrm>
            </p:grpSpPr>
            <p:sp>
              <p:nvSpPr>
                <p:cNvPr id="11386" name="Line 272"/>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87" name="Freeform 273"/>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sp>
        <p:nvSpPr>
          <p:cNvPr id="941330" name="Rectangle 274"/>
          <p:cNvSpPr>
            <a:spLocks noChangeArrowheads="1"/>
          </p:cNvSpPr>
          <p:nvPr/>
        </p:nvSpPr>
        <p:spPr bwMode="auto">
          <a:xfrm>
            <a:off x="1984375" y="4852988"/>
            <a:ext cx="681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3</a:t>
            </a:r>
            <a:endParaRPr lang="en-US">
              <a:solidFill>
                <a:schemeClr val="tx1"/>
              </a:solidFill>
              <a:latin typeface="Arial Narrow" pitchFamily="34" charset="0"/>
            </a:endParaRPr>
          </a:p>
        </p:txBody>
      </p:sp>
      <p:sp>
        <p:nvSpPr>
          <p:cNvPr id="941331" name="Rectangle 275"/>
          <p:cNvSpPr>
            <a:spLocks noChangeArrowheads="1"/>
          </p:cNvSpPr>
          <p:nvPr/>
        </p:nvSpPr>
        <p:spPr bwMode="auto">
          <a:xfrm>
            <a:off x="3055938" y="4852988"/>
            <a:ext cx="4619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41332" name="Rectangle 276"/>
          <p:cNvSpPr>
            <a:spLocks noChangeArrowheads="1"/>
          </p:cNvSpPr>
          <p:nvPr/>
        </p:nvSpPr>
        <p:spPr bwMode="auto">
          <a:xfrm>
            <a:off x="2359025" y="5737225"/>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4</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grpSp>
        <p:nvGrpSpPr>
          <p:cNvPr id="941333" name="Group 277"/>
          <p:cNvGrpSpPr>
            <a:grpSpLocks/>
          </p:cNvGrpSpPr>
          <p:nvPr/>
        </p:nvGrpSpPr>
        <p:grpSpPr bwMode="auto">
          <a:xfrm flipH="1">
            <a:off x="1350963" y="5046663"/>
            <a:ext cx="668337" cy="73025"/>
            <a:chOff x="1882" y="3254"/>
            <a:chExt cx="421" cy="46"/>
          </a:xfrm>
        </p:grpSpPr>
        <p:grpSp>
          <p:nvGrpSpPr>
            <p:cNvPr id="11376" name="Group 278"/>
            <p:cNvGrpSpPr>
              <a:grpSpLocks/>
            </p:cNvGrpSpPr>
            <p:nvPr/>
          </p:nvGrpSpPr>
          <p:grpSpPr bwMode="auto">
            <a:xfrm>
              <a:off x="1882" y="3254"/>
              <a:ext cx="417" cy="46"/>
              <a:chOff x="1886" y="3236"/>
              <a:chExt cx="417" cy="46"/>
            </a:xfrm>
          </p:grpSpPr>
          <p:sp>
            <p:nvSpPr>
              <p:cNvPr id="11380" name="Line 279"/>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81" name="Freeform 280"/>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1377" name="Group 281"/>
            <p:cNvGrpSpPr>
              <a:grpSpLocks/>
            </p:cNvGrpSpPr>
            <p:nvPr/>
          </p:nvGrpSpPr>
          <p:grpSpPr bwMode="auto">
            <a:xfrm>
              <a:off x="1886" y="3254"/>
              <a:ext cx="417" cy="46"/>
              <a:chOff x="1886" y="3236"/>
              <a:chExt cx="417" cy="46"/>
            </a:xfrm>
          </p:grpSpPr>
          <p:sp>
            <p:nvSpPr>
              <p:cNvPr id="11378" name="Line 282"/>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79" name="Freeform 283"/>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941340" name="Group 284"/>
          <p:cNvGrpSpPr>
            <a:grpSpLocks/>
          </p:cNvGrpSpPr>
          <p:nvPr/>
        </p:nvGrpSpPr>
        <p:grpSpPr bwMode="auto">
          <a:xfrm>
            <a:off x="2544763" y="5076825"/>
            <a:ext cx="582612" cy="755650"/>
            <a:chOff x="2622" y="2038"/>
            <a:chExt cx="367" cy="476"/>
          </a:xfrm>
        </p:grpSpPr>
        <p:sp>
          <p:nvSpPr>
            <p:cNvPr id="11371" name="Arc 285"/>
            <p:cNvSpPr>
              <a:spLocks/>
            </p:cNvSpPr>
            <p:nvPr/>
          </p:nvSpPr>
          <p:spPr bwMode="auto">
            <a:xfrm flipV="1">
              <a:off x="2637" y="2071"/>
              <a:ext cx="168" cy="312"/>
            </a:xfrm>
            <a:custGeom>
              <a:avLst/>
              <a:gdLst>
                <a:gd name="T0" fmla="*/ 0 w 21600"/>
                <a:gd name="T1" fmla="*/ 0 h 20976"/>
                <a:gd name="T2" fmla="*/ 0 w 21600"/>
                <a:gd name="T3" fmla="*/ 0 h 20976"/>
                <a:gd name="T4" fmla="*/ 0 w 21600"/>
                <a:gd name="T5" fmla="*/ 0 h 20976"/>
                <a:gd name="T6" fmla="*/ 0 60000 65536"/>
                <a:gd name="T7" fmla="*/ 0 60000 65536"/>
                <a:gd name="T8" fmla="*/ 0 60000 65536"/>
              </a:gdLst>
              <a:ahLst/>
              <a:cxnLst>
                <a:cxn ang="T6">
                  <a:pos x="T0" y="T1"/>
                </a:cxn>
                <a:cxn ang="T7">
                  <a:pos x="T2" y="T3"/>
                </a:cxn>
                <a:cxn ang="T8">
                  <a:pos x="T4" y="T5"/>
                </a:cxn>
              </a:cxnLst>
              <a:rect l="0" t="0" r="r" b="b"/>
              <a:pathLst>
                <a:path w="21600" h="20976" fill="none" extrusionOk="0">
                  <a:moveTo>
                    <a:pt x="21600" y="0"/>
                  </a:moveTo>
                  <a:cubicBezTo>
                    <a:pt x="21600" y="9944"/>
                    <a:pt x="14810" y="18603"/>
                    <a:pt x="5154" y="20976"/>
                  </a:cubicBezTo>
                </a:path>
                <a:path w="21600" h="20976" stroke="0" extrusionOk="0">
                  <a:moveTo>
                    <a:pt x="21600" y="0"/>
                  </a:moveTo>
                  <a:cubicBezTo>
                    <a:pt x="21600" y="9944"/>
                    <a:pt x="14810" y="18603"/>
                    <a:pt x="5154" y="20976"/>
                  </a:cubicBezTo>
                  <a:lnTo>
                    <a:pt x="0" y="0"/>
                  </a:lnTo>
                  <a:lnTo>
                    <a:pt x="21600" y="0"/>
                  </a:lnTo>
                  <a:close/>
                </a:path>
              </a:pathLst>
            </a:custGeom>
            <a:noFill/>
            <a:ln w="19050" cap="rnd">
              <a:solidFill>
                <a:srgbClr val="00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72" name="Arc 286"/>
            <p:cNvSpPr>
              <a:spLocks/>
            </p:cNvSpPr>
            <p:nvPr/>
          </p:nvSpPr>
          <p:spPr bwMode="auto">
            <a:xfrm flipV="1">
              <a:off x="2805" y="2073"/>
              <a:ext cx="168" cy="309"/>
            </a:xfrm>
            <a:custGeom>
              <a:avLst/>
              <a:gdLst>
                <a:gd name="T0" fmla="*/ 0 w 21600"/>
                <a:gd name="T1" fmla="*/ 0 h 20811"/>
                <a:gd name="T2" fmla="*/ 0 w 21600"/>
                <a:gd name="T3" fmla="*/ 0 h 20811"/>
                <a:gd name="T4" fmla="*/ 0 w 21600"/>
                <a:gd name="T5" fmla="*/ 0 h 20811"/>
                <a:gd name="T6" fmla="*/ 0 60000 65536"/>
                <a:gd name="T7" fmla="*/ 0 60000 65536"/>
                <a:gd name="T8" fmla="*/ 0 60000 65536"/>
              </a:gdLst>
              <a:ahLst/>
              <a:cxnLst>
                <a:cxn ang="T6">
                  <a:pos x="T0" y="T1"/>
                </a:cxn>
                <a:cxn ang="T7">
                  <a:pos x="T2" y="T3"/>
                </a:cxn>
                <a:cxn ang="T8">
                  <a:pos x="T4" y="T5"/>
                </a:cxn>
              </a:cxnLst>
              <a:rect l="0" t="0" r="r" b="b"/>
              <a:pathLst>
                <a:path w="21600" h="20811" fill="none" extrusionOk="0">
                  <a:moveTo>
                    <a:pt x="15814" y="20810"/>
                  </a:moveTo>
                  <a:cubicBezTo>
                    <a:pt x="6467" y="18212"/>
                    <a:pt x="0" y="9701"/>
                    <a:pt x="0" y="0"/>
                  </a:cubicBezTo>
                </a:path>
                <a:path w="21600" h="20811" stroke="0" extrusionOk="0">
                  <a:moveTo>
                    <a:pt x="15814" y="20810"/>
                  </a:moveTo>
                  <a:cubicBezTo>
                    <a:pt x="6467" y="18212"/>
                    <a:pt x="0" y="9701"/>
                    <a:pt x="0" y="0"/>
                  </a:cubicBezTo>
                  <a:lnTo>
                    <a:pt x="21600" y="0"/>
                  </a:lnTo>
                  <a:lnTo>
                    <a:pt x="15814" y="20810"/>
                  </a:lnTo>
                  <a:close/>
                </a:path>
              </a:pathLst>
            </a:custGeom>
            <a:noFill/>
            <a:ln w="19050" cap="rnd">
              <a:solidFill>
                <a:srgbClr val="000000"/>
              </a:solidFill>
              <a:round/>
              <a:headEnd type="none"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73" name="Line 287"/>
            <p:cNvSpPr>
              <a:spLocks noChangeShapeType="1"/>
            </p:cNvSpPr>
            <p:nvPr/>
          </p:nvSpPr>
          <p:spPr bwMode="auto">
            <a:xfrm>
              <a:off x="2805" y="2380"/>
              <a:ext cx="0" cy="134"/>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74" name="Freeform 288"/>
            <p:cNvSpPr>
              <a:spLocks noChangeAspect="1"/>
            </p:cNvSpPr>
            <p:nvPr/>
          </p:nvSpPr>
          <p:spPr bwMode="auto">
            <a:xfrm rot="13917745" flipH="1">
              <a:off x="2920" y="201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11375" name="Freeform 289"/>
            <p:cNvSpPr>
              <a:spLocks noChangeAspect="1"/>
            </p:cNvSpPr>
            <p:nvPr/>
          </p:nvSpPr>
          <p:spPr bwMode="auto">
            <a:xfrm rot="7682255">
              <a:off x="2646" y="201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941346" name="Group 290"/>
          <p:cNvGrpSpPr>
            <a:grpSpLocks/>
          </p:cNvGrpSpPr>
          <p:nvPr/>
        </p:nvGrpSpPr>
        <p:grpSpPr bwMode="auto">
          <a:xfrm>
            <a:off x="2555875" y="4335463"/>
            <a:ext cx="549275" cy="457200"/>
            <a:chOff x="4547" y="1844"/>
            <a:chExt cx="346" cy="288"/>
          </a:xfrm>
        </p:grpSpPr>
        <p:sp>
          <p:nvSpPr>
            <p:cNvPr id="11367" name="Rectangle 291"/>
            <p:cNvSpPr>
              <a:spLocks noChangeArrowheads="1"/>
            </p:cNvSpPr>
            <p:nvPr/>
          </p:nvSpPr>
          <p:spPr bwMode="auto">
            <a:xfrm>
              <a:off x="4552" y="1844"/>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pH</a:t>
              </a:r>
              <a:r>
                <a:rPr lang="en-US" baseline="-25000">
                  <a:latin typeface="Arial Narrow" pitchFamily="34" charset="0"/>
                </a:rPr>
                <a:t>i</a:t>
              </a:r>
            </a:p>
          </p:txBody>
        </p:sp>
        <p:grpSp>
          <p:nvGrpSpPr>
            <p:cNvPr id="11368" name="Group 292"/>
            <p:cNvGrpSpPr>
              <a:grpSpLocks/>
            </p:cNvGrpSpPr>
            <p:nvPr/>
          </p:nvGrpSpPr>
          <p:grpSpPr bwMode="auto">
            <a:xfrm flipH="1">
              <a:off x="4547" y="1869"/>
              <a:ext cx="46" cy="239"/>
              <a:chOff x="743" y="3007"/>
              <a:chExt cx="46" cy="239"/>
            </a:xfrm>
          </p:grpSpPr>
          <p:sp>
            <p:nvSpPr>
              <p:cNvPr id="11369" name="Line 293"/>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70" name="Freeform 294"/>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941351" name="Group 295"/>
          <p:cNvGrpSpPr>
            <a:grpSpLocks/>
          </p:cNvGrpSpPr>
          <p:nvPr/>
        </p:nvGrpSpPr>
        <p:grpSpPr bwMode="auto">
          <a:xfrm>
            <a:off x="2752725" y="5338763"/>
            <a:ext cx="158750" cy="379412"/>
            <a:chOff x="4671" y="2425"/>
            <a:chExt cx="100" cy="239"/>
          </a:xfrm>
        </p:grpSpPr>
        <p:grpSp>
          <p:nvGrpSpPr>
            <p:cNvPr id="11361" name="Group 296"/>
            <p:cNvGrpSpPr>
              <a:grpSpLocks/>
            </p:cNvGrpSpPr>
            <p:nvPr/>
          </p:nvGrpSpPr>
          <p:grpSpPr bwMode="auto">
            <a:xfrm>
              <a:off x="4671" y="2425"/>
              <a:ext cx="46" cy="239"/>
              <a:chOff x="743" y="3007"/>
              <a:chExt cx="46" cy="239"/>
            </a:xfrm>
          </p:grpSpPr>
          <p:sp>
            <p:nvSpPr>
              <p:cNvPr id="11365" name="Line 297"/>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66" name="Freeform 298"/>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11362" name="Group 299"/>
            <p:cNvGrpSpPr>
              <a:grpSpLocks/>
            </p:cNvGrpSpPr>
            <p:nvPr/>
          </p:nvGrpSpPr>
          <p:grpSpPr bwMode="auto">
            <a:xfrm flipH="1" flipV="1">
              <a:off x="4725" y="2425"/>
              <a:ext cx="46" cy="239"/>
              <a:chOff x="743" y="3007"/>
              <a:chExt cx="46" cy="239"/>
            </a:xfrm>
          </p:grpSpPr>
          <p:sp>
            <p:nvSpPr>
              <p:cNvPr id="11363" name="Line 300"/>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64" name="Freeform 301"/>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grpSp>
        <p:nvGrpSpPr>
          <p:cNvPr id="941358" name="Group 302"/>
          <p:cNvGrpSpPr>
            <a:grpSpLocks/>
          </p:cNvGrpSpPr>
          <p:nvPr/>
        </p:nvGrpSpPr>
        <p:grpSpPr bwMode="auto">
          <a:xfrm>
            <a:off x="1157288" y="5929313"/>
            <a:ext cx="1208087" cy="73025"/>
            <a:chOff x="3155" y="2846"/>
            <a:chExt cx="761" cy="46"/>
          </a:xfrm>
        </p:grpSpPr>
        <p:grpSp>
          <p:nvGrpSpPr>
            <p:cNvPr id="11355" name="Group 303"/>
            <p:cNvGrpSpPr>
              <a:grpSpLocks/>
            </p:cNvGrpSpPr>
            <p:nvPr/>
          </p:nvGrpSpPr>
          <p:grpSpPr bwMode="auto">
            <a:xfrm>
              <a:off x="3155" y="2846"/>
              <a:ext cx="761" cy="46"/>
              <a:chOff x="3155" y="2846"/>
              <a:chExt cx="761" cy="46"/>
            </a:xfrm>
          </p:grpSpPr>
          <p:sp>
            <p:nvSpPr>
              <p:cNvPr id="11359" name="Line 304"/>
              <p:cNvSpPr>
                <a:spLocks noChangeShapeType="1"/>
              </p:cNvSpPr>
              <p:nvPr/>
            </p:nvSpPr>
            <p:spPr bwMode="auto">
              <a:xfrm>
                <a:off x="3155" y="2870"/>
                <a:ext cx="681"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60" name="Freeform 305"/>
              <p:cNvSpPr>
                <a:spLocks noChangeAspect="1"/>
              </p:cNvSpPr>
              <p:nvPr/>
            </p:nvSpPr>
            <p:spPr bwMode="auto">
              <a:xfrm rot="16200000" flipH="1">
                <a:off x="3847" y="282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1356" name="Group 306"/>
            <p:cNvGrpSpPr>
              <a:grpSpLocks/>
            </p:cNvGrpSpPr>
            <p:nvPr/>
          </p:nvGrpSpPr>
          <p:grpSpPr bwMode="auto">
            <a:xfrm>
              <a:off x="3163" y="2846"/>
              <a:ext cx="752" cy="46"/>
              <a:chOff x="3163" y="2846"/>
              <a:chExt cx="752" cy="46"/>
            </a:xfrm>
          </p:grpSpPr>
          <p:sp>
            <p:nvSpPr>
              <p:cNvPr id="11357" name="Line 307"/>
              <p:cNvSpPr>
                <a:spLocks noChangeShapeType="1"/>
              </p:cNvSpPr>
              <p:nvPr/>
            </p:nvSpPr>
            <p:spPr bwMode="auto">
              <a:xfrm>
                <a:off x="3163" y="2871"/>
                <a:ext cx="706"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58" name="Freeform 308"/>
              <p:cNvSpPr>
                <a:spLocks noChangeAspect="1"/>
              </p:cNvSpPr>
              <p:nvPr/>
            </p:nvSpPr>
            <p:spPr bwMode="auto">
              <a:xfrm rot="16200000" flipH="1">
                <a:off x="3846" y="282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941365" name="Group 309"/>
          <p:cNvGrpSpPr>
            <a:grpSpLocks/>
          </p:cNvGrpSpPr>
          <p:nvPr/>
        </p:nvGrpSpPr>
        <p:grpSpPr bwMode="auto">
          <a:xfrm>
            <a:off x="476250" y="5222875"/>
            <a:ext cx="534988" cy="631825"/>
            <a:chOff x="134" y="3363"/>
            <a:chExt cx="337" cy="398"/>
          </a:xfrm>
        </p:grpSpPr>
        <p:sp>
          <p:nvSpPr>
            <p:cNvPr id="11350" name="Freeform 310"/>
            <p:cNvSpPr>
              <a:spLocks noChangeAspect="1"/>
            </p:cNvSpPr>
            <p:nvPr/>
          </p:nvSpPr>
          <p:spPr bwMode="auto">
            <a:xfrm flipH="1">
              <a:off x="278" y="3668"/>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nvGrpSpPr>
            <p:cNvPr id="11351" name="Group 311"/>
            <p:cNvGrpSpPr>
              <a:grpSpLocks/>
            </p:cNvGrpSpPr>
            <p:nvPr/>
          </p:nvGrpSpPr>
          <p:grpSpPr bwMode="auto">
            <a:xfrm>
              <a:off x="134" y="3363"/>
              <a:ext cx="337" cy="336"/>
              <a:chOff x="134" y="3363"/>
              <a:chExt cx="337" cy="336"/>
            </a:xfrm>
          </p:grpSpPr>
          <p:sp>
            <p:nvSpPr>
              <p:cNvPr id="11352" name="Arc 312"/>
              <p:cNvSpPr>
                <a:spLocks/>
              </p:cNvSpPr>
              <p:nvPr/>
            </p:nvSpPr>
            <p:spPr bwMode="auto">
              <a:xfrm flipV="1">
                <a:off x="303" y="3363"/>
                <a:ext cx="168" cy="248"/>
              </a:xfrm>
              <a:custGeom>
                <a:avLst/>
                <a:gdLst>
                  <a:gd name="T0" fmla="*/ 0 w 21600"/>
                  <a:gd name="T1" fmla="*/ 0 h 18577"/>
                  <a:gd name="T2" fmla="*/ 0 w 21600"/>
                  <a:gd name="T3" fmla="*/ 0 h 18577"/>
                  <a:gd name="T4" fmla="*/ 0 w 21600"/>
                  <a:gd name="T5" fmla="*/ 0 h 18577"/>
                  <a:gd name="T6" fmla="*/ 0 60000 65536"/>
                  <a:gd name="T7" fmla="*/ 0 60000 65536"/>
                  <a:gd name="T8" fmla="*/ 0 60000 65536"/>
                </a:gdLst>
                <a:ahLst/>
                <a:cxnLst>
                  <a:cxn ang="T6">
                    <a:pos x="T0" y="T1"/>
                  </a:cxn>
                  <a:cxn ang="T7">
                    <a:pos x="T2" y="T3"/>
                  </a:cxn>
                  <a:cxn ang="T8">
                    <a:pos x="T4" y="T5"/>
                  </a:cxn>
                </a:cxnLst>
                <a:rect l="0" t="0" r="r" b="b"/>
                <a:pathLst>
                  <a:path w="21600" h="18577" fill="none" extrusionOk="0">
                    <a:moveTo>
                      <a:pt x="10579" y="18577"/>
                    </a:moveTo>
                    <a:cubicBezTo>
                      <a:pt x="4021" y="14686"/>
                      <a:pt x="0" y="7625"/>
                      <a:pt x="0" y="0"/>
                    </a:cubicBezTo>
                  </a:path>
                  <a:path w="21600" h="18577" stroke="0" extrusionOk="0">
                    <a:moveTo>
                      <a:pt x="10579" y="18577"/>
                    </a:moveTo>
                    <a:cubicBezTo>
                      <a:pt x="4021" y="14686"/>
                      <a:pt x="0" y="7625"/>
                      <a:pt x="0" y="0"/>
                    </a:cubicBezTo>
                    <a:lnTo>
                      <a:pt x="21600" y="0"/>
                    </a:lnTo>
                    <a:lnTo>
                      <a:pt x="10579" y="18577"/>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53" name="Line 313"/>
              <p:cNvSpPr>
                <a:spLocks noChangeShapeType="1"/>
              </p:cNvSpPr>
              <p:nvPr/>
            </p:nvSpPr>
            <p:spPr bwMode="auto">
              <a:xfrm>
                <a:off x="302" y="3568"/>
                <a:ext cx="0" cy="131"/>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54" name="Arc 314"/>
              <p:cNvSpPr>
                <a:spLocks/>
              </p:cNvSpPr>
              <p:nvPr/>
            </p:nvSpPr>
            <p:spPr bwMode="auto">
              <a:xfrm flipH="1" flipV="1">
                <a:off x="134" y="3363"/>
                <a:ext cx="168" cy="248"/>
              </a:xfrm>
              <a:custGeom>
                <a:avLst/>
                <a:gdLst>
                  <a:gd name="T0" fmla="*/ 0 w 21600"/>
                  <a:gd name="T1" fmla="*/ 0 h 18577"/>
                  <a:gd name="T2" fmla="*/ 0 w 21600"/>
                  <a:gd name="T3" fmla="*/ 0 h 18577"/>
                  <a:gd name="T4" fmla="*/ 0 w 21600"/>
                  <a:gd name="T5" fmla="*/ 0 h 18577"/>
                  <a:gd name="T6" fmla="*/ 0 60000 65536"/>
                  <a:gd name="T7" fmla="*/ 0 60000 65536"/>
                  <a:gd name="T8" fmla="*/ 0 60000 65536"/>
                </a:gdLst>
                <a:ahLst/>
                <a:cxnLst>
                  <a:cxn ang="T6">
                    <a:pos x="T0" y="T1"/>
                  </a:cxn>
                  <a:cxn ang="T7">
                    <a:pos x="T2" y="T3"/>
                  </a:cxn>
                  <a:cxn ang="T8">
                    <a:pos x="T4" y="T5"/>
                  </a:cxn>
                </a:cxnLst>
                <a:rect l="0" t="0" r="r" b="b"/>
                <a:pathLst>
                  <a:path w="21600" h="18577" fill="none" extrusionOk="0">
                    <a:moveTo>
                      <a:pt x="10579" y="18577"/>
                    </a:moveTo>
                    <a:cubicBezTo>
                      <a:pt x="4021" y="14686"/>
                      <a:pt x="0" y="7625"/>
                      <a:pt x="0" y="0"/>
                    </a:cubicBezTo>
                  </a:path>
                  <a:path w="21600" h="18577" stroke="0" extrusionOk="0">
                    <a:moveTo>
                      <a:pt x="10579" y="18577"/>
                    </a:moveTo>
                    <a:cubicBezTo>
                      <a:pt x="4021" y="14686"/>
                      <a:pt x="0" y="7625"/>
                      <a:pt x="0" y="0"/>
                    </a:cubicBezTo>
                    <a:lnTo>
                      <a:pt x="21600" y="0"/>
                    </a:lnTo>
                    <a:lnTo>
                      <a:pt x="10579" y="18577"/>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941371" name="Group 315"/>
          <p:cNvGrpSpPr>
            <a:grpSpLocks/>
          </p:cNvGrpSpPr>
          <p:nvPr/>
        </p:nvGrpSpPr>
        <p:grpSpPr bwMode="auto">
          <a:xfrm flipH="1">
            <a:off x="2460625" y="4376738"/>
            <a:ext cx="73025" cy="379412"/>
            <a:chOff x="743" y="3007"/>
            <a:chExt cx="46" cy="239"/>
          </a:xfrm>
        </p:grpSpPr>
        <p:sp>
          <p:nvSpPr>
            <p:cNvPr id="11348" name="Line 316"/>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49" name="Freeform 317"/>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nvGrpSpPr>
          <p:cNvPr id="941374" name="Group 318"/>
          <p:cNvGrpSpPr>
            <a:grpSpLocks/>
          </p:cNvGrpSpPr>
          <p:nvPr/>
        </p:nvGrpSpPr>
        <p:grpSpPr bwMode="auto">
          <a:xfrm flipH="1">
            <a:off x="3044825" y="4376738"/>
            <a:ext cx="73025" cy="379412"/>
            <a:chOff x="743" y="3007"/>
            <a:chExt cx="46" cy="239"/>
          </a:xfrm>
        </p:grpSpPr>
        <p:sp>
          <p:nvSpPr>
            <p:cNvPr id="11346" name="Line 319"/>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47" name="Freeform 320"/>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nvGrpSpPr>
          <p:cNvPr id="941377" name="Group 321"/>
          <p:cNvGrpSpPr>
            <a:grpSpLocks/>
          </p:cNvGrpSpPr>
          <p:nvPr/>
        </p:nvGrpSpPr>
        <p:grpSpPr bwMode="auto">
          <a:xfrm flipH="1">
            <a:off x="3140075" y="4376738"/>
            <a:ext cx="73025" cy="379412"/>
            <a:chOff x="743" y="3007"/>
            <a:chExt cx="46" cy="239"/>
          </a:xfrm>
        </p:grpSpPr>
        <p:sp>
          <p:nvSpPr>
            <p:cNvPr id="11344" name="Line 322"/>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345" name="Freeform 32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sp>
        <p:nvSpPr>
          <p:cNvPr id="941380" name="Rectangle 324"/>
          <p:cNvSpPr>
            <a:spLocks noChangeArrowheads="1"/>
          </p:cNvSpPr>
          <p:nvPr/>
        </p:nvSpPr>
        <p:spPr bwMode="auto">
          <a:xfrm>
            <a:off x="727075" y="4849813"/>
            <a:ext cx="681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3</a:t>
            </a:r>
            <a:endParaRPr lang="en-US">
              <a:solidFill>
                <a:schemeClr val="tx1"/>
              </a:solidFill>
              <a:latin typeface="Arial Narrow" pitchFamily="34" charset="0"/>
            </a:endParaRPr>
          </a:p>
        </p:txBody>
      </p:sp>
      <p:grpSp>
        <p:nvGrpSpPr>
          <p:cNvPr id="11331" name="Group 325"/>
          <p:cNvGrpSpPr>
            <a:grpSpLocks/>
          </p:cNvGrpSpPr>
          <p:nvPr/>
        </p:nvGrpSpPr>
        <p:grpSpPr bwMode="auto">
          <a:xfrm>
            <a:off x="1506538" y="1966913"/>
            <a:ext cx="1525587" cy="514350"/>
            <a:chOff x="949" y="1239"/>
            <a:chExt cx="961" cy="324"/>
          </a:xfrm>
        </p:grpSpPr>
        <p:sp>
          <p:nvSpPr>
            <p:cNvPr id="11339" name="Rectangle 326"/>
            <p:cNvSpPr>
              <a:spLocks noChangeArrowheads="1"/>
            </p:cNvSpPr>
            <p:nvPr/>
          </p:nvSpPr>
          <p:spPr bwMode="auto">
            <a:xfrm>
              <a:off x="949" y="1239"/>
              <a:ext cx="96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0" hangingPunct="0"/>
              <a:r>
                <a:rPr lang="en-US">
                  <a:solidFill>
                    <a:schemeClr val="tx1"/>
                  </a:solidFill>
                  <a:latin typeface="Arial Narrow" pitchFamily="34" charset="0"/>
                </a:rPr>
                <a:t>10 mM NH</a:t>
              </a:r>
              <a:r>
                <a:rPr lang="en-US" baseline="-25000">
                  <a:solidFill>
                    <a:schemeClr val="tx1"/>
                  </a:solidFill>
                  <a:latin typeface="Arial Narrow" pitchFamily="34" charset="0"/>
                </a:rPr>
                <a:t>4</a:t>
              </a:r>
              <a:r>
                <a:rPr lang="en-US">
                  <a:solidFill>
                    <a:schemeClr val="tx1"/>
                  </a:solidFill>
                  <a:latin typeface="Arial Narrow" pitchFamily="34" charset="0"/>
                </a:rPr>
                <a:t>Cl</a:t>
              </a:r>
            </a:p>
          </p:txBody>
        </p:sp>
        <p:grpSp>
          <p:nvGrpSpPr>
            <p:cNvPr id="11340" name="Group 327"/>
            <p:cNvGrpSpPr>
              <a:grpSpLocks/>
            </p:cNvGrpSpPr>
            <p:nvPr/>
          </p:nvGrpSpPr>
          <p:grpSpPr bwMode="auto">
            <a:xfrm>
              <a:off x="1238" y="1504"/>
              <a:ext cx="361" cy="59"/>
              <a:chOff x="1238" y="1504"/>
              <a:chExt cx="361" cy="59"/>
            </a:xfrm>
          </p:grpSpPr>
          <p:sp>
            <p:nvSpPr>
              <p:cNvPr id="11341" name="Line 328"/>
              <p:cNvSpPr>
                <a:spLocks noChangeShapeType="1"/>
              </p:cNvSpPr>
              <p:nvPr/>
            </p:nvSpPr>
            <p:spPr bwMode="auto">
              <a:xfrm>
                <a:off x="1242" y="1504"/>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42" name="Line 329"/>
              <p:cNvSpPr>
                <a:spLocks noChangeShapeType="1"/>
              </p:cNvSpPr>
              <p:nvPr/>
            </p:nvSpPr>
            <p:spPr bwMode="auto">
              <a:xfrm>
                <a:off x="1595" y="1504"/>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43" name="Line 330"/>
              <p:cNvSpPr>
                <a:spLocks noChangeShapeType="1"/>
              </p:cNvSpPr>
              <p:nvPr/>
            </p:nvSpPr>
            <p:spPr bwMode="auto">
              <a:xfrm>
                <a:off x="1238" y="1509"/>
                <a:ext cx="36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941387" name="Group 331"/>
          <p:cNvGrpSpPr>
            <a:grpSpLocks/>
          </p:cNvGrpSpPr>
          <p:nvPr/>
        </p:nvGrpSpPr>
        <p:grpSpPr bwMode="auto">
          <a:xfrm>
            <a:off x="3713163" y="1966913"/>
            <a:ext cx="3165475" cy="512762"/>
            <a:chOff x="2339" y="1239"/>
            <a:chExt cx="1994" cy="323"/>
          </a:xfrm>
        </p:grpSpPr>
        <p:sp>
          <p:nvSpPr>
            <p:cNvPr id="11334" name="Rectangle 332"/>
            <p:cNvSpPr>
              <a:spLocks noChangeArrowheads="1"/>
            </p:cNvSpPr>
            <p:nvPr/>
          </p:nvSpPr>
          <p:spPr bwMode="auto">
            <a:xfrm>
              <a:off x="2843" y="1239"/>
              <a:ext cx="96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0" hangingPunct="0"/>
              <a:r>
                <a:rPr lang="en-US">
                  <a:solidFill>
                    <a:schemeClr val="tx1"/>
                  </a:solidFill>
                  <a:latin typeface="Arial Narrow" pitchFamily="34" charset="0"/>
                </a:rPr>
                <a:t>10 mM NH</a:t>
              </a:r>
              <a:r>
                <a:rPr lang="en-US" baseline="-25000">
                  <a:solidFill>
                    <a:schemeClr val="tx1"/>
                  </a:solidFill>
                  <a:latin typeface="Arial Narrow" pitchFamily="34" charset="0"/>
                </a:rPr>
                <a:t>4</a:t>
              </a:r>
              <a:r>
                <a:rPr lang="en-US">
                  <a:solidFill>
                    <a:schemeClr val="tx1"/>
                  </a:solidFill>
                  <a:latin typeface="Arial Narrow" pitchFamily="34" charset="0"/>
                </a:rPr>
                <a:t>Cl</a:t>
              </a:r>
            </a:p>
          </p:txBody>
        </p:sp>
        <p:grpSp>
          <p:nvGrpSpPr>
            <p:cNvPr id="11335" name="Group 333"/>
            <p:cNvGrpSpPr>
              <a:grpSpLocks/>
            </p:cNvGrpSpPr>
            <p:nvPr/>
          </p:nvGrpSpPr>
          <p:grpSpPr bwMode="auto">
            <a:xfrm>
              <a:off x="2339" y="1503"/>
              <a:ext cx="1994" cy="59"/>
              <a:chOff x="2339" y="1503"/>
              <a:chExt cx="1994" cy="59"/>
            </a:xfrm>
          </p:grpSpPr>
          <p:sp>
            <p:nvSpPr>
              <p:cNvPr id="11336" name="Line 334"/>
              <p:cNvSpPr>
                <a:spLocks noChangeShapeType="1"/>
              </p:cNvSpPr>
              <p:nvPr/>
            </p:nvSpPr>
            <p:spPr bwMode="auto">
              <a:xfrm>
                <a:off x="2344" y="1503"/>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37" name="Line 335"/>
              <p:cNvSpPr>
                <a:spLocks noChangeShapeType="1"/>
              </p:cNvSpPr>
              <p:nvPr/>
            </p:nvSpPr>
            <p:spPr bwMode="auto">
              <a:xfrm>
                <a:off x="4330" y="1503"/>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38" name="Line 336"/>
              <p:cNvSpPr>
                <a:spLocks noChangeShapeType="1"/>
              </p:cNvSpPr>
              <p:nvPr/>
            </p:nvSpPr>
            <p:spPr bwMode="auto">
              <a:xfrm>
                <a:off x="2339" y="1508"/>
                <a:ext cx="199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941393" name="Line 337"/>
          <p:cNvSpPr>
            <a:spLocks noChangeShapeType="1"/>
          </p:cNvSpPr>
          <p:nvPr/>
        </p:nvSpPr>
        <p:spPr bwMode="auto">
          <a:xfrm>
            <a:off x="6827838" y="2871788"/>
            <a:ext cx="0" cy="165100"/>
          </a:xfrm>
          <a:prstGeom prst="line">
            <a:avLst/>
          </a:prstGeom>
          <a:noFill/>
          <a:ln w="9525">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advTm="10390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41387"/>
                                        </p:tgtEl>
                                        <p:attrNameLst>
                                          <p:attrName>style.visibility</p:attrName>
                                        </p:attrNameLst>
                                      </p:cBhvr>
                                      <p:to>
                                        <p:strVal val="visible"/>
                                      </p:to>
                                    </p:set>
                                    <p:animEffect transition="in" filter="dissolve">
                                      <p:cBhvr>
                                        <p:cTn id="7" dur="500"/>
                                        <p:tgtEl>
                                          <p:spTgt spid="9413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941097"/>
                                        </p:tgtEl>
                                        <p:attrNameLst>
                                          <p:attrName>style.visibility</p:attrName>
                                        </p:attrNameLst>
                                      </p:cBhvr>
                                      <p:to>
                                        <p:strVal val="visible"/>
                                      </p:to>
                                    </p:set>
                                    <p:animEffect transition="in" filter="wipe(left)">
                                      <p:cBhvr>
                                        <p:cTn id="12" dur="500"/>
                                        <p:tgtEl>
                                          <p:spTgt spid="94109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41234"/>
                                        </p:tgtEl>
                                        <p:attrNameLst>
                                          <p:attrName>style.visibility</p:attrName>
                                        </p:attrNameLst>
                                      </p:cBhvr>
                                      <p:to>
                                        <p:strVal val="visible"/>
                                      </p:to>
                                    </p:set>
                                    <p:animEffect transition="in" filter="wipe(left)">
                                      <p:cBhvr>
                                        <p:cTn id="17" dur="500"/>
                                        <p:tgtEl>
                                          <p:spTgt spid="94123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941159"/>
                                        </p:tgtEl>
                                        <p:attrNameLst>
                                          <p:attrName>style.visibility</p:attrName>
                                        </p:attrNameLst>
                                      </p:cBhvr>
                                      <p:to>
                                        <p:strVal val="visible"/>
                                      </p:to>
                                    </p:set>
                                    <p:animEffect transition="in" filter="wipe(left)">
                                      <p:cBhvr>
                                        <p:cTn id="22" dur="500"/>
                                        <p:tgtEl>
                                          <p:spTgt spid="94115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941393"/>
                                        </p:tgtEl>
                                        <p:attrNameLst>
                                          <p:attrName>style.visibility</p:attrName>
                                        </p:attrNameLst>
                                      </p:cBhvr>
                                      <p:to>
                                        <p:strVal val="visible"/>
                                      </p:to>
                                    </p:set>
                                    <p:animEffect transition="in" filter="wipe(down)">
                                      <p:cBhvr>
                                        <p:cTn id="27" dur="500"/>
                                        <p:tgtEl>
                                          <p:spTgt spid="94139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41119"/>
                                        </p:tgtEl>
                                        <p:attrNameLst>
                                          <p:attrName>style.visibility</p:attrName>
                                        </p:attrNameLst>
                                      </p:cBhvr>
                                      <p:to>
                                        <p:strVal val="visible"/>
                                      </p:to>
                                    </p:set>
                                    <p:animEffect transition="in" filter="wipe(left)">
                                      <p:cBhvr>
                                        <p:cTn id="32" dur="500"/>
                                        <p:tgtEl>
                                          <p:spTgt spid="94111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941232"/>
                                        </p:tgtEl>
                                        <p:attrNameLst>
                                          <p:attrName>style.visibility</p:attrName>
                                        </p:attrNameLst>
                                      </p:cBhvr>
                                      <p:to>
                                        <p:strVal val="visible"/>
                                      </p:to>
                                    </p:set>
                                    <p:animEffect transition="in" filter="dissolve">
                                      <p:cBhvr>
                                        <p:cTn id="37" dur="500"/>
                                        <p:tgtEl>
                                          <p:spTgt spid="941232"/>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941233"/>
                                        </p:tgtEl>
                                        <p:attrNameLst>
                                          <p:attrName>style.visibility</p:attrName>
                                        </p:attrNameLst>
                                      </p:cBhvr>
                                      <p:to>
                                        <p:strVal val="visible"/>
                                      </p:to>
                                    </p:set>
                                    <p:animEffect transition="in" filter="wipe(up)">
                                      <p:cBhvr>
                                        <p:cTn id="41" dur="500"/>
                                        <p:tgtEl>
                                          <p:spTgt spid="94123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53" presetClass="entr" presetSubtype="0" fill="hold" nodeType="clickEffect">
                                  <p:stCondLst>
                                    <p:cond delay="0"/>
                                  </p:stCondLst>
                                  <p:childTnLst>
                                    <p:set>
                                      <p:cBhvr>
                                        <p:cTn id="45" dur="1" fill="hold">
                                          <p:stCondLst>
                                            <p:cond delay="0"/>
                                          </p:stCondLst>
                                        </p:cTn>
                                        <p:tgtEl>
                                          <p:spTgt spid="941299"/>
                                        </p:tgtEl>
                                        <p:attrNameLst>
                                          <p:attrName>style.visibility</p:attrName>
                                        </p:attrNameLst>
                                      </p:cBhvr>
                                      <p:to>
                                        <p:strVal val="visible"/>
                                      </p:to>
                                    </p:set>
                                    <p:anim calcmode="lin" valueType="num">
                                      <p:cBhvr>
                                        <p:cTn id="46" dur="500" fill="hold"/>
                                        <p:tgtEl>
                                          <p:spTgt spid="941299"/>
                                        </p:tgtEl>
                                        <p:attrNameLst>
                                          <p:attrName>ppt_w</p:attrName>
                                        </p:attrNameLst>
                                      </p:cBhvr>
                                      <p:tavLst>
                                        <p:tav tm="0">
                                          <p:val>
                                            <p:fltVal val="0"/>
                                          </p:val>
                                        </p:tav>
                                        <p:tav tm="100000">
                                          <p:val>
                                            <p:strVal val="#ppt_w"/>
                                          </p:val>
                                        </p:tav>
                                      </p:tavLst>
                                    </p:anim>
                                    <p:anim calcmode="lin" valueType="num">
                                      <p:cBhvr>
                                        <p:cTn id="47" dur="500" fill="hold"/>
                                        <p:tgtEl>
                                          <p:spTgt spid="941299"/>
                                        </p:tgtEl>
                                        <p:attrNameLst>
                                          <p:attrName>ppt_h</p:attrName>
                                        </p:attrNameLst>
                                      </p:cBhvr>
                                      <p:tavLst>
                                        <p:tav tm="0">
                                          <p:val>
                                            <p:fltVal val="0"/>
                                          </p:val>
                                        </p:tav>
                                        <p:tav tm="100000">
                                          <p:val>
                                            <p:strVal val="#ppt_h"/>
                                          </p:val>
                                        </p:tav>
                                      </p:tavLst>
                                    </p:anim>
                                    <p:animEffect transition="in" filter="fade">
                                      <p:cBhvr>
                                        <p:cTn id="48" dur="500"/>
                                        <p:tgtEl>
                                          <p:spTgt spid="941299"/>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941306"/>
                                        </p:tgtEl>
                                        <p:attrNameLst>
                                          <p:attrName>style.visibility</p:attrName>
                                        </p:attrNameLst>
                                      </p:cBhvr>
                                      <p:to>
                                        <p:strVal val="visible"/>
                                      </p:to>
                                    </p:set>
                                    <p:animEffect transition="in" filter="dissolve">
                                      <p:cBhvr>
                                        <p:cTn id="53" dur="500"/>
                                        <p:tgtEl>
                                          <p:spTgt spid="941306"/>
                                        </p:tgtEl>
                                      </p:cBhvr>
                                    </p:animEffect>
                                  </p:childTnLst>
                                </p:cTn>
                              </p:par>
                              <p:par>
                                <p:cTn id="54" presetID="9" presetClass="entr" presetSubtype="0" fill="hold" grpId="0" nodeType="withEffect">
                                  <p:stCondLst>
                                    <p:cond delay="0"/>
                                  </p:stCondLst>
                                  <p:childTnLst>
                                    <p:set>
                                      <p:cBhvr>
                                        <p:cTn id="55" dur="1" fill="hold">
                                          <p:stCondLst>
                                            <p:cond delay="0"/>
                                          </p:stCondLst>
                                        </p:cTn>
                                        <p:tgtEl>
                                          <p:spTgt spid="941305"/>
                                        </p:tgtEl>
                                        <p:attrNameLst>
                                          <p:attrName>style.visibility</p:attrName>
                                        </p:attrNameLst>
                                      </p:cBhvr>
                                      <p:to>
                                        <p:strVal val="visible"/>
                                      </p:to>
                                    </p:set>
                                    <p:animEffect transition="in" filter="dissolve">
                                      <p:cBhvr>
                                        <p:cTn id="56" dur="500"/>
                                        <p:tgtEl>
                                          <p:spTgt spid="941305"/>
                                        </p:tgtEl>
                                      </p:cBhvr>
                                    </p:animEffect>
                                  </p:childTnLst>
                                </p:cTn>
                              </p:par>
                              <p:par>
                                <p:cTn id="57" presetID="9" presetClass="entr" presetSubtype="0" fill="hold" grpId="2" nodeType="withEffect">
                                  <p:stCondLst>
                                    <p:cond delay="0"/>
                                  </p:stCondLst>
                                  <p:childTnLst>
                                    <p:set>
                                      <p:cBhvr>
                                        <p:cTn id="58" dur="1" fill="hold">
                                          <p:stCondLst>
                                            <p:cond delay="0"/>
                                          </p:stCondLst>
                                        </p:cTn>
                                        <p:tgtEl>
                                          <p:spTgt spid="941380"/>
                                        </p:tgtEl>
                                        <p:attrNameLst>
                                          <p:attrName>style.visibility</p:attrName>
                                        </p:attrNameLst>
                                      </p:cBhvr>
                                      <p:to>
                                        <p:strVal val="visible"/>
                                      </p:to>
                                    </p:set>
                                    <p:animEffect transition="in" filter="dissolve">
                                      <p:cBhvr>
                                        <p:cTn id="59" dur="500"/>
                                        <p:tgtEl>
                                          <p:spTgt spid="941380"/>
                                        </p:tgtEl>
                                      </p:cBhvr>
                                    </p:animEffect>
                                  </p:childTnLst>
                                </p:cTn>
                              </p:par>
                              <p:par>
                                <p:cTn id="60" presetID="9" presetClass="entr" presetSubtype="0" fill="hold" grpId="0" nodeType="withEffect">
                                  <p:stCondLst>
                                    <p:cond delay="0"/>
                                  </p:stCondLst>
                                  <p:childTnLst>
                                    <p:set>
                                      <p:cBhvr>
                                        <p:cTn id="61" dur="1" fill="hold">
                                          <p:stCondLst>
                                            <p:cond delay="0"/>
                                          </p:stCondLst>
                                        </p:cTn>
                                        <p:tgtEl>
                                          <p:spTgt spid="941304"/>
                                        </p:tgtEl>
                                        <p:attrNameLst>
                                          <p:attrName>style.visibility</p:attrName>
                                        </p:attrNameLst>
                                      </p:cBhvr>
                                      <p:to>
                                        <p:strVal val="visible"/>
                                      </p:to>
                                    </p:set>
                                    <p:animEffect transition="in" filter="dissolve">
                                      <p:cBhvr>
                                        <p:cTn id="62" dur="500"/>
                                        <p:tgtEl>
                                          <p:spTgt spid="941304"/>
                                        </p:tgtEl>
                                      </p:cBhvr>
                                    </p:animEffect>
                                  </p:childTnLst>
                                </p:cTn>
                              </p:par>
                              <p:par>
                                <p:cTn id="63" presetID="9" presetClass="entr" presetSubtype="0" fill="hold" nodeType="withEffect">
                                  <p:stCondLst>
                                    <p:cond delay="0"/>
                                  </p:stCondLst>
                                  <p:childTnLst>
                                    <p:set>
                                      <p:cBhvr>
                                        <p:cTn id="64" dur="1" fill="hold">
                                          <p:stCondLst>
                                            <p:cond delay="0"/>
                                          </p:stCondLst>
                                        </p:cTn>
                                        <p:tgtEl>
                                          <p:spTgt spid="941307"/>
                                        </p:tgtEl>
                                        <p:attrNameLst>
                                          <p:attrName>style.visibility</p:attrName>
                                        </p:attrNameLst>
                                      </p:cBhvr>
                                      <p:to>
                                        <p:strVal val="visible"/>
                                      </p:to>
                                    </p:set>
                                    <p:animEffect transition="in" filter="dissolve">
                                      <p:cBhvr>
                                        <p:cTn id="65" dur="500"/>
                                        <p:tgtEl>
                                          <p:spTgt spid="941307"/>
                                        </p:tgtEl>
                                      </p:cBhvr>
                                    </p:animEffect>
                                  </p:childTnLst>
                                </p:cTn>
                              </p:par>
                              <p:par>
                                <p:cTn id="66" presetID="9" presetClass="entr" presetSubtype="0" fill="hold" nodeType="withEffect">
                                  <p:stCondLst>
                                    <p:cond delay="0"/>
                                  </p:stCondLst>
                                  <p:childTnLst>
                                    <p:set>
                                      <p:cBhvr>
                                        <p:cTn id="67" dur="1" fill="hold">
                                          <p:stCondLst>
                                            <p:cond delay="0"/>
                                          </p:stCondLst>
                                        </p:cTn>
                                        <p:tgtEl>
                                          <p:spTgt spid="941315"/>
                                        </p:tgtEl>
                                        <p:attrNameLst>
                                          <p:attrName>style.visibility</p:attrName>
                                        </p:attrNameLst>
                                      </p:cBhvr>
                                      <p:to>
                                        <p:strVal val="visible"/>
                                      </p:to>
                                    </p:set>
                                    <p:animEffect transition="in" filter="dissolve">
                                      <p:cBhvr>
                                        <p:cTn id="68" dur="500"/>
                                        <p:tgtEl>
                                          <p:spTgt spid="941315"/>
                                        </p:tgtEl>
                                      </p:cBhvr>
                                    </p:animEffect>
                                  </p:childTnLst>
                                </p:cTn>
                              </p:par>
                              <p:par>
                                <p:cTn id="69" presetID="9" presetClass="entr" presetSubtype="0" fill="hold" grpId="0" nodeType="withEffect">
                                  <p:stCondLst>
                                    <p:cond delay="0"/>
                                  </p:stCondLst>
                                  <p:childTnLst>
                                    <p:set>
                                      <p:cBhvr>
                                        <p:cTn id="70" dur="1" fill="hold">
                                          <p:stCondLst>
                                            <p:cond delay="0"/>
                                          </p:stCondLst>
                                        </p:cTn>
                                        <p:tgtEl>
                                          <p:spTgt spid="941330"/>
                                        </p:tgtEl>
                                        <p:attrNameLst>
                                          <p:attrName>style.visibility</p:attrName>
                                        </p:attrNameLst>
                                      </p:cBhvr>
                                      <p:to>
                                        <p:strVal val="visible"/>
                                      </p:to>
                                    </p:set>
                                    <p:animEffect transition="in" filter="dissolve">
                                      <p:cBhvr>
                                        <p:cTn id="71" dur="500"/>
                                        <p:tgtEl>
                                          <p:spTgt spid="941330"/>
                                        </p:tgtEl>
                                      </p:cBhvr>
                                    </p:animEffect>
                                  </p:childTnLst>
                                </p:cTn>
                              </p:par>
                              <p:par>
                                <p:cTn id="72" presetID="9" presetClass="entr" presetSubtype="0" fill="hold" grpId="0" nodeType="withEffect">
                                  <p:stCondLst>
                                    <p:cond delay="0"/>
                                  </p:stCondLst>
                                  <p:childTnLst>
                                    <p:set>
                                      <p:cBhvr>
                                        <p:cTn id="73" dur="1" fill="hold">
                                          <p:stCondLst>
                                            <p:cond delay="0"/>
                                          </p:stCondLst>
                                        </p:cTn>
                                        <p:tgtEl>
                                          <p:spTgt spid="941314"/>
                                        </p:tgtEl>
                                        <p:attrNameLst>
                                          <p:attrName>style.visibility</p:attrName>
                                        </p:attrNameLst>
                                      </p:cBhvr>
                                      <p:to>
                                        <p:strVal val="visible"/>
                                      </p:to>
                                    </p:set>
                                    <p:animEffect transition="in" filter="dissolve">
                                      <p:cBhvr>
                                        <p:cTn id="74" dur="500"/>
                                        <p:tgtEl>
                                          <p:spTgt spid="941314"/>
                                        </p:tgtEl>
                                      </p:cBhvr>
                                    </p:animEffect>
                                  </p:childTnLst>
                                </p:cTn>
                              </p:par>
                              <p:par>
                                <p:cTn id="75" presetID="9" presetClass="entr" presetSubtype="0" fill="hold" grpId="0" nodeType="withEffect">
                                  <p:stCondLst>
                                    <p:cond delay="0"/>
                                  </p:stCondLst>
                                  <p:childTnLst>
                                    <p:set>
                                      <p:cBhvr>
                                        <p:cTn id="76" dur="1" fill="hold">
                                          <p:stCondLst>
                                            <p:cond delay="0"/>
                                          </p:stCondLst>
                                        </p:cTn>
                                        <p:tgtEl>
                                          <p:spTgt spid="941331"/>
                                        </p:tgtEl>
                                        <p:attrNameLst>
                                          <p:attrName>style.visibility</p:attrName>
                                        </p:attrNameLst>
                                      </p:cBhvr>
                                      <p:to>
                                        <p:strVal val="visible"/>
                                      </p:to>
                                    </p:set>
                                    <p:animEffect transition="in" filter="dissolve">
                                      <p:cBhvr>
                                        <p:cTn id="77" dur="500"/>
                                        <p:tgtEl>
                                          <p:spTgt spid="941331"/>
                                        </p:tgtEl>
                                      </p:cBhvr>
                                    </p:animEffect>
                                  </p:childTnLst>
                                </p:cTn>
                              </p:par>
                              <p:par>
                                <p:cTn id="78" presetID="9" presetClass="entr" presetSubtype="0" fill="hold" nodeType="withEffect">
                                  <p:stCondLst>
                                    <p:cond delay="0"/>
                                  </p:stCondLst>
                                  <p:childTnLst>
                                    <p:set>
                                      <p:cBhvr>
                                        <p:cTn id="79" dur="1" fill="hold">
                                          <p:stCondLst>
                                            <p:cond delay="0"/>
                                          </p:stCondLst>
                                        </p:cTn>
                                        <p:tgtEl>
                                          <p:spTgt spid="941351"/>
                                        </p:tgtEl>
                                        <p:attrNameLst>
                                          <p:attrName>style.visibility</p:attrName>
                                        </p:attrNameLst>
                                      </p:cBhvr>
                                      <p:to>
                                        <p:strVal val="visible"/>
                                      </p:to>
                                    </p:set>
                                    <p:animEffect transition="in" filter="dissolve">
                                      <p:cBhvr>
                                        <p:cTn id="80" dur="500"/>
                                        <p:tgtEl>
                                          <p:spTgt spid="941351"/>
                                        </p:tgtEl>
                                      </p:cBhvr>
                                    </p:animEffect>
                                  </p:childTnLst>
                                </p:cTn>
                              </p:par>
                              <p:par>
                                <p:cTn id="81" presetID="9" presetClass="entr" presetSubtype="0" fill="hold" grpId="0" nodeType="withEffect">
                                  <p:stCondLst>
                                    <p:cond delay="0"/>
                                  </p:stCondLst>
                                  <p:childTnLst>
                                    <p:set>
                                      <p:cBhvr>
                                        <p:cTn id="82" dur="1" fill="hold">
                                          <p:stCondLst>
                                            <p:cond delay="0"/>
                                          </p:stCondLst>
                                        </p:cTn>
                                        <p:tgtEl>
                                          <p:spTgt spid="941332"/>
                                        </p:tgtEl>
                                        <p:attrNameLst>
                                          <p:attrName>style.visibility</p:attrName>
                                        </p:attrNameLst>
                                      </p:cBhvr>
                                      <p:to>
                                        <p:strVal val="visible"/>
                                      </p:to>
                                    </p:set>
                                    <p:animEffect transition="in" filter="dissolve">
                                      <p:cBhvr>
                                        <p:cTn id="83" dur="500"/>
                                        <p:tgtEl>
                                          <p:spTgt spid="941332"/>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22" presetClass="entr" presetSubtype="8" fill="hold" nodeType="clickEffect">
                                  <p:stCondLst>
                                    <p:cond delay="0"/>
                                  </p:stCondLst>
                                  <p:childTnLst>
                                    <p:set>
                                      <p:cBhvr>
                                        <p:cTn id="87" dur="1" fill="hold">
                                          <p:stCondLst>
                                            <p:cond delay="0"/>
                                          </p:stCondLst>
                                        </p:cTn>
                                        <p:tgtEl>
                                          <p:spTgt spid="941358"/>
                                        </p:tgtEl>
                                        <p:attrNameLst>
                                          <p:attrName>style.visibility</p:attrName>
                                        </p:attrNameLst>
                                      </p:cBhvr>
                                      <p:to>
                                        <p:strVal val="visible"/>
                                      </p:to>
                                    </p:set>
                                    <p:animEffect transition="in" filter="wipe(left)">
                                      <p:cBhvr>
                                        <p:cTn id="88" dur="500"/>
                                        <p:tgtEl>
                                          <p:spTgt spid="941358"/>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xit" presetSubtype="0" fill="hold" nodeType="clickEffect">
                                  <p:stCondLst>
                                    <p:cond delay="0"/>
                                  </p:stCondLst>
                                  <p:childTnLst>
                                    <p:animEffect transition="out" filter="dissolve">
                                      <p:cBhvr>
                                        <p:cTn id="92" dur="500"/>
                                        <p:tgtEl>
                                          <p:spTgt spid="941351"/>
                                        </p:tgtEl>
                                      </p:cBhvr>
                                    </p:animEffect>
                                    <p:set>
                                      <p:cBhvr>
                                        <p:cTn id="93" dur="1" fill="hold">
                                          <p:stCondLst>
                                            <p:cond delay="499"/>
                                          </p:stCondLst>
                                        </p:cTn>
                                        <p:tgtEl>
                                          <p:spTgt spid="941351"/>
                                        </p:tgtEl>
                                        <p:attrNameLst>
                                          <p:attrName>style.visibility</p:attrName>
                                        </p:attrNameLst>
                                      </p:cBhvr>
                                      <p:to>
                                        <p:strVal val="hidden"/>
                                      </p:to>
                                    </p:set>
                                  </p:childTnLst>
                                </p:cTn>
                              </p:par>
                              <p:par>
                                <p:cTn id="94" presetID="1" presetClass="exit" presetSubtype="0" fill="hold" grpId="1" nodeType="withEffect">
                                  <p:stCondLst>
                                    <p:cond delay="0"/>
                                  </p:stCondLst>
                                  <p:childTnLst>
                                    <p:set>
                                      <p:cBhvr>
                                        <p:cTn id="95" dur="1" fill="hold">
                                          <p:stCondLst>
                                            <p:cond delay="0"/>
                                          </p:stCondLst>
                                        </p:cTn>
                                        <p:tgtEl>
                                          <p:spTgt spid="941314"/>
                                        </p:tgtEl>
                                        <p:attrNameLst>
                                          <p:attrName>style.visibility</p:attrName>
                                        </p:attrNameLst>
                                      </p:cBhvr>
                                      <p:to>
                                        <p:strVal val="hidden"/>
                                      </p:to>
                                    </p:set>
                                  </p:childTnLst>
                                </p:cTn>
                              </p:par>
                              <p:par>
                                <p:cTn id="96" presetID="22" presetClass="entr" presetSubtype="4" fill="hold" nodeType="withEffect">
                                  <p:stCondLst>
                                    <p:cond delay="0"/>
                                  </p:stCondLst>
                                  <p:childTnLst>
                                    <p:set>
                                      <p:cBhvr>
                                        <p:cTn id="97" dur="1" fill="hold">
                                          <p:stCondLst>
                                            <p:cond delay="0"/>
                                          </p:stCondLst>
                                        </p:cTn>
                                        <p:tgtEl>
                                          <p:spTgt spid="941340"/>
                                        </p:tgtEl>
                                        <p:attrNameLst>
                                          <p:attrName>style.visibility</p:attrName>
                                        </p:attrNameLst>
                                      </p:cBhvr>
                                      <p:to>
                                        <p:strVal val="visible"/>
                                      </p:to>
                                    </p:set>
                                    <p:animEffect transition="in" filter="wipe(down)">
                                      <p:cBhvr>
                                        <p:cTn id="98" dur="500"/>
                                        <p:tgtEl>
                                          <p:spTgt spid="941340"/>
                                        </p:tgtEl>
                                      </p:cBhvr>
                                    </p:animEffect>
                                  </p:childTnLst>
                                </p:cTn>
                              </p:par>
                            </p:childTnLst>
                          </p:cTn>
                        </p:par>
                        <p:par>
                          <p:cTn id="99" fill="hold" nodeType="afterGroup">
                            <p:stCondLst>
                              <p:cond delay="500"/>
                            </p:stCondLst>
                            <p:childTnLst>
                              <p:par>
                                <p:cTn id="100" presetID="9" presetClass="entr" presetSubtype="0" fill="hold" nodeType="afterEffect">
                                  <p:stCondLst>
                                    <p:cond delay="0"/>
                                  </p:stCondLst>
                                  <p:childTnLst>
                                    <p:set>
                                      <p:cBhvr>
                                        <p:cTn id="101" dur="1" fill="hold">
                                          <p:stCondLst>
                                            <p:cond delay="0"/>
                                          </p:stCondLst>
                                        </p:cTn>
                                        <p:tgtEl>
                                          <p:spTgt spid="941346"/>
                                        </p:tgtEl>
                                        <p:attrNameLst>
                                          <p:attrName>style.visibility</p:attrName>
                                        </p:attrNameLst>
                                      </p:cBhvr>
                                      <p:to>
                                        <p:strVal val="visible"/>
                                      </p:to>
                                    </p:set>
                                    <p:animEffect transition="in" filter="dissolve">
                                      <p:cBhvr>
                                        <p:cTn id="102" dur="500"/>
                                        <p:tgtEl>
                                          <p:spTgt spid="941346"/>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xit" presetSubtype="0" fill="hold" nodeType="clickEffect">
                                  <p:stCondLst>
                                    <p:cond delay="0"/>
                                  </p:stCondLst>
                                  <p:childTnLst>
                                    <p:animEffect transition="out" filter="dissolve">
                                      <p:cBhvr>
                                        <p:cTn id="106" dur="500"/>
                                        <p:tgtEl>
                                          <p:spTgt spid="941315"/>
                                        </p:tgtEl>
                                      </p:cBhvr>
                                    </p:animEffect>
                                    <p:set>
                                      <p:cBhvr>
                                        <p:cTn id="107" dur="1" fill="hold">
                                          <p:stCondLst>
                                            <p:cond delay="499"/>
                                          </p:stCondLst>
                                        </p:cTn>
                                        <p:tgtEl>
                                          <p:spTgt spid="941315"/>
                                        </p:tgtEl>
                                        <p:attrNameLst>
                                          <p:attrName>style.visibility</p:attrName>
                                        </p:attrNameLst>
                                      </p:cBhvr>
                                      <p:to>
                                        <p:strVal val="hidden"/>
                                      </p:to>
                                    </p:set>
                                  </p:childTnLst>
                                </p:cTn>
                              </p:par>
                              <p:par>
                                <p:cTn id="108" presetID="22" presetClass="entr" presetSubtype="2" fill="hold" nodeType="withEffect">
                                  <p:stCondLst>
                                    <p:cond delay="0"/>
                                  </p:stCondLst>
                                  <p:childTnLst>
                                    <p:set>
                                      <p:cBhvr>
                                        <p:cTn id="109" dur="1" fill="hold">
                                          <p:stCondLst>
                                            <p:cond delay="0"/>
                                          </p:stCondLst>
                                        </p:cTn>
                                        <p:tgtEl>
                                          <p:spTgt spid="941333"/>
                                        </p:tgtEl>
                                        <p:attrNameLst>
                                          <p:attrName>style.visibility</p:attrName>
                                        </p:attrNameLst>
                                      </p:cBhvr>
                                      <p:to>
                                        <p:strVal val="visible"/>
                                      </p:to>
                                    </p:set>
                                    <p:animEffect transition="in" filter="wipe(right)">
                                      <p:cBhvr>
                                        <p:cTn id="110" dur="500"/>
                                        <p:tgtEl>
                                          <p:spTgt spid="941333"/>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9" presetClass="exit" presetSubtype="0" fill="hold" nodeType="clickEffect">
                                  <p:stCondLst>
                                    <p:cond delay="0"/>
                                  </p:stCondLst>
                                  <p:childTnLst>
                                    <p:animEffect transition="out" filter="dissolve">
                                      <p:cBhvr>
                                        <p:cTn id="114" dur="500"/>
                                        <p:tgtEl>
                                          <p:spTgt spid="941307"/>
                                        </p:tgtEl>
                                      </p:cBhvr>
                                    </p:animEffect>
                                    <p:set>
                                      <p:cBhvr>
                                        <p:cTn id="115" dur="1" fill="hold">
                                          <p:stCondLst>
                                            <p:cond delay="499"/>
                                          </p:stCondLst>
                                        </p:cTn>
                                        <p:tgtEl>
                                          <p:spTgt spid="941307"/>
                                        </p:tgtEl>
                                        <p:attrNameLst>
                                          <p:attrName>style.visibility</p:attrName>
                                        </p:attrNameLst>
                                      </p:cBhvr>
                                      <p:to>
                                        <p:strVal val="hidden"/>
                                      </p:to>
                                    </p:set>
                                  </p:childTnLst>
                                </p:cTn>
                              </p:par>
                              <p:par>
                                <p:cTn id="116" presetID="9" presetClass="exit" presetSubtype="0" fill="hold" grpId="1" nodeType="withEffect">
                                  <p:stCondLst>
                                    <p:cond delay="0"/>
                                  </p:stCondLst>
                                  <p:childTnLst>
                                    <p:animEffect transition="out" filter="dissolve">
                                      <p:cBhvr>
                                        <p:cTn id="117" dur="500"/>
                                        <p:tgtEl>
                                          <p:spTgt spid="941306"/>
                                        </p:tgtEl>
                                      </p:cBhvr>
                                    </p:animEffect>
                                    <p:set>
                                      <p:cBhvr>
                                        <p:cTn id="118" dur="1" fill="hold">
                                          <p:stCondLst>
                                            <p:cond delay="499"/>
                                          </p:stCondLst>
                                        </p:cTn>
                                        <p:tgtEl>
                                          <p:spTgt spid="941306"/>
                                        </p:tgtEl>
                                        <p:attrNameLst>
                                          <p:attrName>style.visibility</p:attrName>
                                        </p:attrNameLst>
                                      </p:cBhvr>
                                      <p:to>
                                        <p:strVal val="hidden"/>
                                      </p:to>
                                    </p:set>
                                  </p:childTnLst>
                                </p:cTn>
                              </p:par>
                              <p:par>
                                <p:cTn id="119" presetID="22" presetClass="entr" presetSubtype="1" fill="hold" nodeType="withEffect">
                                  <p:stCondLst>
                                    <p:cond delay="0"/>
                                  </p:stCondLst>
                                  <p:childTnLst>
                                    <p:set>
                                      <p:cBhvr>
                                        <p:cTn id="120" dur="1" fill="hold">
                                          <p:stCondLst>
                                            <p:cond delay="0"/>
                                          </p:stCondLst>
                                        </p:cTn>
                                        <p:tgtEl>
                                          <p:spTgt spid="941365"/>
                                        </p:tgtEl>
                                        <p:attrNameLst>
                                          <p:attrName>style.visibility</p:attrName>
                                        </p:attrNameLst>
                                      </p:cBhvr>
                                      <p:to>
                                        <p:strVal val="visible"/>
                                      </p:to>
                                    </p:set>
                                    <p:animEffect transition="in" filter="wipe(up)">
                                      <p:cBhvr>
                                        <p:cTn id="121" dur="500"/>
                                        <p:tgtEl>
                                          <p:spTgt spid="941365"/>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9" presetClass="exit" presetSubtype="0" fill="hold" grpId="1" nodeType="clickEffect">
                                  <p:stCondLst>
                                    <p:cond delay="0"/>
                                  </p:stCondLst>
                                  <p:childTnLst>
                                    <p:animEffect transition="out" filter="dissolve">
                                      <p:cBhvr>
                                        <p:cTn id="125" dur="500"/>
                                        <p:tgtEl>
                                          <p:spTgt spid="941305"/>
                                        </p:tgtEl>
                                      </p:cBhvr>
                                    </p:animEffect>
                                    <p:set>
                                      <p:cBhvr>
                                        <p:cTn id="126" dur="1" fill="hold">
                                          <p:stCondLst>
                                            <p:cond delay="499"/>
                                          </p:stCondLst>
                                        </p:cTn>
                                        <p:tgtEl>
                                          <p:spTgt spid="941305"/>
                                        </p:tgtEl>
                                        <p:attrNameLst>
                                          <p:attrName>style.visibility</p:attrName>
                                        </p:attrNameLst>
                                      </p:cBhvr>
                                      <p:to>
                                        <p:strVal val="hidden"/>
                                      </p:to>
                                    </p:set>
                                  </p:childTnLst>
                                </p:cTn>
                              </p:par>
                              <p:par>
                                <p:cTn id="127" presetID="9" presetClass="exit" presetSubtype="0" fill="hold" grpId="2" nodeType="withEffect">
                                  <p:stCondLst>
                                    <p:cond delay="0"/>
                                  </p:stCondLst>
                                  <p:childTnLst>
                                    <p:animEffect transition="out" filter="dissolve">
                                      <p:cBhvr>
                                        <p:cTn id="128" dur="500"/>
                                        <p:tgtEl>
                                          <p:spTgt spid="941306"/>
                                        </p:tgtEl>
                                      </p:cBhvr>
                                    </p:animEffect>
                                    <p:set>
                                      <p:cBhvr>
                                        <p:cTn id="129" dur="1" fill="hold">
                                          <p:stCondLst>
                                            <p:cond delay="499"/>
                                          </p:stCondLst>
                                        </p:cTn>
                                        <p:tgtEl>
                                          <p:spTgt spid="941306"/>
                                        </p:tgtEl>
                                        <p:attrNameLst>
                                          <p:attrName>style.visibility</p:attrName>
                                        </p:attrNameLst>
                                      </p:cBhvr>
                                      <p:to>
                                        <p:strVal val="hidden"/>
                                      </p:to>
                                    </p:set>
                                  </p:childTnLst>
                                </p:cTn>
                              </p:par>
                              <p:par>
                                <p:cTn id="130" presetID="9" presetClass="exit" presetSubtype="0" fill="hold" grpId="3" nodeType="withEffect">
                                  <p:stCondLst>
                                    <p:cond delay="0"/>
                                  </p:stCondLst>
                                  <p:childTnLst>
                                    <p:animEffect transition="out" filter="dissolve">
                                      <p:cBhvr>
                                        <p:cTn id="131" dur="500"/>
                                        <p:tgtEl>
                                          <p:spTgt spid="941380"/>
                                        </p:tgtEl>
                                      </p:cBhvr>
                                    </p:animEffect>
                                    <p:set>
                                      <p:cBhvr>
                                        <p:cTn id="132" dur="1" fill="hold">
                                          <p:stCondLst>
                                            <p:cond delay="499"/>
                                          </p:stCondLst>
                                        </p:cTn>
                                        <p:tgtEl>
                                          <p:spTgt spid="941380"/>
                                        </p:tgtEl>
                                        <p:attrNameLst>
                                          <p:attrName>style.visibility</p:attrName>
                                        </p:attrNameLst>
                                      </p:cBhvr>
                                      <p:to>
                                        <p:strVal val="hidden"/>
                                      </p:to>
                                    </p:set>
                                  </p:childTnLst>
                                </p:cTn>
                              </p:par>
                              <p:par>
                                <p:cTn id="133" presetID="9" presetClass="exit" presetSubtype="0" fill="hold" nodeType="withEffect">
                                  <p:stCondLst>
                                    <p:cond delay="0"/>
                                  </p:stCondLst>
                                  <p:childTnLst>
                                    <p:animEffect transition="out" filter="dissolve">
                                      <p:cBhvr>
                                        <p:cTn id="134" dur="500"/>
                                        <p:tgtEl>
                                          <p:spTgt spid="941365"/>
                                        </p:tgtEl>
                                      </p:cBhvr>
                                    </p:animEffect>
                                    <p:set>
                                      <p:cBhvr>
                                        <p:cTn id="135" dur="1" fill="hold">
                                          <p:stCondLst>
                                            <p:cond delay="499"/>
                                          </p:stCondLst>
                                        </p:cTn>
                                        <p:tgtEl>
                                          <p:spTgt spid="941365"/>
                                        </p:tgtEl>
                                        <p:attrNameLst>
                                          <p:attrName>style.visibility</p:attrName>
                                        </p:attrNameLst>
                                      </p:cBhvr>
                                      <p:to>
                                        <p:strVal val="hidden"/>
                                      </p:to>
                                    </p:set>
                                  </p:childTnLst>
                                </p:cTn>
                              </p:par>
                              <p:par>
                                <p:cTn id="136" presetID="9" presetClass="exit" presetSubtype="0" fill="hold" grpId="1" nodeType="withEffect">
                                  <p:stCondLst>
                                    <p:cond delay="0"/>
                                  </p:stCondLst>
                                  <p:childTnLst>
                                    <p:animEffect transition="out" filter="dissolve">
                                      <p:cBhvr>
                                        <p:cTn id="137" dur="500"/>
                                        <p:tgtEl>
                                          <p:spTgt spid="941304"/>
                                        </p:tgtEl>
                                      </p:cBhvr>
                                    </p:animEffect>
                                    <p:set>
                                      <p:cBhvr>
                                        <p:cTn id="138" dur="1" fill="hold">
                                          <p:stCondLst>
                                            <p:cond delay="499"/>
                                          </p:stCondLst>
                                        </p:cTn>
                                        <p:tgtEl>
                                          <p:spTgt spid="941304"/>
                                        </p:tgtEl>
                                        <p:attrNameLst>
                                          <p:attrName>style.visibility</p:attrName>
                                        </p:attrNameLst>
                                      </p:cBhvr>
                                      <p:to>
                                        <p:strVal val="hidden"/>
                                      </p:to>
                                    </p:set>
                                  </p:childTnLst>
                                </p:cTn>
                              </p:par>
                              <p:par>
                                <p:cTn id="139" presetID="9" presetClass="exit" presetSubtype="0" fill="hold" nodeType="withEffect">
                                  <p:stCondLst>
                                    <p:cond delay="0"/>
                                  </p:stCondLst>
                                  <p:childTnLst>
                                    <p:animEffect transition="out" filter="dissolve">
                                      <p:cBhvr>
                                        <p:cTn id="140" dur="500"/>
                                        <p:tgtEl>
                                          <p:spTgt spid="941358"/>
                                        </p:tgtEl>
                                      </p:cBhvr>
                                    </p:animEffect>
                                    <p:set>
                                      <p:cBhvr>
                                        <p:cTn id="141" dur="1" fill="hold">
                                          <p:stCondLst>
                                            <p:cond delay="499"/>
                                          </p:stCondLst>
                                        </p:cTn>
                                        <p:tgtEl>
                                          <p:spTgt spid="941358"/>
                                        </p:tgtEl>
                                        <p:attrNameLst>
                                          <p:attrName>style.visibility</p:attrName>
                                        </p:attrNameLst>
                                      </p:cBhvr>
                                      <p:to>
                                        <p:strVal val="hidden"/>
                                      </p:to>
                                    </p:se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22" presetClass="entr" presetSubtype="4" fill="hold" nodeType="clickEffect">
                                  <p:stCondLst>
                                    <p:cond delay="0"/>
                                  </p:stCondLst>
                                  <p:childTnLst>
                                    <p:set>
                                      <p:cBhvr>
                                        <p:cTn id="145" dur="1" fill="hold">
                                          <p:stCondLst>
                                            <p:cond delay="0"/>
                                          </p:stCondLst>
                                        </p:cTn>
                                        <p:tgtEl>
                                          <p:spTgt spid="941340"/>
                                        </p:tgtEl>
                                        <p:attrNameLst>
                                          <p:attrName>style.visibility</p:attrName>
                                        </p:attrNameLst>
                                      </p:cBhvr>
                                      <p:to>
                                        <p:strVal val="visible"/>
                                      </p:to>
                                    </p:set>
                                    <p:animEffect transition="in" filter="wipe(down)">
                                      <p:cBhvr>
                                        <p:cTn id="146" dur="500"/>
                                        <p:tgtEl>
                                          <p:spTgt spid="941340"/>
                                        </p:tgtEl>
                                      </p:cBhvr>
                                    </p:animEffect>
                                  </p:childTnLst>
                                </p:cTn>
                              </p:par>
                            </p:childTnLst>
                          </p:cTn>
                        </p:par>
                        <p:par>
                          <p:cTn id="147" fill="hold" nodeType="afterGroup">
                            <p:stCondLst>
                              <p:cond delay="500"/>
                            </p:stCondLst>
                            <p:childTnLst>
                              <p:par>
                                <p:cTn id="148" presetID="9" presetClass="entr" presetSubtype="0" fill="hold" nodeType="afterEffect">
                                  <p:stCondLst>
                                    <p:cond delay="0"/>
                                  </p:stCondLst>
                                  <p:childTnLst>
                                    <p:set>
                                      <p:cBhvr>
                                        <p:cTn id="149" dur="1" fill="hold">
                                          <p:stCondLst>
                                            <p:cond delay="0"/>
                                          </p:stCondLst>
                                        </p:cTn>
                                        <p:tgtEl>
                                          <p:spTgt spid="941371"/>
                                        </p:tgtEl>
                                        <p:attrNameLst>
                                          <p:attrName>style.visibility</p:attrName>
                                        </p:attrNameLst>
                                      </p:cBhvr>
                                      <p:to>
                                        <p:strVal val="visible"/>
                                      </p:to>
                                    </p:set>
                                    <p:animEffect transition="in" filter="dissolve">
                                      <p:cBhvr>
                                        <p:cTn id="150" dur="500"/>
                                        <p:tgtEl>
                                          <p:spTgt spid="941371"/>
                                        </p:tgtEl>
                                      </p:cBhvr>
                                    </p:animEffect>
                                  </p:childTnLst>
                                </p:cTn>
                              </p:par>
                            </p:childTnLst>
                          </p:cTn>
                        </p:par>
                        <p:par>
                          <p:cTn id="151" fill="hold" nodeType="afterGroup">
                            <p:stCondLst>
                              <p:cond delay="1000"/>
                            </p:stCondLst>
                            <p:childTnLst>
                              <p:par>
                                <p:cTn id="152" presetID="22" presetClass="entr" presetSubtype="4" fill="hold" nodeType="afterEffect">
                                  <p:stCondLst>
                                    <p:cond delay="0"/>
                                  </p:stCondLst>
                                  <p:childTnLst>
                                    <p:set>
                                      <p:cBhvr>
                                        <p:cTn id="153" dur="1" fill="hold">
                                          <p:stCondLst>
                                            <p:cond delay="0"/>
                                          </p:stCondLst>
                                        </p:cTn>
                                        <p:tgtEl>
                                          <p:spTgt spid="941340"/>
                                        </p:tgtEl>
                                        <p:attrNameLst>
                                          <p:attrName>style.visibility</p:attrName>
                                        </p:attrNameLst>
                                      </p:cBhvr>
                                      <p:to>
                                        <p:strVal val="visible"/>
                                      </p:to>
                                    </p:set>
                                    <p:animEffect transition="in" filter="wipe(down)">
                                      <p:cBhvr>
                                        <p:cTn id="154" dur="500"/>
                                        <p:tgtEl>
                                          <p:spTgt spid="941340"/>
                                        </p:tgtEl>
                                      </p:cBhvr>
                                    </p:animEffect>
                                  </p:childTnLst>
                                </p:cTn>
                              </p:par>
                            </p:childTnLst>
                          </p:cTn>
                        </p:par>
                        <p:par>
                          <p:cTn id="155" fill="hold" nodeType="afterGroup">
                            <p:stCondLst>
                              <p:cond delay="1500"/>
                            </p:stCondLst>
                            <p:childTnLst>
                              <p:par>
                                <p:cTn id="156" presetID="9" presetClass="entr" presetSubtype="0" fill="hold" nodeType="afterEffect">
                                  <p:stCondLst>
                                    <p:cond delay="0"/>
                                  </p:stCondLst>
                                  <p:childTnLst>
                                    <p:set>
                                      <p:cBhvr>
                                        <p:cTn id="157" dur="1" fill="hold">
                                          <p:stCondLst>
                                            <p:cond delay="0"/>
                                          </p:stCondLst>
                                        </p:cTn>
                                        <p:tgtEl>
                                          <p:spTgt spid="941374"/>
                                        </p:tgtEl>
                                        <p:attrNameLst>
                                          <p:attrName>style.visibility</p:attrName>
                                        </p:attrNameLst>
                                      </p:cBhvr>
                                      <p:to>
                                        <p:strVal val="visible"/>
                                      </p:to>
                                    </p:set>
                                    <p:animEffect transition="in" filter="dissolve">
                                      <p:cBhvr>
                                        <p:cTn id="158" dur="500"/>
                                        <p:tgtEl>
                                          <p:spTgt spid="941374"/>
                                        </p:tgtEl>
                                      </p:cBhvr>
                                    </p:animEffect>
                                  </p:childTnLst>
                                </p:cTn>
                              </p:par>
                            </p:childTnLst>
                          </p:cTn>
                        </p:par>
                        <p:par>
                          <p:cTn id="159" fill="hold" nodeType="afterGroup">
                            <p:stCondLst>
                              <p:cond delay="2000"/>
                            </p:stCondLst>
                            <p:childTnLst>
                              <p:par>
                                <p:cTn id="160" presetID="22" presetClass="entr" presetSubtype="4" fill="hold" nodeType="afterEffect">
                                  <p:stCondLst>
                                    <p:cond delay="0"/>
                                  </p:stCondLst>
                                  <p:childTnLst>
                                    <p:set>
                                      <p:cBhvr>
                                        <p:cTn id="161" dur="1" fill="hold">
                                          <p:stCondLst>
                                            <p:cond delay="0"/>
                                          </p:stCondLst>
                                        </p:cTn>
                                        <p:tgtEl>
                                          <p:spTgt spid="941340"/>
                                        </p:tgtEl>
                                        <p:attrNameLst>
                                          <p:attrName>style.visibility</p:attrName>
                                        </p:attrNameLst>
                                      </p:cBhvr>
                                      <p:to>
                                        <p:strVal val="visible"/>
                                      </p:to>
                                    </p:set>
                                    <p:animEffect transition="in" filter="wipe(down)">
                                      <p:cBhvr>
                                        <p:cTn id="162" dur="500"/>
                                        <p:tgtEl>
                                          <p:spTgt spid="941340"/>
                                        </p:tgtEl>
                                      </p:cBhvr>
                                    </p:animEffect>
                                  </p:childTnLst>
                                </p:cTn>
                              </p:par>
                            </p:childTnLst>
                          </p:cTn>
                        </p:par>
                        <p:par>
                          <p:cTn id="163" fill="hold" nodeType="afterGroup">
                            <p:stCondLst>
                              <p:cond delay="2500"/>
                            </p:stCondLst>
                            <p:childTnLst>
                              <p:par>
                                <p:cTn id="164" presetID="9" presetClass="entr" presetSubtype="0" fill="hold" nodeType="afterEffect">
                                  <p:stCondLst>
                                    <p:cond delay="0"/>
                                  </p:stCondLst>
                                  <p:childTnLst>
                                    <p:set>
                                      <p:cBhvr>
                                        <p:cTn id="165" dur="1" fill="hold">
                                          <p:stCondLst>
                                            <p:cond delay="0"/>
                                          </p:stCondLst>
                                        </p:cTn>
                                        <p:tgtEl>
                                          <p:spTgt spid="941377"/>
                                        </p:tgtEl>
                                        <p:attrNameLst>
                                          <p:attrName>style.visibility</p:attrName>
                                        </p:attrNameLst>
                                      </p:cBhvr>
                                      <p:to>
                                        <p:strVal val="visible"/>
                                      </p:to>
                                    </p:set>
                                    <p:animEffect transition="in" filter="dissolve">
                                      <p:cBhvr>
                                        <p:cTn id="166" dur="500"/>
                                        <p:tgtEl>
                                          <p:spTgt spid="941377"/>
                                        </p:tgtEl>
                                      </p:cBhvr>
                                    </p:animEffec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9" presetClass="exit" presetSubtype="0" fill="hold" grpId="1" nodeType="clickEffect">
                                  <p:stCondLst>
                                    <p:cond delay="0"/>
                                  </p:stCondLst>
                                  <p:childTnLst>
                                    <p:animEffect transition="out" filter="dissolve">
                                      <p:cBhvr>
                                        <p:cTn id="170" dur="500"/>
                                        <p:tgtEl>
                                          <p:spTgt spid="941332"/>
                                        </p:tgtEl>
                                      </p:cBhvr>
                                    </p:animEffect>
                                    <p:set>
                                      <p:cBhvr>
                                        <p:cTn id="171" dur="1" fill="hold">
                                          <p:stCondLst>
                                            <p:cond delay="499"/>
                                          </p:stCondLst>
                                        </p:cTn>
                                        <p:tgtEl>
                                          <p:spTgt spid="941332"/>
                                        </p:tgtEl>
                                        <p:attrNameLst>
                                          <p:attrName>style.visibility</p:attrName>
                                        </p:attrNameLst>
                                      </p:cBhvr>
                                      <p:to>
                                        <p:strVal val="hidden"/>
                                      </p:to>
                                    </p:set>
                                  </p:childTnLst>
                                </p:cTn>
                              </p:par>
                              <p:par>
                                <p:cTn id="172" presetID="9" presetClass="exit" presetSubtype="0" fill="hold" nodeType="withEffect">
                                  <p:stCondLst>
                                    <p:cond delay="0"/>
                                  </p:stCondLst>
                                  <p:childTnLst>
                                    <p:animEffect transition="out" filter="dissolve">
                                      <p:cBhvr>
                                        <p:cTn id="173" dur="500"/>
                                        <p:tgtEl>
                                          <p:spTgt spid="941340"/>
                                        </p:tgtEl>
                                      </p:cBhvr>
                                    </p:animEffect>
                                    <p:set>
                                      <p:cBhvr>
                                        <p:cTn id="174" dur="1" fill="hold">
                                          <p:stCondLst>
                                            <p:cond delay="499"/>
                                          </p:stCondLst>
                                        </p:cTn>
                                        <p:tgtEl>
                                          <p:spTgt spid="941340"/>
                                        </p:tgtEl>
                                        <p:attrNameLst>
                                          <p:attrName>style.visibility</p:attrName>
                                        </p:attrNameLst>
                                      </p:cBhvr>
                                      <p:to>
                                        <p:strVal val="hidden"/>
                                      </p:to>
                                    </p:se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9" presetClass="exit" presetSubtype="0" fill="hold" grpId="1" nodeType="clickEffect">
                                  <p:stCondLst>
                                    <p:cond delay="0"/>
                                  </p:stCondLst>
                                  <p:childTnLst>
                                    <p:animEffect transition="out" filter="dissolve">
                                      <p:cBhvr>
                                        <p:cTn id="178" dur="500"/>
                                        <p:tgtEl>
                                          <p:spTgt spid="941330"/>
                                        </p:tgtEl>
                                      </p:cBhvr>
                                    </p:animEffect>
                                    <p:set>
                                      <p:cBhvr>
                                        <p:cTn id="179" dur="1" fill="hold">
                                          <p:stCondLst>
                                            <p:cond delay="499"/>
                                          </p:stCondLst>
                                        </p:cTn>
                                        <p:tgtEl>
                                          <p:spTgt spid="941330"/>
                                        </p:tgtEl>
                                        <p:attrNameLst>
                                          <p:attrName>style.visibility</p:attrName>
                                        </p:attrNameLst>
                                      </p:cBhvr>
                                      <p:to>
                                        <p:strVal val="hidden"/>
                                      </p:to>
                                    </p:set>
                                  </p:childTnLst>
                                </p:cTn>
                              </p:par>
                            </p:childTnLst>
                          </p:cTn>
                        </p:par>
                        <p:par>
                          <p:cTn id="180" fill="hold" nodeType="afterGroup">
                            <p:stCondLst>
                              <p:cond delay="500"/>
                            </p:stCondLst>
                            <p:childTnLst>
                              <p:par>
                                <p:cTn id="181" presetID="9" presetClass="exit" presetSubtype="0" fill="hold" nodeType="afterEffect">
                                  <p:stCondLst>
                                    <p:cond delay="0"/>
                                  </p:stCondLst>
                                  <p:childTnLst>
                                    <p:animEffect transition="out" filter="dissolve">
                                      <p:cBhvr>
                                        <p:cTn id="182" dur="500"/>
                                        <p:tgtEl>
                                          <p:spTgt spid="941333"/>
                                        </p:tgtEl>
                                      </p:cBhvr>
                                    </p:animEffect>
                                    <p:set>
                                      <p:cBhvr>
                                        <p:cTn id="183" dur="1" fill="hold">
                                          <p:stCondLst>
                                            <p:cond delay="499"/>
                                          </p:stCondLst>
                                        </p:cTn>
                                        <p:tgtEl>
                                          <p:spTgt spid="941333"/>
                                        </p:tgtEl>
                                        <p:attrNameLst>
                                          <p:attrName>style.visibility</p:attrName>
                                        </p:attrNameLst>
                                      </p:cBhvr>
                                      <p:to>
                                        <p:strVal val="hidden"/>
                                      </p:to>
                                    </p:set>
                                  </p:childTnLst>
                                </p:cTn>
                              </p:par>
                              <p:par>
                                <p:cTn id="184" presetID="9" presetClass="entr" presetSubtype="0" fill="hold" grpId="0" nodeType="withEffect">
                                  <p:stCondLst>
                                    <p:cond delay="0"/>
                                  </p:stCondLst>
                                  <p:childTnLst>
                                    <p:set>
                                      <p:cBhvr>
                                        <p:cTn id="185" dur="1" fill="hold">
                                          <p:stCondLst>
                                            <p:cond delay="0"/>
                                          </p:stCondLst>
                                        </p:cTn>
                                        <p:tgtEl>
                                          <p:spTgt spid="941380"/>
                                        </p:tgtEl>
                                        <p:attrNameLst>
                                          <p:attrName>style.visibility</p:attrName>
                                        </p:attrNameLst>
                                      </p:cBhvr>
                                      <p:to>
                                        <p:strVal val="visible"/>
                                      </p:to>
                                    </p:set>
                                    <p:animEffect transition="in" filter="dissolve">
                                      <p:cBhvr>
                                        <p:cTn id="186" dur="500"/>
                                        <p:tgtEl>
                                          <p:spTgt spid="941380"/>
                                        </p:tgtEl>
                                      </p:cBhvr>
                                    </p:animEffect>
                                  </p:childTnLst>
                                </p:cTn>
                              </p:par>
                              <p:par>
                                <p:cTn id="187" presetID="9" presetClass="exit" presetSubtype="0" fill="hold" grpId="1" nodeType="withEffect">
                                  <p:stCondLst>
                                    <p:cond delay="0"/>
                                  </p:stCondLst>
                                  <p:childTnLst>
                                    <p:animEffect transition="out" filter="dissolve">
                                      <p:cBhvr>
                                        <p:cTn id="188" dur="500"/>
                                        <p:tgtEl>
                                          <p:spTgt spid="941380"/>
                                        </p:tgtEl>
                                      </p:cBhvr>
                                    </p:animEffect>
                                    <p:set>
                                      <p:cBhvr>
                                        <p:cTn id="189" dur="1" fill="hold">
                                          <p:stCondLst>
                                            <p:cond delay="499"/>
                                          </p:stCondLst>
                                        </p:cTn>
                                        <p:tgtEl>
                                          <p:spTgt spid="94138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232" grpId="0" animBg="1"/>
      <p:bldP spid="941233" grpId="0" animBg="1"/>
      <p:bldP spid="941234" grpId="0" animBg="1"/>
      <p:bldP spid="941304" grpId="0"/>
      <p:bldP spid="941304" grpId="1"/>
      <p:bldP spid="941305" grpId="0"/>
      <p:bldP spid="941305" grpId="1"/>
      <p:bldP spid="941306" grpId="0"/>
      <p:bldP spid="941306" grpId="1"/>
      <p:bldP spid="941306" grpId="2"/>
      <p:bldP spid="941314" grpId="0"/>
      <p:bldP spid="941314" grpId="1"/>
      <p:bldP spid="941330" grpId="0"/>
      <p:bldP spid="941330" grpId="1"/>
      <p:bldP spid="941331" grpId="0"/>
      <p:bldP spid="941332" grpId="0"/>
      <p:bldP spid="941332" grpId="1"/>
      <p:bldP spid="941380" grpId="0"/>
      <p:bldP spid="941380" grpId="1"/>
      <p:bldP spid="941380" grpId="2"/>
      <p:bldP spid="941380" grpId="3"/>
      <p:bldP spid="941393"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6802" name="Rectangle 2"/>
          <p:cNvSpPr>
            <a:spLocks noChangeArrowheads="1"/>
          </p:cNvSpPr>
          <p:nvPr/>
        </p:nvSpPr>
        <p:spPr bwMode="auto">
          <a:xfrm>
            <a:off x="420688" y="1708150"/>
            <a:ext cx="7521575" cy="4764088"/>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6803" name="Rectangle 3"/>
          <p:cNvSpPr>
            <a:spLocks noGrp="1" noChangeArrowheads="1"/>
          </p:cNvSpPr>
          <p:nvPr>
            <p:ph type="title"/>
          </p:nvPr>
        </p:nvSpPr>
        <p:spPr>
          <a:xfrm>
            <a:off x="0" y="342900"/>
            <a:ext cx="9144000" cy="1143000"/>
          </a:xfrm>
        </p:spPr>
        <p:txBody>
          <a:bodyPr lIns="92075" tIns="46038" rIns="92075" bIns="46038"/>
          <a:lstStyle/>
          <a:p>
            <a:pPr>
              <a:lnSpc>
                <a:spcPct val="80000"/>
              </a:lnSpc>
            </a:pPr>
            <a:r>
              <a:rPr lang="en-US" smtClean="0">
                <a:latin typeface="Arial Narrow" pitchFamily="34" charset="0"/>
              </a:rPr>
              <a:t>Measurement of CO</a:t>
            </a:r>
            <a:r>
              <a:rPr lang="en-US" baseline="-25000" smtClean="0">
                <a:latin typeface="Arial Narrow" pitchFamily="34" charset="0"/>
              </a:rPr>
              <a:t>2</a:t>
            </a:r>
            <a:r>
              <a:rPr lang="en-US" smtClean="0">
                <a:latin typeface="Arial Narrow" pitchFamily="34" charset="0"/>
              </a:rPr>
              <a:t> Permeability</a:t>
            </a:r>
            <a:br>
              <a:rPr lang="en-US" smtClean="0">
                <a:latin typeface="Arial Narrow" pitchFamily="34" charset="0"/>
              </a:rPr>
            </a:br>
            <a:r>
              <a:rPr lang="en-US" smtClean="0">
                <a:latin typeface="Arial Narrow" pitchFamily="34" charset="0"/>
              </a:rPr>
              <a:t>by Mass Spectroscopy in Red Blood Cells</a:t>
            </a:r>
          </a:p>
        </p:txBody>
      </p:sp>
      <p:grpSp>
        <p:nvGrpSpPr>
          <p:cNvPr id="76804" name="Group 4"/>
          <p:cNvGrpSpPr>
            <a:grpSpLocks/>
          </p:cNvGrpSpPr>
          <p:nvPr/>
        </p:nvGrpSpPr>
        <p:grpSpPr bwMode="auto">
          <a:xfrm>
            <a:off x="2273300" y="1590675"/>
            <a:ext cx="4565650" cy="0"/>
            <a:chOff x="0" y="672"/>
            <a:chExt cx="2876" cy="0"/>
          </a:xfrm>
        </p:grpSpPr>
        <p:sp>
          <p:nvSpPr>
            <p:cNvPr id="76832"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33"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96007" name="Rectangle 7"/>
          <p:cNvSpPr>
            <a:spLocks noChangeArrowheads="1"/>
          </p:cNvSpPr>
          <p:nvPr/>
        </p:nvSpPr>
        <p:spPr bwMode="auto">
          <a:xfrm>
            <a:off x="1241425" y="3475038"/>
            <a:ext cx="871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OCO</a:t>
            </a:r>
          </a:p>
        </p:txBody>
      </p:sp>
      <p:sp>
        <p:nvSpPr>
          <p:cNvPr id="896008" name="Rectangle 8"/>
          <p:cNvSpPr>
            <a:spLocks noChangeArrowheads="1"/>
          </p:cNvSpPr>
          <p:nvPr/>
        </p:nvSpPr>
        <p:spPr bwMode="auto">
          <a:xfrm>
            <a:off x="554038" y="3475038"/>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sp>
        <p:nvSpPr>
          <p:cNvPr id="896009" name="Rectangle 9"/>
          <p:cNvSpPr>
            <a:spLocks noChangeArrowheads="1"/>
          </p:cNvSpPr>
          <p:nvPr/>
        </p:nvSpPr>
        <p:spPr bwMode="auto">
          <a:xfrm>
            <a:off x="1358900" y="4359275"/>
            <a:ext cx="1241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a:t>
            </a:r>
            <a:r>
              <a:rPr lang="en-US">
                <a:solidFill>
                  <a:srgbClr val="FF0000"/>
                </a:solidFill>
                <a:latin typeface="Arial Narrow" pitchFamily="34" charset="0"/>
              </a:rPr>
              <a:t>O</a:t>
            </a:r>
            <a:r>
              <a:rPr lang="en-US">
                <a:solidFill>
                  <a:schemeClr val="tx1"/>
                </a:solidFill>
                <a:latin typeface="Arial Narrow" pitchFamily="34" charset="0"/>
              </a:rPr>
              <a:t>OO</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896010" name="Rectangle 10"/>
          <p:cNvSpPr>
            <a:spLocks noChangeArrowheads="1"/>
          </p:cNvSpPr>
          <p:nvPr/>
        </p:nvSpPr>
        <p:spPr bwMode="auto">
          <a:xfrm>
            <a:off x="706438" y="4359275"/>
            <a:ext cx="4619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896011" name="Rectangle 11"/>
          <p:cNvSpPr>
            <a:spLocks noChangeArrowheads="1"/>
          </p:cNvSpPr>
          <p:nvPr/>
        </p:nvSpPr>
        <p:spPr bwMode="auto">
          <a:xfrm>
            <a:off x="1357313" y="4359275"/>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896012" name="Rectangle 12"/>
          <p:cNvSpPr>
            <a:spLocks noChangeArrowheads="1"/>
          </p:cNvSpPr>
          <p:nvPr/>
        </p:nvSpPr>
        <p:spPr bwMode="auto">
          <a:xfrm>
            <a:off x="1393825" y="3475038"/>
            <a:ext cx="681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896013" name="Rectangle 13"/>
          <p:cNvSpPr>
            <a:spLocks noChangeArrowheads="1"/>
          </p:cNvSpPr>
          <p:nvPr/>
        </p:nvSpPr>
        <p:spPr bwMode="auto">
          <a:xfrm>
            <a:off x="892175" y="5203825"/>
            <a:ext cx="698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baseline="30000">
                <a:solidFill>
                  <a:srgbClr val="FF0000"/>
                </a:solidFill>
                <a:latin typeface="Arial Narrow" pitchFamily="34" charset="0"/>
              </a:rPr>
              <a:t>18</a:t>
            </a:r>
            <a:r>
              <a:rPr lang="en-US">
                <a:solidFill>
                  <a:srgbClr val="FF0000"/>
                </a:solidFill>
                <a:latin typeface="Arial Narrow" pitchFamily="34" charset="0"/>
              </a:rPr>
              <a:t>O</a:t>
            </a:r>
            <a:endParaRPr lang="en-US">
              <a:solidFill>
                <a:schemeClr val="tx1"/>
              </a:solidFill>
              <a:latin typeface="Arial Narrow" pitchFamily="34" charset="0"/>
            </a:endParaRPr>
          </a:p>
        </p:txBody>
      </p:sp>
      <p:grpSp>
        <p:nvGrpSpPr>
          <p:cNvPr id="896014" name="Group 14"/>
          <p:cNvGrpSpPr>
            <a:grpSpLocks/>
          </p:cNvGrpSpPr>
          <p:nvPr/>
        </p:nvGrpSpPr>
        <p:grpSpPr bwMode="auto">
          <a:xfrm>
            <a:off x="1173163" y="3962400"/>
            <a:ext cx="73025" cy="379413"/>
            <a:chOff x="743" y="3007"/>
            <a:chExt cx="46" cy="239"/>
          </a:xfrm>
        </p:grpSpPr>
        <p:sp>
          <p:nvSpPr>
            <p:cNvPr id="76830" name="Line 15"/>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31" name="Freeform 16"/>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96017" name="Group 17"/>
          <p:cNvGrpSpPr>
            <a:grpSpLocks/>
          </p:cNvGrpSpPr>
          <p:nvPr/>
        </p:nvGrpSpPr>
        <p:grpSpPr bwMode="auto">
          <a:xfrm>
            <a:off x="1258888" y="3962400"/>
            <a:ext cx="73025" cy="379413"/>
            <a:chOff x="793" y="2496"/>
            <a:chExt cx="46" cy="239"/>
          </a:xfrm>
        </p:grpSpPr>
        <p:sp>
          <p:nvSpPr>
            <p:cNvPr id="76828" name="Line 18"/>
            <p:cNvSpPr>
              <a:spLocks noChangeShapeType="1"/>
            </p:cNvSpPr>
            <p:nvPr/>
          </p:nvSpPr>
          <p:spPr bwMode="auto">
            <a:xfrm flipH="1" flipV="1">
              <a:off x="815" y="2569"/>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29" name="Freeform 19"/>
            <p:cNvSpPr>
              <a:spLocks noChangeAspect="1"/>
            </p:cNvSpPr>
            <p:nvPr/>
          </p:nvSpPr>
          <p:spPr bwMode="auto">
            <a:xfrm flipV="1">
              <a:off x="793" y="249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sp>
        <p:nvSpPr>
          <p:cNvPr id="896020" name="Line 20"/>
          <p:cNvSpPr>
            <a:spLocks noChangeShapeType="1"/>
          </p:cNvSpPr>
          <p:nvPr/>
        </p:nvSpPr>
        <p:spPr bwMode="auto">
          <a:xfrm flipH="1">
            <a:off x="1454150" y="4740275"/>
            <a:ext cx="428625" cy="647700"/>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6021" name="Rectangle 21"/>
          <p:cNvSpPr>
            <a:spLocks noChangeArrowheads="1"/>
          </p:cNvSpPr>
          <p:nvPr/>
        </p:nvSpPr>
        <p:spPr bwMode="auto">
          <a:xfrm>
            <a:off x="1074738" y="3470275"/>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sp>
        <p:nvSpPr>
          <p:cNvPr id="896022" name="Rectangle 22"/>
          <p:cNvSpPr>
            <a:spLocks noChangeArrowheads="1"/>
          </p:cNvSpPr>
          <p:nvPr/>
        </p:nvSpPr>
        <p:spPr bwMode="auto">
          <a:xfrm>
            <a:off x="1085850" y="4352925"/>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sp>
        <p:nvSpPr>
          <p:cNvPr id="896023" name="Rectangle 23"/>
          <p:cNvSpPr>
            <a:spLocks noChangeArrowheads="1"/>
          </p:cNvSpPr>
          <p:nvPr/>
        </p:nvSpPr>
        <p:spPr bwMode="auto">
          <a:xfrm>
            <a:off x="1358900" y="4359275"/>
            <a:ext cx="1241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HCOOO</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grpSp>
        <p:nvGrpSpPr>
          <p:cNvPr id="896024" name="Group 24"/>
          <p:cNvGrpSpPr>
            <a:grpSpLocks/>
          </p:cNvGrpSpPr>
          <p:nvPr/>
        </p:nvGrpSpPr>
        <p:grpSpPr bwMode="auto">
          <a:xfrm>
            <a:off x="1903413" y="4794250"/>
            <a:ext cx="563562" cy="488950"/>
            <a:chOff x="1199" y="3020"/>
            <a:chExt cx="355" cy="308"/>
          </a:xfrm>
        </p:grpSpPr>
        <p:sp>
          <p:nvSpPr>
            <p:cNvPr id="76826" name="AutoShape 25"/>
            <p:cNvSpPr>
              <a:spLocks/>
            </p:cNvSpPr>
            <p:nvPr/>
          </p:nvSpPr>
          <p:spPr bwMode="auto">
            <a:xfrm rot="-5400000">
              <a:off x="1356" y="2913"/>
              <a:ext cx="56" cy="270"/>
            </a:xfrm>
            <a:prstGeom prst="leftBrace">
              <a:avLst>
                <a:gd name="adj1" fmla="val 4017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6827" name="Rectangle 26"/>
            <p:cNvSpPr>
              <a:spLocks noChangeArrowheads="1"/>
            </p:cNvSpPr>
            <p:nvPr/>
          </p:nvSpPr>
          <p:spPr bwMode="auto">
            <a:xfrm>
              <a:off x="1199" y="3040"/>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baseline="30000">
                  <a:solidFill>
                    <a:schemeClr val="tx1"/>
                  </a:solidFill>
                  <a:latin typeface="Arial Narrow" pitchFamily="34" charset="0"/>
                </a:rPr>
                <a:t>16</a:t>
              </a:r>
              <a:r>
                <a:rPr lang="en-US">
                  <a:solidFill>
                    <a:schemeClr val="tx1"/>
                  </a:solidFill>
                  <a:latin typeface="Arial Narrow" pitchFamily="34" charset="0"/>
                </a:rPr>
                <a:t>O</a:t>
              </a:r>
            </a:p>
          </p:txBody>
        </p:sp>
      </p:grpSp>
      <p:grpSp>
        <p:nvGrpSpPr>
          <p:cNvPr id="896027" name="Group 27"/>
          <p:cNvGrpSpPr>
            <a:grpSpLocks/>
          </p:cNvGrpSpPr>
          <p:nvPr/>
        </p:nvGrpSpPr>
        <p:grpSpPr bwMode="auto">
          <a:xfrm>
            <a:off x="1101725" y="2468563"/>
            <a:ext cx="746125" cy="1103312"/>
            <a:chOff x="694" y="1555"/>
            <a:chExt cx="470" cy="695"/>
          </a:xfrm>
        </p:grpSpPr>
        <p:sp>
          <p:nvSpPr>
            <p:cNvPr id="76821" name="Rectangle 28"/>
            <p:cNvSpPr>
              <a:spLocks noChangeArrowheads="1"/>
            </p:cNvSpPr>
            <p:nvPr/>
          </p:nvSpPr>
          <p:spPr bwMode="auto">
            <a:xfrm>
              <a:off x="743" y="1555"/>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baseline="30000">
                  <a:solidFill>
                    <a:schemeClr val="tx1"/>
                  </a:solidFill>
                  <a:latin typeface="Arial Narrow" pitchFamily="34" charset="0"/>
                </a:rPr>
                <a:t>16</a:t>
              </a:r>
              <a:r>
                <a:rPr lang="en-US">
                  <a:solidFill>
                    <a:schemeClr val="tx1"/>
                  </a:solidFill>
                  <a:latin typeface="Arial Narrow" pitchFamily="34" charset="0"/>
                </a:rPr>
                <a:t>O</a:t>
              </a:r>
            </a:p>
          </p:txBody>
        </p:sp>
        <p:grpSp>
          <p:nvGrpSpPr>
            <p:cNvPr id="76822" name="Group 29"/>
            <p:cNvGrpSpPr>
              <a:grpSpLocks/>
            </p:cNvGrpSpPr>
            <p:nvPr/>
          </p:nvGrpSpPr>
          <p:grpSpPr bwMode="auto">
            <a:xfrm>
              <a:off x="694" y="1807"/>
              <a:ext cx="470" cy="443"/>
              <a:chOff x="694" y="1807"/>
              <a:chExt cx="470" cy="443"/>
            </a:xfrm>
          </p:grpSpPr>
          <p:sp>
            <p:nvSpPr>
              <p:cNvPr id="76823" name="Line 30"/>
              <p:cNvSpPr>
                <a:spLocks noChangeShapeType="1"/>
              </p:cNvSpPr>
              <p:nvPr/>
            </p:nvSpPr>
            <p:spPr bwMode="auto">
              <a:xfrm flipH="1">
                <a:off x="694" y="1807"/>
                <a:ext cx="270" cy="408"/>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24" name="Line 31"/>
              <p:cNvSpPr>
                <a:spLocks noChangeShapeType="1"/>
              </p:cNvSpPr>
              <p:nvPr/>
            </p:nvSpPr>
            <p:spPr bwMode="auto">
              <a:xfrm>
                <a:off x="964" y="1807"/>
                <a:ext cx="86" cy="426"/>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25" name="Line 32"/>
              <p:cNvSpPr>
                <a:spLocks noChangeShapeType="1"/>
              </p:cNvSpPr>
              <p:nvPr/>
            </p:nvSpPr>
            <p:spPr bwMode="auto">
              <a:xfrm>
                <a:off x="964" y="1807"/>
                <a:ext cx="200" cy="443"/>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896033" name="Text Box 33"/>
          <p:cNvSpPr txBox="1">
            <a:spLocks noChangeArrowheads="1"/>
          </p:cNvSpPr>
          <p:nvPr/>
        </p:nvSpPr>
        <p:spPr bwMode="auto">
          <a:xfrm>
            <a:off x="5499100" y="6405563"/>
            <a:ext cx="3581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r"/>
            <a:r>
              <a:rPr lang="en-US" sz="2000">
                <a:latin typeface="Arial Narrow" pitchFamily="34" charset="0"/>
              </a:rPr>
              <a:t>Endeward et al, </a:t>
            </a:r>
            <a:r>
              <a:rPr lang="en-US" sz="2000" i="1">
                <a:latin typeface="Arial Narrow" pitchFamily="34" charset="0"/>
              </a:rPr>
              <a:t>FASEB J</a:t>
            </a:r>
            <a:r>
              <a:rPr lang="en-US" sz="2000">
                <a:latin typeface="Arial Narrow" pitchFamily="34" charset="0"/>
              </a:rPr>
              <a:t> 20, 2006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6010"/>
                                        </p:tgtEl>
                                        <p:attrNameLst>
                                          <p:attrName>style.visibility</p:attrName>
                                        </p:attrNameLst>
                                      </p:cBhvr>
                                      <p:to>
                                        <p:strVal val="visible"/>
                                      </p:to>
                                    </p:set>
                                    <p:animEffect transition="in" filter="dissolve">
                                      <p:cBhvr>
                                        <p:cTn id="7" dur="500"/>
                                        <p:tgtEl>
                                          <p:spTgt spid="896010"/>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96011"/>
                                        </p:tgtEl>
                                        <p:attrNameLst>
                                          <p:attrName>style.visibility</p:attrName>
                                        </p:attrNameLst>
                                      </p:cBhvr>
                                      <p:to>
                                        <p:strVal val="visible"/>
                                      </p:to>
                                    </p:set>
                                    <p:animEffect transition="in" filter="dissolve">
                                      <p:cBhvr>
                                        <p:cTn id="10" dur="500"/>
                                        <p:tgtEl>
                                          <p:spTgt spid="89601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96022"/>
                                        </p:tgtEl>
                                        <p:attrNameLst>
                                          <p:attrName>style.visibility</p:attrName>
                                        </p:attrNameLst>
                                      </p:cBhvr>
                                      <p:to>
                                        <p:strVal val="visible"/>
                                      </p:to>
                                    </p:set>
                                    <p:animEffect transition="in" filter="dissolve">
                                      <p:cBhvr>
                                        <p:cTn id="13" dur="500"/>
                                        <p:tgtEl>
                                          <p:spTgt spid="896022"/>
                                        </p:tgtEl>
                                      </p:cBhvr>
                                    </p:animEffect>
                                  </p:childTnLst>
                                </p:cTn>
                              </p:par>
                              <p:par>
                                <p:cTn id="14" presetID="9" presetClass="entr" presetSubtype="0" fill="hold" nodeType="withEffect">
                                  <p:stCondLst>
                                    <p:cond delay="0"/>
                                  </p:stCondLst>
                                  <p:childTnLst>
                                    <p:set>
                                      <p:cBhvr>
                                        <p:cTn id="15" dur="1" fill="hold">
                                          <p:stCondLst>
                                            <p:cond delay="0"/>
                                          </p:stCondLst>
                                        </p:cTn>
                                        <p:tgtEl>
                                          <p:spTgt spid="896017"/>
                                        </p:tgtEl>
                                        <p:attrNameLst>
                                          <p:attrName>style.visibility</p:attrName>
                                        </p:attrNameLst>
                                      </p:cBhvr>
                                      <p:to>
                                        <p:strVal val="visible"/>
                                      </p:to>
                                    </p:set>
                                    <p:animEffect transition="in" filter="dissolve">
                                      <p:cBhvr>
                                        <p:cTn id="16" dur="500"/>
                                        <p:tgtEl>
                                          <p:spTgt spid="896017"/>
                                        </p:tgtEl>
                                      </p:cBhvr>
                                    </p:animEffect>
                                  </p:childTnLst>
                                </p:cTn>
                              </p:par>
                              <p:par>
                                <p:cTn id="17" presetID="9" presetClass="entr" presetSubtype="0" fill="hold" nodeType="withEffect">
                                  <p:stCondLst>
                                    <p:cond delay="0"/>
                                  </p:stCondLst>
                                  <p:childTnLst>
                                    <p:set>
                                      <p:cBhvr>
                                        <p:cTn id="18" dur="1" fill="hold">
                                          <p:stCondLst>
                                            <p:cond delay="0"/>
                                          </p:stCondLst>
                                        </p:cTn>
                                        <p:tgtEl>
                                          <p:spTgt spid="896014"/>
                                        </p:tgtEl>
                                        <p:attrNameLst>
                                          <p:attrName>style.visibility</p:attrName>
                                        </p:attrNameLst>
                                      </p:cBhvr>
                                      <p:to>
                                        <p:strVal val="visible"/>
                                      </p:to>
                                    </p:set>
                                    <p:animEffect transition="in" filter="dissolve">
                                      <p:cBhvr>
                                        <p:cTn id="19" dur="500"/>
                                        <p:tgtEl>
                                          <p:spTgt spid="89601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896021"/>
                                        </p:tgtEl>
                                        <p:attrNameLst>
                                          <p:attrName>style.visibility</p:attrName>
                                        </p:attrNameLst>
                                      </p:cBhvr>
                                      <p:to>
                                        <p:strVal val="visible"/>
                                      </p:to>
                                    </p:set>
                                    <p:animEffect transition="in" filter="dissolve">
                                      <p:cBhvr>
                                        <p:cTn id="22" dur="500"/>
                                        <p:tgtEl>
                                          <p:spTgt spid="896021"/>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896008"/>
                                        </p:tgtEl>
                                        <p:attrNameLst>
                                          <p:attrName>style.visibility</p:attrName>
                                        </p:attrNameLst>
                                      </p:cBhvr>
                                      <p:to>
                                        <p:strVal val="visible"/>
                                      </p:to>
                                    </p:set>
                                    <p:animEffect transition="in" filter="dissolve">
                                      <p:cBhvr>
                                        <p:cTn id="25" dur="500"/>
                                        <p:tgtEl>
                                          <p:spTgt spid="896008"/>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896012"/>
                                        </p:tgtEl>
                                        <p:attrNameLst>
                                          <p:attrName>style.visibility</p:attrName>
                                        </p:attrNameLst>
                                      </p:cBhvr>
                                      <p:to>
                                        <p:strVal val="visible"/>
                                      </p:to>
                                    </p:set>
                                    <p:animEffect transition="in" filter="dissolve">
                                      <p:cBhvr>
                                        <p:cTn id="28" dur="500"/>
                                        <p:tgtEl>
                                          <p:spTgt spid="896012"/>
                                        </p:tgtEl>
                                      </p:cBhvr>
                                    </p:animEffect>
                                  </p:childTnLst>
                                </p:cTn>
                              </p:par>
                            </p:childTnLst>
                          </p:cTn>
                        </p:par>
                        <p:par>
                          <p:cTn id="29" fill="hold" nodeType="afterGroup">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896033"/>
                                        </p:tgtEl>
                                        <p:attrNameLst>
                                          <p:attrName>style.visibility</p:attrName>
                                        </p:attrNameLst>
                                      </p:cBhvr>
                                      <p:to>
                                        <p:strVal val="visible"/>
                                      </p:to>
                                    </p:set>
                                    <p:animEffect transition="in" filter="dissolve">
                                      <p:cBhvr>
                                        <p:cTn id="32" dur="500"/>
                                        <p:tgtEl>
                                          <p:spTgt spid="89603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xit" presetSubtype="0" fill="hold" grpId="1" nodeType="clickEffect">
                                  <p:stCondLst>
                                    <p:cond delay="0"/>
                                  </p:stCondLst>
                                  <p:childTnLst>
                                    <p:animEffect transition="out" filter="dissolve">
                                      <p:cBhvr>
                                        <p:cTn id="36" dur="500"/>
                                        <p:tgtEl>
                                          <p:spTgt spid="896011"/>
                                        </p:tgtEl>
                                      </p:cBhvr>
                                    </p:animEffect>
                                    <p:set>
                                      <p:cBhvr>
                                        <p:cTn id="37" dur="1" fill="hold">
                                          <p:stCondLst>
                                            <p:cond delay="499"/>
                                          </p:stCondLst>
                                        </p:cTn>
                                        <p:tgtEl>
                                          <p:spTgt spid="896011"/>
                                        </p:tgtEl>
                                        <p:attrNameLst>
                                          <p:attrName>style.visibility</p:attrName>
                                        </p:attrNameLst>
                                      </p:cBhvr>
                                      <p:to>
                                        <p:strVal val="hidden"/>
                                      </p:to>
                                    </p:set>
                                  </p:childTnLst>
                                </p:cTn>
                              </p:par>
                              <p:par>
                                <p:cTn id="38" presetID="9" presetClass="entr" presetSubtype="0" fill="hold" grpId="0" nodeType="withEffect">
                                  <p:stCondLst>
                                    <p:cond delay="0"/>
                                  </p:stCondLst>
                                  <p:childTnLst>
                                    <p:set>
                                      <p:cBhvr>
                                        <p:cTn id="39" dur="1" fill="hold">
                                          <p:stCondLst>
                                            <p:cond delay="0"/>
                                          </p:stCondLst>
                                        </p:cTn>
                                        <p:tgtEl>
                                          <p:spTgt spid="896023"/>
                                        </p:tgtEl>
                                        <p:attrNameLst>
                                          <p:attrName>style.visibility</p:attrName>
                                        </p:attrNameLst>
                                      </p:cBhvr>
                                      <p:to>
                                        <p:strVal val="visible"/>
                                      </p:to>
                                    </p:set>
                                    <p:animEffect transition="in" filter="dissolve">
                                      <p:cBhvr>
                                        <p:cTn id="40" dur="500"/>
                                        <p:tgtEl>
                                          <p:spTgt spid="89602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xit" presetSubtype="0" fill="hold" grpId="1" nodeType="clickEffect">
                                  <p:stCondLst>
                                    <p:cond delay="0"/>
                                  </p:stCondLst>
                                  <p:childTnLst>
                                    <p:animEffect transition="out" filter="dissolve">
                                      <p:cBhvr>
                                        <p:cTn id="44" dur="500"/>
                                        <p:tgtEl>
                                          <p:spTgt spid="896012"/>
                                        </p:tgtEl>
                                      </p:cBhvr>
                                    </p:animEffect>
                                    <p:set>
                                      <p:cBhvr>
                                        <p:cTn id="45" dur="1" fill="hold">
                                          <p:stCondLst>
                                            <p:cond delay="499"/>
                                          </p:stCondLst>
                                        </p:cTn>
                                        <p:tgtEl>
                                          <p:spTgt spid="896012"/>
                                        </p:tgtEl>
                                        <p:attrNameLst>
                                          <p:attrName>style.visibility</p:attrName>
                                        </p:attrNameLst>
                                      </p:cBhvr>
                                      <p:to>
                                        <p:strVal val="hidden"/>
                                      </p:to>
                                    </p:set>
                                  </p:childTnLst>
                                </p:cTn>
                              </p:par>
                              <p:par>
                                <p:cTn id="46" presetID="9" presetClass="entr" presetSubtype="0" fill="hold" grpId="0" nodeType="withEffect">
                                  <p:stCondLst>
                                    <p:cond delay="0"/>
                                  </p:stCondLst>
                                  <p:childTnLst>
                                    <p:set>
                                      <p:cBhvr>
                                        <p:cTn id="47" dur="1" fill="hold">
                                          <p:stCondLst>
                                            <p:cond delay="0"/>
                                          </p:stCondLst>
                                        </p:cTn>
                                        <p:tgtEl>
                                          <p:spTgt spid="896007"/>
                                        </p:tgtEl>
                                        <p:attrNameLst>
                                          <p:attrName>style.visibility</p:attrName>
                                        </p:attrNameLst>
                                      </p:cBhvr>
                                      <p:to>
                                        <p:strVal val="visible"/>
                                      </p:to>
                                    </p:set>
                                    <p:animEffect transition="in" filter="dissolve">
                                      <p:cBhvr>
                                        <p:cTn id="48" dur="500"/>
                                        <p:tgtEl>
                                          <p:spTgt spid="89600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xit" presetSubtype="0" fill="hold" grpId="1" nodeType="clickEffect">
                                  <p:stCondLst>
                                    <p:cond delay="0"/>
                                  </p:stCondLst>
                                  <p:childTnLst>
                                    <p:animEffect transition="out" filter="dissolve">
                                      <p:cBhvr>
                                        <p:cTn id="52" dur="500"/>
                                        <p:tgtEl>
                                          <p:spTgt spid="896023"/>
                                        </p:tgtEl>
                                      </p:cBhvr>
                                    </p:animEffect>
                                    <p:set>
                                      <p:cBhvr>
                                        <p:cTn id="53" dur="1" fill="hold">
                                          <p:stCondLst>
                                            <p:cond delay="499"/>
                                          </p:stCondLst>
                                        </p:cTn>
                                        <p:tgtEl>
                                          <p:spTgt spid="896023"/>
                                        </p:tgtEl>
                                        <p:attrNameLst>
                                          <p:attrName>style.visibility</p:attrName>
                                        </p:attrNameLst>
                                      </p:cBhvr>
                                      <p:to>
                                        <p:strVal val="hidden"/>
                                      </p:to>
                                    </p:set>
                                  </p:childTnLst>
                                </p:cTn>
                              </p:par>
                              <p:par>
                                <p:cTn id="54" presetID="9" presetClass="entr" presetSubtype="0" fill="hold" grpId="0" nodeType="withEffect">
                                  <p:stCondLst>
                                    <p:cond delay="0"/>
                                  </p:stCondLst>
                                  <p:childTnLst>
                                    <p:set>
                                      <p:cBhvr>
                                        <p:cTn id="55" dur="1" fill="hold">
                                          <p:stCondLst>
                                            <p:cond delay="0"/>
                                          </p:stCondLst>
                                        </p:cTn>
                                        <p:tgtEl>
                                          <p:spTgt spid="896009"/>
                                        </p:tgtEl>
                                        <p:attrNameLst>
                                          <p:attrName>style.visibility</p:attrName>
                                        </p:attrNameLst>
                                      </p:cBhvr>
                                      <p:to>
                                        <p:strVal val="visible"/>
                                      </p:to>
                                    </p:set>
                                    <p:animEffect transition="in" filter="dissolve">
                                      <p:cBhvr>
                                        <p:cTn id="56" dur="500"/>
                                        <p:tgtEl>
                                          <p:spTgt spid="896009"/>
                                        </p:tgtEl>
                                      </p:cBhvr>
                                    </p:animEffect>
                                  </p:childTnLst>
                                </p:cTn>
                              </p:par>
                            </p:childTnLst>
                          </p:cTn>
                        </p:par>
                        <p:par>
                          <p:cTn id="57" fill="hold" nodeType="afterGroup">
                            <p:stCondLst>
                              <p:cond delay="500"/>
                            </p:stCondLst>
                            <p:childTnLst>
                              <p:par>
                                <p:cTn id="58" presetID="9" presetClass="entr" presetSubtype="0" fill="hold" grpId="0" nodeType="afterEffect">
                                  <p:stCondLst>
                                    <p:cond delay="0"/>
                                  </p:stCondLst>
                                  <p:childTnLst>
                                    <p:set>
                                      <p:cBhvr>
                                        <p:cTn id="59" dur="1" fill="hold">
                                          <p:stCondLst>
                                            <p:cond delay="0"/>
                                          </p:stCondLst>
                                        </p:cTn>
                                        <p:tgtEl>
                                          <p:spTgt spid="896020"/>
                                        </p:tgtEl>
                                        <p:attrNameLst>
                                          <p:attrName>style.visibility</p:attrName>
                                        </p:attrNameLst>
                                      </p:cBhvr>
                                      <p:to>
                                        <p:strVal val="visible"/>
                                      </p:to>
                                    </p:set>
                                    <p:animEffect transition="in" filter="dissolve">
                                      <p:cBhvr>
                                        <p:cTn id="60" dur="500"/>
                                        <p:tgtEl>
                                          <p:spTgt spid="896020"/>
                                        </p:tgtEl>
                                      </p:cBhvr>
                                    </p:animEffect>
                                  </p:childTnLst>
                                </p:cTn>
                              </p:par>
                            </p:childTnLst>
                          </p:cTn>
                        </p:par>
                        <p:par>
                          <p:cTn id="61" fill="hold" nodeType="afterGroup">
                            <p:stCondLst>
                              <p:cond delay="1000"/>
                            </p:stCondLst>
                            <p:childTnLst>
                              <p:par>
                                <p:cTn id="62" presetID="9" presetClass="entr" presetSubtype="0" fill="hold" grpId="0" nodeType="afterEffect">
                                  <p:stCondLst>
                                    <p:cond delay="0"/>
                                  </p:stCondLst>
                                  <p:childTnLst>
                                    <p:set>
                                      <p:cBhvr>
                                        <p:cTn id="63" dur="1" fill="hold">
                                          <p:stCondLst>
                                            <p:cond delay="0"/>
                                          </p:stCondLst>
                                        </p:cTn>
                                        <p:tgtEl>
                                          <p:spTgt spid="896013"/>
                                        </p:tgtEl>
                                        <p:attrNameLst>
                                          <p:attrName>style.visibility</p:attrName>
                                        </p:attrNameLst>
                                      </p:cBhvr>
                                      <p:to>
                                        <p:strVal val="visible"/>
                                      </p:to>
                                    </p:set>
                                    <p:animEffect transition="in" filter="dissolve">
                                      <p:cBhvr>
                                        <p:cTn id="64" dur="500"/>
                                        <p:tgtEl>
                                          <p:spTgt spid="896013"/>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nodeType="clickEffect">
                                  <p:stCondLst>
                                    <p:cond delay="0"/>
                                  </p:stCondLst>
                                  <p:childTnLst>
                                    <p:set>
                                      <p:cBhvr>
                                        <p:cTn id="68" dur="1" fill="hold">
                                          <p:stCondLst>
                                            <p:cond delay="0"/>
                                          </p:stCondLst>
                                        </p:cTn>
                                        <p:tgtEl>
                                          <p:spTgt spid="896024"/>
                                        </p:tgtEl>
                                        <p:attrNameLst>
                                          <p:attrName>style.visibility</p:attrName>
                                        </p:attrNameLst>
                                      </p:cBhvr>
                                      <p:to>
                                        <p:strVal val="visible"/>
                                      </p:to>
                                    </p:set>
                                    <p:animEffect transition="in" filter="dissolve">
                                      <p:cBhvr>
                                        <p:cTn id="69" dur="500"/>
                                        <p:tgtEl>
                                          <p:spTgt spid="896024"/>
                                        </p:tgtEl>
                                      </p:cBhvr>
                                    </p:animEffect>
                                  </p:childTnLst>
                                </p:cTn>
                              </p:par>
                            </p:childTnLst>
                          </p:cTn>
                        </p:par>
                        <p:par>
                          <p:cTn id="70" fill="hold" nodeType="afterGroup">
                            <p:stCondLst>
                              <p:cond delay="500"/>
                            </p:stCondLst>
                            <p:childTnLst>
                              <p:par>
                                <p:cTn id="71" presetID="9" presetClass="entr" presetSubtype="0" fill="hold" nodeType="afterEffect">
                                  <p:stCondLst>
                                    <p:cond delay="0"/>
                                  </p:stCondLst>
                                  <p:childTnLst>
                                    <p:set>
                                      <p:cBhvr>
                                        <p:cTn id="72" dur="1" fill="hold">
                                          <p:stCondLst>
                                            <p:cond delay="0"/>
                                          </p:stCondLst>
                                        </p:cTn>
                                        <p:tgtEl>
                                          <p:spTgt spid="896027"/>
                                        </p:tgtEl>
                                        <p:attrNameLst>
                                          <p:attrName>style.visibility</p:attrName>
                                        </p:attrNameLst>
                                      </p:cBhvr>
                                      <p:to>
                                        <p:strVal val="visible"/>
                                      </p:to>
                                    </p:set>
                                    <p:animEffect transition="in" filter="dissolve">
                                      <p:cBhvr>
                                        <p:cTn id="73" dur="500"/>
                                        <p:tgtEl>
                                          <p:spTgt spid="8960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6007" grpId="0"/>
      <p:bldP spid="896008" grpId="0"/>
      <p:bldP spid="896009" grpId="0"/>
      <p:bldP spid="896010" grpId="0"/>
      <p:bldP spid="896011" grpId="0"/>
      <p:bldP spid="896011" grpId="1"/>
      <p:bldP spid="896012" grpId="0"/>
      <p:bldP spid="896012" grpId="1"/>
      <p:bldP spid="896013" grpId="0"/>
      <p:bldP spid="896020" grpId="0" animBg="1"/>
      <p:bldP spid="896021" grpId="0"/>
      <p:bldP spid="896022" grpId="0"/>
      <p:bldP spid="896023" grpId="0"/>
      <p:bldP spid="896023" grpId="1"/>
      <p:bldP spid="896033" grpId="0"/>
    </p:bld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7826" name="Rectangle 2"/>
          <p:cNvSpPr>
            <a:spLocks noChangeArrowheads="1"/>
          </p:cNvSpPr>
          <p:nvPr/>
        </p:nvSpPr>
        <p:spPr bwMode="auto">
          <a:xfrm>
            <a:off x="415925" y="1708150"/>
            <a:ext cx="7521575" cy="4764088"/>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98051" name="Group 3"/>
          <p:cNvGrpSpPr>
            <a:grpSpLocks/>
          </p:cNvGrpSpPr>
          <p:nvPr/>
        </p:nvGrpSpPr>
        <p:grpSpPr bwMode="auto">
          <a:xfrm>
            <a:off x="2895600" y="2220913"/>
            <a:ext cx="4030663" cy="4030662"/>
            <a:chOff x="1824" y="1399"/>
            <a:chExt cx="2539" cy="2539"/>
          </a:xfrm>
        </p:grpSpPr>
        <p:sp>
          <p:nvSpPr>
            <p:cNvPr id="78424" name="Oval 4"/>
            <p:cNvSpPr>
              <a:spLocks noChangeAspect="1" noChangeArrowheads="1"/>
            </p:cNvSpPr>
            <p:nvPr/>
          </p:nvSpPr>
          <p:spPr bwMode="auto">
            <a:xfrm>
              <a:off x="1824" y="1399"/>
              <a:ext cx="2539" cy="2539"/>
            </a:xfrm>
            <a:prstGeom prst="ellipse">
              <a:avLst/>
            </a:prstGeom>
            <a:solidFill>
              <a:srgbClr val="B2B2B2"/>
            </a:solidFill>
            <a:ln w="3810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8425" name="Oval 5"/>
            <p:cNvSpPr>
              <a:spLocks noChangeAspect="1" noChangeArrowheads="1"/>
            </p:cNvSpPr>
            <p:nvPr/>
          </p:nvSpPr>
          <p:spPr bwMode="auto">
            <a:xfrm>
              <a:off x="1858" y="1434"/>
              <a:ext cx="2470" cy="2470"/>
            </a:xfrm>
            <a:prstGeom prst="ellipse">
              <a:avLst/>
            </a:prstGeom>
            <a:solidFill>
              <a:srgbClr val="A9CFA1"/>
            </a:solidFill>
            <a:ln w="3810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77828" name="Rectangle 6"/>
          <p:cNvSpPr>
            <a:spLocks noGrp="1" noChangeArrowheads="1"/>
          </p:cNvSpPr>
          <p:nvPr>
            <p:ph type="title"/>
          </p:nvPr>
        </p:nvSpPr>
        <p:spPr>
          <a:xfrm>
            <a:off x="0" y="342900"/>
            <a:ext cx="9144000" cy="1143000"/>
          </a:xfrm>
        </p:spPr>
        <p:txBody>
          <a:bodyPr lIns="92075" tIns="46038" rIns="92075" bIns="46038"/>
          <a:lstStyle/>
          <a:p>
            <a:pPr>
              <a:lnSpc>
                <a:spcPct val="80000"/>
              </a:lnSpc>
            </a:pPr>
            <a:r>
              <a:rPr lang="en-US" smtClean="0">
                <a:latin typeface="Arial Narrow" pitchFamily="34" charset="0"/>
              </a:rPr>
              <a:t>Measurement of CO</a:t>
            </a:r>
            <a:r>
              <a:rPr lang="en-US" baseline="-25000" smtClean="0">
                <a:latin typeface="Arial Narrow" pitchFamily="34" charset="0"/>
              </a:rPr>
              <a:t>2</a:t>
            </a:r>
            <a:r>
              <a:rPr lang="en-US" smtClean="0">
                <a:latin typeface="Arial Narrow" pitchFamily="34" charset="0"/>
              </a:rPr>
              <a:t> Permeability</a:t>
            </a:r>
            <a:br>
              <a:rPr lang="en-US" smtClean="0">
                <a:latin typeface="Arial Narrow" pitchFamily="34" charset="0"/>
              </a:rPr>
            </a:br>
            <a:r>
              <a:rPr lang="en-US" smtClean="0">
                <a:latin typeface="Arial Narrow" pitchFamily="34" charset="0"/>
              </a:rPr>
              <a:t>by Mass Spectroscopy in Red Blood Cells</a:t>
            </a:r>
          </a:p>
        </p:txBody>
      </p:sp>
      <p:grpSp>
        <p:nvGrpSpPr>
          <p:cNvPr id="77829" name="Group 7"/>
          <p:cNvGrpSpPr>
            <a:grpSpLocks/>
          </p:cNvGrpSpPr>
          <p:nvPr/>
        </p:nvGrpSpPr>
        <p:grpSpPr bwMode="auto">
          <a:xfrm>
            <a:off x="2273300" y="1590675"/>
            <a:ext cx="4565650" cy="0"/>
            <a:chOff x="0" y="672"/>
            <a:chExt cx="2876" cy="0"/>
          </a:xfrm>
        </p:grpSpPr>
        <p:sp>
          <p:nvSpPr>
            <p:cNvPr id="78422" name="Line 8"/>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423" name="Line 9"/>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98058" name="Group 10"/>
          <p:cNvGrpSpPr>
            <a:grpSpLocks/>
          </p:cNvGrpSpPr>
          <p:nvPr/>
        </p:nvGrpSpPr>
        <p:grpSpPr bwMode="auto">
          <a:xfrm>
            <a:off x="5695950" y="3683000"/>
            <a:ext cx="2193925" cy="1611313"/>
            <a:chOff x="3588" y="2320"/>
            <a:chExt cx="1382" cy="1015"/>
          </a:xfrm>
        </p:grpSpPr>
        <p:sp>
          <p:nvSpPr>
            <p:cNvPr id="78402" name="Rectangle 11"/>
            <p:cNvSpPr>
              <a:spLocks noChangeArrowheads="1"/>
            </p:cNvSpPr>
            <p:nvPr/>
          </p:nvSpPr>
          <p:spPr bwMode="auto">
            <a:xfrm>
              <a:off x="3588" y="2770"/>
              <a:ext cx="5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HCO</a:t>
              </a:r>
              <a:r>
                <a:rPr lang="en-US" baseline="-14000">
                  <a:solidFill>
                    <a:schemeClr val="tx1"/>
                  </a:solidFill>
                  <a:latin typeface="Arial Narrow" pitchFamily="34" charset="0"/>
                </a:rPr>
                <a:t>3</a:t>
              </a:r>
              <a:r>
                <a:rPr lang="en-US" baseline="30000">
                  <a:solidFill>
                    <a:schemeClr val="tx1"/>
                  </a:solidFill>
                  <a:latin typeface="Arial Narrow" pitchFamily="34" charset="0"/>
                </a:rPr>
                <a:t>–</a:t>
              </a:r>
            </a:p>
          </p:txBody>
        </p:sp>
        <p:sp>
          <p:nvSpPr>
            <p:cNvPr id="78403" name="Rectangle 12"/>
            <p:cNvSpPr>
              <a:spLocks noChangeArrowheads="1"/>
            </p:cNvSpPr>
            <p:nvPr/>
          </p:nvSpPr>
          <p:spPr bwMode="auto">
            <a:xfrm>
              <a:off x="4635" y="2320"/>
              <a:ext cx="3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Cl</a:t>
              </a:r>
              <a:r>
                <a:rPr lang="en-US" baseline="30000">
                  <a:solidFill>
                    <a:schemeClr val="tx1"/>
                  </a:solidFill>
                  <a:latin typeface="Arial Narrow" pitchFamily="34" charset="0"/>
                </a:rPr>
                <a:t>–</a:t>
              </a:r>
              <a:endParaRPr lang="en-US" baseline="-14000">
                <a:solidFill>
                  <a:schemeClr val="tx1"/>
                </a:solidFill>
                <a:latin typeface="Arial Narrow" pitchFamily="34" charset="0"/>
              </a:endParaRPr>
            </a:p>
          </p:txBody>
        </p:sp>
        <p:sp>
          <p:nvSpPr>
            <p:cNvPr id="78404" name="Rectangle 13"/>
            <p:cNvSpPr>
              <a:spLocks noChangeArrowheads="1"/>
            </p:cNvSpPr>
            <p:nvPr/>
          </p:nvSpPr>
          <p:spPr bwMode="auto">
            <a:xfrm>
              <a:off x="4556" y="3047"/>
              <a:ext cx="41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008000"/>
                  </a:solidFill>
                  <a:latin typeface="Arial Narrow" pitchFamily="34" charset="0"/>
                </a:rPr>
                <a:t>AE1</a:t>
              </a:r>
            </a:p>
          </p:txBody>
        </p:sp>
        <p:sp>
          <p:nvSpPr>
            <p:cNvPr id="78405" name="Line 14"/>
            <p:cNvSpPr>
              <a:spLocks noChangeShapeType="1"/>
            </p:cNvSpPr>
            <p:nvPr/>
          </p:nvSpPr>
          <p:spPr bwMode="auto">
            <a:xfrm>
              <a:off x="4342" y="2734"/>
              <a:ext cx="270" cy="408"/>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8406" name="Group 15"/>
            <p:cNvGrpSpPr>
              <a:grpSpLocks/>
            </p:cNvGrpSpPr>
            <p:nvPr/>
          </p:nvGrpSpPr>
          <p:grpSpPr bwMode="auto">
            <a:xfrm>
              <a:off x="4001" y="2451"/>
              <a:ext cx="682" cy="433"/>
              <a:chOff x="4001" y="2451"/>
              <a:chExt cx="682" cy="433"/>
            </a:xfrm>
          </p:grpSpPr>
          <p:grpSp>
            <p:nvGrpSpPr>
              <p:cNvPr id="78407" name="Group 16"/>
              <p:cNvGrpSpPr>
                <a:grpSpLocks/>
              </p:cNvGrpSpPr>
              <p:nvPr/>
            </p:nvGrpSpPr>
            <p:grpSpPr bwMode="auto">
              <a:xfrm>
                <a:off x="4001" y="2451"/>
                <a:ext cx="680" cy="103"/>
                <a:chOff x="3997" y="2445"/>
                <a:chExt cx="680" cy="103"/>
              </a:xfrm>
            </p:grpSpPr>
            <p:grpSp>
              <p:nvGrpSpPr>
                <p:cNvPr id="78416" name="Group 17"/>
                <p:cNvGrpSpPr>
                  <a:grpSpLocks/>
                </p:cNvGrpSpPr>
                <p:nvPr/>
              </p:nvGrpSpPr>
              <p:grpSpPr bwMode="auto">
                <a:xfrm>
                  <a:off x="3997" y="2445"/>
                  <a:ext cx="680" cy="103"/>
                  <a:chOff x="3997" y="2445"/>
                  <a:chExt cx="680" cy="103"/>
                </a:xfrm>
              </p:grpSpPr>
              <p:sp>
                <p:nvSpPr>
                  <p:cNvPr id="78420" name="Freeform 18"/>
                  <p:cNvSpPr>
                    <a:spLocks noChangeAspect="1"/>
                  </p:cNvSpPr>
                  <p:nvPr/>
                </p:nvSpPr>
                <p:spPr bwMode="auto">
                  <a:xfrm rot="7148813">
                    <a:off x="4021" y="2421"/>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sp>
                <p:nvSpPr>
                  <p:cNvPr id="78421" name="Freeform 19"/>
                  <p:cNvSpPr>
                    <a:spLocks/>
                  </p:cNvSpPr>
                  <p:nvPr/>
                </p:nvSpPr>
                <p:spPr bwMode="auto">
                  <a:xfrm>
                    <a:off x="4062" y="2473"/>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8417" name="Group 20"/>
                <p:cNvGrpSpPr>
                  <a:grpSpLocks/>
                </p:cNvGrpSpPr>
                <p:nvPr/>
              </p:nvGrpSpPr>
              <p:grpSpPr bwMode="auto">
                <a:xfrm>
                  <a:off x="3999" y="2447"/>
                  <a:ext cx="678" cy="101"/>
                  <a:chOff x="3979" y="2353"/>
                  <a:chExt cx="678" cy="101"/>
                </a:xfrm>
              </p:grpSpPr>
              <p:sp>
                <p:nvSpPr>
                  <p:cNvPr id="78418" name="Freeform 21"/>
                  <p:cNvSpPr>
                    <a:spLocks/>
                  </p:cNvSpPr>
                  <p:nvPr/>
                </p:nvSpPr>
                <p:spPr bwMode="auto">
                  <a:xfrm>
                    <a:off x="4042" y="2379"/>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19050" cap="rnd" cmpd="sng">
                    <a:solidFill>
                      <a:srgbClr val="00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419" name="Freeform 22"/>
                  <p:cNvSpPr>
                    <a:spLocks noChangeAspect="1"/>
                  </p:cNvSpPr>
                  <p:nvPr/>
                </p:nvSpPr>
                <p:spPr bwMode="auto">
                  <a:xfrm rot="7148813">
                    <a:off x="4003" y="2329"/>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cmpd="sng">
                    <a:solidFill>
                      <a:schemeClr val="tx1"/>
                    </a:solidFill>
                    <a:round/>
                    <a:headEnd/>
                    <a:tailEnd/>
                  </a:ln>
                </p:spPr>
                <p:txBody>
                  <a:bodyPr/>
                  <a:lstStyle/>
                  <a:p>
                    <a:endParaRPr lang="en-US"/>
                  </a:p>
                </p:txBody>
              </p:sp>
            </p:grpSp>
          </p:grpSp>
          <p:grpSp>
            <p:nvGrpSpPr>
              <p:cNvPr id="78408" name="Group 23"/>
              <p:cNvGrpSpPr>
                <a:grpSpLocks/>
              </p:cNvGrpSpPr>
              <p:nvPr/>
            </p:nvGrpSpPr>
            <p:grpSpPr bwMode="auto">
              <a:xfrm flipH="1" flipV="1">
                <a:off x="4003" y="2781"/>
                <a:ext cx="680" cy="103"/>
                <a:chOff x="3997" y="2445"/>
                <a:chExt cx="680" cy="103"/>
              </a:xfrm>
            </p:grpSpPr>
            <p:grpSp>
              <p:nvGrpSpPr>
                <p:cNvPr id="78410" name="Group 24"/>
                <p:cNvGrpSpPr>
                  <a:grpSpLocks/>
                </p:cNvGrpSpPr>
                <p:nvPr/>
              </p:nvGrpSpPr>
              <p:grpSpPr bwMode="auto">
                <a:xfrm>
                  <a:off x="3997" y="2445"/>
                  <a:ext cx="680" cy="103"/>
                  <a:chOff x="3997" y="2445"/>
                  <a:chExt cx="680" cy="103"/>
                </a:xfrm>
              </p:grpSpPr>
              <p:sp>
                <p:nvSpPr>
                  <p:cNvPr id="78414" name="Freeform 25"/>
                  <p:cNvSpPr>
                    <a:spLocks noChangeAspect="1"/>
                  </p:cNvSpPr>
                  <p:nvPr/>
                </p:nvSpPr>
                <p:spPr bwMode="auto">
                  <a:xfrm rot="7148813">
                    <a:off x="4021" y="2421"/>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sp>
                <p:nvSpPr>
                  <p:cNvPr id="78415" name="Freeform 26"/>
                  <p:cNvSpPr>
                    <a:spLocks/>
                  </p:cNvSpPr>
                  <p:nvPr/>
                </p:nvSpPr>
                <p:spPr bwMode="auto">
                  <a:xfrm>
                    <a:off x="4062" y="2473"/>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8411" name="Group 27"/>
                <p:cNvGrpSpPr>
                  <a:grpSpLocks/>
                </p:cNvGrpSpPr>
                <p:nvPr/>
              </p:nvGrpSpPr>
              <p:grpSpPr bwMode="auto">
                <a:xfrm>
                  <a:off x="3999" y="2447"/>
                  <a:ext cx="678" cy="101"/>
                  <a:chOff x="3979" y="2353"/>
                  <a:chExt cx="678" cy="101"/>
                </a:xfrm>
              </p:grpSpPr>
              <p:sp>
                <p:nvSpPr>
                  <p:cNvPr id="78412" name="Freeform 28"/>
                  <p:cNvSpPr>
                    <a:spLocks/>
                  </p:cNvSpPr>
                  <p:nvPr/>
                </p:nvSpPr>
                <p:spPr bwMode="auto">
                  <a:xfrm>
                    <a:off x="4042" y="2379"/>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19050" cap="rnd" cmpd="sng">
                    <a:solidFill>
                      <a:srgbClr val="00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413" name="Freeform 29"/>
                  <p:cNvSpPr>
                    <a:spLocks noChangeAspect="1"/>
                  </p:cNvSpPr>
                  <p:nvPr/>
                </p:nvSpPr>
                <p:spPr bwMode="auto">
                  <a:xfrm rot="7148813">
                    <a:off x="4003" y="2329"/>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cmpd="sng">
                    <a:solidFill>
                      <a:schemeClr val="tx1"/>
                    </a:solidFill>
                    <a:round/>
                    <a:headEnd/>
                    <a:tailEnd/>
                  </a:ln>
                </p:spPr>
                <p:txBody>
                  <a:bodyPr/>
                  <a:lstStyle/>
                  <a:p>
                    <a:endParaRPr lang="en-US"/>
                  </a:p>
                </p:txBody>
              </p:sp>
            </p:grpSp>
          </p:grpSp>
          <p:sp>
            <p:nvSpPr>
              <p:cNvPr id="78409" name="Freeform 30"/>
              <p:cNvSpPr>
                <a:spLocks/>
              </p:cNvSpPr>
              <p:nvPr/>
            </p:nvSpPr>
            <p:spPr bwMode="auto">
              <a:xfrm>
                <a:off x="4227" y="2553"/>
                <a:ext cx="231" cy="230"/>
              </a:xfrm>
              <a:custGeom>
                <a:avLst/>
                <a:gdLst>
                  <a:gd name="T0" fmla="*/ 241 w 230"/>
                  <a:gd name="T1" fmla="*/ 53 h 245"/>
                  <a:gd name="T2" fmla="*/ 239 w 230"/>
                  <a:gd name="T3" fmla="*/ 45 h 245"/>
                  <a:gd name="T4" fmla="*/ 233 w 230"/>
                  <a:gd name="T5" fmla="*/ 36 h 245"/>
                  <a:gd name="T6" fmla="*/ 226 w 230"/>
                  <a:gd name="T7" fmla="*/ 28 h 245"/>
                  <a:gd name="T8" fmla="*/ 216 w 230"/>
                  <a:gd name="T9" fmla="*/ 21 h 245"/>
                  <a:gd name="T10" fmla="*/ 204 w 230"/>
                  <a:gd name="T11" fmla="*/ 15 h 245"/>
                  <a:gd name="T12" fmla="*/ 190 w 230"/>
                  <a:gd name="T13" fmla="*/ 8 h 245"/>
                  <a:gd name="T14" fmla="*/ 175 w 230"/>
                  <a:gd name="T15" fmla="*/ 8 h 245"/>
                  <a:gd name="T16" fmla="*/ 159 w 230"/>
                  <a:gd name="T17" fmla="*/ 4 h 245"/>
                  <a:gd name="T18" fmla="*/ 142 w 230"/>
                  <a:gd name="T19" fmla="*/ 0 h 245"/>
                  <a:gd name="T20" fmla="*/ 112 w 230"/>
                  <a:gd name="T21" fmla="*/ 0 h 245"/>
                  <a:gd name="T22" fmla="*/ 95 w 230"/>
                  <a:gd name="T23" fmla="*/ 1 h 245"/>
                  <a:gd name="T24" fmla="*/ 78 w 230"/>
                  <a:gd name="T25" fmla="*/ 6 h 245"/>
                  <a:gd name="T26" fmla="*/ 62 w 230"/>
                  <a:gd name="T27" fmla="*/ 8 h 245"/>
                  <a:gd name="T28" fmla="*/ 47 w 230"/>
                  <a:gd name="T29" fmla="*/ 11 h 245"/>
                  <a:gd name="T30" fmla="*/ 34 w 230"/>
                  <a:gd name="T31" fmla="*/ 17 h 245"/>
                  <a:gd name="T32" fmla="*/ 23 w 230"/>
                  <a:gd name="T33" fmla="*/ 22 h 245"/>
                  <a:gd name="T34" fmla="*/ 13 w 230"/>
                  <a:gd name="T35" fmla="*/ 30 h 245"/>
                  <a:gd name="T36" fmla="*/ 6 w 230"/>
                  <a:gd name="T37" fmla="*/ 38 h 245"/>
                  <a:gd name="T38" fmla="*/ 2 w 230"/>
                  <a:gd name="T39" fmla="*/ 47 h 245"/>
                  <a:gd name="T40" fmla="*/ 0 w 230"/>
                  <a:gd name="T41" fmla="*/ 54 h 245"/>
                  <a:gd name="T42" fmla="*/ 1 w 230"/>
                  <a:gd name="T43" fmla="*/ 65 h 245"/>
                  <a:gd name="T44" fmla="*/ 4 w 230"/>
                  <a:gd name="T45" fmla="*/ 73 h 245"/>
                  <a:gd name="T46" fmla="*/ 10 w 230"/>
                  <a:gd name="T47" fmla="*/ 80 h 245"/>
                  <a:gd name="T48" fmla="*/ 18 w 230"/>
                  <a:gd name="T49" fmla="*/ 88 h 245"/>
                  <a:gd name="T50" fmla="*/ 28 w 230"/>
                  <a:gd name="T51" fmla="*/ 95 h 245"/>
                  <a:gd name="T52" fmla="*/ 41 w 230"/>
                  <a:gd name="T53" fmla="*/ 101 h 245"/>
                  <a:gd name="T54" fmla="*/ 55 w 230"/>
                  <a:gd name="T55" fmla="*/ 107 h 245"/>
                  <a:gd name="T56" fmla="*/ 70 w 230"/>
                  <a:gd name="T57" fmla="*/ 110 h 245"/>
                  <a:gd name="T58" fmla="*/ 87 w 230"/>
                  <a:gd name="T59" fmla="*/ 114 h 245"/>
                  <a:gd name="T60" fmla="*/ 104 w 230"/>
                  <a:gd name="T61" fmla="*/ 115 h 245"/>
                  <a:gd name="T62" fmla="*/ 133 w 230"/>
                  <a:gd name="T63" fmla="*/ 115 h 245"/>
                  <a:gd name="T64" fmla="*/ 150 w 230"/>
                  <a:gd name="T65" fmla="*/ 114 h 245"/>
                  <a:gd name="T66" fmla="*/ 167 w 230"/>
                  <a:gd name="T67" fmla="*/ 110 h 245"/>
                  <a:gd name="T68" fmla="*/ 183 w 230"/>
                  <a:gd name="T69" fmla="*/ 107 h 245"/>
                  <a:gd name="T70" fmla="*/ 198 w 230"/>
                  <a:gd name="T71" fmla="*/ 101 h 245"/>
                  <a:gd name="T72" fmla="*/ 210 w 230"/>
                  <a:gd name="T73" fmla="*/ 96 h 245"/>
                  <a:gd name="T74" fmla="*/ 221 w 230"/>
                  <a:gd name="T75" fmla="*/ 89 h 245"/>
                  <a:gd name="T76" fmla="*/ 230 w 230"/>
                  <a:gd name="T77" fmla="*/ 83 h 245"/>
                  <a:gd name="T78" fmla="*/ 237 w 230"/>
                  <a:gd name="T79" fmla="*/ 74 h 245"/>
                  <a:gd name="T80" fmla="*/ 240 w 230"/>
                  <a:gd name="T81" fmla="*/ 65 h 245"/>
                  <a:gd name="T82" fmla="*/ 241 w 230"/>
                  <a:gd name="T83" fmla="*/ 57 h 2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30" h="245">
                    <a:moveTo>
                      <a:pt x="229" y="122"/>
                    </a:moveTo>
                    <a:lnTo>
                      <a:pt x="229" y="112"/>
                    </a:lnTo>
                    <a:lnTo>
                      <a:pt x="228" y="103"/>
                    </a:lnTo>
                    <a:lnTo>
                      <a:pt x="227" y="94"/>
                    </a:lnTo>
                    <a:lnTo>
                      <a:pt x="224" y="85"/>
                    </a:lnTo>
                    <a:lnTo>
                      <a:pt x="221" y="76"/>
                    </a:lnTo>
                    <a:lnTo>
                      <a:pt x="218" y="68"/>
                    </a:lnTo>
                    <a:lnTo>
                      <a:pt x="214" y="60"/>
                    </a:lnTo>
                    <a:lnTo>
                      <a:pt x="209" y="52"/>
                    </a:lnTo>
                    <a:lnTo>
                      <a:pt x="204" y="45"/>
                    </a:lnTo>
                    <a:lnTo>
                      <a:pt x="198" y="38"/>
                    </a:lnTo>
                    <a:lnTo>
                      <a:pt x="192" y="31"/>
                    </a:lnTo>
                    <a:lnTo>
                      <a:pt x="185" y="25"/>
                    </a:lnTo>
                    <a:lnTo>
                      <a:pt x="178" y="20"/>
                    </a:lnTo>
                    <a:lnTo>
                      <a:pt x="171" y="15"/>
                    </a:lnTo>
                    <a:lnTo>
                      <a:pt x="163" y="11"/>
                    </a:lnTo>
                    <a:lnTo>
                      <a:pt x="155" y="7"/>
                    </a:lnTo>
                    <a:lnTo>
                      <a:pt x="147" y="4"/>
                    </a:lnTo>
                    <a:lnTo>
                      <a:pt x="138" y="2"/>
                    </a:lnTo>
                    <a:lnTo>
                      <a:pt x="130" y="0"/>
                    </a:lnTo>
                    <a:lnTo>
                      <a:pt x="121" y="0"/>
                    </a:lnTo>
                    <a:lnTo>
                      <a:pt x="112" y="0"/>
                    </a:lnTo>
                    <a:lnTo>
                      <a:pt x="104" y="0"/>
                    </a:lnTo>
                    <a:lnTo>
                      <a:pt x="95" y="1"/>
                    </a:lnTo>
                    <a:lnTo>
                      <a:pt x="87" y="3"/>
                    </a:lnTo>
                    <a:lnTo>
                      <a:pt x="78" y="6"/>
                    </a:lnTo>
                    <a:lnTo>
                      <a:pt x="70" y="9"/>
                    </a:lnTo>
                    <a:lnTo>
                      <a:pt x="62" y="13"/>
                    </a:lnTo>
                    <a:lnTo>
                      <a:pt x="55" y="17"/>
                    </a:lnTo>
                    <a:lnTo>
                      <a:pt x="47" y="23"/>
                    </a:lnTo>
                    <a:lnTo>
                      <a:pt x="41" y="28"/>
                    </a:lnTo>
                    <a:lnTo>
                      <a:pt x="34" y="34"/>
                    </a:lnTo>
                    <a:lnTo>
                      <a:pt x="28" y="41"/>
                    </a:lnTo>
                    <a:lnTo>
                      <a:pt x="23" y="48"/>
                    </a:lnTo>
                    <a:lnTo>
                      <a:pt x="18" y="56"/>
                    </a:lnTo>
                    <a:lnTo>
                      <a:pt x="13" y="64"/>
                    </a:lnTo>
                    <a:lnTo>
                      <a:pt x="9" y="72"/>
                    </a:lnTo>
                    <a:lnTo>
                      <a:pt x="6" y="81"/>
                    </a:lnTo>
                    <a:lnTo>
                      <a:pt x="4" y="90"/>
                    </a:lnTo>
                    <a:lnTo>
                      <a:pt x="2" y="99"/>
                    </a:lnTo>
                    <a:lnTo>
                      <a:pt x="1" y="108"/>
                    </a:lnTo>
                    <a:lnTo>
                      <a:pt x="0" y="117"/>
                    </a:lnTo>
                    <a:lnTo>
                      <a:pt x="0" y="126"/>
                    </a:lnTo>
                    <a:lnTo>
                      <a:pt x="1" y="136"/>
                    </a:lnTo>
                    <a:lnTo>
                      <a:pt x="2" y="145"/>
                    </a:lnTo>
                    <a:lnTo>
                      <a:pt x="4" y="154"/>
                    </a:lnTo>
                    <a:lnTo>
                      <a:pt x="6" y="163"/>
                    </a:lnTo>
                    <a:lnTo>
                      <a:pt x="10" y="171"/>
                    </a:lnTo>
                    <a:lnTo>
                      <a:pt x="13" y="180"/>
                    </a:lnTo>
                    <a:lnTo>
                      <a:pt x="18" y="188"/>
                    </a:lnTo>
                    <a:lnTo>
                      <a:pt x="23" y="195"/>
                    </a:lnTo>
                    <a:lnTo>
                      <a:pt x="28" y="203"/>
                    </a:lnTo>
                    <a:lnTo>
                      <a:pt x="34" y="209"/>
                    </a:lnTo>
                    <a:lnTo>
                      <a:pt x="41" y="215"/>
                    </a:lnTo>
                    <a:lnTo>
                      <a:pt x="48" y="221"/>
                    </a:lnTo>
                    <a:lnTo>
                      <a:pt x="55" y="226"/>
                    </a:lnTo>
                    <a:lnTo>
                      <a:pt x="62" y="231"/>
                    </a:lnTo>
                    <a:lnTo>
                      <a:pt x="70" y="235"/>
                    </a:lnTo>
                    <a:lnTo>
                      <a:pt x="79" y="238"/>
                    </a:lnTo>
                    <a:lnTo>
                      <a:pt x="87" y="241"/>
                    </a:lnTo>
                    <a:lnTo>
                      <a:pt x="95" y="242"/>
                    </a:lnTo>
                    <a:lnTo>
                      <a:pt x="104" y="244"/>
                    </a:lnTo>
                    <a:lnTo>
                      <a:pt x="113" y="244"/>
                    </a:lnTo>
                    <a:lnTo>
                      <a:pt x="121" y="244"/>
                    </a:lnTo>
                    <a:lnTo>
                      <a:pt x="130" y="243"/>
                    </a:lnTo>
                    <a:lnTo>
                      <a:pt x="138" y="242"/>
                    </a:lnTo>
                    <a:lnTo>
                      <a:pt x="147" y="239"/>
                    </a:lnTo>
                    <a:lnTo>
                      <a:pt x="155" y="236"/>
                    </a:lnTo>
                    <a:lnTo>
                      <a:pt x="163" y="233"/>
                    </a:lnTo>
                    <a:lnTo>
                      <a:pt x="171" y="228"/>
                    </a:lnTo>
                    <a:lnTo>
                      <a:pt x="178" y="223"/>
                    </a:lnTo>
                    <a:lnTo>
                      <a:pt x="186" y="218"/>
                    </a:lnTo>
                    <a:lnTo>
                      <a:pt x="192" y="212"/>
                    </a:lnTo>
                    <a:lnTo>
                      <a:pt x="198" y="206"/>
                    </a:lnTo>
                    <a:lnTo>
                      <a:pt x="204" y="199"/>
                    </a:lnTo>
                    <a:lnTo>
                      <a:pt x="209" y="191"/>
                    </a:lnTo>
                    <a:lnTo>
                      <a:pt x="214" y="183"/>
                    </a:lnTo>
                    <a:lnTo>
                      <a:pt x="218" y="175"/>
                    </a:lnTo>
                    <a:lnTo>
                      <a:pt x="222" y="167"/>
                    </a:lnTo>
                    <a:lnTo>
                      <a:pt x="225" y="158"/>
                    </a:lnTo>
                    <a:lnTo>
                      <a:pt x="227" y="149"/>
                    </a:lnTo>
                    <a:lnTo>
                      <a:pt x="228" y="140"/>
                    </a:lnTo>
                    <a:lnTo>
                      <a:pt x="229" y="131"/>
                    </a:lnTo>
                    <a:lnTo>
                      <a:pt x="229" y="122"/>
                    </a:lnTo>
                  </a:path>
                </a:pathLst>
              </a:custGeom>
              <a:solidFill>
                <a:srgbClr val="9999FF"/>
              </a:solidFill>
              <a:ln w="19050" cap="rnd" cmpd="sng">
                <a:solidFill>
                  <a:schemeClr val="tx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898079" name="Group 31"/>
          <p:cNvGrpSpPr>
            <a:grpSpLocks/>
          </p:cNvGrpSpPr>
          <p:nvPr/>
        </p:nvGrpSpPr>
        <p:grpSpPr bwMode="auto">
          <a:xfrm>
            <a:off x="3927475" y="3470275"/>
            <a:ext cx="1720850" cy="1346200"/>
            <a:chOff x="2474" y="2186"/>
            <a:chExt cx="1084" cy="848"/>
          </a:xfrm>
        </p:grpSpPr>
        <p:sp>
          <p:nvSpPr>
            <p:cNvPr id="78389" name="Rectangle 32"/>
            <p:cNvSpPr>
              <a:spLocks noChangeArrowheads="1"/>
            </p:cNvSpPr>
            <p:nvPr/>
          </p:nvSpPr>
          <p:spPr bwMode="auto">
            <a:xfrm>
              <a:off x="2962" y="2746"/>
              <a:ext cx="5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8390" name="Rectangle 33"/>
            <p:cNvSpPr>
              <a:spLocks noChangeArrowheads="1"/>
            </p:cNvSpPr>
            <p:nvPr/>
          </p:nvSpPr>
          <p:spPr bwMode="auto">
            <a:xfrm>
              <a:off x="2551" y="2746"/>
              <a:ext cx="2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8391" name="Rectangle 34"/>
            <p:cNvSpPr>
              <a:spLocks noChangeArrowheads="1"/>
            </p:cNvSpPr>
            <p:nvPr/>
          </p:nvSpPr>
          <p:spPr bwMode="auto">
            <a:xfrm>
              <a:off x="2474" y="2189"/>
              <a:ext cx="4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78392" name="Rectangle 35"/>
            <p:cNvSpPr>
              <a:spLocks noChangeArrowheads="1"/>
            </p:cNvSpPr>
            <p:nvPr/>
          </p:nvSpPr>
          <p:spPr bwMode="auto">
            <a:xfrm>
              <a:off x="3020" y="2191"/>
              <a:ext cx="41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sp>
          <p:nvSpPr>
            <p:cNvPr id="78393" name="Rectangle 36"/>
            <p:cNvSpPr>
              <a:spLocks noChangeArrowheads="1"/>
            </p:cNvSpPr>
            <p:nvPr/>
          </p:nvSpPr>
          <p:spPr bwMode="auto">
            <a:xfrm>
              <a:off x="2817" y="2186"/>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78394" name="Group 37"/>
            <p:cNvGrpSpPr>
              <a:grpSpLocks/>
            </p:cNvGrpSpPr>
            <p:nvPr/>
          </p:nvGrpSpPr>
          <p:grpSpPr bwMode="auto">
            <a:xfrm>
              <a:off x="2869" y="2496"/>
              <a:ext cx="100" cy="239"/>
              <a:chOff x="2869" y="2496"/>
              <a:chExt cx="100" cy="239"/>
            </a:xfrm>
          </p:grpSpPr>
          <p:grpSp>
            <p:nvGrpSpPr>
              <p:cNvPr id="78396" name="Group 38"/>
              <p:cNvGrpSpPr>
                <a:grpSpLocks/>
              </p:cNvGrpSpPr>
              <p:nvPr/>
            </p:nvGrpSpPr>
            <p:grpSpPr bwMode="auto">
              <a:xfrm>
                <a:off x="2869" y="2496"/>
                <a:ext cx="46" cy="239"/>
                <a:chOff x="743" y="3007"/>
                <a:chExt cx="46" cy="239"/>
              </a:xfrm>
            </p:grpSpPr>
            <p:sp>
              <p:nvSpPr>
                <p:cNvPr id="78400" name="Line 39"/>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401" name="Freeform 40"/>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78397" name="Group 41"/>
              <p:cNvGrpSpPr>
                <a:grpSpLocks/>
              </p:cNvGrpSpPr>
              <p:nvPr/>
            </p:nvGrpSpPr>
            <p:grpSpPr bwMode="auto">
              <a:xfrm flipH="1" flipV="1">
                <a:off x="2923" y="2496"/>
                <a:ext cx="46" cy="239"/>
                <a:chOff x="743" y="3007"/>
                <a:chExt cx="46" cy="239"/>
              </a:xfrm>
            </p:grpSpPr>
            <p:sp>
              <p:nvSpPr>
                <p:cNvPr id="78398" name="Line 42"/>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399" name="Freeform 4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sp>
          <p:nvSpPr>
            <p:cNvPr id="78395" name="Rectangle 44"/>
            <p:cNvSpPr>
              <a:spLocks noChangeArrowheads="1"/>
            </p:cNvSpPr>
            <p:nvPr/>
          </p:nvSpPr>
          <p:spPr bwMode="auto">
            <a:xfrm>
              <a:off x="2814" y="2742"/>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sp>
        <p:nvSpPr>
          <p:cNvPr id="898093" name="Rectangle 45"/>
          <p:cNvSpPr>
            <a:spLocks noChangeArrowheads="1"/>
          </p:cNvSpPr>
          <p:nvPr/>
        </p:nvSpPr>
        <p:spPr bwMode="auto">
          <a:xfrm>
            <a:off x="4660900" y="3937000"/>
            <a:ext cx="755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b="1">
                <a:solidFill>
                  <a:srgbClr val="FF0000"/>
                </a:solidFill>
                <a:latin typeface="Arial Narrow" pitchFamily="34" charset="0"/>
              </a:rPr>
              <a:t>CA II</a:t>
            </a:r>
          </a:p>
        </p:txBody>
      </p:sp>
      <p:sp>
        <p:nvSpPr>
          <p:cNvPr id="898094" name="Rectangle 46"/>
          <p:cNvSpPr>
            <a:spLocks noChangeArrowheads="1"/>
          </p:cNvSpPr>
          <p:nvPr/>
        </p:nvSpPr>
        <p:spPr bwMode="auto">
          <a:xfrm>
            <a:off x="1285875" y="3475038"/>
            <a:ext cx="871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OC</a:t>
            </a:r>
            <a:r>
              <a:rPr lang="en-US">
                <a:solidFill>
                  <a:srgbClr val="FF0000"/>
                </a:solidFill>
                <a:latin typeface="Arial Narrow" pitchFamily="34" charset="0"/>
              </a:rPr>
              <a:t>O</a:t>
            </a:r>
          </a:p>
        </p:txBody>
      </p:sp>
      <p:sp>
        <p:nvSpPr>
          <p:cNvPr id="898095" name="Rectangle 47"/>
          <p:cNvSpPr>
            <a:spLocks noChangeArrowheads="1"/>
          </p:cNvSpPr>
          <p:nvPr/>
        </p:nvSpPr>
        <p:spPr bwMode="auto">
          <a:xfrm>
            <a:off x="554038" y="3475038"/>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rgbClr val="FF0000"/>
                </a:solidFill>
                <a:latin typeface="Arial Narrow" pitchFamily="34" charset="0"/>
              </a:rPr>
              <a:t>O</a:t>
            </a:r>
          </a:p>
        </p:txBody>
      </p:sp>
      <p:sp>
        <p:nvSpPr>
          <p:cNvPr id="898096" name="Rectangle 48"/>
          <p:cNvSpPr>
            <a:spLocks noChangeArrowheads="1"/>
          </p:cNvSpPr>
          <p:nvPr/>
        </p:nvSpPr>
        <p:spPr bwMode="auto">
          <a:xfrm>
            <a:off x="1358900" y="4359275"/>
            <a:ext cx="1241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a:t>
            </a:r>
            <a:r>
              <a:rPr lang="en-US">
                <a:solidFill>
                  <a:srgbClr val="FF0000"/>
                </a:solidFill>
                <a:latin typeface="Arial Narrow" pitchFamily="34" charset="0"/>
              </a:rPr>
              <a:t>O</a:t>
            </a:r>
            <a:r>
              <a:rPr lang="en-US">
                <a:solidFill>
                  <a:schemeClr val="tx1"/>
                </a:solidFill>
                <a:latin typeface="Arial Narrow" pitchFamily="34" charset="0"/>
              </a:rPr>
              <a:t>OO</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898097" name="Rectangle 49"/>
          <p:cNvSpPr>
            <a:spLocks noChangeArrowheads="1"/>
          </p:cNvSpPr>
          <p:nvPr/>
        </p:nvSpPr>
        <p:spPr bwMode="auto">
          <a:xfrm>
            <a:off x="706438" y="4359275"/>
            <a:ext cx="4619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898098" name="Rectangle 50"/>
          <p:cNvSpPr>
            <a:spLocks noChangeArrowheads="1"/>
          </p:cNvSpPr>
          <p:nvPr/>
        </p:nvSpPr>
        <p:spPr bwMode="auto">
          <a:xfrm>
            <a:off x="892175" y="5203825"/>
            <a:ext cx="698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baseline="30000">
                <a:solidFill>
                  <a:srgbClr val="FF0000"/>
                </a:solidFill>
                <a:latin typeface="Arial Narrow" pitchFamily="34" charset="0"/>
              </a:rPr>
              <a:t>18</a:t>
            </a:r>
            <a:r>
              <a:rPr lang="en-US">
                <a:solidFill>
                  <a:srgbClr val="FF0000"/>
                </a:solidFill>
                <a:latin typeface="Arial Narrow" pitchFamily="34" charset="0"/>
              </a:rPr>
              <a:t>O</a:t>
            </a:r>
            <a:endParaRPr lang="en-US">
              <a:solidFill>
                <a:schemeClr val="tx1"/>
              </a:solidFill>
              <a:latin typeface="Arial Narrow" pitchFamily="34" charset="0"/>
            </a:endParaRPr>
          </a:p>
        </p:txBody>
      </p:sp>
      <p:grpSp>
        <p:nvGrpSpPr>
          <p:cNvPr id="898099" name="Group 51"/>
          <p:cNvGrpSpPr>
            <a:grpSpLocks/>
          </p:cNvGrpSpPr>
          <p:nvPr/>
        </p:nvGrpSpPr>
        <p:grpSpPr bwMode="auto">
          <a:xfrm>
            <a:off x="1173163" y="3962400"/>
            <a:ext cx="73025" cy="379413"/>
            <a:chOff x="743" y="3007"/>
            <a:chExt cx="46" cy="239"/>
          </a:xfrm>
        </p:grpSpPr>
        <p:sp>
          <p:nvSpPr>
            <p:cNvPr id="78387" name="Line 52"/>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388" name="Freeform 5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98102" name="Group 54"/>
          <p:cNvGrpSpPr>
            <a:grpSpLocks/>
          </p:cNvGrpSpPr>
          <p:nvPr/>
        </p:nvGrpSpPr>
        <p:grpSpPr bwMode="auto">
          <a:xfrm>
            <a:off x="1258888" y="3962400"/>
            <a:ext cx="73025" cy="379413"/>
            <a:chOff x="793" y="2496"/>
            <a:chExt cx="46" cy="239"/>
          </a:xfrm>
        </p:grpSpPr>
        <p:sp>
          <p:nvSpPr>
            <p:cNvPr id="78385" name="Line 55"/>
            <p:cNvSpPr>
              <a:spLocks noChangeShapeType="1"/>
            </p:cNvSpPr>
            <p:nvPr/>
          </p:nvSpPr>
          <p:spPr bwMode="auto">
            <a:xfrm flipH="1" flipV="1">
              <a:off x="815" y="2569"/>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386" name="Freeform 56"/>
            <p:cNvSpPr>
              <a:spLocks noChangeAspect="1"/>
            </p:cNvSpPr>
            <p:nvPr/>
          </p:nvSpPr>
          <p:spPr bwMode="auto">
            <a:xfrm flipV="1">
              <a:off x="793" y="249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sp>
        <p:nvSpPr>
          <p:cNvPr id="898105" name="Line 57"/>
          <p:cNvSpPr>
            <a:spLocks noChangeShapeType="1"/>
          </p:cNvSpPr>
          <p:nvPr/>
        </p:nvSpPr>
        <p:spPr bwMode="auto">
          <a:xfrm flipH="1">
            <a:off x="1454150" y="4740275"/>
            <a:ext cx="428625" cy="647700"/>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8106" name="Rectangle 58"/>
          <p:cNvSpPr>
            <a:spLocks noChangeArrowheads="1"/>
          </p:cNvSpPr>
          <p:nvPr/>
        </p:nvSpPr>
        <p:spPr bwMode="auto">
          <a:xfrm>
            <a:off x="1074738" y="3470275"/>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sp>
        <p:nvSpPr>
          <p:cNvPr id="898107" name="Rectangle 59"/>
          <p:cNvSpPr>
            <a:spLocks noChangeArrowheads="1"/>
          </p:cNvSpPr>
          <p:nvPr/>
        </p:nvSpPr>
        <p:spPr bwMode="auto">
          <a:xfrm>
            <a:off x="1085850" y="4352925"/>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sp>
        <p:nvSpPr>
          <p:cNvPr id="898108" name="Rectangle 60"/>
          <p:cNvSpPr>
            <a:spLocks noChangeArrowheads="1"/>
          </p:cNvSpPr>
          <p:nvPr/>
        </p:nvSpPr>
        <p:spPr bwMode="auto">
          <a:xfrm>
            <a:off x="1285875" y="3475038"/>
            <a:ext cx="871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rgbClr val="FF0000"/>
                </a:solidFill>
                <a:latin typeface="Arial Narrow" pitchFamily="34" charset="0"/>
              </a:rPr>
              <a:t>O</a:t>
            </a:r>
            <a:r>
              <a:rPr lang="en-US">
                <a:solidFill>
                  <a:schemeClr val="tx1"/>
                </a:solidFill>
                <a:latin typeface="Arial Narrow" pitchFamily="34" charset="0"/>
              </a:rPr>
              <a:t>C</a:t>
            </a:r>
            <a:r>
              <a:rPr lang="en-US">
                <a:solidFill>
                  <a:srgbClr val="FF0000"/>
                </a:solidFill>
                <a:latin typeface="Arial Narrow" pitchFamily="34" charset="0"/>
              </a:rPr>
              <a:t>O</a:t>
            </a:r>
          </a:p>
        </p:txBody>
      </p:sp>
      <p:grpSp>
        <p:nvGrpSpPr>
          <p:cNvPr id="898109" name="Group 61"/>
          <p:cNvGrpSpPr>
            <a:grpSpLocks/>
          </p:cNvGrpSpPr>
          <p:nvPr/>
        </p:nvGrpSpPr>
        <p:grpSpPr bwMode="auto">
          <a:xfrm>
            <a:off x="1054100" y="2611438"/>
            <a:ext cx="654050" cy="949325"/>
            <a:chOff x="664" y="1645"/>
            <a:chExt cx="412" cy="598"/>
          </a:xfrm>
        </p:grpSpPr>
        <p:sp>
          <p:nvSpPr>
            <p:cNvPr id="78383" name="Rectangle 62"/>
            <p:cNvSpPr>
              <a:spLocks noChangeArrowheads="1"/>
            </p:cNvSpPr>
            <p:nvPr/>
          </p:nvSpPr>
          <p:spPr bwMode="auto">
            <a:xfrm>
              <a:off x="785" y="1645"/>
              <a:ext cx="29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rgbClr val="FF0000"/>
                  </a:solidFill>
                  <a:latin typeface="Arial Narrow" pitchFamily="34" charset="0"/>
                </a:rPr>
                <a:t>1/3</a:t>
              </a:r>
            </a:p>
          </p:txBody>
        </p:sp>
        <p:sp>
          <p:nvSpPr>
            <p:cNvPr id="78384" name="Line 63"/>
            <p:cNvSpPr>
              <a:spLocks noChangeShapeType="1"/>
            </p:cNvSpPr>
            <p:nvPr/>
          </p:nvSpPr>
          <p:spPr bwMode="auto">
            <a:xfrm flipH="1">
              <a:off x="664" y="1835"/>
              <a:ext cx="270" cy="408"/>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98112" name="Group 64"/>
          <p:cNvGrpSpPr>
            <a:grpSpLocks/>
          </p:cNvGrpSpPr>
          <p:nvPr/>
        </p:nvGrpSpPr>
        <p:grpSpPr bwMode="auto">
          <a:xfrm>
            <a:off x="1579563" y="2611438"/>
            <a:ext cx="666750" cy="949325"/>
            <a:chOff x="995" y="1645"/>
            <a:chExt cx="420" cy="598"/>
          </a:xfrm>
        </p:grpSpPr>
        <p:sp>
          <p:nvSpPr>
            <p:cNvPr id="78381" name="Rectangle 65"/>
            <p:cNvSpPr>
              <a:spLocks noChangeArrowheads="1"/>
            </p:cNvSpPr>
            <p:nvPr/>
          </p:nvSpPr>
          <p:spPr bwMode="auto">
            <a:xfrm>
              <a:off x="1112" y="1645"/>
              <a:ext cx="30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rgbClr val="FF0000"/>
                  </a:solidFill>
                  <a:latin typeface="Arial Narrow" pitchFamily="34" charset="0"/>
                </a:rPr>
                <a:t>1/3</a:t>
              </a:r>
            </a:p>
          </p:txBody>
        </p:sp>
        <p:sp>
          <p:nvSpPr>
            <p:cNvPr id="78382" name="Line 66"/>
            <p:cNvSpPr>
              <a:spLocks noChangeShapeType="1"/>
            </p:cNvSpPr>
            <p:nvPr/>
          </p:nvSpPr>
          <p:spPr bwMode="auto">
            <a:xfrm flipH="1">
              <a:off x="995" y="1835"/>
              <a:ext cx="270" cy="408"/>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98115" name="Group 67"/>
          <p:cNvGrpSpPr>
            <a:grpSpLocks/>
          </p:cNvGrpSpPr>
          <p:nvPr/>
        </p:nvGrpSpPr>
        <p:grpSpPr bwMode="auto">
          <a:xfrm>
            <a:off x="1963738" y="2611438"/>
            <a:ext cx="871537" cy="949325"/>
            <a:chOff x="1217" y="1645"/>
            <a:chExt cx="549" cy="598"/>
          </a:xfrm>
        </p:grpSpPr>
        <p:sp>
          <p:nvSpPr>
            <p:cNvPr id="78379" name="Rectangle 68"/>
            <p:cNvSpPr>
              <a:spLocks noChangeArrowheads="1"/>
            </p:cNvSpPr>
            <p:nvPr/>
          </p:nvSpPr>
          <p:spPr bwMode="auto">
            <a:xfrm>
              <a:off x="1217" y="1645"/>
              <a:ext cx="54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rgbClr val="FF0000"/>
                  </a:solidFill>
                  <a:latin typeface="Arial Narrow" pitchFamily="34" charset="0"/>
                </a:rPr>
                <a:t>1/3</a:t>
              </a:r>
            </a:p>
          </p:txBody>
        </p:sp>
        <p:sp>
          <p:nvSpPr>
            <p:cNvPr id="78380" name="Line 69"/>
            <p:cNvSpPr>
              <a:spLocks noChangeShapeType="1"/>
            </p:cNvSpPr>
            <p:nvPr/>
          </p:nvSpPr>
          <p:spPr bwMode="auto">
            <a:xfrm flipH="1">
              <a:off x="1224" y="1835"/>
              <a:ext cx="270" cy="408"/>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98118" name="Rectangle 70"/>
          <p:cNvSpPr>
            <a:spLocks noChangeArrowheads="1"/>
          </p:cNvSpPr>
          <p:nvPr/>
        </p:nvSpPr>
        <p:spPr bwMode="auto">
          <a:xfrm>
            <a:off x="554038" y="2627313"/>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grpSp>
        <p:nvGrpSpPr>
          <p:cNvPr id="898119" name="Group 71"/>
          <p:cNvGrpSpPr>
            <a:grpSpLocks/>
          </p:cNvGrpSpPr>
          <p:nvPr/>
        </p:nvGrpSpPr>
        <p:grpSpPr bwMode="auto">
          <a:xfrm>
            <a:off x="779463" y="3111500"/>
            <a:ext cx="73025" cy="379413"/>
            <a:chOff x="743" y="3007"/>
            <a:chExt cx="46" cy="239"/>
          </a:xfrm>
        </p:grpSpPr>
        <p:sp>
          <p:nvSpPr>
            <p:cNvPr id="78377" name="Line 72"/>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378" name="Freeform 7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98122" name="Group 74"/>
          <p:cNvGrpSpPr>
            <a:grpSpLocks/>
          </p:cNvGrpSpPr>
          <p:nvPr/>
        </p:nvGrpSpPr>
        <p:grpSpPr bwMode="auto">
          <a:xfrm flipH="1" flipV="1">
            <a:off x="865188" y="3111500"/>
            <a:ext cx="73025" cy="379413"/>
            <a:chOff x="743" y="3007"/>
            <a:chExt cx="46" cy="239"/>
          </a:xfrm>
        </p:grpSpPr>
        <p:sp>
          <p:nvSpPr>
            <p:cNvPr id="78375" name="Line 75"/>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376" name="Freeform 76"/>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sp>
        <p:nvSpPr>
          <p:cNvPr id="898125" name="Rectangle 77"/>
          <p:cNvSpPr>
            <a:spLocks noChangeArrowheads="1"/>
          </p:cNvSpPr>
          <p:nvPr/>
        </p:nvSpPr>
        <p:spPr bwMode="auto">
          <a:xfrm>
            <a:off x="554038" y="3475038"/>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sp>
        <p:nvSpPr>
          <p:cNvPr id="898126" name="Rectangle 78"/>
          <p:cNvSpPr>
            <a:spLocks noChangeArrowheads="1"/>
          </p:cNvSpPr>
          <p:nvPr/>
        </p:nvSpPr>
        <p:spPr bwMode="auto">
          <a:xfrm>
            <a:off x="490538" y="2408238"/>
            <a:ext cx="7588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800">
                <a:solidFill>
                  <a:srgbClr val="008000"/>
                </a:solidFill>
                <a:latin typeface="Arial Narrow" pitchFamily="34" charset="0"/>
              </a:rPr>
              <a:t>55.5 M</a:t>
            </a:r>
          </a:p>
        </p:txBody>
      </p:sp>
      <p:sp>
        <p:nvSpPr>
          <p:cNvPr id="898127" name="Rectangle 79"/>
          <p:cNvSpPr>
            <a:spLocks noChangeArrowheads="1"/>
          </p:cNvSpPr>
          <p:nvPr/>
        </p:nvSpPr>
        <p:spPr bwMode="auto">
          <a:xfrm>
            <a:off x="1358900" y="4662488"/>
            <a:ext cx="1241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a:t>
            </a:r>
            <a:r>
              <a:rPr lang="en-US">
                <a:solidFill>
                  <a:srgbClr val="FF0000"/>
                </a:solidFill>
                <a:latin typeface="Arial Narrow" pitchFamily="34" charset="0"/>
              </a:rPr>
              <a:t>O</a:t>
            </a:r>
            <a:r>
              <a:rPr lang="en-US">
                <a:solidFill>
                  <a:schemeClr val="tx1"/>
                </a:solidFill>
                <a:latin typeface="Arial Narrow" pitchFamily="34" charset="0"/>
              </a:rPr>
              <a:t>O</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898128" name="Rectangle 80"/>
          <p:cNvSpPr>
            <a:spLocks noChangeArrowheads="1"/>
          </p:cNvSpPr>
          <p:nvPr/>
        </p:nvSpPr>
        <p:spPr bwMode="auto">
          <a:xfrm>
            <a:off x="1358900" y="4964113"/>
            <a:ext cx="1241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HCOOO</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grpSp>
        <p:nvGrpSpPr>
          <p:cNvPr id="898129" name="Group 81"/>
          <p:cNvGrpSpPr>
            <a:grpSpLocks/>
          </p:cNvGrpSpPr>
          <p:nvPr/>
        </p:nvGrpSpPr>
        <p:grpSpPr bwMode="auto">
          <a:xfrm>
            <a:off x="5391150" y="2941638"/>
            <a:ext cx="3389313" cy="492125"/>
            <a:chOff x="3396" y="1853"/>
            <a:chExt cx="2135" cy="310"/>
          </a:xfrm>
        </p:grpSpPr>
        <p:sp>
          <p:nvSpPr>
            <p:cNvPr id="78369" name="Rectangle 82"/>
            <p:cNvSpPr>
              <a:spLocks noChangeArrowheads="1"/>
            </p:cNvSpPr>
            <p:nvPr/>
          </p:nvSpPr>
          <p:spPr bwMode="auto">
            <a:xfrm>
              <a:off x="4493" y="1990"/>
              <a:ext cx="432" cy="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0" hangingPunct="0"/>
              <a:r>
                <a:rPr lang="en-US" sz="1800">
                  <a:solidFill>
                    <a:srgbClr val="000000"/>
                  </a:solidFill>
                  <a:latin typeface="Arial Narrow" pitchFamily="34" charset="0"/>
                </a:rPr>
                <a:t>Time (s)</a:t>
              </a:r>
            </a:p>
          </p:txBody>
        </p:sp>
        <p:sp>
          <p:nvSpPr>
            <p:cNvPr id="78370" name="Rectangle 83"/>
            <p:cNvSpPr>
              <a:spLocks noChangeArrowheads="1"/>
            </p:cNvSpPr>
            <p:nvPr/>
          </p:nvSpPr>
          <p:spPr bwMode="auto">
            <a:xfrm>
              <a:off x="3396" y="1853"/>
              <a:ext cx="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0</a:t>
              </a:r>
              <a:endParaRPr lang="en-US" sz="1800">
                <a:solidFill>
                  <a:schemeClr val="tx1"/>
                </a:solidFill>
                <a:latin typeface="Arial Narrow" pitchFamily="34" charset="0"/>
              </a:endParaRPr>
            </a:p>
          </p:txBody>
        </p:sp>
        <p:sp>
          <p:nvSpPr>
            <p:cNvPr id="78371" name="Rectangle 84"/>
            <p:cNvSpPr>
              <a:spLocks noChangeArrowheads="1"/>
            </p:cNvSpPr>
            <p:nvPr/>
          </p:nvSpPr>
          <p:spPr bwMode="auto">
            <a:xfrm>
              <a:off x="3822" y="1853"/>
              <a:ext cx="19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100</a:t>
              </a:r>
              <a:endParaRPr lang="en-US" sz="1800">
                <a:solidFill>
                  <a:schemeClr val="tx1"/>
                </a:solidFill>
                <a:latin typeface="Arial Narrow" pitchFamily="34" charset="0"/>
              </a:endParaRPr>
            </a:p>
          </p:txBody>
        </p:sp>
        <p:sp>
          <p:nvSpPr>
            <p:cNvPr id="78372" name="Rectangle 85"/>
            <p:cNvSpPr>
              <a:spLocks noChangeArrowheads="1"/>
            </p:cNvSpPr>
            <p:nvPr/>
          </p:nvSpPr>
          <p:spPr bwMode="auto">
            <a:xfrm>
              <a:off x="4325" y="1853"/>
              <a:ext cx="19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200</a:t>
              </a:r>
              <a:endParaRPr lang="en-US" sz="1800">
                <a:solidFill>
                  <a:schemeClr val="tx1"/>
                </a:solidFill>
                <a:latin typeface="Arial Narrow" pitchFamily="34" charset="0"/>
              </a:endParaRPr>
            </a:p>
          </p:txBody>
        </p:sp>
        <p:sp>
          <p:nvSpPr>
            <p:cNvPr id="78373" name="Rectangle 86"/>
            <p:cNvSpPr>
              <a:spLocks noChangeArrowheads="1"/>
            </p:cNvSpPr>
            <p:nvPr/>
          </p:nvSpPr>
          <p:spPr bwMode="auto">
            <a:xfrm>
              <a:off x="4830" y="1853"/>
              <a:ext cx="19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300</a:t>
              </a:r>
              <a:endParaRPr lang="en-US" sz="1800">
                <a:solidFill>
                  <a:schemeClr val="tx1"/>
                </a:solidFill>
                <a:latin typeface="Arial Narrow" pitchFamily="34" charset="0"/>
              </a:endParaRPr>
            </a:p>
          </p:txBody>
        </p:sp>
        <p:sp>
          <p:nvSpPr>
            <p:cNvPr id="78374" name="Rectangle 87"/>
            <p:cNvSpPr>
              <a:spLocks noChangeArrowheads="1"/>
            </p:cNvSpPr>
            <p:nvPr/>
          </p:nvSpPr>
          <p:spPr bwMode="auto">
            <a:xfrm>
              <a:off x="5333" y="1853"/>
              <a:ext cx="19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400</a:t>
              </a:r>
              <a:endParaRPr lang="en-US" sz="1800">
                <a:solidFill>
                  <a:schemeClr val="tx1"/>
                </a:solidFill>
                <a:latin typeface="Arial Narrow" pitchFamily="34" charset="0"/>
              </a:endParaRPr>
            </a:p>
          </p:txBody>
        </p:sp>
      </p:grpSp>
      <p:sp>
        <p:nvSpPr>
          <p:cNvPr id="898136" name="Rectangle 88"/>
          <p:cNvSpPr>
            <a:spLocks noChangeArrowheads="1"/>
          </p:cNvSpPr>
          <p:nvPr/>
        </p:nvSpPr>
        <p:spPr bwMode="auto">
          <a:xfrm>
            <a:off x="4125913" y="1588"/>
            <a:ext cx="5019675" cy="3460750"/>
          </a:xfrm>
          <a:prstGeom prst="rect">
            <a:avLst/>
          </a:prstGeom>
          <a:solidFill>
            <a:srgbClr val="FFFFF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98137" name="Rectangle 89"/>
          <p:cNvSpPr>
            <a:spLocks noChangeArrowheads="1"/>
          </p:cNvSpPr>
          <p:nvPr/>
        </p:nvSpPr>
        <p:spPr bwMode="auto">
          <a:xfrm>
            <a:off x="5395913" y="338138"/>
            <a:ext cx="3635375" cy="2578100"/>
          </a:xfrm>
          <a:prstGeom prst="rect">
            <a:avLst/>
          </a:prstGeom>
          <a:solidFill>
            <a:srgbClr val="FFD7AF"/>
          </a:solidFill>
          <a:ln w="3175">
            <a:solidFill>
              <a:schemeClr val="tx1"/>
            </a:solidFill>
            <a:miter lim="800000"/>
            <a:headEnd/>
            <a:tailEnd/>
          </a:ln>
        </p:spPr>
        <p:txBody>
          <a:bodyPr/>
          <a:lstStyle/>
          <a:p>
            <a:pPr eaLnBrk="0" hangingPunct="0"/>
            <a:endParaRPr lang="en-US"/>
          </a:p>
        </p:txBody>
      </p:sp>
      <p:sp>
        <p:nvSpPr>
          <p:cNvPr id="898138" name="Rectangle 90"/>
          <p:cNvSpPr>
            <a:spLocks noChangeArrowheads="1"/>
          </p:cNvSpPr>
          <p:nvPr/>
        </p:nvSpPr>
        <p:spPr bwMode="auto">
          <a:xfrm>
            <a:off x="6497638" y="350838"/>
            <a:ext cx="8080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400" b="1">
                <a:solidFill>
                  <a:srgbClr val="000000"/>
                </a:solidFill>
                <a:latin typeface="Arial" charset="0"/>
              </a:rPr>
              <a:t>Red Cells</a:t>
            </a:r>
            <a:endParaRPr lang="en-US">
              <a:solidFill>
                <a:schemeClr val="tx1"/>
              </a:solidFill>
            </a:endParaRPr>
          </a:p>
        </p:txBody>
      </p:sp>
      <p:sp>
        <p:nvSpPr>
          <p:cNvPr id="898139" name="Line 91"/>
          <p:cNvSpPr>
            <a:spLocks noChangeShapeType="1"/>
          </p:cNvSpPr>
          <p:nvPr/>
        </p:nvSpPr>
        <p:spPr bwMode="auto">
          <a:xfrm flipV="1">
            <a:off x="7150100" y="3036888"/>
            <a:ext cx="0" cy="365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898140" name="Group 92"/>
          <p:cNvGrpSpPr>
            <a:grpSpLocks/>
          </p:cNvGrpSpPr>
          <p:nvPr/>
        </p:nvGrpSpPr>
        <p:grpSpPr bwMode="auto">
          <a:xfrm>
            <a:off x="5399088" y="338138"/>
            <a:ext cx="3632200" cy="2586037"/>
            <a:chOff x="1619" y="890"/>
            <a:chExt cx="2875" cy="2046"/>
          </a:xfrm>
        </p:grpSpPr>
        <p:grpSp>
          <p:nvGrpSpPr>
            <p:cNvPr id="78358" name="Group 93"/>
            <p:cNvGrpSpPr>
              <a:grpSpLocks/>
            </p:cNvGrpSpPr>
            <p:nvPr/>
          </p:nvGrpSpPr>
          <p:grpSpPr bwMode="auto">
            <a:xfrm>
              <a:off x="1619" y="1173"/>
              <a:ext cx="2875" cy="1332"/>
              <a:chOff x="1619" y="1173"/>
              <a:chExt cx="2875" cy="1332"/>
            </a:xfrm>
          </p:grpSpPr>
          <p:sp>
            <p:nvSpPr>
              <p:cNvPr id="78365" name="Line 94"/>
              <p:cNvSpPr>
                <a:spLocks noChangeShapeType="1"/>
              </p:cNvSpPr>
              <p:nvPr/>
            </p:nvSpPr>
            <p:spPr bwMode="auto">
              <a:xfrm>
                <a:off x="1619" y="1173"/>
                <a:ext cx="287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366" name="Line 95"/>
              <p:cNvSpPr>
                <a:spLocks noChangeShapeType="1"/>
              </p:cNvSpPr>
              <p:nvPr/>
            </p:nvSpPr>
            <p:spPr bwMode="auto">
              <a:xfrm>
                <a:off x="1619" y="1538"/>
                <a:ext cx="287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367" name="Line 96"/>
              <p:cNvSpPr>
                <a:spLocks noChangeShapeType="1"/>
              </p:cNvSpPr>
              <p:nvPr/>
            </p:nvSpPr>
            <p:spPr bwMode="auto">
              <a:xfrm>
                <a:off x="1619" y="2052"/>
                <a:ext cx="287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368" name="Line 97"/>
              <p:cNvSpPr>
                <a:spLocks noChangeShapeType="1"/>
              </p:cNvSpPr>
              <p:nvPr/>
            </p:nvSpPr>
            <p:spPr bwMode="auto">
              <a:xfrm>
                <a:off x="1619" y="2505"/>
                <a:ext cx="287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8359" name="Group 98"/>
            <p:cNvGrpSpPr>
              <a:grpSpLocks/>
            </p:cNvGrpSpPr>
            <p:nvPr/>
          </p:nvGrpSpPr>
          <p:grpSpPr bwMode="auto">
            <a:xfrm>
              <a:off x="1648" y="890"/>
              <a:ext cx="2526" cy="2046"/>
              <a:chOff x="1648" y="890"/>
              <a:chExt cx="2526" cy="2046"/>
            </a:xfrm>
          </p:grpSpPr>
          <p:sp>
            <p:nvSpPr>
              <p:cNvPr id="78360" name="Line 99"/>
              <p:cNvSpPr>
                <a:spLocks noChangeShapeType="1"/>
              </p:cNvSpPr>
              <p:nvPr/>
            </p:nvSpPr>
            <p:spPr bwMode="auto">
              <a:xfrm rot="-5400000">
                <a:off x="3148" y="1909"/>
                <a:ext cx="2046" cy="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361" name="Line 100"/>
              <p:cNvSpPr>
                <a:spLocks noChangeShapeType="1"/>
              </p:cNvSpPr>
              <p:nvPr/>
            </p:nvSpPr>
            <p:spPr bwMode="auto">
              <a:xfrm rot="-5400000">
                <a:off x="2518" y="1909"/>
                <a:ext cx="2046" cy="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362" name="Line 101"/>
              <p:cNvSpPr>
                <a:spLocks noChangeShapeType="1"/>
              </p:cNvSpPr>
              <p:nvPr/>
            </p:nvSpPr>
            <p:spPr bwMode="auto">
              <a:xfrm rot="-5400000">
                <a:off x="1889" y="1909"/>
                <a:ext cx="2046" cy="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363" name="Line 102"/>
              <p:cNvSpPr>
                <a:spLocks noChangeShapeType="1"/>
              </p:cNvSpPr>
              <p:nvPr/>
            </p:nvSpPr>
            <p:spPr bwMode="auto">
              <a:xfrm rot="-5400000">
                <a:off x="629" y="1909"/>
                <a:ext cx="2046" cy="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364" name="Line 103"/>
              <p:cNvSpPr>
                <a:spLocks noChangeShapeType="1"/>
              </p:cNvSpPr>
              <p:nvPr/>
            </p:nvSpPr>
            <p:spPr bwMode="auto">
              <a:xfrm rot="-5400000">
                <a:off x="1258" y="1909"/>
                <a:ext cx="2046" cy="7"/>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898152" name="Line 104"/>
          <p:cNvSpPr>
            <a:spLocks noChangeShapeType="1"/>
          </p:cNvSpPr>
          <p:nvPr/>
        </p:nvSpPr>
        <p:spPr bwMode="auto">
          <a:xfrm>
            <a:off x="6435725" y="398463"/>
            <a:ext cx="1588" cy="341312"/>
          </a:xfrm>
          <a:prstGeom prst="line">
            <a:avLst/>
          </a:prstGeom>
          <a:noFill/>
          <a:ln w="15875">
            <a:solidFill>
              <a:srgbClr val="000000"/>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grpSp>
        <p:nvGrpSpPr>
          <p:cNvPr id="898153" name="Group 105"/>
          <p:cNvGrpSpPr>
            <a:grpSpLocks/>
          </p:cNvGrpSpPr>
          <p:nvPr/>
        </p:nvGrpSpPr>
        <p:grpSpPr bwMode="auto">
          <a:xfrm>
            <a:off x="6430963" y="820738"/>
            <a:ext cx="2608262" cy="1717675"/>
            <a:chOff x="2436" y="1271"/>
            <a:chExt cx="2064" cy="1360"/>
          </a:xfrm>
        </p:grpSpPr>
        <p:sp>
          <p:nvSpPr>
            <p:cNvPr id="78034" name="Oval 106"/>
            <p:cNvSpPr>
              <a:spLocks noChangeArrowheads="1"/>
            </p:cNvSpPr>
            <p:nvPr/>
          </p:nvSpPr>
          <p:spPr bwMode="auto">
            <a:xfrm>
              <a:off x="4446" y="259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35" name="Oval 107"/>
            <p:cNvSpPr>
              <a:spLocks noChangeArrowheads="1"/>
            </p:cNvSpPr>
            <p:nvPr/>
          </p:nvSpPr>
          <p:spPr bwMode="auto">
            <a:xfrm>
              <a:off x="4453" y="259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36" name="Oval 108"/>
            <p:cNvSpPr>
              <a:spLocks noChangeArrowheads="1"/>
            </p:cNvSpPr>
            <p:nvPr/>
          </p:nvSpPr>
          <p:spPr bwMode="auto">
            <a:xfrm>
              <a:off x="4459" y="259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37" name="Oval 109"/>
            <p:cNvSpPr>
              <a:spLocks noChangeArrowheads="1"/>
            </p:cNvSpPr>
            <p:nvPr/>
          </p:nvSpPr>
          <p:spPr bwMode="auto">
            <a:xfrm>
              <a:off x="4465" y="259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38" name="Oval 110"/>
            <p:cNvSpPr>
              <a:spLocks noChangeArrowheads="1"/>
            </p:cNvSpPr>
            <p:nvPr/>
          </p:nvSpPr>
          <p:spPr bwMode="auto">
            <a:xfrm>
              <a:off x="2481" y="152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39" name="Oval 111"/>
            <p:cNvSpPr>
              <a:spLocks noChangeArrowheads="1"/>
            </p:cNvSpPr>
            <p:nvPr/>
          </p:nvSpPr>
          <p:spPr bwMode="auto">
            <a:xfrm>
              <a:off x="2487" y="155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0" name="Oval 112"/>
            <p:cNvSpPr>
              <a:spLocks noChangeArrowheads="1"/>
            </p:cNvSpPr>
            <p:nvPr/>
          </p:nvSpPr>
          <p:spPr bwMode="auto">
            <a:xfrm>
              <a:off x="2493" y="1582"/>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1" name="Oval 113"/>
            <p:cNvSpPr>
              <a:spLocks noChangeArrowheads="1"/>
            </p:cNvSpPr>
            <p:nvPr/>
          </p:nvSpPr>
          <p:spPr bwMode="auto">
            <a:xfrm>
              <a:off x="2500" y="160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2" name="Oval 114"/>
            <p:cNvSpPr>
              <a:spLocks noChangeArrowheads="1"/>
            </p:cNvSpPr>
            <p:nvPr/>
          </p:nvSpPr>
          <p:spPr bwMode="auto">
            <a:xfrm>
              <a:off x="2506" y="163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3" name="Oval 115"/>
            <p:cNvSpPr>
              <a:spLocks noChangeArrowheads="1"/>
            </p:cNvSpPr>
            <p:nvPr/>
          </p:nvSpPr>
          <p:spPr bwMode="auto">
            <a:xfrm>
              <a:off x="2512" y="165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4" name="Oval 116"/>
            <p:cNvSpPr>
              <a:spLocks noChangeArrowheads="1"/>
            </p:cNvSpPr>
            <p:nvPr/>
          </p:nvSpPr>
          <p:spPr bwMode="auto">
            <a:xfrm>
              <a:off x="2518" y="1669"/>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5" name="Oval 117"/>
            <p:cNvSpPr>
              <a:spLocks noChangeArrowheads="1"/>
            </p:cNvSpPr>
            <p:nvPr/>
          </p:nvSpPr>
          <p:spPr bwMode="auto">
            <a:xfrm>
              <a:off x="2525" y="168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6" name="Oval 118"/>
            <p:cNvSpPr>
              <a:spLocks noChangeArrowheads="1"/>
            </p:cNvSpPr>
            <p:nvPr/>
          </p:nvSpPr>
          <p:spPr bwMode="auto">
            <a:xfrm>
              <a:off x="2531" y="169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7" name="Oval 119"/>
            <p:cNvSpPr>
              <a:spLocks noChangeArrowheads="1"/>
            </p:cNvSpPr>
            <p:nvPr/>
          </p:nvSpPr>
          <p:spPr bwMode="auto">
            <a:xfrm>
              <a:off x="2537" y="171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8" name="Oval 120"/>
            <p:cNvSpPr>
              <a:spLocks noChangeArrowheads="1"/>
            </p:cNvSpPr>
            <p:nvPr/>
          </p:nvSpPr>
          <p:spPr bwMode="auto">
            <a:xfrm>
              <a:off x="2544" y="172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49" name="Oval 121"/>
            <p:cNvSpPr>
              <a:spLocks noChangeArrowheads="1"/>
            </p:cNvSpPr>
            <p:nvPr/>
          </p:nvSpPr>
          <p:spPr bwMode="auto">
            <a:xfrm>
              <a:off x="2550" y="173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50" name="Oval 122"/>
            <p:cNvSpPr>
              <a:spLocks noChangeArrowheads="1"/>
            </p:cNvSpPr>
            <p:nvPr/>
          </p:nvSpPr>
          <p:spPr bwMode="auto">
            <a:xfrm>
              <a:off x="2556" y="174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51" name="Oval 123"/>
            <p:cNvSpPr>
              <a:spLocks noChangeArrowheads="1"/>
            </p:cNvSpPr>
            <p:nvPr/>
          </p:nvSpPr>
          <p:spPr bwMode="auto">
            <a:xfrm>
              <a:off x="2563" y="1748"/>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grpSp>
          <p:nvGrpSpPr>
            <p:cNvPr id="78052" name="Group 124"/>
            <p:cNvGrpSpPr>
              <a:grpSpLocks/>
            </p:cNvGrpSpPr>
            <p:nvPr/>
          </p:nvGrpSpPr>
          <p:grpSpPr bwMode="auto">
            <a:xfrm>
              <a:off x="2657" y="1831"/>
              <a:ext cx="1289" cy="658"/>
              <a:chOff x="2657" y="1831"/>
              <a:chExt cx="1289" cy="658"/>
            </a:xfrm>
          </p:grpSpPr>
          <p:sp>
            <p:nvSpPr>
              <p:cNvPr id="78158" name="Oval 125"/>
              <p:cNvSpPr>
                <a:spLocks noChangeArrowheads="1"/>
              </p:cNvSpPr>
              <p:nvPr/>
            </p:nvSpPr>
            <p:spPr bwMode="auto">
              <a:xfrm>
                <a:off x="2657" y="183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59" name="Oval 126"/>
              <p:cNvSpPr>
                <a:spLocks noChangeArrowheads="1"/>
              </p:cNvSpPr>
              <p:nvPr/>
            </p:nvSpPr>
            <p:spPr bwMode="auto">
              <a:xfrm>
                <a:off x="2663" y="1837"/>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0" name="Oval 127"/>
              <p:cNvSpPr>
                <a:spLocks noChangeArrowheads="1"/>
              </p:cNvSpPr>
              <p:nvPr/>
            </p:nvSpPr>
            <p:spPr bwMode="auto">
              <a:xfrm>
                <a:off x="2670" y="184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1" name="Oval 128"/>
              <p:cNvSpPr>
                <a:spLocks noChangeArrowheads="1"/>
              </p:cNvSpPr>
              <p:nvPr/>
            </p:nvSpPr>
            <p:spPr bwMode="auto">
              <a:xfrm>
                <a:off x="2676" y="184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2" name="Oval 129"/>
              <p:cNvSpPr>
                <a:spLocks noChangeArrowheads="1"/>
              </p:cNvSpPr>
              <p:nvPr/>
            </p:nvSpPr>
            <p:spPr bwMode="auto">
              <a:xfrm>
                <a:off x="2682" y="1851"/>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3" name="Oval 130"/>
              <p:cNvSpPr>
                <a:spLocks noChangeArrowheads="1"/>
              </p:cNvSpPr>
              <p:nvPr/>
            </p:nvSpPr>
            <p:spPr bwMode="auto">
              <a:xfrm>
                <a:off x="2689" y="185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4" name="Oval 131"/>
              <p:cNvSpPr>
                <a:spLocks noChangeArrowheads="1"/>
              </p:cNvSpPr>
              <p:nvPr/>
            </p:nvSpPr>
            <p:spPr bwMode="auto">
              <a:xfrm>
                <a:off x="2695" y="186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5" name="Oval 132"/>
              <p:cNvSpPr>
                <a:spLocks noChangeArrowheads="1"/>
              </p:cNvSpPr>
              <p:nvPr/>
            </p:nvSpPr>
            <p:spPr bwMode="auto">
              <a:xfrm>
                <a:off x="2701" y="1865"/>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6" name="Oval 133"/>
              <p:cNvSpPr>
                <a:spLocks noChangeArrowheads="1"/>
              </p:cNvSpPr>
              <p:nvPr/>
            </p:nvSpPr>
            <p:spPr bwMode="auto">
              <a:xfrm>
                <a:off x="2707" y="186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7" name="Oval 134"/>
              <p:cNvSpPr>
                <a:spLocks noChangeArrowheads="1"/>
              </p:cNvSpPr>
              <p:nvPr/>
            </p:nvSpPr>
            <p:spPr bwMode="auto">
              <a:xfrm>
                <a:off x="2713" y="1873"/>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8" name="Oval 135"/>
              <p:cNvSpPr>
                <a:spLocks noChangeArrowheads="1"/>
              </p:cNvSpPr>
              <p:nvPr/>
            </p:nvSpPr>
            <p:spPr bwMode="auto">
              <a:xfrm>
                <a:off x="2720" y="187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69" name="Oval 136"/>
              <p:cNvSpPr>
                <a:spLocks noChangeArrowheads="1"/>
              </p:cNvSpPr>
              <p:nvPr/>
            </p:nvSpPr>
            <p:spPr bwMode="auto">
              <a:xfrm>
                <a:off x="2726" y="188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0" name="Oval 137"/>
              <p:cNvSpPr>
                <a:spLocks noChangeArrowheads="1"/>
              </p:cNvSpPr>
              <p:nvPr/>
            </p:nvSpPr>
            <p:spPr bwMode="auto">
              <a:xfrm>
                <a:off x="2733" y="188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1" name="Oval 138"/>
              <p:cNvSpPr>
                <a:spLocks noChangeArrowheads="1"/>
              </p:cNvSpPr>
              <p:nvPr/>
            </p:nvSpPr>
            <p:spPr bwMode="auto">
              <a:xfrm>
                <a:off x="2739" y="189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2" name="Oval 139"/>
              <p:cNvSpPr>
                <a:spLocks noChangeArrowheads="1"/>
              </p:cNvSpPr>
              <p:nvPr/>
            </p:nvSpPr>
            <p:spPr bwMode="auto">
              <a:xfrm>
                <a:off x="2745" y="189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3" name="Oval 140"/>
              <p:cNvSpPr>
                <a:spLocks noChangeArrowheads="1"/>
              </p:cNvSpPr>
              <p:nvPr/>
            </p:nvSpPr>
            <p:spPr bwMode="auto">
              <a:xfrm>
                <a:off x="2752" y="190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4" name="Oval 141"/>
              <p:cNvSpPr>
                <a:spLocks noChangeArrowheads="1"/>
              </p:cNvSpPr>
              <p:nvPr/>
            </p:nvSpPr>
            <p:spPr bwMode="auto">
              <a:xfrm>
                <a:off x="2758" y="190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5" name="Oval 142"/>
              <p:cNvSpPr>
                <a:spLocks noChangeArrowheads="1"/>
              </p:cNvSpPr>
              <p:nvPr/>
            </p:nvSpPr>
            <p:spPr bwMode="auto">
              <a:xfrm>
                <a:off x="2764" y="190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6" name="Oval 143"/>
              <p:cNvSpPr>
                <a:spLocks noChangeArrowheads="1"/>
              </p:cNvSpPr>
              <p:nvPr/>
            </p:nvSpPr>
            <p:spPr bwMode="auto">
              <a:xfrm>
                <a:off x="2771" y="191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7" name="Oval 144"/>
              <p:cNvSpPr>
                <a:spLocks noChangeArrowheads="1"/>
              </p:cNvSpPr>
              <p:nvPr/>
            </p:nvSpPr>
            <p:spPr bwMode="auto">
              <a:xfrm>
                <a:off x="2777" y="191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8" name="Oval 145"/>
              <p:cNvSpPr>
                <a:spLocks noChangeArrowheads="1"/>
              </p:cNvSpPr>
              <p:nvPr/>
            </p:nvSpPr>
            <p:spPr bwMode="auto">
              <a:xfrm>
                <a:off x="2783" y="192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79" name="Oval 146"/>
              <p:cNvSpPr>
                <a:spLocks noChangeArrowheads="1"/>
              </p:cNvSpPr>
              <p:nvPr/>
            </p:nvSpPr>
            <p:spPr bwMode="auto">
              <a:xfrm>
                <a:off x="2790" y="192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0" name="Oval 147"/>
              <p:cNvSpPr>
                <a:spLocks noChangeArrowheads="1"/>
              </p:cNvSpPr>
              <p:nvPr/>
            </p:nvSpPr>
            <p:spPr bwMode="auto">
              <a:xfrm>
                <a:off x="2796" y="192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1" name="Oval 148"/>
              <p:cNvSpPr>
                <a:spLocks noChangeArrowheads="1"/>
              </p:cNvSpPr>
              <p:nvPr/>
            </p:nvSpPr>
            <p:spPr bwMode="auto">
              <a:xfrm>
                <a:off x="2802" y="193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2" name="Oval 149"/>
              <p:cNvSpPr>
                <a:spLocks noChangeArrowheads="1"/>
              </p:cNvSpPr>
              <p:nvPr/>
            </p:nvSpPr>
            <p:spPr bwMode="auto">
              <a:xfrm>
                <a:off x="2808" y="193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3" name="Oval 150"/>
              <p:cNvSpPr>
                <a:spLocks noChangeArrowheads="1"/>
              </p:cNvSpPr>
              <p:nvPr/>
            </p:nvSpPr>
            <p:spPr bwMode="auto">
              <a:xfrm>
                <a:off x="2814" y="194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4" name="Oval 151"/>
              <p:cNvSpPr>
                <a:spLocks noChangeArrowheads="1"/>
              </p:cNvSpPr>
              <p:nvPr/>
            </p:nvSpPr>
            <p:spPr bwMode="auto">
              <a:xfrm>
                <a:off x="2821" y="194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5" name="Oval 152"/>
              <p:cNvSpPr>
                <a:spLocks noChangeArrowheads="1"/>
              </p:cNvSpPr>
              <p:nvPr/>
            </p:nvSpPr>
            <p:spPr bwMode="auto">
              <a:xfrm>
                <a:off x="2827" y="195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6" name="Oval 153"/>
              <p:cNvSpPr>
                <a:spLocks noChangeArrowheads="1"/>
              </p:cNvSpPr>
              <p:nvPr/>
            </p:nvSpPr>
            <p:spPr bwMode="auto">
              <a:xfrm>
                <a:off x="2833" y="195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7" name="Oval 154"/>
              <p:cNvSpPr>
                <a:spLocks noChangeArrowheads="1"/>
              </p:cNvSpPr>
              <p:nvPr/>
            </p:nvSpPr>
            <p:spPr bwMode="auto">
              <a:xfrm>
                <a:off x="2840" y="195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8" name="Oval 155"/>
              <p:cNvSpPr>
                <a:spLocks noChangeArrowheads="1"/>
              </p:cNvSpPr>
              <p:nvPr/>
            </p:nvSpPr>
            <p:spPr bwMode="auto">
              <a:xfrm>
                <a:off x="2846" y="196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89" name="Oval 156"/>
              <p:cNvSpPr>
                <a:spLocks noChangeArrowheads="1"/>
              </p:cNvSpPr>
              <p:nvPr/>
            </p:nvSpPr>
            <p:spPr bwMode="auto">
              <a:xfrm>
                <a:off x="2852" y="196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0" name="Oval 157"/>
              <p:cNvSpPr>
                <a:spLocks noChangeArrowheads="1"/>
              </p:cNvSpPr>
              <p:nvPr/>
            </p:nvSpPr>
            <p:spPr bwMode="auto">
              <a:xfrm>
                <a:off x="2859" y="197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1" name="Oval 158"/>
              <p:cNvSpPr>
                <a:spLocks noChangeArrowheads="1"/>
              </p:cNvSpPr>
              <p:nvPr/>
            </p:nvSpPr>
            <p:spPr bwMode="auto">
              <a:xfrm>
                <a:off x="2865" y="197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2" name="Oval 159"/>
              <p:cNvSpPr>
                <a:spLocks noChangeArrowheads="1"/>
              </p:cNvSpPr>
              <p:nvPr/>
            </p:nvSpPr>
            <p:spPr bwMode="auto">
              <a:xfrm>
                <a:off x="2871" y="197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3" name="Oval 160"/>
              <p:cNvSpPr>
                <a:spLocks noChangeArrowheads="1"/>
              </p:cNvSpPr>
              <p:nvPr/>
            </p:nvSpPr>
            <p:spPr bwMode="auto">
              <a:xfrm>
                <a:off x="2878" y="198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4" name="Oval 161"/>
              <p:cNvSpPr>
                <a:spLocks noChangeArrowheads="1"/>
              </p:cNvSpPr>
              <p:nvPr/>
            </p:nvSpPr>
            <p:spPr bwMode="auto">
              <a:xfrm>
                <a:off x="2884" y="198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5" name="Oval 162"/>
              <p:cNvSpPr>
                <a:spLocks noChangeArrowheads="1"/>
              </p:cNvSpPr>
              <p:nvPr/>
            </p:nvSpPr>
            <p:spPr bwMode="auto">
              <a:xfrm>
                <a:off x="2890" y="198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6" name="Oval 163"/>
              <p:cNvSpPr>
                <a:spLocks noChangeArrowheads="1"/>
              </p:cNvSpPr>
              <p:nvPr/>
            </p:nvSpPr>
            <p:spPr bwMode="auto">
              <a:xfrm>
                <a:off x="2897" y="199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7" name="Oval 164"/>
              <p:cNvSpPr>
                <a:spLocks noChangeArrowheads="1"/>
              </p:cNvSpPr>
              <p:nvPr/>
            </p:nvSpPr>
            <p:spPr bwMode="auto">
              <a:xfrm>
                <a:off x="2902" y="1997"/>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8" name="Oval 165"/>
              <p:cNvSpPr>
                <a:spLocks noChangeArrowheads="1"/>
              </p:cNvSpPr>
              <p:nvPr/>
            </p:nvSpPr>
            <p:spPr bwMode="auto">
              <a:xfrm>
                <a:off x="2909" y="200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99" name="Oval 166"/>
              <p:cNvSpPr>
                <a:spLocks noChangeArrowheads="1"/>
              </p:cNvSpPr>
              <p:nvPr/>
            </p:nvSpPr>
            <p:spPr bwMode="auto">
              <a:xfrm>
                <a:off x="2915" y="200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0" name="Oval 167"/>
              <p:cNvSpPr>
                <a:spLocks noChangeArrowheads="1"/>
              </p:cNvSpPr>
              <p:nvPr/>
            </p:nvSpPr>
            <p:spPr bwMode="auto">
              <a:xfrm>
                <a:off x="2921" y="2008"/>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1" name="Oval 168"/>
              <p:cNvSpPr>
                <a:spLocks noChangeArrowheads="1"/>
              </p:cNvSpPr>
              <p:nvPr/>
            </p:nvSpPr>
            <p:spPr bwMode="auto">
              <a:xfrm>
                <a:off x="2928" y="201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2" name="Oval 169"/>
              <p:cNvSpPr>
                <a:spLocks noChangeArrowheads="1"/>
              </p:cNvSpPr>
              <p:nvPr/>
            </p:nvSpPr>
            <p:spPr bwMode="auto">
              <a:xfrm>
                <a:off x="2934" y="201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3" name="Oval 170"/>
              <p:cNvSpPr>
                <a:spLocks noChangeArrowheads="1"/>
              </p:cNvSpPr>
              <p:nvPr/>
            </p:nvSpPr>
            <p:spPr bwMode="auto">
              <a:xfrm>
                <a:off x="2940" y="2019"/>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4" name="Oval 171"/>
              <p:cNvSpPr>
                <a:spLocks noChangeArrowheads="1"/>
              </p:cNvSpPr>
              <p:nvPr/>
            </p:nvSpPr>
            <p:spPr bwMode="auto">
              <a:xfrm>
                <a:off x="2947" y="202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5" name="Oval 172"/>
              <p:cNvSpPr>
                <a:spLocks noChangeArrowheads="1"/>
              </p:cNvSpPr>
              <p:nvPr/>
            </p:nvSpPr>
            <p:spPr bwMode="auto">
              <a:xfrm>
                <a:off x="2953" y="202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6" name="Oval 173"/>
              <p:cNvSpPr>
                <a:spLocks noChangeArrowheads="1"/>
              </p:cNvSpPr>
              <p:nvPr/>
            </p:nvSpPr>
            <p:spPr bwMode="auto">
              <a:xfrm>
                <a:off x="2959" y="2029"/>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7" name="Oval 174"/>
              <p:cNvSpPr>
                <a:spLocks noChangeArrowheads="1"/>
              </p:cNvSpPr>
              <p:nvPr/>
            </p:nvSpPr>
            <p:spPr bwMode="auto">
              <a:xfrm>
                <a:off x="2966" y="203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8" name="Oval 175"/>
              <p:cNvSpPr>
                <a:spLocks noChangeArrowheads="1"/>
              </p:cNvSpPr>
              <p:nvPr/>
            </p:nvSpPr>
            <p:spPr bwMode="auto">
              <a:xfrm>
                <a:off x="2972" y="203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09" name="Oval 176"/>
              <p:cNvSpPr>
                <a:spLocks noChangeArrowheads="1"/>
              </p:cNvSpPr>
              <p:nvPr/>
            </p:nvSpPr>
            <p:spPr bwMode="auto">
              <a:xfrm>
                <a:off x="2978" y="2041"/>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0" name="Oval 177"/>
              <p:cNvSpPr>
                <a:spLocks noChangeArrowheads="1"/>
              </p:cNvSpPr>
              <p:nvPr/>
            </p:nvSpPr>
            <p:spPr bwMode="auto">
              <a:xfrm>
                <a:off x="2985" y="204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1" name="Oval 178"/>
              <p:cNvSpPr>
                <a:spLocks noChangeArrowheads="1"/>
              </p:cNvSpPr>
              <p:nvPr/>
            </p:nvSpPr>
            <p:spPr bwMode="auto">
              <a:xfrm>
                <a:off x="2991" y="2048"/>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2" name="Oval 179"/>
              <p:cNvSpPr>
                <a:spLocks noChangeArrowheads="1"/>
              </p:cNvSpPr>
              <p:nvPr/>
            </p:nvSpPr>
            <p:spPr bwMode="auto">
              <a:xfrm>
                <a:off x="2997" y="2053"/>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3" name="Oval 180"/>
              <p:cNvSpPr>
                <a:spLocks noChangeArrowheads="1"/>
              </p:cNvSpPr>
              <p:nvPr/>
            </p:nvSpPr>
            <p:spPr bwMode="auto">
              <a:xfrm>
                <a:off x="3003" y="205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4" name="Oval 181"/>
              <p:cNvSpPr>
                <a:spLocks noChangeArrowheads="1"/>
              </p:cNvSpPr>
              <p:nvPr/>
            </p:nvSpPr>
            <p:spPr bwMode="auto">
              <a:xfrm>
                <a:off x="3010" y="206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5" name="Oval 182"/>
              <p:cNvSpPr>
                <a:spLocks noChangeArrowheads="1"/>
              </p:cNvSpPr>
              <p:nvPr/>
            </p:nvSpPr>
            <p:spPr bwMode="auto">
              <a:xfrm>
                <a:off x="3016" y="2063"/>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6" name="Oval 183"/>
              <p:cNvSpPr>
                <a:spLocks noChangeArrowheads="1"/>
              </p:cNvSpPr>
              <p:nvPr/>
            </p:nvSpPr>
            <p:spPr bwMode="auto">
              <a:xfrm>
                <a:off x="3022" y="206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7" name="Oval 184"/>
              <p:cNvSpPr>
                <a:spLocks noChangeArrowheads="1"/>
              </p:cNvSpPr>
              <p:nvPr/>
            </p:nvSpPr>
            <p:spPr bwMode="auto">
              <a:xfrm>
                <a:off x="3029" y="207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8" name="Oval 185"/>
              <p:cNvSpPr>
                <a:spLocks noChangeArrowheads="1"/>
              </p:cNvSpPr>
              <p:nvPr/>
            </p:nvSpPr>
            <p:spPr bwMode="auto">
              <a:xfrm>
                <a:off x="3035" y="207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19" name="Oval 186"/>
              <p:cNvSpPr>
                <a:spLocks noChangeArrowheads="1"/>
              </p:cNvSpPr>
              <p:nvPr/>
            </p:nvSpPr>
            <p:spPr bwMode="auto">
              <a:xfrm>
                <a:off x="3041" y="207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0" name="Oval 187"/>
              <p:cNvSpPr>
                <a:spLocks noChangeArrowheads="1"/>
              </p:cNvSpPr>
              <p:nvPr/>
            </p:nvSpPr>
            <p:spPr bwMode="auto">
              <a:xfrm>
                <a:off x="3048" y="208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1" name="Oval 188"/>
              <p:cNvSpPr>
                <a:spLocks noChangeArrowheads="1"/>
              </p:cNvSpPr>
              <p:nvPr/>
            </p:nvSpPr>
            <p:spPr bwMode="auto">
              <a:xfrm>
                <a:off x="3054" y="208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2" name="Oval 189"/>
              <p:cNvSpPr>
                <a:spLocks noChangeArrowheads="1"/>
              </p:cNvSpPr>
              <p:nvPr/>
            </p:nvSpPr>
            <p:spPr bwMode="auto">
              <a:xfrm>
                <a:off x="3060" y="2089"/>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3" name="Oval 190"/>
              <p:cNvSpPr>
                <a:spLocks noChangeArrowheads="1"/>
              </p:cNvSpPr>
              <p:nvPr/>
            </p:nvSpPr>
            <p:spPr bwMode="auto">
              <a:xfrm>
                <a:off x="3067" y="2093"/>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4" name="Oval 191"/>
              <p:cNvSpPr>
                <a:spLocks noChangeArrowheads="1"/>
              </p:cNvSpPr>
              <p:nvPr/>
            </p:nvSpPr>
            <p:spPr bwMode="auto">
              <a:xfrm>
                <a:off x="3073" y="209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5" name="Oval 192"/>
              <p:cNvSpPr>
                <a:spLocks noChangeArrowheads="1"/>
              </p:cNvSpPr>
              <p:nvPr/>
            </p:nvSpPr>
            <p:spPr bwMode="auto">
              <a:xfrm>
                <a:off x="3079" y="210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6" name="Oval 193"/>
              <p:cNvSpPr>
                <a:spLocks noChangeArrowheads="1"/>
              </p:cNvSpPr>
              <p:nvPr/>
            </p:nvSpPr>
            <p:spPr bwMode="auto">
              <a:xfrm>
                <a:off x="3086" y="210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7" name="Oval 194"/>
              <p:cNvSpPr>
                <a:spLocks noChangeArrowheads="1"/>
              </p:cNvSpPr>
              <p:nvPr/>
            </p:nvSpPr>
            <p:spPr bwMode="auto">
              <a:xfrm>
                <a:off x="3092" y="210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8" name="Oval 195"/>
              <p:cNvSpPr>
                <a:spLocks noChangeArrowheads="1"/>
              </p:cNvSpPr>
              <p:nvPr/>
            </p:nvSpPr>
            <p:spPr bwMode="auto">
              <a:xfrm>
                <a:off x="3098" y="211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29" name="Oval 196"/>
              <p:cNvSpPr>
                <a:spLocks noChangeArrowheads="1"/>
              </p:cNvSpPr>
              <p:nvPr/>
            </p:nvSpPr>
            <p:spPr bwMode="auto">
              <a:xfrm>
                <a:off x="3104" y="211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0" name="Oval 197"/>
              <p:cNvSpPr>
                <a:spLocks noChangeArrowheads="1"/>
              </p:cNvSpPr>
              <p:nvPr/>
            </p:nvSpPr>
            <p:spPr bwMode="auto">
              <a:xfrm>
                <a:off x="3110" y="2118"/>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1" name="Oval 198"/>
              <p:cNvSpPr>
                <a:spLocks noChangeArrowheads="1"/>
              </p:cNvSpPr>
              <p:nvPr/>
            </p:nvSpPr>
            <p:spPr bwMode="auto">
              <a:xfrm>
                <a:off x="3117" y="212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2" name="Oval 199"/>
              <p:cNvSpPr>
                <a:spLocks noChangeArrowheads="1"/>
              </p:cNvSpPr>
              <p:nvPr/>
            </p:nvSpPr>
            <p:spPr bwMode="auto">
              <a:xfrm>
                <a:off x="3123" y="212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3" name="Oval 200"/>
              <p:cNvSpPr>
                <a:spLocks noChangeArrowheads="1"/>
              </p:cNvSpPr>
              <p:nvPr/>
            </p:nvSpPr>
            <p:spPr bwMode="auto">
              <a:xfrm>
                <a:off x="3129" y="2127"/>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4" name="Oval 201"/>
              <p:cNvSpPr>
                <a:spLocks noChangeArrowheads="1"/>
              </p:cNvSpPr>
              <p:nvPr/>
            </p:nvSpPr>
            <p:spPr bwMode="auto">
              <a:xfrm>
                <a:off x="3136" y="2131"/>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5" name="Oval 202"/>
              <p:cNvSpPr>
                <a:spLocks noChangeArrowheads="1"/>
              </p:cNvSpPr>
              <p:nvPr/>
            </p:nvSpPr>
            <p:spPr bwMode="auto">
              <a:xfrm>
                <a:off x="3142" y="213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6" name="Oval 203"/>
              <p:cNvSpPr>
                <a:spLocks noChangeArrowheads="1"/>
              </p:cNvSpPr>
              <p:nvPr/>
            </p:nvSpPr>
            <p:spPr bwMode="auto">
              <a:xfrm>
                <a:off x="3148" y="2138"/>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7" name="Oval 204"/>
              <p:cNvSpPr>
                <a:spLocks noChangeArrowheads="1"/>
              </p:cNvSpPr>
              <p:nvPr/>
            </p:nvSpPr>
            <p:spPr bwMode="auto">
              <a:xfrm>
                <a:off x="3155" y="214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8" name="Oval 205"/>
              <p:cNvSpPr>
                <a:spLocks noChangeArrowheads="1"/>
              </p:cNvSpPr>
              <p:nvPr/>
            </p:nvSpPr>
            <p:spPr bwMode="auto">
              <a:xfrm>
                <a:off x="3161" y="214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39" name="Oval 206"/>
              <p:cNvSpPr>
                <a:spLocks noChangeArrowheads="1"/>
              </p:cNvSpPr>
              <p:nvPr/>
            </p:nvSpPr>
            <p:spPr bwMode="auto">
              <a:xfrm>
                <a:off x="3167" y="2148"/>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0" name="Oval 207"/>
              <p:cNvSpPr>
                <a:spLocks noChangeArrowheads="1"/>
              </p:cNvSpPr>
              <p:nvPr/>
            </p:nvSpPr>
            <p:spPr bwMode="auto">
              <a:xfrm>
                <a:off x="3174" y="215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1" name="Oval 208"/>
              <p:cNvSpPr>
                <a:spLocks noChangeArrowheads="1"/>
              </p:cNvSpPr>
              <p:nvPr/>
            </p:nvSpPr>
            <p:spPr bwMode="auto">
              <a:xfrm>
                <a:off x="3180" y="215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2" name="Oval 209"/>
              <p:cNvSpPr>
                <a:spLocks noChangeArrowheads="1"/>
              </p:cNvSpPr>
              <p:nvPr/>
            </p:nvSpPr>
            <p:spPr bwMode="auto">
              <a:xfrm>
                <a:off x="3186" y="2158"/>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3" name="Oval 210"/>
              <p:cNvSpPr>
                <a:spLocks noChangeArrowheads="1"/>
              </p:cNvSpPr>
              <p:nvPr/>
            </p:nvSpPr>
            <p:spPr bwMode="auto">
              <a:xfrm>
                <a:off x="3193" y="216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4" name="Oval 211"/>
              <p:cNvSpPr>
                <a:spLocks noChangeArrowheads="1"/>
              </p:cNvSpPr>
              <p:nvPr/>
            </p:nvSpPr>
            <p:spPr bwMode="auto">
              <a:xfrm>
                <a:off x="3199" y="216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5" name="Oval 212"/>
              <p:cNvSpPr>
                <a:spLocks noChangeArrowheads="1"/>
              </p:cNvSpPr>
              <p:nvPr/>
            </p:nvSpPr>
            <p:spPr bwMode="auto">
              <a:xfrm>
                <a:off x="3205" y="216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6" name="Oval 213"/>
              <p:cNvSpPr>
                <a:spLocks noChangeArrowheads="1"/>
              </p:cNvSpPr>
              <p:nvPr/>
            </p:nvSpPr>
            <p:spPr bwMode="auto">
              <a:xfrm>
                <a:off x="3211" y="217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7" name="Oval 214"/>
              <p:cNvSpPr>
                <a:spLocks noChangeArrowheads="1"/>
              </p:cNvSpPr>
              <p:nvPr/>
            </p:nvSpPr>
            <p:spPr bwMode="auto">
              <a:xfrm>
                <a:off x="3218" y="217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8" name="Oval 215"/>
              <p:cNvSpPr>
                <a:spLocks noChangeArrowheads="1"/>
              </p:cNvSpPr>
              <p:nvPr/>
            </p:nvSpPr>
            <p:spPr bwMode="auto">
              <a:xfrm>
                <a:off x="3224" y="217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49" name="Oval 216"/>
              <p:cNvSpPr>
                <a:spLocks noChangeArrowheads="1"/>
              </p:cNvSpPr>
              <p:nvPr/>
            </p:nvSpPr>
            <p:spPr bwMode="auto">
              <a:xfrm>
                <a:off x="3230" y="2180"/>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0" name="Oval 217"/>
              <p:cNvSpPr>
                <a:spLocks noChangeArrowheads="1"/>
              </p:cNvSpPr>
              <p:nvPr/>
            </p:nvSpPr>
            <p:spPr bwMode="auto">
              <a:xfrm>
                <a:off x="3237" y="218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1" name="Oval 218"/>
              <p:cNvSpPr>
                <a:spLocks noChangeArrowheads="1"/>
              </p:cNvSpPr>
              <p:nvPr/>
            </p:nvSpPr>
            <p:spPr bwMode="auto">
              <a:xfrm>
                <a:off x="3243" y="218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2" name="Oval 219"/>
              <p:cNvSpPr>
                <a:spLocks noChangeArrowheads="1"/>
              </p:cNvSpPr>
              <p:nvPr/>
            </p:nvSpPr>
            <p:spPr bwMode="auto">
              <a:xfrm>
                <a:off x="3249" y="219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3" name="Oval 220"/>
              <p:cNvSpPr>
                <a:spLocks noChangeArrowheads="1"/>
              </p:cNvSpPr>
              <p:nvPr/>
            </p:nvSpPr>
            <p:spPr bwMode="auto">
              <a:xfrm>
                <a:off x="3256" y="2192"/>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4" name="Oval 221"/>
              <p:cNvSpPr>
                <a:spLocks noChangeArrowheads="1"/>
              </p:cNvSpPr>
              <p:nvPr/>
            </p:nvSpPr>
            <p:spPr bwMode="auto">
              <a:xfrm>
                <a:off x="3262" y="219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5" name="Oval 222"/>
              <p:cNvSpPr>
                <a:spLocks noChangeArrowheads="1"/>
              </p:cNvSpPr>
              <p:nvPr/>
            </p:nvSpPr>
            <p:spPr bwMode="auto">
              <a:xfrm>
                <a:off x="3268" y="219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6" name="Oval 223"/>
              <p:cNvSpPr>
                <a:spLocks noChangeArrowheads="1"/>
              </p:cNvSpPr>
              <p:nvPr/>
            </p:nvSpPr>
            <p:spPr bwMode="auto">
              <a:xfrm>
                <a:off x="3275" y="220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7" name="Oval 224"/>
              <p:cNvSpPr>
                <a:spLocks noChangeArrowheads="1"/>
              </p:cNvSpPr>
              <p:nvPr/>
            </p:nvSpPr>
            <p:spPr bwMode="auto">
              <a:xfrm>
                <a:off x="3281" y="220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8" name="Oval 225"/>
              <p:cNvSpPr>
                <a:spLocks noChangeArrowheads="1"/>
              </p:cNvSpPr>
              <p:nvPr/>
            </p:nvSpPr>
            <p:spPr bwMode="auto">
              <a:xfrm>
                <a:off x="3287" y="220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59" name="Oval 226"/>
              <p:cNvSpPr>
                <a:spLocks noChangeArrowheads="1"/>
              </p:cNvSpPr>
              <p:nvPr/>
            </p:nvSpPr>
            <p:spPr bwMode="auto">
              <a:xfrm>
                <a:off x="3293" y="2211"/>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0" name="Oval 227"/>
              <p:cNvSpPr>
                <a:spLocks noChangeArrowheads="1"/>
              </p:cNvSpPr>
              <p:nvPr/>
            </p:nvSpPr>
            <p:spPr bwMode="auto">
              <a:xfrm>
                <a:off x="3299" y="2214"/>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1" name="Oval 228"/>
              <p:cNvSpPr>
                <a:spLocks noChangeArrowheads="1"/>
              </p:cNvSpPr>
              <p:nvPr/>
            </p:nvSpPr>
            <p:spPr bwMode="auto">
              <a:xfrm>
                <a:off x="3306" y="221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2" name="Oval 229"/>
              <p:cNvSpPr>
                <a:spLocks noChangeArrowheads="1"/>
              </p:cNvSpPr>
              <p:nvPr/>
            </p:nvSpPr>
            <p:spPr bwMode="auto">
              <a:xfrm>
                <a:off x="3312" y="222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3" name="Oval 230"/>
              <p:cNvSpPr>
                <a:spLocks noChangeArrowheads="1"/>
              </p:cNvSpPr>
              <p:nvPr/>
            </p:nvSpPr>
            <p:spPr bwMode="auto">
              <a:xfrm>
                <a:off x="3318" y="222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4" name="Oval 231"/>
              <p:cNvSpPr>
                <a:spLocks noChangeArrowheads="1"/>
              </p:cNvSpPr>
              <p:nvPr/>
            </p:nvSpPr>
            <p:spPr bwMode="auto">
              <a:xfrm>
                <a:off x="3325" y="2226"/>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5" name="Oval 232"/>
              <p:cNvSpPr>
                <a:spLocks noChangeArrowheads="1"/>
              </p:cNvSpPr>
              <p:nvPr/>
            </p:nvSpPr>
            <p:spPr bwMode="auto">
              <a:xfrm>
                <a:off x="3331" y="222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6" name="Oval 233"/>
              <p:cNvSpPr>
                <a:spLocks noChangeArrowheads="1"/>
              </p:cNvSpPr>
              <p:nvPr/>
            </p:nvSpPr>
            <p:spPr bwMode="auto">
              <a:xfrm>
                <a:off x="3337" y="223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7" name="Oval 234"/>
              <p:cNvSpPr>
                <a:spLocks noChangeArrowheads="1"/>
              </p:cNvSpPr>
              <p:nvPr/>
            </p:nvSpPr>
            <p:spPr bwMode="auto">
              <a:xfrm>
                <a:off x="3344" y="223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8" name="Oval 235"/>
              <p:cNvSpPr>
                <a:spLocks noChangeArrowheads="1"/>
              </p:cNvSpPr>
              <p:nvPr/>
            </p:nvSpPr>
            <p:spPr bwMode="auto">
              <a:xfrm>
                <a:off x="3350" y="223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69" name="Oval 236"/>
              <p:cNvSpPr>
                <a:spLocks noChangeArrowheads="1"/>
              </p:cNvSpPr>
              <p:nvPr/>
            </p:nvSpPr>
            <p:spPr bwMode="auto">
              <a:xfrm>
                <a:off x="3356" y="224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0" name="Oval 237"/>
              <p:cNvSpPr>
                <a:spLocks noChangeArrowheads="1"/>
              </p:cNvSpPr>
              <p:nvPr/>
            </p:nvSpPr>
            <p:spPr bwMode="auto">
              <a:xfrm>
                <a:off x="3363" y="224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1" name="Oval 238"/>
              <p:cNvSpPr>
                <a:spLocks noChangeArrowheads="1"/>
              </p:cNvSpPr>
              <p:nvPr/>
            </p:nvSpPr>
            <p:spPr bwMode="auto">
              <a:xfrm>
                <a:off x="3369" y="224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2" name="Oval 239"/>
              <p:cNvSpPr>
                <a:spLocks noChangeArrowheads="1"/>
              </p:cNvSpPr>
              <p:nvPr/>
            </p:nvSpPr>
            <p:spPr bwMode="auto">
              <a:xfrm>
                <a:off x="3375" y="225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3" name="Oval 240"/>
              <p:cNvSpPr>
                <a:spLocks noChangeArrowheads="1"/>
              </p:cNvSpPr>
              <p:nvPr/>
            </p:nvSpPr>
            <p:spPr bwMode="auto">
              <a:xfrm>
                <a:off x="3382" y="2252"/>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4" name="Oval 241"/>
              <p:cNvSpPr>
                <a:spLocks noChangeArrowheads="1"/>
              </p:cNvSpPr>
              <p:nvPr/>
            </p:nvSpPr>
            <p:spPr bwMode="auto">
              <a:xfrm>
                <a:off x="3388" y="225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5" name="Oval 242"/>
              <p:cNvSpPr>
                <a:spLocks noChangeArrowheads="1"/>
              </p:cNvSpPr>
              <p:nvPr/>
            </p:nvSpPr>
            <p:spPr bwMode="auto">
              <a:xfrm>
                <a:off x="3394" y="225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6" name="Oval 243"/>
              <p:cNvSpPr>
                <a:spLocks noChangeArrowheads="1"/>
              </p:cNvSpPr>
              <p:nvPr/>
            </p:nvSpPr>
            <p:spPr bwMode="auto">
              <a:xfrm>
                <a:off x="3400" y="226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7" name="Oval 244"/>
              <p:cNvSpPr>
                <a:spLocks noChangeArrowheads="1"/>
              </p:cNvSpPr>
              <p:nvPr/>
            </p:nvSpPr>
            <p:spPr bwMode="auto">
              <a:xfrm>
                <a:off x="3406" y="2264"/>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8" name="Oval 245"/>
              <p:cNvSpPr>
                <a:spLocks noChangeArrowheads="1"/>
              </p:cNvSpPr>
              <p:nvPr/>
            </p:nvSpPr>
            <p:spPr bwMode="auto">
              <a:xfrm>
                <a:off x="3413" y="226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79" name="Oval 246"/>
              <p:cNvSpPr>
                <a:spLocks noChangeArrowheads="1"/>
              </p:cNvSpPr>
              <p:nvPr/>
            </p:nvSpPr>
            <p:spPr bwMode="auto">
              <a:xfrm>
                <a:off x="3419" y="227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0" name="Oval 247"/>
              <p:cNvSpPr>
                <a:spLocks noChangeArrowheads="1"/>
              </p:cNvSpPr>
              <p:nvPr/>
            </p:nvSpPr>
            <p:spPr bwMode="auto">
              <a:xfrm>
                <a:off x="3425" y="2273"/>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1" name="Oval 248"/>
              <p:cNvSpPr>
                <a:spLocks noChangeArrowheads="1"/>
              </p:cNvSpPr>
              <p:nvPr/>
            </p:nvSpPr>
            <p:spPr bwMode="auto">
              <a:xfrm>
                <a:off x="3432" y="2275"/>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2" name="Oval 249"/>
              <p:cNvSpPr>
                <a:spLocks noChangeArrowheads="1"/>
              </p:cNvSpPr>
              <p:nvPr/>
            </p:nvSpPr>
            <p:spPr bwMode="auto">
              <a:xfrm>
                <a:off x="3438" y="227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3" name="Oval 250"/>
              <p:cNvSpPr>
                <a:spLocks noChangeArrowheads="1"/>
              </p:cNvSpPr>
              <p:nvPr/>
            </p:nvSpPr>
            <p:spPr bwMode="auto">
              <a:xfrm>
                <a:off x="3444" y="2281"/>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4" name="Oval 251"/>
              <p:cNvSpPr>
                <a:spLocks noChangeArrowheads="1"/>
              </p:cNvSpPr>
              <p:nvPr/>
            </p:nvSpPr>
            <p:spPr bwMode="auto">
              <a:xfrm>
                <a:off x="3451" y="228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5" name="Oval 252"/>
              <p:cNvSpPr>
                <a:spLocks noChangeArrowheads="1"/>
              </p:cNvSpPr>
              <p:nvPr/>
            </p:nvSpPr>
            <p:spPr bwMode="auto">
              <a:xfrm>
                <a:off x="3457" y="2286"/>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6" name="Oval 253"/>
              <p:cNvSpPr>
                <a:spLocks noChangeArrowheads="1"/>
              </p:cNvSpPr>
              <p:nvPr/>
            </p:nvSpPr>
            <p:spPr bwMode="auto">
              <a:xfrm>
                <a:off x="3463" y="2289"/>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7" name="Oval 254"/>
              <p:cNvSpPr>
                <a:spLocks noChangeArrowheads="1"/>
              </p:cNvSpPr>
              <p:nvPr/>
            </p:nvSpPr>
            <p:spPr bwMode="auto">
              <a:xfrm>
                <a:off x="3470" y="229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8" name="Oval 255"/>
              <p:cNvSpPr>
                <a:spLocks noChangeArrowheads="1"/>
              </p:cNvSpPr>
              <p:nvPr/>
            </p:nvSpPr>
            <p:spPr bwMode="auto">
              <a:xfrm>
                <a:off x="3476" y="2294"/>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89" name="Oval 256"/>
              <p:cNvSpPr>
                <a:spLocks noChangeArrowheads="1"/>
              </p:cNvSpPr>
              <p:nvPr/>
            </p:nvSpPr>
            <p:spPr bwMode="auto">
              <a:xfrm>
                <a:off x="3482" y="2297"/>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0" name="Oval 257"/>
              <p:cNvSpPr>
                <a:spLocks noChangeArrowheads="1"/>
              </p:cNvSpPr>
              <p:nvPr/>
            </p:nvSpPr>
            <p:spPr bwMode="auto">
              <a:xfrm>
                <a:off x="3488" y="230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1" name="Oval 258"/>
              <p:cNvSpPr>
                <a:spLocks noChangeArrowheads="1"/>
              </p:cNvSpPr>
              <p:nvPr/>
            </p:nvSpPr>
            <p:spPr bwMode="auto">
              <a:xfrm>
                <a:off x="3495" y="2302"/>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2" name="Oval 259"/>
              <p:cNvSpPr>
                <a:spLocks noChangeArrowheads="1"/>
              </p:cNvSpPr>
              <p:nvPr/>
            </p:nvSpPr>
            <p:spPr bwMode="auto">
              <a:xfrm>
                <a:off x="3501" y="230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3" name="Oval 260"/>
              <p:cNvSpPr>
                <a:spLocks noChangeArrowheads="1"/>
              </p:cNvSpPr>
              <p:nvPr/>
            </p:nvSpPr>
            <p:spPr bwMode="auto">
              <a:xfrm>
                <a:off x="3507" y="230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4" name="Oval 261"/>
              <p:cNvSpPr>
                <a:spLocks noChangeArrowheads="1"/>
              </p:cNvSpPr>
              <p:nvPr/>
            </p:nvSpPr>
            <p:spPr bwMode="auto">
              <a:xfrm>
                <a:off x="3514" y="231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5" name="Oval 262"/>
              <p:cNvSpPr>
                <a:spLocks noChangeArrowheads="1"/>
              </p:cNvSpPr>
              <p:nvPr/>
            </p:nvSpPr>
            <p:spPr bwMode="auto">
              <a:xfrm>
                <a:off x="3520" y="231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6" name="Oval 263"/>
              <p:cNvSpPr>
                <a:spLocks noChangeArrowheads="1"/>
              </p:cNvSpPr>
              <p:nvPr/>
            </p:nvSpPr>
            <p:spPr bwMode="auto">
              <a:xfrm>
                <a:off x="3526" y="231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7" name="Oval 264"/>
              <p:cNvSpPr>
                <a:spLocks noChangeArrowheads="1"/>
              </p:cNvSpPr>
              <p:nvPr/>
            </p:nvSpPr>
            <p:spPr bwMode="auto">
              <a:xfrm>
                <a:off x="3533" y="231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8" name="Oval 265"/>
              <p:cNvSpPr>
                <a:spLocks noChangeArrowheads="1"/>
              </p:cNvSpPr>
              <p:nvPr/>
            </p:nvSpPr>
            <p:spPr bwMode="auto">
              <a:xfrm>
                <a:off x="3539" y="232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299" name="Oval 266"/>
              <p:cNvSpPr>
                <a:spLocks noChangeArrowheads="1"/>
              </p:cNvSpPr>
              <p:nvPr/>
            </p:nvSpPr>
            <p:spPr bwMode="auto">
              <a:xfrm>
                <a:off x="3545" y="232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0" name="Oval 267"/>
              <p:cNvSpPr>
                <a:spLocks noChangeArrowheads="1"/>
              </p:cNvSpPr>
              <p:nvPr/>
            </p:nvSpPr>
            <p:spPr bwMode="auto">
              <a:xfrm>
                <a:off x="3552" y="232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1" name="Oval 268"/>
              <p:cNvSpPr>
                <a:spLocks noChangeArrowheads="1"/>
              </p:cNvSpPr>
              <p:nvPr/>
            </p:nvSpPr>
            <p:spPr bwMode="auto">
              <a:xfrm>
                <a:off x="3558" y="2328"/>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2" name="Oval 269"/>
              <p:cNvSpPr>
                <a:spLocks noChangeArrowheads="1"/>
              </p:cNvSpPr>
              <p:nvPr/>
            </p:nvSpPr>
            <p:spPr bwMode="auto">
              <a:xfrm>
                <a:off x="3564" y="233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3" name="Oval 270"/>
              <p:cNvSpPr>
                <a:spLocks noChangeArrowheads="1"/>
              </p:cNvSpPr>
              <p:nvPr/>
            </p:nvSpPr>
            <p:spPr bwMode="auto">
              <a:xfrm>
                <a:off x="3571" y="233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4" name="Oval 271"/>
              <p:cNvSpPr>
                <a:spLocks noChangeArrowheads="1"/>
              </p:cNvSpPr>
              <p:nvPr/>
            </p:nvSpPr>
            <p:spPr bwMode="auto">
              <a:xfrm>
                <a:off x="3577" y="233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5" name="Oval 272"/>
              <p:cNvSpPr>
                <a:spLocks noChangeArrowheads="1"/>
              </p:cNvSpPr>
              <p:nvPr/>
            </p:nvSpPr>
            <p:spPr bwMode="auto">
              <a:xfrm>
                <a:off x="3583" y="233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6" name="Oval 273"/>
              <p:cNvSpPr>
                <a:spLocks noChangeArrowheads="1"/>
              </p:cNvSpPr>
              <p:nvPr/>
            </p:nvSpPr>
            <p:spPr bwMode="auto">
              <a:xfrm>
                <a:off x="3589" y="234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7" name="Oval 274"/>
              <p:cNvSpPr>
                <a:spLocks noChangeArrowheads="1"/>
              </p:cNvSpPr>
              <p:nvPr/>
            </p:nvSpPr>
            <p:spPr bwMode="auto">
              <a:xfrm>
                <a:off x="3595" y="2343"/>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8" name="Oval 275"/>
              <p:cNvSpPr>
                <a:spLocks noChangeArrowheads="1"/>
              </p:cNvSpPr>
              <p:nvPr/>
            </p:nvSpPr>
            <p:spPr bwMode="auto">
              <a:xfrm>
                <a:off x="3602" y="234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09" name="Oval 276"/>
              <p:cNvSpPr>
                <a:spLocks noChangeArrowheads="1"/>
              </p:cNvSpPr>
              <p:nvPr/>
            </p:nvSpPr>
            <p:spPr bwMode="auto">
              <a:xfrm>
                <a:off x="3608" y="234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0" name="Oval 277"/>
              <p:cNvSpPr>
                <a:spLocks noChangeArrowheads="1"/>
              </p:cNvSpPr>
              <p:nvPr/>
            </p:nvSpPr>
            <p:spPr bwMode="auto">
              <a:xfrm>
                <a:off x="3614" y="2350"/>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1" name="Oval 278"/>
              <p:cNvSpPr>
                <a:spLocks noChangeArrowheads="1"/>
              </p:cNvSpPr>
              <p:nvPr/>
            </p:nvSpPr>
            <p:spPr bwMode="auto">
              <a:xfrm>
                <a:off x="3621" y="235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2" name="Oval 279"/>
              <p:cNvSpPr>
                <a:spLocks noChangeArrowheads="1"/>
              </p:cNvSpPr>
              <p:nvPr/>
            </p:nvSpPr>
            <p:spPr bwMode="auto">
              <a:xfrm>
                <a:off x="3627" y="2355"/>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3" name="Oval 280"/>
              <p:cNvSpPr>
                <a:spLocks noChangeArrowheads="1"/>
              </p:cNvSpPr>
              <p:nvPr/>
            </p:nvSpPr>
            <p:spPr bwMode="auto">
              <a:xfrm>
                <a:off x="3633" y="2358"/>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4" name="Oval 281"/>
              <p:cNvSpPr>
                <a:spLocks noChangeArrowheads="1"/>
              </p:cNvSpPr>
              <p:nvPr/>
            </p:nvSpPr>
            <p:spPr bwMode="auto">
              <a:xfrm>
                <a:off x="3640" y="236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5" name="Oval 282"/>
              <p:cNvSpPr>
                <a:spLocks noChangeArrowheads="1"/>
              </p:cNvSpPr>
              <p:nvPr/>
            </p:nvSpPr>
            <p:spPr bwMode="auto">
              <a:xfrm>
                <a:off x="3646" y="236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6" name="Oval 283"/>
              <p:cNvSpPr>
                <a:spLocks noChangeArrowheads="1"/>
              </p:cNvSpPr>
              <p:nvPr/>
            </p:nvSpPr>
            <p:spPr bwMode="auto">
              <a:xfrm>
                <a:off x="3652" y="2365"/>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7" name="Oval 284"/>
              <p:cNvSpPr>
                <a:spLocks noChangeArrowheads="1"/>
              </p:cNvSpPr>
              <p:nvPr/>
            </p:nvSpPr>
            <p:spPr bwMode="auto">
              <a:xfrm>
                <a:off x="3659" y="236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8" name="Oval 285"/>
              <p:cNvSpPr>
                <a:spLocks noChangeArrowheads="1"/>
              </p:cNvSpPr>
              <p:nvPr/>
            </p:nvSpPr>
            <p:spPr bwMode="auto">
              <a:xfrm>
                <a:off x="3665" y="236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19" name="Oval 286"/>
              <p:cNvSpPr>
                <a:spLocks noChangeArrowheads="1"/>
              </p:cNvSpPr>
              <p:nvPr/>
            </p:nvSpPr>
            <p:spPr bwMode="auto">
              <a:xfrm>
                <a:off x="3671" y="2372"/>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0" name="Oval 287"/>
              <p:cNvSpPr>
                <a:spLocks noChangeArrowheads="1"/>
              </p:cNvSpPr>
              <p:nvPr/>
            </p:nvSpPr>
            <p:spPr bwMode="auto">
              <a:xfrm>
                <a:off x="3678" y="2374"/>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1" name="Oval 288"/>
              <p:cNvSpPr>
                <a:spLocks noChangeArrowheads="1"/>
              </p:cNvSpPr>
              <p:nvPr/>
            </p:nvSpPr>
            <p:spPr bwMode="auto">
              <a:xfrm>
                <a:off x="3684" y="237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2" name="Oval 289"/>
              <p:cNvSpPr>
                <a:spLocks noChangeArrowheads="1"/>
              </p:cNvSpPr>
              <p:nvPr/>
            </p:nvSpPr>
            <p:spPr bwMode="auto">
              <a:xfrm>
                <a:off x="3690" y="237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3" name="Oval 290"/>
              <p:cNvSpPr>
                <a:spLocks noChangeArrowheads="1"/>
              </p:cNvSpPr>
              <p:nvPr/>
            </p:nvSpPr>
            <p:spPr bwMode="auto">
              <a:xfrm>
                <a:off x="3696" y="2381"/>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4" name="Oval 291"/>
              <p:cNvSpPr>
                <a:spLocks noChangeArrowheads="1"/>
              </p:cNvSpPr>
              <p:nvPr/>
            </p:nvSpPr>
            <p:spPr bwMode="auto">
              <a:xfrm>
                <a:off x="3703" y="238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5" name="Oval 292"/>
              <p:cNvSpPr>
                <a:spLocks noChangeArrowheads="1"/>
              </p:cNvSpPr>
              <p:nvPr/>
            </p:nvSpPr>
            <p:spPr bwMode="auto">
              <a:xfrm>
                <a:off x="3709" y="238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6" name="Oval 293"/>
              <p:cNvSpPr>
                <a:spLocks noChangeArrowheads="1"/>
              </p:cNvSpPr>
              <p:nvPr/>
            </p:nvSpPr>
            <p:spPr bwMode="auto">
              <a:xfrm>
                <a:off x="3715" y="238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7" name="Oval 294"/>
              <p:cNvSpPr>
                <a:spLocks noChangeArrowheads="1"/>
              </p:cNvSpPr>
              <p:nvPr/>
            </p:nvSpPr>
            <p:spPr bwMode="auto">
              <a:xfrm>
                <a:off x="3722" y="239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8" name="Oval 295"/>
              <p:cNvSpPr>
                <a:spLocks noChangeArrowheads="1"/>
              </p:cNvSpPr>
              <p:nvPr/>
            </p:nvSpPr>
            <p:spPr bwMode="auto">
              <a:xfrm>
                <a:off x="3728" y="239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29" name="Oval 296"/>
              <p:cNvSpPr>
                <a:spLocks noChangeArrowheads="1"/>
              </p:cNvSpPr>
              <p:nvPr/>
            </p:nvSpPr>
            <p:spPr bwMode="auto">
              <a:xfrm>
                <a:off x="3734" y="239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0" name="Oval 297"/>
              <p:cNvSpPr>
                <a:spLocks noChangeArrowheads="1"/>
              </p:cNvSpPr>
              <p:nvPr/>
            </p:nvSpPr>
            <p:spPr bwMode="auto">
              <a:xfrm>
                <a:off x="3741" y="239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1" name="Oval 298"/>
              <p:cNvSpPr>
                <a:spLocks noChangeArrowheads="1"/>
              </p:cNvSpPr>
              <p:nvPr/>
            </p:nvSpPr>
            <p:spPr bwMode="auto">
              <a:xfrm>
                <a:off x="3747" y="2400"/>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2" name="Oval 299"/>
              <p:cNvSpPr>
                <a:spLocks noChangeArrowheads="1"/>
              </p:cNvSpPr>
              <p:nvPr/>
            </p:nvSpPr>
            <p:spPr bwMode="auto">
              <a:xfrm>
                <a:off x="3753" y="240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3" name="Oval 300"/>
              <p:cNvSpPr>
                <a:spLocks noChangeArrowheads="1"/>
              </p:cNvSpPr>
              <p:nvPr/>
            </p:nvSpPr>
            <p:spPr bwMode="auto">
              <a:xfrm>
                <a:off x="3760" y="2404"/>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4" name="Oval 301"/>
              <p:cNvSpPr>
                <a:spLocks noChangeArrowheads="1"/>
              </p:cNvSpPr>
              <p:nvPr/>
            </p:nvSpPr>
            <p:spPr bwMode="auto">
              <a:xfrm>
                <a:off x="3766" y="240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5" name="Oval 302"/>
              <p:cNvSpPr>
                <a:spLocks noChangeArrowheads="1"/>
              </p:cNvSpPr>
              <p:nvPr/>
            </p:nvSpPr>
            <p:spPr bwMode="auto">
              <a:xfrm>
                <a:off x="3772" y="240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6" name="Oval 303"/>
              <p:cNvSpPr>
                <a:spLocks noChangeArrowheads="1"/>
              </p:cNvSpPr>
              <p:nvPr/>
            </p:nvSpPr>
            <p:spPr bwMode="auto">
              <a:xfrm>
                <a:off x="3779" y="241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7" name="Oval 304"/>
              <p:cNvSpPr>
                <a:spLocks noChangeArrowheads="1"/>
              </p:cNvSpPr>
              <p:nvPr/>
            </p:nvSpPr>
            <p:spPr bwMode="auto">
              <a:xfrm>
                <a:off x="3784" y="241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8" name="Oval 305"/>
              <p:cNvSpPr>
                <a:spLocks noChangeArrowheads="1"/>
              </p:cNvSpPr>
              <p:nvPr/>
            </p:nvSpPr>
            <p:spPr bwMode="auto">
              <a:xfrm>
                <a:off x="3791" y="2415"/>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39" name="Oval 306"/>
              <p:cNvSpPr>
                <a:spLocks noChangeArrowheads="1"/>
              </p:cNvSpPr>
              <p:nvPr/>
            </p:nvSpPr>
            <p:spPr bwMode="auto">
              <a:xfrm>
                <a:off x="3797" y="241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0" name="Oval 307"/>
              <p:cNvSpPr>
                <a:spLocks noChangeArrowheads="1"/>
              </p:cNvSpPr>
              <p:nvPr/>
            </p:nvSpPr>
            <p:spPr bwMode="auto">
              <a:xfrm>
                <a:off x="3803" y="242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1" name="Oval 308"/>
              <p:cNvSpPr>
                <a:spLocks noChangeArrowheads="1"/>
              </p:cNvSpPr>
              <p:nvPr/>
            </p:nvSpPr>
            <p:spPr bwMode="auto">
              <a:xfrm>
                <a:off x="3810" y="242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2" name="Oval 309"/>
              <p:cNvSpPr>
                <a:spLocks noChangeArrowheads="1"/>
              </p:cNvSpPr>
              <p:nvPr/>
            </p:nvSpPr>
            <p:spPr bwMode="auto">
              <a:xfrm>
                <a:off x="3816" y="242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3" name="Oval 310"/>
              <p:cNvSpPr>
                <a:spLocks noChangeArrowheads="1"/>
              </p:cNvSpPr>
              <p:nvPr/>
            </p:nvSpPr>
            <p:spPr bwMode="auto">
              <a:xfrm>
                <a:off x="3822" y="242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4" name="Oval 311"/>
              <p:cNvSpPr>
                <a:spLocks noChangeArrowheads="1"/>
              </p:cNvSpPr>
              <p:nvPr/>
            </p:nvSpPr>
            <p:spPr bwMode="auto">
              <a:xfrm>
                <a:off x="3829" y="242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5" name="Oval 312"/>
              <p:cNvSpPr>
                <a:spLocks noChangeArrowheads="1"/>
              </p:cNvSpPr>
              <p:nvPr/>
            </p:nvSpPr>
            <p:spPr bwMode="auto">
              <a:xfrm>
                <a:off x="3835" y="243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6" name="Oval 313"/>
              <p:cNvSpPr>
                <a:spLocks noChangeArrowheads="1"/>
              </p:cNvSpPr>
              <p:nvPr/>
            </p:nvSpPr>
            <p:spPr bwMode="auto">
              <a:xfrm>
                <a:off x="3841" y="243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7" name="Oval 314"/>
              <p:cNvSpPr>
                <a:spLocks noChangeArrowheads="1"/>
              </p:cNvSpPr>
              <p:nvPr/>
            </p:nvSpPr>
            <p:spPr bwMode="auto">
              <a:xfrm>
                <a:off x="3848" y="2434"/>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8" name="Oval 315"/>
              <p:cNvSpPr>
                <a:spLocks noChangeArrowheads="1"/>
              </p:cNvSpPr>
              <p:nvPr/>
            </p:nvSpPr>
            <p:spPr bwMode="auto">
              <a:xfrm>
                <a:off x="3854" y="243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49" name="Oval 316"/>
              <p:cNvSpPr>
                <a:spLocks noChangeArrowheads="1"/>
              </p:cNvSpPr>
              <p:nvPr/>
            </p:nvSpPr>
            <p:spPr bwMode="auto">
              <a:xfrm>
                <a:off x="3860" y="2439"/>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50" name="Oval 317"/>
              <p:cNvSpPr>
                <a:spLocks noChangeArrowheads="1"/>
              </p:cNvSpPr>
              <p:nvPr/>
            </p:nvSpPr>
            <p:spPr bwMode="auto">
              <a:xfrm>
                <a:off x="3867" y="244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51" name="Oval 318"/>
              <p:cNvSpPr>
                <a:spLocks noChangeArrowheads="1"/>
              </p:cNvSpPr>
              <p:nvPr/>
            </p:nvSpPr>
            <p:spPr bwMode="auto">
              <a:xfrm>
                <a:off x="3873" y="244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52" name="Oval 319"/>
              <p:cNvSpPr>
                <a:spLocks noChangeArrowheads="1"/>
              </p:cNvSpPr>
              <p:nvPr/>
            </p:nvSpPr>
            <p:spPr bwMode="auto">
              <a:xfrm>
                <a:off x="3879" y="244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53" name="Oval 320"/>
              <p:cNvSpPr>
                <a:spLocks noChangeArrowheads="1"/>
              </p:cNvSpPr>
              <p:nvPr/>
            </p:nvSpPr>
            <p:spPr bwMode="auto">
              <a:xfrm>
                <a:off x="3885" y="244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54" name="Oval 321"/>
              <p:cNvSpPr>
                <a:spLocks noChangeArrowheads="1"/>
              </p:cNvSpPr>
              <p:nvPr/>
            </p:nvSpPr>
            <p:spPr bwMode="auto">
              <a:xfrm>
                <a:off x="3891" y="2448"/>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55" name="Oval 322"/>
              <p:cNvSpPr>
                <a:spLocks noChangeArrowheads="1"/>
              </p:cNvSpPr>
              <p:nvPr/>
            </p:nvSpPr>
            <p:spPr bwMode="auto">
              <a:xfrm>
                <a:off x="3898" y="245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56" name="Oval 323"/>
              <p:cNvSpPr>
                <a:spLocks noChangeArrowheads="1"/>
              </p:cNvSpPr>
              <p:nvPr/>
            </p:nvSpPr>
            <p:spPr bwMode="auto">
              <a:xfrm>
                <a:off x="3904" y="245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357" name="Oval 324"/>
              <p:cNvSpPr>
                <a:spLocks noChangeArrowheads="1"/>
              </p:cNvSpPr>
              <p:nvPr/>
            </p:nvSpPr>
            <p:spPr bwMode="auto">
              <a:xfrm>
                <a:off x="3910" y="2454"/>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grpSp>
        <p:sp>
          <p:nvSpPr>
            <p:cNvPr id="78053" name="Oval 325"/>
            <p:cNvSpPr>
              <a:spLocks noChangeArrowheads="1"/>
            </p:cNvSpPr>
            <p:nvPr/>
          </p:nvSpPr>
          <p:spPr bwMode="auto">
            <a:xfrm>
              <a:off x="2644" y="1822"/>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54" name="Oval 326"/>
            <p:cNvSpPr>
              <a:spLocks noChangeArrowheads="1"/>
            </p:cNvSpPr>
            <p:nvPr/>
          </p:nvSpPr>
          <p:spPr bwMode="auto">
            <a:xfrm>
              <a:off x="2651" y="182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55" name="Oval 327"/>
            <p:cNvSpPr>
              <a:spLocks noChangeArrowheads="1"/>
            </p:cNvSpPr>
            <p:nvPr/>
          </p:nvSpPr>
          <p:spPr bwMode="auto">
            <a:xfrm>
              <a:off x="2569" y="175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56" name="Oval 328"/>
            <p:cNvSpPr>
              <a:spLocks noChangeArrowheads="1"/>
            </p:cNvSpPr>
            <p:nvPr/>
          </p:nvSpPr>
          <p:spPr bwMode="auto">
            <a:xfrm>
              <a:off x="2575" y="176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57" name="Oval 329"/>
            <p:cNvSpPr>
              <a:spLocks noChangeArrowheads="1"/>
            </p:cNvSpPr>
            <p:nvPr/>
          </p:nvSpPr>
          <p:spPr bwMode="auto">
            <a:xfrm>
              <a:off x="2582" y="176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58" name="Oval 330"/>
            <p:cNvSpPr>
              <a:spLocks noChangeArrowheads="1"/>
            </p:cNvSpPr>
            <p:nvPr/>
          </p:nvSpPr>
          <p:spPr bwMode="auto">
            <a:xfrm>
              <a:off x="2588" y="1775"/>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59" name="Oval 331"/>
            <p:cNvSpPr>
              <a:spLocks noChangeArrowheads="1"/>
            </p:cNvSpPr>
            <p:nvPr/>
          </p:nvSpPr>
          <p:spPr bwMode="auto">
            <a:xfrm>
              <a:off x="2594" y="178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0" name="Oval 332"/>
            <p:cNvSpPr>
              <a:spLocks noChangeArrowheads="1"/>
            </p:cNvSpPr>
            <p:nvPr/>
          </p:nvSpPr>
          <p:spPr bwMode="auto">
            <a:xfrm>
              <a:off x="2601" y="1786"/>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1" name="Oval 333"/>
            <p:cNvSpPr>
              <a:spLocks noChangeArrowheads="1"/>
            </p:cNvSpPr>
            <p:nvPr/>
          </p:nvSpPr>
          <p:spPr bwMode="auto">
            <a:xfrm>
              <a:off x="2607" y="179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2" name="Oval 334"/>
            <p:cNvSpPr>
              <a:spLocks noChangeArrowheads="1"/>
            </p:cNvSpPr>
            <p:nvPr/>
          </p:nvSpPr>
          <p:spPr bwMode="auto">
            <a:xfrm>
              <a:off x="2613" y="179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3" name="Oval 335"/>
            <p:cNvSpPr>
              <a:spLocks noChangeArrowheads="1"/>
            </p:cNvSpPr>
            <p:nvPr/>
          </p:nvSpPr>
          <p:spPr bwMode="auto">
            <a:xfrm>
              <a:off x="2619" y="180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4" name="Oval 336"/>
            <p:cNvSpPr>
              <a:spLocks noChangeArrowheads="1"/>
            </p:cNvSpPr>
            <p:nvPr/>
          </p:nvSpPr>
          <p:spPr bwMode="auto">
            <a:xfrm>
              <a:off x="2625" y="180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5" name="Oval 337"/>
            <p:cNvSpPr>
              <a:spLocks noChangeArrowheads="1"/>
            </p:cNvSpPr>
            <p:nvPr/>
          </p:nvSpPr>
          <p:spPr bwMode="auto">
            <a:xfrm>
              <a:off x="2632" y="181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6" name="Oval 338"/>
            <p:cNvSpPr>
              <a:spLocks noChangeArrowheads="1"/>
            </p:cNvSpPr>
            <p:nvPr/>
          </p:nvSpPr>
          <p:spPr bwMode="auto">
            <a:xfrm>
              <a:off x="2638" y="1817"/>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7" name="Oval 339"/>
            <p:cNvSpPr>
              <a:spLocks noChangeArrowheads="1"/>
            </p:cNvSpPr>
            <p:nvPr/>
          </p:nvSpPr>
          <p:spPr bwMode="auto">
            <a:xfrm>
              <a:off x="3917" y="245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8" name="Oval 340"/>
            <p:cNvSpPr>
              <a:spLocks noChangeArrowheads="1"/>
            </p:cNvSpPr>
            <p:nvPr/>
          </p:nvSpPr>
          <p:spPr bwMode="auto">
            <a:xfrm>
              <a:off x="3923" y="245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69" name="Oval 341"/>
            <p:cNvSpPr>
              <a:spLocks noChangeArrowheads="1"/>
            </p:cNvSpPr>
            <p:nvPr/>
          </p:nvSpPr>
          <p:spPr bwMode="auto">
            <a:xfrm>
              <a:off x="3929" y="2460"/>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0" name="Oval 342"/>
            <p:cNvSpPr>
              <a:spLocks noChangeArrowheads="1"/>
            </p:cNvSpPr>
            <p:nvPr/>
          </p:nvSpPr>
          <p:spPr bwMode="auto">
            <a:xfrm>
              <a:off x="3936" y="246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1" name="Oval 343"/>
            <p:cNvSpPr>
              <a:spLocks noChangeArrowheads="1"/>
            </p:cNvSpPr>
            <p:nvPr/>
          </p:nvSpPr>
          <p:spPr bwMode="auto">
            <a:xfrm>
              <a:off x="3942" y="246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2" name="Oval 344"/>
            <p:cNvSpPr>
              <a:spLocks noChangeArrowheads="1"/>
            </p:cNvSpPr>
            <p:nvPr/>
          </p:nvSpPr>
          <p:spPr bwMode="auto">
            <a:xfrm>
              <a:off x="3948" y="2466"/>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3" name="Oval 345"/>
            <p:cNvSpPr>
              <a:spLocks noChangeArrowheads="1"/>
            </p:cNvSpPr>
            <p:nvPr/>
          </p:nvSpPr>
          <p:spPr bwMode="auto">
            <a:xfrm>
              <a:off x="3955" y="2468"/>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4" name="Oval 346"/>
            <p:cNvSpPr>
              <a:spLocks noChangeArrowheads="1"/>
            </p:cNvSpPr>
            <p:nvPr/>
          </p:nvSpPr>
          <p:spPr bwMode="auto">
            <a:xfrm>
              <a:off x="3961" y="247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5" name="Oval 347"/>
            <p:cNvSpPr>
              <a:spLocks noChangeArrowheads="1"/>
            </p:cNvSpPr>
            <p:nvPr/>
          </p:nvSpPr>
          <p:spPr bwMode="auto">
            <a:xfrm>
              <a:off x="3968" y="247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6" name="Oval 348"/>
            <p:cNvSpPr>
              <a:spLocks noChangeArrowheads="1"/>
            </p:cNvSpPr>
            <p:nvPr/>
          </p:nvSpPr>
          <p:spPr bwMode="auto">
            <a:xfrm>
              <a:off x="3974" y="247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7" name="Oval 349"/>
            <p:cNvSpPr>
              <a:spLocks noChangeArrowheads="1"/>
            </p:cNvSpPr>
            <p:nvPr/>
          </p:nvSpPr>
          <p:spPr bwMode="auto">
            <a:xfrm>
              <a:off x="3980" y="2476"/>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8" name="Oval 350"/>
            <p:cNvSpPr>
              <a:spLocks noChangeArrowheads="1"/>
            </p:cNvSpPr>
            <p:nvPr/>
          </p:nvSpPr>
          <p:spPr bwMode="auto">
            <a:xfrm>
              <a:off x="3986" y="247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79" name="Oval 351"/>
            <p:cNvSpPr>
              <a:spLocks noChangeArrowheads="1"/>
            </p:cNvSpPr>
            <p:nvPr/>
          </p:nvSpPr>
          <p:spPr bwMode="auto">
            <a:xfrm>
              <a:off x="3992" y="247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0" name="Oval 352"/>
            <p:cNvSpPr>
              <a:spLocks noChangeArrowheads="1"/>
            </p:cNvSpPr>
            <p:nvPr/>
          </p:nvSpPr>
          <p:spPr bwMode="auto">
            <a:xfrm>
              <a:off x="3999" y="248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1" name="Oval 353"/>
            <p:cNvSpPr>
              <a:spLocks noChangeArrowheads="1"/>
            </p:cNvSpPr>
            <p:nvPr/>
          </p:nvSpPr>
          <p:spPr bwMode="auto">
            <a:xfrm>
              <a:off x="4005" y="2483"/>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2" name="Oval 354"/>
            <p:cNvSpPr>
              <a:spLocks noChangeArrowheads="1"/>
            </p:cNvSpPr>
            <p:nvPr/>
          </p:nvSpPr>
          <p:spPr bwMode="auto">
            <a:xfrm>
              <a:off x="4011" y="248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3" name="Oval 355"/>
            <p:cNvSpPr>
              <a:spLocks noChangeArrowheads="1"/>
            </p:cNvSpPr>
            <p:nvPr/>
          </p:nvSpPr>
          <p:spPr bwMode="auto">
            <a:xfrm>
              <a:off x="4018" y="2487"/>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4" name="Oval 356"/>
            <p:cNvSpPr>
              <a:spLocks noChangeArrowheads="1"/>
            </p:cNvSpPr>
            <p:nvPr/>
          </p:nvSpPr>
          <p:spPr bwMode="auto">
            <a:xfrm>
              <a:off x="4024" y="248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5" name="Oval 357"/>
            <p:cNvSpPr>
              <a:spLocks noChangeArrowheads="1"/>
            </p:cNvSpPr>
            <p:nvPr/>
          </p:nvSpPr>
          <p:spPr bwMode="auto">
            <a:xfrm>
              <a:off x="4030" y="249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6" name="Oval 358"/>
            <p:cNvSpPr>
              <a:spLocks noChangeArrowheads="1"/>
            </p:cNvSpPr>
            <p:nvPr/>
          </p:nvSpPr>
          <p:spPr bwMode="auto">
            <a:xfrm>
              <a:off x="4037" y="249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7" name="Oval 359"/>
            <p:cNvSpPr>
              <a:spLocks noChangeArrowheads="1"/>
            </p:cNvSpPr>
            <p:nvPr/>
          </p:nvSpPr>
          <p:spPr bwMode="auto">
            <a:xfrm>
              <a:off x="4043" y="249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8" name="Oval 360"/>
            <p:cNvSpPr>
              <a:spLocks noChangeArrowheads="1"/>
            </p:cNvSpPr>
            <p:nvPr/>
          </p:nvSpPr>
          <p:spPr bwMode="auto">
            <a:xfrm>
              <a:off x="4049" y="249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89" name="Oval 361"/>
            <p:cNvSpPr>
              <a:spLocks noChangeArrowheads="1"/>
            </p:cNvSpPr>
            <p:nvPr/>
          </p:nvSpPr>
          <p:spPr bwMode="auto">
            <a:xfrm>
              <a:off x="4056" y="249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0" name="Oval 362"/>
            <p:cNvSpPr>
              <a:spLocks noChangeArrowheads="1"/>
            </p:cNvSpPr>
            <p:nvPr/>
          </p:nvSpPr>
          <p:spPr bwMode="auto">
            <a:xfrm>
              <a:off x="4062" y="2499"/>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1" name="Oval 363"/>
            <p:cNvSpPr>
              <a:spLocks noChangeArrowheads="1"/>
            </p:cNvSpPr>
            <p:nvPr/>
          </p:nvSpPr>
          <p:spPr bwMode="auto">
            <a:xfrm>
              <a:off x="4068" y="250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2" name="Oval 364"/>
            <p:cNvSpPr>
              <a:spLocks noChangeArrowheads="1"/>
            </p:cNvSpPr>
            <p:nvPr/>
          </p:nvSpPr>
          <p:spPr bwMode="auto">
            <a:xfrm>
              <a:off x="4074" y="250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3" name="Oval 365"/>
            <p:cNvSpPr>
              <a:spLocks noChangeArrowheads="1"/>
            </p:cNvSpPr>
            <p:nvPr/>
          </p:nvSpPr>
          <p:spPr bwMode="auto">
            <a:xfrm>
              <a:off x="4080" y="2505"/>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4" name="Oval 366"/>
            <p:cNvSpPr>
              <a:spLocks noChangeArrowheads="1"/>
            </p:cNvSpPr>
            <p:nvPr/>
          </p:nvSpPr>
          <p:spPr bwMode="auto">
            <a:xfrm>
              <a:off x="4087" y="2506"/>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5" name="Oval 367"/>
            <p:cNvSpPr>
              <a:spLocks noChangeArrowheads="1"/>
            </p:cNvSpPr>
            <p:nvPr/>
          </p:nvSpPr>
          <p:spPr bwMode="auto">
            <a:xfrm>
              <a:off x="4093" y="250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6" name="Oval 368"/>
            <p:cNvSpPr>
              <a:spLocks noChangeArrowheads="1"/>
            </p:cNvSpPr>
            <p:nvPr/>
          </p:nvSpPr>
          <p:spPr bwMode="auto">
            <a:xfrm>
              <a:off x="4099" y="2510"/>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7" name="Oval 369"/>
            <p:cNvSpPr>
              <a:spLocks noChangeArrowheads="1"/>
            </p:cNvSpPr>
            <p:nvPr/>
          </p:nvSpPr>
          <p:spPr bwMode="auto">
            <a:xfrm>
              <a:off x="4106" y="251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8" name="Oval 370"/>
            <p:cNvSpPr>
              <a:spLocks noChangeArrowheads="1"/>
            </p:cNvSpPr>
            <p:nvPr/>
          </p:nvSpPr>
          <p:spPr bwMode="auto">
            <a:xfrm>
              <a:off x="4112" y="251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99" name="Oval 371"/>
            <p:cNvSpPr>
              <a:spLocks noChangeArrowheads="1"/>
            </p:cNvSpPr>
            <p:nvPr/>
          </p:nvSpPr>
          <p:spPr bwMode="auto">
            <a:xfrm>
              <a:off x="4118" y="2514"/>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0" name="Oval 372"/>
            <p:cNvSpPr>
              <a:spLocks noChangeArrowheads="1"/>
            </p:cNvSpPr>
            <p:nvPr/>
          </p:nvSpPr>
          <p:spPr bwMode="auto">
            <a:xfrm>
              <a:off x="4125" y="251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1" name="Oval 373"/>
            <p:cNvSpPr>
              <a:spLocks noChangeArrowheads="1"/>
            </p:cNvSpPr>
            <p:nvPr/>
          </p:nvSpPr>
          <p:spPr bwMode="auto">
            <a:xfrm>
              <a:off x="4131" y="251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2" name="Oval 374"/>
            <p:cNvSpPr>
              <a:spLocks noChangeArrowheads="1"/>
            </p:cNvSpPr>
            <p:nvPr/>
          </p:nvSpPr>
          <p:spPr bwMode="auto">
            <a:xfrm>
              <a:off x="4137" y="2520"/>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3" name="Oval 375"/>
            <p:cNvSpPr>
              <a:spLocks noChangeArrowheads="1"/>
            </p:cNvSpPr>
            <p:nvPr/>
          </p:nvSpPr>
          <p:spPr bwMode="auto">
            <a:xfrm>
              <a:off x="4144" y="2521"/>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4" name="Oval 376"/>
            <p:cNvSpPr>
              <a:spLocks noChangeArrowheads="1"/>
            </p:cNvSpPr>
            <p:nvPr/>
          </p:nvSpPr>
          <p:spPr bwMode="auto">
            <a:xfrm>
              <a:off x="4150" y="252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5" name="Oval 377"/>
            <p:cNvSpPr>
              <a:spLocks noChangeArrowheads="1"/>
            </p:cNvSpPr>
            <p:nvPr/>
          </p:nvSpPr>
          <p:spPr bwMode="auto">
            <a:xfrm>
              <a:off x="4156" y="2525"/>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6" name="Oval 378"/>
            <p:cNvSpPr>
              <a:spLocks noChangeArrowheads="1"/>
            </p:cNvSpPr>
            <p:nvPr/>
          </p:nvSpPr>
          <p:spPr bwMode="auto">
            <a:xfrm>
              <a:off x="4163" y="252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7" name="Oval 379"/>
            <p:cNvSpPr>
              <a:spLocks noChangeArrowheads="1"/>
            </p:cNvSpPr>
            <p:nvPr/>
          </p:nvSpPr>
          <p:spPr bwMode="auto">
            <a:xfrm>
              <a:off x="4169" y="252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8" name="Oval 380"/>
            <p:cNvSpPr>
              <a:spLocks noChangeArrowheads="1"/>
            </p:cNvSpPr>
            <p:nvPr/>
          </p:nvSpPr>
          <p:spPr bwMode="auto">
            <a:xfrm>
              <a:off x="4175" y="253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09" name="Oval 381"/>
            <p:cNvSpPr>
              <a:spLocks noChangeArrowheads="1"/>
            </p:cNvSpPr>
            <p:nvPr/>
          </p:nvSpPr>
          <p:spPr bwMode="auto">
            <a:xfrm>
              <a:off x="4181" y="253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0" name="Oval 382"/>
            <p:cNvSpPr>
              <a:spLocks noChangeArrowheads="1"/>
            </p:cNvSpPr>
            <p:nvPr/>
          </p:nvSpPr>
          <p:spPr bwMode="auto">
            <a:xfrm>
              <a:off x="4188" y="2533"/>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1" name="Oval 383"/>
            <p:cNvSpPr>
              <a:spLocks noChangeArrowheads="1"/>
            </p:cNvSpPr>
            <p:nvPr/>
          </p:nvSpPr>
          <p:spPr bwMode="auto">
            <a:xfrm>
              <a:off x="4194" y="253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2" name="Oval 384"/>
            <p:cNvSpPr>
              <a:spLocks noChangeArrowheads="1"/>
            </p:cNvSpPr>
            <p:nvPr/>
          </p:nvSpPr>
          <p:spPr bwMode="auto">
            <a:xfrm>
              <a:off x="4200" y="253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3" name="Oval 385"/>
            <p:cNvSpPr>
              <a:spLocks noChangeArrowheads="1"/>
            </p:cNvSpPr>
            <p:nvPr/>
          </p:nvSpPr>
          <p:spPr bwMode="auto">
            <a:xfrm>
              <a:off x="4207" y="253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4" name="Oval 386"/>
            <p:cNvSpPr>
              <a:spLocks noChangeArrowheads="1"/>
            </p:cNvSpPr>
            <p:nvPr/>
          </p:nvSpPr>
          <p:spPr bwMode="auto">
            <a:xfrm>
              <a:off x="4213" y="254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5" name="Oval 387"/>
            <p:cNvSpPr>
              <a:spLocks noChangeArrowheads="1"/>
            </p:cNvSpPr>
            <p:nvPr/>
          </p:nvSpPr>
          <p:spPr bwMode="auto">
            <a:xfrm>
              <a:off x="4219" y="254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6" name="Oval 388"/>
            <p:cNvSpPr>
              <a:spLocks noChangeArrowheads="1"/>
            </p:cNvSpPr>
            <p:nvPr/>
          </p:nvSpPr>
          <p:spPr bwMode="auto">
            <a:xfrm>
              <a:off x="4226" y="254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7" name="Oval 389"/>
            <p:cNvSpPr>
              <a:spLocks noChangeArrowheads="1"/>
            </p:cNvSpPr>
            <p:nvPr/>
          </p:nvSpPr>
          <p:spPr bwMode="auto">
            <a:xfrm>
              <a:off x="4232" y="254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8" name="Oval 390"/>
            <p:cNvSpPr>
              <a:spLocks noChangeArrowheads="1"/>
            </p:cNvSpPr>
            <p:nvPr/>
          </p:nvSpPr>
          <p:spPr bwMode="auto">
            <a:xfrm>
              <a:off x="4238" y="254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19" name="Oval 391"/>
            <p:cNvSpPr>
              <a:spLocks noChangeArrowheads="1"/>
            </p:cNvSpPr>
            <p:nvPr/>
          </p:nvSpPr>
          <p:spPr bwMode="auto">
            <a:xfrm>
              <a:off x="4245" y="254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0" name="Oval 392"/>
            <p:cNvSpPr>
              <a:spLocks noChangeArrowheads="1"/>
            </p:cNvSpPr>
            <p:nvPr/>
          </p:nvSpPr>
          <p:spPr bwMode="auto">
            <a:xfrm>
              <a:off x="4251" y="2548"/>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1" name="Oval 393"/>
            <p:cNvSpPr>
              <a:spLocks noChangeArrowheads="1"/>
            </p:cNvSpPr>
            <p:nvPr/>
          </p:nvSpPr>
          <p:spPr bwMode="auto">
            <a:xfrm>
              <a:off x="4257" y="255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2" name="Oval 394"/>
            <p:cNvSpPr>
              <a:spLocks noChangeArrowheads="1"/>
            </p:cNvSpPr>
            <p:nvPr/>
          </p:nvSpPr>
          <p:spPr bwMode="auto">
            <a:xfrm>
              <a:off x="4264" y="255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3" name="Oval 395"/>
            <p:cNvSpPr>
              <a:spLocks noChangeArrowheads="1"/>
            </p:cNvSpPr>
            <p:nvPr/>
          </p:nvSpPr>
          <p:spPr bwMode="auto">
            <a:xfrm>
              <a:off x="4269" y="255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4" name="Oval 396"/>
            <p:cNvSpPr>
              <a:spLocks noChangeArrowheads="1"/>
            </p:cNvSpPr>
            <p:nvPr/>
          </p:nvSpPr>
          <p:spPr bwMode="auto">
            <a:xfrm>
              <a:off x="4276" y="2555"/>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5" name="Oval 397"/>
            <p:cNvSpPr>
              <a:spLocks noChangeArrowheads="1"/>
            </p:cNvSpPr>
            <p:nvPr/>
          </p:nvSpPr>
          <p:spPr bwMode="auto">
            <a:xfrm>
              <a:off x="4282" y="255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6" name="Oval 398"/>
            <p:cNvSpPr>
              <a:spLocks noChangeArrowheads="1"/>
            </p:cNvSpPr>
            <p:nvPr/>
          </p:nvSpPr>
          <p:spPr bwMode="auto">
            <a:xfrm>
              <a:off x="4288" y="255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7" name="Oval 399"/>
            <p:cNvSpPr>
              <a:spLocks noChangeArrowheads="1"/>
            </p:cNvSpPr>
            <p:nvPr/>
          </p:nvSpPr>
          <p:spPr bwMode="auto">
            <a:xfrm>
              <a:off x="4295" y="2559"/>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8" name="Oval 400"/>
            <p:cNvSpPr>
              <a:spLocks noChangeArrowheads="1"/>
            </p:cNvSpPr>
            <p:nvPr/>
          </p:nvSpPr>
          <p:spPr bwMode="auto">
            <a:xfrm>
              <a:off x="4301" y="256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29" name="Oval 401"/>
            <p:cNvSpPr>
              <a:spLocks noChangeArrowheads="1"/>
            </p:cNvSpPr>
            <p:nvPr/>
          </p:nvSpPr>
          <p:spPr bwMode="auto">
            <a:xfrm>
              <a:off x="4307" y="256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0" name="Oval 402"/>
            <p:cNvSpPr>
              <a:spLocks noChangeArrowheads="1"/>
            </p:cNvSpPr>
            <p:nvPr/>
          </p:nvSpPr>
          <p:spPr bwMode="auto">
            <a:xfrm>
              <a:off x="4314" y="2563"/>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1" name="Oval 403"/>
            <p:cNvSpPr>
              <a:spLocks noChangeArrowheads="1"/>
            </p:cNvSpPr>
            <p:nvPr/>
          </p:nvSpPr>
          <p:spPr bwMode="auto">
            <a:xfrm>
              <a:off x="4320" y="256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2" name="Oval 404"/>
            <p:cNvSpPr>
              <a:spLocks noChangeArrowheads="1"/>
            </p:cNvSpPr>
            <p:nvPr/>
          </p:nvSpPr>
          <p:spPr bwMode="auto">
            <a:xfrm>
              <a:off x="4326" y="2566"/>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3" name="Oval 405"/>
            <p:cNvSpPr>
              <a:spLocks noChangeArrowheads="1"/>
            </p:cNvSpPr>
            <p:nvPr/>
          </p:nvSpPr>
          <p:spPr bwMode="auto">
            <a:xfrm>
              <a:off x="4333" y="2567"/>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4" name="Oval 406"/>
            <p:cNvSpPr>
              <a:spLocks noChangeArrowheads="1"/>
            </p:cNvSpPr>
            <p:nvPr/>
          </p:nvSpPr>
          <p:spPr bwMode="auto">
            <a:xfrm>
              <a:off x="4339" y="256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5" name="Oval 407"/>
            <p:cNvSpPr>
              <a:spLocks noChangeArrowheads="1"/>
            </p:cNvSpPr>
            <p:nvPr/>
          </p:nvSpPr>
          <p:spPr bwMode="auto">
            <a:xfrm>
              <a:off x="4345" y="2570"/>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6" name="Oval 408"/>
            <p:cNvSpPr>
              <a:spLocks noChangeArrowheads="1"/>
            </p:cNvSpPr>
            <p:nvPr/>
          </p:nvSpPr>
          <p:spPr bwMode="auto">
            <a:xfrm>
              <a:off x="4352" y="257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7" name="Oval 409"/>
            <p:cNvSpPr>
              <a:spLocks noChangeArrowheads="1"/>
            </p:cNvSpPr>
            <p:nvPr/>
          </p:nvSpPr>
          <p:spPr bwMode="auto">
            <a:xfrm>
              <a:off x="4358" y="257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8" name="Oval 410"/>
            <p:cNvSpPr>
              <a:spLocks noChangeArrowheads="1"/>
            </p:cNvSpPr>
            <p:nvPr/>
          </p:nvSpPr>
          <p:spPr bwMode="auto">
            <a:xfrm>
              <a:off x="4364" y="2574"/>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39" name="Oval 411"/>
            <p:cNvSpPr>
              <a:spLocks noChangeArrowheads="1"/>
            </p:cNvSpPr>
            <p:nvPr/>
          </p:nvSpPr>
          <p:spPr bwMode="auto">
            <a:xfrm>
              <a:off x="4370" y="257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0" name="Oval 412"/>
            <p:cNvSpPr>
              <a:spLocks noChangeArrowheads="1"/>
            </p:cNvSpPr>
            <p:nvPr/>
          </p:nvSpPr>
          <p:spPr bwMode="auto">
            <a:xfrm>
              <a:off x="4376" y="2577"/>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1" name="Oval 413"/>
            <p:cNvSpPr>
              <a:spLocks noChangeArrowheads="1"/>
            </p:cNvSpPr>
            <p:nvPr/>
          </p:nvSpPr>
          <p:spPr bwMode="auto">
            <a:xfrm>
              <a:off x="4383" y="2578"/>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2" name="Oval 414"/>
            <p:cNvSpPr>
              <a:spLocks noChangeArrowheads="1"/>
            </p:cNvSpPr>
            <p:nvPr/>
          </p:nvSpPr>
          <p:spPr bwMode="auto">
            <a:xfrm>
              <a:off x="4389" y="258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3" name="Oval 415"/>
            <p:cNvSpPr>
              <a:spLocks noChangeArrowheads="1"/>
            </p:cNvSpPr>
            <p:nvPr/>
          </p:nvSpPr>
          <p:spPr bwMode="auto">
            <a:xfrm>
              <a:off x="4395" y="2581"/>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4" name="Oval 416"/>
            <p:cNvSpPr>
              <a:spLocks noChangeArrowheads="1"/>
            </p:cNvSpPr>
            <p:nvPr/>
          </p:nvSpPr>
          <p:spPr bwMode="auto">
            <a:xfrm>
              <a:off x="4402" y="2582"/>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5" name="Oval 417"/>
            <p:cNvSpPr>
              <a:spLocks noChangeArrowheads="1"/>
            </p:cNvSpPr>
            <p:nvPr/>
          </p:nvSpPr>
          <p:spPr bwMode="auto">
            <a:xfrm>
              <a:off x="4408" y="258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6" name="Oval 418"/>
            <p:cNvSpPr>
              <a:spLocks noChangeArrowheads="1"/>
            </p:cNvSpPr>
            <p:nvPr/>
          </p:nvSpPr>
          <p:spPr bwMode="auto">
            <a:xfrm>
              <a:off x="4415" y="258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7" name="Oval 419"/>
            <p:cNvSpPr>
              <a:spLocks noChangeArrowheads="1"/>
            </p:cNvSpPr>
            <p:nvPr/>
          </p:nvSpPr>
          <p:spPr bwMode="auto">
            <a:xfrm>
              <a:off x="4421" y="2586"/>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8" name="Oval 420"/>
            <p:cNvSpPr>
              <a:spLocks noChangeArrowheads="1"/>
            </p:cNvSpPr>
            <p:nvPr/>
          </p:nvSpPr>
          <p:spPr bwMode="auto">
            <a:xfrm>
              <a:off x="4427" y="258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49" name="Oval 421"/>
            <p:cNvSpPr>
              <a:spLocks noChangeArrowheads="1"/>
            </p:cNvSpPr>
            <p:nvPr/>
          </p:nvSpPr>
          <p:spPr bwMode="auto">
            <a:xfrm>
              <a:off x="4434" y="258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50" name="Oval 422"/>
            <p:cNvSpPr>
              <a:spLocks noChangeArrowheads="1"/>
            </p:cNvSpPr>
            <p:nvPr/>
          </p:nvSpPr>
          <p:spPr bwMode="auto">
            <a:xfrm>
              <a:off x="4440" y="259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51" name="Oval 423"/>
            <p:cNvSpPr>
              <a:spLocks noChangeArrowheads="1"/>
            </p:cNvSpPr>
            <p:nvPr/>
          </p:nvSpPr>
          <p:spPr bwMode="auto">
            <a:xfrm>
              <a:off x="2436" y="1271"/>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52" name="Oval 424"/>
            <p:cNvSpPr>
              <a:spLocks noChangeArrowheads="1"/>
            </p:cNvSpPr>
            <p:nvPr/>
          </p:nvSpPr>
          <p:spPr bwMode="auto">
            <a:xfrm>
              <a:off x="2443" y="129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53" name="Oval 425"/>
            <p:cNvSpPr>
              <a:spLocks noChangeArrowheads="1"/>
            </p:cNvSpPr>
            <p:nvPr/>
          </p:nvSpPr>
          <p:spPr bwMode="auto">
            <a:xfrm>
              <a:off x="2449" y="132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54" name="Oval 426"/>
            <p:cNvSpPr>
              <a:spLocks noChangeArrowheads="1"/>
            </p:cNvSpPr>
            <p:nvPr/>
          </p:nvSpPr>
          <p:spPr bwMode="auto">
            <a:xfrm>
              <a:off x="2455" y="1366"/>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55" name="Oval 427"/>
            <p:cNvSpPr>
              <a:spLocks noChangeArrowheads="1"/>
            </p:cNvSpPr>
            <p:nvPr/>
          </p:nvSpPr>
          <p:spPr bwMode="auto">
            <a:xfrm>
              <a:off x="2462" y="140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56" name="Oval 428"/>
            <p:cNvSpPr>
              <a:spLocks noChangeArrowheads="1"/>
            </p:cNvSpPr>
            <p:nvPr/>
          </p:nvSpPr>
          <p:spPr bwMode="auto">
            <a:xfrm>
              <a:off x="2468" y="144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157" name="Oval 429"/>
            <p:cNvSpPr>
              <a:spLocks noChangeArrowheads="1"/>
            </p:cNvSpPr>
            <p:nvPr/>
          </p:nvSpPr>
          <p:spPr bwMode="auto">
            <a:xfrm>
              <a:off x="2474" y="1485"/>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grpSp>
      <p:grpSp>
        <p:nvGrpSpPr>
          <p:cNvPr id="898478" name="Group 430"/>
          <p:cNvGrpSpPr>
            <a:grpSpLocks/>
          </p:cNvGrpSpPr>
          <p:nvPr/>
        </p:nvGrpSpPr>
        <p:grpSpPr bwMode="auto">
          <a:xfrm>
            <a:off x="5386388" y="2933700"/>
            <a:ext cx="3378200" cy="490538"/>
            <a:chOff x="3393" y="1848"/>
            <a:chExt cx="2128" cy="309"/>
          </a:xfrm>
        </p:grpSpPr>
        <p:sp>
          <p:nvSpPr>
            <p:cNvPr id="78028" name="Rectangle 431"/>
            <p:cNvSpPr>
              <a:spLocks noChangeArrowheads="1"/>
            </p:cNvSpPr>
            <p:nvPr/>
          </p:nvSpPr>
          <p:spPr bwMode="auto">
            <a:xfrm>
              <a:off x="4485" y="1984"/>
              <a:ext cx="432" cy="1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0" hangingPunct="0"/>
              <a:r>
                <a:rPr lang="en-US" sz="1800">
                  <a:solidFill>
                    <a:srgbClr val="000000"/>
                  </a:solidFill>
                  <a:latin typeface="Arial Narrow" pitchFamily="34" charset="0"/>
                </a:rPr>
                <a:t>Time (s)</a:t>
              </a:r>
            </a:p>
          </p:txBody>
        </p:sp>
        <p:sp>
          <p:nvSpPr>
            <p:cNvPr id="78029" name="Rectangle 432"/>
            <p:cNvSpPr>
              <a:spLocks noChangeArrowheads="1"/>
            </p:cNvSpPr>
            <p:nvPr/>
          </p:nvSpPr>
          <p:spPr bwMode="auto">
            <a:xfrm>
              <a:off x="3393" y="1848"/>
              <a:ext cx="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0</a:t>
              </a:r>
              <a:endParaRPr lang="en-US" sz="1800">
                <a:solidFill>
                  <a:schemeClr val="tx1"/>
                </a:solidFill>
                <a:latin typeface="Arial Narrow" pitchFamily="34" charset="0"/>
              </a:endParaRPr>
            </a:p>
          </p:txBody>
        </p:sp>
        <p:sp>
          <p:nvSpPr>
            <p:cNvPr id="78030" name="Rectangle 433"/>
            <p:cNvSpPr>
              <a:spLocks noChangeArrowheads="1"/>
            </p:cNvSpPr>
            <p:nvPr/>
          </p:nvSpPr>
          <p:spPr bwMode="auto">
            <a:xfrm>
              <a:off x="3819" y="1848"/>
              <a:ext cx="19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100</a:t>
              </a:r>
              <a:endParaRPr lang="en-US" sz="1800">
                <a:solidFill>
                  <a:schemeClr val="tx1"/>
                </a:solidFill>
                <a:latin typeface="Arial Narrow" pitchFamily="34" charset="0"/>
              </a:endParaRPr>
            </a:p>
          </p:txBody>
        </p:sp>
        <p:sp>
          <p:nvSpPr>
            <p:cNvPr id="78031" name="Rectangle 434"/>
            <p:cNvSpPr>
              <a:spLocks noChangeArrowheads="1"/>
            </p:cNvSpPr>
            <p:nvPr/>
          </p:nvSpPr>
          <p:spPr bwMode="auto">
            <a:xfrm>
              <a:off x="4320" y="1848"/>
              <a:ext cx="19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200</a:t>
              </a:r>
              <a:endParaRPr lang="en-US" sz="1800">
                <a:solidFill>
                  <a:schemeClr val="tx1"/>
                </a:solidFill>
                <a:latin typeface="Arial Narrow" pitchFamily="34" charset="0"/>
              </a:endParaRPr>
            </a:p>
          </p:txBody>
        </p:sp>
        <p:sp>
          <p:nvSpPr>
            <p:cNvPr id="78032" name="Rectangle 435"/>
            <p:cNvSpPr>
              <a:spLocks noChangeArrowheads="1"/>
            </p:cNvSpPr>
            <p:nvPr/>
          </p:nvSpPr>
          <p:spPr bwMode="auto">
            <a:xfrm>
              <a:off x="4821" y="1848"/>
              <a:ext cx="19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300</a:t>
              </a:r>
              <a:endParaRPr lang="en-US" sz="1800">
                <a:solidFill>
                  <a:schemeClr val="tx1"/>
                </a:solidFill>
                <a:latin typeface="Arial Narrow" pitchFamily="34" charset="0"/>
              </a:endParaRPr>
            </a:p>
          </p:txBody>
        </p:sp>
        <p:sp>
          <p:nvSpPr>
            <p:cNvPr id="78033" name="Rectangle 436"/>
            <p:cNvSpPr>
              <a:spLocks noChangeArrowheads="1"/>
            </p:cNvSpPr>
            <p:nvPr/>
          </p:nvSpPr>
          <p:spPr bwMode="auto">
            <a:xfrm>
              <a:off x="5323" y="1848"/>
              <a:ext cx="19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400</a:t>
              </a:r>
              <a:endParaRPr lang="en-US" sz="1800">
                <a:solidFill>
                  <a:schemeClr val="tx1"/>
                </a:solidFill>
                <a:latin typeface="Arial Narrow" pitchFamily="34" charset="0"/>
              </a:endParaRPr>
            </a:p>
          </p:txBody>
        </p:sp>
      </p:grpSp>
      <p:grpSp>
        <p:nvGrpSpPr>
          <p:cNvPr id="898485" name="Group 437"/>
          <p:cNvGrpSpPr>
            <a:grpSpLocks/>
          </p:cNvGrpSpPr>
          <p:nvPr/>
        </p:nvGrpSpPr>
        <p:grpSpPr bwMode="auto">
          <a:xfrm>
            <a:off x="4237038" y="195263"/>
            <a:ext cx="1116012" cy="2852737"/>
            <a:chOff x="2669" y="123"/>
            <a:chExt cx="703" cy="1797"/>
          </a:xfrm>
        </p:grpSpPr>
        <p:sp>
          <p:nvSpPr>
            <p:cNvPr id="78019" name="Rectangle 438"/>
            <p:cNvSpPr>
              <a:spLocks noChangeArrowheads="1"/>
            </p:cNvSpPr>
            <p:nvPr/>
          </p:nvSpPr>
          <p:spPr bwMode="auto">
            <a:xfrm>
              <a:off x="3287" y="1747"/>
              <a:ext cx="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5</a:t>
              </a:r>
              <a:endParaRPr lang="en-US" sz="1800">
                <a:solidFill>
                  <a:schemeClr val="tx1"/>
                </a:solidFill>
                <a:latin typeface="Arial Narrow" pitchFamily="34" charset="0"/>
              </a:endParaRPr>
            </a:p>
          </p:txBody>
        </p:sp>
        <p:sp>
          <p:nvSpPr>
            <p:cNvPr id="78020" name="Rectangle 439"/>
            <p:cNvSpPr>
              <a:spLocks noChangeArrowheads="1"/>
            </p:cNvSpPr>
            <p:nvPr/>
          </p:nvSpPr>
          <p:spPr bwMode="auto">
            <a:xfrm>
              <a:off x="3287" y="1406"/>
              <a:ext cx="6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7</a:t>
              </a:r>
              <a:endParaRPr lang="en-US" sz="1800">
                <a:solidFill>
                  <a:schemeClr val="tx1"/>
                </a:solidFill>
                <a:latin typeface="Arial Narrow" pitchFamily="34" charset="0"/>
              </a:endParaRPr>
            </a:p>
          </p:txBody>
        </p:sp>
        <p:sp>
          <p:nvSpPr>
            <p:cNvPr id="78021" name="Rectangle 440"/>
            <p:cNvSpPr>
              <a:spLocks noChangeArrowheads="1"/>
            </p:cNvSpPr>
            <p:nvPr/>
          </p:nvSpPr>
          <p:spPr bwMode="auto">
            <a:xfrm>
              <a:off x="3240" y="1046"/>
              <a:ext cx="13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10</a:t>
              </a:r>
              <a:endParaRPr lang="en-US" sz="1800">
                <a:solidFill>
                  <a:schemeClr val="tx1"/>
                </a:solidFill>
                <a:latin typeface="Arial Narrow" pitchFamily="34" charset="0"/>
              </a:endParaRPr>
            </a:p>
          </p:txBody>
        </p:sp>
        <p:sp>
          <p:nvSpPr>
            <p:cNvPr id="78022" name="Rectangle 441"/>
            <p:cNvSpPr>
              <a:spLocks noChangeArrowheads="1"/>
            </p:cNvSpPr>
            <p:nvPr/>
          </p:nvSpPr>
          <p:spPr bwMode="auto">
            <a:xfrm>
              <a:off x="3240" y="638"/>
              <a:ext cx="13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15</a:t>
              </a:r>
              <a:endParaRPr lang="en-US" sz="1800">
                <a:solidFill>
                  <a:schemeClr val="tx1"/>
                </a:solidFill>
                <a:latin typeface="Arial Narrow" pitchFamily="34" charset="0"/>
              </a:endParaRPr>
            </a:p>
          </p:txBody>
        </p:sp>
        <p:sp>
          <p:nvSpPr>
            <p:cNvPr id="78023" name="Rectangle 442"/>
            <p:cNvSpPr>
              <a:spLocks noChangeArrowheads="1"/>
            </p:cNvSpPr>
            <p:nvPr/>
          </p:nvSpPr>
          <p:spPr bwMode="auto">
            <a:xfrm>
              <a:off x="3240" y="347"/>
              <a:ext cx="13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20</a:t>
              </a:r>
              <a:endParaRPr lang="en-US" sz="1800">
                <a:solidFill>
                  <a:schemeClr val="tx1"/>
                </a:solidFill>
                <a:latin typeface="Arial Narrow" pitchFamily="34" charset="0"/>
              </a:endParaRPr>
            </a:p>
          </p:txBody>
        </p:sp>
        <p:sp>
          <p:nvSpPr>
            <p:cNvPr id="78024" name="Rectangle 443"/>
            <p:cNvSpPr>
              <a:spLocks noChangeArrowheads="1"/>
            </p:cNvSpPr>
            <p:nvPr/>
          </p:nvSpPr>
          <p:spPr bwMode="auto">
            <a:xfrm>
              <a:off x="3240" y="123"/>
              <a:ext cx="13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25</a:t>
              </a:r>
              <a:endParaRPr lang="en-US" sz="1800">
                <a:solidFill>
                  <a:schemeClr val="tx1"/>
                </a:solidFill>
                <a:latin typeface="Arial Narrow" pitchFamily="34" charset="0"/>
              </a:endParaRPr>
            </a:p>
          </p:txBody>
        </p:sp>
        <p:grpSp>
          <p:nvGrpSpPr>
            <p:cNvPr id="78025" name="Group 444"/>
            <p:cNvGrpSpPr>
              <a:grpSpLocks/>
            </p:cNvGrpSpPr>
            <p:nvPr/>
          </p:nvGrpSpPr>
          <p:grpSpPr bwMode="auto">
            <a:xfrm>
              <a:off x="2669" y="791"/>
              <a:ext cx="511" cy="357"/>
              <a:chOff x="699" y="1388"/>
              <a:chExt cx="642" cy="448"/>
            </a:xfrm>
          </p:grpSpPr>
          <p:sp>
            <p:nvSpPr>
              <p:cNvPr id="78026" name="Rectangle 445"/>
              <p:cNvSpPr>
                <a:spLocks noChangeArrowheads="1"/>
              </p:cNvSpPr>
              <p:nvPr/>
            </p:nvSpPr>
            <p:spPr bwMode="auto">
              <a:xfrm>
                <a:off x="699" y="1388"/>
                <a:ext cx="642"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[C</a:t>
                </a:r>
                <a:r>
                  <a:rPr lang="en-US" sz="1800" baseline="30000">
                    <a:solidFill>
                      <a:srgbClr val="000000"/>
                    </a:solidFill>
                    <a:latin typeface="Arial Narrow" pitchFamily="34" charset="0"/>
                  </a:rPr>
                  <a:t>18</a:t>
                </a:r>
                <a:r>
                  <a:rPr lang="en-US" sz="1800">
                    <a:solidFill>
                      <a:srgbClr val="000000"/>
                    </a:solidFill>
                    <a:latin typeface="Arial Narrow" pitchFamily="34" charset="0"/>
                  </a:rPr>
                  <a:t>O</a:t>
                </a:r>
                <a:r>
                  <a:rPr lang="en-US" sz="1800" baseline="30000">
                    <a:solidFill>
                      <a:srgbClr val="000000"/>
                    </a:solidFill>
                    <a:latin typeface="Arial Narrow" pitchFamily="34" charset="0"/>
                  </a:rPr>
                  <a:t>16</a:t>
                </a:r>
                <a:r>
                  <a:rPr lang="en-US" sz="1800">
                    <a:solidFill>
                      <a:srgbClr val="000000"/>
                    </a:solidFill>
                    <a:latin typeface="Arial Narrow" pitchFamily="34" charset="0"/>
                  </a:rPr>
                  <a:t>O]</a:t>
                </a:r>
                <a:endParaRPr lang="en-US" sz="1800">
                  <a:solidFill>
                    <a:schemeClr val="tx1"/>
                  </a:solidFill>
                  <a:latin typeface="Arial Narrow" pitchFamily="34" charset="0"/>
                </a:endParaRPr>
              </a:p>
            </p:txBody>
          </p:sp>
          <p:sp>
            <p:nvSpPr>
              <p:cNvPr id="78027" name="Rectangle 446"/>
              <p:cNvSpPr>
                <a:spLocks noChangeArrowheads="1"/>
              </p:cNvSpPr>
              <p:nvPr/>
            </p:nvSpPr>
            <p:spPr bwMode="auto">
              <a:xfrm>
                <a:off x="762" y="1619"/>
                <a:ext cx="513"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800">
                    <a:solidFill>
                      <a:srgbClr val="000000"/>
                    </a:solidFill>
                    <a:latin typeface="Arial Narrow" pitchFamily="34" charset="0"/>
                  </a:rPr>
                  <a:t>×10</a:t>
                </a:r>
                <a:r>
                  <a:rPr lang="en-US" sz="1800" baseline="30000">
                    <a:solidFill>
                      <a:srgbClr val="000000"/>
                    </a:solidFill>
                    <a:latin typeface="Arial Narrow" pitchFamily="34" charset="0"/>
                  </a:rPr>
                  <a:t>–6 </a:t>
                </a:r>
                <a:r>
                  <a:rPr lang="en-US" sz="1800">
                    <a:solidFill>
                      <a:srgbClr val="000000"/>
                    </a:solidFill>
                    <a:latin typeface="Arial Narrow" pitchFamily="34" charset="0"/>
                  </a:rPr>
                  <a:t>M</a:t>
                </a:r>
                <a:endParaRPr lang="en-US" sz="1800">
                  <a:solidFill>
                    <a:schemeClr val="tx1"/>
                  </a:solidFill>
                  <a:latin typeface="Arial Narrow" pitchFamily="34" charset="0"/>
                </a:endParaRPr>
              </a:p>
            </p:txBody>
          </p:sp>
        </p:grpSp>
      </p:grpSp>
      <p:grpSp>
        <p:nvGrpSpPr>
          <p:cNvPr id="898495" name="Group 447"/>
          <p:cNvGrpSpPr>
            <a:grpSpLocks/>
          </p:cNvGrpSpPr>
          <p:nvPr/>
        </p:nvGrpSpPr>
        <p:grpSpPr bwMode="auto">
          <a:xfrm>
            <a:off x="5421313" y="460375"/>
            <a:ext cx="1047750" cy="384175"/>
            <a:chOff x="1636" y="986"/>
            <a:chExt cx="829" cy="304"/>
          </a:xfrm>
        </p:grpSpPr>
        <p:sp>
          <p:nvSpPr>
            <p:cNvPr id="77892" name="Oval 448"/>
            <p:cNvSpPr>
              <a:spLocks noChangeArrowheads="1"/>
            </p:cNvSpPr>
            <p:nvPr/>
          </p:nvSpPr>
          <p:spPr bwMode="auto">
            <a:xfrm>
              <a:off x="1700" y="100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893" name="Oval 449"/>
            <p:cNvSpPr>
              <a:spLocks noChangeArrowheads="1"/>
            </p:cNvSpPr>
            <p:nvPr/>
          </p:nvSpPr>
          <p:spPr bwMode="auto">
            <a:xfrm>
              <a:off x="1706" y="100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894" name="Oval 450"/>
            <p:cNvSpPr>
              <a:spLocks noChangeArrowheads="1"/>
            </p:cNvSpPr>
            <p:nvPr/>
          </p:nvSpPr>
          <p:spPr bwMode="auto">
            <a:xfrm>
              <a:off x="1712" y="101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895" name="Oval 451"/>
            <p:cNvSpPr>
              <a:spLocks noChangeArrowheads="1"/>
            </p:cNvSpPr>
            <p:nvPr/>
          </p:nvSpPr>
          <p:spPr bwMode="auto">
            <a:xfrm>
              <a:off x="1719" y="101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896" name="Oval 452"/>
            <p:cNvSpPr>
              <a:spLocks noChangeArrowheads="1"/>
            </p:cNvSpPr>
            <p:nvPr/>
          </p:nvSpPr>
          <p:spPr bwMode="auto">
            <a:xfrm>
              <a:off x="1725" y="101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897" name="Oval 453"/>
            <p:cNvSpPr>
              <a:spLocks noChangeArrowheads="1"/>
            </p:cNvSpPr>
            <p:nvPr/>
          </p:nvSpPr>
          <p:spPr bwMode="auto">
            <a:xfrm>
              <a:off x="1731" y="101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898" name="Oval 454"/>
            <p:cNvSpPr>
              <a:spLocks noChangeArrowheads="1"/>
            </p:cNvSpPr>
            <p:nvPr/>
          </p:nvSpPr>
          <p:spPr bwMode="auto">
            <a:xfrm>
              <a:off x="1737" y="102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899" name="Oval 455"/>
            <p:cNvSpPr>
              <a:spLocks noChangeArrowheads="1"/>
            </p:cNvSpPr>
            <p:nvPr/>
          </p:nvSpPr>
          <p:spPr bwMode="auto">
            <a:xfrm>
              <a:off x="1743" y="1023"/>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0" name="Oval 456"/>
            <p:cNvSpPr>
              <a:spLocks noChangeArrowheads="1"/>
            </p:cNvSpPr>
            <p:nvPr/>
          </p:nvSpPr>
          <p:spPr bwMode="auto">
            <a:xfrm>
              <a:off x="1750" y="102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1" name="Oval 457"/>
            <p:cNvSpPr>
              <a:spLocks noChangeArrowheads="1"/>
            </p:cNvSpPr>
            <p:nvPr/>
          </p:nvSpPr>
          <p:spPr bwMode="auto">
            <a:xfrm>
              <a:off x="1756" y="102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2" name="Oval 458"/>
            <p:cNvSpPr>
              <a:spLocks noChangeArrowheads="1"/>
            </p:cNvSpPr>
            <p:nvPr/>
          </p:nvSpPr>
          <p:spPr bwMode="auto">
            <a:xfrm>
              <a:off x="1762" y="1030"/>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3" name="Oval 459"/>
            <p:cNvSpPr>
              <a:spLocks noChangeArrowheads="1"/>
            </p:cNvSpPr>
            <p:nvPr/>
          </p:nvSpPr>
          <p:spPr bwMode="auto">
            <a:xfrm>
              <a:off x="1769" y="103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4" name="Oval 460"/>
            <p:cNvSpPr>
              <a:spLocks noChangeArrowheads="1"/>
            </p:cNvSpPr>
            <p:nvPr/>
          </p:nvSpPr>
          <p:spPr bwMode="auto">
            <a:xfrm>
              <a:off x="1775" y="103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5" name="Oval 461"/>
            <p:cNvSpPr>
              <a:spLocks noChangeArrowheads="1"/>
            </p:cNvSpPr>
            <p:nvPr/>
          </p:nvSpPr>
          <p:spPr bwMode="auto">
            <a:xfrm>
              <a:off x="1781" y="1035"/>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6" name="Oval 462"/>
            <p:cNvSpPr>
              <a:spLocks noChangeArrowheads="1"/>
            </p:cNvSpPr>
            <p:nvPr/>
          </p:nvSpPr>
          <p:spPr bwMode="auto">
            <a:xfrm>
              <a:off x="1788" y="103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7" name="Oval 463"/>
            <p:cNvSpPr>
              <a:spLocks noChangeArrowheads="1"/>
            </p:cNvSpPr>
            <p:nvPr/>
          </p:nvSpPr>
          <p:spPr bwMode="auto">
            <a:xfrm>
              <a:off x="1794" y="103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8" name="Oval 464"/>
            <p:cNvSpPr>
              <a:spLocks noChangeArrowheads="1"/>
            </p:cNvSpPr>
            <p:nvPr/>
          </p:nvSpPr>
          <p:spPr bwMode="auto">
            <a:xfrm>
              <a:off x="1800" y="1042"/>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09" name="Oval 465"/>
            <p:cNvSpPr>
              <a:spLocks noChangeArrowheads="1"/>
            </p:cNvSpPr>
            <p:nvPr/>
          </p:nvSpPr>
          <p:spPr bwMode="auto">
            <a:xfrm>
              <a:off x="1807" y="104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0" name="Oval 466"/>
            <p:cNvSpPr>
              <a:spLocks noChangeArrowheads="1"/>
            </p:cNvSpPr>
            <p:nvPr/>
          </p:nvSpPr>
          <p:spPr bwMode="auto">
            <a:xfrm>
              <a:off x="1813" y="104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1" name="Oval 467"/>
            <p:cNvSpPr>
              <a:spLocks noChangeArrowheads="1"/>
            </p:cNvSpPr>
            <p:nvPr/>
          </p:nvSpPr>
          <p:spPr bwMode="auto">
            <a:xfrm>
              <a:off x="1819" y="1049"/>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2" name="Oval 468"/>
            <p:cNvSpPr>
              <a:spLocks noChangeArrowheads="1"/>
            </p:cNvSpPr>
            <p:nvPr/>
          </p:nvSpPr>
          <p:spPr bwMode="auto">
            <a:xfrm>
              <a:off x="1826" y="105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3" name="Oval 469"/>
            <p:cNvSpPr>
              <a:spLocks noChangeArrowheads="1"/>
            </p:cNvSpPr>
            <p:nvPr/>
          </p:nvSpPr>
          <p:spPr bwMode="auto">
            <a:xfrm>
              <a:off x="1832" y="105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4" name="Oval 470"/>
            <p:cNvSpPr>
              <a:spLocks noChangeArrowheads="1"/>
            </p:cNvSpPr>
            <p:nvPr/>
          </p:nvSpPr>
          <p:spPr bwMode="auto">
            <a:xfrm>
              <a:off x="1838" y="105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5" name="Oval 471"/>
            <p:cNvSpPr>
              <a:spLocks noChangeArrowheads="1"/>
            </p:cNvSpPr>
            <p:nvPr/>
          </p:nvSpPr>
          <p:spPr bwMode="auto">
            <a:xfrm>
              <a:off x="1844" y="105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6" name="Oval 472"/>
            <p:cNvSpPr>
              <a:spLocks noChangeArrowheads="1"/>
            </p:cNvSpPr>
            <p:nvPr/>
          </p:nvSpPr>
          <p:spPr bwMode="auto">
            <a:xfrm>
              <a:off x="1851" y="105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7" name="Oval 473"/>
            <p:cNvSpPr>
              <a:spLocks noChangeArrowheads="1"/>
            </p:cNvSpPr>
            <p:nvPr/>
          </p:nvSpPr>
          <p:spPr bwMode="auto">
            <a:xfrm>
              <a:off x="1857" y="106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8" name="Oval 474"/>
            <p:cNvSpPr>
              <a:spLocks noChangeArrowheads="1"/>
            </p:cNvSpPr>
            <p:nvPr/>
          </p:nvSpPr>
          <p:spPr bwMode="auto">
            <a:xfrm>
              <a:off x="1636" y="98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19" name="Oval 475"/>
            <p:cNvSpPr>
              <a:spLocks noChangeArrowheads="1"/>
            </p:cNvSpPr>
            <p:nvPr/>
          </p:nvSpPr>
          <p:spPr bwMode="auto">
            <a:xfrm>
              <a:off x="1643" y="98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0" name="Oval 476"/>
            <p:cNvSpPr>
              <a:spLocks noChangeArrowheads="1"/>
            </p:cNvSpPr>
            <p:nvPr/>
          </p:nvSpPr>
          <p:spPr bwMode="auto">
            <a:xfrm>
              <a:off x="1649" y="99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1" name="Oval 477"/>
            <p:cNvSpPr>
              <a:spLocks noChangeArrowheads="1"/>
            </p:cNvSpPr>
            <p:nvPr/>
          </p:nvSpPr>
          <p:spPr bwMode="auto">
            <a:xfrm>
              <a:off x="1655" y="99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2" name="Oval 478"/>
            <p:cNvSpPr>
              <a:spLocks noChangeArrowheads="1"/>
            </p:cNvSpPr>
            <p:nvPr/>
          </p:nvSpPr>
          <p:spPr bwMode="auto">
            <a:xfrm>
              <a:off x="1662" y="994"/>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3" name="Oval 479"/>
            <p:cNvSpPr>
              <a:spLocks noChangeArrowheads="1"/>
            </p:cNvSpPr>
            <p:nvPr/>
          </p:nvSpPr>
          <p:spPr bwMode="auto">
            <a:xfrm>
              <a:off x="1668" y="99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4" name="Oval 480"/>
            <p:cNvSpPr>
              <a:spLocks noChangeArrowheads="1"/>
            </p:cNvSpPr>
            <p:nvPr/>
          </p:nvSpPr>
          <p:spPr bwMode="auto">
            <a:xfrm>
              <a:off x="1674" y="99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5" name="Oval 481"/>
            <p:cNvSpPr>
              <a:spLocks noChangeArrowheads="1"/>
            </p:cNvSpPr>
            <p:nvPr/>
          </p:nvSpPr>
          <p:spPr bwMode="auto">
            <a:xfrm>
              <a:off x="1681" y="100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6" name="Oval 482"/>
            <p:cNvSpPr>
              <a:spLocks noChangeArrowheads="1"/>
            </p:cNvSpPr>
            <p:nvPr/>
          </p:nvSpPr>
          <p:spPr bwMode="auto">
            <a:xfrm>
              <a:off x="1687" y="100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7" name="Oval 483"/>
            <p:cNvSpPr>
              <a:spLocks noChangeArrowheads="1"/>
            </p:cNvSpPr>
            <p:nvPr/>
          </p:nvSpPr>
          <p:spPr bwMode="auto">
            <a:xfrm>
              <a:off x="1693" y="100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8" name="Oval 484"/>
            <p:cNvSpPr>
              <a:spLocks noChangeArrowheads="1"/>
            </p:cNvSpPr>
            <p:nvPr/>
          </p:nvSpPr>
          <p:spPr bwMode="auto">
            <a:xfrm>
              <a:off x="1863" y="106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29" name="Oval 485"/>
            <p:cNvSpPr>
              <a:spLocks noChangeArrowheads="1"/>
            </p:cNvSpPr>
            <p:nvPr/>
          </p:nvSpPr>
          <p:spPr bwMode="auto">
            <a:xfrm>
              <a:off x="1870" y="106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0" name="Oval 486"/>
            <p:cNvSpPr>
              <a:spLocks noChangeArrowheads="1"/>
            </p:cNvSpPr>
            <p:nvPr/>
          </p:nvSpPr>
          <p:spPr bwMode="auto">
            <a:xfrm>
              <a:off x="1876" y="106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1" name="Oval 487"/>
            <p:cNvSpPr>
              <a:spLocks noChangeArrowheads="1"/>
            </p:cNvSpPr>
            <p:nvPr/>
          </p:nvSpPr>
          <p:spPr bwMode="auto">
            <a:xfrm>
              <a:off x="1882" y="106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2" name="Oval 488"/>
            <p:cNvSpPr>
              <a:spLocks noChangeArrowheads="1"/>
            </p:cNvSpPr>
            <p:nvPr/>
          </p:nvSpPr>
          <p:spPr bwMode="auto">
            <a:xfrm>
              <a:off x="1889" y="107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3" name="Oval 489"/>
            <p:cNvSpPr>
              <a:spLocks noChangeArrowheads="1"/>
            </p:cNvSpPr>
            <p:nvPr/>
          </p:nvSpPr>
          <p:spPr bwMode="auto">
            <a:xfrm>
              <a:off x="1895" y="107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4" name="Oval 490"/>
            <p:cNvSpPr>
              <a:spLocks noChangeArrowheads="1"/>
            </p:cNvSpPr>
            <p:nvPr/>
          </p:nvSpPr>
          <p:spPr bwMode="auto">
            <a:xfrm>
              <a:off x="1901" y="107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5" name="Oval 491"/>
            <p:cNvSpPr>
              <a:spLocks noChangeArrowheads="1"/>
            </p:cNvSpPr>
            <p:nvPr/>
          </p:nvSpPr>
          <p:spPr bwMode="auto">
            <a:xfrm>
              <a:off x="1908" y="107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6" name="Oval 492"/>
            <p:cNvSpPr>
              <a:spLocks noChangeArrowheads="1"/>
            </p:cNvSpPr>
            <p:nvPr/>
          </p:nvSpPr>
          <p:spPr bwMode="auto">
            <a:xfrm>
              <a:off x="1914" y="107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7" name="Oval 493"/>
            <p:cNvSpPr>
              <a:spLocks noChangeArrowheads="1"/>
            </p:cNvSpPr>
            <p:nvPr/>
          </p:nvSpPr>
          <p:spPr bwMode="auto">
            <a:xfrm>
              <a:off x="1920" y="108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8" name="Oval 494"/>
            <p:cNvSpPr>
              <a:spLocks noChangeArrowheads="1"/>
            </p:cNvSpPr>
            <p:nvPr/>
          </p:nvSpPr>
          <p:spPr bwMode="auto">
            <a:xfrm>
              <a:off x="1926" y="108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39" name="Oval 495"/>
            <p:cNvSpPr>
              <a:spLocks noChangeArrowheads="1"/>
            </p:cNvSpPr>
            <p:nvPr/>
          </p:nvSpPr>
          <p:spPr bwMode="auto">
            <a:xfrm>
              <a:off x="1932" y="1086"/>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0" name="Oval 496"/>
            <p:cNvSpPr>
              <a:spLocks noChangeArrowheads="1"/>
            </p:cNvSpPr>
            <p:nvPr/>
          </p:nvSpPr>
          <p:spPr bwMode="auto">
            <a:xfrm>
              <a:off x="1939" y="108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1" name="Oval 497"/>
            <p:cNvSpPr>
              <a:spLocks noChangeArrowheads="1"/>
            </p:cNvSpPr>
            <p:nvPr/>
          </p:nvSpPr>
          <p:spPr bwMode="auto">
            <a:xfrm>
              <a:off x="1945" y="109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2" name="Oval 498"/>
            <p:cNvSpPr>
              <a:spLocks noChangeArrowheads="1"/>
            </p:cNvSpPr>
            <p:nvPr/>
          </p:nvSpPr>
          <p:spPr bwMode="auto">
            <a:xfrm>
              <a:off x="1951" y="1092"/>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3" name="Oval 499"/>
            <p:cNvSpPr>
              <a:spLocks noChangeArrowheads="1"/>
            </p:cNvSpPr>
            <p:nvPr/>
          </p:nvSpPr>
          <p:spPr bwMode="auto">
            <a:xfrm>
              <a:off x="1958" y="109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4" name="Oval 500"/>
            <p:cNvSpPr>
              <a:spLocks noChangeArrowheads="1"/>
            </p:cNvSpPr>
            <p:nvPr/>
          </p:nvSpPr>
          <p:spPr bwMode="auto">
            <a:xfrm>
              <a:off x="1964" y="109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5" name="Oval 501"/>
            <p:cNvSpPr>
              <a:spLocks noChangeArrowheads="1"/>
            </p:cNvSpPr>
            <p:nvPr/>
          </p:nvSpPr>
          <p:spPr bwMode="auto">
            <a:xfrm>
              <a:off x="1970" y="1099"/>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6" name="Oval 502"/>
            <p:cNvSpPr>
              <a:spLocks noChangeArrowheads="1"/>
            </p:cNvSpPr>
            <p:nvPr/>
          </p:nvSpPr>
          <p:spPr bwMode="auto">
            <a:xfrm>
              <a:off x="1977" y="110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7" name="Oval 503"/>
            <p:cNvSpPr>
              <a:spLocks noChangeArrowheads="1"/>
            </p:cNvSpPr>
            <p:nvPr/>
          </p:nvSpPr>
          <p:spPr bwMode="auto">
            <a:xfrm>
              <a:off x="1983" y="110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8" name="Oval 504"/>
            <p:cNvSpPr>
              <a:spLocks noChangeArrowheads="1"/>
            </p:cNvSpPr>
            <p:nvPr/>
          </p:nvSpPr>
          <p:spPr bwMode="auto">
            <a:xfrm>
              <a:off x="1989" y="1105"/>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49" name="Oval 505"/>
            <p:cNvSpPr>
              <a:spLocks noChangeArrowheads="1"/>
            </p:cNvSpPr>
            <p:nvPr/>
          </p:nvSpPr>
          <p:spPr bwMode="auto">
            <a:xfrm>
              <a:off x="1996" y="110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0" name="Oval 506"/>
            <p:cNvSpPr>
              <a:spLocks noChangeArrowheads="1"/>
            </p:cNvSpPr>
            <p:nvPr/>
          </p:nvSpPr>
          <p:spPr bwMode="auto">
            <a:xfrm>
              <a:off x="2002" y="110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1" name="Oval 507"/>
            <p:cNvSpPr>
              <a:spLocks noChangeArrowheads="1"/>
            </p:cNvSpPr>
            <p:nvPr/>
          </p:nvSpPr>
          <p:spPr bwMode="auto">
            <a:xfrm>
              <a:off x="2008" y="1111"/>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2" name="Oval 508"/>
            <p:cNvSpPr>
              <a:spLocks noChangeArrowheads="1"/>
            </p:cNvSpPr>
            <p:nvPr/>
          </p:nvSpPr>
          <p:spPr bwMode="auto">
            <a:xfrm>
              <a:off x="2015" y="111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3" name="Oval 509"/>
            <p:cNvSpPr>
              <a:spLocks noChangeArrowheads="1"/>
            </p:cNvSpPr>
            <p:nvPr/>
          </p:nvSpPr>
          <p:spPr bwMode="auto">
            <a:xfrm>
              <a:off x="2021" y="111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4" name="Oval 510"/>
            <p:cNvSpPr>
              <a:spLocks noChangeArrowheads="1"/>
            </p:cNvSpPr>
            <p:nvPr/>
          </p:nvSpPr>
          <p:spPr bwMode="auto">
            <a:xfrm>
              <a:off x="2027" y="111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5" name="Oval 511"/>
            <p:cNvSpPr>
              <a:spLocks noChangeArrowheads="1"/>
            </p:cNvSpPr>
            <p:nvPr/>
          </p:nvSpPr>
          <p:spPr bwMode="auto">
            <a:xfrm>
              <a:off x="2033" y="111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6" name="Oval 512"/>
            <p:cNvSpPr>
              <a:spLocks noChangeArrowheads="1"/>
            </p:cNvSpPr>
            <p:nvPr/>
          </p:nvSpPr>
          <p:spPr bwMode="auto">
            <a:xfrm>
              <a:off x="2040" y="112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7" name="Oval 513"/>
            <p:cNvSpPr>
              <a:spLocks noChangeArrowheads="1"/>
            </p:cNvSpPr>
            <p:nvPr/>
          </p:nvSpPr>
          <p:spPr bwMode="auto">
            <a:xfrm>
              <a:off x="2046" y="112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8" name="Oval 514"/>
            <p:cNvSpPr>
              <a:spLocks noChangeArrowheads="1"/>
            </p:cNvSpPr>
            <p:nvPr/>
          </p:nvSpPr>
          <p:spPr bwMode="auto">
            <a:xfrm>
              <a:off x="2052" y="112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59" name="Oval 515"/>
            <p:cNvSpPr>
              <a:spLocks noChangeArrowheads="1"/>
            </p:cNvSpPr>
            <p:nvPr/>
          </p:nvSpPr>
          <p:spPr bwMode="auto">
            <a:xfrm>
              <a:off x="2059" y="1127"/>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0" name="Oval 516"/>
            <p:cNvSpPr>
              <a:spLocks noChangeArrowheads="1"/>
            </p:cNvSpPr>
            <p:nvPr/>
          </p:nvSpPr>
          <p:spPr bwMode="auto">
            <a:xfrm>
              <a:off x="2323" y="121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1" name="Oval 517"/>
            <p:cNvSpPr>
              <a:spLocks noChangeArrowheads="1"/>
            </p:cNvSpPr>
            <p:nvPr/>
          </p:nvSpPr>
          <p:spPr bwMode="auto">
            <a:xfrm>
              <a:off x="2329" y="121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2" name="Oval 518"/>
            <p:cNvSpPr>
              <a:spLocks noChangeArrowheads="1"/>
            </p:cNvSpPr>
            <p:nvPr/>
          </p:nvSpPr>
          <p:spPr bwMode="auto">
            <a:xfrm>
              <a:off x="2336" y="121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3" name="Oval 519"/>
            <p:cNvSpPr>
              <a:spLocks noChangeArrowheads="1"/>
            </p:cNvSpPr>
            <p:nvPr/>
          </p:nvSpPr>
          <p:spPr bwMode="auto">
            <a:xfrm>
              <a:off x="2342" y="122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4" name="Oval 520"/>
            <p:cNvSpPr>
              <a:spLocks noChangeArrowheads="1"/>
            </p:cNvSpPr>
            <p:nvPr/>
          </p:nvSpPr>
          <p:spPr bwMode="auto">
            <a:xfrm>
              <a:off x="2348" y="122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5" name="Oval 521"/>
            <p:cNvSpPr>
              <a:spLocks noChangeArrowheads="1"/>
            </p:cNvSpPr>
            <p:nvPr/>
          </p:nvSpPr>
          <p:spPr bwMode="auto">
            <a:xfrm>
              <a:off x="2355" y="122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6" name="Oval 522"/>
            <p:cNvSpPr>
              <a:spLocks noChangeArrowheads="1"/>
            </p:cNvSpPr>
            <p:nvPr/>
          </p:nvSpPr>
          <p:spPr bwMode="auto">
            <a:xfrm>
              <a:off x="2065" y="113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7" name="Oval 523"/>
            <p:cNvSpPr>
              <a:spLocks noChangeArrowheads="1"/>
            </p:cNvSpPr>
            <p:nvPr/>
          </p:nvSpPr>
          <p:spPr bwMode="auto">
            <a:xfrm>
              <a:off x="2071" y="1131"/>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8" name="Oval 524"/>
            <p:cNvSpPr>
              <a:spLocks noChangeArrowheads="1"/>
            </p:cNvSpPr>
            <p:nvPr/>
          </p:nvSpPr>
          <p:spPr bwMode="auto">
            <a:xfrm>
              <a:off x="2078" y="113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69" name="Oval 525"/>
            <p:cNvSpPr>
              <a:spLocks noChangeArrowheads="1"/>
            </p:cNvSpPr>
            <p:nvPr/>
          </p:nvSpPr>
          <p:spPr bwMode="auto">
            <a:xfrm>
              <a:off x="2084" y="1135"/>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0" name="Oval 526"/>
            <p:cNvSpPr>
              <a:spLocks noChangeArrowheads="1"/>
            </p:cNvSpPr>
            <p:nvPr/>
          </p:nvSpPr>
          <p:spPr bwMode="auto">
            <a:xfrm>
              <a:off x="2090" y="113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1" name="Oval 527"/>
            <p:cNvSpPr>
              <a:spLocks noChangeArrowheads="1"/>
            </p:cNvSpPr>
            <p:nvPr/>
          </p:nvSpPr>
          <p:spPr bwMode="auto">
            <a:xfrm>
              <a:off x="2097" y="114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2" name="Oval 528"/>
            <p:cNvSpPr>
              <a:spLocks noChangeArrowheads="1"/>
            </p:cNvSpPr>
            <p:nvPr/>
          </p:nvSpPr>
          <p:spPr bwMode="auto">
            <a:xfrm>
              <a:off x="2103" y="114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3" name="Oval 529"/>
            <p:cNvSpPr>
              <a:spLocks noChangeArrowheads="1"/>
            </p:cNvSpPr>
            <p:nvPr/>
          </p:nvSpPr>
          <p:spPr bwMode="auto">
            <a:xfrm>
              <a:off x="2109" y="114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4" name="Oval 530"/>
            <p:cNvSpPr>
              <a:spLocks noChangeArrowheads="1"/>
            </p:cNvSpPr>
            <p:nvPr/>
          </p:nvSpPr>
          <p:spPr bwMode="auto">
            <a:xfrm>
              <a:off x="2116" y="114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5" name="Oval 531"/>
            <p:cNvSpPr>
              <a:spLocks noChangeArrowheads="1"/>
            </p:cNvSpPr>
            <p:nvPr/>
          </p:nvSpPr>
          <p:spPr bwMode="auto">
            <a:xfrm>
              <a:off x="2121" y="114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6" name="Oval 532"/>
            <p:cNvSpPr>
              <a:spLocks noChangeArrowheads="1"/>
            </p:cNvSpPr>
            <p:nvPr/>
          </p:nvSpPr>
          <p:spPr bwMode="auto">
            <a:xfrm>
              <a:off x="2128" y="1150"/>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7" name="Oval 533"/>
            <p:cNvSpPr>
              <a:spLocks noChangeArrowheads="1"/>
            </p:cNvSpPr>
            <p:nvPr/>
          </p:nvSpPr>
          <p:spPr bwMode="auto">
            <a:xfrm>
              <a:off x="2134" y="115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8" name="Oval 534"/>
            <p:cNvSpPr>
              <a:spLocks noChangeArrowheads="1"/>
            </p:cNvSpPr>
            <p:nvPr/>
          </p:nvSpPr>
          <p:spPr bwMode="auto">
            <a:xfrm>
              <a:off x="2140" y="1154"/>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79" name="Oval 535"/>
            <p:cNvSpPr>
              <a:spLocks noChangeArrowheads="1"/>
            </p:cNvSpPr>
            <p:nvPr/>
          </p:nvSpPr>
          <p:spPr bwMode="auto">
            <a:xfrm>
              <a:off x="2147" y="115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0" name="Oval 536"/>
            <p:cNvSpPr>
              <a:spLocks noChangeArrowheads="1"/>
            </p:cNvSpPr>
            <p:nvPr/>
          </p:nvSpPr>
          <p:spPr bwMode="auto">
            <a:xfrm>
              <a:off x="2153" y="115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1" name="Oval 537"/>
            <p:cNvSpPr>
              <a:spLocks noChangeArrowheads="1"/>
            </p:cNvSpPr>
            <p:nvPr/>
          </p:nvSpPr>
          <p:spPr bwMode="auto">
            <a:xfrm>
              <a:off x="2159" y="116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2" name="Oval 538"/>
            <p:cNvSpPr>
              <a:spLocks noChangeArrowheads="1"/>
            </p:cNvSpPr>
            <p:nvPr/>
          </p:nvSpPr>
          <p:spPr bwMode="auto">
            <a:xfrm>
              <a:off x="2166" y="1163"/>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3" name="Oval 539"/>
            <p:cNvSpPr>
              <a:spLocks noChangeArrowheads="1"/>
            </p:cNvSpPr>
            <p:nvPr/>
          </p:nvSpPr>
          <p:spPr bwMode="auto">
            <a:xfrm>
              <a:off x="2172" y="116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4" name="Oval 540"/>
            <p:cNvSpPr>
              <a:spLocks noChangeArrowheads="1"/>
            </p:cNvSpPr>
            <p:nvPr/>
          </p:nvSpPr>
          <p:spPr bwMode="auto">
            <a:xfrm>
              <a:off x="2178" y="1167"/>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5" name="Oval 541"/>
            <p:cNvSpPr>
              <a:spLocks noChangeArrowheads="1"/>
            </p:cNvSpPr>
            <p:nvPr/>
          </p:nvSpPr>
          <p:spPr bwMode="auto">
            <a:xfrm>
              <a:off x="2185" y="116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6" name="Oval 542"/>
            <p:cNvSpPr>
              <a:spLocks noChangeArrowheads="1"/>
            </p:cNvSpPr>
            <p:nvPr/>
          </p:nvSpPr>
          <p:spPr bwMode="auto">
            <a:xfrm>
              <a:off x="2191" y="117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7" name="Oval 543"/>
            <p:cNvSpPr>
              <a:spLocks noChangeArrowheads="1"/>
            </p:cNvSpPr>
            <p:nvPr/>
          </p:nvSpPr>
          <p:spPr bwMode="auto">
            <a:xfrm>
              <a:off x="2197" y="1172"/>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8" name="Oval 544"/>
            <p:cNvSpPr>
              <a:spLocks noChangeArrowheads="1"/>
            </p:cNvSpPr>
            <p:nvPr/>
          </p:nvSpPr>
          <p:spPr bwMode="auto">
            <a:xfrm>
              <a:off x="2204" y="117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89" name="Oval 545"/>
            <p:cNvSpPr>
              <a:spLocks noChangeArrowheads="1"/>
            </p:cNvSpPr>
            <p:nvPr/>
          </p:nvSpPr>
          <p:spPr bwMode="auto">
            <a:xfrm>
              <a:off x="2210" y="117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0" name="Oval 546"/>
            <p:cNvSpPr>
              <a:spLocks noChangeArrowheads="1"/>
            </p:cNvSpPr>
            <p:nvPr/>
          </p:nvSpPr>
          <p:spPr bwMode="auto">
            <a:xfrm>
              <a:off x="2216" y="1179"/>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1" name="Oval 547"/>
            <p:cNvSpPr>
              <a:spLocks noChangeArrowheads="1"/>
            </p:cNvSpPr>
            <p:nvPr/>
          </p:nvSpPr>
          <p:spPr bwMode="auto">
            <a:xfrm>
              <a:off x="2222" y="1180"/>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2" name="Oval 548"/>
            <p:cNvSpPr>
              <a:spLocks noChangeArrowheads="1"/>
            </p:cNvSpPr>
            <p:nvPr/>
          </p:nvSpPr>
          <p:spPr bwMode="auto">
            <a:xfrm>
              <a:off x="2228" y="1183"/>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3" name="Oval 549"/>
            <p:cNvSpPr>
              <a:spLocks noChangeArrowheads="1"/>
            </p:cNvSpPr>
            <p:nvPr/>
          </p:nvSpPr>
          <p:spPr bwMode="auto">
            <a:xfrm>
              <a:off x="2235" y="118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4" name="Oval 550"/>
            <p:cNvSpPr>
              <a:spLocks noChangeArrowheads="1"/>
            </p:cNvSpPr>
            <p:nvPr/>
          </p:nvSpPr>
          <p:spPr bwMode="auto">
            <a:xfrm>
              <a:off x="2241" y="118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5" name="Oval 551"/>
            <p:cNvSpPr>
              <a:spLocks noChangeArrowheads="1"/>
            </p:cNvSpPr>
            <p:nvPr/>
          </p:nvSpPr>
          <p:spPr bwMode="auto">
            <a:xfrm>
              <a:off x="2247" y="1189"/>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6" name="Oval 552"/>
            <p:cNvSpPr>
              <a:spLocks noChangeArrowheads="1"/>
            </p:cNvSpPr>
            <p:nvPr/>
          </p:nvSpPr>
          <p:spPr bwMode="auto">
            <a:xfrm>
              <a:off x="2254" y="119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7" name="Oval 553"/>
            <p:cNvSpPr>
              <a:spLocks noChangeArrowheads="1"/>
            </p:cNvSpPr>
            <p:nvPr/>
          </p:nvSpPr>
          <p:spPr bwMode="auto">
            <a:xfrm>
              <a:off x="2260" y="119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8" name="Oval 554"/>
            <p:cNvSpPr>
              <a:spLocks noChangeArrowheads="1"/>
            </p:cNvSpPr>
            <p:nvPr/>
          </p:nvSpPr>
          <p:spPr bwMode="auto">
            <a:xfrm>
              <a:off x="2266" y="1195"/>
              <a:ext cx="36"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7999" name="Oval 555"/>
            <p:cNvSpPr>
              <a:spLocks noChangeArrowheads="1"/>
            </p:cNvSpPr>
            <p:nvPr/>
          </p:nvSpPr>
          <p:spPr bwMode="auto">
            <a:xfrm>
              <a:off x="2273" y="119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0" name="Oval 556"/>
            <p:cNvSpPr>
              <a:spLocks noChangeArrowheads="1"/>
            </p:cNvSpPr>
            <p:nvPr/>
          </p:nvSpPr>
          <p:spPr bwMode="auto">
            <a:xfrm>
              <a:off x="2279" y="1199"/>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1" name="Oval 557"/>
            <p:cNvSpPr>
              <a:spLocks noChangeArrowheads="1"/>
            </p:cNvSpPr>
            <p:nvPr/>
          </p:nvSpPr>
          <p:spPr bwMode="auto">
            <a:xfrm>
              <a:off x="2286" y="1201"/>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2" name="Oval 558"/>
            <p:cNvSpPr>
              <a:spLocks noChangeArrowheads="1"/>
            </p:cNvSpPr>
            <p:nvPr/>
          </p:nvSpPr>
          <p:spPr bwMode="auto">
            <a:xfrm>
              <a:off x="2292" y="120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3" name="Oval 559"/>
            <p:cNvSpPr>
              <a:spLocks noChangeArrowheads="1"/>
            </p:cNvSpPr>
            <p:nvPr/>
          </p:nvSpPr>
          <p:spPr bwMode="auto">
            <a:xfrm>
              <a:off x="2298" y="120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4" name="Oval 560"/>
            <p:cNvSpPr>
              <a:spLocks noChangeArrowheads="1"/>
            </p:cNvSpPr>
            <p:nvPr/>
          </p:nvSpPr>
          <p:spPr bwMode="auto">
            <a:xfrm>
              <a:off x="2305" y="1207"/>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5" name="Oval 561"/>
            <p:cNvSpPr>
              <a:spLocks noChangeArrowheads="1"/>
            </p:cNvSpPr>
            <p:nvPr/>
          </p:nvSpPr>
          <p:spPr bwMode="auto">
            <a:xfrm>
              <a:off x="2311" y="1209"/>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6" name="Oval 562"/>
            <p:cNvSpPr>
              <a:spLocks noChangeArrowheads="1"/>
            </p:cNvSpPr>
            <p:nvPr/>
          </p:nvSpPr>
          <p:spPr bwMode="auto">
            <a:xfrm>
              <a:off x="2317" y="121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7" name="Oval 563"/>
            <p:cNvSpPr>
              <a:spLocks noChangeArrowheads="1"/>
            </p:cNvSpPr>
            <p:nvPr/>
          </p:nvSpPr>
          <p:spPr bwMode="auto">
            <a:xfrm>
              <a:off x="2361" y="122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8" name="Oval 564"/>
            <p:cNvSpPr>
              <a:spLocks noChangeArrowheads="1"/>
            </p:cNvSpPr>
            <p:nvPr/>
          </p:nvSpPr>
          <p:spPr bwMode="auto">
            <a:xfrm>
              <a:off x="2367" y="122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09" name="Oval 565"/>
            <p:cNvSpPr>
              <a:spLocks noChangeArrowheads="1"/>
            </p:cNvSpPr>
            <p:nvPr/>
          </p:nvSpPr>
          <p:spPr bwMode="auto">
            <a:xfrm>
              <a:off x="2374" y="1229"/>
              <a:ext cx="35" cy="36"/>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10" name="Oval 566"/>
            <p:cNvSpPr>
              <a:spLocks noChangeArrowheads="1"/>
            </p:cNvSpPr>
            <p:nvPr/>
          </p:nvSpPr>
          <p:spPr bwMode="auto">
            <a:xfrm>
              <a:off x="2380" y="123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11" name="Oval 567"/>
            <p:cNvSpPr>
              <a:spLocks noChangeArrowheads="1"/>
            </p:cNvSpPr>
            <p:nvPr/>
          </p:nvSpPr>
          <p:spPr bwMode="auto">
            <a:xfrm>
              <a:off x="2386" y="1234"/>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12" name="Oval 568"/>
            <p:cNvSpPr>
              <a:spLocks noChangeArrowheads="1"/>
            </p:cNvSpPr>
            <p:nvPr/>
          </p:nvSpPr>
          <p:spPr bwMode="auto">
            <a:xfrm>
              <a:off x="2393" y="1236"/>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13" name="Oval 569"/>
            <p:cNvSpPr>
              <a:spLocks noChangeArrowheads="1"/>
            </p:cNvSpPr>
            <p:nvPr/>
          </p:nvSpPr>
          <p:spPr bwMode="auto">
            <a:xfrm>
              <a:off x="2399" y="1238"/>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14" name="Oval 570"/>
            <p:cNvSpPr>
              <a:spLocks noChangeArrowheads="1"/>
            </p:cNvSpPr>
            <p:nvPr/>
          </p:nvSpPr>
          <p:spPr bwMode="auto">
            <a:xfrm>
              <a:off x="2405" y="1240"/>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15" name="Oval 571"/>
            <p:cNvSpPr>
              <a:spLocks noChangeArrowheads="1"/>
            </p:cNvSpPr>
            <p:nvPr/>
          </p:nvSpPr>
          <p:spPr bwMode="auto">
            <a:xfrm>
              <a:off x="2412" y="1242"/>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16" name="Oval 572"/>
            <p:cNvSpPr>
              <a:spLocks noChangeArrowheads="1"/>
            </p:cNvSpPr>
            <p:nvPr/>
          </p:nvSpPr>
          <p:spPr bwMode="auto">
            <a:xfrm>
              <a:off x="2417" y="1244"/>
              <a:ext cx="36"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17" name="Oval 573"/>
            <p:cNvSpPr>
              <a:spLocks noChangeArrowheads="1"/>
            </p:cNvSpPr>
            <p:nvPr/>
          </p:nvSpPr>
          <p:spPr bwMode="auto">
            <a:xfrm>
              <a:off x="2424" y="1247"/>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sp>
          <p:nvSpPr>
            <p:cNvPr id="78018" name="Oval 574"/>
            <p:cNvSpPr>
              <a:spLocks noChangeArrowheads="1"/>
            </p:cNvSpPr>
            <p:nvPr/>
          </p:nvSpPr>
          <p:spPr bwMode="auto">
            <a:xfrm>
              <a:off x="2430" y="1255"/>
              <a:ext cx="35" cy="35"/>
            </a:xfrm>
            <a:prstGeom prst="ellipse">
              <a:avLst/>
            </a:pr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hangingPunct="0"/>
              <a:endParaRPr lang="en-US"/>
            </a:p>
          </p:txBody>
        </p:sp>
      </p:grpSp>
      <p:grpSp>
        <p:nvGrpSpPr>
          <p:cNvPr id="898623" name="Group 575"/>
          <p:cNvGrpSpPr>
            <a:grpSpLocks/>
          </p:cNvGrpSpPr>
          <p:nvPr/>
        </p:nvGrpSpPr>
        <p:grpSpPr bwMode="auto">
          <a:xfrm>
            <a:off x="5391150" y="338138"/>
            <a:ext cx="3640138" cy="2579687"/>
            <a:chOff x="1612" y="890"/>
            <a:chExt cx="2882" cy="2041"/>
          </a:xfrm>
        </p:grpSpPr>
        <p:sp>
          <p:nvSpPr>
            <p:cNvPr id="77890" name="Line 576"/>
            <p:cNvSpPr>
              <a:spLocks noChangeShapeType="1"/>
            </p:cNvSpPr>
            <p:nvPr/>
          </p:nvSpPr>
          <p:spPr bwMode="auto">
            <a:xfrm>
              <a:off x="1612" y="2930"/>
              <a:ext cx="2882"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91" name="Line 577"/>
            <p:cNvSpPr>
              <a:spLocks noChangeShapeType="1"/>
            </p:cNvSpPr>
            <p:nvPr/>
          </p:nvSpPr>
          <p:spPr bwMode="auto">
            <a:xfrm flipV="1">
              <a:off x="1619" y="890"/>
              <a:ext cx="1" cy="204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98626" name="Group 578"/>
          <p:cNvGrpSpPr>
            <a:grpSpLocks/>
          </p:cNvGrpSpPr>
          <p:nvPr/>
        </p:nvGrpSpPr>
        <p:grpSpPr bwMode="auto">
          <a:xfrm>
            <a:off x="2127250" y="3648075"/>
            <a:ext cx="1774825" cy="74613"/>
            <a:chOff x="1340" y="2316"/>
            <a:chExt cx="1118" cy="47"/>
          </a:xfrm>
        </p:grpSpPr>
        <p:grpSp>
          <p:nvGrpSpPr>
            <p:cNvPr id="77884" name="Group 579"/>
            <p:cNvGrpSpPr>
              <a:grpSpLocks/>
            </p:cNvGrpSpPr>
            <p:nvPr/>
          </p:nvGrpSpPr>
          <p:grpSpPr bwMode="auto">
            <a:xfrm>
              <a:off x="1340" y="2317"/>
              <a:ext cx="1118" cy="46"/>
              <a:chOff x="1340" y="2317"/>
              <a:chExt cx="1118" cy="46"/>
            </a:xfrm>
          </p:grpSpPr>
          <p:sp>
            <p:nvSpPr>
              <p:cNvPr id="77888" name="Freeform 580"/>
              <p:cNvSpPr>
                <a:spLocks noChangeAspect="1"/>
              </p:cNvSpPr>
              <p:nvPr/>
            </p:nvSpPr>
            <p:spPr bwMode="auto">
              <a:xfrm rot="-5400000">
                <a:off x="2389" y="229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sp>
            <p:nvSpPr>
              <p:cNvPr id="77889" name="Line 581"/>
              <p:cNvSpPr>
                <a:spLocks noChangeShapeType="1"/>
              </p:cNvSpPr>
              <p:nvPr/>
            </p:nvSpPr>
            <p:spPr bwMode="auto">
              <a:xfrm>
                <a:off x="1340" y="2339"/>
                <a:ext cx="1067" cy="0"/>
              </a:xfrm>
              <a:prstGeom prst="line">
                <a:avLst/>
              </a:prstGeom>
              <a:noFill/>
              <a:ln w="2857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85" name="Group 582"/>
            <p:cNvGrpSpPr>
              <a:grpSpLocks/>
            </p:cNvGrpSpPr>
            <p:nvPr/>
          </p:nvGrpSpPr>
          <p:grpSpPr bwMode="auto">
            <a:xfrm>
              <a:off x="1346" y="2316"/>
              <a:ext cx="1111" cy="46"/>
              <a:chOff x="1346" y="2316"/>
              <a:chExt cx="1111" cy="46"/>
            </a:xfrm>
          </p:grpSpPr>
          <p:sp>
            <p:nvSpPr>
              <p:cNvPr id="77886" name="Line 583"/>
              <p:cNvSpPr>
                <a:spLocks noChangeShapeType="1"/>
              </p:cNvSpPr>
              <p:nvPr/>
            </p:nvSpPr>
            <p:spPr bwMode="auto">
              <a:xfrm>
                <a:off x="1346" y="2339"/>
                <a:ext cx="106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87" name="Freeform 584"/>
              <p:cNvSpPr>
                <a:spLocks noChangeAspect="1"/>
              </p:cNvSpPr>
              <p:nvPr/>
            </p:nvSpPr>
            <p:spPr bwMode="auto">
              <a:xfrm rot="-5400000">
                <a:off x="2388" y="229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cmpd="sng">
                <a:solidFill>
                  <a:schemeClr val="tx1"/>
                </a:solidFill>
                <a:round/>
                <a:headEnd/>
                <a:tailEnd/>
              </a:ln>
            </p:spPr>
            <p:txBody>
              <a:bodyPr/>
              <a:lstStyle/>
              <a:p>
                <a:endParaRPr lang="en-US"/>
              </a:p>
            </p:txBody>
          </p:sp>
        </p:grpSp>
      </p:grpSp>
      <p:grpSp>
        <p:nvGrpSpPr>
          <p:cNvPr id="898633" name="Group 585"/>
          <p:cNvGrpSpPr>
            <a:grpSpLocks/>
          </p:cNvGrpSpPr>
          <p:nvPr/>
        </p:nvGrpSpPr>
        <p:grpSpPr bwMode="auto">
          <a:xfrm flipH="1">
            <a:off x="2127250" y="3752850"/>
            <a:ext cx="1774825" cy="74613"/>
            <a:chOff x="1340" y="2316"/>
            <a:chExt cx="1118" cy="47"/>
          </a:xfrm>
        </p:grpSpPr>
        <p:grpSp>
          <p:nvGrpSpPr>
            <p:cNvPr id="77878" name="Group 586"/>
            <p:cNvGrpSpPr>
              <a:grpSpLocks/>
            </p:cNvGrpSpPr>
            <p:nvPr/>
          </p:nvGrpSpPr>
          <p:grpSpPr bwMode="auto">
            <a:xfrm>
              <a:off x="1340" y="2317"/>
              <a:ext cx="1118" cy="46"/>
              <a:chOff x="1340" y="2317"/>
              <a:chExt cx="1118" cy="46"/>
            </a:xfrm>
          </p:grpSpPr>
          <p:sp>
            <p:nvSpPr>
              <p:cNvPr id="77882" name="Freeform 587"/>
              <p:cNvSpPr>
                <a:spLocks noChangeAspect="1"/>
              </p:cNvSpPr>
              <p:nvPr/>
            </p:nvSpPr>
            <p:spPr bwMode="auto">
              <a:xfrm rot="-5400000">
                <a:off x="2389" y="229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sp>
            <p:nvSpPr>
              <p:cNvPr id="77883" name="Line 588"/>
              <p:cNvSpPr>
                <a:spLocks noChangeShapeType="1"/>
              </p:cNvSpPr>
              <p:nvPr/>
            </p:nvSpPr>
            <p:spPr bwMode="auto">
              <a:xfrm>
                <a:off x="1340" y="2339"/>
                <a:ext cx="1067" cy="0"/>
              </a:xfrm>
              <a:prstGeom prst="line">
                <a:avLst/>
              </a:prstGeom>
              <a:noFill/>
              <a:ln w="2857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79" name="Group 589"/>
            <p:cNvGrpSpPr>
              <a:grpSpLocks/>
            </p:cNvGrpSpPr>
            <p:nvPr/>
          </p:nvGrpSpPr>
          <p:grpSpPr bwMode="auto">
            <a:xfrm>
              <a:off x="1346" y="2316"/>
              <a:ext cx="1111" cy="46"/>
              <a:chOff x="1346" y="2316"/>
              <a:chExt cx="1111" cy="46"/>
            </a:xfrm>
          </p:grpSpPr>
          <p:sp>
            <p:nvSpPr>
              <p:cNvPr id="77880" name="Line 590"/>
              <p:cNvSpPr>
                <a:spLocks noChangeShapeType="1"/>
              </p:cNvSpPr>
              <p:nvPr/>
            </p:nvSpPr>
            <p:spPr bwMode="auto">
              <a:xfrm>
                <a:off x="1346" y="2339"/>
                <a:ext cx="106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81" name="Freeform 591"/>
              <p:cNvSpPr>
                <a:spLocks noChangeAspect="1"/>
              </p:cNvSpPr>
              <p:nvPr/>
            </p:nvSpPr>
            <p:spPr bwMode="auto">
              <a:xfrm rot="-5400000">
                <a:off x="2388" y="229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cmpd="sng">
                <a:solidFill>
                  <a:schemeClr val="tx1"/>
                </a:solidFill>
                <a:round/>
                <a:headEnd/>
                <a:tailEnd/>
              </a:ln>
            </p:spPr>
            <p:txBody>
              <a:bodyPr/>
              <a:lstStyle/>
              <a:p>
                <a:endParaRPr lang="en-US"/>
              </a:p>
            </p:txBody>
          </p:sp>
        </p:grpSp>
      </p:grpSp>
      <p:sp>
        <p:nvSpPr>
          <p:cNvPr id="898640" name="Rectangle 592"/>
          <p:cNvSpPr>
            <a:spLocks noChangeArrowheads="1"/>
          </p:cNvSpPr>
          <p:nvPr/>
        </p:nvSpPr>
        <p:spPr bwMode="auto">
          <a:xfrm>
            <a:off x="2408238" y="4416425"/>
            <a:ext cx="584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rgbClr val="FF0000"/>
                </a:solidFill>
                <a:latin typeface="Arial Narrow" pitchFamily="34" charset="0"/>
              </a:rPr>
              <a:t>1/3</a:t>
            </a:r>
          </a:p>
        </p:txBody>
      </p:sp>
      <p:sp>
        <p:nvSpPr>
          <p:cNvPr id="898641" name="Rectangle 593"/>
          <p:cNvSpPr>
            <a:spLocks noChangeArrowheads="1"/>
          </p:cNvSpPr>
          <p:nvPr/>
        </p:nvSpPr>
        <p:spPr bwMode="auto">
          <a:xfrm>
            <a:off x="2408238" y="4716463"/>
            <a:ext cx="5842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rgbClr val="FF0000"/>
                </a:solidFill>
                <a:latin typeface="Arial Narrow" pitchFamily="34" charset="0"/>
              </a:rPr>
              <a:t>1/3</a:t>
            </a:r>
          </a:p>
        </p:txBody>
      </p:sp>
      <p:sp>
        <p:nvSpPr>
          <p:cNvPr id="898642" name="Rectangle 594"/>
          <p:cNvSpPr>
            <a:spLocks noChangeArrowheads="1"/>
          </p:cNvSpPr>
          <p:nvPr/>
        </p:nvSpPr>
        <p:spPr bwMode="auto">
          <a:xfrm>
            <a:off x="2408238" y="5016500"/>
            <a:ext cx="584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rgbClr val="FF0000"/>
                </a:solidFill>
                <a:latin typeface="Arial Narrow" pitchFamily="34" charset="0"/>
              </a:rPr>
              <a:t>1/3</a:t>
            </a:r>
          </a:p>
        </p:txBody>
      </p:sp>
      <p:grpSp>
        <p:nvGrpSpPr>
          <p:cNvPr id="898643" name="Group 595"/>
          <p:cNvGrpSpPr>
            <a:grpSpLocks/>
          </p:cNvGrpSpPr>
          <p:nvPr/>
        </p:nvGrpSpPr>
        <p:grpSpPr bwMode="auto">
          <a:xfrm>
            <a:off x="2414588" y="3192463"/>
            <a:ext cx="641350" cy="488950"/>
            <a:chOff x="964" y="3595"/>
            <a:chExt cx="404" cy="308"/>
          </a:xfrm>
        </p:grpSpPr>
        <p:sp>
          <p:nvSpPr>
            <p:cNvPr id="77876" name="Rectangle 596"/>
            <p:cNvSpPr>
              <a:spLocks noChangeArrowheads="1"/>
            </p:cNvSpPr>
            <p:nvPr/>
          </p:nvSpPr>
          <p:spPr bwMode="auto">
            <a:xfrm>
              <a:off x="964" y="3595"/>
              <a:ext cx="24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rgbClr val="0000FF"/>
                  </a:solidFill>
                  <a:latin typeface="Arial Narrow" pitchFamily="34" charset="0"/>
                </a:rPr>
                <a:t>P</a:t>
              </a:r>
            </a:p>
          </p:txBody>
        </p:sp>
        <p:sp>
          <p:nvSpPr>
            <p:cNvPr id="77877" name="Rectangle 597"/>
            <p:cNvSpPr>
              <a:spLocks noChangeArrowheads="1"/>
            </p:cNvSpPr>
            <p:nvPr/>
          </p:nvSpPr>
          <p:spPr bwMode="auto">
            <a:xfrm>
              <a:off x="1024" y="3691"/>
              <a:ext cx="34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solidFill>
                    <a:srgbClr val="0000FF"/>
                  </a:solidFill>
                  <a:latin typeface="Arial Narrow" pitchFamily="34" charset="0"/>
                </a:rPr>
                <a:t>CO</a:t>
              </a:r>
              <a:r>
                <a:rPr lang="en-US" sz="1600" baseline="-25000">
                  <a:solidFill>
                    <a:srgbClr val="0000FF"/>
                  </a:solidFill>
                  <a:latin typeface="Arial Narrow" pitchFamily="34" charset="0"/>
                </a:rPr>
                <a:t>2</a:t>
              </a:r>
            </a:p>
          </p:txBody>
        </p:sp>
      </p:grpSp>
      <p:grpSp>
        <p:nvGrpSpPr>
          <p:cNvPr id="898646" name="Group 598"/>
          <p:cNvGrpSpPr>
            <a:grpSpLocks/>
          </p:cNvGrpSpPr>
          <p:nvPr/>
        </p:nvGrpSpPr>
        <p:grpSpPr bwMode="auto">
          <a:xfrm>
            <a:off x="7099300" y="4049713"/>
            <a:ext cx="860425" cy="488950"/>
            <a:chOff x="1576" y="3691"/>
            <a:chExt cx="542" cy="308"/>
          </a:xfrm>
        </p:grpSpPr>
        <p:sp>
          <p:nvSpPr>
            <p:cNvPr id="77874" name="Rectangle 599"/>
            <p:cNvSpPr>
              <a:spLocks noChangeArrowheads="1"/>
            </p:cNvSpPr>
            <p:nvPr/>
          </p:nvSpPr>
          <p:spPr bwMode="auto">
            <a:xfrm>
              <a:off x="1576" y="3691"/>
              <a:ext cx="24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rgbClr val="0000FF"/>
                  </a:solidFill>
                  <a:latin typeface="Arial Narrow" pitchFamily="34" charset="0"/>
                </a:rPr>
                <a:t>P</a:t>
              </a:r>
            </a:p>
          </p:txBody>
        </p:sp>
        <p:sp>
          <p:nvSpPr>
            <p:cNvPr id="77875" name="Rectangle 600"/>
            <p:cNvSpPr>
              <a:spLocks noChangeArrowheads="1"/>
            </p:cNvSpPr>
            <p:nvPr/>
          </p:nvSpPr>
          <p:spPr bwMode="auto">
            <a:xfrm>
              <a:off x="1636" y="3787"/>
              <a:ext cx="48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solidFill>
                    <a:srgbClr val="0000FF"/>
                  </a:solidFill>
                  <a:latin typeface="Arial Narrow" pitchFamily="34" charset="0"/>
                </a:rPr>
                <a:t>HCO</a:t>
              </a:r>
              <a:r>
                <a:rPr lang="en-US" sz="1600" baseline="-25000">
                  <a:solidFill>
                    <a:srgbClr val="0000FF"/>
                  </a:solidFill>
                  <a:latin typeface="Arial Narrow" pitchFamily="34" charset="0"/>
                </a:rPr>
                <a:t>3</a:t>
              </a:r>
              <a:r>
                <a:rPr lang="en-US" sz="1600" baseline="30000">
                  <a:solidFill>
                    <a:srgbClr val="0000FF"/>
                  </a:solidFill>
                  <a:latin typeface="Arial Narrow" pitchFamily="34" charset="0"/>
                </a:rPr>
                <a:t>–</a:t>
              </a:r>
            </a:p>
          </p:txBody>
        </p:sp>
      </p:grpSp>
      <p:sp>
        <p:nvSpPr>
          <p:cNvPr id="898649" name="Text Box 601"/>
          <p:cNvSpPr txBox="1">
            <a:spLocks noChangeArrowheads="1"/>
          </p:cNvSpPr>
          <p:nvPr/>
        </p:nvSpPr>
        <p:spPr bwMode="auto">
          <a:xfrm>
            <a:off x="5499100" y="6405563"/>
            <a:ext cx="3581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r"/>
            <a:r>
              <a:rPr lang="en-US" sz="2000">
                <a:latin typeface="Arial Narrow" pitchFamily="34" charset="0"/>
              </a:rPr>
              <a:t>Endeward et al, </a:t>
            </a:r>
            <a:r>
              <a:rPr lang="en-US" sz="2000" i="1">
                <a:latin typeface="Arial Narrow" pitchFamily="34" charset="0"/>
              </a:rPr>
              <a:t>FASEB J</a:t>
            </a:r>
            <a:r>
              <a:rPr lang="en-US" sz="2000">
                <a:latin typeface="Arial Narrow" pitchFamily="34" charset="0"/>
              </a:rPr>
              <a:t> 20, 2006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898102"/>
                                        </p:tgtEl>
                                        <p:attrNameLst>
                                          <p:attrName>style.visibility</p:attrName>
                                        </p:attrNameLst>
                                      </p:cBhvr>
                                      <p:to>
                                        <p:strVal val="visible"/>
                                      </p:to>
                                    </p:set>
                                    <p:animEffect transition="in" filter="wipe(down)">
                                      <p:cBhvr>
                                        <p:cTn id="7" dur="500"/>
                                        <p:tgtEl>
                                          <p:spTgt spid="898102"/>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98094"/>
                                        </p:tgtEl>
                                        <p:attrNameLst>
                                          <p:attrName>style.visibility</p:attrName>
                                        </p:attrNameLst>
                                      </p:cBhvr>
                                      <p:to>
                                        <p:strVal val="visible"/>
                                      </p:to>
                                    </p:set>
                                    <p:animEffect transition="in" filter="dissolve">
                                      <p:cBhvr>
                                        <p:cTn id="11" dur="500"/>
                                        <p:tgtEl>
                                          <p:spTgt spid="898094"/>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898115"/>
                                        </p:tgtEl>
                                        <p:attrNameLst>
                                          <p:attrName>style.visibility</p:attrName>
                                        </p:attrNameLst>
                                      </p:cBhvr>
                                      <p:to>
                                        <p:strVal val="visible"/>
                                      </p:to>
                                    </p:set>
                                    <p:animEffect transition="in" filter="dissolve">
                                      <p:cBhvr>
                                        <p:cTn id="15" dur="500"/>
                                        <p:tgtEl>
                                          <p:spTgt spid="89811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xit" presetSubtype="0" fill="hold" grpId="1" nodeType="clickEffect">
                                  <p:stCondLst>
                                    <p:cond delay="0"/>
                                  </p:stCondLst>
                                  <p:childTnLst>
                                    <p:animEffect transition="out" filter="dissolve">
                                      <p:cBhvr>
                                        <p:cTn id="19" dur="500"/>
                                        <p:tgtEl>
                                          <p:spTgt spid="898094"/>
                                        </p:tgtEl>
                                      </p:cBhvr>
                                    </p:animEffect>
                                    <p:set>
                                      <p:cBhvr>
                                        <p:cTn id="20" dur="1" fill="hold">
                                          <p:stCondLst>
                                            <p:cond delay="499"/>
                                          </p:stCondLst>
                                        </p:cTn>
                                        <p:tgtEl>
                                          <p:spTgt spid="898094"/>
                                        </p:tgtEl>
                                        <p:attrNameLst>
                                          <p:attrName>style.visibility</p:attrName>
                                        </p:attrNameLst>
                                      </p:cBhvr>
                                      <p:to>
                                        <p:strVal val="hidden"/>
                                      </p:to>
                                    </p:set>
                                  </p:childTnLst>
                                </p:cTn>
                              </p:par>
                              <p:par>
                                <p:cTn id="21" presetID="9" presetClass="entr" presetSubtype="0" fill="hold" grpId="0" nodeType="withEffect">
                                  <p:stCondLst>
                                    <p:cond delay="0"/>
                                  </p:stCondLst>
                                  <p:childTnLst>
                                    <p:set>
                                      <p:cBhvr>
                                        <p:cTn id="22" dur="1" fill="hold">
                                          <p:stCondLst>
                                            <p:cond delay="0"/>
                                          </p:stCondLst>
                                        </p:cTn>
                                        <p:tgtEl>
                                          <p:spTgt spid="898108"/>
                                        </p:tgtEl>
                                        <p:attrNameLst>
                                          <p:attrName>style.visibility</p:attrName>
                                        </p:attrNameLst>
                                      </p:cBhvr>
                                      <p:to>
                                        <p:strVal val="visible"/>
                                      </p:to>
                                    </p:set>
                                    <p:animEffect transition="in" filter="dissolve">
                                      <p:cBhvr>
                                        <p:cTn id="23" dur="500"/>
                                        <p:tgtEl>
                                          <p:spTgt spid="898108"/>
                                        </p:tgtEl>
                                      </p:cBhvr>
                                    </p:animEffect>
                                  </p:childTnLst>
                                </p:cTn>
                              </p:par>
                            </p:childTnLst>
                          </p:cTn>
                        </p:par>
                        <p:par>
                          <p:cTn id="24" fill="hold" nodeType="afterGroup">
                            <p:stCondLst>
                              <p:cond delay="500"/>
                            </p:stCondLst>
                            <p:childTnLst>
                              <p:par>
                                <p:cTn id="25" presetID="9" presetClass="entr" presetSubtype="0" fill="hold" nodeType="afterEffect">
                                  <p:stCondLst>
                                    <p:cond delay="0"/>
                                  </p:stCondLst>
                                  <p:childTnLst>
                                    <p:set>
                                      <p:cBhvr>
                                        <p:cTn id="26" dur="1" fill="hold">
                                          <p:stCondLst>
                                            <p:cond delay="0"/>
                                          </p:stCondLst>
                                        </p:cTn>
                                        <p:tgtEl>
                                          <p:spTgt spid="898112"/>
                                        </p:tgtEl>
                                        <p:attrNameLst>
                                          <p:attrName>style.visibility</p:attrName>
                                        </p:attrNameLst>
                                      </p:cBhvr>
                                      <p:to>
                                        <p:strVal val="visible"/>
                                      </p:to>
                                    </p:set>
                                    <p:animEffect transition="in" filter="dissolve">
                                      <p:cBhvr>
                                        <p:cTn id="27" dur="500"/>
                                        <p:tgtEl>
                                          <p:spTgt spid="8981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98106"/>
                                        </p:tgtEl>
                                        <p:attrNameLst>
                                          <p:attrName>style.visibility</p:attrName>
                                        </p:attrNameLst>
                                      </p:cBhvr>
                                      <p:to>
                                        <p:strVal val="visible"/>
                                      </p:to>
                                    </p:set>
                                    <p:animEffect transition="in" filter="dissolve">
                                      <p:cBhvr>
                                        <p:cTn id="32" dur="500"/>
                                        <p:tgtEl>
                                          <p:spTgt spid="898106"/>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898095"/>
                                        </p:tgtEl>
                                        <p:attrNameLst>
                                          <p:attrName>style.visibility</p:attrName>
                                        </p:attrNameLst>
                                      </p:cBhvr>
                                      <p:to>
                                        <p:strVal val="visible"/>
                                      </p:to>
                                    </p:set>
                                    <p:animEffect transition="in" filter="dissolve">
                                      <p:cBhvr>
                                        <p:cTn id="36" dur="500"/>
                                        <p:tgtEl>
                                          <p:spTgt spid="898095"/>
                                        </p:tgtEl>
                                      </p:cBhvr>
                                    </p:animEffect>
                                  </p:childTnLst>
                                </p:cTn>
                              </p:par>
                              <p:par>
                                <p:cTn id="37" presetID="9" presetClass="entr" presetSubtype="0" fill="hold" nodeType="withEffect">
                                  <p:stCondLst>
                                    <p:cond delay="0"/>
                                  </p:stCondLst>
                                  <p:childTnLst>
                                    <p:set>
                                      <p:cBhvr>
                                        <p:cTn id="38" dur="1" fill="hold">
                                          <p:stCondLst>
                                            <p:cond delay="0"/>
                                          </p:stCondLst>
                                        </p:cTn>
                                        <p:tgtEl>
                                          <p:spTgt spid="898109"/>
                                        </p:tgtEl>
                                        <p:attrNameLst>
                                          <p:attrName>style.visibility</p:attrName>
                                        </p:attrNameLst>
                                      </p:cBhvr>
                                      <p:to>
                                        <p:strVal val="visible"/>
                                      </p:to>
                                    </p:set>
                                    <p:animEffect transition="in" filter="dissolve">
                                      <p:cBhvr>
                                        <p:cTn id="39" dur="500"/>
                                        <p:tgtEl>
                                          <p:spTgt spid="898109"/>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898118"/>
                                        </p:tgtEl>
                                        <p:attrNameLst>
                                          <p:attrName>style.visibility</p:attrName>
                                        </p:attrNameLst>
                                      </p:cBhvr>
                                      <p:to>
                                        <p:strVal val="visible"/>
                                      </p:to>
                                    </p:set>
                                    <p:animEffect transition="in" filter="dissolve">
                                      <p:cBhvr>
                                        <p:cTn id="44" dur="500"/>
                                        <p:tgtEl>
                                          <p:spTgt spid="898118"/>
                                        </p:tgtEl>
                                      </p:cBhvr>
                                    </p:animEffect>
                                  </p:childTnLst>
                                </p:cTn>
                              </p:par>
                            </p:childTnLst>
                          </p:cTn>
                        </p:par>
                        <p:par>
                          <p:cTn id="45" fill="hold" nodeType="afterGroup">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898126"/>
                                        </p:tgtEl>
                                        <p:attrNameLst>
                                          <p:attrName>style.visibility</p:attrName>
                                        </p:attrNameLst>
                                      </p:cBhvr>
                                      <p:to>
                                        <p:strVal val="visible"/>
                                      </p:to>
                                    </p:set>
                                    <p:animEffect transition="in" filter="dissolve">
                                      <p:cBhvr>
                                        <p:cTn id="48" dur="500"/>
                                        <p:tgtEl>
                                          <p:spTgt spid="898126"/>
                                        </p:tgtEl>
                                      </p:cBhvr>
                                    </p:animEffect>
                                  </p:childTnLst>
                                </p:cTn>
                              </p:par>
                              <p:par>
                                <p:cTn id="49" presetID="9" presetClass="exit" presetSubtype="0" fill="hold" nodeType="withEffect">
                                  <p:stCondLst>
                                    <p:cond delay="0"/>
                                  </p:stCondLst>
                                  <p:childTnLst>
                                    <p:animEffect transition="out" filter="dissolve">
                                      <p:cBhvr>
                                        <p:cTn id="50" dur="500"/>
                                        <p:tgtEl>
                                          <p:spTgt spid="898102"/>
                                        </p:tgtEl>
                                      </p:cBhvr>
                                    </p:animEffect>
                                    <p:set>
                                      <p:cBhvr>
                                        <p:cTn id="51" dur="1" fill="hold">
                                          <p:stCondLst>
                                            <p:cond delay="499"/>
                                          </p:stCondLst>
                                        </p:cTn>
                                        <p:tgtEl>
                                          <p:spTgt spid="898102"/>
                                        </p:tgtEl>
                                        <p:attrNameLst>
                                          <p:attrName>style.visibility</p:attrName>
                                        </p:attrNameLst>
                                      </p:cBhvr>
                                      <p:to>
                                        <p:strVal val="hidden"/>
                                      </p:to>
                                    </p:set>
                                  </p:childTnLst>
                                </p:cTn>
                              </p:par>
                              <p:par>
                                <p:cTn id="52" presetID="9" presetClass="exit" presetSubtype="0" fill="hold" grpId="0" nodeType="withEffect">
                                  <p:stCondLst>
                                    <p:cond delay="0"/>
                                  </p:stCondLst>
                                  <p:childTnLst>
                                    <p:animEffect transition="out" filter="dissolve">
                                      <p:cBhvr>
                                        <p:cTn id="53" dur="500"/>
                                        <p:tgtEl>
                                          <p:spTgt spid="898097"/>
                                        </p:tgtEl>
                                      </p:cBhvr>
                                    </p:animEffect>
                                    <p:set>
                                      <p:cBhvr>
                                        <p:cTn id="54" dur="1" fill="hold">
                                          <p:stCondLst>
                                            <p:cond delay="499"/>
                                          </p:stCondLst>
                                        </p:cTn>
                                        <p:tgtEl>
                                          <p:spTgt spid="898097"/>
                                        </p:tgtEl>
                                        <p:attrNameLst>
                                          <p:attrName>style.visibility</p:attrName>
                                        </p:attrNameLst>
                                      </p:cBhvr>
                                      <p:to>
                                        <p:strVal val="hidden"/>
                                      </p:to>
                                    </p:set>
                                  </p:childTnLst>
                                </p:cTn>
                              </p:par>
                              <p:par>
                                <p:cTn id="55" presetID="9" presetClass="exit" presetSubtype="0" fill="hold" grpId="0" nodeType="withEffect">
                                  <p:stCondLst>
                                    <p:cond delay="0"/>
                                  </p:stCondLst>
                                  <p:childTnLst>
                                    <p:animEffect transition="out" filter="dissolve">
                                      <p:cBhvr>
                                        <p:cTn id="56" dur="500"/>
                                        <p:tgtEl>
                                          <p:spTgt spid="898096"/>
                                        </p:tgtEl>
                                      </p:cBhvr>
                                    </p:animEffect>
                                    <p:set>
                                      <p:cBhvr>
                                        <p:cTn id="57" dur="1" fill="hold">
                                          <p:stCondLst>
                                            <p:cond delay="499"/>
                                          </p:stCondLst>
                                        </p:cTn>
                                        <p:tgtEl>
                                          <p:spTgt spid="898096"/>
                                        </p:tgtEl>
                                        <p:attrNameLst>
                                          <p:attrName>style.visibility</p:attrName>
                                        </p:attrNameLst>
                                      </p:cBhvr>
                                      <p:to>
                                        <p:strVal val="hidden"/>
                                      </p:to>
                                    </p:set>
                                  </p:childTnLst>
                                </p:cTn>
                              </p:par>
                              <p:par>
                                <p:cTn id="58" presetID="9" presetClass="exit" presetSubtype="0" fill="hold" grpId="0" nodeType="withEffect">
                                  <p:stCondLst>
                                    <p:cond delay="0"/>
                                  </p:stCondLst>
                                  <p:childTnLst>
                                    <p:animEffect transition="out" filter="dissolve">
                                      <p:cBhvr>
                                        <p:cTn id="59" dur="500"/>
                                        <p:tgtEl>
                                          <p:spTgt spid="898105"/>
                                        </p:tgtEl>
                                      </p:cBhvr>
                                    </p:animEffect>
                                    <p:set>
                                      <p:cBhvr>
                                        <p:cTn id="60" dur="1" fill="hold">
                                          <p:stCondLst>
                                            <p:cond delay="499"/>
                                          </p:stCondLst>
                                        </p:cTn>
                                        <p:tgtEl>
                                          <p:spTgt spid="898105"/>
                                        </p:tgtEl>
                                        <p:attrNameLst>
                                          <p:attrName>style.visibility</p:attrName>
                                        </p:attrNameLst>
                                      </p:cBhvr>
                                      <p:to>
                                        <p:strVal val="hidden"/>
                                      </p:to>
                                    </p:set>
                                  </p:childTnLst>
                                </p:cTn>
                              </p:par>
                              <p:par>
                                <p:cTn id="61" presetID="9" presetClass="exit" presetSubtype="0" fill="hold" grpId="0" nodeType="withEffect">
                                  <p:stCondLst>
                                    <p:cond delay="0"/>
                                  </p:stCondLst>
                                  <p:childTnLst>
                                    <p:animEffect transition="out" filter="dissolve">
                                      <p:cBhvr>
                                        <p:cTn id="62" dur="500"/>
                                        <p:tgtEl>
                                          <p:spTgt spid="898098"/>
                                        </p:tgtEl>
                                      </p:cBhvr>
                                    </p:animEffect>
                                    <p:set>
                                      <p:cBhvr>
                                        <p:cTn id="63" dur="1" fill="hold">
                                          <p:stCondLst>
                                            <p:cond delay="499"/>
                                          </p:stCondLst>
                                        </p:cTn>
                                        <p:tgtEl>
                                          <p:spTgt spid="898098"/>
                                        </p:tgtEl>
                                        <p:attrNameLst>
                                          <p:attrName>style.visibility</p:attrName>
                                        </p:attrNameLst>
                                      </p:cBhvr>
                                      <p:to>
                                        <p:strVal val="hidden"/>
                                      </p:to>
                                    </p:set>
                                  </p:childTnLst>
                                </p:cTn>
                              </p:par>
                              <p:par>
                                <p:cTn id="64" presetID="9" presetClass="exit" presetSubtype="0" fill="hold" grpId="0" nodeType="withEffect">
                                  <p:stCondLst>
                                    <p:cond delay="0"/>
                                  </p:stCondLst>
                                  <p:childTnLst>
                                    <p:animEffect transition="out" filter="dissolve">
                                      <p:cBhvr>
                                        <p:cTn id="65" dur="500"/>
                                        <p:tgtEl>
                                          <p:spTgt spid="898107"/>
                                        </p:tgtEl>
                                      </p:cBhvr>
                                    </p:animEffect>
                                    <p:set>
                                      <p:cBhvr>
                                        <p:cTn id="66" dur="1" fill="hold">
                                          <p:stCondLst>
                                            <p:cond delay="499"/>
                                          </p:stCondLst>
                                        </p:cTn>
                                        <p:tgtEl>
                                          <p:spTgt spid="898107"/>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22" presetClass="entr" presetSubtype="4" fill="hold" nodeType="clickEffect">
                                  <p:stCondLst>
                                    <p:cond delay="0"/>
                                  </p:stCondLst>
                                  <p:childTnLst>
                                    <p:set>
                                      <p:cBhvr>
                                        <p:cTn id="70" dur="1" fill="hold">
                                          <p:stCondLst>
                                            <p:cond delay="0"/>
                                          </p:stCondLst>
                                        </p:cTn>
                                        <p:tgtEl>
                                          <p:spTgt spid="898122"/>
                                        </p:tgtEl>
                                        <p:attrNameLst>
                                          <p:attrName>style.visibility</p:attrName>
                                        </p:attrNameLst>
                                      </p:cBhvr>
                                      <p:to>
                                        <p:strVal val="visible"/>
                                      </p:to>
                                    </p:set>
                                    <p:animEffect transition="in" filter="wipe(down)">
                                      <p:cBhvr>
                                        <p:cTn id="71" dur="500"/>
                                        <p:tgtEl>
                                          <p:spTgt spid="898122"/>
                                        </p:tgtEl>
                                      </p:cBhvr>
                                    </p:animEffect>
                                  </p:childTnLst>
                                </p:cTn>
                              </p:par>
                            </p:childTnLst>
                          </p:cTn>
                        </p:par>
                        <p:par>
                          <p:cTn id="72" fill="hold" nodeType="afterGroup">
                            <p:stCondLst>
                              <p:cond delay="500"/>
                            </p:stCondLst>
                            <p:childTnLst>
                              <p:par>
                                <p:cTn id="73" presetID="22" presetClass="entr" presetSubtype="1" fill="hold" nodeType="afterEffect">
                                  <p:stCondLst>
                                    <p:cond delay="0"/>
                                  </p:stCondLst>
                                  <p:childTnLst>
                                    <p:set>
                                      <p:cBhvr>
                                        <p:cTn id="74" dur="1" fill="hold">
                                          <p:stCondLst>
                                            <p:cond delay="0"/>
                                          </p:stCondLst>
                                        </p:cTn>
                                        <p:tgtEl>
                                          <p:spTgt spid="898119"/>
                                        </p:tgtEl>
                                        <p:attrNameLst>
                                          <p:attrName>style.visibility</p:attrName>
                                        </p:attrNameLst>
                                      </p:cBhvr>
                                      <p:to>
                                        <p:strVal val="visible"/>
                                      </p:to>
                                    </p:set>
                                    <p:animEffect transition="in" filter="wipe(up)">
                                      <p:cBhvr>
                                        <p:cTn id="75" dur="500"/>
                                        <p:tgtEl>
                                          <p:spTgt spid="898119"/>
                                        </p:tgtEl>
                                      </p:cBhvr>
                                    </p:animEffect>
                                  </p:childTnLst>
                                </p:cTn>
                              </p:par>
                            </p:childTnLst>
                          </p:cTn>
                        </p:par>
                        <p:par>
                          <p:cTn id="76" fill="hold" nodeType="afterGroup">
                            <p:stCondLst>
                              <p:cond delay="1000"/>
                            </p:stCondLst>
                            <p:childTnLst>
                              <p:par>
                                <p:cTn id="77" presetID="9" presetClass="exit" presetSubtype="0" fill="hold" grpId="1" nodeType="afterEffect">
                                  <p:stCondLst>
                                    <p:cond delay="0"/>
                                  </p:stCondLst>
                                  <p:childTnLst>
                                    <p:animEffect transition="out" filter="dissolve">
                                      <p:cBhvr>
                                        <p:cTn id="78" dur="500"/>
                                        <p:tgtEl>
                                          <p:spTgt spid="898095"/>
                                        </p:tgtEl>
                                      </p:cBhvr>
                                    </p:animEffect>
                                    <p:set>
                                      <p:cBhvr>
                                        <p:cTn id="79" dur="1" fill="hold">
                                          <p:stCondLst>
                                            <p:cond delay="499"/>
                                          </p:stCondLst>
                                        </p:cTn>
                                        <p:tgtEl>
                                          <p:spTgt spid="898095"/>
                                        </p:tgtEl>
                                        <p:attrNameLst>
                                          <p:attrName>style.visibility</p:attrName>
                                        </p:attrNameLst>
                                      </p:cBhvr>
                                      <p:to>
                                        <p:strVal val="hidden"/>
                                      </p:to>
                                    </p:set>
                                  </p:childTnLst>
                                </p:cTn>
                              </p:par>
                              <p:par>
                                <p:cTn id="80" presetID="9" presetClass="entr" presetSubtype="0" fill="hold" grpId="0" nodeType="withEffect">
                                  <p:stCondLst>
                                    <p:cond delay="0"/>
                                  </p:stCondLst>
                                  <p:childTnLst>
                                    <p:set>
                                      <p:cBhvr>
                                        <p:cTn id="81" dur="1" fill="hold">
                                          <p:stCondLst>
                                            <p:cond delay="0"/>
                                          </p:stCondLst>
                                        </p:cTn>
                                        <p:tgtEl>
                                          <p:spTgt spid="898125"/>
                                        </p:tgtEl>
                                        <p:attrNameLst>
                                          <p:attrName>style.visibility</p:attrName>
                                        </p:attrNameLst>
                                      </p:cBhvr>
                                      <p:to>
                                        <p:strVal val="visible"/>
                                      </p:to>
                                    </p:set>
                                    <p:animEffect transition="in" filter="dissolve">
                                      <p:cBhvr>
                                        <p:cTn id="82" dur="500"/>
                                        <p:tgtEl>
                                          <p:spTgt spid="898125"/>
                                        </p:tgtEl>
                                      </p:cBhvr>
                                    </p:animEffect>
                                  </p:childTnLst>
                                </p:cTn>
                              </p:par>
                              <p:par>
                                <p:cTn id="83" presetID="9" presetClass="exit" presetSubtype="0" fill="hold" nodeType="withEffect">
                                  <p:stCondLst>
                                    <p:cond delay="0"/>
                                  </p:stCondLst>
                                  <p:childTnLst>
                                    <p:animEffect transition="out" filter="dissolve">
                                      <p:cBhvr>
                                        <p:cTn id="84" dur="500"/>
                                        <p:tgtEl>
                                          <p:spTgt spid="898109"/>
                                        </p:tgtEl>
                                      </p:cBhvr>
                                    </p:animEffect>
                                    <p:set>
                                      <p:cBhvr>
                                        <p:cTn id="85" dur="1" fill="hold">
                                          <p:stCondLst>
                                            <p:cond delay="499"/>
                                          </p:stCondLst>
                                        </p:cTn>
                                        <p:tgtEl>
                                          <p:spTgt spid="898109"/>
                                        </p:tgtEl>
                                        <p:attrNameLst>
                                          <p:attrName>style.visibility</p:attrName>
                                        </p:attrNameLst>
                                      </p:cBhvr>
                                      <p:to>
                                        <p:strVal val="hidden"/>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22" presetClass="entr" presetSubtype="1" fill="hold" nodeType="clickEffect">
                                  <p:stCondLst>
                                    <p:cond delay="0"/>
                                  </p:stCondLst>
                                  <p:childTnLst>
                                    <p:set>
                                      <p:cBhvr>
                                        <p:cTn id="89" dur="1" fill="hold">
                                          <p:stCondLst>
                                            <p:cond delay="0"/>
                                          </p:stCondLst>
                                        </p:cTn>
                                        <p:tgtEl>
                                          <p:spTgt spid="898099"/>
                                        </p:tgtEl>
                                        <p:attrNameLst>
                                          <p:attrName>style.visibility</p:attrName>
                                        </p:attrNameLst>
                                      </p:cBhvr>
                                      <p:to>
                                        <p:strVal val="visible"/>
                                      </p:to>
                                    </p:set>
                                    <p:animEffect transition="in" filter="wipe(up)">
                                      <p:cBhvr>
                                        <p:cTn id="90" dur="500"/>
                                        <p:tgtEl>
                                          <p:spTgt spid="898099"/>
                                        </p:tgtEl>
                                      </p:cBhvr>
                                    </p:animEffect>
                                  </p:childTnLst>
                                </p:cTn>
                              </p:par>
                            </p:childTnLst>
                          </p:cTn>
                        </p:par>
                        <p:par>
                          <p:cTn id="91" fill="hold" nodeType="afterGroup">
                            <p:stCondLst>
                              <p:cond delay="500"/>
                            </p:stCondLst>
                            <p:childTnLst>
                              <p:par>
                                <p:cTn id="92" presetID="9" presetClass="entr" presetSubtype="0" fill="hold" grpId="1" nodeType="afterEffect">
                                  <p:stCondLst>
                                    <p:cond delay="0"/>
                                  </p:stCondLst>
                                  <p:childTnLst>
                                    <p:set>
                                      <p:cBhvr>
                                        <p:cTn id="93" dur="1" fill="hold">
                                          <p:stCondLst>
                                            <p:cond delay="0"/>
                                          </p:stCondLst>
                                        </p:cTn>
                                        <p:tgtEl>
                                          <p:spTgt spid="898097"/>
                                        </p:tgtEl>
                                        <p:attrNameLst>
                                          <p:attrName>style.visibility</p:attrName>
                                        </p:attrNameLst>
                                      </p:cBhvr>
                                      <p:to>
                                        <p:strVal val="visible"/>
                                      </p:to>
                                    </p:set>
                                    <p:animEffect transition="in" filter="dissolve">
                                      <p:cBhvr>
                                        <p:cTn id="94" dur="500"/>
                                        <p:tgtEl>
                                          <p:spTgt spid="898097"/>
                                        </p:tgtEl>
                                      </p:cBhvr>
                                    </p:animEffect>
                                  </p:childTnLst>
                                </p:cTn>
                              </p:par>
                              <p:par>
                                <p:cTn id="95" presetID="9" presetClass="entr" presetSubtype="0" fill="hold" grpId="1" nodeType="withEffect">
                                  <p:stCondLst>
                                    <p:cond delay="0"/>
                                  </p:stCondLst>
                                  <p:childTnLst>
                                    <p:set>
                                      <p:cBhvr>
                                        <p:cTn id="96" dur="1" fill="hold">
                                          <p:stCondLst>
                                            <p:cond delay="0"/>
                                          </p:stCondLst>
                                        </p:cTn>
                                        <p:tgtEl>
                                          <p:spTgt spid="898107"/>
                                        </p:tgtEl>
                                        <p:attrNameLst>
                                          <p:attrName>style.visibility</p:attrName>
                                        </p:attrNameLst>
                                      </p:cBhvr>
                                      <p:to>
                                        <p:strVal val="visible"/>
                                      </p:to>
                                    </p:set>
                                    <p:animEffect transition="in" filter="dissolve">
                                      <p:cBhvr>
                                        <p:cTn id="97" dur="500"/>
                                        <p:tgtEl>
                                          <p:spTgt spid="898107"/>
                                        </p:tgtEl>
                                      </p:cBhvr>
                                    </p:animEffect>
                                  </p:childTnLst>
                                </p:cTn>
                              </p:par>
                              <p:par>
                                <p:cTn id="98" presetID="9" presetClass="entr" presetSubtype="0" fill="hold" grpId="1" nodeType="withEffect">
                                  <p:stCondLst>
                                    <p:cond delay="0"/>
                                  </p:stCondLst>
                                  <p:childTnLst>
                                    <p:set>
                                      <p:cBhvr>
                                        <p:cTn id="99" dur="1" fill="hold">
                                          <p:stCondLst>
                                            <p:cond delay="0"/>
                                          </p:stCondLst>
                                        </p:cTn>
                                        <p:tgtEl>
                                          <p:spTgt spid="898096"/>
                                        </p:tgtEl>
                                        <p:attrNameLst>
                                          <p:attrName>style.visibility</p:attrName>
                                        </p:attrNameLst>
                                      </p:cBhvr>
                                      <p:to>
                                        <p:strVal val="visible"/>
                                      </p:to>
                                    </p:set>
                                    <p:animEffect transition="in" filter="dissolve">
                                      <p:cBhvr>
                                        <p:cTn id="100" dur="500"/>
                                        <p:tgtEl>
                                          <p:spTgt spid="898096"/>
                                        </p:tgtEl>
                                      </p:cBhvr>
                                    </p:animEffect>
                                  </p:childTnLst>
                                </p:cTn>
                              </p:par>
                              <p:par>
                                <p:cTn id="101" presetID="9" presetClass="entr" presetSubtype="0" fill="hold" grpId="0" nodeType="withEffect">
                                  <p:stCondLst>
                                    <p:cond delay="0"/>
                                  </p:stCondLst>
                                  <p:childTnLst>
                                    <p:set>
                                      <p:cBhvr>
                                        <p:cTn id="102" dur="1" fill="hold">
                                          <p:stCondLst>
                                            <p:cond delay="0"/>
                                          </p:stCondLst>
                                        </p:cTn>
                                        <p:tgtEl>
                                          <p:spTgt spid="898640"/>
                                        </p:tgtEl>
                                        <p:attrNameLst>
                                          <p:attrName>style.visibility</p:attrName>
                                        </p:attrNameLst>
                                      </p:cBhvr>
                                      <p:to>
                                        <p:strVal val="visible"/>
                                      </p:to>
                                    </p:set>
                                    <p:animEffect transition="in" filter="dissolve">
                                      <p:cBhvr>
                                        <p:cTn id="103" dur="500"/>
                                        <p:tgtEl>
                                          <p:spTgt spid="898640"/>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grpId="0" nodeType="clickEffect">
                                  <p:stCondLst>
                                    <p:cond delay="0"/>
                                  </p:stCondLst>
                                  <p:childTnLst>
                                    <p:set>
                                      <p:cBhvr>
                                        <p:cTn id="107" dur="1" fill="hold">
                                          <p:stCondLst>
                                            <p:cond delay="0"/>
                                          </p:stCondLst>
                                        </p:cTn>
                                        <p:tgtEl>
                                          <p:spTgt spid="898127"/>
                                        </p:tgtEl>
                                        <p:attrNameLst>
                                          <p:attrName>style.visibility</p:attrName>
                                        </p:attrNameLst>
                                      </p:cBhvr>
                                      <p:to>
                                        <p:strVal val="visible"/>
                                      </p:to>
                                    </p:set>
                                    <p:animEffect transition="in" filter="dissolve">
                                      <p:cBhvr>
                                        <p:cTn id="108" dur="500"/>
                                        <p:tgtEl>
                                          <p:spTgt spid="898127"/>
                                        </p:tgtEl>
                                      </p:cBhvr>
                                    </p:animEffect>
                                  </p:childTnLst>
                                </p:cTn>
                              </p:par>
                              <p:par>
                                <p:cTn id="109" presetID="9" presetClass="entr" presetSubtype="0" fill="hold" grpId="0" nodeType="withEffect">
                                  <p:stCondLst>
                                    <p:cond delay="0"/>
                                  </p:stCondLst>
                                  <p:childTnLst>
                                    <p:set>
                                      <p:cBhvr>
                                        <p:cTn id="110" dur="1" fill="hold">
                                          <p:stCondLst>
                                            <p:cond delay="0"/>
                                          </p:stCondLst>
                                        </p:cTn>
                                        <p:tgtEl>
                                          <p:spTgt spid="898641"/>
                                        </p:tgtEl>
                                        <p:attrNameLst>
                                          <p:attrName>style.visibility</p:attrName>
                                        </p:attrNameLst>
                                      </p:cBhvr>
                                      <p:to>
                                        <p:strVal val="visible"/>
                                      </p:to>
                                    </p:set>
                                    <p:animEffect transition="in" filter="dissolve">
                                      <p:cBhvr>
                                        <p:cTn id="111" dur="500"/>
                                        <p:tgtEl>
                                          <p:spTgt spid="898641"/>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9" presetClass="entr" presetSubtype="0" fill="hold" grpId="0" nodeType="clickEffect">
                                  <p:stCondLst>
                                    <p:cond delay="0"/>
                                  </p:stCondLst>
                                  <p:childTnLst>
                                    <p:set>
                                      <p:cBhvr>
                                        <p:cTn id="115" dur="1" fill="hold">
                                          <p:stCondLst>
                                            <p:cond delay="0"/>
                                          </p:stCondLst>
                                        </p:cTn>
                                        <p:tgtEl>
                                          <p:spTgt spid="898128"/>
                                        </p:tgtEl>
                                        <p:attrNameLst>
                                          <p:attrName>style.visibility</p:attrName>
                                        </p:attrNameLst>
                                      </p:cBhvr>
                                      <p:to>
                                        <p:strVal val="visible"/>
                                      </p:to>
                                    </p:set>
                                    <p:animEffect transition="in" filter="dissolve">
                                      <p:cBhvr>
                                        <p:cTn id="116" dur="500"/>
                                        <p:tgtEl>
                                          <p:spTgt spid="898128"/>
                                        </p:tgtEl>
                                      </p:cBhvr>
                                    </p:animEffect>
                                  </p:childTnLst>
                                </p:cTn>
                              </p:par>
                            </p:childTnLst>
                          </p:cTn>
                        </p:par>
                        <p:par>
                          <p:cTn id="117" fill="hold" nodeType="afterGroup">
                            <p:stCondLst>
                              <p:cond delay="500"/>
                            </p:stCondLst>
                            <p:childTnLst>
                              <p:par>
                                <p:cTn id="118" presetID="9" presetClass="entr" presetSubtype="0" fill="hold" grpId="0" nodeType="afterEffect">
                                  <p:stCondLst>
                                    <p:cond delay="0"/>
                                  </p:stCondLst>
                                  <p:childTnLst>
                                    <p:set>
                                      <p:cBhvr>
                                        <p:cTn id="119" dur="1" fill="hold">
                                          <p:stCondLst>
                                            <p:cond delay="0"/>
                                          </p:stCondLst>
                                        </p:cTn>
                                        <p:tgtEl>
                                          <p:spTgt spid="898642"/>
                                        </p:tgtEl>
                                        <p:attrNameLst>
                                          <p:attrName>style.visibility</p:attrName>
                                        </p:attrNameLst>
                                      </p:cBhvr>
                                      <p:to>
                                        <p:strVal val="visible"/>
                                      </p:to>
                                    </p:set>
                                    <p:animEffect transition="in" filter="dissolve">
                                      <p:cBhvr>
                                        <p:cTn id="120" dur="500"/>
                                        <p:tgtEl>
                                          <p:spTgt spid="898642"/>
                                        </p:tgtEl>
                                      </p:cBhvr>
                                    </p:animEffect>
                                  </p:childTnLst>
                                </p:cTn>
                              </p:par>
                            </p:childTnLst>
                          </p:cTn>
                        </p:par>
                        <p:par>
                          <p:cTn id="121" fill="hold" nodeType="afterGroup">
                            <p:stCondLst>
                              <p:cond delay="1000"/>
                            </p:stCondLst>
                            <p:childTnLst>
                              <p:par>
                                <p:cTn id="122" presetID="9" presetClass="entr" presetSubtype="0" fill="hold" grpId="0" nodeType="afterEffect">
                                  <p:stCondLst>
                                    <p:cond delay="0"/>
                                  </p:stCondLst>
                                  <p:childTnLst>
                                    <p:set>
                                      <p:cBhvr>
                                        <p:cTn id="123" dur="1" fill="hold">
                                          <p:stCondLst>
                                            <p:cond delay="0"/>
                                          </p:stCondLst>
                                        </p:cTn>
                                        <p:tgtEl>
                                          <p:spTgt spid="898649"/>
                                        </p:tgtEl>
                                        <p:attrNameLst>
                                          <p:attrName>style.visibility</p:attrName>
                                        </p:attrNameLst>
                                      </p:cBhvr>
                                      <p:to>
                                        <p:strVal val="visible"/>
                                      </p:to>
                                    </p:set>
                                    <p:animEffect transition="in" filter="dissolve">
                                      <p:cBhvr>
                                        <p:cTn id="124" dur="500"/>
                                        <p:tgtEl>
                                          <p:spTgt spid="898649"/>
                                        </p:tgtEl>
                                      </p:cBhvr>
                                    </p:animEffect>
                                  </p:childTnLst>
                                </p:cTn>
                              </p:par>
                              <p:par>
                                <p:cTn id="125" presetID="9" presetClass="entr" presetSubtype="0" fill="hold" nodeType="withEffect">
                                  <p:stCondLst>
                                    <p:cond delay="0"/>
                                  </p:stCondLst>
                                  <p:childTnLst>
                                    <p:set>
                                      <p:cBhvr>
                                        <p:cTn id="126" dur="1" fill="hold">
                                          <p:stCondLst>
                                            <p:cond delay="0"/>
                                          </p:stCondLst>
                                        </p:cTn>
                                        <p:tgtEl>
                                          <p:spTgt spid="898129"/>
                                        </p:tgtEl>
                                        <p:attrNameLst>
                                          <p:attrName>style.visibility</p:attrName>
                                        </p:attrNameLst>
                                      </p:cBhvr>
                                      <p:to>
                                        <p:strVal val="visible"/>
                                      </p:to>
                                    </p:set>
                                    <p:animEffect transition="in" filter="dissolve">
                                      <p:cBhvr>
                                        <p:cTn id="127" dur="500"/>
                                        <p:tgtEl>
                                          <p:spTgt spid="898129"/>
                                        </p:tgtEl>
                                      </p:cBhvr>
                                    </p:animEffect>
                                  </p:childTnLst>
                                </p:cTn>
                              </p:par>
                              <p:par>
                                <p:cTn id="128" presetID="9" presetClass="entr" presetSubtype="0" fill="hold" grpId="0" nodeType="withEffect">
                                  <p:stCondLst>
                                    <p:cond delay="0"/>
                                  </p:stCondLst>
                                  <p:childTnLst>
                                    <p:set>
                                      <p:cBhvr>
                                        <p:cTn id="129" dur="1" fill="hold">
                                          <p:stCondLst>
                                            <p:cond delay="0"/>
                                          </p:stCondLst>
                                        </p:cTn>
                                        <p:tgtEl>
                                          <p:spTgt spid="898136"/>
                                        </p:tgtEl>
                                        <p:attrNameLst>
                                          <p:attrName>style.visibility</p:attrName>
                                        </p:attrNameLst>
                                      </p:cBhvr>
                                      <p:to>
                                        <p:strVal val="visible"/>
                                      </p:to>
                                    </p:set>
                                    <p:animEffect transition="in" filter="dissolve">
                                      <p:cBhvr>
                                        <p:cTn id="130" dur="500"/>
                                        <p:tgtEl>
                                          <p:spTgt spid="898136"/>
                                        </p:tgtEl>
                                      </p:cBhvr>
                                    </p:animEffect>
                                  </p:childTnLst>
                                </p:cTn>
                              </p:par>
                              <p:par>
                                <p:cTn id="131" presetID="9" presetClass="entr" presetSubtype="0" fill="hold" grpId="0" nodeType="withEffect">
                                  <p:stCondLst>
                                    <p:cond delay="0"/>
                                  </p:stCondLst>
                                  <p:childTnLst>
                                    <p:set>
                                      <p:cBhvr>
                                        <p:cTn id="132" dur="1" fill="hold">
                                          <p:stCondLst>
                                            <p:cond delay="0"/>
                                          </p:stCondLst>
                                        </p:cTn>
                                        <p:tgtEl>
                                          <p:spTgt spid="898137"/>
                                        </p:tgtEl>
                                        <p:attrNameLst>
                                          <p:attrName>style.visibility</p:attrName>
                                        </p:attrNameLst>
                                      </p:cBhvr>
                                      <p:to>
                                        <p:strVal val="visible"/>
                                      </p:to>
                                    </p:set>
                                    <p:animEffect transition="in" filter="dissolve">
                                      <p:cBhvr>
                                        <p:cTn id="133" dur="500"/>
                                        <p:tgtEl>
                                          <p:spTgt spid="898137"/>
                                        </p:tgtEl>
                                      </p:cBhvr>
                                    </p:animEffect>
                                  </p:childTnLst>
                                </p:cTn>
                              </p:par>
                              <p:par>
                                <p:cTn id="134" presetID="9" presetClass="entr" presetSubtype="0" fill="hold" grpId="0" nodeType="withEffect">
                                  <p:stCondLst>
                                    <p:cond delay="0"/>
                                  </p:stCondLst>
                                  <p:childTnLst>
                                    <p:set>
                                      <p:cBhvr>
                                        <p:cTn id="135" dur="1" fill="hold">
                                          <p:stCondLst>
                                            <p:cond delay="0"/>
                                          </p:stCondLst>
                                        </p:cTn>
                                        <p:tgtEl>
                                          <p:spTgt spid="898139"/>
                                        </p:tgtEl>
                                        <p:attrNameLst>
                                          <p:attrName>style.visibility</p:attrName>
                                        </p:attrNameLst>
                                      </p:cBhvr>
                                      <p:to>
                                        <p:strVal val="visible"/>
                                      </p:to>
                                    </p:set>
                                    <p:animEffect transition="in" filter="dissolve">
                                      <p:cBhvr>
                                        <p:cTn id="136" dur="500"/>
                                        <p:tgtEl>
                                          <p:spTgt spid="898139"/>
                                        </p:tgtEl>
                                      </p:cBhvr>
                                    </p:animEffect>
                                  </p:childTnLst>
                                </p:cTn>
                              </p:par>
                              <p:par>
                                <p:cTn id="137" presetID="9" presetClass="entr" presetSubtype="0" fill="hold" nodeType="withEffect">
                                  <p:stCondLst>
                                    <p:cond delay="0"/>
                                  </p:stCondLst>
                                  <p:childTnLst>
                                    <p:set>
                                      <p:cBhvr>
                                        <p:cTn id="138" dur="1" fill="hold">
                                          <p:stCondLst>
                                            <p:cond delay="0"/>
                                          </p:stCondLst>
                                        </p:cTn>
                                        <p:tgtEl>
                                          <p:spTgt spid="898140"/>
                                        </p:tgtEl>
                                        <p:attrNameLst>
                                          <p:attrName>style.visibility</p:attrName>
                                        </p:attrNameLst>
                                      </p:cBhvr>
                                      <p:to>
                                        <p:strVal val="visible"/>
                                      </p:to>
                                    </p:set>
                                    <p:animEffect transition="in" filter="dissolve">
                                      <p:cBhvr>
                                        <p:cTn id="139" dur="500"/>
                                        <p:tgtEl>
                                          <p:spTgt spid="898140"/>
                                        </p:tgtEl>
                                      </p:cBhvr>
                                    </p:animEffect>
                                  </p:childTnLst>
                                </p:cTn>
                              </p:par>
                              <p:par>
                                <p:cTn id="140" presetID="9" presetClass="entr" presetSubtype="0" fill="hold" nodeType="withEffect">
                                  <p:stCondLst>
                                    <p:cond delay="0"/>
                                  </p:stCondLst>
                                  <p:childTnLst>
                                    <p:set>
                                      <p:cBhvr>
                                        <p:cTn id="141" dur="1" fill="hold">
                                          <p:stCondLst>
                                            <p:cond delay="0"/>
                                          </p:stCondLst>
                                        </p:cTn>
                                        <p:tgtEl>
                                          <p:spTgt spid="898478"/>
                                        </p:tgtEl>
                                        <p:attrNameLst>
                                          <p:attrName>style.visibility</p:attrName>
                                        </p:attrNameLst>
                                      </p:cBhvr>
                                      <p:to>
                                        <p:strVal val="visible"/>
                                      </p:to>
                                    </p:set>
                                    <p:animEffect transition="in" filter="dissolve">
                                      <p:cBhvr>
                                        <p:cTn id="142" dur="500"/>
                                        <p:tgtEl>
                                          <p:spTgt spid="898478"/>
                                        </p:tgtEl>
                                      </p:cBhvr>
                                    </p:animEffect>
                                  </p:childTnLst>
                                </p:cTn>
                              </p:par>
                              <p:par>
                                <p:cTn id="143" presetID="9" presetClass="entr" presetSubtype="0" fill="hold" nodeType="withEffect">
                                  <p:stCondLst>
                                    <p:cond delay="0"/>
                                  </p:stCondLst>
                                  <p:childTnLst>
                                    <p:set>
                                      <p:cBhvr>
                                        <p:cTn id="144" dur="1" fill="hold">
                                          <p:stCondLst>
                                            <p:cond delay="0"/>
                                          </p:stCondLst>
                                        </p:cTn>
                                        <p:tgtEl>
                                          <p:spTgt spid="898485"/>
                                        </p:tgtEl>
                                        <p:attrNameLst>
                                          <p:attrName>style.visibility</p:attrName>
                                        </p:attrNameLst>
                                      </p:cBhvr>
                                      <p:to>
                                        <p:strVal val="visible"/>
                                      </p:to>
                                    </p:set>
                                    <p:animEffect transition="in" filter="dissolve">
                                      <p:cBhvr>
                                        <p:cTn id="145" dur="500"/>
                                        <p:tgtEl>
                                          <p:spTgt spid="898485"/>
                                        </p:tgtEl>
                                      </p:cBhvr>
                                    </p:animEffect>
                                  </p:childTnLst>
                                </p:cTn>
                              </p:par>
                              <p:par>
                                <p:cTn id="146" presetID="9" presetClass="entr" presetSubtype="0" fill="hold" nodeType="withEffect">
                                  <p:stCondLst>
                                    <p:cond delay="0"/>
                                  </p:stCondLst>
                                  <p:childTnLst>
                                    <p:set>
                                      <p:cBhvr>
                                        <p:cTn id="147" dur="1" fill="hold">
                                          <p:stCondLst>
                                            <p:cond delay="0"/>
                                          </p:stCondLst>
                                        </p:cTn>
                                        <p:tgtEl>
                                          <p:spTgt spid="898623"/>
                                        </p:tgtEl>
                                        <p:attrNameLst>
                                          <p:attrName>style.visibility</p:attrName>
                                        </p:attrNameLst>
                                      </p:cBhvr>
                                      <p:to>
                                        <p:strVal val="visible"/>
                                      </p:to>
                                    </p:set>
                                    <p:animEffect transition="in" filter="dissolve">
                                      <p:cBhvr>
                                        <p:cTn id="148" dur="500"/>
                                        <p:tgtEl>
                                          <p:spTgt spid="898623"/>
                                        </p:tgtEl>
                                      </p:cBhvr>
                                    </p:animEffec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8" fill="hold" nodeType="clickEffect">
                                  <p:stCondLst>
                                    <p:cond delay="0"/>
                                  </p:stCondLst>
                                  <p:childTnLst>
                                    <p:set>
                                      <p:cBhvr>
                                        <p:cTn id="152" dur="1" fill="hold">
                                          <p:stCondLst>
                                            <p:cond delay="0"/>
                                          </p:stCondLst>
                                        </p:cTn>
                                        <p:tgtEl>
                                          <p:spTgt spid="898495"/>
                                        </p:tgtEl>
                                        <p:attrNameLst>
                                          <p:attrName>style.visibility</p:attrName>
                                        </p:attrNameLst>
                                      </p:cBhvr>
                                      <p:to>
                                        <p:strVal val="visible"/>
                                      </p:to>
                                    </p:set>
                                    <p:animEffect transition="in" filter="wipe(left)">
                                      <p:cBhvr>
                                        <p:cTn id="153" dur="500"/>
                                        <p:tgtEl>
                                          <p:spTgt spid="898495"/>
                                        </p:tgtEl>
                                      </p:cBhvr>
                                    </p:animEffec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9" presetClass="entr" presetSubtype="0" fill="hold" nodeType="clickEffect">
                                  <p:stCondLst>
                                    <p:cond delay="0"/>
                                  </p:stCondLst>
                                  <p:childTnLst>
                                    <p:set>
                                      <p:cBhvr>
                                        <p:cTn id="157" dur="1" fill="hold">
                                          <p:stCondLst>
                                            <p:cond delay="0"/>
                                          </p:stCondLst>
                                        </p:cTn>
                                        <p:tgtEl>
                                          <p:spTgt spid="898051"/>
                                        </p:tgtEl>
                                        <p:attrNameLst>
                                          <p:attrName>style.visibility</p:attrName>
                                        </p:attrNameLst>
                                      </p:cBhvr>
                                      <p:to>
                                        <p:strVal val="visible"/>
                                      </p:to>
                                    </p:set>
                                    <p:animEffect transition="in" filter="dissolve">
                                      <p:cBhvr>
                                        <p:cTn id="158" dur="500"/>
                                        <p:tgtEl>
                                          <p:spTgt spid="898051"/>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22" presetClass="entr" presetSubtype="8" fill="hold" nodeType="clickEffect">
                                  <p:stCondLst>
                                    <p:cond delay="0"/>
                                  </p:stCondLst>
                                  <p:childTnLst>
                                    <p:set>
                                      <p:cBhvr>
                                        <p:cTn id="162" dur="1" fill="hold">
                                          <p:stCondLst>
                                            <p:cond delay="0"/>
                                          </p:stCondLst>
                                        </p:cTn>
                                        <p:tgtEl>
                                          <p:spTgt spid="898626"/>
                                        </p:tgtEl>
                                        <p:attrNameLst>
                                          <p:attrName>style.visibility</p:attrName>
                                        </p:attrNameLst>
                                      </p:cBhvr>
                                      <p:to>
                                        <p:strVal val="visible"/>
                                      </p:to>
                                    </p:set>
                                    <p:animEffect transition="in" filter="wipe(left)">
                                      <p:cBhvr>
                                        <p:cTn id="163" dur="500"/>
                                        <p:tgtEl>
                                          <p:spTgt spid="898626"/>
                                        </p:tgtEl>
                                      </p:cBhvr>
                                    </p:animEffect>
                                  </p:childTnLst>
                                </p:cTn>
                              </p:par>
                            </p:childTnLst>
                          </p:cTn>
                        </p:par>
                        <p:par>
                          <p:cTn id="164" fill="hold" nodeType="afterGroup">
                            <p:stCondLst>
                              <p:cond delay="500"/>
                            </p:stCondLst>
                            <p:childTnLst>
                              <p:par>
                                <p:cTn id="165" presetID="9" presetClass="entr" presetSubtype="0" fill="hold" nodeType="afterEffect">
                                  <p:stCondLst>
                                    <p:cond delay="0"/>
                                  </p:stCondLst>
                                  <p:childTnLst>
                                    <p:set>
                                      <p:cBhvr>
                                        <p:cTn id="166" dur="1" fill="hold">
                                          <p:stCondLst>
                                            <p:cond delay="0"/>
                                          </p:stCondLst>
                                        </p:cTn>
                                        <p:tgtEl>
                                          <p:spTgt spid="898079"/>
                                        </p:tgtEl>
                                        <p:attrNameLst>
                                          <p:attrName>style.visibility</p:attrName>
                                        </p:attrNameLst>
                                      </p:cBhvr>
                                      <p:to>
                                        <p:strVal val="visible"/>
                                      </p:to>
                                    </p:set>
                                    <p:animEffect transition="in" filter="dissolve">
                                      <p:cBhvr>
                                        <p:cTn id="167" dur="500"/>
                                        <p:tgtEl>
                                          <p:spTgt spid="898079"/>
                                        </p:tgtEl>
                                      </p:cBhvr>
                                    </p:animEffect>
                                  </p:childTnLst>
                                </p:cTn>
                              </p:par>
                            </p:childTnLst>
                          </p:cTn>
                        </p:par>
                        <p:par>
                          <p:cTn id="168" fill="hold" nodeType="afterGroup">
                            <p:stCondLst>
                              <p:cond delay="1000"/>
                            </p:stCondLst>
                            <p:childTnLst>
                              <p:par>
                                <p:cTn id="169" presetID="9" presetClass="entr" presetSubtype="0" fill="hold" grpId="0" nodeType="afterEffect">
                                  <p:stCondLst>
                                    <p:cond delay="0"/>
                                  </p:stCondLst>
                                  <p:childTnLst>
                                    <p:set>
                                      <p:cBhvr>
                                        <p:cTn id="170" dur="1" fill="hold">
                                          <p:stCondLst>
                                            <p:cond delay="0"/>
                                          </p:stCondLst>
                                        </p:cTn>
                                        <p:tgtEl>
                                          <p:spTgt spid="898093"/>
                                        </p:tgtEl>
                                        <p:attrNameLst>
                                          <p:attrName>style.visibility</p:attrName>
                                        </p:attrNameLst>
                                      </p:cBhvr>
                                      <p:to>
                                        <p:strVal val="visible"/>
                                      </p:to>
                                    </p:set>
                                    <p:animEffect transition="in" filter="dissolve">
                                      <p:cBhvr>
                                        <p:cTn id="171" dur="500"/>
                                        <p:tgtEl>
                                          <p:spTgt spid="898093"/>
                                        </p:tgtEl>
                                      </p:cBhvr>
                                    </p:animEffect>
                                  </p:childTnLst>
                                </p:cTn>
                              </p:par>
                            </p:childTnLst>
                          </p:cTn>
                        </p:par>
                      </p:childTnLst>
                    </p:cTn>
                  </p:par>
                  <p:par>
                    <p:cTn id="172" fill="hold" nodeType="clickPar">
                      <p:stCondLst>
                        <p:cond delay="indefinite"/>
                      </p:stCondLst>
                      <p:childTnLst>
                        <p:par>
                          <p:cTn id="173" fill="hold" nodeType="withGroup">
                            <p:stCondLst>
                              <p:cond delay="0"/>
                            </p:stCondLst>
                            <p:childTnLst>
                              <p:par>
                                <p:cTn id="174" presetID="22" presetClass="entr" presetSubtype="2" fill="hold" nodeType="clickEffect">
                                  <p:stCondLst>
                                    <p:cond delay="0"/>
                                  </p:stCondLst>
                                  <p:childTnLst>
                                    <p:set>
                                      <p:cBhvr>
                                        <p:cTn id="175" dur="1" fill="hold">
                                          <p:stCondLst>
                                            <p:cond delay="0"/>
                                          </p:stCondLst>
                                        </p:cTn>
                                        <p:tgtEl>
                                          <p:spTgt spid="898633"/>
                                        </p:tgtEl>
                                        <p:attrNameLst>
                                          <p:attrName>style.visibility</p:attrName>
                                        </p:attrNameLst>
                                      </p:cBhvr>
                                      <p:to>
                                        <p:strVal val="visible"/>
                                      </p:to>
                                    </p:set>
                                    <p:animEffect transition="in" filter="wipe(right)">
                                      <p:cBhvr>
                                        <p:cTn id="176" dur="500"/>
                                        <p:tgtEl>
                                          <p:spTgt spid="898633"/>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9" presetClass="entr" presetSubtype="0" fill="hold" grpId="0" nodeType="clickEffect">
                                  <p:stCondLst>
                                    <p:cond delay="0"/>
                                  </p:stCondLst>
                                  <p:childTnLst>
                                    <p:set>
                                      <p:cBhvr>
                                        <p:cTn id="180" dur="1" fill="hold">
                                          <p:stCondLst>
                                            <p:cond delay="0"/>
                                          </p:stCondLst>
                                        </p:cTn>
                                        <p:tgtEl>
                                          <p:spTgt spid="898138"/>
                                        </p:tgtEl>
                                        <p:attrNameLst>
                                          <p:attrName>style.visibility</p:attrName>
                                        </p:attrNameLst>
                                      </p:cBhvr>
                                      <p:to>
                                        <p:strVal val="visible"/>
                                      </p:to>
                                    </p:set>
                                    <p:animEffect transition="in" filter="dissolve">
                                      <p:cBhvr>
                                        <p:cTn id="181" dur="500"/>
                                        <p:tgtEl>
                                          <p:spTgt spid="898138"/>
                                        </p:tgtEl>
                                      </p:cBhvr>
                                    </p:animEffect>
                                  </p:childTnLst>
                                </p:cTn>
                              </p:par>
                              <p:par>
                                <p:cTn id="182" presetID="9" presetClass="entr" presetSubtype="0" fill="hold" grpId="0" nodeType="withEffect">
                                  <p:stCondLst>
                                    <p:cond delay="0"/>
                                  </p:stCondLst>
                                  <p:childTnLst>
                                    <p:set>
                                      <p:cBhvr>
                                        <p:cTn id="183" dur="1" fill="hold">
                                          <p:stCondLst>
                                            <p:cond delay="0"/>
                                          </p:stCondLst>
                                        </p:cTn>
                                        <p:tgtEl>
                                          <p:spTgt spid="898152"/>
                                        </p:tgtEl>
                                        <p:attrNameLst>
                                          <p:attrName>style.visibility</p:attrName>
                                        </p:attrNameLst>
                                      </p:cBhvr>
                                      <p:to>
                                        <p:strVal val="visible"/>
                                      </p:to>
                                    </p:set>
                                    <p:animEffect transition="in" filter="dissolve">
                                      <p:cBhvr>
                                        <p:cTn id="184" dur="500"/>
                                        <p:tgtEl>
                                          <p:spTgt spid="898152"/>
                                        </p:tgtEl>
                                      </p:cBhvr>
                                    </p:animEffect>
                                  </p:childTnLst>
                                </p:cTn>
                              </p:par>
                            </p:childTnLst>
                          </p:cTn>
                        </p:par>
                        <p:par>
                          <p:cTn id="185" fill="hold" nodeType="afterGroup">
                            <p:stCondLst>
                              <p:cond delay="500"/>
                            </p:stCondLst>
                            <p:childTnLst>
                              <p:par>
                                <p:cTn id="186" presetID="22" presetClass="entr" presetSubtype="8" fill="hold" nodeType="afterEffect">
                                  <p:stCondLst>
                                    <p:cond delay="0"/>
                                  </p:stCondLst>
                                  <p:childTnLst>
                                    <p:set>
                                      <p:cBhvr>
                                        <p:cTn id="187" dur="1" fill="hold">
                                          <p:stCondLst>
                                            <p:cond delay="0"/>
                                          </p:stCondLst>
                                        </p:cTn>
                                        <p:tgtEl>
                                          <p:spTgt spid="898153"/>
                                        </p:tgtEl>
                                        <p:attrNameLst>
                                          <p:attrName>style.visibility</p:attrName>
                                        </p:attrNameLst>
                                      </p:cBhvr>
                                      <p:to>
                                        <p:strVal val="visible"/>
                                      </p:to>
                                    </p:set>
                                    <p:animEffect transition="in" filter="wipe(left)">
                                      <p:cBhvr>
                                        <p:cTn id="188" dur="500"/>
                                        <p:tgtEl>
                                          <p:spTgt spid="898153"/>
                                        </p:tgtEl>
                                      </p:cBhvr>
                                    </p:animEffect>
                                  </p:childTnLst>
                                </p:cTn>
                              </p:par>
                            </p:childTnLst>
                          </p:cTn>
                        </p:par>
                      </p:childTnLst>
                    </p:cTn>
                  </p:par>
                  <p:par>
                    <p:cTn id="189" fill="hold" nodeType="clickPar">
                      <p:stCondLst>
                        <p:cond delay="indefinite"/>
                      </p:stCondLst>
                      <p:childTnLst>
                        <p:par>
                          <p:cTn id="190" fill="hold" nodeType="withGroup">
                            <p:stCondLst>
                              <p:cond delay="0"/>
                            </p:stCondLst>
                            <p:childTnLst>
                              <p:par>
                                <p:cTn id="191" presetID="9" presetClass="entr" presetSubtype="0" fill="hold" nodeType="clickEffect">
                                  <p:stCondLst>
                                    <p:cond delay="0"/>
                                  </p:stCondLst>
                                  <p:childTnLst>
                                    <p:set>
                                      <p:cBhvr>
                                        <p:cTn id="192" dur="1" fill="hold">
                                          <p:stCondLst>
                                            <p:cond delay="0"/>
                                          </p:stCondLst>
                                        </p:cTn>
                                        <p:tgtEl>
                                          <p:spTgt spid="898058"/>
                                        </p:tgtEl>
                                        <p:attrNameLst>
                                          <p:attrName>style.visibility</p:attrName>
                                        </p:attrNameLst>
                                      </p:cBhvr>
                                      <p:to>
                                        <p:strVal val="visible"/>
                                      </p:to>
                                    </p:set>
                                    <p:animEffect transition="in" filter="dissolve">
                                      <p:cBhvr>
                                        <p:cTn id="193" dur="500"/>
                                        <p:tgtEl>
                                          <p:spTgt spid="898058"/>
                                        </p:tgtEl>
                                      </p:cBhvr>
                                    </p:animEffect>
                                  </p:childTnLst>
                                </p:cTn>
                              </p:par>
                            </p:childTnLst>
                          </p:cTn>
                        </p:par>
                      </p:childTnLst>
                    </p:cTn>
                  </p:par>
                  <p:par>
                    <p:cTn id="194" fill="hold" nodeType="clickPar">
                      <p:stCondLst>
                        <p:cond delay="indefinite"/>
                      </p:stCondLst>
                      <p:childTnLst>
                        <p:par>
                          <p:cTn id="195" fill="hold" nodeType="withGroup">
                            <p:stCondLst>
                              <p:cond delay="0"/>
                            </p:stCondLst>
                            <p:childTnLst>
                              <p:par>
                                <p:cTn id="196" presetID="9" presetClass="entr" presetSubtype="0" fill="hold" nodeType="clickEffect">
                                  <p:stCondLst>
                                    <p:cond delay="0"/>
                                  </p:stCondLst>
                                  <p:childTnLst>
                                    <p:set>
                                      <p:cBhvr>
                                        <p:cTn id="197" dur="1" fill="hold">
                                          <p:stCondLst>
                                            <p:cond delay="0"/>
                                          </p:stCondLst>
                                        </p:cTn>
                                        <p:tgtEl>
                                          <p:spTgt spid="898646"/>
                                        </p:tgtEl>
                                        <p:attrNameLst>
                                          <p:attrName>style.visibility</p:attrName>
                                        </p:attrNameLst>
                                      </p:cBhvr>
                                      <p:to>
                                        <p:strVal val="visible"/>
                                      </p:to>
                                    </p:set>
                                    <p:animEffect transition="in" filter="dissolve">
                                      <p:cBhvr>
                                        <p:cTn id="198" dur="500"/>
                                        <p:tgtEl>
                                          <p:spTgt spid="898646"/>
                                        </p:tgtEl>
                                      </p:cBhvr>
                                    </p:animEffect>
                                  </p:childTnLst>
                                </p:cTn>
                              </p:par>
                            </p:childTnLst>
                          </p:cTn>
                        </p:par>
                        <p:par>
                          <p:cTn id="199" fill="hold" nodeType="afterGroup">
                            <p:stCondLst>
                              <p:cond delay="500"/>
                            </p:stCondLst>
                            <p:childTnLst>
                              <p:par>
                                <p:cTn id="200" presetID="9" presetClass="entr" presetSubtype="0" fill="hold" nodeType="afterEffect">
                                  <p:stCondLst>
                                    <p:cond delay="0"/>
                                  </p:stCondLst>
                                  <p:childTnLst>
                                    <p:set>
                                      <p:cBhvr>
                                        <p:cTn id="201" dur="1" fill="hold">
                                          <p:stCondLst>
                                            <p:cond delay="0"/>
                                          </p:stCondLst>
                                        </p:cTn>
                                        <p:tgtEl>
                                          <p:spTgt spid="898643"/>
                                        </p:tgtEl>
                                        <p:attrNameLst>
                                          <p:attrName>style.visibility</p:attrName>
                                        </p:attrNameLst>
                                      </p:cBhvr>
                                      <p:to>
                                        <p:strVal val="visible"/>
                                      </p:to>
                                    </p:set>
                                    <p:animEffect transition="in" filter="dissolve">
                                      <p:cBhvr>
                                        <p:cTn id="202" dur="500"/>
                                        <p:tgtEl>
                                          <p:spTgt spid="898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8093" grpId="0"/>
      <p:bldP spid="898094" grpId="0"/>
      <p:bldP spid="898094" grpId="1"/>
      <p:bldP spid="898095" grpId="0"/>
      <p:bldP spid="898095" grpId="1"/>
      <p:bldP spid="898096" grpId="0"/>
      <p:bldP spid="898096" grpId="1"/>
      <p:bldP spid="898097" grpId="0"/>
      <p:bldP spid="898097" grpId="1"/>
      <p:bldP spid="898098" grpId="0"/>
      <p:bldP spid="898105" grpId="0" animBg="1"/>
      <p:bldP spid="898106" grpId="0"/>
      <p:bldP spid="898107" grpId="0"/>
      <p:bldP spid="898107" grpId="1"/>
      <p:bldP spid="898108" grpId="0"/>
      <p:bldP spid="898118" grpId="0"/>
      <p:bldP spid="898125" grpId="0"/>
      <p:bldP spid="898126" grpId="0"/>
      <p:bldP spid="898127" grpId="0"/>
      <p:bldP spid="898128" grpId="0"/>
      <p:bldP spid="898136" grpId="0" animBg="1"/>
      <p:bldP spid="898137" grpId="0" animBg="1"/>
      <p:bldP spid="898138" grpId="0"/>
      <p:bldP spid="898139" grpId="0" animBg="1"/>
      <p:bldP spid="898152" grpId="0" animBg="1"/>
      <p:bldP spid="898640" grpId="0"/>
      <p:bldP spid="898641" grpId="0"/>
      <p:bldP spid="898642" grpId="0"/>
      <p:bldP spid="898649" grpId="0"/>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a:xfrm>
            <a:off x="0" y="371475"/>
            <a:ext cx="9144000" cy="1143000"/>
          </a:xfrm>
        </p:spPr>
        <p:txBody>
          <a:bodyPr/>
          <a:lstStyle/>
          <a:p>
            <a:pPr>
              <a:lnSpc>
                <a:spcPct val="80000"/>
              </a:lnSpc>
            </a:pPr>
            <a:r>
              <a:rPr lang="en-US" sz="4000" i="1" smtClean="0">
                <a:latin typeface="Arial Narrow" pitchFamily="34" charset="0"/>
              </a:rPr>
              <a:t>Human</a:t>
            </a:r>
            <a:r>
              <a:rPr lang="en-US" sz="4000" smtClean="0">
                <a:latin typeface="Arial Narrow" pitchFamily="34" charset="0"/>
              </a:rPr>
              <a:t> RBCs: Effect of AQP1 Knockout</a:t>
            </a:r>
            <a:br>
              <a:rPr lang="en-US" sz="4000" smtClean="0">
                <a:latin typeface="Arial Narrow" pitchFamily="34" charset="0"/>
              </a:rPr>
            </a:br>
            <a:r>
              <a:rPr lang="en-US" sz="4000" smtClean="0">
                <a:latin typeface="Arial Narrow" pitchFamily="34" charset="0"/>
              </a:rPr>
              <a:t>on CO</a:t>
            </a:r>
            <a:r>
              <a:rPr lang="en-US" sz="4000" baseline="-25000" smtClean="0">
                <a:latin typeface="Arial Narrow" pitchFamily="34" charset="0"/>
              </a:rPr>
              <a:t>2</a:t>
            </a:r>
            <a:r>
              <a:rPr lang="en-US" sz="4000" smtClean="0">
                <a:latin typeface="Arial Narrow" pitchFamily="34" charset="0"/>
              </a:rPr>
              <a:t> Permeability</a:t>
            </a:r>
          </a:p>
        </p:txBody>
      </p:sp>
      <p:grpSp>
        <p:nvGrpSpPr>
          <p:cNvPr id="78851" name="Group 3"/>
          <p:cNvGrpSpPr>
            <a:grpSpLocks/>
          </p:cNvGrpSpPr>
          <p:nvPr/>
        </p:nvGrpSpPr>
        <p:grpSpPr bwMode="auto">
          <a:xfrm>
            <a:off x="2273300" y="1590675"/>
            <a:ext cx="4565650" cy="0"/>
            <a:chOff x="0" y="672"/>
            <a:chExt cx="2876" cy="0"/>
          </a:xfrm>
        </p:grpSpPr>
        <p:sp>
          <p:nvSpPr>
            <p:cNvPr id="78969"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70"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0102" name="Rectangle 6"/>
          <p:cNvSpPr>
            <a:spLocks noChangeArrowheads="1"/>
          </p:cNvSpPr>
          <p:nvPr/>
        </p:nvSpPr>
        <p:spPr bwMode="auto">
          <a:xfrm rot="4500000">
            <a:off x="3044826" y="54784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b="1">
                <a:solidFill>
                  <a:srgbClr val="000000"/>
                </a:solidFill>
                <a:latin typeface="Arial Narrow" pitchFamily="34" charset="0"/>
              </a:rPr>
              <a:t>no inhibitor</a:t>
            </a:r>
            <a:endParaRPr lang="en-US" sz="1600">
              <a:solidFill>
                <a:schemeClr val="tx1"/>
              </a:solidFill>
              <a:latin typeface="Arial Narrow" pitchFamily="34" charset="0"/>
            </a:endParaRPr>
          </a:p>
        </p:txBody>
      </p:sp>
      <p:sp>
        <p:nvSpPr>
          <p:cNvPr id="900103" name="Rectangle 7"/>
          <p:cNvSpPr>
            <a:spLocks noChangeArrowheads="1"/>
          </p:cNvSpPr>
          <p:nvPr/>
        </p:nvSpPr>
        <p:spPr bwMode="auto">
          <a:xfrm rot="4500000">
            <a:off x="3534569" y="5547519"/>
            <a:ext cx="10620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b="1">
                <a:solidFill>
                  <a:srgbClr val="000000"/>
                </a:solidFill>
                <a:latin typeface="Arial Narrow" pitchFamily="34" charset="0"/>
              </a:rPr>
              <a:t>1 mM pCMBS</a:t>
            </a:r>
            <a:endParaRPr lang="en-US" sz="1600">
              <a:solidFill>
                <a:schemeClr val="tx1"/>
              </a:solidFill>
              <a:latin typeface="Arial Narrow" pitchFamily="34" charset="0"/>
            </a:endParaRPr>
          </a:p>
        </p:txBody>
      </p:sp>
      <p:sp>
        <p:nvSpPr>
          <p:cNvPr id="900104" name="Rectangle 8"/>
          <p:cNvSpPr>
            <a:spLocks noChangeArrowheads="1"/>
          </p:cNvSpPr>
          <p:nvPr/>
        </p:nvSpPr>
        <p:spPr bwMode="auto">
          <a:xfrm rot="4500000">
            <a:off x="4126707" y="5553869"/>
            <a:ext cx="10620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b="1">
                <a:solidFill>
                  <a:srgbClr val="000000"/>
                </a:solidFill>
                <a:latin typeface="Arial Narrow" pitchFamily="34" charset="0"/>
              </a:rPr>
              <a:t>2 mM pCMBS</a:t>
            </a:r>
            <a:endParaRPr lang="en-US" sz="1600">
              <a:solidFill>
                <a:schemeClr val="tx1"/>
              </a:solidFill>
              <a:latin typeface="Arial Narrow" pitchFamily="34" charset="0"/>
            </a:endParaRPr>
          </a:p>
        </p:txBody>
      </p:sp>
      <p:sp>
        <p:nvSpPr>
          <p:cNvPr id="900105" name="Rectangle 9"/>
          <p:cNvSpPr>
            <a:spLocks noChangeArrowheads="1"/>
          </p:cNvSpPr>
          <p:nvPr/>
        </p:nvSpPr>
        <p:spPr bwMode="auto">
          <a:xfrm rot="4500000">
            <a:off x="4698207" y="5550694"/>
            <a:ext cx="10620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b="1">
                <a:solidFill>
                  <a:srgbClr val="000000"/>
                </a:solidFill>
                <a:latin typeface="Arial Narrow" pitchFamily="34" charset="0"/>
              </a:rPr>
              <a:t>3 mM pCMBS</a:t>
            </a:r>
            <a:endParaRPr lang="en-US" sz="1600">
              <a:solidFill>
                <a:schemeClr val="tx1"/>
              </a:solidFill>
              <a:latin typeface="Arial Narrow" pitchFamily="34" charset="0"/>
            </a:endParaRPr>
          </a:p>
        </p:txBody>
      </p:sp>
      <p:sp>
        <p:nvSpPr>
          <p:cNvPr id="900106" name="Rectangle 10"/>
          <p:cNvSpPr>
            <a:spLocks noChangeArrowheads="1"/>
          </p:cNvSpPr>
          <p:nvPr/>
        </p:nvSpPr>
        <p:spPr bwMode="auto">
          <a:xfrm rot="4500000">
            <a:off x="5286375" y="5483225"/>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b="1">
                <a:solidFill>
                  <a:srgbClr val="000000"/>
                </a:solidFill>
                <a:latin typeface="Arial Narrow" pitchFamily="34" charset="0"/>
              </a:rPr>
              <a:t>10 µM DIDS</a:t>
            </a:r>
            <a:endParaRPr lang="en-US" sz="1600">
              <a:solidFill>
                <a:schemeClr val="tx1"/>
              </a:solidFill>
              <a:latin typeface="Arial Narrow" pitchFamily="34" charset="0"/>
            </a:endParaRPr>
          </a:p>
        </p:txBody>
      </p:sp>
      <p:sp>
        <p:nvSpPr>
          <p:cNvPr id="900107" name="Rectangle 11"/>
          <p:cNvSpPr>
            <a:spLocks noChangeArrowheads="1"/>
          </p:cNvSpPr>
          <p:nvPr/>
        </p:nvSpPr>
        <p:spPr bwMode="auto">
          <a:xfrm rot="4500000">
            <a:off x="5805488" y="5527675"/>
            <a:ext cx="10223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b="1">
                <a:solidFill>
                  <a:srgbClr val="000000"/>
                </a:solidFill>
                <a:latin typeface="Arial Narrow" pitchFamily="34" charset="0"/>
              </a:rPr>
              <a:t>100 µM DIDS</a:t>
            </a:r>
            <a:endParaRPr lang="en-US" sz="1600">
              <a:solidFill>
                <a:schemeClr val="tx1"/>
              </a:solidFill>
              <a:latin typeface="Arial Narrow" pitchFamily="34" charset="0"/>
            </a:endParaRPr>
          </a:p>
        </p:txBody>
      </p:sp>
      <p:grpSp>
        <p:nvGrpSpPr>
          <p:cNvPr id="78858" name="Group 12"/>
          <p:cNvGrpSpPr>
            <a:grpSpLocks/>
          </p:cNvGrpSpPr>
          <p:nvPr/>
        </p:nvGrpSpPr>
        <p:grpSpPr bwMode="auto">
          <a:xfrm>
            <a:off x="2451100" y="2108200"/>
            <a:ext cx="322263" cy="3038475"/>
            <a:chOff x="2900" y="1328"/>
            <a:chExt cx="203" cy="1914"/>
          </a:xfrm>
        </p:grpSpPr>
        <p:sp>
          <p:nvSpPr>
            <p:cNvPr id="78963" name="Rectangle 13"/>
            <p:cNvSpPr>
              <a:spLocks noChangeAspect="1" noChangeArrowheads="1"/>
            </p:cNvSpPr>
            <p:nvPr/>
          </p:nvSpPr>
          <p:spPr bwMode="auto">
            <a:xfrm>
              <a:off x="2900" y="3088"/>
              <a:ext cx="20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78964" name="Rectangle 14"/>
            <p:cNvSpPr>
              <a:spLocks noChangeAspect="1" noChangeArrowheads="1"/>
            </p:cNvSpPr>
            <p:nvPr/>
          </p:nvSpPr>
          <p:spPr bwMode="auto">
            <a:xfrm>
              <a:off x="2900" y="2737"/>
              <a:ext cx="20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0.05</a:t>
              </a:r>
              <a:endParaRPr lang="en-US" sz="1600">
                <a:solidFill>
                  <a:schemeClr val="tx1"/>
                </a:solidFill>
                <a:latin typeface="Arial Narrow" pitchFamily="34" charset="0"/>
              </a:endParaRPr>
            </a:p>
          </p:txBody>
        </p:sp>
        <p:sp>
          <p:nvSpPr>
            <p:cNvPr id="78965" name="Rectangle 15"/>
            <p:cNvSpPr>
              <a:spLocks noChangeAspect="1" noChangeArrowheads="1"/>
            </p:cNvSpPr>
            <p:nvPr/>
          </p:nvSpPr>
          <p:spPr bwMode="auto">
            <a:xfrm>
              <a:off x="2900" y="2384"/>
              <a:ext cx="20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0.10</a:t>
              </a:r>
              <a:endParaRPr lang="en-US" sz="1600">
                <a:solidFill>
                  <a:schemeClr val="tx1"/>
                </a:solidFill>
                <a:latin typeface="Arial Narrow" pitchFamily="34" charset="0"/>
              </a:endParaRPr>
            </a:p>
          </p:txBody>
        </p:sp>
        <p:sp>
          <p:nvSpPr>
            <p:cNvPr id="78966" name="Rectangle 16"/>
            <p:cNvSpPr>
              <a:spLocks noChangeAspect="1" noChangeArrowheads="1"/>
            </p:cNvSpPr>
            <p:nvPr/>
          </p:nvSpPr>
          <p:spPr bwMode="auto">
            <a:xfrm>
              <a:off x="2900" y="2032"/>
              <a:ext cx="20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0.15</a:t>
              </a:r>
              <a:endParaRPr lang="en-US" sz="1600">
                <a:solidFill>
                  <a:schemeClr val="tx1"/>
                </a:solidFill>
                <a:latin typeface="Arial Narrow" pitchFamily="34" charset="0"/>
              </a:endParaRPr>
            </a:p>
          </p:txBody>
        </p:sp>
        <p:sp>
          <p:nvSpPr>
            <p:cNvPr id="78967" name="Rectangle 17"/>
            <p:cNvSpPr>
              <a:spLocks noChangeAspect="1" noChangeArrowheads="1"/>
            </p:cNvSpPr>
            <p:nvPr/>
          </p:nvSpPr>
          <p:spPr bwMode="auto">
            <a:xfrm>
              <a:off x="2900" y="1681"/>
              <a:ext cx="20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0.20</a:t>
              </a:r>
              <a:endParaRPr lang="en-US" sz="1600">
                <a:solidFill>
                  <a:schemeClr val="tx1"/>
                </a:solidFill>
                <a:latin typeface="Arial Narrow" pitchFamily="34" charset="0"/>
              </a:endParaRPr>
            </a:p>
          </p:txBody>
        </p:sp>
        <p:sp>
          <p:nvSpPr>
            <p:cNvPr id="78968" name="Rectangle 18"/>
            <p:cNvSpPr>
              <a:spLocks noChangeAspect="1" noChangeArrowheads="1"/>
            </p:cNvSpPr>
            <p:nvPr/>
          </p:nvSpPr>
          <p:spPr bwMode="auto">
            <a:xfrm>
              <a:off x="2900" y="1328"/>
              <a:ext cx="20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0.25</a:t>
              </a:r>
              <a:endParaRPr lang="en-US" sz="1600">
                <a:solidFill>
                  <a:schemeClr val="tx1"/>
                </a:solidFill>
                <a:latin typeface="Arial Narrow" pitchFamily="34" charset="0"/>
              </a:endParaRPr>
            </a:p>
          </p:txBody>
        </p:sp>
      </p:grpSp>
      <p:sp>
        <p:nvSpPr>
          <p:cNvPr id="78859" name="Rectangle 19"/>
          <p:cNvSpPr>
            <a:spLocks noChangeAspect="1" noChangeArrowheads="1"/>
          </p:cNvSpPr>
          <p:nvPr/>
        </p:nvSpPr>
        <p:spPr bwMode="auto">
          <a:xfrm>
            <a:off x="2833688" y="2230438"/>
            <a:ext cx="3902075" cy="2790825"/>
          </a:xfrm>
          <a:prstGeom prst="rect">
            <a:avLst/>
          </a:prstGeom>
          <a:solidFill>
            <a:srgbClr val="FFD7AF"/>
          </a:solidFill>
          <a:ln w="3175">
            <a:solidFill>
              <a:schemeClr val="tx1"/>
            </a:solidFill>
            <a:miter lim="800000"/>
            <a:headEnd/>
            <a:tailEnd/>
          </a:ln>
        </p:spPr>
        <p:txBody>
          <a:bodyPr/>
          <a:lstStyle/>
          <a:p>
            <a:pPr eaLnBrk="0" hangingPunct="0"/>
            <a:endParaRPr lang="en-US"/>
          </a:p>
        </p:txBody>
      </p:sp>
      <p:sp>
        <p:nvSpPr>
          <p:cNvPr id="78860" name="Line 20"/>
          <p:cNvSpPr>
            <a:spLocks noChangeAspect="1" noChangeShapeType="1"/>
          </p:cNvSpPr>
          <p:nvPr/>
        </p:nvSpPr>
        <p:spPr bwMode="auto">
          <a:xfrm flipV="1">
            <a:off x="2827338" y="2230438"/>
            <a:ext cx="1587" cy="2795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1" name="Line 21"/>
          <p:cNvSpPr>
            <a:spLocks noChangeAspect="1" noChangeShapeType="1"/>
          </p:cNvSpPr>
          <p:nvPr/>
        </p:nvSpPr>
        <p:spPr bwMode="auto">
          <a:xfrm flipV="1">
            <a:off x="6735763" y="2230438"/>
            <a:ext cx="1587" cy="2795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2" name="Line 22"/>
          <p:cNvSpPr>
            <a:spLocks noChangeAspect="1" noChangeShapeType="1"/>
          </p:cNvSpPr>
          <p:nvPr/>
        </p:nvSpPr>
        <p:spPr bwMode="auto">
          <a:xfrm flipV="1">
            <a:off x="6259513" y="4881563"/>
            <a:ext cx="317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3" name="Text Box 23"/>
          <p:cNvSpPr txBox="1">
            <a:spLocks noChangeAspect="1" noChangeArrowheads="1"/>
          </p:cNvSpPr>
          <p:nvPr/>
        </p:nvSpPr>
        <p:spPr bwMode="auto">
          <a:xfrm>
            <a:off x="544513" y="3306763"/>
            <a:ext cx="196056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r>
              <a:rPr lang="en-US" sz="2000">
                <a:solidFill>
                  <a:schemeClr val="tx1"/>
                </a:solidFill>
                <a:latin typeface="Arial Narrow" pitchFamily="34" charset="0"/>
              </a:rPr>
              <a:t>CO</a:t>
            </a:r>
            <a:r>
              <a:rPr lang="en-US" sz="2000" baseline="-25000">
                <a:solidFill>
                  <a:schemeClr val="tx1"/>
                </a:solidFill>
                <a:latin typeface="Arial Narrow" pitchFamily="34" charset="0"/>
              </a:rPr>
              <a:t>2</a:t>
            </a:r>
            <a:r>
              <a:rPr lang="en-US" sz="2000">
                <a:solidFill>
                  <a:schemeClr val="tx1"/>
                </a:solidFill>
                <a:latin typeface="Arial Narrow" pitchFamily="34" charset="0"/>
              </a:rPr>
              <a:t> Permeability</a:t>
            </a:r>
          </a:p>
          <a:p>
            <a:pPr algn="ctr" eaLnBrk="1" hangingPunct="1"/>
            <a:r>
              <a:rPr lang="en-US" sz="2000">
                <a:solidFill>
                  <a:schemeClr val="tx1"/>
                </a:solidFill>
                <a:latin typeface="Arial Narrow" pitchFamily="34" charset="0"/>
              </a:rPr>
              <a:t>(cm/s)</a:t>
            </a:r>
          </a:p>
        </p:txBody>
      </p:sp>
      <p:sp>
        <p:nvSpPr>
          <p:cNvPr id="900120" name="Text Box 24"/>
          <p:cNvSpPr txBox="1">
            <a:spLocks noChangeArrowheads="1"/>
          </p:cNvSpPr>
          <p:nvPr/>
        </p:nvSpPr>
        <p:spPr bwMode="auto">
          <a:xfrm>
            <a:off x="5499100" y="6405563"/>
            <a:ext cx="3581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r"/>
            <a:r>
              <a:rPr lang="en-US" sz="2000">
                <a:latin typeface="Arial Narrow" pitchFamily="34" charset="0"/>
              </a:rPr>
              <a:t>Endeward et al, </a:t>
            </a:r>
            <a:r>
              <a:rPr lang="en-US" sz="2000" i="1">
                <a:latin typeface="Arial Narrow" pitchFamily="34" charset="0"/>
              </a:rPr>
              <a:t>FASEB J</a:t>
            </a:r>
            <a:r>
              <a:rPr lang="en-US" sz="2000">
                <a:latin typeface="Arial Narrow" pitchFamily="34" charset="0"/>
              </a:rPr>
              <a:t> 20, 2006</a:t>
            </a:r>
          </a:p>
        </p:txBody>
      </p:sp>
      <p:grpSp>
        <p:nvGrpSpPr>
          <p:cNvPr id="900121" name="Group 25"/>
          <p:cNvGrpSpPr>
            <a:grpSpLocks/>
          </p:cNvGrpSpPr>
          <p:nvPr/>
        </p:nvGrpSpPr>
        <p:grpSpPr bwMode="auto">
          <a:xfrm>
            <a:off x="5387975" y="2289175"/>
            <a:ext cx="838200" cy="244475"/>
            <a:chOff x="3394" y="1438"/>
            <a:chExt cx="528" cy="154"/>
          </a:xfrm>
        </p:grpSpPr>
        <p:sp>
          <p:nvSpPr>
            <p:cNvPr id="78961" name="Rectangle 26"/>
            <p:cNvSpPr>
              <a:spLocks noChangeAspect="1" noChangeArrowheads="1"/>
            </p:cNvSpPr>
            <p:nvPr/>
          </p:nvSpPr>
          <p:spPr bwMode="auto">
            <a:xfrm>
              <a:off x="3585" y="1438"/>
              <a:ext cx="337"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Control</a:t>
              </a:r>
              <a:endParaRPr lang="en-US" sz="1600">
                <a:solidFill>
                  <a:schemeClr val="tx1"/>
                </a:solidFill>
                <a:latin typeface="Arial Narrow" pitchFamily="34" charset="0"/>
              </a:endParaRPr>
            </a:p>
          </p:txBody>
        </p:sp>
        <p:sp>
          <p:nvSpPr>
            <p:cNvPr id="78962" name="Rectangle 27"/>
            <p:cNvSpPr>
              <a:spLocks noChangeAspect="1" noChangeArrowheads="1"/>
            </p:cNvSpPr>
            <p:nvPr/>
          </p:nvSpPr>
          <p:spPr bwMode="auto">
            <a:xfrm>
              <a:off x="3394" y="1502"/>
              <a:ext cx="152" cy="50"/>
            </a:xfrm>
            <a:prstGeom prst="rect">
              <a:avLst/>
            </a:prstGeom>
            <a:solidFill>
              <a:srgbClr val="808080"/>
            </a:solidFill>
            <a:ln w="4763"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grpSp>
        <p:nvGrpSpPr>
          <p:cNvPr id="900124" name="Group 28"/>
          <p:cNvGrpSpPr>
            <a:grpSpLocks/>
          </p:cNvGrpSpPr>
          <p:nvPr/>
        </p:nvGrpSpPr>
        <p:grpSpPr bwMode="auto">
          <a:xfrm>
            <a:off x="5387975" y="2546350"/>
            <a:ext cx="1114425" cy="244475"/>
            <a:chOff x="3394" y="1588"/>
            <a:chExt cx="702" cy="154"/>
          </a:xfrm>
        </p:grpSpPr>
        <p:sp>
          <p:nvSpPr>
            <p:cNvPr id="78959" name="Rectangle 29"/>
            <p:cNvSpPr>
              <a:spLocks noChangeAspect="1" noChangeArrowheads="1"/>
            </p:cNvSpPr>
            <p:nvPr/>
          </p:nvSpPr>
          <p:spPr bwMode="auto">
            <a:xfrm>
              <a:off x="3585" y="1588"/>
              <a:ext cx="51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Colton Null</a:t>
              </a:r>
              <a:endParaRPr lang="en-US" sz="1600">
                <a:solidFill>
                  <a:schemeClr val="tx1"/>
                </a:solidFill>
                <a:latin typeface="Arial Narrow" pitchFamily="34" charset="0"/>
              </a:endParaRPr>
            </a:p>
          </p:txBody>
        </p:sp>
        <p:sp>
          <p:nvSpPr>
            <p:cNvPr id="78960" name="Rectangle 30"/>
            <p:cNvSpPr>
              <a:spLocks noChangeAspect="1" noChangeArrowheads="1"/>
            </p:cNvSpPr>
            <p:nvPr/>
          </p:nvSpPr>
          <p:spPr bwMode="auto">
            <a:xfrm>
              <a:off x="3394" y="1641"/>
              <a:ext cx="161" cy="51"/>
            </a:xfrm>
            <a:prstGeom prst="rect">
              <a:avLst/>
            </a:prstGeom>
            <a:solidFill>
              <a:srgbClr val="FFFFFF"/>
            </a:solidFill>
            <a:ln w="4763"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sp>
        <p:nvSpPr>
          <p:cNvPr id="78867" name="Line 31"/>
          <p:cNvSpPr>
            <a:spLocks noChangeShapeType="1"/>
          </p:cNvSpPr>
          <p:nvPr/>
        </p:nvSpPr>
        <p:spPr bwMode="auto">
          <a:xfrm>
            <a:off x="2833688" y="3349625"/>
            <a:ext cx="389890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68" name="Line 32"/>
          <p:cNvSpPr>
            <a:spLocks noChangeShapeType="1"/>
          </p:cNvSpPr>
          <p:nvPr/>
        </p:nvSpPr>
        <p:spPr bwMode="auto">
          <a:xfrm>
            <a:off x="2833688" y="3906838"/>
            <a:ext cx="389890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69" name="Line 33"/>
          <p:cNvSpPr>
            <a:spLocks noChangeShapeType="1"/>
          </p:cNvSpPr>
          <p:nvPr/>
        </p:nvSpPr>
        <p:spPr bwMode="auto">
          <a:xfrm>
            <a:off x="2833688" y="2792413"/>
            <a:ext cx="389890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70" name="Line 34"/>
          <p:cNvSpPr>
            <a:spLocks noChangeShapeType="1"/>
          </p:cNvSpPr>
          <p:nvPr/>
        </p:nvSpPr>
        <p:spPr bwMode="auto">
          <a:xfrm>
            <a:off x="2833688" y="4467225"/>
            <a:ext cx="389890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00131" name="Group 35"/>
          <p:cNvGrpSpPr>
            <a:grpSpLocks/>
          </p:cNvGrpSpPr>
          <p:nvPr/>
        </p:nvGrpSpPr>
        <p:grpSpPr bwMode="auto">
          <a:xfrm>
            <a:off x="3251200" y="2473325"/>
            <a:ext cx="101600" cy="2549525"/>
            <a:chOff x="2048" y="1558"/>
            <a:chExt cx="64" cy="1606"/>
          </a:xfrm>
        </p:grpSpPr>
        <p:grpSp>
          <p:nvGrpSpPr>
            <p:cNvPr id="78955" name="Group 36"/>
            <p:cNvGrpSpPr>
              <a:grpSpLocks/>
            </p:cNvGrpSpPr>
            <p:nvPr/>
          </p:nvGrpSpPr>
          <p:grpSpPr bwMode="auto">
            <a:xfrm>
              <a:off x="2053" y="1558"/>
              <a:ext cx="54" cy="535"/>
              <a:chOff x="2053" y="1558"/>
              <a:chExt cx="54" cy="535"/>
            </a:xfrm>
          </p:grpSpPr>
          <p:sp>
            <p:nvSpPr>
              <p:cNvPr id="78957" name="Line 37"/>
              <p:cNvSpPr>
                <a:spLocks noChangeAspect="1" noChangeShapeType="1"/>
              </p:cNvSpPr>
              <p:nvPr/>
            </p:nvSpPr>
            <p:spPr bwMode="auto">
              <a:xfrm flipV="1">
                <a:off x="2079" y="1558"/>
                <a:ext cx="2" cy="53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958" name="Line 38"/>
              <p:cNvSpPr>
                <a:spLocks noChangeShapeType="1"/>
              </p:cNvSpPr>
              <p:nvPr/>
            </p:nvSpPr>
            <p:spPr bwMode="auto">
              <a:xfrm>
                <a:off x="2053" y="1559"/>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8956" name="Freeform 39"/>
            <p:cNvSpPr>
              <a:spLocks noChangeAspect="1"/>
            </p:cNvSpPr>
            <p:nvPr/>
          </p:nvSpPr>
          <p:spPr bwMode="auto">
            <a:xfrm flipV="1">
              <a:off x="2048" y="2093"/>
              <a:ext cx="64" cy="1071"/>
            </a:xfrm>
            <a:custGeom>
              <a:avLst/>
              <a:gdLst>
                <a:gd name="T0" fmla="*/ 1 w 103"/>
                <a:gd name="T1" fmla="*/ 0 h 1703"/>
                <a:gd name="T2" fmla="*/ 1 w 103"/>
                <a:gd name="T3" fmla="*/ 6 h 1703"/>
                <a:gd name="T4" fmla="*/ 0 w 103"/>
                <a:gd name="T5" fmla="*/ 6 h 1703"/>
                <a:gd name="T6" fmla="*/ 0 w 103"/>
                <a:gd name="T7" fmla="*/ 0 h 17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703">
                  <a:moveTo>
                    <a:pt x="103" y="0"/>
                  </a:moveTo>
                  <a:lnTo>
                    <a:pt x="103" y="1703"/>
                  </a:lnTo>
                  <a:lnTo>
                    <a:pt x="0" y="1703"/>
                  </a:lnTo>
                  <a:lnTo>
                    <a:pt x="0" y="0"/>
                  </a:lnTo>
                </a:path>
              </a:pathLst>
            </a:custGeom>
            <a:solidFill>
              <a:srgbClr val="808080"/>
            </a:solidFill>
            <a:ln w="4763">
              <a:solidFill>
                <a:srgbClr val="000000"/>
              </a:solidFill>
              <a:prstDash val="solid"/>
              <a:round/>
              <a:headEnd/>
              <a:tailEnd/>
            </a:ln>
          </p:spPr>
          <p:txBody>
            <a:bodyPr/>
            <a:lstStyle/>
            <a:p>
              <a:endParaRPr lang="en-US"/>
            </a:p>
          </p:txBody>
        </p:sp>
      </p:grpSp>
      <p:grpSp>
        <p:nvGrpSpPr>
          <p:cNvPr id="900136" name="Group 40"/>
          <p:cNvGrpSpPr>
            <a:grpSpLocks/>
          </p:cNvGrpSpPr>
          <p:nvPr/>
        </p:nvGrpSpPr>
        <p:grpSpPr bwMode="auto">
          <a:xfrm>
            <a:off x="3417888" y="3870325"/>
            <a:ext cx="101600" cy="1152525"/>
            <a:chOff x="2153" y="2438"/>
            <a:chExt cx="64" cy="726"/>
          </a:xfrm>
        </p:grpSpPr>
        <p:sp>
          <p:nvSpPr>
            <p:cNvPr id="78950" name="Rectangle 41"/>
            <p:cNvSpPr>
              <a:spLocks noChangeAspect="1" noChangeArrowheads="1"/>
            </p:cNvSpPr>
            <p:nvPr/>
          </p:nvSpPr>
          <p:spPr bwMode="auto">
            <a:xfrm>
              <a:off x="2156" y="2438"/>
              <a:ext cx="61"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sz="1200">
                  <a:solidFill>
                    <a:srgbClr val="000000"/>
                  </a:solidFill>
                  <a:latin typeface="Arial" charset="0"/>
                </a:rPr>
                <a:t>*</a:t>
              </a:r>
              <a:endParaRPr lang="en-US">
                <a:solidFill>
                  <a:schemeClr val="tx1"/>
                </a:solidFill>
              </a:endParaRPr>
            </a:p>
          </p:txBody>
        </p:sp>
        <p:sp>
          <p:nvSpPr>
            <p:cNvPr id="78951" name="Freeform 42"/>
            <p:cNvSpPr>
              <a:spLocks noChangeAspect="1"/>
            </p:cNvSpPr>
            <p:nvPr/>
          </p:nvSpPr>
          <p:spPr bwMode="auto">
            <a:xfrm flipV="1">
              <a:off x="2153" y="2710"/>
              <a:ext cx="64" cy="454"/>
            </a:xfrm>
            <a:custGeom>
              <a:avLst/>
              <a:gdLst>
                <a:gd name="T0" fmla="*/ 1 w 103"/>
                <a:gd name="T1" fmla="*/ 0 h 722"/>
                <a:gd name="T2" fmla="*/ 1 w 103"/>
                <a:gd name="T3" fmla="*/ 3 h 722"/>
                <a:gd name="T4" fmla="*/ 0 w 103"/>
                <a:gd name="T5" fmla="*/ 3 h 722"/>
                <a:gd name="T6" fmla="*/ 0 w 103"/>
                <a:gd name="T7" fmla="*/ 0 h 7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722">
                  <a:moveTo>
                    <a:pt x="103" y="0"/>
                  </a:moveTo>
                  <a:lnTo>
                    <a:pt x="103" y="722"/>
                  </a:lnTo>
                  <a:lnTo>
                    <a:pt x="0" y="722"/>
                  </a:lnTo>
                  <a:lnTo>
                    <a:pt x="0" y="0"/>
                  </a:lnTo>
                </a:path>
              </a:pathLst>
            </a:custGeom>
            <a:solidFill>
              <a:srgbClr val="FFFFFF"/>
            </a:solidFill>
            <a:ln w="4763">
              <a:solidFill>
                <a:srgbClr val="000000"/>
              </a:solidFill>
              <a:prstDash val="solid"/>
              <a:round/>
              <a:headEnd/>
              <a:tailEnd/>
            </a:ln>
          </p:spPr>
          <p:txBody>
            <a:bodyPr/>
            <a:lstStyle/>
            <a:p>
              <a:endParaRPr lang="en-US"/>
            </a:p>
          </p:txBody>
        </p:sp>
        <p:grpSp>
          <p:nvGrpSpPr>
            <p:cNvPr id="78952" name="Group 43"/>
            <p:cNvGrpSpPr>
              <a:grpSpLocks/>
            </p:cNvGrpSpPr>
            <p:nvPr/>
          </p:nvGrpSpPr>
          <p:grpSpPr bwMode="auto">
            <a:xfrm>
              <a:off x="2161" y="2507"/>
              <a:ext cx="54" cy="203"/>
              <a:chOff x="2161" y="2507"/>
              <a:chExt cx="54" cy="203"/>
            </a:xfrm>
          </p:grpSpPr>
          <p:sp>
            <p:nvSpPr>
              <p:cNvPr id="78953" name="Line 44"/>
              <p:cNvSpPr>
                <a:spLocks noChangeAspect="1" noChangeShapeType="1"/>
              </p:cNvSpPr>
              <p:nvPr/>
            </p:nvSpPr>
            <p:spPr bwMode="auto">
              <a:xfrm flipV="1">
                <a:off x="2185" y="2508"/>
                <a:ext cx="1" cy="20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954" name="Line 45"/>
              <p:cNvSpPr>
                <a:spLocks noChangeShapeType="1"/>
              </p:cNvSpPr>
              <p:nvPr/>
            </p:nvSpPr>
            <p:spPr bwMode="auto">
              <a:xfrm>
                <a:off x="2161" y="2507"/>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900142" name="Group 46"/>
          <p:cNvGrpSpPr>
            <a:grpSpLocks/>
          </p:cNvGrpSpPr>
          <p:nvPr/>
        </p:nvGrpSpPr>
        <p:grpSpPr bwMode="auto">
          <a:xfrm>
            <a:off x="5653088" y="4638675"/>
            <a:ext cx="98425" cy="384175"/>
            <a:chOff x="3561" y="2922"/>
            <a:chExt cx="62" cy="242"/>
          </a:xfrm>
        </p:grpSpPr>
        <p:sp>
          <p:nvSpPr>
            <p:cNvPr id="78945" name="Rectangle 47"/>
            <p:cNvSpPr>
              <a:spLocks noChangeAspect="1" noChangeArrowheads="1"/>
            </p:cNvSpPr>
            <p:nvPr/>
          </p:nvSpPr>
          <p:spPr bwMode="auto">
            <a:xfrm>
              <a:off x="3576" y="2922"/>
              <a:ext cx="3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800">
                  <a:solidFill>
                    <a:srgbClr val="000000"/>
                  </a:solidFill>
                  <a:latin typeface="Arial" charset="0"/>
                </a:rPr>
                <a:t>#</a:t>
              </a:r>
              <a:endParaRPr lang="en-US">
                <a:solidFill>
                  <a:schemeClr val="tx1"/>
                </a:solidFill>
              </a:endParaRPr>
            </a:p>
          </p:txBody>
        </p:sp>
        <p:grpSp>
          <p:nvGrpSpPr>
            <p:cNvPr id="78946" name="Group 48"/>
            <p:cNvGrpSpPr>
              <a:grpSpLocks/>
            </p:cNvGrpSpPr>
            <p:nvPr/>
          </p:nvGrpSpPr>
          <p:grpSpPr bwMode="auto">
            <a:xfrm>
              <a:off x="3566" y="3034"/>
              <a:ext cx="54" cy="41"/>
              <a:chOff x="3811" y="2862"/>
              <a:chExt cx="54" cy="41"/>
            </a:xfrm>
          </p:grpSpPr>
          <p:sp>
            <p:nvSpPr>
              <p:cNvPr id="78948" name="Line 49"/>
              <p:cNvSpPr>
                <a:spLocks noChangeShapeType="1"/>
              </p:cNvSpPr>
              <p:nvPr/>
            </p:nvSpPr>
            <p:spPr bwMode="auto">
              <a:xfrm>
                <a:off x="3839" y="2862"/>
                <a:ext cx="0" cy="4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49" name="Line 50"/>
              <p:cNvSpPr>
                <a:spLocks noChangeShapeType="1"/>
              </p:cNvSpPr>
              <p:nvPr/>
            </p:nvSpPr>
            <p:spPr bwMode="auto">
              <a:xfrm>
                <a:off x="3811" y="2862"/>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8947" name="Freeform 51"/>
            <p:cNvSpPr>
              <a:spLocks noChangeAspect="1"/>
            </p:cNvSpPr>
            <p:nvPr/>
          </p:nvSpPr>
          <p:spPr bwMode="auto">
            <a:xfrm flipV="1">
              <a:off x="3561" y="3056"/>
              <a:ext cx="62" cy="108"/>
            </a:xfrm>
            <a:custGeom>
              <a:avLst/>
              <a:gdLst>
                <a:gd name="T0" fmla="*/ 1 w 103"/>
                <a:gd name="T1" fmla="*/ 0 h 173"/>
                <a:gd name="T2" fmla="*/ 1 w 103"/>
                <a:gd name="T3" fmla="*/ 1 h 173"/>
                <a:gd name="T4" fmla="*/ 0 w 103"/>
                <a:gd name="T5" fmla="*/ 1 h 173"/>
                <a:gd name="T6" fmla="*/ 0 w 103"/>
                <a:gd name="T7" fmla="*/ 0 h 1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73">
                  <a:moveTo>
                    <a:pt x="103" y="0"/>
                  </a:moveTo>
                  <a:lnTo>
                    <a:pt x="103" y="173"/>
                  </a:lnTo>
                  <a:lnTo>
                    <a:pt x="0" y="173"/>
                  </a:lnTo>
                  <a:lnTo>
                    <a:pt x="0" y="0"/>
                  </a:lnTo>
                </a:path>
              </a:pathLst>
            </a:custGeom>
            <a:solidFill>
              <a:srgbClr val="FFFFFF"/>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900148" name="Group 52"/>
          <p:cNvGrpSpPr>
            <a:grpSpLocks/>
          </p:cNvGrpSpPr>
          <p:nvPr/>
        </p:nvGrpSpPr>
        <p:grpSpPr bwMode="auto">
          <a:xfrm>
            <a:off x="4924425" y="4198938"/>
            <a:ext cx="101600" cy="823912"/>
            <a:chOff x="3102" y="2645"/>
            <a:chExt cx="64" cy="519"/>
          </a:xfrm>
        </p:grpSpPr>
        <p:sp>
          <p:nvSpPr>
            <p:cNvPr id="78940" name="Rectangle 53"/>
            <p:cNvSpPr>
              <a:spLocks noChangeAspect="1" noChangeArrowheads="1"/>
            </p:cNvSpPr>
            <p:nvPr/>
          </p:nvSpPr>
          <p:spPr bwMode="auto">
            <a:xfrm>
              <a:off x="3105" y="2645"/>
              <a:ext cx="55"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lnSpc>
                  <a:spcPct val="80000"/>
                </a:lnSpc>
              </a:pPr>
              <a:r>
                <a:rPr lang="en-US" sz="1200">
                  <a:solidFill>
                    <a:srgbClr val="000000"/>
                  </a:solidFill>
                  <a:latin typeface="Arial" charset="0"/>
                </a:rPr>
                <a:t>*</a:t>
              </a:r>
              <a:endParaRPr lang="en-US">
                <a:solidFill>
                  <a:schemeClr val="tx1"/>
                </a:solidFill>
              </a:endParaRPr>
            </a:p>
          </p:txBody>
        </p:sp>
        <p:grpSp>
          <p:nvGrpSpPr>
            <p:cNvPr id="78941" name="Group 54"/>
            <p:cNvGrpSpPr>
              <a:grpSpLocks/>
            </p:cNvGrpSpPr>
            <p:nvPr/>
          </p:nvGrpSpPr>
          <p:grpSpPr bwMode="auto">
            <a:xfrm>
              <a:off x="3107" y="2701"/>
              <a:ext cx="54" cy="150"/>
              <a:chOff x="3811" y="2862"/>
              <a:chExt cx="54" cy="41"/>
            </a:xfrm>
          </p:grpSpPr>
          <p:sp>
            <p:nvSpPr>
              <p:cNvPr id="78943" name="Line 55"/>
              <p:cNvSpPr>
                <a:spLocks noChangeShapeType="1"/>
              </p:cNvSpPr>
              <p:nvPr/>
            </p:nvSpPr>
            <p:spPr bwMode="auto">
              <a:xfrm>
                <a:off x="3839" y="2862"/>
                <a:ext cx="0" cy="4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44" name="Line 56"/>
              <p:cNvSpPr>
                <a:spLocks noChangeShapeType="1"/>
              </p:cNvSpPr>
              <p:nvPr/>
            </p:nvSpPr>
            <p:spPr bwMode="auto">
              <a:xfrm>
                <a:off x="3811" y="2862"/>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8942" name="Freeform 57"/>
            <p:cNvSpPr>
              <a:spLocks noChangeAspect="1"/>
            </p:cNvSpPr>
            <p:nvPr/>
          </p:nvSpPr>
          <p:spPr bwMode="auto">
            <a:xfrm flipV="1">
              <a:off x="3102" y="2829"/>
              <a:ext cx="64" cy="335"/>
            </a:xfrm>
            <a:custGeom>
              <a:avLst/>
              <a:gdLst>
                <a:gd name="T0" fmla="*/ 1 w 103"/>
                <a:gd name="T1" fmla="*/ 0 h 533"/>
                <a:gd name="T2" fmla="*/ 1 w 103"/>
                <a:gd name="T3" fmla="*/ 2 h 533"/>
                <a:gd name="T4" fmla="*/ 0 w 103"/>
                <a:gd name="T5" fmla="*/ 2 h 533"/>
                <a:gd name="T6" fmla="*/ 0 w 103"/>
                <a:gd name="T7" fmla="*/ 0 h 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533">
                  <a:moveTo>
                    <a:pt x="103" y="0"/>
                  </a:moveTo>
                  <a:lnTo>
                    <a:pt x="103" y="533"/>
                  </a:lnTo>
                  <a:lnTo>
                    <a:pt x="0" y="533"/>
                  </a:lnTo>
                  <a:lnTo>
                    <a:pt x="0" y="0"/>
                  </a:lnTo>
                </a:path>
              </a:pathLst>
            </a:custGeom>
            <a:solidFill>
              <a:srgbClr val="808080"/>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900154" name="Group 58"/>
          <p:cNvGrpSpPr>
            <a:grpSpLocks/>
          </p:cNvGrpSpPr>
          <p:nvPr/>
        </p:nvGrpSpPr>
        <p:grpSpPr bwMode="auto">
          <a:xfrm>
            <a:off x="6032500" y="4454525"/>
            <a:ext cx="117475" cy="568325"/>
            <a:chOff x="3800" y="2806"/>
            <a:chExt cx="74" cy="358"/>
          </a:xfrm>
        </p:grpSpPr>
        <p:sp>
          <p:nvSpPr>
            <p:cNvPr id="78933" name="Line 59"/>
            <p:cNvSpPr>
              <a:spLocks noChangeAspect="1" noChangeShapeType="1"/>
            </p:cNvSpPr>
            <p:nvPr/>
          </p:nvSpPr>
          <p:spPr bwMode="auto">
            <a:xfrm flipV="1">
              <a:off x="3838" y="2863"/>
              <a:ext cx="1" cy="3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934" name="Line 60"/>
            <p:cNvSpPr>
              <a:spLocks noChangeAspect="1" noChangeShapeType="1"/>
            </p:cNvSpPr>
            <p:nvPr/>
          </p:nvSpPr>
          <p:spPr bwMode="auto">
            <a:xfrm>
              <a:off x="3813" y="2863"/>
              <a:ext cx="5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78935" name="Group 61"/>
            <p:cNvGrpSpPr>
              <a:grpSpLocks/>
            </p:cNvGrpSpPr>
            <p:nvPr/>
          </p:nvGrpSpPr>
          <p:grpSpPr bwMode="auto">
            <a:xfrm>
              <a:off x="3811" y="2862"/>
              <a:ext cx="54" cy="41"/>
              <a:chOff x="3811" y="2862"/>
              <a:chExt cx="54" cy="41"/>
            </a:xfrm>
          </p:grpSpPr>
          <p:sp>
            <p:nvSpPr>
              <p:cNvPr id="78938" name="Line 62"/>
              <p:cNvSpPr>
                <a:spLocks noChangeShapeType="1"/>
              </p:cNvSpPr>
              <p:nvPr/>
            </p:nvSpPr>
            <p:spPr bwMode="auto">
              <a:xfrm>
                <a:off x="3839" y="2862"/>
                <a:ext cx="0" cy="4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39" name="Line 63"/>
              <p:cNvSpPr>
                <a:spLocks noChangeShapeType="1"/>
              </p:cNvSpPr>
              <p:nvPr/>
            </p:nvSpPr>
            <p:spPr bwMode="auto">
              <a:xfrm>
                <a:off x="3811" y="2862"/>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8936" name="Freeform 64"/>
            <p:cNvSpPr>
              <a:spLocks noChangeAspect="1"/>
            </p:cNvSpPr>
            <p:nvPr/>
          </p:nvSpPr>
          <p:spPr bwMode="auto">
            <a:xfrm flipV="1">
              <a:off x="3807" y="2895"/>
              <a:ext cx="62" cy="269"/>
            </a:xfrm>
            <a:custGeom>
              <a:avLst/>
              <a:gdLst>
                <a:gd name="T0" fmla="*/ 1 w 103"/>
                <a:gd name="T1" fmla="*/ 0 h 429"/>
                <a:gd name="T2" fmla="*/ 1 w 103"/>
                <a:gd name="T3" fmla="*/ 2 h 429"/>
                <a:gd name="T4" fmla="*/ 0 w 103"/>
                <a:gd name="T5" fmla="*/ 2 h 429"/>
                <a:gd name="T6" fmla="*/ 0 w 103"/>
                <a:gd name="T7" fmla="*/ 0 h 4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429">
                  <a:moveTo>
                    <a:pt x="103" y="0"/>
                  </a:moveTo>
                  <a:lnTo>
                    <a:pt x="103" y="429"/>
                  </a:lnTo>
                  <a:lnTo>
                    <a:pt x="0" y="429"/>
                  </a:lnTo>
                  <a:lnTo>
                    <a:pt x="0" y="0"/>
                  </a:lnTo>
                </a:path>
              </a:pathLst>
            </a:custGeom>
            <a:solidFill>
              <a:srgbClr val="808080"/>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78937" name="Rectangle 65"/>
            <p:cNvSpPr>
              <a:spLocks noChangeAspect="1" noChangeArrowheads="1"/>
            </p:cNvSpPr>
            <p:nvPr/>
          </p:nvSpPr>
          <p:spPr bwMode="auto">
            <a:xfrm>
              <a:off x="3800" y="2806"/>
              <a:ext cx="74"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lnSpc>
                  <a:spcPct val="80000"/>
                </a:lnSpc>
              </a:pPr>
              <a:r>
                <a:rPr lang="en-US" sz="1200">
                  <a:solidFill>
                    <a:srgbClr val="000000"/>
                  </a:solidFill>
                  <a:latin typeface="Arial" charset="0"/>
                </a:rPr>
                <a:t>*</a:t>
              </a:r>
              <a:endParaRPr lang="en-US">
                <a:solidFill>
                  <a:schemeClr val="tx1"/>
                </a:solidFill>
              </a:endParaRPr>
            </a:p>
          </p:txBody>
        </p:sp>
      </p:grpSp>
      <p:grpSp>
        <p:nvGrpSpPr>
          <p:cNvPr id="900162" name="Group 66"/>
          <p:cNvGrpSpPr>
            <a:grpSpLocks/>
          </p:cNvGrpSpPr>
          <p:nvPr/>
        </p:nvGrpSpPr>
        <p:grpSpPr bwMode="auto">
          <a:xfrm>
            <a:off x="5473700" y="4202113"/>
            <a:ext cx="125413" cy="820737"/>
            <a:chOff x="3448" y="2647"/>
            <a:chExt cx="79" cy="517"/>
          </a:xfrm>
        </p:grpSpPr>
        <p:sp>
          <p:nvSpPr>
            <p:cNvPr id="78928" name="Rectangle 67"/>
            <p:cNvSpPr>
              <a:spLocks noChangeAspect="1" noChangeArrowheads="1"/>
            </p:cNvSpPr>
            <p:nvPr/>
          </p:nvSpPr>
          <p:spPr bwMode="auto">
            <a:xfrm>
              <a:off x="3448" y="2647"/>
              <a:ext cx="7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sz="1200">
                  <a:solidFill>
                    <a:srgbClr val="000000"/>
                  </a:solidFill>
                  <a:latin typeface="Arial" charset="0"/>
                </a:rPr>
                <a:t>*</a:t>
              </a:r>
              <a:endParaRPr lang="en-US">
                <a:solidFill>
                  <a:schemeClr val="tx1"/>
                </a:solidFill>
              </a:endParaRPr>
            </a:p>
          </p:txBody>
        </p:sp>
        <p:grpSp>
          <p:nvGrpSpPr>
            <p:cNvPr id="78929" name="Group 68"/>
            <p:cNvGrpSpPr>
              <a:grpSpLocks/>
            </p:cNvGrpSpPr>
            <p:nvPr/>
          </p:nvGrpSpPr>
          <p:grpSpPr bwMode="auto">
            <a:xfrm>
              <a:off x="3460" y="2725"/>
              <a:ext cx="54" cy="114"/>
              <a:chOff x="3811" y="2862"/>
              <a:chExt cx="54" cy="41"/>
            </a:xfrm>
          </p:grpSpPr>
          <p:sp>
            <p:nvSpPr>
              <p:cNvPr id="78931" name="Line 69"/>
              <p:cNvSpPr>
                <a:spLocks noChangeShapeType="1"/>
              </p:cNvSpPr>
              <p:nvPr/>
            </p:nvSpPr>
            <p:spPr bwMode="auto">
              <a:xfrm>
                <a:off x="3839" y="2862"/>
                <a:ext cx="0" cy="4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32" name="Line 70"/>
              <p:cNvSpPr>
                <a:spLocks noChangeShapeType="1"/>
              </p:cNvSpPr>
              <p:nvPr/>
            </p:nvSpPr>
            <p:spPr bwMode="auto">
              <a:xfrm>
                <a:off x="3811" y="2862"/>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8930" name="Freeform 71"/>
            <p:cNvSpPr>
              <a:spLocks noChangeAspect="1"/>
            </p:cNvSpPr>
            <p:nvPr/>
          </p:nvSpPr>
          <p:spPr bwMode="auto">
            <a:xfrm flipV="1">
              <a:off x="3455" y="2821"/>
              <a:ext cx="63" cy="343"/>
            </a:xfrm>
            <a:custGeom>
              <a:avLst/>
              <a:gdLst>
                <a:gd name="T0" fmla="*/ 1 w 102"/>
                <a:gd name="T1" fmla="*/ 0 h 546"/>
                <a:gd name="T2" fmla="*/ 1 w 102"/>
                <a:gd name="T3" fmla="*/ 2 h 546"/>
                <a:gd name="T4" fmla="*/ 0 w 102"/>
                <a:gd name="T5" fmla="*/ 2 h 546"/>
                <a:gd name="T6" fmla="*/ 0 w 102"/>
                <a:gd name="T7" fmla="*/ 0 h 5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46">
                  <a:moveTo>
                    <a:pt x="102" y="0"/>
                  </a:moveTo>
                  <a:lnTo>
                    <a:pt x="102" y="546"/>
                  </a:lnTo>
                  <a:lnTo>
                    <a:pt x="0" y="546"/>
                  </a:lnTo>
                  <a:lnTo>
                    <a:pt x="0" y="0"/>
                  </a:lnTo>
                </a:path>
              </a:pathLst>
            </a:custGeom>
            <a:solidFill>
              <a:srgbClr val="808080"/>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900168" name="Group 72"/>
          <p:cNvGrpSpPr>
            <a:grpSpLocks/>
          </p:cNvGrpSpPr>
          <p:nvPr/>
        </p:nvGrpSpPr>
        <p:grpSpPr bwMode="auto">
          <a:xfrm>
            <a:off x="5094288" y="4373563"/>
            <a:ext cx="100012" cy="649287"/>
            <a:chOff x="3209" y="2755"/>
            <a:chExt cx="63" cy="409"/>
          </a:xfrm>
        </p:grpSpPr>
        <p:grpSp>
          <p:nvGrpSpPr>
            <p:cNvPr id="78924" name="Group 73"/>
            <p:cNvGrpSpPr>
              <a:grpSpLocks/>
            </p:cNvGrpSpPr>
            <p:nvPr/>
          </p:nvGrpSpPr>
          <p:grpSpPr bwMode="auto">
            <a:xfrm>
              <a:off x="3213" y="2755"/>
              <a:ext cx="54" cy="41"/>
              <a:chOff x="3811" y="2862"/>
              <a:chExt cx="54" cy="41"/>
            </a:xfrm>
          </p:grpSpPr>
          <p:sp>
            <p:nvSpPr>
              <p:cNvPr id="78926" name="Line 74"/>
              <p:cNvSpPr>
                <a:spLocks noChangeShapeType="1"/>
              </p:cNvSpPr>
              <p:nvPr/>
            </p:nvSpPr>
            <p:spPr bwMode="auto">
              <a:xfrm>
                <a:off x="3839" y="2862"/>
                <a:ext cx="0" cy="4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27" name="Line 75"/>
              <p:cNvSpPr>
                <a:spLocks noChangeShapeType="1"/>
              </p:cNvSpPr>
              <p:nvPr/>
            </p:nvSpPr>
            <p:spPr bwMode="auto">
              <a:xfrm>
                <a:off x="3811" y="2862"/>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8925" name="Freeform 76"/>
            <p:cNvSpPr>
              <a:spLocks noChangeAspect="1"/>
            </p:cNvSpPr>
            <p:nvPr/>
          </p:nvSpPr>
          <p:spPr bwMode="auto">
            <a:xfrm flipV="1">
              <a:off x="3209" y="2767"/>
              <a:ext cx="63" cy="397"/>
            </a:xfrm>
            <a:custGeom>
              <a:avLst/>
              <a:gdLst>
                <a:gd name="T0" fmla="*/ 1 w 102"/>
                <a:gd name="T1" fmla="*/ 0 h 631"/>
                <a:gd name="T2" fmla="*/ 1 w 102"/>
                <a:gd name="T3" fmla="*/ 3 h 631"/>
                <a:gd name="T4" fmla="*/ 0 w 102"/>
                <a:gd name="T5" fmla="*/ 3 h 631"/>
                <a:gd name="T6" fmla="*/ 0 w 102"/>
                <a:gd name="T7" fmla="*/ 0 h 6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631">
                  <a:moveTo>
                    <a:pt x="102" y="0"/>
                  </a:moveTo>
                  <a:lnTo>
                    <a:pt x="102" y="631"/>
                  </a:lnTo>
                  <a:lnTo>
                    <a:pt x="0" y="631"/>
                  </a:lnTo>
                  <a:lnTo>
                    <a:pt x="0" y="0"/>
                  </a:lnTo>
                </a:path>
              </a:pathLst>
            </a:custGeom>
            <a:solidFill>
              <a:srgbClr val="FFFFFF"/>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900173" name="Group 77"/>
          <p:cNvGrpSpPr>
            <a:grpSpLocks/>
          </p:cNvGrpSpPr>
          <p:nvPr/>
        </p:nvGrpSpPr>
        <p:grpSpPr bwMode="auto">
          <a:xfrm>
            <a:off x="4533900" y="4452938"/>
            <a:ext cx="101600" cy="569912"/>
            <a:chOff x="2856" y="2805"/>
            <a:chExt cx="64" cy="359"/>
          </a:xfrm>
        </p:grpSpPr>
        <p:grpSp>
          <p:nvGrpSpPr>
            <p:cNvPr id="78920" name="Group 78"/>
            <p:cNvGrpSpPr>
              <a:grpSpLocks/>
            </p:cNvGrpSpPr>
            <p:nvPr/>
          </p:nvGrpSpPr>
          <p:grpSpPr bwMode="auto">
            <a:xfrm>
              <a:off x="2861" y="2805"/>
              <a:ext cx="54" cy="41"/>
              <a:chOff x="3811" y="2862"/>
              <a:chExt cx="54" cy="41"/>
            </a:xfrm>
          </p:grpSpPr>
          <p:sp>
            <p:nvSpPr>
              <p:cNvPr id="78922" name="Line 79"/>
              <p:cNvSpPr>
                <a:spLocks noChangeShapeType="1"/>
              </p:cNvSpPr>
              <p:nvPr/>
            </p:nvSpPr>
            <p:spPr bwMode="auto">
              <a:xfrm>
                <a:off x="3839" y="2862"/>
                <a:ext cx="0" cy="4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23" name="Line 80"/>
              <p:cNvSpPr>
                <a:spLocks noChangeShapeType="1"/>
              </p:cNvSpPr>
              <p:nvPr/>
            </p:nvSpPr>
            <p:spPr bwMode="auto">
              <a:xfrm>
                <a:off x="3811" y="2862"/>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8921" name="Freeform 81"/>
            <p:cNvSpPr>
              <a:spLocks noChangeAspect="1"/>
            </p:cNvSpPr>
            <p:nvPr/>
          </p:nvSpPr>
          <p:spPr bwMode="auto">
            <a:xfrm flipV="1">
              <a:off x="2856" y="2839"/>
              <a:ext cx="64" cy="325"/>
            </a:xfrm>
            <a:custGeom>
              <a:avLst/>
              <a:gdLst>
                <a:gd name="T0" fmla="*/ 1 w 103"/>
                <a:gd name="T1" fmla="*/ 0 h 518"/>
                <a:gd name="T2" fmla="*/ 1 w 103"/>
                <a:gd name="T3" fmla="*/ 2 h 518"/>
                <a:gd name="T4" fmla="*/ 0 w 103"/>
                <a:gd name="T5" fmla="*/ 2 h 518"/>
                <a:gd name="T6" fmla="*/ 0 w 103"/>
                <a:gd name="T7" fmla="*/ 0 h 5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518">
                  <a:moveTo>
                    <a:pt x="103" y="0"/>
                  </a:moveTo>
                  <a:lnTo>
                    <a:pt x="103" y="518"/>
                  </a:lnTo>
                  <a:lnTo>
                    <a:pt x="0" y="518"/>
                  </a:lnTo>
                  <a:lnTo>
                    <a:pt x="0" y="0"/>
                  </a:lnTo>
                </a:path>
              </a:pathLst>
            </a:custGeom>
            <a:solidFill>
              <a:srgbClr val="FFFFFF"/>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900178" name="Group 82"/>
          <p:cNvGrpSpPr>
            <a:grpSpLocks/>
          </p:cNvGrpSpPr>
          <p:nvPr/>
        </p:nvGrpSpPr>
        <p:grpSpPr bwMode="auto">
          <a:xfrm>
            <a:off x="4368800" y="4070350"/>
            <a:ext cx="100013" cy="952500"/>
            <a:chOff x="2752" y="2564"/>
            <a:chExt cx="63" cy="600"/>
          </a:xfrm>
        </p:grpSpPr>
        <p:sp>
          <p:nvSpPr>
            <p:cNvPr id="78915" name="Rectangle 83"/>
            <p:cNvSpPr>
              <a:spLocks noChangeAspect="1" noChangeArrowheads="1"/>
            </p:cNvSpPr>
            <p:nvPr/>
          </p:nvSpPr>
          <p:spPr bwMode="auto">
            <a:xfrm>
              <a:off x="2765" y="2564"/>
              <a:ext cx="3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200">
                  <a:solidFill>
                    <a:srgbClr val="000000"/>
                  </a:solidFill>
                  <a:latin typeface="Arial" charset="0"/>
                </a:rPr>
                <a:t>*</a:t>
              </a:r>
              <a:endParaRPr lang="en-US">
                <a:solidFill>
                  <a:schemeClr val="tx1"/>
                </a:solidFill>
              </a:endParaRPr>
            </a:p>
          </p:txBody>
        </p:sp>
        <p:grpSp>
          <p:nvGrpSpPr>
            <p:cNvPr id="78916" name="Group 84"/>
            <p:cNvGrpSpPr>
              <a:grpSpLocks/>
            </p:cNvGrpSpPr>
            <p:nvPr/>
          </p:nvGrpSpPr>
          <p:grpSpPr bwMode="auto">
            <a:xfrm>
              <a:off x="2756" y="2642"/>
              <a:ext cx="54" cy="98"/>
              <a:chOff x="3811" y="2862"/>
              <a:chExt cx="54" cy="41"/>
            </a:xfrm>
          </p:grpSpPr>
          <p:sp>
            <p:nvSpPr>
              <p:cNvPr id="78918" name="Line 85"/>
              <p:cNvSpPr>
                <a:spLocks noChangeShapeType="1"/>
              </p:cNvSpPr>
              <p:nvPr/>
            </p:nvSpPr>
            <p:spPr bwMode="auto">
              <a:xfrm>
                <a:off x="3839" y="2862"/>
                <a:ext cx="0" cy="4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19" name="Line 86"/>
              <p:cNvSpPr>
                <a:spLocks noChangeShapeType="1"/>
              </p:cNvSpPr>
              <p:nvPr/>
            </p:nvSpPr>
            <p:spPr bwMode="auto">
              <a:xfrm>
                <a:off x="3811" y="2862"/>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8917" name="Freeform 87"/>
            <p:cNvSpPr>
              <a:spLocks noChangeAspect="1"/>
            </p:cNvSpPr>
            <p:nvPr/>
          </p:nvSpPr>
          <p:spPr bwMode="auto">
            <a:xfrm flipV="1">
              <a:off x="2752" y="2715"/>
              <a:ext cx="63" cy="449"/>
            </a:xfrm>
            <a:custGeom>
              <a:avLst/>
              <a:gdLst>
                <a:gd name="T0" fmla="*/ 1 w 103"/>
                <a:gd name="T1" fmla="*/ 0 h 714"/>
                <a:gd name="T2" fmla="*/ 1 w 103"/>
                <a:gd name="T3" fmla="*/ 3 h 714"/>
                <a:gd name="T4" fmla="*/ 0 w 103"/>
                <a:gd name="T5" fmla="*/ 3 h 714"/>
                <a:gd name="T6" fmla="*/ 0 w 103"/>
                <a:gd name="T7" fmla="*/ 0 h 7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714">
                  <a:moveTo>
                    <a:pt x="103" y="0"/>
                  </a:moveTo>
                  <a:lnTo>
                    <a:pt x="103" y="714"/>
                  </a:lnTo>
                  <a:lnTo>
                    <a:pt x="0" y="714"/>
                  </a:lnTo>
                  <a:lnTo>
                    <a:pt x="0" y="0"/>
                  </a:lnTo>
                </a:path>
              </a:pathLst>
            </a:custGeom>
            <a:solidFill>
              <a:srgbClr val="808080"/>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900184" name="Group 88"/>
          <p:cNvGrpSpPr>
            <a:grpSpLocks/>
          </p:cNvGrpSpPr>
          <p:nvPr/>
        </p:nvGrpSpPr>
        <p:grpSpPr bwMode="auto">
          <a:xfrm>
            <a:off x="3976688" y="4200525"/>
            <a:ext cx="101600" cy="822325"/>
            <a:chOff x="2505" y="2646"/>
            <a:chExt cx="64" cy="518"/>
          </a:xfrm>
        </p:grpSpPr>
        <p:grpSp>
          <p:nvGrpSpPr>
            <p:cNvPr id="78911" name="Group 89"/>
            <p:cNvGrpSpPr>
              <a:grpSpLocks/>
            </p:cNvGrpSpPr>
            <p:nvPr/>
          </p:nvGrpSpPr>
          <p:grpSpPr bwMode="auto">
            <a:xfrm>
              <a:off x="2510" y="2646"/>
              <a:ext cx="54" cy="125"/>
              <a:chOff x="3811" y="2862"/>
              <a:chExt cx="54" cy="41"/>
            </a:xfrm>
          </p:grpSpPr>
          <p:sp>
            <p:nvSpPr>
              <p:cNvPr id="78913" name="Line 90"/>
              <p:cNvSpPr>
                <a:spLocks noChangeShapeType="1"/>
              </p:cNvSpPr>
              <p:nvPr/>
            </p:nvSpPr>
            <p:spPr bwMode="auto">
              <a:xfrm>
                <a:off x="3839" y="2862"/>
                <a:ext cx="0" cy="4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14" name="Line 91"/>
              <p:cNvSpPr>
                <a:spLocks noChangeShapeType="1"/>
              </p:cNvSpPr>
              <p:nvPr/>
            </p:nvSpPr>
            <p:spPr bwMode="auto">
              <a:xfrm>
                <a:off x="3811" y="2862"/>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8912" name="Freeform 92"/>
            <p:cNvSpPr>
              <a:spLocks noChangeAspect="1"/>
            </p:cNvSpPr>
            <p:nvPr/>
          </p:nvSpPr>
          <p:spPr bwMode="auto">
            <a:xfrm flipV="1">
              <a:off x="2505" y="2747"/>
              <a:ext cx="64" cy="417"/>
            </a:xfrm>
            <a:custGeom>
              <a:avLst/>
              <a:gdLst>
                <a:gd name="T0" fmla="*/ 1 w 103"/>
                <a:gd name="T1" fmla="*/ 0 h 664"/>
                <a:gd name="T2" fmla="*/ 1 w 103"/>
                <a:gd name="T3" fmla="*/ 3 h 664"/>
                <a:gd name="T4" fmla="*/ 0 w 103"/>
                <a:gd name="T5" fmla="*/ 3 h 664"/>
                <a:gd name="T6" fmla="*/ 0 w 103"/>
                <a:gd name="T7" fmla="*/ 0 h 6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664">
                  <a:moveTo>
                    <a:pt x="103" y="0"/>
                  </a:moveTo>
                  <a:lnTo>
                    <a:pt x="103" y="664"/>
                  </a:lnTo>
                  <a:lnTo>
                    <a:pt x="0" y="664"/>
                  </a:lnTo>
                  <a:lnTo>
                    <a:pt x="0" y="0"/>
                  </a:lnTo>
                </a:path>
              </a:pathLst>
            </a:custGeom>
            <a:solidFill>
              <a:srgbClr val="FFFFFF"/>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sp>
        <p:nvSpPr>
          <p:cNvPr id="900189" name="Rectangle 93"/>
          <p:cNvSpPr>
            <a:spLocks noChangeAspect="1" noChangeArrowheads="1"/>
          </p:cNvSpPr>
          <p:nvPr/>
        </p:nvSpPr>
        <p:spPr bwMode="auto">
          <a:xfrm>
            <a:off x="3357563" y="2797175"/>
            <a:ext cx="323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S.D.</a:t>
            </a:r>
            <a:endParaRPr lang="en-US" sz="1600">
              <a:solidFill>
                <a:schemeClr val="tx1"/>
              </a:solidFill>
              <a:latin typeface="Arial Narrow" pitchFamily="34" charset="0"/>
            </a:endParaRPr>
          </a:p>
        </p:txBody>
      </p:sp>
      <p:grpSp>
        <p:nvGrpSpPr>
          <p:cNvPr id="900190" name="Group 94"/>
          <p:cNvGrpSpPr>
            <a:grpSpLocks/>
          </p:cNvGrpSpPr>
          <p:nvPr/>
        </p:nvGrpSpPr>
        <p:grpSpPr bwMode="auto">
          <a:xfrm>
            <a:off x="3808413" y="3789363"/>
            <a:ext cx="106362" cy="1233487"/>
            <a:chOff x="2399" y="2387"/>
            <a:chExt cx="67" cy="777"/>
          </a:xfrm>
        </p:grpSpPr>
        <p:grpSp>
          <p:nvGrpSpPr>
            <p:cNvPr id="78906" name="Group 95"/>
            <p:cNvGrpSpPr>
              <a:grpSpLocks/>
            </p:cNvGrpSpPr>
            <p:nvPr/>
          </p:nvGrpSpPr>
          <p:grpSpPr bwMode="auto">
            <a:xfrm>
              <a:off x="2405" y="2457"/>
              <a:ext cx="54" cy="187"/>
              <a:chOff x="2405" y="2457"/>
              <a:chExt cx="54" cy="187"/>
            </a:xfrm>
          </p:grpSpPr>
          <p:sp>
            <p:nvSpPr>
              <p:cNvPr id="78909" name="Line 96"/>
              <p:cNvSpPr>
                <a:spLocks noChangeShapeType="1"/>
              </p:cNvSpPr>
              <p:nvPr/>
            </p:nvSpPr>
            <p:spPr bwMode="auto">
              <a:xfrm>
                <a:off x="2405" y="2459"/>
                <a:ext cx="5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10" name="Line 97"/>
              <p:cNvSpPr>
                <a:spLocks noChangeAspect="1" noChangeShapeType="1"/>
              </p:cNvSpPr>
              <p:nvPr/>
            </p:nvSpPr>
            <p:spPr bwMode="auto">
              <a:xfrm flipV="1">
                <a:off x="2431" y="2457"/>
                <a:ext cx="1" cy="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8907" name="Freeform 98"/>
            <p:cNvSpPr>
              <a:spLocks noChangeAspect="1"/>
            </p:cNvSpPr>
            <p:nvPr/>
          </p:nvSpPr>
          <p:spPr bwMode="auto">
            <a:xfrm flipV="1">
              <a:off x="2399" y="2644"/>
              <a:ext cx="64" cy="520"/>
            </a:xfrm>
            <a:custGeom>
              <a:avLst/>
              <a:gdLst>
                <a:gd name="T0" fmla="*/ 1 w 103"/>
                <a:gd name="T1" fmla="*/ 0 h 828"/>
                <a:gd name="T2" fmla="*/ 1 w 103"/>
                <a:gd name="T3" fmla="*/ 3 h 828"/>
                <a:gd name="T4" fmla="*/ 0 w 103"/>
                <a:gd name="T5" fmla="*/ 3 h 828"/>
                <a:gd name="T6" fmla="*/ 0 w 103"/>
                <a:gd name="T7" fmla="*/ 0 h 8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828">
                  <a:moveTo>
                    <a:pt x="103" y="0"/>
                  </a:moveTo>
                  <a:lnTo>
                    <a:pt x="103" y="828"/>
                  </a:lnTo>
                  <a:lnTo>
                    <a:pt x="0" y="828"/>
                  </a:lnTo>
                  <a:lnTo>
                    <a:pt x="0" y="0"/>
                  </a:lnTo>
                </a:path>
              </a:pathLst>
            </a:custGeom>
            <a:solidFill>
              <a:srgbClr val="808080"/>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78908" name="Rectangle 99"/>
            <p:cNvSpPr>
              <a:spLocks noChangeAspect="1" noChangeArrowheads="1"/>
            </p:cNvSpPr>
            <p:nvPr/>
          </p:nvSpPr>
          <p:spPr bwMode="auto">
            <a:xfrm>
              <a:off x="2399" y="2387"/>
              <a:ext cx="6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sz="1200">
                  <a:solidFill>
                    <a:srgbClr val="000000"/>
                  </a:solidFill>
                  <a:latin typeface="Arial" charset="0"/>
                </a:rPr>
                <a:t>*</a:t>
              </a:r>
              <a:endParaRPr lang="en-US">
                <a:solidFill>
                  <a:schemeClr val="tx1"/>
                </a:solidFill>
              </a:endParaRPr>
            </a:p>
          </p:txBody>
        </p:sp>
      </p:grpSp>
      <p:sp>
        <p:nvSpPr>
          <p:cNvPr id="900196" name="Rectangle 100"/>
          <p:cNvSpPr>
            <a:spLocks noChangeAspect="1" noChangeArrowheads="1"/>
          </p:cNvSpPr>
          <p:nvPr/>
        </p:nvSpPr>
        <p:spPr bwMode="auto">
          <a:xfrm>
            <a:off x="5668963" y="2774950"/>
            <a:ext cx="8683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a:solidFill>
                  <a:srgbClr val="000000"/>
                </a:solidFill>
                <a:latin typeface="Arial Narrow" pitchFamily="34" charset="0"/>
              </a:rPr>
              <a:t>(AQP1-null)</a:t>
            </a:r>
            <a:endParaRPr lang="en-US" sz="1600">
              <a:solidFill>
                <a:schemeClr val="tx1"/>
              </a:solidFill>
              <a:latin typeface="Arial Narrow" pitchFamily="34" charset="0"/>
            </a:endParaRPr>
          </a:p>
        </p:txBody>
      </p:sp>
      <p:sp>
        <p:nvSpPr>
          <p:cNvPr id="900197" name="Line 101"/>
          <p:cNvSpPr>
            <a:spLocks noChangeShapeType="1"/>
          </p:cNvSpPr>
          <p:nvPr/>
        </p:nvSpPr>
        <p:spPr bwMode="auto">
          <a:xfrm>
            <a:off x="4730750" y="3367088"/>
            <a:ext cx="0" cy="977900"/>
          </a:xfrm>
          <a:prstGeom prst="line">
            <a:avLst/>
          </a:prstGeom>
          <a:noFill/>
          <a:ln w="9525">
            <a:solidFill>
              <a:srgbClr val="E10000"/>
            </a:solidFill>
            <a:round/>
            <a:headEnd type="triangl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00198" name="Group 102"/>
          <p:cNvGrpSpPr>
            <a:grpSpLocks/>
          </p:cNvGrpSpPr>
          <p:nvPr/>
        </p:nvGrpSpPr>
        <p:grpSpPr bwMode="auto">
          <a:xfrm>
            <a:off x="3416300" y="3327400"/>
            <a:ext cx="1771650" cy="1047750"/>
            <a:chOff x="2152" y="2096"/>
            <a:chExt cx="1116" cy="660"/>
          </a:xfrm>
        </p:grpSpPr>
        <p:sp>
          <p:nvSpPr>
            <p:cNvPr id="78904" name="Line 103"/>
            <p:cNvSpPr>
              <a:spLocks noChangeShapeType="1"/>
            </p:cNvSpPr>
            <p:nvPr/>
          </p:nvSpPr>
          <p:spPr bwMode="auto">
            <a:xfrm flipH="1">
              <a:off x="2152" y="2756"/>
              <a:ext cx="1116" cy="0"/>
            </a:xfrm>
            <a:prstGeom prst="line">
              <a:avLst/>
            </a:prstGeom>
            <a:noFill/>
            <a:ln w="63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05" name="Line 104"/>
            <p:cNvSpPr>
              <a:spLocks noChangeShapeType="1"/>
            </p:cNvSpPr>
            <p:nvPr/>
          </p:nvSpPr>
          <p:spPr bwMode="auto">
            <a:xfrm flipH="1">
              <a:off x="2152" y="2096"/>
              <a:ext cx="1116" cy="0"/>
            </a:xfrm>
            <a:prstGeom prst="line">
              <a:avLst/>
            </a:prstGeom>
            <a:noFill/>
            <a:ln w="63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0201" name="Rectangle 105"/>
          <p:cNvSpPr>
            <a:spLocks noChangeAspect="1" noChangeArrowheads="1"/>
          </p:cNvSpPr>
          <p:nvPr/>
        </p:nvSpPr>
        <p:spPr bwMode="auto">
          <a:xfrm>
            <a:off x="4741863" y="3670300"/>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sz="1600">
                <a:latin typeface="Arial Narrow" pitchFamily="34" charset="0"/>
              </a:rPr>
              <a:t>~60%</a:t>
            </a:r>
          </a:p>
        </p:txBody>
      </p:sp>
      <p:grpSp>
        <p:nvGrpSpPr>
          <p:cNvPr id="900202" name="Group 106"/>
          <p:cNvGrpSpPr>
            <a:grpSpLocks/>
          </p:cNvGrpSpPr>
          <p:nvPr/>
        </p:nvGrpSpPr>
        <p:grpSpPr bwMode="auto">
          <a:xfrm>
            <a:off x="5367338" y="3327400"/>
            <a:ext cx="1155700" cy="1212850"/>
            <a:chOff x="3381" y="2096"/>
            <a:chExt cx="728" cy="764"/>
          </a:xfrm>
        </p:grpSpPr>
        <p:sp>
          <p:nvSpPr>
            <p:cNvPr id="78902" name="Line 107"/>
            <p:cNvSpPr>
              <a:spLocks noChangeShapeType="1"/>
            </p:cNvSpPr>
            <p:nvPr/>
          </p:nvSpPr>
          <p:spPr bwMode="auto">
            <a:xfrm flipH="1">
              <a:off x="3381" y="2860"/>
              <a:ext cx="408" cy="0"/>
            </a:xfrm>
            <a:prstGeom prst="line">
              <a:avLst/>
            </a:prstGeom>
            <a:noFill/>
            <a:ln w="63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903" name="Line 108"/>
            <p:cNvSpPr>
              <a:spLocks noChangeShapeType="1"/>
            </p:cNvSpPr>
            <p:nvPr/>
          </p:nvSpPr>
          <p:spPr bwMode="auto">
            <a:xfrm flipH="1">
              <a:off x="3381" y="2096"/>
              <a:ext cx="728" cy="0"/>
            </a:xfrm>
            <a:prstGeom prst="line">
              <a:avLst/>
            </a:prstGeom>
            <a:noFill/>
            <a:ln w="63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0205" name="Line 109"/>
          <p:cNvSpPr>
            <a:spLocks noChangeShapeType="1"/>
          </p:cNvSpPr>
          <p:nvPr/>
        </p:nvSpPr>
        <p:spPr bwMode="auto">
          <a:xfrm>
            <a:off x="5702300" y="3367088"/>
            <a:ext cx="0" cy="1141412"/>
          </a:xfrm>
          <a:prstGeom prst="line">
            <a:avLst/>
          </a:prstGeom>
          <a:noFill/>
          <a:ln w="9525">
            <a:solidFill>
              <a:srgbClr val="E10000"/>
            </a:solidFill>
            <a:round/>
            <a:headEnd type="triangl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0206" name="Rectangle 110"/>
          <p:cNvSpPr>
            <a:spLocks noChangeAspect="1" noChangeArrowheads="1"/>
          </p:cNvSpPr>
          <p:nvPr/>
        </p:nvSpPr>
        <p:spPr bwMode="auto">
          <a:xfrm>
            <a:off x="5713413" y="3670300"/>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sz="1600">
                <a:latin typeface="Arial Narrow" pitchFamily="34" charset="0"/>
              </a:rPr>
              <a:t>~70%</a:t>
            </a:r>
          </a:p>
        </p:txBody>
      </p:sp>
      <p:sp>
        <p:nvSpPr>
          <p:cNvPr id="900207" name="Line 111"/>
          <p:cNvSpPr>
            <a:spLocks noChangeShapeType="1"/>
          </p:cNvSpPr>
          <p:nvPr/>
        </p:nvSpPr>
        <p:spPr bwMode="auto">
          <a:xfrm>
            <a:off x="6248400" y="3367088"/>
            <a:ext cx="0" cy="1465262"/>
          </a:xfrm>
          <a:prstGeom prst="line">
            <a:avLst/>
          </a:prstGeom>
          <a:noFill/>
          <a:ln w="9525">
            <a:solidFill>
              <a:srgbClr val="E10000"/>
            </a:solidFill>
            <a:round/>
            <a:headEnd type="triangle" w="sm" len="sm"/>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0208" name="Rectangle 112"/>
          <p:cNvSpPr>
            <a:spLocks noChangeAspect="1" noChangeArrowheads="1"/>
          </p:cNvSpPr>
          <p:nvPr/>
        </p:nvSpPr>
        <p:spPr bwMode="auto">
          <a:xfrm>
            <a:off x="6265863" y="3670300"/>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sz="1600">
                <a:latin typeface="Arial Narrow" pitchFamily="34" charset="0"/>
              </a:rPr>
              <a:t>~95%</a:t>
            </a:r>
          </a:p>
        </p:txBody>
      </p:sp>
      <p:sp>
        <p:nvSpPr>
          <p:cNvPr id="900209" name="Line 113"/>
          <p:cNvSpPr>
            <a:spLocks noChangeShapeType="1"/>
          </p:cNvSpPr>
          <p:nvPr/>
        </p:nvSpPr>
        <p:spPr bwMode="auto">
          <a:xfrm flipH="1">
            <a:off x="5627688" y="4832350"/>
            <a:ext cx="895350" cy="0"/>
          </a:xfrm>
          <a:prstGeom prst="line">
            <a:avLst/>
          </a:prstGeom>
          <a:noFill/>
          <a:ln w="63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00210" name="Group 114"/>
          <p:cNvGrpSpPr>
            <a:grpSpLocks/>
          </p:cNvGrpSpPr>
          <p:nvPr/>
        </p:nvGrpSpPr>
        <p:grpSpPr bwMode="auto">
          <a:xfrm>
            <a:off x="6210300" y="4864100"/>
            <a:ext cx="173038" cy="158750"/>
            <a:chOff x="3912" y="3064"/>
            <a:chExt cx="109" cy="100"/>
          </a:xfrm>
        </p:grpSpPr>
        <p:sp>
          <p:nvSpPr>
            <p:cNvPr id="78900" name="Rectangle 115"/>
            <p:cNvSpPr>
              <a:spLocks noChangeAspect="1" noChangeArrowheads="1"/>
            </p:cNvSpPr>
            <p:nvPr/>
          </p:nvSpPr>
          <p:spPr bwMode="auto">
            <a:xfrm>
              <a:off x="3984" y="3064"/>
              <a:ext cx="37"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800">
                  <a:solidFill>
                    <a:srgbClr val="000000"/>
                  </a:solidFill>
                  <a:latin typeface="Arial" charset="0"/>
                </a:rPr>
                <a:t>#</a:t>
              </a:r>
              <a:endParaRPr lang="en-US">
                <a:solidFill>
                  <a:schemeClr val="tx1"/>
                </a:solidFill>
              </a:endParaRPr>
            </a:p>
          </p:txBody>
        </p:sp>
        <p:sp>
          <p:nvSpPr>
            <p:cNvPr id="78901" name="Freeform 116"/>
            <p:cNvSpPr>
              <a:spLocks noChangeAspect="1"/>
            </p:cNvSpPr>
            <p:nvPr/>
          </p:nvSpPr>
          <p:spPr bwMode="auto">
            <a:xfrm flipV="1">
              <a:off x="3912" y="3076"/>
              <a:ext cx="63" cy="88"/>
            </a:xfrm>
            <a:custGeom>
              <a:avLst/>
              <a:gdLst>
                <a:gd name="T0" fmla="*/ 1 w 103"/>
                <a:gd name="T1" fmla="*/ 0 h 140"/>
                <a:gd name="T2" fmla="*/ 1 w 103"/>
                <a:gd name="T3" fmla="*/ 1 h 140"/>
                <a:gd name="T4" fmla="*/ 0 w 103"/>
                <a:gd name="T5" fmla="*/ 1 h 140"/>
                <a:gd name="T6" fmla="*/ 0 w 103"/>
                <a:gd name="T7" fmla="*/ 0 h 1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40">
                  <a:moveTo>
                    <a:pt x="103" y="0"/>
                  </a:moveTo>
                  <a:lnTo>
                    <a:pt x="103" y="140"/>
                  </a:lnTo>
                  <a:lnTo>
                    <a:pt x="0" y="140"/>
                  </a:lnTo>
                  <a:lnTo>
                    <a:pt x="0" y="0"/>
                  </a:lnTo>
                </a:path>
              </a:pathLst>
            </a:custGeom>
            <a:solidFill>
              <a:srgbClr val="FFFFFF"/>
            </a:solidFill>
            <a:ln w="4763"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sp>
        <p:nvSpPr>
          <p:cNvPr id="78894" name="Line 117"/>
          <p:cNvSpPr>
            <a:spLocks noChangeAspect="1" noChangeShapeType="1"/>
          </p:cNvSpPr>
          <p:nvPr/>
        </p:nvSpPr>
        <p:spPr bwMode="auto">
          <a:xfrm>
            <a:off x="2827338" y="5026025"/>
            <a:ext cx="3908425"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95" name="Line 118"/>
          <p:cNvSpPr>
            <a:spLocks noChangeShapeType="1"/>
          </p:cNvSpPr>
          <p:nvPr/>
        </p:nvSpPr>
        <p:spPr bwMode="auto">
          <a:xfrm>
            <a:off x="2833688" y="2224088"/>
            <a:ext cx="0" cy="28067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00215" name="Group 119"/>
          <p:cNvGrpSpPr>
            <a:grpSpLocks/>
          </p:cNvGrpSpPr>
          <p:nvPr/>
        </p:nvGrpSpPr>
        <p:grpSpPr bwMode="auto">
          <a:xfrm>
            <a:off x="3690938" y="1978025"/>
            <a:ext cx="5453062" cy="3738563"/>
            <a:chOff x="2119" y="240"/>
            <a:chExt cx="3435" cy="2355"/>
          </a:xfrm>
        </p:grpSpPr>
        <p:sp>
          <p:nvSpPr>
            <p:cNvPr id="78897" name="Rectangle 120"/>
            <p:cNvSpPr>
              <a:spLocks noChangeArrowheads="1"/>
            </p:cNvSpPr>
            <p:nvPr/>
          </p:nvSpPr>
          <p:spPr bwMode="auto">
            <a:xfrm>
              <a:off x="2119" y="240"/>
              <a:ext cx="3435" cy="2355"/>
            </a:xfrm>
            <a:prstGeom prst="rect">
              <a:avLst/>
            </a:prstGeom>
            <a:solidFill>
              <a:schemeClr val="bg1"/>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pic>
          <p:nvPicPr>
            <p:cNvPr id="78898" name="Picture 121" descr="IMG_0828"/>
            <p:cNvPicPr>
              <a:picLocks noChangeAspect="1" noChangeArrowheads="1"/>
            </p:cNvPicPr>
            <p:nvPr/>
          </p:nvPicPr>
          <p:blipFill>
            <a:blip r:embed="rId2">
              <a:extLst>
                <a:ext uri="{28A0092B-C50C-407E-A947-70E740481C1C}">
                  <a14:useLocalDpi xmlns:a14="http://schemas.microsoft.com/office/drawing/2010/main" val="0"/>
                </a:ext>
              </a:extLst>
            </a:blip>
            <a:srcRect l="42915" t="30496" r="11472" b="33908"/>
            <a:stretch>
              <a:fillRect/>
            </a:stretch>
          </p:blipFill>
          <p:spPr bwMode="auto">
            <a:xfrm>
              <a:off x="2186" y="303"/>
              <a:ext cx="3316" cy="1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99" name="Text Box 122"/>
            <p:cNvSpPr txBox="1">
              <a:spLocks noChangeArrowheads="1"/>
            </p:cNvSpPr>
            <p:nvPr/>
          </p:nvSpPr>
          <p:spPr bwMode="auto">
            <a:xfrm>
              <a:off x="2122" y="2271"/>
              <a:ext cx="3432"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a:solidFill>
                    <a:srgbClr val="008000"/>
                  </a:solidFill>
                  <a:latin typeface="Arial Narrow" pitchFamily="34" charset="0"/>
                </a:rPr>
                <a:t>Volker Endeward &amp; Gerolf Gros</a:t>
              </a: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900215"/>
                                        </p:tgtEl>
                                        <p:attrNameLst>
                                          <p:attrName>style.visibility</p:attrName>
                                        </p:attrNameLst>
                                      </p:cBhvr>
                                      <p:to>
                                        <p:strVal val="visible"/>
                                      </p:to>
                                    </p:set>
                                    <p:anim calcmode="lin" valueType="num">
                                      <p:cBhvr>
                                        <p:cTn id="7" dur="500" fill="hold"/>
                                        <p:tgtEl>
                                          <p:spTgt spid="900215"/>
                                        </p:tgtEl>
                                        <p:attrNameLst>
                                          <p:attrName>ppt_w</p:attrName>
                                        </p:attrNameLst>
                                      </p:cBhvr>
                                      <p:tavLst>
                                        <p:tav tm="0">
                                          <p:val>
                                            <p:fltVal val="0"/>
                                          </p:val>
                                        </p:tav>
                                        <p:tav tm="100000">
                                          <p:val>
                                            <p:strVal val="#ppt_w"/>
                                          </p:val>
                                        </p:tav>
                                      </p:tavLst>
                                    </p:anim>
                                    <p:anim calcmode="lin" valueType="num">
                                      <p:cBhvr>
                                        <p:cTn id="8" dur="500" fill="hold"/>
                                        <p:tgtEl>
                                          <p:spTgt spid="900215"/>
                                        </p:tgtEl>
                                        <p:attrNameLst>
                                          <p:attrName>ppt_h</p:attrName>
                                        </p:attrNameLst>
                                      </p:cBhvr>
                                      <p:tavLst>
                                        <p:tav tm="0">
                                          <p:val>
                                            <p:fltVal val="0"/>
                                          </p:val>
                                        </p:tav>
                                        <p:tav tm="100000">
                                          <p:val>
                                            <p:strVal val="#ppt_h"/>
                                          </p:val>
                                        </p:tav>
                                      </p:tavLst>
                                    </p:anim>
                                    <p:animEffect transition="in" filter="fade">
                                      <p:cBhvr>
                                        <p:cTn id="9" dur="500"/>
                                        <p:tgtEl>
                                          <p:spTgt spid="90021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xit" presetSubtype="0" fill="hold" nodeType="clickEffect">
                                  <p:stCondLst>
                                    <p:cond delay="0"/>
                                  </p:stCondLst>
                                  <p:childTnLst>
                                    <p:anim calcmode="lin" valueType="num">
                                      <p:cBhvr>
                                        <p:cTn id="13" dur="500"/>
                                        <p:tgtEl>
                                          <p:spTgt spid="900215"/>
                                        </p:tgtEl>
                                        <p:attrNameLst>
                                          <p:attrName>ppt_w</p:attrName>
                                        </p:attrNameLst>
                                      </p:cBhvr>
                                      <p:tavLst>
                                        <p:tav tm="0">
                                          <p:val>
                                            <p:strVal val="ppt_w"/>
                                          </p:val>
                                        </p:tav>
                                        <p:tav tm="100000">
                                          <p:val>
                                            <p:fltVal val="0"/>
                                          </p:val>
                                        </p:tav>
                                      </p:tavLst>
                                    </p:anim>
                                    <p:anim calcmode="lin" valueType="num">
                                      <p:cBhvr>
                                        <p:cTn id="14" dur="500"/>
                                        <p:tgtEl>
                                          <p:spTgt spid="900215"/>
                                        </p:tgtEl>
                                        <p:attrNameLst>
                                          <p:attrName>ppt_h</p:attrName>
                                        </p:attrNameLst>
                                      </p:cBhvr>
                                      <p:tavLst>
                                        <p:tav tm="0">
                                          <p:val>
                                            <p:strVal val="ppt_h"/>
                                          </p:val>
                                        </p:tav>
                                        <p:tav tm="100000">
                                          <p:val>
                                            <p:fltVal val="0"/>
                                          </p:val>
                                        </p:tav>
                                      </p:tavLst>
                                    </p:anim>
                                    <p:animEffect transition="out" filter="fade">
                                      <p:cBhvr>
                                        <p:cTn id="15" dur="500"/>
                                        <p:tgtEl>
                                          <p:spTgt spid="900215"/>
                                        </p:tgtEl>
                                      </p:cBhvr>
                                    </p:animEffect>
                                    <p:set>
                                      <p:cBhvr>
                                        <p:cTn id="16" dur="1" fill="hold">
                                          <p:stCondLst>
                                            <p:cond delay="499"/>
                                          </p:stCondLst>
                                        </p:cTn>
                                        <p:tgtEl>
                                          <p:spTgt spid="900215"/>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900121"/>
                                        </p:tgtEl>
                                        <p:attrNameLst>
                                          <p:attrName>style.visibility</p:attrName>
                                        </p:attrNameLst>
                                      </p:cBhvr>
                                      <p:to>
                                        <p:strVal val="visible"/>
                                      </p:to>
                                    </p:set>
                                    <p:animEffect transition="in" filter="dissolve">
                                      <p:cBhvr>
                                        <p:cTn id="21" dur="500"/>
                                        <p:tgtEl>
                                          <p:spTgt spid="90012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900102"/>
                                        </p:tgtEl>
                                        <p:attrNameLst>
                                          <p:attrName>style.visibility</p:attrName>
                                        </p:attrNameLst>
                                      </p:cBhvr>
                                      <p:to>
                                        <p:strVal val="visible"/>
                                      </p:to>
                                    </p:set>
                                    <p:animEffect transition="in" filter="dissolve">
                                      <p:cBhvr>
                                        <p:cTn id="26" dur="500"/>
                                        <p:tgtEl>
                                          <p:spTgt spid="900102"/>
                                        </p:tgtEl>
                                      </p:cBhvr>
                                    </p:animEffect>
                                  </p:childTnLst>
                                </p:cTn>
                              </p:par>
                            </p:childTnLst>
                          </p:cTn>
                        </p:par>
                        <p:par>
                          <p:cTn id="27" fill="hold" nodeType="afterGroup">
                            <p:stCondLst>
                              <p:cond delay="500"/>
                            </p:stCondLst>
                            <p:childTnLst>
                              <p:par>
                                <p:cTn id="28" presetID="22" presetClass="entr" presetSubtype="4" fill="hold" nodeType="afterEffect">
                                  <p:stCondLst>
                                    <p:cond delay="0"/>
                                  </p:stCondLst>
                                  <p:childTnLst>
                                    <p:set>
                                      <p:cBhvr>
                                        <p:cTn id="29" dur="1" fill="hold">
                                          <p:stCondLst>
                                            <p:cond delay="0"/>
                                          </p:stCondLst>
                                        </p:cTn>
                                        <p:tgtEl>
                                          <p:spTgt spid="900131"/>
                                        </p:tgtEl>
                                        <p:attrNameLst>
                                          <p:attrName>style.visibility</p:attrName>
                                        </p:attrNameLst>
                                      </p:cBhvr>
                                      <p:to>
                                        <p:strVal val="visible"/>
                                      </p:to>
                                    </p:set>
                                    <p:animEffect transition="in" filter="wipe(down)">
                                      <p:cBhvr>
                                        <p:cTn id="30" dur="500"/>
                                        <p:tgtEl>
                                          <p:spTgt spid="900131"/>
                                        </p:tgtEl>
                                      </p:cBhvr>
                                    </p:animEffect>
                                  </p:childTnLst>
                                </p:cTn>
                              </p:par>
                            </p:childTnLst>
                          </p:cTn>
                        </p:par>
                        <p:par>
                          <p:cTn id="31" fill="hold" nodeType="afterGroup">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900189"/>
                                        </p:tgtEl>
                                        <p:attrNameLst>
                                          <p:attrName>style.visibility</p:attrName>
                                        </p:attrNameLst>
                                      </p:cBhvr>
                                      <p:to>
                                        <p:strVal val="visible"/>
                                      </p:to>
                                    </p:set>
                                    <p:animEffect transition="in" filter="dissolve">
                                      <p:cBhvr>
                                        <p:cTn id="34" dur="500"/>
                                        <p:tgtEl>
                                          <p:spTgt spid="90018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900103"/>
                                        </p:tgtEl>
                                        <p:attrNameLst>
                                          <p:attrName>style.visibility</p:attrName>
                                        </p:attrNameLst>
                                      </p:cBhvr>
                                      <p:to>
                                        <p:strVal val="visible"/>
                                      </p:to>
                                    </p:set>
                                    <p:animEffect transition="in" filter="dissolve">
                                      <p:cBhvr>
                                        <p:cTn id="39" dur="500"/>
                                        <p:tgtEl>
                                          <p:spTgt spid="900103"/>
                                        </p:tgtEl>
                                      </p:cBhvr>
                                    </p:animEffect>
                                  </p:childTnLst>
                                </p:cTn>
                              </p:par>
                            </p:childTnLst>
                          </p:cTn>
                        </p:par>
                        <p:par>
                          <p:cTn id="40" fill="hold" nodeType="afterGroup">
                            <p:stCondLst>
                              <p:cond delay="500"/>
                            </p:stCondLst>
                            <p:childTnLst>
                              <p:par>
                                <p:cTn id="41" presetID="22" presetClass="entr" presetSubtype="4" fill="hold" nodeType="afterEffect">
                                  <p:stCondLst>
                                    <p:cond delay="0"/>
                                  </p:stCondLst>
                                  <p:childTnLst>
                                    <p:set>
                                      <p:cBhvr>
                                        <p:cTn id="42" dur="1" fill="hold">
                                          <p:stCondLst>
                                            <p:cond delay="0"/>
                                          </p:stCondLst>
                                        </p:cTn>
                                        <p:tgtEl>
                                          <p:spTgt spid="900190"/>
                                        </p:tgtEl>
                                        <p:attrNameLst>
                                          <p:attrName>style.visibility</p:attrName>
                                        </p:attrNameLst>
                                      </p:cBhvr>
                                      <p:to>
                                        <p:strVal val="visible"/>
                                      </p:to>
                                    </p:set>
                                    <p:animEffect transition="in" filter="wipe(down)">
                                      <p:cBhvr>
                                        <p:cTn id="43" dur="500"/>
                                        <p:tgtEl>
                                          <p:spTgt spid="900190"/>
                                        </p:tgtEl>
                                      </p:cBhvr>
                                    </p:animEffect>
                                  </p:childTnLst>
                                </p:cTn>
                              </p:par>
                            </p:childTnLst>
                          </p:cTn>
                        </p:par>
                        <p:par>
                          <p:cTn id="44" fill="hold" nodeType="afterGroup">
                            <p:stCondLst>
                              <p:cond delay="1000"/>
                            </p:stCondLst>
                            <p:childTnLst>
                              <p:par>
                                <p:cTn id="45" presetID="9" presetClass="entr" presetSubtype="0" fill="hold" nodeType="afterEffect">
                                  <p:stCondLst>
                                    <p:cond delay="0"/>
                                  </p:stCondLst>
                                  <p:childTnLst>
                                    <p:set>
                                      <p:cBhvr>
                                        <p:cTn id="46" dur="1" fill="hold">
                                          <p:stCondLst>
                                            <p:cond delay="0"/>
                                          </p:stCondLst>
                                        </p:cTn>
                                        <p:tgtEl>
                                          <p:spTgt spid="900104">
                                            <p:txEl>
                                              <p:pRg st="0" end="0"/>
                                            </p:txEl>
                                          </p:spTgt>
                                        </p:tgtEl>
                                        <p:attrNameLst>
                                          <p:attrName>style.visibility</p:attrName>
                                        </p:attrNameLst>
                                      </p:cBhvr>
                                      <p:to>
                                        <p:strVal val="visible"/>
                                      </p:to>
                                    </p:set>
                                    <p:animEffect transition="in" filter="dissolve">
                                      <p:cBhvr>
                                        <p:cTn id="47" dur="500"/>
                                        <p:tgtEl>
                                          <p:spTgt spid="900104">
                                            <p:txEl>
                                              <p:pRg st="0" end="0"/>
                                            </p:txEl>
                                          </p:spTgt>
                                        </p:tgtEl>
                                      </p:cBhvr>
                                    </p:animEffect>
                                  </p:childTnLst>
                                </p:cTn>
                              </p:par>
                            </p:childTnLst>
                          </p:cTn>
                        </p:par>
                        <p:par>
                          <p:cTn id="48" fill="hold" nodeType="afterGroup">
                            <p:stCondLst>
                              <p:cond delay="1500"/>
                            </p:stCondLst>
                            <p:childTnLst>
                              <p:par>
                                <p:cTn id="49" presetID="22" presetClass="entr" presetSubtype="4" fill="hold" nodeType="afterEffect">
                                  <p:stCondLst>
                                    <p:cond delay="0"/>
                                  </p:stCondLst>
                                  <p:childTnLst>
                                    <p:set>
                                      <p:cBhvr>
                                        <p:cTn id="50" dur="1" fill="hold">
                                          <p:stCondLst>
                                            <p:cond delay="0"/>
                                          </p:stCondLst>
                                        </p:cTn>
                                        <p:tgtEl>
                                          <p:spTgt spid="900178"/>
                                        </p:tgtEl>
                                        <p:attrNameLst>
                                          <p:attrName>style.visibility</p:attrName>
                                        </p:attrNameLst>
                                      </p:cBhvr>
                                      <p:to>
                                        <p:strVal val="visible"/>
                                      </p:to>
                                    </p:set>
                                    <p:animEffect transition="in" filter="wipe(down)">
                                      <p:cBhvr>
                                        <p:cTn id="51" dur="500"/>
                                        <p:tgtEl>
                                          <p:spTgt spid="900178"/>
                                        </p:tgtEl>
                                      </p:cBhvr>
                                    </p:animEffect>
                                  </p:childTnLst>
                                </p:cTn>
                              </p:par>
                            </p:childTnLst>
                          </p:cTn>
                        </p:par>
                        <p:par>
                          <p:cTn id="52" fill="hold" nodeType="afterGroup">
                            <p:stCondLst>
                              <p:cond delay="2000"/>
                            </p:stCondLst>
                            <p:childTnLst>
                              <p:par>
                                <p:cTn id="53" presetID="9" presetClass="entr" presetSubtype="0" fill="hold" nodeType="afterEffect">
                                  <p:stCondLst>
                                    <p:cond delay="0"/>
                                  </p:stCondLst>
                                  <p:childTnLst>
                                    <p:set>
                                      <p:cBhvr>
                                        <p:cTn id="54" dur="1" fill="hold">
                                          <p:stCondLst>
                                            <p:cond delay="0"/>
                                          </p:stCondLst>
                                        </p:cTn>
                                        <p:tgtEl>
                                          <p:spTgt spid="900105">
                                            <p:txEl>
                                              <p:pRg st="0" end="0"/>
                                            </p:txEl>
                                          </p:spTgt>
                                        </p:tgtEl>
                                        <p:attrNameLst>
                                          <p:attrName>style.visibility</p:attrName>
                                        </p:attrNameLst>
                                      </p:cBhvr>
                                      <p:to>
                                        <p:strVal val="visible"/>
                                      </p:to>
                                    </p:set>
                                    <p:animEffect transition="in" filter="dissolve">
                                      <p:cBhvr>
                                        <p:cTn id="55" dur="500"/>
                                        <p:tgtEl>
                                          <p:spTgt spid="900105">
                                            <p:txEl>
                                              <p:pRg st="0" end="0"/>
                                            </p:txEl>
                                          </p:spTgt>
                                        </p:tgtEl>
                                      </p:cBhvr>
                                    </p:animEffect>
                                  </p:childTnLst>
                                </p:cTn>
                              </p:par>
                            </p:childTnLst>
                          </p:cTn>
                        </p:par>
                        <p:par>
                          <p:cTn id="56" fill="hold" nodeType="afterGroup">
                            <p:stCondLst>
                              <p:cond delay="2500"/>
                            </p:stCondLst>
                            <p:childTnLst>
                              <p:par>
                                <p:cTn id="57" presetID="22" presetClass="entr" presetSubtype="4" fill="hold" nodeType="afterEffect">
                                  <p:stCondLst>
                                    <p:cond delay="0"/>
                                  </p:stCondLst>
                                  <p:childTnLst>
                                    <p:set>
                                      <p:cBhvr>
                                        <p:cTn id="58" dur="1" fill="hold">
                                          <p:stCondLst>
                                            <p:cond delay="0"/>
                                          </p:stCondLst>
                                        </p:cTn>
                                        <p:tgtEl>
                                          <p:spTgt spid="900148"/>
                                        </p:tgtEl>
                                        <p:attrNameLst>
                                          <p:attrName>style.visibility</p:attrName>
                                        </p:attrNameLst>
                                      </p:cBhvr>
                                      <p:to>
                                        <p:strVal val="visible"/>
                                      </p:to>
                                    </p:set>
                                    <p:animEffect transition="in" filter="wipe(down)">
                                      <p:cBhvr>
                                        <p:cTn id="59" dur="500"/>
                                        <p:tgtEl>
                                          <p:spTgt spid="900148"/>
                                        </p:tgtEl>
                                      </p:cBhvr>
                                    </p:animEffect>
                                  </p:childTnLst>
                                </p:cTn>
                              </p:par>
                            </p:childTnLst>
                          </p:cTn>
                        </p:par>
                        <p:par>
                          <p:cTn id="60" fill="hold" nodeType="afterGroup">
                            <p:stCondLst>
                              <p:cond delay="3000"/>
                            </p:stCondLst>
                            <p:childTnLst>
                              <p:par>
                                <p:cTn id="61" presetID="9" presetClass="entr" presetSubtype="0" fill="hold" grpId="0" nodeType="afterEffect">
                                  <p:stCondLst>
                                    <p:cond delay="0"/>
                                  </p:stCondLst>
                                  <p:childTnLst>
                                    <p:set>
                                      <p:cBhvr>
                                        <p:cTn id="62" dur="1" fill="hold">
                                          <p:stCondLst>
                                            <p:cond delay="0"/>
                                          </p:stCondLst>
                                        </p:cTn>
                                        <p:tgtEl>
                                          <p:spTgt spid="900120"/>
                                        </p:tgtEl>
                                        <p:attrNameLst>
                                          <p:attrName>style.visibility</p:attrName>
                                        </p:attrNameLst>
                                      </p:cBhvr>
                                      <p:to>
                                        <p:strVal val="visible"/>
                                      </p:to>
                                    </p:set>
                                    <p:animEffect transition="in" filter="dissolve">
                                      <p:cBhvr>
                                        <p:cTn id="63" dur="500"/>
                                        <p:tgtEl>
                                          <p:spTgt spid="900120"/>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nodeType="clickEffect">
                                  <p:stCondLst>
                                    <p:cond delay="0"/>
                                  </p:stCondLst>
                                  <p:childTnLst>
                                    <p:set>
                                      <p:cBhvr>
                                        <p:cTn id="67" dur="1" fill="hold">
                                          <p:stCondLst>
                                            <p:cond delay="0"/>
                                          </p:stCondLst>
                                        </p:cTn>
                                        <p:tgtEl>
                                          <p:spTgt spid="900124"/>
                                        </p:tgtEl>
                                        <p:attrNameLst>
                                          <p:attrName>style.visibility</p:attrName>
                                        </p:attrNameLst>
                                      </p:cBhvr>
                                      <p:to>
                                        <p:strVal val="visible"/>
                                      </p:to>
                                    </p:set>
                                    <p:animEffect transition="in" filter="dissolve">
                                      <p:cBhvr>
                                        <p:cTn id="68" dur="500"/>
                                        <p:tgtEl>
                                          <p:spTgt spid="900124"/>
                                        </p:tgtEl>
                                      </p:cBhvr>
                                    </p:animEffect>
                                  </p:childTnLst>
                                </p:cTn>
                              </p:par>
                            </p:childTnLst>
                          </p:cTn>
                        </p:par>
                        <p:par>
                          <p:cTn id="69" fill="hold" nodeType="afterGroup">
                            <p:stCondLst>
                              <p:cond delay="500"/>
                            </p:stCondLst>
                            <p:childTnLst>
                              <p:par>
                                <p:cTn id="70" presetID="9" presetClass="entr" presetSubtype="0" fill="hold" grpId="0" nodeType="afterEffect">
                                  <p:stCondLst>
                                    <p:cond delay="0"/>
                                  </p:stCondLst>
                                  <p:childTnLst>
                                    <p:set>
                                      <p:cBhvr>
                                        <p:cTn id="71" dur="1" fill="hold">
                                          <p:stCondLst>
                                            <p:cond delay="0"/>
                                          </p:stCondLst>
                                        </p:cTn>
                                        <p:tgtEl>
                                          <p:spTgt spid="900196"/>
                                        </p:tgtEl>
                                        <p:attrNameLst>
                                          <p:attrName>style.visibility</p:attrName>
                                        </p:attrNameLst>
                                      </p:cBhvr>
                                      <p:to>
                                        <p:strVal val="visible"/>
                                      </p:to>
                                    </p:set>
                                    <p:animEffect transition="in" filter="dissolve">
                                      <p:cBhvr>
                                        <p:cTn id="72" dur="500"/>
                                        <p:tgtEl>
                                          <p:spTgt spid="90019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4" fill="hold" nodeType="clickEffect">
                                  <p:stCondLst>
                                    <p:cond delay="0"/>
                                  </p:stCondLst>
                                  <p:childTnLst>
                                    <p:set>
                                      <p:cBhvr>
                                        <p:cTn id="76" dur="1" fill="hold">
                                          <p:stCondLst>
                                            <p:cond delay="0"/>
                                          </p:stCondLst>
                                        </p:cTn>
                                        <p:tgtEl>
                                          <p:spTgt spid="900136"/>
                                        </p:tgtEl>
                                        <p:attrNameLst>
                                          <p:attrName>style.visibility</p:attrName>
                                        </p:attrNameLst>
                                      </p:cBhvr>
                                      <p:to>
                                        <p:strVal val="visible"/>
                                      </p:to>
                                    </p:set>
                                    <p:animEffect transition="in" filter="wipe(down)">
                                      <p:cBhvr>
                                        <p:cTn id="77" dur="500"/>
                                        <p:tgtEl>
                                          <p:spTgt spid="900136"/>
                                        </p:tgtEl>
                                      </p:cBhvr>
                                    </p:animEffect>
                                  </p:childTnLst>
                                </p:cTn>
                              </p:par>
                            </p:childTnLst>
                          </p:cTn>
                        </p:par>
                        <p:par>
                          <p:cTn id="78" fill="hold" nodeType="afterGroup">
                            <p:stCondLst>
                              <p:cond delay="500"/>
                            </p:stCondLst>
                            <p:childTnLst>
                              <p:par>
                                <p:cTn id="79" presetID="22" presetClass="entr" presetSubtype="4" fill="hold" nodeType="afterEffect">
                                  <p:stCondLst>
                                    <p:cond delay="0"/>
                                  </p:stCondLst>
                                  <p:childTnLst>
                                    <p:set>
                                      <p:cBhvr>
                                        <p:cTn id="80" dur="1" fill="hold">
                                          <p:stCondLst>
                                            <p:cond delay="0"/>
                                          </p:stCondLst>
                                        </p:cTn>
                                        <p:tgtEl>
                                          <p:spTgt spid="900184"/>
                                        </p:tgtEl>
                                        <p:attrNameLst>
                                          <p:attrName>style.visibility</p:attrName>
                                        </p:attrNameLst>
                                      </p:cBhvr>
                                      <p:to>
                                        <p:strVal val="visible"/>
                                      </p:to>
                                    </p:set>
                                    <p:animEffect transition="in" filter="wipe(down)">
                                      <p:cBhvr>
                                        <p:cTn id="81" dur="500"/>
                                        <p:tgtEl>
                                          <p:spTgt spid="900184"/>
                                        </p:tgtEl>
                                      </p:cBhvr>
                                    </p:animEffect>
                                  </p:childTnLst>
                                </p:cTn>
                              </p:par>
                            </p:childTnLst>
                          </p:cTn>
                        </p:par>
                        <p:par>
                          <p:cTn id="82" fill="hold" nodeType="afterGroup">
                            <p:stCondLst>
                              <p:cond delay="1000"/>
                            </p:stCondLst>
                            <p:childTnLst>
                              <p:par>
                                <p:cTn id="83" presetID="22" presetClass="entr" presetSubtype="4" fill="hold" nodeType="afterEffect">
                                  <p:stCondLst>
                                    <p:cond delay="0"/>
                                  </p:stCondLst>
                                  <p:childTnLst>
                                    <p:set>
                                      <p:cBhvr>
                                        <p:cTn id="84" dur="1" fill="hold">
                                          <p:stCondLst>
                                            <p:cond delay="0"/>
                                          </p:stCondLst>
                                        </p:cTn>
                                        <p:tgtEl>
                                          <p:spTgt spid="900173"/>
                                        </p:tgtEl>
                                        <p:attrNameLst>
                                          <p:attrName>style.visibility</p:attrName>
                                        </p:attrNameLst>
                                      </p:cBhvr>
                                      <p:to>
                                        <p:strVal val="visible"/>
                                      </p:to>
                                    </p:set>
                                    <p:animEffect transition="in" filter="wipe(down)">
                                      <p:cBhvr>
                                        <p:cTn id="85" dur="500"/>
                                        <p:tgtEl>
                                          <p:spTgt spid="900173"/>
                                        </p:tgtEl>
                                      </p:cBhvr>
                                    </p:animEffect>
                                  </p:childTnLst>
                                </p:cTn>
                              </p:par>
                            </p:childTnLst>
                          </p:cTn>
                        </p:par>
                        <p:par>
                          <p:cTn id="86" fill="hold" nodeType="afterGroup">
                            <p:stCondLst>
                              <p:cond delay="1500"/>
                            </p:stCondLst>
                            <p:childTnLst>
                              <p:par>
                                <p:cTn id="87" presetID="22" presetClass="entr" presetSubtype="4" fill="hold" nodeType="afterEffect">
                                  <p:stCondLst>
                                    <p:cond delay="0"/>
                                  </p:stCondLst>
                                  <p:childTnLst>
                                    <p:set>
                                      <p:cBhvr>
                                        <p:cTn id="88" dur="1" fill="hold">
                                          <p:stCondLst>
                                            <p:cond delay="0"/>
                                          </p:stCondLst>
                                        </p:cTn>
                                        <p:tgtEl>
                                          <p:spTgt spid="900168"/>
                                        </p:tgtEl>
                                        <p:attrNameLst>
                                          <p:attrName>style.visibility</p:attrName>
                                        </p:attrNameLst>
                                      </p:cBhvr>
                                      <p:to>
                                        <p:strVal val="visible"/>
                                      </p:to>
                                    </p:set>
                                    <p:animEffect transition="in" filter="wipe(down)">
                                      <p:cBhvr>
                                        <p:cTn id="89" dur="500"/>
                                        <p:tgtEl>
                                          <p:spTgt spid="900168"/>
                                        </p:tgtEl>
                                      </p:cBhvr>
                                    </p:animEffect>
                                  </p:childTnLst>
                                </p:cTn>
                              </p:par>
                            </p:childTnLst>
                          </p:cTn>
                        </p:par>
                        <p:par>
                          <p:cTn id="90" fill="hold" nodeType="afterGroup">
                            <p:stCondLst>
                              <p:cond delay="2000"/>
                            </p:stCondLst>
                            <p:childTnLst>
                              <p:par>
                                <p:cTn id="91" presetID="9" presetClass="entr" presetSubtype="0" fill="hold" nodeType="afterEffect">
                                  <p:stCondLst>
                                    <p:cond delay="0"/>
                                  </p:stCondLst>
                                  <p:childTnLst>
                                    <p:set>
                                      <p:cBhvr>
                                        <p:cTn id="92" dur="1" fill="hold">
                                          <p:stCondLst>
                                            <p:cond delay="0"/>
                                          </p:stCondLst>
                                        </p:cTn>
                                        <p:tgtEl>
                                          <p:spTgt spid="900198"/>
                                        </p:tgtEl>
                                        <p:attrNameLst>
                                          <p:attrName>style.visibility</p:attrName>
                                        </p:attrNameLst>
                                      </p:cBhvr>
                                      <p:to>
                                        <p:strVal val="visible"/>
                                      </p:to>
                                    </p:set>
                                    <p:animEffect transition="in" filter="dissolve">
                                      <p:cBhvr>
                                        <p:cTn id="93" dur="500"/>
                                        <p:tgtEl>
                                          <p:spTgt spid="900198"/>
                                        </p:tgtEl>
                                      </p:cBhvr>
                                    </p:animEffect>
                                  </p:childTnLst>
                                </p:cTn>
                              </p:par>
                            </p:childTnLst>
                          </p:cTn>
                        </p:par>
                        <p:par>
                          <p:cTn id="94" fill="hold" nodeType="afterGroup">
                            <p:stCondLst>
                              <p:cond delay="2500"/>
                            </p:stCondLst>
                            <p:childTnLst>
                              <p:par>
                                <p:cTn id="95" presetID="9" presetClass="entr" presetSubtype="0" fill="hold" grpId="0" nodeType="afterEffect">
                                  <p:stCondLst>
                                    <p:cond delay="0"/>
                                  </p:stCondLst>
                                  <p:childTnLst>
                                    <p:set>
                                      <p:cBhvr>
                                        <p:cTn id="96" dur="1" fill="hold">
                                          <p:stCondLst>
                                            <p:cond delay="0"/>
                                          </p:stCondLst>
                                        </p:cTn>
                                        <p:tgtEl>
                                          <p:spTgt spid="900197"/>
                                        </p:tgtEl>
                                        <p:attrNameLst>
                                          <p:attrName>style.visibility</p:attrName>
                                        </p:attrNameLst>
                                      </p:cBhvr>
                                      <p:to>
                                        <p:strVal val="visible"/>
                                      </p:to>
                                    </p:set>
                                    <p:animEffect transition="in" filter="dissolve">
                                      <p:cBhvr>
                                        <p:cTn id="97" dur="500"/>
                                        <p:tgtEl>
                                          <p:spTgt spid="900197"/>
                                        </p:tgtEl>
                                      </p:cBhvr>
                                    </p:animEffect>
                                  </p:childTnLst>
                                </p:cTn>
                              </p:par>
                            </p:childTnLst>
                          </p:cTn>
                        </p:par>
                        <p:par>
                          <p:cTn id="98" fill="hold" nodeType="afterGroup">
                            <p:stCondLst>
                              <p:cond delay="3000"/>
                            </p:stCondLst>
                            <p:childTnLst>
                              <p:par>
                                <p:cTn id="99" presetID="9" presetClass="entr" presetSubtype="0" fill="hold" grpId="0" nodeType="afterEffect">
                                  <p:stCondLst>
                                    <p:cond delay="0"/>
                                  </p:stCondLst>
                                  <p:childTnLst>
                                    <p:set>
                                      <p:cBhvr>
                                        <p:cTn id="100" dur="1" fill="hold">
                                          <p:stCondLst>
                                            <p:cond delay="0"/>
                                          </p:stCondLst>
                                        </p:cTn>
                                        <p:tgtEl>
                                          <p:spTgt spid="900201"/>
                                        </p:tgtEl>
                                        <p:attrNameLst>
                                          <p:attrName>style.visibility</p:attrName>
                                        </p:attrNameLst>
                                      </p:cBhvr>
                                      <p:to>
                                        <p:strVal val="visible"/>
                                      </p:to>
                                    </p:set>
                                    <p:animEffect transition="in" filter="dissolve">
                                      <p:cBhvr>
                                        <p:cTn id="101" dur="500"/>
                                        <p:tgtEl>
                                          <p:spTgt spid="900201"/>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9" presetClass="entr" presetSubtype="0" fill="hold" grpId="0" nodeType="clickEffect">
                                  <p:stCondLst>
                                    <p:cond delay="0"/>
                                  </p:stCondLst>
                                  <p:childTnLst>
                                    <p:set>
                                      <p:cBhvr>
                                        <p:cTn id="105" dur="1" fill="hold">
                                          <p:stCondLst>
                                            <p:cond delay="0"/>
                                          </p:stCondLst>
                                        </p:cTn>
                                        <p:tgtEl>
                                          <p:spTgt spid="900106"/>
                                        </p:tgtEl>
                                        <p:attrNameLst>
                                          <p:attrName>style.visibility</p:attrName>
                                        </p:attrNameLst>
                                      </p:cBhvr>
                                      <p:to>
                                        <p:strVal val="visible"/>
                                      </p:to>
                                    </p:set>
                                    <p:animEffect transition="in" filter="dissolve">
                                      <p:cBhvr>
                                        <p:cTn id="106" dur="500"/>
                                        <p:tgtEl>
                                          <p:spTgt spid="900106"/>
                                        </p:tgtEl>
                                      </p:cBhvr>
                                    </p:animEffect>
                                  </p:childTnLst>
                                </p:cTn>
                              </p:par>
                            </p:childTnLst>
                          </p:cTn>
                        </p:par>
                        <p:par>
                          <p:cTn id="107" fill="hold" nodeType="afterGroup">
                            <p:stCondLst>
                              <p:cond delay="500"/>
                            </p:stCondLst>
                            <p:childTnLst>
                              <p:par>
                                <p:cTn id="108" presetID="22" presetClass="entr" presetSubtype="4" fill="hold" nodeType="afterEffect">
                                  <p:stCondLst>
                                    <p:cond delay="0"/>
                                  </p:stCondLst>
                                  <p:childTnLst>
                                    <p:set>
                                      <p:cBhvr>
                                        <p:cTn id="109" dur="1" fill="hold">
                                          <p:stCondLst>
                                            <p:cond delay="0"/>
                                          </p:stCondLst>
                                        </p:cTn>
                                        <p:tgtEl>
                                          <p:spTgt spid="900162"/>
                                        </p:tgtEl>
                                        <p:attrNameLst>
                                          <p:attrName>style.visibility</p:attrName>
                                        </p:attrNameLst>
                                      </p:cBhvr>
                                      <p:to>
                                        <p:strVal val="visible"/>
                                      </p:to>
                                    </p:set>
                                    <p:animEffect transition="in" filter="wipe(down)">
                                      <p:cBhvr>
                                        <p:cTn id="110" dur="500"/>
                                        <p:tgtEl>
                                          <p:spTgt spid="900162"/>
                                        </p:tgtEl>
                                      </p:cBhvr>
                                    </p:animEffect>
                                  </p:childTnLst>
                                </p:cTn>
                              </p:par>
                            </p:childTnLst>
                          </p:cTn>
                        </p:par>
                        <p:par>
                          <p:cTn id="111" fill="hold" nodeType="afterGroup">
                            <p:stCondLst>
                              <p:cond delay="1000"/>
                            </p:stCondLst>
                            <p:childTnLst>
                              <p:par>
                                <p:cTn id="112" presetID="9" presetClass="entr" presetSubtype="0" fill="hold" nodeType="afterEffect">
                                  <p:stCondLst>
                                    <p:cond delay="0"/>
                                  </p:stCondLst>
                                  <p:childTnLst>
                                    <p:set>
                                      <p:cBhvr>
                                        <p:cTn id="113" dur="1" fill="hold">
                                          <p:stCondLst>
                                            <p:cond delay="0"/>
                                          </p:stCondLst>
                                        </p:cTn>
                                        <p:tgtEl>
                                          <p:spTgt spid="900107">
                                            <p:txEl>
                                              <p:pRg st="0" end="0"/>
                                            </p:txEl>
                                          </p:spTgt>
                                        </p:tgtEl>
                                        <p:attrNameLst>
                                          <p:attrName>style.visibility</p:attrName>
                                        </p:attrNameLst>
                                      </p:cBhvr>
                                      <p:to>
                                        <p:strVal val="visible"/>
                                      </p:to>
                                    </p:set>
                                    <p:animEffect transition="in" filter="dissolve">
                                      <p:cBhvr>
                                        <p:cTn id="114" dur="500"/>
                                        <p:tgtEl>
                                          <p:spTgt spid="900107">
                                            <p:txEl>
                                              <p:pRg st="0" end="0"/>
                                            </p:txEl>
                                          </p:spTgt>
                                        </p:tgtEl>
                                      </p:cBhvr>
                                    </p:animEffect>
                                  </p:childTnLst>
                                </p:cTn>
                              </p:par>
                            </p:childTnLst>
                          </p:cTn>
                        </p:par>
                        <p:par>
                          <p:cTn id="115" fill="hold" nodeType="afterGroup">
                            <p:stCondLst>
                              <p:cond delay="1500"/>
                            </p:stCondLst>
                            <p:childTnLst>
                              <p:par>
                                <p:cTn id="116" presetID="22" presetClass="entr" presetSubtype="4" fill="hold" nodeType="afterEffect">
                                  <p:stCondLst>
                                    <p:cond delay="0"/>
                                  </p:stCondLst>
                                  <p:childTnLst>
                                    <p:set>
                                      <p:cBhvr>
                                        <p:cTn id="117" dur="1" fill="hold">
                                          <p:stCondLst>
                                            <p:cond delay="0"/>
                                          </p:stCondLst>
                                        </p:cTn>
                                        <p:tgtEl>
                                          <p:spTgt spid="900154"/>
                                        </p:tgtEl>
                                        <p:attrNameLst>
                                          <p:attrName>style.visibility</p:attrName>
                                        </p:attrNameLst>
                                      </p:cBhvr>
                                      <p:to>
                                        <p:strVal val="visible"/>
                                      </p:to>
                                    </p:set>
                                    <p:animEffect transition="in" filter="wipe(down)">
                                      <p:cBhvr>
                                        <p:cTn id="118" dur="500"/>
                                        <p:tgtEl>
                                          <p:spTgt spid="900154"/>
                                        </p:tgtEl>
                                      </p:cBhvr>
                                    </p:animEffect>
                                  </p:childTnLst>
                                </p:cTn>
                              </p:par>
                            </p:childTnLst>
                          </p:cTn>
                        </p:par>
                        <p:par>
                          <p:cTn id="119" fill="hold" nodeType="afterGroup">
                            <p:stCondLst>
                              <p:cond delay="2000"/>
                            </p:stCondLst>
                            <p:childTnLst>
                              <p:par>
                                <p:cTn id="120" presetID="9" presetClass="entr" presetSubtype="0" fill="hold" nodeType="afterEffect">
                                  <p:stCondLst>
                                    <p:cond delay="0"/>
                                  </p:stCondLst>
                                  <p:childTnLst>
                                    <p:set>
                                      <p:cBhvr>
                                        <p:cTn id="121" dur="1" fill="hold">
                                          <p:stCondLst>
                                            <p:cond delay="0"/>
                                          </p:stCondLst>
                                        </p:cTn>
                                        <p:tgtEl>
                                          <p:spTgt spid="900202"/>
                                        </p:tgtEl>
                                        <p:attrNameLst>
                                          <p:attrName>style.visibility</p:attrName>
                                        </p:attrNameLst>
                                      </p:cBhvr>
                                      <p:to>
                                        <p:strVal val="visible"/>
                                      </p:to>
                                    </p:set>
                                    <p:animEffect transition="in" filter="dissolve">
                                      <p:cBhvr>
                                        <p:cTn id="122" dur="500"/>
                                        <p:tgtEl>
                                          <p:spTgt spid="900202"/>
                                        </p:tgtEl>
                                      </p:cBhvr>
                                    </p:animEffect>
                                  </p:childTnLst>
                                </p:cTn>
                              </p:par>
                            </p:childTnLst>
                          </p:cTn>
                        </p:par>
                        <p:par>
                          <p:cTn id="123" fill="hold" nodeType="afterGroup">
                            <p:stCondLst>
                              <p:cond delay="2500"/>
                            </p:stCondLst>
                            <p:childTnLst>
                              <p:par>
                                <p:cTn id="124" presetID="9" presetClass="entr" presetSubtype="0" fill="hold" grpId="0" nodeType="afterEffect">
                                  <p:stCondLst>
                                    <p:cond delay="0"/>
                                  </p:stCondLst>
                                  <p:childTnLst>
                                    <p:set>
                                      <p:cBhvr>
                                        <p:cTn id="125" dur="1" fill="hold">
                                          <p:stCondLst>
                                            <p:cond delay="0"/>
                                          </p:stCondLst>
                                        </p:cTn>
                                        <p:tgtEl>
                                          <p:spTgt spid="900205"/>
                                        </p:tgtEl>
                                        <p:attrNameLst>
                                          <p:attrName>style.visibility</p:attrName>
                                        </p:attrNameLst>
                                      </p:cBhvr>
                                      <p:to>
                                        <p:strVal val="visible"/>
                                      </p:to>
                                    </p:set>
                                    <p:animEffect transition="in" filter="dissolve">
                                      <p:cBhvr>
                                        <p:cTn id="126" dur="500"/>
                                        <p:tgtEl>
                                          <p:spTgt spid="900205"/>
                                        </p:tgtEl>
                                      </p:cBhvr>
                                    </p:animEffect>
                                  </p:childTnLst>
                                </p:cTn>
                              </p:par>
                            </p:childTnLst>
                          </p:cTn>
                        </p:par>
                        <p:par>
                          <p:cTn id="127" fill="hold" nodeType="afterGroup">
                            <p:stCondLst>
                              <p:cond delay="3000"/>
                            </p:stCondLst>
                            <p:childTnLst>
                              <p:par>
                                <p:cTn id="128" presetID="9" presetClass="entr" presetSubtype="0" fill="hold" grpId="0" nodeType="afterEffect">
                                  <p:stCondLst>
                                    <p:cond delay="0"/>
                                  </p:stCondLst>
                                  <p:childTnLst>
                                    <p:set>
                                      <p:cBhvr>
                                        <p:cTn id="129" dur="1" fill="hold">
                                          <p:stCondLst>
                                            <p:cond delay="0"/>
                                          </p:stCondLst>
                                        </p:cTn>
                                        <p:tgtEl>
                                          <p:spTgt spid="900206"/>
                                        </p:tgtEl>
                                        <p:attrNameLst>
                                          <p:attrName>style.visibility</p:attrName>
                                        </p:attrNameLst>
                                      </p:cBhvr>
                                      <p:to>
                                        <p:strVal val="visible"/>
                                      </p:to>
                                    </p:set>
                                    <p:animEffect transition="in" filter="dissolve">
                                      <p:cBhvr>
                                        <p:cTn id="130" dur="500"/>
                                        <p:tgtEl>
                                          <p:spTgt spid="900206"/>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2" presetClass="entr" presetSubtype="4" fill="hold" nodeType="clickEffect">
                                  <p:stCondLst>
                                    <p:cond delay="0"/>
                                  </p:stCondLst>
                                  <p:childTnLst>
                                    <p:set>
                                      <p:cBhvr>
                                        <p:cTn id="134" dur="1" fill="hold">
                                          <p:stCondLst>
                                            <p:cond delay="0"/>
                                          </p:stCondLst>
                                        </p:cTn>
                                        <p:tgtEl>
                                          <p:spTgt spid="900142"/>
                                        </p:tgtEl>
                                        <p:attrNameLst>
                                          <p:attrName>style.visibility</p:attrName>
                                        </p:attrNameLst>
                                      </p:cBhvr>
                                      <p:to>
                                        <p:strVal val="visible"/>
                                      </p:to>
                                    </p:set>
                                    <p:animEffect transition="in" filter="wipe(down)">
                                      <p:cBhvr>
                                        <p:cTn id="135" dur="500"/>
                                        <p:tgtEl>
                                          <p:spTgt spid="900142"/>
                                        </p:tgtEl>
                                      </p:cBhvr>
                                    </p:animEffect>
                                  </p:childTnLst>
                                </p:cTn>
                              </p:par>
                            </p:childTnLst>
                          </p:cTn>
                        </p:par>
                        <p:par>
                          <p:cTn id="136" fill="hold" nodeType="afterGroup">
                            <p:stCondLst>
                              <p:cond delay="500"/>
                            </p:stCondLst>
                            <p:childTnLst>
                              <p:par>
                                <p:cTn id="137" presetID="22" presetClass="entr" presetSubtype="4" fill="hold" nodeType="afterEffect">
                                  <p:stCondLst>
                                    <p:cond delay="0"/>
                                  </p:stCondLst>
                                  <p:childTnLst>
                                    <p:set>
                                      <p:cBhvr>
                                        <p:cTn id="138" dur="1" fill="hold">
                                          <p:stCondLst>
                                            <p:cond delay="0"/>
                                          </p:stCondLst>
                                        </p:cTn>
                                        <p:tgtEl>
                                          <p:spTgt spid="900210"/>
                                        </p:tgtEl>
                                        <p:attrNameLst>
                                          <p:attrName>style.visibility</p:attrName>
                                        </p:attrNameLst>
                                      </p:cBhvr>
                                      <p:to>
                                        <p:strVal val="visible"/>
                                      </p:to>
                                    </p:set>
                                    <p:animEffect transition="in" filter="wipe(down)">
                                      <p:cBhvr>
                                        <p:cTn id="139" dur="500"/>
                                        <p:tgtEl>
                                          <p:spTgt spid="900210"/>
                                        </p:tgtEl>
                                      </p:cBhvr>
                                    </p:animEffect>
                                  </p:childTnLst>
                                </p:cTn>
                              </p:par>
                            </p:childTnLst>
                          </p:cTn>
                        </p:par>
                        <p:par>
                          <p:cTn id="140" fill="hold" nodeType="afterGroup">
                            <p:stCondLst>
                              <p:cond delay="1000"/>
                            </p:stCondLst>
                            <p:childTnLst>
                              <p:par>
                                <p:cTn id="141" presetID="9" presetClass="entr" presetSubtype="0" fill="hold" grpId="0" nodeType="afterEffect">
                                  <p:stCondLst>
                                    <p:cond delay="0"/>
                                  </p:stCondLst>
                                  <p:childTnLst>
                                    <p:set>
                                      <p:cBhvr>
                                        <p:cTn id="142" dur="1" fill="hold">
                                          <p:stCondLst>
                                            <p:cond delay="0"/>
                                          </p:stCondLst>
                                        </p:cTn>
                                        <p:tgtEl>
                                          <p:spTgt spid="900209"/>
                                        </p:tgtEl>
                                        <p:attrNameLst>
                                          <p:attrName>style.visibility</p:attrName>
                                        </p:attrNameLst>
                                      </p:cBhvr>
                                      <p:to>
                                        <p:strVal val="visible"/>
                                      </p:to>
                                    </p:set>
                                    <p:animEffect transition="in" filter="dissolve">
                                      <p:cBhvr>
                                        <p:cTn id="143" dur="500"/>
                                        <p:tgtEl>
                                          <p:spTgt spid="900209"/>
                                        </p:tgtEl>
                                      </p:cBhvr>
                                    </p:animEffect>
                                  </p:childTnLst>
                                </p:cTn>
                              </p:par>
                            </p:childTnLst>
                          </p:cTn>
                        </p:par>
                        <p:par>
                          <p:cTn id="144" fill="hold" nodeType="afterGroup">
                            <p:stCondLst>
                              <p:cond delay="1500"/>
                            </p:stCondLst>
                            <p:childTnLst>
                              <p:par>
                                <p:cTn id="145" presetID="9" presetClass="entr" presetSubtype="0" fill="hold" grpId="0" nodeType="afterEffect">
                                  <p:stCondLst>
                                    <p:cond delay="0"/>
                                  </p:stCondLst>
                                  <p:childTnLst>
                                    <p:set>
                                      <p:cBhvr>
                                        <p:cTn id="146" dur="1" fill="hold">
                                          <p:stCondLst>
                                            <p:cond delay="0"/>
                                          </p:stCondLst>
                                        </p:cTn>
                                        <p:tgtEl>
                                          <p:spTgt spid="900207"/>
                                        </p:tgtEl>
                                        <p:attrNameLst>
                                          <p:attrName>style.visibility</p:attrName>
                                        </p:attrNameLst>
                                      </p:cBhvr>
                                      <p:to>
                                        <p:strVal val="visible"/>
                                      </p:to>
                                    </p:set>
                                    <p:animEffect transition="in" filter="dissolve">
                                      <p:cBhvr>
                                        <p:cTn id="147" dur="500"/>
                                        <p:tgtEl>
                                          <p:spTgt spid="900207"/>
                                        </p:tgtEl>
                                      </p:cBhvr>
                                    </p:animEffect>
                                  </p:childTnLst>
                                </p:cTn>
                              </p:par>
                            </p:childTnLst>
                          </p:cTn>
                        </p:par>
                        <p:par>
                          <p:cTn id="148" fill="hold" nodeType="afterGroup">
                            <p:stCondLst>
                              <p:cond delay="2000"/>
                            </p:stCondLst>
                            <p:childTnLst>
                              <p:par>
                                <p:cTn id="149" presetID="9" presetClass="entr" presetSubtype="0" fill="hold" grpId="0" nodeType="afterEffect">
                                  <p:stCondLst>
                                    <p:cond delay="0"/>
                                  </p:stCondLst>
                                  <p:childTnLst>
                                    <p:set>
                                      <p:cBhvr>
                                        <p:cTn id="150" dur="1" fill="hold">
                                          <p:stCondLst>
                                            <p:cond delay="0"/>
                                          </p:stCondLst>
                                        </p:cTn>
                                        <p:tgtEl>
                                          <p:spTgt spid="900208"/>
                                        </p:tgtEl>
                                        <p:attrNameLst>
                                          <p:attrName>style.visibility</p:attrName>
                                        </p:attrNameLst>
                                      </p:cBhvr>
                                      <p:to>
                                        <p:strVal val="visible"/>
                                      </p:to>
                                    </p:set>
                                    <p:animEffect transition="in" filter="dissolve">
                                      <p:cBhvr>
                                        <p:cTn id="151" dur="500"/>
                                        <p:tgtEl>
                                          <p:spTgt spid="900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102" grpId="0"/>
      <p:bldP spid="900103" grpId="0"/>
      <p:bldP spid="900106" grpId="0"/>
      <p:bldP spid="900120" grpId="0"/>
      <p:bldP spid="900189" grpId="0"/>
      <p:bldP spid="900196" grpId="0"/>
      <p:bldP spid="900197" grpId="0" animBg="1"/>
      <p:bldP spid="900201" grpId="0"/>
      <p:bldP spid="900205" grpId="0" animBg="1"/>
      <p:bldP spid="900206" grpId="0"/>
      <p:bldP spid="900207" grpId="0" animBg="1"/>
      <p:bldP spid="900208" grpId="0"/>
      <p:bldP spid="900209"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nvSpPr>
        <p:spPr bwMode="auto">
          <a:xfrm>
            <a:off x="1687513" y="2011363"/>
            <a:ext cx="5737225" cy="3781425"/>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9875" name="Group 3"/>
          <p:cNvGrpSpPr>
            <a:grpSpLocks/>
          </p:cNvGrpSpPr>
          <p:nvPr/>
        </p:nvGrpSpPr>
        <p:grpSpPr bwMode="auto">
          <a:xfrm>
            <a:off x="3581400" y="2528888"/>
            <a:ext cx="2422525" cy="2422525"/>
            <a:chOff x="1824" y="1243"/>
            <a:chExt cx="1526" cy="1526"/>
          </a:xfrm>
        </p:grpSpPr>
        <p:sp>
          <p:nvSpPr>
            <p:cNvPr id="79957" name="Oval 4"/>
            <p:cNvSpPr>
              <a:spLocks noChangeAspect="1" noChangeArrowheads="1"/>
            </p:cNvSpPr>
            <p:nvPr/>
          </p:nvSpPr>
          <p:spPr bwMode="auto">
            <a:xfrm>
              <a:off x="1824" y="1243"/>
              <a:ext cx="1526" cy="1526"/>
            </a:xfrm>
            <a:prstGeom prst="ellipse">
              <a:avLst/>
            </a:prstGeom>
            <a:solidFill>
              <a:srgbClr val="B2B2B2"/>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9958" name="Oval 5"/>
            <p:cNvSpPr>
              <a:spLocks noChangeAspect="1" noChangeArrowheads="1"/>
            </p:cNvSpPr>
            <p:nvPr/>
          </p:nvSpPr>
          <p:spPr bwMode="auto">
            <a:xfrm>
              <a:off x="1848" y="1268"/>
              <a:ext cx="1480" cy="1480"/>
            </a:xfrm>
            <a:prstGeom prst="ellipse">
              <a:avLst/>
            </a:prstGeom>
            <a:solidFill>
              <a:srgbClr val="A9CFA1"/>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79876" name="Rectangle 6"/>
          <p:cNvSpPr>
            <a:spLocks noChangeArrowheads="1"/>
          </p:cNvSpPr>
          <p:nvPr/>
        </p:nvSpPr>
        <p:spPr bwMode="auto">
          <a:xfrm>
            <a:off x="2740025" y="4054475"/>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9877" name="Rectangle 7"/>
          <p:cNvSpPr>
            <a:spLocks noChangeArrowheads="1"/>
          </p:cNvSpPr>
          <p:nvPr/>
        </p:nvSpPr>
        <p:spPr bwMode="auto">
          <a:xfrm>
            <a:off x="2049463" y="4054475"/>
            <a:ext cx="4619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9878" name="Rectangle 8"/>
          <p:cNvSpPr>
            <a:spLocks noChangeArrowheads="1"/>
          </p:cNvSpPr>
          <p:nvPr/>
        </p:nvSpPr>
        <p:spPr bwMode="auto">
          <a:xfrm>
            <a:off x="2708275" y="3170238"/>
            <a:ext cx="681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79879" name="Rectangle 9"/>
          <p:cNvSpPr>
            <a:spLocks noChangeArrowheads="1"/>
          </p:cNvSpPr>
          <p:nvPr/>
        </p:nvSpPr>
        <p:spPr bwMode="auto">
          <a:xfrm>
            <a:off x="2051050" y="3173413"/>
            <a:ext cx="6524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grpSp>
        <p:nvGrpSpPr>
          <p:cNvPr id="79880" name="Group 10"/>
          <p:cNvGrpSpPr>
            <a:grpSpLocks/>
          </p:cNvGrpSpPr>
          <p:nvPr/>
        </p:nvGrpSpPr>
        <p:grpSpPr bwMode="auto">
          <a:xfrm>
            <a:off x="3316288" y="3328988"/>
            <a:ext cx="668337" cy="73025"/>
            <a:chOff x="1882" y="3254"/>
            <a:chExt cx="421" cy="46"/>
          </a:xfrm>
        </p:grpSpPr>
        <p:grpSp>
          <p:nvGrpSpPr>
            <p:cNvPr id="79951" name="Group 11"/>
            <p:cNvGrpSpPr>
              <a:grpSpLocks/>
            </p:cNvGrpSpPr>
            <p:nvPr/>
          </p:nvGrpSpPr>
          <p:grpSpPr bwMode="auto">
            <a:xfrm>
              <a:off x="1882" y="3254"/>
              <a:ext cx="417" cy="46"/>
              <a:chOff x="1886" y="3236"/>
              <a:chExt cx="417" cy="46"/>
            </a:xfrm>
          </p:grpSpPr>
          <p:sp>
            <p:nvSpPr>
              <p:cNvPr id="79955" name="Line 12"/>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56" name="Freeform 13"/>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79952" name="Group 14"/>
            <p:cNvGrpSpPr>
              <a:grpSpLocks/>
            </p:cNvGrpSpPr>
            <p:nvPr/>
          </p:nvGrpSpPr>
          <p:grpSpPr bwMode="auto">
            <a:xfrm>
              <a:off x="1886" y="3254"/>
              <a:ext cx="417" cy="46"/>
              <a:chOff x="1886" y="3236"/>
              <a:chExt cx="417" cy="46"/>
            </a:xfrm>
          </p:grpSpPr>
          <p:sp>
            <p:nvSpPr>
              <p:cNvPr id="79953" name="Line 15"/>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54" name="Freeform 16"/>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79881" name="Group 17"/>
          <p:cNvGrpSpPr>
            <a:grpSpLocks/>
          </p:cNvGrpSpPr>
          <p:nvPr/>
        </p:nvGrpSpPr>
        <p:grpSpPr bwMode="auto">
          <a:xfrm>
            <a:off x="2630488" y="3657600"/>
            <a:ext cx="73025" cy="379413"/>
            <a:chOff x="743" y="3007"/>
            <a:chExt cx="46" cy="239"/>
          </a:xfrm>
        </p:grpSpPr>
        <p:sp>
          <p:nvSpPr>
            <p:cNvPr id="79949" name="Line 18"/>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50" name="Freeform 19"/>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sp>
        <p:nvSpPr>
          <p:cNvPr id="79882" name="Rectangle 20"/>
          <p:cNvSpPr>
            <a:spLocks noChangeArrowheads="1"/>
          </p:cNvSpPr>
          <p:nvPr/>
        </p:nvSpPr>
        <p:spPr bwMode="auto">
          <a:xfrm>
            <a:off x="2541588" y="3165475"/>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79883" name="Group 21"/>
          <p:cNvGrpSpPr>
            <a:grpSpLocks/>
          </p:cNvGrpSpPr>
          <p:nvPr/>
        </p:nvGrpSpPr>
        <p:grpSpPr bwMode="auto">
          <a:xfrm flipH="1" flipV="1">
            <a:off x="2716213" y="3657600"/>
            <a:ext cx="73025" cy="379413"/>
            <a:chOff x="743" y="3007"/>
            <a:chExt cx="46" cy="239"/>
          </a:xfrm>
        </p:grpSpPr>
        <p:sp>
          <p:nvSpPr>
            <p:cNvPr id="79947" name="Line 22"/>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48" name="Freeform 2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sp>
        <p:nvSpPr>
          <p:cNvPr id="79884" name="Rectangle 24"/>
          <p:cNvSpPr>
            <a:spLocks noChangeArrowheads="1"/>
          </p:cNvSpPr>
          <p:nvPr/>
        </p:nvSpPr>
        <p:spPr bwMode="auto">
          <a:xfrm>
            <a:off x="2543175" y="4048125"/>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sp>
        <p:nvSpPr>
          <p:cNvPr id="79885" name="Rectangle 25"/>
          <p:cNvSpPr>
            <a:spLocks noChangeArrowheads="1"/>
          </p:cNvSpPr>
          <p:nvPr/>
        </p:nvSpPr>
        <p:spPr bwMode="auto">
          <a:xfrm>
            <a:off x="3962400" y="3170238"/>
            <a:ext cx="681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79886" name="Rectangle 26"/>
          <p:cNvSpPr>
            <a:spLocks noChangeArrowheads="1"/>
          </p:cNvSpPr>
          <p:nvPr/>
        </p:nvSpPr>
        <p:spPr bwMode="auto">
          <a:xfrm>
            <a:off x="4999038" y="3173413"/>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grpSp>
        <p:nvGrpSpPr>
          <p:cNvPr id="79887" name="Group 27"/>
          <p:cNvGrpSpPr>
            <a:grpSpLocks/>
          </p:cNvGrpSpPr>
          <p:nvPr/>
        </p:nvGrpSpPr>
        <p:grpSpPr bwMode="auto">
          <a:xfrm>
            <a:off x="3973513" y="4048125"/>
            <a:ext cx="1636712" cy="463550"/>
            <a:chOff x="1245" y="2296"/>
            <a:chExt cx="1031" cy="292"/>
          </a:xfrm>
        </p:grpSpPr>
        <p:sp>
          <p:nvSpPr>
            <p:cNvPr id="79944" name="Rectangle 28"/>
            <p:cNvSpPr>
              <a:spLocks noChangeArrowheads="1"/>
            </p:cNvSpPr>
            <p:nvPr/>
          </p:nvSpPr>
          <p:spPr bwMode="auto">
            <a:xfrm>
              <a:off x="1680" y="2300"/>
              <a:ext cx="5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9945" name="Rectangle 29"/>
            <p:cNvSpPr>
              <a:spLocks noChangeArrowheads="1"/>
            </p:cNvSpPr>
            <p:nvPr/>
          </p:nvSpPr>
          <p:spPr bwMode="auto">
            <a:xfrm>
              <a:off x="1245" y="2300"/>
              <a:ext cx="2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9946" name="Rectangle 30"/>
            <p:cNvSpPr>
              <a:spLocks noChangeArrowheads="1"/>
            </p:cNvSpPr>
            <p:nvPr/>
          </p:nvSpPr>
          <p:spPr bwMode="auto">
            <a:xfrm>
              <a:off x="1556" y="2296"/>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grpSp>
        <p:nvGrpSpPr>
          <p:cNvPr id="79888" name="Group 31"/>
          <p:cNvGrpSpPr>
            <a:grpSpLocks/>
          </p:cNvGrpSpPr>
          <p:nvPr/>
        </p:nvGrpSpPr>
        <p:grpSpPr bwMode="auto">
          <a:xfrm flipH="1">
            <a:off x="3309938" y="3405188"/>
            <a:ext cx="668337" cy="73025"/>
            <a:chOff x="1882" y="3254"/>
            <a:chExt cx="421" cy="46"/>
          </a:xfrm>
        </p:grpSpPr>
        <p:grpSp>
          <p:nvGrpSpPr>
            <p:cNvPr id="79938" name="Group 32"/>
            <p:cNvGrpSpPr>
              <a:grpSpLocks/>
            </p:cNvGrpSpPr>
            <p:nvPr/>
          </p:nvGrpSpPr>
          <p:grpSpPr bwMode="auto">
            <a:xfrm>
              <a:off x="1882" y="3254"/>
              <a:ext cx="417" cy="46"/>
              <a:chOff x="1886" y="3236"/>
              <a:chExt cx="417" cy="46"/>
            </a:xfrm>
          </p:grpSpPr>
          <p:sp>
            <p:nvSpPr>
              <p:cNvPr id="79942" name="Line 33"/>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43" name="Freeform 34"/>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79939" name="Group 35"/>
            <p:cNvGrpSpPr>
              <a:grpSpLocks/>
            </p:cNvGrpSpPr>
            <p:nvPr/>
          </p:nvGrpSpPr>
          <p:grpSpPr bwMode="auto">
            <a:xfrm>
              <a:off x="1886" y="3254"/>
              <a:ext cx="417" cy="46"/>
              <a:chOff x="1886" y="3236"/>
              <a:chExt cx="417" cy="46"/>
            </a:xfrm>
          </p:grpSpPr>
          <p:sp>
            <p:nvSpPr>
              <p:cNvPr id="79940" name="Line 36"/>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41" name="Freeform 37"/>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79889" name="Group 38"/>
          <p:cNvGrpSpPr>
            <a:grpSpLocks/>
          </p:cNvGrpSpPr>
          <p:nvPr/>
        </p:nvGrpSpPr>
        <p:grpSpPr bwMode="auto">
          <a:xfrm>
            <a:off x="4718050" y="3575050"/>
            <a:ext cx="73025" cy="379413"/>
            <a:chOff x="743" y="3007"/>
            <a:chExt cx="46" cy="239"/>
          </a:xfrm>
        </p:grpSpPr>
        <p:sp>
          <p:nvSpPr>
            <p:cNvPr id="79936" name="Line 39"/>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37" name="Freeform 40"/>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79890" name="Group 41"/>
          <p:cNvGrpSpPr>
            <a:grpSpLocks/>
          </p:cNvGrpSpPr>
          <p:nvPr/>
        </p:nvGrpSpPr>
        <p:grpSpPr bwMode="auto">
          <a:xfrm flipH="1" flipV="1">
            <a:off x="4803775" y="3575050"/>
            <a:ext cx="73025" cy="379413"/>
            <a:chOff x="743" y="3007"/>
            <a:chExt cx="46" cy="239"/>
          </a:xfrm>
        </p:grpSpPr>
        <p:sp>
          <p:nvSpPr>
            <p:cNvPr id="79934" name="Line 42"/>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35" name="Freeform 4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sp>
        <p:nvSpPr>
          <p:cNvPr id="79891" name="Rectangle 44"/>
          <p:cNvSpPr>
            <a:spLocks noGrp="1" noChangeArrowheads="1"/>
          </p:cNvSpPr>
          <p:nvPr>
            <p:ph type="title"/>
          </p:nvPr>
        </p:nvSpPr>
        <p:spPr>
          <a:xfrm>
            <a:off x="0" y="342900"/>
            <a:ext cx="9144000" cy="1143000"/>
          </a:xfrm>
        </p:spPr>
        <p:txBody>
          <a:bodyPr lIns="92075" tIns="46038" rIns="92075" bIns="46038"/>
          <a:lstStyle/>
          <a:p>
            <a:pPr>
              <a:lnSpc>
                <a:spcPct val="80000"/>
              </a:lnSpc>
            </a:pPr>
            <a:r>
              <a:rPr lang="en-US" smtClean="0">
                <a:latin typeface="Arial Narrow" pitchFamily="34" charset="0"/>
              </a:rPr>
              <a:t>Human Red Blood Cells:</a:t>
            </a:r>
            <a:br>
              <a:rPr lang="en-US" smtClean="0">
                <a:latin typeface="Arial Narrow" pitchFamily="34" charset="0"/>
              </a:rPr>
            </a:br>
            <a:r>
              <a:rPr lang="en-US" smtClean="0">
                <a:latin typeface="Arial Narrow" pitchFamily="34" charset="0"/>
              </a:rPr>
              <a:t>CO</a:t>
            </a:r>
            <a:r>
              <a:rPr lang="en-US" baseline="-25000" smtClean="0">
                <a:latin typeface="Arial Narrow" pitchFamily="34" charset="0"/>
              </a:rPr>
              <a:t>2</a:t>
            </a:r>
            <a:r>
              <a:rPr lang="en-US" smtClean="0">
                <a:latin typeface="Arial Narrow" pitchFamily="34" charset="0"/>
              </a:rPr>
              <a:t> Permeability of AQP1</a:t>
            </a:r>
          </a:p>
        </p:txBody>
      </p:sp>
      <p:grpSp>
        <p:nvGrpSpPr>
          <p:cNvPr id="79892" name="Group 45"/>
          <p:cNvGrpSpPr>
            <a:grpSpLocks/>
          </p:cNvGrpSpPr>
          <p:nvPr/>
        </p:nvGrpSpPr>
        <p:grpSpPr bwMode="auto">
          <a:xfrm>
            <a:off x="2273300" y="1581150"/>
            <a:ext cx="4565650" cy="0"/>
            <a:chOff x="0" y="672"/>
            <a:chExt cx="2876" cy="0"/>
          </a:xfrm>
        </p:grpSpPr>
        <p:sp>
          <p:nvSpPr>
            <p:cNvPr id="79932" name="Line 46"/>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933" name="Line 47"/>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9893" name="Rectangle 48"/>
          <p:cNvSpPr>
            <a:spLocks noChangeArrowheads="1"/>
          </p:cNvSpPr>
          <p:nvPr/>
        </p:nvSpPr>
        <p:spPr bwMode="auto">
          <a:xfrm>
            <a:off x="4619625" y="3170238"/>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901169" name="Group 49"/>
          <p:cNvGrpSpPr>
            <a:grpSpLocks/>
          </p:cNvGrpSpPr>
          <p:nvPr/>
        </p:nvGrpSpPr>
        <p:grpSpPr bwMode="auto">
          <a:xfrm>
            <a:off x="2944813" y="3813175"/>
            <a:ext cx="1328737" cy="74613"/>
            <a:chOff x="3967" y="2358"/>
            <a:chExt cx="837" cy="47"/>
          </a:xfrm>
        </p:grpSpPr>
        <p:grpSp>
          <p:nvGrpSpPr>
            <p:cNvPr id="79926" name="Group 50"/>
            <p:cNvGrpSpPr>
              <a:grpSpLocks/>
            </p:cNvGrpSpPr>
            <p:nvPr/>
          </p:nvGrpSpPr>
          <p:grpSpPr bwMode="auto">
            <a:xfrm>
              <a:off x="3967" y="2359"/>
              <a:ext cx="837" cy="46"/>
              <a:chOff x="3967" y="2359"/>
              <a:chExt cx="837" cy="46"/>
            </a:xfrm>
          </p:grpSpPr>
          <p:sp>
            <p:nvSpPr>
              <p:cNvPr id="79930" name="Freeform 51"/>
              <p:cNvSpPr>
                <a:spLocks noChangeAspect="1"/>
              </p:cNvSpPr>
              <p:nvPr/>
            </p:nvSpPr>
            <p:spPr bwMode="auto">
              <a:xfrm rot="-5400000">
                <a:off x="4735" y="233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sp>
            <p:nvSpPr>
              <p:cNvPr id="79931" name="Line 52"/>
              <p:cNvSpPr>
                <a:spLocks noChangeShapeType="1"/>
              </p:cNvSpPr>
              <p:nvPr/>
            </p:nvSpPr>
            <p:spPr bwMode="auto">
              <a:xfrm>
                <a:off x="3967" y="2381"/>
                <a:ext cx="786" cy="0"/>
              </a:xfrm>
              <a:prstGeom prst="line">
                <a:avLst/>
              </a:prstGeom>
              <a:noFill/>
              <a:ln w="2857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9927" name="Group 53"/>
            <p:cNvGrpSpPr>
              <a:grpSpLocks/>
            </p:cNvGrpSpPr>
            <p:nvPr/>
          </p:nvGrpSpPr>
          <p:grpSpPr bwMode="auto">
            <a:xfrm>
              <a:off x="3972" y="2358"/>
              <a:ext cx="831" cy="46"/>
              <a:chOff x="3972" y="2358"/>
              <a:chExt cx="831" cy="46"/>
            </a:xfrm>
          </p:grpSpPr>
          <p:sp>
            <p:nvSpPr>
              <p:cNvPr id="79928" name="Line 54"/>
              <p:cNvSpPr>
                <a:spLocks noChangeShapeType="1"/>
              </p:cNvSpPr>
              <p:nvPr/>
            </p:nvSpPr>
            <p:spPr bwMode="auto">
              <a:xfrm>
                <a:off x="3972" y="2381"/>
                <a:ext cx="78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929" name="Freeform 55"/>
              <p:cNvSpPr>
                <a:spLocks noChangeAspect="1"/>
              </p:cNvSpPr>
              <p:nvPr/>
            </p:nvSpPr>
            <p:spPr bwMode="auto">
              <a:xfrm rot="-5400000">
                <a:off x="4734" y="233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cmpd="sng">
                <a:solidFill>
                  <a:schemeClr val="tx1"/>
                </a:solidFill>
                <a:round/>
                <a:headEnd/>
                <a:tailEnd/>
              </a:ln>
            </p:spPr>
            <p:txBody>
              <a:bodyPr/>
              <a:lstStyle/>
              <a:p>
                <a:endParaRPr lang="en-US"/>
              </a:p>
            </p:txBody>
          </p:sp>
        </p:grpSp>
      </p:grpSp>
      <p:grpSp>
        <p:nvGrpSpPr>
          <p:cNvPr id="901176" name="Group 56"/>
          <p:cNvGrpSpPr>
            <a:grpSpLocks/>
          </p:cNvGrpSpPr>
          <p:nvPr/>
        </p:nvGrpSpPr>
        <p:grpSpPr bwMode="auto">
          <a:xfrm>
            <a:off x="3373438" y="3692525"/>
            <a:ext cx="457200" cy="304800"/>
            <a:chOff x="1123" y="3616"/>
            <a:chExt cx="288" cy="192"/>
          </a:xfrm>
        </p:grpSpPr>
        <p:sp>
          <p:nvSpPr>
            <p:cNvPr id="79921" name="Line 57"/>
            <p:cNvSpPr>
              <a:spLocks noChangeShapeType="1"/>
            </p:cNvSpPr>
            <p:nvPr/>
          </p:nvSpPr>
          <p:spPr bwMode="auto">
            <a:xfrm>
              <a:off x="1150" y="3808"/>
              <a:ext cx="240" cy="0"/>
            </a:xfrm>
            <a:prstGeom prst="line">
              <a:avLst/>
            </a:prstGeom>
            <a:noFill/>
            <a:ln w="19050">
              <a:solidFill>
                <a:schemeClr val="bg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22" name="Oval 58"/>
            <p:cNvSpPr>
              <a:spLocks noChangeArrowheads="1"/>
            </p:cNvSpPr>
            <p:nvPr/>
          </p:nvSpPr>
          <p:spPr bwMode="auto">
            <a:xfrm>
              <a:off x="1363" y="3616"/>
              <a:ext cx="48" cy="192"/>
            </a:xfrm>
            <a:prstGeom prst="ellipse">
              <a:avLst/>
            </a:prstGeom>
            <a:solidFill>
              <a:srgbClr val="FF9900"/>
            </a:solidFill>
            <a:ln w="19050">
              <a:solidFill>
                <a:schemeClr val="bg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9923" name="Rectangle 59"/>
            <p:cNvSpPr>
              <a:spLocks noChangeArrowheads="1"/>
            </p:cNvSpPr>
            <p:nvPr/>
          </p:nvSpPr>
          <p:spPr bwMode="auto">
            <a:xfrm>
              <a:off x="1147" y="3616"/>
              <a:ext cx="240" cy="189"/>
            </a:xfrm>
            <a:prstGeom prst="rect">
              <a:avLst/>
            </a:prstGeom>
            <a:solidFill>
              <a:srgbClr val="FF9900"/>
            </a:solidFill>
            <a:ln>
              <a:noFill/>
            </a:ln>
            <a:effectLst/>
            <a:extLst>
              <a:ext uri="{91240B29-F687-4F45-9708-019B960494DF}">
                <a14:hiddenLine xmlns:a14="http://schemas.microsoft.com/office/drawing/2010/main" w="19050">
                  <a:solidFill>
                    <a:srgbClr val="FF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9924" name="Oval 60"/>
            <p:cNvSpPr>
              <a:spLocks noChangeArrowheads="1"/>
            </p:cNvSpPr>
            <p:nvPr/>
          </p:nvSpPr>
          <p:spPr bwMode="auto">
            <a:xfrm>
              <a:off x="1123" y="3616"/>
              <a:ext cx="48" cy="192"/>
            </a:xfrm>
            <a:prstGeom prst="ellipse">
              <a:avLst/>
            </a:prstGeom>
            <a:solidFill>
              <a:srgbClr val="808080"/>
            </a:solidFill>
            <a:ln w="19050">
              <a:solidFill>
                <a:schemeClr val="bg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9925" name="Line 61"/>
            <p:cNvSpPr>
              <a:spLocks noChangeShapeType="1"/>
            </p:cNvSpPr>
            <p:nvPr/>
          </p:nvSpPr>
          <p:spPr bwMode="auto">
            <a:xfrm>
              <a:off x="1147" y="3616"/>
              <a:ext cx="240" cy="0"/>
            </a:xfrm>
            <a:prstGeom prst="line">
              <a:avLst/>
            </a:prstGeom>
            <a:noFill/>
            <a:ln w="19050">
              <a:solidFill>
                <a:schemeClr val="bg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901182" name="Group 62"/>
          <p:cNvGrpSpPr>
            <a:grpSpLocks/>
          </p:cNvGrpSpPr>
          <p:nvPr/>
        </p:nvGrpSpPr>
        <p:grpSpPr bwMode="auto">
          <a:xfrm flipH="1">
            <a:off x="5326063" y="3813175"/>
            <a:ext cx="1328737" cy="74613"/>
            <a:chOff x="3631" y="2462"/>
            <a:chExt cx="837" cy="47"/>
          </a:xfrm>
        </p:grpSpPr>
        <p:grpSp>
          <p:nvGrpSpPr>
            <p:cNvPr id="79915" name="Group 63"/>
            <p:cNvGrpSpPr>
              <a:grpSpLocks/>
            </p:cNvGrpSpPr>
            <p:nvPr/>
          </p:nvGrpSpPr>
          <p:grpSpPr bwMode="auto">
            <a:xfrm>
              <a:off x="3631" y="2463"/>
              <a:ext cx="837" cy="46"/>
              <a:chOff x="3967" y="2359"/>
              <a:chExt cx="837" cy="46"/>
            </a:xfrm>
          </p:grpSpPr>
          <p:sp>
            <p:nvSpPr>
              <p:cNvPr id="79919" name="Freeform 64"/>
              <p:cNvSpPr>
                <a:spLocks noChangeAspect="1"/>
              </p:cNvSpPr>
              <p:nvPr/>
            </p:nvSpPr>
            <p:spPr bwMode="auto">
              <a:xfrm rot="-5400000">
                <a:off x="4735" y="233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sp>
            <p:nvSpPr>
              <p:cNvPr id="79920" name="Line 65"/>
              <p:cNvSpPr>
                <a:spLocks noChangeShapeType="1"/>
              </p:cNvSpPr>
              <p:nvPr/>
            </p:nvSpPr>
            <p:spPr bwMode="auto">
              <a:xfrm>
                <a:off x="3967" y="2381"/>
                <a:ext cx="786" cy="0"/>
              </a:xfrm>
              <a:prstGeom prst="line">
                <a:avLst/>
              </a:prstGeom>
              <a:noFill/>
              <a:ln w="2857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9916" name="Group 66"/>
            <p:cNvGrpSpPr>
              <a:grpSpLocks/>
            </p:cNvGrpSpPr>
            <p:nvPr/>
          </p:nvGrpSpPr>
          <p:grpSpPr bwMode="auto">
            <a:xfrm>
              <a:off x="3636" y="2462"/>
              <a:ext cx="831" cy="46"/>
              <a:chOff x="3972" y="2358"/>
              <a:chExt cx="831" cy="46"/>
            </a:xfrm>
          </p:grpSpPr>
          <p:sp>
            <p:nvSpPr>
              <p:cNvPr id="79917" name="Line 67"/>
              <p:cNvSpPr>
                <a:spLocks noChangeShapeType="1"/>
              </p:cNvSpPr>
              <p:nvPr/>
            </p:nvSpPr>
            <p:spPr bwMode="auto">
              <a:xfrm>
                <a:off x="3972" y="2381"/>
                <a:ext cx="78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918" name="Freeform 68"/>
              <p:cNvSpPr>
                <a:spLocks noChangeAspect="1"/>
              </p:cNvSpPr>
              <p:nvPr/>
            </p:nvSpPr>
            <p:spPr bwMode="auto">
              <a:xfrm rot="-5400000">
                <a:off x="4734" y="233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cmpd="sng">
                <a:solidFill>
                  <a:schemeClr val="tx1"/>
                </a:solidFill>
                <a:round/>
                <a:headEnd/>
                <a:tailEnd/>
              </a:ln>
            </p:spPr>
            <p:txBody>
              <a:bodyPr/>
              <a:lstStyle/>
              <a:p>
                <a:endParaRPr lang="en-US"/>
              </a:p>
            </p:txBody>
          </p:sp>
        </p:grpSp>
      </p:grpSp>
      <p:grpSp>
        <p:nvGrpSpPr>
          <p:cNvPr id="901189" name="Group 69"/>
          <p:cNvGrpSpPr>
            <a:grpSpLocks/>
          </p:cNvGrpSpPr>
          <p:nvPr/>
        </p:nvGrpSpPr>
        <p:grpSpPr bwMode="auto">
          <a:xfrm flipH="1">
            <a:off x="5754688" y="3692525"/>
            <a:ext cx="457200" cy="304800"/>
            <a:chOff x="1123" y="3616"/>
            <a:chExt cx="288" cy="192"/>
          </a:xfrm>
        </p:grpSpPr>
        <p:sp>
          <p:nvSpPr>
            <p:cNvPr id="79910" name="Line 70"/>
            <p:cNvSpPr>
              <a:spLocks noChangeShapeType="1"/>
            </p:cNvSpPr>
            <p:nvPr/>
          </p:nvSpPr>
          <p:spPr bwMode="auto">
            <a:xfrm>
              <a:off x="1150" y="3808"/>
              <a:ext cx="240" cy="0"/>
            </a:xfrm>
            <a:prstGeom prst="line">
              <a:avLst/>
            </a:prstGeom>
            <a:noFill/>
            <a:ln w="19050">
              <a:solidFill>
                <a:schemeClr val="bg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9911" name="Oval 71"/>
            <p:cNvSpPr>
              <a:spLocks noChangeArrowheads="1"/>
            </p:cNvSpPr>
            <p:nvPr/>
          </p:nvSpPr>
          <p:spPr bwMode="auto">
            <a:xfrm>
              <a:off x="1363" y="3616"/>
              <a:ext cx="48" cy="192"/>
            </a:xfrm>
            <a:prstGeom prst="ellipse">
              <a:avLst/>
            </a:prstGeom>
            <a:solidFill>
              <a:srgbClr val="FF9900"/>
            </a:solidFill>
            <a:ln w="19050">
              <a:solidFill>
                <a:schemeClr val="bg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9912" name="Rectangle 72"/>
            <p:cNvSpPr>
              <a:spLocks noChangeArrowheads="1"/>
            </p:cNvSpPr>
            <p:nvPr/>
          </p:nvSpPr>
          <p:spPr bwMode="auto">
            <a:xfrm>
              <a:off x="1147" y="3616"/>
              <a:ext cx="240" cy="189"/>
            </a:xfrm>
            <a:prstGeom prst="rect">
              <a:avLst/>
            </a:prstGeom>
            <a:solidFill>
              <a:srgbClr val="FF9900"/>
            </a:solidFill>
            <a:ln>
              <a:noFill/>
            </a:ln>
            <a:effectLst/>
            <a:extLst>
              <a:ext uri="{91240B29-F687-4F45-9708-019B960494DF}">
                <a14:hiddenLine xmlns:a14="http://schemas.microsoft.com/office/drawing/2010/main" w="19050">
                  <a:solidFill>
                    <a:srgbClr val="FF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9913" name="Oval 73"/>
            <p:cNvSpPr>
              <a:spLocks noChangeArrowheads="1"/>
            </p:cNvSpPr>
            <p:nvPr/>
          </p:nvSpPr>
          <p:spPr bwMode="auto">
            <a:xfrm>
              <a:off x="1123" y="3616"/>
              <a:ext cx="48" cy="192"/>
            </a:xfrm>
            <a:prstGeom prst="ellipse">
              <a:avLst/>
            </a:prstGeom>
            <a:solidFill>
              <a:srgbClr val="808080"/>
            </a:solidFill>
            <a:ln w="19050">
              <a:solidFill>
                <a:schemeClr val="bg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9914" name="Line 74"/>
            <p:cNvSpPr>
              <a:spLocks noChangeShapeType="1"/>
            </p:cNvSpPr>
            <p:nvPr/>
          </p:nvSpPr>
          <p:spPr bwMode="auto">
            <a:xfrm>
              <a:off x="1147" y="3616"/>
              <a:ext cx="240" cy="0"/>
            </a:xfrm>
            <a:prstGeom prst="line">
              <a:avLst/>
            </a:prstGeom>
            <a:noFill/>
            <a:ln w="19050">
              <a:solidFill>
                <a:schemeClr val="bg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901195" name="Group 75"/>
          <p:cNvGrpSpPr>
            <a:grpSpLocks/>
          </p:cNvGrpSpPr>
          <p:nvPr/>
        </p:nvGrpSpPr>
        <p:grpSpPr bwMode="auto">
          <a:xfrm>
            <a:off x="5422900" y="3913188"/>
            <a:ext cx="1820863" cy="1371600"/>
            <a:chOff x="3698" y="2429"/>
            <a:chExt cx="1147" cy="864"/>
          </a:xfrm>
        </p:grpSpPr>
        <p:sp>
          <p:nvSpPr>
            <p:cNvPr id="79908" name="Rectangle 76"/>
            <p:cNvSpPr>
              <a:spLocks noChangeArrowheads="1"/>
            </p:cNvSpPr>
            <p:nvPr/>
          </p:nvSpPr>
          <p:spPr bwMode="auto">
            <a:xfrm>
              <a:off x="3698" y="2867"/>
              <a:ext cx="1147" cy="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lnSpc>
                  <a:spcPct val="80000"/>
                </a:lnSpc>
              </a:pPr>
              <a:r>
                <a:rPr lang="en-US">
                  <a:solidFill>
                    <a:srgbClr val="008000"/>
                  </a:solidFill>
                  <a:latin typeface="Arial Narrow" pitchFamily="34" charset="0"/>
                </a:rPr>
                <a:t>Rh complex</a:t>
              </a:r>
            </a:p>
            <a:p>
              <a:pPr algn="ctr" eaLnBrk="0" hangingPunct="0">
                <a:lnSpc>
                  <a:spcPct val="80000"/>
                </a:lnSpc>
              </a:pPr>
              <a:r>
                <a:rPr lang="en-US">
                  <a:solidFill>
                    <a:srgbClr val="008000"/>
                  </a:solidFill>
                  <a:latin typeface="Arial Narrow" pitchFamily="34" charset="0"/>
                </a:rPr>
                <a:t>(~35% of total)</a:t>
              </a:r>
            </a:p>
          </p:txBody>
        </p:sp>
        <p:sp>
          <p:nvSpPr>
            <p:cNvPr id="79909" name="Line 77"/>
            <p:cNvSpPr>
              <a:spLocks noChangeShapeType="1"/>
            </p:cNvSpPr>
            <p:nvPr/>
          </p:nvSpPr>
          <p:spPr bwMode="auto">
            <a:xfrm>
              <a:off x="4080" y="2429"/>
              <a:ext cx="52" cy="449"/>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901198" name="Group 78"/>
          <p:cNvGrpSpPr>
            <a:grpSpLocks/>
          </p:cNvGrpSpPr>
          <p:nvPr/>
        </p:nvGrpSpPr>
        <p:grpSpPr bwMode="auto">
          <a:xfrm>
            <a:off x="2667000" y="3913188"/>
            <a:ext cx="1820863" cy="1371600"/>
            <a:chOff x="1956" y="2429"/>
            <a:chExt cx="1147" cy="864"/>
          </a:xfrm>
        </p:grpSpPr>
        <p:sp>
          <p:nvSpPr>
            <p:cNvPr id="79906" name="Rectangle 79"/>
            <p:cNvSpPr>
              <a:spLocks noChangeArrowheads="1"/>
            </p:cNvSpPr>
            <p:nvPr/>
          </p:nvSpPr>
          <p:spPr bwMode="auto">
            <a:xfrm>
              <a:off x="1956" y="2867"/>
              <a:ext cx="1147" cy="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lnSpc>
                  <a:spcPct val="80000"/>
                </a:lnSpc>
              </a:pPr>
              <a:r>
                <a:rPr lang="en-US">
                  <a:solidFill>
                    <a:srgbClr val="008000"/>
                  </a:solidFill>
                  <a:latin typeface="Arial Narrow" pitchFamily="34" charset="0"/>
                </a:rPr>
                <a:t>AQP1</a:t>
              </a:r>
            </a:p>
            <a:p>
              <a:pPr algn="ctr" eaLnBrk="0" hangingPunct="0">
                <a:lnSpc>
                  <a:spcPct val="80000"/>
                </a:lnSpc>
              </a:pPr>
              <a:r>
                <a:rPr lang="en-US">
                  <a:solidFill>
                    <a:srgbClr val="008000"/>
                  </a:solidFill>
                  <a:latin typeface="Arial Narrow" pitchFamily="34" charset="0"/>
                </a:rPr>
                <a:t>(~60% of total)</a:t>
              </a:r>
            </a:p>
          </p:txBody>
        </p:sp>
        <p:sp>
          <p:nvSpPr>
            <p:cNvPr id="79907" name="Line 80"/>
            <p:cNvSpPr>
              <a:spLocks noChangeShapeType="1"/>
            </p:cNvSpPr>
            <p:nvPr/>
          </p:nvSpPr>
          <p:spPr bwMode="auto">
            <a:xfrm flipH="1">
              <a:off x="2532" y="2429"/>
              <a:ext cx="52" cy="449"/>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901201" name="Group 81"/>
          <p:cNvGrpSpPr>
            <a:grpSpLocks/>
          </p:cNvGrpSpPr>
          <p:nvPr/>
        </p:nvGrpSpPr>
        <p:grpSpPr bwMode="auto">
          <a:xfrm>
            <a:off x="2503488" y="2058988"/>
            <a:ext cx="1766887" cy="1331912"/>
            <a:chOff x="1853" y="1261"/>
            <a:chExt cx="1113" cy="839"/>
          </a:xfrm>
        </p:grpSpPr>
        <p:sp>
          <p:nvSpPr>
            <p:cNvPr id="79904" name="Rectangle 82"/>
            <p:cNvSpPr>
              <a:spLocks noChangeArrowheads="1"/>
            </p:cNvSpPr>
            <p:nvPr/>
          </p:nvSpPr>
          <p:spPr bwMode="auto">
            <a:xfrm>
              <a:off x="1853" y="1261"/>
              <a:ext cx="1113" cy="4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lnSpc>
                  <a:spcPct val="80000"/>
                </a:lnSpc>
              </a:pPr>
              <a:r>
                <a:rPr lang="en-US">
                  <a:solidFill>
                    <a:srgbClr val="008000"/>
                  </a:solidFill>
                  <a:latin typeface="Arial Narrow" pitchFamily="34" charset="0"/>
                </a:rPr>
                <a:t>Lipid</a:t>
              </a:r>
            </a:p>
            <a:p>
              <a:pPr algn="ctr" eaLnBrk="0" hangingPunct="0">
                <a:lnSpc>
                  <a:spcPct val="80000"/>
                </a:lnSpc>
              </a:pPr>
              <a:r>
                <a:rPr lang="en-US">
                  <a:solidFill>
                    <a:srgbClr val="008000"/>
                  </a:solidFill>
                  <a:latin typeface="Arial Narrow" pitchFamily="34" charset="0"/>
                </a:rPr>
                <a:t>(at most ~5%)</a:t>
              </a:r>
            </a:p>
          </p:txBody>
        </p:sp>
        <p:sp>
          <p:nvSpPr>
            <p:cNvPr id="79905" name="Line 83"/>
            <p:cNvSpPr>
              <a:spLocks noChangeShapeType="1"/>
            </p:cNvSpPr>
            <p:nvPr/>
          </p:nvSpPr>
          <p:spPr bwMode="auto">
            <a:xfrm>
              <a:off x="2478" y="1651"/>
              <a:ext cx="52" cy="449"/>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1204" name="Text Box 84"/>
          <p:cNvSpPr txBox="1">
            <a:spLocks noChangeArrowheads="1"/>
          </p:cNvSpPr>
          <p:nvPr/>
        </p:nvSpPr>
        <p:spPr bwMode="auto">
          <a:xfrm>
            <a:off x="5508625" y="6405563"/>
            <a:ext cx="3581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r"/>
            <a:r>
              <a:rPr lang="en-US" sz="2000">
                <a:latin typeface="Arial Narrow" pitchFamily="34" charset="0"/>
              </a:rPr>
              <a:t>Endeward et al, </a:t>
            </a:r>
            <a:r>
              <a:rPr lang="en-US" sz="2000" i="1">
                <a:latin typeface="Arial Narrow" pitchFamily="34" charset="0"/>
              </a:rPr>
              <a:t>FASEB J</a:t>
            </a:r>
            <a:r>
              <a:rPr lang="en-US" sz="2000">
                <a:latin typeface="Arial Narrow" pitchFamily="34" charset="0"/>
              </a:rPr>
              <a:t> 20, 2006</a:t>
            </a:r>
          </a:p>
        </p:txBody>
      </p:sp>
      <p:sp>
        <p:nvSpPr>
          <p:cNvPr id="901205" name="Rectangle 85"/>
          <p:cNvSpPr>
            <a:spLocks noChangeArrowheads="1"/>
          </p:cNvSpPr>
          <p:nvPr/>
        </p:nvSpPr>
        <p:spPr bwMode="auto">
          <a:xfrm>
            <a:off x="2424113" y="5230813"/>
            <a:ext cx="2330450"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lnSpc>
                <a:spcPct val="80000"/>
              </a:lnSpc>
            </a:pPr>
            <a:r>
              <a:rPr lang="en-US">
                <a:solidFill>
                  <a:srgbClr val="008000"/>
                </a:solidFill>
                <a:latin typeface="Arial Narrow" pitchFamily="34" charset="0"/>
              </a:rPr>
              <a:t>½ blocked by DIDS</a:t>
            </a:r>
          </a:p>
        </p:txBody>
      </p:sp>
      <p:sp>
        <p:nvSpPr>
          <p:cNvPr id="901206" name="Rectangle 86"/>
          <p:cNvSpPr>
            <a:spLocks noChangeArrowheads="1"/>
          </p:cNvSpPr>
          <p:nvPr/>
        </p:nvSpPr>
        <p:spPr bwMode="auto">
          <a:xfrm>
            <a:off x="5064125" y="5230813"/>
            <a:ext cx="2400300"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lnSpc>
                <a:spcPct val="80000"/>
              </a:lnSpc>
            </a:pPr>
            <a:r>
              <a:rPr lang="en-US">
                <a:solidFill>
                  <a:srgbClr val="008000"/>
                </a:solidFill>
                <a:latin typeface="Arial Narrow" pitchFamily="34" charset="0"/>
              </a:rPr>
              <a:t>All blocked by DIDS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01176"/>
                                        </p:tgtEl>
                                        <p:attrNameLst>
                                          <p:attrName>style.visibility</p:attrName>
                                        </p:attrNameLst>
                                      </p:cBhvr>
                                      <p:to>
                                        <p:strVal val="visible"/>
                                      </p:to>
                                    </p:set>
                                    <p:animEffect transition="in" filter="dissolve">
                                      <p:cBhvr>
                                        <p:cTn id="7" dur="500"/>
                                        <p:tgtEl>
                                          <p:spTgt spid="901176"/>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01169"/>
                                        </p:tgtEl>
                                        <p:attrNameLst>
                                          <p:attrName>style.visibility</p:attrName>
                                        </p:attrNameLst>
                                      </p:cBhvr>
                                      <p:to>
                                        <p:strVal val="visible"/>
                                      </p:to>
                                    </p:set>
                                    <p:animEffect transition="in" filter="wipe(left)">
                                      <p:cBhvr>
                                        <p:cTn id="11" dur="500"/>
                                        <p:tgtEl>
                                          <p:spTgt spid="901169"/>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901198"/>
                                        </p:tgtEl>
                                        <p:attrNameLst>
                                          <p:attrName>style.visibility</p:attrName>
                                        </p:attrNameLst>
                                      </p:cBhvr>
                                      <p:to>
                                        <p:strVal val="visible"/>
                                      </p:to>
                                    </p:set>
                                    <p:animEffect transition="in" filter="dissolve">
                                      <p:cBhvr>
                                        <p:cTn id="15" dur="500"/>
                                        <p:tgtEl>
                                          <p:spTgt spid="901198"/>
                                        </p:tgtEl>
                                      </p:cBhvr>
                                    </p:animEffect>
                                  </p:childTnLst>
                                </p:cTn>
                              </p:par>
                            </p:childTnLst>
                          </p:cTn>
                        </p:par>
                        <p:par>
                          <p:cTn id="16" fill="hold" nodeType="afterGroup">
                            <p:stCondLst>
                              <p:cond delay="2000"/>
                            </p:stCondLst>
                            <p:childTnLst>
                              <p:par>
                                <p:cTn id="17" presetID="9" presetClass="entr" presetSubtype="0" fill="hold" grpId="0" nodeType="afterEffect">
                                  <p:stCondLst>
                                    <p:cond delay="0"/>
                                  </p:stCondLst>
                                  <p:childTnLst>
                                    <p:set>
                                      <p:cBhvr>
                                        <p:cTn id="18" dur="1" fill="hold">
                                          <p:stCondLst>
                                            <p:cond delay="0"/>
                                          </p:stCondLst>
                                        </p:cTn>
                                        <p:tgtEl>
                                          <p:spTgt spid="901205"/>
                                        </p:tgtEl>
                                        <p:attrNameLst>
                                          <p:attrName>style.visibility</p:attrName>
                                        </p:attrNameLst>
                                      </p:cBhvr>
                                      <p:to>
                                        <p:strVal val="visible"/>
                                      </p:to>
                                    </p:set>
                                    <p:animEffect transition="in" filter="dissolve">
                                      <p:cBhvr>
                                        <p:cTn id="19" dur="500"/>
                                        <p:tgtEl>
                                          <p:spTgt spid="901205"/>
                                        </p:tgtEl>
                                      </p:cBhvr>
                                    </p:animEffect>
                                  </p:childTnLst>
                                </p:cTn>
                              </p:par>
                            </p:childTnLst>
                          </p:cTn>
                        </p:par>
                        <p:par>
                          <p:cTn id="20" fill="hold" nodeType="afterGroup">
                            <p:stCondLst>
                              <p:cond delay="2500"/>
                            </p:stCondLst>
                            <p:childTnLst>
                              <p:par>
                                <p:cTn id="21" presetID="9" presetClass="entr" presetSubtype="0" fill="hold" grpId="0" nodeType="afterEffect">
                                  <p:stCondLst>
                                    <p:cond delay="0"/>
                                  </p:stCondLst>
                                  <p:childTnLst>
                                    <p:set>
                                      <p:cBhvr>
                                        <p:cTn id="22" dur="1" fill="hold">
                                          <p:stCondLst>
                                            <p:cond delay="0"/>
                                          </p:stCondLst>
                                        </p:cTn>
                                        <p:tgtEl>
                                          <p:spTgt spid="901204"/>
                                        </p:tgtEl>
                                        <p:attrNameLst>
                                          <p:attrName>style.visibility</p:attrName>
                                        </p:attrNameLst>
                                      </p:cBhvr>
                                      <p:to>
                                        <p:strVal val="visible"/>
                                      </p:to>
                                    </p:set>
                                    <p:animEffect transition="in" filter="dissolve">
                                      <p:cBhvr>
                                        <p:cTn id="23" dur="500"/>
                                        <p:tgtEl>
                                          <p:spTgt spid="90120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nodeType="clickEffect">
                                  <p:stCondLst>
                                    <p:cond delay="0"/>
                                  </p:stCondLst>
                                  <p:childTnLst>
                                    <p:set>
                                      <p:cBhvr>
                                        <p:cTn id="27" dur="1" fill="hold">
                                          <p:stCondLst>
                                            <p:cond delay="0"/>
                                          </p:stCondLst>
                                        </p:cTn>
                                        <p:tgtEl>
                                          <p:spTgt spid="901189"/>
                                        </p:tgtEl>
                                        <p:attrNameLst>
                                          <p:attrName>style.visibility</p:attrName>
                                        </p:attrNameLst>
                                      </p:cBhvr>
                                      <p:to>
                                        <p:strVal val="visible"/>
                                      </p:to>
                                    </p:set>
                                    <p:animEffect transition="in" filter="dissolve">
                                      <p:cBhvr>
                                        <p:cTn id="28" dur="500"/>
                                        <p:tgtEl>
                                          <p:spTgt spid="901189"/>
                                        </p:tgtEl>
                                      </p:cBhvr>
                                    </p:animEffect>
                                  </p:childTnLst>
                                </p:cTn>
                              </p:par>
                            </p:childTnLst>
                          </p:cTn>
                        </p:par>
                        <p:par>
                          <p:cTn id="29" fill="hold" nodeType="afterGroup">
                            <p:stCondLst>
                              <p:cond delay="500"/>
                            </p:stCondLst>
                            <p:childTnLst>
                              <p:par>
                                <p:cTn id="30" presetID="22" presetClass="entr" presetSubtype="2" fill="hold" nodeType="afterEffect">
                                  <p:stCondLst>
                                    <p:cond delay="0"/>
                                  </p:stCondLst>
                                  <p:childTnLst>
                                    <p:set>
                                      <p:cBhvr>
                                        <p:cTn id="31" dur="1" fill="hold">
                                          <p:stCondLst>
                                            <p:cond delay="0"/>
                                          </p:stCondLst>
                                        </p:cTn>
                                        <p:tgtEl>
                                          <p:spTgt spid="901182"/>
                                        </p:tgtEl>
                                        <p:attrNameLst>
                                          <p:attrName>style.visibility</p:attrName>
                                        </p:attrNameLst>
                                      </p:cBhvr>
                                      <p:to>
                                        <p:strVal val="visible"/>
                                      </p:to>
                                    </p:set>
                                    <p:animEffect transition="in" filter="wipe(right)">
                                      <p:cBhvr>
                                        <p:cTn id="32" dur="500"/>
                                        <p:tgtEl>
                                          <p:spTgt spid="901182"/>
                                        </p:tgtEl>
                                      </p:cBhvr>
                                    </p:animEffect>
                                  </p:childTnLst>
                                </p:cTn>
                              </p:par>
                            </p:childTnLst>
                          </p:cTn>
                        </p:par>
                        <p:par>
                          <p:cTn id="33" fill="hold" nodeType="afterGroup">
                            <p:stCondLst>
                              <p:cond delay="1000"/>
                            </p:stCondLst>
                            <p:childTnLst>
                              <p:par>
                                <p:cTn id="34" presetID="9" presetClass="entr" presetSubtype="0" fill="hold" nodeType="afterEffect">
                                  <p:stCondLst>
                                    <p:cond delay="0"/>
                                  </p:stCondLst>
                                  <p:childTnLst>
                                    <p:set>
                                      <p:cBhvr>
                                        <p:cTn id="35" dur="1" fill="hold">
                                          <p:stCondLst>
                                            <p:cond delay="0"/>
                                          </p:stCondLst>
                                        </p:cTn>
                                        <p:tgtEl>
                                          <p:spTgt spid="901195"/>
                                        </p:tgtEl>
                                        <p:attrNameLst>
                                          <p:attrName>style.visibility</p:attrName>
                                        </p:attrNameLst>
                                      </p:cBhvr>
                                      <p:to>
                                        <p:strVal val="visible"/>
                                      </p:to>
                                    </p:set>
                                    <p:animEffect transition="in" filter="dissolve">
                                      <p:cBhvr>
                                        <p:cTn id="36" dur="500"/>
                                        <p:tgtEl>
                                          <p:spTgt spid="901195"/>
                                        </p:tgtEl>
                                      </p:cBhvr>
                                    </p:animEffect>
                                  </p:childTnLst>
                                </p:cTn>
                              </p:par>
                            </p:childTnLst>
                          </p:cTn>
                        </p:par>
                        <p:par>
                          <p:cTn id="37" fill="hold" nodeType="afterGroup">
                            <p:stCondLst>
                              <p:cond delay="1500"/>
                            </p:stCondLst>
                            <p:childTnLst>
                              <p:par>
                                <p:cTn id="38" presetID="9" presetClass="entr" presetSubtype="0" fill="hold" grpId="0" nodeType="afterEffect">
                                  <p:stCondLst>
                                    <p:cond delay="0"/>
                                  </p:stCondLst>
                                  <p:childTnLst>
                                    <p:set>
                                      <p:cBhvr>
                                        <p:cTn id="39" dur="1" fill="hold">
                                          <p:stCondLst>
                                            <p:cond delay="0"/>
                                          </p:stCondLst>
                                        </p:cTn>
                                        <p:tgtEl>
                                          <p:spTgt spid="901206"/>
                                        </p:tgtEl>
                                        <p:attrNameLst>
                                          <p:attrName>style.visibility</p:attrName>
                                        </p:attrNameLst>
                                      </p:cBhvr>
                                      <p:to>
                                        <p:strVal val="visible"/>
                                      </p:to>
                                    </p:set>
                                    <p:animEffect transition="in" filter="dissolve">
                                      <p:cBhvr>
                                        <p:cTn id="40" dur="500"/>
                                        <p:tgtEl>
                                          <p:spTgt spid="901206"/>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901201"/>
                                        </p:tgtEl>
                                        <p:attrNameLst>
                                          <p:attrName>style.visibility</p:attrName>
                                        </p:attrNameLst>
                                      </p:cBhvr>
                                      <p:to>
                                        <p:strVal val="visible"/>
                                      </p:to>
                                    </p:set>
                                    <p:animEffect transition="in" filter="dissolve">
                                      <p:cBhvr>
                                        <p:cTn id="45" dur="500"/>
                                        <p:tgtEl>
                                          <p:spTgt spid="901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204" grpId="0"/>
      <p:bldP spid="901205" grpId="0"/>
      <p:bldP spid="90120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Conclusions</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80899" name="Group 3"/>
          <p:cNvGrpSpPr>
            <a:grpSpLocks/>
          </p:cNvGrpSpPr>
          <p:nvPr/>
        </p:nvGrpSpPr>
        <p:grpSpPr bwMode="auto">
          <a:xfrm>
            <a:off x="2273300" y="1200150"/>
            <a:ext cx="4565650" cy="0"/>
            <a:chOff x="0" y="672"/>
            <a:chExt cx="2876" cy="0"/>
          </a:xfrm>
        </p:grpSpPr>
        <p:sp>
          <p:nvSpPr>
            <p:cNvPr id="80903"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04"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3174" name="Rectangle 6"/>
          <p:cNvSpPr>
            <a:spLocks noChangeArrowheads="1"/>
          </p:cNvSpPr>
          <p:nvPr/>
        </p:nvSpPr>
        <p:spPr bwMode="auto">
          <a:xfrm>
            <a:off x="609600" y="1524000"/>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In human RBCs, ~60% of the CO</a:t>
            </a:r>
            <a:r>
              <a:rPr lang="en-US" sz="3200" baseline="-25000">
                <a:solidFill>
                  <a:schemeClr val="tx1"/>
                </a:solidFill>
                <a:latin typeface="Arial Narrow" pitchFamily="34" charset="0"/>
              </a:rPr>
              <a:t>2</a:t>
            </a:r>
            <a:r>
              <a:rPr lang="en-US" sz="3200">
                <a:solidFill>
                  <a:schemeClr val="tx1"/>
                </a:solidFill>
                <a:latin typeface="Arial Narrow" pitchFamily="34" charset="0"/>
              </a:rPr>
              <a:t> moves via AQP1 … most of the remainder probably moves via Rh</a:t>
            </a:r>
          </a:p>
        </p:txBody>
      </p:sp>
      <p:sp>
        <p:nvSpPr>
          <p:cNvPr id="903175" name="Rectangle 7"/>
          <p:cNvSpPr>
            <a:spLocks noChangeArrowheads="1"/>
          </p:cNvSpPr>
          <p:nvPr/>
        </p:nvSpPr>
        <p:spPr bwMode="auto">
          <a:xfrm>
            <a:off x="609600" y="25527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The lipid of the plasma membrane can account for, at most, 5% of the CO</a:t>
            </a:r>
            <a:r>
              <a:rPr lang="en-US" sz="3200" baseline="-25000">
                <a:solidFill>
                  <a:schemeClr val="tx1"/>
                </a:solidFill>
                <a:latin typeface="Arial Narrow" pitchFamily="34" charset="0"/>
              </a:rPr>
              <a:t>2</a:t>
            </a:r>
            <a:r>
              <a:rPr lang="en-US" sz="3200">
                <a:solidFill>
                  <a:schemeClr val="tx1"/>
                </a:solidFill>
                <a:latin typeface="Arial Narrow" pitchFamily="34" charset="0"/>
              </a:rPr>
              <a:t> permeability.</a:t>
            </a:r>
            <a:endParaRPr lang="en-US" sz="3200" u="sng">
              <a:solidFill>
                <a:schemeClr val="tx1"/>
              </a:solidFill>
              <a:latin typeface="Arial Narrow" pitchFamily="34" charset="0"/>
            </a:endParaRPr>
          </a:p>
        </p:txBody>
      </p:sp>
      <p:sp>
        <p:nvSpPr>
          <p:cNvPr id="903176" name="Rectangle 8"/>
          <p:cNvSpPr>
            <a:spLocks noChangeArrowheads="1"/>
          </p:cNvSpPr>
          <p:nvPr/>
        </p:nvSpPr>
        <p:spPr bwMode="auto">
          <a:xfrm>
            <a:off x="609600" y="3578225"/>
            <a:ext cx="7861300" cy="146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The tightness of the RBC membrane lipids may reflect an adaptation that allows the RBC to resist physical abuse</a:t>
            </a:r>
            <a:endParaRPr lang="en-US" sz="3200" u="sng">
              <a:solidFill>
                <a:schemeClr val="tx1"/>
              </a:solidFill>
              <a:latin typeface="Arial Narrow"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03174"/>
                                        </p:tgtEl>
                                        <p:attrNameLst>
                                          <p:attrName>style.visibility</p:attrName>
                                        </p:attrNameLst>
                                      </p:cBhvr>
                                      <p:to>
                                        <p:strVal val="visible"/>
                                      </p:to>
                                    </p:set>
                                    <p:animEffect transition="in" filter="dissolve">
                                      <p:cBhvr>
                                        <p:cTn id="7" dur="1000"/>
                                        <p:tgtEl>
                                          <p:spTgt spid="90317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03175"/>
                                        </p:tgtEl>
                                        <p:attrNameLst>
                                          <p:attrName>style.visibility</p:attrName>
                                        </p:attrNameLst>
                                      </p:cBhvr>
                                      <p:to>
                                        <p:strVal val="visible"/>
                                      </p:to>
                                    </p:set>
                                    <p:animEffect transition="in" filter="dissolve">
                                      <p:cBhvr>
                                        <p:cTn id="12" dur="500"/>
                                        <p:tgtEl>
                                          <p:spTgt spid="90317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03176"/>
                                        </p:tgtEl>
                                        <p:attrNameLst>
                                          <p:attrName>style.visibility</p:attrName>
                                        </p:attrNameLst>
                                      </p:cBhvr>
                                      <p:to>
                                        <p:strVal val="visible"/>
                                      </p:to>
                                    </p:set>
                                    <p:animEffect transition="in" filter="dissolve">
                                      <p:cBhvr>
                                        <p:cTn id="17" dur="500"/>
                                        <p:tgtEl>
                                          <p:spTgt spid="903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3174" grpId="0"/>
      <p:bldP spid="903175" grpId="0"/>
      <p:bldP spid="903176"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more about the CO</a:t>
            </a:r>
            <a:r>
              <a:rPr lang="en-US" sz="3200" baseline="-25000" dirty="0" smtClean="0">
                <a:solidFill>
                  <a:schemeClr val="tx1"/>
                </a:solidFill>
                <a:latin typeface="Arial Narrow" pitchFamily="34" charset="0"/>
              </a:rPr>
              <a:t>2</a:t>
            </a:r>
            <a:r>
              <a:rPr lang="en-US" sz="3200" dirty="0" smtClean="0">
                <a:solidFill>
                  <a:schemeClr val="tx1"/>
                </a:solidFill>
                <a:latin typeface="Arial Narrow" pitchFamily="34" charset="0"/>
              </a:rPr>
              <a:t> permeability of RBCs—and the use of </a:t>
            </a:r>
            <a:r>
              <a:rPr lang="en-US" sz="3200" baseline="30000" dirty="0" smtClean="0">
                <a:solidFill>
                  <a:schemeClr val="tx1"/>
                </a:solidFill>
                <a:latin typeface="Arial Narrow" pitchFamily="34" charset="0"/>
              </a:rPr>
              <a:t>18</a:t>
            </a:r>
            <a:r>
              <a:rPr lang="en-US" sz="3200" dirty="0" smtClean="0">
                <a:solidFill>
                  <a:schemeClr val="tx1"/>
                </a:solidFill>
                <a:latin typeface="Arial Narrow" pitchFamily="34" charset="0"/>
              </a:rPr>
              <a:t>O exchange—from Gerolf Gros</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16123967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Next Steps</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81923" name="Group 3"/>
          <p:cNvGrpSpPr>
            <a:grpSpLocks/>
          </p:cNvGrpSpPr>
          <p:nvPr/>
        </p:nvGrpSpPr>
        <p:grpSpPr bwMode="auto">
          <a:xfrm>
            <a:off x="2273300" y="1200150"/>
            <a:ext cx="4565650" cy="0"/>
            <a:chOff x="0" y="672"/>
            <a:chExt cx="2876" cy="0"/>
          </a:xfrm>
        </p:grpSpPr>
        <p:sp>
          <p:nvSpPr>
            <p:cNvPr id="81927"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28"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5222" name="Rectangle 6"/>
          <p:cNvSpPr>
            <a:spLocks noChangeArrowheads="1"/>
          </p:cNvSpPr>
          <p:nvPr/>
        </p:nvSpPr>
        <p:spPr bwMode="auto">
          <a:xfrm>
            <a:off x="609600" y="15240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dirty="0" smtClean="0">
                <a:solidFill>
                  <a:schemeClr val="tx1"/>
                </a:solidFill>
                <a:latin typeface="Arial Narrow" pitchFamily="34" charset="0"/>
              </a:rPr>
              <a:t>Extend experiments to mouse RBCs, using RhAG-null </a:t>
            </a:r>
            <a:r>
              <a:rPr lang="en-US" sz="3200" dirty="0">
                <a:solidFill>
                  <a:schemeClr val="tx1"/>
                </a:solidFill>
                <a:latin typeface="Arial Narrow" pitchFamily="34" charset="0"/>
              </a:rPr>
              <a:t>and </a:t>
            </a:r>
            <a:r>
              <a:rPr lang="en-US" sz="3200" dirty="0" smtClean="0">
                <a:solidFill>
                  <a:schemeClr val="tx1"/>
                </a:solidFill>
                <a:latin typeface="Arial Narrow" pitchFamily="34" charset="0"/>
              </a:rPr>
              <a:t>AQP1/RhAG double </a:t>
            </a:r>
            <a:r>
              <a:rPr lang="en-US" sz="3200" dirty="0">
                <a:solidFill>
                  <a:schemeClr val="tx1"/>
                </a:solidFill>
                <a:latin typeface="Arial Narrow" pitchFamily="34" charset="0"/>
              </a:rPr>
              <a:t>knockouts</a:t>
            </a:r>
          </a:p>
        </p:txBody>
      </p:sp>
      <p:sp>
        <p:nvSpPr>
          <p:cNvPr id="905223" name="Rectangle 7"/>
          <p:cNvSpPr>
            <a:spLocks noChangeArrowheads="1"/>
          </p:cNvSpPr>
          <p:nvPr/>
        </p:nvSpPr>
        <p:spPr bwMode="auto">
          <a:xfrm>
            <a:off x="609600" y="3009900"/>
            <a:ext cx="8158163"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Use stopped-flow device to measure O</a:t>
            </a:r>
            <a:r>
              <a:rPr lang="en-US" sz="3200" baseline="-25000">
                <a:solidFill>
                  <a:schemeClr val="tx1"/>
                </a:solidFill>
                <a:latin typeface="Arial Narrow" pitchFamily="34" charset="0"/>
              </a:rPr>
              <a:t>2</a:t>
            </a:r>
            <a:r>
              <a:rPr lang="en-US" sz="3200">
                <a:solidFill>
                  <a:schemeClr val="tx1"/>
                </a:solidFill>
                <a:latin typeface="Arial Narrow" pitchFamily="34" charset="0"/>
              </a:rPr>
              <a:t> fluxes across  RBC membranes (exploiting the absorbance spectrum of Hb) … </a:t>
            </a:r>
          </a:p>
        </p:txBody>
      </p:sp>
      <p:sp>
        <p:nvSpPr>
          <p:cNvPr id="8" name="Rectangle 7"/>
          <p:cNvSpPr>
            <a:spLocks noChangeArrowheads="1"/>
          </p:cNvSpPr>
          <p:nvPr/>
        </p:nvSpPr>
        <p:spPr bwMode="auto">
          <a:xfrm>
            <a:off x="631825" y="4237038"/>
            <a:ext cx="8158163"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 and …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05222"/>
                                        </p:tgtEl>
                                        <p:attrNameLst>
                                          <p:attrName>style.visibility</p:attrName>
                                        </p:attrNameLst>
                                      </p:cBhvr>
                                      <p:to>
                                        <p:strVal val="visible"/>
                                      </p:to>
                                    </p:set>
                                    <p:animEffect transition="in" filter="dissolve">
                                      <p:cBhvr>
                                        <p:cTn id="7" dur="1000"/>
                                        <p:tgtEl>
                                          <p:spTgt spid="9052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05223"/>
                                        </p:tgtEl>
                                        <p:attrNameLst>
                                          <p:attrName>style.visibility</p:attrName>
                                        </p:attrNameLst>
                                      </p:cBhvr>
                                      <p:to>
                                        <p:strVal val="visible"/>
                                      </p:to>
                                    </p:set>
                                    <p:animEffect transition="in" filter="dissolve">
                                      <p:cBhvr>
                                        <p:cTn id="12" dur="500"/>
                                        <p:tgtEl>
                                          <p:spTgt spid="90522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5222" grpId="0"/>
      <p:bldP spid="905223" grpId="0"/>
      <p:bldP spid="8" grpId="0"/>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946"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Technical Approach</a:t>
            </a:r>
            <a:br>
              <a:rPr lang="en-US" sz="4000" b="1">
                <a:solidFill>
                  <a:schemeClr val="tx1"/>
                </a:solidFill>
                <a:latin typeface="Arial Narrow" pitchFamily="34" charset="0"/>
              </a:rPr>
            </a:br>
            <a:endParaRPr lang="en-US" sz="4000" b="1" baseline="-25000">
              <a:solidFill>
                <a:schemeClr val="tx1"/>
              </a:solidFill>
              <a:latin typeface="Arial Narrow" pitchFamily="34" charset="0"/>
            </a:endParaRPr>
          </a:p>
        </p:txBody>
      </p:sp>
      <p:grpSp>
        <p:nvGrpSpPr>
          <p:cNvPr id="82947" name="Group 3"/>
          <p:cNvGrpSpPr>
            <a:grpSpLocks/>
          </p:cNvGrpSpPr>
          <p:nvPr/>
        </p:nvGrpSpPr>
        <p:grpSpPr bwMode="auto">
          <a:xfrm>
            <a:off x="2273300" y="1200150"/>
            <a:ext cx="4565650" cy="0"/>
            <a:chOff x="0" y="672"/>
            <a:chExt cx="2876" cy="0"/>
          </a:xfrm>
        </p:grpSpPr>
        <p:sp>
          <p:nvSpPr>
            <p:cNvPr id="82953"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4"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09990" name="Rectangle 6"/>
          <p:cNvSpPr>
            <a:spLocks noChangeArrowheads="1"/>
          </p:cNvSpPr>
          <p:nvPr/>
        </p:nvSpPr>
        <p:spPr bwMode="auto">
          <a:xfrm>
            <a:off x="609600" y="15240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Stopped-flow approach for measuring O</a:t>
            </a:r>
            <a:r>
              <a:rPr lang="en-US" sz="3200" baseline="-25000">
                <a:solidFill>
                  <a:schemeClr val="tx1"/>
                </a:solidFill>
                <a:latin typeface="Arial Narrow" pitchFamily="34" charset="0"/>
              </a:rPr>
              <a:t>2</a:t>
            </a:r>
            <a:r>
              <a:rPr lang="en-US" sz="3200">
                <a:solidFill>
                  <a:schemeClr val="tx1"/>
                </a:solidFill>
                <a:latin typeface="Arial Narrow" pitchFamily="34" charset="0"/>
              </a:rPr>
              <a:t> efflux from mouse RBCs</a:t>
            </a:r>
            <a:endParaRPr lang="en-US" sz="3200" baseline="-25000">
              <a:solidFill>
                <a:schemeClr val="tx1"/>
              </a:solidFill>
              <a:latin typeface="Arial Narrow" pitchFamily="34" charset="0"/>
            </a:endParaRPr>
          </a:p>
        </p:txBody>
      </p:sp>
      <p:sp>
        <p:nvSpPr>
          <p:cNvPr id="809991" name="Rectangle 7"/>
          <p:cNvSpPr>
            <a:spLocks noChangeArrowheads="1"/>
          </p:cNvSpPr>
          <p:nvPr/>
        </p:nvSpPr>
        <p:spPr bwMode="auto">
          <a:xfrm>
            <a:off x="609600" y="24955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Applied Photophysics PiStar, 2 syringes, 20 </a:t>
            </a:r>
            <a:r>
              <a:rPr lang="en-US" sz="3200">
                <a:solidFill>
                  <a:schemeClr val="tx1"/>
                </a:solidFill>
                <a:latin typeface="Arial Narrow" pitchFamily="34" charset="0"/>
                <a:sym typeface="Symbol" pitchFamily="18" charset="2"/>
              </a:rPr>
              <a:t>l observation cell, ~1 ms resolution </a:t>
            </a:r>
            <a:endParaRPr lang="en-US" sz="3200">
              <a:solidFill>
                <a:schemeClr val="tx1"/>
              </a:solidFill>
              <a:latin typeface="Arial Narrow" pitchFamily="34" charset="0"/>
            </a:endParaRPr>
          </a:p>
        </p:txBody>
      </p:sp>
      <p:sp>
        <p:nvSpPr>
          <p:cNvPr id="8" name="Rectangle 7"/>
          <p:cNvSpPr>
            <a:spLocks noChangeArrowheads="1"/>
          </p:cNvSpPr>
          <p:nvPr/>
        </p:nvSpPr>
        <p:spPr bwMode="auto">
          <a:xfrm>
            <a:off x="609600" y="34734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sym typeface="Symbol" pitchFamily="18" charset="2"/>
              </a:rPr>
              <a:t>Solution #1: RBCs oxygenated in room air, 0.3% hematocrit </a:t>
            </a:r>
            <a:endParaRPr lang="en-US" sz="3200">
              <a:solidFill>
                <a:schemeClr val="tx1"/>
              </a:solidFill>
              <a:latin typeface="Arial Narrow" pitchFamily="34" charset="0"/>
            </a:endParaRPr>
          </a:p>
        </p:txBody>
      </p:sp>
      <p:sp>
        <p:nvSpPr>
          <p:cNvPr id="9" name="Rectangle 8"/>
          <p:cNvSpPr>
            <a:spLocks noChangeArrowheads="1"/>
          </p:cNvSpPr>
          <p:nvPr/>
        </p:nvSpPr>
        <p:spPr bwMode="auto">
          <a:xfrm>
            <a:off x="609600" y="4440238"/>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sym typeface="Symbol" pitchFamily="18" charset="2"/>
              </a:rPr>
              <a:t>Solution #2: O</a:t>
            </a:r>
            <a:r>
              <a:rPr lang="en-US" sz="3200" baseline="-25000">
                <a:solidFill>
                  <a:schemeClr val="tx1"/>
                </a:solidFill>
                <a:latin typeface="Arial Narrow" pitchFamily="34" charset="0"/>
                <a:sym typeface="Symbol" pitchFamily="18" charset="2"/>
              </a:rPr>
              <a:t>2</a:t>
            </a:r>
            <a:r>
              <a:rPr lang="en-US" sz="3200">
                <a:solidFill>
                  <a:schemeClr val="tx1"/>
                </a:solidFill>
                <a:latin typeface="Arial Narrow" pitchFamily="34" charset="0"/>
                <a:sym typeface="Symbol" pitchFamily="18" charset="2"/>
              </a:rPr>
              <a:t>-free solution with O</a:t>
            </a:r>
            <a:r>
              <a:rPr lang="en-US" sz="3200" baseline="-25000">
                <a:solidFill>
                  <a:schemeClr val="tx1"/>
                </a:solidFill>
                <a:latin typeface="Arial Narrow" pitchFamily="34" charset="0"/>
                <a:sym typeface="Symbol" pitchFamily="18" charset="2"/>
              </a:rPr>
              <a:t>2</a:t>
            </a:r>
            <a:r>
              <a:rPr lang="en-US" sz="3200">
                <a:solidFill>
                  <a:schemeClr val="tx1"/>
                </a:solidFill>
                <a:latin typeface="Arial Narrow" pitchFamily="34" charset="0"/>
                <a:sym typeface="Symbol" pitchFamily="18" charset="2"/>
              </a:rPr>
              <a:t> scavenger Na dithionite (25 mM final concentration)  </a:t>
            </a:r>
            <a:endParaRPr lang="en-US" sz="3200">
              <a:solidFill>
                <a:schemeClr val="tx1"/>
              </a:solidFill>
              <a:latin typeface="Arial Narrow" pitchFamily="34" charset="0"/>
            </a:endParaRPr>
          </a:p>
        </p:txBody>
      </p:sp>
      <p:sp>
        <p:nvSpPr>
          <p:cNvPr id="10" name="Rectangle 9"/>
          <p:cNvSpPr>
            <a:spLocks noChangeArrowheads="1"/>
          </p:cNvSpPr>
          <p:nvPr/>
        </p:nvSpPr>
        <p:spPr bwMode="auto">
          <a:xfrm>
            <a:off x="609600" y="54165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sym typeface="Symbol" pitchFamily="18" charset="2"/>
              </a:rPr>
              <a:t>Collect absorbance spectra from 410-450 nm (5 nm intervals) q 10 ms  4000 ms  </a:t>
            </a:r>
            <a:endParaRPr lang="en-US" sz="3200">
              <a:solidFill>
                <a:schemeClr val="tx1"/>
              </a:solidFill>
              <a:latin typeface="Arial Narrow"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9990"/>
                                        </p:tgtEl>
                                        <p:attrNameLst>
                                          <p:attrName>style.visibility</p:attrName>
                                        </p:attrNameLst>
                                      </p:cBhvr>
                                      <p:to>
                                        <p:strVal val="visible"/>
                                      </p:to>
                                    </p:set>
                                    <p:animEffect transition="in" filter="dissolve">
                                      <p:cBhvr>
                                        <p:cTn id="7" dur="1000"/>
                                        <p:tgtEl>
                                          <p:spTgt spid="80999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09991"/>
                                        </p:tgtEl>
                                        <p:attrNameLst>
                                          <p:attrName>style.visibility</p:attrName>
                                        </p:attrNameLst>
                                      </p:cBhvr>
                                      <p:to>
                                        <p:strVal val="visible"/>
                                      </p:to>
                                    </p:set>
                                    <p:animEffect transition="in" filter="dissolve">
                                      <p:cBhvr>
                                        <p:cTn id="12" dur="500"/>
                                        <p:tgtEl>
                                          <p:spTgt spid="80999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990" grpId="0"/>
      <p:bldP spid="809991" grpId="0"/>
      <p:bldP spid="8" grpId="0"/>
      <p:bldP spid="9" grpId="0"/>
      <p:bldP spid="10" grpId="0"/>
    </p:bld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3970"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1428750"/>
            <a:ext cx="5334000" cy="400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1" name="Text Box 14"/>
          <p:cNvSpPr txBox="1">
            <a:spLocks noChangeArrowheads="1"/>
          </p:cNvSpPr>
          <p:nvPr/>
        </p:nvSpPr>
        <p:spPr bwMode="auto">
          <a:xfrm rot="1384749">
            <a:off x="3046413" y="4411663"/>
            <a:ext cx="43815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3600">
                <a:solidFill>
                  <a:schemeClr val="tx1"/>
                </a:solidFill>
                <a:latin typeface="Arial Narrow" pitchFamily="34" charset="0"/>
                <a:sym typeface="Symbol" pitchFamily="18" charset="2"/>
              </a:rPr>
              <a:t></a:t>
            </a:r>
            <a:endParaRPr lang="en-US" sz="3600">
              <a:solidFill>
                <a:schemeClr val="tx1"/>
              </a:solidFill>
              <a:latin typeface="Arial Narrow" pitchFamily="34" charset="0"/>
            </a:endParaRPr>
          </a:p>
        </p:txBody>
      </p:sp>
      <p:sp>
        <p:nvSpPr>
          <p:cNvPr id="83972" name="Text Box 14"/>
          <p:cNvSpPr txBox="1">
            <a:spLocks noChangeArrowheads="1"/>
          </p:cNvSpPr>
          <p:nvPr/>
        </p:nvSpPr>
        <p:spPr bwMode="auto">
          <a:xfrm rot="-829509">
            <a:off x="5495925" y="4846638"/>
            <a:ext cx="83820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3600">
                <a:solidFill>
                  <a:schemeClr val="tx1"/>
                </a:solidFill>
                <a:latin typeface="Arial Narrow" pitchFamily="34" charset="0"/>
              </a:rPr>
              <a:t>t (s)</a:t>
            </a:r>
          </a:p>
        </p:txBody>
      </p:sp>
      <p:sp>
        <p:nvSpPr>
          <p:cNvPr id="83973" name="Text Box 14"/>
          <p:cNvSpPr txBox="1">
            <a:spLocks noChangeArrowheads="1"/>
          </p:cNvSpPr>
          <p:nvPr/>
        </p:nvSpPr>
        <p:spPr bwMode="auto">
          <a:xfrm rot="-5400000">
            <a:off x="804069" y="3055144"/>
            <a:ext cx="220345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3600">
                <a:solidFill>
                  <a:schemeClr val="tx1"/>
                </a:solidFill>
                <a:latin typeface="Arial Narrow" pitchFamily="34" charset="0"/>
              </a:rPr>
              <a:t>Absorbance</a:t>
            </a: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Line 2"/>
          <p:cNvSpPr>
            <a:spLocks noChangeShapeType="1"/>
          </p:cNvSpPr>
          <p:nvPr/>
        </p:nvSpPr>
        <p:spPr bwMode="auto">
          <a:xfrm>
            <a:off x="4108450" y="2463800"/>
            <a:ext cx="1909763" cy="0"/>
          </a:xfrm>
          <a:prstGeom prst="line">
            <a:avLst/>
          </a:prstGeom>
          <a:noFill/>
          <a:ln w="317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4995" name="Rectangle 217"/>
          <p:cNvSpPr>
            <a:spLocks noChangeArrowheads="1"/>
          </p:cNvSpPr>
          <p:nvPr/>
        </p:nvSpPr>
        <p:spPr bwMode="auto">
          <a:xfrm>
            <a:off x="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3200">
                <a:solidFill>
                  <a:schemeClr val="tx2"/>
                </a:solidFill>
                <a:latin typeface="Arial Narrow" pitchFamily="34" charset="0"/>
              </a:rPr>
              <a:t>Effect of knocking out AQP1 or RhAG on </a:t>
            </a:r>
          </a:p>
          <a:p>
            <a:pPr algn="ctr"/>
            <a:r>
              <a:rPr lang="en-US" sz="3200">
                <a:solidFill>
                  <a:schemeClr val="tx2"/>
                </a:solidFill>
                <a:latin typeface="Arial Narrow" pitchFamily="34" charset="0"/>
              </a:rPr>
              <a:t>Oxygen efflux from mouse Red Blood Cells</a:t>
            </a:r>
          </a:p>
        </p:txBody>
      </p:sp>
      <p:grpSp>
        <p:nvGrpSpPr>
          <p:cNvPr id="5" name="Group 4"/>
          <p:cNvGrpSpPr>
            <a:grpSpLocks/>
          </p:cNvGrpSpPr>
          <p:nvPr/>
        </p:nvGrpSpPr>
        <p:grpSpPr bwMode="auto">
          <a:xfrm>
            <a:off x="3560763" y="2451100"/>
            <a:ext cx="557212" cy="1782763"/>
            <a:chOff x="3560763" y="2451100"/>
            <a:chExt cx="557212" cy="1782763"/>
          </a:xfrm>
        </p:grpSpPr>
        <p:sp>
          <p:nvSpPr>
            <p:cNvPr id="85039" name="Rectangle 27"/>
            <p:cNvSpPr>
              <a:spLocks noChangeArrowheads="1"/>
            </p:cNvSpPr>
            <p:nvPr/>
          </p:nvSpPr>
          <p:spPr bwMode="auto">
            <a:xfrm>
              <a:off x="3683000" y="2459038"/>
              <a:ext cx="434975" cy="1774825"/>
            </a:xfrm>
            <a:prstGeom prst="rect">
              <a:avLst/>
            </a:prstGeom>
            <a:solidFill>
              <a:srgbClr val="FF9900"/>
            </a:solidFill>
            <a:ln w="8001">
              <a:solidFill>
                <a:srgbClr val="000000"/>
              </a:solidFill>
              <a:miter lim="800000"/>
              <a:headEnd/>
              <a:tailEnd/>
            </a:ln>
          </p:spPr>
          <p:txBody>
            <a:bodyPr/>
            <a:lstStyle/>
            <a:p>
              <a:endParaRPr lang="pt-BR"/>
            </a:p>
          </p:txBody>
        </p:sp>
        <p:sp>
          <p:nvSpPr>
            <p:cNvPr id="85040" name="Line 28"/>
            <p:cNvSpPr>
              <a:spLocks noChangeShapeType="1"/>
            </p:cNvSpPr>
            <p:nvPr/>
          </p:nvSpPr>
          <p:spPr bwMode="auto">
            <a:xfrm>
              <a:off x="3560763" y="2459038"/>
              <a:ext cx="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41" name="Line 29"/>
            <p:cNvSpPr>
              <a:spLocks noChangeShapeType="1"/>
            </p:cNvSpPr>
            <p:nvPr/>
          </p:nvSpPr>
          <p:spPr bwMode="auto">
            <a:xfrm>
              <a:off x="3851275" y="2451100"/>
              <a:ext cx="920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42" name="Rectangle 30"/>
            <p:cNvSpPr>
              <a:spLocks noChangeArrowheads="1"/>
            </p:cNvSpPr>
            <p:nvPr/>
          </p:nvSpPr>
          <p:spPr bwMode="auto">
            <a:xfrm>
              <a:off x="3723640" y="2507614"/>
              <a:ext cx="3505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000">
                  <a:solidFill>
                    <a:schemeClr val="bg1"/>
                  </a:solidFill>
                  <a:latin typeface="Arial Narrow" pitchFamily="34" charset="0"/>
                </a:rPr>
                <a:t>(7)</a:t>
              </a:r>
            </a:p>
          </p:txBody>
        </p:sp>
      </p:grpSp>
      <p:sp>
        <p:nvSpPr>
          <p:cNvPr id="62512" name="Rectangle 48"/>
          <p:cNvSpPr>
            <a:spLocks noChangeArrowheads="1"/>
          </p:cNvSpPr>
          <p:nvPr/>
        </p:nvSpPr>
        <p:spPr bwMode="auto">
          <a:xfrm>
            <a:off x="3556000" y="4279900"/>
            <a:ext cx="6715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Control</a:t>
            </a:r>
            <a:endParaRPr lang="en-US" sz="2000">
              <a:latin typeface="Arial Narrow" pitchFamily="34" charset="0"/>
            </a:endParaRPr>
          </a:p>
        </p:txBody>
      </p:sp>
      <p:grpSp>
        <p:nvGrpSpPr>
          <p:cNvPr id="6" name="Group 5"/>
          <p:cNvGrpSpPr>
            <a:grpSpLocks/>
          </p:cNvGrpSpPr>
          <p:nvPr/>
        </p:nvGrpSpPr>
        <p:grpSpPr bwMode="auto">
          <a:xfrm>
            <a:off x="4659313" y="2589213"/>
            <a:ext cx="433387" cy="1635125"/>
            <a:chOff x="4659313" y="2589213"/>
            <a:chExt cx="433388" cy="1635125"/>
          </a:xfrm>
        </p:grpSpPr>
        <p:sp>
          <p:nvSpPr>
            <p:cNvPr id="85034" name="Rectangle 2"/>
            <p:cNvSpPr>
              <a:spLocks noChangeArrowheads="1"/>
            </p:cNvSpPr>
            <p:nvPr/>
          </p:nvSpPr>
          <p:spPr bwMode="auto">
            <a:xfrm>
              <a:off x="4659313" y="2624138"/>
              <a:ext cx="433388" cy="1600200"/>
            </a:xfrm>
            <a:prstGeom prst="rect">
              <a:avLst/>
            </a:prstGeom>
            <a:solidFill>
              <a:srgbClr val="0000FF"/>
            </a:solidFill>
            <a:ln w="8001">
              <a:solidFill>
                <a:srgbClr val="000000"/>
              </a:solidFill>
              <a:miter lim="800000"/>
              <a:headEnd/>
              <a:tailEnd/>
            </a:ln>
          </p:spPr>
          <p:txBody>
            <a:bodyPr/>
            <a:lstStyle/>
            <a:p>
              <a:endParaRPr lang="pt-BR"/>
            </a:p>
          </p:txBody>
        </p:sp>
        <p:grpSp>
          <p:nvGrpSpPr>
            <p:cNvPr id="85035" name="Group 94"/>
            <p:cNvGrpSpPr>
              <a:grpSpLocks/>
            </p:cNvGrpSpPr>
            <p:nvPr/>
          </p:nvGrpSpPr>
          <p:grpSpPr bwMode="auto">
            <a:xfrm>
              <a:off x="4819650" y="2589213"/>
              <a:ext cx="109538" cy="26988"/>
              <a:chOff x="2364" y="2087"/>
              <a:chExt cx="69" cy="35"/>
            </a:xfrm>
          </p:grpSpPr>
          <p:sp>
            <p:nvSpPr>
              <p:cNvPr id="85037" name="Line 4"/>
              <p:cNvSpPr>
                <a:spLocks noChangeShapeType="1"/>
              </p:cNvSpPr>
              <p:nvPr/>
            </p:nvSpPr>
            <p:spPr bwMode="auto">
              <a:xfrm flipV="1">
                <a:off x="2397" y="2087"/>
                <a:ext cx="0" cy="35"/>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38" name="Line 5"/>
              <p:cNvSpPr>
                <a:spLocks noChangeShapeType="1"/>
              </p:cNvSpPr>
              <p:nvPr/>
            </p:nvSpPr>
            <p:spPr bwMode="auto">
              <a:xfrm>
                <a:off x="2364" y="2087"/>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5036" name="Rectangle 31"/>
            <p:cNvSpPr>
              <a:spLocks noChangeArrowheads="1"/>
            </p:cNvSpPr>
            <p:nvPr/>
          </p:nvSpPr>
          <p:spPr bwMode="auto">
            <a:xfrm>
              <a:off x="4751251" y="2678430"/>
              <a:ext cx="25808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chemeClr val="bg1"/>
                  </a:solidFill>
                  <a:latin typeface="Arial Narrow" pitchFamily="34" charset="0"/>
                </a:rPr>
                <a:t>(7)</a:t>
              </a:r>
            </a:p>
          </p:txBody>
        </p:sp>
      </p:grpSp>
      <p:sp>
        <p:nvSpPr>
          <p:cNvPr id="62514" name="Rectangle 34"/>
          <p:cNvSpPr>
            <a:spLocks noChangeArrowheads="1"/>
          </p:cNvSpPr>
          <p:nvPr/>
        </p:nvSpPr>
        <p:spPr bwMode="auto">
          <a:xfrm>
            <a:off x="4511675" y="4351338"/>
            <a:ext cx="73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AQP1-KO </a:t>
            </a:r>
          </a:p>
        </p:txBody>
      </p:sp>
      <p:grpSp>
        <p:nvGrpSpPr>
          <p:cNvPr id="7" name="Group 6"/>
          <p:cNvGrpSpPr>
            <a:grpSpLocks/>
          </p:cNvGrpSpPr>
          <p:nvPr/>
        </p:nvGrpSpPr>
        <p:grpSpPr bwMode="auto">
          <a:xfrm>
            <a:off x="5586413" y="2720975"/>
            <a:ext cx="434975" cy="1508125"/>
            <a:chOff x="5586413" y="2720975"/>
            <a:chExt cx="434975" cy="1508125"/>
          </a:xfrm>
        </p:grpSpPr>
        <p:sp>
          <p:nvSpPr>
            <p:cNvPr id="85032" name="Rectangle 18"/>
            <p:cNvSpPr>
              <a:spLocks noChangeArrowheads="1"/>
            </p:cNvSpPr>
            <p:nvPr/>
          </p:nvSpPr>
          <p:spPr bwMode="auto">
            <a:xfrm>
              <a:off x="5586413" y="2720975"/>
              <a:ext cx="434975" cy="1508125"/>
            </a:xfrm>
            <a:prstGeom prst="rect">
              <a:avLst/>
            </a:prstGeom>
            <a:solidFill>
              <a:srgbClr val="CC0000"/>
            </a:solidFill>
            <a:ln w="8001">
              <a:solidFill>
                <a:srgbClr val="000000"/>
              </a:solidFill>
              <a:miter lim="800000"/>
              <a:headEnd/>
              <a:tailEnd/>
            </a:ln>
          </p:spPr>
          <p:txBody>
            <a:bodyPr/>
            <a:lstStyle/>
            <a:p>
              <a:endParaRPr lang="pt-BR"/>
            </a:p>
          </p:txBody>
        </p:sp>
        <p:sp>
          <p:nvSpPr>
            <p:cNvPr id="85033" name="Rectangle 32"/>
            <p:cNvSpPr>
              <a:spLocks noChangeArrowheads="1"/>
            </p:cNvSpPr>
            <p:nvPr/>
          </p:nvSpPr>
          <p:spPr bwMode="auto">
            <a:xfrm>
              <a:off x="5675811" y="2773680"/>
              <a:ext cx="25808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chemeClr val="bg1"/>
                  </a:solidFill>
                  <a:latin typeface="Arial Narrow" pitchFamily="34" charset="0"/>
                </a:rPr>
                <a:t>(1)</a:t>
              </a:r>
            </a:p>
          </p:txBody>
        </p:sp>
      </p:grpSp>
      <p:sp>
        <p:nvSpPr>
          <p:cNvPr id="62521" name="Rectangle 34"/>
          <p:cNvSpPr>
            <a:spLocks noChangeArrowheads="1"/>
          </p:cNvSpPr>
          <p:nvPr/>
        </p:nvSpPr>
        <p:spPr bwMode="auto">
          <a:xfrm>
            <a:off x="5345113" y="4346575"/>
            <a:ext cx="9096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RhAG-KO</a:t>
            </a:r>
          </a:p>
        </p:txBody>
      </p:sp>
      <p:grpSp>
        <p:nvGrpSpPr>
          <p:cNvPr id="85002" name="Group 6"/>
          <p:cNvGrpSpPr>
            <a:grpSpLocks/>
          </p:cNvGrpSpPr>
          <p:nvPr/>
        </p:nvGrpSpPr>
        <p:grpSpPr bwMode="auto">
          <a:xfrm>
            <a:off x="3300413" y="2452688"/>
            <a:ext cx="92075" cy="1774825"/>
            <a:chOff x="1992" y="1378"/>
            <a:chExt cx="34" cy="1118"/>
          </a:xfrm>
        </p:grpSpPr>
        <p:sp>
          <p:nvSpPr>
            <p:cNvPr id="85026" name="Line 7"/>
            <p:cNvSpPr>
              <a:spLocks noChangeShapeType="1"/>
            </p:cNvSpPr>
            <p:nvPr/>
          </p:nvSpPr>
          <p:spPr bwMode="auto">
            <a:xfrm>
              <a:off x="1992" y="1378"/>
              <a:ext cx="0" cy="111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7" name="Line 8"/>
            <p:cNvSpPr>
              <a:spLocks noChangeShapeType="1"/>
            </p:cNvSpPr>
            <p:nvPr/>
          </p:nvSpPr>
          <p:spPr bwMode="auto">
            <a:xfrm>
              <a:off x="1992" y="2496"/>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8" name="Line 9"/>
            <p:cNvSpPr>
              <a:spLocks noChangeShapeType="1"/>
            </p:cNvSpPr>
            <p:nvPr/>
          </p:nvSpPr>
          <p:spPr bwMode="auto">
            <a:xfrm>
              <a:off x="1992" y="2218"/>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9" name="Line 10"/>
            <p:cNvSpPr>
              <a:spLocks noChangeShapeType="1"/>
            </p:cNvSpPr>
            <p:nvPr/>
          </p:nvSpPr>
          <p:spPr bwMode="auto">
            <a:xfrm>
              <a:off x="1992" y="1939"/>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30" name="Line 11"/>
            <p:cNvSpPr>
              <a:spLocks noChangeShapeType="1"/>
            </p:cNvSpPr>
            <p:nvPr/>
          </p:nvSpPr>
          <p:spPr bwMode="auto">
            <a:xfrm>
              <a:off x="1992" y="1656"/>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31" name="Line 12"/>
            <p:cNvSpPr>
              <a:spLocks noChangeShapeType="1"/>
            </p:cNvSpPr>
            <p:nvPr/>
          </p:nvSpPr>
          <p:spPr bwMode="auto">
            <a:xfrm>
              <a:off x="1992" y="1378"/>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5003" name="Rectangle 13"/>
          <p:cNvSpPr>
            <a:spLocks noChangeArrowheads="1"/>
          </p:cNvSpPr>
          <p:nvPr/>
        </p:nvSpPr>
        <p:spPr bwMode="auto">
          <a:xfrm>
            <a:off x="2813050" y="4068763"/>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a:t>
            </a:r>
            <a:endParaRPr lang="en-US" sz="2000">
              <a:latin typeface="Arial Narrow" pitchFamily="34" charset="0"/>
            </a:endParaRPr>
          </a:p>
        </p:txBody>
      </p:sp>
      <p:sp>
        <p:nvSpPr>
          <p:cNvPr id="85004" name="Rectangle 14"/>
          <p:cNvSpPr>
            <a:spLocks noChangeArrowheads="1"/>
          </p:cNvSpPr>
          <p:nvPr/>
        </p:nvSpPr>
        <p:spPr bwMode="auto">
          <a:xfrm>
            <a:off x="2813050" y="3625850"/>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0.25</a:t>
            </a:r>
            <a:endParaRPr lang="en-US" sz="2000">
              <a:latin typeface="Arial Narrow" pitchFamily="34" charset="0"/>
            </a:endParaRPr>
          </a:p>
        </p:txBody>
      </p:sp>
      <p:sp>
        <p:nvSpPr>
          <p:cNvPr id="85005" name="Rectangle 15"/>
          <p:cNvSpPr>
            <a:spLocks noChangeArrowheads="1"/>
          </p:cNvSpPr>
          <p:nvPr/>
        </p:nvSpPr>
        <p:spPr bwMode="auto">
          <a:xfrm>
            <a:off x="2813050" y="3184525"/>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0.50</a:t>
            </a:r>
            <a:endParaRPr lang="en-US" sz="2000">
              <a:latin typeface="Arial Narrow" pitchFamily="34" charset="0"/>
            </a:endParaRPr>
          </a:p>
        </p:txBody>
      </p:sp>
      <p:sp>
        <p:nvSpPr>
          <p:cNvPr id="85006" name="Rectangle 16"/>
          <p:cNvSpPr>
            <a:spLocks noChangeArrowheads="1"/>
          </p:cNvSpPr>
          <p:nvPr/>
        </p:nvSpPr>
        <p:spPr bwMode="auto">
          <a:xfrm>
            <a:off x="2813050" y="2733675"/>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0.75</a:t>
            </a:r>
            <a:endParaRPr lang="en-US" sz="2000">
              <a:latin typeface="Arial Narrow" pitchFamily="34" charset="0"/>
            </a:endParaRPr>
          </a:p>
        </p:txBody>
      </p:sp>
      <p:sp>
        <p:nvSpPr>
          <p:cNvPr id="85007" name="Rectangle 17"/>
          <p:cNvSpPr>
            <a:spLocks noChangeArrowheads="1"/>
          </p:cNvSpPr>
          <p:nvPr/>
        </p:nvSpPr>
        <p:spPr bwMode="auto">
          <a:xfrm>
            <a:off x="2797175" y="2330450"/>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1.00</a:t>
            </a:r>
            <a:endParaRPr lang="en-US" sz="2000">
              <a:latin typeface="Arial Narrow" pitchFamily="34" charset="0"/>
            </a:endParaRPr>
          </a:p>
        </p:txBody>
      </p:sp>
      <p:sp>
        <p:nvSpPr>
          <p:cNvPr id="85008" name="Rectangle 47"/>
          <p:cNvSpPr>
            <a:spLocks noChangeArrowheads="1"/>
          </p:cNvSpPr>
          <p:nvPr/>
        </p:nvSpPr>
        <p:spPr bwMode="auto">
          <a:xfrm rot="-5400000">
            <a:off x="1715294" y="3172619"/>
            <a:ext cx="161607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chemeClr val="tx1"/>
                </a:solidFill>
                <a:latin typeface="Arial Narrow" pitchFamily="34" charset="0"/>
              </a:rPr>
              <a:t>Relative O</a:t>
            </a:r>
            <a:r>
              <a:rPr lang="en-US" sz="2000" baseline="-25000">
                <a:solidFill>
                  <a:schemeClr val="tx1"/>
                </a:solidFill>
                <a:latin typeface="Arial Narrow" pitchFamily="34" charset="0"/>
              </a:rPr>
              <a:t>2</a:t>
            </a:r>
            <a:r>
              <a:rPr lang="en-US" sz="2000">
                <a:solidFill>
                  <a:schemeClr val="tx1"/>
                </a:solidFill>
                <a:latin typeface="Arial Narrow" pitchFamily="34" charset="0"/>
              </a:rPr>
              <a:t> efflux</a:t>
            </a:r>
          </a:p>
        </p:txBody>
      </p:sp>
      <p:sp>
        <p:nvSpPr>
          <p:cNvPr id="85009" name="Line 64"/>
          <p:cNvSpPr>
            <a:spLocks noChangeShapeType="1"/>
          </p:cNvSpPr>
          <p:nvPr/>
        </p:nvSpPr>
        <p:spPr bwMode="auto">
          <a:xfrm>
            <a:off x="3514725" y="4233863"/>
            <a:ext cx="2570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0" name="Text Box 102"/>
          <p:cNvSpPr txBox="1">
            <a:spLocks noChangeArrowheads="1"/>
          </p:cNvSpPr>
          <p:nvPr/>
        </p:nvSpPr>
        <p:spPr bwMode="auto">
          <a:xfrm>
            <a:off x="7008813" y="6454775"/>
            <a:ext cx="2070100" cy="336550"/>
          </a:xfrm>
          <a:prstGeom prst="rect">
            <a:avLst/>
          </a:prstGeom>
          <a:noFill/>
          <a:ln>
            <a:noFill/>
          </a:ln>
          <a:effectLst/>
          <a:extLst>
            <a:ext uri="{909E8E84-426E-40DD-AFC4-6F175D3DCCD1}">
              <a14:hiddenFill xmlns:a14="http://schemas.microsoft.com/office/drawing/2010/main">
                <a:solidFill>
                  <a:srgbClr val="33CC33"/>
                </a:solidFill>
              </a14:hiddenFill>
            </a:ext>
            <a:ext uri="{91240B29-F687-4F45-9708-019B960494DF}">
              <a14:hiddenLine xmlns:a14="http://schemas.microsoft.com/office/drawing/2010/main" w="11176"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pt-BR" sz="1600">
                <a:latin typeface="Arial Narrow" pitchFamily="34" charset="0"/>
                <a:ea typeface="Arial Unicode MS" pitchFamily="34" charset="-128"/>
                <a:cs typeface="Arial Unicode MS" pitchFamily="34" charset="-128"/>
              </a:rPr>
              <a:t>Geyer RR &amp; Boron WF.</a:t>
            </a:r>
            <a:endParaRPr lang="en-US" sz="1600">
              <a:latin typeface="Arial Narrow" pitchFamily="34" charset="0"/>
              <a:ea typeface="Arial Unicode MS" pitchFamily="34" charset="-128"/>
              <a:cs typeface="Arial Unicode MS" pitchFamily="34" charset="-128"/>
            </a:endParaRPr>
          </a:p>
        </p:txBody>
      </p:sp>
      <p:grpSp>
        <p:nvGrpSpPr>
          <p:cNvPr id="8" name="Group 7"/>
          <p:cNvGrpSpPr>
            <a:grpSpLocks/>
          </p:cNvGrpSpPr>
          <p:nvPr/>
        </p:nvGrpSpPr>
        <p:grpSpPr bwMode="auto">
          <a:xfrm>
            <a:off x="4586288" y="2065338"/>
            <a:ext cx="334962" cy="742950"/>
            <a:chOff x="4586288" y="2064746"/>
            <a:chExt cx="334754" cy="742907"/>
          </a:xfrm>
        </p:grpSpPr>
        <p:sp>
          <p:nvSpPr>
            <p:cNvPr id="85023" name="Line 58"/>
            <p:cNvSpPr>
              <a:spLocks noChangeShapeType="1"/>
            </p:cNvSpPr>
            <p:nvPr/>
          </p:nvSpPr>
          <p:spPr bwMode="auto">
            <a:xfrm>
              <a:off x="4586288" y="2625090"/>
              <a:ext cx="0" cy="182563"/>
            </a:xfrm>
            <a:prstGeom prst="line">
              <a:avLst/>
            </a:prstGeom>
            <a:noFill/>
            <a:ln w="3175">
              <a:solidFill>
                <a:srgbClr val="FF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5024" name="Line 58"/>
            <p:cNvSpPr>
              <a:spLocks noChangeShapeType="1"/>
            </p:cNvSpPr>
            <p:nvPr/>
          </p:nvSpPr>
          <p:spPr bwMode="auto">
            <a:xfrm>
              <a:off x="4586288" y="2269490"/>
              <a:ext cx="0" cy="182563"/>
            </a:xfrm>
            <a:prstGeom prst="line">
              <a:avLst/>
            </a:prstGeom>
            <a:noFill/>
            <a:ln w="31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5025" name="Rectangle 31"/>
            <p:cNvSpPr>
              <a:spLocks noChangeArrowheads="1"/>
            </p:cNvSpPr>
            <p:nvPr/>
          </p:nvSpPr>
          <p:spPr bwMode="auto">
            <a:xfrm>
              <a:off x="4616471" y="2064746"/>
              <a:ext cx="30457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rgbClr val="FF0000"/>
                  </a:solidFill>
                  <a:latin typeface="Arial Narrow" pitchFamily="34" charset="0"/>
                </a:rPr>
                <a:t>9%</a:t>
              </a:r>
            </a:p>
          </p:txBody>
        </p:sp>
      </p:grpSp>
      <p:grpSp>
        <p:nvGrpSpPr>
          <p:cNvPr id="9" name="Group 8"/>
          <p:cNvGrpSpPr>
            <a:grpSpLocks/>
          </p:cNvGrpSpPr>
          <p:nvPr/>
        </p:nvGrpSpPr>
        <p:grpSpPr bwMode="auto">
          <a:xfrm>
            <a:off x="5514975" y="2065338"/>
            <a:ext cx="460375" cy="863600"/>
            <a:chOff x="5514975" y="2064746"/>
            <a:chExt cx="460257" cy="864192"/>
          </a:xfrm>
        </p:grpSpPr>
        <p:sp>
          <p:nvSpPr>
            <p:cNvPr id="85020" name="Line 59"/>
            <p:cNvSpPr>
              <a:spLocks noChangeShapeType="1"/>
            </p:cNvSpPr>
            <p:nvPr/>
          </p:nvSpPr>
          <p:spPr bwMode="auto">
            <a:xfrm>
              <a:off x="5514975" y="2722563"/>
              <a:ext cx="0" cy="206375"/>
            </a:xfrm>
            <a:prstGeom prst="line">
              <a:avLst/>
            </a:prstGeom>
            <a:noFill/>
            <a:ln w="3175">
              <a:solidFill>
                <a:srgbClr val="FF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5021" name="Line 58"/>
            <p:cNvSpPr>
              <a:spLocks noChangeShapeType="1"/>
            </p:cNvSpPr>
            <p:nvPr/>
          </p:nvSpPr>
          <p:spPr bwMode="auto">
            <a:xfrm>
              <a:off x="5514975" y="2269490"/>
              <a:ext cx="0" cy="182563"/>
            </a:xfrm>
            <a:prstGeom prst="line">
              <a:avLst/>
            </a:prstGeom>
            <a:noFill/>
            <a:ln w="31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5022" name="Rectangle 31"/>
            <p:cNvSpPr>
              <a:spLocks noChangeArrowheads="1"/>
            </p:cNvSpPr>
            <p:nvPr/>
          </p:nvSpPr>
          <p:spPr bwMode="auto">
            <a:xfrm>
              <a:off x="5553642" y="2064746"/>
              <a:ext cx="4215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rgbClr val="FF0000"/>
                  </a:solidFill>
                  <a:latin typeface="Arial Narrow" pitchFamily="34" charset="0"/>
                </a:rPr>
                <a:t>15%</a:t>
              </a:r>
            </a:p>
          </p:txBody>
        </p:sp>
      </p:grpSp>
      <p:sp>
        <p:nvSpPr>
          <p:cNvPr id="58" name="Rectangle 31"/>
          <p:cNvSpPr>
            <a:spLocks noChangeArrowheads="1"/>
          </p:cNvSpPr>
          <p:nvPr/>
        </p:nvSpPr>
        <p:spPr bwMode="auto">
          <a:xfrm>
            <a:off x="0" y="4851400"/>
            <a:ext cx="9144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000">
                <a:solidFill>
                  <a:schemeClr val="tx1"/>
                </a:solidFill>
                <a:latin typeface="Arial Narrow" pitchFamily="34" charset="0"/>
              </a:rPr>
              <a:t>Although AQP1 and Rh complex account for 90-95% of CO</a:t>
            </a:r>
            <a:r>
              <a:rPr lang="en-US" sz="2000" baseline="-25000">
                <a:solidFill>
                  <a:schemeClr val="tx1"/>
                </a:solidFill>
                <a:latin typeface="Arial Narrow" pitchFamily="34" charset="0"/>
              </a:rPr>
              <a:t>2</a:t>
            </a:r>
            <a:r>
              <a:rPr lang="en-US" sz="2000">
                <a:solidFill>
                  <a:schemeClr val="tx1"/>
                </a:solidFill>
                <a:latin typeface="Arial Narrow" pitchFamily="34" charset="0"/>
              </a:rPr>
              <a:t> permeability in human RBCs …</a:t>
            </a:r>
          </a:p>
        </p:txBody>
      </p:sp>
      <p:sp>
        <p:nvSpPr>
          <p:cNvPr id="59" name="Rectangle 31"/>
          <p:cNvSpPr>
            <a:spLocks noChangeArrowheads="1"/>
          </p:cNvSpPr>
          <p:nvPr/>
        </p:nvSpPr>
        <p:spPr bwMode="auto">
          <a:xfrm>
            <a:off x="0" y="5149850"/>
            <a:ext cx="91440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000">
                <a:solidFill>
                  <a:schemeClr val="tx1"/>
                </a:solidFill>
                <a:latin typeface="Arial Narrow" pitchFamily="34" charset="0"/>
              </a:rPr>
              <a:t>… might contribute a maximum of only ~25% to O</a:t>
            </a:r>
            <a:r>
              <a:rPr lang="en-US" sz="2000" baseline="-25000">
                <a:solidFill>
                  <a:schemeClr val="tx1"/>
                </a:solidFill>
                <a:latin typeface="Arial Narrow" pitchFamily="34" charset="0"/>
              </a:rPr>
              <a:t>2</a:t>
            </a:r>
            <a:r>
              <a:rPr lang="en-US" sz="2000">
                <a:solidFill>
                  <a:schemeClr val="tx1"/>
                </a:solidFill>
                <a:latin typeface="Arial Narrow" pitchFamily="34" charset="0"/>
              </a:rPr>
              <a:t> permeability.</a:t>
            </a:r>
          </a:p>
        </p:txBody>
      </p:sp>
      <p:sp>
        <p:nvSpPr>
          <p:cNvPr id="60" name="Rectangle 31"/>
          <p:cNvSpPr>
            <a:spLocks noChangeArrowheads="1"/>
          </p:cNvSpPr>
          <p:nvPr/>
        </p:nvSpPr>
        <p:spPr bwMode="auto">
          <a:xfrm>
            <a:off x="96838" y="5446713"/>
            <a:ext cx="9144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000">
                <a:solidFill>
                  <a:schemeClr val="tx1"/>
                </a:solidFill>
                <a:latin typeface="Arial Narrow" pitchFamily="34" charset="0"/>
              </a:rPr>
              <a:t>Are AQP1 and Rh primarily CO</a:t>
            </a:r>
            <a:r>
              <a:rPr lang="en-US" sz="2000" baseline="-25000">
                <a:solidFill>
                  <a:schemeClr val="tx1"/>
                </a:solidFill>
                <a:latin typeface="Arial Narrow" pitchFamily="34" charset="0"/>
              </a:rPr>
              <a:t>2</a:t>
            </a:r>
            <a:r>
              <a:rPr lang="en-US" sz="2000">
                <a:solidFill>
                  <a:schemeClr val="tx1"/>
                </a:solidFill>
                <a:latin typeface="Arial Narrow" pitchFamily="34" charset="0"/>
              </a:rPr>
              <a:t> channels with an O</a:t>
            </a:r>
            <a:r>
              <a:rPr lang="en-US" sz="2000" baseline="-25000">
                <a:solidFill>
                  <a:schemeClr val="tx1"/>
                </a:solidFill>
                <a:latin typeface="Arial Narrow" pitchFamily="34" charset="0"/>
              </a:rPr>
              <a:t>2</a:t>
            </a:r>
            <a:r>
              <a:rPr lang="en-US" sz="2000">
                <a:solidFill>
                  <a:schemeClr val="tx1"/>
                </a:solidFill>
                <a:latin typeface="Arial Narrow" pitchFamily="34" charset="0"/>
              </a:rPr>
              <a:t> “leak”?</a:t>
            </a:r>
          </a:p>
        </p:txBody>
      </p:sp>
      <p:sp>
        <p:nvSpPr>
          <p:cNvPr id="61" name="Rectangle 31"/>
          <p:cNvSpPr>
            <a:spLocks noChangeArrowheads="1"/>
          </p:cNvSpPr>
          <p:nvPr/>
        </p:nvSpPr>
        <p:spPr bwMode="auto">
          <a:xfrm>
            <a:off x="0" y="5743575"/>
            <a:ext cx="9144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000">
                <a:solidFill>
                  <a:schemeClr val="tx1"/>
                </a:solidFill>
                <a:latin typeface="Arial Narrow" pitchFamily="34" charset="0"/>
              </a:rPr>
              <a:t>Do RBCs have “dedicated” O</a:t>
            </a:r>
            <a:r>
              <a:rPr lang="en-US" sz="2000" baseline="-25000">
                <a:solidFill>
                  <a:schemeClr val="tx1"/>
                </a:solidFill>
                <a:latin typeface="Arial Narrow" pitchFamily="34" charset="0"/>
              </a:rPr>
              <a:t>2</a:t>
            </a:r>
            <a:r>
              <a:rPr lang="en-US" sz="2000">
                <a:solidFill>
                  <a:schemeClr val="tx1"/>
                </a:solidFill>
                <a:latin typeface="Arial Narrow" pitchFamily="34" charset="0"/>
              </a:rPr>
              <a:t> channels?</a:t>
            </a:r>
          </a:p>
        </p:txBody>
      </p:sp>
      <p:grpSp>
        <p:nvGrpSpPr>
          <p:cNvPr id="85017" name="Group 3"/>
          <p:cNvGrpSpPr>
            <a:grpSpLocks/>
          </p:cNvGrpSpPr>
          <p:nvPr/>
        </p:nvGrpSpPr>
        <p:grpSpPr bwMode="auto">
          <a:xfrm>
            <a:off x="2273300" y="1200150"/>
            <a:ext cx="4565650" cy="0"/>
            <a:chOff x="0" y="672"/>
            <a:chExt cx="2876" cy="0"/>
          </a:xfrm>
        </p:grpSpPr>
        <p:sp>
          <p:nvSpPr>
            <p:cNvPr id="85018"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19"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512"/>
                                        </p:tgtEl>
                                        <p:attrNameLst>
                                          <p:attrName>style.visibility</p:attrName>
                                        </p:attrNameLst>
                                      </p:cBhvr>
                                      <p:to>
                                        <p:strVal val="visible"/>
                                      </p:to>
                                    </p:set>
                                    <p:animEffect transition="in" filter="fade">
                                      <p:cBhvr>
                                        <p:cTn id="7" dur="500"/>
                                        <p:tgtEl>
                                          <p:spTgt spid="62512"/>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2514"/>
                                        </p:tgtEl>
                                        <p:attrNameLst>
                                          <p:attrName>style.visibility</p:attrName>
                                        </p:attrNameLst>
                                      </p:cBhvr>
                                      <p:to>
                                        <p:strVal val="visible"/>
                                      </p:to>
                                    </p:set>
                                    <p:animEffect transition="in" filter="fade">
                                      <p:cBhvr>
                                        <p:cTn id="11" dur="500"/>
                                        <p:tgtEl>
                                          <p:spTgt spid="62514"/>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2521"/>
                                        </p:tgtEl>
                                        <p:attrNameLst>
                                          <p:attrName>style.visibility</p:attrName>
                                        </p:attrNameLst>
                                      </p:cBhvr>
                                      <p:to>
                                        <p:strVal val="visible"/>
                                      </p:to>
                                    </p:set>
                                    <p:animEffect transition="in" filter="fade">
                                      <p:cBhvr>
                                        <p:cTn id="15" dur="500"/>
                                        <p:tgtEl>
                                          <p:spTgt spid="6252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4"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down)">
                                      <p:cBhvr>
                                        <p:cTn id="20" dur="500"/>
                                        <p:tgtEl>
                                          <p:spTgt spid="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down)">
                                      <p:cBhvr>
                                        <p:cTn id="25" dur="500"/>
                                        <p:tgtEl>
                                          <p:spTgt spid="6"/>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96258"/>
                                        </p:tgtEl>
                                        <p:attrNameLst>
                                          <p:attrName>style.visibility</p:attrName>
                                        </p:attrNameLst>
                                      </p:cBhvr>
                                      <p:to>
                                        <p:strVal val="visible"/>
                                      </p:to>
                                    </p:set>
                                    <p:animEffect transition="in" filter="wipe(left)">
                                      <p:cBhvr>
                                        <p:cTn id="35" dur="500"/>
                                        <p:tgtEl>
                                          <p:spTgt spid="9625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500"/>
                                        <p:tgtEl>
                                          <p:spTgt spid="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58"/>
                                        </p:tgtEl>
                                        <p:attrNameLst>
                                          <p:attrName>style.visibility</p:attrName>
                                        </p:attrNameLst>
                                      </p:cBhvr>
                                      <p:to>
                                        <p:strVal val="visible"/>
                                      </p:to>
                                    </p:set>
                                    <p:animEffect transition="in" filter="fade">
                                      <p:cBhvr>
                                        <p:cTn id="50" dur="500"/>
                                        <p:tgtEl>
                                          <p:spTgt spid="58"/>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fade">
                                      <p:cBhvr>
                                        <p:cTn id="55" dur="500"/>
                                        <p:tgtEl>
                                          <p:spTgt spid="59"/>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60"/>
                                        </p:tgtEl>
                                        <p:attrNameLst>
                                          <p:attrName>style.visibility</p:attrName>
                                        </p:attrNameLst>
                                      </p:cBhvr>
                                      <p:to>
                                        <p:strVal val="visible"/>
                                      </p:to>
                                    </p:set>
                                    <p:animEffect transition="in" filter="fade">
                                      <p:cBhvr>
                                        <p:cTn id="60" dur="500"/>
                                        <p:tgtEl>
                                          <p:spTgt spid="60"/>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61"/>
                                        </p:tgtEl>
                                        <p:attrNameLst>
                                          <p:attrName>style.visibility</p:attrName>
                                        </p:attrNameLst>
                                      </p:cBhvr>
                                      <p:to>
                                        <p:strVal val="visible"/>
                                      </p:to>
                                    </p:set>
                                    <p:animEffect transition="in" filter="fade">
                                      <p:cBhvr>
                                        <p:cTn id="6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8" grpId="0" animBg="1"/>
      <p:bldP spid="62512" grpId="0"/>
      <p:bldP spid="62514" grpId="0"/>
      <p:bldP spid="62521" grpId="0"/>
      <p:bldP spid="58" grpId="0"/>
      <p:bldP spid="59" grpId="0"/>
      <p:bldP spid="60" grpId="0"/>
      <p:bldP spid="61" grpId="0"/>
    </p:bldLst>
  </p:timing>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0" y="347663"/>
            <a:ext cx="9144000" cy="1143000"/>
          </a:xfrm>
        </p:spPr>
        <p:txBody>
          <a:bodyPr/>
          <a:lstStyle/>
          <a:p>
            <a:pPr>
              <a:lnSpc>
                <a:spcPct val="80000"/>
              </a:lnSpc>
            </a:pPr>
            <a:r>
              <a:rPr lang="en-US" smtClean="0">
                <a:latin typeface="Arial Narrow" pitchFamily="34" charset="0"/>
              </a:rPr>
              <a:t>Using an Ammonium Prepulse</a:t>
            </a:r>
            <a:br>
              <a:rPr lang="en-US" smtClean="0">
                <a:latin typeface="Arial Narrow" pitchFamily="34" charset="0"/>
              </a:rPr>
            </a:br>
            <a:r>
              <a:rPr lang="en-US" smtClean="0">
                <a:latin typeface="Arial Narrow" pitchFamily="34" charset="0"/>
              </a:rPr>
              <a:t>to Acid Load a Squid Giant Axon)</a:t>
            </a:r>
          </a:p>
        </p:txBody>
      </p:sp>
      <p:grpSp>
        <p:nvGrpSpPr>
          <p:cNvPr id="12291" name="Group 3"/>
          <p:cNvGrpSpPr>
            <a:grpSpLocks/>
          </p:cNvGrpSpPr>
          <p:nvPr/>
        </p:nvGrpSpPr>
        <p:grpSpPr bwMode="auto">
          <a:xfrm>
            <a:off x="2282825" y="1581150"/>
            <a:ext cx="4565650" cy="0"/>
            <a:chOff x="0" y="672"/>
            <a:chExt cx="2876" cy="0"/>
          </a:xfrm>
        </p:grpSpPr>
        <p:sp>
          <p:nvSpPr>
            <p:cNvPr id="12448"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49"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43110" name="Rectangle 6"/>
          <p:cNvSpPr>
            <a:spLocks noChangeArrowheads="1"/>
          </p:cNvSpPr>
          <p:nvPr/>
        </p:nvSpPr>
        <p:spPr bwMode="auto">
          <a:xfrm>
            <a:off x="5524500" y="6413500"/>
            <a:ext cx="3470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dirty="0">
                <a:latin typeface="Arial Narrow" pitchFamily="34" charset="0"/>
              </a:rPr>
              <a:t> Boron &amp; De Weer, </a:t>
            </a:r>
            <a:r>
              <a:rPr lang="en-US" sz="2000" i="1" dirty="0">
                <a:latin typeface="Arial Narrow" pitchFamily="34" charset="0"/>
              </a:rPr>
              <a:t>Nature</a:t>
            </a:r>
            <a:r>
              <a:rPr lang="en-US" sz="2000" dirty="0">
                <a:latin typeface="Arial Narrow" pitchFamily="34" charset="0"/>
              </a:rPr>
              <a:t> 259, 1976 </a:t>
            </a:r>
          </a:p>
        </p:txBody>
      </p:sp>
      <p:grpSp>
        <p:nvGrpSpPr>
          <p:cNvPr id="943111" name="Group 7"/>
          <p:cNvGrpSpPr>
            <a:grpSpLocks/>
          </p:cNvGrpSpPr>
          <p:nvPr/>
        </p:nvGrpSpPr>
        <p:grpSpPr bwMode="auto">
          <a:xfrm>
            <a:off x="1447800" y="2141538"/>
            <a:ext cx="5341938" cy="4064000"/>
            <a:chOff x="912" y="1349"/>
            <a:chExt cx="3365" cy="2560"/>
          </a:xfrm>
        </p:grpSpPr>
        <p:sp>
          <p:nvSpPr>
            <p:cNvPr id="12413" name="Rectangle 8"/>
            <p:cNvSpPr>
              <a:spLocks noChangeArrowheads="1"/>
            </p:cNvSpPr>
            <p:nvPr/>
          </p:nvSpPr>
          <p:spPr bwMode="auto">
            <a:xfrm>
              <a:off x="1472" y="1351"/>
              <a:ext cx="2801" cy="2555"/>
            </a:xfrm>
            <a:prstGeom prst="rect">
              <a:avLst/>
            </a:prstGeom>
            <a:solidFill>
              <a:srgbClr val="FFD7A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2414" name="Rectangle 9"/>
            <p:cNvSpPr>
              <a:spLocks noChangeAspect="1" noChangeArrowheads="1"/>
            </p:cNvSpPr>
            <p:nvPr/>
          </p:nvSpPr>
          <p:spPr bwMode="auto">
            <a:xfrm>
              <a:off x="1209" y="3606"/>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7.0</a:t>
              </a:r>
            </a:p>
          </p:txBody>
        </p:sp>
        <p:sp>
          <p:nvSpPr>
            <p:cNvPr id="12415" name="Rectangle 10"/>
            <p:cNvSpPr>
              <a:spLocks noChangeAspect="1" noChangeArrowheads="1"/>
            </p:cNvSpPr>
            <p:nvPr/>
          </p:nvSpPr>
          <p:spPr bwMode="auto">
            <a:xfrm>
              <a:off x="1209" y="3341"/>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7.2</a:t>
              </a:r>
            </a:p>
          </p:txBody>
        </p:sp>
        <p:sp>
          <p:nvSpPr>
            <p:cNvPr id="12416" name="Rectangle 11"/>
            <p:cNvSpPr>
              <a:spLocks noChangeAspect="1" noChangeArrowheads="1"/>
            </p:cNvSpPr>
            <p:nvPr/>
          </p:nvSpPr>
          <p:spPr bwMode="auto">
            <a:xfrm>
              <a:off x="1209" y="3077"/>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7.4</a:t>
              </a:r>
            </a:p>
          </p:txBody>
        </p:sp>
        <p:sp>
          <p:nvSpPr>
            <p:cNvPr id="12417" name="Rectangle 12"/>
            <p:cNvSpPr>
              <a:spLocks noChangeAspect="1" noChangeArrowheads="1"/>
            </p:cNvSpPr>
            <p:nvPr/>
          </p:nvSpPr>
          <p:spPr bwMode="auto">
            <a:xfrm>
              <a:off x="1209" y="2809"/>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7.6</a:t>
              </a:r>
            </a:p>
          </p:txBody>
        </p:sp>
        <p:sp>
          <p:nvSpPr>
            <p:cNvPr id="12418" name="Rectangle 13"/>
            <p:cNvSpPr>
              <a:spLocks noChangeAspect="1" noChangeArrowheads="1"/>
            </p:cNvSpPr>
            <p:nvPr/>
          </p:nvSpPr>
          <p:spPr bwMode="auto">
            <a:xfrm>
              <a:off x="1209" y="2547"/>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7.8</a:t>
              </a:r>
            </a:p>
          </p:txBody>
        </p:sp>
        <p:sp>
          <p:nvSpPr>
            <p:cNvPr id="12419" name="Rectangle 14"/>
            <p:cNvSpPr>
              <a:spLocks noChangeAspect="1" noChangeArrowheads="1"/>
            </p:cNvSpPr>
            <p:nvPr/>
          </p:nvSpPr>
          <p:spPr bwMode="auto">
            <a:xfrm>
              <a:off x="1209" y="2280"/>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8.0</a:t>
              </a:r>
            </a:p>
          </p:txBody>
        </p:sp>
        <p:sp>
          <p:nvSpPr>
            <p:cNvPr id="12420" name="Rectangle 15"/>
            <p:cNvSpPr>
              <a:spLocks noChangeAspect="1" noChangeArrowheads="1"/>
            </p:cNvSpPr>
            <p:nvPr/>
          </p:nvSpPr>
          <p:spPr bwMode="auto">
            <a:xfrm>
              <a:off x="1209" y="2015"/>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8.2</a:t>
              </a:r>
            </a:p>
          </p:txBody>
        </p:sp>
        <p:sp>
          <p:nvSpPr>
            <p:cNvPr id="12421" name="Rectangle 16"/>
            <p:cNvSpPr>
              <a:spLocks noChangeAspect="1" noChangeArrowheads="1"/>
            </p:cNvSpPr>
            <p:nvPr/>
          </p:nvSpPr>
          <p:spPr bwMode="auto">
            <a:xfrm>
              <a:off x="1209" y="1752"/>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8.4</a:t>
              </a:r>
            </a:p>
          </p:txBody>
        </p:sp>
        <p:sp>
          <p:nvSpPr>
            <p:cNvPr id="12422" name="Line 17"/>
            <p:cNvSpPr>
              <a:spLocks noChangeShapeType="1"/>
            </p:cNvSpPr>
            <p:nvPr/>
          </p:nvSpPr>
          <p:spPr bwMode="auto">
            <a:xfrm>
              <a:off x="1472" y="1998"/>
              <a:ext cx="280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23" name="Line 18"/>
            <p:cNvSpPr>
              <a:spLocks noChangeShapeType="1"/>
            </p:cNvSpPr>
            <p:nvPr/>
          </p:nvSpPr>
          <p:spPr bwMode="auto">
            <a:xfrm>
              <a:off x="1472" y="2130"/>
              <a:ext cx="280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24" name="Line 19"/>
            <p:cNvSpPr>
              <a:spLocks noChangeShapeType="1"/>
            </p:cNvSpPr>
            <p:nvPr/>
          </p:nvSpPr>
          <p:spPr bwMode="auto">
            <a:xfrm>
              <a:off x="1472" y="2396"/>
              <a:ext cx="280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25" name="Line 20"/>
            <p:cNvSpPr>
              <a:spLocks noChangeShapeType="1"/>
            </p:cNvSpPr>
            <p:nvPr/>
          </p:nvSpPr>
          <p:spPr bwMode="auto">
            <a:xfrm>
              <a:off x="1472" y="2662"/>
              <a:ext cx="280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26" name="Line 21"/>
            <p:cNvSpPr>
              <a:spLocks noChangeShapeType="1"/>
            </p:cNvSpPr>
            <p:nvPr/>
          </p:nvSpPr>
          <p:spPr bwMode="auto">
            <a:xfrm>
              <a:off x="1472" y="2927"/>
              <a:ext cx="280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27" name="Line 22"/>
            <p:cNvSpPr>
              <a:spLocks noChangeShapeType="1"/>
            </p:cNvSpPr>
            <p:nvPr/>
          </p:nvSpPr>
          <p:spPr bwMode="auto">
            <a:xfrm>
              <a:off x="1472" y="3193"/>
              <a:ext cx="280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28" name="Line 23"/>
            <p:cNvSpPr>
              <a:spLocks noChangeShapeType="1"/>
            </p:cNvSpPr>
            <p:nvPr/>
          </p:nvSpPr>
          <p:spPr bwMode="auto">
            <a:xfrm>
              <a:off x="1472" y="3458"/>
              <a:ext cx="280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29" name="Line 24"/>
            <p:cNvSpPr>
              <a:spLocks noChangeShapeType="1"/>
            </p:cNvSpPr>
            <p:nvPr/>
          </p:nvSpPr>
          <p:spPr bwMode="auto">
            <a:xfrm>
              <a:off x="1472" y="3724"/>
              <a:ext cx="280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30" name="Line 25"/>
            <p:cNvSpPr>
              <a:spLocks noChangeShapeType="1"/>
            </p:cNvSpPr>
            <p:nvPr/>
          </p:nvSpPr>
          <p:spPr bwMode="auto">
            <a:xfrm>
              <a:off x="1472" y="1864"/>
              <a:ext cx="280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31" name="Line 26"/>
            <p:cNvSpPr>
              <a:spLocks noChangeShapeType="1"/>
            </p:cNvSpPr>
            <p:nvPr/>
          </p:nvSpPr>
          <p:spPr bwMode="auto">
            <a:xfrm>
              <a:off x="1472" y="2263"/>
              <a:ext cx="280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32" name="Line 27"/>
            <p:cNvSpPr>
              <a:spLocks noChangeShapeType="1"/>
            </p:cNvSpPr>
            <p:nvPr/>
          </p:nvSpPr>
          <p:spPr bwMode="auto">
            <a:xfrm>
              <a:off x="1472" y="2529"/>
              <a:ext cx="280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33" name="Line 28"/>
            <p:cNvSpPr>
              <a:spLocks noChangeShapeType="1"/>
            </p:cNvSpPr>
            <p:nvPr/>
          </p:nvSpPr>
          <p:spPr bwMode="auto">
            <a:xfrm>
              <a:off x="1472" y="2794"/>
              <a:ext cx="280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34" name="Line 29"/>
            <p:cNvSpPr>
              <a:spLocks noChangeShapeType="1"/>
            </p:cNvSpPr>
            <p:nvPr/>
          </p:nvSpPr>
          <p:spPr bwMode="auto">
            <a:xfrm>
              <a:off x="1472" y="3591"/>
              <a:ext cx="280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35" name="Line 30"/>
            <p:cNvSpPr>
              <a:spLocks noChangeShapeType="1"/>
            </p:cNvSpPr>
            <p:nvPr/>
          </p:nvSpPr>
          <p:spPr bwMode="auto">
            <a:xfrm>
              <a:off x="1472" y="3325"/>
              <a:ext cx="280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36" name="Line 31"/>
            <p:cNvSpPr>
              <a:spLocks noChangeShapeType="1"/>
            </p:cNvSpPr>
            <p:nvPr/>
          </p:nvSpPr>
          <p:spPr bwMode="auto">
            <a:xfrm>
              <a:off x="1472" y="3059"/>
              <a:ext cx="280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37" name="Rectangle 32"/>
            <p:cNvSpPr>
              <a:spLocks noChangeArrowheads="1"/>
            </p:cNvSpPr>
            <p:nvPr/>
          </p:nvSpPr>
          <p:spPr bwMode="auto">
            <a:xfrm>
              <a:off x="912" y="2675"/>
              <a:ext cx="22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pH</a:t>
              </a:r>
              <a:r>
                <a:rPr lang="en-US" baseline="-25000">
                  <a:solidFill>
                    <a:schemeClr val="tx1"/>
                  </a:solidFill>
                  <a:latin typeface="Arial Narrow" pitchFamily="34" charset="0"/>
                </a:rPr>
                <a:t>i</a:t>
              </a:r>
            </a:p>
          </p:txBody>
        </p:sp>
        <p:sp>
          <p:nvSpPr>
            <p:cNvPr id="12438" name="Line 33"/>
            <p:cNvSpPr>
              <a:spLocks noChangeShapeType="1"/>
            </p:cNvSpPr>
            <p:nvPr/>
          </p:nvSpPr>
          <p:spPr bwMode="auto">
            <a:xfrm>
              <a:off x="1472" y="1731"/>
              <a:ext cx="280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39" name="Line 34"/>
            <p:cNvSpPr>
              <a:spLocks noChangeShapeType="1"/>
            </p:cNvSpPr>
            <p:nvPr/>
          </p:nvSpPr>
          <p:spPr bwMode="auto">
            <a:xfrm>
              <a:off x="1472" y="1597"/>
              <a:ext cx="280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40" name="Line 35"/>
            <p:cNvSpPr>
              <a:spLocks noChangeShapeType="1"/>
            </p:cNvSpPr>
            <p:nvPr/>
          </p:nvSpPr>
          <p:spPr bwMode="auto">
            <a:xfrm>
              <a:off x="1472" y="1465"/>
              <a:ext cx="280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41" name="Line 36"/>
            <p:cNvSpPr>
              <a:spLocks noChangeAspect="1" noChangeShapeType="1"/>
            </p:cNvSpPr>
            <p:nvPr/>
          </p:nvSpPr>
          <p:spPr bwMode="auto">
            <a:xfrm flipV="1">
              <a:off x="1472" y="1349"/>
              <a:ext cx="1" cy="25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2442" name="Group 37"/>
            <p:cNvGrpSpPr>
              <a:grpSpLocks/>
            </p:cNvGrpSpPr>
            <p:nvPr/>
          </p:nvGrpSpPr>
          <p:grpSpPr bwMode="auto">
            <a:xfrm>
              <a:off x="1796" y="3723"/>
              <a:ext cx="273" cy="43"/>
              <a:chOff x="2196" y="3591"/>
              <a:chExt cx="273" cy="43"/>
            </a:xfrm>
          </p:grpSpPr>
          <p:sp>
            <p:nvSpPr>
              <p:cNvPr id="12445" name="Line 38"/>
              <p:cNvSpPr>
                <a:spLocks noChangeAspect="1" noChangeShapeType="1"/>
              </p:cNvSpPr>
              <p:nvPr/>
            </p:nvSpPr>
            <p:spPr bwMode="auto">
              <a:xfrm>
                <a:off x="2196" y="3591"/>
                <a:ext cx="273"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46" name="Line 39"/>
              <p:cNvSpPr>
                <a:spLocks noChangeAspect="1" noChangeShapeType="1"/>
              </p:cNvSpPr>
              <p:nvPr/>
            </p:nvSpPr>
            <p:spPr bwMode="auto">
              <a:xfrm>
                <a:off x="2202" y="3591"/>
                <a:ext cx="1" cy="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47" name="Line 40"/>
              <p:cNvSpPr>
                <a:spLocks noChangeAspect="1" noChangeShapeType="1"/>
              </p:cNvSpPr>
              <p:nvPr/>
            </p:nvSpPr>
            <p:spPr bwMode="auto">
              <a:xfrm>
                <a:off x="2464" y="3591"/>
                <a:ext cx="0" cy="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443" name="Rectangle 41"/>
            <p:cNvSpPr>
              <a:spLocks noChangeAspect="1" noChangeArrowheads="1"/>
            </p:cNvSpPr>
            <p:nvPr/>
          </p:nvSpPr>
          <p:spPr bwMode="auto">
            <a:xfrm>
              <a:off x="1696" y="3507"/>
              <a:ext cx="4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30 min</a:t>
              </a:r>
            </a:p>
          </p:txBody>
        </p:sp>
        <p:sp>
          <p:nvSpPr>
            <p:cNvPr id="12444" name="Rectangle 42"/>
            <p:cNvSpPr>
              <a:spLocks noChangeArrowheads="1"/>
            </p:cNvSpPr>
            <p:nvPr/>
          </p:nvSpPr>
          <p:spPr bwMode="auto">
            <a:xfrm>
              <a:off x="1467" y="1353"/>
              <a:ext cx="2806" cy="255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943147" name="Group 43"/>
          <p:cNvGrpSpPr>
            <a:grpSpLocks/>
          </p:cNvGrpSpPr>
          <p:nvPr/>
        </p:nvGrpSpPr>
        <p:grpSpPr bwMode="auto">
          <a:xfrm>
            <a:off x="2811463" y="2200275"/>
            <a:ext cx="3336925" cy="441325"/>
            <a:chOff x="1771" y="1386"/>
            <a:chExt cx="2102" cy="278"/>
          </a:xfrm>
        </p:grpSpPr>
        <p:grpSp>
          <p:nvGrpSpPr>
            <p:cNvPr id="12406" name="Group 44"/>
            <p:cNvGrpSpPr>
              <a:grpSpLocks/>
            </p:cNvGrpSpPr>
            <p:nvPr/>
          </p:nvGrpSpPr>
          <p:grpSpPr bwMode="auto">
            <a:xfrm>
              <a:off x="1791" y="1621"/>
              <a:ext cx="2082" cy="43"/>
              <a:chOff x="2161" y="1489"/>
              <a:chExt cx="2082" cy="43"/>
            </a:xfrm>
          </p:grpSpPr>
          <p:sp>
            <p:nvSpPr>
              <p:cNvPr id="12409" name="Line 45"/>
              <p:cNvSpPr>
                <a:spLocks noChangeAspect="1" noChangeShapeType="1"/>
              </p:cNvSpPr>
              <p:nvPr/>
            </p:nvSpPr>
            <p:spPr bwMode="auto">
              <a:xfrm>
                <a:off x="2161" y="1489"/>
                <a:ext cx="208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10" name="Line 46"/>
              <p:cNvSpPr>
                <a:spLocks noChangeAspect="1" noChangeShapeType="1"/>
              </p:cNvSpPr>
              <p:nvPr/>
            </p:nvSpPr>
            <p:spPr bwMode="auto">
              <a:xfrm>
                <a:off x="2167" y="1489"/>
                <a:ext cx="1" cy="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11" name="Line 47"/>
              <p:cNvSpPr>
                <a:spLocks noChangeAspect="1" noChangeShapeType="1"/>
              </p:cNvSpPr>
              <p:nvPr/>
            </p:nvSpPr>
            <p:spPr bwMode="auto">
              <a:xfrm>
                <a:off x="4237" y="1489"/>
                <a:ext cx="1" cy="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12" name="Line 48"/>
              <p:cNvSpPr>
                <a:spLocks noChangeAspect="1" noChangeShapeType="1"/>
              </p:cNvSpPr>
              <p:nvPr/>
            </p:nvSpPr>
            <p:spPr bwMode="auto">
              <a:xfrm>
                <a:off x="2565" y="1489"/>
                <a:ext cx="1" cy="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407" name="Rectangle 49"/>
            <p:cNvSpPr>
              <a:spLocks noChangeAspect="1" noChangeArrowheads="1"/>
            </p:cNvSpPr>
            <p:nvPr/>
          </p:nvSpPr>
          <p:spPr bwMode="auto">
            <a:xfrm>
              <a:off x="1771" y="1386"/>
              <a:ext cx="46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pH 7.7</a:t>
              </a:r>
            </a:p>
          </p:txBody>
        </p:sp>
        <p:sp>
          <p:nvSpPr>
            <p:cNvPr id="12408" name="Rectangle 50"/>
            <p:cNvSpPr>
              <a:spLocks noChangeAspect="1" noChangeArrowheads="1"/>
            </p:cNvSpPr>
            <p:nvPr/>
          </p:nvSpPr>
          <p:spPr bwMode="auto">
            <a:xfrm>
              <a:off x="2754" y="1386"/>
              <a:ext cx="46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pH 8.0</a:t>
              </a:r>
            </a:p>
          </p:txBody>
        </p:sp>
      </p:grpSp>
      <p:grpSp>
        <p:nvGrpSpPr>
          <p:cNvPr id="943155" name="Group 51"/>
          <p:cNvGrpSpPr>
            <a:grpSpLocks/>
          </p:cNvGrpSpPr>
          <p:nvPr/>
        </p:nvGrpSpPr>
        <p:grpSpPr bwMode="auto">
          <a:xfrm>
            <a:off x="2455863" y="2835275"/>
            <a:ext cx="1525587" cy="409575"/>
            <a:chOff x="1547" y="1786"/>
            <a:chExt cx="961" cy="258"/>
          </a:xfrm>
        </p:grpSpPr>
        <p:sp>
          <p:nvSpPr>
            <p:cNvPr id="12401" name="Rectangle 52"/>
            <p:cNvSpPr>
              <a:spLocks noChangeAspect="1" noChangeArrowheads="1"/>
            </p:cNvSpPr>
            <p:nvPr/>
          </p:nvSpPr>
          <p:spPr bwMode="auto">
            <a:xfrm>
              <a:off x="1547" y="1786"/>
              <a:ext cx="96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50 mM NH</a:t>
              </a:r>
              <a:r>
                <a:rPr lang="en-US" baseline="-25000">
                  <a:solidFill>
                    <a:schemeClr val="tx1"/>
                  </a:solidFill>
                  <a:latin typeface="Arial Narrow" pitchFamily="34" charset="0"/>
                </a:rPr>
                <a:t>4</a:t>
              </a:r>
              <a:r>
                <a:rPr lang="en-US">
                  <a:solidFill>
                    <a:schemeClr val="tx1"/>
                  </a:solidFill>
                  <a:latin typeface="Arial Narrow" pitchFamily="34" charset="0"/>
                </a:rPr>
                <a:t>Cl</a:t>
              </a:r>
            </a:p>
          </p:txBody>
        </p:sp>
        <p:grpSp>
          <p:nvGrpSpPr>
            <p:cNvPr id="12402" name="Group 53"/>
            <p:cNvGrpSpPr>
              <a:grpSpLocks/>
            </p:cNvGrpSpPr>
            <p:nvPr/>
          </p:nvGrpSpPr>
          <p:grpSpPr bwMode="auto">
            <a:xfrm>
              <a:off x="1851" y="2001"/>
              <a:ext cx="349" cy="43"/>
              <a:chOff x="1851" y="2001"/>
              <a:chExt cx="349" cy="43"/>
            </a:xfrm>
          </p:grpSpPr>
          <p:sp>
            <p:nvSpPr>
              <p:cNvPr id="12403" name="Line 54"/>
              <p:cNvSpPr>
                <a:spLocks noChangeAspect="1" noChangeShapeType="1"/>
              </p:cNvSpPr>
              <p:nvPr/>
            </p:nvSpPr>
            <p:spPr bwMode="auto">
              <a:xfrm>
                <a:off x="1856" y="2001"/>
                <a:ext cx="1" cy="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4" name="Line 55"/>
              <p:cNvSpPr>
                <a:spLocks noChangeAspect="1" noChangeShapeType="1"/>
              </p:cNvSpPr>
              <p:nvPr/>
            </p:nvSpPr>
            <p:spPr bwMode="auto">
              <a:xfrm>
                <a:off x="2195" y="2001"/>
                <a:ext cx="1" cy="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5" name="Line 56"/>
              <p:cNvSpPr>
                <a:spLocks noChangeShapeType="1"/>
              </p:cNvSpPr>
              <p:nvPr/>
            </p:nvSpPr>
            <p:spPr bwMode="auto">
              <a:xfrm>
                <a:off x="1851" y="2005"/>
                <a:ext cx="34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943161" name="Freeform 57"/>
          <p:cNvSpPr>
            <a:spLocks noChangeAspect="1"/>
          </p:cNvSpPr>
          <p:nvPr/>
        </p:nvSpPr>
        <p:spPr bwMode="auto">
          <a:xfrm>
            <a:off x="2851150" y="5083175"/>
            <a:ext cx="85725" cy="15875"/>
          </a:xfrm>
          <a:custGeom>
            <a:avLst/>
            <a:gdLst>
              <a:gd name="T0" fmla="*/ 2147483647 w 325"/>
              <a:gd name="T1" fmla="*/ 2147483647 h 70"/>
              <a:gd name="T2" fmla="*/ 2147483647 w 325"/>
              <a:gd name="T3" fmla="*/ 0 h 70"/>
              <a:gd name="T4" fmla="*/ 2147483647 w 325"/>
              <a:gd name="T5" fmla="*/ 0 h 70"/>
              <a:gd name="T6" fmla="*/ 2147483647 w 325"/>
              <a:gd name="T7" fmla="*/ 0 h 70"/>
              <a:gd name="T8" fmla="*/ 2147483647 w 325"/>
              <a:gd name="T9" fmla="*/ 2147483647 h 70"/>
              <a:gd name="T10" fmla="*/ 2147483647 w 325"/>
              <a:gd name="T11" fmla="*/ 2147483647 h 70"/>
              <a:gd name="T12" fmla="*/ 2147483647 w 325"/>
              <a:gd name="T13" fmla="*/ 2147483647 h 70"/>
              <a:gd name="T14" fmla="*/ 2147483647 w 325"/>
              <a:gd name="T15" fmla="*/ 2147483647 h 70"/>
              <a:gd name="T16" fmla="*/ 2147483647 w 325"/>
              <a:gd name="T17" fmla="*/ 2147483647 h 70"/>
              <a:gd name="T18" fmla="*/ 2147483647 w 325"/>
              <a:gd name="T19" fmla="*/ 2147483647 h 70"/>
              <a:gd name="T20" fmla="*/ 2147483647 w 325"/>
              <a:gd name="T21" fmla="*/ 2147483647 h 70"/>
              <a:gd name="T22" fmla="*/ 2147483647 w 325"/>
              <a:gd name="T23" fmla="*/ 2147483647 h 70"/>
              <a:gd name="T24" fmla="*/ 2147483647 w 325"/>
              <a:gd name="T25" fmla="*/ 2147483647 h 70"/>
              <a:gd name="T26" fmla="*/ 2147483647 w 325"/>
              <a:gd name="T27" fmla="*/ 2147483647 h 70"/>
              <a:gd name="T28" fmla="*/ 2147483647 w 325"/>
              <a:gd name="T29" fmla="*/ 2147483647 h 70"/>
              <a:gd name="T30" fmla="*/ 2147483647 w 325"/>
              <a:gd name="T31" fmla="*/ 2147483647 h 70"/>
              <a:gd name="T32" fmla="*/ 2147483647 w 325"/>
              <a:gd name="T33" fmla="*/ 2147483647 h 70"/>
              <a:gd name="T34" fmla="*/ 2147483647 w 325"/>
              <a:gd name="T35" fmla="*/ 2147483647 h 70"/>
              <a:gd name="T36" fmla="*/ 2147483647 w 325"/>
              <a:gd name="T37" fmla="*/ 2147483647 h 70"/>
              <a:gd name="T38" fmla="*/ 2147483647 w 325"/>
              <a:gd name="T39" fmla="*/ 2147483647 h 70"/>
              <a:gd name="T40" fmla="*/ 2147483647 w 325"/>
              <a:gd name="T41" fmla="*/ 2147483647 h 70"/>
              <a:gd name="T42" fmla="*/ 2147483647 w 325"/>
              <a:gd name="T43" fmla="*/ 2147483647 h 70"/>
              <a:gd name="T44" fmla="*/ 2147483647 w 325"/>
              <a:gd name="T45" fmla="*/ 2147483647 h 70"/>
              <a:gd name="T46" fmla="*/ 2147483647 w 325"/>
              <a:gd name="T47" fmla="*/ 2147483647 h 70"/>
              <a:gd name="T48" fmla="*/ 2147483647 w 325"/>
              <a:gd name="T49" fmla="*/ 2147483647 h 70"/>
              <a:gd name="T50" fmla="*/ 2147483647 w 325"/>
              <a:gd name="T51" fmla="*/ 2147483647 h 70"/>
              <a:gd name="T52" fmla="*/ 2147483647 w 325"/>
              <a:gd name="T53" fmla="*/ 2147483647 h 70"/>
              <a:gd name="T54" fmla="*/ 2147483647 w 325"/>
              <a:gd name="T55" fmla="*/ 2147483647 h 70"/>
              <a:gd name="T56" fmla="*/ 2147483647 w 325"/>
              <a:gd name="T57" fmla="*/ 2147483647 h 70"/>
              <a:gd name="T58" fmla="*/ 2147483647 w 325"/>
              <a:gd name="T59" fmla="*/ 2147483647 h 70"/>
              <a:gd name="T60" fmla="*/ 2147483647 w 325"/>
              <a:gd name="T61" fmla="*/ 2147483647 h 70"/>
              <a:gd name="T62" fmla="*/ 2147483647 w 325"/>
              <a:gd name="T63" fmla="*/ 2147483647 h 70"/>
              <a:gd name="T64" fmla="*/ 2147483647 w 325"/>
              <a:gd name="T65" fmla="*/ 2147483647 h 70"/>
              <a:gd name="T66" fmla="*/ 2147483647 w 325"/>
              <a:gd name="T67" fmla="*/ 2147483647 h 70"/>
              <a:gd name="T68" fmla="*/ 2147483647 w 325"/>
              <a:gd name="T69" fmla="*/ 2147483647 h 70"/>
              <a:gd name="T70" fmla="*/ 2147483647 w 325"/>
              <a:gd name="T71" fmla="*/ 2147483647 h 70"/>
              <a:gd name="T72" fmla="*/ 2147483647 w 325"/>
              <a:gd name="T73" fmla="*/ 2147483647 h 70"/>
              <a:gd name="T74" fmla="*/ 2147483647 w 325"/>
              <a:gd name="T75" fmla="*/ 2147483647 h 70"/>
              <a:gd name="T76" fmla="*/ 2147483647 w 325"/>
              <a:gd name="T77" fmla="*/ 2147483647 h 70"/>
              <a:gd name="T78" fmla="*/ 2147483647 w 325"/>
              <a:gd name="T79" fmla="*/ 2147483647 h 70"/>
              <a:gd name="T80" fmla="*/ 2147483647 w 325"/>
              <a:gd name="T81" fmla="*/ 2147483647 h 70"/>
              <a:gd name="T82" fmla="*/ 2147483647 w 325"/>
              <a:gd name="T83" fmla="*/ 2147483647 h 70"/>
              <a:gd name="T84" fmla="*/ 2147483647 w 325"/>
              <a:gd name="T85" fmla="*/ 2147483647 h 70"/>
              <a:gd name="T86" fmla="*/ 2147483647 w 325"/>
              <a:gd name="T87" fmla="*/ 2147483647 h 70"/>
              <a:gd name="T88" fmla="*/ 2147483647 w 325"/>
              <a:gd name="T89" fmla="*/ 2147483647 h 70"/>
              <a:gd name="T90" fmla="*/ 2147483647 w 325"/>
              <a:gd name="T91" fmla="*/ 2147483647 h 70"/>
              <a:gd name="T92" fmla="*/ 2147483647 w 325"/>
              <a:gd name="T93" fmla="*/ 2147483647 h 70"/>
              <a:gd name="T94" fmla="*/ 2147483647 w 325"/>
              <a:gd name="T95" fmla="*/ 2147483647 h 70"/>
              <a:gd name="T96" fmla="*/ 2147483647 w 325"/>
              <a:gd name="T97" fmla="*/ 2147483647 h 70"/>
              <a:gd name="T98" fmla="*/ 2147483647 w 325"/>
              <a:gd name="T99" fmla="*/ 2147483647 h 70"/>
              <a:gd name="T100" fmla="*/ 2147483647 w 325"/>
              <a:gd name="T101" fmla="*/ 2147483647 h 70"/>
              <a:gd name="T102" fmla="*/ 2147483647 w 325"/>
              <a:gd name="T103" fmla="*/ 2147483647 h 70"/>
              <a:gd name="T104" fmla="*/ 2147483647 w 325"/>
              <a:gd name="T105" fmla="*/ 2147483647 h 70"/>
              <a:gd name="T106" fmla="*/ 2147483647 w 325"/>
              <a:gd name="T107" fmla="*/ 2147483647 h 70"/>
              <a:gd name="T108" fmla="*/ 2147483647 w 325"/>
              <a:gd name="T109" fmla="*/ 2147483647 h 70"/>
              <a:gd name="T110" fmla="*/ 2147483647 w 325"/>
              <a:gd name="T111" fmla="*/ 2147483647 h 70"/>
              <a:gd name="T112" fmla="*/ 2147483647 w 325"/>
              <a:gd name="T113" fmla="*/ 2147483647 h 70"/>
              <a:gd name="T114" fmla="*/ 2147483647 w 325"/>
              <a:gd name="T115" fmla="*/ 2147483647 h 70"/>
              <a:gd name="T116" fmla="*/ 2147483647 w 325"/>
              <a:gd name="T117" fmla="*/ 2147483647 h 70"/>
              <a:gd name="T118" fmla="*/ 2147483647 w 325"/>
              <a:gd name="T119" fmla="*/ 2147483647 h 70"/>
              <a:gd name="T120" fmla="*/ 2147483647 w 325"/>
              <a:gd name="T121" fmla="*/ 2147483647 h 70"/>
              <a:gd name="T122" fmla="*/ 2147483647 w 325"/>
              <a:gd name="T123" fmla="*/ 2147483647 h 70"/>
              <a:gd name="T124" fmla="*/ 2147483647 w 325"/>
              <a:gd name="T125" fmla="*/ 2147483647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70">
                <a:moveTo>
                  <a:pt x="0" y="2"/>
                </a:moveTo>
                <a:lnTo>
                  <a:pt x="3" y="2"/>
                </a:lnTo>
                <a:lnTo>
                  <a:pt x="5" y="2"/>
                </a:lnTo>
                <a:lnTo>
                  <a:pt x="8" y="0"/>
                </a:lnTo>
                <a:lnTo>
                  <a:pt x="10" y="0"/>
                </a:lnTo>
                <a:lnTo>
                  <a:pt x="12" y="0"/>
                </a:lnTo>
                <a:lnTo>
                  <a:pt x="16" y="0"/>
                </a:lnTo>
                <a:lnTo>
                  <a:pt x="18" y="0"/>
                </a:lnTo>
                <a:lnTo>
                  <a:pt x="21" y="0"/>
                </a:lnTo>
                <a:lnTo>
                  <a:pt x="23" y="2"/>
                </a:lnTo>
                <a:lnTo>
                  <a:pt x="26" y="2"/>
                </a:lnTo>
                <a:lnTo>
                  <a:pt x="29" y="2"/>
                </a:lnTo>
                <a:lnTo>
                  <a:pt x="31" y="5"/>
                </a:lnTo>
                <a:lnTo>
                  <a:pt x="34" y="5"/>
                </a:lnTo>
                <a:lnTo>
                  <a:pt x="36" y="7"/>
                </a:lnTo>
                <a:lnTo>
                  <a:pt x="39" y="11"/>
                </a:lnTo>
                <a:lnTo>
                  <a:pt x="41" y="13"/>
                </a:lnTo>
                <a:lnTo>
                  <a:pt x="45" y="18"/>
                </a:lnTo>
                <a:lnTo>
                  <a:pt x="47" y="21"/>
                </a:lnTo>
                <a:lnTo>
                  <a:pt x="49" y="27"/>
                </a:lnTo>
                <a:lnTo>
                  <a:pt x="52" y="29"/>
                </a:lnTo>
                <a:lnTo>
                  <a:pt x="54" y="34"/>
                </a:lnTo>
                <a:lnTo>
                  <a:pt x="57" y="37"/>
                </a:lnTo>
                <a:lnTo>
                  <a:pt x="60" y="40"/>
                </a:lnTo>
                <a:lnTo>
                  <a:pt x="62" y="43"/>
                </a:lnTo>
                <a:lnTo>
                  <a:pt x="65" y="45"/>
                </a:lnTo>
                <a:lnTo>
                  <a:pt x="67" y="48"/>
                </a:lnTo>
                <a:lnTo>
                  <a:pt x="70" y="48"/>
                </a:lnTo>
                <a:lnTo>
                  <a:pt x="72" y="48"/>
                </a:lnTo>
                <a:lnTo>
                  <a:pt x="76" y="48"/>
                </a:lnTo>
                <a:lnTo>
                  <a:pt x="78" y="48"/>
                </a:lnTo>
                <a:lnTo>
                  <a:pt x="80" y="45"/>
                </a:lnTo>
                <a:lnTo>
                  <a:pt x="83" y="45"/>
                </a:lnTo>
                <a:lnTo>
                  <a:pt x="85" y="45"/>
                </a:lnTo>
                <a:lnTo>
                  <a:pt x="88" y="43"/>
                </a:lnTo>
                <a:lnTo>
                  <a:pt x="91" y="40"/>
                </a:lnTo>
                <a:lnTo>
                  <a:pt x="94" y="40"/>
                </a:lnTo>
                <a:lnTo>
                  <a:pt x="96" y="37"/>
                </a:lnTo>
                <a:lnTo>
                  <a:pt x="98" y="37"/>
                </a:lnTo>
                <a:lnTo>
                  <a:pt x="101" y="34"/>
                </a:lnTo>
                <a:lnTo>
                  <a:pt x="103" y="34"/>
                </a:lnTo>
                <a:lnTo>
                  <a:pt x="107" y="32"/>
                </a:lnTo>
                <a:lnTo>
                  <a:pt x="109" y="29"/>
                </a:lnTo>
                <a:lnTo>
                  <a:pt x="112" y="29"/>
                </a:lnTo>
                <a:lnTo>
                  <a:pt x="114" y="27"/>
                </a:lnTo>
                <a:lnTo>
                  <a:pt x="117" y="24"/>
                </a:lnTo>
                <a:lnTo>
                  <a:pt x="119" y="24"/>
                </a:lnTo>
                <a:lnTo>
                  <a:pt x="122" y="21"/>
                </a:lnTo>
                <a:lnTo>
                  <a:pt x="125" y="18"/>
                </a:lnTo>
                <a:lnTo>
                  <a:pt x="127" y="19"/>
                </a:lnTo>
                <a:lnTo>
                  <a:pt x="130" y="19"/>
                </a:lnTo>
                <a:lnTo>
                  <a:pt x="132" y="16"/>
                </a:lnTo>
                <a:lnTo>
                  <a:pt x="136" y="16"/>
                </a:lnTo>
                <a:lnTo>
                  <a:pt x="138" y="14"/>
                </a:lnTo>
                <a:lnTo>
                  <a:pt x="140" y="14"/>
                </a:lnTo>
                <a:lnTo>
                  <a:pt x="143" y="14"/>
                </a:lnTo>
                <a:lnTo>
                  <a:pt x="145" y="14"/>
                </a:lnTo>
                <a:lnTo>
                  <a:pt x="148" y="14"/>
                </a:lnTo>
                <a:lnTo>
                  <a:pt x="150" y="14"/>
                </a:lnTo>
                <a:lnTo>
                  <a:pt x="154" y="14"/>
                </a:lnTo>
                <a:lnTo>
                  <a:pt x="156" y="14"/>
                </a:lnTo>
                <a:lnTo>
                  <a:pt x="158" y="14"/>
                </a:lnTo>
                <a:lnTo>
                  <a:pt x="161" y="14"/>
                </a:lnTo>
                <a:lnTo>
                  <a:pt x="163" y="14"/>
                </a:lnTo>
                <a:lnTo>
                  <a:pt x="167" y="14"/>
                </a:lnTo>
                <a:lnTo>
                  <a:pt x="169" y="16"/>
                </a:lnTo>
                <a:lnTo>
                  <a:pt x="172" y="16"/>
                </a:lnTo>
                <a:lnTo>
                  <a:pt x="174" y="16"/>
                </a:lnTo>
                <a:lnTo>
                  <a:pt x="176" y="19"/>
                </a:lnTo>
                <a:lnTo>
                  <a:pt x="179" y="19"/>
                </a:lnTo>
                <a:lnTo>
                  <a:pt x="182" y="21"/>
                </a:lnTo>
                <a:lnTo>
                  <a:pt x="185" y="21"/>
                </a:lnTo>
                <a:lnTo>
                  <a:pt x="187" y="25"/>
                </a:lnTo>
                <a:lnTo>
                  <a:pt x="189" y="25"/>
                </a:lnTo>
                <a:lnTo>
                  <a:pt x="192" y="27"/>
                </a:lnTo>
                <a:lnTo>
                  <a:pt x="194" y="30"/>
                </a:lnTo>
                <a:lnTo>
                  <a:pt x="198" y="30"/>
                </a:lnTo>
                <a:lnTo>
                  <a:pt x="200" y="32"/>
                </a:lnTo>
                <a:lnTo>
                  <a:pt x="203" y="32"/>
                </a:lnTo>
                <a:lnTo>
                  <a:pt x="205" y="32"/>
                </a:lnTo>
                <a:lnTo>
                  <a:pt x="207" y="32"/>
                </a:lnTo>
                <a:lnTo>
                  <a:pt x="210" y="30"/>
                </a:lnTo>
                <a:lnTo>
                  <a:pt x="213" y="30"/>
                </a:lnTo>
                <a:lnTo>
                  <a:pt x="216" y="27"/>
                </a:lnTo>
                <a:lnTo>
                  <a:pt x="218" y="25"/>
                </a:lnTo>
                <a:lnTo>
                  <a:pt x="221" y="25"/>
                </a:lnTo>
                <a:lnTo>
                  <a:pt x="223" y="25"/>
                </a:lnTo>
                <a:lnTo>
                  <a:pt x="225" y="21"/>
                </a:lnTo>
                <a:lnTo>
                  <a:pt x="229" y="21"/>
                </a:lnTo>
                <a:lnTo>
                  <a:pt x="231" y="21"/>
                </a:lnTo>
                <a:lnTo>
                  <a:pt x="234" y="21"/>
                </a:lnTo>
                <a:lnTo>
                  <a:pt x="236" y="19"/>
                </a:lnTo>
                <a:lnTo>
                  <a:pt x="239" y="19"/>
                </a:lnTo>
                <a:lnTo>
                  <a:pt x="241" y="21"/>
                </a:lnTo>
                <a:lnTo>
                  <a:pt x="244" y="21"/>
                </a:lnTo>
                <a:lnTo>
                  <a:pt x="247" y="21"/>
                </a:lnTo>
                <a:lnTo>
                  <a:pt x="249" y="21"/>
                </a:lnTo>
                <a:lnTo>
                  <a:pt x="252" y="25"/>
                </a:lnTo>
                <a:lnTo>
                  <a:pt x="254" y="25"/>
                </a:lnTo>
                <a:lnTo>
                  <a:pt x="257" y="27"/>
                </a:lnTo>
                <a:lnTo>
                  <a:pt x="260" y="30"/>
                </a:lnTo>
                <a:lnTo>
                  <a:pt x="262" y="32"/>
                </a:lnTo>
                <a:lnTo>
                  <a:pt x="265" y="35"/>
                </a:lnTo>
                <a:lnTo>
                  <a:pt x="267" y="41"/>
                </a:lnTo>
                <a:lnTo>
                  <a:pt x="270" y="41"/>
                </a:lnTo>
                <a:lnTo>
                  <a:pt x="272" y="46"/>
                </a:lnTo>
                <a:lnTo>
                  <a:pt x="276" y="48"/>
                </a:lnTo>
                <a:lnTo>
                  <a:pt x="278" y="51"/>
                </a:lnTo>
                <a:lnTo>
                  <a:pt x="280" y="54"/>
                </a:lnTo>
                <a:lnTo>
                  <a:pt x="283" y="57"/>
                </a:lnTo>
                <a:lnTo>
                  <a:pt x="285" y="59"/>
                </a:lnTo>
                <a:lnTo>
                  <a:pt x="289" y="62"/>
                </a:lnTo>
                <a:lnTo>
                  <a:pt x="291" y="64"/>
                </a:lnTo>
                <a:lnTo>
                  <a:pt x="293" y="67"/>
                </a:lnTo>
                <a:lnTo>
                  <a:pt x="296" y="67"/>
                </a:lnTo>
                <a:lnTo>
                  <a:pt x="298" y="70"/>
                </a:lnTo>
                <a:lnTo>
                  <a:pt x="301" y="70"/>
                </a:lnTo>
                <a:lnTo>
                  <a:pt x="304" y="70"/>
                </a:lnTo>
                <a:lnTo>
                  <a:pt x="307" y="70"/>
                </a:lnTo>
                <a:lnTo>
                  <a:pt x="309" y="70"/>
                </a:lnTo>
                <a:lnTo>
                  <a:pt x="311" y="67"/>
                </a:lnTo>
                <a:lnTo>
                  <a:pt x="314" y="67"/>
                </a:lnTo>
                <a:lnTo>
                  <a:pt x="316" y="64"/>
                </a:lnTo>
                <a:lnTo>
                  <a:pt x="320" y="64"/>
                </a:lnTo>
                <a:lnTo>
                  <a:pt x="322" y="62"/>
                </a:lnTo>
                <a:lnTo>
                  <a:pt x="325" y="5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43162" name="Group 58"/>
          <p:cNvGrpSpPr>
            <a:grpSpLocks/>
          </p:cNvGrpSpPr>
          <p:nvPr/>
        </p:nvGrpSpPr>
        <p:grpSpPr bwMode="auto">
          <a:xfrm>
            <a:off x="4654550" y="5745163"/>
            <a:ext cx="774700" cy="90487"/>
            <a:chOff x="2932" y="3487"/>
            <a:chExt cx="488" cy="57"/>
          </a:xfrm>
        </p:grpSpPr>
        <p:sp>
          <p:nvSpPr>
            <p:cNvPr id="12392" name="Freeform 59"/>
            <p:cNvSpPr>
              <a:spLocks noChangeAspect="1"/>
            </p:cNvSpPr>
            <p:nvPr/>
          </p:nvSpPr>
          <p:spPr bwMode="auto">
            <a:xfrm>
              <a:off x="2932" y="3540"/>
              <a:ext cx="54" cy="4"/>
            </a:xfrm>
            <a:custGeom>
              <a:avLst/>
              <a:gdLst>
                <a:gd name="T0" fmla="*/ 0 w 326"/>
                <a:gd name="T1" fmla="*/ 0 h 26"/>
                <a:gd name="T2" fmla="*/ 0 w 326"/>
                <a:gd name="T3" fmla="*/ 0 h 26"/>
                <a:gd name="T4" fmla="*/ 0 w 326"/>
                <a:gd name="T5" fmla="*/ 0 h 26"/>
                <a:gd name="T6" fmla="*/ 0 w 326"/>
                <a:gd name="T7" fmla="*/ 0 h 26"/>
                <a:gd name="T8" fmla="*/ 0 w 326"/>
                <a:gd name="T9" fmla="*/ 0 h 26"/>
                <a:gd name="T10" fmla="*/ 0 w 326"/>
                <a:gd name="T11" fmla="*/ 0 h 26"/>
                <a:gd name="T12" fmla="*/ 0 w 326"/>
                <a:gd name="T13" fmla="*/ 0 h 26"/>
                <a:gd name="T14" fmla="*/ 0 w 326"/>
                <a:gd name="T15" fmla="*/ 0 h 26"/>
                <a:gd name="T16" fmla="*/ 0 w 326"/>
                <a:gd name="T17" fmla="*/ 0 h 26"/>
                <a:gd name="T18" fmla="*/ 0 w 326"/>
                <a:gd name="T19" fmla="*/ 0 h 26"/>
                <a:gd name="T20" fmla="*/ 0 w 326"/>
                <a:gd name="T21" fmla="*/ 0 h 26"/>
                <a:gd name="T22" fmla="*/ 0 w 326"/>
                <a:gd name="T23" fmla="*/ 0 h 26"/>
                <a:gd name="T24" fmla="*/ 0 w 326"/>
                <a:gd name="T25" fmla="*/ 0 h 26"/>
                <a:gd name="T26" fmla="*/ 0 w 326"/>
                <a:gd name="T27" fmla="*/ 0 h 26"/>
                <a:gd name="T28" fmla="*/ 0 w 326"/>
                <a:gd name="T29" fmla="*/ 0 h 26"/>
                <a:gd name="T30" fmla="*/ 0 w 326"/>
                <a:gd name="T31" fmla="*/ 0 h 26"/>
                <a:gd name="T32" fmla="*/ 0 w 326"/>
                <a:gd name="T33" fmla="*/ 0 h 26"/>
                <a:gd name="T34" fmla="*/ 0 w 326"/>
                <a:gd name="T35" fmla="*/ 0 h 26"/>
                <a:gd name="T36" fmla="*/ 0 w 326"/>
                <a:gd name="T37" fmla="*/ 0 h 26"/>
                <a:gd name="T38" fmla="*/ 0 w 326"/>
                <a:gd name="T39" fmla="*/ 0 h 26"/>
                <a:gd name="T40" fmla="*/ 0 w 326"/>
                <a:gd name="T41" fmla="*/ 0 h 26"/>
                <a:gd name="T42" fmla="*/ 0 w 326"/>
                <a:gd name="T43" fmla="*/ 0 h 26"/>
                <a:gd name="T44" fmla="*/ 0 w 326"/>
                <a:gd name="T45" fmla="*/ 0 h 26"/>
                <a:gd name="T46" fmla="*/ 0 w 326"/>
                <a:gd name="T47" fmla="*/ 0 h 26"/>
                <a:gd name="T48" fmla="*/ 0 w 326"/>
                <a:gd name="T49" fmla="*/ 0 h 26"/>
                <a:gd name="T50" fmla="*/ 0 w 326"/>
                <a:gd name="T51" fmla="*/ 0 h 26"/>
                <a:gd name="T52" fmla="*/ 0 w 326"/>
                <a:gd name="T53" fmla="*/ 0 h 26"/>
                <a:gd name="T54" fmla="*/ 0 w 326"/>
                <a:gd name="T55" fmla="*/ 0 h 26"/>
                <a:gd name="T56" fmla="*/ 0 w 326"/>
                <a:gd name="T57" fmla="*/ 0 h 26"/>
                <a:gd name="T58" fmla="*/ 0 w 326"/>
                <a:gd name="T59" fmla="*/ 0 h 26"/>
                <a:gd name="T60" fmla="*/ 0 w 326"/>
                <a:gd name="T61" fmla="*/ 0 h 26"/>
                <a:gd name="T62" fmla="*/ 0 w 326"/>
                <a:gd name="T63" fmla="*/ 0 h 26"/>
                <a:gd name="T64" fmla="*/ 0 w 326"/>
                <a:gd name="T65" fmla="*/ 0 h 26"/>
                <a:gd name="T66" fmla="*/ 0 w 326"/>
                <a:gd name="T67" fmla="*/ 0 h 26"/>
                <a:gd name="T68" fmla="*/ 0 w 326"/>
                <a:gd name="T69" fmla="*/ 0 h 26"/>
                <a:gd name="T70" fmla="*/ 0 w 326"/>
                <a:gd name="T71" fmla="*/ 0 h 26"/>
                <a:gd name="T72" fmla="*/ 0 w 326"/>
                <a:gd name="T73" fmla="*/ 0 h 26"/>
                <a:gd name="T74" fmla="*/ 0 w 326"/>
                <a:gd name="T75" fmla="*/ 0 h 26"/>
                <a:gd name="T76" fmla="*/ 0 w 326"/>
                <a:gd name="T77" fmla="*/ 0 h 26"/>
                <a:gd name="T78" fmla="*/ 0 w 326"/>
                <a:gd name="T79" fmla="*/ 0 h 26"/>
                <a:gd name="T80" fmla="*/ 0 w 326"/>
                <a:gd name="T81" fmla="*/ 0 h 26"/>
                <a:gd name="T82" fmla="*/ 0 w 326"/>
                <a:gd name="T83" fmla="*/ 0 h 26"/>
                <a:gd name="T84" fmla="*/ 0 w 326"/>
                <a:gd name="T85" fmla="*/ 0 h 26"/>
                <a:gd name="T86" fmla="*/ 0 w 326"/>
                <a:gd name="T87" fmla="*/ 0 h 26"/>
                <a:gd name="T88" fmla="*/ 0 w 326"/>
                <a:gd name="T89" fmla="*/ 0 h 26"/>
                <a:gd name="T90" fmla="*/ 0 w 326"/>
                <a:gd name="T91" fmla="*/ 0 h 26"/>
                <a:gd name="T92" fmla="*/ 0 w 326"/>
                <a:gd name="T93" fmla="*/ 0 h 26"/>
                <a:gd name="T94" fmla="*/ 0 w 326"/>
                <a:gd name="T95" fmla="*/ 0 h 26"/>
                <a:gd name="T96" fmla="*/ 0 w 326"/>
                <a:gd name="T97" fmla="*/ 0 h 26"/>
                <a:gd name="T98" fmla="*/ 0 w 326"/>
                <a:gd name="T99" fmla="*/ 0 h 26"/>
                <a:gd name="T100" fmla="*/ 0 w 326"/>
                <a:gd name="T101" fmla="*/ 0 h 26"/>
                <a:gd name="T102" fmla="*/ 0 w 326"/>
                <a:gd name="T103" fmla="*/ 0 h 26"/>
                <a:gd name="T104" fmla="*/ 0 w 326"/>
                <a:gd name="T105" fmla="*/ 0 h 26"/>
                <a:gd name="T106" fmla="*/ 0 w 326"/>
                <a:gd name="T107" fmla="*/ 0 h 26"/>
                <a:gd name="T108" fmla="*/ 0 w 326"/>
                <a:gd name="T109" fmla="*/ 0 h 26"/>
                <a:gd name="T110" fmla="*/ 0 w 326"/>
                <a:gd name="T111" fmla="*/ 0 h 26"/>
                <a:gd name="T112" fmla="*/ 0 w 326"/>
                <a:gd name="T113" fmla="*/ 0 h 26"/>
                <a:gd name="T114" fmla="*/ 0 w 326"/>
                <a:gd name="T115" fmla="*/ 0 h 26"/>
                <a:gd name="T116" fmla="*/ 0 w 326"/>
                <a:gd name="T117" fmla="*/ 0 h 26"/>
                <a:gd name="T118" fmla="*/ 0 w 326"/>
                <a:gd name="T119" fmla="*/ 0 h 26"/>
                <a:gd name="T120" fmla="*/ 0 w 326"/>
                <a:gd name="T121" fmla="*/ 0 h 26"/>
                <a:gd name="T122" fmla="*/ 0 w 326"/>
                <a:gd name="T123" fmla="*/ 0 h 26"/>
                <a:gd name="T124" fmla="*/ 0 w 326"/>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6" h="26">
                  <a:moveTo>
                    <a:pt x="0" y="26"/>
                  </a:moveTo>
                  <a:lnTo>
                    <a:pt x="4" y="26"/>
                  </a:lnTo>
                  <a:lnTo>
                    <a:pt x="6" y="26"/>
                  </a:lnTo>
                  <a:lnTo>
                    <a:pt x="9" y="22"/>
                  </a:lnTo>
                  <a:lnTo>
                    <a:pt x="11" y="22"/>
                  </a:lnTo>
                  <a:lnTo>
                    <a:pt x="13" y="22"/>
                  </a:lnTo>
                  <a:lnTo>
                    <a:pt x="16" y="20"/>
                  </a:lnTo>
                  <a:lnTo>
                    <a:pt x="19" y="20"/>
                  </a:lnTo>
                  <a:lnTo>
                    <a:pt x="22" y="20"/>
                  </a:lnTo>
                  <a:lnTo>
                    <a:pt x="24" y="17"/>
                  </a:lnTo>
                  <a:lnTo>
                    <a:pt x="27" y="17"/>
                  </a:lnTo>
                  <a:lnTo>
                    <a:pt x="29" y="15"/>
                  </a:lnTo>
                  <a:lnTo>
                    <a:pt x="31" y="15"/>
                  </a:lnTo>
                  <a:lnTo>
                    <a:pt x="35" y="15"/>
                  </a:lnTo>
                  <a:lnTo>
                    <a:pt x="37" y="13"/>
                  </a:lnTo>
                  <a:lnTo>
                    <a:pt x="40" y="13"/>
                  </a:lnTo>
                  <a:lnTo>
                    <a:pt x="42" y="13"/>
                  </a:lnTo>
                  <a:lnTo>
                    <a:pt x="45" y="10"/>
                  </a:lnTo>
                  <a:lnTo>
                    <a:pt x="47" y="10"/>
                  </a:lnTo>
                  <a:lnTo>
                    <a:pt x="50" y="10"/>
                  </a:lnTo>
                  <a:lnTo>
                    <a:pt x="53" y="10"/>
                  </a:lnTo>
                  <a:lnTo>
                    <a:pt x="55" y="10"/>
                  </a:lnTo>
                  <a:lnTo>
                    <a:pt x="58" y="10"/>
                  </a:lnTo>
                  <a:lnTo>
                    <a:pt x="60" y="7"/>
                  </a:lnTo>
                  <a:lnTo>
                    <a:pt x="64" y="7"/>
                  </a:lnTo>
                  <a:lnTo>
                    <a:pt x="66" y="7"/>
                  </a:lnTo>
                  <a:lnTo>
                    <a:pt x="68" y="7"/>
                  </a:lnTo>
                  <a:lnTo>
                    <a:pt x="71" y="7"/>
                  </a:lnTo>
                  <a:lnTo>
                    <a:pt x="73" y="7"/>
                  </a:lnTo>
                  <a:lnTo>
                    <a:pt x="76" y="4"/>
                  </a:lnTo>
                  <a:lnTo>
                    <a:pt x="79" y="4"/>
                  </a:lnTo>
                  <a:lnTo>
                    <a:pt x="82" y="4"/>
                  </a:lnTo>
                  <a:lnTo>
                    <a:pt x="84" y="4"/>
                  </a:lnTo>
                  <a:lnTo>
                    <a:pt x="86" y="4"/>
                  </a:lnTo>
                  <a:lnTo>
                    <a:pt x="89" y="4"/>
                  </a:lnTo>
                  <a:lnTo>
                    <a:pt x="91" y="4"/>
                  </a:lnTo>
                  <a:lnTo>
                    <a:pt x="95" y="4"/>
                  </a:lnTo>
                  <a:lnTo>
                    <a:pt x="97" y="4"/>
                  </a:lnTo>
                  <a:lnTo>
                    <a:pt x="100" y="4"/>
                  </a:lnTo>
                  <a:lnTo>
                    <a:pt x="102" y="4"/>
                  </a:lnTo>
                  <a:lnTo>
                    <a:pt x="104" y="4"/>
                  </a:lnTo>
                  <a:lnTo>
                    <a:pt x="107" y="4"/>
                  </a:lnTo>
                  <a:lnTo>
                    <a:pt x="110" y="4"/>
                  </a:lnTo>
                  <a:lnTo>
                    <a:pt x="113" y="4"/>
                  </a:lnTo>
                  <a:lnTo>
                    <a:pt x="115" y="4"/>
                  </a:lnTo>
                  <a:lnTo>
                    <a:pt x="118" y="4"/>
                  </a:lnTo>
                  <a:lnTo>
                    <a:pt x="120" y="4"/>
                  </a:lnTo>
                  <a:lnTo>
                    <a:pt x="122" y="4"/>
                  </a:lnTo>
                  <a:lnTo>
                    <a:pt x="126" y="4"/>
                  </a:lnTo>
                  <a:lnTo>
                    <a:pt x="128" y="4"/>
                  </a:lnTo>
                  <a:lnTo>
                    <a:pt x="131" y="4"/>
                  </a:lnTo>
                  <a:lnTo>
                    <a:pt x="133" y="4"/>
                  </a:lnTo>
                  <a:lnTo>
                    <a:pt x="136" y="4"/>
                  </a:lnTo>
                  <a:lnTo>
                    <a:pt x="138" y="7"/>
                  </a:lnTo>
                  <a:lnTo>
                    <a:pt x="141" y="7"/>
                  </a:lnTo>
                  <a:lnTo>
                    <a:pt x="144" y="7"/>
                  </a:lnTo>
                  <a:lnTo>
                    <a:pt x="146" y="7"/>
                  </a:lnTo>
                  <a:lnTo>
                    <a:pt x="149" y="7"/>
                  </a:lnTo>
                  <a:lnTo>
                    <a:pt x="151" y="7"/>
                  </a:lnTo>
                  <a:lnTo>
                    <a:pt x="155" y="7"/>
                  </a:lnTo>
                  <a:lnTo>
                    <a:pt x="157" y="7"/>
                  </a:lnTo>
                  <a:lnTo>
                    <a:pt x="159" y="7"/>
                  </a:lnTo>
                  <a:lnTo>
                    <a:pt x="162" y="7"/>
                  </a:lnTo>
                  <a:lnTo>
                    <a:pt x="164" y="7"/>
                  </a:lnTo>
                  <a:lnTo>
                    <a:pt x="167" y="7"/>
                  </a:lnTo>
                  <a:lnTo>
                    <a:pt x="169" y="7"/>
                  </a:lnTo>
                  <a:lnTo>
                    <a:pt x="173" y="7"/>
                  </a:lnTo>
                  <a:lnTo>
                    <a:pt x="175" y="7"/>
                  </a:lnTo>
                  <a:lnTo>
                    <a:pt x="177" y="7"/>
                  </a:lnTo>
                  <a:lnTo>
                    <a:pt x="180" y="7"/>
                  </a:lnTo>
                  <a:lnTo>
                    <a:pt x="182" y="7"/>
                  </a:lnTo>
                  <a:lnTo>
                    <a:pt x="186" y="7"/>
                  </a:lnTo>
                  <a:lnTo>
                    <a:pt x="188" y="7"/>
                  </a:lnTo>
                  <a:lnTo>
                    <a:pt x="191" y="7"/>
                  </a:lnTo>
                  <a:lnTo>
                    <a:pt x="193" y="7"/>
                  </a:lnTo>
                  <a:lnTo>
                    <a:pt x="195" y="7"/>
                  </a:lnTo>
                  <a:lnTo>
                    <a:pt x="198" y="7"/>
                  </a:lnTo>
                  <a:lnTo>
                    <a:pt x="201" y="7"/>
                  </a:lnTo>
                  <a:lnTo>
                    <a:pt x="204" y="7"/>
                  </a:lnTo>
                  <a:lnTo>
                    <a:pt x="206" y="7"/>
                  </a:lnTo>
                  <a:lnTo>
                    <a:pt x="209" y="7"/>
                  </a:lnTo>
                  <a:lnTo>
                    <a:pt x="211" y="7"/>
                  </a:lnTo>
                  <a:lnTo>
                    <a:pt x="213" y="7"/>
                  </a:lnTo>
                  <a:lnTo>
                    <a:pt x="217" y="7"/>
                  </a:lnTo>
                  <a:lnTo>
                    <a:pt x="219" y="5"/>
                  </a:lnTo>
                  <a:lnTo>
                    <a:pt x="222" y="5"/>
                  </a:lnTo>
                  <a:lnTo>
                    <a:pt x="224" y="5"/>
                  </a:lnTo>
                  <a:lnTo>
                    <a:pt x="227" y="5"/>
                  </a:lnTo>
                  <a:lnTo>
                    <a:pt x="229" y="5"/>
                  </a:lnTo>
                  <a:lnTo>
                    <a:pt x="232" y="5"/>
                  </a:lnTo>
                  <a:lnTo>
                    <a:pt x="235" y="5"/>
                  </a:lnTo>
                  <a:lnTo>
                    <a:pt x="237" y="5"/>
                  </a:lnTo>
                  <a:lnTo>
                    <a:pt x="240" y="5"/>
                  </a:lnTo>
                  <a:lnTo>
                    <a:pt x="242" y="5"/>
                  </a:lnTo>
                  <a:lnTo>
                    <a:pt x="245" y="2"/>
                  </a:lnTo>
                  <a:lnTo>
                    <a:pt x="248" y="2"/>
                  </a:lnTo>
                  <a:lnTo>
                    <a:pt x="250" y="2"/>
                  </a:lnTo>
                  <a:lnTo>
                    <a:pt x="253" y="2"/>
                  </a:lnTo>
                  <a:lnTo>
                    <a:pt x="255" y="2"/>
                  </a:lnTo>
                  <a:lnTo>
                    <a:pt x="258" y="2"/>
                  </a:lnTo>
                  <a:lnTo>
                    <a:pt x="260" y="2"/>
                  </a:lnTo>
                  <a:lnTo>
                    <a:pt x="264" y="2"/>
                  </a:lnTo>
                  <a:lnTo>
                    <a:pt x="266" y="2"/>
                  </a:lnTo>
                  <a:lnTo>
                    <a:pt x="268" y="2"/>
                  </a:lnTo>
                  <a:lnTo>
                    <a:pt x="271" y="0"/>
                  </a:lnTo>
                  <a:lnTo>
                    <a:pt x="273" y="0"/>
                  </a:lnTo>
                  <a:lnTo>
                    <a:pt x="276" y="0"/>
                  </a:lnTo>
                  <a:lnTo>
                    <a:pt x="279" y="0"/>
                  </a:lnTo>
                  <a:lnTo>
                    <a:pt x="282" y="0"/>
                  </a:lnTo>
                  <a:lnTo>
                    <a:pt x="284" y="0"/>
                  </a:lnTo>
                  <a:lnTo>
                    <a:pt x="286" y="0"/>
                  </a:lnTo>
                  <a:lnTo>
                    <a:pt x="289" y="0"/>
                  </a:lnTo>
                  <a:lnTo>
                    <a:pt x="291" y="0"/>
                  </a:lnTo>
                  <a:lnTo>
                    <a:pt x="295" y="0"/>
                  </a:lnTo>
                  <a:lnTo>
                    <a:pt x="297" y="0"/>
                  </a:lnTo>
                  <a:lnTo>
                    <a:pt x="300" y="0"/>
                  </a:lnTo>
                  <a:lnTo>
                    <a:pt x="302" y="0"/>
                  </a:lnTo>
                  <a:lnTo>
                    <a:pt x="304" y="0"/>
                  </a:lnTo>
                  <a:lnTo>
                    <a:pt x="308" y="0"/>
                  </a:lnTo>
                  <a:lnTo>
                    <a:pt x="310" y="0"/>
                  </a:lnTo>
                  <a:lnTo>
                    <a:pt x="313" y="0"/>
                  </a:lnTo>
                  <a:lnTo>
                    <a:pt x="315" y="0"/>
                  </a:lnTo>
                  <a:lnTo>
                    <a:pt x="318" y="0"/>
                  </a:lnTo>
                  <a:lnTo>
                    <a:pt x="320" y="0"/>
                  </a:lnTo>
                  <a:lnTo>
                    <a:pt x="323" y="0"/>
                  </a:lnTo>
                  <a:lnTo>
                    <a:pt x="326"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 name="Freeform 60"/>
            <p:cNvSpPr>
              <a:spLocks noChangeAspect="1"/>
            </p:cNvSpPr>
            <p:nvPr/>
          </p:nvSpPr>
          <p:spPr bwMode="auto">
            <a:xfrm>
              <a:off x="2986" y="3530"/>
              <a:ext cx="55" cy="12"/>
            </a:xfrm>
            <a:custGeom>
              <a:avLst/>
              <a:gdLst>
                <a:gd name="T0" fmla="*/ 0 w 325"/>
                <a:gd name="T1" fmla="*/ 0 h 82"/>
                <a:gd name="T2" fmla="*/ 0 w 325"/>
                <a:gd name="T3" fmla="*/ 0 h 82"/>
                <a:gd name="T4" fmla="*/ 0 w 325"/>
                <a:gd name="T5" fmla="*/ 0 h 82"/>
                <a:gd name="T6" fmla="*/ 0 w 325"/>
                <a:gd name="T7" fmla="*/ 0 h 82"/>
                <a:gd name="T8" fmla="*/ 0 w 325"/>
                <a:gd name="T9" fmla="*/ 0 h 82"/>
                <a:gd name="T10" fmla="*/ 0 w 325"/>
                <a:gd name="T11" fmla="*/ 0 h 82"/>
                <a:gd name="T12" fmla="*/ 0 w 325"/>
                <a:gd name="T13" fmla="*/ 0 h 82"/>
                <a:gd name="T14" fmla="*/ 0 w 325"/>
                <a:gd name="T15" fmla="*/ 0 h 82"/>
                <a:gd name="T16" fmla="*/ 0 w 325"/>
                <a:gd name="T17" fmla="*/ 0 h 82"/>
                <a:gd name="T18" fmla="*/ 0 w 325"/>
                <a:gd name="T19" fmla="*/ 0 h 82"/>
                <a:gd name="T20" fmla="*/ 0 w 325"/>
                <a:gd name="T21" fmla="*/ 0 h 82"/>
                <a:gd name="T22" fmla="*/ 0 w 325"/>
                <a:gd name="T23" fmla="*/ 0 h 82"/>
                <a:gd name="T24" fmla="*/ 0 w 325"/>
                <a:gd name="T25" fmla="*/ 0 h 82"/>
                <a:gd name="T26" fmla="*/ 0 w 325"/>
                <a:gd name="T27" fmla="*/ 0 h 82"/>
                <a:gd name="T28" fmla="*/ 0 w 325"/>
                <a:gd name="T29" fmla="*/ 0 h 82"/>
                <a:gd name="T30" fmla="*/ 0 w 325"/>
                <a:gd name="T31" fmla="*/ 0 h 82"/>
                <a:gd name="T32" fmla="*/ 0 w 325"/>
                <a:gd name="T33" fmla="*/ 0 h 82"/>
                <a:gd name="T34" fmla="*/ 0 w 325"/>
                <a:gd name="T35" fmla="*/ 0 h 82"/>
                <a:gd name="T36" fmla="*/ 0 w 325"/>
                <a:gd name="T37" fmla="*/ 0 h 82"/>
                <a:gd name="T38" fmla="*/ 0 w 325"/>
                <a:gd name="T39" fmla="*/ 0 h 82"/>
                <a:gd name="T40" fmla="*/ 0 w 325"/>
                <a:gd name="T41" fmla="*/ 0 h 82"/>
                <a:gd name="T42" fmla="*/ 0 w 325"/>
                <a:gd name="T43" fmla="*/ 0 h 82"/>
                <a:gd name="T44" fmla="*/ 0 w 325"/>
                <a:gd name="T45" fmla="*/ 0 h 82"/>
                <a:gd name="T46" fmla="*/ 0 w 325"/>
                <a:gd name="T47" fmla="*/ 0 h 82"/>
                <a:gd name="T48" fmla="*/ 0 w 325"/>
                <a:gd name="T49" fmla="*/ 0 h 82"/>
                <a:gd name="T50" fmla="*/ 0 w 325"/>
                <a:gd name="T51" fmla="*/ 0 h 82"/>
                <a:gd name="T52" fmla="*/ 0 w 325"/>
                <a:gd name="T53" fmla="*/ 0 h 82"/>
                <a:gd name="T54" fmla="*/ 0 w 325"/>
                <a:gd name="T55" fmla="*/ 0 h 82"/>
                <a:gd name="T56" fmla="*/ 0 w 325"/>
                <a:gd name="T57" fmla="*/ 0 h 82"/>
                <a:gd name="T58" fmla="*/ 0 w 325"/>
                <a:gd name="T59" fmla="*/ 0 h 82"/>
                <a:gd name="T60" fmla="*/ 0 w 325"/>
                <a:gd name="T61" fmla="*/ 0 h 82"/>
                <a:gd name="T62" fmla="*/ 0 w 325"/>
                <a:gd name="T63" fmla="*/ 0 h 82"/>
                <a:gd name="T64" fmla="*/ 0 w 325"/>
                <a:gd name="T65" fmla="*/ 0 h 82"/>
                <a:gd name="T66" fmla="*/ 0 w 325"/>
                <a:gd name="T67" fmla="*/ 0 h 82"/>
                <a:gd name="T68" fmla="*/ 0 w 325"/>
                <a:gd name="T69" fmla="*/ 0 h 82"/>
                <a:gd name="T70" fmla="*/ 0 w 325"/>
                <a:gd name="T71" fmla="*/ 0 h 82"/>
                <a:gd name="T72" fmla="*/ 0 w 325"/>
                <a:gd name="T73" fmla="*/ 0 h 82"/>
                <a:gd name="T74" fmla="*/ 0 w 325"/>
                <a:gd name="T75" fmla="*/ 0 h 82"/>
                <a:gd name="T76" fmla="*/ 0 w 325"/>
                <a:gd name="T77" fmla="*/ 0 h 82"/>
                <a:gd name="T78" fmla="*/ 0 w 325"/>
                <a:gd name="T79" fmla="*/ 0 h 82"/>
                <a:gd name="T80" fmla="*/ 0 w 325"/>
                <a:gd name="T81" fmla="*/ 0 h 82"/>
                <a:gd name="T82" fmla="*/ 0 w 325"/>
                <a:gd name="T83" fmla="*/ 0 h 82"/>
                <a:gd name="T84" fmla="*/ 0 w 325"/>
                <a:gd name="T85" fmla="*/ 0 h 82"/>
                <a:gd name="T86" fmla="*/ 0 w 325"/>
                <a:gd name="T87" fmla="*/ 0 h 82"/>
                <a:gd name="T88" fmla="*/ 0 w 325"/>
                <a:gd name="T89" fmla="*/ 0 h 82"/>
                <a:gd name="T90" fmla="*/ 0 w 325"/>
                <a:gd name="T91" fmla="*/ 0 h 82"/>
                <a:gd name="T92" fmla="*/ 0 w 325"/>
                <a:gd name="T93" fmla="*/ 0 h 82"/>
                <a:gd name="T94" fmla="*/ 0 w 325"/>
                <a:gd name="T95" fmla="*/ 0 h 82"/>
                <a:gd name="T96" fmla="*/ 0 w 325"/>
                <a:gd name="T97" fmla="*/ 0 h 82"/>
                <a:gd name="T98" fmla="*/ 0 w 325"/>
                <a:gd name="T99" fmla="*/ 0 h 82"/>
                <a:gd name="T100" fmla="*/ 0 w 325"/>
                <a:gd name="T101" fmla="*/ 0 h 82"/>
                <a:gd name="T102" fmla="*/ 0 w 325"/>
                <a:gd name="T103" fmla="*/ 0 h 82"/>
                <a:gd name="T104" fmla="*/ 0 w 325"/>
                <a:gd name="T105" fmla="*/ 0 h 82"/>
                <a:gd name="T106" fmla="*/ 0 w 325"/>
                <a:gd name="T107" fmla="*/ 0 h 82"/>
                <a:gd name="T108" fmla="*/ 0 w 325"/>
                <a:gd name="T109" fmla="*/ 0 h 82"/>
                <a:gd name="T110" fmla="*/ 0 w 325"/>
                <a:gd name="T111" fmla="*/ 0 h 82"/>
                <a:gd name="T112" fmla="*/ 0 w 325"/>
                <a:gd name="T113" fmla="*/ 0 h 82"/>
                <a:gd name="T114" fmla="*/ 0 w 325"/>
                <a:gd name="T115" fmla="*/ 0 h 82"/>
                <a:gd name="T116" fmla="*/ 0 w 325"/>
                <a:gd name="T117" fmla="*/ 0 h 82"/>
                <a:gd name="T118" fmla="*/ 0 w 325"/>
                <a:gd name="T119" fmla="*/ 0 h 82"/>
                <a:gd name="T120" fmla="*/ 0 w 325"/>
                <a:gd name="T121" fmla="*/ 0 h 82"/>
                <a:gd name="T122" fmla="*/ 0 w 325"/>
                <a:gd name="T123" fmla="*/ 0 h 82"/>
                <a:gd name="T124" fmla="*/ 0 w 325"/>
                <a:gd name="T125" fmla="*/ 0 h 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82">
                  <a:moveTo>
                    <a:pt x="0" y="71"/>
                  </a:moveTo>
                  <a:lnTo>
                    <a:pt x="2" y="73"/>
                  </a:lnTo>
                  <a:lnTo>
                    <a:pt x="5" y="73"/>
                  </a:lnTo>
                  <a:lnTo>
                    <a:pt x="7" y="73"/>
                  </a:lnTo>
                  <a:lnTo>
                    <a:pt x="10" y="74"/>
                  </a:lnTo>
                  <a:lnTo>
                    <a:pt x="13" y="74"/>
                  </a:lnTo>
                  <a:lnTo>
                    <a:pt x="15" y="74"/>
                  </a:lnTo>
                  <a:lnTo>
                    <a:pt x="18" y="74"/>
                  </a:lnTo>
                  <a:lnTo>
                    <a:pt x="20" y="74"/>
                  </a:lnTo>
                  <a:lnTo>
                    <a:pt x="23" y="74"/>
                  </a:lnTo>
                  <a:lnTo>
                    <a:pt x="25" y="76"/>
                  </a:lnTo>
                  <a:lnTo>
                    <a:pt x="29" y="76"/>
                  </a:lnTo>
                  <a:lnTo>
                    <a:pt x="31" y="76"/>
                  </a:lnTo>
                  <a:lnTo>
                    <a:pt x="33" y="76"/>
                  </a:lnTo>
                  <a:lnTo>
                    <a:pt x="36" y="76"/>
                  </a:lnTo>
                  <a:lnTo>
                    <a:pt x="38" y="79"/>
                  </a:lnTo>
                  <a:lnTo>
                    <a:pt x="41" y="79"/>
                  </a:lnTo>
                  <a:lnTo>
                    <a:pt x="44" y="79"/>
                  </a:lnTo>
                  <a:lnTo>
                    <a:pt x="47" y="79"/>
                  </a:lnTo>
                  <a:lnTo>
                    <a:pt x="49" y="79"/>
                  </a:lnTo>
                  <a:lnTo>
                    <a:pt x="51" y="82"/>
                  </a:lnTo>
                  <a:lnTo>
                    <a:pt x="54" y="82"/>
                  </a:lnTo>
                  <a:lnTo>
                    <a:pt x="56" y="82"/>
                  </a:lnTo>
                  <a:lnTo>
                    <a:pt x="60" y="82"/>
                  </a:lnTo>
                  <a:lnTo>
                    <a:pt x="62" y="82"/>
                  </a:lnTo>
                  <a:lnTo>
                    <a:pt x="65" y="82"/>
                  </a:lnTo>
                  <a:lnTo>
                    <a:pt x="67" y="82"/>
                  </a:lnTo>
                  <a:lnTo>
                    <a:pt x="69" y="82"/>
                  </a:lnTo>
                  <a:lnTo>
                    <a:pt x="72" y="82"/>
                  </a:lnTo>
                  <a:lnTo>
                    <a:pt x="75" y="82"/>
                  </a:lnTo>
                  <a:lnTo>
                    <a:pt x="78" y="82"/>
                  </a:lnTo>
                  <a:lnTo>
                    <a:pt x="80" y="82"/>
                  </a:lnTo>
                  <a:lnTo>
                    <a:pt x="83" y="82"/>
                  </a:lnTo>
                  <a:lnTo>
                    <a:pt x="85" y="82"/>
                  </a:lnTo>
                  <a:lnTo>
                    <a:pt x="87" y="82"/>
                  </a:lnTo>
                  <a:lnTo>
                    <a:pt x="91" y="82"/>
                  </a:lnTo>
                  <a:lnTo>
                    <a:pt x="93" y="82"/>
                  </a:lnTo>
                  <a:lnTo>
                    <a:pt x="96" y="79"/>
                  </a:lnTo>
                  <a:lnTo>
                    <a:pt x="98" y="79"/>
                  </a:lnTo>
                  <a:lnTo>
                    <a:pt x="101" y="79"/>
                  </a:lnTo>
                  <a:lnTo>
                    <a:pt x="104" y="79"/>
                  </a:lnTo>
                  <a:lnTo>
                    <a:pt x="106" y="79"/>
                  </a:lnTo>
                  <a:lnTo>
                    <a:pt x="109" y="79"/>
                  </a:lnTo>
                  <a:lnTo>
                    <a:pt x="111" y="79"/>
                  </a:lnTo>
                  <a:lnTo>
                    <a:pt x="114" y="79"/>
                  </a:lnTo>
                  <a:lnTo>
                    <a:pt x="116" y="79"/>
                  </a:lnTo>
                  <a:lnTo>
                    <a:pt x="120" y="76"/>
                  </a:lnTo>
                  <a:lnTo>
                    <a:pt x="122" y="76"/>
                  </a:lnTo>
                  <a:lnTo>
                    <a:pt x="124" y="76"/>
                  </a:lnTo>
                  <a:lnTo>
                    <a:pt x="127" y="76"/>
                  </a:lnTo>
                  <a:lnTo>
                    <a:pt x="129" y="74"/>
                  </a:lnTo>
                  <a:lnTo>
                    <a:pt x="132" y="74"/>
                  </a:lnTo>
                  <a:lnTo>
                    <a:pt x="135" y="74"/>
                  </a:lnTo>
                  <a:lnTo>
                    <a:pt x="138" y="71"/>
                  </a:lnTo>
                  <a:lnTo>
                    <a:pt x="140" y="71"/>
                  </a:lnTo>
                  <a:lnTo>
                    <a:pt x="142" y="71"/>
                  </a:lnTo>
                  <a:lnTo>
                    <a:pt x="145" y="69"/>
                  </a:lnTo>
                  <a:lnTo>
                    <a:pt x="147" y="69"/>
                  </a:lnTo>
                  <a:lnTo>
                    <a:pt x="151" y="66"/>
                  </a:lnTo>
                  <a:lnTo>
                    <a:pt x="153" y="66"/>
                  </a:lnTo>
                  <a:lnTo>
                    <a:pt x="156" y="63"/>
                  </a:lnTo>
                  <a:lnTo>
                    <a:pt x="158" y="61"/>
                  </a:lnTo>
                  <a:lnTo>
                    <a:pt x="160" y="58"/>
                  </a:lnTo>
                  <a:lnTo>
                    <a:pt x="163" y="56"/>
                  </a:lnTo>
                  <a:lnTo>
                    <a:pt x="166" y="56"/>
                  </a:lnTo>
                  <a:lnTo>
                    <a:pt x="169" y="53"/>
                  </a:lnTo>
                  <a:lnTo>
                    <a:pt x="171" y="51"/>
                  </a:lnTo>
                  <a:lnTo>
                    <a:pt x="174" y="47"/>
                  </a:lnTo>
                  <a:lnTo>
                    <a:pt x="176" y="47"/>
                  </a:lnTo>
                  <a:lnTo>
                    <a:pt x="178" y="45"/>
                  </a:lnTo>
                  <a:lnTo>
                    <a:pt x="182" y="42"/>
                  </a:lnTo>
                  <a:lnTo>
                    <a:pt x="184" y="42"/>
                  </a:lnTo>
                  <a:lnTo>
                    <a:pt x="187" y="40"/>
                  </a:lnTo>
                  <a:lnTo>
                    <a:pt x="189" y="37"/>
                  </a:lnTo>
                  <a:lnTo>
                    <a:pt x="192" y="37"/>
                  </a:lnTo>
                  <a:lnTo>
                    <a:pt x="194" y="35"/>
                  </a:lnTo>
                  <a:lnTo>
                    <a:pt x="197" y="35"/>
                  </a:lnTo>
                  <a:lnTo>
                    <a:pt x="200" y="31"/>
                  </a:lnTo>
                  <a:lnTo>
                    <a:pt x="202" y="31"/>
                  </a:lnTo>
                  <a:lnTo>
                    <a:pt x="205" y="29"/>
                  </a:lnTo>
                  <a:lnTo>
                    <a:pt x="207" y="29"/>
                  </a:lnTo>
                  <a:lnTo>
                    <a:pt x="211" y="26"/>
                  </a:lnTo>
                  <a:lnTo>
                    <a:pt x="213" y="26"/>
                  </a:lnTo>
                  <a:lnTo>
                    <a:pt x="216" y="26"/>
                  </a:lnTo>
                  <a:lnTo>
                    <a:pt x="218" y="24"/>
                  </a:lnTo>
                  <a:lnTo>
                    <a:pt x="220" y="24"/>
                  </a:lnTo>
                  <a:lnTo>
                    <a:pt x="223" y="21"/>
                  </a:lnTo>
                  <a:lnTo>
                    <a:pt x="225" y="21"/>
                  </a:lnTo>
                  <a:lnTo>
                    <a:pt x="229" y="18"/>
                  </a:lnTo>
                  <a:lnTo>
                    <a:pt x="231" y="18"/>
                  </a:lnTo>
                  <a:lnTo>
                    <a:pt x="234" y="18"/>
                  </a:lnTo>
                  <a:lnTo>
                    <a:pt x="236" y="15"/>
                  </a:lnTo>
                  <a:lnTo>
                    <a:pt x="238" y="15"/>
                  </a:lnTo>
                  <a:lnTo>
                    <a:pt x="242" y="15"/>
                  </a:lnTo>
                  <a:lnTo>
                    <a:pt x="244" y="13"/>
                  </a:lnTo>
                  <a:lnTo>
                    <a:pt x="247" y="13"/>
                  </a:lnTo>
                  <a:lnTo>
                    <a:pt x="249" y="13"/>
                  </a:lnTo>
                  <a:lnTo>
                    <a:pt x="252" y="13"/>
                  </a:lnTo>
                  <a:lnTo>
                    <a:pt x="254" y="13"/>
                  </a:lnTo>
                  <a:lnTo>
                    <a:pt x="257" y="13"/>
                  </a:lnTo>
                  <a:lnTo>
                    <a:pt x="260" y="13"/>
                  </a:lnTo>
                  <a:lnTo>
                    <a:pt x="262" y="11"/>
                  </a:lnTo>
                  <a:lnTo>
                    <a:pt x="265" y="11"/>
                  </a:lnTo>
                  <a:lnTo>
                    <a:pt x="267" y="11"/>
                  </a:lnTo>
                  <a:lnTo>
                    <a:pt x="270" y="11"/>
                  </a:lnTo>
                  <a:lnTo>
                    <a:pt x="273" y="8"/>
                  </a:lnTo>
                  <a:lnTo>
                    <a:pt x="275" y="8"/>
                  </a:lnTo>
                  <a:lnTo>
                    <a:pt x="278" y="8"/>
                  </a:lnTo>
                  <a:lnTo>
                    <a:pt x="280" y="8"/>
                  </a:lnTo>
                  <a:lnTo>
                    <a:pt x="283" y="6"/>
                  </a:lnTo>
                  <a:lnTo>
                    <a:pt x="285" y="6"/>
                  </a:lnTo>
                  <a:lnTo>
                    <a:pt x="289" y="6"/>
                  </a:lnTo>
                  <a:lnTo>
                    <a:pt x="291" y="6"/>
                  </a:lnTo>
                  <a:lnTo>
                    <a:pt x="293" y="6"/>
                  </a:lnTo>
                  <a:lnTo>
                    <a:pt x="296" y="2"/>
                  </a:lnTo>
                  <a:lnTo>
                    <a:pt x="298" y="2"/>
                  </a:lnTo>
                  <a:lnTo>
                    <a:pt x="301" y="2"/>
                  </a:lnTo>
                  <a:lnTo>
                    <a:pt x="304" y="2"/>
                  </a:lnTo>
                  <a:lnTo>
                    <a:pt x="307" y="2"/>
                  </a:lnTo>
                  <a:lnTo>
                    <a:pt x="309" y="2"/>
                  </a:lnTo>
                  <a:lnTo>
                    <a:pt x="311" y="2"/>
                  </a:lnTo>
                  <a:lnTo>
                    <a:pt x="314" y="2"/>
                  </a:lnTo>
                  <a:lnTo>
                    <a:pt x="316" y="0"/>
                  </a:lnTo>
                  <a:lnTo>
                    <a:pt x="320" y="0"/>
                  </a:lnTo>
                  <a:lnTo>
                    <a:pt x="322" y="0"/>
                  </a:lnTo>
                  <a:lnTo>
                    <a:pt x="325"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4" name="Freeform 61"/>
            <p:cNvSpPr>
              <a:spLocks noChangeAspect="1"/>
            </p:cNvSpPr>
            <p:nvPr/>
          </p:nvSpPr>
          <p:spPr bwMode="auto">
            <a:xfrm>
              <a:off x="3041" y="3524"/>
              <a:ext cx="54" cy="6"/>
            </a:xfrm>
            <a:custGeom>
              <a:avLst/>
              <a:gdLst>
                <a:gd name="T0" fmla="*/ 0 w 324"/>
                <a:gd name="T1" fmla="*/ 0 h 41"/>
                <a:gd name="T2" fmla="*/ 0 w 324"/>
                <a:gd name="T3" fmla="*/ 0 h 41"/>
                <a:gd name="T4" fmla="*/ 0 w 324"/>
                <a:gd name="T5" fmla="*/ 0 h 41"/>
                <a:gd name="T6" fmla="*/ 0 w 324"/>
                <a:gd name="T7" fmla="*/ 0 h 41"/>
                <a:gd name="T8" fmla="*/ 0 w 324"/>
                <a:gd name="T9" fmla="*/ 0 h 41"/>
                <a:gd name="T10" fmla="*/ 0 w 324"/>
                <a:gd name="T11" fmla="*/ 0 h 41"/>
                <a:gd name="T12" fmla="*/ 0 w 324"/>
                <a:gd name="T13" fmla="*/ 0 h 41"/>
                <a:gd name="T14" fmla="*/ 0 w 324"/>
                <a:gd name="T15" fmla="*/ 0 h 41"/>
                <a:gd name="T16" fmla="*/ 0 w 324"/>
                <a:gd name="T17" fmla="*/ 0 h 41"/>
                <a:gd name="T18" fmla="*/ 0 w 324"/>
                <a:gd name="T19" fmla="*/ 0 h 41"/>
                <a:gd name="T20" fmla="*/ 0 w 324"/>
                <a:gd name="T21" fmla="*/ 0 h 41"/>
                <a:gd name="T22" fmla="*/ 0 w 324"/>
                <a:gd name="T23" fmla="*/ 0 h 41"/>
                <a:gd name="T24" fmla="*/ 0 w 324"/>
                <a:gd name="T25" fmla="*/ 0 h 41"/>
                <a:gd name="T26" fmla="*/ 0 w 324"/>
                <a:gd name="T27" fmla="*/ 0 h 41"/>
                <a:gd name="T28" fmla="*/ 0 w 324"/>
                <a:gd name="T29" fmla="*/ 0 h 41"/>
                <a:gd name="T30" fmla="*/ 0 w 324"/>
                <a:gd name="T31" fmla="*/ 0 h 41"/>
                <a:gd name="T32" fmla="*/ 0 w 324"/>
                <a:gd name="T33" fmla="*/ 0 h 41"/>
                <a:gd name="T34" fmla="*/ 0 w 324"/>
                <a:gd name="T35" fmla="*/ 0 h 41"/>
                <a:gd name="T36" fmla="*/ 0 w 324"/>
                <a:gd name="T37" fmla="*/ 0 h 41"/>
                <a:gd name="T38" fmla="*/ 0 w 324"/>
                <a:gd name="T39" fmla="*/ 0 h 41"/>
                <a:gd name="T40" fmla="*/ 0 w 324"/>
                <a:gd name="T41" fmla="*/ 0 h 41"/>
                <a:gd name="T42" fmla="*/ 0 w 324"/>
                <a:gd name="T43" fmla="*/ 0 h 41"/>
                <a:gd name="T44" fmla="*/ 0 w 324"/>
                <a:gd name="T45" fmla="*/ 0 h 41"/>
                <a:gd name="T46" fmla="*/ 0 w 324"/>
                <a:gd name="T47" fmla="*/ 0 h 41"/>
                <a:gd name="T48" fmla="*/ 0 w 324"/>
                <a:gd name="T49" fmla="*/ 0 h 41"/>
                <a:gd name="T50" fmla="*/ 0 w 324"/>
                <a:gd name="T51" fmla="*/ 0 h 41"/>
                <a:gd name="T52" fmla="*/ 0 w 324"/>
                <a:gd name="T53" fmla="*/ 0 h 41"/>
                <a:gd name="T54" fmla="*/ 0 w 324"/>
                <a:gd name="T55" fmla="*/ 0 h 41"/>
                <a:gd name="T56" fmla="*/ 0 w 324"/>
                <a:gd name="T57" fmla="*/ 0 h 41"/>
                <a:gd name="T58" fmla="*/ 0 w 324"/>
                <a:gd name="T59" fmla="*/ 0 h 41"/>
                <a:gd name="T60" fmla="*/ 0 w 324"/>
                <a:gd name="T61" fmla="*/ 0 h 41"/>
                <a:gd name="T62" fmla="*/ 0 w 324"/>
                <a:gd name="T63" fmla="*/ 0 h 41"/>
                <a:gd name="T64" fmla="*/ 0 w 324"/>
                <a:gd name="T65" fmla="*/ 0 h 41"/>
                <a:gd name="T66" fmla="*/ 0 w 324"/>
                <a:gd name="T67" fmla="*/ 0 h 41"/>
                <a:gd name="T68" fmla="*/ 0 w 324"/>
                <a:gd name="T69" fmla="*/ 0 h 41"/>
                <a:gd name="T70" fmla="*/ 0 w 324"/>
                <a:gd name="T71" fmla="*/ 0 h 41"/>
                <a:gd name="T72" fmla="*/ 0 w 324"/>
                <a:gd name="T73" fmla="*/ 0 h 41"/>
                <a:gd name="T74" fmla="*/ 0 w 324"/>
                <a:gd name="T75" fmla="*/ 0 h 41"/>
                <a:gd name="T76" fmla="*/ 0 w 324"/>
                <a:gd name="T77" fmla="*/ 0 h 41"/>
                <a:gd name="T78" fmla="*/ 0 w 324"/>
                <a:gd name="T79" fmla="*/ 0 h 41"/>
                <a:gd name="T80" fmla="*/ 0 w 324"/>
                <a:gd name="T81" fmla="*/ 0 h 41"/>
                <a:gd name="T82" fmla="*/ 0 w 324"/>
                <a:gd name="T83" fmla="*/ 0 h 41"/>
                <a:gd name="T84" fmla="*/ 0 w 324"/>
                <a:gd name="T85" fmla="*/ 0 h 41"/>
                <a:gd name="T86" fmla="*/ 0 w 324"/>
                <a:gd name="T87" fmla="*/ 0 h 41"/>
                <a:gd name="T88" fmla="*/ 0 w 324"/>
                <a:gd name="T89" fmla="*/ 0 h 41"/>
                <a:gd name="T90" fmla="*/ 0 w 324"/>
                <a:gd name="T91" fmla="*/ 0 h 41"/>
                <a:gd name="T92" fmla="*/ 0 w 324"/>
                <a:gd name="T93" fmla="*/ 0 h 41"/>
                <a:gd name="T94" fmla="*/ 0 w 324"/>
                <a:gd name="T95" fmla="*/ 0 h 41"/>
                <a:gd name="T96" fmla="*/ 0 w 324"/>
                <a:gd name="T97" fmla="*/ 0 h 41"/>
                <a:gd name="T98" fmla="*/ 0 w 324"/>
                <a:gd name="T99" fmla="*/ 0 h 41"/>
                <a:gd name="T100" fmla="*/ 0 w 324"/>
                <a:gd name="T101" fmla="*/ 0 h 41"/>
                <a:gd name="T102" fmla="*/ 0 w 324"/>
                <a:gd name="T103" fmla="*/ 0 h 41"/>
                <a:gd name="T104" fmla="*/ 0 w 324"/>
                <a:gd name="T105" fmla="*/ 0 h 41"/>
                <a:gd name="T106" fmla="*/ 0 w 324"/>
                <a:gd name="T107" fmla="*/ 0 h 41"/>
                <a:gd name="T108" fmla="*/ 0 w 324"/>
                <a:gd name="T109" fmla="*/ 0 h 41"/>
                <a:gd name="T110" fmla="*/ 0 w 324"/>
                <a:gd name="T111" fmla="*/ 0 h 41"/>
                <a:gd name="T112" fmla="*/ 0 w 324"/>
                <a:gd name="T113" fmla="*/ 0 h 41"/>
                <a:gd name="T114" fmla="*/ 0 w 324"/>
                <a:gd name="T115" fmla="*/ 0 h 41"/>
                <a:gd name="T116" fmla="*/ 0 w 324"/>
                <a:gd name="T117" fmla="*/ 0 h 41"/>
                <a:gd name="T118" fmla="*/ 0 w 324"/>
                <a:gd name="T119" fmla="*/ 0 h 41"/>
                <a:gd name="T120" fmla="*/ 0 w 324"/>
                <a:gd name="T121" fmla="*/ 0 h 41"/>
                <a:gd name="T122" fmla="*/ 0 w 324"/>
                <a:gd name="T123" fmla="*/ 0 h 41"/>
                <a:gd name="T124" fmla="*/ 0 w 324"/>
                <a:gd name="T125" fmla="*/ 0 h 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41">
                  <a:moveTo>
                    <a:pt x="0" y="41"/>
                  </a:moveTo>
                  <a:lnTo>
                    <a:pt x="2" y="41"/>
                  </a:lnTo>
                  <a:lnTo>
                    <a:pt x="4" y="41"/>
                  </a:lnTo>
                  <a:lnTo>
                    <a:pt x="8" y="38"/>
                  </a:lnTo>
                  <a:lnTo>
                    <a:pt x="10" y="38"/>
                  </a:lnTo>
                  <a:lnTo>
                    <a:pt x="13" y="36"/>
                  </a:lnTo>
                  <a:lnTo>
                    <a:pt x="15" y="36"/>
                  </a:lnTo>
                  <a:lnTo>
                    <a:pt x="18" y="33"/>
                  </a:lnTo>
                  <a:lnTo>
                    <a:pt x="20" y="33"/>
                  </a:lnTo>
                  <a:lnTo>
                    <a:pt x="22" y="33"/>
                  </a:lnTo>
                  <a:lnTo>
                    <a:pt x="26" y="31"/>
                  </a:lnTo>
                  <a:lnTo>
                    <a:pt x="28" y="31"/>
                  </a:lnTo>
                  <a:lnTo>
                    <a:pt x="31" y="31"/>
                  </a:lnTo>
                  <a:lnTo>
                    <a:pt x="33" y="28"/>
                  </a:lnTo>
                  <a:lnTo>
                    <a:pt x="36" y="28"/>
                  </a:lnTo>
                  <a:lnTo>
                    <a:pt x="39" y="25"/>
                  </a:lnTo>
                  <a:lnTo>
                    <a:pt x="41" y="25"/>
                  </a:lnTo>
                  <a:lnTo>
                    <a:pt x="44" y="23"/>
                  </a:lnTo>
                  <a:lnTo>
                    <a:pt x="46" y="23"/>
                  </a:lnTo>
                  <a:lnTo>
                    <a:pt x="49" y="23"/>
                  </a:lnTo>
                  <a:lnTo>
                    <a:pt x="51" y="20"/>
                  </a:lnTo>
                  <a:lnTo>
                    <a:pt x="55" y="20"/>
                  </a:lnTo>
                  <a:lnTo>
                    <a:pt x="57" y="20"/>
                  </a:lnTo>
                  <a:lnTo>
                    <a:pt x="59" y="18"/>
                  </a:lnTo>
                  <a:lnTo>
                    <a:pt x="62" y="18"/>
                  </a:lnTo>
                  <a:lnTo>
                    <a:pt x="64" y="18"/>
                  </a:lnTo>
                  <a:lnTo>
                    <a:pt x="67" y="18"/>
                  </a:lnTo>
                  <a:lnTo>
                    <a:pt x="70" y="15"/>
                  </a:lnTo>
                  <a:lnTo>
                    <a:pt x="73" y="15"/>
                  </a:lnTo>
                  <a:lnTo>
                    <a:pt x="75" y="15"/>
                  </a:lnTo>
                  <a:lnTo>
                    <a:pt x="77" y="15"/>
                  </a:lnTo>
                  <a:lnTo>
                    <a:pt x="80" y="15"/>
                  </a:lnTo>
                  <a:lnTo>
                    <a:pt x="82" y="15"/>
                  </a:lnTo>
                  <a:lnTo>
                    <a:pt x="86" y="12"/>
                  </a:lnTo>
                  <a:lnTo>
                    <a:pt x="88" y="12"/>
                  </a:lnTo>
                  <a:lnTo>
                    <a:pt x="91" y="12"/>
                  </a:lnTo>
                  <a:lnTo>
                    <a:pt x="93" y="12"/>
                  </a:lnTo>
                  <a:lnTo>
                    <a:pt x="95" y="12"/>
                  </a:lnTo>
                  <a:lnTo>
                    <a:pt x="98" y="12"/>
                  </a:lnTo>
                  <a:lnTo>
                    <a:pt x="101" y="9"/>
                  </a:lnTo>
                  <a:lnTo>
                    <a:pt x="104" y="9"/>
                  </a:lnTo>
                  <a:lnTo>
                    <a:pt x="106" y="9"/>
                  </a:lnTo>
                  <a:lnTo>
                    <a:pt x="109" y="9"/>
                  </a:lnTo>
                  <a:lnTo>
                    <a:pt x="111" y="9"/>
                  </a:lnTo>
                  <a:lnTo>
                    <a:pt x="113" y="9"/>
                  </a:lnTo>
                  <a:lnTo>
                    <a:pt x="117" y="7"/>
                  </a:lnTo>
                  <a:lnTo>
                    <a:pt x="119" y="7"/>
                  </a:lnTo>
                  <a:lnTo>
                    <a:pt x="122" y="7"/>
                  </a:lnTo>
                  <a:lnTo>
                    <a:pt x="124" y="7"/>
                  </a:lnTo>
                  <a:lnTo>
                    <a:pt x="127" y="7"/>
                  </a:lnTo>
                  <a:lnTo>
                    <a:pt x="129" y="7"/>
                  </a:lnTo>
                  <a:lnTo>
                    <a:pt x="132" y="7"/>
                  </a:lnTo>
                  <a:lnTo>
                    <a:pt x="135" y="7"/>
                  </a:lnTo>
                  <a:lnTo>
                    <a:pt x="137" y="7"/>
                  </a:lnTo>
                  <a:lnTo>
                    <a:pt x="140" y="7"/>
                  </a:lnTo>
                  <a:lnTo>
                    <a:pt x="142" y="7"/>
                  </a:lnTo>
                  <a:lnTo>
                    <a:pt x="146" y="7"/>
                  </a:lnTo>
                  <a:lnTo>
                    <a:pt x="148" y="7"/>
                  </a:lnTo>
                  <a:lnTo>
                    <a:pt x="150" y="7"/>
                  </a:lnTo>
                  <a:lnTo>
                    <a:pt x="153" y="7"/>
                  </a:lnTo>
                  <a:lnTo>
                    <a:pt x="155" y="7"/>
                  </a:lnTo>
                  <a:lnTo>
                    <a:pt x="158" y="7"/>
                  </a:lnTo>
                  <a:lnTo>
                    <a:pt x="161" y="5"/>
                  </a:lnTo>
                  <a:lnTo>
                    <a:pt x="164" y="5"/>
                  </a:lnTo>
                  <a:lnTo>
                    <a:pt x="166" y="5"/>
                  </a:lnTo>
                  <a:lnTo>
                    <a:pt x="168" y="5"/>
                  </a:lnTo>
                  <a:lnTo>
                    <a:pt x="171" y="5"/>
                  </a:lnTo>
                  <a:lnTo>
                    <a:pt x="173" y="5"/>
                  </a:lnTo>
                  <a:lnTo>
                    <a:pt x="177" y="5"/>
                  </a:lnTo>
                  <a:lnTo>
                    <a:pt x="179" y="5"/>
                  </a:lnTo>
                  <a:lnTo>
                    <a:pt x="182" y="5"/>
                  </a:lnTo>
                  <a:lnTo>
                    <a:pt x="184" y="5"/>
                  </a:lnTo>
                  <a:lnTo>
                    <a:pt x="186" y="2"/>
                  </a:lnTo>
                  <a:lnTo>
                    <a:pt x="189" y="2"/>
                  </a:lnTo>
                  <a:lnTo>
                    <a:pt x="192" y="2"/>
                  </a:lnTo>
                  <a:lnTo>
                    <a:pt x="195" y="2"/>
                  </a:lnTo>
                  <a:lnTo>
                    <a:pt x="197" y="2"/>
                  </a:lnTo>
                  <a:lnTo>
                    <a:pt x="200" y="2"/>
                  </a:lnTo>
                  <a:lnTo>
                    <a:pt x="202" y="2"/>
                  </a:lnTo>
                  <a:lnTo>
                    <a:pt x="204" y="0"/>
                  </a:lnTo>
                  <a:lnTo>
                    <a:pt x="208" y="0"/>
                  </a:lnTo>
                  <a:lnTo>
                    <a:pt x="210" y="0"/>
                  </a:lnTo>
                  <a:lnTo>
                    <a:pt x="213" y="0"/>
                  </a:lnTo>
                  <a:lnTo>
                    <a:pt x="215" y="0"/>
                  </a:lnTo>
                  <a:lnTo>
                    <a:pt x="218" y="0"/>
                  </a:lnTo>
                  <a:lnTo>
                    <a:pt x="220" y="2"/>
                  </a:lnTo>
                  <a:lnTo>
                    <a:pt x="223" y="2"/>
                  </a:lnTo>
                  <a:lnTo>
                    <a:pt x="226" y="2"/>
                  </a:lnTo>
                  <a:lnTo>
                    <a:pt x="228" y="2"/>
                  </a:lnTo>
                  <a:lnTo>
                    <a:pt x="231" y="2"/>
                  </a:lnTo>
                  <a:lnTo>
                    <a:pt x="233" y="2"/>
                  </a:lnTo>
                  <a:lnTo>
                    <a:pt x="236" y="2"/>
                  </a:lnTo>
                  <a:lnTo>
                    <a:pt x="239" y="2"/>
                  </a:lnTo>
                  <a:lnTo>
                    <a:pt x="241" y="2"/>
                  </a:lnTo>
                  <a:lnTo>
                    <a:pt x="244" y="2"/>
                  </a:lnTo>
                  <a:lnTo>
                    <a:pt x="246" y="2"/>
                  </a:lnTo>
                  <a:lnTo>
                    <a:pt x="249" y="2"/>
                  </a:lnTo>
                  <a:lnTo>
                    <a:pt x="251" y="2"/>
                  </a:lnTo>
                  <a:lnTo>
                    <a:pt x="255" y="2"/>
                  </a:lnTo>
                  <a:lnTo>
                    <a:pt x="257" y="2"/>
                  </a:lnTo>
                  <a:lnTo>
                    <a:pt x="259" y="2"/>
                  </a:lnTo>
                  <a:lnTo>
                    <a:pt x="262" y="2"/>
                  </a:lnTo>
                  <a:lnTo>
                    <a:pt x="264" y="2"/>
                  </a:lnTo>
                  <a:lnTo>
                    <a:pt x="268" y="2"/>
                  </a:lnTo>
                  <a:lnTo>
                    <a:pt x="270" y="2"/>
                  </a:lnTo>
                  <a:lnTo>
                    <a:pt x="273" y="2"/>
                  </a:lnTo>
                  <a:lnTo>
                    <a:pt x="275" y="2"/>
                  </a:lnTo>
                  <a:lnTo>
                    <a:pt x="277" y="2"/>
                  </a:lnTo>
                  <a:lnTo>
                    <a:pt x="280" y="2"/>
                  </a:lnTo>
                  <a:lnTo>
                    <a:pt x="283" y="2"/>
                  </a:lnTo>
                  <a:lnTo>
                    <a:pt x="286" y="2"/>
                  </a:lnTo>
                  <a:lnTo>
                    <a:pt x="288" y="2"/>
                  </a:lnTo>
                  <a:lnTo>
                    <a:pt x="291" y="2"/>
                  </a:lnTo>
                  <a:lnTo>
                    <a:pt x="293" y="2"/>
                  </a:lnTo>
                  <a:lnTo>
                    <a:pt x="295" y="2"/>
                  </a:lnTo>
                  <a:lnTo>
                    <a:pt x="299" y="2"/>
                  </a:lnTo>
                  <a:lnTo>
                    <a:pt x="301" y="2"/>
                  </a:lnTo>
                  <a:lnTo>
                    <a:pt x="304" y="2"/>
                  </a:lnTo>
                  <a:lnTo>
                    <a:pt x="306" y="2"/>
                  </a:lnTo>
                  <a:lnTo>
                    <a:pt x="309" y="2"/>
                  </a:lnTo>
                  <a:lnTo>
                    <a:pt x="311" y="3"/>
                  </a:lnTo>
                  <a:lnTo>
                    <a:pt x="314" y="3"/>
                  </a:lnTo>
                  <a:lnTo>
                    <a:pt x="317" y="5"/>
                  </a:lnTo>
                  <a:lnTo>
                    <a:pt x="319" y="5"/>
                  </a:lnTo>
                  <a:lnTo>
                    <a:pt x="322" y="5"/>
                  </a:lnTo>
                  <a:lnTo>
                    <a:pt x="324"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5" name="Freeform 62"/>
            <p:cNvSpPr>
              <a:spLocks noChangeAspect="1"/>
            </p:cNvSpPr>
            <p:nvPr/>
          </p:nvSpPr>
          <p:spPr bwMode="auto">
            <a:xfrm>
              <a:off x="3095" y="3512"/>
              <a:ext cx="54" cy="12"/>
            </a:xfrm>
            <a:custGeom>
              <a:avLst/>
              <a:gdLst>
                <a:gd name="T0" fmla="*/ 0 w 326"/>
                <a:gd name="T1" fmla="*/ 0 h 76"/>
                <a:gd name="T2" fmla="*/ 0 w 326"/>
                <a:gd name="T3" fmla="*/ 0 h 76"/>
                <a:gd name="T4" fmla="*/ 0 w 326"/>
                <a:gd name="T5" fmla="*/ 0 h 76"/>
                <a:gd name="T6" fmla="*/ 0 w 326"/>
                <a:gd name="T7" fmla="*/ 0 h 76"/>
                <a:gd name="T8" fmla="*/ 0 w 326"/>
                <a:gd name="T9" fmla="*/ 0 h 76"/>
                <a:gd name="T10" fmla="*/ 0 w 326"/>
                <a:gd name="T11" fmla="*/ 0 h 76"/>
                <a:gd name="T12" fmla="*/ 0 w 326"/>
                <a:gd name="T13" fmla="*/ 0 h 76"/>
                <a:gd name="T14" fmla="*/ 0 w 326"/>
                <a:gd name="T15" fmla="*/ 0 h 76"/>
                <a:gd name="T16" fmla="*/ 0 w 326"/>
                <a:gd name="T17" fmla="*/ 0 h 76"/>
                <a:gd name="T18" fmla="*/ 0 w 326"/>
                <a:gd name="T19" fmla="*/ 0 h 76"/>
                <a:gd name="T20" fmla="*/ 0 w 326"/>
                <a:gd name="T21" fmla="*/ 0 h 76"/>
                <a:gd name="T22" fmla="*/ 0 w 326"/>
                <a:gd name="T23" fmla="*/ 0 h 76"/>
                <a:gd name="T24" fmla="*/ 0 w 326"/>
                <a:gd name="T25" fmla="*/ 0 h 76"/>
                <a:gd name="T26" fmla="*/ 0 w 326"/>
                <a:gd name="T27" fmla="*/ 0 h 76"/>
                <a:gd name="T28" fmla="*/ 0 w 326"/>
                <a:gd name="T29" fmla="*/ 0 h 76"/>
                <a:gd name="T30" fmla="*/ 0 w 326"/>
                <a:gd name="T31" fmla="*/ 0 h 76"/>
                <a:gd name="T32" fmla="*/ 0 w 326"/>
                <a:gd name="T33" fmla="*/ 0 h 76"/>
                <a:gd name="T34" fmla="*/ 0 w 326"/>
                <a:gd name="T35" fmla="*/ 0 h 76"/>
                <a:gd name="T36" fmla="*/ 0 w 326"/>
                <a:gd name="T37" fmla="*/ 0 h 76"/>
                <a:gd name="T38" fmla="*/ 0 w 326"/>
                <a:gd name="T39" fmla="*/ 0 h 76"/>
                <a:gd name="T40" fmla="*/ 0 w 326"/>
                <a:gd name="T41" fmla="*/ 0 h 76"/>
                <a:gd name="T42" fmla="*/ 0 w 326"/>
                <a:gd name="T43" fmla="*/ 0 h 76"/>
                <a:gd name="T44" fmla="*/ 0 w 326"/>
                <a:gd name="T45" fmla="*/ 0 h 76"/>
                <a:gd name="T46" fmla="*/ 0 w 326"/>
                <a:gd name="T47" fmla="*/ 0 h 76"/>
                <a:gd name="T48" fmla="*/ 0 w 326"/>
                <a:gd name="T49" fmla="*/ 0 h 76"/>
                <a:gd name="T50" fmla="*/ 0 w 326"/>
                <a:gd name="T51" fmla="*/ 0 h 76"/>
                <a:gd name="T52" fmla="*/ 0 w 326"/>
                <a:gd name="T53" fmla="*/ 0 h 76"/>
                <a:gd name="T54" fmla="*/ 0 w 326"/>
                <a:gd name="T55" fmla="*/ 0 h 76"/>
                <a:gd name="T56" fmla="*/ 0 w 326"/>
                <a:gd name="T57" fmla="*/ 0 h 76"/>
                <a:gd name="T58" fmla="*/ 0 w 326"/>
                <a:gd name="T59" fmla="*/ 0 h 76"/>
                <a:gd name="T60" fmla="*/ 0 w 326"/>
                <a:gd name="T61" fmla="*/ 0 h 76"/>
                <a:gd name="T62" fmla="*/ 0 w 326"/>
                <a:gd name="T63" fmla="*/ 0 h 76"/>
                <a:gd name="T64" fmla="*/ 0 w 326"/>
                <a:gd name="T65" fmla="*/ 0 h 76"/>
                <a:gd name="T66" fmla="*/ 0 w 326"/>
                <a:gd name="T67" fmla="*/ 0 h 76"/>
                <a:gd name="T68" fmla="*/ 0 w 326"/>
                <a:gd name="T69" fmla="*/ 0 h 76"/>
                <a:gd name="T70" fmla="*/ 0 w 326"/>
                <a:gd name="T71" fmla="*/ 0 h 76"/>
                <a:gd name="T72" fmla="*/ 0 w 326"/>
                <a:gd name="T73" fmla="*/ 0 h 76"/>
                <a:gd name="T74" fmla="*/ 0 w 326"/>
                <a:gd name="T75" fmla="*/ 0 h 76"/>
                <a:gd name="T76" fmla="*/ 0 w 326"/>
                <a:gd name="T77" fmla="*/ 0 h 76"/>
                <a:gd name="T78" fmla="*/ 0 w 326"/>
                <a:gd name="T79" fmla="*/ 0 h 76"/>
                <a:gd name="T80" fmla="*/ 0 w 326"/>
                <a:gd name="T81" fmla="*/ 0 h 76"/>
                <a:gd name="T82" fmla="*/ 0 w 326"/>
                <a:gd name="T83" fmla="*/ 0 h 76"/>
                <a:gd name="T84" fmla="*/ 0 w 326"/>
                <a:gd name="T85" fmla="*/ 0 h 76"/>
                <a:gd name="T86" fmla="*/ 0 w 326"/>
                <a:gd name="T87" fmla="*/ 0 h 76"/>
                <a:gd name="T88" fmla="*/ 0 w 326"/>
                <a:gd name="T89" fmla="*/ 0 h 76"/>
                <a:gd name="T90" fmla="*/ 0 w 326"/>
                <a:gd name="T91" fmla="*/ 0 h 76"/>
                <a:gd name="T92" fmla="*/ 0 w 326"/>
                <a:gd name="T93" fmla="*/ 0 h 76"/>
                <a:gd name="T94" fmla="*/ 0 w 326"/>
                <a:gd name="T95" fmla="*/ 0 h 76"/>
                <a:gd name="T96" fmla="*/ 0 w 326"/>
                <a:gd name="T97" fmla="*/ 0 h 76"/>
                <a:gd name="T98" fmla="*/ 0 w 326"/>
                <a:gd name="T99" fmla="*/ 0 h 76"/>
                <a:gd name="T100" fmla="*/ 0 w 326"/>
                <a:gd name="T101" fmla="*/ 0 h 76"/>
                <a:gd name="T102" fmla="*/ 0 w 326"/>
                <a:gd name="T103" fmla="*/ 0 h 76"/>
                <a:gd name="T104" fmla="*/ 0 w 326"/>
                <a:gd name="T105" fmla="*/ 0 h 76"/>
                <a:gd name="T106" fmla="*/ 0 w 326"/>
                <a:gd name="T107" fmla="*/ 0 h 76"/>
                <a:gd name="T108" fmla="*/ 0 w 326"/>
                <a:gd name="T109" fmla="*/ 0 h 76"/>
                <a:gd name="T110" fmla="*/ 0 w 326"/>
                <a:gd name="T111" fmla="*/ 0 h 76"/>
                <a:gd name="T112" fmla="*/ 0 w 326"/>
                <a:gd name="T113" fmla="*/ 0 h 76"/>
                <a:gd name="T114" fmla="*/ 0 w 326"/>
                <a:gd name="T115" fmla="*/ 0 h 76"/>
                <a:gd name="T116" fmla="*/ 0 w 326"/>
                <a:gd name="T117" fmla="*/ 0 h 76"/>
                <a:gd name="T118" fmla="*/ 0 w 326"/>
                <a:gd name="T119" fmla="*/ 0 h 76"/>
                <a:gd name="T120" fmla="*/ 0 w 326"/>
                <a:gd name="T121" fmla="*/ 0 h 76"/>
                <a:gd name="T122" fmla="*/ 0 w 326"/>
                <a:gd name="T123" fmla="*/ 0 h 76"/>
                <a:gd name="T124" fmla="*/ 0 w 326"/>
                <a:gd name="T125" fmla="*/ 0 h 7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6" h="76">
                  <a:moveTo>
                    <a:pt x="0" y="76"/>
                  </a:moveTo>
                  <a:lnTo>
                    <a:pt x="3" y="76"/>
                  </a:lnTo>
                  <a:lnTo>
                    <a:pt x="6" y="76"/>
                  </a:lnTo>
                  <a:lnTo>
                    <a:pt x="8" y="76"/>
                  </a:lnTo>
                  <a:lnTo>
                    <a:pt x="11" y="76"/>
                  </a:lnTo>
                  <a:lnTo>
                    <a:pt x="13" y="76"/>
                  </a:lnTo>
                  <a:lnTo>
                    <a:pt x="16" y="76"/>
                  </a:lnTo>
                  <a:lnTo>
                    <a:pt x="18" y="74"/>
                  </a:lnTo>
                  <a:lnTo>
                    <a:pt x="22" y="74"/>
                  </a:lnTo>
                  <a:lnTo>
                    <a:pt x="24" y="74"/>
                  </a:lnTo>
                  <a:lnTo>
                    <a:pt x="26" y="74"/>
                  </a:lnTo>
                  <a:lnTo>
                    <a:pt x="29" y="74"/>
                  </a:lnTo>
                  <a:lnTo>
                    <a:pt x="31" y="71"/>
                  </a:lnTo>
                  <a:lnTo>
                    <a:pt x="34" y="71"/>
                  </a:lnTo>
                  <a:lnTo>
                    <a:pt x="37" y="71"/>
                  </a:lnTo>
                  <a:lnTo>
                    <a:pt x="40" y="71"/>
                  </a:lnTo>
                  <a:lnTo>
                    <a:pt x="42" y="71"/>
                  </a:lnTo>
                  <a:lnTo>
                    <a:pt x="44" y="68"/>
                  </a:lnTo>
                  <a:lnTo>
                    <a:pt x="47" y="68"/>
                  </a:lnTo>
                  <a:lnTo>
                    <a:pt x="49" y="68"/>
                  </a:lnTo>
                  <a:lnTo>
                    <a:pt x="53" y="68"/>
                  </a:lnTo>
                  <a:lnTo>
                    <a:pt x="55" y="68"/>
                  </a:lnTo>
                  <a:lnTo>
                    <a:pt x="58" y="68"/>
                  </a:lnTo>
                  <a:lnTo>
                    <a:pt x="60" y="68"/>
                  </a:lnTo>
                  <a:lnTo>
                    <a:pt x="62" y="65"/>
                  </a:lnTo>
                  <a:lnTo>
                    <a:pt x="66" y="65"/>
                  </a:lnTo>
                  <a:lnTo>
                    <a:pt x="68" y="65"/>
                  </a:lnTo>
                  <a:lnTo>
                    <a:pt x="71" y="65"/>
                  </a:lnTo>
                  <a:lnTo>
                    <a:pt x="73" y="65"/>
                  </a:lnTo>
                  <a:lnTo>
                    <a:pt x="76" y="65"/>
                  </a:lnTo>
                  <a:lnTo>
                    <a:pt x="78" y="63"/>
                  </a:lnTo>
                  <a:lnTo>
                    <a:pt x="80" y="63"/>
                  </a:lnTo>
                  <a:lnTo>
                    <a:pt x="84" y="63"/>
                  </a:lnTo>
                  <a:lnTo>
                    <a:pt x="86" y="63"/>
                  </a:lnTo>
                  <a:lnTo>
                    <a:pt x="89" y="63"/>
                  </a:lnTo>
                  <a:lnTo>
                    <a:pt x="91" y="63"/>
                  </a:lnTo>
                  <a:lnTo>
                    <a:pt x="94" y="60"/>
                  </a:lnTo>
                  <a:lnTo>
                    <a:pt x="97" y="60"/>
                  </a:lnTo>
                  <a:lnTo>
                    <a:pt x="99" y="60"/>
                  </a:lnTo>
                  <a:lnTo>
                    <a:pt x="102" y="60"/>
                  </a:lnTo>
                  <a:lnTo>
                    <a:pt x="104" y="60"/>
                  </a:lnTo>
                  <a:lnTo>
                    <a:pt x="107" y="60"/>
                  </a:lnTo>
                  <a:lnTo>
                    <a:pt x="109" y="58"/>
                  </a:lnTo>
                  <a:lnTo>
                    <a:pt x="113" y="58"/>
                  </a:lnTo>
                  <a:lnTo>
                    <a:pt x="115" y="58"/>
                  </a:lnTo>
                  <a:lnTo>
                    <a:pt x="117" y="58"/>
                  </a:lnTo>
                  <a:lnTo>
                    <a:pt x="120" y="58"/>
                  </a:lnTo>
                  <a:lnTo>
                    <a:pt x="122" y="58"/>
                  </a:lnTo>
                  <a:lnTo>
                    <a:pt x="125" y="58"/>
                  </a:lnTo>
                  <a:lnTo>
                    <a:pt x="128" y="58"/>
                  </a:lnTo>
                  <a:lnTo>
                    <a:pt x="131" y="56"/>
                  </a:lnTo>
                  <a:lnTo>
                    <a:pt x="133" y="56"/>
                  </a:lnTo>
                  <a:lnTo>
                    <a:pt x="135" y="56"/>
                  </a:lnTo>
                  <a:lnTo>
                    <a:pt x="138" y="56"/>
                  </a:lnTo>
                  <a:lnTo>
                    <a:pt x="140" y="56"/>
                  </a:lnTo>
                  <a:lnTo>
                    <a:pt x="144" y="52"/>
                  </a:lnTo>
                  <a:lnTo>
                    <a:pt x="146" y="52"/>
                  </a:lnTo>
                  <a:lnTo>
                    <a:pt x="149" y="52"/>
                  </a:lnTo>
                  <a:lnTo>
                    <a:pt x="151" y="52"/>
                  </a:lnTo>
                  <a:lnTo>
                    <a:pt x="153" y="50"/>
                  </a:lnTo>
                  <a:lnTo>
                    <a:pt x="156" y="50"/>
                  </a:lnTo>
                  <a:lnTo>
                    <a:pt x="159" y="50"/>
                  </a:lnTo>
                  <a:lnTo>
                    <a:pt x="162" y="47"/>
                  </a:lnTo>
                  <a:lnTo>
                    <a:pt x="164" y="47"/>
                  </a:lnTo>
                  <a:lnTo>
                    <a:pt x="167" y="47"/>
                  </a:lnTo>
                  <a:lnTo>
                    <a:pt x="169" y="45"/>
                  </a:lnTo>
                  <a:lnTo>
                    <a:pt x="173" y="45"/>
                  </a:lnTo>
                  <a:lnTo>
                    <a:pt x="175" y="42"/>
                  </a:lnTo>
                  <a:lnTo>
                    <a:pt x="177" y="42"/>
                  </a:lnTo>
                  <a:lnTo>
                    <a:pt x="180" y="42"/>
                  </a:lnTo>
                  <a:lnTo>
                    <a:pt x="182" y="42"/>
                  </a:lnTo>
                  <a:lnTo>
                    <a:pt x="185" y="40"/>
                  </a:lnTo>
                  <a:lnTo>
                    <a:pt x="188" y="40"/>
                  </a:lnTo>
                  <a:lnTo>
                    <a:pt x="191" y="40"/>
                  </a:lnTo>
                  <a:lnTo>
                    <a:pt x="193" y="40"/>
                  </a:lnTo>
                  <a:lnTo>
                    <a:pt x="195" y="36"/>
                  </a:lnTo>
                  <a:lnTo>
                    <a:pt x="198" y="36"/>
                  </a:lnTo>
                  <a:lnTo>
                    <a:pt x="200" y="36"/>
                  </a:lnTo>
                  <a:lnTo>
                    <a:pt x="204" y="36"/>
                  </a:lnTo>
                  <a:lnTo>
                    <a:pt x="206" y="34"/>
                  </a:lnTo>
                  <a:lnTo>
                    <a:pt x="209" y="34"/>
                  </a:lnTo>
                  <a:lnTo>
                    <a:pt x="211" y="34"/>
                  </a:lnTo>
                  <a:lnTo>
                    <a:pt x="213" y="34"/>
                  </a:lnTo>
                  <a:lnTo>
                    <a:pt x="216" y="31"/>
                  </a:lnTo>
                  <a:lnTo>
                    <a:pt x="219" y="31"/>
                  </a:lnTo>
                  <a:lnTo>
                    <a:pt x="222" y="31"/>
                  </a:lnTo>
                  <a:lnTo>
                    <a:pt x="224" y="29"/>
                  </a:lnTo>
                  <a:lnTo>
                    <a:pt x="227" y="29"/>
                  </a:lnTo>
                  <a:lnTo>
                    <a:pt x="229" y="29"/>
                  </a:lnTo>
                  <a:lnTo>
                    <a:pt x="231" y="26"/>
                  </a:lnTo>
                  <a:lnTo>
                    <a:pt x="235" y="26"/>
                  </a:lnTo>
                  <a:lnTo>
                    <a:pt x="237" y="27"/>
                  </a:lnTo>
                  <a:lnTo>
                    <a:pt x="240" y="23"/>
                  </a:lnTo>
                  <a:lnTo>
                    <a:pt x="242" y="23"/>
                  </a:lnTo>
                  <a:lnTo>
                    <a:pt x="245" y="21"/>
                  </a:lnTo>
                  <a:lnTo>
                    <a:pt x="247" y="21"/>
                  </a:lnTo>
                  <a:lnTo>
                    <a:pt x="250" y="21"/>
                  </a:lnTo>
                  <a:lnTo>
                    <a:pt x="253" y="18"/>
                  </a:lnTo>
                  <a:lnTo>
                    <a:pt x="255" y="18"/>
                  </a:lnTo>
                  <a:lnTo>
                    <a:pt x="258" y="18"/>
                  </a:lnTo>
                  <a:lnTo>
                    <a:pt x="260" y="18"/>
                  </a:lnTo>
                  <a:lnTo>
                    <a:pt x="263" y="18"/>
                  </a:lnTo>
                  <a:lnTo>
                    <a:pt x="266" y="18"/>
                  </a:lnTo>
                  <a:lnTo>
                    <a:pt x="268" y="16"/>
                  </a:lnTo>
                  <a:lnTo>
                    <a:pt x="271" y="16"/>
                  </a:lnTo>
                  <a:lnTo>
                    <a:pt x="273" y="16"/>
                  </a:lnTo>
                  <a:lnTo>
                    <a:pt x="276" y="16"/>
                  </a:lnTo>
                  <a:lnTo>
                    <a:pt x="278" y="16"/>
                  </a:lnTo>
                  <a:lnTo>
                    <a:pt x="282" y="13"/>
                  </a:lnTo>
                  <a:lnTo>
                    <a:pt x="284" y="13"/>
                  </a:lnTo>
                  <a:lnTo>
                    <a:pt x="286" y="13"/>
                  </a:lnTo>
                  <a:lnTo>
                    <a:pt x="289" y="11"/>
                  </a:lnTo>
                  <a:lnTo>
                    <a:pt x="291" y="11"/>
                  </a:lnTo>
                  <a:lnTo>
                    <a:pt x="295" y="11"/>
                  </a:lnTo>
                  <a:lnTo>
                    <a:pt x="297" y="7"/>
                  </a:lnTo>
                  <a:lnTo>
                    <a:pt x="300" y="7"/>
                  </a:lnTo>
                  <a:lnTo>
                    <a:pt x="302" y="5"/>
                  </a:lnTo>
                  <a:lnTo>
                    <a:pt x="304" y="5"/>
                  </a:lnTo>
                  <a:lnTo>
                    <a:pt x="307" y="5"/>
                  </a:lnTo>
                  <a:lnTo>
                    <a:pt x="309" y="2"/>
                  </a:lnTo>
                  <a:lnTo>
                    <a:pt x="313" y="2"/>
                  </a:lnTo>
                  <a:lnTo>
                    <a:pt x="315" y="2"/>
                  </a:lnTo>
                  <a:lnTo>
                    <a:pt x="318" y="2"/>
                  </a:lnTo>
                  <a:lnTo>
                    <a:pt x="320" y="2"/>
                  </a:lnTo>
                  <a:lnTo>
                    <a:pt x="322" y="2"/>
                  </a:lnTo>
                  <a:lnTo>
                    <a:pt x="326"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6" name="Freeform 63"/>
            <p:cNvSpPr>
              <a:spLocks noChangeAspect="1"/>
            </p:cNvSpPr>
            <p:nvPr/>
          </p:nvSpPr>
          <p:spPr bwMode="auto">
            <a:xfrm>
              <a:off x="3149" y="3512"/>
              <a:ext cx="54" cy="3"/>
            </a:xfrm>
            <a:custGeom>
              <a:avLst/>
              <a:gdLst>
                <a:gd name="T0" fmla="*/ 0 w 324"/>
                <a:gd name="T1" fmla="*/ 0 h 22"/>
                <a:gd name="T2" fmla="*/ 0 w 324"/>
                <a:gd name="T3" fmla="*/ 0 h 22"/>
                <a:gd name="T4" fmla="*/ 0 w 324"/>
                <a:gd name="T5" fmla="*/ 0 h 22"/>
                <a:gd name="T6" fmla="*/ 0 w 324"/>
                <a:gd name="T7" fmla="*/ 0 h 22"/>
                <a:gd name="T8" fmla="*/ 0 w 324"/>
                <a:gd name="T9" fmla="*/ 0 h 22"/>
                <a:gd name="T10" fmla="*/ 0 w 324"/>
                <a:gd name="T11" fmla="*/ 0 h 22"/>
                <a:gd name="T12" fmla="*/ 0 w 324"/>
                <a:gd name="T13" fmla="*/ 0 h 22"/>
                <a:gd name="T14" fmla="*/ 0 w 324"/>
                <a:gd name="T15" fmla="*/ 0 h 22"/>
                <a:gd name="T16" fmla="*/ 0 w 324"/>
                <a:gd name="T17" fmla="*/ 0 h 22"/>
                <a:gd name="T18" fmla="*/ 0 w 324"/>
                <a:gd name="T19" fmla="*/ 0 h 22"/>
                <a:gd name="T20" fmla="*/ 0 w 324"/>
                <a:gd name="T21" fmla="*/ 0 h 22"/>
                <a:gd name="T22" fmla="*/ 0 w 324"/>
                <a:gd name="T23" fmla="*/ 0 h 22"/>
                <a:gd name="T24" fmla="*/ 0 w 324"/>
                <a:gd name="T25" fmla="*/ 0 h 22"/>
                <a:gd name="T26" fmla="*/ 0 w 324"/>
                <a:gd name="T27" fmla="*/ 0 h 22"/>
                <a:gd name="T28" fmla="*/ 0 w 324"/>
                <a:gd name="T29" fmla="*/ 0 h 22"/>
                <a:gd name="T30" fmla="*/ 0 w 324"/>
                <a:gd name="T31" fmla="*/ 0 h 22"/>
                <a:gd name="T32" fmla="*/ 0 w 324"/>
                <a:gd name="T33" fmla="*/ 0 h 22"/>
                <a:gd name="T34" fmla="*/ 0 w 324"/>
                <a:gd name="T35" fmla="*/ 0 h 22"/>
                <a:gd name="T36" fmla="*/ 0 w 324"/>
                <a:gd name="T37" fmla="*/ 0 h 22"/>
                <a:gd name="T38" fmla="*/ 0 w 324"/>
                <a:gd name="T39" fmla="*/ 0 h 22"/>
                <a:gd name="T40" fmla="*/ 0 w 324"/>
                <a:gd name="T41" fmla="*/ 0 h 22"/>
                <a:gd name="T42" fmla="*/ 0 w 324"/>
                <a:gd name="T43" fmla="*/ 0 h 22"/>
                <a:gd name="T44" fmla="*/ 0 w 324"/>
                <a:gd name="T45" fmla="*/ 0 h 22"/>
                <a:gd name="T46" fmla="*/ 0 w 324"/>
                <a:gd name="T47" fmla="*/ 0 h 22"/>
                <a:gd name="T48" fmla="*/ 0 w 324"/>
                <a:gd name="T49" fmla="*/ 0 h 22"/>
                <a:gd name="T50" fmla="*/ 0 w 324"/>
                <a:gd name="T51" fmla="*/ 0 h 22"/>
                <a:gd name="T52" fmla="*/ 0 w 324"/>
                <a:gd name="T53" fmla="*/ 0 h 22"/>
                <a:gd name="T54" fmla="*/ 0 w 324"/>
                <a:gd name="T55" fmla="*/ 0 h 22"/>
                <a:gd name="T56" fmla="*/ 0 w 324"/>
                <a:gd name="T57" fmla="*/ 0 h 22"/>
                <a:gd name="T58" fmla="*/ 0 w 324"/>
                <a:gd name="T59" fmla="*/ 0 h 22"/>
                <a:gd name="T60" fmla="*/ 0 w 324"/>
                <a:gd name="T61" fmla="*/ 0 h 22"/>
                <a:gd name="T62" fmla="*/ 0 w 324"/>
                <a:gd name="T63" fmla="*/ 0 h 22"/>
                <a:gd name="T64" fmla="*/ 0 w 324"/>
                <a:gd name="T65" fmla="*/ 0 h 22"/>
                <a:gd name="T66" fmla="*/ 0 w 324"/>
                <a:gd name="T67" fmla="*/ 0 h 22"/>
                <a:gd name="T68" fmla="*/ 0 w 324"/>
                <a:gd name="T69" fmla="*/ 0 h 22"/>
                <a:gd name="T70" fmla="*/ 0 w 324"/>
                <a:gd name="T71" fmla="*/ 0 h 22"/>
                <a:gd name="T72" fmla="*/ 0 w 324"/>
                <a:gd name="T73" fmla="*/ 0 h 22"/>
                <a:gd name="T74" fmla="*/ 0 w 324"/>
                <a:gd name="T75" fmla="*/ 0 h 22"/>
                <a:gd name="T76" fmla="*/ 0 w 324"/>
                <a:gd name="T77" fmla="*/ 0 h 22"/>
                <a:gd name="T78" fmla="*/ 0 w 324"/>
                <a:gd name="T79" fmla="*/ 0 h 22"/>
                <a:gd name="T80" fmla="*/ 0 w 324"/>
                <a:gd name="T81" fmla="*/ 0 h 22"/>
                <a:gd name="T82" fmla="*/ 0 w 324"/>
                <a:gd name="T83" fmla="*/ 0 h 22"/>
                <a:gd name="T84" fmla="*/ 0 w 324"/>
                <a:gd name="T85" fmla="*/ 0 h 22"/>
                <a:gd name="T86" fmla="*/ 0 w 324"/>
                <a:gd name="T87" fmla="*/ 0 h 22"/>
                <a:gd name="T88" fmla="*/ 0 w 324"/>
                <a:gd name="T89" fmla="*/ 0 h 22"/>
                <a:gd name="T90" fmla="*/ 0 w 324"/>
                <a:gd name="T91" fmla="*/ 0 h 22"/>
                <a:gd name="T92" fmla="*/ 0 w 324"/>
                <a:gd name="T93" fmla="*/ 0 h 22"/>
                <a:gd name="T94" fmla="*/ 0 w 324"/>
                <a:gd name="T95" fmla="*/ 0 h 22"/>
                <a:gd name="T96" fmla="*/ 0 w 324"/>
                <a:gd name="T97" fmla="*/ 0 h 22"/>
                <a:gd name="T98" fmla="*/ 0 w 324"/>
                <a:gd name="T99" fmla="*/ 0 h 22"/>
                <a:gd name="T100" fmla="*/ 0 w 324"/>
                <a:gd name="T101" fmla="*/ 0 h 22"/>
                <a:gd name="T102" fmla="*/ 0 w 324"/>
                <a:gd name="T103" fmla="*/ 0 h 22"/>
                <a:gd name="T104" fmla="*/ 0 w 324"/>
                <a:gd name="T105" fmla="*/ 0 h 22"/>
                <a:gd name="T106" fmla="*/ 0 w 324"/>
                <a:gd name="T107" fmla="*/ 0 h 22"/>
                <a:gd name="T108" fmla="*/ 0 w 324"/>
                <a:gd name="T109" fmla="*/ 0 h 22"/>
                <a:gd name="T110" fmla="*/ 0 w 324"/>
                <a:gd name="T111" fmla="*/ 0 h 22"/>
                <a:gd name="T112" fmla="*/ 0 w 324"/>
                <a:gd name="T113" fmla="*/ 0 h 22"/>
                <a:gd name="T114" fmla="*/ 0 w 324"/>
                <a:gd name="T115" fmla="*/ 0 h 22"/>
                <a:gd name="T116" fmla="*/ 0 w 324"/>
                <a:gd name="T117" fmla="*/ 0 h 22"/>
                <a:gd name="T118" fmla="*/ 0 w 324"/>
                <a:gd name="T119" fmla="*/ 0 h 22"/>
                <a:gd name="T120" fmla="*/ 0 w 324"/>
                <a:gd name="T121" fmla="*/ 0 h 22"/>
                <a:gd name="T122" fmla="*/ 0 w 324"/>
                <a:gd name="T123" fmla="*/ 0 h 22"/>
                <a:gd name="T124" fmla="*/ 0 w 324"/>
                <a:gd name="T125" fmla="*/ 0 h 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22">
                  <a:moveTo>
                    <a:pt x="0" y="8"/>
                  </a:moveTo>
                  <a:lnTo>
                    <a:pt x="2" y="8"/>
                  </a:lnTo>
                  <a:lnTo>
                    <a:pt x="5" y="8"/>
                  </a:lnTo>
                  <a:lnTo>
                    <a:pt x="7" y="8"/>
                  </a:lnTo>
                  <a:lnTo>
                    <a:pt x="10" y="8"/>
                  </a:lnTo>
                  <a:lnTo>
                    <a:pt x="12" y="8"/>
                  </a:lnTo>
                  <a:lnTo>
                    <a:pt x="15" y="8"/>
                  </a:lnTo>
                  <a:lnTo>
                    <a:pt x="18" y="8"/>
                  </a:lnTo>
                  <a:lnTo>
                    <a:pt x="20" y="8"/>
                  </a:lnTo>
                  <a:lnTo>
                    <a:pt x="23" y="5"/>
                  </a:lnTo>
                  <a:lnTo>
                    <a:pt x="25" y="6"/>
                  </a:lnTo>
                  <a:lnTo>
                    <a:pt x="28" y="6"/>
                  </a:lnTo>
                  <a:lnTo>
                    <a:pt x="31" y="6"/>
                  </a:lnTo>
                  <a:lnTo>
                    <a:pt x="33" y="6"/>
                  </a:lnTo>
                  <a:lnTo>
                    <a:pt x="36" y="6"/>
                  </a:lnTo>
                  <a:lnTo>
                    <a:pt x="38" y="6"/>
                  </a:lnTo>
                  <a:lnTo>
                    <a:pt x="41" y="3"/>
                  </a:lnTo>
                  <a:lnTo>
                    <a:pt x="43" y="3"/>
                  </a:lnTo>
                  <a:lnTo>
                    <a:pt x="47" y="3"/>
                  </a:lnTo>
                  <a:lnTo>
                    <a:pt x="49" y="3"/>
                  </a:lnTo>
                  <a:lnTo>
                    <a:pt x="51" y="3"/>
                  </a:lnTo>
                  <a:lnTo>
                    <a:pt x="54" y="3"/>
                  </a:lnTo>
                  <a:lnTo>
                    <a:pt x="56" y="3"/>
                  </a:lnTo>
                  <a:lnTo>
                    <a:pt x="59" y="3"/>
                  </a:lnTo>
                  <a:lnTo>
                    <a:pt x="62" y="3"/>
                  </a:lnTo>
                  <a:lnTo>
                    <a:pt x="65" y="3"/>
                  </a:lnTo>
                  <a:lnTo>
                    <a:pt x="67" y="3"/>
                  </a:lnTo>
                  <a:lnTo>
                    <a:pt x="69" y="3"/>
                  </a:lnTo>
                  <a:lnTo>
                    <a:pt x="72" y="0"/>
                  </a:lnTo>
                  <a:lnTo>
                    <a:pt x="74" y="0"/>
                  </a:lnTo>
                  <a:lnTo>
                    <a:pt x="78" y="0"/>
                  </a:lnTo>
                  <a:lnTo>
                    <a:pt x="80" y="0"/>
                  </a:lnTo>
                  <a:lnTo>
                    <a:pt x="83" y="0"/>
                  </a:lnTo>
                  <a:lnTo>
                    <a:pt x="85" y="0"/>
                  </a:lnTo>
                  <a:lnTo>
                    <a:pt x="87" y="0"/>
                  </a:lnTo>
                  <a:lnTo>
                    <a:pt x="90" y="0"/>
                  </a:lnTo>
                  <a:lnTo>
                    <a:pt x="93" y="0"/>
                  </a:lnTo>
                  <a:lnTo>
                    <a:pt x="96" y="0"/>
                  </a:lnTo>
                  <a:lnTo>
                    <a:pt x="98" y="0"/>
                  </a:lnTo>
                  <a:lnTo>
                    <a:pt x="101" y="3"/>
                  </a:lnTo>
                  <a:lnTo>
                    <a:pt x="103" y="3"/>
                  </a:lnTo>
                  <a:lnTo>
                    <a:pt x="105" y="3"/>
                  </a:lnTo>
                  <a:lnTo>
                    <a:pt x="109" y="3"/>
                  </a:lnTo>
                  <a:lnTo>
                    <a:pt x="111" y="3"/>
                  </a:lnTo>
                  <a:lnTo>
                    <a:pt x="114" y="3"/>
                  </a:lnTo>
                  <a:lnTo>
                    <a:pt x="116" y="3"/>
                  </a:lnTo>
                  <a:lnTo>
                    <a:pt x="119" y="3"/>
                  </a:lnTo>
                  <a:lnTo>
                    <a:pt x="122" y="3"/>
                  </a:lnTo>
                  <a:lnTo>
                    <a:pt x="124" y="3"/>
                  </a:lnTo>
                  <a:lnTo>
                    <a:pt x="127" y="3"/>
                  </a:lnTo>
                  <a:lnTo>
                    <a:pt x="129" y="6"/>
                  </a:lnTo>
                  <a:lnTo>
                    <a:pt x="132" y="6"/>
                  </a:lnTo>
                  <a:lnTo>
                    <a:pt x="134" y="6"/>
                  </a:lnTo>
                  <a:lnTo>
                    <a:pt x="138" y="6"/>
                  </a:lnTo>
                  <a:lnTo>
                    <a:pt x="140" y="6"/>
                  </a:lnTo>
                  <a:lnTo>
                    <a:pt x="142" y="6"/>
                  </a:lnTo>
                  <a:lnTo>
                    <a:pt x="145" y="8"/>
                  </a:lnTo>
                  <a:lnTo>
                    <a:pt x="147" y="8"/>
                  </a:lnTo>
                  <a:lnTo>
                    <a:pt x="150" y="8"/>
                  </a:lnTo>
                  <a:lnTo>
                    <a:pt x="153" y="8"/>
                  </a:lnTo>
                  <a:lnTo>
                    <a:pt x="156" y="8"/>
                  </a:lnTo>
                  <a:lnTo>
                    <a:pt x="158" y="11"/>
                  </a:lnTo>
                  <a:lnTo>
                    <a:pt x="160" y="11"/>
                  </a:lnTo>
                  <a:lnTo>
                    <a:pt x="163" y="11"/>
                  </a:lnTo>
                  <a:lnTo>
                    <a:pt x="165" y="11"/>
                  </a:lnTo>
                  <a:lnTo>
                    <a:pt x="169" y="11"/>
                  </a:lnTo>
                  <a:lnTo>
                    <a:pt x="171" y="11"/>
                  </a:lnTo>
                  <a:lnTo>
                    <a:pt x="174" y="11"/>
                  </a:lnTo>
                  <a:lnTo>
                    <a:pt x="176" y="13"/>
                  </a:lnTo>
                  <a:lnTo>
                    <a:pt x="178" y="13"/>
                  </a:lnTo>
                  <a:lnTo>
                    <a:pt x="181" y="13"/>
                  </a:lnTo>
                  <a:lnTo>
                    <a:pt x="184" y="13"/>
                  </a:lnTo>
                  <a:lnTo>
                    <a:pt x="187" y="13"/>
                  </a:lnTo>
                  <a:lnTo>
                    <a:pt x="189" y="13"/>
                  </a:lnTo>
                  <a:lnTo>
                    <a:pt x="192" y="17"/>
                  </a:lnTo>
                  <a:lnTo>
                    <a:pt x="194" y="17"/>
                  </a:lnTo>
                  <a:lnTo>
                    <a:pt x="196" y="17"/>
                  </a:lnTo>
                  <a:lnTo>
                    <a:pt x="200" y="17"/>
                  </a:lnTo>
                  <a:lnTo>
                    <a:pt x="202" y="17"/>
                  </a:lnTo>
                  <a:lnTo>
                    <a:pt x="205" y="20"/>
                  </a:lnTo>
                  <a:lnTo>
                    <a:pt x="207" y="20"/>
                  </a:lnTo>
                  <a:lnTo>
                    <a:pt x="210" y="20"/>
                  </a:lnTo>
                  <a:lnTo>
                    <a:pt x="212" y="20"/>
                  </a:lnTo>
                  <a:lnTo>
                    <a:pt x="215" y="20"/>
                  </a:lnTo>
                  <a:lnTo>
                    <a:pt x="218" y="20"/>
                  </a:lnTo>
                  <a:lnTo>
                    <a:pt x="220" y="22"/>
                  </a:lnTo>
                  <a:lnTo>
                    <a:pt x="223" y="22"/>
                  </a:lnTo>
                  <a:lnTo>
                    <a:pt x="225" y="22"/>
                  </a:lnTo>
                  <a:lnTo>
                    <a:pt x="229" y="22"/>
                  </a:lnTo>
                  <a:lnTo>
                    <a:pt x="231" y="22"/>
                  </a:lnTo>
                  <a:lnTo>
                    <a:pt x="233" y="22"/>
                  </a:lnTo>
                  <a:lnTo>
                    <a:pt x="236" y="22"/>
                  </a:lnTo>
                  <a:lnTo>
                    <a:pt x="238" y="22"/>
                  </a:lnTo>
                  <a:lnTo>
                    <a:pt x="241" y="22"/>
                  </a:lnTo>
                  <a:lnTo>
                    <a:pt x="244" y="22"/>
                  </a:lnTo>
                  <a:lnTo>
                    <a:pt x="247" y="22"/>
                  </a:lnTo>
                  <a:lnTo>
                    <a:pt x="249" y="22"/>
                  </a:lnTo>
                  <a:lnTo>
                    <a:pt x="251" y="22"/>
                  </a:lnTo>
                  <a:lnTo>
                    <a:pt x="254" y="22"/>
                  </a:lnTo>
                  <a:lnTo>
                    <a:pt x="256" y="22"/>
                  </a:lnTo>
                  <a:lnTo>
                    <a:pt x="260" y="22"/>
                  </a:lnTo>
                  <a:lnTo>
                    <a:pt x="262" y="22"/>
                  </a:lnTo>
                  <a:lnTo>
                    <a:pt x="265" y="22"/>
                  </a:lnTo>
                  <a:lnTo>
                    <a:pt x="267" y="22"/>
                  </a:lnTo>
                  <a:lnTo>
                    <a:pt x="269" y="22"/>
                  </a:lnTo>
                  <a:lnTo>
                    <a:pt x="272" y="22"/>
                  </a:lnTo>
                  <a:lnTo>
                    <a:pt x="275" y="22"/>
                  </a:lnTo>
                  <a:lnTo>
                    <a:pt x="278" y="22"/>
                  </a:lnTo>
                  <a:lnTo>
                    <a:pt x="280" y="22"/>
                  </a:lnTo>
                  <a:lnTo>
                    <a:pt x="283" y="20"/>
                  </a:lnTo>
                  <a:lnTo>
                    <a:pt x="285" y="20"/>
                  </a:lnTo>
                  <a:lnTo>
                    <a:pt x="287" y="20"/>
                  </a:lnTo>
                  <a:lnTo>
                    <a:pt x="291" y="20"/>
                  </a:lnTo>
                  <a:lnTo>
                    <a:pt x="293" y="20"/>
                  </a:lnTo>
                  <a:lnTo>
                    <a:pt x="296" y="20"/>
                  </a:lnTo>
                  <a:lnTo>
                    <a:pt x="298" y="20"/>
                  </a:lnTo>
                  <a:lnTo>
                    <a:pt x="301" y="20"/>
                  </a:lnTo>
                  <a:lnTo>
                    <a:pt x="303" y="20"/>
                  </a:lnTo>
                  <a:lnTo>
                    <a:pt x="306" y="20"/>
                  </a:lnTo>
                  <a:lnTo>
                    <a:pt x="309" y="20"/>
                  </a:lnTo>
                  <a:lnTo>
                    <a:pt x="311" y="20"/>
                  </a:lnTo>
                  <a:lnTo>
                    <a:pt x="314" y="20"/>
                  </a:lnTo>
                  <a:lnTo>
                    <a:pt x="316" y="20"/>
                  </a:lnTo>
                  <a:lnTo>
                    <a:pt x="319" y="20"/>
                  </a:lnTo>
                  <a:lnTo>
                    <a:pt x="322" y="20"/>
                  </a:lnTo>
                  <a:lnTo>
                    <a:pt x="324" y="2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 name="Freeform 64"/>
            <p:cNvSpPr>
              <a:spLocks noChangeAspect="1"/>
            </p:cNvSpPr>
            <p:nvPr/>
          </p:nvSpPr>
          <p:spPr bwMode="auto">
            <a:xfrm>
              <a:off x="3203" y="3502"/>
              <a:ext cx="55" cy="13"/>
            </a:xfrm>
            <a:custGeom>
              <a:avLst/>
              <a:gdLst>
                <a:gd name="T0" fmla="*/ 0 w 325"/>
                <a:gd name="T1" fmla="*/ 0 h 85"/>
                <a:gd name="T2" fmla="*/ 0 w 325"/>
                <a:gd name="T3" fmla="*/ 0 h 85"/>
                <a:gd name="T4" fmla="*/ 0 w 325"/>
                <a:gd name="T5" fmla="*/ 0 h 85"/>
                <a:gd name="T6" fmla="*/ 0 w 325"/>
                <a:gd name="T7" fmla="*/ 0 h 85"/>
                <a:gd name="T8" fmla="*/ 0 w 325"/>
                <a:gd name="T9" fmla="*/ 0 h 85"/>
                <a:gd name="T10" fmla="*/ 0 w 325"/>
                <a:gd name="T11" fmla="*/ 0 h 85"/>
                <a:gd name="T12" fmla="*/ 0 w 325"/>
                <a:gd name="T13" fmla="*/ 0 h 85"/>
                <a:gd name="T14" fmla="*/ 0 w 325"/>
                <a:gd name="T15" fmla="*/ 0 h 85"/>
                <a:gd name="T16" fmla="*/ 0 w 325"/>
                <a:gd name="T17" fmla="*/ 0 h 85"/>
                <a:gd name="T18" fmla="*/ 0 w 325"/>
                <a:gd name="T19" fmla="*/ 0 h 85"/>
                <a:gd name="T20" fmla="*/ 0 w 325"/>
                <a:gd name="T21" fmla="*/ 0 h 85"/>
                <a:gd name="T22" fmla="*/ 0 w 325"/>
                <a:gd name="T23" fmla="*/ 0 h 85"/>
                <a:gd name="T24" fmla="*/ 0 w 325"/>
                <a:gd name="T25" fmla="*/ 0 h 85"/>
                <a:gd name="T26" fmla="*/ 0 w 325"/>
                <a:gd name="T27" fmla="*/ 0 h 85"/>
                <a:gd name="T28" fmla="*/ 0 w 325"/>
                <a:gd name="T29" fmla="*/ 0 h 85"/>
                <a:gd name="T30" fmla="*/ 0 w 325"/>
                <a:gd name="T31" fmla="*/ 0 h 85"/>
                <a:gd name="T32" fmla="*/ 0 w 325"/>
                <a:gd name="T33" fmla="*/ 0 h 85"/>
                <a:gd name="T34" fmla="*/ 0 w 325"/>
                <a:gd name="T35" fmla="*/ 0 h 85"/>
                <a:gd name="T36" fmla="*/ 0 w 325"/>
                <a:gd name="T37" fmla="*/ 0 h 85"/>
                <a:gd name="T38" fmla="*/ 0 w 325"/>
                <a:gd name="T39" fmla="*/ 0 h 85"/>
                <a:gd name="T40" fmla="*/ 0 w 325"/>
                <a:gd name="T41" fmla="*/ 0 h 85"/>
                <a:gd name="T42" fmla="*/ 0 w 325"/>
                <a:gd name="T43" fmla="*/ 0 h 85"/>
                <a:gd name="T44" fmla="*/ 0 w 325"/>
                <a:gd name="T45" fmla="*/ 0 h 85"/>
                <a:gd name="T46" fmla="*/ 0 w 325"/>
                <a:gd name="T47" fmla="*/ 0 h 85"/>
                <a:gd name="T48" fmla="*/ 0 w 325"/>
                <a:gd name="T49" fmla="*/ 0 h 85"/>
                <a:gd name="T50" fmla="*/ 0 w 325"/>
                <a:gd name="T51" fmla="*/ 0 h 85"/>
                <a:gd name="T52" fmla="*/ 0 w 325"/>
                <a:gd name="T53" fmla="*/ 0 h 85"/>
                <a:gd name="T54" fmla="*/ 0 w 325"/>
                <a:gd name="T55" fmla="*/ 0 h 85"/>
                <a:gd name="T56" fmla="*/ 0 w 325"/>
                <a:gd name="T57" fmla="*/ 0 h 85"/>
                <a:gd name="T58" fmla="*/ 0 w 325"/>
                <a:gd name="T59" fmla="*/ 0 h 85"/>
                <a:gd name="T60" fmla="*/ 0 w 325"/>
                <a:gd name="T61" fmla="*/ 0 h 85"/>
                <a:gd name="T62" fmla="*/ 0 w 325"/>
                <a:gd name="T63" fmla="*/ 0 h 85"/>
                <a:gd name="T64" fmla="*/ 0 w 325"/>
                <a:gd name="T65" fmla="*/ 0 h 85"/>
                <a:gd name="T66" fmla="*/ 0 w 325"/>
                <a:gd name="T67" fmla="*/ 0 h 85"/>
                <a:gd name="T68" fmla="*/ 0 w 325"/>
                <a:gd name="T69" fmla="*/ 0 h 85"/>
                <a:gd name="T70" fmla="*/ 0 w 325"/>
                <a:gd name="T71" fmla="*/ 0 h 85"/>
                <a:gd name="T72" fmla="*/ 0 w 325"/>
                <a:gd name="T73" fmla="*/ 0 h 85"/>
                <a:gd name="T74" fmla="*/ 0 w 325"/>
                <a:gd name="T75" fmla="*/ 0 h 85"/>
                <a:gd name="T76" fmla="*/ 0 w 325"/>
                <a:gd name="T77" fmla="*/ 0 h 85"/>
                <a:gd name="T78" fmla="*/ 0 w 325"/>
                <a:gd name="T79" fmla="*/ 0 h 85"/>
                <a:gd name="T80" fmla="*/ 0 w 325"/>
                <a:gd name="T81" fmla="*/ 0 h 85"/>
                <a:gd name="T82" fmla="*/ 0 w 325"/>
                <a:gd name="T83" fmla="*/ 0 h 85"/>
                <a:gd name="T84" fmla="*/ 0 w 325"/>
                <a:gd name="T85" fmla="*/ 0 h 85"/>
                <a:gd name="T86" fmla="*/ 0 w 325"/>
                <a:gd name="T87" fmla="*/ 0 h 85"/>
                <a:gd name="T88" fmla="*/ 0 w 325"/>
                <a:gd name="T89" fmla="*/ 0 h 85"/>
                <a:gd name="T90" fmla="*/ 0 w 325"/>
                <a:gd name="T91" fmla="*/ 0 h 85"/>
                <a:gd name="T92" fmla="*/ 0 w 325"/>
                <a:gd name="T93" fmla="*/ 0 h 85"/>
                <a:gd name="T94" fmla="*/ 0 w 325"/>
                <a:gd name="T95" fmla="*/ 0 h 85"/>
                <a:gd name="T96" fmla="*/ 0 w 325"/>
                <a:gd name="T97" fmla="*/ 0 h 85"/>
                <a:gd name="T98" fmla="*/ 0 w 325"/>
                <a:gd name="T99" fmla="*/ 0 h 85"/>
                <a:gd name="T100" fmla="*/ 0 w 325"/>
                <a:gd name="T101" fmla="*/ 0 h 85"/>
                <a:gd name="T102" fmla="*/ 0 w 325"/>
                <a:gd name="T103" fmla="*/ 0 h 85"/>
                <a:gd name="T104" fmla="*/ 0 w 325"/>
                <a:gd name="T105" fmla="*/ 0 h 85"/>
                <a:gd name="T106" fmla="*/ 0 w 325"/>
                <a:gd name="T107" fmla="*/ 0 h 85"/>
                <a:gd name="T108" fmla="*/ 0 w 325"/>
                <a:gd name="T109" fmla="*/ 0 h 85"/>
                <a:gd name="T110" fmla="*/ 0 w 325"/>
                <a:gd name="T111" fmla="*/ 0 h 85"/>
                <a:gd name="T112" fmla="*/ 0 w 325"/>
                <a:gd name="T113" fmla="*/ 0 h 85"/>
                <a:gd name="T114" fmla="*/ 0 w 325"/>
                <a:gd name="T115" fmla="*/ 0 h 85"/>
                <a:gd name="T116" fmla="*/ 0 w 325"/>
                <a:gd name="T117" fmla="*/ 0 h 85"/>
                <a:gd name="T118" fmla="*/ 0 w 325"/>
                <a:gd name="T119" fmla="*/ 0 h 85"/>
                <a:gd name="T120" fmla="*/ 0 w 325"/>
                <a:gd name="T121" fmla="*/ 0 h 85"/>
                <a:gd name="T122" fmla="*/ 0 w 325"/>
                <a:gd name="T123" fmla="*/ 0 h 85"/>
                <a:gd name="T124" fmla="*/ 0 w 325"/>
                <a:gd name="T125" fmla="*/ 0 h 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85">
                  <a:moveTo>
                    <a:pt x="0" y="85"/>
                  </a:moveTo>
                  <a:lnTo>
                    <a:pt x="3" y="85"/>
                  </a:lnTo>
                  <a:lnTo>
                    <a:pt x="5" y="82"/>
                  </a:lnTo>
                  <a:lnTo>
                    <a:pt x="8" y="82"/>
                  </a:lnTo>
                  <a:lnTo>
                    <a:pt x="10" y="82"/>
                  </a:lnTo>
                  <a:lnTo>
                    <a:pt x="14" y="82"/>
                  </a:lnTo>
                  <a:lnTo>
                    <a:pt x="16" y="82"/>
                  </a:lnTo>
                  <a:lnTo>
                    <a:pt x="18" y="82"/>
                  </a:lnTo>
                  <a:lnTo>
                    <a:pt x="21" y="82"/>
                  </a:lnTo>
                  <a:lnTo>
                    <a:pt x="23" y="82"/>
                  </a:lnTo>
                  <a:lnTo>
                    <a:pt x="27" y="82"/>
                  </a:lnTo>
                  <a:lnTo>
                    <a:pt x="29" y="79"/>
                  </a:lnTo>
                  <a:lnTo>
                    <a:pt x="32" y="79"/>
                  </a:lnTo>
                  <a:lnTo>
                    <a:pt x="34" y="79"/>
                  </a:lnTo>
                  <a:lnTo>
                    <a:pt x="36" y="77"/>
                  </a:lnTo>
                  <a:lnTo>
                    <a:pt x="39" y="74"/>
                  </a:lnTo>
                  <a:lnTo>
                    <a:pt x="42" y="72"/>
                  </a:lnTo>
                  <a:lnTo>
                    <a:pt x="45" y="69"/>
                  </a:lnTo>
                  <a:lnTo>
                    <a:pt x="47" y="67"/>
                  </a:lnTo>
                  <a:lnTo>
                    <a:pt x="50" y="63"/>
                  </a:lnTo>
                  <a:lnTo>
                    <a:pt x="52" y="61"/>
                  </a:lnTo>
                  <a:lnTo>
                    <a:pt x="54" y="56"/>
                  </a:lnTo>
                  <a:lnTo>
                    <a:pt x="58" y="53"/>
                  </a:lnTo>
                  <a:lnTo>
                    <a:pt x="60" y="50"/>
                  </a:lnTo>
                  <a:lnTo>
                    <a:pt x="63" y="47"/>
                  </a:lnTo>
                  <a:lnTo>
                    <a:pt x="65" y="45"/>
                  </a:lnTo>
                  <a:lnTo>
                    <a:pt x="68" y="42"/>
                  </a:lnTo>
                  <a:lnTo>
                    <a:pt x="70" y="40"/>
                  </a:lnTo>
                  <a:lnTo>
                    <a:pt x="73" y="37"/>
                  </a:lnTo>
                  <a:lnTo>
                    <a:pt x="76" y="34"/>
                  </a:lnTo>
                  <a:lnTo>
                    <a:pt x="78" y="31"/>
                  </a:lnTo>
                  <a:lnTo>
                    <a:pt x="81" y="31"/>
                  </a:lnTo>
                  <a:lnTo>
                    <a:pt x="83" y="26"/>
                  </a:lnTo>
                  <a:lnTo>
                    <a:pt x="86" y="24"/>
                  </a:lnTo>
                  <a:lnTo>
                    <a:pt x="89" y="21"/>
                  </a:lnTo>
                  <a:lnTo>
                    <a:pt x="92" y="18"/>
                  </a:lnTo>
                  <a:lnTo>
                    <a:pt x="94" y="16"/>
                  </a:lnTo>
                  <a:lnTo>
                    <a:pt x="96" y="13"/>
                  </a:lnTo>
                  <a:lnTo>
                    <a:pt x="99" y="11"/>
                  </a:lnTo>
                  <a:lnTo>
                    <a:pt x="101" y="8"/>
                  </a:lnTo>
                  <a:lnTo>
                    <a:pt x="105" y="8"/>
                  </a:lnTo>
                  <a:lnTo>
                    <a:pt x="107" y="6"/>
                  </a:lnTo>
                  <a:lnTo>
                    <a:pt x="110" y="6"/>
                  </a:lnTo>
                  <a:lnTo>
                    <a:pt x="112" y="6"/>
                  </a:lnTo>
                  <a:lnTo>
                    <a:pt x="114" y="6"/>
                  </a:lnTo>
                  <a:lnTo>
                    <a:pt x="117" y="6"/>
                  </a:lnTo>
                  <a:lnTo>
                    <a:pt x="120" y="6"/>
                  </a:lnTo>
                  <a:lnTo>
                    <a:pt x="123" y="6"/>
                  </a:lnTo>
                  <a:lnTo>
                    <a:pt x="125" y="6"/>
                  </a:lnTo>
                  <a:lnTo>
                    <a:pt x="128" y="6"/>
                  </a:lnTo>
                  <a:lnTo>
                    <a:pt x="130" y="6"/>
                  </a:lnTo>
                  <a:lnTo>
                    <a:pt x="132" y="8"/>
                  </a:lnTo>
                  <a:lnTo>
                    <a:pt x="136" y="8"/>
                  </a:lnTo>
                  <a:lnTo>
                    <a:pt x="138" y="11"/>
                  </a:lnTo>
                  <a:lnTo>
                    <a:pt x="141" y="13"/>
                  </a:lnTo>
                  <a:lnTo>
                    <a:pt x="143" y="16"/>
                  </a:lnTo>
                  <a:lnTo>
                    <a:pt x="146" y="18"/>
                  </a:lnTo>
                  <a:lnTo>
                    <a:pt x="149" y="24"/>
                  </a:lnTo>
                  <a:lnTo>
                    <a:pt x="151" y="29"/>
                  </a:lnTo>
                  <a:lnTo>
                    <a:pt x="154" y="34"/>
                  </a:lnTo>
                  <a:lnTo>
                    <a:pt x="156" y="38"/>
                  </a:lnTo>
                  <a:lnTo>
                    <a:pt x="159" y="43"/>
                  </a:lnTo>
                  <a:lnTo>
                    <a:pt x="161" y="45"/>
                  </a:lnTo>
                  <a:lnTo>
                    <a:pt x="163" y="48"/>
                  </a:lnTo>
                  <a:lnTo>
                    <a:pt x="167" y="50"/>
                  </a:lnTo>
                  <a:lnTo>
                    <a:pt x="169" y="54"/>
                  </a:lnTo>
                  <a:lnTo>
                    <a:pt x="172" y="54"/>
                  </a:lnTo>
                  <a:lnTo>
                    <a:pt x="174" y="56"/>
                  </a:lnTo>
                  <a:lnTo>
                    <a:pt x="177" y="59"/>
                  </a:lnTo>
                  <a:lnTo>
                    <a:pt x="180" y="59"/>
                  </a:lnTo>
                  <a:lnTo>
                    <a:pt x="182" y="59"/>
                  </a:lnTo>
                  <a:lnTo>
                    <a:pt x="185" y="59"/>
                  </a:lnTo>
                  <a:lnTo>
                    <a:pt x="187" y="59"/>
                  </a:lnTo>
                  <a:lnTo>
                    <a:pt x="190" y="59"/>
                  </a:lnTo>
                  <a:lnTo>
                    <a:pt x="192" y="56"/>
                  </a:lnTo>
                  <a:lnTo>
                    <a:pt x="196" y="56"/>
                  </a:lnTo>
                  <a:lnTo>
                    <a:pt x="198" y="54"/>
                  </a:lnTo>
                  <a:lnTo>
                    <a:pt x="200" y="50"/>
                  </a:lnTo>
                  <a:lnTo>
                    <a:pt x="203" y="48"/>
                  </a:lnTo>
                  <a:lnTo>
                    <a:pt x="205" y="45"/>
                  </a:lnTo>
                  <a:lnTo>
                    <a:pt x="208" y="43"/>
                  </a:lnTo>
                  <a:lnTo>
                    <a:pt x="211" y="43"/>
                  </a:lnTo>
                  <a:lnTo>
                    <a:pt x="214" y="40"/>
                  </a:lnTo>
                  <a:lnTo>
                    <a:pt x="216" y="38"/>
                  </a:lnTo>
                  <a:lnTo>
                    <a:pt x="218" y="38"/>
                  </a:lnTo>
                  <a:lnTo>
                    <a:pt x="221" y="34"/>
                  </a:lnTo>
                  <a:lnTo>
                    <a:pt x="223" y="32"/>
                  </a:lnTo>
                  <a:lnTo>
                    <a:pt x="227" y="32"/>
                  </a:lnTo>
                  <a:lnTo>
                    <a:pt x="229" y="29"/>
                  </a:lnTo>
                  <a:lnTo>
                    <a:pt x="232" y="27"/>
                  </a:lnTo>
                  <a:lnTo>
                    <a:pt x="234" y="24"/>
                  </a:lnTo>
                  <a:lnTo>
                    <a:pt x="236" y="24"/>
                  </a:lnTo>
                  <a:lnTo>
                    <a:pt x="239" y="22"/>
                  </a:lnTo>
                  <a:lnTo>
                    <a:pt x="242" y="18"/>
                  </a:lnTo>
                  <a:lnTo>
                    <a:pt x="245" y="16"/>
                  </a:lnTo>
                  <a:lnTo>
                    <a:pt x="247" y="16"/>
                  </a:lnTo>
                  <a:lnTo>
                    <a:pt x="250" y="14"/>
                  </a:lnTo>
                  <a:lnTo>
                    <a:pt x="252" y="14"/>
                  </a:lnTo>
                  <a:lnTo>
                    <a:pt x="256" y="11"/>
                  </a:lnTo>
                  <a:lnTo>
                    <a:pt x="258" y="11"/>
                  </a:lnTo>
                  <a:lnTo>
                    <a:pt x="260" y="9"/>
                  </a:lnTo>
                  <a:lnTo>
                    <a:pt x="263" y="9"/>
                  </a:lnTo>
                  <a:lnTo>
                    <a:pt x="265" y="9"/>
                  </a:lnTo>
                  <a:lnTo>
                    <a:pt x="268" y="6"/>
                  </a:lnTo>
                  <a:lnTo>
                    <a:pt x="270" y="6"/>
                  </a:lnTo>
                  <a:lnTo>
                    <a:pt x="274" y="6"/>
                  </a:lnTo>
                  <a:lnTo>
                    <a:pt x="276" y="6"/>
                  </a:lnTo>
                  <a:lnTo>
                    <a:pt x="278" y="3"/>
                  </a:lnTo>
                  <a:lnTo>
                    <a:pt x="281" y="3"/>
                  </a:lnTo>
                  <a:lnTo>
                    <a:pt x="283" y="3"/>
                  </a:lnTo>
                  <a:lnTo>
                    <a:pt x="287" y="3"/>
                  </a:lnTo>
                  <a:lnTo>
                    <a:pt x="289" y="0"/>
                  </a:lnTo>
                  <a:lnTo>
                    <a:pt x="292" y="0"/>
                  </a:lnTo>
                  <a:lnTo>
                    <a:pt x="294" y="0"/>
                  </a:lnTo>
                  <a:lnTo>
                    <a:pt x="296" y="0"/>
                  </a:lnTo>
                  <a:lnTo>
                    <a:pt x="299" y="0"/>
                  </a:lnTo>
                  <a:lnTo>
                    <a:pt x="302" y="0"/>
                  </a:lnTo>
                  <a:lnTo>
                    <a:pt x="305" y="0"/>
                  </a:lnTo>
                  <a:lnTo>
                    <a:pt x="307" y="0"/>
                  </a:lnTo>
                  <a:lnTo>
                    <a:pt x="310" y="0"/>
                  </a:lnTo>
                  <a:lnTo>
                    <a:pt x="312" y="3"/>
                  </a:lnTo>
                  <a:lnTo>
                    <a:pt x="314" y="3"/>
                  </a:lnTo>
                  <a:lnTo>
                    <a:pt x="318" y="3"/>
                  </a:lnTo>
                  <a:lnTo>
                    <a:pt x="320" y="6"/>
                  </a:lnTo>
                  <a:lnTo>
                    <a:pt x="323" y="6"/>
                  </a:lnTo>
                  <a:lnTo>
                    <a:pt x="325" y="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8" name="Freeform 65"/>
            <p:cNvSpPr>
              <a:spLocks noChangeAspect="1"/>
            </p:cNvSpPr>
            <p:nvPr/>
          </p:nvSpPr>
          <p:spPr bwMode="auto">
            <a:xfrm>
              <a:off x="3258" y="3490"/>
              <a:ext cx="54" cy="15"/>
            </a:xfrm>
            <a:custGeom>
              <a:avLst/>
              <a:gdLst>
                <a:gd name="T0" fmla="*/ 0 w 325"/>
                <a:gd name="T1" fmla="*/ 0 h 101"/>
                <a:gd name="T2" fmla="*/ 0 w 325"/>
                <a:gd name="T3" fmla="*/ 0 h 101"/>
                <a:gd name="T4" fmla="*/ 0 w 325"/>
                <a:gd name="T5" fmla="*/ 0 h 101"/>
                <a:gd name="T6" fmla="*/ 0 w 325"/>
                <a:gd name="T7" fmla="*/ 0 h 101"/>
                <a:gd name="T8" fmla="*/ 0 w 325"/>
                <a:gd name="T9" fmla="*/ 0 h 101"/>
                <a:gd name="T10" fmla="*/ 0 w 325"/>
                <a:gd name="T11" fmla="*/ 0 h 101"/>
                <a:gd name="T12" fmla="*/ 0 w 325"/>
                <a:gd name="T13" fmla="*/ 0 h 101"/>
                <a:gd name="T14" fmla="*/ 0 w 325"/>
                <a:gd name="T15" fmla="*/ 0 h 101"/>
                <a:gd name="T16" fmla="*/ 0 w 325"/>
                <a:gd name="T17" fmla="*/ 0 h 101"/>
                <a:gd name="T18" fmla="*/ 0 w 325"/>
                <a:gd name="T19" fmla="*/ 0 h 101"/>
                <a:gd name="T20" fmla="*/ 0 w 325"/>
                <a:gd name="T21" fmla="*/ 0 h 101"/>
                <a:gd name="T22" fmla="*/ 0 w 325"/>
                <a:gd name="T23" fmla="*/ 0 h 101"/>
                <a:gd name="T24" fmla="*/ 0 w 325"/>
                <a:gd name="T25" fmla="*/ 0 h 101"/>
                <a:gd name="T26" fmla="*/ 0 w 325"/>
                <a:gd name="T27" fmla="*/ 0 h 101"/>
                <a:gd name="T28" fmla="*/ 0 w 325"/>
                <a:gd name="T29" fmla="*/ 0 h 101"/>
                <a:gd name="T30" fmla="*/ 0 w 325"/>
                <a:gd name="T31" fmla="*/ 0 h 101"/>
                <a:gd name="T32" fmla="*/ 0 w 325"/>
                <a:gd name="T33" fmla="*/ 0 h 101"/>
                <a:gd name="T34" fmla="*/ 0 w 325"/>
                <a:gd name="T35" fmla="*/ 0 h 101"/>
                <a:gd name="T36" fmla="*/ 0 w 325"/>
                <a:gd name="T37" fmla="*/ 0 h 101"/>
                <a:gd name="T38" fmla="*/ 0 w 325"/>
                <a:gd name="T39" fmla="*/ 0 h 101"/>
                <a:gd name="T40" fmla="*/ 0 w 325"/>
                <a:gd name="T41" fmla="*/ 0 h 101"/>
                <a:gd name="T42" fmla="*/ 0 w 325"/>
                <a:gd name="T43" fmla="*/ 0 h 101"/>
                <a:gd name="T44" fmla="*/ 0 w 325"/>
                <a:gd name="T45" fmla="*/ 0 h 101"/>
                <a:gd name="T46" fmla="*/ 0 w 325"/>
                <a:gd name="T47" fmla="*/ 0 h 101"/>
                <a:gd name="T48" fmla="*/ 0 w 325"/>
                <a:gd name="T49" fmla="*/ 0 h 101"/>
                <a:gd name="T50" fmla="*/ 0 w 325"/>
                <a:gd name="T51" fmla="*/ 0 h 101"/>
                <a:gd name="T52" fmla="*/ 0 w 325"/>
                <a:gd name="T53" fmla="*/ 0 h 101"/>
                <a:gd name="T54" fmla="*/ 0 w 325"/>
                <a:gd name="T55" fmla="*/ 0 h 101"/>
                <a:gd name="T56" fmla="*/ 0 w 325"/>
                <a:gd name="T57" fmla="*/ 0 h 101"/>
                <a:gd name="T58" fmla="*/ 0 w 325"/>
                <a:gd name="T59" fmla="*/ 0 h 101"/>
                <a:gd name="T60" fmla="*/ 0 w 325"/>
                <a:gd name="T61" fmla="*/ 0 h 101"/>
                <a:gd name="T62" fmla="*/ 0 w 325"/>
                <a:gd name="T63" fmla="*/ 0 h 101"/>
                <a:gd name="T64" fmla="*/ 0 w 325"/>
                <a:gd name="T65" fmla="*/ 0 h 101"/>
                <a:gd name="T66" fmla="*/ 0 w 325"/>
                <a:gd name="T67" fmla="*/ 0 h 101"/>
                <a:gd name="T68" fmla="*/ 0 w 325"/>
                <a:gd name="T69" fmla="*/ 0 h 101"/>
                <a:gd name="T70" fmla="*/ 0 w 325"/>
                <a:gd name="T71" fmla="*/ 0 h 101"/>
                <a:gd name="T72" fmla="*/ 0 w 325"/>
                <a:gd name="T73" fmla="*/ 0 h 101"/>
                <a:gd name="T74" fmla="*/ 0 w 325"/>
                <a:gd name="T75" fmla="*/ 0 h 101"/>
                <a:gd name="T76" fmla="*/ 0 w 325"/>
                <a:gd name="T77" fmla="*/ 0 h 101"/>
                <a:gd name="T78" fmla="*/ 0 w 325"/>
                <a:gd name="T79" fmla="*/ 0 h 101"/>
                <a:gd name="T80" fmla="*/ 0 w 325"/>
                <a:gd name="T81" fmla="*/ 0 h 101"/>
                <a:gd name="T82" fmla="*/ 0 w 325"/>
                <a:gd name="T83" fmla="*/ 0 h 101"/>
                <a:gd name="T84" fmla="*/ 0 w 325"/>
                <a:gd name="T85" fmla="*/ 0 h 101"/>
                <a:gd name="T86" fmla="*/ 0 w 325"/>
                <a:gd name="T87" fmla="*/ 0 h 101"/>
                <a:gd name="T88" fmla="*/ 0 w 325"/>
                <a:gd name="T89" fmla="*/ 0 h 101"/>
                <a:gd name="T90" fmla="*/ 0 w 325"/>
                <a:gd name="T91" fmla="*/ 0 h 101"/>
                <a:gd name="T92" fmla="*/ 0 w 325"/>
                <a:gd name="T93" fmla="*/ 0 h 101"/>
                <a:gd name="T94" fmla="*/ 0 w 325"/>
                <a:gd name="T95" fmla="*/ 0 h 101"/>
                <a:gd name="T96" fmla="*/ 0 w 325"/>
                <a:gd name="T97" fmla="*/ 0 h 101"/>
                <a:gd name="T98" fmla="*/ 0 w 325"/>
                <a:gd name="T99" fmla="*/ 0 h 101"/>
                <a:gd name="T100" fmla="*/ 0 w 325"/>
                <a:gd name="T101" fmla="*/ 0 h 101"/>
                <a:gd name="T102" fmla="*/ 0 w 325"/>
                <a:gd name="T103" fmla="*/ 0 h 101"/>
                <a:gd name="T104" fmla="*/ 0 w 325"/>
                <a:gd name="T105" fmla="*/ 0 h 101"/>
                <a:gd name="T106" fmla="*/ 0 w 325"/>
                <a:gd name="T107" fmla="*/ 0 h 101"/>
                <a:gd name="T108" fmla="*/ 0 w 325"/>
                <a:gd name="T109" fmla="*/ 0 h 101"/>
                <a:gd name="T110" fmla="*/ 0 w 325"/>
                <a:gd name="T111" fmla="*/ 0 h 101"/>
                <a:gd name="T112" fmla="*/ 0 w 325"/>
                <a:gd name="T113" fmla="*/ 0 h 101"/>
                <a:gd name="T114" fmla="*/ 0 w 325"/>
                <a:gd name="T115" fmla="*/ 0 h 101"/>
                <a:gd name="T116" fmla="*/ 0 w 325"/>
                <a:gd name="T117" fmla="*/ 0 h 101"/>
                <a:gd name="T118" fmla="*/ 0 w 325"/>
                <a:gd name="T119" fmla="*/ 0 h 101"/>
                <a:gd name="T120" fmla="*/ 0 w 325"/>
                <a:gd name="T121" fmla="*/ 0 h 101"/>
                <a:gd name="T122" fmla="*/ 0 w 325"/>
                <a:gd name="T123" fmla="*/ 0 h 101"/>
                <a:gd name="T124" fmla="*/ 0 w 325"/>
                <a:gd name="T125" fmla="*/ 0 h 10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101">
                  <a:moveTo>
                    <a:pt x="0" y="88"/>
                  </a:moveTo>
                  <a:lnTo>
                    <a:pt x="3" y="88"/>
                  </a:lnTo>
                  <a:lnTo>
                    <a:pt x="5" y="90"/>
                  </a:lnTo>
                  <a:lnTo>
                    <a:pt x="8" y="90"/>
                  </a:lnTo>
                  <a:lnTo>
                    <a:pt x="11" y="93"/>
                  </a:lnTo>
                  <a:lnTo>
                    <a:pt x="13" y="95"/>
                  </a:lnTo>
                  <a:lnTo>
                    <a:pt x="16" y="98"/>
                  </a:lnTo>
                  <a:lnTo>
                    <a:pt x="18" y="101"/>
                  </a:lnTo>
                  <a:lnTo>
                    <a:pt x="20" y="101"/>
                  </a:lnTo>
                  <a:lnTo>
                    <a:pt x="24" y="101"/>
                  </a:lnTo>
                  <a:lnTo>
                    <a:pt x="26" y="101"/>
                  </a:lnTo>
                  <a:lnTo>
                    <a:pt x="29" y="101"/>
                  </a:lnTo>
                  <a:lnTo>
                    <a:pt x="31" y="101"/>
                  </a:lnTo>
                  <a:lnTo>
                    <a:pt x="34" y="98"/>
                  </a:lnTo>
                  <a:lnTo>
                    <a:pt x="36" y="98"/>
                  </a:lnTo>
                  <a:lnTo>
                    <a:pt x="39" y="95"/>
                  </a:lnTo>
                  <a:lnTo>
                    <a:pt x="42" y="93"/>
                  </a:lnTo>
                  <a:lnTo>
                    <a:pt x="44" y="90"/>
                  </a:lnTo>
                  <a:lnTo>
                    <a:pt x="47" y="90"/>
                  </a:lnTo>
                  <a:lnTo>
                    <a:pt x="49" y="88"/>
                  </a:lnTo>
                  <a:lnTo>
                    <a:pt x="53" y="85"/>
                  </a:lnTo>
                  <a:lnTo>
                    <a:pt x="55" y="82"/>
                  </a:lnTo>
                  <a:lnTo>
                    <a:pt x="58" y="79"/>
                  </a:lnTo>
                  <a:lnTo>
                    <a:pt x="60" y="77"/>
                  </a:lnTo>
                  <a:lnTo>
                    <a:pt x="62" y="75"/>
                  </a:lnTo>
                  <a:lnTo>
                    <a:pt x="65" y="72"/>
                  </a:lnTo>
                  <a:lnTo>
                    <a:pt x="67" y="70"/>
                  </a:lnTo>
                  <a:lnTo>
                    <a:pt x="71" y="64"/>
                  </a:lnTo>
                  <a:lnTo>
                    <a:pt x="73" y="61"/>
                  </a:lnTo>
                  <a:lnTo>
                    <a:pt x="76" y="59"/>
                  </a:lnTo>
                  <a:lnTo>
                    <a:pt x="78" y="56"/>
                  </a:lnTo>
                  <a:lnTo>
                    <a:pt x="80" y="50"/>
                  </a:lnTo>
                  <a:lnTo>
                    <a:pt x="84" y="45"/>
                  </a:lnTo>
                  <a:lnTo>
                    <a:pt x="86" y="43"/>
                  </a:lnTo>
                  <a:lnTo>
                    <a:pt x="89" y="37"/>
                  </a:lnTo>
                  <a:lnTo>
                    <a:pt x="91" y="34"/>
                  </a:lnTo>
                  <a:lnTo>
                    <a:pt x="94" y="32"/>
                  </a:lnTo>
                  <a:lnTo>
                    <a:pt x="96" y="29"/>
                  </a:lnTo>
                  <a:lnTo>
                    <a:pt x="100" y="27"/>
                  </a:lnTo>
                  <a:lnTo>
                    <a:pt x="102" y="24"/>
                  </a:lnTo>
                  <a:lnTo>
                    <a:pt x="104" y="24"/>
                  </a:lnTo>
                  <a:lnTo>
                    <a:pt x="107" y="21"/>
                  </a:lnTo>
                  <a:lnTo>
                    <a:pt x="109" y="18"/>
                  </a:lnTo>
                  <a:lnTo>
                    <a:pt x="112" y="18"/>
                  </a:lnTo>
                  <a:lnTo>
                    <a:pt x="115" y="16"/>
                  </a:lnTo>
                  <a:lnTo>
                    <a:pt x="118" y="13"/>
                  </a:lnTo>
                  <a:lnTo>
                    <a:pt x="120" y="11"/>
                  </a:lnTo>
                  <a:lnTo>
                    <a:pt x="122" y="11"/>
                  </a:lnTo>
                  <a:lnTo>
                    <a:pt x="125" y="9"/>
                  </a:lnTo>
                  <a:lnTo>
                    <a:pt x="127" y="5"/>
                  </a:lnTo>
                  <a:lnTo>
                    <a:pt x="131" y="5"/>
                  </a:lnTo>
                  <a:lnTo>
                    <a:pt x="133" y="3"/>
                  </a:lnTo>
                  <a:lnTo>
                    <a:pt x="136" y="3"/>
                  </a:lnTo>
                  <a:lnTo>
                    <a:pt x="138" y="3"/>
                  </a:lnTo>
                  <a:lnTo>
                    <a:pt x="140" y="3"/>
                  </a:lnTo>
                  <a:lnTo>
                    <a:pt x="143" y="0"/>
                  </a:lnTo>
                  <a:lnTo>
                    <a:pt x="146" y="0"/>
                  </a:lnTo>
                  <a:lnTo>
                    <a:pt x="149" y="3"/>
                  </a:lnTo>
                  <a:lnTo>
                    <a:pt x="151" y="3"/>
                  </a:lnTo>
                  <a:lnTo>
                    <a:pt x="154" y="3"/>
                  </a:lnTo>
                  <a:lnTo>
                    <a:pt x="156" y="5"/>
                  </a:lnTo>
                  <a:lnTo>
                    <a:pt x="158" y="5"/>
                  </a:lnTo>
                  <a:lnTo>
                    <a:pt x="162" y="5"/>
                  </a:lnTo>
                  <a:lnTo>
                    <a:pt x="164" y="9"/>
                  </a:lnTo>
                  <a:lnTo>
                    <a:pt x="167" y="9"/>
                  </a:lnTo>
                  <a:lnTo>
                    <a:pt x="169" y="11"/>
                  </a:lnTo>
                  <a:lnTo>
                    <a:pt x="172" y="14"/>
                  </a:lnTo>
                  <a:lnTo>
                    <a:pt x="174" y="14"/>
                  </a:lnTo>
                  <a:lnTo>
                    <a:pt x="177" y="16"/>
                  </a:lnTo>
                  <a:lnTo>
                    <a:pt x="180" y="19"/>
                  </a:lnTo>
                  <a:lnTo>
                    <a:pt x="182" y="19"/>
                  </a:lnTo>
                  <a:lnTo>
                    <a:pt x="185" y="21"/>
                  </a:lnTo>
                  <a:lnTo>
                    <a:pt x="187" y="21"/>
                  </a:lnTo>
                  <a:lnTo>
                    <a:pt x="191" y="21"/>
                  </a:lnTo>
                  <a:lnTo>
                    <a:pt x="193" y="25"/>
                  </a:lnTo>
                  <a:lnTo>
                    <a:pt x="195" y="25"/>
                  </a:lnTo>
                  <a:lnTo>
                    <a:pt x="198" y="25"/>
                  </a:lnTo>
                  <a:lnTo>
                    <a:pt x="200" y="27"/>
                  </a:lnTo>
                  <a:lnTo>
                    <a:pt x="203" y="27"/>
                  </a:lnTo>
                  <a:lnTo>
                    <a:pt x="206" y="27"/>
                  </a:lnTo>
                  <a:lnTo>
                    <a:pt x="209" y="27"/>
                  </a:lnTo>
                  <a:lnTo>
                    <a:pt x="211" y="27"/>
                  </a:lnTo>
                  <a:lnTo>
                    <a:pt x="213" y="30"/>
                  </a:lnTo>
                  <a:lnTo>
                    <a:pt x="216" y="30"/>
                  </a:lnTo>
                  <a:lnTo>
                    <a:pt x="218" y="30"/>
                  </a:lnTo>
                  <a:lnTo>
                    <a:pt x="222" y="30"/>
                  </a:lnTo>
                  <a:lnTo>
                    <a:pt x="224" y="32"/>
                  </a:lnTo>
                  <a:lnTo>
                    <a:pt x="226" y="32"/>
                  </a:lnTo>
                  <a:lnTo>
                    <a:pt x="229" y="32"/>
                  </a:lnTo>
                  <a:lnTo>
                    <a:pt x="231" y="32"/>
                  </a:lnTo>
                  <a:lnTo>
                    <a:pt x="234" y="35"/>
                  </a:lnTo>
                  <a:lnTo>
                    <a:pt x="237" y="35"/>
                  </a:lnTo>
                  <a:lnTo>
                    <a:pt x="240" y="35"/>
                  </a:lnTo>
                  <a:lnTo>
                    <a:pt x="242" y="35"/>
                  </a:lnTo>
                  <a:lnTo>
                    <a:pt x="244" y="35"/>
                  </a:lnTo>
                  <a:lnTo>
                    <a:pt x="247" y="35"/>
                  </a:lnTo>
                  <a:lnTo>
                    <a:pt x="249" y="35"/>
                  </a:lnTo>
                  <a:lnTo>
                    <a:pt x="253" y="35"/>
                  </a:lnTo>
                  <a:lnTo>
                    <a:pt x="255" y="35"/>
                  </a:lnTo>
                  <a:lnTo>
                    <a:pt x="258" y="35"/>
                  </a:lnTo>
                  <a:lnTo>
                    <a:pt x="260" y="35"/>
                  </a:lnTo>
                  <a:lnTo>
                    <a:pt x="262" y="37"/>
                  </a:lnTo>
                  <a:lnTo>
                    <a:pt x="265" y="37"/>
                  </a:lnTo>
                  <a:lnTo>
                    <a:pt x="268" y="37"/>
                  </a:lnTo>
                  <a:lnTo>
                    <a:pt x="271" y="37"/>
                  </a:lnTo>
                  <a:lnTo>
                    <a:pt x="273" y="37"/>
                  </a:lnTo>
                  <a:lnTo>
                    <a:pt x="276" y="37"/>
                  </a:lnTo>
                  <a:lnTo>
                    <a:pt x="278" y="37"/>
                  </a:lnTo>
                  <a:lnTo>
                    <a:pt x="280" y="37"/>
                  </a:lnTo>
                  <a:lnTo>
                    <a:pt x="284" y="37"/>
                  </a:lnTo>
                  <a:lnTo>
                    <a:pt x="286" y="37"/>
                  </a:lnTo>
                  <a:lnTo>
                    <a:pt x="289" y="37"/>
                  </a:lnTo>
                  <a:lnTo>
                    <a:pt x="291" y="37"/>
                  </a:lnTo>
                  <a:lnTo>
                    <a:pt x="294" y="37"/>
                  </a:lnTo>
                  <a:lnTo>
                    <a:pt x="296" y="37"/>
                  </a:lnTo>
                  <a:lnTo>
                    <a:pt x="299" y="37"/>
                  </a:lnTo>
                  <a:lnTo>
                    <a:pt x="302" y="37"/>
                  </a:lnTo>
                  <a:lnTo>
                    <a:pt x="304" y="37"/>
                  </a:lnTo>
                  <a:lnTo>
                    <a:pt x="307" y="37"/>
                  </a:lnTo>
                  <a:lnTo>
                    <a:pt x="309" y="37"/>
                  </a:lnTo>
                  <a:lnTo>
                    <a:pt x="313" y="37"/>
                  </a:lnTo>
                  <a:lnTo>
                    <a:pt x="315" y="37"/>
                  </a:lnTo>
                  <a:lnTo>
                    <a:pt x="317" y="37"/>
                  </a:lnTo>
                  <a:lnTo>
                    <a:pt x="320" y="39"/>
                  </a:lnTo>
                  <a:lnTo>
                    <a:pt x="322" y="39"/>
                  </a:lnTo>
                  <a:lnTo>
                    <a:pt x="325" y="3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9" name="Freeform 66"/>
            <p:cNvSpPr>
              <a:spLocks noChangeAspect="1"/>
            </p:cNvSpPr>
            <p:nvPr/>
          </p:nvSpPr>
          <p:spPr bwMode="auto">
            <a:xfrm>
              <a:off x="3312" y="3496"/>
              <a:ext cx="54" cy="4"/>
            </a:xfrm>
            <a:custGeom>
              <a:avLst/>
              <a:gdLst>
                <a:gd name="T0" fmla="*/ 0 w 325"/>
                <a:gd name="T1" fmla="*/ 0 h 26"/>
                <a:gd name="T2" fmla="*/ 0 w 325"/>
                <a:gd name="T3" fmla="*/ 0 h 26"/>
                <a:gd name="T4" fmla="*/ 0 w 325"/>
                <a:gd name="T5" fmla="*/ 0 h 26"/>
                <a:gd name="T6" fmla="*/ 0 w 325"/>
                <a:gd name="T7" fmla="*/ 0 h 26"/>
                <a:gd name="T8" fmla="*/ 0 w 325"/>
                <a:gd name="T9" fmla="*/ 0 h 26"/>
                <a:gd name="T10" fmla="*/ 0 w 325"/>
                <a:gd name="T11" fmla="*/ 0 h 26"/>
                <a:gd name="T12" fmla="*/ 0 w 325"/>
                <a:gd name="T13" fmla="*/ 0 h 26"/>
                <a:gd name="T14" fmla="*/ 0 w 325"/>
                <a:gd name="T15" fmla="*/ 0 h 26"/>
                <a:gd name="T16" fmla="*/ 0 w 325"/>
                <a:gd name="T17" fmla="*/ 0 h 26"/>
                <a:gd name="T18" fmla="*/ 0 w 325"/>
                <a:gd name="T19" fmla="*/ 0 h 26"/>
                <a:gd name="T20" fmla="*/ 0 w 325"/>
                <a:gd name="T21" fmla="*/ 0 h 26"/>
                <a:gd name="T22" fmla="*/ 0 w 325"/>
                <a:gd name="T23" fmla="*/ 0 h 26"/>
                <a:gd name="T24" fmla="*/ 0 w 325"/>
                <a:gd name="T25" fmla="*/ 0 h 26"/>
                <a:gd name="T26" fmla="*/ 0 w 325"/>
                <a:gd name="T27" fmla="*/ 0 h 26"/>
                <a:gd name="T28" fmla="*/ 0 w 325"/>
                <a:gd name="T29" fmla="*/ 0 h 26"/>
                <a:gd name="T30" fmla="*/ 0 w 325"/>
                <a:gd name="T31" fmla="*/ 0 h 26"/>
                <a:gd name="T32" fmla="*/ 0 w 325"/>
                <a:gd name="T33" fmla="*/ 0 h 26"/>
                <a:gd name="T34" fmla="*/ 0 w 325"/>
                <a:gd name="T35" fmla="*/ 0 h 26"/>
                <a:gd name="T36" fmla="*/ 0 w 325"/>
                <a:gd name="T37" fmla="*/ 0 h 26"/>
                <a:gd name="T38" fmla="*/ 0 w 325"/>
                <a:gd name="T39" fmla="*/ 0 h 26"/>
                <a:gd name="T40" fmla="*/ 0 w 325"/>
                <a:gd name="T41" fmla="*/ 0 h 26"/>
                <a:gd name="T42" fmla="*/ 0 w 325"/>
                <a:gd name="T43" fmla="*/ 0 h 26"/>
                <a:gd name="T44" fmla="*/ 0 w 325"/>
                <a:gd name="T45" fmla="*/ 0 h 26"/>
                <a:gd name="T46" fmla="*/ 0 w 325"/>
                <a:gd name="T47" fmla="*/ 0 h 26"/>
                <a:gd name="T48" fmla="*/ 0 w 325"/>
                <a:gd name="T49" fmla="*/ 0 h 26"/>
                <a:gd name="T50" fmla="*/ 0 w 325"/>
                <a:gd name="T51" fmla="*/ 0 h 26"/>
                <a:gd name="T52" fmla="*/ 0 w 325"/>
                <a:gd name="T53" fmla="*/ 0 h 26"/>
                <a:gd name="T54" fmla="*/ 0 w 325"/>
                <a:gd name="T55" fmla="*/ 0 h 26"/>
                <a:gd name="T56" fmla="*/ 0 w 325"/>
                <a:gd name="T57" fmla="*/ 0 h 26"/>
                <a:gd name="T58" fmla="*/ 0 w 325"/>
                <a:gd name="T59" fmla="*/ 0 h 26"/>
                <a:gd name="T60" fmla="*/ 0 w 325"/>
                <a:gd name="T61" fmla="*/ 0 h 26"/>
                <a:gd name="T62" fmla="*/ 0 w 325"/>
                <a:gd name="T63" fmla="*/ 0 h 26"/>
                <a:gd name="T64" fmla="*/ 0 w 325"/>
                <a:gd name="T65" fmla="*/ 0 h 26"/>
                <a:gd name="T66" fmla="*/ 0 w 325"/>
                <a:gd name="T67" fmla="*/ 0 h 26"/>
                <a:gd name="T68" fmla="*/ 0 w 325"/>
                <a:gd name="T69" fmla="*/ 0 h 26"/>
                <a:gd name="T70" fmla="*/ 0 w 325"/>
                <a:gd name="T71" fmla="*/ 0 h 26"/>
                <a:gd name="T72" fmla="*/ 0 w 325"/>
                <a:gd name="T73" fmla="*/ 0 h 26"/>
                <a:gd name="T74" fmla="*/ 0 w 325"/>
                <a:gd name="T75" fmla="*/ 0 h 26"/>
                <a:gd name="T76" fmla="*/ 0 w 325"/>
                <a:gd name="T77" fmla="*/ 0 h 26"/>
                <a:gd name="T78" fmla="*/ 0 w 325"/>
                <a:gd name="T79" fmla="*/ 0 h 26"/>
                <a:gd name="T80" fmla="*/ 0 w 325"/>
                <a:gd name="T81" fmla="*/ 0 h 26"/>
                <a:gd name="T82" fmla="*/ 0 w 325"/>
                <a:gd name="T83" fmla="*/ 0 h 26"/>
                <a:gd name="T84" fmla="*/ 0 w 325"/>
                <a:gd name="T85" fmla="*/ 0 h 26"/>
                <a:gd name="T86" fmla="*/ 0 w 325"/>
                <a:gd name="T87" fmla="*/ 0 h 26"/>
                <a:gd name="T88" fmla="*/ 0 w 325"/>
                <a:gd name="T89" fmla="*/ 0 h 26"/>
                <a:gd name="T90" fmla="*/ 0 w 325"/>
                <a:gd name="T91" fmla="*/ 0 h 26"/>
                <a:gd name="T92" fmla="*/ 0 w 325"/>
                <a:gd name="T93" fmla="*/ 0 h 26"/>
                <a:gd name="T94" fmla="*/ 0 w 325"/>
                <a:gd name="T95" fmla="*/ 0 h 26"/>
                <a:gd name="T96" fmla="*/ 0 w 325"/>
                <a:gd name="T97" fmla="*/ 0 h 26"/>
                <a:gd name="T98" fmla="*/ 0 w 325"/>
                <a:gd name="T99" fmla="*/ 0 h 26"/>
                <a:gd name="T100" fmla="*/ 0 w 325"/>
                <a:gd name="T101" fmla="*/ 0 h 26"/>
                <a:gd name="T102" fmla="*/ 0 w 325"/>
                <a:gd name="T103" fmla="*/ 0 h 26"/>
                <a:gd name="T104" fmla="*/ 0 w 325"/>
                <a:gd name="T105" fmla="*/ 0 h 26"/>
                <a:gd name="T106" fmla="*/ 0 w 325"/>
                <a:gd name="T107" fmla="*/ 0 h 26"/>
                <a:gd name="T108" fmla="*/ 0 w 325"/>
                <a:gd name="T109" fmla="*/ 0 h 26"/>
                <a:gd name="T110" fmla="*/ 0 w 325"/>
                <a:gd name="T111" fmla="*/ 0 h 26"/>
                <a:gd name="T112" fmla="*/ 0 w 325"/>
                <a:gd name="T113" fmla="*/ 0 h 26"/>
                <a:gd name="T114" fmla="*/ 0 w 325"/>
                <a:gd name="T115" fmla="*/ 0 h 26"/>
                <a:gd name="T116" fmla="*/ 0 w 325"/>
                <a:gd name="T117" fmla="*/ 0 h 26"/>
                <a:gd name="T118" fmla="*/ 0 w 325"/>
                <a:gd name="T119" fmla="*/ 0 h 26"/>
                <a:gd name="T120" fmla="*/ 0 w 325"/>
                <a:gd name="T121" fmla="*/ 0 h 26"/>
                <a:gd name="T122" fmla="*/ 0 w 325"/>
                <a:gd name="T123" fmla="*/ 0 h 26"/>
                <a:gd name="T124" fmla="*/ 0 w 325"/>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26">
                  <a:moveTo>
                    <a:pt x="0" y="0"/>
                  </a:moveTo>
                  <a:lnTo>
                    <a:pt x="3" y="0"/>
                  </a:lnTo>
                  <a:lnTo>
                    <a:pt x="6" y="2"/>
                  </a:lnTo>
                  <a:lnTo>
                    <a:pt x="8" y="2"/>
                  </a:lnTo>
                  <a:lnTo>
                    <a:pt x="10" y="2"/>
                  </a:lnTo>
                  <a:lnTo>
                    <a:pt x="13" y="2"/>
                  </a:lnTo>
                  <a:lnTo>
                    <a:pt x="15" y="2"/>
                  </a:lnTo>
                  <a:lnTo>
                    <a:pt x="19" y="5"/>
                  </a:lnTo>
                  <a:lnTo>
                    <a:pt x="21" y="5"/>
                  </a:lnTo>
                  <a:lnTo>
                    <a:pt x="24" y="5"/>
                  </a:lnTo>
                  <a:lnTo>
                    <a:pt x="26" y="5"/>
                  </a:lnTo>
                  <a:lnTo>
                    <a:pt x="28" y="5"/>
                  </a:lnTo>
                  <a:lnTo>
                    <a:pt x="31" y="7"/>
                  </a:lnTo>
                  <a:lnTo>
                    <a:pt x="34" y="7"/>
                  </a:lnTo>
                  <a:lnTo>
                    <a:pt x="37" y="7"/>
                  </a:lnTo>
                  <a:lnTo>
                    <a:pt x="39" y="7"/>
                  </a:lnTo>
                  <a:lnTo>
                    <a:pt x="42" y="10"/>
                  </a:lnTo>
                  <a:lnTo>
                    <a:pt x="44" y="10"/>
                  </a:lnTo>
                  <a:lnTo>
                    <a:pt x="46" y="10"/>
                  </a:lnTo>
                  <a:lnTo>
                    <a:pt x="50" y="12"/>
                  </a:lnTo>
                  <a:lnTo>
                    <a:pt x="52" y="12"/>
                  </a:lnTo>
                  <a:lnTo>
                    <a:pt x="55" y="16"/>
                  </a:lnTo>
                  <a:lnTo>
                    <a:pt x="57" y="16"/>
                  </a:lnTo>
                  <a:lnTo>
                    <a:pt x="60" y="18"/>
                  </a:lnTo>
                  <a:lnTo>
                    <a:pt x="62" y="18"/>
                  </a:lnTo>
                  <a:lnTo>
                    <a:pt x="65" y="21"/>
                  </a:lnTo>
                  <a:lnTo>
                    <a:pt x="68" y="21"/>
                  </a:lnTo>
                  <a:lnTo>
                    <a:pt x="70" y="21"/>
                  </a:lnTo>
                  <a:lnTo>
                    <a:pt x="73" y="23"/>
                  </a:lnTo>
                  <a:lnTo>
                    <a:pt x="75" y="23"/>
                  </a:lnTo>
                  <a:lnTo>
                    <a:pt x="78" y="23"/>
                  </a:lnTo>
                  <a:lnTo>
                    <a:pt x="81" y="23"/>
                  </a:lnTo>
                  <a:lnTo>
                    <a:pt x="83" y="23"/>
                  </a:lnTo>
                  <a:lnTo>
                    <a:pt x="86" y="23"/>
                  </a:lnTo>
                  <a:lnTo>
                    <a:pt x="88" y="23"/>
                  </a:lnTo>
                  <a:lnTo>
                    <a:pt x="91" y="23"/>
                  </a:lnTo>
                  <a:lnTo>
                    <a:pt x="93" y="21"/>
                  </a:lnTo>
                  <a:lnTo>
                    <a:pt x="97" y="21"/>
                  </a:lnTo>
                  <a:lnTo>
                    <a:pt x="99" y="18"/>
                  </a:lnTo>
                  <a:lnTo>
                    <a:pt x="101" y="16"/>
                  </a:lnTo>
                  <a:lnTo>
                    <a:pt x="104" y="12"/>
                  </a:lnTo>
                  <a:lnTo>
                    <a:pt x="106" y="12"/>
                  </a:lnTo>
                  <a:lnTo>
                    <a:pt x="110" y="10"/>
                  </a:lnTo>
                  <a:lnTo>
                    <a:pt x="112" y="7"/>
                  </a:lnTo>
                  <a:lnTo>
                    <a:pt x="115" y="7"/>
                  </a:lnTo>
                  <a:lnTo>
                    <a:pt x="117" y="5"/>
                  </a:lnTo>
                  <a:lnTo>
                    <a:pt x="119" y="5"/>
                  </a:lnTo>
                  <a:lnTo>
                    <a:pt x="122" y="2"/>
                  </a:lnTo>
                  <a:lnTo>
                    <a:pt x="124" y="2"/>
                  </a:lnTo>
                  <a:lnTo>
                    <a:pt x="128" y="2"/>
                  </a:lnTo>
                  <a:lnTo>
                    <a:pt x="130" y="2"/>
                  </a:lnTo>
                  <a:lnTo>
                    <a:pt x="133" y="0"/>
                  </a:lnTo>
                  <a:lnTo>
                    <a:pt x="135" y="0"/>
                  </a:lnTo>
                  <a:lnTo>
                    <a:pt x="137" y="0"/>
                  </a:lnTo>
                  <a:lnTo>
                    <a:pt x="141" y="0"/>
                  </a:lnTo>
                  <a:lnTo>
                    <a:pt x="143" y="0"/>
                  </a:lnTo>
                  <a:lnTo>
                    <a:pt x="146" y="0"/>
                  </a:lnTo>
                  <a:lnTo>
                    <a:pt x="148" y="0"/>
                  </a:lnTo>
                  <a:lnTo>
                    <a:pt x="151" y="0"/>
                  </a:lnTo>
                  <a:lnTo>
                    <a:pt x="153" y="0"/>
                  </a:lnTo>
                  <a:lnTo>
                    <a:pt x="156" y="0"/>
                  </a:lnTo>
                  <a:lnTo>
                    <a:pt x="159" y="0"/>
                  </a:lnTo>
                  <a:lnTo>
                    <a:pt x="161" y="3"/>
                  </a:lnTo>
                  <a:lnTo>
                    <a:pt x="164" y="3"/>
                  </a:lnTo>
                  <a:lnTo>
                    <a:pt x="166" y="3"/>
                  </a:lnTo>
                  <a:lnTo>
                    <a:pt x="169" y="3"/>
                  </a:lnTo>
                  <a:lnTo>
                    <a:pt x="172" y="5"/>
                  </a:lnTo>
                  <a:lnTo>
                    <a:pt x="174" y="5"/>
                  </a:lnTo>
                  <a:lnTo>
                    <a:pt x="177" y="5"/>
                  </a:lnTo>
                  <a:lnTo>
                    <a:pt x="179" y="8"/>
                  </a:lnTo>
                  <a:lnTo>
                    <a:pt x="182" y="10"/>
                  </a:lnTo>
                  <a:lnTo>
                    <a:pt x="184" y="10"/>
                  </a:lnTo>
                  <a:lnTo>
                    <a:pt x="188" y="13"/>
                  </a:lnTo>
                  <a:lnTo>
                    <a:pt x="190" y="16"/>
                  </a:lnTo>
                  <a:lnTo>
                    <a:pt x="192" y="19"/>
                  </a:lnTo>
                  <a:lnTo>
                    <a:pt x="195" y="19"/>
                  </a:lnTo>
                  <a:lnTo>
                    <a:pt x="197" y="21"/>
                  </a:lnTo>
                  <a:lnTo>
                    <a:pt x="200" y="21"/>
                  </a:lnTo>
                  <a:lnTo>
                    <a:pt x="203" y="24"/>
                  </a:lnTo>
                  <a:lnTo>
                    <a:pt x="205" y="24"/>
                  </a:lnTo>
                  <a:lnTo>
                    <a:pt x="208" y="24"/>
                  </a:lnTo>
                  <a:lnTo>
                    <a:pt x="210" y="26"/>
                  </a:lnTo>
                  <a:lnTo>
                    <a:pt x="213" y="26"/>
                  </a:lnTo>
                  <a:lnTo>
                    <a:pt x="215" y="26"/>
                  </a:lnTo>
                  <a:lnTo>
                    <a:pt x="219" y="24"/>
                  </a:lnTo>
                  <a:lnTo>
                    <a:pt x="221" y="24"/>
                  </a:lnTo>
                  <a:lnTo>
                    <a:pt x="223" y="24"/>
                  </a:lnTo>
                  <a:lnTo>
                    <a:pt x="226" y="24"/>
                  </a:lnTo>
                  <a:lnTo>
                    <a:pt x="228" y="24"/>
                  </a:lnTo>
                  <a:lnTo>
                    <a:pt x="232" y="24"/>
                  </a:lnTo>
                  <a:lnTo>
                    <a:pt x="234" y="21"/>
                  </a:lnTo>
                  <a:lnTo>
                    <a:pt x="237" y="21"/>
                  </a:lnTo>
                  <a:lnTo>
                    <a:pt x="239" y="21"/>
                  </a:lnTo>
                  <a:lnTo>
                    <a:pt x="241" y="19"/>
                  </a:lnTo>
                  <a:lnTo>
                    <a:pt x="244" y="16"/>
                  </a:lnTo>
                  <a:lnTo>
                    <a:pt x="246" y="16"/>
                  </a:lnTo>
                  <a:lnTo>
                    <a:pt x="250" y="13"/>
                  </a:lnTo>
                  <a:lnTo>
                    <a:pt x="252" y="13"/>
                  </a:lnTo>
                  <a:lnTo>
                    <a:pt x="255" y="10"/>
                  </a:lnTo>
                  <a:lnTo>
                    <a:pt x="257" y="10"/>
                  </a:lnTo>
                  <a:lnTo>
                    <a:pt x="260" y="8"/>
                  </a:lnTo>
                  <a:lnTo>
                    <a:pt x="263" y="8"/>
                  </a:lnTo>
                  <a:lnTo>
                    <a:pt x="265" y="5"/>
                  </a:lnTo>
                  <a:lnTo>
                    <a:pt x="268" y="5"/>
                  </a:lnTo>
                  <a:lnTo>
                    <a:pt x="270" y="3"/>
                  </a:lnTo>
                  <a:lnTo>
                    <a:pt x="273" y="3"/>
                  </a:lnTo>
                  <a:lnTo>
                    <a:pt x="275" y="3"/>
                  </a:lnTo>
                  <a:lnTo>
                    <a:pt x="279" y="3"/>
                  </a:lnTo>
                  <a:lnTo>
                    <a:pt x="281" y="3"/>
                  </a:lnTo>
                  <a:lnTo>
                    <a:pt x="283" y="3"/>
                  </a:lnTo>
                  <a:lnTo>
                    <a:pt x="286" y="3"/>
                  </a:lnTo>
                  <a:lnTo>
                    <a:pt x="288" y="3"/>
                  </a:lnTo>
                  <a:lnTo>
                    <a:pt x="291" y="3"/>
                  </a:lnTo>
                  <a:lnTo>
                    <a:pt x="294" y="3"/>
                  </a:lnTo>
                  <a:lnTo>
                    <a:pt x="297" y="3"/>
                  </a:lnTo>
                  <a:lnTo>
                    <a:pt x="299" y="3"/>
                  </a:lnTo>
                  <a:lnTo>
                    <a:pt x="301" y="3"/>
                  </a:lnTo>
                  <a:lnTo>
                    <a:pt x="304" y="3"/>
                  </a:lnTo>
                  <a:lnTo>
                    <a:pt x="306" y="3"/>
                  </a:lnTo>
                  <a:lnTo>
                    <a:pt x="310" y="3"/>
                  </a:lnTo>
                  <a:lnTo>
                    <a:pt x="312" y="1"/>
                  </a:lnTo>
                  <a:lnTo>
                    <a:pt x="315" y="1"/>
                  </a:lnTo>
                  <a:lnTo>
                    <a:pt x="317" y="1"/>
                  </a:lnTo>
                  <a:lnTo>
                    <a:pt x="319" y="1"/>
                  </a:lnTo>
                  <a:lnTo>
                    <a:pt x="322" y="1"/>
                  </a:lnTo>
                  <a:lnTo>
                    <a:pt x="325" y="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00" name="Freeform 67"/>
            <p:cNvSpPr>
              <a:spLocks noChangeAspect="1"/>
            </p:cNvSpPr>
            <p:nvPr/>
          </p:nvSpPr>
          <p:spPr bwMode="auto">
            <a:xfrm>
              <a:off x="3366" y="3487"/>
              <a:ext cx="54" cy="12"/>
            </a:xfrm>
            <a:custGeom>
              <a:avLst/>
              <a:gdLst>
                <a:gd name="T0" fmla="*/ 0 w 325"/>
                <a:gd name="T1" fmla="*/ 0 h 80"/>
                <a:gd name="T2" fmla="*/ 0 w 325"/>
                <a:gd name="T3" fmla="*/ 0 h 80"/>
                <a:gd name="T4" fmla="*/ 0 w 325"/>
                <a:gd name="T5" fmla="*/ 0 h 80"/>
                <a:gd name="T6" fmla="*/ 0 w 325"/>
                <a:gd name="T7" fmla="*/ 0 h 80"/>
                <a:gd name="T8" fmla="*/ 0 w 325"/>
                <a:gd name="T9" fmla="*/ 0 h 80"/>
                <a:gd name="T10" fmla="*/ 0 w 325"/>
                <a:gd name="T11" fmla="*/ 0 h 80"/>
                <a:gd name="T12" fmla="*/ 0 w 325"/>
                <a:gd name="T13" fmla="*/ 0 h 80"/>
                <a:gd name="T14" fmla="*/ 0 w 325"/>
                <a:gd name="T15" fmla="*/ 0 h 80"/>
                <a:gd name="T16" fmla="*/ 0 w 325"/>
                <a:gd name="T17" fmla="*/ 0 h 80"/>
                <a:gd name="T18" fmla="*/ 0 w 325"/>
                <a:gd name="T19" fmla="*/ 0 h 80"/>
                <a:gd name="T20" fmla="*/ 0 w 325"/>
                <a:gd name="T21" fmla="*/ 0 h 80"/>
                <a:gd name="T22" fmla="*/ 0 w 325"/>
                <a:gd name="T23" fmla="*/ 0 h 80"/>
                <a:gd name="T24" fmla="*/ 0 w 325"/>
                <a:gd name="T25" fmla="*/ 0 h 80"/>
                <a:gd name="T26" fmla="*/ 0 w 325"/>
                <a:gd name="T27" fmla="*/ 0 h 80"/>
                <a:gd name="T28" fmla="*/ 0 w 325"/>
                <a:gd name="T29" fmla="*/ 0 h 80"/>
                <a:gd name="T30" fmla="*/ 0 w 325"/>
                <a:gd name="T31" fmla="*/ 0 h 80"/>
                <a:gd name="T32" fmla="*/ 0 w 325"/>
                <a:gd name="T33" fmla="*/ 0 h 80"/>
                <a:gd name="T34" fmla="*/ 0 w 325"/>
                <a:gd name="T35" fmla="*/ 0 h 80"/>
                <a:gd name="T36" fmla="*/ 0 w 325"/>
                <a:gd name="T37" fmla="*/ 0 h 80"/>
                <a:gd name="T38" fmla="*/ 0 w 325"/>
                <a:gd name="T39" fmla="*/ 0 h 80"/>
                <a:gd name="T40" fmla="*/ 0 w 325"/>
                <a:gd name="T41" fmla="*/ 0 h 80"/>
                <a:gd name="T42" fmla="*/ 0 w 325"/>
                <a:gd name="T43" fmla="*/ 0 h 80"/>
                <a:gd name="T44" fmla="*/ 0 w 325"/>
                <a:gd name="T45" fmla="*/ 0 h 80"/>
                <a:gd name="T46" fmla="*/ 0 w 325"/>
                <a:gd name="T47" fmla="*/ 0 h 80"/>
                <a:gd name="T48" fmla="*/ 0 w 325"/>
                <a:gd name="T49" fmla="*/ 0 h 80"/>
                <a:gd name="T50" fmla="*/ 0 w 325"/>
                <a:gd name="T51" fmla="*/ 0 h 80"/>
                <a:gd name="T52" fmla="*/ 0 w 325"/>
                <a:gd name="T53" fmla="*/ 0 h 80"/>
                <a:gd name="T54" fmla="*/ 0 w 325"/>
                <a:gd name="T55" fmla="*/ 0 h 80"/>
                <a:gd name="T56" fmla="*/ 0 w 325"/>
                <a:gd name="T57" fmla="*/ 0 h 80"/>
                <a:gd name="T58" fmla="*/ 0 w 325"/>
                <a:gd name="T59" fmla="*/ 0 h 80"/>
                <a:gd name="T60" fmla="*/ 0 w 325"/>
                <a:gd name="T61" fmla="*/ 0 h 80"/>
                <a:gd name="T62" fmla="*/ 0 w 325"/>
                <a:gd name="T63" fmla="*/ 0 h 80"/>
                <a:gd name="T64" fmla="*/ 0 w 325"/>
                <a:gd name="T65" fmla="*/ 0 h 80"/>
                <a:gd name="T66" fmla="*/ 0 w 325"/>
                <a:gd name="T67" fmla="*/ 0 h 80"/>
                <a:gd name="T68" fmla="*/ 0 w 325"/>
                <a:gd name="T69" fmla="*/ 0 h 80"/>
                <a:gd name="T70" fmla="*/ 0 w 325"/>
                <a:gd name="T71" fmla="*/ 0 h 80"/>
                <a:gd name="T72" fmla="*/ 0 w 325"/>
                <a:gd name="T73" fmla="*/ 0 h 80"/>
                <a:gd name="T74" fmla="*/ 0 w 325"/>
                <a:gd name="T75" fmla="*/ 0 h 80"/>
                <a:gd name="T76" fmla="*/ 0 w 325"/>
                <a:gd name="T77" fmla="*/ 0 h 80"/>
                <a:gd name="T78" fmla="*/ 0 w 325"/>
                <a:gd name="T79" fmla="*/ 0 h 80"/>
                <a:gd name="T80" fmla="*/ 0 w 325"/>
                <a:gd name="T81" fmla="*/ 0 h 80"/>
                <a:gd name="T82" fmla="*/ 0 w 325"/>
                <a:gd name="T83" fmla="*/ 0 h 80"/>
                <a:gd name="T84" fmla="*/ 0 w 325"/>
                <a:gd name="T85" fmla="*/ 0 h 80"/>
                <a:gd name="T86" fmla="*/ 0 w 325"/>
                <a:gd name="T87" fmla="*/ 0 h 80"/>
                <a:gd name="T88" fmla="*/ 0 w 325"/>
                <a:gd name="T89" fmla="*/ 0 h 80"/>
                <a:gd name="T90" fmla="*/ 0 w 325"/>
                <a:gd name="T91" fmla="*/ 0 h 80"/>
                <a:gd name="T92" fmla="*/ 0 w 325"/>
                <a:gd name="T93" fmla="*/ 0 h 80"/>
                <a:gd name="T94" fmla="*/ 0 w 325"/>
                <a:gd name="T95" fmla="*/ 0 h 80"/>
                <a:gd name="T96" fmla="*/ 0 w 325"/>
                <a:gd name="T97" fmla="*/ 0 h 80"/>
                <a:gd name="T98" fmla="*/ 0 w 325"/>
                <a:gd name="T99" fmla="*/ 0 h 80"/>
                <a:gd name="T100" fmla="*/ 0 w 325"/>
                <a:gd name="T101" fmla="*/ 0 h 80"/>
                <a:gd name="T102" fmla="*/ 0 w 325"/>
                <a:gd name="T103" fmla="*/ 0 h 80"/>
                <a:gd name="T104" fmla="*/ 0 w 325"/>
                <a:gd name="T105" fmla="*/ 0 h 80"/>
                <a:gd name="T106" fmla="*/ 0 w 325"/>
                <a:gd name="T107" fmla="*/ 0 h 80"/>
                <a:gd name="T108" fmla="*/ 0 w 325"/>
                <a:gd name="T109" fmla="*/ 0 h 80"/>
                <a:gd name="T110" fmla="*/ 0 w 325"/>
                <a:gd name="T111" fmla="*/ 0 h 80"/>
                <a:gd name="T112" fmla="*/ 0 w 325"/>
                <a:gd name="T113" fmla="*/ 0 h 80"/>
                <a:gd name="T114" fmla="*/ 0 w 325"/>
                <a:gd name="T115" fmla="*/ 0 h 80"/>
                <a:gd name="T116" fmla="*/ 0 w 325"/>
                <a:gd name="T117" fmla="*/ 0 h 80"/>
                <a:gd name="T118" fmla="*/ 0 w 325"/>
                <a:gd name="T119" fmla="*/ 0 h 80"/>
                <a:gd name="T120" fmla="*/ 0 w 325"/>
                <a:gd name="T121" fmla="*/ 0 h 80"/>
                <a:gd name="T122" fmla="*/ 0 w 325"/>
                <a:gd name="T123" fmla="*/ 0 h 80"/>
                <a:gd name="T124" fmla="*/ 0 w 325"/>
                <a:gd name="T125" fmla="*/ 0 h 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80">
                  <a:moveTo>
                    <a:pt x="0" y="61"/>
                  </a:moveTo>
                  <a:lnTo>
                    <a:pt x="3" y="61"/>
                  </a:lnTo>
                  <a:lnTo>
                    <a:pt x="5" y="63"/>
                  </a:lnTo>
                  <a:lnTo>
                    <a:pt x="8" y="63"/>
                  </a:lnTo>
                  <a:lnTo>
                    <a:pt x="10" y="63"/>
                  </a:lnTo>
                  <a:lnTo>
                    <a:pt x="12" y="63"/>
                  </a:lnTo>
                  <a:lnTo>
                    <a:pt x="16" y="63"/>
                  </a:lnTo>
                  <a:lnTo>
                    <a:pt x="18" y="66"/>
                  </a:lnTo>
                  <a:lnTo>
                    <a:pt x="21" y="66"/>
                  </a:lnTo>
                  <a:lnTo>
                    <a:pt x="23" y="66"/>
                  </a:lnTo>
                  <a:lnTo>
                    <a:pt x="25" y="66"/>
                  </a:lnTo>
                  <a:lnTo>
                    <a:pt x="28" y="68"/>
                  </a:lnTo>
                  <a:lnTo>
                    <a:pt x="31" y="68"/>
                  </a:lnTo>
                  <a:lnTo>
                    <a:pt x="34" y="68"/>
                  </a:lnTo>
                  <a:lnTo>
                    <a:pt x="36" y="68"/>
                  </a:lnTo>
                  <a:lnTo>
                    <a:pt x="39" y="71"/>
                  </a:lnTo>
                  <a:lnTo>
                    <a:pt x="41" y="71"/>
                  </a:lnTo>
                  <a:lnTo>
                    <a:pt x="43" y="71"/>
                  </a:lnTo>
                  <a:lnTo>
                    <a:pt x="47" y="71"/>
                  </a:lnTo>
                  <a:lnTo>
                    <a:pt x="49" y="71"/>
                  </a:lnTo>
                  <a:lnTo>
                    <a:pt x="52" y="71"/>
                  </a:lnTo>
                  <a:lnTo>
                    <a:pt x="54" y="73"/>
                  </a:lnTo>
                  <a:lnTo>
                    <a:pt x="57" y="73"/>
                  </a:lnTo>
                  <a:lnTo>
                    <a:pt x="60" y="73"/>
                  </a:lnTo>
                  <a:lnTo>
                    <a:pt x="62" y="73"/>
                  </a:lnTo>
                  <a:lnTo>
                    <a:pt x="65" y="73"/>
                  </a:lnTo>
                  <a:lnTo>
                    <a:pt x="67" y="77"/>
                  </a:lnTo>
                  <a:lnTo>
                    <a:pt x="70" y="77"/>
                  </a:lnTo>
                  <a:lnTo>
                    <a:pt x="72" y="77"/>
                  </a:lnTo>
                  <a:lnTo>
                    <a:pt x="76" y="77"/>
                  </a:lnTo>
                  <a:lnTo>
                    <a:pt x="78" y="73"/>
                  </a:lnTo>
                  <a:lnTo>
                    <a:pt x="80" y="73"/>
                  </a:lnTo>
                  <a:lnTo>
                    <a:pt x="83" y="73"/>
                  </a:lnTo>
                  <a:lnTo>
                    <a:pt x="85" y="73"/>
                  </a:lnTo>
                  <a:lnTo>
                    <a:pt x="88" y="71"/>
                  </a:lnTo>
                  <a:lnTo>
                    <a:pt x="91" y="71"/>
                  </a:lnTo>
                  <a:lnTo>
                    <a:pt x="94" y="68"/>
                  </a:lnTo>
                  <a:lnTo>
                    <a:pt x="96" y="66"/>
                  </a:lnTo>
                  <a:lnTo>
                    <a:pt x="98" y="66"/>
                  </a:lnTo>
                  <a:lnTo>
                    <a:pt x="101" y="63"/>
                  </a:lnTo>
                  <a:lnTo>
                    <a:pt x="103" y="63"/>
                  </a:lnTo>
                  <a:lnTo>
                    <a:pt x="107" y="61"/>
                  </a:lnTo>
                  <a:lnTo>
                    <a:pt x="109" y="57"/>
                  </a:lnTo>
                  <a:lnTo>
                    <a:pt x="112" y="55"/>
                  </a:lnTo>
                  <a:lnTo>
                    <a:pt x="114" y="52"/>
                  </a:lnTo>
                  <a:lnTo>
                    <a:pt x="117" y="47"/>
                  </a:lnTo>
                  <a:lnTo>
                    <a:pt x="119" y="42"/>
                  </a:lnTo>
                  <a:lnTo>
                    <a:pt x="122" y="37"/>
                  </a:lnTo>
                  <a:lnTo>
                    <a:pt x="125" y="32"/>
                  </a:lnTo>
                  <a:lnTo>
                    <a:pt x="127" y="26"/>
                  </a:lnTo>
                  <a:lnTo>
                    <a:pt x="130" y="23"/>
                  </a:lnTo>
                  <a:lnTo>
                    <a:pt x="132" y="21"/>
                  </a:lnTo>
                  <a:lnTo>
                    <a:pt x="135" y="16"/>
                  </a:lnTo>
                  <a:lnTo>
                    <a:pt x="138" y="12"/>
                  </a:lnTo>
                  <a:lnTo>
                    <a:pt x="140" y="10"/>
                  </a:lnTo>
                  <a:lnTo>
                    <a:pt x="143" y="7"/>
                  </a:lnTo>
                  <a:lnTo>
                    <a:pt x="145" y="5"/>
                  </a:lnTo>
                  <a:lnTo>
                    <a:pt x="148" y="2"/>
                  </a:lnTo>
                  <a:lnTo>
                    <a:pt x="150" y="2"/>
                  </a:lnTo>
                  <a:lnTo>
                    <a:pt x="154" y="2"/>
                  </a:lnTo>
                  <a:lnTo>
                    <a:pt x="156" y="0"/>
                  </a:lnTo>
                  <a:lnTo>
                    <a:pt x="159" y="0"/>
                  </a:lnTo>
                  <a:lnTo>
                    <a:pt x="161" y="0"/>
                  </a:lnTo>
                  <a:lnTo>
                    <a:pt x="163" y="0"/>
                  </a:lnTo>
                  <a:lnTo>
                    <a:pt x="167" y="0"/>
                  </a:lnTo>
                  <a:lnTo>
                    <a:pt x="169" y="0"/>
                  </a:lnTo>
                  <a:lnTo>
                    <a:pt x="172" y="0"/>
                  </a:lnTo>
                  <a:lnTo>
                    <a:pt x="174" y="2"/>
                  </a:lnTo>
                  <a:lnTo>
                    <a:pt x="177" y="2"/>
                  </a:lnTo>
                  <a:lnTo>
                    <a:pt x="179" y="5"/>
                  </a:lnTo>
                  <a:lnTo>
                    <a:pt x="182" y="5"/>
                  </a:lnTo>
                  <a:lnTo>
                    <a:pt x="185" y="7"/>
                  </a:lnTo>
                  <a:lnTo>
                    <a:pt x="187" y="7"/>
                  </a:lnTo>
                  <a:lnTo>
                    <a:pt x="190" y="10"/>
                  </a:lnTo>
                  <a:lnTo>
                    <a:pt x="192" y="12"/>
                  </a:lnTo>
                  <a:lnTo>
                    <a:pt x="194" y="16"/>
                  </a:lnTo>
                  <a:lnTo>
                    <a:pt x="198" y="16"/>
                  </a:lnTo>
                  <a:lnTo>
                    <a:pt x="200" y="18"/>
                  </a:lnTo>
                  <a:lnTo>
                    <a:pt x="203" y="21"/>
                  </a:lnTo>
                  <a:lnTo>
                    <a:pt x="205" y="23"/>
                  </a:lnTo>
                  <a:lnTo>
                    <a:pt x="208" y="26"/>
                  </a:lnTo>
                  <a:lnTo>
                    <a:pt x="210" y="26"/>
                  </a:lnTo>
                  <a:lnTo>
                    <a:pt x="213" y="28"/>
                  </a:lnTo>
                  <a:lnTo>
                    <a:pt x="216" y="32"/>
                  </a:lnTo>
                  <a:lnTo>
                    <a:pt x="218" y="34"/>
                  </a:lnTo>
                  <a:lnTo>
                    <a:pt x="221" y="39"/>
                  </a:lnTo>
                  <a:lnTo>
                    <a:pt x="223" y="42"/>
                  </a:lnTo>
                  <a:lnTo>
                    <a:pt x="226" y="45"/>
                  </a:lnTo>
                  <a:lnTo>
                    <a:pt x="229" y="48"/>
                  </a:lnTo>
                  <a:lnTo>
                    <a:pt x="231" y="50"/>
                  </a:lnTo>
                  <a:lnTo>
                    <a:pt x="234" y="53"/>
                  </a:lnTo>
                  <a:lnTo>
                    <a:pt x="236" y="55"/>
                  </a:lnTo>
                  <a:lnTo>
                    <a:pt x="239" y="58"/>
                  </a:lnTo>
                  <a:lnTo>
                    <a:pt x="241" y="61"/>
                  </a:lnTo>
                  <a:lnTo>
                    <a:pt x="244" y="61"/>
                  </a:lnTo>
                  <a:lnTo>
                    <a:pt x="247" y="64"/>
                  </a:lnTo>
                  <a:lnTo>
                    <a:pt x="249" y="66"/>
                  </a:lnTo>
                  <a:lnTo>
                    <a:pt x="252" y="66"/>
                  </a:lnTo>
                  <a:lnTo>
                    <a:pt x="254" y="69"/>
                  </a:lnTo>
                  <a:lnTo>
                    <a:pt x="257" y="69"/>
                  </a:lnTo>
                  <a:lnTo>
                    <a:pt x="260" y="71"/>
                  </a:lnTo>
                  <a:lnTo>
                    <a:pt x="262" y="71"/>
                  </a:lnTo>
                  <a:lnTo>
                    <a:pt x="265" y="71"/>
                  </a:lnTo>
                  <a:lnTo>
                    <a:pt x="267" y="75"/>
                  </a:lnTo>
                  <a:lnTo>
                    <a:pt x="270" y="75"/>
                  </a:lnTo>
                  <a:lnTo>
                    <a:pt x="272" y="75"/>
                  </a:lnTo>
                  <a:lnTo>
                    <a:pt x="276" y="77"/>
                  </a:lnTo>
                  <a:lnTo>
                    <a:pt x="278" y="77"/>
                  </a:lnTo>
                  <a:lnTo>
                    <a:pt x="280" y="77"/>
                  </a:lnTo>
                  <a:lnTo>
                    <a:pt x="283" y="77"/>
                  </a:lnTo>
                  <a:lnTo>
                    <a:pt x="285" y="77"/>
                  </a:lnTo>
                  <a:lnTo>
                    <a:pt x="289" y="80"/>
                  </a:lnTo>
                  <a:lnTo>
                    <a:pt x="291" y="80"/>
                  </a:lnTo>
                  <a:lnTo>
                    <a:pt x="294" y="80"/>
                  </a:lnTo>
                  <a:lnTo>
                    <a:pt x="296" y="80"/>
                  </a:lnTo>
                  <a:lnTo>
                    <a:pt x="298" y="80"/>
                  </a:lnTo>
                  <a:lnTo>
                    <a:pt x="301" y="80"/>
                  </a:lnTo>
                  <a:lnTo>
                    <a:pt x="303" y="80"/>
                  </a:lnTo>
                  <a:lnTo>
                    <a:pt x="307" y="80"/>
                  </a:lnTo>
                  <a:lnTo>
                    <a:pt x="309" y="80"/>
                  </a:lnTo>
                  <a:lnTo>
                    <a:pt x="312" y="80"/>
                  </a:lnTo>
                  <a:lnTo>
                    <a:pt x="314" y="80"/>
                  </a:lnTo>
                  <a:lnTo>
                    <a:pt x="316" y="80"/>
                  </a:lnTo>
                  <a:lnTo>
                    <a:pt x="320" y="80"/>
                  </a:lnTo>
                  <a:lnTo>
                    <a:pt x="322" y="80"/>
                  </a:lnTo>
                  <a:lnTo>
                    <a:pt x="325" y="7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43172" name="Group 68"/>
          <p:cNvGrpSpPr>
            <a:grpSpLocks/>
          </p:cNvGrpSpPr>
          <p:nvPr/>
        </p:nvGrpSpPr>
        <p:grpSpPr bwMode="auto">
          <a:xfrm>
            <a:off x="5429250" y="5551488"/>
            <a:ext cx="517525" cy="322262"/>
            <a:chOff x="3790" y="3365"/>
            <a:chExt cx="326" cy="203"/>
          </a:xfrm>
        </p:grpSpPr>
        <p:sp>
          <p:nvSpPr>
            <p:cNvPr id="12386" name="Freeform 69"/>
            <p:cNvSpPr>
              <a:spLocks noChangeAspect="1"/>
            </p:cNvSpPr>
            <p:nvPr/>
          </p:nvSpPr>
          <p:spPr bwMode="auto">
            <a:xfrm>
              <a:off x="3790" y="3498"/>
              <a:ext cx="54" cy="70"/>
            </a:xfrm>
            <a:custGeom>
              <a:avLst/>
              <a:gdLst>
                <a:gd name="T0" fmla="*/ 0 w 323"/>
                <a:gd name="T1" fmla="*/ 0 h 463"/>
                <a:gd name="T2" fmla="*/ 0 w 323"/>
                <a:gd name="T3" fmla="*/ 0 h 463"/>
                <a:gd name="T4" fmla="*/ 0 w 323"/>
                <a:gd name="T5" fmla="*/ 0 h 463"/>
                <a:gd name="T6" fmla="*/ 0 w 323"/>
                <a:gd name="T7" fmla="*/ 0 h 463"/>
                <a:gd name="T8" fmla="*/ 0 w 323"/>
                <a:gd name="T9" fmla="*/ 0 h 463"/>
                <a:gd name="T10" fmla="*/ 0 w 323"/>
                <a:gd name="T11" fmla="*/ 0 h 463"/>
                <a:gd name="T12" fmla="*/ 0 w 323"/>
                <a:gd name="T13" fmla="*/ 0 h 463"/>
                <a:gd name="T14" fmla="*/ 0 w 323"/>
                <a:gd name="T15" fmla="*/ 0 h 463"/>
                <a:gd name="T16" fmla="*/ 0 w 323"/>
                <a:gd name="T17" fmla="*/ 0 h 463"/>
                <a:gd name="T18" fmla="*/ 0 w 323"/>
                <a:gd name="T19" fmla="*/ 0 h 463"/>
                <a:gd name="T20" fmla="*/ 0 w 323"/>
                <a:gd name="T21" fmla="*/ 0 h 463"/>
                <a:gd name="T22" fmla="*/ 0 w 323"/>
                <a:gd name="T23" fmla="*/ 0 h 463"/>
                <a:gd name="T24" fmla="*/ 0 w 323"/>
                <a:gd name="T25" fmla="*/ 0 h 463"/>
                <a:gd name="T26" fmla="*/ 0 w 323"/>
                <a:gd name="T27" fmla="*/ 0 h 463"/>
                <a:gd name="T28" fmla="*/ 0 w 323"/>
                <a:gd name="T29" fmla="*/ 0 h 463"/>
                <a:gd name="T30" fmla="*/ 0 w 323"/>
                <a:gd name="T31" fmla="*/ 0 h 463"/>
                <a:gd name="T32" fmla="*/ 0 w 323"/>
                <a:gd name="T33" fmla="*/ 0 h 463"/>
                <a:gd name="T34" fmla="*/ 0 w 323"/>
                <a:gd name="T35" fmla="*/ 0 h 463"/>
                <a:gd name="T36" fmla="*/ 0 w 323"/>
                <a:gd name="T37" fmla="*/ 0 h 463"/>
                <a:gd name="T38" fmla="*/ 0 w 323"/>
                <a:gd name="T39" fmla="*/ 0 h 463"/>
                <a:gd name="T40" fmla="*/ 0 w 323"/>
                <a:gd name="T41" fmla="*/ 0 h 463"/>
                <a:gd name="T42" fmla="*/ 0 w 323"/>
                <a:gd name="T43" fmla="*/ 0 h 463"/>
                <a:gd name="T44" fmla="*/ 0 w 323"/>
                <a:gd name="T45" fmla="*/ 0 h 463"/>
                <a:gd name="T46" fmla="*/ 0 w 323"/>
                <a:gd name="T47" fmla="*/ 0 h 463"/>
                <a:gd name="T48" fmla="*/ 0 w 323"/>
                <a:gd name="T49" fmla="*/ 0 h 463"/>
                <a:gd name="T50" fmla="*/ 0 w 323"/>
                <a:gd name="T51" fmla="*/ 0 h 463"/>
                <a:gd name="T52" fmla="*/ 0 w 323"/>
                <a:gd name="T53" fmla="*/ 0 h 463"/>
                <a:gd name="T54" fmla="*/ 0 w 323"/>
                <a:gd name="T55" fmla="*/ 0 h 463"/>
                <a:gd name="T56" fmla="*/ 0 w 323"/>
                <a:gd name="T57" fmla="*/ 0 h 463"/>
                <a:gd name="T58" fmla="*/ 0 w 323"/>
                <a:gd name="T59" fmla="*/ 0 h 463"/>
                <a:gd name="T60" fmla="*/ 0 w 323"/>
                <a:gd name="T61" fmla="*/ 0 h 463"/>
                <a:gd name="T62" fmla="*/ 0 w 323"/>
                <a:gd name="T63" fmla="*/ 0 h 463"/>
                <a:gd name="T64" fmla="*/ 0 w 323"/>
                <a:gd name="T65" fmla="*/ 0 h 463"/>
                <a:gd name="T66" fmla="*/ 0 w 323"/>
                <a:gd name="T67" fmla="*/ 0 h 463"/>
                <a:gd name="T68" fmla="*/ 0 w 323"/>
                <a:gd name="T69" fmla="*/ 0 h 463"/>
                <a:gd name="T70" fmla="*/ 0 w 323"/>
                <a:gd name="T71" fmla="*/ 0 h 463"/>
                <a:gd name="T72" fmla="*/ 0 w 323"/>
                <a:gd name="T73" fmla="*/ 0 h 463"/>
                <a:gd name="T74" fmla="*/ 0 w 323"/>
                <a:gd name="T75" fmla="*/ 0 h 463"/>
                <a:gd name="T76" fmla="*/ 0 w 323"/>
                <a:gd name="T77" fmla="*/ 0 h 463"/>
                <a:gd name="T78" fmla="*/ 0 w 323"/>
                <a:gd name="T79" fmla="*/ 0 h 463"/>
                <a:gd name="T80" fmla="*/ 0 w 323"/>
                <a:gd name="T81" fmla="*/ 0 h 463"/>
                <a:gd name="T82" fmla="*/ 0 w 323"/>
                <a:gd name="T83" fmla="*/ 0 h 463"/>
                <a:gd name="T84" fmla="*/ 0 w 323"/>
                <a:gd name="T85" fmla="*/ 0 h 463"/>
                <a:gd name="T86" fmla="*/ 0 w 323"/>
                <a:gd name="T87" fmla="*/ 0 h 463"/>
                <a:gd name="T88" fmla="*/ 0 w 323"/>
                <a:gd name="T89" fmla="*/ 0 h 463"/>
                <a:gd name="T90" fmla="*/ 0 w 323"/>
                <a:gd name="T91" fmla="*/ 0 h 463"/>
                <a:gd name="T92" fmla="*/ 0 w 323"/>
                <a:gd name="T93" fmla="*/ 0 h 463"/>
                <a:gd name="T94" fmla="*/ 0 w 323"/>
                <a:gd name="T95" fmla="*/ 0 h 463"/>
                <a:gd name="T96" fmla="*/ 0 w 323"/>
                <a:gd name="T97" fmla="*/ 0 h 463"/>
                <a:gd name="T98" fmla="*/ 0 w 323"/>
                <a:gd name="T99" fmla="*/ 0 h 463"/>
                <a:gd name="T100" fmla="*/ 0 w 323"/>
                <a:gd name="T101" fmla="*/ 0 h 463"/>
                <a:gd name="T102" fmla="*/ 0 w 323"/>
                <a:gd name="T103" fmla="*/ 0 h 463"/>
                <a:gd name="T104" fmla="*/ 0 w 323"/>
                <a:gd name="T105" fmla="*/ 0 h 463"/>
                <a:gd name="T106" fmla="*/ 0 w 323"/>
                <a:gd name="T107" fmla="*/ 0 h 463"/>
                <a:gd name="T108" fmla="*/ 0 w 323"/>
                <a:gd name="T109" fmla="*/ 0 h 463"/>
                <a:gd name="T110" fmla="*/ 0 w 323"/>
                <a:gd name="T111" fmla="*/ 0 h 463"/>
                <a:gd name="T112" fmla="*/ 0 w 323"/>
                <a:gd name="T113" fmla="*/ 0 h 463"/>
                <a:gd name="T114" fmla="*/ 0 w 323"/>
                <a:gd name="T115" fmla="*/ 0 h 463"/>
                <a:gd name="T116" fmla="*/ 0 w 323"/>
                <a:gd name="T117" fmla="*/ 0 h 463"/>
                <a:gd name="T118" fmla="*/ 0 w 323"/>
                <a:gd name="T119" fmla="*/ 0 h 463"/>
                <a:gd name="T120" fmla="*/ 0 w 323"/>
                <a:gd name="T121" fmla="*/ 0 h 463"/>
                <a:gd name="T122" fmla="*/ 0 w 323"/>
                <a:gd name="T123" fmla="*/ 0 h 463"/>
                <a:gd name="T124" fmla="*/ 0 w 323"/>
                <a:gd name="T125" fmla="*/ 0 h 4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3" h="463">
                  <a:moveTo>
                    <a:pt x="0" y="0"/>
                  </a:moveTo>
                  <a:lnTo>
                    <a:pt x="2" y="0"/>
                  </a:lnTo>
                  <a:lnTo>
                    <a:pt x="5" y="0"/>
                  </a:lnTo>
                  <a:lnTo>
                    <a:pt x="7" y="0"/>
                  </a:lnTo>
                  <a:lnTo>
                    <a:pt x="10" y="0"/>
                  </a:lnTo>
                  <a:lnTo>
                    <a:pt x="13" y="0"/>
                  </a:lnTo>
                  <a:lnTo>
                    <a:pt x="15" y="0"/>
                  </a:lnTo>
                  <a:lnTo>
                    <a:pt x="18" y="0"/>
                  </a:lnTo>
                  <a:lnTo>
                    <a:pt x="20" y="0"/>
                  </a:lnTo>
                  <a:lnTo>
                    <a:pt x="23" y="0"/>
                  </a:lnTo>
                  <a:lnTo>
                    <a:pt x="26" y="0"/>
                  </a:lnTo>
                  <a:lnTo>
                    <a:pt x="28" y="0"/>
                  </a:lnTo>
                  <a:lnTo>
                    <a:pt x="31" y="0"/>
                  </a:lnTo>
                  <a:lnTo>
                    <a:pt x="33" y="0"/>
                  </a:lnTo>
                  <a:lnTo>
                    <a:pt x="36" y="0"/>
                  </a:lnTo>
                  <a:lnTo>
                    <a:pt x="38" y="2"/>
                  </a:lnTo>
                  <a:lnTo>
                    <a:pt x="42" y="2"/>
                  </a:lnTo>
                  <a:lnTo>
                    <a:pt x="44" y="2"/>
                  </a:lnTo>
                  <a:lnTo>
                    <a:pt x="46" y="2"/>
                  </a:lnTo>
                  <a:lnTo>
                    <a:pt x="49" y="2"/>
                  </a:lnTo>
                  <a:lnTo>
                    <a:pt x="51" y="5"/>
                  </a:lnTo>
                  <a:lnTo>
                    <a:pt x="54" y="5"/>
                  </a:lnTo>
                  <a:lnTo>
                    <a:pt x="57" y="5"/>
                  </a:lnTo>
                  <a:lnTo>
                    <a:pt x="60" y="7"/>
                  </a:lnTo>
                  <a:lnTo>
                    <a:pt x="62" y="7"/>
                  </a:lnTo>
                  <a:lnTo>
                    <a:pt x="64" y="7"/>
                  </a:lnTo>
                  <a:lnTo>
                    <a:pt x="67" y="10"/>
                  </a:lnTo>
                  <a:lnTo>
                    <a:pt x="69" y="10"/>
                  </a:lnTo>
                  <a:lnTo>
                    <a:pt x="73" y="13"/>
                  </a:lnTo>
                  <a:lnTo>
                    <a:pt x="75" y="13"/>
                  </a:lnTo>
                  <a:lnTo>
                    <a:pt x="77" y="16"/>
                  </a:lnTo>
                  <a:lnTo>
                    <a:pt x="80" y="16"/>
                  </a:lnTo>
                  <a:lnTo>
                    <a:pt x="82" y="18"/>
                  </a:lnTo>
                  <a:lnTo>
                    <a:pt x="86" y="21"/>
                  </a:lnTo>
                  <a:lnTo>
                    <a:pt x="88" y="23"/>
                  </a:lnTo>
                  <a:lnTo>
                    <a:pt x="91" y="26"/>
                  </a:lnTo>
                  <a:lnTo>
                    <a:pt x="93" y="29"/>
                  </a:lnTo>
                  <a:lnTo>
                    <a:pt x="95" y="34"/>
                  </a:lnTo>
                  <a:lnTo>
                    <a:pt x="98" y="37"/>
                  </a:lnTo>
                  <a:lnTo>
                    <a:pt x="100" y="43"/>
                  </a:lnTo>
                  <a:lnTo>
                    <a:pt x="104" y="48"/>
                  </a:lnTo>
                  <a:lnTo>
                    <a:pt x="106" y="53"/>
                  </a:lnTo>
                  <a:lnTo>
                    <a:pt x="108" y="61"/>
                  </a:lnTo>
                  <a:lnTo>
                    <a:pt x="111" y="71"/>
                  </a:lnTo>
                  <a:lnTo>
                    <a:pt x="113" y="80"/>
                  </a:lnTo>
                  <a:lnTo>
                    <a:pt x="117" y="93"/>
                  </a:lnTo>
                  <a:lnTo>
                    <a:pt x="119" y="100"/>
                  </a:lnTo>
                  <a:lnTo>
                    <a:pt x="121" y="106"/>
                  </a:lnTo>
                  <a:lnTo>
                    <a:pt x="124" y="114"/>
                  </a:lnTo>
                  <a:lnTo>
                    <a:pt x="126" y="120"/>
                  </a:lnTo>
                  <a:lnTo>
                    <a:pt x="129" y="130"/>
                  </a:lnTo>
                  <a:lnTo>
                    <a:pt x="132" y="141"/>
                  </a:lnTo>
                  <a:lnTo>
                    <a:pt x="134" y="146"/>
                  </a:lnTo>
                  <a:lnTo>
                    <a:pt x="137" y="162"/>
                  </a:lnTo>
                  <a:lnTo>
                    <a:pt x="139" y="178"/>
                  </a:lnTo>
                  <a:lnTo>
                    <a:pt x="142" y="189"/>
                  </a:lnTo>
                  <a:lnTo>
                    <a:pt x="144" y="202"/>
                  </a:lnTo>
                  <a:lnTo>
                    <a:pt x="146" y="218"/>
                  </a:lnTo>
                  <a:lnTo>
                    <a:pt x="150" y="231"/>
                  </a:lnTo>
                  <a:lnTo>
                    <a:pt x="152" y="245"/>
                  </a:lnTo>
                  <a:lnTo>
                    <a:pt x="155" y="252"/>
                  </a:lnTo>
                  <a:lnTo>
                    <a:pt x="157" y="263"/>
                  </a:lnTo>
                  <a:lnTo>
                    <a:pt x="159" y="274"/>
                  </a:lnTo>
                  <a:lnTo>
                    <a:pt x="163" y="288"/>
                  </a:lnTo>
                  <a:lnTo>
                    <a:pt x="165" y="295"/>
                  </a:lnTo>
                  <a:lnTo>
                    <a:pt x="168" y="304"/>
                  </a:lnTo>
                  <a:lnTo>
                    <a:pt x="170" y="311"/>
                  </a:lnTo>
                  <a:lnTo>
                    <a:pt x="172" y="322"/>
                  </a:lnTo>
                  <a:lnTo>
                    <a:pt x="175" y="330"/>
                  </a:lnTo>
                  <a:lnTo>
                    <a:pt x="178" y="338"/>
                  </a:lnTo>
                  <a:lnTo>
                    <a:pt x="181" y="346"/>
                  </a:lnTo>
                  <a:lnTo>
                    <a:pt x="183" y="354"/>
                  </a:lnTo>
                  <a:lnTo>
                    <a:pt x="185" y="361"/>
                  </a:lnTo>
                  <a:lnTo>
                    <a:pt x="188" y="370"/>
                  </a:lnTo>
                  <a:lnTo>
                    <a:pt x="190" y="375"/>
                  </a:lnTo>
                  <a:lnTo>
                    <a:pt x="194" y="381"/>
                  </a:lnTo>
                  <a:lnTo>
                    <a:pt x="196" y="388"/>
                  </a:lnTo>
                  <a:lnTo>
                    <a:pt x="198" y="397"/>
                  </a:lnTo>
                  <a:lnTo>
                    <a:pt x="201" y="402"/>
                  </a:lnTo>
                  <a:lnTo>
                    <a:pt x="203" y="410"/>
                  </a:lnTo>
                  <a:lnTo>
                    <a:pt x="206" y="418"/>
                  </a:lnTo>
                  <a:lnTo>
                    <a:pt x="209" y="431"/>
                  </a:lnTo>
                  <a:lnTo>
                    <a:pt x="211" y="440"/>
                  </a:lnTo>
                  <a:lnTo>
                    <a:pt x="214" y="447"/>
                  </a:lnTo>
                  <a:lnTo>
                    <a:pt x="216" y="452"/>
                  </a:lnTo>
                  <a:lnTo>
                    <a:pt x="219" y="456"/>
                  </a:lnTo>
                  <a:lnTo>
                    <a:pt x="221" y="461"/>
                  </a:lnTo>
                  <a:lnTo>
                    <a:pt x="225" y="461"/>
                  </a:lnTo>
                  <a:lnTo>
                    <a:pt x="227" y="463"/>
                  </a:lnTo>
                  <a:lnTo>
                    <a:pt x="229" y="463"/>
                  </a:lnTo>
                  <a:lnTo>
                    <a:pt x="232" y="463"/>
                  </a:lnTo>
                  <a:lnTo>
                    <a:pt x="234" y="463"/>
                  </a:lnTo>
                  <a:lnTo>
                    <a:pt x="237" y="461"/>
                  </a:lnTo>
                  <a:lnTo>
                    <a:pt x="240" y="458"/>
                  </a:lnTo>
                  <a:lnTo>
                    <a:pt x="243" y="458"/>
                  </a:lnTo>
                  <a:lnTo>
                    <a:pt x="245" y="456"/>
                  </a:lnTo>
                  <a:lnTo>
                    <a:pt x="247" y="452"/>
                  </a:lnTo>
                  <a:lnTo>
                    <a:pt x="250" y="450"/>
                  </a:lnTo>
                  <a:lnTo>
                    <a:pt x="252" y="447"/>
                  </a:lnTo>
                  <a:lnTo>
                    <a:pt x="256" y="445"/>
                  </a:lnTo>
                  <a:lnTo>
                    <a:pt x="258" y="442"/>
                  </a:lnTo>
                  <a:lnTo>
                    <a:pt x="261" y="440"/>
                  </a:lnTo>
                  <a:lnTo>
                    <a:pt x="263" y="436"/>
                  </a:lnTo>
                  <a:lnTo>
                    <a:pt x="265" y="434"/>
                  </a:lnTo>
                  <a:lnTo>
                    <a:pt x="268" y="431"/>
                  </a:lnTo>
                  <a:lnTo>
                    <a:pt x="271" y="429"/>
                  </a:lnTo>
                  <a:lnTo>
                    <a:pt x="274" y="426"/>
                  </a:lnTo>
                  <a:lnTo>
                    <a:pt x="276" y="423"/>
                  </a:lnTo>
                  <a:lnTo>
                    <a:pt x="279" y="421"/>
                  </a:lnTo>
                  <a:lnTo>
                    <a:pt x="281" y="418"/>
                  </a:lnTo>
                  <a:lnTo>
                    <a:pt x="285" y="416"/>
                  </a:lnTo>
                  <a:lnTo>
                    <a:pt x="287" y="411"/>
                  </a:lnTo>
                  <a:lnTo>
                    <a:pt x="289" y="407"/>
                  </a:lnTo>
                  <a:lnTo>
                    <a:pt x="292" y="405"/>
                  </a:lnTo>
                  <a:lnTo>
                    <a:pt x="294" y="402"/>
                  </a:lnTo>
                  <a:lnTo>
                    <a:pt x="297" y="400"/>
                  </a:lnTo>
                  <a:lnTo>
                    <a:pt x="300" y="397"/>
                  </a:lnTo>
                  <a:lnTo>
                    <a:pt x="303" y="395"/>
                  </a:lnTo>
                  <a:lnTo>
                    <a:pt x="305" y="391"/>
                  </a:lnTo>
                  <a:lnTo>
                    <a:pt x="307" y="389"/>
                  </a:lnTo>
                  <a:lnTo>
                    <a:pt x="310" y="386"/>
                  </a:lnTo>
                  <a:lnTo>
                    <a:pt x="312" y="384"/>
                  </a:lnTo>
                  <a:lnTo>
                    <a:pt x="316" y="381"/>
                  </a:lnTo>
                  <a:lnTo>
                    <a:pt x="318" y="381"/>
                  </a:lnTo>
                  <a:lnTo>
                    <a:pt x="321" y="379"/>
                  </a:lnTo>
                  <a:lnTo>
                    <a:pt x="323" y="37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7" name="Freeform 70"/>
            <p:cNvSpPr>
              <a:spLocks noChangeAspect="1"/>
            </p:cNvSpPr>
            <p:nvPr/>
          </p:nvSpPr>
          <p:spPr bwMode="auto">
            <a:xfrm>
              <a:off x="3844" y="3503"/>
              <a:ext cx="55" cy="52"/>
            </a:xfrm>
            <a:custGeom>
              <a:avLst/>
              <a:gdLst>
                <a:gd name="T0" fmla="*/ 0 w 326"/>
                <a:gd name="T1" fmla="*/ 0 h 347"/>
                <a:gd name="T2" fmla="*/ 0 w 326"/>
                <a:gd name="T3" fmla="*/ 0 h 347"/>
                <a:gd name="T4" fmla="*/ 0 w 326"/>
                <a:gd name="T5" fmla="*/ 0 h 347"/>
                <a:gd name="T6" fmla="*/ 0 w 326"/>
                <a:gd name="T7" fmla="*/ 0 h 347"/>
                <a:gd name="T8" fmla="*/ 0 w 326"/>
                <a:gd name="T9" fmla="*/ 0 h 347"/>
                <a:gd name="T10" fmla="*/ 0 w 326"/>
                <a:gd name="T11" fmla="*/ 0 h 347"/>
                <a:gd name="T12" fmla="*/ 0 w 326"/>
                <a:gd name="T13" fmla="*/ 0 h 347"/>
                <a:gd name="T14" fmla="*/ 0 w 326"/>
                <a:gd name="T15" fmla="*/ 0 h 347"/>
                <a:gd name="T16" fmla="*/ 0 w 326"/>
                <a:gd name="T17" fmla="*/ 0 h 347"/>
                <a:gd name="T18" fmla="*/ 0 w 326"/>
                <a:gd name="T19" fmla="*/ 0 h 347"/>
                <a:gd name="T20" fmla="*/ 0 w 326"/>
                <a:gd name="T21" fmla="*/ 0 h 347"/>
                <a:gd name="T22" fmla="*/ 0 w 326"/>
                <a:gd name="T23" fmla="*/ 0 h 347"/>
                <a:gd name="T24" fmla="*/ 0 w 326"/>
                <a:gd name="T25" fmla="*/ 0 h 347"/>
                <a:gd name="T26" fmla="*/ 0 w 326"/>
                <a:gd name="T27" fmla="*/ 0 h 347"/>
                <a:gd name="T28" fmla="*/ 0 w 326"/>
                <a:gd name="T29" fmla="*/ 0 h 347"/>
                <a:gd name="T30" fmla="*/ 0 w 326"/>
                <a:gd name="T31" fmla="*/ 0 h 347"/>
                <a:gd name="T32" fmla="*/ 0 w 326"/>
                <a:gd name="T33" fmla="*/ 0 h 347"/>
                <a:gd name="T34" fmla="*/ 0 w 326"/>
                <a:gd name="T35" fmla="*/ 0 h 347"/>
                <a:gd name="T36" fmla="*/ 0 w 326"/>
                <a:gd name="T37" fmla="*/ 0 h 347"/>
                <a:gd name="T38" fmla="*/ 0 w 326"/>
                <a:gd name="T39" fmla="*/ 0 h 347"/>
                <a:gd name="T40" fmla="*/ 0 w 326"/>
                <a:gd name="T41" fmla="*/ 0 h 347"/>
                <a:gd name="T42" fmla="*/ 0 w 326"/>
                <a:gd name="T43" fmla="*/ 0 h 347"/>
                <a:gd name="T44" fmla="*/ 0 w 326"/>
                <a:gd name="T45" fmla="*/ 0 h 347"/>
                <a:gd name="T46" fmla="*/ 0 w 326"/>
                <a:gd name="T47" fmla="*/ 0 h 347"/>
                <a:gd name="T48" fmla="*/ 0 w 326"/>
                <a:gd name="T49" fmla="*/ 0 h 347"/>
                <a:gd name="T50" fmla="*/ 0 w 326"/>
                <a:gd name="T51" fmla="*/ 0 h 347"/>
                <a:gd name="T52" fmla="*/ 0 w 326"/>
                <a:gd name="T53" fmla="*/ 0 h 347"/>
                <a:gd name="T54" fmla="*/ 0 w 326"/>
                <a:gd name="T55" fmla="*/ 0 h 347"/>
                <a:gd name="T56" fmla="*/ 0 w 326"/>
                <a:gd name="T57" fmla="*/ 0 h 347"/>
                <a:gd name="T58" fmla="*/ 0 w 326"/>
                <a:gd name="T59" fmla="*/ 0 h 347"/>
                <a:gd name="T60" fmla="*/ 0 w 326"/>
                <a:gd name="T61" fmla="*/ 0 h 347"/>
                <a:gd name="T62" fmla="*/ 0 w 326"/>
                <a:gd name="T63" fmla="*/ 0 h 347"/>
                <a:gd name="T64" fmla="*/ 0 w 326"/>
                <a:gd name="T65" fmla="*/ 0 h 347"/>
                <a:gd name="T66" fmla="*/ 0 w 326"/>
                <a:gd name="T67" fmla="*/ 0 h 347"/>
                <a:gd name="T68" fmla="*/ 0 w 326"/>
                <a:gd name="T69" fmla="*/ 0 h 347"/>
                <a:gd name="T70" fmla="*/ 0 w 326"/>
                <a:gd name="T71" fmla="*/ 0 h 347"/>
                <a:gd name="T72" fmla="*/ 0 w 326"/>
                <a:gd name="T73" fmla="*/ 0 h 347"/>
                <a:gd name="T74" fmla="*/ 0 w 326"/>
                <a:gd name="T75" fmla="*/ 0 h 347"/>
                <a:gd name="T76" fmla="*/ 0 w 326"/>
                <a:gd name="T77" fmla="*/ 0 h 347"/>
                <a:gd name="T78" fmla="*/ 0 w 326"/>
                <a:gd name="T79" fmla="*/ 0 h 347"/>
                <a:gd name="T80" fmla="*/ 0 w 326"/>
                <a:gd name="T81" fmla="*/ 0 h 347"/>
                <a:gd name="T82" fmla="*/ 0 w 326"/>
                <a:gd name="T83" fmla="*/ 0 h 347"/>
                <a:gd name="T84" fmla="*/ 0 w 326"/>
                <a:gd name="T85" fmla="*/ 0 h 347"/>
                <a:gd name="T86" fmla="*/ 0 w 326"/>
                <a:gd name="T87" fmla="*/ 0 h 347"/>
                <a:gd name="T88" fmla="*/ 0 w 326"/>
                <a:gd name="T89" fmla="*/ 0 h 347"/>
                <a:gd name="T90" fmla="*/ 0 w 326"/>
                <a:gd name="T91" fmla="*/ 0 h 347"/>
                <a:gd name="T92" fmla="*/ 0 w 326"/>
                <a:gd name="T93" fmla="*/ 0 h 347"/>
                <a:gd name="T94" fmla="*/ 0 w 326"/>
                <a:gd name="T95" fmla="*/ 0 h 347"/>
                <a:gd name="T96" fmla="*/ 0 w 326"/>
                <a:gd name="T97" fmla="*/ 0 h 347"/>
                <a:gd name="T98" fmla="*/ 0 w 326"/>
                <a:gd name="T99" fmla="*/ 0 h 347"/>
                <a:gd name="T100" fmla="*/ 0 w 326"/>
                <a:gd name="T101" fmla="*/ 0 h 347"/>
                <a:gd name="T102" fmla="*/ 0 w 326"/>
                <a:gd name="T103" fmla="*/ 0 h 347"/>
                <a:gd name="T104" fmla="*/ 0 w 326"/>
                <a:gd name="T105" fmla="*/ 0 h 347"/>
                <a:gd name="T106" fmla="*/ 0 w 326"/>
                <a:gd name="T107" fmla="*/ 0 h 347"/>
                <a:gd name="T108" fmla="*/ 0 w 326"/>
                <a:gd name="T109" fmla="*/ 0 h 347"/>
                <a:gd name="T110" fmla="*/ 0 w 326"/>
                <a:gd name="T111" fmla="*/ 0 h 347"/>
                <a:gd name="T112" fmla="*/ 0 w 326"/>
                <a:gd name="T113" fmla="*/ 0 h 347"/>
                <a:gd name="T114" fmla="*/ 0 w 326"/>
                <a:gd name="T115" fmla="*/ 0 h 347"/>
                <a:gd name="T116" fmla="*/ 0 w 326"/>
                <a:gd name="T117" fmla="*/ 0 h 347"/>
                <a:gd name="T118" fmla="*/ 0 w 326"/>
                <a:gd name="T119" fmla="*/ 0 h 347"/>
                <a:gd name="T120" fmla="*/ 0 w 326"/>
                <a:gd name="T121" fmla="*/ 0 h 347"/>
                <a:gd name="T122" fmla="*/ 0 w 326"/>
                <a:gd name="T123" fmla="*/ 0 h 347"/>
                <a:gd name="T124" fmla="*/ 0 w 326"/>
                <a:gd name="T125" fmla="*/ 0 h 3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6" h="347">
                  <a:moveTo>
                    <a:pt x="0" y="347"/>
                  </a:moveTo>
                  <a:lnTo>
                    <a:pt x="2" y="345"/>
                  </a:lnTo>
                  <a:lnTo>
                    <a:pt x="5" y="345"/>
                  </a:lnTo>
                  <a:lnTo>
                    <a:pt x="8" y="342"/>
                  </a:lnTo>
                  <a:lnTo>
                    <a:pt x="11" y="340"/>
                  </a:lnTo>
                  <a:lnTo>
                    <a:pt x="13" y="340"/>
                  </a:lnTo>
                  <a:lnTo>
                    <a:pt x="16" y="337"/>
                  </a:lnTo>
                  <a:lnTo>
                    <a:pt x="18" y="334"/>
                  </a:lnTo>
                  <a:lnTo>
                    <a:pt x="21" y="332"/>
                  </a:lnTo>
                  <a:lnTo>
                    <a:pt x="24" y="329"/>
                  </a:lnTo>
                  <a:lnTo>
                    <a:pt x="26" y="327"/>
                  </a:lnTo>
                  <a:lnTo>
                    <a:pt x="29" y="324"/>
                  </a:lnTo>
                  <a:lnTo>
                    <a:pt x="31" y="324"/>
                  </a:lnTo>
                  <a:lnTo>
                    <a:pt x="34" y="322"/>
                  </a:lnTo>
                  <a:lnTo>
                    <a:pt x="36" y="318"/>
                  </a:lnTo>
                  <a:lnTo>
                    <a:pt x="40" y="316"/>
                  </a:lnTo>
                  <a:lnTo>
                    <a:pt x="42" y="313"/>
                  </a:lnTo>
                  <a:lnTo>
                    <a:pt x="44" y="311"/>
                  </a:lnTo>
                  <a:lnTo>
                    <a:pt x="47" y="311"/>
                  </a:lnTo>
                  <a:lnTo>
                    <a:pt x="49" y="308"/>
                  </a:lnTo>
                  <a:lnTo>
                    <a:pt x="52" y="306"/>
                  </a:lnTo>
                  <a:lnTo>
                    <a:pt x="55" y="302"/>
                  </a:lnTo>
                  <a:lnTo>
                    <a:pt x="58" y="300"/>
                  </a:lnTo>
                  <a:lnTo>
                    <a:pt x="60" y="297"/>
                  </a:lnTo>
                  <a:lnTo>
                    <a:pt x="62" y="292"/>
                  </a:lnTo>
                  <a:lnTo>
                    <a:pt x="65" y="290"/>
                  </a:lnTo>
                  <a:lnTo>
                    <a:pt x="67" y="286"/>
                  </a:lnTo>
                  <a:lnTo>
                    <a:pt x="71" y="284"/>
                  </a:lnTo>
                  <a:lnTo>
                    <a:pt x="73" y="281"/>
                  </a:lnTo>
                  <a:lnTo>
                    <a:pt x="76" y="279"/>
                  </a:lnTo>
                  <a:lnTo>
                    <a:pt x="78" y="276"/>
                  </a:lnTo>
                  <a:lnTo>
                    <a:pt x="81" y="273"/>
                  </a:lnTo>
                  <a:lnTo>
                    <a:pt x="84" y="273"/>
                  </a:lnTo>
                  <a:lnTo>
                    <a:pt x="86" y="270"/>
                  </a:lnTo>
                  <a:lnTo>
                    <a:pt x="89" y="268"/>
                  </a:lnTo>
                  <a:lnTo>
                    <a:pt x="91" y="266"/>
                  </a:lnTo>
                  <a:lnTo>
                    <a:pt x="94" y="266"/>
                  </a:lnTo>
                  <a:lnTo>
                    <a:pt x="96" y="263"/>
                  </a:lnTo>
                  <a:lnTo>
                    <a:pt x="100" y="261"/>
                  </a:lnTo>
                  <a:lnTo>
                    <a:pt x="102" y="257"/>
                  </a:lnTo>
                  <a:lnTo>
                    <a:pt x="104" y="252"/>
                  </a:lnTo>
                  <a:lnTo>
                    <a:pt x="107" y="250"/>
                  </a:lnTo>
                  <a:lnTo>
                    <a:pt x="109" y="245"/>
                  </a:lnTo>
                  <a:lnTo>
                    <a:pt x="112" y="241"/>
                  </a:lnTo>
                  <a:lnTo>
                    <a:pt x="115" y="239"/>
                  </a:lnTo>
                  <a:lnTo>
                    <a:pt x="118" y="236"/>
                  </a:lnTo>
                  <a:lnTo>
                    <a:pt x="120" y="234"/>
                  </a:lnTo>
                  <a:lnTo>
                    <a:pt x="123" y="229"/>
                  </a:lnTo>
                  <a:lnTo>
                    <a:pt x="125" y="225"/>
                  </a:lnTo>
                  <a:lnTo>
                    <a:pt x="127" y="220"/>
                  </a:lnTo>
                  <a:lnTo>
                    <a:pt x="131" y="220"/>
                  </a:lnTo>
                  <a:lnTo>
                    <a:pt x="133" y="215"/>
                  </a:lnTo>
                  <a:lnTo>
                    <a:pt x="136" y="212"/>
                  </a:lnTo>
                  <a:lnTo>
                    <a:pt x="138" y="209"/>
                  </a:lnTo>
                  <a:lnTo>
                    <a:pt x="141" y="207"/>
                  </a:lnTo>
                  <a:lnTo>
                    <a:pt x="143" y="202"/>
                  </a:lnTo>
                  <a:lnTo>
                    <a:pt x="146" y="199"/>
                  </a:lnTo>
                  <a:lnTo>
                    <a:pt x="149" y="196"/>
                  </a:lnTo>
                  <a:lnTo>
                    <a:pt x="151" y="194"/>
                  </a:lnTo>
                  <a:lnTo>
                    <a:pt x="154" y="189"/>
                  </a:lnTo>
                  <a:lnTo>
                    <a:pt x="156" y="186"/>
                  </a:lnTo>
                  <a:lnTo>
                    <a:pt x="159" y="184"/>
                  </a:lnTo>
                  <a:lnTo>
                    <a:pt x="162" y="180"/>
                  </a:lnTo>
                  <a:lnTo>
                    <a:pt x="165" y="175"/>
                  </a:lnTo>
                  <a:lnTo>
                    <a:pt x="167" y="173"/>
                  </a:lnTo>
                  <a:lnTo>
                    <a:pt x="169" y="173"/>
                  </a:lnTo>
                  <a:lnTo>
                    <a:pt x="172" y="170"/>
                  </a:lnTo>
                  <a:lnTo>
                    <a:pt x="174" y="168"/>
                  </a:lnTo>
                  <a:lnTo>
                    <a:pt x="178" y="162"/>
                  </a:lnTo>
                  <a:lnTo>
                    <a:pt x="180" y="159"/>
                  </a:lnTo>
                  <a:lnTo>
                    <a:pt x="183" y="157"/>
                  </a:lnTo>
                  <a:lnTo>
                    <a:pt x="185" y="154"/>
                  </a:lnTo>
                  <a:lnTo>
                    <a:pt x="187" y="154"/>
                  </a:lnTo>
                  <a:lnTo>
                    <a:pt x="191" y="148"/>
                  </a:lnTo>
                  <a:lnTo>
                    <a:pt x="193" y="146"/>
                  </a:lnTo>
                  <a:lnTo>
                    <a:pt x="196" y="143"/>
                  </a:lnTo>
                  <a:lnTo>
                    <a:pt x="198" y="141"/>
                  </a:lnTo>
                  <a:lnTo>
                    <a:pt x="201" y="135"/>
                  </a:lnTo>
                  <a:lnTo>
                    <a:pt x="203" y="132"/>
                  </a:lnTo>
                  <a:lnTo>
                    <a:pt x="207" y="130"/>
                  </a:lnTo>
                  <a:lnTo>
                    <a:pt x="209" y="128"/>
                  </a:lnTo>
                  <a:lnTo>
                    <a:pt x="211" y="125"/>
                  </a:lnTo>
                  <a:lnTo>
                    <a:pt x="214" y="123"/>
                  </a:lnTo>
                  <a:lnTo>
                    <a:pt x="216" y="119"/>
                  </a:lnTo>
                  <a:lnTo>
                    <a:pt x="219" y="117"/>
                  </a:lnTo>
                  <a:lnTo>
                    <a:pt x="222" y="114"/>
                  </a:lnTo>
                  <a:lnTo>
                    <a:pt x="225" y="112"/>
                  </a:lnTo>
                  <a:lnTo>
                    <a:pt x="227" y="109"/>
                  </a:lnTo>
                  <a:lnTo>
                    <a:pt x="229" y="107"/>
                  </a:lnTo>
                  <a:lnTo>
                    <a:pt x="232" y="103"/>
                  </a:lnTo>
                  <a:lnTo>
                    <a:pt x="234" y="101"/>
                  </a:lnTo>
                  <a:lnTo>
                    <a:pt x="238" y="98"/>
                  </a:lnTo>
                  <a:lnTo>
                    <a:pt x="240" y="96"/>
                  </a:lnTo>
                  <a:lnTo>
                    <a:pt x="243" y="93"/>
                  </a:lnTo>
                  <a:lnTo>
                    <a:pt x="245" y="90"/>
                  </a:lnTo>
                  <a:lnTo>
                    <a:pt x="247" y="87"/>
                  </a:lnTo>
                  <a:lnTo>
                    <a:pt x="250" y="85"/>
                  </a:lnTo>
                  <a:lnTo>
                    <a:pt x="253" y="82"/>
                  </a:lnTo>
                  <a:lnTo>
                    <a:pt x="256" y="80"/>
                  </a:lnTo>
                  <a:lnTo>
                    <a:pt x="258" y="77"/>
                  </a:lnTo>
                  <a:lnTo>
                    <a:pt x="261" y="74"/>
                  </a:lnTo>
                  <a:lnTo>
                    <a:pt x="263" y="69"/>
                  </a:lnTo>
                  <a:lnTo>
                    <a:pt x="267" y="66"/>
                  </a:lnTo>
                  <a:lnTo>
                    <a:pt x="269" y="62"/>
                  </a:lnTo>
                  <a:lnTo>
                    <a:pt x="271" y="58"/>
                  </a:lnTo>
                  <a:lnTo>
                    <a:pt x="274" y="53"/>
                  </a:lnTo>
                  <a:lnTo>
                    <a:pt x="276" y="51"/>
                  </a:lnTo>
                  <a:lnTo>
                    <a:pt x="279" y="48"/>
                  </a:lnTo>
                  <a:lnTo>
                    <a:pt x="281" y="48"/>
                  </a:lnTo>
                  <a:lnTo>
                    <a:pt x="285" y="46"/>
                  </a:lnTo>
                  <a:lnTo>
                    <a:pt x="287" y="42"/>
                  </a:lnTo>
                  <a:lnTo>
                    <a:pt x="289" y="40"/>
                  </a:lnTo>
                  <a:lnTo>
                    <a:pt x="292" y="37"/>
                  </a:lnTo>
                  <a:lnTo>
                    <a:pt x="294" y="32"/>
                  </a:lnTo>
                  <a:lnTo>
                    <a:pt x="298" y="30"/>
                  </a:lnTo>
                  <a:lnTo>
                    <a:pt x="300" y="26"/>
                  </a:lnTo>
                  <a:lnTo>
                    <a:pt x="303" y="24"/>
                  </a:lnTo>
                  <a:lnTo>
                    <a:pt x="305" y="21"/>
                  </a:lnTo>
                  <a:lnTo>
                    <a:pt x="308" y="19"/>
                  </a:lnTo>
                  <a:lnTo>
                    <a:pt x="310" y="16"/>
                  </a:lnTo>
                  <a:lnTo>
                    <a:pt x="313" y="10"/>
                  </a:lnTo>
                  <a:lnTo>
                    <a:pt x="316" y="8"/>
                  </a:lnTo>
                  <a:lnTo>
                    <a:pt x="318" y="8"/>
                  </a:lnTo>
                  <a:lnTo>
                    <a:pt x="321" y="5"/>
                  </a:lnTo>
                  <a:lnTo>
                    <a:pt x="323" y="3"/>
                  </a:lnTo>
                  <a:lnTo>
                    <a:pt x="326"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8" name="Freeform 71"/>
            <p:cNvSpPr>
              <a:spLocks noChangeAspect="1"/>
            </p:cNvSpPr>
            <p:nvPr/>
          </p:nvSpPr>
          <p:spPr bwMode="auto">
            <a:xfrm>
              <a:off x="3899" y="3457"/>
              <a:ext cx="54" cy="46"/>
            </a:xfrm>
            <a:custGeom>
              <a:avLst/>
              <a:gdLst>
                <a:gd name="T0" fmla="*/ 0 w 326"/>
                <a:gd name="T1" fmla="*/ 0 h 305"/>
                <a:gd name="T2" fmla="*/ 0 w 326"/>
                <a:gd name="T3" fmla="*/ 0 h 305"/>
                <a:gd name="T4" fmla="*/ 0 w 326"/>
                <a:gd name="T5" fmla="*/ 0 h 305"/>
                <a:gd name="T6" fmla="*/ 0 w 326"/>
                <a:gd name="T7" fmla="*/ 0 h 305"/>
                <a:gd name="T8" fmla="*/ 0 w 326"/>
                <a:gd name="T9" fmla="*/ 0 h 305"/>
                <a:gd name="T10" fmla="*/ 0 w 326"/>
                <a:gd name="T11" fmla="*/ 0 h 305"/>
                <a:gd name="T12" fmla="*/ 0 w 326"/>
                <a:gd name="T13" fmla="*/ 0 h 305"/>
                <a:gd name="T14" fmla="*/ 0 w 326"/>
                <a:gd name="T15" fmla="*/ 0 h 305"/>
                <a:gd name="T16" fmla="*/ 0 w 326"/>
                <a:gd name="T17" fmla="*/ 0 h 305"/>
                <a:gd name="T18" fmla="*/ 0 w 326"/>
                <a:gd name="T19" fmla="*/ 0 h 305"/>
                <a:gd name="T20" fmla="*/ 0 w 326"/>
                <a:gd name="T21" fmla="*/ 0 h 305"/>
                <a:gd name="T22" fmla="*/ 0 w 326"/>
                <a:gd name="T23" fmla="*/ 0 h 305"/>
                <a:gd name="T24" fmla="*/ 0 w 326"/>
                <a:gd name="T25" fmla="*/ 0 h 305"/>
                <a:gd name="T26" fmla="*/ 0 w 326"/>
                <a:gd name="T27" fmla="*/ 0 h 305"/>
                <a:gd name="T28" fmla="*/ 0 w 326"/>
                <a:gd name="T29" fmla="*/ 0 h 305"/>
                <a:gd name="T30" fmla="*/ 0 w 326"/>
                <a:gd name="T31" fmla="*/ 0 h 305"/>
                <a:gd name="T32" fmla="*/ 0 w 326"/>
                <a:gd name="T33" fmla="*/ 0 h 305"/>
                <a:gd name="T34" fmla="*/ 0 w 326"/>
                <a:gd name="T35" fmla="*/ 0 h 305"/>
                <a:gd name="T36" fmla="*/ 0 w 326"/>
                <a:gd name="T37" fmla="*/ 0 h 305"/>
                <a:gd name="T38" fmla="*/ 0 w 326"/>
                <a:gd name="T39" fmla="*/ 0 h 305"/>
                <a:gd name="T40" fmla="*/ 0 w 326"/>
                <a:gd name="T41" fmla="*/ 0 h 305"/>
                <a:gd name="T42" fmla="*/ 0 w 326"/>
                <a:gd name="T43" fmla="*/ 0 h 305"/>
                <a:gd name="T44" fmla="*/ 0 w 326"/>
                <a:gd name="T45" fmla="*/ 0 h 305"/>
                <a:gd name="T46" fmla="*/ 0 w 326"/>
                <a:gd name="T47" fmla="*/ 0 h 305"/>
                <a:gd name="T48" fmla="*/ 0 w 326"/>
                <a:gd name="T49" fmla="*/ 0 h 305"/>
                <a:gd name="T50" fmla="*/ 0 w 326"/>
                <a:gd name="T51" fmla="*/ 0 h 305"/>
                <a:gd name="T52" fmla="*/ 0 w 326"/>
                <a:gd name="T53" fmla="*/ 0 h 305"/>
                <a:gd name="T54" fmla="*/ 0 w 326"/>
                <a:gd name="T55" fmla="*/ 0 h 305"/>
                <a:gd name="T56" fmla="*/ 0 w 326"/>
                <a:gd name="T57" fmla="*/ 0 h 305"/>
                <a:gd name="T58" fmla="*/ 0 w 326"/>
                <a:gd name="T59" fmla="*/ 0 h 305"/>
                <a:gd name="T60" fmla="*/ 0 w 326"/>
                <a:gd name="T61" fmla="*/ 0 h 305"/>
                <a:gd name="T62" fmla="*/ 0 w 326"/>
                <a:gd name="T63" fmla="*/ 0 h 305"/>
                <a:gd name="T64" fmla="*/ 0 w 326"/>
                <a:gd name="T65" fmla="*/ 0 h 305"/>
                <a:gd name="T66" fmla="*/ 0 w 326"/>
                <a:gd name="T67" fmla="*/ 0 h 305"/>
                <a:gd name="T68" fmla="*/ 0 w 326"/>
                <a:gd name="T69" fmla="*/ 0 h 305"/>
                <a:gd name="T70" fmla="*/ 0 w 326"/>
                <a:gd name="T71" fmla="*/ 0 h 305"/>
                <a:gd name="T72" fmla="*/ 0 w 326"/>
                <a:gd name="T73" fmla="*/ 0 h 305"/>
                <a:gd name="T74" fmla="*/ 0 w 326"/>
                <a:gd name="T75" fmla="*/ 0 h 305"/>
                <a:gd name="T76" fmla="*/ 0 w 326"/>
                <a:gd name="T77" fmla="*/ 0 h 305"/>
                <a:gd name="T78" fmla="*/ 0 w 326"/>
                <a:gd name="T79" fmla="*/ 0 h 305"/>
                <a:gd name="T80" fmla="*/ 0 w 326"/>
                <a:gd name="T81" fmla="*/ 0 h 305"/>
                <a:gd name="T82" fmla="*/ 0 w 326"/>
                <a:gd name="T83" fmla="*/ 0 h 305"/>
                <a:gd name="T84" fmla="*/ 0 w 326"/>
                <a:gd name="T85" fmla="*/ 0 h 305"/>
                <a:gd name="T86" fmla="*/ 0 w 326"/>
                <a:gd name="T87" fmla="*/ 0 h 305"/>
                <a:gd name="T88" fmla="*/ 0 w 326"/>
                <a:gd name="T89" fmla="*/ 0 h 305"/>
                <a:gd name="T90" fmla="*/ 0 w 326"/>
                <a:gd name="T91" fmla="*/ 0 h 305"/>
                <a:gd name="T92" fmla="*/ 0 w 326"/>
                <a:gd name="T93" fmla="*/ 0 h 305"/>
                <a:gd name="T94" fmla="*/ 0 w 326"/>
                <a:gd name="T95" fmla="*/ 0 h 305"/>
                <a:gd name="T96" fmla="*/ 0 w 326"/>
                <a:gd name="T97" fmla="*/ 0 h 305"/>
                <a:gd name="T98" fmla="*/ 0 w 326"/>
                <a:gd name="T99" fmla="*/ 0 h 305"/>
                <a:gd name="T100" fmla="*/ 0 w 326"/>
                <a:gd name="T101" fmla="*/ 0 h 305"/>
                <a:gd name="T102" fmla="*/ 0 w 326"/>
                <a:gd name="T103" fmla="*/ 0 h 305"/>
                <a:gd name="T104" fmla="*/ 0 w 326"/>
                <a:gd name="T105" fmla="*/ 0 h 305"/>
                <a:gd name="T106" fmla="*/ 0 w 326"/>
                <a:gd name="T107" fmla="*/ 0 h 305"/>
                <a:gd name="T108" fmla="*/ 0 w 326"/>
                <a:gd name="T109" fmla="*/ 0 h 305"/>
                <a:gd name="T110" fmla="*/ 0 w 326"/>
                <a:gd name="T111" fmla="*/ 0 h 305"/>
                <a:gd name="T112" fmla="*/ 0 w 326"/>
                <a:gd name="T113" fmla="*/ 0 h 305"/>
                <a:gd name="T114" fmla="*/ 0 w 326"/>
                <a:gd name="T115" fmla="*/ 0 h 305"/>
                <a:gd name="T116" fmla="*/ 0 w 326"/>
                <a:gd name="T117" fmla="*/ 0 h 305"/>
                <a:gd name="T118" fmla="*/ 0 w 326"/>
                <a:gd name="T119" fmla="*/ 0 h 305"/>
                <a:gd name="T120" fmla="*/ 0 w 326"/>
                <a:gd name="T121" fmla="*/ 0 h 305"/>
                <a:gd name="T122" fmla="*/ 0 w 326"/>
                <a:gd name="T123" fmla="*/ 0 h 305"/>
                <a:gd name="T124" fmla="*/ 0 w 326"/>
                <a:gd name="T125" fmla="*/ 0 h 3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6" h="305">
                  <a:moveTo>
                    <a:pt x="0" y="305"/>
                  </a:moveTo>
                  <a:lnTo>
                    <a:pt x="3" y="302"/>
                  </a:lnTo>
                  <a:lnTo>
                    <a:pt x="5" y="297"/>
                  </a:lnTo>
                  <a:lnTo>
                    <a:pt x="8" y="295"/>
                  </a:lnTo>
                  <a:lnTo>
                    <a:pt x="10" y="292"/>
                  </a:lnTo>
                  <a:lnTo>
                    <a:pt x="13" y="290"/>
                  </a:lnTo>
                  <a:lnTo>
                    <a:pt x="15" y="286"/>
                  </a:lnTo>
                  <a:lnTo>
                    <a:pt x="19" y="286"/>
                  </a:lnTo>
                  <a:lnTo>
                    <a:pt x="21" y="284"/>
                  </a:lnTo>
                  <a:lnTo>
                    <a:pt x="24" y="281"/>
                  </a:lnTo>
                  <a:lnTo>
                    <a:pt x="26" y="279"/>
                  </a:lnTo>
                  <a:lnTo>
                    <a:pt x="28" y="276"/>
                  </a:lnTo>
                  <a:lnTo>
                    <a:pt x="31" y="274"/>
                  </a:lnTo>
                  <a:lnTo>
                    <a:pt x="34" y="270"/>
                  </a:lnTo>
                  <a:lnTo>
                    <a:pt x="37" y="268"/>
                  </a:lnTo>
                  <a:lnTo>
                    <a:pt x="39" y="265"/>
                  </a:lnTo>
                  <a:lnTo>
                    <a:pt x="42" y="263"/>
                  </a:lnTo>
                  <a:lnTo>
                    <a:pt x="44" y="257"/>
                  </a:lnTo>
                  <a:lnTo>
                    <a:pt x="46" y="254"/>
                  </a:lnTo>
                  <a:lnTo>
                    <a:pt x="50" y="252"/>
                  </a:lnTo>
                  <a:lnTo>
                    <a:pt x="52" y="249"/>
                  </a:lnTo>
                  <a:lnTo>
                    <a:pt x="55" y="247"/>
                  </a:lnTo>
                  <a:lnTo>
                    <a:pt x="57" y="241"/>
                  </a:lnTo>
                  <a:lnTo>
                    <a:pt x="60" y="238"/>
                  </a:lnTo>
                  <a:lnTo>
                    <a:pt x="62" y="238"/>
                  </a:lnTo>
                  <a:lnTo>
                    <a:pt x="65" y="236"/>
                  </a:lnTo>
                  <a:lnTo>
                    <a:pt x="68" y="233"/>
                  </a:lnTo>
                  <a:lnTo>
                    <a:pt x="70" y="231"/>
                  </a:lnTo>
                  <a:lnTo>
                    <a:pt x="73" y="229"/>
                  </a:lnTo>
                  <a:lnTo>
                    <a:pt x="75" y="225"/>
                  </a:lnTo>
                  <a:lnTo>
                    <a:pt x="79" y="223"/>
                  </a:lnTo>
                  <a:lnTo>
                    <a:pt x="81" y="220"/>
                  </a:lnTo>
                  <a:lnTo>
                    <a:pt x="84" y="218"/>
                  </a:lnTo>
                  <a:lnTo>
                    <a:pt x="86" y="215"/>
                  </a:lnTo>
                  <a:lnTo>
                    <a:pt x="88" y="213"/>
                  </a:lnTo>
                  <a:lnTo>
                    <a:pt x="91" y="209"/>
                  </a:lnTo>
                  <a:lnTo>
                    <a:pt x="94" y="207"/>
                  </a:lnTo>
                  <a:lnTo>
                    <a:pt x="97" y="204"/>
                  </a:lnTo>
                  <a:lnTo>
                    <a:pt x="99" y="202"/>
                  </a:lnTo>
                  <a:lnTo>
                    <a:pt x="102" y="199"/>
                  </a:lnTo>
                  <a:lnTo>
                    <a:pt x="104" y="199"/>
                  </a:lnTo>
                  <a:lnTo>
                    <a:pt x="106" y="196"/>
                  </a:lnTo>
                  <a:lnTo>
                    <a:pt x="110" y="193"/>
                  </a:lnTo>
                  <a:lnTo>
                    <a:pt x="112" y="191"/>
                  </a:lnTo>
                  <a:lnTo>
                    <a:pt x="115" y="188"/>
                  </a:lnTo>
                  <a:lnTo>
                    <a:pt x="117" y="186"/>
                  </a:lnTo>
                  <a:lnTo>
                    <a:pt x="120" y="183"/>
                  </a:lnTo>
                  <a:lnTo>
                    <a:pt x="122" y="183"/>
                  </a:lnTo>
                  <a:lnTo>
                    <a:pt x="126" y="180"/>
                  </a:lnTo>
                  <a:lnTo>
                    <a:pt x="128" y="177"/>
                  </a:lnTo>
                  <a:lnTo>
                    <a:pt x="130" y="175"/>
                  </a:lnTo>
                  <a:lnTo>
                    <a:pt x="133" y="175"/>
                  </a:lnTo>
                  <a:lnTo>
                    <a:pt x="135" y="172"/>
                  </a:lnTo>
                  <a:lnTo>
                    <a:pt x="138" y="170"/>
                  </a:lnTo>
                  <a:lnTo>
                    <a:pt x="141" y="168"/>
                  </a:lnTo>
                  <a:lnTo>
                    <a:pt x="144" y="168"/>
                  </a:lnTo>
                  <a:lnTo>
                    <a:pt x="146" y="162"/>
                  </a:lnTo>
                  <a:lnTo>
                    <a:pt x="148" y="159"/>
                  </a:lnTo>
                  <a:lnTo>
                    <a:pt x="151" y="157"/>
                  </a:lnTo>
                  <a:lnTo>
                    <a:pt x="153" y="154"/>
                  </a:lnTo>
                  <a:lnTo>
                    <a:pt x="157" y="152"/>
                  </a:lnTo>
                  <a:lnTo>
                    <a:pt x="159" y="152"/>
                  </a:lnTo>
                  <a:lnTo>
                    <a:pt x="162" y="148"/>
                  </a:lnTo>
                  <a:lnTo>
                    <a:pt x="164" y="146"/>
                  </a:lnTo>
                  <a:lnTo>
                    <a:pt x="166" y="143"/>
                  </a:lnTo>
                  <a:lnTo>
                    <a:pt x="169" y="141"/>
                  </a:lnTo>
                  <a:lnTo>
                    <a:pt x="172" y="141"/>
                  </a:lnTo>
                  <a:lnTo>
                    <a:pt x="175" y="138"/>
                  </a:lnTo>
                  <a:lnTo>
                    <a:pt x="177" y="135"/>
                  </a:lnTo>
                  <a:lnTo>
                    <a:pt x="180" y="135"/>
                  </a:lnTo>
                  <a:lnTo>
                    <a:pt x="182" y="132"/>
                  </a:lnTo>
                  <a:lnTo>
                    <a:pt x="186" y="130"/>
                  </a:lnTo>
                  <a:lnTo>
                    <a:pt x="188" y="127"/>
                  </a:lnTo>
                  <a:lnTo>
                    <a:pt x="190" y="127"/>
                  </a:lnTo>
                  <a:lnTo>
                    <a:pt x="193" y="125"/>
                  </a:lnTo>
                  <a:lnTo>
                    <a:pt x="195" y="122"/>
                  </a:lnTo>
                  <a:lnTo>
                    <a:pt x="198" y="119"/>
                  </a:lnTo>
                  <a:lnTo>
                    <a:pt x="201" y="119"/>
                  </a:lnTo>
                  <a:lnTo>
                    <a:pt x="204" y="116"/>
                  </a:lnTo>
                  <a:lnTo>
                    <a:pt x="206" y="114"/>
                  </a:lnTo>
                  <a:lnTo>
                    <a:pt x="208" y="111"/>
                  </a:lnTo>
                  <a:lnTo>
                    <a:pt x="211" y="109"/>
                  </a:lnTo>
                  <a:lnTo>
                    <a:pt x="213" y="107"/>
                  </a:lnTo>
                  <a:lnTo>
                    <a:pt x="217" y="103"/>
                  </a:lnTo>
                  <a:lnTo>
                    <a:pt x="219" y="101"/>
                  </a:lnTo>
                  <a:lnTo>
                    <a:pt x="222" y="101"/>
                  </a:lnTo>
                  <a:lnTo>
                    <a:pt x="224" y="98"/>
                  </a:lnTo>
                  <a:lnTo>
                    <a:pt x="226" y="96"/>
                  </a:lnTo>
                  <a:lnTo>
                    <a:pt x="229" y="93"/>
                  </a:lnTo>
                  <a:lnTo>
                    <a:pt x="232" y="93"/>
                  </a:lnTo>
                  <a:lnTo>
                    <a:pt x="235" y="91"/>
                  </a:lnTo>
                  <a:lnTo>
                    <a:pt x="237" y="87"/>
                  </a:lnTo>
                  <a:lnTo>
                    <a:pt x="240" y="85"/>
                  </a:lnTo>
                  <a:lnTo>
                    <a:pt x="242" y="82"/>
                  </a:lnTo>
                  <a:lnTo>
                    <a:pt x="245" y="80"/>
                  </a:lnTo>
                  <a:lnTo>
                    <a:pt x="248" y="77"/>
                  </a:lnTo>
                  <a:lnTo>
                    <a:pt x="250" y="74"/>
                  </a:lnTo>
                  <a:lnTo>
                    <a:pt x="253" y="71"/>
                  </a:lnTo>
                  <a:lnTo>
                    <a:pt x="255" y="69"/>
                  </a:lnTo>
                  <a:lnTo>
                    <a:pt x="258" y="66"/>
                  </a:lnTo>
                  <a:lnTo>
                    <a:pt x="260" y="64"/>
                  </a:lnTo>
                  <a:lnTo>
                    <a:pt x="264" y="61"/>
                  </a:lnTo>
                  <a:lnTo>
                    <a:pt x="266" y="58"/>
                  </a:lnTo>
                  <a:lnTo>
                    <a:pt x="268" y="55"/>
                  </a:lnTo>
                  <a:lnTo>
                    <a:pt x="271" y="53"/>
                  </a:lnTo>
                  <a:lnTo>
                    <a:pt x="273" y="50"/>
                  </a:lnTo>
                  <a:lnTo>
                    <a:pt x="277" y="48"/>
                  </a:lnTo>
                  <a:lnTo>
                    <a:pt x="279" y="46"/>
                  </a:lnTo>
                  <a:lnTo>
                    <a:pt x="282" y="42"/>
                  </a:lnTo>
                  <a:lnTo>
                    <a:pt x="284" y="40"/>
                  </a:lnTo>
                  <a:lnTo>
                    <a:pt x="286" y="37"/>
                  </a:lnTo>
                  <a:lnTo>
                    <a:pt x="289" y="35"/>
                  </a:lnTo>
                  <a:lnTo>
                    <a:pt x="291" y="32"/>
                  </a:lnTo>
                  <a:lnTo>
                    <a:pt x="295" y="32"/>
                  </a:lnTo>
                  <a:lnTo>
                    <a:pt x="297" y="30"/>
                  </a:lnTo>
                  <a:lnTo>
                    <a:pt x="300" y="26"/>
                  </a:lnTo>
                  <a:lnTo>
                    <a:pt x="302" y="24"/>
                  </a:lnTo>
                  <a:lnTo>
                    <a:pt x="305" y="21"/>
                  </a:lnTo>
                  <a:lnTo>
                    <a:pt x="308" y="19"/>
                  </a:lnTo>
                  <a:lnTo>
                    <a:pt x="310" y="16"/>
                  </a:lnTo>
                  <a:lnTo>
                    <a:pt x="313" y="13"/>
                  </a:lnTo>
                  <a:lnTo>
                    <a:pt x="315" y="10"/>
                  </a:lnTo>
                  <a:lnTo>
                    <a:pt x="318" y="8"/>
                  </a:lnTo>
                  <a:lnTo>
                    <a:pt x="320" y="5"/>
                  </a:lnTo>
                  <a:lnTo>
                    <a:pt x="324" y="3"/>
                  </a:lnTo>
                  <a:lnTo>
                    <a:pt x="326"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9" name="Freeform 72"/>
            <p:cNvSpPr>
              <a:spLocks noChangeAspect="1"/>
            </p:cNvSpPr>
            <p:nvPr/>
          </p:nvSpPr>
          <p:spPr bwMode="auto">
            <a:xfrm>
              <a:off x="3953" y="3425"/>
              <a:ext cx="54" cy="32"/>
            </a:xfrm>
            <a:custGeom>
              <a:avLst/>
              <a:gdLst>
                <a:gd name="T0" fmla="*/ 0 w 325"/>
                <a:gd name="T1" fmla="*/ 0 h 218"/>
                <a:gd name="T2" fmla="*/ 0 w 325"/>
                <a:gd name="T3" fmla="*/ 0 h 218"/>
                <a:gd name="T4" fmla="*/ 0 w 325"/>
                <a:gd name="T5" fmla="*/ 0 h 218"/>
                <a:gd name="T6" fmla="*/ 0 w 325"/>
                <a:gd name="T7" fmla="*/ 0 h 218"/>
                <a:gd name="T8" fmla="*/ 0 w 325"/>
                <a:gd name="T9" fmla="*/ 0 h 218"/>
                <a:gd name="T10" fmla="*/ 0 w 325"/>
                <a:gd name="T11" fmla="*/ 0 h 218"/>
                <a:gd name="T12" fmla="*/ 0 w 325"/>
                <a:gd name="T13" fmla="*/ 0 h 218"/>
                <a:gd name="T14" fmla="*/ 0 w 325"/>
                <a:gd name="T15" fmla="*/ 0 h 218"/>
                <a:gd name="T16" fmla="*/ 0 w 325"/>
                <a:gd name="T17" fmla="*/ 0 h 218"/>
                <a:gd name="T18" fmla="*/ 0 w 325"/>
                <a:gd name="T19" fmla="*/ 0 h 218"/>
                <a:gd name="T20" fmla="*/ 0 w 325"/>
                <a:gd name="T21" fmla="*/ 0 h 218"/>
                <a:gd name="T22" fmla="*/ 0 w 325"/>
                <a:gd name="T23" fmla="*/ 0 h 218"/>
                <a:gd name="T24" fmla="*/ 0 w 325"/>
                <a:gd name="T25" fmla="*/ 0 h 218"/>
                <a:gd name="T26" fmla="*/ 0 w 325"/>
                <a:gd name="T27" fmla="*/ 0 h 218"/>
                <a:gd name="T28" fmla="*/ 0 w 325"/>
                <a:gd name="T29" fmla="*/ 0 h 218"/>
                <a:gd name="T30" fmla="*/ 0 w 325"/>
                <a:gd name="T31" fmla="*/ 0 h 218"/>
                <a:gd name="T32" fmla="*/ 0 w 325"/>
                <a:gd name="T33" fmla="*/ 0 h 218"/>
                <a:gd name="T34" fmla="*/ 0 w 325"/>
                <a:gd name="T35" fmla="*/ 0 h 218"/>
                <a:gd name="T36" fmla="*/ 0 w 325"/>
                <a:gd name="T37" fmla="*/ 0 h 218"/>
                <a:gd name="T38" fmla="*/ 0 w 325"/>
                <a:gd name="T39" fmla="*/ 0 h 218"/>
                <a:gd name="T40" fmla="*/ 0 w 325"/>
                <a:gd name="T41" fmla="*/ 0 h 218"/>
                <a:gd name="T42" fmla="*/ 0 w 325"/>
                <a:gd name="T43" fmla="*/ 0 h 218"/>
                <a:gd name="T44" fmla="*/ 0 w 325"/>
                <a:gd name="T45" fmla="*/ 0 h 218"/>
                <a:gd name="T46" fmla="*/ 0 w 325"/>
                <a:gd name="T47" fmla="*/ 0 h 218"/>
                <a:gd name="T48" fmla="*/ 0 w 325"/>
                <a:gd name="T49" fmla="*/ 0 h 218"/>
                <a:gd name="T50" fmla="*/ 0 w 325"/>
                <a:gd name="T51" fmla="*/ 0 h 218"/>
                <a:gd name="T52" fmla="*/ 0 w 325"/>
                <a:gd name="T53" fmla="*/ 0 h 218"/>
                <a:gd name="T54" fmla="*/ 0 w 325"/>
                <a:gd name="T55" fmla="*/ 0 h 218"/>
                <a:gd name="T56" fmla="*/ 0 w 325"/>
                <a:gd name="T57" fmla="*/ 0 h 218"/>
                <a:gd name="T58" fmla="*/ 0 w 325"/>
                <a:gd name="T59" fmla="*/ 0 h 218"/>
                <a:gd name="T60" fmla="*/ 0 w 325"/>
                <a:gd name="T61" fmla="*/ 0 h 218"/>
                <a:gd name="T62" fmla="*/ 0 w 325"/>
                <a:gd name="T63" fmla="*/ 0 h 218"/>
                <a:gd name="T64" fmla="*/ 0 w 325"/>
                <a:gd name="T65" fmla="*/ 0 h 218"/>
                <a:gd name="T66" fmla="*/ 0 w 325"/>
                <a:gd name="T67" fmla="*/ 0 h 218"/>
                <a:gd name="T68" fmla="*/ 0 w 325"/>
                <a:gd name="T69" fmla="*/ 0 h 218"/>
                <a:gd name="T70" fmla="*/ 0 w 325"/>
                <a:gd name="T71" fmla="*/ 0 h 218"/>
                <a:gd name="T72" fmla="*/ 0 w 325"/>
                <a:gd name="T73" fmla="*/ 0 h 218"/>
                <a:gd name="T74" fmla="*/ 0 w 325"/>
                <a:gd name="T75" fmla="*/ 0 h 218"/>
                <a:gd name="T76" fmla="*/ 0 w 325"/>
                <a:gd name="T77" fmla="*/ 0 h 218"/>
                <a:gd name="T78" fmla="*/ 0 w 325"/>
                <a:gd name="T79" fmla="*/ 0 h 218"/>
                <a:gd name="T80" fmla="*/ 0 w 325"/>
                <a:gd name="T81" fmla="*/ 0 h 218"/>
                <a:gd name="T82" fmla="*/ 0 w 325"/>
                <a:gd name="T83" fmla="*/ 0 h 218"/>
                <a:gd name="T84" fmla="*/ 0 w 325"/>
                <a:gd name="T85" fmla="*/ 0 h 218"/>
                <a:gd name="T86" fmla="*/ 0 w 325"/>
                <a:gd name="T87" fmla="*/ 0 h 218"/>
                <a:gd name="T88" fmla="*/ 0 w 325"/>
                <a:gd name="T89" fmla="*/ 0 h 218"/>
                <a:gd name="T90" fmla="*/ 0 w 325"/>
                <a:gd name="T91" fmla="*/ 0 h 218"/>
                <a:gd name="T92" fmla="*/ 0 w 325"/>
                <a:gd name="T93" fmla="*/ 0 h 218"/>
                <a:gd name="T94" fmla="*/ 0 w 325"/>
                <a:gd name="T95" fmla="*/ 0 h 218"/>
                <a:gd name="T96" fmla="*/ 0 w 325"/>
                <a:gd name="T97" fmla="*/ 0 h 218"/>
                <a:gd name="T98" fmla="*/ 0 w 325"/>
                <a:gd name="T99" fmla="*/ 0 h 218"/>
                <a:gd name="T100" fmla="*/ 0 w 325"/>
                <a:gd name="T101" fmla="*/ 0 h 218"/>
                <a:gd name="T102" fmla="*/ 0 w 325"/>
                <a:gd name="T103" fmla="*/ 0 h 218"/>
                <a:gd name="T104" fmla="*/ 0 w 325"/>
                <a:gd name="T105" fmla="*/ 0 h 218"/>
                <a:gd name="T106" fmla="*/ 0 w 325"/>
                <a:gd name="T107" fmla="*/ 0 h 218"/>
                <a:gd name="T108" fmla="*/ 0 w 325"/>
                <a:gd name="T109" fmla="*/ 0 h 218"/>
                <a:gd name="T110" fmla="*/ 0 w 325"/>
                <a:gd name="T111" fmla="*/ 0 h 218"/>
                <a:gd name="T112" fmla="*/ 0 w 325"/>
                <a:gd name="T113" fmla="*/ 0 h 218"/>
                <a:gd name="T114" fmla="*/ 0 w 325"/>
                <a:gd name="T115" fmla="*/ 0 h 218"/>
                <a:gd name="T116" fmla="*/ 0 w 325"/>
                <a:gd name="T117" fmla="*/ 0 h 218"/>
                <a:gd name="T118" fmla="*/ 0 w 325"/>
                <a:gd name="T119" fmla="*/ 0 h 218"/>
                <a:gd name="T120" fmla="*/ 0 w 325"/>
                <a:gd name="T121" fmla="*/ 0 h 218"/>
                <a:gd name="T122" fmla="*/ 0 w 325"/>
                <a:gd name="T123" fmla="*/ 0 h 218"/>
                <a:gd name="T124" fmla="*/ 0 w 325"/>
                <a:gd name="T125" fmla="*/ 0 h 2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218">
                  <a:moveTo>
                    <a:pt x="0" y="218"/>
                  </a:moveTo>
                  <a:lnTo>
                    <a:pt x="2" y="215"/>
                  </a:lnTo>
                  <a:lnTo>
                    <a:pt x="5" y="212"/>
                  </a:lnTo>
                  <a:lnTo>
                    <a:pt x="7" y="210"/>
                  </a:lnTo>
                  <a:lnTo>
                    <a:pt x="10" y="207"/>
                  </a:lnTo>
                  <a:lnTo>
                    <a:pt x="13" y="207"/>
                  </a:lnTo>
                  <a:lnTo>
                    <a:pt x="16" y="205"/>
                  </a:lnTo>
                  <a:lnTo>
                    <a:pt x="18" y="202"/>
                  </a:lnTo>
                  <a:lnTo>
                    <a:pt x="21" y="197"/>
                  </a:lnTo>
                  <a:lnTo>
                    <a:pt x="23" y="194"/>
                  </a:lnTo>
                  <a:lnTo>
                    <a:pt x="25" y="192"/>
                  </a:lnTo>
                  <a:lnTo>
                    <a:pt x="29" y="189"/>
                  </a:lnTo>
                  <a:lnTo>
                    <a:pt x="31" y="187"/>
                  </a:lnTo>
                  <a:lnTo>
                    <a:pt x="34" y="183"/>
                  </a:lnTo>
                  <a:lnTo>
                    <a:pt x="36" y="181"/>
                  </a:lnTo>
                  <a:lnTo>
                    <a:pt x="39" y="178"/>
                  </a:lnTo>
                  <a:lnTo>
                    <a:pt x="41" y="176"/>
                  </a:lnTo>
                  <a:lnTo>
                    <a:pt x="44" y="173"/>
                  </a:lnTo>
                  <a:lnTo>
                    <a:pt x="47" y="173"/>
                  </a:lnTo>
                  <a:lnTo>
                    <a:pt x="49" y="167"/>
                  </a:lnTo>
                  <a:lnTo>
                    <a:pt x="52" y="167"/>
                  </a:lnTo>
                  <a:lnTo>
                    <a:pt x="54" y="165"/>
                  </a:lnTo>
                  <a:lnTo>
                    <a:pt x="58" y="162"/>
                  </a:lnTo>
                  <a:lnTo>
                    <a:pt x="60" y="160"/>
                  </a:lnTo>
                  <a:lnTo>
                    <a:pt x="62" y="157"/>
                  </a:lnTo>
                  <a:lnTo>
                    <a:pt x="65" y="157"/>
                  </a:lnTo>
                  <a:lnTo>
                    <a:pt x="67" y="154"/>
                  </a:lnTo>
                  <a:lnTo>
                    <a:pt x="70" y="151"/>
                  </a:lnTo>
                  <a:lnTo>
                    <a:pt x="72" y="151"/>
                  </a:lnTo>
                  <a:lnTo>
                    <a:pt x="76" y="149"/>
                  </a:lnTo>
                  <a:lnTo>
                    <a:pt x="78" y="146"/>
                  </a:lnTo>
                  <a:lnTo>
                    <a:pt x="80" y="146"/>
                  </a:lnTo>
                  <a:lnTo>
                    <a:pt x="83" y="146"/>
                  </a:lnTo>
                  <a:lnTo>
                    <a:pt x="85" y="144"/>
                  </a:lnTo>
                  <a:lnTo>
                    <a:pt x="89" y="141"/>
                  </a:lnTo>
                  <a:lnTo>
                    <a:pt x="91" y="141"/>
                  </a:lnTo>
                  <a:lnTo>
                    <a:pt x="94" y="138"/>
                  </a:lnTo>
                  <a:lnTo>
                    <a:pt x="96" y="138"/>
                  </a:lnTo>
                  <a:lnTo>
                    <a:pt x="99" y="136"/>
                  </a:lnTo>
                  <a:lnTo>
                    <a:pt x="101" y="136"/>
                  </a:lnTo>
                  <a:lnTo>
                    <a:pt x="104" y="136"/>
                  </a:lnTo>
                  <a:lnTo>
                    <a:pt x="107" y="133"/>
                  </a:lnTo>
                  <a:lnTo>
                    <a:pt x="109" y="133"/>
                  </a:lnTo>
                  <a:lnTo>
                    <a:pt x="112" y="133"/>
                  </a:lnTo>
                  <a:lnTo>
                    <a:pt x="114" y="131"/>
                  </a:lnTo>
                  <a:lnTo>
                    <a:pt x="117" y="131"/>
                  </a:lnTo>
                  <a:lnTo>
                    <a:pt x="120" y="131"/>
                  </a:lnTo>
                  <a:lnTo>
                    <a:pt x="122" y="131"/>
                  </a:lnTo>
                  <a:lnTo>
                    <a:pt x="125" y="128"/>
                  </a:lnTo>
                  <a:lnTo>
                    <a:pt x="127" y="128"/>
                  </a:lnTo>
                  <a:lnTo>
                    <a:pt x="130" y="128"/>
                  </a:lnTo>
                  <a:lnTo>
                    <a:pt x="132" y="128"/>
                  </a:lnTo>
                  <a:lnTo>
                    <a:pt x="136" y="131"/>
                  </a:lnTo>
                  <a:lnTo>
                    <a:pt x="138" y="131"/>
                  </a:lnTo>
                  <a:lnTo>
                    <a:pt x="140" y="131"/>
                  </a:lnTo>
                  <a:lnTo>
                    <a:pt x="143" y="131"/>
                  </a:lnTo>
                  <a:lnTo>
                    <a:pt x="145" y="131"/>
                  </a:lnTo>
                  <a:lnTo>
                    <a:pt x="148" y="133"/>
                  </a:lnTo>
                  <a:lnTo>
                    <a:pt x="151" y="133"/>
                  </a:lnTo>
                  <a:lnTo>
                    <a:pt x="154" y="133"/>
                  </a:lnTo>
                  <a:lnTo>
                    <a:pt x="156" y="136"/>
                  </a:lnTo>
                  <a:lnTo>
                    <a:pt x="158" y="138"/>
                  </a:lnTo>
                  <a:lnTo>
                    <a:pt x="161" y="138"/>
                  </a:lnTo>
                  <a:lnTo>
                    <a:pt x="163" y="142"/>
                  </a:lnTo>
                  <a:lnTo>
                    <a:pt x="167" y="142"/>
                  </a:lnTo>
                  <a:lnTo>
                    <a:pt x="169" y="144"/>
                  </a:lnTo>
                  <a:lnTo>
                    <a:pt x="171" y="144"/>
                  </a:lnTo>
                  <a:lnTo>
                    <a:pt x="174" y="144"/>
                  </a:lnTo>
                  <a:lnTo>
                    <a:pt x="176" y="144"/>
                  </a:lnTo>
                  <a:lnTo>
                    <a:pt x="179" y="144"/>
                  </a:lnTo>
                  <a:lnTo>
                    <a:pt x="182" y="144"/>
                  </a:lnTo>
                  <a:lnTo>
                    <a:pt x="185" y="144"/>
                  </a:lnTo>
                  <a:lnTo>
                    <a:pt x="187" y="144"/>
                  </a:lnTo>
                  <a:lnTo>
                    <a:pt x="189" y="142"/>
                  </a:lnTo>
                  <a:lnTo>
                    <a:pt x="192" y="138"/>
                  </a:lnTo>
                  <a:lnTo>
                    <a:pt x="194" y="136"/>
                  </a:lnTo>
                  <a:lnTo>
                    <a:pt x="198" y="133"/>
                  </a:lnTo>
                  <a:lnTo>
                    <a:pt x="200" y="133"/>
                  </a:lnTo>
                  <a:lnTo>
                    <a:pt x="203" y="131"/>
                  </a:lnTo>
                  <a:lnTo>
                    <a:pt x="205" y="128"/>
                  </a:lnTo>
                  <a:lnTo>
                    <a:pt x="208" y="126"/>
                  </a:lnTo>
                  <a:lnTo>
                    <a:pt x="211" y="122"/>
                  </a:lnTo>
                  <a:lnTo>
                    <a:pt x="213" y="120"/>
                  </a:lnTo>
                  <a:lnTo>
                    <a:pt x="216" y="115"/>
                  </a:lnTo>
                  <a:lnTo>
                    <a:pt x="218" y="113"/>
                  </a:lnTo>
                  <a:lnTo>
                    <a:pt x="221" y="110"/>
                  </a:lnTo>
                  <a:lnTo>
                    <a:pt x="223" y="107"/>
                  </a:lnTo>
                  <a:lnTo>
                    <a:pt x="227" y="104"/>
                  </a:lnTo>
                  <a:lnTo>
                    <a:pt x="229" y="102"/>
                  </a:lnTo>
                  <a:lnTo>
                    <a:pt x="231" y="99"/>
                  </a:lnTo>
                  <a:lnTo>
                    <a:pt x="234" y="99"/>
                  </a:lnTo>
                  <a:lnTo>
                    <a:pt x="236" y="97"/>
                  </a:lnTo>
                  <a:lnTo>
                    <a:pt x="239" y="93"/>
                  </a:lnTo>
                  <a:lnTo>
                    <a:pt x="242" y="91"/>
                  </a:lnTo>
                  <a:lnTo>
                    <a:pt x="245" y="86"/>
                  </a:lnTo>
                  <a:lnTo>
                    <a:pt x="247" y="83"/>
                  </a:lnTo>
                  <a:lnTo>
                    <a:pt x="250" y="77"/>
                  </a:lnTo>
                  <a:lnTo>
                    <a:pt x="252" y="75"/>
                  </a:lnTo>
                  <a:lnTo>
                    <a:pt x="254" y="72"/>
                  </a:lnTo>
                  <a:lnTo>
                    <a:pt x="258" y="70"/>
                  </a:lnTo>
                  <a:lnTo>
                    <a:pt x="260" y="67"/>
                  </a:lnTo>
                  <a:lnTo>
                    <a:pt x="263" y="61"/>
                  </a:lnTo>
                  <a:lnTo>
                    <a:pt x="265" y="59"/>
                  </a:lnTo>
                  <a:lnTo>
                    <a:pt x="268" y="56"/>
                  </a:lnTo>
                  <a:lnTo>
                    <a:pt x="270" y="54"/>
                  </a:lnTo>
                  <a:lnTo>
                    <a:pt x="273" y="49"/>
                  </a:lnTo>
                  <a:lnTo>
                    <a:pt x="276" y="46"/>
                  </a:lnTo>
                  <a:lnTo>
                    <a:pt x="278" y="41"/>
                  </a:lnTo>
                  <a:lnTo>
                    <a:pt x="281" y="38"/>
                  </a:lnTo>
                  <a:lnTo>
                    <a:pt x="283" y="36"/>
                  </a:lnTo>
                  <a:lnTo>
                    <a:pt x="286" y="32"/>
                  </a:lnTo>
                  <a:lnTo>
                    <a:pt x="289" y="30"/>
                  </a:lnTo>
                  <a:lnTo>
                    <a:pt x="292" y="27"/>
                  </a:lnTo>
                  <a:lnTo>
                    <a:pt x="294" y="25"/>
                  </a:lnTo>
                  <a:lnTo>
                    <a:pt x="296" y="22"/>
                  </a:lnTo>
                  <a:lnTo>
                    <a:pt x="299" y="22"/>
                  </a:lnTo>
                  <a:lnTo>
                    <a:pt x="301" y="20"/>
                  </a:lnTo>
                  <a:lnTo>
                    <a:pt x="305" y="16"/>
                  </a:lnTo>
                  <a:lnTo>
                    <a:pt x="307" y="16"/>
                  </a:lnTo>
                  <a:lnTo>
                    <a:pt x="310" y="14"/>
                  </a:lnTo>
                  <a:lnTo>
                    <a:pt x="312" y="11"/>
                  </a:lnTo>
                  <a:lnTo>
                    <a:pt x="314" y="9"/>
                  </a:lnTo>
                  <a:lnTo>
                    <a:pt x="318" y="9"/>
                  </a:lnTo>
                  <a:lnTo>
                    <a:pt x="320" y="6"/>
                  </a:lnTo>
                  <a:lnTo>
                    <a:pt x="323" y="4"/>
                  </a:lnTo>
                  <a:lnTo>
                    <a:pt x="325"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0" name="Freeform 73"/>
            <p:cNvSpPr>
              <a:spLocks noChangeAspect="1"/>
            </p:cNvSpPr>
            <p:nvPr/>
          </p:nvSpPr>
          <p:spPr bwMode="auto">
            <a:xfrm>
              <a:off x="4007" y="3390"/>
              <a:ext cx="55" cy="35"/>
            </a:xfrm>
            <a:custGeom>
              <a:avLst/>
              <a:gdLst>
                <a:gd name="T0" fmla="*/ 0 w 325"/>
                <a:gd name="T1" fmla="*/ 0 h 224"/>
                <a:gd name="T2" fmla="*/ 0 w 325"/>
                <a:gd name="T3" fmla="*/ 0 h 224"/>
                <a:gd name="T4" fmla="*/ 0 w 325"/>
                <a:gd name="T5" fmla="*/ 0 h 224"/>
                <a:gd name="T6" fmla="*/ 0 w 325"/>
                <a:gd name="T7" fmla="*/ 0 h 224"/>
                <a:gd name="T8" fmla="*/ 0 w 325"/>
                <a:gd name="T9" fmla="*/ 0 h 224"/>
                <a:gd name="T10" fmla="*/ 0 w 325"/>
                <a:gd name="T11" fmla="*/ 0 h 224"/>
                <a:gd name="T12" fmla="*/ 0 w 325"/>
                <a:gd name="T13" fmla="*/ 0 h 224"/>
                <a:gd name="T14" fmla="*/ 0 w 325"/>
                <a:gd name="T15" fmla="*/ 0 h 224"/>
                <a:gd name="T16" fmla="*/ 0 w 325"/>
                <a:gd name="T17" fmla="*/ 0 h 224"/>
                <a:gd name="T18" fmla="*/ 0 w 325"/>
                <a:gd name="T19" fmla="*/ 0 h 224"/>
                <a:gd name="T20" fmla="*/ 0 w 325"/>
                <a:gd name="T21" fmla="*/ 0 h 224"/>
                <a:gd name="T22" fmla="*/ 0 w 325"/>
                <a:gd name="T23" fmla="*/ 0 h 224"/>
                <a:gd name="T24" fmla="*/ 0 w 325"/>
                <a:gd name="T25" fmla="*/ 0 h 224"/>
                <a:gd name="T26" fmla="*/ 0 w 325"/>
                <a:gd name="T27" fmla="*/ 0 h 224"/>
                <a:gd name="T28" fmla="*/ 0 w 325"/>
                <a:gd name="T29" fmla="*/ 0 h 224"/>
                <a:gd name="T30" fmla="*/ 0 w 325"/>
                <a:gd name="T31" fmla="*/ 0 h 224"/>
                <a:gd name="T32" fmla="*/ 0 w 325"/>
                <a:gd name="T33" fmla="*/ 0 h 224"/>
                <a:gd name="T34" fmla="*/ 0 w 325"/>
                <a:gd name="T35" fmla="*/ 0 h 224"/>
                <a:gd name="T36" fmla="*/ 0 w 325"/>
                <a:gd name="T37" fmla="*/ 0 h 224"/>
                <a:gd name="T38" fmla="*/ 0 w 325"/>
                <a:gd name="T39" fmla="*/ 0 h 224"/>
                <a:gd name="T40" fmla="*/ 0 w 325"/>
                <a:gd name="T41" fmla="*/ 0 h 224"/>
                <a:gd name="T42" fmla="*/ 0 w 325"/>
                <a:gd name="T43" fmla="*/ 0 h 224"/>
                <a:gd name="T44" fmla="*/ 0 w 325"/>
                <a:gd name="T45" fmla="*/ 0 h 224"/>
                <a:gd name="T46" fmla="*/ 0 w 325"/>
                <a:gd name="T47" fmla="*/ 0 h 224"/>
                <a:gd name="T48" fmla="*/ 0 w 325"/>
                <a:gd name="T49" fmla="*/ 0 h 224"/>
                <a:gd name="T50" fmla="*/ 0 w 325"/>
                <a:gd name="T51" fmla="*/ 0 h 224"/>
                <a:gd name="T52" fmla="*/ 0 w 325"/>
                <a:gd name="T53" fmla="*/ 0 h 224"/>
                <a:gd name="T54" fmla="*/ 0 w 325"/>
                <a:gd name="T55" fmla="*/ 0 h 224"/>
                <a:gd name="T56" fmla="*/ 0 w 325"/>
                <a:gd name="T57" fmla="*/ 0 h 224"/>
                <a:gd name="T58" fmla="*/ 0 w 325"/>
                <a:gd name="T59" fmla="*/ 0 h 224"/>
                <a:gd name="T60" fmla="*/ 0 w 325"/>
                <a:gd name="T61" fmla="*/ 0 h 224"/>
                <a:gd name="T62" fmla="*/ 0 w 325"/>
                <a:gd name="T63" fmla="*/ 0 h 224"/>
                <a:gd name="T64" fmla="*/ 0 w 325"/>
                <a:gd name="T65" fmla="*/ 0 h 224"/>
                <a:gd name="T66" fmla="*/ 0 w 325"/>
                <a:gd name="T67" fmla="*/ 0 h 224"/>
                <a:gd name="T68" fmla="*/ 0 w 325"/>
                <a:gd name="T69" fmla="*/ 0 h 224"/>
                <a:gd name="T70" fmla="*/ 0 w 325"/>
                <a:gd name="T71" fmla="*/ 0 h 224"/>
                <a:gd name="T72" fmla="*/ 0 w 325"/>
                <a:gd name="T73" fmla="*/ 0 h 224"/>
                <a:gd name="T74" fmla="*/ 0 w 325"/>
                <a:gd name="T75" fmla="*/ 0 h 224"/>
                <a:gd name="T76" fmla="*/ 0 w 325"/>
                <a:gd name="T77" fmla="*/ 0 h 224"/>
                <a:gd name="T78" fmla="*/ 0 w 325"/>
                <a:gd name="T79" fmla="*/ 0 h 224"/>
                <a:gd name="T80" fmla="*/ 0 w 325"/>
                <a:gd name="T81" fmla="*/ 0 h 224"/>
                <a:gd name="T82" fmla="*/ 0 w 325"/>
                <a:gd name="T83" fmla="*/ 0 h 224"/>
                <a:gd name="T84" fmla="*/ 0 w 325"/>
                <a:gd name="T85" fmla="*/ 0 h 224"/>
                <a:gd name="T86" fmla="*/ 0 w 325"/>
                <a:gd name="T87" fmla="*/ 0 h 224"/>
                <a:gd name="T88" fmla="*/ 0 w 325"/>
                <a:gd name="T89" fmla="*/ 0 h 224"/>
                <a:gd name="T90" fmla="*/ 0 w 325"/>
                <a:gd name="T91" fmla="*/ 0 h 224"/>
                <a:gd name="T92" fmla="*/ 0 w 325"/>
                <a:gd name="T93" fmla="*/ 0 h 224"/>
                <a:gd name="T94" fmla="*/ 0 w 325"/>
                <a:gd name="T95" fmla="*/ 0 h 224"/>
                <a:gd name="T96" fmla="*/ 0 w 325"/>
                <a:gd name="T97" fmla="*/ 0 h 224"/>
                <a:gd name="T98" fmla="*/ 0 w 325"/>
                <a:gd name="T99" fmla="*/ 0 h 224"/>
                <a:gd name="T100" fmla="*/ 0 w 325"/>
                <a:gd name="T101" fmla="*/ 0 h 224"/>
                <a:gd name="T102" fmla="*/ 0 w 325"/>
                <a:gd name="T103" fmla="*/ 0 h 224"/>
                <a:gd name="T104" fmla="*/ 0 w 325"/>
                <a:gd name="T105" fmla="*/ 0 h 224"/>
                <a:gd name="T106" fmla="*/ 0 w 325"/>
                <a:gd name="T107" fmla="*/ 0 h 224"/>
                <a:gd name="T108" fmla="*/ 0 w 325"/>
                <a:gd name="T109" fmla="*/ 0 h 224"/>
                <a:gd name="T110" fmla="*/ 0 w 325"/>
                <a:gd name="T111" fmla="*/ 0 h 224"/>
                <a:gd name="T112" fmla="*/ 0 w 325"/>
                <a:gd name="T113" fmla="*/ 0 h 224"/>
                <a:gd name="T114" fmla="*/ 0 w 325"/>
                <a:gd name="T115" fmla="*/ 0 h 224"/>
                <a:gd name="T116" fmla="*/ 0 w 325"/>
                <a:gd name="T117" fmla="*/ 0 h 224"/>
                <a:gd name="T118" fmla="*/ 0 w 325"/>
                <a:gd name="T119" fmla="*/ 0 h 224"/>
                <a:gd name="T120" fmla="*/ 0 w 325"/>
                <a:gd name="T121" fmla="*/ 0 h 224"/>
                <a:gd name="T122" fmla="*/ 0 w 325"/>
                <a:gd name="T123" fmla="*/ 0 h 224"/>
                <a:gd name="T124" fmla="*/ 0 w 325"/>
                <a:gd name="T125" fmla="*/ 0 h 2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224">
                  <a:moveTo>
                    <a:pt x="0" y="224"/>
                  </a:moveTo>
                  <a:lnTo>
                    <a:pt x="3" y="222"/>
                  </a:lnTo>
                  <a:lnTo>
                    <a:pt x="5" y="222"/>
                  </a:lnTo>
                  <a:lnTo>
                    <a:pt x="8" y="219"/>
                  </a:lnTo>
                  <a:lnTo>
                    <a:pt x="11" y="217"/>
                  </a:lnTo>
                  <a:lnTo>
                    <a:pt x="13" y="214"/>
                  </a:lnTo>
                  <a:lnTo>
                    <a:pt x="16" y="214"/>
                  </a:lnTo>
                  <a:lnTo>
                    <a:pt x="18" y="212"/>
                  </a:lnTo>
                  <a:lnTo>
                    <a:pt x="21" y="212"/>
                  </a:lnTo>
                  <a:lnTo>
                    <a:pt x="24" y="209"/>
                  </a:lnTo>
                  <a:lnTo>
                    <a:pt x="27" y="206"/>
                  </a:lnTo>
                  <a:lnTo>
                    <a:pt x="29" y="206"/>
                  </a:lnTo>
                  <a:lnTo>
                    <a:pt x="31" y="204"/>
                  </a:lnTo>
                  <a:lnTo>
                    <a:pt x="34" y="201"/>
                  </a:lnTo>
                  <a:lnTo>
                    <a:pt x="36" y="199"/>
                  </a:lnTo>
                  <a:lnTo>
                    <a:pt x="40" y="195"/>
                  </a:lnTo>
                  <a:lnTo>
                    <a:pt x="42" y="195"/>
                  </a:lnTo>
                  <a:lnTo>
                    <a:pt x="45" y="193"/>
                  </a:lnTo>
                  <a:lnTo>
                    <a:pt x="47" y="190"/>
                  </a:lnTo>
                  <a:lnTo>
                    <a:pt x="49" y="188"/>
                  </a:lnTo>
                  <a:lnTo>
                    <a:pt x="52" y="185"/>
                  </a:lnTo>
                  <a:lnTo>
                    <a:pt x="55" y="183"/>
                  </a:lnTo>
                  <a:lnTo>
                    <a:pt x="58" y="183"/>
                  </a:lnTo>
                  <a:lnTo>
                    <a:pt x="60" y="179"/>
                  </a:lnTo>
                  <a:lnTo>
                    <a:pt x="63" y="177"/>
                  </a:lnTo>
                  <a:lnTo>
                    <a:pt x="65" y="177"/>
                  </a:lnTo>
                  <a:lnTo>
                    <a:pt x="67" y="174"/>
                  </a:lnTo>
                  <a:lnTo>
                    <a:pt x="71" y="172"/>
                  </a:lnTo>
                  <a:lnTo>
                    <a:pt x="73" y="172"/>
                  </a:lnTo>
                  <a:lnTo>
                    <a:pt x="76" y="169"/>
                  </a:lnTo>
                  <a:lnTo>
                    <a:pt x="78" y="167"/>
                  </a:lnTo>
                  <a:lnTo>
                    <a:pt x="81" y="163"/>
                  </a:lnTo>
                  <a:lnTo>
                    <a:pt x="83" y="163"/>
                  </a:lnTo>
                  <a:lnTo>
                    <a:pt x="86" y="161"/>
                  </a:lnTo>
                  <a:lnTo>
                    <a:pt x="89" y="158"/>
                  </a:lnTo>
                  <a:lnTo>
                    <a:pt x="91" y="156"/>
                  </a:lnTo>
                  <a:lnTo>
                    <a:pt x="94" y="153"/>
                  </a:lnTo>
                  <a:lnTo>
                    <a:pt x="96" y="153"/>
                  </a:lnTo>
                  <a:lnTo>
                    <a:pt x="100" y="151"/>
                  </a:lnTo>
                  <a:lnTo>
                    <a:pt x="102" y="148"/>
                  </a:lnTo>
                  <a:lnTo>
                    <a:pt x="105" y="145"/>
                  </a:lnTo>
                  <a:lnTo>
                    <a:pt x="107" y="143"/>
                  </a:lnTo>
                  <a:lnTo>
                    <a:pt x="109" y="140"/>
                  </a:lnTo>
                  <a:lnTo>
                    <a:pt x="112" y="138"/>
                  </a:lnTo>
                  <a:lnTo>
                    <a:pt x="115" y="138"/>
                  </a:lnTo>
                  <a:lnTo>
                    <a:pt x="118" y="134"/>
                  </a:lnTo>
                  <a:lnTo>
                    <a:pt x="120" y="132"/>
                  </a:lnTo>
                  <a:lnTo>
                    <a:pt x="123" y="129"/>
                  </a:lnTo>
                  <a:lnTo>
                    <a:pt x="125" y="127"/>
                  </a:lnTo>
                  <a:lnTo>
                    <a:pt x="127" y="124"/>
                  </a:lnTo>
                  <a:lnTo>
                    <a:pt x="131" y="122"/>
                  </a:lnTo>
                  <a:lnTo>
                    <a:pt x="133" y="118"/>
                  </a:lnTo>
                  <a:lnTo>
                    <a:pt x="136" y="118"/>
                  </a:lnTo>
                  <a:lnTo>
                    <a:pt x="138" y="116"/>
                  </a:lnTo>
                  <a:lnTo>
                    <a:pt x="141" y="113"/>
                  </a:lnTo>
                  <a:lnTo>
                    <a:pt x="143" y="111"/>
                  </a:lnTo>
                  <a:lnTo>
                    <a:pt x="146" y="108"/>
                  </a:lnTo>
                  <a:lnTo>
                    <a:pt x="149" y="106"/>
                  </a:lnTo>
                  <a:lnTo>
                    <a:pt x="151" y="102"/>
                  </a:lnTo>
                  <a:lnTo>
                    <a:pt x="154" y="100"/>
                  </a:lnTo>
                  <a:lnTo>
                    <a:pt x="156" y="97"/>
                  </a:lnTo>
                  <a:lnTo>
                    <a:pt x="159" y="95"/>
                  </a:lnTo>
                  <a:lnTo>
                    <a:pt x="162" y="92"/>
                  </a:lnTo>
                  <a:lnTo>
                    <a:pt x="165" y="90"/>
                  </a:lnTo>
                  <a:lnTo>
                    <a:pt x="167" y="90"/>
                  </a:lnTo>
                  <a:lnTo>
                    <a:pt x="169" y="87"/>
                  </a:lnTo>
                  <a:lnTo>
                    <a:pt x="172" y="84"/>
                  </a:lnTo>
                  <a:lnTo>
                    <a:pt x="174" y="82"/>
                  </a:lnTo>
                  <a:lnTo>
                    <a:pt x="178" y="79"/>
                  </a:lnTo>
                  <a:lnTo>
                    <a:pt x="180" y="77"/>
                  </a:lnTo>
                  <a:lnTo>
                    <a:pt x="183" y="71"/>
                  </a:lnTo>
                  <a:lnTo>
                    <a:pt x="185" y="68"/>
                  </a:lnTo>
                  <a:lnTo>
                    <a:pt x="187" y="66"/>
                  </a:lnTo>
                  <a:lnTo>
                    <a:pt x="190" y="63"/>
                  </a:lnTo>
                  <a:lnTo>
                    <a:pt x="193" y="61"/>
                  </a:lnTo>
                  <a:lnTo>
                    <a:pt x="196" y="57"/>
                  </a:lnTo>
                  <a:lnTo>
                    <a:pt x="198" y="55"/>
                  </a:lnTo>
                  <a:lnTo>
                    <a:pt x="201" y="52"/>
                  </a:lnTo>
                  <a:lnTo>
                    <a:pt x="203" y="50"/>
                  </a:lnTo>
                  <a:lnTo>
                    <a:pt x="207" y="47"/>
                  </a:lnTo>
                  <a:lnTo>
                    <a:pt x="209" y="45"/>
                  </a:lnTo>
                  <a:lnTo>
                    <a:pt x="211" y="41"/>
                  </a:lnTo>
                  <a:lnTo>
                    <a:pt x="214" y="39"/>
                  </a:lnTo>
                  <a:lnTo>
                    <a:pt x="216" y="36"/>
                  </a:lnTo>
                  <a:lnTo>
                    <a:pt x="219" y="34"/>
                  </a:lnTo>
                  <a:lnTo>
                    <a:pt x="222" y="31"/>
                  </a:lnTo>
                  <a:lnTo>
                    <a:pt x="225" y="31"/>
                  </a:lnTo>
                  <a:lnTo>
                    <a:pt x="227" y="29"/>
                  </a:lnTo>
                  <a:lnTo>
                    <a:pt x="229" y="29"/>
                  </a:lnTo>
                  <a:lnTo>
                    <a:pt x="232" y="26"/>
                  </a:lnTo>
                  <a:lnTo>
                    <a:pt x="234" y="23"/>
                  </a:lnTo>
                  <a:lnTo>
                    <a:pt x="238" y="21"/>
                  </a:lnTo>
                  <a:lnTo>
                    <a:pt x="240" y="18"/>
                  </a:lnTo>
                  <a:lnTo>
                    <a:pt x="243" y="18"/>
                  </a:lnTo>
                  <a:lnTo>
                    <a:pt x="245" y="16"/>
                  </a:lnTo>
                  <a:lnTo>
                    <a:pt x="247" y="12"/>
                  </a:lnTo>
                  <a:lnTo>
                    <a:pt x="250" y="12"/>
                  </a:lnTo>
                  <a:lnTo>
                    <a:pt x="253" y="10"/>
                  </a:lnTo>
                  <a:lnTo>
                    <a:pt x="256" y="10"/>
                  </a:lnTo>
                  <a:lnTo>
                    <a:pt x="258" y="7"/>
                  </a:lnTo>
                  <a:lnTo>
                    <a:pt x="261" y="5"/>
                  </a:lnTo>
                  <a:lnTo>
                    <a:pt x="263" y="5"/>
                  </a:lnTo>
                  <a:lnTo>
                    <a:pt x="266" y="2"/>
                  </a:lnTo>
                  <a:lnTo>
                    <a:pt x="269" y="2"/>
                  </a:lnTo>
                  <a:lnTo>
                    <a:pt x="271" y="2"/>
                  </a:lnTo>
                  <a:lnTo>
                    <a:pt x="274" y="0"/>
                  </a:lnTo>
                  <a:lnTo>
                    <a:pt x="276" y="0"/>
                  </a:lnTo>
                  <a:lnTo>
                    <a:pt x="279" y="0"/>
                  </a:lnTo>
                  <a:lnTo>
                    <a:pt x="281" y="0"/>
                  </a:lnTo>
                  <a:lnTo>
                    <a:pt x="285" y="0"/>
                  </a:lnTo>
                  <a:lnTo>
                    <a:pt x="287" y="0"/>
                  </a:lnTo>
                  <a:lnTo>
                    <a:pt x="289" y="0"/>
                  </a:lnTo>
                  <a:lnTo>
                    <a:pt x="292" y="0"/>
                  </a:lnTo>
                  <a:lnTo>
                    <a:pt x="294" y="0"/>
                  </a:lnTo>
                  <a:lnTo>
                    <a:pt x="297" y="0"/>
                  </a:lnTo>
                  <a:lnTo>
                    <a:pt x="300" y="2"/>
                  </a:lnTo>
                  <a:lnTo>
                    <a:pt x="302" y="5"/>
                  </a:lnTo>
                  <a:lnTo>
                    <a:pt x="305" y="5"/>
                  </a:lnTo>
                  <a:lnTo>
                    <a:pt x="307" y="7"/>
                  </a:lnTo>
                  <a:lnTo>
                    <a:pt x="310" y="10"/>
                  </a:lnTo>
                  <a:lnTo>
                    <a:pt x="312" y="12"/>
                  </a:lnTo>
                  <a:lnTo>
                    <a:pt x="316" y="16"/>
                  </a:lnTo>
                  <a:lnTo>
                    <a:pt x="318" y="16"/>
                  </a:lnTo>
                  <a:lnTo>
                    <a:pt x="320" y="18"/>
                  </a:lnTo>
                  <a:lnTo>
                    <a:pt x="323" y="21"/>
                  </a:lnTo>
                  <a:lnTo>
                    <a:pt x="325" y="2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1" name="Freeform 74"/>
            <p:cNvSpPr>
              <a:spLocks noChangeAspect="1"/>
            </p:cNvSpPr>
            <p:nvPr/>
          </p:nvSpPr>
          <p:spPr bwMode="auto">
            <a:xfrm>
              <a:off x="4062" y="3365"/>
              <a:ext cx="54" cy="29"/>
            </a:xfrm>
            <a:custGeom>
              <a:avLst/>
              <a:gdLst>
                <a:gd name="T0" fmla="*/ 0 w 326"/>
                <a:gd name="T1" fmla="*/ 0 h 196"/>
                <a:gd name="T2" fmla="*/ 0 w 326"/>
                <a:gd name="T3" fmla="*/ 0 h 196"/>
                <a:gd name="T4" fmla="*/ 0 w 326"/>
                <a:gd name="T5" fmla="*/ 0 h 196"/>
                <a:gd name="T6" fmla="*/ 0 w 326"/>
                <a:gd name="T7" fmla="*/ 0 h 196"/>
                <a:gd name="T8" fmla="*/ 0 w 326"/>
                <a:gd name="T9" fmla="*/ 0 h 196"/>
                <a:gd name="T10" fmla="*/ 0 w 326"/>
                <a:gd name="T11" fmla="*/ 0 h 196"/>
                <a:gd name="T12" fmla="*/ 0 w 326"/>
                <a:gd name="T13" fmla="*/ 0 h 196"/>
                <a:gd name="T14" fmla="*/ 0 w 326"/>
                <a:gd name="T15" fmla="*/ 0 h 196"/>
                <a:gd name="T16" fmla="*/ 0 w 326"/>
                <a:gd name="T17" fmla="*/ 0 h 196"/>
                <a:gd name="T18" fmla="*/ 0 w 326"/>
                <a:gd name="T19" fmla="*/ 0 h 196"/>
                <a:gd name="T20" fmla="*/ 0 w 326"/>
                <a:gd name="T21" fmla="*/ 0 h 196"/>
                <a:gd name="T22" fmla="*/ 0 w 326"/>
                <a:gd name="T23" fmla="*/ 0 h 196"/>
                <a:gd name="T24" fmla="*/ 0 w 326"/>
                <a:gd name="T25" fmla="*/ 0 h 196"/>
                <a:gd name="T26" fmla="*/ 0 w 326"/>
                <a:gd name="T27" fmla="*/ 0 h 196"/>
                <a:gd name="T28" fmla="*/ 0 w 326"/>
                <a:gd name="T29" fmla="*/ 0 h 196"/>
                <a:gd name="T30" fmla="*/ 0 w 326"/>
                <a:gd name="T31" fmla="*/ 0 h 196"/>
                <a:gd name="T32" fmla="*/ 0 w 326"/>
                <a:gd name="T33" fmla="*/ 0 h 196"/>
                <a:gd name="T34" fmla="*/ 0 w 326"/>
                <a:gd name="T35" fmla="*/ 0 h 196"/>
                <a:gd name="T36" fmla="*/ 0 w 326"/>
                <a:gd name="T37" fmla="*/ 0 h 196"/>
                <a:gd name="T38" fmla="*/ 0 w 326"/>
                <a:gd name="T39" fmla="*/ 0 h 196"/>
                <a:gd name="T40" fmla="*/ 0 w 326"/>
                <a:gd name="T41" fmla="*/ 0 h 196"/>
                <a:gd name="T42" fmla="*/ 0 w 326"/>
                <a:gd name="T43" fmla="*/ 0 h 196"/>
                <a:gd name="T44" fmla="*/ 0 w 326"/>
                <a:gd name="T45" fmla="*/ 0 h 196"/>
                <a:gd name="T46" fmla="*/ 0 w 326"/>
                <a:gd name="T47" fmla="*/ 0 h 196"/>
                <a:gd name="T48" fmla="*/ 0 w 326"/>
                <a:gd name="T49" fmla="*/ 0 h 196"/>
                <a:gd name="T50" fmla="*/ 0 w 326"/>
                <a:gd name="T51" fmla="*/ 0 h 196"/>
                <a:gd name="T52" fmla="*/ 0 w 326"/>
                <a:gd name="T53" fmla="*/ 0 h 196"/>
                <a:gd name="T54" fmla="*/ 0 w 326"/>
                <a:gd name="T55" fmla="*/ 0 h 196"/>
                <a:gd name="T56" fmla="*/ 0 w 326"/>
                <a:gd name="T57" fmla="*/ 0 h 196"/>
                <a:gd name="T58" fmla="*/ 0 w 326"/>
                <a:gd name="T59" fmla="*/ 0 h 196"/>
                <a:gd name="T60" fmla="*/ 0 w 326"/>
                <a:gd name="T61" fmla="*/ 0 h 196"/>
                <a:gd name="T62" fmla="*/ 0 w 326"/>
                <a:gd name="T63" fmla="*/ 0 h 196"/>
                <a:gd name="T64" fmla="*/ 0 w 326"/>
                <a:gd name="T65" fmla="*/ 0 h 196"/>
                <a:gd name="T66" fmla="*/ 0 w 326"/>
                <a:gd name="T67" fmla="*/ 0 h 196"/>
                <a:gd name="T68" fmla="*/ 0 w 326"/>
                <a:gd name="T69" fmla="*/ 0 h 196"/>
                <a:gd name="T70" fmla="*/ 0 w 326"/>
                <a:gd name="T71" fmla="*/ 0 h 196"/>
                <a:gd name="T72" fmla="*/ 0 w 326"/>
                <a:gd name="T73" fmla="*/ 0 h 196"/>
                <a:gd name="T74" fmla="*/ 0 w 326"/>
                <a:gd name="T75" fmla="*/ 0 h 196"/>
                <a:gd name="T76" fmla="*/ 0 w 326"/>
                <a:gd name="T77" fmla="*/ 0 h 196"/>
                <a:gd name="T78" fmla="*/ 0 w 326"/>
                <a:gd name="T79" fmla="*/ 0 h 196"/>
                <a:gd name="T80" fmla="*/ 0 w 326"/>
                <a:gd name="T81" fmla="*/ 0 h 196"/>
                <a:gd name="T82" fmla="*/ 0 w 326"/>
                <a:gd name="T83" fmla="*/ 0 h 196"/>
                <a:gd name="T84" fmla="*/ 0 w 326"/>
                <a:gd name="T85" fmla="*/ 0 h 196"/>
                <a:gd name="T86" fmla="*/ 0 w 326"/>
                <a:gd name="T87" fmla="*/ 0 h 196"/>
                <a:gd name="T88" fmla="*/ 0 w 326"/>
                <a:gd name="T89" fmla="*/ 0 h 196"/>
                <a:gd name="T90" fmla="*/ 0 w 326"/>
                <a:gd name="T91" fmla="*/ 0 h 196"/>
                <a:gd name="T92" fmla="*/ 0 w 326"/>
                <a:gd name="T93" fmla="*/ 0 h 196"/>
                <a:gd name="T94" fmla="*/ 0 w 326"/>
                <a:gd name="T95" fmla="*/ 0 h 196"/>
                <a:gd name="T96" fmla="*/ 0 w 326"/>
                <a:gd name="T97" fmla="*/ 0 h 196"/>
                <a:gd name="T98" fmla="*/ 0 w 326"/>
                <a:gd name="T99" fmla="*/ 0 h 196"/>
                <a:gd name="T100" fmla="*/ 0 w 326"/>
                <a:gd name="T101" fmla="*/ 0 h 196"/>
                <a:gd name="T102" fmla="*/ 0 w 326"/>
                <a:gd name="T103" fmla="*/ 0 h 196"/>
                <a:gd name="T104" fmla="*/ 0 w 326"/>
                <a:gd name="T105" fmla="*/ 0 h 196"/>
                <a:gd name="T106" fmla="*/ 0 w 326"/>
                <a:gd name="T107" fmla="*/ 0 h 196"/>
                <a:gd name="T108" fmla="*/ 0 w 326"/>
                <a:gd name="T109" fmla="*/ 0 h 196"/>
                <a:gd name="T110" fmla="*/ 0 w 326"/>
                <a:gd name="T111" fmla="*/ 0 h 196"/>
                <a:gd name="T112" fmla="*/ 0 w 326"/>
                <a:gd name="T113" fmla="*/ 0 h 196"/>
                <a:gd name="T114" fmla="*/ 0 w 326"/>
                <a:gd name="T115" fmla="*/ 0 h 196"/>
                <a:gd name="T116" fmla="*/ 0 w 326"/>
                <a:gd name="T117" fmla="*/ 0 h 196"/>
                <a:gd name="T118" fmla="*/ 0 w 326"/>
                <a:gd name="T119" fmla="*/ 0 h 196"/>
                <a:gd name="T120" fmla="*/ 0 w 326"/>
                <a:gd name="T121" fmla="*/ 0 h 196"/>
                <a:gd name="T122" fmla="*/ 0 w 326"/>
                <a:gd name="T123" fmla="*/ 0 h 196"/>
                <a:gd name="T124" fmla="*/ 0 w 326"/>
                <a:gd name="T125" fmla="*/ 0 h 1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6" h="196">
                  <a:moveTo>
                    <a:pt x="0" y="196"/>
                  </a:moveTo>
                  <a:lnTo>
                    <a:pt x="4" y="196"/>
                  </a:lnTo>
                  <a:lnTo>
                    <a:pt x="6" y="196"/>
                  </a:lnTo>
                  <a:lnTo>
                    <a:pt x="9" y="196"/>
                  </a:lnTo>
                  <a:lnTo>
                    <a:pt x="11" y="196"/>
                  </a:lnTo>
                  <a:lnTo>
                    <a:pt x="13" y="194"/>
                  </a:lnTo>
                  <a:lnTo>
                    <a:pt x="16" y="191"/>
                  </a:lnTo>
                  <a:lnTo>
                    <a:pt x="19" y="189"/>
                  </a:lnTo>
                  <a:lnTo>
                    <a:pt x="22" y="185"/>
                  </a:lnTo>
                  <a:lnTo>
                    <a:pt x="24" y="183"/>
                  </a:lnTo>
                  <a:lnTo>
                    <a:pt x="27" y="183"/>
                  </a:lnTo>
                  <a:lnTo>
                    <a:pt x="29" y="178"/>
                  </a:lnTo>
                  <a:lnTo>
                    <a:pt x="31" y="178"/>
                  </a:lnTo>
                  <a:lnTo>
                    <a:pt x="35" y="173"/>
                  </a:lnTo>
                  <a:lnTo>
                    <a:pt x="37" y="173"/>
                  </a:lnTo>
                  <a:lnTo>
                    <a:pt x="40" y="171"/>
                  </a:lnTo>
                  <a:lnTo>
                    <a:pt x="42" y="167"/>
                  </a:lnTo>
                  <a:lnTo>
                    <a:pt x="45" y="165"/>
                  </a:lnTo>
                  <a:lnTo>
                    <a:pt x="47" y="162"/>
                  </a:lnTo>
                  <a:lnTo>
                    <a:pt x="51" y="160"/>
                  </a:lnTo>
                  <a:lnTo>
                    <a:pt x="53" y="157"/>
                  </a:lnTo>
                  <a:lnTo>
                    <a:pt x="55" y="154"/>
                  </a:lnTo>
                  <a:lnTo>
                    <a:pt x="58" y="151"/>
                  </a:lnTo>
                  <a:lnTo>
                    <a:pt x="60" y="146"/>
                  </a:lnTo>
                  <a:lnTo>
                    <a:pt x="63" y="144"/>
                  </a:lnTo>
                  <a:lnTo>
                    <a:pt x="66" y="141"/>
                  </a:lnTo>
                  <a:lnTo>
                    <a:pt x="69" y="135"/>
                  </a:lnTo>
                  <a:lnTo>
                    <a:pt x="71" y="133"/>
                  </a:lnTo>
                  <a:lnTo>
                    <a:pt x="73" y="130"/>
                  </a:lnTo>
                  <a:lnTo>
                    <a:pt x="76" y="128"/>
                  </a:lnTo>
                  <a:lnTo>
                    <a:pt x="78" y="125"/>
                  </a:lnTo>
                  <a:lnTo>
                    <a:pt x="82" y="122"/>
                  </a:lnTo>
                  <a:lnTo>
                    <a:pt x="84" y="119"/>
                  </a:lnTo>
                  <a:lnTo>
                    <a:pt x="87" y="117"/>
                  </a:lnTo>
                  <a:lnTo>
                    <a:pt x="89" y="114"/>
                  </a:lnTo>
                  <a:lnTo>
                    <a:pt x="92" y="114"/>
                  </a:lnTo>
                  <a:lnTo>
                    <a:pt x="94" y="112"/>
                  </a:lnTo>
                  <a:lnTo>
                    <a:pt x="97" y="110"/>
                  </a:lnTo>
                  <a:lnTo>
                    <a:pt x="100" y="106"/>
                  </a:lnTo>
                  <a:lnTo>
                    <a:pt x="102" y="104"/>
                  </a:lnTo>
                  <a:lnTo>
                    <a:pt x="105" y="101"/>
                  </a:lnTo>
                  <a:lnTo>
                    <a:pt x="107" y="99"/>
                  </a:lnTo>
                  <a:lnTo>
                    <a:pt x="111" y="96"/>
                  </a:lnTo>
                  <a:lnTo>
                    <a:pt x="113" y="93"/>
                  </a:lnTo>
                  <a:lnTo>
                    <a:pt x="115" y="90"/>
                  </a:lnTo>
                  <a:lnTo>
                    <a:pt x="118" y="88"/>
                  </a:lnTo>
                  <a:lnTo>
                    <a:pt x="120" y="85"/>
                  </a:lnTo>
                  <a:lnTo>
                    <a:pt x="123" y="83"/>
                  </a:lnTo>
                  <a:lnTo>
                    <a:pt x="126" y="80"/>
                  </a:lnTo>
                  <a:lnTo>
                    <a:pt x="129" y="77"/>
                  </a:lnTo>
                  <a:lnTo>
                    <a:pt x="131" y="77"/>
                  </a:lnTo>
                  <a:lnTo>
                    <a:pt x="133" y="74"/>
                  </a:lnTo>
                  <a:lnTo>
                    <a:pt x="136" y="72"/>
                  </a:lnTo>
                  <a:lnTo>
                    <a:pt x="138" y="69"/>
                  </a:lnTo>
                  <a:lnTo>
                    <a:pt x="142" y="67"/>
                  </a:lnTo>
                  <a:lnTo>
                    <a:pt x="144" y="67"/>
                  </a:lnTo>
                  <a:lnTo>
                    <a:pt x="147" y="64"/>
                  </a:lnTo>
                  <a:lnTo>
                    <a:pt x="149" y="61"/>
                  </a:lnTo>
                  <a:lnTo>
                    <a:pt x="152" y="61"/>
                  </a:lnTo>
                  <a:lnTo>
                    <a:pt x="154" y="58"/>
                  </a:lnTo>
                  <a:lnTo>
                    <a:pt x="157" y="58"/>
                  </a:lnTo>
                  <a:lnTo>
                    <a:pt x="160" y="56"/>
                  </a:lnTo>
                  <a:lnTo>
                    <a:pt x="162" y="56"/>
                  </a:lnTo>
                  <a:lnTo>
                    <a:pt x="165" y="53"/>
                  </a:lnTo>
                  <a:lnTo>
                    <a:pt x="167" y="53"/>
                  </a:lnTo>
                  <a:lnTo>
                    <a:pt x="170" y="51"/>
                  </a:lnTo>
                  <a:lnTo>
                    <a:pt x="173" y="51"/>
                  </a:lnTo>
                  <a:lnTo>
                    <a:pt x="175" y="49"/>
                  </a:lnTo>
                  <a:lnTo>
                    <a:pt x="178" y="45"/>
                  </a:lnTo>
                  <a:lnTo>
                    <a:pt x="180" y="45"/>
                  </a:lnTo>
                  <a:lnTo>
                    <a:pt x="183" y="43"/>
                  </a:lnTo>
                  <a:lnTo>
                    <a:pt x="185" y="43"/>
                  </a:lnTo>
                  <a:lnTo>
                    <a:pt x="189" y="43"/>
                  </a:lnTo>
                  <a:lnTo>
                    <a:pt x="191" y="40"/>
                  </a:lnTo>
                  <a:lnTo>
                    <a:pt x="193" y="40"/>
                  </a:lnTo>
                  <a:lnTo>
                    <a:pt x="196" y="40"/>
                  </a:lnTo>
                  <a:lnTo>
                    <a:pt x="198" y="40"/>
                  </a:lnTo>
                  <a:lnTo>
                    <a:pt x="201" y="40"/>
                  </a:lnTo>
                  <a:lnTo>
                    <a:pt x="204" y="40"/>
                  </a:lnTo>
                  <a:lnTo>
                    <a:pt x="207" y="40"/>
                  </a:lnTo>
                  <a:lnTo>
                    <a:pt x="209" y="40"/>
                  </a:lnTo>
                  <a:lnTo>
                    <a:pt x="211" y="40"/>
                  </a:lnTo>
                  <a:lnTo>
                    <a:pt x="214" y="38"/>
                  </a:lnTo>
                  <a:lnTo>
                    <a:pt x="216" y="38"/>
                  </a:lnTo>
                  <a:lnTo>
                    <a:pt x="220" y="38"/>
                  </a:lnTo>
                  <a:lnTo>
                    <a:pt x="222" y="38"/>
                  </a:lnTo>
                  <a:lnTo>
                    <a:pt x="225" y="38"/>
                  </a:lnTo>
                  <a:lnTo>
                    <a:pt x="227" y="38"/>
                  </a:lnTo>
                  <a:lnTo>
                    <a:pt x="229" y="38"/>
                  </a:lnTo>
                  <a:lnTo>
                    <a:pt x="233" y="38"/>
                  </a:lnTo>
                  <a:lnTo>
                    <a:pt x="235" y="38"/>
                  </a:lnTo>
                  <a:lnTo>
                    <a:pt x="238" y="38"/>
                  </a:lnTo>
                  <a:lnTo>
                    <a:pt x="240" y="38"/>
                  </a:lnTo>
                  <a:lnTo>
                    <a:pt x="243" y="38"/>
                  </a:lnTo>
                  <a:lnTo>
                    <a:pt x="245" y="38"/>
                  </a:lnTo>
                  <a:lnTo>
                    <a:pt x="248" y="38"/>
                  </a:lnTo>
                  <a:lnTo>
                    <a:pt x="251" y="38"/>
                  </a:lnTo>
                  <a:lnTo>
                    <a:pt x="253" y="38"/>
                  </a:lnTo>
                  <a:lnTo>
                    <a:pt x="256" y="38"/>
                  </a:lnTo>
                  <a:lnTo>
                    <a:pt x="258" y="38"/>
                  </a:lnTo>
                  <a:lnTo>
                    <a:pt x="261" y="40"/>
                  </a:lnTo>
                  <a:lnTo>
                    <a:pt x="264" y="40"/>
                  </a:lnTo>
                  <a:lnTo>
                    <a:pt x="266" y="40"/>
                  </a:lnTo>
                  <a:lnTo>
                    <a:pt x="269" y="40"/>
                  </a:lnTo>
                  <a:lnTo>
                    <a:pt x="271" y="40"/>
                  </a:lnTo>
                  <a:lnTo>
                    <a:pt x="274" y="43"/>
                  </a:lnTo>
                  <a:lnTo>
                    <a:pt x="276" y="43"/>
                  </a:lnTo>
                  <a:lnTo>
                    <a:pt x="280" y="43"/>
                  </a:lnTo>
                  <a:lnTo>
                    <a:pt x="282" y="40"/>
                  </a:lnTo>
                  <a:lnTo>
                    <a:pt x="284" y="40"/>
                  </a:lnTo>
                  <a:lnTo>
                    <a:pt x="287" y="40"/>
                  </a:lnTo>
                  <a:lnTo>
                    <a:pt x="289" y="40"/>
                  </a:lnTo>
                  <a:lnTo>
                    <a:pt x="292" y="38"/>
                  </a:lnTo>
                  <a:lnTo>
                    <a:pt x="295" y="38"/>
                  </a:lnTo>
                  <a:lnTo>
                    <a:pt x="298" y="35"/>
                  </a:lnTo>
                  <a:lnTo>
                    <a:pt x="300" y="32"/>
                  </a:lnTo>
                  <a:lnTo>
                    <a:pt x="302" y="30"/>
                  </a:lnTo>
                  <a:lnTo>
                    <a:pt x="305" y="30"/>
                  </a:lnTo>
                  <a:lnTo>
                    <a:pt x="307" y="27"/>
                  </a:lnTo>
                  <a:lnTo>
                    <a:pt x="311" y="22"/>
                  </a:lnTo>
                  <a:lnTo>
                    <a:pt x="313" y="20"/>
                  </a:lnTo>
                  <a:lnTo>
                    <a:pt x="316" y="16"/>
                  </a:lnTo>
                  <a:lnTo>
                    <a:pt x="318" y="14"/>
                  </a:lnTo>
                  <a:lnTo>
                    <a:pt x="320" y="11"/>
                  </a:lnTo>
                  <a:lnTo>
                    <a:pt x="323" y="6"/>
                  </a:lnTo>
                  <a:lnTo>
                    <a:pt x="326"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43179" name="Group 75"/>
          <p:cNvGrpSpPr>
            <a:grpSpLocks/>
          </p:cNvGrpSpPr>
          <p:nvPr/>
        </p:nvGrpSpPr>
        <p:grpSpPr bwMode="auto">
          <a:xfrm>
            <a:off x="5946775" y="5273675"/>
            <a:ext cx="173038" cy="277813"/>
            <a:chOff x="4116" y="3190"/>
            <a:chExt cx="109" cy="175"/>
          </a:xfrm>
        </p:grpSpPr>
        <p:sp>
          <p:nvSpPr>
            <p:cNvPr id="12384" name="Freeform 76"/>
            <p:cNvSpPr>
              <a:spLocks noChangeAspect="1"/>
            </p:cNvSpPr>
            <p:nvPr/>
          </p:nvSpPr>
          <p:spPr bwMode="auto">
            <a:xfrm>
              <a:off x="4116" y="3192"/>
              <a:ext cx="55" cy="173"/>
            </a:xfrm>
            <a:custGeom>
              <a:avLst/>
              <a:gdLst>
                <a:gd name="T0" fmla="*/ 0 w 328"/>
                <a:gd name="T1" fmla="*/ 0 h 1151"/>
                <a:gd name="T2" fmla="*/ 0 w 328"/>
                <a:gd name="T3" fmla="*/ 0 h 1151"/>
                <a:gd name="T4" fmla="*/ 0 w 328"/>
                <a:gd name="T5" fmla="*/ 0 h 1151"/>
                <a:gd name="T6" fmla="*/ 0 w 328"/>
                <a:gd name="T7" fmla="*/ 0 h 1151"/>
                <a:gd name="T8" fmla="*/ 0 w 328"/>
                <a:gd name="T9" fmla="*/ 0 h 1151"/>
                <a:gd name="T10" fmla="*/ 0 w 328"/>
                <a:gd name="T11" fmla="*/ 0 h 1151"/>
                <a:gd name="T12" fmla="*/ 0 w 328"/>
                <a:gd name="T13" fmla="*/ 0 h 1151"/>
                <a:gd name="T14" fmla="*/ 0 w 328"/>
                <a:gd name="T15" fmla="*/ 0 h 1151"/>
                <a:gd name="T16" fmla="*/ 0 w 328"/>
                <a:gd name="T17" fmla="*/ 0 h 1151"/>
                <a:gd name="T18" fmla="*/ 0 w 328"/>
                <a:gd name="T19" fmla="*/ 0 h 1151"/>
                <a:gd name="T20" fmla="*/ 0 w 328"/>
                <a:gd name="T21" fmla="*/ 0 h 1151"/>
                <a:gd name="T22" fmla="*/ 0 w 328"/>
                <a:gd name="T23" fmla="*/ 0 h 1151"/>
                <a:gd name="T24" fmla="*/ 0 w 328"/>
                <a:gd name="T25" fmla="*/ 0 h 1151"/>
                <a:gd name="T26" fmla="*/ 0 w 328"/>
                <a:gd name="T27" fmla="*/ 0 h 1151"/>
                <a:gd name="T28" fmla="*/ 0 w 328"/>
                <a:gd name="T29" fmla="*/ 0 h 1151"/>
                <a:gd name="T30" fmla="*/ 0 w 328"/>
                <a:gd name="T31" fmla="*/ 0 h 1151"/>
                <a:gd name="T32" fmla="*/ 0 w 328"/>
                <a:gd name="T33" fmla="*/ 0 h 1151"/>
                <a:gd name="T34" fmla="*/ 0 w 328"/>
                <a:gd name="T35" fmla="*/ 0 h 1151"/>
                <a:gd name="T36" fmla="*/ 0 w 328"/>
                <a:gd name="T37" fmla="*/ 0 h 1151"/>
                <a:gd name="T38" fmla="*/ 0 w 328"/>
                <a:gd name="T39" fmla="*/ 0 h 1151"/>
                <a:gd name="T40" fmla="*/ 0 w 328"/>
                <a:gd name="T41" fmla="*/ 0 h 1151"/>
                <a:gd name="T42" fmla="*/ 0 w 328"/>
                <a:gd name="T43" fmla="*/ 0 h 1151"/>
                <a:gd name="T44" fmla="*/ 0 w 328"/>
                <a:gd name="T45" fmla="*/ 0 h 1151"/>
                <a:gd name="T46" fmla="*/ 0 w 328"/>
                <a:gd name="T47" fmla="*/ 0 h 1151"/>
                <a:gd name="T48" fmla="*/ 0 w 328"/>
                <a:gd name="T49" fmla="*/ 0 h 1151"/>
                <a:gd name="T50" fmla="*/ 0 w 328"/>
                <a:gd name="T51" fmla="*/ 0 h 1151"/>
                <a:gd name="T52" fmla="*/ 0 w 328"/>
                <a:gd name="T53" fmla="*/ 0 h 1151"/>
                <a:gd name="T54" fmla="*/ 0 w 328"/>
                <a:gd name="T55" fmla="*/ 0 h 1151"/>
                <a:gd name="T56" fmla="*/ 0 w 328"/>
                <a:gd name="T57" fmla="*/ 0 h 1151"/>
                <a:gd name="T58" fmla="*/ 0 w 328"/>
                <a:gd name="T59" fmla="*/ 0 h 1151"/>
                <a:gd name="T60" fmla="*/ 0 w 328"/>
                <a:gd name="T61" fmla="*/ 0 h 1151"/>
                <a:gd name="T62" fmla="*/ 0 w 328"/>
                <a:gd name="T63" fmla="*/ 0 h 1151"/>
                <a:gd name="T64" fmla="*/ 0 w 328"/>
                <a:gd name="T65" fmla="*/ 0 h 1151"/>
                <a:gd name="T66" fmla="*/ 0 w 328"/>
                <a:gd name="T67" fmla="*/ 0 h 1151"/>
                <a:gd name="T68" fmla="*/ 0 w 328"/>
                <a:gd name="T69" fmla="*/ 0 h 1151"/>
                <a:gd name="T70" fmla="*/ 0 w 328"/>
                <a:gd name="T71" fmla="*/ 0 h 1151"/>
                <a:gd name="T72" fmla="*/ 0 w 328"/>
                <a:gd name="T73" fmla="*/ 0 h 1151"/>
                <a:gd name="T74" fmla="*/ 0 w 328"/>
                <a:gd name="T75" fmla="*/ 0 h 1151"/>
                <a:gd name="T76" fmla="*/ 0 w 328"/>
                <a:gd name="T77" fmla="*/ 0 h 1151"/>
                <a:gd name="T78" fmla="*/ 0 w 328"/>
                <a:gd name="T79" fmla="*/ 0 h 1151"/>
                <a:gd name="T80" fmla="*/ 0 w 328"/>
                <a:gd name="T81" fmla="*/ 0 h 1151"/>
                <a:gd name="T82" fmla="*/ 0 w 328"/>
                <a:gd name="T83" fmla="*/ 0 h 1151"/>
                <a:gd name="T84" fmla="*/ 0 w 328"/>
                <a:gd name="T85" fmla="*/ 0 h 1151"/>
                <a:gd name="T86" fmla="*/ 0 w 328"/>
                <a:gd name="T87" fmla="*/ 0 h 1151"/>
                <a:gd name="T88" fmla="*/ 0 w 328"/>
                <a:gd name="T89" fmla="*/ 0 h 1151"/>
                <a:gd name="T90" fmla="*/ 0 w 328"/>
                <a:gd name="T91" fmla="*/ 0 h 1151"/>
                <a:gd name="T92" fmla="*/ 0 w 328"/>
                <a:gd name="T93" fmla="*/ 0 h 1151"/>
                <a:gd name="T94" fmla="*/ 0 w 328"/>
                <a:gd name="T95" fmla="*/ 0 h 1151"/>
                <a:gd name="T96" fmla="*/ 0 w 328"/>
                <a:gd name="T97" fmla="*/ 0 h 1151"/>
                <a:gd name="T98" fmla="*/ 0 w 328"/>
                <a:gd name="T99" fmla="*/ 0 h 1151"/>
                <a:gd name="T100" fmla="*/ 0 w 328"/>
                <a:gd name="T101" fmla="*/ 0 h 1151"/>
                <a:gd name="T102" fmla="*/ 0 w 328"/>
                <a:gd name="T103" fmla="*/ 0 h 1151"/>
                <a:gd name="T104" fmla="*/ 0 w 328"/>
                <a:gd name="T105" fmla="*/ 0 h 1151"/>
                <a:gd name="T106" fmla="*/ 0 w 328"/>
                <a:gd name="T107" fmla="*/ 0 h 1151"/>
                <a:gd name="T108" fmla="*/ 0 w 328"/>
                <a:gd name="T109" fmla="*/ 0 h 1151"/>
                <a:gd name="T110" fmla="*/ 0 w 328"/>
                <a:gd name="T111" fmla="*/ 0 h 1151"/>
                <a:gd name="T112" fmla="*/ 0 w 328"/>
                <a:gd name="T113" fmla="*/ 0 h 1151"/>
                <a:gd name="T114" fmla="*/ 0 w 328"/>
                <a:gd name="T115" fmla="*/ 0 h 1151"/>
                <a:gd name="T116" fmla="*/ 0 w 328"/>
                <a:gd name="T117" fmla="*/ 0 h 1151"/>
                <a:gd name="T118" fmla="*/ 0 w 328"/>
                <a:gd name="T119" fmla="*/ 0 h 1151"/>
                <a:gd name="T120" fmla="*/ 0 w 328"/>
                <a:gd name="T121" fmla="*/ 0 h 1151"/>
                <a:gd name="T122" fmla="*/ 0 w 328"/>
                <a:gd name="T123" fmla="*/ 0 h 1151"/>
                <a:gd name="T124" fmla="*/ 0 w 328"/>
                <a:gd name="T125" fmla="*/ 0 h 11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8" h="1151">
                  <a:moveTo>
                    <a:pt x="0" y="1151"/>
                  </a:moveTo>
                  <a:lnTo>
                    <a:pt x="3" y="1144"/>
                  </a:lnTo>
                  <a:lnTo>
                    <a:pt x="5" y="1133"/>
                  </a:lnTo>
                  <a:lnTo>
                    <a:pt x="8" y="1122"/>
                  </a:lnTo>
                  <a:lnTo>
                    <a:pt x="10" y="1112"/>
                  </a:lnTo>
                  <a:lnTo>
                    <a:pt x="14" y="1103"/>
                  </a:lnTo>
                  <a:lnTo>
                    <a:pt x="16" y="1090"/>
                  </a:lnTo>
                  <a:lnTo>
                    <a:pt x="19" y="1078"/>
                  </a:lnTo>
                  <a:lnTo>
                    <a:pt x="21" y="1058"/>
                  </a:lnTo>
                  <a:lnTo>
                    <a:pt x="24" y="1029"/>
                  </a:lnTo>
                  <a:lnTo>
                    <a:pt x="26" y="995"/>
                  </a:lnTo>
                  <a:lnTo>
                    <a:pt x="30" y="984"/>
                  </a:lnTo>
                  <a:lnTo>
                    <a:pt x="32" y="968"/>
                  </a:lnTo>
                  <a:lnTo>
                    <a:pt x="35" y="952"/>
                  </a:lnTo>
                  <a:lnTo>
                    <a:pt x="37" y="944"/>
                  </a:lnTo>
                  <a:lnTo>
                    <a:pt x="39" y="933"/>
                  </a:lnTo>
                  <a:lnTo>
                    <a:pt x="42" y="920"/>
                  </a:lnTo>
                  <a:lnTo>
                    <a:pt x="45" y="910"/>
                  </a:lnTo>
                  <a:lnTo>
                    <a:pt x="48" y="899"/>
                  </a:lnTo>
                  <a:lnTo>
                    <a:pt x="50" y="881"/>
                  </a:lnTo>
                  <a:lnTo>
                    <a:pt x="53" y="865"/>
                  </a:lnTo>
                  <a:lnTo>
                    <a:pt x="55" y="849"/>
                  </a:lnTo>
                  <a:lnTo>
                    <a:pt x="58" y="829"/>
                  </a:lnTo>
                  <a:lnTo>
                    <a:pt x="61" y="816"/>
                  </a:lnTo>
                  <a:lnTo>
                    <a:pt x="64" y="798"/>
                  </a:lnTo>
                  <a:lnTo>
                    <a:pt x="66" y="766"/>
                  </a:lnTo>
                  <a:lnTo>
                    <a:pt x="69" y="729"/>
                  </a:lnTo>
                  <a:lnTo>
                    <a:pt x="71" y="699"/>
                  </a:lnTo>
                  <a:lnTo>
                    <a:pt x="75" y="670"/>
                  </a:lnTo>
                  <a:lnTo>
                    <a:pt x="77" y="648"/>
                  </a:lnTo>
                  <a:lnTo>
                    <a:pt x="80" y="638"/>
                  </a:lnTo>
                  <a:lnTo>
                    <a:pt x="82" y="622"/>
                  </a:lnTo>
                  <a:lnTo>
                    <a:pt x="85" y="604"/>
                  </a:lnTo>
                  <a:lnTo>
                    <a:pt x="87" y="587"/>
                  </a:lnTo>
                  <a:lnTo>
                    <a:pt x="91" y="571"/>
                  </a:lnTo>
                  <a:lnTo>
                    <a:pt x="93" y="555"/>
                  </a:lnTo>
                  <a:lnTo>
                    <a:pt x="96" y="537"/>
                  </a:lnTo>
                  <a:lnTo>
                    <a:pt x="98" y="518"/>
                  </a:lnTo>
                  <a:lnTo>
                    <a:pt x="101" y="502"/>
                  </a:lnTo>
                  <a:lnTo>
                    <a:pt x="103" y="491"/>
                  </a:lnTo>
                  <a:lnTo>
                    <a:pt x="107" y="462"/>
                  </a:lnTo>
                  <a:lnTo>
                    <a:pt x="109" y="436"/>
                  </a:lnTo>
                  <a:lnTo>
                    <a:pt x="112" y="423"/>
                  </a:lnTo>
                  <a:lnTo>
                    <a:pt x="114" y="385"/>
                  </a:lnTo>
                  <a:lnTo>
                    <a:pt x="117" y="364"/>
                  </a:lnTo>
                  <a:lnTo>
                    <a:pt x="119" y="337"/>
                  </a:lnTo>
                  <a:lnTo>
                    <a:pt x="123" y="319"/>
                  </a:lnTo>
                  <a:lnTo>
                    <a:pt x="125" y="308"/>
                  </a:lnTo>
                  <a:lnTo>
                    <a:pt x="127" y="303"/>
                  </a:lnTo>
                  <a:lnTo>
                    <a:pt x="130" y="292"/>
                  </a:lnTo>
                  <a:lnTo>
                    <a:pt x="132" y="285"/>
                  </a:lnTo>
                  <a:lnTo>
                    <a:pt x="136" y="279"/>
                  </a:lnTo>
                  <a:lnTo>
                    <a:pt x="138" y="269"/>
                  </a:lnTo>
                  <a:lnTo>
                    <a:pt x="141" y="260"/>
                  </a:lnTo>
                  <a:lnTo>
                    <a:pt x="143" y="253"/>
                  </a:lnTo>
                  <a:lnTo>
                    <a:pt x="146" y="244"/>
                  </a:lnTo>
                  <a:lnTo>
                    <a:pt x="148" y="236"/>
                  </a:lnTo>
                  <a:lnTo>
                    <a:pt x="152" y="228"/>
                  </a:lnTo>
                  <a:lnTo>
                    <a:pt x="154" y="223"/>
                  </a:lnTo>
                  <a:lnTo>
                    <a:pt x="156" y="217"/>
                  </a:lnTo>
                  <a:lnTo>
                    <a:pt x="159" y="212"/>
                  </a:lnTo>
                  <a:lnTo>
                    <a:pt x="161" y="210"/>
                  </a:lnTo>
                  <a:lnTo>
                    <a:pt x="164" y="204"/>
                  </a:lnTo>
                  <a:lnTo>
                    <a:pt x="167" y="197"/>
                  </a:lnTo>
                  <a:lnTo>
                    <a:pt x="170" y="188"/>
                  </a:lnTo>
                  <a:lnTo>
                    <a:pt x="172" y="186"/>
                  </a:lnTo>
                  <a:lnTo>
                    <a:pt x="175" y="181"/>
                  </a:lnTo>
                  <a:lnTo>
                    <a:pt x="177" y="176"/>
                  </a:lnTo>
                  <a:lnTo>
                    <a:pt x="179" y="172"/>
                  </a:lnTo>
                  <a:lnTo>
                    <a:pt x="183" y="167"/>
                  </a:lnTo>
                  <a:lnTo>
                    <a:pt x="185" y="165"/>
                  </a:lnTo>
                  <a:lnTo>
                    <a:pt x="188" y="162"/>
                  </a:lnTo>
                  <a:lnTo>
                    <a:pt x="190" y="159"/>
                  </a:lnTo>
                  <a:lnTo>
                    <a:pt x="193" y="156"/>
                  </a:lnTo>
                  <a:lnTo>
                    <a:pt x="195" y="154"/>
                  </a:lnTo>
                  <a:lnTo>
                    <a:pt x="199" y="151"/>
                  </a:lnTo>
                  <a:lnTo>
                    <a:pt x="201" y="146"/>
                  </a:lnTo>
                  <a:lnTo>
                    <a:pt x="203" y="143"/>
                  </a:lnTo>
                  <a:lnTo>
                    <a:pt x="206" y="143"/>
                  </a:lnTo>
                  <a:lnTo>
                    <a:pt x="208" y="140"/>
                  </a:lnTo>
                  <a:lnTo>
                    <a:pt x="211" y="138"/>
                  </a:lnTo>
                  <a:lnTo>
                    <a:pt x="214" y="138"/>
                  </a:lnTo>
                  <a:lnTo>
                    <a:pt x="217" y="135"/>
                  </a:lnTo>
                  <a:lnTo>
                    <a:pt x="219" y="133"/>
                  </a:lnTo>
                  <a:lnTo>
                    <a:pt x="221" y="133"/>
                  </a:lnTo>
                  <a:lnTo>
                    <a:pt x="224" y="129"/>
                  </a:lnTo>
                  <a:lnTo>
                    <a:pt x="226" y="131"/>
                  </a:lnTo>
                  <a:lnTo>
                    <a:pt x="230" y="127"/>
                  </a:lnTo>
                  <a:lnTo>
                    <a:pt x="232" y="127"/>
                  </a:lnTo>
                  <a:lnTo>
                    <a:pt x="235" y="125"/>
                  </a:lnTo>
                  <a:lnTo>
                    <a:pt x="237" y="125"/>
                  </a:lnTo>
                  <a:lnTo>
                    <a:pt x="239" y="125"/>
                  </a:lnTo>
                  <a:lnTo>
                    <a:pt x="243" y="122"/>
                  </a:lnTo>
                  <a:lnTo>
                    <a:pt x="245" y="122"/>
                  </a:lnTo>
                  <a:lnTo>
                    <a:pt x="248" y="122"/>
                  </a:lnTo>
                  <a:lnTo>
                    <a:pt x="250" y="122"/>
                  </a:lnTo>
                  <a:lnTo>
                    <a:pt x="253" y="122"/>
                  </a:lnTo>
                  <a:lnTo>
                    <a:pt x="255" y="120"/>
                  </a:lnTo>
                  <a:lnTo>
                    <a:pt x="258" y="120"/>
                  </a:lnTo>
                  <a:lnTo>
                    <a:pt x="261" y="120"/>
                  </a:lnTo>
                  <a:lnTo>
                    <a:pt x="263" y="120"/>
                  </a:lnTo>
                  <a:lnTo>
                    <a:pt x="266" y="120"/>
                  </a:lnTo>
                  <a:lnTo>
                    <a:pt x="268" y="120"/>
                  </a:lnTo>
                  <a:lnTo>
                    <a:pt x="271" y="120"/>
                  </a:lnTo>
                  <a:lnTo>
                    <a:pt x="274" y="120"/>
                  </a:lnTo>
                  <a:lnTo>
                    <a:pt x="276" y="117"/>
                  </a:lnTo>
                  <a:lnTo>
                    <a:pt x="279" y="115"/>
                  </a:lnTo>
                  <a:lnTo>
                    <a:pt x="281" y="111"/>
                  </a:lnTo>
                  <a:lnTo>
                    <a:pt x="284" y="109"/>
                  </a:lnTo>
                  <a:lnTo>
                    <a:pt x="286" y="101"/>
                  </a:lnTo>
                  <a:lnTo>
                    <a:pt x="290" y="95"/>
                  </a:lnTo>
                  <a:lnTo>
                    <a:pt x="292" y="85"/>
                  </a:lnTo>
                  <a:lnTo>
                    <a:pt x="295" y="77"/>
                  </a:lnTo>
                  <a:lnTo>
                    <a:pt x="297" y="64"/>
                  </a:lnTo>
                  <a:lnTo>
                    <a:pt x="299" y="54"/>
                  </a:lnTo>
                  <a:lnTo>
                    <a:pt x="302" y="45"/>
                  </a:lnTo>
                  <a:lnTo>
                    <a:pt x="305" y="37"/>
                  </a:lnTo>
                  <a:lnTo>
                    <a:pt x="308" y="32"/>
                  </a:lnTo>
                  <a:lnTo>
                    <a:pt x="310" y="27"/>
                  </a:lnTo>
                  <a:lnTo>
                    <a:pt x="313" y="21"/>
                  </a:lnTo>
                  <a:lnTo>
                    <a:pt x="315" y="16"/>
                  </a:lnTo>
                  <a:lnTo>
                    <a:pt x="318" y="13"/>
                  </a:lnTo>
                  <a:lnTo>
                    <a:pt x="321" y="11"/>
                  </a:lnTo>
                  <a:lnTo>
                    <a:pt x="323" y="8"/>
                  </a:lnTo>
                  <a:lnTo>
                    <a:pt x="326" y="2"/>
                  </a:lnTo>
                  <a:lnTo>
                    <a:pt x="32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5" name="Freeform 77"/>
            <p:cNvSpPr>
              <a:spLocks noChangeAspect="1"/>
            </p:cNvSpPr>
            <p:nvPr/>
          </p:nvSpPr>
          <p:spPr bwMode="auto">
            <a:xfrm>
              <a:off x="4171" y="3190"/>
              <a:ext cx="54" cy="13"/>
            </a:xfrm>
            <a:custGeom>
              <a:avLst/>
              <a:gdLst>
                <a:gd name="T0" fmla="*/ 0 w 325"/>
                <a:gd name="T1" fmla="*/ 0 h 91"/>
                <a:gd name="T2" fmla="*/ 0 w 325"/>
                <a:gd name="T3" fmla="*/ 0 h 91"/>
                <a:gd name="T4" fmla="*/ 0 w 325"/>
                <a:gd name="T5" fmla="*/ 0 h 91"/>
                <a:gd name="T6" fmla="*/ 0 w 325"/>
                <a:gd name="T7" fmla="*/ 0 h 91"/>
                <a:gd name="T8" fmla="*/ 0 w 325"/>
                <a:gd name="T9" fmla="*/ 0 h 91"/>
                <a:gd name="T10" fmla="*/ 0 w 325"/>
                <a:gd name="T11" fmla="*/ 0 h 91"/>
                <a:gd name="T12" fmla="*/ 0 w 325"/>
                <a:gd name="T13" fmla="*/ 0 h 91"/>
                <a:gd name="T14" fmla="*/ 0 w 325"/>
                <a:gd name="T15" fmla="*/ 0 h 91"/>
                <a:gd name="T16" fmla="*/ 0 w 325"/>
                <a:gd name="T17" fmla="*/ 0 h 91"/>
                <a:gd name="T18" fmla="*/ 0 w 325"/>
                <a:gd name="T19" fmla="*/ 0 h 91"/>
                <a:gd name="T20" fmla="*/ 0 w 325"/>
                <a:gd name="T21" fmla="*/ 0 h 91"/>
                <a:gd name="T22" fmla="*/ 0 w 325"/>
                <a:gd name="T23" fmla="*/ 0 h 91"/>
                <a:gd name="T24" fmla="*/ 0 w 325"/>
                <a:gd name="T25" fmla="*/ 0 h 91"/>
                <a:gd name="T26" fmla="*/ 0 w 325"/>
                <a:gd name="T27" fmla="*/ 0 h 91"/>
                <a:gd name="T28" fmla="*/ 0 w 325"/>
                <a:gd name="T29" fmla="*/ 0 h 91"/>
                <a:gd name="T30" fmla="*/ 0 w 325"/>
                <a:gd name="T31" fmla="*/ 0 h 91"/>
                <a:gd name="T32" fmla="*/ 0 w 325"/>
                <a:gd name="T33" fmla="*/ 0 h 91"/>
                <a:gd name="T34" fmla="*/ 0 w 325"/>
                <a:gd name="T35" fmla="*/ 0 h 91"/>
                <a:gd name="T36" fmla="*/ 0 w 325"/>
                <a:gd name="T37" fmla="*/ 0 h 91"/>
                <a:gd name="T38" fmla="*/ 0 w 325"/>
                <a:gd name="T39" fmla="*/ 0 h 91"/>
                <a:gd name="T40" fmla="*/ 0 w 325"/>
                <a:gd name="T41" fmla="*/ 0 h 91"/>
                <a:gd name="T42" fmla="*/ 0 w 325"/>
                <a:gd name="T43" fmla="*/ 0 h 91"/>
                <a:gd name="T44" fmla="*/ 0 w 325"/>
                <a:gd name="T45" fmla="*/ 0 h 91"/>
                <a:gd name="T46" fmla="*/ 0 w 325"/>
                <a:gd name="T47" fmla="*/ 0 h 91"/>
                <a:gd name="T48" fmla="*/ 0 w 325"/>
                <a:gd name="T49" fmla="*/ 0 h 91"/>
                <a:gd name="T50" fmla="*/ 0 w 325"/>
                <a:gd name="T51" fmla="*/ 0 h 91"/>
                <a:gd name="T52" fmla="*/ 0 w 325"/>
                <a:gd name="T53" fmla="*/ 0 h 91"/>
                <a:gd name="T54" fmla="*/ 0 w 325"/>
                <a:gd name="T55" fmla="*/ 0 h 91"/>
                <a:gd name="T56" fmla="*/ 0 w 325"/>
                <a:gd name="T57" fmla="*/ 0 h 91"/>
                <a:gd name="T58" fmla="*/ 0 w 325"/>
                <a:gd name="T59" fmla="*/ 0 h 91"/>
                <a:gd name="T60" fmla="*/ 0 w 325"/>
                <a:gd name="T61" fmla="*/ 0 h 91"/>
                <a:gd name="T62" fmla="*/ 0 w 325"/>
                <a:gd name="T63" fmla="*/ 0 h 91"/>
                <a:gd name="T64" fmla="*/ 0 w 325"/>
                <a:gd name="T65" fmla="*/ 0 h 91"/>
                <a:gd name="T66" fmla="*/ 0 w 325"/>
                <a:gd name="T67" fmla="*/ 0 h 91"/>
                <a:gd name="T68" fmla="*/ 0 w 325"/>
                <a:gd name="T69" fmla="*/ 0 h 91"/>
                <a:gd name="T70" fmla="*/ 0 w 325"/>
                <a:gd name="T71" fmla="*/ 0 h 91"/>
                <a:gd name="T72" fmla="*/ 0 w 325"/>
                <a:gd name="T73" fmla="*/ 0 h 91"/>
                <a:gd name="T74" fmla="*/ 0 w 325"/>
                <a:gd name="T75" fmla="*/ 0 h 91"/>
                <a:gd name="T76" fmla="*/ 0 w 325"/>
                <a:gd name="T77" fmla="*/ 0 h 91"/>
                <a:gd name="T78" fmla="*/ 0 w 325"/>
                <a:gd name="T79" fmla="*/ 0 h 91"/>
                <a:gd name="T80" fmla="*/ 0 w 325"/>
                <a:gd name="T81" fmla="*/ 0 h 91"/>
                <a:gd name="T82" fmla="*/ 0 w 325"/>
                <a:gd name="T83" fmla="*/ 0 h 91"/>
                <a:gd name="T84" fmla="*/ 0 w 325"/>
                <a:gd name="T85" fmla="*/ 0 h 91"/>
                <a:gd name="T86" fmla="*/ 0 w 325"/>
                <a:gd name="T87" fmla="*/ 0 h 91"/>
                <a:gd name="T88" fmla="*/ 0 w 325"/>
                <a:gd name="T89" fmla="*/ 0 h 91"/>
                <a:gd name="T90" fmla="*/ 0 w 325"/>
                <a:gd name="T91" fmla="*/ 0 h 91"/>
                <a:gd name="T92" fmla="*/ 0 w 325"/>
                <a:gd name="T93" fmla="*/ 0 h 91"/>
                <a:gd name="T94" fmla="*/ 0 w 325"/>
                <a:gd name="T95" fmla="*/ 0 h 91"/>
                <a:gd name="T96" fmla="*/ 0 w 325"/>
                <a:gd name="T97" fmla="*/ 0 h 91"/>
                <a:gd name="T98" fmla="*/ 0 w 325"/>
                <a:gd name="T99" fmla="*/ 0 h 91"/>
                <a:gd name="T100" fmla="*/ 0 w 325"/>
                <a:gd name="T101" fmla="*/ 0 h 91"/>
                <a:gd name="T102" fmla="*/ 0 w 325"/>
                <a:gd name="T103" fmla="*/ 0 h 91"/>
                <a:gd name="T104" fmla="*/ 0 w 325"/>
                <a:gd name="T105" fmla="*/ 0 h 91"/>
                <a:gd name="T106" fmla="*/ 0 w 325"/>
                <a:gd name="T107" fmla="*/ 0 h 91"/>
                <a:gd name="T108" fmla="*/ 0 w 325"/>
                <a:gd name="T109" fmla="*/ 0 h 91"/>
                <a:gd name="T110" fmla="*/ 0 w 325"/>
                <a:gd name="T111" fmla="*/ 0 h 91"/>
                <a:gd name="T112" fmla="*/ 0 w 325"/>
                <a:gd name="T113" fmla="*/ 0 h 91"/>
                <a:gd name="T114" fmla="*/ 0 w 325"/>
                <a:gd name="T115" fmla="*/ 0 h 91"/>
                <a:gd name="T116" fmla="*/ 0 w 325"/>
                <a:gd name="T117" fmla="*/ 0 h 91"/>
                <a:gd name="T118" fmla="*/ 0 w 325"/>
                <a:gd name="T119" fmla="*/ 0 h 91"/>
                <a:gd name="T120" fmla="*/ 0 w 325"/>
                <a:gd name="T121" fmla="*/ 0 h 91"/>
                <a:gd name="T122" fmla="*/ 0 w 325"/>
                <a:gd name="T123" fmla="*/ 0 h 91"/>
                <a:gd name="T124" fmla="*/ 0 w 325"/>
                <a:gd name="T125" fmla="*/ 0 h 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91">
                  <a:moveTo>
                    <a:pt x="0" y="13"/>
                  </a:moveTo>
                  <a:lnTo>
                    <a:pt x="3" y="10"/>
                  </a:lnTo>
                  <a:lnTo>
                    <a:pt x="5" y="8"/>
                  </a:lnTo>
                  <a:lnTo>
                    <a:pt x="9" y="4"/>
                  </a:lnTo>
                  <a:lnTo>
                    <a:pt x="11" y="4"/>
                  </a:lnTo>
                  <a:lnTo>
                    <a:pt x="14" y="2"/>
                  </a:lnTo>
                  <a:lnTo>
                    <a:pt x="16" y="2"/>
                  </a:lnTo>
                  <a:lnTo>
                    <a:pt x="18" y="2"/>
                  </a:lnTo>
                  <a:lnTo>
                    <a:pt x="22" y="0"/>
                  </a:lnTo>
                  <a:lnTo>
                    <a:pt x="24" y="0"/>
                  </a:lnTo>
                  <a:lnTo>
                    <a:pt x="27" y="0"/>
                  </a:lnTo>
                  <a:lnTo>
                    <a:pt x="29" y="0"/>
                  </a:lnTo>
                  <a:lnTo>
                    <a:pt x="32" y="2"/>
                  </a:lnTo>
                  <a:lnTo>
                    <a:pt x="34" y="2"/>
                  </a:lnTo>
                  <a:lnTo>
                    <a:pt x="37" y="2"/>
                  </a:lnTo>
                  <a:lnTo>
                    <a:pt x="40" y="6"/>
                  </a:lnTo>
                  <a:lnTo>
                    <a:pt x="42" y="8"/>
                  </a:lnTo>
                  <a:lnTo>
                    <a:pt x="45" y="8"/>
                  </a:lnTo>
                  <a:lnTo>
                    <a:pt x="47" y="11"/>
                  </a:lnTo>
                  <a:lnTo>
                    <a:pt x="49" y="13"/>
                  </a:lnTo>
                  <a:lnTo>
                    <a:pt x="53" y="16"/>
                  </a:lnTo>
                  <a:lnTo>
                    <a:pt x="55" y="22"/>
                  </a:lnTo>
                  <a:lnTo>
                    <a:pt x="58" y="24"/>
                  </a:lnTo>
                  <a:lnTo>
                    <a:pt x="60" y="29"/>
                  </a:lnTo>
                  <a:lnTo>
                    <a:pt x="63" y="34"/>
                  </a:lnTo>
                  <a:lnTo>
                    <a:pt x="65" y="38"/>
                  </a:lnTo>
                  <a:lnTo>
                    <a:pt x="68" y="42"/>
                  </a:lnTo>
                  <a:lnTo>
                    <a:pt x="71" y="47"/>
                  </a:lnTo>
                  <a:lnTo>
                    <a:pt x="73" y="53"/>
                  </a:lnTo>
                  <a:lnTo>
                    <a:pt x="76" y="58"/>
                  </a:lnTo>
                  <a:lnTo>
                    <a:pt x="78" y="63"/>
                  </a:lnTo>
                  <a:lnTo>
                    <a:pt x="80" y="63"/>
                  </a:lnTo>
                  <a:lnTo>
                    <a:pt x="84" y="67"/>
                  </a:lnTo>
                  <a:lnTo>
                    <a:pt x="86" y="63"/>
                  </a:lnTo>
                  <a:lnTo>
                    <a:pt x="89" y="63"/>
                  </a:lnTo>
                  <a:lnTo>
                    <a:pt x="91" y="61"/>
                  </a:lnTo>
                  <a:lnTo>
                    <a:pt x="94" y="58"/>
                  </a:lnTo>
                  <a:lnTo>
                    <a:pt x="96" y="56"/>
                  </a:lnTo>
                  <a:lnTo>
                    <a:pt x="99" y="56"/>
                  </a:lnTo>
                  <a:lnTo>
                    <a:pt x="102" y="54"/>
                  </a:lnTo>
                  <a:lnTo>
                    <a:pt x="104" y="50"/>
                  </a:lnTo>
                  <a:lnTo>
                    <a:pt x="107" y="50"/>
                  </a:lnTo>
                  <a:lnTo>
                    <a:pt x="109" y="48"/>
                  </a:lnTo>
                  <a:lnTo>
                    <a:pt x="112" y="48"/>
                  </a:lnTo>
                  <a:lnTo>
                    <a:pt x="115" y="48"/>
                  </a:lnTo>
                  <a:lnTo>
                    <a:pt x="118" y="45"/>
                  </a:lnTo>
                  <a:lnTo>
                    <a:pt x="120" y="45"/>
                  </a:lnTo>
                  <a:lnTo>
                    <a:pt x="122" y="45"/>
                  </a:lnTo>
                  <a:lnTo>
                    <a:pt x="125" y="43"/>
                  </a:lnTo>
                  <a:lnTo>
                    <a:pt x="127" y="43"/>
                  </a:lnTo>
                  <a:lnTo>
                    <a:pt x="131" y="43"/>
                  </a:lnTo>
                  <a:lnTo>
                    <a:pt x="133" y="43"/>
                  </a:lnTo>
                  <a:lnTo>
                    <a:pt x="136" y="43"/>
                  </a:lnTo>
                  <a:lnTo>
                    <a:pt x="138" y="43"/>
                  </a:lnTo>
                  <a:lnTo>
                    <a:pt x="140" y="40"/>
                  </a:lnTo>
                  <a:lnTo>
                    <a:pt x="144" y="43"/>
                  </a:lnTo>
                  <a:lnTo>
                    <a:pt x="146" y="43"/>
                  </a:lnTo>
                  <a:lnTo>
                    <a:pt x="149" y="43"/>
                  </a:lnTo>
                  <a:lnTo>
                    <a:pt x="151" y="43"/>
                  </a:lnTo>
                  <a:lnTo>
                    <a:pt x="154" y="43"/>
                  </a:lnTo>
                  <a:lnTo>
                    <a:pt x="156" y="43"/>
                  </a:lnTo>
                  <a:lnTo>
                    <a:pt x="158" y="45"/>
                  </a:lnTo>
                  <a:lnTo>
                    <a:pt x="162" y="45"/>
                  </a:lnTo>
                  <a:lnTo>
                    <a:pt x="164" y="45"/>
                  </a:lnTo>
                  <a:lnTo>
                    <a:pt x="167" y="48"/>
                  </a:lnTo>
                  <a:lnTo>
                    <a:pt x="169" y="50"/>
                  </a:lnTo>
                  <a:lnTo>
                    <a:pt x="171" y="50"/>
                  </a:lnTo>
                  <a:lnTo>
                    <a:pt x="175" y="54"/>
                  </a:lnTo>
                  <a:lnTo>
                    <a:pt x="177" y="54"/>
                  </a:lnTo>
                  <a:lnTo>
                    <a:pt x="180" y="56"/>
                  </a:lnTo>
                  <a:lnTo>
                    <a:pt x="182" y="61"/>
                  </a:lnTo>
                  <a:lnTo>
                    <a:pt x="185" y="64"/>
                  </a:lnTo>
                  <a:lnTo>
                    <a:pt x="187" y="70"/>
                  </a:lnTo>
                  <a:lnTo>
                    <a:pt x="190" y="72"/>
                  </a:lnTo>
                  <a:lnTo>
                    <a:pt x="193" y="75"/>
                  </a:lnTo>
                  <a:lnTo>
                    <a:pt x="195" y="75"/>
                  </a:lnTo>
                  <a:lnTo>
                    <a:pt x="198" y="75"/>
                  </a:lnTo>
                  <a:lnTo>
                    <a:pt x="200" y="72"/>
                  </a:lnTo>
                  <a:lnTo>
                    <a:pt x="203" y="72"/>
                  </a:lnTo>
                  <a:lnTo>
                    <a:pt x="206" y="70"/>
                  </a:lnTo>
                  <a:lnTo>
                    <a:pt x="208" y="67"/>
                  </a:lnTo>
                  <a:lnTo>
                    <a:pt x="211" y="64"/>
                  </a:lnTo>
                  <a:lnTo>
                    <a:pt x="213" y="61"/>
                  </a:lnTo>
                  <a:lnTo>
                    <a:pt x="216" y="56"/>
                  </a:lnTo>
                  <a:lnTo>
                    <a:pt x="218" y="54"/>
                  </a:lnTo>
                  <a:lnTo>
                    <a:pt x="222" y="50"/>
                  </a:lnTo>
                  <a:lnTo>
                    <a:pt x="224" y="50"/>
                  </a:lnTo>
                  <a:lnTo>
                    <a:pt x="226" y="48"/>
                  </a:lnTo>
                  <a:lnTo>
                    <a:pt x="229" y="45"/>
                  </a:lnTo>
                  <a:lnTo>
                    <a:pt x="231" y="43"/>
                  </a:lnTo>
                  <a:lnTo>
                    <a:pt x="234" y="41"/>
                  </a:lnTo>
                  <a:lnTo>
                    <a:pt x="237" y="41"/>
                  </a:lnTo>
                  <a:lnTo>
                    <a:pt x="240" y="38"/>
                  </a:lnTo>
                  <a:lnTo>
                    <a:pt x="242" y="38"/>
                  </a:lnTo>
                  <a:lnTo>
                    <a:pt x="245" y="35"/>
                  </a:lnTo>
                  <a:lnTo>
                    <a:pt x="247" y="35"/>
                  </a:lnTo>
                  <a:lnTo>
                    <a:pt x="249" y="35"/>
                  </a:lnTo>
                  <a:lnTo>
                    <a:pt x="253" y="32"/>
                  </a:lnTo>
                  <a:lnTo>
                    <a:pt x="255" y="32"/>
                  </a:lnTo>
                  <a:lnTo>
                    <a:pt x="258" y="32"/>
                  </a:lnTo>
                  <a:lnTo>
                    <a:pt x="260" y="32"/>
                  </a:lnTo>
                  <a:lnTo>
                    <a:pt x="263" y="32"/>
                  </a:lnTo>
                  <a:lnTo>
                    <a:pt x="266" y="30"/>
                  </a:lnTo>
                  <a:lnTo>
                    <a:pt x="268" y="32"/>
                  </a:lnTo>
                  <a:lnTo>
                    <a:pt x="271" y="32"/>
                  </a:lnTo>
                  <a:lnTo>
                    <a:pt x="273" y="32"/>
                  </a:lnTo>
                  <a:lnTo>
                    <a:pt x="276" y="32"/>
                  </a:lnTo>
                  <a:lnTo>
                    <a:pt x="278" y="35"/>
                  </a:lnTo>
                  <a:lnTo>
                    <a:pt x="282" y="38"/>
                  </a:lnTo>
                  <a:lnTo>
                    <a:pt x="284" y="38"/>
                  </a:lnTo>
                  <a:lnTo>
                    <a:pt x="286" y="43"/>
                  </a:lnTo>
                  <a:lnTo>
                    <a:pt x="289" y="46"/>
                  </a:lnTo>
                  <a:lnTo>
                    <a:pt x="291" y="48"/>
                  </a:lnTo>
                  <a:lnTo>
                    <a:pt x="294" y="54"/>
                  </a:lnTo>
                  <a:lnTo>
                    <a:pt x="297" y="59"/>
                  </a:lnTo>
                  <a:lnTo>
                    <a:pt x="299" y="64"/>
                  </a:lnTo>
                  <a:lnTo>
                    <a:pt x="302" y="68"/>
                  </a:lnTo>
                  <a:lnTo>
                    <a:pt x="304" y="70"/>
                  </a:lnTo>
                  <a:lnTo>
                    <a:pt x="307" y="75"/>
                  </a:lnTo>
                  <a:lnTo>
                    <a:pt x="309" y="78"/>
                  </a:lnTo>
                  <a:lnTo>
                    <a:pt x="313" y="80"/>
                  </a:lnTo>
                  <a:lnTo>
                    <a:pt x="315" y="84"/>
                  </a:lnTo>
                  <a:lnTo>
                    <a:pt x="317" y="86"/>
                  </a:lnTo>
                  <a:lnTo>
                    <a:pt x="320" y="89"/>
                  </a:lnTo>
                  <a:lnTo>
                    <a:pt x="322" y="89"/>
                  </a:lnTo>
                  <a:lnTo>
                    <a:pt x="325" y="9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43182" name="Group 78"/>
          <p:cNvGrpSpPr>
            <a:grpSpLocks/>
          </p:cNvGrpSpPr>
          <p:nvPr/>
        </p:nvGrpSpPr>
        <p:grpSpPr bwMode="auto">
          <a:xfrm>
            <a:off x="2936875" y="3251200"/>
            <a:ext cx="561975" cy="1846263"/>
            <a:chOff x="1850" y="1916"/>
            <a:chExt cx="354" cy="1163"/>
          </a:xfrm>
        </p:grpSpPr>
        <p:sp>
          <p:nvSpPr>
            <p:cNvPr id="12377" name="Freeform 79"/>
            <p:cNvSpPr>
              <a:spLocks noChangeAspect="1"/>
            </p:cNvSpPr>
            <p:nvPr/>
          </p:nvSpPr>
          <p:spPr bwMode="auto">
            <a:xfrm>
              <a:off x="1850" y="2026"/>
              <a:ext cx="58" cy="1053"/>
            </a:xfrm>
            <a:custGeom>
              <a:avLst/>
              <a:gdLst>
                <a:gd name="T0" fmla="*/ 0 w 347"/>
                <a:gd name="T1" fmla="*/ 0 h 7004"/>
                <a:gd name="T2" fmla="*/ 0 w 347"/>
                <a:gd name="T3" fmla="*/ 0 h 7004"/>
                <a:gd name="T4" fmla="*/ 0 w 347"/>
                <a:gd name="T5" fmla="*/ 0 h 7004"/>
                <a:gd name="T6" fmla="*/ 0 w 347"/>
                <a:gd name="T7" fmla="*/ 0 h 7004"/>
                <a:gd name="T8" fmla="*/ 0 w 347"/>
                <a:gd name="T9" fmla="*/ 0 h 7004"/>
                <a:gd name="T10" fmla="*/ 0 w 347"/>
                <a:gd name="T11" fmla="*/ 0 h 7004"/>
                <a:gd name="T12" fmla="*/ 0 w 347"/>
                <a:gd name="T13" fmla="*/ 0 h 7004"/>
                <a:gd name="T14" fmla="*/ 0 w 347"/>
                <a:gd name="T15" fmla="*/ 0 h 7004"/>
                <a:gd name="T16" fmla="*/ 0 w 347"/>
                <a:gd name="T17" fmla="*/ 0 h 7004"/>
                <a:gd name="T18" fmla="*/ 0 w 347"/>
                <a:gd name="T19" fmla="*/ 0 h 7004"/>
                <a:gd name="T20" fmla="*/ 0 w 347"/>
                <a:gd name="T21" fmla="*/ 0 h 7004"/>
                <a:gd name="T22" fmla="*/ 0 w 347"/>
                <a:gd name="T23" fmla="*/ 0 h 7004"/>
                <a:gd name="T24" fmla="*/ 0 w 347"/>
                <a:gd name="T25" fmla="*/ 0 h 7004"/>
                <a:gd name="T26" fmla="*/ 0 w 347"/>
                <a:gd name="T27" fmla="*/ 0 h 7004"/>
                <a:gd name="T28" fmla="*/ 0 w 347"/>
                <a:gd name="T29" fmla="*/ 0 h 7004"/>
                <a:gd name="T30" fmla="*/ 0 w 347"/>
                <a:gd name="T31" fmla="*/ 0 h 7004"/>
                <a:gd name="T32" fmla="*/ 0 w 347"/>
                <a:gd name="T33" fmla="*/ 0 h 7004"/>
                <a:gd name="T34" fmla="*/ 0 w 347"/>
                <a:gd name="T35" fmla="*/ 0 h 7004"/>
                <a:gd name="T36" fmla="*/ 0 w 347"/>
                <a:gd name="T37" fmla="*/ 0 h 7004"/>
                <a:gd name="T38" fmla="*/ 0 w 347"/>
                <a:gd name="T39" fmla="*/ 0 h 7004"/>
                <a:gd name="T40" fmla="*/ 0 w 347"/>
                <a:gd name="T41" fmla="*/ 0 h 7004"/>
                <a:gd name="T42" fmla="*/ 0 w 347"/>
                <a:gd name="T43" fmla="*/ 0 h 7004"/>
                <a:gd name="T44" fmla="*/ 0 w 347"/>
                <a:gd name="T45" fmla="*/ 0 h 7004"/>
                <a:gd name="T46" fmla="*/ 0 w 347"/>
                <a:gd name="T47" fmla="*/ 0 h 7004"/>
                <a:gd name="T48" fmla="*/ 0 w 347"/>
                <a:gd name="T49" fmla="*/ 0 h 7004"/>
                <a:gd name="T50" fmla="*/ 0 w 347"/>
                <a:gd name="T51" fmla="*/ 0 h 7004"/>
                <a:gd name="T52" fmla="*/ 0 w 347"/>
                <a:gd name="T53" fmla="*/ 0 h 7004"/>
                <a:gd name="T54" fmla="*/ 0 w 347"/>
                <a:gd name="T55" fmla="*/ 0 h 7004"/>
                <a:gd name="T56" fmla="*/ 0 w 347"/>
                <a:gd name="T57" fmla="*/ 0 h 7004"/>
                <a:gd name="T58" fmla="*/ 0 w 347"/>
                <a:gd name="T59" fmla="*/ 0 h 7004"/>
                <a:gd name="T60" fmla="*/ 0 w 347"/>
                <a:gd name="T61" fmla="*/ 0 h 7004"/>
                <a:gd name="T62" fmla="*/ 0 w 347"/>
                <a:gd name="T63" fmla="*/ 0 h 7004"/>
                <a:gd name="T64" fmla="*/ 0 w 347"/>
                <a:gd name="T65" fmla="*/ 0 h 7004"/>
                <a:gd name="T66" fmla="*/ 0 w 347"/>
                <a:gd name="T67" fmla="*/ 0 h 7004"/>
                <a:gd name="T68" fmla="*/ 0 w 347"/>
                <a:gd name="T69" fmla="*/ 0 h 7004"/>
                <a:gd name="T70" fmla="*/ 0 w 347"/>
                <a:gd name="T71" fmla="*/ 0 h 7004"/>
                <a:gd name="T72" fmla="*/ 0 w 347"/>
                <a:gd name="T73" fmla="*/ 0 h 7004"/>
                <a:gd name="T74" fmla="*/ 0 w 347"/>
                <a:gd name="T75" fmla="*/ 0 h 7004"/>
                <a:gd name="T76" fmla="*/ 0 w 347"/>
                <a:gd name="T77" fmla="*/ 0 h 7004"/>
                <a:gd name="T78" fmla="*/ 0 w 347"/>
                <a:gd name="T79" fmla="*/ 0 h 7004"/>
                <a:gd name="T80" fmla="*/ 0 w 347"/>
                <a:gd name="T81" fmla="*/ 0 h 7004"/>
                <a:gd name="T82" fmla="*/ 0 w 347"/>
                <a:gd name="T83" fmla="*/ 0 h 7004"/>
                <a:gd name="T84" fmla="*/ 0 w 347"/>
                <a:gd name="T85" fmla="*/ 0 h 7004"/>
                <a:gd name="T86" fmla="*/ 0 w 347"/>
                <a:gd name="T87" fmla="*/ 0 h 7004"/>
                <a:gd name="T88" fmla="*/ 0 w 347"/>
                <a:gd name="T89" fmla="*/ 0 h 7004"/>
                <a:gd name="T90" fmla="*/ 0 w 347"/>
                <a:gd name="T91" fmla="*/ 0 h 7004"/>
                <a:gd name="T92" fmla="*/ 0 w 347"/>
                <a:gd name="T93" fmla="*/ 0 h 7004"/>
                <a:gd name="T94" fmla="*/ 0 w 347"/>
                <a:gd name="T95" fmla="*/ 0 h 7004"/>
                <a:gd name="T96" fmla="*/ 0 w 347"/>
                <a:gd name="T97" fmla="*/ 0 h 7004"/>
                <a:gd name="T98" fmla="*/ 0 w 347"/>
                <a:gd name="T99" fmla="*/ 0 h 7004"/>
                <a:gd name="T100" fmla="*/ 0 w 347"/>
                <a:gd name="T101" fmla="*/ 0 h 7004"/>
                <a:gd name="T102" fmla="*/ 0 w 347"/>
                <a:gd name="T103" fmla="*/ 0 h 7004"/>
                <a:gd name="T104" fmla="*/ 0 w 347"/>
                <a:gd name="T105" fmla="*/ 0 h 7004"/>
                <a:gd name="T106" fmla="*/ 0 w 347"/>
                <a:gd name="T107" fmla="*/ 0 h 7004"/>
                <a:gd name="T108" fmla="*/ 0 w 347"/>
                <a:gd name="T109" fmla="*/ 0 h 7004"/>
                <a:gd name="T110" fmla="*/ 0 w 347"/>
                <a:gd name="T111" fmla="*/ 0 h 7004"/>
                <a:gd name="T112" fmla="*/ 0 w 347"/>
                <a:gd name="T113" fmla="*/ 0 h 7004"/>
                <a:gd name="T114" fmla="*/ 0 w 347"/>
                <a:gd name="T115" fmla="*/ 0 h 7004"/>
                <a:gd name="T116" fmla="*/ 0 w 347"/>
                <a:gd name="T117" fmla="*/ 0 h 7004"/>
                <a:gd name="T118" fmla="*/ 0 w 347"/>
                <a:gd name="T119" fmla="*/ 0 h 7004"/>
                <a:gd name="T120" fmla="*/ 0 w 347"/>
                <a:gd name="T121" fmla="*/ 0 h 7004"/>
                <a:gd name="T122" fmla="*/ 0 w 347"/>
                <a:gd name="T123" fmla="*/ 0 h 7004"/>
                <a:gd name="T124" fmla="*/ 0 w 347"/>
                <a:gd name="T125" fmla="*/ 0 h 70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47" h="7004">
                  <a:moveTo>
                    <a:pt x="0" y="7004"/>
                  </a:moveTo>
                  <a:lnTo>
                    <a:pt x="2" y="7002"/>
                  </a:lnTo>
                  <a:lnTo>
                    <a:pt x="5" y="7002"/>
                  </a:lnTo>
                  <a:lnTo>
                    <a:pt x="7" y="6999"/>
                  </a:lnTo>
                  <a:lnTo>
                    <a:pt x="10" y="6996"/>
                  </a:lnTo>
                  <a:lnTo>
                    <a:pt x="13" y="6996"/>
                  </a:lnTo>
                  <a:lnTo>
                    <a:pt x="15" y="6994"/>
                  </a:lnTo>
                  <a:lnTo>
                    <a:pt x="18" y="6991"/>
                  </a:lnTo>
                  <a:lnTo>
                    <a:pt x="20" y="6989"/>
                  </a:lnTo>
                  <a:lnTo>
                    <a:pt x="23" y="6986"/>
                  </a:lnTo>
                  <a:lnTo>
                    <a:pt x="26" y="6986"/>
                  </a:lnTo>
                  <a:lnTo>
                    <a:pt x="28" y="6984"/>
                  </a:lnTo>
                  <a:lnTo>
                    <a:pt x="31" y="6980"/>
                  </a:lnTo>
                  <a:lnTo>
                    <a:pt x="33" y="6975"/>
                  </a:lnTo>
                  <a:lnTo>
                    <a:pt x="36" y="6973"/>
                  </a:lnTo>
                  <a:lnTo>
                    <a:pt x="38" y="6970"/>
                  </a:lnTo>
                  <a:lnTo>
                    <a:pt x="42" y="6967"/>
                  </a:lnTo>
                  <a:lnTo>
                    <a:pt x="44" y="6962"/>
                  </a:lnTo>
                  <a:lnTo>
                    <a:pt x="46" y="6959"/>
                  </a:lnTo>
                  <a:lnTo>
                    <a:pt x="49" y="6957"/>
                  </a:lnTo>
                  <a:lnTo>
                    <a:pt x="51" y="6951"/>
                  </a:lnTo>
                  <a:lnTo>
                    <a:pt x="54" y="6948"/>
                  </a:lnTo>
                  <a:lnTo>
                    <a:pt x="57" y="6943"/>
                  </a:lnTo>
                  <a:lnTo>
                    <a:pt x="60" y="6938"/>
                  </a:lnTo>
                  <a:lnTo>
                    <a:pt x="62" y="6932"/>
                  </a:lnTo>
                  <a:lnTo>
                    <a:pt x="65" y="6901"/>
                  </a:lnTo>
                  <a:lnTo>
                    <a:pt x="67" y="6896"/>
                  </a:lnTo>
                  <a:lnTo>
                    <a:pt x="71" y="6890"/>
                  </a:lnTo>
                  <a:lnTo>
                    <a:pt x="73" y="6887"/>
                  </a:lnTo>
                  <a:lnTo>
                    <a:pt x="75" y="6880"/>
                  </a:lnTo>
                  <a:lnTo>
                    <a:pt x="78" y="6869"/>
                  </a:lnTo>
                  <a:lnTo>
                    <a:pt x="81" y="6722"/>
                  </a:lnTo>
                  <a:lnTo>
                    <a:pt x="83" y="6658"/>
                  </a:lnTo>
                  <a:lnTo>
                    <a:pt x="87" y="6570"/>
                  </a:lnTo>
                  <a:lnTo>
                    <a:pt x="90" y="6470"/>
                  </a:lnTo>
                  <a:lnTo>
                    <a:pt x="92" y="6392"/>
                  </a:lnTo>
                  <a:lnTo>
                    <a:pt x="95" y="6352"/>
                  </a:lnTo>
                  <a:lnTo>
                    <a:pt x="98" y="6277"/>
                  </a:lnTo>
                  <a:lnTo>
                    <a:pt x="100" y="6214"/>
                  </a:lnTo>
                  <a:lnTo>
                    <a:pt x="104" y="6107"/>
                  </a:lnTo>
                  <a:lnTo>
                    <a:pt x="107" y="5974"/>
                  </a:lnTo>
                  <a:lnTo>
                    <a:pt x="110" y="5851"/>
                  </a:lnTo>
                  <a:lnTo>
                    <a:pt x="112" y="5740"/>
                  </a:lnTo>
                  <a:lnTo>
                    <a:pt x="115" y="5665"/>
                  </a:lnTo>
                  <a:lnTo>
                    <a:pt x="119" y="5586"/>
                  </a:lnTo>
                  <a:lnTo>
                    <a:pt x="121" y="5509"/>
                  </a:lnTo>
                  <a:lnTo>
                    <a:pt x="124" y="5384"/>
                  </a:lnTo>
                  <a:lnTo>
                    <a:pt x="127" y="5293"/>
                  </a:lnTo>
                  <a:lnTo>
                    <a:pt x="130" y="5181"/>
                  </a:lnTo>
                  <a:lnTo>
                    <a:pt x="133" y="5091"/>
                  </a:lnTo>
                  <a:lnTo>
                    <a:pt x="136" y="5037"/>
                  </a:lnTo>
                  <a:lnTo>
                    <a:pt x="139" y="4910"/>
                  </a:lnTo>
                  <a:lnTo>
                    <a:pt x="141" y="4840"/>
                  </a:lnTo>
                  <a:lnTo>
                    <a:pt x="144" y="4771"/>
                  </a:lnTo>
                  <a:lnTo>
                    <a:pt x="148" y="4665"/>
                  </a:lnTo>
                  <a:lnTo>
                    <a:pt x="150" y="4595"/>
                  </a:lnTo>
                  <a:lnTo>
                    <a:pt x="153" y="4500"/>
                  </a:lnTo>
                  <a:lnTo>
                    <a:pt x="156" y="4443"/>
                  </a:lnTo>
                  <a:lnTo>
                    <a:pt x="158" y="4350"/>
                  </a:lnTo>
                  <a:lnTo>
                    <a:pt x="161" y="4250"/>
                  </a:lnTo>
                  <a:lnTo>
                    <a:pt x="165" y="4212"/>
                  </a:lnTo>
                  <a:lnTo>
                    <a:pt x="168" y="4082"/>
                  </a:lnTo>
                  <a:lnTo>
                    <a:pt x="170" y="3999"/>
                  </a:lnTo>
                  <a:lnTo>
                    <a:pt x="173" y="3865"/>
                  </a:lnTo>
                  <a:lnTo>
                    <a:pt x="176" y="3741"/>
                  </a:lnTo>
                  <a:lnTo>
                    <a:pt x="180" y="3589"/>
                  </a:lnTo>
                  <a:lnTo>
                    <a:pt x="183" y="3482"/>
                  </a:lnTo>
                  <a:lnTo>
                    <a:pt x="186" y="3291"/>
                  </a:lnTo>
                  <a:lnTo>
                    <a:pt x="188" y="3248"/>
                  </a:lnTo>
                  <a:lnTo>
                    <a:pt x="191" y="3166"/>
                  </a:lnTo>
                  <a:lnTo>
                    <a:pt x="194" y="3076"/>
                  </a:lnTo>
                  <a:lnTo>
                    <a:pt x="197" y="2995"/>
                  </a:lnTo>
                  <a:lnTo>
                    <a:pt x="200" y="2892"/>
                  </a:lnTo>
                  <a:lnTo>
                    <a:pt x="203" y="2764"/>
                  </a:lnTo>
                  <a:lnTo>
                    <a:pt x="205" y="2673"/>
                  </a:lnTo>
                  <a:lnTo>
                    <a:pt x="209" y="2545"/>
                  </a:lnTo>
                  <a:lnTo>
                    <a:pt x="212" y="2423"/>
                  </a:lnTo>
                  <a:lnTo>
                    <a:pt x="215" y="2353"/>
                  </a:lnTo>
                  <a:lnTo>
                    <a:pt x="217" y="2253"/>
                  </a:lnTo>
                  <a:lnTo>
                    <a:pt x="220" y="2146"/>
                  </a:lnTo>
                  <a:lnTo>
                    <a:pt x="224" y="2024"/>
                  </a:lnTo>
                  <a:lnTo>
                    <a:pt x="226" y="1992"/>
                  </a:lnTo>
                  <a:lnTo>
                    <a:pt x="229" y="1864"/>
                  </a:lnTo>
                  <a:lnTo>
                    <a:pt x="232" y="1774"/>
                  </a:lnTo>
                  <a:lnTo>
                    <a:pt x="235" y="1672"/>
                  </a:lnTo>
                  <a:lnTo>
                    <a:pt x="239" y="1550"/>
                  </a:lnTo>
                  <a:lnTo>
                    <a:pt x="241" y="1417"/>
                  </a:lnTo>
                  <a:lnTo>
                    <a:pt x="244" y="1267"/>
                  </a:lnTo>
                  <a:lnTo>
                    <a:pt x="247" y="1156"/>
                  </a:lnTo>
                  <a:lnTo>
                    <a:pt x="250" y="1038"/>
                  </a:lnTo>
                  <a:lnTo>
                    <a:pt x="254" y="890"/>
                  </a:lnTo>
                  <a:lnTo>
                    <a:pt x="256" y="868"/>
                  </a:lnTo>
                  <a:lnTo>
                    <a:pt x="259" y="831"/>
                  </a:lnTo>
                  <a:lnTo>
                    <a:pt x="261" y="788"/>
                  </a:lnTo>
                  <a:lnTo>
                    <a:pt x="264" y="768"/>
                  </a:lnTo>
                  <a:lnTo>
                    <a:pt x="266" y="725"/>
                  </a:lnTo>
                  <a:lnTo>
                    <a:pt x="270" y="675"/>
                  </a:lnTo>
                  <a:lnTo>
                    <a:pt x="272" y="650"/>
                  </a:lnTo>
                  <a:lnTo>
                    <a:pt x="275" y="623"/>
                  </a:lnTo>
                  <a:lnTo>
                    <a:pt x="277" y="594"/>
                  </a:lnTo>
                  <a:lnTo>
                    <a:pt x="280" y="568"/>
                  </a:lnTo>
                  <a:lnTo>
                    <a:pt x="282" y="533"/>
                  </a:lnTo>
                  <a:lnTo>
                    <a:pt x="286" y="523"/>
                  </a:lnTo>
                  <a:lnTo>
                    <a:pt x="288" y="501"/>
                  </a:lnTo>
                  <a:lnTo>
                    <a:pt x="291" y="464"/>
                  </a:lnTo>
                  <a:lnTo>
                    <a:pt x="293" y="432"/>
                  </a:lnTo>
                  <a:lnTo>
                    <a:pt x="296" y="400"/>
                  </a:lnTo>
                  <a:lnTo>
                    <a:pt x="298" y="378"/>
                  </a:lnTo>
                  <a:lnTo>
                    <a:pt x="302" y="352"/>
                  </a:lnTo>
                  <a:lnTo>
                    <a:pt x="304" y="333"/>
                  </a:lnTo>
                  <a:lnTo>
                    <a:pt x="307" y="312"/>
                  </a:lnTo>
                  <a:lnTo>
                    <a:pt x="309" y="283"/>
                  </a:lnTo>
                  <a:lnTo>
                    <a:pt x="312" y="267"/>
                  </a:lnTo>
                  <a:lnTo>
                    <a:pt x="315" y="245"/>
                  </a:lnTo>
                  <a:lnTo>
                    <a:pt x="318" y="224"/>
                  </a:lnTo>
                  <a:lnTo>
                    <a:pt x="320" y="206"/>
                  </a:lnTo>
                  <a:lnTo>
                    <a:pt x="323" y="181"/>
                  </a:lnTo>
                  <a:lnTo>
                    <a:pt x="325" y="161"/>
                  </a:lnTo>
                  <a:lnTo>
                    <a:pt x="328" y="134"/>
                  </a:lnTo>
                  <a:lnTo>
                    <a:pt x="331" y="120"/>
                  </a:lnTo>
                  <a:lnTo>
                    <a:pt x="334" y="97"/>
                  </a:lnTo>
                  <a:lnTo>
                    <a:pt x="336" y="70"/>
                  </a:lnTo>
                  <a:lnTo>
                    <a:pt x="339" y="54"/>
                  </a:lnTo>
                  <a:lnTo>
                    <a:pt x="341" y="38"/>
                  </a:lnTo>
                  <a:lnTo>
                    <a:pt x="344" y="22"/>
                  </a:lnTo>
                  <a:lnTo>
                    <a:pt x="34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8" name="Freeform 80"/>
            <p:cNvSpPr>
              <a:spLocks noChangeAspect="1"/>
            </p:cNvSpPr>
            <p:nvPr/>
          </p:nvSpPr>
          <p:spPr bwMode="auto">
            <a:xfrm>
              <a:off x="1908" y="1916"/>
              <a:ext cx="55" cy="110"/>
            </a:xfrm>
            <a:custGeom>
              <a:avLst/>
              <a:gdLst>
                <a:gd name="T0" fmla="*/ 0 w 327"/>
                <a:gd name="T1" fmla="*/ 0 h 733"/>
                <a:gd name="T2" fmla="*/ 0 w 327"/>
                <a:gd name="T3" fmla="*/ 0 h 733"/>
                <a:gd name="T4" fmla="*/ 0 w 327"/>
                <a:gd name="T5" fmla="*/ 0 h 733"/>
                <a:gd name="T6" fmla="*/ 0 w 327"/>
                <a:gd name="T7" fmla="*/ 0 h 733"/>
                <a:gd name="T8" fmla="*/ 0 w 327"/>
                <a:gd name="T9" fmla="*/ 0 h 733"/>
                <a:gd name="T10" fmla="*/ 0 w 327"/>
                <a:gd name="T11" fmla="*/ 0 h 733"/>
                <a:gd name="T12" fmla="*/ 0 w 327"/>
                <a:gd name="T13" fmla="*/ 0 h 733"/>
                <a:gd name="T14" fmla="*/ 0 w 327"/>
                <a:gd name="T15" fmla="*/ 0 h 733"/>
                <a:gd name="T16" fmla="*/ 0 w 327"/>
                <a:gd name="T17" fmla="*/ 0 h 733"/>
                <a:gd name="T18" fmla="*/ 0 w 327"/>
                <a:gd name="T19" fmla="*/ 0 h 733"/>
                <a:gd name="T20" fmla="*/ 0 w 327"/>
                <a:gd name="T21" fmla="*/ 0 h 733"/>
                <a:gd name="T22" fmla="*/ 0 w 327"/>
                <a:gd name="T23" fmla="*/ 0 h 733"/>
                <a:gd name="T24" fmla="*/ 0 w 327"/>
                <a:gd name="T25" fmla="*/ 0 h 733"/>
                <a:gd name="T26" fmla="*/ 0 w 327"/>
                <a:gd name="T27" fmla="*/ 0 h 733"/>
                <a:gd name="T28" fmla="*/ 0 w 327"/>
                <a:gd name="T29" fmla="*/ 0 h 733"/>
                <a:gd name="T30" fmla="*/ 0 w 327"/>
                <a:gd name="T31" fmla="*/ 0 h 733"/>
                <a:gd name="T32" fmla="*/ 0 w 327"/>
                <a:gd name="T33" fmla="*/ 0 h 733"/>
                <a:gd name="T34" fmla="*/ 0 w 327"/>
                <a:gd name="T35" fmla="*/ 0 h 733"/>
                <a:gd name="T36" fmla="*/ 0 w 327"/>
                <a:gd name="T37" fmla="*/ 0 h 733"/>
                <a:gd name="T38" fmla="*/ 0 w 327"/>
                <a:gd name="T39" fmla="*/ 0 h 733"/>
                <a:gd name="T40" fmla="*/ 0 w 327"/>
                <a:gd name="T41" fmla="*/ 0 h 733"/>
                <a:gd name="T42" fmla="*/ 0 w 327"/>
                <a:gd name="T43" fmla="*/ 0 h 733"/>
                <a:gd name="T44" fmla="*/ 0 w 327"/>
                <a:gd name="T45" fmla="*/ 0 h 733"/>
                <a:gd name="T46" fmla="*/ 0 w 327"/>
                <a:gd name="T47" fmla="*/ 0 h 733"/>
                <a:gd name="T48" fmla="*/ 0 w 327"/>
                <a:gd name="T49" fmla="*/ 0 h 733"/>
                <a:gd name="T50" fmla="*/ 0 w 327"/>
                <a:gd name="T51" fmla="*/ 0 h 733"/>
                <a:gd name="T52" fmla="*/ 0 w 327"/>
                <a:gd name="T53" fmla="*/ 0 h 733"/>
                <a:gd name="T54" fmla="*/ 0 w 327"/>
                <a:gd name="T55" fmla="*/ 0 h 733"/>
                <a:gd name="T56" fmla="*/ 0 w 327"/>
                <a:gd name="T57" fmla="*/ 0 h 733"/>
                <a:gd name="T58" fmla="*/ 0 w 327"/>
                <a:gd name="T59" fmla="*/ 0 h 733"/>
                <a:gd name="T60" fmla="*/ 0 w 327"/>
                <a:gd name="T61" fmla="*/ 0 h 733"/>
                <a:gd name="T62" fmla="*/ 0 w 327"/>
                <a:gd name="T63" fmla="*/ 0 h 733"/>
                <a:gd name="T64" fmla="*/ 0 w 327"/>
                <a:gd name="T65" fmla="*/ 0 h 733"/>
                <a:gd name="T66" fmla="*/ 0 w 327"/>
                <a:gd name="T67" fmla="*/ 0 h 733"/>
                <a:gd name="T68" fmla="*/ 0 w 327"/>
                <a:gd name="T69" fmla="*/ 0 h 733"/>
                <a:gd name="T70" fmla="*/ 0 w 327"/>
                <a:gd name="T71" fmla="*/ 0 h 733"/>
                <a:gd name="T72" fmla="*/ 0 w 327"/>
                <a:gd name="T73" fmla="*/ 0 h 733"/>
                <a:gd name="T74" fmla="*/ 0 w 327"/>
                <a:gd name="T75" fmla="*/ 0 h 733"/>
                <a:gd name="T76" fmla="*/ 0 w 327"/>
                <a:gd name="T77" fmla="*/ 0 h 733"/>
                <a:gd name="T78" fmla="*/ 0 w 327"/>
                <a:gd name="T79" fmla="*/ 0 h 733"/>
                <a:gd name="T80" fmla="*/ 0 w 327"/>
                <a:gd name="T81" fmla="*/ 0 h 733"/>
                <a:gd name="T82" fmla="*/ 0 w 327"/>
                <a:gd name="T83" fmla="*/ 0 h 733"/>
                <a:gd name="T84" fmla="*/ 0 w 327"/>
                <a:gd name="T85" fmla="*/ 0 h 733"/>
                <a:gd name="T86" fmla="*/ 0 w 327"/>
                <a:gd name="T87" fmla="*/ 0 h 733"/>
                <a:gd name="T88" fmla="*/ 0 w 327"/>
                <a:gd name="T89" fmla="*/ 0 h 733"/>
                <a:gd name="T90" fmla="*/ 0 w 327"/>
                <a:gd name="T91" fmla="*/ 0 h 733"/>
                <a:gd name="T92" fmla="*/ 0 w 327"/>
                <a:gd name="T93" fmla="*/ 0 h 733"/>
                <a:gd name="T94" fmla="*/ 0 w 327"/>
                <a:gd name="T95" fmla="*/ 0 h 733"/>
                <a:gd name="T96" fmla="*/ 0 w 327"/>
                <a:gd name="T97" fmla="*/ 0 h 733"/>
                <a:gd name="T98" fmla="*/ 0 w 327"/>
                <a:gd name="T99" fmla="*/ 0 h 733"/>
                <a:gd name="T100" fmla="*/ 0 w 327"/>
                <a:gd name="T101" fmla="*/ 0 h 733"/>
                <a:gd name="T102" fmla="*/ 0 w 327"/>
                <a:gd name="T103" fmla="*/ 0 h 733"/>
                <a:gd name="T104" fmla="*/ 0 w 327"/>
                <a:gd name="T105" fmla="*/ 0 h 733"/>
                <a:gd name="T106" fmla="*/ 0 w 327"/>
                <a:gd name="T107" fmla="*/ 0 h 733"/>
                <a:gd name="T108" fmla="*/ 0 w 327"/>
                <a:gd name="T109" fmla="*/ 0 h 733"/>
                <a:gd name="T110" fmla="*/ 0 w 327"/>
                <a:gd name="T111" fmla="*/ 0 h 733"/>
                <a:gd name="T112" fmla="*/ 0 w 327"/>
                <a:gd name="T113" fmla="*/ 0 h 733"/>
                <a:gd name="T114" fmla="*/ 0 w 327"/>
                <a:gd name="T115" fmla="*/ 0 h 733"/>
                <a:gd name="T116" fmla="*/ 0 w 327"/>
                <a:gd name="T117" fmla="*/ 0 h 733"/>
                <a:gd name="T118" fmla="*/ 0 w 327"/>
                <a:gd name="T119" fmla="*/ 0 h 733"/>
                <a:gd name="T120" fmla="*/ 0 w 327"/>
                <a:gd name="T121" fmla="*/ 0 h 733"/>
                <a:gd name="T122" fmla="*/ 0 w 327"/>
                <a:gd name="T123" fmla="*/ 0 h 733"/>
                <a:gd name="T124" fmla="*/ 0 w 327"/>
                <a:gd name="T125" fmla="*/ 0 h 7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7" h="733">
                  <a:moveTo>
                    <a:pt x="0" y="733"/>
                  </a:moveTo>
                  <a:lnTo>
                    <a:pt x="3" y="717"/>
                  </a:lnTo>
                  <a:lnTo>
                    <a:pt x="5" y="701"/>
                  </a:lnTo>
                  <a:lnTo>
                    <a:pt x="8" y="683"/>
                  </a:lnTo>
                  <a:lnTo>
                    <a:pt x="10" y="670"/>
                  </a:lnTo>
                  <a:lnTo>
                    <a:pt x="14" y="654"/>
                  </a:lnTo>
                  <a:lnTo>
                    <a:pt x="16" y="638"/>
                  </a:lnTo>
                  <a:lnTo>
                    <a:pt x="19" y="624"/>
                  </a:lnTo>
                  <a:lnTo>
                    <a:pt x="21" y="611"/>
                  </a:lnTo>
                  <a:lnTo>
                    <a:pt x="24" y="598"/>
                  </a:lnTo>
                  <a:lnTo>
                    <a:pt x="26" y="585"/>
                  </a:lnTo>
                  <a:lnTo>
                    <a:pt x="30" y="569"/>
                  </a:lnTo>
                  <a:lnTo>
                    <a:pt x="32" y="553"/>
                  </a:lnTo>
                  <a:lnTo>
                    <a:pt x="34" y="534"/>
                  </a:lnTo>
                  <a:lnTo>
                    <a:pt x="37" y="524"/>
                  </a:lnTo>
                  <a:lnTo>
                    <a:pt x="39" y="515"/>
                  </a:lnTo>
                  <a:lnTo>
                    <a:pt x="42" y="504"/>
                  </a:lnTo>
                  <a:lnTo>
                    <a:pt x="45" y="492"/>
                  </a:lnTo>
                  <a:lnTo>
                    <a:pt x="48" y="473"/>
                  </a:lnTo>
                  <a:lnTo>
                    <a:pt x="50" y="463"/>
                  </a:lnTo>
                  <a:lnTo>
                    <a:pt x="53" y="452"/>
                  </a:lnTo>
                  <a:lnTo>
                    <a:pt x="55" y="441"/>
                  </a:lnTo>
                  <a:lnTo>
                    <a:pt x="58" y="422"/>
                  </a:lnTo>
                  <a:lnTo>
                    <a:pt x="61" y="409"/>
                  </a:lnTo>
                  <a:lnTo>
                    <a:pt x="64" y="399"/>
                  </a:lnTo>
                  <a:lnTo>
                    <a:pt x="66" y="393"/>
                  </a:lnTo>
                  <a:lnTo>
                    <a:pt x="69" y="380"/>
                  </a:lnTo>
                  <a:lnTo>
                    <a:pt x="71" y="370"/>
                  </a:lnTo>
                  <a:lnTo>
                    <a:pt x="73" y="359"/>
                  </a:lnTo>
                  <a:lnTo>
                    <a:pt x="77" y="345"/>
                  </a:lnTo>
                  <a:lnTo>
                    <a:pt x="79" y="329"/>
                  </a:lnTo>
                  <a:lnTo>
                    <a:pt x="82" y="318"/>
                  </a:lnTo>
                  <a:lnTo>
                    <a:pt x="84" y="308"/>
                  </a:lnTo>
                  <a:lnTo>
                    <a:pt x="87" y="300"/>
                  </a:lnTo>
                  <a:lnTo>
                    <a:pt x="89" y="293"/>
                  </a:lnTo>
                  <a:lnTo>
                    <a:pt x="93" y="284"/>
                  </a:lnTo>
                  <a:lnTo>
                    <a:pt x="95" y="277"/>
                  </a:lnTo>
                  <a:lnTo>
                    <a:pt x="98" y="271"/>
                  </a:lnTo>
                  <a:lnTo>
                    <a:pt x="100" y="260"/>
                  </a:lnTo>
                  <a:lnTo>
                    <a:pt x="102" y="255"/>
                  </a:lnTo>
                  <a:lnTo>
                    <a:pt x="106" y="247"/>
                  </a:lnTo>
                  <a:lnTo>
                    <a:pt x="108" y="239"/>
                  </a:lnTo>
                  <a:lnTo>
                    <a:pt x="111" y="234"/>
                  </a:lnTo>
                  <a:lnTo>
                    <a:pt x="113" y="228"/>
                  </a:lnTo>
                  <a:lnTo>
                    <a:pt x="116" y="220"/>
                  </a:lnTo>
                  <a:lnTo>
                    <a:pt x="118" y="214"/>
                  </a:lnTo>
                  <a:lnTo>
                    <a:pt x="122" y="207"/>
                  </a:lnTo>
                  <a:lnTo>
                    <a:pt x="124" y="202"/>
                  </a:lnTo>
                  <a:lnTo>
                    <a:pt x="126" y="196"/>
                  </a:lnTo>
                  <a:lnTo>
                    <a:pt x="129" y="191"/>
                  </a:lnTo>
                  <a:lnTo>
                    <a:pt x="131" y="186"/>
                  </a:lnTo>
                  <a:lnTo>
                    <a:pt x="134" y="178"/>
                  </a:lnTo>
                  <a:lnTo>
                    <a:pt x="137" y="173"/>
                  </a:lnTo>
                  <a:lnTo>
                    <a:pt x="140" y="164"/>
                  </a:lnTo>
                  <a:lnTo>
                    <a:pt x="142" y="159"/>
                  </a:lnTo>
                  <a:lnTo>
                    <a:pt x="145" y="157"/>
                  </a:lnTo>
                  <a:lnTo>
                    <a:pt x="147" y="151"/>
                  </a:lnTo>
                  <a:lnTo>
                    <a:pt x="150" y="146"/>
                  </a:lnTo>
                  <a:lnTo>
                    <a:pt x="153" y="141"/>
                  </a:lnTo>
                  <a:lnTo>
                    <a:pt x="155" y="135"/>
                  </a:lnTo>
                  <a:lnTo>
                    <a:pt x="158" y="130"/>
                  </a:lnTo>
                  <a:lnTo>
                    <a:pt x="160" y="128"/>
                  </a:lnTo>
                  <a:lnTo>
                    <a:pt x="163" y="122"/>
                  </a:lnTo>
                  <a:lnTo>
                    <a:pt x="165" y="117"/>
                  </a:lnTo>
                  <a:lnTo>
                    <a:pt x="169" y="112"/>
                  </a:lnTo>
                  <a:lnTo>
                    <a:pt x="171" y="109"/>
                  </a:lnTo>
                  <a:lnTo>
                    <a:pt x="173" y="106"/>
                  </a:lnTo>
                  <a:lnTo>
                    <a:pt x="176" y="101"/>
                  </a:lnTo>
                  <a:lnTo>
                    <a:pt x="178" y="98"/>
                  </a:lnTo>
                  <a:lnTo>
                    <a:pt x="182" y="96"/>
                  </a:lnTo>
                  <a:lnTo>
                    <a:pt x="184" y="90"/>
                  </a:lnTo>
                  <a:lnTo>
                    <a:pt x="187" y="87"/>
                  </a:lnTo>
                  <a:lnTo>
                    <a:pt x="189" y="85"/>
                  </a:lnTo>
                  <a:lnTo>
                    <a:pt x="192" y="82"/>
                  </a:lnTo>
                  <a:lnTo>
                    <a:pt x="194" y="80"/>
                  </a:lnTo>
                  <a:lnTo>
                    <a:pt x="197" y="74"/>
                  </a:lnTo>
                  <a:lnTo>
                    <a:pt x="200" y="74"/>
                  </a:lnTo>
                  <a:lnTo>
                    <a:pt x="202" y="69"/>
                  </a:lnTo>
                  <a:lnTo>
                    <a:pt x="205" y="66"/>
                  </a:lnTo>
                  <a:lnTo>
                    <a:pt x="207" y="64"/>
                  </a:lnTo>
                  <a:lnTo>
                    <a:pt x="210" y="60"/>
                  </a:lnTo>
                  <a:lnTo>
                    <a:pt x="213" y="58"/>
                  </a:lnTo>
                  <a:lnTo>
                    <a:pt x="215" y="55"/>
                  </a:lnTo>
                  <a:lnTo>
                    <a:pt x="218" y="53"/>
                  </a:lnTo>
                  <a:lnTo>
                    <a:pt x="220" y="51"/>
                  </a:lnTo>
                  <a:lnTo>
                    <a:pt x="223" y="48"/>
                  </a:lnTo>
                  <a:lnTo>
                    <a:pt x="225" y="45"/>
                  </a:lnTo>
                  <a:lnTo>
                    <a:pt x="229" y="42"/>
                  </a:lnTo>
                  <a:lnTo>
                    <a:pt x="231" y="42"/>
                  </a:lnTo>
                  <a:lnTo>
                    <a:pt x="234" y="40"/>
                  </a:lnTo>
                  <a:lnTo>
                    <a:pt x="236" y="37"/>
                  </a:lnTo>
                  <a:lnTo>
                    <a:pt x="238" y="37"/>
                  </a:lnTo>
                  <a:lnTo>
                    <a:pt x="241" y="35"/>
                  </a:lnTo>
                  <a:lnTo>
                    <a:pt x="244" y="32"/>
                  </a:lnTo>
                  <a:lnTo>
                    <a:pt x="247" y="32"/>
                  </a:lnTo>
                  <a:lnTo>
                    <a:pt x="249" y="29"/>
                  </a:lnTo>
                  <a:lnTo>
                    <a:pt x="252" y="26"/>
                  </a:lnTo>
                  <a:lnTo>
                    <a:pt x="254" y="24"/>
                  </a:lnTo>
                  <a:lnTo>
                    <a:pt x="256" y="21"/>
                  </a:lnTo>
                  <a:lnTo>
                    <a:pt x="260" y="19"/>
                  </a:lnTo>
                  <a:lnTo>
                    <a:pt x="262" y="15"/>
                  </a:lnTo>
                  <a:lnTo>
                    <a:pt x="265" y="15"/>
                  </a:lnTo>
                  <a:lnTo>
                    <a:pt x="267" y="13"/>
                  </a:lnTo>
                  <a:lnTo>
                    <a:pt x="270" y="13"/>
                  </a:lnTo>
                  <a:lnTo>
                    <a:pt x="272" y="10"/>
                  </a:lnTo>
                  <a:lnTo>
                    <a:pt x="275" y="10"/>
                  </a:lnTo>
                  <a:lnTo>
                    <a:pt x="278" y="8"/>
                  </a:lnTo>
                  <a:lnTo>
                    <a:pt x="280" y="8"/>
                  </a:lnTo>
                  <a:lnTo>
                    <a:pt x="283" y="5"/>
                  </a:lnTo>
                  <a:lnTo>
                    <a:pt x="285" y="5"/>
                  </a:lnTo>
                  <a:lnTo>
                    <a:pt x="289" y="5"/>
                  </a:lnTo>
                  <a:lnTo>
                    <a:pt x="291" y="3"/>
                  </a:lnTo>
                  <a:lnTo>
                    <a:pt x="293" y="3"/>
                  </a:lnTo>
                  <a:lnTo>
                    <a:pt x="296" y="3"/>
                  </a:lnTo>
                  <a:lnTo>
                    <a:pt x="298" y="0"/>
                  </a:lnTo>
                  <a:lnTo>
                    <a:pt x="301" y="0"/>
                  </a:lnTo>
                  <a:lnTo>
                    <a:pt x="304" y="0"/>
                  </a:lnTo>
                  <a:lnTo>
                    <a:pt x="307" y="0"/>
                  </a:lnTo>
                  <a:lnTo>
                    <a:pt x="309" y="3"/>
                  </a:lnTo>
                  <a:lnTo>
                    <a:pt x="311" y="3"/>
                  </a:lnTo>
                  <a:lnTo>
                    <a:pt x="314" y="3"/>
                  </a:lnTo>
                  <a:lnTo>
                    <a:pt x="316" y="3"/>
                  </a:lnTo>
                  <a:lnTo>
                    <a:pt x="320" y="6"/>
                  </a:lnTo>
                  <a:lnTo>
                    <a:pt x="322" y="6"/>
                  </a:lnTo>
                  <a:lnTo>
                    <a:pt x="325" y="6"/>
                  </a:lnTo>
                  <a:lnTo>
                    <a:pt x="327" y="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9" name="Freeform 81"/>
            <p:cNvSpPr>
              <a:spLocks noChangeAspect="1"/>
            </p:cNvSpPr>
            <p:nvPr/>
          </p:nvSpPr>
          <p:spPr bwMode="auto">
            <a:xfrm>
              <a:off x="1963" y="1917"/>
              <a:ext cx="54" cy="14"/>
            </a:xfrm>
            <a:custGeom>
              <a:avLst/>
              <a:gdLst>
                <a:gd name="T0" fmla="*/ 0 w 324"/>
                <a:gd name="T1" fmla="*/ 0 h 96"/>
                <a:gd name="T2" fmla="*/ 0 w 324"/>
                <a:gd name="T3" fmla="*/ 0 h 96"/>
                <a:gd name="T4" fmla="*/ 0 w 324"/>
                <a:gd name="T5" fmla="*/ 0 h 96"/>
                <a:gd name="T6" fmla="*/ 0 w 324"/>
                <a:gd name="T7" fmla="*/ 0 h 96"/>
                <a:gd name="T8" fmla="*/ 0 w 324"/>
                <a:gd name="T9" fmla="*/ 0 h 96"/>
                <a:gd name="T10" fmla="*/ 0 w 324"/>
                <a:gd name="T11" fmla="*/ 0 h 96"/>
                <a:gd name="T12" fmla="*/ 0 w 324"/>
                <a:gd name="T13" fmla="*/ 0 h 96"/>
                <a:gd name="T14" fmla="*/ 0 w 324"/>
                <a:gd name="T15" fmla="*/ 0 h 96"/>
                <a:gd name="T16" fmla="*/ 0 w 324"/>
                <a:gd name="T17" fmla="*/ 0 h 96"/>
                <a:gd name="T18" fmla="*/ 0 w 324"/>
                <a:gd name="T19" fmla="*/ 0 h 96"/>
                <a:gd name="T20" fmla="*/ 0 w 324"/>
                <a:gd name="T21" fmla="*/ 0 h 96"/>
                <a:gd name="T22" fmla="*/ 0 w 324"/>
                <a:gd name="T23" fmla="*/ 0 h 96"/>
                <a:gd name="T24" fmla="*/ 0 w 324"/>
                <a:gd name="T25" fmla="*/ 0 h 96"/>
                <a:gd name="T26" fmla="*/ 0 w 324"/>
                <a:gd name="T27" fmla="*/ 0 h 96"/>
                <a:gd name="T28" fmla="*/ 0 w 324"/>
                <a:gd name="T29" fmla="*/ 0 h 96"/>
                <a:gd name="T30" fmla="*/ 0 w 324"/>
                <a:gd name="T31" fmla="*/ 0 h 96"/>
                <a:gd name="T32" fmla="*/ 0 w 324"/>
                <a:gd name="T33" fmla="*/ 0 h 96"/>
                <a:gd name="T34" fmla="*/ 0 w 324"/>
                <a:gd name="T35" fmla="*/ 0 h 96"/>
                <a:gd name="T36" fmla="*/ 0 w 324"/>
                <a:gd name="T37" fmla="*/ 0 h 96"/>
                <a:gd name="T38" fmla="*/ 0 w 324"/>
                <a:gd name="T39" fmla="*/ 0 h 96"/>
                <a:gd name="T40" fmla="*/ 0 w 324"/>
                <a:gd name="T41" fmla="*/ 0 h 96"/>
                <a:gd name="T42" fmla="*/ 0 w 324"/>
                <a:gd name="T43" fmla="*/ 0 h 96"/>
                <a:gd name="T44" fmla="*/ 0 w 324"/>
                <a:gd name="T45" fmla="*/ 0 h 96"/>
                <a:gd name="T46" fmla="*/ 0 w 324"/>
                <a:gd name="T47" fmla="*/ 0 h 96"/>
                <a:gd name="T48" fmla="*/ 0 w 324"/>
                <a:gd name="T49" fmla="*/ 0 h 96"/>
                <a:gd name="T50" fmla="*/ 0 w 324"/>
                <a:gd name="T51" fmla="*/ 0 h 96"/>
                <a:gd name="T52" fmla="*/ 0 w 324"/>
                <a:gd name="T53" fmla="*/ 0 h 96"/>
                <a:gd name="T54" fmla="*/ 0 w 324"/>
                <a:gd name="T55" fmla="*/ 0 h 96"/>
                <a:gd name="T56" fmla="*/ 0 w 324"/>
                <a:gd name="T57" fmla="*/ 0 h 96"/>
                <a:gd name="T58" fmla="*/ 0 w 324"/>
                <a:gd name="T59" fmla="*/ 0 h 96"/>
                <a:gd name="T60" fmla="*/ 0 w 324"/>
                <a:gd name="T61" fmla="*/ 0 h 96"/>
                <a:gd name="T62" fmla="*/ 0 w 324"/>
                <a:gd name="T63" fmla="*/ 0 h 96"/>
                <a:gd name="T64" fmla="*/ 0 w 324"/>
                <a:gd name="T65" fmla="*/ 0 h 96"/>
                <a:gd name="T66" fmla="*/ 0 w 324"/>
                <a:gd name="T67" fmla="*/ 0 h 96"/>
                <a:gd name="T68" fmla="*/ 0 w 324"/>
                <a:gd name="T69" fmla="*/ 0 h 96"/>
                <a:gd name="T70" fmla="*/ 0 w 324"/>
                <a:gd name="T71" fmla="*/ 0 h 96"/>
                <a:gd name="T72" fmla="*/ 0 w 324"/>
                <a:gd name="T73" fmla="*/ 0 h 96"/>
                <a:gd name="T74" fmla="*/ 0 w 324"/>
                <a:gd name="T75" fmla="*/ 0 h 96"/>
                <a:gd name="T76" fmla="*/ 0 w 324"/>
                <a:gd name="T77" fmla="*/ 0 h 96"/>
                <a:gd name="T78" fmla="*/ 0 w 324"/>
                <a:gd name="T79" fmla="*/ 0 h 96"/>
                <a:gd name="T80" fmla="*/ 0 w 324"/>
                <a:gd name="T81" fmla="*/ 0 h 96"/>
                <a:gd name="T82" fmla="*/ 0 w 324"/>
                <a:gd name="T83" fmla="*/ 0 h 96"/>
                <a:gd name="T84" fmla="*/ 0 w 324"/>
                <a:gd name="T85" fmla="*/ 0 h 96"/>
                <a:gd name="T86" fmla="*/ 0 w 324"/>
                <a:gd name="T87" fmla="*/ 0 h 96"/>
                <a:gd name="T88" fmla="*/ 0 w 324"/>
                <a:gd name="T89" fmla="*/ 0 h 96"/>
                <a:gd name="T90" fmla="*/ 0 w 324"/>
                <a:gd name="T91" fmla="*/ 0 h 96"/>
                <a:gd name="T92" fmla="*/ 0 w 324"/>
                <a:gd name="T93" fmla="*/ 0 h 96"/>
                <a:gd name="T94" fmla="*/ 0 w 324"/>
                <a:gd name="T95" fmla="*/ 0 h 96"/>
                <a:gd name="T96" fmla="*/ 0 w 324"/>
                <a:gd name="T97" fmla="*/ 0 h 96"/>
                <a:gd name="T98" fmla="*/ 0 w 324"/>
                <a:gd name="T99" fmla="*/ 0 h 96"/>
                <a:gd name="T100" fmla="*/ 0 w 324"/>
                <a:gd name="T101" fmla="*/ 0 h 96"/>
                <a:gd name="T102" fmla="*/ 0 w 324"/>
                <a:gd name="T103" fmla="*/ 0 h 96"/>
                <a:gd name="T104" fmla="*/ 0 w 324"/>
                <a:gd name="T105" fmla="*/ 0 h 96"/>
                <a:gd name="T106" fmla="*/ 0 w 324"/>
                <a:gd name="T107" fmla="*/ 0 h 96"/>
                <a:gd name="T108" fmla="*/ 0 w 324"/>
                <a:gd name="T109" fmla="*/ 0 h 96"/>
                <a:gd name="T110" fmla="*/ 0 w 324"/>
                <a:gd name="T111" fmla="*/ 0 h 96"/>
                <a:gd name="T112" fmla="*/ 0 w 324"/>
                <a:gd name="T113" fmla="*/ 0 h 96"/>
                <a:gd name="T114" fmla="*/ 0 w 324"/>
                <a:gd name="T115" fmla="*/ 0 h 96"/>
                <a:gd name="T116" fmla="*/ 0 w 324"/>
                <a:gd name="T117" fmla="*/ 0 h 96"/>
                <a:gd name="T118" fmla="*/ 0 w 324"/>
                <a:gd name="T119" fmla="*/ 0 h 96"/>
                <a:gd name="T120" fmla="*/ 0 w 324"/>
                <a:gd name="T121" fmla="*/ 0 h 96"/>
                <a:gd name="T122" fmla="*/ 0 w 324"/>
                <a:gd name="T123" fmla="*/ 0 h 96"/>
                <a:gd name="T124" fmla="*/ 0 w 324"/>
                <a:gd name="T125" fmla="*/ 0 h 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96">
                  <a:moveTo>
                    <a:pt x="0" y="0"/>
                  </a:moveTo>
                  <a:lnTo>
                    <a:pt x="2" y="0"/>
                  </a:lnTo>
                  <a:lnTo>
                    <a:pt x="5" y="0"/>
                  </a:lnTo>
                  <a:lnTo>
                    <a:pt x="8" y="0"/>
                  </a:lnTo>
                  <a:lnTo>
                    <a:pt x="11" y="2"/>
                  </a:lnTo>
                  <a:lnTo>
                    <a:pt x="13" y="2"/>
                  </a:lnTo>
                  <a:lnTo>
                    <a:pt x="16" y="2"/>
                  </a:lnTo>
                  <a:lnTo>
                    <a:pt x="18" y="5"/>
                  </a:lnTo>
                  <a:lnTo>
                    <a:pt x="20" y="5"/>
                  </a:lnTo>
                  <a:lnTo>
                    <a:pt x="24" y="5"/>
                  </a:lnTo>
                  <a:lnTo>
                    <a:pt x="26" y="7"/>
                  </a:lnTo>
                  <a:lnTo>
                    <a:pt x="29" y="7"/>
                  </a:lnTo>
                  <a:lnTo>
                    <a:pt x="31" y="11"/>
                  </a:lnTo>
                  <a:lnTo>
                    <a:pt x="34" y="11"/>
                  </a:lnTo>
                  <a:lnTo>
                    <a:pt x="36" y="13"/>
                  </a:lnTo>
                  <a:lnTo>
                    <a:pt x="39" y="16"/>
                  </a:lnTo>
                  <a:lnTo>
                    <a:pt x="42" y="18"/>
                  </a:lnTo>
                  <a:lnTo>
                    <a:pt x="44" y="21"/>
                  </a:lnTo>
                  <a:lnTo>
                    <a:pt x="47" y="23"/>
                  </a:lnTo>
                  <a:lnTo>
                    <a:pt x="49" y="27"/>
                  </a:lnTo>
                  <a:lnTo>
                    <a:pt x="52" y="27"/>
                  </a:lnTo>
                  <a:lnTo>
                    <a:pt x="55" y="29"/>
                  </a:lnTo>
                  <a:lnTo>
                    <a:pt x="57" y="32"/>
                  </a:lnTo>
                  <a:lnTo>
                    <a:pt x="60" y="32"/>
                  </a:lnTo>
                  <a:lnTo>
                    <a:pt x="62" y="34"/>
                  </a:lnTo>
                  <a:lnTo>
                    <a:pt x="65" y="37"/>
                  </a:lnTo>
                  <a:lnTo>
                    <a:pt x="67" y="39"/>
                  </a:lnTo>
                  <a:lnTo>
                    <a:pt x="70" y="43"/>
                  </a:lnTo>
                  <a:lnTo>
                    <a:pt x="73" y="43"/>
                  </a:lnTo>
                  <a:lnTo>
                    <a:pt x="75" y="45"/>
                  </a:lnTo>
                  <a:lnTo>
                    <a:pt x="78" y="48"/>
                  </a:lnTo>
                  <a:lnTo>
                    <a:pt x="80" y="48"/>
                  </a:lnTo>
                  <a:lnTo>
                    <a:pt x="84" y="50"/>
                  </a:lnTo>
                  <a:lnTo>
                    <a:pt x="86" y="50"/>
                  </a:lnTo>
                  <a:lnTo>
                    <a:pt x="88" y="53"/>
                  </a:lnTo>
                  <a:lnTo>
                    <a:pt x="91" y="53"/>
                  </a:lnTo>
                  <a:lnTo>
                    <a:pt x="93" y="53"/>
                  </a:lnTo>
                  <a:lnTo>
                    <a:pt x="96" y="50"/>
                  </a:lnTo>
                  <a:lnTo>
                    <a:pt x="98" y="48"/>
                  </a:lnTo>
                  <a:lnTo>
                    <a:pt x="102" y="48"/>
                  </a:lnTo>
                  <a:lnTo>
                    <a:pt x="104" y="45"/>
                  </a:lnTo>
                  <a:lnTo>
                    <a:pt x="106" y="43"/>
                  </a:lnTo>
                  <a:lnTo>
                    <a:pt x="109" y="43"/>
                  </a:lnTo>
                  <a:lnTo>
                    <a:pt x="111" y="39"/>
                  </a:lnTo>
                  <a:lnTo>
                    <a:pt x="115" y="37"/>
                  </a:lnTo>
                  <a:lnTo>
                    <a:pt x="117" y="37"/>
                  </a:lnTo>
                  <a:lnTo>
                    <a:pt x="120" y="34"/>
                  </a:lnTo>
                  <a:lnTo>
                    <a:pt x="122" y="32"/>
                  </a:lnTo>
                  <a:lnTo>
                    <a:pt x="124" y="32"/>
                  </a:lnTo>
                  <a:lnTo>
                    <a:pt x="127" y="32"/>
                  </a:lnTo>
                  <a:lnTo>
                    <a:pt x="130" y="32"/>
                  </a:lnTo>
                  <a:lnTo>
                    <a:pt x="133" y="29"/>
                  </a:lnTo>
                  <a:lnTo>
                    <a:pt x="135" y="29"/>
                  </a:lnTo>
                  <a:lnTo>
                    <a:pt x="138" y="29"/>
                  </a:lnTo>
                  <a:lnTo>
                    <a:pt x="140" y="29"/>
                  </a:lnTo>
                  <a:lnTo>
                    <a:pt x="142" y="29"/>
                  </a:lnTo>
                  <a:lnTo>
                    <a:pt x="146" y="29"/>
                  </a:lnTo>
                  <a:lnTo>
                    <a:pt x="148" y="29"/>
                  </a:lnTo>
                  <a:lnTo>
                    <a:pt x="151" y="29"/>
                  </a:lnTo>
                  <a:lnTo>
                    <a:pt x="153" y="29"/>
                  </a:lnTo>
                  <a:lnTo>
                    <a:pt x="156" y="29"/>
                  </a:lnTo>
                  <a:lnTo>
                    <a:pt x="158" y="29"/>
                  </a:lnTo>
                  <a:lnTo>
                    <a:pt x="161" y="29"/>
                  </a:lnTo>
                  <a:lnTo>
                    <a:pt x="164" y="32"/>
                  </a:lnTo>
                  <a:lnTo>
                    <a:pt x="166" y="32"/>
                  </a:lnTo>
                  <a:lnTo>
                    <a:pt x="169" y="32"/>
                  </a:lnTo>
                  <a:lnTo>
                    <a:pt x="171" y="32"/>
                  </a:lnTo>
                  <a:lnTo>
                    <a:pt x="174" y="32"/>
                  </a:lnTo>
                  <a:lnTo>
                    <a:pt x="177" y="34"/>
                  </a:lnTo>
                  <a:lnTo>
                    <a:pt x="179" y="34"/>
                  </a:lnTo>
                  <a:lnTo>
                    <a:pt x="182" y="35"/>
                  </a:lnTo>
                  <a:lnTo>
                    <a:pt x="184" y="37"/>
                  </a:lnTo>
                  <a:lnTo>
                    <a:pt x="187" y="37"/>
                  </a:lnTo>
                  <a:lnTo>
                    <a:pt x="189" y="40"/>
                  </a:lnTo>
                  <a:lnTo>
                    <a:pt x="193" y="40"/>
                  </a:lnTo>
                  <a:lnTo>
                    <a:pt x="195" y="43"/>
                  </a:lnTo>
                  <a:lnTo>
                    <a:pt x="197" y="43"/>
                  </a:lnTo>
                  <a:lnTo>
                    <a:pt x="200" y="46"/>
                  </a:lnTo>
                  <a:lnTo>
                    <a:pt x="202" y="46"/>
                  </a:lnTo>
                  <a:lnTo>
                    <a:pt x="206" y="48"/>
                  </a:lnTo>
                  <a:lnTo>
                    <a:pt x="208" y="51"/>
                  </a:lnTo>
                  <a:lnTo>
                    <a:pt x="211" y="51"/>
                  </a:lnTo>
                  <a:lnTo>
                    <a:pt x="213" y="53"/>
                  </a:lnTo>
                  <a:lnTo>
                    <a:pt x="215" y="53"/>
                  </a:lnTo>
                  <a:lnTo>
                    <a:pt x="218" y="53"/>
                  </a:lnTo>
                  <a:lnTo>
                    <a:pt x="220" y="57"/>
                  </a:lnTo>
                  <a:lnTo>
                    <a:pt x="224" y="59"/>
                  </a:lnTo>
                  <a:lnTo>
                    <a:pt x="226" y="59"/>
                  </a:lnTo>
                  <a:lnTo>
                    <a:pt x="229" y="62"/>
                  </a:lnTo>
                  <a:lnTo>
                    <a:pt x="231" y="62"/>
                  </a:lnTo>
                  <a:lnTo>
                    <a:pt x="233" y="64"/>
                  </a:lnTo>
                  <a:lnTo>
                    <a:pt x="237" y="64"/>
                  </a:lnTo>
                  <a:lnTo>
                    <a:pt x="239" y="67"/>
                  </a:lnTo>
                  <a:lnTo>
                    <a:pt x="242" y="67"/>
                  </a:lnTo>
                  <a:lnTo>
                    <a:pt x="244" y="69"/>
                  </a:lnTo>
                  <a:lnTo>
                    <a:pt x="246" y="69"/>
                  </a:lnTo>
                  <a:lnTo>
                    <a:pt x="249" y="73"/>
                  </a:lnTo>
                  <a:lnTo>
                    <a:pt x="252" y="73"/>
                  </a:lnTo>
                  <a:lnTo>
                    <a:pt x="255" y="73"/>
                  </a:lnTo>
                  <a:lnTo>
                    <a:pt x="257" y="75"/>
                  </a:lnTo>
                  <a:lnTo>
                    <a:pt x="260" y="75"/>
                  </a:lnTo>
                  <a:lnTo>
                    <a:pt x="262" y="75"/>
                  </a:lnTo>
                  <a:lnTo>
                    <a:pt x="264" y="78"/>
                  </a:lnTo>
                  <a:lnTo>
                    <a:pt x="268" y="78"/>
                  </a:lnTo>
                  <a:lnTo>
                    <a:pt x="270" y="78"/>
                  </a:lnTo>
                  <a:lnTo>
                    <a:pt x="273" y="78"/>
                  </a:lnTo>
                  <a:lnTo>
                    <a:pt x="275" y="80"/>
                  </a:lnTo>
                  <a:lnTo>
                    <a:pt x="278" y="80"/>
                  </a:lnTo>
                  <a:lnTo>
                    <a:pt x="280" y="80"/>
                  </a:lnTo>
                  <a:lnTo>
                    <a:pt x="283" y="83"/>
                  </a:lnTo>
                  <a:lnTo>
                    <a:pt x="286" y="83"/>
                  </a:lnTo>
                  <a:lnTo>
                    <a:pt x="288" y="83"/>
                  </a:lnTo>
                  <a:lnTo>
                    <a:pt x="291" y="85"/>
                  </a:lnTo>
                  <a:lnTo>
                    <a:pt x="293" y="85"/>
                  </a:lnTo>
                  <a:lnTo>
                    <a:pt x="296" y="85"/>
                  </a:lnTo>
                  <a:lnTo>
                    <a:pt x="299" y="89"/>
                  </a:lnTo>
                  <a:lnTo>
                    <a:pt x="301" y="89"/>
                  </a:lnTo>
                  <a:lnTo>
                    <a:pt x="304" y="89"/>
                  </a:lnTo>
                  <a:lnTo>
                    <a:pt x="306" y="91"/>
                  </a:lnTo>
                  <a:lnTo>
                    <a:pt x="309" y="91"/>
                  </a:lnTo>
                  <a:lnTo>
                    <a:pt x="311" y="91"/>
                  </a:lnTo>
                  <a:lnTo>
                    <a:pt x="315" y="94"/>
                  </a:lnTo>
                  <a:lnTo>
                    <a:pt x="317" y="94"/>
                  </a:lnTo>
                  <a:lnTo>
                    <a:pt x="319" y="94"/>
                  </a:lnTo>
                  <a:lnTo>
                    <a:pt x="322" y="96"/>
                  </a:lnTo>
                  <a:lnTo>
                    <a:pt x="324" y="9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0" name="Freeform 82"/>
            <p:cNvSpPr>
              <a:spLocks noChangeAspect="1"/>
            </p:cNvSpPr>
            <p:nvPr/>
          </p:nvSpPr>
          <p:spPr bwMode="auto">
            <a:xfrm>
              <a:off x="2017" y="1931"/>
              <a:ext cx="54" cy="20"/>
            </a:xfrm>
            <a:custGeom>
              <a:avLst/>
              <a:gdLst>
                <a:gd name="T0" fmla="*/ 0 w 325"/>
                <a:gd name="T1" fmla="*/ 0 h 126"/>
                <a:gd name="T2" fmla="*/ 0 w 325"/>
                <a:gd name="T3" fmla="*/ 0 h 126"/>
                <a:gd name="T4" fmla="*/ 0 w 325"/>
                <a:gd name="T5" fmla="*/ 0 h 126"/>
                <a:gd name="T6" fmla="*/ 0 w 325"/>
                <a:gd name="T7" fmla="*/ 0 h 126"/>
                <a:gd name="T8" fmla="*/ 0 w 325"/>
                <a:gd name="T9" fmla="*/ 0 h 126"/>
                <a:gd name="T10" fmla="*/ 0 w 325"/>
                <a:gd name="T11" fmla="*/ 0 h 126"/>
                <a:gd name="T12" fmla="*/ 0 w 325"/>
                <a:gd name="T13" fmla="*/ 0 h 126"/>
                <a:gd name="T14" fmla="*/ 0 w 325"/>
                <a:gd name="T15" fmla="*/ 0 h 126"/>
                <a:gd name="T16" fmla="*/ 0 w 325"/>
                <a:gd name="T17" fmla="*/ 0 h 126"/>
                <a:gd name="T18" fmla="*/ 0 w 325"/>
                <a:gd name="T19" fmla="*/ 0 h 126"/>
                <a:gd name="T20" fmla="*/ 0 w 325"/>
                <a:gd name="T21" fmla="*/ 0 h 126"/>
                <a:gd name="T22" fmla="*/ 0 w 325"/>
                <a:gd name="T23" fmla="*/ 0 h 126"/>
                <a:gd name="T24" fmla="*/ 0 w 325"/>
                <a:gd name="T25" fmla="*/ 0 h 126"/>
                <a:gd name="T26" fmla="*/ 0 w 325"/>
                <a:gd name="T27" fmla="*/ 0 h 126"/>
                <a:gd name="T28" fmla="*/ 0 w 325"/>
                <a:gd name="T29" fmla="*/ 0 h 126"/>
                <a:gd name="T30" fmla="*/ 0 w 325"/>
                <a:gd name="T31" fmla="*/ 0 h 126"/>
                <a:gd name="T32" fmla="*/ 0 w 325"/>
                <a:gd name="T33" fmla="*/ 0 h 126"/>
                <a:gd name="T34" fmla="*/ 0 w 325"/>
                <a:gd name="T35" fmla="*/ 0 h 126"/>
                <a:gd name="T36" fmla="*/ 0 w 325"/>
                <a:gd name="T37" fmla="*/ 0 h 126"/>
                <a:gd name="T38" fmla="*/ 0 w 325"/>
                <a:gd name="T39" fmla="*/ 0 h 126"/>
                <a:gd name="T40" fmla="*/ 0 w 325"/>
                <a:gd name="T41" fmla="*/ 0 h 126"/>
                <a:gd name="T42" fmla="*/ 0 w 325"/>
                <a:gd name="T43" fmla="*/ 0 h 126"/>
                <a:gd name="T44" fmla="*/ 0 w 325"/>
                <a:gd name="T45" fmla="*/ 0 h 126"/>
                <a:gd name="T46" fmla="*/ 0 w 325"/>
                <a:gd name="T47" fmla="*/ 0 h 126"/>
                <a:gd name="T48" fmla="*/ 0 w 325"/>
                <a:gd name="T49" fmla="*/ 0 h 126"/>
                <a:gd name="T50" fmla="*/ 0 w 325"/>
                <a:gd name="T51" fmla="*/ 0 h 126"/>
                <a:gd name="T52" fmla="*/ 0 w 325"/>
                <a:gd name="T53" fmla="*/ 0 h 126"/>
                <a:gd name="T54" fmla="*/ 0 w 325"/>
                <a:gd name="T55" fmla="*/ 0 h 126"/>
                <a:gd name="T56" fmla="*/ 0 w 325"/>
                <a:gd name="T57" fmla="*/ 0 h 126"/>
                <a:gd name="T58" fmla="*/ 0 w 325"/>
                <a:gd name="T59" fmla="*/ 0 h 126"/>
                <a:gd name="T60" fmla="*/ 0 w 325"/>
                <a:gd name="T61" fmla="*/ 0 h 126"/>
                <a:gd name="T62" fmla="*/ 0 w 325"/>
                <a:gd name="T63" fmla="*/ 0 h 126"/>
                <a:gd name="T64" fmla="*/ 0 w 325"/>
                <a:gd name="T65" fmla="*/ 0 h 126"/>
                <a:gd name="T66" fmla="*/ 0 w 325"/>
                <a:gd name="T67" fmla="*/ 0 h 126"/>
                <a:gd name="T68" fmla="*/ 0 w 325"/>
                <a:gd name="T69" fmla="*/ 0 h 126"/>
                <a:gd name="T70" fmla="*/ 0 w 325"/>
                <a:gd name="T71" fmla="*/ 0 h 126"/>
                <a:gd name="T72" fmla="*/ 0 w 325"/>
                <a:gd name="T73" fmla="*/ 0 h 126"/>
                <a:gd name="T74" fmla="*/ 0 w 325"/>
                <a:gd name="T75" fmla="*/ 0 h 126"/>
                <a:gd name="T76" fmla="*/ 0 w 325"/>
                <a:gd name="T77" fmla="*/ 0 h 126"/>
                <a:gd name="T78" fmla="*/ 0 w 325"/>
                <a:gd name="T79" fmla="*/ 0 h 126"/>
                <a:gd name="T80" fmla="*/ 0 w 325"/>
                <a:gd name="T81" fmla="*/ 0 h 126"/>
                <a:gd name="T82" fmla="*/ 0 w 325"/>
                <a:gd name="T83" fmla="*/ 0 h 126"/>
                <a:gd name="T84" fmla="*/ 0 w 325"/>
                <a:gd name="T85" fmla="*/ 0 h 126"/>
                <a:gd name="T86" fmla="*/ 0 w 325"/>
                <a:gd name="T87" fmla="*/ 0 h 126"/>
                <a:gd name="T88" fmla="*/ 0 w 325"/>
                <a:gd name="T89" fmla="*/ 0 h 126"/>
                <a:gd name="T90" fmla="*/ 0 w 325"/>
                <a:gd name="T91" fmla="*/ 0 h 126"/>
                <a:gd name="T92" fmla="*/ 0 w 325"/>
                <a:gd name="T93" fmla="*/ 0 h 126"/>
                <a:gd name="T94" fmla="*/ 0 w 325"/>
                <a:gd name="T95" fmla="*/ 0 h 126"/>
                <a:gd name="T96" fmla="*/ 0 w 325"/>
                <a:gd name="T97" fmla="*/ 0 h 126"/>
                <a:gd name="T98" fmla="*/ 0 w 325"/>
                <a:gd name="T99" fmla="*/ 0 h 126"/>
                <a:gd name="T100" fmla="*/ 0 w 325"/>
                <a:gd name="T101" fmla="*/ 0 h 126"/>
                <a:gd name="T102" fmla="*/ 0 w 325"/>
                <a:gd name="T103" fmla="*/ 0 h 126"/>
                <a:gd name="T104" fmla="*/ 0 w 325"/>
                <a:gd name="T105" fmla="*/ 0 h 126"/>
                <a:gd name="T106" fmla="*/ 0 w 325"/>
                <a:gd name="T107" fmla="*/ 0 h 126"/>
                <a:gd name="T108" fmla="*/ 0 w 325"/>
                <a:gd name="T109" fmla="*/ 0 h 126"/>
                <a:gd name="T110" fmla="*/ 0 w 325"/>
                <a:gd name="T111" fmla="*/ 0 h 126"/>
                <a:gd name="T112" fmla="*/ 0 w 325"/>
                <a:gd name="T113" fmla="*/ 0 h 126"/>
                <a:gd name="T114" fmla="*/ 0 w 325"/>
                <a:gd name="T115" fmla="*/ 0 h 126"/>
                <a:gd name="T116" fmla="*/ 0 w 325"/>
                <a:gd name="T117" fmla="*/ 0 h 126"/>
                <a:gd name="T118" fmla="*/ 0 w 325"/>
                <a:gd name="T119" fmla="*/ 0 h 126"/>
                <a:gd name="T120" fmla="*/ 0 w 325"/>
                <a:gd name="T121" fmla="*/ 0 h 126"/>
                <a:gd name="T122" fmla="*/ 0 w 325"/>
                <a:gd name="T123" fmla="*/ 0 h 126"/>
                <a:gd name="T124" fmla="*/ 0 w 325"/>
                <a:gd name="T125" fmla="*/ 0 h 1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126">
                  <a:moveTo>
                    <a:pt x="0" y="0"/>
                  </a:moveTo>
                  <a:lnTo>
                    <a:pt x="3" y="0"/>
                  </a:lnTo>
                  <a:lnTo>
                    <a:pt x="6" y="0"/>
                  </a:lnTo>
                  <a:lnTo>
                    <a:pt x="9" y="3"/>
                  </a:lnTo>
                  <a:lnTo>
                    <a:pt x="11" y="3"/>
                  </a:lnTo>
                  <a:lnTo>
                    <a:pt x="13" y="3"/>
                  </a:lnTo>
                  <a:lnTo>
                    <a:pt x="16" y="5"/>
                  </a:lnTo>
                  <a:lnTo>
                    <a:pt x="18" y="5"/>
                  </a:lnTo>
                  <a:lnTo>
                    <a:pt x="22" y="5"/>
                  </a:lnTo>
                  <a:lnTo>
                    <a:pt x="24" y="9"/>
                  </a:lnTo>
                  <a:lnTo>
                    <a:pt x="26" y="9"/>
                  </a:lnTo>
                  <a:lnTo>
                    <a:pt x="29" y="9"/>
                  </a:lnTo>
                  <a:lnTo>
                    <a:pt x="31" y="11"/>
                  </a:lnTo>
                  <a:lnTo>
                    <a:pt x="35" y="11"/>
                  </a:lnTo>
                  <a:lnTo>
                    <a:pt x="37" y="11"/>
                  </a:lnTo>
                  <a:lnTo>
                    <a:pt x="40" y="14"/>
                  </a:lnTo>
                  <a:lnTo>
                    <a:pt x="42" y="14"/>
                  </a:lnTo>
                  <a:lnTo>
                    <a:pt x="44" y="14"/>
                  </a:lnTo>
                  <a:lnTo>
                    <a:pt x="47" y="14"/>
                  </a:lnTo>
                  <a:lnTo>
                    <a:pt x="50" y="16"/>
                  </a:lnTo>
                  <a:lnTo>
                    <a:pt x="53" y="16"/>
                  </a:lnTo>
                  <a:lnTo>
                    <a:pt x="55" y="16"/>
                  </a:lnTo>
                  <a:lnTo>
                    <a:pt x="58" y="16"/>
                  </a:lnTo>
                  <a:lnTo>
                    <a:pt x="60" y="16"/>
                  </a:lnTo>
                  <a:lnTo>
                    <a:pt x="62" y="19"/>
                  </a:lnTo>
                  <a:lnTo>
                    <a:pt x="66" y="19"/>
                  </a:lnTo>
                  <a:lnTo>
                    <a:pt x="68" y="19"/>
                  </a:lnTo>
                  <a:lnTo>
                    <a:pt x="71" y="22"/>
                  </a:lnTo>
                  <a:lnTo>
                    <a:pt x="73" y="22"/>
                  </a:lnTo>
                  <a:lnTo>
                    <a:pt x="76" y="25"/>
                  </a:lnTo>
                  <a:lnTo>
                    <a:pt x="78" y="25"/>
                  </a:lnTo>
                  <a:lnTo>
                    <a:pt x="81" y="27"/>
                  </a:lnTo>
                  <a:lnTo>
                    <a:pt x="84" y="27"/>
                  </a:lnTo>
                  <a:lnTo>
                    <a:pt x="86" y="27"/>
                  </a:lnTo>
                  <a:lnTo>
                    <a:pt x="89" y="30"/>
                  </a:lnTo>
                  <a:lnTo>
                    <a:pt x="91" y="30"/>
                  </a:lnTo>
                  <a:lnTo>
                    <a:pt x="94" y="30"/>
                  </a:lnTo>
                  <a:lnTo>
                    <a:pt x="97" y="32"/>
                  </a:lnTo>
                  <a:lnTo>
                    <a:pt x="99" y="32"/>
                  </a:lnTo>
                  <a:lnTo>
                    <a:pt x="102" y="32"/>
                  </a:lnTo>
                  <a:lnTo>
                    <a:pt x="104" y="35"/>
                  </a:lnTo>
                  <a:lnTo>
                    <a:pt x="107" y="35"/>
                  </a:lnTo>
                  <a:lnTo>
                    <a:pt x="109" y="38"/>
                  </a:lnTo>
                  <a:lnTo>
                    <a:pt x="113" y="38"/>
                  </a:lnTo>
                  <a:lnTo>
                    <a:pt x="115" y="38"/>
                  </a:lnTo>
                  <a:lnTo>
                    <a:pt x="117" y="38"/>
                  </a:lnTo>
                  <a:lnTo>
                    <a:pt x="120" y="41"/>
                  </a:lnTo>
                  <a:lnTo>
                    <a:pt x="122" y="41"/>
                  </a:lnTo>
                  <a:lnTo>
                    <a:pt x="125" y="41"/>
                  </a:lnTo>
                  <a:lnTo>
                    <a:pt x="128" y="43"/>
                  </a:lnTo>
                  <a:lnTo>
                    <a:pt x="131" y="43"/>
                  </a:lnTo>
                  <a:lnTo>
                    <a:pt x="133" y="43"/>
                  </a:lnTo>
                  <a:lnTo>
                    <a:pt x="135" y="43"/>
                  </a:lnTo>
                  <a:lnTo>
                    <a:pt x="138" y="46"/>
                  </a:lnTo>
                  <a:lnTo>
                    <a:pt x="140" y="46"/>
                  </a:lnTo>
                  <a:lnTo>
                    <a:pt x="144" y="46"/>
                  </a:lnTo>
                  <a:lnTo>
                    <a:pt x="146" y="48"/>
                  </a:lnTo>
                  <a:lnTo>
                    <a:pt x="148" y="48"/>
                  </a:lnTo>
                  <a:lnTo>
                    <a:pt x="151" y="48"/>
                  </a:lnTo>
                  <a:lnTo>
                    <a:pt x="153" y="51"/>
                  </a:lnTo>
                  <a:lnTo>
                    <a:pt x="157" y="51"/>
                  </a:lnTo>
                  <a:lnTo>
                    <a:pt x="159" y="54"/>
                  </a:lnTo>
                  <a:lnTo>
                    <a:pt x="162" y="54"/>
                  </a:lnTo>
                  <a:lnTo>
                    <a:pt x="164" y="57"/>
                  </a:lnTo>
                  <a:lnTo>
                    <a:pt x="166" y="57"/>
                  </a:lnTo>
                  <a:lnTo>
                    <a:pt x="169" y="59"/>
                  </a:lnTo>
                  <a:lnTo>
                    <a:pt x="171" y="59"/>
                  </a:lnTo>
                  <a:lnTo>
                    <a:pt x="175" y="62"/>
                  </a:lnTo>
                  <a:lnTo>
                    <a:pt x="177" y="62"/>
                  </a:lnTo>
                  <a:lnTo>
                    <a:pt x="180" y="64"/>
                  </a:lnTo>
                  <a:lnTo>
                    <a:pt x="182" y="64"/>
                  </a:lnTo>
                  <a:lnTo>
                    <a:pt x="184" y="68"/>
                  </a:lnTo>
                  <a:lnTo>
                    <a:pt x="188" y="68"/>
                  </a:lnTo>
                  <a:lnTo>
                    <a:pt x="190" y="70"/>
                  </a:lnTo>
                  <a:lnTo>
                    <a:pt x="193" y="70"/>
                  </a:lnTo>
                  <a:lnTo>
                    <a:pt x="195" y="70"/>
                  </a:lnTo>
                  <a:lnTo>
                    <a:pt x="198" y="73"/>
                  </a:lnTo>
                  <a:lnTo>
                    <a:pt x="200" y="73"/>
                  </a:lnTo>
                  <a:lnTo>
                    <a:pt x="203" y="75"/>
                  </a:lnTo>
                  <a:lnTo>
                    <a:pt x="206" y="78"/>
                  </a:lnTo>
                  <a:lnTo>
                    <a:pt x="208" y="78"/>
                  </a:lnTo>
                  <a:lnTo>
                    <a:pt x="211" y="80"/>
                  </a:lnTo>
                  <a:lnTo>
                    <a:pt x="213" y="81"/>
                  </a:lnTo>
                  <a:lnTo>
                    <a:pt x="216" y="84"/>
                  </a:lnTo>
                  <a:lnTo>
                    <a:pt x="219" y="84"/>
                  </a:lnTo>
                  <a:lnTo>
                    <a:pt x="221" y="87"/>
                  </a:lnTo>
                  <a:lnTo>
                    <a:pt x="224" y="87"/>
                  </a:lnTo>
                  <a:lnTo>
                    <a:pt x="226" y="87"/>
                  </a:lnTo>
                  <a:lnTo>
                    <a:pt x="229" y="89"/>
                  </a:lnTo>
                  <a:lnTo>
                    <a:pt x="231" y="89"/>
                  </a:lnTo>
                  <a:lnTo>
                    <a:pt x="234" y="92"/>
                  </a:lnTo>
                  <a:lnTo>
                    <a:pt x="237" y="92"/>
                  </a:lnTo>
                  <a:lnTo>
                    <a:pt x="239" y="94"/>
                  </a:lnTo>
                  <a:lnTo>
                    <a:pt x="242" y="94"/>
                  </a:lnTo>
                  <a:lnTo>
                    <a:pt x="244" y="98"/>
                  </a:lnTo>
                  <a:lnTo>
                    <a:pt x="247" y="98"/>
                  </a:lnTo>
                  <a:lnTo>
                    <a:pt x="250" y="100"/>
                  </a:lnTo>
                  <a:lnTo>
                    <a:pt x="252" y="100"/>
                  </a:lnTo>
                  <a:lnTo>
                    <a:pt x="255" y="103"/>
                  </a:lnTo>
                  <a:lnTo>
                    <a:pt x="257" y="105"/>
                  </a:lnTo>
                  <a:lnTo>
                    <a:pt x="260" y="105"/>
                  </a:lnTo>
                  <a:lnTo>
                    <a:pt x="262" y="108"/>
                  </a:lnTo>
                  <a:lnTo>
                    <a:pt x="266" y="110"/>
                  </a:lnTo>
                  <a:lnTo>
                    <a:pt x="268" y="114"/>
                  </a:lnTo>
                  <a:lnTo>
                    <a:pt x="270" y="116"/>
                  </a:lnTo>
                  <a:lnTo>
                    <a:pt x="273" y="119"/>
                  </a:lnTo>
                  <a:lnTo>
                    <a:pt x="275" y="119"/>
                  </a:lnTo>
                  <a:lnTo>
                    <a:pt x="278" y="121"/>
                  </a:lnTo>
                  <a:lnTo>
                    <a:pt x="281" y="121"/>
                  </a:lnTo>
                  <a:lnTo>
                    <a:pt x="284" y="124"/>
                  </a:lnTo>
                  <a:lnTo>
                    <a:pt x="286" y="124"/>
                  </a:lnTo>
                  <a:lnTo>
                    <a:pt x="288" y="124"/>
                  </a:lnTo>
                  <a:lnTo>
                    <a:pt x="291" y="126"/>
                  </a:lnTo>
                  <a:lnTo>
                    <a:pt x="293" y="126"/>
                  </a:lnTo>
                  <a:lnTo>
                    <a:pt x="297" y="126"/>
                  </a:lnTo>
                  <a:lnTo>
                    <a:pt x="299" y="126"/>
                  </a:lnTo>
                  <a:lnTo>
                    <a:pt x="302" y="124"/>
                  </a:lnTo>
                  <a:lnTo>
                    <a:pt x="304" y="124"/>
                  </a:lnTo>
                  <a:lnTo>
                    <a:pt x="306" y="124"/>
                  </a:lnTo>
                  <a:lnTo>
                    <a:pt x="310" y="124"/>
                  </a:lnTo>
                  <a:lnTo>
                    <a:pt x="312" y="124"/>
                  </a:lnTo>
                  <a:lnTo>
                    <a:pt x="315" y="121"/>
                  </a:lnTo>
                  <a:lnTo>
                    <a:pt x="317" y="121"/>
                  </a:lnTo>
                  <a:lnTo>
                    <a:pt x="320" y="121"/>
                  </a:lnTo>
                  <a:lnTo>
                    <a:pt x="322" y="119"/>
                  </a:lnTo>
                  <a:lnTo>
                    <a:pt x="325" y="11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1" name="Freeform 83"/>
            <p:cNvSpPr>
              <a:spLocks noChangeAspect="1"/>
            </p:cNvSpPr>
            <p:nvPr/>
          </p:nvSpPr>
          <p:spPr bwMode="auto">
            <a:xfrm>
              <a:off x="2071" y="1948"/>
              <a:ext cx="54" cy="15"/>
            </a:xfrm>
            <a:custGeom>
              <a:avLst/>
              <a:gdLst>
                <a:gd name="T0" fmla="*/ 0 w 325"/>
                <a:gd name="T1" fmla="*/ 0 h 102"/>
                <a:gd name="T2" fmla="*/ 0 w 325"/>
                <a:gd name="T3" fmla="*/ 0 h 102"/>
                <a:gd name="T4" fmla="*/ 0 w 325"/>
                <a:gd name="T5" fmla="*/ 0 h 102"/>
                <a:gd name="T6" fmla="*/ 0 w 325"/>
                <a:gd name="T7" fmla="*/ 0 h 102"/>
                <a:gd name="T8" fmla="*/ 0 w 325"/>
                <a:gd name="T9" fmla="*/ 0 h 102"/>
                <a:gd name="T10" fmla="*/ 0 w 325"/>
                <a:gd name="T11" fmla="*/ 0 h 102"/>
                <a:gd name="T12" fmla="*/ 0 w 325"/>
                <a:gd name="T13" fmla="*/ 0 h 102"/>
                <a:gd name="T14" fmla="*/ 0 w 325"/>
                <a:gd name="T15" fmla="*/ 0 h 102"/>
                <a:gd name="T16" fmla="*/ 0 w 325"/>
                <a:gd name="T17" fmla="*/ 0 h 102"/>
                <a:gd name="T18" fmla="*/ 0 w 325"/>
                <a:gd name="T19" fmla="*/ 0 h 102"/>
                <a:gd name="T20" fmla="*/ 0 w 325"/>
                <a:gd name="T21" fmla="*/ 0 h 102"/>
                <a:gd name="T22" fmla="*/ 0 w 325"/>
                <a:gd name="T23" fmla="*/ 0 h 102"/>
                <a:gd name="T24" fmla="*/ 0 w 325"/>
                <a:gd name="T25" fmla="*/ 0 h 102"/>
                <a:gd name="T26" fmla="*/ 0 w 325"/>
                <a:gd name="T27" fmla="*/ 0 h 102"/>
                <a:gd name="T28" fmla="*/ 0 w 325"/>
                <a:gd name="T29" fmla="*/ 0 h 102"/>
                <a:gd name="T30" fmla="*/ 0 w 325"/>
                <a:gd name="T31" fmla="*/ 0 h 102"/>
                <a:gd name="T32" fmla="*/ 0 w 325"/>
                <a:gd name="T33" fmla="*/ 0 h 102"/>
                <a:gd name="T34" fmla="*/ 0 w 325"/>
                <a:gd name="T35" fmla="*/ 0 h 102"/>
                <a:gd name="T36" fmla="*/ 0 w 325"/>
                <a:gd name="T37" fmla="*/ 0 h 102"/>
                <a:gd name="T38" fmla="*/ 0 w 325"/>
                <a:gd name="T39" fmla="*/ 0 h 102"/>
                <a:gd name="T40" fmla="*/ 0 w 325"/>
                <a:gd name="T41" fmla="*/ 0 h 102"/>
                <a:gd name="T42" fmla="*/ 0 w 325"/>
                <a:gd name="T43" fmla="*/ 0 h 102"/>
                <a:gd name="T44" fmla="*/ 0 w 325"/>
                <a:gd name="T45" fmla="*/ 0 h 102"/>
                <a:gd name="T46" fmla="*/ 0 w 325"/>
                <a:gd name="T47" fmla="*/ 0 h 102"/>
                <a:gd name="T48" fmla="*/ 0 w 325"/>
                <a:gd name="T49" fmla="*/ 0 h 102"/>
                <a:gd name="T50" fmla="*/ 0 w 325"/>
                <a:gd name="T51" fmla="*/ 0 h 102"/>
                <a:gd name="T52" fmla="*/ 0 w 325"/>
                <a:gd name="T53" fmla="*/ 0 h 102"/>
                <a:gd name="T54" fmla="*/ 0 w 325"/>
                <a:gd name="T55" fmla="*/ 0 h 102"/>
                <a:gd name="T56" fmla="*/ 0 w 325"/>
                <a:gd name="T57" fmla="*/ 0 h 102"/>
                <a:gd name="T58" fmla="*/ 0 w 325"/>
                <a:gd name="T59" fmla="*/ 0 h 102"/>
                <a:gd name="T60" fmla="*/ 0 w 325"/>
                <a:gd name="T61" fmla="*/ 0 h 102"/>
                <a:gd name="T62" fmla="*/ 0 w 325"/>
                <a:gd name="T63" fmla="*/ 0 h 102"/>
                <a:gd name="T64" fmla="*/ 0 w 325"/>
                <a:gd name="T65" fmla="*/ 0 h 102"/>
                <a:gd name="T66" fmla="*/ 0 w 325"/>
                <a:gd name="T67" fmla="*/ 0 h 102"/>
                <a:gd name="T68" fmla="*/ 0 w 325"/>
                <a:gd name="T69" fmla="*/ 0 h 102"/>
                <a:gd name="T70" fmla="*/ 0 w 325"/>
                <a:gd name="T71" fmla="*/ 0 h 102"/>
                <a:gd name="T72" fmla="*/ 0 w 325"/>
                <a:gd name="T73" fmla="*/ 0 h 102"/>
                <a:gd name="T74" fmla="*/ 0 w 325"/>
                <a:gd name="T75" fmla="*/ 0 h 102"/>
                <a:gd name="T76" fmla="*/ 0 w 325"/>
                <a:gd name="T77" fmla="*/ 0 h 102"/>
                <a:gd name="T78" fmla="*/ 0 w 325"/>
                <a:gd name="T79" fmla="*/ 0 h 102"/>
                <a:gd name="T80" fmla="*/ 0 w 325"/>
                <a:gd name="T81" fmla="*/ 0 h 102"/>
                <a:gd name="T82" fmla="*/ 0 w 325"/>
                <a:gd name="T83" fmla="*/ 0 h 102"/>
                <a:gd name="T84" fmla="*/ 0 w 325"/>
                <a:gd name="T85" fmla="*/ 0 h 102"/>
                <a:gd name="T86" fmla="*/ 0 w 325"/>
                <a:gd name="T87" fmla="*/ 0 h 102"/>
                <a:gd name="T88" fmla="*/ 0 w 325"/>
                <a:gd name="T89" fmla="*/ 0 h 102"/>
                <a:gd name="T90" fmla="*/ 0 w 325"/>
                <a:gd name="T91" fmla="*/ 0 h 102"/>
                <a:gd name="T92" fmla="*/ 0 w 325"/>
                <a:gd name="T93" fmla="*/ 0 h 102"/>
                <a:gd name="T94" fmla="*/ 0 w 325"/>
                <a:gd name="T95" fmla="*/ 0 h 102"/>
                <a:gd name="T96" fmla="*/ 0 w 325"/>
                <a:gd name="T97" fmla="*/ 0 h 102"/>
                <a:gd name="T98" fmla="*/ 0 w 325"/>
                <a:gd name="T99" fmla="*/ 0 h 102"/>
                <a:gd name="T100" fmla="*/ 0 w 325"/>
                <a:gd name="T101" fmla="*/ 0 h 102"/>
                <a:gd name="T102" fmla="*/ 0 w 325"/>
                <a:gd name="T103" fmla="*/ 0 h 102"/>
                <a:gd name="T104" fmla="*/ 0 w 325"/>
                <a:gd name="T105" fmla="*/ 0 h 102"/>
                <a:gd name="T106" fmla="*/ 0 w 325"/>
                <a:gd name="T107" fmla="*/ 0 h 102"/>
                <a:gd name="T108" fmla="*/ 0 w 325"/>
                <a:gd name="T109" fmla="*/ 0 h 102"/>
                <a:gd name="T110" fmla="*/ 0 w 325"/>
                <a:gd name="T111" fmla="*/ 0 h 102"/>
                <a:gd name="T112" fmla="*/ 0 w 325"/>
                <a:gd name="T113" fmla="*/ 0 h 102"/>
                <a:gd name="T114" fmla="*/ 0 w 325"/>
                <a:gd name="T115" fmla="*/ 0 h 102"/>
                <a:gd name="T116" fmla="*/ 0 w 325"/>
                <a:gd name="T117" fmla="*/ 0 h 102"/>
                <a:gd name="T118" fmla="*/ 0 w 325"/>
                <a:gd name="T119" fmla="*/ 0 h 102"/>
                <a:gd name="T120" fmla="*/ 0 w 325"/>
                <a:gd name="T121" fmla="*/ 0 h 102"/>
                <a:gd name="T122" fmla="*/ 0 w 325"/>
                <a:gd name="T123" fmla="*/ 0 h 102"/>
                <a:gd name="T124" fmla="*/ 0 w 325"/>
                <a:gd name="T125" fmla="*/ 0 h 1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102">
                  <a:moveTo>
                    <a:pt x="0" y="11"/>
                  </a:moveTo>
                  <a:lnTo>
                    <a:pt x="3" y="11"/>
                  </a:lnTo>
                  <a:lnTo>
                    <a:pt x="5" y="11"/>
                  </a:lnTo>
                  <a:lnTo>
                    <a:pt x="8" y="11"/>
                  </a:lnTo>
                  <a:lnTo>
                    <a:pt x="10" y="11"/>
                  </a:lnTo>
                  <a:lnTo>
                    <a:pt x="13" y="8"/>
                  </a:lnTo>
                  <a:lnTo>
                    <a:pt x="16" y="8"/>
                  </a:lnTo>
                  <a:lnTo>
                    <a:pt x="18" y="8"/>
                  </a:lnTo>
                  <a:lnTo>
                    <a:pt x="21" y="6"/>
                  </a:lnTo>
                  <a:lnTo>
                    <a:pt x="23" y="6"/>
                  </a:lnTo>
                  <a:lnTo>
                    <a:pt x="26" y="6"/>
                  </a:lnTo>
                  <a:lnTo>
                    <a:pt x="28" y="6"/>
                  </a:lnTo>
                  <a:lnTo>
                    <a:pt x="32" y="6"/>
                  </a:lnTo>
                  <a:lnTo>
                    <a:pt x="34" y="6"/>
                  </a:lnTo>
                  <a:lnTo>
                    <a:pt x="36" y="6"/>
                  </a:lnTo>
                  <a:lnTo>
                    <a:pt x="39" y="2"/>
                  </a:lnTo>
                  <a:lnTo>
                    <a:pt x="41" y="2"/>
                  </a:lnTo>
                  <a:lnTo>
                    <a:pt x="44" y="2"/>
                  </a:lnTo>
                  <a:lnTo>
                    <a:pt x="47" y="2"/>
                  </a:lnTo>
                  <a:lnTo>
                    <a:pt x="50" y="2"/>
                  </a:lnTo>
                  <a:lnTo>
                    <a:pt x="52" y="2"/>
                  </a:lnTo>
                  <a:lnTo>
                    <a:pt x="54" y="2"/>
                  </a:lnTo>
                  <a:lnTo>
                    <a:pt x="57" y="2"/>
                  </a:lnTo>
                  <a:lnTo>
                    <a:pt x="59" y="2"/>
                  </a:lnTo>
                  <a:lnTo>
                    <a:pt x="63" y="2"/>
                  </a:lnTo>
                  <a:lnTo>
                    <a:pt x="65" y="2"/>
                  </a:lnTo>
                  <a:lnTo>
                    <a:pt x="68" y="0"/>
                  </a:lnTo>
                  <a:lnTo>
                    <a:pt x="70" y="0"/>
                  </a:lnTo>
                  <a:lnTo>
                    <a:pt x="72" y="0"/>
                  </a:lnTo>
                  <a:lnTo>
                    <a:pt x="75" y="0"/>
                  </a:lnTo>
                  <a:lnTo>
                    <a:pt x="78" y="0"/>
                  </a:lnTo>
                  <a:lnTo>
                    <a:pt x="81" y="0"/>
                  </a:lnTo>
                  <a:lnTo>
                    <a:pt x="83" y="2"/>
                  </a:lnTo>
                  <a:lnTo>
                    <a:pt x="86" y="3"/>
                  </a:lnTo>
                  <a:lnTo>
                    <a:pt x="88" y="3"/>
                  </a:lnTo>
                  <a:lnTo>
                    <a:pt x="90" y="3"/>
                  </a:lnTo>
                  <a:lnTo>
                    <a:pt x="94" y="3"/>
                  </a:lnTo>
                  <a:lnTo>
                    <a:pt x="96" y="3"/>
                  </a:lnTo>
                  <a:lnTo>
                    <a:pt x="99" y="3"/>
                  </a:lnTo>
                  <a:lnTo>
                    <a:pt x="101" y="3"/>
                  </a:lnTo>
                  <a:lnTo>
                    <a:pt x="104" y="3"/>
                  </a:lnTo>
                  <a:lnTo>
                    <a:pt x="107" y="3"/>
                  </a:lnTo>
                  <a:lnTo>
                    <a:pt x="109" y="6"/>
                  </a:lnTo>
                  <a:lnTo>
                    <a:pt x="112" y="6"/>
                  </a:lnTo>
                  <a:lnTo>
                    <a:pt x="114" y="6"/>
                  </a:lnTo>
                  <a:lnTo>
                    <a:pt x="117" y="6"/>
                  </a:lnTo>
                  <a:lnTo>
                    <a:pt x="119" y="6"/>
                  </a:lnTo>
                  <a:lnTo>
                    <a:pt x="123" y="6"/>
                  </a:lnTo>
                  <a:lnTo>
                    <a:pt x="125" y="6"/>
                  </a:lnTo>
                  <a:lnTo>
                    <a:pt x="127" y="6"/>
                  </a:lnTo>
                  <a:lnTo>
                    <a:pt x="130" y="6"/>
                  </a:lnTo>
                  <a:lnTo>
                    <a:pt x="132" y="6"/>
                  </a:lnTo>
                  <a:lnTo>
                    <a:pt x="135" y="6"/>
                  </a:lnTo>
                  <a:lnTo>
                    <a:pt x="138" y="6"/>
                  </a:lnTo>
                  <a:lnTo>
                    <a:pt x="141" y="6"/>
                  </a:lnTo>
                  <a:lnTo>
                    <a:pt x="143" y="6"/>
                  </a:lnTo>
                  <a:lnTo>
                    <a:pt x="145" y="6"/>
                  </a:lnTo>
                  <a:lnTo>
                    <a:pt x="148" y="6"/>
                  </a:lnTo>
                  <a:lnTo>
                    <a:pt x="150" y="6"/>
                  </a:lnTo>
                  <a:lnTo>
                    <a:pt x="154" y="6"/>
                  </a:lnTo>
                  <a:lnTo>
                    <a:pt x="156" y="6"/>
                  </a:lnTo>
                  <a:lnTo>
                    <a:pt x="158" y="9"/>
                  </a:lnTo>
                  <a:lnTo>
                    <a:pt x="161" y="9"/>
                  </a:lnTo>
                  <a:lnTo>
                    <a:pt x="163" y="9"/>
                  </a:lnTo>
                  <a:lnTo>
                    <a:pt x="166" y="9"/>
                  </a:lnTo>
                  <a:lnTo>
                    <a:pt x="169" y="9"/>
                  </a:lnTo>
                  <a:lnTo>
                    <a:pt x="172" y="11"/>
                  </a:lnTo>
                  <a:lnTo>
                    <a:pt x="174" y="11"/>
                  </a:lnTo>
                  <a:lnTo>
                    <a:pt x="176" y="11"/>
                  </a:lnTo>
                  <a:lnTo>
                    <a:pt x="179" y="14"/>
                  </a:lnTo>
                  <a:lnTo>
                    <a:pt x="181" y="14"/>
                  </a:lnTo>
                  <a:lnTo>
                    <a:pt x="185" y="14"/>
                  </a:lnTo>
                  <a:lnTo>
                    <a:pt x="187" y="16"/>
                  </a:lnTo>
                  <a:lnTo>
                    <a:pt x="190" y="16"/>
                  </a:lnTo>
                  <a:lnTo>
                    <a:pt x="192" y="16"/>
                  </a:lnTo>
                  <a:lnTo>
                    <a:pt x="194" y="19"/>
                  </a:lnTo>
                  <a:lnTo>
                    <a:pt x="197" y="19"/>
                  </a:lnTo>
                  <a:lnTo>
                    <a:pt x="200" y="22"/>
                  </a:lnTo>
                  <a:lnTo>
                    <a:pt x="203" y="25"/>
                  </a:lnTo>
                  <a:lnTo>
                    <a:pt x="205" y="25"/>
                  </a:lnTo>
                  <a:lnTo>
                    <a:pt x="208" y="27"/>
                  </a:lnTo>
                  <a:lnTo>
                    <a:pt x="210" y="27"/>
                  </a:lnTo>
                  <a:lnTo>
                    <a:pt x="212" y="30"/>
                  </a:lnTo>
                  <a:lnTo>
                    <a:pt x="216" y="32"/>
                  </a:lnTo>
                  <a:lnTo>
                    <a:pt x="218" y="32"/>
                  </a:lnTo>
                  <a:lnTo>
                    <a:pt x="221" y="32"/>
                  </a:lnTo>
                  <a:lnTo>
                    <a:pt x="223" y="36"/>
                  </a:lnTo>
                  <a:lnTo>
                    <a:pt x="226" y="38"/>
                  </a:lnTo>
                  <a:lnTo>
                    <a:pt x="229" y="38"/>
                  </a:lnTo>
                  <a:lnTo>
                    <a:pt x="231" y="41"/>
                  </a:lnTo>
                  <a:lnTo>
                    <a:pt x="234" y="41"/>
                  </a:lnTo>
                  <a:lnTo>
                    <a:pt x="236" y="43"/>
                  </a:lnTo>
                  <a:lnTo>
                    <a:pt x="239" y="43"/>
                  </a:lnTo>
                  <a:lnTo>
                    <a:pt x="241" y="43"/>
                  </a:lnTo>
                  <a:lnTo>
                    <a:pt x="245" y="46"/>
                  </a:lnTo>
                  <a:lnTo>
                    <a:pt x="247" y="46"/>
                  </a:lnTo>
                  <a:lnTo>
                    <a:pt x="249" y="48"/>
                  </a:lnTo>
                  <a:lnTo>
                    <a:pt x="252" y="48"/>
                  </a:lnTo>
                  <a:lnTo>
                    <a:pt x="254" y="52"/>
                  </a:lnTo>
                  <a:lnTo>
                    <a:pt x="257" y="52"/>
                  </a:lnTo>
                  <a:lnTo>
                    <a:pt x="260" y="54"/>
                  </a:lnTo>
                  <a:lnTo>
                    <a:pt x="262" y="54"/>
                  </a:lnTo>
                  <a:lnTo>
                    <a:pt x="265" y="57"/>
                  </a:lnTo>
                  <a:lnTo>
                    <a:pt x="267" y="57"/>
                  </a:lnTo>
                  <a:lnTo>
                    <a:pt x="270" y="59"/>
                  </a:lnTo>
                  <a:lnTo>
                    <a:pt x="272" y="62"/>
                  </a:lnTo>
                  <a:lnTo>
                    <a:pt x="276" y="62"/>
                  </a:lnTo>
                  <a:lnTo>
                    <a:pt x="278" y="64"/>
                  </a:lnTo>
                  <a:lnTo>
                    <a:pt x="280" y="68"/>
                  </a:lnTo>
                  <a:lnTo>
                    <a:pt x="283" y="68"/>
                  </a:lnTo>
                  <a:lnTo>
                    <a:pt x="285" y="70"/>
                  </a:lnTo>
                  <a:lnTo>
                    <a:pt x="288" y="73"/>
                  </a:lnTo>
                  <a:lnTo>
                    <a:pt x="291" y="75"/>
                  </a:lnTo>
                  <a:lnTo>
                    <a:pt x="294" y="78"/>
                  </a:lnTo>
                  <a:lnTo>
                    <a:pt x="296" y="80"/>
                  </a:lnTo>
                  <a:lnTo>
                    <a:pt x="298" y="84"/>
                  </a:lnTo>
                  <a:lnTo>
                    <a:pt x="301" y="86"/>
                  </a:lnTo>
                  <a:lnTo>
                    <a:pt x="303" y="86"/>
                  </a:lnTo>
                  <a:lnTo>
                    <a:pt x="307" y="89"/>
                  </a:lnTo>
                  <a:lnTo>
                    <a:pt x="309" y="89"/>
                  </a:lnTo>
                  <a:lnTo>
                    <a:pt x="311" y="91"/>
                  </a:lnTo>
                  <a:lnTo>
                    <a:pt x="314" y="91"/>
                  </a:lnTo>
                  <a:lnTo>
                    <a:pt x="316" y="94"/>
                  </a:lnTo>
                  <a:lnTo>
                    <a:pt x="319" y="97"/>
                  </a:lnTo>
                  <a:lnTo>
                    <a:pt x="322" y="100"/>
                  </a:lnTo>
                  <a:lnTo>
                    <a:pt x="325" y="10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2" name="Freeform 84"/>
            <p:cNvSpPr>
              <a:spLocks noChangeAspect="1"/>
            </p:cNvSpPr>
            <p:nvPr/>
          </p:nvSpPr>
          <p:spPr bwMode="auto">
            <a:xfrm>
              <a:off x="2125" y="1963"/>
              <a:ext cx="54" cy="28"/>
            </a:xfrm>
            <a:custGeom>
              <a:avLst/>
              <a:gdLst>
                <a:gd name="T0" fmla="*/ 0 w 324"/>
                <a:gd name="T1" fmla="*/ 0 h 185"/>
                <a:gd name="T2" fmla="*/ 0 w 324"/>
                <a:gd name="T3" fmla="*/ 0 h 185"/>
                <a:gd name="T4" fmla="*/ 0 w 324"/>
                <a:gd name="T5" fmla="*/ 0 h 185"/>
                <a:gd name="T6" fmla="*/ 0 w 324"/>
                <a:gd name="T7" fmla="*/ 0 h 185"/>
                <a:gd name="T8" fmla="*/ 0 w 324"/>
                <a:gd name="T9" fmla="*/ 0 h 185"/>
                <a:gd name="T10" fmla="*/ 0 w 324"/>
                <a:gd name="T11" fmla="*/ 0 h 185"/>
                <a:gd name="T12" fmla="*/ 0 w 324"/>
                <a:gd name="T13" fmla="*/ 0 h 185"/>
                <a:gd name="T14" fmla="*/ 0 w 324"/>
                <a:gd name="T15" fmla="*/ 0 h 185"/>
                <a:gd name="T16" fmla="*/ 0 w 324"/>
                <a:gd name="T17" fmla="*/ 0 h 185"/>
                <a:gd name="T18" fmla="*/ 0 w 324"/>
                <a:gd name="T19" fmla="*/ 0 h 185"/>
                <a:gd name="T20" fmla="*/ 0 w 324"/>
                <a:gd name="T21" fmla="*/ 0 h 185"/>
                <a:gd name="T22" fmla="*/ 0 w 324"/>
                <a:gd name="T23" fmla="*/ 0 h 185"/>
                <a:gd name="T24" fmla="*/ 0 w 324"/>
                <a:gd name="T25" fmla="*/ 0 h 185"/>
                <a:gd name="T26" fmla="*/ 0 w 324"/>
                <a:gd name="T27" fmla="*/ 0 h 185"/>
                <a:gd name="T28" fmla="*/ 0 w 324"/>
                <a:gd name="T29" fmla="*/ 0 h 185"/>
                <a:gd name="T30" fmla="*/ 0 w 324"/>
                <a:gd name="T31" fmla="*/ 0 h 185"/>
                <a:gd name="T32" fmla="*/ 0 w 324"/>
                <a:gd name="T33" fmla="*/ 0 h 185"/>
                <a:gd name="T34" fmla="*/ 0 w 324"/>
                <a:gd name="T35" fmla="*/ 0 h 185"/>
                <a:gd name="T36" fmla="*/ 0 w 324"/>
                <a:gd name="T37" fmla="*/ 0 h 185"/>
                <a:gd name="T38" fmla="*/ 0 w 324"/>
                <a:gd name="T39" fmla="*/ 0 h 185"/>
                <a:gd name="T40" fmla="*/ 0 w 324"/>
                <a:gd name="T41" fmla="*/ 0 h 185"/>
                <a:gd name="T42" fmla="*/ 0 w 324"/>
                <a:gd name="T43" fmla="*/ 0 h 185"/>
                <a:gd name="T44" fmla="*/ 0 w 324"/>
                <a:gd name="T45" fmla="*/ 0 h 185"/>
                <a:gd name="T46" fmla="*/ 0 w 324"/>
                <a:gd name="T47" fmla="*/ 0 h 185"/>
                <a:gd name="T48" fmla="*/ 0 w 324"/>
                <a:gd name="T49" fmla="*/ 0 h 185"/>
                <a:gd name="T50" fmla="*/ 0 w 324"/>
                <a:gd name="T51" fmla="*/ 0 h 185"/>
                <a:gd name="T52" fmla="*/ 0 w 324"/>
                <a:gd name="T53" fmla="*/ 0 h 185"/>
                <a:gd name="T54" fmla="*/ 0 w 324"/>
                <a:gd name="T55" fmla="*/ 0 h 185"/>
                <a:gd name="T56" fmla="*/ 0 w 324"/>
                <a:gd name="T57" fmla="*/ 0 h 185"/>
                <a:gd name="T58" fmla="*/ 0 w 324"/>
                <a:gd name="T59" fmla="*/ 0 h 185"/>
                <a:gd name="T60" fmla="*/ 0 w 324"/>
                <a:gd name="T61" fmla="*/ 0 h 185"/>
                <a:gd name="T62" fmla="*/ 0 w 324"/>
                <a:gd name="T63" fmla="*/ 0 h 185"/>
                <a:gd name="T64" fmla="*/ 0 w 324"/>
                <a:gd name="T65" fmla="*/ 0 h 185"/>
                <a:gd name="T66" fmla="*/ 0 w 324"/>
                <a:gd name="T67" fmla="*/ 0 h 185"/>
                <a:gd name="T68" fmla="*/ 0 w 324"/>
                <a:gd name="T69" fmla="*/ 0 h 185"/>
                <a:gd name="T70" fmla="*/ 0 w 324"/>
                <a:gd name="T71" fmla="*/ 0 h 185"/>
                <a:gd name="T72" fmla="*/ 0 w 324"/>
                <a:gd name="T73" fmla="*/ 0 h 185"/>
                <a:gd name="T74" fmla="*/ 0 w 324"/>
                <a:gd name="T75" fmla="*/ 0 h 185"/>
                <a:gd name="T76" fmla="*/ 0 w 324"/>
                <a:gd name="T77" fmla="*/ 0 h 185"/>
                <a:gd name="T78" fmla="*/ 0 w 324"/>
                <a:gd name="T79" fmla="*/ 0 h 185"/>
                <a:gd name="T80" fmla="*/ 0 w 324"/>
                <a:gd name="T81" fmla="*/ 0 h 185"/>
                <a:gd name="T82" fmla="*/ 0 w 324"/>
                <a:gd name="T83" fmla="*/ 0 h 185"/>
                <a:gd name="T84" fmla="*/ 0 w 324"/>
                <a:gd name="T85" fmla="*/ 0 h 185"/>
                <a:gd name="T86" fmla="*/ 0 w 324"/>
                <a:gd name="T87" fmla="*/ 0 h 185"/>
                <a:gd name="T88" fmla="*/ 0 w 324"/>
                <a:gd name="T89" fmla="*/ 0 h 185"/>
                <a:gd name="T90" fmla="*/ 0 w 324"/>
                <a:gd name="T91" fmla="*/ 0 h 185"/>
                <a:gd name="T92" fmla="*/ 0 w 324"/>
                <a:gd name="T93" fmla="*/ 0 h 185"/>
                <a:gd name="T94" fmla="*/ 0 w 324"/>
                <a:gd name="T95" fmla="*/ 0 h 185"/>
                <a:gd name="T96" fmla="*/ 0 w 324"/>
                <a:gd name="T97" fmla="*/ 0 h 185"/>
                <a:gd name="T98" fmla="*/ 0 w 324"/>
                <a:gd name="T99" fmla="*/ 0 h 185"/>
                <a:gd name="T100" fmla="*/ 0 w 324"/>
                <a:gd name="T101" fmla="*/ 0 h 185"/>
                <a:gd name="T102" fmla="*/ 0 w 324"/>
                <a:gd name="T103" fmla="*/ 0 h 185"/>
                <a:gd name="T104" fmla="*/ 0 w 324"/>
                <a:gd name="T105" fmla="*/ 0 h 185"/>
                <a:gd name="T106" fmla="*/ 0 w 324"/>
                <a:gd name="T107" fmla="*/ 0 h 185"/>
                <a:gd name="T108" fmla="*/ 0 w 324"/>
                <a:gd name="T109" fmla="*/ 0 h 185"/>
                <a:gd name="T110" fmla="*/ 0 w 324"/>
                <a:gd name="T111" fmla="*/ 0 h 185"/>
                <a:gd name="T112" fmla="*/ 0 w 324"/>
                <a:gd name="T113" fmla="*/ 0 h 185"/>
                <a:gd name="T114" fmla="*/ 0 w 324"/>
                <a:gd name="T115" fmla="*/ 0 h 185"/>
                <a:gd name="T116" fmla="*/ 0 w 324"/>
                <a:gd name="T117" fmla="*/ 0 h 185"/>
                <a:gd name="T118" fmla="*/ 0 w 324"/>
                <a:gd name="T119" fmla="*/ 0 h 185"/>
                <a:gd name="T120" fmla="*/ 0 w 324"/>
                <a:gd name="T121" fmla="*/ 0 h 185"/>
                <a:gd name="T122" fmla="*/ 0 w 324"/>
                <a:gd name="T123" fmla="*/ 0 h 185"/>
                <a:gd name="T124" fmla="*/ 0 w 324"/>
                <a:gd name="T125" fmla="*/ 0 h 1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185">
                  <a:moveTo>
                    <a:pt x="0" y="0"/>
                  </a:moveTo>
                  <a:lnTo>
                    <a:pt x="2" y="0"/>
                  </a:lnTo>
                  <a:lnTo>
                    <a:pt x="4" y="3"/>
                  </a:lnTo>
                  <a:lnTo>
                    <a:pt x="7" y="5"/>
                  </a:lnTo>
                  <a:lnTo>
                    <a:pt x="9" y="5"/>
                  </a:lnTo>
                  <a:lnTo>
                    <a:pt x="13" y="8"/>
                  </a:lnTo>
                  <a:lnTo>
                    <a:pt x="15" y="11"/>
                  </a:lnTo>
                  <a:lnTo>
                    <a:pt x="18" y="11"/>
                  </a:lnTo>
                  <a:lnTo>
                    <a:pt x="20" y="14"/>
                  </a:lnTo>
                  <a:lnTo>
                    <a:pt x="22" y="14"/>
                  </a:lnTo>
                  <a:lnTo>
                    <a:pt x="25" y="16"/>
                  </a:lnTo>
                  <a:lnTo>
                    <a:pt x="28" y="16"/>
                  </a:lnTo>
                  <a:lnTo>
                    <a:pt x="31" y="16"/>
                  </a:lnTo>
                  <a:lnTo>
                    <a:pt x="33" y="16"/>
                  </a:lnTo>
                  <a:lnTo>
                    <a:pt x="36" y="19"/>
                  </a:lnTo>
                  <a:lnTo>
                    <a:pt x="38" y="19"/>
                  </a:lnTo>
                  <a:lnTo>
                    <a:pt x="40" y="21"/>
                  </a:lnTo>
                  <a:lnTo>
                    <a:pt x="44" y="21"/>
                  </a:lnTo>
                  <a:lnTo>
                    <a:pt x="46" y="21"/>
                  </a:lnTo>
                  <a:lnTo>
                    <a:pt x="49" y="21"/>
                  </a:lnTo>
                  <a:lnTo>
                    <a:pt x="51" y="24"/>
                  </a:lnTo>
                  <a:lnTo>
                    <a:pt x="54" y="24"/>
                  </a:lnTo>
                  <a:lnTo>
                    <a:pt x="57" y="24"/>
                  </a:lnTo>
                  <a:lnTo>
                    <a:pt x="59" y="24"/>
                  </a:lnTo>
                  <a:lnTo>
                    <a:pt x="62" y="27"/>
                  </a:lnTo>
                  <a:lnTo>
                    <a:pt x="64" y="27"/>
                  </a:lnTo>
                  <a:lnTo>
                    <a:pt x="67" y="27"/>
                  </a:lnTo>
                  <a:lnTo>
                    <a:pt x="69" y="30"/>
                  </a:lnTo>
                  <a:lnTo>
                    <a:pt x="72" y="30"/>
                  </a:lnTo>
                  <a:lnTo>
                    <a:pt x="75" y="32"/>
                  </a:lnTo>
                  <a:lnTo>
                    <a:pt x="77" y="32"/>
                  </a:lnTo>
                  <a:lnTo>
                    <a:pt x="80" y="32"/>
                  </a:lnTo>
                  <a:lnTo>
                    <a:pt x="82" y="35"/>
                  </a:lnTo>
                  <a:lnTo>
                    <a:pt x="85" y="37"/>
                  </a:lnTo>
                  <a:lnTo>
                    <a:pt x="88" y="37"/>
                  </a:lnTo>
                  <a:lnTo>
                    <a:pt x="90" y="41"/>
                  </a:lnTo>
                  <a:lnTo>
                    <a:pt x="93" y="41"/>
                  </a:lnTo>
                  <a:lnTo>
                    <a:pt x="95" y="43"/>
                  </a:lnTo>
                  <a:lnTo>
                    <a:pt x="98" y="43"/>
                  </a:lnTo>
                  <a:lnTo>
                    <a:pt x="100" y="46"/>
                  </a:lnTo>
                  <a:lnTo>
                    <a:pt x="104" y="46"/>
                  </a:lnTo>
                  <a:lnTo>
                    <a:pt x="106" y="48"/>
                  </a:lnTo>
                  <a:lnTo>
                    <a:pt x="108" y="48"/>
                  </a:lnTo>
                  <a:lnTo>
                    <a:pt x="111" y="51"/>
                  </a:lnTo>
                  <a:lnTo>
                    <a:pt x="113" y="53"/>
                  </a:lnTo>
                  <a:lnTo>
                    <a:pt x="116" y="53"/>
                  </a:lnTo>
                  <a:lnTo>
                    <a:pt x="119" y="57"/>
                  </a:lnTo>
                  <a:lnTo>
                    <a:pt x="122" y="59"/>
                  </a:lnTo>
                  <a:lnTo>
                    <a:pt x="124" y="62"/>
                  </a:lnTo>
                  <a:lnTo>
                    <a:pt x="126" y="62"/>
                  </a:lnTo>
                  <a:lnTo>
                    <a:pt x="129" y="64"/>
                  </a:lnTo>
                  <a:lnTo>
                    <a:pt x="131" y="67"/>
                  </a:lnTo>
                  <a:lnTo>
                    <a:pt x="135" y="69"/>
                  </a:lnTo>
                  <a:lnTo>
                    <a:pt x="137" y="69"/>
                  </a:lnTo>
                  <a:lnTo>
                    <a:pt x="139" y="73"/>
                  </a:lnTo>
                  <a:lnTo>
                    <a:pt x="142" y="75"/>
                  </a:lnTo>
                  <a:lnTo>
                    <a:pt x="144" y="75"/>
                  </a:lnTo>
                  <a:lnTo>
                    <a:pt x="147" y="78"/>
                  </a:lnTo>
                  <a:lnTo>
                    <a:pt x="150" y="80"/>
                  </a:lnTo>
                  <a:lnTo>
                    <a:pt x="153" y="80"/>
                  </a:lnTo>
                  <a:lnTo>
                    <a:pt x="155" y="83"/>
                  </a:lnTo>
                  <a:lnTo>
                    <a:pt x="157" y="85"/>
                  </a:lnTo>
                  <a:lnTo>
                    <a:pt x="160" y="85"/>
                  </a:lnTo>
                  <a:lnTo>
                    <a:pt x="162" y="89"/>
                  </a:lnTo>
                  <a:lnTo>
                    <a:pt x="166" y="91"/>
                  </a:lnTo>
                  <a:lnTo>
                    <a:pt x="168" y="91"/>
                  </a:lnTo>
                  <a:lnTo>
                    <a:pt x="171" y="94"/>
                  </a:lnTo>
                  <a:lnTo>
                    <a:pt x="173" y="96"/>
                  </a:lnTo>
                  <a:lnTo>
                    <a:pt x="175" y="96"/>
                  </a:lnTo>
                  <a:lnTo>
                    <a:pt x="179" y="99"/>
                  </a:lnTo>
                  <a:lnTo>
                    <a:pt x="181" y="102"/>
                  </a:lnTo>
                  <a:lnTo>
                    <a:pt x="184" y="105"/>
                  </a:lnTo>
                  <a:lnTo>
                    <a:pt x="186" y="105"/>
                  </a:lnTo>
                  <a:lnTo>
                    <a:pt x="189" y="107"/>
                  </a:lnTo>
                  <a:lnTo>
                    <a:pt x="191" y="107"/>
                  </a:lnTo>
                  <a:lnTo>
                    <a:pt x="193" y="110"/>
                  </a:lnTo>
                  <a:lnTo>
                    <a:pt x="197" y="110"/>
                  </a:lnTo>
                  <a:lnTo>
                    <a:pt x="199" y="112"/>
                  </a:lnTo>
                  <a:lnTo>
                    <a:pt x="202" y="112"/>
                  </a:lnTo>
                  <a:lnTo>
                    <a:pt x="204" y="115"/>
                  </a:lnTo>
                  <a:lnTo>
                    <a:pt x="206" y="118"/>
                  </a:lnTo>
                  <a:lnTo>
                    <a:pt x="210" y="118"/>
                  </a:lnTo>
                  <a:lnTo>
                    <a:pt x="212" y="121"/>
                  </a:lnTo>
                  <a:lnTo>
                    <a:pt x="215" y="123"/>
                  </a:lnTo>
                  <a:lnTo>
                    <a:pt x="217" y="123"/>
                  </a:lnTo>
                  <a:lnTo>
                    <a:pt x="220" y="126"/>
                  </a:lnTo>
                  <a:lnTo>
                    <a:pt x="222" y="126"/>
                  </a:lnTo>
                  <a:lnTo>
                    <a:pt x="225" y="128"/>
                  </a:lnTo>
                  <a:lnTo>
                    <a:pt x="228" y="128"/>
                  </a:lnTo>
                  <a:lnTo>
                    <a:pt x="230" y="128"/>
                  </a:lnTo>
                  <a:lnTo>
                    <a:pt x="233" y="131"/>
                  </a:lnTo>
                  <a:lnTo>
                    <a:pt x="235" y="131"/>
                  </a:lnTo>
                  <a:lnTo>
                    <a:pt x="238" y="131"/>
                  </a:lnTo>
                  <a:lnTo>
                    <a:pt x="241" y="134"/>
                  </a:lnTo>
                  <a:lnTo>
                    <a:pt x="243" y="134"/>
                  </a:lnTo>
                  <a:lnTo>
                    <a:pt x="246" y="137"/>
                  </a:lnTo>
                  <a:lnTo>
                    <a:pt x="248" y="137"/>
                  </a:lnTo>
                  <a:lnTo>
                    <a:pt x="251" y="137"/>
                  </a:lnTo>
                  <a:lnTo>
                    <a:pt x="253" y="140"/>
                  </a:lnTo>
                  <a:lnTo>
                    <a:pt x="257" y="140"/>
                  </a:lnTo>
                  <a:lnTo>
                    <a:pt x="259" y="140"/>
                  </a:lnTo>
                  <a:lnTo>
                    <a:pt x="261" y="142"/>
                  </a:lnTo>
                  <a:lnTo>
                    <a:pt x="264" y="142"/>
                  </a:lnTo>
                  <a:lnTo>
                    <a:pt x="266" y="145"/>
                  </a:lnTo>
                  <a:lnTo>
                    <a:pt x="269" y="145"/>
                  </a:lnTo>
                  <a:lnTo>
                    <a:pt x="272" y="148"/>
                  </a:lnTo>
                  <a:lnTo>
                    <a:pt x="275" y="148"/>
                  </a:lnTo>
                  <a:lnTo>
                    <a:pt x="277" y="151"/>
                  </a:lnTo>
                  <a:lnTo>
                    <a:pt x="279" y="151"/>
                  </a:lnTo>
                  <a:lnTo>
                    <a:pt x="282" y="153"/>
                  </a:lnTo>
                  <a:lnTo>
                    <a:pt x="284" y="156"/>
                  </a:lnTo>
                  <a:lnTo>
                    <a:pt x="288" y="156"/>
                  </a:lnTo>
                  <a:lnTo>
                    <a:pt x="290" y="158"/>
                  </a:lnTo>
                  <a:lnTo>
                    <a:pt x="292" y="161"/>
                  </a:lnTo>
                  <a:lnTo>
                    <a:pt x="295" y="164"/>
                  </a:lnTo>
                  <a:lnTo>
                    <a:pt x="297" y="164"/>
                  </a:lnTo>
                  <a:lnTo>
                    <a:pt x="300" y="167"/>
                  </a:lnTo>
                  <a:lnTo>
                    <a:pt x="303" y="169"/>
                  </a:lnTo>
                  <a:lnTo>
                    <a:pt x="306" y="172"/>
                  </a:lnTo>
                  <a:lnTo>
                    <a:pt x="308" y="172"/>
                  </a:lnTo>
                  <a:lnTo>
                    <a:pt x="310" y="174"/>
                  </a:lnTo>
                  <a:lnTo>
                    <a:pt x="313" y="177"/>
                  </a:lnTo>
                  <a:lnTo>
                    <a:pt x="315" y="180"/>
                  </a:lnTo>
                  <a:lnTo>
                    <a:pt x="319" y="183"/>
                  </a:lnTo>
                  <a:lnTo>
                    <a:pt x="321" y="183"/>
                  </a:lnTo>
                  <a:lnTo>
                    <a:pt x="324" y="18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3" name="Freeform 85"/>
            <p:cNvSpPr>
              <a:spLocks noChangeAspect="1"/>
            </p:cNvSpPr>
            <p:nvPr/>
          </p:nvSpPr>
          <p:spPr bwMode="auto">
            <a:xfrm>
              <a:off x="2179" y="1991"/>
              <a:ext cx="25" cy="15"/>
            </a:xfrm>
            <a:custGeom>
              <a:avLst/>
              <a:gdLst>
                <a:gd name="T0" fmla="*/ 0 w 25"/>
                <a:gd name="T1" fmla="*/ 0 h 15"/>
                <a:gd name="T2" fmla="*/ 0 w 25"/>
                <a:gd name="T3" fmla="*/ 0 h 15"/>
                <a:gd name="T4" fmla="*/ 1 w 25"/>
                <a:gd name="T5" fmla="*/ 0 h 15"/>
                <a:gd name="T6" fmla="*/ 1 w 25"/>
                <a:gd name="T7" fmla="*/ 1 h 15"/>
                <a:gd name="T8" fmla="*/ 2 w 25"/>
                <a:gd name="T9" fmla="*/ 1 h 15"/>
                <a:gd name="T10" fmla="*/ 2 w 25"/>
                <a:gd name="T11" fmla="*/ 1 h 15"/>
                <a:gd name="T12" fmla="*/ 3 w 25"/>
                <a:gd name="T13" fmla="*/ 1 h 15"/>
                <a:gd name="T14" fmla="*/ 3 w 25"/>
                <a:gd name="T15" fmla="*/ 1 h 15"/>
                <a:gd name="T16" fmla="*/ 3 w 25"/>
                <a:gd name="T17" fmla="*/ 2 h 15"/>
                <a:gd name="T18" fmla="*/ 4 w 25"/>
                <a:gd name="T19" fmla="*/ 2 h 15"/>
                <a:gd name="T20" fmla="*/ 4 w 25"/>
                <a:gd name="T21" fmla="*/ 2 h 15"/>
                <a:gd name="T22" fmla="*/ 5 w 25"/>
                <a:gd name="T23" fmla="*/ 2 h 15"/>
                <a:gd name="T24" fmla="*/ 5 w 25"/>
                <a:gd name="T25" fmla="*/ 2 h 15"/>
                <a:gd name="T26" fmla="*/ 6 w 25"/>
                <a:gd name="T27" fmla="*/ 2 h 15"/>
                <a:gd name="T28" fmla="*/ 6 w 25"/>
                <a:gd name="T29" fmla="*/ 2 h 15"/>
                <a:gd name="T30" fmla="*/ 7 w 25"/>
                <a:gd name="T31" fmla="*/ 2 h 15"/>
                <a:gd name="T32" fmla="*/ 7 w 25"/>
                <a:gd name="T33" fmla="*/ 2 h 15"/>
                <a:gd name="T34" fmla="*/ 7 w 25"/>
                <a:gd name="T35" fmla="*/ 2 h 15"/>
                <a:gd name="T36" fmla="*/ 8 w 25"/>
                <a:gd name="T37" fmla="*/ 2 h 15"/>
                <a:gd name="T38" fmla="*/ 8 w 25"/>
                <a:gd name="T39" fmla="*/ 3 h 15"/>
                <a:gd name="T40" fmla="*/ 9 w 25"/>
                <a:gd name="T41" fmla="*/ 3 h 15"/>
                <a:gd name="T42" fmla="*/ 9 w 25"/>
                <a:gd name="T43" fmla="*/ 3 h 15"/>
                <a:gd name="T44" fmla="*/ 10 w 25"/>
                <a:gd name="T45" fmla="*/ 3 h 15"/>
                <a:gd name="T46" fmla="*/ 10 w 25"/>
                <a:gd name="T47" fmla="*/ 3 h 15"/>
                <a:gd name="T48" fmla="*/ 10 w 25"/>
                <a:gd name="T49" fmla="*/ 3 h 15"/>
                <a:gd name="T50" fmla="*/ 11 w 25"/>
                <a:gd name="T51" fmla="*/ 3 h 15"/>
                <a:gd name="T52" fmla="*/ 11 w 25"/>
                <a:gd name="T53" fmla="*/ 3 h 15"/>
                <a:gd name="T54" fmla="*/ 12 w 25"/>
                <a:gd name="T55" fmla="*/ 4 h 15"/>
                <a:gd name="T56" fmla="*/ 12 w 25"/>
                <a:gd name="T57" fmla="*/ 4 h 15"/>
                <a:gd name="T58" fmla="*/ 13 w 25"/>
                <a:gd name="T59" fmla="*/ 4 h 15"/>
                <a:gd name="T60" fmla="*/ 13 w 25"/>
                <a:gd name="T61" fmla="*/ 4 h 15"/>
                <a:gd name="T62" fmla="*/ 14 w 25"/>
                <a:gd name="T63" fmla="*/ 4 h 15"/>
                <a:gd name="T64" fmla="*/ 14 w 25"/>
                <a:gd name="T65" fmla="*/ 5 h 15"/>
                <a:gd name="T66" fmla="*/ 15 w 25"/>
                <a:gd name="T67" fmla="*/ 5 h 15"/>
                <a:gd name="T68" fmla="*/ 15 w 25"/>
                <a:gd name="T69" fmla="*/ 5 h 15"/>
                <a:gd name="T70" fmla="*/ 15 w 25"/>
                <a:gd name="T71" fmla="*/ 5 h 15"/>
                <a:gd name="T72" fmla="*/ 16 w 25"/>
                <a:gd name="T73" fmla="*/ 5 h 15"/>
                <a:gd name="T74" fmla="*/ 16 w 25"/>
                <a:gd name="T75" fmla="*/ 5 h 15"/>
                <a:gd name="T76" fmla="*/ 17 w 25"/>
                <a:gd name="T77" fmla="*/ 5 h 15"/>
                <a:gd name="T78" fmla="*/ 17 w 25"/>
                <a:gd name="T79" fmla="*/ 6 h 15"/>
                <a:gd name="T80" fmla="*/ 18 w 25"/>
                <a:gd name="T81" fmla="*/ 6 h 15"/>
                <a:gd name="T82" fmla="*/ 18 w 25"/>
                <a:gd name="T83" fmla="*/ 6 h 15"/>
                <a:gd name="T84" fmla="*/ 18 w 25"/>
                <a:gd name="T85" fmla="*/ 7 h 15"/>
                <a:gd name="T86" fmla="*/ 19 w 25"/>
                <a:gd name="T87" fmla="*/ 7 h 15"/>
                <a:gd name="T88" fmla="*/ 19 w 25"/>
                <a:gd name="T89" fmla="*/ 7 h 15"/>
                <a:gd name="T90" fmla="*/ 20 w 25"/>
                <a:gd name="T91" fmla="*/ 8 h 15"/>
                <a:gd name="T92" fmla="*/ 20 w 25"/>
                <a:gd name="T93" fmla="*/ 9 h 15"/>
                <a:gd name="T94" fmla="*/ 21 w 25"/>
                <a:gd name="T95" fmla="*/ 9 h 15"/>
                <a:gd name="T96" fmla="*/ 21 w 25"/>
                <a:gd name="T97" fmla="*/ 10 h 15"/>
                <a:gd name="T98" fmla="*/ 22 w 25"/>
                <a:gd name="T99" fmla="*/ 10 h 15"/>
                <a:gd name="T100" fmla="*/ 22 w 25"/>
                <a:gd name="T101" fmla="*/ 11 h 15"/>
                <a:gd name="T102" fmla="*/ 23 w 25"/>
                <a:gd name="T103" fmla="*/ 11 h 15"/>
                <a:gd name="T104" fmla="*/ 23 w 25"/>
                <a:gd name="T105" fmla="*/ 12 h 15"/>
                <a:gd name="T106" fmla="*/ 24 w 25"/>
                <a:gd name="T107" fmla="*/ 12 h 15"/>
                <a:gd name="T108" fmla="*/ 24 w 25"/>
                <a:gd name="T109" fmla="*/ 13 h 15"/>
                <a:gd name="T110" fmla="*/ 25 w 25"/>
                <a:gd name="T111" fmla="*/ 15 h 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5" h="15">
                  <a:moveTo>
                    <a:pt x="0" y="0"/>
                  </a:moveTo>
                  <a:lnTo>
                    <a:pt x="0" y="0"/>
                  </a:lnTo>
                  <a:lnTo>
                    <a:pt x="1" y="0"/>
                  </a:lnTo>
                  <a:lnTo>
                    <a:pt x="1" y="1"/>
                  </a:lnTo>
                  <a:lnTo>
                    <a:pt x="2" y="1"/>
                  </a:lnTo>
                  <a:lnTo>
                    <a:pt x="3" y="1"/>
                  </a:lnTo>
                  <a:lnTo>
                    <a:pt x="3" y="2"/>
                  </a:lnTo>
                  <a:lnTo>
                    <a:pt x="4" y="2"/>
                  </a:lnTo>
                  <a:lnTo>
                    <a:pt x="5" y="2"/>
                  </a:lnTo>
                  <a:lnTo>
                    <a:pt x="6" y="2"/>
                  </a:lnTo>
                  <a:lnTo>
                    <a:pt x="7" y="2"/>
                  </a:lnTo>
                  <a:lnTo>
                    <a:pt x="8" y="2"/>
                  </a:lnTo>
                  <a:lnTo>
                    <a:pt x="8" y="3"/>
                  </a:lnTo>
                  <a:lnTo>
                    <a:pt x="9" y="3"/>
                  </a:lnTo>
                  <a:lnTo>
                    <a:pt x="10" y="3"/>
                  </a:lnTo>
                  <a:lnTo>
                    <a:pt x="11" y="3"/>
                  </a:lnTo>
                  <a:lnTo>
                    <a:pt x="12" y="4"/>
                  </a:lnTo>
                  <a:lnTo>
                    <a:pt x="13" y="4"/>
                  </a:lnTo>
                  <a:lnTo>
                    <a:pt x="14" y="4"/>
                  </a:lnTo>
                  <a:lnTo>
                    <a:pt x="14" y="5"/>
                  </a:lnTo>
                  <a:lnTo>
                    <a:pt x="15" y="5"/>
                  </a:lnTo>
                  <a:lnTo>
                    <a:pt x="16" y="5"/>
                  </a:lnTo>
                  <a:lnTo>
                    <a:pt x="17" y="5"/>
                  </a:lnTo>
                  <a:lnTo>
                    <a:pt x="17" y="6"/>
                  </a:lnTo>
                  <a:lnTo>
                    <a:pt x="18" y="6"/>
                  </a:lnTo>
                  <a:lnTo>
                    <a:pt x="18" y="7"/>
                  </a:lnTo>
                  <a:lnTo>
                    <a:pt x="19" y="7"/>
                  </a:lnTo>
                  <a:lnTo>
                    <a:pt x="20" y="8"/>
                  </a:lnTo>
                  <a:lnTo>
                    <a:pt x="20" y="9"/>
                  </a:lnTo>
                  <a:lnTo>
                    <a:pt x="21" y="9"/>
                  </a:lnTo>
                  <a:lnTo>
                    <a:pt x="21" y="10"/>
                  </a:lnTo>
                  <a:lnTo>
                    <a:pt x="22" y="10"/>
                  </a:lnTo>
                  <a:lnTo>
                    <a:pt x="22" y="11"/>
                  </a:lnTo>
                  <a:lnTo>
                    <a:pt x="23" y="11"/>
                  </a:lnTo>
                  <a:lnTo>
                    <a:pt x="23" y="12"/>
                  </a:lnTo>
                  <a:lnTo>
                    <a:pt x="24" y="12"/>
                  </a:lnTo>
                  <a:lnTo>
                    <a:pt x="24" y="13"/>
                  </a:lnTo>
                  <a:lnTo>
                    <a:pt x="25" y="1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43190" name="Group 86"/>
          <p:cNvGrpSpPr>
            <a:grpSpLocks/>
          </p:cNvGrpSpPr>
          <p:nvPr/>
        </p:nvGrpSpPr>
        <p:grpSpPr bwMode="auto">
          <a:xfrm>
            <a:off x="3495675" y="3389313"/>
            <a:ext cx="1158875" cy="2454275"/>
            <a:chOff x="2202" y="2003"/>
            <a:chExt cx="730" cy="1546"/>
          </a:xfrm>
        </p:grpSpPr>
        <p:sp>
          <p:nvSpPr>
            <p:cNvPr id="12363" name="Freeform 87"/>
            <p:cNvSpPr>
              <a:spLocks noChangeAspect="1"/>
            </p:cNvSpPr>
            <p:nvPr/>
          </p:nvSpPr>
          <p:spPr bwMode="auto">
            <a:xfrm>
              <a:off x="2233" y="2250"/>
              <a:ext cx="52" cy="454"/>
            </a:xfrm>
            <a:custGeom>
              <a:avLst/>
              <a:gdLst>
                <a:gd name="T0" fmla="*/ 0 w 315"/>
                <a:gd name="T1" fmla="*/ 0 h 3023"/>
                <a:gd name="T2" fmla="*/ 0 w 315"/>
                <a:gd name="T3" fmla="*/ 0 h 3023"/>
                <a:gd name="T4" fmla="*/ 0 w 315"/>
                <a:gd name="T5" fmla="*/ 0 h 3023"/>
                <a:gd name="T6" fmla="*/ 0 w 315"/>
                <a:gd name="T7" fmla="*/ 0 h 3023"/>
                <a:gd name="T8" fmla="*/ 0 w 315"/>
                <a:gd name="T9" fmla="*/ 0 h 3023"/>
                <a:gd name="T10" fmla="*/ 0 w 315"/>
                <a:gd name="T11" fmla="*/ 0 h 3023"/>
                <a:gd name="T12" fmla="*/ 0 w 315"/>
                <a:gd name="T13" fmla="*/ 0 h 3023"/>
                <a:gd name="T14" fmla="*/ 0 w 315"/>
                <a:gd name="T15" fmla="*/ 0 h 3023"/>
                <a:gd name="T16" fmla="*/ 0 w 315"/>
                <a:gd name="T17" fmla="*/ 0 h 3023"/>
                <a:gd name="T18" fmla="*/ 0 w 315"/>
                <a:gd name="T19" fmla="*/ 0 h 3023"/>
                <a:gd name="T20" fmla="*/ 0 w 315"/>
                <a:gd name="T21" fmla="*/ 0 h 3023"/>
                <a:gd name="T22" fmla="*/ 0 w 315"/>
                <a:gd name="T23" fmla="*/ 0 h 3023"/>
                <a:gd name="T24" fmla="*/ 0 w 315"/>
                <a:gd name="T25" fmla="*/ 0 h 3023"/>
                <a:gd name="T26" fmla="*/ 0 w 315"/>
                <a:gd name="T27" fmla="*/ 0 h 3023"/>
                <a:gd name="T28" fmla="*/ 0 w 315"/>
                <a:gd name="T29" fmla="*/ 0 h 3023"/>
                <a:gd name="T30" fmla="*/ 0 w 315"/>
                <a:gd name="T31" fmla="*/ 0 h 3023"/>
                <a:gd name="T32" fmla="*/ 0 w 315"/>
                <a:gd name="T33" fmla="*/ 0 h 3023"/>
                <a:gd name="T34" fmla="*/ 0 w 315"/>
                <a:gd name="T35" fmla="*/ 0 h 3023"/>
                <a:gd name="T36" fmla="*/ 0 w 315"/>
                <a:gd name="T37" fmla="*/ 0 h 3023"/>
                <a:gd name="T38" fmla="*/ 0 w 315"/>
                <a:gd name="T39" fmla="*/ 0 h 3023"/>
                <a:gd name="T40" fmla="*/ 0 w 315"/>
                <a:gd name="T41" fmla="*/ 0 h 3023"/>
                <a:gd name="T42" fmla="*/ 0 w 315"/>
                <a:gd name="T43" fmla="*/ 0 h 3023"/>
                <a:gd name="T44" fmla="*/ 0 w 315"/>
                <a:gd name="T45" fmla="*/ 0 h 3023"/>
                <a:gd name="T46" fmla="*/ 0 w 315"/>
                <a:gd name="T47" fmla="*/ 0 h 3023"/>
                <a:gd name="T48" fmla="*/ 0 w 315"/>
                <a:gd name="T49" fmla="*/ 0 h 3023"/>
                <a:gd name="T50" fmla="*/ 0 w 315"/>
                <a:gd name="T51" fmla="*/ 0 h 3023"/>
                <a:gd name="T52" fmla="*/ 0 w 315"/>
                <a:gd name="T53" fmla="*/ 0 h 3023"/>
                <a:gd name="T54" fmla="*/ 0 w 315"/>
                <a:gd name="T55" fmla="*/ 0 h 3023"/>
                <a:gd name="T56" fmla="*/ 0 w 315"/>
                <a:gd name="T57" fmla="*/ 0 h 3023"/>
                <a:gd name="T58" fmla="*/ 0 w 315"/>
                <a:gd name="T59" fmla="*/ 0 h 3023"/>
                <a:gd name="T60" fmla="*/ 0 w 315"/>
                <a:gd name="T61" fmla="*/ 0 h 3023"/>
                <a:gd name="T62" fmla="*/ 0 w 315"/>
                <a:gd name="T63" fmla="*/ 0 h 3023"/>
                <a:gd name="T64" fmla="*/ 0 w 315"/>
                <a:gd name="T65" fmla="*/ 0 h 3023"/>
                <a:gd name="T66" fmla="*/ 0 w 315"/>
                <a:gd name="T67" fmla="*/ 0 h 3023"/>
                <a:gd name="T68" fmla="*/ 0 w 315"/>
                <a:gd name="T69" fmla="*/ 0 h 3023"/>
                <a:gd name="T70" fmla="*/ 0 w 315"/>
                <a:gd name="T71" fmla="*/ 0 h 3023"/>
                <a:gd name="T72" fmla="*/ 0 w 315"/>
                <a:gd name="T73" fmla="*/ 0 h 3023"/>
                <a:gd name="T74" fmla="*/ 0 w 315"/>
                <a:gd name="T75" fmla="*/ 0 h 3023"/>
                <a:gd name="T76" fmla="*/ 0 w 315"/>
                <a:gd name="T77" fmla="*/ 0 h 3023"/>
                <a:gd name="T78" fmla="*/ 0 w 315"/>
                <a:gd name="T79" fmla="*/ 0 h 3023"/>
                <a:gd name="T80" fmla="*/ 0 w 315"/>
                <a:gd name="T81" fmla="*/ 0 h 3023"/>
                <a:gd name="T82" fmla="*/ 0 w 315"/>
                <a:gd name="T83" fmla="*/ 0 h 3023"/>
                <a:gd name="T84" fmla="*/ 0 w 315"/>
                <a:gd name="T85" fmla="*/ 0 h 3023"/>
                <a:gd name="T86" fmla="*/ 0 w 315"/>
                <a:gd name="T87" fmla="*/ 0 h 3023"/>
                <a:gd name="T88" fmla="*/ 0 w 315"/>
                <a:gd name="T89" fmla="*/ 0 h 3023"/>
                <a:gd name="T90" fmla="*/ 0 w 315"/>
                <a:gd name="T91" fmla="*/ 0 h 3023"/>
                <a:gd name="T92" fmla="*/ 0 w 315"/>
                <a:gd name="T93" fmla="*/ 0 h 3023"/>
                <a:gd name="T94" fmla="*/ 0 w 315"/>
                <a:gd name="T95" fmla="*/ 0 h 3023"/>
                <a:gd name="T96" fmla="*/ 0 w 315"/>
                <a:gd name="T97" fmla="*/ 0 h 3023"/>
                <a:gd name="T98" fmla="*/ 0 w 315"/>
                <a:gd name="T99" fmla="*/ 0 h 3023"/>
                <a:gd name="T100" fmla="*/ 0 w 315"/>
                <a:gd name="T101" fmla="*/ 0 h 3023"/>
                <a:gd name="T102" fmla="*/ 0 w 315"/>
                <a:gd name="T103" fmla="*/ 0 h 3023"/>
                <a:gd name="T104" fmla="*/ 0 w 315"/>
                <a:gd name="T105" fmla="*/ 0 h 3023"/>
                <a:gd name="T106" fmla="*/ 0 w 315"/>
                <a:gd name="T107" fmla="*/ 0 h 3023"/>
                <a:gd name="T108" fmla="*/ 0 w 315"/>
                <a:gd name="T109" fmla="*/ 0 h 3023"/>
                <a:gd name="T110" fmla="*/ 0 w 315"/>
                <a:gd name="T111" fmla="*/ 0 h 3023"/>
                <a:gd name="T112" fmla="*/ 0 w 315"/>
                <a:gd name="T113" fmla="*/ 0 h 3023"/>
                <a:gd name="T114" fmla="*/ 0 w 315"/>
                <a:gd name="T115" fmla="*/ 0 h 3023"/>
                <a:gd name="T116" fmla="*/ 0 w 315"/>
                <a:gd name="T117" fmla="*/ 0 h 3023"/>
                <a:gd name="T118" fmla="*/ 0 w 315"/>
                <a:gd name="T119" fmla="*/ 0 h 3023"/>
                <a:gd name="T120" fmla="*/ 0 w 315"/>
                <a:gd name="T121" fmla="*/ 0 h 3023"/>
                <a:gd name="T122" fmla="*/ 0 w 315"/>
                <a:gd name="T123" fmla="*/ 0 h 3023"/>
                <a:gd name="T124" fmla="*/ 0 w 315"/>
                <a:gd name="T125" fmla="*/ 0 h 3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15" h="3023">
                  <a:moveTo>
                    <a:pt x="0" y="0"/>
                  </a:moveTo>
                  <a:lnTo>
                    <a:pt x="2" y="16"/>
                  </a:lnTo>
                  <a:lnTo>
                    <a:pt x="5" y="32"/>
                  </a:lnTo>
                  <a:lnTo>
                    <a:pt x="7" y="48"/>
                  </a:lnTo>
                  <a:lnTo>
                    <a:pt x="10" y="91"/>
                  </a:lnTo>
                  <a:lnTo>
                    <a:pt x="13" y="118"/>
                  </a:lnTo>
                  <a:lnTo>
                    <a:pt x="15" y="139"/>
                  </a:lnTo>
                  <a:lnTo>
                    <a:pt x="17" y="177"/>
                  </a:lnTo>
                  <a:lnTo>
                    <a:pt x="20" y="193"/>
                  </a:lnTo>
                  <a:lnTo>
                    <a:pt x="22" y="229"/>
                  </a:lnTo>
                  <a:lnTo>
                    <a:pt x="25" y="248"/>
                  </a:lnTo>
                  <a:lnTo>
                    <a:pt x="28" y="272"/>
                  </a:lnTo>
                  <a:lnTo>
                    <a:pt x="30" y="288"/>
                  </a:lnTo>
                  <a:lnTo>
                    <a:pt x="32" y="327"/>
                  </a:lnTo>
                  <a:lnTo>
                    <a:pt x="35" y="352"/>
                  </a:lnTo>
                  <a:lnTo>
                    <a:pt x="37" y="376"/>
                  </a:lnTo>
                  <a:lnTo>
                    <a:pt x="40" y="392"/>
                  </a:lnTo>
                  <a:lnTo>
                    <a:pt x="43" y="413"/>
                  </a:lnTo>
                  <a:lnTo>
                    <a:pt x="45" y="443"/>
                  </a:lnTo>
                  <a:lnTo>
                    <a:pt x="48" y="472"/>
                  </a:lnTo>
                  <a:lnTo>
                    <a:pt x="50" y="495"/>
                  </a:lnTo>
                  <a:lnTo>
                    <a:pt x="52" y="520"/>
                  </a:lnTo>
                  <a:lnTo>
                    <a:pt x="56" y="538"/>
                  </a:lnTo>
                  <a:lnTo>
                    <a:pt x="58" y="576"/>
                  </a:lnTo>
                  <a:lnTo>
                    <a:pt x="60" y="592"/>
                  </a:lnTo>
                  <a:lnTo>
                    <a:pt x="63" y="624"/>
                  </a:lnTo>
                  <a:lnTo>
                    <a:pt x="65" y="651"/>
                  </a:lnTo>
                  <a:lnTo>
                    <a:pt x="67" y="674"/>
                  </a:lnTo>
                  <a:lnTo>
                    <a:pt x="71" y="692"/>
                  </a:lnTo>
                  <a:lnTo>
                    <a:pt x="73" y="724"/>
                  </a:lnTo>
                  <a:lnTo>
                    <a:pt x="75" y="740"/>
                  </a:lnTo>
                  <a:lnTo>
                    <a:pt x="78" y="765"/>
                  </a:lnTo>
                  <a:lnTo>
                    <a:pt x="80" y="783"/>
                  </a:lnTo>
                  <a:lnTo>
                    <a:pt x="82" y="815"/>
                  </a:lnTo>
                  <a:lnTo>
                    <a:pt x="86" y="839"/>
                  </a:lnTo>
                  <a:lnTo>
                    <a:pt x="88" y="866"/>
                  </a:lnTo>
                  <a:lnTo>
                    <a:pt x="91" y="887"/>
                  </a:lnTo>
                  <a:lnTo>
                    <a:pt x="93" y="928"/>
                  </a:lnTo>
                  <a:lnTo>
                    <a:pt x="95" y="941"/>
                  </a:lnTo>
                  <a:lnTo>
                    <a:pt x="98" y="964"/>
                  </a:lnTo>
                  <a:lnTo>
                    <a:pt x="100" y="978"/>
                  </a:lnTo>
                  <a:lnTo>
                    <a:pt x="103" y="1018"/>
                  </a:lnTo>
                  <a:lnTo>
                    <a:pt x="106" y="1050"/>
                  </a:lnTo>
                  <a:lnTo>
                    <a:pt x="108" y="1071"/>
                  </a:lnTo>
                  <a:lnTo>
                    <a:pt x="110" y="1098"/>
                  </a:lnTo>
                  <a:lnTo>
                    <a:pt x="113" y="1125"/>
                  </a:lnTo>
                  <a:lnTo>
                    <a:pt x="115" y="1143"/>
                  </a:lnTo>
                  <a:lnTo>
                    <a:pt x="118" y="1167"/>
                  </a:lnTo>
                  <a:lnTo>
                    <a:pt x="121" y="1182"/>
                  </a:lnTo>
                  <a:lnTo>
                    <a:pt x="123" y="1209"/>
                  </a:lnTo>
                  <a:lnTo>
                    <a:pt x="126" y="1225"/>
                  </a:lnTo>
                  <a:lnTo>
                    <a:pt x="128" y="1255"/>
                  </a:lnTo>
                  <a:lnTo>
                    <a:pt x="130" y="1273"/>
                  </a:lnTo>
                  <a:lnTo>
                    <a:pt x="134" y="1293"/>
                  </a:lnTo>
                  <a:lnTo>
                    <a:pt x="136" y="1321"/>
                  </a:lnTo>
                  <a:lnTo>
                    <a:pt x="138" y="1340"/>
                  </a:lnTo>
                  <a:lnTo>
                    <a:pt x="141" y="1366"/>
                  </a:lnTo>
                  <a:lnTo>
                    <a:pt x="143" y="1402"/>
                  </a:lnTo>
                  <a:lnTo>
                    <a:pt x="145" y="1417"/>
                  </a:lnTo>
                  <a:lnTo>
                    <a:pt x="149" y="1436"/>
                  </a:lnTo>
                  <a:lnTo>
                    <a:pt x="151" y="1459"/>
                  </a:lnTo>
                  <a:lnTo>
                    <a:pt x="153" y="1479"/>
                  </a:lnTo>
                  <a:lnTo>
                    <a:pt x="156" y="1508"/>
                  </a:lnTo>
                  <a:lnTo>
                    <a:pt x="158" y="1540"/>
                  </a:lnTo>
                  <a:lnTo>
                    <a:pt x="161" y="1556"/>
                  </a:lnTo>
                  <a:lnTo>
                    <a:pt x="164" y="1585"/>
                  </a:lnTo>
                  <a:lnTo>
                    <a:pt x="166" y="1599"/>
                  </a:lnTo>
                  <a:lnTo>
                    <a:pt x="169" y="1622"/>
                  </a:lnTo>
                  <a:lnTo>
                    <a:pt x="171" y="1652"/>
                  </a:lnTo>
                  <a:lnTo>
                    <a:pt x="173" y="1672"/>
                  </a:lnTo>
                  <a:lnTo>
                    <a:pt x="176" y="1688"/>
                  </a:lnTo>
                  <a:lnTo>
                    <a:pt x="179" y="1718"/>
                  </a:lnTo>
                  <a:lnTo>
                    <a:pt x="181" y="1745"/>
                  </a:lnTo>
                  <a:lnTo>
                    <a:pt x="184" y="1769"/>
                  </a:lnTo>
                  <a:lnTo>
                    <a:pt x="186" y="1785"/>
                  </a:lnTo>
                  <a:lnTo>
                    <a:pt x="188" y="1812"/>
                  </a:lnTo>
                  <a:lnTo>
                    <a:pt x="191" y="1822"/>
                  </a:lnTo>
                  <a:lnTo>
                    <a:pt x="194" y="1865"/>
                  </a:lnTo>
                  <a:lnTo>
                    <a:pt x="196" y="1889"/>
                  </a:lnTo>
                  <a:lnTo>
                    <a:pt x="199" y="1910"/>
                  </a:lnTo>
                  <a:lnTo>
                    <a:pt x="201" y="1931"/>
                  </a:lnTo>
                  <a:lnTo>
                    <a:pt x="204" y="1960"/>
                  </a:lnTo>
                  <a:lnTo>
                    <a:pt x="206" y="1987"/>
                  </a:lnTo>
                  <a:lnTo>
                    <a:pt x="209" y="2006"/>
                  </a:lnTo>
                  <a:lnTo>
                    <a:pt x="212" y="2037"/>
                  </a:lnTo>
                  <a:lnTo>
                    <a:pt x="214" y="2059"/>
                  </a:lnTo>
                  <a:lnTo>
                    <a:pt x="216" y="2080"/>
                  </a:lnTo>
                  <a:lnTo>
                    <a:pt x="219" y="2094"/>
                  </a:lnTo>
                  <a:lnTo>
                    <a:pt x="221" y="2118"/>
                  </a:lnTo>
                  <a:lnTo>
                    <a:pt x="224" y="2152"/>
                  </a:lnTo>
                  <a:lnTo>
                    <a:pt x="227" y="2173"/>
                  </a:lnTo>
                  <a:lnTo>
                    <a:pt x="229" y="2189"/>
                  </a:lnTo>
                  <a:lnTo>
                    <a:pt x="232" y="2214"/>
                  </a:lnTo>
                  <a:lnTo>
                    <a:pt x="234" y="2232"/>
                  </a:lnTo>
                  <a:lnTo>
                    <a:pt x="236" y="2264"/>
                  </a:lnTo>
                  <a:lnTo>
                    <a:pt x="240" y="2277"/>
                  </a:lnTo>
                  <a:lnTo>
                    <a:pt x="242" y="2307"/>
                  </a:lnTo>
                  <a:lnTo>
                    <a:pt x="244" y="2323"/>
                  </a:lnTo>
                  <a:lnTo>
                    <a:pt x="247" y="2360"/>
                  </a:lnTo>
                  <a:lnTo>
                    <a:pt x="249" y="2391"/>
                  </a:lnTo>
                  <a:lnTo>
                    <a:pt x="251" y="2416"/>
                  </a:lnTo>
                  <a:lnTo>
                    <a:pt x="255" y="2445"/>
                  </a:lnTo>
                  <a:lnTo>
                    <a:pt x="257" y="2480"/>
                  </a:lnTo>
                  <a:lnTo>
                    <a:pt x="259" y="2498"/>
                  </a:lnTo>
                  <a:lnTo>
                    <a:pt x="262" y="2509"/>
                  </a:lnTo>
                  <a:lnTo>
                    <a:pt x="264" y="2536"/>
                  </a:lnTo>
                  <a:lnTo>
                    <a:pt x="266" y="2568"/>
                  </a:lnTo>
                  <a:lnTo>
                    <a:pt x="270" y="2592"/>
                  </a:lnTo>
                  <a:lnTo>
                    <a:pt x="272" y="2629"/>
                  </a:lnTo>
                  <a:lnTo>
                    <a:pt x="274" y="2647"/>
                  </a:lnTo>
                  <a:lnTo>
                    <a:pt x="277" y="2669"/>
                  </a:lnTo>
                  <a:lnTo>
                    <a:pt x="279" y="2699"/>
                  </a:lnTo>
                  <a:lnTo>
                    <a:pt x="282" y="2715"/>
                  </a:lnTo>
                  <a:lnTo>
                    <a:pt x="285" y="2741"/>
                  </a:lnTo>
                  <a:lnTo>
                    <a:pt x="287" y="2770"/>
                  </a:lnTo>
                  <a:lnTo>
                    <a:pt x="290" y="2794"/>
                  </a:lnTo>
                  <a:lnTo>
                    <a:pt x="292" y="2815"/>
                  </a:lnTo>
                  <a:lnTo>
                    <a:pt x="294" y="2837"/>
                  </a:lnTo>
                  <a:lnTo>
                    <a:pt x="297" y="2861"/>
                  </a:lnTo>
                  <a:lnTo>
                    <a:pt x="300" y="2890"/>
                  </a:lnTo>
                  <a:lnTo>
                    <a:pt x="302" y="2906"/>
                  </a:lnTo>
                  <a:lnTo>
                    <a:pt x="305" y="2930"/>
                  </a:lnTo>
                  <a:lnTo>
                    <a:pt x="307" y="2965"/>
                  </a:lnTo>
                  <a:lnTo>
                    <a:pt x="309" y="2992"/>
                  </a:lnTo>
                  <a:lnTo>
                    <a:pt x="312" y="3005"/>
                  </a:lnTo>
                  <a:lnTo>
                    <a:pt x="315" y="302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4" name="Freeform 88"/>
            <p:cNvSpPr>
              <a:spLocks noChangeAspect="1"/>
            </p:cNvSpPr>
            <p:nvPr/>
          </p:nvSpPr>
          <p:spPr bwMode="auto">
            <a:xfrm>
              <a:off x="2285" y="2704"/>
              <a:ext cx="53" cy="317"/>
            </a:xfrm>
            <a:custGeom>
              <a:avLst/>
              <a:gdLst>
                <a:gd name="T0" fmla="*/ 0 w 317"/>
                <a:gd name="T1" fmla="*/ 0 h 2110"/>
                <a:gd name="T2" fmla="*/ 0 w 317"/>
                <a:gd name="T3" fmla="*/ 0 h 2110"/>
                <a:gd name="T4" fmla="*/ 0 w 317"/>
                <a:gd name="T5" fmla="*/ 0 h 2110"/>
                <a:gd name="T6" fmla="*/ 0 w 317"/>
                <a:gd name="T7" fmla="*/ 0 h 2110"/>
                <a:gd name="T8" fmla="*/ 0 w 317"/>
                <a:gd name="T9" fmla="*/ 0 h 2110"/>
                <a:gd name="T10" fmla="*/ 0 w 317"/>
                <a:gd name="T11" fmla="*/ 0 h 2110"/>
                <a:gd name="T12" fmla="*/ 0 w 317"/>
                <a:gd name="T13" fmla="*/ 0 h 2110"/>
                <a:gd name="T14" fmla="*/ 0 w 317"/>
                <a:gd name="T15" fmla="*/ 0 h 2110"/>
                <a:gd name="T16" fmla="*/ 0 w 317"/>
                <a:gd name="T17" fmla="*/ 0 h 2110"/>
                <a:gd name="T18" fmla="*/ 0 w 317"/>
                <a:gd name="T19" fmla="*/ 0 h 2110"/>
                <a:gd name="T20" fmla="*/ 0 w 317"/>
                <a:gd name="T21" fmla="*/ 0 h 2110"/>
                <a:gd name="T22" fmla="*/ 0 w 317"/>
                <a:gd name="T23" fmla="*/ 0 h 2110"/>
                <a:gd name="T24" fmla="*/ 0 w 317"/>
                <a:gd name="T25" fmla="*/ 0 h 2110"/>
                <a:gd name="T26" fmla="*/ 0 w 317"/>
                <a:gd name="T27" fmla="*/ 0 h 2110"/>
                <a:gd name="T28" fmla="*/ 0 w 317"/>
                <a:gd name="T29" fmla="*/ 0 h 2110"/>
                <a:gd name="T30" fmla="*/ 0 w 317"/>
                <a:gd name="T31" fmla="*/ 0 h 2110"/>
                <a:gd name="T32" fmla="*/ 0 w 317"/>
                <a:gd name="T33" fmla="*/ 0 h 2110"/>
                <a:gd name="T34" fmla="*/ 0 w 317"/>
                <a:gd name="T35" fmla="*/ 0 h 2110"/>
                <a:gd name="T36" fmla="*/ 0 w 317"/>
                <a:gd name="T37" fmla="*/ 0 h 2110"/>
                <a:gd name="T38" fmla="*/ 0 w 317"/>
                <a:gd name="T39" fmla="*/ 0 h 2110"/>
                <a:gd name="T40" fmla="*/ 0 w 317"/>
                <a:gd name="T41" fmla="*/ 0 h 2110"/>
                <a:gd name="T42" fmla="*/ 0 w 317"/>
                <a:gd name="T43" fmla="*/ 0 h 2110"/>
                <a:gd name="T44" fmla="*/ 0 w 317"/>
                <a:gd name="T45" fmla="*/ 0 h 2110"/>
                <a:gd name="T46" fmla="*/ 0 w 317"/>
                <a:gd name="T47" fmla="*/ 0 h 2110"/>
                <a:gd name="T48" fmla="*/ 0 w 317"/>
                <a:gd name="T49" fmla="*/ 0 h 2110"/>
                <a:gd name="T50" fmla="*/ 0 w 317"/>
                <a:gd name="T51" fmla="*/ 0 h 2110"/>
                <a:gd name="T52" fmla="*/ 0 w 317"/>
                <a:gd name="T53" fmla="*/ 0 h 2110"/>
                <a:gd name="T54" fmla="*/ 0 w 317"/>
                <a:gd name="T55" fmla="*/ 0 h 2110"/>
                <a:gd name="T56" fmla="*/ 0 w 317"/>
                <a:gd name="T57" fmla="*/ 0 h 2110"/>
                <a:gd name="T58" fmla="*/ 0 w 317"/>
                <a:gd name="T59" fmla="*/ 0 h 2110"/>
                <a:gd name="T60" fmla="*/ 0 w 317"/>
                <a:gd name="T61" fmla="*/ 0 h 2110"/>
                <a:gd name="T62" fmla="*/ 0 w 317"/>
                <a:gd name="T63" fmla="*/ 0 h 2110"/>
                <a:gd name="T64" fmla="*/ 0 w 317"/>
                <a:gd name="T65" fmla="*/ 0 h 2110"/>
                <a:gd name="T66" fmla="*/ 0 w 317"/>
                <a:gd name="T67" fmla="*/ 0 h 2110"/>
                <a:gd name="T68" fmla="*/ 0 w 317"/>
                <a:gd name="T69" fmla="*/ 0 h 2110"/>
                <a:gd name="T70" fmla="*/ 0 w 317"/>
                <a:gd name="T71" fmla="*/ 0 h 2110"/>
                <a:gd name="T72" fmla="*/ 0 w 317"/>
                <a:gd name="T73" fmla="*/ 0 h 2110"/>
                <a:gd name="T74" fmla="*/ 0 w 317"/>
                <a:gd name="T75" fmla="*/ 0 h 2110"/>
                <a:gd name="T76" fmla="*/ 0 w 317"/>
                <a:gd name="T77" fmla="*/ 0 h 2110"/>
                <a:gd name="T78" fmla="*/ 0 w 317"/>
                <a:gd name="T79" fmla="*/ 0 h 2110"/>
                <a:gd name="T80" fmla="*/ 0 w 317"/>
                <a:gd name="T81" fmla="*/ 0 h 2110"/>
                <a:gd name="T82" fmla="*/ 0 w 317"/>
                <a:gd name="T83" fmla="*/ 0 h 2110"/>
                <a:gd name="T84" fmla="*/ 0 w 317"/>
                <a:gd name="T85" fmla="*/ 0 h 2110"/>
                <a:gd name="T86" fmla="*/ 0 w 317"/>
                <a:gd name="T87" fmla="*/ 0 h 2110"/>
                <a:gd name="T88" fmla="*/ 0 w 317"/>
                <a:gd name="T89" fmla="*/ 0 h 2110"/>
                <a:gd name="T90" fmla="*/ 0 w 317"/>
                <a:gd name="T91" fmla="*/ 0 h 2110"/>
                <a:gd name="T92" fmla="*/ 0 w 317"/>
                <a:gd name="T93" fmla="*/ 0 h 2110"/>
                <a:gd name="T94" fmla="*/ 0 w 317"/>
                <a:gd name="T95" fmla="*/ 0 h 2110"/>
                <a:gd name="T96" fmla="*/ 0 w 317"/>
                <a:gd name="T97" fmla="*/ 0 h 2110"/>
                <a:gd name="T98" fmla="*/ 0 w 317"/>
                <a:gd name="T99" fmla="*/ 0 h 2110"/>
                <a:gd name="T100" fmla="*/ 0 w 317"/>
                <a:gd name="T101" fmla="*/ 0 h 2110"/>
                <a:gd name="T102" fmla="*/ 0 w 317"/>
                <a:gd name="T103" fmla="*/ 0 h 2110"/>
                <a:gd name="T104" fmla="*/ 0 w 317"/>
                <a:gd name="T105" fmla="*/ 0 h 2110"/>
                <a:gd name="T106" fmla="*/ 0 w 317"/>
                <a:gd name="T107" fmla="*/ 0 h 2110"/>
                <a:gd name="T108" fmla="*/ 0 w 317"/>
                <a:gd name="T109" fmla="*/ 0 h 2110"/>
                <a:gd name="T110" fmla="*/ 0 w 317"/>
                <a:gd name="T111" fmla="*/ 0 h 2110"/>
                <a:gd name="T112" fmla="*/ 0 w 317"/>
                <a:gd name="T113" fmla="*/ 0 h 2110"/>
                <a:gd name="T114" fmla="*/ 0 w 317"/>
                <a:gd name="T115" fmla="*/ 0 h 2110"/>
                <a:gd name="T116" fmla="*/ 0 w 317"/>
                <a:gd name="T117" fmla="*/ 0 h 2110"/>
                <a:gd name="T118" fmla="*/ 0 w 317"/>
                <a:gd name="T119" fmla="*/ 0 h 2110"/>
                <a:gd name="T120" fmla="*/ 0 w 317"/>
                <a:gd name="T121" fmla="*/ 0 h 2110"/>
                <a:gd name="T122" fmla="*/ 0 w 317"/>
                <a:gd name="T123" fmla="*/ 0 h 2110"/>
                <a:gd name="T124" fmla="*/ 0 w 317"/>
                <a:gd name="T125" fmla="*/ 0 h 2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17" h="2110">
                  <a:moveTo>
                    <a:pt x="0" y="0"/>
                  </a:moveTo>
                  <a:lnTo>
                    <a:pt x="3" y="16"/>
                  </a:lnTo>
                  <a:lnTo>
                    <a:pt x="5" y="48"/>
                  </a:lnTo>
                  <a:lnTo>
                    <a:pt x="7" y="73"/>
                  </a:lnTo>
                  <a:lnTo>
                    <a:pt x="10" y="98"/>
                  </a:lnTo>
                  <a:lnTo>
                    <a:pt x="12" y="118"/>
                  </a:lnTo>
                  <a:lnTo>
                    <a:pt x="14" y="139"/>
                  </a:lnTo>
                  <a:lnTo>
                    <a:pt x="18" y="162"/>
                  </a:lnTo>
                  <a:lnTo>
                    <a:pt x="20" y="182"/>
                  </a:lnTo>
                  <a:lnTo>
                    <a:pt x="22" y="205"/>
                  </a:lnTo>
                  <a:lnTo>
                    <a:pt x="25" y="232"/>
                  </a:lnTo>
                  <a:lnTo>
                    <a:pt x="27" y="250"/>
                  </a:lnTo>
                  <a:lnTo>
                    <a:pt x="29" y="275"/>
                  </a:lnTo>
                  <a:lnTo>
                    <a:pt x="33" y="309"/>
                  </a:lnTo>
                  <a:lnTo>
                    <a:pt x="35" y="328"/>
                  </a:lnTo>
                  <a:lnTo>
                    <a:pt x="38" y="352"/>
                  </a:lnTo>
                  <a:lnTo>
                    <a:pt x="40" y="381"/>
                  </a:lnTo>
                  <a:lnTo>
                    <a:pt x="42" y="411"/>
                  </a:lnTo>
                  <a:lnTo>
                    <a:pt x="46" y="432"/>
                  </a:lnTo>
                  <a:lnTo>
                    <a:pt x="48" y="456"/>
                  </a:lnTo>
                  <a:lnTo>
                    <a:pt x="50" y="495"/>
                  </a:lnTo>
                  <a:lnTo>
                    <a:pt x="53" y="514"/>
                  </a:lnTo>
                  <a:lnTo>
                    <a:pt x="55" y="527"/>
                  </a:lnTo>
                  <a:lnTo>
                    <a:pt x="57" y="552"/>
                  </a:lnTo>
                  <a:lnTo>
                    <a:pt x="61" y="573"/>
                  </a:lnTo>
                  <a:lnTo>
                    <a:pt x="63" y="602"/>
                  </a:lnTo>
                  <a:lnTo>
                    <a:pt x="65" y="624"/>
                  </a:lnTo>
                  <a:lnTo>
                    <a:pt x="68" y="642"/>
                  </a:lnTo>
                  <a:lnTo>
                    <a:pt x="70" y="674"/>
                  </a:lnTo>
                  <a:lnTo>
                    <a:pt x="72" y="701"/>
                  </a:lnTo>
                  <a:lnTo>
                    <a:pt x="75" y="717"/>
                  </a:lnTo>
                  <a:lnTo>
                    <a:pt x="78" y="735"/>
                  </a:lnTo>
                  <a:lnTo>
                    <a:pt x="81" y="760"/>
                  </a:lnTo>
                  <a:lnTo>
                    <a:pt x="83" y="776"/>
                  </a:lnTo>
                  <a:lnTo>
                    <a:pt x="85" y="799"/>
                  </a:lnTo>
                  <a:lnTo>
                    <a:pt x="88" y="810"/>
                  </a:lnTo>
                  <a:lnTo>
                    <a:pt x="90" y="823"/>
                  </a:lnTo>
                  <a:lnTo>
                    <a:pt x="93" y="831"/>
                  </a:lnTo>
                  <a:lnTo>
                    <a:pt x="96" y="853"/>
                  </a:lnTo>
                  <a:lnTo>
                    <a:pt x="98" y="865"/>
                  </a:lnTo>
                  <a:lnTo>
                    <a:pt x="101" y="879"/>
                  </a:lnTo>
                  <a:lnTo>
                    <a:pt x="103" y="898"/>
                  </a:lnTo>
                  <a:lnTo>
                    <a:pt x="105" y="917"/>
                  </a:lnTo>
                  <a:lnTo>
                    <a:pt x="109" y="935"/>
                  </a:lnTo>
                  <a:lnTo>
                    <a:pt x="111" y="953"/>
                  </a:lnTo>
                  <a:lnTo>
                    <a:pt x="114" y="969"/>
                  </a:lnTo>
                  <a:lnTo>
                    <a:pt x="116" y="989"/>
                  </a:lnTo>
                  <a:lnTo>
                    <a:pt x="118" y="1010"/>
                  </a:lnTo>
                  <a:lnTo>
                    <a:pt x="121" y="1023"/>
                  </a:lnTo>
                  <a:lnTo>
                    <a:pt x="124" y="1039"/>
                  </a:lnTo>
                  <a:lnTo>
                    <a:pt x="126" y="1060"/>
                  </a:lnTo>
                  <a:lnTo>
                    <a:pt x="129" y="1082"/>
                  </a:lnTo>
                  <a:lnTo>
                    <a:pt x="131" y="1094"/>
                  </a:lnTo>
                  <a:lnTo>
                    <a:pt x="134" y="1108"/>
                  </a:lnTo>
                  <a:lnTo>
                    <a:pt x="136" y="1127"/>
                  </a:lnTo>
                  <a:lnTo>
                    <a:pt x="139" y="1140"/>
                  </a:lnTo>
                  <a:lnTo>
                    <a:pt x="142" y="1153"/>
                  </a:lnTo>
                  <a:lnTo>
                    <a:pt x="144" y="1167"/>
                  </a:lnTo>
                  <a:lnTo>
                    <a:pt x="146" y="1183"/>
                  </a:lnTo>
                  <a:lnTo>
                    <a:pt x="149" y="1196"/>
                  </a:lnTo>
                  <a:lnTo>
                    <a:pt x="151" y="1214"/>
                  </a:lnTo>
                  <a:lnTo>
                    <a:pt x="155" y="1230"/>
                  </a:lnTo>
                  <a:lnTo>
                    <a:pt x="157" y="1246"/>
                  </a:lnTo>
                  <a:lnTo>
                    <a:pt x="159" y="1260"/>
                  </a:lnTo>
                  <a:lnTo>
                    <a:pt x="162" y="1276"/>
                  </a:lnTo>
                  <a:lnTo>
                    <a:pt x="164" y="1292"/>
                  </a:lnTo>
                  <a:lnTo>
                    <a:pt x="166" y="1303"/>
                  </a:lnTo>
                  <a:lnTo>
                    <a:pt x="170" y="1316"/>
                  </a:lnTo>
                  <a:lnTo>
                    <a:pt x="172" y="1329"/>
                  </a:lnTo>
                  <a:lnTo>
                    <a:pt x="175" y="1350"/>
                  </a:lnTo>
                  <a:lnTo>
                    <a:pt x="177" y="1372"/>
                  </a:lnTo>
                  <a:lnTo>
                    <a:pt x="179" y="1386"/>
                  </a:lnTo>
                  <a:lnTo>
                    <a:pt x="182" y="1398"/>
                  </a:lnTo>
                  <a:lnTo>
                    <a:pt x="185" y="1412"/>
                  </a:lnTo>
                  <a:lnTo>
                    <a:pt x="188" y="1428"/>
                  </a:lnTo>
                  <a:lnTo>
                    <a:pt x="190" y="1441"/>
                  </a:lnTo>
                  <a:lnTo>
                    <a:pt x="192" y="1459"/>
                  </a:lnTo>
                  <a:lnTo>
                    <a:pt x="195" y="1475"/>
                  </a:lnTo>
                  <a:lnTo>
                    <a:pt x="197" y="1495"/>
                  </a:lnTo>
                  <a:lnTo>
                    <a:pt x="200" y="1511"/>
                  </a:lnTo>
                  <a:lnTo>
                    <a:pt x="203" y="1524"/>
                  </a:lnTo>
                  <a:lnTo>
                    <a:pt x="205" y="1534"/>
                  </a:lnTo>
                  <a:lnTo>
                    <a:pt x="208" y="1556"/>
                  </a:lnTo>
                  <a:lnTo>
                    <a:pt x="210" y="1570"/>
                  </a:lnTo>
                  <a:lnTo>
                    <a:pt x="212" y="1590"/>
                  </a:lnTo>
                  <a:lnTo>
                    <a:pt x="216" y="1598"/>
                  </a:lnTo>
                  <a:lnTo>
                    <a:pt x="218" y="1614"/>
                  </a:lnTo>
                  <a:lnTo>
                    <a:pt x="220" y="1625"/>
                  </a:lnTo>
                  <a:lnTo>
                    <a:pt x="223" y="1643"/>
                  </a:lnTo>
                  <a:lnTo>
                    <a:pt x="225" y="1659"/>
                  </a:lnTo>
                  <a:lnTo>
                    <a:pt x="229" y="1681"/>
                  </a:lnTo>
                  <a:lnTo>
                    <a:pt x="231" y="1697"/>
                  </a:lnTo>
                  <a:lnTo>
                    <a:pt x="233" y="1715"/>
                  </a:lnTo>
                  <a:lnTo>
                    <a:pt x="236" y="1726"/>
                  </a:lnTo>
                  <a:lnTo>
                    <a:pt x="238" y="1740"/>
                  </a:lnTo>
                  <a:lnTo>
                    <a:pt x="241" y="1753"/>
                  </a:lnTo>
                  <a:lnTo>
                    <a:pt x="243" y="1766"/>
                  </a:lnTo>
                  <a:lnTo>
                    <a:pt x="246" y="1777"/>
                  </a:lnTo>
                  <a:lnTo>
                    <a:pt x="249" y="1788"/>
                  </a:lnTo>
                  <a:lnTo>
                    <a:pt x="251" y="1804"/>
                  </a:lnTo>
                  <a:lnTo>
                    <a:pt x="253" y="1811"/>
                  </a:lnTo>
                  <a:lnTo>
                    <a:pt x="256" y="1827"/>
                  </a:lnTo>
                  <a:lnTo>
                    <a:pt x="258" y="1838"/>
                  </a:lnTo>
                  <a:lnTo>
                    <a:pt x="262" y="1851"/>
                  </a:lnTo>
                  <a:lnTo>
                    <a:pt x="264" y="1862"/>
                  </a:lnTo>
                  <a:lnTo>
                    <a:pt x="266" y="1876"/>
                  </a:lnTo>
                  <a:lnTo>
                    <a:pt x="269" y="1886"/>
                  </a:lnTo>
                  <a:lnTo>
                    <a:pt x="271" y="1897"/>
                  </a:lnTo>
                  <a:lnTo>
                    <a:pt x="275" y="1910"/>
                  </a:lnTo>
                  <a:lnTo>
                    <a:pt x="277" y="1918"/>
                  </a:lnTo>
                  <a:lnTo>
                    <a:pt x="279" y="1931"/>
                  </a:lnTo>
                  <a:lnTo>
                    <a:pt x="282" y="1950"/>
                  </a:lnTo>
                  <a:lnTo>
                    <a:pt x="284" y="1963"/>
                  </a:lnTo>
                  <a:lnTo>
                    <a:pt x="287" y="1971"/>
                  </a:lnTo>
                  <a:lnTo>
                    <a:pt x="289" y="1982"/>
                  </a:lnTo>
                  <a:lnTo>
                    <a:pt x="292" y="1990"/>
                  </a:lnTo>
                  <a:lnTo>
                    <a:pt x="295" y="2008"/>
                  </a:lnTo>
                  <a:lnTo>
                    <a:pt x="297" y="2019"/>
                  </a:lnTo>
                  <a:lnTo>
                    <a:pt x="300" y="2028"/>
                  </a:lnTo>
                  <a:lnTo>
                    <a:pt x="302" y="2044"/>
                  </a:lnTo>
                  <a:lnTo>
                    <a:pt x="304" y="2054"/>
                  </a:lnTo>
                  <a:lnTo>
                    <a:pt x="308" y="2062"/>
                  </a:lnTo>
                  <a:lnTo>
                    <a:pt x="310" y="2072"/>
                  </a:lnTo>
                  <a:lnTo>
                    <a:pt x="313" y="2083"/>
                  </a:lnTo>
                  <a:lnTo>
                    <a:pt x="315" y="2099"/>
                  </a:lnTo>
                  <a:lnTo>
                    <a:pt x="317" y="211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5" name="Freeform 89"/>
            <p:cNvSpPr>
              <a:spLocks noChangeAspect="1"/>
            </p:cNvSpPr>
            <p:nvPr/>
          </p:nvSpPr>
          <p:spPr bwMode="auto">
            <a:xfrm>
              <a:off x="2338" y="3021"/>
              <a:ext cx="53" cy="175"/>
            </a:xfrm>
            <a:custGeom>
              <a:avLst/>
              <a:gdLst>
                <a:gd name="T0" fmla="*/ 0 w 321"/>
                <a:gd name="T1" fmla="*/ 0 h 1162"/>
                <a:gd name="T2" fmla="*/ 0 w 321"/>
                <a:gd name="T3" fmla="*/ 0 h 1162"/>
                <a:gd name="T4" fmla="*/ 0 w 321"/>
                <a:gd name="T5" fmla="*/ 0 h 1162"/>
                <a:gd name="T6" fmla="*/ 0 w 321"/>
                <a:gd name="T7" fmla="*/ 0 h 1162"/>
                <a:gd name="T8" fmla="*/ 0 w 321"/>
                <a:gd name="T9" fmla="*/ 0 h 1162"/>
                <a:gd name="T10" fmla="*/ 0 w 321"/>
                <a:gd name="T11" fmla="*/ 0 h 1162"/>
                <a:gd name="T12" fmla="*/ 0 w 321"/>
                <a:gd name="T13" fmla="*/ 0 h 1162"/>
                <a:gd name="T14" fmla="*/ 0 w 321"/>
                <a:gd name="T15" fmla="*/ 0 h 1162"/>
                <a:gd name="T16" fmla="*/ 0 w 321"/>
                <a:gd name="T17" fmla="*/ 0 h 1162"/>
                <a:gd name="T18" fmla="*/ 0 w 321"/>
                <a:gd name="T19" fmla="*/ 0 h 1162"/>
                <a:gd name="T20" fmla="*/ 0 w 321"/>
                <a:gd name="T21" fmla="*/ 0 h 1162"/>
                <a:gd name="T22" fmla="*/ 0 w 321"/>
                <a:gd name="T23" fmla="*/ 0 h 1162"/>
                <a:gd name="T24" fmla="*/ 0 w 321"/>
                <a:gd name="T25" fmla="*/ 0 h 1162"/>
                <a:gd name="T26" fmla="*/ 0 w 321"/>
                <a:gd name="T27" fmla="*/ 0 h 1162"/>
                <a:gd name="T28" fmla="*/ 0 w 321"/>
                <a:gd name="T29" fmla="*/ 0 h 1162"/>
                <a:gd name="T30" fmla="*/ 0 w 321"/>
                <a:gd name="T31" fmla="*/ 0 h 1162"/>
                <a:gd name="T32" fmla="*/ 0 w 321"/>
                <a:gd name="T33" fmla="*/ 0 h 1162"/>
                <a:gd name="T34" fmla="*/ 0 w 321"/>
                <a:gd name="T35" fmla="*/ 0 h 1162"/>
                <a:gd name="T36" fmla="*/ 0 w 321"/>
                <a:gd name="T37" fmla="*/ 0 h 1162"/>
                <a:gd name="T38" fmla="*/ 0 w 321"/>
                <a:gd name="T39" fmla="*/ 0 h 1162"/>
                <a:gd name="T40" fmla="*/ 0 w 321"/>
                <a:gd name="T41" fmla="*/ 0 h 1162"/>
                <a:gd name="T42" fmla="*/ 0 w 321"/>
                <a:gd name="T43" fmla="*/ 0 h 1162"/>
                <a:gd name="T44" fmla="*/ 0 w 321"/>
                <a:gd name="T45" fmla="*/ 0 h 1162"/>
                <a:gd name="T46" fmla="*/ 0 w 321"/>
                <a:gd name="T47" fmla="*/ 0 h 1162"/>
                <a:gd name="T48" fmla="*/ 0 w 321"/>
                <a:gd name="T49" fmla="*/ 0 h 1162"/>
                <a:gd name="T50" fmla="*/ 0 w 321"/>
                <a:gd name="T51" fmla="*/ 0 h 1162"/>
                <a:gd name="T52" fmla="*/ 0 w 321"/>
                <a:gd name="T53" fmla="*/ 0 h 1162"/>
                <a:gd name="T54" fmla="*/ 0 w 321"/>
                <a:gd name="T55" fmla="*/ 0 h 1162"/>
                <a:gd name="T56" fmla="*/ 0 w 321"/>
                <a:gd name="T57" fmla="*/ 0 h 1162"/>
                <a:gd name="T58" fmla="*/ 0 w 321"/>
                <a:gd name="T59" fmla="*/ 0 h 1162"/>
                <a:gd name="T60" fmla="*/ 0 w 321"/>
                <a:gd name="T61" fmla="*/ 0 h 1162"/>
                <a:gd name="T62" fmla="*/ 0 w 321"/>
                <a:gd name="T63" fmla="*/ 0 h 1162"/>
                <a:gd name="T64" fmla="*/ 0 w 321"/>
                <a:gd name="T65" fmla="*/ 0 h 1162"/>
                <a:gd name="T66" fmla="*/ 0 w 321"/>
                <a:gd name="T67" fmla="*/ 0 h 1162"/>
                <a:gd name="T68" fmla="*/ 0 w 321"/>
                <a:gd name="T69" fmla="*/ 0 h 1162"/>
                <a:gd name="T70" fmla="*/ 0 w 321"/>
                <a:gd name="T71" fmla="*/ 0 h 1162"/>
                <a:gd name="T72" fmla="*/ 0 w 321"/>
                <a:gd name="T73" fmla="*/ 0 h 1162"/>
                <a:gd name="T74" fmla="*/ 0 w 321"/>
                <a:gd name="T75" fmla="*/ 0 h 1162"/>
                <a:gd name="T76" fmla="*/ 0 w 321"/>
                <a:gd name="T77" fmla="*/ 0 h 1162"/>
                <a:gd name="T78" fmla="*/ 0 w 321"/>
                <a:gd name="T79" fmla="*/ 0 h 1162"/>
                <a:gd name="T80" fmla="*/ 0 w 321"/>
                <a:gd name="T81" fmla="*/ 0 h 1162"/>
                <a:gd name="T82" fmla="*/ 0 w 321"/>
                <a:gd name="T83" fmla="*/ 0 h 1162"/>
                <a:gd name="T84" fmla="*/ 0 w 321"/>
                <a:gd name="T85" fmla="*/ 0 h 1162"/>
                <a:gd name="T86" fmla="*/ 0 w 321"/>
                <a:gd name="T87" fmla="*/ 0 h 1162"/>
                <a:gd name="T88" fmla="*/ 0 w 321"/>
                <a:gd name="T89" fmla="*/ 0 h 1162"/>
                <a:gd name="T90" fmla="*/ 0 w 321"/>
                <a:gd name="T91" fmla="*/ 0 h 1162"/>
                <a:gd name="T92" fmla="*/ 0 w 321"/>
                <a:gd name="T93" fmla="*/ 0 h 1162"/>
                <a:gd name="T94" fmla="*/ 0 w 321"/>
                <a:gd name="T95" fmla="*/ 0 h 1162"/>
                <a:gd name="T96" fmla="*/ 0 w 321"/>
                <a:gd name="T97" fmla="*/ 0 h 1162"/>
                <a:gd name="T98" fmla="*/ 0 w 321"/>
                <a:gd name="T99" fmla="*/ 0 h 1162"/>
                <a:gd name="T100" fmla="*/ 0 w 321"/>
                <a:gd name="T101" fmla="*/ 0 h 1162"/>
                <a:gd name="T102" fmla="*/ 0 w 321"/>
                <a:gd name="T103" fmla="*/ 0 h 1162"/>
                <a:gd name="T104" fmla="*/ 0 w 321"/>
                <a:gd name="T105" fmla="*/ 0 h 1162"/>
                <a:gd name="T106" fmla="*/ 0 w 321"/>
                <a:gd name="T107" fmla="*/ 0 h 1162"/>
                <a:gd name="T108" fmla="*/ 0 w 321"/>
                <a:gd name="T109" fmla="*/ 0 h 1162"/>
                <a:gd name="T110" fmla="*/ 0 w 321"/>
                <a:gd name="T111" fmla="*/ 0 h 1162"/>
                <a:gd name="T112" fmla="*/ 0 w 321"/>
                <a:gd name="T113" fmla="*/ 0 h 1162"/>
                <a:gd name="T114" fmla="*/ 0 w 321"/>
                <a:gd name="T115" fmla="*/ 0 h 1162"/>
                <a:gd name="T116" fmla="*/ 0 w 321"/>
                <a:gd name="T117" fmla="*/ 0 h 1162"/>
                <a:gd name="T118" fmla="*/ 0 w 321"/>
                <a:gd name="T119" fmla="*/ 0 h 1162"/>
                <a:gd name="T120" fmla="*/ 0 w 321"/>
                <a:gd name="T121" fmla="*/ 0 h 1162"/>
                <a:gd name="T122" fmla="*/ 0 w 321"/>
                <a:gd name="T123" fmla="*/ 0 h 1162"/>
                <a:gd name="T124" fmla="*/ 0 w 321"/>
                <a:gd name="T125" fmla="*/ 0 h 11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1" h="1162">
                  <a:moveTo>
                    <a:pt x="0" y="0"/>
                  </a:moveTo>
                  <a:lnTo>
                    <a:pt x="4" y="13"/>
                  </a:lnTo>
                  <a:lnTo>
                    <a:pt x="6" y="23"/>
                  </a:lnTo>
                  <a:lnTo>
                    <a:pt x="8" y="37"/>
                  </a:lnTo>
                  <a:lnTo>
                    <a:pt x="11" y="45"/>
                  </a:lnTo>
                  <a:lnTo>
                    <a:pt x="13" y="59"/>
                  </a:lnTo>
                  <a:lnTo>
                    <a:pt x="16" y="72"/>
                  </a:lnTo>
                  <a:lnTo>
                    <a:pt x="19" y="80"/>
                  </a:lnTo>
                  <a:lnTo>
                    <a:pt x="21" y="93"/>
                  </a:lnTo>
                  <a:lnTo>
                    <a:pt x="24" y="104"/>
                  </a:lnTo>
                  <a:lnTo>
                    <a:pt x="26" y="114"/>
                  </a:lnTo>
                  <a:lnTo>
                    <a:pt x="29" y="123"/>
                  </a:lnTo>
                  <a:lnTo>
                    <a:pt x="31" y="128"/>
                  </a:lnTo>
                  <a:lnTo>
                    <a:pt x="33" y="141"/>
                  </a:lnTo>
                  <a:lnTo>
                    <a:pt x="37" y="152"/>
                  </a:lnTo>
                  <a:lnTo>
                    <a:pt x="39" y="165"/>
                  </a:lnTo>
                  <a:lnTo>
                    <a:pt x="42" y="175"/>
                  </a:lnTo>
                  <a:lnTo>
                    <a:pt x="44" y="184"/>
                  </a:lnTo>
                  <a:lnTo>
                    <a:pt x="46" y="195"/>
                  </a:lnTo>
                  <a:lnTo>
                    <a:pt x="50" y="205"/>
                  </a:lnTo>
                  <a:lnTo>
                    <a:pt x="52" y="218"/>
                  </a:lnTo>
                  <a:lnTo>
                    <a:pt x="55" y="229"/>
                  </a:lnTo>
                  <a:lnTo>
                    <a:pt x="57" y="240"/>
                  </a:lnTo>
                  <a:lnTo>
                    <a:pt x="59" y="250"/>
                  </a:lnTo>
                  <a:lnTo>
                    <a:pt x="62" y="261"/>
                  </a:lnTo>
                  <a:lnTo>
                    <a:pt x="65" y="274"/>
                  </a:lnTo>
                  <a:lnTo>
                    <a:pt x="68" y="285"/>
                  </a:lnTo>
                  <a:lnTo>
                    <a:pt x="70" y="293"/>
                  </a:lnTo>
                  <a:lnTo>
                    <a:pt x="72" y="301"/>
                  </a:lnTo>
                  <a:lnTo>
                    <a:pt x="75" y="311"/>
                  </a:lnTo>
                  <a:lnTo>
                    <a:pt x="77" y="317"/>
                  </a:lnTo>
                  <a:lnTo>
                    <a:pt x="81" y="331"/>
                  </a:lnTo>
                  <a:lnTo>
                    <a:pt x="83" y="338"/>
                  </a:lnTo>
                  <a:lnTo>
                    <a:pt x="85" y="349"/>
                  </a:lnTo>
                  <a:lnTo>
                    <a:pt x="88" y="357"/>
                  </a:lnTo>
                  <a:lnTo>
                    <a:pt x="90" y="368"/>
                  </a:lnTo>
                  <a:lnTo>
                    <a:pt x="93" y="376"/>
                  </a:lnTo>
                  <a:lnTo>
                    <a:pt x="96" y="386"/>
                  </a:lnTo>
                  <a:lnTo>
                    <a:pt x="98" y="397"/>
                  </a:lnTo>
                  <a:lnTo>
                    <a:pt x="101" y="408"/>
                  </a:lnTo>
                  <a:lnTo>
                    <a:pt x="103" y="415"/>
                  </a:lnTo>
                  <a:lnTo>
                    <a:pt x="106" y="424"/>
                  </a:lnTo>
                  <a:lnTo>
                    <a:pt x="108" y="436"/>
                  </a:lnTo>
                  <a:lnTo>
                    <a:pt x="111" y="442"/>
                  </a:lnTo>
                  <a:lnTo>
                    <a:pt x="114" y="453"/>
                  </a:lnTo>
                  <a:lnTo>
                    <a:pt x="116" y="461"/>
                  </a:lnTo>
                  <a:lnTo>
                    <a:pt x="119" y="474"/>
                  </a:lnTo>
                  <a:lnTo>
                    <a:pt x="121" y="485"/>
                  </a:lnTo>
                  <a:lnTo>
                    <a:pt x="123" y="490"/>
                  </a:lnTo>
                  <a:lnTo>
                    <a:pt x="127" y="504"/>
                  </a:lnTo>
                  <a:lnTo>
                    <a:pt x="129" y="511"/>
                  </a:lnTo>
                  <a:lnTo>
                    <a:pt x="132" y="520"/>
                  </a:lnTo>
                  <a:lnTo>
                    <a:pt x="134" y="531"/>
                  </a:lnTo>
                  <a:lnTo>
                    <a:pt x="136" y="543"/>
                  </a:lnTo>
                  <a:lnTo>
                    <a:pt x="139" y="549"/>
                  </a:lnTo>
                  <a:lnTo>
                    <a:pt x="142" y="562"/>
                  </a:lnTo>
                  <a:lnTo>
                    <a:pt x="145" y="570"/>
                  </a:lnTo>
                  <a:lnTo>
                    <a:pt x="147" y="578"/>
                  </a:lnTo>
                  <a:lnTo>
                    <a:pt x="149" y="586"/>
                  </a:lnTo>
                  <a:lnTo>
                    <a:pt x="152" y="592"/>
                  </a:lnTo>
                  <a:lnTo>
                    <a:pt x="154" y="604"/>
                  </a:lnTo>
                  <a:lnTo>
                    <a:pt x="158" y="613"/>
                  </a:lnTo>
                  <a:lnTo>
                    <a:pt x="160" y="624"/>
                  </a:lnTo>
                  <a:lnTo>
                    <a:pt x="162" y="631"/>
                  </a:lnTo>
                  <a:lnTo>
                    <a:pt x="165" y="640"/>
                  </a:lnTo>
                  <a:lnTo>
                    <a:pt x="167" y="651"/>
                  </a:lnTo>
                  <a:lnTo>
                    <a:pt x="170" y="656"/>
                  </a:lnTo>
                  <a:lnTo>
                    <a:pt x="173" y="672"/>
                  </a:lnTo>
                  <a:lnTo>
                    <a:pt x="175" y="677"/>
                  </a:lnTo>
                  <a:lnTo>
                    <a:pt x="178" y="692"/>
                  </a:lnTo>
                  <a:lnTo>
                    <a:pt x="180" y="701"/>
                  </a:lnTo>
                  <a:lnTo>
                    <a:pt x="183" y="711"/>
                  </a:lnTo>
                  <a:lnTo>
                    <a:pt x="185" y="717"/>
                  </a:lnTo>
                  <a:lnTo>
                    <a:pt x="188" y="728"/>
                  </a:lnTo>
                  <a:lnTo>
                    <a:pt x="191" y="738"/>
                  </a:lnTo>
                  <a:lnTo>
                    <a:pt x="193" y="746"/>
                  </a:lnTo>
                  <a:lnTo>
                    <a:pt x="196" y="756"/>
                  </a:lnTo>
                  <a:lnTo>
                    <a:pt x="198" y="765"/>
                  </a:lnTo>
                  <a:lnTo>
                    <a:pt x="200" y="772"/>
                  </a:lnTo>
                  <a:lnTo>
                    <a:pt x="204" y="781"/>
                  </a:lnTo>
                  <a:lnTo>
                    <a:pt x="206" y="789"/>
                  </a:lnTo>
                  <a:lnTo>
                    <a:pt x="209" y="802"/>
                  </a:lnTo>
                  <a:lnTo>
                    <a:pt x="211" y="810"/>
                  </a:lnTo>
                  <a:lnTo>
                    <a:pt x="213" y="818"/>
                  </a:lnTo>
                  <a:lnTo>
                    <a:pt x="216" y="826"/>
                  </a:lnTo>
                  <a:lnTo>
                    <a:pt x="219" y="837"/>
                  </a:lnTo>
                  <a:lnTo>
                    <a:pt x="222" y="844"/>
                  </a:lnTo>
                  <a:lnTo>
                    <a:pt x="224" y="850"/>
                  </a:lnTo>
                  <a:lnTo>
                    <a:pt x="226" y="860"/>
                  </a:lnTo>
                  <a:lnTo>
                    <a:pt x="229" y="871"/>
                  </a:lnTo>
                  <a:lnTo>
                    <a:pt x="231" y="879"/>
                  </a:lnTo>
                  <a:lnTo>
                    <a:pt x="235" y="890"/>
                  </a:lnTo>
                  <a:lnTo>
                    <a:pt x="237" y="898"/>
                  </a:lnTo>
                  <a:lnTo>
                    <a:pt x="239" y="908"/>
                  </a:lnTo>
                  <a:lnTo>
                    <a:pt x="242" y="919"/>
                  </a:lnTo>
                  <a:lnTo>
                    <a:pt x="244" y="928"/>
                  </a:lnTo>
                  <a:lnTo>
                    <a:pt x="248" y="935"/>
                  </a:lnTo>
                  <a:lnTo>
                    <a:pt x="250" y="946"/>
                  </a:lnTo>
                  <a:lnTo>
                    <a:pt x="252" y="954"/>
                  </a:lnTo>
                  <a:lnTo>
                    <a:pt x="255" y="962"/>
                  </a:lnTo>
                  <a:lnTo>
                    <a:pt x="257" y="969"/>
                  </a:lnTo>
                  <a:lnTo>
                    <a:pt x="260" y="978"/>
                  </a:lnTo>
                  <a:lnTo>
                    <a:pt x="262" y="985"/>
                  </a:lnTo>
                  <a:lnTo>
                    <a:pt x="265" y="994"/>
                  </a:lnTo>
                  <a:lnTo>
                    <a:pt x="268" y="999"/>
                  </a:lnTo>
                  <a:lnTo>
                    <a:pt x="270" y="1010"/>
                  </a:lnTo>
                  <a:lnTo>
                    <a:pt x="273" y="1018"/>
                  </a:lnTo>
                  <a:lnTo>
                    <a:pt x="275" y="1023"/>
                  </a:lnTo>
                  <a:lnTo>
                    <a:pt x="277" y="1031"/>
                  </a:lnTo>
                  <a:lnTo>
                    <a:pt x="281" y="1039"/>
                  </a:lnTo>
                  <a:lnTo>
                    <a:pt x="283" y="1050"/>
                  </a:lnTo>
                  <a:lnTo>
                    <a:pt x="286" y="1055"/>
                  </a:lnTo>
                  <a:lnTo>
                    <a:pt x="288" y="1064"/>
                  </a:lnTo>
                  <a:lnTo>
                    <a:pt x="290" y="1074"/>
                  </a:lnTo>
                  <a:lnTo>
                    <a:pt x="294" y="1080"/>
                  </a:lnTo>
                  <a:lnTo>
                    <a:pt x="296" y="1087"/>
                  </a:lnTo>
                  <a:lnTo>
                    <a:pt x="299" y="1098"/>
                  </a:lnTo>
                  <a:lnTo>
                    <a:pt x="301" y="1106"/>
                  </a:lnTo>
                  <a:lnTo>
                    <a:pt x="303" y="1114"/>
                  </a:lnTo>
                  <a:lnTo>
                    <a:pt x="306" y="1119"/>
                  </a:lnTo>
                  <a:lnTo>
                    <a:pt x="308" y="1127"/>
                  </a:lnTo>
                  <a:lnTo>
                    <a:pt x="312" y="1135"/>
                  </a:lnTo>
                  <a:lnTo>
                    <a:pt x="314" y="1141"/>
                  </a:lnTo>
                  <a:lnTo>
                    <a:pt x="316" y="1148"/>
                  </a:lnTo>
                  <a:lnTo>
                    <a:pt x="319" y="1153"/>
                  </a:lnTo>
                  <a:lnTo>
                    <a:pt x="321" y="116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6" name="Freeform 90"/>
            <p:cNvSpPr>
              <a:spLocks noChangeAspect="1"/>
            </p:cNvSpPr>
            <p:nvPr/>
          </p:nvSpPr>
          <p:spPr bwMode="auto">
            <a:xfrm>
              <a:off x="2391" y="3196"/>
              <a:ext cx="55" cy="126"/>
            </a:xfrm>
            <a:custGeom>
              <a:avLst/>
              <a:gdLst>
                <a:gd name="T0" fmla="*/ 0 w 322"/>
                <a:gd name="T1" fmla="*/ 0 h 835"/>
                <a:gd name="T2" fmla="*/ 0 w 322"/>
                <a:gd name="T3" fmla="*/ 0 h 835"/>
                <a:gd name="T4" fmla="*/ 0 w 322"/>
                <a:gd name="T5" fmla="*/ 0 h 835"/>
                <a:gd name="T6" fmla="*/ 0 w 322"/>
                <a:gd name="T7" fmla="*/ 0 h 835"/>
                <a:gd name="T8" fmla="*/ 0 w 322"/>
                <a:gd name="T9" fmla="*/ 0 h 835"/>
                <a:gd name="T10" fmla="*/ 0 w 322"/>
                <a:gd name="T11" fmla="*/ 0 h 835"/>
                <a:gd name="T12" fmla="*/ 0 w 322"/>
                <a:gd name="T13" fmla="*/ 0 h 835"/>
                <a:gd name="T14" fmla="*/ 0 w 322"/>
                <a:gd name="T15" fmla="*/ 0 h 835"/>
                <a:gd name="T16" fmla="*/ 0 w 322"/>
                <a:gd name="T17" fmla="*/ 0 h 835"/>
                <a:gd name="T18" fmla="*/ 0 w 322"/>
                <a:gd name="T19" fmla="*/ 0 h 835"/>
                <a:gd name="T20" fmla="*/ 0 w 322"/>
                <a:gd name="T21" fmla="*/ 0 h 835"/>
                <a:gd name="T22" fmla="*/ 0 w 322"/>
                <a:gd name="T23" fmla="*/ 0 h 835"/>
                <a:gd name="T24" fmla="*/ 0 w 322"/>
                <a:gd name="T25" fmla="*/ 0 h 835"/>
                <a:gd name="T26" fmla="*/ 0 w 322"/>
                <a:gd name="T27" fmla="*/ 0 h 835"/>
                <a:gd name="T28" fmla="*/ 0 w 322"/>
                <a:gd name="T29" fmla="*/ 0 h 835"/>
                <a:gd name="T30" fmla="*/ 0 w 322"/>
                <a:gd name="T31" fmla="*/ 0 h 835"/>
                <a:gd name="T32" fmla="*/ 0 w 322"/>
                <a:gd name="T33" fmla="*/ 0 h 835"/>
                <a:gd name="T34" fmla="*/ 0 w 322"/>
                <a:gd name="T35" fmla="*/ 0 h 835"/>
                <a:gd name="T36" fmla="*/ 0 w 322"/>
                <a:gd name="T37" fmla="*/ 0 h 835"/>
                <a:gd name="T38" fmla="*/ 0 w 322"/>
                <a:gd name="T39" fmla="*/ 0 h 835"/>
                <a:gd name="T40" fmla="*/ 0 w 322"/>
                <a:gd name="T41" fmla="*/ 0 h 835"/>
                <a:gd name="T42" fmla="*/ 0 w 322"/>
                <a:gd name="T43" fmla="*/ 0 h 835"/>
                <a:gd name="T44" fmla="*/ 0 w 322"/>
                <a:gd name="T45" fmla="*/ 0 h 835"/>
                <a:gd name="T46" fmla="*/ 0 w 322"/>
                <a:gd name="T47" fmla="*/ 0 h 835"/>
                <a:gd name="T48" fmla="*/ 0 w 322"/>
                <a:gd name="T49" fmla="*/ 0 h 835"/>
                <a:gd name="T50" fmla="*/ 0 w 322"/>
                <a:gd name="T51" fmla="*/ 0 h 835"/>
                <a:gd name="T52" fmla="*/ 0 w 322"/>
                <a:gd name="T53" fmla="*/ 0 h 835"/>
                <a:gd name="T54" fmla="*/ 0 w 322"/>
                <a:gd name="T55" fmla="*/ 0 h 835"/>
                <a:gd name="T56" fmla="*/ 0 w 322"/>
                <a:gd name="T57" fmla="*/ 0 h 835"/>
                <a:gd name="T58" fmla="*/ 0 w 322"/>
                <a:gd name="T59" fmla="*/ 0 h 835"/>
                <a:gd name="T60" fmla="*/ 0 w 322"/>
                <a:gd name="T61" fmla="*/ 0 h 835"/>
                <a:gd name="T62" fmla="*/ 0 w 322"/>
                <a:gd name="T63" fmla="*/ 0 h 835"/>
                <a:gd name="T64" fmla="*/ 0 w 322"/>
                <a:gd name="T65" fmla="*/ 0 h 835"/>
                <a:gd name="T66" fmla="*/ 0 w 322"/>
                <a:gd name="T67" fmla="*/ 0 h 835"/>
                <a:gd name="T68" fmla="*/ 0 w 322"/>
                <a:gd name="T69" fmla="*/ 0 h 835"/>
                <a:gd name="T70" fmla="*/ 0 w 322"/>
                <a:gd name="T71" fmla="*/ 0 h 835"/>
                <a:gd name="T72" fmla="*/ 0 w 322"/>
                <a:gd name="T73" fmla="*/ 0 h 835"/>
                <a:gd name="T74" fmla="*/ 0 w 322"/>
                <a:gd name="T75" fmla="*/ 0 h 835"/>
                <a:gd name="T76" fmla="*/ 0 w 322"/>
                <a:gd name="T77" fmla="*/ 0 h 835"/>
                <a:gd name="T78" fmla="*/ 0 w 322"/>
                <a:gd name="T79" fmla="*/ 0 h 835"/>
                <a:gd name="T80" fmla="*/ 0 w 322"/>
                <a:gd name="T81" fmla="*/ 0 h 835"/>
                <a:gd name="T82" fmla="*/ 0 w 322"/>
                <a:gd name="T83" fmla="*/ 0 h 835"/>
                <a:gd name="T84" fmla="*/ 0 w 322"/>
                <a:gd name="T85" fmla="*/ 0 h 835"/>
                <a:gd name="T86" fmla="*/ 0 w 322"/>
                <a:gd name="T87" fmla="*/ 0 h 835"/>
                <a:gd name="T88" fmla="*/ 0 w 322"/>
                <a:gd name="T89" fmla="*/ 0 h 835"/>
                <a:gd name="T90" fmla="*/ 0 w 322"/>
                <a:gd name="T91" fmla="*/ 0 h 835"/>
                <a:gd name="T92" fmla="*/ 0 w 322"/>
                <a:gd name="T93" fmla="*/ 0 h 835"/>
                <a:gd name="T94" fmla="*/ 0 w 322"/>
                <a:gd name="T95" fmla="*/ 0 h 835"/>
                <a:gd name="T96" fmla="*/ 0 w 322"/>
                <a:gd name="T97" fmla="*/ 0 h 835"/>
                <a:gd name="T98" fmla="*/ 0 w 322"/>
                <a:gd name="T99" fmla="*/ 0 h 835"/>
                <a:gd name="T100" fmla="*/ 0 w 322"/>
                <a:gd name="T101" fmla="*/ 0 h 835"/>
                <a:gd name="T102" fmla="*/ 0 w 322"/>
                <a:gd name="T103" fmla="*/ 0 h 835"/>
                <a:gd name="T104" fmla="*/ 0 w 322"/>
                <a:gd name="T105" fmla="*/ 0 h 835"/>
                <a:gd name="T106" fmla="*/ 0 w 322"/>
                <a:gd name="T107" fmla="*/ 0 h 835"/>
                <a:gd name="T108" fmla="*/ 0 w 322"/>
                <a:gd name="T109" fmla="*/ 0 h 835"/>
                <a:gd name="T110" fmla="*/ 0 w 322"/>
                <a:gd name="T111" fmla="*/ 0 h 835"/>
                <a:gd name="T112" fmla="*/ 0 w 322"/>
                <a:gd name="T113" fmla="*/ 0 h 835"/>
                <a:gd name="T114" fmla="*/ 0 w 322"/>
                <a:gd name="T115" fmla="*/ 0 h 835"/>
                <a:gd name="T116" fmla="*/ 0 w 322"/>
                <a:gd name="T117" fmla="*/ 0 h 835"/>
                <a:gd name="T118" fmla="*/ 0 w 322"/>
                <a:gd name="T119" fmla="*/ 0 h 835"/>
                <a:gd name="T120" fmla="*/ 0 w 322"/>
                <a:gd name="T121" fmla="*/ 0 h 835"/>
                <a:gd name="T122" fmla="*/ 0 w 322"/>
                <a:gd name="T123" fmla="*/ 0 h 835"/>
                <a:gd name="T124" fmla="*/ 0 w 322"/>
                <a:gd name="T125" fmla="*/ 0 h 8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2" h="835">
                  <a:moveTo>
                    <a:pt x="0" y="0"/>
                  </a:moveTo>
                  <a:lnTo>
                    <a:pt x="4" y="7"/>
                  </a:lnTo>
                  <a:lnTo>
                    <a:pt x="6" y="16"/>
                  </a:lnTo>
                  <a:lnTo>
                    <a:pt x="8" y="27"/>
                  </a:lnTo>
                  <a:lnTo>
                    <a:pt x="11" y="32"/>
                  </a:lnTo>
                  <a:lnTo>
                    <a:pt x="13" y="40"/>
                  </a:lnTo>
                  <a:lnTo>
                    <a:pt x="16" y="45"/>
                  </a:lnTo>
                  <a:lnTo>
                    <a:pt x="19" y="50"/>
                  </a:lnTo>
                  <a:lnTo>
                    <a:pt x="22" y="59"/>
                  </a:lnTo>
                  <a:lnTo>
                    <a:pt x="24" y="66"/>
                  </a:lnTo>
                  <a:lnTo>
                    <a:pt x="26" y="72"/>
                  </a:lnTo>
                  <a:lnTo>
                    <a:pt x="29" y="80"/>
                  </a:lnTo>
                  <a:lnTo>
                    <a:pt x="31" y="86"/>
                  </a:lnTo>
                  <a:lnTo>
                    <a:pt x="35" y="93"/>
                  </a:lnTo>
                  <a:lnTo>
                    <a:pt x="37" y="101"/>
                  </a:lnTo>
                  <a:lnTo>
                    <a:pt x="39" y="109"/>
                  </a:lnTo>
                  <a:lnTo>
                    <a:pt x="42" y="117"/>
                  </a:lnTo>
                  <a:lnTo>
                    <a:pt x="44" y="125"/>
                  </a:lnTo>
                  <a:lnTo>
                    <a:pt x="47" y="133"/>
                  </a:lnTo>
                  <a:lnTo>
                    <a:pt x="50" y="138"/>
                  </a:lnTo>
                  <a:lnTo>
                    <a:pt x="52" y="147"/>
                  </a:lnTo>
                  <a:lnTo>
                    <a:pt x="55" y="154"/>
                  </a:lnTo>
                  <a:lnTo>
                    <a:pt x="57" y="163"/>
                  </a:lnTo>
                  <a:lnTo>
                    <a:pt x="60" y="170"/>
                  </a:lnTo>
                  <a:lnTo>
                    <a:pt x="62" y="179"/>
                  </a:lnTo>
                  <a:lnTo>
                    <a:pt x="65" y="184"/>
                  </a:lnTo>
                  <a:lnTo>
                    <a:pt x="68" y="189"/>
                  </a:lnTo>
                  <a:lnTo>
                    <a:pt x="70" y="197"/>
                  </a:lnTo>
                  <a:lnTo>
                    <a:pt x="73" y="202"/>
                  </a:lnTo>
                  <a:lnTo>
                    <a:pt x="75" y="208"/>
                  </a:lnTo>
                  <a:lnTo>
                    <a:pt x="77" y="216"/>
                  </a:lnTo>
                  <a:lnTo>
                    <a:pt x="81" y="221"/>
                  </a:lnTo>
                  <a:lnTo>
                    <a:pt x="83" y="227"/>
                  </a:lnTo>
                  <a:lnTo>
                    <a:pt x="86" y="234"/>
                  </a:lnTo>
                  <a:lnTo>
                    <a:pt x="88" y="240"/>
                  </a:lnTo>
                  <a:lnTo>
                    <a:pt x="91" y="245"/>
                  </a:lnTo>
                  <a:lnTo>
                    <a:pt x="93" y="253"/>
                  </a:lnTo>
                  <a:lnTo>
                    <a:pt x="96" y="258"/>
                  </a:lnTo>
                  <a:lnTo>
                    <a:pt x="99" y="266"/>
                  </a:lnTo>
                  <a:lnTo>
                    <a:pt x="101" y="272"/>
                  </a:lnTo>
                  <a:lnTo>
                    <a:pt x="104" y="279"/>
                  </a:lnTo>
                  <a:lnTo>
                    <a:pt x="106" y="288"/>
                  </a:lnTo>
                  <a:lnTo>
                    <a:pt x="108" y="293"/>
                  </a:lnTo>
                  <a:lnTo>
                    <a:pt x="112" y="299"/>
                  </a:lnTo>
                  <a:lnTo>
                    <a:pt x="114" y="309"/>
                  </a:lnTo>
                  <a:lnTo>
                    <a:pt x="117" y="315"/>
                  </a:lnTo>
                  <a:lnTo>
                    <a:pt x="119" y="322"/>
                  </a:lnTo>
                  <a:lnTo>
                    <a:pt x="121" y="327"/>
                  </a:lnTo>
                  <a:lnTo>
                    <a:pt x="124" y="336"/>
                  </a:lnTo>
                  <a:lnTo>
                    <a:pt x="127" y="341"/>
                  </a:lnTo>
                  <a:lnTo>
                    <a:pt x="130" y="347"/>
                  </a:lnTo>
                  <a:lnTo>
                    <a:pt x="132" y="354"/>
                  </a:lnTo>
                  <a:lnTo>
                    <a:pt x="134" y="363"/>
                  </a:lnTo>
                  <a:lnTo>
                    <a:pt x="137" y="368"/>
                  </a:lnTo>
                  <a:lnTo>
                    <a:pt x="139" y="373"/>
                  </a:lnTo>
                  <a:lnTo>
                    <a:pt x="143" y="379"/>
                  </a:lnTo>
                  <a:lnTo>
                    <a:pt x="145" y="384"/>
                  </a:lnTo>
                  <a:lnTo>
                    <a:pt x="148" y="389"/>
                  </a:lnTo>
                  <a:lnTo>
                    <a:pt x="150" y="400"/>
                  </a:lnTo>
                  <a:lnTo>
                    <a:pt x="152" y="404"/>
                  </a:lnTo>
                  <a:lnTo>
                    <a:pt x="155" y="410"/>
                  </a:lnTo>
                  <a:lnTo>
                    <a:pt x="158" y="418"/>
                  </a:lnTo>
                  <a:lnTo>
                    <a:pt x="161" y="426"/>
                  </a:lnTo>
                  <a:lnTo>
                    <a:pt x="163" y="431"/>
                  </a:lnTo>
                  <a:lnTo>
                    <a:pt x="165" y="440"/>
                  </a:lnTo>
                  <a:lnTo>
                    <a:pt x="168" y="447"/>
                  </a:lnTo>
                  <a:lnTo>
                    <a:pt x="170" y="453"/>
                  </a:lnTo>
                  <a:lnTo>
                    <a:pt x="174" y="458"/>
                  </a:lnTo>
                  <a:lnTo>
                    <a:pt x="176" y="467"/>
                  </a:lnTo>
                  <a:lnTo>
                    <a:pt x="178" y="469"/>
                  </a:lnTo>
                  <a:lnTo>
                    <a:pt x="181" y="477"/>
                  </a:lnTo>
                  <a:lnTo>
                    <a:pt x="183" y="483"/>
                  </a:lnTo>
                  <a:lnTo>
                    <a:pt x="187" y="490"/>
                  </a:lnTo>
                  <a:lnTo>
                    <a:pt x="189" y="495"/>
                  </a:lnTo>
                  <a:lnTo>
                    <a:pt x="191" y="506"/>
                  </a:lnTo>
                  <a:lnTo>
                    <a:pt x="194" y="511"/>
                  </a:lnTo>
                  <a:lnTo>
                    <a:pt x="196" y="520"/>
                  </a:lnTo>
                  <a:lnTo>
                    <a:pt x="199" y="525"/>
                  </a:lnTo>
                  <a:lnTo>
                    <a:pt x="202" y="533"/>
                  </a:lnTo>
                  <a:lnTo>
                    <a:pt x="204" y="544"/>
                  </a:lnTo>
                  <a:lnTo>
                    <a:pt x="207" y="552"/>
                  </a:lnTo>
                  <a:lnTo>
                    <a:pt x="209" y="557"/>
                  </a:lnTo>
                  <a:lnTo>
                    <a:pt x="212" y="562"/>
                  </a:lnTo>
                  <a:lnTo>
                    <a:pt x="214" y="570"/>
                  </a:lnTo>
                  <a:lnTo>
                    <a:pt x="216" y="576"/>
                  </a:lnTo>
                  <a:lnTo>
                    <a:pt x="220" y="581"/>
                  </a:lnTo>
                  <a:lnTo>
                    <a:pt x="222" y="586"/>
                  </a:lnTo>
                  <a:lnTo>
                    <a:pt x="225" y="597"/>
                  </a:lnTo>
                  <a:lnTo>
                    <a:pt x="227" y="602"/>
                  </a:lnTo>
                  <a:lnTo>
                    <a:pt x="230" y="610"/>
                  </a:lnTo>
                  <a:lnTo>
                    <a:pt x="233" y="618"/>
                  </a:lnTo>
                  <a:lnTo>
                    <a:pt x="235" y="624"/>
                  </a:lnTo>
                  <a:lnTo>
                    <a:pt x="238" y="629"/>
                  </a:lnTo>
                  <a:lnTo>
                    <a:pt x="240" y="637"/>
                  </a:lnTo>
                  <a:lnTo>
                    <a:pt x="243" y="642"/>
                  </a:lnTo>
                  <a:lnTo>
                    <a:pt x="245" y="651"/>
                  </a:lnTo>
                  <a:lnTo>
                    <a:pt x="248" y="658"/>
                  </a:lnTo>
                  <a:lnTo>
                    <a:pt x="251" y="663"/>
                  </a:lnTo>
                  <a:lnTo>
                    <a:pt x="253" y="669"/>
                  </a:lnTo>
                  <a:lnTo>
                    <a:pt x="256" y="677"/>
                  </a:lnTo>
                  <a:lnTo>
                    <a:pt x="258" y="685"/>
                  </a:lnTo>
                  <a:lnTo>
                    <a:pt x="260" y="690"/>
                  </a:lnTo>
                  <a:lnTo>
                    <a:pt x="264" y="699"/>
                  </a:lnTo>
                  <a:lnTo>
                    <a:pt x="266" y="706"/>
                  </a:lnTo>
                  <a:lnTo>
                    <a:pt x="269" y="712"/>
                  </a:lnTo>
                  <a:lnTo>
                    <a:pt x="271" y="717"/>
                  </a:lnTo>
                  <a:lnTo>
                    <a:pt x="273" y="724"/>
                  </a:lnTo>
                  <a:lnTo>
                    <a:pt x="276" y="733"/>
                  </a:lnTo>
                  <a:lnTo>
                    <a:pt x="279" y="740"/>
                  </a:lnTo>
                  <a:lnTo>
                    <a:pt x="282" y="744"/>
                  </a:lnTo>
                  <a:lnTo>
                    <a:pt x="284" y="749"/>
                  </a:lnTo>
                  <a:lnTo>
                    <a:pt x="287" y="754"/>
                  </a:lnTo>
                  <a:lnTo>
                    <a:pt x="289" y="760"/>
                  </a:lnTo>
                  <a:lnTo>
                    <a:pt x="291" y="765"/>
                  </a:lnTo>
                  <a:lnTo>
                    <a:pt x="295" y="773"/>
                  </a:lnTo>
                  <a:lnTo>
                    <a:pt x="297" y="776"/>
                  </a:lnTo>
                  <a:lnTo>
                    <a:pt x="300" y="783"/>
                  </a:lnTo>
                  <a:lnTo>
                    <a:pt x="302" y="789"/>
                  </a:lnTo>
                  <a:lnTo>
                    <a:pt x="304" y="794"/>
                  </a:lnTo>
                  <a:lnTo>
                    <a:pt x="307" y="799"/>
                  </a:lnTo>
                  <a:lnTo>
                    <a:pt x="310" y="808"/>
                  </a:lnTo>
                  <a:lnTo>
                    <a:pt x="313" y="813"/>
                  </a:lnTo>
                  <a:lnTo>
                    <a:pt x="315" y="819"/>
                  </a:lnTo>
                  <a:lnTo>
                    <a:pt x="317" y="824"/>
                  </a:lnTo>
                  <a:lnTo>
                    <a:pt x="320" y="829"/>
                  </a:lnTo>
                  <a:lnTo>
                    <a:pt x="322" y="83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7" name="Freeform 91"/>
            <p:cNvSpPr>
              <a:spLocks noChangeAspect="1"/>
            </p:cNvSpPr>
            <p:nvPr/>
          </p:nvSpPr>
          <p:spPr bwMode="auto">
            <a:xfrm>
              <a:off x="2446" y="3322"/>
              <a:ext cx="54" cy="85"/>
            </a:xfrm>
            <a:custGeom>
              <a:avLst/>
              <a:gdLst>
                <a:gd name="T0" fmla="*/ 0 w 324"/>
                <a:gd name="T1" fmla="*/ 0 h 568"/>
                <a:gd name="T2" fmla="*/ 0 w 324"/>
                <a:gd name="T3" fmla="*/ 0 h 568"/>
                <a:gd name="T4" fmla="*/ 0 w 324"/>
                <a:gd name="T5" fmla="*/ 0 h 568"/>
                <a:gd name="T6" fmla="*/ 0 w 324"/>
                <a:gd name="T7" fmla="*/ 0 h 568"/>
                <a:gd name="T8" fmla="*/ 0 w 324"/>
                <a:gd name="T9" fmla="*/ 0 h 568"/>
                <a:gd name="T10" fmla="*/ 0 w 324"/>
                <a:gd name="T11" fmla="*/ 0 h 568"/>
                <a:gd name="T12" fmla="*/ 0 w 324"/>
                <a:gd name="T13" fmla="*/ 0 h 568"/>
                <a:gd name="T14" fmla="*/ 0 w 324"/>
                <a:gd name="T15" fmla="*/ 0 h 568"/>
                <a:gd name="T16" fmla="*/ 0 w 324"/>
                <a:gd name="T17" fmla="*/ 0 h 568"/>
                <a:gd name="T18" fmla="*/ 0 w 324"/>
                <a:gd name="T19" fmla="*/ 0 h 568"/>
                <a:gd name="T20" fmla="*/ 0 w 324"/>
                <a:gd name="T21" fmla="*/ 0 h 568"/>
                <a:gd name="T22" fmla="*/ 0 w 324"/>
                <a:gd name="T23" fmla="*/ 0 h 568"/>
                <a:gd name="T24" fmla="*/ 0 w 324"/>
                <a:gd name="T25" fmla="*/ 0 h 568"/>
                <a:gd name="T26" fmla="*/ 0 w 324"/>
                <a:gd name="T27" fmla="*/ 0 h 568"/>
                <a:gd name="T28" fmla="*/ 0 w 324"/>
                <a:gd name="T29" fmla="*/ 0 h 568"/>
                <a:gd name="T30" fmla="*/ 0 w 324"/>
                <a:gd name="T31" fmla="*/ 0 h 568"/>
                <a:gd name="T32" fmla="*/ 0 w 324"/>
                <a:gd name="T33" fmla="*/ 0 h 568"/>
                <a:gd name="T34" fmla="*/ 0 w 324"/>
                <a:gd name="T35" fmla="*/ 0 h 568"/>
                <a:gd name="T36" fmla="*/ 0 w 324"/>
                <a:gd name="T37" fmla="*/ 0 h 568"/>
                <a:gd name="T38" fmla="*/ 0 w 324"/>
                <a:gd name="T39" fmla="*/ 0 h 568"/>
                <a:gd name="T40" fmla="*/ 0 w 324"/>
                <a:gd name="T41" fmla="*/ 0 h 568"/>
                <a:gd name="T42" fmla="*/ 0 w 324"/>
                <a:gd name="T43" fmla="*/ 0 h 568"/>
                <a:gd name="T44" fmla="*/ 0 w 324"/>
                <a:gd name="T45" fmla="*/ 0 h 568"/>
                <a:gd name="T46" fmla="*/ 0 w 324"/>
                <a:gd name="T47" fmla="*/ 0 h 568"/>
                <a:gd name="T48" fmla="*/ 0 w 324"/>
                <a:gd name="T49" fmla="*/ 0 h 568"/>
                <a:gd name="T50" fmla="*/ 0 w 324"/>
                <a:gd name="T51" fmla="*/ 0 h 568"/>
                <a:gd name="T52" fmla="*/ 0 w 324"/>
                <a:gd name="T53" fmla="*/ 0 h 568"/>
                <a:gd name="T54" fmla="*/ 0 w 324"/>
                <a:gd name="T55" fmla="*/ 0 h 568"/>
                <a:gd name="T56" fmla="*/ 0 w 324"/>
                <a:gd name="T57" fmla="*/ 0 h 568"/>
                <a:gd name="T58" fmla="*/ 0 w 324"/>
                <a:gd name="T59" fmla="*/ 0 h 568"/>
                <a:gd name="T60" fmla="*/ 0 w 324"/>
                <a:gd name="T61" fmla="*/ 0 h 568"/>
                <a:gd name="T62" fmla="*/ 0 w 324"/>
                <a:gd name="T63" fmla="*/ 0 h 568"/>
                <a:gd name="T64" fmla="*/ 0 w 324"/>
                <a:gd name="T65" fmla="*/ 0 h 568"/>
                <a:gd name="T66" fmla="*/ 0 w 324"/>
                <a:gd name="T67" fmla="*/ 0 h 568"/>
                <a:gd name="T68" fmla="*/ 0 w 324"/>
                <a:gd name="T69" fmla="*/ 0 h 568"/>
                <a:gd name="T70" fmla="*/ 0 w 324"/>
                <a:gd name="T71" fmla="*/ 0 h 568"/>
                <a:gd name="T72" fmla="*/ 0 w 324"/>
                <a:gd name="T73" fmla="*/ 0 h 568"/>
                <a:gd name="T74" fmla="*/ 0 w 324"/>
                <a:gd name="T75" fmla="*/ 0 h 568"/>
                <a:gd name="T76" fmla="*/ 0 w 324"/>
                <a:gd name="T77" fmla="*/ 0 h 568"/>
                <a:gd name="T78" fmla="*/ 0 w 324"/>
                <a:gd name="T79" fmla="*/ 0 h 568"/>
                <a:gd name="T80" fmla="*/ 0 w 324"/>
                <a:gd name="T81" fmla="*/ 0 h 568"/>
                <a:gd name="T82" fmla="*/ 0 w 324"/>
                <a:gd name="T83" fmla="*/ 0 h 568"/>
                <a:gd name="T84" fmla="*/ 0 w 324"/>
                <a:gd name="T85" fmla="*/ 0 h 568"/>
                <a:gd name="T86" fmla="*/ 0 w 324"/>
                <a:gd name="T87" fmla="*/ 0 h 568"/>
                <a:gd name="T88" fmla="*/ 0 w 324"/>
                <a:gd name="T89" fmla="*/ 0 h 568"/>
                <a:gd name="T90" fmla="*/ 0 w 324"/>
                <a:gd name="T91" fmla="*/ 0 h 568"/>
                <a:gd name="T92" fmla="*/ 0 w 324"/>
                <a:gd name="T93" fmla="*/ 0 h 568"/>
                <a:gd name="T94" fmla="*/ 0 w 324"/>
                <a:gd name="T95" fmla="*/ 0 h 568"/>
                <a:gd name="T96" fmla="*/ 0 w 324"/>
                <a:gd name="T97" fmla="*/ 0 h 568"/>
                <a:gd name="T98" fmla="*/ 0 w 324"/>
                <a:gd name="T99" fmla="*/ 0 h 568"/>
                <a:gd name="T100" fmla="*/ 0 w 324"/>
                <a:gd name="T101" fmla="*/ 0 h 568"/>
                <a:gd name="T102" fmla="*/ 0 w 324"/>
                <a:gd name="T103" fmla="*/ 0 h 568"/>
                <a:gd name="T104" fmla="*/ 0 w 324"/>
                <a:gd name="T105" fmla="*/ 0 h 568"/>
                <a:gd name="T106" fmla="*/ 0 w 324"/>
                <a:gd name="T107" fmla="*/ 0 h 568"/>
                <a:gd name="T108" fmla="*/ 0 w 324"/>
                <a:gd name="T109" fmla="*/ 0 h 568"/>
                <a:gd name="T110" fmla="*/ 0 w 324"/>
                <a:gd name="T111" fmla="*/ 0 h 568"/>
                <a:gd name="T112" fmla="*/ 0 w 324"/>
                <a:gd name="T113" fmla="*/ 0 h 568"/>
                <a:gd name="T114" fmla="*/ 0 w 324"/>
                <a:gd name="T115" fmla="*/ 0 h 568"/>
                <a:gd name="T116" fmla="*/ 0 w 324"/>
                <a:gd name="T117" fmla="*/ 0 h 568"/>
                <a:gd name="T118" fmla="*/ 0 w 324"/>
                <a:gd name="T119" fmla="*/ 0 h 568"/>
                <a:gd name="T120" fmla="*/ 0 w 324"/>
                <a:gd name="T121" fmla="*/ 0 h 568"/>
                <a:gd name="T122" fmla="*/ 0 w 324"/>
                <a:gd name="T123" fmla="*/ 0 h 568"/>
                <a:gd name="T124" fmla="*/ 0 w 324"/>
                <a:gd name="T125" fmla="*/ 0 h 56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568">
                  <a:moveTo>
                    <a:pt x="0" y="0"/>
                  </a:moveTo>
                  <a:lnTo>
                    <a:pt x="4" y="5"/>
                  </a:lnTo>
                  <a:lnTo>
                    <a:pt x="6" y="10"/>
                  </a:lnTo>
                  <a:lnTo>
                    <a:pt x="8" y="16"/>
                  </a:lnTo>
                  <a:lnTo>
                    <a:pt x="11" y="21"/>
                  </a:lnTo>
                  <a:lnTo>
                    <a:pt x="13" y="23"/>
                  </a:lnTo>
                  <a:lnTo>
                    <a:pt x="16" y="29"/>
                  </a:lnTo>
                  <a:lnTo>
                    <a:pt x="19" y="34"/>
                  </a:lnTo>
                  <a:lnTo>
                    <a:pt x="22" y="39"/>
                  </a:lnTo>
                  <a:lnTo>
                    <a:pt x="24" y="45"/>
                  </a:lnTo>
                  <a:lnTo>
                    <a:pt x="26" y="47"/>
                  </a:lnTo>
                  <a:lnTo>
                    <a:pt x="29" y="55"/>
                  </a:lnTo>
                  <a:lnTo>
                    <a:pt x="31" y="61"/>
                  </a:lnTo>
                  <a:lnTo>
                    <a:pt x="35" y="66"/>
                  </a:lnTo>
                  <a:lnTo>
                    <a:pt x="37" y="68"/>
                  </a:lnTo>
                  <a:lnTo>
                    <a:pt x="39" y="77"/>
                  </a:lnTo>
                  <a:lnTo>
                    <a:pt x="42" y="82"/>
                  </a:lnTo>
                  <a:lnTo>
                    <a:pt x="44" y="87"/>
                  </a:lnTo>
                  <a:lnTo>
                    <a:pt x="48" y="93"/>
                  </a:lnTo>
                  <a:lnTo>
                    <a:pt x="50" y="98"/>
                  </a:lnTo>
                  <a:lnTo>
                    <a:pt x="53" y="103"/>
                  </a:lnTo>
                  <a:lnTo>
                    <a:pt x="55" y="106"/>
                  </a:lnTo>
                  <a:lnTo>
                    <a:pt x="57" y="111"/>
                  </a:lnTo>
                  <a:lnTo>
                    <a:pt x="60" y="116"/>
                  </a:lnTo>
                  <a:lnTo>
                    <a:pt x="62" y="122"/>
                  </a:lnTo>
                  <a:lnTo>
                    <a:pt x="66" y="125"/>
                  </a:lnTo>
                  <a:lnTo>
                    <a:pt x="68" y="130"/>
                  </a:lnTo>
                  <a:lnTo>
                    <a:pt x="70" y="136"/>
                  </a:lnTo>
                  <a:lnTo>
                    <a:pt x="73" y="141"/>
                  </a:lnTo>
                  <a:lnTo>
                    <a:pt x="75" y="148"/>
                  </a:lnTo>
                  <a:lnTo>
                    <a:pt x="79" y="152"/>
                  </a:lnTo>
                  <a:lnTo>
                    <a:pt x="81" y="157"/>
                  </a:lnTo>
                  <a:lnTo>
                    <a:pt x="83" y="162"/>
                  </a:lnTo>
                  <a:lnTo>
                    <a:pt x="86" y="168"/>
                  </a:lnTo>
                  <a:lnTo>
                    <a:pt x="88" y="173"/>
                  </a:lnTo>
                  <a:lnTo>
                    <a:pt x="91" y="175"/>
                  </a:lnTo>
                  <a:lnTo>
                    <a:pt x="94" y="180"/>
                  </a:lnTo>
                  <a:lnTo>
                    <a:pt x="97" y="189"/>
                  </a:lnTo>
                  <a:lnTo>
                    <a:pt x="99" y="194"/>
                  </a:lnTo>
                  <a:lnTo>
                    <a:pt x="101" y="200"/>
                  </a:lnTo>
                  <a:lnTo>
                    <a:pt x="104" y="202"/>
                  </a:lnTo>
                  <a:lnTo>
                    <a:pt x="106" y="207"/>
                  </a:lnTo>
                  <a:lnTo>
                    <a:pt x="110" y="213"/>
                  </a:lnTo>
                  <a:lnTo>
                    <a:pt x="112" y="216"/>
                  </a:lnTo>
                  <a:lnTo>
                    <a:pt x="114" y="223"/>
                  </a:lnTo>
                  <a:lnTo>
                    <a:pt x="117" y="229"/>
                  </a:lnTo>
                  <a:lnTo>
                    <a:pt x="119" y="231"/>
                  </a:lnTo>
                  <a:lnTo>
                    <a:pt x="122" y="236"/>
                  </a:lnTo>
                  <a:lnTo>
                    <a:pt x="125" y="239"/>
                  </a:lnTo>
                  <a:lnTo>
                    <a:pt x="127" y="245"/>
                  </a:lnTo>
                  <a:lnTo>
                    <a:pt x="130" y="250"/>
                  </a:lnTo>
                  <a:lnTo>
                    <a:pt x="132" y="255"/>
                  </a:lnTo>
                  <a:lnTo>
                    <a:pt x="135" y="261"/>
                  </a:lnTo>
                  <a:lnTo>
                    <a:pt x="137" y="266"/>
                  </a:lnTo>
                  <a:lnTo>
                    <a:pt x="141" y="268"/>
                  </a:lnTo>
                  <a:lnTo>
                    <a:pt x="143" y="274"/>
                  </a:lnTo>
                  <a:lnTo>
                    <a:pt x="145" y="277"/>
                  </a:lnTo>
                  <a:lnTo>
                    <a:pt x="148" y="282"/>
                  </a:lnTo>
                  <a:lnTo>
                    <a:pt x="150" y="284"/>
                  </a:lnTo>
                  <a:lnTo>
                    <a:pt x="153" y="290"/>
                  </a:lnTo>
                  <a:lnTo>
                    <a:pt x="156" y="295"/>
                  </a:lnTo>
                  <a:lnTo>
                    <a:pt x="158" y="298"/>
                  </a:lnTo>
                  <a:lnTo>
                    <a:pt x="161" y="306"/>
                  </a:lnTo>
                  <a:lnTo>
                    <a:pt x="163" y="311"/>
                  </a:lnTo>
                  <a:lnTo>
                    <a:pt x="166" y="314"/>
                  </a:lnTo>
                  <a:lnTo>
                    <a:pt x="168" y="320"/>
                  </a:lnTo>
                  <a:lnTo>
                    <a:pt x="172" y="325"/>
                  </a:lnTo>
                  <a:lnTo>
                    <a:pt x="174" y="327"/>
                  </a:lnTo>
                  <a:lnTo>
                    <a:pt x="176" y="332"/>
                  </a:lnTo>
                  <a:lnTo>
                    <a:pt x="179" y="338"/>
                  </a:lnTo>
                  <a:lnTo>
                    <a:pt x="181" y="341"/>
                  </a:lnTo>
                  <a:lnTo>
                    <a:pt x="184" y="346"/>
                  </a:lnTo>
                  <a:lnTo>
                    <a:pt x="187" y="348"/>
                  </a:lnTo>
                  <a:lnTo>
                    <a:pt x="189" y="354"/>
                  </a:lnTo>
                  <a:lnTo>
                    <a:pt x="192" y="359"/>
                  </a:lnTo>
                  <a:lnTo>
                    <a:pt x="194" y="362"/>
                  </a:lnTo>
                  <a:lnTo>
                    <a:pt x="197" y="368"/>
                  </a:lnTo>
                  <a:lnTo>
                    <a:pt x="199" y="373"/>
                  </a:lnTo>
                  <a:lnTo>
                    <a:pt x="202" y="378"/>
                  </a:lnTo>
                  <a:lnTo>
                    <a:pt x="205" y="381"/>
                  </a:lnTo>
                  <a:lnTo>
                    <a:pt x="207" y="384"/>
                  </a:lnTo>
                  <a:lnTo>
                    <a:pt x="210" y="389"/>
                  </a:lnTo>
                  <a:lnTo>
                    <a:pt x="212" y="391"/>
                  </a:lnTo>
                  <a:lnTo>
                    <a:pt x="216" y="397"/>
                  </a:lnTo>
                  <a:lnTo>
                    <a:pt x="218" y="400"/>
                  </a:lnTo>
                  <a:lnTo>
                    <a:pt x="220" y="405"/>
                  </a:lnTo>
                  <a:lnTo>
                    <a:pt x="223" y="411"/>
                  </a:lnTo>
                  <a:lnTo>
                    <a:pt x="225" y="413"/>
                  </a:lnTo>
                  <a:lnTo>
                    <a:pt x="228" y="415"/>
                  </a:lnTo>
                  <a:lnTo>
                    <a:pt x="230" y="420"/>
                  </a:lnTo>
                  <a:lnTo>
                    <a:pt x="233" y="423"/>
                  </a:lnTo>
                  <a:lnTo>
                    <a:pt x="236" y="429"/>
                  </a:lnTo>
                  <a:lnTo>
                    <a:pt x="238" y="434"/>
                  </a:lnTo>
                  <a:lnTo>
                    <a:pt x="241" y="436"/>
                  </a:lnTo>
                  <a:lnTo>
                    <a:pt x="243" y="442"/>
                  </a:lnTo>
                  <a:lnTo>
                    <a:pt x="247" y="445"/>
                  </a:lnTo>
                  <a:lnTo>
                    <a:pt x="249" y="450"/>
                  </a:lnTo>
                  <a:lnTo>
                    <a:pt x="251" y="452"/>
                  </a:lnTo>
                  <a:lnTo>
                    <a:pt x="254" y="458"/>
                  </a:lnTo>
                  <a:lnTo>
                    <a:pt x="256" y="463"/>
                  </a:lnTo>
                  <a:lnTo>
                    <a:pt x="259" y="466"/>
                  </a:lnTo>
                  <a:lnTo>
                    <a:pt x="262" y="468"/>
                  </a:lnTo>
                  <a:lnTo>
                    <a:pt x="264" y="474"/>
                  </a:lnTo>
                  <a:lnTo>
                    <a:pt x="267" y="477"/>
                  </a:lnTo>
                  <a:lnTo>
                    <a:pt x="269" y="482"/>
                  </a:lnTo>
                  <a:lnTo>
                    <a:pt x="272" y="484"/>
                  </a:lnTo>
                  <a:lnTo>
                    <a:pt x="274" y="490"/>
                  </a:lnTo>
                  <a:lnTo>
                    <a:pt x="278" y="493"/>
                  </a:lnTo>
                  <a:lnTo>
                    <a:pt x="280" y="498"/>
                  </a:lnTo>
                  <a:lnTo>
                    <a:pt x="282" y="504"/>
                  </a:lnTo>
                  <a:lnTo>
                    <a:pt x="285" y="506"/>
                  </a:lnTo>
                  <a:lnTo>
                    <a:pt x="287" y="511"/>
                  </a:lnTo>
                  <a:lnTo>
                    <a:pt x="290" y="514"/>
                  </a:lnTo>
                  <a:lnTo>
                    <a:pt x="293" y="520"/>
                  </a:lnTo>
                  <a:lnTo>
                    <a:pt x="295" y="525"/>
                  </a:lnTo>
                  <a:lnTo>
                    <a:pt x="298" y="527"/>
                  </a:lnTo>
                  <a:lnTo>
                    <a:pt x="300" y="530"/>
                  </a:lnTo>
                  <a:lnTo>
                    <a:pt x="303" y="536"/>
                  </a:lnTo>
                  <a:lnTo>
                    <a:pt x="305" y="541"/>
                  </a:lnTo>
                  <a:lnTo>
                    <a:pt x="309" y="543"/>
                  </a:lnTo>
                  <a:lnTo>
                    <a:pt x="311" y="546"/>
                  </a:lnTo>
                  <a:lnTo>
                    <a:pt x="313" y="552"/>
                  </a:lnTo>
                  <a:lnTo>
                    <a:pt x="316" y="554"/>
                  </a:lnTo>
                  <a:lnTo>
                    <a:pt x="318" y="557"/>
                  </a:lnTo>
                  <a:lnTo>
                    <a:pt x="321" y="562"/>
                  </a:lnTo>
                  <a:lnTo>
                    <a:pt x="324" y="56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8" name="Freeform 92"/>
            <p:cNvSpPr>
              <a:spLocks noChangeAspect="1"/>
            </p:cNvSpPr>
            <p:nvPr/>
          </p:nvSpPr>
          <p:spPr bwMode="auto">
            <a:xfrm>
              <a:off x="2500" y="3407"/>
              <a:ext cx="53" cy="59"/>
            </a:xfrm>
            <a:custGeom>
              <a:avLst/>
              <a:gdLst>
                <a:gd name="T0" fmla="*/ 0 w 322"/>
                <a:gd name="T1" fmla="*/ 0 h 395"/>
                <a:gd name="T2" fmla="*/ 0 w 322"/>
                <a:gd name="T3" fmla="*/ 0 h 395"/>
                <a:gd name="T4" fmla="*/ 0 w 322"/>
                <a:gd name="T5" fmla="*/ 0 h 395"/>
                <a:gd name="T6" fmla="*/ 0 w 322"/>
                <a:gd name="T7" fmla="*/ 0 h 395"/>
                <a:gd name="T8" fmla="*/ 0 w 322"/>
                <a:gd name="T9" fmla="*/ 0 h 395"/>
                <a:gd name="T10" fmla="*/ 0 w 322"/>
                <a:gd name="T11" fmla="*/ 0 h 395"/>
                <a:gd name="T12" fmla="*/ 0 w 322"/>
                <a:gd name="T13" fmla="*/ 0 h 395"/>
                <a:gd name="T14" fmla="*/ 0 w 322"/>
                <a:gd name="T15" fmla="*/ 0 h 395"/>
                <a:gd name="T16" fmla="*/ 0 w 322"/>
                <a:gd name="T17" fmla="*/ 0 h 395"/>
                <a:gd name="T18" fmla="*/ 0 w 322"/>
                <a:gd name="T19" fmla="*/ 0 h 395"/>
                <a:gd name="T20" fmla="*/ 0 w 322"/>
                <a:gd name="T21" fmla="*/ 0 h 395"/>
                <a:gd name="T22" fmla="*/ 0 w 322"/>
                <a:gd name="T23" fmla="*/ 0 h 395"/>
                <a:gd name="T24" fmla="*/ 0 w 322"/>
                <a:gd name="T25" fmla="*/ 0 h 395"/>
                <a:gd name="T26" fmla="*/ 0 w 322"/>
                <a:gd name="T27" fmla="*/ 0 h 395"/>
                <a:gd name="T28" fmla="*/ 0 w 322"/>
                <a:gd name="T29" fmla="*/ 0 h 395"/>
                <a:gd name="T30" fmla="*/ 0 w 322"/>
                <a:gd name="T31" fmla="*/ 0 h 395"/>
                <a:gd name="T32" fmla="*/ 0 w 322"/>
                <a:gd name="T33" fmla="*/ 0 h 395"/>
                <a:gd name="T34" fmla="*/ 0 w 322"/>
                <a:gd name="T35" fmla="*/ 0 h 395"/>
                <a:gd name="T36" fmla="*/ 0 w 322"/>
                <a:gd name="T37" fmla="*/ 0 h 395"/>
                <a:gd name="T38" fmla="*/ 0 w 322"/>
                <a:gd name="T39" fmla="*/ 0 h 395"/>
                <a:gd name="T40" fmla="*/ 0 w 322"/>
                <a:gd name="T41" fmla="*/ 0 h 395"/>
                <a:gd name="T42" fmla="*/ 0 w 322"/>
                <a:gd name="T43" fmla="*/ 0 h 395"/>
                <a:gd name="T44" fmla="*/ 0 w 322"/>
                <a:gd name="T45" fmla="*/ 0 h 395"/>
                <a:gd name="T46" fmla="*/ 0 w 322"/>
                <a:gd name="T47" fmla="*/ 0 h 395"/>
                <a:gd name="T48" fmla="*/ 0 w 322"/>
                <a:gd name="T49" fmla="*/ 0 h 395"/>
                <a:gd name="T50" fmla="*/ 0 w 322"/>
                <a:gd name="T51" fmla="*/ 0 h 395"/>
                <a:gd name="T52" fmla="*/ 0 w 322"/>
                <a:gd name="T53" fmla="*/ 0 h 395"/>
                <a:gd name="T54" fmla="*/ 0 w 322"/>
                <a:gd name="T55" fmla="*/ 0 h 395"/>
                <a:gd name="T56" fmla="*/ 0 w 322"/>
                <a:gd name="T57" fmla="*/ 0 h 395"/>
                <a:gd name="T58" fmla="*/ 0 w 322"/>
                <a:gd name="T59" fmla="*/ 0 h 395"/>
                <a:gd name="T60" fmla="*/ 0 w 322"/>
                <a:gd name="T61" fmla="*/ 0 h 395"/>
                <a:gd name="T62" fmla="*/ 0 w 322"/>
                <a:gd name="T63" fmla="*/ 0 h 395"/>
                <a:gd name="T64" fmla="*/ 0 w 322"/>
                <a:gd name="T65" fmla="*/ 0 h 395"/>
                <a:gd name="T66" fmla="*/ 0 w 322"/>
                <a:gd name="T67" fmla="*/ 0 h 395"/>
                <a:gd name="T68" fmla="*/ 0 w 322"/>
                <a:gd name="T69" fmla="*/ 0 h 395"/>
                <a:gd name="T70" fmla="*/ 0 w 322"/>
                <a:gd name="T71" fmla="*/ 0 h 395"/>
                <a:gd name="T72" fmla="*/ 0 w 322"/>
                <a:gd name="T73" fmla="*/ 0 h 395"/>
                <a:gd name="T74" fmla="*/ 0 w 322"/>
                <a:gd name="T75" fmla="*/ 0 h 395"/>
                <a:gd name="T76" fmla="*/ 0 w 322"/>
                <a:gd name="T77" fmla="*/ 0 h 395"/>
                <a:gd name="T78" fmla="*/ 0 w 322"/>
                <a:gd name="T79" fmla="*/ 0 h 395"/>
                <a:gd name="T80" fmla="*/ 0 w 322"/>
                <a:gd name="T81" fmla="*/ 0 h 395"/>
                <a:gd name="T82" fmla="*/ 0 w 322"/>
                <a:gd name="T83" fmla="*/ 0 h 395"/>
                <a:gd name="T84" fmla="*/ 0 w 322"/>
                <a:gd name="T85" fmla="*/ 0 h 395"/>
                <a:gd name="T86" fmla="*/ 0 w 322"/>
                <a:gd name="T87" fmla="*/ 0 h 395"/>
                <a:gd name="T88" fmla="*/ 0 w 322"/>
                <a:gd name="T89" fmla="*/ 0 h 395"/>
                <a:gd name="T90" fmla="*/ 0 w 322"/>
                <a:gd name="T91" fmla="*/ 0 h 395"/>
                <a:gd name="T92" fmla="*/ 0 w 322"/>
                <a:gd name="T93" fmla="*/ 0 h 395"/>
                <a:gd name="T94" fmla="*/ 0 w 322"/>
                <a:gd name="T95" fmla="*/ 0 h 395"/>
                <a:gd name="T96" fmla="*/ 0 w 322"/>
                <a:gd name="T97" fmla="*/ 0 h 395"/>
                <a:gd name="T98" fmla="*/ 0 w 322"/>
                <a:gd name="T99" fmla="*/ 0 h 395"/>
                <a:gd name="T100" fmla="*/ 0 w 322"/>
                <a:gd name="T101" fmla="*/ 0 h 395"/>
                <a:gd name="T102" fmla="*/ 0 w 322"/>
                <a:gd name="T103" fmla="*/ 0 h 395"/>
                <a:gd name="T104" fmla="*/ 0 w 322"/>
                <a:gd name="T105" fmla="*/ 0 h 395"/>
                <a:gd name="T106" fmla="*/ 0 w 322"/>
                <a:gd name="T107" fmla="*/ 0 h 395"/>
                <a:gd name="T108" fmla="*/ 0 w 322"/>
                <a:gd name="T109" fmla="*/ 0 h 395"/>
                <a:gd name="T110" fmla="*/ 0 w 322"/>
                <a:gd name="T111" fmla="*/ 0 h 395"/>
                <a:gd name="T112" fmla="*/ 0 w 322"/>
                <a:gd name="T113" fmla="*/ 0 h 395"/>
                <a:gd name="T114" fmla="*/ 0 w 322"/>
                <a:gd name="T115" fmla="*/ 0 h 395"/>
                <a:gd name="T116" fmla="*/ 0 w 322"/>
                <a:gd name="T117" fmla="*/ 0 h 395"/>
                <a:gd name="T118" fmla="*/ 0 w 322"/>
                <a:gd name="T119" fmla="*/ 0 h 395"/>
                <a:gd name="T120" fmla="*/ 0 w 322"/>
                <a:gd name="T121" fmla="*/ 0 h 395"/>
                <a:gd name="T122" fmla="*/ 0 w 322"/>
                <a:gd name="T123" fmla="*/ 0 h 395"/>
                <a:gd name="T124" fmla="*/ 0 w 322"/>
                <a:gd name="T125" fmla="*/ 0 h 3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2" h="395">
                  <a:moveTo>
                    <a:pt x="0" y="0"/>
                  </a:moveTo>
                  <a:lnTo>
                    <a:pt x="2" y="5"/>
                  </a:lnTo>
                  <a:lnTo>
                    <a:pt x="5" y="7"/>
                  </a:lnTo>
                  <a:lnTo>
                    <a:pt x="7" y="11"/>
                  </a:lnTo>
                  <a:lnTo>
                    <a:pt x="10" y="16"/>
                  </a:lnTo>
                  <a:lnTo>
                    <a:pt x="12" y="18"/>
                  </a:lnTo>
                  <a:lnTo>
                    <a:pt x="16" y="23"/>
                  </a:lnTo>
                  <a:lnTo>
                    <a:pt x="18" y="27"/>
                  </a:lnTo>
                  <a:lnTo>
                    <a:pt x="20" y="29"/>
                  </a:lnTo>
                  <a:lnTo>
                    <a:pt x="23" y="32"/>
                  </a:lnTo>
                  <a:lnTo>
                    <a:pt x="25" y="34"/>
                  </a:lnTo>
                  <a:lnTo>
                    <a:pt x="28" y="39"/>
                  </a:lnTo>
                  <a:lnTo>
                    <a:pt x="31" y="45"/>
                  </a:lnTo>
                  <a:lnTo>
                    <a:pt x="33" y="48"/>
                  </a:lnTo>
                  <a:lnTo>
                    <a:pt x="36" y="50"/>
                  </a:lnTo>
                  <a:lnTo>
                    <a:pt x="38" y="55"/>
                  </a:lnTo>
                  <a:lnTo>
                    <a:pt x="41" y="61"/>
                  </a:lnTo>
                  <a:lnTo>
                    <a:pt x="43" y="63"/>
                  </a:lnTo>
                  <a:lnTo>
                    <a:pt x="47" y="66"/>
                  </a:lnTo>
                  <a:lnTo>
                    <a:pt x="49" y="71"/>
                  </a:lnTo>
                  <a:lnTo>
                    <a:pt x="51" y="74"/>
                  </a:lnTo>
                  <a:lnTo>
                    <a:pt x="54" y="77"/>
                  </a:lnTo>
                  <a:lnTo>
                    <a:pt x="56" y="82"/>
                  </a:lnTo>
                  <a:lnTo>
                    <a:pt x="60" y="84"/>
                  </a:lnTo>
                  <a:lnTo>
                    <a:pt x="62" y="90"/>
                  </a:lnTo>
                  <a:lnTo>
                    <a:pt x="64" y="93"/>
                  </a:lnTo>
                  <a:lnTo>
                    <a:pt x="67" y="95"/>
                  </a:lnTo>
                  <a:lnTo>
                    <a:pt x="68" y="100"/>
                  </a:lnTo>
                  <a:lnTo>
                    <a:pt x="71" y="106"/>
                  </a:lnTo>
                  <a:lnTo>
                    <a:pt x="73" y="109"/>
                  </a:lnTo>
                  <a:lnTo>
                    <a:pt x="77" y="111"/>
                  </a:lnTo>
                  <a:lnTo>
                    <a:pt x="79" y="114"/>
                  </a:lnTo>
                  <a:lnTo>
                    <a:pt x="81" y="116"/>
                  </a:lnTo>
                  <a:lnTo>
                    <a:pt x="84" y="120"/>
                  </a:lnTo>
                  <a:lnTo>
                    <a:pt x="86" y="122"/>
                  </a:lnTo>
                  <a:lnTo>
                    <a:pt x="89" y="125"/>
                  </a:lnTo>
                  <a:lnTo>
                    <a:pt x="92" y="130"/>
                  </a:lnTo>
                  <a:lnTo>
                    <a:pt x="94" y="132"/>
                  </a:lnTo>
                  <a:lnTo>
                    <a:pt x="97" y="136"/>
                  </a:lnTo>
                  <a:lnTo>
                    <a:pt x="99" y="138"/>
                  </a:lnTo>
                  <a:lnTo>
                    <a:pt x="102" y="141"/>
                  </a:lnTo>
                  <a:lnTo>
                    <a:pt x="104" y="143"/>
                  </a:lnTo>
                  <a:lnTo>
                    <a:pt x="108" y="149"/>
                  </a:lnTo>
                  <a:lnTo>
                    <a:pt x="110" y="152"/>
                  </a:lnTo>
                  <a:lnTo>
                    <a:pt x="112" y="154"/>
                  </a:lnTo>
                  <a:lnTo>
                    <a:pt x="115" y="159"/>
                  </a:lnTo>
                  <a:lnTo>
                    <a:pt x="117" y="162"/>
                  </a:lnTo>
                  <a:lnTo>
                    <a:pt x="121" y="168"/>
                  </a:lnTo>
                  <a:lnTo>
                    <a:pt x="123" y="170"/>
                  </a:lnTo>
                  <a:lnTo>
                    <a:pt x="125" y="173"/>
                  </a:lnTo>
                  <a:lnTo>
                    <a:pt x="128" y="178"/>
                  </a:lnTo>
                  <a:lnTo>
                    <a:pt x="130" y="181"/>
                  </a:lnTo>
                  <a:lnTo>
                    <a:pt x="133" y="184"/>
                  </a:lnTo>
                  <a:lnTo>
                    <a:pt x="135" y="186"/>
                  </a:lnTo>
                  <a:lnTo>
                    <a:pt x="139" y="191"/>
                  </a:lnTo>
                  <a:lnTo>
                    <a:pt x="141" y="195"/>
                  </a:lnTo>
                  <a:lnTo>
                    <a:pt x="143" y="197"/>
                  </a:lnTo>
                  <a:lnTo>
                    <a:pt x="146" y="200"/>
                  </a:lnTo>
                  <a:lnTo>
                    <a:pt x="148" y="202"/>
                  </a:lnTo>
                  <a:lnTo>
                    <a:pt x="152" y="205"/>
                  </a:lnTo>
                  <a:lnTo>
                    <a:pt x="154" y="207"/>
                  </a:lnTo>
                  <a:lnTo>
                    <a:pt x="157" y="211"/>
                  </a:lnTo>
                  <a:lnTo>
                    <a:pt x="159" y="216"/>
                  </a:lnTo>
                  <a:lnTo>
                    <a:pt x="161" y="218"/>
                  </a:lnTo>
                  <a:lnTo>
                    <a:pt x="164" y="218"/>
                  </a:lnTo>
                  <a:lnTo>
                    <a:pt x="167" y="223"/>
                  </a:lnTo>
                  <a:lnTo>
                    <a:pt x="170" y="227"/>
                  </a:lnTo>
                  <a:lnTo>
                    <a:pt x="172" y="229"/>
                  </a:lnTo>
                  <a:lnTo>
                    <a:pt x="174" y="232"/>
                  </a:lnTo>
                  <a:lnTo>
                    <a:pt x="177" y="237"/>
                  </a:lnTo>
                  <a:lnTo>
                    <a:pt x="179" y="239"/>
                  </a:lnTo>
                  <a:lnTo>
                    <a:pt x="183" y="243"/>
                  </a:lnTo>
                  <a:lnTo>
                    <a:pt x="185" y="245"/>
                  </a:lnTo>
                  <a:lnTo>
                    <a:pt x="188" y="248"/>
                  </a:lnTo>
                  <a:lnTo>
                    <a:pt x="190" y="250"/>
                  </a:lnTo>
                  <a:lnTo>
                    <a:pt x="192" y="253"/>
                  </a:lnTo>
                  <a:lnTo>
                    <a:pt x="195" y="256"/>
                  </a:lnTo>
                  <a:lnTo>
                    <a:pt x="198" y="259"/>
                  </a:lnTo>
                  <a:lnTo>
                    <a:pt x="201" y="261"/>
                  </a:lnTo>
                  <a:lnTo>
                    <a:pt x="203" y="264"/>
                  </a:lnTo>
                  <a:lnTo>
                    <a:pt x="205" y="266"/>
                  </a:lnTo>
                  <a:lnTo>
                    <a:pt x="208" y="269"/>
                  </a:lnTo>
                  <a:lnTo>
                    <a:pt x="210" y="272"/>
                  </a:lnTo>
                  <a:lnTo>
                    <a:pt x="214" y="275"/>
                  </a:lnTo>
                  <a:lnTo>
                    <a:pt x="216" y="277"/>
                  </a:lnTo>
                  <a:lnTo>
                    <a:pt x="219" y="282"/>
                  </a:lnTo>
                  <a:lnTo>
                    <a:pt x="221" y="285"/>
                  </a:lnTo>
                  <a:lnTo>
                    <a:pt x="223" y="285"/>
                  </a:lnTo>
                  <a:lnTo>
                    <a:pt x="226" y="288"/>
                  </a:lnTo>
                  <a:lnTo>
                    <a:pt x="229" y="291"/>
                  </a:lnTo>
                  <a:lnTo>
                    <a:pt x="232" y="296"/>
                  </a:lnTo>
                  <a:lnTo>
                    <a:pt x="234" y="298"/>
                  </a:lnTo>
                  <a:lnTo>
                    <a:pt x="237" y="302"/>
                  </a:lnTo>
                  <a:lnTo>
                    <a:pt x="239" y="304"/>
                  </a:lnTo>
                  <a:lnTo>
                    <a:pt x="241" y="307"/>
                  </a:lnTo>
                  <a:lnTo>
                    <a:pt x="245" y="309"/>
                  </a:lnTo>
                  <a:lnTo>
                    <a:pt x="247" y="314"/>
                  </a:lnTo>
                  <a:lnTo>
                    <a:pt x="250" y="318"/>
                  </a:lnTo>
                  <a:lnTo>
                    <a:pt x="252" y="320"/>
                  </a:lnTo>
                  <a:lnTo>
                    <a:pt x="254" y="325"/>
                  </a:lnTo>
                  <a:lnTo>
                    <a:pt x="257" y="327"/>
                  </a:lnTo>
                  <a:lnTo>
                    <a:pt x="260" y="330"/>
                  </a:lnTo>
                  <a:lnTo>
                    <a:pt x="263" y="330"/>
                  </a:lnTo>
                  <a:lnTo>
                    <a:pt x="265" y="333"/>
                  </a:lnTo>
                  <a:lnTo>
                    <a:pt x="268" y="336"/>
                  </a:lnTo>
                  <a:lnTo>
                    <a:pt x="270" y="338"/>
                  </a:lnTo>
                  <a:lnTo>
                    <a:pt x="272" y="343"/>
                  </a:lnTo>
                  <a:lnTo>
                    <a:pt x="276" y="346"/>
                  </a:lnTo>
                  <a:lnTo>
                    <a:pt x="278" y="349"/>
                  </a:lnTo>
                  <a:lnTo>
                    <a:pt x="281" y="349"/>
                  </a:lnTo>
                  <a:lnTo>
                    <a:pt x="283" y="352"/>
                  </a:lnTo>
                  <a:lnTo>
                    <a:pt x="285" y="354"/>
                  </a:lnTo>
                  <a:lnTo>
                    <a:pt x="289" y="357"/>
                  </a:lnTo>
                  <a:lnTo>
                    <a:pt x="291" y="359"/>
                  </a:lnTo>
                  <a:lnTo>
                    <a:pt x="294" y="363"/>
                  </a:lnTo>
                  <a:lnTo>
                    <a:pt x="296" y="365"/>
                  </a:lnTo>
                  <a:lnTo>
                    <a:pt x="299" y="368"/>
                  </a:lnTo>
                  <a:lnTo>
                    <a:pt x="301" y="370"/>
                  </a:lnTo>
                  <a:lnTo>
                    <a:pt x="303" y="375"/>
                  </a:lnTo>
                  <a:lnTo>
                    <a:pt x="307" y="379"/>
                  </a:lnTo>
                  <a:lnTo>
                    <a:pt x="309" y="381"/>
                  </a:lnTo>
                  <a:lnTo>
                    <a:pt x="312" y="384"/>
                  </a:lnTo>
                  <a:lnTo>
                    <a:pt x="314" y="386"/>
                  </a:lnTo>
                  <a:lnTo>
                    <a:pt x="317" y="389"/>
                  </a:lnTo>
                  <a:lnTo>
                    <a:pt x="320" y="391"/>
                  </a:lnTo>
                  <a:lnTo>
                    <a:pt x="322" y="39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9" name="Freeform 93"/>
            <p:cNvSpPr>
              <a:spLocks noChangeAspect="1"/>
            </p:cNvSpPr>
            <p:nvPr/>
          </p:nvSpPr>
          <p:spPr bwMode="auto">
            <a:xfrm>
              <a:off x="2553" y="3466"/>
              <a:ext cx="54" cy="40"/>
            </a:xfrm>
            <a:custGeom>
              <a:avLst/>
              <a:gdLst>
                <a:gd name="T0" fmla="*/ 0 w 324"/>
                <a:gd name="T1" fmla="*/ 0 h 262"/>
                <a:gd name="T2" fmla="*/ 0 w 324"/>
                <a:gd name="T3" fmla="*/ 0 h 262"/>
                <a:gd name="T4" fmla="*/ 0 w 324"/>
                <a:gd name="T5" fmla="*/ 0 h 262"/>
                <a:gd name="T6" fmla="*/ 0 w 324"/>
                <a:gd name="T7" fmla="*/ 0 h 262"/>
                <a:gd name="T8" fmla="*/ 0 w 324"/>
                <a:gd name="T9" fmla="*/ 0 h 262"/>
                <a:gd name="T10" fmla="*/ 0 w 324"/>
                <a:gd name="T11" fmla="*/ 0 h 262"/>
                <a:gd name="T12" fmla="*/ 0 w 324"/>
                <a:gd name="T13" fmla="*/ 0 h 262"/>
                <a:gd name="T14" fmla="*/ 0 w 324"/>
                <a:gd name="T15" fmla="*/ 0 h 262"/>
                <a:gd name="T16" fmla="*/ 0 w 324"/>
                <a:gd name="T17" fmla="*/ 0 h 262"/>
                <a:gd name="T18" fmla="*/ 0 w 324"/>
                <a:gd name="T19" fmla="*/ 0 h 262"/>
                <a:gd name="T20" fmla="*/ 0 w 324"/>
                <a:gd name="T21" fmla="*/ 0 h 262"/>
                <a:gd name="T22" fmla="*/ 0 w 324"/>
                <a:gd name="T23" fmla="*/ 0 h 262"/>
                <a:gd name="T24" fmla="*/ 0 w 324"/>
                <a:gd name="T25" fmla="*/ 0 h 262"/>
                <a:gd name="T26" fmla="*/ 0 w 324"/>
                <a:gd name="T27" fmla="*/ 0 h 262"/>
                <a:gd name="T28" fmla="*/ 0 w 324"/>
                <a:gd name="T29" fmla="*/ 0 h 262"/>
                <a:gd name="T30" fmla="*/ 0 w 324"/>
                <a:gd name="T31" fmla="*/ 0 h 262"/>
                <a:gd name="T32" fmla="*/ 0 w 324"/>
                <a:gd name="T33" fmla="*/ 0 h 262"/>
                <a:gd name="T34" fmla="*/ 0 w 324"/>
                <a:gd name="T35" fmla="*/ 0 h 262"/>
                <a:gd name="T36" fmla="*/ 0 w 324"/>
                <a:gd name="T37" fmla="*/ 0 h 262"/>
                <a:gd name="T38" fmla="*/ 0 w 324"/>
                <a:gd name="T39" fmla="*/ 0 h 262"/>
                <a:gd name="T40" fmla="*/ 0 w 324"/>
                <a:gd name="T41" fmla="*/ 0 h 262"/>
                <a:gd name="T42" fmla="*/ 0 w 324"/>
                <a:gd name="T43" fmla="*/ 0 h 262"/>
                <a:gd name="T44" fmla="*/ 0 w 324"/>
                <a:gd name="T45" fmla="*/ 0 h 262"/>
                <a:gd name="T46" fmla="*/ 0 w 324"/>
                <a:gd name="T47" fmla="*/ 0 h 262"/>
                <a:gd name="T48" fmla="*/ 0 w 324"/>
                <a:gd name="T49" fmla="*/ 0 h 262"/>
                <a:gd name="T50" fmla="*/ 0 w 324"/>
                <a:gd name="T51" fmla="*/ 0 h 262"/>
                <a:gd name="T52" fmla="*/ 0 w 324"/>
                <a:gd name="T53" fmla="*/ 0 h 262"/>
                <a:gd name="T54" fmla="*/ 0 w 324"/>
                <a:gd name="T55" fmla="*/ 0 h 262"/>
                <a:gd name="T56" fmla="*/ 0 w 324"/>
                <a:gd name="T57" fmla="*/ 0 h 262"/>
                <a:gd name="T58" fmla="*/ 0 w 324"/>
                <a:gd name="T59" fmla="*/ 0 h 262"/>
                <a:gd name="T60" fmla="*/ 0 w 324"/>
                <a:gd name="T61" fmla="*/ 0 h 262"/>
                <a:gd name="T62" fmla="*/ 0 w 324"/>
                <a:gd name="T63" fmla="*/ 0 h 262"/>
                <a:gd name="T64" fmla="*/ 0 w 324"/>
                <a:gd name="T65" fmla="*/ 0 h 262"/>
                <a:gd name="T66" fmla="*/ 0 w 324"/>
                <a:gd name="T67" fmla="*/ 0 h 262"/>
                <a:gd name="T68" fmla="*/ 0 w 324"/>
                <a:gd name="T69" fmla="*/ 0 h 262"/>
                <a:gd name="T70" fmla="*/ 0 w 324"/>
                <a:gd name="T71" fmla="*/ 0 h 262"/>
                <a:gd name="T72" fmla="*/ 0 w 324"/>
                <a:gd name="T73" fmla="*/ 0 h 262"/>
                <a:gd name="T74" fmla="*/ 0 w 324"/>
                <a:gd name="T75" fmla="*/ 0 h 262"/>
                <a:gd name="T76" fmla="*/ 0 w 324"/>
                <a:gd name="T77" fmla="*/ 0 h 262"/>
                <a:gd name="T78" fmla="*/ 0 w 324"/>
                <a:gd name="T79" fmla="*/ 0 h 262"/>
                <a:gd name="T80" fmla="*/ 0 w 324"/>
                <a:gd name="T81" fmla="*/ 0 h 262"/>
                <a:gd name="T82" fmla="*/ 0 w 324"/>
                <a:gd name="T83" fmla="*/ 0 h 262"/>
                <a:gd name="T84" fmla="*/ 0 w 324"/>
                <a:gd name="T85" fmla="*/ 0 h 262"/>
                <a:gd name="T86" fmla="*/ 0 w 324"/>
                <a:gd name="T87" fmla="*/ 0 h 262"/>
                <a:gd name="T88" fmla="*/ 0 w 324"/>
                <a:gd name="T89" fmla="*/ 0 h 262"/>
                <a:gd name="T90" fmla="*/ 0 w 324"/>
                <a:gd name="T91" fmla="*/ 0 h 262"/>
                <a:gd name="T92" fmla="*/ 0 w 324"/>
                <a:gd name="T93" fmla="*/ 0 h 262"/>
                <a:gd name="T94" fmla="*/ 0 w 324"/>
                <a:gd name="T95" fmla="*/ 0 h 262"/>
                <a:gd name="T96" fmla="*/ 0 w 324"/>
                <a:gd name="T97" fmla="*/ 0 h 262"/>
                <a:gd name="T98" fmla="*/ 0 w 324"/>
                <a:gd name="T99" fmla="*/ 0 h 262"/>
                <a:gd name="T100" fmla="*/ 0 w 324"/>
                <a:gd name="T101" fmla="*/ 0 h 262"/>
                <a:gd name="T102" fmla="*/ 0 w 324"/>
                <a:gd name="T103" fmla="*/ 0 h 262"/>
                <a:gd name="T104" fmla="*/ 0 w 324"/>
                <a:gd name="T105" fmla="*/ 0 h 262"/>
                <a:gd name="T106" fmla="*/ 0 w 324"/>
                <a:gd name="T107" fmla="*/ 0 h 262"/>
                <a:gd name="T108" fmla="*/ 0 w 324"/>
                <a:gd name="T109" fmla="*/ 0 h 262"/>
                <a:gd name="T110" fmla="*/ 0 w 324"/>
                <a:gd name="T111" fmla="*/ 0 h 262"/>
                <a:gd name="T112" fmla="*/ 0 w 324"/>
                <a:gd name="T113" fmla="*/ 0 h 262"/>
                <a:gd name="T114" fmla="*/ 0 w 324"/>
                <a:gd name="T115" fmla="*/ 0 h 262"/>
                <a:gd name="T116" fmla="*/ 0 w 324"/>
                <a:gd name="T117" fmla="*/ 0 h 262"/>
                <a:gd name="T118" fmla="*/ 0 w 324"/>
                <a:gd name="T119" fmla="*/ 0 h 262"/>
                <a:gd name="T120" fmla="*/ 0 w 324"/>
                <a:gd name="T121" fmla="*/ 0 h 262"/>
                <a:gd name="T122" fmla="*/ 0 w 324"/>
                <a:gd name="T123" fmla="*/ 0 h 262"/>
                <a:gd name="T124" fmla="*/ 0 w 324"/>
                <a:gd name="T125" fmla="*/ 0 h 2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262">
                  <a:moveTo>
                    <a:pt x="0" y="0"/>
                  </a:moveTo>
                  <a:lnTo>
                    <a:pt x="3" y="2"/>
                  </a:lnTo>
                  <a:lnTo>
                    <a:pt x="5" y="5"/>
                  </a:lnTo>
                  <a:lnTo>
                    <a:pt x="8" y="7"/>
                  </a:lnTo>
                  <a:lnTo>
                    <a:pt x="10" y="10"/>
                  </a:lnTo>
                  <a:lnTo>
                    <a:pt x="13" y="10"/>
                  </a:lnTo>
                  <a:lnTo>
                    <a:pt x="16" y="12"/>
                  </a:lnTo>
                  <a:lnTo>
                    <a:pt x="18" y="16"/>
                  </a:lnTo>
                  <a:lnTo>
                    <a:pt x="21" y="18"/>
                  </a:lnTo>
                  <a:lnTo>
                    <a:pt x="23" y="21"/>
                  </a:lnTo>
                  <a:lnTo>
                    <a:pt x="26" y="23"/>
                  </a:lnTo>
                  <a:lnTo>
                    <a:pt x="29" y="29"/>
                  </a:lnTo>
                  <a:lnTo>
                    <a:pt x="31" y="32"/>
                  </a:lnTo>
                  <a:lnTo>
                    <a:pt x="34" y="34"/>
                  </a:lnTo>
                  <a:lnTo>
                    <a:pt x="36" y="37"/>
                  </a:lnTo>
                  <a:lnTo>
                    <a:pt x="39" y="39"/>
                  </a:lnTo>
                  <a:lnTo>
                    <a:pt x="41" y="42"/>
                  </a:lnTo>
                  <a:lnTo>
                    <a:pt x="44" y="45"/>
                  </a:lnTo>
                  <a:lnTo>
                    <a:pt x="47" y="45"/>
                  </a:lnTo>
                  <a:lnTo>
                    <a:pt x="49" y="48"/>
                  </a:lnTo>
                  <a:lnTo>
                    <a:pt x="52" y="50"/>
                  </a:lnTo>
                  <a:lnTo>
                    <a:pt x="54" y="53"/>
                  </a:lnTo>
                  <a:lnTo>
                    <a:pt x="57" y="55"/>
                  </a:lnTo>
                  <a:lnTo>
                    <a:pt x="60" y="58"/>
                  </a:lnTo>
                  <a:lnTo>
                    <a:pt x="62" y="61"/>
                  </a:lnTo>
                  <a:lnTo>
                    <a:pt x="65" y="64"/>
                  </a:lnTo>
                  <a:lnTo>
                    <a:pt x="67" y="66"/>
                  </a:lnTo>
                  <a:lnTo>
                    <a:pt x="70" y="69"/>
                  </a:lnTo>
                  <a:lnTo>
                    <a:pt x="72" y="71"/>
                  </a:lnTo>
                  <a:lnTo>
                    <a:pt x="76" y="75"/>
                  </a:lnTo>
                  <a:lnTo>
                    <a:pt x="78" y="77"/>
                  </a:lnTo>
                  <a:lnTo>
                    <a:pt x="80" y="80"/>
                  </a:lnTo>
                  <a:lnTo>
                    <a:pt x="83" y="80"/>
                  </a:lnTo>
                  <a:lnTo>
                    <a:pt x="85" y="82"/>
                  </a:lnTo>
                  <a:lnTo>
                    <a:pt x="88" y="85"/>
                  </a:lnTo>
                  <a:lnTo>
                    <a:pt x="91" y="87"/>
                  </a:lnTo>
                  <a:lnTo>
                    <a:pt x="93" y="91"/>
                  </a:lnTo>
                  <a:lnTo>
                    <a:pt x="96" y="93"/>
                  </a:lnTo>
                  <a:lnTo>
                    <a:pt x="98" y="96"/>
                  </a:lnTo>
                  <a:lnTo>
                    <a:pt x="101" y="98"/>
                  </a:lnTo>
                  <a:lnTo>
                    <a:pt x="103" y="101"/>
                  </a:lnTo>
                  <a:lnTo>
                    <a:pt x="107" y="103"/>
                  </a:lnTo>
                  <a:lnTo>
                    <a:pt x="109" y="107"/>
                  </a:lnTo>
                  <a:lnTo>
                    <a:pt x="111" y="109"/>
                  </a:lnTo>
                  <a:lnTo>
                    <a:pt x="114" y="112"/>
                  </a:lnTo>
                  <a:lnTo>
                    <a:pt x="116" y="112"/>
                  </a:lnTo>
                  <a:lnTo>
                    <a:pt x="120" y="114"/>
                  </a:lnTo>
                  <a:lnTo>
                    <a:pt x="122" y="117"/>
                  </a:lnTo>
                  <a:lnTo>
                    <a:pt x="125" y="119"/>
                  </a:lnTo>
                  <a:lnTo>
                    <a:pt x="127" y="119"/>
                  </a:lnTo>
                  <a:lnTo>
                    <a:pt x="129" y="123"/>
                  </a:lnTo>
                  <a:lnTo>
                    <a:pt x="132" y="125"/>
                  </a:lnTo>
                  <a:lnTo>
                    <a:pt x="135" y="128"/>
                  </a:lnTo>
                  <a:lnTo>
                    <a:pt x="138" y="128"/>
                  </a:lnTo>
                  <a:lnTo>
                    <a:pt x="140" y="130"/>
                  </a:lnTo>
                  <a:lnTo>
                    <a:pt x="142" y="133"/>
                  </a:lnTo>
                  <a:lnTo>
                    <a:pt x="145" y="136"/>
                  </a:lnTo>
                  <a:lnTo>
                    <a:pt x="147" y="139"/>
                  </a:lnTo>
                  <a:lnTo>
                    <a:pt x="151" y="141"/>
                  </a:lnTo>
                  <a:lnTo>
                    <a:pt x="153" y="141"/>
                  </a:lnTo>
                  <a:lnTo>
                    <a:pt x="156" y="144"/>
                  </a:lnTo>
                  <a:lnTo>
                    <a:pt x="158" y="146"/>
                  </a:lnTo>
                  <a:lnTo>
                    <a:pt x="160" y="149"/>
                  </a:lnTo>
                  <a:lnTo>
                    <a:pt x="163" y="152"/>
                  </a:lnTo>
                  <a:lnTo>
                    <a:pt x="166" y="152"/>
                  </a:lnTo>
                  <a:lnTo>
                    <a:pt x="169" y="155"/>
                  </a:lnTo>
                  <a:lnTo>
                    <a:pt x="171" y="157"/>
                  </a:lnTo>
                  <a:lnTo>
                    <a:pt x="174" y="160"/>
                  </a:lnTo>
                  <a:lnTo>
                    <a:pt x="176" y="162"/>
                  </a:lnTo>
                  <a:lnTo>
                    <a:pt x="178" y="162"/>
                  </a:lnTo>
                  <a:lnTo>
                    <a:pt x="182" y="165"/>
                  </a:lnTo>
                  <a:lnTo>
                    <a:pt x="184" y="165"/>
                  </a:lnTo>
                  <a:lnTo>
                    <a:pt x="187" y="168"/>
                  </a:lnTo>
                  <a:lnTo>
                    <a:pt x="189" y="171"/>
                  </a:lnTo>
                  <a:lnTo>
                    <a:pt x="191" y="173"/>
                  </a:lnTo>
                  <a:lnTo>
                    <a:pt x="194" y="173"/>
                  </a:lnTo>
                  <a:lnTo>
                    <a:pt x="197" y="176"/>
                  </a:lnTo>
                  <a:lnTo>
                    <a:pt x="200" y="178"/>
                  </a:lnTo>
                  <a:lnTo>
                    <a:pt x="202" y="182"/>
                  </a:lnTo>
                  <a:lnTo>
                    <a:pt x="205" y="182"/>
                  </a:lnTo>
                  <a:lnTo>
                    <a:pt x="207" y="184"/>
                  </a:lnTo>
                  <a:lnTo>
                    <a:pt x="209" y="187"/>
                  </a:lnTo>
                  <a:lnTo>
                    <a:pt x="213" y="187"/>
                  </a:lnTo>
                  <a:lnTo>
                    <a:pt x="215" y="189"/>
                  </a:lnTo>
                  <a:lnTo>
                    <a:pt x="218" y="192"/>
                  </a:lnTo>
                  <a:lnTo>
                    <a:pt x="220" y="192"/>
                  </a:lnTo>
                  <a:lnTo>
                    <a:pt x="223" y="194"/>
                  </a:lnTo>
                  <a:lnTo>
                    <a:pt x="225" y="198"/>
                  </a:lnTo>
                  <a:lnTo>
                    <a:pt x="228" y="200"/>
                  </a:lnTo>
                  <a:lnTo>
                    <a:pt x="231" y="200"/>
                  </a:lnTo>
                  <a:lnTo>
                    <a:pt x="233" y="203"/>
                  </a:lnTo>
                  <a:lnTo>
                    <a:pt x="236" y="205"/>
                  </a:lnTo>
                  <a:lnTo>
                    <a:pt x="238" y="205"/>
                  </a:lnTo>
                  <a:lnTo>
                    <a:pt x="242" y="208"/>
                  </a:lnTo>
                  <a:lnTo>
                    <a:pt x="244" y="208"/>
                  </a:lnTo>
                  <a:lnTo>
                    <a:pt x="246" y="210"/>
                  </a:lnTo>
                  <a:lnTo>
                    <a:pt x="249" y="214"/>
                  </a:lnTo>
                  <a:lnTo>
                    <a:pt x="251" y="214"/>
                  </a:lnTo>
                  <a:lnTo>
                    <a:pt x="254" y="216"/>
                  </a:lnTo>
                  <a:lnTo>
                    <a:pt x="256" y="219"/>
                  </a:lnTo>
                  <a:lnTo>
                    <a:pt x="259" y="219"/>
                  </a:lnTo>
                  <a:lnTo>
                    <a:pt x="262" y="221"/>
                  </a:lnTo>
                  <a:lnTo>
                    <a:pt x="264" y="224"/>
                  </a:lnTo>
                  <a:lnTo>
                    <a:pt x="267" y="226"/>
                  </a:lnTo>
                  <a:lnTo>
                    <a:pt x="269" y="226"/>
                  </a:lnTo>
                  <a:lnTo>
                    <a:pt x="273" y="230"/>
                  </a:lnTo>
                  <a:lnTo>
                    <a:pt x="275" y="230"/>
                  </a:lnTo>
                  <a:lnTo>
                    <a:pt x="277" y="232"/>
                  </a:lnTo>
                  <a:lnTo>
                    <a:pt x="280" y="235"/>
                  </a:lnTo>
                  <a:lnTo>
                    <a:pt x="282" y="235"/>
                  </a:lnTo>
                  <a:lnTo>
                    <a:pt x="285" y="237"/>
                  </a:lnTo>
                  <a:lnTo>
                    <a:pt x="288" y="240"/>
                  </a:lnTo>
                  <a:lnTo>
                    <a:pt x="291" y="243"/>
                  </a:lnTo>
                  <a:lnTo>
                    <a:pt x="293" y="243"/>
                  </a:lnTo>
                  <a:lnTo>
                    <a:pt x="295" y="246"/>
                  </a:lnTo>
                  <a:lnTo>
                    <a:pt x="298" y="248"/>
                  </a:lnTo>
                  <a:lnTo>
                    <a:pt x="300" y="248"/>
                  </a:lnTo>
                  <a:lnTo>
                    <a:pt x="304" y="251"/>
                  </a:lnTo>
                  <a:lnTo>
                    <a:pt x="306" y="251"/>
                  </a:lnTo>
                  <a:lnTo>
                    <a:pt x="309" y="253"/>
                  </a:lnTo>
                  <a:lnTo>
                    <a:pt x="311" y="253"/>
                  </a:lnTo>
                  <a:lnTo>
                    <a:pt x="313" y="256"/>
                  </a:lnTo>
                  <a:lnTo>
                    <a:pt x="316" y="256"/>
                  </a:lnTo>
                  <a:lnTo>
                    <a:pt x="319" y="259"/>
                  </a:lnTo>
                  <a:lnTo>
                    <a:pt x="322" y="259"/>
                  </a:lnTo>
                  <a:lnTo>
                    <a:pt x="324" y="26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0" name="Freeform 94"/>
            <p:cNvSpPr>
              <a:spLocks noChangeAspect="1"/>
            </p:cNvSpPr>
            <p:nvPr/>
          </p:nvSpPr>
          <p:spPr bwMode="auto">
            <a:xfrm>
              <a:off x="2607" y="3506"/>
              <a:ext cx="54" cy="22"/>
            </a:xfrm>
            <a:custGeom>
              <a:avLst/>
              <a:gdLst>
                <a:gd name="T0" fmla="*/ 0 w 324"/>
                <a:gd name="T1" fmla="*/ 0 h 153"/>
                <a:gd name="T2" fmla="*/ 0 w 324"/>
                <a:gd name="T3" fmla="*/ 0 h 153"/>
                <a:gd name="T4" fmla="*/ 0 w 324"/>
                <a:gd name="T5" fmla="*/ 0 h 153"/>
                <a:gd name="T6" fmla="*/ 0 w 324"/>
                <a:gd name="T7" fmla="*/ 0 h 153"/>
                <a:gd name="T8" fmla="*/ 0 w 324"/>
                <a:gd name="T9" fmla="*/ 0 h 153"/>
                <a:gd name="T10" fmla="*/ 0 w 324"/>
                <a:gd name="T11" fmla="*/ 0 h 153"/>
                <a:gd name="T12" fmla="*/ 0 w 324"/>
                <a:gd name="T13" fmla="*/ 0 h 153"/>
                <a:gd name="T14" fmla="*/ 0 w 324"/>
                <a:gd name="T15" fmla="*/ 0 h 153"/>
                <a:gd name="T16" fmla="*/ 0 w 324"/>
                <a:gd name="T17" fmla="*/ 0 h 153"/>
                <a:gd name="T18" fmla="*/ 0 w 324"/>
                <a:gd name="T19" fmla="*/ 0 h 153"/>
                <a:gd name="T20" fmla="*/ 0 w 324"/>
                <a:gd name="T21" fmla="*/ 0 h 153"/>
                <a:gd name="T22" fmla="*/ 0 w 324"/>
                <a:gd name="T23" fmla="*/ 0 h 153"/>
                <a:gd name="T24" fmla="*/ 0 w 324"/>
                <a:gd name="T25" fmla="*/ 0 h 153"/>
                <a:gd name="T26" fmla="*/ 0 w 324"/>
                <a:gd name="T27" fmla="*/ 0 h 153"/>
                <a:gd name="T28" fmla="*/ 0 w 324"/>
                <a:gd name="T29" fmla="*/ 0 h 153"/>
                <a:gd name="T30" fmla="*/ 0 w 324"/>
                <a:gd name="T31" fmla="*/ 0 h 153"/>
                <a:gd name="T32" fmla="*/ 0 w 324"/>
                <a:gd name="T33" fmla="*/ 0 h 153"/>
                <a:gd name="T34" fmla="*/ 0 w 324"/>
                <a:gd name="T35" fmla="*/ 0 h 153"/>
                <a:gd name="T36" fmla="*/ 0 w 324"/>
                <a:gd name="T37" fmla="*/ 0 h 153"/>
                <a:gd name="T38" fmla="*/ 0 w 324"/>
                <a:gd name="T39" fmla="*/ 0 h 153"/>
                <a:gd name="T40" fmla="*/ 0 w 324"/>
                <a:gd name="T41" fmla="*/ 0 h 153"/>
                <a:gd name="T42" fmla="*/ 0 w 324"/>
                <a:gd name="T43" fmla="*/ 0 h 153"/>
                <a:gd name="T44" fmla="*/ 0 w 324"/>
                <a:gd name="T45" fmla="*/ 0 h 153"/>
                <a:gd name="T46" fmla="*/ 0 w 324"/>
                <a:gd name="T47" fmla="*/ 0 h 153"/>
                <a:gd name="T48" fmla="*/ 0 w 324"/>
                <a:gd name="T49" fmla="*/ 0 h 153"/>
                <a:gd name="T50" fmla="*/ 0 w 324"/>
                <a:gd name="T51" fmla="*/ 0 h 153"/>
                <a:gd name="T52" fmla="*/ 0 w 324"/>
                <a:gd name="T53" fmla="*/ 0 h 153"/>
                <a:gd name="T54" fmla="*/ 0 w 324"/>
                <a:gd name="T55" fmla="*/ 0 h 153"/>
                <a:gd name="T56" fmla="*/ 0 w 324"/>
                <a:gd name="T57" fmla="*/ 0 h 153"/>
                <a:gd name="T58" fmla="*/ 0 w 324"/>
                <a:gd name="T59" fmla="*/ 0 h 153"/>
                <a:gd name="T60" fmla="*/ 0 w 324"/>
                <a:gd name="T61" fmla="*/ 0 h 153"/>
                <a:gd name="T62" fmla="*/ 0 w 324"/>
                <a:gd name="T63" fmla="*/ 0 h 153"/>
                <a:gd name="T64" fmla="*/ 0 w 324"/>
                <a:gd name="T65" fmla="*/ 0 h 153"/>
                <a:gd name="T66" fmla="*/ 0 w 324"/>
                <a:gd name="T67" fmla="*/ 0 h 153"/>
                <a:gd name="T68" fmla="*/ 0 w 324"/>
                <a:gd name="T69" fmla="*/ 0 h 153"/>
                <a:gd name="T70" fmla="*/ 0 w 324"/>
                <a:gd name="T71" fmla="*/ 0 h 153"/>
                <a:gd name="T72" fmla="*/ 0 w 324"/>
                <a:gd name="T73" fmla="*/ 0 h 153"/>
                <a:gd name="T74" fmla="*/ 0 w 324"/>
                <a:gd name="T75" fmla="*/ 0 h 153"/>
                <a:gd name="T76" fmla="*/ 0 w 324"/>
                <a:gd name="T77" fmla="*/ 0 h 153"/>
                <a:gd name="T78" fmla="*/ 0 w 324"/>
                <a:gd name="T79" fmla="*/ 0 h 153"/>
                <a:gd name="T80" fmla="*/ 0 w 324"/>
                <a:gd name="T81" fmla="*/ 0 h 153"/>
                <a:gd name="T82" fmla="*/ 0 w 324"/>
                <a:gd name="T83" fmla="*/ 0 h 153"/>
                <a:gd name="T84" fmla="*/ 0 w 324"/>
                <a:gd name="T85" fmla="*/ 0 h 153"/>
                <a:gd name="T86" fmla="*/ 0 w 324"/>
                <a:gd name="T87" fmla="*/ 0 h 153"/>
                <a:gd name="T88" fmla="*/ 0 w 324"/>
                <a:gd name="T89" fmla="*/ 0 h 153"/>
                <a:gd name="T90" fmla="*/ 0 w 324"/>
                <a:gd name="T91" fmla="*/ 0 h 153"/>
                <a:gd name="T92" fmla="*/ 0 w 324"/>
                <a:gd name="T93" fmla="*/ 0 h 153"/>
                <a:gd name="T94" fmla="*/ 0 w 324"/>
                <a:gd name="T95" fmla="*/ 0 h 153"/>
                <a:gd name="T96" fmla="*/ 0 w 324"/>
                <a:gd name="T97" fmla="*/ 0 h 153"/>
                <a:gd name="T98" fmla="*/ 0 w 324"/>
                <a:gd name="T99" fmla="*/ 0 h 153"/>
                <a:gd name="T100" fmla="*/ 0 w 324"/>
                <a:gd name="T101" fmla="*/ 0 h 153"/>
                <a:gd name="T102" fmla="*/ 0 w 324"/>
                <a:gd name="T103" fmla="*/ 0 h 153"/>
                <a:gd name="T104" fmla="*/ 0 w 324"/>
                <a:gd name="T105" fmla="*/ 0 h 153"/>
                <a:gd name="T106" fmla="*/ 0 w 324"/>
                <a:gd name="T107" fmla="*/ 0 h 153"/>
                <a:gd name="T108" fmla="*/ 0 w 324"/>
                <a:gd name="T109" fmla="*/ 0 h 153"/>
                <a:gd name="T110" fmla="*/ 0 w 324"/>
                <a:gd name="T111" fmla="*/ 0 h 153"/>
                <a:gd name="T112" fmla="*/ 0 w 324"/>
                <a:gd name="T113" fmla="*/ 0 h 153"/>
                <a:gd name="T114" fmla="*/ 0 w 324"/>
                <a:gd name="T115" fmla="*/ 0 h 153"/>
                <a:gd name="T116" fmla="*/ 0 w 324"/>
                <a:gd name="T117" fmla="*/ 0 h 153"/>
                <a:gd name="T118" fmla="*/ 0 w 324"/>
                <a:gd name="T119" fmla="*/ 0 h 153"/>
                <a:gd name="T120" fmla="*/ 0 w 324"/>
                <a:gd name="T121" fmla="*/ 0 h 153"/>
                <a:gd name="T122" fmla="*/ 0 w 324"/>
                <a:gd name="T123" fmla="*/ 0 h 153"/>
                <a:gd name="T124" fmla="*/ 0 w 324"/>
                <a:gd name="T125" fmla="*/ 0 h 1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153">
                  <a:moveTo>
                    <a:pt x="0" y="0"/>
                  </a:moveTo>
                  <a:lnTo>
                    <a:pt x="2" y="0"/>
                  </a:lnTo>
                  <a:lnTo>
                    <a:pt x="5" y="2"/>
                  </a:lnTo>
                  <a:lnTo>
                    <a:pt x="7" y="5"/>
                  </a:lnTo>
                  <a:lnTo>
                    <a:pt x="11" y="5"/>
                  </a:lnTo>
                  <a:lnTo>
                    <a:pt x="13" y="7"/>
                  </a:lnTo>
                  <a:lnTo>
                    <a:pt x="16" y="7"/>
                  </a:lnTo>
                  <a:lnTo>
                    <a:pt x="18" y="11"/>
                  </a:lnTo>
                  <a:lnTo>
                    <a:pt x="20" y="11"/>
                  </a:lnTo>
                  <a:lnTo>
                    <a:pt x="23" y="13"/>
                  </a:lnTo>
                  <a:lnTo>
                    <a:pt x="26" y="13"/>
                  </a:lnTo>
                  <a:lnTo>
                    <a:pt x="29" y="16"/>
                  </a:lnTo>
                  <a:lnTo>
                    <a:pt x="31" y="16"/>
                  </a:lnTo>
                  <a:lnTo>
                    <a:pt x="34" y="18"/>
                  </a:lnTo>
                  <a:lnTo>
                    <a:pt x="36" y="21"/>
                  </a:lnTo>
                  <a:lnTo>
                    <a:pt x="38" y="21"/>
                  </a:lnTo>
                  <a:lnTo>
                    <a:pt x="42" y="23"/>
                  </a:lnTo>
                  <a:lnTo>
                    <a:pt x="44" y="23"/>
                  </a:lnTo>
                  <a:lnTo>
                    <a:pt x="47" y="27"/>
                  </a:lnTo>
                  <a:lnTo>
                    <a:pt x="49" y="27"/>
                  </a:lnTo>
                  <a:lnTo>
                    <a:pt x="52" y="29"/>
                  </a:lnTo>
                  <a:lnTo>
                    <a:pt x="54" y="29"/>
                  </a:lnTo>
                  <a:lnTo>
                    <a:pt x="57" y="32"/>
                  </a:lnTo>
                  <a:lnTo>
                    <a:pt x="60" y="32"/>
                  </a:lnTo>
                  <a:lnTo>
                    <a:pt x="62" y="34"/>
                  </a:lnTo>
                  <a:lnTo>
                    <a:pt x="65" y="34"/>
                  </a:lnTo>
                  <a:lnTo>
                    <a:pt x="67" y="37"/>
                  </a:lnTo>
                  <a:lnTo>
                    <a:pt x="69" y="39"/>
                  </a:lnTo>
                  <a:lnTo>
                    <a:pt x="73" y="39"/>
                  </a:lnTo>
                  <a:lnTo>
                    <a:pt x="75" y="43"/>
                  </a:lnTo>
                  <a:lnTo>
                    <a:pt x="78" y="45"/>
                  </a:lnTo>
                  <a:lnTo>
                    <a:pt x="80" y="45"/>
                  </a:lnTo>
                  <a:lnTo>
                    <a:pt x="83" y="48"/>
                  </a:lnTo>
                  <a:lnTo>
                    <a:pt x="86" y="48"/>
                  </a:lnTo>
                  <a:lnTo>
                    <a:pt x="88" y="50"/>
                  </a:lnTo>
                  <a:lnTo>
                    <a:pt x="91" y="50"/>
                  </a:lnTo>
                  <a:lnTo>
                    <a:pt x="93" y="50"/>
                  </a:lnTo>
                  <a:lnTo>
                    <a:pt x="96" y="53"/>
                  </a:lnTo>
                  <a:lnTo>
                    <a:pt x="98" y="53"/>
                  </a:lnTo>
                  <a:lnTo>
                    <a:pt x="102" y="55"/>
                  </a:lnTo>
                  <a:lnTo>
                    <a:pt x="104" y="55"/>
                  </a:lnTo>
                  <a:lnTo>
                    <a:pt x="106" y="59"/>
                  </a:lnTo>
                  <a:lnTo>
                    <a:pt x="109" y="59"/>
                  </a:lnTo>
                  <a:lnTo>
                    <a:pt x="111" y="61"/>
                  </a:lnTo>
                  <a:lnTo>
                    <a:pt x="114" y="61"/>
                  </a:lnTo>
                  <a:lnTo>
                    <a:pt x="117" y="64"/>
                  </a:lnTo>
                  <a:lnTo>
                    <a:pt x="120" y="64"/>
                  </a:lnTo>
                  <a:lnTo>
                    <a:pt x="122" y="66"/>
                  </a:lnTo>
                  <a:lnTo>
                    <a:pt x="124" y="69"/>
                  </a:lnTo>
                  <a:lnTo>
                    <a:pt x="127" y="69"/>
                  </a:lnTo>
                  <a:lnTo>
                    <a:pt x="129" y="69"/>
                  </a:lnTo>
                  <a:lnTo>
                    <a:pt x="133" y="71"/>
                  </a:lnTo>
                  <a:lnTo>
                    <a:pt x="135" y="71"/>
                  </a:lnTo>
                  <a:lnTo>
                    <a:pt x="138" y="75"/>
                  </a:lnTo>
                  <a:lnTo>
                    <a:pt x="140" y="75"/>
                  </a:lnTo>
                  <a:lnTo>
                    <a:pt x="142" y="75"/>
                  </a:lnTo>
                  <a:lnTo>
                    <a:pt x="145" y="77"/>
                  </a:lnTo>
                  <a:lnTo>
                    <a:pt x="148" y="77"/>
                  </a:lnTo>
                  <a:lnTo>
                    <a:pt x="151" y="80"/>
                  </a:lnTo>
                  <a:lnTo>
                    <a:pt x="153" y="80"/>
                  </a:lnTo>
                  <a:lnTo>
                    <a:pt x="155" y="82"/>
                  </a:lnTo>
                  <a:lnTo>
                    <a:pt x="158" y="82"/>
                  </a:lnTo>
                  <a:lnTo>
                    <a:pt x="160" y="85"/>
                  </a:lnTo>
                  <a:lnTo>
                    <a:pt x="164" y="85"/>
                  </a:lnTo>
                  <a:lnTo>
                    <a:pt x="166" y="85"/>
                  </a:lnTo>
                  <a:lnTo>
                    <a:pt x="169" y="88"/>
                  </a:lnTo>
                  <a:lnTo>
                    <a:pt x="171" y="88"/>
                  </a:lnTo>
                  <a:lnTo>
                    <a:pt x="173" y="91"/>
                  </a:lnTo>
                  <a:lnTo>
                    <a:pt x="176" y="91"/>
                  </a:lnTo>
                  <a:lnTo>
                    <a:pt x="179" y="93"/>
                  </a:lnTo>
                  <a:lnTo>
                    <a:pt x="182" y="93"/>
                  </a:lnTo>
                  <a:lnTo>
                    <a:pt x="184" y="93"/>
                  </a:lnTo>
                  <a:lnTo>
                    <a:pt x="187" y="96"/>
                  </a:lnTo>
                  <a:lnTo>
                    <a:pt x="189" y="96"/>
                  </a:lnTo>
                  <a:lnTo>
                    <a:pt x="191" y="96"/>
                  </a:lnTo>
                  <a:lnTo>
                    <a:pt x="195" y="98"/>
                  </a:lnTo>
                  <a:lnTo>
                    <a:pt x="197" y="98"/>
                  </a:lnTo>
                  <a:lnTo>
                    <a:pt x="200" y="101"/>
                  </a:lnTo>
                  <a:lnTo>
                    <a:pt x="202" y="101"/>
                  </a:lnTo>
                  <a:lnTo>
                    <a:pt x="205" y="101"/>
                  </a:lnTo>
                  <a:lnTo>
                    <a:pt x="207" y="104"/>
                  </a:lnTo>
                  <a:lnTo>
                    <a:pt x="210" y="104"/>
                  </a:lnTo>
                  <a:lnTo>
                    <a:pt x="213" y="107"/>
                  </a:lnTo>
                  <a:lnTo>
                    <a:pt x="215" y="107"/>
                  </a:lnTo>
                  <a:lnTo>
                    <a:pt x="218" y="107"/>
                  </a:lnTo>
                  <a:lnTo>
                    <a:pt x="220" y="109"/>
                  </a:lnTo>
                  <a:lnTo>
                    <a:pt x="224" y="109"/>
                  </a:lnTo>
                  <a:lnTo>
                    <a:pt x="226" y="112"/>
                  </a:lnTo>
                  <a:lnTo>
                    <a:pt x="228" y="112"/>
                  </a:lnTo>
                  <a:lnTo>
                    <a:pt x="231" y="114"/>
                  </a:lnTo>
                  <a:lnTo>
                    <a:pt x="233" y="114"/>
                  </a:lnTo>
                  <a:lnTo>
                    <a:pt x="236" y="115"/>
                  </a:lnTo>
                  <a:lnTo>
                    <a:pt x="239" y="118"/>
                  </a:lnTo>
                  <a:lnTo>
                    <a:pt x="241" y="118"/>
                  </a:lnTo>
                  <a:lnTo>
                    <a:pt x="244" y="118"/>
                  </a:lnTo>
                  <a:lnTo>
                    <a:pt x="246" y="121"/>
                  </a:lnTo>
                  <a:lnTo>
                    <a:pt x="249" y="121"/>
                  </a:lnTo>
                  <a:lnTo>
                    <a:pt x="251" y="121"/>
                  </a:lnTo>
                  <a:lnTo>
                    <a:pt x="255" y="123"/>
                  </a:lnTo>
                  <a:lnTo>
                    <a:pt x="257" y="123"/>
                  </a:lnTo>
                  <a:lnTo>
                    <a:pt x="259" y="123"/>
                  </a:lnTo>
                  <a:lnTo>
                    <a:pt x="262" y="126"/>
                  </a:lnTo>
                  <a:lnTo>
                    <a:pt x="264" y="126"/>
                  </a:lnTo>
                  <a:lnTo>
                    <a:pt x="267" y="128"/>
                  </a:lnTo>
                  <a:lnTo>
                    <a:pt x="270" y="128"/>
                  </a:lnTo>
                  <a:lnTo>
                    <a:pt x="273" y="128"/>
                  </a:lnTo>
                  <a:lnTo>
                    <a:pt x="275" y="131"/>
                  </a:lnTo>
                  <a:lnTo>
                    <a:pt x="277" y="131"/>
                  </a:lnTo>
                  <a:lnTo>
                    <a:pt x="280" y="134"/>
                  </a:lnTo>
                  <a:lnTo>
                    <a:pt x="282" y="134"/>
                  </a:lnTo>
                  <a:lnTo>
                    <a:pt x="286" y="134"/>
                  </a:lnTo>
                  <a:lnTo>
                    <a:pt x="288" y="137"/>
                  </a:lnTo>
                  <a:lnTo>
                    <a:pt x="291" y="137"/>
                  </a:lnTo>
                  <a:lnTo>
                    <a:pt x="293" y="139"/>
                  </a:lnTo>
                  <a:lnTo>
                    <a:pt x="295" y="139"/>
                  </a:lnTo>
                  <a:lnTo>
                    <a:pt x="298" y="142"/>
                  </a:lnTo>
                  <a:lnTo>
                    <a:pt x="301" y="142"/>
                  </a:lnTo>
                  <a:lnTo>
                    <a:pt x="304" y="142"/>
                  </a:lnTo>
                  <a:lnTo>
                    <a:pt x="306" y="144"/>
                  </a:lnTo>
                  <a:lnTo>
                    <a:pt x="309" y="144"/>
                  </a:lnTo>
                  <a:lnTo>
                    <a:pt x="311" y="147"/>
                  </a:lnTo>
                  <a:lnTo>
                    <a:pt x="313" y="147"/>
                  </a:lnTo>
                  <a:lnTo>
                    <a:pt x="317" y="150"/>
                  </a:lnTo>
                  <a:lnTo>
                    <a:pt x="319" y="150"/>
                  </a:lnTo>
                  <a:lnTo>
                    <a:pt x="322" y="150"/>
                  </a:lnTo>
                  <a:lnTo>
                    <a:pt x="324" y="15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1" name="Freeform 95"/>
            <p:cNvSpPr>
              <a:spLocks noChangeAspect="1"/>
            </p:cNvSpPr>
            <p:nvPr/>
          </p:nvSpPr>
          <p:spPr bwMode="auto">
            <a:xfrm>
              <a:off x="2661" y="3528"/>
              <a:ext cx="54" cy="15"/>
            </a:xfrm>
            <a:custGeom>
              <a:avLst/>
              <a:gdLst>
                <a:gd name="T0" fmla="*/ 0 w 324"/>
                <a:gd name="T1" fmla="*/ 0 h 94"/>
                <a:gd name="T2" fmla="*/ 0 w 324"/>
                <a:gd name="T3" fmla="*/ 0 h 94"/>
                <a:gd name="T4" fmla="*/ 0 w 324"/>
                <a:gd name="T5" fmla="*/ 0 h 94"/>
                <a:gd name="T6" fmla="*/ 0 w 324"/>
                <a:gd name="T7" fmla="*/ 0 h 94"/>
                <a:gd name="T8" fmla="*/ 0 w 324"/>
                <a:gd name="T9" fmla="*/ 0 h 94"/>
                <a:gd name="T10" fmla="*/ 0 w 324"/>
                <a:gd name="T11" fmla="*/ 0 h 94"/>
                <a:gd name="T12" fmla="*/ 0 w 324"/>
                <a:gd name="T13" fmla="*/ 0 h 94"/>
                <a:gd name="T14" fmla="*/ 0 w 324"/>
                <a:gd name="T15" fmla="*/ 0 h 94"/>
                <a:gd name="T16" fmla="*/ 0 w 324"/>
                <a:gd name="T17" fmla="*/ 0 h 94"/>
                <a:gd name="T18" fmla="*/ 0 w 324"/>
                <a:gd name="T19" fmla="*/ 0 h 94"/>
                <a:gd name="T20" fmla="*/ 0 w 324"/>
                <a:gd name="T21" fmla="*/ 0 h 94"/>
                <a:gd name="T22" fmla="*/ 0 w 324"/>
                <a:gd name="T23" fmla="*/ 0 h 94"/>
                <a:gd name="T24" fmla="*/ 0 w 324"/>
                <a:gd name="T25" fmla="*/ 0 h 94"/>
                <a:gd name="T26" fmla="*/ 0 w 324"/>
                <a:gd name="T27" fmla="*/ 0 h 94"/>
                <a:gd name="T28" fmla="*/ 0 w 324"/>
                <a:gd name="T29" fmla="*/ 0 h 94"/>
                <a:gd name="T30" fmla="*/ 0 w 324"/>
                <a:gd name="T31" fmla="*/ 0 h 94"/>
                <a:gd name="T32" fmla="*/ 0 w 324"/>
                <a:gd name="T33" fmla="*/ 0 h 94"/>
                <a:gd name="T34" fmla="*/ 0 w 324"/>
                <a:gd name="T35" fmla="*/ 0 h 94"/>
                <a:gd name="T36" fmla="*/ 0 w 324"/>
                <a:gd name="T37" fmla="*/ 0 h 94"/>
                <a:gd name="T38" fmla="*/ 0 w 324"/>
                <a:gd name="T39" fmla="*/ 0 h 94"/>
                <a:gd name="T40" fmla="*/ 0 w 324"/>
                <a:gd name="T41" fmla="*/ 0 h 94"/>
                <a:gd name="T42" fmla="*/ 0 w 324"/>
                <a:gd name="T43" fmla="*/ 0 h 94"/>
                <a:gd name="T44" fmla="*/ 0 w 324"/>
                <a:gd name="T45" fmla="*/ 0 h 94"/>
                <a:gd name="T46" fmla="*/ 0 w 324"/>
                <a:gd name="T47" fmla="*/ 0 h 94"/>
                <a:gd name="T48" fmla="*/ 0 w 324"/>
                <a:gd name="T49" fmla="*/ 0 h 94"/>
                <a:gd name="T50" fmla="*/ 0 w 324"/>
                <a:gd name="T51" fmla="*/ 0 h 94"/>
                <a:gd name="T52" fmla="*/ 0 w 324"/>
                <a:gd name="T53" fmla="*/ 0 h 94"/>
                <a:gd name="T54" fmla="*/ 0 w 324"/>
                <a:gd name="T55" fmla="*/ 0 h 94"/>
                <a:gd name="T56" fmla="*/ 0 w 324"/>
                <a:gd name="T57" fmla="*/ 0 h 94"/>
                <a:gd name="T58" fmla="*/ 0 w 324"/>
                <a:gd name="T59" fmla="*/ 0 h 94"/>
                <a:gd name="T60" fmla="*/ 0 w 324"/>
                <a:gd name="T61" fmla="*/ 0 h 94"/>
                <a:gd name="T62" fmla="*/ 0 w 324"/>
                <a:gd name="T63" fmla="*/ 0 h 94"/>
                <a:gd name="T64" fmla="*/ 0 w 324"/>
                <a:gd name="T65" fmla="*/ 0 h 94"/>
                <a:gd name="T66" fmla="*/ 0 w 324"/>
                <a:gd name="T67" fmla="*/ 0 h 94"/>
                <a:gd name="T68" fmla="*/ 0 w 324"/>
                <a:gd name="T69" fmla="*/ 0 h 94"/>
                <a:gd name="T70" fmla="*/ 0 w 324"/>
                <a:gd name="T71" fmla="*/ 0 h 94"/>
                <a:gd name="T72" fmla="*/ 0 w 324"/>
                <a:gd name="T73" fmla="*/ 0 h 94"/>
                <a:gd name="T74" fmla="*/ 0 w 324"/>
                <a:gd name="T75" fmla="*/ 0 h 94"/>
                <a:gd name="T76" fmla="*/ 0 w 324"/>
                <a:gd name="T77" fmla="*/ 0 h 94"/>
                <a:gd name="T78" fmla="*/ 0 w 324"/>
                <a:gd name="T79" fmla="*/ 0 h 94"/>
                <a:gd name="T80" fmla="*/ 0 w 324"/>
                <a:gd name="T81" fmla="*/ 0 h 94"/>
                <a:gd name="T82" fmla="*/ 0 w 324"/>
                <a:gd name="T83" fmla="*/ 0 h 94"/>
                <a:gd name="T84" fmla="*/ 0 w 324"/>
                <a:gd name="T85" fmla="*/ 0 h 94"/>
                <a:gd name="T86" fmla="*/ 0 w 324"/>
                <a:gd name="T87" fmla="*/ 0 h 94"/>
                <a:gd name="T88" fmla="*/ 0 w 324"/>
                <a:gd name="T89" fmla="*/ 0 h 94"/>
                <a:gd name="T90" fmla="*/ 0 w 324"/>
                <a:gd name="T91" fmla="*/ 0 h 94"/>
                <a:gd name="T92" fmla="*/ 0 w 324"/>
                <a:gd name="T93" fmla="*/ 0 h 94"/>
                <a:gd name="T94" fmla="*/ 0 w 324"/>
                <a:gd name="T95" fmla="*/ 0 h 94"/>
                <a:gd name="T96" fmla="*/ 0 w 324"/>
                <a:gd name="T97" fmla="*/ 0 h 94"/>
                <a:gd name="T98" fmla="*/ 0 w 324"/>
                <a:gd name="T99" fmla="*/ 0 h 94"/>
                <a:gd name="T100" fmla="*/ 0 w 324"/>
                <a:gd name="T101" fmla="*/ 0 h 94"/>
                <a:gd name="T102" fmla="*/ 0 w 324"/>
                <a:gd name="T103" fmla="*/ 0 h 94"/>
                <a:gd name="T104" fmla="*/ 0 w 324"/>
                <a:gd name="T105" fmla="*/ 0 h 94"/>
                <a:gd name="T106" fmla="*/ 0 w 324"/>
                <a:gd name="T107" fmla="*/ 0 h 94"/>
                <a:gd name="T108" fmla="*/ 0 w 324"/>
                <a:gd name="T109" fmla="*/ 0 h 94"/>
                <a:gd name="T110" fmla="*/ 0 w 324"/>
                <a:gd name="T111" fmla="*/ 0 h 94"/>
                <a:gd name="T112" fmla="*/ 0 w 324"/>
                <a:gd name="T113" fmla="*/ 0 h 94"/>
                <a:gd name="T114" fmla="*/ 0 w 324"/>
                <a:gd name="T115" fmla="*/ 0 h 94"/>
                <a:gd name="T116" fmla="*/ 0 w 324"/>
                <a:gd name="T117" fmla="*/ 0 h 94"/>
                <a:gd name="T118" fmla="*/ 0 w 324"/>
                <a:gd name="T119" fmla="*/ 0 h 94"/>
                <a:gd name="T120" fmla="*/ 0 w 324"/>
                <a:gd name="T121" fmla="*/ 0 h 94"/>
                <a:gd name="T122" fmla="*/ 0 w 324"/>
                <a:gd name="T123" fmla="*/ 0 h 94"/>
                <a:gd name="T124" fmla="*/ 0 w 324"/>
                <a:gd name="T125" fmla="*/ 0 h 9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94">
                  <a:moveTo>
                    <a:pt x="0" y="0"/>
                  </a:moveTo>
                  <a:lnTo>
                    <a:pt x="3" y="0"/>
                  </a:lnTo>
                  <a:lnTo>
                    <a:pt x="5" y="2"/>
                  </a:lnTo>
                  <a:lnTo>
                    <a:pt x="8" y="2"/>
                  </a:lnTo>
                  <a:lnTo>
                    <a:pt x="11" y="2"/>
                  </a:lnTo>
                  <a:lnTo>
                    <a:pt x="13" y="5"/>
                  </a:lnTo>
                  <a:lnTo>
                    <a:pt x="16" y="5"/>
                  </a:lnTo>
                  <a:lnTo>
                    <a:pt x="18" y="5"/>
                  </a:lnTo>
                  <a:lnTo>
                    <a:pt x="20" y="5"/>
                  </a:lnTo>
                  <a:lnTo>
                    <a:pt x="24" y="5"/>
                  </a:lnTo>
                  <a:lnTo>
                    <a:pt x="26" y="7"/>
                  </a:lnTo>
                  <a:lnTo>
                    <a:pt x="29" y="7"/>
                  </a:lnTo>
                  <a:lnTo>
                    <a:pt x="31" y="7"/>
                  </a:lnTo>
                  <a:lnTo>
                    <a:pt x="34" y="7"/>
                  </a:lnTo>
                  <a:lnTo>
                    <a:pt x="37" y="7"/>
                  </a:lnTo>
                  <a:lnTo>
                    <a:pt x="39" y="5"/>
                  </a:lnTo>
                  <a:lnTo>
                    <a:pt x="42" y="5"/>
                  </a:lnTo>
                  <a:lnTo>
                    <a:pt x="44" y="5"/>
                  </a:lnTo>
                  <a:lnTo>
                    <a:pt x="47" y="5"/>
                  </a:lnTo>
                  <a:lnTo>
                    <a:pt x="49" y="2"/>
                  </a:lnTo>
                  <a:lnTo>
                    <a:pt x="53" y="2"/>
                  </a:lnTo>
                  <a:lnTo>
                    <a:pt x="55" y="2"/>
                  </a:lnTo>
                  <a:lnTo>
                    <a:pt x="57" y="2"/>
                  </a:lnTo>
                  <a:lnTo>
                    <a:pt x="60" y="2"/>
                  </a:lnTo>
                  <a:lnTo>
                    <a:pt x="62" y="2"/>
                  </a:lnTo>
                  <a:lnTo>
                    <a:pt x="65" y="0"/>
                  </a:lnTo>
                  <a:lnTo>
                    <a:pt x="68" y="0"/>
                  </a:lnTo>
                  <a:lnTo>
                    <a:pt x="71" y="0"/>
                  </a:lnTo>
                  <a:lnTo>
                    <a:pt x="73" y="0"/>
                  </a:lnTo>
                  <a:lnTo>
                    <a:pt x="75" y="0"/>
                  </a:lnTo>
                  <a:lnTo>
                    <a:pt x="78" y="0"/>
                  </a:lnTo>
                  <a:lnTo>
                    <a:pt x="80" y="0"/>
                  </a:lnTo>
                  <a:lnTo>
                    <a:pt x="84" y="0"/>
                  </a:lnTo>
                  <a:lnTo>
                    <a:pt x="86" y="2"/>
                  </a:lnTo>
                  <a:lnTo>
                    <a:pt x="89" y="2"/>
                  </a:lnTo>
                  <a:lnTo>
                    <a:pt x="91" y="2"/>
                  </a:lnTo>
                  <a:lnTo>
                    <a:pt x="93" y="2"/>
                  </a:lnTo>
                  <a:lnTo>
                    <a:pt x="96" y="2"/>
                  </a:lnTo>
                  <a:lnTo>
                    <a:pt x="99" y="2"/>
                  </a:lnTo>
                  <a:lnTo>
                    <a:pt x="102" y="2"/>
                  </a:lnTo>
                  <a:lnTo>
                    <a:pt x="104" y="2"/>
                  </a:lnTo>
                  <a:lnTo>
                    <a:pt x="107" y="5"/>
                  </a:lnTo>
                  <a:lnTo>
                    <a:pt x="109" y="5"/>
                  </a:lnTo>
                  <a:lnTo>
                    <a:pt x="111" y="5"/>
                  </a:lnTo>
                  <a:lnTo>
                    <a:pt x="115" y="5"/>
                  </a:lnTo>
                  <a:lnTo>
                    <a:pt x="117" y="5"/>
                  </a:lnTo>
                  <a:lnTo>
                    <a:pt x="120" y="7"/>
                  </a:lnTo>
                  <a:lnTo>
                    <a:pt x="122" y="7"/>
                  </a:lnTo>
                  <a:lnTo>
                    <a:pt x="125" y="7"/>
                  </a:lnTo>
                  <a:lnTo>
                    <a:pt x="127" y="7"/>
                  </a:lnTo>
                  <a:lnTo>
                    <a:pt x="130" y="11"/>
                  </a:lnTo>
                  <a:lnTo>
                    <a:pt x="133" y="11"/>
                  </a:lnTo>
                  <a:lnTo>
                    <a:pt x="135" y="11"/>
                  </a:lnTo>
                  <a:lnTo>
                    <a:pt x="138" y="13"/>
                  </a:lnTo>
                  <a:lnTo>
                    <a:pt x="140" y="14"/>
                  </a:lnTo>
                  <a:lnTo>
                    <a:pt x="144" y="16"/>
                  </a:lnTo>
                  <a:lnTo>
                    <a:pt x="146" y="16"/>
                  </a:lnTo>
                  <a:lnTo>
                    <a:pt x="148" y="18"/>
                  </a:lnTo>
                  <a:lnTo>
                    <a:pt x="151" y="19"/>
                  </a:lnTo>
                  <a:lnTo>
                    <a:pt x="153" y="21"/>
                  </a:lnTo>
                  <a:lnTo>
                    <a:pt x="156" y="24"/>
                  </a:lnTo>
                  <a:lnTo>
                    <a:pt x="159" y="24"/>
                  </a:lnTo>
                  <a:lnTo>
                    <a:pt x="162" y="27"/>
                  </a:lnTo>
                  <a:lnTo>
                    <a:pt x="164" y="27"/>
                  </a:lnTo>
                  <a:lnTo>
                    <a:pt x="166" y="30"/>
                  </a:lnTo>
                  <a:lnTo>
                    <a:pt x="169" y="30"/>
                  </a:lnTo>
                  <a:lnTo>
                    <a:pt x="171" y="30"/>
                  </a:lnTo>
                  <a:lnTo>
                    <a:pt x="175" y="32"/>
                  </a:lnTo>
                  <a:lnTo>
                    <a:pt x="177" y="32"/>
                  </a:lnTo>
                  <a:lnTo>
                    <a:pt x="180" y="35"/>
                  </a:lnTo>
                  <a:lnTo>
                    <a:pt x="182" y="35"/>
                  </a:lnTo>
                  <a:lnTo>
                    <a:pt x="184" y="37"/>
                  </a:lnTo>
                  <a:lnTo>
                    <a:pt x="187" y="37"/>
                  </a:lnTo>
                  <a:lnTo>
                    <a:pt x="190" y="40"/>
                  </a:lnTo>
                  <a:lnTo>
                    <a:pt x="193" y="43"/>
                  </a:lnTo>
                  <a:lnTo>
                    <a:pt x="195" y="43"/>
                  </a:lnTo>
                  <a:lnTo>
                    <a:pt x="197" y="46"/>
                  </a:lnTo>
                  <a:lnTo>
                    <a:pt x="200" y="48"/>
                  </a:lnTo>
                  <a:lnTo>
                    <a:pt x="202" y="48"/>
                  </a:lnTo>
                  <a:lnTo>
                    <a:pt x="206" y="51"/>
                  </a:lnTo>
                  <a:lnTo>
                    <a:pt x="208" y="51"/>
                  </a:lnTo>
                  <a:lnTo>
                    <a:pt x="211" y="51"/>
                  </a:lnTo>
                  <a:lnTo>
                    <a:pt x="213" y="53"/>
                  </a:lnTo>
                  <a:lnTo>
                    <a:pt x="215" y="53"/>
                  </a:lnTo>
                  <a:lnTo>
                    <a:pt x="218" y="53"/>
                  </a:lnTo>
                  <a:lnTo>
                    <a:pt x="221" y="57"/>
                  </a:lnTo>
                  <a:lnTo>
                    <a:pt x="224" y="57"/>
                  </a:lnTo>
                  <a:lnTo>
                    <a:pt x="226" y="57"/>
                  </a:lnTo>
                  <a:lnTo>
                    <a:pt x="229" y="59"/>
                  </a:lnTo>
                  <a:lnTo>
                    <a:pt x="231" y="59"/>
                  </a:lnTo>
                  <a:lnTo>
                    <a:pt x="233" y="62"/>
                  </a:lnTo>
                  <a:lnTo>
                    <a:pt x="237" y="62"/>
                  </a:lnTo>
                  <a:lnTo>
                    <a:pt x="239" y="64"/>
                  </a:lnTo>
                  <a:lnTo>
                    <a:pt x="242" y="64"/>
                  </a:lnTo>
                  <a:lnTo>
                    <a:pt x="244" y="67"/>
                  </a:lnTo>
                  <a:lnTo>
                    <a:pt x="247" y="67"/>
                  </a:lnTo>
                  <a:lnTo>
                    <a:pt x="249" y="69"/>
                  </a:lnTo>
                  <a:lnTo>
                    <a:pt x="252" y="69"/>
                  </a:lnTo>
                  <a:lnTo>
                    <a:pt x="255" y="73"/>
                  </a:lnTo>
                  <a:lnTo>
                    <a:pt x="257" y="73"/>
                  </a:lnTo>
                  <a:lnTo>
                    <a:pt x="260" y="75"/>
                  </a:lnTo>
                  <a:lnTo>
                    <a:pt x="262" y="75"/>
                  </a:lnTo>
                  <a:lnTo>
                    <a:pt x="266" y="78"/>
                  </a:lnTo>
                  <a:lnTo>
                    <a:pt x="268" y="78"/>
                  </a:lnTo>
                  <a:lnTo>
                    <a:pt x="270" y="78"/>
                  </a:lnTo>
                  <a:lnTo>
                    <a:pt x="273" y="80"/>
                  </a:lnTo>
                  <a:lnTo>
                    <a:pt x="275" y="80"/>
                  </a:lnTo>
                  <a:lnTo>
                    <a:pt x="278" y="83"/>
                  </a:lnTo>
                  <a:lnTo>
                    <a:pt x="280" y="83"/>
                  </a:lnTo>
                  <a:lnTo>
                    <a:pt x="283" y="83"/>
                  </a:lnTo>
                  <a:lnTo>
                    <a:pt x="286" y="85"/>
                  </a:lnTo>
                  <a:lnTo>
                    <a:pt x="288" y="85"/>
                  </a:lnTo>
                  <a:lnTo>
                    <a:pt x="291" y="85"/>
                  </a:lnTo>
                  <a:lnTo>
                    <a:pt x="293" y="89"/>
                  </a:lnTo>
                  <a:lnTo>
                    <a:pt x="297" y="89"/>
                  </a:lnTo>
                  <a:lnTo>
                    <a:pt x="299" y="89"/>
                  </a:lnTo>
                  <a:lnTo>
                    <a:pt x="301" y="91"/>
                  </a:lnTo>
                  <a:lnTo>
                    <a:pt x="304" y="91"/>
                  </a:lnTo>
                  <a:lnTo>
                    <a:pt x="306" y="91"/>
                  </a:lnTo>
                  <a:lnTo>
                    <a:pt x="309" y="91"/>
                  </a:lnTo>
                  <a:lnTo>
                    <a:pt x="312" y="94"/>
                  </a:lnTo>
                  <a:lnTo>
                    <a:pt x="315" y="94"/>
                  </a:lnTo>
                  <a:lnTo>
                    <a:pt x="317" y="94"/>
                  </a:lnTo>
                  <a:lnTo>
                    <a:pt x="319" y="94"/>
                  </a:lnTo>
                  <a:lnTo>
                    <a:pt x="322" y="94"/>
                  </a:lnTo>
                  <a:lnTo>
                    <a:pt x="324" y="9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2" name="Freeform 96"/>
            <p:cNvSpPr>
              <a:spLocks noChangeAspect="1"/>
            </p:cNvSpPr>
            <p:nvPr/>
          </p:nvSpPr>
          <p:spPr bwMode="auto">
            <a:xfrm>
              <a:off x="2715" y="3537"/>
              <a:ext cx="55" cy="9"/>
            </a:xfrm>
            <a:custGeom>
              <a:avLst/>
              <a:gdLst>
                <a:gd name="T0" fmla="*/ 0 w 326"/>
                <a:gd name="T1" fmla="*/ 0 h 56"/>
                <a:gd name="T2" fmla="*/ 0 w 326"/>
                <a:gd name="T3" fmla="*/ 0 h 56"/>
                <a:gd name="T4" fmla="*/ 0 w 326"/>
                <a:gd name="T5" fmla="*/ 0 h 56"/>
                <a:gd name="T6" fmla="*/ 0 w 326"/>
                <a:gd name="T7" fmla="*/ 0 h 56"/>
                <a:gd name="T8" fmla="*/ 0 w 326"/>
                <a:gd name="T9" fmla="*/ 0 h 56"/>
                <a:gd name="T10" fmla="*/ 0 w 326"/>
                <a:gd name="T11" fmla="*/ 0 h 56"/>
                <a:gd name="T12" fmla="*/ 0 w 326"/>
                <a:gd name="T13" fmla="*/ 0 h 56"/>
                <a:gd name="T14" fmla="*/ 0 w 326"/>
                <a:gd name="T15" fmla="*/ 0 h 56"/>
                <a:gd name="T16" fmla="*/ 0 w 326"/>
                <a:gd name="T17" fmla="*/ 0 h 56"/>
                <a:gd name="T18" fmla="*/ 0 w 326"/>
                <a:gd name="T19" fmla="*/ 0 h 56"/>
                <a:gd name="T20" fmla="*/ 0 w 326"/>
                <a:gd name="T21" fmla="*/ 0 h 56"/>
                <a:gd name="T22" fmla="*/ 0 w 326"/>
                <a:gd name="T23" fmla="*/ 0 h 56"/>
                <a:gd name="T24" fmla="*/ 0 w 326"/>
                <a:gd name="T25" fmla="*/ 0 h 56"/>
                <a:gd name="T26" fmla="*/ 0 w 326"/>
                <a:gd name="T27" fmla="*/ 0 h 56"/>
                <a:gd name="T28" fmla="*/ 0 w 326"/>
                <a:gd name="T29" fmla="*/ 0 h 56"/>
                <a:gd name="T30" fmla="*/ 0 w 326"/>
                <a:gd name="T31" fmla="*/ 0 h 56"/>
                <a:gd name="T32" fmla="*/ 0 w 326"/>
                <a:gd name="T33" fmla="*/ 0 h 56"/>
                <a:gd name="T34" fmla="*/ 0 w 326"/>
                <a:gd name="T35" fmla="*/ 0 h 56"/>
                <a:gd name="T36" fmla="*/ 0 w 326"/>
                <a:gd name="T37" fmla="*/ 0 h 56"/>
                <a:gd name="T38" fmla="*/ 0 w 326"/>
                <a:gd name="T39" fmla="*/ 0 h 56"/>
                <a:gd name="T40" fmla="*/ 0 w 326"/>
                <a:gd name="T41" fmla="*/ 0 h 56"/>
                <a:gd name="T42" fmla="*/ 0 w 326"/>
                <a:gd name="T43" fmla="*/ 0 h 56"/>
                <a:gd name="T44" fmla="*/ 0 w 326"/>
                <a:gd name="T45" fmla="*/ 0 h 56"/>
                <a:gd name="T46" fmla="*/ 0 w 326"/>
                <a:gd name="T47" fmla="*/ 0 h 56"/>
                <a:gd name="T48" fmla="*/ 0 w 326"/>
                <a:gd name="T49" fmla="*/ 0 h 56"/>
                <a:gd name="T50" fmla="*/ 0 w 326"/>
                <a:gd name="T51" fmla="*/ 0 h 56"/>
                <a:gd name="T52" fmla="*/ 0 w 326"/>
                <a:gd name="T53" fmla="*/ 0 h 56"/>
                <a:gd name="T54" fmla="*/ 0 w 326"/>
                <a:gd name="T55" fmla="*/ 0 h 56"/>
                <a:gd name="T56" fmla="*/ 0 w 326"/>
                <a:gd name="T57" fmla="*/ 0 h 56"/>
                <a:gd name="T58" fmla="*/ 0 w 326"/>
                <a:gd name="T59" fmla="*/ 0 h 56"/>
                <a:gd name="T60" fmla="*/ 0 w 326"/>
                <a:gd name="T61" fmla="*/ 0 h 56"/>
                <a:gd name="T62" fmla="*/ 0 w 326"/>
                <a:gd name="T63" fmla="*/ 0 h 56"/>
                <a:gd name="T64" fmla="*/ 0 w 326"/>
                <a:gd name="T65" fmla="*/ 0 h 56"/>
                <a:gd name="T66" fmla="*/ 0 w 326"/>
                <a:gd name="T67" fmla="*/ 0 h 56"/>
                <a:gd name="T68" fmla="*/ 0 w 326"/>
                <a:gd name="T69" fmla="*/ 0 h 56"/>
                <a:gd name="T70" fmla="*/ 0 w 326"/>
                <a:gd name="T71" fmla="*/ 0 h 56"/>
                <a:gd name="T72" fmla="*/ 0 w 326"/>
                <a:gd name="T73" fmla="*/ 0 h 56"/>
                <a:gd name="T74" fmla="*/ 0 w 326"/>
                <a:gd name="T75" fmla="*/ 0 h 56"/>
                <a:gd name="T76" fmla="*/ 0 w 326"/>
                <a:gd name="T77" fmla="*/ 0 h 56"/>
                <a:gd name="T78" fmla="*/ 0 w 326"/>
                <a:gd name="T79" fmla="*/ 0 h 56"/>
                <a:gd name="T80" fmla="*/ 0 w 326"/>
                <a:gd name="T81" fmla="*/ 0 h 56"/>
                <a:gd name="T82" fmla="*/ 0 w 326"/>
                <a:gd name="T83" fmla="*/ 0 h 56"/>
                <a:gd name="T84" fmla="*/ 0 w 326"/>
                <a:gd name="T85" fmla="*/ 0 h 56"/>
                <a:gd name="T86" fmla="*/ 0 w 326"/>
                <a:gd name="T87" fmla="*/ 0 h 56"/>
                <a:gd name="T88" fmla="*/ 0 w 326"/>
                <a:gd name="T89" fmla="*/ 0 h 56"/>
                <a:gd name="T90" fmla="*/ 0 w 326"/>
                <a:gd name="T91" fmla="*/ 0 h 56"/>
                <a:gd name="T92" fmla="*/ 0 w 326"/>
                <a:gd name="T93" fmla="*/ 0 h 56"/>
                <a:gd name="T94" fmla="*/ 0 w 326"/>
                <a:gd name="T95" fmla="*/ 0 h 56"/>
                <a:gd name="T96" fmla="*/ 0 w 326"/>
                <a:gd name="T97" fmla="*/ 0 h 56"/>
                <a:gd name="T98" fmla="*/ 0 w 326"/>
                <a:gd name="T99" fmla="*/ 0 h 56"/>
                <a:gd name="T100" fmla="*/ 0 w 326"/>
                <a:gd name="T101" fmla="*/ 0 h 56"/>
                <a:gd name="T102" fmla="*/ 0 w 326"/>
                <a:gd name="T103" fmla="*/ 0 h 56"/>
                <a:gd name="T104" fmla="*/ 0 w 326"/>
                <a:gd name="T105" fmla="*/ 0 h 56"/>
                <a:gd name="T106" fmla="*/ 0 w 326"/>
                <a:gd name="T107" fmla="*/ 0 h 56"/>
                <a:gd name="T108" fmla="*/ 0 w 326"/>
                <a:gd name="T109" fmla="*/ 0 h 56"/>
                <a:gd name="T110" fmla="*/ 0 w 326"/>
                <a:gd name="T111" fmla="*/ 0 h 56"/>
                <a:gd name="T112" fmla="*/ 0 w 326"/>
                <a:gd name="T113" fmla="*/ 0 h 56"/>
                <a:gd name="T114" fmla="*/ 0 w 326"/>
                <a:gd name="T115" fmla="*/ 0 h 56"/>
                <a:gd name="T116" fmla="*/ 0 w 326"/>
                <a:gd name="T117" fmla="*/ 0 h 56"/>
                <a:gd name="T118" fmla="*/ 0 w 326"/>
                <a:gd name="T119" fmla="*/ 0 h 56"/>
                <a:gd name="T120" fmla="*/ 0 w 326"/>
                <a:gd name="T121" fmla="*/ 0 h 56"/>
                <a:gd name="T122" fmla="*/ 0 w 326"/>
                <a:gd name="T123" fmla="*/ 0 h 56"/>
                <a:gd name="T124" fmla="*/ 0 w 326"/>
                <a:gd name="T125" fmla="*/ 0 h 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6" h="56">
                  <a:moveTo>
                    <a:pt x="0" y="34"/>
                  </a:moveTo>
                  <a:lnTo>
                    <a:pt x="4" y="34"/>
                  </a:lnTo>
                  <a:lnTo>
                    <a:pt x="6" y="34"/>
                  </a:lnTo>
                  <a:lnTo>
                    <a:pt x="9" y="34"/>
                  </a:lnTo>
                  <a:lnTo>
                    <a:pt x="11" y="34"/>
                  </a:lnTo>
                  <a:lnTo>
                    <a:pt x="13" y="34"/>
                  </a:lnTo>
                  <a:lnTo>
                    <a:pt x="16" y="34"/>
                  </a:lnTo>
                  <a:lnTo>
                    <a:pt x="19" y="34"/>
                  </a:lnTo>
                  <a:lnTo>
                    <a:pt x="22" y="34"/>
                  </a:lnTo>
                  <a:lnTo>
                    <a:pt x="24" y="34"/>
                  </a:lnTo>
                  <a:lnTo>
                    <a:pt x="27" y="34"/>
                  </a:lnTo>
                  <a:lnTo>
                    <a:pt x="29" y="34"/>
                  </a:lnTo>
                  <a:lnTo>
                    <a:pt x="31" y="31"/>
                  </a:lnTo>
                  <a:lnTo>
                    <a:pt x="35" y="31"/>
                  </a:lnTo>
                  <a:lnTo>
                    <a:pt x="37" y="31"/>
                  </a:lnTo>
                  <a:lnTo>
                    <a:pt x="40" y="31"/>
                  </a:lnTo>
                  <a:lnTo>
                    <a:pt x="42" y="31"/>
                  </a:lnTo>
                  <a:lnTo>
                    <a:pt x="45" y="31"/>
                  </a:lnTo>
                  <a:lnTo>
                    <a:pt x="47" y="29"/>
                  </a:lnTo>
                  <a:lnTo>
                    <a:pt x="50" y="29"/>
                  </a:lnTo>
                  <a:lnTo>
                    <a:pt x="53" y="29"/>
                  </a:lnTo>
                  <a:lnTo>
                    <a:pt x="55" y="29"/>
                  </a:lnTo>
                  <a:lnTo>
                    <a:pt x="58" y="25"/>
                  </a:lnTo>
                  <a:lnTo>
                    <a:pt x="60" y="25"/>
                  </a:lnTo>
                  <a:lnTo>
                    <a:pt x="63" y="25"/>
                  </a:lnTo>
                  <a:lnTo>
                    <a:pt x="66" y="25"/>
                  </a:lnTo>
                  <a:lnTo>
                    <a:pt x="68" y="23"/>
                  </a:lnTo>
                  <a:lnTo>
                    <a:pt x="71" y="23"/>
                  </a:lnTo>
                  <a:lnTo>
                    <a:pt x="73" y="23"/>
                  </a:lnTo>
                  <a:lnTo>
                    <a:pt x="76" y="23"/>
                  </a:lnTo>
                  <a:lnTo>
                    <a:pt x="78" y="21"/>
                  </a:lnTo>
                  <a:lnTo>
                    <a:pt x="82" y="21"/>
                  </a:lnTo>
                  <a:lnTo>
                    <a:pt x="84" y="21"/>
                  </a:lnTo>
                  <a:lnTo>
                    <a:pt x="86" y="18"/>
                  </a:lnTo>
                  <a:lnTo>
                    <a:pt x="89" y="18"/>
                  </a:lnTo>
                  <a:lnTo>
                    <a:pt x="91" y="18"/>
                  </a:lnTo>
                  <a:lnTo>
                    <a:pt x="95" y="18"/>
                  </a:lnTo>
                  <a:lnTo>
                    <a:pt x="97" y="16"/>
                  </a:lnTo>
                  <a:lnTo>
                    <a:pt x="100" y="16"/>
                  </a:lnTo>
                  <a:lnTo>
                    <a:pt x="102" y="13"/>
                  </a:lnTo>
                  <a:lnTo>
                    <a:pt x="104" y="13"/>
                  </a:lnTo>
                  <a:lnTo>
                    <a:pt x="107" y="10"/>
                  </a:lnTo>
                  <a:lnTo>
                    <a:pt x="110" y="10"/>
                  </a:lnTo>
                  <a:lnTo>
                    <a:pt x="113" y="10"/>
                  </a:lnTo>
                  <a:lnTo>
                    <a:pt x="115" y="7"/>
                  </a:lnTo>
                  <a:lnTo>
                    <a:pt x="118" y="7"/>
                  </a:lnTo>
                  <a:lnTo>
                    <a:pt x="120" y="7"/>
                  </a:lnTo>
                  <a:lnTo>
                    <a:pt x="123" y="5"/>
                  </a:lnTo>
                  <a:lnTo>
                    <a:pt x="126" y="5"/>
                  </a:lnTo>
                  <a:lnTo>
                    <a:pt x="128" y="5"/>
                  </a:lnTo>
                  <a:lnTo>
                    <a:pt x="131" y="5"/>
                  </a:lnTo>
                  <a:lnTo>
                    <a:pt x="133" y="5"/>
                  </a:lnTo>
                  <a:lnTo>
                    <a:pt x="136" y="5"/>
                  </a:lnTo>
                  <a:lnTo>
                    <a:pt x="138" y="5"/>
                  </a:lnTo>
                  <a:lnTo>
                    <a:pt x="141" y="5"/>
                  </a:lnTo>
                  <a:lnTo>
                    <a:pt x="144" y="2"/>
                  </a:lnTo>
                  <a:lnTo>
                    <a:pt x="146" y="2"/>
                  </a:lnTo>
                  <a:lnTo>
                    <a:pt x="149" y="2"/>
                  </a:lnTo>
                  <a:lnTo>
                    <a:pt x="151" y="2"/>
                  </a:lnTo>
                  <a:lnTo>
                    <a:pt x="154" y="2"/>
                  </a:lnTo>
                  <a:lnTo>
                    <a:pt x="157" y="2"/>
                  </a:lnTo>
                  <a:lnTo>
                    <a:pt x="160" y="2"/>
                  </a:lnTo>
                  <a:lnTo>
                    <a:pt x="162" y="2"/>
                  </a:lnTo>
                  <a:lnTo>
                    <a:pt x="164" y="2"/>
                  </a:lnTo>
                  <a:lnTo>
                    <a:pt x="167" y="0"/>
                  </a:lnTo>
                  <a:lnTo>
                    <a:pt x="169" y="0"/>
                  </a:lnTo>
                  <a:lnTo>
                    <a:pt x="173" y="0"/>
                  </a:lnTo>
                  <a:lnTo>
                    <a:pt x="175" y="0"/>
                  </a:lnTo>
                  <a:lnTo>
                    <a:pt x="178" y="0"/>
                  </a:lnTo>
                  <a:lnTo>
                    <a:pt x="180" y="0"/>
                  </a:lnTo>
                  <a:lnTo>
                    <a:pt x="182" y="0"/>
                  </a:lnTo>
                  <a:lnTo>
                    <a:pt x="185" y="0"/>
                  </a:lnTo>
                  <a:lnTo>
                    <a:pt x="188" y="0"/>
                  </a:lnTo>
                  <a:lnTo>
                    <a:pt x="191" y="0"/>
                  </a:lnTo>
                  <a:lnTo>
                    <a:pt x="193" y="0"/>
                  </a:lnTo>
                  <a:lnTo>
                    <a:pt x="196" y="0"/>
                  </a:lnTo>
                  <a:lnTo>
                    <a:pt x="198" y="3"/>
                  </a:lnTo>
                  <a:lnTo>
                    <a:pt x="200" y="3"/>
                  </a:lnTo>
                  <a:lnTo>
                    <a:pt x="204" y="3"/>
                  </a:lnTo>
                  <a:lnTo>
                    <a:pt x="206" y="3"/>
                  </a:lnTo>
                  <a:lnTo>
                    <a:pt x="209" y="3"/>
                  </a:lnTo>
                  <a:lnTo>
                    <a:pt x="211" y="5"/>
                  </a:lnTo>
                  <a:lnTo>
                    <a:pt x="213" y="5"/>
                  </a:lnTo>
                  <a:lnTo>
                    <a:pt x="217" y="8"/>
                  </a:lnTo>
                  <a:lnTo>
                    <a:pt x="219" y="8"/>
                  </a:lnTo>
                  <a:lnTo>
                    <a:pt x="222" y="10"/>
                  </a:lnTo>
                  <a:lnTo>
                    <a:pt x="224" y="10"/>
                  </a:lnTo>
                  <a:lnTo>
                    <a:pt x="227" y="14"/>
                  </a:lnTo>
                  <a:lnTo>
                    <a:pt x="229" y="14"/>
                  </a:lnTo>
                  <a:lnTo>
                    <a:pt x="231" y="16"/>
                  </a:lnTo>
                  <a:lnTo>
                    <a:pt x="235" y="16"/>
                  </a:lnTo>
                  <a:lnTo>
                    <a:pt x="237" y="19"/>
                  </a:lnTo>
                  <a:lnTo>
                    <a:pt x="240" y="19"/>
                  </a:lnTo>
                  <a:lnTo>
                    <a:pt x="242" y="21"/>
                  </a:lnTo>
                  <a:lnTo>
                    <a:pt x="245" y="21"/>
                  </a:lnTo>
                  <a:lnTo>
                    <a:pt x="248" y="24"/>
                  </a:lnTo>
                  <a:lnTo>
                    <a:pt x="250" y="26"/>
                  </a:lnTo>
                  <a:lnTo>
                    <a:pt x="253" y="26"/>
                  </a:lnTo>
                  <a:lnTo>
                    <a:pt x="255" y="30"/>
                  </a:lnTo>
                  <a:lnTo>
                    <a:pt x="258" y="30"/>
                  </a:lnTo>
                  <a:lnTo>
                    <a:pt x="260" y="32"/>
                  </a:lnTo>
                  <a:lnTo>
                    <a:pt x="264" y="35"/>
                  </a:lnTo>
                  <a:lnTo>
                    <a:pt x="266" y="35"/>
                  </a:lnTo>
                  <a:lnTo>
                    <a:pt x="268" y="35"/>
                  </a:lnTo>
                  <a:lnTo>
                    <a:pt x="271" y="37"/>
                  </a:lnTo>
                  <a:lnTo>
                    <a:pt x="273" y="37"/>
                  </a:lnTo>
                  <a:lnTo>
                    <a:pt x="276" y="37"/>
                  </a:lnTo>
                  <a:lnTo>
                    <a:pt x="279" y="40"/>
                  </a:lnTo>
                  <a:lnTo>
                    <a:pt x="282" y="40"/>
                  </a:lnTo>
                  <a:lnTo>
                    <a:pt x="284" y="40"/>
                  </a:lnTo>
                  <a:lnTo>
                    <a:pt x="286" y="43"/>
                  </a:lnTo>
                  <a:lnTo>
                    <a:pt x="289" y="43"/>
                  </a:lnTo>
                  <a:lnTo>
                    <a:pt x="291" y="43"/>
                  </a:lnTo>
                  <a:lnTo>
                    <a:pt x="295" y="46"/>
                  </a:lnTo>
                  <a:lnTo>
                    <a:pt x="297" y="46"/>
                  </a:lnTo>
                  <a:lnTo>
                    <a:pt x="299" y="48"/>
                  </a:lnTo>
                  <a:lnTo>
                    <a:pt x="302" y="48"/>
                  </a:lnTo>
                  <a:lnTo>
                    <a:pt x="304" y="48"/>
                  </a:lnTo>
                  <a:lnTo>
                    <a:pt x="307" y="51"/>
                  </a:lnTo>
                  <a:lnTo>
                    <a:pt x="310" y="51"/>
                  </a:lnTo>
                  <a:lnTo>
                    <a:pt x="313" y="53"/>
                  </a:lnTo>
                  <a:lnTo>
                    <a:pt x="315" y="53"/>
                  </a:lnTo>
                  <a:lnTo>
                    <a:pt x="317" y="53"/>
                  </a:lnTo>
                  <a:lnTo>
                    <a:pt x="320" y="53"/>
                  </a:lnTo>
                  <a:lnTo>
                    <a:pt x="322" y="56"/>
                  </a:lnTo>
                  <a:lnTo>
                    <a:pt x="326" y="5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3" name="Freeform 97"/>
            <p:cNvSpPr>
              <a:spLocks noChangeAspect="1"/>
            </p:cNvSpPr>
            <p:nvPr/>
          </p:nvSpPr>
          <p:spPr bwMode="auto">
            <a:xfrm>
              <a:off x="2770" y="3539"/>
              <a:ext cx="54" cy="7"/>
            </a:xfrm>
            <a:custGeom>
              <a:avLst/>
              <a:gdLst>
                <a:gd name="T0" fmla="*/ 0 w 324"/>
                <a:gd name="T1" fmla="*/ 0 h 48"/>
                <a:gd name="T2" fmla="*/ 0 w 324"/>
                <a:gd name="T3" fmla="*/ 0 h 48"/>
                <a:gd name="T4" fmla="*/ 0 w 324"/>
                <a:gd name="T5" fmla="*/ 0 h 48"/>
                <a:gd name="T6" fmla="*/ 0 w 324"/>
                <a:gd name="T7" fmla="*/ 0 h 48"/>
                <a:gd name="T8" fmla="*/ 0 w 324"/>
                <a:gd name="T9" fmla="*/ 0 h 48"/>
                <a:gd name="T10" fmla="*/ 0 w 324"/>
                <a:gd name="T11" fmla="*/ 0 h 48"/>
                <a:gd name="T12" fmla="*/ 0 w 324"/>
                <a:gd name="T13" fmla="*/ 0 h 48"/>
                <a:gd name="T14" fmla="*/ 0 w 324"/>
                <a:gd name="T15" fmla="*/ 0 h 48"/>
                <a:gd name="T16" fmla="*/ 0 w 324"/>
                <a:gd name="T17" fmla="*/ 0 h 48"/>
                <a:gd name="T18" fmla="*/ 0 w 324"/>
                <a:gd name="T19" fmla="*/ 0 h 48"/>
                <a:gd name="T20" fmla="*/ 0 w 324"/>
                <a:gd name="T21" fmla="*/ 0 h 48"/>
                <a:gd name="T22" fmla="*/ 0 w 324"/>
                <a:gd name="T23" fmla="*/ 0 h 48"/>
                <a:gd name="T24" fmla="*/ 0 w 324"/>
                <a:gd name="T25" fmla="*/ 0 h 48"/>
                <a:gd name="T26" fmla="*/ 0 w 324"/>
                <a:gd name="T27" fmla="*/ 0 h 48"/>
                <a:gd name="T28" fmla="*/ 0 w 324"/>
                <a:gd name="T29" fmla="*/ 0 h 48"/>
                <a:gd name="T30" fmla="*/ 0 w 324"/>
                <a:gd name="T31" fmla="*/ 0 h 48"/>
                <a:gd name="T32" fmla="*/ 0 w 324"/>
                <a:gd name="T33" fmla="*/ 0 h 48"/>
                <a:gd name="T34" fmla="*/ 0 w 324"/>
                <a:gd name="T35" fmla="*/ 0 h 48"/>
                <a:gd name="T36" fmla="*/ 0 w 324"/>
                <a:gd name="T37" fmla="*/ 0 h 48"/>
                <a:gd name="T38" fmla="*/ 0 w 324"/>
                <a:gd name="T39" fmla="*/ 0 h 48"/>
                <a:gd name="T40" fmla="*/ 0 w 324"/>
                <a:gd name="T41" fmla="*/ 0 h 48"/>
                <a:gd name="T42" fmla="*/ 0 w 324"/>
                <a:gd name="T43" fmla="*/ 0 h 48"/>
                <a:gd name="T44" fmla="*/ 0 w 324"/>
                <a:gd name="T45" fmla="*/ 0 h 48"/>
                <a:gd name="T46" fmla="*/ 0 w 324"/>
                <a:gd name="T47" fmla="*/ 0 h 48"/>
                <a:gd name="T48" fmla="*/ 0 w 324"/>
                <a:gd name="T49" fmla="*/ 0 h 48"/>
                <a:gd name="T50" fmla="*/ 0 w 324"/>
                <a:gd name="T51" fmla="*/ 0 h 48"/>
                <a:gd name="T52" fmla="*/ 0 w 324"/>
                <a:gd name="T53" fmla="*/ 0 h 48"/>
                <a:gd name="T54" fmla="*/ 0 w 324"/>
                <a:gd name="T55" fmla="*/ 0 h 48"/>
                <a:gd name="T56" fmla="*/ 0 w 324"/>
                <a:gd name="T57" fmla="*/ 0 h 48"/>
                <a:gd name="T58" fmla="*/ 0 w 324"/>
                <a:gd name="T59" fmla="*/ 0 h 48"/>
                <a:gd name="T60" fmla="*/ 0 w 324"/>
                <a:gd name="T61" fmla="*/ 0 h 48"/>
                <a:gd name="T62" fmla="*/ 0 w 324"/>
                <a:gd name="T63" fmla="*/ 0 h 48"/>
                <a:gd name="T64" fmla="*/ 0 w 324"/>
                <a:gd name="T65" fmla="*/ 0 h 48"/>
                <a:gd name="T66" fmla="*/ 0 w 324"/>
                <a:gd name="T67" fmla="*/ 0 h 48"/>
                <a:gd name="T68" fmla="*/ 0 w 324"/>
                <a:gd name="T69" fmla="*/ 0 h 48"/>
                <a:gd name="T70" fmla="*/ 0 w 324"/>
                <a:gd name="T71" fmla="*/ 0 h 48"/>
                <a:gd name="T72" fmla="*/ 0 w 324"/>
                <a:gd name="T73" fmla="*/ 0 h 48"/>
                <a:gd name="T74" fmla="*/ 0 w 324"/>
                <a:gd name="T75" fmla="*/ 0 h 48"/>
                <a:gd name="T76" fmla="*/ 0 w 324"/>
                <a:gd name="T77" fmla="*/ 0 h 48"/>
                <a:gd name="T78" fmla="*/ 0 w 324"/>
                <a:gd name="T79" fmla="*/ 0 h 48"/>
                <a:gd name="T80" fmla="*/ 0 w 324"/>
                <a:gd name="T81" fmla="*/ 0 h 48"/>
                <a:gd name="T82" fmla="*/ 0 w 324"/>
                <a:gd name="T83" fmla="*/ 0 h 48"/>
                <a:gd name="T84" fmla="*/ 0 w 324"/>
                <a:gd name="T85" fmla="*/ 0 h 48"/>
                <a:gd name="T86" fmla="*/ 0 w 324"/>
                <a:gd name="T87" fmla="*/ 0 h 48"/>
                <a:gd name="T88" fmla="*/ 0 w 324"/>
                <a:gd name="T89" fmla="*/ 0 h 48"/>
                <a:gd name="T90" fmla="*/ 0 w 324"/>
                <a:gd name="T91" fmla="*/ 0 h 48"/>
                <a:gd name="T92" fmla="*/ 0 w 324"/>
                <a:gd name="T93" fmla="*/ 0 h 48"/>
                <a:gd name="T94" fmla="*/ 0 w 324"/>
                <a:gd name="T95" fmla="*/ 0 h 48"/>
                <a:gd name="T96" fmla="*/ 0 w 324"/>
                <a:gd name="T97" fmla="*/ 0 h 48"/>
                <a:gd name="T98" fmla="*/ 0 w 324"/>
                <a:gd name="T99" fmla="*/ 0 h 48"/>
                <a:gd name="T100" fmla="*/ 0 w 324"/>
                <a:gd name="T101" fmla="*/ 0 h 48"/>
                <a:gd name="T102" fmla="*/ 0 w 324"/>
                <a:gd name="T103" fmla="*/ 0 h 48"/>
                <a:gd name="T104" fmla="*/ 0 w 324"/>
                <a:gd name="T105" fmla="*/ 0 h 48"/>
                <a:gd name="T106" fmla="*/ 0 w 324"/>
                <a:gd name="T107" fmla="*/ 0 h 48"/>
                <a:gd name="T108" fmla="*/ 0 w 324"/>
                <a:gd name="T109" fmla="*/ 0 h 48"/>
                <a:gd name="T110" fmla="*/ 0 w 324"/>
                <a:gd name="T111" fmla="*/ 0 h 48"/>
                <a:gd name="T112" fmla="*/ 0 w 324"/>
                <a:gd name="T113" fmla="*/ 0 h 48"/>
                <a:gd name="T114" fmla="*/ 0 w 324"/>
                <a:gd name="T115" fmla="*/ 0 h 48"/>
                <a:gd name="T116" fmla="*/ 0 w 324"/>
                <a:gd name="T117" fmla="*/ 0 h 48"/>
                <a:gd name="T118" fmla="*/ 0 w 324"/>
                <a:gd name="T119" fmla="*/ 0 h 48"/>
                <a:gd name="T120" fmla="*/ 0 w 324"/>
                <a:gd name="T121" fmla="*/ 0 h 48"/>
                <a:gd name="T122" fmla="*/ 0 w 324"/>
                <a:gd name="T123" fmla="*/ 0 h 48"/>
                <a:gd name="T124" fmla="*/ 0 w 324"/>
                <a:gd name="T125" fmla="*/ 0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48">
                  <a:moveTo>
                    <a:pt x="0" y="48"/>
                  </a:moveTo>
                  <a:lnTo>
                    <a:pt x="2" y="48"/>
                  </a:lnTo>
                  <a:lnTo>
                    <a:pt x="5" y="48"/>
                  </a:lnTo>
                  <a:lnTo>
                    <a:pt x="7" y="48"/>
                  </a:lnTo>
                  <a:lnTo>
                    <a:pt x="9" y="48"/>
                  </a:lnTo>
                  <a:lnTo>
                    <a:pt x="13" y="48"/>
                  </a:lnTo>
                  <a:lnTo>
                    <a:pt x="15" y="48"/>
                  </a:lnTo>
                  <a:lnTo>
                    <a:pt x="18" y="48"/>
                  </a:lnTo>
                  <a:lnTo>
                    <a:pt x="20" y="48"/>
                  </a:lnTo>
                  <a:lnTo>
                    <a:pt x="23" y="48"/>
                  </a:lnTo>
                  <a:lnTo>
                    <a:pt x="25" y="45"/>
                  </a:lnTo>
                  <a:lnTo>
                    <a:pt x="27" y="45"/>
                  </a:lnTo>
                  <a:lnTo>
                    <a:pt x="31" y="43"/>
                  </a:lnTo>
                  <a:lnTo>
                    <a:pt x="33" y="43"/>
                  </a:lnTo>
                  <a:lnTo>
                    <a:pt x="36" y="43"/>
                  </a:lnTo>
                  <a:lnTo>
                    <a:pt x="38" y="40"/>
                  </a:lnTo>
                  <a:lnTo>
                    <a:pt x="41" y="40"/>
                  </a:lnTo>
                  <a:lnTo>
                    <a:pt x="44" y="38"/>
                  </a:lnTo>
                  <a:lnTo>
                    <a:pt x="46" y="35"/>
                  </a:lnTo>
                  <a:lnTo>
                    <a:pt x="49" y="32"/>
                  </a:lnTo>
                  <a:lnTo>
                    <a:pt x="51" y="32"/>
                  </a:lnTo>
                  <a:lnTo>
                    <a:pt x="54" y="29"/>
                  </a:lnTo>
                  <a:lnTo>
                    <a:pt x="56" y="27"/>
                  </a:lnTo>
                  <a:lnTo>
                    <a:pt x="60" y="24"/>
                  </a:lnTo>
                  <a:lnTo>
                    <a:pt x="62" y="22"/>
                  </a:lnTo>
                  <a:lnTo>
                    <a:pt x="65" y="20"/>
                  </a:lnTo>
                  <a:lnTo>
                    <a:pt x="67" y="16"/>
                  </a:lnTo>
                  <a:lnTo>
                    <a:pt x="69" y="16"/>
                  </a:lnTo>
                  <a:lnTo>
                    <a:pt x="72" y="14"/>
                  </a:lnTo>
                  <a:lnTo>
                    <a:pt x="75" y="14"/>
                  </a:lnTo>
                  <a:lnTo>
                    <a:pt x="78" y="11"/>
                  </a:lnTo>
                  <a:lnTo>
                    <a:pt x="80" y="11"/>
                  </a:lnTo>
                  <a:lnTo>
                    <a:pt x="83" y="11"/>
                  </a:lnTo>
                  <a:lnTo>
                    <a:pt x="85" y="11"/>
                  </a:lnTo>
                  <a:lnTo>
                    <a:pt x="87" y="9"/>
                  </a:lnTo>
                  <a:lnTo>
                    <a:pt x="91" y="9"/>
                  </a:lnTo>
                  <a:lnTo>
                    <a:pt x="93" y="9"/>
                  </a:lnTo>
                  <a:lnTo>
                    <a:pt x="96" y="9"/>
                  </a:lnTo>
                  <a:lnTo>
                    <a:pt x="98" y="9"/>
                  </a:lnTo>
                  <a:lnTo>
                    <a:pt x="101" y="6"/>
                  </a:lnTo>
                  <a:lnTo>
                    <a:pt x="103" y="6"/>
                  </a:lnTo>
                  <a:lnTo>
                    <a:pt x="106" y="6"/>
                  </a:lnTo>
                  <a:lnTo>
                    <a:pt x="109" y="6"/>
                  </a:lnTo>
                  <a:lnTo>
                    <a:pt x="111" y="6"/>
                  </a:lnTo>
                  <a:lnTo>
                    <a:pt x="114" y="6"/>
                  </a:lnTo>
                  <a:lnTo>
                    <a:pt x="116" y="4"/>
                  </a:lnTo>
                  <a:lnTo>
                    <a:pt x="120" y="4"/>
                  </a:lnTo>
                  <a:lnTo>
                    <a:pt x="122" y="4"/>
                  </a:lnTo>
                  <a:lnTo>
                    <a:pt x="124" y="4"/>
                  </a:lnTo>
                  <a:lnTo>
                    <a:pt x="127" y="0"/>
                  </a:lnTo>
                  <a:lnTo>
                    <a:pt x="129" y="0"/>
                  </a:lnTo>
                  <a:lnTo>
                    <a:pt x="132" y="0"/>
                  </a:lnTo>
                  <a:lnTo>
                    <a:pt x="134" y="0"/>
                  </a:lnTo>
                  <a:lnTo>
                    <a:pt x="138" y="0"/>
                  </a:lnTo>
                  <a:lnTo>
                    <a:pt x="140" y="4"/>
                  </a:lnTo>
                  <a:lnTo>
                    <a:pt x="142" y="4"/>
                  </a:lnTo>
                  <a:lnTo>
                    <a:pt x="145" y="4"/>
                  </a:lnTo>
                  <a:lnTo>
                    <a:pt x="147" y="4"/>
                  </a:lnTo>
                  <a:lnTo>
                    <a:pt x="151" y="4"/>
                  </a:lnTo>
                  <a:lnTo>
                    <a:pt x="153" y="4"/>
                  </a:lnTo>
                  <a:lnTo>
                    <a:pt x="156" y="6"/>
                  </a:lnTo>
                  <a:lnTo>
                    <a:pt x="158" y="6"/>
                  </a:lnTo>
                  <a:lnTo>
                    <a:pt x="160" y="6"/>
                  </a:lnTo>
                  <a:lnTo>
                    <a:pt x="163" y="6"/>
                  </a:lnTo>
                  <a:lnTo>
                    <a:pt x="166" y="9"/>
                  </a:lnTo>
                  <a:lnTo>
                    <a:pt x="169" y="9"/>
                  </a:lnTo>
                  <a:lnTo>
                    <a:pt x="171" y="9"/>
                  </a:lnTo>
                  <a:lnTo>
                    <a:pt x="174" y="9"/>
                  </a:lnTo>
                  <a:lnTo>
                    <a:pt x="176" y="11"/>
                  </a:lnTo>
                  <a:lnTo>
                    <a:pt x="178" y="11"/>
                  </a:lnTo>
                  <a:lnTo>
                    <a:pt x="182" y="11"/>
                  </a:lnTo>
                  <a:lnTo>
                    <a:pt x="184" y="14"/>
                  </a:lnTo>
                  <a:lnTo>
                    <a:pt x="187" y="14"/>
                  </a:lnTo>
                  <a:lnTo>
                    <a:pt x="189" y="14"/>
                  </a:lnTo>
                  <a:lnTo>
                    <a:pt x="191" y="16"/>
                  </a:lnTo>
                  <a:lnTo>
                    <a:pt x="194" y="16"/>
                  </a:lnTo>
                  <a:lnTo>
                    <a:pt x="197" y="20"/>
                  </a:lnTo>
                  <a:lnTo>
                    <a:pt x="200" y="20"/>
                  </a:lnTo>
                  <a:lnTo>
                    <a:pt x="202" y="20"/>
                  </a:lnTo>
                  <a:lnTo>
                    <a:pt x="205" y="22"/>
                  </a:lnTo>
                  <a:lnTo>
                    <a:pt x="207" y="22"/>
                  </a:lnTo>
                  <a:lnTo>
                    <a:pt x="209" y="22"/>
                  </a:lnTo>
                  <a:lnTo>
                    <a:pt x="213" y="25"/>
                  </a:lnTo>
                  <a:lnTo>
                    <a:pt x="215" y="25"/>
                  </a:lnTo>
                  <a:lnTo>
                    <a:pt x="218" y="25"/>
                  </a:lnTo>
                  <a:lnTo>
                    <a:pt x="220" y="25"/>
                  </a:lnTo>
                  <a:lnTo>
                    <a:pt x="223" y="25"/>
                  </a:lnTo>
                  <a:lnTo>
                    <a:pt x="225" y="27"/>
                  </a:lnTo>
                  <a:lnTo>
                    <a:pt x="228" y="27"/>
                  </a:lnTo>
                  <a:lnTo>
                    <a:pt x="231" y="27"/>
                  </a:lnTo>
                  <a:lnTo>
                    <a:pt x="233" y="28"/>
                  </a:lnTo>
                  <a:lnTo>
                    <a:pt x="236" y="28"/>
                  </a:lnTo>
                  <a:lnTo>
                    <a:pt x="238" y="30"/>
                  </a:lnTo>
                  <a:lnTo>
                    <a:pt x="241" y="30"/>
                  </a:lnTo>
                  <a:lnTo>
                    <a:pt x="244" y="30"/>
                  </a:lnTo>
                  <a:lnTo>
                    <a:pt x="246" y="30"/>
                  </a:lnTo>
                  <a:lnTo>
                    <a:pt x="249" y="30"/>
                  </a:lnTo>
                  <a:lnTo>
                    <a:pt x="251" y="30"/>
                  </a:lnTo>
                  <a:lnTo>
                    <a:pt x="254" y="33"/>
                  </a:lnTo>
                  <a:lnTo>
                    <a:pt x="256" y="33"/>
                  </a:lnTo>
                  <a:lnTo>
                    <a:pt x="260" y="33"/>
                  </a:lnTo>
                  <a:lnTo>
                    <a:pt x="262" y="33"/>
                  </a:lnTo>
                  <a:lnTo>
                    <a:pt x="264" y="33"/>
                  </a:lnTo>
                  <a:lnTo>
                    <a:pt x="267" y="33"/>
                  </a:lnTo>
                  <a:lnTo>
                    <a:pt x="269" y="33"/>
                  </a:lnTo>
                  <a:lnTo>
                    <a:pt x="273" y="33"/>
                  </a:lnTo>
                  <a:lnTo>
                    <a:pt x="275" y="33"/>
                  </a:lnTo>
                  <a:lnTo>
                    <a:pt x="278" y="33"/>
                  </a:lnTo>
                  <a:lnTo>
                    <a:pt x="280" y="33"/>
                  </a:lnTo>
                  <a:lnTo>
                    <a:pt x="282" y="33"/>
                  </a:lnTo>
                  <a:lnTo>
                    <a:pt x="285" y="30"/>
                  </a:lnTo>
                  <a:lnTo>
                    <a:pt x="288" y="30"/>
                  </a:lnTo>
                  <a:lnTo>
                    <a:pt x="291" y="30"/>
                  </a:lnTo>
                  <a:lnTo>
                    <a:pt x="293" y="30"/>
                  </a:lnTo>
                  <a:lnTo>
                    <a:pt x="296" y="30"/>
                  </a:lnTo>
                  <a:lnTo>
                    <a:pt x="298" y="28"/>
                  </a:lnTo>
                  <a:lnTo>
                    <a:pt x="300" y="28"/>
                  </a:lnTo>
                  <a:lnTo>
                    <a:pt x="304" y="28"/>
                  </a:lnTo>
                  <a:lnTo>
                    <a:pt x="306" y="28"/>
                  </a:lnTo>
                  <a:lnTo>
                    <a:pt x="309" y="28"/>
                  </a:lnTo>
                  <a:lnTo>
                    <a:pt x="311" y="25"/>
                  </a:lnTo>
                  <a:lnTo>
                    <a:pt x="314" y="25"/>
                  </a:lnTo>
                  <a:lnTo>
                    <a:pt x="316" y="25"/>
                  </a:lnTo>
                  <a:lnTo>
                    <a:pt x="319" y="25"/>
                  </a:lnTo>
                  <a:lnTo>
                    <a:pt x="322" y="23"/>
                  </a:lnTo>
                  <a:lnTo>
                    <a:pt x="324" y="2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4" name="Freeform 98"/>
            <p:cNvSpPr>
              <a:spLocks noChangeAspect="1"/>
            </p:cNvSpPr>
            <p:nvPr/>
          </p:nvSpPr>
          <p:spPr bwMode="auto">
            <a:xfrm>
              <a:off x="2824" y="3539"/>
              <a:ext cx="54" cy="9"/>
            </a:xfrm>
            <a:custGeom>
              <a:avLst/>
              <a:gdLst>
                <a:gd name="T0" fmla="*/ 0 w 325"/>
                <a:gd name="T1" fmla="*/ 0 h 59"/>
                <a:gd name="T2" fmla="*/ 0 w 325"/>
                <a:gd name="T3" fmla="*/ 0 h 59"/>
                <a:gd name="T4" fmla="*/ 0 w 325"/>
                <a:gd name="T5" fmla="*/ 0 h 59"/>
                <a:gd name="T6" fmla="*/ 0 w 325"/>
                <a:gd name="T7" fmla="*/ 0 h 59"/>
                <a:gd name="T8" fmla="*/ 0 w 325"/>
                <a:gd name="T9" fmla="*/ 0 h 59"/>
                <a:gd name="T10" fmla="*/ 0 w 325"/>
                <a:gd name="T11" fmla="*/ 0 h 59"/>
                <a:gd name="T12" fmla="*/ 0 w 325"/>
                <a:gd name="T13" fmla="*/ 0 h 59"/>
                <a:gd name="T14" fmla="*/ 0 w 325"/>
                <a:gd name="T15" fmla="*/ 0 h 59"/>
                <a:gd name="T16" fmla="*/ 0 w 325"/>
                <a:gd name="T17" fmla="*/ 0 h 59"/>
                <a:gd name="T18" fmla="*/ 0 w 325"/>
                <a:gd name="T19" fmla="*/ 0 h 59"/>
                <a:gd name="T20" fmla="*/ 0 w 325"/>
                <a:gd name="T21" fmla="*/ 0 h 59"/>
                <a:gd name="T22" fmla="*/ 0 w 325"/>
                <a:gd name="T23" fmla="*/ 0 h 59"/>
                <a:gd name="T24" fmla="*/ 0 w 325"/>
                <a:gd name="T25" fmla="*/ 0 h 59"/>
                <a:gd name="T26" fmla="*/ 0 w 325"/>
                <a:gd name="T27" fmla="*/ 0 h 59"/>
                <a:gd name="T28" fmla="*/ 0 w 325"/>
                <a:gd name="T29" fmla="*/ 0 h 59"/>
                <a:gd name="T30" fmla="*/ 0 w 325"/>
                <a:gd name="T31" fmla="*/ 0 h 59"/>
                <a:gd name="T32" fmla="*/ 0 w 325"/>
                <a:gd name="T33" fmla="*/ 0 h 59"/>
                <a:gd name="T34" fmla="*/ 0 w 325"/>
                <a:gd name="T35" fmla="*/ 0 h 59"/>
                <a:gd name="T36" fmla="*/ 0 w 325"/>
                <a:gd name="T37" fmla="*/ 0 h 59"/>
                <a:gd name="T38" fmla="*/ 0 w 325"/>
                <a:gd name="T39" fmla="*/ 0 h 59"/>
                <a:gd name="T40" fmla="*/ 0 w 325"/>
                <a:gd name="T41" fmla="*/ 0 h 59"/>
                <a:gd name="T42" fmla="*/ 0 w 325"/>
                <a:gd name="T43" fmla="*/ 0 h 59"/>
                <a:gd name="T44" fmla="*/ 0 w 325"/>
                <a:gd name="T45" fmla="*/ 0 h 59"/>
                <a:gd name="T46" fmla="*/ 0 w 325"/>
                <a:gd name="T47" fmla="*/ 0 h 59"/>
                <a:gd name="T48" fmla="*/ 0 w 325"/>
                <a:gd name="T49" fmla="*/ 0 h 59"/>
                <a:gd name="T50" fmla="*/ 0 w 325"/>
                <a:gd name="T51" fmla="*/ 0 h 59"/>
                <a:gd name="T52" fmla="*/ 0 w 325"/>
                <a:gd name="T53" fmla="*/ 0 h 59"/>
                <a:gd name="T54" fmla="*/ 0 w 325"/>
                <a:gd name="T55" fmla="*/ 0 h 59"/>
                <a:gd name="T56" fmla="*/ 0 w 325"/>
                <a:gd name="T57" fmla="*/ 0 h 59"/>
                <a:gd name="T58" fmla="*/ 0 w 325"/>
                <a:gd name="T59" fmla="*/ 0 h 59"/>
                <a:gd name="T60" fmla="*/ 0 w 325"/>
                <a:gd name="T61" fmla="*/ 0 h 59"/>
                <a:gd name="T62" fmla="*/ 0 w 325"/>
                <a:gd name="T63" fmla="*/ 0 h 59"/>
                <a:gd name="T64" fmla="*/ 0 w 325"/>
                <a:gd name="T65" fmla="*/ 0 h 59"/>
                <a:gd name="T66" fmla="*/ 0 w 325"/>
                <a:gd name="T67" fmla="*/ 0 h 59"/>
                <a:gd name="T68" fmla="*/ 0 w 325"/>
                <a:gd name="T69" fmla="*/ 0 h 59"/>
                <a:gd name="T70" fmla="*/ 0 w 325"/>
                <a:gd name="T71" fmla="*/ 0 h 59"/>
                <a:gd name="T72" fmla="*/ 0 w 325"/>
                <a:gd name="T73" fmla="*/ 0 h 59"/>
                <a:gd name="T74" fmla="*/ 0 w 325"/>
                <a:gd name="T75" fmla="*/ 0 h 59"/>
                <a:gd name="T76" fmla="*/ 0 w 325"/>
                <a:gd name="T77" fmla="*/ 0 h 59"/>
                <a:gd name="T78" fmla="*/ 0 w 325"/>
                <a:gd name="T79" fmla="*/ 0 h 59"/>
                <a:gd name="T80" fmla="*/ 0 w 325"/>
                <a:gd name="T81" fmla="*/ 0 h 59"/>
                <a:gd name="T82" fmla="*/ 0 w 325"/>
                <a:gd name="T83" fmla="*/ 0 h 59"/>
                <a:gd name="T84" fmla="*/ 0 w 325"/>
                <a:gd name="T85" fmla="*/ 0 h 59"/>
                <a:gd name="T86" fmla="*/ 0 w 325"/>
                <a:gd name="T87" fmla="*/ 0 h 59"/>
                <a:gd name="T88" fmla="*/ 0 w 325"/>
                <a:gd name="T89" fmla="*/ 0 h 59"/>
                <a:gd name="T90" fmla="*/ 0 w 325"/>
                <a:gd name="T91" fmla="*/ 0 h 59"/>
                <a:gd name="T92" fmla="*/ 0 w 325"/>
                <a:gd name="T93" fmla="*/ 0 h 59"/>
                <a:gd name="T94" fmla="*/ 0 w 325"/>
                <a:gd name="T95" fmla="*/ 0 h 59"/>
                <a:gd name="T96" fmla="*/ 0 w 325"/>
                <a:gd name="T97" fmla="*/ 0 h 59"/>
                <a:gd name="T98" fmla="*/ 0 w 325"/>
                <a:gd name="T99" fmla="*/ 0 h 59"/>
                <a:gd name="T100" fmla="*/ 0 w 325"/>
                <a:gd name="T101" fmla="*/ 0 h 59"/>
                <a:gd name="T102" fmla="*/ 0 w 325"/>
                <a:gd name="T103" fmla="*/ 0 h 59"/>
                <a:gd name="T104" fmla="*/ 0 w 325"/>
                <a:gd name="T105" fmla="*/ 0 h 59"/>
                <a:gd name="T106" fmla="*/ 0 w 325"/>
                <a:gd name="T107" fmla="*/ 0 h 59"/>
                <a:gd name="T108" fmla="*/ 0 w 325"/>
                <a:gd name="T109" fmla="*/ 0 h 59"/>
                <a:gd name="T110" fmla="*/ 0 w 325"/>
                <a:gd name="T111" fmla="*/ 0 h 59"/>
                <a:gd name="T112" fmla="*/ 0 w 325"/>
                <a:gd name="T113" fmla="*/ 0 h 59"/>
                <a:gd name="T114" fmla="*/ 0 w 325"/>
                <a:gd name="T115" fmla="*/ 0 h 59"/>
                <a:gd name="T116" fmla="*/ 0 w 325"/>
                <a:gd name="T117" fmla="*/ 0 h 59"/>
                <a:gd name="T118" fmla="*/ 0 w 325"/>
                <a:gd name="T119" fmla="*/ 0 h 59"/>
                <a:gd name="T120" fmla="*/ 0 w 325"/>
                <a:gd name="T121" fmla="*/ 0 h 59"/>
                <a:gd name="T122" fmla="*/ 0 w 325"/>
                <a:gd name="T123" fmla="*/ 0 h 59"/>
                <a:gd name="T124" fmla="*/ 0 w 325"/>
                <a:gd name="T125" fmla="*/ 0 h 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5" h="59">
                  <a:moveTo>
                    <a:pt x="0" y="24"/>
                  </a:moveTo>
                  <a:lnTo>
                    <a:pt x="3" y="24"/>
                  </a:lnTo>
                  <a:lnTo>
                    <a:pt x="5" y="24"/>
                  </a:lnTo>
                  <a:lnTo>
                    <a:pt x="8" y="21"/>
                  </a:lnTo>
                  <a:lnTo>
                    <a:pt x="11" y="21"/>
                  </a:lnTo>
                  <a:lnTo>
                    <a:pt x="13" y="21"/>
                  </a:lnTo>
                  <a:lnTo>
                    <a:pt x="16" y="18"/>
                  </a:lnTo>
                  <a:lnTo>
                    <a:pt x="18" y="18"/>
                  </a:lnTo>
                  <a:lnTo>
                    <a:pt x="21" y="15"/>
                  </a:lnTo>
                  <a:lnTo>
                    <a:pt x="23" y="15"/>
                  </a:lnTo>
                  <a:lnTo>
                    <a:pt x="27" y="15"/>
                  </a:lnTo>
                  <a:lnTo>
                    <a:pt x="29" y="13"/>
                  </a:lnTo>
                  <a:lnTo>
                    <a:pt x="31" y="13"/>
                  </a:lnTo>
                  <a:lnTo>
                    <a:pt x="34" y="13"/>
                  </a:lnTo>
                  <a:lnTo>
                    <a:pt x="36" y="13"/>
                  </a:lnTo>
                  <a:lnTo>
                    <a:pt x="39" y="13"/>
                  </a:lnTo>
                  <a:lnTo>
                    <a:pt x="42" y="11"/>
                  </a:lnTo>
                  <a:lnTo>
                    <a:pt x="45" y="11"/>
                  </a:lnTo>
                  <a:lnTo>
                    <a:pt x="47" y="11"/>
                  </a:lnTo>
                  <a:lnTo>
                    <a:pt x="49" y="8"/>
                  </a:lnTo>
                  <a:lnTo>
                    <a:pt x="52" y="8"/>
                  </a:lnTo>
                  <a:lnTo>
                    <a:pt x="54" y="8"/>
                  </a:lnTo>
                  <a:lnTo>
                    <a:pt x="58" y="6"/>
                  </a:lnTo>
                  <a:lnTo>
                    <a:pt x="60" y="6"/>
                  </a:lnTo>
                  <a:lnTo>
                    <a:pt x="63" y="6"/>
                  </a:lnTo>
                  <a:lnTo>
                    <a:pt x="65" y="6"/>
                  </a:lnTo>
                  <a:lnTo>
                    <a:pt x="67" y="2"/>
                  </a:lnTo>
                  <a:lnTo>
                    <a:pt x="71" y="2"/>
                  </a:lnTo>
                  <a:lnTo>
                    <a:pt x="73" y="2"/>
                  </a:lnTo>
                  <a:lnTo>
                    <a:pt x="76" y="2"/>
                  </a:lnTo>
                  <a:lnTo>
                    <a:pt x="78" y="2"/>
                  </a:lnTo>
                  <a:lnTo>
                    <a:pt x="81" y="2"/>
                  </a:lnTo>
                  <a:lnTo>
                    <a:pt x="83" y="0"/>
                  </a:lnTo>
                  <a:lnTo>
                    <a:pt x="87" y="0"/>
                  </a:lnTo>
                  <a:lnTo>
                    <a:pt x="89" y="0"/>
                  </a:lnTo>
                  <a:lnTo>
                    <a:pt x="91" y="0"/>
                  </a:lnTo>
                  <a:lnTo>
                    <a:pt x="94" y="0"/>
                  </a:lnTo>
                  <a:lnTo>
                    <a:pt x="96" y="0"/>
                  </a:lnTo>
                  <a:lnTo>
                    <a:pt x="99" y="0"/>
                  </a:lnTo>
                  <a:lnTo>
                    <a:pt x="102" y="0"/>
                  </a:lnTo>
                  <a:lnTo>
                    <a:pt x="104" y="0"/>
                  </a:lnTo>
                  <a:lnTo>
                    <a:pt x="107" y="0"/>
                  </a:lnTo>
                  <a:lnTo>
                    <a:pt x="109" y="0"/>
                  </a:lnTo>
                  <a:lnTo>
                    <a:pt x="112" y="2"/>
                  </a:lnTo>
                  <a:lnTo>
                    <a:pt x="114" y="2"/>
                  </a:lnTo>
                  <a:lnTo>
                    <a:pt x="118" y="2"/>
                  </a:lnTo>
                  <a:lnTo>
                    <a:pt x="120" y="2"/>
                  </a:lnTo>
                  <a:lnTo>
                    <a:pt x="122" y="2"/>
                  </a:lnTo>
                  <a:lnTo>
                    <a:pt x="125" y="2"/>
                  </a:lnTo>
                  <a:lnTo>
                    <a:pt x="127" y="2"/>
                  </a:lnTo>
                  <a:lnTo>
                    <a:pt x="130" y="6"/>
                  </a:lnTo>
                  <a:lnTo>
                    <a:pt x="133" y="6"/>
                  </a:lnTo>
                  <a:lnTo>
                    <a:pt x="136" y="6"/>
                  </a:lnTo>
                  <a:lnTo>
                    <a:pt x="138" y="6"/>
                  </a:lnTo>
                  <a:lnTo>
                    <a:pt x="140" y="8"/>
                  </a:lnTo>
                  <a:lnTo>
                    <a:pt x="143" y="8"/>
                  </a:lnTo>
                  <a:lnTo>
                    <a:pt x="145" y="8"/>
                  </a:lnTo>
                  <a:lnTo>
                    <a:pt x="149" y="11"/>
                  </a:lnTo>
                  <a:lnTo>
                    <a:pt x="151" y="11"/>
                  </a:lnTo>
                  <a:lnTo>
                    <a:pt x="154" y="11"/>
                  </a:lnTo>
                  <a:lnTo>
                    <a:pt x="156" y="13"/>
                  </a:lnTo>
                  <a:lnTo>
                    <a:pt x="158" y="13"/>
                  </a:lnTo>
                  <a:lnTo>
                    <a:pt x="161" y="16"/>
                  </a:lnTo>
                  <a:lnTo>
                    <a:pt x="164" y="16"/>
                  </a:lnTo>
                  <a:lnTo>
                    <a:pt x="167" y="18"/>
                  </a:lnTo>
                  <a:lnTo>
                    <a:pt x="169" y="18"/>
                  </a:lnTo>
                  <a:lnTo>
                    <a:pt x="172" y="22"/>
                  </a:lnTo>
                  <a:lnTo>
                    <a:pt x="174" y="22"/>
                  </a:lnTo>
                  <a:lnTo>
                    <a:pt x="176" y="22"/>
                  </a:lnTo>
                  <a:lnTo>
                    <a:pt x="180" y="24"/>
                  </a:lnTo>
                  <a:lnTo>
                    <a:pt x="182" y="27"/>
                  </a:lnTo>
                  <a:lnTo>
                    <a:pt x="185" y="27"/>
                  </a:lnTo>
                  <a:lnTo>
                    <a:pt x="187" y="29"/>
                  </a:lnTo>
                  <a:lnTo>
                    <a:pt x="190" y="29"/>
                  </a:lnTo>
                  <a:lnTo>
                    <a:pt x="193" y="32"/>
                  </a:lnTo>
                  <a:lnTo>
                    <a:pt x="195" y="34"/>
                  </a:lnTo>
                  <a:lnTo>
                    <a:pt x="198" y="34"/>
                  </a:lnTo>
                  <a:lnTo>
                    <a:pt x="200" y="38"/>
                  </a:lnTo>
                  <a:lnTo>
                    <a:pt x="203" y="40"/>
                  </a:lnTo>
                  <a:lnTo>
                    <a:pt x="205" y="40"/>
                  </a:lnTo>
                  <a:lnTo>
                    <a:pt x="207" y="43"/>
                  </a:lnTo>
                  <a:lnTo>
                    <a:pt x="211" y="45"/>
                  </a:lnTo>
                  <a:lnTo>
                    <a:pt x="213" y="45"/>
                  </a:lnTo>
                  <a:lnTo>
                    <a:pt x="216" y="48"/>
                  </a:lnTo>
                  <a:lnTo>
                    <a:pt x="218" y="48"/>
                  </a:lnTo>
                  <a:lnTo>
                    <a:pt x="221" y="51"/>
                  </a:lnTo>
                  <a:lnTo>
                    <a:pt x="224" y="51"/>
                  </a:lnTo>
                  <a:lnTo>
                    <a:pt x="226" y="54"/>
                  </a:lnTo>
                  <a:lnTo>
                    <a:pt x="229" y="54"/>
                  </a:lnTo>
                  <a:lnTo>
                    <a:pt x="231" y="54"/>
                  </a:lnTo>
                  <a:lnTo>
                    <a:pt x="234" y="54"/>
                  </a:lnTo>
                  <a:lnTo>
                    <a:pt x="236" y="56"/>
                  </a:lnTo>
                  <a:lnTo>
                    <a:pt x="240" y="56"/>
                  </a:lnTo>
                  <a:lnTo>
                    <a:pt x="242" y="56"/>
                  </a:lnTo>
                  <a:lnTo>
                    <a:pt x="244" y="56"/>
                  </a:lnTo>
                  <a:lnTo>
                    <a:pt x="247" y="56"/>
                  </a:lnTo>
                  <a:lnTo>
                    <a:pt x="249" y="56"/>
                  </a:lnTo>
                  <a:lnTo>
                    <a:pt x="252" y="56"/>
                  </a:lnTo>
                  <a:lnTo>
                    <a:pt x="255" y="56"/>
                  </a:lnTo>
                  <a:lnTo>
                    <a:pt x="258" y="59"/>
                  </a:lnTo>
                  <a:lnTo>
                    <a:pt x="260" y="59"/>
                  </a:lnTo>
                  <a:lnTo>
                    <a:pt x="262" y="59"/>
                  </a:lnTo>
                  <a:lnTo>
                    <a:pt x="265" y="59"/>
                  </a:lnTo>
                  <a:lnTo>
                    <a:pt x="267" y="57"/>
                  </a:lnTo>
                  <a:lnTo>
                    <a:pt x="271" y="57"/>
                  </a:lnTo>
                  <a:lnTo>
                    <a:pt x="273" y="57"/>
                  </a:lnTo>
                  <a:lnTo>
                    <a:pt x="276" y="54"/>
                  </a:lnTo>
                  <a:lnTo>
                    <a:pt x="278" y="54"/>
                  </a:lnTo>
                  <a:lnTo>
                    <a:pt x="280" y="52"/>
                  </a:lnTo>
                  <a:lnTo>
                    <a:pt x="283" y="52"/>
                  </a:lnTo>
                  <a:lnTo>
                    <a:pt x="286" y="52"/>
                  </a:lnTo>
                  <a:lnTo>
                    <a:pt x="289" y="48"/>
                  </a:lnTo>
                  <a:lnTo>
                    <a:pt x="291" y="48"/>
                  </a:lnTo>
                  <a:lnTo>
                    <a:pt x="294" y="48"/>
                  </a:lnTo>
                  <a:lnTo>
                    <a:pt x="296" y="46"/>
                  </a:lnTo>
                  <a:lnTo>
                    <a:pt x="298" y="46"/>
                  </a:lnTo>
                  <a:lnTo>
                    <a:pt x="302" y="46"/>
                  </a:lnTo>
                  <a:lnTo>
                    <a:pt x="304" y="46"/>
                  </a:lnTo>
                  <a:lnTo>
                    <a:pt x="307" y="46"/>
                  </a:lnTo>
                  <a:lnTo>
                    <a:pt x="309" y="43"/>
                  </a:lnTo>
                  <a:lnTo>
                    <a:pt x="312" y="43"/>
                  </a:lnTo>
                  <a:lnTo>
                    <a:pt x="314" y="43"/>
                  </a:lnTo>
                  <a:lnTo>
                    <a:pt x="317" y="43"/>
                  </a:lnTo>
                  <a:lnTo>
                    <a:pt x="320" y="43"/>
                  </a:lnTo>
                  <a:lnTo>
                    <a:pt x="322" y="43"/>
                  </a:lnTo>
                  <a:lnTo>
                    <a:pt x="325" y="4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5" name="Freeform 99"/>
            <p:cNvSpPr>
              <a:spLocks noChangeAspect="1"/>
            </p:cNvSpPr>
            <p:nvPr/>
          </p:nvSpPr>
          <p:spPr bwMode="auto">
            <a:xfrm>
              <a:off x="2878" y="3544"/>
              <a:ext cx="54" cy="5"/>
            </a:xfrm>
            <a:custGeom>
              <a:avLst/>
              <a:gdLst>
                <a:gd name="T0" fmla="*/ 0 w 324"/>
                <a:gd name="T1" fmla="*/ 0 h 36"/>
                <a:gd name="T2" fmla="*/ 0 w 324"/>
                <a:gd name="T3" fmla="*/ 0 h 36"/>
                <a:gd name="T4" fmla="*/ 0 w 324"/>
                <a:gd name="T5" fmla="*/ 0 h 36"/>
                <a:gd name="T6" fmla="*/ 0 w 324"/>
                <a:gd name="T7" fmla="*/ 0 h 36"/>
                <a:gd name="T8" fmla="*/ 0 w 324"/>
                <a:gd name="T9" fmla="*/ 0 h 36"/>
                <a:gd name="T10" fmla="*/ 0 w 324"/>
                <a:gd name="T11" fmla="*/ 0 h 36"/>
                <a:gd name="T12" fmla="*/ 0 w 324"/>
                <a:gd name="T13" fmla="*/ 0 h 36"/>
                <a:gd name="T14" fmla="*/ 0 w 324"/>
                <a:gd name="T15" fmla="*/ 0 h 36"/>
                <a:gd name="T16" fmla="*/ 0 w 324"/>
                <a:gd name="T17" fmla="*/ 0 h 36"/>
                <a:gd name="T18" fmla="*/ 0 w 324"/>
                <a:gd name="T19" fmla="*/ 0 h 36"/>
                <a:gd name="T20" fmla="*/ 0 w 324"/>
                <a:gd name="T21" fmla="*/ 0 h 36"/>
                <a:gd name="T22" fmla="*/ 0 w 324"/>
                <a:gd name="T23" fmla="*/ 0 h 36"/>
                <a:gd name="T24" fmla="*/ 0 w 324"/>
                <a:gd name="T25" fmla="*/ 0 h 36"/>
                <a:gd name="T26" fmla="*/ 0 w 324"/>
                <a:gd name="T27" fmla="*/ 0 h 36"/>
                <a:gd name="T28" fmla="*/ 0 w 324"/>
                <a:gd name="T29" fmla="*/ 0 h 36"/>
                <a:gd name="T30" fmla="*/ 0 w 324"/>
                <a:gd name="T31" fmla="*/ 0 h 36"/>
                <a:gd name="T32" fmla="*/ 0 w 324"/>
                <a:gd name="T33" fmla="*/ 0 h 36"/>
                <a:gd name="T34" fmla="*/ 0 w 324"/>
                <a:gd name="T35" fmla="*/ 0 h 36"/>
                <a:gd name="T36" fmla="*/ 0 w 324"/>
                <a:gd name="T37" fmla="*/ 0 h 36"/>
                <a:gd name="T38" fmla="*/ 0 w 324"/>
                <a:gd name="T39" fmla="*/ 0 h 36"/>
                <a:gd name="T40" fmla="*/ 0 w 324"/>
                <a:gd name="T41" fmla="*/ 0 h 36"/>
                <a:gd name="T42" fmla="*/ 0 w 324"/>
                <a:gd name="T43" fmla="*/ 0 h 36"/>
                <a:gd name="T44" fmla="*/ 0 w 324"/>
                <a:gd name="T45" fmla="*/ 0 h 36"/>
                <a:gd name="T46" fmla="*/ 0 w 324"/>
                <a:gd name="T47" fmla="*/ 0 h 36"/>
                <a:gd name="T48" fmla="*/ 0 w 324"/>
                <a:gd name="T49" fmla="*/ 0 h 36"/>
                <a:gd name="T50" fmla="*/ 0 w 324"/>
                <a:gd name="T51" fmla="*/ 0 h 36"/>
                <a:gd name="T52" fmla="*/ 0 w 324"/>
                <a:gd name="T53" fmla="*/ 0 h 36"/>
                <a:gd name="T54" fmla="*/ 0 w 324"/>
                <a:gd name="T55" fmla="*/ 0 h 36"/>
                <a:gd name="T56" fmla="*/ 0 w 324"/>
                <a:gd name="T57" fmla="*/ 0 h 36"/>
                <a:gd name="T58" fmla="*/ 0 w 324"/>
                <a:gd name="T59" fmla="*/ 0 h 36"/>
                <a:gd name="T60" fmla="*/ 0 w 324"/>
                <a:gd name="T61" fmla="*/ 0 h 36"/>
                <a:gd name="T62" fmla="*/ 0 w 324"/>
                <a:gd name="T63" fmla="*/ 0 h 36"/>
                <a:gd name="T64" fmla="*/ 0 w 324"/>
                <a:gd name="T65" fmla="*/ 0 h 36"/>
                <a:gd name="T66" fmla="*/ 0 w 324"/>
                <a:gd name="T67" fmla="*/ 0 h 36"/>
                <a:gd name="T68" fmla="*/ 0 w 324"/>
                <a:gd name="T69" fmla="*/ 0 h 36"/>
                <a:gd name="T70" fmla="*/ 0 w 324"/>
                <a:gd name="T71" fmla="*/ 0 h 36"/>
                <a:gd name="T72" fmla="*/ 0 w 324"/>
                <a:gd name="T73" fmla="*/ 0 h 36"/>
                <a:gd name="T74" fmla="*/ 0 w 324"/>
                <a:gd name="T75" fmla="*/ 0 h 36"/>
                <a:gd name="T76" fmla="*/ 0 w 324"/>
                <a:gd name="T77" fmla="*/ 0 h 36"/>
                <a:gd name="T78" fmla="*/ 0 w 324"/>
                <a:gd name="T79" fmla="*/ 0 h 36"/>
                <a:gd name="T80" fmla="*/ 0 w 324"/>
                <a:gd name="T81" fmla="*/ 0 h 36"/>
                <a:gd name="T82" fmla="*/ 0 w 324"/>
                <a:gd name="T83" fmla="*/ 0 h 36"/>
                <a:gd name="T84" fmla="*/ 0 w 324"/>
                <a:gd name="T85" fmla="*/ 0 h 36"/>
                <a:gd name="T86" fmla="*/ 0 w 324"/>
                <a:gd name="T87" fmla="*/ 0 h 36"/>
                <a:gd name="T88" fmla="*/ 0 w 324"/>
                <a:gd name="T89" fmla="*/ 0 h 36"/>
                <a:gd name="T90" fmla="*/ 0 w 324"/>
                <a:gd name="T91" fmla="*/ 0 h 36"/>
                <a:gd name="T92" fmla="*/ 0 w 324"/>
                <a:gd name="T93" fmla="*/ 0 h 36"/>
                <a:gd name="T94" fmla="*/ 0 w 324"/>
                <a:gd name="T95" fmla="*/ 0 h 36"/>
                <a:gd name="T96" fmla="*/ 0 w 324"/>
                <a:gd name="T97" fmla="*/ 0 h 36"/>
                <a:gd name="T98" fmla="*/ 0 w 324"/>
                <a:gd name="T99" fmla="*/ 0 h 36"/>
                <a:gd name="T100" fmla="*/ 0 w 324"/>
                <a:gd name="T101" fmla="*/ 0 h 36"/>
                <a:gd name="T102" fmla="*/ 0 w 324"/>
                <a:gd name="T103" fmla="*/ 0 h 36"/>
                <a:gd name="T104" fmla="*/ 0 w 324"/>
                <a:gd name="T105" fmla="*/ 0 h 36"/>
                <a:gd name="T106" fmla="*/ 0 w 324"/>
                <a:gd name="T107" fmla="*/ 0 h 36"/>
                <a:gd name="T108" fmla="*/ 0 w 324"/>
                <a:gd name="T109" fmla="*/ 0 h 36"/>
                <a:gd name="T110" fmla="*/ 0 w 324"/>
                <a:gd name="T111" fmla="*/ 0 h 36"/>
                <a:gd name="T112" fmla="*/ 0 w 324"/>
                <a:gd name="T113" fmla="*/ 0 h 36"/>
                <a:gd name="T114" fmla="*/ 0 w 324"/>
                <a:gd name="T115" fmla="*/ 0 h 36"/>
                <a:gd name="T116" fmla="*/ 0 w 324"/>
                <a:gd name="T117" fmla="*/ 0 h 36"/>
                <a:gd name="T118" fmla="*/ 0 w 324"/>
                <a:gd name="T119" fmla="*/ 0 h 36"/>
                <a:gd name="T120" fmla="*/ 0 w 324"/>
                <a:gd name="T121" fmla="*/ 0 h 36"/>
                <a:gd name="T122" fmla="*/ 0 w 324"/>
                <a:gd name="T123" fmla="*/ 0 h 36"/>
                <a:gd name="T124" fmla="*/ 0 w 324"/>
                <a:gd name="T125" fmla="*/ 0 h 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4" h="36">
                  <a:moveTo>
                    <a:pt x="0" y="6"/>
                  </a:moveTo>
                  <a:lnTo>
                    <a:pt x="2" y="6"/>
                  </a:lnTo>
                  <a:lnTo>
                    <a:pt x="6" y="6"/>
                  </a:lnTo>
                  <a:lnTo>
                    <a:pt x="8" y="6"/>
                  </a:lnTo>
                  <a:lnTo>
                    <a:pt x="10" y="6"/>
                  </a:lnTo>
                  <a:lnTo>
                    <a:pt x="13" y="6"/>
                  </a:lnTo>
                  <a:lnTo>
                    <a:pt x="15" y="6"/>
                  </a:lnTo>
                  <a:lnTo>
                    <a:pt x="18" y="6"/>
                  </a:lnTo>
                  <a:lnTo>
                    <a:pt x="21" y="6"/>
                  </a:lnTo>
                  <a:lnTo>
                    <a:pt x="24" y="6"/>
                  </a:lnTo>
                  <a:lnTo>
                    <a:pt x="26" y="6"/>
                  </a:lnTo>
                  <a:lnTo>
                    <a:pt x="28" y="6"/>
                  </a:lnTo>
                  <a:lnTo>
                    <a:pt x="31" y="6"/>
                  </a:lnTo>
                  <a:lnTo>
                    <a:pt x="33" y="6"/>
                  </a:lnTo>
                  <a:lnTo>
                    <a:pt x="37" y="6"/>
                  </a:lnTo>
                  <a:lnTo>
                    <a:pt x="39" y="6"/>
                  </a:lnTo>
                  <a:lnTo>
                    <a:pt x="42" y="6"/>
                  </a:lnTo>
                  <a:lnTo>
                    <a:pt x="44" y="6"/>
                  </a:lnTo>
                  <a:lnTo>
                    <a:pt x="46" y="6"/>
                  </a:lnTo>
                  <a:lnTo>
                    <a:pt x="49" y="6"/>
                  </a:lnTo>
                  <a:lnTo>
                    <a:pt x="52" y="6"/>
                  </a:lnTo>
                  <a:lnTo>
                    <a:pt x="55" y="6"/>
                  </a:lnTo>
                  <a:lnTo>
                    <a:pt x="57" y="6"/>
                  </a:lnTo>
                  <a:lnTo>
                    <a:pt x="60" y="6"/>
                  </a:lnTo>
                  <a:lnTo>
                    <a:pt x="62" y="6"/>
                  </a:lnTo>
                  <a:lnTo>
                    <a:pt x="64" y="6"/>
                  </a:lnTo>
                  <a:lnTo>
                    <a:pt x="68" y="6"/>
                  </a:lnTo>
                  <a:lnTo>
                    <a:pt x="70" y="6"/>
                  </a:lnTo>
                  <a:lnTo>
                    <a:pt x="73" y="6"/>
                  </a:lnTo>
                  <a:lnTo>
                    <a:pt x="75" y="7"/>
                  </a:lnTo>
                  <a:lnTo>
                    <a:pt x="78" y="7"/>
                  </a:lnTo>
                  <a:lnTo>
                    <a:pt x="80" y="7"/>
                  </a:lnTo>
                  <a:lnTo>
                    <a:pt x="83" y="7"/>
                  </a:lnTo>
                  <a:lnTo>
                    <a:pt x="86" y="7"/>
                  </a:lnTo>
                  <a:lnTo>
                    <a:pt x="88" y="7"/>
                  </a:lnTo>
                  <a:lnTo>
                    <a:pt x="91" y="7"/>
                  </a:lnTo>
                  <a:lnTo>
                    <a:pt x="93" y="7"/>
                  </a:lnTo>
                  <a:lnTo>
                    <a:pt x="96" y="7"/>
                  </a:lnTo>
                  <a:lnTo>
                    <a:pt x="99" y="7"/>
                  </a:lnTo>
                  <a:lnTo>
                    <a:pt x="101" y="7"/>
                  </a:lnTo>
                  <a:lnTo>
                    <a:pt x="104" y="9"/>
                  </a:lnTo>
                  <a:lnTo>
                    <a:pt x="106" y="9"/>
                  </a:lnTo>
                  <a:lnTo>
                    <a:pt x="109" y="9"/>
                  </a:lnTo>
                  <a:lnTo>
                    <a:pt x="111" y="9"/>
                  </a:lnTo>
                  <a:lnTo>
                    <a:pt x="115" y="9"/>
                  </a:lnTo>
                  <a:lnTo>
                    <a:pt x="117" y="9"/>
                  </a:lnTo>
                  <a:lnTo>
                    <a:pt x="119" y="12"/>
                  </a:lnTo>
                  <a:lnTo>
                    <a:pt x="122" y="12"/>
                  </a:lnTo>
                  <a:lnTo>
                    <a:pt x="124" y="12"/>
                  </a:lnTo>
                  <a:lnTo>
                    <a:pt x="128" y="12"/>
                  </a:lnTo>
                  <a:lnTo>
                    <a:pt x="130" y="12"/>
                  </a:lnTo>
                  <a:lnTo>
                    <a:pt x="133" y="12"/>
                  </a:lnTo>
                  <a:lnTo>
                    <a:pt x="135" y="12"/>
                  </a:lnTo>
                  <a:lnTo>
                    <a:pt x="137" y="12"/>
                  </a:lnTo>
                  <a:lnTo>
                    <a:pt x="140" y="15"/>
                  </a:lnTo>
                  <a:lnTo>
                    <a:pt x="143" y="15"/>
                  </a:lnTo>
                  <a:lnTo>
                    <a:pt x="146" y="15"/>
                  </a:lnTo>
                  <a:lnTo>
                    <a:pt x="148" y="15"/>
                  </a:lnTo>
                  <a:lnTo>
                    <a:pt x="151" y="15"/>
                  </a:lnTo>
                  <a:lnTo>
                    <a:pt x="153" y="15"/>
                  </a:lnTo>
                  <a:lnTo>
                    <a:pt x="155" y="18"/>
                  </a:lnTo>
                  <a:lnTo>
                    <a:pt x="159" y="18"/>
                  </a:lnTo>
                  <a:lnTo>
                    <a:pt x="161" y="18"/>
                  </a:lnTo>
                  <a:lnTo>
                    <a:pt x="164" y="20"/>
                  </a:lnTo>
                  <a:lnTo>
                    <a:pt x="166" y="20"/>
                  </a:lnTo>
                  <a:lnTo>
                    <a:pt x="169" y="20"/>
                  </a:lnTo>
                  <a:lnTo>
                    <a:pt x="171" y="20"/>
                  </a:lnTo>
                  <a:lnTo>
                    <a:pt x="174" y="23"/>
                  </a:lnTo>
                  <a:lnTo>
                    <a:pt x="177" y="23"/>
                  </a:lnTo>
                  <a:lnTo>
                    <a:pt x="179" y="23"/>
                  </a:lnTo>
                  <a:lnTo>
                    <a:pt x="182" y="25"/>
                  </a:lnTo>
                  <a:lnTo>
                    <a:pt x="184" y="25"/>
                  </a:lnTo>
                  <a:lnTo>
                    <a:pt x="187" y="25"/>
                  </a:lnTo>
                  <a:lnTo>
                    <a:pt x="190" y="25"/>
                  </a:lnTo>
                  <a:lnTo>
                    <a:pt x="192" y="29"/>
                  </a:lnTo>
                  <a:lnTo>
                    <a:pt x="195" y="29"/>
                  </a:lnTo>
                  <a:lnTo>
                    <a:pt x="197" y="29"/>
                  </a:lnTo>
                  <a:lnTo>
                    <a:pt x="200" y="29"/>
                  </a:lnTo>
                  <a:lnTo>
                    <a:pt x="202" y="31"/>
                  </a:lnTo>
                  <a:lnTo>
                    <a:pt x="205" y="31"/>
                  </a:lnTo>
                  <a:lnTo>
                    <a:pt x="208" y="31"/>
                  </a:lnTo>
                  <a:lnTo>
                    <a:pt x="210" y="31"/>
                  </a:lnTo>
                  <a:lnTo>
                    <a:pt x="213" y="34"/>
                  </a:lnTo>
                  <a:lnTo>
                    <a:pt x="215" y="34"/>
                  </a:lnTo>
                  <a:lnTo>
                    <a:pt x="218" y="34"/>
                  </a:lnTo>
                  <a:lnTo>
                    <a:pt x="221" y="34"/>
                  </a:lnTo>
                  <a:lnTo>
                    <a:pt x="223" y="34"/>
                  </a:lnTo>
                  <a:lnTo>
                    <a:pt x="226" y="36"/>
                  </a:lnTo>
                  <a:lnTo>
                    <a:pt x="228" y="36"/>
                  </a:lnTo>
                  <a:lnTo>
                    <a:pt x="231" y="36"/>
                  </a:lnTo>
                  <a:lnTo>
                    <a:pt x="233" y="36"/>
                  </a:lnTo>
                  <a:lnTo>
                    <a:pt x="237" y="36"/>
                  </a:lnTo>
                  <a:lnTo>
                    <a:pt x="239" y="36"/>
                  </a:lnTo>
                  <a:lnTo>
                    <a:pt x="241" y="36"/>
                  </a:lnTo>
                  <a:lnTo>
                    <a:pt x="244" y="36"/>
                  </a:lnTo>
                  <a:lnTo>
                    <a:pt x="246" y="36"/>
                  </a:lnTo>
                  <a:lnTo>
                    <a:pt x="250" y="36"/>
                  </a:lnTo>
                  <a:lnTo>
                    <a:pt x="252" y="36"/>
                  </a:lnTo>
                  <a:lnTo>
                    <a:pt x="255" y="36"/>
                  </a:lnTo>
                  <a:lnTo>
                    <a:pt x="257" y="36"/>
                  </a:lnTo>
                  <a:lnTo>
                    <a:pt x="259" y="34"/>
                  </a:lnTo>
                  <a:lnTo>
                    <a:pt x="262" y="34"/>
                  </a:lnTo>
                  <a:lnTo>
                    <a:pt x="264" y="31"/>
                  </a:lnTo>
                  <a:lnTo>
                    <a:pt x="268" y="32"/>
                  </a:lnTo>
                  <a:lnTo>
                    <a:pt x="270" y="32"/>
                  </a:lnTo>
                  <a:lnTo>
                    <a:pt x="273" y="29"/>
                  </a:lnTo>
                  <a:lnTo>
                    <a:pt x="275" y="29"/>
                  </a:lnTo>
                  <a:lnTo>
                    <a:pt x="277" y="26"/>
                  </a:lnTo>
                  <a:lnTo>
                    <a:pt x="281" y="23"/>
                  </a:lnTo>
                  <a:lnTo>
                    <a:pt x="283" y="23"/>
                  </a:lnTo>
                  <a:lnTo>
                    <a:pt x="286" y="21"/>
                  </a:lnTo>
                  <a:lnTo>
                    <a:pt x="288" y="21"/>
                  </a:lnTo>
                  <a:lnTo>
                    <a:pt x="291" y="21"/>
                  </a:lnTo>
                  <a:lnTo>
                    <a:pt x="293" y="18"/>
                  </a:lnTo>
                  <a:lnTo>
                    <a:pt x="297" y="16"/>
                  </a:lnTo>
                  <a:lnTo>
                    <a:pt x="299" y="16"/>
                  </a:lnTo>
                  <a:lnTo>
                    <a:pt x="301" y="12"/>
                  </a:lnTo>
                  <a:lnTo>
                    <a:pt x="304" y="12"/>
                  </a:lnTo>
                  <a:lnTo>
                    <a:pt x="306" y="10"/>
                  </a:lnTo>
                  <a:lnTo>
                    <a:pt x="309" y="10"/>
                  </a:lnTo>
                  <a:lnTo>
                    <a:pt x="312" y="7"/>
                  </a:lnTo>
                  <a:lnTo>
                    <a:pt x="315" y="5"/>
                  </a:lnTo>
                  <a:lnTo>
                    <a:pt x="317" y="5"/>
                  </a:lnTo>
                  <a:lnTo>
                    <a:pt x="319" y="2"/>
                  </a:lnTo>
                  <a:lnTo>
                    <a:pt x="322" y="2"/>
                  </a:lnTo>
                  <a:lnTo>
                    <a:pt x="324"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6" name="Freeform 100"/>
            <p:cNvSpPr>
              <a:spLocks noChangeAspect="1"/>
            </p:cNvSpPr>
            <p:nvPr/>
          </p:nvSpPr>
          <p:spPr bwMode="auto">
            <a:xfrm>
              <a:off x="2202" y="2003"/>
              <a:ext cx="31" cy="247"/>
            </a:xfrm>
            <a:custGeom>
              <a:avLst/>
              <a:gdLst>
                <a:gd name="T0" fmla="*/ 1 w 31"/>
                <a:gd name="T1" fmla="*/ 0 h 247"/>
                <a:gd name="T2" fmla="*/ 1 w 31"/>
                <a:gd name="T3" fmla="*/ 2 h 247"/>
                <a:gd name="T4" fmla="*/ 2 w 31"/>
                <a:gd name="T5" fmla="*/ 3 h 247"/>
                <a:gd name="T6" fmla="*/ 3 w 31"/>
                <a:gd name="T7" fmla="*/ 7 h 247"/>
                <a:gd name="T8" fmla="*/ 4 w 31"/>
                <a:gd name="T9" fmla="*/ 10 h 247"/>
                <a:gd name="T10" fmla="*/ 5 w 31"/>
                <a:gd name="T11" fmla="*/ 18 h 247"/>
                <a:gd name="T12" fmla="*/ 6 w 31"/>
                <a:gd name="T13" fmla="*/ 28 h 247"/>
                <a:gd name="T14" fmla="*/ 7 w 31"/>
                <a:gd name="T15" fmla="*/ 34 h 247"/>
                <a:gd name="T16" fmla="*/ 7 w 31"/>
                <a:gd name="T17" fmla="*/ 41 h 247"/>
                <a:gd name="T18" fmla="*/ 8 w 31"/>
                <a:gd name="T19" fmla="*/ 50 h 247"/>
                <a:gd name="T20" fmla="*/ 9 w 31"/>
                <a:gd name="T21" fmla="*/ 57 h 247"/>
                <a:gd name="T22" fmla="*/ 10 w 31"/>
                <a:gd name="T23" fmla="*/ 63 h 247"/>
                <a:gd name="T24" fmla="*/ 11 w 31"/>
                <a:gd name="T25" fmla="*/ 70 h 247"/>
                <a:gd name="T26" fmla="*/ 12 w 31"/>
                <a:gd name="T27" fmla="*/ 78 h 247"/>
                <a:gd name="T28" fmla="*/ 13 w 31"/>
                <a:gd name="T29" fmla="*/ 86 h 247"/>
                <a:gd name="T30" fmla="*/ 13 w 31"/>
                <a:gd name="T31" fmla="*/ 95 h 247"/>
                <a:gd name="T32" fmla="*/ 14 w 31"/>
                <a:gd name="T33" fmla="*/ 102 h 247"/>
                <a:gd name="T34" fmla="*/ 15 w 31"/>
                <a:gd name="T35" fmla="*/ 111 h 247"/>
                <a:gd name="T36" fmla="*/ 16 w 31"/>
                <a:gd name="T37" fmla="*/ 116 h 247"/>
                <a:gd name="T38" fmla="*/ 17 w 31"/>
                <a:gd name="T39" fmla="*/ 124 h 247"/>
                <a:gd name="T40" fmla="*/ 18 w 31"/>
                <a:gd name="T41" fmla="*/ 130 h 247"/>
                <a:gd name="T42" fmla="*/ 19 w 31"/>
                <a:gd name="T43" fmla="*/ 140 h 247"/>
                <a:gd name="T44" fmla="*/ 19 w 31"/>
                <a:gd name="T45" fmla="*/ 149 h 247"/>
                <a:gd name="T46" fmla="*/ 20 w 31"/>
                <a:gd name="T47" fmla="*/ 156 h 247"/>
                <a:gd name="T48" fmla="*/ 21 w 31"/>
                <a:gd name="T49" fmla="*/ 163 h 247"/>
                <a:gd name="T50" fmla="*/ 22 w 31"/>
                <a:gd name="T51" fmla="*/ 170 h 247"/>
                <a:gd name="T52" fmla="*/ 23 w 31"/>
                <a:gd name="T53" fmla="*/ 175 h 247"/>
                <a:gd name="T54" fmla="*/ 24 w 31"/>
                <a:gd name="T55" fmla="*/ 184 h 247"/>
                <a:gd name="T56" fmla="*/ 25 w 31"/>
                <a:gd name="T57" fmla="*/ 189 h 247"/>
                <a:gd name="T58" fmla="*/ 25 w 31"/>
                <a:gd name="T59" fmla="*/ 198 h 247"/>
                <a:gd name="T60" fmla="*/ 26 w 31"/>
                <a:gd name="T61" fmla="*/ 207 h 247"/>
                <a:gd name="T62" fmla="*/ 27 w 31"/>
                <a:gd name="T63" fmla="*/ 213 h 247"/>
                <a:gd name="T64" fmla="*/ 28 w 31"/>
                <a:gd name="T65" fmla="*/ 220 h 247"/>
                <a:gd name="T66" fmla="*/ 29 w 31"/>
                <a:gd name="T67" fmla="*/ 229 h 247"/>
                <a:gd name="T68" fmla="*/ 30 w 31"/>
                <a:gd name="T69" fmla="*/ 236 h 247"/>
                <a:gd name="T70" fmla="*/ 30 w 31"/>
                <a:gd name="T71" fmla="*/ 243 h 2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1" h="247">
                  <a:moveTo>
                    <a:pt x="0" y="0"/>
                  </a:moveTo>
                  <a:lnTo>
                    <a:pt x="1" y="0"/>
                  </a:lnTo>
                  <a:lnTo>
                    <a:pt x="1" y="1"/>
                  </a:lnTo>
                  <a:lnTo>
                    <a:pt x="1" y="2"/>
                  </a:lnTo>
                  <a:lnTo>
                    <a:pt x="2" y="2"/>
                  </a:lnTo>
                  <a:lnTo>
                    <a:pt x="2" y="3"/>
                  </a:lnTo>
                  <a:lnTo>
                    <a:pt x="3" y="5"/>
                  </a:lnTo>
                  <a:lnTo>
                    <a:pt x="3" y="7"/>
                  </a:lnTo>
                  <a:lnTo>
                    <a:pt x="4" y="8"/>
                  </a:lnTo>
                  <a:lnTo>
                    <a:pt x="4" y="10"/>
                  </a:lnTo>
                  <a:lnTo>
                    <a:pt x="5" y="13"/>
                  </a:lnTo>
                  <a:lnTo>
                    <a:pt x="5" y="18"/>
                  </a:lnTo>
                  <a:lnTo>
                    <a:pt x="5" y="23"/>
                  </a:lnTo>
                  <a:lnTo>
                    <a:pt x="6" y="28"/>
                  </a:lnTo>
                  <a:lnTo>
                    <a:pt x="6" y="30"/>
                  </a:lnTo>
                  <a:lnTo>
                    <a:pt x="7" y="34"/>
                  </a:lnTo>
                  <a:lnTo>
                    <a:pt x="7" y="38"/>
                  </a:lnTo>
                  <a:lnTo>
                    <a:pt x="7" y="41"/>
                  </a:lnTo>
                  <a:lnTo>
                    <a:pt x="8" y="46"/>
                  </a:lnTo>
                  <a:lnTo>
                    <a:pt x="8" y="50"/>
                  </a:lnTo>
                  <a:lnTo>
                    <a:pt x="9" y="54"/>
                  </a:lnTo>
                  <a:lnTo>
                    <a:pt x="9" y="57"/>
                  </a:lnTo>
                  <a:lnTo>
                    <a:pt x="10" y="60"/>
                  </a:lnTo>
                  <a:lnTo>
                    <a:pt x="10" y="63"/>
                  </a:lnTo>
                  <a:lnTo>
                    <a:pt x="11" y="67"/>
                  </a:lnTo>
                  <a:lnTo>
                    <a:pt x="11" y="70"/>
                  </a:lnTo>
                  <a:lnTo>
                    <a:pt x="11" y="76"/>
                  </a:lnTo>
                  <a:lnTo>
                    <a:pt x="12" y="78"/>
                  </a:lnTo>
                  <a:lnTo>
                    <a:pt x="12" y="82"/>
                  </a:lnTo>
                  <a:lnTo>
                    <a:pt x="13" y="86"/>
                  </a:lnTo>
                  <a:lnTo>
                    <a:pt x="13" y="89"/>
                  </a:lnTo>
                  <a:lnTo>
                    <a:pt x="13" y="95"/>
                  </a:lnTo>
                  <a:lnTo>
                    <a:pt x="14" y="98"/>
                  </a:lnTo>
                  <a:lnTo>
                    <a:pt x="14" y="102"/>
                  </a:lnTo>
                  <a:lnTo>
                    <a:pt x="15" y="107"/>
                  </a:lnTo>
                  <a:lnTo>
                    <a:pt x="15" y="111"/>
                  </a:lnTo>
                  <a:lnTo>
                    <a:pt x="16" y="113"/>
                  </a:lnTo>
                  <a:lnTo>
                    <a:pt x="16" y="116"/>
                  </a:lnTo>
                  <a:lnTo>
                    <a:pt x="16" y="119"/>
                  </a:lnTo>
                  <a:lnTo>
                    <a:pt x="17" y="124"/>
                  </a:lnTo>
                  <a:lnTo>
                    <a:pt x="17" y="127"/>
                  </a:lnTo>
                  <a:lnTo>
                    <a:pt x="18" y="130"/>
                  </a:lnTo>
                  <a:lnTo>
                    <a:pt x="18" y="135"/>
                  </a:lnTo>
                  <a:lnTo>
                    <a:pt x="19" y="140"/>
                  </a:lnTo>
                  <a:lnTo>
                    <a:pt x="19" y="143"/>
                  </a:lnTo>
                  <a:lnTo>
                    <a:pt x="19" y="149"/>
                  </a:lnTo>
                  <a:lnTo>
                    <a:pt x="20" y="150"/>
                  </a:lnTo>
                  <a:lnTo>
                    <a:pt x="20" y="156"/>
                  </a:lnTo>
                  <a:lnTo>
                    <a:pt x="21" y="160"/>
                  </a:lnTo>
                  <a:lnTo>
                    <a:pt x="21" y="163"/>
                  </a:lnTo>
                  <a:lnTo>
                    <a:pt x="22" y="165"/>
                  </a:lnTo>
                  <a:lnTo>
                    <a:pt x="22" y="170"/>
                  </a:lnTo>
                  <a:lnTo>
                    <a:pt x="23" y="172"/>
                  </a:lnTo>
                  <a:lnTo>
                    <a:pt x="23" y="175"/>
                  </a:lnTo>
                  <a:lnTo>
                    <a:pt x="23" y="178"/>
                  </a:lnTo>
                  <a:lnTo>
                    <a:pt x="24" y="184"/>
                  </a:lnTo>
                  <a:lnTo>
                    <a:pt x="24" y="187"/>
                  </a:lnTo>
                  <a:lnTo>
                    <a:pt x="25" y="189"/>
                  </a:lnTo>
                  <a:lnTo>
                    <a:pt x="25" y="192"/>
                  </a:lnTo>
                  <a:lnTo>
                    <a:pt x="25" y="198"/>
                  </a:lnTo>
                  <a:lnTo>
                    <a:pt x="26" y="201"/>
                  </a:lnTo>
                  <a:lnTo>
                    <a:pt x="26" y="207"/>
                  </a:lnTo>
                  <a:lnTo>
                    <a:pt x="27" y="209"/>
                  </a:lnTo>
                  <a:lnTo>
                    <a:pt x="27" y="213"/>
                  </a:lnTo>
                  <a:lnTo>
                    <a:pt x="28" y="217"/>
                  </a:lnTo>
                  <a:lnTo>
                    <a:pt x="28" y="220"/>
                  </a:lnTo>
                  <a:lnTo>
                    <a:pt x="28" y="223"/>
                  </a:lnTo>
                  <a:lnTo>
                    <a:pt x="29" y="229"/>
                  </a:lnTo>
                  <a:lnTo>
                    <a:pt x="29" y="232"/>
                  </a:lnTo>
                  <a:lnTo>
                    <a:pt x="30" y="236"/>
                  </a:lnTo>
                  <a:lnTo>
                    <a:pt x="30" y="239"/>
                  </a:lnTo>
                  <a:lnTo>
                    <a:pt x="30" y="243"/>
                  </a:lnTo>
                  <a:lnTo>
                    <a:pt x="31" y="24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43205" name="Group 101"/>
          <p:cNvGrpSpPr>
            <a:grpSpLocks/>
          </p:cNvGrpSpPr>
          <p:nvPr/>
        </p:nvGrpSpPr>
        <p:grpSpPr bwMode="auto">
          <a:xfrm>
            <a:off x="4894263" y="4483100"/>
            <a:ext cx="1576387" cy="762000"/>
            <a:chOff x="3453" y="2478"/>
            <a:chExt cx="993" cy="480"/>
          </a:xfrm>
        </p:grpSpPr>
        <p:grpSp>
          <p:nvGrpSpPr>
            <p:cNvPr id="12358" name="Group 102"/>
            <p:cNvGrpSpPr>
              <a:grpSpLocks/>
            </p:cNvGrpSpPr>
            <p:nvPr/>
          </p:nvGrpSpPr>
          <p:grpSpPr bwMode="auto">
            <a:xfrm>
              <a:off x="3788" y="2915"/>
              <a:ext cx="322" cy="43"/>
              <a:chOff x="3692" y="2915"/>
              <a:chExt cx="322" cy="43"/>
            </a:xfrm>
          </p:grpSpPr>
          <p:sp>
            <p:nvSpPr>
              <p:cNvPr id="12360" name="Line 103"/>
              <p:cNvSpPr>
                <a:spLocks noChangeAspect="1" noChangeShapeType="1"/>
              </p:cNvSpPr>
              <p:nvPr/>
            </p:nvSpPr>
            <p:spPr bwMode="auto">
              <a:xfrm>
                <a:off x="3692" y="2915"/>
                <a:ext cx="32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61" name="Line 104"/>
              <p:cNvSpPr>
                <a:spLocks noChangeAspect="1" noChangeShapeType="1"/>
              </p:cNvSpPr>
              <p:nvPr/>
            </p:nvSpPr>
            <p:spPr bwMode="auto">
              <a:xfrm>
                <a:off x="3698" y="2915"/>
                <a:ext cx="1" cy="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62" name="Line 105"/>
              <p:cNvSpPr>
                <a:spLocks noChangeAspect="1" noChangeShapeType="1"/>
              </p:cNvSpPr>
              <p:nvPr/>
            </p:nvSpPr>
            <p:spPr bwMode="auto">
              <a:xfrm>
                <a:off x="4008" y="2915"/>
                <a:ext cx="0" cy="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359" name="Rectangle 106"/>
            <p:cNvSpPr>
              <a:spLocks noChangeAspect="1" noChangeArrowheads="1"/>
            </p:cNvSpPr>
            <p:nvPr/>
          </p:nvSpPr>
          <p:spPr bwMode="auto">
            <a:xfrm>
              <a:off x="3453" y="2478"/>
              <a:ext cx="993"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lnSpc>
                  <a:spcPct val="85000"/>
                </a:lnSpc>
              </a:pPr>
              <a:r>
                <a:rPr lang="en-US">
                  <a:solidFill>
                    <a:schemeClr val="tx1"/>
                  </a:solidFill>
                  <a:latin typeface="Arial Narrow" pitchFamily="34" charset="0"/>
                </a:rPr>
                <a:t>10 mM 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a:p>
              <a:pPr algn="ctr" eaLnBrk="0" hangingPunct="0">
                <a:lnSpc>
                  <a:spcPct val="85000"/>
                </a:lnSpc>
              </a:pPr>
              <a:r>
                <a:rPr lang="en-US">
                  <a:solidFill>
                    <a:schemeClr val="tx1"/>
                  </a:solidFill>
                  <a:latin typeface="Arial Narrow" pitchFamily="34" charset="0"/>
                </a:rPr>
                <a:t>0.4% CO</a:t>
              </a:r>
              <a:r>
                <a:rPr lang="en-US" baseline="-25000">
                  <a:solidFill>
                    <a:schemeClr val="tx1"/>
                  </a:solidFill>
                  <a:latin typeface="Arial Narrow" pitchFamily="34" charset="0"/>
                </a:rPr>
                <a:t>2</a:t>
              </a:r>
            </a:p>
          </p:txBody>
        </p:sp>
      </p:grpSp>
      <p:grpSp>
        <p:nvGrpSpPr>
          <p:cNvPr id="943211" name="Group 107"/>
          <p:cNvGrpSpPr>
            <a:grpSpLocks/>
          </p:cNvGrpSpPr>
          <p:nvPr/>
        </p:nvGrpSpPr>
        <p:grpSpPr bwMode="auto">
          <a:xfrm>
            <a:off x="4832350" y="5857875"/>
            <a:ext cx="596900" cy="371475"/>
            <a:chOff x="3414" y="3558"/>
            <a:chExt cx="376" cy="234"/>
          </a:xfrm>
        </p:grpSpPr>
        <p:sp>
          <p:nvSpPr>
            <p:cNvPr id="12356" name="Rectangle 108"/>
            <p:cNvSpPr>
              <a:spLocks noChangeArrowheads="1"/>
            </p:cNvSpPr>
            <p:nvPr/>
          </p:nvSpPr>
          <p:spPr bwMode="auto">
            <a:xfrm>
              <a:off x="3414" y="3561"/>
              <a:ext cx="3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chemeClr val="accent2"/>
                  </a:solidFill>
                  <a:latin typeface="Arial Narrow" pitchFamily="34" charset="0"/>
                </a:rPr>
                <a:t>#1</a:t>
              </a:r>
            </a:p>
          </p:txBody>
        </p:sp>
        <p:sp>
          <p:nvSpPr>
            <p:cNvPr id="12357" name="Line 109"/>
            <p:cNvSpPr>
              <a:spLocks noChangeShapeType="1"/>
            </p:cNvSpPr>
            <p:nvPr/>
          </p:nvSpPr>
          <p:spPr bwMode="auto">
            <a:xfrm flipV="1">
              <a:off x="3645" y="3558"/>
              <a:ext cx="145" cy="116"/>
            </a:xfrm>
            <a:prstGeom prst="line">
              <a:avLst/>
            </a:prstGeom>
            <a:noFill/>
            <a:ln w="9525">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943214" name="Group 110"/>
          <p:cNvGrpSpPr>
            <a:grpSpLocks/>
          </p:cNvGrpSpPr>
          <p:nvPr/>
        </p:nvGrpSpPr>
        <p:grpSpPr bwMode="auto">
          <a:xfrm>
            <a:off x="5797550" y="5719763"/>
            <a:ext cx="625475" cy="431800"/>
            <a:chOff x="4022" y="3471"/>
            <a:chExt cx="394" cy="272"/>
          </a:xfrm>
        </p:grpSpPr>
        <p:sp>
          <p:nvSpPr>
            <p:cNvPr id="12354" name="Rectangle 111"/>
            <p:cNvSpPr>
              <a:spLocks noChangeArrowheads="1"/>
            </p:cNvSpPr>
            <p:nvPr/>
          </p:nvSpPr>
          <p:spPr bwMode="auto">
            <a:xfrm>
              <a:off x="4072" y="3512"/>
              <a:ext cx="3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chemeClr val="accent2"/>
                  </a:solidFill>
                  <a:latin typeface="Arial Narrow" pitchFamily="34" charset="0"/>
                </a:rPr>
                <a:t>#2</a:t>
              </a:r>
            </a:p>
          </p:txBody>
        </p:sp>
        <p:sp>
          <p:nvSpPr>
            <p:cNvPr id="12355" name="Line 112"/>
            <p:cNvSpPr>
              <a:spLocks noChangeShapeType="1"/>
            </p:cNvSpPr>
            <p:nvPr/>
          </p:nvSpPr>
          <p:spPr bwMode="auto">
            <a:xfrm flipH="1" flipV="1">
              <a:off x="4022" y="3471"/>
              <a:ext cx="135" cy="120"/>
            </a:xfrm>
            <a:prstGeom prst="line">
              <a:avLst/>
            </a:prstGeom>
            <a:noFill/>
            <a:ln w="9525">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943217" name="Group 113"/>
          <p:cNvGrpSpPr>
            <a:grpSpLocks/>
          </p:cNvGrpSpPr>
          <p:nvPr/>
        </p:nvGrpSpPr>
        <p:grpSpPr bwMode="auto">
          <a:xfrm>
            <a:off x="4791075" y="1435100"/>
            <a:ext cx="4343400" cy="2927350"/>
            <a:chOff x="91" y="214"/>
            <a:chExt cx="2736" cy="1844"/>
          </a:xfrm>
        </p:grpSpPr>
        <p:sp>
          <p:nvSpPr>
            <p:cNvPr id="12350" name="Rectangle 114"/>
            <p:cNvSpPr>
              <a:spLocks noChangeArrowheads="1"/>
            </p:cNvSpPr>
            <p:nvPr/>
          </p:nvSpPr>
          <p:spPr bwMode="auto">
            <a:xfrm>
              <a:off x="91" y="214"/>
              <a:ext cx="2736" cy="1844"/>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12351" name="Group 115"/>
            <p:cNvGrpSpPr>
              <a:grpSpLocks/>
            </p:cNvGrpSpPr>
            <p:nvPr/>
          </p:nvGrpSpPr>
          <p:grpSpPr bwMode="auto">
            <a:xfrm>
              <a:off x="588" y="277"/>
              <a:ext cx="1526" cy="1526"/>
              <a:chOff x="3955" y="1766"/>
              <a:chExt cx="1526" cy="1526"/>
            </a:xfrm>
          </p:grpSpPr>
          <p:sp>
            <p:nvSpPr>
              <p:cNvPr id="12352" name="Oval 116"/>
              <p:cNvSpPr>
                <a:spLocks noChangeAspect="1" noChangeArrowheads="1"/>
              </p:cNvSpPr>
              <p:nvPr/>
            </p:nvSpPr>
            <p:spPr bwMode="auto">
              <a:xfrm>
                <a:off x="3955" y="1766"/>
                <a:ext cx="1526" cy="1526"/>
              </a:xfrm>
              <a:prstGeom prst="ellipse">
                <a:avLst/>
              </a:prstGeom>
              <a:solidFill>
                <a:srgbClr val="B2B2B2"/>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2353" name="Oval 117"/>
              <p:cNvSpPr>
                <a:spLocks noChangeAspect="1" noChangeArrowheads="1"/>
              </p:cNvSpPr>
              <p:nvPr/>
            </p:nvSpPr>
            <p:spPr bwMode="auto">
              <a:xfrm>
                <a:off x="3979" y="1791"/>
                <a:ext cx="1480" cy="1480"/>
              </a:xfrm>
              <a:prstGeom prst="ellipse">
                <a:avLst/>
              </a:prstGeom>
              <a:solidFill>
                <a:srgbClr val="A9CFA1"/>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nvGrpSpPr>
          <p:cNvPr id="943222" name="Group 118"/>
          <p:cNvGrpSpPr>
            <a:grpSpLocks/>
          </p:cNvGrpSpPr>
          <p:nvPr/>
        </p:nvGrpSpPr>
        <p:grpSpPr bwMode="auto">
          <a:xfrm>
            <a:off x="6224588" y="2533650"/>
            <a:ext cx="549275" cy="457200"/>
            <a:chOff x="4547" y="1844"/>
            <a:chExt cx="346" cy="288"/>
          </a:xfrm>
        </p:grpSpPr>
        <p:sp>
          <p:nvSpPr>
            <p:cNvPr id="12346" name="Rectangle 119"/>
            <p:cNvSpPr>
              <a:spLocks noChangeArrowheads="1"/>
            </p:cNvSpPr>
            <p:nvPr/>
          </p:nvSpPr>
          <p:spPr bwMode="auto">
            <a:xfrm>
              <a:off x="4552" y="1844"/>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pH</a:t>
              </a:r>
              <a:r>
                <a:rPr lang="en-US" baseline="-25000">
                  <a:latin typeface="Arial Narrow" pitchFamily="34" charset="0"/>
                </a:rPr>
                <a:t>i</a:t>
              </a:r>
            </a:p>
          </p:txBody>
        </p:sp>
        <p:grpSp>
          <p:nvGrpSpPr>
            <p:cNvPr id="12347" name="Group 120"/>
            <p:cNvGrpSpPr>
              <a:grpSpLocks/>
            </p:cNvGrpSpPr>
            <p:nvPr/>
          </p:nvGrpSpPr>
          <p:grpSpPr bwMode="auto">
            <a:xfrm flipH="1">
              <a:off x="4547" y="1869"/>
              <a:ext cx="46" cy="239"/>
              <a:chOff x="743" y="3007"/>
              <a:chExt cx="46" cy="239"/>
            </a:xfrm>
          </p:grpSpPr>
          <p:sp>
            <p:nvSpPr>
              <p:cNvPr id="12348" name="Line 121"/>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49" name="Freeform 122"/>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943227" name="Group 123"/>
          <p:cNvGrpSpPr>
            <a:grpSpLocks/>
          </p:cNvGrpSpPr>
          <p:nvPr/>
        </p:nvGrpSpPr>
        <p:grpSpPr bwMode="auto">
          <a:xfrm>
            <a:off x="7497763" y="2393950"/>
            <a:ext cx="992187" cy="182563"/>
            <a:chOff x="3919" y="1650"/>
            <a:chExt cx="625" cy="115"/>
          </a:xfrm>
        </p:grpSpPr>
        <p:grpSp>
          <p:nvGrpSpPr>
            <p:cNvPr id="12340" name="Group 124"/>
            <p:cNvGrpSpPr>
              <a:grpSpLocks/>
            </p:cNvGrpSpPr>
            <p:nvPr/>
          </p:nvGrpSpPr>
          <p:grpSpPr bwMode="auto">
            <a:xfrm>
              <a:off x="3920" y="1650"/>
              <a:ext cx="624" cy="115"/>
              <a:chOff x="3919" y="1648"/>
              <a:chExt cx="624" cy="115"/>
            </a:xfrm>
          </p:grpSpPr>
          <p:sp>
            <p:nvSpPr>
              <p:cNvPr id="12344" name="Freeform 125"/>
              <p:cNvSpPr>
                <a:spLocks/>
              </p:cNvSpPr>
              <p:nvPr/>
            </p:nvSpPr>
            <p:spPr bwMode="auto">
              <a:xfrm flipH="1" flipV="1">
                <a:off x="3993" y="1684"/>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28575" cap="rnd" cmpd="sng">
                <a:solidFill>
                  <a:schemeClr val="bg1"/>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45" name="Freeform 126"/>
              <p:cNvSpPr>
                <a:spLocks noChangeAspect="1"/>
              </p:cNvSpPr>
              <p:nvPr/>
            </p:nvSpPr>
            <p:spPr bwMode="auto">
              <a:xfrm rot="7057279" flipH="1">
                <a:off x="3943" y="162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2341" name="Group 127"/>
            <p:cNvGrpSpPr>
              <a:grpSpLocks/>
            </p:cNvGrpSpPr>
            <p:nvPr/>
          </p:nvGrpSpPr>
          <p:grpSpPr bwMode="auto">
            <a:xfrm>
              <a:off x="3919" y="1650"/>
              <a:ext cx="624" cy="115"/>
              <a:chOff x="3919" y="1648"/>
              <a:chExt cx="624" cy="115"/>
            </a:xfrm>
          </p:grpSpPr>
          <p:sp>
            <p:nvSpPr>
              <p:cNvPr id="12342" name="Freeform 128"/>
              <p:cNvSpPr>
                <a:spLocks/>
              </p:cNvSpPr>
              <p:nvPr/>
            </p:nvSpPr>
            <p:spPr bwMode="auto">
              <a:xfrm flipH="1" flipV="1">
                <a:off x="3993" y="1684"/>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FF99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43" name="Freeform 129"/>
              <p:cNvSpPr>
                <a:spLocks noChangeAspect="1"/>
              </p:cNvSpPr>
              <p:nvPr/>
            </p:nvSpPr>
            <p:spPr bwMode="auto">
              <a:xfrm rot="7057279" flipH="1">
                <a:off x="3943" y="162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9900"/>
              </a:solidFill>
              <a:ln w="9525">
                <a:solidFill>
                  <a:srgbClr val="FF9900"/>
                </a:solidFill>
                <a:round/>
                <a:headEnd/>
                <a:tailEnd/>
              </a:ln>
            </p:spPr>
            <p:txBody>
              <a:bodyPr/>
              <a:lstStyle/>
              <a:p>
                <a:endParaRPr lang="en-US"/>
              </a:p>
            </p:txBody>
          </p:sp>
        </p:grpSp>
      </p:grpSp>
      <p:grpSp>
        <p:nvGrpSpPr>
          <p:cNvPr id="943234" name="Group 130"/>
          <p:cNvGrpSpPr>
            <a:grpSpLocks/>
          </p:cNvGrpSpPr>
          <p:nvPr/>
        </p:nvGrpSpPr>
        <p:grpSpPr bwMode="auto">
          <a:xfrm>
            <a:off x="7575550" y="2940050"/>
            <a:ext cx="962025" cy="168275"/>
            <a:chOff x="3968" y="1994"/>
            <a:chExt cx="606" cy="106"/>
          </a:xfrm>
        </p:grpSpPr>
        <p:grpSp>
          <p:nvGrpSpPr>
            <p:cNvPr id="12334" name="Group 131"/>
            <p:cNvGrpSpPr>
              <a:grpSpLocks/>
            </p:cNvGrpSpPr>
            <p:nvPr/>
          </p:nvGrpSpPr>
          <p:grpSpPr bwMode="auto">
            <a:xfrm>
              <a:off x="3968" y="1994"/>
              <a:ext cx="606" cy="106"/>
              <a:chOff x="3968" y="1994"/>
              <a:chExt cx="606" cy="106"/>
            </a:xfrm>
          </p:grpSpPr>
          <p:sp>
            <p:nvSpPr>
              <p:cNvPr id="12338" name="Freeform 132"/>
              <p:cNvSpPr>
                <a:spLocks/>
              </p:cNvSpPr>
              <p:nvPr/>
            </p:nvSpPr>
            <p:spPr bwMode="auto">
              <a:xfrm>
                <a:off x="3968" y="1994"/>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28575" cap="rnd" cmpd="sng">
                <a:solidFill>
                  <a:schemeClr val="bg1"/>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39" name="Freeform 133"/>
              <p:cNvSpPr>
                <a:spLocks noChangeAspect="1"/>
              </p:cNvSpPr>
              <p:nvPr/>
            </p:nvSpPr>
            <p:spPr bwMode="auto">
              <a:xfrm rot="-3673132">
                <a:off x="4505" y="203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2335" name="Group 134"/>
            <p:cNvGrpSpPr>
              <a:grpSpLocks/>
            </p:cNvGrpSpPr>
            <p:nvPr/>
          </p:nvGrpSpPr>
          <p:grpSpPr bwMode="auto">
            <a:xfrm>
              <a:off x="3968" y="1994"/>
              <a:ext cx="606" cy="106"/>
              <a:chOff x="3968" y="1994"/>
              <a:chExt cx="606" cy="106"/>
            </a:xfrm>
          </p:grpSpPr>
          <p:sp>
            <p:nvSpPr>
              <p:cNvPr id="12336" name="Freeform 135"/>
              <p:cNvSpPr>
                <a:spLocks/>
              </p:cNvSpPr>
              <p:nvPr/>
            </p:nvSpPr>
            <p:spPr bwMode="auto">
              <a:xfrm>
                <a:off x="3968" y="1994"/>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FF99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37" name="Freeform 136"/>
              <p:cNvSpPr>
                <a:spLocks noChangeAspect="1"/>
              </p:cNvSpPr>
              <p:nvPr/>
            </p:nvSpPr>
            <p:spPr bwMode="auto">
              <a:xfrm rot="-3673132">
                <a:off x="4505" y="203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9900"/>
              </a:solidFill>
              <a:ln w="9525">
                <a:solidFill>
                  <a:srgbClr val="FF9900"/>
                </a:solidFill>
                <a:round/>
                <a:headEnd/>
                <a:tailEnd/>
              </a:ln>
            </p:spPr>
            <p:txBody>
              <a:bodyPr/>
              <a:lstStyle/>
              <a:p>
                <a:endParaRPr lang="en-US"/>
              </a:p>
            </p:txBody>
          </p:sp>
        </p:grpSp>
      </p:grpSp>
      <p:sp>
        <p:nvSpPr>
          <p:cNvPr id="943241" name="Freeform 137"/>
          <p:cNvSpPr>
            <a:spLocks/>
          </p:cNvSpPr>
          <p:nvPr/>
        </p:nvSpPr>
        <p:spPr bwMode="auto">
          <a:xfrm>
            <a:off x="7853363" y="2576513"/>
            <a:ext cx="366712" cy="365125"/>
          </a:xfrm>
          <a:custGeom>
            <a:avLst/>
            <a:gdLst>
              <a:gd name="T0" fmla="*/ 2147483647 w 230"/>
              <a:gd name="T1" fmla="*/ 2147483647 h 245"/>
              <a:gd name="T2" fmla="*/ 2147483647 w 230"/>
              <a:gd name="T3" fmla="*/ 2147483647 h 245"/>
              <a:gd name="T4" fmla="*/ 2147483647 w 230"/>
              <a:gd name="T5" fmla="*/ 2147483647 h 245"/>
              <a:gd name="T6" fmla="*/ 2147483647 w 230"/>
              <a:gd name="T7" fmla="*/ 2147483647 h 245"/>
              <a:gd name="T8" fmla="*/ 2147483647 w 230"/>
              <a:gd name="T9" fmla="*/ 2147483647 h 245"/>
              <a:gd name="T10" fmla="*/ 2147483647 w 230"/>
              <a:gd name="T11" fmla="*/ 2147483647 h 245"/>
              <a:gd name="T12" fmla="*/ 2147483647 w 230"/>
              <a:gd name="T13" fmla="*/ 2147483647 h 245"/>
              <a:gd name="T14" fmla="*/ 2147483647 w 230"/>
              <a:gd name="T15" fmla="*/ 2147483647 h 245"/>
              <a:gd name="T16" fmla="*/ 2147483647 w 230"/>
              <a:gd name="T17" fmla="*/ 2147483647 h 245"/>
              <a:gd name="T18" fmla="*/ 2147483647 w 230"/>
              <a:gd name="T19" fmla="*/ 0 h 245"/>
              <a:gd name="T20" fmla="*/ 2147483647 w 230"/>
              <a:gd name="T21" fmla="*/ 0 h 245"/>
              <a:gd name="T22" fmla="*/ 2147483647 w 230"/>
              <a:gd name="T23" fmla="*/ 2147483647 h 245"/>
              <a:gd name="T24" fmla="*/ 2147483647 w 230"/>
              <a:gd name="T25" fmla="*/ 2147483647 h 245"/>
              <a:gd name="T26" fmla="*/ 2147483647 w 230"/>
              <a:gd name="T27" fmla="*/ 2147483647 h 245"/>
              <a:gd name="T28" fmla="*/ 2147483647 w 230"/>
              <a:gd name="T29" fmla="*/ 2147483647 h 245"/>
              <a:gd name="T30" fmla="*/ 2147483647 w 230"/>
              <a:gd name="T31" fmla="*/ 2147483647 h 245"/>
              <a:gd name="T32" fmla="*/ 2147483647 w 230"/>
              <a:gd name="T33" fmla="*/ 2147483647 h 245"/>
              <a:gd name="T34" fmla="*/ 2147483647 w 230"/>
              <a:gd name="T35" fmla="*/ 2147483647 h 245"/>
              <a:gd name="T36" fmla="*/ 2147483647 w 230"/>
              <a:gd name="T37" fmla="*/ 2147483647 h 245"/>
              <a:gd name="T38" fmla="*/ 2147483647 w 230"/>
              <a:gd name="T39" fmla="*/ 2147483647 h 245"/>
              <a:gd name="T40" fmla="*/ 0 w 230"/>
              <a:gd name="T41" fmla="*/ 2147483647 h 245"/>
              <a:gd name="T42" fmla="*/ 2147483647 w 230"/>
              <a:gd name="T43" fmla="*/ 2147483647 h 245"/>
              <a:gd name="T44" fmla="*/ 2147483647 w 230"/>
              <a:gd name="T45" fmla="*/ 2147483647 h 245"/>
              <a:gd name="T46" fmla="*/ 2147483647 w 230"/>
              <a:gd name="T47" fmla="*/ 2147483647 h 245"/>
              <a:gd name="T48" fmla="*/ 2147483647 w 230"/>
              <a:gd name="T49" fmla="*/ 2147483647 h 245"/>
              <a:gd name="T50" fmla="*/ 2147483647 w 230"/>
              <a:gd name="T51" fmla="*/ 2147483647 h 245"/>
              <a:gd name="T52" fmla="*/ 2147483647 w 230"/>
              <a:gd name="T53" fmla="*/ 2147483647 h 245"/>
              <a:gd name="T54" fmla="*/ 2147483647 w 230"/>
              <a:gd name="T55" fmla="*/ 2147483647 h 245"/>
              <a:gd name="T56" fmla="*/ 2147483647 w 230"/>
              <a:gd name="T57" fmla="*/ 2147483647 h 245"/>
              <a:gd name="T58" fmla="*/ 2147483647 w 230"/>
              <a:gd name="T59" fmla="*/ 2147483647 h 245"/>
              <a:gd name="T60" fmla="*/ 2147483647 w 230"/>
              <a:gd name="T61" fmla="*/ 2147483647 h 245"/>
              <a:gd name="T62" fmla="*/ 2147483647 w 230"/>
              <a:gd name="T63" fmla="*/ 2147483647 h 245"/>
              <a:gd name="T64" fmla="*/ 2147483647 w 230"/>
              <a:gd name="T65" fmla="*/ 2147483647 h 245"/>
              <a:gd name="T66" fmla="*/ 2147483647 w 230"/>
              <a:gd name="T67" fmla="*/ 2147483647 h 245"/>
              <a:gd name="T68" fmla="*/ 2147483647 w 230"/>
              <a:gd name="T69" fmla="*/ 2147483647 h 245"/>
              <a:gd name="T70" fmla="*/ 2147483647 w 230"/>
              <a:gd name="T71" fmla="*/ 2147483647 h 245"/>
              <a:gd name="T72" fmla="*/ 2147483647 w 230"/>
              <a:gd name="T73" fmla="*/ 2147483647 h 245"/>
              <a:gd name="T74" fmla="*/ 2147483647 w 230"/>
              <a:gd name="T75" fmla="*/ 2147483647 h 245"/>
              <a:gd name="T76" fmla="*/ 2147483647 w 230"/>
              <a:gd name="T77" fmla="*/ 2147483647 h 245"/>
              <a:gd name="T78" fmla="*/ 2147483647 w 230"/>
              <a:gd name="T79" fmla="*/ 2147483647 h 245"/>
              <a:gd name="T80" fmla="*/ 2147483647 w 230"/>
              <a:gd name="T81" fmla="*/ 2147483647 h 245"/>
              <a:gd name="T82" fmla="*/ 2147483647 w 230"/>
              <a:gd name="T83" fmla="*/ 2147483647 h 2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30" h="245">
                <a:moveTo>
                  <a:pt x="229" y="122"/>
                </a:moveTo>
                <a:lnTo>
                  <a:pt x="229" y="112"/>
                </a:lnTo>
                <a:lnTo>
                  <a:pt x="228" y="103"/>
                </a:lnTo>
                <a:lnTo>
                  <a:pt x="227" y="94"/>
                </a:lnTo>
                <a:lnTo>
                  <a:pt x="224" y="85"/>
                </a:lnTo>
                <a:lnTo>
                  <a:pt x="221" y="76"/>
                </a:lnTo>
                <a:lnTo>
                  <a:pt x="218" y="68"/>
                </a:lnTo>
                <a:lnTo>
                  <a:pt x="214" y="60"/>
                </a:lnTo>
                <a:lnTo>
                  <a:pt x="209" y="52"/>
                </a:lnTo>
                <a:lnTo>
                  <a:pt x="204" y="45"/>
                </a:lnTo>
                <a:lnTo>
                  <a:pt x="198" y="38"/>
                </a:lnTo>
                <a:lnTo>
                  <a:pt x="192" y="31"/>
                </a:lnTo>
                <a:lnTo>
                  <a:pt x="185" y="25"/>
                </a:lnTo>
                <a:lnTo>
                  <a:pt x="178" y="20"/>
                </a:lnTo>
                <a:lnTo>
                  <a:pt x="171" y="15"/>
                </a:lnTo>
                <a:lnTo>
                  <a:pt x="163" y="11"/>
                </a:lnTo>
                <a:lnTo>
                  <a:pt x="155" y="7"/>
                </a:lnTo>
                <a:lnTo>
                  <a:pt x="147" y="4"/>
                </a:lnTo>
                <a:lnTo>
                  <a:pt x="138" y="2"/>
                </a:lnTo>
                <a:lnTo>
                  <a:pt x="130" y="0"/>
                </a:lnTo>
                <a:lnTo>
                  <a:pt x="121" y="0"/>
                </a:lnTo>
                <a:lnTo>
                  <a:pt x="112" y="0"/>
                </a:lnTo>
                <a:lnTo>
                  <a:pt x="104" y="0"/>
                </a:lnTo>
                <a:lnTo>
                  <a:pt x="95" y="1"/>
                </a:lnTo>
                <a:lnTo>
                  <a:pt x="87" y="3"/>
                </a:lnTo>
                <a:lnTo>
                  <a:pt x="78" y="6"/>
                </a:lnTo>
                <a:lnTo>
                  <a:pt x="70" y="9"/>
                </a:lnTo>
                <a:lnTo>
                  <a:pt x="62" y="13"/>
                </a:lnTo>
                <a:lnTo>
                  <a:pt x="55" y="17"/>
                </a:lnTo>
                <a:lnTo>
                  <a:pt x="47" y="23"/>
                </a:lnTo>
                <a:lnTo>
                  <a:pt x="41" y="28"/>
                </a:lnTo>
                <a:lnTo>
                  <a:pt x="34" y="34"/>
                </a:lnTo>
                <a:lnTo>
                  <a:pt x="28" y="41"/>
                </a:lnTo>
                <a:lnTo>
                  <a:pt x="23" y="48"/>
                </a:lnTo>
                <a:lnTo>
                  <a:pt x="18" y="56"/>
                </a:lnTo>
                <a:lnTo>
                  <a:pt x="13" y="64"/>
                </a:lnTo>
                <a:lnTo>
                  <a:pt x="9" y="72"/>
                </a:lnTo>
                <a:lnTo>
                  <a:pt x="6" y="81"/>
                </a:lnTo>
                <a:lnTo>
                  <a:pt x="4" y="90"/>
                </a:lnTo>
                <a:lnTo>
                  <a:pt x="2" y="99"/>
                </a:lnTo>
                <a:lnTo>
                  <a:pt x="1" y="108"/>
                </a:lnTo>
                <a:lnTo>
                  <a:pt x="0" y="117"/>
                </a:lnTo>
                <a:lnTo>
                  <a:pt x="0" y="126"/>
                </a:lnTo>
                <a:lnTo>
                  <a:pt x="1" y="136"/>
                </a:lnTo>
                <a:lnTo>
                  <a:pt x="2" y="145"/>
                </a:lnTo>
                <a:lnTo>
                  <a:pt x="4" y="154"/>
                </a:lnTo>
                <a:lnTo>
                  <a:pt x="6" y="163"/>
                </a:lnTo>
                <a:lnTo>
                  <a:pt x="10" y="171"/>
                </a:lnTo>
                <a:lnTo>
                  <a:pt x="13" y="180"/>
                </a:lnTo>
                <a:lnTo>
                  <a:pt x="18" y="188"/>
                </a:lnTo>
                <a:lnTo>
                  <a:pt x="23" y="195"/>
                </a:lnTo>
                <a:lnTo>
                  <a:pt x="28" y="203"/>
                </a:lnTo>
                <a:lnTo>
                  <a:pt x="34" y="209"/>
                </a:lnTo>
                <a:lnTo>
                  <a:pt x="41" y="215"/>
                </a:lnTo>
                <a:lnTo>
                  <a:pt x="48" y="221"/>
                </a:lnTo>
                <a:lnTo>
                  <a:pt x="55" y="226"/>
                </a:lnTo>
                <a:lnTo>
                  <a:pt x="62" y="231"/>
                </a:lnTo>
                <a:lnTo>
                  <a:pt x="70" y="235"/>
                </a:lnTo>
                <a:lnTo>
                  <a:pt x="79" y="238"/>
                </a:lnTo>
                <a:lnTo>
                  <a:pt x="87" y="241"/>
                </a:lnTo>
                <a:lnTo>
                  <a:pt x="95" y="242"/>
                </a:lnTo>
                <a:lnTo>
                  <a:pt x="104" y="244"/>
                </a:lnTo>
                <a:lnTo>
                  <a:pt x="113" y="244"/>
                </a:lnTo>
                <a:lnTo>
                  <a:pt x="121" y="244"/>
                </a:lnTo>
                <a:lnTo>
                  <a:pt x="130" y="243"/>
                </a:lnTo>
                <a:lnTo>
                  <a:pt x="138" y="242"/>
                </a:lnTo>
                <a:lnTo>
                  <a:pt x="147" y="239"/>
                </a:lnTo>
                <a:lnTo>
                  <a:pt x="155" y="236"/>
                </a:lnTo>
                <a:lnTo>
                  <a:pt x="163" y="233"/>
                </a:lnTo>
                <a:lnTo>
                  <a:pt x="171" y="228"/>
                </a:lnTo>
                <a:lnTo>
                  <a:pt x="178" y="223"/>
                </a:lnTo>
                <a:lnTo>
                  <a:pt x="186" y="218"/>
                </a:lnTo>
                <a:lnTo>
                  <a:pt x="192" y="212"/>
                </a:lnTo>
                <a:lnTo>
                  <a:pt x="198" y="206"/>
                </a:lnTo>
                <a:lnTo>
                  <a:pt x="204" y="199"/>
                </a:lnTo>
                <a:lnTo>
                  <a:pt x="209" y="191"/>
                </a:lnTo>
                <a:lnTo>
                  <a:pt x="214" y="183"/>
                </a:lnTo>
                <a:lnTo>
                  <a:pt x="218" y="175"/>
                </a:lnTo>
                <a:lnTo>
                  <a:pt x="222" y="167"/>
                </a:lnTo>
                <a:lnTo>
                  <a:pt x="225" y="158"/>
                </a:lnTo>
                <a:lnTo>
                  <a:pt x="227" y="149"/>
                </a:lnTo>
                <a:lnTo>
                  <a:pt x="228" y="140"/>
                </a:lnTo>
                <a:lnTo>
                  <a:pt x="229" y="131"/>
                </a:lnTo>
                <a:lnTo>
                  <a:pt x="229" y="122"/>
                </a:lnTo>
              </a:path>
            </a:pathLst>
          </a:custGeom>
          <a:solidFill>
            <a:srgbClr val="FF9900"/>
          </a:solidFill>
          <a:ln w="19050" cap="rnd" cmpd="sng">
            <a:solidFill>
              <a:schemeClr val="bg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3242" name="Rectangle 138"/>
          <p:cNvSpPr>
            <a:spLocks noChangeArrowheads="1"/>
          </p:cNvSpPr>
          <p:nvPr/>
        </p:nvSpPr>
        <p:spPr bwMode="auto">
          <a:xfrm>
            <a:off x="8421688" y="2051050"/>
            <a:ext cx="6016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Na</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43243" name="Rectangle 139"/>
          <p:cNvSpPr>
            <a:spLocks noChangeArrowheads="1"/>
          </p:cNvSpPr>
          <p:nvPr/>
        </p:nvSpPr>
        <p:spPr bwMode="auto">
          <a:xfrm>
            <a:off x="8264525" y="2346325"/>
            <a:ext cx="10556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43244" name="Rectangle 140"/>
          <p:cNvSpPr>
            <a:spLocks noChangeArrowheads="1"/>
          </p:cNvSpPr>
          <p:nvPr/>
        </p:nvSpPr>
        <p:spPr bwMode="auto">
          <a:xfrm>
            <a:off x="7186613" y="2947988"/>
            <a:ext cx="5127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Cl</a:t>
            </a:r>
            <a:r>
              <a:rPr lang="en-US" baseline="30000">
                <a:solidFill>
                  <a:schemeClr val="tx1"/>
                </a:solidFill>
                <a:latin typeface="Arial Narrow" pitchFamily="34" charset="0"/>
              </a:rPr>
              <a:t>–</a:t>
            </a:r>
          </a:p>
        </p:txBody>
      </p:sp>
      <p:sp>
        <p:nvSpPr>
          <p:cNvPr id="943245" name="Rectangle 141"/>
          <p:cNvSpPr>
            <a:spLocks noChangeArrowheads="1"/>
          </p:cNvSpPr>
          <p:nvPr/>
        </p:nvSpPr>
        <p:spPr bwMode="auto">
          <a:xfrm>
            <a:off x="4846638" y="2532063"/>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CO</a:t>
            </a:r>
            <a:r>
              <a:rPr lang="en-US" baseline="-14000">
                <a:solidFill>
                  <a:schemeClr val="tx1"/>
                </a:solidFill>
                <a:latin typeface="Arial Narrow" pitchFamily="34" charset="0"/>
              </a:rPr>
              <a:t>2</a:t>
            </a:r>
          </a:p>
        </p:txBody>
      </p:sp>
      <p:grpSp>
        <p:nvGrpSpPr>
          <p:cNvPr id="943246" name="Group 142"/>
          <p:cNvGrpSpPr>
            <a:grpSpLocks/>
          </p:cNvGrpSpPr>
          <p:nvPr/>
        </p:nvGrpSpPr>
        <p:grpSpPr bwMode="auto">
          <a:xfrm flipH="1">
            <a:off x="5434013" y="2725738"/>
            <a:ext cx="665162" cy="73025"/>
            <a:chOff x="3198" y="2543"/>
            <a:chExt cx="419" cy="46"/>
          </a:xfrm>
        </p:grpSpPr>
        <p:grpSp>
          <p:nvGrpSpPr>
            <p:cNvPr id="12328" name="Group 143"/>
            <p:cNvGrpSpPr>
              <a:grpSpLocks/>
            </p:cNvGrpSpPr>
            <p:nvPr/>
          </p:nvGrpSpPr>
          <p:grpSpPr bwMode="auto">
            <a:xfrm flipH="1">
              <a:off x="3200" y="2543"/>
              <a:ext cx="417" cy="46"/>
              <a:chOff x="1886" y="3236"/>
              <a:chExt cx="417" cy="46"/>
            </a:xfrm>
          </p:grpSpPr>
          <p:sp>
            <p:nvSpPr>
              <p:cNvPr id="12332" name="Line 144"/>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33" name="Freeform 145"/>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2329" name="Group 146"/>
            <p:cNvGrpSpPr>
              <a:grpSpLocks/>
            </p:cNvGrpSpPr>
            <p:nvPr/>
          </p:nvGrpSpPr>
          <p:grpSpPr bwMode="auto">
            <a:xfrm flipH="1">
              <a:off x="3198" y="2543"/>
              <a:ext cx="417" cy="46"/>
              <a:chOff x="1886" y="3236"/>
              <a:chExt cx="417" cy="46"/>
            </a:xfrm>
          </p:grpSpPr>
          <p:sp>
            <p:nvSpPr>
              <p:cNvPr id="12330" name="Line 147"/>
              <p:cNvSpPr>
                <a:spLocks noChangeShapeType="1"/>
              </p:cNvSpPr>
              <p:nvPr/>
            </p:nvSpPr>
            <p:spPr bwMode="auto">
              <a:xfrm>
                <a:off x="1886" y="3261"/>
                <a:ext cx="342" cy="0"/>
              </a:xfrm>
              <a:prstGeom prst="line">
                <a:avLst/>
              </a:prstGeom>
              <a:noFill/>
              <a:ln w="19050">
                <a:solidFill>
                  <a:srgbClr val="FF99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31" name="Freeform 148"/>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9900"/>
              </a:solidFill>
              <a:ln w="9525">
                <a:solidFill>
                  <a:srgbClr val="FF9900"/>
                </a:solidFill>
                <a:round/>
                <a:headEnd/>
                <a:tailEnd/>
              </a:ln>
            </p:spPr>
            <p:txBody>
              <a:bodyPr/>
              <a:lstStyle/>
              <a:p>
                <a:endParaRPr lang="en-US"/>
              </a:p>
            </p:txBody>
          </p:sp>
        </p:grpSp>
      </p:grpSp>
      <p:grpSp>
        <p:nvGrpSpPr>
          <p:cNvPr id="943253" name="Group 149"/>
          <p:cNvGrpSpPr>
            <a:grpSpLocks/>
          </p:cNvGrpSpPr>
          <p:nvPr/>
        </p:nvGrpSpPr>
        <p:grpSpPr bwMode="auto">
          <a:xfrm>
            <a:off x="7186613" y="2476500"/>
            <a:ext cx="549275" cy="457200"/>
            <a:chOff x="4547" y="1844"/>
            <a:chExt cx="346" cy="288"/>
          </a:xfrm>
        </p:grpSpPr>
        <p:sp>
          <p:nvSpPr>
            <p:cNvPr id="12324" name="Rectangle 150"/>
            <p:cNvSpPr>
              <a:spLocks noChangeArrowheads="1"/>
            </p:cNvSpPr>
            <p:nvPr/>
          </p:nvSpPr>
          <p:spPr bwMode="auto">
            <a:xfrm>
              <a:off x="4552" y="1844"/>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pH</a:t>
              </a:r>
              <a:r>
                <a:rPr lang="en-US" baseline="-25000">
                  <a:latin typeface="Arial Narrow" pitchFamily="34" charset="0"/>
                </a:rPr>
                <a:t>i</a:t>
              </a:r>
            </a:p>
          </p:txBody>
        </p:sp>
        <p:grpSp>
          <p:nvGrpSpPr>
            <p:cNvPr id="12325" name="Group 151"/>
            <p:cNvGrpSpPr>
              <a:grpSpLocks/>
            </p:cNvGrpSpPr>
            <p:nvPr/>
          </p:nvGrpSpPr>
          <p:grpSpPr bwMode="auto">
            <a:xfrm flipH="1" flipV="1">
              <a:off x="4547" y="1869"/>
              <a:ext cx="46" cy="239"/>
              <a:chOff x="743" y="3007"/>
              <a:chExt cx="46" cy="239"/>
            </a:xfrm>
          </p:grpSpPr>
          <p:sp>
            <p:nvSpPr>
              <p:cNvPr id="12326" name="Line 152"/>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7" name="Freeform 15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943258" name="Group 154"/>
          <p:cNvGrpSpPr>
            <a:grpSpLocks/>
          </p:cNvGrpSpPr>
          <p:nvPr/>
        </p:nvGrpSpPr>
        <p:grpSpPr bwMode="auto">
          <a:xfrm>
            <a:off x="7907338" y="1552575"/>
            <a:ext cx="1060450" cy="962025"/>
            <a:chOff x="2054" y="288"/>
            <a:chExt cx="668" cy="606"/>
          </a:xfrm>
        </p:grpSpPr>
        <p:sp>
          <p:nvSpPr>
            <p:cNvPr id="12322" name="Rectangle 155"/>
            <p:cNvSpPr>
              <a:spLocks noChangeArrowheads="1"/>
            </p:cNvSpPr>
            <p:nvPr/>
          </p:nvSpPr>
          <p:spPr bwMode="auto">
            <a:xfrm>
              <a:off x="2054" y="288"/>
              <a:ext cx="66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008000"/>
                  </a:solidFill>
                  <a:latin typeface="Arial Narrow" pitchFamily="34" charset="0"/>
                </a:rPr>
                <a:t>NDCBE</a:t>
              </a:r>
            </a:p>
          </p:txBody>
        </p:sp>
        <p:sp>
          <p:nvSpPr>
            <p:cNvPr id="12323" name="Line 156"/>
            <p:cNvSpPr>
              <a:spLocks noChangeShapeType="1"/>
            </p:cNvSpPr>
            <p:nvPr/>
          </p:nvSpPr>
          <p:spPr bwMode="auto">
            <a:xfrm flipH="1">
              <a:off x="2162" y="536"/>
              <a:ext cx="185" cy="358"/>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43261" name="Rectangle 157"/>
          <p:cNvSpPr>
            <a:spLocks noChangeArrowheads="1"/>
          </p:cNvSpPr>
          <p:nvPr/>
        </p:nvSpPr>
        <p:spPr bwMode="auto">
          <a:xfrm>
            <a:off x="5316538" y="2446338"/>
            <a:ext cx="946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chemeClr val="accent2"/>
                </a:solidFill>
                <a:latin typeface="Arial Narrow" pitchFamily="34" charset="0"/>
              </a:rPr>
              <a:t>#1</a:t>
            </a:r>
          </a:p>
        </p:txBody>
      </p:sp>
      <p:sp>
        <p:nvSpPr>
          <p:cNvPr id="943262" name="Rectangle 158"/>
          <p:cNvSpPr>
            <a:spLocks noChangeArrowheads="1"/>
          </p:cNvSpPr>
          <p:nvPr/>
        </p:nvSpPr>
        <p:spPr bwMode="auto">
          <a:xfrm>
            <a:off x="7567613" y="2573338"/>
            <a:ext cx="946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chemeClr val="accent2"/>
                </a:solidFill>
                <a:latin typeface="Arial Narrow" pitchFamily="34" charset="0"/>
              </a:rPr>
              <a:t>#2</a:t>
            </a:r>
          </a:p>
        </p:txBody>
      </p:sp>
      <p:sp>
        <p:nvSpPr>
          <p:cNvPr id="943263" name="Rectangle 159"/>
          <p:cNvSpPr>
            <a:spLocks noChangeArrowheads="1"/>
          </p:cNvSpPr>
          <p:nvPr/>
        </p:nvSpPr>
        <p:spPr bwMode="auto">
          <a:xfrm>
            <a:off x="5006975" y="3906838"/>
            <a:ext cx="36179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008000"/>
                </a:solidFill>
                <a:latin typeface="Arial Narrow" pitchFamily="34" charset="0"/>
              </a:rPr>
              <a:t>Na-Driven Cl-HCO</a:t>
            </a:r>
            <a:r>
              <a:rPr lang="en-US" baseline="-25000">
                <a:solidFill>
                  <a:srgbClr val="008000"/>
                </a:solidFill>
                <a:latin typeface="Arial Narrow" pitchFamily="34" charset="0"/>
              </a:rPr>
              <a:t>3</a:t>
            </a:r>
            <a:r>
              <a:rPr lang="en-US">
                <a:solidFill>
                  <a:srgbClr val="008000"/>
                </a:solidFill>
                <a:latin typeface="Arial Narrow" pitchFamily="34" charset="0"/>
              </a:rPr>
              <a:t> Exchanger</a:t>
            </a:r>
          </a:p>
        </p:txBody>
      </p:sp>
      <p:sp>
        <p:nvSpPr>
          <p:cNvPr id="943264" name="Rectangle 160"/>
          <p:cNvSpPr>
            <a:spLocks noChangeArrowheads="1"/>
          </p:cNvSpPr>
          <p:nvPr/>
        </p:nvSpPr>
        <p:spPr bwMode="auto">
          <a:xfrm>
            <a:off x="1219200" y="6413500"/>
            <a:ext cx="17573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Roger C. Thomas </a:t>
            </a:r>
          </a:p>
        </p:txBody>
      </p:sp>
      <p:sp>
        <p:nvSpPr>
          <p:cNvPr id="943265" name="Rectangle 161"/>
          <p:cNvSpPr>
            <a:spLocks noChangeArrowheads="1"/>
          </p:cNvSpPr>
          <p:nvPr/>
        </p:nvSpPr>
        <p:spPr bwMode="auto">
          <a:xfrm>
            <a:off x="3236913" y="6413500"/>
            <a:ext cx="1538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John M. Russell</a:t>
            </a:r>
          </a:p>
        </p:txBody>
      </p:sp>
    </p:spTree>
  </p:cSld>
  <p:clrMapOvr>
    <a:masterClrMapping/>
  </p:clrMapOvr>
  <p:transition advTm="10390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43111"/>
                                        </p:tgtEl>
                                        <p:attrNameLst>
                                          <p:attrName>style.visibility</p:attrName>
                                        </p:attrNameLst>
                                      </p:cBhvr>
                                      <p:to>
                                        <p:strVal val="visible"/>
                                      </p:to>
                                    </p:set>
                                    <p:animEffect transition="in" filter="dissolve">
                                      <p:cBhvr>
                                        <p:cTn id="7" dur="500"/>
                                        <p:tgtEl>
                                          <p:spTgt spid="943111"/>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43110"/>
                                        </p:tgtEl>
                                        <p:attrNameLst>
                                          <p:attrName>style.visibility</p:attrName>
                                        </p:attrNameLst>
                                      </p:cBhvr>
                                      <p:to>
                                        <p:strVal val="visible"/>
                                      </p:to>
                                    </p:set>
                                    <p:animEffect transition="in" filter="dissolve">
                                      <p:cBhvr>
                                        <p:cTn id="11" dur="500"/>
                                        <p:tgtEl>
                                          <p:spTgt spid="943110"/>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943147"/>
                                        </p:tgtEl>
                                        <p:attrNameLst>
                                          <p:attrName>style.visibility</p:attrName>
                                        </p:attrNameLst>
                                      </p:cBhvr>
                                      <p:to>
                                        <p:strVal val="visible"/>
                                      </p:to>
                                    </p:set>
                                    <p:animEffect transition="in" filter="dissolve">
                                      <p:cBhvr>
                                        <p:cTn id="15" dur="500"/>
                                        <p:tgtEl>
                                          <p:spTgt spid="94314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943161"/>
                                        </p:tgtEl>
                                        <p:attrNameLst>
                                          <p:attrName>style.visibility</p:attrName>
                                        </p:attrNameLst>
                                      </p:cBhvr>
                                      <p:to>
                                        <p:strVal val="visible"/>
                                      </p:to>
                                    </p:set>
                                    <p:animEffect transition="in" filter="dissolve">
                                      <p:cBhvr>
                                        <p:cTn id="20" dur="500"/>
                                        <p:tgtEl>
                                          <p:spTgt spid="94316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943155"/>
                                        </p:tgtEl>
                                        <p:attrNameLst>
                                          <p:attrName>style.visibility</p:attrName>
                                        </p:attrNameLst>
                                      </p:cBhvr>
                                      <p:to>
                                        <p:strVal val="visible"/>
                                      </p:to>
                                    </p:set>
                                    <p:animEffect transition="in" filter="dissolve">
                                      <p:cBhvr>
                                        <p:cTn id="25" dur="500"/>
                                        <p:tgtEl>
                                          <p:spTgt spid="943155"/>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943182"/>
                                        </p:tgtEl>
                                        <p:attrNameLst>
                                          <p:attrName>style.visibility</p:attrName>
                                        </p:attrNameLst>
                                      </p:cBhvr>
                                      <p:to>
                                        <p:strVal val="visible"/>
                                      </p:to>
                                    </p:set>
                                    <p:animEffect transition="in" filter="wipe(left)">
                                      <p:cBhvr>
                                        <p:cTn id="29" dur="1000"/>
                                        <p:tgtEl>
                                          <p:spTgt spid="94318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nodeType="clickEffect">
                                  <p:stCondLst>
                                    <p:cond delay="0"/>
                                  </p:stCondLst>
                                  <p:childTnLst>
                                    <p:set>
                                      <p:cBhvr>
                                        <p:cTn id="33" dur="1" fill="hold">
                                          <p:stCondLst>
                                            <p:cond delay="0"/>
                                          </p:stCondLst>
                                        </p:cTn>
                                        <p:tgtEl>
                                          <p:spTgt spid="943190"/>
                                        </p:tgtEl>
                                        <p:attrNameLst>
                                          <p:attrName>style.visibility</p:attrName>
                                        </p:attrNameLst>
                                      </p:cBhvr>
                                      <p:to>
                                        <p:strVal val="visible"/>
                                      </p:to>
                                    </p:set>
                                    <p:animEffect transition="in" filter="wipe(left)">
                                      <p:cBhvr>
                                        <p:cTn id="34" dur="1000"/>
                                        <p:tgtEl>
                                          <p:spTgt spid="943190"/>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nodeType="clickEffect">
                                  <p:stCondLst>
                                    <p:cond delay="0"/>
                                  </p:stCondLst>
                                  <p:childTnLst>
                                    <p:set>
                                      <p:cBhvr>
                                        <p:cTn id="38" dur="1" fill="hold">
                                          <p:stCondLst>
                                            <p:cond delay="0"/>
                                          </p:stCondLst>
                                        </p:cTn>
                                        <p:tgtEl>
                                          <p:spTgt spid="943162"/>
                                        </p:tgtEl>
                                        <p:attrNameLst>
                                          <p:attrName>style.visibility</p:attrName>
                                        </p:attrNameLst>
                                      </p:cBhvr>
                                      <p:to>
                                        <p:strVal val="visible"/>
                                      </p:to>
                                    </p:set>
                                    <p:animEffect transition="in" filter="wipe(left)">
                                      <p:cBhvr>
                                        <p:cTn id="39" dur="1000"/>
                                        <p:tgtEl>
                                          <p:spTgt spid="943162"/>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nodeType="clickEffect">
                                  <p:stCondLst>
                                    <p:cond delay="0"/>
                                  </p:stCondLst>
                                  <p:childTnLst>
                                    <p:set>
                                      <p:cBhvr>
                                        <p:cTn id="43" dur="1" fill="hold">
                                          <p:stCondLst>
                                            <p:cond delay="0"/>
                                          </p:stCondLst>
                                        </p:cTn>
                                        <p:tgtEl>
                                          <p:spTgt spid="943205"/>
                                        </p:tgtEl>
                                        <p:attrNameLst>
                                          <p:attrName>style.visibility</p:attrName>
                                        </p:attrNameLst>
                                      </p:cBhvr>
                                      <p:to>
                                        <p:strVal val="visible"/>
                                      </p:to>
                                    </p:set>
                                    <p:animEffect transition="in" filter="dissolve">
                                      <p:cBhvr>
                                        <p:cTn id="44" dur="500"/>
                                        <p:tgtEl>
                                          <p:spTgt spid="943205"/>
                                        </p:tgtEl>
                                      </p:cBhvr>
                                    </p:animEffect>
                                  </p:childTnLst>
                                </p:cTn>
                              </p:par>
                            </p:childTnLst>
                          </p:cTn>
                        </p:par>
                        <p:par>
                          <p:cTn id="45" fill="hold" nodeType="afterGroup">
                            <p:stCondLst>
                              <p:cond delay="500"/>
                            </p:stCondLst>
                            <p:childTnLst>
                              <p:par>
                                <p:cTn id="46" presetID="22" presetClass="entr" presetSubtype="8" fill="hold" nodeType="afterEffect">
                                  <p:stCondLst>
                                    <p:cond delay="0"/>
                                  </p:stCondLst>
                                  <p:childTnLst>
                                    <p:set>
                                      <p:cBhvr>
                                        <p:cTn id="47" dur="1" fill="hold">
                                          <p:stCondLst>
                                            <p:cond delay="0"/>
                                          </p:stCondLst>
                                        </p:cTn>
                                        <p:tgtEl>
                                          <p:spTgt spid="943172"/>
                                        </p:tgtEl>
                                        <p:attrNameLst>
                                          <p:attrName>style.visibility</p:attrName>
                                        </p:attrNameLst>
                                      </p:cBhvr>
                                      <p:to>
                                        <p:strVal val="visible"/>
                                      </p:to>
                                    </p:set>
                                    <p:animEffect transition="in" filter="wipe(left)">
                                      <p:cBhvr>
                                        <p:cTn id="48" dur="500"/>
                                        <p:tgtEl>
                                          <p:spTgt spid="943172"/>
                                        </p:tgtEl>
                                      </p:cBhvr>
                                    </p:animEffect>
                                  </p:childTnLst>
                                </p:cTn>
                              </p:par>
                            </p:childTnLst>
                          </p:cTn>
                        </p:par>
                        <p:par>
                          <p:cTn id="49" fill="hold" nodeType="afterGroup">
                            <p:stCondLst>
                              <p:cond delay="1000"/>
                            </p:stCondLst>
                            <p:childTnLst>
                              <p:par>
                                <p:cTn id="50" presetID="9" presetClass="entr" presetSubtype="0" fill="hold" nodeType="afterEffect">
                                  <p:stCondLst>
                                    <p:cond delay="0"/>
                                  </p:stCondLst>
                                  <p:childTnLst>
                                    <p:set>
                                      <p:cBhvr>
                                        <p:cTn id="51" dur="1" fill="hold">
                                          <p:stCondLst>
                                            <p:cond delay="0"/>
                                          </p:stCondLst>
                                        </p:cTn>
                                        <p:tgtEl>
                                          <p:spTgt spid="943211"/>
                                        </p:tgtEl>
                                        <p:attrNameLst>
                                          <p:attrName>style.visibility</p:attrName>
                                        </p:attrNameLst>
                                      </p:cBhvr>
                                      <p:to>
                                        <p:strVal val="visible"/>
                                      </p:to>
                                    </p:set>
                                    <p:animEffect transition="in" filter="dissolve">
                                      <p:cBhvr>
                                        <p:cTn id="52" dur="500"/>
                                        <p:tgtEl>
                                          <p:spTgt spid="943211"/>
                                        </p:tgtEl>
                                      </p:cBhvr>
                                    </p:animEffect>
                                  </p:childTnLst>
                                </p:cTn>
                              </p:par>
                            </p:childTnLst>
                          </p:cTn>
                        </p:par>
                        <p:par>
                          <p:cTn id="53" fill="hold" nodeType="afterGroup">
                            <p:stCondLst>
                              <p:cond delay="1500"/>
                            </p:stCondLst>
                            <p:childTnLst>
                              <p:par>
                                <p:cTn id="54" presetID="9" presetClass="entr" presetSubtype="0" fill="hold" nodeType="afterEffect">
                                  <p:stCondLst>
                                    <p:cond delay="0"/>
                                  </p:stCondLst>
                                  <p:childTnLst>
                                    <p:set>
                                      <p:cBhvr>
                                        <p:cTn id="55" dur="1" fill="hold">
                                          <p:stCondLst>
                                            <p:cond delay="0"/>
                                          </p:stCondLst>
                                        </p:cTn>
                                        <p:tgtEl>
                                          <p:spTgt spid="943214"/>
                                        </p:tgtEl>
                                        <p:attrNameLst>
                                          <p:attrName>style.visibility</p:attrName>
                                        </p:attrNameLst>
                                      </p:cBhvr>
                                      <p:to>
                                        <p:strVal val="visible"/>
                                      </p:to>
                                    </p:set>
                                    <p:animEffect transition="in" filter="dissolve">
                                      <p:cBhvr>
                                        <p:cTn id="56" dur="500"/>
                                        <p:tgtEl>
                                          <p:spTgt spid="943214"/>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nodeType="clickEffect">
                                  <p:stCondLst>
                                    <p:cond delay="0"/>
                                  </p:stCondLst>
                                  <p:childTnLst>
                                    <p:set>
                                      <p:cBhvr>
                                        <p:cTn id="60" dur="1" fill="hold">
                                          <p:stCondLst>
                                            <p:cond delay="0"/>
                                          </p:stCondLst>
                                        </p:cTn>
                                        <p:tgtEl>
                                          <p:spTgt spid="943217"/>
                                        </p:tgtEl>
                                        <p:attrNameLst>
                                          <p:attrName>style.visibility</p:attrName>
                                        </p:attrNameLst>
                                      </p:cBhvr>
                                      <p:to>
                                        <p:strVal val="visible"/>
                                      </p:to>
                                    </p:set>
                                    <p:animEffect transition="in" filter="dissolve">
                                      <p:cBhvr>
                                        <p:cTn id="61" dur="500"/>
                                        <p:tgtEl>
                                          <p:spTgt spid="943217"/>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943261"/>
                                        </p:tgtEl>
                                        <p:attrNameLst>
                                          <p:attrName>style.visibility</p:attrName>
                                        </p:attrNameLst>
                                      </p:cBhvr>
                                      <p:to>
                                        <p:strVal val="visible"/>
                                      </p:to>
                                    </p:set>
                                    <p:animEffect transition="in" filter="dissolve">
                                      <p:cBhvr>
                                        <p:cTn id="66" dur="500"/>
                                        <p:tgtEl>
                                          <p:spTgt spid="943261"/>
                                        </p:tgtEl>
                                      </p:cBhvr>
                                    </p:animEffect>
                                  </p:childTnLst>
                                </p:cTn>
                              </p:par>
                            </p:childTnLst>
                          </p:cTn>
                        </p:par>
                        <p:par>
                          <p:cTn id="67" fill="hold" nodeType="afterGroup">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943245"/>
                                        </p:tgtEl>
                                        <p:attrNameLst>
                                          <p:attrName>style.visibility</p:attrName>
                                        </p:attrNameLst>
                                      </p:cBhvr>
                                      <p:to>
                                        <p:strVal val="visible"/>
                                      </p:to>
                                    </p:set>
                                    <p:animEffect transition="in" filter="dissolve">
                                      <p:cBhvr>
                                        <p:cTn id="70" dur="500"/>
                                        <p:tgtEl>
                                          <p:spTgt spid="943245"/>
                                        </p:tgtEl>
                                      </p:cBhvr>
                                    </p:animEffect>
                                  </p:childTnLst>
                                </p:cTn>
                              </p:par>
                            </p:childTnLst>
                          </p:cTn>
                        </p:par>
                        <p:par>
                          <p:cTn id="71" fill="hold" nodeType="afterGroup">
                            <p:stCondLst>
                              <p:cond delay="1000"/>
                            </p:stCondLst>
                            <p:childTnLst>
                              <p:par>
                                <p:cTn id="72" presetID="22" presetClass="entr" presetSubtype="8" fill="hold" nodeType="afterEffect">
                                  <p:stCondLst>
                                    <p:cond delay="0"/>
                                  </p:stCondLst>
                                  <p:childTnLst>
                                    <p:set>
                                      <p:cBhvr>
                                        <p:cTn id="73" dur="1" fill="hold">
                                          <p:stCondLst>
                                            <p:cond delay="0"/>
                                          </p:stCondLst>
                                        </p:cTn>
                                        <p:tgtEl>
                                          <p:spTgt spid="943246"/>
                                        </p:tgtEl>
                                        <p:attrNameLst>
                                          <p:attrName>style.visibility</p:attrName>
                                        </p:attrNameLst>
                                      </p:cBhvr>
                                      <p:to>
                                        <p:strVal val="visible"/>
                                      </p:to>
                                    </p:set>
                                    <p:animEffect transition="in" filter="wipe(left)">
                                      <p:cBhvr>
                                        <p:cTn id="74" dur="500"/>
                                        <p:tgtEl>
                                          <p:spTgt spid="943246"/>
                                        </p:tgtEl>
                                      </p:cBhvr>
                                    </p:animEffect>
                                  </p:childTnLst>
                                </p:cTn>
                              </p:par>
                            </p:childTnLst>
                          </p:cTn>
                        </p:par>
                        <p:par>
                          <p:cTn id="75" fill="hold" nodeType="afterGroup">
                            <p:stCondLst>
                              <p:cond delay="1500"/>
                            </p:stCondLst>
                            <p:childTnLst>
                              <p:par>
                                <p:cTn id="76" presetID="9" presetClass="entr" presetSubtype="0" fill="hold" nodeType="afterEffect">
                                  <p:stCondLst>
                                    <p:cond delay="0"/>
                                  </p:stCondLst>
                                  <p:childTnLst>
                                    <p:set>
                                      <p:cBhvr>
                                        <p:cTn id="77" dur="1" fill="hold">
                                          <p:stCondLst>
                                            <p:cond delay="0"/>
                                          </p:stCondLst>
                                        </p:cTn>
                                        <p:tgtEl>
                                          <p:spTgt spid="943222"/>
                                        </p:tgtEl>
                                        <p:attrNameLst>
                                          <p:attrName>style.visibility</p:attrName>
                                        </p:attrNameLst>
                                      </p:cBhvr>
                                      <p:to>
                                        <p:strVal val="visible"/>
                                      </p:to>
                                    </p:set>
                                    <p:animEffect transition="in" filter="dissolve">
                                      <p:cBhvr>
                                        <p:cTn id="78" dur="500"/>
                                        <p:tgtEl>
                                          <p:spTgt spid="943222"/>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grpId="0" nodeType="clickEffect">
                                  <p:stCondLst>
                                    <p:cond delay="0"/>
                                  </p:stCondLst>
                                  <p:childTnLst>
                                    <p:set>
                                      <p:cBhvr>
                                        <p:cTn id="82" dur="1" fill="hold">
                                          <p:stCondLst>
                                            <p:cond delay="0"/>
                                          </p:stCondLst>
                                        </p:cTn>
                                        <p:tgtEl>
                                          <p:spTgt spid="943241"/>
                                        </p:tgtEl>
                                        <p:attrNameLst>
                                          <p:attrName>style.visibility</p:attrName>
                                        </p:attrNameLst>
                                      </p:cBhvr>
                                      <p:to>
                                        <p:strVal val="visible"/>
                                      </p:to>
                                    </p:set>
                                    <p:animEffect transition="in" filter="dissolve">
                                      <p:cBhvr>
                                        <p:cTn id="83" dur="500"/>
                                        <p:tgtEl>
                                          <p:spTgt spid="943241"/>
                                        </p:tgtEl>
                                      </p:cBhvr>
                                    </p:animEffect>
                                  </p:childTnLst>
                                </p:cTn>
                              </p:par>
                              <p:par>
                                <p:cTn id="84" presetID="9" presetClass="entr" presetSubtype="0" fill="hold" nodeType="withEffect">
                                  <p:stCondLst>
                                    <p:cond delay="0"/>
                                  </p:stCondLst>
                                  <p:childTnLst>
                                    <p:set>
                                      <p:cBhvr>
                                        <p:cTn id="85" dur="1" fill="hold">
                                          <p:stCondLst>
                                            <p:cond delay="0"/>
                                          </p:stCondLst>
                                        </p:cTn>
                                        <p:tgtEl>
                                          <p:spTgt spid="943262"/>
                                        </p:tgtEl>
                                        <p:attrNameLst>
                                          <p:attrName>style.visibility</p:attrName>
                                        </p:attrNameLst>
                                      </p:cBhvr>
                                      <p:to>
                                        <p:strVal val="visible"/>
                                      </p:to>
                                    </p:set>
                                    <p:animEffect transition="in" filter="dissolve">
                                      <p:cBhvr>
                                        <p:cTn id="86" dur="500"/>
                                        <p:tgtEl>
                                          <p:spTgt spid="943262"/>
                                        </p:tgtEl>
                                      </p:cBhvr>
                                    </p:animEffect>
                                  </p:childTnLst>
                                </p:cTn>
                              </p:par>
                            </p:childTnLst>
                          </p:cTn>
                        </p:par>
                        <p:par>
                          <p:cTn id="87" fill="hold" nodeType="afterGroup">
                            <p:stCondLst>
                              <p:cond delay="500"/>
                            </p:stCondLst>
                            <p:childTnLst>
                              <p:par>
                                <p:cTn id="88" presetID="9" presetClass="entr" presetSubtype="0" fill="hold" grpId="0" nodeType="afterEffect">
                                  <p:stCondLst>
                                    <p:cond delay="0"/>
                                  </p:stCondLst>
                                  <p:childTnLst>
                                    <p:set>
                                      <p:cBhvr>
                                        <p:cTn id="89" dur="1" fill="hold">
                                          <p:stCondLst>
                                            <p:cond delay="0"/>
                                          </p:stCondLst>
                                        </p:cTn>
                                        <p:tgtEl>
                                          <p:spTgt spid="943243"/>
                                        </p:tgtEl>
                                        <p:attrNameLst>
                                          <p:attrName>style.visibility</p:attrName>
                                        </p:attrNameLst>
                                      </p:cBhvr>
                                      <p:to>
                                        <p:strVal val="visible"/>
                                      </p:to>
                                    </p:set>
                                    <p:animEffect transition="in" filter="dissolve">
                                      <p:cBhvr>
                                        <p:cTn id="90" dur="500"/>
                                        <p:tgtEl>
                                          <p:spTgt spid="943243"/>
                                        </p:tgtEl>
                                      </p:cBhvr>
                                    </p:animEffect>
                                  </p:childTnLst>
                                </p:cTn>
                              </p:par>
                              <p:par>
                                <p:cTn id="91" presetID="9" presetClass="entr" presetSubtype="0" fill="hold" grpId="0" nodeType="withEffect">
                                  <p:stCondLst>
                                    <p:cond delay="0"/>
                                  </p:stCondLst>
                                  <p:childTnLst>
                                    <p:set>
                                      <p:cBhvr>
                                        <p:cTn id="92" dur="1" fill="hold">
                                          <p:stCondLst>
                                            <p:cond delay="0"/>
                                          </p:stCondLst>
                                        </p:cTn>
                                        <p:tgtEl>
                                          <p:spTgt spid="943242"/>
                                        </p:tgtEl>
                                        <p:attrNameLst>
                                          <p:attrName>style.visibility</p:attrName>
                                        </p:attrNameLst>
                                      </p:cBhvr>
                                      <p:to>
                                        <p:strVal val="visible"/>
                                      </p:to>
                                    </p:set>
                                    <p:animEffect transition="in" filter="dissolve">
                                      <p:cBhvr>
                                        <p:cTn id="93" dur="500"/>
                                        <p:tgtEl>
                                          <p:spTgt spid="943242"/>
                                        </p:tgtEl>
                                      </p:cBhvr>
                                    </p:animEffect>
                                  </p:childTnLst>
                                </p:cTn>
                              </p:par>
                            </p:childTnLst>
                          </p:cTn>
                        </p:par>
                        <p:par>
                          <p:cTn id="94" fill="hold" nodeType="afterGroup">
                            <p:stCondLst>
                              <p:cond delay="1000"/>
                            </p:stCondLst>
                            <p:childTnLst>
                              <p:par>
                                <p:cTn id="95" presetID="22" presetClass="entr" presetSubtype="2" fill="hold" nodeType="afterEffect">
                                  <p:stCondLst>
                                    <p:cond delay="0"/>
                                  </p:stCondLst>
                                  <p:childTnLst>
                                    <p:set>
                                      <p:cBhvr>
                                        <p:cTn id="96" dur="1" fill="hold">
                                          <p:stCondLst>
                                            <p:cond delay="0"/>
                                          </p:stCondLst>
                                        </p:cTn>
                                        <p:tgtEl>
                                          <p:spTgt spid="943227"/>
                                        </p:tgtEl>
                                        <p:attrNameLst>
                                          <p:attrName>style.visibility</p:attrName>
                                        </p:attrNameLst>
                                      </p:cBhvr>
                                      <p:to>
                                        <p:strVal val="visible"/>
                                      </p:to>
                                    </p:set>
                                    <p:animEffect transition="in" filter="wipe(right)">
                                      <p:cBhvr>
                                        <p:cTn id="97" dur="500"/>
                                        <p:tgtEl>
                                          <p:spTgt spid="943227"/>
                                        </p:tgtEl>
                                      </p:cBhvr>
                                    </p:animEffect>
                                  </p:childTnLst>
                                </p:cTn>
                              </p:par>
                            </p:childTnLst>
                          </p:cTn>
                        </p:par>
                        <p:par>
                          <p:cTn id="98" fill="hold" nodeType="afterGroup">
                            <p:stCondLst>
                              <p:cond delay="1500"/>
                            </p:stCondLst>
                            <p:childTnLst>
                              <p:par>
                                <p:cTn id="99" presetID="9" presetClass="entr" presetSubtype="0" fill="hold" grpId="0" nodeType="afterEffect">
                                  <p:stCondLst>
                                    <p:cond delay="0"/>
                                  </p:stCondLst>
                                  <p:childTnLst>
                                    <p:set>
                                      <p:cBhvr>
                                        <p:cTn id="100" dur="1" fill="hold">
                                          <p:stCondLst>
                                            <p:cond delay="0"/>
                                          </p:stCondLst>
                                        </p:cTn>
                                        <p:tgtEl>
                                          <p:spTgt spid="943244"/>
                                        </p:tgtEl>
                                        <p:attrNameLst>
                                          <p:attrName>style.visibility</p:attrName>
                                        </p:attrNameLst>
                                      </p:cBhvr>
                                      <p:to>
                                        <p:strVal val="visible"/>
                                      </p:to>
                                    </p:set>
                                    <p:animEffect transition="in" filter="dissolve">
                                      <p:cBhvr>
                                        <p:cTn id="101" dur="500"/>
                                        <p:tgtEl>
                                          <p:spTgt spid="943244"/>
                                        </p:tgtEl>
                                      </p:cBhvr>
                                    </p:animEffect>
                                  </p:childTnLst>
                                </p:cTn>
                              </p:par>
                            </p:childTnLst>
                          </p:cTn>
                        </p:par>
                        <p:par>
                          <p:cTn id="102" fill="hold" nodeType="afterGroup">
                            <p:stCondLst>
                              <p:cond delay="2000"/>
                            </p:stCondLst>
                            <p:childTnLst>
                              <p:par>
                                <p:cTn id="103" presetID="22" presetClass="entr" presetSubtype="8" fill="hold" nodeType="afterEffect">
                                  <p:stCondLst>
                                    <p:cond delay="0"/>
                                  </p:stCondLst>
                                  <p:childTnLst>
                                    <p:set>
                                      <p:cBhvr>
                                        <p:cTn id="104" dur="1" fill="hold">
                                          <p:stCondLst>
                                            <p:cond delay="0"/>
                                          </p:stCondLst>
                                        </p:cTn>
                                        <p:tgtEl>
                                          <p:spTgt spid="943234"/>
                                        </p:tgtEl>
                                        <p:attrNameLst>
                                          <p:attrName>style.visibility</p:attrName>
                                        </p:attrNameLst>
                                      </p:cBhvr>
                                      <p:to>
                                        <p:strVal val="visible"/>
                                      </p:to>
                                    </p:set>
                                    <p:animEffect transition="in" filter="wipe(left)">
                                      <p:cBhvr>
                                        <p:cTn id="105" dur="500"/>
                                        <p:tgtEl>
                                          <p:spTgt spid="943234"/>
                                        </p:tgtEl>
                                      </p:cBhvr>
                                    </p:animEffect>
                                  </p:childTnLst>
                                </p:cTn>
                              </p:par>
                            </p:childTnLst>
                          </p:cTn>
                        </p:par>
                        <p:par>
                          <p:cTn id="106" fill="hold" nodeType="afterGroup">
                            <p:stCondLst>
                              <p:cond delay="2500"/>
                            </p:stCondLst>
                            <p:childTnLst>
                              <p:par>
                                <p:cTn id="107" presetID="9" presetClass="entr" presetSubtype="0" fill="hold" nodeType="afterEffect">
                                  <p:stCondLst>
                                    <p:cond delay="0"/>
                                  </p:stCondLst>
                                  <p:childTnLst>
                                    <p:set>
                                      <p:cBhvr>
                                        <p:cTn id="108" dur="1" fill="hold">
                                          <p:stCondLst>
                                            <p:cond delay="0"/>
                                          </p:stCondLst>
                                        </p:cTn>
                                        <p:tgtEl>
                                          <p:spTgt spid="943253"/>
                                        </p:tgtEl>
                                        <p:attrNameLst>
                                          <p:attrName>style.visibility</p:attrName>
                                        </p:attrNameLst>
                                      </p:cBhvr>
                                      <p:to>
                                        <p:strVal val="visible"/>
                                      </p:to>
                                    </p:set>
                                    <p:animEffect transition="in" filter="dissolve">
                                      <p:cBhvr>
                                        <p:cTn id="109" dur="500"/>
                                        <p:tgtEl>
                                          <p:spTgt spid="943253"/>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9" presetClass="entr" presetSubtype="0" fill="hold" grpId="0" nodeType="clickEffect">
                                  <p:stCondLst>
                                    <p:cond delay="0"/>
                                  </p:stCondLst>
                                  <p:childTnLst>
                                    <p:set>
                                      <p:cBhvr>
                                        <p:cTn id="113" dur="1" fill="hold">
                                          <p:stCondLst>
                                            <p:cond delay="0"/>
                                          </p:stCondLst>
                                        </p:cTn>
                                        <p:tgtEl>
                                          <p:spTgt spid="943263"/>
                                        </p:tgtEl>
                                        <p:attrNameLst>
                                          <p:attrName>style.visibility</p:attrName>
                                        </p:attrNameLst>
                                      </p:cBhvr>
                                      <p:to>
                                        <p:strVal val="visible"/>
                                      </p:to>
                                    </p:set>
                                    <p:animEffect transition="in" filter="dissolve">
                                      <p:cBhvr>
                                        <p:cTn id="114" dur="500"/>
                                        <p:tgtEl>
                                          <p:spTgt spid="943263"/>
                                        </p:tgtEl>
                                      </p:cBhvr>
                                    </p:animEffect>
                                  </p:childTnLst>
                                </p:cTn>
                              </p:par>
                            </p:childTnLst>
                          </p:cTn>
                        </p:par>
                        <p:par>
                          <p:cTn id="115" fill="hold" nodeType="afterGroup">
                            <p:stCondLst>
                              <p:cond delay="500"/>
                            </p:stCondLst>
                            <p:childTnLst>
                              <p:par>
                                <p:cTn id="116" presetID="9" presetClass="entr" presetSubtype="0" fill="hold" nodeType="afterEffect">
                                  <p:stCondLst>
                                    <p:cond delay="0"/>
                                  </p:stCondLst>
                                  <p:childTnLst>
                                    <p:set>
                                      <p:cBhvr>
                                        <p:cTn id="117" dur="1" fill="hold">
                                          <p:stCondLst>
                                            <p:cond delay="0"/>
                                          </p:stCondLst>
                                        </p:cTn>
                                        <p:tgtEl>
                                          <p:spTgt spid="943258"/>
                                        </p:tgtEl>
                                        <p:attrNameLst>
                                          <p:attrName>style.visibility</p:attrName>
                                        </p:attrNameLst>
                                      </p:cBhvr>
                                      <p:to>
                                        <p:strVal val="visible"/>
                                      </p:to>
                                    </p:set>
                                    <p:animEffect transition="in" filter="dissolve">
                                      <p:cBhvr>
                                        <p:cTn id="118" dur="500"/>
                                        <p:tgtEl>
                                          <p:spTgt spid="943258"/>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9" presetClass="entr" presetSubtype="0" fill="hold" grpId="0" nodeType="clickEffect">
                                  <p:stCondLst>
                                    <p:cond delay="0"/>
                                  </p:stCondLst>
                                  <p:childTnLst>
                                    <p:set>
                                      <p:cBhvr>
                                        <p:cTn id="122" dur="1" fill="hold">
                                          <p:stCondLst>
                                            <p:cond delay="0"/>
                                          </p:stCondLst>
                                        </p:cTn>
                                        <p:tgtEl>
                                          <p:spTgt spid="943264"/>
                                        </p:tgtEl>
                                        <p:attrNameLst>
                                          <p:attrName>style.visibility</p:attrName>
                                        </p:attrNameLst>
                                      </p:cBhvr>
                                      <p:to>
                                        <p:strVal val="visible"/>
                                      </p:to>
                                    </p:set>
                                    <p:animEffect transition="in" filter="dissolve">
                                      <p:cBhvr>
                                        <p:cTn id="123" dur="500"/>
                                        <p:tgtEl>
                                          <p:spTgt spid="943264"/>
                                        </p:tgtEl>
                                      </p:cBhvr>
                                    </p:animEffect>
                                  </p:childTnLst>
                                </p:cTn>
                              </p:par>
                            </p:childTnLst>
                          </p:cTn>
                        </p:par>
                      </p:childTnLst>
                    </p:cTn>
                  </p:par>
                  <p:par>
                    <p:cTn id="124" fill="hold" nodeType="clickPar">
                      <p:stCondLst>
                        <p:cond delay="indefinite"/>
                      </p:stCondLst>
                      <p:childTnLst>
                        <p:par>
                          <p:cTn id="125" fill="hold" nodeType="withGroup">
                            <p:stCondLst>
                              <p:cond delay="0"/>
                            </p:stCondLst>
                            <p:childTnLst>
                              <p:par>
                                <p:cTn id="126" presetID="9" presetClass="entr" presetSubtype="0" fill="hold" grpId="0" nodeType="clickEffect">
                                  <p:stCondLst>
                                    <p:cond delay="0"/>
                                  </p:stCondLst>
                                  <p:childTnLst>
                                    <p:set>
                                      <p:cBhvr>
                                        <p:cTn id="127" dur="1" fill="hold">
                                          <p:stCondLst>
                                            <p:cond delay="0"/>
                                          </p:stCondLst>
                                        </p:cTn>
                                        <p:tgtEl>
                                          <p:spTgt spid="943265"/>
                                        </p:tgtEl>
                                        <p:attrNameLst>
                                          <p:attrName>style.visibility</p:attrName>
                                        </p:attrNameLst>
                                      </p:cBhvr>
                                      <p:to>
                                        <p:strVal val="visible"/>
                                      </p:to>
                                    </p:set>
                                    <p:animEffect transition="in" filter="dissolve">
                                      <p:cBhvr>
                                        <p:cTn id="128" dur="500"/>
                                        <p:tgtEl>
                                          <p:spTgt spid="943265"/>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2" presetClass="entr" presetSubtype="8" fill="hold" nodeType="clickEffect">
                                  <p:stCondLst>
                                    <p:cond delay="0"/>
                                  </p:stCondLst>
                                  <p:childTnLst>
                                    <p:set>
                                      <p:cBhvr>
                                        <p:cTn id="132" dur="1" fill="hold">
                                          <p:stCondLst>
                                            <p:cond delay="0"/>
                                          </p:stCondLst>
                                        </p:cTn>
                                        <p:tgtEl>
                                          <p:spTgt spid="943179"/>
                                        </p:tgtEl>
                                        <p:attrNameLst>
                                          <p:attrName>style.visibility</p:attrName>
                                        </p:attrNameLst>
                                      </p:cBhvr>
                                      <p:to>
                                        <p:strVal val="visible"/>
                                      </p:to>
                                    </p:set>
                                    <p:animEffect transition="in" filter="wipe(left)">
                                      <p:cBhvr>
                                        <p:cTn id="133" dur="500"/>
                                        <p:tgtEl>
                                          <p:spTgt spid="94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110" grpId="0"/>
      <p:bldP spid="943161" grpId="0" animBg="1"/>
      <p:bldP spid="943241" grpId="0" animBg="1"/>
      <p:bldP spid="943242" grpId="0"/>
      <p:bldP spid="943243" grpId="0"/>
      <p:bldP spid="943244" grpId="0"/>
      <p:bldP spid="943245" grpId="0"/>
      <p:bldP spid="943261" grpId="0"/>
      <p:bldP spid="943263" grpId="0"/>
      <p:bldP spid="943264" grpId="0"/>
      <p:bldP spid="943265"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390" name="Line 158"/>
          <p:cNvSpPr>
            <a:spLocks noChangeShapeType="1"/>
          </p:cNvSpPr>
          <p:nvPr/>
        </p:nvSpPr>
        <p:spPr bwMode="auto">
          <a:xfrm>
            <a:off x="3041650" y="2463800"/>
            <a:ext cx="3852863" cy="0"/>
          </a:xfrm>
          <a:prstGeom prst="line">
            <a:avLst/>
          </a:prstGeom>
          <a:noFill/>
          <a:ln w="317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6019" name="Rectangle 217"/>
          <p:cNvSpPr>
            <a:spLocks noChangeArrowheads="1"/>
          </p:cNvSpPr>
          <p:nvPr/>
        </p:nvSpPr>
        <p:spPr bwMode="auto">
          <a:xfrm>
            <a:off x="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r>
              <a:rPr lang="en-US" sz="3200">
                <a:solidFill>
                  <a:schemeClr val="tx2"/>
                </a:solidFill>
                <a:latin typeface="Arial Narrow" pitchFamily="34" charset="0"/>
              </a:rPr>
              <a:t>Effect of Inhibitors on</a:t>
            </a:r>
          </a:p>
          <a:p>
            <a:pPr algn="ctr"/>
            <a:r>
              <a:rPr lang="en-US" sz="3200">
                <a:solidFill>
                  <a:schemeClr val="tx2"/>
                </a:solidFill>
                <a:latin typeface="Arial Narrow" pitchFamily="34" charset="0"/>
              </a:rPr>
              <a:t>Oxygen efflux from mouse Wild-Type Red Blood Cells</a:t>
            </a:r>
          </a:p>
        </p:txBody>
      </p:sp>
      <p:grpSp>
        <p:nvGrpSpPr>
          <p:cNvPr id="6" name="Group 5"/>
          <p:cNvGrpSpPr>
            <a:grpSpLocks/>
          </p:cNvGrpSpPr>
          <p:nvPr/>
        </p:nvGrpSpPr>
        <p:grpSpPr bwMode="auto">
          <a:xfrm>
            <a:off x="2516188" y="2462213"/>
            <a:ext cx="557212" cy="1784350"/>
            <a:chOff x="2493963" y="2451100"/>
            <a:chExt cx="557212" cy="1782763"/>
          </a:xfrm>
        </p:grpSpPr>
        <p:sp>
          <p:nvSpPr>
            <p:cNvPr id="86086" name="Rectangle 27"/>
            <p:cNvSpPr>
              <a:spLocks noChangeArrowheads="1"/>
            </p:cNvSpPr>
            <p:nvPr/>
          </p:nvSpPr>
          <p:spPr bwMode="auto">
            <a:xfrm>
              <a:off x="2616200" y="2459038"/>
              <a:ext cx="434975" cy="1774825"/>
            </a:xfrm>
            <a:prstGeom prst="rect">
              <a:avLst/>
            </a:prstGeom>
            <a:solidFill>
              <a:srgbClr val="FF9900"/>
            </a:solidFill>
            <a:ln w="8001">
              <a:solidFill>
                <a:srgbClr val="000000"/>
              </a:solidFill>
              <a:miter lim="800000"/>
              <a:headEnd/>
              <a:tailEnd/>
            </a:ln>
          </p:spPr>
          <p:txBody>
            <a:bodyPr/>
            <a:lstStyle/>
            <a:p>
              <a:endParaRPr lang="pt-BR"/>
            </a:p>
          </p:txBody>
        </p:sp>
        <p:sp>
          <p:nvSpPr>
            <p:cNvPr id="86087" name="Line 28"/>
            <p:cNvSpPr>
              <a:spLocks noChangeShapeType="1"/>
            </p:cNvSpPr>
            <p:nvPr/>
          </p:nvSpPr>
          <p:spPr bwMode="auto">
            <a:xfrm>
              <a:off x="2493963" y="2459038"/>
              <a:ext cx="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8" name="Line 29"/>
            <p:cNvSpPr>
              <a:spLocks noChangeShapeType="1"/>
            </p:cNvSpPr>
            <p:nvPr/>
          </p:nvSpPr>
          <p:spPr bwMode="auto">
            <a:xfrm>
              <a:off x="2784475" y="2451100"/>
              <a:ext cx="920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9" name="Rectangle 30"/>
            <p:cNvSpPr>
              <a:spLocks noChangeArrowheads="1"/>
            </p:cNvSpPr>
            <p:nvPr/>
          </p:nvSpPr>
          <p:spPr bwMode="auto">
            <a:xfrm>
              <a:off x="2642847" y="2500835"/>
              <a:ext cx="37510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chemeClr val="bg1"/>
                  </a:solidFill>
                  <a:latin typeface="Arial Narrow" pitchFamily="34" charset="0"/>
                </a:rPr>
                <a:t>(10)</a:t>
              </a:r>
            </a:p>
          </p:txBody>
        </p:sp>
      </p:grpSp>
      <p:sp>
        <p:nvSpPr>
          <p:cNvPr id="62512" name="Rectangle 48"/>
          <p:cNvSpPr>
            <a:spLocks noChangeArrowheads="1"/>
          </p:cNvSpPr>
          <p:nvPr/>
        </p:nvSpPr>
        <p:spPr bwMode="auto">
          <a:xfrm>
            <a:off x="2489200" y="4222750"/>
            <a:ext cx="6715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Control</a:t>
            </a:r>
            <a:endParaRPr lang="en-US" sz="2000">
              <a:latin typeface="Arial Narrow" pitchFamily="34" charset="0"/>
            </a:endParaRPr>
          </a:p>
        </p:txBody>
      </p:sp>
      <p:grpSp>
        <p:nvGrpSpPr>
          <p:cNvPr id="7" name="Group 6"/>
          <p:cNvGrpSpPr>
            <a:grpSpLocks/>
          </p:cNvGrpSpPr>
          <p:nvPr/>
        </p:nvGrpSpPr>
        <p:grpSpPr bwMode="auto">
          <a:xfrm>
            <a:off x="3592513" y="3313113"/>
            <a:ext cx="433387" cy="1174750"/>
            <a:chOff x="3592513" y="3313113"/>
            <a:chExt cx="433388" cy="1174750"/>
          </a:xfrm>
        </p:grpSpPr>
        <p:sp>
          <p:nvSpPr>
            <p:cNvPr id="86081" name="Rectangle 2"/>
            <p:cNvSpPr>
              <a:spLocks noChangeArrowheads="1"/>
            </p:cNvSpPr>
            <p:nvPr/>
          </p:nvSpPr>
          <p:spPr bwMode="auto">
            <a:xfrm>
              <a:off x="3592513" y="3367088"/>
              <a:ext cx="433388" cy="868363"/>
            </a:xfrm>
            <a:prstGeom prst="rect">
              <a:avLst/>
            </a:prstGeom>
            <a:solidFill>
              <a:srgbClr val="0000FF"/>
            </a:solidFill>
            <a:ln w="8001">
              <a:solidFill>
                <a:srgbClr val="000000"/>
              </a:solidFill>
              <a:miter lim="800000"/>
              <a:headEnd/>
              <a:tailEnd/>
            </a:ln>
          </p:spPr>
          <p:txBody>
            <a:bodyPr/>
            <a:lstStyle/>
            <a:p>
              <a:endParaRPr lang="pt-BR"/>
            </a:p>
          </p:txBody>
        </p:sp>
        <p:sp>
          <p:nvSpPr>
            <p:cNvPr id="86082" name="Line 4"/>
            <p:cNvSpPr>
              <a:spLocks noChangeShapeType="1"/>
            </p:cNvSpPr>
            <p:nvPr/>
          </p:nvSpPr>
          <p:spPr bwMode="auto">
            <a:xfrm flipV="1">
              <a:off x="3805238" y="3313113"/>
              <a:ext cx="0" cy="5556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3" name="Line 5"/>
            <p:cNvSpPr>
              <a:spLocks noChangeShapeType="1"/>
            </p:cNvSpPr>
            <p:nvPr/>
          </p:nvSpPr>
          <p:spPr bwMode="auto">
            <a:xfrm>
              <a:off x="3752850" y="3313113"/>
              <a:ext cx="109538"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4" name="Rectangle 31"/>
            <p:cNvSpPr>
              <a:spLocks noChangeArrowheads="1"/>
            </p:cNvSpPr>
            <p:nvPr/>
          </p:nvSpPr>
          <p:spPr bwMode="auto">
            <a:xfrm>
              <a:off x="3629925" y="3409921"/>
              <a:ext cx="37510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chemeClr val="bg1"/>
                  </a:solidFill>
                  <a:latin typeface="Arial Narrow" pitchFamily="34" charset="0"/>
                </a:rPr>
                <a:t>(10)</a:t>
              </a:r>
            </a:p>
          </p:txBody>
        </p:sp>
        <p:sp>
          <p:nvSpPr>
            <p:cNvPr id="86085" name="Rectangle 34"/>
            <p:cNvSpPr>
              <a:spLocks noChangeArrowheads="1"/>
            </p:cNvSpPr>
            <p:nvPr/>
          </p:nvSpPr>
          <p:spPr bwMode="auto">
            <a:xfrm>
              <a:off x="3676650" y="4257675"/>
              <a:ext cx="3048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a:t>
              </a:r>
            </a:p>
          </p:txBody>
        </p:sp>
      </p:grpSp>
      <p:sp>
        <p:nvSpPr>
          <p:cNvPr id="62514" name="Rectangle 34"/>
          <p:cNvSpPr>
            <a:spLocks noChangeArrowheads="1"/>
          </p:cNvSpPr>
          <p:nvPr/>
        </p:nvSpPr>
        <p:spPr bwMode="auto">
          <a:xfrm>
            <a:off x="3441700" y="4456113"/>
            <a:ext cx="7366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pCMBS </a:t>
            </a:r>
          </a:p>
        </p:txBody>
      </p:sp>
      <p:grpSp>
        <p:nvGrpSpPr>
          <p:cNvPr id="4" name="Group 3"/>
          <p:cNvGrpSpPr>
            <a:grpSpLocks/>
          </p:cNvGrpSpPr>
          <p:nvPr/>
        </p:nvGrpSpPr>
        <p:grpSpPr bwMode="auto">
          <a:xfrm>
            <a:off x="5484813" y="2778125"/>
            <a:ext cx="433387" cy="1455738"/>
            <a:chOff x="5484813" y="2778125"/>
            <a:chExt cx="433387" cy="1455738"/>
          </a:xfrm>
        </p:grpSpPr>
        <p:sp>
          <p:nvSpPr>
            <p:cNvPr id="86076" name="Rectangle 22"/>
            <p:cNvSpPr>
              <a:spLocks noChangeArrowheads="1"/>
            </p:cNvSpPr>
            <p:nvPr/>
          </p:nvSpPr>
          <p:spPr bwMode="auto">
            <a:xfrm>
              <a:off x="5484813" y="2816225"/>
              <a:ext cx="433387" cy="1417638"/>
            </a:xfrm>
            <a:prstGeom prst="rect">
              <a:avLst/>
            </a:prstGeom>
            <a:solidFill>
              <a:srgbClr val="008000"/>
            </a:solidFill>
            <a:ln w="8001">
              <a:solidFill>
                <a:srgbClr val="000000"/>
              </a:solidFill>
              <a:miter lim="800000"/>
              <a:headEnd/>
              <a:tailEnd/>
            </a:ln>
          </p:spPr>
          <p:txBody>
            <a:bodyPr/>
            <a:lstStyle/>
            <a:p>
              <a:endParaRPr lang="pt-BR"/>
            </a:p>
          </p:txBody>
        </p:sp>
        <p:grpSp>
          <p:nvGrpSpPr>
            <p:cNvPr id="86077" name="Group 2"/>
            <p:cNvGrpSpPr>
              <a:grpSpLocks/>
            </p:cNvGrpSpPr>
            <p:nvPr/>
          </p:nvGrpSpPr>
          <p:grpSpPr bwMode="auto">
            <a:xfrm>
              <a:off x="5516563" y="2778125"/>
              <a:ext cx="344487" cy="388938"/>
              <a:chOff x="5516563" y="2778125"/>
              <a:chExt cx="344487" cy="388938"/>
            </a:xfrm>
          </p:grpSpPr>
          <p:sp>
            <p:nvSpPr>
              <p:cNvPr id="86078" name="Line 24"/>
              <p:cNvSpPr>
                <a:spLocks noChangeShapeType="1"/>
              </p:cNvSpPr>
              <p:nvPr/>
            </p:nvSpPr>
            <p:spPr bwMode="auto">
              <a:xfrm flipV="1">
                <a:off x="5691188" y="2782888"/>
                <a:ext cx="0" cy="28575"/>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9" name="Line 25"/>
              <p:cNvSpPr>
                <a:spLocks noChangeShapeType="1"/>
              </p:cNvSpPr>
              <p:nvPr/>
            </p:nvSpPr>
            <p:spPr bwMode="auto">
              <a:xfrm>
                <a:off x="5635625" y="2778125"/>
                <a:ext cx="109538"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0" name="Rectangle 33"/>
              <p:cNvSpPr>
                <a:spLocks noChangeArrowheads="1"/>
              </p:cNvSpPr>
              <p:nvPr/>
            </p:nvSpPr>
            <p:spPr bwMode="auto">
              <a:xfrm>
                <a:off x="5516563" y="2859088"/>
                <a:ext cx="344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000">
                    <a:solidFill>
                      <a:schemeClr val="bg1"/>
                    </a:solidFill>
                    <a:latin typeface="Arial Narrow" pitchFamily="34" charset="0"/>
                  </a:rPr>
                  <a:t>(7)</a:t>
                </a:r>
              </a:p>
            </p:txBody>
          </p:sp>
        </p:grpSp>
      </p:grpSp>
      <p:grpSp>
        <p:nvGrpSpPr>
          <p:cNvPr id="13" name="Group 12"/>
          <p:cNvGrpSpPr>
            <a:grpSpLocks/>
          </p:cNvGrpSpPr>
          <p:nvPr/>
        </p:nvGrpSpPr>
        <p:grpSpPr bwMode="auto">
          <a:xfrm>
            <a:off x="5453063" y="4257675"/>
            <a:ext cx="592137" cy="428625"/>
            <a:chOff x="5414963" y="4257675"/>
            <a:chExt cx="592137" cy="428626"/>
          </a:xfrm>
        </p:grpSpPr>
        <p:sp>
          <p:nvSpPr>
            <p:cNvPr id="86074" name="Rectangle 34"/>
            <p:cNvSpPr>
              <a:spLocks noChangeArrowheads="1"/>
            </p:cNvSpPr>
            <p:nvPr/>
          </p:nvSpPr>
          <p:spPr bwMode="auto">
            <a:xfrm>
              <a:off x="5414963" y="4456113"/>
              <a:ext cx="5921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DIDS </a:t>
              </a:r>
            </a:p>
          </p:txBody>
        </p:sp>
        <p:sp>
          <p:nvSpPr>
            <p:cNvPr id="86075" name="Rectangle 34"/>
            <p:cNvSpPr>
              <a:spLocks noChangeArrowheads="1"/>
            </p:cNvSpPr>
            <p:nvPr/>
          </p:nvSpPr>
          <p:spPr bwMode="auto">
            <a:xfrm>
              <a:off x="5535295" y="4257675"/>
              <a:ext cx="3048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a:t>
              </a:r>
            </a:p>
          </p:txBody>
        </p:sp>
      </p:grpSp>
      <p:grpSp>
        <p:nvGrpSpPr>
          <p:cNvPr id="16" name="Group 15"/>
          <p:cNvGrpSpPr>
            <a:grpSpLocks/>
          </p:cNvGrpSpPr>
          <p:nvPr/>
        </p:nvGrpSpPr>
        <p:grpSpPr bwMode="auto">
          <a:xfrm>
            <a:off x="6475413" y="3719513"/>
            <a:ext cx="433387" cy="514350"/>
            <a:chOff x="6475413" y="3719513"/>
            <a:chExt cx="433388" cy="514350"/>
          </a:xfrm>
        </p:grpSpPr>
        <p:sp>
          <p:nvSpPr>
            <p:cNvPr id="86070" name="Rectangle 37"/>
            <p:cNvSpPr>
              <a:spLocks noChangeArrowheads="1"/>
            </p:cNvSpPr>
            <p:nvPr/>
          </p:nvSpPr>
          <p:spPr bwMode="auto">
            <a:xfrm>
              <a:off x="6475413" y="3759200"/>
              <a:ext cx="433388" cy="474663"/>
            </a:xfrm>
            <a:prstGeom prst="rect">
              <a:avLst/>
            </a:prstGeom>
            <a:solidFill>
              <a:srgbClr val="990033"/>
            </a:solidFill>
            <a:ln w="8001">
              <a:solidFill>
                <a:srgbClr val="000000"/>
              </a:solidFill>
              <a:miter lim="800000"/>
              <a:headEnd/>
              <a:tailEnd/>
            </a:ln>
          </p:spPr>
          <p:txBody>
            <a:bodyPr/>
            <a:lstStyle/>
            <a:p>
              <a:endParaRPr lang="pt-BR"/>
            </a:p>
          </p:txBody>
        </p:sp>
        <p:sp>
          <p:nvSpPr>
            <p:cNvPr id="86071" name="Line 39"/>
            <p:cNvSpPr>
              <a:spLocks noChangeShapeType="1"/>
            </p:cNvSpPr>
            <p:nvPr/>
          </p:nvSpPr>
          <p:spPr bwMode="auto">
            <a:xfrm flipV="1">
              <a:off x="6678613" y="3725863"/>
              <a:ext cx="0" cy="3016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2" name="Line 40"/>
            <p:cNvSpPr>
              <a:spLocks noChangeShapeType="1"/>
            </p:cNvSpPr>
            <p:nvPr/>
          </p:nvSpPr>
          <p:spPr bwMode="auto">
            <a:xfrm>
              <a:off x="6626225" y="3719513"/>
              <a:ext cx="109538"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3" name="Rectangle 41"/>
            <p:cNvSpPr>
              <a:spLocks noChangeArrowheads="1"/>
            </p:cNvSpPr>
            <p:nvPr/>
          </p:nvSpPr>
          <p:spPr bwMode="auto">
            <a:xfrm>
              <a:off x="6559422" y="3797938"/>
              <a:ext cx="25808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chemeClr val="bg1"/>
                  </a:solidFill>
                  <a:latin typeface="Arial Narrow" pitchFamily="34" charset="0"/>
                </a:rPr>
                <a:t>(3)</a:t>
              </a:r>
            </a:p>
          </p:txBody>
        </p:sp>
      </p:grpSp>
      <p:grpSp>
        <p:nvGrpSpPr>
          <p:cNvPr id="15" name="Group 14"/>
          <p:cNvGrpSpPr>
            <a:grpSpLocks/>
          </p:cNvGrpSpPr>
          <p:nvPr/>
        </p:nvGrpSpPr>
        <p:grpSpPr bwMode="auto">
          <a:xfrm>
            <a:off x="6165850" y="4257675"/>
            <a:ext cx="1100138" cy="725488"/>
            <a:chOff x="6165850" y="4257675"/>
            <a:chExt cx="1100138" cy="725488"/>
          </a:xfrm>
        </p:grpSpPr>
        <p:sp>
          <p:nvSpPr>
            <p:cNvPr id="86067" name="Rectangle 34"/>
            <p:cNvSpPr>
              <a:spLocks noChangeArrowheads="1"/>
            </p:cNvSpPr>
            <p:nvPr/>
          </p:nvSpPr>
          <p:spPr bwMode="auto">
            <a:xfrm>
              <a:off x="6545263" y="4257675"/>
              <a:ext cx="3048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a:t>
              </a:r>
            </a:p>
          </p:txBody>
        </p:sp>
        <p:sp>
          <p:nvSpPr>
            <p:cNvPr id="86068" name="Rectangle 34"/>
            <p:cNvSpPr>
              <a:spLocks noChangeArrowheads="1"/>
            </p:cNvSpPr>
            <p:nvPr/>
          </p:nvSpPr>
          <p:spPr bwMode="auto">
            <a:xfrm>
              <a:off x="6365875" y="4456113"/>
              <a:ext cx="7366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pCMBS </a:t>
              </a:r>
            </a:p>
          </p:txBody>
        </p:sp>
        <p:sp>
          <p:nvSpPr>
            <p:cNvPr id="86069" name="Rectangle 34"/>
            <p:cNvSpPr>
              <a:spLocks noChangeArrowheads="1"/>
            </p:cNvSpPr>
            <p:nvPr/>
          </p:nvSpPr>
          <p:spPr bwMode="auto">
            <a:xfrm>
              <a:off x="6165850" y="4754563"/>
              <a:ext cx="11001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 Phloretin </a:t>
              </a:r>
            </a:p>
          </p:txBody>
        </p:sp>
      </p:grpSp>
      <p:grpSp>
        <p:nvGrpSpPr>
          <p:cNvPr id="10" name="Group 9"/>
          <p:cNvGrpSpPr>
            <a:grpSpLocks/>
          </p:cNvGrpSpPr>
          <p:nvPr/>
        </p:nvGrpSpPr>
        <p:grpSpPr bwMode="auto">
          <a:xfrm>
            <a:off x="4519613" y="3113088"/>
            <a:ext cx="434975" cy="1117600"/>
            <a:chOff x="4519613" y="3113088"/>
            <a:chExt cx="434975" cy="1117600"/>
          </a:xfrm>
        </p:grpSpPr>
        <p:sp>
          <p:nvSpPr>
            <p:cNvPr id="86063" name="Rectangle 18"/>
            <p:cNvSpPr>
              <a:spLocks noChangeArrowheads="1"/>
            </p:cNvSpPr>
            <p:nvPr/>
          </p:nvSpPr>
          <p:spPr bwMode="auto">
            <a:xfrm>
              <a:off x="4519613" y="3197225"/>
              <a:ext cx="434975" cy="1033463"/>
            </a:xfrm>
            <a:prstGeom prst="rect">
              <a:avLst/>
            </a:prstGeom>
            <a:solidFill>
              <a:srgbClr val="CC0000"/>
            </a:solidFill>
            <a:ln w="8001">
              <a:solidFill>
                <a:srgbClr val="000000"/>
              </a:solidFill>
              <a:miter lim="800000"/>
              <a:headEnd/>
              <a:tailEnd/>
            </a:ln>
          </p:spPr>
          <p:txBody>
            <a:bodyPr/>
            <a:lstStyle/>
            <a:p>
              <a:endParaRPr lang="pt-BR"/>
            </a:p>
          </p:txBody>
        </p:sp>
        <p:sp>
          <p:nvSpPr>
            <p:cNvPr id="86064" name="Line 20"/>
            <p:cNvSpPr>
              <a:spLocks noChangeShapeType="1"/>
            </p:cNvSpPr>
            <p:nvPr/>
          </p:nvSpPr>
          <p:spPr bwMode="auto">
            <a:xfrm flipV="1">
              <a:off x="4722813" y="3117850"/>
              <a:ext cx="0" cy="7461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5" name="Line 21"/>
            <p:cNvSpPr>
              <a:spLocks noChangeShapeType="1"/>
            </p:cNvSpPr>
            <p:nvPr/>
          </p:nvSpPr>
          <p:spPr bwMode="auto">
            <a:xfrm>
              <a:off x="4670425" y="3113088"/>
              <a:ext cx="109537"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6" name="Rectangle 32"/>
            <p:cNvSpPr>
              <a:spLocks noChangeArrowheads="1"/>
            </p:cNvSpPr>
            <p:nvPr/>
          </p:nvSpPr>
          <p:spPr bwMode="auto">
            <a:xfrm>
              <a:off x="4599030" y="3231994"/>
              <a:ext cx="25808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chemeClr val="bg1"/>
                  </a:solidFill>
                  <a:latin typeface="Arial Narrow" pitchFamily="34" charset="0"/>
                </a:rPr>
                <a:t>(8)</a:t>
              </a:r>
            </a:p>
          </p:txBody>
        </p:sp>
      </p:grpSp>
      <p:grpSp>
        <p:nvGrpSpPr>
          <p:cNvPr id="9" name="Group 8"/>
          <p:cNvGrpSpPr>
            <a:grpSpLocks/>
          </p:cNvGrpSpPr>
          <p:nvPr/>
        </p:nvGrpSpPr>
        <p:grpSpPr bwMode="auto">
          <a:xfrm>
            <a:off x="4244975" y="4257675"/>
            <a:ext cx="973138" cy="458788"/>
            <a:chOff x="4244341" y="4257675"/>
            <a:chExt cx="974090" cy="457998"/>
          </a:xfrm>
        </p:grpSpPr>
        <p:sp>
          <p:nvSpPr>
            <p:cNvPr id="86061" name="Rectangle 34"/>
            <p:cNvSpPr>
              <a:spLocks noChangeArrowheads="1"/>
            </p:cNvSpPr>
            <p:nvPr/>
          </p:nvSpPr>
          <p:spPr bwMode="auto">
            <a:xfrm>
              <a:off x="4581525" y="4257675"/>
              <a:ext cx="3048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a:t>
              </a:r>
            </a:p>
          </p:txBody>
        </p:sp>
        <p:sp>
          <p:nvSpPr>
            <p:cNvPr id="86062" name="Rectangle 34"/>
            <p:cNvSpPr>
              <a:spLocks noChangeArrowheads="1"/>
            </p:cNvSpPr>
            <p:nvPr/>
          </p:nvSpPr>
          <p:spPr bwMode="auto">
            <a:xfrm>
              <a:off x="4244341" y="4484841"/>
              <a:ext cx="97409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p>
              <a:pPr algn="ctr" defTabSz="911225">
                <a:lnSpc>
                  <a:spcPts val="1800"/>
                </a:lnSpc>
              </a:pPr>
              <a:r>
                <a:rPr lang="en-US" sz="2000">
                  <a:solidFill>
                    <a:srgbClr val="000000"/>
                  </a:solidFill>
                  <a:latin typeface="Arial Narrow" pitchFamily="34" charset="0"/>
                </a:rPr>
                <a:t>Phloretin</a:t>
              </a:r>
            </a:p>
          </p:txBody>
        </p:sp>
      </p:grpSp>
      <p:grpSp>
        <p:nvGrpSpPr>
          <p:cNvPr id="86030" name="Group 6"/>
          <p:cNvGrpSpPr>
            <a:grpSpLocks/>
          </p:cNvGrpSpPr>
          <p:nvPr/>
        </p:nvGrpSpPr>
        <p:grpSpPr bwMode="auto">
          <a:xfrm>
            <a:off x="2290763" y="2452688"/>
            <a:ext cx="92075" cy="1774825"/>
            <a:chOff x="1992" y="1378"/>
            <a:chExt cx="34" cy="1118"/>
          </a:xfrm>
        </p:grpSpPr>
        <p:sp>
          <p:nvSpPr>
            <p:cNvPr id="86055" name="Line 7"/>
            <p:cNvSpPr>
              <a:spLocks noChangeShapeType="1"/>
            </p:cNvSpPr>
            <p:nvPr/>
          </p:nvSpPr>
          <p:spPr bwMode="auto">
            <a:xfrm>
              <a:off x="1992" y="1378"/>
              <a:ext cx="0" cy="111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6" name="Line 8"/>
            <p:cNvSpPr>
              <a:spLocks noChangeShapeType="1"/>
            </p:cNvSpPr>
            <p:nvPr/>
          </p:nvSpPr>
          <p:spPr bwMode="auto">
            <a:xfrm>
              <a:off x="1992" y="2496"/>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7" name="Line 9"/>
            <p:cNvSpPr>
              <a:spLocks noChangeShapeType="1"/>
            </p:cNvSpPr>
            <p:nvPr/>
          </p:nvSpPr>
          <p:spPr bwMode="auto">
            <a:xfrm>
              <a:off x="1992" y="2218"/>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8" name="Line 10"/>
            <p:cNvSpPr>
              <a:spLocks noChangeShapeType="1"/>
            </p:cNvSpPr>
            <p:nvPr/>
          </p:nvSpPr>
          <p:spPr bwMode="auto">
            <a:xfrm>
              <a:off x="1992" y="1939"/>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9" name="Line 11"/>
            <p:cNvSpPr>
              <a:spLocks noChangeShapeType="1"/>
            </p:cNvSpPr>
            <p:nvPr/>
          </p:nvSpPr>
          <p:spPr bwMode="auto">
            <a:xfrm>
              <a:off x="1992" y="1656"/>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0" name="Line 12"/>
            <p:cNvSpPr>
              <a:spLocks noChangeShapeType="1"/>
            </p:cNvSpPr>
            <p:nvPr/>
          </p:nvSpPr>
          <p:spPr bwMode="auto">
            <a:xfrm>
              <a:off x="1992" y="1378"/>
              <a:ext cx="3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6031" name="Rectangle 13"/>
          <p:cNvSpPr>
            <a:spLocks noChangeArrowheads="1"/>
          </p:cNvSpPr>
          <p:nvPr/>
        </p:nvSpPr>
        <p:spPr bwMode="auto">
          <a:xfrm>
            <a:off x="1803400" y="4068763"/>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a:t>
            </a:r>
            <a:endParaRPr lang="en-US" sz="2000">
              <a:latin typeface="Arial Narrow" pitchFamily="34" charset="0"/>
            </a:endParaRPr>
          </a:p>
        </p:txBody>
      </p:sp>
      <p:sp>
        <p:nvSpPr>
          <p:cNvPr id="86032" name="Rectangle 14"/>
          <p:cNvSpPr>
            <a:spLocks noChangeArrowheads="1"/>
          </p:cNvSpPr>
          <p:nvPr/>
        </p:nvSpPr>
        <p:spPr bwMode="auto">
          <a:xfrm>
            <a:off x="1803400" y="3625850"/>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0.25</a:t>
            </a:r>
            <a:endParaRPr lang="en-US" sz="2000">
              <a:latin typeface="Arial Narrow" pitchFamily="34" charset="0"/>
            </a:endParaRPr>
          </a:p>
        </p:txBody>
      </p:sp>
      <p:sp>
        <p:nvSpPr>
          <p:cNvPr id="86033" name="Rectangle 15"/>
          <p:cNvSpPr>
            <a:spLocks noChangeArrowheads="1"/>
          </p:cNvSpPr>
          <p:nvPr/>
        </p:nvSpPr>
        <p:spPr bwMode="auto">
          <a:xfrm>
            <a:off x="1803400" y="3184525"/>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0.50</a:t>
            </a:r>
            <a:endParaRPr lang="en-US" sz="2000">
              <a:latin typeface="Arial Narrow" pitchFamily="34" charset="0"/>
            </a:endParaRPr>
          </a:p>
        </p:txBody>
      </p:sp>
      <p:sp>
        <p:nvSpPr>
          <p:cNvPr id="86034" name="Rectangle 16"/>
          <p:cNvSpPr>
            <a:spLocks noChangeArrowheads="1"/>
          </p:cNvSpPr>
          <p:nvPr/>
        </p:nvSpPr>
        <p:spPr bwMode="auto">
          <a:xfrm>
            <a:off x="1803400" y="2733675"/>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0.75</a:t>
            </a:r>
            <a:endParaRPr lang="en-US" sz="2000">
              <a:latin typeface="Arial Narrow" pitchFamily="34" charset="0"/>
            </a:endParaRPr>
          </a:p>
        </p:txBody>
      </p:sp>
      <p:sp>
        <p:nvSpPr>
          <p:cNvPr id="86035" name="Rectangle 17"/>
          <p:cNvSpPr>
            <a:spLocks noChangeArrowheads="1"/>
          </p:cNvSpPr>
          <p:nvPr/>
        </p:nvSpPr>
        <p:spPr bwMode="auto">
          <a:xfrm>
            <a:off x="1787525" y="2330450"/>
            <a:ext cx="4048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1.00</a:t>
            </a:r>
            <a:endParaRPr lang="en-US" sz="2000">
              <a:latin typeface="Arial Narrow" pitchFamily="34" charset="0"/>
            </a:endParaRPr>
          </a:p>
        </p:txBody>
      </p:sp>
      <p:sp>
        <p:nvSpPr>
          <p:cNvPr id="86036" name="Rectangle 47"/>
          <p:cNvSpPr>
            <a:spLocks noChangeArrowheads="1"/>
          </p:cNvSpPr>
          <p:nvPr/>
        </p:nvSpPr>
        <p:spPr bwMode="auto">
          <a:xfrm rot="-5400000">
            <a:off x="705644" y="3172619"/>
            <a:ext cx="161607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chemeClr val="tx1"/>
                </a:solidFill>
                <a:latin typeface="Arial Narrow" pitchFamily="34" charset="0"/>
              </a:rPr>
              <a:t>Relative O</a:t>
            </a:r>
            <a:r>
              <a:rPr lang="en-US" sz="2000" baseline="-25000">
                <a:solidFill>
                  <a:schemeClr val="tx1"/>
                </a:solidFill>
                <a:latin typeface="Arial Narrow" pitchFamily="34" charset="0"/>
              </a:rPr>
              <a:t>2</a:t>
            </a:r>
            <a:r>
              <a:rPr lang="en-US" sz="2000">
                <a:solidFill>
                  <a:schemeClr val="tx1"/>
                </a:solidFill>
                <a:latin typeface="Arial Narrow" pitchFamily="34" charset="0"/>
              </a:rPr>
              <a:t> efflux</a:t>
            </a:r>
          </a:p>
        </p:txBody>
      </p:sp>
      <p:sp>
        <p:nvSpPr>
          <p:cNvPr id="86037" name="Line 64"/>
          <p:cNvSpPr>
            <a:spLocks noChangeShapeType="1"/>
          </p:cNvSpPr>
          <p:nvPr/>
        </p:nvSpPr>
        <p:spPr bwMode="auto">
          <a:xfrm>
            <a:off x="2505075" y="4233863"/>
            <a:ext cx="45323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8" name="Text Box 169"/>
          <p:cNvSpPr txBox="1">
            <a:spLocks noChangeArrowheads="1"/>
          </p:cNvSpPr>
          <p:nvPr/>
        </p:nvSpPr>
        <p:spPr bwMode="auto">
          <a:xfrm>
            <a:off x="7008813" y="6454775"/>
            <a:ext cx="2070100" cy="336550"/>
          </a:xfrm>
          <a:prstGeom prst="rect">
            <a:avLst/>
          </a:prstGeom>
          <a:noFill/>
          <a:ln>
            <a:noFill/>
          </a:ln>
          <a:effectLst/>
          <a:extLst>
            <a:ext uri="{909E8E84-426E-40DD-AFC4-6F175D3DCCD1}">
              <a14:hiddenFill xmlns:a14="http://schemas.microsoft.com/office/drawing/2010/main">
                <a:solidFill>
                  <a:srgbClr val="33CC33"/>
                </a:solidFill>
              </a14:hiddenFill>
            </a:ext>
            <a:ext uri="{91240B29-F687-4F45-9708-019B960494DF}">
              <a14:hiddenLine xmlns:a14="http://schemas.microsoft.com/office/drawing/2010/main" w="11176"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pt-BR" sz="1600">
                <a:latin typeface="Arial Narrow" pitchFamily="34" charset="0"/>
                <a:ea typeface="Arial Unicode MS" pitchFamily="34" charset="-128"/>
                <a:cs typeface="Arial Unicode MS" pitchFamily="34" charset="-128"/>
              </a:rPr>
              <a:t>Geyer RR &amp; Boron WF.</a:t>
            </a:r>
            <a:endParaRPr lang="en-US" sz="1600">
              <a:latin typeface="Arial Narrow" pitchFamily="34" charset="0"/>
              <a:ea typeface="Arial Unicode MS" pitchFamily="34" charset="-128"/>
              <a:cs typeface="Arial Unicode MS" pitchFamily="34" charset="-128"/>
            </a:endParaRPr>
          </a:p>
        </p:txBody>
      </p:sp>
      <p:grpSp>
        <p:nvGrpSpPr>
          <p:cNvPr id="8" name="Group 7"/>
          <p:cNvGrpSpPr>
            <a:grpSpLocks/>
          </p:cNvGrpSpPr>
          <p:nvPr/>
        </p:nvGrpSpPr>
        <p:grpSpPr bwMode="auto">
          <a:xfrm>
            <a:off x="3573463" y="2492375"/>
            <a:ext cx="466725" cy="849313"/>
            <a:chOff x="3573463" y="2492375"/>
            <a:chExt cx="466289" cy="849313"/>
          </a:xfrm>
        </p:grpSpPr>
        <p:sp>
          <p:nvSpPr>
            <p:cNvPr id="86053" name="Line 157"/>
            <p:cNvSpPr>
              <a:spLocks noChangeShapeType="1"/>
            </p:cNvSpPr>
            <p:nvPr/>
          </p:nvSpPr>
          <p:spPr bwMode="auto">
            <a:xfrm>
              <a:off x="3573463" y="2492375"/>
              <a:ext cx="0" cy="849313"/>
            </a:xfrm>
            <a:prstGeom prst="line">
              <a:avLst/>
            </a:prstGeom>
            <a:noFill/>
            <a:ln w="3175">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6054" name="Rectangle 31"/>
            <p:cNvSpPr>
              <a:spLocks noChangeArrowheads="1"/>
            </p:cNvSpPr>
            <p:nvPr/>
          </p:nvSpPr>
          <p:spPr bwMode="auto">
            <a:xfrm>
              <a:off x="3618162" y="2770866"/>
              <a:ext cx="4215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rgbClr val="FF0000"/>
                  </a:solidFill>
                  <a:latin typeface="Arial Narrow" pitchFamily="34" charset="0"/>
                </a:rPr>
                <a:t>50%</a:t>
              </a:r>
            </a:p>
          </p:txBody>
        </p:sp>
      </p:grpSp>
      <p:grpSp>
        <p:nvGrpSpPr>
          <p:cNvPr id="11" name="Group 10"/>
          <p:cNvGrpSpPr>
            <a:grpSpLocks/>
          </p:cNvGrpSpPr>
          <p:nvPr/>
        </p:nvGrpSpPr>
        <p:grpSpPr bwMode="auto">
          <a:xfrm>
            <a:off x="4502150" y="2493963"/>
            <a:ext cx="461963" cy="673100"/>
            <a:chOff x="4498975" y="2493963"/>
            <a:chExt cx="461580" cy="673100"/>
          </a:xfrm>
        </p:grpSpPr>
        <p:sp>
          <p:nvSpPr>
            <p:cNvPr id="86051" name="Line 159"/>
            <p:cNvSpPr>
              <a:spLocks noChangeShapeType="1"/>
            </p:cNvSpPr>
            <p:nvPr/>
          </p:nvSpPr>
          <p:spPr bwMode="auto">
            <a:xfrm>
              <a:off x="4498975" y="2493963"/>
              <a:ext cx="0" cy="673100"/>
            </a:xfrm>
            <a:prstGeom prst="line">
              <a:avLst/>
            </a:prstGeom>
            <a:noFill/>
            <a:ln w="3175">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6052" name="Rectangle 31"/>
            <p:cNvSpPr>
              <a:spLocks noChangeArrowheads="1"/>
            </p:cNvSpPr>
            <p:nvPr/>
          </p:nvSpPr>
          <p:spPr bwMode="auto">
            <a:xfrm>
              <a:off x="4538965" y="2715797"/>
              <a:ext cx="4215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rgbClr val="FF0000"/>
                  </a:solidFill>
                  <a:latin typeface="Arial Narrow" pitchFamily="34" charset="0"/>
                </a:rPr>
                <a:t>40%</a:t>
              </a:r>
            </a:p>
          </p:txBody>
        </p:sp>
      </p:grpSp>
      <p:grpSp>
        <p:nvGrpSpPr>
          <p:cNvPr id="14" name="Group 13"/>
          <p:cNvGrpSpPr>
            <a:grpSpLocks/>
          </p:cNvGrpSpPr>
          <p:nvPr/>
        </p:nvGrpSpPr>
        <p:grpSpPr bwMode="auto">
          <a:xfrm>
            <a:off x="5464175" y="2495550"/>
            <a:ext cx="504825" cy="311150"/>
            <a:chOff x="5434013" y="2495550"/>
            <a:chExt cx="504092" cy="311590"/>
          </a:xfrm>
        </p:grpSpPr>
        <p:sp>
          <p:nvSpPr>
            <p:cNvPr id="86049" name="Line 166"/>
            <p:cNvSpPr>
              <a:spLocks noChangeShapeType="1"/>
            </p:cNvSpPr>
            <p:nvPr/>
          </p:nvSpPr>
          <p:spPr bwMode="auto">
            <a:xfrm>
              <a:off x="5434013" y="2495550"/>
              <a:ext cx="0" cy="309563"/>
            </a:xfrm>
            <a:prstGeom prst="line">
              <a:avLst/>
            </a:prstGeom>
            <a:noFill/>
            <a:ln w="3175">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6050" name="Rectangle 31"/>
            <p:cNvSpPr>
              <a:spLocks noChangeArrowheads="1"/>
            </p:cNvSpPr>
            <p:nvPr/>
          </p:nvSpPr>
          <p:spPr bwMode="auto">
            <a:xfrm>
              <a:off x="5516515" y="2499363"/>
              <a:ext cx="4215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rgbClr val="FF0000"/>
                  </a:solidFill>
                  <a:latin typeface="Arial Narrow" pitchFamily="34" charset="0"/>
                </a:rPr>
                <a:t>20%</a:t>
              </a:r>
            </a:p>
          </p:txBody>
        </p:sp>
      </p:grpSp>
      <p:grpSp>
        <p:nvGrpSpPr>
          <p:cNvPr id="17" name="Group 16"/>
          <p:cNvGrpSpPr>
            <a:grpSpLocks/>
          </p:cNvGrpSpPr>
          <p:nvPr/>
        </p:nvGrpSpPr>
        <p:grpSpPr bwMode="auto">
          <a:xfrm>
            <a:off x="6461125" y="2495550"/>
            <a:ext cx="466725" cy="1222375"/>
            <a:chOff x="6450013" y="2495550"/>
            <a:chExt cx="467409" cy="1222375"/>
          </a:xfrm>
        </p:grpSpPr>
        <p:sp>
          <p:nvSpPr>
            <p:cNvPr id="86047" name="Line 165"/>
            <p:cNvSpPr>
              <a:spLocks noChangeShapeType="1"/>
            </p:cNvSpPr>
            <p:nvPr/>
          </p:nvSpPr>
          <p:spPr bwMode="auto">
            <a:xfrm>
              <a:off x="6450013" y="2495550"/>
              <a:ext cx="0" cy="1222375"/>
            </a:xfrm>
            <a:prstGeom prst="line">
              <a:avLst/>
            </a:prstGeom>
            <a:noFill/>
            <a:ln w="3175">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6048" name="Rectangle 31"/>
            <p:cNvSpPr>
              <a:spLocks noChangeArrowheads="1"/>
            </p:cNvSpPr>
            <p:nvPr/>
          </p:nvSpPr>
          <p:spPr bwMode="auto">
            <a:xfrm>
              <a:off x="6495832" y="2974492"/>
              <a:ext cx="4215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2000">
                  <a:solidFill>
                    <a:srgbClr val="FF0000"/>
                  </a:solidFill>
                  <a:latin typeface="Arial Narrow" pitchFamily="34" charset="0"/>
                </a:rPr>
                <a:t>75%</a:t>
              </a:r>
            </a:p>
          </p:txBody>
        </p:sp>
      </p:grpSp>
      <p:sp>
        <p:nvSpPr>
          <p:cNvPr id="84" name="Rectangle 40"/>
          <p:cNvSpPr>
            <a:spLocks noChangeArrowheads="1"/>
          </p:cNvSpPr>
          <p:nvPr/>
        </p:nvSpPr>
        <p:spPr bwMode="auto">
          <a:xfrm>
            <a:off x="3589338" y="2082800"/>
            <a:ext cx="19177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sz="1800" i="1">
                <a:solidFill>
                  <a:srgbClr val="000000"/>
                </a:solidFill>
                <a:latin typeface="Arial Narrow" pitchFamily="34" charset="0"/>
              </a:rPr>
              <a:t>All P </a:t>
            </a:r>
            <a:r>
              <a:rPr lang="en-US" sz="1800" i="1">
                <a:solidFill>
                  <a:srgbClr val="000000"/>
                </a:solidFill>
                <a:latin typeface="Arial Narrow" pitchFamily="34" charset="0"/>
                <a:sym typeface="Symbol" pitchFamily="18" charset="2"/>
              </a:rPr>
              <a:t> </a:t>
            </a:r>
            <a:r>
              <a:rPr lang="en-US" sz="1800" i="1">
                <a:solidFill>
                  <a:srgbClr val="000000"/>
                </a:solidFill>
                <a:latin typeface="Arial Narrow" pitchFamily="34" charset="0"/>
              </a:rPr>
              <a:t>10</a:t>
            </a:r>
            <a:r>
              <a:rPr lang="en-US" sz="1800" i="1" baseline="30000">
                <a:solidFill>
                  <a:srgbClr val="000000"/>
                </a:solidFill>
                <a:latin typeface="Arial Narrow" pitchFamily="34" charset="0"/>
              </a:rPr>
              <a:t>-4  </a:t>
            </a:r>
            <a:r>
              <a:rPr lang="en-US" sz="1800" i="1">
                <a:solidFill>
                  <a:srgbClr val="000000"/>
                </a:solidFill>
                <a:latin typeface="Arial Narrow" pitchFamily="34" charset="0"/>
              </a:rPr>
              <a:t>vs Control</a:t>
            </a:r>
            <a:endParaRPr lang="en-US" sz="1800" i="1" baseline="30000">
              <a:latin typeface="Arial Narrow" pitchFamily="34" charset="0"/>
            </a:endParaRPr>
          </a:p>
        </p:txBody>
      </p:sp>
      <p:grpSp>
        <p:nvGrpSpPr>
          <p:cNvPr id="86044" name="Group 3"/>
          <p:cNvGrpSpPr>
            <a:grpSpLocks/>
          </p:cNvGrpSpPr>
          <p:nvPr/>
        </p:nvGrpSpPr>
        <p:grpSpPr bwMode="auto">
          <a:xfrm>
            <a:off x="2273300" y="1200150"/>
            <a:ext cx="4565650" cy="0"/>
            <a:chOff x="0" y="672"/>
            <a:chExt cx="2876" cy="0"/>
          </a:xfrm>
        </p:grpSpPr>
        <p:sp>
          <p:nvSpPr>
            <p:cNvPr id="86045"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46"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2512"/>
                                        </p:tgtEl>
                                        <p:attrNameLst>
                                          <p:attrName>style.visibility</p:attrName>
                                        </p:attrNameLst>
                                      </p:cBhvr>
                                      <p:to>
                                        <p:strVal val="visible"/>
                                      </p:to>
                                    </p:set>
                                    <p:animEffect transition="in" filter="fade">
                                      <p:cBhvr>
                                        <p:cTn id="7" dur="500"/>
                                        <p:tgtEl>
                                          <p:spTgt spid="625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2514"/>
                                        </p:tgtEl>
                                        <p:attrNameLst>
                                          <p:attrName>style.visibility</p:attrName>
                                        </p:attrNameLst>
                                      </p:cBhvr>
                                      <p:to>
                                        <p:strVal val="visible"/>
                                      </p:to>
                                    </p:set>
                                    <p:animEffect transition="in" filter="fade">
                                      <p:cBhvr>
                                        <p:cTn id="17" dur="500"/>
                                        <p:tgtEl>
                                          <p:spTgt spid="6251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down)">
                                      <p:cBhvr>
                                        <p:cTn id="22" dur="500"/>
                                        <p:tgtEl>
                                          <p:spTgt spid="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95390"/>
                                        </p:tgtEl>
                                        <p:attrNameLst>
                                          <p:attrName>style.visibility</p:attrName>
                                        </p:attrNameLst>
                                      </p:cBhvr>
                                      <p:to>
                                        <p:strVal val="visible"/>
                                      </p:to>
                                    </p:set>
                                    <p:animEffect transition="in" filter="wipe(left)">
                                      <p:cBhvr>
                                        <p:cTn id="27" dur="500"/>
                                        <p:tgtEl>
                                          <p:spTgt spid="9539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4"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down)">
                                      <p:cBhvr>
                                        <p:cTn id="42" dur="500"/>
                                        <p:tgtEl>
                                          <p:spTgt spid="1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fade">
                                      <p:cBhvr>
                                        <p:cTn id="47" dur="500"/>
                                        <p:tgtEl>
                                          <p:spTgt spid="1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4" fill="hold" nodeType="click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wipe(down)">
                                      <p:cBhvr>
                                        <p:cTn id="57" dur="500"/>
                                        <p:tgtEl>
                                          <p:spTgt spid="4"/>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500"/>
                                        <p:tgtEl>
                                          <p:spTgt spid="14"/>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4" fill="hold" nodeType="click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wipe(down)">
                                      <p:cBhvr>
                                        <p:cTn id="72" dur="500"/>
                                        <p:tgtEl>
                                          <p:spTgt spid="1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fade">
                                      <p:cBhvr>
                                        <p:cTn id="77" dur="500"/>
                                        <p:tgtEl>
                                          <p:spTgt spid="17"/>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84"/>
                                        </p:tgtEl>
                                        <p:attrNameLst>
                                          <p:attrName>style.visibility</p:attrName>
                                        </p:attrNameLst>
                                      </p:cBhvr>
                                      <p:to>
                                        <p:strVal val="visible"/>
                                      </p:to>
                                    </p:set>
                                    <p:animEffect transition="in" filter="fade">
                                      <p:cBhvr>
                                        <p:cTn id="8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390" grpId="0" animBg="1"/>
      <p:bldP spid="62512" grpId="0"/>
      <p:bldP spid="62514" grpId="0"/>
      <p:bldP spid="84"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Conclusions</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87043" name="Group 3"/>
          <p:cNvGrpSpPr>
            <a:grpSpLocks/>
          </p:cNvGrpSpPr>
          <p:nvPr/>
        </p:nvGrpSpPr>
        <p:grpSpPr bwMode="auto">
          <a:xfrm>
            <a:off x="2273300" y="1200150"/>
            <a:ext cx="4565650" cy="0"/>
            <a:chOff x="0" y="672"/>
            <a:chExt cx="2876" cy="0"/>
          </a:xfrm>
        </p:grpSpPr>
        <p:sp>
          <p:nvSpPr>
            <p:cNvPr id="87048"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49"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3174" name="Rectangle 6"/>
          <p:cNvSpPr>
            <a:spLocks noChangeArrowheads="1"/>
          </p:cNvSpPr>
          <p:nvPr/>
        </p:nvSpPr>
        <p:spPr bwMode="auto">
          <a:xfrm>
            <a:off x="609600" y="1425575"/>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dirty="0">
                <a:solidFill>
                  <a:schemeClr val="tx1"/>
                </a:solidFill>
                <a:latin typeface="Arial Narrow" pitchFamily="34" charset="0"/>
              </a:rPr>
              <a:t>In mouse RBCs, ~10% of the O</a:t>
            </a:r>
            <a:r>
              <a:rPr lang="en-US" sz="3200" baseline="-25000" dirty="0">
                <a:solidFill>
                  <a:schemeClr val="tx1"/>
                </a:solidFill>
                <a:latin typeface="Arial Narrow" pitchFamily="34" charset="0"/>
              </a:rPr>
              <a:t>2</a:t>
            </a:r>
            <a:r>
              <a:rPr lang="en-US" sz="3200" dirty="0">
                <a:solidFill>
                  <a:schemeClr val="tx1"/>
                </a:solidFill>
                <a:latin typeface="Arial Narrow" pitchFamily="34" charset="0"/>
              </a:rPr>
              <a:t> may move via AQP1 (we still need WBs for major RBC proteins)</a:t>
            </a:r>
          </a:p>
        </p:txBody>
      </p:sp>
      <p:sp>
        <p:nvSpPr>
          <p:cNvPr id="903175" name="Rectangle 7"/>
          <p:cNvSpPr>
            <a:spLocks noChangeArrowheads="1"/>
          </p:cNvSpPr>
          <p:nvPr/>
        </p:nvSpPr>
        <p:spPr bwMode="auto">
          <a:xfrm>
            <a:off x="609600" y="24542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dirty="0">
                <a:solidFill>
                  <a:schemeClr val="tx1"/>
                </a:solidFill>
                <a:latin typeface="Arial Narrow" pitchFamily="34" charset="0"/>
              </a:rPr>
              <a:t>The Rh complex may mediate a similar fraction (we need </a:t>
            </a:r>
            <a:r>
              <a:rPr lang="en-US" sz="3200" dirty="0" smtClean="0">
                <a:solidFill>
                  <a:schemeClr val="tx1"/>
                </a:solidFill>
                <a:latin typeface="Arial Narrow" pitchFamily="34" charset="0"/>
              </a:rPr>
              <a:t>to increase ‘N’)</a:t>
            </a:r>
            <a:endParaRPr lang="en-US" sz="3200" u="sng" dirty="0">
              <a:solidFill>
                <a:schemeClr val="tx1"/>
              </a:solidFill>
              <a:latin typeface="Arial Narrow" pitchFamily="34" charset="0"/>
            </a:endParaRPr>
          </a:p>
        </p:txBody>
      </p:sp>
      <p:sp>
        <p:nvSpPr>
          <p:cNvPr id="9" name="Rectangle 7"/>
          <p:cNvSpPr>
            <a:spLocks noChangeArrowheads="1"/>
          </p:cNvSpPr>
          <p:nvPr/>
        </p:nvSpPr>
        <p:spPr bwMode="auto">
          <a:xfrm>
            <a:off x="609600" y="3433763"/>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dirty="0">
                <a:solidFill>
                  <a:schemeClr val="tx1"/>
                </a:solidFill>
                <a:latin typeface="Arial Narrow" pitchFamily="34" charset="0"/>
              </a:rPr>
              <a:t>About </a:t>
            </a:r>
            <a:r>
              <a:rPr lang="en-US" sz="3200" dirty="0" smtClean="0">
                <a:solidFill>
                  <a:schemeClr val="tx1"/>
                </a:solidFill>
                <a:latin typeface="Arial Narrow" pitchFamily="34" charset="0"/>
              </a:rPr>
              <a:t>70% </a:t>
            </a:r>
            <a:r>
              <a:rPr lang="en-US" sz="3200" dirty="0">
                <a:solidFill>
                  <a:schemeClr val="tx1"/>
                </a:solidFill>
                <a:latin typeface="Arial Narrow" pitchFamily="34" charset="0"/>
              </a:rPr>
              <a:t>of O</a:t>
            </a:r>
            <a:r>
              <a:rPr lang="en-US" sz="3200" baseline="-25000" dirty="0">
                <a:solidFill>
                  <a:schemeClr val="tx1"/>
                </a:solidFill>
                <a:latin typeface="Arial Narrow" pitchFamily="34" charset="0"/>
              </a:rPr>
              <a:t>2</a:t>
            </a:r>
            <a:r>
              <a:rPr lang="en-US" sz="3200" dirty="0">
                <a:solidFill>
                  <a:schemeClr val="tx1"/>
                </a:solidFill>
                <a:latin typeface="Arial Narrow" pitchFamily="34" charset="0"/>
              </a:rPr>
              <a:t> permeability is blocked by the combination of pCMBS + phloretin … </a:t>
            </a:r>
            <a:endParaRPr lang="en-US" sz="3200" u="sng" dirty="0">
              <a:solidFill>
                <a:schemeClr val="tx1"/>
              </a:solidFill>
              <a:latin typeface="Arial Narrow" pitchFamily="34" charset="0"/>
            </a:endParaRPr>
          </a:p>
        </p:txBody>
      </p:sp>
      <p:sp>
        <p:nvSpPr>
          <p:cNvPr id="10" name="Rectangle 7"/>
          <p:cNvSpPr>
            <a:spLocks noChangeArrowheads="1"/>
          </p:cNvSpPr>
          <p:nvPr/>
        </p:nvSpPr>
        <p:spPr bwMode="auto">
          <a:xfrm>
            <a:off x="609600" y="4408488"/>
            <a:ext cx="7861300" cy="1611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 suggesting to us that RBS have at least two O</a:t>
            </a:r>
            <a:r>
              <a:rPr lang="en-US" sz="3200" baseline="-25000">
                <a:solidFill>
                  <a:schemeClr val="tx1"/>
                </a:solidFill>
                <a:latin typeface="Arial Narrow" pitchFamily="34" charset="0"/>
              </a:rPr>
              <a:t>2</a:t>
            </a:r>
            <a:r>
              <a:rPr lang="en-US" sz="3200">
                <a:solidFill>
                  <a:schemeClr val="tx1"/>
                </a:solidFill>
                <a:latin typeface="Arial Narrow" pitchFamily="34" charset="0"/>
              </a:rPr>
              <a:t> channels (perhaps with CO</a:t>
            </a:r>
            <a:r>
              <a:rPr lang="en-US" sz="3200" baseline="-25000">
                <a:solidFill>
                  <a:schemeClr val="tx1"/>
                </a:solidFill>
                <a:latin typeface="Arial Narrow" pitchFamily="34" charset="0"/>
              </a:rPr>
              <a:t>2</a:t>
            </a:r>
            <a:r>
              <a:rPr lang="en-US" sz="3200">
                <a:solidFill>
                  <a:schemeClr val="tx1"/>
                </a:solidFill>
                <a:latin typeface="Arial Narrow" pitchFamily="34" charset="0"/>
              </a:rPr>
              <a:t> leak) with partially overlapping sensitivities to pCMBS and phloretin</a:t>
            </a:r>
            <a:endParaRPr lang="en-US" sz="3200" u="sng">
              <a:solidFill>
                <a:schemeClr val="tx1"/>
              </a:solidFill>
              <a:latin typeface="Arial Narrow"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03174"/>
                                        </p:tgtEl>
                                        <p:attrNameLst>
                                          <p:attrName>style.visibility</p:attrName>
                                        </p:attrNameLst>
                                      </p:cBhvr>
                                      <p:to>
                                        <p:strVal val="visible"/>
                                      </p:to>
                                    </p:set>
                                    <p:animEffect transition="in" filter="dissolve">
                                      <p:cBhvr>
                                        <p:cTn id="7" dur="1000"/>
                                        <p:tgtEl>
                                          <p:spTgt spid="90317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03175"/>
                                        </p:tgtEl>
                                        <p:attrNameLst>
                                          <p:attrName>style.visibility</p:attrName>
                                        </p:attrNameLst>
                                      </p:cBhvr>
                                      <p:to>
                                        <p:strVal val="visible"/>
                                      </p:to>
                                    </p:set>
                                    <p:animEffect transition="in" filter="dissolve">
                                      <p:cBhvr>
                                        <p:cTn id="12" dur="500"/>
                                        <p:tgtEl>
                                          <p:spTgt spid="90317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dissolv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3174" grpId="0"/>
      <p:bldP spid="903175" grpId="0"/>
      <p:bldP spid="9" grpId="0"/>
      <p:bldP spid="10" grpId="0"/>
    </p:bld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8066" name="Rectangle 2"/>
          <p:cNvSpPr>
            <a:spLocks noGrp="1" noChangeArrowheads="1"/>
          </p:cNvSpPr>
          <p:nvPr>
            <p:ph type="title" idx="4294967295"/>
          </p:nvPr>
        </p:nvSpPr>
        <p:spPr>
          <a:xfrm>
            <a:off x="0" y="347663"/>
            <a:ext cx="9144000" cy="1143000"/>
          </a:xfrm>
        </p:spPr>
        <p:txBody>
          <a:bodyPr/>
          <a:lstStyle/>
          <a:p>
            <a:r>
              <a:rPr lang="en-US" sz="3200" smtClean="0">
                <a:solidFill>
                  <a:schemeClr val="tx1"/>
                </a:solidFill>
                <a:latin typeface="Arial Narrow" pitchFamily="34" charset="0"/>
              </a:rPr>
              <a:t>Key Membrane Proteins Present at High Levels in the RBC</a:t>
            </a:r>
          </a:p>
        </p:txBody>
      </p:sp>
      <p:sp>
        <p:nvSpPr>
          <p:cNvPr id="9219" name="Rectangle 3"/>
          <p:cNvSpPr>
            <a:spLocks noGrp="1" noChangeArrowheads="1"/>
          </p:cNvSpPr>
          <p:nvPr>
            <p:ph type="body" idx="4294967295"/>
          </p:nvPr>
        </p:nvSpPr>
        <p:spPr>
          <a:xfrm>
            <a:off x="685800" y="1795463"/>
            <a:ext cx="7772400" cy="4114800"/>
          </a:xfrm>
        </p:spPr>
        <p:txBody>
          <a:bodyPr/>
          <a:lstStyle/>
          <a:p>
            <a:pPr>
              <a:lnSpc>
                <a:spcPct val="80000"/>
              </a:lnSpc>
            </a:pPr>
            <a:r>
              <a:rPr lang="en-US" sz="1400" b="1" u="sng" dirty="0" smtClean="0">
                <a:latin typeface="Arial Narrow" pitchFamily="34" charset="0"/>
              </a:rPr>
              <a:t>AE1</a:t>
            </a:r>
            <a:r>
              <a:rPr lang="en-US" sz="1400" dirty="0" smtClean="0">
                <a:latin typeface="Arial Narrow" pitchFamily="34" charset="0"/>
              </a:rPr>
              <a:t> </a:t>
            </a:r>
            <a:r>
              <a:rPr lang="en-US" sz="1400" b="1" dirty="0" smtClean="0">
                <a:latin typeface="Arial Narrow" pitchFamily="34" charset="0"/>
              </a:rPr>
              <a:t>(Cl-HCO</a:t>
            </a:r>
            <a:r>
              <a:rPr lang="en-US" sz="1400" b="1" baseline="-25000" dirty="0" smtClean="0">
                <a:latin typeface="Arial Narrow" pitchFamily="34" charset="0"/>
              </a:rPr>
              <a:t>3</a:t>
            </a:r>
            <a:r>
              <a:rPr lang="en-US" sz="1400" b="1" dirty="0" smtClean="0">
                <a:latin typeface="Arial Narrow" pitchFamily="34" charset="0"/>
              </a:rPr>
              <a:t> exchanger; 1 million copies per cell)</a:t>
            </a:r>
            <a:r>
              <a:rPr lang="en-US" sz="1400" dirty="0" smtClean="0">
                <a:latin typeface="Arial Narrow" pitchFamily="34" charset="0"/>
              </a:rPr>
              <a:t> </a:t>
            </a:r>
          </a:p>
          <a:p>
            <a:pPr lvl="1">
              <a:lnSpc>
                <a:spcPct val="80000"/>
              </a:lnSpc>
            </a:pPr>
            <a:r>
              <a:rPr lang="en-US" sz="1400" dirty="0" smtClean="0">
                <a:latin typeface="Arial Narrow" pitchFamily="34" charset="0"/>
              </a:rPr>
              <a:t>Band 3</a:t>
            </a:r>
          </a:p>
          <a:p>
            <a:pPr lvl="1">
              <a:lnSpc>
                <a:spcPct val="80000"/>
              </a:lnSpc>
            </a:pPr>
            <a:r>
              <a:rPr lang="en-US" sz="1400" dirty="0" smtClean="0">
                <a:latin typeface="Arial Narrow" pitchFamily="34" charset="0"/>
              </a:rPr>
              <a:t>25% of the cell membrane surface</a:t>
            </a:r>
          </a:p>
          <a:p>
            <a:pPr lvl="1">
              <a:lnSpc>
                <a:spcPct val="80000"/>
              </a:lnSpc>
            </a:pPr>
            <a:r>
              <a:rPr lang="en-US" sz="1400" dirty="0" smtClean="0">
                <a:latin typeface="Arial Narrow" pitchFamily="34" charset="0"/>
              </a:rPr>
              <a:t>Inhibited by DIDS</a:t>
            </a:r>
          </a:p>
          <a:p>
            <a:pPr>
              <a:lnSpc>
                <a:spcPct val="80000"/>
              </a:lnSpc>
            </a:pPr>
            <a:r>
              <a:rPr lang="en-US" sz="1400" b="1" u="sng" dirty="0" smtClean="0">
                <a:latin typeface="Arial Narrow" pitchFamily="34" charset="0"/>
              </a:rPr>
              <a:t>GLUT1</a:t>
            </a:r>
            <a:r>
              <a:rPr lang="en-US" sz="1400" b="1" dirty="0" smtClean="0">
                <a:latin typeface="Arial Narrow" pitchFamily="34" charset="0"/>
              </a:rPr>
              <a:t> or </a:t>
            </a:r>
            <a:r>
              <a:rPr lang="en-US" sz="1400" b="1" u="sng" dirty="0" smtClean="0">
                <a:latin typeface="Arial Narrow" pitchFamily="34" charset="0"/>
              </a:rPr>
              <a:t>GLUT4</a:t>
            </a:r>
            <a:r>
              <a:rPr lang="en-US" sz="1400" b="1" dirty="0" smtClean="0">
                <a:latin typeface="Arial Narrow" pitchFamily="34" charset="0"/>
              </a:rPr>
              <a:t> (Glucose transporter; 600,000/cell)</a:t>
            </a:r>
          </a:p>
          <a:p>
            <a:pPr lvl="1">
              <a:lnSpc>
                <a:spcPct val="80000"/>
              </a:lnSpc>
            </a:pPr>
            <a:r>
              <a:rPr lang="en-US" sz="1400" dirty="0" smtClean="0">
                <a:latin typeface="Arial Narrow" pitchFamily="34" charset="0"/>
              </a:rPr>
              <a:t>GLUT1 in humans</a:t>
            </a:r>
          </a:p>
          <a:p>
            <a:pPr lvl="1">
              <a:lnSpc>
                <a:spcPct val="80000"/>
              </a:lnSpc>
            </a:pPr>
            <a:r>
              <a:rPr lang="en-US" sz="1400" dirty="0" smtClean="0">
                <a:latin typeface="Arial Narrow" pitchFamily="34" charset="0"/>
              </a:rPr>
              <a:t>Mice switch from GLUT1 to GLUT4 at P5 </a:t>
            </a:r>
          </a:p>
          <a:p>
            <a:pPr lvl="1">
              <a:lnSpc>
                <a:spcPct val="80000"/>
              </a:lnSpc>
              <a:buFontTx/>
              <a:buNone/>
            </a:pPr>
            <a:r>
              <a:rPr lang="en-US" sz="1400" dirty="0" smtClean="0">
                <a:latin typeface="Arial Narrow" pitchFamily="34" charset="0"/>
              </a:rPr>
              <a:t>	</a:t>
            </a:r>
            <a:r>
              <a:rPr lang="en-US" sz="1200" dirty="0" smtClean="0">
                <a:solidFill>
                  <a:schemeClr val="accent2"/>
                </a:solidFill>
                <a:latin typeface="Arial Narrow" pitchFamily="34" charset="0"/>
                <a:ea typeface="宋体" pitchFamily="2" charset="-122"/>
              </a:rPr>
              <a:t>Montel-Hagan et al. </a:t>
            </a:r>
            <a:r>
              <a:rPr lang="en-US" sz="1200" i="1" dirty="0" smtClean="0">
                <a:solidFill>
                  <a:schemeClr val="accent2"/>
                </a:solidFill>
                <a:latin typeface="Arial Narrow" pitchFamily="34" charset="0"/>
                <a:ea typeface="宋体" pitchFamily="2" charset="-122"/>
              </a:rPr>
              <a:t>Cell</a:t>
            </a:r>
            <a:r>
              <a:rPr lang="en-US" sz="1200" dirty="0" smtClean="0">
                <a:solidFill>
                  <a:schemeClr val="accent2"/>
                </a:solidFill>
                <a:latin typeface="Arial Narrow" pitchFamily="34" charset="0"/>
                <a:ea typeface="宋体" pitchFamily="2" charset="-122"/>
              </a:rPr>
              <a:t> </a:t>
            </a:r>
            <a:r>
              <a:rPr lang="en-US" sz="1200" b="1" dirty="0" smtClean="0">
                <a:solidFill>
                  <a:schemeClr val="accent2"/>
                </a:solidFill>
                <a:latin typeface="Arial Narrow" pitchFamily="34" charset="0"/>
                <a:ea typeface="宋体" pitchFamily="2" charset="-122"/>
              </a:rPr>
              <a:t>132</a:t>
            </a:r>
            <a:r>
              <a:rPr lang="en-US" sz="1200" dirty="0" smtClean="0">
                <a:solidFill>
                  <a:schemeClr val="accent2"/>
                </a:solidFill>
                <a:latin typeface="Arial Narrow" pitchFamily="34" charset="0"/>
                <a:ea typeface="宋体" pitchFamily="2" charset="-122"/>
              </a:rPr>
              <a:t>, 2008</a:t>
            </a:r>
            <a:endParaRPr lang="en-US" sz="1400" dirty="0" smtClean="0">
              <a:latin typeface="Arial Narrow" pitchFamily="34" charset="0"/>
            </a:endParaRPr>
          </a:p>
          <a:p>
            <a:pPr lvl="1">
              <a:lnSpc>
                <a:spcPct val="80000"/>
              </a:lnSpc>
            </a:pPr>
            <a:r>
              <a:rPr lang="en-US" sz="1400" dirty="0" smtClean="0">
                <a:latin typeface="Arial Narrow" pitchFamily="34" charset="0"/>
              </a:rPr>
              <a:t>Inhibited by pCMBS, phloretin</a:t>
            </a:r>
          </a:p>
          <a:p>
            <a:pPr>
              <a:lnSpc>
                <a:spcPct val="80000"/>
              </a:lnSpc>
            </a:pPr>
            <a:r>
              <a:rPr lang="en-US" sz="1400" b="1" u="sng" dirty="0" smtClean="0">
                <a:latin typeface="Arial Narrow" pitchFamily="34" charset="0"/>
              </a:rPr>
              <a:t>AQP1</a:t>
            </a:r>
            <a:r>
              <a:rPr lang="en-US" sz="1400" b="1" dirty="0" smtClean="0">
                <a:latin typeface="Arial Narrow" pitchFamily="34" charset="0"/>
              </a:rPr>
              <a:t> (Aquaporin 1; 200,000/cell) </a:t>
            </a:r>
          </a:p>
          <a:p>
            <a:pPr lvl="1">
              <a:lnSpc>
                <a:spcPct val="80000"/>
              </a:lnSpc>
            </a:pPr>
            <a:r>
              <a:rPr lang="en-US" sz="1400" dirty="0" smtClean="0">
                <a:latin typeface="Arial Narrow" pitchFamily="34" charset="0"/>
              </a:rPr>
              <a:t>Water, NH</a:t>
            </a:r>
            <a:r>
              <a:rPr lang="en-US" sz="1400" baseline="-25000" dirty="0" smtClean="0">
                <a:latin typeface="Arial Narrow" pitchFamily="34" charset="0"/>
              </a:rPr>
              <a:t>3</a:t>
            </a:r>
            <a:r>
              <a:rPr lang="en-US" sz="1400" dirty="0" smtClean="0">
                <a:latin typeface="Arial Narrow" pitchFamily="34" charset="0"/>
              </a:rPr>
              <a:t>, some CO</a:t>
            </a:r>
            <a:r>
              <a:rPr lang="en-US" sz="1400" baseline="-25000" dirty="0" smtClean="0">
                <a:latin typeface="Arial Narrow" pitchFamily="34" charset="0"/>
              </a:rPr>
              <a:t>2</a:t>
            </a:r>
            <a:r>
              <a:rPr lang="en-US" sz="1400" dirty="0" smtClean="0">
                <a:latin typeface="Arial Narrow" pitchFamily="34" charset="0"/>
              </a:rPr>
              <a:t> transport blocked by pCMBS</a:t>
            </a:r>
          </a:p>
          <a:p>
            <a:pPr lvl="1">
              <a:lnSpc>
                <a:spcPct val="80000"/>
              </a:lnSpc>
            </a:pPr>
            <a:r>
              <a:rPr lang="en-US" sz="1400" dirty="0" smtClean="0">
                <a:latin typeface="Arial Narrow" pitchFamily="34" charset="0"/>
              </a:rPr>
              <a:t>Major CO</a:t>
            </a:r>
            <a:r>
              <a:rPr lang="en-US" sz="1400" baseline="-25000" dirty="0" smtClean="0">
                <a:latin typeface="Arial Narrow" pitchFamily="34" charset="0"/>
              </a:rPr>
              <a:t>2</a:t>
            </a:r>
            <a:r>
              <a:rPr lang="en-US" sz="1400" dirty="0" smtClean="0">
                <a:latin typeface="Arial Narrow" pitchFamily="34" charset="0"/>
              </a:rPr>
              <a:t> pathway is blocked  DIDS</a:t>
            </a:r>
          </a:p>
          <a:p>
            <a:pPr>
              <a:lnSpc>
                <a:spcPct val="80000"/>
              </a:lnSpc>
            </a:pPr>
            <a:r>
              <a:rPr lang="en-US" sz="1400" b="1" u="sng" dirty="0" smtClean="0">
                <a:latin typeface="Arial Narrow" pitchFamily="34" charset="0"/>
              </a:rPr>
              <a:t>Rh-complex</a:t>
            </a:r>
            <a:r>
              <a:rPr lang="en-US" sz="1400" b="1" dirty="0" smtClean="0">
                <a:latin typeface="Arial Narrow" pitchFamily="34" charset="0"/>
              </a:rPr>
              <a:t> (Rhesus; 100,000/cell)</a:t>
            </a:r>
          </a:p>
          <a:p>
            <a:pPr lvl="1">
              <a:lnSpc>
                <a:spcPct val="80000"/>
              </a:lnSpc>
            </a:pPr>
            <a:r>
              <a:rPr lang="en-US" sz="1400" dirty="0" smtClean="0">
                <a:latin typeface="Arial Narrow" pitchFamily="34" charset="0"/>
              </a:rPr>
              <a:t>CO</a:t>
            </a:r>
            <a:r>
              <a:rPr lang="en-US" sz="1400" baseline="-25000" dirty="0" smtClean="0">
                <a:latin typeface="Arial Narrow" pitchFamily="34" charset="0"/>
              </a:rPr>
              <a:t>2</a:t>
            </a:r>
            <a:r>
              <a:rPr lang="en-US" sz="1400" dirty="0" smtClean="0">
                <a:latin typeface="Arial Narrow" pitchFamily="34" charset="0"/>
              </a:rPr>
              <a:t> transport blocked by DIDS</a:t>
            </a:r>
          </a:p>
          <a:p>
            <a:pPr lvl="1">
              <a:lnSpc>
                <a:spcPct val="80000"/>
              </a:lnSpc>
            </a:pPr>
            <a:r>
              <a:rPr lang="en-US" sz="1400" dirty="0" smtClean="0">
                <a:latin typeface="Arial Narrow" pitchFamily="34" charset="0"/>
              </a:rPr>
              <a:t>Transports NH</a:t>
            </a:r>
            <a:r>
              <a:rPr lang="en-US" sz="1400" baseline="-25000" dirty="0" smtClean="0">
                <a:latin typeface="Arial Narrow" pitchFamily="34" charset="0"/>
              </a:rPr>
              <a:t>3</a:t>
            </a:r>
            <a:endParaRPr lang="en-US" sz="1400" dirty="0" smtClean="0">
              <a:latin typeface="Arial Narrow" pitchFamily="34" charset="0"/>
            </a:endParaRPr>
          </a:p>
          <a:p>
            <a:pPr>
              <a:lnSpc>
                <a:spcPct val="80000"/>
              </a:lnSpc>
            </a:pPr>
            <a:r>
              <a:rPr lang="en-US" sz="1400" b="1" u="sng" dirty="0" smtClean="0">
                <a:latin typeface="Arial Narrow" pitchFamily="34" charset="0"/>
              </a:rPr>
              <a:t>MCT-1</a:t>
            </a:r>
            <a:r>
              <a:rPr lang="en-US" sz="1400" dirty="0" smtClean="0">
                <a:latin typeface="Arial Narrow" pitchFamily="34" charset="0"/>
              </a:rPr>
              <a:t> </a:t>
            </a:r>
            <a:r>
              <a:rPr lang="en-US" sz="1400" b="1" dirty="0" smtClean="0">
                <a:latin typeface="Arial Narrow" pitchFamily="34" charset="0"/>
              </a:rPr>
              <a:t>(Monocarboxylate Transporter 1; 80,000/cell)</a:t>
            </a:r>
          </a:p>
          <a:p>
            <a:pPr lvl="1">
              <a:lnSpc>
                <a:spcPct val="80000"/>
              </a:lnSpc>
            </a:pPr>
            <a:r>
              <a:rPr lang="en-US" sz="1400" dirty="0" smtClean="0">
                <a:latin typeface="Arial Narrow" pitchFamily="34" charset="0"/>
              </a:rPr>
              <a:t>Inhibited by DIDS and pCMBS</a:t>
            </a:r>
          </a:p>
          <a:p>
            <a:pPr>
              <a:lnSpc>
                <a:spcPct val="80000"/>
              </a:lnSpc>
            </a:pPr>
            <a:r>
              <a:rPr lang="en-US" sz="1400" b="1" u="sng" dirty="0" smtClean="0">
                <a:latin typeface="Arial Narrow" pitchFamily="34" charset="0"/>
              </a:rPr>
              <a:t>UT-B</a:t>
            </a:r>
            <a:r>
              <a:rPr lang="en-US" sz="1400" dirty="0" smtClean="0">
                <a:latin typeface="Arial Narrow" pitchFamily="34" charset="0"/>
              </a:rPr>
              <a:t> </a:t>
            </a:r>
            <a:r>
              <a:rPr lang="en-US" sz="1400" b="1" dirty="0" smtClean="0">
                <a:latin typeface="Arial Narrow" pitchFamily="34" charset="0"/>
              </a:rPr>
              <a:t>(Urea Transporter; 15,000/cell)</a:t>
            </a:r>
          </a:p>
          <a:p>
            <a:pPr lvl="1">
              <a:lnSpc>
                <a:spcPct val="80000"/>
              </a:lnSpc>
            </a:pPr>
            <a:r>
              <a:rPr lang="en-US" sz="1400" dirty="0" smtClean="0">
                <a:latin typeface="Arial Narrow" pitchFamily="34" charset="0"/>
              </a:rPr>
              <a:t>Urea transport inhibited by pCMBS and phloretin</a:t>
            </a:r>
          </a:p>
          <a:p>
            <a:pPr lvl="1">
              <a:lnSpc>
                <a:spcPct val="80000"/>
              </a:lnSpc>
            </a:pPr>
            <a:r>
              <a:rPr lang="en-US" sz="1400" dirty="0" smtClean="0">
                <a:latin typeface="Arial Narrow" pitchFamily="34" charset="0"/>
              </a:rPr>
              <a:t>UT-B can transport H</a:t>
            </a:r>
            <a:r>
              <a:rPr lang="en-US" sz="1400" baseline="-25000" dirty="0" smtClean="0">
                <a:latin typeface="Arial Narrow" pitchFamily="34" charset="0"/>
              </a:rPr>
              <a:t>2</a:t>
            </a:r>
            <a:r>
              <a:rPr lang="en-US" sz="1400" dirty="0" smtClean="0">
                <a:latin typeface="Arial Narrow" pitchFamily="34" charset="0"/>
              </a:rPr>
              <a:t>O &amp; NH</a:t>
            </a:r>
            <a:r>
              <a:rPr lang="en-US" sz="1400" baseline="-25000" dirty="0" smtClean="0">
                <a:latin typeface="Arial Narrow" pitchFamily="34" charset="0"/>
              </a:rPr>
              <a:t>3</a:t>
            </a:r>
            <a:r>
              <a:rPr lang="en-US" sz="1400" dirty="0" smtClean="0">
                <a:latin typeface="Arial Narrow" pitchFamily="34" charset="0"/>
              </a:rPr>
              <a:t>, but not CO</a:t>
            </a:r>
            <a:r>
              <a:rPr lang="en-US" sz="1400" baseline="-25000" dirty="0" smtClean="0">
                <a:latin typeface="Arial Narrow" pitchFamily="34" charset="0"/>
              </a:rPr>
              <a:t>2</a:t>
            </a:r>
            <a:r>
              <a:rPr lang="en-US" sz="1400" dirty="0" smtClean="0">
                <a:latin typeface="Arial Narrow" pitchFamily="34" charset="0"/>
              </a:rPr>
              <a:t> (Geyer, Aziz)</a:t>
            </a:r>
          </a:p>
        </p:txBody>
      </p:sp>
      <p:sp>
        <p:nvSpPr>
          <p:cNvPr id="9223" name="Rectangle 7"/>
          <p:cNvSpPr>
            <a:spLocks noChangeArrowheads="1"/>
          </p:cNvSpPr>
          <p:nvPr/>
        </p:nvSpPr>
        <p:spPr bwMode="auto">
          <a:xfrm>
            <a:off x="434975" y="5934075"/>
            <a:ext cx="5646738"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1176" algn="ctr">
                <a:solidFill>
                  <a:srgbClr val="000000"/>
                </a:solidFill>
                <a:miter lim="800000"/>
                <a:headEnd/>
                <a:tailEnd/>
              </a14:hiddenLine>
            </a:ext>
          </a:extLst>
        </p:spPr>
        <p:txBody>
          <a:bodyPr>
            <a:spAutoFit/>
          </a:bodyPr>
          <a:lstStyle/>
          <a:p>
            <a:pPr lvl="1">
              <a:lnSpc>
                <a:spcPts val="1800"/>
              </a:lnSpc>
            </a:pPr>
            <a:endParaRPr lang="en-US" sz="1800" dirty="0">
              <a:solidFill>
                <a:srgbClr val="0000FF"/>
              </a:solidFill>
              <a:latin typeface="Arial Narrow" pitchFamily="34" charset="0"/>
            </a:endParaRPr>
          </a:p>
          <a:p>
            <a:pPr algn="just">
              <a:lnSpc>
                <a:spcPts val="1800"/>
              </a:lnSpc>
            </a:pPr>
            <a:r>
              <a:rPr lang="en-US" sz="1800" b="1" dirty="0">
                <a:solidFill>
                  <a:srgbClr val="0000FF"/>
                </a:solidFill>
                <a:latin typeface="Arial Narrow" pitchFamily="34" charset="0"/>
              </a:rPr>
              <a:t>All proteins form or are believed to form oligomers, the monomers of which are themselves active.</a:t>
            </a:r>
            <a:endParaRPr lang="en-US" sz="1800" dirty="0">
              <a:solidFill>
                <a:srgbClr val="0000FF"/>
              </a:solidFill>
              <a:latin typeface="Arial Narrow" pitchFamily="34" charset="0"/>
            </a:endParaRPr>
          </a:p>
        </p:txBody>
      </p:sp>
      <p:sp>
        <p:nvSpPr>
          <p:cNvPr id="88069" name="Rectangle 12"/>
          <p:cNvSpPr>
            <a:spLocks noChangeArrowheads="1"/>
          </p:cNvSpPr>
          <p:nvPr/>
        </p:nvSpPr>
        <p:spPr bwMode="auto">
          <a:xfrm>
            <a:off x="6721475" y="6229350"/>
            <a:ext cx="22764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spcBef>
                <a:spcPct val="20000"/>
              </a:spcBef>
            </a:pPr>
            <a:r>
              <a:rPr lang="en-US" altLang="zh-CN" sz="1600" dirty="0">
                <a:solidFill>
                  <a:srgbClr val="FF0000"/>
                </a:solidFill>
                <a:latin typeface="Arial Narrow" pitchFamily="34" charset="0"/>
                <a:ea typeface="宋体" pitchFamily="2" charset="-122"/>
                <a:sym typeface="Symbol" pitchFamily="18" charset="2"/>
              </a:rPr>
              <a:t>Bruce et al. </a:t>
            </a:r>
            <a:r>
              <a:rPr lang="en-US" altLang="zh-CN" sz="1600" i="1" dirty="0">
                <a:solidFill>
                  <a:srgbClr val="FF0000"/>
                </a:solidFill>
                <a:latin typeface="Arial Narrow" pitchFamily="34" charset="0"/>
                <a:ea typeface="宋体" pitchFamily="2" charset="-122"/>
                <a:sym typeface="Symbol" pitchFamily="18" charset="2"/>
              </a:rPr>
              <a:t>Blood</a:t>
            </a:r>
            <a:r>
              <a:rPr lang="en-US" altLang="zh-CN" sz="1600" dirty="0">
                <a:solidFill>
                  <a:srgbClr val="FF0000"/>
                </a:solidFill>
                <a:latin typeface="Arial Narrow" pitchFamily="34" charset="0"/>
                <a:ea typeface="宋体" pitchFamily="2" charset="-122"/>
                <a:sym typeface="Symbol" pitchFamily="18" charset="2"/>
              </a:rPr>
              <a:t> </a:t>
            </a:r>
            <a:r>
              <a:rPr lang="en-US" altLang="zh-CN" sz="1600" b="1" dirty="0">
                <a:solidFill>
                  <a:srgbClr val="FF0000"/>
                </a:solidFill>
                <a:latin typeface="Arial Narrow" pitchFamily="34" charset="0"/>
                <a:ea typeface="宋体" pitchFamily="2" charset="-122"/>
                <a:sym typeface="Symbol" pitchFamily="18" charset="2"/>
              </a:rPr>
              <a:t>101</a:t>
            </a:r>
            <a:r>
              <a:rPr lang="en-US" altLang="zh-CN" sz="1600" dirty="0">
                <a:solidFill>
                  <a:srgbClr val="FF0000"/>
                </a:solidFill>
                <a:latin typeface="Arial Narrow" pitchFamily="34" charset="0"/>
                <a:ea typeface="宋体" pitchFamily="2" charset="-122"/>
                <a:sym typeface="Symbol" pitchFamily="18" charset="2"/>
              </a:rPr>
              <a:t>, 2003</a:t>
            </a:r>
          </a:p>
        </p:txBody>
      </p:sp>
      <p:grpSp>
        <p:nvGrpSpPr>
          <p:cNvPr id="9225" name="Group 13"/>
          <p:cNvGrpSpPr>
            <a:grpSpLocks/>
          </p:cNvGrpSpPr>
          <p:nvPr/>
        </p:nvGrpSpPr>
        <p:grpSpPr bwMode="auto">
          <a:xfrm>
            <a:off x="5632450" y="4006850"/>
            <a:ext cx="2925763" cy="2116138"/>
            <a:chOff x="139" y="1871"/>
            <a:chExt cx="2472" cy="1845"/>
          </a:xfrm>
        </p:grpSpPr>
        <p:pic>
          <p:nvPicPr>
            <p:cNvPr id="88081"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 y="1871"/>
              <a:ext cx="2472" cy="1845"/>
            </a:xfrm>
            <a:prstGeom prst="rect">
              <a:avLst/>
            </a:prstGeom>
            <a:gradFill rotWithShape="1">
              <a:gsLst>
                <a:gs pos="0">
                  <a:srgbClr val="E5FFDD"/>
                </a:gs>
                <a:gs pos="100000">
                  <a:srgbClr val="A9CFA1"/>
                </a:gs>
              </a:gsLst>
              <a:path path="shape">
                <a:fillToRect l="50000" t="50000" r="50000" b="50000"/>
              </a:path>
            </a:gradFill>
            <a:ln w="19050" algn="ctr">
              <a:solidFill>
                <a:srgbClr val="663300"/>
              </a:solidFill>
              <a:miter lim="800000"/>
              <a:headEnd/>
              <a:tailEnd/>
            </a:ln>
          </p:spPr>
        </p:pic>
        <p:sp>
          <p:nvSpPr>
            <p:cNvPr id="88082" name="Rectangle 15"/>
            <p:cNvSpPr>
              <a:spLocks noChangeArrowheads="1"/>
            </p:cNvSpPr>
            <p:nvPr/>
          </p:nvSpPr>
          <p:spPr bwMode="auto">
            <a:xfrm>
              <a:off x="863" y="3434"/>
              <a:ext cx="1384"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none" anchor="ctr"/>
            <a:lstStyle/>
            <a:p>
              <a:pPr algn="ctr" eaLnBrk="0" hangingPunct="0">
                <a:lnSpc>
                  <a:spcPct val="55000"/>
                </a:lnSpc>
              </a:pPr>
              <a:endParaRPr lang="pt-BR" sz="1400">
                <a:solidFill>
                  <a:srgbClr val="000000"/>
                </a:solidFill>
                <a:latin typeface="Arial Narrow" pitchFamily="34" charset="0"/>
              </a:endParaRPr>
            </a:p>
            <a:p>
              <a:pPr algn="ctr" eaLnBrk="0" hangingPunct="0"/>
              <a:r>
                <a:rPr lang="pt-BR" sz="1400">
                  <a:latin typeface="Arial Narrow" pitchFamily="34" charset="0"/>
                </a:rPr>
                <a:t>(´G` for glycosylated )</a:t>
              </a:r>
            </a:p>
          </p:txBody>
        </p:sp>
      </p:grpSp>
      <p:sp>
        <p:nvSpPr>
          <p:cNvPr id="88071" name="Rectangle 16"/>
          <p:cNvSpPr>
            <a:spLocks noChangeArrowheads="1"/>
          </p:cNvSpPr>
          <p:nvPr/>
        </p:nvSpPr>
        <p:spPr bwMode="auto">
          <a:xfrm>
            <a:off x="6413500" y="6492875"/>
            <a:ext cx="2592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spcBef>
                <a:spcPct val="20000"/>
              </a:spcBef>
            </a:pPr>
            <a:r>
              <a:rPr lang="en-US" altLang="zh-CN" sz="1600">
                <a:solidFill>
                  <a:srgbClr val="FF0000"/>
                </a:solidFill>
                <a:latin typeface="Arial Narrow" pitchFamily="34" charset="0"/>
                <a:ea typeface="宋体" pitchFamily="2" charset="-122"/>
                <a:sym typeface="Symbol" pitchFamily="18" charset="2"/>
              </a:rPr>
              <a:t>Anstee. </a:t>
            </a:r>
            <a:r>
              <a:rPr lang="en-US" altLang="zh-CN" sz="1600" i="1">
                <a:solidFill>
                  <a:srgbClr val="FF0000"/>
                </a:solidFill>
                <a:latin typeface="Arial Narrow" pitchFamily="34" charset="0"/>
                <a:ea typeface="宋体" pitchFamily="2" charset="-122"/>
                <a:sym typeface="Symbol" pitchFamily="18" charset="2"/>
              </a:rPr>
              <a:t>VoxSanguinis</a:t>
            </a:r>
            <a:r>
              <a:rPr lang="en-US" altLang="zh-CN" sz="1600">
                <a:solidFill>
                  <a:srgbClr val="FF0000"/>
                </a:solidFill>
                <a:latin typeface="Arial Narrow" pitchFamily="34" charset="0"/>
                <a:ea typeface="宋体" pitchFamily="2" charset="-122"/>
                <a:sym typeface="Symbol" pitchFamily="18" charset="2"/>
              </a:rPr>
              <a:t> </a:t>
            </a:r>
            <a:r>
              <a:rPr lang="en-US" altLang="zh-CN" sz="1600" b="1">
                <a:solidFill>
                  <a:srgbClr val="FF0000"/>
                </a:solidFill>
                <a:latin typeface="Arial Narrow" pitchFamily="34" charset="0"/>
                <a:ea typeface="宋体" pitchFamily="2" charset="-122"/>
                <a:sym typeface="Symbol" pitchFamily="18" charset="2"/>
              </a:rPr>
              <a:t>100</a:t>
            </a:r>
            <a:r>
              <a:rPr lang="en-US" altLang="zh-CN" sz="1600">
                <a:solidFill>
                  <a:srgbClr val="FF0000"/>
                </a:solidFill>
                <a:latin typeface="Arial Narrow" pitchFamily="34" charset="0"/>
                <a:ea typeface="宋体" pitchFamily="2" charset="-122"/>
                <a:sym typeface="Symbol" pitchFamily="18" charset="2"/>
              </a:rPr>
              <a:t>, 2011</a:t>
            </a:r>
          </a:p>
        </p:txBody>
      </p:sp>
      <p:grpSp>
        <p:nvGrpSpPr>
          <p:cNvPr id="9229" name="Group 25"/>
          <p:cNvGrpSpPr>
            <a:grpSpLocks/>
          </p:cNvGrpSpPr>
          <p:nvPr/>
        </p:nvGrpSpPr>
        <p:grpSpPr bwMode="auto">
          <a:xfrm>
            <a:off x="4992688" y="1570038"/>
            <a:ext cx="4117975" cy="2332037"/>
            <a:chOff x="68" y="1920"/>
            <a:chExt cx="3408" cy="1700"/>
          </a:xfrm>
        </p:grpSpPr>
        <p:pic>
          <p:nvPicPr>
            <p:cNvPr id="88076" name="Picture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 y="1920"/>
              <a:ext cx="3408" cy="1700"/>
            </a:xfrm>
            <a:prstGeom prst="rect">
              <a:avLst/>
            </a:prstGeom>
            <a:gradFill rotWithShape="1">
              <a:gsLst>
                <a:gs pos="0">
                  <a:srgbClr val="E5FFDD"/>
                </a:gs>
                <a:gs pos="100000">
                  <a:srgbClr val="A9CFA1"/>
                </a:gs>
              </a:gsLst>
              <a:path path="shape">
                <a:fillToRect l="50000" t="50000" r="50000" b="50000"/>
              </a:path>
            </a:gradFill>
            <a:ln w="19050" algn="ctr">
              <a:solidFill>
                <a:srgbClr val="663300"/>
              </a:solidFill>
              <a:miter lim="800000"/>
              <a:headEnd/>
              <a:tailEnd/>
            </a:ln>
          </p:spPr>
        </p:pic>
        <p:sp>
          <p:nvSpPr>
            <p:cNvPr id="88077" name="Oval 19"/>
            <p:cNvSpPr>
              <a:spLocks noChangeArrowheads="1"/>
            </p:cNvSpPr>
            <p:nvPr/>
          </p:nvSpPr>
          <p:spPr bwMode="auto">
            <a:xfrm>
              <a:off x="495" y="2352"/>
              <a:ext cx="422" cy="624"/>
            </a:xfrm>
            <a:prstGeom prst="ellipse">
              <a:avLst/>
            </a:prstGeom>
            <a:noFill/>
            <a:ln w="19050" algn="ctr">
              <a:solidFill>
                <a:srgbClr val="3333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pt-BR"/>
            </a:p>
          </p:txBody>
        </p:sp>
        <p:sp>
          <p:nvSpPr>
            <p:cNvPr id="88078" name="Oval 20"/>
            <p:cNvSpPr>
              <a:spLocks noChangeArrowheads="1"/>
            </p:cNvSpPr>
            <p:nvPr/>
          </p:nvSpPr>
          <p:spPr bwMode="auto">
            <a:xfrm>
              <a:off x="857" y="2112"/>
              <a:ext cx="679" cy="922"/>
            </a:xfrm>
            <a:prstGeom prst="ellipse">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pt-BR"/>
            </a:p>
          </p:txBody>
        </p:sp>
        <p:sp>
          <p:nvSpPr>
            <p:cNvPr id="88079" name="Oval 21"/>
            <p:cNvSpPr>
              <a:spLocks noChangeArrowheads="1"/>
            </p:cNvSpPr>
            <p:nvPr/>
          </p:nvSpPr>
          <p:spPr bwMode="auto">
            <a:xfrm>
              <a:off x="1632" y="2228"/>
              <a:ext cx="1008" cy="672"/>
            </a:xfrm>
            <a:prstGeom prst="ellipse">
              <a:avLst/>
            </a:prstGeom>
            <a:noFill/>
            <a:ln w="1905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pt-BR"/>
            </a:p>
          </p:txBody>
        </p:sp>
        <p:sp>
          <p:nvSpPr>
            <p:cNvPr id="88080" name="Oval 22"/>
            <p:cNvSpPr>
              <a:spLocks noChangeArrowheads="1"/>
            </p:cNvSpPr>
            <p:nvPr/>
          </p:nvSpPr>
          <p:spPr bwMode="auto">
            <a:xfrm>
              <a:off x="2592" y="2325"/>
              <a:ext cx="528" cy="603"/>
            </a:xfrm>
            <a:prstGeom prst="ellipse">
              <a:avLst/>
            </a:prstGeom>
            <a:noFill/>
            <a:ln w="19050">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pt-BR"/>
            </a:p>
          </p:txBody>
        </p:sp>
      </p:grpSp>
      <p:grpSp>
        <p:nvGrpSpPr>
          <p:cNvPr id="88073" name="Group 3"/>
          <p:cNvGrpSpPr>
            <a:grpSpLocks/>
          </p:cNvGrpSpPr>
          <p:nvPr/>
        </p:nvGrpSpPr>
        <p:grpSpPr bwMode="auto">
          <a:xfrm>
            <a:off x="2273300" y="1200150"/>
            <a:ext cx="4565650" cy="0"/>
            <a:chOff x="0" y="672"/>
            <a:chExt cx="2876" cy="0"/>
          </a:xfrm>
        </p:grpSpPr>
        <p:sp>
          <p:nvSpPr>
            <p:cNvPr id="88074"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5"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229"/>
                                        </p:tgtEl>
                                        <p:attrNameLst>
                                          <p:attrName>style.visibility</p:attrName>
                                        </p:attrNameLst>
                                      </p:cBhvr>
                                      <p:to>
                                        <p:strVal val="visible"/>
                                      </p:to>
                                    </p:set>
                                    <p:animEffect transition="in" filter="fade">
                                      <p:cBhvr>
                                        <p:cTn id="7" dur="500"/>
                                        <p:tgtEl>
                                          <p:spTgt spid="9229"/>
                                        </p:tgtEl>
                                      </p:cBhvr>
                                    </p:animEffect>
                                  </p:childTnLst>
                                </p:cTn>
                              </p:par>
                              <p:par>
                                <p:cTn id="8" presetID="10" presetClass="entr" presetSubtype="0" fill="hold" nodeType="withEffect">
                                  <p:stCondLst>
                                    <p:cond delay="0"/>
                                  </p:stCondLst>
                                  <p:childTnLst>
                                    <p:set>
                                      <p:cBhvr>
                                        <p:cTn id="9" dur="1" fill="hold">
                                          <p:stCondLst>
                                            <p:cond delay="0"/>
                                          </p:stCondLst>
                                        </p:cTn>
                                        <p:tgtEl>
                                          <p:spTgt spid="9225"/>
                                        </p:tgtEl>
                                        <p:attrNameLst>
                                          <p:attrName>style.visibility</p:attrName>
                                        </p:attrNameLst>
                                      </p:cBhvr>
                                      <p:to>
                                        <p:strVal val="visible"/>
                                      </p:to>
                                    </p:set>
                                    <p:animEffect transition="in" filter="fade">
                                      <p:cBhvr>
                                        <p:cTn id="10" dur="500"/>
                                        <p:tgtEl>
                                          <p:spTgt spid="922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9219">
                                            <p:txEl>
                                              <p:pRg st="0" end="0"/>
                                            </p:txEl>
                                          </p:spTgt>
                                        </p:tgtEl>
                                        <p:attrNameLst>
                                          <p:attrName>style.visibility</p:attrName>
                                        </p:attrNameLst>
                                      </p:cBhvr>
                                      <p:to>
                                        <p:strVal val="visible"/>
                                      </p:to>
                                    </p:set>
                                    <p:animEffect transition="in" filter="dissolve">
                                      <p:cBhvr>
                                        <p:cTn id="15" dur="500"/>
                                        <p:tgtEl>
                                          <p:spTgt spid="9219">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9219">
                                            <p:txEl>
                                              <p:pRg st="1" end="1"/>
                                            </p:txEl>
                                          </p:spTgt>
                                        </p:tgtEl>
                                        <p:attrNameLst>
                                          <p:attrName>style.visibility</p:attrName>
                                        </p:attrNameLst>
                                      </p:cBhvr>
                                      <p:to>
                                        <p:strVal val="visible"/>
                                      </p:to>
                                    </p:set>
                                    <p:animEffect transition="in" filter="dissolve">
                                      <p:cBhvr>
                                        <p:cTn id="18" dur="500"/>
                                        <p:tgtEl>
                                          <p:spTgt spid="9219">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9219">
                                            <p:txEl>
                                              <p:pRg st="2" end="2"/>
                                            </p:txEl>
                                          </p:spTgt>
                                        </p:tgtEl>
                                        <p:attrNameLst>
                                          <p:attrName>style.visibility</p:attrName>
                                        </p:attrNameLst>
                                      </p:cBhvr>
                                      <p:to>
                                        <p:strVal val="visible"/>
                                      </p:to>
                                    </p:set>
                                    <p:animEffect transition="in" filter="dissolve">
                                      <p:cBhvr>
                                        <p:cTn id="21" dur="500"/>
                                        <p:tgtEl>
                                          <p:spTgt spid="9219">
                                            <p:txEl>
                                              <p:pRg st="2" end="2"/>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9219">
                                            <p:txEl>
                                              <p:pRg st="3" end="3"/>
                                            </p:txEl>
                                          </p:spTgt>
                                        </p:tgtEl>
                                        <p:attrNameLst>
                                          <p:attrName>style.visibility</p:attrName>
                                        </p:attrNameLst>
                                      </p:cBhvr>
                                      <p:to>
                                        <p:strVal val="visible"/>
                                      </p:to>
                                    </p:set>
                                    <p:animEffect transition="in" filter="dissolve">
                                      <p:cBhvr>
                                        <p:cTn id="24" dur="500"/>
                                        <p:tgtEl>
                                          <p:spTgt spid="9219">
                                            <p:txEl>
                                              <p:pRg st="3" end="3"/>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nodeType="clickEffect">
                                  <p:stCondLst>
                                    <p:cond delay="0"/>
                                  </p:stCondLst>
                                  <p:childTnLst>
                                    <p:set>
                                      <p:cBhvr>
                                        <p:cTn id="28" dur="1" fill="hold">
                                          <p:stCondLst>
                                            <p:cond delay="0"/>
                                          </p:stCondLst>
                                        </p:cTn>
                                        <p:tgtEl>
                                          <p:spTgt spid="9219">
                                            <p:txEl>
                                              <p:pRg st="4" end="4"/>
                                            </p:txEl>
                                          </p:spTgt>
                                        </p:tgtEl>
                                        <p:attrNameLst>
                                          <p:attrName>style.visibility</p:attrName>
                                        </p:attrNameLst>
                                      </p:cBhvr>
                                      <p:to>
                                        <p:strVal val="visible"/>
                                      </p:to>
                                    </p:set>
                                    <p:animEffect transition="in" filter="dissolve">
                                      <p:cBhvr>
                                        <p:cTn id="29" dur="500"/>
                                        <p:tgtEl>
                                          <p:spTgt spid="9219">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9219">
                                            <p:txEl>
                                              <p:pRg st="5" end="5"/>
                                            </p:txEl>
                                          </p:spTgt>
                                        </p:tgtEl>
                                        <p:attrNameLst>
                                          <p:attrName>style.visibility</p:attrName>
                                        </p:attrNameLst>
                                      </p:cBhvr>
                                      <p:to>
                                        <p:strVal val="visible"/>
                                      </p:to>
                                    </p:set>
                                    <p:animEffect transition="in" filter="dissolve">
                                      <p:cBhvr>
                                        <p:cTn id="32" dur="500"/>
                                        <p:tgtEl>
                                          <p:spTgt spid="9219">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9219">
                                            <p:txEl>
                                              <p:pRg st="6" end="6"/>
                                            </p:txEl>
                                          </p:spTgt>
                                        </p:tgtEl>
                                        <p:attrNameLst>
                                          <p:attrName>style.visibility</p:attrName>
                                        </p:attrNameLst>
                                      </p:cBhvr>
                                      <p:to>
                                        <p:strVal val="visible"/>
                                      </p:to>
                                    </p:set>
                                    <p:animEffect transition="in" filter="dissolve">
                                      <p:cBhvr>
                                        <p:cTn id="35" dur="500"/>
                                        <p:tgtEl>
                                          <p:spTgt spid="9219">
                                            <p:txEl>
                                              <p:pRg st="6" end="6"/>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9219">
                                            <p:txEl>
                                              <p:pRg st="7" end="7"/>
                                            </p:txEl>
                                          </p:spTgt>
                                        </p:tgtEl>
                                        <p:attrNameLst>
                                          <p:attrName>style.visibility</p:attrName>
                                        </p:attrNameLst>
                                      </p:cBhvr>
                                      <p:to>
                                        <p:strVal val="visible"/>
                                      </p:to>
                                    </p:set>
                                    <p:animEffect transition="in" filter="dissolve">
                                      <p:cBhvr>
                                        <p:cTn id="38" dur="500"/>
                                        <p:tgtEl>
                                          <p:spTgt spid="9219">
                                            <p:txEl>
                                              <p:pRg st="7" end="7"/>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9219">
                                            <p:txEl>
                                              <p:pRg st="8" end="8"/>
                                            </p:txEl>
                                          </p:spTgt>
                                        </p:tgtEl>
                                        <p:attrNameLst>
                                          <p:attrName>style.visibility</p:attrName>
                                        </p:attrNameLst>
                                      </p:cBhvr>
                                      <p:to>
                                        <p:strVal val="visible"/>
                                      </p:to>
                                    </p:set>
                                    <p:animEffect transition="in" filter="dissolve">
                                      <p:cBhvr>
                                        <p:cTn id="41" dur="500"/>
                                        <p:tgtEl>
                                          <p:spTgt spid="9219">
                                            <p:txEl>
                                              <p:pRg st="8" end="8"/>
                                            </p:txEl>
                                          </p:spTgt>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nodeType="clickEffect">
                                  <p:stCondLst>
                                    <p:cond delay="0"/>
                                  </p:stCondLst>
                                  <p:childTnLst>
                                    <p:set>
                                      <p:cBhvr>
                                        <p:cTn id="45" dur="1" fill="hold">
                                          <p:stCondLst>
                                            <p:cond delay="0"/>
                                          </p:stCondLst>
                                        </p:cTn>
                                        <p:tgtEl>
                                          <p:spTgt spid="9219">
                                            <p:txEl>
                                              <p:pRg st="9" end="9"/>
                                            </p:txEl>
                                          </p:spTgt>
                                        </p:tgtEl>
                                        <p:attrNameLst>
                                          <p:attrName>style.visibility</p:attrName>
                                        </p:attrNameLst>
                                      </p:cBhvr>
                                      <p:to>
                                        <p:strVal val="visible"/>
                                      </p:to>
                                    </p:set>
                                    <p:animEffect transition="in" filter="dissolve">
                                      <p:cBhvr>
                                        <p:cTn id="46" dur="500"/>
                                        <p:tgtEl>
                                          <p:spTgt spid="9219">
                                            <p:txEl>
                                              <p:pRg st="9" end="9"/>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9219">
                                            <p:txEl>
                                              <p:pRg st="10" end="10"/>
                                            </p:txEl>
                                          </p:spTgt>
                                        </p:tgtEl>
                                        <p:attrNameLst>
                                          <p:attrName>style.visibility</p:attrName>
                                        </p:attrNameLst>
                                      </p:cBhvr>
                                      <p:to>
                                        <p:strVal val="visible"/>
                                      </p:to>
                                    </p:set>
                                    <p:animEffect transition="in" filter="dissolve">
                                      <p:cBhvr>
                                        <p:cTn id="49" dur="500"/>
                                        <p:tgtEl>
                                          <p:spTgt spid="9219">
                                            <p:txEl>
                                              <p:pRg st="10" end="10"/>
                                            </p:txEl>
                                          </p:spTgt>
                                        </p:tgtEl>
                                      </p:cBhvr>
                                    </p:animEffect>
                                  </p:childTnLst>
                                </p:cTn>
                              </p:par>
                              <p:par>
                                <p:cTn id="50" presetID="9" presetClass="entr" presetSubtype="0" fill="hold" nodeType="withEffect">
                                  <p:stCondLst>
                                    <p:cond delay="0"/>
                                  </p:stCondLst>
                                  <p:childTnLst>
                                    <p:set>
                                      <p:cBhvr>
                                        <p:cTn id="51" dur="1" fill="hold">
                                          <p:stCondLst>
                                            <p:cond delay="0"/>
                                          </p:stCondLst>
                                        </p:cTn>
                                        <p:tgtEl>
                                          <p:spTgt spid="9219">
                                            <p:txEl>
                                              <p:pRg st="11" end="11"/>
                                            </p:txEl>
                                          </p:spTgt>
                                        </p:tgtEl>
                                        <p:attrNameLst>
                                          <p:attrName>style.visibility</p:attrName>
                                        </p:attrNameLst>
                                      </p:cBhvr>
                                      <p:to>
                                        <p:strVal val="visible"/>
                                      </p:to>
                                    </p:set>
                                    <p:animEffect transition="in" filter="dissolve">
                                      <p:cBhvr>
                                        <p:cTn id="52" dur="500"/>
                                        <p:tgtEl>
                                          <p:spTgt spid="9219">
                                            <p:txEl>
                                              <p:pRg st="11" end="11"/>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9219">
                                            <p:txEl>
                                              <p:pRg st="12" end="12"/>
                                            </p:txEl>
                                          </p:spTgt>
                                        </p:tgtEl>
                                        <p:attrNameLst>
                                          <p:attrName>style.visibility</p:attrName>
                                        </p:attrNameLst>
                                      </p:cBhvr>
                                      <p:to>
                                        <p:strVal val="visible"/>
                                      </p:to>
                                    </p:set>
                                    <p:animEffect transition="in" filter="dissolve">
                                      <p:cBhvr>
                                        <p:cTn id="57" dur="500"/>
                                        <p:tgtEl>
                                          <p:spTgt spid="9219">
                                            <p:txEl>
                                              <p:pRg st="12" end="12"/>
                                            </p:txEl>
                                          </p:spTgt>
                                        </p:tgtEl>
                                      </p:cBhvr>
                                    </p:animEffect>
                                  </p:childTnLst>
                                </p:cTn>
                              </p:par>
                              <p:par>
                                <p:cTn id="58" presetID="9" presetClass="entr" presetSubtype="0" fill="hold" nodeType="withEffect">
                                  <p:stCondLst>
                                    <p:cond delay="0"/>
                                  </p:stCondLst>
                                  <p:childTnLst>
                                    <p:set>
                                      <p:cBhvr>
                                        <p:cTn id="59" dur="1" fill="hold">
                                          <p:stCondLst>
                                            <p:cond delay="0"/>
                                          </p:stCondLst>
                                        </p:cTn>
                                        <p:tgtEl>
                                          <p:spTgt spid="9219">
                                            <p:txEl>
                                              <p:pRg st="13" end="13"/>
                                            </p:txEl>
                                          </p:spTgt>
                                        </p:tgtEl>
                                        <p:attrNameLst>
                                          <p:attrName>style.visibility</p:attrName>
                                        </p:attrNameLst>
                                      </p:cBhvr>
                                      <p:to>
                                        <p:strVal val="visible"/>
                                      </p:to>
                                    </p:set>
                                    <p:animEffect transition="in" filter="dissolve">
                                      <p:cBhvr>
                                        <p:cTn id="60" dur="500"/>
                                        <p:tgtEl>
                                          <p:spTgt spid="9219">
                                            <p:txEl>
                                              <p:pRg st="13" end="13"/>
                                            </p:txEl>
                                          </p:spTgt>
                                        </p:tgtEl>
                                      </p:cBhvr>
                                    </p:animEffect>
                                  </p:childTnLst>
                                </p:cTn>
                              </p:par>
                              <p:par>
                                <p:cTn id="61" presetID="9" presetClass="entr" presetSubtype="0" fill="hold" nodeType="withEffect">
                                  <p:stCondLst>
                                    <p:cond delay="0"/>
                                  </p:stCondLst>
                                  <p:childTnLst>
                                    <p:set>
                                      <p:cBhvr>
                                        <p:cTn id="62" dur="1" fill="hold">
                                          <p:stCondLst>
                                            <p:cond delay="0"/>
                                          </p:stCondLst>
                                        </p:cTn>
                                        <p:tgtEl>
                                          <p:spTgt spid="9219">
                                            <p:txEl>
                                              <p:pRg st="14" end="14"/>
                                            </p:txEl>
                                          </p:spTgt>
                                        </p:tgtEl>
                                        <p:attrNameLst>
                                          <p:attrName>style.visibility</p:attrName>
                                        </p:attrNameLst>
                                      </p:cBhvr>
                                      <p:to>
                                        <p:strVal val="visible"/>
                                      </p:to>
                                    </p:set>
                                    <p:animEffect transition="in" filter="dissolve">
                                      <p:cBhvr>
                                        <p:cTn id="63" dur="500"/>
                                        <p:tgtEl>
                                          <p:spTgt spid="9219">
                                            <p:txEl>
                                              <p:pRg st="14" end="14"/>
                                            </p:txEl>
                                          </p:spTgt>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nodeType="clickEffect">
                                  <p:stCondLst>
                                    <p:cond delay="0"/>
                                  </p:stCondLst>
                                  <p:childTnLst>
                                    <p:set>
                                      <p:cBhvr>
                                        <p:cTn id="67" dur="1" fill="hold">
                                          <p:stCondLst>
                                            <p:cond delay="0"/>
                                          </p:stCondLst>
                                        </p:cTn>
                                        <p:tgtEl>
                                          <p:spTgt spid="9219">
                                            <p:txEl>
                                              <p:pRg st="15" end="15"/>
                                            </p:txEl>
                                          </p:spTgt>
                                        </p:tgtEl>
                                        <p:attrNameLst>
                                          <p:attrName>style.visibility</p:attrName>
                                        </p:attrNameLst>
                                      </p:cBhvr>
                                      <p:to>
                                        <p:strVal val="visible"/>
                                      </p:to>
                                    </p:set>
                                    <p:animEffect transition="in" filter="dissolve">
                                      <p:cBhvr>
                                        <p:cTn id="68" dur="500"/>
                                        <p:tgtEl>
                                          <p:spTgt spid="9219">
                                            <p:txEl>
                                              <p:pRg st="15" end="15"/>
                                            </p:txEl>
                                          </p:spTgt>
                                        </p:tgtEl>
                                      </p:cBhvr>
                                    </p:animEffect>
                                  </p:childTnLst>
                                </p:cTn>
                              </p:par>
                              <p:par>
                                <p:cTn id="69" presetID="9" presetClass="entr" presetSubtype="0" fill="hold" nodeType="withEffect">
                                  <p:stCondLst>
                                    <p:cond delay="0"/>
                                  </p:stCondLst>
                                  <p:childTnLst>
                                    <p:set>
                                      <p:cBhvr>
                                        <p:cTn id="70" dur="1" fill="hold">
                                          <p:stCondLst>
                                            <p:cond delay="0"/>
                                          </p:stCondLst>
                                        </p:cTn>
                                        <p:tgtEl>
                                          <p:spTgt spid="9219">
                                            <p:txEl>
                                              <p:pRg st="16" end="16"/>
                                            </p:txEl>
                                          </p:spTgt>
                                        </p:tgtEl>
                                        <p:attrNameLst>
                                          <p:attrName>style.visibility</p:attrName>
                                        </p:attrNameLst>
                                      </p:cBhvr>
                                      <p:to>
                                        <p:strVal val="visible"/>
                                      </p:to>
                                    </p:set>
                                    <p:animEffect transition="in" filter="dissolve">
                                      <p:cBhvr>
                                        <p:cTn id="71" dur="500"/>
                                        <p:tgtEl>
                                          <p:spTgt spid="9219">
                                            <p:txEl>
                                              <p:pRg st="16" end="16"/>
                                            </p:txEl>
                                          </p:spTgt>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nodeType="clickEffect">
                                  <p:stCondLst>
                                    <p:cond delay="0"/>
                                  </p:stCondLst>
                                  <p:childTnLst>
                                    <p:set>
                                      <p:cBhvr>
                                        <p:cTn id="75" dur="1" fill="hold">
                                          <p:stCondLst>
                                            <p:cond delay="0"/>
                                          </p:stCondLst>
                                        </p:cTn>
                                        <p:tgtEl>
                                          <p:spTgt spid="9219">
                                            <p:txEl>
                                              <p:pRg st="17" end="17"/>
                                            </p:txEl>
                                          </p:spTgt>
                                        </p:tgtEl>
                                        <p:attrNameLst>
                                          <p:attrName>style.visibility</p:attrName>
                                        </p:attrNameLst>
                                      </p:cBhvr>
                                      <p:to>
                                        <p:strVal val="visible"/>
                                      </p:to>
                                    </p:set>
                                    <p:animEffect transition="in" filter="dissolve">
                                      <p:cBhvr>
                                        <p:cTn id="76" dur="500"/>
                                        <p:tgtEl>
                                          <p:spTgt spid="9219">
                                            <p:txEl>
                                              <p:pRg st="17" end="17"/>
                                            </p:txEl>
                                          </p:spTgt>
                                        </p:tgtEl>
                                      </p:cBhvr>
                                    </p:animEffect>
                                  </p:childTnLst>
                                </p:cTn>
                              </p:par>
                              <p:par>
                                <p:cTn id="77" presetID="9" presetClass="entr" presetSubtype="0" fill="hold" nodeType="withEffect">
                                  <p:stCondLst>
                                    <p:cond delay="0"/>
                                  </p:stCondLst>
                                  <p:childTnLst>
                                    <p:set>
                                      <p:cBhvr>
                                        <p:cTn id="78" dur="1" fill="hold">
                                          <p:stCondLst>
                                            <p:cond delay="0"/>
                                          </p:stCondLst>
                                        </p:cTn>
                                        <p:tgtEl>
                                          <p:spTgt spid="9219">
                                            <p:txEl>
                                              <p:pRg st="18" end="18"/>
                                            </p:txEl>
                                          </p:spTgt>
                                        </p:tgtEl>
                                        <p:attrNameLst>
                                          <p:attrName>style.visibility</p:attrName>
                                        </p:attrNameLst>
                                      </p:cBhvr>
                                      <p:to>
                                        <p:strVal val="visible"/>
                                      </p:to>
                                    </p:set>
                                    <p:animEffect transition="in" filter="dissolve">
                                      <p:cBhvr>
                                        <p:cTn id="79" dur="500"/>
                                        <p:tgtEl>
                                          <p:spTgt spid="9219">
                                            <p:txEl>
                                              <p:pRg st="18" end="18"/>
                                            </p:txEl>
                                          </p:spTgt>
                                        </p:tgtEl>
                                      </p:cBhvr>
                                    </p:animEffect>
                                  </p:childTnLst>
                                </p:cTn>
                              </p:par>
                              <p:par>
                                <p:cTn id="80" presetID="9" presetClass="entr" presetSubtype="0" fill="hold" nodeType="withEffect">
                                  <p:stCondLst>
                                    <p:cond delay="0"/>
                                  </p:stCondLst>
                                  <p:childTnLst>
                                    <p:set>
                                      <p:cBhvr>
                                        <p:cTn id="81" dur="1" fill="hold">
                                          <p:stCondLst>
                                            <p:cond delay="0"/>
                                          </p:stCondLst>
                                        </p:cTn>
                                        <p:tgtEl>
                                          <p:spTgt spid="9219">
                                            <p:txEl>
                                              <p:pRg st="19" end="19"/>
                                            </p:txEl>
                                          </p:spTgt>
                                        </p:tgtEl>
                                        <p:attrNameLst>
                                          <p:attrName>style.visibility</p:attrName>
                                        </p:attrNameLst>
                                      </p:cBhvr>
                                      <p:to>
                                        <p:strVal val="visible"/>
                                      </p:to>
                                    </p:set>
                                    <p:animEffect transition="in" filter="dissolve">
                                      <p:cBhvr>
                                        <p:cTn id="82" dur="500"/>
                                        <p:tgtEl>
                                          <p:spTgt spid="9219">
                                            <p:txEl>
                                              <p:pRg st="19" end="19"/>
                                            </p:txEl>
                                          </p:spTgt>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9223">
                                            <p:txEl>
                                              <p:pRg st="1" end="1"/>
                                            </p:txEl>
                                          </p:spTgt>
                                        </p:tgtEl>
                                        <p:attrNameLst>
                                          <p:attrName>style.visibility</p:attrName>
                                        </p:attrNameLst>
                                      </p:cBhvr>
                                      <p:to>
                                        <p:strVal val="visible"/>
                                      </p:to>
                                    </p:set>
                                    <p:animEffect transition="in" filter="dissolve">
                                      <p:cBhvr>
                                        <p:cTn id="87" dur="500"/>
                                        <p:tgtEl>
                                          <p:spTgt spid="92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8382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more about the O</a:t>
            </a:r>
            <a:r>
              <a:rPr lang="en-US" sz="3200" baseline="-25000" dirty="0" smtClean="0">
                <a:solidFill>
                  <a:schemeClr val="tx1"/>
                </a:solidFill>
                <a:latin typeface="Arial Narrow" pitchFamily="34" charset="0"/>
              </a:rPr>
              <a:t>2</a:t>
            </a:r>
            <a:r>
              <a:rPr lang="en-US" sz="3200" dirty="0" smtClean="0">
                <a:solidFill>
                  <a:schemeClr val="tx1"/>
                </a:solidFill>
                <a:latin typeface="Arial Narrow" pitchFamily="34" charset="0"/>
              </a:rPr>
              <a:t> permeability of oocytes from Ryan Geyer, tomorrow morning</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16411527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8382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about channel-mediated fluxes of NO from Jeff Garvin</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5908944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ChangeArrowheads="1"/>
          </p:cNvSpPr>
          <p:nvPr/>
        </p:nvSpPr>
        <p:spPr bwMode="auto">
          <a:xfrm>
            <a:off x="0" y="3048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Outline</a:t>
            </a:r>
          </a:p>
        </p:txBody>
      </p:sp>
      <p:sp>
        <p:nvSpPr>
          <p:cNvPr id="89091" name="Rectangle 3"/>
          <p:cNvSpPr>
            <a:spLocks noChangeArrowheads="1"/>
          </p:cNvSpPr>
          <p:nvPr/>
        </p:nvSpPr>
        <p:spPr bwMode="auto">
          <a:xfrm>
            <a:off x="2266950" y="1581150"/>
            <a:ext cx="6729413" cy="4705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eaLnBrk="0" hangingPunct="0">
              <a:spcBef>
                <a:spcPct val="20000"/>
              </a:spcBef>
              <a:buFontTx/>
              <a:buChar char="•"/>
            </a:pPr>
            <a:r>
              <a:rPr lang="en-US" sz="2800">
                <a:solidFill>
                  <a:schemeClr val="tx1"/>
                </a:solidFill>
                <a:latin typeface="Arial Narrow" pitchFamily="34" charset="0"/>
              </a:rPr>
              <a:t>Background</a:t>
            </a:r>
          </a:p>
          <a:p>
            <a:pPr marL="342900" indent="-342900" eaLnBrk="0" hangingPunct="0">
              <a:spcBef>
                <a:spcPct val="20000"/>
              </a:spcBef>
              <a:buFontTx/>
              <a:buChar char="•"/>
            </a:pPr>
            <a:r>
              <a:rPr lang="en-US" sz="2800">
                <a:solidFill>
                  <a:schemeClr val="tx1"/>
                </a:solidFill>
                <a:latin typeface="Arial Narrow" pitchFamily="34" charset="0"/>
              </a:rPr>
              <a:t>Computer simulations</a:t>
            </a:r>
          </a:p>
          <a:p>
            <a:pPr marL="342900" indent="-342900" eaLnBrk="0" hangingPunct="0">
              <a:spcBef>
                <a:spcPct val="20000"/>
              </a:spcBef>
              <a:buFontTx/>
              <a:buChar char="•"/>
            </a:pPr>
            <a:r>
              <a:rPr lang="en-US" sz="2800">
                <a:solidFill>
                  <a:schemeClr val="tx1"/>
                </a:solidFill>
                <a:latin typeface="Arial Narrow" pitchFamily="34" charset="0"/>
              </a:rPr>
              <a:t>Gas selectivity by channels</a:t>
            </a:r>
          </a:p>
          <a:p>
            <a:pPr marL="342900" indent="-342900" eaLnBrk="0" hangingPunct="0">
              <a:spcBef>
                <a:spcPct val="20000"/>
              </a:spcBef>
              <a:buFontTx/>
              <a:buChar char="•"/>
            </a:pPr>
            <a:r>
              <a:rPr lang="en-US" sz="2800" b="1">
                <a:latin typeface="Arial Narrow" pitchFamily="34" charset="0"/>
              </a:rPr>
              <a:t>Physiological significance:</a:t>
            </a:r>
          </a:p>
          <a:p>
            <a:pPr marL="742950" lvl="1" indent="-285750" eaLnBrk="0" hangingPunct="0">
              <a:spcBef>
                <a:spcPct val="20000"/>
              </a:spcBef>
            </a:pPr>
            <a:r>
              <a:rPr lang="en-US">
                <a:solidFill>
                  <a:schemeClr val="tx1"/>
                </a:solidFill>
                <a:latin typeface="Arial Narrow" pitchFamily="34" charset="0"/>
              </a:rPr>
              <a:t>The renal proximal tubule</a:t>
            </a:r>
          </a:p>
          <a:p>
            <a:pPr marL="742950" lvl="1" indent="-285750" eaLnBrk="0" hangingPunct="0">
              <a:spcBef>
                <a:spcPct val="20000"/>
              </a:spcBef>
            </a:pPr>
            <a:r>
              <a:rPr lang="en-US">
                <a:solidFill>
                  <a:schemeClr val="tx1"/>
                </a:solidFill>
                <a:latin typeface="Arial Narrow" pitchFamily="34" charset="0"/>
              </a:rPr>
              <a:t>Red Blood Cells: AQP1 (60%) &amp; Rh (35%) of CO</a:t>
            </a:r>
            <a:r>
              <a:rPr lang="en-US" baseline="-25000">
                <a:solidFill>
                  <a:schemeClr val="tx1"/>
                </a:solidFill>
                <a:latin typeface="Arial Narrow" pitchFamily="34" charset="0"/>
              </a:rPr>
              <a:t>2</a:t>
            </a:r>
          </a:p>
          <a:p>
            <a:pPr marL="742950" lvl="1" indent="-285750" eaLnBrk="0" hangingPunct="0">
              <a:spcBef>
                <a:spcPct val="20000"/>
              </a:spcBef>
            </a:pPr>
            <a:r>
              <a:rPr lang="en-US" b="1">
                <a:latin typeface="Arial Narrow" pitchFamily="34" charset="0"/>
              </a:rPr>
              <a:t>Voluntary Exercise: AQP1 KOs vs WT</a:t>
            </a:r>
          </a:p>
          <a:p>
            <a:pPr marL="342900" indent="-342900" eaLnBrk="0" hangingPunct="0">
              <a:spcBef>
                <a:spcPct val="20000"/>
              </a:spcBef>
              <a:buFontTx/>
              <a:buChar char="•"/>
            </a:pPr>
            <a:endParaRPr lang="en-US">
              <a:solidFill>
                <a:schemeClr val="tx1"/>
              </a:solidFill>
              <a:latin typeface="Arial Narrow" pitchFamily="34" charset="0"/>
            </a:endParaRPr>
          </a:p>
          <a:p>
            <a:pPr marL="342900" indent="-342900" eaLnBrk="0" hangingPunct="0">
              <a:spcBef>
                <a:spcPct val="20000"/>
              </a:spcBef>
            </a:pPr>
            <a:endParaRPr lang="en-US" sz="2800" b="1">
              <a:solidFill>
                <a:srgbClr val="FFFF00"/>
              </a:solidFill>
              <a:latin typeface="Arial Narrow" pitchFamily="34" charset="0"/>
            </a:endParaRPr>
          </a:p>
        </p:txBody>
      </p:sp>
      <p:grpSp>
        <p:nvGrpSpPr>
          <p:cNvPr id="89092" name="Group 4"/>
          <p:cNvGrpSpPr>
            <a:grpSpLocks/>
          </p:cNvGrpSpPr>
          <p:nvPr/>
        </p:nvGrpSpPr>
        <p:grpSpPr bwMode="auto">
          <a:xfrm>
            <a:off x="2273300" y="1200150"/>
            <a:ext cx="4565650" cy="0"/>
            <a:chOff x="0" y="672"/>
            <a:chExt cx="2876" cy="0"/>
          </a:xfrm>
        </p:grpSpPr>
        <p:sp>
          <p:nvSpPr>
            <p:cNvPr id="89093"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094"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114"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Technical Approach</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90115" name="Group 3"/>
          <p:cNvGrpSpPr>
            <a:grpSpLocks/>
          </p:cNvGrpSpPr>
          <p:nvPr/>
        </p:nvGrpSpPr>
        <p:grpSpPr bwMode="auto">
          <a:xfrm>
            <a:off x="2273300" y="1200150"/>
            <a:ext cx="4565650" cy="0"/>
            <a:chOff x="0" y="672"/>
            <a:chExt cx="2876" cy="0"/>
          </a:xfrm>
        </p:grpSpPr>
        <p:sp>
          <p:nvSpPr>
            <p:cNvPr id="90119"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20"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84742" name="Rectangle 6"/>
          <p:cNvSpPr>
            <a:spLocks noChangeArrowheads="1"/>
          </p:cNvSpPr>
          <p:nvPr/>
        </p:nvSpPr>
        <p:spPr bwMode="auto">
          <a:xfrm>
            <a:off x="609600" y="15240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Allow mice to run on an activity wheel</a:t>
            </a:r>
            <a:endParaRPr lang="en-US" sz="3200" baseline="-25000">
              <a:solidFill>
                <a:schemeClr val="tx1"/>
              </a:solidFill>
              <a:latin typeface="Arial Narrow" pitchFamily="34" charset="0"/>
            </a:endParaRPr>
          </a:p>
        </p:txBody>
      </p:sp>
      <p:pic>
        <p:nvPicPr>
          <p:cNvPr id="884743" name="Picture 7" descr="IMG_096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18063" y="2860675"/>
            <a:ext cx="2960687" cy="2220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4744" name="Picture 8" descr="IMG_095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2700" y="2860675"/>
            <a:ext cx="2935288"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84742"/>
                                        </p:tgtEl>
                                        <p:attrNameLst>
                                          <p:attrName>style.visibility</p:attrName>
                                        </p:attrNameLst>
                                      </p:cBhvr>
                                      <p:to>
                                        <p:strVal val="visible"/>
                                      </p:to>
                                    </p:set>
                                    <p:animEffect transition="in" filter="dissolve">
                                      <p:cBhvr>
                                        <p:cTn id="7" dur="1000"/>
                                        <p:tgtEl>
                                          <p:spTgt spid="8847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84744"/>
                                        </p:tgtEl>
                                        <p:attrNameLst>
                                          <p:attrName>style.visibility</p:attrName>
                                        </p:attrNameLst>
                                      </p:cBhvr>
                                      <p:to>
                                        <p:strVal val="visible"/>
                                      </p:to>
                                    </p:set>
                                    <p:animEffect transition="in" filter="dissolve">
                                      <p:cBhvr>
                                        <p:cTn id="12" dur="500"/>
                                        <p:tgtEl>
                                          <p:spTgt spid="8847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884743"/>
                                        </p:tgtEl>
                                        <p:attrNameLst>
                                          <p:attrName>style.visibility</p:attrName>
                                        </p:attrNameLst>
                                      </p:cBhvr>
                                      <p:to>
                                        <p:strVal val="visible"/>
                                      </p:to>
                                    </p:set>
                                    <p:animEffect transition="in" filter="dissolve">
                                      <p:cBhvr>
                                        <p:cTn id="17" dur="500"/>
                                        <p:tgtEl>
                                          <p:spTgt spid="8847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4742" grpId="0"/>
    </p:bld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138" name="Rectangle 2"/>
          <p:cNvSpPr>
            <a:spLocks noChangeArrowheads="1"/>
          </p:cNvSpPr>
          <p:nvPr/>
        </p:nvSpPr>
        <p:spPr bwMode="auto">
          <a:xfrm>
            <a:off x="4748213" y="1355725"/>
            <a:ext cx="7302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300" b="1">
                <a:solidFill>
                  <a:srgbClr val="000000"/>
                </a:solidFill>
              </a:rPr>
              <a:t> </a:t>
            </a:r>
            <a:endParaRPr lang="en-US" sz="1800">
              <a:solidFill>
                <a:schemeClr val="tx1"/>
              </a:solidFill>
              <a:latin typeface="Verdana" pitchFamily="34" charset="0"/>
            </a:endParaRPr>
          </a:p>
        </p:txBody>
      </p:sp>
      <p:sp>
        <p:nvSpPr>
          <p:cNvPr id="91139" name="Rectangle 3"/>
          <p:cNvSpPr>
            <a:spLocks noGrp="1" noChangeArrowheads="1"/>
          </p:cNvSpPr>
          <p:nvPr>
            <p:ph type="title"/>
          </p:nvPr>
        </p:nvSpPr>
        <p:spPr>
          <a:xfrm>
            <a:off x="685800" y="276225"/>
            <a:ext cx="7772400" cy="1143000"/>
          </a:xfrm>
        </p:spPr>
        <p:txBody>
          <a:bodyPr/>
          <a:lstStyle/>
          <a:p>
            <a:r>
              <a:rPr lang="en-US" smtClean="0">
                <a:latin typeface="Arial Narrow" pitchFamily="34" charset="0"/>
              </a:rPr>
              <a:t>Activity of wt vs AQP1-null Mice</a:t>
            </a:r>
          </a:p>
        </p:txBody>
      </p:sp>
      <p:grpSp>
        <p:nvGrpSpPr>
          <p:cNvPr id="907268" name="Group 4"/>
          <p:cNvGrpSpPr>
            <a:grpSpLocks/>
          </p:cNvGrpSpPr>
          <p:nvPr/>
        </p:nvGrpSpPr>
        <p:grpSpPr bwMode="auto">
          <a:xfrm>
            <a:off x="7048500" y="3359150"/>
            <a:ext cx="798513" cy="576263"/>
            <a:chOff x="4518" y="2506"/>
            <a:chExt cx="503" cy="363"/>
          </a:xfrm>
        </p:grpSpPr>
        <p:sp>
          <p:nvSpPr>
            <p:cNvPr id="91237" name="Rectangle 5"/>
            <p:cNvSpPr>
              <a:spLocks noChangeArrowheads="1"/>
            </p:cNvSpPr>
            <p:nvPr/>
          </p:nvSpPr>
          <p:spPr bwMode="auto">
            <a:xfrm>
              <a:off x="4518" y="2506"/>
              <a:ext cx="503" cy="363"/>
            </a:xfrm>
            <a:prstGeom prst="rect">
              <a:avLst/>
            </a:prstGeom>
            <a:solidFill>
              <a:srgbClr val="FFFFFF"/>
            </a:solidFill>
            <a:ln w="0">
              <a:solidFill>
                <a:srgbClr val="000000"/>
              </a:solidFill>
              <a:miter lim="800000"/>
              <a:headEnd/>
              <a:tailEnd/>
            </a:ln>
          </p:spPr>
          <p:txBody>
            <a:bodyPr/>
            <a:lstStyle/>
            <a:p>
              <a:pPr eaLnBrk="0" hangingPunct="0"/>
              <a:endParaRPr lang="en-US"/>
            </a:p>
          </p:txBody>
        </p:sp>
        <p:sp>
          <p:nvSpPr>
            <p:cNvPr id="91238" name="Rectangle 6"/>
            <p:cNvSpPr>
              <a:spLocks noChangeArrowheads="1"/>
            </p:cNvSpPr>
            <p:nvPr/>
          </p:nvSpPr>
          <p:spPr bwMode="auto">
            <a:xfrm>
              <a:off x="4559" y="2567"/>
              <a:ext cx="61" cy="61"/>
            </a:xfrm>
            <a:prstGeom prst="rect">
              <a:avLst/>
            </a:prstGeom>
            <a:solidFill>
              <a:srgbClr val="9999FF"/>
            </a:solidFill>
            <a:ln w="11113">
              <a:solidFill>
                <a:srgbClr val="000000"/>
              </a:solidFill>
              <a:miter lim="800000"/>
              <a:headEnd/>
              <a:tailEnd/>
            </a:ln>
          </p:spPr>
          <p:txBody>
            <a:bodyPr/>
            <a:lstStyle/>
            <a:p>
              <a:pPr eaLnBrk="0" hangingPunct="0"/>
              <a:endParaRPr lang="en-US"/>
            </a:p>
          </p:txBody>
        </p:sp>
        <p:sp>
          <p:nvSpPr>
            <p:cNvPr id="91239" name="Rectangle 7"/>
            <p:cNvSpPr>
              <a:spLocks noChangeArrowheads="1"/>
            </p:cNvSpPr>
            <p:nvPr/>
          </p:nvSpPr>
          <p:spPr bwMode="auto">
            <a:xfrm>
              <a:off x="4654" y="2526"/>
              <a:ext cx="9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wt</a:t>
              </a:r>
              <a:endParaRPr lang="en-US" sz="1800">
                <a:solidFill>
                  <a:schemeClr val="tx1"/>
                </a:solidFill>
                <a:latin typeface="Arial" charset="0"/>
              </a:endParaRPr>
            </a:p>
          </p:txBody>
        </p:sp>
        <p:sp>
          <p:nvSpPr>
            <p:cNvPr id="91240" name="Rectangle 8"/>
            <p:cNvSpPr>
              <a:spLocks noChangeArrowheads="1"/>
            </p:cNvSpPr>
            <p:nvPr/>
          </p:nvSpPr>
          <p:spPr bwMode="auto">
            <a:xfrm>
              <a:off x="4559" y="2737"/>
              <a:ext cx="61" cy="62"/>
            </a:xfrm>
            <a:prstGeom prst="rect">
              <a:avLst/>
            </a:prstGeom>
            <a:solidFill>
              <a:srgbClr val="FFFFCC"/>
            </a:solidFill>
            <a:ln w="11113">
              <a:solidFill>
                <a:srgbClr val="000000"/>
              </a:solidFill>
              <a:miter lim="800000"/>
              <a:headEnd/>
              <a:tailEnd/>
            </a:ln>
          </p:spPr>
          <p:txBody>
            <a:bodyPr/>
            <a:lstStyle/>
            <a:p>
              <a:pPr eaLnBrk="0" hangingPunct="0"/>
              <a:endParaRPr lang="en-US"/>
            </a:p>
          </p:txBody>
        </p:sp>
        <p:sp>
          <p:nvSpPr>
            <p:cNvPr id="91241" name="Rectangle 9"/>
            <p:cNvSpPr>
              <a:spLocks noChangeArrowheads="1"/>
            </p:cNvSpPr>
            <p:nvPr/>
          </p:nvSpPr>
          <p:spPr bwMode="auto">
            <a:xfrm>
              <a:off x="4654" y="2697"/>
              <a:ext cx="3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AQP-KO</a:t>
              </a:r>
              <a:endParaRPr lang="en-US" sz="1800">
                <a:solidFill>
                  <a:schemeClr val="tx1"/>
                </a:solidFill>
                <a:latin typeface="Arial" charset="0"/>
              </a:endParaRPr>
            </a:p>
          </p:txBody>
        </p:sp>
      </p:grpSp>
      <p:grpSp>
        <p:nvGrpSpPr>
          <p:cNvPr id="907274" name="Group 10"/>
          <p:cNvGrpSpPr>
            <a:grpSpLocks/>
          </p:cNvGrpSpPr>
          <p:nvPr/>
        </p:nvGrpSpPr>
        <p:grpSpPr bwMode="auto">
          <a:xfrm>
            <a:off x="1916113" y="2546350"/>
            <a:ext cx="292100" cy="2863850"/>
            <a:chOff x="1207" y="1604"/>
            <a:chExt cx="184" cy="1804"/>
          </a:xfrm>
        </p:grpSpPr>
        <p:grpSp>
          <p:nvGrpSpPr>
            <p:cNvPr id="91232" name="Group 11"/>
            <p:cNvGrpSpPr>
              <a:grpSpLocks/>
            </p:cNvGrpSpPr>
            <p:nvPr/>
          </p:nvGrpSpPr>
          <p:grpSpPr bwMode="auto">
            <a:xfrm>
              <a:off x="1276" y="1755"/>
              <a:ext cx="47" cy="312"/>
              <a:chOff x="1466" y="2201"/>
              <a:chExt cx="47" cy="312"/>
            </a:xfrm>
          </p:grpSpPr>
          <p:sp>
            <p:nvSpPr>
              <p:cNvPr id="91235" name="Line 12"/>
              <p:cNvSpPr>
                <a:spLocks noChangeShapeType="1"/>
              </p:cNvSpPr>
              <p:nvPr/>
            </p:nvSpPr>
            <p:spPr bwMode="auto">
              <a:xfrm>
                <a:off x="1466" y="2201"/>
                <a:ext cx="4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236" name="Line 13"/>
              <p:cNvSpPr>
                <a:spLocks noChangeShapeType="1"/>
              </p:cNvSpPr>
              <p:nvPr/>
            </p:nvSpPr>
            <p:spPr bwMode="auto">
              <a:xfrm>
                <a:off x="1490" y="2203"/>
                <a:ext cx="0" cy="31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1233" name="Rectangle 14"/>
            <p:cNvSpPr>
              <a:spLocks noChangeArrowheads="1"/>
            </p:cNvSpPr>
            <p:nvPr/>
          </p:nvSpPr>
          <p:spPr bwMode="auto">
            <a:xfrm>
              <a:off x="1207" y="1905"/>
              <a:ext cx="184" cy="1503"/>
            </a:xfrm>
            <a:prstGeom prst="rect">
              <a:avLst/>
            </a:prstGeom>
            <a:solidFill>
              <a:srgbClr val="9999FF"/>
            </a:solidFill>
            <a:ln w="11113">
              <a:solidFill>
                <a:srgbClr val="000000"/>
              </a:solidFill>
              <a:miter lim="800000"/>
              <a:headEnd/>
              <a:tailEnd/>
            </a:ln>
          </p:spPr>
          <p:txBody>
            <a:bodyPr/>
            <a:lstStyle/>
            <a:p>
              <a:pPr eaLnBrk="0" hangingPunct="0"/>
              <a:endParaRPr lang="en-US"/>
            </a:p>
          </p:txBody>
        </p:sp>
        <p:sp>
          <p:nvSpPr>
            <p:cNvPr id="91234" name="Rectangle 15"/>
            <p:cNvSpPr>
              <a:spLocks noChangeArrowheads="1"/>
            </p:cNvSpPr>
            <p:nvPr/>
          </p:nvSpPr>
          <p:spPr bwMode="auto">
            <a:xfrm>
              <a:off x="1219" y="1604"/>
              <a:ext cx="1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(19)</a:t>
              </a:r>
              <a:endParaRPr lang="en-US" sz="1800">
                <a:solidFill>
                  <a:schemeClr val="tx1"/>
                </a:solidFill>
                <a:latin typeface="Arial" charset="0"/>
              </a:endParaRPr>
            </a:p>
          </p:txBody>
        </p:sp>
      </p:grpSp>
      <p:grpSp>
        <p:nvGrpSpPr>
          <p:cNvPr id="907280" name="Group 16"/>
          <p:cNvGrpSpPr>
            <a:grpSpLocks/>
          </p:cNvGrpSpPr>
          <p:nvPr/>
        </p:nvGrpSpPr>
        <p:grpSpPr bwMode="auto">
          <a:xfrm>
            <a:off x="4529138" y="2322513"/>
            <a:ext cx="290512" cy="3087687"/>
            <a:chOff x="2853" y="1463"/>
            <a:chExt cx="183" cy="1945"/>
          </a:xfrm>
        </p:grpSpPr>
        <p:grpSp>
          <p:nvGrpSpPr>
            <p:cNvPr id="91227" name="Group 17"/>
            <p:cNvGrpSpPr>
              <a:grpSpLocks/>
            </p:cNvGrpSpPr>
            <p:nvPr/>
          </p:nvGrpSpPr>
          <p:grpSpPr bwMode="auto">
            <a:xfrm>
              <a:off x="2921" y="1613"/>
              <a:ext cx="47" cy="312"/>
              <a:chOff x="1466" y="2201"/>
              <a:chExt cx="47" cy="312"/>
            </a:xfrm>
          </p:grpSpPr>
          <p:sp>
            <p:nvSpPr>
              <p:cNvPr id="91230" name="Line 18"/>
              <p:cNvSpPr>
                <a:spLocks noChangeShapeType="1"/>
              </p:cNvSpPr>
              <p:nvPr/>
            </p:nvSpPr>
            <p:spPr bwMode="auto">
              <a:xfrm>
                <a:off x="1466" y="2201"/>
                <a:ext cx="4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231" name="Line 19"/>
              <p:cNvSpPr>
                <a:spLocks noChangeShapeType="1"/>
              </p:cNvSpPr>
              <p:nvPr/>
            </p:nvSpPr>
            <p:spPr bwMode="auto">
              <a:xfrm>
                <a:off x="1490" y="2203"/>
                <a:ext cx="0" cy="31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1228" name="Rectangle 20"/>
            <p:cNvSpPr>
              <a:spLocks noChangeArrowheads="1"/>
            </p:cNvSpPr>
            <p:nvPr/>
          </p:nvSpPr>
          <p:spPr bwMode="auto">
            <a:xfrm>
              <a:off x="2853" y="1749"/>
              <a:ext cx="183" cy="1659"/>
            </a:xfrm>
            <a:prstGeom prst="rect">
              <a:avLst/>
            </a:prstGeom>
            <a:solidFill>
              <a:srgbClr val="9999FF"/>
            </a:solidFill>
            <a:ln w="11113">
              <a:solidFill>
                <a:srgbClr val="000000"/>
              </a:solidFill>
              <a:miter lim="800000"/>
              <a:headEnd/>
              <a:tailEnd/>
            </a:ln>
          </p:spPr>
          <p:txBody>
            <a:bodyPr/>
            <a:lstStyle/>
            <a:p>
              <a:pPr eaLnBrk="0" hangingPunct="0"/>
              <a:endParaRPr lang="en-US"/>
            </a:p>
          </p:txBody>
        </p:sp>
        <p:sp>
          <p:nvSpPr>
            <p:cNvPr id="91229" name="Rectangle 21"/>
            <p:cNvSpPr>
              <a:spLocks noChangeArrowheads="1"/>
            </p:cNvSpPr>
            <p:nvPr/>
          </p:nvSpPr>
          <p:spPr bwMode="auto">
            <a:xfrm>
              <a:off x="2887" y="1463"/>
              <a:ext cx="113"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(5)</a:t>
              </a:r>
              <a:endParaRPr lang="en-US" sz="1800">
                <a:solidFill>
                  <a:schemeClr val="tx1"/>
                </a:solidFill>
                <a:latin typeface="Arial" charset="0"/>
              </a:endParaRPr>
            </a:p>
          </p:txBody>
        </p:sp>
      </p:grpSp>
      <p:sp>
        <p:nvSpPr>
          <p:cNvPr id="907286" name="Rectangle 22"/>
          <p:cNvSpPr>
            <a:spLocks noChangeArrowheads="1"/>
          </p:cNvSpPr>
          <p:nvPr/>
        </p:nvSpPr>
        <p:spPr bwMode="auto">
          <a:xfrm>
            <a:off x="1865313" y="5430838"/>
            <a:ext cx="711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21% O</a:t>
            </a:r>
            <a:r>
              <a:rPr lang="en-US" sz="2000" baseline="-25000">
                <a:solidFill>
                  <a:srgbClr val="000000"/>
                </a:solidFill>
                <a:latin typeface="Arial Narrow" pitchFamily="34" charset="0"/>
              </a:rPr>
              <a:t>2</a:t>
            </a:r>
            <a:endParaRPr lang="en-US" sz="2000" baseline="-25000">
              <a:solidFill>
                <a:schemeClr val="tx1"/>
              </a:solidFill>
              <a:latin typeface="Arial Narrow" pitchFamily="34" charset="0"/>
            </a:endParaRPr>
          </a:p>
        </p:txBody>
      </p:sp>
      <p:sp>
        <p:nvSpPr>
          <p:cNvPr id="907287" name="Rectangle 23"/>
          <p:cNvSpPr>
            <a:spLocks noChangeArrowheads="1"/>
          </p:cNvSpPr>
          <p:nvPr/>
        </p:nvSpPr>
        <p:spPr bwMode="auto">
          <a:xfrm>
            <a:off x="3173413" y="5419725"/>
            <a:ext cx="711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21% O</a:t>
            </a:r>
            <a:r>
              <a:rPr lang="en-US" sz="2000" baseline="-25000">
                <a:solidFill>
                  <a:srgbClr val="000000"/>
                </a:solidFill>
                <a:latin typeface="Arial Narrow" pitchFamily="34" charset="0"/>
              </a:rPr>
              <a:t>2</a:t>
            </a:r>
            <a:endParaRPr lang="en-US" sz="2000" baseline="-25000">
              <a:solidFill>
                <a:schemeClr val="tx1"/>
              </a:solidFill>
              <a:latin typeface="Arial Narrow" pitchFamily="34" charset="0"/>
            </a:endParaRPr>
          </a:p>
        </p:txBody>
      </p:sp>
      <p:sp>
        <p:nvSpPr>
          <p:cNvPr id="907288" name="Rectangle 24"/>
          <p:cNvSpPr>
            <a:spLocks noChangeArrowheads="1"/>
          </p:cNvSpPr>
          <p:nvPr/>
        </p:nvSpPr>
        <p:spPr bwMode="auto">
          <a:xfrm>
            <a:off x="4486275" y="5441950"/>
            <a:ext cx="711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40% O</a:t>
            </a:r>
            <a:r>
              <a:rPr lang="en-US" sz="2000" baseline="-25000">
                <a:solidFill>
                  <a:srgbClr val="000000"/>
                </a:solidFill>
                <a:latin typeface="Arial Narrow" pitchFamily="34" charset="0"/>
              </a:rPr>
              <a:t>2</a:t>
            </a:r>
            <a:endParaRPr lang="en-US" sz="2000" baseline="-25000">
              <a:solidFill>
                <a:schemeClr val="tx1"/>
              </a:solidFill>
              <a:latin typeface="Arial Narrow" pitchFamily="34" charset="0"/>
            </a:endParaRPr>
          </a:p>
        </p:txBody>
      </p:sp>
      <p:sp>
        <p:nvSpPr>
          <p:cNvPr id="907289" name="Rectangle 25"/>
          <p:cNvSpPr>
            <a:spLocks noChangeArrowheads="1"/>
          </p:cNvSpPr>
          <p:nvPr/>
        </p:nvSpPr>
        <p:spPr bwMode="auto">
          <a:xfrm>
            <a:off x="5786438" y="5441950"/>
            <a:ext cx="711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40% O</a:t>
            </a:r>
            <a:r>
              <a:rPr lang="en-US" sz="2000" baseline="-25000">
                <a:solidFill>
                  <a:srgbClr val="000000"/>
                </a:solidFill>
                <a:latin typeface="Arial Narrow" pitchFamily="34" charset="0"/>
              </a:rPr>
              <a:t>2</a:t>
            </a:r>
            <a:endParaRPr lang="en-US" sz="2000" baseline="-25000">
              <a:solidFill>
                <a:schemeClr val="tx1"/>
              </a:solidFill>
              <a:latin typeface="Arial Narrow" pitchFamily="34" charset="0"/>
            </a:endParaRPr>
          </a:p>
        </p:txBody>
      </p:sp>
      <p:grpSp>
        <p:nvGrpSpPr>
          <p:cNvPr id="907290" name="Group 26"/>
          <p:cNvGrpSpPr>
            <a:grpSpLocks/>
          </p:cNvGrpSpPr>
          <p:nvPr/>
        </p:nvGrpSpPr>
        <p:grpSpPr bwMode="auto">
          <a:xfrm>
            <a:off x="7038975" y="5441950"/>
            <a:ext cx="1558925" cy="304800"/>
            <a:chOff x="4440" y="3818"/>
            <a:chExt cx="982" cy="192"/>
          </a:xfrm>
        </p:grpSpPr>
        <p:sp>
          <p:nvSpPr>
            <p:cNvPr id="91225" name="Rectangle 27"/>
            <p:cNvSpPr>
              <a:spLocks noChangeArrowheads="1"/>
            </p:cNvSpPr>
            <p:nvPr/>
          </p:nvSpPr>
          <p:spPr bwMode="auto">
            <a:xfrm>
              <a:off x="4756" y="3818"/>
              <a:ext cx="6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Ambient O</a:t>
              </a:r>
              <a:r>
                <a:rPr lang="en-US" sz="2000" baseline="-25000">
                  <a:solidFill>
                    <a:srgbClr val="000000"/>
                  </a:solidFill>
                  <a:latin typeface="Arial Narrow" pitchFamily="34" charset="0"/>
                </a:rPr>
                <a:t>2</a:t>
              </a:r>
              <a:endParaRPr lang="en-US" sz="2000" baseline="-25000">
                <a:solidFill>
                  <a:schemeClr val="tx1"/>
                </a:solidFill>
                <a:latin typeface="Arial Narrow" pitchFamily="34" charset="0"/>
              </a:endParaRPr>
            </a:p>
          </p:txBody>
        </p:sp>
        <p:sp>
          <p:nvSpPr>
            <p:cNvPr id="91226" name="Freeform 28"/>
            <p:cNvSpPr>
              <a:spLocks noEditPoints="1"/>
            </p:cNvSpPr>
            <p:nvPr/>
          </p:nvSpPr>
          <p:spPr bwMode="auto">
            <a:xfrm>
              <a:off x="4440" y="3868"/>
              <a:ext cx="276" cy="91"/>
            </a:xfrm>
            <a:custGeom>
              <a:avLst/>
              <a:gdLst>
                <a:gd name="T0" fmla="*/ 0 w 651"/>
                <a:gd name="T1" fmla="*/ 0 h 213"/>
                <a:gd name="T2" fmla="*/ 0 w 651"/>
                <a:gd name="T3" fmla="*/ 0 h 213"/>
                <a:gd name="T4" fmla="*/ 0 w 651"/>
                <a:gd name="T5" fmla="*/ 0 h 213"/>
                <a:gd name="T6" fmla="*/ 0 w 651"/>
                <a:gd name="T7" fmla="*/ 0 h 213"/>
                <a:gd name="T8" fmla="*/ 0 w 651"/>
                <a:gd name="T9" fmla="*/ 0 h 213"/>
                <a:gd name="T10" fmla="*/ 0 w 651"/>
                <a:gd name="T11" fmla="*/ 0 h 213"/>
                <a:gd name="T12" fmla="*/ 0 w 651"/>
                <a:gd name="T13" fmla="*/ 0 h 213"/>
                <a:gd name="T14" fmla="*/ 0 w 651"/>
                <a:gd name="T15" fmla="*/ 0 h 213"/>
                <a:gd name="T16" fmla="*/ 0 w 651"/>
                <a:gd name="T17" fmla="*/ 0 h 213"/>
                <a:gd name="T18" fmla="*/ 0 w 651"/>
                <a:gd name="T19" fmla="*/ 0 h 213"/>
                <a:gd name="T20" fmla="*/ 0 w 651"/>
                <a:gd name="T21" fmla="*/ 0 h 213"/>
                <a:gd name="T22" fmla="*/ 0 w 651"/>
                <a:gd name="T23" fmla="*/ 0 h 2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1" h="213">
                  <a:moveTo>
                    <a:pt x="640" y="117"/>
                  </a:moveTo>
                  <a:lnTo>
                    <a:pt x="86" y="117"/>
                  </a:lnTo>
                  <a:cubicBezTo>
                    <a:pt x="80" y="117"/>
                    <a:pt x="75" y="112"/>
                    <a:pt x="75" y="106"/>
                  </a:cubicBezTo>
                  <a:cubicBezTo>
                    <a:pt x="75" y="101"/>
                    <a:pt x="80" y="96"/>
                    <a:pt x="86" y="96"/>
                  </a:cubicBezTo>
                  <a:lnTo>
                    <a:pt x="640" y="96"/>
                  </a:lnTo>
                  <a:cubicBezTo>
                    <a:pt x="646" y="96"/>
                    <a:pt x="651" y="101"/>
                    <a:pt x="651" y="106"/>
                  </a:cubicBezTo>
                  <a:cubicBezTo>
                    <a:pt x="651" y="112"/>
                    <a:pt x="646" y="117"/>
                    <a:pt x="640" y="117"/>
                  </a:cubicBezTo>
                  <a:close/>
                  <a:moveTo>
                    <a:pt x="128" y="106"/>
                  </a:moveTo>
                  <a:lnTo>
                    <a:pt x="214" y="213"/>
                  </a:lnTo>
                  <a:lnTo>
                    <a:pt x="0" y="106"/>
                  </a:lnTo>
                  <a:lnTo>
                    <a:pt x="214" y="0"/>
                  </a:lnTo>
                  <a:lnTo>
                    <a:pt x="128" y="106"/>
                  </a:lnTo>
                  <a:close/>
                </a:path>
              </a:pathLst>
            </a:custGeom>
            <a:solidFill>
              <a:srgbClr val="000000"/>
            </a:solidFill>
            <a:ln w="11113" cap="flat">
              <a:solidFill>
                <a:srgbClr val="000000"/>
              </a:solidFill>
              <a:prstDash val="solid"/>
              <a:bevel/>
              <a:headEnd/>
              <a:tailEnd/>
            </a:ln>
          </p:spPr>
          <p:txBody>
            <a:bodyPr/>
            <a:lstStyle/>
            <a:p>
              <a:endParaRPr lang="en-US"/>
            </a:p>
          </p:txBody>
        </p:sp>
      </p:grpSp>
      <p:sp>
        <p:nvSpPr>
          <p:cNvPr id="907293" name="Rectangle 29"/>
          <p:cNvSpPr>
            <a:spLocks noChangeArrowheads="1"/>
          </p:cNvSpPr>
          <p:nvPr/>
        </p:nvSpPr>
        <p:spPr bwMode="auto">
          <a:xfrm>
            <a:off x="2065338" y="1933575"/>
            <a:ext cx="2889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 g</a:t>
            </a:r>
            <a:endParaRPr lang="en-US" sz="2000">
              <a:solidFill>
                <a:schemeClr val="tx1"/>
              </a:solidFill>
              <a:latin typeface="Arial" charset="0"/>
            </a:endParaRPr>
          </a:p>
        </p:txBody>
      </p:sp>
      <p:sp>
        <p:nvSpPr>
          <p:cNvPr id="907294" name="Rectangle 30"/>
          <p:cNvSpPr>
            <a:spLocks noChangeArrowheads="1"/>
          </p:cNvSpPr>
          <p:nvPr/>
        </p:nvSpPr>
        <p:spPr bwMode="auto">
          <a:xfrm>
            <a:off x="4681538" y="1933575"/>
            <a:ext cx="2889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 g</a:t>
            </a:r>
            <a:endParaRPr lang="en-US" sz="2000">
              <a:solidFill>
                <a:schemeClr val="tx1"/>
              </a:solidFill>
              <a:latin typeface="Arial" charset="0"/>
            </a:endParaRPr>
          </a:p>
        </p:txBody>
      </p:sp>
      <p:sp>
        <p:nvSpPr>
          <p:cNvPr id="907295" name="Rectangle 31"/>
          <p:cNvSpPr>
            <a:spLocks noChangeArrowheads="1"/>
          </p:cNvSpPr>
          <p:nvPr/>
        </p:nvSpPr>
        <p:spPr bwMode="auto">
          <a:xfrm>
            <a:off x="3351213" y="1933575"/>
            <a:ext cx="3476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10g</a:t>
            </a:r>
            <a:endParaRPr lang="en-US" sz="2000">
              <a:solidFill>
                <a:schemeClr val="tx1"/>
              </a:solidFill>
              <a:latin typeface="Arial" charset="0"/>
            </a:endParaRPr>
          </a:p>
        </p:txBody>
      </p:sp>
      <p:sp>
        <p:nvSpPr>
          <p:cNvPr id="907296" name="Rectangle 32"/>
          <p:cNvSpPr>
            <a:spLocks noChangeArrowheads="1"/>
          </p:cNvSpPr>
          <p:nvPr/>
        </p:nvSpPr>
        <p:spPr bwMode="auto">
          <a:xfrm>
            <a:off x="5926138" y="1933575"/>
            <a:ext cx="4048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10 g</a:t>
            </a:r>
            <a:endParaRPr lang="en-US" sz="2000">
              <a:solidFill>
                <a:schemeClr val="tx1"/>
              </a:solidFill>
              <a:latin typeface="Arial" charset="0"/>
            </a:endParaRPr>
          </a:p>
        </p:txBody>
      </p:sp>
      <p:grpSp>
        <p:nvGrpSpPr>
          <p:cNvPr id="907297" name="Group 33"/>
          <p:cNvGrpSpPr>
            <a:grpSpLocks/>
          </p:cNvGrpSpPr>
          <p:nvPr/>
        </p:nvGrpSpPr>
        <p:grpSpPr bwMode="auto">
          <a:xfrm>
            <a:off x="2232025" y="3570288"/>
            <a:ext cx="292100" cy="1839912"/>
            <a:chOff x="1580" y="2639"/>
            <a:chExt cx="184" cy="1159"/>
          </a:xfrm>
        </p:grpSpPr>
        <p:grpSp>
          <p:nvGrpSpPr>
            <p:cNvPr id="91219" name="Group 34"/>
            <p:cNvGrpSpPr>
              <a:grpSpLocks/>
            </p:cNvGrpSpPr>
            <p:nvPr/>
          </p:nvGrpSpPr>
          <p:grpSpPr bwMode="auto">
            <a:xfrm>
              <a:off x="1648" y="2900"/>
              <a:ext cx="47" cy="312"/>
              <a:chOff x="1466" y="2201"/>
              <a:chExt cx="47" cy="312"/>
            </a:xfrm>
          </p:grpSpPr>
          <p:sp>
            <p:nvSpPr>
              <p:cNvPr id="91223" name="Line 35"/>
              <p:cNvSpPr>
                <a:spLocks noChangeShapeType="1"/>
              </p:cNvSpPr>
              <p:nvPr/>
            </p:nvSpPr>
            <p:spPr bwMode="auto">
              <a:xfrm>
                <a:off x="1466" y="2201"/>
                <a:ext cx="4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224" name="Line 36"/>
              <p:cNvSpPr>
                <a:spLocks noChangeShapeType="1"/>
              </p:cNvSpPr>
              <p:nvPr/>
            </p:nvSpPr>
            <p:spPr bwMode="auto">
              <a:xfrm>
                <a:off x="1490" y="2203"/>
                <a:ext cx="0" cy="31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1220" name="Rectangle 37"/>
            <p:cNvSpPr>
              <a:spLocks noChangeArrowheads="1"/>
            </p:cNvSpPr>
            <p:nvPr/>
          </p:nvSpPr>
          <p:spPr bwMode="auto">
            <a:xfrm>
              <a:off x="1580" y="3009"/>
              <a:ext cx="184" cy="789"/>
            </a:xfrm>
            <a:prstGeom prst="rect">
              <a:avLst/>
            </a:prstGeom>
            <a:solidFill>
              <a:srgbClr val="FFFFCC"/>
            </a:solidFill>
            <a:ln w="11113">
              <a:solidFill>
                <a:srgbClr val="000000"/>
              </a:solidFill>
              <a:miter lim="800000"/>
              <a:headEnd/>
              <a:tailEnd/>
            </a:ln>
          </p:spPr>
          <p:txBody>
            <a:bodyPr/>
            <a:lstStyle/>
            <a:p>
              <a:pPr eaLnBrk="0" hangingPunct="0"/>
              <a:endParaRPr lang="en-US"/>
            </a:p>
          </p:txBody>
        </p:sp>
        <p:sp>
          <p:nvSpPr>
            <p:cNvPr id="91221" name="Rectangle 38"/>
            <p:cNvSpPr>
              <a:spLocks noChangeArrowheads="1"/>
            </p:cNvSpPr>
            <p:nvPr/>
          </p:nvSpPr>
          <p:spPr bwMode="auto">
            <a:xfrm>
              <a:off x="1589" y="2751"/>
              <a:ext cx="1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(21)</a:t>
              </a:r>
              <a:endParaRPr lang="en-US" sz="1800">
                <a:solidFill>
                  <a:schemeClr val="tx1"/>
                </a:solidFill>
                <a:latin typeface="Arial" charset="0"/>
              </a:endParaRPr>
            </a:p>
          </p:txBody>
        </p:sp>
        <p:sp>
          <p:nvSpPr>
            <p:cNvPr id="91222" name="Rectangle 39"/>
            <p:cNvSpPr>
              <a:spLocks noChangeArrowheads="1"/>
            </p:cNvSpPr>
            <p:nvPr/>
          </p:nvSpPr>
          <p:spPr bwMode="auto">
            <a:xfrm>
              <a:off x="1619" y="2639"/>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300">
                  <a:solidFill>
                    <a:srgbClr val="000000"/>
                  </a:solidFill>
                  <a:latin typeface="Arial Narrow" pitchFamily="34" charset="0"/>
                </a:rPr>
                <a:t> *</a:t>
              </a:r>
              <a:endParaRPr lang="en-US" sz="1800">
                <a:solidFill>
                  <a:schemeClr val="tx1"/>
                </a:solidFill>
                <a:latin typeface="Arial" charset="0"/>
              </a:endParaRPr>
            </a:p>
          </p:txBody>
        </p:sp>
      </p:grpSp>
      <p:grpSp>
        <p:nvGrpSpPr>
          <p:cNvPr id="907304" name="Group 40"/>
          <p:cNvGrpSpPr>
            <a:grpSpLocks/>
          </p:cNvGrpSpPr>
          <p:nvPr/>
        </p:nvGrpSpPr>
        <p:grpSpPr bwMode="auto">
          <a:xfrm>
            <a:off x="3538538" y="4627563"/>
            <a:ext cx="292100" cy="782637"/>
            <a:chOff x="2403" y="3305"/>
            <a:chExt cx="184" cy="493"/>
          </a:xfrm>
        </p:grpSpPr>
        <p:grpSp>
          <p:nvGrpSpPr>
            <p:cNvPr id="91212" name="Group 41"/>
            <p:cNvGrpSpPr>
              <a:grpSpLocks/>
            </p:cNvGrpSpPr>
            <p:nvPr/>
          </p:nvGrpSpPr>
          <p:grpSpPr bwMode="auto">
            <a:xfrm>
              <a:off x="2403" y="3567"/>
              <a:ext cx="184" cy="231"/>
              <a:chOff x="2403" y="3567"/>
              <a:chExt cx="184" cy="231"/>
            </a:xfrm>
          </p:grpSpPr>
          <p:grpSp>
            <p:nvGrpSpPr>
              <p:cNvPr id="91215" name="Group 42"/>
              <p:cNvGrpSpPr>
                <a:grpSpLocks/>
              </p:cNvGrpSpPr>
              <p:nvPr/>
            </p:nvGrpSpPr>
            <p:grpSpPr bwMode="auto">
              <a:xfrm>
                <a:off x="2472" y="3567"/>
                <a:ext cx="47" cy="174"/>
                <a:chOff x="2514" y="3567"/>
                <a:chExt cx="47" cy="174"/>
              </a:xfrm>
            </p:grpSpPr>
            <p:sp>
              <p:nvSpPr>
                <p:cNvPr id="91217" name="Line 43"/>
                <p:cNvSpPr>
                  <a:spLocks noChangeShapeType="1"/>
                </p:cNvSpPr>
                <p:nvPr/>
              </p:nvSpPr>
              <p:spPr bwMode="auto">
                <a:xfrm>
                  <a:off x="2514" y="3567"/>
                  <a:ext cx="4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218" name="Line 44"/>
                <p:cNvSpPr>
                  <a:spLocks noChangeShapeType="1"/>
                </p:cNvSpPr>
                <p:nvPr/>
              </p:nvSpPr>
              <p:spPr bwMode="auto">
                <a:xfrm>
                  <a:off x="2538" y="3569"/>
                  <a:ext cx="0" cy="17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1216" name="Rectangle 45"/>
              <p:cNvSpPr>
                <a:spLocks noChangeArrowheads="1"/>
              </p:cNvSpPr>
              <p:nvPr/>
            </p:nvSpPr>
            <p:spPr bwMode="auto">
              <a:xfrm>
                <a:off x="2403" y="3614"/>
                <a:ext cx="184" cy="184"/>
              </a:xfrm>
              <a:prstGeom prst="rect">
                <a:avLst/>
              </a:prstGeom>
              <a:solidFill>
                <a:srgbClr val="FFFFCC"/>
              </a:solidFill>
              <a:ln w="11113">
                <a:solidFill>
                  <a:srgbClr val="000000"/>
                </a:solidFill>
                <a:miter lim="800000"/>
                <a:headEnd/>
                <a:tailEnd/>
              </a:ln>
            </p:spPr>
            <p:txBody>
              <a:bodyPr/>
              <a:lstStyle/>
              <a:p>
                <a:pPr eaLnBrk="0" hangingPunct="0"/>
                <a:endParaRPr lang="en-US"/>
              </a:p>
            </p:txBody>
          </p:sp>
        </p:grpSp>
        <p:sp>
          <p:nvSpPr>
            <p:cNvPr id="91213" name="Rectangle 46"/>
            <p:cNvSpPr>
              <a:spLocks noChangeArrowheads="1"/>
            </p:cNvSpPr>
            <p:nvPr/>
          </p:nvSpPr>
          <p:spPr bwMode="auto">
            <a:xfrm>
              <a:off x="2415" y="3417"/>
              <a:ext cx="1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(23)</a:t>
              </a:r>
              <a:endParaRPr lang="en-US" sz="1800">
                <a:solidFill>
                  <a:schemeClr val="tx1"/>
                </a:solidFill>
                <a:latin typeface="Arial" charset="0"/>
              </a:endParaRPr>
            </a:p>
          </p:txBody>
        </p:sp>
        <p:sp>
          <p:nvSpPr>
            <p:cNvPr id="91214" name="Rectangle 47"/>
            <p:cNvSpPr>
              <a:spLocks noChangeArrowheads="1"/>
            </p:cNvSpPr>
            <p:nvPr/>
          </p:nvSpPr>
          <p:spPr bwMode="auto">
            <a:xfrm>
              <a:off x="2444" y="3305"/>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300">
                  <a:solidFill>
                    <a:srgbClr val="000000"/>
                  </a:solidFill>
                  <a:latin typeface="Arial Narrow" pitchFamily="34" charset="0"/>
                </a:rPr>
                <a:t> *</a:t>
              </a:r>
              <a:endParaRPr lang="en-US" sz="1800">
                <a:solidFill>
                  <a:schemeClr val="tx1"/>
                </a:solidFill>
                <a:latin typeface="Arial" charset="0"/>
              </a:endParaRPr>
            </a:p>
          </p:txBody>
        </p:sp>
      </p:grpSp>
      <p:grpSp>
        <p:nvGrpSpPr>
          <p:cNvPr id="907312" name="Group 48"/>
          <p:cNvGrpSpPr>
            <a:grpSpLocks/>
          </p:cNvGrpSpPr>
          <p:nvPr/>
        </p:nvGrpSpPr>
        <p:grpSpPr bwMode="auto">
          <a:xfrm>
            <a:off x="6151563" y="3881438"/>
            <a:ext cx="290512" cy="1528762"/>
            <a:chOff x="4049" y="2835"/>
            <a:chExt cx="183" cy="963"/>
          </a:xfrm>
        </p:grpSpPr>
        <p:grpSp>
          <p:nvGrpSpPr>
            <p:cNvPr id="91206" name="Group 49"/>
            <p:cNvGrpSpPr>
              <a:grpSpLocks/>
            </p:cNvGrpSpPr>
            <p:nvPr/>
          </p:nvGrpSpPr>
          <p:grpSpPr bwMode="auto">
            <a:xfrm>
              <a:off x="4118" y="3097"/>
              <a:ext cx="47" cy="312"/>
              <a:chOff x="1466" y="2201"/>
              <a:chExt cx="47" cy="312"/>
            </a:xfrm>
          </p:grpSpPr>
          <p:sp>
            <p:nvSpPr>
              <p:cNvPr id="91210" name="Line 50"/>
              <p:cNvSpPr>
                <a:spLocks noChangeShapeType="1"/>
              </p:cNvSpPr>
              <p:nvPr/>
            </p:nvSpPr>
            <p:spPr bwMode="auto">
              <a:xfrm>
                <a:off x="1466" y="2201"/>
                <a:ext cx="4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211" name="Line 51"/>
              <p:cNvSpPr>
                <a:spLocks noChangeShapeType="1"/>
              </p:cNvSpPr>
              <p:nvPr/>
            </p:nvSpPr>
            <p:spPr bwMode="auto">
              <a:xfrm>
                <a:off x="1490" y="2203"/>
                <a:ext cx="0" cy="31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1207" name="Rectangle 52"/>
            <p:cNvSpPr>
              <a:spLocks noChangeArrowheads="1"/>
            </p:cNvSpPr>
            <p:nvPr/>
          </p:nvSpPr>
          <p:spPr bwMode="auto">
            <a:xfrm>
              <a:off x="4049" y="3227"/>
              <a:ext cx="183" cy="571"/>
            </a:xfrm>
            <a:prstGeom prst="rect">
              <a:avLst/>
            </a:prstGeom>
            <a:solidFill>
              <a:srgbClr val="FFFFCC"/>
            </a:solidFill>
            <a:ln w="11113">
              <a:solidFill>
                <a:srgbClr val="000000"/>
              </a:solidFill>
              <a:miter lim="800000"/>
              <a:headEnd/>
              <a:tailEnd/>
            </a:ln>
          </p:spPr>
          <p:txBody>
            <a:bodyPr/>
            <a:lstStyle/>
            <a:p>
              <a:pPr eaLnBrk="0" hangingPunct="0"/>
              <a:endParaRPr lang="en-US"/>
            </a:p>
          </p:txBody>
        </p:sp>
        <p:sp>
          <p:nvSpPr>
            <p:cNvPr id="91208" name="Rectangle 53"/>
            <p:cNvSpPr>
              <a:spLocks noChangeArrowheads="1"/>
            </p:cNvSpPr>
            <p:nvPr/>
          </p:nvSpPr>
          <p:spPr bwMode="auto">
            <a:xfrm>
              <a:off x="4085" y="2947"/>
              <a:ext cx="113"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(5)</a:t>
              </a:r>
              <a:endParaRPr lang="en-US" sz="1800">
                <a:solidFill>
                  <a:schemeClr val="tx1"/>
                </a:solidFill>
                <a:latin typeface="Arial" charset="0"/>
              </a:endParaRPr>
            </a:p>
          </p:txBody>
        </p:sp>
        <p:sp>
          <p:nvSpPr>
            <p:cNvPr id="91209" name="Rectangle 54"/>
            <p:cNvSpPr>
              <a:spLocks noChangeArrowheads="1"/>
            </p:cNvSpPr>
            <p:nvPr/>
          </p:nvSpPr>
          <p:spPr bwMode="auto">
            <a:xfrm>
              <a:off x="4093" y="2835"/>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300">
                  <a:solidFill>
                    <a:srgbClr val="000000"/>
                  </a:solidFill>
                  <a:latin typeface="Arial Narrow" pitchFamily="34" charset="0"/>
                </a:rPr>
                <a:t> *</a:t>
              </a:r>
              <a:endParaRPr lang="en-US" sz="1800">
                <a:solidFill>
                  <a:schemeClr val="tx1"/>
                </a:solidFill>
                <a:latin typeface="Arial" charset="0"/>
              </a:endParaRPr>
            </a:p>
          </p:txBody>
        </p:sp>
      </p:grpSp>
      <p:grpSp>
        <p:nvGrpSpPr>
          <p:cNvPr id="907319" name="Group 55"/>
          <p:cNvGrpSpPr>
            <a:grpSpLocks/>
          </p:cNvGrpSpPr>
          <p:nvPr/>
        </p:nvGrpSpPr>
        <p:grpSpPr bwMode="auto">
          <a:xfrm>
            <a:off x="5834063" y="2836863"/>
            <a:ext cx="292100" cy="2573337"/>
            <a:chOff x="3675" y="1787"/>
            <a:chExt cx="184" cy="1621"/>
          </a:xfrm>
        </p:grpSpPr>
        <p:grpSp>
          <p:nvGrpSpPr>
            <p:cNvPr id="91200" name="Group 56"/>
            <p:cNvGrpSpPr>
              <a:grpSpLocks/>
            </p:cNvGrpSpPr>
            <p:nvPr/>
          </p:nvGrpSpPr>
          <p:grpSpPr bwMode="auto">
            <a:xfrm>
              <a:off x="3743" y="2048"/>
              <a:ext cx="47" cy="312"/>
              <a:chOff x="1466" y="2201"/>
              <a:chExt cx="47" cy="312"/>
            </a:xfrm>
          </p:grpSpPr>
          <p:sp>
            <p:nvSpPr>
              <p:cNvPr id="91204" name="Line 57"/>
              <p:cNvSpPr>
                <a:spLocks noChangeShapeType="1"/>
              </p:cNvSpPr>
              <p:nvPr/>
            </p:nvSpPr>
            <p:spPr bwMode="auto">
              <a:xfrm>
                <a:off x="1466" y="2201"/>
                <a:ext cx="4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205" name="Line 58"/>
              <p:cNvSpPr>
                <a:spLocks noChangeShapeType="1"/>
              </p:cNvSpPr>
              <p:nvPr/>
            </p:nvSpPr>
            <p:spPr bwMode="auto">
              <a:xfrm>
                <a:off x="1490" y="2203"/>
                <a:ext cx="0" cy="31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1201" name="Rectangle 59"/>
            <p:cNvSpPr>
              <a:spLocks noChangeArrowheads="1"/>
            </p:cNvSpPr>
            <p:nvPr/>
          </p:nvSpPr>
          <p:spPr bwMode="auto">
            <a:xfrm>
              <a:off x="3675" y="2204"/>
              <a:ext cx="184" cy="1204"/>
            </a:xfrm>
            <a:prstGeom prst="rect">
              <a:avLst/>
            </a:prstGeom>
            <a:solidFill>
              <a:srgbClr val="9999FF"/>
            </a:solidFill>
            <a:ln w="11113">
              <a:solidFill>
                <a:srgbClr val="000000"/>
              </a:solidFill>
              <a:miter lim="800000"/>
              <a:headEnd/>
              <a:tailEnd/>
            </a:ln>
          </p:spPr>
          <p:txBody>
            <a:bodyPr/>
            <a:lstStyle/>
            <a:p>
              <a:pPr eaLnBrk="0" hangingPunct="0"/>
              <a:endParaRPr lang="en-US"/>
            </a:p>
          </p:txBody>
        </p:sp>
        <p:sp>
          <p:nvSpPr>
            <p:cNvPr id="91202" name="Rectangle 60"/>
            <p:cNvSpPr>
              <a:spLocks noChangeArrowheads="1"/>
            </p:cNvSpPr>
            <p:nvPr/>
          </p:nvSpPr>
          <p:spPr bwMode="auto">
            <a:xfrm>
              <a:off x="3711" y="1897"/>
              <a:ext cx="113"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(5)</a:t>
              </a:r>
              <a:endParaRPr lang="en-US" sz="1800">
                <a:solidFill>
                  <a:schemeClr val="tx1"/>
                </a:solidFill>
                <a:latin typeface="Arial" charset="0"/>
              </a:endParaRPr>
            </a:p>
          </p:txBody>
        </p:sp>
        <p:sp>
          <p:nvSpPr>
            <p:cNvPr id="91203" name="Rectangle 61"/>
            <p:cNvSpPr>
              <a:spLocks noChangeArrowheads="1"/>
            </p:cNvSpPr>
            <p:nvPr/>
          </p:nvSpPr>
          <p:spPr bwMode="auto">
            <a:xfrm>
              <a:off x="3715" y="1787"/>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300">
                  <a:solidFill>
                    <a:srgbClr val="000000"/>
                  </a:solidFill>
                  <a:latin typeface="Arial Narrow" pitchFamily="34" charset="0"/>
                </a:rPr>
                <a:t> *</a:t>
              </a:r>
              <a:endParaRPr lang="en-US" sz="1800">
                <a:solidFill>
                  <a:schemeClr val="tx1"/>
                </a:solidFill>
                <a:latin typeface="Arial" charset="0"/>
              </a:endParaRPr>
            </a:p>
          </p:txBody>
        </p:sp>
      </p:grpSp>
      <p:grpSp>
        <p:nvGrpSpPr>
          <p:cNvPr id="907326" name="Group 62"/>
          <p:cNvGrpSpPr>
            <a:grpSpLocks/>
          </p:cNvGrpSpPr>
          <p:nvPr/>
        </p:nvGrpSpPr>
        <p:grpSpPr bwMode="auto">
          <a:xfrm>
            <a:off x="4845050" y="3227388"/>
            <a:ext cx="290513" cy="2182812"/>
            <a:chOff x="3226" y="2423"/>
            <a:chExt cx="183" cy="1375"/>
          </a:xfrm>
        </p:grpSpPr>
        <p:grpSp>
          <p:nvGrpSpPr>
            <p:cNvPr id="91194" name="Group 63"/>
            <p:cNvGrpSpPr>
              <a:grpSpLocks/>
            </p:cNvGrpSpPr>
            <p:nvPr/>
          </p:nvGrpSpPr>
          <p:grpSpPr bwMode="auto">
            <a:xfrm>
              <a:off x="3295" y="2683"/>
              <a:ext cx="47" cy="312"/>
              <a:chOff x="1466" y="2201"/>
              <a:chExt cx="47" cy="312"/>
            </a:xfrm>
          </p:grpSpPr>
          <p:sp>
            <p:nvSpPr>
              <p:cNvPr id="91198" name="Line 64"/>
              <p:cNvSpPr>
                <a:spLocks noChangeShapeType="1"/>
              </p:cNvSpPr>
              <p:nvPr/>
            </p:nvSpPr>
            <p:spPr bwMode="auto">
              <a:xfrm>
                <a:off x="1466" y="2201"/>
                <a:ext cx="4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99" name="Line 65"/>
              <p:cNvSpPr>
                <a:spLocks noChangeShapeType="1"/>
              </p:cNvSpPr>
              <p:nvPr/>
            </p:nvSpPr>
            <p:spPr bwMode="auto">
              <a:xfrm>
                <a:off x="1490" y="2203"/>
                <a:ext cx="0" cy="31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1195" name="Rectangle 66"/>
            <p:cNvSpPr>
              <a:spLocks noChangeArrowheads="1"/>
            </p:cNvSpPr>
            <p:nvPr/>
          </p:nvSpPr>
          <p:spPr bwMode="auto">
            <a:xfrm>
              <a:off x="3226" y="2887"/>
              <a:ext cx="183" cy="911"/>
            </a:xfrm>
            <a:prstGeom prst="rect">
              <a:avLst/>
            </a:prstGeom>
            <a:solidFill>
              <a:srgbClr val="FFFFCC"/>
            </a:solidFill>
            <a:ln w="11113">
              <a:solidFill>
                <a:srgbClr val="000000"/>
              </a:solidFill>
              <a:miter lim="800000"/>
              <a:headEnd/>
              <a:tailEnd/>
            </a:ln>
          </p:spPr>
          <p:txBody>
            <a:bodyPr/>
            <a:lstStyle/>
            <a:p>
              <a:pPr eaLnBrk="0" hangingPunct="0"/>
              <a:endParaRPr lang="en-US"/>
            </a:p>
          </p:txBody>
        </p:sp>
        <p:sp>
          <p:nvSpPr>
            <p:cNvPr id="91196" name="Rectangle 67"/>
            <p:cNvSpPr>
              <a:spLocks noChangeArrowheads="1"/>
            </p:cNvSpPr>
            <p:nvPr/>
          </p:nvSpPr>
          <p:spPr bwMode="auto">
            <a:xfrm>
              <a:off x="3262" y="2533"/>
              <a:ext cx="113"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(6)</a:t>
              </a:r>
              <a:endParaRPr lang="en-US" sz="1800">
                <a:solidFill>
                  <a:schemeClr val="tx1"/>
                </a:solidFill>
                <a:latin typeface="Arial" charset="0"/>
              </a:endParaRPr>
            </a:p>
          </p:txBody>
        </p:sp>
        <p:sp>
          <p:nvSpPr>
            <p:cNvPr id="91197" name="Rectangle 68"/>
            <p:cNvSpPr>
              <a:spLocks noChangeArrowheads="1"/>
            </p:cNvSpPr>
            <p:nvPr/>
          </p:nvSpPr>
          <p:spPr bwMode="auto">
            <a:xfrm>
              <a:off x="3269" y="2423"/>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300">
                  <a:solidFill>
                    <a:srgbClr val="000000"/>
                  </a:solidFill>
                  <a:latin typeface="Arial Narrow" pitchFamily="34" charset="0"/>
                </a:rPr>
                <a:t> *</a:t>
              </a:r>
              <a:endParaRPr lang="en-US" sz="1800">
                <a:solidFill>
                  <a:schemeClr val="tx1"/>
                </a:solidFill>
                <a:latin typeface="Arial" charset="0"/>
              </a:endParaRPr>
            </a:p>
          </p:txBody>
        </p:sp>
      </p:grpSp>
      <p:grpSp>
        <p:nvGrpSpPr>
          <p:cNvPr id="907333" name="Group 69"/>
          <p:cNvGrpSpPr>
            <a:grpSpLocks/>
          </p:cNvGrpSpPr>
          <p:nvPr/>
        </p:nvGrpSpPr>
        <p:grpSpPr bwMode="auto">
          <a:xfrm>
            <a:off x="3222625" y="3236913"/>
            <a:ext cx="290513" cy="2173287"/>
            <a:chOff x="2030" y="2039"/>
            <a:chExt cx="183" cy="1369"/>
          </a:xfrm>
        </p:grpSpPr>
        <p:grpSp>
          <p:nvGrpSpPr>
            <p:cNvPr id="91188" name="Group 70"/>
            <p:cNvGrpSpPr>
              <a:grpSpLocks/>
            </p:cNvGrpSpPr>
            <p:nvPr/>
          </p:nvGrpSpPr>
          <p:grpSpPr bwMode="auto">
            <a:xfrm>
              <a:off x="2098" y="2299"/>
              <a:ext cx="47" cy="312"/>
              <a:chOff x="1466" y="2201"/>
              <a:chExt cx="47" cy="312"/>
            </a:xfrm>
          </p:grpSpPr>
          <p:sp>
            <p:nvSpPr>
              <p:cNvPr id="91192" name="Line 71"/>
              <p:cNvSpPr>
                <a:spLocks noChangeShapeType="1"/>
              </p:cNvSpPr>
              <p:nvPr/>
            </p:nvSpPr>
            <p:spPr bwMode="auto">
              <a:xfrm>
                <a:off x="1466" y="2201"/>
                <a:ext cx="4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93" name="Line 72"/>
              <p:cNvSpPr>
                <a:spLocks noChangeShapeType="1"/>
              </p:cNvSpPr>
              <p:nvPr/>
            </p:nvSpPr>
            <p:spPr bwMode="auto">
              <a:xfrm>
                <a:off x="1490" y="2203"/>
                <a:ext cx="0" cy="31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1189" name="Rectangle 73"/>
            <p:cNvSpPr>
              <a:spLocks noChangeArrowheads="1"/>
            </p:cNvSpPr>
            <p:nvPr/>
          </p:nvSpPr>
          <p:spPr bwMode="auto">
            <a:xfrm>
              <a:off x="2030" y="2469"/>
              <a:ext cx="183" cy="939"/>
            </a:xfrm>
            <a:prstGeom prst="rect">
              <a:avLst/>
            </a:prstGeom>
            <a:solidFill>
              <a:srgbClr val="9999FF"/>
            </a:solidFill>
            <a:ln w="11113">
              <a:solidFill>
                <a:srgbClr val="000000"/>
              </a:solidFill>
              <a:miter lim="800000"/>
              <a:headEnd/>
              <a:tailEnd/>
            </a:ln>
          </p:spPr>
          <p:txBody>
            <a:bodyPr/>
            <a:lstStyle/>
            <a:p>
              <a:pPr eaLnBrk="0" hangingPunct="0"/>
              <a:endParaRPr lang="en-US"/>
            </a:p>
          </p:txBody>
        </p:sp>
        <p:sp>
          <p:nvSpPr>
            <p:cNvPr id="91190" name="Rectangle 74"/>
            <p:cNvSpPr>
              <a:spLocks noChangeArrowheads="1"/>
            </p:cNvSpPr>
            <p:nvPr/>
          </p:nvSpPr>
          <p:spPr bwMode="auto">
            <a:xfrm>
              <a:off x="2041" y="2150"/>
              <a:ext cx="1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(19)</a:t>
              </a:r>
              <a:endParaRPr lang="en-US" sz="1800">
                <a:solidFill>
                  <a:schemeClr val="tx1"/>
                </a:solidFill>
                <a:latin typeface="Arial" charset="0"/>
              </a:endParaRPr>
            </a:p>
          </p:txBody>
        </p:sp>
        <p:sp>
          <p:nvSpPr>
            <p:cNvPr id="91191" name="Rectangle 75"/>
            <p:cNvSpPr>
              <a:spLocks noChangeArrowheads="1"/>
            </p:cNvSpPr>
            <p:nvPr/>
          </p:nvSpPr>
          <p:spPr bwMode="auto">
            <a:xfrm>
              <a:off x="2071" y="2039"/>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300">
                  <a:solidFill>
                    <a:srgbClr val="000000"/>
                  </a:solidFill>
                  <a:latin typeface="Arial Narrow" pitchFamily="34" charset="0"/>
                </a:rPr>
                <a:t> *</a:t>
              </a:r>
              <a:endParaRPr lang="en-US" sz="1800">
                <a:solidFill>
                  <a:schemeClr val="tx1"/>
                </a:solidFill>
                <a:latin typeface="Arial" charset="0"/>
              </a:endParaRPr>
            </a:p>
          </p:txBody>
        </p:sp>
      </p:grpSp>
      <p:grpSp>
        <p:nvGrpSpPr>
          <p:cNvPr id="907340" name="Group 76"/>
          <p:cNvGrpSpPr>
            <a:grpSpLocks/>
          </p:cNvGrpSpPr>
          <p:nvPr/>
        </p:nvGrpSpPr>
        <p:grpSpPr bwMode="auto">
          <a:xfrm>
            <a:off x="7048500" y="4578350"/>
            <a:ext cx="466725" cy="450850"/>
            <a:chOff x="4566" y="2884"/>
            <a:chExt cx="294" cy="284"/>
          </a:xfrm>
        </p:grpSpPr>
        <p:sp>
          <p:nvSpPr>
            <p:cNvPr id="91186" name="Rectangle 77"/>
            <p:cNvSpPr>
              <a:spLocks noChangeArrowheads="1"/>
            </p:cNvSpPr>
            <p:nvPr/>
          </p:nvSpPr>
          <p:spPr bwMode="auto">
            <a:xfrm>
              <a:off x="4648" y="2884"/>
              <a:ext cx="33"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300">
                  <a:solidFill>
                    <a:srgbClr val="000000"/>
                  </a:solidFill>
                  <a:latin typeface="Arial Narrow" pitchFamily="34" charset="0"/>
                </a:rPr>
                <a:t>*</a:t>
              </a:r>
              <a:endParaRPr lang="en-US" sz="1800">
                <a:solidFill>
                  <a:schemeClr val="tx1"/>
                </a:solidFill>
                <a:latin typeface="Arial" charset="0"/>
              </a:endParaRPr>
            </a:p>
          </p:txBody>
        </p:sp>
        <p:sp>
          <p:nvSpPr>
            <p:cNvPr id="91187" name="Rectangle 78"/>
            <p:cNvSpPr>
              <a:spLocks noChangeArrowheads="1"/>
            </p:cNvSpPr>
            <p:nvPr/>
          </p:nvSpPr>
          <p:spPr bwMode="auto">
            <a:xfrm>
              <a:off x="4566" y="3034"/>
              <a:ext cx="29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P&lt;0.05</a:t>
              </a:r>
              <a:endParaRPr lang="en-US" sz="1400">
                <a:solidFill>
                  <a:schemeClr val="tx1"/>
                </a:solidFill>
                <a:latin typeface="Arial" charset="0"/>
              </a:endParaRPr>
            </a:p>
          </p:txBody>
        </p:sp>
      </p:grpSp>
      <p:grpSp>
        <p:nvGrpSpPr>
          <p:cNvPr id="907343" name="Group 79"/>
          <p:cNvGrpSpPr>
            <a:grpSpLocks/>
          </p:cNvGrpSpPr>
          <p:nvPr/>
        </p:nvGrpSpPr>
        <p:grpSpPr bwMode="auto">
          <a:xfrm>
            <a:off x="525463" y="2000250"/>
            <a:ext cx="6399212" cy="3597275"/>
            <a:chOff x="337" y="1650"/>
            <a:chExt cx="4031" cy="2266"/>
          </a:xfrm>
        </p:grpSpPr>
        <p:sp>
          <p:nvSpPr>
            <p:cNvPr id="91166" name="Line 80"/>
            <p:cNvSpPr>
              <a:spLocks noChangeShapeType="1"/>
            </p:cNvSpPr>
            <p:nvPr/>
          </p:nvSpPr>
          <p:spPr bwMode="auto">
            <a:xfrm>
              <a:off x="1077" y="1724"/>
              <a:ext cx="1" cy="207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7" name="Line 81"/>
            <p:cNvSpPr>
              <a:spLocks noChangeShapeType="1"/>
            </p:cNvSpPr>
            <p:nvPr/>
          </p:nvSpPr>
          <p:spPr bwMode="auto">
            <a:xfrm>
              <a:off x="1043" y="3798"/>
              <a:ext cx="3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1168" name="Group 82"/>
            <p:cNvGrpSpPr>
              <a:grpSpLocks/>
            </p:cNvGrpSpPr>
            <p:nvPr/>
          </p:nvGrpSpPr>
          <p:grpSpPr bwMode="auto">
            <a:xfrm>
              <a:off x="1043" y="1724"/>
              <a:ext cx="34" cy="1776"/>
              <a:chOff x="1043" y="1724"/>
              <a:chExt cx="34" cy="1776"/>
            </a:xfrm>
          </p:grpSpPr>
          <p:sp>
            <p:nvSpPr>
              <p:cNvPr id="91179" name="Line 83"/>
              <p:cNvSpPr>
                <a:spLocks noChangeShapeType="1"/>
              </p:cNvSpPr>
              <p:nvPr/>
            </p:nvSpPr>
            <p:spPr bwMode="auto">
              <a:xfrm>
                <a:off x="1043" y="3499"/>
                <a:ext cx="3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0" name="Line 84"/>
              <p:cNvSpPr>
                <a:spLocks noChangeShapeType="1"/>
              </p:cNvSpPr>
              <p:nvPr/>
            </p:nvSpPr>
            <p:spPr bwMode="auto">
              <a:xfrm>
                <a:off x="1043" y="3206"/>
                <a:ext cx="3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1" name="Line 85"/>
              <p:cNvSpPr>
                <a:spLocks noChangeShapeType="1"/>
              </p:cNvSpPr>
              <p:nvPr/>
            </p:nvSpPr>
            <p:spPr bwMode="auto">
              <a:xfrm>
                <a:off x="1043" y="2907"/>
                <a:ext cx="3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2" name="Line 86"/>
              <p:cNvSpPr>
                <a:spLocks noChangeShapeType="1"/>
              </p:cNvSpPr>
              <p:nvPr/>
            </p:nvSpPr>
            <p:spPr bwMode="auto">
              <a:xfrm>
                <a:off x="1043" y="2615"/>
                <a:ext cx="3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3" name="Line 87"/>
              <p:cNvSpPr>
                <a:spLocks noChangeShapeType="1"/>
              </p:cNvSpPr>
              <p:nvPr/>
            </p:nvSpPr>
            <p:spPr bwMode="auto">
              <a:xfrm>
                <a:off x="1043" y="2315"/>
                <a:ext cx="3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4" name="Line 88"/>
              <p:cNvSpPr>
                <a:spLocks noChangeShapeType="1"/>
              </p:cNvSpPr>
              <p:nvPr/>
            </p:nvSpPr>
            <p:spPr bwMode="auto">
              <a:xfrm>
                <a:off x="1043" y="2023"/>
                <a:ext cx="3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85" name="Line 89"/>
              <p:cNvSpPr>
                <a:spLocks noChangeShapeType="1"/>
              </p:cNvSpPr>
              <p:nvPr/>
            </p:nvSpPr>
            <p:spPr bwMode="auto">
              <a:xfrm>
                <a:off x="1043" y="1724"/>
                <a:ext cx="3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1169" name="Line 90"/>
            <p:cNvSpPr>
              <a:spLocks noChangeShapeType="1"/>
            </p:cNvSpPr>
            <p:nvPr/>
          </p:nvSpPr>
          <p:spPr bwMode="auto">
            <a:xfrm>
              <a:off x="1077" y="3798"/>
              <a:ext cx="329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0" name="Rectangle 91"/>
            <p:cNvSpPr>
              <a:spLocks noChangeArrowheads="1"/>
            </p:cNvSpPr>
            <p:nvPr/>
          </p:nvSpPr>
          <p:spPr bwMode="auto">
            <a:xfrm>
              <a:off x="942" y="3724"/>
              <a:ext cx="7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a:t>
              </a:r>
              <a:endParaRPr lang="en-US" sz="2000">
                <a:solidFill>
                  <a:schemeClr val="tx1"/>
                </a:solidFill>
                <a:latin typeface="Arial Narrow" pitchFamily="34" charset="0"/>
              </a:endParaRPr>
            </a:p>
          </p:txBody>
        </p:sp>
        <p:sp>
          <p:nvSpPr>
            <p:cNvPr id="91171" name="Rectangle 92"/>
            <p:cNvSpPr>
              <a:spLocks noChangeArrowheads="1"/>
            </p:cNvSpPr>
            <p:nvPr/>
          </p:nvSpPr>
          <p:spPr bwMode="auto">
            <a:xfrm>
              <a:off x="942" y="3425"/>
              <a:ext cx="7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2</a:t>
              </a:r>
              <a:endParaRPr lang="en-US" sz="2000">
                <a:solidFill>
                  <a:schemeClr val="tx1"/>
                </a:solidFill>
                <a:latin typeface="Arial Narrow" pitchFamily="34" charset="0"/>
              </a:endParaRPr>
            </a:p>
          </p:txBody>
        </p:sp>
        <p:sp>
          <p:nvSpPr>
            <p:cNvPr id="91172" name="Rectangle 93"/>
            <p:cNvSpPr>
              <a:spLocks noChangeArrowheads="1"/>
            </p:cNvSpPr>
            <p:nvPr/>
          </p:nvSpPr>
          <p:spPr bwMode="auto">
            <a:xfrm>
              <a:off x="942" y="3132"/>
              <a:ext cx="7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4</a:t>
              </a:r>
              <a:endParaRPr lang="en-US" sz="2000">
                <a:solidFill>
                  <a:schemeClr val="tx1"/>
                </a:solidFill>
                <a:latin typeface="Arial Narrow" pitchFamily="34" charset="0"/>
              </a:endParaRPr>
            </a:p>
          </p:txBody>
        </p:sp>
        <p:sp>
          <p:nvSpPr>
            <p:cNvPr id="91173" name="Rectangle 94"/>
            <p:cNvSpPr>
              <a:spLocks noChangeArrowheads="1"/>
            </p:cNvSpPr>
            <p:nvPr/>
          </p:nvSpPr>
          <p:spPr bwMode="auto">
            <a:xfrm>
              <a:off x="942" y="2833"/>
              <a:ext cx="7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6</a:t>
              </a:r>
              <a:endParaRPr lang="en-US" sz="2000">
                <a:solidFill>
                  <a:schemeClr val="tx1"/>
                </a:solidFill>
                <a:latin typeface="Arial Narrow" pitchFamily="34" charset="0"/>
              </a:endParaRPr>
            </a:p>
          </p:txBody>
        </p:sp>
        <p:sp>
          <p:nvSpPr>
            <p:cNvPr id="91174" name="Rectangle 95"/>
            <p:cNvSpPr>
              <a:spLocks noChangeArrowheads="1"/>
            </p:cNvSpPr>
            <p:nvPr/>
          </p:nvSpPr>
          <p:spPr bwMode="auto">
            <a:xfrm>
              <a:off x="942" y="2541"/>
              <a:ext cx="7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8</a:t>
              </a:r>
              <a:endParaRPr lang="en-US" sz="2000">
                <a:solidFill>
                  <a:schemeClr val="tx1"/>
                </a:solidFill>
                <a:latin typeface="Arial Narrow" pitchFamily="34" charset="0"/>
              </a:endParaRPr>
            </a:p>
          </p:txBody>
        </p:sp>
        <p:sp>
          <p:nvSpPr>
            <p:cNvPr id="91175" name="Rectangle 96"/>
            <p:cNvSpPr>
              <a:spLocks noChangeArrowheads="1"/>
            </p:cNvSpPr>
            <p:nvPr/>
          </p:nvSpPr>
          <p:spPr bwMode="auto">
            <a:xfrm>
              <a:off x="884" y="2241"/>
              <a:ext cx="1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10</a:t>
              </a:r>
              <a:endParaRPr lang="en-US" sz="2000">
                <a:solidFill>
                  <a:schemeClr val="tx1"/>
                </a:solidFill>
                <a:latin typeface="Arial Narrow" pitchFamily="34" charset="0"/>
              </a:endParaRPr>
            </a:p>
          </p:txBody>
        </p:sp>
        <p:sp>
          <p:nvSpPr>
            <p:cNvPr id="91176" name="Rectangle 97"/>
            <p:cNvSpPr>
              <a:spLocks noChangeArrowheads="1"/>
            </p:cNvSpPr>
            <p:nvPr/>
          </p:nvSpPr>
          <p:spPr bwMode="auto">
            <a:xfrm>
              <a:off x="884" y="1949"/>
              <a:ext cx="1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12</a:t>
              </a:r>
              <a:endParaRPr lang="en-US" sz="2000">
                <a:solidFill>
                  <a:schemeClr val="tx1"/>
                </a:solidFill>
                <a:latin typeface="Arial Narrow" pitchFamily="34" charset="0"/>
              </a:endParaRPr>
            </a:p>
          </p:txBody>
        </p:sp>
        <p:sp>
          <p:nvSpPr>
            <p:cNvPr id="91177" name="Rectangle 98"/>
            <p:cNvSpPr>
              <a:spLocks noChangeArrowheads="1"/>
            </p:cNvSpPr>
            <p:nvPr/>
          </p:nvSpPr>
          <p:spPr bwMode="auto">
            <a:xfrm>
              <a:off x="884" y="1650"/>
              <a:ext cx="1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14</a:t>
              </a:r>
              <a:endParaRPr lang="en-US" sz="2000">
                <a:solidFill>
                  <a:schemeClr val="tx1"/>
                </a:solidFill>
                <a:latin typeface="Arial Narrow" pitchFamily="34" charset="0"/>
              </a:endParaRPr>
            </a:p>
          </p:txBody>
        </p:sp>
        <p:sp>
          <p:nvSpPr>
            <p:cNvPr id="91178" name="Rectangle 99"/>
            <p:cNvSpPr>
              <a:spLocks noChangeAspect="1" noChangeArrowheads="1"/>
            </p:cNvSpPr>
            <p:nvPr/>
          </p:nvSpPr>
          <p:spPr bwMode="auto">
            <a:xfrm>
              <a:off x="337" y="2467"/>
              <a:ext cx="511"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2000">
                  <a:solidFill>
                    <a:schemeClr val="tx1"/>
                  </a:solidFill>
                  <a:latin typeface="Arial Narrow" pitchFamily="34" charset="0"/>
                  <a:ea typeface="宋体" pitchFamily="2" charset="-122"/>
                </a:rPr>
                <a:t>Distance</a:t>
              </a:r>
            </a:p>
            <a:p>
              <a:pPr eaLnBrk="0" hangingPunct="0"/>
              <a:r>
                <a:rPr lang="en-US" altLang="zh-CN" sz="2000">
                  <a:solidFill>
                    <a:schemeClr val="tx1"/>
                  </a:solidFill>
                  <a:latin typeface="Arial Narrow" pitchFamily="34" charset="0"/>
                  <a:ea typeface="宋体" pitchFamily="2" charset="-122"/>
                </a:rPr>
                <a:t>run/24 h</a:t>
              </a:r>
            </a:p>
            <a:p>
              <a:pPr eaLnBrk="0" hangingPunct="0"/>
              <a:r>
                <a:rPr lang="en-US" altLang="zh-CN" sz="2000">
                  <a:solidFill>
                    <a:schemeClr val="tx1"/>
                  </a:solidFill>
                  <a:latin typeface="Arial Narrow" pitchFamily="34" charset="0"/>
                  <a:ea typeface="宋体" pitchFamily="2" charset="-122"/>
                </a:rPr>
                <a:t>(km)</a:t>
              </a:r>
              <a:endParaRPr lang="en-US" altLang="zh-CN" sz="2000" b="1">
                <a:solidFill>
                  <a:schemeClr val="tx1"/>
                </a:solidFill>
                <a:latin typeface="Arial Narrow" pitchFamily="34" charset="0"/>
                <a:ea typeface="宋体" pitchFamily="2" charset="-122"/>
              </a:endParaRPr>
            </a:p>
          </p:txBody>
        </p:sp>
      </p:grpSp>
      <p:grpSp>
        <p:nvGrpSpPr>
          <p:cNvPr id="907364" name="Group 100"/>
          <p:cNvGrpSpPr>
            <a:grpSpLocks/>
          </p:cNvGrpSpPr>
          <p:nvPr/>
        </p:nvGrpSpPr>
        <p:grpSpPr bwMode="auto">
          <a:xfrm>
            <a:off x="7038975" y="1936750"/>
            <a:ext cx="1533525" cy="488950"/>
            <a:chOff x="4440" y="1610"/>
            <a:chExt cx="966" cy="308"/>
          </a:xfrm>
        </p:grpSpPr>
        <p:sp>
          <p:nvSpPr>
            <p:cNvPr id="91164" name="Freeform 101"/>
            <p:cNvSpPr>
              <a:spLocks noEditPoints="1"/>
            </p:cNvSpPr>
            <p:nvPr/>
          </p:nvSpPr>
          <p:spPr bwMode="auto">
            <a:xfrm>
              <a:off x="4440" y="1660"/>
              <a:ext cx="276" cy="91"/>
            </a:xfrm>
            <a:custGeom>
              <a:avLst/>
              <a:gdLst>
                <a:gd name="T0" fmla="*/ 0 w 651"/>
                <a:gd name="T1" fmla="*/ 0 h 213"/>
                <a:gd name="T2" fmla="*/ 0 w 651"/>
                <a:gd name="T3" fmla="*/ 0 h 213"/>
                <a:gd name="T4" fmla="*/ 0 w 651"/>
                <a:gd name="T5" fmla="*/ 0 h 213"/>
                <a:gd name="T6" fmla="*/ 0 w 651"/>
                <a:gd name="T7" fmla="*/ 0 h 213"/>
                <a:gd name="T8" fmla="*/ 0 w 651"/>
                <a:gd name="T9" fmla="*/ 0 h 213"/>
                <a:gd name="T10" fmla="*/ 0 w 651"/>
                <a:gd name="T11" fmla="*/ 0 h 213"/>
                <a:gd name="T12" fmla="*/ 0 w 651"/>
                <a:gd name="T13" fmla="*/ 0 h 213"/>
                <a:gd name="T14" fmla="*/ 0 w 651"/>
                <a:gd name="T15" fmla="*/ 0 h 213"/>
                <a:gd name="T16" fmla="*/ 0 w 651"/>
                <a:gd name="T17" fmla="*/ 0 h 213"/>
                <a:gd name="T18" fmla="*/ 0 w 651"/>
                <a:gd name="T19" fmla="*/ 0 h 213"/>
                <a:gd name="T20" fmla="*/ 0 w 651"/>
                <a:gd name="T21" fmla="*/ 0 h 213"/>
                <a:gd name="T22" fmla="*/ 0 w 651"/>
                <a:gd name="T23" fmla="*/ 0 h 2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1" h="213">
                  <a:moveTo>
                    <a:pt x="640" y="117"/>
                  </a:moveTo>
                  <a:lnTo>
                    <a:pt x="86" y="117"/>
                  </a:lnTo>
                  <a:cubicBezTo>
                    <a:pt x="80" y="117"/>
                    <a:pt x="75" y="112"/>
                    <a:pt x="75" y="106"/>
                  </a:cubicBezTo>
                  <a:cubicBezTo>
                    <a:pt x="75" y="101"/>
                    <a:pt x="80" y="96"/>
                    <a:pt x="86" y="96"/>
                  </a:cubicBezTo>
                  <a:lnTo>
                    <a:pt x="640" y="96"/>
                  </a:lnTo>
                  <a:cubicBezTo>
                    <a:pt x="646" y="96"/>
                    <a:pt x="651" y="101"/>
                    <a:pt x="651" y="106"/>
                  </a:cubicBezTo>
                  <a:cubicBezTo>
                    <a:pt x="651" y="112"/>
                    <a:pt x="646" y="117"/>
                    <a:pt x="640" y="117"/>
                  </a:cubicBezTo>
                  <a:close/>
                  <a:moveTo>
                    <a:pt x="128" y="106"/>
                  </a:moveTo>
                  <a:lnTo>
                    <a:pt x="214" y="213"/>
                  </a:lnTo>
                  <a:lnTo>
                    <a:pt x="0" y="106"/>
                  </a:lnTo>
                  <a:lnTo>
                    <a:pt x="214" y="0"/>
                  </a:lnTo>
                  <a:lnTo>
                    <a:pt x="128" y="106"/>
                  </a:lnTo>
                  <a:close/>
                </a:path>
              </a:pathLst>
            </a:custGeom>
            <a:solidFill>
              <a:srgbClr val="000000"/>
            </a:solidFill>
            <a:ln w="11113" cap="flat">
              <a:solidFill>
                <a:srgbClr val="000000"/>
              </a:solidFill>
              <a:prstDash val="solid"/>
              <a:bevel/>
              <a:headEnd/>
              <a:tailEnd/>
            </a:ln>
          </p:spPr>
          <p:txBody>
            <a:bodyPr/>
            <a:lstStyle/>
            <a:p>
              <a:endParaRPr lang="en-US"/>
            </a:p>
          </p:txBody>
        </p:sp>
        <p:sp>
          <p:nvSpPr>
            <p:cNvPr id="91165" name="Rectangle 102"/>
            <p:cNvSpPr>
              <a:spLocks noChangeArrowheads="1"/>
            </p:cNvSpPr>
            <p:nvPr/>
          </p:nvSpPr>
          <p:spPr bwMode="auto">
            <a:xfrm>
              <a:off x="4756" y="1610"/>
              <a:ext cx="650"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nSpc>
                  <a:spcPct val="80000"/>
                </a:lnSpc>
              </a:pPr>
              <a:r>
                <a:rPr lang="en-US" sz="2000">
                  <a:solidFill>
                    <a:srgbClr val="000000"/>
                  </a:solidFill>
                  <a:latin typeface="Arial Narrow" pitchFamily="34" charset="0"/>
                </a:rPr>
                <a:t>Resistance</a:t>
              </a:r>
            </a:p>
            <a:p>
              <a:pPr>
                <a:lnSpc>
                  <a:spcPct val="80000"/>
                </a:lnSpc>
              </a:pPr>
              <a:r>
                <a:rPr lang="en-US" sz="2000">
                  <a:solidFill>
                    <a:srgbClr val="000000"/>
                  </a:solidFill>
                  <a:latin typeface="Arial Narrow" pitchFamily="34" charset="0"/>
                </a:rPr>
                <a:t>on wheel</a:t>
              </a:r>
              <a:endParaRPr lang="en-US" sz="2000" baseline="-25000">
                <a:solidFill>
                  <a:schemeClr val="tx1"/>
                </a:solidFill>
                <a:latin typeface="Arial Narrow" pitchFamily="34" charset="0"/>
              </a:endParaRPr>
            </a:p>
          </p:txBody>
        </p:sp>
      </p:grpSp>
      <p:grpSp>
        <p:nvGrpSpPr>
          <p:cNvPr id="91161" name="Group 103"/>
          <p:cNvGrpSpPr>
            <a:grpSpLocks/>
          </p:cNvGrpSpPr>
          <p:nvPr/>
        </p:nvGrpSpPr>
        <p:grpSpPr bwMode="auto">
          <a:xfrm>
            <a:off x="2273300" y="1200150"/>
            <a:ext cx="4565650" cy="0"/>
            <a:chOff x="0" y="672"/>
            <a:chExt cx="2876" cy="0"/>
          </a:xfrm>
        </p:grpSpPr>
        <p:sp>
          <p:nvSpPr>
            <p:cNvPr id="91162" name="Line 10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63" name="Line 10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07343"/>
                                        </p:tgtEl>
                                        <p:attrNameLst>
                                          <p:attrName>style.visibility</p:attrName>
                                        </p:attrNameLst>
                                      </p:cBhvr>
                                      <p:to>
                                        <p:strVal val="visible"/>
                                      </p:to>
                                    </p:set>
                                    <p:animEffect transition="in" filter="dissolve">
                                      <p:cBhvr>
                                        <p:cTn id="7" dur="500"/>
                                        <p:tgtEl>
                                          <p:spTgt spid="90734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907290"/>
                                        </p:tgtEl>
                                        <p:attrNameLst>
                                          <p:attrName>style.visibility</p:attrName>
                                        </p:attrNameLst>
                                      </p:cBhvr>
                                      <p:to>
                                        <p:strVal val="visible"/>
                                      </p:to>
                                    </p:set>
                                    <p:animEffect transition="in" filter="dissolve">
                                      <p:cBhvr>
                                        <p:cTn id="12" dur="500"/>
                                        <p:tgtEl>
                                          <p:spTgt spid="90729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907364"/>
                                        </p:tgtEl>
                                        <p:attrNameLst>
                                          <p:attrName>style.visibility</p:attrName>
                                        </p:attrNameLst>
                                      </p:cBhvr>
                                      <p:to>
                                        <p:strVal val="visible"/>
                                      </p:to>
                                    </p:set>
                                    <p:animEffect transition="in" filter="dissolve">
                                      <p:cBhvr>
                                        <p:cTn id="17" dur="500"/>
                                        <p:tgtEl>
                                          <p:spTgt spid="90736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907268"/>
                                        </p:tgtEl>
                                        <p:attrNameLst>
                                          <p:attrName>style.visibility</p:attrName>
                                        </p:attrNameLst>
                                      </p:cBhvr>
                                      <p:to>
                                        <p:strVal val="visible"/>
                                      </p:to>
                                    </p:set>
                                    <p:animEffect transition="in" filter="dissolve">
                                      <p:cBhvr>
                                        <p:cTn id="22" dur="500"/>
                                        <p:tgtEl>
                                          <p:spTgt spid="90726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07286"/>
                                        </p:tgtEl>
                                        <p:attrNameLst>
                                          <p:attrName>style.visibility</p:attrName>
                                        </p:attrNameLst>
                                      </p:cBhvr>
                                      <p:to>
                                        <p:strVal val="visible"/>
                                      </p:to>
                                    </p:set>
                                    <p:animEffect transition="in" filter="dissolve">
                                      <p:cBhvr>
                                        <p:cTn id="27" dur="500"/>
                                        <p:tgtEl>
                                          <p:spTgt spid="907286"/>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907293"/>
                                        </p:tgtEl>
                                        <p:attrNameLst>
                                          <p:attrName>style.visibility</p:attrName>
                                        </p:attrNameLst>
                                      </p:cBhvr>
                                      <p:to>
                                        <p:strVal val="visible"/>
                                      </p:to>
                                    </p:set>
                                    <p:animEffect transition="in" filter="dissolve">
                                      <p:cBhvr>
                                        <p:cTn id="30" dur="500"/>
                                        <p:tgtEl>
                                          <p:spTgt spid="907293"/>
                                        </p:tgtEl>
                                      </p:cBhvr>
                                    </p:animEffect>
                                  </p:childTnLst>
                                </p:cTn>
                              </p:par>
                            </p:childTnLst>
                          </p:cTn>
                        </p:par>
                        <p:par>
                          <p:cTn id="31" fill="hold" nodeType="afterGroup">
                            <p:stCondLst>
                              <p:cond delay="500"/>
                            </p:stCondLst>
                            <p:childTnLst>
                              <p:par>
                                <p:cTn id="32" presetID="22" presetClass="entr" presetSubtype="4" fill="hold" nodeType="afterEffect">
                                  <p:stCondLst>
                                    <p:cond delay="0"/>
                                  </p:stCondLst>
                                  <p:childTnLst>
                                    <p:set>
                                      <p:cBhvr>
                                        <p:cTn id="33" dur="1" fill="hold">
                                          <p:stCondLst>
                                            <p:cond delay="0"/>
                                          </p:stCondLst>
                                        </p:cTn>
                                        <p:tgtEl>
                                          <p:spTgt spid="907274"/>
                                        </p:tgtEl>
                                        <p:attrNameLst>
                                          <p:attrName>style.visibility</p:attrName>
                                        </p:attrNameLst>
                                      </p:cBhvr>
                                      <p:to>
                                        <p:strVal val="visible"/>
                                      </p:to>
                                    </p:set>
                                    <p:animEffect transition="in" filter="wipe(down)">
                                      <p:cBhvr>
                                        <p:cTn id="34" dur="500"/>
                                        <p:tgtEl>
                                          <p:spTgt spid="907274"/>
                                        </p:tgtEl>
                                      </p:cBhvr>
                                    </p:animEffect>
                                  </p:childTnLst>
                                </p:cTn>
                              </p:par>
                            </p:childTnLst>
                          </p:cTn>
                        </p:par>
                        <p:par>
                          <p:cTn id="35" fill="hold" nodeType="afterGroup">
                            <p:stCondLst>
                              <p:cond delay="1000"/>
                            </p:stCondLst>
                            <p:childTnLst>
                              <p:par>
                                <p:cTn id="36" presetID="22" presetClass="entr" presetSubtype="4" fill="hold" nodeType="afterEffect">
                                  <p:stCondLst>
                                    <p:cond delay="0"/>
                                  </p:stCondLst>
                                  <p:childTnLst>
                                    <p:set>
                                      <p:cBhvr>
                                        <p:cTn id="37" dur="1" fill="hold">
                                          <p:stCondLst>
                                            <p:cond delay="0"/>
                                          </p:stCondLst>
                                        </p:cTn>
                                        <p:tgtEl>
                                          <p:spTgt spid="907297"/>
                                        </p:tgtEl>
                                        <p:attrNameLst>
                                          <p:attrName>style.visibility</p:attrName>
                                        </p:attrNameLst>
                                      </p:cBhvr>
                                      <p:to>
                                        <p:strVal val="visible"/>
                                      </p:to>
                                    </p:set>
                                    <p:animEffect transition="in" filter="wipe(down)">
                                      <p:cBhvr>
                                        <p:cTn id="38" dur="500"/>
                                        <p:tgtEl>
                                          <p:spTgt spid="907297"/>
                                        </p:tgtEl>
                                      </p:cBhvr>
                                    </p:animEffect>
                                  </p:childTnLst>
                                </p:cTn>
                              </p:par>
                            </p:childTnLst>
                          </p:cTn>
                        </p:par>
                        <p:par>
                          <p:cTn id="39" fill="hold" nodeType="afterGroup">
                            <p:stCondLst>
                              <p:cond delay="1500"/>
                            </p:stCondLst>
                            <p:childTnLst>
                              <p:par>
                                <p:cTn id="40" presetID="9" presetClass="entr" presetSubtype="0" fill="hold" nodeType="afterEffect">
                                  <p:stCondLst>
                                    <p:cond delay="0"/>
                                  </p:stCondLst>
                                  <p:childTnLst>
                                    <p:set>
                                      <p:cBhvr>
                                        <p:cTn id="41" dur="1" fill="hold">
                                          <p:stCondLst>
                                            <p:cond delay="0"/>
                                          </p:stCondLst>
                                        </p:cTn>
                                        <p:tgtEl>
                                          <p:spTgt spid="907340"/>
                                        </p:tgtEl>
                                        <p:attrNameLst>
                                          <p:attrName>style.visibility</p:attrName>
                                        </p:attrNameLst>
                                      </p:cBhvr>
                                      <p:to>
                                        <p:strVal val="visible"/>
                                      </p:to>
                                    </p:set>
                                    <p:animEffect transition="in" filter="dissolve">
                                      <p:cBhvr>
                                        <p:cTn id="42" dur="500"/>
                                        <p:tgtEl>
                                          <p:spTgt spid="90734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907287"/>
                                        </p:tgtEl>
                                        <p:attrNameLst>
                                          <p:attrName>style.visibility</p:attrName>
                                        </p:attrNameLst>
                                      </p:cBhvr>
                                      <p:to>
                                        <p:strVal val="visible"/>
                                      </p:to>
                                    </p:set>
                                    <p:animEffect transition="in" filter="dissolve">
                                      <p:cBhvr>
                                        <p:cTn id="47" dur="500"/>
                                        <p:tgtEl>
                                          <p:spTgt spid="907287"/>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907295"/>
                                        </p:tgtEl>
                                        <p:attrNameLst>
                                          <p:attrName>style.visibility</p:attrName>
                                        </p:attrNameLst>
                                      </p:cBhvr>
                                      <p:to>
                                        <p:strVal val="visible"/>
                                      </p:to>
                                    </p:set>
                                    <p:animEffect transition="in" filter="dissolve">
                                      <p:cBhvr>
                                        <p:cTn id="50" dur="500"/>
                                        <p:tgtEl>
                                          <p:spTgt spid="907295"/>
                                        </p:tgtEl>
                                      </p:cBhvr>
                                    </p:animEffect>
                                  </p:childTnLst>
                                </p:cTn>
                              </p:par>
                            </p:childTnLst>
                          </p:cTn>
                        </p:par>
                        <p:par>
                          <p:cTn id="51" fill="hold" nodeType="afterGroup">
                            <p:stCondLst>
                              <p:cond delay="500"/>
                            </p:stCondLst>
                            <p:childTnLst>
                              <p:par>
                                <p:cTn id="52" presetID="22" presetClass="entr" presetSubtype="4" fill="hold" nodeType="afterEffect">
                                  <p:stCondLst>
                                    <p:cond delay="0"/>
                                  </p:stCondLst>
                                  <p:childTnLst>
                                    <p:set>
                                      <p:cBhvr>
                                        <p:cTn id="53" dur="1" fill="hold">
                                          <p:stCondLst>
                                            <p:cond delay="0"/>
                                          </p:stCondLst>
                                        </p:cTn>
                                        <p:tgtEl>
                                          <p:spTgt spid="907333"/>
                                        </p:tgtEl>
                                        <p:attrNameLst>
                                          <p:attrName>style.visibility</p:attrName>
                                        </p:attrNameLst>
                                      </p:cBhvr>
                                      <p:to>
                                        <p:strVal val="visible"/>
                                      </p:to>
                                    </p:set>
                                    <p:animEffect transition="in" filter="wipe(down)">
                                      <p:cBhvr>
                                        <p:cTn id="54" dur="500"/>
                                        <p:tgtEl>
                                          <p:spTgt spid="907333"/>
                                        </p:tgtEl>
                                      </p:cBhvr>
                                    </p:animEffect>
                                  </p:childTnLst>
                                </p:cTn>
                              </p:par>
                            </p:childTnLst>
                          </p:cTn>
                        </p:par>
                        <p:par>
                          <p:cTn id="55" fill="hold" nodeType="afterGroup">
                            <p:stCondLst>
                              <p:cond delay="1000"/>
                            </p:stCondLst>
                            <p:childTnLst>
                              <p:par>
                                <p:cTn id="56" presetID="22" presetClass="entr" presetSubtype="4" fill="hold" nodeType="afterEffect">
                                  <p:stCondLst>
                                    <p:cond delay="0"/>
                                  </p:stCondLst>
                                  <p:childTnLst>
                                    <p:set>
                                      <p:cBhvr>
                                        <p:cTn id="57" dur="1" fill="hold">
                                          <p:stCondLst>
                                            <p:cond delay="0"/>
                                          </p:stCondLst>
                                        </p:cTn>
                                        <p:tgtEl>
                                          <p:spTgt spid="907304"/>
                                        </p:tgtEl>
                                        <p:attrNameLst>
                                          <p:attrName>style.visibility</p:attrName>
                                        </p:attrNameLst>
                                      </p:cBhvr>
                                      <p:to>
                                        <p:strVal val="visible"/>
                                      </p:to>
                                    </p:set>
                                    <p:animEffect transition="in" filter="wipe(down)">
                                      <p:cBhvr>
                                        <p:cTn id="58" dur="500"/>
                                        <p:tgtEl>
                                          <p:spTgt spid="907304"/>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907288"/>
                                        </p:tgtEl>
                                        <p:attrNameLst>
                                          <p:attrName>style.visibility</p:attrName>
                                        </p:attrNameLst>
                                      </p:cBhvr>
                                      <p:to>
                                        <p:strVal val="visible"/>
                                      </p:to>
                                    </p:set>
                                    <p:animEffect transition="in" filter="dissolve">
                                      <p:cBhvr>
                                        <p:cTn id="63" dur="500"/>
                                        <p:tgtEl>
                                          <p:spTgt spid="907288"/>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907294"/>
                                        </p:tgtEl>
                                        <p:attrNameLst>
                                          <p:attrName>style.visibility</p:attrName>
                                        </p:attrNameLst>
                                      </p:cBhvr>
                                      <p:to>
                                        <p:strVal val="visible"/>
                                      </p:to>
                                    </p:set>
                                    <p:animEffect transition="in" filter="dissolve">
                                      <p:cBhvr>
                                        <p:cTn id="66" dur="500"/>
                                        <p:tgtEl>
                                          <p:spTgt spid="907294"/>
                                        </p:tgtEl>
                                      </p:cBhvr>
                                    </p:animEffect>
                                  </p:childTnLst>
                                </p:cTn>
                              </p:par>
                            </p:childTnLst>
                          </p:cTn>
                        </p:par>
                        <p:par>
                          <p:cTn id="67" fill="hold" nodeType="afterGroup">
                            <p:stCondLst>
                              <p:cond delay="500"/>
                            </p:stCondLst>
                            <p:childTnLst>
                              <p:par>
                                <p:cTn id="68" presetID="22" presetClass="entr" presetSubtype="4" fill="hold" nodeType="afterEffect">
                                  <p:stCondLst>
                                    <p:cond delay="0"/>
                                  </p:stCondLst>
                                  <p:childTnLst>
                                    <p:set>
                                      <p:cBhvr>
                                        <p:cTn id="69" dur="1" fill="hold">
                                          <p:stCondLst>
                                            <p:cond delay="0"/>
                                          </p:stCondLst>
                                        </p:cTn>
                                        <p:tgtEl>
                                          <p:spTgt spid="907280"/>
                                        </p:tgtEl>
                                        <p:attrNameLst>
                                          <p:attrName>style.visibility</p:attrName>
                                        </p:attrNameLst>
                                      </p:cBhvr>
                                      <p:to>
                                        <p:strVal val="visible"/>
                                      </p:to>
                                    </p:set>
                                    <p:animEffect transition="in" filter="wipe(down)">
                                      <p:cBhvr>
                                        <p:cTn id="70" dur="500"/>
                                        <p:tgtEl>
                                          <p:spTgt spid="907280"/>
                                        </p:tgtEl>
                                      </p:cBhvr>
                                    </p:animEffect>
                                  </p:childTnLst>
                                </p:cTn>
                              </p:par>
                            </p:childTnLst>
                          </p:cTn>
                        </p:par>
                        <p:par>
                          <p:cTn id="71" fill="hold" nodeType="afterGroup">
                            <p:stCondLst>
                              <p:cond delay="1000"/>
                            </p:stCondLst>
                            <p:childTnLst>
                              <p:par>
                                <p:cTn id="72" presetID="22" presetClass="entr" presetSubtype="4" fill="hold" nodeType="afterEffect">
                                  <p:stCondLst>
                                    <p:cond delay="0"/>
                                  </p:stCondLst>
                                  <p:childTnLst>
                                    <p:set>
                                      <p:cBhvr>
                                        <p:cTn id="73" dur="1" fill="hold">
                                          <p:stCondLst>
                                            <p:cond delay="0"/>
                                          </p:stCondLst>
                                        </p:cTn>
                                        <p:tgtEl>
                                          <p:spTgt spid="907326"/>
                                        </p:tgtEl>
                                        <p:attrNameLst>
                                          <p:attrName>style.visibility</p:attrName>
                                        </p:attrNameLst>
                                      </p:cBhvr>
                                      <p:to>
                                        <p:strVal val="visible"/>
                                      </p:to>
                                    </p:set>
                                    <p:animEffect transition="in" filter="wipe(down)">
                                      <p:cBhvr>
                                        <p:cTn id="74" dur="500"/>
                                        <p:tgtEl>
                                          <p:spTgt spid="907326"/>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907289"/>
                                        </p:tgtEl>
                                        <p:attrNameLst>
                                          <p:attrName>style.visibility</p:attrName>
                                        </p:attrNameLst>
                                      </p:cBhvr>
                                      <p:to>
                                        <p:strVal val="visible"/>
                                      </p:to>
                                    </p:set>
                                    <p:animEffect transition="in" filter="dissolve">
                                      <p:cBhvr>
                                        <p:cTn id="79" dur="500"/>
                                        <p:tgtEl>
                                          <p:spTgt spid="907289"/>
                                        </p:tgtEl>
                                      </p:cBhvr>
                                    </p:animEffect>
                                  </p:childTnLst>
                                </p:cTn>
                              </p:par>
                              <p:par>
                                <p:cTn id="80" presetID="9" presetClass="entr" presetSubtype="0" fill="hold" grpId="0" nodeType="withEffect">
                                  <p:stCondLst>
                                    <p:cond delay="0"/>
                                  </p:stCondLst>
                                  <p:childTnLst>
                                    <p:set>
                                      <p:cBhvr>
                                        <p:cTn id="81" dur="1" fill="hold">
                                          <p:stCondLst>
                                            <p:cond delay="0"/>
                                          </p:stCondLst>
                                        </p:cTn>
                                        <p:tgtEl>
                                          <p:spTgt spid="907296"/>
                                        </p:tgtEl>
                                        <p:attrNameLst>
                                          <p:attrName>style.visibility</p:attrName>
                                        </p:attrNameLst>
                                      </p:cBhvr>
                                      <p:to>
                                        <p:strVal val="visible"/>
                                      </p:to>
                                    </p:set>
                                    <p:animEffect transition="in" filter="dissolve">
                                      <p:cBhvr>
                                        <p:cTn id="82" dur="500"/>
                                        <p:tgtEl>
                                          <p:spTgt spid="907296"/>
                                        </p:tgtEl>
                                      </p:cBhvr>
                                    </p:animEffect>
                                  </p:childTnLst>
                                </p:cTn>
                              </p:par>
                            </p:childTnLst>
                          </p:cTn>
                        </p:par>
                        <p:par>
                          <p:cTn id="83" fill="hold" nodeType="afterGroup">
                            <p:stCondLst>
                              <p:cond delay="500"/>
                            </p:stCondLst>
                            <p:childTnLst>
                              <p:par>
                                <p:cTn id="84" presetID="22" presetClass="entr" presetSubtype="4" fill="hold" nodeType="afterEffect">
                                  <p:stCondLst>
                                    <p:cond delay="0"/>
                                  </p:stCondLst>
                                  <p:childTnLst>
                                    <p:set>
                                      <p:cBhvr>
                                        <p:cTn id="85" dur="1" fill="hold">
                                          <p:stCondLst>
                                            <p:cond delay="0"/>
                                          </p:stCondLst>
                                        </p:cTn>
                                        <p:tgtEl>
                                          <p:spTgt spid="907319"/>
                                        </p:tgtEl>
                                        <p:attrNameLst>
                                          <p:attrName>style.visibility</p:attrName>
                                        </p:attrNameLst>
                                      </p:cBhvr>
                                      <p:to>
                                        <p:strVal val="visible"/>
                                      </p:to>
                                    </p:set>
                                    <p:animEffect transition="in" filter="wipe(down)">
                                      <p:cBhvr>
                                        <p:cTn id="86" dur="500"/>
                                        <p:tgtEl>
                                          <p:spTgt spid="907319"/>
                                        </p:tgtEl>
                                      </p:cBhvr>
                                    </p:animEffect>
                                  </p:childTnLst>
                                </p:cTn>
                              </p:par>
                            </p:childTnLst>
                          </p:cTn>
                        </p:par>
                        <p:par>
                          <p:cTn id="87" fill="hold" nodeType="afterGroup">
                            <p:stCondLst>
                              <p:cond delay="1000"/>
                            </p:stCondLst>
                            <p:childTnLst>
                              <p:par>
                                <p:cTn id="88" presetID="22" presetClass="entr" presetSubtype="4" fill="hold" nodeType="afterEffect">
                                  <p:stCondLst>
                                    <p:cond delay="0"/>
                                  </p:stCondLst>
                                  <p:childTnLst>
                                    <p:set>
                                      <p:cBhvr>
                                        <p:cTn id="89" dur="1" fill="hold">
                                          <p:stCondLst>
                                            <p:cond delay="0"/>
                                          </p:stCondLst>
                                        </p:cTn>
                                        <p:tgtEl>
                                          <p:spTgt spid="907312"/>
                                        </p:tgtEl>
                                        <p:attrNameLst>
                                          <p:attrName>style.visibility</p:attrName>
                                        </p:attrNameLst>
                                      </p:cBhvr>
                                      <p:to>
                                        <p:strVal val="visible"/>
                                      </p:to>
                                    </p:set>
                                    <p:animEffect transition="in" filter="wipe(down)">
                                      <p:cBhvr>
                                        <p:cTn id="90" dur="500"/>
                                        <p:tgtEl>
                                          <p:spTgt spid="9073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7286" grpId="0"/>
      <p:bldP spid="907287" grpId="0"/>
      <p:bldP spid="907288" grpId="0"/>
      <p:bldP spid="907289" grpId="0"/>
      <p:bldP spid="907293" grpId="0"/>
      <p:bldP spid="907294" grpId="0"/>
      <p:bldP spid="907295" grpId="0"/>
      <p:bldP spid="907296" grpId="0"/>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62"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Conclusions</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92163" name="Group 3"/>
          <p:cNvGrpSpPr>
            <a:grpSpLocks/>
          </p:cNvGrpSpPr>
          <p:nvPr/>
        </p:nvGrpSpPr>
        <p:grpSpPr bwMode="auto">
          <a:xfrm>
            <a:off x="2273300" y="1200150"/>
            <a:ext cx="4565650" cy="0"/>
            <a:chOff x="0" y="672"/>
            <a:chExt cx="2876" cy="0"/>
          </a:xfrm>
        </p:grpSpPr>
        <p:sp>
          <p:nvSpPr>
            <p:cNvPr id="92167"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68"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09318" name="Rectangle 6"/>
          <p:cNvSpPr>
            <a:spLocks noChangeArrowheads="1"/>
          </p:cNvSpPr>
          <p:nvPr/>
        </p:nvSpPr>
        <p:spPr bwMode="auto">
          <a:xfrm>
            <a:off x="609600" y="1524000"/>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AQP1-null mutation appears that it would be lethal … </a:t>
            </a:r>
          </a:p>
        </p:txBody>
      </p:sp>
      <p:sp>
        <p:nvSpPr>
          <p:cNvPr id="909319" name="Rectangle 7"/>
          <p:cNvSpPr>
            <a:spLocks noChangeArrowheads="1"/>
          </p:cNvSpPr>
          <p:nvPr/>
        </p:nvSpPr>
        <p:spPr bwMode="auto">
          <a:xfrm>
            <a:off x="609600" y="24955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 in the presence of a cat!</a:t>
            </a:r>
            <a:endParaRPr lang="en-US" sz="3200" u="sng">
              <a:solidFill>
                <a:schemeClr val="tx1"/>
              </a:solidFill>
              <a:latin typeface="Arial Narrow" pitchFamily="34" charset="0"/>
            </a:endParaRPr>
          </a:p>
        </p:txBody>
      </p:sp>
      <p:sp>
        <p:nvSpPr>
          <p:cNvPr id="909320" name="Rectangle 8"/>
          <p:cNvSpPr>
            <a:spLocks noChangeArrowheads="1"/>
          </p:cNvSpPr>
          <p:nvPr/>
        </p:nvSpPr>
        <p:spPr bwMode="auto">
          <a:xfrm>
            <a:off x="609600" y="3552825"/>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The defect is partially complemented  by increasing the ambient [O</a:t>
            </a:r>
            <a:r>
              <a:rPr lang="en-US" sz="3200" baseline="-25000">
                <a:solidFill>
                  <a:schemeClr val="tx1"/>
                </a:solidFill>
                <a:latin typeface="Arial Narrow" pitchFamily="34" charset="0"/>
              </a:rPr>
              <a:t>2</a:t>
            </a:r>
            <a:r>
              <a:rPr lang="en-US" sz="3200">
                <a:solidFill>
                  <a:schemeClr val="tx1"/>
                </a:solidFill>
                <a:latin typeface="Arial Narrow" pitchFamily="34" charset="0"/>
              </a:rPr>
              <a:t>]</a:t>
            </a:r>
            <a:endParaRPr lang="en-US" sz="3200" u="sng">
              <a:solidFill>
                <a:schemeClr val="tx1"/>
              </a:solidFill>
              <a:latin typeface="Arial Narrow"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09318"/>
                                        </p:tgtEl>
                                        <p:attrNameLst>
                                          <p:attrName>style.visibility</p:attrName>
                                        </p:attrNameLst>
                                      </p:cBhvr>
                                      <p:to>
                                        <p:strVal val="visible"/>
                                      </p:to>
                                    </p:set>
                                    <p:animEffect transition="in" filter="dissolve">
                                      <p:cBhvr>
                                        <p:cTn id="7" dur="1000"/>
                                        <p:tgtEl>
                                          <p:spTgt spid="9093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09319"/>
                                        </p:tgtEl>
                                        <p:attrNameLst>
                                          <p:attrName>style.visibility</p:attrName>
                                        </p:attrNameLst>
                                      </p:cBhvr>
                                      <p:to>
                                        <p:strVal val="visible"/>
                                      </p:to>
                                    </p:set>
                                    <p:animEffect transition="in" filter="dissolve">
                                      <p:cBhvr>
                                        <p:cTn id="12" dur="500"/>
                                        <p:tgtEl>
                                          <p:spTgt spid="9093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09320"/>
                                        </p:tgtEl>
                                        <p:attrNameLst>
                                          <p:attrName>style.visibility</p:attrName>
                                        </p:attrNameLst>
                                      </p:cBhvr>
                                      <p:to>
                                        <p:strVal val="visible"/>
                                      </p:to>
                                    </p:set>
                                    <p:animEffect transition="in" filter="dissolve">
                                      <p:cBhvr>
                                        <p:cTn id="17" dur="500"/>
                                        <p:tgtEl>
                                          <p:spTgt spid="9093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9318" grpId="0"/>
      <p:bldP spid="909319" grpId="0"/>
      <p:bldP spid="909320" grpId="0"/>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3186"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Next Steps</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93187" name="Group 3"/>
          <p:cNvGrpSpPr>
            <a:grpSpLocks/>
          </p:cNvGrpSpPr>
          <p:nvPr/>
        </p:nvGrpSpPr>
        <p:grpSpPr bwMode="auto">
          <a:xfrm>
            <a:off x="2273300" y="1200150"/>
            <a:ext cx="4565650" cy="0"/>
            <a:chOff x="0" y="672"/>
            <a:chExt cx="2876" cy="0"/>
          </a:xfrm>
        </p:grpSpPr>
        <p:sp>
          <p:nvSpPr>
            <p:cNvPr id="93192"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3"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11366" name="Rectangle 6"/>
          <p:cNvSpPr>
            <a:spLocks noChangeArrowheads="1"/>
          </p:cNvSpPr>
          <p:nvPr/>
        </p:nvSpPr>
        <p:spPr bwMode="auto">
          <a:xfrm>
            <a:off x="609600" y="13239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Increase number of experiments, particularly at high ambient [O</a:t>
            </a:r>
            <a:r>
              <a:rPr lang="en-US" sz="3200" baseline="-25000">
                <a:solidFill>
                  <a:schemeClr val="tx1"/>
                </a:solidFill>
                <a:latin typeface="Arial Narrow" pitchFamily="34" charset="0"/>
              </a:rPr>
              <a:t>2</a:t>
            </a:r>
            <a:r>
              <a:rPr lang="en-US" sz="3200">
                <a:solidFill>
                  <a:schemeClr val="tx1"/>
                </a:solidFill>
                <a:latin typeface="Arial Narrow" pitchFamily="34" charset="0"/>
              </a:rPr>
              <a:t>]</a:t>
            </a:r>
          </a:p>
        </p:txBody>
      </p:sp>
      <p:sp>
        <p:nvSpPr>
          <p:cNvPr id="911367" name="Rectangle 7"/>
          <p:cNvSpPr>
            <a:spLocks noChangeArrowheads="1"/>
          </p:cNvSpPr>
          <p:nvPr/>
        </p:nvSpPr>
        <p:spPr bwMode="auto">
          <a:xfrm>
            <a:off x="609600" y="22129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Switch to treadmills to force running</a:t>
            </a:r>
          </a:p>
        </p:txBody>
      </p:sp>
      <p:sp>
        <p:nvSpPr>
          <p:cNvPr id="911368" name="Rectangle 8"/>
          <p:cNvSpPr>
            <a:spLocks noChangeArrowheads="1"/>
          </p:cNvSpPr>
          <p:nvPr/>
        </p:nvSpPr>
        <p:spPr bwMode="auto">
          <a:xfrm>
            <a:off x="609600" y="304482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Use intra-arterial lines to monitor blood gases during running</a:t>
            </a:r>
          </a:p>
        </p:txBody>
      </p:sp>
      <p:sp>
        <p:nvSpPr>
          <p:cNvPr id="911369" name="Rectangle 9"/>
          <p:cNvSpPr>
            <a:spLocks noChangeArrowheads="1"/>
          </p:cNvSpPr>
          <p:nvPr/>
        </p:nvSpPr>
        <p:spPr bwMode="auto">
          <a:xfrm>
            <a:off x="609600" y="38766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Exchange RBCs between wt and AQP1-null mice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1366"/>
                                        </p:tgtEl>
                                        <p:attrNameLst>
                                          <p:attrName>style.visibility</p:attrName>
                                        </p:attrNameLst>
                                      </p:cBhvr>
                                      <p:to>
                                        <p:strVal val="visible"/>
                                      </p:to>
                                    </p:set>
                                    <p:animEffect transition="in" filter="dissolve">
                                      <p:cBhvr>
                                        <p:cTn id="7" dur="1000"/>
                                        <p:tgtEl>
                                          <p:spTgt spid="9113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11367"/>
                                        </p:tgtEl>
                                        <p:attrNameLst>
                                          <p:attrName>style.visibility</p:attrName>
                                        </p:attrNameLst>
                                      </p:cBhvr>
                                      <p:to>
                                        <p:strVal val="visible"/>
                                      </p:to>
                                    </p:set>
                                    <p:animEffect transition="in" filter="dissolve">
                                      <p:cBhvr>
                                        <p:cTn id="12" dur="500"/>
                                        <p:tgtEl>
                                          <p:spTgt spid="91136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1368"/>
                                        </p:tgtEl>
                                        <p:attrNameLst>
                                          <p:attrName>style.visibility</p:attrName>
                                        </p:attrNameLst>
                                      </p:cBhvr>
                                      <p:to>
                                        <p:strVal val="visible"/>
                                      </p:to>
                                    </p:set>
                                    <p:animEffect transition="in" filter="dissolve">
                                      <p:cBhvr>
                                        <p:cTn id="17" dur="500"/>
                                        <p:tgtEl>
                                          <p:spTgt spid="91136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11369"/>
                                        </p:tgtEl>
                                        <p:attrNameLst>
                                          <p:attrName>style.visibility</p:attrName>
                                        </p:attrNameLst>
                                      </p:cBhvr>
                                      <p:to>
                                        <p:strVal val="visible"/>
                                      </p:to>
                                    </p:set>
                                    <p:animEffect transition="in" filter="dissolve">
                                      <p:cBhvr>
                                        <p:cTn id="22" dur="500"/>
                                        <p:tgtEl>
                                          <p:spTgt spid="911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p:bldP spid="911367" grpId="0"/>
      <p:bldP spid="911368" grpId="0"/>
      <p:bldP spid="91136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ChangeArrowheads="1"/>
          </p:cNvSpPr>
          <p:nvPr/>
        </p:nvSpPr>
        <p:spPr bwMode="auto">
          <a:xfrm>
            <a:off x="0" y="3048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4000" b="1">
                <a:solidFill>
                  <a:schemeClr val="tx1"/>
                </a:solidFill>
                <a:latin typeface="Arial Narrow" pitchFamily="34" charset="0"/>
              </a:rPr>
              <a:t>Overall Conclusions</a:t>
            </a:r>
          </a:p>
        </p:txBody>
      </p:sp>
      <p:sp>
        <p:nvSpPr>
          <p:cNvPr id="94211" name="Rectangle 3"/>
          <p:cNvSpPr>
            <a:spLocks noChangeArrowheads="1"/>
          </p:cNvSpPr>
          <p:nvPr/>
        </p:nvSpPr>
        <p:spPr bwMode="auto">
          <a:xfrm>
            <a:off x="1625600" y="1476375"/>
            <a:ext cx="6670675" cy="576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a:spcBef>
                <a:spcPct val="20000"/>
              </a:spcBef>
              <a:buFontTx/>
              <a:buChar char="•"/>
            </a:pPr>
            <a:r>
              <a:rPr lang="en-US" sz="2800" dirty="0" smtClean="0">
                <a:solidFill>
                  <a:schemeClr val="tx1"/>
                </a:solidFill>
                <a:latin typeface="Arial Narrow" pitchFamily="34" charset="0"/>
              </a:rPr>
              <a:t>AQPs, </a:t>
            </a:r>
            <a:r>
              <a:rPr lang="en-US" sz="2800" dirty="0" err="1" smtClean="0">
                <a:solidFill>
                  <a:schemeClr val="tx1"/>
                </a:solidFill>
                <a:latin typeface="Arial Narrow" pitchFamily="34" charset="0"/>
              </a:rPr>
              <a:t>Rhs</a:t>
            </a:r>
            <a:r>
              <a:rPr lang="en-US" sz="2800" dirty="0" smtClean="0">
                <a:solidFill>
                  <a:schemeClr val="tx1"/>
                </a:solidFill>
                <a:latin typeface="Arial Narrow" pitchFamily="34" charset="0"/>
              </a:rPr>
              <a:t>, UTs </a:t>
            </a:r>
            <a:r>
              <a:rPr lang="en-US" sz="2800" dirty="0">
                <a:solidFill>
                  <a:schemeClr val="tx1"/>
                </a:solidFill>
                <a:latin typeface="Arial Narrow" pitchFamily="34" charset="0"/>
              </a:rPr>
              <a:t>conduct dissolved </a:t>
            </a:r>
            <a:r>
              <a:rPr lang="en-US" sz="2800" dirty="0" smtClean="0">
                <a:solidFill>
                  <a:schemeClr val="tx1"/>
                </a:solidFill>
                <a:latin typeface="Arial Narrow" pitchFamily="34" charset="0"/>
              </a:rPr>
              <a:t>gas</a:t>
            </a:r>
            <a:endParaRPr lang="en-US" sz="2800" b="1" dirty="0">
              <a:solidFill>
                <a:srgbClr val="FFFF00"/>
              </a:solidFill>
              <a:latin typeface="Arial Narrow" pitchFamily="34" charset="0"/>
            </a:endParaRPr>
          </a:p>
        </p:txBody>
      </p:sp>
      <p:grpSp>
        <p:nvGrpSpPr>
          <p:cNvPr id="94212" name="Group 4"/>
          <p:cNvGrpSpPr>
            <a:grpSpLocks/>
          </p:cNvGrpSpPr>
          <p:nvPr/>
        </p:nvGrpSpPr>
        <p:grpSpPr bwMode="auto">
          <a:xfrm>
            <a:off x="2273300" y="1200150"/>
            <a:ext cx="4565650" cy="0"/>
            <a:chOff x="0" y="672"/>
            <a:chExt cx="2876" cy="0"/>
          </a:xfrm>
        </p:grpSpPr>
        <p:sp>
          <p:nvSpPr>
            <p:cNvPr id="94214"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15"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pic>
        <p:nvPicPr>
          <p:cNvPr id="8" name="Picture 7" descr="STonrLogoWhiteBack1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538" y="5795963"/>
            <a:ext cx="1982787"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UnivLogo_Medicine_BlueRev"/>
          <p:cNvPicPr>
            <a:picLocks noChangeAspect="1" noChangeArrowheads="1"/>
          </p:cNvPicPr>
          <p:nvPr/>
        </p:nvPicPr>
        <p:blipFill>
          <a:blip r:embed="rId4">
            <a:extLst>
              <a:ext uri="{28A0092B-C50C-407E-A947-70E740481C1C}">
                <a14:useLocalDpi xmlns:a14="http://schemas.microsoft.com/office/drawing/2010/main" val="0"/>
              </a:ext>
            </a:extLst>
          </a:blip>
          <a:srcRect r="86240" b="20952"/>
          <a:stretch>
            <a:fillRect/>
          </a:stretch>
        </p:blipFill>
        <p:spPr bwMode="auto">
          <a:xfrm>
            <a:off x="7277100" y="5602288"/>
            <a:ext cx="1019175" cy="119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3"/>
          <p:cNvSpPr>
            <a:spLocks noChangeArrowheads="1"/>
          </p:cNvSpPr>
          <p:nvPr/>
        </p:nvSpPr>
        <p:spPr bwMode="auto">
          <a:xfrm>
            <a:off x="1625600" y="2071571"/>
            <a:ext cx="6774329" cy="594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a:spcBef>
                <a:spcPct val="20000"/>
              </a:spcBef>
              <a:buFontTx/>
              <a:buChar char="•"/>
            </a:pPr>
            <a:r>
              <a:rPr lang="en-US" sz="2800" dirty="0" smtClean="0">
                <a:solidFill>
                  <a:schemeClr val="tx1"/>
                </a:solidFill>
                <a:latin typeface="Arial Narrow" pitchFamily="34" charset="0"/>
              </a:rPr>
              <a:t>Computer </a:t>
            </a:r>
            <a:r>
              <a:rPr lang="en-US" sz="2800" dirty="0">
                <a:solidFill>
                  <a:schemeClr val="tx1"/>
                </a:solidFill>
                <a:latin typeface="Arial Narrow" pitchFamily="34" charset="0"/>
              </a:rPr>
              <a:t>simulations: reasonable for </a:t>
            </a:r>
            <a:r>
              <a:rPr lang="en-US" sz="2800" dirty="0" smtClean="0">
                <a:solidFill>
                  <a:schemeClr val="tx1"/>
                </a:solidFill>
                <a:latin typeface="Arial Narrow" pitchFamily="34" charset="0"/>
              </a:rPr>
              <a:t>AQP1</a:t>
            </a:r>
            <a:endParaRPr lang="en-US" sz="2800" b="1" dirty="0">
              <a:solidFill>
                <a:srgbClr val="FFFF00"/>
              </a:solidFill>
              <a:latin typeface="Arial Narrow" pitchFamily="34" charset="0"/>
            </a:endParaRPr>
          </a:p>
        </p:txBody>
      </p:sp>
      <p:sp>
        <p:nvSpPr>
          <p:cNvPr id="11" name="Rectangle 3"/>
          <p:cNvSpPr>
            <a:spLocks noChangeArrowheads="1"/>
          </p:cNvSpPr>
          <p:nvPr/>
        </p:nvSpPr>
        <p:spPr bwMode="auto">
          <a:xfrm>
            <a:off x="1625600" y="2684696"/>
            <a:ext cx="7079129" cy="582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a:spcBef>
                <a:spcPct val="20000"/>
              </a:spcBef>
              <a:buFontTx/>
              <a:buChar char="•"/>
            </a:pPr>
            <a:r>
              <a:rPr lang="en-US" sz="2800" dirty="0" smtClean="0">
                <a:solidFill>
                  <a:schemeClr val="tx1"/>
                </a:solidFill>
                <a:latin typeface="Arial Narrow" pitchFamily="34" charset="0"/>
              </a:rPr>
              <a:t>Gas selectivity of </a:t>
            </a:r>
            <a:r>
              <a:rPr lang="en-US" sz="2800" dirty="0">
                <a:solidFill>
                  <a:schemeClr val="tx1"/>
                </a:solidFill>
                <a:latin typeface="Arial Narrow" pitchFamily="34" charset="0"/>
              </a:rPr>
              <a:t>AQP/Rh : AQPs &gt; </a:t>
            </a:r>
            <a:r>
              <a:rPr lang="en-US" sz="2800" dirty="0" smtClean="0">
                <a:solidFill>
                  <a:schemeClr val="tx1"/>
                </a:solidFill>
                <a:latin typeface="Arial Narrow" pitchFamily="34" charset="0"/>
              </a:rPr>
              <a:t>Rh</a:t>
            </a:r>
            <a:endParaRPr lang="en-US" sz="2800" b="1" dirty="0">
              <a:solidFill>
                <a:srgbClr val="FFFF00"/>
              </a:solidFill>
              <a:latin typeface="Arial Narrow" pitchFamily="34" charset="0"/>
            </a:endParaRPr>
          </a:p>
        </p:txBody>
      </p:sp>
      <p:sp>
        <p:nvSpPr>
          <p:cNvPr id="12" name="Rectangle 3"/>
          <p:cNvSpPr>
            <a:spLocks noChangeArrowheads="1"/>
          </p:cNvSpPr>
          <p:nvPr/>
        </p:nvSpPr>
        <p:spPr bwMode="auto">
          <a:xfrm>
            <a:off x="1625600" y="3285962"/>
            <a:ext cx="6447957" cy="5514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a:spcBef>
                <a:spcPct val="20000"/>
              </a:spcBef>
              <a:buFontTx/>
              <a:buChar char="•"/>
            </a:pPr>
            <a:r>
              <a:rPr lang="en-US" sz="2800" dirty="0" smtClean="0">
                <a:solidFill>
                  <a:schemeClr val="tx1"/>
                </a:solidFill>
                <a:latin typeface="Arial Narrow" pitchFamily="34" charset="0"/>
              </a:rPr>
              <a:t>Can block CO</a:t>
            </a:r>
            <a:r>
              <a:rPr lang="en-US" sz="2800" baseline="-25000" dirty="0" smtClean="0">
                <a:solidFill>
                  <a:schemeClr val="tx1"/>
                </a:solidFill>
                <a:latin typeface="Arial Narrow" pitchFamily="34" charset="0"/>
              </a:rPr>
              <a:t>2</a:t>
            </a:r>
            <a:r>
              <a:rPr lang="en-US" sz="2800" dirty="0" smtClean="0">
                <a:solidFill>
                  <a:schemeClr val="tx1"/>
                </a:solidFill>
                <a:latin typeface="Arial Narrow" pitchFamily="34" charset="0"/>
              </a:rPr>
              <a:t> vs. NH</a:t>
            </a:r>
            <a:r>
              <a:rPr lang="en-US" sz="2800" baseline="-25000" dirty="0" smtClean="0">
                <a:solidFill>
                  <a:schemeClr val="tx1"/>
                </a:solidFill>
                <a:latin typeface="Arial Narrow" pitchFamily="34" charset="0"/>
              </a:rPr>
              <a:t>3</a:t>
            </a:r>
            <a:r>
              <a:rPr lang="en-US" sz="2800" dirty="0" smtClean="0">
                <a:solidFill>
                  <a:schemeClr val="tx1"/>
                </a:solidFill>
                <a:latin typeface="Arial Narrow" pitchFamily="34" charset="0"/>
              </a:rPr>
              <a:t> transport selectively</a:t>
            </a:r>
            <a:endParaRPr lang="en-US" sz="2800" b="1" dirty="0">
              <a:solidFill>
                <a:srgbClr val="FFFF00"/>
              </a:solidFill>
              <a:latin typeface="Arial Narrow" pitchFamily="34" charset="0"/>
            </a:endParaRPr>
          </a:p>
        </p:txBody>
      </p:sp>
      <p:sp>
        <p:nvSpPr>
          <p:cNvPr id="13" name="Rectangle 3"/>
          <p:cNvSpPr>
            <a:spLocks noChangeArrowheads="1"/>
          </p:cNvSpPr>
          <p:nvPr/>
        </p:nvSpPr>
        <p:spPr bwMode="auto">
          <a:xfrm>
            <a:off x="1625600" y="3856038"/>
            <a:ext cx="6937094" cy="1363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a:spcBef>
                <a:spcPct val="20000"/>
              </a:spcBef>
              <a:buFontTx/>
              <a:buChar char="•"/>
            </a:pPr>
            <a:r>
              <a:rPr lang="en-US" sz="2800" dirty="0" smtClean="0">
                <a:solidFill>
                  <a:schemeClr val="tx1"/>
                </a:solidFill>
                <a:latin typeface="Arial Narrow" pitchFamily="34" charset="0"/>
              </a:rPr>
              <a:t>Physiology</a:t>
            </a:r>
            <a:r>
              <a:rPr lang="en-US" sz="2800" dirty="0">
                <a:solidFill>
                  <a:schemeClr val="tx1"/>
                </a:solidFill>
                <a:latin typeface="Arial Narrow" pitchFamily="34" charset="0"/>
              </a:rPr>
              <a:t>: Movement of dissolved gas through channels appears to be significant for proximal tubules, RBCs, and exercise.</a:t>
            </a:r>
          </a:p>
          <a:p>
            <a:pPr marL="342900" indent="-342900">
              <a:spcBef>
                <a:spcPct val="20000"/>
              </a:spcBef>
              <a:buFontTx/>
              <a:buChar char="•"/>
            </a:pPr>
            <a:endParaRPr lang="en-US" sz="2800" baseline="-25000" dirty="0">
              <a:solidFill>
                <a:schemeClr val="tx1"/>
              </a:solidFill>
              <a:latin typeface="Arial Narrow" pitchFamily="34" charset="0"/>
            </a:endParaRPr>
          </a:p>
          <a:p>
            <a:pPr marL="342900" indent="-342900">
              <a:spcBef>
                <a:spcPct val="20000"/>
              </a:spcBef>
            </a:pPr>
            <a:endParaRPr lang="en-US" sz="2800" b="1" dirty="0">
              <a:solidFill>
                <a:srgbClr val="FFFF00"/>
              </a:solidFill>
              <a:latin typeface="Arial Narrow"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dissolve">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dissolve">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dissolve">
                                      <p:cBhvr>
                                        <p:cTn id="32" dur="500"/>
                                        <p:tgtEl>
                                          <p:spTgt spid="8"/>
                                        </p:tgtEl>
                                      </p:cBhvr>
                                    </p:animEffect>
                                  </p:childTnLst>
                                </p:cTn>
                              </p:par>
                              <p:par>
                                <p:cTn id="33" presetID="9" presetClass="entr" presetSubtype="0"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dissolve">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1" grpId="0"/>
      <p:bldP spid="10" grpId="0"/>
      <p:bldP spid="11" grpId="0"/>
      <p:bldP spid="12" grpId="0"/>
      <p:bldP spid="13"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ChangeArrowheads="1"/>
          </p:cNvSpPr>
          <p:nvPr/>
        </p:nvSpPr>
        <p:spPr bwMode="auto">
          <a:xfrm>
            <a:off x="0" y="2078038"/>
            <a:ext cx="9144000" cy="154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algn="ctr">
              <a:lnSpc>
                <a:spcPct val="90000"/>
              </a:lnSpc>
              <a:spcBef>
                <a:spcPct val="20000"/>
              </a:spcBef>
            </a:pPr>
            <a:r>
              <a:rPr lang="en-US">
                <a:solidFill>
                  <a:srgbClr val="0000FF"/>
                </a:solidFill>
                <a:latin typeface="Arial" charset="0"/>
              </a:rPr>
              <a:t>Department of Physiology &amp; Biophysics</a:t>
            </a:r>
          </a:p>
          <a:p>
            <a:pPr algn="ctr">
              <a:lnSpc>
                <a:spcPct val="90000"/>
              </a:lnSpc>
            </a:pPr>
            <a:r>
              <a:rPr lang="en-US">
                <a:solidFill>
                  <a:srgbClr val="0000FF"/>
                </a:solidFill>
                <a:latin typeface="Arial" charset="0"/>
              </a:rPr>
              <a:t>Case Western Reserve University School of Medicine</a:t>
            </a:r>
          </a:p>
          <a:p>
            <a:pPr algn="ctr">
              <a:lnSpc>
                <a:spcPct val="90000"/>
              </a:lnSpc>
            </a:pPr>
            <a:r>
              <a:rPr lang="en-US">
                <a:solidFill>
                  <a:srgbClr val="0000FF"/>
                </a:solidFill>
                <a:latin typeface="Arial" charset="0"/>
              </a:rPr>
              <a:t>10900 Euclid Avenue</a:t>
            </a:r>
          </a:p>
          <a:p>
            <a:pPr algn="ctr">
              <a:lnSpc>
                <a:spcPct val="90000"/>
              </a:lnSpc>
            </a:pPr>
            <a:r>
              <a:rPr lang="en-US">
                <a:solidFill>
                  <a:srgbClr val="0000FF"/>
                </a:solidFill>
                <a:latin typeface="Arial" charset="0"/>
              </a:rPr>
              <a:t>Cleveland, OH  44106-4906</a:t>
            </a:r>
          </a:p>
        </p:txBody>
      </p:sp>
      <p:sp>
        <p:nvSpPr>
          <p:cNvPr id="95235" name="Rectangle 3"/>
          <p:cNvSpPr>
            <a:spLocks noChangeArrowheads="1"/>
          </p:cNvSpPr>
          <p:nvPr/>
        </p:nvSpPr>
        <p:spPr bwMode="auto">
          <a:xfrm>
            <a:off x="0" y="3933825"/>
            <a:ext cx="9144000" cy="1231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algn="ctr">
              <a:lnSpc>
                <a:spcPct val="90000"/>
              </a:lnSpc>
              <a:spcBef>
                <a:spcPct val="20000"/>
              </a:spcBef>
            </a:pPr>
            <a:r>
              <a:rPr lang="en-US" b="1" dirty="0">
                <a:solidFill>
                  <a:srgbClr val="0000FF"/>
                </a:solidFill>
                <a:latin typeface="Arial" charset="0"/>
              </a:rPr>
              <a:t>Walter F. Boron, M.D., Ph.D.</a:t>
            </a:r>
          </a:p>
          <a:p>
            <a:pPr algn="ctr">
              <a:lnSpc>
                <a:spcPct val="90000"/>
              </a:lnSpc>
              <a:spcBef>
                <a:spcPct val="20000"/>
              </a:spcBef>
            </a:pPr>
            <a:r>
              <a:rPr lang="en-US" dirty="0">
                <a:solidFill>
                  <a:srgbClr val="0000FF"/>
                </a:solidFill>
                <a:latin typeface="Arial" charset="0"/>
              </a:rPr>
              <a:t>Phone: </a:t>
            </a:r>
            <a:r>
              <a:rPr lang="en-US" dirty="0" smtClean="0">
                <a:solidFill>
                  <a:srgbClr val="0000FF"/>
                </a:solidFill>
                <a:latin typeface="Arial" charset="0"/>
              </a:rPr>
              <a:t>216-368-3400</a:t>
            </a:r>
            <a:endParaRPr lang="en-US" dirty="0">
              <a:solidFill>
                <a:srgbClr val="0000FF"/>
              </a:solidFill>
              <a:latin typeface="Arial" charset="0"/>
            </a:endParaRPr>
          </a:p>
          <a:p>
            <a:pPr algn="ctr">
              <a:lnSpc>
                <a:spcPct val="90000"/>
              </a:lnSpc>
              <a:spcBef>
                <a:spcPct val="20000"/>
              </a:spcBef>
            </a:pPr>
            <a:r>
              <a:rPr lang="en-US" dirty="0">
                <a:solidFill>
                  <a:srgbClr val="0000FF"/>
                </a:solidFill>
                <a:latin typeface="Arial" charset="0"/>
              </a:rPr>
              <a:t>charleen.bertolini@case.edu</a:t>
            </a:r>
          </a:p>
          <a:p>
            <a:pPr algn="ctr">
              <a:lnSpc>
                <a:spcPct val="90000"/>
              </a:lnSpc>
              <a:spcBef>
                <a:spcPct val="20000"/>
              </a:spcBef>
            </a:pPr>
            <a:r>
              <a:rPr lang="en-US" dirty="0">
                <a:solidFill>
                  <a:srgbClr val="0000FF"/>
                </a:solidFill>
                <a:latin typeface="Arial" charset="0"/>
              </a:rPr>
              <a:t>walter.boron@case.edu</a:t>
            </a:r>
          </a:p>
        </p:txBody>
      </p:sp>
      <p:sp>
        <p:nvSpPr>
          <p:cNvPr id="95236" name="Rectangle 4"/>
          <p:cNvSpPr>
            <a:spLocks noChangeArrowheads="1"/>
          </p:cNvSpPr>
          <p:nvPr/>
        </p:nvSpPr>
        <p:spPr bwMode="auto">
          <a:xfrm>
            <a:off x="0" y="317500"/>
            <a:ext cx="9144000" cy="1441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3200" b="1">
                <a:solidFill>
                  <a:srgbClr val="0000FF"/>
                </a:solidFill>
                <a:latin typeface="Arial" charset="0"/>
              </a:rPr>
              <a:t>Contact Information</a:t>
            </a:r>
            <a:endParaRPr lang="en-US" sz="3200" b="1" baseline="-25000">
              <a:solidFill>
                <a:srgbClr val="0000FF"/>
              </a:solidFill>
              <a:latin typeface="Arial" charset="0"/>
            </a:endParaRPr>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auto">
          <a:xfrm>
            <a:off x="0" y="1238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3600">
                <a:solidFill>
                  <a:schemeClr val="tx1"/>
                </a:solidFill>
                <a:latin typeface="Arial Narrow" pitchFamily="34" charset="0"/>
              </a:rPr>
              <a:t>DIDS appears to block the Central Pore here, too</a:t>
            </a:r>
          </a:p>
        </p:txBody>
      </p:sp>
      <p:grpSp>
        <p:nvGrpSpPr>
          <p:cNvPr id="96259" name="Group 3"/>
          <p:cNvGrpSpPr>
            <a:grpSpLocks/>
          </p:cNvGrpSpPr>
          <p:nvPr/>
        </p:nvGrpSpPr>
        <p:grpSpPr bwMode="auto">
          <a:xfrm>
            <a:off x="2273300" y="1047750"/>
            <a:ext cx="4565650" cy="0"/>
            <a:chOff x="0" y="672"/>
            <a:chExt cx="2876" cy="0"/>
          </a:xfrm>
        </p:grpSpPr>
        <p:sp>
          <p:nvSpPr>
            <p:cNvPr id="96342"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343"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50950" name="Group 6"/>
          <p:cNvGrpSpPr>
            <a:grpSpLocks/>
          </p:cNvGrpSpPr>
          <p:nvPr/>
        </p:nvGrpSpPr>
        <p:grpSpPr bwMode="auto">
          <a:xfrm>
            <a:off x="1398588" y="1284288"/>
            <a:ext cx="3119437" cy="2532062"/>
            <a:chOff x="881" y="809"/>
            <a:chExt cx="1965" cy="1595"/>
          </a:xfrm>
        </p:grpSpPr>
        <p:sp>
          <p:nvSpPr>
            <p:cNvPr id="96322" name="Rectangle 7"/>
            <p:cNvSpPr>
              <a:spLocks noChangeArrowheads="1"/>
            </p:cNvSpPr>
            <p:nvPr/>
          </p:nvSpPr>
          <p:spPr bwMode="auto">
            <a:xfrm>
              <a:off x="1325" y="809"/>
              <a:ext cx="65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b="1">
                  <a:solidFill>
                    <a:schemeClr val="tx1"/>
                  </a:solidFill>
                  <a:latin typeface="Arial Narrow" pitchFamily="34" charset="0"/>
                </a:rPr>
                <a:t>AmtB</a:t>
              </a:r>
            </a:p>
          </p:txBody>
        </p:sp>
        <p:sp>
          <p:nvSpPr>
            <p:cNvPr id="96323" name="Oval 8"/>
            <p:cNvSpPr>
              <a:spLocks noChangeArrowheads="1"/>
            </p:cNvSpPr>
            <p:nvPr/>
          </p:nvSpPr>
          <p:spPr bwMode="auto">
            <a:xfrm>
              <a:off x="1074" y="1112"/>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24" name="Oval 9"/>
            <p:cNvSpPr>
              <a:spLocks noChangeArrowheads="1"/>
            </p:cNvSpPr>
            <p:nvPr/>
          </p:nvSpPr>
          <p:spPr bwMode="auto">
            <a:xfrm>
              <a:off x="1656" y="1112"/>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25" name="Oval 10"/>
            <p:cNvSpPr>
              <a:spLocks noChangeAspect="1" noChangeArrowheads="1"/>
            </p:cNvSpPr>
            <p:nvPr/>
          </p:nvSpPr>
          <p:spPr bwMode="auto">
            <a:xfrm>
              <a:off x="1278" y="1321"/>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96326" name="Group 11"/>
            <p:cNvGrpSpPr>
              <a:grpSpLocks/>
            </p:cNvGrpSpPr>
            <p:nvPr/>
          </p:nvGrpSpPr>
          <p:grpSpPr bwMode="auto">
            <a:xfrm>
              <a:off x="1362" y="1611"/>
              <a:ext cx="576" cy="576"/>
              <a:chOff x="810" y="1473"/>
              <a:chExt cx="576" cy="576"/>
            </a:xfrm>
          </p:grpSpPr>
          <p:sp>
            <p:nvSpPr>
              <p:cNvPr id="96340" name="Oval 12"/>
              <p:cNvSpPr>
                <a:spLocks noChangeArrowheads="1"/>
              </p:cNvSpPr>
              <p:nvPr/>
            </p:nvSpPr>
            <p:spPr bwMode="auto">
              <a:xfrm>
                <a:off x="810" y="1473"/>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41" name="Oval 13"/>
              <p:cNvSpPr>
                <a:spLocks noChangeAspect="1" noChangeArrowheads="1"/>
              </p:cNvSpPr>
              <p:nvPr/>
            </p:nvSpPr>
            <p:spPr bwMode="auto">
              <a:xfrm>
                <a:off x="1014" y="1676"/>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96327" name="Oval 14"/>
            <p:cNvSpPr>
              <a:spLocks noChangeAspect="1" noChangeArrowheads="1"/>
            </p:cNvSpPr>
            <p:nvPr/>
          </p:nvSpPr>
          <p:spPr bwMode="auto">
            <a:xfrm>
              <a:off x="1860" y="1321"/>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28" name="Rectangle 15"/>
            <p:cNvSpPr>
              <a:spLocks noChangeArrowheads="1"/>
            </p:cNvSpPr>
            <p:nvPr/>
          </p:nvSpPr>
          <p:spPr bwMode="auto">
            <a:xfrm>
              <a:off x="2162" y="1000"/>
              <a:ext cx="684" cy="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0%  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96329" name="Line 16"/>
            <p:cNvSpPr>
              <a:spLocks noChangeShapeType="1"/>
            </p:cNvSpPr>
            <p:nvPr/>
          </p:nvSpPr>
          <p:spPr bwMode="auto">
            <a:xfrm flipH="1">
              <a:off x="1947" y="1172"/>
              <a:ext cx="417" cy="23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330" name="Rectangle 17"/>
            <p:cNvSpPr>
              <a:spLocks noChangeArrowheads="1"/>
            </p:cNvSpPr>
            <p:nvPr/>
          </p:nvSpPr>
          <p:spPr bwMode="auto">
            <a:xfrm>
              <a:off x="881" y="2185"/>
              <a:ext cx="101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100% 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96331" name="Line 18"/>
            <p:cNvSpPr>
              <a:spLocks noChangeShapeType="1"/>
            </p:cNvSpPr>
            <p:nvPr/>
          </p:nvSpPr>
          <p:spPr bwMode="auto">
            <a:xfrm flipV="1">
              <a:off x="1241" y="1587"/>
              <a:ext cx="366" cy="57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6332" name="Group 19"/>
            <p:cNvGrpSpPr>
              <a:grpSpLocks/>
            </p:cNvGrpSpPr>
            <p:nvPr/>
          </p:nvGrpSpPr>
          <p:grpSpPr bwMode="auto">
            <a:xfrm>
              <a:off x="1707" y="1450"/>
              <a:ext cx="1065" cy="404"/>
              <a:chOff x="1083" y="1325"/>
              <a:chExt cx="972" cy="404"/>
            </a:xfrm>
          </p:grpSpPr>
          <p:grpSp>
            <p:nvGrpSpPr>
              <p:cNvPr id="96336" name="Group 20"/>
              <p:cNvGrpSpPr>
                <a:grpSpLocks/>
              </p:cNvGrpSpPr>
              <p:nvPr/>
            </p:nvGrpSpPr>
            <p:grpSpPr bwMode="auto">
              <a:xfrm>
                <a:off x="1083" y="1416"/>
                <a:ext cx="492" cy="120"/>
                <a:chOff x="1083" y="1416"/>
                <a:chExt cx="492" cy="120"/>
              </a:xfrm>
            </p:grpSpPr>
            <p:sp>
              <p:nvSpPr>
                <p:cNvPr id="96338" name="Line 21"/>
                <p:cNvSpPr>
                  <a:spLocks noChangeShapeType="1"/>
                </p:cNvSpPr>
                <p:nvPr/>
              </p:nvSpPr>
              <p:spPr bwMode="auto">
                <a:xfrm>
                  <a:off x="1087" y="1416"/>
                  <a:ext cx="0" cy="12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339" name="Line 22"/>
                <p:cNvSpPr>
                  <a:spLocks noChangeShapeType="1"/>
                </p:cNvSpPr>
                <p:nvPr/>
              </p:nvSpPr>
              <p:spPr bwMode="auto">
                <a:xfrm>
                  <a:off x="1083" y="1473"/>
                  <a:ext cx="492"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6337" name="Rectangle 23"/>
              <p:cNvSpPr>
                <a:spLocks noChangeArrowheads="1"/>
              </p:cNvSpPr>
              <p:nvPr/>
            </p:nvSpPr>
            <p:spPr bwMode="auto">
              <a:xfrm>
                <a:off x="1499" y="1325"/>
                <a:ext cx="556"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5000"/>
                  </a:lnSpc>
                </a:pPr>
                <a:r>
                  <a:rPr lang="en-US">
                    <a:solidFill>
                      <a:schemeClr val="tx1"/>
                    </a:solidFill>
                    <a:latin typeface="Arial Narrow" pitchFamily="34" charset="0"/>
                  </a:rPr>
                  <a:t>DIDS</a:t>
                </a:r>
              </a:p>
              <a:p>
                <a:pPr algn="ctr" eaLnBrk="0" hangingPunct="0">
                  <a:lnSpc>
                    <a:spcPct val="75000"/>
                  </a:lnSpc>
                </a:pPr>
                <a:r>
                  <a:rPr lang="en-US">
                    <a:solidFill>
                      <a:schemeClr val="tx1"/>
                    </a:solidFill>
                    <a:latin typeface="Arial Narrow" pitchFamily="34" charset="0"/>
                  </a:rPr>
                  <a:t>blocks</a:t>
                </a:r>
              </a:p>
            </p:txBody>
          </p:sp>
        </p:grpSp>
        <p:sp>
          <p:nvSpPr>
            <p:cNvPr id="96333" name="Oval 24"/>
            <p:cNvSpPr>
              <a:spLocks noChangeArrowheads="1"/>
            </p:cNvSpPr>
            <p:nvPr/>
          </p:nvSpPr>
          <p:spPr bwMode="auto">
            <a:xfrm>
              <a:off x="1620" y="1613"/>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34" name="Oval 25"/>
            <p:cNvSpPr>
              <a:spLocks noChangeArrowheads="1"/>
            </p:cNvSpPr>
            <p:nvPr/>
          </p:nvSpPr>
          <p:spPr bwMode="auto">
            <a:xfrm>
              <a:off x="1700" y="1506"/>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35" name="Oval 26"/>
            <p:cNvSpPr>
              <a:spLocks noChangeArrowheads="1"/>
            </p:cNvSpPr>
            <p:nvPr/>
          </p:nvSpPr>
          <p:spPr bwMode="auto">
            <a:xfrm>
              <a:off x="1558" y="1506"/>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50971" name="Group 27"/>
          <p:cNvGrpSpPr>
            <a:grpSpLocks/>
          </p:cNvGrpSpPr>
          <p:nvPr/>
        </p:nvGrpSpPr>
        <p:grpSpPr bwMode="auto">
          <a:xfrm>
            <a:off x="5113338" y="1284288"/>
            <a:ext cx="3119437" cy="2532062"/>
            <a:chOff x="3221" y="809"/>
            <a:chExt cx="1965" cy="1595"/>
          </a:xfrm>
        </p:grpSpPr>
        <p:sp>
          <p:nvSpPr>
            <p:cNvPr id="96302" name="Rectangle 28"/>
            <p:cNvSpPr>
              <a:spLocks noChangeArrowheads="1"/>
            </p:cNvSpPr>
            <p:nvPr/>
          </p:nvSpPr>
          <p:spPr bwMode="auto">
            <a:xfrm>
              <a:off x="3665" y="809"/>
              <a:ext cx="65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b="1">
                  <a:solidFill>
                    <a:schemeClr val="tx1"/>
                  </a:solidFill>
                  <a:latin typeface="Arial Narrow" pitchFamily="34" charset="0"/>
                </a:rPr>
                <a:t>RhAG</a:t>
              </a:r>
            </a:p>
          </p:txBody>
        </p:sp>
        <p:sp>
          <p:nvSpPr>
            <p:cNvPr id="96303" name="Oval 29"/>
            <p:cNvSpPr>
              <a:spLocks noChangeArrowheads="1"/>
            </p:cNvSpPr>
            <p:nvPr/>
          </p:nvSpPr>
          <p:spPr bwMode="auto">
            <a:xfrm>
              <a:off x="3414" y="1112"/>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04" name="Oval 30"/>
            <p:cNvSpPr>
              <a:spLocks noChangeArrowheads="1"/>
            </p:cNvSpPr>
            <p:nvPr/>
          </p:nvSpPr>
          <p:spPr bwMode="auto">
            <a:xfrm>
              <a:off x="3996" y="1112"/>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05" name="Oval 31"/>
            <p:cNvSpPr>
              <a:spLocks noChangeAspect="1" noChangeArrowheads="1"/>
            </p:cNvSpPr>
            <p:nvPr/>
          </p:nvSpPr>
          <p:spPr bwMode="auto">
            <a:xfrm>
              <a:off x="3618" y="1321"/>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96306" name="Group 32"/>
            <p:cNvGrpSpPr>
              <a:grpSpLocks/>
            </p:cNvGrpSpPr>
            <p:nvPr/>
          </p:nvGrpSpPr>
          <p:grpSpPr bwMode="auto">
            <a:xfrm>
              <a:off x="3702" y="1611"/>
              <a:ext cx="576" cy="576"/>
              <a:chOff x="810" y="1473"/>
              <a:chExt cx="576" cy="576"/>
            </a:xfrm>
          </p:grpSpPr>
          <p:sp>
            <p:nvSpPr>
              <p:cNvPr id="96320" name="Oval 33"/>
              <p:cNvSpPr>
                <a:spLocks noChangeArrowheads="1"/>
              </p:cNvSpPr>
              <p:nvPr/>
            </p:nvSpPr>
            <p:spPr bwMode="auto">
              <a:xfrm>
                <a:off x="810" y="1473"/>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21" name="Oval 34"/>
              <p:cNvSpPr>
                <a:spLocks noChangeAspect="1" noChangeArrowheads="1"/>
              </p:cNvSpPr>
              <p:nvPr/>
            </p:nvSpPr>
            <p:spPr bwMode="auto">
              <a:xfrm>
                <a:off x="1014" y="1676"/>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96307" name="Oval 35"/>
            <p:cNvSpPr>
              <a:spLocks noChangeAspect="1" noChangeArrowheads="1"/>
            </p:cNvSpPr>
            <p:nvPr/>
          </p:nvSpPr>
          <p:spPr bwMode="auto">
            <a:xfrm>
              <a:off x="4200" y="1321"/>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08" name="Rectangle 36"/>
            <p:cNvSpPr>
              <a:spLocks noChangeArrowheads="1"/>
            </p:cNvSpPr>
            <p:nvPr/>
          </p:nvSpPr>
          <p:spPr bwMode="auto">
            <a:xfrm>
              <a:off x="4502" y="1000"/>
              <a:ext cx="684" cy="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0%  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96309" name="Line 37"/>
            <p:cNvSpPr>
              <a:spLocks noChangeShapeType="1"/>
            </p:cNvSpPr>
            <p:nvPr/>
          </p:nvSpPr>
          <p:spPr bwMode="auto">
            <a:xfrm flipH="1">
              <a:off x="4287" y="1172"/>
              <a:ext cx="417" cy="23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310" name="Rectangle 38"/>
            <p:cNvSpPr>
              <a:spLocks noChangeArrowheads="1"/>
            </p:cNvSpPr>
            <p:nvPr/>
          </p:nvSpPr>
          <p:spPr bwMode="auto">
            <a:xfrm>
              <a:off x="3221" y="2185"/>
              <a:ext cx="101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100% 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grpSp>
          <p:nvGrpSpPr>
            <p:cNvPr id="96311" name="Group 39"/>
            <p:cNvGrpSpPr>
              <a:grpSpLocks/>
            </p:cNvGrpSpPr>
            <p:nvPr/>
          </p:nvGrpSpPr>
          <p:grpSpPr bwMode="auto">
            <a:xfrm>
              <a:off x="4047" y="1450"/>
              <a:ext cx="1056" cy="404"/>
              <a:chOff x="1083" y="1325"/>
              <a:chExt cx="972" cy="404"/>
            </a:xfrm>
          </p:grpSpPr>
          <p:grpSp>
            <p:nvGrpSpPr>
              <p:cNvPr id="96316" name="Group 40"/>
              <p:cNvGrpSpPr>
                <a:grpSpLocks/>
              </p:cNvGrpSpPr>
              <p:nvPr/>
            </p:nvGrpSpPr>
            <p:grpSpPr bwMode="auto">
              <a:xfrm>
                <a:off x="1083" y="1416"/>
                <a:ext cx="492" cy="120"/>
                <a:chOff x="1083" y="1416"/>
                <a:chExt cx="492" cy="120"/>
              </a:xfrm>
            </p:grpSpPr>
            <p:sp>
              <p:nvSpPr>
                <p:cNvPr id="96318" name="Line 41"/>
                <p:cNvSpPr>
                  <a:spLocks noChangeShapeType="1"/>
                </p:cNvSpPr>
                <p:nvPr/>
              </p:nvSpPr>
              <p:spPr bwMode="auto">
                <a:xfrm>
                  <a:off x="1087" y="1416"/>
                  <a:ext cx="0" cy="12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319" name="Line 42"/>
                <p:cNvSpPr>
                  <a:spLocks noChangeShapeType="1"/>
                </p:cNvSpPr>
                <p:nvPr/>
              </p:nvSpPr>
              <p:spPr bwMode="auto">
                <a:xfrm>
                  <a:off x="1083" y="1473"/>
                  <a:ext cx="492"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6317" name="Rectangle 43"/>
              <p:cNvSpPr>
                <a:spLocks noChangeArrowheads="1"/>
              </p:cNvSpPr>
              <p:nvPr/>
            </p:nvSpPr>
            <p:spPr bwMode="auto">
              <a:xfrm>
                <a:off x="1499" y="1325"/>
                <a:ext cx="556"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5000"/>
                  </a:lnSpc>
                </a:pPr>
                <a:r>
                  <a:rPr lang="en-US">
                    <a:solidFill>
                      <a:schemeClr val="tx1"/>
                    </a:solidFill>
                    <a:latin typeface="Arial Narrow" pitchFamily="34" charset="0"/>
                  </a:rPr>
                  <a:t>DIDS blocks</a:t>
                </a:r>
              </a:p>
            </p:txBody>
          </p:sp>
        </p:grpSp>
        <p:sp>
          <p:nvSpPr>
            <p:cNvPr id="96312" name="Oval 44"/>
            <p:cNvSpPr>
              <a:spLocks noChangeArrowheads="1"/>
            </p:cNvSpPr>
            <p:nvPr/>
          </p:nvSpPr>
          <p:spPr bwMode="auto">
            <a:xfrm>
              <a:off x="3958" y="1612"/>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13" name="Oval 45"/>
            <p:cNvSpPr>
              <a:spLocks noChangeArrowheads="1"/>
            </p:cNvSpPr>
            <p:nvPr/>
          </p:nvSpPr>
          <p:spPr bwMode="auto">
            <a:xfrm>
              <a:off x="4038" y="1505"/>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14" name="Oval 46"/>
            <p:cNvSpPr>
              <a:spLocks noChangeArrowheads="1"/>
            </p:cNvSpPr>
            <p:nvPr/>
          </p:nvSpPr>
          <p:spPr bwMode="auto">
            <a:xfrm>
              <a:off x="3896" y="1505"/>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15" name="Line 47"/>
            <p:cNvSpPr>
              <a:spLocks noChangeShapeType="1"/>
            </p:cNvSpPr>
            <p:nvPr/>
          </p:nvSpPr>
          <p:spPr bwMode="auto">
            <a:xfrm flipV="1">
              <a:off x="3605" y="1551"/>
              <a:ext cx="366" cy="57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50992" name="Group 48"/>
          <p:cNvGrpSpPr>
            <a:grpSpLocks/>
          </p:cNvGrpSpPr>
          <p:nvPr/>
        </p:nvGrpSpPr>
        <p:grpSpPr bwMode="auto">
          <a:xfrm>
            <a:off x="5113338" y="4340225"/>
            <a:ext cx="3119437" cy="2228850"/>
            <a:chOff x="3221" y="2734"/>
            <a:chExt cx="1965" cy="1404"/>
          </a:xfrm>
        </p:grpSpPr>
        <p:sp>
          <p:nvSpPr>
            <p:cNvPr id="96283" name="Oval 49"/>
            <p:cNvSpPr>
              <a:spLocks noChangeArrowheads="1"/>
            </p:cNvSpPr>
            <p:nvPr/>
          </p:nvSpPr>
          <p:spPr bwMode="auto">
            <a:xfrm>
              <a:off x="3414" y="2846"/>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84" name="Oval 50"/>
            <p:cNvSpPr>
              <a:spLocks noChangeArrowheads="1"/>
            </p:cNvSpPr>
            <p:nvPr/>
          </p:nvSpPr>
          <p:spPr bwMode="auto">
            <a:xfrm>
              <a:off x="3996" y="2846"/>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85" name="Oval 51"/>
            <p:cNvSpPr>
              <a:spLocks noChangeAspect="1" noChangeArrowheads="1"/>
            </p:cNvSpPr>
            <p:nvPr/>
          </p:nvSpPr>
          <p:spPr bwMode="auto">
            <a:xfrm>
              <a:off x="3618" y="3055"/>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96286" name="Group 52"/>
            <p:cNvGrpSpPr>
              <a:grpSpLocks/>
            </p:cNvGrpSpPr>
            <p:nvPr/>
          </p:nvGrpSpPr>
          <p:grpSpPr bwMode="auto">
            <a:xfrm>
              <a:off x="3702" y="3345"/>
              <a:ext cx="576" cy="576"/>
              <a:chOff x="810" y="1473"/>
              <a:chExt cx="576" cy="576"/>
            </a:xfrm>
          </p:grpSpPr>
          <p:sp>
            <p:nvSpPr>
              <p:cNvPr id="96300" name="Oval 53"/>
              <p:cNvSpPr>
                <a:spLocks noChangeArrowheads="1"/>
              </p:cNvSpPr>
              <p:nvPr/>
            </p:nvSpPr>
            <p:spPr bwMode="auto">
              <a:xfrm>
                <a:off x="810" y="1473"/>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301" name="Oval 54"/>
              <p:cNvSpPr>
                <a:spLocks noChangeAspect="1" noChangeArrowheads="1"/>
              </p:cNvSpPr>
              <p:nvPr/>
            </p:nvSpPr>
            <p:spPr bwMode="auto">
              <a:xfrm>
                <a:off x="1014" y="1676"/>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96287" name="Oval 55"/>
            <p:cNvSpPr>
              <a:spLocks noChangeAspect="1" noChangeArrowheads="1"/>
            </p:cNvSpPr>
            <p:nvPr/>
          </p:nvSpPr>
          <p:spPr bwMode="auto">
            <a:xfrm>
              <a:off x="4200" y="3055"/>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88" name="Rectangle 56"/>
            <p:cNvSpPr>
              <a:spLocks noChangeArrowheads="1"/>
            </p:cNvSpPr>
            <p:nvPr/>
          </p:nvSpPr>
          <p:spPr bwMode="auto">
            <a:xfrm>
              <a:off x="4502" y="2734"/>
              <a:ext cx="684" cy="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33%  NH</a:t>
              </a:r>
              <a:r>
                <a:rPr lang="en-US" baseline="-25000">
                  <a:solidFill>
                    <a:schemeClr val="tx1"/>
                  </a:solidFill>
                  <a:latin typeface="Arial Narrow" pitchFamily="34" charset="0"/>
                </a:rPr>
                <a:t>3</a:t>
              </a:r>
              <a:endParaRPr lang="en-US">
                <a:solidFill>
                  <a:schemeClr val="tx1"/>
                </a:solidFill>
                <a:latin typeface="Arial Narrow" pitchFamily="34" charset="0"/>
              </a:endParaRPr>
            </a:p>
          </p:txBody>
        </p:sp>
        <p:sp>
          <p:nvSpPr>
            <p:cNvPr id="96289" name="Line 57"/>
            <p:cNvSpPr>
              <a:spLocks noChangeShapeType="1"/>
            </p:cNvSpPr>
            <p:nvPr/>
          </p:nvSpPr>
          <p:spPr bwMode="auto">
            <a:xfrm flipH="1">
              <a:off x="4287" y="2906"/>
              <a:ext cx="417" cy="23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90" name="Rectangle 58"/>
            <p:cNvSpPr>
              <a:spLocks noChangeArrowheads="1"/>
            </p:cNvSpPr>
            <p:nvPr/>
          </p:nvSpPr>
          <p:spPr bwMode="auto">
            <a:xfrm>
              <a:off x="3221" y="3919"/>
              <a:ext cx="101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0% NH</a:t>
              </a:r>
              <a:r>
                <a:rPr lang="en-US" baseline="-25000">
                  <a:solidFill>
                    <a:schemeClr val="tx1"/>
                  </a:solidFill>
                  <a:latin typeface="Arial Narrow" pitchFamily="34" charset="0"/>
                </a:rPr>
                <a:t>3</a:t>
              </a:r>
              <a:endParaRPr lang="en-US">
                <a:solidFill>
                  <a:schemeClr val="tx1"/>
                </a:solidFill>
                <a:latin typeface="Arial Narrow" pitchFamily="34" charset="0"/>
              </a:endParaRPr>
            </a:p>
          </p:txBody>
        </p:sp>
        <p:grpSp>
          <p:nvGrpSpPr>
            <p:cNvPr id="96291" name="Group 59"/>
            <p:cNvGrpSpPr>
              <a:grpSpLocks/>
            </p:cNvGrpSpPr>
            <p:nvPr/>
          </p:nvGrpSpPr>
          <p:grpSpPr bwMode="auto">
            <a:xfrm>
              <a:off x="4047" y="3184"/>
              <a:ext cx="1086" cy="577"/>
              <a:chOff x="1083" y="1325"/>
              <a:chExt cx="972" cy="577"/>
            </a:xfrm>
          </p:grpSpPr>
          <p:grpSp>
            <p:nvGrpSpPr>
              <p:cNvPr id="96296" name="Group 60"/>
              <p:cNvGrpSpPr>
                <a:grpSpLocks/>
              </p:cNvGrpSpPr>
              <p:nvPr/>
            </p:nvGrpSpPr>
            <p:grpSpPr bwMode="auto">
              <a:xfrm>
                <a:off x="1083" y="1416"/>
                <a:ext cx="492" cy="120"/>
                <a:chOff x="1083" y="1416"/>
                <a:chExt cx="492" cy="120"/>
              </a:xfrm>
            </p:grpSpPr>
            <p:sp>
              <p:nvSpPr>
                <p:cNvPr id="96298" name="Line 61"/>
                <p:cNvSpPr>
                  <a:spLocks noChangeShapeType="1"/>
                </p:cNvSpPr>
                <p:nvPr/>
              </p:nvSpPr>
              <p:spPr bwMode="auto">
                <a:xfrm>
                  <a:off x="1087" y="1416"/>
                  <a:ext cx="0" cy="12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99" name="Line 62"/>
                <p:cNvSpPr>
                  <a:spLocks noChangeShapeType="1"/>
                </p:cNvSpPr>
                <p:nvPr/>
              </p:nvSpPr>
              <p:spPr bwMode="auto">
                <a:xfrm>
                  <a:off x="1083" y="1473"/>
                  <a:ext cx="492"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6297" name="Rectangle 63"/>
              <p:cNvSpPr>
                <a:spLocks noChangeArrowheads="1"/>
              </p:cNvSpPr>
              <p:nvPr/>
            </p:nvSpPr>
            <p:spPr bwMode="auto">
              <a:xfrm>
                <a:off x="1499" y="1325"/>
                <a:ext cx="556" cy="5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5000"/>
                  </a:lnSpc>
                </a:pPr>
                <a:r>
                  <a:rPr lang="en-US">
                    <a:solidFill>
                      <a:schemeClr val="tx1"/>
                    </a:solidFill>
                    <a:latin typeface="Arial Narrow" pitchFamily="34" charset="0"/>
                  </a:rPr>
                  <a:t>DIDS blocks none</a:t>
                </a:r>
              </a:p>
            </p:txBody>
          </p:sp>
        </p:grpSp>
        <p:sp>
          <p:nvSpPr>
            <p:cNvPr id="96292" name="Oval 64"/>
            <p:cNvSpPr>
              <a:spLocks noChangeArrowheads="1"/>
            </p:cNvSpPr>
            <p:nvPr/>
          </p:nvSpPr>
          <p:spPr bwMode="auto">
            <a:xfrm>
              <a:off x="3958" y="3346"/>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93" name="Oval 65"/>
            <p:cNvSpPr>
              <a:spLocks noChangeArrowheads="1"/>
            </p:cNvSpPr>
            <p:nvPr/>
          </p:nvSpPr>
          <p:spPr bwMode="auto">
            <a:xfrm>
              <a:off x="4038" y="3239"/>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94" name="Oval 66"/>
            <p:cNvSpPr>
              <a:spLocks noChangeArrowheads="1"/>
            </p:cNvSpPr>
            <p:nvPr/>
          </p:nvSpPr>
          <p:spPr bwMode="auto">
            <a:xfrm>
              <a:off x="3896" y="3239"/>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95" name="Line 67"/>
            <p:cNvSpPr>
              <a:spLocks noChangeShapeType="1"/>
            </p:cNvSpPr>
            <p:nvPr/>
          </p:nvSpPr>
          <p:spPr bwMode="auto">
            <a:xfrm flipV="1">
              <a:off x="3593" y="3297"/>
              <a:ext cx="366" cy="57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51012" name="Group 68"/>
          <p:cNvGrpSpPr>
            <a:grpSpLocks/>
          </p:cNvGrpSpPr>
          <p:nvPr/>
        </p:nvGrpSpPr>
        <p:grpSpPr bwMode="auto">
          <a:xfrm>
            <a:off x="1398588" y="4340225"/>
            <a:ext cx="3130550" cy="2228850"/>
            <a:chOff x="881" y="2734"/>
            <a:chExt cx="1972" cy="1404"/>
          </a:xfrm>
        </p:grpSpPr>
        <p:sp>
          <p:nvSpPr>
            <p:cNvPr id="96264" name="Oval 69"/>
            <p:cNvSpPr>
              <a:spLocks noChangeArrowheads="1"/>
            </p:cNvSpPr>
            <p:nvPr/>
          </p:nvSpPr>
          <p:spPr bwMode="auto">
            <a:xfrm>
              <a:off x="1074" y="2846"/>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65" name="Oval 70"/>
            <p:cNvSpPr>
              <a:spLocks noChangeArrowheads="1"/>
            </p:cNvSpPr>
            <p:nvPr/>
          </p:nvSpPr>
          <p:spPr bwMode="auto">
            <a:xfrm>
              <a:off x="1656" y="2846"/>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66" name="Oval 71"/>
            <p:cNvSpPr>
              <a:spLocks noChangeAspect="1" noChangeArrowheads="1"/>
            </p:cNvSpPr>
            <p:nvPr/>
          </p:nvSpPr>
          <p:spPr bwMode="auto">
            <a:xfrm>
              <a:off x="1278" y="3055"/>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96267" name="Group 72"/>
            <p:cNvGrpSpPr>
              <a:grpSpLocks/>
            </p:cNvGrpSpPr>
            <p:nvPr/>
          </p:nvGrpSpPr>
          <p:grpSpPr bwMode="auto">
            <a:xfrm>
              <a:off x="1362" y="3345"/>
              <a:ext cx="576" cy="576"/>
              <a:chOff x="810" y="1473"/>
              <a:chExt cx="576" cy="576"/>
            </a:xfrm>
          </p:grpSpPr>
          <p:sp>
            <p:nvSpPr>
              <p:cNvPr id="96281" name="Oval 73"/>
              <p:cNvSpPr>
                <a:spLocks noChangeArrowheads="1"/>
              </p:cNvSpPr>
              <p:nvPr/>
            </p:nvSpPr>
            <p:spPr bwMode="auto">
              <a:xfrm>
                <a:off x="810" y="1473"/>
                <a:ext cx="576" cy="576"/>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82" name="Oval 74"/>
              <p:cNvSpPr>
                <a:spLocks noChangeAspect="1" noChangeArrowheads="1"/>
              </p:cNvSpPr>
              <p:nvPr/>
            </p:nvSpPr>
            <p:spPr bwMode="auto">
              <a:xfrm>
                <a:off x="1014" y="1676"/>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96268" name="Oval 75"/>
            <p:cNvSpPr>
              <a:spLocks noChangeAspect="1" noChangeArrowheads="1"/>
            </p:cNvSpPr>
            <p:nvPr/>
          </p:nvSpPr>
          <p:spPr bwMode="auto">
            <a:xfrm>
              <a:off x="1860" y="3055"/>
              <a:ext cx="173" cy="173"/>
            </a:xfrm>
            <a:prstGeom prst="ellipse">
              <a:avLst/>
            </a:prstGeom>
            <a:solidFill>
              <a:srgbClr val="FFFFA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69" name="Rectangle 76"/>
            <p:cNvSpPr>
              <a:spLocks noChangeArrowheads="1"/>
            </p:cNvSpPr>
            <p:nvPr/>
          </p:nvSpPr>
          <p:spPr bwMode="auto">
            <a:xfrm>
              <a:off x="2162" y="2734"/>
              <a:ext cx="684" cy="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33%  NH</a:t>
              </a:r>
              <a:r>
                <a:rPr lang="en-US" baseline="-25000">
                  <a:solidFill>
                    <a:schemeClr val="tx1"/>
                  </a:solidFill>
                  <a:latin typeface="Arial Narrow" pitchFamily="34" charset="0"/>
                </a:rPr>
                <a:t>3</a:t>
              </a:r>
              <a:endParaRPr lang="en-US">
                <a:solidFill>
                  <a:schemeClr val="tx1"/>
                </a:solidFill>
                <a:latin typeface="Arial Narrow" pitchFamily="34" charset="0"/>
              </a:endParaRPr>
            </a:p>
          </p:txBody>
        </p:sp>
        <p:sp>
          <p:nvSpPr>
            <p:cNvPr id="96270" name="Line 77"/>
            <p:cNvSpPr>
              <a:spLocks noChangeShapeType="1"/>
            </p:cNvSpPr>
            <p:nvPr/>
          </p:nvSpPr>
          <p:spPr bwMode="auto">
            <a:xfrm flipH="1">
              <a:off x="1947" y="2906"/>
              <a:ext cx="417" cy="23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71" name="Rectangle 78"/>
            <p:cNvSpPr>
              <a:spLocks noChangeArrowheads="1"/>
            </p:cNvSpPr>
            <p:nvPr/>
          </p:nvSpPr>
          <p:spPr bwMode="auto">
            <a:xfrm>
              <a:off x="881" y="3919"/>
              <a:ext cx="101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0% NH</a:t>
              </a:r>
              <a:r>
                <a:rPr lang="en-US" baseline="-25000">
                  <a:solidFill>
                    <a:schemeClr val="tx1"/>
                  </a:solidFill>
                  <a:latin typeface="Arial Narrow" pitchFamily="34" charset="0"/>
                </a:rPr>
                <a:t>3</a:t>
              </a:r>
              <a:endParaRPr lang="en-US">
                <a:solidFill>
                  <a:schemeClr val="tx1"/>
                </a:solidFill>
                <a:latin typeface="Arial Narrow" pitchFamily="34" charset="0"/>
              </a:endParaRPr>
            </a:p>
          </p:txBody>
        </p:sp>
        <p:grpSp>
          <p:nvGrpSpPr>
            <p:cNvPr id="96272" name="Group 79"/>
            <p:cNvGrpSpPr>
              <a:grpSpLocks/>
            </p:cNvGrpSpPr>
            <p:nvPr/>
          </p:nvGrpSpPr>
          <p:grpSpPr bwMode="auto">
            <a:xfrm>
              <a:off x="1707" y="3184"/>
              <a:ext cx="1146" cy="577"/>
              <a:chOff x="1083" y="1325"/>
              <a:chExt cx="972" cy="577"/>
            </a:xfrm>
          </p:grpSpPr>
          <p:grpSp>
            <p:nvGrpSpPr>
              <p:cNvPr id="96277" name="Group 80"/>
              <p:cNvGrpSpPr>
                <a:grpSpLocks/>
              </p:cNvGrpSpPr>
              <p:nvPr/>
            </p:nvGrpSpPr>
            <p:grpSpPr bwMode="auto">
              <a:xfrm>
                <a:off x="1083" y="1416"/>
                <a:ext cx="492" cy="120"/>
                <a:chOff x="1083" y="1416"/>
                <a:chExt cx="492" cy="120"/>
              </a:xfrm>
            </p:grpSpPr>
            <p:sp>
              <p:nvSpPr>
                <p:cNvPr id="96279" name="Line 81"/>
                <p:cNvSpPr>
                  <a:spLocks noChangeShapeType="1"/>
                </p:cNvSpPr>
                <p:nvPr/>
              </p:nvSpPr>
              <p:spPr bwMode="auto">
                <a:xfrm>
                  <a:off x="1087" y="1416"/>
                  <a:ext cx="0" cy="12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80" name="Line 82"/>
                <p:cNvSpPr>
                  <a:spLocks noChangeShapeType="1"/>
                </p:cNvSpPr>
                <p:nvPr/>
              </p:nvSpPr>
              <p:spPr bwMode="auto">
                <a:xfrm>
                  <a:off x="1083" y="1473"/>
                  <a:ext cx="492"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6278" name="Rectangle 83"/>
              <p:cNvSpPr>
                <a:spLocks noChangeArrowheads="1"/>
              </p:cNvSpPr>
              <p:nvPr/>
            </p:nvSpPr>
            <p:spPr bwMode="auto">
              <a:xfrm>
                <a:off x="1499" y="1325"/>
                <a:ext cx="556" cy="5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5000"/>
                  </a:lnSpc>
                </a:pPr>
                <a:r>
                  <a:rPr lang="en-US">
                    <a:solidFill>
                      <a:schemeClr val="tx1"/>
                    </a:solidFill>
                    <a:latin typeface="Arial Narrow" pitchFamily="34" charset="0"/>
                  </a:rPr>
                  <a:t>DIDS blocks none</a:t>
                </a:r>
              </a:p>
            </p:txBody>
          </p:sp>
        </p:grpSp>
        <p:sp>
          <p:nvSpPr>
            <p:cNvPr id="96273" name="Oval 84"/>
            <p:cNvSpPr>
              <a:spLocks noChangeArrowheads="1"/>
            </p:cNvSpPr>
            <p:nvPr/>
          </p:nvSpPr>
          <p:spPr bwMode="auto">
            <a:xfrm>
              <a:off x="1616" y="3349"/>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74" name="Oval 85"/>
            <p:cNvSpPr>
              <a:spLocks noChangeArrowheads="1"/>
            </p:cNvSpPr>
            <p:nvPr/>
          </p:nvSpPr>
          <p:spPr bwMode="auto">
            <a:xfrm>
              <a:off x="1696" y="3242"/>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75" name="Oval 86"/>
            <p:cNvSpPr>
              <a:spLocks noChangeArrowheads="1"/>
            </p:cNvSpPr>
            <p:nvPr/>
          </p:nvSpPr>
          <p:spPr bwMode="auto">
            <a:xfrm>
              <a:off x="1554" y="3242"/>
              <a:ext cx="56" cy="56"/>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6276" name="Line 87"/>
            <p:cNvSpPr>
              <a:spLocks noChangeShapeType="1"/>
            </p:cNvSpPr>
            <p:nvPr/>
          </p:nvSpPr>
          <p:spPr bwMode="auto">
            <a:xfrm flipV="1">
              <a:off x="1260" y="3303"/>
              <a:ext cx="366" cy="57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50971"/>
                                        </p:tgtEl>
                                        <p:attrNameLst>
                                          <p:attrName>style.visibility</p:attrName>
                                        </p:attrNameLst>
                                      </p:cBhvr>
                                      <p:to>
                                        <p:strVal val="visible"/>
                                      </p:to>
                                    </p:set>
                                    <p:animEffect transition="in" filter="dissolve">
                                      <p:cBhvr>
                                        <p:cTn id="12" dur="500"/>
                                        <p:tgtEl>
                                          <p:spTgt spid="8509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851012"/>
                                        </p:tgtEl>
                                        <p:attrNameLst>
                                          <p:attrName>style.visibility</p:attrName>
                                        </p:attrNameLst>
                                      </p:cBhvr>
                                      <p:to>
                                        <p:strVal val="visible"/>
                                      </p:to>
                                    </p:set>
                                    <p:animEffect transition="in" filter="dissolve">
                                      <p:cBhvr>
                                        <p:cTn id="17" dur="500"/>
                                        <p:tgtEl>
                                          <p:spTgt spid="85101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850992"/>
                                        </p:tgtEl>
                                        <p:attrNameLst>
                                          <p:attrName>style.visibility</p:attrName>
                                        </p:attrNameLst>
                                      </p:cBhvr>
                                      <p:to>
                                        <p:strVal val="visible"/>
                                      </p:to>
                                    </p:set>
                                    <p:animEffect transition="in" filter="dissolve">
                                      <p:cBhvr>
                                        <p:cTn id="22" dur="500"/>
                                        <p:tgtEl>
                                          <p:spTgt spid="8509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9944" name="Group 696"/>
          <p:cNvGrpSpPr>
            <a:grpSpLocks/>
          </p:cNvGrpSpPr>
          <p:nvPr/>
        </p:nvGrpSpPr>
        <p:grpSpPr bwMode="auto">
          <a:xfrm>
            <a:off x="2457450" y="661988"/>
            <a:ext cx="4325938" cy="5972175"/>
            <a:chOff x="1548" y="417"/>
            <a:chExt cx="2725" cy="3762"/>
          </a:xfrm>
        </p:grpSpPr>
        <p:pic>
          <p:nvPicPr>
            <p:cNvPr id="16392" name="Picture 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33" y="417"/>
              <a:ext cx="2160" cy="3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3" name="Rectangle 7"/>
            <p:cNvSpPr>
              <a:spLocks noChangeArrowheads="1"/>
            </p:cNvSpPr>
            <p:nvPr/>
          </p:nvSpPr>
          <p:spPr bwMode="auto">
            <a:xfrm>
              <a:off x="1836" y="420"/>
              <a:ext cx="2151" cy="3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pic>
          <p:nvPicPr>
            <p:cNvPr id="16394" name="Picture 8"/>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33" y="417"/>
              <a:ext cx="2160" cy="3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5" name="Freeform 9"/>
            <p:cNvSpPr>
              <a:spLocks/>
            </p:cNvSpPr>
            <p:nvPr/>
          </p:nvSpPr>
          <p:spPr bwMode="auto">
            <a:xfrm>
              <a:off x="1551" y="3742"/>
              <a:ext cx="23" cy="31"/>
            </a:xfrm>
            <a:custGeom>
              <a:avLst/>
              <a:gdLst>
                <a:gd name="T0" fmla="*/ 0 w 23"/>
                <a:gd name="T1" fmla="*/ 0 h 31"/>
                <a:gd name="T2" fmla="*/ 23 w 23"/>
                <a:gd name="T3" fmla="*/ 0 h 31"/>
                <a:gd name="T4" fmla="*/ 23 w 23"/>
                <a:gd name="T5" fmla="*/ 5 h 31"/>
                <a:gd name="T6" fmla="*/ 7 w 23"/>
                <a:gd name="T7" fmla="*/ 5 h 31"/>
                <a:gd name="T8" fmla="*/ 7 w 23"/>
                <a:gd name="T9" fmla="*/ 12 h 31"/>
                <a:gd name="T10" fmla="*/ 21 w 23"/>
                <a:gd name="T11" fmla="*/ 12 h 31"/>
                <a:gd name="T12" fmla="*/ 21 w 23"/>
                <a:gd name="T13" fmla="*/ 18 h 31"/>
                <a:gd name="T14" fmla="*/ 7 w 23"/>
                <a:gd name="T15" fmla="*/ 18 h 31"/>
                <a:gd name="T16" fmla="*/ 7 w 23"/>
                <a:gd name="T17" fmla="*/ 31 h 31"/>
                <a:gd name="T18" fmla="*/ 0 w 23"/>
                <a:gd name="T19" fmla="*/ 31 h 31"/>
                <a:gd name="T20" fmla="*/ 0 w 23"/>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31">
                  <a:moveTo>
                    <a:pt x="0" y="0"/>
                  </a:moveTo>
                  <a:lnTo>
                    <a:pt x="23" y="0"/>
                  </a:lnTo>
                  <a:lnTo>
                    <a:pt x="23" y="5"/>
                  </a:lnTo>
                  <a:lnTo>
                    <a:pt x="7" y="5"/>
                  </a:lnTo>
                  <a:lnTo>
                    <a:pt x="7" y="12"/>
                  </a:lnTo>
                  <a:lnTo>
                    <a:pt x="21" y="12"/>
                  </a:lnTo>
                  <a:lnTo>
                    <a:pt x="21" y="18"/>
                  </a:lnTo>
                  <a:lnTo>
                    <a:pt x="7" y="18"/>
                  </a:lnTo>
                  <a:lnTo>
                    <a:pt x="7" y="31"/>
                  </a:lnTo>
                  <a:lnTo>
                    <a:pt x="0" y="31"/>
                  </a:lnTo>
                  <a:lnTo>
                    <a:pt x="0" y="0"/>
                  </a:lnTo>
                  <a:close/>
                </a:path>
              </a:pathLst>
            </a:custGeom>
            <a:solidFill>
              <a:srgbClr val="7F0000"/>
            </a:solidFill>
            <a:ln w="0">
              <a:solidFill>
                <a:srgbClr val="7F0000"/>
              </a:solidFill>
              <a:prstDash val="solid"/>
              <a:round/>
              <a:headEnd/>
              <a:tailEnd/>
            </a:ln>
          </p:spPr>
          <p:txBody>
            <a:bodyPr/>
            <a:lstStyle/>
            <a:p>
              <a:endParaRPr lang="en-US"/>
            </a:p>
          </p:txBody>
        </p:sp>
        <p:sp>
          <p:nvSpPr>
            <p:cNvPr id="16396" name="Freeform 10"/>
            <p:cNvSpPr>
              <a:spLocks noEditPoints="1"/>
            </p:cNvSpPr>
            <p:nvPr/>
          </p:nvSpPr>
          <p:spPr bwMode="auto">
            <a:xfrm>
              <a:off x="1578" y="3742"/>
              <a:ext cx="6" cy="31"/>
            </a:xfrm>
            <a:custGeom>
              <a:avLst/>
              <a:gdLst>
                <a:gd name="T0" fmla="*/ 0 w 6"/>
                <a:gd name="T1" fmla="*/ 8 h 31"/>
                <a:gd name="T2" fmla="*/ 6 w 6"/>
                <a:gd name="T3" fmla="*/ 8 h 31"/>
                <a:gd name="T4" fmla="*/ 6 w 6"/>
                <a:gd name="T5" fmla="*/ 31 h 31"/>
                <a:gd name="T6" fmla="*/ 0 w 6"/>
                <a:gd name="T7" fmla="*/ 31 h 31"/>
                <a:gd name="T8" fmla="*/ 0 w 6"/>
                <a:gd name="T9" fmla="*/ 8 h 31"/>
                <a:gd name="T10" fmla="*/ 0 w 6"/>
                <a:gd name="T11" fmla="*/ 0 h 31"/>
                <a:gd name="T12" fmla="*/ 6 w 6"/>
                <a:gd name="T13" fmla="*/ 0 h 31"/>
                <a:gd name="T14" fmla="*/ 6 w 6"/>
                <a:gd name="T15" fmla="*/ 4 h 31"/>
                <a:gd name="T16" fmla="*/ 0 w 6"/>
                <a:gd name="T17" fmla="*/ 4 h 31"/>
                <a:gd name="T18" fmla="*/ 0 w 6"/>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31">
                  <a:moveTo>
                    <a:pt x="0" y="8"/>
                  </a:moveTo>
                  <a:lnTo>
                    <a:pt x="6" y="8"/>
                  </a:lnTo>
                  <a:lnTo>
                    <a:pt x="6" y="31"/>
                  </a:lnTo>
                  <a:lnTo>
                    <a:pt x="0" y="31"/>
                  </a:lnTo>
                  <a:lnTo>
                    <a:pt x="0" y="8"/>
                  </a:lnTo>
                  <a:close/>
                  <a:moveTo>
                    <a:pt x="0" y="0"/>
                  </a:moveTo>
                  <a:lnTo>
                    <a:pt x="6" y="0"/>
                  </a:lnTo>
                  <a:lnTo>
                    <a:pt x="6" y="4"/>
                  </a:lnTo>
                  <a:lnTo>
                    <a:pt x="0" y="4"/>
                  </a:lnTo>
                  <a:lnTo>
                    <a:pt x="0" y="0"/>
                  </a:lnTo>
                  <a:close/>
                </a:path>
              </a:pathLst>
            </a:custGeom>
            <a:solidFill>
              <a:srgbClr val="7F0000"/>
            </a:solidFill>
            <a:ln w="0">
              <a:solidFill>
                <a:srgbClr val="7F0000"/>
              </a:solidFill>
              <a:prstDash val="solid"/>
              <a:round/>
              <a:headEnd/>
              <a:tailEnd/>
            </a:ln>
          </p:spPr>
          <p:txBody>
            <a:bodyPr/>
            <a:lstStyle/>
            <a:p>
              <a:endParaRPr lang="en-US"/>
            </a:p>
          </p:txBody>
        </p:sp>
        <p:sp>
          <p:nvSpPr>
            <p:cNvPr id="16397" name="Freeform 11"/>
            <p:cNvSpPr>
              <a:spLocks noEditPoints="1"/>
            </p:cNvSpPr>
            <p:nvPr/>
          </p:nvSpPr>
          <p:spPr bwMode="auto">
            <a:xfrm>
              <a:off x="1588" y="3749"/>
              <a:ext cx="23" cy="33"/>
            </a:xfrm>
            <a:custGeom>
              <a:avLst/>
              <a:gdLst>
                <a:gd name="T0" fmla="*/ 10 w 23"/>
                <a:gd name="T1" fmla="*/ 5 h 33"/>
                <a:gd name="T2" fmla="*/ 7 w 23"/>
                <a:gd name="T3" fmla="*/ 7 h 33"/>
                <a:gd name="T4" fmla="*/ 7 w 23"/>
                <a:gd name="T5" fmla="*/ 17 h 33"/>
                <a:gd name="T6" fmla="*/ 8 w 23"/>
                <a:gd name="T7" fmla="*/ 18 h 33"/>
                <a:gd name="T8" fmla="*/ 14 w 23"/>
                <a:gd name="T9" fmla="*/ 18 h 33"/>
                <a:gd name="T10" fmla="*/ 15 w 23"/>
                <a:gd name="T11" fmla="*/ 17 h 33"/>
                <a:gd name="T12" fmla="*/ 17 w 23"/>
                <a:gd name="T13" fmla="*/ 14 h 33"/>
                <a:gd name="T14" fmla="*/ 17 w 23"/>
                <a:gd name="T15" fmla="*/ 10 h 33"/>
                <a:gd name="T16" fmla="*/ 15 w 23"/>
                <a:gd name="T17" fmla="*/ 7 h 33"/>
                <a:gd name="T18" fmla="*/ 14 w 23"/>
                <a:gd name="T19" fmla="*/ 5 h 33"/>
                <a:gd name="T20" fmla="*/ 10 w 23"/>
                <a:gd name="T21" fmla="*/ 5 h 33"/>
                <a:gd name="T22" fmla="*/ 10 w 23"/>
                <a:gd name="T23" fmla="*/ 0 h 33"/>
                <a:gd name="T24" fmla="*/ 13 w 23"/>
                <a:gd name="T25" fmla="*/ 1 h 33"/>
                <a:gd name="T26" fmla="*/ 15 w 23"/>
                <a:gd name="T27" fmla="*/ 1 h 33"/>
                <a:gd name="T28" fmla="*/ 17 w 23"/>
                <a:gd name="T29" fmla="*/ 4 h 33"/>
                <a:gd name="T30" fmla="*/ 17 w 23"/>
                <a:gd name="T31" fmla="*/ 1 h 33"/>
                <a:gd name="T32" fmla="*/ 23 w 23"/>
                <a:gd name="T33" fmla="*/ 1 h 33"/>
                <a:gd name="T34" fmla="*/ 23 w 23"/>
                <a:gd name="T35" fmla="*/ 27 h 33"/>
                <a:gd name="T36" fmla="*/ 21 w 23"/>
                <a:gd name="T37" fmla="*/ 30 h 33"/>
                <a:gd name="T38" fmla="*/ 15 w 23"/>
                <a:gd name="T39" fmla="*/ 33 h 33"/>
                <a:gd name="T40" fmla="*/ 8 w 23"/>
                <a:gd name="T41" fmla="*/ 33 h 33"/>
                <a:gd name="T42" fmla="*/ 3 w 23"/>
                <a:gd name="T43" fmla="*/ 30 h 33"/>
                <a:gd name="T44" fmla="*/ 1 w 23"/>
                <a:gd name="T45" fmla="*/ 28 h 33"/>
                <a:gd name="T46" fmla="*/ 1 w 23"/>
                <a:gd name="T47" fmla="*/ 25 h 33"/>
                <a:gd name="T48" fmla="*/ 7 w 23"/>
                <a:gd name="T49" fmla="*/ 25 h 33"/>
                <a:gd name="T50" fmla="*/ 10 w 23"/>
                <a:gd name="T51" fmla="*/ 28 h 33"/>
                <a:gd name="T52" fmla="*/ 14 w 23"/>
                <a:gd name="T53" fmla="*/ 28 h 33"/>
                <a:gd name="T54" fmla="*/ 17 w 23"/>
                <a:gd name="T55" fmla="*/ 25 h 33"/>
                <a:gd name="T56" fmla="*/ 17 w 23"/>
                <a:gd name="T57" fmla="*/ 20 h 33"/>
                <a:gd name="T58" fmla="*/ 15 w 23"/>
                <a:gd name="T59" fmla="*/ 21 h 33"/>
                <a:gd name="T60" fmla="*/ 10 w 23"/>
                <a:gd name="T61" fmla="*/ 24 h 33"/>
                <a:gd name="T62" fmla="*/ 5 w 23"/>
                <a:gd name="T63" fmla="*/ 23 h 33"/>
                <a:gd name="T64" fmla="*/ 3 w 23"/>
                <a:gd name="T65" fmla="*/ 21 h 33"/>
                <a:gd name="T66" fmla="*/ 0 w 23"/>
                <a:gd name="T67" fmla="*/ 15 h 33"/>
                <a:gd name="T68" fmla="*/ 0 w 23"/>
                <a:gd name="T69" fmla="*/ 8 h 33"/>
                <a:gd name="T70" fmla="*/ 1 w 23"/>
                <a:gd name="T71" fmla="*/ 5 h 33"/>
                <a:gd name="T72" fmla="*/ 4 w 23"/>
                <a:gd name="T73" fmla="*/ 3 h 33"/>
                <a:gd name="T74" fmla="*/ 10 w 23"/>
                <a:gd name="T75" fmla="*/ 0 h 3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3" h="33">
                  <a:moveTo>
                    <a:pt x="10" y="5"/>
                  </a:moveTo>
                  <a:lnTo>
                    <a:pt x="7" y="7"/>
                  </a:lnTo>
                  <a:lnTo>
                    <a:pt x="7" y="17"/>
                  </a:lnTo>
                  <a:lnTo>
                    <a:pt x="8" y="18"/>
                  </a:lnTo>
                  <a:lnTo>
                    <a:pt x="14" y="18"/>
                  </a:lnTo>
                  <a:lnTo>
                    <a:pt x="15" y="17"/>
                  </a:lnTo>
                  <a:lnTo>
                    <a:pt x="17" y="14"/>
                  </a:lnTo>
                  <a:lnTo>
                    <a:pt x="17" y="10"/>
                  </a:lnTo>
                  <a:lnTo>
                    <a:pt x="15" y="7"/>
                  </a:lnTo>
                  <a:lnTo>
                    <a:pt x="14" y="5"/>
                  </a:lnTo>
                  <a:lnTo>
                    <a:pt x="10" y="5"/>
                  </a:lnTo>
                  <a:close/>
                  <a:moveTo>
                    <a:pt x="10" y="0"/>
                  </a:moveTo>
                  <a:lnTo>
                    <a:pt x="13" y="1"/>
                  </a:lnTo>
                  <a:lnTo>
                    <a:pt x="15" y="1"/>
                  </a:lnTo>
                  <a:lnTo>
                    <a:pt x="17" y="4"/>
                  </a:lnTo>
                  <a:lnTo>
                    <a:pt x="17" y="1"/>
                  </a:lnTo>
                  <a:lnTo>
                    <a:pt x="23" y="1"/>
                  </a:lnTo>
                  <a:lnTo>
                    <a:pt x="23" y="27"/>
                  </a:lnTo>
                  <a:lnTo>
                    <a:pt x="21" y="30"/>
                  </a:lnTo>
                  <a:lnTo>
                    <a:pt x="15" y="33"/>
                  </a:lnTo>
                  <a:lnTo>
                    <a:pt x="8" y="33"/>
                  </a:lnTo>
                  <a:lnTo>
                    <a:pt x="3" y="30"/>
                  </a:lnTo>
                  <a:lnTo>
                    <a:pt x="1" y="28"/>
                  </a:lnTo>
                  <a:lnTo>
                    <a:pt x="1" y="25"/>
                  </a:lnTo>
                  <a:lnTo>
                    <a:pt x="7" y="25"/>
                  </a:lnTo>
                  <a:lnTo>
                    <a:pt x="10" y="28"/>
                  </a:lnTo>
                  <a:lnTo>
                    <a:pt x="14" y="28"/>
                  </a:lnTo>
                  <a:lnTo>
                    <a:pt x="17" y="25"/>
                  </a:lnTo>
                  <a:lnTo>
                    <a:pt x="17" y="20"/>
                  </a:lnTo>
                  <a:lnTo>
                    <a:pt x="15" y="21"/>
                  </a:lnTo>
                  <a:lnTo>
                    <a:pt x="10" y="24"/>
                  </a:lnTo>
                  <a:lnTo>
                    <a:pt x="5" y="23"/>
                  </a:lnTo>
                  <a:lnTo>
                    <a:pt x="3" y="21"/>
                  </a:lnTo>
                  <a:lnTo>
                    <a:pt x="0" y="15"/>
                  </a:lnTo>
                  <a:lnTo>
                    <a:pt x="0" y="8"/>
                  </a:lnTo>
                  <a:lnTo>
                    <a:pt x="1" y="5"/>
                  </a:lnTo>
                  <a:lnTo>
                    <a:pt x="4" y="3"/>
                  </a:lnTo>
                  <a:lnTo>
                    <a:pt x="10" y="0"/>
                  </a:lnTo>
                  <a:close/>
                </a:path>
              </a:pathLst>
            </a:custGeom>
            <a:solidFill>
              <a:srgbClr val="7F0000"/>
            </a:solidFill>
            <a:ln w="0">
              <a:solidFill>
                <a:srgbClr val="7F0000"/>
              </a:solidFill>
              <a:prstDash val="solid"/>
              <a:round/>
              <a:headEnd/>
              <a:tailEnd/>
            </a:ln>
          </p:spPr>
          <p:txBody>
            <a:bodyPr/>
            <a:lstStyle/>
            <a:p>
              <a:endParaRPr lang="en-US"/>
            </a:p>
          </p:txBody>
        </p:sp>
        <p:sp>
          <p:nvSpPr>
            <p:cNvPr id="16398" name="Freeform 12"/>
            <p:cNvSpPr>
              <a:spLocks/>
            </p:cNvSpPr>
            <p:nvPr/>
          </p:nvSpPr>
          <p:spPr bwMode="auto">
            <a:xfrm>
              <a:off x="1616" y="3750"/>
              <a:ext cx="22" cy="23"/>
            </a:xfrm>
            <a:custGeom>
              <a:avLst/>
              <a:gdLst>
                <a:gd name="T0" fmla="*/ 0 w 22"/>
                <a:gd name="T1" fmla="*/ 0 h 23"/>
                <a:gd name="T2" fmla="*/ 6 w 22"/>
                <a:gd name="T3" fmla="*/ 0 h 23"/>
                <a:gd name="T4" fmla="*/ 6 w 22"/>
                <a:gd name="T5" fmla="*/ 13 h 23"/>
                <a:gd name="T6" fmla="*/ 7 w 22"/>
                <a:gd name="T7" fmla="*/ 16 h 23"/>
                <a:gd name="T8" fmla="*/ 7 w 22"/>
                <a:gd name="T9" fmla="*/ 17 h 23"/>
                <a:gd name="T10" fmla="*/ 10 w 22"/>
                <a:gd name="T11" fmla="*/ 19 h 23"/>
                <a:gd name="T12" fmla="*/ 13 w 22"/>
                <a:gd name="T13" fmla="*/ 17 h 23"/>
                <a:gd name="T14" fmla="*/ 14 w 22"/>
                <a:gd name="T15" fmla="*/ 16 h 23"/>
                <a:gd name="T16" fmla="*/ 16 w 22"/>
                <a:gd name="T17" fmla="*/ 12 h 23"/>
                <a:gd name="T18" fmla="*/ 16 w 22"/>
                <a:gd name="T19" fmla="*/ 0 h 23"/>
                <a:gd name="T20" fmla="*/ 22 w 22"/>
                <a:gd name="T21" fmla="*/ 0 h 23"/>
                <a:gd name="T22" fmla="*/ 22 w 22"/>
                <a:gd name="T23" fmla="*/ 23 h 23"/>
                <a:gd name="T24" fmla="*/ 16 w 22"/>
                <a:gd name="T25" fmla="*/ 23 h 23"/>
                <a:gd name="T26" fmla="*/ 16 w 22"/>
                <a:gd name="T27" fmla="*/ 20 h 23"/>
                <a:gd name="T28" fmla="*/ 13 w 22"/>
                <a:gd name="T29" fmla="*/ 22 h 23"/>
                <a:gd name="T30" fmla="*/ 12 w 22"/>
                <a:gd name="T31" fmla="*/ 23 h 23"/>
                <a:gd name="T32" fmla="*/ 5 w 22"/>
                <a:gd name="T33" fmla="*/ 23 h 23"/>
                <a:gd name="T34" fmla="*/ 2 w 22"/>
                <a:gd name="T35" fmla="*/ 20 h 23"/>
                <a:gd name="T36" fmla="*/ 0 w 22"/>
                <a:gd name="T37" fmla="*/ 17 h 23"/>
                <a:gd name="T38" fmla="*/ 0 w 22"/>
                <a:gd name="T39" fmla="*/ 0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2" h="23">
                  <a:moveTo>
                    <a:pt x="0" y="0"/>
                  </a:moveTo>
                  <a:lnTo>
                    <a:pt x="6" y="0"/>
                  </a:lnTo>
                  <a:lnTo>
                    <a:pt x="6" y="13"/>
                  </a:lnTo>
                  <a:lnTo>
                    <a:pt x="7" y="16"/>
                  </a:lnTo>
                  <a:lnTo>
                    <a:pt x="7" y="17"/>
                  </a:lnTo>
                  <a:lnTo>
                    <a:pt x="10" y="19"/>
                  </a:lnTo>
                  <a:lnTo>
                    <a:pt x="13" y="17"/>
                  </a:lnTo>
                  <a:lnTo>
                    <a:pt x="14" y="16"/>
                  </a:lnTo>
                  <a:lnTo>
                    <a:pt x="16" y="12"/>
                  </a:lnTo>
                  <a:lnTo>
                    <a:pt x="16" y="0"/>
                  </a:lnTo>
                  <a:lnTo>
                    <a:pt x="22" y="0"/>
                  </a:lnTo>
                  <a:lnTo>
                    <a:pt x="22" y="23"/>
                  </a:lnTo>
                  <a:lnTo>
                    <a:pt x="16" y="23"/>
                  </a:lnTo>
                  <a:lnTo>
                    <a:pt x="16" y="20"/>
                  </a:lnTo>
                  <a:lnTo>
                    <a:pt x="13" y="22"/>
                  </a:lnTo>
                  <a:lnTo>
                    <a:pt x="12" y="23"/>
                  </a:lnTo>
                  <a:lnTo>
                    <a:pt x="5" y="23"/>
                  </a:lnTo>
                  <a:lnTo>
                    <a:pt x="2" y="20"/>
                  </a:lnTo>
                  <a:lnTo>
                    <a:pt x="0" y="17"/>
                  </a:lnTo>
                  <a:lnTo>
                    <a:pt x="0" y="0"/>
                  </a:lnTo>
                  <a:close/>
                </a:path>
              </a:pathLst>
            </a:custGeom>
            <a:solidFill>
              <a:srgbClr val="7F0000"/>
            </a:solidFill>
            <a:ln w="0">
              <a:solidFill>
                <a:srgbClr val="7F0000"/>
              </a:solidFill>
              <a:prstDash val="solid"/>
              <a:round/>
              <a:headEnd/>
              <a:tailEnd/>
            </a:ln>
          </p:spPr>
          <p:txBody>
            <a:bodyPr/>
            <a:lstStyle/>
            <a:p>
              <a:endParaRPr lang="en-US"/>
            </a:p>
          </p:txBody>
        </p:sp>
        <p:sp>
          <p:nvSpPr>
            <p:cNvPr id="16399" name="Freeform 13"/>
            <p:cNvSpPr>
              <a:spLocks/>
            </p:cNvSpPr>
            <p:nvPr/>
          </p:nvSpPr>
          <p:spPr bwMode="auto">
            <a:xfrm>
              <a:off x="1643" y="3749"/>
              <a:ext cx="15" cy="24"/>
            </a:xfrm>
            <a:custGeom>
              <a:avLst/>
              <a:gdLst>
                <a:gd name="T0" fmla="*/ 13 w 15"/>
                <a:gd name="T1" fmla="*/ 0 h 24"/>
                <a:gd name="T2" fmla="*/ 15 w 15"/>
                <a:gd name="T3" fmla="*/ 0 h 24"/>
                <a:gd name="T4" fmla="*/ 15 w 15"/>
                <a:gd name="T5" fmla="*/ 7 h 24"/>
                <a:gd name="T6" fmla="*/ 13 w 15"/>
                <a:gd name="T7" fmla="*/ 5 h 24"/>
                <a:gd name="T8" fmla="*/ 12 w 15"/>
                <a:gd name="T9" fmla="*/ 5 h 24"/>
                <a:gd name="T10" fmla="*/ 9 w 15"/>
                <a:gd name="T11" fmla="*/ 7 h 24"/>
                <a:gd name="T12" fmla="*/ 7 w 15"/>
                <a:gd name="T13" fmla="*/ 8 h 24"/>
                <a:gd name="T14" fmla="*/ 6 w 15"/>
                <a:gd name="T15" fmla="*/ 11 h 24"/>
                <a:gd name="T16" fmla="*/ 6 w 15"/>
                <a:gd name="T17" fmla="*/ 24 h 24"/>
                <a:gd name="T18" fmla="*/ 0 w 15"/>
                <a:gd name="T19" fmla="*/ 24 h 24"/>
                <a:gd name="T20" fmla="*/ 0 w 15"/>
                <a:gd name="T21" fmla="*/ 1 h 24"/>
                <a:gd name="T22" fmla="*/ 6 w 15"/>
                <a:gd name="T23" fmla="*/ 1 h 24"/>
                <a:gd name="T24" fmla="*/ 6 w 15"/>
                <a:gd name="T25" fmla="*/ 5 h 24"/>
                <a:gd name="T26" fmla="*/ 7 w 15"/>
                <a:gd name="T27" fmla="*/ 3 h 24"/>
                <a:gd name="T28" fmla="*/ 13 w 15"/>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24">
                  <a:moveTo>
                    <a:pt x="13" y="0"/>
                  </a:moveTo>
                  <a:lnTo>
                    <a:pt x="15" y="0"/>
                  </a:lnTo>
                  <a:lnTo>
                    <a:pt x="15" y="7"/>
                  </a:lnTo>
                  <a:lnTo>
                    <a:pt x="13" y="5"/>
                  </a:lnTo>
                  <a:lnTo>
                    <a:pt x="12" y="5"/>
                  </a:lnTo>
                  <a:lnTo>
                    <a:pt x="9" y="7"/>
                  </a:lnTo>
                  <a:lnTo>
                    <a:pt x="7" y="8"/>
                  </a:lnTo>
                  <a:lnTo>
                    <a:pt x="6" y="11"/>
                  </a:lnTo>
                  <a:lnTo>
                    <a:pt x="6" y="24"/>
                  </a:lnTo>
                  <a:lnTo>
                    <a:pt x="0" y="24"/>
                  </a:lnTo>
                  <a:lnTo>
                    <a:pt x="0" y="1"/>
                  </a:lnTo>
                  <a:lnTo>
                    <a:pt x="6" y="1"/>
                  </a:lnTo>
                  <a:lnTo>
                    <a:pt x="6" y="5"/>
                  </a:lnTo>
                  <a:lnTo>
                    <a:pt x="7" y="3"/>
                  </a:lnTo>
                  <a:lnTo>
                    <a:pt x="13" y="0"/>
                  </a:lnTo>
                  <a:close/>
                </a:path>
              </a:pathLst>
            </a:custGeom>
            <a:solidFill>
              <a:srgbClr val="7F0000"/>
            </a:solidFill>
            <a:ln w="0">
              <a:solidFill>
                <a:srgbClr val="7F0000"/>
              </a:solidFill>
              <a:prstDash val="solid"/>
              <a:round/>
              <a:headEnd/>
              <a:tailEnd/>
            </a:ln>
          </p:spPr>
          <p:txBody>
            <a:bodyPr/>
            <a:lstStyle/>
            <a:p>
              <a:endParaRPr lang="en-US"/>
            </a:p>
          </p:txBody>
        </p:sp>
        <p:sp>
          <p:nvSpPr>
            <p:cNvPr id="16400" name="Freeform 14"/>
            <p:cNvSpPr>
              <a:spLocks noEditPoints="1"/>
            </p:cNvSpPr>
            <p:nvPr/>
          </p:nvSpPr>
          <p:spPr bwMode="auto">
            <a:xfrm>
              <a:off x="1659" y="3749"/>
              <a:ext cx="23" cy="24"/>
            </a:xfrm>
            <a:custGeom>
              <a:avLst/>
              <a:gdLst>
                <a:gd name="T0" fmla="*/ 9 w 23"/>
                <a:gd name="T1" fmla="*/ 5 h 24"/>
                <a:gd name="T2" fmla="*/ 6 w 23"/>
                <a:gd name="T3" fmla="*/ 8 h 24"/>
                <a:gd name="T4" fmla="*/ 6 w 23"/>
                <a:gd name="T5" fmla="*/ 10 h 24"/>
                <a:gd name="T6" fmla="*/ 17 w 23"/>
                <a:gd name="T7" fmla="*/ 10 h 24"/>
                <a:gd name="T8" fmla="*/ 16 w 23"/>
                <a:gd name="T9" fmla="*/ 7 h 24"/>
                <a:gd name="T10" fmla="*/ 14 w 23"/>
                <a:gd name="T11" fmla="*/ 5 h 24"/>
                <a:gd name="T12" fmla="*/ 9 w 23"/>
                <a:gd name="T13" fmla="*/ 5 h 24"/>
                <a:gd name="T14" fmla="*/ 11 w 23"/>
                <a:gd name="T15" fmla="*/ 0 h 24"/>
                <a:gd name="T16" fmla="*/ 16 w 23"/>
                <a:gd name="T17" fmla="*/ 1 h 24"/>
                <a:gd name="T18" fmla="*/ 18 w 23"/>
                <a:gd name="T19" fmla="*/ 3 h 24"/>
                <a:gd name="T20" fmla="*/ 21 w 23"/>
                <a:gd name="T21" fmla="*/ 5 h 24"/>
                <a:gd name="T22" fmla="*/ 23 w 23"/>
                <a:gd name="T23" fmla="*/ 10 h 24"/>
                <a:gd name="T24" fmla="*/ 23 w 23"/>
                <a:gd name="T25" fmla="*/ 14 h 24"/>
                <a:gd name="T26" fmla="*/ 6 w 23"/>
                <a:gd name="T27" fmla="*/ 14 h 24"/>
                <a:gd name="T28" fmla="*/ 9 w 23"/>
                <a:gd name="T29" fmla="*/ 20 h 24"/>
                <a:gd name="T30" fmla="*/ 14 w 23"/>
                <a:gd name="T31" fmla="*/ 20 h 24"/>
                <a:gd name="T32" fmla="*/ 17 w 23"/>
                <a:gd name="T33" fmla="*/ 17 h 24"/>
                <a:gd name="T34" fmla="*/ 23 w 23"/>
                <a:gd name="T35" fmla="*/ 17 h 24"/>
                <a:gd name="T36" fmla="*/ 21 w 23"/>
                <a:gd name="T37" fmla="*/ 20 h 24"/>
                <a:gd name="T38" fmla="*/ 18 w 23"/>
                <a:gd name="T39" fmla="*/ 23 h 24"/>
                <a:gd name="T40" fmla="*/ 16 w 23"/>
                <a:gd name="T41" fmla="*/ 24 h 24"/>
                <a:gd name="T42" fmla="*/ 7 w 23"/>
                <a:gd name="T43" fmla="*/ 24 h 24"/>
                <a:gd name="T44" fmla="*/ 4 w 23"/>
                <a:gd name="T45" fmla="*/ 23 h 24"/>
                <a:gd name="T46" fmla="*/ 1 w 23"/>
                <a:gd name="T47" fmla="*/ 20 h 24"/>
                <a:gd name="T48" fmla="*/ 0 w 23"/>
                <a:gd name="T49" fmla="*/ 17 h 24"/>
                <a:gd name="T50" fmla="*/ 0 w 23"/>
                <a:gd name="T51" fmla="*/ 13 h 24"/>
                <a:gd name="T52" fmla="*/ 1 w 23"/>
                <a:gd name="T53" fmla="*/ 7 h 24"/>
                <a:gd name="T54" fmla="*/ 3 w 23"/>
                <a:gd name="T55" fmla="*/ 4 h 24"/>
                <a:gd name="T56" fmla="*/ 7 w 23"/>
                <a:gd name="T57" fmla="*/ 1 h 24"/>
                <a:gd name="T58" fmla="*/ 11 w 23"/>
                <a:gd name="T59" fmla="*/ 0 h 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3" h="24">
                  <a:moveTo>
                    <a:pt x="9" y="5"/>
                  </a:moveTo>
                  <a:lnTo>
                    <a:pt x="6" y="8"/>
                  </a:lnTo>
                  <a:lnTo>
                    <a:pt x="6" y="10"/>
                  </a:lnTo>
                  <a:lnTo>
                    <a:pt x="17" y="10"/>
                  </a:lnTo>
                  <a:lnTo>
                    <a:pt x="16" y="7"/>
                  </a:lnTo>
                  <a:lnTo>
                    <a:pt x="14" y="5"/>
                  </a:lnTo>
                  <a:lnTo>
                    <a:pt x="9" y="5"/>
                  </a:lnTo>
                  <a:close/>
                  <a:moveTo>
                    <a:pt x="11" y="0"/>
                  </a:moveTo>
                  <a:lnTo>
                    <a:pt x="16" y="1"/>
                  </a:lnTo>
                  <a:lnTo>
                    <a:pt x="18" y="3"/>
                  </a:lnTo>
                  <a:lnTo>
                    <a:pt x="21" y="5"/>
                  </a:lnTo>
                  <a:lnTo>
                    <a:pt x="23" y="10"/>
                  </a:lnTo>
                  <a:lnTo>
                    <a:pt x="23" y="14"/>
                  </a:lnTo>
                  <a:lnTo>
                    <a:pt x="6" y="14"/>
                  </a:lnTo>
                  <a:lnTo>
                    <a:pt x="9" y="20"/>
                  </a:lnTo>
                  <a:lnTo>
                    <a:pt x="14" y="20"/>
                  </a:lnTo>
                  <a:lnTo>
                    <a:pt x="17" y="17"/>
                  </a:lnTo>
                  <a:lnTo>
                    <a:pt x="23" y="17"/>
                  </a:lnTo>
                  <a:lnTo>
                    <a:pt x="21" y="20"/>
                  </a:lnTo>
                  <a:lnTo>
                    <a:pt x="18" y="23"/>
                  </a:lnTo>
                  <a:lnTo>
                    <a:pt x="16" y="24"/>
                  </a:lnTo>
                  <a:lnTo>
                    <a:pt x="7" y="24"/>
                  </a:lnTo>
                  <a:lnTo>
                    <a:pt x="4" y="23"/>
                  </a:lnTo>
                  <a:lnTo>
                    <a:pt x="1" y="20"/>
                  </a:lnTo>
                  <a:lnTo>
                    <a:pt x="0" y="17"/>
                  </a:lnTo>
                  <a:lnTo>
                    <a:pt x="0" y="13"/>
                  </a:lnTo>
                  <a:lnTo>
                    <a:pt x="1" y="7"/>
                  </a:lnTo>
                  <a:lnTo>
                    <a:pt x="3" y="4"/>
                  </a:lnTo>
                  <a:lnTo>
                    <a:pt x="7" y="1"/>
                  </a:lnTo>
                  <a:lnTo>
                    <a:pt x="11" y="0"/>
                  </a:lnTo>
                  <a:close/>
                </a:path>
              </a:pathLst>
            </a:custGeom>
            <a:solidFill>
              <a:srgbClr val="7F0000"/>
            </a:solidFill>
            <a:ln w="0">
              <a:solidFill>
                <a:srgbClr val="7F0000"/>
              </a:solidFill>
              <a:prstDash val="solid"/>
              <a:round/>
              <a:headEnd/>
              <a:tailEnd/>
            </a:ln>
          </p:spPr>
          <p:txBody>
            <a:bodyPr/>
            <a:lstStyle/>
            <a:p>
              <a:endParaRPr lang="en-US"/>
            </a:p>
          </p:txBody>
        </p:sp>
        <p:sp>
          <p:nvSpPr>
            <p:cNvPr id="16401" name="Freeform 15"/>
            <p:cNvSpPr>
              <a:spLocks noEditPoints="1"/>
            </p:cNvSpPr>
            <p:nvPr/>
          </p:nvSpPr>
          <p:spPr bwMode="auto">
            <a:xfrm>
              <a:off x="1696" y="3742"/>
              <a:ext cx="24" cy="31"/>
            </a:xfrm>
            <a:custGeom>
              <a:avLst/>
              <a:gdLst>
                <a:gd name="T0" fmla="*/ 14 w 24"/>
                <a:gd name="T1" fmla="*/ 8 h 31"/>
                <a:gd name="T2" fmla="*/ 6 w 24"/>
                <a:gd name="T3" fmla="*/ 18 h 31"/>
                <a:gd name="T4" fmla="*/ 14 w 24"/>
                <a:gd name="T5" fmla="*/ 18 h 31"/>
                <a:gd name="T6" fmla="*/ 14 w 24"/>
                <a:gd name="T7" fmla="*/ 8 h 31"/>
                <a:gd name="T8" fmla="*/ 14 w 24"/>
                <a:gd name="T9" fmla="*/ 0 h 31"/>
                <a:gd name="T10" fmla="*/ 20 w 24"/>
                <a:gd name="T11" fmla="*/ 0 h 31"/>
                <a:gd name="T12" fmla="*/ 20 w 24"/>
                <a:gd name="T13" fmla="*/ 18 h 31"/>
                <a:gd name="T14" fmla="*/ 24 w 24"/>
                <a:gd name="T15" fmla="*/ 18 h 31"/>
                <a:gd name="T16" fmla="*/ 24 w 24"/>
                <a:gd name="T17" fmla="*/ 24 h 31"/>
                <a:gd name="T18" fmla="*/ 20 w 24"/>
                <a:gd name="T19" fmla="*/ 24 h 31"/>
                <a:gd name="T20" fmla="*/ 20 w 24"/>
                <a:gd name="T21" fmla="*/ 31 h 31"/>
                <a:gd name="T22" fmla="*/ 14 w 24"/>
                <a:gd name="T23" fmla="*/ 31 h 31"/>
                <a:gd name="T24" fmla="*/ 14 w 24"/>
                <a:gd name="T25" fmla="*/ 24 h 31"/>
                <a:gd name="T26" fmla="*/ 0 w 24"/>
                <a:gd name="T27" fmla="*/ 24 h 31"/>
                <a:gd name="T28" fmla="*/ 0 w 24"/>
                <a:gd name="T29" fmla="*/ 18 h 31"/>
                <a:gd name="T30" fmla="*/ 14 w 24"/>
                <a:gd name="T31" fmla="*/ 0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 h="31">
                  <a:moveTo>
                    <a:pt x="14" y="8"/>
                  </a:moveTo>
                  <a:lnTo>
                    <a:pt x="6" y="18"/>
                  </a:lnTo>
                  <a:lnTo>
                    <a:pt x="14" y="18"/>
                  </a:lnTo>
                  <a:lnTo>
                    <a:pt x="14" y="8"/>
                  </a:lnTo>
                  <a:close/>
                  <a:moveTo>
                    <a:pt x="14" y="0"/>
                  </a:moveTo>
                  <a:lnTo>
                    <a:pt x="20" y="0"/>
                  </a:lnTo>
                  <a:lnTo>
                    <a:pt x="20" y="18"/>
                  </a:lnTo>
                  <a:lnTo>
                    <a:pt x="24" y="18"/>
                  </a:lnTo>
                  <a:lnTo>
                    <a:pt x="24" y="24"/>
                  </a:lnTo>
                  <a:lnTo>
                    <a:pt x="20" y="24"/>
                  </a:lnTo>
                  <a:lnTo>
                    <a:pt x="20" y="31"/>
                  </a:lnTo>
                  <a:lnTo>
                    <a:pt x="14" y="31"/>
                  </a:lnTo>
                  <a:lnTo>
                    <a:pt x="14" y="24"/>
                  </a:lnTo>
                  <a:lnTo>
                    <a:pt x="0" y="24"/>
                  </a:lnTo>
                  <a:lnTo>
                    <a:pt x="0" y="18"/>
                  </a:lnTo>
                  <a:lnTo>
                    <a:pt x="14" y="0"/>
                  </a:lnTo>
                  <a:close/>
                </a:path>
              </a:pathLst>
            </a:custGeom>
            <a:solidFill>
              <a:srgbClr val="7F0000"/>
            </a:solidFill>
            <a:ln w="0">
              <a:solidFill>
                <a:srgbClr val="7F0000"/>
              </a:solidFill>
              <a:prstDash val="solid"/>
              <a:round/>
              <a:headEnd/>
              <a:tailEnd/>
            </a:ln>
          </p:spPr>
          <p:txBody>
            <a:bodyPr/>
            <a:lstStyle/>
            <a:p>
              <a:endParaRPr lang="en-US"/>
            </a:p>
          </p:txBody>
        </p:sp>
        <p:sp>
          <p:nvSpPr>
            <p:cNvPr id="16402" name="Rectangle 16"/>
            <p:cNvSpPr>
              <a:spLocks noChangeArrowheads="1"/>
            </p:cNvSpPr>
            <p:nvPr/>
          </p:nvSpPr>
          <p:spPr bwMode="auto">
            <a:xfrm>
              <a:off x="1723" y="3766"/>
              <a:ext cx="7" cy="7"/>
            </a:xfrm>
            <a:prstGeom prst="rect">
              <a:avLst/>
            </a:prstGeom>
            <a:solidFill>
              <a:srgbClr val="7F0000"/>
            </a:solidFill>
            <a:ln w="0">
              <a:solidFill>
                <a:srgbClr val="7F0000"/>
              </a:solidFill>
              <a:miter lim="800000"/>
              <a:headEnd/>
              <a:tailEnd/>
            </a:ln>
          </p:spPr>
          <p:txBody>
            <a:bodyPr/>
            <a:lstStyle/>
            <a:p>
              <a:pPr eaLnBrk="0" hangingPunct="0"/>
              <a:endParaRPr lang="en-US"/>
            </a:p>
          </p:txBody>
        </p:sp>
        <p:sp>
          <p:nvSpPr>
            <p:cNvPr id="16403" name="Freeform 17"/>
            <p:cNvSpPr>
              <a:spLocks/>
            </p:cNvSpPr>
            <p:nvPr/>
          </p:nvSpPr>
          <p:spPr bwMode="auto">
            <a:xfrm>
              <a:off x="1759" y="3742"/>
              <a:ext cx="34" cy="31"/>
            </a:xfrm>
            <a:custGeom>
              <a:avLst/>
              <a:gdLst>
                <a:gd name="T0" fmla="*/ 0 w 34"/>
                <a:gd name="T1" fmla="*/ 0 h 31"/>
                <a:gd name="T2" fmla="*/ 10 w 34"/>
                <a:gd name="T3" fmla="*/ 0 h 31"/>
                <a:gd name="T4" fmla="*/ 17 w 34"/>
                <a:gd name="T5" fmla="*/ 21 h 31"/>
                <a:gd name="T6" fmla="*/ 24 w 34"/>
                <a:gd name="T7" fmla="*/ 0 h 31"/>
                <a:gd name="T8" fmla="*/ 34 w 34"/>
                <a:gd name="T9" fmla="*/ 0 h 31"/>
                <a:gd name="T10" fmla="*/ 34 w 34"/>
                <a:gd name="T11" fmla="*/ 31 h 31"/>
                <a:gd name="T12" fmla="*/ 28 w 34"/>
                <a:gd name="T13" fmla="*/ 31 h 31"/>
                <a:gd name="T14" fmla="*/ 28 w 34"/>
                <a:gd name="T15" fmla="*/ 8 h 31"/>
                <a:gd name="T16" fmla="*/ 20 w 34"/>
                <a:gd name="T17" fmla="*/ 31 h 31"/>
                <a:gd name="T18" fmla="*/ 14 w 34"/>
                <a:gd name="T19" fmla="*/ 31 h 31"/>
                <a:gd name="T20" fmla="*/ 7 w 34"/>
                <a:gd name="T21" fmla="*/ 8 h 31"/>
                <a:gd name="T22" fmla="*/ 7 w 34"/>
                <a:gd name="T23" fmla="*/ 31 h 31"/>
                <a:gd name="T24" fmla="*/ 0 w 34"/>
                <a:gd name="T25" fmla="*/ 31 h 31"/>
                <a:gd name="T26" fmla="*/ 0 w 34"/>
                <a:gd name="T27" fmla="*/ 0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31">
                  <a:moveTo>
                    <a:pt x="0" y="0"/>
                  </a:moveTo>
                  <a:lnTo>
                    <a:pt x="10" y="0"/>
                  </a:lnTo>
                  <a:lnTo>
                    <a:pt x="17" y="21"/>
                  </a:lnTo>
                  <a:lnTo>
                    <a:pt x="24" y="0"/>
                  </a:lnTo>
                  <a:lnTo>
                    <a:pt x="34" y="0"/>
                  </a:lnTo>
                  <a:lnTo>
                    <a:pt x="34" y="31"/>
                  </a:lnTo>
                  <a:lnTo>
                    <a:pt x="28" y="31"/>
                  </a:lnTo>
                  <a:lnTo>
                    <a:pt x="28" y="8"/>
                  </a:lnTo>
                  <a:lnTo>
                    <a:pt x="20" y="31"/>
                  </a:lnTo>
                  <a:lnTo>
                    <a:pt x="14" y="31"/>
                  </a:lnTo>
                  <a:lnTo>
                    <a:pt x="7" y="8"/>
                  </a:lnTo>
                  <a:lnTo>
                    <a:pt x="7" y="31"/>
                  </a:lnTo>
                  <a:lnTo>
                    <a:pt x="0" y="31"/>
                  </a:lnTo>
                  <a:lnTo>
                    <a:pt x="0" y="0"/>
                  </a:lnTo>
                  <a:close/>
                </a:path>
              </a:pathLst>
            </a:custGeom>
            <a:solidFill>
              <a:srgbClr val="7F0000"/>
            </a:solidFill>
            <a:ln w="0">
              <a:solidFill>
                <a:srgbClr val="7F0000"/>
              </a:solidFill>
              <a:prstDash val="solid"/>
              <a:round/>
              <a:headEnd/>
              <a:tailEnd/>
            </a:ln>
          </p:spPr>
          <p:txBody>
            <a:bodyPr/>
            <a:lstStyle/>
            <a:p>
              <a:endParaRPr lang="en-US"/>
            </a:p>
          </p:txBody>
        </p:sp>
        <p:sp>
          <p:nvSpPr>
            <p:cNvPr id="16404" name="Freeform 18"/>
            <p:cNvSpPr>
              <a:spLocks noEditPoints="1"/>
            </p:cNvSpPr>
            <p:nvPr/>
          </p:nvSpPr>
          <p:spPr bwMode="auto">
            <a:xfrm>
              <a:off x="1799" y="3749"/>
              <a:ext cx="24" cy="24"/>
            </a:xfrm>
            <a:custGeom>
              <a:avLst/>
              <a:gdLst>
                <a:gd name="T0" fmla="*/ 8 w 24"/>
                <a:gd name="T1" fmla="*/ 5 h 24"/>
                <a:gd name="T2" fmla="*/ 7 w 24"/>
                <a:gd name="T3" fmla="*/ 7 h 24"/>
                <a:gd name="T4" fmla="*/ 5 w 24"/>
                <a:gd name="T5" fmla="*/ 10 h 24"/>
                <a:gd name="T6" fmla="*/ 5 w 24"/>
                <a:gd name="T7" fmla="*/ 15 h 24"/>
                <a:gd name="T8" fmla="*/ 7 w 24"/>
                <a:gd name="T9" fmla="*/ 17 h 24"/>
                <a:gd name="T10" fmla="*/ 8 w 24"/>
                <a:gd name="T11" fmla="*/ 20 h 24"/>
                <a:gd name="T12" fmla="*/ 14 w 24"/>
                <a:gd name="T13" fmla="*/ 20 h 24"/>
                <a:gd name="T14" fmla="*/ 15 w 24"/>
                <a:gd name="T15" fmla="*/ 17 h 24"/>
                <a:gd name="T16" fmla="*/ 17 w 24"/>
                <a:gd name="T17" fmla="*/ 15 h 24"/>
                <a:gd name="T18" fmla="*/ 17 w 24"/>
                <a:gd name="T19" fmla="*/ 10 h 24"/>
                <a:gd name="T20" fmla="*/ 15 w 24"/>
                <a:gd name="T21" fmla="*/ 7 h 24"/>
                <a:gd name="T22" fmla="*/ 14 w 24"/>
                <a:gd name="T23" fmla="*/ 5 h 24"/>
                <a:gd name="T24" fmla="*/ 8 w 24"/>
                <a:gd name="T25" fmla="*/ 5 h 24"/>
                <a:gd name="T26" fmla="*/ 11 w 24"/>
                <a:gd name="T27" fmla="*/ 0 h 24"/>
                <a:gd name="T28" fmla="*/ 17 w 24"/>
                <a:gd name="T29" fmla="*/ 1 h 24"/>
                <a:gd name="T30" fmla="*/ 22 w 24"/>
                <a:gd name="T31" fmla="*/ 7 h 24"/>
                <a:gd name="T32" fmla="*/ 24 w 24"/>
                <a:gd name="T33" fmla="*/ 13 h 24"/>
                <a:gd name="T34" fmla="*/ 22 w 24"/>
                <a:gd name="T35" fmla="*/ 17 h 24"/>
                <a:gd name="T36" fmla="*/ 21 w 24"/>
                <a:gd name="T37" fmla="*/ 20 h 24"/>
                <a:gd name="T38" fmla="*/ 18 w 24"/>
                <a:gd name="T39" fmla="*/ 23 h 24"/>
                <a:gd name="T40" fmla="*/ 15 w 24"/>
                <a:gd name="T41" fmla="*/ 24 h 24"/>
                <a:gd name="T42" fmla="*/ 7 w 24"/>
                <a:gd name="T43" fmla="*/ 24 h 24"/>
                <a:gd name="T44" fmla="*/ 2 w 24"/>
                <a:gd name="T45" fmla="*/ 21 h 24"/>
                <a:gd name="T46" fmla="*/ 0 w 24"/>
                <a:gd name="T47" fmla="*/ 17 h 24"/>
                <a:gd name="T48" fmla="*/ 0 w 24"/>
                <a:gd name="T49" fmla="*/ 7 h 24"/>
                <a:gd name="T50" fmla="*/ 2 w 24"/>
                <a:gd name="T51" fmla="*/ 4 h 24"/>
                <a:gd name="T52" fmla="*/ 7 w 24"/>
                <a:gd name="T53" fmla="*/ 1 h 24"/>
                <a:gd name="T54" fmla="*/ 11 w 24"/>
                <a:gd name="T55" fmla="*/ 0 h 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 h="24">
                  <a:moveTo>
                    <a:pt x="8" y="5"/>
                  </a:moveTo>
                  <a:lnTo>
                    <a:pt x="7" y="7"/>
                  </a:lnTo>
                  <a:lnTo>
                    <a:pt x="5" y="10"/>
                  </a:lnTo>
                  <a:lnTo>
                    <a:pt x="5" y="15"/>
                  </a:lnTo>
                  <a:lnTo>
                    <a:pt x="7" y="17"/>
                  </a:lnTo>
                  <a:lnTo>
                    <a:pt x="8" y="20"/>
                  </a:lnTo>
                  <a:lnTo>
                    <a:pt x="14" y="20"/>
                  </a:lnTo>
                  <a:lnTo>
                    <a:pt x="15" y="17"/>
                  </a:lnTo>
                  <a:lnTo>
                    <a:pt x="17" y="15"/>
                  </a:lnTo>
                  <a:lnTo>
                    <a:pt x="17" y="10"/>
                  </a:lnTo>
                  <a:lnTo>
                    <a:pt x="15" y="7"/>
                  </a:lnTo>
                  <a:lnTo>
                    <a:pt x="14" y="5"/>
                  </a:lnTo>
                  <a:lnTo>
                    <a:pt x="8" y="5"/>
                  </a:lnTo>
                  <a:close/>
                  <a:moveTo>
                    <a:pt x="11" y="0"/>
                  </a:moveTo>
                  <a:lnTo>
                    <a:pt x="17" y="1"/>
                  </a:lnTo>
                  <a:lnTo>
                    <a:pt x="22" y="7"/>
                  </a:lnTo>
                  <a:lnTo>
                    <a:pt x="24" y="13"/>
                  </a:lnTo>
                  <a:lnTo>
                    <a:pt x="22" y="17"/>
                  </a:lnTo>
                  <a:lnTo>
                    <a:pt x="21" y="20"/>
                  </a:lnTo>
                  <a:lnTo>
                    <a:pt x="18" y="23"/>
                  </a:lnTo>
                  <a:lnTo>
                    <a:pt x="15" y="24"/>
                  </a:lnTo>
                  <a:lnTo>
                    <a:pt x="7" y="24"/>
                  </a:lnTo>
                  <a:lnTo>
                    <a:pt x="2" y="21"/>
                  </a:lnTo>
                  <a:lnTo>
                    <a:pt x="0" y="17"/>
                  </a:lnTo>
                  <a:lnTo>
                    <a:pt x="0" y="7"/>
                  </a:lnTo>
                  <a:lnTo>
                    <a:pt x="2" y="4"/>
                  </a:lnTo>
                  <a:lnTo>
                    <a:pt x="7" y="1"/>
                  </a:lnTo>
                  <a:lnTo>
                    <a:pt x="11" y="0"/>
                  </a:lnTo>
                  <a:close/>
                </a:path>
              </a:pathLst>
            </a:custGeom>
            <a:solidFill>
              <a:srgbClr val="7F0000"/>
            </a:solidFill>
            <a:ln w="0">
              <a:solidFill>
                <a:srgbClr val="7F0000"/>
              </a:solidFill>
              <a:prstDash val="solid"/>
              <a:round/>
              <a:headEnd/>
              <a:tailEnd/>
            </a:ln>
          </p:spPr>
          <p:txBody>
            <a:bodyPr/>
            <a:lstStyle/>
            <a:p>
              <a:endParaRPr lang="en-US"/>
            </a:p>
          </p:txBody>
        </p:sp>
        <p:sp>
          <p:nvSpPr>
            <p:cNvPr id="16405" name="Rectangle 19"/>
            <p:cNvSpPr>
              <a:spLocks noChangeArrowheads="1"/>
            </p:cNvSpPr>
            <p:nvPr/>
          </p:nvSpPr>
          <p:spPr bwMode="auto">
            <a:xfrm>
              <a:off x="1827" y="3742"/>
              <a:ext cx="6" cy="31"/>
            </a:xfrm>
            <a:prstGeom prst="rect">
              <a:avLst/>
            </a:prstGeom>
            <a:solidFill>
              <a:srgbClr val="7F0000"/>
            </a:solidFill>
            <a:ln w="0">
              <a:solidFill>
                <a:srgbClr val="7F0000"/>
              </a:solidFill>
              <a:miter lim="800000"/>
              <a:headEnd/>
              <a:tailEnd/>
            </a:ln>
          </p:spPr>
          <p:txBody>
            <a:bodyPr/>
            <a:lstStyle/>
            <a:p>
              <a:pPr eaLnBrk="0" hangingPunct="0"/>
              <a:endParaRPr lang="en-US"/>
            </a:p>
          </p:txBody>
        </p:sp>
        <p:sp>
          <p:nvSpPr>
            <p:cNvPr id="16406" name="Freeform 20"/>
            <p:cNvSpPr>
              <a:spLocks noEditPoints="1"/>
            </p:cNvSpPr>
            <p:nvPr/>
          </p:nvSpPr>
          <p:spPr bwMode="auto">
            <a:xfrm>
              <a:off x="1837" y="3749"/>
              <a:ext cx="23" cy="24"/>
            </a:xfrm>
            <a:custGeom>
              <a:avLst/>
              <a:gdLst>
                <a:gd name="T0" fmla="*/ 9 w 23"/>
                <a:gd name="T1" fmla="*/ 5 h 24"/>
                <a:gd name="T2" fmla="*/ 6 w 23"/>
                <a:gd name="T3" fmla="*/ 8 h 24"/>
                <a:gd name="T4" fmla="*/ 6 w 23"/>
                <a:gd name="T5" fmla="*/ 10 h 24"/>
                <a:gd name="T6" fmla="*/ 17 w 23"/>
                <a:gd name="T7" fmla="*/ 10 h 24"/>
                <a:gd name="T8" fmla="*/ 16 w 23"/>
                <a:gd name="T9" fmla="*/ 7 h 24"/>
                <a:gd name="T10" fmla="*/ 14 w 23"/>
                <a:gd name="T11" fmla="*/ 5 h 24"/>
                <a:gd name="T12" fmla="*/ 9 w 23"/>
                <a:gd name="T13" fmla="*/ 5 h 24"/>
                <a:gd name="T14" fmla="*/ 11 w 23"/>
                <a:gd name="T15" fmla="*/ 0 h 24"/>
                <a:gd name="T16" fmla="*/ 20 w 23"/>
                <a:gd name="T17" fmla="*/ 3 h 24"/>
                <a:gd name="T18" fmla="*/ 21 w 23"/>
                <a:gd name="T19" fmla="*/ 5 h 24"/>
                <a:gd name="T20" fmla="*/ 23 w 23"/>
                <a:gd name="T21" fmla="*/ 10 h 24"/>
                <a:gd name="T22" fmla="*/ 23 w 23"/>
                <a:gd name="T23" fmla="*/ 14 h 24"/>
                <a:gd name="T24" fmla="*/ 6 w 23"/>
                <a:gd name="T25" fmla="*/ 14 h 24"/>
                <a:gd name="T26" fmla="*/ 9 w 23"/>
                <a:gd name="T27" fmla="*/ 20 h 24"/>
                <a:gd name="T28" fmla="*/ 14 w 23"/>
                <a:gd name="T29" fmla="*/ 20 h 24"/>
                <a:gd name="T30" fmla="*/ 17 w 23"/>
                <a:gd name="T31" fmla="*/ 17 h 24"/>
                <a:gd name="T32" fmla="*/ 23 w 23"/>
                <a:gd name="T33" fmla="*/ 17 h 24"/>
                <a:gd name="T34" fmla="*/ 21 w 23"/>
                <a:gd name="T35" fmla="*/ 20 h 24"/>
                <a:gd name="T36" fmla="*/ 18 w 23"/>
                <a:gd name="T37" fmla="*/ 23 h 24"/>
                <a:gd name="T38" fmla="*/ 16 w 23"/>
                <a:gd name="T39" fmla="*/ 24 h 24"/>
                <a:gd name="T40" fmla="*/ 7 w 23"/>
                <a:gd name="T41" fmla="*/ 24 h 24"/>
                <a:gd name="T42" fmla="*/ 4 w 23"/>
                <a:gd name="T43" fmla="*/ 23 h 24"/>
                <a:gd name="T44" fmla="*/ 1 w 23"/>
                <a:gd name="T45" fmla="*/ 20 h 24"/>
                <a:gd name="T46" fmla="*/ 0 w 23"/>
                <a:gd name="T47" fmla="*/ 17 h 24"/>
                <a:gd name="T48" fmla="*/ 0 w 23"/>
                <a:gd name="T49" fmla="*/ 13 h 24"/>
                <a:gd name="T50" fmla="*/ 1 w 23"/>
                <a:gd name="T51" fmla="*/ 7 h 24"/>
                <a:gd name="T52" fmla="*/ 3 w 23"/>
                <a:gd name="T53" fmla="*/ 4 h 24"/>
                <a:gd name="T54" fmla="*/ 7 w 23"/>
                <a:gd name="T55" fmla="*/ 1 h 24"/>
                <a:gd name="T56" fmla="*/ 11 w 23"/>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3" h="24">
                  <a:moveTo>
                    <a:pt x="9" y="5"/>
                  </a:moveTo>
                  <a:lnTo>
                    <a:pt x="6" y="8"/>
                  </a:lnTo>
                  <a:lnTo>
                    <a:pt x="6" y="10"/>
                  </a:lnTo>
                  <a:lnTo>
                    <a:pt x="17" y="10"/>
                  </a:lnTo>
                  <a:lnTo>
                    <a:pt x="16" y="7"/>
                  </a:lnTo>
                  <a:lnTo>
                    <a:pt x="14" y="5"/>
                  </a:lnTo>
                  <a:lnTo>
                    <a:pt x="9" y="5"/>
                  </a:lnTo>
                  <a:close/>
                  <a:moveTo>
                    <a:pt x="11" y="0"/>
                  </a:moveTo>
                  <a:lnTo>
                    <a:pt x="20" y="3"/>
                  </a:lnTo>
                  <a:lnTo>
                    <a:pt x="21" y="5"/>
                  </a:lnTo>
                  <a:lnTo>
                    <a:pt x="23" y="10"/>
                  </a:lnTo>
                  <a:lnTo>
                    <a:pt x="23" y="14"/>
                  </a:lnTo>
                  <a:lnTo>
                    <a:pt x="6" y="14"/>
                  </a:lnTo>
                  <a:lnTo>
                    <a:pt x="9" y="20"/>
                  </a:lnTo>
                  <a:lnTo>
                    <a:pt x="14" y="20"/>
                  </a:lnTo>
                  <a:lnTo>
                    <a:pt x="17" y="17"/>
                  </a:lnTo>
                  <a:lnTo>
                    <a:pt x="23" y="17"/>
                  </a:lnTo>
                  <a:lnTo>
                    <a:pt x="21" y="20"/>
                  </a:lnTo>
                  <a:lnTo>
                    <a:pt x="18" y="23"/>
                  </a:lnTo>
                  <a:lnTo>
                    <a:pt x="16" y="24"/>
                  </a:lnTo>
                  <a:lnTo>
                    <a:pt x="7" y="24"/>
                  </a:lnTo>
                  <a:lnTo>
                    <a:pt x="4" y="23"/>
                  </a:lnTo>
                  <a:lnTo>
                    <a:pt x="1" y="20"/>
                  </a:lnTo>
                  <a:lnTo>
                    <a:pt x="0" y="17"/>
                  </a:lnTo>
                  <a:lnTo>
                    <a:pt x="0" y="13"/>
                  </a:lnTo>
                  <a:lnTo>
                    <a:pt x="1" y="7"/>
                  </a:lnTo>
                  <a:lnTo>
                    <a:pt x="3" y="4"/>
                  </a:lnTo>
                  <a:lnTo>
                    <a:pt x="7" y="1"/>
                  </a:lnTo>
                  <a:lnTo>
                    <a:pt x="11" y="0"/>
                  </a:lnTo>
                  <a:close/>
                </a:path>
              </a:pathLst>
            </a:custGeom>
            <a:solidFill>
              <a:srgbClr val="7F0000"/>
            </a:solidFill>
            <a:ln w="0">
              <a:solidFill>
                <a:srgbClr val="7F0000"/>
              </a:solidFill>
              <a:prstDash val="solid"/>
              <a:round/>
              <a:headEnd/>
              <a:tailEnd/>
            </a:ln>
          </p:spPr>
          <p:txBody>
            <a:bodyPr/>
            <a:lstStyle/>
            <a:p>
              <a:endParaRPr lang="en-US"/>
            </a:p>
          </p:txBody>
        </p:sp>
        <p:sp>
          <p:nvSpPr>
            <p:cNvPr id="16407" name="Freeform 21"/>
            <p:cNvSpPr>
              <a:spLocks/>
            </p:cNvSpPr>
            <p:nvPr/>
          </p:nvSpPr>
          <p:spPr bwMode="auto">
            <a:xfrm>
              <a:off x="1863" y="3749"/>
              <a:ext cx="22" cy="24"/>
            </a:xfrm>
            <a:custGeom>
              <a:avLst/>
              <a:gdLst>
                <a:gd name="T0" fmla="*/ 12 w 22"/>
                <a:gd name="T1" fmla="*/ 0 h 24"/>
                <a:gd name="T2" fmla="*/ 15 w 22"/>
                <a:gd name="T3" fmla="*/ 1 h 24"/>
                <a:gd name="T4" fmla="*/ 20 w 22"/>
                <a:gd name="T5" fmla="*/ 3 h 24"/>
                <a:gd name="T6" fmla="*/ 22 w 22"/>
                <a:gd name="T7" fmla="*/ 8 h 24"/>
                <a:gd name="T8" fmla="*/ 17 w 22"/>
                <a:gd name="T9" fmla="*/ 8 h 24"/>
                <a:gd name="T10" fmla="*/ 14 w 22"/>
                <a:gd name="T11" fmla="*/ 5 h 24"/>
                <a:gd name="T12" fmla="*/ 10 w 22"/>
                <a:gd name="T13" fmla="*/ 5 h 24"/>
                <a:gd name="T14" fmla="*/ 8 w 22"/>
                <a:gd name="T15" fmla="*/ 7 h 24"/>
                <a:gd name="T16" fmla="*/ 7 w 22"/>
                <a:gd name="T17" fmla="*/ 10 h 24"/>
                <a:gd name="T18" fmla="*/ 7 w 22"/>
                <a:gd name="T19" fmla="*/ 17 h 24"/>
                <a:gd name="T20" fmla="*/ 8 w 22"/>
                <a:gd name="T21" fmla="*/ 20 h 24"/>
                <a:gd name="T22" fmla="*/ 14 w 22"/>
                <a:gd name="T23" fmla="*/ 20 h 24"/>
                <a:gd name="T24" fmla="*/ 15 w 22"/>
                <a:gd name="T25" fmla="*/ 18 h 24"/>
                <a:gd name="T26" fmla="*/ 17 w 22"/>
                <a:gd name="T27" fmla="*/ 15 h 24"/>
                <a:gd name="T28" fmla="*/ 22 w 22"/>
                <a:gd name="T29" fmla="*/ 15 h 24"/>
                <a:gd name="T30" fmla="*/ 21 w 22"/>
                <a:gd name="T31" fmla="*/ 20 h 24"/>
                <a:gd name="T32" fmla="*/ 20 w 22"/>
                <a:gd name="T33" fmla="*/ 23 h 24"/>
                <a:gd name="T34" fmla="*/ 15 w 22"/>
                <a:gd name="T35" fmla="*/ 24 h 24"/>
                <a:gd name="T36" fmla="*/ 7 w 22"/>
                <a:gd name="T37" fmla="*/ 24 h 24"/>
                <a:gd name="T38" fmla="*/ 2 w 22"/>
                <a:gd name="T39" fmla="*/ 21 h 24"/>
                <a:gd name="T40" fmla="*/ 0 w 22"/>
                <a:gd name="T41" fmla="*/ 13 h 24"/>
                <a:gd name="T42" fmla="*/ 1 w 22"/>
                <a:gd name="T43" fmla="*/ 8 h 24"/>
                <a:gd name="T44" fmla="*/ 4 w 22"/>
                <a:gd name="T45" fmla="*/ 3 h 24"/>
                <a:gd name="T46" fmla="*/ 12 w 22"/>
                <a:gd name="T47" fmla="*/ 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2" h="24">
                  <a:moveTo>
                    <a:pt x="12" y="0"/>
                  </a:moveTo>
                  <a:lnTo>
                    <a:pt x="15" y="1"/>
                  </a:lnTo>
                  <a:lnTo>
                    <a:pt x="20" y="3"/>
                  </a:lnTo>
                  <a:lnTo>
                    <a:pt x="22" y="8"/>
                  </a:lnTo>
                  <a:lnTo>
                    <a:pt x="17" y="8"/>
                  </a:lnTo>
                  <a:lnTo>
                    <a:pt x="14" y="5"/>
                  </a:lnTo>
                  <a:lnTo>
                    <a:pt x="10" y="5"/>
                  </a:lnTo>
                  <a:lnTo>
                    <a:pt x="8" y="7"/>
                  </a:lnTo>
                  <a:lnTo>
                    <a:pt x="7" y="10"/>
                  </a:lnTo>
                  <a:lnTo>
                    <a:pt x="7" y="17"/>
                  </a:lnTo>
                  <a:lnTo>
                    <a:pt x="8" y="20"/>
                  </a:lnTo>
                  <a:lnTo>
                    <a:pt x="14" y="20"/>
                  </a:lnTo>
                  <a:lnTo>
                    <a:pt x="15" y="18"/>
                  </a:lnTo>
                  <a:lnTo>
                    <a:pt x="17" y="15"/>
                  </a:lnTo>
                  <a:lnTo>
                    <a:pt x="22" y="15"/>
                  </a:lnTo>
                  <a:lnTo>
                    <a:pt x="21" y="20"/>
                  </a:lnTo>
                  <a:lnTo>
                    <a:pt x="20" y="23"/>
                  </a:lnTo>
                  <a:lnTo>
                    <a:pt x="15" y="24"/>
                  </a:lnTo>
                  <a:lnTo>
                    <a:pt x="7" y="24"/>
                  </a:lnTo>
                  <a:lnTo>
                    <a:pt x="2" y="21"/>
                  </a:lnTo>
                  <a:lnTo>
                    <a:pt x="0" y="13"/>
                  </a:lnTo>
                  <a:lnTo>
                    <a:pt x="1" y="8"/>
                  </a:lnTo>
                  <a:lnTo>
                    <a:pt x="4" y="3"/>
                  </a:lnTo>
                  <a:lnTo>
                    <a:pt x="12" y="0"/>
                  </a:lnTo>
                  <a:close/>
                </a:path>
              </a:pathLst>
            </a:custGeom>
            <a:solidFill>
              <a:srgbClr val="7F0000"/>
            </a:solidFill>
            <a:ln w="0">
              <a:solidFill>
                <a:srgbClr val="7F0000"/>
              </a:solidFill>
              <a:prstDash val="solid"/>
              <a:round/>
              <a:headEnd/>
              <a:tailEnd/>
            </a:ln>
          </p:spPr>
          <p:txBody>
            <a:bodyPr/>
            <a:lstStyle/>
            <a:p>
              <a:endParaRPr lang="en-US"/>
            </a:p>
          </p:txBody>
        </p:sp>
        <p:sp>
          <p:nvSpPr>
            <p:cNvPr id="16408" name="Freeform 22"/>
            <p:cNvSpPr>
              <a:spLocks/>
            </p:cNvSpPr>
            <p:nvPr/>
          </p:nvSpPr>
          <p:spPr bwMode="auto">
            <a:xfrm>
              <a:off x="1890" y="3750"/>
              <a:ext cx="21" cy="23"/>
            </a:xfrm>
            <a:custGeom>
              <a:avLst/>
              <a:gdLst>
                <a:gd name="T0" fmla="*/ 0 w 21"/>
                <a:gd name="T1" fmla="*/ 0 h 23"/>
                <a:gd name="T2" fmla="*/ 5 w 21"/>
                <a:gd name="T3" fmla="*/ 0 h 23"/>
                <a:gd name="T4" fmla="*/ 5 w 21"/>
                <a:gd name="T5" fmla="*/ 13 h 23"/>
                <a:gd name="T6" fmla="*/ 7 w 21"/>
                <a:gd name="T7" fmla="*/ 16 h 23"/>
                <a:gd name="T8" fmla="*/ 7 w 21"/>
                <a:gd name="T9" fmla="*/ 17 h 23"/>
                <a:gd name="T10" fmla="*/ 10 w 21"/>
                <a:gd name="T11" fmla="*/ 19 h 23"/>
                <a:gd name="T12" fmla="*/ 12 w 21"/>
                <a:gd name="T13" fmla="*/ 17 h 23"/>
                <a:gd name="T14" fmla="*/ 14 w 21"/>
                <a:gd name="T15" fmla="*/ 16 h 23"/>
                <a:gd name="T16" fmla="*/ 15 w 21"/>
                <a:gd name="T17" fmla="*/ 12 h 23"/>
                <a:gd name="T18" fmla="*/ 15 w 21"/>
                <a:gd name="T19" fmla="*/ 0 h 23"/>
                <a:gd name="T20" fmla="*/ 21 w 21"/>
                <a:gd name="T21" fmla="*/ 0 h 23"/>
                <a:gd name="T22" fmla="*/ 21 w 21"/>
                <a:gd name="T23" fmla="*/ 23 h 23"/>
                <a:gd name="T24" fmla="*/ 15 w 21"/>
                <a:gd name="T25" fmla="*/ 23 h 23"/>
                <a:gd name="T26" fmla="*/ 15 w 21"/>
                <a:gd name="T27" fmla="*/ 20 h 23"/>
                <a:gd name="T28" fmla="*/ 12 w 21"/>
                <a:gd name="T29" fmla="*/ 22 h 23"/>
                <a:gd name="T30" fmla="*/ 11 w 21"/>
                <a:gd name="T31" fmla="*/ 23 h 23"/>
                <a:gd name="T32" fmla="*/ 4 w 21"/>
                <a:gd name="T33" fmla="*/ 23 h 23"/>
                <a:gd name="T34" fmla="*/ 1 w 21"/>
                <a:gd name="T35" fmla="*/ 20 h 23"/>
                <a:gd name="T36" fmla="*/ 0 w 21"/>
                <a:gd name="T37" fmla="*/ 17 h 23"/>
                <a:gd name="T38" fmla="*/ 0 w 21"/>
                <a:gd name="T39" fmla="*/ 0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23">
                  <a:moveTo>
                    <a:pt x="0" y="0"/>
                  </a:moveTo>
                  <a:lnTo>
                    <a:pt x="5" y="0"/>
                  </a:lnTo>
                  <a:lnTo>
                    <a:pt x="5" y="13"/>
                  </a:lnTo>
                  <a:lnTo>
                    <a:pt x="7" y="16"/>
                  </a:lnTo>
                  <a:lnTo>
                    <a:pt x="7" y="17"/>
                  </a:lnTo>
                  <a:lnTo>
                    <a:pt x="10" y="19"/>
                  </a:lnTo>
                  <a:lnTo>
                    <a:pt x="12" y="17"/>
                  </a:lnTo>
                  <a:lnTo>
                    <a:pt x="14" y="16"/>
                  </a:lnTo>
                  <a:lnTo>
                    <a:pt x="15" y="12"/>
                  </a:lnTo>
                  <a:lnTo>
                    <a:pt x="15" y="0"/>
                  </a:lnTo>
                  <a:lnTo>
                    <a:pt x="21" y="0"/>
                  </a:lnTo>
                  <a:lnTo>
                    <a:pt x="21" y="23"/>
                  </a:lnTo>
                  <a:lnTo>
                    <a:pt x="15" y="23"/>
                  </a:lnTo>
                  <a:lnTo>
                    <a:pt x="15" y="20"/>
                  </a:lnTo>
                  <a:lnTo>
                    <a:pt x="12" y="22"/>
                  </a:lnTo>
                  <a:lnTo>
                    <a:pt x="11" y="23"/>
                  </a:lnTo>
                  <a:lnTo>
                    <a:pt x="4" y="23"/>
                  </a:lnTo>
                  <a:lnTo>
                    <a:pt x="1" y="20"/>
                  </a:lnTo>
                  <a:lnTo>
                    <a:pt x="0" y="17"/>
                  </a:lnTo>
                  <a:lnTo>
                    <a:pt x="0" y="0"/>
                  </a:lnTo>
                  <a:close/>
                </a:path>
              </a:pathLst>
            </a:custGeom>
            <a:solidFill>
              <a:srgbClr val="7F0000"/>
            </a:solidFill>
            <a:ln w="0">
              <a:solidFill>
                <a:srgbClr val="7F0000"/>
              </a:solidFill>
              <a:prstDash val="solid"/>
              <a:round/>
              <a:headEnd/>
              <a:tailEnd/>
            </a:ln>
          </p:spPr>
          <p:txBody>
            <a:bodyPr/>
            <a:lstStyle/>
            <a:p>
              <a:endParaRPr lang="en-US"/>
            </a:p>
          </p:txBody>
        </p:sp>
        <p:sp>
          <p:nvSpPr>
            <p:cNvPr id="16409" name="Rectangle 23"/>
            <p:cNvSpPr>
              <a:spLocks noChangeArrowheads="1"/>
            </p:cNvSpPr>
            <p:nvPr/>
          </p:nvSpPr>
          <p:spPr bwMode="auto">
            <a:xfrm>
              <a:off x="1917" y="3742"/>
              <a:ext cx="5" cy="31"/>
            </a:xfrm>
            <a:prstGeom prst="rect">
              <a:avLst/>
            </a:prstGeom>
            <a:solidFill>
              <a:srgbClr val="7F0000"/>
            </a:solidFill>
            <a:ln w="0">
              <a:solidFill>
                <a:srgbClr val="7F0000"/>
              </a:solidFill>
              <a:miter lim="800000"/>
              <a:headEnd/>
              <a:tailEnd/>
            </a:ln>
          </p:spPr>
          <p:txBody>
            <a:bodyPr/>
            <a:lstStyle/>
            <a:p>
              <a:pPr eaLnBrk="0" hangingPunct="0"/>
              <a:endParaRPr lang="en-US"/>
            </a:p>
          </p:txBody>
        </p:sp>
        <p:sp>
          <p:nvSpPr>
            <p:cNvPr id="16410" name="Freeform 24"/>
            <p:cNvSpPr>
              <a:spLocks noEditPoints="1"/>
            </p:cNvSpPr>
            <p:nvPr/>
          </p:nvSpPr>
          <p:spPr bwMode="auto">
            <a:xfrm>
              <a:off x="1927" y="3749"/>
              <a:ext cx="22" cy="24"/>
            </a:xfrm>
            <a:custGeom>
              <a:avLst/>
              <a:gdLst>
                <a:gd name="T0" fmla="*/ 15 w 22"/>
                <a:gd name="T1" fmla="*/ 13 h 24"/>
                <a:gd name="T2" fmla="*/ 14 w 22"/>
                <a:gd name="T3" fmla="*/ 14 h 24"/>
                <a:gd name="T4" fmla="*/ 8 w 22"/>
                <a:gd name="T5" fmla="*/ 14 h 24"/>
                <a:gd name="T6" fmla="*/ 5 w 22"/>
                <a:gd name="T7" fmla="*/ 17 h 24"/>
                <a:gd name="T8" fmla="*/ 7 w 22"/>
                <a:gd name="T9" fmla="*/ 20 h 24"/>
                <a:gd name="T10" fmla="*/ 12 w 22"/>
                <a:gd name="T11" fmla="*/ 20 h 24"/>
                <a:gd name="T12" fmla="*/ 14 w 22"/>
                <a:gd name="T13" fmla="*/ 18 h 24"/>
                <a:gd name="T14" fmla="*/ 15 w 22"/>
                <a:gd name="T15" fmla="*/ 18 h 24"/>
                <a:gd name="T16" fmla="*/ 15 w 22"/>
                <a:gd name="T17" fmla="*/ 13 h 24"/>
                <a:gd name="T18" fmla="*/ 8 w 22"/>
                <a:gd name="T19" fmla="*/ 0 h 24"/>
                <a:gd name="T20" fmla="*/ 14 w 22"/>
                <a:gd name="T21" fmla="*/ 0 h 24"/>
                <a:gd name="T22" fmla="*/ 20 w 22"/>
                <a:gd name="T23" fmla="*/ 3 h 24"/>
                <a:gd name="T24" fmla="*/ 21 w 22"/>
                <a:gd name="T25" fmla="*/ 4 h 24"/>
                <a:gd name="T26" fmla="*/ 21 w 22"/>
                <a:gd name="T27" fmla="*/ 21 h 24"/>
                <a:gd name="T28" fmla="*/ 22 w 22"/>
                <a:gd name="T29" fmla="*/ 24 h 24"/>
                <a:gd name="T30" fmla="*/ 15 w 22"/>
                <a:gd name="T31" fmla="*/ 24 h 24"/>
                <a:gd name="T32" fmla="*/ 15 w 22"/>
                <a:gd name="T33" fmla="*/ 21 h 24"/>
                <a:gd name="T34" fmla="*/ 12 w 22"/>
                <a:gd name="T35" fmla="*/ 24 h 24"/>
                <a:gd name="T36" fmla="*/ 4 w 22"/>
                <a:gd name="T37" fmla="*/ 24 h 24"/>
                <a:gd name="T38" fmla="*/ 3 w 22"/>
                <a:gd name="T39" fmla="*/ 23 h 24"/>
                <a:gd name="T40" fmla="*/ 0 w 22"/>
                <a:gd name="T41" fmla="*/ 21 h 24"/>
                <a:gd name="T42" fmla="*/ 0 w 22"/>
                <a:gd name="T43" fmla="*/ 15 h 24"/>
                <a:gd name="T44" fmla="*/ 1 w 22"/>
                <a:gd name="T45" fmla="*/ 13 h 24"/>
                <a:gd name="T46" fmla="*/ 3 w 22"/>
                <a:gd name="T47" fmla="*/ 13 h 24"/>
                <a:gd name="T48" fmla="*/ 5 w 22"/>
                <a:gd name="T49" fmla="*/ 11 h 24"/>
                <a:gd name="T50" fmla="*/ 7 w 22"/>
                <a:gd name="T51" fmla="*/ 11 h 24"/>
                <a:gd name="T52" fmla="*/ 10 w 22"/>
                <a:gd name="T53" fmla="*/ 10 h 24"/>
                <a:gd name="T54" fmla="*/ 12 w 22"/>
                <a:gd name="T55" fmla="*/ 10 h 24"/>
                <a:gd name="T56" fmla="*/ 15 w 22"/>
                <a:gd name="T57" fmla="*/ 7 h 24"/>
                <a:gd name="T58" fmla="*/ 12 w 22"/>
                <a:gd name="T59" fmla="*/ 4 h 24"/>
                <a:gd name="T60" fmla="*/ 11 w 22"/>
                <a:gd name="T61" fmla="*/ 4 h 24"/>
                <a:gd name="T62" fmla="*/ 8 w 22"/>
                <a:gd name="T63" fmla="*/ 5 h 24"/>
                <a:gd name="T64" fmla="*/ 7 w 22"/>
                <a:gd name="T65" fmla="*/ 5 h 24"/>
                <a:gd name="T66" fmla="*/ 7 w 22"/>
                <a:gd name="T67" fmla="*/ 8 h 24"/>
                <a:gd name="T68" fmla="*/ 0 w 22"/>
                <a:gd name="T69" fmla="*/ 8 h 24"/>
                <a:gd name="T70" fmla="*/ 3 w 22"/>
                <a:gd name="T71" fmla="*/ 3 h 24"/>
                <a:gd name="T72" fmla="*/ 8 w 22"/>
                <a:gd name="T73" fmla="*/ 0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4">
                  <a:moveTo>
                    <a:pt x="15" y="13"/>
                  </a:moveTo>
                  <a:lnTo>
                    <a:pt x="14" y="14"/>
                  </a:lnTo>
                  <a:lnTo>
                    <a:pt x="8" y="14"/>
                  </a:lnTo>
                  <a:lnTo>
                    <a:pt x="5" y="17"/>
                  </a:lnTo>
                  <a:lnTo>
                    <a:pt x="7" y="20"/>
                  </a:lnTo>
                  <a:lnTo>
                    <a:pt x="12" y="20"/>
                  </a:lnTo>
                  <a:lnTo>
                    <a:pt x="14" y="18"/>
                  </a:lnTo>
                  <a:lnTo>
                    <a:pt x="15" y="18"/>
                  </a:lnTo>
                  <a:lnTo>
                    <a:pt x="15" y="13"/>
                  </a:lnTo>
                  <a:close/>
                  <a:moveTo>
                    <a:pt x="8" y="0"/>
                  </a:moveTo>
                  <a:lnTo>
                    <a:pt x="14" y="0"/>
                  </a:lnTo>
                  <a:lnTo>
                    <a:pt x="20" y="3"/>
                  </a:lnTo>
                  <a:lnTo>
                    <a:pt x="21" y="4"/>
                  </a:lnTo>
                  <a:lnTo>
                    <a:pt x="21" y="21"/>
                  </a:lnTo>
                  <a:lnTo>
                    <a:pt x="22" y="24"/>
                  </a:lnTo>
                  <a:lnTo>
                    <a:pt x="15" y="24"/>
                  </a:lnTo>
                  <a:lnTo>
                    <a:pt x="15" y="21"/>
                  </a:lnTo>
                  <a:lnTo>
                    <a:pt x="12" y="24"/>
                  </a:lnTo>
                  <a:lnTo>
                    <a:pt x="4" y="24"/>
                  </a:lnTo>
                  <a:lnTo>
                    <a:pt x="3" y="23"/>
                  </a:lnTo>
                  <a:lnTo>
                    <a:pt x="0" y="21"/>
                  </a:lnTo>
                  <a:lnTo>
                    <a:pt x="0" y="15"/>
                  </a:lnTo>
                  <a:lnTo>
                    <a:pt x="1" y="13"/>
                  </a:lnTo>
                  <a:lnTo>
                    <a:pt x="3" y="13"/>
                  </a:lnTo>
                  <a:lnTo>
                    <a:pt x="5" y="11"/>
                  </a:lnTo>
                  <a:lnTo>
                    <a:pt x="7" y="11"/>
                  </a:lnTo>
                  <a:lnTo>
                    <a:pt x="10" y="10"/>
                  </a:lnTo>
                  <a:lnTo>
                    <a:pt x="12" y="10"/>
                  </a:lnTo>
                  <a:lnTo>
                    <a:pt x="15" y="7"/>
                  </a:lnTo>
                  <a:lnTo>
                    <a:pt x="12" y="4"/>
                  </a:lnTo>
                  <a:lnTo>
                    <a:pt x="11" y="4"/>
                  </a:lnTo>
                  <a:lnTo>
                    <a:pt x="8" y="5"/>
                  </a:lnTo>
                  <a:lnTo>
                    <a:pt x="7" y="5"/>
                  </a:lnTo>
                  <a:lnTo>
                    <a:pt x="7" y="8"/>
                  </a:lnTo>
                  <a:lnTo>
                    <a:pt x="0" y="8"/>
                  </a:lnTo>
                  <a:lnTo>
                    <a:pt x="3" y="3"/>
                  </a:lnTo>
                  <a:lnTo>
                    <a:pt x="8" y="0"/>
                  </a:lnTo>
                  <a:close/>
                </a:path>
              </a:pathLst>
            </a:custGeom>
            <a:solidFill>
              <a:srgbClr val="7F0000"/>
            </a:solidFill>
            <a:ln w="0">
              <a:solidFill>
                <a:srgbClr val="7F0000"/>
              </a:solidFill>
              <a:prstDash val="solid"/>
              <a:round/>
              <a:headEnd/>
              <a:tailEnd/>
            </a:ln>
          </p:spPr>
          <p:txBody>
            <a:bodyPr/>
            <a:lstStyle/>
            <a:p>
              <a:endParaRPr lang="en-US"/>
            </a:p>
          </p:txBody>
        </p:sp>
        <p:sp>
          <p:nvSpPr>
            <p:cNvPr id="16411" name="Freeform 25"/>
            <p:cNvSpPr>
              <a:spLocks/>
            </p:cNvSpPr>
            <p:nvPr/>
          </p:nvSpPr>
          <p:spPr bwMode="auto">
            <a:xfrm>
              <a:off x="1954" y="3749"/>
              <a:ext cx="14" cy="24"/>
            </a:xfrm>
            <a:custGeom>
              <a:avLst/>
              <a:gdLst>
                <a:gd name="T0" fmla="*/ 13 w 14"/>
                <a:gd name="T1" fmla="*/ 0 h 24"/>
                <a:gd name="T2" fmla="*/ 14 w 14"/>
                <a:gd name="T3" fmla="*/ 0 h 24"/>
                <a:gd name="T4" fmla="*/ 14 w 14"/>
                <a:gd name="T5" fmla="*/ 7 h 24"/>
                <a:gd name="T6" fmla="*/ 13 w 14"/>
                <a:gd name="T7" fmla="*/ 5 h 24"/>
                <a:gd name="T8" fmla="*/ 8 w 14"/>
                <a:gd name="T9" fmla="*/ 7 h 24"/>
                <a:gd name="T10" fmla="*/ 7 w 14"/>
                <a:gd name="T11" fmla="*/ 8 h 24"/>
                <a:gd name="T12" fmla="*/ 5 w 14"/>
                <a:gd name="T13" fmla="*/ 11 h 24"/>
                <a:gd name="T14" fmla="*/ 5 w 14"/>
                <a:gd name="T15" fmla="*/ 24 h 24"/>
                <a:gd name="T16" fmla="*/ 0 w 14"/>
                <a:gd name="T17" fmla="*/ 24 h 24"/>
                <a:gd name="T18" fmla="*/ 0 w 14"/>
                <a:gd name="T19" fmla="*/ 1 h 24"/>
                <a:gd name="T20" fmla="*/ 5 w 14"/>
                <a:gd name="T21" fmla="*/ 1 h 24"/>
                <a:gd name="T22" fmla="*/ 5 w 14"/>
                <a:gd name="T23" fmla="*/ 5 h 24"/>
                <a:gd name="T24" fmla="*/ 7 w 14"/>
                <a:gd name="T25" fmla="*/ 3 h 24"/>
                <a:gd name="T26" fmla="*/ 13 w 14"/>
                <a:gd name="T27" fmla="*/ 0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 h="24">
                  <a:moveTo>
                    <a:pt x="13" y="0"/>
                  </a:moveTo>
                  <a:lnTo>
                    <a:pt x="14" y="0"/>
                  </a:lnTo>
                  <a:lnTo>
                    <a:pt x="14" y="7"/>
                  </a:lnTo>
                  <a:lnTo>
                    <a:pt x="13" y="5"/>
                  </a:lnTo>
                  <a:lnTo>
                    <a:pt x="8" y="7"/>
                  </a:lnTo>
                  <a:lnTo>
                    <a:pt x="7" y="8"/>
                  </a:lnTo>
                  <a:lnTo>
                    <a:pt x="5" y="11"/>
                  </a:lnTo>
                  <a:lnTo>
                    <a:pt x="5" y="24"/>
                  </a:lnTo>
                  <a:lnTo>
                    <a:pt x="0" y="24"/>
                  </a:lnTo>
                  <a:lnTo>
                    <a:pt x="0" y="1"/>
                  </a:lnTo>
                  <a:lnTo>
                    <a:pt x="5" y="1"/>
                  </a:lnTo>
                  <a:lnTo>
                    <a:pt x="5" y="5"/>
                  </a:lnTo>
                  <a:lnTo>
                    <a:pt x="7" y="3"/>
                  </a:lnTo>
                  <a:lnTo>
                    <a:pt x="13" y="0"/>
                  </a:lnTo>
                  <a:close/>
                </a:path>
              </a:pathLst>
            </a:custGeom>
            <a:solidFill>
              <a:srgbClr val="7F0000"/>
            </a:solidFill>
            <a:ln w="0">
              <a:solidFill>
                <a:srgbClr val="7F0000"/>
              </a:solidFill>
              <a:prstDash val="solid"/>
              <a:round/>
              <a:headEnd/>
              <a:tailEnd/>
            </a:ln>
          </p:spPr>
          <p:txBody>
            <a:bodyPr/>
            <a:lstStyle/>
            <a:p>
              <a:endParaRPr lang="en-US"/>
            </a:p>
          </p:txBody>
        </p:sp>
        <p:sp>
          <p:nvSpPr>
            <p:cNvPr id="16412" name="Freeform 26"/>
            <p:cNvSpPr>
              <a:spLocks/>
            </p:cNvSpPr>
            <p:nvPr/>
          </p:nvSpPr>
          <p:spPr bwMode="auto">
            <a:xfrm>
              <a:off x="1984" y="3742"/>
              <a:ext cx="35" cy="31"/>
            </a:xfrm>
            <a:custGeom>
              <a:avLst/>
              <a:gdLst>
                <a:gd name="T0" fmla="*/ 0 w 35"/>
                <a:gd name="T1" fmla="*/ 0 h 31"/>
                <a:gd name="T2" fmla="*/ 10 w 35"/>
                <a:gd name="T3" fmla="*/ 0 h 31"/>
                <a:gd name="T4" fmla="*/ 18 w 35"/>
                <a:gd name="T5" fmla="*/ 21 h 31"/>
                <a:gd name="T6" fmla="*/ 25 w 35"/>
                <a:gd name="T7" fmla="*/ 0 h 31"/>
                <a:gd name="T8" fmla="*/ 35 w 35"/>
                <a:gd name="T9" fmla="*/ 0 h 31"/>
                <a:gd name="T10" fmla="*/ 35 w 35"/>
                <a:gd name="T11" fmla="*/ 31 h 31"/>
                <a:gd name="T12" fmla="*/ 28 w 35"/>
                <a:gd name="T13" fmla="*/ 31 h 31"/>
                <a:gd name="T14" fmla="*/ 28 w 35"/>
                <a:gd name="T15" fmla="*/ 8 h 31"/>
                <a:gd name="T16" fmla="*/ 20 w 35"/>
                <a:gd name="T17" fmla="*/ 31 h 31"/>
                <a:gd name="T18" fmla="*/ 15 w 35"/>
                <a:gd name="T19" fmla="*/ 31 h 31"/>
                <a:gd name="T20" fmla="*/ 7 w 35"/>
                <a:gd name="T21" fmla="*/ 8 h 31"/>
                <a:gd name="T22" fmla="*/ 7 w 35"/>
                <a:gd name="T23" fmla="*/ 31 h 31"/>
                <a:gd name="T24" fmla="*/ 0 w 35"/>
                <a:gd name="T25" fmla="*/ 31 h 31"/>
                <a:gd name="T26" fmla="*/ 0 w 35"/>
                <a:gd name="T27" fmla="*/ 0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1">
                  <a:moveTo>
                    <a:pt x="0" y="0"/>
                  </a:moveTo>
                  <a:lnTo>
                    <a:pt x="10" y="0"/>
                  </a:lnTo>
                  <a:lnTo>
                    <a:pt x="18" y="21"/>
                  </a:lnTo>
                  <a:lnTo>
                    <a:pt x="25" y="0"/>
                  </a:lnTo>
                  <a:lnTo>
                    <a:pt x="35" y="0"/>
                  </a:lnTo>
                  <a:lnTo>
                    <a:pt x="35" y="31"/>
                  </a:lnTo>
                  <a:lnTo>
                    <a:pt x="28" y="31"/>
                  </a:lnTo>
                  <a:lnTo>
                    <a:pt x="28" y="8"/>
                  </a:lnTo>
                  <a:lnTo>
                    <a:pt x="20" y="31"/>
                  </a:lnTo>
                  <a:lnTo>
                    <a:pt x="15" y="31"/>
                  </a:lnTo>
                  <a:lnTo>
                    <a:pt x="7" y="8"/>
                  </a:lnTo>
                  <a:lnTo>
                    <a:pt x="7" y="31"/>
                  </a:lnTo>
                  <a:lnTo>
                    <a:pt x="0" y="31"/>
                  </a:lnTo>
                  <a:lnTo>
                    <a:pt x="0" y="0"/>
                  </a:lnTo>
                  <a:close/>
                </a:path>
              </a:pathLst>
            </a:custGeom>
            <a:solidFill>
              <a:srgbClr val="7F0000"/>
            </a:solidFill>
            <a:ln w="0">
              <a:solidFill>
                <a:srgbClr val="7F0000"/>
              </a:solidFill>
              <a:prstDash val="solid"/>
              <a:round/>
              <a:headEnd/>
              <a:tailEnd/>
            </a:ln>
          </p:spPr>
          <p:txBody>
            <a:bodyPr/>
            <a:lstStyle/>
            <a:p>
              <a:endParaRPr lang="en-US"/>
            </a:p>
          </p:txBody>
        </p:sp>
        <p:sp>
          <p:nvSpPr>
            <p:cNvPr id="16413" name="Freeform 27"/>
            <p:cNvSpPr>
              <a:spLocks noEditPoints="1"/>
            </p:cNvSpPr>
            <p:nvPr/>
          </p:nvSpPr>
          <p:spPr bwMode="auto">
            <a:xfrm>
              <a:off x="2024" y="3749"/>
              <a:ext cx="24" cy="24"/>
            </a:xfrm>
            <a:custGeom>
              <a:avLst/>
              <a:gdLst>
                <a:gd name="T0" fmla="*/ 8 w 24"/>
                <a:gd name="T1" fmla="*/ 5 h 24"/>
                <a:gd name="T2" fmla="*/ 7 w 24"/>
                <a:gd name="T3" fmla="*/ 7 h 24"/>
                <a:gd name="T4" fmla="*/ 5 w 24"/>
                <a:gd name="T5" fmla="*/ 10 h 24"/>
                <a:gd name="T6" fmla="*/ 5 w 24"/>
                <a:gd name="T7" fmla="*/ 13 h 24"/>
                <a:gd name="T8" fmla="*/ 7 w 24"/>
                <a:gd name="T9" fmla="*/ 15 h 24"/>
                <a:gd name="T10" fmla="*/ 7 w 24"/>
                <a:gd name="T11" fmla="*/ 17 h 24"/>
                <a:gd name="T12" fmla="*/ 8 w 24"/>
                <a:gd name="T13" fmla="*/ 20 h 24"/>
                <a:gd name="T14" fmla="*/ 14 w 24"/>
                <a:gd name="T15" fmla="*/ 20 h 24"/>
                <a:gd name="T16" fmla="*/ 15 w 24"/>
                <a:gd name="T17" fmla="*/ 17 h 24"/>
                <a:gd name="T18" fmla="*/ 17 w 24"/>
                <a:gd name="T19" fmla="*/ 15 h 24"/>
                <a:gd name="T20" fmla="*/ 17 w 24"/>
                <a:gd name="T21" fmla="*/ 8 h 24"/>
                <a:gd name="T22" fmla="*/ 14 w 24"/>
                <a:gd name="T23" fmla="*/ 5 h 24"/>
                <a:gd name="T24" fmla="*/ 8 w 24"/>
                <a:gd name="T25" fmla="*/ 5 h 24"/>
                <a:gd name="T26" fmla="*/ 11 w 24"/>
                <a:gd name="T27" fmla="*/ 0 h 24"/>
                <a:gd name="T28" fmla="*/ 17 w 24"/>
                <a:gd name="T29" fmla="*/ 1 h 24"/>
                <a:gd name="T30" fmla="*/ 22 w 24"/>
                <a:gd name="T31" fmla="*/ 7 h 24"/>
                <a:gd name="T32" fmla="*/ 24 w 24"/>
                <a:gd name="T33" fmla="*/ 13 h 24"/>
                <a:gd name="T34" fmla="*/ 22 w 24"/>
                <a:gd name="T35" fmla="*/ 17 h 24"/>
                <a:gd name="T36" fmla="*/ 21 w 24"/>
                <a:gd name="T37" fmla="*/ 20 h 24"/>
                <a:gd name="T38" fmla="*/ 18 w 24"/>
                <a:gd name="T39" fmla="*/ 23 h 24"/>
                <a:gd name="T40" fmla="*/ 15 w 24"/>
                <a:gd name="T41" fmla="*/ 24 h 24"/>
                <a:gd name="T42" fmla="*/ 7 w 24"/>
                <a:gd name="T43" fmla="*/ 24 h 24"/>
                <a:gd name="T44" fmla="*/ 2 w 24"/>
                <a:gd name="T45" fmla="*/ 21 h 24"/>
                <a:gd name="T46" fmla="*/ 0 w 24"/>
                <a:gd name="T47" fmla="*/ 13 h 24"/>
                <a:gd name="T48" fmla="*/ 0 w 24"/>
                <a:gd name="T49" fmla="*/ 7 h 24"/>
                <a:gd name="T50" fmla="*/ 2 w 24"/>
                <a:gd name="T51" fmla="*/ 4 h 24"/>
                <a:gd name="T52" fmla="*/ 7 w 24"/>
                <a:gd name="T53" fmla="*/ 1 h 24"/>
                <a:gd name="T54" fmla="*/ 11 w 24"/>
                <a:gd name="T55" fmla="*/ 0 h 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 h="24">
                  <a:moveTo>
                    <a:pt x="8" y="5"/>
                  </a:moveTo>
                  <a:lnTo>
                    <a:pt x="7" y="7"/>
                  </a:lnTo>
                  <a:lnTo>
                    <a:pt x="5" y="10"/>
                  </a:lnTo>
                  <a:lnTo>
                    <a:pt x="5" y="13"/>
                  </a:lnTo>
                  <a:lnTo>
                    <a:pt x="7" y="15"/>
                  </a:lnTo>
                  <a:lnTo>
                    <a:pt x="7" y="17"/>
                  </a:lnTo>
                  <a:lnTo>
                    <a:pt x="8" y="20"/>
                  </a:lnTo>
                  <a:lnTo>
                    <a:pt x="14" y="20"/>
                  </a:lnTo>
                  <a:lnTo>
                    <a:pt x="15" y="17"/>
                  </a:lnTo>
                  <a:lnTo>
                    <a:pt x="17" y="15"/>
                  </a:lnTo>
                  <a:lnTo>
                    <a:pt x="17" y="8"/>
                  </a:lnTo>
                  <a:lnTo>
                    <a:pt x="14" y="5"/>
                  </a:lnTo>
                  <a:lnTo>
                    <a:pt x="8" y="5"/>
                  </a:lnTo>
                  <a:close/>
                  <a:moveTo>
                    <a:pt x="11" y="0"/>
                  </a:moveTo>
                  <a:lnTo>
                    <a:pt x="17" y="1"/>
                  </a:lnTo>
                  <a:lnTo>
                    <a:pt x="22" y="7"/>
                  </a:lnTo>
                  <a:lnTo>
                    <a:pt x="24" y="13"/>
                  </a:lnTo>
                  <a:lnTo>
                    <a:pt x="22" y="17"/>
                  </a:lnTo>
                  <a:lnTo>
                    <a:pt x="21" y="20"/>
                  </a:lnTo>
                  <a:lnTo>
                    <a:pt x="18" y="23"/>
                  </a:lnTo>
                  <a:lnTo>
                    <a:pt x="15" y="24"/>
                  </a:lnTo>
                  <a:lnTo>
                    <a:pt x="7" y="24"/>
                  </a:lnTo>
                  <a:lnTo>
                    <a:pt x="2" y="21"/>
                  </a:lnTo>
                  <a:lnTo>
                    <a:pt x="0" y="13"/>
                  </a:lnTo>
                  <a:lnTo>
                    <a:pt x="0" y="7"/>
                  </a:lnTo>
                  <a:lnTo>
                    <a:pt x="2" y="4"/>
                  </a:lnTo>
                  <a:lnTo>
                    <a:pt x="7" y="1"/>
                  </a:lnTo>
                  <a:lnTo>
                    <a:pt x="11" y="0"/>
                  </a:lnTo>
                  <a:close/>
                </a:path>
              </a:pathLst>
            </a:custGeom>
            <a:solidFill>
              <a:srgbClr val="7F0000"/>
            </a:solidFill>
            <a:ln w="0">
              <a:solidFill>
                <a:srgbClr val="7F0000"/>
              </a:solidFill>
              <a:prstDash val="solid"/>
              <a:round/>
              <a:headEnd/>
              <a:tailEnd/>
            </a:ln>
          </p:spPr>
          <p:txBody>
            <a:bodyPr/>
            <a:lstStyle/>
            <a:p>
              <a:endParaRPr lang="en-US"/>
            </a:p>
          </p:txBody>
        </p:sp>
        <p:sp>
          <p:nvSpPr>
            <p:cNvPr id="16414" name="Freeform 28"/>
            <p:cNvSpPr>
              <a:spLocks noEditPoints="1"/>
            </p:cNvSpPr>
            <p:nvPr/>
          </p:nvSpPr>
          <p:spPr bwMode="auto">
            <a:xfrm>
              <a:off x="2051" y="3742"/>
              <a:ext cx="24" cy="31"/>
            </a:xfrm>
            <a:custGeom>
              <a:avLst/>
              <a:gdLst>
                <a:gd name="T0" fmla="*/ 10 w 24"/>
                <a:gd name="T1" fmla="*/ 12 h 31"/>
                <a:gd name="T2" fmla="*/ 7 w 24"/>
                <a:gd name="T3" fmla="*/ 14 h 31"/>
                <a:gd name="T4" fmla="*/ 7 w 24"/>
                <a:gd name="T5" fmla="*/ 24 h 31"/>
                <a:gd name="T6" fmla="*/ 8 w 24"/>
                <a:gd name="T7" fmla="*/ 27 h 31"/>
                <a:gd name="T8" fmla="*/ 14 w 24"/>
                <a:gd name="T9" fmla="*/ 27 h 31"/>
                <a:gd name="T10" fmla="*/ 15 w 24"/>
                <a:gd name="T11" fmla="*/ 24 h 31"/>
                <a:gd name="T12" fmla="*/ 17 w 24"/>
                <a:gd name="T13" fmla="*/ 22 h 31"/>
                <a:gd name="T14" fmla="*/ 17 w 24"/>
                <a:gd name="T15" fmla="*/ 17 h 31"/>
                <a:gd name="T16" fmla="*/ 15 w 24"/>
                <a:gd name="T17" fmla="*/ 14 h 31"/>
                <a:gd name="T18" fmla="*/ 14 w 24"/>
                <a:gd name="T19" fmla="*/ 12 h 31"/>
                <a:gd name="T20" fmla="*/ 10 w 24"/>
                <a:gd name="T21" fmla="*/ 12 h 31"/>
                <a:gd name="T22" fmla="*/ 17 w 24"/>
                <a:gd name="T23" fmla="*/ 0 h 31"/>
                <a:gd name="T24" fmla="*/ 24 w 24"/>
                <a:gd name="T25" fmla="*/ 0 h 31"/>
                <a:gd name="T26" fmla="*/ 24 w 24"/>
                <a:gd name="T27" fmla="*/ 31 h 31"/>
                <a:gd name="T28" fmla="*/ 17 w 24"/>
                <a:gd name="T29" fmla="*/ 31 h 31"/>
                <a:gd name="T30" fmla="*/ 17 w 24"/>
                <a:gd name="T31" fmla="*/ 28 h 31"/>
                <a:gd name="T32" fmla="*/ 15 w 24"/>
                <a:gd name="T33" fmla="*/ 30 h 31"/>
                <a:gd name="T34" fmla="*/ 12 w 24"/>
                <a:gd name="T35" fmla="*/ 31 h 31"/>
                <a:gd name="T36" fmla="*/ 7 w 24"/>
                <a:gd name="T37" fmla="*/ 31 h 31"/>
                <a:gd name="T38" fmla="*/ 4 w 24"/>
                <a:gd name="T39" fmla="*/ 30 h 31"/>
                <a:gd name="T40" fmla="*/ 1 w 24"/>
                <a:gd name="T41" fmla="*/ 27 h 31"/>
                <a:gd name="T42" fmla="*/ 0 w 24"/>
                <a:gd name="T43" fmla="*/ 22 h 31"/>
                <a:gd name="T44" fmla="*/ 0 w 24"/>
                <a:gd name="T45" fmla="*/ 15 h 31"/>
                <a:gd name="T46" fmla="*/ 1 w 24"/>
                <a:gd name="T47" fmla="*/ 12 h 31"/>
                <a:gd name="T48" fmla="*/ 4 w 24"/>
                <a:gd name="T49" fmla="*/ 10 h 31"/>
                <a:gd name="T50" fmla="*/ 10 w 24"/>
                <a:gd name="T51" fmla="*/ 7 h 31"/>
                <a:gd name="T52" fmla="*/ 12 w 24"/>
                <a:gd name="T53" fmla="*/ 8 h 31"/>
                <a:gd name="T54" fmla="*/ 15 w 24"/>
                <a:gd name="T55" fmla="*/ 8 h 31"/>
                <a:gd name="T56" fmla="*/ 17 w 24"/>
                <a:gd name="T57" fmla="*/ 11 h 31"/>
                <a:gd name="T58" fmla="*/ 17 w 24"/>
                <a:gd name="T59" fmla="*/ 0 h 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 h="31">
                  <a:moveTo>
                    <a:pt x="10" y="12"/>
                  </a:moveTo>
                  <a:lnTo>
                    <a:pt x="7" y="14"/>
                  </a:lnTo>
                  <a:lnTo>
                    <a:pt x="7" y="24"/>
                  </a:lnTo>
                  <a:lnTo>
                    <a:pt x="8" y="27"/>
                  </a:lnTo>
                  <a:lnTo>
                    <a:pt x="14" y="27"/>
                  </a:lnTo>
                  <a:lnTo>
                    <a:pt x="15" y="24"/>
                  </a:lnTo>
                  <a:lnTo>
                    <a:pt x="17" y="22"/>
                  </a:lnTo>
                  <a:lnTo>
                    <a:pt x="17" y="17"/>
                  </a:lnTo>
                  <a:lnTo>
                    <a:pt x="15" y="14"/>
                  </a:lnTo>
                  <a:lnTo>
                    <a:pt x="14" y="12"/>
                  </a:lnTo>
                  <a:lnTo>
                    <a:pt x="10" y="12"/>
                  </a:lnTo>
                  <a:close/>
                  <a:moveTo>
                    <a:pt x="17" y="0"/>
                  </a:moveTo>
                  <a:lnTo>
                    <a:pt x="24" y="0"/>
                  </a:lnTo>
                  <a:lnTo>
                    <a:pt x="24" y="31"/>
                  </a:lnTo>
                  <a:lnTo>
                    <a:pt x="17" y="31"/>
                  </a:lnTo>
                  <a:lnTo>
                    <a:pt x="17" y="28"/>
                  </a:lnTo>
                  <a:lnTo>
                    <a:pt x="15" y="30"/>
                  </a:lnTo>
                  <a:lnTo>
                    <a:pt x="12" y="31"/>
                  </a:lnTo>
                  <a:lnTo>
                    <a:pt x="7" y="31"/>
                  </a:lnTo>
                  <a:lnTo>
                    <a:pt x="4" y="30"/>
                  </a:lnTo>
                  <a:lnTo>
                    <a:pt x="1" y="27"/>
                  </a:lnTo>
                  <a:lnTo>
                    <a:pt x="0" y="22"/>
                  </a:lnTo>
                  <a:lnTo>
                    <a:pt x="0" y="15"/>
                  </a:lnTo>
                  <a:lnTo>
                    <a:pt x="1" y="12"/>
                  </a:lnTo>
                  <a:lnTo>
                    <a:pt x="4" y="10"/>
                  </a:lnTo>
                  <a:lnTo>
                    <a:pt x="10" y="7"/>
                  </a:lnTo>
                  <a:lnTo>
                    <a:pt x="12" y="8"/>
                  </a:lnTo>
                  <a:lnTo>
                    <a:pt x="15" y="8"/>
                  </a:lnTo>
                  <a:lnTo>
                    <a:pt x="17" y="11"/>
                  </a:lnTo>
                  <a:lnTo>
                    <a:pt x="17" y="0"/>
                  </a:lnTo>
                  <a:close/>
                </a:path>
              </a:pathLst>
            </a:custGeom>
            <a:solidFill>
              <a:srgbClr val="7F0000"/>
            </a:solidFill>
            <a:ln w="0">
              <a:solidFill>
                <a:srgbClr val="7F0000"/>
              </a:solidFill>
              <a:prstDash val="solid"/>
              <a:round/>
              <a:headEnd/>
              <a:tailEnd/>
            </a:ln>
          </p:spPr>
          <p:txBody>
            <a:bodyPr/>
            <a:lstStyle/>
            <a:p>
              <a:endParaRPr lang="en-US"/>
            </a:p>
          </p:txBody>
        </p:sp>
        <p:sp>
          <p:nvSpPr>
            <p:cNvPr id="16415" name="Freeform 29"/>
            <p:cNvSpPr>
              <a:spLocks noEditPoints="1"/>
            </p:cNvSpPr>
            <p:nvPr/>
          </p:nvSpPr>
          <p:spPr bwMode="auto">
            <a:xfrm>
              <a:off x="2078" y="3749"/>
              <a:ext cx="24" cy="24"/>
            </a:xfrm>
            <a:custGeom>
              <a:avLst/>
              <a:gdLst>
                <a:gd name="T0" fmla="*/ 10 w 24"/>
                <a:gd name="T1" fmla="*/ 5 h 24"/>
                <a:gd name="T2" fmla="*/ 7 w 24"/>
                <a:gd name="T3" fmla="*/ 8 h 24"/>
                <a:gd name="T4" fmla="*/ 7 w 24"/>
                <a:gd name="T5" fmla="*/ 10 h 24"/>
                <a:gd name="T6" fmla="*/ 17 w 24"/>
                <a:gd name="T7" fmla="*/ 10 h 24"/>
                <a:gd name="T8" fmla="*/ 17 w 24"/>
                <a:gd name="T9" fmla="*/ 8 h 24"/>
                <a:gd name="T10" fmla="*/ 14 w 24"/>
                <a:gd name="T11" fmla="*/ 5 h 24"/>
                <a:gd name="T12" fmla="*/ 10 w 24"/>
                <a:gd name="T13" fmla="*/ 5 h 24"/>
                <a:gd name="T14" fmla="*/ 12 w 24"/>
                <a:gd name="T15" fmla="*/ 0 h 24"/>
                <a:gd name="T16" fmla="*/ 17 w 24"/>
                <a:gd name="T17" fmla="*/ 1 h 24"/>
                <a:gd name="T18" fmla="*/ 20 w 24"/>
                <a:gd name="T19" fmla="*/ 3 h 24"/>
                <a:gd name="T20" fmla="*/ 22 w 24"/>
                <a:gd name="T21" fmla="*/ 5 h 24"/>
                <a:gd name="T22" fmla="*/ 24 w 24"/>
                <a:gd name="T23" fmla="*/ 10 h 24"/>
                <a:gd name="T24" fmla="*/ 24 w 24"/>
                <a:gd name="T25" fmla="*/ 14 h 24"/>
                <a:gd name="T26" fmla="*/ 7 w 24"/>
                <a:gd name="T27" fmla="*/ 14 h 24"/>
                <a:gd name="T28" fmla="*/ 7 w 24"/>
                <a:gd name="T29" fmla="*/ 17 h 24"/>
                <a:gd name="T30" fmla="*/ 10 w 24"/>
                <a:gd name="T31" fmla="*/ 20 h 24"/>
                <a:gd name="T32" fmla="*/ 14 w 24"/>
                <a:gd name="T33" fmla="*/ 20 h 24"/>
                <a:gd name="T34" fmla="*/ 17 w 24"/>
                <a:gd name="T35" fmla="*/ 18 h 24"/>
                <a:gd name="T36" fmla="*/ 17 w 24"/>
                <a:gd name="T37" fmla="*/ 17 h 24"/>
                <a:gd name="T38" fmla="*/ 22 w 24"/>
                <a:gd name="T39" fmla="*/ 17 h 24"/>
                <a:gd name="T40" fmla="*/ 21 w 24"/>
                <a:gd name="T41" fmla="*/ 20 h 24"/>
                <a:gd name="T42" fmla="*/ 18 w 24"/>
                <a:gd name="T43" fmla="*/ 23 h 24"/>
                <a:gd name="T44" fmla="*/ 15 w 24"/>
                <a:gd name="T45" fmla="*/ 24 h 24"/>
                <a:gd name="T46" fmla="*/ 8 w 24"/>
                <a:gd name="T47" fmla="*/ 24 h 24"/>
                <a:gd name="T48" fmla="*/ 4 w 24"/>
                <a:gd name="T49" fmla="*/ 23 h 24"/>
                <a:gd name="T50" fmla="*/ 1 w 24"/>
                <a:gd name="T51" fmla="*/ 17 h 24"/>
                <a:gd name="T52" fmla="*/ 0 w 24"/>
                <a:gd name="T53" fmla="*/ 13 h 24"/>
                <a:gd name="T54" fmla="*/ 1 w 24"/>
                <a:gd name="T55" fmla="*/ 8 h 24"/>
                <a:gd name="T56" fmla="*/ 2 w 24"/>
                <a:gd name="T57" fmla="*/ 5 h 24"/>
                <a:gd name="T58" fmla="*/ 5 w 24"/>
                <a:gd name="T59" fmla="*/ 3 h 24"/>
                <a:gd name="T60" fmla="*/ 8 w 24"/>
                <a:gd name="T61" fmla="*/ 1 h 24"/>
                <a:gd name="T62" fmla="*/ 12 w 24"/>
                <a:gd name="T63" fmla="*/ 0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 h="24">
                  <a:moveTo>
                    <a:pt x="10" y="5"/>
                  </a:moveTo>
                  <a:lnTo>
                    <a:pt x="7" y="8"/>
                  </a:lnTo>
                  <a:lnTo>
                    <a:pt x="7" y="10"/>
                  </a:lnTo>
                  <a:lnTo>
                    <a:pt x="17" y="10"/>
                  </a:lnTo>
                  <a:lnTo>
                    <a:pt x="17" y="8"/>
                  </a:lnTo>
                  <a:lnTo>
                    <a:pt x="14" y="5"/>
                  </a:lnTo>
                  <a:lnTo>
                    <a:pt x="10" y="5"/>
                  </a:lnTo>
                  <a:close/>
                  <a:moveTo>
                    <a:pt x="12" y="0"/>
                  </a:moveTo>
                  <a:lnTo>
                    <a:pt x="17" y="1"/>
                  </a:lnTo>
                  <a:lnTo>
                    <a:pt x="20" y="3"/>
                  </a:lnTo>
                  <a:lnTo>
                    <a:pt x="22" y="5"/>
                  </a:lnTo>
                  <a:lnTo>
                    <a:pt x="24" y="10"/>
                  </a:lnTo>
                  <a:lnTo>
                    <a:pt x="24" y="14"/>
                  </a:lnTo>
                  <a:lnTo>
                    <a:pt x="7" y="14"/>
                  </a:lnTo>
                  <a:lnTo>
                    <a:pt x="7" y="17"/>
                  </a:lnTo>
                  <a:lnTo>
                    <a:pt x="10" y="20"/>
                  </a:lnTo>
                  <a:lnTo>
                    <a:pt x="14" y="20"/>
                  </a:lnTo>
                  <a:lnTo>
                    <a:pt x="17" y="18"/>
                  </a:lnTo>
                  <a:lnTo>
                    <a:pt x="17" y="17"/>
                  </a:lnTo>
                  <a:lnTo>
                    <a:pt x="22" y="17"/>
                  </a:lnTo>
                  <a:lnTo>
                    <a:pt x="21" y="20"/>
                  </a:lnTo>
                  <a:lnTo>
                    <a:pt x="18" y="23"/>
                  </a:lnTo>
                  <a:lnTo>
                    <a:pt x="15" y="24"/>
                  </a:lnTo>
                  <a:lnTo>
                    <a:pt x="8" y="24"/>
                  </a:lnTo>
                  <a:lnTo>
                    <a:pt x="4" y="23"/>
                  </a:lnTo>
                  <a:lnTo>
                    <a:pt x="1" y="17"/>
                  </a:lnTo>
                  <a:lnTo>
                    <a:pt x="0" y="13"/>
                  </a:lnTo>
                  <a:lnTo>
                    <a:pt x="1" y="8"/>
                  </a:lnTo>
                  <a:lnTo>
                    <a:pt x="2" y="5"/>
                  </a:lnTo>
                  <a:lnTo>
                    <a:pt x="5" y="3"/>
                  </a:lnTo>
                  <a:lnTo>
                    <a:pt x="8" y="1"/>
                  </a:lnTo>
                  <a:lnTo>
                    <a:pt x="12" y="0"/>
                  </a:lnTo>
                  <a:close/>
                </a:path>
              </a:pathLst>
            </a:custGeom>
            <a:solidFill>
              <a:srgbClr val="7F0000"/>
            </a:solidFill>
            <a:ln w="0">
              <a:solidFill>
                <a:srgbClr val="7F0000"/>
              </a:solidFill>
              <a:prstDash val="solid"/>
              <a:round/>
              <a:headEnd/>
              <a:tailEnd/>
            </a:ln>
          </p:spPr>
          <p:txBody>
            <a:bodyPr/>
            <a:lstStyle/>
            <a:p>
              <a:endParaRPr lang="en-US"/>
            </a:p>
          </p:txBody>
        </p:sp>
        <p:sp>
          <p:nvSpPr>
            <p:cNvPr id="16416" name="Rectangle 30"/>
            <p:cNvSpPr>
              <a:spLocks noChangeArrowheads="1"/>
            </p:cNvSpPr>
            <p:nvPr/>
          </p:nvSpPr>
          <p:spPr bwMode="auto">
            <a:xfrm>
              <a:off x="2106" y="3742"/>
              <a:ext cx="6" cy="31"/>
            </a:xfrm>
            <a:prstGeom prst="rect">
              <a:avLst/>
            </a:prstGeom>
            <a:solidFill>
              <a:srgbClr val="7F0000"/>
            </a:solidFill>
            <a:ln w="0">
              <a:solidFill>
                <a:srgbClr val="7F0000"/>
              </a:solidFill>
              <a:miter lim="800000"/>
              <a:headEnd/>
              <a:tailEnd/>
            </a:ln>
          </p:spPr>
          <p:txBody>
            <a:bodyPr/>
            <a:lstStyle/>
            <a:p>
              <a:pPr eaLnBrk="0" hangingPunct="0"/>
              <a:endParaRPr lang="en-US"/>
            </a:p>
          </p:txBody>
        </p:sp>
        <p:sp>
          <p:nvSpPr>
            <p:cNvPr id="16417" name="Freeform 31"/>
            <p:cNvSpPr>
              <a:spLocks noEditPoints="1"/>
            </p:cNvSpPr>
            <p:nvPr/>
          </p:nvSpPr>
          <p:spPr bwMode="auto">
            <a:xfrm>
              <a:off x="2129" y="3749"/>
              <a:ext cx="24" cy="24"/>
            </a:xfrm>
            <a:custGeom>
              <a:avLst/>
              <a:gdLst>
                <a:gd name="T0" fmla="*/ 8 w 24"/>
                <a:gd name="T1" fmla="*/ 5 h 24"/>
                <a:gd name="T2" fmla="*/ 7 w 24"/>
                <a:gd name="T3" fmla="*/ 7 h 24"/>
                <a:gd name="T4" fmla="*/ 6 w 24"/>
                <a:gd name="T5" fmla="*/ 10 h 24"/>
                <a:gd name="T6" fmla="*/ 6 w 24"/>
                <a:gd name="T7" fmla="*/ 13 h 24"/>
                <a:gd name="T8" fmla="*/ 7 w 24"/>
                <a:gd name="T9" fmla="*/ 15 h 24"/>
                <a:gd name="T10" fmla="*/ 7 w 24"/>
                <a:gd name="T11" fmla="*/ 17 h 24"/>
                <a:gd name="T12" fmla="*/ 8 w 24"/>
                <a:gd name="T13" fmla="*/ 20 h 24"/>
                <a:gd name="T14" fmla="*/ 14 w 24"/>
                <a:gd name="T15" fmla="*/ 20 h 24"/>
                <a:gd name="T16" fmla="*/ 16 w 24"/>
                <a:gd name="T17" fmla="*/ 17 h 24"/>
                <a:gd name="T18" fmla="*/ 17 w 24"/>
                <a:gd name="T19" fmla="*/ 15 h 24"/>
                <a:gd name="T20" fmla="*/ 17 w 24"/>
                <a:gd name="T21" fmla="*/ 8 h 24"/>
                <a:gd name="T22" fmla="*/ 14 w 24"/>
                <a:gd name="T23" fmla="*/ 5 h 24"/>
                <a:gd name="T24" fmla="*/ 8 w 24"/>
                <a:gd name="T25" fmla="*/ 5 h 24"/>
                <a:gd name="T26" fmla="*/ 11 w 24"/>
                <a:gd name="T27" fmla="*/ 0 h 24"/>
                <a:gd name="T28" fmla="*/ 17 w 24"/>
                <a:gd name="T29" fmla="*/ 1 h 24"/>
                <a:gd name="T30" fmla="*/ 23 w 24"/>
                <a:gd name="T31" fmla="*/ 7 h 24"/>
                <a:gd name="T32" fmla="*/ 24 w 24"/>
                <a:gd name="T33" fmla="*/ 13 h 24"/>
                <a:gd name="T34" fmla="*/ 23 w 24"/>
                <a:gd name="T35" fmla="*/ 17 h 24"/>
                <a:gd name="T36" fmla="*/ 21 w 24"/>
                <a:gd name="T37" fmla="*/ 20 h 24"/>
                <a:gd name="T38" fmla="*/ 18 w 24"/>
                <a:gd name="T39" fmla="*/ 23 h 24"/>
                <a:gd name="T40" fmla="*/ 16 w 24"/>
                <a:gd name="T41" fmla="*/ 24 h 24"/>
                <a:gd name="T42" fmla="*/ 7 w 24"/>
                <a:gd name="T43" fmla="*/ 24 h 24"/>
                <a:gd name="T44" fmla="*/ 3 w 24"/>
                <a:gd name="T45" fmla="*/ 21 h 24"/>
                <a:gd name="T46" fmla="*/ 0 w 24"/>
                <a:gd name="T47" fmla="*/ 13 h 24"/>
                <a:gd name="T48" fmla="*/ 0 w 24"/>
                <a:gd name="T49" fmla="*/ 7 h 24"/>
                <a:gd name="T50" fmla="*/ 3 w 24"/>
                <a:gd name="T51" fmla="*/ 4 h 24"/>
                <a:gd name="T52" fmla="*/ 7 w 24"/>
                <a:gd name="T53" fmla="*/ 1 h 24"/>
                <a:gd name="T54" fmla="*/ 11 w 24"/>
                <a:gd name="T55" fmla="*/ 0 h 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 h="24">
                  <a:moveTo>
                    <a:pt x="8" y="5"/>
                  </a:moveTo>
                  <a:lnTo>
                    <a:pt x="7" y="7"/>
                  </a:lnTo>
                  <a:lnTo>
                    <a:pt x="6" y="10"/>
                  </a:lnTo>
                  <a:lnTo>
                    <a:pt x="6" y="13"/>
                  </a:lnTo>
                  <a:lnTo>
                    <a:pt x="7" y="15"/>
                  </a:lnTo>
                  <a:lnTo>
                    <a:pt x="7" y="17"/>
                  </a:lnTo>
                  <a:lnTo>
                    <a:pt x="8" y="20"/>
                  </a:lnTo>
                  <a:lnTo>
                    <a:pt x="14" y="20"/>
                  </a:lnTo>
                  <a:lnTo>
                    <a:pt x="16" y="17"/>
                  </a:lnTo>
                  <a:lnTo>
                    <a:pt x="17" y="15"/>
                  </a:lnTo>
                  <a:lnTo>
                    <a:pt x="17" y="8"/>
                  </a:lnTo>
                  <a:lnTo>
                    <a:pt x="14" y="5"/>
                  </a:lnTo>
                  <a:lnTo>
                    <a:pt x="8" y="5"/>
                  </a:lnTo>
                  <a:close/>
                  <a:moveTo>
                    <a:pt x="11" y="0"/>
                  </a:moveTo>
                  <a:lnTo>
                    <a:pt x="17" y="1"/>
                  </a:lnTo>
                  <a:lnTo>
                    <a:pt x="23" y="7"/>
                  </a:lnTo>
                  <a:lnTo>
                    <a:pt x="24" y="13"/>
                  </a:lnTo>
                  <a:lnTo>
                    <a:pt x="23" y="17"/>
                  </a:lnTo>
                  <a:lnTo>
                    <a:pt x="21" y="20"/>
                  </a:lnTo>
                  <a:lnTo>
                    <a:pt x="18" y="23"/>
                  </a:lnTo>
                  <a:lnTo>
                    <a:pt x="16" y="24"/>
                  </a:lnTo>
                  <a:lnTo>
                    <a:pt x="7" y="24"/>
                  </a:lnTo>
                  <a:lnTo>
                    <a:pt x="3" y="21"/>
                  </a:lnTo>
                  <a:lnTo>
                    <a:pt x="0" y="13"/>
                  </a:lnTo>
                  <a:lnTo>
                    <a:pt x="0" y="7"/>
                  </a:lnTo>
                  <a:lnTo>
                    <a:pt x="3" y="4"/>
                  </a:lnTo>
                  <a:lnTo>
                    <a:pt x="7" y="1"/>
                  </a:lnTo>
                  <a:lnTo>
                    <a:pt x="11" y="0"/>
                  </a:lnTo>
                  <a:close/>
                </a:path>
              </a:pathLst>
            </a:custGeom>
            <a:solidFill>
              <a:srgbClr val="7F0000"/>
            </a:solidFill>
            <a:ln w="0">
              <a:solidFill>
                <a:srgbClr val="7F0000"/>
              </a:solidFill>
              <a:prstDash val="solid"/>
              <a:round/>
              <a:headEnd/>
              <a:tailEnd/>
            </a:ln>
          </p:spPr>
          <p:txBody>
            <a:bodyPr/>
            <a:lstStyle/>
            <a:p>
              <a:endParaRPr lang="en-US"/>
            </a:p>
          </p:txBody>
        </p:sp>
        <p:sp>
          <p:nvSpPr>
            <p:cNvPr id="16418" name="Freeform 32"/>
            <p:cNvSpPr>
              <a:spLocks/>
            </p:cNvSpPr>
            <p:nvPr/>
          </p:nvSpPr>
          <p:spPr bwMode="auto">
            <a:xfrm>
              <a:off x="2155" y="3742"/>
              <a:ext cx="14" cy="31"/>
            </a:xfrm>
            <a:custGeom>
              <a:avLst/>
              <a:gdLst>
                <a:gd name="T0" fmla="*/ 8 w 14"/>
                <a:gd name="T1" fmla="*/ 0 h 31"/>
                <a:gd name="T2" fmla="*/ 14 w 14"/>
                <a:gd name="T3" fmla="*/ 0 h 31"/>
                <a:gd name="T4" fmla="*/ 14 w 14"/>
                <a:gd name="T5" fmla="*/ 4 h 31"/>
                <a:gd name="T6" fmla="*/ 11 w 14"/>
                <a:gd name="T7" fmla="*/ 4 h 31"/>
                <a:gd name="T8" fmla="*/ 9 w 14"/>
                <a:gd name="T9" fmla="*/ 5 h 31"/>
                <a:gd name="T10" fmla="*/ 9 w 14"/>
                <a:gd name="T11" fmla="*/ 8 h 31"/>
                <a:gd name="T12" fmla="*/ 14 w 14"/>
                <a:gd name="T13" fmla="*/ 8 h 31"/>
                <a:gd name="T14" fmla="*/ 14 w 14"/>
                <a:gd name="T15" fmla="*/ 12 h 31"/>
                <a:gd name="T16" fmla="*/ 9 w 14"/>
                <a:gd name="T17" fmla="*/ 12 h 31"/>
                <a:gd name="T18" fmla="*/ 9 w 14"/>
                <a:gd name="T19" fmla="*/ 31 h 31"/>
                <a:gd name="T20" fmla="*/ 4 w 14"/>
                <a:gd name="T21" fmla="*/ 31 h 31"/>
                <a:gd name="T22" fmla="*/ 4 w 14"/>
                <a:gd name="T23" fmla="*/ 12 h 31"/>
                <a:gd name="T24" fmla="*/ 0 w 14"/>
                <a:gd name="T25" fmla="*/ 12 h 31"/>
                <a:gd name="T26" fmla="*/ 0 w 14"/>
                <a:gd name="T27" fmla="*/ 8 h 31"/>
                <a:gd name="T28" fmla="*/ 4 w 14"/>
                <a:gd name="T29" fmla="*/ 8 h 31"/>
                <a:gd name="T30" fmla="*/ 4 w 14"/>
                <a:gd name="T31" fmla="*/ 3 h 31"/>
                <a:gd name="T32" fmla="*/ 5 w 14"/>
                <a:gd name="T33" fmla="*/ 1 h 31"/>
                <a:gd name="T34" fmla="*/ 8 w 14"/>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31">
                  <a:moveTo>
                    <a:pt x="8" y="0"/>
                  </a:moveTo>
                  <a:lnTo>
                    <a:pt x="14" y="0"/>
                  </a:lnTo>
                  <a:lnTo>
                    <a:pt x="14" y="4"/>
                  </a:lnTo>
                  <a:lnTo>
                    <a:pt x="11" y="4"/>
                  </a:lnTo>
                  <a:lnTo>
                    <a:pt x="9" y="5"/>
                  </a:lnTo>
                  <a:lnTo>
                    <a:pt x="9" y="8"/>
                  </a:lnTo>
                  <a:lnTo>
                    <a:pt x="14" y="8"/>
                  </a:lnTo>
                  <a:lnTo>
                    <a:pt x="14" y="12"/>
                  </a:lnTo>
                  <a:lnTo>
                    <a:pt x="9" y="12"/>
                  </a:lnTo>
                  <a:lnTo>
                    <a:pt x="9" y="31"/>
                  </a:lnTo>
                  <a:lnTo>
                    <a:pt x="4" y="31"/>
                  </a:lnTo>
                  <a:lnTo>
                    <a:pt x="4" y="12"/>
                  </a:lnTo>
                  <a:lnTo>
                    <a:pt x="0" y="12"/>
                  </a:lnTo>
                  <a:lnTo>
                    <a:pt x="0" y="8"/>
                  </a:lnTo>
                  <a:lnTo>
                    <a:pt x="4" y="8"/>
                  </a:lnTo>
                  <a:lnTo>
                    <a:pt x="4" y="3"/>
                  </a:lnTo>
                  <a:lnTo>
                    <a:pt x="5" y="1"/>
                  </a:lnTo>
                  <a:lnTo>
                    <a:pt x="8" y="0"/>
                  </a:lnTo>
                  <a:close/>
                </a:path>
              </a:pathLst>
            </a:custGeom>
            <a:solidFill>
              <a:srgbClr val="7F0000"/>
            </a:solidFill>
            <a:ln w="0">
              <a:solidFill>
                <a:srgbClr val="7F0000"/>
              </a:solidFill>
              <a:prstDash val="solid"/>
              <a:round/>
              <a:headEnd/>
              <a:tailEnd/>
            </a:ln>
          </p:spPr>
          <p:txBody>
            <a:bodyPr/>
            <a:lstStyle/>
            <a:p>
              <a:endParaRPr lang="en-US"/>
            </a:p>
          </p:txBody>
        </p:sp>
        <p:sp>
          <p:nvSpPr>
            <p:cNvPr id="16419" name="Freeform 33"/>
            <p:cNvSpPr>
              <a:spLocks noEditPoints="1"/>
            </p:cNvSpPr>
            <p:nvPr/>
          </p:nvSpPr>
          <p:spPr bwMode="auto">
            <a:xfrm>
              <a:off x="2183" y="3749"/>
              <a:ext cx="23" cy="24"/>
            </a:xfrm>
            <a:custGeom>
              <a:avLst/>
              <a:gdLst>
                <a:gd name="T0" fmla="*/ 16 w 23"/>
                <a:gd name="T1" fmla="*/ 13 h 24"/>
                <a:gd name="T2" fmla="*/ 14 w 23"/>
                <a:gd name="T3" fmla="*/ 14 h 24"/>
                <a:gd name="T4" fmla="*/ 9 w 23"/>
                <a:gd name="T5" fmla="*/ 14 h 24"/>
                <a:gd name="T6" fmla="*/ 7 w 23"/>
                <a:gd name="T7" fmla="*/ 15 h 24"/>
                <a:gd name="T8" fmla="*/ 7 w 23"/>
                <a:gd name="T9" fmla="*/ 20 h 24"/>
                <a:gd name="T10" fmla="*/ 13 w 23"/>
                <a:gd name="T11" fmla="*/ 20 h 24"/>
                <a:gd name="T12" fmla="*/ 14 w 23"/>
                <a:gd name="T13" fmla="*/ 18 h 24"/>
                <a:gd name="T14" fmla="*/ 16 w 23"/>
                <a:gd name="T15" fmla="*/ 18 h 24"/>
                <a:gd name="T16" fmla="*/ 16 w 23"/>
                <a:gd name="T17" fmla="*/ 13 h 24"/>
                <a:gd name="T18" fmla="*/ 10 w 23"/>
                <a:gd name="T19" fmla="*/ 0 h 24"/>
                <a:gd name="T20" fmla="*/ 16 w 23"/>
                <a:gd name="T21" fmla="*/ 0 h 24"/>
                <a:gd name="T22" fmla="*/ 17 w 23"/>
                <a:gd name="T23" fmla="*/ 1 h 24"/>
                <a:gd name="T24" fmla="*/ 20 w 23"/>
                <a:gd name="T25" fmla="*/ 3 h 24"/>
                <a:gd name="T26" fmla="*/ 21 w 23"/>
                <a:gd name="T27" fmla="*/ 4 h 24"/>
                <a:gd name="T28" fmla="*/ 23 w 23"/>
                <a:gd name="T29" fmla="*/ 7 h 24"/>
                <a:gd name="T30" fmla="*/ 23 w 23"/>
                <a:gd name="T31" fmla="*/ 24 h 24"/>
                <a:gd name="T32" fmla="*/ 17 w 23"/>
                <a:gd name="T33" fmla="*/ 24 h 24"/>
                <a:gd name="T34" fmla="*/ 16 w 23"/>
                <a:gd name="T35" fmla="*/ 23 h 24"/>
                <a:gd name="T36" fmla="*/ 16 w 23"/>
                <a:gd name="T37" fmla="*/ 21 h 24"/>
                <a:gd name="T38" fmla="*/ 14 w 23"/>
                <a:gd name="T39" fmla="*/ 24 h 24"/>
                <a:gd name="T40" fmla="*/ 6 w 23"/>
                <a:gd name="T41" fmla="*/ 24 h 24"/>
                <a:gd name="T42" fmla="*/ 3 w 23"/>
                <a:gd name="T43" fmla="*/ 23 h 24"/>
                <a:gd name="T44" fmla="*/ 1 w 23"/>
                <a:gd name="T45" fmla="*/ 21 h 24"/>
                <a:gd name="T46" fmla="*/ 0 w 23"/>
                <a:gd name="T47" fmla="*/ 18 h 24"/>
                <a:gd name="T48" fmla="*/ 3 w 23"/>
                <a:gd name="T49" fmla="*/ 13 h 24"/>
                <a:gd name="T50" fmla="*/ 4 w 23"/>
                <a:gd name="T51" fmla="*/ 13 h 24"/>
                <a:gd name="T52" fmla="*/ 6 w 23"/>
                <a:gd name="T53" fmla="*/ 11 h 24"/>
                <a:gd name="T54" fmla="*/ 9 w 23"/>
                <a:gd name="T55" fmla="*/ 11 h 24"/>
                <a:gd name="T56" fmla="*/ 11 w 23"/>
                <a:gd name="T57" fmla="*/ 10 h 24"/>
                <a:gd name="T58" fmla="*/ 14 w 23"/>
                <a:gd name="T59" fmla="*/ 10 h 24"/>
                <a:gd name="T60" fmla="*/ 16 w 23"/>
                <a:gd name="T61" fmla="*/ 8 h 24"/>
                <a:gd name="T62" fmla="*/ 16 w 23"/>
                <a:gd name="T63" fmla="*/ 5 h 24"/>
                <a:gd name="T64" fmla="*/ 14 w 23"/>
                <a:gd name="T65" fmla="*/ 4 h 24"/>
                <a:gd name="T66" fmla="*/ 11 w 23"/>
                <a:gd name="T67" fmla="*/ 4 h 24"/>
                <a:gd name="T68" fmla="*/ 10 w 23"/>
                <a:gd name="T69" fmla="*/ 5 h 24"/>
                <a:gd name="T70" fmla="*/ 9 w 23"/>
                <a:gd name="T71" fmla="*/ 5 h 24"/>
                <a:gd name="T72" fmla="*/ 7 w 23"/>
                <a:gd name="T73" fmla="*/ 8 h 24"/>
                <a:gd name="T74" fmla="*/ 1 w 23"/>
                <a:gd name="T75" fmla="*/ 8 h 24"/>
                <a:gd name="T76" fmla="*/ 1 w 23"/>
                <a:gd name="T77" fmla="*/ 5 h 24"/>
                <a:gd name="T78" fmla="*/ 6 w 23"/>
                <a:gd name="T79" fmla="*/ 1 h 24"/>
                <a:gd name="T80" fmla="*/ 10 w 23"/>
                <a:gd name="T81" fmla="*/ 0 h 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 h="24">
                  <a:moveTo>
                    <a:pt x="16" y="13"/>
                  </a:moveTo>
                  <a:lnTo>
                    <a:pt x="14" y="14"/>
                  </a:lnTo>
                  <a:lnTo>
                    <a:pt x="9" y="14"/>
                  </a:lnTo>
                  <a:lnTo>
                    <a:pt x="7" y="15"/>
                  </a:lnTo>
                  <a:lnTo>
                    <a:pt x="7" y="20"/>
                  </a:lnTo>
                  <a:lnTo>
                    <a:pt x="13" y="20"/>
                  </a:lnTo>
                  <a:lnTo>
                    <a:pt x="14" y="18"/>
                  </a:lnTo>
                  <a:lnTo>
                    <a:pt x="16" y="18"/>
                  </a:lnTo>
                  <a:lnTo>
                    <a:pt x="16" y="13"/>
                  </a:lnTo>
                  <a:close/>
                  <a:moveTo>
                    <a:pt x="10" y="0"/>
                  </a:moveTo>
                  <a:lnTo>
                    <a:pt x="16" y="0"/>
                  </a:lnTo>
                  <a:lnTo>
                    <a:pt x="17" y="1"/>
                  </a:lnTo>
                  <a:lnTo>
                    <a:pt x="20" y="3"/>
                  </a:lnTo>
                  <a:lnTo>
                    <a:pt x="21" y="4"/>
                  </a:lnTo>
                  <a:lnTo>
                    <a:pt x="23" y="7"/>
                  </a:lnTo>
                  <a:lnTo>
                    <a:pt x="23" y="24"/>
                  </a:lnTo>
                  <a:lnTo>
                    <a:pt x="17" y="24"/>
                  </a:lnTo>
                  <a:lnTo>
                    <a:pt x="16" y="23"/>
                  </a:lnTo>
                  <a:lnTo>
                    <a:pt x="16" y="21"/>
                  </a:lnTo>
                  <a:lnTo>
                    <a:pt x="14" y="24"/>
                  </a:lnTo>
                  <a:lnTo>
                    <a:pt x="6" y="24"/>
                  </a:lnTo>
                  <a:lnTo>
                    <a:pt x="3" y="23"/>
                  </a:lnTo>
                  <a:lnTo>
                    <a:pt x="1" y="21"/>
                  </a:lnTo>
                  <a:lnTo>
                    <a:pt x="0" y="18"/>
                  </a:lnTo>
                  <a:lnTo>
                    <a:pt x="3" y="13"/>
                  </a:lnTo>
                  <a:lnTo>
                    <a:pt x="4" y="13"/>
                  </a:lnTo>
                  <a:lnTo>
                    <a:pt x="6" y="11"/>
                  </a:lnTo>
                  <a:lnTo>
                    <a:pt x="9" y="11"/>
                  </a:lnTo>
                  <a:lnTo>
                    <a:pt x="11" y="10"/>
                  </a:lnTo>
                  <a:lnTo>
                    <a:pt x="14" y="10"/>
                  </a:lnTo>
                  <a:lnTo>
                    <a:pt x="16" y="8"/>
                  </a:lnTo>
                  <a:lnTo>
                    <a:pt x="16" y="5"/>
                  </a:lnTo>
                  <a:lnTo>
                    <a:pt x="14" y="4"/>
                  </a:lnTo>
                  <a:lnTo>
                    <a:pt x="11" y="4"/>
                  </a:lnTo>
                  <a:lnTo>
                    <a:pt x="10" y="5"/>
                  </a:lnTo>
                  <a:lnTo>
                    <a:pt x="9" y="5"/>
                  </a:lnTo>
                  <a:lnTo>
                    <a:pt x="7" y="8"/>
                  </a:lnTo>
                  <a:lnTo>
                    <a:pt x="1" y="8"/>
                  </a:lnTo>
                  <a:lnTo>
                    <a:pt x="1" y="5"/>
                  </a:lnTo>
                  <a:lnTo>
                    <a:pt x="6" y="1"/>
                  </a:lnTo>
                  <a:lnTo>
                    <a:pt x="10" y="0"/>
                  </a:lnTo>
                  <a:close/>
                </a:path>
              </a:pathLst>
            </a:custGeom>
            <a:solidFill>
              <a:srgbClr val="7F0000"/>
            </a:solidFill>
            <a:ln w="0">
              <a:solidFill>
                <a:srgbClr val="7F0000"/>
              </a:solidFill>
              <a:prstDash val="solid"/>
              <a:round/>
              <a:headEnd/>
              <a:tailEnd/>
            </a:ln>
          </p:spPr>
          <p:txBody>
            <a:bodyPr/>
            <a:lstStyle/>
            <a:p>
              <a:endParaRPr lang="en-US"/>
            </a:p>
          </p:txBody>
        </p:sp>
        <p:sp>
          <p:nvSpPr>
            <p:cNvPr id="16420" name="Freeform 34"/>
            <p:cNvSpPr>
              <a:spLocks/>
            </p:cNvSpPr>
            <p:nvPr/>
          </p:nvSpPr>
          <p:spPr bwMode="auto">
            <a:xfrm>
              <a:off x="2210" y="3749"/>
              <a:ext cx="21" cy="24"/>
            </a:xfrm>
            <a:custGeom>
              <a:avLst/>
              <a:gdLst>
                <a:gd name="T0" fmla="*/ 10 w 21"/>
                <a:gd name="T1" fmla="*/ 0 h 24"/>
                <a:gd name="T2" fmla="*/ 13 w 21"/>
                <a:gd name="T3" fmla="*/ 0 h 24"/>
                <a:gd name="T4" fmla="*/ 17 w 21"/>
                <a:gd name="T5" fmla="*/ 1 h 24"/>
                <a:gd name="T6" fmla="*/ 20 w 21"/>
                <a:gd name="T7" fmla="*/ 1 h 24"/>
                <a:gd name="T8" fmla="*/ 21 w 21"/>
                <a:gd name="T9" fmla="*/ 4 h 24"/>
                <a:gd name="T10" fmla="*/ 21 w 21"/>
                <a:gd name="T11" fmla="*/ 24 h 24"/>
                <a:gd name="T12" fmla="*/ 16 w 21"/>
                <a:gd name="T13" fmla="*/ 24 h 24"/>
                <a:gd name="T14" fmla="*/ 16 w 21"/>
                <a:gd name="T15" fmla="*/ 8 h 24"/>
                <a:gd name="T16" fmla="*/ 14 w 21"/>
                <a:gd name="T17" fmla="*/ 5 h 24"/>
                <a:gd name="T18" fmla="*/ 9 w 21"/>
                <a:gd name="T19" fmla="*/ 5 h 24"/>
                <a:gd name="T20" fmla="*/ 7 w 21"/>
                <a:gd name="T21" fmla="*/ 8 h 24"/>
                <a:gd name="T22" fmla="*/ 7 w 21"/>
                <a:gd name="T23" fmla="*/ 24 h 24"/>
                <a:gd name="T24" fmla="*/ 0 w 21"/>
                <a:gd name="T25" fmla="*/ 24 h 24"/>
                <a:gd name="T26" fmla="*/ 0 w 21"/>
                <a:gd name="T27" fmla="*/ 1 h 24"/>
                <a:gd name="T28" fmla="*/ 6 w 21"/>
                <a:gd name="T29" fmla="*/ 1 h 24"/>
                <a:gd name="T30" fmla="*/ 6 w 21"/>
                <a:gd name="T31" fmla="*/ 4 h 24"/>
                <a:gd name="T32" fmla="*/ 10 w 21"/>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4">
                  <a:moveTo>
                    <a:pt x="10" y="0"/>
                  </a:moveTo>
                  <a:lnTo>
                    <a:pt x="13" y="0"/>
                  </a:lnTo>
                  <a:lnTo>
                    <a:pt x="17" y="1"/>
                  </a:lnTo>
                  <a:lnTo>
                    <a:pt x="20" y="1"/>
                  </a:lnTo>
                  <a:lnTo>
                    <a:pt x="21" y="4"/>
                  </a:lnTo>
                  <a:lnTo>
                    <a:pt x="21" y="24"/>
                  </a:lnTo>
                  <a:lnTo>
                    <a:pt x="16" y="24"/>
                  </a:lnTo>
                  <a:lnTo>
                    <a:pt x="16" y="8"/>
                  </a:lnTo>
                  <a:lnTo>
                    <a:pt x="14" y="5"/>
                  </a:lnTo>
                  <a:lnTo>
                    <a:pt x="9" y="5"/>
                  </a:lnTo>
                  <a:lnTo>
                    <a:pt x="7" y="8"/>
                  </a:lnTo>
                  <a:lnTo>
                    <a:pt x="7" y="24"/>
                  </a:lnTo>
                  <a:lnTo>
                    <a:pt x="0" y="24"/>
                  </a:lnTo>
                  <a:lnTo>
                    <a:pt x="0" y="1"/>
                  </a:lnTo>
                  <a:lnTo>
                    <a:pt x="6" y="1"/>
                  </a:lnTo>
                  <a:lnTo>
                    <a:pt x="6" y="4"/>
                  </a:lnTo>
                  <a:lnTo>
                    <a:pt x="10" y="0"/>
                  </a:lnTo>
                  <a:close/>
                </a:path>
              </a:pathLst>
            </a:custGeom>
            <a:solidFill>
              <a:srgbClr val="7F0000"/>
            </a:solidFill>
            <a:ln w="0">
              <a:solidFill>
                <a:srgbClr val="7F0000"/>
              </a:solidFill>
              <a:prstDash val="solid"/>
              <a:round/>
              <a:headEnd/>
              <a:tailEnd/>
            </a:ln>
          </p:spPr>
          <p:txBody>
            <a:bodyPr/>
            <a:lstStyle/>
            <a:p>
              <a:endParaRPr lang="en-US"/>
            </a:p>
          </p:txBody>
        </p:sp>
        <p:sp>
          <p:nvSpPr>
            <p:cNvPr id="16421" name="Freeform 35"/>
            <p:cNvSpPr>
              <a:spLocks noEditPoints="1"/>
            </p:cNvSpPr>
            <p:nvPr/>
          </p:nvSpPr>
          <p:spPr bwMode="auto">
            <a:xfrm>
              <a:off x="2247" y="3742"/>
              <a:ext cx="31" cy="31"/>
            </a:xfrm>
            <a:custGeom>
              <a:avLst/>
              <a:gdLst>
                <a:gd name="T0" fmla="*/ 16 w 31"/>
                <a:gd name="T1" fmla="*/ 7 h 31"/>
                <a:gd name="T2" fmla="*/ 11 w 31"/>
                <a:gd name="T3" fmla="*/ 18 h 31"/>
                <a:gd name="T4" fmla="*/ 20 w 31"/>
                <a:gd name="T5" fmla="*/ 18 h 31"/>
                <a:gd name="T6" fmla="*/ 16 w 31"/>
                <a:gd name="T7" fmla="*/ 7 h 31"/>
                <a:gd name="T8" fmla="*/ 11 w 31"/>
                <a:gd name="T9" fmla="*/ 0 h 31"/>
                <a:gd name="T10" fmla="*/ 19 w 31"/>
                <a:gd name="T11" fmla="*/ 0 h 31"/>
                <a:gd name="T12" fmla="*/ 31 w 31"/>
                <a:gd name="T13" fmla="*/ 31 h 31"/>
                <a:gd name="T14" fmla="*/ 24 w 31"/>
                <a:gd name="T15" fmla="*/ 31 h 31"/>
                <a:gd name="T16" fmla="*/ 21 w 31"/>
                <a:gd name="T17" fmla="*/ 24 h 31"/>
                <a:gd name="T18" fmla="*/ 10 w 31"/>
                <a:gd name="T19" fmla="*/ 24 h 31"/>
                <a:gd name="T20" fmla="*/ 7 w 31"/>
                <a:gd name="T21" fmla="*/ 31 h 31"/>
                <a:gd name="T22" fmla="*/ 0 w 31"/>
                <a:gd name="T23" fmla="*/ 31 h 31"/>
                <a:gd name="T24" fmla="*/ 11 w 3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1">
                  <a:moveTo>
                    <a:pt x="16" y="7"/>
                  </a:moveTo>
                  <a:lnTo>
                    <a:pt x="11" y="18"/>
                  </a:lnTo>
                  <a:lnTo>
                    <a:pt x="20" y="18"/>
                  </a:lnTo>
                  <a:lnTo>
                    <a:pt x="16" y="7"/>
                  </a:lnTo>
                  <a:close/>
                  <a:moveTo>
                    <a:pt x="11" y="0"/>
                  </a:moveTo>
                  <a:lnTo>
                    <a:pt x="19" y="0"/>
                  </a:lnTo>
                  <a:lnTo>
                    <a:pt x="31" y="31"/>
                  </a:lnTo>
                  <a:lnTo>
                    <a:pt x="24" y="31"/>
                  </a:lnTo>
                  <a:lnTo>
                    <a:pt x="21" y="24"/>
                  </a:lnTo>
                  <a:lnTo>
                    <a:pt x="10" y="24"/>
                  </a:lnTo>
                  <a:lnTo>
                    <a:pt x="7" y="31"/>
                  </a:lnTo>
                  <a:lnTo>
                    <a:pt x="0" y="31"/>
                  </a:lnTo>
                  <a:lnTo>
                    <a:pt x="11" y="0"/>
                  </a:lnTo>
                  <a:close/>
                </a:path>
              </a:pathLst>
            </a:custGeom>
            <a:solidFill>
              <a:srgbClr val="7F0000"/>
            </a:solidFill>
            <a:ln w="0">
              <a:solidFill>
                <a:srgbClr val="7F0000"/>
              </a:solidFill>
              <a:prstDash val="solid"/>
              <a:round/>
              <a:headEnd/>
              <a:tailEnd/>
            </a:ln>
          </p:spPr>
          <p:txBody>
            <a:bodyPr/>
            <a:lstStyle/>
            <a:p>
              <a:endParaRPr lang="en-US"/>
            </a:p>
          </p:txBody>
        </p:sp>
        <p:sp>
          <p:nvSpPr>
            <p:cNvPr id="16422" name="Freeform 36"/>
            <p:cNvSpPr>
              <a:spLocks/>
            </p:cNvSpPr>
            <p:nvPr/>
          </p:nvSpPr>
          <p:spPr bwMode="auto">
            <a:xfrm>
              <a:off x="2278" y="3750"/>
              <a:ext cx="23" cy="23"/>
            </a:xfrm>
            <a:custGeom>
              <a:avLst/>
              <a:gdLst>
                <a:gd name="T0" fmla="*/ 0 w 23"/>
                <a:gd name="T1" fmla="*/ 0 h 23"/>
                <a:gd name="T2" fmla="*/ 8 w 23"/>
                <a:gd name="T3" fmla="*/ 0 h 23"/>
                <a:gd name="T4" fmla="*/ 12 w 23"/>
                <a:gd name="T5" fmla="*/ 16 h 23"/>
                <a:gd name="T6" fmla="*/ 16 w 23"/>
                <a:gd name="T7" fmla="*/ 0 h 23"/>
                <a:gd name="T8" fmla="*/ 23 w 23"/>
                <a:gd name="T9" fmla="*/ 0 h 23"/>
                <a:gd name="T10" fmla="*/ 15 w 23"/>
                <a:gd name="T11" fmla="*/ 23 h 23"/>
                <a:gd name="T12" fmla="*/ 8 w 23"/>
                <a:gd name="T13" fmla="*/ 23 h 23"/>
                <a:gd name="T14" fmla="*/ 0 w 23"/>
                <a:gd name="T15" fmla="*/ 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 h="23">
                  <a:moveTo>
                    <a:pt x="0" y="0"/>
                  </a:moveTo>
                  <a:lnTo>
                    <a:pt x="8" y="0"/>
                  </a:lnTo>
                  <a:lnTo>
                    <a:pt x="12" y="16"/>
                  </a:lnTo>
                  <a:lnTo>
                    <a:pt x="16" y="0"/>
                  </a:lnTo>
                  <a:lnTo>
                    <a:pt x="23" y="0"/>
                  </a:lnTo>
                  <a:lnTo>
                    <a:pt x="15" y="23"/>
                  </a:lnTo>
                  <a:lnTo>
                    <a:pt x="8" y="23"/>
                  </a:lnTo>
                  <a:lnTo>
                    <a:pt x="0" y="0"/>
                  </a:lnTo>
                  <a:close/>
                </a:path>
              </a:pathLst>
            </a:custGeom>
            <a:solidFill>
              <a:srgbClr val="7F0000"/>
            </a:solidFill>
            <a:ln w="0">
              <a:solidFill>
                <a:srgbClr val="7F0000"/>
              </a:solidFill>
              <a:prstDash val="solid"/>
              <a:round/>
              <a:headEnd/>
              <a:tailEnd/>
            </a:ln>
          </p:spPr>
          <p:txBody>
            <a:bodyPr/>
            <a:lstStyle/>
            <a:p>
              <a:endParaRPr lang="en-US"/>
            </a:p>
          </p:txBody>
        </p:sp>
        <p:sp>
          <p:nvSpPr>
            <p:cNvPr id="16423" name="Freeform 37"/>
            <p:cNvSpPr>
              <a:spLocks noEditPoints="1"/>
            </p:cNvSpPr>
            <p:nvPr/>
          </p:nvSpPr>
          <p:spPr bwMode="auto">
            <a:xfrm>
              <a:off x="2303" y="3749"/>
              <a:ext cx="22" cy="24"/>
            </a:xfrm>
            <a:custGeom>
              <a:avLst/>
              <a:gdLst>
                <a:gd name="T0" fmla="*/ 8 w 22"/>
                <a:gd name="T1" fmla="*/ 5 h 24"/>
                <a:gd name="T2" fmla="*/ 5 w 22"/>
                <a:gd name="T3" fmla="*/ 8 h 24"/>
                <a:gd name="T4" fmla="*/ 5 w 22"/>
                <a:gd name="T5" fmla="*/ 10 h 24"/>
                <a:gd name="T6" fmla="*/ 17 w 22"/>
                <a:gd name="T7" fmla="*/ 10 h 24"/>
                <a:gd name="T8" fmla="*/ 15 w 22"/>
                <a:gd name="T9" fmla="*/ 7 h 24"/>
                <a:gd name="T10" fmla="*/ 14 w 22"/>
                <a:gd name="T11" fmla="*/ 5 h 24"/>
                <a:gd name="T12" fmla="*/ 8 w 22"/>
                <a:gd name="T13" fmla="*/ 5 h 24"/>
                <a:gd name="T14" fmla="*/ 11 w 22"/>
                <a:gd name="T15" fmla="*/ 0 h 24"/>
                <a:gd name="T16" fmla="*/ 20 w 22"/>
                <a:gd name="T17" fmla="*/ 3 h 24"/>
                <a:gd name="T18" fmla="*/ 21 w 22"/>
                <a:gd name="T19" fmla="*/ 5 h 24"/>
                <a:gd name="T20" fmla="*/ 22 w 22"/>
                <a:gd name="T21" fmla="*/ 10 h 24"/>
                <a:gd name="T22" fmla="*/ 22 w 22"/>
                <a:gd name="T23" fmla="*/ 14 h 24"/>
                <a:gd name="T24" fmla="*/ 5 w 22"/>
                <a:gd name="T25" fmla="*/ 14 h 24"/>
                <a:gd name="T26" fmla="*/ 8 w 22"/>
                <a:gd name="T27" fmla="*/ 20 h 24"/>
                <a:gd name="T28" fmla="*/ 14 w 22"/>
                <a:gd name="T29" fmla="*/ 20 h 24"/>
                <a:gd name="T30" fmla="*/ 17 w 22"/>
                <a:gd name="T31" fmla="*/ 17 h 24"/>
                <a:gd name="T32" fmla="*/ 22 w 22"/>
                <a:gd name="T33" fmla="*/ 17 h 24"/>
                <a:gd name="T34" fmla="*/ 21 w 22"/>
                <a:gd name="T35" fmla="*/ 20 h 24"/>
                <a:gd name="T36" fmla="*/ 18 w 22"/>
                <a:gd name="T37" fmla="*/ 23 h 24"/>
                <a:gd name="T38" fmla="*/ 15 w 22"/>
                <a:gd name="T39" fmla="*/ 24 h 24"/>
                <a:gd name="T40" fmla="*/ 7 w 22"/>
                <a:gd name="T41" fmla="*/ 24 h 24"/>
                <a:gd name="T42" fmla="*/ 4 w 22"/>
                <a:gd name="T43" fmla="*/ 23 h 24"/>
                <a:gd name="T44" fmla="*/ 1 w 22"/>
                <a:gd name="T45" fmla="*/ 20 h 24"/>
                <a:gd name="T46" fmla="*/ 0 w 22"/>
                <a:gd name="T47" fmla="*/ 17 h 24"/>
                <a:gd name="T48" fmla="*/ 0 w 22"/>
                <a:gd name="T49" fmla="*/ 13 h 24"/>
                <a:gd name="T50" fmla="*/ 1 w 22"/>
                <a:gd name="T51" fmla="*/ 7 h 24"/>
                <a:gd name="T52" fmla="*/ 2 w 22"/>
                <a:gd name="T53" fmla="*/ 4 h 24"/>
                <a:gd name="T54" fmla="*/ 7 w 22"/>
                <a:gd name="T55" fmla="*/ 1 h 24"/>
                <a:gd name="T56" fmla="*/ 11 w 22"/>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2" h="24">
                  <a:moveTo>
                    <a:pt x="8" y="5"/>
                  </a:moveTo>
                  <a:lnTo>
                    <a:pt x="5" y="8"/>
                  </a:lnTo>
                  <a:lnTo>
                    <a:pt x="5" y="10"/>
                  </a:lnTo>
                  <a:lnTo>
                    <a:pt x="17" y="10"/>
                  </a:lnTo>
                  <a:lnTo>
                    <a:pt x="15" y="7"/>
                  </a:lnTo>
                  <a:lnTo>
                    <a:pt x="14" y="5"/>
                  </a:lnTo>
                  <a:lnTo>
                    <a:pt x="8" y="5"/>
                  </a:lnTo>
                  <a:close/>
                  <a:moveTo>
                    <a:pt x="11" y="0"/>
                  </a:moveTo>
                  <a:lnTo>
                    <a:pt x="20" y="3"/>
                  </a:lnTo>
                  <a:lnTo>
                    <a:pt x="21" y="5"/>
                  </a:lnTo>
                  <a:lnTo>
                    <a:pt x="22" y="10"/>
                  </a:lnTo>
                  <a:lnTo>
                    <a:pt x="22" y="14"/>
                  </a:lnTo>
                  <a:lnTo>
                    <a:pt x="5" y="14"/>
                  </a:lnTo>
                  <a:lnTo>
                    <a:pt x="8" y="20"/>
                  </a:lnTo>
                  <a:lnTo>
                    <a:pt x="14" y="20"/>
                  </a:lnTo>
                  <a:lnTo>
                    <a:pt x="17" y="17"/>
                  </a:lnTo>
                  <a:lnTo>
                    <a:pt x="22" y="17"/>
                  </a:lnTo>
                  <a:lnTo>
                    <a:pt x="21" y="20"/>
                  </a:lnTo>
                  <a:lnTo>
                    <a:pt x="18" y="23"/>
                  </a:lnTo>
                  <a:lnTo>
                    <a:pt x="15" y="24"/>
                  </a:lnTo>
                  <a:lnTo>
                    <a:pt x="7" y="24"/>
                  </a:lnTo>
                  <a:lnTo>
                    <a:pt x="4" y="23"/>
                  </a:lnTo>
                  <a:lnTo>
                    <a:pt x="1" y="20"/>
                  </a:lnTo>
                  <a:lnTo>
                    <a:pt x="0" y="17"/>
                  </a:lnTo>
                  <a:lnTo>
                    <a:pt x="0" y="13"/>
                  </a:lnTo>
                  <a:lnTo>
                    <a:pt x="1" y="7"/>
                  </a:lnTo>
                  <a:lnTo>
                    <a:pt x="2" y="4"/>
                  </a:lnTo>
                  <a:lnTo>
                    <a:pt x="7" y="1"/>
                  </a:lnTo>
                  <a:lnTo>
                    <a:pt x="11" y="0"/>
                  </a:lnTo>
                  <a:close/>
                </a:path>
              </a:pathLst>
            </a:custGeom>
            <a:solidFill>
              <a:srgbClr val="7F0000"/>
            </a:solidFill>
            <a:ln w="0">
              <a:solidFill>
                <a:srgbClr val="7F0000"/>
              </a:solidFill>
              <a:prstDash val="solid"/>
              <a:round/>
              <a:headEnd/>
              <a:tailEnd/>
            </a:ln>
          </p:spPr>
          <p:txBody>
            <a:bodyPr/>
            <a:lstStyle/>
            <a:p>
              <a:endParaRPr lang="en-US"/>
            </a:p>
          </p:txBody>
        </p:sp>
        <p:sp>
          <p:nvSpPr>
            <p:cNvPr id="16424" name="Freeform 38"/>
            <p:cNvSpPr>
              <a:spLocks/>
            </p:cNvSpPr>
            <p:nvPr/>
          </p:nvSpPr>
          <p:spPr bwMode="auto">
            <a:xfrm>
              <a:off x="2330" y="3749"/>
              <a:ext cx="14" cy="24"/>
            </a:xfrm>
            <a:custGeom>
              <a:avLst/>
              <a:gdLst>
                <a:gd name="T0" fmla="*/ 12 w 14"/>
                <a:gd name="T1" fmla="*/ 0 h 24"/>
                <a:gd name="T2" fmla="*/ 14 w 14"/>
                <a:gd name="T3" fmla="*/ 0 h 24"/>
                <a:gd name="T4" fmla="*/ 14 w 14"/>
                <a:gd name="T5" fmla="*/ 5 h 24"/>
                <a:gd name="T6" fmla="*/ 12 w 14"/>
                <a:gd name="T7" fmla="*/ 5 h 24"/>
                <a:gd name="T8" fmla="*/ 7 w 14"/>
                <a:gd name="T9" fmla="*/ 8 h 24"/>
                <a:gd name="T10" fmla="*/ 5 w 14"/>
                <a:gd name="T11" fmla="*/ 11 h 24"/>
                <a:gd name="T12" fmla="*/ 5 w 14"/>
                <a:gd name="T13" fmla="*/ 24 h 24"/>
                <a:gd name="T14" fmla="*/ 0 w 14"/>
                <a:gd name="T15" fmla="*/ 24 h 24"/>
                <a:gd name="T16" fmla="*/ 0 w 14"/>
                <a:gd name="T17" fmla="*/ 1 h 24"/>
                <a:gd name="T18" fmla="*/ 5 w 14"/>
                <a:gd name="T19" fmla="*/ 1 h 24"/>
                <a:gd name="T20" fmla="*/ 5 w 14"/>
                <a:gd name="T21" fmla="*/ 5 h 24"/>
                <a:gd name="T22" fmla="*/ 7 w 14"/>
                <a:gd name="T23" fmla="*/ 3 h 24"/>
                <a:gd name="T24" fmla="*/ 12 w 14"/>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4">
                  <a:moveTo>
                    <a:pt x="12" y="0"/>
                  </a:moveTo>
                  <a:lnTo>
                    <a:pt x="14" y="0"/>
                  </a:lnTo>
                  <a:lnTo>
                    <a:pt x="14" y="5"/>
                  </a:lnTo>
                  <a:lnTo>
                    <a:pt x="12" y="5"/>
                  </a:lnTo>
                  <a:lnTo>
                    <a:pt x="7" y="8"/>
                  </a:lnTo>
                  <a:lnTo>
                    <a:pt x="5" y="11"/>
                  </a:lnTo>
                  <a:lnTo>
                    <a:pt x="5" y="24"/>
                  </a:lnTo>
                  <a:lnTo>
                    <a:pt x="0" y="24"/>
                  </a:lnTo>
                  <a:lnTo>
                    <a:pt x="0" y="1"/>
                  </a:lnTo>
                  <a:lnTo>
                    <a:pt x="5" y="1"/>
                  </a:lnTo>
                  <a:lnTo>
                    <a:pt x="5" y="5"/>
                  </a:lnTo>
                  <a:lnTo>
                    <a:pt x="7" y="3"/>
                  </a:lnTo>
                  <a:lnTo>
                    <a:pt x="12" y="0"/>
                  </a:lnTo>
                  <a:close/>
                </a:path>
              </a:pathLst>
            </a:custGeom>
            <a:solidFill>
              <a:srgbClr val="7F0000"/>
            </a:solidFill>
            <a:ln w="0">
              <a:solidFill>
                <a:srgbClr val="7F0000"/>
              </a:solidFill>
              <a:prstDash val="solid"/>
              <a:round/>
              <a:headEnd/>
              <a:tailEnd/>
            </a:ln>
          </p:spPr>
          <p:txBody>
            <a:bodyPr/>
            <a:lstStyle/>
            <a:p>
              <a:endParaRPr lang="en-US"/>
            </a:p>
          </p:txBody>
        </p:sp>
        <p:sp>
          <p:nvSpPr>
            <p:cNvPr id="16425" name="Freeform 39"/>
            <p:cNvSpPr>
              <a:spLocks noEditPoints="1"/>
            </p:cNvSpPr>
            <p:nvPr/>
          </p:nvSpPr>
          <p:spPr bwMode="auto">
            <a:xfrm>
              <a:off x="2345" y="3749"/>
              <a:ext cx="23" cy="24"/>
            </a:xfrm>
            <a:custGeom>
              <a:avLst/>
              <a:gdLst>
                <a:gd name="T0" fmla="*/ 16 w 23"/>
                <a:gd name="T1" fmla="*/ 13 h 24"/>
                <a:gd name="T2" fmla="*/ 15 w 23"/>
                <a:gd name="T3" fmla="*/ 14 h 24"/>
                <a:gd name="T4" fmla="*/ 9 w 23"/>
                <a:gd name="T5" fmla="*/ 14 h 24"/>
                <a:gd name="T6" fmla="*/ 7 w 23"/>
                <a:gd name="T7" fmla="*/ 15 h 24"/>
                <a:gd name="T8" fmla="*/ 7 w 23"/>
                <a:gd name="T9" fmla="*/ 20 h 24"/>
                <a:gd name="T10" fmla="*/ 13 w 23"/>
                <a:gd name="T11" fmla="*/ 20 h 24"/>
                <a:gd name="T12" fmla="*/ 15 w 23"/>
                <a:gd name="T13" fmla="*/ 18 h 24"/>
                <a:gd name="T14" fmla="*/ 16 w 23"/>
                <a:gd name="T15" fmla="*/ 18 h 24"/>
                <a:gd name="T16" fmla="*/ 16 w 23"/>
                <a:gd name="T17" fmla="*/ 13 h 24"/>
                <a:gd name="T18" fmla="*/ 9 w 23"/>
                <a:gd name="T19" fmla="*/ 0 h 24"/>
                <a:gd name="T20" fmla="*/ 15 w 23"/>
                <a:gd name="T21" fmla="*/ 0 h 24"/>
                <a:gd name="T22" fmla="*/ 20 w 23"/>
                <a:gd name="T23" fmla="*/ 3 h 24"/>
                <a:gd name="T24" fmla="*/ 22 w 23"/>
                <a:gd name="T25" fmla="*/ 4 h 24"/>
                <a:gd name="T26" fmla="*/ 22 w 23"/>
                <a:gd name="T27" fmla="*/ 18 h 24"/>
                <a:gd name="T28" fmla="*/ 23 w 23"/>
                <a:gd name="T29" fmla="*/ 21 h 24"/>
                <a:gd name="T30" fmla="*/ 23 w 23"/>
                <a:gd name="T31" fmla="*/ 24 h 24"/>
                <a:gd name="T32" fmla="*/ 17 w 23"/>
                <a:gd name="T33" fmla="*/ 24 h 24"/>
                <a:gd name="T34" fmla="*/ 16 w 23"/>
                <a:gd name="T35" fmla="*/ 23 h 24"/>
                <a:gd name="T36" fmla="*/ 16 w 23"/>
                <a:gd name="T37" fmla="*/ 21 h 24"/>
                <a:gd name="T38" fmla="*/ 15 w 23"/>
                <a:gd name="T39" fmla="*/ 24 h 24"/>
                <a:gd name="T40" fmla="*/ 6 w 23"/>
                <a:gd name="T41" fmla="*/ 24 h 24"/>
                <a:gd name="T42" fmla="*/ 3 w 23"/>
                <a:gd name="T43" fmla="*/ 23 h 24"/>
                <a:gd name="T44" fmla="*/ 2 w 23"/>
                <a:gd name="T45" fmla="*/ 21 h 24"/>
                <a:gd name="T46" fmla="*/ 0 w 23"/>
                <a:gd name="T47" fmla="*/ 18 h 24"/>
                <a:gd name="T48" fmla="*/ 0 w 23"/>
                <a:gd name="T49" fmla="*/ 15 h 24"/>
                <a:gd name="T50" fmla="*/ 2 w 23"/>
                <a:gd name="T51" fmla="*/ 13 h 24"/>
                <a:gd name="T52" fmla="*/ 5 w 23"/>
                <a:gd name="T53" fmla="*/ 13 h 24"/>
                <a:gd name="T54" fmla="*/ 6 w 23"/>
                <a:gd name="T55" fmla="*/ 11 h 24"/>
                <a:gd name="T56" fmla="*/ 9 w 23"/>
                <a:gd name="T57" fmla="*/ 11 h 24"/>
                <a:gd name="T58" fmla="*/ 12 w 23"/>
                <a:gd name="T59" fmla="*/ 10 h 24"/>
                <a:gd name="T60" fmla="*/ 13 w 23"/>
                <a:gd name="T61" fmla="*/ 10 h 24"/>
                <a:gd name="T62" fmla="*/ 16 w 23"/>
                <a:gd name="T63" fmla="*/ 8 h 24"/>
                <a:gd name="T64" fmla="*/ 16 w 23"/>
                <a:gd name="T65" fmla="*/ 5 h 24"/>
                <a:gd name="T66" fmla="*/ 15 w 23"/>
                <a:gd name="T67" fmla="*/ 4 h 24"/>
                <a:gd name="T68" fmla="*/ 12 w 23"/>
                <a:gd name="T69" fmla="*/ 4 h 24"/>
                <a:gd name="T70" fmla="*/ 10 w 23"/>
                <a:gd name="T71" fmla="*/ 5 h 24"/>
                <a:gd name="T72" fmla="*/ 9 w 23"/>
                <a:gd name="T73" fmla="*/ 5 h 24"/>
                <a:gd name="T74" fmla="*/ 7 w 23"/>
                <a:gd name="T75" fmla="*/ 8 h 24"/>
                <a:gd name="T76" fmla="*/ 2 w 23"/>
                <a:gd name="T77" fmla="*/ 8 h 24"/>
                <a:gd name="T78" fmla="*/ 2 w 23"/>
                <a:gd name="T79" fmla="*/ 5 h 24"/>
                <a:gd name="T80" fmla="*/ 3 w 23"/>
                <a:gd name="T81" fmla="*/ 3 h 24"/>
                <a:gd name="T82" fmla="*/ 9 w 23"/>
                <a:gd name="T83" fmla="*/ 0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3" h="24">
                  <a:moveTo>
                    <a:pt x="16" y="13"/>
                  </a:moveTo>
                  <a:lnTo>
                    <a:pt x="15" y="14"/>
                  </a:lnTo>
                  <a:lnTo>
                    <a:pt x="9" y="14"/>
                  </a:lnTo>
                  <a:lnTo>
                    <a:pt x="7" y="15"/>
                  </a:lnTo>
                  <a:lnTo>
                    <a:pt x="7" y="20"/>
                  </a:lnTo>
                  <a:lnTo>
                    <a:pt x="13" y="20"/>
                  </a:lnTo>
                  <a:lnTo>
                    <a:pt x="15" y="18"/>
                  </a:lnTo>
                  <a:lnTo>
                    <a:pt x="16" y="18"/>
                  </a:lnTo>
                  <a:lnTo>
                    <a:pt x="16" y="13"/>
                  </a:lnTo>
                  <a:close/>
                  <a:moveTo>
                    <a:pt x="9" y="0"/>
                  </a:moveTo>
                  <a:lnTo>
                    <a:pt x="15" y="0"/>
                  </a:lnTo>
                  <a:lnTo>
                    <a:pt x="20" y="3"/>
                  </a:lnTo>
                  <a:lnTo>
                    <a:pt x="22" y="4"/>
                  </a:lnTo>
                  <a:lnTo>
                    <a:pt x="22" y="18"/>
                  </a:lnTo>
                  <a:lnTo>
                    <a:pt x="23" y="21"/>
                  </a:lnTo>
                  <a:lnTo>
                    <a:pt x="23" y="24"/>
                  </a:lnTo>
                  <a:lnTo>
                    <a:pt x="17" y="24"/>
                  </a:lnTo>
                  <a:lnTo>
                    <a:pt x="16" y="23"/>
                  </a:lnTo>
                  <a:lnTo>
                    <a:pt x="16" y="21"/>
                  </a:lnTo>
                  <a:lnTo>
                    <a:pt x="15" y="24"/>
                  </a:lnTo>
                  <a:lnTo>
                    <a:pt x="6" y="24"/>
                  </a:lnTo>
                  <a:lnTo>
                    <a:pt x="3" y="23"/>
                  </a:lnTo>
                  <a:lnTo>
                    <a:pt x="2" y="21"/>
                  </a:lnTo>
                  <a:lnTo>
                    <a:pt x="0" y="18"/>
                  </a:lnTo>
                  <a:lnTo>
                    <a:pt x="0" y="15"/>
                  </a:lnTo>
                  <a:lnTo>
                    <a:pt x="2" y="13"/>
                  </a:lnTo>
                  <a:lnTo>
                    <a:pt x="5" y="13"/>
                  </a:lnTo>
                  <a:lnTo>
                    <a:pt x="6" y="11"/>
                  </a:lnTo>
                  <a:lnTo>
                    <a:pt x="9" y="11"/>
                  </a:lnTo>
                  <a:lnTo>
                    <a:pt x="12" y="10"/>
                  </a:lnTo>
                  <a:lnTo>
                    <a:pt x="13" y="10"/>
                  </a:lnTo>
                  <a:lnTo>
                    <a:pt x="16" y="8"/>
                  </a:lnTo>
                  <a:lnTo>
                    <a:pt x="16" y="5"/>
                  </a:lnTo>
                  <a:lnTo>
                    <a:pt x="15" y="4"/>
                  </a:lnTo>
                  <a:lnTo>
                    <a:pt x="12" y="4"/>
                  </a:lnTo>
                  <a:lnTo>
                    <a:pt x="10" y="5"/>
                  </a:lnTo>
                  <a:lnTo>
                    <a:pt x="9" y="5"/>
                  </a:lnTo>
                  <a:lnTo>
                    <a:pt x="7" y="8"/>
                  </a:lnTo>
                  <a:lnTo>
                    <a:pt x="2" y="8"/>
                  </a:lnTo>
                  <a:lnTo>
                    <a:pt x="2" y="5"/>
                  </a:lnTo>
                  <a:lnTo>
                    <a:pt x="3" y="3"/>
                  </a:lnTo>
                  <a:lnTo>
                    <a:pt x="9" y="0"/>
                  </a:lnTo>
                  <a:close/>
                </a:path>
              </a:pathLst>
            </a:custGeom>
            <a:solidFill>
              <a:srgbClr val="7F0000"/>
            </a:solidFill>
            <a:ln w="0">
              <a:solidFill>
                <a:srgbClr val="7F0000"/>
              </a:solidFill>
              <a:prstDash val="solid"/>
              <a:round/>
              <a:headEnd/>
              <a:tailEnd/>
            </a:ln>
          </p:spPr>
          <p:txBody>
            <a:bodyPr/>
            <a:lstStyle/>
            <a:p>
              <a:endParaRPr lang="en-US"/>
            </a:p>
          </p:txBody>
        </p:sp>
        <p:sp>
          <p:nvSpPr>
            <p:cNvPr id="16426" name="Freeform 40"/>
            <p:cNvSpPr>
              <a:spLocks noEditPoints="1"/>
            </p:cNvSpPr>
            <p:nvPr/>
          </p:nvSpPr>
          <p:spPr bwMode="auto">
            <a:xfrm>
              <a:off x="2371" y="3749"/>
              <a:ext cx="24" cy="33"/>
            </a:xfrm>
            <a:custGeom>
              <a:avLst/>
              <a:gdLst>
                <a:gd name="T0" fmla="*/ 10 w 24"/>
                <a:gd name="T1" fmla="*/ 5 h 33"/>
                <a:gd name="T2" fmla="*/ 7 w 24"/>
                <a:gd name="T3" fmla="*/ 8 h 33"/>
                <a:gd name="T4" fmla="*/ 7 w 24"/>
                <a:gd name="T5" fmla="*/ 14 h 33"/>
                <a:gd name="T6" fmla="*/ 8 w 24"/>
                <a:gd name="T7" fmla="*/ 17 h 33"/>
                <a:gd name="T8" fmla="*/ 10 w 24"/>
                <a:gd name="T9" fmla="*/ 18 h 33"/>
                <a:gd name="T10" fmla="*/ 14 w 24"/>
                <a:gd name="T11" fmla="*/ 18 h 33"/>
                <a:gd name="T12" fmla="*/ 16 w 24"/>
                <a:gd name="T13" fmla="*/ 17 h 33"/>
                <a:gd name="T14" fmla="*/ 17 w 24"/>
                <a:gd name="T15" fmla="*/ 14 h 33"/>
                <a:gd name="T16" fmla="*/ 17 w 24"/>
                <a:gd name="T17" fmla="*/ 10 h 33"/>
                <a:gd name="T18" fmla="*/ 16 w 24"/>
                <a:gd name="T19" fmla="*/ 7 h 33"/>
                <a:gd name="T20" fmla="*/ 14 w 24"/>
                <a:gd name="T21" fmla="*/ 5 h 33"/>
                <a:gd name="T22" fmla="*/ 10 w 24"/>
                <a:gd name="T23" fmla="*/ 5 h 33"/>
                <a:gd name="T24" fmla="*/ 10 w 24"/>
                <a:gd name="T25" fmla="*/ 0 h 33"/>
                <a:gd name="T26" fmla="*/ 13 w 24"/>
                <a:gd name="T27" fmla="*/ 1 h 33"/>
                <a:gd name="T28" fmla="*/ 16 w 24"/>
                <a:gd name="T29" fmla="*/ 1 h 33"/>
                <a:gd name="T30" fmla="*/ 17 w 24"/>
                <a:gd name="T31" fmla="*/ 4 h 33"/>
                <a:gd name="T32" fmla="*/ 17 w 24"/>
                <a:gd name="T33" fmla="*/ 1 h 33"/>
                <a:gd name="T34" fmla="*/ 24 w 24"/>
                <a:gd name="T35" fmla="*/ 1 h 33"/>
                <a:gd name="T36" fmla="*/ 24 w 24"/>
                <a:gd name="T37" fmla="*/ 23 h 33"/>
                <a:gd name="T38" fmla="*/ 23 w 24"/>
                <a:gd name="T39" fmla="*/ 24 h 33"/>
                <a:gd name="T40" fmla="*/ 23 w 24"/>
                <a:gd name="T41" fmla="*/ 27 h 33"/>
                <a:gd name="T42" fmla="*/ 21 w 24"/>
                <a:gd name="T43" fmla="*/ 30 h 33"/>
                <a:gd name="T44" fmla="*/ 20 w 24"/>
                <a:gd name="T45" fmla="*/ 31 h 33"/>
                <a:gd name="T46" fmla="*/ 16 w 24"/>
                <a:gd name="T47" fmla="*/ 33 h 33"/>
                <a:gd name="T48" fmla="*/ 8 w 24"/>
                <a:gd name="T49" fmla="*/ 33 h 33"/>
                <a:gd name="T50" fmla="*/ 6 w 24"/>
                <a:gd name="T51" fmla="*/ 31 h 33"/>
                <a:gd name="T52" fmla="*/ 4 w 24"/>
                <a:gd name="T53" fmla="*/ 30 h 33"/>
                <a:gd name="T54" fmla="*/ 1 w 24"/>
                <a:gd name="T55" fmla="*/ 28 h 33"/>
                <a:gd name="T56" fmla="*/ 1 w 24"/>
                <a:gd name="T57" fmla="*/ 25 h 33"/>
                <a:gd name="T58" fmla="*/ 7 w 24"/>
                <a:gd name="T59" fmla="*/ 25 h 33"/>
                <a:gd name="T60" fmla="*/ 10 w 24"/>
                <a:gd name="T61" fmla="*/ 28 h 33"/>
                <a:gd name="T62" fmla="*/ 14 w 24"/>
                <a:gd name="T63" fmla="*/ 28 h 33"/>
                <a:gd name="T64" fmla="*/ 17 w 24"/>
                <a:gd name="T65" fmla="*/ 25 h 33"/>
                <a:gd name="T66" fmla="*/ 17 w 24"/>
                <a:gd name="T67" fmla="*/ 20 h 33"/>
                <a:gd name="T68" fmla="*/ 16 w 24"/>
                <a:gd name="T69" fmla="*/ 21 h 33"/>
                <a:gd name="T70" fmla="*/ 10 w 24"/>
                <a:gd name="T71" fmla="*/ 24 h 33"/>
                <a:gd name="T72" fmla="*/ 4 w 24"/>
                <a:gd name="T73" fmla="*/ 21 h 33"/>
                <a:gd name="T74" fmla="*/ 1 w 24"/>
                <a:gd name="T75" fmla="*/ 18 h 33"/>
                <a:gd name="T76" fmla="*/ 0 w 24"/>
                <a:gd name="T77" fmla="*/ 15 h 33"/>
                <a:gd name="T78" fmla="*/ 0 w 24"/>
                <a:gd name="T79" fmla="*/ 11 h 33"/>
                <a:gd name="T80" fmla="*/ 1 w 24"/>
                <a:gd name="T81" fmla="*/ 8 h 33"/>
                <a:gd name="T82" fmla="*/ 1 w 24"/>
                <a:gd name="T83" fmla="*/ 5 h 33"/>
                <a:gd name="T84" fmla="*/ 4 w 24"/>
                <a:gd name="T85" fmla="*/ 3 h 33"/>
                <a:gd name="T86" fmla="*/ 10 w 24"/>
                <a:gd name="T87" fmla="*/ 0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 h="33">
                  <a:moveTo>
                    <a:pt x="10" y="5"/>
                  </a:moveTo>
                  <a:lnTo>
                    <a:pt x="7" y="8"/>
                  </a:lnTo>
                  <a:lnTo>
                    <a:pt x="7" y="14"/>
                  </a:lnTo>
                  <a:lnTo>
                    <a:pt x="8" y="17"/>
                  </a:lnTo>
                  <a:lnTo>
                    <a:pt x="10" y="18"/>
                  </a:lnTo>
                  <a:lnTo>
                    <a:pt x="14" y="18"/>
                  </a:lnTo>
                  <a:lnTo>
                    <a:pt x="16" y="17"/>
                  </a:lnTo>
                  <a:lnTo>
                    <a:pt x="17" y="14"/>
                  </a:lnTo>
                  <a:lnTo>
                    <a:pt x="17" y="10"/>
                  </a:lnTo>
                  <a:lnTo>
                    <a:pt x="16" y="7"/>
                  </a:lnTo>
                  <a:lnTo>
                    <a:pt x="14" y="5"/>
                  </a:lnTo>
                  <a:lnTo>
                    <a:pt x="10" y="5"/>
                  </a:lnTo>
                  <a:close/>
                  <a:moveTo>
                    <a:pt x="10" y="0"/>
                  </a:moveTo>
                  <a:lnTo>
                    <a:pt x="13" y="1"/>
                  </a:lnTo>
                  <a:lnTo>
                    <a:pt x="16" y="1"/>
                  </a:lnTo>
                  <a:lnTo>
                    <a:pt x="17" y="4"/>
                  </a:lnTo>
                  <a:lnTo>
                    <a:pt x="17" y="1"/>
                  </a:lnTo>
                  <a:lnTo>
                    <a:pt x="24" y="1"/>
                  </a:lnTo>
                  <a:lnTo>
                    <a:pt x="24" y="23"/>
                  </a:lnTo>
                  <a:lnTo>
                    <a:pt x="23" y="24"/>
                  </a:lnTo>
                  <a:lnTo>
                    <a:pt x="23" y="27"/>
                  </a:lnTo>
                  <a:lnTo>
                    <a:pt x="21" y="30"/>
                  </a:lnTo>
                  <a:lnTo>
                    <a:pt x="20" y="31"/>
                  </a:lnTo>
                  <a:lnTo>
                    <a:pt x="16" y="33"/>
                  </a:lnTo>
                  <a:lnTo>
                    <a:pt x="8" y="33"/>
                  </a:lnTo>
                  <a:lnTo>
                    <a:pt x="6" y="31"/>
                  </a:lnTo>
                  <a:lnTo>
                    <a:pt x="4" y="30"/>
                  </a:lnTo>
                  <a:lnTo>
                    <a:pt x="1" y="28"/>
                  </a:lnTo>
                  <a:lnTo>
                    <a:pt x="1" y="25"/>
                  </a:lnTo>
                  <a:lnTo>
                    <a:pt x="7" y="25"/>
                  </a:lnTo>
                  <a:lnTo>
                    <a:pt x="10" y="28"/>
                  </a:lnTo>
                  <a:lnTo>
                    <a:pt x="14" y="28"/>
                  </a:lnTo>
                  <a:lnTo>
                    <a:pt x="17" y="25"/>
                  </a:lnTo>
                  <a:lnTo>
                    <a:pt x="17" y="20"/>
                  </a:lnTo>
                  <a:lnTo>
                    <a:pt x="16" y="21"/>
                  </a:lnTo>
                  <a:lnTo>
                    <a:pt x="10" y="24"/>
                  </a:lnTo>
                  <a:lnTo>
                    <a:pt x="4" y="21"/>
                  </a:lnTo>
                  <a:lnTo>
                    <a:pt x="1" y="18"/>
                  </a:lnTo>
                  <a:lnTo>
                    <a:pt x="0" y="15"/>
                  </a:lnTo>
                  <a:lnTo>
                    <a:pt x="0" y="11"/>
                  </a:lnTo>
                  <a:lnTo>
                    <a:pt x="1" y="8"/>
                  </a:lnTo>
                  <a:lnTo>
                    <a:pt x="1" y="5"/>
                  </a:lnTo>
                  <a:lnTo>
                    <a:pt x="4" y="3"/>
                  </a:lnTo>
                  <a:lnTo>
                    <a:pt x="10" y="0"/>
                  </a:lnTo>
                  <a:close/>
                </a:path>
              </a:pathLst>
            </a:custGeom>
            <a:solidFill>
              <a:srgbClr val="7F0000"/>
            </a:solidFill>
            <a:ln w="0">
              <a:solidFill>
                <a:srgbClr val="7F0000"/>
              </a:solidFill>
              <a:prstDash val="solid"/>
              <a:round/>
              <a:headEnd/>
              <a:tailEnd/>
            </a:ln>
          </p:spPr>
          <p:txBody>
            <a:bodyPr/>
            <a:lstStyle/>
            <a:p>
              <a:endParaRPr lang="en-US"/>
            </a:p>
          </p:txBody>
        </p:sp>
        <p:sp>
          <p:nvSpPr>
            <p:cNvPr id="16427" name="Freeform 41"/>
            <p:cNvSpPr>
              <a:spLocks noEditPoints="1"/>
            </p:cNvSpPr>
            <p:nvPr/>
          </p:nvSpPr>
          <p:spPr bwMode="auto">
            <a:xfrm>
              <a:off x="2398" y="3749"/>
              <a:ext cx="24" cy="24"/>
            </a:xfrm>
            <a:custGeom>
              <a:avLst/>
              <a:gdLst>
                <a:gd name="T0" fmla="*/ 10 w 24"/>
                <a:gd name="T1" fmla="*/ 5 h 24"/>
                <a:gd name="T2" fmla="*/ 7 w 24"/>
                <a:gd name="T3" fmla="*/ 8 h 24"/>
                <a:gd name="T4" fmla="*/ 7 w 24"/>
                <a:gd name="T5" fmla="*/ 10 h 24"/>
                <a:gd name="T6" fmla="*/ 17 w 24"/>
                <a:gd name="T7" fmla="*/ 10 h 24"/>
                <a:gd name="T8" fmla="*/ 17 w 24"/>
                <a:gd name="T9" fmla="*/ 7 h 24"/>
                <a:gd name="T10" fmla="*/ 16 w 24"/>
                <a:gd name="T11" fmla="*/ 5 h 24"/>
                <a:gd name="T12" fmla="*/ 10 w 24"/>
                <a:gd name="T13" fmla="*/ 5 h 24"/>
                <a:gd name="T14" fmla="*/ 13 w 24"/>
                <a:gd name="T15" fmla="*/ 0 h 24"/>
                <a:gd name="T16" fmla="*/ 17 w 24"/>
                <a:gd name="T17" fmla="*/ 1 h 24"/>
                <a:gd name="T18" fmla="*/ 20 w 24"/>
                <a:gd name="T19" fmla="*/ 3 h 24"/>
                <a:gd name="T20" fmla="*/ 23 w 24"/>
                <a:gd name="T21" fmla="*/ 5 h 24"/>
                <a:gd name="T22" fmla="*/ 24 w 24"/>
                <a:gd name="T23" fmla="*/ 10 h 24"/>
                <a:gd name="T24" fmla="*/ 24 w 24"/>
                <a:gd name="T25" fmla="*/ 14 h 24"/>
                <a:gd name="T26" fmla="*/ 7 w 24"/>
                <a:gd name="T27" fmla="*/ 14 h 24"/>
                <a:gd name="T28" fmla="*/ 7 w 24"/>
                <a:gd name="T29" fmla="*/ 17 h 24"/>
                <a:gd name="T30" fmla="*/ 10 w 24"/>
                <a:gd name="T31" fmla="*/ 20 h 24"/>
                <a:gd name="T32" fmla="*/ 16 w 24"/>
                <a:gd name="T33" fmla="*/ 20 h 24"/>
                <a:gd name="T34" fmla="*/ 17 w 24"/>
                <a:gd name="T35" fmla="*/ 18 h 24"/>
                <a:gd name="T36" fmla="*/ 17 w 24"/>
                <a:gd name="T37" fmla="*/ 17 h 24"/>
                <a:gd name="T38" fmla="*/ 23 w 24"/>
                <a:gd name="T39" fmla="*/ 17 h 24"/>
                <a:gd name="T40" fmla="*/ 21 w 24"/>
                <a:gd name="T41" fmla="*/ 20 h 24"/>
                <a:gd name="T42" fmla="*/ 19 w 24"/>
                <a:gd name="T43" fmla="*/ 23 h 24"/>
                <a:gd name="T44" fmla="*/ 16 w 24"/>
                <a:gd name="T45" fmla="*/ 24 h 24"/>
                <a:gd name="T46" fmla="*/ 9 w 24"/>
                <a:gd name="T47" fmla="*/ 24 h 24"/>
                <a:gd name="T48" fmla="*/ 6 w 24"/>
                <a:gd name="T49" fmla="*/ 23 h 24"/>
                <a:gd name="T50" fmla="*/ 3 w 24"/>
                <a:gd name="T51" fmla="*/ 20 h 24"/>
                <a:gd name="T52" fmla="*/ 1 w 24"/>
                <a:gd name="T53" fmla="*/ 17 h 24"/>
                <a:gd name="T54" fmla="*/ 0 w 24"/>
                <a:gd name="T55" fmla="*/ 13 h 24"/>
                <a:gd name="T56" fmla="*/ 1 w 24"/>
                <a:gd name="T57" fmla="*/ 7 h 24"/>
                <a:gd name="T58" fmla="*/ 7 w 24"/>
                <a:gd name="T59" fmla="*/ 1 h 24"/>
                <a:gd name="T60" fmla="*/ 13 w 24"/>
                <a:gd name="T61" fmla="*/ 0 h 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4" h="24">
                  <a:moveTo>
                    <a:pt x="10" y="5"/>
                  </a:moveTo>
                  <a:lnTo>
                    <a:pt x="7" y="8"/>
                  </a:lnTo>
                  <a:lnTo>
                    <a:pt x="7" y="10"/>
                  </a:lnTo>
                  <a:lnTo>
                    <a:pt x="17" y="10"/>
                  </a:lnTo>
                  <a:lnTo>
                    <a:pt x="17" y="7"/>
                  </a:lnTo>
                  <a:lnTo>
                    <a:pt x="16" y="5"/>
                  </a:lnTo>
                  <a:lnTo>
                    <a:pt x="10" y="5"/>
                  </a:lnTo>
                  <a:close/>
                  <a:moveTo>
                    <a:pt x="13" y="0"/>
                  </a:moveTo>
                  <a:lnTo>
                    <a:pt x="17" y="1"/>
                  </a:lnTo>
                  <a:lnTo>
                    <a:pt x="20" y="3"/>
                  </a:lnTo>
                  <a:lnTo>
                    <a:pt x="23" y="5"/>
                  </a:lnTo>
                  <a:lnTo>
                    <a:pt x="24" y="10"/>
                  </a:lnTo>
                  <a:lnTo>
                    <a:pt x="24" y="14"/>
                  </a:lnTo>
                  <a:lnTo>
                    <a:pt x="7" y="14"/>
                  </a:lnTo>
                  <a:lnTo>
                    <a:pt x="7" y="17"/>
                  </a:lnTo>
                  <a:lnTo>
                    <a:pt x="10" y="20"/>
                  </a:lnTo>
                  <a:lnTo>
                    <a:pt x="16" y="20"/>
                  </a:lnTo>
                  <a:lnTo>
                    <a:pt x="17" y="18"/>
                  </a:lnTo>
                  <a:lnTo>
                    <a:pt x="17" y="17"/>
                  </a:lnTo>
                  <a:lnTo>
                    <a:pt x="23" y="17"/>
                  </a:lnTo>
                  <a:lnTo>
                    <a:pt x="21" y="20"/>
                  </a:lnTo>
                  <a:lnTo>
                    <a:pt x="19" y="23"/>
                  </a:lnTo>
                  <a:lnTo>
                    <a:pt x="16" y="24"/>
                  </a:lnTo>
                  <a:lnTo>
                    <a:pt x="9" y="24"/>
                  </a:lnTo>
                  <a:lnTo>
                    <a:pt x="6" y="23"/>
                  </a:lnTo>
                  <a:lnTo>
                    <a:pt x="3" y="20"/>
                  </a:lnTo>
                  <a:lnTo>
                    <a:pt x="1" y="17"/>
                  </a:lnTo>
                  <a:lnTo>
                    <a:pt x="0" y="13"/>
                  </a:lnTo>
                  <a:lnTo>
                    <a:pt x="1" y="7"/>
                  </a:lnTo>
                  <a:lnTo>
                    <a:pt x="7" y="1"/>
                  </a:lnTo>
                  <a:lnTo>
                    <a:pt x="13" y="0"/>
                  </a:lnTo>
                  <a:close/>
                </a:path>
              </a:pathLst>
            </a:custGeom>
            <a:solidFill>
              <a:srgbClr val="7F0000"/>
            </a:solidFill>
            <a:ln w="0">
              <a:solidFill>
                <a:srgbClr val="7F0000"/>
              </a:solidFill>
              <a:prstDash val="solid"/>
              <a:round/>
              <a:headEnd/>
              <a:tailEnd/>
            </a:ln>
          </p:spPr>
          <p:txBody>
            <a:bodyPr/>
            <a:lstStyle/>
            <a:p>
              <a:endParaRPr lang="en-US"/>
            </a:p>
          </p:txBody>
        </p:sp>
        <p:sp>
          <p:nvSpPr>
            <p:cNvPr id="16428" name="Freeform 42"/>
            <p:cNvSpPr>
              <a:spLocks/>
            </p:cNvSpPr>
            <p:nvPr/>
          </p:nvSpPr>
          <p:spPr bwMode="auto">
            <a:xfrm>
              <a:off x="2436" y="3740"/>
              <a:ext cx="27" cy="34"/>
            </a:xfrm>
            <a:custGeom>
              <a:avLst/>
              <a:gdLst>
                <a:gd name="T0" fmla="*/ 10 w 27"/>
                <a:gd name="T1" fmla="*/ 0 h 34"/>
                <a:gd name="T2" fmla="*/ 18 w 27"/>
                <a:gd name="T3" fmla="*/ 0 h 34"/>
                <a:gd name="T4" fmla="*/ 22 w 27"/>
                <a:gd name="T5" fmla="*/ 2 h 34"/>
                <a:gd name="T6" fmla="*/ 25 w 27"/>
                <a:gd name="T7" fmla="*/ 3 h 34"/>
                <a:gd name="T8" fmla="*/ 26 w 27"/>
                <a:gd name="T9" fmla="*/ 6 h 34"/>
                <a:gd name="T10" fmla="*/ 27 w 27"/>
                <a:gd name="T11" fmla="*/ 10 h 34"/>
                <a:gd name="T12" fmla="*/ 20 w 27"/>
                <a:gd name="T13" fmla="*/ 10 h 34"/>
                <a:gd name="T14" fmla="*/ 16 w 27"/>
                <a:gd name="T15" fmla="*/ 6 h 34"/>
                <a:gd name="T16" fmla="*/ 12 w 27"/>
                <a:gd name="T17" fmla="*/ 6 h 34"/>
                <a:gd name="T18" fmla="*/ 9 w 27"/>
                <a:gd name="T19" fmla="*/ 7 h 34"/>
                <a:gd name="T20" fmla="*/ 9 w 27"/>
                <a:gd name="T21" fmla="*/ 10 h 34"/>
                <a:gd name="T22" fmla="*/ 10 w 27"/>
                <a:gd name="T23" fmla="*/ 12 h 34"/>
                <a:gd name="T24" fmla="*/ 12 w 27"/>
                <a:gd name="T25" fmla="*/ 12 h 34"/>
                <a:gd name="T26" fmla="*/ 15 w 27"/>
                <a:gd name="T27" fmla="*/ 13 h 34"/>
                <a:gd name="T28" fmla="*/ 19 w 27"/>
                <a:gd name="T29" fmla="*/ 14 h 34"/>
                <a:gd name="T30" fmla="*/ 20 w 27"/>
                <a:gd name="T31" fmla="*/ 14 h 34"/>
                <a:gd name="T32" fmla="*/ 22 w 27"/>
                <a:gd name="T33" fmla="*/ 16 h 34"/>
                <a:gd name="T34" fmla="*/ 25 w 27"/>
                <a:gd name="T35" fmla="*/ 16 h 34"/>
                <a:gd name="T36" fmla="*/ 26 w 27"/>
                <a:gd name="T37" fmla="*/ 17 h 34"/>
                <a:gd name="T38" fmla="*/ 27 w 27"/>
                <a:gd name="T39" fmla="*/ 20 h 34"/>
                <a:gd name="T40" fmla="*/ 27 w 27"/>
                <a:gd name="T41" fmla="*/ 27 h 34"/>
                <a:gd name="T42" fmla="*/ 26 w 27"/>
                <a:gd name="T43" fmla="*/ 30 h 34"/>
                <a:gd name="T44" fmla="*/ 23 w 27"/>
                <a:gd name="T45" fmla="*/ 32 h 34"/>
                <a:gd name="T46" fmla="*/ 15 w 27"/>
                <a:gd name="T47" fmla="*/ 34 h 34"/>
                <a:gd name="T48" fmla="*/ 6 w 27"/>
                <a:gd name="T49" fmla="*/ 32 h 34"/>
                <a:gd name="T50" fmla="*/ 3 w 27"/>
                <a:gd name="T51" fmla="*/ 30 h 34"/>
                <a:gd name="T52" fmla="*/ 2 w 27"/>
                <a:gd name="T53" fmla="*/ 27 h 34"/>
                <a:gd name="T54" fmla="*/ 0 w 27"/>
                <a:gd name="T55" fmla="*/ 23 h 34"/>
                <a:gd name="T56" fmla="*/ 8 w 27"/>
                <a:gd name="T57" fmla="*/ 23 h 34"/>
                <a:gd name="T58" fmla="*/ 9 w 27"/>
                <a:gd name="T59" fmla="*/ 24 h 34"/>
                <a:gd name="T60" fmla="*/ 10 w 27"/>
                <a:gd name="T61" fmla="*/ 27 h 34"/>
                <a:gd name="T62" fmla="*/ 12 w 27"/>
                <a:gd name="T63" fmla="*/ 29 h 34"/>
                <a:gd name="T64" fmla="*/ 18 w 27"/>
                <a:gd name="T65" fmla="*/ 29 h 34"/>
                <a:gd name="T66" fmla="*/ 22 w 27"/>
                <a:gd name="T67" fmla="*/ 24 h 34"/>
                <a:gd name="T68" fmla="*/ 18 w 27"/>
                <a:gd name="T69" fmla="*/ 20 h 34"/>
                <a:gd name="T70" fmla="*/ 15 w 27"/>
                <a:gd name="T71" fmla="*/ 20 h 34"/>
                <a:gd name="T72" fmla="*/ 12 w 27"/>
                <a:gd name="T73" fmla="*/ 19 h 34"/>
                <a:gd name="T74" fmla="*/ 9 w 27"/>
                <a:gd name="T75" fmla="*/ 19 h 34"/>
                <a:gd name="T76" fmla="*/ 6 w 27"/>
                <a:gd name="T77" fmla="*/ 17 h 34"/>
                <a:gd name="T78" fmla="*/ 2 w 27"/>
                <a:gd name="T79" fmla="*/ 13 h 34"/>
                <a:gd name="T80" fmla="*/ 2 w 27"/>
                <a:gd name="T81" fmla="*/ 10 h 34"/>
                <a:gd name="T82" fmla="*/ 3 w 27"/>
                <a:gd name="T83" fmla="*/ 6 h 34"/>
                <a:gd name="T84" fmla="*/ 5 w 27"/>
                <a:gd name="T85" fmla="*/ 3 h 34"/>
                <a:gd name="T86" fmla="*/ 10 w 27"/>
                <a:gd name="T87" fmla="*/ 0 h 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7" h="34">
                  <a:moveTo>
                    <a:pt x="10" y="0"/>
                  </a:moveTo>
                  <a:lnTo>
                    <a:pt x="18" y="0"/>
                  </a:lnTo>
                  <a:lnTo>
                    <a:pt x="22" y="2"/>
                  </a:lnTo>
                  <a:lnTo>
                    <a:pt x="25" y="3"/>
                  </a:lnTo>
                  <a:lnTo>
                    <a:pt x="26" y="6"/>
                  </a:lnTo>
                  <a:lnTo>
                    <a:pt x="27" y="10"/>
                  </a:lnTo>
                  <a:lnTo>
                    <a:pt x="20" y="10"/>
                  </a:lnTo>
                  <a:lnTo>
                    <a:pt x="16" y="6"/>
                  </a:lnTo>
                  <a:lnTo>
                    <a:pt x="12" y="6"/>
                  </a:lnTo>
                  <a:lnTo>
                    <a:pt x="9" y="7"/>
                  </a:lnTo>
                  <a:lnTo>
                    <a:pt x="9" y="10"/>
                  </a:lnTo>
                  <a:lnTo>
                    <a:pt x="10" y="12"/>
                  </a:lnTo>
                  <a:lnTo>
                    <a:pt x="12" y="12"/>
                  </a:lnTo>
                  <a:lnTo>
                    <a:pt x="15" y="13"/>
                  </a:lnTo>
                  <a:lnTo>
                    <a:pt x="19" y="14"/>
                  </a:lnTo>
                  <a:lnTo>
                    <a:pt x="20" y="14"/>
                  </a:lnTo>
                  <a:lnTo>
                    <a:pt x="22" y="16"/>
                  </a:lnTo>
                  <a:lnTo>
                    <a:pt x="25" y="16"/>
                  </a:lnTo>
                  <a:lnTo>
                    <a:pt x="26" y="17"/>
                  </a:lnTo>
                  <a:lnTo>
                    <a:pt x="27" y="20"/>
                  </a:lnTo>
                  <a:lnTo>
                    <a:pt x="27" y="27"/>
                  </a:lnTo>
                  <a:lnTo>
                    <a:pt x="26" y="30"/>
                  </a:lnTo>
                  <a:lnTo>
                    <a:pt x="23" y="32"/>
                  </a:lnTo>
                  <a:lnTo>
                    <a:pt x="15" y="34"/>
                  </a:lnTo>
                  <a:lnTo>
                    <a:pt x="6" y="32"/>
                  </a:lnTo>
                  <a:lnTo>
                    <a:pt x="3" y="30"/>
                  </a:lnTo>
                  <a:lnTo>
                    <a:pt x="2" y="27"/>
                  </a:lnTo>
                  <a:lnTo>
                    <a:pt x="0" y="23"/>
                  </a:lnTo>
                  <a:lnTo>
                    <a:pt x="8" y="23"/>
                  </a:lnTo>
                  <a:lnTo>
                    <a:pt x="9" y="24"/>
                  </a:lnTo>
                  <a:lnTo>
                    <a:pt x="10" y="27"/>
                  </a:lnTo>
                  <a:lnTo>
                    <a:pt x="12" y="29"/>
                  </a:lnTo>
                  <a:lnTo>
                    <a:pt x="18" y="29"/>
                  </a:lnTo>
                  <a:lnTo>
                    <a:pt x="22" y="24"/>
                  </a:lnTo>
                  <a:lnTo>
                    <a:pt x="18" y="20"/>
                  </a:lnTo>
                  <a:lnTo>
                    <a:pt x="15" y="20"/>
                  </a:lnTo>
                  <a:lnTo>
                    <a:pt x="12" y="19"/>
                  </a:lnTo>
                  <a:lnTo>
                    <a:pt x="9" y="19"/>
                  </a:lnTo>
                  <a:lnTo>
                    <a:pt x="6" y="17"/>
                  </a:lnTo>
                  <a:lnTo>
                    <a:pt x="2" y="13"/>
                  </a:lnTo>
                  <a:lnTo>
                    <a:pt x="2" y="10"/>
                  </a:lnTo>
                  <a:lnTo>
                    <a:pt x="3" y="6"/>
                  </a:lnTo>
                  <a:lnTo>
                    <a:pt x="5" y="3"/>
                  </a:lnTo>
                  <a:lnTo>
                    <a:pt x="10" y="0"/>
                  </a:lnTo>
                  <a:close/>
                </a:path>
              </a:pathLst>
            </a:custGeom>
            <a:solidFill>
              <a:srgbClr val="7F0000"/>
            </a:solidFill>
            <a:ln w="0">
              <a:solidFill>
                <a:srgbClr val="7F0000"/>
              </a:solidFill>
              <a:prstDash val="solid"/>
              <a:round/>
              <a:headEnd/>
              <a:tailEnd/>
            </a:ln>
          </p:spPr>
          <p:txBody>
            <a:bodyPr/>
            <a:lstStyle/>
            <a:p>
              <a:endParaRPr lang="en-US"/>
            </a:p>
          </p:txBody>
        </p:sp>
        <p:sp>
          <p:nvSpPr>
            <p:cNvPr id="16429" name="Freeform 43"/>
            <p:cNvSpPr>
              <a:spLocks/>
            </p:cNvSpPr>
            <p:nvPr/>
          </p:nvSpPr>
          <p:spPr bwMode="auto">
            <a:xfrm>
              <a:off x="2465" y="3742"/>
              <a:ext cx="28" cy="31"/>
            </a:xfrm>
            <a:custGeom>
              <a:avLst/>
              <a:gdLst>
                <a:gd name="T0" fmla="*/ 0 w 28"/>
                <a:gd name="T1" fmla="*/ 0 h 31"/>
                <a:gd name="T2" fmla="*/ 7 w 28"/>
                <a:gd name="T3" fmla="*/ 0 h 31"/>
                <a:gd name="T4" fmla="*/ 14 w 28"/>
                <a:gd name="T5" fmla="*/ 21 h 31"/>
                <a:gd name="T6" fmla="*/ 21 w 28"/>
                <a:gd name="T7" fmla="*/ 0 h 31"/>
                <a:gd name="T8" fmla="*/ 28 w 28"/>
                <a:gd name="T9" fmla="*/ 0 h 31"/>
                <a:gd name="T10" fmla="*/ 18 w 28"/>
                <a:gd name="T11" fmla="*/ 31 h 31"/>
                <a:gd name="T12" fmla="*/ 10 w 28"/>
                <a:gd name="T13" fmla="*/ 31 h 31"/>
                <a:gd name="T14" fmla="*/ 0 w 28"/>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31">
                  <a:moveTo>
                    <a:pt x="0" y="0"/>
                  </a:moveTo>
                  <a:lnTo>
                    <a:pt x="7" y="0"/>
                  </a:lnTo>
                  <a:lnTo>
                    <a:pt x="14" y="21"/>
                  </a:lnTo>
                  <a:lnTo>
                    <a:pt x="21" y="0"/>
                  </a:lnTo>
                  <a:lnTo>
                    <a:pt x="28" y="0"/>
                  </a:lnTo>
                  <a:lnTo>
                    <a:pt x="18" y="31"/>
                  </a:lnTo>
                  <a:lnTo>
                    <a:pt x="10" y="31"/>
                  </a:lnTo>
                  <a:lnTo>
                    <a:pt x="0" y="0"/>
                  </a:lnTo>
                  <a:close/>
                </a:path>
              </a:pathLst>
            </a:custGeom>
            <a:solidFill>
              <a:srgbClr val="7F0000"/>
            </a:solidFill>
            <a:ln w="0">
              <a:solidFill>
                <a:srgbClr val="7F0000"/>
              </a:solidFill>
              <a:prstDash val="solid"/>
              <a:round/>
              <a:headEnd/>
              <a:tailEnd/>
            </a:ln>
          </p:spPr>
          <p:txBody>
            <a:bodyPr/>
            <a:lstStyle/>
            <a:p>
              <a:endParaRPr lang="en-US"/>
            </a:p>
          </p:txBody>
        </p:sp>
        <p:sp>
          <p:nvSpPr>
            <p:cNvPr id="16430" name="Freeform 44"/>
            <p:cNvSpPr>
              <a:spLocks/>
            </p:cNvSpPr>
            <p:nvPr/>
          </p:nvSpPr>
          <p:spPr bwMode="auto">
            <a:xfrm>
              <a:off x="1548" y="3800"/>
              <a:ext cx="24" cy="30"/>
            </a:xfrm>
            <a:custGeom>
              <a:avLst/>
              <a:gdLst>
                <a:gd name="T0" fmla="*/ 0 w 24"/>
                <a:gd name="T1" fmla="*/ 0 h 30"/>
                <a:gd name="T2" fmla="*/ 24 w 24"/>
                <a:gd name="T3" fmla="*/ 0 h 30"/>
                <a:gd name="T4" fmla="*/ 24 w 24"/>
                <a:gd name="T5" fmla="*/ 3 h 30"/>
                <a:gd name="T6" fmla="*/ 14 w 24"/>
                <a:gd name="T7" fmla="*/ 3 h 30"/>
                <a:gd name="T8" fmla="*/ 14 w 24"/>
                <a:gd name="T9" fmla="*/ 30 h 30"/>
                <a:gd name="T10" fmla="*/ 10 w 24"/>
                <a:gd name="T11" fmla="*/ 30 h 30"/>
                <a:gd name="T12" fmla="*/ 10 w 24"/>
                <a:gd name="T13" fmla="*/ 3 h 30"/>
                <a:gd name="T14" fmla="*/ 0 w 24"/>
                <a:gd name="T15" fmla="*/ 3 h 30"/>
                <a:gd name="T16" fmla="*/ 0 w 2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30">
                  <a:moveTo>
                    <a:pt x="0" y="0"/>
                  </a:moveTo>
                  <a:lnTo>
                    <a:pt x="24" y="0"/>
                  </a:lnTo>
                  <a:lnTo>
                    <a:pt x="24" y="3"/>
                  </a:lnTo>
                  <a:lnTo>
                    <a:pt x="14" y="3"/>
                  </a:lnTo>
                  <a:lnTo>
                    <a:pt x="14" y="30"/>
                  </a:lnTo>
                  <a:lnTo>
                    <a:pt x="10" y="30"/>
                  </a:lnTo>
                  <a:lnTo>
                    <a:pt x="10" y="3"/>
                  </a:lnTo>
                  <a:lnTo>
                    <a:pt x="0" y="3"/>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431" name="Freeform 45"/>
            <p:cNvSpPr>
              <a:spLocks/>
            </p:cNvSpPr>
            <p:nvPr/>
          </p:nvSpPr>
          <p:spPr bwMode="auto">
            <a:xfrm>
              <a:off x="1575" y="3800"/>
              <a:ext cx="17" cy="30"/>
            </a:xfrm>
            <a:custGeom>
              <a:avLst/>
              <a:gdLst>
                <a:gd name="T0" fmla="*/ 0 w 17"/>
                <a:gd name="T1" fmla="*/ 0 h 30"/>
                <a:gd name="T2" fmla="*/ 3 w 17"/>
                <a:gd name="T3" fmla="*/ 0 h 30"/>
                <a:gd name="T4" fmla="*/ 3 w 17"/>
                <a:gd name="T5" fmla="*/ 11 h 30"/>
                <a:gd name="T6" fmla="*/ 4 w 17"/>
                <a:gd name="T7" fmla="*/ 10 h 30"/>
                <a:gd name="T8" fmla="*/ 10 w 17"/>
                <a:gd name="T9" fmla="*/ 7 h 30"/>
                <a:gd name="T10" fmla="*/ 14 w 17"/>
                <a:gd name="T11" fmla="*/ 9 h 30"/>
                <a:gd name="T12" fmla="*/ 16 w 17"/>
                <a:gd name="T13" fmla="*/ 10 h 30"/>
                <a:gd name="T14" fmla="*/ 17 w 17"/>
                <a:gd name="T15" fmla="*/ 13 h 30"/>
                <a:gd name="T16" fmla="*/ 17 w 17"/>
                <a:gd name="T17" fmla="*/ 30 h 30"/>
                <a:gd name="T18" fmla="*/ 14 w 17"/>
                <a:gd name="T19" fmla="*/ 30 h 30"/>
                <a:gd name="T20" fmla="*/ 14 w 17"/>
                <a:gd name="T21" fmla="*/ 16 h 30"/>
                <a:gd name="T22" fmla="*/ 13 w 17"/>
                <a:gd name="T23" fmla="*/ 13 h 30"/>
                <a:gd name="T24" fmla="*/ 11 w 17"/>
                <a:gd name="T25" fmla="*/ 11 h 30"/>
                <a:gd name="T26" fmla="*/ 7 w 17"/>
                <a:gd name="T27" fmla="*/ 11 h 30"/>
                <a:gd name="T28" fmla="*/ 4 w 17"/>
                <a:gd name="T29" fmla="*/ 13 h 30"/>
                <a:gd name="T30" fmla="*/ 3 w 17"/>
                <a:gd name="T31" fmla="*/ 14 h 30"/>
                <a:gd name="T32" fmla="*/ 3 w 17"/>
                <a:gd name="T33" fmla="*/ 30 h 30"/>
                <a:gd name="T34" fmla="*/ 0 w 17"/>
                <a:gd name="T35" fmla="*/ 30 h 30"/>
                <a:gd name="T36" fmla="*/ 0 w 17"/>
                <a:gd name="T37" fmla="*/ 0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30">
                  <a:moveTo>
                    <a:pt x="0" y="0"/>
                  </a:moveTo>
                  <a:lnTo>
                    <a:pt x="3" y="0"/>
                  </a:lnTo>
                  <a:lnTo>
                    <a:pt x="3" y="11"/>
                  </a:lnTo>
                  <a:lnTo>
                    <a:pt x="4" y="10"/>
                  </a:lnTo>
                  <a:lnTo>
                    <a:pt x="10" y="7"/>
                  </a:lnTo>
                  <a:lnTo>
                    <a:pt x="14" y="9"/>
                  </a:lnTo>
                  <a:lnTo>
                    <a:pt x="16" y="10"/>
                  </a:lnTo>
                  <a:lnTo>
                    <a:pt x="17" y="13"/>
                  </a:lnTo>
                  <a:lnTo>
                    <a:pt x="17" y="30"/>
                  </a:lnTo>
                  <a:lnTo>
                    <a:pt x="14" y="30"/>
                  </a:lnTo>
                  <a:lnTo>
                    <a:pt x="14" y="16"/>
                  </a:lnTo>
                  <a:lnTo>
                    <a:pt x="13" y="13"/>
                  </a:lnTo>
                  <a:lnTo>
                    <a:pt x="11" y="11"/>
                  </a:lnTo>
                  <a:lnTo>
                    <a:pt x="7" y="11"/>
                  </a:lnTo>
                  <a:lnTo>
                    <a:pt x="4" y="13"/>
                  </a:lnTo>
                  <a:lnTo>
                    <a:pt x="3" y="14"/>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432" name="Freeform 46"/>
            <p:cNvSpPr>
              <a:spLocks noEditPoints="1"/>
            </p:cNvSpPr>
            <p:nvPr/>
          </p:nvSpPr>
          <p:spPr bwMode="auto">
            <a:xfrm>
              <a:off x="1596" y="3807"/>
              <a:ext cx="20" cy="23"/>
            </a:xfrm>
            <a:custGeom>
              <a:avLst/>
              <a:gdLst>
                <a:gd name="T0" fmla="*/ 7 w 20"/>
                <a:gd name="T1" fmla="*/ 4 h 23"/>
                <a:gd name="T2" fmla="*/ 5 w 20"/>
                <a:gd name="T3" fmla="*/ 7 h 23"/>
                <a:gd name="T4" fmla="*/ 5 w 20"/>
                <a:gd name="T5" fmla="*/ 10 h 23"/>
                <a:gd name="T6" fmla="*/ 16 w 20"/>
                <a:gd name="T7" fmla="*/ 10 h 23"/>
                <a:gd name="T8" fmla="*/ 16 w 20"/>
                <a:gd name="T9" fmla="*/ 7 h 23"/>
                <a:gd name="T10" fmla="*/ 13 w 20"/>
                <a:gd name="T11" fmla="*/ 4 h 23"/>
                <a:gd name="T12" fmla="*/ 7 w 20"/>
                <a:gd name="T13" fmla="*/ 4 h 23"/>
                <a:gd name="T14" fmla="*/ 10 w 20"/>
                <a:gd name="T15" fmla="*/ 0 h 23"/>
                <a:gd name="T16" fmla="*/ 15 w 20"/>
                <a:gd name="T17" fmla="*/ 2 h 23"/>
                <a:gd name="T18" fmla="*/ 16 w 20"/>
                <a:gd name="T19" fmla="*/ 3 h 23"/>
                <a:gd name="T20" fmla="*/ 19 w 20"/>
                <a:gd name="T21" fmla="*/ 4 h 23"/>
                <a:gd name="T22" fmla="*/ 20 w 20"/>
                <a:gd name="T23" fmla="*/ 7 h 23"/>
                <a:gd name="T24" fmla="*/ 20 w 20"/>
                <a:gd name="T25" fmla="*/ 13 h 23"/>
                <a:gd name="T26" fmla="*/ 5 w 20"/>
                <a:gd name="T27" fmla="*/ 13 h 23"/>
                <a:gd name="T28" fmla="*/ 5 w 20"/>
                <a:gd name="T29" fmla="*/ 16 h 23"/>
                <a:gd name="T30" fmla="*/ 6 w 20"/>
                <a:gd name="T31" fmla="*/ 19 h 23"/>
                <a:gd name="T32" fmla="*/ 7 w 20"/>
                <a:gd name="T33" fmla="*/ 20 h 23"/>
                <a:gd name="T34" fmla="*/ 13 w 20"/>
                <a:gd name="T35" fmla="*/ 20 h 23"/>
                <a:gd name="T36" fmla="*/ 16 w 20"/>
                <a:gd name="T37" fmla="*/ 19 h 23"/>
                <a:gd name="T38" fmla="*/ 16 w 20"/>
                <a:gd name="T39" fmla="*/ 16 h 23"/>
                <a:gd name="T40" fmla="*/ 20 w 20"/>
                <a:gd name="T41" fmla="*/ 16 h 23"/>
                <a:gd name="T42" fmla="*/ 17 w 20"/>
                <a:gd name="T43" fmla="*/ 22 h 23"/>
                <a:gd name="T44" fmla="*/ 15 w 20"/>
                <a:gd name="T45" fmla="*/ 23 h 23"/>
                <a:gd name="T46" fmla="*/ 7 w 20"/>
                <a:gd name="T47" fmla="*/ 23 h 23"/>
                <a:gd name="T48" fmla="*/ 5 w 20"/>
                <a:gd name="T49" fmla="*/ 22 h 23"/>
                <a:gd name="T50" fmla="*/ 2 w 20"/>
                <a:gd name="T51" fmla="*/ 19 h 23"/>
                <a:gd name="T52" fmla="*/ 0 w 20"/>
                <a:gd name="T53" fmla="*/ 16 h 23"/>
                <a:gd name="T54" fmla="*/ 0 w 20"/>
                <a:gd name="T55" fmla="*/ 12 h 23"/>
                <a:gd name="T56" fmla="*/ 2 w 20"/>
                <a:gd name="T57" fmla="*/ 7 h 23"/>
                <a:gd name="T58" fmla="*/ 3 w 20"/>
                <a:gd name="T59" fmla="*/ 4 h 23"/>
                <a:gd name="T60" fmla="*/ 6 w 20"/>
                <a:gd name="T61" fmla="*/ 2 h 23"/>
                <a:gd name="T62" fmla="*/ 10 w 20"/>
                <a:gd name="T63" fmla="*/ 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3">
                  <a:moveTo>
                    <a:pt x="7" y="4"/>
                  </a:moveTo>
                  <a:lnTo>
                    <a:pt x="5" y="7"/>
                  </a:lnTo>
                  <a:lnTo>
                    <a:pt x="5" y="10"/>
                  </a:lnTo>
                  <a:lnTo>
                    <a:pt x="16" y="10"/>
                  </a:lnTo>
                  <a:lnTo>
                    <a:pt x="16" y="7"/>
                  </a:lnTo>
                  <a:lnTo>
                    <a:pt x="13" y="4"/>
                  </a:lnTo>
                  <a:lnTo>
                    <a:pt x="7" y="4"/>
                  </a:lnTo>
                  <a:close/>
                  <a:moveTo>
                    <a:pt x="10" y="0"/>
                  </a:moveTo>
                  <a:lnTo>
                    <a:pt x="15" y="2"/>
                  </a:lnTo>
                  <a:lnTo>
                    <a:pt x="16" y="3"/>
                  </a:lnTo>
                  <a:lnTo>
                    <a:pt x="19" y="4"/>
                  </a:lnTo>
                  <a:lnTo>
                    <a:pt x="20" y="7"/>
                  </a:lnTo>
                  <a:lnTo>
                    <a:pt x="20" y="13"/>
                  </a:lnTo>
                  <a:lnTo>
                    <a:pt x="5" y="13"/>
                  </a:lnTo>
                  <a:lnTo>
                    <a:pt x="5" y="16"/>
                  </a:lnTo>
                  <a:lnTo>
                    <a:pt x="6" y="19"/>
                  </a:lnTo>
                  <a:lnTo>
                    <a:pt x="7" y="20"/>
                  </a:lnTo>
                  <a:lnTo>
                    <a:pt x="13" y="20"/>
                  </a:lnTo>
                  <a:lnTo>
                    <a:pt x="16" y="19"/>
                  </a:lnTo>
                  <a:lnTo>
                    <a:pt x="16" y="16"/>
                  </a:lnTo>
                  <a:lnTo>
                    <a:pt x="20" y="16"/>
                  </a:lnTo>
                  <a:lnTo>
                    <a:pt x="17" y="22"/>
                  </a:lnTo>
                  <a:lnTo>
                    <a:pt x="15" y="23"/>
                  </a:lnTo>
                  <a:lnTo>
                    <a:pt x="7" y="23"/>
                  </a:lnTo>
                  <a:lnTo>
                    <a:pt x="5" y="22"/>
                  </a:lnTo>
                  <a:lnTo>
                    <a:pt x="2" y="19"/>
                  </a:lnTo>
                  <a:lnTo>
                    <a:pt x="0" y="16"/>
                  </a:lnTo>
                  <a:lnTo>
                    <a:pt x="0" y="12"/>
                  </a:lnTo>
                  <a:lnTo>
                    <a:pt x="2" y="7"/>
                  </a:lnTo>
                  <a:lnTo>
                    <a:pt x="3" y="4"/>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33" name="Freeform 47"/>
            <p:cNvSpPr>
              <a:spLocks/>
            </p:cNvSpPr>
            <p:nvPr/>
          </p:nvSpPr>
          <p:spPr bwMode="auto">
            <a:xfrm>
              <a:off x="1632" y="3807"/>
              <a:ext cx="30" cy="23"/>
            </a:xfrm>
            <a:custGeom>
              <a:avLst/>
              <a:gdLst>
                <a:gd name="T0" fmla="*/ 10 w 30"/>
                <a:gd name="T1" fmla="*/ 0 h 23"/>
                <a:gd name="T2" fmla="*/ 13 w 30"/>
                <a:gd name="T3" fmla="*/ 2 h 23"/>
                <a:gd name="T4" fmla="*/ 16 w 30"/>
                <a:gd name="T5" fmla="*/ 4 h 23"/>
                <a:gd name="T6" fmla="*/ 18 w 30"/>
                <a:gd name="T7" fmla="*/ 3 h 23"/>
                <a:gd name="T8" fmla="*/ 20 w 30"/>
                <a:gd name="T9" fmla="*/ 2 h 23"/>
                <a:gd name="T10" fmla="*/ 23 w 30"/>
                <a:gd name="T11" fmla="*/ 0 h 23"/>
                <a:gd name="T12" fmla="*/ 26 w 30"/>
                <a:gd name="T13" fmla="*/ 2 h 23"/>
                <a:gd name="T14" fmla="*/ 28 w 30"/>
                <a:gd name="T15" fmla="*/ 2 h 23"/>
                <a:gd name="T16" fmla="*/ 30 w 30"/>
                <a:gd name="T17" fmla="*/ 4 h 23"/>
                <a:gd name="T18" fmla="*/ 30 w 30"/>
                <a:gd name="T19" fmla="*/ 23 h 23"/>
                <a:gd name="T20" fmla="*/ 27 w 30"/>
                <a:gd name="T21" fmla="*/ 23 h 23"/>
                <a:gd name="T22" fmla="*/ 27 w 30"/>
                <a:gd name="T23" fmla="*/ 7 h 23"/>
                <a:gd name="T24" fmla="*/ 24 w 30"/>
                <a:gd name="T25" fmla="*/ 4 h 23"/>
                <a:gd name="T26" fmla="*/ 20 w 30"/>
                <a:gd name="T27" fmla="*/ 4 h 23"/>
                <a:gd name="T28" fmla="*/ 17 w 30"/>
                <a:gd name="T29" fmla="*/ 7 h 23"/>
                <a:gd name="T30" fmla="*/ 17 w 30"/>
                <a:gd name="T31" fmla="*/ 23 h 23"/>
                <a:gd name="T32" fmla="*/ 13 w 30"/>
                <a:gd name="T33" fmla="*/ 23 h 23"/>
                <a:gd name="T34" fmla="*/ 13 w 30"/>
                <a:gd name="T35" fmla="*/ 6 h 23"/>
                <a:gd name="T36" fmla="*/ 11 w 30"/>
                <a:gd name="T37" fmla="*/ 4 h 23"/>
                <a:gd name="T38" fmla="*/ 7 w 30"/>
                <a:gd name="T39" fmla="*/ 4 h 23"/>
                <a:gd name="T40" fmla="*/ 4 w 30"/>
                <a:gd name="T41" fmla="*/ 6 h 23"/>
                <a:gd name="T42" fmla="*/ 3 w 30"/>
                <a:gd name="T43" fmla="*/ 9 h 23"/>
                <a:gd name="T44" fmla="*/ 3 w 30"/>
                <a:gd name="T45" fmla="*/ 23 h 23"/>
                <a:gd name="T46" fmla="*/ 0 w 30"/>
                <a:gd name="T47" fmla="*/ 23 h 23"/>
                <a:gd name="T48" fmla="*/ 0 w 30"/>
                <a:gd name="T49" fmla="*/ 2 h 23"/>
                <a:gd name="T50" fmla="*/ 3 w 30"/>
                <a:gd name="T51" fmla="*/ 2 h 23"/>
                <a:gd name="T52" fmla="*/ 3 w 30"/>
                <a:gd name="T53" fmla="*/ 4 h 23"/>
                <a:gd name="T54" fmla="*/ 6 w 30"/>
                <a:gd name="T55" fmla="*/ 3 h 23"/>
                <a:gd name="T56" fmla="*/ 7 w 30"/>
                <a:gd name="T57" fmla="*/ 2 h 23"/>
                <a:gd name="T58" fmla="*/ 10 w 30"/>
                <a:gd name="T59" fmla="*/ 0 h 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23">
                  <a:moveTo>
                    <a:pt x="10" y="0"/>
                  </a:moveTo>
                  <a:lnTo>
                    <a:pt x="13" y="2"/>
                  </a:lnTo>
                  <a:lnTo>
                    <a:pt x="16" y="4"/>
                  </a:lnTo>
                  <a:lnTo>
                    <a:pt x="18" y="3"/>
                  </a:lnTo>
                  <a:lnTo>
                    <a:pt x="20" y="2"/>
                  </a:lnTo>
                  <a:lnTo>
                    <a:pt x="23" y="0"/>
                  </a:lnTo>
                  <a:lnTo>
                    <a:pt x="26" y="2"/>
                  </a:lnTo>
                  <a:lnTo>
                    <a:pt x="28" y="2"/>
                  </a:lnTo>
                  <a:lnTo>
                    <a:pt x="30" y="4"/>
                  </a:lnTo>
                  <a:lnTo>
                    <a:pt x="30" y="23"/>
                  </a:lnTo>
                  <a:lnTo>
                    <a:pt x="27" y="23"/>
                  </a:lnTo>
                  <a:lnTo>
                    <a:pt x="27" y="7"/>
                  </a:lnTo>
                  <a:lnTo>
                    <a:pt x="24" y="4"/>
                  </a:lnTo>
                  <a:lnTo>
                    <a:pt x="20" y="4"/>
                  </a:lnTo>
                  <a:lnTo>
                    <a:pt x="17" y="7"/>
                  </a:lnTo>
                  <a:lnTo>
                    <a:pt x="17" y="23"/>
                  </a:lnTo>
                  <a:lnTo>
                    <a:pt x="13" y="23"/>
                  </a:lnTo>
                  <a:lnTo>
                    <a:pt x="13" y="6"/>
                  </a:lnTo>
                  <a:lnTo>
                    <a:pt x="11" y="4"/>
                  </a:lnTo>
                  <a:lnTo>
                    <a:pt x="7" y="4"/>
                  </a:lnTo>
                  <a:lnTo>
                    <a:pt x="4" y="6"/>
                  </a:lnTo>
                  <a:lnTo>
                    <a:pt x="3" y="9"/>
                  </a:lnTo>
                  <a:lnTo>
                    <a:pt x="3" y="23"/>
                  </a:lnTo>
                  <a:lnTo>
                    <a:pt x="0" y="23"/>
                  </a:lnTo>
                  <a:lnTo>
                    <a:pt x="0" y="2"/>
                  </a:lnTo>
                  <a:lnTo>
                    <a:pt x="3" y="2"/>
                  </a:lnTo>
                  <a:lnTo>
                    <a:pt x="3" y="4"/>
                  </a:lnTo>
                  <a:lnTo>
                    <a:pt x="6" y="3"/>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34" name="Freeform 48"/>
            <p:cNvSpPr>
              <a:spLocks noEditPoints="1"/>
            </p:cNvSpPr>
            <p:nvPr/>
          </p:nvSpPr>
          <p:spPr bwMode="auto">
            <a:xfrm>
              <a:off x="1666" y="3807"/>
              <a:ext cx="21" cy="23"/>
            </a:xfrm>
            <a:custGeom>
              <a:avLst/>
              <a:gdLst>
                <a:gd name="T0" fmla="*/ 9 w 21"/>
                <a:gd name="T1" fmla="*/ 4 h 23"/>
                <a:gd name="T2" fmla="*/ 6 w 21"/>
                <a:gd name="T3" fmla="*/ 6 h 23"/>
                <a:gd name="T4" fmla="*/ 4 w 21"/>
                <a:gd name="T5" fmla="*/ 9 h 23"/>
                <a:gd name="T6" fmla="*/ 4 w 21"/>
                <a:gd name="T7" fmla="*/ 16 h 23"/>
                <a:gd name="T8" fmla="*/ 6 w 21"/>
                <a:gd name="T9" fmla="*/ 19 h 23"/>
                <a:gd name="T10" fmla="*/ 9 w 21"/>
                <a:gd name="T11" fmla="*/ 20 h 23"/>
                <a:gd name="T12" fmla="*/ 13 w 21"/>
                <a:gd name="T13" fmla="*/ 20 h 23"/>
                <a:gd name="T14" fmla="*/ 16 w 21"/>
                <a:gd name="T15" fmla="*/ 19 h 23"/>
                <a:gd name="T16" fmla="*/ 17 w 21"/>
                <a:gd name="T17" fmla="*/ 16 h 23"/>
                <a:gd name="T18" fmla="*/ 17 w 21"/>
                <a:gd name="T19" fmla="*/ 9 h 23"/>
                <a:gd name="T20" fmla="*/ 16 w 21"/>
                <a:gd name="T21" fmla="*/ 6 h 23"/>
                <a:gd name="T22" fmla="*/ 14 w 21"/>
                <a:gd name="T23" fmla="*/ 4 h 23"/>
                <a:gd name="T24" fmla="*/ 9 w 21"/>
                <a:gd name="T25" fmla="*/ 4 h 23"/>
                <a:gd name="T26" fmla="*/ 11 w 21"/>
                <a:gd name="T27" fmla="*/ 0 h 23"/>
                <a:gd name="T28" fmla="*/ 17 w 21"/>
                <a:gd name="T29" fmla="*/ 3 h 23"/>
                <a:gd name="T30" fmla="*/ 20 w 21"/>
                <a:gd name="T31" fmla="*/ 6 h 23"/>
                <a:gd name="T32" fmla="*/ 21 w 21"/>
                <a:gd name="T33" fmla="*/ 9 h 23"/>
                <a:gd name="T34" fmla="*/ 21 w 21"/>
                <a:gd name="T35" fmla="*/ 16 h 23"/>
                <a:gd name="T36" fmla="*/ 20 w 21"/>
                <a:gd name="T37" fmla="*/ 19 h 23"/>
                <a:gd name="T38" fmla="*/ 17 w 21"/>
                <a:gd name="T39" fmla="*/ 22 h 23"/>
                <a:gd name="T40" fmla="*/ 14 w 21"/>
                <a:gd name="T41" fmla="*/ 23 h 23"/>
                <a:gd name="T42" fmla="*/ 7 w 21"/>
                <a:gd name="T43" fmla="*/ 23 h 23"/>
                <a:gd name="T44" fmla="*/ 4 w 21"/>
                <a:gd name="T45" fmla="*/ 22 h 23"/>
                <a:gd name="T46" fmla="*/ 2 w 21"/>
                <a:gd name="T47" fmla="*/ 19 h 23"/>
                <a:gd name="T48" fmla="*/ 0 w 21"/>
                <a:gd name="T49" fmla="*/ 16 h 23"/>
                <a:gd name="T50" fmla="*/ 0 w 21"/>
                <a:gd name="T51" fmla="*/ 12 h 23"/>
                <a:gd name="T52" fmla="*/ 2 w 21"/>
                <a:gd name="T53" fmla="*/ 9 h 23"/>
                <a:gd name="T54" fmla="*/ 2 w 21"/>
                <a:gd name="T55" fmla="*/ 6 h 23"/>
                <a:gd name="T56" fmla="*/ 4 w 21"/>
                <a:gd name="T57" fmla="*/ 3 h 23"/>
                <a:gd name="T58" fmla="*/ 7 w 21"/>
                <a:gd name="T59" fmla="*/ 2 h 23"/>
                <a:gd name="T60" fmla="*/ 11 w 21"/>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23">
                  <a:moveTo>
                    <a:pt x="9" y="4"/>
                  </a:moveTo>
                  <a:lnTo>
                    <a:pt x="6" y="6"/>
                  </a:lnTo>
                  <a:lnTo>
                    <a:pt x="4" y="9"/>
                  </a:lnTo>
                  <a:lnTo>
                    <a:pt x="4" y="16"/>
                  </a:lnTo>
                  <a:lnTo>
                    <a:pt x="6" y="19"/>
                  </a:lnTo>
                  <a:lnTo>
                    <a:pt x="9" y="20"/>
                  </a:lnTo>
                  <a:lnTo>
                    <a:pt x="13" y="20"/>
                  </a:lnTo>
                  <a:lnTo>
                    <a:pt x="16" y="19"/>
                  </a:lnTo>
                  <a:lnTo>
                    <a:pt x="17" y="16"/>
                  </a:lnTo>
                  <a:lnTo>
                    <a:pt x="17" y="9"/>
                  </a:lnTo>
                  <a:lnTo>
                    <a:pt x="16" y="6"/>
                  </a:lnTo>
                  <a:lnTo>
                    <a:pt x="14" y="4"/>
                  </a:lnTo>
                  <a:lnTo>
                    <a:pt x="9" y="4"/>
                  </a:lnTo>
                  <a:close/>
                  <a:moveTo>
                    <a:pt x="11" y="0"/>
                  </a:moveTo>
                  <a:lnTo>
                    <a:pt x="17" y="3"/>
                  </a:lnTo>
                  <a:lnTo>
                    <a:pt x="20" y="6"/>
                  </a:lnTo>
                  <a:lnTo>
                    <a:pt x="21" y="9"/>
                  </a:lnTo>
                  <a:lnTo>
                    <a:pt x="21" y="16"/>
                  </a:lnTo>
                  <a:lnTo>
                    <a:pt x="20" y="19"/>
                  </a:lnTo>
                  <a:lnTo>
                    <a:pt x="17" y="22"/>
                  </a:lnTo>
                  <a:lnTo>
                    <a:pt x="14" y="23"/>
                  </a:lnTo>
                  <a:lnTo>
                    <a:pt x="7" y="23"/>
                  </a:lnTo>
                  <a:lnTo>
                    <a:pt x="4" y="22"/>
                  </a:lnTo>
                  <a:lnTo>
                    <a:pt x="2" y="19"/>
                  </a:lnTo>
                  <a:lnTo>
                    <a:pt x="0" y="16"/>
                  </a:lnTo>
                  <a:lnTo>
                    <a:pt x="0" y="12"/>
                  </a:lnTo>
                  <a:lnTo>
                    <a:pt x="2" y="9"/>
                  </a:lnTo>
                  <a:lnTo>
                    <a:pt x="2" y="6"/>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435" name="Freeform 49"/>
            <p:cNvSpPr>
              <a:spLocks noEditPoints="1"/>
            </p:cNvSpPr>
            <p:nvPr/>
          </p:nvSpPr>
          <p:spPr bwMode="auto">
            <a:xfrm>
              <a:off x="1690" y="3800"/>
              <a:ext cx="20" cy="30"/>
            </a:xfrm>
            <a:custGeom>
              <a:avLst/>
              <a:gdLst>
                <a:gd name="T0" fmla="*/ 7 w 20"/>
                <a:gd name="T1" fmla="*/ 11 h 30"/>
                <a:gd name="T2" fmla="*/ 5 w 20"/>
                <a:gd name="T3" fmla="*/ 17 h 30"/>
                <a:gd name="T4" fmla="*/ 5 w 20"/>
                <a:gd name="T5" fmla="*/ 23 h 30"/>
                <a:gd name="T6" fmla="*/ 6 w 20"/>
                <a:gd name="T7" fmla="*/ 24 h 30"/>
                <a:gd name="T8" fmla="*/ 7 w 20"/>
                <a:gd name="T9" fmla="*/ 27 h 30"/>
                <a:gd name="T10" fmla="*/ 15 w 20"/>
                <a:gd name="T11" fmla="*/ 27 h 30"/>
                <a:gd name="T12" fmla="*/ 17 w 20"/>
                <a:gd name="T13" fmla="*/ 21 h 30"/>
                <a:gd name="T14" fmla="*/ 17 w 20"/>
                <a:gd name="T15" fmla="*/ 17 h 30"/>
                <a:gd name="T16" fmla="*/ 16 w 20"/>
                <a:gd name="T17" fmla="*/ 14 h 30"/>
                <a:gd name="T18" fmla="*/ 13 w 20"/>
                <a:gd name="T19" fmla="*/ 11 h 30"/>
                <a:gd name="T20" fmla="*/ 7 w 20"/>
                <a:gd name="T21" fmla="*/ 11 h 30"/>
                <a:gd name="T22" fmla="*/ 17 w 20"/>
                <a:gd name="T23" fmla="*/ 0 h 30"/>
                <a:gd name="T24" fmla="*/ 20 w 20"/>
                <a:gd name="T25" fmla="*/ 0 h 30"/>
                <a:gd name="T26" fmla="*/ 20 w 20"/>
                <a:gd name="T27" fmla="*/ 30 h 30"/>
                <a:gd name="T28" fmla="*/ 17 w 20"/>
                <a:gd name="T29" fmla="*/ 30 h 30"/>
                <a:gd name="T30" fmla="*/ 17 w 20"/>
                <a:gd name="T31" fmla="*/ 27 h 30"/>
                <a:gd name="T32" fmla="*/ 16 w 20"/>
                <a:gd name="T33" fmla="*/ 29 h 30"/>
                <a:gd name="T34" fmla="*/ 13 w 20"/>
                <a:gd name="T35" fmla="*/ 30 h 30"/>
                <a:gd name="T36" fmla="*/ 7 w 20"/>
                <a:gd name="T37" fmla="*/ 30 h 30"/>
                <a:gd name="T38" fmla="*/ 5 w 20"/>
                <a:gd name="T39" fmla="*/ 29 h 30"/>
                <a:gd name="T40" fmla="*/ 2 w 20"/>
                <a:gd name="T41" fmla="*/ 26 h 30"/>
                <a:gd name="T42" fmla="*/ 0 w 20"/>
                <a:gd name="T43" fmla="*/ 23 h 30"/>
                <a:gd name="T44" fmla="*/ 0 w 20"/>
                <a:gd name="T45" fmla="*/ 16 h 30"/>
                <a:gd name="T46" fmla="*/ 2 w 20"/>
                <a:gd name="T47" fmla="*/ 13 h 30"/>
                <a:gd name="T48" fmla="*/ 5 w 20"/>
                <a:gd name="T49" fmla="*/ 10 h 30"/>
                <a:gd name="T50" fmla="*/ 10 w 20"/>
                <a:gd name="T51" fmla="*/ 7 h 30"/>
                <a:gd name="T52" fmla="*/ 13 w 20"/>
                <a:gd name="T53" fmla="*/ 9 h 30"/>
                <a:gd name="T54" fmla="*/ 16 w 20"/>
                <a:gd name="T55" fmla="*/ 9 h 30"/>
                <a:gd name="T56" fmla="*/ 17 w 20"/>
                <a:gd name="T57" fmla="*/ 11 h 30"/>
                <a:gd name="T58" fmla="*/ 17 w 20"/>
                <a:gd name="T59" fmla="*/ 0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30">
                  <a:moveTo>
                    <a:pt x="7" y="11"/>
                  </a:moveTo>
                  <a:lnTo>
                    <a:pt x="5" y="17"/>
                  </a:lnTo>
                  <a:lnTo>
                    <a:pt x="5" y="23"/>
                  </a:lnTo>
                  <a:lnTo>
                    <a:pt x="6" y="24"/>
                  </a:lnTo>
                  <a:lnTo>
                    <a:pt x="7" y="27"/>
                  </a:lnTo>
                  <a:lnTo>
                    <a:pt x="15" y="27"/>
                  </a:lnTo>
                  <a:lnTo>
                    <a:pt x="17" y="21"/>
                  </a:lnTo>
                  <a:lnTo>
                    <a:pt x="17" y="17"/>
                  </a:lnTo>
                  <a:lnTo>
                    <a:pt x="16" y="14"/>
                  </a:lnTo>
                  <a:lnTo>
                    <a:pt x="13" y="11"/>
                  </a:lnTo>
                  <a:lnTo>
                    <a:pt x="7" y="11"/>
                  </a:lnTo>
                  <a:close/>
                  <a:moveTo>
                    <a:pt x="17" y="0"/>
                  </a:moveTo>
                  <a:lnTo>
                    <a:pt x="20" y="0"/>
                  </a:lnTo>
                  <a:lnTo>
                    <a:pt x="20" y="30"/>
                  </a:lnTo>
                  <a:lnTo>
                    <a:pt x="17" y="30"/>
                  </a:lnTo>
                  <a:lnTo>
                    <a:pt x="17" y="27"/>
                  </a:lnTo>
                  <a:lnTo>
                    <a:pt x="16" y="29"/>
                  </a:lnTo>
                  <a:lnTo>
                    <a:pt x="13" y="30"/>
                  </a:lnTo>
                  <a:lnTo>
                    <a:pt x="7" y="30"/>
                  </a:lnTo>
                  <a:lnTo>
                    <a:pt x="5" y="29"/>
                  </a:lnTo>
                  <a:lnTo>
                    <a:pt x="2" y="26"/>
                  </a:lnTo>
                  <a:lnTo>
                    <a:pt x="0" y="23"/>
                  </a:lnTo>
                  <a:lnTo>
                    <a:pt x="0" y="16"/>
                  </a:lnTo>
                  <a:lnTo>
                    <a:pt x="2" y="13"/>
                  </a:lnTo>
                  <a:lnTo>
                    <a:pt x="5" y="10"/>
                  </a:lnTo>
                  <a:lnTo>
                    <a:pt x="10" y="7"/>
                  </a:lnTo>
                  <a:lnTo>
                    <a:pt x="13" y="9"/>
                  </a:lnTo>
                  <a:lnTo>
                    <a:pt x="16" y="9"/>
                  </a:lnTo>
                  <a:lnTo>
                    <a:pt x="17" y="11"/>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436" name="Freeform 50"/>
            <p:cNvSpPr>
              <a:spLocks noEditPoints="1"/>
            </p:cNvSpPr>
            <p:nvPr/>
          </p:nvSpPr>
          <p:spPr bwMode="auto">
            <a:xfrm>
              <a:off x="1716" y="3807"/>
              <a:ext cx="20" cy="23"/>
            </a:xfrm>
            <a:custGeom>
              <a:avLst/>
              <a:gdLst>
                <a:gd name="T0" fmla="*/ 7 w 20"/>
                <a:gd name="T1" fmla="*/ 4 h 23"/>
                <a:gd name="T2" fmla="*/ 4 w 20"/>
                <a:gd name="T3" fmla="*/ 6 h 23"/>
                <a:gd name="T4" fmla="*/ 3 w 20"/>
                <a:gd name="T5" fmla="*/ 7 h 23"/>
                <a:gd name="T6" fmla="*/ 3 w 20"/>
                <a:gd name="T7" fmla="*/ 10 h 23"/>
                <a:gd name="T8" fmla="*/ 16 w 20"/>
                <a:gd name="T9" fmla="*/ 10 h 23"/>
                <a:gd name="T10" fmla="*/ 13 w 20"/>
                <a:gd name="T11" fmla="*/ 4 h 23"/>
                <a:gd name="T12" fmla="*/ 7 w 20"/>
                <a:gd name="T13" fmla="*/ 4 h 23"/>
                <a:gd name="T14" fmla="*/ 10 w 20"/>
                <a:gd name="T15" fmla="*/ 0 h 23"/>
                <a:gd name="T16" fmla="*/ 16 w 20"/>
                <a:gd name="T17" fmla="*/ 3 h 23"/>
                <a:gd name="T18" fmla="*/ 17 w 20"/>
                <a:gd name="T19" fmla="*/ 4 h 23"/>
                <a:gd name="T20" fmla="*/ 20 w 20"/>
                <a:gd name="T21" fmla="*/ 10 h 23"/>
                <a:gd name="T22" fmla="*/ 20 w 20"/>
                <a:gd name="T23" fmla="*/ 13 h 23"/>
                <a:gd name="T24" fmla="*/ 3 w 20"/>
                <a:gd name="T25" fmla="*/ 13 h 23"/>
                <a:gd name="T26" fmla="*/ 3 w 20"/>
                <a:gd name="T27" fmla="*/ 16 h 23"/>
                <a:gd name="T28" fmla="*/ 4 w 20"/>
                <a:gd name="T29" fmla="*/ 19 h 23"/>
                <a:gd name="T30" fmla="*/ 7 w 20"/>
                <a:gd name="T31" fmla="*/ 20 h 23"/>
                <a:gd name="T32" fmla="*/ 13 w 20"/>
                <a:gd name="T33" fmla="*/ 20 h 23"/>
                <a:gd name="T34" fmla="*/ 14 w 20"/>
                <a:gd name="T35" fmla="*/ 19 h 23"/>
                <a:gd name="T36" fmla="*/ 16 w 20"/>
                <a:gd name="T37" fmla="*/ 16 h 23"/>
                <a:gd name="T38" fmla="*/ 18 w 20"/>
                <a:gd name="T39" fmla="*/ 16 h 23"/>
                <a:gd name="T40" fmla="*/ 16 w 20"/>
                <a:gd name="T41" fmla="*/ 22 h 23"/>
                <a:gd name="T42" fmla="*/ 13 w 20"/>
                <a:gd name="T43" fmla="*/ 23 h 23"/>
                <a:gd name="T44" fmla="*/ 6 w 20"/>
                <a:gd name="T45" fmla="*/ 23 h 23"/>
                <a:gd name="T46" fmla="*/ 3 w 20"/>
                <a:gd name="T47" fmla="*/ 22 h 23"/>
                <a:gd name="T48" fmla="*/ 0 w 20"/>
                <a:gd name="T49" fmla="*/ 16 h 23"/>
                <a:gd name="T50" fmla="*/ 0 w 20"/>
                <a:gd name="T51" fmla="*/ 7 h 23"/>
                <a:gd name="T52" fmla="*/ 6 w 20"/>
                <a:gd name="T53" fmla="*/ 2 h 23"/>
                <a:gd name="T54" fmla="*/ 10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7" y="4"/>
                  </a:moveTo>
                  <a:lnTo>
                    <a:pt x="4" y="6"/>
                  </a:lnTo>
                  <a:lnTo>
                    <a:pt x="3" y="7"/>
                  </a:lnTo>
                  <a:lnTo>
                    <a:pt x="3" y="10"/>
                  </a:lnTo>
                  <a:lnTo>
                    <a:pt x="16" y="10"/>
                  </a:lnTo>
                  <a:lnTo>
                    <a:pt x="13" y="4"/>
                  </a:lnTo>
                  <a:lnTo>
                    <a:pt x="7" y="4"/>
                  </a:lnTo>
                  <a:close/>
                  <a:moveTo>
                    <a:pt x="10" y="0"/>
                  </a:moveTo>
                  <a:lnTo>
                    <a:pt x="16" y="3"/>
                  </a:lnTo>
                  <a:lnTo>
                    <a:pt x="17" y="4"/>
                  </a:lnTo>
                  <a:lnTo>
                    <a:pt x="20" y="10"/>
                  </a:lnTo>
                  <a:lnTo>
                    <a:pt x="20" y="13"/>
                  </a:lnTo>
                  <a:lnTo>
                    <a:pt x="3" y="13"/>
                  </a:lnTo>
                  <a:lnTo>
                    <a:pt x="3" y="16"/>
                  </a:lnTo>
                  <a:lnTo>
                    <a:pt x="4" y="19"/>
                  </a:lnTo>
                  <a:lnTo>
                    <a:pt x="7" y="20"/>
                  </a:lnTo>
                  <a:lnTo>
                    <a:pt x="13" y="20"/>
                  </a:lnTo>
                  <a:lnTo>
                    <a:pt x="14" y="19"/>
                  </a:lnTo>
                  <a:lnTo>
                    <a:pt x="16" y="16"/>
                  </a:lnTo>
                  <a:lnTo>
                    <a:pt x="18" y="16"/>
                  </a:lnTo>
                  <a:lnTo>
                    <a:pt x="16" y="22"/>
                  </a:lnTo>
                  <a:lnTo>
                    <a:pt x="13" y="23"/>
                  </a:lnTo>
                  <a:lnTo>
                    <a:pt x="6" y="23"/>
                  </a:lnTo>
                  <a:lnTo>
                    <a:pt x="3" y="22"/>
                  </a:lnTo>
                  <a:lnTo>
                    <a:pt x="0" y="16"/>
                  </a:lnTo>
                  <a:lnTo>
                    <a:pt x="0" y="7"/>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37" name="Rectangle 51"/>
            <p:cNvSpPr>
              <a:spLocks noChangeArrowheads="1"/>
            </p:cNvSpPr>
            <p:nvPr/>
          </p:nvSpPr>
          <p:spPr bwMode="auto">
            <a:xfrm>
              <a:off x="1739" y="3800"/>
              <a:ext cx="4"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438" name="Freeform 52"/>
            <p:cNvSpPr>
              <a:spLocks noEditPoints="1"/>
            </p:cNvSpPr>
            <p:nvPr/>
          </p:nvSpPr>
          <p:spPr bwMode="auto">
            <a:xfrm>
              <a:off x="1760" y="3800"/>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4 h 30"/>
                <a:gd name="T16" fmla="*/ 0 w 4"/>
                <a:gd name="T17" fmla="*/ 4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439" name="Freeform 53"/>
            <p:cNvSpPr>
              <a:spLocks/>
            </p:cNvSpPr>
            <p:nvPr/>
          </p:nvSpPr>
          <p:spPr bwMode="auto">
            <a:xfrm>
              <a:off x="1769" y="3807"/>
              <a:ext cx="18" cy="23"/>
            </a:xfrm>
            <a:custGeom>
              <a:avLst/>
              <a:gdLst>
                <a:gd name="T0" fmla="*/ 8 w 18"/>
                <a:gd name="T1" fmla="*/ 0 h 23"/>
                <a:gd name="T2" fmla="*/ 11 w 18"/>
                <a:gd name="T3" fmla="*/ 2 h 23"/>
                <a:gd name="T4" fmla="*/ 14 w 18"/>
                <a:gd name="T5" fmla="*/ 2 h 23"/>
                <a:gd name="T6" fmla="*/ 17 w 18"/>
                <a:gd name="T7" fmla="*/ 7 h 23"/>
                <a:gd name="T8" fmla="*/ 12 w 18"/>
                <a:gd name="T9" fmla="*/ 7 h 23"/>
                <a:gd name="T10" fmla="*/ 12 w 18"/>
                <a:gd name="T11" fmla="*/ 6 h 23"/>
                <a:gd name="T12" fmla="*/ 11 w 18"/>
                <a:gd name="T13" fmla="*/ 4 h 23"/>
                <a:gd name="T14" fmla="*/ 5 w 18"/>
                <a:gd name="T15" fmla="*/ 4 h 23"/>
                <a:gd name="T16" fmla="*/ 4 w 18"/>
                <a:gd name="T17" fmla="*/ 6 h 23"/>
                <a:gd name="T18" fmla="*/ 4 w 18"/>
                <a:gd name="T19" fmla="*/ 9 h 23"/>
                <a:gd name="T20" fmla="*/ 5 w 18"/>
                <a:gd name="T21" fmla="*/ 9 h 23"/>
                <a:gd name="T22" fmla="*/ 8 w 18"/>
                <a:gd name="T23" fmla="*/ 10 h 23"/>
                <a:gd name="T24" fmla="*/ 11 w 18"/>
                <a:gd name="T25" fmla="*/ 10 h 23"/>
                <a:gd name="T26" fmla="*/ 14 w 18"/>
                <a:gd name="T27" fmla="*/ 12 h 23"/>
                <a:gd name="T28" fmla="*/ 17 w 18"/>
                <a:gd name="T29" fmla="*/ 14 h 23"/>
                <a:gd name="T30" fmla="*/ 18 w 18"/>
                <a:gd name="T31" fmla="*/ 17 h 23"/>
                <a:gd name="T32" fmla="*/ 17 w 18"/>
                <a:gd name="T33" fmla="*/ 19 h 23"/>
                <a:gd name="T34" fmla="*/ 15 w 18"/>
                <a:gd name="T35" fmla="*/ 22 h 23"/>
                <a:gd name="T36" fmla="*/ 14 w 18"/>
                <a:gd name="T37" fmla="*/ 23 h 23"/>
                <a:gd name="T38" fmla="*/ 4 w 18"/>
                <a:gd name="T39" fmla="*/ 23 h 23"/>
                <a:gd name="T40" fmla="*/ 1 w 18"/>
                <a:gd name="T41" fmla="*/ 22 h 23"/>
                <a:gd name="T42" fmla="*/ 0 w 18"/>
                <a:gd name="T43" fmla="*/ 19 h 23"/>
                <a:gd name="T44" fmla="*/ 0 w 18"/>
                <a:gd name="T45" fmla="*/ 16 h 23"/>
                <a:gd name="T46" fmla="*/ 2 w 18"/>
                <a:gd name="T47" fmla="*/ 16 h 23"/>
                <a:gd name="T48" fmla="*/ 4 w 18"/>
                <a:gd name="T49" fmla="*/ 19 h 23"/>
                <a:gd name="T50" fmla="*/ 5 w 18"/>
                <a:gd name="T51" fmla="*/ 19 h 23"/>
                <a:gd name="T52" fmla="*/ 7 w 18"/>
                <a:gd name="T53" fmla="*/ 20 h 23"/>
                <a:gd name="T54" fmla="*/ 12 w 18"/>
                <a:gd name="T55" fmla="*/ 20 h 23"/>
                <a:gd name="T56" fmla="*/ 14 w 18"/>
                <a:gd name="T57" fmla="*/ 19 h 23"/>
                <a:gd name="T58" fmla="*/ 14 w 18"/>
                <a:gd name="T59" fmla="*/ 16 h 23"/>
                <a:gd name="T60" fmla="*/ 11 w 18"/>
                <a:gd name="T61" fmla="*/ 14 h 23"/>
                <a:gd name="T62" fmla="*/ 10 w 18"/>
                <a:gd name="T63" fmla="*/ 13 h 23"/>
                <a:gd name="T64" fmla="*/ 4 w 18"/>
                <a:gd name="T65" fmla="*/ 13 h 23"/>
                <a:gd name="T66" fmla="*/ 2 w 18"/>
                <a:gd name="T67" fmla="*/ 12 h 23"/>
                <a:gd name="T68" fmla="*/ 0 w 18"/>
                <a:gd name="T69" fmla="*/ 10 h 23"/>
                <a:gd name="T70" fmla="*/ 0 w 18"/>
                <a:gd name="T71" fmla="*/ 7 h 23"/>
                <a:gd name="T72" fmla="*/ 2 w 18"/>
                <a:gd name="T73" fmla="*/ 2 h 23"/>
                <a:gd name="T74" fmla="*/ 5 w 18"/>
                <a:gd name="T75" fmla="*/ 2 h 23"/>
                <a:gd name="T76" fmla="*/ 8 w 18"/>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8" h="23">
                  <a:moveTo>
                    <a:pt x="8" y="0"/>
                  </a:moveTo>
                  <a:lnTo>
                    <a:pt x="11" y="2"/>
                  </a:lnTo>
                  <a:lnTo>
                    <a:pt x="14" y="2"/>
                  </a:lnTo>
                  <a:lnTo>
                    <a:pt x="17" y="7"/>
                  </a:lnTo>
                  <a:lnTo>
                    <a:pt x="12" y="7"/>
                  </a:lnTo>
                  <a:lnTo>
                    <a:pt x="12" y="6"/>
                  </a:lnTo>
                  <a:lnTo>
                    <a:pt x="11" y="4"/>
                  </a:lnTo>
                  <a:lnTo>
                    <a:pt x="5" y="4"/>
                  </a:lnTo>
                  <a:lnTo>
                    <a:pt x="4" y="6"/>
                  </a:lnTo>
                  <a:lnTo>
                    <a:pt x="4" y="9"/>
                  </a:lnTo>
                  <a:lnTo>
                    <a:pt x="5" y="9"/>
                  </a:lnTo>
                  <a:lnTo>
                    <a:pt x="8" y="10"/>
                  </a:lnTo>
                  <a:lnTo>
                    <a:pt x="11" y="10"/>
                  </a:lnTo>
                  <a:lnTo>
                    <a:pt x="14" y="12"/>
                  </a:lnTo>
                  <a:lnTo>
                    <a:pt x="17" y="14"/>
                  </a:lnTo>
                  <a:lnTo>
                    <a:pt x="18" y="17"/>
                  </a:lnTo>
                  <a:lnTo>
                    <a:pt x="17" y="19"/>
                  </a:lnTo>
                  <a:lnTo>
                    <a:pt x="15" y="22"/>
                  </a:lnTo>
                  <a:lnTo>
                    <a:pt x="14" y="23"/>
                  </a:lnTo>
                  <a:lnTo>
                    <a:pt x="4" y="23"/>
                  </a:lnTo>
                  <a:lnTo>
                    <a:pt x="1" y="22"/>
                  </a:lnTo>
                  <a:lnTo>
                    <a:pt x="0" y="19"/>
                  </a:lnTo>
                  <a:lnTo>
                    <a:pt x="0" y="16"/>
                  </a:lnTo>
                  <a:lnTo>
                    <a:pt x="2" y="16"/>
                  </a:lnTo>
                  <a:lnTo>
                    <a:pt x="4" y="19"/>
                  </a:lnTo>
                  <a:lnTo>
                    <a:pt x="5" y="19"/>
                  </a:lnTo>
                  <a:lnTo>
                    <a:pt x="7" y="20"/>
                  </a:lnTo>
                  <a:lnTo>
                    <a:pt x="12" y="20"/>
                  </a:lnTo>
                  <a:lnTo>
                    <a:pt x="14" y="19"/>
                  </a:lnTo>
                  <a:lnTo>
                    <a:pt x="14" y="16"/>
                  </a:lnTo>
                  <a:lnTo>
                    <a:pt x="11" y="14"/>
                  </a:lnTo>
                  <a:lnTo>
                    <a:pt x="10" y="13"/>
                  </a:lnTo>
                  <a:lnTo>
                    <a:pt x="4" y="13"/>
                  </a:lnTo>
                  <a:lnTo>
                    <a:pt x="2" y="12"/>
                  </a:lnTo>
                  <a:lnTo>
                    <a:pt x="0" y="10"/>
                  </a:lnTo>
                  <a:lnTo>
                    <a:pt x="0" y="7"/>
                  </a:lnTo>
                  <a:lnTo>
                    <a:pt x="2" y="2"/>
                  </a:lnTo>
                  <a:lnTo>
                    <a:pt x="5"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440" name="Freeform 54"/>
            <p:cNvSpPr>
              <a:spLocks noEditPoints="1"/>
            </p:cNvSpPr>
            <p:nvPr/>
          </p:nvSpPr>
          <p:spPr bwMode="auto">
            <a:xfrm>
              <a:off x="1803" y="3800"/>
              <a:ext cx="20" cy="30"/>
            </a:xfrm>
            <a:custGeom>
              <a:avLst/>
              <a:gdLst>
                <a:gd name="T0" fmla="*/ 7 w 20"/>
                <a:gd name="T1" fmla="*/ 11 h 30"/>
                <a:gd name="T2" fmla="*/ 4 w 20"/>
                <a:gd name="T3" fmla="*/ 13 h 30"/>
                <a:gd name="T4" fmla="*/ 3 w 20"/>
                <a:gd name="T5" fmla="*/ 16 h 30"/>
                <a:gd name="T6" fmla="*/ 3 w 20"/>
                <a:gd name="T7" fmla="*/ 23 h 30"/>
                <a:gd name="T8" fmla="*/ 7 w 20"/>
                <a:gd name="T9" fmla="*/ 27 h 30"/>
                <a:gd name="T10" fmla="*/ 13 w 20"/>
                <a:gd name="T11" fmla="*/ 27 h 30"/>
                <a:gd name="T12" fmla="*/ 15 w 20"/>
                <a:gd name="T13" fmla="*/ 24 h 30"/>
                <a:gd name="T14" fmla="*/ 17 w 20"/>
                <a:gd name="T15" fmla="*/ 21 h 30"/>
                <a:gd name="T16" fmla="*/ 17 w 20"/>
                <a:gd name="T17" fmla="*/ 19 h 30"/>
                <a:gd name="T18" fmla="*/ 14 w 20"/>
                <a:gd name="T19" fmla="*/ 13 h 30"/>
                <a:gd name="T20" fmla="*/ 13 w 20"/>
                <a:gd name="T21" fmla="*/ 11 h 30"/>
                <a:gd name="T22" fmla="*/ 7 w 20"/>
                <a:gd name="T23" fmla="*/ 11 h 30"/>
                <a:gd name="T24" fmla="*/ 0 w 20"/>
                <a:gd name="T25" fmla="*/ 0 h 30"/>
                <a:gd name="T26" fmla="*/ 3 w 20"/>
                <a:gd name="T27" fmla="*/ 0 h 30"/>
                <a:gd name="T28" fmla="*/ 3 w 20"/>
                <a:gd name="T29" fmla="*/ 11 h 30"/>
                <a:gd name="T30" fmla="*/ 4 w 20"/>
                <a:gd name="T31" fmla="*/ 9 h 30"/>
                <a:gd name="T32" fmla="*/ 7 w 20"/>
                <a:gd name="T33" fmla="*/ 9 h 30"/>
                <a:gd name="T34" fmla="*/ 10 w 20"/>
                <a:gd name="T35" fmla="*/ 7 h 30"/>
                <a:gd name="T36" fmla="*/ 14 w 20"/>
                <a:gd name="T37" fmla="*/ 9 h 30"/>
                <a:gd name="T38" fmla="*/ 17 w 20"/>
                <a:gd name="T39" fmla="*/ 10 h 30"/>
                <a:gd name="T40" fmla="*/ 20 w 20"/>
                <a:gd name="T41" fmla="*/ 16 h 30"/>
                <a:gd name="T42" fmla="*/ 20 w 20"/>
                <a:gd name="T43" fmla="*/ 23 h 30"/>
                <a:gd name="T44" fmla="*/ 17 w 20"/>
                <a:gd name="T45" fmla="*/ 29 h 30"/>
                <a:gd name="T46" fmla="*/ 14 w 20"/>
                <a:gd name="T47" fmla="*/ 30 h 30"/>
                <a:gd name="T48" fmla="*/ 8 w 20"/>
                <a:gd name="T49" fmla="*/ 30 h 30"/>
                <a:gd name="T50" fmla="*/ 3 w 20"/>
                <a:gd name="T51" fmla="*/ 27 h 30"/>
                <a:gd name="T52" fmla="*/ 3 w 20"/>
                <a:gd name="T53" fmla="*/ 30 h 30"/>
                <a:gd name="T54" fmla="*/ 0 w 20"/>
                <a:gd name="T55" fmla="*/ 30 h 30"/>
                <a:gd name="T56" fmla="*/ 0 w 20"/>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30">
                  <a:moveTo>
                    <a:pt x="7" y="11"/>
                  </a:moveTo>
                  <a:lnTo>
                    <a:pt x="4" y="13"/>
                  </a:lnTo>
                  <a:lnTo>
                    <a:pt x="3" y="16"/>
                  </a:lnTo>
                  <a:lnTo>
                    <a:pt x="3" y="23"/>
                  </a:lnTo>
                  <a:lnTo>
                    <a:pt x="7" y="27"/>
                  </a:lnTo>
                  <a:lnTo>
                    <a:pt x="13" y="27"/>
                  </a:lnTo>
                  <a:lnTo>
                    <a:pt x="15" y="24"/>
                  </a:lnTo>
                  <a:lnTo>
                    <a:pt x="17" y="21"/>
                  </a:lnTo>
                  <a:lnTo>
                    <a:pt x="17" y="19"/>
                  </a:lnTo>
                  <a:lnTo>
                    <a:pt x="14" y="13"/>
                  </a:lnTo>
                  <a:lnTo>
                    <a:pt x="13" y="11"/>
                  </a:lnTo>
                  <a:lnTo>
                    <a:pt x="7" y="11"/>
                  </a:lnTo>
                  <a:close/>
                  <a:moveTo>
                    <a:pt x="0" y="0"/>
                  </a:moveTo>
                  <a:lnTo>
                    <a:pt x="3" y="0"/>
                  </a:lnTo>
                  <a:lnTo>
                    <a:pt x="3" y="11"/>
                  </a:lnTo>
                  <a:lnTo>
                    <a:pt x="4" y="9"/>
                  </a:lnTo>
                  <a:lnTo>
                    <a:pt x="7" y="9"/>
                  </a:lnTo>
                  <a:lnTo>
                    <a:pt x="10" y="7"/>
                  </a:lnTo>
                  <a:lnTo>
                    <a:pt x="14" y="9"/>
                  </a:lnTo>
                  <a:lnTo>
                    <a:pt x="17" y="10"/>
                  </a:lnTo>
                  <a:lnTo>
                    <a:pt x="20" y="16"/>
                  </a:lnTo>
                  <a:lnTo>
                    <a:pt x="20" y="23"/>
                  </a:lnTo>
                  <a:lnTo>
                    <a:pt x="17" y="29"/>
                  </a:lnTo>
                  <a:lnTo>
                    <a:pt x="14" y="30"/>
                  </a:lnTo>
                  <a:lnTo>
                    <a:pt x="8" y="30"/>
                  </a:lnTo>
                  <a:lnTo>
                    <a:pt x="3" y="27"/>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441" name="Freeform 55"/>
            <p:cNvSpPr>
              <a:spLocks noEditPoints="1"/>
            </p:cNvSpPr>
            <p:nvPr/>
          </p:nvSpPr>
          <p:spPr bwMode="auto">
            <a:xfrm>
              <a:off x="1826" y="3807"/>
              <a:ext cx="21" cy="23"/>
            </a:xfrm>
            <a:custGeom>
              <a:avLst/>
              <a:gdLst>
                <a:gd name="T0" fmla="*/ 15 w 21"/>
                <a:gd name="T1" fmla="*/ 12 h 23"/>
                <a:gd name="T2" fmla="*/ 12 w 21"/>
                <a:gd name="T3" fmla="*/ 13 h 23"/>
                <a:gd name="T4" fmla="*/ 8 w 21"/>
                <a:gd name="T5" fmla="*/ 13 h 23"/>
                <a:gd name="T6" fmla="*/ 5 w 21"/>
                <a:gd name="T7" fmla="*/ 14 h 23"/>
                <a:gd name="T8" fmla="*/ 4 w 21"/>
                <a:gd name="T9" fmla="*/ 14 h 23"/>
                <a:gd name="T10" fmla="*/ 4 w 21"/>
                <a:gd name="T11" fmla="*/ 19 h 23"/>
                <a:gd name="T12" fmla="*/ 5 w 21"/>
                <a:gd name="T13" fmla="*/ 20 h 23"/>
                <a:gd name="T14" fmla="*/ 11 w 21"/>
                <a:gd name="T15" fmla="*/ 20 h 23"/>
                <a:gd name="T16" fmla="*/ 14 w 21"/>
                <a:gd name="T17" fmla="*/ 19 h 23"/>
                <a:gd name="T18" fmla="*/ 14 w 21"/>
                <a:gd name="T19" fmla="*/ 17 h 23"/>
                <a:gd name="T20" fmla="*/ 15 w 21"/>
                <a:gd name="T21" fmla="*/ 16 h 23"/>
                <a:gd name="T22" fmla="*/ 15 w 21"/>
                <a:gd name="T23" fmla="*/ 12 h 23"/>
                <a:gd name="T24" fmla="*/ 10 w 21"/>
                <a:gd name="T25" fmla="*/ 0 h 23"/>
                <a:gd name="T26" fmla="*/ 12 w 21"/>
                <a:gd name="T27" fmla="*/ 2 h 23"/>
                <a:gd name="T28" fmla="*/ 15 w 21"/>
                <a:gd name="T29" fmla="*/ 2 h 23"/>
                <a:gd name="T30" fmla="*/ 18 w 21"/>
                <a:gd name="T31" fmla="*/ 4 h 23"/>
                <a:gd name="T32" fmla="*/ 18 w 21"/>
                <a:gd name="T33" fmla="*/ 20 h 23"/>
                <a:gd name="T34" fmla="*/ 21 w 21"/>
                <a:gd name="T35" fmla="*/ 20 h 23"/>
                <a:gd name="T36" fmla="*/ 21 w 21"/>
                <a:gd name="T37" fmla="*/ 23 h 23"/>
                <a:gd name="T38" fmla="*/ 17 w 21"/>
                <a:gd name="T39" fmla="*/ 23 h 23"/>
                <a:gd name="T40" fmla="*/ 15 w 21"/>
                <a:gd name="T41" fmla="*/ 22 h 23"/>
                <a:gd name="T42" fmla="*/ 15 w 21"/>
                <a:gd name="T43" fmla="*/ 20 h 23"/>
                <a:gd name="T44" fmla="*/ 10 w 21"/>
                <a:gd name="T45" fmla="*/ 23 h 23"/>
                <a:gd name="T46" fmla="*/ 4 w 21"/>
                <a:gd name="T47" fmla="*/ 23 h 23"/>
                <a:gd name="T48" fmla="*/ 1 w 21"/>
                <a:gd name="T49" fmla="*/ 20 h 23"/>
                <a:gd name="T50" fmla="*/ 0 w 21"/>
                <a:gd name="T51" fmla="*/ 17 h 23"/>
                <a:gd name="T52" fmla="*/ 1 w 21"/>
                <a:gd name="T53" fmla="*/ 14 h 23"/>
                <a:gd name="T54" fmla="*/ 4 w 21"/>
                <a:gd name="T55" fmla="*/ 12 h 23"/>
                <a:gd name="T56" fmla="*/ 7 w 21"/>
                <a:gd name="T57" fmla="*/ 10 h 23"/>
                <a:gd name="T58" fmla="*/ 12 w 21"/>
                <a:gd name="T59" fmla="*/ 10 h 23"/>
                <a:gd name="T60" fmla="*/ 15 w 21"/>
                <a:gd name="T61" fmla="*/ 7 h 23"/>
                <a:gd name="T62" fmla="*/ 12 w 21"/>
                <a:gd name="T63" fmla="*/ 4 h 23"/>
                <a:gd name="T64" fmla="*/ 5 w 21"/>
                <a:gd name="T65" fmla="*/ 4 h 23"/>
                <a:gd name="T66" fmla="*/ 5 w 21"/>
                <a:gd name="T67" fmla="*/ 6 h 23"/>
                <a:gd name="T68" fmla="*/ 4 w 21"/>
                <a:gd name="T69" fmla="*/ 9 h 23"/>
                <a:gd name="T70" fmla="*/ 1 w 21"/>
                <a:gd name="T71" fmla="*/ 9 h 23"/>
                <a:gd name="T72" fmla="*/ 1 w 21"/>
                <a:gd name="T73" fmla="*/ 4 h 23"/>
                <a:gd name="T74" fmla="*/ 10 w 21"/>
                <a:gd name="T75" fmla="*/ 0 h 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 h="23">
                  <a:moveTo>
                    <a:pt x="15" y="12"/>
                  </a:moveTo>
                  <a:lnTo>
                    <a:pt x="12" y="13"/>
                  </a:lnTo>
                  <a:lnTo>
                    <a:pt x="8" y="13"/>
                  </a:lnTo>
                  <a:lnTo>
                    <a:pt x="5" y="14"/>
                  </a:lnTo>
                  <a:lnTo>
                    <a:pt x="4" y="14"/>
                  </a:lnTo>
                  <a:lnTo>
                    <a:pt x="4" y="19"/>
                  </a:lnTo>
                  <a:lnTo>
                    <a:pt x="5" y="20"/>
                  </a:lnTo>
                  <a:lnTo>
                    <a:pt x="11" y="20"/>
                  </a:lnTo>
                  <a:lnTo>
                    <a:pt x="14" y="19"/>
                  </a:lnTo>
                  <a:lnTo>
                    <a:pt x="14" y="17"/>
                  </a:lnTo>
                  <a:lnTo>
                    <a:pt x="15" y="16"/>
                  </a:lnTo>
                  <a:lnTo>
                    <a:pt x="15" y="12"/>
                  </a:lnTo>
                  <a:close/>
                  <a:moveTo>
                    <a:pt x="10" y="0"/>
                  </a:moveTo>
                  <a:lnTo>
                    <a:pt x="12" y="2"/>
                  </a:lnTo>
                  <a:lnTo>
                    <a:pt x="15" y="2"/>
                  </a:lnTo>
                  <a:lnTo>
                    <a:pt x="18" y="4"/>
                  </a:lnTo>
                  <a:lnTo>
                    <a:pt x="18" y="20"/>
                  </a:lnTo>
                  <a:lnTo>
                    <a:pt x="21" y="20"/>
                  </a:lnTo>
                  <a:lnTo>
                    <a:pt x="21" y="23"/>
                  </a:lnTo>
                  <a:lnTo>
                    <a:pt x="17" y="23"/>
                  </a:lnTo>
                  <a:lnTo>
                    <a:pt x="15" y="22"/>
                  </a:lnTo>
                  <a:lnTo>
                    <a:pt x="15" y="20"/>
                  </a:lnTo>
                  <a:lnTo>
                    <a:pt x="10" y="23"/>
                  </a:lnTo>
                  <a:lnTo>
                    <a:pt x="4" y="23"/>
                  </a:lnTo>
                  <a:lnTo>
                    <a:pt x="1" y="20"/>
                  </a:lnTo>
                  <a:lnTo>
                    <a:pt x="0" y="17"/>
                  </a:lnTo>
                  <a:lnTo>
                    <a:pt x="1" y="14"/>
                  </a:lnTo>
                  <a:lnTo>
                    <a:pt x="4" y="12"/>
                  </a:lnTo>
                  <a:lnTo>
                    <a:pt x="7" y="10"/>
                  </a:lnTo>
                  <a:lnTo>
                    <a:pt x="12" y="10"/>
                  </a:lnTo>
                  <a:lnTo>
                    <a:pt x="15" y="7"/>
                  </a:lnTo>
                  <a:lnTo>
                    <a:pt x="12" y="4"/>
                  </a:lnTo>
                  <a:lnTo>
                    <a:pt x="5" y="4"/>
                  </a:lnTo>
                  <a:lnTo>
                    <a:pt x="5" y="6"/>
                  </a:lnTo>
                  <a:lnTo>
                    <a:pt x="4" y="9"/>
                  </a:lnTo>
                  <a:lnTo>
                    <a:pt x="1" y="9"/>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42" name="Freeform 56"/>
            <p:cNvSpPr>
              <a:spLocks/>
            </p:cNvSpPr>
            <p:nvPr/>
          </p:nvSpPr>
          <p:spPr bwMode="auto">
            <a:xfrm>
              <a:off x="1848" y="3807"/>
              <a:ext cx="19" cy="23"/>
            </a:xfrm>
            <a:custGeom>
              <a:avLst/>
              <a:gdLst>
                <a:gd name="T0" fmla="*/ 9 w 19"/>
                <a:gd name="T1" fmla="*/ 0 h 23"/>
                <a:gd name="T2" fmla="*/ 12 w 19"/>
                <a:gd name="T3" fmla="*/ 2 h 23"/>
                <a:gd name="T4" fmla="*/ 15 w 19"/>
                <a:gd name="T5" fmla="*/ 2 h 23"/>
                <a:gd name="T6" fmla="*/ 17 w 19"/>
                <a:gd name="T7" fmla="*/ 4 h 23"/>
                <a:gd name="T8" fmla="*/ 17 w 19"/>
                <a:gd name="T9" fmla="*/ 7 h 23"/>
                <a:gd name="T10" fmla="*/ 15 w 19"/>
                <a:gd name="T11" fmla="*/ 7 h 23"/>
                <a:gd name="T12" fmla="*/ 12 w 19"/>
                <a:gd name="T13" fmla="*/ 4 h 23"/>
                <a:gd name="T14" fmla="*/ 6 w 19"/>
                <a:gd name="T15" fmla="*/ 4 h 23"/>
                <a:gd name="T16" fmla="*/ 5 w 19"/>
                <a:gd name="T17" fmla="*/ 6 h 23"/>
                <a:gd name="T18" fmla="*/ 5 w 19"/>
                <a:gd name="T19" fmla="*/ 9 h 23"/>
                <a:gd name="T20" fmla="*/ 7 w 19"/>
                <a:gd name="T21" fmla="*/ 9 h 23"/>
                <a:gd name="T22" fmla="*/ 9 w 19"/>
                <a:gd name="T23" fmla="*/ 10 h 23"/>
                <a:gd name="T24" fmla="*/ 12 w 19"/>
                <a:gd name="T25" fmla="*/ 10 h 23"/>
                <a:gd name="T26" fmla="*/ 15 w 19"/>
                <a:gd name="T27" fmla="*/ 12 h 23"/>
                <a:gd name="T28" fmla="*/ 16 w 19"/>
                <a:gd name="T29" fmla="*/ 13 h 23"/>
                <a:gd name="T30" fmla="*/ 19 w 19"/>
                <a:gd name="T31" fmla="*/ 14 h 23"/>
                <a:gd name="T32" fmla="*/ 19 w 19"/>
                <a:gd name="T33" fmla="*/ 19 h 23"/>
                <a:gd name="T34" fmla="*/ 17 w 19"/>
                <a:gd name="T35" fmla="*/ 22 h 23"/>
                <a:gd name="T36" fmla="*/ 15 w 19"/>
                <a:gd name="T37" fmla="*/ 23 h 23"/>
                <a:gd name="T38" fmla="*/ 6 w 19"/>
                <a:gd name="T39" fmla="*/ 23 h 23"/>
                <a:gd name="T40" fmla="*/ 3 w 19"/>
                <a:gd name="T41" fmla="*/ 22 h 23"/>
                <a:gd name="T42" fmla="*/ 2 w 19"/>
                <a:gd name="T43" fmla="*/ 20 h 23"/>
                <a:gd name="T44" fmla="*/ 0 w 19"/>
                <a:gd name="T45" fmla="*/ 16 h 23"/>
                <a:gd name="T46" fmla="*/ 5 w 19"/>
                <a:gd name="T47" fmla="*/ 16 h 23"/>
                <a:gd name="T48" fmla="*/ 5 w 19"/>
                <a:gd name="T49" fmla="*/ 19 h 23"/>
                <a:gd name="T50" fmla="*/ 6 w 19"/>
                <a:gd name="T51" fmla="*/ 19 h 23"/>
                <a:gd name="T52" fmla="*/ 7 w 19"/>
                <a:gd name="T53" fmla="*/ 20 h 23"/>
                <a:gd name="T54" fmla="*/ 13 w 19"/>
                <a:gd name="T55" fmla="*/ 20 h 23"/>
                <a:gd name="T56" fmla="*/ 15 w 19"/>
                <a:gd name="T57" fmla="*/ 19 h 23"/>
                <a:gd name="T58" fmla="*/ 15 w 19"/>
                <a:gd name="T59" fmla="*/ 16 h 23"/>
                <a:gd name="T60" fmla="*/ 13 w 19"/>
                <a:gd name="T61" fmla="*/ 14 h 23"/>
                <a:gd name="T62" fmla="*/ 10 w 19"/>
                <a:gd name="T63" fmla="*/ 13 h 23"/>
                <a:gd name="T64" fmla="*/ 6 w 19"/>
                <a:gd name="T65" fmla="*/ 13 h 23"/>
                <a:gd name="T66" fmla="*/ 3 w 19"/>
                <a:gd name="T67" fmla="*/ 12 h 23"/>
                <a:gd name="T68" fmla="*/ 2 w 19"/>
                <a:gd name="T69" fmla="*/ 10 h 23"/>
                <a:gd name="T70" fmla="*/ 0 w 19"/>
                <a:gd name="T71" fmla="*/ 7 h 23"/>
                <a:gd name="T72" fmla="*/ 3 w 19"/>
                <a:gd name="T73" fmla="*/ 2 h 23"/>
                <a:gd name="T74" fmla="*/ 6 w 19"/>
                <a:gd name="T75" fmla="*/ 2 h 23"/>
                <a:gd name="T76" fmla="*/ 9 w 19"/>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 h="23">
                  <a:moveTo>
                    <a:pt x="9" y="0"/>
                  </a:moveTo>
                  <a:lnTo>
                    <a:pt x="12" y="2"/>
                  </a:lnTo>
                  <a:lnTo>
                    <a:pt x="15" y="2"/>
                  </a:lnTo>
                  <a:lnTo>
                    <a:pt x="17" y="4"/>
                  </a:lnTo>
                  <a:lnTo>
                    <a:pt x="17" y="7"/>
                  </a:lnTo>
                  <a:lnTo>
                    <a:pt x="15" y="7"/>
                  </a:lnTo>
                  <a:lnTo>
                    <a:pt x="12" y="4"/>
                  </a:lnTo>
                  <a:lnTo>
                    <a:pt x="6" y="4"/>
                  </a:lnTo>
                  <a:lnTo>
                    <a:pt x="5" y="6"/>
                  </a:lnTo>
                  <a:lnTo>
                    <a:pt x="5" y="9"/>
                  </a:lnTo>
                  <a:lnTo>
                    <a:pt x="7" y="9"/>
                  </a:lnTo>
                  <a:lnTo>
                    <a:pt x="9" y="10"/>
                  </a:lnTo>
                  <a:lnTo>
                    <a:pt x="12" y="10"/>
                  </a:lnTo>
                  <a:lnTo>
                    <a:pt x="15" y="12"/>
                  </a:lnTo>
                  <a:lnTo>
                    <a:pt x="16" y="13"/>
                  </a:lnTo>
                  <a:lnTo>
                    <a:pt x="19" y="14"/>
                  </a:lnTo>
                  <a:lnTo>
                    <a:pt x="19" y="19"/>
                  </a:lnTo>
                  <a:lnTo>
                    <a:pt x="17" y="22"/>
                  </a:lnTo>
                  <a:lnTo>
                    <a:pt x="15" y="23"/>
                  </a:lnTo>
                  <a:lnTo>
                    <a:pt x="6" y="23"/>
                  </a:lnTo>
                  <a:lnTo>
                    <a:pt x="3" y="22"/>
                  </a:lnTo>
                  <a:lnTo>
                    <a:pt x="2" y="20"/>
                  </a:lnTo>
                  <a:lnTo>
                    <a:pt x="0" y="16"/>
                  </a:lnTo>
                  <a:lnTo>
                    <a:pt x="5" y="16"/>
                  </a:lnTo>
                  <a:lnTo>
                    <a:pt x="5" y="19"/>
                  </a:lnTo>
                  <a:lnTo>
                    <a:pt x="6" y="19"/>
                  </a:lnTo>
                  <a:lnTo>
                    <a:pt x="7" y="20"/>
                  </a:lnTo>
                  <a:lnTo>
                    <a:pt x="13" y="20"/>
                  </a:lnTo>
                  <a:lnTo>
                    <a:pt x="15" y="19"/>
                  </a:lnTo>
                  <a:lnTo>
                    <a:pt x="15" y="16"/>
                  </a:lnTo>
                  <a:lnTo>
                    <a:pt x="13" y="14"/>
                  </a:lnTo>
                  <a:lnTo>
                    <a:pt x="10" y="13"/>
                  </a:lnTo>
                  <a:lnTo>
                    <a:pt x="6" y="13"/>
                  </a:lnTo>
                  <a:lnTo>
                    <a:pt x="3" y="12"/>
                  </a:lnTo>
                  <a:lnTo>
                    <a:pt x="2" y="10"/>
                  </a:lnTo>
                  <a:lnTo>
                    <a:pt x="0" y="7"/>
                  </a:lnTo>
                  <a:lnTo>
                    <a:pt x="3" y="2"/>
                  </a:lnTo>
                  <a:lnTo>
                    <a:pt x="6"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443" name="Freeform 57"/>
            <p:cNvSpPr>
              <a:spLocks noEditPoints="1"/>
            </p:cNvSpPr>
            <p:nvPr/>
          </p:nvSpPr>
          <p:spPr bwMode="auto">
            <a:xfrm>
              <a:off x="1870" y="3807"/>
              <a:ext cx="20" cy="23"/>
            </a:xfrm>
            <a:custGeom>
              <a:avLst/>
              <a:gdLst>
                <a:gd name="T0" fmla="*/ 7 w 20"/>
                <a:gd name="T1" fmla="*/ 4 h 23"/>
                <a:gd name="T2" fmla="*/ 4 w 20"/>
                <a:gd name="T3" fmla="*/ 7 h 23"/>
                <a:gd name="T4" fmla="*/ 4 w 20"/>
                <a:gd name="T5" fmla="*/ 10 h 23"/>
                <a:gd name="T6" fmla="*/ 15 w 20"/>
                <a:gd name="T7" fmla="*/ 10 h 23"/>
                <a:gd name="T8" fmla="*/ 15 w 20"/>
                <a:gd name="T9" fmla="*/ 7 h 23"/>
                <a:gd name="T10" fmla="*/ 13 w 20"/>
                <a:gd name="T11" fmla="*/ 4 h 23"/>
                <a:gd name="T12" fmla="*/ 7 w 20"/>
                <a:gd name="T13" fmla="*/ 4 h 23"/>
                <a:gd name="T14" fmla="*/ 10 w 20"/>
                <a:gd name="T15" fmla="*/ 0 h 23"/>
                <a:gd name="T16" fmla="*/ 18 w 20"/>
                <a:gd name="T17" fmla="*/ 4 h 23"/>
                <a:gd name="T18" fmla="*/ 18 w 20"/>
                <a:gd name="T19" fmla="*/ 7 h 23"/>
                <a:gd name="T20" fmla="*/ 20 w 20"/>
                <a:gd name="T21" fmla="*/ 10 h 23"/>
                <a:gd name="T22" fmla="*/ 20 w 20"/>
                <a:gd name="T23" fmla="*/ 13 h 23"/>
                <a:gd name="T24" fmla="*/ 4 w 20"/>
                <a:gd name="T25" fmla="*/ 13 h 23"/>
                <a:gd name="T26" fmla="*/ 4 w 20"/>
                <a:gd name="T27" fmla="*/ 16 h 23"/>
                <a:gd name="T28" fmla="*/ 5 w 20"/>
                <a:gd name="T29" fmla="*/ 19 h 23"/>
                <a:gd name="T30" fmla="*/ 7 w 20"/>
                <a:gd name="T31" fmla="*/ 20 h 23"/>
                <a:gd name="T32" fmla="*/ 13 w 20"/>
                <a:gd name="T33" fmla="*/ 20 h 23"/>
                <a:gd name="T34" fmla="*/ 14 w 20"/>
                <a:gd name="T35" fmla="*/ 19 h 23"/>
                <a:gd name="T36" fmla="*/ 15 w 20"/>
                <a:gd name="T37" fmla="*/ 16 h 23"/>
                <a:gd name="T38" fmla="*/ 20 w 20"/>
                <a:gd name="T39" fmla="*/ 16 h 23"/>
                <a:gd name="T40" fmla="*/ 18 w 20"/>
                <a:gd name="T41" fmla="*/ 19 h 23"/>
                <a:gd name="T42" fmla="*/ 15 w 20"/>
                <a:gd name="T43" fmla="*/ 22 h 23"/>
                <a:gd name="T44" fmla="*/ 13 w 20"/>
                <a:gd name="T45" fmla="*/ 23 h 23"/>
                <a:gd name="T46" fmla="*/ 7 w 20"/>
                <a:gd name="T47" fmla="*/ 23 h 23"/>
                <a:gd name="T48" fmla="*/ 4 w 20"/>
                <a:gd name="T49" fmla="*/ 22 h 23"/>
                <a:gd name="T50" fmla="*/ 1 w 20"/>
                <a:gd name="T51" fmla="*/ 19 h 23"/>
                <a:gd name="T52" fmla="*/ 0 w 20"/>
                <a:gd name="T53" fmla="*/ 16 h 23"/>
                <a:gd name="T54" fmla="*/ 0 w 20"/>
                <a:gd name="T55" fmla="*/ 7 h 23"/>
                <a:gd name="T56" fmla="*/ 5 w 20"/>
                <a:gd name="T57" fmla="*/ 2 h 23"/>
                <a:gd name="T58" fmla="*/ 10 w 20"/>
                <a:gd name="T59" fmla="*/ 0 h 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3">
                  <a:moveTo>
                    <a:pt x="7" y="4"/>
                  </a:moveTo>
                  <a:lnTo>
                    <a:pt x="4" y="7"/>
                  </a:lnTo>
                  <a:lnTo>
                    <a:pt x="4" y="10"/>
                  </a:lnTo>
                  <a:lnTo>
                    <a:pt x="15" y="10"/>
                  </a:lnTo>
                  <a:lnTo>
                    <a:pt x="15" y="7"/>
                  </a:lnTo>
                  <a:lnTo>
                    <a:pt x="13" y="4"/>
                  </a:lnTo>
                  <a:lnTo>
                    <a:pt x="7" y="4"/>
                  </a:lnTo>
                  <a:close/>
                  <a:moveTo>
                    <a:pt x="10" y="0"/>
                  </a:moveTo>
                  <a:lnTo>
                    <a:pt x="18" y="4"/>
                  </a:lnTo>
                  <a:lnTo>
                    <a:pt x="18" y="7"/>
                  </a:lnTo>
                  <a:lnTo>
                    <a:pt x="20" y="10"/>
                  </a:lnTo>
                  <a:lnTo>
                    <a:pt x="20" y="13"/>
                  </a:lnTo>
                  <a:lnTo>
                    <a:pt x="4" y="13"/>
                  </a:lnTo>
                  <a:lnTo>
                    <a:pt x="4" y="16"/>
                  </a:lnTo>
                  <a:lnTo>
                    <a:pt x="5" y="19"/>
                  </a:lnTo>
                  <a:lnTo>
                    <a:pt x="7" y="20"/>
                  </a:lnTo>
                  <a:lnTo>
                    <a:pt x="13" y="20"/>
                  </a:lnTo>
                  <a:lnTo>
                    <a:pt x="14" y="19"/>
                  </a:lnTo>
                  <a:lnTo>
                    <a:pt x="15" y="16"/>
                  </a:lnTo>
                  <a:lnTo>
                    <a:pt x="20" y="16"/>
                  </a:lnTo>
                  <a:lnTo>
                    <a:pt x="18" y="19"/>
                  </a:lnTo>
                  <a:lnTo>
                    <a:pt x="15" y="22"/>
                  </a:lnTo>
                  <a:lnTo>
                    <a:pt x="13" y="23"/>
                  </a:lnTo>
                  <a:lnTo>
                    <a:pt x="7" y="23"/>
                  </a:lnTo>
                  <a:lnTo>
                    <a:pt x="4" y="22"/>
                  </a:lnTo>
                  <a:lnTo>
                    <a:pt x="1" y="19"/>
                  </a:lnTo>
                  <a:lnTo>
                    <a:pt x="0" y="16"/>
                  </a:lnTo>
                  <a:lnTo>
                    <a:pt x="0" y="7"/>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44" name="Freeform 58"/>
            <p:cNvSpPr>
              <a:spLocks noEditPoints="1"/>
            </p:cNvSpPr>
            <p:nvPr/>
          </p:nvSpPr>
          <p:spPr bwMode="auto">
            <a:xfrm>
              <a:off x="1893" y="3800"/>
              <a:ext cx="19" cy="30"/>
            </a:xfrm>
            <a:custGeom>
              <a:avLst/>
              <a:gdLst>
                <a:gd name="T0" fmla="*/ 7 w 19"/>
                <a:gd name="T1" fmla="*/ 11 h 30"/>
                <a:gd name="T2" fmla="*/ 4 w 19"/>
                <a:gd name="T3" fmla="*/ 14 h 30"/>
                <a:gd name="T4" fmla="*/ 2 w 19"/>
                <a:gd name="T5" fmla="*/ 17 h 30"/>
                <a:gd name="T6" fmla="*/ 2 w 19"/>
                <a:gd name="T7" fmla="*/ 20 h 30"/>
                <a:gd name="T8" fmla="*/ 4 w 19"/>
                <a:gd name="T9" fmla="*/ 23 h 30"/>
                <a:gd name="T10" fmla="*/ 5 w 19"/>
                <a:gd name="T11" fmla="*/ 24 h 30"/>
                <a:gd name="T12" fmla="*/ 7 w 19"/>
                <a:gd name="T13" fmla="*/ 27 h 30"/>
                <a:gd name="T14" fmla="*/ 12 w 19"/>
                <a:gd name="T15" fmla="*/ 27 h 30"/>
                <a:gd name="T16" fmla="*/ 15 w 19"/>
                <a:gd name="T17" fmla="*/ 24 h 30"/>
                <a:gd name="T18" fmla="*/ 17 w 19"/>
                <a:gd name="T19" fmla="*/ 21 h 30"/>
                <a:gd name="T20" fmla="*/ 17 w 19"/>
                <a:gd name="T21" fmla="*/ 16 h 30"/>
                <a:gd name="T22" fmla="*/ 15 w 19"/>
                <a:gd name="T23" fmla="*/ 13 h 30"/>
                <a:gd name="T24" fmla="*/ 12 w 19"/>
                <a:gd name="T25" fmla="*/ 11 h 30"/>
                <a:gd name="T26" fmla="*/ 7 w 19"/>
                <a:gd name="T27" fmla="*/ 11 h 30"/>
                <a:gd name="T28" fmla="*/ 17 w 19"/>
                <a:gd name="T29" fmla="*/ 0 h 30"/>
                <a:gd name="T30" fmla="*/ 19 w 19"/>
                <a:gd name="T31" fmla="*/ 0 h 30"/>
                <a:gd name="T32" fmla="*/ 19 w 19"/>
                <a:gd name="T33" fmla="*/ 30 h 30"/>
                <a:gd name="T34" fmla="*/ 17 w 19"/>
                <a:gd name="T35" fmla="*/ 30 h 30"/>
                <a:gd name="T36" fmla="*/ 17 w 19"/>
                <a:gd name="T37" fmla="*/ 27 h 30"/>
                <a:gd name="T38" fmla="*/ 14 w 19"/>
                <a:gd name="T39" fmla="*/ 29 h 30"/>
                <a:gd name="T40" fmla="*/ 12 w 19"/>
                <a:gd name="T41" fmla="*/ 30 h 30"/>
                <a:gd name="T42" fmla="*/ 5 w 19"/>
                <a:gd name="T43" fmla="*/ 30 h 30"/>
                <a:gd name="T44" fmla="*/ 2 w 19"/>
                <a:gd name="T45" fmla="*/ 29 h 30"/>
                <a:gd name="T46" fmla="*/ 0 w 19"/>
                <a:gd name="T47" fmla="*/ 23 h 30"/>
                <a:gd name="T48" fmla="*/ 0 w 19"/>
                <a:gd name="T49" fmla="*/ 16 h 30"/>
                <a:gd name="T50" fmla="*/ 2 w 19"/>
                <a:gd name="T51" fmla="*/ 10 h 30"/>
                <a:gd name="T52" fmla="*/ 5 w 19"/>
                <a:gd name="T53" fmla="*/ 9 h 30"/>
                <a:gd name="T54" fmla="*/ 9 w 19"/>
                <a:gd name="T55" fmla="*/ 7 h 30"/>
                <a:gd name="T56" fmla="*/ 11 w 19"/>
                <a:gd name="T57" fmla="*/ 9 h 30"/>
                <a:gd name="T58" fmla="*/ 14 w 19"/>
                <a:gd name="T59" fmla="*/ 9 h 30"/>
                <a:gd name="T60" fmla="*/ 17 w 19"/>
                <a:gd name="T61" fmla="*/ 11 h 30"/>
                <a:gd name="T62" fmla="*/ 17 w 19"/>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 h="30">
                  <a:moveTo>
                    <a:pt x="7" y="11"/>
                  </a:moveTo>
                  <a:lnTo>
                    <a:pt x="4" y="14"/>
                  </a:lnTo>
                  <a:lnTo>
                    <a:pt x="2" y="17"/>
                  </a:lnTo>
                  <a:lnTo>
                    <a:pt x="2" y="20"/>
                  </a:lnTo>
                  <a:lnTo>
                    <a:pt x="4" y="23"/>
                  </a:lnTo>
                  <a:lnTo>
                    <a:pt x="5" y="24"/>
                  </a:lnTo>
                  <a:lnTo>
                    <a:pt x="7" y="27"/>
                  </a:lnTo>
                  <a:lnTo>
                    <a:pt x="12" y="27"/>
                  </a:lnTo>
                  <a:lnTo>
                    <a:pt x="15" y="24"/>
                  </a:lnTo>
                  <a:lnTo>
                    <a:pt x="17" y="21"/>
                  </a:lnTo>
                  <a:lnTo>
                    <a:pt x="17" y="16"/>
                  </a:lnTo>
                  <a:lnTo>
                    <a:pt x="15" y="13"/>
                  </a:lnTo>
                  <a:lnTo>
                    <a:pt x="12" y="11"/>
                  </a:lnTo>
                  <a:lnTo>
                    <a:pt x="7" y="11"/>
                  </a:lnTo>
                  <a:close/>
                  <a:moveTo>
                    <a:pt x="17" y="0"/>
                  </a:moveTo>
                  <a:lnTo>
                    <a:pt x="19" y="0"/>
                  </a:lnTo>
                  <a:lnTo>
                    <a:pt x="19" y="30"/>
                  </a:lnTo>
                  <a:lnTo>
                    <a:pt x="17" y="30"/>
                  </a:lnTo>
                  <a:lnTo>
                    <a:pt x="17" y="27"/>
                  </a:lnTo>
                  <a:lnTo>
                    <a:pt x="14" y="29"/>
                  </a:lnTo>
                  <a:lnTo>
                    <a:pt x="12" y="30"/>
                  </a:lnTo>
                  <a:lnTo>
                    <a:pt x="5" y="30"/>
                  </a:lnTo>
                  <a:lnTo>
                    <a:pt x="2" y="29"/>
                  </a:lnTo>
                  <a:lnTo>
                    <a:pt x="0" y="23"/>
                  </a:lnTo>
                  <a:lnTo>
                    <a:pt x="0" y="16"/>
                  </a:lnTo>
                  <a:lnTo>
                    <a:pt x="2" y="10"/>
                  </a:lnTo>
                  <a:lnTo>
                    <a:pt x="5" y="9"/>
                  </a:lnTo>
                  <a:lnTo>
                    <a:pt x="9" y="7"/>
                  </a:lnTo>
                  <a:lnTo>
                    <a:pt x="11" y="9"/>
                  </a:lnTo>
                  <a:lnTo>
                    <a:pt x="14" y="9"/>
                  </a:lnTo>
                  <a:lnTo>
                    <a:pt x="17" y="11"/>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445" name="Freeform 59"/>
            <p:cNvSpPr>
              <a:spLocks noEditPoints="1"/>
            </p:cNvSpPr>
            <p:nvPr/>
          </p:nvSpPr>
          <p:spPr bwMode="auto">
            <a:xfrm>
              <a:off x="1928" y="3807"/>
              <a:ext cx="21" cy="23"/>
            </a:xfrm>
            <a:custGeom>
              <a:avLst/>
              <a:gdLst>
                <a:gd name="T0" fmla="*/ 9 w 21"/>
                <a:gd name="T1" fmla="*/ 4 h 23"/>
                <a:gd name="T2" fmla="*/ 6 w 21"/>
                <a:gd name="T3" fmla="*/ 6 h 23"/>
                <a:gd name="T4" fmla="*/ 4 w 21"/>
                <a:gd name="T5" fmla="*/ 9 h 23"/>
                <a:gd name="T6" fmla="*/ 4 w 21"/>
                <a:gd name="T7" fmla="*/ 16 h 23"/>
                <a:gd name="T8" fmla="*/ 9 w 21"/>
                <a:gd name="T9" fmla="*/ 20 h 23"/>
                <a:gd name="T10" fmla="*/ 14 w 21"/>
                <a:gd name="T11" fmla="*/ 20 h 23"/>
                <a:gd name="T12" fmla="*/ 16 w 21"/>
                <a:gd name="T13" fmla="*/ 19 h 23"/>
                <a:gd name="T14" fmla="*/ 17 w 21"/>
                <a:gd name="T15" fmla="*/ 16 h 23"/>
                <a:gd name="T16" fmla="*/ 19 w 21"/>
                <a:gd name="T17" fmla="*/ 12 h 23"/>
                <a:gd name="T18" fmla="*/ 16 w 21"/>
                <a:gd name="T19" fmla="*/ 6 h 23"/>
                <a:gd name="T20" fmla="*/ 14 w 21"/>
                <a:gd name="T21" fmla="*/ 4 h 23"/>
                <a:gd name="T22" fmla="*/ 9 w 21"/>
                <a:gd name="T23" fmla="*/ 4 h 23"/>
                <a:gd name="T24" fmla="*/ 11 w 21"/>
                <a:gd name="T25" fmla="*/ 0 h 23"/>
                <a:gd name="T26" fmla="*/ 14 w 21"/>
                <a:gd name="T27" fmla="*/ 2 h 23"/>
                <a:gd name="T28" fmla="*/ 19 w 21"/>
                <a:gd name="T29" fmla="*/ 3 h 23"/>
                <a:gd name="T30" fmla="*/ 21 w 21"/>
                <a:gd name="T31" fmla="*/ 9 h 23"/>
                <a:gd name="T32" fmla="*/ 21 w 21"/>
                <a:gd name="T33" fmla="*/ 16 h 23"/>
                <a:gd name="T34" fmla="*/ 19 w 21"/>
                <a:gd name="T35" fmla="*/ 22 h 23"/>
                <a:gd name="T36" fmla="*/ 16 w 21"/>
                <a:gd name="T37" fmla="*/ 23 h 23"/>
                <a:gd name="T38" fmla="*/ 7 w 21"/>
                <a:gd name="T39" fmla="*/ 23 h 23"/>
                <a:gd name="T40" fmla="*/ 4 w 21"/>
                <a:gd name="T41" fmla="*/ 22 h 23"/>
                <a:gd name="T42" fmla="*/ 2 w 21"/>
                <a:gd name="T43" fmla="*/ 16 h 23"/>
                <a:gd name="T44" fmla="*/ 0 w 21"/>
                <a:gd name="T45" fmla="*/ 12 h 23"/>
                <a:gd name="T46" fmla="*/ 4 w 21"/>
                <a:gd name="T47" fmla="*/ 3 h 23"/>
                <a:gd name="T48" fmla="*/ 7 w 21"/>
                <a:gd name="T49" fmla="*/ 2 h 23"/>
                <a:gd name="T50" fmla="*/ 11 w 21"/>
                <a:gd name="T51" fmla="*/ 0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 h="23">
                  <a:moveTo>
                    <a:pt x="9" y="4"/>
                  </a:moveTo>
                  <a:lnTo>
                    <a:pt x="6" y="6"/>
                  </a:lnTo>
                  <a:lnTo>
                    <a:pt x="4" y="9"/>
                  </a:lnTo>
                  <a:lnTo>
                    <a:pt x="4" y="16"/>
                  </a:lnTo>
                  <a:lnTo>
                    <a:pt x="9" y="20"/>
                  </a:lnTo>
                  <a:lnTo>
                    <a:pt x="14" y="20"/>
                  </a:lnTo>
                  <a:lnTo>
                    <a:pt x="16" y="19"/>
                  </a:lnTo>
                  <a:lnTo>
                    <a:pt x="17" y="16"/>
                  </a:lnTo>
                  <a:lnTo>
                    <a:pt x="19" y="12"/>
                  </a:lnTo>
                  <a:lnTo>
                    <a:pt x="16" y="6"/>
                  </a:lnTo>
                  <a:lnTo>
                    <a:pt x="14" y="4"/>
                  </a:lnTo>
                  <a:lnTo>
                    <a:pt x="9" y="4"/>
                  </a:lnTo>
                  <a:close/>
                  <a:moveTo>
                    <a:pt x="11" y="0"/>
                  </a:moveTo>
                  <a:lnTo>
                    <a:pt x="14" y="2"/>
                  </a:lnTo>
                  <a:lnTo>
                    <a:pt x="19" y="3"/>
                  </a:lnTo>
                  <a:lnTo>
                    <a:pt x="21" y="9"/>
                  </a:lnTo>
                  <a:lnTo>
                    <a:pt x="21" y="16"/>
                  </a:lnTo>
                  <a:lnTo>
                    <a:pt x="19" y="22"/>
                  </a:lnTo>
                  <a:lnTo>
                    <a:pt x="16" y="23"/>
                  </a:lnTo>
                  <a:lnTo>
                    <a:pt x="7" y="23"/>
                  </a:lnTo>
                  <a:lnTo>
                    <a:pt x="4" y="22"/>
                  </a:lnTo>
                  <a:lnTo>
                    <a:pt x="2" y="16"/>
                  </a:lnTo>
                  <a:lnTo>
                    <a:pt x="0" y="12"/>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446" name="Freeform 60"/>
            <p:cNvSpPr>
              <a:spLocks/>
            </p:cNvSpPr>
            <p:nvPr/>
          </p:nvSpPr>
          <p:spPr bwMode="auto">
            <a:xfrm>
              <a:off x="1954" y="3807"/>
              <a:ext cx="18" cy="23"/>
            </a:xfrm>
            <a:custGeom>
              <a:avLst/>
              <a:gdLst>
                <a:gd name="T0" fmla="*/ 10 w 18"/>
                <a:gd name="T1" fmla="*/ 0 h 23"/>
                <a:gd name="T2" fmla="*/ 14 w 18"/>
                <a:gd name="T3" fmla="*/ 2 h 23"/>
                <a:gd name="T4" fmla="*/ 17 w 18"/>
                <a:gd name="T5" fmla="*/ 3 h 23"/>
                <a:gd name="T6" fmla="*/ 18 w 18"/>
                <a:gd name="T7" fmla="*/ 6 h 23"/>
                <a:gd name="T8" fmla="*/ 18 w 18"/>
                <a:gd name="T9" fmla="*/ 23 h 23"/>
                <a:gd name="T10" fmla="*/ 14 w 18"/>
                <a:gd name="T11" fmla="*/ 23 h 23"/>
                <a:gd name="T12" fmla="*/ 14 w 18"/>
                <a:gd name="T13" fmla="*/ 6 h 23"/>
                <a:gd name="T14" fmla="*/ 13 w 18"/>
                <a:gd name="T15" fmla="*/ 4 h 23"/>
                <a:gd name="T16" fmla="*/ 7 w 18"/>
                <a:gd name="T17" fmla="*/ 4 h 23"/>
                <a:gd name="T18" fmla="*/ 4 w 18"/>
                <a:gd name="T19" fmla="*/ 7 h 23"/>
                <a:gd name="T20" fmla="*/ 4 w 18"/>
                <a:gd name="T21" fmla="*/ 23 h 23"/>
                <a:gd name="T22" fmla="*/ 0 w 18"/>
                <a:gd name="T23" fmla="*/ 23 h 23"/>
                <a:gd name="T24" fmla="*/ 0 w 18"/>
                <a:gd name="T25" fmla="*/ 2 h 23"/>
                <a:gd name="T26" fmla="*/ 3 w 18"/>
                <a:gd name="T27" fmla="*/ 2 h 23"/>
                <a:gd name="T28" fmla="*/ 3 w 18"/>
                <a:gd name="T29" fmla="*/ 4 h 23"/>
                <a:gd name="T30" fmla="*/ 4 w 18"/>
                <a:gd name="T31" fmla="*/ 4 h 23"/>
                <a:gd name="T32" fmla="*/ 7 w 18"/>
                <a:gd name="T33" fmla="*/ 2 h 23"/>
                <a:gd name="T34" fmla="*/ 10 w 18"/>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3">
                  <a:moveTo>
                    <a:pt x="10" y="0"/>
                  </a:moveTo>
                  <a:lnTo>
                    <a:pt x="14" y="2"/>
                  </a:lnTo>
                  <a:lnTo>
                    <a:pt x="17" y="3"/>
                  </a:lnTo>
                  <a:lnTo>
                    <a:pt x="18" y="6"/>
                  </a:lnTo>
                  <a:lnTo>
                    <a:pt x="18" y="23"/>
                  </a:lnTo>
                  <a:lnTo>
                    <a:pt x="14" y="23"/>
                  </a:lnTo>
                  <a:lnTo>
                    <a:pt x="14" y="6"/>
                  </a:lnTo>
                  <a:lnTo>
                    <a:pt x="13" y="4"/>
                  </a:lnTo>
                  <a:lnTo>
                    <a:pt x="7" y="4"/>
                  </a:lnTo>
                  <a:lnTo>
                    <a:pt x="4" y="7"/>
                  </a:lnTo>
                  <a:lnTo>
                    <a:pt x="4" y="23"/>
                  </a:lnTo>
                  <a:lnTo>
                    <a:pt x="0" y="23"/>
                  </a:lnTo>
                  <a:lnTo>
                    <a:pt x="0" y="2"/>
                  </a:lnTo>
                  <a:lnTo>
                    <a:pt x="3" y="2"/>
                  </a:lnTo>
                  <a:lnTo>
                    <a:pt x="3" y="4"/>
                  </a:lnTo>
                  <a:lnTo>
                    <a:pt x="4" y="4"/>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47" name="Freeform 61"/>
            <p:cNvSpPr>
              <a:spLocks/>
            </p:cNvSpPr>
            <p:nvPr/>
          </p:nvSpPr>
          <p:spPr bwMode="auto">
            <a:xfrm>
              <a:off x="1988" y="3807"/>
              <a:ext cx="18" cy="23"/>
            </a:xfrm>
            <a:custGeom>
              <a:avLst/>
              <a:gdLst>
                <a:gd name="T0" fmla="*/ 8 w 18"/>
                <a:gd name="T1" fmla="*/ 0 h 23"/>
                <a:gd name="T2" fmla="*/ 11 w 18"/>
                <a:gd name="T3" fmla="*/ 2 h 23"/>
                <a:gd name="T4" fmla="*/ 14 w 18"/>
                <a:gd name="T5" fmla="*/ 2 h 23"/>
                <a:gd name="T6" fmla="*/ 17 w 18"/>
                <a:gd name="T7" fmla="*/ 7 h 23"/>
                <a:gd name="T8" fmla="*/ 13 w 18"/>
                <a:gd name="T9" fmla="*/ 7 h 23"/>
                <a:gd name="T10" fmla="*/ 13 w 18"/>
                <a:gd name="T11" fmla="*/ 6 h 23"/>
                <a:gd name="T12" fmla="*/ 11 w 18"/>
                <a:gd name="T13" fmla="*/ 4 h 23"/>
                <a:gd name="T14" fmla="*/ 6 w 18"/>
                <a:gd name="T15" fmla="*/ 4 h 23"/>
                <a:gd name="T16" fmla="*/ 4 w 18"/>
                <a:gd name="T17" fmla="*/ 6 h 23"/>
                <a:gd name="T18" fmla="*/ 4 w 18"/>
                <a:gd name="T19" fmla="*/ 9 h 23"/>
                <a:gd name="T20" fmla="*/ 6 w 18"/>
                <a:gd name="T21" fmla="*/ 9 h 23"/>
                <a:gd name="T22" fmla="*/ 8 w 18"/>
                <a:gd name="T23" fmla="*/ 10 h 23"/>
                <a:gd name="T24" fmla="*/ 11 w 18"/>
                <a:gd name="T25" fmla="*/ 10 h 23"/>
                <a:gd name="T26" fmla="*/ 13 w 18"/>
                <a:gd name="T27" fmla="*/ 12 h 23"/>
                <a:gd name="T28" fmla="*/ 16 w 18"/>
                <a:gd name="T29" fmla="*/ 13 h 23"/>
                <a:gd name="T30" fmla="*/ 17 w 18"/>
                <a:gd name="T31" fmla="*/ 14 h 23"/>
                <a:gd name="T32" fmla="*/ 18 w 18"/>
                <a:gd name="T33" fmla="*/ 17 h 23"/>
                <a:gd name="T34" fmla="*/ 17 w 18"/>
                <a:gd name="T35" fmla="*/ 19 h 23"/>
                <a:gd name="T36" fmla="*/ 16 w 18"/>
                <a:gd name="T37" fmla="*/ 22 h 23"/>
                <a:gd name="T38" fmla="*/ 14 w 18"/>
                <a:gd name="T39" fmla="*/ 23 h 23"/>
                <a:gd name="T40" fmla="*/ 3 w 18"/>
                <a:gd name="T41" fmla="*/ 23 h 23"/>
                <a:gd name="T42" fmla="*/ 1 w 18"/>
                <a:gd name="T43" fmla="*/ 22 h 23"/>
                <a:gd name="T44" fmla="*/ 0 w 18"/>
                <a:gd name="T45" fmla="*/ 19 h 23"/>
                <a:gd name="T46" fmla="*/ 0 w 18"/>
                <a:gd name="T47" fmla="*/ 16 h 23"/>
                <a:gd name="T48" fmla="*/ 3 w 18"/>
                <a:gd name="T49" fmla="*/ 16 h 23"/>
                <a:gd name="T50" fmla="*/ 4 w 18"/>
                <a:gd name="T51" fmla="*/ 19 h 23"/>
                <a:gd name="T52" fmla="*/ 7 w 18"/>
                <a:gd name="T53" fmla="*/ 20 h 23"/>
                <a:gd name="T54" fmla="*/ 13 w 18"/>
                <a:gd name="T55" fmla="*/ 20 h 23"/>
                <a:gd name="T56" fmla="*/ 14 w 18"/>
                <a:gd name="T57" fmla="*/ 19 h 23"/>
                <a:gd name="T58" fmla="*/ 14 w 18"/>
                <a:gd name="T59" fmla="*/ 16 h 23"/>
                <a:gd name="T60" fmla="*/ 11 w 18"/>
                <a:gd name="T61" fmla="*/ 14 h 23"/>
                <a:gd name="T62" fmla="*/ 10 w 18"/>
                <a:gd name="T63" fmla="*/ 13 h 23"/>
                <a:gd name="T64" fmla="*/ 4 w 18"/>
                <a:gd name="T65" fmla="*/ 13 h 23"/>
                <a:gd name="T66" fmla="*/ 3 w 18"/>
                <a:gd name="T67" fmla="*/ 12 h 23"/>
                <a:gd name="T68" fmla="*/ 0 w 18"/>
                <a:gd name="T69" fmla="*/ 10 h 23"/>
                <a:gd name="T70" fmla="*/ 0 w 18"/>
                <a:gd name="T71" fmla="*/ 7 h 23"/>
                <a:gd name="T72" fmla="*/ 3 w 18"/>
                <a:gd name="T73" fmla="*/ 2 h 23"/>
                <a:gd name="T74" fmla="*/ 6 w 18"/>
                <a:gd name="T75" fmla="*/ 2 h 23"/>
                <a:gd name="T76" fmla="*/ 8 w 18"/>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8" h="23">
                  <a:moveTo>
                    <a:pt x="8" y="0"/>
                  </a:moveTo>
                  <a:lnTo>
                    <a:pt x="11" y="2"/>
                  </a:lnTo>
                  <a:lnTo>
                    <a:pt x="14" y="2"/>
                  </a:lnTo>
                  <a:lnTo>
                    <a:pt x="17" y="7"/>
                  </a:lnTo>
                  <a:lnTo>
                    <a:pt x="13" y="7"/>
                  </a:lnTo>
                  <a:lnTo>
                    <a:pt x="13" y="6"/>
                  </a:lnTo>
                  <a:lnTo>
                    <a:pt x="11" y="4"/>
                  </a:lnTo>
                  <a:lnTo>
                    <a:pt x="6" y="4"/>
                  </a:lnTo>
                  <a:lnTo>
                    <a:pt x="4" y="6"/>
                  </a:lnTo>
                  <a:lnTo>
                    <a:pt x="4" y="9"/>
                  </a:lnTo>
                  <a:lnTo>
                    <a:pt x="6" y="9"/>
                  </a:lnTo>
                  <a:lnTo>
                    <a:pt x="8" y="10"/>
                  </a:lnTo>
                  <a:lnTo>
                    <a:pt x="11" y="10"/>
                  </a:lnTo>
                  <a:lnTo>
                    <a:pt x="13" y="12"/>
                  </a:lnTo>
                  <a:lnTo>
                    <a:pt x="16" y="13"/>
                  </a:lnTo>
                  <a:lnTo>
                    <a:pt x="17" y="14"/>
                  </a:lnTo>
                  <a:lnTo>
                    <a:pt x="18" y="17"/>
                  </a:lnTo>
                  <a:lnTo>
                    <a:pt x="17" y="19"/>
                  </a:lnTo>
                  <a:lnTo>
                    <a:pt x="16" y="22"/>
                  </a:lnTo>
                  <a:lnTo>
                    <a:pt x="14" y="23"/>
                  </a:lnTo>
                  <a:lnTo>
                    <a:pt x="3" y="23"/>
                  </a:lnTo>
                  <a:lnTo>
                    <a:pt x="1" y="22"/>
                  </a:lnTo>
                  <a:lnTo>
                    <a:pt x="0" y="19"/>
                  </a:lnTo>
                  <a:lnTo>
                    <a:pt x="0" y="16"/>
                  </a:lnTo>
                  <a:lnTo>
                    <a:pt x="3" y="16"/>
                  </a:lnTo>
                  <a:lnTo>
                    <a:pt x="4" y="19"/>
                  </a:lnTo>
                  <a:lnTo>
                    <a:pt x="7" y="20"/>
                  </a:lnTo>
                  <a:lnTo>
                    <a:pt x="13" y="20"/>
                  </a:lnTo>
                  <a:lnTo>
                    <a:pt x="14" y="19"/>
                  </a:lnTo>
                  <a:lnTo>
                    <a:pt x="14" y="16"/>
                  </a:lnTo>
                  <a:lnTo>
                    <a:pt x="11" y="14"/>
                  </a:lnTo>
                  <a:lnTo>
                    <a:pt x="10" y="13"/>
                  </a:lnTo>
                  <a:lnTo>
                    <a:pt x="4" y="13"/>
                  </a:lnTo>
                  <a:lnTo>
                    <a:pt x="3" y="12"/>
                  </a:lnTo>
                  <a:lnTo>
                    <a:pt x="0" y="10"/>
                  </a:lnTo>
                  <a:lnTo>
                    <a:pt x="0" y="7"/>
                  </a:lnTo>
                  <a:lnTo>
                    <a:pt x="3" y="2"/>
                  </a:lnTo>
                  <a:lnTo>
                    <a:pt x="6"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448" name="Freeform 62"/>
            <p:cNvSpPr>
              <a:spLocks noEditPoints="1"/>
            </p:cNvSpPr>
            <p:nvPr/>
          </p:nvSpPr>
          <p:spPr bwMode="auto">
            <a:xfrm>
              <a:off x="2009" y="3807"/>
              <a:ext cx="22" cy="31"/>
            </a:xfrm>
            <a:custGeom>
              <a:avLst/>
              <a:gdLst>
                <a:gd name="T0" fmla="*/ 7 w 22"/>
                <a:gd name="T1" fmla="*/ 4 h 31"/>
                <a:gd name="T2" fmla="*/ 6 w 22"/>
                <a:gd name="T3" fmla="*/ 6 h 31"/>
                <a:gd name="T4" fmla="*/ 5 w 22"/>
                <a:gd name="T5" fmla="*/ 9 h 31"/>
                <a:gd name="T6" fmla="*/ 5 w 22"/>
                <a:gd name="T7" fmla="*/ 14 h 31"/>
                <a:gd name="T8" fmla="*/ 6 w 22"/>
                <a:gd name="T9" fmla="*/ 17 h 31"/>
                <a:gd name="T10" fmla="*/ 9 w 22"/>
                <a:gd name="T11" fmla="*/ 20 h 31"/>
                <a:gd name="T12" fmla="*/ 15 w 22"/>
                <a:gd name="T13" fmla="*/ 20 h 31"/>
                <a:gd name="T14" fmla="*/ 17 w 22"/>
                <a:gd name="T15" fmla="*/ 14 h 31"/>
                <a:gd name="T16" fmla="*/ 17 w 22"/>
                <a:gd name="T17" fmla="*/ 10 h 31"/>
                <a:gd name="T18" fmla="*/ 16 w 22"/>
                <a:gd name="T19" fmla="*/ 7 h 31"/>
                <a:gd name="T20" fmla="*/ 13 w 22"/>
                <a:gd name="T21" fmla="*/ 4 h 31"/>
                <a:gd name="T22" fmla="*/ 7 w 22"/>
                <a:gd name="T23" fmla="*/ 4 h 31"/>
                <a:gd name="T24" fmla="*/ 12 w 22"/>
                <a:gd name="T25" fmla="*/ 0 h 31"/>
                <a:gd name="T26" fmla="*/ 17 w 22"/>
                <a:gd name="T27" fmla="*/ 3 h 31"/>
                <a:gd name="T28" fmla="*/ 20 w 22"/>
                <a:gd name="T29" fmla="*/ 6 h 31"/>
                <a:gd name="T30" fmla="*/ 22 w 22"/>
                <a:gd name="T31" fmla="*/ 9 h 31"/>
                <a:gd name="T32" fmla="*/ 22 w 22"/>
                <a:gd name="T33" fmla="*/ 16 h 31"/>
                <a:gd name="T34" fmla="*/ 20 w 22"/>
                <a:gd name="T35" fmla="*/ 19 h 31"/>
                <a:gd name="T36" fmla="*/ 17 w 22"/>
                <a:gd name="T37" fmla="*/ 22 h 31"/>
                <a:gd name="T38" fmla="*/ 15 w 22"/>
                <a:gd name="T39" fmla="*/ 23 h 31"/>
                <a:gd name="T40" fmla="*/ 9 w 22"/>
                <a:gd name="T41" fmla="*/ 23 h 31"/>
                <a:gd name="T42" fmla="*/ 6 w 22"/>
                <a:gd name="T43" fmla="*/ 22 h 31"/>
                <a:gd name="T44" fmla="*/ 5 w 22"/>
                <a:gd name="T45" fmla="*/ 20 h 31"/>
                <a:gd name="T46" fmla="*/ 5 w 22"/>
                <a:gd name="T47" fmla="*/ 31 h 31"/>
                <a:gd name="T48" fmla="*/ 0 w 22"/>
                <a:gd name="T49" fmla="*/ 31 h 31"/>
                <a:gd name="T50" fmla="*/ 0 w 22"/>
                <a:gd name="T51" fmla="*/ 2 h 31"/>
                <a:gd name="T52" fmla="*/ 5 w 22"/>
                <a:gd name="T53" fmla="*/ 2 h 31"/>
                <a:gd name="T54" fmla="*/ 5 w 22"/>
                <a:gd name="T55" fmla="*/ 4 h 31"/>
                <a:gd name="T56" fmla="*/ 6 w 22"/>
                <a:gd name="T57" fmla="*/ 2 h 31"/>
                <a:gd name="T58" fmla="*/ 9 w 22"/>
                <a:gd name="T59" fmla="*/ 2 h 31"/>
                <a:gd name="T60" fmla="*/ 12 w 22"/>
                <a:gd name="T61" fmla="*/ 0 h 3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2" h="31">
                  <a:moveTo>
                    <a:pt x="7" y="4"/>
                  </a:moveTo>
                  <a:lnTo>
                    <a:pt x="6" y="6"/>
                  </a:lnTo>
                  <a:lnTo>
                    <a:pt x="5" y="9"/>
                  </a:lnTo>
                  <a:lnTo>
                    <a:pt x="5" y="14"/>
                  </a:lnTo>
                  <a:lnTo>
                    <a:pt x="6" y="17"/>
                  </a:lnTo>
                  <a:lnTo>
                    <a:pt x="9" y="20"/>
                  </a:lnTo>
                  <a:lnTo>
                    <a:pt x="15" y="20"/>
                  </a:lnTo>
                  <a:lnTo>
                    <a:pt x="17" y="14"/>
                  </a:lnTo>
                  <a:lnTo>
                    <a:pt x="17" y="10"/>
                  </a:lnTo>
                  <a:lnTo>
                    <a:pt x="16" y="7"/>
                  </a:lnTo>
                  <a:lnTo>
                    <a:pt x="13" y="4"/>
                  </a:lnTo>
                  <a:lnTo>
                    <a:pt x="7" y="4"/>
                  </a:lnTo>
                  <a:close/>
                  <a:moveTo>
                    <a:pt x="12" y="0"/>
                  </a:moveTo>
                  <a:lnTo>
                    <a:pt x="17" y="3"/>
                  </a:lnTo>
                  <a:lnTo>
                    <a:pt x="20" y="6"/>
                  </a:lnTo>
                  <a:lnTo>
                    <a:pt x="22" y="9"/>
                  </a:lnTo>
                  <a:lnTo>
                    <a:pt x="22" y="16"/>
                  </a:lnTo>
                  <a:lnTo>
                    <a:pt x="20" y="19"/>
                  </a:lnTo>
                  <a:lnTo>
                    <a:pt x="17" y="22"/>
                  </a:lnTo>
                  <a:lnTo>
                    <a:pt x="15" y="23"/>
                  </a:lnTo>
                  <a:lnTo>
                    <a:pt x="9" y="23"/>
                  </a:lnTo>
                  <a:lnTo>
                    <a:pt x="6" y="22"/>
                  </a:lnTo>
                  <a:lnTo>
                    <a:pt x="5" y="20"/>
                  </a:lnTo>
                  <a:lnTo>
                    <a:pt x="5" y="31"/>
                  </a:lnTo>
                  <a:lnTo>
                    <a:pt x="0" y="31"/>
                  </a:lnTo>
                  <a:lnTo>
                    <a:pt x="0" y="2"/>
                  </a:lnTo>
                  <a:lnTo>
                    <a:pt x="5" y="2"/>
                  </a:lnTo>
                  <a:lnTo>
                    <a:pt x="5" y="4"/>
                  </a:lnTo>
                  <a:lnTo>
                    <a:pt x="6" y="2"/>
                  </a:lnTo>
                  <a:lnTo>
                    <a:pt x="9"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449" name="Freeform 63"/>
            <p:cNvSpPr>
              <a:spLocks noEditPoints="1"/>
            </p:cNvSpPr>
            <p:nvPr/>
          </p:nvSpPr>
          <p:spPr bwMode="auto">
            <a:xfrm>
              <a:off x="2033" y="3807"/>
              <a:ext cx="20" cy="23"/>
            </a:xfrm>
            <a:custGeom>
              <a:avLst/>
              <a:gdLst>
                <a:gd name="T0" fmla="*/ 15 w 20"/>
                <a:gd name="T1" fmla="*/ 12 h 23"/>
                <a:gd name="T2" fmla="*/ 13 w 20"/>
                <a:gd name="T3" fmla="*/ 13 h 23"/>
                <a:gd name="T4" fmla="*/ 6 w 20"/>
                <a:gd name="T5" fmla="*/ 13 h 23"/>
                <a:gd name="T6" fmla="*/ 6 w 20"/>
                <a:gd name="T7" fmla="*/ 14 h 23"/>
                <a:gd name="T8" fmla="*/ 5 w 20"/>
                <a:gd name="T9" fmla="*/ 16 h 23"/>
                <a:gd name="T10" fmla="*/ 5 w 20"/>
                <a:gd name="T11" fmla="*/ 19 h 23"/>
                <a:gd name="T12" fmla="*/ 6 w 20"/>
                <a:gd name="T13" fmla="*/ 20 h 23"/>
                <a:gd name="T14" fmla="*/ 12 w 20"/>
                <a:gd name="T15" fmla="*/ 20 h 23"/>
                <a:gd name="T16" fmla="*/ 15 w 20"/>
                <a:gd name="T17" fmla="*/ 17 h 23"/>
                <a:gd name="T18" fmla="*/ 15 w 20"/>
                <a:gd name="T19" fmla="*/ 12 h 23"/>
                <a:gd name="T20" fmla="*/ 10 w 20"/>
                <a:gd name="T21" fmla="*/ 0 h 23"/>
                <a:gd name="T22" fmla="*/ 13 w 20"/>
                <a:gd name="T23" fmla="*/ 2 h 23"/>
                <a:gd name="T24" fmla="*/ 15 w 20"/>
                <a:gd name="T25" fmla="*/ 2 h 23"/>
                <a:gd name="T26" fmla="*/ 18 w 20"/>
                <a:gd name="T27" fmla="*/ 3 h 23"/>
                <a:gd name="T28" fmla="*/ 19 w 20"/>
                <a:gd name="T29" fmla="*/ 4 h 23"/>
                <a:gd name="T30" fmla="*/ 19 w 20"/>
                <a:gd name="T31" fmla="*/ 20 h 23"/>
                <a:gd name="T32" fmla="*/ 20 w 20"/>
                <a:gd name="T33" fmla="*/ 20 h 23"/>
                <a:gd name="T34" fmla="*/ 20 w 20"/>
                <a:gd name="T35" fmla="*/ 23 h 23"/>
                <a:gd name="T36" fmla="*/ 16 w 20"/>
                <a:gd name="T37" fmla="*/ 23 h 23"/>
                <a:gd name="T38" fmla="*/ 15 w 20"/>
                <a:gd name="T39" fmla="*/ 22 h 23"/>
                <a:gd name="T40" fmla="*/ 15 w 20"/>
                <a:gd name="T41" fmla="*/ 20 h 23"/>
                <a:gd name="T42" fmla="*/ 13 w 20"/>
                <a:gd name="T43" fmla="*/ 22 h 23"/>
                <a:gd name="T44" fmla="*/ 10 w 20"/>
                <a:gd name="T45" fmla="*/ 23 h 23"/>
                <a:gd name="T46" fmla="*/ 5 w 20"/>
                <a:gd name="T47" fmla="*/ 23 h 23"/>
                <a:gd name="T48" fmla="*/ 2 w 20"/>
                <a:gd name="T49" fmla="*/ 22 h 23"/>
                <a:gd name="T50" fmla="*/ 0 w 20"/>
                <a:gd name="T51" fmla="*/ 20 h 23"/>
                <a:gd name="T52" fmla="*/ 0 w 20"/>
                <a:gd name="T53" fmla="*/ 14 h 23"/>
                <a:gd name="T54" fmla="*/ 3 w 20"/>
                <a:gd name="T55" fmla="*/ 13 h 23"/>
                <a:gd name="T56" fmla="*/ 5 w 20"/>
                <a:gd name="T57" fmla="*/ 12 h 23"/>
                <a:gd name="T58" fmla="*/ 8 w 20"/>
                <a:gd name="T59" fmla="*/ 10 h 23"/>
                <a:gd name="T60" fmla="*/ 13 w 20"/>
                <a:gd name="T61" fmla="*/ 10 h 23"/>
                <a:gd name="T62" fmla="*/ 15 w 20"/>
                <a:gd name="T63" fmla="*/ 9 h 23"/>
                <a:gd name="T64" fmla="*/ 15 w 20"/>
                <a:gd name="T65" fmla="*/ 6 h 23"/>
                <a:gd name="T66" fmla="*/ 13 w 20"/>
                <a:gd name="T67" fmla="*/ 4 h 23"/>
                <a:gd name="T68" fmla="*/ 6 w 20"/>
                <a:gd name="T69" fmla="*/ 4 h 23"/>
                <a:gd name="T70" fmla="*/ 5 w 20"/>
                <a:gd name="T71" fmla="*/ 6 h 23"/>
                <a:gd name="T72" fmla="*/ 5 w 20"/>
                <a:gd name="T73" fmla="*/ 9 h 23"/>
                <a:gd name="T74" fmla="*/ 2 w 20"/>
                <a:gd name="T75" fmla="*/ 9 h 23"/>
                <a:gd name="T76" fmla="*/ 2 w 20"/>
                <a:gd name="T77" fmla="*/ 4 h 23"/>
                <a:gd name="T78" fmla="*/ 10 w 20"/>
                <a:gd name="T79" fmla="*/ 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 h="23">
                  <a:moveTo>
                    <a:pt x="15" y="12"/>
                  </a:moveTo>
                  <a:lnTo>
                    <a:pt x="13" y="13"/>
                  </a:lnTo>
                  <a:lnTo>
                    <a:pt x="6" y="13"/>
                  </a:lnTo>
                  <a:lnTo>
                    <a:pt x="6" y="14"/>
                  </a:lnTo>
                  <a:lnTo>
                    <a:pt x="5" y="16"/>
                  </a:lnTo>
                  <a:lnTo>
                    <a:pt x="5" y="19"/>
                  </a:lnTo>
                  <a:lnTo>
                    <a:pt x="6" y="20"/>
                  </a:lnTo>
                  <a:lnTo>
                    <a:pt x="12" y="20"/>
                  </a:lnTo>
                  <a:lnTo>
                    <a:pt x="15" y="17"/>
                  </a:lnTo>
                  <a:lnTo>
                    <a:pt x="15" y="12"/>
                  </a:lnTo>
                  <a:close/>
                  <a:moveTo>
                    <a:pt x="10" y="0"/>
                  </a:moveTo>
                  <a:lnTo>
                    <a:pt x="13" y="2"/>
                  </a:lnTo>
                  <a:lnTo>
                    <a:pt x="15" y="2"/>
                  </a:lnTo>
                  <a:lnTo>
                    <a:pt x="18" y="3"/>
                  </a:lnTo>
                  <a:lnTo>
                    <a:pt x="19" y="4"/>
                  </a:lnTo>
                  <a:lnTo>
                    <a:pt x="19" y="20"/>
                  </a:lnTo>
                  <a:lnTo>
                    <a:pt x="20" y="20"/>
                  </a:lnTo>
                  <a:lnTo>
                    <a:pt x="20" y="23"/>
                  </a:lnTo>
                  <a:lnTo>
                    <a:pt x="16" y="23"/>
                  </a:lnTo>
                  <a:lnTo>
                    <a:pt x="15" y="22"/>
                  </a:lnTo>
                  <a:lnTo>
                    <a:pt x="15" y="20"/>
                  </a:lnTo>
                  <a:lnTo>
                    <a:pt x="13" y="22"/>
                  </a:lnTo>
                  <a:lnTo>
                    <a:pt x="10" y="23"/>
                  </a:lnTo>
                  <a:lnTo>
                    <a:pt x="5" y="23"/>
                  </a:lnTo>
                  <a:lnTo>
                    <a:pt x="2" y="22"/>
                  </a:lnTo>
                  <a:lnTo>
                    <a:pt x="0" y="20"/>
                  </a:lnTo>
                  <a:lnTo>
                    <a:pt x="0" y="14"/>
                  </a:lnTo>
                  <a:lnTo>
                    <a:pt x="3" y="13"/>
                  </a:lnTo>
                  <a:lnTo>
                    <a:pt x="5" y="12"/>
                  </a:lnTo>
                  <a:lnTo>
                    <a:pt x="8" y="10"/>
                  </a:lnTo>
                  <a:lnTo>
                    <a:pt x="13" y="10"/>
                  </a:lnTo>
                  <a:lnTo>
                    <a:pt x="15" y="9"/>
                  </a:lnTo>
                  <a:lnTo>
                    <a:pt x="15" y="6"/>
                  </a:lnTo>
                  <a:lnTo>
                    <a:pt x="13" y="4"/>
                  </a:lnTo>
                  <a:lnTo>
                    <a:pt x="6" y="4"/>
                  </a:lnTo>
                  <a:lnTo>
                    <a:pt x="5" y="6"/>
                  </a:lnTo>
                  <a:lnTo>
                    <a:pt x="5" y="9"/>
                  </a:lnTo>
                  <a:lnTo>
                    <a:pt x="2" y="9"/>
                  </a:lnTo>
                  <a:lnTo>
                    <a:pt x="2"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50" name="Freeform 64"/>
            <p:cNvSpPr>
              <a:spLocks/>
            </p:cNvSpPr>
            <p:nvPr/>
          </p:nvSpPr>
          <p:spPr bwMode="auto">
            <a:xfrm>
              <a:off x="2056" y="3807"/>
              <a:ext cx="20" cy="23"/>
            </a:xfrm>
            <a:custGeom>
              <a:avLst/>
              <a:gdLst>
                <a:gd name="T0" fmla="*/ 10 w 20"/>
                <a:gd name="T1" fmla="*/ 0 h 23"/>
                <a:gd name="T2" fmla="*/ 13 w 20"/>
                <a:gd name="T3" fmla="*/ 2 h 23"/>
                <a:gd name="T4" fmla="*/ 17 w 20"/>
                <a:gd name="T5" fmla="*/ 3 h 23"/>
                <a:gd name="T6" fmla="*/ 19 w 20"/>
                <a:gd name="T7" fmla="*/ 4 h 23"/>
                <a:gd name="T8" fmla="*/ 20 w 20"/>
                <a:gd name="T9" fmla="*/ 9 h 23"/>
                <a:gd name="T10" fmla="*/ 16 w 20"/>
                <a:gd name="T11" fmla="*/ 9 h 23"/>
                <a:gd name="T12" fmla="*/ 14 w 20"/>
                <a:gd name="T13" fmla="*/ 6 h 23"/>
                <a:gd name="T14" fmla="*/ 13 w 20"/>
                <a:gd name="T15" fmla="*/ 4 h 23"/>
                <a:gd name="T16" fmla="*/ 7 w 20"/>
                <a:gd name="T17" fmla="*/ 4 h 23"/>
                <a:gd name="T18" fmla="*/ 5 w 20"/>
                <a:gd name="T19" fmla="*/ 7 h 23"/>
                <a:gd name="T20" fmla="*/ 3 w 20"/>
                <a:gd name="T21" fmla="*/ 10 h 23"/>
                <a:gd name="T22" fmla="*/ 3 w 20"/>
                <a:gd name="T23" fmla="*/ 13 h 23"/>
                <a:gd name="T24" fmla="*/ 5 w 20"/>
                <a:gd name="T25" fmla="*/ 16 h 23"/>
                <a:gd name="T26" fmla="*/ 6 w 20"/>
                <a:gd name="T27" fmla="*/ 17 h 23"/>
                <a:gd name="T28" fmla="*/ 7 w 20"/>
                <a:gd name="T29" fmla="*/ 20 h 23"/>
                <a:gd name="T30" fmla="*/ 13 w 20"/>
                <a:gd name="T31" fmla="*/ 20 h 23"/>
                <a:gd name="T32" fmla="*/ 16 w 20"/>
                <a:gd name="T33" fmla="*/ 14 h 23"/>
                <a:gd name="T34" fmla="*/ 20 w 20"/>
                <a:gd name="T35" fmla="*/ 14 h 23"/>
                <a:gd name="T36" fmla="*/ 19 w 20"/>
                <a:gd name="T37" fmla="*/ 19 h 23"/>
                <a:gd name="T38" fmla="*/ 17 w 20"/>
                <a:gd name="T39" fmla="*/ 22 h 23"/>
                <a:gd name="T40" fmla="*/ 14 w 20"/>
                <a:gd name="T41" fmla="*/ 23 h 23"/>
                <a:gd name="T42" fmla="*/ 6 w 20"/>
                <a:gd name="T43" fmla="*/ 23 h 23"/>
                <a:gd name="T44" fmla="*/ 3 w 20"/>
                <a:gd name="T45" fmla="*/ 22 h 23"/>
                <a:gd name="T46" fmla="*/ 0 w 20"/>
                <a:gd name="T47" fmla="*/ 16 h 23"/>
                <a:gd name="T48" fmla="*/ 0 w 20"/>
                <a:gd name="T49" fmla="*/ 9 h 23"/>
                <a:gd name="T50" fmla="*/ 3 w 20"/>
                <a:gd name="T51" fmla="*/ 3 h 23"/>
                <a:gd name="T52" fmla="*/ 6 w 20"/>
                <a:gd name="T53" fmla="*/ 2 h 23"/>
                <a:gd name="T54" fmla="*/ 10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10" y="0"/>
                  </a:moveTo>
                  <a:lnTo>
                    <a:pt x="13" y="2"/>
                  </a:lnTo>
                  <a:lnTo>
                    <a:pt x="17" y="3"/>
                  </a:lnTo>
                  <a:lnTo>
                    <a:pt x="19" y="4"/>
                  </a:lnTo>
                  <a:lnTo>
                    <a:pt x="20" y="9"/>
                  </a:lnTo>
                  <a:lnTo>
                    <a:pt x="16" y="9"/>
                  </a:lnTo>
                  <a:lnTo>
                    <a:pt x="14" y="6"/>
                  </a:lnTo>
                  <a:lnTo>
                    <a:pt x="13" y="4"/>
                  </a:lnTo>
                  <a:lnTo>
                    <a:pt x="7" y="4"/>
                  </a:lnTo>
                  <a:lnTo>
                    <a:pt x="5" y="7"/>
                  </a:lnTo>
                  <a:lnTo>
                    <a:pt x="3" y="10"/>
                  </a:lnTo>
                  <a:lnTo>
                    <a:pt x="3" y="13"/>
                  </a:lnTo>
                  <a:lnTo>
                    <a:pt x="5" y="16"/>
                  </a:lnTo>
                  <a:lnTo>
                    <a:pt x="6" y="17"/>
                  </a:lnTo>
                  <a:lnTo>
                    <a:pt x="7" y="20"/>
                  </a:lnTo>
                  <a:lnTo>
                    <a:pt x="13" y="20"/>
                  </a:lnTo>
                  <a:lnTo>
                    <a:pt x="16" y="14"/>
                  </a:lnTo>
                  <a:lnTo>
                    <a:pt x="20" y="14"/>
                  </a:lnTo>
                  <a:lnTo>
                    <a:pt x="19" y="19"/>
                  </a:lnTo>
                  <a:lnTo>
                    <a:pt x="17" y="22"/>
                  </a:lnTo>
                  <a:lnTo>
                    <a:pt x="14" y="23"/>
                  </a:lnTo>
                  <a:lnTo>
                    <a:pt x="6" y="23"/>
                  </a:lnTo>
                  <a:lnTo>
                    <a:pt x="3" y="22"/>
                  </a:lnTo>
                  <a:lnTo>
                    <a:pt x="0" y="16"/>
                  </a:lnTo>
                  <a:lnTo>
                    <a:pt x="0" y="9"/>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51" name="Freeform 65"/>
            <p:cNvSpPr>
              <a:spLocks noEditPoints="1"/>
            </p:cNvSpPr>
            <p:nvPr/>
          </p:nvSpPr>
          <p:spPr bwMode="auto">
            <a:xfrm>
              <a:off x="2079" y="3807"/>
              <a:ext cx="20" cy="23"/>
            </a:xfrm>
            <a:custGeom>
              <a:avLst/>
              <a:gdLst>
                <a:gd name="T0" fmla="*/ 7 w 20"/>
                <a:gd name="T1" fmla="*/ 4 h 23"/>
                <a:gd name="T2" fmla="*/ 4 w 20"/>
                <a:gd name="T3" fmla="*/ 7 h 23"/>
                <a:gd name="T4" fmla="*/ 4 w 20"/>
                <a:gd name="T5" fmla="*/ 10 h 23"/>
                <a:gd name="T6" fmla="*/ 16 w 20"/>
                <a:gd name="T7" fmla="*/ 10 h 23"/>
                <a:gd name="T8" fmla="*/ 16 w 20"/>
                <a:gd name="T9" fmla="*/ 7 h 23"/>
                <a:gd name="T10" fmla="*/ 13 w 20"/>
                <a:gd name="T11" fmla="*/ 4 h 23"/>
                <a:gd name="T12" fmla="*/ 7 w 20"/>
                <a:gd name="T13" fmla="*/ 4 h 23"/>
                <a:gd name="T14" fmla="*/ 10 w 20"/>
                <a:gd name="T15" fmla="*/ 0 h 23"/>
                <a:gd name="T16" fmla="*/ 14 w 20"/>
                <a:gd name="T17" fmla="*/ 2 h 23"/>
                <a:gd name="T18" fmla="*/ 16 w 20"/>
                <a:gd name="T19" fmla="*/ 3 h 23"/>
                <a:gd name="T20" fmla="*/ 19 w 20"/>
                <a:gd name="T21" fmla="*/ 4 h 23"/>
                <a:gd name="T22" fmla="*/ 20 w 20"/>
                <a:gd name="T23" fmla="*/ 7 h 23"/>
                <a:gd name="T24" fmla="*/ 20 w 20"/>
                <a:gd name="T25" fmla="*/ 13 h 23"/>
                <a:gd name="T26" fmla="*/ 4 w 20"/>
                <a:gd name="T27" fmla="*/ 13 h 23"/>
                <a:gd name="T28" fmla="*/ 4 w 20"/>
                <a:gd name="T29" fmla="*/ 16 h 23"/>
                <a:gd name="T30" fmla="*/ 6 w 20"/>
                <a:gd name="T31" fmla="*/ 19 h 23"/>
                <a:gd name="T32" fmla="*/ 7 w 20"/>
                <a:gd name="T33" fmla="*/ 20 h 23"/>
                <a:gd name="T34" fmla="*/ 13 w 20"/>
                <a:gd name="T35" fmla="*/ 20 h 23"/>
                <a:gd name="T36" fmla="*/ 16 w 20"/>
                <a:gd name="T37" fmla="*/ 19 h 23"/>
                <a:gd name="T38" fmla="*/ 16 w 20"/>
                <a:gd name="T39" fmla="*/ 16 h 23"/>
                <a:gd name="T40" fmla="*/ 20 w 20"/>
                <a:gd name="T41" fmla="*/ 16 h 23"/>
                <a:gd name="T42" fmla="*/ 17 w 20"/>
                <a:gd name="T43" fmla="*/ 22 h 23"/>
                <a:gd name="T44" fmla="*/ 14 w 20"/>
                <a:gd name="T45" fmla="*/ 23 h 23"/>
                <a:gd name="T46" fmla="*/ 7 w 20"/>
                <a:gd name="T47" fmla="*/ 23 h 23"/>
                <a:gd name="T48" fmla="*/ 4 w 20"/>
                <a:gd name="T49" fmla="*/ 22 h 23"/>
                <a:gd name="T50" fmla="*/ 1 w 20"/>
                <a:gd name="T51" fmla="*/ 19 h 23"/>
                <a:gd name="T52" fmla="*/ 0 w 20"/>
                <a:gd name="T53" fmla="*/ 16 h 23"/>
                <a:gd name="T54" fmla="*/ 0 w 20"/>
                <a:gd name="T55" fmla="*/ 12 h 23"/>
                <a:gd name="T56" fmla="*/ 1 w 20"/>
                <a:gd name="T57" fmla="*/ 7 h 23"/>
                <a:gd name="T58" fmla="*/ 3 w 20"/>
                <a:gd name="T59" fmla="*/ 4 h 23"/>
                <a:gd name="T60" fmla="*/ 6 w 20"/>
                <a:gd name="T61" fmla="*/ 2 h 23"/>
                <a:gd name="T62" fmla="*/ 10 w 20"/>
                <a:gd name="T63" fmla="*/ 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3">
                  <a:moveTo>
                    <a:pt x="7" y="4"/>
                  </a:moveTo>
                  <a:lnTo>
                    <a:pt x="4" y="7"/>
                  </a:lnTo>
                  <a:lnTo>
                    <a:pt x="4" y="10"/>
                  </a:lnTo>
                  <a:lnTo>
                    <a:pt x="16" y="10"/>
                  </a:lnTo>
                  <a:lnTo>
                    <a:pt x="16" y="7"/>
                  </a:lnTo>
                  <a:lnTo>
                    <a:pt x="13" y="4"/>
                  </a:lnTo>
                  <a:lnTo>
                    <a:pt x="7" y="4"/>
                  </a:lnTo>
                  <a:close/>
                  <a:moveTo>
                    <a:pt x="10" y="0"/>
                  </a:moveTo>
                  <a:lnTo>
                    <a:pt x="14" y="2"/>
                  </a:lnTo>
                  <a:lnTo>
                    <a:pt x="16" y="3"/>
                  </a:lnTo>
                  <a:lnTo>
                    <a:pt x="19" y="4"/>
                  </a:lnTo>
                  <a:lnTo>
                    <a:pt x="20" y="7"/>
                  </a:lnTo>
                  <a:lnTo>
                    <a:pt x="20" y="13"/>
                  </a:lnTo>
                  <a:lnTo>
                    <a:pt x="4" y="13"/>
                  </a:lnTo>
                  <a:lnTo>
                    <a:pt x="4" y="16"/>
                  </a:lnTo>
                  <a:lnTo>
                    <a:pt x="6" y="19"/>
                  </a:lnTo>
                  <a:lnTo>
                    <a:pt x="7" y="20"/>
                  </a:lnTo>
                  <a:lnTo>
                    <a:pt x="13" y="20"/>
                  </a:lnTo>
                  <a:lnTo>
                    <a:pt x="16" y="19"/>
                  </a:lnTo>
                  <a:lnTo>
                    <a:pt x="16" y="16"/>
                  </a:lnTo>
                  <a:lnTo>
                    <a:pt x="20" y="16"/>
                  </a:lnTo>
                  <a:lnTo>
                    <a:pt x="17" y="22"/>
                  </a:lnTo>
                  <a:lnTo>
                    <a:pt x="14" y="23"/>
                  </a:lnTo>
                  <a:lnTo>
                    <a:pt x="7" y="23"/>
                  </a:lnTo>
                  <a:lnTo>
                    <a:pt x="4" y="22"/>
                  </a:lnTo>
                  <a:lnTo>
                    <a:pt x="1" y="19"/>
                  </a:lnTo>
                  <a:lnTo>
                    <a:pt x="0" y="16"/>
                  </a:lnTo>
                  <a:lnTo>
                    <a:pt x="0" y="12"/>
                  </a:lnTo>
                  <a:lnTo>
                    <a:pt x="1" y="7"/>
                  </a:lnTo>
                  <a:lnTo>
                    <a:pt x="3" y="4"/>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52" name="Rectangle 66"/>
            <p:cNvSpPr>
              <a:spLocks noChangeArrowheads="1"/>
            </p:cNvSpPr>
            <p:nvPr/>
          </p:nvSpPr>
          <p:spPr bwMode="auto">
            <a:xfrm>
              <a:off x="2102" y="3817"/>
              <a:ext cx="13" cy="3"/>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453" name="Freeform 67"/>
            <p:cNvSpPr>
              <a:spLocks noEditPoints="1"/>
            </p:cNvSpPr>
            <p:nvPr/>
          </p:nvSpPr>
          <p:spPr bwMode="auto">
            <a:xfrm>
              <a:off x="2117" y="3800"/>
              <a:ext cx="18" cy="30"/>
            </a:xfrm>
            <a:custGeom>
              <a:avLst/>
              <a:gdLst>
                <a:gd name="T0" fmla="*/ 15 w 18"/>
                <a:gd name="T1" fmla="*/ 9 h 30"/>
                <a:gd name="T2" fmla="*/ 18 w 18"/>
                <a:gd name="T3" fmla="*/ 9 h 30"/>
                <a:gd name="T4" fmla="*/ 18 w 18"/>
                <a:gd name="T5" fmla="*/ 30 h 30"/>
                <a:gd name="T6" fmla="*/ 15 w 18"/>
                <a:gd name="T7" fmla="*/ 30 h 30"/>
                <a:gd name="T8" fmla="*/ 15 w 18"/>
                <a:gd name="T9" fmla="*/ 9 h 30"/>
                <a:gd name="T10" fmla="*/ 15 w 18"/>
                <a:gd name="T11" fmla="*/ 0 h 30"/>
                <a:gd name="T12" fmla="*/ 18 w 18"/>
                <a:gd name="T13" fmla="*/ 0 h 30"/>
                <a:gd name="T14" fmla="*/ 18 w 18"/>
                <a:gd name="T15" fmla="*/ 4 h 30"/>
                <a:gd name="T16" fmla="*/ 15 w 18"/>
                <a:gd name="T17" fmla="*/ 4 h 30"/>
                <a:gd name="T18" fmla="*/ 15 w 18"/>
                <a:gd name="T19" fmla="*/ 0 h 30"/>
                <a:gd name="T20" fmla="*/ 6 w 18"/>
                <a:gd name="T21" fmla="*/ 0 h 30"/>
                <a:gd name="T22" fmla="*/ 12 w 18"/>
                <a:gd name="T23" fmla="*/ 0 h 30"/>
                <a:gd name="T24" fmla="*/ 12 w 18"/>
                <a:gd name="T25" fmla="*/ 3 h 30"/>
                <a:gd name="T26" fmla="*/ 9 w 18"/>
                <a:gd name="T27" fmla="*/ 3 h 30"/>
                <a:gd name="T28" fmla="*/ 8 w 18"/>
                <a:gd name="T29" fmla="*/ 4 h 30"/>
                <a:gd name="T30" fmla="*/ 8 w 18"/>
                <a:gd name="T31" fmla="*/ 9 h 30"/>
                <a:gd name="T32" fmla="*/ 12 w 18"/>
                <a:gd name="T33" fmla="*/ 9 h 30"/>
                <a:gd name="T34" fmla="*/ 12 w 18"/>
                <a:gd name="T35" fmla="*/ 11 h 30"/>
                <a:gd name="T36" fmla="*/ 8 w 18"/>
                <a:gd name="T37" fmla="*/ 11 h 30"/>
                <a:gd name="T38" fmla="*/ 8 w 18"/>
                <a:gd name="T39" fmla="*/ 30 h 30"/>
                <a:gd name="T40" fmla="*/ 3 w 18"/>
                <a:gd name="T41" fmla="*/ 30 h 30"/>
                <a:gd name="T42" fmla="*/ 3 w 18"/>
                <a:gd name="T43" fmla="*/ 11 h 30"/>
                <a:gd name="T44" fmla="*/ 0 w 18"/>
                <a:gd name="T45" fmla="*/ 11 h 30"/>
                <a:gd name="T46" fmla="*/ 0 w 18"/>
                <a:gd name="T47" fmla="*/ 9 h 30"/>
                <a:gd name="T48" fmla="*/ 3 w 18"/>
                <a:gd name="T49" fmla="*/ 9 h 30"/>
                <a:gd name="T50" fmla="*/ 3 w 18"/>
                <a:gd name="T51" fmla="*/ 6 h 30"/>
                <a:gd name="T52" fmla="*/ 5 w 18"/>
                <a:gd name="T53" fmla="*/ 1 h 30"/>
                <a:gd name="T54" fmla="*/ 6 w 18"/>
                <a:gd name="T55" fmla="*/ 0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30">
                  <a:moveTo>
                    <a:pt x="15" y="9"/>
                  </a:moveTo>
                  <a:lnTo>
                    <a:pt x="18" y="9"/>
                  </a:lnTo>
                  <a:lnTo>
                    <a:pt x="18" y="30"/>
                  </a:lnTo>
                  <a:lnTo>
                    <a:pt x="15" y="30"/>
                  </a:lnTo>
                  <a:lnTo>
                    <a:pt x="15" y="9"/>
                  </a:lnTo>
                  <a:close/>
                  <a:moveTo>
                    <a:pt x="15" y="0"/>
                  </a:moveTo>
                  <a:lnTo>
                    <a:pt x="18" y="0"/>
                  </a:lnTo>
                  <a:lnTo>
                    <a:pt x="18" y="4"/>
                  </a:lnTo>
                  <a:lnTo>
                    <a:pt x="15" y="4"/>
                  </a:lnTo>
                  <a:lnTo>
                    <a:pt x="15" y="0"/>
                  </a:lnTo>
                  <a:close/>
                  <a:moveTo>
                    <a:pt x="6" y="0"/>
                  </a:moveTo>
                  <a:lnTo>
                    <a:pt x="12" y="0"/>
                  </a:lnTo>
                  <a:lnTo>
                    <a:pt x="12" y="3"/>
                  </a:lnTo>
                  <a:lnTo>
                    <a:pt x="9" y="3"/>
                  </a:lnTo>
                  <a:lnTo>
                    <a:pt x="8" y="4"/>
                  </a:lnTo>
                  <a:lnTo>
                    <a:pt x="8" y="9"/>
                  </a:lnTo>
                  <a:lnTo>
                    <a:pt x="12" y="9"/>
                  </a:lnTo>
                  <a:lnTo>
                    <a:pt x="12" y="11"/>
                  </a:lnTo>
                  <a:lnTo>
                    <a:pt x="8" y="11"/>
                  </a:lnTo>
                  <a:lnTo>
                    <a:pt x="8" y="30"/>
                  </a:lnTo>
                  <a:lnTo>
                    <a:pt x="3" y="30"/>
                  </a:lnTo>
                  <a:lnTo>
                    <a:pt x="3" y="11"/>
                  </a:lnTo>
                  <a:lnTo>
                    <a:pt x="0" y="11"/>
                  </a:lnTo>
                  <a:lnTo>
                    <a:pt x="0" y="9"/>
                  </a:lnTo>
                  <a:lnTo>
                    <a:pt x="3" y="9"/>
                  </a:lnTo>
                  <a:lnTo>
                    <a:pt x="3" y="6"/>
                  </a:lnTo>
                  <a:lnTo>
                    <a:pt x="5" y="1"/>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16454" name="Rectangle 68"/>
            <p:cNvSpPr>
              <a:spLocks noChangeArrowheads="1"/>
            </p:cNvSpPr>
            <p:nvPr/>
          </p:nvSpPr>
          <p:spPr bwMode="auto">
            <a:xfrm>
              <a:off x="2142" y="3800"/>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455" name="Rectangle 69"/>
            <p:cNvSpPr>
              <a:spLocks noChangeArrowheads="1"/>
            </p:cNvSpPr>
            <p:nvPr/>
          </p:nvSpPr>
          <p:spPr bwMode="auto">
            <a:xfrm>
              <a:off x="2150" y="3800"/>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456" name="Freeform 70"/>
            <p:cNvSpPr>
              <a:spLocks noEditPoints="1"/>
            </p:cNvSpPr>
            <p:nvPr/>
          </p:nvSpPr>
          <p:spPr bwMode="auto">
            <a:xfrm>
              <a:off x="2159" y="3800"/>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4 h 30"/>
                <a:gd name="T16" fmla="*/ 0 w 4"/>
                <a:gd name="T17" fmla="*/ 4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457" name="Freeform 71"/>
            <p:cNvSpPr>
              <a:spLocks/>
            </p:cNvSpPr>
            <p:nvPr/>
          </p:nvSpPr>
          <p:spPr bwMode="auto">
            <a:xfrm>
              <a:off x="2169" y="3807"/>
              <a:ext cx="17" cy="23"/>
            </a:xfrm>
            <a:custGeom>
              <a:avLst/>
              <a:gdLst>
                <a:gd name="T0" fmla="*/ 10 w 17"/>
                <a:gd name="T1" fmla="*/ 0 h 23"/>
                <a:gd name="T2" fmla="*/ 15 w 17"/>
                <a:gd name="T3" fmla="*/ 3 h 23"/>
                <a:gd name="T4" fmla="*/ 17 w 17"/>
                <a:gd name="T5" fmla="*/ 6 h 23"/>
                <a:gd name="T6" fmla="*/ 17 w 17"/>
                <a:gd name="T7" fmla="*/ 23 h 23"/>
                <a:gd name="T8" fmla="*/ 14 w 17"/>
                <a:gd name="T9" fmla="*/ 23 h 23"/>
                <a:gd name="T10" fmla="*/ 14 w 17"/>
                <a:gd name="T11" fmla="*/ 9 h 23"/>
                <a:gd name="T12" fmla="*/ 13 w 17"/>
                <a:gd name="T13" fmla="*/ 6 h 23"/>
                <a:gd name="T14" fmla="*/ 11 w 17"/>
                <a:gd name="T15" fmla="*/ 4 h 23"/>
                <a:gd name="T16" fmla="*/ 7 w 17"/>
                <a:gd name="T17" fmla="*/ 4 h 23"/>
                <a:gd name="T18" fmla="*/ 4 w 17"/>
                <a:gd name="T19" fmla="*/ 6 h 23"/>
                <a:gd name="T20" fmla="*/ 3 w 17"/>
                <a:gd name="T21" fmla="*/ 7 h 23"/>
                <a:gd name="T22" fmla="*/ 3 w 17"/>
                <a:gd name="T23" fmla="*/ 23 h 23"/>
                <a:gd name="T24" fmla="*/ 0 w 17"/>
                <a:gd name="T25" fmla="*/ 23 h 23"/>
                <a:gd name="T26" fmla="*/ 0 w 17"/>
                <a:gd name="T27" fmla="*/ 2 h 23"/>
                <a:gd name="T28" fmla="*/ 3 w 17"/>
                <a:gd name="T29" fmla="*/ 2 h 23"/>
                <a:gd name="T30" fmla="*/ 3 w 17"/>
                <a:gd name="T31" fmla="*/ 4 h 23"/>
                <a:gd name="T32" fmla="*/ 4 w 17"/>
                <a:gd name="T33" fmla="*/ 3 h 23"/>
                <a:gd name="T34" fmla="*/ 10 w 17"/>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3">
                  <a:moveTo>
                    <a:pt x="10" y="0"/>
                  </a:moveTo>
                  <a:lnTo>
                    <a:pt x="15" y="3"/>
                  </a:lnTo>
                  <a:lnTo>
                    <a:pt x="17" y="6"/>
                  </a:lnTo>
                  <a:lnTo>
                    <a:pt x="17" y="23"/>
                  </a:lnTo>
                  <a:lnTo>
                    <a:pt x="14" y="23"/>
                  </a:lnTo>
                  <a:lnTo>
                    <a:pt x="14" y="9"/>
                  </a:lnTo>
                  <a:lnTo>
                    <a:pt x="13" y="6"/>
                  </a:lnTo>
                  <a:lnTo>
                    <a:pt x="11" y="4"/>
                  </a:lnTo>
                  <a:lnTo>
                    <a:pt x="7" y="4"/>
                  </a:lnTo>
                  <a:lnTo>
                    <a:pt x="4" y="6"/>
                  </a:lnTo>
                  <a:lnTo>
                    <a:pt x="3" y="7"/>
                  </a:lnTo>
                  <a:lnTo>
                    <a:pt x="3" y="23"/>
                  </a:lnTo>
                  <a:lnTo>
                    <a:pt x="0" y="23"/>
                  </a:lnTo>
                  <a:lnTo>
                    <a:pt x="0" y="2"/>
                  </a:lnTo>
                  <a:lnTo>
                    <a:pt x="3" y="2"/>
                  </a:lnTo>
                  <a:lnTo>
                    <a:pt x="3" y="4"/>
                  </a:lnTo>
                  <a:lnTo>
                    <a:pt x="4" y="3"/>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58" name="Freeform 72"/>
            <p:cNvSpPr>
              <a:spLocks noEditPoints="1"/>
            </p:cNvSpPr>
            <p:nvPr/>
          </p:nvSpPr>
          <p:spPr bwMode="auto">
            <a:xfrm>
              <a:off x="2190" y="3807"/>
              <a:ext cx="20" cy="31"/>
            </a:xfrm>
            <a:custGeom>
              <a:avLst/>
              <a:gdLst>
                <a:gd name="T0" fmla="*/ 7 w 20"/>
                <a:gd name="T1" fmla="*/ 4 h 31"/>
                <a:gd name="T2" fmla="*/ 6 w 20"/>
                <a:gd name="T3" fmla="*/ 6 h 31"/>
                <a:gd name="T4" fmla="*/ 4 w 20"/>
                <a:gd name="T5" fmla="*/ 9 h 31"/>
                <a:gd name="T6" fmla="*/ 4 w 20"/>
                <a:gd name="T7" fmla="*/ 16 h 31"/>
                <a:gd name="T8" fmla="*/ 6 w 20"/>
                <a:gd name="T9" fmla="*/ 19 h 31"/>
                <a:gd name="T10" fmla="*/ 7 w 20"/>
                <a:gd name="T11" fmla="*/ 20 h 31"/>
                <a:gd name="T12" fmla="*/ 10 w 20"/>
                <a:gd name="T13" fmla="*/ 20 h 31"/>
                <a:gd name="T14" fmla="*/ 16 w 20"/>
                <a:gd name="T15" fmla="*/ 17 h 31"/>
                <a:gd name="T16" fmla="*/ 16 w 20"/>
                <a:gd name="T17" fmla="*/ 14 h 31"/>
                <a:gd name="T18" fmla="*/ 17 w 20"/>
                <a:gd name="T19" fmla="*/ 12 h 31"/>
                <a:gd name="T20" fmla="*/ 14 w 20"/>
                <a:gd name="T21" fmla="*/ 6 h 31"/>
                <a:gd name="T22" fmla="*/ 13 w 20"/>
                <a:gd name="T23" fmla="*/ 4 h 31"/>
                <a:gd name="T24" fmla="*/ 7 w 20"/>
                <a:gd name="T25" fmla="*/ 4 h 31"/>
                <a:gd name="T26" fmla="*/ 10 w 20"/>
                <a:gd name="T27" fmla="*/ 0 h 31"/>
                <a:gd name="T28" fmla="*/ 14 w 20"/>
                <a:gd name="T29" fmla="*/ 2 h 31"/>
                <a:gd name="T30" fmla="*/ 17 w 20"/>
                <a:gd name="T31" fmla="*/ 4 h 31"/>
                <a:gd name="T32" fmla="*/ 17 w 20"/>
                <a:gd name="T33" fmla="*/ 2 h 31"/>
                <a:gd name="T34" fmla="*/ 20 w 20"/>
                <a:gd name="T35" fmla="*/ 2 h 31"/>
                <a:gd name="T36" fmla="*/ 20 w 20"/>
                <a:gd name="T37" fmla="*/ 26 h 31"/>
                <a:gd name="T38" fmla="*/ 14 w 20"/>
                <a:gd name="T39" fmla="*/ 31 h 31"/>
                <a:gd name="T40" fmla="*/ 6 w 20"/>
                <a:gd name="T41" fmla="*/ 31 h 31"/>
                <a:gd name="T42" fmla="*/ 3 w 20"/>
                <a:gd name="T43" fmla="*/ 30 h 31"/>
                <a:gd name="T44" fmla="*/ 2 w 20"/>
                <a:gd name="T45" fmla="*/ 29 h 31"/>
                <a:gd name="T46" fmla="*/ 2 w 20"/>
                <a:gd name="T47" fmla="*/ 26 h 31"/>
                <a:gd name="T48" fmla="*/ 4 w 20"/>
                <a:gd name="T49" fmla="*/ 26 h 31"/>
                <a:gd name="T50" fmla="*/ 7 w 20"/>
                <a:gd name="T51" fmla="*/ 29 h 31"/>
                <a:gd name="T52" fmla="*/ 13 w 20"/>
                <a:gd name="T53" fmla="*/ 29 h 31"/>
                <a:gd name="T54" fmla="*/ 17 w 20"/>
                <a:gd name="T55" fmla="*/ 24 h 31"/>
                <a:gd name="T56" fmla="*/ 17 w 20"/>
                <a:gd name="T57" fmla="*/ 19 h 31"/>
                <a:gd name="T58" fmla="*/ 13 w 20"/>
                <a:gd name="T59" fmla="*/ 23 h 31"/>
                <a:gd name="T60" fmla="*/ 6 w 20"/>
                <a:gd name="T61" fmla="*/ 23 h 31"/>
                <a:gd name="T62" fmla="*/ 3 w 20"/>
                <a:gd name="T63" fmla="*/ 22 h 31"/>
                <a:gd name="T64" fmla="*/ 0 w 20"/>
                <a:gd name="T65" fmla="*/ 16 h 31"/>
                <a:gd name="T66" fmla="*/ 0 w 20"/>
                <a:gd name="T67" fmla="*/ 9 h 31"/>
                <a:gd name="T68" fmla="*/ 3 w 20"/>
                <a:gd name="T69" fmla="*/ 3 h 31"/>
                <a:gd name="T70" fmla="*/ 6 w 20"/>
                <a:gd name="T71" fmla="*/ 2 h 31"/>
                <a:gd name="T72" fmla="*/ 10 w 20"/>
                <a:gd name="T73" fmla="*/ 0 h 3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31">
                  <a:moveTo>
                    <a:pt x="7" y="4"/>
                  </a:moveTo>
                  <a:lnTo>
                    <a:pt x="6" y="6"/>
                  </a:lnTo>
                  <a:lnTo>
                    <a:pt x="4" y="9"/>
                  </a:lnTo>
                  <a:lnTo>
                    <a:pt x="4" y="16"/>
                  </a:lnTo>
                  <a:lnTo>
                    <a:pt x="6" y="19"/>
                  </a:lnTo>
                  <a:lnTo>
                    <a:pt x="7" y="20"/>
                  </a:lnTo>
                  <a:lnTo>
                    <a:pt x="10" y="20"/>
                  </a:lnTo>
                  <a:lnTo>
                    <a:pt x="16" y="17"/>
                  </a:lnTo>
                  <a:lnTo>
                    <a:pt x="16" y="14"/>
                  </a:lnTo>
                  <a:lnTo>
                    <a:pt x="17" y="12"/>
                  </a:lnTo>
                  <a:lnTo>
                    <a:pt x="14" y="6"/>
                  </a:lnTo>
                  <a:lnTo>
                    <a:pt x="13" y="4"/>
                  </a:lnTo>
                  <a:lnTo>
                    <a:pt x="7" y="4"/>
                  </a:lnTo>
                  <a:close/>
                  <a:moveTo>
                    <a:pt x="10" y="0"/>
                  </a:moveTo>
                  <a:lnTo>
                    <a:pt x="14" y="2"/>
                  </a:lnTo>
                  <a:lnTo>
                    <a:pt x="17" y="4"/>
                  </a:lnTo>
                  <a:lnTo>
                    <a:pt x="17" y="2"/>
                  </a:lnTo>
                  <a:lnTo>
                    <a:pt x="20" y="2"/>
                  </a:lnTo>
                  <a:lnTo>
                    <a:pt x="20" y="26"/>
                  </a:lnTo>
                  <a:lnTo>
                    <a:pt x="14" y="31"/>
                  </a:lnTo>
                  <a:lnTo>
                    <a:pt x="6" y="31"/>
                  </a:lnTo>
                  <a:lnTo>
                    <a:pt x="3" y="30"/>
                  </a:lnTo>
                  <a:lnTo>
                    <a:pt x="2" y="29"/>
                  </a:lnTo>
                  <a:lnTo>
                    <a:pt x="2" y="26"/>
                  </a:lnTo>
                  <a:lnTo>
                    <a:pt x="4" y="26"/>
                  </a:lnTo>
                  <a:lnTo>
                    <a:pt x="7" y="29"/>
                  </a:lnTo>
                  <a:lnTo>
                    <a:pt x="13" y="29"/>
                  </a:lnTo>
                  <a:lnTo>
                    <a:pt x="17" y="24"/>
                  </a:lnTo>
                  <a:lnTo>
                    <a:pt x="17" y="19"/>
                  </a:lnTo>
                  <a:lnTo>
                    <a:pt x="13" y="23"/>
                  </a:lnTo>
                  <a:lnTo>
                    <a:pt x="6" y="23"/>
                  </a:lnTo>
                  <a:lnTo>
                    <a:pt x="3" y="22"/>
                  </a:lnTo>
                  <a:lnTo>
                    <a:pt x="0" y="16"/>
                  </a:lnTo>
                  <a:lnTo>
                    <a:pt x="0" y="9"/>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59" name="Freeform 73"/>
            <p:cNvSpPr>
              <a:spLocks/>
            </p:cNvSpPr>
            <p:nvPr/>
          </p:nvSpPr>
          <p:spPr bwMode="auto">
            <a:xfrm>
              <a:off x="2227" y="3807"/>
              <a:ext cx="30" cy="23"/>
            </a:xfrm>
            <a:custGeom>
              <a:avLst/>
              <a:gdLst>
                <a:gd name="T0" fmla="*/ 10 w 30"/>
                <a:gd name="T1" fmla="*/ 0 h 23"/>
                <a:gd name="T2" fmla="*/ 16 w 30"/>
                <a:gd name="T3" fmla="*/ 3 h 23"/>
                <a:gd name="T4" fmla="*/ 17 w 30"/>
                <a:gd name="T5" fmla="*/ 4 h 23"/>
                <a:gd name="T6" fmla="*/ 20 w 30"/>
                <a:gd name="T7" fmla="*/ 2 h 23"/>
                <a:gd name="T8" fmla="*/ 23 w 30"/>
                <a:gd name="T9" fmla="*/ 0 h 23"/>
                <a:gd name="T10" fmla="*/ 26 w 30"/>
                <a:gd name="T11" fmla="*/ 2 h 23"/>
                <a:gd name="T12" fmla="*/ 29 w 30"/>
                <a:gd name="T13" fmla="*/ 2 h 23"/>
                <a:gd name="T14" fmla="*/ 30 w 30"/>
                <a:gd name="T15" fmla="*/ 4 h 23"/>
                <a:gd name="T16" fmla="*/ 30 w 30"/>
                <a:gd name="T17" fmla="*/ 23 h 23"/>
                <a:gd name="T18" fmla="*/ 27 w 30"/>
                <a:gd name="T19" fmla="*/ 23 h 23"/>
                <a:gd name="T20" fmla="*/ 27 w 30"/>
                <a:gd name="T21" fmla="*/ 7 h 23"/>
                <a:gd name="T22" fmla="*/ 24 w 30"/>
                <a:gd name="T23" fmla="*/ 4 h 23"/>
                <a:gd name="T24" fmla="*/ 20 w 30"/>
                <a:gd name="T25" fmla="*/ 4 h 23"/>
                <a:gd name="T26" fmla="*/ 17 w 30"/>
                <a:gd name="T27" fmla="*/ 10 h 23"/>
                <a:gd name="T28" fmla="*/ 17 w 30"/>
                <a:gd name="T29" fmla="*/ 23 h 23"/>
                <a:gd name="T30" fmla="*/ 14 w 30"/>
                <a:gd name="T31" fmla="*/ 23 h 23"/>
                <a:gd name="T32" fmla="*/ 14 w 30"/>
                <a:gd name="T33" fmla="*/ 9 h 23"/>
                <a:gd name="T34" fmla="*/ 13 w 30"/>
                <a:gd name="T35" fmla="*/ 7 h 23"/>
                <a:gd name="T36" fmla="*/ 13 w 30"/>
                <a:gd name="T37" fmla="*/ 6 h 23"/>
                <a:gd name="T38" fmla="*/ 12 w 30"/>
                <a:gd name="T39" fmla="*/ 4 h 23"/>
                <a:gd name="T40" fmla="*/ 7 w 30"/>
                <a:gd name="T41" fmla="*/ 4 h 23"/>
                <a:gd name="T42" fmla="*/ 6 w 30"/>
                <a:gd name="T43" fmla="*/ 6 h 23"/>
                <a:gd name="T44" fmla="*/ 4 w 30"/>
                <a:gd name="T45" fmla="*/ 9 h 23"/>
                <a:gd name="T46" fmla="*/ 4 w 30"/>
                <a:gd name="T47" fmla="*/ 23 h 23"/>
                <a:gd name="T48" fmla="*/ 0 w 30"/>
                <a:gd name="T49" fmla="*/ 23 h 23"/>
                <a:gd name="T50" fmla="*/ 0 w 30"/>
                <a:gd name="T51" fmla="*/ 2 h 23"/>
                <a:gd name="T52" fmla="*/ 3 w 30"/>
                <a:gd name="T53" fmla="*/ 2 h 23"/>
                <a:gd name="T54" fmla="*/ 3 w 30"/>
                <a:gd name="T55" fmla="*/ 4 h 23"/>
                <a:gd name="T56" fmla="*/ 4 w 30"/>
                <a:gd name="T57" fmla="*/ 4 h 23"/>
                <a:gd name="T58" fmla="*/ 7 w 30"/>
                <a:gd name="T59" fmla="*/ 2 h 23"/>
                <a:gd name="T60" fmla="*/ 10 w 30"/>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0" h="23">
                  <a:moveTo>
                    <a:pt x="10" y="0"/>
                  </a:moveTo>
                  <a:lnTo>
                    <a:pt x="16" y="3"/>
                  </a:lnTo>
                  <a:lnTo>
                    <a:pt x="17" y="4"/>
                  </a:lnTo>
                  <a:lnTo>
                    <a:pt x="20" y="2"/>
                  </a:lnTo>
                  <a:lnTo>
                    <a:pt x="23" y="0"/>
                  </a:lnTo>
                  <a:lnTo>
                    <a:pt x="26" y="2"/>
                  </a:lnTo>
                  <a:lnTo>
                    <a:pt x="29" y="2"/>
                  </a:lnTo>
                  <a:lnTo>
                    <a:pt x="30" y="4"/>
                  </a:lnTo>
                  <a:lnTo>
                    <a:pt x="30" y="23"/>
                  </a:lnTo>
                  <a:lnTo>
                    <a:pt x="27" y="23"/>
                  </a:lnTo>
                  <a:lnTo>
                    <a:pt x="27" y="7"/>
                  </a:lnTo>
                  <a:lnTo>
                    <a:pt x="24" y="4"/>
                  </a:lnTo>
                  <a:lnTo>
                    <a:pt x="20" y="4"/>
                  </a:lnTo>
                  <a:lnTo>
                    <a:pt x="17" y="10"/>
                  </a:lnTo>
                  <a:lnTo>
                    <a:pt x="17" y="23"/>
                  </a:lnTo>
                  <a:lnTo>
                    <a:pt x="14" y="23"/>
                  </a:lnTo>
                  <a:lnTo>
                    <a:pt x="14" y="9"/>
                  </a:lnTo>
                  <a:lnTo>
                    <a:pt x="13" y="7"/>
                  </a:lnTo>
                  <a:lnTo>
                    <a:pt x="13" y="6"/>
                  </a:lnTo>
                  <a:lnTo>
                    <a:pt x="12" y="4"/>
                  </a:lnTo>
                  <a:lnTo>
                    <a:pt x="7" y="4"/>
                  </a:lnTo>
                  <a:lnTo>
                    <a:pt x="6" y="6"/>
                  </a:lnTo>
                  <a:lnTo>
                    <a:pt x="4" y="9"/>
                  </a:lnTo>
                  <a:lnTo>
                    <a:pt x="4" y="23"/>
                  </a:lnTo>
                  <a:lnTo>
                    <a:pt x="0" y="23"/>
                  </a:lnTo>
                  <a:lnTo>
                    <a:pt x="0" y="2"/>
                  </a:lnTo>
                  <a:lnTo>
                    <a:pt x="3" y="2"/>
                  </a:lnTo>
                  <a:lnTo>
                    <a:pt x="3" y="4"/>
                  </a:lnTo>
                  <a:lnTo>
                    <a:pt x="4" y="4"/>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60" name="Freeform 74"/>
            <p:cNvSpPr>
              <a:spLocks noEditPoints="1"/>
            </p:cNvSpPr>
            <p:nvPr/>
          </p:nvSpPr>
          <p:spPr bwMode="auto">
            <a:xfrm>
              <a:off x="2261" y="3807"/>
              <a:ext cx="22" cy="23"/>
            </a:xfrm>
            <a:custGeom>
              <a:avLst/>
              <a:gdLst>
                <a:gd name="T0" fmla="*/ 9 w 22"/>
                <a:gd name="T1" fmla="*/ 4 h 23"/>
                <a:gd name="T2" fmla="*/ 6 w 22"/>
                <a:gd name="T3" fmla="*/ 6 h 23"/>
                <a:gd name="T4" fmla="*/ 5 w 22"/>
                <a:gd name="T5" fmla="*/ 9 h 23"/>
                <a:gd name="T6" fmla="*/ 5 w 22"/>
                <a:gd name="T7" fmla="*/ 16 h 23"/>
                <a:gd name="T8" fmla="*/ 6 w 22"/>
                <a:gd name="T9" fmla="*/ 19 h 23"/>
                <a:gd name="T10" fmla="*/ 9 w 22"/>
                <a:gd name="T11" fmla="*/ 20 h 23"/>
                <a:gd name="T12" fmla="*/ 15 w 22"/>
                <a:gd name="T13" fmla="*/ 20 h 23"/>
                <a:gd name="T14" fmla="*/ 16 w 22"/>
                <a:gd name="T15" fmla="*/ 19 h 23"/>
                <a:gd name="T16" fmla="*/ 17 w 22"/>
                <a:gd name="T17" fmla="*/ 16 h 23"/>
                <a:gd name="T18" fmla="*/ 19 w 22"/>
                <a:gd name="T19" fmla="*/ 12 h 23"/>
                <a:gd name="T20" fmla="*/ 16 w 22"/>
                <a:gd name="T21" fmla="*/ 6 h 23"/>
                <a:gd name="T22" fmla="*/ 15 w 22"/>
                <a:gd name="T23" fmla="*/ 4 h 23"/>
                <a:gd name="T24" fmla="*/ 9 w 22"/>
                <a:gd name="T25" fmla="*/ 4 h 23"/>
                <a:gd name="T26" fmla="*/ 12 w 22"/>
                <a:gd name="T27" fmla="*/ 0 h 23"/>
                <a:gd name="T28" fmla="*/ 17 w 22"/>
                <a:gd name="T29" fmla="*/ 3 h 23"/>
                <a:gd name="T30" fmla="*/ 20 w 22"/>
                <a:gd name="T31" fmla="*/ 6 h 23"/>
                <a:gd name="T32" fmla="*/ 22 w 22"/>
                <a:gd name="T33" fmla="*/ 9 h 23"/>
                <a:gd name="T34" fmla="*/ 22 w 22"/>
                <a:gd name="T35" fmla="*/ 16 h 23"/>
                <a:gd name="T36" fmla="*/ 19 w 22"/>
                <a:gd name="T37" fmla="*/ 22 h 23"/>
                <a:gd name="T38" fmla="*/ 16 w 22"/>
                <a:gd name="T39" fmla="*/ 23 h 23"/>
                <a:gd name="T40" fmla="*/ 7 w 22"/>
                <a:gd name="T41" fmla="*/ 23 h 23"/>
                <a:gd name="T42" fmla="*/ 5 w 22"/>
                <a:gd name="T43" fmla="*/ 22 h 23"/>
                <a:gd name="T44" fmla="*/ 2 w 22"/>
                <a:gd name="T45" fmla="*/ 16 h 23"/>
                <a:gd name="T46" fmla="*/ 0 w 22"/>
                <a:gd name="T47" fmla="*/ 12 h 23"/>
                <a:gd name="T48" fmla="*/ 5 w 22"/>
                <a:gd name="T49" fmla="*/ 3 h 23"/>
                <a:gd name="T50" fmla="*/ 7 w 22"/>
                <a:gd name="T51" fmla="*/ 2 h 23"/>
                <a:gd name="T52" fmla="*/ 12 w 22"/>
                <a:gd name="T53" fmla="*/ 0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3">
                  <a:moveTo>
                    <a:pt x="9" y="4"/>
                  </a:moveTo>
                  <a:lnTo>
                    <a:pt x="6" y="6"/>
                  </a:lnTo>
                  <a:lnTo>
                    <a:pt x="5" y="9"/>
                  </a:lnTo>
                  <a:lnTo>
                    <a:pt x="5" y="16"/>
                  </a:lnTo>
                  <a:lnTo>
                    <a:pt x="6" y="19"/>
                  </a:lnTo>
                  <a:lnTo>
                    <a:pt x="9" y="20"/>
                  </a:lnTo>
                  <a:lnTo>
                    <a:pt x="15" y="20"/>
                  </a:lnTo>
                  <a:lnTo>
                    <a:pt x="16" y="19"/>
                  </a:lnTo>
                  <a:lnTo>
                    <a:pt x="17" y="16"/>
                  </a:lnTo>
                  <a:lnTo>
                    <a:pt x="19" y="12"/>
                  </a:lnTo>
                  <a:lnTo>
                    <a:pt x="16" y="6"/>
                  </a:lnTo>
                  <a:lnTo>
                    <a:pt x="15" y="4"/>
                  </a:lnTo>
                  <a:lnTo>
                    <a:pt x="9" y="4"/>
                  </a:lnTo>
                  <a:close/>
                  <a:moveTo>
                    <a:pt x="12" y="0"/>
                  </a:moveTo>
                  <a:lnTo>
                    <a:pt x="17" y="3"/>
                  </a:lnTo>
                  <a:lnTo>
                    <a:pt x="20" y="6"/>
                  </a:lnTo>
                  <a:lnTo>
                    <a:pt x="22" y="9"/>
                  </a:lnTo>
                  <a:lnTo>
                    <a:pt x="22" y="16"/>
                  </a:lnTo>
                  <a:lnTo>
                    <a:pt x="19" y="22"/>
                  </a:lnTo>
                  <a:lnTo>
                    <a:pt x="16" y="23"/>
                  </a:lnTo>
                  <a:lnTo>
                    <a:pt x="7" y="23"/>
                  </a:lnTo>
                  <a:lnTo>
                    <a:pt x="5" y="22"/>
                  </a:lnTo>
                  <a:lnTo>
                    <a:pt x="2" y="16"/>
                  </a:lnTo>
                  <a:lnTo>
                    <a:pt x="0" y="12"/>
                  </a:lnTo>
                  <a:lnTo>
                    <a:pt x="5" y="3"/>
                  </a:lnTo>
                  <a:lnTo>
                    <a:pt x="7"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461" name="Freeform 75"/>
            <p:cNvSpPr>
              <a:spLocks noEditPoints="1"/>
            </p:cNvSpPr>
            <p:nvPr/>
          </p:nvSpPr>
          <p:spPr bwMode="auto">
            <a:xfrm>
              <a:off x="2286" y="3800"/>
              <a:ext cx="21" cy="30"/>
            </a:xfrm>
            <a:custGeom>
              <a:avLst/>
              <a:gdLst>
                <a:gd name="T0" fmla="*/ 7 w 21"/>
                <a:gd name="T1" fmla="*/ 11 h 30"/>
                <a:gd name="T2" fmla="*/ 4 w 21"/>
                <a:gd name="T3" fmla="*/ 17 h 30"/>
                <a:gd name="T4" fmla="*/ 4 w 21"/>
                <a:gd name="T5" fmla="*/ 23 h 30"/>
                <a:gd name="T6" fmla="*/ 8 w 21"/>
                <a:gd name="T7" fmla="*/ 27 h 30"/>
                <a:gd name="T8" fmla="*/ 14 w 21"/>
                <a:gd name="T9" fmla="*/ 27 h 30"/>
                <a:gd name="T10" fmla="*/ 17 w 21"/>
                <a:gd name="T11" fmla="*/ 21 h 30"/>
                <a:gd name="T12" fmla="*/ 17 w 21"/>
                <a:gd name="T13" fmla="*/ 17 h 30"/>
                <a:gd name="T14" fmla="*/ 15 w 21"/>
                <a:gd name="T15" fmla="*/ 14 h 30"/>
                <a:gd name="T16" fmla="*/ 15 w 21"/>
                <a:gd name="T17" fmla="*/ 13 h 30"/>
                <a:gd name="T18" fmla="*/ 12 w 21"/>
                <a:gd name="T19" fmla="*/ 11 h 30"/>
                <a:gd name="T20" fmla="*/ 7 w 21"/>
                <a:gd name="T21" fmla="*/ 11 h 30"/>
                <a:gd name="T22" fmla="*/ 17 w 21"/>
                <a:gd name="T23" fmla="*/ 0 h 30"/>
                <a:gd name="T24" fmla="*/ 21 w 21"/>
                <a:gd name="T25" fmla="*/ 0 h 30"/>
                <a:gd name="T26" fmla="*/ 21 w 21"/>
                <a:gd name="T27" fmla="*/ 30 h 30"/>
                <a:gd name="T28" fmla="*/ 17 w 21"/>
                <a:gd name="T29" fmla="*/ 30 h 30"/>
                <a:gd name="T30" fmla="*/ 17 w 21"/>
                <a:gd name="T31" fmla="*/ 27 h 30"/>
                <a:gd name="T32" fmla="*/ 15 w 21"/>
                <a:gd name="T33" fmla="*/ 29 h 30"/>
                <a:gd name="T34" fmla="*/ 12 w 21"/>
                <a:gd name="T35" fmla="*/ 30 h 30"/>
                <a:gd name="T36" fmla="*/ 7 w 21"/>
                <a:gd name="T37" fmla="*/ 30 h 30"/>
                <a:gd name="T38" fmla="*/ 4 w 21"/>
                <a:gd name="T39" fmla="*/ 29 h 30"/>
                <a:gd name="T40" fmla="*/ 1 w 21"/>
                <a:gd name="T41" fmla="*/ 26 h 30"/>
                <a:gd name="T42" fmla="*/ 0 w 21"/>
                <a:gd name="T43" fmla="*/ 23 h 30"/>
                <a:gd name="T44" fmla="*/ 0 w 21"/>
                <a:gd name="T45" fmla="*/ 19 h 30"/>
                <a:gd name="T46" fmla="*/ 1 w 21"/>
                <a:gd name="T47" fmla="*/ 16 h 30"/>
                <a:gd name="T48" fmla="*/ 1 w 21"/>
                <a:gd name="T49" fmla="*/ 13 h 30"/>
                <a:gd name="T50" fmla="*/ 4 w 21"/>
                <a:gd name="T51" fmla="*/ 10 h 30"/>
                <a:gd name="T52" fmla="*/ 9 w 21"/>
                <a:gd name="T53" fmla="*/ 7 h 30"/>
                <a:gd name="T54" fmla="*/ 12 w 21"/>
                <a:gd name="T55" fmla="*/ 9 h 30"/>
                <a:gd name="T56" fmla="*/ 15 w 21"/>
                <a:gd name="T57" fmla="*/ 9 h 30"/>
                <a:gd name="T58" fmla="*/ 17 w 21"/>
                <a:gd name="T59" fmla="*/ 11 h 30"/>
                <a:gd name="T60" fmla="*/ 17 w 21"/>
                <a:gd name="T61" fmla="*/ 0 h 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30">
                  <a:moveTo>
                    <a:pt x="7" y="11"/>
                  </a:moveTo>
                  <a:lnTo>
                    <a:pt x="4" y="17"/>
                  </a:lnTo>
                  <a:lnTo>
                    <a:pt x="4" y="23"/>
                  </a:lnTo>
                  <a:lnTo>
                    <a:pt x="8" y="27"/>
                  </a:lnTo>
                  <a:lnTo>
                    <a:pt x="14" y="27"/>
                  </a:lnTo>
                  <a:lnTo>
                    <a:pt x="17" y="21"/>
                  </a:lnTo>
                  <a:lnTo>
                    <a:pt x="17" y="17"/>
                  </a:lnTo>
                  <a:lnTo>
                    <a:pt x="15" y="14"/>
                  </a:lnTo>
                  <a:lnTo>
                    <a:pt x="15" y="13"/>
                  </a:lnTo>
                  <a:lnTo>
                    <a:pt x="12" y="11"/>
                  </a:lnTo>
                  <a:lnTo>
                    <a:pt x="7" y="11"/>
                  </a:lnTo>
                  <a:close/>
                  <a:moveTo>
                    <a:pt x="17" y="0"/>
                  </a:moveTo>
                  <a:lnTo>
                    <a:pt x="21" y="0"/>
                  </a:lnTo>
                  <a:lnTo>
                    <a:pt x="21" y="30"/>
                  </a:lnTo>
                  <a:lnTo>
                    <a:pt x="17" y="30"/>
                  </a:lnTo>
                  <a:lnTo>
                    <a:pt x="17" y="27"/>
                  </a:lnTo>
                  <a:lnTo>
                    <a:pt x="15" y="29"/>
                  </a:lnTo>
                  <a:lnTo>
                    <a:pt x="12" y="30"/>
                  </a:lnTo>
                  <a:lnTo>
                    <a:pt x="7" y="30"/>
                  </a:lnTo>
                  <a:lnTo>
                    <a:pt x="4" y="29"/>
                  </a:lnTo>
                  <a:lnTo>
                    <a:pt x="1" y="26"/>
                  </a:lnTo>
                  <a:lnTo>
                    <a:pt x="0" y="23"/>
                  </a:lnTo>
                  <a:lnTo>
                    <a:pt x="0" y="19"/>
                  </a:lnTo>
                  <a:lnTo>
                    <a:pt x="1" y="16"/>
                  </a:lnTo>
                  <a:lnTo>
                    <a:pt x="1" y="13"/>
                  </a:lnTo>
                  <a:lnTo>
                    <a:pt x="4" y="10"/>
                  </a:lnTo>
                  <a:lnTo>
                    <a:pt x="9" y="7"/>
                  </a:lnTo>
                  <a:lnTo>
                    <a:pt x="12" y="9"/>
                  </a:lnTo>
                  <a:lnTo>
                    <a:pt x="15" y="9"/>
                  </a:lnTo>
                  <a:lnTo>
                    <a:pt x="17" y="11"/>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462" name="Freeform 76"/>
            <p:cNvSpPr>
              <a:spLocks noEditPoints="1"/>
            </p:cNvSpPr>
            <p:nvPr/>
          </p:nvSpPr>
          <p:spPr bwMode="auto">
            <a:xfrm>
              <a:off x="2311" y="3807"/>
              <a:ext cx="20" cy="23"/>
            </a:xfrm>
            <a:custGeom>
              <a:avLst/>
              <a:gdLst>
                <a:gd name="T0" fmla="*/ 7 w 20"/>
                <a:gd name="T1" fmla="*/ 4 h 23"/>
                <a:gd name="T2" fmla="*/ 4 w 20"/>
                <a:gd name="T3" fmla="*/ 7 h 23"/>
                <a:gd name="T4" fmla="*/ 3 w 20"/>
                <a:gd name="T5" fmla="*/ 10 h 23"/>
                <a:gd name="T6" fmla="*/ 16 w 20"/>
                <a:gd name="T7" fmla="*/ 10 h 23"/>
                <a:gd name="T8" fmla="*/ 13 w 20"/>
                <a:gd name="T9" fmla="*/ 4 h 23"/>
                <a:gd name="T10" fmla="*/ 7 w 20"/>
                <a:gd name="T11" fmla="*/ 4 h 23"/>
                <a:gd name="T12" fmla="*/ 10 w 20"/>
                <a:gd name="T13" fmla="*/ 0 h 23"/>
                <a:gd name="T14" fmla="*/ 16 w 20"/>
                <a:gd name="T15" fmla="*/ 3 h 23"/>
                <a:gd name="T16" fmla="*/ 17 w 20"/>
                <a:gd name="T17" fmla="*/ 4 h 23"/>
                <a:gd name="T18" fmla="*/ 20 w 20"/>
                <a:gd name="T19" fmla="*/ 10 h 23"/>
                <a:gd name="T20" fmla="*/ 20 w 20"/>
                <a:gd name="T21" fmla="*/ 13 h 23"/>
                <a:gd name="T22" fmla="*/ 3 w 20"/>
                <a:gd name="T23" fmla="*/ 13 h 23"/>
                <a:gd name="T24" fmla="*/ 4 w 20"/>
                <a:gd name="T25" fmla="*/ 16 h 23"/>
                <a:gd name="T26" fmla="*/ 4 w 20"/>
                <a:gd name="T27" fmla="*/ 19 h 23"/>
                <a:gd name="T28" fmla="*/ 7 w 20"/>
                <a:gd name="T29" fmla="*/ 20 h 23"/>
                <a:gd name="T30" fmla="*/ 13 w 20"/>
                <a:gd name="T31" fmla="*/ 20 h 23"/>
                <a:gd name="T32" fmla="*/ 14 w 20"/>
                <a:gd name="T33" fmla="*/ 19 h 23"/>
                <a:gd name="T34" fmla="*/ 16 w 20"/>
                <a:gd name="T35" fmla="*/ 16 h 23"/>
                <a:gd name="T36" fmla="*/ 19 w 20"/>
                <a:gd name="T37" fmla="*/ 16 h 23"/>
                <a:gd name="T38" fmla="*/ 19 w 20"/>
                <a:gd name="T39" fmla="*/ 19 h 23"/>
                <a:gd name="T40" fmla="*/ 16 w 20"/>
                <a:gd name="T41" fmla="*/ 22 h 23"/>
                <a:gd name="T42" fmla="*/ 13 w 20"/>
                <a:gd name="T43" fmla="*/ 23 h 23"/>
                <a:gd name="T44" fmla="*/ 6 w 20"/>
                <a:gd name="T45" fmla="*/ 23 h 23"/>
                <a:gd name="T46" fmla="*/ 3 w 20"/>
                <a:gd name="T47" fmla="*/ 22 h 23"/>
                <a:gd name="T48" fmla="*/ 0 w 20"/>
                <a:gd name="T49" fmla="*/ 16 h 23"/>
                <a:gd name="T50" fmla="*/ 0 w 20"/>
                <a:gd name="T51" fmla="*/ 7 h 23"/>
                <a:gd name="T52" fmla="*/ 6 w 20"/>
                <a:gd name="T53" fmla="*/ 2 h 23"/>
                <a:gd name="T54" fmla="*/ 10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7" y="4"/>
                  </a:moveTo>
                  <a:lnTo>
                    <a:pt x="4" y="7"/>
                  </a:lnTo>
                  <a:lnTo>
                    <a:pt x="3" y="10"/>
                  </a:lnTo>
                  <a:lnTo>
                    <a:pt x="16" y="10"/>
                  </a:lnTo>
                  <a:lnTo>
                    <a:pt x="13" y="4"/>
                  </a:lnTo>
                  <a:lnTo>
                    <a:pt x="7" y="4"/>
                  </a:lnTo>
                  <a:close/>
                  <a:moveTo>
                    <a:pt x="10" y="0"/>
                  </a:moveTo>
                  <a:lnTo>
                    <a:pt x="16" y="3"/>
                  </a:lnTo>
                  <a:lnTo>
                    <a:pt x="17" y="4"/>
                  </a:lnTo>
                  <a:lnTo>
                    <a:pt x="20" y="10"/>
                  </a:lnTo>
                  <a:lnTo>
                    <a:pt x="20" y="13"/>
                  </a:lnTo>
                  <a:lnTo>
                    <a:pt x="3" y="13"/>
                  </a:lnTo>
                  <a:lnTo>
                    <a:pt x="4" y="16"/>
                  </a:lnTo>
                  <a:lnTo>
                    <a:pt x="4" y="19"/>
                  </a:lnTo>
                  <a:lnTo>
                    <a:pt x="7" y="20"/>
                  </a:lnTo>
                  <a:lnTo>
                    <a:pt x="13" y="20"/>
                  </a:lnTo>
                  <a:lnTo>
                    <a:pt x="14" y="19"/>
                  </a:lnTo>
                  <a:lnTo>
                    <a:pt x="16" y="16"/>
                  </a:lnTo>
                  <a:lnTo>
                    <a:pt x="19" y="16"/>
                  </a:lnTo>
                  <a:lnTo>
                    <a:pt x="19" y="19"/>
                  </a:lnTo>
                  <a:lnTo>
                    <a:pt x="16" y="22"/>
                  </a:lnTo>
                  <a:lnTo>
                    <a:pt x="13" y="23"/>
                  </a:lnTo>
                  <a:lnTo>
                    <a:pt x="6" y="23"/>
                  </a:lnTo>
                  <a:lnTo>
                    <a:pt x="3" y="22"/>
                  </a:lnTo>
                  <a:lnTo>
                    <a:pt x="0" y="16"/>
                  </a:lnTo>
                  <a:lnTo>
                    <a:pt x="0" y="7"/>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63" name="Rectangle 77"/>
            <p:cNvSpPr>
              <a:spLocks noChangeArrowheads="1"/>
            </p:cNvSpPr>
            <p:nvPr/>
          </p:nvSpPr>
          <p:spPr bwMode="auto">
            <a:xfrm>
              <a:off x="2335" y="3800"/>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464" name="Freeform 78"/>
            <p:cNvSpPr>
              <a:spLocks/>
            </p:cNvSpPr>
            <p:nvPr/>
          </p:nvSpPr>
          <p:spPr bwMode="auto">
            <a:xfrm>
              <a:off x="2342" y="3807"/>
              <a:ext cx="19" cy="23"/>
            </a:xfrm>
            <a:custGeom>
              <a:avLst/>
              <a:gdLst>
                <a:gd name="T0" fmla="*/ 9 w 19"/>
                <a:gd name="T1" fmla="*/ 0 h 23"/>
                <a:gd name="T2" fmla="*/ 12 w 19"/>
                <a:gd name="T3" fmla="*/ 2 h 23"/>
                <a:gd name="T4" fmla="*/ 15 w 19"/>
                <a:gd name="T5" fmla="*/ 2 h 23"/>
                <a:gd name="T6" fmla="*/ 18 w 19"/>
                <a:gd name="T7" fmla="*/ 7 h 23"/>
                <a:gd name="T8" fmla="*/ 15 w 19"/>
                <a:gd name="T9" fmla="*/ 7 h 23"/>
                <a:gd name="T10" fmla="*/ 12 w 19"/>
                <a:gd name="T11" fmla="*/ 4 h 23"/>
                <a:gd name="T12" fmla="*/ 6 w 19"/>
                <a:gd name="T13" fmla="*/ 4 h 23"/>
                <a:gd name="T14" fmla="*/ 5 w 19"/>
                <a:gd name="T15" fmla="*/ 6 h 23"/>
                <a:gd name="T16" fmla="*/ 5 w 19"/>
                <a:gd name="T17" fmla="*/ 9 h 23"/>
                <a:gd name="T18" fmla="*/ 6 w 19"/>
                <a:gd name="T19" fmla="*/ 9 h 23"/>
                <a:gd name="T20" fmla="*/ 9 w 19"/>
                <a:gd name="T21" fmla="*/ 10 h 23"/>
                <a:gd name="T22" fmla="*/ 12 w 19"/>
                <a:gd name="T23" fmla="*/ 10 h 23"/>
                <a:gd name="T24" fmla="*/ 15 w 19"/>
                <a:gd name="T25" fmla="*/ 12 h 23"/>
                <a:gd name="T26" fmla="*/ 18 w 19"/>
                <a:gd name="T27" fmla="*/ 14 h 23"/>
                <a:gd name="T28" fmla="*/ 19 w 19"/>
                <a:gd name="T29" fmla="*/ 17 h 23"/>
                <a:gd name="T30" fmla="*/ 18 w 19"/>
                <a:gd name="T31" fmla="*/ 19 h 23"/>
                <a:gd name="T32" fmla="*/ 16 w 19"/>
                <a:gd name="T33" fmla="*/ 22 h 23"/>
                <a:gd name="T34" fmla="*/ 15 w 19"/>
                <a:gd name="T35" fmla="*/ 23 h 23"/>
                <a:gd name="T36" fmla="*/ 5 w 19"/>
                <a:gd name="T37" fmla="*/ 23 h 23"/>
                <a:gd name="T38" fmla="*/ 2 w 19"/>
                <a:gd name="T39" fmla="*/ 22 h 23"/>
                <a:gd name="T40" fmla="*/ 0 w 19"/>
                <a:gd name="T41" fmla="*/ 19 h 23"/>
                <a:gd name="T42" fmla="*/ 0 w 19"/>
                <a:gd name="T43" fmla="*/ 16 h 23"/>
                <a:gd name="T44" fmla="*/ 3 w 19"/>
                <a:gd name="T45" fmla="*/ 16 h 23"/>
                <a:gd name="T46" fmla="*/ 5 w 19"/>
                <a:gd name="T47" fmla="*/ 19 h 23"/>
                <a:gd name="T48" fmla="*/ 6 w 19"/>
                <a:gd name="T49" fmla="*/ 19 h 23"/>
                <a:gd name="T50" fmla="*/ 8 w 19"/>
                <a:gd name="T51" fmla="*/ 20 h 23"/>
                <a:gd name="T52" fmla="*/ 13 w 19"/>
                <a:gd name="T53" fmla="*/ 20 h 23"/>
                <a:gd name="T54" fmla="*/ 15 w 19"/>
                <a:gd name="T55" fmla="*/ 19 h 23"/>
                <a:gd name="T56" fmla="*/ 15 w 19"/>
                <a:gd name="T57" fmla="*/ 16 h 23"/>
                <a:gd name="T58" fmla="*/ 13 w 19"/>
                <a:gd name="T59" fmla="*/ 14 h 23"/>
                <a:gd name="T60" fmla="*/ 10 w 19"/>
                <a:gd name="T61" fmla="*/ 13 h 23"/>
                <a:gd name="T62" fmla="*/ 5 w 19"/>
                <a:gd name="T63" fmla="*/ 13 h 23"/>
                <a:gd name="T64" fmla="*/ 2 w 19"/>
                <a:gd name="T65" fmla="*/ 10 h 23"/>
                <a:gd name="T66" fmla="*/ 0 w 19"/>
                <a:gd name="T67" fmla="*/ 7 h 23"/>
                <a:gd name="T68" fmla="*/ 3 w 19"/>
                <a:gd name="T69" fmla="*/ 2 h 23"/>
                <a:gd name="T70" fmla="*/ 6 w 19"/>
                <a:gd name="T71" fmla="*/ 2 h 23"/>
                <a:gd name="T72" fmla="*/ 9 w 19"/>
                <a:gd name="T73" fmla="*/ 0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 h="23">
                  <a:moveTo>
                    <a:pt x="9" y="0"/>
                  </a:moveTo>
                  <a:lnTo>
                    <a:pt x="12" y="2"/>
                  </a:lnTo>
                  <a:lnTo>
                    <a:pt x="15" y="2"/>
                  </a:lnTo>
                  <a:lnTo>
                    <a:pt x="18" y="7"/>
                  </a:lnTo>
                  <a:lnTo>
                    <a:pt x="15" y="7"/>
                  </a:lnTo>
                  <a:lnTo>
                    <a:pt x="12" y="4"/>
                  </a:lnTo>
                  <a:lnTo>
                    <a:pt x="6" y="4"/>
                  </a:lnTo>
                  <a:lnTo>
                    <a:pt x="5" y="6"/>
                  </a:lnTo>
                  <a:lnTo>
                    <a:pt x="5" y="9"/>
                  </a:lnTo>
                  <a:lnTo>
                    <a:pt x="6" y="9"/>
                  </a:lnTo>
                  <a:lnTo>
                    <a:pt x="9" y="10"/>
                  </a:lnTo>
                  <a:lnTo>
                    <a:pt x="12" y="10"/>
                  </a:lnTo>
                  <a:lnTo>
                    <a:pt x="15" y="12"/>
                  </a:lnTo>
                  <a:lnTo>
                    <a:pt x="18" y="14"/>
                  </a:lnTo>
                  <a:lnTo>
                    <a:pt x="19" y="17"/>
                  </a:lnTo>
                  <a:lnTo>
                    <a:pt x="18" y="19"/>
                  </a:lnTo>
                  <a:lnTo>
                    <a:pt x="16" y="22"/>
                  </a:lnTo>
                  <a:lnTo>
                    <a:pt x="15" y="23"/>
                  </a:lnTo>
                  <a:lnTo>
                    <a:pt x="5" y="23"/>
                  </a:lnTo>
                  <a:lnTo>
                    <a:pt x="2" y="22"/>
                  </a:lnTo>
                  <a:lnTo>
                    <a:pt x="0" y="19"/>
                  </a:lnTo>
                  <a:lnTo>
                    <a:pt x="0" y="16"/>
                  </a:lnTo>
                  <a:lnTo>
                    <a:pt x="3" y="16"/>
                  </a:lnTo>
                  <a:lnTo>
                    <a:pt x="5" y="19"/>
                  </a:lnTo>
                  <a:lnTo>
                    <a:pt x="6" y="19"/>
                  </a:lnTo>
                  <a:lnTo>
                    <a:pt x="8" y="20"/>
                  </a:lnTo>
                  <a:lnTo>
                    <a:pt x="13" y="20"/>
                  </a:lnTo>
                  <a:lnTo>
                    <a:pt x="15" y="19"/>
                  </a:lnTo>
                  <a:lnTo>
                    <a:pt x="15" y="16"/>
                  </a:lnTo>
                  <a:lnTo>
                    <a:pt x="13" y="14"/>
                  </a:lnTo>
                  <a:lnTo>
                    <a:pt x="10" y="13"/>
                  </a:lnTo>
                  <a:lnTo>
                    <a:pt x="5" y="13"/>
                  </a:lnTo>
                  <a:lnTo>
                    <a:pt x="2" y="10"/>
                  </a:lnTo>
                  <a:lnTo>
                    <a:pt x="0" y="7"/>
                  </a:lnTo>
                  <a:lnTo>
                    <a:pt x="3" y="2"/>
                  </a:lnTo>
                  <a:lnTo>
                    <a:pt x="6"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465" name="Freeform 79"/>
            <p:cNvSpPr>
              <a:spLocks noEditPoints="1"/>
            </p:cNvSpPr>
            <p:nvPr/>
          </p:nvSpPr>
          <p:spPr bwMode="auto">
            <a:xfrm>
              <a:off x="2375" y="3807"/>
              <a:ext cx="22" cy="23"/>
            </a:xfrm>
            <a:custGeom>
              <a:avLst/>
              <a:gdLst>
                <a:gd name="T0" fmla="*/ 9 w 22"/>
                <a:gd name="T1" fmla="*/ 4 h 23"/>
                <a:gd name="T2" fmla="*/ 6 w 22"/>
                <a:gd name="T3" fmla="*/ 6 h 23"/>
                <a:gd name="T4" fmla="*/ 4 w 22"/>
                <a:gd name="T5" fmla="*/ 9 h 23"/>
                <a:gd name="T6" fmla="*/ 4 w 22"/>
                <a:gd name="T7" fmla="*/ 16 h 23"/>
                <a:gd name="T8" fmla="*/ 6 w 22"/>
                <a:gd name="T9" fmla="*/ 19 h 23"/>
                <a:gd name="T10" fmla="*/ 9 w 22"/>
                <a:gd name="T11" fmla="*/ 20 h 23"/>
                <a:gd name="T12" fmla="*/ 13 w 22"/>
                <a:gd name="T13" fmla="*/ 20 h 23"/>
                <a:gd name="T14" fmla="*/ 16 w 22"/>
                <a:gd name="T15" fmla="*/ 19 h 23"/>
                <a:gd name="T16" fmla="*/ 17 w 22"/>
                <a:gd name="T17" fmla="*/ 16 h 23"/>
                <a:gd name="T18" fmla="*/ 17 w 22"/>
                <a:gd name="T19" fmla="*/ 9 h 23"/>
                <a:gd name="T20" fmla="*/ 16 w 22"/>
                <a:gd name="T21" fmla="*/ 6 h 23"/>
                <a:gd name="T22" fmla="*/ 14 w 22"/>
                <a:gd name="T23" fmla="*/ 4 h 23"/>
                <a:gd name="T24" fmla="*/ 9 w 22"/>
                <a:gd name="T25" fmla="*/ 4 h 23"/>
                <a:gd name="T26" fmla="*/ 12 w 22"/>
                <a:gd name="T27" fmla="*/ 0 h 23"/>
                <a:gd name="T28" fmla="*/ 17 w 22"/>
                <a:gd name="T29" fmla="*/ 3 h 23"/>
                <a:gd name="T30" fmla="*/ 20 w 22"/>
                <a:gd name="T31" fmla="*/ 6 h 23"/>
                <a:gd name="T32" fmla="*/ 22 w 22"/>
                <a:gd name="T33" fmla="*/ 9 h 23"/>
                <a:gd name="T34" fmla="*/ 22 w 22"/>
                <a:gd name="T35" fmla="*/ 16 h 23"/>
                <a:gd name="T36" fmla="*/ 20 w 22"/>
                <a:gd name="T37" fmla="*/ 19 h 23"/>
                <a:gd name="T38" fmla="*/ 17 w 22"/>
                <a:gd name="T39" fmla="*/ 22 h 23"/>
                <a:gd name="T40" fmla="*/ 14 w 22"/>
                <a:gd name="T41" fmla="*/ 23 h 23"/>
                <a:gd name="T42" fmla="*/ 7 w 22"/>
                <a:gd name="T43" fmla="*/ 23 h 23"/>
                <a:gd name="T44" fmla="*/ 4 w 22"/>
                <a:gd name="T45" fmla="*/ 22 h 23"/>
                <a:gd name="T46" fmla="*/ 2 w 22"/>
                <a:gd name="T47" fmla="*/ 19 h 23"/>
                <a:gd name="T48" fmla="*/ 0 w 22"/>
                <a:gd name="T49" fmla="*/ 16 h 23"/>
                <a:gd name="T50" fmla="*/ 0 w 22"/>
                <a:gd name="T51" fmla="*/ 12 h 23"/>
                <a:gd name="T52" fmla="*/ 2 w 22"/>
                <a:gd name="T53" fmla="*/ 9 h 23"/>
                <a:gd name="T54" fmla="*/ 2 w 22"/>
                <a:gd name="T55" fmla="*/ 6 h 23"/>
                <a:gd name="T56" fmla="*/ 4 w 22"/>
                <a:gd name="T57" fmla="*/ 3 h 23"/>
                <a:gd name="T58" fmla="*/ 7 w 22"/>
                <a:gd name="T59" fmla="*/ 2 h 23"/>
                <a:gd name="T60" fmla="*/ 12 w 22"/>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2" h="23">
                  <a:moveTo>
                    <a:pt x="9" y="4"/>
                  </a:moveTo>
                  <a:lnTo>
                    <a:pt x="6" y="6"/>
                  </a:lnTo>
                  <a:lnTo>
                    <a:pt x="4" y="9"/>
                  </a:lnTo>
                  <a:lnTo>
                    <a:pt x="4" y="16"/>
                  </a:lnTo>
                  <a:lnTo>
                    <a:pt x="6" y="19"/>
                  </a:lnTo>
                  <a:lnTo>
                    <a:pt x="9" y="20"/>
                  </a:lnTo>
                  <a:lnTo>
                    <a:pt x="13" y="20"/>
                  </a:lnTo>
                  <a:lnTo>
                    <a:pt x="16" y="19"/>
                  </a:lnTo>
                  <a:lnTo>
                    <a:pt x="17" y="16"/>
                  </a:lnTo>
                  <a:lnTo>
                    <a:pt x="17" y="9"/>
                  </a:lnTo>
                  <a:lnTo>
                    <a:pt x="16" y="6"/>
                  </a:lnTo>
                  <a:lnTo>
                    <a:pt x="14" y="4"/>
                  </a:lnTo>
                  <a:lnTo>
                    <a:pt x="9" y="4"/>
                  </a:lnTo>
                  <a:close/>
                  <a:moveTo>
                    <a:pt x="12" y="0"/>
                  </a:moveTo>
                  <a:lnTo>
                    <a:pt x="17" y="3"/>
                  </a:lnTo>
                  <a:lnTo>
                    <a:pt x="20" y="6"/>
                  </a:lnTo>
                  <a:lnTo>
                    <a:pt x="22" y="9"/>
                  </a:lnTo>
                  <a:lnTo>
                    <a:pt x="22" y="16"/>
                  </a:lnTo>
                  <a:lnTo>
                    <a:pt x="20" y="19"/>
                  </a:lnTo>
                  <a:lnTo>
                    <a:pt x="17" y="22"/>
                  </a:lnTo>
                  <a:lnTo>
                    <a:pt x="14" y="23"/>
                  </a:lnTo>
                  <a:lnTo>
                    <a:pt x="7" y="23"/>
                  </a:lnTo>
                  <a:lnTo>
                    <a:pt x="4" y="22"/>
                  </a:lnTo>
                  <a:lnTo>
                    <a:pt x="2" y="19"/>
                  </a:lnTo>
                  <a:lnTo>
                    <a:pt x="0" y="16"/>
                  </a:lnTo>
                  <a:lnTo>
                    <a:pt x="0" y="12"/>
                  </a:lnTo>
                  <a:lnTo>
                    <a:pt x="2" y="9"/>
                  </a:lnTo>
                  <a:lnTo>
                    <a:pt x="2" y="6"/>
                  </a:lnTo>
                  <a:lnTo>
                    <a:pt x="4" y="3"/>
                  </a:lnTo>
                  <a:lnTo>
                    <a:pt x="7"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466" name="Freeform 80"/>
            <p:cNvSpPr>
              <a:spLocks/>
            </p:cNvSpPr>
            <p:nvPr/>
          </p:nvSpPr>
          <p:spPr bwMode="auto">
            <a:xfrm>
              <a:off x="2398" y="3800"/>
              <a:ext cx="13" cy="30"/>
            </a:xfrm>
            <a:custGeom>
              <a:avLst/>
              <a:gdLst>
                <a:gd name="T0" fmla="*/ 7 w 13"/>
                <a:gd name="T1" fmla="*/ 0 h 30"/>
                <a:gd name="T2" fmla="*/ 13 w 13"/>
                <a:gd name="T3" fmla="*/ 0 h 30"/>
                <a:gd name="T4" fmla="*/ 13 w 13"/>
                <a:gd name="T5" fmla="*/ 3 h 30"/>
                <a:gd name="T6" fmla="*/ 9 w 13"/>
                <a:gd name="T7" fmla="*/ 3 h 30"/>
                <a:gd name="T8" fmla="*/ 7 w 13"/>
                <a:gd name="T9" fmla="*/ 4 h 30"/>
                <a:gd name="T10" fmla="*/ 7 w 13"/>
                <a:gd name="T11" fmla="*/ 9 h 30"/>
                <a:gd name="T12" fmla="*/ 11 w 13"/>
                <a:gd name="T13" fmla="*/ 9 h 30"/>
                <a:gd name="T14" fmla="*/ 11 w 13"/>
                <a:gd name="T15" fmla="*/ 11 h 30"/>
                <a:gd name="T16" fmla="*/ 7 w 13"/>
                <a:gd name="T17" fmla="*/ 11 h 30"/>
                <a:gd name="T18" fmla="*/ 7 w 13"/>
                <a:gd name="T19" fmla="*/ 30 h 30"/>
                <a:gd name="T20" fmla="*/ 4 w 13"/>
                <a:gd name="T21" fmla="*/ 30 h 30"/>
                <a:gd name="T22" fmla="*/ 4 w 13"/>
                <a:gd name="T23" fmla="*/ 11 h 30"/>
                <a:gd name="T24" fmla="*/ 0 w 13"/>
                <a:gd name="T25" fmla="*/ 11 h 30"/>
                <a:gd name="T26" fmla="*/ 0 w 13"/>
                <a:gd name="T27" fmla="*/ 9 h 30"/>
                <a:gd name="T28" fmla="*/ 4 w 13"/>
                <a:gd name="T29" fmla="*/ 9 h 30"/>
                <a:gd name="T30" fmla="*/ 4 w 13"/>
                <a:gd name="T31" fmla="*/ 1 h 30"/>
                <a:gd name="T32" fmla="*/ 7 w 13"/>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30">
                  <a:moveTo>
                    <a:pt x="7" y="0"/>
                  </a:moveTo>
                  <a:lnTo>
                    <a:pt x="13" y="0"/>
                  </a:lnTo>
                  <a:lnTo>
                    <a:pt x="13" y="3"/>
                  </a:lnTo>
                  <a:lnTo>
                    <a:pt x="9" y="3"/>
                  </a:lnTo>
                  <a:lnTo>
                    <a:pt x="7" y="4"/>
                  </a:lnTo>
                  <a:lnTo>
                    <a:pt x="7" y="9"/>
                  </a:lnTo>
                  <a:lnTo>
                    <a:pt x="11" y="9"/>
                  </a:lnTo>
                  <a:lnTo>
                    <a:pt x="11" y="11"/>
                  </a:lnTo>
                  <a:lnTo>
                    <a:pt x="7" y="11"/>
                  </a:lnTo>
                  <a:lnTo>
                    <a:pt x="7" y="30"/>
                  </a:lnTo>
                  <a:lnTo>
                    <a:pt x="4" y="30"/>
                  </a:lnTo>
                  <a:lnTo>
                    <a:pt x="4" y="11"/>
                  </a:lnTo>
                  <a:lnTo>
                    <a:pt x="0" y="11"/>
                  </a:lnTo>
                  <a:lnTo>
                    <a:pt x="0" y="9"/>
                  </a:lnTo>
                  <a:lnTo>
                    <a:pt x="4" y="9"/>
                  </a:lnTo>
                  <a:lnTo>
                    <a:pt x="4" y="1"/>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467" name="Freeform 81"/>
            <p:cNvSpPr>
              <a:spLocks noEditPoints="1"/>
            </p:cNvSpPr>
            <p:nvPr/>
          </p:nvSpPr>
          <p:spPr bwMode="auto">
            <a:xfrm>
              <a:off x="2424" y="3807"/>
              <a:ext cx="20" cy="23"/>
            </a:xfrm>
            <a:custGeom>
              <a:avLst/>
              <a:gdLst>
                <a:gd name="T0" fmla="*/ 14 w 20"/>
                <a:gd name="T1" fmla="*/ 12 h 23"/>
                <a:gd name="T2" fmla="*/ 12 w 20"/>
                <a:gd name="T3" fmla="*/ 13 h 23"/>
                <a:gd name="T4" fmla="*/ 5 w 20"/>
                <a:gd name="T5" fmla="*/ 13 h 23"/>
                <a:gd name="T6" fmla="*/ 5 w 20"/>
                <a:gd name="T7" fmla="*/ 14 h 23"/>
                <a:gd name="T8" fmla="*/ 4 w 20"/>
                <a:gd name="T9" fmla="*/ 16 h 23"/>
                <a:gd name="T10" fmla="*/ 4 w 20"/>
                <a:gd name="T11" fmla="*/ 19 h 23"/>
                <a:gd name="T12" fmla="*/ 5 w 20"/>
                <a:gd name="T13" fmla="*/ 20 h 23"/>
                <a:gd name="T14" fmla="*/ 11 w 20"/>
                <a:gd name="T15" fmla="*/ 20 h 23"/>
                <a:gd name="T16" fmla="*/ 14 w 20"/>
                <a:gd name="T17" fmla="*/ 17 h 23"/>
                <a:gd name="T18" fmla="*/ 14 w 20"/>
                <a:gd name="T19" fmla="*/ 12 h 23"/>
                <a:gd name="T20" fmla="*/ 10 w 20"/>
                <a:gd name="T21" fmla="*/ 0 h 23"/>
                <a:gd name="T22" fmla="*/ 12 w 20"/>
                <a:gd name="T23" fmla="*/ 2 h 23"/>
                <a:gd name="T24" fmla="*/ 14 w 20"/>
                <a:gd name="T25" fmla="*/ 2 h 23"/>
                <a:gd name="T26" fmla="*/ 17 w 20"/>
                <a:gd name="T27" fmla="*/ 4 h 23"/>
                <a:gd name="T28" fmla="*/ 18 w 20"/>
                <a:gd name="T29" fmla="*/ 7 h 23"/>
                <a:gd name="T30" fmla="*/ 18 w 20"/>
                <a:gd name="T31" fmla="*/ 20 h 23"/>
                <a:gd name="T32" fmla="*/ 20 w 20"/>
                <a:gd name="T33" fmla="*/ 20 h 23"/>
                <a:gd name="T34" fmla="*/ 20 w 20"/>
                <a:gd name="T35" fmla="*/ 23 h 23"/>
                <a:gd name="T36" fmla="*/ 15 w 20"/>
                <a:gd name="T37" fmla="*/ 23 h 23"/>
                <a:gd name="T38" fmla="*/ 14 w 20"/>
                <a:gd name="T39" fmla="*/ 22 h 23"/>
                <a:gd name="T40" fmla="*/ 14 w 20"/>
                <a:gd name="T41" fmla="*/ 20 h 23"/>
                <a:gd name="T42" fmla="*/ 12 w 20"/>
                <a:gd name="T43" fmla="*/ 22 h 23"/>
                <a:gd name="T44" fmla="*/ 10 w 20"/>
                <a:gd name="T45" fmla="*/ 23 h 23"/>
                <a:gd name="T46" fmla="*/ 4 w 20"/>
                <a:gd name="T47" fmla="*/ 23 h 23"/>
                <a:gd name="T48" fmla="*/ 1 w 20"/>
                <a:gd name="T49" fmla="*/ 22 h 23"/>
                <a:gd name="T50" fmla="*/ 0 w 20"/>
                <a:gd name="T51" fmla="*/ 20 h 23"/>
                <a:gd name="T52" fmla="*/ 0 w 20"/>
                <a:gd name="T53" fmla="*/ 14 h 23"/>
                <a:gd name="T54" fmla="*/ 1 w 20"/>
                <a:gd name="T55" fmla="*/ 13 h 23"/>
                <a:gd name="T56" fmla="*/ 7 w 20"/>
                <a:gd name="T57" fmla="*/ 10 h 23"/>
                <a:gd name="T58" fmla="*/ 12 w 20"/>
                <a:gd name="T59" fmla="*/ 10 h 23"/>
                <a:gd name="T60" fmla="*/ 14 w 20"/>
                <a:gd name="T61" fmla="*/ 9 h 23"/>
                <a:gd name="T62" fmla="*/ 14 w 20"/>
                <a:gd name="T63" fmla="*/ 6 h 23"/>
                <a:gd name="T64" fmla="*/ 12 w 20"/>
                <a:gd name="T65" fmla="*/ 4 h 23"/>
                <a:gd name="T66" fmla="*/ 5 w 20"/>
                <a:gd name="T67" fmla="*/ 4 h 23"/>
                <a:gd name="T68" fmla="*/ 4 w 20"/>
                <a:gd name="T69" fmla="*/ 6 h 23"/>
                <a:gd name="T70" fmla="*/ 4 w 20"/>
                <a:gd name="T71" fmla="*/ 9 h 23"/>
                <a:gd name="T72" fmla="*/ 0 w 20"/>
                <a:gd name="T73" fmla="*/ 9 h 23"/>
                <a:gd name="T74" fmla="*/ 1 w 20"/>
                <a:gd name="T75" fmla="*/ 4 h 23"/>
                <a:gd name="T76" fmla="*/ 10 w 20"/>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 h="23">
                  <a:moveTo>
                    <a:pt x="14" y="12"/>
                  </a:moveTo>
                  <a:lnTo>
                    <a:pt x="12" y="13"/>
                  </a:lnTo>
                  <a:lnTo>
                    <a:pt x="5" y="13"/>
                  </a:lnTo>
                  <a:lnTo>
                    <a:pt x="5" y="14"/>
                  </a:lnTo>
                  <a:lnTo>
                    <a:pt x="4" y="16"/>
                  </a:lnTo>
                  <a:lnTo>
                    <a:pt x="4" y="19"/>
                  </a:lnTo>
                  <a:lnTo>
                    <a:pt x="5" y="20"/>
                  </a:lnTo>
                  <a:lnTo>
                    <a:pt x="11" y="20"/>
                  </a:lnTo>
                  <a:lnTo>
                    <a:pt x="14" y="17"/>
                  </a:lnTo>
                  <a:lnTo>
                    <a:pt x="14" y="12"/>
                  </a:lnTo>
                  <a:close/>
                  <a:moveTo>
                    <a:pt x="10" y="0"/>
                  </a:moveTo>
                  <a:lnTo>
                    <a:pt x="12" y="2"/>
                  </a:lnTo>
                  <a:lnTo>
                    <a:pt x="14" y="2"/>
                  </a:lnTo>
                  <a:lnTo>
                    <a:pt x="17" y="4"/>
                  </a:lnTo>
                  <a:lnTo>
                    <a:pt x="18" y="7"/>
                  </a:lnTo>
                  <a:lnTo>
                    <a:pt x="18" y="20"/>
                  </a:lnTo>
                  <a:lnTo>
                    <a:pt x="20" y="20"/>
                  </a:lnTo>
                  <a:lnTo>
                    <a:pt x="20" y="23"/>
                  </a:lnTo>
                  <a:lnTo>
                    <a:pt x="15" y="23"/>
                  </a:lnTo>
                  <a:lnTo>
                    <a:pt x="14" y="22"/>
                  </a:lnTo>
                  <a:lnTo>
                    <a:pt x="14" y="20"/>
                  </a:lnTo>
                  <a:lnTo>
                    <a:pt x="12" y="22"/>
                  </a:lnTo>
                  <a:lnTo>
                    <a:pt x="10" y="23"/>
                  </a:lnTo>
                  <a:lnTo>
                    <a:pt x="4" y="23"/>
                  </a:lnTo>
                  <a:lnTo>
                    <a:pt x="1" y="22"/>
                  </a:lnTo>
                  <a:lnTo>
                    <a:pt x="0" y="20"/>
                  </a:lnTo>
                  <a:lnTo>
                    <a:pt x="0" y="14"/>
                  </a:lnTo>
                  <a:lnTo>
                    <a:pt x="1" y="13"/>
                  </a:lnTo>
                  <a:lnTo>
                    <a:pt x="7" y="10"/>
                  </a:lnTo>
                  <a:lnTo>
                    <a:pt x="12" y="10"/>
                  </a:lnTo>
                  <a:lnTo>
                    <a:pt x="14" y="9"/>
                  </a:lnTo>
                  <a:lnTo>
                    <a:pt x="14" y="6"/>
                  </a:lnTo>
                  <a:lnTo>
                    <a:pt x="12" y="4"/>
                  </a:lnTo>
                  <a:lnTo>
                    <a:pt x="5" y="4"/>
                  </a:lnTo>
                  <a:lnTo>
                    <a:pt x="4" y="6"/>
                  </a:lnTo>
                  <a:lnTo>
                    <a:pt x="4" y="9"/>
                  </a:lnTo>
                  <a:lnTo>
                    <a:pt x="0" y="9"/>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68" name="Rectangle 82"/>
            <p:cNvSpPr>
              <a:spLocks noChangeArrowheads="1"/>
            </p:cNvSpPr>
            <p:nvPr/>
          </p:nvSpPr>
          <p:spPr bwMode="auto">
            <a:xfrm>
              <a:off x="2448" y="3800"/>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469" name="Rectangle 83"/>
            <p:cNvSpPr>
              <a:spLocks noChangeArrowheads="1"/>
            </p:cNvSpPr>
            <p:nvPr/>
          </p:nvSpPr>
          <p:spPr bwMode="auto">
            <a:xfrm>
              <a:off x="2456" y="3800"/>
              <a:ext cx="5"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470" name="Freeform 84"/>
            <p:cNvSpPr>
              <a:spLocks/>
            </p:cNvSpPr>
            <p:nvPr/>
          </p:nvSpPr>
          <p:spPr bwMode="auto">
            <a:xfrm>
              <a:off x="2478" y="3807"/>
              <a:ext cx="30" cy="23"/>
            </a:xfrm>
            <a:custGeom>
              <a:avLst/>
              <a:gdLst>
                <a:gd name="T0" fmla="*/ 10 w 30"/>
                <a:gd name="T1" fmla="*/ 0 h 23"/>
                <a:gd name="T2" fmla="*/ 13 w 30"/>
                <a:gd name="T3" fmla="*/ 2 h 23"/>
                <a:gd name="T4" fmla="*/ 15 w 30"/>
                <a:gd name="T5" fmla="*/ 4 h 23"/>
                <a:gd name="T6" fmla="*/ 18 w 30"/>
                <a:gd name="T7" fmla="*/ 3 h 23"/>
                <a:gd name="T8" fmla="*/ 20 w 30"/>
                <a:gd name="T9" fmla="*/ 2 h 23"/>
                <a:gd name="T10" fmla="*/ 23 w 30"/>
                <a:gd name="T11" fmla="*/ 0 h 23"/>
                <a:gd name="T12" fmla="*/ 25 w 30"/>
                <a:gd name="T13" fmla="*/ 2 h 23"/>
                <a:gd name="T14" fmla="*/ 28 w 30"/>
                <a:gd name="T15" fmla="*/ 2 h 23"/>
                <a:gd name="T16" fmla="*/ 30 w 30"/>
                <a:gd name="T17" fmla="*/ 4 h 23"/>
                <a:gd name="T18" fmla="*/ 30 w 30"/>
                <a:gd name="T19" fmla="*/ 23 h 23"/>
                <a:gd name="T20" fmla="*/ 27 w 30"/>
                <a:gd name="T21" fmla="*/ 23 h 23"/>
                <a:gd name="T22" fmla="*/ 27 w 30"/>
                <a:gd name="T23" fmla="*/ 9 h 23"/>
                <a:gd name="T24" fmla="*/ 25 w 30"/>
                <a:gd name="T25" fmla="*/ 7 h 23"/>
                <a:gd name="T26" fmla="*/ 25 w 30"/>
                <a:gd name="T27" fmla="*/ 6 h 23"/>
                <a:gd name="T28" fmla="*/ 24 w 30"/>
                <a:gd name="T29" fmla="*/ 4 h 23"/>
                <a:gd name="T30" fmla="*/ 20 w 30"/>
                <a:gd name="T31" fmla="*/ 4 h 23"/>
                <a:gd name="T32" fmla="*/ 17 w 30"/>
                <a:gd name="T33" fmla="*/ 7 h 23"/>
                <a:gd name="T34" fmla="*/ 17 w 30"/>
                <a:gd name="T35" fmla="*/ 23 h 23"/>
                <a:gd name="T36" fmla="*/ 13 w 30"/>
                <a:gd name="T37" fmla="*/ 23 h 23"/>
                <a:gd name="T38" fmla="*/ 13 w 30"/>
                <a:gd name="T39" fmla="*/ 6 h 23"/>
                <a:gd name="T40" fmla="*/ 11 w 30"/>
                <a:gd name="T41" fmla="*/ 4 h 23"/>
                <a:gd name="T42" fmla="*/ 5 w 30"/>
                <a:gd name="T43" fmla="*/ 4 h 23"/>
                <a:gd name="T44" fmla="*/ 4 w 30"/>
                <a:gd name="T45" fmla="*/ 6 h 23"/>
                <a:gd name="T46" fmla="*/ 3 w 30"/>
                <a:gd name="T47" fmla="*/ 9 h 23"/>
                <a:gd name="T48" fmla="*/ 3 w 30"/>
                <a:gd name="T49" fmla="*/ 23 h 23"/>
                <a:gd name="T50" fmla="*/ 0 w 30"/>
                <a:gd name="T51" fmla="*/ 23 h 23"/>
                <a:gd name="T52" fmla="*/ 0 w 30"/>
                <a:gd name="T53" fmla="*/ 2 h 23"/>
                <a:gd name="T54" fmla="*/ 3 w 30"/>
                <a:gd name="T55" fmla="*/ 2 h 23"/>
                <a:gd name="T56" fmla="*/ 3 w 30"/>
                <a:gd name="T57" fmla="*/ 4 h 23"/>
                <a:gd name="T58" fmla="*/ 4 w 30"/>
                <a:gd name="T59" fmla="*/ 3 h 23"/>
                <a:gd name="T60" fmla="*/ 10 w 30"/>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0" h="23">
                  <a:moveTo>
                    <a:pt x="10" y="0"/>
                  </a:moveTo>
                  <a:lnTo>
                    <a:pt x="13" y="2"/>
                  </a:lnTo>
                  <a:lnTo>
                    <a:pt x="15" y="4"/>
                  </a:lnTo>
                  <a:lnTo>
                    <a:pt x="18" y="3"/>
                  </a:lnTo>
                  <a:lnTo>
                    <a:pt x="20" y="2"/>
                  </a:lnTo>
                  <a:lnTo>
                    <a:pt x="23" y="0"/>
                  </a:lnTo>
                  <a:lnTo>
                    <a:pt x="25" y="2"/>
                  </a:lnTo>
                  <a:lnTo>
                    <a:pt x="28" y="2"/>
                  </a:lnTo>
                  <a:lnTo>
                    <a:pt x="30" y="4"/>
                  </a:lnTo>
                  <a:lnTo>
                    <a:pt x="30" y="23"/>
                  </a:lnTo>
                  <a:lnTo>
                    <a:pt x="27" y="23"/>
                  </a:lnTo>
                  <a:lnTo>
                    <a:pt x="27" y="9"/>
                  </a:lnTo>
                  <a:lnTo>
                    <a:pt x="25" y="7"/>
                  </a:lnTo>
                  <a:lnTo>
                    <a:pt x="25" y="6"/>
                  </a:lnTo>
                  <a:lnTo>
                    <a:pt x="24" y="4"/>
                  </a:lnTo>
                  <a:lnTo>
                    <a:pt x="20" y="4"/>
                  </a:lnTo>
                  <a:lnTo>
                    <a:pt x="17" y="7"/>
                  </a:lnTo>
                  <a:lnTo>
                    <a:pt x="17" y="23"/>
                  </a:lnTo>
                  <a:lnTo>
                    <a:pt x="13" y="23"/>
                  </a:lnTo>
                  <a:lnTo>
                    <a:pt x="13" y="6"/>
                  </a:lnTo>
                  <a:lnTo>
                    <a:pt x="11" y="4"/>
                  </a:lnTo>
                  <a:lnTo>
                    <a:pt x="5" y="4"/>
                  </a:lnTo>
                  <a:lnTo>
                    <a:pt x="4" y="6"/>
                  </a:lnTo>
                  <a:lnTo>
                    <a:pt x="3" y="9"/>
                  </a:lnTo>
                  <a:lnTo>
                    <a:pt x="3" y="23"/>
                  </a:lnTo>
                  <a:lnTo>
                    <a:pt x="0" y="23"/>
                  </a:lnTo>
                  <a:lnTo>
                    <a:pt x="0" y="2"/>
                  </a:lnTo>
                  <a:lnTo>
                    <a:pt x="3" y="2"/>
                  </a:lnTo>
                  <a:lnTo>
                    <a:pt x="3" y="4"/>
                  </a:lnTo>
                  <a:lnTo>
                    <a:pt x="4" y="3"/>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71" name="Freeform 85"/>
            <p:cNvSpPr>
              <a:spLocks noEditPoints="1"/>
            </p:cNvSpPr>
            <p:nvPr/>
          </p:nvSpPr>
          <p:spPr bwMode="auto">
            <a:xfrm>
              <a:off x="2512" y="3807"/>
              <a:ext cx="20" cy="23"/>
            </a:xfrm>
            <a:custGeom>
              <a:avLst/>
              <a:gdLst>
                <a:gd name="T0" fmla="*/ 14 w 20"/>
                <a:gd name="T1" fmla="*/ 12 h 23"/>
                <a:gd name="T2" fmla="*/ 13 w 20"/>
                <a:gd name="T3" fmla="*/ 13 h 23"/>
                <a:gd name="T4" fmla="*/ 7 w 20"/>
                <a:gd name="T5" fmla="*/ 13 h 23"/>
                <a:gd name="T6" fmla="*/ 4 w 20"/>
                <a:gd name="T7" fmla="*/ 16 h 23"/>
                <a:gd name="T8" fmla="*/ 4 w 20"/>
                <a:gd name="T9" fmla="*/ 19 h 23"/>
                <a:gd name="T10" fmla="*/ 6 w 20"/>
                <a:gd name="T11" fmla="*/ 20 h 23"/>
                <a:gd name="T12" fmla="*/ 11 w 20"/>
                <a:gd name="T13" fmla="*/ 20 h 23"/>
                <a:gd name="T14" fmla="*/ 14 w 20"/>
                <a:gd name="T15" fmla="*/ 17 h 23"/>
                <a:gd name="T16" fmla="*/ 14 w 20"/>
                <a:gd name="T17" fmla="*/ 12 h 23"/>
                <a:gd name="T18" fmla="*/ 10 w 20"/>
                <a:gd name="T19" fmla="*/ 0 h 23"/>
                <a:gd name="T20" fmla="*/ 13 w 20"/>
                <a:gd name="T21" fmla="*/ 2 h 23"/>
                <a:gd name="T22" fmla="*/ 14 w 20"/>
                <a:gd name="T23" fmla="*/ 2 h 23"/>
                <a:gd name="T24" fmla="*/ 17 w 20"/>
                <a:gd name="T25" fmla="*/ 3 h 23"/>
                <a:gd name="T26" fmla="*/ 18 w 20"/>
                <a:gd name="T27" fmla="*/ 4 h 23"/>
                <a:gd name="T28" fmla="*/ 18 w 20"/>
                <a:gd name="T29" fmla="*/ 20 h 23"/>
                <a:gd name="T30" fmla="*/ 20 w 20"/>
                <a:gd name="T31" fmla="*/ 20 h 23"/>
                <a:gd name="T32" fmla="*/ 20 w 20"/>
                <a:gd name="T33" fmla="*/ 23 h 23"/>
                <a:gd name="T34" fmla="*/ 16 w 20"/>
                <a:gd name="T35" fmla="*/ 23 h 23"/>
                <a:gd name="T36" fmla="*/ 16 w 20"/>
                <a:gd name="T37" fmla="*/ 22 h 23"/>
                <a:gd name="T38" fmla="*/ 14 w 20"/>
                <a:gd name="T39" fmla="*/ 20 h 23"/>
                <a:gd name="T40" fmla="*/ 13 w 20"/>
                <a:gd name="T41" fmla="*/ 22 h 23"/>
                <a:gd name="T42" fmla="*/ 10 w 20"/>
                <a:gd name="T43" fmla="*/ 23 h 23"/>
                <a:gd name="T44" fmla="*/ 4 w 20"/>
                <a:gd name="T45" fmla="*/ 23 h 23"/>
                <a:gd name="T46" fmla="*/ 3 w 20"/>
                <a:gd name="T47" fmla="*/ 22 h 23"/>
                <a:gd name="T48" fmla="*/ 0 w 20"/>
                <a:gd name="T49" fmla="*/ 20 h 23"/>
                <a:gd name="T50" fmla="*/ 0 w 20"/>
                <a:gd name="T51" fmla="*/ 14 h 23"/>
                <a:gd name="T52" fmla="*/ 3 w 20"/>
                <a:gd name="T53" fmla="*/ 13 h 23"/>
                <a:gd name="T54" fmla="*/ 4 w 20"/>
                <a:gd name="T55" fmla="*/ 12 h 23"/>
                <a:gd name="T56" fmla="*/ 7 w 20"/>
                <a:gd name="T57" fmla="*/ 10 h 23"/>
                <a:gd name="T58" fmla="*/ 13 w 20"/>
                <a:gd name="T59" fmla="*/ 10 h 23"/>
                <a:gd name="T60" fmla="*/ 14 w 20"/>
                <a:gd name="T61" fmla="*/ 9 h 23"/>
                <a:gd name="T62" fmla="*/ 14 w 20"/>
                <a:gd name="T63" fmla="*/ 6 h 23"/>
                <a:gd name="T64" fmla="*/ 13 w 20"/>
                <a:gd name="T65" fmla="*/ 4 h 23"/>
                <a:gd name="T66" fmla="*/ 6 w 20"/>
                <a:gd name="T67" fmla="*/ 4 h 23"/>
                <a:gd name="T68" fmla="*/ 4 w 20"/>
                <a:gd name="T69" fmla="*/ 6 h 23"/>
                <a:gd name="T70" fmla="*/ 4 w 20"/>
                <a:gd name="T71" fmla="*/ 9 h 23"/>
                <a:gd name="T72" fmla="*/ 1 w 20"/>
                <a:gd name="T73" fmla="*/ 9 h 23"/>
                <a:gd name="T74" fmla="*/ 1 w 20"/>
                <a:gd name="T75" fmla="*/ 4 h 23"/>
                <a:gd name="T76" fmla="*/ 10 w 20"/>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 h="23">
                  <a:moveTo>
                    <a:pt x="14" y="12"/>
                  </a:moveTo>
                  <a:lnTo>
                    <a:pt x="13" y="13"/>
                  </a:lnTo>
                  <a:lnTo>
                    <a:pt x="7" y="13"/>
                  </a:lnTo>
                  <a:lnTo>
                    <a:pt x="4" y="16"/>
                  </a:lnTo>
                  <a:lnTo>
                    <a:pt x="4" y="19"/>
                  </a:lnTo>
                  <a:lnTo>
                    <a:pt x="6" y="20"/>
                  </a:lnTo>
                  <a:lnTo>
                    <a:pt x="11" y="20"/>
                  </a:lnTo>
                  <a:lnTo>
                    <a:pt x="14" y="17"/>
                  </a:lnTo>
                  <a:lnTo>
                    <a:pt x="14" y="12"/>
                  </a:lnTo>
                  <a:close/>
                  <a:moveTo>
                    <a:pt x="10" y="0"/>
                  </a:moveTo>
                  <a:lnTo>
                    <a:pt x="13" y="2"/>
                  </a:lnTo>
                  <a:lnTo>
                    <a:pt x="14" y="2"/>
                  </a:lnTo>
                  <a:lnTo>
                    <a:pt x="17" y="3"/>
                  </a:lnTo>
                  <a:lnTo>
                    <a:pt x="18" y="4"/>
                  </a:lnTo>
                  <a:lnTo>
                    <a:pt x="18" y="20"/>
                  </a:lnTo>
                  <a:lnTo>
                    <a:pt x="20" y="20"/>
                  </a:lnTo>
                  <a:lnTo>
                    <a:pt x="20" y="23"/>
                  </a:lnTo>
                  <a:lnTo>
                    <a:pt x="16" y="23"/>
                  </a:lnTo>
                  <a:lnTo>
                    <a:pt x="16" y="22"/>
                  </a:lnTo>
                  <a:lnTo>
                    <a:pt x="14" y="20"/>
                  </a:lnTo>
                  <a:lnTo>
                    <a:pt x="13" y="22"/>
                  </a:lnTo>
                  <a:lnTo>
                    <a:pt x="10" y="23"/>
                  </a:lnTo>
                  <a:lnTo>
                    <a:pt x="4" y="23"/>
                  </a:lnTo>
                  <a:lnTo>
                    <a:pt x="3" y="22"/>
                  </a:lnTo>
                  <a:lnTo>
                    <a:pt x="0" y="20"/>
                  </a:lnTo>
                  <a:lnTo>
                    <a:pt x="0" y="14"/>
                  </a:lnTo>
                  <a:lnTo>
                    <a:pt x="3" y="13"/>
                  </a:lnTo>
                  <a:lnTo>
                    <a:pt x="4" y="12"/>
                  </a:lnTo>
                  <a:lnTo>
                    <a:pt x="7" y="10"/>
                  </a:lnTo>
                  <a:lnTo>
                    <a:pt x="13" y="10"/>
                  </a:lnTo>
                  <a:lnTo>
                    <a:pt x="14" y="9"/>
                  </a:lnTo>
                  <a:lnTo>
                    <a:pt x="14" y="6"/>
                  </a:lnTo>
                  <a:lnTo>
                    <a:pt x="13" y="4"/>
                  </a:lnTo>
                  <a:lnTo>
                    <a:pt x="6" y="4"/>
                  </a:lnTo>
                  <a:lnTo>
                    <a:pt x="4" y="6"/>
                  </a:lnTo>
                  <a:lnTo>
                    <a:pt x="4" y="9"/>
                  </a:lnTo>
                  <a:lnTo>
                    <a:pt x="1" y="9"/>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72" name="Freeform 86"/>
            <p:cNvSpPr>
              <a:spLocks/>
            </p:cNvSpPr>
            <p:nvPr/>
          </p:nvSpPr>
          <p:spPr bwMode="auto">
            <a:xfrm>
              <a:off x="2535" y="3807"/>
              <a:ext cx="20" cy="23"/>
            </a:xfrm>
            <a:custGeom>
              <a:avLst/>
              <a:gdLst>
                <a:gd name="T0" fmla="*/ 10 w 20"/>
                <a:gd name="T1" fmla="*/ 0 h 23"/>
                <a:gd name="T2" fmla="*/ 14 w 20"/>
                <a:gd name="T3" fmla="*/ 2 h 23"/>
                <a:gd name="T4" fmla="*/ 17 w 20"/>
                <a:gd name="T5" fmla="*/ 3 h 23"/>
                <a:gd name="T6" fmla="*/ 18 w 20"/>
                <a:gd name="T7" fmla="*/ 4 h 23"/>
                <a:gd name="T8" fmla="*/ 20 w 20"/>
                <a:gd name="T9" fmla="*/ 9 h 23"/>
                <a:gd name="T10" fmla="*/ 15 w 20"/>
                <a:gd name="T11" fmla="*/ 9 h 23"/>
                <a:gd name="T12" fmla="*/ 14 w 20"/>
                <a:gd name="T13" fmla="*/ 6 h 23"/>
                <a:gd name="T14" fmla="*/ 13 w 20"/>
                <a:gd name="T15" fmla="*/ 4 h 23"/>
                <a:gd name="T16" fmla="*/ 7 w 20"/>
                <a:gd name="T17" fmla="*/ 4 h 23"/>
                <a:gd name="T18" fmla="*/ 4 w 20"/>
                <a:gd name="T19" fmla="*/ 7 h 23"/>
                <a:gd name="T20" fmla="*/ 4 w 20"/>
                <a:gd name="T21" fmla="*/ 16 h 23"/>
                <a:gd name="T22" fmla="*/ 5 w 20"/>
                <a:gd name="T23" fmla="*/ 17 h 23"/>
                <a:gd name="T24" fmla="*/ 7 w 20"/>
                <a:gd name="T25" fmla="*/ 20 h 23"/>
                <a:gd name="T26" fmla="*/ 13 w 20"/>
                <a:gd name="T27" fmla="*/ 20 h 23"/>
                <a:gd name="T28" fmla="*/ 15 w 20"/>
                <a:gd name="T29" fmla="*/ 14 h 23"/>
                <a:gd name="T30" fmla="*/ 20 w 20"/>
                <a:gd name="T31" fmla="*/ 14 h 23"/>
                <a:gd name="T32" fmla="*/ 18 w 20"/>
                <a:gd name="T33" fmla="*/ 19 h 23"/>
                <a:gd name="T34" fmla="*/ 17 w 20"/>
                <a:gd name="T35" fmla="*/ 22 h 23"/>
                <a:gd name="T36" fmla="*/ 14 w 20"/>
                <a:gd name="T37" fmla="*/ 23 h 23"/>
                <a:gd name="T38" fmla="*/ 7 w 20"/>
                <a:gd name="T39" fmla="*/ 23 h 23"/>
                <a:gd name="T40" fmla="*/ 4 w 20"/>
                <a:gd name="T41" fmla="*/ 22 h 23"/>
                <a:gd name="T42" fmla="*/ 1 w 20"/>
                <a:gd name="T43" fmla="*/ 19 h 23"/>
                <a:gd name="T44" fmla="*/ 0 w 20"/>
                <a:gd name="T45" fmla="*/ 16 h 23"/>
                <a:gd name="T46" fmla="*/ 0 w 20"/>
                <a:gd name="T47" fmla="*/ 9 h 23"/>
                <a:gd name="T48" fmla="*/ 3 w 20"/>
                <a:gd name="T49" fmla="*/ 3 h 23"/>
                <a:gd name="T50" fmla="*/ 5 w 20"/>
                <a:gd name="T51" fmla="*/ 2 h 23"/>
                <a:gd name="T52" fmla="*/ 10 w 20"/>
                <a:gd name="T53" fmla="*/ 0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23">
                  <a:moveTo>
                    <a:pt x="10" y="0"/>
                  </a:moveTo>
                  <a:lnTo>
                    <a:pt x="14" y="2"/>
                  </a:lnTo>
                  <a:lnTo>
                    <a:pt x="17" y="3"/>
                  </a:lnTo>
                  <a:lnTo>
                    <a:pt x="18" y="4"/>
                  </a:lnTo>
                  <a:lnTo>
                    <a:pt x="20" y="9"/>
                  </a:lnTo>
                  <a:lnTo>
                    <a:pt x="15" y="9"/>
                  </a:lnTo>
                  <a:lnTo>
                    <a:pt x="14" y="6"/>
                  </a:lnTo>
                  <a:lnTo>
                    <a:pt x="13" y="4"/>
                  </a:lnTo>
                  <a:lnTo>
                    <a:pt x="7" y="4"/>
                  </a:lnTo>
                  <a:lnTo>
                    <a:pt x="4" y="7"/>
                  </a:lnTo>
                  <a:lnTo>
                    <a:pt x="4" y="16"/>
                  </a:lnTo>
                  <a:lnTo>
                    <a:pt x="5" y="17"/>
                  </a:lnTo>
                  <a:lnTo>
                    <a:pt x="7" y="20"/>
                  </a:lnTo>
                  <a:lnTo>
                    <a:pt x="13" y="20"/>
                  </a:lnTo>
                  <a:lnTo>
                    <a:pt x="15" y="14"/>
                  </a:lnTo>
                  <a:lnTo>
                    <a:pt x="20" y="14"/>
                  </a:lnTo>
                  <a:lnTo>
                    <a:pt x="18" y="19"/>
                  </a:lnTo>
                  <a:lnTo>
                    <a:pt x="17" y="22"/>
                  </a:lnTo>
                  <a:lnTo>
                    <a:pt x="14" y="23"/>
                  </a:lnTo>
                  <a:lnTo>
                    <a:pt x="7" y="23"/>
                  </a:lnTo>
                  <a:lnTo>
                    <a:pt x="4" y="22"/>
                  </a:lnTo>
                  <a:lnTo>
                    <a:pt x="1" y="19"/>
                  </a:lnTo>
                  <a:lnTo>
                    <a:pt x="0" y="16"/>
                  </a:lnTo>
                  <a:lnTo>
                    <a:pt x="0" y="9"/>
                  </a:lnTo>
                  <a:lnTo>
                    <a:pt x="3" y="3"/>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73" name="Freeform 87"/>
            <p:cNvSpPr>
              <a:spLocks/>
            </p:cNvSpPr>
            <p:nvPr/>
          </p:nvSpPr>
          <p:spPr bwMode="auto">
            <a:xfrm>
              <a:off x="2559" y="3807"/>
              <a:ext cx="11" cy="23"/>
            </a:xfrm>
            <a:custGeom>
              <a:avLst/>
              <a:gdLst>
                <a:gd name="T0" fmla="*/ 11 w 11"/>
                <a:gd name="T1" fmla="*/ 0 h 23"/>
                <a:gd name="T2" fmla="*/ 11 w 11"/>
                <a:gd name="T3" fmla="*/ 4 h 23"/>
                <a:gd name="T4" fmla="*/ 7 w 11"/>
                <a:gd name="T5" fmla="*/ 6 h 23"/>
                <a:gd name="T6" fmla="*/ 4 w 11"/>
                <a:gd name="T7" fmla="*/ 7 h 23"/>
                <a:gd name="T8" fmla="*/ 3 w 11"/>
                <a:gd name="T9" fmla="*/ 10 h 23"/>
                <a:gd name="T10" fmla="*/ 3 w 11"/>
                <a:gd name="T11" fmla="*/ 23 h 23"/>
                <a:gd name="T12" fmla="*/ 0 w 11"/>
                <a:gd name="T13" fmla="*/ 23 h 23"/>
                <a:gd name="T14" fmla="*/ 0 w 11"/>
                <a:gd name="T15" fmla="*/ 2 h 23"/>
                <a:gd name="T16" fmla="*/ 3 w 11"/>
                <a:gd name="T17" fmla="*/ 2 h 23"/>
                <a:gd name="T18" fmla="*/ 3 w 11"/>
                <a:gd name="T19" fmla="*/ 6 h 23"/>
                <a:gd name="T20" fmla="*/ 4 w 11"/>
                <a:gd name="T21" fmla="*/ 3 h 23"/>
                <a:gd name="T22" fmla="*/ 7 w 11"/>
                <a:gd name="T23" fmla="*/ 2 h 23"/>
                <a:gd name="T24" fmla="*/ 11 w 11"/>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23">
                  <a:moveTo>
                    <a:pt x="11" y="0"/>
                  </a:moveTo>
                  <a:lnTo>
                    <a:pt x="11" y="4"/>
                  </a:lnTo>
                  <a:lnTo>
                    <a:pt x="7" y="6"/>
                  </a:lnTo>
                  <a:lnTo>
                    <a:pt x="4" y="7"/>
                  </a:lnTo>
                  <a:lnTo>
                    <a:pt x="3" y="10"/>
                  </a:lnTo>
                  <a:lnTo>
                    <a:pt x="3" y="23"/>
                  </a:lnTo>
                  <a:lnTo>
                    <a:pt x="0" y="23"/>
                  </a:lnTo>
                  <a:lnTo>
                    <a:pt x="0" y="2"/>
                  </a:lnTo>
                  <a:lnTo>
                    <a:pt x="3" y="2"/>
                  </a:lnTo>
                  <a:lnTo>
                    <a:pt x="3" y="6"/>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474" name="Freeform 88"/>
            <p:cNvSpPr>
              <a:spLocks noEditPoints="1"/>
            </p:cNvSpPr>
            <p:nvPr/>
          </p:nvSpPr>
          <p:spPr bwMode="auto">
            <a:xfrm>
              <a:off x="2572" y="3807"/>
              <a:ext cx="20" cy="23"/>
            </a:xfrm>
            <a:custGeom>
              <a:avLst/>
              <a:gdLst>
                <a:gd name="T0" fmla="*/ 7 w 20"/>
                <a:gd name="T1" fmla="*/ 4 h 23"/>
                <a:gd name="T2" fmla="*/ 5 w 20"/>
                <a:gd name="T3" fmla="*/ 6 h 23"/>
                <a:gd name="T4" fmla="*/ 3 w 20"/>
                <a:gd name="T5" fmla="*/ 12 h 23"/>
                <a:gd name="T6" fmla="*/ 4 w 20"/>
                <a:gd name="T7" fmla="*/ 16 h 23"/>
                <a:gd name="T8" fmla="*/ 5 w 20"/>
                <a:gd name="T9" fmla="*/ 19 h 23"/>
                <a:gd name="T10" fmla="*/ 7 w 20"/>
                <a:gd name="T11" fmla="*/ 20 h 23"/>
                <a:gd name="T12" fmla="*/ 13 w 20"/>
                <a:gd name="T13" fmla="*/ 20 h 23"/>
                <a:gd name="T14" fmla="*/ 14 w 20"/>
                <a:gd name="T15" fmla="*/ 19 h 23"/>
                <a:gd name="T16" fmla="*/ 15 w 20"/>
                <a:gd name="T17" fmla="*/ 16 h 23"/>
                <a:gd name="T18" fmla="*/ 17 w 20"/>
                <a:gd name="T19" fmla="*/ 12 h 23"/>
                <a:gd name="T20" fmla="*/ 14 w 20"/>
                <a:gd name="T21" fmla="*/ 6 h 23"/>
                <a:gd name="T22" fmla="*/ 13 w 20"/>
                <a:gd name="T23" fmla="*/ 4 h 23"/>
                <a:gd name="T24" fmla="*/ 7 w 20"/>
                <a:gd name="T25" fmla="*/ 4 h 23"/>
                <a:gd name="T26" fmla="*/ 10 w 20"/>
                <a:gd name="T27" fmla="*/ 0 h 23"/>
                <a:gd name="T28" fmla="*/ 14 w 20"/>
                <a:gd name="T29" fmla="*/ 2 h 23"/>
                <a:gd name="T30" fmla="*/ 17 w 20"/>
                <a:gd name="T31" fmla="*/ 3 h 23"/>
                <a:gd name="T32" fmla="*/ 20 w 20"/>
                <a:gd name="T33" fmla="*/ 9 h 23"/>
                <a:gd name="T34" fmla="*/ 20 w 20"/>
                <a:gd name="T35" fmla="*/ 16 h 23"/>
                <a:gd name="T36" fmla="*/ 17 w 20"/>
                <a:gd name="T37" fmla="*/ 22 h 23"/>
                <a:gd name="T38" fmla="*/ 14 w 20"/>
                <a:gd name="T39" fmla="*/ 23 h 23"/>
                <a:gd name="T40" fmla="*/ 5 w 20"/>
                <a:gd name="T41" fmla="*/ 23 h 23"/>
                <a:gd name="T42" fmla="*/ 3 w 20"/>
                <a:gd name="T43" fmla="*/ 22 h 23"/>
                <a:gd name="T44" fmla="*/ 0 w 20"/>
                <a:gd name="T45" fmla="*/ 16 h 23"/>
                <a:gd name="T46" fmla="*/ 0 w 20"/>
                <a:gd name="T47" fmla="*/ 7 h 23"/>
                <a:gd name="T48" fmla="*/ 5 w 20"/>
                <a:gd name="T49" fmla="*/ 2 h 23"/>
                <a:gd name="T50" fmla="*/ 10 w 20"/>
                <a:gd name="T51" fmla="*/ 0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23">
                  <a:moveTo>
                    <a:pt x="7" y="4"/>
                  </a:moveTo>
                  <a:lnTo>
                    <a:pt x="5" y="6"/>
                  </a:lnTo>
                  <a:lnTo>
                    <a:pt x="3" y="12"/>
                  </a:lnTo>
                  <a:lnTo>
                    <a:pt x="4" y="16"/>
                  </a:lnTo>
                  <a:lnTo>
                    <a:pt x="5" y="19"/>
                  </a:lnTo>
                  <a:lnTo>
                    <a:pt x="7" y="20"/>
                  </a:lnTo>
                  <a:lnTo>
                    <a:pt x="13" y="20"/>
                  </a:lnTo>
                  <a:lnTo>
                    <a:pt x="14" y="19"/>
                  </a:lnTo>
                  <a:lnTo>
                    <a:pt x="15" y="16"/>
                  </a:lnTo>
                  <a:lnTo>
                    <a:pt x="17" y="12"/>
                  </a:lnTo>
                  <a:lnTo>
                    <a:pt x="14" y="6"/>
                  </a:lnTo>
                  <a:lnTo>
                    <a:pt x="13" y="4"/>
                  </a:lnTo>
                  <a:lnTo>
                    <a:pt x="7" y="4"/>
                  </a:lnTo>
                  <a:close/>
                  <a:moveTo>
                    <a:pt x="10" y="0"/>
                  </a:moveTo>
                  <a:lnTo>
                    <a:pt x="14" y="2"/>
                  </a:lnTo>
                  <a:lnTo>
                    <a:pt x="17" y="3"/>
                  </a:lnTo>
                  <a:lnTo>
                    <a:pt x="20" y="9"/>
                  </a:lnTo>
                  <a:lnTo>
                    <a:pt x="20" y="16"/>
                  </a:lnTo>
                  <a:lnTo>
                    <a:pt x="17" y="22"/>
                  </a:lnTo>
                  <a:lnTo>
                    <a:pt x="14" y="23"/>
                  </a:lnTo>
                  <a:lnTo>
                    <a:pt x="5" y="23"/>
                  </a:lnTo>
                  <a:lnTo>
                    <a:pt x="3" y="22"/>
                  </a:lnTo>
                  <a:lnTo>
                    <a:pt x="0" y="16"/>
                  </a:lnTo>
                  <a:lnTo>
                    <a:pt x="0" y="7"/>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75" name="Freeform 89"/>
            <p:cNvSpPr>
              <a:spLocks/>
            </p:cNvSpPr>
            <p:nvPr/>
          </p:nvSpPr>
          <p:spPr bwMode="auto">
            <a:xfrm>
              <a:off x="2596" y="3807"/>
              <a:ext cx="31" cy="23"/>
            </a:xfrm>
            <a:custGeom>
              <a:avLst/>
              <a:gdLst>
                <a:gd name="T0" fmla="*/ 11 w 31"/>
                <a:gd name="T1" fmla="*/ 0 h 23"/>
                <a:gd name="T2" fmla="*/ 13 w 31"/>
                <a:gd name="T3" fmla="*/ 2 h 23"/>
                <a:gd name="T4" fmla="*/ 16 w 31"/>
                <a:gd name="T5" fmla="*/ 3 h 23"/>
                <a:gd name="T6" fmla="*/ 17 w 31"/>
                <a:gd name="T7" fmla="*/ 4 h 23"/>
                <a:gd name="T8" fmla="*/ 18 w 31"/>
                <a:gd name="T9" fmla="*/ 3 h 23"/>
                <a:gd name="T10" fmla="*/ 24 w 31"/>
                <a:gd name="T11" fmla="*/ 0 h 23"/>
                <a:gd name="T12" fmla="*/ 27 w 31"/>
                <a:gd name="T13" fmla="*/ 2 h 23"/>
                <a:gd name="T14" fmla="*/ 28 w 31"/>
                <a:gd name="T15" fmla="*/ 2 h 23"/>
                <a:gd name="T16" fmla="*/ 31 w 31"/>
                <a:gd name="T17" fmla="*/ 7 h 23"/>
                <a:gd name="T18" fmla="*/ 31 w 31"/>
                <a:gd name="T19" fmla="*/ 23 h 23"/>
                <a:gd name="T20" fmla="*/ 27 w 31"/>
                <a:gd name="T21" fmla="*/ 23 h 23"/>
                <a:gd name="T22" fmla="*/ 27 w 31"/>
                <a:gd name="T23" fmla="*/ 6 h 23"/>
                <a:gd name="T24" fmla="*/ 26 w 31"/>
                <a:gd name="T25" fmla="*/ 4 h 23"/>
                <a:gd name="T26" fmla="*/ 20 w 31"/>
                <a:gd name="T27" fmla="*/ 4 h 23"/>
                <a:gd name="T28" fmla="*/ 17 w 31"/>
                <a:gd name="T29" fmla="*/ 10 h 23"/>
                <a:gd name="T30" fmla="*/ 17 w 31"/>
                <a:gd name="T31" fmla="*/ 23 h 23"/>
                <a:gd name="T32" fmla="*/ 14 w 31"/>
                <a:gd name="T33" fmla="*/ 23 h 23"/>
                <a:gd name="T34" fmla="*/ 14 w 31"/>
                <a:gd name="T35" fmla="*/ 7 h 23"/>
                <a:gd name="T36" fmla="*/ 11 w 31"/>
                <a:gd name="T37" fmla="*/ 4 h 23"/>
                <a:gd name="T38" fmla="*/ 7 w 31"/>
                <a:gd name="T39" fmla="*/ 4 h 23"/>
                <a:gd name="T40" fmla="*/ 6 w 31"/>
                <a:gd name="T41" fmla="*/ 6 h 23"/>
                <a:gd name="T42" fmla="*/ 4 w 31"/>
                <a:gd name="T43" fmla="*/ 9 h 23"/>
                <a:gd name="T44" fmla="*/ 4 w 31"/>
                <a:gd name="T45" fmla="*/ 23 h 23"/>
                <a:gd name="T46" fmla="*/ 0 w 31"/>
                <a:gd name="T47" fmla="*/ 23 h 23"/>
                <a:gd name="T48" fmla="*/ 0 w 31"/>
                <a:gd name="T49" fmla="*/ 2 h 23"/>
                <a:gd name="T50" fmla="*/ 4 w 31"/>
                <a:gd name="T51" fmla="*/ 2 h 23"/>
                <a:gd name="T52" fmla="*/ 4 w 31"/>
                <a:gd name="T53" fmla="*/ 4 h 23"/>
                <a:gd name="T54" fmla="*/ 6 w 31"/>
                <a:gd name="T55" fmla="*/ 3 h 23"/>
                <a:gd name="T56" fmla="*/ 11 w 31"/>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1" h="23">
                  <a:moveTo>
                    <a:pt x="11" y="0"/>
                  </a:moveTo>
                  <a:lnTo>
                    <a:pt x="13" y="2"/>
                  </a:lnTo>
                  <a:lnTo>
                    <a:pt x="16" y="3"/>
                  </a:lnTo>
                  <a:lnTo>
                    <a:pt x="17" y="4"/>
                  </a:lnTo>
                  <a:lnTo>
                    <a:pt x="18" y="3"/>
                  </a:lnTo>
                  <a:lnTo>
                    <a:pt x="24" y="0"/>
                  </a:lnTo>
                  <a:lnTo>
                    <a:pt x="27" y="2"/>
                  </a:lnTo>
                  <a:lnTo>
                    <a:pt x="28" y="2"/>
                  </a:lnTo>
                  <a:lnTo>
                    <a:pt x="31" y="7"/>
                  </a:lnTo>
                  <a:lnTo>
                    <a:pt x="31" y="23"/>
                  </a:lnTo>
                  <a:lnTo>
                    <a:pt x="27" y="23"/>
                  </a:lnTo>
                  <a:lnTo>
                    <a:pt x="27" y="6"/>
                  </a:lnTo>
                  <a:lnTo>
                    <a:pt x="26" y="4"/>
                  </a:lnTo>
                  <a:lnTo>
                    <a:pt x="20" y="4"/>
                  </a:lnTo>
                  <a:lnTo>
                    <a:pt x="17" y="10"/>
                  </a:lnTo>
                  <a:lnTo>
                    <a:pt x="17" y="23"/>
                  </a:lnTo>
                  <a:lnTo>
                    <a:pt x="14" y="23"/>
                  </a:lnTo>
                  <a:lnTo>
                    <a:pt x="14" y="7"/>
                  </a:lnTo>
                  <a:lnTo>
                    <a:pt x="11" y="4"/>
                  </a:lnTo>
                  <a:lnTo>
                    <a:pt x="7" y="4"/>
                  </a:lnTo>
                  <a:lnTo>
                    <a:pt x="6" y="6"/>
                  </a:lnTo>
                  <a:lnTo>
                    <a:pt x="4" y="9"/>
                  </a:lnTo>
                  <a:lnTo>
                    <a:pt x="4" y="23"/>
                  </a:lnTo>
                  <a:lnTo>
                    <a:pt x="0" y="23"/>
                  </a:lnTo>
                  <a:lnTo>
                    <a:pt x="0" y="2"/>
                  </a:lnTo>
                  <a:lnTo>
                    <a:pt x="4" y="2"/>
                  </a:lnTo>
                  <a:lnTo>
                    <a:pt x="4" y="4"/>
                  </a:lnTo>
                  <a:lnTo>
                    <a:pt x="6"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476" name="Freeform 90"/>
            <p:cNvSpPr>
              <a:spLocks noEditPoints="1"/>
            </p:cNvSpPr>
            <p:nvPr/>
          </p:nvSpPr>
          <p:spPr bwMode="auto">
            <a:xfrm>
              <a:off x="2632" y="3807"/>
              <a:ext cx="19" cy="23"/>
            </a:xfrm>
            <a:custGeom>
              <a:avLst/>
              <a:gdLst>
                <a:gd name="T0" fmla="*/ 7 w 19"/>
                <a:gd name="T1" fmla="*/ 4 h 23"/>
                <a:gd name="T2" fmla="*/ 2 w 19"/>
                <a:gd name="T3" fmla="*/ 9 h 23"/>
                <a:gd name="T4" fmla="*/ 2 w 19"/>
                <a:gd name="T5" fmla="*/ 12 h 23"/>
                <a:gd name="T6" fmla="*/ 4 w 19"/>
                <a:gd name="T7" fmla="*/ 16 h 23"/>
                <a:gd name="T8" fmla="*/ 5 w 19"/>
                <a:gd name="T9" fmla="*/ 19 h 23"/>
                <a:gd name="T10" fmla="*/ 7 w 19"/>
                <a:gd name="T11" fmla="*/ 20 h 23"/>
                <a:gd name="T12" fmla="*/ 12 w 19"/>
                <a:gd name="T13" fmla="*/ 20 h 23"/>
                <a:gd name="T14" fmla="*/ 14 w 19"/>
                <a:gd name="T15" fmla="*/ 19 h 23"/>
                <a:gd name="T16" fmla="*/ 15 w 19"/>
                <a:gd name="T17" fmla="*/ 16 h 23"/>
                <a:gd name="T18" fmla="*/ 17 w 19"/>
                <a:gd name="T19" fmla="*/ 12 h 23"/>
                <a:gd name="T20" fmla="*/ 14 w 19"/>
                <a:gd name="T21" fmla="*/ 6 h 23"/>
                <a:gd name="T22" fmla="*/ 12 w 19"/>
                <a:gd name="T23" fmla="*/ 4 h 23"/>
                <a:gd name="T24" fmla="*/ 7 w 19"/>
                <a:gd name="T25" fmla="*/ 4 h 23"/>
                <a:gd name="T26" fmla="*/ 9 w 19"/>
                <a:gd name="T27" fmla="*/ 0 h 23"/>
                <a:gd name="T28" fmla="*/ 14 w 19"/>
                <a:gd name="T29" fmla="*/ 2 h 23"/>
                <a:gd name="T30" fmla="*/ 17 w 19"/>
                <a:gd name="T31" fmla="*/ 3 h 23"/>
                <a:gd name="T32" fmla="*/ 19 w 19"/>
                <a:gd name="T33" fmla="*/ 9 h 23"/>
                <a:gd name="T34" fmla="*/ 19 w 19"/>
                <a:gd name="T35" fmla="*/ 16 h 23"/>
                <a:gd name="T36" fmla="*/ 17 w 19"/>
                <a:gd name="T37" fmla="*/ 22 h 23"/>
                <a:gd name="T38" fmla="*/ 14 w 19"/>
                <a:gd name="T39" fmla="*/ 23 h 23"/>
                <a:gd name="T40" fmla="*/ 5 w 19"/>
                <a:gd name="T41" fmla="*/ 23 h 23"/>
                <a:gd name="T42" fmla="*/ 2 w 19"/>
                <a:gd name="T43" fmla="*/ 22 h 23"/>
                <a:gd name="T44" fmla="*/ 0 w 19"/>
                <a:gd name="T45" fmla="*/ 16 h 23"/>
                <a:gd name="T46" fmla="*/ 0 w 19"/>
                <a:gd name="T47" fmla="*/ 9 h 23"/>
                <a:gd name="T48" fmla="*/ 2 w 19"/>
                <a:gd name="T49" fmla="*/ 3 h 23"/>
                <a:gd name="T50" fmla="*/ 5 w 19"/>
                <a:gd name="T51" fmla="*/ 2 h 23"/>
                <a:gd name="T52" fmla="*/ 9 w 19"/>
                <a:gd name="T53" fmla="*/ 0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 h="23">
                  <a:moveTo>
                    <a:pt x="7" y="4"/>
                  </a:moveTo>
                  <a:lnTo>
                    <a:pt x="2" y="9"/>
                  </a:lnTo>
                  <a:lnTo>
                    <a:pt x="2" y="12"/>
                  </a:lnTo>
                  <a:lnTo>
                    <a:pt x="4" y="16"/>
                  </a:lnTo>
                  <a:lnTo>
                    <a:pt x="5" y="19"/>
                  </a:lnTo>
                  <a:lnTo>
                    <a:pt x="7" y="20"/>
                  </a:lnTo>
                  <a:lnTo>
                    <a:pt x="12" y="20"/>
                  </a:lnTo>
                  <a:lnTo>
                    <a:pt x="14" y="19"/>
                  </a:lnTo>
                  <a:lnTo>
                    <a:pt x="15" y="16"/>
                  </a:lnTo>
                  <a:lnTo>
                    <a:pt x="17" y="12"/>
                  </a:lnTo>
                  <a:lnTo>
                    <a:pt x="14" y="6"/>
                  </a:lnTo>
                  <a:lnTo>
                    <a:pt x="12" y="4"/>
                  </a:lnTo>
                  <a:lnTo>
                    <a:pt x="7" y="4"/>
                  </a:lnTo>
                  <a:close/>
                  <a:moveTo>
                    <a:pt x="9" y="0"/>
                  </a:moveTo>
                  <a:lnTo>
                    <a:pt x="14" y="2"/>
                  </a:lnTo>
                  <a:lnTo>
                    <a:pt x="17" y="3"/>
                  </a:lnTo>
                  <a:lnTo>
                    <a:pt x="19" y="9"/>
                  </a:lnTo>
                  <a:lnTo>
                    <a:pt x="19" y="16"/>
                  </a:lnTo>
                  <a:lnTo>
                    <a:pt x="17" y="22"/>
                  </a:lnTo>
                  <a:lnTo>
                    <a:pt x="14" y="23"/>
                  </a:lnTo>
                  <a:lnTo>
                    <a:pt x="5" y="23"/>
                  </a:lnTo>
                  <a:lnTo>
                    <a:pt x="2" y="22"/>
                  </a:lnTo>
                  <a:lnTo>
                    <a:pt x="0" y="16"/>
                  </a:lnTo>
                  <a:lnTo>
                    <a:pt x="0" y="9"/>
                  </a:lnTo>
                  <a:lnTo>
                    <a:pt x="2" y="3"/>
                  </a:lnTo>
                  <a:lnTo>
                    <a:pt x="5"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477" name="Rectangle 91"/>
            <p:cNvSpPr>
              <a:spLocks noChangeArrowheads="1"/>
            </p:cNvSpPr>
            <p:nvPr/>
          </p:nvSpPr>
          <p:spPr bwMode="auto">
            <a:xfrm>
              <a:off x="2656" y="3800"/>
              <a:ext cx="4"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478" name="Freeform 92"/>
            <p:cNvSpPr>
              <a:spLocks noEditPoints="1"/>
            </p:cNvSpPr>
            <p:nvPr/>
          </p:nvSpPr>
          <p:spPr bwMode="auto">
            <a:xfrm>
              <a:off x="2664" y="3807"/>
              <a:ext cx="20" cy="23"/>
            </a:xfrm>
            <a:custGeom>
              <a:avLst/>
              <a:gdLst>
                <a:gd name="T0" fmla="*/ 7 w 20"/>
                <a:gd name="T1" fmla="*/ 4 h 23"/>
                <a:gd name="T2" fmla="*/ 5 w 20"/>
                <a:gd name="T3" fmla="*/ 7 h 23"/>
                <a:gd name="T4" fmla="*/ 3 w 20"/>
                <a:gd name="T5" fmla="*/ 10 h 23"/>
                <a:gd name="T6" fmla="*/ 16 w 20"/>
                <a:gd name="T7" fmla="*/ 10 h 23"/>
                <a:gd name="T8" fmla="*/ 16 w 20"/>
                <a:gd name="T9" fmla="*/ 7 h 23"/>
                <a:gd name="T10" fmla="*/ 13 w 20"/>
                <a:gd name="T11" fmla="*/ 4 h 23"/>
                <a:gd name="T12" fmla="*/ 7 w 20"/>
                <a:gd name="T13" fmla="*/ 4 h 23"/>
                <a:gd name="T14" fmla="*/ 10 w 20"/>
                <a:gd name="T15" fmla="*/ 0 h 23"/>
                <a:gd name="T16" fmla="*/ 16 w 20"/>
                <a:gd name="T17" fmla="*/ 3 h 23"/>
                <a:gd name="T18" fmla="*/ 17 w 20"/>
                <a:gd name="T19" fmla="*/ 4 h 23"/>
                <a:gd name="T20" fmla="*/ 20 w 20"/>
                <a:gd name="T21" fmla="*/ 10 h 23"/>
                <a:gd name="T22" fmla="*/ 20 w 20"/>
                <a:gd name="T23" fmla="*/ 13 h 23"/>
                <a:gd name="T24" fmla="*/ 3 w 20"/>
                <a:gd name="T25" fmla="*/ 13 h 23"/>
                <a:gd name="T26" fmla="*/ 5 w 20"/>
                <a:gd name="T27" fmla="*/ 16 h 23"/>
                <a:gd name="T28" fmla="*/ 5 w 20"/>
                <a:gd name="T29" fmla="*/ 19 h 23"/>
                <a:gd name="T30" fmla="*/ 7 w 20"/>
                <a:gd name="T31" fmla="*/ 20 h 23"/>
                <a:gd name="T32" fmla="*/ 13 w 20"/>
                <a:gd name="T33" fmla="*/ 20 h 23"/>
                <a:gd name="T34" fmla="*/ 15 w 20"/>
                <a:gd name="T35" fmla="*/ 19 h 23"/>
                <a:gd name="T36" fmla="*/ 16 w 20"/>
                <a:gd name="T37" fmla="*/ 16 h 23"/>
                <a:gd name="T38" fmla="*/ 20 w 20"/>
                <a:gd name="T39" fmla="*/ 16 h 23"/>
                <a:gd name="T40" fmla="*/ 19 w 20"/>
                <a:gd name="T41" fmla="*/ 19 h 23"/>
                <a:gd name="T42" fmla="*/ 16 w 20"/>
                <a:gd name="T43" fmla="*/ 22 h 23"/>
                <a:gd name="T44" fmla="*/ 13 w 20"/>
                <a:gd name="T45" fmla="*/ 23 h 23"/>
                <a:gd name="T46" fmla="*/ 6 w 20"/>
                <a:gd name="T47" fmla="*/ 23 h 23"/>
                <a:gd name="T48" fmla="*/ 3 w 20"/>
                <a:gd name="T49" fmla="*/ 22 h 23"/>
                <a:gd name="T50" fmla="*/ 0 w 20"/>
                <a:gd name="T51" fmla="*/ 16 h 23"/>
                <a:gd name="T52" fmla="*/ 0 w 20"/>
                <a:gd name="T53" fmla="*/ 7 h 23"/>
                <a:gd name="T54" fmla="*/ 6 w 20"/>
                <a:gd name="T55" fmla="*/ 2 h 23"/>
                <a:gd name="T56" fmla="*/ 10 w 20"/>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3">
                  <a:moveTo>
                    <a:pt x="7" y="4"/>
                  </a:moveTo>
                  <a:lnTo>
                    <a:pt x="5" y="7"/>
                  </a:lnTo>
                  <a:lnTo>
                    <a:pt x="3" y="10"/>
                  </a:lnTo>
                  <a:lnTo>
                    <a:pt x="16" y="10"/>
                  </a:lnTo>
                  <a:lnTo>
                    <a:pt x="16" y="7"/>
                  </a:lnTo>
                  <a:lnTo>
                    <a:pt x="13" y="4"/>
                  </a:lnTo>
                  <a:lnTo>
                    <a:pt x="7" y="4"/>
                  </a:lnTo>
                  <a:close/>
                  <a:moveTo>
                    <a:pt x="10" y="0"/>
                  </a:moveTo>
                  <a:lnTo>
                    <a:pt x="16" y="3"/>
                  </a:lnTo>
                  <a:lnTo>
                    <a:pt x="17" y="4"/>
                  </a:lnTo>
                  <a:lnTo>
                    <a:pt x="20" y="10"/>
                  </a:lnTo>
                  <a:lnTo>
                    <a:pt x="20" y="13"/>
                  </a:lnTo>
                  <a:lnTo>
                    <a:pt x="3" y="13"/>
                  </a:lnTo>
                  <a:lnTo>
                    <a:pt x="5" y="16"/>
                  </a:lnTo>
                  <a:lnTo>
                    <a:pt x="5" y="19"/>
                  </a:lnTo>
                  <a:lnTo>
                    <a:pt x="7" y="20"/>
                  </a:lnTo>
                  <a:lnTo>
                    <a:pt x="13" y="20"/>
                  </a:lnTo>
                  <a:lnTo>
                    <a:pt x="15" y="19"/>
                  </a:lnTo>
                  <a:lnTo>
                    <a:pt x="16" y="16"/>
                  </a:lnTo>
                  <a:lnTo>
                    <a:pt x="20" y="16"/>
                  </a:lnTo>
                  <a:lnTo>
                    <a:pt x="19" y="19"/>
                  </a:lnTo>
                  <a:lnTo>
                    <a:pt x="16" y="22"/>
                  </a:lnTo>
                  <a:lnTo>
                    <a:pt x="13" y="23"/>
                  </a:lnTo>
                  <a:lnTo>
                    <a:pt x="6" y="23"/>
                  </a:lnTo>
                  <a:lnTo>
                    <a:pt x="3" y="22"/>
                  </a:lnTo>
                  <a:lnTo>
                    <a:pt x="0" y="16"/>
                  </a:lnTo>
                  <a:lnTo>
                    <a:pt x="0" y="7"/>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79" name="Freeform 93"/>
            <p:cNvSpPr>
              <a:spLocks/>
            </p:cNvSpPr>
            <p:nvPr/>
          </p:nvSpPr>
          <p:spPr bwMode="auto">
            <a:xfrm>
              <a:off x="2687" y="3807"/>
              <a:ext cx="19" cy="23"/>
            </a:xfrm>
            <a:custGeom>
              <a:avLst/>
              <a:gdLst>
                <a:gd name="T0" fmla="*/ 10 w 19"/>
                <a:gd name="T1" fmla="*/ 0 h 23"/>
                <a:gd name="T2" fmla="*/ 19 w 19"/>
                <a:gd name="T3" fmla="*/ 4 h 23"/>
                <a:gd name="T4" fmla="*/ 19 w 19"/>
                <a:gd name="T5" fmla="*/ 9 h 23"/>
                <a:gd name="T6" fmla="*/ 16 w 19"/>
                <a:gd name="T7" fmla="*/ 9 h 23"/>
                <a:gd name="T8" fmla="*/ 14 w 19"/>
                <a:gd name="T9" fmla="*/ 6 h 23"/>
                <a:gd name="T10" fmla="*/ 13 w 19"/>
                <a:gd name="T11" fmla="*/ 4 h 23"/>
                <a:gd name="T12" fmla="*/ 7 w 19"/>
                <a:gd name="T13" fmla="*/ 4 h 23"/>
                <a:gd name="T14" fmla="*/ 4 w 19"/>
                <a:gd name="T15" fmla="*/ 7 h 23"/>
                <a:gd name="T16" fmla="*/ 3 w 19"/>
                <a:gd name="T17" fmla="*/ 10 h 23"/>
                <a:gd name="T18" fmla="*/ 3 w 19"/>
                <a:gd name="T19" fmla="*/ 13 h 23"/>
                <a:gd name="T20" fmla="*/ 4 w 19"/>
                <a:gd name="T21" fmla="*/ 16 h 23"/>
                <a:gd name="T22" fmla="*/ 4 w 19"/>
                <a:gd name="T23" fmla="*/ 17 h 23"/>
                <a:gd name="T24" fmla="*/ 7 w 19"/>
                <a:gd name="T25" fmla="*/ 20 h 23"/>
                <a:gd name="T26" fmla="*/ 13 w 19"/>
                <a:gd name="T27" fmla="*/ 20 h 23"/>
                <a:gd name="T28" fmla="*/ 16 w 19"/>
                <a:gd name="T29" fmla="*/ 14 h 23"/>
                <a:gd name="T30" fmla="*/ 19 w 19"/>
                <a:gd name="T31" fmla="*/ 14 h 23"/>
                <a:gd name="T32" fmla="*/ 19 w 19"/>
                <a:gd name="T33" fmla="*/ 19 h 23"/>
                <a:gd name="T34" fmla="*/ 16 w 19"/>
                <a:gd name="T35" fmla="*/ 22 h 23"/>
                <a:gd name="T36" fmla="*/ 13 w 19"/>
                <a:gd name="T37" fmla="*/ 23 h 23"/>
                <a:gd name="T38" fmla="*/ 6 w 19"/>
                <a:gd name="T39" fmla="*/ 23 h 23"/>
                <a:gd name="T40" fmla="*/ 3 w 19"/>
                <a:gd name="T41" fmla="*/ 22 h 23"/>
                <a:gd name="T42" fmla="*/ 0 w 19"/>
                <a:gd name="T43" fmla="*/ 16 h 23"/>
                <a:gd name="T44" fmla="*/ 0 w 19"/>
                <a:gd name="T45" fmla="*/ 9 h 23"/>
                <a:gd name="T46" fmla="*/ 3 w 19"/>
                <a:gd name="T47" fmla="*/ 3 h 23"/>
                <a:gd name="T48" fmla="*/ 6 w 19"/>
                <a:gd name="T49" fmla="*/ 2 h 23"/>
                <a:gd name="T50" fmla="*/ 10 w 19"/>
                <a:gd name="T51" fmla="*/ 0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23">
                  <a:moveTo>
                    <a:pt x="10" y="0"/>
                  </a:moveTo>
                  <a:lnTo>
                    <a:pt x="19" y="4"/>
                  </a:lnTo>
                  <a:lnTo>
                    <a:pt x="19" y="9"/>
                  </a:lnTo>
                  <a:lnTo>
                    <a:pt x="16" y="9"/>
                  </a:lnTo>
                  <a:lnTo>
                    <a:pt x="14" y="6"/>
                  </a:lnTo>
                  <a:lnTo>
                    <a:pt x="13" y="4"/>
                  </a:lnTo>
                  <a:lnTo>
                    <a:pt x="7" y="4"/>
                  </a:lnTo>
                  <a:lnTo>
                    <a:pt x="4" y="7"/>
                  </a:lnTo>
                  <a:lnTo>
                    <a:pt x="3" y="10"/>
                  </a:lnTo>
                  <a:lnTo>
                    <a:pt x="3" y="13"/>
                  </a:lnTo>
                  <a:lnTo>
                    <a:pt x="4" y="16"/>
                  </a:lnTo>
                  <a:lnTo>
                    <a:pt x="4" y="17"/>
                  </a:lnTo>
                  <a:lnTo>
                    <a:pt x="7" y="20"/>
                  </a:lnTo>
                  <a:lnTo>
                    <a:pt x="13" y="20"/>
                  </a:lnTo>
                  <a:lnTo>
                    <a:pt x="16" y="14"/>
                  </a:lnTo>
                  <a:lnTo>
                    <a:pt x="19" y="14"/>
                  </a:lnTo>
                  <a:lnTo>
                    <a:pt x="19" y="19"/>
                  </a:lnTo>
                  <a:lnTo>
                    <a:pt x="16" y="22"/>
                  </a:lnTo>
                  <a:lnTo>
                    <a:pt x="13" y="23"/>
                  </a:lnTo>
                  <a:lnTo>
                    <a:pt x="6" y="23"/>
                  </a:lnTo>
                  <a:lnTo>
                    <a:pt x="3" y="22"/>
                  </a:lnTo>
                  <a:lnTo>
                    <a:pt x="0" y="16"/>
                  </a:lnTo>
                  <a:lnTo>
                    <a:pt x="0" y="9"/>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80" name="Freeform 94"/>
            <p:cNvSpPr>
              <a:spLocks/>
            </p:cNvSpPr>
            <p:nvPr/>
          </p:nvSpPr>
          <p:spPr bwMode="auto">
            <a:xfrm>
              <a:off x="2710" y="3809"/>
              <a:ext cx="18" cy="21"/>
            </a:xfrm>
            <a:custGeom>
              <a:avLst/>
              <a:gdLst>
                <a:gd name="T0" fmla="*/ 0 w 18"/>
                <a:gd name="T1" fmla="*/ 0 h 21"/>
                <a:gd name="T2" fmla="*/ 4 w 18"/>
                <a:gd name="T3" fmla="*/ 0 h 21"/>
                <a:gd name="T4" fmla="*/ 4 w 18"/>
                <a:gd name="T5" fmla="*/ 17 h 21"/>
                <a:gd name="T6" fmla="*/ 6 w 18"/>
                <a:gd name="T7" fmla="*/ 18 h 21"/>
                <a:gd name="T8" fmla="*/ 11 w 18"/>
                <a:gd name="T9" fmla="*/ 18 h 21"/>
                <a:gd name="T10" fmla="*/ 13 w 18"/>
                <a:gd name="T11" fmla="*/ 17 h 21"/>
                <a:gd name="T12" fmla="*/ 14 w 18"/>
                <a:gd name="T13" fmla="*/ 14 h 21"/>
                <a:gd name="T14" fmla="*/ 14 w 18"/>
                <a:gd name="T15" fmla="*/ 0 h 21"/>
                <a:gd name="T16" fmla="*/ 18 w 18"/>
                <a:gd name="T17" fmla="*/ 0 h 21"/>
                <a:gd name="T18" fmla="*/ 18 w 18"/>
                <a:gd name="T19" fmla="*/ 21 h 21"/>
                <a:gd name="T20" fmla="*/ 16 w 18"/>
                <a:gd name="T21" fmla="*/ 21 h 21"/>
                <a:gd name="T22" fmla="*/ 16 w 18"/>
                <a:gd name="T23" fmla="*/ 18 h 21"/>
                <a:gd name="T24" fmla="*/ 13 w 18"/>
                <a:gd name="T25" fmla="*/ 20 h 21"/>
                <a:gd name="T26" fmla="*/ 11 w 18"/>
                <a:gd name="T27" fmla="*/ 21 h 21"/>
                <a:gd name="T28" fmla="*/ 4 w 18"/>
                <a:gd name="T29" fmla="*/ 21 h 21"/>
                <a:gd name="T30" fmla="*/ 1 w 18"/>
                <a:gd name="T31" fmla="*/ 20 h 21"/>
                <a:gd name="T32" fmla="*/ 0 w 18"/>
                <a:gd name="T33" fmla="*/ 17 h 21"/>
                <a:gd name="T34" fmla="*/ 0 w 18"/>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1">
                  <a:moveTo>
                    <a:pt x="0" y="0"/>
                  </a:moveTo>
                  <a:lnTo>
                    <a:pt x="4" y="0"/>
                  </a:lnTo>
                  <a:lnTo>
                    <a:pt x="4" y="17"/>
                  </a:lnTo>
                  <a:lnTo>
                    <a:pt x="6" y="18"/>
                  </a:lnTo>
                  <a:lnTo>
                    <a:pt x="11" y="18"/>
                  </a:lnTo>
                  <a:lnTo>
                    <a:pt x="13" y="17"/>
                  </a:lnTo>
                  <a:lnTo>
                    <a:pt x="14" y="14"/>
                  </a:lnTo>
                  <a:lnTo>
                    <a:pt x="14" y="0"/>
                  </a:lnTo>
                  <a:lnTo>
                    <a:pt x="18" y="0"/>
                  </a:lnTo>
                  <a:lnTo>
                    <a:pt x="18" y="21"/>
                  </a:lnTo>
                  <a:lnTo>
                    <a:pt x="16" y="21"/>
                  </a:lnTo>
                  <a:lnTo>
                    <a:pt x="16" y="18"/>
                  </a:lnTo>
                  <a:lnTo>
                    <a:pt x="13" y="20"/>
                  </a:lnTo>
                  <a:lnTo>
                    <a:pt x="11" y="21"/>
                  </a:lnTo>
                  <a:lnTo>
                    <a:pt x="4" y="21"/>
                  </a:lnTo>
                  <a:lnTo>
                    <a:pt x="1" y="20"/>
                  </a:lnTo>
                  <a:lnTo>
                    <a:pt x="0" y="1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481" name="Rectangle 95"/>
            <p:cNvSpPr>
              <a:spLocks noChangeArrowheads="1"/>
            </p:cNvSpPr>
            <p:nvPr/>
          </p:nvSpPr>
          <p:spPr bwMode="auto">
            <a:xfrm>
              <a:off x="2734" y="3800"/>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482" name="Freeform 96"/>
            <p:cNvSpPr>
              <a:spLocks noEditPoints="1"/>
            </p:cNvSpPr>
            <p:nvPr/>
          </p:nvSpPr>
          <p:spPr bwMode="auto">
            <a:xfrm>
              <a:off x="2741" y="3807"/>
              <a:ext cx="20" cy="23"/>
            </a:xfrm>
            <a:custGeom>
              <a:avLst/>
              <a:gdLst>
                <a:gd name="T0" fmla="*/ 7 w 20"/>
                <a:gd name="T1" fmla="*/ 4 h 23"/>
                <a:gd name="T2" fmla="*/ 4 w 20"/>
                <a:gd name="T3" fmla="*/ 7 h 23"/>
                <a:gd name="T4" fmla="*/ 4 w 20"/>
                <a:gd name="T5" fmla="*/ 10 h 23"/>
                <a:gd name="T6" fmla="*/ 17 w 20"/>
                <a:gd name="T7" fmla="*/ 10 h 23"/>
                <a:gd name="T8" fmla="*/ 16 w 20"/>
                <a:gd name="T9" fmla="*/ 7 h 23"/>
                <a:gd name="T10" fmla="*/ 13 w 20"/>
                <a:gd name="T11" fmla="*/ 4 h 23"/>
                <a:gd name="T12" fmla="*/ 7 w 20"/>
                <a:gd name="T13" fmla="*/ 4 h 23"/>
                <a:gd name="T14" fmla="*/ 10 w 20"/>
                <a:gd name="T15" fmla="*/ 0 h 23"/>
                <a:gd name="T16" fmla="*/ 14 w 20"/>
                <a:gd name="T17" fmla="*/ 2 h 23"/>
                <a:gd name="T18" fmla="*/ 17 w 20"/>
                <a:gd name="T19" fmla="*/ 3 h 23"/>
                <a:gd name="T20" fmla="*/ 19 w 20"/>
                <a:gd name="T21" fmla="*/ 4 h 23"/>
                <a:gd name="T22" fmla="*/ 20 w 20"/>
                <a:gd name="T23" fmla="*/ 7 h 23"/>
                <a:gd name="T24" fmla="*/ 20 w 20"/>
                <a:gd name="T25" fmla="*/ 13 h 23"/>
                <a:gd name="T26" fmla="*/ 4 w 20"/>
                <a:gd name="T27" fmla="*/ 13 h 23"/>
                <a:gd name="T28" fmla="*/ 4 w 20"/>
                <a:gd name="T29" fmla="*/ 16 h 23"/>
                <a:gd name="T30" fmla="*/ 6 w 20"/>
                <a:gd name="T31" fmla="*/ 19 h 23"/>
                <a:gd name="T32" fmla="*/ 9 w 20"/>
                <a:gd name="T33" fmla="*/ 20 h 23"/>
                <a:gd name="T34" fmla="*/ 13 w 20"/>
                <a:gd name="T35" fmla="*/ 20 h 23"/>
                <a:gd name="T36" fmla="*/ 16 w 20"/>
                <a:gd name="T37" fmla="*/ 19 h 23"/>
                <a:gd name="T38" fmla="*/ 17 w 20"/>
                <a:gd name="T39" fmla="*/ 16 h 23"/>
                <a:gd name="T40" fmla="*/ 20 w 20"/>
                <a:gd name="T41" fmla="*/ 16 h 23"/>
                <a:gd name="T42" fmla="*/ 17 w 20"/>
                <a:gd name="T43" fmla="*/ 22 h 23"/>
                <a:gd name="T44" fmla="*/ 14 w 20"/>
                <a:gd name="T45" fmla="*/ 23 h 23"/>
                <a:gd name="T46" fmla="*/ 7 w 20"/>
                <a:gd name="T47" fmla="*/ 23 h 23"/>
                <a:gd name="T48" fmla="*/ 4 w 20"/>
                <a:gd name="T49" fmla="*/ 22 h 23"/>
                <a:gd name="T50" fmla="*/ 2 w 20"/>
                <a:gd name="T51" fmla="*/ 19 h 23"/>
                <a:gd name="T52" fmla="*/ 0 w 20"/>
                <a:gd name="T53" fmla="*/ 16 h 23"/>
                <a:gd name="T54" fmla="*/ 0 w 20"/>
                <a:gd name="T55" fmla="*/ 12 h 23"/>
                <a:gd name="T56" fmla="*/ 2 w 20"/>
                <a:gd name="T57" fmla="*/ 7 h 23"/>
                <a:gd name="T58" fmla="*/ 3 w 20"/>
                <a:gd name="T59" fmla="*/ 4 h 23"/>
                <a:gd name="T60" fmla="*/ 6 w 20"/>
                <a:gd name="T61" fmla="*/ 2 h 23"/>
                <a:gd name="T62" fmla="*/ 10 w 20"/>
                <a:gd name="T63" fmla="*/ 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3">
                  <a:moveTo>
                    <a:pt x="7" y="4"/>
                  </a:moveTo>
                  <a:lnTo>
                    <a:pt x="4" y="7"/>
                  </a:lnTo>
                  <a:lnTo>
                    <a:pt x="4" y="10"/>
                  </a:lnTo>
                  <a:lnTo>
                    <a:pt x="17" y="10"/>
                  </a:lnTo>
                  <a:lnTo>
                    <a:pt x="16" y="7"/>
                  </a:lnTo>
                  <a:lnTo>
                    <a:pt x="13" y="4"/>
                  </a:lnTo>
                  <a:lnTo>
                    <a:pt x="7" y="4"/>
                  </a:lnTo>
                  <a:close/>
                  <a:moveTo>
                    <a:pt x="10" y="0"/>
                  </a:moveTo>
                  <a:lnTo>
                    <a:pt x="14" y="2"/>
                  </a:lnTo>
                  <a:lnTo>
                    <a:pt x="17" y="3"/>
                  </a:lnTo>
                  <a:lnTo>
                    <a:pt x="19" y="4"/>
                  </a:lnTo>
                  <a:lnTo>
                    <a:pt x="20" y="7"/>
                  </a:lnTo>
                  <a:lnTo>
                    <a:pt x="20" y="13"/>
                  </a:lnTo>
                  <a:lnTo>
                    <a:pt x="4" y="13"/>
                  </a:lnTo>
                  <a:lnTo>
                    <a:pt x="4" y="16"/>
                  </a:lnTo>
                  <a:lnTo>
                    <a:pt x="6" y="19"/>
                  </a:lnTo>
                  <a:lnTo>
                    <a:pt x="9" y="20"/>
                  </a:lnTo>
                  <a:lnTo>
                    <a:pt x="13" y="20"/>
                  </a:lnTo>
                  <a:lnTo>
                    <a:pt x="16" y="19"/>
                  </a:lnTo>
                  <a:lnTo>
                    <a:pt x="17" y="16"/>
                  </a:lnTo>
                  <a:lnTo>
                    <a:pt x="20" y="16"/>
                  </a:lnTo>
                  <a:lnTo>
                    <a:pt x="17" y="22"/>
                  </a:lnTo>
                  <a:lnTo>
                    <a:pt x="14" y="23"/>
                  </a:lnTo>
                  <a:lnTo>
                    <a:pt x="7" y="23"/>
                  </a:lnTo>
                  <a:lnTo>
                    <a:pt x="4" y="22"/>
                  </a:lnTo>
                  <a:lnTo>
                    <a:pt x="2" y="19"/>
                  </a:lnTo>
                  <a:lnTo>
                    <a:pt x="0" y="16"/>
                  </a:lnTo>
                  <a:lnTo>
                    <a:pt x="0" y="12"/>
                  </a:lnTo>
                  <a:lnTo>
                    <a:pt x="2" y="7"/>
                  </a:lnTo>
                  <a:lnTo>
                    <a:pt x="3" y="4"/>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83" name="Freeform 97"/>
            <p:cNvSpPr>
              <a:spLocks/>
            </p:cNvSpPr>
            <p:nvPr/>
          </p:nvSpPr>
          <p:spPr bwMode="auto">
            <a:xfrm>
              <a:off x="2764" y="3807"/>
              <a:ext cx="18" cy="23"/>
            </a:xfrm>
            <a:custGeom>
              <a:avLst/>
              <a:gdLst>
                <a:gd name="T0" fmla="*/ 8 w 18"/>
                <a:gd name="T1" fmla="*/ 0 h 23"/>
                <a:gd name="T2" fmla="*/ 13 w 18"/>
                <a:gd name="T3" fmla="*/ 2 h 23"/>
                <a:gd name="T4" fmla="*/ 16 w 18"/>
                <a:gd name="T5" fmla="*/ 2 h 23"/>
                <a:gd name="T6" fmla="*/ 18 w 18"/>
                <a:gd name="T7" fmla="*/ 7 h 23"/>
                <a:gd name="T8" fmla="*/ 14 w 18"/>
                <a:gd name="T9" fmla="*/ 7 h 23"/>
                <a:gd name="T10" fmla="*/ 14 w 18"/>
                <a:gd name="T11" fmla="*/ 6 h 23"/>
                <a:gd name="T12" fmla="*/ 11 w 18"/>
                <a:gd name="T13" fmla="*/ 4 h 23"/>
                <a:gd name="T14" fmla="*/ 7 w 18"/>
                <a:gd name="T15" fmla="*/ 4 h 23"/>
                <a:gd name="T16" fmla="*/ 4 w 18"/>
                <a:gd name="T17" fmla="*/ 7 h 23"/>
                <a:gd name="T18" fmla="*/ 6 w 18"/>
                <a:gd name="T19" fmla="*/ 9 h 23"/>
                <a:gd name="T20" fmla="*/ 7 w 18"/>
                <a:gd name="T21" fmla="*/ 9 h 23"/>
                <a:gd name="T22" fmla="*/ 8 w 18"/>
                <a:gd name="T23" fmla="*/ 10 h 23"/>
                <a:gd name="T24" fmla="*/ 11 w 18"/>
                <a:gd name="T25" fmla="*/ 10 h 23"/>
                <a:gd name="T26" fmla="*/ 14 w 18"/>
                <a:gd name="T27" fmla="*/ 12 h 23"/>
                <a:gd name="T28" fmla="*/ 16 w 18"/>
                <a:gd name="T29" fmla="*/ 12 h 23"/>
                <a:gd name="T30" fmla="*/ 18 w 18"/>
                <a:gd name="T31" fmla="*/ 14 h 23"/>
                <a:gd name="T32" fmla="*/ 18 w 18"/>
                <a:gd name="T33" fmla="*/ 19 h 23"/>
                <a:gd name="T34" fmla="*/ 17 w 18"/>
                <a:gd name="T35" fmla="*/ 22 h 23"/>
                <a:gd name="T36" fmla="*/ 14 w 18"/>
                <a:gd name="T37" fmla="*/ 23 h 23"/>
                <a:gd name="T38" fmla="*/ 6 w 18"/>
                <a:gd name="T39" fmla="*/ 23 h 23"/>
                <a:gd name="T40" fmla="*/ 3 w 18"/>
                <a:gd name="T41" fmla="*/ 22 h 23"/>
                <a:gd name="T42" fmla="*/ 1 w 18"/>
                <a:gd name="T43" fmla="*/ 20 h 23"/>
                <a:gd name="T44" fmla="*/ 0 w 18"/>
                <a:gd name="T45" fmla="*/ 16 h 23"/>
                <a:gd name="T46" fmla="*/ 4 w 18"/>
                <a:gd name="T47" fmla="*/ 16 h 23"/>
                <a:gd name="T48" fmla="*/ 4 w 18"/>
                <a:gd name="T49" fmla="*/ 19 h 23"/>
                <a:gd name="T50" fmla="*/ 6 w 18"/>
                <a:gd name="T51" fmla="*/ 19 h 23"/>
                <a:gd name="T52" fmla="*/ 8 w 18"/>
                <a:gd name="T53" fmla="*/ 20 h 23"/>
                <a:gd name="T54" fmla="*/ 13 w 18"/>
                <a:gd name="T55" fmla="*/ 20 h 23"/>
                <a:gd name="T56" fmla="*/ 16 w 18"/>
                <a:gd name="T57" fmla="*/ 17 h 23"/>
                <a:gd name="T58" fmla="*/ 11 w 18"/>
                <a:gd name="T59" fmla="*/ 13 h 23"/>
                <a:gd name="T60" fmla="*/ 6 w 18"/>
                <a:gd name="T61" fmla="*/ 13 h 23"/>
                <a:gd name="T62" fmla="*/ 3 w 18"/>
                <a:gd name="T63" fmla="*/ 12 h 23"/>
                <a:gd name="T64" fmla="*/ 1 w 18"/>
                <a:gd name="T65" fmla="*/ 10 h 23"/>
                <a:gd name="T66" fmla="*/ 1 w 18"/>
                <a:gd name="T67" fmla="*/ 4 h 23"/>
                <a:gd name="T68" fmla="*/ 4 w 18"/>
                <a:gd name="T69" fmla="*/ 2 h 23"/>
                <a:gd name="T70" fmla="*/ 6 w 18"/>
                <a:gd name="T71" fmla="*/ 2 h 23"/>
                <a:gd name="T72" fmla="*/ 8 w 18"/>
                <a:gd name="T73" fmla="*/ 0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 h="23">
                  <a:moveTo>
                    <a:pt x="8" y="0"/>
                  </a:moveTo>
                  <a:lnTo>
                    <a:pt x="13" y="2"/>
                  </a:lnTo>
                  <a:lnTo>
                    <a:pt x="16" y="2"/>
                  </a:lnTo>
                  <a:lnTo>
                    <a:pt x="18" y="7"/>
                  </a:lnTo>
                  <a:lnTo>
                    <a:pt x="14" y="7"/>
                  </a:lnTo>
                  <a:lnTo>
                    <a:pt x="14" y="6"/>
                  </a:lnTo>
                  <a:lnTo>
                    <a:pt x="11" y="4"/>
                  </a:lnTo>
                  <a:lnTo>
                    <a:pt x="7" y="4"/>
                  </a:lnTo>
                  <a:lnTo>
                    <a:pt x="4" y="7"/>
                  </a:lnTo>
                  <a:lnTo>
                    <a:pt x="6" y="9"/>
                  </a:lnTo>
                  <a:lnTo>
                    <a:pt x="7" y="9"/>
                  </a:lnTo>
                  <a:lnTo>
                    <a:pt x="8" y="10"/>
                  </a:lnTo>
                  <a:lnTo>
                    <a:pt x="11" y="10"/>
                  </a:lnTo>
                  <a:lnTo>
                    <a:pt x="14" y="12"/>
                  </a:lnTo>
                  <a:lnTo>
                    <a:pt x="16" y="12"/>
                  </a:lnTo>
                  <a:lnTo>
                    <a:pt x="18" y="14"/>
                  </a:lnTo>
                  <a:lnTo>
                    <a:pt x="18" y="19"/>
                  </a:lnTo>
                  <a:lnTo>
                    <a:pt x="17" y="22"/>
                  </a:lnTo>
                  <a:lnTo>
                    <a:pt x="14" y="23"/>
                  </a:lnTo>
                  <a:lnTo>
                    <a:pt x="6" y="23"/>
                  </a:lnTo>
                  <a:lnTo>
                    <a:pt x="3" y="22"/>
                  </a:lnTo>
                  <a:lnTo>
                    <a:pt x="1" y="20"/>
                  </a:lnTo>
                  <a:lnTo>
                    <a:pt x="0" y="16"/>
                  </a:lnTo>
                  <a:lnTo>
                    <a:pt x="4" y="16"/>
                  </a:lnTo>
                  <a:lnTo>
                    <a:pt x="4" y="19"/>
                  </a:lnTo>
                  <a:lnTo>
                    <a:pt x="6" y="19"/>
                  </a:lnTo>
                  <a:lnTo>
                    <a:pt x="8" y="20"/>
                  </a:lnTo>
                  <a:lnTo>
                    <a:pt x="13" y="20"/>
                  </a:lnTo>
                  <a:lnTo>
                    <a:pt x="16" y="17"/>
                  </a:lnTo>
                  <a:lnTo>
                    <a:pt x="11" y="13"/>
                  </a:lnTo>
                  <a:lnTo>
                    <a:pt x="6" y="13"/>
                  </a:lnTo>
                  <a:lnTo>
                    <a:pt x="3" y="12"/>
                  </a:lnTo>
                  <a:lnTo>
                    <a:pt x="1" y="10"/>
                  </a:lnTo>
                  <a:lnTo>
                    <a:pt x="1" y="4"/>
                  </a:lnTo>
                  <a:lnTo>
                    <a:pt x="4" y="2"/>
                  </a:lnTo>
                  <a:lnTo>
                    <a:pt x="6"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484" name="Freeform 98"/>
            <p:cNvSpPr>
              <a:spLocks noEditPoints="1"/>
            </p:cNvSpPr>
            <p:nvPr/>
          </p:nvSpPr>
          <p:spPr bwMode="auto">
            <a:xfrm>
              <a:off x="2797" y="3807"/>
              <a:ext cx="21" cy="23"/>
            </a:xfrm>
            <a:custGeom>
              <a:avLst/>
              <a:gdLst>
                <a:gd name="T0" fmla="*/ 15 w 21"/>
                <a:gd name="T1" fmla="*/ 12 h 23"/>
                <a:gd name="T2" fmla="*/ 13 w 21"/>
                <a:gd name="T3" fmla="*/ 13 h 23"/>
                <a:gd name="T4" fmla="*/ 8 w 21"/>
                <a:gd name="T5" fmla="*/ 13 h 23"/>
                <a:gd name="T6" fmla="*/ 7 w 21"/>
                <a:gd name="T7" fmla="*/ 14 h 23"/>
                <a:gd name="T8" fmla="*/ 5 w 21"/>
                <a:gd name="T9" fmla="*/ 14 h 23"/>
                <a:gd name="T10" fmla="*/ 4 w 21"/>
                <a:gd name="T11" fmla="*/ 17 h 23"/>
                <a:gd name="T12" fmla="*/ 7 w 21"/>
                <a:gd name="T13" fmla="*/ 20 h 23"/>
                <a:gd name="T14" fmla="*/ 11 w 21"/>
                <a:gd name="T15" fmla="*/ 20 h 23"/>
                <a:gd name="T16" fmla="*/ 14 w 21"/>
                <a:gd name="T17" fmla="*/ 19 h 23"/>
                <a:gd name="T18" fmla="*/ 15 w 21"/>
                <a:gd name="T19" fmla="*/ 17 h 23"/>
                <a:gd name="T20" fmla="*/ 15 w 21"/>
                <a:gd name="T21" fmla="*/ 12 h 23"/>
                <a:gd name="T22" fmla="*/ 11 w 21"/>
                <a:gd name="T23" fmla="*/ 0 h 23"/>
                <a:gd name="T24" fmla="*/ 13 w 21"/>
                <a:gd name="T25" fmla="*/ 2 h 23"/>
                <a:gd name="T26" fmla="*/ 15 w 21"/>
                <a:gd name="T27" fmla="*/ 2 h 23"/>
                <a:gd name="T28" fmla="*/ 18 w 21"/>
                <a:gd name="T29" fmla="*/ 4 h 23"/>
                <a:gd name="T30" fmla="*/ 18 w 21"/>
                <a:gd name="T31" fmla="*/ 20 h 23"/>
                <a:gd name="T32" fmla="*/ 21 w 21"/>
                <a:gd name="T33" fmla="*/ 20 h 23"/>
                <a:gd name="T34" fmla="*/ 21 w 21"/>
                <a:gd name="T35" fmla="*/ 23 h 23"/>
                <a:gd name="T36" fmla="*/ 17 w 21"/>
                <a:gd name="T37" fmla="*/ 23 h 23"/>
                <a:gd name="T38" fmla="*/ 15 w 21"/>
                <a:gd name="T39" fmla="*/ 22 h 23"/>
                <a:gd name="T40" fmla="*/ 15 w 21"/>
                <a:gd name="T41" fmla="*/ 20 h 23"/>
                <a:gd name="T42" fmla="*/ 13 w 21"/>
                <a:gd name="T43" fmla="*/ 22 h 23"/>
                <a:gd name="T44" fmla="*/ 11 w 21"/>
                <a:gd name="T45" fmla="*/ 23 h 23"/>
                <a:gd name="T46" fmla="*/ 5 w 21"/>
                <a:gd name="T47" fmla="*/ 23 h 23"/>
                <a:gd name="T48" fmla="*/ 3 w 21"/>
                <a:gd name="T49" fmla="*/ 22 h 23"/>
                <a:gd name="T50" fmla="*/ 1 w 21"/>
                <a:gd name="T51" fmla="*/ 20 h 23"/>
                <a:gd name="T52" fmla="*/ 0 w 21"/>
                <a:gd name="T53" fmla="*/ 17 h 23"/>
                <a:gd name="T54" fmla="*/ 1 w 21"/>
                <a:gd name="T55" fmla="*/ 14 h 23"/>
                <a:gd name="T56" fmla="*/ 3 w 21"/>
                <a:gd name="T57" fmla="*/ 13 h 23"/>
                <a:gd name="T58" fmla="*/ 8 w 21"/>
                <a:gd name="T59" fmla="*/ 10 h 23"/>
                <a:gd name="T60" fmla="*/ 13 w 21"/>
                <a:gd name="T61" fmla="*/ 10 h 23"/>
                <a:gd name="T62" fmla="*/ 15 w 21"/>
                <a:gd name="T63" fmla="*/ 7 h 23"/>
                <a:gd name="T64" fmla="*/ 14 w 21"/>
                <a:gd name="T65" fmla="*/ 6 h 23"/>
                <a:gd name="T66" fmla="*/ 14 w 21"/>
                <a:gd name="T67" fmla="*/ 4 h 23"/>
                <a:gd name="T68" fmla="*/ 7 w 21"/>
                <a:gd name="T69" fmla="*/ 4 h 23"/>
                <a:gd name="T70" fmla="*/ 5 w 21"/>
                <a:gd name="T71" fmla="*/ 6 h 23"/>
                <a:gd name="T72" fmla="*/ 5 w 21"/>
                <a:gd name="T73" fmla="*/ 9 h 23"/>
                <a:gd name="T74" fmla="*/ 1 w 21"/>
                <a:gd name="T75" fmla="*/ 9 h 23"/>
                <a:gd name="T76" fmla="*/ 3 w 21"/>
                <a:gd name="T77" fmla="*/ 4 h 23"/>
                <a:gd name="T78" fmla="*/ 4 w 21"/>
                <a:gd name="T79" fmla="*/ 3 h 23"/>
                <a:gd name="T80" fmla="*/ 7 w 21"/>
                <a:gd name="T81" fmla="*/ 2 h 23"/>
                <a:gd name="T82" fmla="*/ 11 w 21"/>
                <a:gd name="T83" fmla="*/ 0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 h="23">
                  <a:moveTo>
                    <a:pt x="15" y="12"/>
                  </a:moveTo>
                  <a:lnTo>
                    <a:pt x="13" y="13"/>
                  </a:lnTo>
                  <a:lnTo>
                    <a:pt x="8" y="13"/>
                  </a:lnTo>
                  <a:lnTo>
                    <a:pt x="7" y="14"/>
                  </a:lnTo>
                  <a:lnTo>
                    <a:pt x="5" y="14"/>
                  </a:lnTo>
                  <a:lnTo>
                    <a:pt x="4" y="17"/>
                  </a:lnTo>
                  <a:lnTo>
                    <a:pt x="7" y="20"/>
                  </a:lnTo>
                  <a:lnTo>
                    <a:pt x="11" y="20"/>
                  </a:lnTo>
                  <a:lnTo>
                    <a:pt x="14" y="19"/>
                  </a:lnTo>
                  <a:lnTo>
                    <a:pt x="15" y="17"/>
                  </a:lnTo>
                  <a:lnTo>
                    <a:pt x="15" y="12"/>
                  </a:lnTo>
                  <a:close/>
                  <a:moveTo>
                    <a:pt x="11" y="0"/>
                  </a:moveTo>
                  <a:lnTo>
                    <a:pt x="13" y="2"/>
                  </a:lnTo>
                  <a:lnTo>
                    <a:pt x="15" y="2"/>
                  </a:lnTo>
                  <a:lnTo>
                    <a:pt x="18" y="4"/>
                  </a:lnTo>
                  <a:lnTo>
                    <a:pt x="18" y="20"/>
                  </a:lnTo>
                  <a:lnTo>
                    <a:pt x="21" y="20"/>
                  </a:lnTo>
                  <a:lnTo>
                    <a:pt x="21" y="23"/>
                  </a:lnTo>
                  <a:lnTo>
                    <a:pt x="17" y="23"/>
                  </a:lnTo>
                  <a:lnTo>
                    <a:pt x="15" y="22"/>
                  </a:lnTo>
                  <a:lnTo>
                    <a:pt x="15" y="20"/>
                  </a:lnTo>
                  <a:lnTo>
                    <a:pt x="13" y="22"/>
                  </a:lnTo>
                  <a:lnTo>
                    <a:pt x="11" y="23"/>
                  </a:lnTo>
                  <a:lnTo>
                    <a:pt x="5" y="23"/>
                  </a:lnTo>
                  <a:lnTo>
                    <a:pt x="3" y="22"/>
                  </a:lnTo>
                  <a:lnTo>
                    <a:pt x="1" y="20"/>
                  </a:lnTo>
                  <a:lnTo>
                    <a:pt x="0" y="17"/>
                  </a:lnTo>
                  <a:lnTo>
                    <a:pt x="1" y="14"/>
                  </a:lnTo>
                  <a:lnTo>
                    <a:pt x="3" y="13"/>
                  </a:lnTo>
                  <a:lnTo>
                    <a:pt x="8" y="10"/>
                  </a:lnTo>
                  <a:lnTo>
                    <a:pt x="13" y="10"/>
                  </a:lnTo>
                  <a:lnTo>
                    <a:pt x="15" y="7"/>
                  </a:lnTo>
                  <a:lnTo>
                    <a:pt x="14" y="6"/>
                  </a:lnTo>
                  <a:lnTo>
                    <a:pt x="14" y="4"/>
                  </a:lnTo>
                  <a:lnTo>
                    <a:pt x="7" y="4"/>
                  </a:lnTo>
                  <a:lnTo>
                    <a:pt x="5" y="6"/>
                  </a:lnTo>
                  <a:lnTo>
                    <a:pt x="5" y="9"/>
                  </a:lnTo>
                  <a:lnTo>
                    <a:pt x="1" y="9"/>
                  </a:lnTo>
                  <a:lnTo>
                    <a:pt x="3" y="4"/>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485" name="Freeform 99"/>
            <p:cNvSpPr>
              <a:spLocks/>
            </p:cNvSpPr>
            <p:nvPr/>
          </p:nvSpPr>
          <p:spPr bwMode="auto">
            <a:xfrm>
              <a:off x="2819" y="3801"/>
              <a:ext cx="12" cy="29"/>
            </a:xfrm>
            <a:custGeom>
              <a:avLst/>
              <a:gdLst>
                <a:gd name="T0" fmla="*/ 3 w 12"/>
                <a:gd name="T1" fmla="*/ 0 h 29"/>
                <a:gd name="T2" fmla="*/ 8 w 12"/>
                <a:gd name="T3" fmla="*/ 0 h 29"/>
                <a:gd name="T4" fmla="*/ 8 w 12"/>
                <a:gd name="T5" fmla="*/ 8 h 29"/>
                <a:gd name="T6" fmla="*/ 12 w 12"/>
                <a:gd name="T7" fmla="*/ 8 h 29"/>
                <a:gd name="T8" fmla="*/ 12 w 12"/>
                <a:gd name="T9" fmla="*/ 10 h 29"/>
                <a:gd name="T10" fmla="*/ 8 w 12"/>
                <a:gd name="T11" fmla="*/ 10 h 29"/>
                <a:gd name="T12" fmla="*/ 8 w 12"/>
                <a:gd name="T13" fmla="*/ 25 h 29"/>
                <a:gd name="T14" fmla="*/ 9 w 12"/>
                <a:gd name="T15" fmla="*/ 26 h 29"/>
                <a:gd name="T16" fmla="*/ 12 w 12"/>
                <a:gd name="T17" fmla="*/ 26 h 29"/>
                <a:gd name="T18" fmla="*/ 12 w 12"/>
                <a:gd name="T19" fmla="*/ 29 h 29"/>
                <a:gd name="T20" fmla="*/ 6 w 12"/>
                <a:gd name="T21" fmla="*/ 29 h 29"/>
                <a:gd name="T22" fmla="*/ 3 w 12"/>
                <a:gd name="T23" fmla="*/ 28 h 29"/>
                <a:gd name="T24" fmla="*/ 3 w 12"/>
                <a:gd name="T25" fmla="*/ 10 h 29"/>
                <a:gd name="T26" fmla="*/ 0 w 12"/>
                <a:gd name="T27" fmla="*/ 10 h 29"/>
                <a:gd name="T28" fmla="*/ 0 w 12"/>
                <a:gd name="T29" fmla="*/ 8 h 29"/>
                <a:gd name="T30" fmla="*/ 3 w 12"/>
                <a:gd name="T31" fmla="*/ 8 h 29"/>
                <a:gd name="T32" fmla="*/ 3 w 1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29">
                  <a:moveTo>
                    <a:pt x="3" y="0"/>
                  </a:moveTo>
                  <a:lnTo>
                    <a:pt x="8" y="0"/>
                  </a:lnTo>
                  <a:lnTo>
                    <a:pt x="8" y="8"/>
                  </a:lnTo>
                  <a:lnTo>
                    <a:pt x="12" y="8"/>
                  </a:lnTo>
                  <a:lnTo>
                    <a:pt x="12" y="10"/>
                  </a:lnTo>
                  <a:lnTo>
                    <a:pt x="8" y="10"/>
                  </a:lnTo>
                  <a:lnTo>
                    <a:pt x="8" y="25"/>
                  </a:lnTo>
                  <a:lnTo>
                    <a:pt x="9" y="26"/>
                  </a:lnTo>
                  <a:lnTo>
                    <a:pt x="12" y="26"/>
                  </a:lnTo>
                  <a:lnTo>
                    <a:pt x="12" y="29"/>
                  </a:lnTo>
                  <a:lnTo>
                    <a:pt x="6" y="29"/>
                  </a:lnTo>
                  <a:lnTo>
                    <a:pt x="3" y="28"/>
                  </a:lnTo>
                  <a:lnTo>
                    <a:pt x="3" y="10"/>
                  </a:lnTo>
                  <a:lnTo>
                    <a:pt x="0" y="10"/>
                  </a:lnTo>
                  <a:lnTo>
                    <a:pt x="0" y="8"/>
                  </a:lnTo>
                  <a:lnTo>
                    <a:pt x="3" y="8"/>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486" name="Freeform 100"/>
            <p:cNvSpPr>
              <a:spLocks/>
            </p:cNvSpPr>
            <p:nvPr/>
          </p:nvSpPr>
          <p:spPr bwMode="auto">
            <a:xfrm>
              <a:off x="2847" y="3807"/>
              <a:ext cx="17" cy="23"/>
            </a:xfrm>
            <a:custGeom>
              <a:avLst/>
              <a:gdLst>
                <a:gd name="T0" fmla="*/ 10 w 17"/>
                <a:gd name="T1" fmla="*/ 0 h 23"/>
                <a:gd name="T2" fmla="*/ 14 w 17"/>
                <a:gd name="T3" fmla="*/ 2 h 23"/>
                <a:gd name="T4" fmla="*/ 15 w 17"/>
                <a:gd name="T5" fmla="*/ 3 h 23"/>
                <a:gd name="T6" fmla="*/ 17 w 17"/>
                <a:gd name="T7" fmla="*/ 6 h 23"/>
                <a:gd name="T8" fmla="*/ 17 w 17"/>
                <a:gd name="T9" fmla="*/ 23 h 23"/>
                <a:gd name="T10" fmla="*/ 14 w 17"/>
                <a:gd name="T11" fmla="*/ 23 h 23"/>
                <a:gd name="T12" fmla="*/ 14 w 17"/>
                <a:gd name="T13" fmla="*/ 9 h 23"/>
                <a:gd name="T14" fmla="*/ 12 w 17"/>
                <a:gd name="T15" fmla="*/ 6 h 23"/>
                <a:gd name="T16" fmla="*/ 11 w 17"/>
                <a:gd name="T17" fmla="*/ 4 h 23"/>
                <a:gd name="T18" fmla="*/ 7 w 17"/>
                <a:gd name="T19" fmla="*/ 4 h 23"/>
                <a:gd name="T20" fmla="*/ 4 w 17"/>
                <a:gd name="T21" fmla="*/ 6 h 23"/>
                <a:gd name="T22" fmla="*/ 2 w 17"/>
                <a:gd name="T23" fmla="*/ 7 h 23"/>
                <a:gd name="T24" fmla="*/ 2 w 17"/>
                <a:gd name="T25" fmla="*/ 23 h 23"/>
                <a:gd name="T26" fmla="*/ 0 w 17"/>
                <a:gd name="T27" fmla="*/ 23 h 23"/>
                <a:gd name="T28" fmla="*/ 0 w 17"/>
                <a:gd name="T29" fmla="*/ 2 h 23"/>
                <a:gd name="T30" fmla="*/ 2 w 17"/>
                <a:gd name="T31" fmla="*/ 2 h 23"/>
                <a:gd name="T32" fmla="*/ 2 w 17"/>
                <a:gd name="T33" fmla="*/ 4 h 23"/>
                <a:gd name="T34" fmla="*/ 4 w 17"/>
                <a:gd name="T35" fmla="*/ 3 h 23"/>
                <a:gd name="T36" fmla="*/ 10 w 17"/>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3">
                  <a:moveTo>
                    <a:pt x="10" y="0"/>
                  </a:moveTo>
                  <a:lnTo>
                    <a:pt x="14" y="2"/>
                  </a:lnTo>
                  <a:lnTo>
                    <a:pt x="15" y="3"/>
                  </a:lnTo>
                  <a:lnTo>
                    <a:pt x="17" y="6"/>
                  </a:lnTo>
                  <a:lnTo>
                    <a:pt x="17" y="23"/>
                  </a:lnTo>
                  <a:lnTo>
                    <a:pt x="14" y="23"/>
                  </a:lnTo>
                  <a:lnTo>
                    <a:pt x="14" y="9"/>
                  </a:lnTo>
                  <a:lnTo>
                    <a:pt x="12" y="6"/>
                  </a:lnTo>
                  <a:lnTo>
                    <a:pt x="11" y="4"/>
                  </a:lnTo>
                  <a:lnTo>
                    <a:pt x="7" y="4"/>
                  </a:lnTo>
                  <a:lnTo>
                    <a:pt x="4" y="6"/>
                  </a:lnTo>
                  <a:lnTo>
                    <a:pt x="2" y="7"/>
                  </a:lnTo>
                  <a:lnTo>
                    <a:pt x="2" y="23"/>
                  </a:lnTo>
                  <a:lnTo>
                    <a:pt x="0" y="23"/>
                  </a:lnTo>
                  <a:lnTo>
                    <a:pt x="0" y="2"/>
                  </a:lnTo>
                  <a:lnTo>
                    <a:pt x="2" y="2"/>
                  </a:lnTo>
                  <a:lnTo>
                    <a:pt x="2" y="4"/>
                  </a:lnTo>
                  <a:lnTo>
                    <a:pt x="4" y="3"/>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87" name="Freeform 101"/>
            <p:cNvSpPr>
              <a:spLocks noEditPoints="1"/>
            </p:cNvSpPr>
            <p:nvPr/>
          </p:nvSpPr>
          <p:spPr bwMode="auto">
            <a:xfrm>
              <a:off x="2868" y="3807"/>
              <a:ext cx="20" cy="23"/>
            </a:xfrm>
            <a:custGeom>
              <a:avLst/>
              <a:gdLst>
                <a:gd name="T0" fmla="*/ 7 w 20"/>
                <a:gd name="T1" fmla="*/ 4 h 23"/>
                <a:gd name="T2" fmla="*/ 4 w 20"/>
                <a:gd name="T3" fmla="*/ 7 h 23"/>
                <a:gd name="T4" fmla="*/ 4 w 20"/>
                <a:gd name="T5" fmla="*/ 10 h 23"/>
                <a:gd name="T6" fmla="*/ 17 w 20"/>
                <a:gd name="T7" fmla="*/ 10 h 23"/>
                <a:gd name="T8" fmla="*/ 16 w 20"/>
                <a:gd name="T9" fmla="*/ 7 h 23"/>
                <a:gd name="T10" fmla="*/ 13 w 20"/>
                <a:gd name="T11" fmla="*/ 4 h 23"/>
                <a:gd name="T12" fmla="*/ 7 w 20"/>
                <a:gd name="T13" fmla="*/ 4 h 23"/>
                <a:gd name="T14" fmla="*/ 10 w 20"/>
                <a:gd name="T15" fmla="*/ 0 h 23"/>
                <a:gd name="T16" fmla="*/ 14 w 20"/>
                <a:gd name="T17" fmla="*/ 2 h 23"/>
                <a:gd name="T18" fmla="*/ 17 w 20"/>
                <a:gd name="T19" fmla="*/ 3 h 23"/>
                <a:gd name="T20" fmla="*/ 18 w 20"/>
                <a:gd name="T21" fmla="*/ 4 h 23"/>
                <a:gd name="T22" fmla="*/ 20 w 20"/>
                <a:gd name="T23" fmla="*/ 7 h 23"/>
                <a:gd name="T24" fmla="*/ 20 w 20"/>
                <a:gd name="T25" fmla="*/ 13 h 23"/>
                <a:gd name="T26" fmla="*/ 4 w 20"/>
                <a:gd name="T27" fmla="*/ 13 h 23"/>
                <a:gd name="T28" fmla="*/ 4 w 20"/>
                <a:gd name="T29" fmla="*/ 16 h 23"/>
                <a:gd name="T30" fmla="*/ 6 w 20"/>
                <a:gd name="T31" fmla="*/ 19 h 23"/>
                <a:gd name="T32" fmla="*/ 7 w 20"/>
                <a:gd name="T33" fmla="*/ 20 h 23"/>
                <a:gd name="T34" fmla="*/ 13 w 20"/>
                <a:gd name="T35" fmla="*/ 20 h 23"/>
                <a:gd name="T36" fmla="*/ 16 w 20"/>
                <a:gd name="T37" fmla="*/ 19 h 23"/>
                <a:gd name="T38" fmla="*/ 16 w 20"/>
                <a:gd name="T39" fmla="*/ 16 h 23"/>
                <a:gd name="T40" fmla="*/ 20 w 20"/>
                <a:gd name="T41" fmla="*/ 16 h 23"/>
                <a:gd name="T42" fmla="*/ 17 w 20"/>
                <a:gd name="T43" fmla="*/ 22 h 23"/>
                <a:gd name="T44" fmla="*/ 14 w 20"/>
                <a:gd name="T45" fmla="*/ 23 h 23"/>
                <a:gd name="T46" fmla="*/ 7 w 20"/>
                <a:gd name="T47" fmla="*/ 23 h 23"/>
                <a:gd name="T48" fmla="*/ 4 w 20"/>
                <a:gd name="T49" fmla="*/ 22 h 23"/>
                <a:gd name="T50" fmla="*/ 1 w 20"/>
                <a:gd name="T51" fmla="*/ 19 h 23"/>
                <a:gd name="T52" fmla="*/ 0 w 20"/>
                <a:gd name="T53" fmla="*/ 16 h 23"/>
                <a:gd name="T54" fmla="*/ 0 w 20"/>
                <a:gd name="T55" fmla="*/ 12 h 23"/>
                <a:gd name="T56" fmla="*/ 1 w 20"/>
                <a:gd name="T57" fmla="*/ 7 h 23"/>
                <a:gd name="T58" fmla="*/ 3 w 20"/>
                <a:gd name="T59" fmla="*/ 4 h 23"/>
                <a:gd name="T60" fmla="*/ 6 w 20"/>
                <a:gd name="T61" fmla="*/ 2 h 23"/>
                <a:gd name="T62" fmla="*/ 10 w 20"/>
                <a:gd name="T63" fmla="*/ 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3">
                  <a:moveTo>
                    <a:pt x="7" y="4"/>
                  </a:moveTo>
                  <a:lnTo>
                    <a:pt x="4" y="7"/>
                  </a:lnTo>
                  <a:lnTo>
                    <a:pt x="4" y="10"/>
                  </a:lnTo>
                  <a:lnTo>
                    <a:pt x="17" y="10"/>
                  </a:lnTo>
                  <a:lnTo>
                    <a:pt x="16" y="7"/>
                  </a:lnTo>
                  <a:lnTo>
                    <a:pt x="13" y="4"/>
                  </a:lnTo>
                  <a:lnTo>
                    <a:pt x="7" y="4"/>
                  </a:lnTo>
                  <a:close/>
                  <a:moveTo>
                    <a:pt x="10" y="0"/>
                  </a:moveTo>
                  <a:lnTo>
                    <a:pt x="14" y="2"/>
                  </a:lnTo>
                  <a:lnTo>
                    <a:pt x="17" y="3"/>
                  </a:lnTo>
                  <a:lnTo>
                    <a:pt x="18" y="4"/>
                  </a:lnTo>
                  <a:lnTo>
                    <a:pt x="20" y="7"/>
                  </a:lnTo>
                  <a:lnTo>
                    <a:pt x="20" y="13"/>
                  </a:lnTo>
                  <a:lnTo>
                    <a:pt x="4" y="13"/>
                  </a:lnTo>
                  <a:lnTo>
                    <a:pt x="4" y="16"/>
                  </a:lnTo>
                  <a:lnTo>
                    <a:pt x="6" y="19"/>
                  </a:lnTo>
                  <a:lnTo>
                    <a:pt x="7" y="20"/>
                  </a:lnTo>
                  <a:lnTo>
                    <a:pt x="13" y="20"/>
                  </a:lnTo>
                  <a:lnTo>
                    <a:pt x="16" y="19"/>
                  </a:lnTo>
                  <a:lnTo>
                    <a:pt x="16" y="16"/>
                  </a:lnTo>
                  <a:lnTo>
                    <a:pt x="20" y="16"/>
                  </a:lnTo>
                  <a:lnTo>
                    <a:pt x="17" y="22"/>
                  </a:lnTo>
                  <a:lnTo>
                    <a:pt x="14" y="23"/>
                  </a:lnTo>
                  <a:lnTo>
                    <a:pt x="7" y="23"/>
                  </a:lnTo>
                  <a:lnTo>
                    <a:pt x="4" y="22"/>
                  </a:lnTo>
                  <a:lnTo>
                    <a:pt x="1" y="19"/>
                  </a:lnTo>
                  <a:lnTo>
                    <a:pt x="0" y="16"/>
                  </a:lnTo>
                  <a:lnTo>
                    <a:pt x="0" y="12"/>
                  </a:lnTo>
                  <a:lnTo>
                    <a:pt x="1" y="7"/>
                  </a:lnTo>
                  <a:lnTo>
                    <a:pt x="3" y="4"/>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88" name="Freeform 102"/>
            <p:cNvSpPr>
              <a:spLocks noEditPoints="1"/>
            </p:cNvSpPr>
            <p:nvPr/>
          </p:nvSpPr>
          <p:spPr bwMode="auto">
            <a:xfrm>
              <a:off x="2891" y="3807"/>
              <a:ext cx="20" cy="23"/>
            </a:xfrm>
            <a:custGeom>
              <a:avLst/>
              <a:gdLst>
                <a:gd name="T0" fmla="*/ 14 w 20"/>
                <a:gd name="T1" fmla="*/ 12 h 23"/>
                <a:gd name="T2" fmla="*/ 12 w 20"/>
                <a:gd name="T3" fmla="*/ 13 h 23"/>
                <a:gd name="T4" fmla="*/ 7 w 20"/>
                <a:gd name="T5" fmla="*/ 13 h 23"/>
                <a:gd name="T6" fmla="*/ 4 w 20"/>
                <a:gd name="T7" fmla="*/ 16 h 23"/>
                <a:gd name="T8" fmla="*/ 4 w 20"/>
                <a:gd name="T9" fmla="*/ 19 h 23"/>
                <a:gd name="T10" fmla="*/ 5 w 20"/>
                <a:gd name="T11" fmla="*/ 20 h 23"/>
                <a:gd name="T12" fmla="*/ 11 w 20"/>
                <a:gd name="T13" fmla="*/ 20 h 23"/>
                <a:gd name="T14" fmla="*/ 14 w 20"/>
                <a:gd name="T15" fmla="*/ 17 h 23"/>
                <a:gd name="T16" fmla="*/ 14 w 20"/>
                <a:gd name="T17" fmla="*/ 12 h 23"/>
                <a:gd name="T18" fmla="*/ 10 w 20"/>
                <a:gd name="T19" fmla="*/ 0 h 23"/>
                <a:gd name="T20" fmla="*/ 12 w 20"/>
                <a:gd name="T21" fmla="*/ 2 h 23"/>
                <a:gd name="T22" fmla="*/ 14 w 20"/>
                <a:gd name="T23" fmla="*/ 2 h 23"/>
                <a:gd name="T24" fmla="*/ 17 w 20"/>
                <a:gd name="T25" fmla="*/ 3 h 23"/>
                <a:gd name="T26" fmla="*/ 18 w 20"/>
                <a:gd name="T27" fmla="*/ 4 h 23"/>
                <a:gd name="T28" fmla="*/ 18 w 20"/>
                <a:gd name="T29" fmla="*/ 20 h 23"/>
                <a:gd name="T30" fmla="*/ 20 w 20"/>
                <a:gd name="T31" fmla="*/ 20 h 23"/>
                <a:gd name="T32" fmla="*/ 20 w 20"/>
                <a:gd name="T33" fmla="*/ 23 h 23"/>
                <a:gd name="T34" fmla="*/ 15 w 20"/>
                <a:gd name="T35" fmla="*/ 23 h 23"/>
                <a:gd name="T36" fmla="*/ 15 w 20"/>
                <a:gd name="T37" fmla="*/ 22 h 23"/>
                <a:gd name="T38" fmla="*/ 14 w 20"/>
                <a:gd name="T39" fmla="*/ 20 h 23"/>
                <a:gd name="T40" fmla="*/ 12 w 20"/>
                <a:gd name="T41" fmla="*/ 22 h 23"/>
                <a:gd name="T42" fmla="*/ 10 w 20"/>
                <a:gd name="T43" fmla="*/ 23 h 23"/>
                <a:gd name="T44" fmla="*/ 4 w 20"/>
                <a:gd name="T45" fmla="*/ 23 h 23"/>
                <a:gd name="T46" fmla="*/ 3 w 20"/>
                <a:gd name="T47" fmla="*/ 22 h 23"/>
                <a:gd name="T48" fmla="*/ 0 w 20"/>
                <a:gd name="T49" fmla="*/ 20 h 23"/>
                <a:gd name="T50" fmla="*/ 0 w 20"/>
                <a:gd name="T51" fmla="*/ 17 h 23"/>
                <a:gd name="T52" fmla="*/ 1 w 20"/>
                <a:gd name="T53" fmla="*/ 14 h 23"/>
                <a:gd name="T54" fmla="*/ 4 w 20"/>
                <a:gd name="T55" fmla="*/ 12 h 23"/>
                <a:gd name="T56" fmla="*/ 7 w 20"/>
                <a:gd name="T57" fmla="*/ 10 h 23"/>
                <a:gd name="T58" fmla="*/ 12 w 20"/>
                <a:gd name="T59" fmla="*/ 10 h 23"/>
                <a:gd name="T60" fmla="*/ 14 w 20"/>
                <a:gd name="T61" fmla="*/ 9 h 23"/>
                <a:gd name="T62" fmla="*/ 14 w 20"/>
                <a:gd name="T63" fmla="*/ 6 h 23"/>
                <a:gd name="T64" fmla="*/ 12 w 20"/>
                <a:gd name="T65" fmla="*/ 4 h 23"/>
                <a:gd name="T66" fmla="*/ 5 w 20"/>
                <a:gd name="T67" fmla="*/ 4 h 23"/>
                <a:gd name="T68" fmla="*/ 4 w 20"/>
                <a:gd name="T69" fmla="*/ 6 h 23"/>
                <a:gd name="T70" fmla="*/ 4 w 20"/>
                <a:gd name="T71" fmla="*/ 9 h 23"/>
                <a:gd name="T72" fmla="*/ 1 w 20"/>
                <a:gd name="T73" fmla="*/ 9 h 23"/>
                <a:gd name="T74" fmla="*/ 1 w 20"/>
                <a:gd name="T75" fmla="*/ 4 h 23"/>
                <a:gd name="T76" fmla="*/ 10 w 20"/>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 h="23">
                  <a:moveTo>
                    <a:pt x="14" y="12"/>
                  </a:moveTo>
                  <a:lnTo>
                    <a:pt x="12" y="13"/>
                  </a:lnTo>
                  <a:lnTo>
                    <a:pt x="7" y="13"/>
                  </a:lnTo>
                  <a:lnTo>
                    <a:pt x="4" y="16"/>
                  </a:lnTo>
                  <a:lnTo>
                    <a:pt x="4" y="19"/>
                  </a:lnTo>
                  <a:lnTo>
                    <a:pt x="5" y="20"/>
                  </a:lnTo>
                  <a:lnTo>
                    <a:pt x="11" y="20"/>
                  </a:lnTo>
                  <a:lnTo>
                    <a:pt x="14" y="17"/>
                  </a:lnTo>
                  <a:lnTo>
                    <a:pt x="14" y="12"/>
                  </a:lnTo>
                  <a:close/>
                  <a:moveTo>
                    <a:pt x="10" y="0"/>
                  </a:moveTo>
                  <a:lnTo>
                    <a:pt x="12" y="2"/>
                  </a:lnTo>
                  <a:lnTo>
                    <a:pt x="14" y="2"/>
                  </a:lnTo>
                  <a:lnTo>
                    <a:pt x="17" y="3"/>
                  </a:lnTo>
                  <a:lnTo>
                    <a:pt x="18" y="4"/>
                  </a:lnTo>
                  <a:lnTo>
                    <a:pt x="18" y="20"/>
                  </a:lnTo>
                  <a:lnTo>
                    <a:pt x="20" y="20"/>
                  </a:lnTo>
                  <a:lnTo>
                    <a:pt x="20" y="23"/>
                  </a:lnTo>
                  <a:lnTo>
                    <a:pt x="15" y="23"/>
                  </a:lnTo>
                  <a:lnTo>
                    <a:pt x="15" y="22"/>
                  </a:lnTo>
                  <a:lnTo>
                    <a:pt x="14" y="20"/>
                  </a:lnTo>
                  <a:lnTo>
                    <a:pt x="12" y="22"/>
                  </a:lnTo>
                  <a:lnTo>
                    <a:pt x="10" y="23"/>
                  </a:lnTo>
                  <a:lnTo>
                    <a:pt x="4" y="23"/>
                  </a:lnTo>
                  <a:lnTo>
                    <a:pt x="3" y="22"/>
                  </a:lnTo>
                  <a:lnTo>
                    <a:pt x="0" y="20"/>
                  </a:lnTo>
                  <a:lnTo>
                    <a:pt x="0" y="17"/>
                  </a:lnTo>
                  <a:lnTo>
                    <a:pt x="1" y="14"/>
                  </a:lnTo>
                  <a:lnTo>
                    <a:pt x="4" y="12"/>
                  </a:lnTo>
                  <a:lnTo>
                    <a:pt x="7" y="10"/>
                  </a:lnTo>
                  <a:lnTo>
                    <a:pt x="12" y="10"/>
                  </a:lnTo>
                  <a:lnTo>
                    <a:pt x="14" y="9"/>
                  </a:lnTo>
                  <a:lnTo>
                    <a:pt x="14" y="6"/>
                  </a:lnTo>
                  <a:lnTo>
                    <a:pt x="12" y="4"/>
                  </a:lnTo>
                  <a:lnTo>
                    <a:pt x="5" y="4"/>
                  </a:lnTo>
                  <a:lnTo>
                    <a:pt x="4" y="6"/>
                  </a:lnTo>
                  <a:lnTo>
                    <a:pt x="4" y="9"/>
                  </a:lnTo>
                  <a:lnTo>
                    <a:pt x="1" y="9"/>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89" name="Freeform 103"/>
            <p:cNvSpPr>
              <a:spLocks/>
            </p:cNvSpPr>
            <p:nvPr/>
          </p:nvSpPr>
          <p:spPr bwMode="auto">
            <a:xfrm>
              <a:off x="2915" y="3807"/>
              <a:ext cx="11" cy="23"/>
            </a:xfrm>
            <a:custGeom>
              <a:avLst/>
              <a:gdLst>
                <a:gd name="T0" fmla="*/ 11 w 11"/>
                <a:gd name="T1" fmla="*/ 0 h 23"/>
                <a:gd name="T2" fmla="*/ 11 w 11"/>
                <a:gd name="T3" fmla="*/ 4 h 23"/>
                <a:gd name="T4" fmla="*/ 7 w 11"/>
                <a:gd name="T5" fmla="*/ 6 h 23"/>
                <a:gd name="T6" fmla="*/ 4 w 11"/>
                <a:gd name="T7" fmla="*/ 7 h 23"/>
                <a:gd name="T8" fmla="*/ 3 w 11"/>
                <a:gd name="T9" fmla="*/ 10 h 23"/>
                <a:gd name="T10" fmla="*/ 3 w 11"/>
                <a:gd name="T11" fmla="*/ 23 h 23"/>
                <a:gd name="T12" fmla="*/ 0 w 11"/>
                <a:gd name="T13" fmla="*/ 23 h 23"/>
                <a:gd name="T14" fmla="*/ 0 w 11"/>
                <a:gd name="T15" fmla="*/ 2 h 23"/>
                <a:gd name="T16" fmla="*/ 3 w 11"/>
                <a:gd name="T17" fmla="*/ 2 h 23"/>
                <a:gd name="T18" fmla="*/ 3 w 11"/>
                <a:gd name="T19" fmla="*/ 6 h 23"/>
                <a:gd name="T20" fmla="*/ 7 w 11"/>
                <a:gd name="T21" fmla="*/ 2 h 23"/>
                <a:gd name="T22" fmla="*/ 11 w 11"/>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3">
                  <a:moveTo>
                    <a:pt x="11" y="0"/>
                  </a:moveTo>
                  <a:lnTo>
                    <a:pt x="11" y="4"/>
                  </a:lnTo>
                  <a:lnTo>
                    <a:pt x="7" y="6"/>
                  </a:lnTo>
                  <a:lnTo>
                    <a:pt x="4" y="7"/>
                  </a:lnTo>
                  <a:lnTo>
                    <a:pt x="3" y="10"/>
                  </a:lnTo>
                  <a:lnTo>
                    <a:pt x="3" y="23"/>
                  </a:lnTo>
                  <a:lnTo>
                    <a:pt x="0" y="23"/>
                  </a:lnTo>
                  <a:lnTo>
                    <a:pt x="0" y="2"/>
                  </a:lnTo>
                  <a:lnTo>
                    <a:pt x="3" y="2"/>
                  </a:lnTo>
                  <a:lnTo>
                    <a:pt x="3" y="6"/>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490" name="Freeform 104"/>
            <p:cNvSpPr>
              <a:spLocks noEditPoints="1"/>
            </p:cNvSpPr>
            <p:nvPr/>
          </p:nvSpPr>
          <p:spPr bwMode="auto">
            <a:xfrm>
              <a:off x="2939" y="3807"/>
              <a:ext cx="20" cy="23"/>
            </a:xfrm>
            <a:custGeom>
              <a:avLst/>
              <a:gdLst>
                <a:gd name="T0" fmla="*/ 14 w 20"/>
                <a:gd name="T1" fmla="*/ 12 h 23"/>
                <a:gd name="T2" fmla="*/ 13 w 20"/>
                <a:gd name="T3" fmla="*/ 13 h 23"/>
                <a:gd name="T4" fmla="*/ 9 w 20"/>
                <a:gd name="T5" fmla="*/ 13 h 23"/>
                <a:gd name="T6" fmla="*/ 6 w 20"/>
                <a:gd name="T7" fmla="*/ 14 h 23"/>
                <a:gd name="T8" fmla="*/ 4 w 20"/>
                <a:gd name="T9" fmla="*/ 14 h 23"/>
                <a:gd name="T10" fmla="*/ 4 w 20"/>
                <a:gd name="T11" fmla="*/ 19 h 23"/>
                <a:gd name="T12" fmla="*/ 6 w 20"/>
                <a:gd name="T13" fmla="*/ 20 h 23"/>
                <a:gd name="T14" fmla="*/ 11 w 20"/>
                <a:gd name="T15" fmla="*/ 20 h 23"/>
                <a:gd name="T16" fmla="*/ 14 w 20"/>
                <a:gd name="T17" fmla="*/ 17 h 23"/>
                <a:gd name="T18" fmla="*/ 14 w 20"/>
                <a:gd name="T19" fmla="*/ 12 h 23"/>
                <a:gd name="T20" fmla="*/ 10 w 20"/>
                <a:gd name="T21" fmla="*/ 0 h 23"/>
                <a:gd name="T22" fmla="*/ 13 w 20"/>
                <a:gd name="T23" fmla="*/ 2 h 23"/>
                <a:gd name="T24" fmla="*/ 14 w 20"/>
                <a:gd name="T25" fmla="*/ 2 h 23"/>
                <a:gd name="T26" fmla="*/ 17 w 20"/>
                <a:gd name="T27" fmla="*/ 3 h 23"/>
                <a:gd name="T28" fmla="*/ 19 w 20"/>
                <a:gd name="T29" fmla="*/ 4 h 23"/>
                <a:gd name="T30" fmla="*/ 19 w 20"/>
                <a:gd name="T31" fmla="*/ 20 h 23"/>
                <a:gd name="T32" fmla="*/ 20 w 20"/>
                <a:gd name="T33" fmla="*/ 20 h 23"/>
                <a:gd name="T34" fmla="*/ 20 w 20"/>
                <a:gd name="T35" fmla="*/ 23 h 23"/>
                <a:gd name="T36" fmla="*/ 17 w 20"/>
                <a:gd name="T37" fmla="*/ 23 h 23"/>
                <a:gd name="T38" fmla="*/ 16 w 20"/>
                <a:gd name="T39" fmla="*/ 22 h 23"/>
                <a:gd name="T40" fmla="*/ 16 w 20"/>
                <a:gd name="T41" fmla="*/ 20 h 23"/>
                <a:gd name="T42" fmla="*/ 10 w 20"/>
                <a:gd name="T43" fmla="*/ 23 h 23"/>
                <a:gd name="T44" fmla="*/ 4 w 20"/>
                <a:gd name="T45" fmla="*/ 23 h 23"/>
                <a:gd name="T46" fmla="*/ 3 w 20"/>
                <a:gd name="T47" fmla="*/ 22 h 23"/>
                <a:gd name="T48" fmla="*/ 0 w 20"/>
                <a:gd name="T49" fmla="*/ 20 h 23"/>
                <a:gd name="T50" fmla="*/ 0 w 20"/>
                <a:gd name="T51" fmla="*/ 17 h 23"/>
                <a:gd name="T52" fmla="*/ 2 w 20"/>
                <a:gd name="T53" fmla="*/ 14 h 23"/>
                <a:gd name="T54" fmla="*/ 4 w 20"/>
                <a:gd name="T55" fmla="*/ 12 h 23"/>
                <a:gd name="T56" fmla="*/ 7 w 20"/>
                <a:gd name="T57" fmla="*/ 10 h 23"/>
                <a:gd name="T58" fmla="*/ 13 w 20"/>
                <a:gd name="T59" fmla="*/ 10 h 23"/>
                <a:gd name="T60" fmla="*/ 14 w 20"/>
                <a:gd name="T61" fmla="*/ 9 h 23"/>
                <a:gd name="T62" fmla="*/ 14 w 20"/>
                <a:gd name="T63" fmla="*/ 6 h 23"/>
                <a:gd name="T64" fmla="*/ 13 w 20"/>
                <a:gd name="T65" fmla="*/ 4 h 23"/>
                <a:gd name="T66" fmla="*/ 6 w 20"/>
                <a:gd name="T67" fmla="*/ 4 h 23"/>
                <a:gd name="T68" fmla="*/ 4 w 20"/>
                <a:gd name="T69" fmla="*/ 6 h 23"/>
                <a:gd name="T70" fmla="*/ 4 w 20"/>
                <a:gd name="T71" fmla="*/ 9 h 23"/>
                <a:gd name="T72" fmla="*/ 2 w 20"/>
                <a:gd name="T73" fmla="*/ 9 h 23"/>
                <a:gd name="T74" fmla="*/ 2 w 20"/>
                <a:gd name="T75" fmla="*/ 4 h 23"/>
                <a:gd name="T76" fmla="*/ 10 w 20"/>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 h="23">
                  <a:moveTo>
                    <a:pt x="14" y="12"/>
                  </a:moveTo>
                  <a:lnTo>
                    <a:pt x="13" y="13"/>
                  </a:lnTo>
                  <a:lnTo>
                    <a:pt x="9" y="13"/>
                  </a:lnTo>
                  <a:lnTo>
                    <a:pt x="6" y="14"/>
                  </a:lnTo>
                  <a:lnTo>
                    <a:pt x="4" y="14"/>
                  </a:lnTo>
                  <a:lnTo>
                    <a:pt x="4" y="19"/>
                  </a:lnTo>
                  <a:lnTo>
                    <a:pt x="6" y="20"/>
                  </a:lnTo>
                  <a:lnTo>
                    <a:pt x="11" y="20"/>
                  </a:lnTo>
                  <a:lnTo>
                    <a:pt x="14" y="17"/>
                  </a:lnTo>
                  <a:lnTo>
                    <a:pt x="14" y="12"/>
                  </a:lnTo>
                  <a:close/>
                  <a:moveTo>
                    <a:pt x="10" y="0"/>
                  </a:moveTo>
                  <a:lnTo>
                    <a:pt x="13" y="2"/>
                  </a:lnTo>
                  <a:lnTo>
                    <a:pt x="14" y="2"/>
                  </a:lnTo>
                  <a:lnTo>
                    <a:pt x="17" y="3"/>
                  </a:lnTo>
                  <a:lnTo>
                    <a:pt x="19" y="4"/>
                  </a:lnTo>
                  <a:lnTo>
                    <a:pt x="19" y="20"/>
                  </a:lnTo>
                  <a:lnTo>
                    <a:pt x="20" y="20"/>
                  </a:lnTo>
                  <a:lnTo>
                    <a:pt x="20" y="23"/>
                  </a:lnTo>
                  <a:lnTo>
                    <a:pt x="17" y="23"/>
                  </a:lnTo>
                  <a:lnTo>
                    <a:pt x="16" y="22"/>
                  </a:lnTo>
                  <a:lnTo>
                    <a:pt x="16" y="20"/>
                  </a:lnTo>
                  <a:lnTo>
                    <a:pt x="10" y="23"/>
                  </a:lnTo>
                  <a:lnTo>
                    <a:pt x="4" y="23"/>
                  </a:lnTo>
                  <a:lnTo>
                    <a:pt x="3" y="22"/>
                  </a:lnTo>
                  <a:lnTo>
                    <a:pt x="0" y="20"/>
                  </a:lnTo>
                  <a:lnTo>
                    <a:pt x="0" y="17"/>
                  </a:lnTo>
                  <a:lnTo>
                    <a:pt x="2" y="14"/>
                  </a:lnTo>
                  <a:lnTo>
                    <a:pt x="4" y="12"/>
                  </a:lnTo>
                  <a:lnTo>
                    <a:pt x="7" y="10"/>
                  </a:lnTo>
                  <a:lnTo>
                    <a:pt x="13" y="10"/>
                  </a:lnTo>
                  <a:lnTo>
                    <a:pt x="14" y="9"/>
                  </a:lnTo>
                  <a:lnTo>
                    <a:pt x="14" y="6"/>
                  </a:lnTo>
                  <a:lnTo>
                    <a:pt x="13" y="4"/>
                  </a:lnTo>
                  <a:lnTo>
                    <a:pt x="6" y="4"/>
                  </a:lnTo>
                  <a:lnTo>
                    <a:pt x="4" y="6"/>
                  </a:lnTo>
                  <a:lnTo>
                    <a:pt x="4" y="9"/>
                  </a:lnTo>
                  <a:lnTo>
                    <a:pt x="2" y="9"/>
                  </a:lnTo>
                  <a:lnTo>
                    <a:pt x="2"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91" name="Freeform 105"/>
            <p:cNvSpPr>
              <a:spLocks/>
            </p:cNvSpPr>
            <p:nvPr/>
          </p:nvSpPr>
          <p:spPr bwMode="auto">
            <a:xfrm>
              <a:off x="2960" y="3801"/>
              <a:ext cx="12" cy="29"/>
            </a:xfrm>
            <a:custGeom>
              <a:avLst/>
              <a:gdLst>
                <a:gd name="T0" fmla="*/ 5 w 12"/>
                <a:gd name="T1" fmla="*/ 0 h 29"/>
                <a:gd name="T2" fmla="*/ 8 w 12"/>
                <a:gd name="T3" fmla="*/ 0 h 29"/>
                <a:gd name="T4" fmla="*/ 8 w 12"/>
                <a:gd name="T5" fmla="*/ 8 h 29"/>
                <a:gd name="T6" fmla="*/ 12 w 12"/>
                <a:gd name="T7" fmla="*/ 8 h 29"/>
                <a:gd name="T8" fmla="*/ 12 w 12"/>
                <a:gd name="T9" fmla="*/ 10 h 29"/>
                <a:gd name="T10" fmla="*/ 8 w 12"/>
                <a:gd name="T11" fmla="*/ 10 h 29"/>
                <a:gd name="T12" fmla="*/ 8 w 12"/>
                <a:gd name="T13" fmla="*/ 23 h 29"/>
                <a:gd name="T14" fmla="*/ 9 w 12"/>
                <a:gd name="T15" fmla="*/ 26 h 29"/>
                <a:gd name="T16" fmla="*/ 12 w 12"/>
                <a:gd name="T17" fmla="*/ 26 h 29"/>
                <a:gd name="T18" fmla="*/ 12 w 12"/>
                <a:gd name="T19" fmla="*/ 29 h 29"/>
                <a:gd name="T20" fmla="*/ 8 w 12"/>
                <a:gd name="T21" fmla="*/ 29 h 29"/>
                <a:gd name="T22" fmla="*/ 6 w 12"/>
                <a:gd name="T23" fmla="*/ 28 h 29"/>
                <a:gd name="T24" fmla="*/ 5 w 12"/>
                <a:gd name="T25" fmla="*/ 28 h 29"/>
                <a:gd name="T26" fmla="*/ 5 w 12"/>
                <a:gd name="T27" fmla="*/ 10 h 29"/>
                <a:gd name="T28" fmla="*/ 0 w 12"/>
                <a:gd name="T29" fmla="*/ 10 h 29"/>
                <a:gd name="T30" fmla="*/ 0 w 12"/>
                <a:gd name="T31" fmla="*/ 8 h 29"/>
                <a:gd name="T32" fmla="*/ 5 w 12"/>
                <a:gd name="T33" fmla="*/ 8 h 29"/>
                <a:gd name="T34" fmla="*/ 5 w 12"/>
                <a:gd name="T35" fmla="*/ 0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9">
                  <a:moveTo>
                    <a:pt x="5" y="0"/>
                  </a:moveTo>
                  <a:lnTo>
                    <a:pt x="8" y="0"/>
                  </a:lnTo>
                  <a:lnTo>
                    <a:pt x="8" y="8"/>
                  </a:lnTo>
                  <a:lnTo>
                    <a:pt x="12" y="8"/>
                  </a:lnTo>
                  <a:lnTo>
                    <a:pt x="12" y="10"/>
                  </a:lnTo>
                  <a:lnTo>
                    <a:pt x="8" y="10"/>
                  </a:lnTo>
                  <a:lnTo>
                    <a:pt x="8" y="23"/>
                  </a:lnTo>
                  <a:lnTo>
                    <a:pt x="9" y="26"/>
                  </a:lnTo>
                  <a:lnTo>
                    <a:pt x="12" y="26"/>
                  </a:lnTo>
                  <a:lnTo>
                    <a:pt x="12" y="29"/>
                  </a:lnTo>
                  <a:lnTo>
                    <a:pt x="8" y="29"/>
                  </a:lnTo>
                  <a:lnTo>
                    <a:pt x="6" y="28"/>
                  </a:lnTo>
                  <a:lnTo>
                    <a:pt x="5" y="28"/>
                  </a:lnTo>
                  <a:lnTo>
                    <a:pt x="5" y="10"/>
                  </a:lnTo>
                  <a:lnTo>
                    <a:pt x="0" y="10"/>
                  </a:lnTo>
                  <a:lnTo>
                    <a:pt x="0" y="8"/>
                  </a:lnTo>
                  <a:lnTo>
                    <a:pt x="5" y="8"/>
                  </a:lnTo>
                  <a:lnTo>
                    <a:pt x="5" y="0"/>
                  </a:lnTo>
                  <a:close/>
                </a:path>
              </a:pathLst>
            </a:custGeom>
            <a:solidFill>
              <a:srgbClr val="000000"/>
            </a:solidFill>
            <a:ln w="0">
              <a:solidFill>
                <a:srgbClr val="000000"/>
              </a:solidFill>
              <a:prstDash val="solid"/>
              <a:round/>
              <a:headEnd/>
              <a:tailEnd/>
            </a:ln>
          </p:spPr>
          <p:txBody>
            <a:bodyPr/>
            <a:lstStyle/>
            <a:p>
              <a:endParaRPr lang="en-US"/>
            </a:p>
          </p:txBody>
        </p:sp>
        <p:sp>
          <p:nvSpPr>
            <p:cNvPr id="16492" name="Freeform 106"/>
            <p:cNvSpPr>
              <a:spLocks noEditPoints="1"/>
            </p:cNvSpPr>
            <p:nvPr/>
          </p:nvSpPr>
          <p:spPr bwMode="auto">
            <a:xfrm>
              <a:off x="2975" y="3807"/>
              <a:ext cx="21" cy="23"/>
            </a:xfrm>
            <a:custGeom>
              <a:avLst/>
              <a:gdLst>
                <a:gd name="T0" fmla="*/ 8 w 21"/>
                <a:gd name="T1" fmla="*/ 4 h 23"/>
                <a:gd name="T2" fmla="*/ 5 w 21"/>
                <a:gd name="T3" fmla="*/ 6 h 23"/>
                <a:gd name="T4" fmla="*/ 4 w 21"/>
                <a:gd name="T5" fmla="*/ 9 h 23"/>
                <a:gd name="T6" fmla="*/ 4 w 21"/>
                <a:gd name="T7" fmla="*/ 16 h 23"/>
                <a:gd name="T8" fmla="*/ 5 w 21"/>
                <a:gd name="T9" fmla="*/ 19 h 23"/>
                <a:gd name="T10" fmla="*/ 8 w 21"/>
                <a:gd name="T11" fmla="*/ 20 h 23"/>
                <a:gd name="T12" fmla="*/ 13 w 21"/>
                <a:gd name="T13" fmla="*/ 20 h 23"/>
                <a:gd name="T14" fmla="*/ 15 w 21"/>
                <a:gd name="T15" fmla="*/ 19 h 23"/>
                <a:gd name="T16" fmla="*/ 17 w 21"/>
                <a:gd name="T17" fmla="*/ 16 h 23"/>
                <a:gd name="T18" fmla="*/ 17 w 21"/>
                <a:gd name="T19" fmla="*/ 9 h 23"/>
                <a:gd name="T20" fmla="*/ 15 w 21"/>
                <a:gd name="T21" fmla="*/ 6 h 23"/>
                <a:gd name="T22" fmla="*/ 14 w 21"/>
                <a:gd name="T23" fmla="*/ 4 h 23"/>
                <a:gd name="T24" fmla="*/ 8 w 21"/>
                <a:gd name="T25" fmla="*/ 4 h 23"/>
                <a:gd name="T26" fmla="*/ 11 w 21"/>
                <a:gd name="T27" fmla="*/ 0 h 23"/>
                <a:gd name="T28" fmla="*/ 17 w 21"/>
                <a:gd name="T29" fmla="*/ 3 h 23"/>
                <a:gd name="T30" fmla="*/ 20 w 21"/>
                <a:gd name="T31" fmla="*/ 6 h 23"/>
                <a:gd name="T32" fmla="*/ 21 w 21"/>
                <a:gd name="T33" fmla="*/ 9 h 23"/>
                <a:gd name="T34" fmla="*/ 21 w 21"/>
                <a:gd name="T35" fmla="*/ 16 h 23"/>
                <a:gd name="T36" fmla="*/ 20 w 21"/>
                <a:gd name="T37" fmla="*/ 19 h 23"/>
                <a:gd name="T38" fmla="*/ 17 w 21"/>
                <a:gd name="T39" fmla="*/ 22 h 23"/>
                <a:gd name="T40" fmla="*/ 14 w 21"/>
                <a:gd name="T41" fmla="*/ 23 h 23"/>
                <a:gd name="T42" fmla="*/ 7 w 21"/>
                <a:gd name="T43" fmla="*/ 23 h 23"/>
                <a:gd name="T44" fmla="*/ 4 w 21"/>
                <a:gd name="T45" fmla="*/ 22 h 23"/>
                <a:gd name="T46" fmla="*/ 1 w 21"/>
                <a:gd name="T47" fmla="*/ 19 h 23"/>
                <a:gd name="T48" fmla="*/ 0 w 21"/>
                <a:gd name="T49" fmla="*/ 16 h 23"/>
                <a:gd name="T50" fmla="*/ 0 w 21"/>
                <a:gd name="T51" fmla="*/ 12 h 23"/>
                <a:gd name="T52" fmla="*/ 1 w 21"/>
                <a:gd name="T53" fmla="*/ 9 h 23"/>
                <a:gd name="T54" fmla="*/ 1 w 21"/>
                <a:gd name="T55" fmla="*/ 6 h 23"/>
                <a:gd name="T56" fmla="*/ 4 w 21"/>
                <a:gd name="T57" fmla="*/ 3 h 23"/>
                <a:gd name="T58" fmla="*/ 7 w 21"/>
                <a:gd name="T59" fmla="*/ 2 h 23"/>
                <a:gd name="T60" fmla="*/ 11 w 21"/>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23">
                  <a:moveTo>
                    <a:pt x="8" y="4"/>
                  </a:moveTo>
                  <a:lnTo>
                    <a:pt x="5" y="6"/>
                  </a:lnTo>
                  <a:lnTo>
                    <a:pt x="4" y="9"/>
                  </a:lnTo>
                  <a:lnTo>
                    <a:pt x="4" y="16"/>
                  </a:lnTo>
                  <a:lnTo>
                    <a:pt x="5" y="19"/>
                  </a:lnTo>
                  <a:lnTo>
                    <a:pt x="8" y="20"/>
                  </a:lnTo>
                  <a:lnTo>
                    <a:pt x="13" y="20"/>
                  </a:lnTo>
                  <a:lnTo>
                    <a:pt x="15" y="19"/>
                  </a:lnTo>
                  <a:lnTo>
                    <a:pt x="17" y="16"/>
                  </a:lnTo>
                  <a:lnTo>
                    <a:pt x="17" y="9"/>
                  </a:lnTo>
                  <a:lnTo>
                    <a:pt x="15" y="6"/>
                  </a:lnTo>
                  <a:lnTo>
                    <a:pt x="14" y="4"/>
                  </a:lnTo>
                  <a:lnTo>
                    <a:pt x="8" y="4"/>
                  </a:lnTo>
                  <a:close/>
                  <a:moveTo>
                    <a:pt x="11" y="0"/>
                  </a:moveTo>
                  <a:lnTo>
                    <a:pt x="17" y="3"/>
                  </a:lnTo>
                  <a:lnTo>
                    <a:pt x="20" y="6"/>
                  </a:lnTo>
                  <a:lnTo>
                    <a:pt x="21" y="9"/>
                  </a:lnTo>
                  <a:lnTo>
                    <a:pt x="21" y="16"/>
                  </a:lnTo>
                  <a:lnTo>
                    <a:pt x="20" y="19"/>
                  </a:lnTo>
                  <a:lnTo>
                    <a:pt x="17" y="22"/>
                  </a:lnTo>
                  <a:lnTo>
                    <a:pt x="14" y="23"/>
                  </a:lnTo>
                  <a:lnTo>
                    <a:pt x="7" y="23"/>
                  </a:lnTo>
                  <a:lnTo>
                    <a:pt x="4" y="22"/>
                  </a:lnTo>
                  <a:lnTo>
                    <a:pt x="1" y="19"/>
                  </a:lnTo>
                  <a:lnTo>
                    <a:pt x="0" y="16"/>
                  </a:lnTo>
                  <a:lnTo>
                    <a:pt x="0" y="12"/>
                  </a:lnTo>
                  <a:lnTo>
                    <a:pt x="1" y="9"/>
                  </a:lnTo>
                  <a:lnTo>
                    <a:pt x="1" y="6"/>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493" name="Freeform 107"/>
            <p:cNvSpPr>
              <a:spLocks/>
            </p:cNvSpPr>
            <p:nvPr/>
          </p:nvSpPr>
          <p:spPr bwMode="auto">
            <a:xfrm>
              <a:off x="3000" y="3807"/>
              <a:ext cx="30" cy="23"/>
            </a:xfrm>
            <a:custGeom>
              <a:avLst/>
              <a:gdLst>
                <a:gd name="T0" fmla="*/ 10 w 30"/>
                <a:gd name="T1" fmla="*/ 0 h 23"/>
                <a:gd name="T2" fmla="*/ 13 w 30"/>
                <a:gd name="T3" fmla="*/ 2 h 23"/>
                <a:gd name="T4" fmla="*/ 16 w 30"/>
                <a:gd name="T5" fmla="*/ 4 h 23"/>
                <a:gd name="T6" fmla="*/ 19 w 30"/>
                <a:gd name="T7" fmla="*/ 3 h 23"/>
                <a:gd name="T8" fmla="*/ 20 w 30"/>
                <a:gd name="T9" fmla="*/ 2 h 23"/>
                <a:gd name="T10" fmla="*/ 23 w 30"/>
                <a:gd name="T11" fmla="*/ 0 h 23"/>
                <a:gd name="T12" fmla="*/ 26 w 30"/>
                <a:gd name="T13" fmla="*/ 2 h 23"/>
                <a:gd name="T14" fmla="*/ 29 w 30"/>
                <a:gd name="T15" fmla="*/ 2 h 23"/>
                <a:gd name="T16" fmla="*/ 30 w 30"/>
                <a:gd name="T17" fmla="*/ 4 h 23"/>
                <a:gd name="T18" fmla="*/ 30 w 30"/>
                <a:gd name="T19" fmla="*/ 23 h 23"/>
                <a:gd name="T20" fmla="*/ 27 w 30"/>
                <a:gd name="T21" fmla="*/ 23 h 23"/>
                <a:gd name="T22" fmla="*/ 27 w 30"/>
                <a:gd name="T23" fmla="*/ 7 h 23"/>
                <a:gd name="T24" fmla="*/ 25 w 30"/>
                <a:gd name="T25" fmla="*/ 4 h 23"/>
                <a:gd name="T26" fmla="*/ 20 w 30"/>
                <a:gd name="T27" fmla="*/ 4 h 23"/>
                <a:gd name="T28" fmla="*/ 17 w 30"/>
                <a:gd name="T29" fmla="*/ 7 h 23"/>
                <a:gd name="T30" fmla="*/ 17 w 30"/>
                <a:gd name="T31" fmla="*/ 23 h 23"/>
                <a:gd name="T32" fmla="*/ 13 w 30"/>
                <a:gd name="T33" fmla="*/ 23 h 23"/>
                <a:gd name="T34" fmla="*/ 13 w 30"/>
                <a:gd name="T35" fmla="*/ 6 h 23"/>
                <a:gd name="T36" fmla="*/ 12 w 30"/>
                <a:gd name="T37" fmla="*/ 4 h 23"/>
                <a:gd name="T38" fmla="*/ 7 w 30"/>
                <a:gd name="T39" fmla="*/ 4 h 23"/>
                <a:gd name="T40" fmla="*/ 5 w 30"/>
                <a:gd name="T41" fmla="*/ 6 h 23"/>
                <a:gd name="T42" fmla="*/ 3 w 30"/>
                <a:gd name="T43" fmla="*/ 9 h 23"/>
                <a:gd name="T44" fmla="*/ 3 w 30"/>
                <a:gd name="T45" fmla="*/ 23 h 23"/>
                <a:gd name="T46" fmla="*/ 0 w 30"/>
                <a:gd name="T47" fmla="*/ 23 h 23"/>
                <a:gd name="T48" fmla="*/ 0 w 30"/>
                <a:gd name="T49" fmla="*/ 2 h 23"/>
                <a:gd name="T50" fmla="*/ 3 w 30"/>
                <a:gd name="T51" fmla="*/ 2 h 23"/>
                <a:gd name="T52" fmla="*/ 3 w 30"/>
                <a:gd name="T53" fmla="*/ 4 h 23"/>
                <a:gd name="T54" fmla="*/ 6 w 30"/>
                <a:gd name="T55" fmla="*/ 3 h 23"/>
                <a:gd name="T56" fmla="*/ 7 w 30"/>
                <a:gd name="T57" fmla="*/ 2 h 23"/>
                <a:gd name="T58" fmla="*/ 10 w 30"/>
                <a:gd name="T59" fmla="*/ 0 h 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23">
                  <a:moveTo>
                    <a:pt x="10" y="0"/>
                  </a:moveTo>
                  <a:lnTo>
                    <a:pt x="13" y="2"/>
                  </a:lnTo>
                  <a:lnTo>
                    <a:pt x="16" y="4"/>
                  </a:lnTo>
                  <a:lnTo>
                    <a:pt x="19" y="3"/>
                  </a:lnTo>
                  <a:lnTo>
                    <a:pt x="20" y="2"/>
                  </a:lnTo>
                  <a:lnTo>
                    <a:pt x="23" y="0"/>
                  </a:lnTo>
                  <a:lnTo>
                    <a:pt x="26" y="2"/>
                  </a:lnTo>
                  <a:lnTo>
                    <a:pt x="29" y="2"/>
                  </a:lnTo>
                  <a:lnTo>
                    <a:pt x="30" y="4"/>
                  </a:lnTo>
                  <a:lnTo>
                    <a:pt x="30" y="23"/>
                  </a:lnTo>
                  <a:lnTo>
                    <a:pt x="27" y="23"/>
                  </a:lnTo>
                  <a:lnTo>
                    <a:pt x="27" y="7"/>
                  </a:lnTo>
                  <a:lnTo>
                    <a:pt x="25" y="4"/>
                  </a:lnTo>
                  <a:lnTo>
                    <a:pt x="20" y="4"/>
                  </a:lnTo>
                  <a:lnTo>
                    <a:pt x="17" y="7"/>
                  </a:lnTo>
                  <a:lnTo>
                    <a:pt x="17" y="23"/>
                  </a:lnTo>
                  <a:lnTo>
                    <a:pt x="13" y="23"/>
                  </a:lnTo>
                  <a:lnTo>
                    <a:pt x="13" y="6"/>
                  </a:lnTo>
                  <a:lnTo>
                    <a:pt x="12" y="4"/>
                  </a:lnTo>
                  <a:lnTo>
                    <a:pt x="7" y="4"/>
                  </a:lnTo>
                  <a:lnTo>
                    <a:pt x="5" y="6"/>
                  </a:lnTo>
                  <a:lnTo>
                    <a:pt x="3" y="9"/>
                  </a:lnTo>
                  <a:lnTo>
                    <a:pt x="3" y="23"/>
                  </a:lnTo>
                  <a:lnTo>
                    <a:pt x="0" y="23"/>
                  </a:lnTo>
                  <a:lnTo>
                    <a:pt x="0" y="2"/>
                  </a:lnTo>
                  <a:lnTo>
                    <a:pt x="3" y="2"/>
                  </a:lnTo>
                  <a:lnTo>
                    <a:pt x="3" y="4"/>
                  </a:lnTo>
                  <a:lnTo>
                    <a:pt x="6" y="3"/>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94" name="Freeform 108"/>
            <p:cNvSpPr>
              <a:spLocks noEditPoints="1"/>
            </p:cNvSpPr>
            <p:nvPr/>
          </p:nvSpPr>
          <p:spPr bwMode="auto">
            <a:xfrm>
              <a:off x="3036" y="3800"/>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4 h 30"/>
                <a:gd name="T16" fmla="*/ 0 w 4"/>
                <a:gd name="T17" fmla="*/ 4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495" name="Freeform 109"/>
            <p:cNvSpPr>
              <a:spLocks/>
            </p:cNvSpPr>
            <p:nvPr/>
          </p:nvSpPr>
          <p:spPr bwMode="auto">
            <a:xfrm>
              <a:off x="3044" y="3807"/>
              <a:ext cx="19" cy="23"/>
            </a:xfrm>
            <a:custGeom>
              <a:avLst/>
              <a:gdLst>
                <a:gd name="T0" fmla="*/ 10 w 19"/>
                <a:gd name="T1" fmla="*/ 0 h 23"/>
                <a:gd name="T2" fmla="*/ 16 w 19"/>
                <a:gd name="T3" fmla="*/ 3 h 23"/>
                <a:gd name="T4" fmla="*/ 18 w 19"/>
                <a:gd name="T5" fmla="*/ 4 h 23"/>
                <a:gd name="T6" fmla="*/ 19 w 19"/>
                <a:gd name="T7" fmla="*/ 9 h 23"/>
                <a:gd name="T8" fmla="*/ 16 w 19"/>
                <a:gd name="T9" fmla="*/ 9 h 23"/>
                <a:gd name="T10" fmla="*/ 15 w 19"/>
                <a:gd name="T11" fmla="*/ 6 h 23"/>
                <a:gd name="T12" fmla="*/ 13 w 19"/>
                <a:gd name="T13" fmla="*/ 4 h 23"/>
                <a:gd name="T14" fmla="*/ 8 w 19"/>
                <a:gd name="T15" fmla="*/ 4 h 23"/>
                <a:gd name="T16" fmla="*/ 5 w 19"/>
                <a:gd name="T17" fmla="*/ 7 h 23"/>
                <a:gd name="T18" fmla="*/ 3 w 19"/>
                <a:gd name="T19" fmla="*/ 10 h 23"/>
                <a:gd name="T20" fmla="*/ 3 w 19"/>
                <a:gd name="T21" fmla="*/ 16 h 23"/>
                <a:gd name="T22" fmla="*/ 8 w 19"/>
                <a:gd name="T23" fmla="*/ 20 h 23"/>
                <a:gd name="T24" fmla="*/ 13 w 19"/>
                <a:gd name="T25" fmla="*/ 20 h 23"/>
                <a:gd name="T26" fmla="*/ 16 w 19"/>
                <a:gd name="T27" fmla="*/ 14 h 23"/>
                <a:gd name="T28" fmla="*/ 19 w 19"/>
                <a:gd name="T29" fmla="*/ 14 h 23"/>
                <a:gd name="T30" fmla="*/ 19 w 19"/>
                <a:gd name="T31" fmla="*/ 19 h 23"/>
                <a:gd name="T32" fmla="*/ 16 w 19"/>
                <a:gd name="T33" fmla="*/ 22 h 23"/>
                <a:gd name="T34" fmla="*/ 13 w 19"/>
                <a:gd name="T35" fmla="*/ 23 h 23"/>
                <a:gd name="T36" fmla="*/ 6 w 19"/>
                <a:gd name="T37" fmla="*/ 23 h 23"/>
                <a:gd name="T38" fmla="*/ 3 w 19"/>
                <a:gd name="T39" fmla="*/ 22 h 23"/>
                <a:gd name="T40" fmla="*/ 0 w 19"/>
                <a:gd name="T41" fmla="*/ 16 h 23"/>
                <a:gd name="T42" fmla="*/ 0 w 19"/>
                <a:gd name="T43" fmla="*/ 9 h 23"/>
                <a:gd name="T44" fmla="*/ 3 w 19"/>
                <a:gd name="T45" fmla="*/ 3 h 23"/>
                <a:gd name="T46" fmla="*/ 6 w 19"/>
                <a:gd name="T47" fmla="*/ 2 h 23"/>
                <a:gd name="T48" fmla="*/ 10 w 19"/>
                <a:gd name="T49" fmla="*/ 0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 h="23">
                  <a:moveTo>
                    <a:pt x="10" y="0"/>
                  </a:moveTo>
                  <a:lnTo>
                    <a:pt x="16" y="3"/>
                  </a:lnTo>
                  <a:lnTo>
                    <a:pt x="18" y="4"/>
                  </a:lnTo>
                  <a:lnTo>
                    <a:pt x="19" y="9"/>
                  </a:lnTo>
                  <a:lnTo>
                    <a:pt x="16" y="9"/>
                  </a:lnTo>
                  <a:lnTo>
                    <a:pt x="15" y="6"/>
                  </a:lnTo>
                  <a:lnTo>
                    <a:pt x="13" y="4"/>
                  </a:lnTo>
                  <a:lnTo>
                    <a:pt x="8" y="4"/>
                  </a:lnTo>
                  <a:lnTo>
                    <a:pt x="5" y="7"/>
                  </a:lnTo>
                  <a:lnTo>
                    <a:pt x="3" y="10"/>
                  </a:lnTo>
                  <a:lnTo>
                    <a:pt x="3" y="16"/>
                  </a:lnTo>
                  <a:lnTo>
                    <a:pt x="8" y="20"/>
                  </a:lnTo>
                  <a:lnTo>
                    <a:pt x="13" y="20"/>
                  </a:lnTo>
                  <a:lnTo>
                    <a:pt x="16" y="14"/>
                  </a:lnTo>
                  <a:lnTo>
                    <a:pt x="19" y="14"/>
                  </a:lnTo>
                  <a:lnTo>
                    <a:pt x="19" y="19"/>
                  </a:lnTo>
                  <a:lnTo>
                    <a:pt x="16" y="22"/>
                  </a:lnTo>
                  <a:lnTo>
                    <a:pt x="13" y="23"/>
                  </a:lnTo>
                  <a:lnTo>
                    <a:pt x="6" y="23"/>
                  </a:lnTo>
                  <a:lnTo>
                    <a:pt x="3" y="22"/>
                  </a:lnTo>
                  <a:lnTo>
                    <a:pt x="0" y="16"/>
                  </a:lnTo>
                  <a:lnTo>
                    <a:pt x="0" y="9"/>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96" name="Freeform 110"/>
            <p:cNvSpPr>
              <a:spLocks/>
            </p:cNvSpPr>
            <p:nvPr/>
          </p:nvSpPr>
          <p:spPr bwMode="auto">
            <a:xfrm>
              <a:off x="3080" y="3807"/>
              <a:ext cx="11" cy="23"/>
            </a:xfrm>
            <a:custGeom>
              <a:avLst/>
              <a:gdLst>
                <a:gd name="T0" fmla="*/ 11 w 11"/>
                <a:gd name="T1" fmla="*/ 0 h 23"/>
                <a:gd name="T2" fmla="*/ 11 w 11"/>
                <a:gd name="T3" fmla="*/ 4 h 23"/>
                <a:gd name="T4" fmla="*/ 7 w 11"/>
                <a:gd name="T5" fmla="*/ 6 h 23"/>
                <a:gd name="T6" fmla="*/ 4 w 11"/>
                <a:gd name="T7" fmla="*/ 7 h 23"/>
                <a:gd name="T8" fmla="*/ 3 w 11"/>
                <a:gd name="T9" fmla="*/ 10 h 23"/>
                <a:gd name="T10" fmla="*/ 3 w 11"/>
                <a:gd name="T11" fmla="*/ 23 h 23"/>
                <a:gd name="T12" fmla="*/ 0 w 11"/>
                <a:gd name="T13" fmla="*/ 23 h 23"/>
                <a:gd name="T14" fmla="*/ 0 w 11"/>
                <a:gd name="T15" fmla="*/ 2 h 23"/>
                <a:gd name="T16" fmla="*/ 3 w 11"/>
                <a:gd name="T17" fmla="*/ 2 h 23"/>
                <a:gd name="T18" fmla="*/ 3 w 11"/>
                <a:gd name="T19" fmla="*/ 6 h 23"/>
                <a:gd name="T20" fmla="*/ 4 w 11"/>
                <a:gd name="T21" fmla="*/ 3 h 23"/>
                <a:gd name="T22" fmla="*/ 7 w 11"/>
                <a:gd name="T23" fmla="*/ 2 h 23"/>
                <a:gd name="T24" fmla="*/ 11 w 11"/>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23">
                  <a:moveTo>
                    <a:pt x="11" y="0"/>
                  </a:moveTo>
                  <a:lnTo>
                    <a:pt x="11" y="4"/>
                  </a:lnTo>
                  <a:lnTo>
                    <a:pt x="7" y="6"/>
                  </a:lnTo>
                  <a:lnTo>
                    <a:pt x="4" y="7"/>
                  </a:lnTo>
                  <a:lnTo>
                    <a:pt x="3" y="10"/>
                  </a:lnTo>
                  <a:lnTo>
                    <a:pt x="3" y="23"/>
                  </a:lnTo>
                  <a:lnTo>
                    <a:pt x="0" y="23"/>
                  </a:lnTo>
                  <a:lnTo>
                    <a:pt x="0" y="2"/>
                  </a:lnTo>
                  <a:lnTo>
                    <a:pt x="3" y="2"/>
                  </a:lnTo>
                  <a:lnTo>
                    <a:pt x="3" y="6"/>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497" name="Freeform 111"/>
            <p:cNvSpPr>
              <a:spLocks noEditPoints="1"/>
            </p:cNvSpPr>
            <p:nvPr/>
          </p:nvSpPr>
          <p:spPr bwMode="auto">
            <a:xfrm>
              <a:off x="3093" y="3807"/>
              <a:ext cx="20" cy="23"/>
            </a:xfrm>
            <a:custGeom>
              <a:avLst/>
              <a:gdLst>
                <a:gd name="T0" fmla="*/ 7 w 20"/>
                <a:gd name="T1" fmla="*/ 4 h 23"/>
                <a:gd name="T2" fmla="*/ 4 w 20"/>
                <a:gd name="T3" fmla="*/ 7 h 23"/>
                <a:gd name="T4" fmla="*/ 3 w 20"/>
                <a:gd name="T5" fmla="*/ 10 h 23"/>
                <a:gd name="T6" fmla="*/ 16 w 20"/>
                <a:gd name="T7" fmla="*/ 10 h 23"/>
                <a:gd name="T8" fmla="*/ 13 w 20"/>
                <a:gd name="T9" fmla="*/ 4 h 23"/>
                <a:gd name="T10" fmla="*/ 7 w 20"/>
                <a:gd name="T11" fmla="*/ 4 h 23"/>
                <a:gd name="T12" fmla="*/ 10 w 20"/>
                <a:gd name="T13" fmla="*/ 0 h 23"/>
                <a:gd name="T14" fmla="*/ 16 w 20"/>
                <a:gd name="T15" fmla="*/ 3 h 23"/>
                <a:gd name="T16" fmla="*/ 17 w 20"/>
                <a:gd name="T17" fmla="*/ 4 h 23"/>
                <a:gd name="T18" fmla="*/ 20 w 20"/>
                <a:gd name="T19" fmla="*/ 10 h 23"/>
                <a:gd name="T20" fmla="*/ 20 w 20"/>
                <a:gd name="T21" fmla="*/ 13 h 23"/>
                <a:gd name="T22" fmla="*/ 3 w 20"/>
                <a:gd name="T23" fmla="*/ 13 h 23"/>
                <a:gd name="T24" fmla="*/ 4 w 20"/>
                <a:gd name="T25" fmla="*/ 16 h 23"/>
                <a:gd name="T26" fmla="*/ 4 w 20"/>
                <a:gd name="T27" fmla="*/ 19 h 23"/>
                <a:gd name="T28" fmla="*/ 7 w 20"/>
                <a:gd name="T29" fmla="*/ 20 h 23"/>
                <a:gd name="T30" fmla="*/ 13 w 20"/>
                <a:gd name="T31" fmla="*/ 20 h 23"/>
                <a:gd name="T32" fmla="*/ 14 w 20"/>
                <a:gd name="T33" fmla="*/ 19 h 23"/>
                <a:gd name="T34" fmla="*/ 16 w 20"/>
                <a:gd name="T35" fmla="*/ 16 h 23"/>
                <a:gd name="T36" fmla="*/ 18 w 20"/>
                <a:gd name="T37" fmla="*/ 16 h 23"/>
                <a:gd name="T38" fmla="*/ 18 w 20"/>
                <a:gd name="T39" fmla="*/ 19 h 23"/>
                <a:gd name="T40" fmla="*/ 16 w 20"/>
                <a:gd name="T41" fmla="*/ 22 h 23"/>
                <a:gd name="T42" fmla="*/ 13 w 20"/>
                <a:gd name="T43" fmla="*/ 23 h 23"/>
                <a:gd name="T44" fmla="*/ 6 w 20"/>
                <a:gd name="T45" fmla="*/ 23 h 23"/>
                <a:gd name="T46" fmla="*/ 3 w 20"/>
                <a:gd name="T47" fmla="*/ 22 h 23"/>
                <a:gd name="T48" fmla="*/ 0 w 20"/>
                <a:gd name="T49" fmla="*/ 16 h 23"/>
                <a:gd name="T50" fmla="*/ 0 w 20"/>
                <a:gd name="T51" fmla="*/ 7 h 23"/>
                <a:gd name="T52" fmla="*/ 6 w 20"/>
                <a:gd name="T53" fmla="*/ 2 h 23"/>
                <a:gd name="T54" fmla="*/ 10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7" y="4"/>
                  </a:moveTo>
                  <a:lnTo>
                    <a:pt x="4" y="7"/>
                  </a:lnTo>
                  <a:lnTo>
                    <a:pt x="3" y="10"/>
                  </a:lnTo>
                  <a:lnTo>
                    <a:pt x="16" y="10"/>
                  </a:lnTo>
                  <a:lnTo>
                    <a:pt x="13" y="4"/>
                  </a:lnTo>
                  <a:lnTo>
                    <a:pt x="7" y="4"/>
                  </a:lnTo>
                  <a:close/>
                  <a:moveTo>
                    <a:pt x="10" y="0"/>
                  </a:moveTo>
                  <a:lnTo>
                    <a:pt x="16" y="3"/>
                  </a:lnTo>
                  <a:lnTo>
                    <a:pt x="17" y="4"/>
                  </a:lnTo>
                  <a:lnTo>
                    <a:pt x="20" y="10"/>
                  </a:lnTo>
                  <a:lnTo>
                    <a:pt x="20" y="13"/>
                  </a:lnTo>
                  <a:lnTo>
                    <a:pt x="3" y="13"/>
                  </a:lnTo>
                  <a:lnTo>
                    <a:pt x="4" y="16"/>
                  </a:lnTo>
                  <a:lnTo>
                    <a:pt x="4" y="19"/>
                  </a:lnTo>
                  <a:lnTo>
                    <a:pt x="7" y="20"/>
                  </a:lnTo>
                  <a:lnTo>
                    <a:pt x="13" y="20"/>
                  </a:lnTo>
                  <a:lnTo>
                    <a:pt x="14" y="19"/>
                  </a:lnTo>
                  <a:lnTo>
                    <a:pt x="16" y="16"/>
                  </a:lnTo>
                  <a:lnTo>
                    <a:pt x="18" y="16"/>
                  </a:lnTo>
                  <a:lnTo>
                    <a:pt x="18" y="19"/>
                  </a:lnTo>
                  <a:lnTo>
                    <a:pt x="16" y="22"/>
                  </a:lnTo>
                  <a:lnTo>
                    <a:pt x="13" y="23"/>
                  </a:lnTo>
                  <a:lnTo>
                    <a:pt x="6" y="23"/>
                  </a:lnTo>
                  <a:lnTo>
                    <a:pt x="3" y="22"/>
                  </a:lnTo>
                  <a:lnTo>
                    <a:pt x="0" y="16"/>
                  </a:lnTo>
                  <a:lnTo>
                    <a:pt x="0" y="7"/>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498" name="Freeform 112"/>
            <p:cNvSpPr>
              <a:spLocks/>
            </p:cNvSpPr>
            <p:nvPr/>
          </p:nvSpPr>
          <p:spPr bwMode="auto">
            <a:xfrm>
              <a:off x="3114" y="3807"/>
              <a:ext cx="19" cy="23"/>
            </a:xfrm>
            <a:custGeom>
              <a:avLst/>
              <a:gdLst>
                <a:gd name="T0" fmla="*/ 9 w 19"/>
                <a:gd name="T1" fmla="*/ 0 h 23"/>
                <a:gd name="T2" fmla="*/ 13 w 19"/>
                <a:gd name="T3" fmla="*/ 2 h 23"/>
                <a:gd name="T4" fmla="*/ 16 w 19"/>
                <a:gd name="T5" fmla="*/ 2 h 23"/>
                <a:gd name="T6" fmla="*/ 19 w 19"/>
                <a:gd name="T7" fmla="*/ 7 h 23"/>
                <a:gd name="T8" fmla="*/ 14 w 19"/>
                <a:gd name="T9" fmla="*/ 7 h 23"/>
                <a:gd name="T10" fmla="*/ 14 w 19"/>
                <a:gd name="T11" fmla="*/ 6 h 23"/>
                <a:gd name="T12" fmla="*/ 12 w 19"/>
                <a:gd name="T13" fmla="*/ 4 h 23"/>
                <a:gd name="T14" fmla="*/ 7 w 19"/>
                <a:gd name="T15" fmla="*/ 4 h 23"/>
                <a:gd name="T16" fmla="*/ 5 w 19"/>
                <a:gd name="T17" fmla="*/ 7 h 23"/>
                <a:gd name="T18" fmla="*/ 6 w 19"/>
                <a:gd name="T19" fmla="*/ 9 h 23"/>
                <a:gd name="T20" fmla="*/ 7 w 19"/>
                <a:gd name="T21" fmla="*/ 9 h 23"/>
                <a:gd name="T22" fmla="*/ 9 w 19"/>
                <a:gd name="T23" fmla="*/ 10 h 23"/>
                <a:gd name="T24" fmla="*/ 12 w 19"/>
                <a:gd name="T25" fmla="*/ 10 h 23"/>
                <a:gd name="T26" fmla="*/ 17 w 19"/>
                <a:gd name="T27" fmla="*/ 13 h 23"/>
                <a:gd name="T28" fmla="*/ 19 w 19"/>
                <a:gd name="T29" fmla="*/ 14 h 23"/>
                <a:gd name="T30" fmla="*/ 19 w 19"/>
                <a:gd name="T31" fmla="*/ 19 h 23"/>
                <a:gd name="T32" fmla="*/ 17 w 19"/>
                <a:gd name="T33" fmla="*/ 22 h 23"/>
                <a:gd name="T34" fmla="*/ 14 w 19"/>
                <a:gd name="T35" fmla="*/ 23 h 23"/>
                <a:gd name="T36" fmla="*/ 6 w 19"/>
                <a:gd name="T37" fmla="*/ 23 h 23"/>
                <a:gd name="T38" fmla="*/ 3 w 19"/>
                <a:gd name="T39" fmla="*/ 22 h 23"/>
                <a:gd name="T40" fmla="*/ 2 w 19"/>
                <a:gd name="T41" fmla="*/ 20 h 23"/>
                <a:gd name="T42" fmla="*/ 0 w 19"/>
                <a:gd name="T43" fmla="*/ 16 h 23"/>
                <a:gd name="T44" fmla="*/ 5 w 19"/>
                <a:gd name="T45" fmla="*/ 16 h 23"/>
                <a:gd name="T46" fmla="*/ 5 w 19"/>
                <a:gd name="T47" fmla="*/ 19 h 23"/>
                <a:gd name="T48" fmla="*/ 6 w 19"/>
                <a:gd name="T49" fmla="*/ 19 h 23"/>
                <a:gd name="T50" fmla="*/ 7 w 19"/>
                <a:gd name="T51" fmla="*/ 20 h 23"/>
                <a:gd name="T52" fmla="*/ 13 w 19"/>
                <a:gd name="T53" fmla="*/ 20 h 23"/>
                <a:gd name="T54" fmla="*/ 16 w 19"/>
                <a:gd name="T55" fmla="*/ 17 h 23"/>
                <a:gd name="T56" fmla="*/ 12 w 19"/>
                <a:gd name="T57" fmla="*/ 13 h 23"/>
                <a:gd name="T58" fmla="*/ 6 w 19"/>
                <a:gd name="T59" fmla="*/ 13 h 23"/>
                <a:gd name="T60" fmla="*/ 3 w 19"/>
                <a:gd name="T61" fmla="*/ 12 h 23"/>
                <a:gd name="T62" fmla="*/ 2 w 19"/>
                <a:gd name="T63" fmla="*/ 10 h 23"/>
                <a:gd name="T64" fmla="*/ 2 w 19"/>
                <a:gd name="T65" fmla="*/ 4 h 23"/>
                <a:gd name="T66" fmla="*/ 5 w 19"/>
                <a:gd name="T67" fmla="*/ 2 h 23"/>
                <a:gd name="T68" fmla="*/ 6 w 19"/>
                <a:gd name="T69" fmla="*/ 2 h 23"/>
                <a:gd name="T70" fmla="*/ 9 w 19"/>
                <a:gd name="T71" fmla="*/ 0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 h="23">
                  <a:moveTo>
                    <a:pt x="9" y="0"/>
                  </a:moveTo>
                  <a:lnTo>
                    <a:pt x="13" y="2"/>
                  </a:lnTo>
                  <a:lnTo>
                    <a:pt x="16" y="2"/>
                  </a:lnTo>
                  <a:lnTo>
                    <a:pt x="19" y="7"/>
                  </a:lnTo>
                  <a:lnTo>
                    <a:pt x="14" y="7"/>
                  </a:lnTo>
                  <a:lnTo>
                    <a:pt x="14" y="6"/>
                  </a:lnTo>
                  <a:lnTo>
                    <a:pt x="12" y="4"/>
                  </a:lnTo>
                  <a:lnTo>
                    <a:pt x="7" y="4"/>
                  </a:lnTo>
                  <a:lnTo>
                    <a:pt x="5" y="7"/>
                  </a:lnTo>
                  <a:lnTo>
                    <a:pt x="6" y="9"/>
                  </a:lnTo>
                  <a:lnTo>
                    <a:pt x="7" y="9"/>
                  </a:lnTo>
                  <a:lnTo>
                    <a:pt x="9" y="10"/>
                  </a:lnTo>
                  <a:lnTo>
                    <a:pt x="12" y="10"/>
                  </a:lnTo>
                  <a:lnTo>
                    <a:pt x="17" y="13"/>
                  </a:lnTo>
                  <a:lnTo>
                    <a:pt x="19" y="14"/>
                  </a:lnTo>
                  <a:lnTo>
                    <a:pt x="19" y="19"/>
                  </a:lnTo>
                  <a:lnTo>
                    <a:pt x="17" y="22"/>
                  </a:lnTo>
                  <a:lnTo>
                    <a:pt x="14" y="23"/>
                  </a:lnTo>
                  <a:lnTo>
                    <a:pt x="6" y="23"/>
                  </a:lnTo>
                  <a:lnTo>
                    <a:pt x="3" y="22"/>
                  </a:lnTo>
                  <a:lnTo>
                    <a:pt x="2" y="20"/>
                  </a:lnTo>
                  <a:lnTo>
                    <a:pt x="0" y="16"/>
                  </a:lnTo>
                  <a:lnTo>
                    <a:pt x="5" y="16"/>
                  </a:lnTo>
                  <a:lnTo>
                    <a:pt x="5" y="19"/>
                  </a:lnTo>
                  <a:lnTo>
                    <a:pt x="6" y="19"/>
                  </a:lnTo>
                  <a:lnTo>
                    <a:pt x="7" y="20"/>
                  </a:lnTo>
                  <a:lnTo>
                    <a:pt x="13" y="20"/>
                  </a:lnTo>
                  <a:lnTo>
                    <a:pt x="16" y="17"/>
                  </a:lnTo>
                  <a:lnTo>
                    <a:pt x="12" y="13"/>
                  </a:lnTo>
                  <a:lnTo>
                    <a:pt x="6" y="13"/>
                  </a:lnTo>
                  <a:lnTo>
                    <a:pt x="3" y="12"/>
                  </a:lnTo>
                  <a:lnTo>
                    <a:pt x="2" y="10"/>
                  </a:lnTo>
                  <a:lnTo>
                    <a:pt x="2" y="4"/>
                  </a:lnTo>
                  <a:lnTo>
                    <a:pt x="5" y="2"/>
                  </a:lnTo>
                  <a:lnTo>
                    <a:pt x="6"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499" name="Freeform 113"/>
            <p:cNvSpPr>
              <a:spLocks noEditPoints="1"/>
            </p:cNvSpPr>
            <p:nvPr/>
          </p:nvSpPr>
          <p:spPr bwMode="auto">
            <a:xfrm>
              <a:off x="3136" y="3807"/>
              <a:ext cx="21" cy="23"/>
            </a:xfrm>
            <a:custGeom>
              <a:avLst/>
              <a:gdLst>
                <a:gd name="T0" fmla="*/ 8 w 21"/>
                <a:gd name="T1" fmla="*/ 4 h 23"/>
                <a:gd name="T2" fmla="*/ 5 w 21"/>
                <a:gd name="T3" fmla="*/ 6 h 23"/>
                <a:gd name="T4" fmla="*/ 4 w 21"/>
                <a:gd name="T5" fmla="*/ 9 h 23"/>
                <a:gd name="T6" fmla="*/ 4 w 21"/>
                <a:gd name="T7" fmla="*/ 16 h 23"/>
                <a:gd name="T8" fmla="*/ 5 w 21"/>
                <a:gd name="T9" fmla="*/ 19 h 23"/>
                <a:gd name="T10" fmla="*/ 8 w 21"/>
                <a:gd name="T11" fmla="*/ 20 h 23"/>
                <a:gd name="T12" fmla="*/ 12 w 21"/>
                <a:gd name="T13" fmla="*/ 20 h 23"/>
                <a:gd name="T14" fmla="*/ 15 w 21"/>
                <a:gd name="T15" fmla="*/ 19 h 23"/>
                <a:gd name="T16" fmla="*/ 17 w 21"/>
                <a:gd name="T17" fmla="*/ 16 h 23"/>
                <a:gd name="T18" fmla="*/ 17 w 21"/>
                <a:gd name="T19" fmla="*/ 9 h 23"/>
                <a:gd name="T20" fmla="*/ 15 w 21"/>
                <a:gd name="T21" fmla="*/ 6 h 23"/>
                <a:gd name="T22" fmla="*/ 14 w 21"/>
                <a:gd name="T23" fmla="*/ 4 h 23"/>
                <a:gd name="T24" fmla="*/ 8 w 21"/>
                <a:gd name="T25" fmla="*/ 4 h 23"/>
                <a:gd name="T26" fmla="*/ 11 w 21"/>
                <a:gd name="T27" fmla="*/ 0 h 23"/>
                <a:gd name="T28" fmla="*/ 17 w 21"/>
                <a:gd name="T29" fmla="*/ 3 h 23"/>
                <a:gd name="T30" fmla="*/ 20 w 21"/>
                <a:gd name="T31" fmla="*/ 6 h 23"/>
                <a:gd name="T32" fmla="*/ 21 w 21"/>
                <a:gd name="T33" fmla="*/ 9 h 23"/>
                <a:gd name="T34" fmla="*/ 21 w 21"/>
                <a:gd name="T35" fmla="*/ 16 h 23"/>
                <a:gd name="T36" fmla="*/ 20 w 21"/>
                <a:gd name="T37" fmla="*/ 19 h 23"/>
                <a:gd name="T38" fmla="*/ 17 w 21"/>
                <a:gd name="T39" fmla="*/ 22 h 23"/>
                <a:gd name="T40" fmla="*/ 14 w 21"/>
                <a:gd name="T41" fmla="*/ 23 h 23"/>
                <a:gd name="T42" fmla="*/ 7 w 21"/>
                <a:gd name="T43" fmla="*/ 23 h 23"/>
                <a:gd name="T44" fmla="*/ 4 w 21"/>
                <a:gd name="T45" fmla="*/ 22 h 23"/>
                <a:gd name="T46" fmla="*/ 1 w 21"/>
                <a:gd name="T47" fmla="*/ 19 h 23"/>
                <a:gd name="T48" fmla="*/ 0 w 21"/>
                <a:gd name="T49" fmla="*/ 16 h 23"/>
                <a:gd name="T50" fmla="*/ 0 w 21"/>
                <a:gd name="T51" fmla="*/ 12 h 23"/>
                <a:gd name="T52" fmla="*/ 1 w 21"/>
                <a:gd name="T53" fmla="*/ 9 h 23"/>
                <a:gd name="T54" fmla="*/ 1 w 21"/>
                <a:gd name="T55" fmla="*/ 6 h 23"/>
                <a:gd name="T56" fmla="*/ 4 w 21"/>
                <a:gd name="T57" fmla="*/ 3 h 23"/>
                <a:gd name="T58" fmla="*/ 7 w 21"/>
                <a:gd name="T59" fmla="*/ 2 h 23"/>
                <a:gd name="T60" fmla="*/ 11 w 21"/>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23">
                  <a:moveTo>
                    <a:pt x="8" y="4"/>
                  </a:moveTo>
                  <a:lnTo>
                    <a:pt x="5" y="6"/>
                  </a:lnTo>
                  <a:lnTo>
                    <a:pt x="4" y="9"/>
                  </a:lnTo>
                  <a:lnTo>
                    <a:pt x="4" y="16"/>
                  </a:lnTo>
                  <a:lnTo>
                    <a:pt x="5" y="19"/>
                  </a:lnTo>
                  <a:lnTo>
                    <a:pt x="8" y="20"/>
                  </a:lnTo>
                  <a:lnTo>
                    <a:pt x="12" y="20"/>
                  </a:lnTo>
                  <a:lnTo>
                    <a:pt x="15" y="19"/>
                  </a:lnTo>
                  <a:lnTo>
                    <a:pt x="17" y="16"/>
                  </a:lnTo>
                  <a:lnTo>
                    <a:pt x="17" y="9"/>
                  </a:lnTo>
                  <a:lnTo>
                    <a:pt x="15" y="6"/>
                  </a:lnTo>
                  <a:lnTo>
                    <a:pt x="14" y="4"/>
                  </a:lnTo>
                  <a:lnTo>
                    <a:pt x="8" y="4"/>
                  </a:lnTo>
                  <a:close/>
                  <a:moveTo>
                    <a:pt x="11" y="0"/>
                  </a:moveTo>
                  <a:lnTo>
                    <a:pt x="17" y="3"/>
                  </a:lnTo>
                  <a:lnTo>
                    <a:pt x="20" y="6"/>
                  </a:lnTo>
                  <a:lnTo>
                    <a:pt x="21" y="9"/>
                  </a:lnTo>
                  <a:lnTo>
                    <a:pt x="21" y="16"/>
                  </a:lnTo>
                  <a:lnTo>
                    <a:pt x="20" y="19"/>
                  </a:lnTo>
                  <a:lnTo>
                    <a:pt x="17" y="22"/>
                  </a:lnTo>
                  <a:lnTo>
                    <a:pt x="14" y="23"/>
                  </a:lnTo>
                  <a:lnTo>
                    <a:pt x="7" y="23"/>
                  </a:lnTo>
                  <a:lnTo>
                    <a:pt x="4" y="22"/>
                  </a:lnTo>
                  <a:lnTo>
                    <a:pt x="1" y="19"/>
                  </a:lnTo>
                  <a:lnTo>
                    <a:pt x="0" y="16"/>
                  </a:lnTo>
                  <a:lnTo>
                    <a:pt x="0" y="12"/>
                  </a:lnTo>
                  <a:lnTo>
                    <a:pt x="1" y="9"/>
                  </a:lnTo>
                  <a:lnTo>
                    <a:pt x="1" y="6"/>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500" name="Rectangle 114"/>
            <p:cNvSpPr>
              <a:spLocks noChangeArrowheads="1"/>
            </p:cNvSpPr>
            <p:nvPr/>
          </p:nvSpPr>
          <p:spPr bwMode="auto">
            <a:xfrm>
              <a:off x="3161" y="3800"/>
              <a:ext cx="4"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501" name="Freeform 115"/>
            <p:cNvSpPr>
              <a:spLocks/>
            </p:cNvSpPr>
            <p:nvPr/>
          </p:nvSpPr>
          <p:spPr bwMode="auto">
            <a:xfrm>
              <a:off x="3170" y="3809"/>
              <a:ext cx="18" cy="21"/>
            </a:xfrm>
            <a:custGeom>
              <a:avLst/>
              <a:gdLst>
                <a:gd name="T0" fmla="*/ 0 w 18"/>
                <a:gd name="T1" fmla="*/ 0 h 21"/>
                <a:gd name="T2" fmla="*/ 4 w 18"/>
                <a:gd name="T3" fmla="*/ 0 h 21"/>
                <a:gd name="T4" fmla="*/ 4 w 18"/>
                <a:gd name="T5" fmla="*/ 17 h 21"/>
                <a:gd name="T6" fmla="*/ 5 w 18"/>
                <a:gd name="T7" fmla="*/ 18 h 21"/>
                <a:gd name="T8" fmla="*/ 11 w 18"/>
                <a:gd name="T9" fmla="*/ 18 h 21"/>
                <a:gd name="T10" fmla="*/ 13 w 18"/>
                <a:gd name="T11" fmla="*/ 17 h 21"/>
                <a:gd name="T12" fmla="*/ 14 w 18"/>
                <a:gd name="T13" fmla="*/ 14 h 21"/>
                <a:gd name="T14" fmla="*/ 14 w 18"/>
                <a:gd name="T15" fmla="*/ 0 h 21"/>
                <a:gd name="T16" fmla="*/ 18 w 18"/>
                <a:gd name="T17" fmla="*/ 0 h 21"/>
                <a:gd name="T18" fmla="*/ 18 w 18"/>
                <a:gd name="T19" fmla="*/ 21 h 21"/>
                <a:gd name="T20" fmla="*/ 15 w 18"/>
                <a:gd name="T21" fmla="*/ 21 h 21"/>
                <a:gd name="T22" fmla="*/ 15 w 18"/>
                <a:gd name="T23" fmla="*/ 18 h 21"/>
                <a:gd name="T24" fmla="*/ 14 w 18"/>
                <a:gd name="T25" fmla="*/ 18 h 21"/>
                <a:gd name="T26" fmla="*/ 11 w 18"/>
                <a:gd name="T27" fmla="*/ 21 h 21"/>
                <a:gd name="T28" fmla="*/ 4 w 18"/>
                <a:gd name="T29" fmla="*/ 21 h 21"/>
                <a:gd name="T30" fmla="*/ 1 w 18"/>
                <a:gd name="T31" fmla="*/ 20 h 21"/>
                <a:gd name="T32" fmla="*/ 0 w 18"/>
                <a:gd name="T33" fmla="*/ 17 h 21"/>
                <a:gd name="T34" fmla="*/ 0 w 18"/>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1">
                  <a:moveTo>
                    <a:pt x="0" y="0"/>
                  </a:moveTo>
                  <a:lnTo>
                    <a:pt x="4" y="0"/>
                  </a:lnTo>
                  <a:lnTo>
                    <a:pt x="4" y="17"/>
                  </a:lnTo>
                  <a:lnTo>
                    <a:pt x="5" y="18"/>
                  </a:lnTo>
                  <a:lnTo>
                    <a:pt x="11" y="18"/>
                  </a:lnTo>
                  <a:lnTo>
                    <a:pt x="13" y="17"/>
                  </a:lnTo>
                  <a:lnTo>
                    <a:pt x="14" y="14"/>
                  </a:lnTo>
                  <a:lnTo>
                    <a:pt x="14" y="0"/>
                  </a:lnTo>
                  <a:lnTo>
                    <a:pt x="18" y="0"/>
                  </a:lnTo>
                  <a:lnTo>
                    <a:pt x="18" y="21"/>
                  </a:lnTo>
                  <a:lnTo>
                    <a:pt x="15" y="21"/>
                  </a:lnTo>
                  <a:lnTo>
                    <a:pt x="15" y="18"/>
                  </a:lnTo>
                  <a:lnTo>
                    <a:pt x="14" y="18"/>
                  </a:lnTo>
                  <a:lnTo>
                    <a:pt x="11" y="21"/>
                  </a:lnTo>
                  <a:lnTo>
                    <a:pt x="4" y="21"/>
                  </a:lnTo>
                  <a:lnTo>
                    <a:pt x="1" y="20"/>
                  </a:lnTo>
                  <a:lnTo>
                    <a:pt x="0" y="1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02" name="Freeform 116"/>
            <p:cNvSpPr>
              <a:spLocks/>
            </p:cNvSpPr>
            <p:nvPr/>
          </p:nvSpPr>
          <p:spPr bwMode="auto">
            <a:xfrm>
              <a:off x="3191" y="3801"/>
              <a:ext cx="12" cy="29"/>
            </a:xfrm>
            <a:custGeom>
              <a:avLst/>
              <a:gdLst>
                <a:gd name="T0" fmla="*/ 3 w 12"/>
                <a:gd name="T1" fmla="*/ 0 h 29"/>
                <a:gd name="T2" fmla="*/ 7 w 12"/>
                <a:gd name="T3" fmla="*/ 0 h 29"/>
                <a:gd name="T4" fmla="*/ 7 w 12"/>
                <a:gd name="T5" fmla="*/ 8 h 29"/>
                <a:gd name="T6" fmla="*/ 12 w 12"/>
                <a:gd name="T7" fmla="*/ 8 h 29"/>
                <a:gd name="T8" fmla="*/ 12 w 12"/>
                <a:gd name="T9" fmla="*/ 10 h 29"/>
                <a:gd name="T10" fmla="*/ 7 w 12"/>
                <a:gd name="T11" fmla="*/ 10 h 29"/>
                <a:gd name="T12" fmla="*/ 7 w 12"/>
                <a:gd name="T13" fmla="*/ 25 h 29"/>
                <a:gd name="T14" fmla="*/ 9 w 12"/>
                <a:gd name="T15" fmla="*/ 26 h 29"/>
                <a:gd name="T16" fmla="*/ 12 w 12"/>
                <a:gd name="T17" fmla="*/ 26 h 29"/>
                <a:gd name="T18" fmla="*/ 12 w 12"/>
                <a:gd name="T19" fmla="*/ 29 h 29"/>
                <a:gd name="T20" fmla="*/ 6 w 12"/>
                <a:gd name="T21" fmla="*/ 29 h 29"/>
                <a:gd name="T22" fmla="*/ 4 w 12"/>
                <a:gd name="T23" fmla="*/ 28 h 29"/>
                <a:gd name="T24" fmla="*/ 3 w 12"/>
                <a:gd name="T25" fmla="*/ 25 h 29"/>
                <a:gd name="T26" fmla="*/ 3 w 12"/>
                <a:gd name="T27" fmla="*/ 10 h 29"/>
                <a:gd name="T28" fmla="*/ 0 w 12"/>
                <a:gd name="T29" fmla="*/ 10 h 29"/>
                <a:gd name="T30" fmla="*/ 0 w 12"/>
                <a:gd name="T31" fmla="*/ 8 h 29"/>
                <a:gd name="T32" fmla="*/ 3 w 12"/>
                <a:gd name="T33" fmla="*/ 8 h 29"/>
                <a:gd name="T34" fmla="*/ 3 w 12"/>
                <a:gd name="T35" fmla="*/ 0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9">
                  <a:moveTo>
                    <a:pt x="3" y="0"/>
                  </a:moveTo>
                  <a:lnTo>
                    <a:pt x="7" y="0"/>
                  </a:lnTo>
                  <a:lnTo>
                    <a:pt x="7" y="8"/>
                  </a:lnTo>
                  <a:lnTo>
                    <a:pt x="12" y="8"/>
                  </a:lnTo>
                  <a:lnTo>
                    <a:pt x="12" y="10"/>
                  </a:lnTo>
                  <a:lnTo>
                    <a:pt x="7" y="10"/>
                  </a:lnTo>
                  <a:lnTo>
                    <a:pt x="7" y="25"/>
                  </a:lnTo>
                  <a:lnTo>
                    <a:pt x="9" y="26"/>
                  </a:lnTo>
                  <a:lnTo>
                    <a:pt x="12" y="26"/>
                  </a:lnTo>
                  <a:lnTo>
                    <a:pt x="12" y="29"/>
                  </a:lnTo>
                  <a:lnTo>
                    <a:pt x="6" y="29"/>
                  </a:lnTo>
                  <a:lnTo>
                    <a:pt x="4" y="28"/>
                  </a:lnTo>
                  <a:lnTo>
                    <a:pt x="3" y="25"/>
                  </a:lnTo>
                  <a:lnTo>
                    <a:pt x="3" y="10"/>
                  </a:lnTo>
                  <a:lnTo>
                    <a:pt x="0" y="10"/>
                  </a:lnTo>
                  <a:lnTo>
                    <a:pt x="0" y="8"/>
                  </a:lnTo>
                  <a:lnTo>
                    <a:pt x="3" y="8"/>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503" name="Freeform 117"/>
            <p:cNvSpPr>
              <a:spLocks noEditPoints="1"/>
            </p:cNvSpPr>
            <p:nvPr/>
          </p:nvSpPr>
          <p:spPr bwMode="auto">
            <a:xfrm>
              <a:off x="3207" y="3800"/>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4 h 30"/>
                <a:gd name="T16" fmla="*/ 0 w 3"/>
                <a:gd name="T17" fmla="*/ 4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04" name="Freeform 118"/>
            <p:cNvSpPr>
              <a:spLocks noEditPoints="1"/>
            </p:cNvSpPr>
            <p:nvPr/>
          </p:nvSpPr>
          <p:spPr bwMode="auto">
            <a:xfrm>
              <a:off x="3214" y="3807"/>
              <a:ext cx="21" cy="23"/>
            </a:xfrm>
            <a:custGeom>
              <a:avLst/>
              <a:gdLst>
                <a:gd name="T0" fmla="*/ 8 w 21"/>
                <a:gd name="T1" fmla="*/ 4 h 23"/>
                <a:gd name="T2" fmla="*/ 6 w 21"/>
                <a:gd name="T3" fmla="*/ 6 h 23"/>
                <a:gd name="T4" fmla="*/ 4 w 21"/>
                <a:gd name="T5" fmla="*/ 9 h 23"/>
                <a:gd name="T6" fmla="*/ 4 w 21"/>
                <a:gd name="T7" fmla="*/ 16 h 23"/>
                <a:gd name="T8" fmla="*/ 6 w 21"/>
                <a:gd name="T9" fmla="*/ 19 h 23"/>
                <a:gd name="T10" fmla="*/ 8 w 21"/>
                <a:gd name="T11" fmla="*/ 20 h 23"/>
                <a:gd name="T12" fmla="*/ 13 w 21"/>
                <a:gd name="T13" fmla="*/ 20 h 23"/>
                <a:gd name="T14" fmla="*/ 16 w 21"/>
                <a:gd name="T15" fmla="*/ 19 h 23"/>
                <a:gd name="T16" fmla="*/ 17 w 21"/>
                <a:gd name="T17" fmla="*/ 16 h 23"/>
                <a:gd name="T18" fmla="*/ 17 w 21"/>
                <a:gd name="T19" fmla="*/ 9 h 23"/>
                <a:gd name="T20" fmla="*/ 16 w 21"/>
                <a:gd name="T21" fmla="*/ 6 h 23"/>
                <a:gd name="T22" fmla="*/ 14 w 21"/>
                <a:gd name="T23" fmla="*/ 4 h 23"/>
                <a:gd name="T24" fmla="*/ 8 w 21"/>
                <a:gd name="T25" fmla="*/ 4 h 23"/>
                <a:gd name="T26" fmla="*/ 11 w 21"/>
                <a:gd name="T27" fmla="*/ 0 h 23"/>
                <a:gd name="T28" fmla="*/ 17 w 21"/>
                <a:gd name="T29" fmla="*/ 3 h 23"/>
                <a:gd name="T30" fmla="*/ 20 w 21"/>
                <a:gd name="T31" fmla="*/ 6 h 23"/>
                <a:gd name="T32" fmla="*/ 21 w 21"/>
                <a:gd name="T33" fmla="*/ 9 h 23"/>
                <a:gd name="T34" fmla="*/ 21 w 21"/>
                <a:gd name="T35" fmla="*/ 16 h 23"/>
                <a:gd name="T36" fmla="*/ 20 w 21"/>
                <a:gd name="T37" fmla="*/ 19 h 23"/>
                <a:gd name="T38" fmla="*/ 17 w 21"/>
                <a:gd name="T39" fmla="*/ 22 h 23"/>
                <a:gd name="T40" fmla="*/ 14 w 21"/>
                <a:gd name="T41" fmla="*/ 23 h 23"/>
                <a:gd name="T42" fmla="*/ 7 w 21"/>
                <a:gd name="T43" fmla="*/ 23 h 23"/>
                <a:gd name="T44" fmla="*/ 4 w 21"/>
                <a:gd name="T45" fmla="*/ 22 h 23"/>
                <a:gd name="T46" fmla="*/ 1 w 21"/>
                <a:gd name="T47" fmla="*/ 19 h 23"/>
                <a:gd name="T48" fmla="*/ 0 w 21"/>
                <a:gd name="T49" fmla="*/ 16 h 23"/>
                <a:gd name="T50" fmla="*/ 0 w 21"/>
                <a:gd name="T51" fmla="*/ 12 h 23"/>
                <a:gd name="T52" fmla="*/ 1 w 21"/>
                <a:gd name="T53" fmla="*/ 9 h 23"/>
                <a:gd name="T54" fmla="*/ 1 w 21"/>
                <a:gd name="T55" fmla="*/ 6 h 23"/>
                <a:gd name="T56" fmla="*/ 4 w 21"/>
                <a:gd name="T57" fmla="*/ 3 h 23"/>
                <a:gd name="T58" fmla="*/ 7 w 21"/>
                <a:gd name="T59" fmla="*/ 2 h 23"/>
                <a:gd name="T60" fmla="*/ 11 w 21"/>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23">
                  <a:moveTo>
                    <a:pt x="8" y="4"/>
                  </a:moveTo>
                  <a:lnTo>
                    <a:pt x="6" y="6"/>
                  </a:lnTo>
                  <a:lnTo>
                    <a:pt x="4" y="9"/>
                  </a:lnTo>
                  <a:lnTo>
                    <a:pt x="4" y="16"/>
                  </a:lnTo>
                  <a:lnTo>
                    <a:pt x="6" y="19"/>
                  </a:lnTo>
                  <a:lnTo>
                    <a:pt x="8" y="20"/>
                  </a:lnTo>
                  <a:lnTo>
                    <a:pt x="13" y="20"/>
                  </a:lnTo>
                  <a:lnTo>
                    <a:pt x="16" y="19"/>
                  </a:lnTo>
                  <a:lnTo>
                    <a:pt x="17" y="16"/>
                  </a:lnTo>
                  <a:lnTo>
                    <a:pt x="17" y="9"/>
                  </a:lnTo>
                  <a:lnTo>
                    <a:pt x="16" y="6"/>
                  </a:lnTo>
                  <a:lnTo>
                    <a:pt x="14" y="4"/>
                  </a:lnTo>
                  <a:lnTo>
                    <a:pt x="8" y="4"/>
                  </a:lnTo>
                  <a:close/>
                  <a:moveTo>
                    <a:pt x="11" y="0"/>
                  </a:moveTo>
                  <a:lnTo>
                    <a:pt x="17" y="3"/>
                  </a:lnTo>
                  <a:lnTo>
                    <a:pt x="20" y="6"/>
                  </a:lnTo>
                  <a:lnTo>
                    <a:pt x="21" y="9"/>
                  </a:lnTo>
                  <a:lnTo>
                    <a:pt x="21" y="16"/>
                  </a:lnTo>
                  <a:lnTo>
                    <a:pt x="20" y="19"/>
                  </a:lnTo>
                  <a:lnTo>
                    <a:pt x="17" y="22"/>
                  </a:lnTo>
                  <a:lnTo>
                    <a:pt x="14" y="23"/>
                  </a:lnTo>
                  <a:lnTo>
                    <a:pt x="7" y="23"/>
                  </a:lnTo>
                  <a:lnTo>
                    <a:pt x="4" y="22"/>
                  </a:lnTo>
                  <a:lnTo>
                    <a:pt x="1" y="19"/>
                  </a:lnTo>
                  <a:lnTo>
                    <a:pt x="0" y="16"/>
                  </a:lnTo>
                  <a:lnTo>
                    <a:pt x="0" y="12"/>
                  </a:lnTo>
                  <a:lnTo>
                    <a:pt x="1" y="9"/>
                  </a:lnTo>
                  <a:lnTo>
                    <a:pt x="1" y="6"/>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505" name="Freeform 119"/>
            <p:cNvSpPr>
              <a:spLocks/>
            </p:cNvSpPr>
            <p:nvPr/>
          </p:nvSpPr>
          <p:spPr bwMode="auto">
            <a:xfrm>
              <a:off x="3240" y="3807"/>
              <a:ext cx="17" cy="23"/>
            </a:xfrm>
            <a:custGeom>
              <a:avLst/>
              <a:gdLst>
                <a:gd name="T0" fmla="*/ 10 w 17"/>
                <a:gd name="T1" fmla="*/ 0 h 23"/>
                <a:gd name="T2" fmla="*/ 14 w 17"/>
                <a:gd name="T3" fmla="*/ 2 h 23"/>
                <a:gd name="T4" fmla="*/ 15 w 17"/>
                <a:gd name="T5" fmla="*/ 3 h 23"/>
                <a:gd name="T6" fmla="*/ 17 w 17"/>
                <a:gd name="T7" fmla="*/ 6 h 23"/>
                <a:gd name="T8" fmla="*/ 17 w 17"/>
                <a:gd name="T9" fmla="*/ 23 h 23"/>
                <a:gd name="T10" fmla="*/ 14 w 17"/>
                <a:gd name="T11" fmla="*/ 23 h 23"/>
                <a:gd name="T12" fmla="*/ 14 w 17"/>
                <a:gd name="T13" fmla="*/ 6 h 23"/>
                <a:gd name="T14" fmla="*/ 12 w 17"/>
                <a:gd name="T15" fmla="*/ 4 h 23"/>
                <a:gd name="T16" fmla="*/ 7 w 17"/>
                <a:gd name="T17" fmla="*/ 4 h 23"/>
                <a:gd name="T18" fmla="*/ 4 w 17"/>
                <a:gd name="T19" fmla="*/ 6 h 23"/>
                <a:gd name="T20" fmla="*/ 4 w 17"/>
                <a:gd name="T21" fmla="*/ 7 h 23"/>
                <a:gd name="T22" fmla="*/ 2 w 17"/>
                <a:gd name="T23" fmla="*/ 10 h 23"/>
                <a:gd name="T24" fmla="*/ 2 w 17"/>
                <a:gd name="T25" fmla="*/ 23 h 23"/>
                <a:gd name="T26" fmla="*/ 0 w 17"/>
                <a:gd name="T27" fmla="*/ 23 h 23"/>
                <a:gd name="T28" fmla="*/ 0 w 17"/>
                <a:gd name="T29" fmla="*/ 2 h 23"/>
                <a:gd name="T30" fmla="*/ 2 w 17"/>
                <a:gd name="T31" fmla="*/ 2 h 23"/>
                <a:gd name="T32" fmla="*/ 2 w 17"/>
                <a:gd name="T33" fmla="*/ 4 h 23"/>
                <a:gd name="T34" fmla="*/ 5 w 17"/>
                <a:gd name="T35" fmla="*/ 3 h 23"/>
                <a:gd name="T36" fmla="*/ 7 w 17"/>
                <a:gd name="T37" fmla="*/ 2 h 23"/>
                <a:gd name="T38" fmla="*/ 10 w 17"/>
                <a:gd name="T39" fmla="*/ 0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23">
                  <a:moveTo>
                    <a:pt x="10" y="0"/>
                  </a:moveTo>
                  <a:lnTo>
                    <a:pt x="14" y="2"/>
                  </a:lnTo>
                  <a:lnTo>
                    <a:pt x="15" y="3"/>
                  </a:lnTo>
                  <a:lnTo>
                    <a:pt x="17" y="6"/>
                  </a:lnTo>
                  <a:lnTo>
                    <a:pt x="17" y="23"/>
                  </a:lnTo>
                  <a:lnTo>
                    <a:pt x="14" y="23"/>
                  </a:lnTo>
                  <a:lnTo>
                    <a:pt x="14" y="6"/>
                  </a:lnTo>
                  <a:lnTo>
                    <a:pt x="12" y="4"/>
                  </a:lnTo>
                  <a:lnTo>
                    <a:pt x="7" y="4"/>
                  </a:lnTo>
                  <a:lnTo>
                    <a:pt x="4" y="6"/>
                  </a:lnTo>
                  <a:lnTo>
                    <a:pt x="4" y="7"/>
                  </a:lnTo>
                  <a:lnTo>
                    <a:pt x="2" y="10"/>
                  </a:lnTo>
                  <a:lnTo>
                    <a:pt x="2" y="23"/>
                  </a:lnTo>
                  <a:lnTo>
                    <a:pt x="0" y="23"/>
                  </a:lnTo>
                  <a:lnTo>
                    <a:pt x="0" y="2"/>
                  </a:lnTo>
                  <a:lnTo>
                    <a:pt x="2" y="2"/>
                  </a:lnTo>
                  <a:lnTo>
                    <a:pt x="2" y="4"/>
                  </a:lnTo>
                  <a:lnTo>
                    <a:pt x="5" y="3"/>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06" name="Rectangle 120"/>
            <p:cNvSpPr>
              <a:spLocks noChangeArrowheads="1"/>
            </p:cNvSpPr>
            <p:nvPr/>
          </p:nvSpPr>
          <p:spPr bwMode="auto">
            <a:xfrm>
              <a:off x="3264" y="3826"/>
              <a:ext cx="4" cy="4"/>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507" name="Freeform 121"/>
            <p:cNvSpPr>
              <a:spLocks/>
            </p:cNvSpPr>
            <p:nvPr/>
          </p:nvSpPr>
          <p:spPr bwMode="auto">
            <a:xfrm>
              <a:off x="1549" y="3857"/>
              <a:ext cx="10" cy="38"/>
            </a:xfrm>
            <a:custGeom>
              <a:avLst/>
              <a:gdLst>
                <a:gd name="T0" fmla="*/ 7 w 10"/>
                <a:gd name="T1" fmla="*/ 0 h 38"/>
                <a:gd name="T2" fmla="*/ 10 w 10"/>
                <a:gd name="T3" fmla="*/ 0 h 38"/>
                <a:gd name="T4" fmla="*/ 5 w 10"/>
                <a:gd name="T5" fmla="*/ 11 h 38"/>
                <a:gd name="T6" fmla="*/ 5 w 10"/>
                <a:gd name="T7" fmla="*/ 26 h 38"/>
                <a:gd name="T8" fmla="*/ 7 w 10"/>
                <a:gd name="T9" fmla="*/ 31 h 38"/>
                <a:gd name="T10" fmla="*/ 10 w 10"/>
                <a:gd name="T11" fmla="*/ 38 h 38"/>
                <a:gd name="T12" fmla="*/ 7 w 10"/>
                <a:gd name="T13" fmla="*/ 38 h 38"/>
                <a:gd name="T14" fmla="*/ 5 w 10"/>
                <a:gd name="T15" fmla="*/ 31 h 38"/>
                <a:gd name="T16" fmla="*/ 2 w 10"/>
                <a:gd name="T17" fmla="*/ 26 h 38"/>
                <a:gd name="T18" fmla="*/ 0 w 10"/>
                <a:gd name="T19" fmla="*/ 18 h 38"/>
                <a:gd name="T20" fmla="*/ 2 w 10"/>
                <a:gd name="T21" fmla="*/ 11 h 38"/>
                <a:gd name="T22" fmla="*/ 3 w 10"/>
                <a:gd name="T23" fmla="*/ 6 h 38"/>
                <a:gd name="T24" fmla="*/ 7 w 10"/>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8">
                  <a:moveTo>
                    <a:pt x="7" y="0"/>
                  </a:moveTo>
                  <a:lnTo>
                    <a:pt x="10" y="0"/>
                  </a:lnTo>
                  <a:lnTo>
                    <a:pt x="5" y="11"/>
                  </a:lnTo>
                  <a:lnTo>
                    <a:pt x="5" y="26"/>
                  </a:lnTo>
                  <a:lnTo>
                    <a:pt x="7" y="31"/>
                  </a:lnTo>
                  <a:lnTo>
                    <a:pt x="10" y="38"/>
                  </a:lnTo>
                  <a:lnTo>
                    <a:pt x="7" y="38"/>
                  </a:lnTo>
                  <a:lnTo>
                    <a:pt x="5" y="31"/>
                  </a:lnTo>
                  <a:lnTo>
                    <a:pt x="2" y="26"/>
                  </a:lnTo>
                  <a:lnTo>
                    <a:pt x="0" y="18"/>
                  </a:lnTo>
                  <a:lnTo>
                    <a:pt x="2" y="11"/>
                  </a:lnTo>
                  <a:lnTo>
                    <a:pt x="3" y="6"/>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508" name="Freeform 122"/>
            <p:cNvSpPr>
              <a:spLocks noEditPoints="1"/>
            </p:cNvSpPr>
            <p:nvPr/>
          </p:nvSpPr>
          <p:spPr bwMode="auto">
            <a:xfrm>
              <a:off x="1558" y="3857"/>
              <a:ext cx="28" cy="30"/>
            </a:xfrm>
            <a:custGeom>
              <a:avLst/>
              <a:gdLst>
                <a:gd name="T0" fmla="*/ 14 w 28"/>
                <a:gd name="T1" fmla="*/ 4 h 30"/>
                <a:gd name="T2" fmla="*/ 10 w 28"/>
                <a:gd name="T3" fmla="*/ 17 h 30"/>
                <a:gd name="T4" fmla="*/ 20 w 28"/>
                <a:gd name="T5" fmla="*/ 17 h 30"/>
                <a:gd name="T6" fmla="*/ 14 w 28"/>
                <a:gd name="T7" fmla="*/ 4 h 30"/>
                <a:gd name="T8" fmla="*/ 13 w 28"/>
                <a:gd name="T9" fmla="*/ 0 h 30"/>
                <a:gd name="T10" fmla="*/ 17 w 28"/>
                <a:gd name="T11" fmla="*/ 0 h 30"/>
                <a:gd name="T12" fmla="*/ 28 w 28"/>
                <a:gd name="T13" fmla="*/ 30 h 30"/>
                <a:gd name="T14" fmla="*/ 24 w 28"/>
                <a:gd name="T15" fmla="*/ 30 h 30"/>
                <a:gd name="T16" fmla="*/ 21 w 28"/>
                <a:gd name="T17" fmla="*/ 21 h 30"/>
                <a:gd name="T18" fmla="*/ 8 w 28"/>
                <a:gd name="T19" fmla="*/ 21 h 30"/>
                <a:gd name="T20" fmla="*/ 4 w 28"/>
                <a:gd name="T21" fmla="*/ 30 h 30"/>
                <a:gd name="T22" fmla="*/ 0 w 28"/>
                <a:gd name="T23" fmla="*/ 30 h 30"/>
                <a:gd name="T24" fmla="*/ 13 w 2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30">
                  <a:moveTo>
                    <a:pt x="14" y="4"/>
                  </a:moveTo>
                  <a:lnTo>
                    <a:pt x="10" y="17"/>
                  </a:lnTo>
                  <a:lnTo>
                    <a:pt x="20" y="17"/>
                  </a:lnTo>
                  <a:lnTo>
                    <a:pt x="14" y="4"/>
                  </a:lnTo>
                  <a:close/>
                  <a:moveTo>
                    <a:pt x="13" y="0"/>
                  </a:moveTo>
                  <a:lnTo>
                    <a:pt x="17" y="0"/>
                  </a:lnTo>
                  <a:lnTo>
                    <a:pt x="28" y="30"/>
                  </a:lnTo>
                  <a:lnTo>
                    <a:pt x="24" y="30"/>
                  </a:lnTo>
                  <a:lnTo>
                    <a:pt x="21" y="21"/>
                  </a:lnTo>
                  <a:lnTo>
                    <a:pt x="8" y="21"/>
                  </a:lnTo>
                  <a:lnTo>
                    <a:pt x="4" y="30"/>
                  </a:lnTo>
                  <a:lnTo>
                    <a:pt x="0" y="30"/>
                  </a:lnTo>
                  <a:lnTo>
                    <a:pt x="13" y="0"/>
                  </a:lnTo>
                  <a:close/>
                </a:path>
              </a:pathLst>
            </a:custGeom>
            <a:solidFill>
              <a:srgbClr val="000000"/>
            </a:solidFill>
            <a:ln w="0">
              <a:solidFill>
                <a:srgbClr val="000000"/>
              </a:solidFill>
              <a:prstDash val="solid"/>
              <a:round/>
              <a:headEnd/>
              <a:tailEnd/>
            </a:ln>
          </p:spPr>
          <p:txBody>
            <a:bodyPr/>
            <a:lstStyle/>
            <a:p>
              <a:endParaRPr lang="en-US"/>
            </a:p>
          </p:txBody>
        </p:sp>
        <p:sp>
          <p:nvSpPr>
            <p:cNvPr id="16509" name="Freeform 123"/>
            <p:cNvSpPr>
              <a:spLocks/>
            </p:cNvSpPr>
            <p:nvPr/>
          </p:nvSpPr>
          <p:spPr bwMode="auto">
            <a:xfrm>
              <a:off x="1585" y="3857"/>
              <a:ext cx="10" cy="38"/>
            </a:xfrm>
            <a:custGeom>
              <a:avLst/>
              <a:gdLst>
                <a:gd name="T0" fmla="*/ 0 w 10"/>
                <a:gd name="T1" fmla="*/ 0 h 38"/>
                <a:gd name="T2" fmla="*/ 3 w 10"/>
                <a:gd name="T3" fmla="*/ 0 h 38"/>
                <a:gd name="T4" fmla="*/ 7 w 10"/>
                <a:gd name="T5" fmla="*/ 6 h 38"/>
                <a:gd name="T6" fmla="*/ 8 w 10"/>
                <a:gd name="T7" fmla="*/ 11 h 38"/>
                <a:gd name="T8" fmla="*/ 10 w 10"/>
                <a:gd name="T9" fmla="*/ 18 h 38"/>
                <a:gd name="T10" fmla="*/ 7 w 10"/>
                <a:gd name="T11" fmla="*/ 33 h 38"/>
                <a:gd name="T12" fmla="*/ 3 w 10"/>
                <a:gd name="T13" fmla="*/ 38 h 38"/>
                <a:gd name="T14" fmla="*/ 0 w 10"/>
                <a:gd name="T15" fmla="*/ 38 h 38"/>
                <a:gd name="T16" fmla="*/ 4 w 10"/>
                <a:gd name="T17" fmla="*/ 31 h 38"/>
                <a:gd name="T18" fmla="*/ 6 w 10"/>
                <a:gd name="T19" fmla="*/ 26 h 38"/>
                <a:gd name="T20" fmla="*/ 6 w 10"/>
                <a:gd name="T21" fmla="*/ 13 h 38"/>
                <a:gd name="T22" fmla="*/ 3 w 10"/>
                <a:gd name="T23" fmla="*/ 6 h 38"/>
                <a:gd name="T24" fmla="*/ 0 w 10"/>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8">
                  <a:moveTo>
                    <a:pt x="0" y="0"/>
                  </a:moveTo>
                  <a:lnTo>
                    <a:pt x="3" y="0"/>
                  </a:lnTo>
                  <a:lnTo>
                    <a:pt x="7" y="6"/>
                  </a:lnTo>
                  <a:lnTo>
                    <a:pt x="8" y="11"/>
                  </a:lnTo>
                  <a:lnTo>
                    <a:pt x="10" y="18"/>
                  </a:lnTo>
                  <a:lnTo>
                    <a:pt x="7" y="33"/>
                  </a:lnTo>
                  <a:lnTo>
                    <a:pt x="3" y="38"/>
                  </a:lnTo>
                  <a:lnTo>
                    <a:pt x="0" y="38"/>
                  </a:lnTo>
                  <a:lnTo>
                    <a:pt x="4" y="31"/>
                  </a:lnTo>
                  <a:lnTo>
                    <a:pt x="6" y="26"/>
                  </a:lnTo>
                  <a:lnTo>
                    <a:pt x="6"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10" name="Freeform 124"/>
            <p:cNvSpPr>
              <a:spLocks noEditPoints="1"/>
            </p:cNvSpPr>
            <p:nvPr/>
          </p:nvSpPr>
          <p:spPr bwMode="auto">
            <a:xfrm>
              <a:off x="1611" y="3857"/>
              <a:ext cx="28" cy="30"/>
            </a:xfrm>
            <a:custGeom>
              <a:avLst/>
              <a:gdLst>
                <a:gd name="T0" fmla="*/ 10 w 28"/>
                <a:gd name="T1" fmla="*/ 3 h 30"/>
                <a:gd name="T2" fmla="*/ 4 w 28"/>
                <a:gd name="T3" fmla="*/ 9 h 30"/>
                <a:gd name="T4" fmla="*/ 2 w 28"/>
                <a:gd name="T5" fmla="*/ 11 h 30"/>
                <a:gd name="T6" fmla="*/ 2 w 28"/>
                <a:gd name="T7" fmla="*/ 16 h 30"/>
                <a:gd name="T8" fmla="*/ 7 w 28"/>
                <a:gd name="T9" fmla="*/ 24 h 30"/>
                <a:gd name="T10" fmla="*/ 10 w 28"/>
                <a:gd name="T11" fmla="*/ 27 h 30"/>
                <a:gd name="T12" fmla="*/ 17 w 28"/>
                <a:gd name="T13" fmla="*/ 27 h 30"/>
                <a:gd name="T14" fmla="*/ 22 w 28"/>
                <a:gd name="T15" fmla="*/ 21 h 30"/>
                <a:gd name="T16" fmla="*/ 24 w 28"/>
                <a:gd name="T17" fmla="*/ 18 h 30"/>
                <a:gd name="T18" fmla="*/ 24 w 28"/>
                <a:gd name="T19" fmla="*/ 11 h 30"/>
                <a:gd name="T20" fmla="*/ 21 w 28"/>
                <a:gd name="T21" fmla="*/ 6 h 30"/>
                <a:gd name="T22" fmla="*/ 18 w 28"/>
                <a:gd name="T23" fmla="*/ 3 h 30"/>
                <a:gd name="T24" fmla="*/ 10 w 28"/>
                <a:gd name="T25" fmla="*/ 3 h 30"/>
                <a:gd name="T26" fmla="*/ 10 w 28"/>
                <a:gd name="T27" fmla="*/ 0 h 30"/>
                <a:gd name="T28" fmla="*/ 18 w 28"/>
                <a:gd name="T29" fmla="*/ 0 h 30"/>
                <a:gd name="T30" fmla="*/ 21 w 28"/>
                <a:gd name="T31" fmla="*/ 1 h 30"/>
                <a:gd name="T32" fmla="*/ 27 w 28"/>
                <a:gd name="T33" fmla="*/ 7 h 30"/>
                <a:gd name="T34" fmla="*/ 28 w 28"/>
                <a:gd name="T35" fmla="*/ 11 h 30"/>
                <a:gd name="T36" fmla="*/ 28 w 28"/>
                <a:gd name="T37" fmla="*/ 16 h 30"/>
                <a:gd name="T38" fmla="*/ 27 w 28"/>
                <a:gd name="T39" fmla="*/ 18 h 30"/>
                <a:gd name="T40" fmla="*/ 27 w 28"/>
                <a:gd name="T41" fmla="*/ 23 h 30"/>
                <a:gd name="T42" fmla="*/ 21 w 28"/>
                <a:gd name="T43" fmla="*/ 28 h 30"/>
                <a:gd name="T44" fmla="*/ 18 w 28"/>
                <a:gd name="T45" fmla="*/ 30 h 30"/>
                <a:gd name="T46" fmla="*/ 10 w 28"/>
                <a:gd name="T47" fmla="*/ 30 h 30"/>
                <a:gd name="T48" fmla="*/ 5 w 28"/>
                <a:gd name="T49" fmla="*/ 28 h 30"/>
                <a:gd name="T50" fmla="*/ 2 w 28"/>
                <a:gd name="T51" fmla="*/ 26 h 30"/>
                <a:gd name="T52" fmla="*/ 0 w 28"/>
                <a:gd name="T53" fmla="*/ 20 h 30"/>
                <a:gd name="T54" fmla="*/ 0 w 28"/>
                <a:gd name="T55" fmla="*/ 11 h 30"/>
                <a:gd name="T56" fmla="*/ 1 w 28"/>
                <a:gd name="T57" fmla="*/ 7 h 30"/>
                <a:gd name="T58" fmla="*/ 2 w 28"/>
                <a:gd name="T59" fmla="*/ 4 h 30"/>
                <a:gd name="T60" fmla="*/ 5 w 28"/>
                <a:gd name="T61" fmla="*/ 1 h 30"/>
                <a:gd name="T62" fmla="*/ 10 w 28"/>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8" h="30">
                  <a:moveTo>
                    <a:pt x="10" y="3"/>
                  </a:moveTo>
                  <a:lnTo>
                    <a:pt x="4" y="9"/>
                  </a:lnTo>
                  <a:lnTo>
                    <a:pt x="2" y="11"/>
                  </a:lnTo>
                  <a:lnTo>
                    <a:pt x="2" y="16"/>
                  </a:lnTo>
                  <a:lnTo>
                    <a:pt x="7" y="24"/>
                  </a:lnTo>
                  <a:lnTo>
                    <a:pt x="10" y="27"/>
                  </a:lnTo>
                  <a:lnTo>
                    <a:pt x="17" y="27"/>
                  </a:lnTo>
                  <a:lnTo>
                    <a:pt x="22" y="21"/>
                  </a:lnTo>
                  <a:lnTo>
                    <a:pt x="24" y="18"/>
                  </a:lnTo>
                  <a:lnTo>
                    <a:pt x="24" y="11"/>
                  </a:lnTo>
                  <a:lnTo>
                    <a:pt x="21" y="6"/>
                  </a:lnTo>
                  <a:lnTo>
                    <a:pt x="18" y="3"/>
                  </a:lnTo>
                  <a:lnTo>
                    <a:pt x="10" y="3"/>
                  </a:lnTo>
                  <a:close/>
                  <a:moveTo>
                    <a:pt x="10" y="0"/>
                  </a:moveTo>
                  <a:lnTo>
                    <a:pt x="18" y="0"/>
                  </a:lnTo>
                  <a:lnTo>
                    <a:pt x="21" y="1"/>
                  </a:lnTo>
                  <a:lnTo>
                    <a:pt x="27" y="7"/>
                  </a:lnTo>
                  <a:lnTo>
                    <a:pt x="28" y="11"/>
                  </a:lnTo>
                  <a:lnTo>
                    <a:pt x="28" y="16"/>
                  </a:lnTo>
                  <a:lnTo>
                    <a:pt x="27" y="18"/>
                  </a:lnTo>
                  <a:lnTo>
                    <a:pt x="27" y="23"/>
                  </a:lnTo>
                  <a:lnTo>
                    <a:pt x="21" y="28"/>
                  </a:lnTo>
                  <a:lnTo>
                    <a:pt x="18" y="30"/>
                  </a:lnTo>
                  <a:lnTo>
                    <a:pt x="10" y="30"/>
                  </a:lnTo>
                  <a:lnTo>
                    <a:pt x="5" y="28"/>
                  </a:lnTo>
                  <a:lnTo>
                    <a:pt x="2" y="26"/>
                  </a:lnTo>
                  <a:lnTo>
                    <a:pt x="0" y="20"/>
                  </a:lnTo>
                  <a:lnTo>
                    <a:pt x="0" y="11"/>
                  </a:lnTo>
                  <a:lnTo>
                    <a:pt x="1" y="7"/>
                  </a:lnTo>
                  <a:lnTo>
                    <a:pt x="2" y="4"/>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11" name="Freeform 125"/>
            <p:cNvSpPr>
              <a:spLocks/>
            </p:cNvSpPr>
            <p:nvPr/>
          </p:nvSpPr>
          <p:spPr bwMode="auto">
            <a:xfrm>
              <a:off x="1643" y="3866"/>
              <a:ext cx="17" cy="21"/>
            </a:xfrm>
            <a:custGeom>
              <a:avLst/>
              <a:gdLst>
                <a:gd name="T0" fmla="*/ 0 w 17"/>
                <a:gd name="T1" fmla="*/ 0 h 21"/>
                <a:gd name="T2" fmla="*/ 3 w 17"/>
                <a:gd name="T3" fmla="*/ 0 h 21"/>
                <a:gd name="T4" fmla="*/ 3 w 17"/>
                <a:gd name="T5" fmla="*/ 14 h 21"/>
                <a:gd name="T6" fmla="*/ 5 w 17"/>
                <a:gd name="T7" fmla="*/ 17 h 21"/>
                <a:gd name="T8" fmla="*/ 6 w 17"/>
                <a:gd name="T9" fmla="*/ 18 h 21"/>
                <a:gd name="T10" fmla="*/ 10 w 17"/>
                <a:gd name="T11" fmla="*/ 18 h 21"/>
                <a:gd name="T12" fmla="*/ 13 w 17"/>
                <a:gd name="T13" fmla="*/ 17 h 21"/>
                <a:gd name="T14" fmla="*/ 15 w 17"/>
                <a:gd name="T15" fmla="*/ 14 h 21"/>
                <a:gd name="T16" fmla="*/ 15 w 17"/>
                <a:gd name="T17" fmla="*/ 0 h 21"/>
                <a:gd name="T18" fmla="*/ 17 w 17"/>
                <a:gd name="T19" fmla="*/ 0 h 21"/>
                <a:gd name="T20" fmla="*/ 17 w 17"/>
                <a:gd name="T21" fmla="*/ 21 h 21"/>
                <a:gd name="T22" fmla="*/ 15 w 17"/>
                <a:gd name="T23" fmla="*/ 21 h 21"/>
                <a:gd name="T24" fmla="*/ 15 w 17"/>
                <a:gd name="T25" fmla="*/ 18 h 21"/>
                <a:gd name="T26" fmla="*/ 13 w 17"/>
                <a:gd name="T27" fmla="*/ 19 h 21"/>
                <a:gd name="T28" fmla="*/ 10 w 17"/>
                <a:gd name="T29" fmla="*/ 21 h 21"/>
                <a:gd name="T30" fmla="*/ 3 w 17"/>
                <a:gd name="T31" fmla="*/ 21 h 21"/>
                <a:gd name="T32" fmla="*/ 2 w 17"/>
                <a:gd name="T33" fmla="*/ 19 h 21"/>
                <a:gd name="T34" fmla="*/ 0 w 17"/>
                <a:gd name="T35" fmla="*/ 17 h 21"/>
                <a:gd name="T36" fmla="*/ 0 w 17"/>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1">
                  <a:moveTo>
                    <a:pt x="0" y="0"/>
                  </a:moveTo>
                  <a:lnTo>
                    <a:pt x="3" y="0"/>
                  </a:lnTo>
                  <a:lnTo>
                    <a:pt x="3" y="14"/>
                  </a:lnTo>
                  <a:lnTo>
                    <a:pt x="5" y="17"/>
                  </a:lnTo>
                  <a:lnTo>
                    <a:pt x="6" y="18"/>
                  </a:lnTo>
                  <a:lnTo>
                    <a:pt x="10" y="18"/>
                  </a:lnTo>
                  <a:lnTo>
                    <a:pt x="13" y="17"/>
                  </a:lnTo>
                  <a:lnTo>
                    <a:pt x="15" y="14"/>
                  </a:lnTo>
                  <a:lnTo>
                    <a:pt x="15" y="0"/>
                  </a:lnTo>
                  <a:lnTo>
                    <a:pt x="17" y="0"/>
                  </a:lnTo>
                  <a:lnTo>
                    <a:pt x="17" y="21"/>
                  </a:lnTo>
                  <a:lnTo>
                    <a:pt x="15" y="21"/>
                  </a:lnTo>
                  <a:lnTo>
                    <a:pt x="15" y="18"/>
                  </a:lnTo>
                  <a:lnTo>
                    <a:pt x="13" y="19"/>
                  </a:lnTo>
                  <a:lnTo>
                    <a:pt x="10" y="21"/>
                  </a:lnTo>
                  <a:lnTo>
                    <a:pt x="3" y="21"/>
                  </a:lnTo>
                  <a:lnTo>
                    <a:pt x="2" y="19"/>
                  </a:lnTo>
                  <a:lnTo>
                    <a:pt x="0" y="1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12" name="Freeform 126"/>
            <p:cNvSpPr>
              <a:spLocks/>
            </p:cNvSpPr>
            <p:nvPr/>
          </p:nvSpPr>
          <p:spPr bwMode="auto">
            <a:xfrm>
              <a:off x="1663" y="3858"/>
              <a:ext cx="12" cy="29"/>
            </a:xfrm>
            <a:custGeom>
              <a:avLst/>
              <a:gdLst>
                <a:gd name="T0" fmla="*/ 5 w 12"/>
                <a:gd name="T1" fmla="*/ 0 h 29"/>
                <a:gd name="T2" fmla="*/ 7 w 12"/>
                <a:gd name="T3" fmla="*/ 0 h 29"/>
                <a:gd name="T4" fmla="*/ 7 w 12"/>
                <a:gd name="T5" fmla="*/ 8 h 29"/>
                <a:gd name="T6" fmla="*/ 12 w 12"/>
                <a:gd name="T7" fmla="*/ 8 h 29"/>
                <a:gd name="T8" fmla="*/ 12 w 12"/>
                <a:gd name="T9" fmla="*/ 10 h 29"/>
                <a:gd name="T10" fmla="*/ 7 w 12"/>
                <a:gd name="T11" fmla="*/ 10 h 29"/>
                <a:gd name="T12" fmla="*/ 7 w 12"/>
                <a:gd name="T13" fmla="*/ 23 h 29"/>
                <a:gd name="T14" fmla="*/ 9 w 12"/>
                <a:gd name="T15" fmla="*/ 26 h 29"/>
                <a:gd name="T16" fmla="*/ 12 w 12"/>
                <a:gd name="T17" fmla="*/ 26 h 29"/>
                <a:gd name="T18" fmla="*/ 12 w 12"/>
                <a:gd name="T19" fmla="*/ 29 h 29"/>
                <a:gd name="T20" fmla="*/ 7 w 12"/>
                <a:gd name="T21" fmla="*/ 29 h 29"/>
                <a:gd name="T22" fmla="*/ 6 w 12"/>
                <a:gd name="T23" fmla="*/ 27 h 29"/>
                <a:gd name="T24" fmla="*/ 5 w 12"/>
                <a:gd name="T25" fmla="*/ 27 h 29"/>
                <a:gd name="T26" fmla="*/ 5 w 12"/>
                <a:gd name="T27" fmla="*/ 10 h 29"/>
                <a:gd name="T28" fmla="*/ 0 w 12"/>
                <a:gd name="T29" fmla="*/ 10 h 29"/>
                <a:gd name="T30" fmla="*/ 0 w 12"/>
                <a:gd name="T31" fmla="*/ 8 h 29"/>
                <a:gd name="T32" fmla="*/ 5 w 12"/>
                <a:gd name="T33" fmla="*/ 8 h 29"/>
                <a:gd name="T34" fmla="*/ 5 w 12"/>
                <a:gd name="T35" fmla="*/ 0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9">
                  <a:moveTo>
                    <a:pt x="5" y="0"/>
                  </a:moveTo>
                  <a:lnTo>
                    <a:pt x="7" y="0"/>
                  </a:lnTo>
                  <a:lnTo>
                    <a:pt x="7" y="8"/>
                  </a:lnTo>
                  <a:lnTo>
                    <a:pt x="12" y="8"/>
                  </a:lnTo>
                  <a:lnTo>
                    <a:pt x="12" y="10"/>
                  </a:lnTo>
                  <a:lnTo>
                    <a:pt x="7" y="10"/>
                  </a:lnTo>
                  <a:lnTo>
                    <a:pt x="7" y="23"/>
                  </a:lnTo>
                  <a:lnTo>
                    <a:pt x="9" y="26"/>
                  </a:lnTo>
                  <a:lnTo>
                    <a:pt x="12" y="26"/>
                  </a:lnTo>
                  <a:lnTo>
                    <a:pt x="12" y="29"/>
                  </a:lnTo>
                  <a:lnTo>
                    <a:pt x="7" y="29"/>
                  </a:lnTo>
                  <a:lnTo>
                    <a:pt x="6" y="27"/>
                  </a:lnTo>
                  <a:lnTo>
                    <a:pt x="5" y="27"/>
                  </a:lnTo>
                  <a:lnTo>
                    <a:pt x="5" y="10"/>
                  </a:lnTo>
                  <a:lnTo>
                    <a:pt x="0" y="10"/>
                  </a:lnTo>
                  <a:lnTo>
                    <a:pt x="0" y="8"/>
                  </a:lnTo>
                  <a:lnTo>
                    <a:pt x="5" y="8"/>
                  </a:lnTo>
                  <a:lnTo>
                    <a:pt x="5" y="0"/>
                  </a:lnTo>
                  <a:close/>
                </a:path>
              </a:pathLst>
            </a:custGeom>
            <a:solidFill>
              <a:srgbClr val="000000"/>
            </a:solidFill>
            <a:ln w="0">
              <a:solidFill>
                <a:srgbClr val="000000"/>
              </a:solidFill>
              <a:prstDash val="solid"/>
              <a:round/>
              <a:headEnd/>
              <a:tailEnd/>
            </a:ln>
          </p:spPr>
          <p:txBody>
            <a:bodyPr/>
            <a:lstStyle/>
            <a:p>
              <a:endParaRPr lang="en-US"/>
            </a:p>
          </p:txBody>
        </p:sp>
        <p:sp>
          <p:nvSpPr>
            <p:cNvPr id="16513" name="Freeform 127"/>
            <p:cNvSpPr>
              <a:spLocks/>
            </p:cNvSpPr>
            <p:nvPr/>
          </p:nvSpPr>
          <p:spPr bwMode="auto">
            <a:xfrm>
              <a:off x="1677" y="3864"/>
              <a:ext cx="19" cy="23"/>
            </a:xfrm>
            <a:custGeom>
              <a:avLst/>
              <a:gdLst>
                <a:gd name="T0" fmla="*/ 9 w 19"/>
                <a:gd name="T1" fmla="*/ 0 h 23"/>
                <a:gd name="T2" fmla="*/ 13 w 19"/>
                <a:gd name="T3" fmla="*/ 2 h 23"/>
                <a:gd name="T4" fmla="*/ 15 w 19"/>
                <a:gd name="T5" fmla="*/ 2 h 23"/>
                <a:gd name="T6" fmla="*/ 18 w 19"/>
                <a:gd name="T7" fmla="*/ 4 h 23"/>
                <a:gd name="T8" fmla="*/ 18 w 19"/>
                <a:gd name="T9" fmla="*/ 7 h 23"/>
                <a:gd name="T10" fmla="*/ 15 w 19"/>
                <a:gd name="T11" fmla="*/ 7 h 23"/>
                <a:gd name="T12" fmla="*/ 12 w 19"/>
                <a:gd name="T13" fmla="*/ 4 h 23"/>
                <a:gd name="T14" fmla="*/ 6 w 19"/>
                <a:gd name="T15" fmla="*/ 4 h 23"/>
                <a:gd name="T16" fmla="*/ 5 w 19"/>
                <a:gd name="T17" fmla="*/ 6 h 23"/>
                <a:gd name="T18" fmla="*/ 5 w 19"/>
                <a:gd name="T19" fmla="*/ 7 h 23"/>
                <a:gd name="T20" fmla="*/ 6 w 19"/>
                <a:gd name="T21" fmla="*/ 9 h 23"/>
                <a:gd name="T22" fmla="*/ 8 w 19"/>
                <a:gd name="T23" fmla="*/ 9 h 23"/>
                <a:gd name="T24" fmla="*/ 9 w 19"/>
                <a:gd name="T25" fmla="*/ 10 h 23"/>
                <a:gd name="T26" fmla="*/ 12 w 19"/>
                <a:gd name="T27" fmla="*/ 10 h 23"/>
                <a:gd name="T28" fmla="*/ 18 w 19"/>
                <a:gd name="T29" fmla="*/ 13 h 23"/>
                <a:gd name="T30" fmla="*/ 19 w 19"/>
                <a:gd name="T31" fmla="*/ 14 h 23"/>
                <a:gd name="T32" fmla="*/ 19 w 19"/>
                <a:gd name="T33" fmla="*/ 19 h 23"/>
                <a:gd name="T34" fmla="*/ 18 w 19"/>
                <a:gd name="T35" fmla="*/ 21 h 23"/>
                <a:gd name="T36" fmla="*/ 15 w 19"/>
                <a:gd name="T37" fmla="*/ 23 h 23"/>
                <a:gd name="T38" fmla="*/ 6 w 19"/>
                <a:gd name="T39" fmla="*/ 23 h 23"/>
                <a:gd name="T40" fmla="*/ 3 w 19"/>
                <a:gd name="T41" fmla="*/ 21 h 23"/>
                <a:gd name="T42" fmla="*/ 2 w 19"/>
                <a:gd name="T43" fmla="*/ 20 h 23"/>
                <a:gd name="T44" fmla="*/ 0 w 19"/>
                <a:gd name="T45" fmla="*/ 16 h 23"/>
                <a:gd name="T46" fmla="*/ 5 w 19"/>
                <a:gd name="T47" fmla="*/ 16 h 23"/>
                <a:gd name="T48" fmla="*/ 5 w 19"/>
                <a:gd name="T49" fmla="*/ 19 h 23"/>
                <a:gd name="T50" fmla="*/ 6 w 19"/>
                <a:gd name="T51" fmla="*/ 19 h 23"/>
                <a:gd name="T52" fmla="*/ 8 w 19"/>
                <a:gd name="T53" fmla="*/ 20 h 23"/>
                <a:gd name="T54" fmla="*/ 13 w 19"/>
                <a:gd name="T55" fmla="*/ 20 h 23"/>
                <a:gd name="T56" fmla="*/ 15 w 19"/>
                <a:gd name="T57" fmla="*/ 19 h 23"/>
                <a:gd name="T58" fmla="*/ 15 w 19"/>
                <a:gd name="T59" fmla="*/ 16 h 23"/>
                <a:gd name="T60" fmla="*/ 13 w 19"/>
                <a:gd name="T61" fmla="*/ 14 h 23"/>
                <a:gd name="T62" fmla="*/ 10 w 19"/>
                <a:gd name="T63" fmla="*/ 13 h 23"/>
                <a:gd name="T64" fmla="*/ 6 w 19"/>
                <a:gd name="T65" fmla="*/ 13 h 23"/>
                <a:gd name="T66" fmla="*/ 3 w 19"/>
                <a:gd name="T67" fmla="*/ 11 h 23"/>
                <a:gd name="T68" fmla="*/ 2 w 19"/>
                <a:gd name="T69" fmla="*/ 10 h 23"/>
                <a:gd name="T70" fmla="*/ 0 w 19"/>
                <a:gd name="T71" fmla="*/ 7 h 23"/>
                <a:gd name="T72" fmla="*/ 3 w 19"/>
                <a:gd name="T73" fmla="*/ 2 h 23"/>
                <a:gd name="T74" fmla="*/ 6 w 19"/>
                <a:gd name="T75" fmla="*/ 2 h 23"/>
                <a:gd name="T76" fmla="*/ 9 w 19"/>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 h="23">
                  <a:moveTo>
                    <a:pt x="9" y="0"/>
                  </a:moveTo>
                  <a:lnTo>
                    <a:pt x="13" y="2"/>
                  </a:lnTo>
                  <a:lnTo>
                    <a:pt x="15" y="2"/>
                  </a:lnTo>
                  <a:lnTo>
                    <a:pt x="18" y="4"/>
                  </a:lnTo>
                  <a:lnTo>
                    <a:pt x="18" y="7"/>
                  </a:lnTo>
                  <a:lnTo>
                    <a:pt x="15" y="7"/>
                  </a:lnTo>
                  <a:lnTo>
                    <a:pt x="12" y="4"/>
                  </a:lnTo>
                  <a:lnTo>
                    <a:pt x="6" y="4"/>
                  </a:lnTo>
                  <a:lnTo>
                    <a:pt x="5" y="6"/>
                  </a:lnTo>
                  <a:lnTo>
                    <a:pt x="5" y="7"/>
                  </a:lnTo>
                  <a:lnTo>
                    <a:pt x="6" y="9"/>
                  </a:lnTo>
                  <a:lnTo>
                    <a:pt x="8" y="9"/>
                  </a:lnTo>
                  <a:lnTo>
                    <a:pt x="9" y="10"/>
                  </a:lnTo>
                  <a:lnTo>
                    <a:pt x="12" y="10"/>
                  </a:lnTo>
                  <a:lnTo>
                    <a:pt x="18" y="13"/>
                  </a:lnTo>
                  <a:lnTo>
                    <a:pt x="19" y="14"/>
                  </a:lnTo>
                  <a:lnTo>
                    <a:pt x="19" y="19"/>
                  </a:lnTo>
                  <a:lnTo>
                    <a:pt x="18" y="21"/>
                  </a:lnTo>
                  <a:lnTo>
                    <a:pt x="15" y="23"/>
                  </a:lnTo>
                  <a:lnTo>
                    <a:pt x="6" y="23"/>
                  </a:lnTo>
                  <a:lnTo>
                    <a:pt x="3" y="21"/>
                  </a:lnTo>
                  <a:lnTo>
                    <a:pt x="2" y="20"/>
                  </a:lnTo>
                  <a:lnTo>
                    <a:pt x="0" y="16"/>
                  </a:lnTo>
                  <a:lnTo>
                    <a:pt x="5" y="16"/>
                  </a:lnTo>
                  <a:lnTo>
                    <a:pt x="5" y="19"/>
                  </a:lnTo>
                  <a:lnTo>
                    <a:pt x="6" y="19"/>
                  </a:lnTo>
                  <a:lnTo>
                    <a:pt x="8" y="20"/>
                  </a:lnTo>
                  <a:lnTo>
                    <a:pt x="13" y="20"/>
                  </a:lnTo>
                  <a:lnTo>
                    <a:pt x="15" y="19"/>
                  </a:lnTo>
                  <a:lnTo>
                    <a:pt x="15" y="16"/>
                  </a:lnTo>
                  <a:lnTo>
                    <a:pt x="13" y="14"/>
                  </a:lnTo>
                  <a:lnTo>
                    <a:pt x="10" y="13"/>
                  </a:lnTo>
                  <a:lnTo>
                    <a:pt x="6" y="13"/>
                  </a:lnTo>
                  <a:lnTo>
                    <a:pt x="3" y="11"/>
                  </a:lnTo>
                  <a:lnTo>
                    <a:pt x="2" y="10"/>
                  </a:lnTo>
                  <a:lnTo>
                    <a:pt x="0" y="7"/>
                  </a:lnTo>
                  <a:lnTo>
                    <a:pt x="3" y="2"/>
                  </a:lnTo>
                  <a:lnTo>
                    <a:pt x="6"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514" name="Freeform 128"/>
            <p:cNvSpPr>
              <a:spLocks noEditPoints="1"/>
            </p:cNvSpPr>
            <p:nvPr/>
          </p:nvSpPr>
          <p:spPr bwMode="auto">
            <a:xfrm>
              <a:off x="1700" y="3857"/>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4 h 30"/>
                <a:gd name="T16" fmla="*/ 0 w 3"/>
                <a:gd name="T17" fmla="*/ 4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15" name="Freeform 129"/>
            <p:cNvSpPr>
              <a:spLocks noEditPoints="1"/>
            </p:cNvSpPr>
            <p:nvPr/>
          </p:nvSpPr>
          <p:spPr bwMode="auto">
            <a:xfrm>
              <a:off x="1707" y="3857"/>
              <a:ext cx="22" cy="30"/>
            </a:xfrm>
            <a:custGeom>
              <a:avLst/>
              <a:gdLst>
                <a:gd name="T0" fmla="*/ 8 w 22"/>
                <a:gd name="T1" fmla="*/ 11 h 30"/>
                <a:gd name="T2" fmla="*/ 5 w 22"/>
                <a:gd name="T3" fmla="*/ 17 h 30"/>
                <a:gd name="T4" fmla="*/ 5 w 22"/>
                <a:gd name="T5" fmla="*/ 23 h 30"/>
                <a:gd name="T6" fmla="*/ 9 w 22"/>
                <a:gd name="T7" fmla="*/ 27 h 30"/>
                <a:gd name="T8" fmla="*/ 15 w 22"/>
                <a:gd name="T9" fmla="*/ 27 h 30"/>
                <a:gd name="T10" fmla="*/ 17 w 22"/>
                <a:gd name="T11" fmla="*/ 21 h 30"/>
                <a:gd name="T12" fmla="*/ 17 w 22"/>
                <a:gd name="T13" fmla="*/ 16 h 30"/>
                <a:gd name="T14" fmla="*/ 16 w 22"/>
                <a:gd name="T15" fmla="*/ 13 h 30"/>
                <a:gd name="T16" fmla="*/ 15 w 22"/>
                <a:gd name="T17" fmla="*/ 11 h 30"/>
                <a:gd name="T18" fmla="*/ 8 w 22"/>
                <a:gd name="T19" fmla="*/ 11 h 30"/>
                <a:gd name="T20" fmla="*/ 17 w 22"/>
                <a:gd name="T21" fmla="*/ 0 h 30"/>
                <a:gd name="T22" fmla="*/ 22 w 22"/>
                <a:gd name="T23" fmla="*/ 0 h 30"/>
                <a:gd name="T24" fmla="*/ 22 w 22"/>
                <a:gd name="T25" fmla="*/ 30 h 30"/>
                <a:gd name="T26" fmla="*/ 17 w 22"/>
                <a:gd name="T27" fmla="*/ 30 h 30"/>
                <a:gd name="T28" fmla="*/ 17 w 22"/>
                <a:gd name="T29" fmla="*/ 27 h 30"/>
                <a:gd name="T30" fmla="*/ 16 w 22"/>
                <a:gd name="T31" fmla="*/ 28 h 30"/>
                <a:gd name="T32" fmla="*/ 13 w 22"/>
                <a:gd name="T33" fmla="*/ 30 h 30"/>
                <a:gd name="T34" fmla="*/ 8 w 22"/>
                <a:gd name="T35" fmla="*/ 30 h 30"/>
                <a:gd name="T36" fmla="*/ 5 w 22"/>
                <a:gd name="T37" fmla="*/ 28 h 30"/>
                <a:gd name="T38" fmla="*/ 2 w 22"/>
                <a:gd name="T39" fmla="*/ 26 h 30"/>
                <a:gd name="T40" fmla="*/ 0 w 22"/>
                <a:gd name="T41" fmla="*/ 23 h 30"/>
                <a:gd name="T42" fmla="*/ 0 w 22"/>
                <a:gd name="T43" fmla="*/ 18 h 30"/>
                <a:gd name="T44" fmla="*/ 2 w 22"/>
                <a:gd name="T45" fmla="*/ 14 h 30"/>
                <a:gd name="T46" fmla="*/ 3 w 22"/>
                <a:gd name="T47" fmla="*/ 11 h 30"/>
                <a:gd name="T48" fmla="*/ 6 w 22"/>
                <a:gd name="T49" fmla="*/ 9 h 30"/>
                <a:gd name="T50" fmla="*/ 10 w 22"/>
                <a:gd name="T51" fmla="*/ 7 h 30"/>
                <a:gd name="T52" fmla="*/ 13 w 22"/>
                <a:gd name="T53" fmla="*/ 9 h 30"/>
                <a:gd name="T54" fmla="*/ 16 w 22"/>
                <a:gd name="T55" fmla="*/ 9 h 30"/>
                <a:gd name="T56" fmla="*/ 17 w 22"/>
                <a:gd name="T57" fmla="*/ 11 h 30"/>
                <a:gd name="T58" fmla="*/ 17 w 22"/>
                <a:gd name="T59" fmla="*/ 0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2" h="30">
                  <a:moveTo>
                    <a:pt x="8" y="11"/>
                  </a:moveTo>
                  <a:lnTo>
                    <a:pt x="5" y="17"/>
                  </a:lnTo>
                  <a:lnTo>
                    <a:pt x="5" y="23"/>
                  </a:lnTo>
                  <a:lnTo>
                    <a:pt x="9" y="27"/>
                  </a:lnTo>
                  <a:lnTo>
                    <a:pt x="15" y="27"/>
                  </a:lnTo>
                  <a:lnTo>
                    <a:pt x="17" y="21"/>
                  </a:lnTo>
                  <a:lnTo>
                    <a:pt x="17" y="16"/>
                  </a:lnTo>
                  <a:lnTo>
                    <a:pt x="16" y="13"/>
                  </a:lnTo>
                  <a:lnTo>
                    <a:pt x="15" y="11"/>
                  </a:lnTo>
                  <a:lnTo>
                    <a:pt x="8" y="11"/>
                  </a:lnTo>
                  <a:close/>
                  <a:moveTo>
                    <a:pt x="17" y="0"/>
                  </a:moveTo>
                  <a:lnTo>
                    <a:pt x="22" y="0"/>
                  </a:lnTo>
                  <a:lnTo>
                    <a:pt x="22" y="30"/>
                  </a:lnTo>
                  <a:lnTo>
                    <a:pt x="17" y="30"/>
                  </a:lnTo>
                  <a:lnTo>
                    <a:pt x="17" y="27"/>
                  </a:lnTo>
                  <a:lnTo>
                    <a:pt x="16" y="28"/>
                  </a:lnTo>
                  <a:lnTo>
                    <a:pt x="13" y="30"/>
                  </a:lnTo>
                  <a:lnTo>
                    <a:pt x="8" y="30"/>
                  </a:lnTo>
                  <a:lnTo>
                    <a:pt x="5" y="28"/>
                  </a:lnTo>
                  <a:lnTo>
                    <a:pt x="2" y="26"/>
                  </a:lnTo>
                  <a:lnTo>
                    <a:pt x="0" y="23"/>
                  </a:lnTo>
                  <a:lnTo>
                    <a:pt x="0" y="18"/>
                  </a:lnTo>
                  <a:lnTo>
                    <a:pt x="2" y="14"/>
                  </a:lnTo>
                  <a:lnTo>
                    <a:pt x="3" y="11"/>
                  </a:lnTo>
                  <a:lnTo>
                    <a:pt x="6" y="9"/>
                  </a:lnTo>
                  <a:lnTo>
                    <a:pt x="10" y="7"/>
                  </a:lnTo>
                  <a:lnTo>
                    <a:pt x="13" y="9"/>
                  </a:lnTo>
                  <a:lnTo>
                    <a:pt x="16" y="9"/>
                  </a:lnTo>
                  <a:lnTo>
                    <a:pt x="17" y="11"/>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516" name="Freeform 130"/>
            <p:cNvSpPr>
              <a:spLocks noEditPoints="1"/>
            </p:cNvSpPr>
            <p:nvPr/>
          </p:nvSpPr>
          <p:spPr bwMode="auto">
            <a:xfrm>
              <a:off x="1733" y="3864"/>
              <a:ext cx="20" cy="23"/>
            </a:xfrm>
            <a:custGeom>
              <a:avLst/>
              <a:gdLst>
                <a:gd name="T0" fmla="*/ 7 w 20"/>
                <a:gd name="T1" fmla="*/ 4 h 23"/>
                <a:gd name="T2" fmla="*/ 4 w 20"/>
                <a:gd name="T3" fmla="*/ 7 h 23"/>
                <a:gd name="T4" fmla="*/ 3 w 20"/>
                <a:gd name="T5" fmla="*/ 10 h 23"/>
                <a:gd name="T6" fmla="*/ 16 w 20"/>
                <a:gd name="T7" fmla="*/ 10 h 23"/>
                <a:gd name="T8" fmla="*/ 16 w 20"/>
                <a:gd name="T9" fmla="*/ 7 h 23"/>
                <a:gd name="T10" fmla="*/ 13 w 20"/>
                <a:gd name="T11" fmla="*/ 4 h 23"/>
                <a:gd name="T12" fmla="*/ 7 w 20"/>
                <a:gd name="T13" fmla="*/ 4 h 23"/>
                <a:gd name="T14" fmla="*/ 10 w 20"/>
                <a:gd name="T15" fmla="*/ 0 h 23"/>
                <a:gd name="T16" fmla="*/ 19 w 20"/>
                <a:gd name="T17" fmla="*/ 4 h 23"/>
                <a:gd name="T18" fmla="*/ 19 w 20"/>
                <a:gd name="T19" fmla="*/ 7 h 23"/>
                <a:gd name="T20" fmla="*/ 20 w 20"/>
                <a:gd name="T21" fmla="*/ 10 h 23"/>
                <a:gd name="T22" fmla="*/ 20 w 20"/>
                <a:gd name="T23" fmla="*/ 13 h 23"/>
                <a:gd name="T24" fmla="*/ 3 w 20"/>
                <a:gd name="T25" fmla="*/ 13 h 23"/>
                <a:gd name="T26" fmla="*/ 6 w 20"/>
                <a:gd name="T27" fmla="*/ 19 h 23"/>
                <a:gd name="T28" fmla="*/ 7 w 20"/>
                <a:gd name="T29" fmla="*/ 20 h 23"/>
                <a:gd name="T30" fmla="*/ 13 w 20"/>
                <a:gd name="T31" fmla="*/ 20 h 23"/>
                <a:gd name="T32" fmla="*/ 14 w 20"/>
                <a:gd name="T33" fmla="*/ 19 h 23"/>
                <a:gd name="T34" fmla="*/ 16 w 20"/>
                <a:gd name="T35" fmla="*/ 16 h 23"/>
                <a:gd name="T36" fmla="*/ 20 w 20"/>
                <a:gd name="T37" fmla="*/ 16 h 23"/>
                <a:gd name="T38" fmla="*/ 19 w 20"/>
                <a:gd name="T39" fmla="*/ 19 h 23"/>
                <a:gd name="T40" fmla="*/ 16 w 20"/>
                <a:gd name="T41" fmla="*/ 21 h 23"/>
                <a:gd name="T42" fmla="*/ 13 w 20"/>
                <a:gd name="T43" fmla="*/ 23 h 23"/>
                <a:gd name="T44" fmla="*/ 7 w 20"/>
                <a:gd name="T45" fmla="*/ 23 h 23"/>
                <a:gd name="T46" fmla="*/ 4 w 20"/>
                <a:gd name="T47" fmla="*/ 21 h 23"/>
                <a:gd name="T48" fmla="*/ 1 w 20"/>
                <a:gd name="T49" fmla="*/ 19 h 23"/>
                <a:gd name="T50" fmla="*/ 0 w 20"/>
                <a:gd name="T51" fmla="*/ 16 h 23"/>
                <a:gd name="T52" fmla="*/ 0 w 20"/>
                <a:gd name="T53" fmla="*/ 7 h 23"/>
                <a:gd name="T54" fmla="*/ 6 w 20"/>
                <a:gd name="T55" fmla="*/ 2 h 23"/>
                <a:gd name="T56" fmla="*/ 10 w 20"/>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3">
                  <a:moveTo>
                    <a:pt x="7" y="4"/>
                  </a:moveTo>
                  <a:lnTo>
                    <a:pt x="4" y="7"/>
                  </a:lnTo>
                  <a:lnTo>
                    <a:pt x="3" y="10"/>
                  </a:lnTo>
                  <a:lnTo>
                    <a:pt x="16" y="10"/>
                  </a:lnTo>
                  <a:lnTo>
                    <a:pt x="16" y="7"/>
                  </a:lnTo>
                  <a:lnTo>
                    <a:pt x="13" y="4"/>
                  </a:lnTo>
                  <a:lnTo>
                    <a:pt x="7" y="4"/>
                  </a:lnTo>
                  <a:close/>
                  <a:moveTo>
                    <a:pt x="10" y="0"/>
                  </a:moveTo>
                  <a:lnTo>
                    <a:pt x="19" y="4"/>
                  </a:lnTo>
                  <a:lnTo>
                    <a:pt x="19" y="7"/>
                  </a:lnTo>
                  <a:lnTo>
                    <a:pt x="20" y="10"/>
                  </a:lnTo>
                  <a:lnTo>
                    <a:pt x="20" y="13"/>
                  </a:lnTo>
                  <a:lnTo>
                    <a:pt x="3" y="13"/>
                  </a:lnTo>
                  <a:lnTo>
                    <a:pt x="6" y="19"/>
                  </a:lnTo>
                  <a:lnTo>
                    <a:pt x="7" y="20"/>
                  </a:lnTo>
                  <a:lnTo>
                    <a:pt x="13" y="20"/>
                  </a:lnTo>
                  <a:lnTo>
                    <a:pt x="14" y="19"/>
                  </a:lnTo>
                  <a:lnTo>
                    <a:pt x="16" y="16"/>
                  </a:lnTo>
                  <a:lnTo>
                    <a:pt x="20" y="16"/>
                  </a:lnTo>
                  <a:lnTo>
                    <a:pt x="19" y="19"/>
                  </a:lnTo>
                  <a:lnTo>
                    <a:pt x="16" y="21"/>
                  </a:lnTo>
                  <a:lnTo>
                    <a:pt x="13" y="23"/>
                  </a:lnTo>
                  <a:lnTo>
                    <a:pt x="7" y="23"/>
                  </a:lnTo>
                  <a:lnTo>
                    <a:pt x="4" y="21"/>
                  </a:lnTo>
                  <a:lnTo>
                    <a:pt x="1" y="19"/>
                  </a:lnTo>
                  <a:lnTo>
                    <a:pt x="0" y="16"/>
                  </a:lnTo>
                  <a:lnTo>
                    <a:pt x="0" y="7"/>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17" name="Freeform 131"/>
            <p:cNvSpPr>
              <a:spLocks/>
            </p:cNvSpPr>
            <p:nvPr/>
          </p:nvSpPr>
          <p:spPr bwMode="auto">
            <a:xfrm>
              <a:off x="1767" y="3866"/>
              <a:ext cx="19" cy="21"/>
            </a:xfrm>
            <a:custGeom>
              <a:avLst/>
              <a:gdLst>
                <a:gd name="T0" fmla="*/ 0 w 19"/>
                <a:gd name="T1" fmla="*/ 0 h 21"/>
                <a:gd name="T2" fmla="*/ 3 w 19"/>
                <a:gd name="T3" fmla="*/ 0 h 21"/>
                <a:gd name="T4" fmla="*/ 10 w 19"/>
                <a:gd name="T5" fmla="*/ 17 h 21"/>
                <a:gd name="T6" fmla="*/ 16 w 19"/>
                <a:gd name="T7" fmla="*/ 0 h 21"/>
                <a:gd name="T8" fmla="*/ 19 w 19"/>
                <a:gd name="T9" fmla="*/ 0 h 21"/>
                <a:gd name="T10" fmla="*/ 12 w 19"/>
                <a:gd name="T11" fmla="*/ 21 h 21"/>
                <a:gd name="T12" fmla="*/ 7 w 19"/>
                <a:gd name="T13" fmla="*/ 21 h 21"/>
                <a:gd name="T14" fmla="*/ 0 w 19"/>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21">
                  <a:moveTo>
                    <a:pt x="0" y="0"/>
                  </a:moveTo>
                  <a:lnTo>
                    <a:pt x="3" y="0"/>
                  </a:lnTo>
                  <a:lnTo>
                    <a:pt x="10" y="17"/>
                  </a:lnTo>
                  <a:lnTo>
                    <a:pt x="16" y="0"/>
                  </a:lnTo>
                  <a:lnTo>
                    <a:pt x="19" y="0"/>
                  </a:lnTo>
                  <a:lnTo>
                    <a:pt x="12" y="21"/>
                  </a:lnTo>
                  <a:lnTo>
                    <a:pt x="7"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18" name="Freeform 132"/>
            <p:cNvSpPr>
              <a:spLocks noEditPoints="1"/>
            </p:cNvSpPr>
            <p:nvPr/>
          </p:nvSpPr>
          <p:spPr bwMode="auto">
            <a:xfrm>
              <a:off x="1790" y="3857"/>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4 h 30"/>
                <a:gd name="T16" fmla="*/ 0 w 3"/>
                <a:gd name="T17" fmla="*/ 4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19" name="Freeform 133"/>
            <p:cNvSpPr>
              <a:spLocks noEditPoints="1"/>
            </p:cNvSpPr>
            <p:nvPr/>
          </p:nvSpPr>
          <p:spPr bwMode="auto">
            <a:xfrm>
              <a:off x="1797" y="3864"/>
              <a:ext cx="20" cy="23"/>
            </a:xfrm>
            <a:custGeom>
              <a:avLst/>
              <a:gdLst>
                <a:gd name="T0" fmla="*/ 9 w 20"/>
                <a:gd name="T1" fmla="*/ 4 h 23"/>
                <a:gd name="T2" fmla="*/ 6 w 20"/>
                <a:gd name="T3" fmla="*/ 6 h 23"/>
                <a:gd name="T4" fmla="*/ 4 w 20"/>
                <a:gd name="T5" fmla="*/ 7 h 23"/>
                <a:gd name="T6" fmla="*/ 4 w 20"/>
                <a:gd name="T7" fmla="*/ 10 h 23"/>
                <a:gd name="T8" fmla="*/ 17 w 20"/>
                <a:gd name="T9" fmla="*/ 10 h 23"/>
                <a:gd name="T10" fmla="*/ 16 w 20"/>
                <a:gd name="T11" fmla="*/ 7 h 23"/>
                <a:gd name="T12" fmla="*/ 13 w 20"/>
                <a:gd name="T13" fmla="*/ 4 h 23"/>
                <a:gd name="T14" fmla="*/ 9 w 20"/>
                <a:gd name="T15" fmla="*/ 4 h 23"/>
                <a:gd name="T16" fmla="*/ 10 w 20"/>
                <a:gd name="T17" fmla="*/ 0 h 23"/>
                <a:gd name="T18" fmla="*/ 14 w 20"/>
                <a:gd name="T19" fmla="*/ 2 h 23"/>
                <a:gd name="T20" fmla="*/ 17 w 20"/>
                <a:gd name="T21" fmla="*/ 3 h 23"/>
                <a:gd name="T22" fmla="*/ 19 w 20"/>
                <a:gd name="T23" fmla="*/ 4 h 23"/>
                <a:gd name="T24" fmla="*/ 20 w 20"/>
                <a:gd name="T25" fmla="*/ 7 h 23"/>
                <a:gd name="T26" fmla="*/ 20 w 20"/>
                <a:gd name="T27" fmla="*/ 13 h 23"/>
                <a:gd name="T28" fmla="*/ 4 w 20"/>
                <a:gd name="T29" fmla="*/ 13 h 23"/>
                <a:gd name="T30" fmla="*/ 4 w 20"/>
                <a:gd name="T31" fmla="*/ 16 h 23"/>
                <a:gd name="T32" fmla="*/ 6 w 20"/>
                <a:gd name="T33" fmla="*/ 19 h 23"/>
                <a:gd name="T34" fmla="*/ 9 w 20"/>
                <a:gd name="T35" fmla="*/ 20 h 23"/>
                <a:gd name="T36" fmla="*/ 14 w 20"/>
                <a:gd name="T37" fmla="*/ 20 h 23"/>
                <a:gd name="T38" fmla="*/ 16 w 20"/>
                <a:gd name="T39" fmla="*/ 19 h 23"/>
                <a:gd name="T40" fmla="*/ 17 w 20"/>
                <a:gd name="T41" fmla="*/ 16 h 23"/>
                <a:gd name="T42" fmla="*/ 20 w 20"/>
                <a:gd name="T43" fmla="*/ 16 h 23"/>
                <a:gd name="T44" fmla="*/ 17 w 20"/>
                <a:gd name="T45" fmla="*/ 21 h 23"/>
                <a:gd name="T46" fmla="*/ 14 w 20"/>
                <a:gd name="T47" fmla="*/ 23 h 23"/>
                <a:gd name="T48" fmla="*/ 7 w 20"/>
                <a:gd name="T49" fmla="*/ 23 h 23"/>
                <a:gd name="T50" fmla="*/ 4 w 20"/>
                <a:gd name="T51" fmla="*/ 21 h 23"/>
                <a:gd name="T52" fmla="*/ 2 w 20"/>
                <a:gd name="T53" fmla="*/ 19 h 23"/>
                <a:gd name="T54" fmla="*/ 2 w 20"/>
                <a:gd name="T55" fmla="*/ 16 h 23"/>
                <a:gd name="T56" fmla="*/ 0 w 20"/>
                <a:gd name="T57" fmla="*/ 11 h 23"/>
                <a:gd name="T58" fmla="*/ 2 w 20"/>
                <a:gd name="T59" fmla="*/ 7 h 23"/>
                <a:gd name="T60" fmla="*/ 3 w 20"/>
                <a:gd name="T61" fmla="*/ 4 h 23"/>
                <a:gd name="T62" fmla="*/ 6 w 20"/>
                <a:gd name="T63" fmla="*/ 2 h 23"/>
                <a:gd name="T64" fmla="*/ 10 w 20"/>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23">
                  <a:moveTo>
                    <a:pt x="9" y="4"/>
                  </a:moveTo>
                  <a:lnTo>
                    <a:pt x="6" y="6"/>
                  </a:lnTo>
                  <a:lnTo>
                    <a:pt x="4" y="7"/>
                  </a:lnTo>
                  <a:lnTo>
                    <a:pt x="4" y="10"/>
                  </a:lnTo>
                  <a:lnTo>
                    <a:pt x="17" y="10"/>
                  </a:lnTo>
                  <a:lnTo>
                    <a:pt x="16" y="7"/>
                  </a:lnTo>
                  <a:lnTo>
                    <a:pt x="13" y="4"/>
                  </a:lnTo>
                  <a:lnTo>
                    <a:pt x="9" y="4"/>
                  </a:lnTo>
                  <a:close/>
                  <a:moveTo>
                    <a:pt x="10" y="0"/>
                  </a:moveTo>
                  <a:lnTo>
                    <a:pt x="14" y="2"/>
                  </a:lnTo>
                  <a:lnTo>
                    <a:pt x="17" y="3"/>
                  </a:lnTo>
                  <a:lnTo>
                    <a:pt x="19" y="4"/>
                  </a:lnTo>
                  <a:lnTo>
                    <a:pt x="20" y="7"/>
                  </a:lnTo>
                  <a:lnTo>
                    <a:pt x="20" y="13"/>
                  </a:lnTo>
                  <a:lnTo>
                    <a:pt x="4" y="13"/>
                  </a:lnTo>
                  <a:lnTo>
                    <a:pt x="4" y="16"/>
                  </a:lnTo>
                  <a:lnTo>
                    <a:pt x="6" y="19"/>
                  </a:lnTo>
                  <a:lnTo>
                    <a:pt x="9" y="20"/>
                  </a:lnTo>
                  <a:lnTo>
                    <a:pt x="14" y="20"/>
                  </a:lnTo>
                  <a:lnTo>
                    <a:pt x="16" y="19"/>
                  </a:lnTo>
                  <a:lnTo>
                    <a:pt x="17" y="16"/>
                  </a:lnTo>
                  <a:lnTo>
                    <a:pt x="20" y="16"/>
                  </a:lnTo>
                  <a:lnTo>
                    <a:pt x="17" y="21"/>
                  </a:lnTo>
                  <a:lnTo>
                    <a:pt x="14" y="23"/>
                  </a:lnTo>
                  <a:lnTo>
                    <a:pt x="7" y="23"/>
                  </a:lnTo>
                  <a:lnTo>
                    <a:pt x="4" y="21"/>
                  </a:lnTo>
                  <a:lnTo>
                    <a:pt x="2" y="19"/>
                  </a:lnTo>
                  <a:lnTo>
                    <a:pt x="2" y="16"/>
                  </a:lnTo>
                  <a:lnTo>
                    <a:pt x="0" y="11"/>
                  </a:lnTo>
                  <a:lnTo>
                    <a:pt x="2" y="7"/>
                  </a:lnTo>
                  <a:lnTo>
                    <a:pt x="3" y="4"/>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20" name="Freeform 134"/>
            <p:cNvSpPr>
              <a:spLocks/>
            </p:cNvSpPr>
            <p:nvPr/>
          </p:nvSpPr>
          <p:spPr bwMode="auto">
            <a:xfrm>
              <a:off x="1820" y="3866"/>
              <a:ext cx="30" cy="21"/>
            </a:xfrm>
            <a:custGeom>
              <a:avLst/>
              <a:gdLst>
                <a:gd name="T0" fmla="*/ 0 w 30"/>
                <a:gd name="T1" fmla="*/ 0 h 21"/>
                <a:gd name="T2" fmla="*/ 3 w 30"/>
                <a:gd name="T3" fmla="*/ 0 h 21"/>
                <a:gd name="T4" fmla="*/ 8 w 30"/>
                <a:gd name="T5" fmla="*/ 17 h 21"/>
                <a:gd name="T6" fmla="*/ 13 w 30"/>
                <a:gd name="T7" fmla="*/ 0 h 21"/>
                <a:gd name="T8" fmla="*/ 17 w 30"/>
                <a:gd name="T9" fmla="*/ 0 h 21"/>
                <a:gd name="T10" fmla="*/ 21 w 30"/>
                <a:gd name="T11" fmla="*/ 17 h 21"/>
                <a:gd name="T12" fmla="*/ 26 w 30"/>
                <a:gd name="T13" fmla="*/ 0 h 21"/>
                <a:gd name="T14" fmla="*/ 30 w 30"/>
                <a:gd name="T15" fmla="*/ 0 h 21"/>
                <a:gd name="T16" fmla="*/ 23 w 30"/>
                <a:gd name="T17" fmla="*/ 21 h 21"/>
                <a:gd name="T18" fmla="*/ 18 w 30"/>
                <a:gd name="T19" fmla="*/ 21 h 21"/>
                <a:gd name="T20" fmla="*/ 14 w 30"/>
                <a:gd name="T21" fmla="*/ 4 h 21"/>
                <a:gd name="T22" fmla="*/ 10 w 30"/>
                <a:gd name="T23" fmla="*/ 21 h 21"/>
                <a:gd name="T24" fmla="*/ 7 w 30"/>
                <a:gd name="T25" fmla="*/ 21 h 21"/>
                <a:gd name="T26" fmla="*/ 0 w 30"/>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 h="21">
                  <a:moveTo>
                    <a:pt x="0" y="0"/>
                  </a:moveTo>
                  <a:lnTo>
                    <a:pt x="3" y="0"/>
                  </a:lnTo>
                  <a:lnTo>
                    <a:pt x="8" y="17"/>
                  </a:lnTo>
                  <a:lnTo>
                    <a:pt x="13" y="0"/>
                  </a:lnTo>
                  <a:lnTo>
                    <a:pt x="17" y="0"/>
                  </a:lnTo>
                  <a:lnTo>
                    <a:pt x="21" y="17"/>
                  </a:lnTo>
                  <a:lnTo>
                    <a:pt x="26" y="0"/>
                  </a:lnTo>
                  <a:lnTo>
                    <a:pt x="30" y="0"/>
                  </a:lnTo>
                  <a:lnTo>
                    <a:pt x="23" y="21"/>
                  </a:lnTo>
                  <a:lnTo>
                    <a:pt x="18" y="21"/>
                  </a:lnTo>
                  <a:lnTo>
                    <a:pt x="14" y="4"/>
                  </a:lnTo>
                  <a:lnTo>
                    <a:pt x="10" y="21"/>
                  </a:lnTo>
                  <a:lnTo>
                    <a:pt x="7"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21" name="Freeform 135"/>
            <p:cNvSpPr>
              <a:spLocks noEditPoints="1"/>
            </p:cNvSpPr>
            <p:nvPr/>
          </p:nvSpPr>
          <p:spPr bwMode="auto">
            <a:xfrm>
              <a:off x="1864" y="3864"/>
              <a:ext cx="21" cy="23"/>
            </a:xfrm>
            <a:custGeom>
              <a:avLst/>
              <a:gdLst>
                <a:gd name="T0" fmla="*/ 7 w 21"/>
                <a:gd name="T1" fmla="*/ 4 h 23"/>
                <a:gd name="T2" fmla="*/ 4 w 21"/>
                <a:gd name="T3" fmla="*/ 7 h 23"/>
                <a:gd name="T4" fmla="*/ 3 w 21"/>
                <a:gd name="T5" fmla="*/ 11 h 23"/>
                <a:gd name="T6" fmla="*/ 4 w 21"/>
                <a:gd name="T7" fmla="*/ 16 h 23"/>
                <a:gd name="T8" fmla="*/ 6 w 21"/>
                <a:gd name="T9" fmla="*/ 19 h 23"/>
                <a:gd name="T10" fmla="*/ 7 w 21"/>
                <a:gd name="T11" fmla="*/ 20 h 23"/>
                <a:gd name="T12" fmla="*/ 13 w 21"/>
                <a:gd name="T13" fmla="*/ 20 h 23"/>
                <a:gd name="T14" fmla="*/ 16 w 21"/>
                <a:gd name="T15" fmla="*/ 19 h 23"/>
                <a:gd name="T16" fmla="*/ 17 w 21"/>
                <a:gd name="T17" fmla="*/ 16 h 23"/>
                <a:gd name="T18" fmla="*/ 17 w 21"/>
                <a:gd name="T19" fmla="*/ 9 h 23"/>
                <a:gd name="T20" fmla="*/ 16 w 21"/>
                <a:gd name="T21" fmla="*/ 6 h 23"/>
                <a:gd name="T22" fmla="*/ 13 w 21"/>
                <a:gd name="T23" fmla="*/ 4 h 23"/>
                <a:gd name="T24" fmla="*/ 7 w 21"/>
                <a:gd name="T25" fmla="*/ 4 h 23"/>
                <a:gd name="T26" fmla="*/ 10 w 21"/>
                <a:gd name="T27" fmla="*/ 0 h 23"/>
                <a:gd name="T28" fmla="*/ 14 w 21"/>
                <a:gd name="T29" fmla="*/ 2 h 23"/>
                <a:gd name="T30" fmla="*/ 17 w 21"/>
                <a:gd name="T31" fmla="*/ 3 h 23"/>
                <a:gd name="T32" fmla="*/ 21 w 21"/>
                <a:gd name="T33" fmla="*/ 11 h 23"/>
                <a:gd name="T34" fmla="*/ 20 w 21"/>
                <a:gd name="T35" fmla="*/ 16 h 23"/>
                <a:gd name="T36" fmla="*/ 17 w 21"/>
                <a:gd name="T37" fmla="*/ 21 h 23"/>
                <a:gd name="T38" fmla="*/ 14 w 21"/>
                <a:gd name="T39" fmla="*/ 23 h 23"/>
                <a:gd name="T40" fmla="*/ 7 w 21"/>
                <a:gd name="T41" fmla="*/ 23 h 23"/>
                <a:gd name="T42" fmla="*/ 4 w 21"/>
                <a:gd name="T43" fmla="*/ 21 h 23"/>
                <a:gd name="T44" fmla="*/ 1 w 21"/>
                <a:gd name="T45" fmla="*/ 19 h 23"/>
                <a:gd name="T46" fmla="*/ 0 w 21"/>
                <a:gd name="T47" fmla="*/ 16 h 23"/>
                <a:gd name="T48" fmla="*/ 0 w 21"/>
                <a:gd name="T49" fmla="*/ 7 h 23"/>
                <a:gd name="T50" fmla="*/ 6 w 21"/>
                <a:gd name="T51" fmla="*/ 2 h 23"/>
                <a:gd name="T52" fmla="*/ 10 w 21"/>
                <a:gd name="T53" fmla="*/ 0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 h="23">
                  <a:moveTo>
                    <a:pt x="7" y="4"/>
                  </a:moveTo>
                  <a:lnTo>
                    <a:pt x="4" y="7"/>
                  </a:lnTo>
                  <a:lnTo>
                    <a:pt x="3" y="11"/>
                  </a:lnTo>
                  <a:lnTo>
                    <a:pt x="4" y="16"/>
                  </a:lnTo>
                  <a:lnTo>
                    <a:pt x="6" y="19"/>
                  </a:lnTo>
                  <a:lnTo>
                    <a:pt x="7" y="20"/>
                  </a:lnTo>
                  <a:lnTo>
                    <a:pt x="13" y="20"/>
                  </a:lnTo>
                  <a:lnTo>
                    <a:pt x="16" y="19"/>
                  </a:lnTo>
                  <a:lnTo>
                    <a:pt x="17" y="16"/>
                  </a:lnTo>
                  <a:lnTo>
                    <a:pt x="17" y="9"/>
                  </a:lnTo>
                  <a:lnTo>
                    <a:pt x="16" y="6"/>
                  </a:lnTo>
                  <a:lnTo>
                    <a:pt x="13" y="4"/>
                  </a:lnTo>
                  <a:lnTo>
                    <a:pt x="7" y="4"/>
                  </a:lnTo>
                  <a:close/>
                  <a:moveTo>
                    <a:pt x="10" y="0"/>
                  </a:moveTo>
                  <a:lnTo>
                    <a:pt x="14" y="2"/>
                  </a:lnTo>
                  <a:lnTo>
                    <a:pt x="17" y="3"/>
                  </a:lnTo>
                  <a:lnTo>
                    <a:pt x="21" y="11"/>
                  </a:lnTo>
                  <a:lnTo>
                    <a:pt x="20" y="16"/>
                  </a:lnTo>
                  <a:lnTo>
                    <a:pt x="17" y="21"/>
                  </a:lnTo>
                  <a:lnTo>
                    <a:pt x="14" y="23"/>
                  </a:lnTo>
                  <a:lnTo>
                    <a:pt x="7" y="23"/>
                  </a:lnTo>
                  <a:lnTo>
                    <a:pt x="4" y="21"/>
                  </a:lnTo>
                  <a:lnTo>
                    <a:pt x="1" y="19"/>
                  </a:lnTo>
                  <a:lnTo>
                    <a:pt x="0" y="16"/>
                  </a:lnTo>
                  <a:lnTo>
                    <a:pt x="0" y="7"/>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22" name="Freeform 136"/>
            <p:cNvSpPr>
              <a:spLocks/>
            </p:cNvSpPr>
            <p:nvPr/>
          </p:nvSpPr>
          <p:spPr bwMode="auto">
            <a:xfrm>
              <a:off x="1887" y="3857"/>
              <a:ext cx="11" cy="30"/>
            </a:xfrm>
            <a:custGeom>
              <a:avLst/>
              <a:gdLst>
                <a:gd name="T0" fmla="*/ 7 w 11"/>
                <a:gd name="T1" fmla="*/ 0 h 30"/>
                <a:gd name="T2" fmla="*/ 11 w 11"/>
                <a:gd name="T3" fmla="*/ 0 h 30"/>
                <a:gd name="T4" fmla="*/ 11 w 11"/>
                <a:gd name="T5" fmla="*/ 3 h 30"/>
                <a:gd name="T6" fmla="*/ 8 w 11"/>
                <a:gd name="T7" fmla="*/ 3 h 30"/>
                <a:gd name="T8" fmla="*/ 7 w 11"/>
                <a:gd name="T9" fmla="*/ 4 h 30"/>
                <a:gd name="T10" fmla="*/ 7 w 11"/>
                <a:gd name="T11" fmla="*/ 9 h 30"/>
                <a:gd name="T12" fmla="*/ 11 w 11"/>
                <a:gd name="T13" fmla="*/ 9 h 30"/>
                <a:gd name="T14" fmla="*/ 11 w 11"/>
                <a:gd name="T15" fmla="*/ 11 h 30"/>
                <a:gd name="T16" fmla="*/ 7 w 11"/>
                <a:gd name="T17" fmla="*/ 11 h 30"/>
                <a:gd name="T18" fmla="*/ 7 w 11"/>
                <a:gd name="T19" fmla="*/ 30 h 30"/>
                <a:gd name="T20" fmla="*/ 4 w 11"/>
                <a:gd name="T21" fmla="*/ 30 h 30"/>
                <a:gd name="T22" fmla="*/ 4 w 11"/>
                <a:gd name="T23" fmla="*/ 11 h 30"/>
                <a:gd name="T24" fmla="*/ 0 w 11"/>
                <a:gd name="T25" fmla="*/ 11 h 30"/>
                <a:gd name="T26" fmla="*/ 0 w 11"/>
                <a:gd name="T27" fmla="*/ 9 h 30"/>
                <a:gd name="T28" fmla="*/ 4 w 11"/>
                <a:gd name="T29" fmla="*/ 9 h 30"/>
                <a:gd name="T30" fmla="*/ 4 w 11"/>
                <a:gd name="T31" fmla="*/ 3 h 30"/>
                <a:gd name="T32" fmla="*/ 7 w 11"/>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30">
                  <a:moveTo>
                    <a:pt x="7" y="0"/>
                  </a:moveTo>
                  <a:lnTo>
                    <a:pt x="11" y="0"/>
                  </a:lnTo>
                  <a:lnTo>
                    <a:pt x="11" y="3"/>
                  </a:lnTo>
                  <a:lnTo>
                    <a:pt x="8" y="3"/>
                  </a:lnTo>
                  <a:lnTo>
                    <a:pt x="7" y="4"/>
                  </a:lnTo>
                  <a:lnTo>
                    <a:pt x="7" y="9"/>
                  </a:lnTo>
                  <a:lnTo>
                    <a:pt x="11" y="9"/>
                  </a:lnTo>
                  <a:lnTo>
                    <a:pt x="11" y="11"/>
                  </a:lnTo>
                  <a:lnTo>
                    <a:pt x="7" y="11"/>
                  </a:lnTo>
                  <a:lnTo>
                    <a:pt x="7" y="30"/>
                  </a:lnTo>
                  <a:lnTo>
                    <a:pt x="4" y="30"/>
                  </a:lnTo>
                  <a:lnTo>
                    <a:pt x="4" y="11"/>
                  </a:lnTo>
                  <a:lnTo>
                    <a:pt x="0" y="11"/>
                  </a:lnTo>
                  <a:lnTo>
                    <a:pt x="0" y="9"/>
                  </a:lnTo>
                  <a:lnTo>
                    <a:pt x="4" y="9"/>
                  </a:lnTo>
                  <a:lnTo>
                    <a:pt x="4" y="3"/>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523" name="Freeform 137"/>
            <p:cNvSpPr>
              <a:spLocks noEditPoints="1"/>
            </p:cNvSpPr>
            <p:nvPr/>
          </p:nvSpPr>
          <p:spPr bwMode="auto">
            <a:xfrm>
              <a:off x="1912" y="3864"/>
              <a:ext cx="20" cy="23"/>
            </a:xfrm>
            <a:custGeom>
              <a:avLst/>
              <a:gdLst>
                <a:gd name="T0" fmla="*/ 15 w 20"/>
                <a:gd name="T1" fmla="*/ 11 h 23"/>
                <a:gd name="T2" fmla="*/ 13 w 20"/>
                <a:gd name="T3" fmla="*/ 13 h 23"/>
                <a:gd name="T4" fmla="*/ 8 w 20"/>
                <a:gd name="T5" fmla="*/ 13 h 23"/>
                <a:gd name="T6" fmla="*/ 6 w 20"/>
                <a:gd name="T7" fmla="*/ 14 h 23"/>
                <a:gd name="T8" fmla="*/ 5 w 20"/>
                <a:gd name="T9" fmla="*/ 14 h 23"/>
                <a:gd name="T10" fmla="*/ 3 w 20"/>
                <a:gd name="T11" fmla="*/ 17 h 23"/>
                <a:gd name="T12" fmla="*/ 6 w 20"/>
                <a:gd name="T13" fmla="*/ 20 h 23"/>
                <a:gd name="T14" fmla="*/ 10 w 20"/>
                <a:gd name="T15" fmla="*/ 20 h 23"/>
                <a:gd name="T16" fmla="*/ 13 w 20"/>
                <a:gd name="T17" fmla="*/ 19 h 23"/>
                <a:gd name="T18" fmla="*/ 15 w 20"/>
                <a:gd name="T19" fmla="*/ 17 h 23"/>
                <a:gd name="T20" fmla="*/ 15 w 20"/>
                <a:gd name="T21" fmla="*/ 11 h 23"/>
                <a:gd name="T22" fmla="*/ 10 w 20"/>
                <a:gd name="T23" fmla="*/ 0 h 23"/>
                <a:gd name="T24" fmla="*/ 12 w 20"/>
                <a:gd name="T25" fmla="*/ 2 h 23"/>
                <a:gd name="T26" fmla="*/ 15 w 20"/>
                <a:gd name="T27" fmla="*/ 2 h 23"/>
                <a:gd name="T28" fmla="*/ 18 w 20"/>
                <a:gd name="T29" fmla="*/ 4 h 23"/>
                <a:gd name="T30" fmla="*/ 18 w 20"/>
                <a:gd name="T31" fmla="*/ 20 h 23"/>
                <a:gd name="T32" fmla="*/ 20 w 20"/>
                <a:gd name="T33" fmla="*/ 20 h 23"/>
                <a:gd name="T34" fmla="*/ 20 w 20"/>
                <a:gd name="T35" fmla="*/ 23 h 23"/>
                <a:gd name="T36" fmla="*/ 16 w 20"/>
                <a:gd name="T37" fmla="*/ 23 h 23"/>
                <a:gd name="T38" fmla="*/ 15 w 20"/>
                <a:gd name="T39" fmla="*/ 21 h 23"/>
                <a:gd name="T40" fmla="*/ 15 w 20"/>
                <a:gd name="T41" fmla="*/ 20 h 23"/>
                <a:gd name="T42" fmla="*/ 12 w 20"/>
                <a:gd name="T43" fmla="*/ 21 h 23"/>
                <a:gd name="T44" fmla="*/ 10 w 20"/>
                <a:gd name="T45" fmla="*/ 23 h 23"/>
                <a:gd name="T46" fmla="*/ 5 w 20"/>
                <a:gd name="T47" fmla="*/ 23 h 23"/>
                <a:gd name="T48" fmla="*/ 2 w 20"/>
                <a:gd name="T49" fmla="*/ 21 h 23"/>
                <a:gd name="T50" fmla="*/ 0 w 20"/>
                <a:gd name="T51" fmla="*/ 20 h 23"/>
                <a:gd name="T52" fmla="*/ 0 w 20"/>
                <a:gd name="T53" fmla="*/ 14 h 23"/>
                <a:gd name="T54" fmla="*/ 2 w 20"/>
                <a:gd name="T55" fmla="*/ 13 h 23"/>
                <a:gd name="T56" fmla="*/ 8 w 20"/>
                <a:gd name="T57" fmla="*/ 10 h 23"/>
                <a:gd name="T58" fmla="*/ 12 w 20"/>
                <a:gd name="T59" fmla="*/ 10 h 23"/>
                <a:gd name="T60" fmla="*/ 15 w 20"/>
                <a:gd name="T61" fmla="*/ 7 h 23"/>
                <a:gd name="T62" fmla="*/ 13 w 20"/>
                <a:gd name="T63" fmla="*/ 6 h 23"/>
                <a:gd name="T64" fmla="*/ 13 w 20"/>
                <a:gd name="T65" fmla="*/ 4 h 23"/>
                <a:gd name="T66" fmla="*/ 6 w 20"/>
                <a:gd name="T67" fmla="*/ 4 h 23"/>
                <a:gd name="T68" fmla="*/ 5 w 20"/>
                <a:gd name="T69" fmla="*/ 6 h 23"/>
                <a:gd name="T70" fmla="*/ 5 w 20"/>
                <a:gd name="T71" fmla="*/ 9 h 23"/>
                <a:gd name="T72" fmla="*/ 0 w 20"/>
                <a:gd name="T73" fmla="*/ 9 h 23"/>
                <a:gd name="T74" fmla="*/ 2 w 20"/>
                <a:gd name="T75" fmla="*/ 4 h 23"/>
                <a:gd name="T76" fmla="*/ 3 w 20"/>
                <a:gd name="T77" fmla="*/ 3 h 23"/>
                <a:gd name="T78" fmla="*/ 6 w 20"/>
                <a:gd name="T79" fmla="*/ 2 h 23"/>
                <a:gd name="T80" fmla="*/ 10 w 20"/>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0" h="23">
                  <a:moveTo>
                    <a:pt x="15" y="11"/>
                  </a:moveTo>
                  <a:lnTo>
                    <a:pt x="13" y="13"/>
                  </a:lnTo>
                  <a:lnTo>
                    <a:pt x="8" y="13"/>
                  </a:lnTo>
                  <a:lnTo>
                    <a:pt x="6" y="14"/>
                  </a:lnTo>
                  <a:lnTo>
                    <a:pt x="5" y="14"/>
                  </a:lnTo>
                  <a:lnTo>
                    <a:pt x="3" y="17"/>
                  </a:lnTo>
                  <a:lnTo>
                    <a:pt x="6" y="20"/>
                  </a:lnTo>
                  <a:lnTo>
                    <a:pt x="10" y="20"/>
                  </a:lnTo>
                  <a:lnTo>
                    <a:pt x="13" y="19"/>
                  </a:lnTo>
                  <a:lnTo>
                    <a:pt x="15" y="17"/>
                  </a:lnTo>
                  <a:lnTo>
                    <a:pt x="15" y="11"/>
                  </a:lnTo>
                  <a:close/>
                  <a:moveTo>
                    <a:pt x="10" y="0"/>
                  </a:moveTo>
                  <a:lnTo>
                    <a:pt x="12" y="2"/>
                  </a:lnTo>
                  <a:lnTo>
                    <a:pt x="15" y="2"/>
                  </a:lnTo>
                  <a:lnTo>
                    <a:pt x="18" y="4"/>
                  </a:lnTo>
                  <a:lnTo>
                    <a:pt x="18" y="20"/>
                  </a:lnTo>
                  <a:lnTo>
                    <a:pt x="20" y="20"/>
                  </a:lnTo>
                  <a:lnTo>
                    <a:pt x="20" y="23"/>
                  </a:lnTo>
                  <a:lnTo>
                    <a:pt x="16" y="23"/>
                  </a:lnTo>
                  <a:lnTo>
                    <a:pt x="15" y="21"/>
                  </a:lnTo>
                  <a:lnTo>
                    <a:pt x="15" y="20"/>
                  </a:lnTo>
                  <a:lnTo>
                    <a:pt x="12" y="21"/>
                  </a:lnTo>
                  <a:lnTo>
                    <a:pt x="10" y="23"/>
                  </a:lnTo>
                  <a:lnTo>
                    <a:pt x="5" y="23"/>
                  </a:lnTo>
                  <a:lnTo>
                    <a:pt x="2" y="21"/>
                  </a:lnTo>
                  <a:lnTo>
                    <a:pt x="0" y="20"/>
                  </a:lnTo>
                  <a:lnTo>
                    <a:pt x="0" y="14"/>
                  </a:lnTo>
                  <a:lnTo>
                    <a:pt x="2" y="13"/>
                  </a:lnTo>
                  <a:lnTo>
                    <a:pt x="8" y="10"/>
                  </a:lnTo>
                  <a:lnTo>
                    <a:pt x="12" y="10"/>
                  </a:lnTo>
                  <a:lnTo>
                    <a:pt x="15" y="7"/>
                  </a:lnTo>
                  <a:lnTo>
                    <a:pt x="13" y="6"/>
                  </a:lnTo>
                  <a:lnTo>
                    <a:pt x="13" y="4"/>
                  </a:lnTo>
                  <a:lnTo>
                    <a:pt x="6" y="4"/>
                  </a:lnTo>
                  <a:lnTo>
                    <a:pt x="5" y="6"/>
                  </a:lnTo>
                  <a:lnTo>
                    <a:pt x="5" y="9"/>
                  </a:lnTo>
                  <a:lnTo>
                    <a:pt x="0" y="9"/>
                  </a:lnTo>
                  <a:lnTo>
                    <a:pt x="2" y="4"/>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24" name="Freeform 138"/>
            <p:cNvSpPr>
              <a:spLocks/>
            </p:cNvSpPr>
            <p:nvPr/>
          </p:nvSpPr>
          <p:spPr bwMode="auto">
            <a:xfrm>
              <a:off x="1945" y="3866"/>
              <a:ext cx="20" cy="21"/>
            </a:xfrm>
            <a:custGeom>
              <a:avLst/>
              <a:gdLst>
                <a:gd name="T0" fmla="*/ 0 w 20"/>
                <a:gd name="T1" fmla="*/ 0 h 21"/>
                <a:gd name="T2" fmla="*/ 4 w 20"/>
                <a:gd name="T3" fmla="*/ 0 h 21"/>
                <a:gd name="T4" fmla="*/ 10 w 20"/>
                <a:gd name="T5" fmla="*/ 17 h 21"/>
                <a:gd name="T6" fmla="*/ 16 w 20"/>
                <a:gd name="T7" fmla="*/ 0 h 21"/>
                <a:gd name="T8" fmla="*/ 20 w 20"/>
                <a:gd name="T9" fmla="*/ 0 h 21"/>
                <a:gd name="T10" fmla="*/ 12 w 20"/>
                <a:gd name="T11" fmla="*/ 21 h 21"/>
                <a:gd name="T12" fmla="*/ 9 w 20"/>
                <a:gd name="T13" fmla="*/ 21 h 21"/>
                <a:gd name="T14" fmla="*/ 0 w 20"/>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1">
                  <a:moveTo>
                    <a:pt x="0" y="0"/>
                  </a:moveTo>
                  <a:lnTo>
                    <a:pt x="4" y="0"/>
                  </a:lnTo>
                  <a:lnTo>
                    <a:pt x="10" y="17"/>
                  </a:lnTo>
                  <a:lnTo>
                    <a:pt x="16" y="0"/>
                  </a:lnTo>
                  <a:lnTo>
                    <a:pt x="20" y="0"/>
                  </a:lnTo>
                  <a:lnTo>
                    <a:pt x="12" y="21"/>
                  </a:lnTo>
                  <a:lnTo>
                    <a:pt x="9"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25" name="Freeform 139"/>
            <p:cNvSpPr>
              <a:spLocks noEditPoints="1"/>
            </p:cNvSpPr>
            <p:nvPr/>
          </p:nvSpPr>
          <p:spPr bwMode="auto">
            <a:xfrm>
              <a:off x="1967" y="3864"/>
              <a:ext cx="19" cy="23"/>
            </a:xfrm>
            <a:custGeom>
              <a:avLst/>
              <a:gdLst>
                <a:gd name="T0" fmla="*/ 8 w 19"/>
                <a:gd name="T1" fmla="*/ 4 h 23"/>
                <a:gd name="T2" fmla="*/ 5 w 19"/>
                <a:gd name="T3" fmla="*/ 6 h 23"/>
                <a:gd name="T4" fmla="*/ 4 w 19"/>
                <a:gd name="T5" fmla="*/ 7 h 23"/>
                <a:gd name="T6" fmla="*/ 4 w 19"/>
                <a:gd name="T7" fmla="*/ 10 h 23"/>
                <a:gd name="T8" fmla="*/ 17 w 19"/>
                <a:gd name="T9" fmla="*/ 10 h 23"/>
                <a:gd name="T10" fmla="*/ 15 w 19"/>
                <a:gd name="T11" fmla="*/ 7 h 23"/>
                <a:gd name="T12" fmla="*/ 12 w 19"/>
                <a:gd name="T13" fmla="*/ 4 h 23"/>
                <a:gd name="T14" fmla="*/ 8 w 19"/>
                <a:gd name="T15" fmla="*/ 4 h 23"/>
                <a:gd name="T16" fmla="*/ 11 w 19"/>
                <a:gd name="T17" fmla="*/ 0 h 23"/>
                <a:gd name="T18" fmla="*/ 17 w 19"/>
                <a:gd name="T19" fmla="*/ 3 h 23"/>
                <a:gd name="T20" fmla="*/ 18 w 19"/>
                <a:gd name="T21" fmla="*/ 4 h 23"/>
                <a:gd name="T22" fmla="*/ 19 w 19"/>
                <a:gd name="T23" fmla="*/ 7 h 23"/>
                <a:gd name="T24" fmla="*/ 19 w 19"/>
                <a:gd name="T25" fmla="*/ 13 h 23"/>
                <a:gd name="T26" fmla="*/ 4 w 19"/>
                <a:gd name="T27" fmla="*/ 13 h 23"/>
                <a:gd name="T28" fmla="*/ 4 w 19"/>
                <a:gd name="T29" fmla="*/ 16 h 23"/>
                <a:gd name="T30" fmla="*/ 5 w 19"/>
                <a:gd name="T31" fmla="*/ 19 h 23"/>
                <a:gd name="T32" fmla="*/ 8 w 19"/>
                <a:gd name="T33" fmla="*/ 20 h 23"/>
                <a:gd name="T34" fmla="*/ 14 w 19"/>
                <a:gd name="T35" fmla="*/ 20 h 23"/>
                <a:gd name="T36" fmla="*/ 15 w 19"/>
                <a:gd name="T37" fmla="*/ 19 h 23"/>
                <a:gd name="T38" fmla="*/ 17 w 19"/>
                <a:gd name="T39" fmla="*/ 16 h 23"/>
                <a:gd name="T40" fmla="*/ 19 w 19"/>
                <a:gd name="T41" fmla="*/ 16 h 23"/>
                <a:gd name="T42" fmla="*/ 17 w 19"/>
                <a:gd name="T43" fmla="*/ 21 h 23"/>
                <a:gd name="T44" fmla="*/ 14 w 19"/>
                <a:gd name="T45" fmla="*/ 23 h 23"/>
                <a:gd name="T46" fmla="*/ 7 w 19"/>
                <a:gd name="T47" fmla="*/ 23 h 23"/>
                <a:gd name="T48" fmla="*/ 4 w 19"/>
                <a:gd name="T49" fmla="*/ 21 h 23"/>
                <a:gd name="T50" fmla="*/ 1 w 19"/>
                <a:gd name="T51" fmla="*/ 16 h 23"/>
                <a:gd name="T52" fmla="*/ 0 w 19"/>
                <a:gd name="T53" fmla="*/ 11 h 23"/>
                <a:gd name="T54" fmla="*/ 1 w 19"/>
                <a:gd name="T55" fmla="*/ 7 h 23"/>
                <a:gd name="T56" fmla="*/ 2 w 19"/>
                <a:gd name="T57" fmla="*/ 4 h 23"/>
                <a:gd name="T58" fmla="*/ 7 w 19"/>
                <a:gd name="T59" fmla="*/ 2 h 23"/>
                <a:gd name="T60" fmla="*/ 11 w 19"/>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 h="23">
                  <a:moveTo>
                    <a:pt x="8" y="4"/>
                  </a:moveTo>
                  <a:lnTo>
                    <a:pt x="5" y="6"/>
                  </a:lnTo>
                  <a:lnTo>
                    <a:pt x="4" y="7"/>
                  </a:lnTo>
                  <a:lnTo>
                    <a:pt x="4" y="10"/>
                  </a:lnTo>
                  <a:lnTo>
                    <a:pt x="17" y="10"/>
                  </a:lnTo>
                  <a:lnTo>
                    <a:pt x="15" y="7"/>
                  </a:lnTo>
                  <a:lnTo>
                    <a:pt x="12" y="4"/>
                  </a:lnTo>
                  <a:lnTo>
                    <a:pt x="8" y="4"/>
                  </a:lnTo>
                  <a:close/>
                  <a:moveTo>
                    <a:pt x="11" y="0"/>
                  </a:moveTo>
                  <a:lnTo>
                    <a:pt x="17" y="3"/>
                  </a:lnTo>
                  <a:lnTo>
                    <a:pt x="18" y="4"/>
                  </a:lnTo>
                  <a:lnTo>
                    <a:pt x="19" y="7"/>
                  </a:lnTo>
                  <a:lnTo>
                    <a:pt x="19" y="13"/>
                  </a:lnTo>
                  <a:lnTo>
                    <a:pt x="4" y="13"/>
                  </a:lnTo>
                  <a:lnTo>
                    <a:pt x="4" y="16"/>
                  </a:lnTo>
                  <a:lnTo>
                    <a:pt x="5" y="19"/>
                  </a:lnTo>
                  <a:lnTo>
                    <a:pt x="8" y="20"/>
                  </a:lnTo>
                  <a:lnTo>
                    <a:pt x="14" y="20"/>
                  </a:lnTo>
                  <a:lnTo>
                    <a:pt x="15" y="19"/>
                  </a:lnTo>
                  <a:lnTo>
                    <a:pt x="17" y="16"/>
                  </a:lnTo>
                  <a:lnTo>
                    <a:pt x="19" y="16"/>
                  </a:lnTo>
                  <a:lnTo>
                    <a:pt x="17" y="21"/>
                  </a:lnTo>
                  <a:lnTo>
                    <a:pt x="14" y="23"/>
                  </a:lnTo>
                  <a:lnTo>
                    <a:pt x="7" y="23"/>
                  </a:lnTo>
                  <a:lnTo>
                    <a:pt x="4" y="21"/>
                  </a:lnTo>
                  <a:lnTo>
                    <a:pt x="1" y="16"/>
                  </a:lnTo>
                  <a:lnTo>
                    <a:pt x="0" y="11"/>
                  </a:lnTo>
                  <a:lnTo>
                    <a:pt x="1" y="7"/>
                  </a:lnTo>
                  <a:lnTo>
                    <a:pt x="2" y="4"/>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526" name="Freeform 140"/>
            <p:cNvSpPr>
              <a:spLocks/>
            </p:cNvSpPr>
            <p:nvPr/>
          </p:nvSpPr>
          <p:spPr bwMode="auto">
            <a:xfrm>
              <a:off x="1989" y="3864"/>
              <a:ext cx="19" cy="23"/>
            </a:xfrm>
            <a:custGeom>
              <a:avLst/>
              <a:gdLst>
                <a:gd name="T0" fmla="*/ 9 w 19"/>
                <a:gd name="T1" fmla="*/ 0 h 23"/>
                <a:gd name="T2" fmla="*/ 12 w 19"/>
                <a:gd name="T3" fmla="*/ 2 h 23"/>
                <a:gd name="T4" fmla="*/ 15 w 19"/>
                <a:gd name="T5" fmla="*/ 2 h 23"/>
                <a:gd name="T6" fmla="*/ 17 w 19"/>
                <a:gd name="T7" fmla="*/ 4 h 23"/>
                <a:gd name="T8" fmla="*/ 17 w 19"/>
                <a:gd name="T9" fmla="*/ 7 h 23"/>
                <a:gd name="T10" fmla="*/ 15 w 19"/>
                <a:gd name="T11" fmla="*/ 7 h 23"/>
                <a:gd name="T12" fmla="*/ 12 w 19"/>
                <a:gd name="T13" fmla="*/ 4 h 23"/>
                <a:gd name="T14" fmla="*/ 6 w 19"/>
                <a:gd name="T15" fmla="*/ 4 h 23"/>
                <a:gd name="T16" fmla="*/ 5 w 19"/>
                <a:gd name="T17" fmla="*/ 6 h 23"/>
                <a:gd name="T18" fmla="*/ 5 w 19"/>
                <a:gd name="T19" fmla="*/ 7 h 23"/>
                <a:gd name="T20" fmla="*/ 6 w 19"/>
                <a:gd name="T21" fmla="*/ 9 h 23"/>
                <a:gd name="T22" fmla="*/ 7 w 19"/>
                <a:gd name="T23" fmla="*/ 9 h 23"/>
                <a:gd name="T24" fmla="*/ 9 w 19"/>
                <a:gd name="T25" fmla="*/ 10 h 23"/>
                <a:gd name="T26" fmla="*/ 12 w 19"/>
                <a:gd name="T27" fmla="*/ 10 h 23"/>
                <a:gd name="T28" fmla="*/ 15 w 19"/>
                <a:gd name="T29" fmla="*/ 11 h 23"/>
                <a:gd name="T30" fmla="*/ 16 w 19"/>
                <a:gd name="T31" fmla="*/ 13 h 23"/>
                <a:gd name="T32" fmla="*/ 19 w 19"/>
                <a:gd name="T33" fmla="*/ 14 h 23"/>
                <a:gd name="T34" fmla="*/ 19 w 19"/>
                <a:gd name="T35" fmla="*/ 19 h 23"/>
                <a:gd name="T36" fmla="*/ 17 w 19"/>
                <a:gd name="T37" fmla="*/ 21 h 23"/>
                <a:gd name="T38" fmla="*/ 15 w 19"/>
                <a:gd name="T39" fmla="*/ 23 h 23"/>
                <a:gd name="T40" fmla="*/ 6 w 19"/>
                <a:gd name="T41" fmla="*/ 23 h 23"/>
                <a:gd name="T42" fmla="*/ 3 w 19"/>
                <a:gd name="T43" fmla="*/ 21 h 23"/>
                <a:gd name="T44" fmla="*/ 2 w 19"/>
                <a:gd name="T45" fmla="*/ 20 h 23"/>
                <a:gd name="T46" fmla="*/ 0 w 19"/>
                <a:gd name="T47" fmla="*/ 16 h 23"/>
                <a:gd name="T48" fmla="*/ 5 w 19"/>
                <a:gd name="T49" fmla="*/ 16 h 23"/>
                <a:gd name="T50" fmla="*/ 5 w 19"/>
                <a:gd name="T51" fmla="*/ 19 h 23"/>
                <a:gd name="T52" fmla="*/ 6 w 19"/>
                <a:gd name="T53" fmla="*/ 19 h 23"/>
                <a:gd name="T54" fmla="*/ 7 w 19"/>
                <a:gd name="T55" fmla="*/ 20 h 23"/>
                <a:gd name="T56" fmla="*/ 13 w 19"/>
                <a:gd name="T57" fmla="*/ 20 h 23"/>
                <a:gd name="T58" fmla="*/ 15 w 19"/>
                <a:gd name="T59" fmla="*/ 19 h 23"/>
                <a:gd name="T60" fmla="*/ 15 w 19"/>
                <a:gd name="T61" fmla="*/ 16 h 23"/>
                <a:gd name="T62" fmla="*/ 13 w 19"/>
                <a:gd name="T63" fmla="*/ 14 h 23"/>
                <a:gd name="T64" fmla="*/ 10 w 19"/>
                <a:gd name="T65" fmla="*/ 13 h 23"/>
                <a:gd name="T66" fmla="*/ 6 w 19"/>
                <a:gd name="T67" fmla="*/ 13 h 23"/>
                <a:gd name="T68" fmla="*/ 3 w 19"/>
                <a:gd name="T69" fmla="*/ 11 h 23"/>
                <a:gd name="T70" fmla="*/ 2 w 19"/>
                <a:gd name="T71" fmla="*/ 10 h 23"/>
                <a:gd name="T72" fmla="*/ 0 w 19"/>
                <a:gd name="T73" fmla="*/ 7 h 23"/>
                <a:gd name="T74" fmla="*/ 3 w 19"/>
                <a:gd name="T75" fmla="*/ 2 h 23"/>
                <a:gd name="T76" fmla="*/ 6 w 19"/>
                <a:gd name="T77" fmla="*/ 2 h 23"/>
                <a:gd name="T78" fmla="*/ 9 w 19"/>
                <a:gd name="T79" fmla="*/ 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 h="23">
                  <a:moveTo>
                    <a:pt x="9" y="0"/>
                  </a:moveTo>
                  <a:lnTo>
                    <a:pt x="12" y="2"/>
                  </a:lnTo>
                  <a:lnTo>
                    <a:pt x="15" y="2"/>
                  </a:lnTo>
                  <a:lnTo>
                    <a:pt x="17" y="4"/>
                  </a:lnTo>
                  <a:lnTo>
                    <a:pt x="17" y="7"/>
                  </a:lnTo>
                  <a:lnTo>
                    <a:pt x="15" y="7"/>
                  </a:lnTo>
                  <a:lnTo>
                    <a:pt x="12" y="4"/>
                  </a:lnTo>
                  <a:lnTo>
                    <a:pt x="6" y="4"/>
                  </a:lnTo>
                  <a:lnTo>
                    <a:pt x="5" y="6"/>
                  </a:lnTo>
                  <a:lnTo>
                    <a:pt x="5" y="7"/>
                  </a:lnTo>
                  <a:lnTo>
                    <a:pt x="6" y="9"/>
                  </a:lnTo>
                  <a:lnTo>
                    <a:pt x="7" y="9"/>
                  </a:lnTo>
                  <a:lnTo>
                    <a:pt x="9" y="10"/>
                  </a:lnTo>
                  <a:lnTo>
                    <a:pt x="12" y="10"/>
                  </a:lnTo>
                  <a:lnTo>
                    <a:pt x="15" y="11"/>
                  </a:lnTo>
                  <a:lnTo>
                    <a:pt x="16" y="13"/>
                  </a:lnTo>
                  <a:lnTo>
                    <a:pt x="19" y="14"/>
                  </a:lnTo>
                  <a:lnTo>
                    <a:pt x="19" y="19"/>
                  </a:lnTo>
                  <a:lnTo>
                    <a:pt x="17" y="21"/>
                  </a:lnTo>
                  <a:lnTo>
                    <a:pt x="15" y="23"/>
                  </a:lnTo>
                  <a:lnTo>
                    <a:pt x="6" y="23"/>
                  </a:lnTo>
                  <a:lnTo>
                    <a:pt x="3" y="21"/>
                  </a:lnTo>
                  <a:lnTo>
                    <a:pt x="2" y="20"/>
                  </a:lnTo>
                  <a:lnTo>
                    <a:pt x="0" y="16"/>
                  </a:lnTo>
                  <a:lnTo>
                    <a:pt x="5" y="16"/>
                  </a:lnTo>
                  <a:lnTo>
                    <a:pt x="5" y="19"/>
                  </a:lnTo>
                  <a:lnTo>
                    <a:pt x="6" y="19"/>
                  </a:lnTo>
                  <a:lnTo>
                    <a:pt x="7" y="20"/>
                  </a:lnTo>
                  <a:lnTo>
                    <a:pt x="13" y="20"/>
                  </a:lnTo>
                  <a:lnTo>
                    <a:pt x="15" y="19"/>
                  </a:lnTo>
                  <a:lnTo>
                    <a:pt x="15" y="16"/>
                  </a:lnTo>
                  <a:lnTo>
                    <a:pt x="13" y="14"/>
                  </a:lnTo>
                  <a:lnTo>
                    <a:pt x="10" y="13"/>
                  </a:lnTo>
                  <a:lnTo>
                    <a:pt x="6" y="13"/>
                  </a:lnTo>
                  <a:lnTo>
                    <a:pt x="3" y="11"/>
                  </a:lnTo>
                  <a:lnTo>
                    <a:pt x="2" y="10"/>
                  </a:lnTo>
                  <a:lnTo>
                    <a:pt x="0" y="7"/>
                  </a:lnTo>
                  <a:lnTo>
                    <a:pt x="3" y="2"/>
                  </a:lnTo>
                  <a:lnTo>
                    <a:pt x="6"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527" name="Freeform 141"/>
            <p:cNvSpPr>
              <a:spLocks noEditPoints="1"/>
            </p:cNvSpPr>
            <p:nvPr/>
          </p:nvSpPr>
          <p:spPr bwMode="auto">
            <a:xfrm>
              <a:off x="2012" y="3857"/>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4 h 30"/>
                <a:gd name="T16" fmla="*/ 0 w 3"/>
                <a:gd name="T17" fmla="*/ 4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28" name="Freeform 142"/>
            <p:cNvSpPr>
              <a:spLocks/>
            </p:cNvSpPr>
            <p:nvPr/>
          </p:nvSpPr>
          <p:spPr bwMode="auto">
            <a:xfrm>
              <a:off x="2019" y="3864"/>
              <a:ext cx="20" cy="23"/>
            </a:xfrm>
            <a:custGeom>
              <a:avLst/>
              <a:gdLst>
                <a:gd name="T0" fmla="*/ 12 w 20"/>
                <a:gd name="T1" fmla="*/ 0 h 23"/>
                <a:gd name="T2" fmla="*/ 17 w 20"/>
                <a:gd name="T3" fmla="*/ 3 h 23"/>
                <a:gd name="T4" fmla="*/ 19 w 20"/>
                <a:gd name="T5" fmla="*/ 4 h 23"/>
                <a:gd name="T6" fmla="*/ 20 w 20"/>
                <a:gd name="T7" fmla="*/ 9 h 23"/>
                <a:gd name="T8" fmla="*/ 17 w 20"/>
                <a:gd name="T9" fmla="*/ 9 h 23"/>
                <a:gd name="T10" fmla="*/ 16 w 20"/>
                <a:gd name="T11" fmla="*/ 6 h 23"/>
                <a:gd name="T12" fmla="*/ 14 w 20"/>
                <a:gd name="T13" fmla="*/ 4 h 23"/>
                <a:gd name="T14" fmla="*/ 9 w 20"/>
                <a:gd name="T15" fmla="*/ 4 h 23"/>
                <a:gd name="T16" fmla="*/ 6 w 20"/>
                <a:gd name="T17" fmla="*/ 7 h 23"/>
                <a:gd name="T18" fmla="*/ 5 w 20"/>
                <a:gd name="T19" fmla="*/ 10 h 23"/>
                <a:gd name="T20" fmla="*/ 5 w 20"/>
                <a:gd name="T21" fmla="*/ 16 h 23"/>
                <a:gd name="T22" fmla="*/ 6 w 20"/>
                <a:gd name="T23" fmla="*/ 17 h 23"/>
                <a:gd name="T24" fmla="*/ 7 w 20"/>
                <a:gd name="T25" fmla="*/ 20 h 23"/>
                <a:gd name="T26" fmla="*/ 14 w 20"/>
                <a:gd name="T27" fmla="*/ 20 h 23"/>
                <a:gd name="T28" fmla="*/ 17 w 20"/>
                <a:gd name="T29" fmla="*/ 14 h 23"/>
                <a:gd name="T30" fmla="*/ 20 w 20"/>
                <a:gd name="T31" fmla="*/ 14 h 23"/>
                <a:gd name="T32" fmla="*/ 19 w 20"/>
                <a:gd name="T33" fmla="*/ 19 h 23"/>
                <a:gd name="T34" fmla="*/ 17 w 20"/>
                <a:gd name="T35" fmla="*/ 21 h 23"/>
                <a:gd name="T36" fmla="*/ 14 w 20"/>
                <a:gd name="T37" fmla="*/ 23 h 23"/>
                <a:gd name="T38" fmla="*/ 7 w 20"/>
                <a:gd name="T39" fmla="*/ 23 h 23"/>
                <a:gd name="T40" fmla="*/ 5 w 20"/>
                <a:gd name="T41" fmla="*/ 21 h 23"/>
                <a:gd name="T42" fmla="*/ 2 w 20"/>
                <a:gd name="T43" fmla="*/ 19 h 23"/>
                <a:gd name="T44" fmla="*/ 0 w 20"/>
                <a:gd name="T45" fmla="*/ 16 h 23"/>
                <a:gd name="T46" fmla="*/ 0 w 20"/>
                <a:gd name="T47" fmla="*/ 13 h 23"/>
                <a:gd name="T48" fmla="*/ 2 w 20"/>
                <a:gd name="T49" fmla="*/ 9 h 23"/>
                <a:gd name="T50" fmla="*/ 5 w 20"/>
                <a:gd name="T51" fmla="*/ 3 h 23"/>
                <a:gd name="T52" fmla="*/ 7 w 20"/>
                <a:gd name="T53" fmla="*/ 2 h 23"/>
                <a:gd name="T54" fmla="*/ 12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12" y="0"/>
                  </a:moveTo>
                  <a:lnTo>
                    <a:pt x="17" y="3"/>
                  </a:lnTo>
                  <a:lnTo>
                    <a:pt x="19" y="4"/>
                  </a:lnTo>
                  <a:lnTo>
                    <a:pt x="20" y="9"/>
                  </a:lnTo>
                  <a:lnTo>
                    <a:pt x="17" y="9"/>
                  </a:lnTo>
                  <a:lnTo>
                    <a:pt x="16" y="6"/>
                  </a:lnTo>
                  <a:lnTo>
                    <a:pt x="14" y="4"/>
                  </a:lnTo>
                  <a:lnTo>
                    <a:pt x="9" y="4"/>
                  </a:lnTo>
                  <a:lnTo>
                    <a:pt x="6" y="7"/>
                  </a:lnTo>
                  <a:lnTo>
                    <a:pt x="5" y="10"/>
                  </a:lnTo>
                  <a:lnTo>
                    <a:pt x="5" y="16"/>
                  </a:lnTo>
                  <a:lnTo>
                    <a:pt x="6" y="17"/>
                  </a:lnTo>
                  <a:lnTo>
                    <a:pt x="7" y="20"/>
                  </a:lnTo>
                  <a:lnTo>
                    <a:pt x="14" y="20"/>
                  </a:lnTo>
                  <a:lnTo>
                    <a:pt x="17" y="14"/>
                  </a:lnTo>
                  <a:lnTo>
                    <a:pt x="20" y="14"/>
                  </a:lnTo>
                  <a:lnTo>
                    <a:pt x="19" y="19"/>
                  </a:lnTo>
                  <a:lnTo>
                    <a:pt x="17" y="21"/>
                  </a:lnTo>
                  <a:lnTo>
                    <a:pt x="14" y="23"/>
                  </a:lnTo>
                  <a:lnTo>
                    <a:pt x="7" y="23"/>
                  </a:lnTo>
                  <a:lnTo>
                    <a:pt x="5" y="21"/>
                  </a:lnTo>
                  <a:lnTo>
                    <a:pt x="2" y="19"/>
                  </a:lnTo>
                  <a:lnTo>
                    <a:pt x="0" y="16"/>
                  </a:lnTo>
                  <a:lnTo>
                    <a:pt x="0" y="13"/>
                  </a:lnTo>
                  <a:lnTo>
                    <a:pt x="2" y="9"/>
                  </a:lnTo>
                  <a:lnTo>
                    <a:pt x="5" y="3"/>
                  </a:lnTo>
                  <a:lnTo>
                    <a:pt x="7"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529" name="Rectangle 143"/>
            <p:cNvSpPr>
              <a:spLocks noChangeArrowheads="1"/>
            </p:cNvSpPr>
            <p:nvPr/>
          </p:nvSpPr>
          <p:spPr bwMode="auto">
            <a:xfrm>
              <a:off x="2043" y="3857"/>
              <a:ext cx="5"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530" name="Freeform 144"/>
            <p:cNvSpPr>
              <a:spLocks noEditPoints="1"/>
            </p:cNvSpPr>
            <p:nvPr/>
          </p:nvSpPr>
          <p:spPr bwMode="auto">
            <a:xfrm>
              <a:off x="2052" y="3864"/>
              <a:ext cx="20" cy="23"/>
            </a:xfrm>
            <a:custGeom>
              <a:avLst/>
              <a:gdLst>
                <a:gd name="T0" fmla="*/ 7 w 20"/>
                <a:gd name="T1" fmla="*/ 4 h 23"/>
                <a:gd name="T2" fmla="*/ 4 w 20"/>
                <a:gd name="T3" fmla="*/ 7 h 23"/>
                <a:gd name="T4" fmla="*/ 3 w 20"/>
                <a:gd name="T5" fmla="*/ 10 h 23"/>
                <a:gd name="T6" fmla="*/ 16 w 20"/>
                <a:gd name="T7" fmla="*/ 10 h 23"/>
                <a:gd name="T8" fmla="*/ 13 w 20"/>
                <a:gd name="T9" fmla="*/ 4 h 23"/>
                <a:gd name="T10" fmla="*/ 7 w 20"/>
                <a:gd name="T11" fmla="*/ 4 h 23"/>
                <a:gd name="T12" fmla="*/ 10 w 20"/>
                <a:gd name="T13" fmla="*/ 0 h 23"/>
                <a:gd name="T14" fmla="*/ 16 w 20"/>
                <a:gd name="T15" fmla="*/ 3 h 23"/>
                <a:gd name="T16" fmla="*/ 17 w 20"/>
                <a:gd name="T17" fmla="*/ 4 h 23"/>
                <a:gd name="T18" fmla="*/ 20 w 20"/>
                <a:gd name="T19" fmla="*/ 10 h 23"/>
                <a:gd name="T20" fmla="*/ 20 w 20"/>
                <a:gd name="T21" fmla="*/ 13 h 23"/>
                <a:gd name="T22" fmla="*/ 3 w 20"/>
                <a:gd name="T23" fmla="*/ 13 h 23"/>
                <a:gd name="T24" fmla="*/ 4 w 20"/>
                <a:gd name="T25" fmla="*/ 16 h 23"/>
                <a:gd name="T26" fmla="*/ 4 w 20"/>
                <a:gd name="T27" fmla="*/ 19 h 23"/>
                <a:gd name="T28" fmla="*/ 7 w 20"/>
                <a:gd name="T29" fmla="*/ 20 h 23"/>
                <a:gd name="T30" fmla="*/ 13 w 20"/>
                <a:gd name="T31" fmla="*/ 20 h 23"/>
                <a:gd name="T32" fmla="*/ 14 w 20"/>
                <a:gd name="T33" fmla="*/ 19 h 23"/>
                <a:gd name="T34" fmla="*/ 16 w 20"/>
                <a:gd name="T35" fmla="*/ 16 h 23"/>
                <a:gd name="T36" fmla="*/ 18 w 20"/>
                <a:gd name="T37" fmla="*/ 16 h 23"/>
                <a:gd name="T38" fmla="*/ 18 w 20"/>
                <a:gd name="T39" fmla="*/ 19 h 23"/>
                <a:gd name="T40" fmla="*/ 16 w 20"/>
                <a:gd name="T41" fmla="*/ 21 h 23"/>
                <a:gd name="T42" fmla="*/ 13 w 20"/>
                <a:gd name="T43" fmla="*/ 23 h 23"/>
                <a:gd name="T44" fmla="*/ 6 w 20"/>
                <a:gd name="T45" fmla="*/ 23 h 23"/>
                <a:gd name="T46" fmla="*/ 3 w 20"/>
                <a:gd name="T47" fmla="*/ 21 h 23"/>
                <a:gd name="T48" fmla="*/ 0 w 20"/>
                <a:gd name="T49" fmla="*/ 16 h 23"/>
                <a:gd name="T50" fmla="*/ 0 w 20"/>
                <a:gd name="T51" fmla="*/ 7 h 23"/>
                <a:gd name="T52" fmla="*/ 6 w 20"/>
                <a:gd name="T53" fmla="*/ 2 h 23"/>
                <a:gd name="T54" fmla="*/ 10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7" y="4"/>
                  </a:moveTo>
                  <a:lnTo>
                    <a:pt x="4" y="7"/>
                  </a:lnTo>
                  <a:lnTo>
                    <a:pt x="3" y="10"/>
                  </a:lnTo>
                  <a:lnTo>
                    <a:pt x="16" y="10"/>
                  </a:lnTo>
                  <a:lnTo>
                    <a:pt x="13" y="4"/>
                  </a:lnTo>
                  <a:lnTo>
                    <a:pt x="7" y="4"/>
                  </a:lnTo>
                  <a:close/>
                  <a:moveTo>
                    <a:pt x="10" y="0"/>
                  </a:moveTo>
                  <a:lnTo>
                    <a:pt x="16" y="3"/>
                  </a:lnTo>
                  <a:lnTo>
                    <a:pt x="17" y="4"/>
                  </a:lnTo>
                  <a:lnTo>
                    <a:pt x="20" y="10"/>
                  </a:lnTo>
                  <a:lnTo>
                    <a:pt x="20" y="13"/>
                  </a:lnTo>
                  <a:lnTo>
                    <a:pt x="3" y="13"/>
                  </a:lnTo>
                  <a:lnTo>
                    <a:pt x="4" y="16"/>
                  </a:lnTo>
                  <a:lnTo>
                    <a:pt x="4" y="19"/>
                  </a:lnTo>
                  <a:lnTo>
                    <a:pt x="7" y="20"/>
                  </a:lnTo>
                  <a:lnTo>
                    <a:pt x="13" y="20"/>
                  </a:lnTo>
                  <a:lnTo>
                    <a:pt x="14" y="19"/>
                  </a:lnTo>
                  <a:lnTo>
                    <a:pt x="16" y="16"/>
                  </a:lnTo>
                  <a:lnTo>
                    <a:pt x="18" y="16"/>
                  </a:lnTo>
                  <a:lnTo>
                    <a:pt x="18" y="19"/>
                  </a:lnTo>
                  <a:lnTo>
                    <a:pt x="16" y="21"/>
                  </a:lnTo>
                  <a:lnTo>
                    <a:pt x="13" y="23"/>
                  </a:lnTo>
                  <a:lnTo>
                    <a:pt x="6" y="23"/>
                  </a:lnTo>
                  <a:lnTo>
                    <a:pt x="3" y="21"/>
                  </a:lnTo>
                  <a:lnTo>
                    <a:pt x="0" y="16"/>
                  </a:lnTo>
                  <a:lnTo>
                    <a:pt x="0" y="7"/>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31" name="Rectangle 145"/>
            <p:cNvSpPr>
              <a:spLocks noChangeArrowheads="1"/>
            </p:cNvSpPr>
            <p:nvPr/>
          </p:nvSpPr>
          <p:spPr bwMode="auto">
            <a:xfrm>
              <a:off x="2076" y="3883"/>
              <a:ext cx="6" cy="4"/>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532" name="Freeform 146"/>
            <p:cNvSpPr>
              <a:spLocks/>
            </p:cNvSpPr>
            <p:nvPr/>
          </p:nvSpPr>
          <p:spPr bwMode="auto">
            <a:xfrm>
              <a:off x="1549" y="3912"/>
              <a:ext cx="10" cy="39"/>
            </a:xfrm>
            <a:custGeom>
              <a:avLst/>
              <a:gdLst>
                <a:gd name="T0" fmla="*/ 7 w 10"/>
                <a:gd name="T1" fmla="*/ 0 h 39"/>
                <a:gd name="T2" fmla="*/ 10 w 10"/>
                <a:gd name="T3" fmla="*/ 0 h 39"/>
                <a:gd name="T4" fmla="*/ 5 w 10"/>
                <a:gd name="T5" fmla="*/ 12 h 39"/>
                <a:gd name="T6" fmla="*/ 5 w 10"/>
                <a:gd name="T7" fmla="*/ 26 h 39"/>
                <a:gd name="T8" fmla="*/ 7 w 10"/>
                <a:gd name="T9" fmla="*/ 32 h 39"/>
                <a:gd name="T10" fmla="*/ 10 w 10"/>
                <a:gd name="T11" fmla="*/ 39 h 39"/>
                <a:gd name="T12" fmla="*/ 7 w 10"/>
                <a:gd name="T13" fmla="*/ 39 h 39"/>
                <a:gd name="T14" fmla="*/ 5 w 10"/>
                <a:gd name="T15" fmla="*/ 32 h 39"/>
                <a:gd name="T16" fmla="*/ 2 w 10"/>
                <a:gd name="T17" fmla="*/ 26 h 39"/>
                <a:gd name="T18" fmla="*/ 0 w 10"/>
                <a:gd name="T19" fmla="*/ 19 h 39"/>
                <a:gd name="T20" fmla="*/ 2 w 10"/>
                <a:gd name="T21" fmla="*/ 12 h 39"/>
                <a:gd name="T22" fmla="*/ 3 w 10"/>
                <a:gd name="T23" fmla="*/ 6 h 39"/>
                <a:gd name="T24" fmla="*/ 7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7" y="0"/>
                  </a:moveTo>
                  <a:lnTo>
                    <a:pt x="10" y="0"/>
                  </a:lnTo>
                  <a:lnTo>
                    <a:pt x="5" y="12"/>
                  </a:lnTo>
                  <a:lnTo>
                    <a:pt x="5" y="26"/>
                  </a:lnTo>
                  <a:lnTo>
                    <a:pt x="7" y="32"/>
                  </a:lnTo>
                  <a:lnTo>
                    <a:pt x="10" y="39"/>
                  </a:lnTo>
                  <a:lnTo>
                    <a:pt x="7" y="39"/>
                  </a:lnTo>
                  <a:lnTo>
                    <a:pt x="5" y="32"/>
                  </a:lnTo>
                  <a:lnTo>
                    <a:pt x="2" y="26"/>
                  </a:lnTo>
                  <a:lnTo>
                    <a:pt x="0" y="19"/>
                  </a:lnTo>
                  <a:lnTo>
                    <a:pt x="2" y="12"/>
                  </a:lnTo>
                  <a:lnTo>
                    <a:pt x="3" y="6"/>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533" name="Freeform 147"/>
            <p:cNvSpPr>
              <a:spLocks noEditPoints="1"/>
            </p:cNvSpPr>
            <p:nvPr/>
          </p:nvSpPr>
          <p:spPr bwMode="auto">
            <a:xfrm>
              <a:off x="1562" y="3912"/>
              <a:ext cx="23" cy="30"/>
            </a:xfrm>
            <a:custGeom>
              <a:avLst/>
              <a:gdLst>
                <a:gd name="T0" fmla="*/ 4 w 23"/>
                <a:gd name="T1" fmla="*/ 16 h 30"/>
                <a:gd name="T2" fmla="*/ 4 w 23"/>
                <a:gd name="T3" fmla="*/ 28 h 30"/>
                <a:gd name="T4" fmla="*/ 14 w 23"/>
                <a:gd name="T5" fmla="*/ 28 h 30"/>
                <a:gd name="T6" fmla="*/ 17 w 23"/>
                <a:gd name="T7" fmla="*/ 26 h 30"/>
                <a:gd name="T8" fmla="*/ 19 w 23"/>
                <a:gd name="T9" fmla="*/ 25 h 30"/>
                <a:gd name="T10" fmla="*/ 20 w 23"/>
                <a:gd name="T11" fmla="*/ 22 h 30"/>
                <a:gd name="T12" fmla="*/ 19 w 23"/>
                <a:gd name="T13" fmla="*/ 19 h 30"/>
                <a:gd name="T14" fmla="*/ 16 w 23"/>
                <a:gd name="T15" fmla="*/ 16 h 30"/>
                <a:gd name="T16" fmla="*/ 4 w 23"/>
                <a:gd name="T17" fmla="*/ 16 h 30"/>
                <a:gd name="T18" fmla="*/ 4 w 23"/>
                <a:gd name="T19" fmla="*/ 3 h 30"/>
                <a:gd name="T20" fmla="*/ 4 w 23"/>
                <a:gd name="T21" fmla="*/ 13 h 30"/>
                <a:gd name="T22" fmla="*/ 14 w 23"/>
                <a:gd name="T23" fmla="*/ 13 h 30"/>
                <a:gd name="T24" fmla="*/ 17 w 23"/>
                <a:gd name="T25" fmla="*/ 12 h 30"/>
                <a:gd name="T26" fmla="*/ 19 w 23"/>
                <a:gd name="T27" fmla="*/ 10 h 30"/>
                <a:gd name="T28" fmla="*/ 19 w 23"/>
                <a:gd name="T29" fmla="*/ 9 h 30"/>
                <a:gd name="T30" fmla="*/ 17 w 23"/>
                <a:gd name="T31" fmla="*/ 6 h 30"/>
                <a:gd name="T32" fmla="*/ 14 w 23"/>
                <a:gd name="T33" fmla="*/ 3 h 30"/>
                <a:gd name="T34" fmla="*/ 4 w 23"/>
                <a:gd name="T35" fmla="*/ 3 h 30"/>
                <a:gd name="T36" fmla="*/ 0 w 23"/>
                <a:gd name="T37" fmla="*/ 0 h 30"/>
                <a:gd name="T38" fmla="*/ 16 w 23"/>
                <a:gd name="T39" fmla="*/ 0 h 30"/>
                <a:gd name="T40" fmla="*/ 22 w 23"/>
                <a:gd name="T41" fmla="*/ 3 h 30"/>
                <a:gd name="T42" fmla="*/ 23 w 23"/>
                <a:gd name="T43" fmla="*/ 8 h 30"/>
                <a:gd name="T44" fmla="*/ 20 w 23"/>
                <a:gd name="T45" fmla="*/ 13 h 30"/>
                <a:gd name="T46" fmla="*/ 17 w 23"/>
                <a:gd name="T47" fmla="*/ 15 h 30"/>
                <a:gd name="T48" fmla="*/ 22 w 23"/>
                <a:gd name="T49" fmla="*/ 16 h 30"/>
                <a:gd name="T50" fmla="*/ 23 w 23"/>
                <a:gd name="T51" fmla="*/ 19 h 30"/>
                <a:gd name="T52" fmla="*/ 23 w 23"/>
                <a:gd name="T53" fmla="*/ 25 h 30"/>
                <a:gd name="T54" fmla="*/ 22 w 23"/>
                <a:gd name="T55" fmla="*/ 28 h 30"/>
                <a:gd name="T56" fmla="*/ 19 w 23"/>
                <a:gd name="T57" fmla="*/ 29 h 30"/>
                <a:gd name="T58" fmla="*/ 14 w 23"/>
                <a:gd name="T59" fmla="*/ 30 h 30"/>
                <a:gd name="T60" fmla="*/ 0 w 23"/>
                <a:gd name="T61" fmla="*/ 30 h 30"/>
                <a:gd name="T62" fmla="*/ 0 w 23"/>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30">
                  <a:moveTo>
                    <a:pt x="4" y="16"/>
                  </a:moveTo>
                  <a:lnTo>
                    <a:pt x="4" y="28"/>
                  </a:lnTo>
                  <a:lnTo>
                    <a:pt x="14" y="28"/>
                  </a:lnTo>
                  <a:lnTo>
                    <a:pt x="17" y="26"/>
                  </a:lnTo>
                  <a:lnTo>
                    <a:pt x="19" y="25"/>
                  </a:lnTo>
                  <a:lnTo>
                    <a:pt x="20" y="22"/>
                  </a:lnTo>
                  <a:lnTo>
                    <a:pt x="19" y="19"/>
                  </a:lnTo>
                  <a:lnTo>
                    <a:pt x="16" y="16"/>
                  </a:lnTo>
                  <a:lnTo>
                    <a:pt x="4" y="16"/>
                  </a:lnTo>
                  <a:close/>
                  <a:moveTo>
                    <a:pt x="4" y="3"/>
                  </a:moveTo>
                  <a:lnTo>
                    <a:pt x="4" y="13"/>
                  </a:lnTo>
                  <a:lnTo>
                    <a:pt x="14" y="13"/>
                  </a:lnTo>
                  <a:lnTo>
                    <a:pt x="17" y="12"/>
                  </a:lnTo>
                  <a:lnTo>
                    <a:pt x="19" y="10"/>
                  </a:lnTo>
                  <a:lnTo>
                    <a:pt x="19" y="9"/>
                  </a:lnTo>
                  <a:lnTo>
                    <a:pt x="17" y="6"/>
                  </a:lnTo>
                  <a:lnTo>
                    <a:pt x="14" y="3"/>
                  </a:lnTo>
                  <a:lnTo>
                    <a:pt x="4" y="3"/>
                  </a:lnTo>
                  <a:close/>
                  <a:moveTo>
                    <a:pt x="0" y="0"/>
                  </a:moveTo>
                  <a:lnTo>
                    <a:pt x="16" y="0"/>
                  </a:lnTo>
                  <a:lnTo>
                    <a:pt x="22" y="3"/>
                  </a:lnTo>
                  <a:lnTo>
                    <a:pt x="23" y="8"/>
                  </a:lnTo>
                  <a:lnTo>
                    <a:pt x="20" y="13"/>
                  </a:lnTo>
                  <a:lnTo>
                    <a:pt x="17" y="15"/>
                  </a:lnTo>
                  <a:lnTo>
                    <a:pt x="22" y="16"/>
                  </a:lnTo>
                  <a:lnTo>
                    <a:pt x="23" y="19"/>
                  </a:lnTo>
                  <a:lnTo>
                    <a:pt x="23" y="25"/>
                  </a:lnTo>
                  <a:lnTo>
                    <a:pt x="22" y="28"/>
                  </a:lnTo>
                  <a:lnTo>
                    <a:pt x="19" y="29"/>
                  </a:lnTo>
                  <a:lnTo>
                    <a:pt x="1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34" name="Freeform 148"/>
            <p:cNvSpPr>
              <a:spLocks/>
            </p:cNvSpPr>
            <p:nvPr/>
          </p:nvSpPr>
          <p:spPr bwMode="auto">
            <a:xfrm>
              <a:off x="1588" y="3912"/>
              <a:ext cx="8" cy="39"/>
            </a:xfrm>
            <a:custGeom>
              <a:avLst/>
              <a:gdLst>
                <a:gd name="T0" fmla="*/ 0 w 8"/>
                <a:gd name="T1" fmla="*/ 0 h 39"/>
                <a:gd name="T2" fmla="*/ 1 w 8"/>
                <a:gd name="T3" fmla="*/ 0 h 39"/>
                <a:gd name="T4" fmla="*/ 5 w 8"/>
                <a:gd name="T5" fmla="*/ 6 h 39"/>
                <a:gd name="T6" fmla="*/ 7 w 8"/>
                <a:gd name="T7" fmla="*/ 12 h 39"/>
                <a:gd name="T8" fmla="*/ 8 w 8"/>
                <a:gd name="T9" fmla="*/ 19 h 39"/>
                <a:gd name="T10" fmla="*/ 8 w 8"/>
                <a:gd name="T11" fmla="*/ 26 h 39"/>
                <a:gd name="T12" fmla="*/ 5 w 8"/>
                <a:gd name="T13" fmla="*/ 33 h 39"/>
                <a:gd name="T14" fmla="*/ 1 w 8"/>
                <a:gd name="T15" fmla="*/ 39 h 39"/>
                <a:gd name="T16" fmla="*/ 0 w 8"/>
                <a:gd name="T17" fmla="*/ 39 h 39"/>
                <a:gd name="T18" fmla="*/ 3 w 8"/>
                <a:gd name="T19" fmla="*/ 32 h 39"/>
                <a:gd name="T20" fmla="*/ 4 w 8"/>
                <a:gd name="T21" fmla="*/ 26 h 39"/>
                <a:gd name="T22" fmla="*/ 4 w 8"/>
                <a:gd name="T23" fmla="*/ 13 h 39"/>
                <a:gd name="T24" fmla="*/ 3 w 8"/>
                <a:gd name="T25" fmla="*/ 6 h 39"/>
                <a:gd name="T26" fmla="*/ 0 w 8"/>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39">
                  <a:moveTo>
                    <a:pt x="0" y="0"/>
                  </a:moveTo>
                  <a:lnTo>
                    <a:pt x="1" y="0"/>
                  </a:lnTo>
                  <a:lnTo>
                    <a:pt x="5" y="6"/>
                  </a:lnTo>
                  <a:lnTo>
                    <a:pt x="7" y="12"/>
                  </a:lnTo>
                  <a:lnTo>
                    <a:pt x="8" y="19"/>
                  </a:lnTo>
                  <a:lnTo>
                    <a:pt x="8" y="26"/>
                  </a:lnTo>
                  <a:lnTo>
                    <a:pt x="5" y="33"/>
                  </a:lnTo>
                  <a:lnTo>
                    <a:pt x="1" y="39"/>
                  </a:lnTo>
                  <a:lnTo>
                    <a:pt x="0" y="39"/>
                  </a:lnTo>
                  <a:lnTo>
                    <a:pt x="3" y="32"/>
                  </a:lnTo>
                  <a:lnTo>
                    <a:pt x="4" y="26"/>
                  </a:lnTo>
                  <a:lnTo>
                    <a:pt x="4"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35" name="Freeform 149"/>
            <p:cNvSpPr>
              <a:spLocks/>
            </p:cNvSpPr>
            <p:nvPr/>
          </p:nvSpPr>
          <p:spPr bwMode="auto">
            <a:xfrm>
              <a:off x="1611" y="3912"/>
              <a:ext cx="25" cy="30"/>
            </a:xfrm>
            <a:custGeom>
              <a:avLst/>
              <a:gdLst>
                <a:gd name="T0" fmla="*/ 0 w 25"/>
                <a:gd name="T1" fmla="*/ 0 h 30"/>
                <a:gd name="T2" fmla="*/ 4 w 25"/>
                <a:gd name="T3" fmla="*/ 0 h 30"/>
                <a:gd name="T4" fmla="*/ 12 w 25"/>
                <a:gd name="T5" fmla="*/ 26 h 30"/>
                <a:gd name="T6" fmla="*/ 21 w 25"/>
                <a:gd name="T7" fmla="*/ 0 h 30"/>
                <a:gd name="T8" fmla="*/ 25 w 25"/>
                <a:gd name="T9" fmla="*/ 0 h 30"/>
                <a:gd name="T10" fmla="*/ 14 w 25"/>
                <a:gd name="T11" fmla="*/ 30 h 30"/>
                <a:gd name="T12" fmla="*/ 10 w 25"/>
                <a:gd name="T13" fmla="*/ 30 h 30"/>
                <a:gd name="T14" fmla="*/ 0 w 25"/>
                <a:gd name="T15" fmla="*/ 0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30">
                  <a:moveTo>
                    <a:pt x="0" y="0"/>
                  </a:moveTo>
                  <a:lnTo>
                    <a:pt x="4" y="0"/>
                  </a:lnTo>
                  <a:lnTo>
                    <a:pt x="12" y="26"/>
                  </a:lnTo>
                  <a:lnTo>
                    <a:pt x="21" y="0"/>
                  </a:lnTo>
                  <a:lnTo>
                    <a:pt x="25" y="0"/>
                  </a:lnTo>
                  <a:lnTo>
                    <a:pt x="14" y="30"/>
                  </a:lnTo>
                  <a:lnTo>
                    <a:pt x="1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36" name="Freeform 150"/>
            <p:cNvSpPr>
              <a:spLocks noEditPoints="1"/>
            </p:cNvSpPr>
            <p:nvPr/>
          </p:nvSpPr>
          <p:spPr bwMode="auto">
            <a:xfrm>
              <a:off x="1639" y="3912"/>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37" name="Freeform 151"/>
            <p:cNvSpPr>
              <a:spLocks noEditPoints="1"/>
            </p:cNvSpPr>
            <p:nvPr/>
          </p:nvSpPr>
          <p:spPr bwMode="auto">
            <a:xfrm>
              <a:off x="1646" y="3920"/>
              <a:ext cx="20" cy="22"/>
            </a:xfrm>
            <a:custGeom>
              <a:avLst/>
              <a:gdLst>
                <a:gd name="T0" fmla="*/ 7 w 20"/>
                <a:gd name="T1" fmla="*/ 4 h 22"/>
                <a:gd name="T2" fmla="*/ 4 w 20"/>
                <a:gd name="T3" fmla="*/ 7 h 22"/>
                <a:gd name="T4" fmla="*/ 4 w 20"/>
                <a:gd name="T5" fmla="*/ 10 h 22"/>
                <a:gd name="T6" fmla="*/ 17 w 20"/>
                <a:gd name="T7" fmla="*/ 10 h 22"/>
                <a:gd name="T8" fmla="*/ 16 w 20"/>
                <a:gd name="T9" fmla="*/ 7 h 22"/>
                <a:gd name="T10" fmla="*/ 13 w 20"/>
                <a:gd name="T11" fmla="*/ 4 h 22"/>
                <a:gd name="T12" fmla="*/ 7 w 20"/>
                <a:gd name="T13" fmla="*/ 4 h 22"/>
                <a:gd name="T14" fmla="*/ 10 w 20"/>
                <a:gd name="T15" fmla="*/ 0 h 22"/>
                <a:gd name="T16" fmla="*/ 14 w 20"/>
                <a:gd name="T17" fmla="*/ 1 h 22"/>
                <a:gd name="T18" fmla="*/ 17 w 20"/>
                <a:gd name="T19" fmla="*/ 2 h 22"/>
                <a:gd name="T20" fmla="*/ 19 w 20"/>
                <a:gd name="T21" fmla="*/ 4 h 22"/>
                <a:gd name="T22" fmla="*/ 20 w 20"/>
                <a:gd name="T23" fmla="*/ 7 h 22"/>
                <a:gd name="T24" fmla="*/ 20 w 20"/>
                <a:gd name="T25" fmla="*/ 12 h 22"/>
                <a:gd name="T26" fmla="*/ 4 w 20"/>
                <a:gd name="T27" fmla="*/ 12 h 22"/>
                <a:gd name="T28" fmla="*/ 4 w 20"/>
                <a:gd name="T29" fmla="*/ 15 h 22"/>
                <a:gd name="T30" fmla="*/ 6 w 20"/>
                <a:gd name="T31" fmla="*/ 18 h 22"/>
                <a:gd name="T32" fmla="*/ 9 w 20"/>
                <a:gd name="T33" fmla="*/ 20 h 22"/>
                <a:gd name="T34" fmla="*/ 13 w 20"/>
                <a:gd name="T35" fmla="*/ 20 h 22"/>
                <a:gd name="T36" fmla="*/ 16 w 20"/>
                <a:gd name="T37" fmla="*/ 18 h 22"/>
                <a:gd name="T38" fmla="*/ 17 w 20"/>
                <a:gd name="T39" fmla="*/ 15 h 22"/>
                <a:gd name="T40" fmla="*/ 20 w 20"/>
                <a:gd name="T41" fmla="*/ 15 h 22"/>
                <a:gd name="T42" fmla="*/ 17 w 20"/>
                <a:gd name="T43" fmla="*/ 21 h 22"/>
                <a:gd name="T44" fmla="*/ 14 w 20"/>
                <a:gd name="T45" fmla="*/ 22 h 22"/>
                <a:gd name="T46" fmla="*/ 7 w 20"/>
                <a:gd name="T47" fmla="*/ 22 h 22"/>
                <a:gd name="T48" fmla="*/ 4 w 20"/>
                <a:gd name="T49" fmla="*/ 21 h 22"/>
                <a:gd name="T50" fmla="*/ 2 w 20"/>
                <a:gd name="T51" fmla="*/ 18 h 22"/>
                <a:gd name="T52" fmla="*/ 0 w 20"/>
                <a:gd name="T53" fmla="*/ 15 h 22"/>
                <a:gd name="T54" fmla="*/ 0 w 20"/>
                <a:gd name="T55" fmla="*/ 11 h 22"/>
                <a:gd name="T56" fmla="*/ 2 w 20"/>
                <a:gd name="T57" fmla="*/ 7 h 22"/>
                <a:gd name="T58" fmla="*/ 3 w 20"/>
                <a:gd name="T59" fmla="*/ 4 h 22"/>
                <a:gd name="T60" fmla="*/ 6 w 20"/>
                <a:gd name="T61" fmla="*/ 1 h 22"/>
                <a:gd name="T62" fmla="*/ 10 w 20"/>
                <a:gd name="T63" fmla="*/ 0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2">
                  <a:moveTo>
                    <a:pt x="7" y="4"/>
                  </a:moveTo>
                  <a:lnTo>
                    <a:pt x="4" y="7"/>
                  </a:lnTo>
                  <a:lnTo>
                    <a:pt x="4" y="10"/>
                  </a:lnTo>
                  <a:lnTo>
                    <a:pt x="17" y="10"/>
                  </a:lnTo>
                  <a:lnTo>
                    <a:pt x="16" y="7"/>
                  </a:lnTo>
                  <a:lnTo>
                    <a:pt x="13" y="4"/>
                  </a:lnTo>
                  <a:lnTo>
                    <a:pt x="7" y="4"/>
                  </a:lnTo>
                  <a:close/>
                  <a:moveTo>
                    <a:pt x="10" y="0"/>
                  </a:moveTo>
                  <a:lnTo>
                    <a:pt x="14" y="1"/>
                  </a:lnTo>
                  <a:lnTo>
                    <a:pt x="17" y="2"/>
                  </a:lnTo>
                  <a:lnTo>
                    <a:pt x="19" y="4"/>
                  </a:lnTo>
                  <a:lnTo>
                    <a:pt x="20" y="7"/>
                  </a:lnTo>
                  <a:lnTo>
                    <a:pt x="20" y="12"/>
                  </a:lnTo>
                  <a:lnTo>
                    <a:pt x="4" y="12"/>
                  </a:lnTo>
                  <a:lnTo>
                    <a:pt x="4" y="15"/>
                  </a:lnTo>
                  <a:lnTo>
                    <a:pt x="6" y="18"/>
                  </a:lnTo>
                  <a:lnTo>
                    <a:pt x="9" y="20"/>
                  </a:lnTo>
                  <a:lnTo>
                    <a:pt x="13" y="20"/>
                  </a:lnTo>
                  <a:lnTo>
                    <a:pt x="16" y="18"/>
                  </a:lnTo>
                  <a:lnTo>
                    <a:pt x="17" y="15"/>
                  </a:lnTo>
                  <a:lnTo>
                    <a:pt x="20" y="15"/>
                  </a:lnTo>
                  <a:lnTo>
                    <a:pt x="17" y="21"/>
                  </a:lnTo>
                  <a:lnTo>
                    <a:pt x="14" y="22"/>
                  </a:lnTo>
                  <a:lnTo>
                    <a:pt x="7" y="22"/>
                  </a:lnTo>
                  <a:lnTo>
                    <a:pt x="4" y="21"/>
                  </a:lnTo>
                  <a:lnTo>
                    <a:pt x="2" y="18"/>
                  </a:lnTo>
                  <a:lnTo>
                    <a:pt x="0" y="15"/>
                  </a:lnTo>
                  <a:lnTo>
                    <a:pt x="0" y="11"/>
                  </a:lnTo>
                  <a:lnTo>
                    <a:pt x="2"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38" name="Freeform 152"/>
            <p:cNvSpPr>
              <a:spLocks/>
            </p:cNvSpPr>
            <p:nvPr/>
          </p:nvSpPr>
          <p:spPr bwMode="auto">
            <a:xfrm>
              <a:off x="1669" y="3921"/>
              <a:ext cx="30" cy="21"/>
            </a:xfrm>
            <a:custGeom>
              <a:avLst/>
              <a:gdLst>
                <a:gd name="T0" fmla="*/ 0 w 30"/>
                <a:gd name="T1" fmla="*/ 0 h 21"/>
                <a:gd name="T2" fmla="*/ 3 w 30"/>
                <a:gd name="T3" fmla="*/ 0 h 21"/>
                <a:gd name="T4" fmla="*/ 8 w 30"/>
                <a:gd name="T5" fmla="*/ 17 h 21"/>
                <a:gd name="T6" fmla="*/ 13 w 30"/>
                <a:gd name="T7" fmla="*/ 0 h 21"/>
                <a:gd name="T8" fmla="*/ 17 w 30"/>
                <a:gd name="T9" fmla="*/ 0 h 21"/>
                <a:gd name="T10" fmla="*/ 21 w 30"/>
                <a:gd name="T11" fmla="*/ 17 h 21"/>
                <a:gd name="T12" fmla="*/ 26 w 30"/>
                <a:gd name="T13" fmla="*/ 0 h 21"/>
                <a:gd name="T14" fmla="*/ 30 w 30"/>
                <a:gd name="T15" fmla="*/ 0 h 21"/>
                <a:gd name="T16" fmla="*/ 23 w 30"/>
                <a:gd name="T17" fmla="*/ 21 h 21"/>
                <a:gd name="T18" fmla="*/ 18 w 30"/>
                <a:gd name="T19" fmla="*/ 21 h 21"/>
                <a:gd name="T20" fmla="*/ 14 w 30"/>
                <a:gd name="T21" fmla="*/ 4 h 21"/>
                <a:gd name="T22" fmla="*/ 10 w 30"/>
                <a:gd name="T23" fmla="*/ 21 h 21"/>
                <a:gd name="T24" fmla="*/ 6 w 30"/>
                <a:gd name="T25" fmla="*/ 21 h 21"/>
                <a:gd name="T26" fmla="*/ 0 w 30"/>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 h="21">
                  <a:moveTo>
                    <a:pt x="0" y="0"/>
                  </a:moveTo>
                  <a:lnTo>
                    <a:pt x="3" y="0"/>
                  </a:lnTo>
                  <a:lnTo>
                    <a:pt x="8" y="17"/>
                  </a:lnTo>
                  <a:lnTo>
                    <a:pt x="13" y="0"/>
                  </a:lnTo>
                  <a:lnTo>
                    <a:pt x="17" y="0"/>
                  </a:lnTo>
                  <a:lnTo>
                    <a:pt x="21" y="17"/>
                  </a:lnTo>
                  <a:lnTo>
                    <a:pt x="26" y="0"/>
                  </a:lnTo>
                  <a:lnTo>
                    <a:pt x="30" y="0"/>
                  </a:lnTo>
                  <a:lnTo>
                    <a:pt x="23" y="21"/>
                  </a:lnTo>
                  <a:lnTo>
                    <a:pt x="18" y="21"/>
                  </a:lnTo>
                  <a:lnTo>
                    <a:pt x="14" y="4"/>
                  </a:lnTo>
                  <a:lnTo>
                    <a:pt x="10" y="21"/>
                  </a:lnTo>
                  <a:lnTo>
                    <a:pt x="6"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39" name="Freeform 153"/>
            <p:cNvSpPr>
              <a:spLocks noEditPoints="1"/>
            </p:cNvSpPr>
            <p:nvPr/>
          </p:nvSpPr>
          <p:spPr bwMode="auto">
            <a:xfrm>
              <a:off x="1713" y="3920"/>
              <a:ext cx="21" cy="22"/>
            </a:xfrm>
            <a:custGeom>
              <a:avLst/>
              <a:gdLst>
                <a:gd name="T0" fmla="*/ 9 w 21"/>
                <a:gd name="T1" fmla="*/ 4 h 22"/>
                <a:gd name="T2" fmla="*/ 6 w 21"/>
                <a:gd name="T3" fmla="*/ 5 h 22"/>
                <a:gd name="T4" fmla="*/ 4 w 21"/>
                <a:gd name="T5" fmla="*/ 8 h 22"/>
                <a:gd name="T6" fmla="*/ 4 w 21"/>
                <a:gd name="T7" fmla="*/ 15 h 22"/>
                <a:gd name="T8" fmla="*/ 6 w 21"/>
                <a:gd name="T9" fmla="*/ 18 h 22"/>
                <a:gd name="T10" fmla="*/ 7 w 21"/>
                <a:gd name="T11" fmla="*/ 20 h 22"/>
                <a:gd name="T12" fmla="*/ 13 w 21"/>
                <a:gd name="T13" fmla="*/ 20 h 22"/>
                <a:gd name="T14" fmla="*/ 16 w 21"/>
                <a:gd name="T15" fmla="*/ 18 h 22"/>
                <a:gd name="T16" fmla="*/ 17 w 21"/>
                <a:gd name="T17" fmla="*/ 15 h 22"/>
                <a:gd name="T18" fmla="*/ 17 w 21"/>
                <a:gd name="T19" fmla="*/ 8 h 22"/>
                <a:gd name="T20" fmla="*/ 16 w 21"/>
                <a:gd name="T21" fmla="*/ 5 h 22"/>
                <a:gd name="T22" fmla="*/ 13 w 21"/>
                <a:gd name="T23" fmla="*/ 4 h 22"/>
                <a:gd name="T24" fmla="*/ 9 w 21"/>
                <a:gd name="T25" fmla="*/ 4 h 22"/>
                <a:gd name="T26" fmla="*/ 10 w 21"/>
                <a:gd name="T27" fmla="*/ 0 h 22"/>
                <a:gd name="T28" fmla="*/ 14 w 21"/>
                <a:gd name="T29" fmla="*/ 1 h 22"/>
                <a:gd name="T30" fmla="*/ 17 w 21"/>
                <a:gd name="T31" fmla="*/ 2 h 22"/>
                <a:gd name="T32" fmla="*/ 20 w 21"/>
                <a:gd name="T33" fmla="*/ 5 h 22"/>
                <a:gd name="T34" fmla="*/ 21 w 21"/>
                <a:gd name="T35" fmla="*/ 8 h 22"/>
                <a:gd name="T36" fmla="*/ 21 w 21"/>
                <a:gd name="T37" fmla="*/ 11 h 22"/>
                <a:gd name="T38" fmla="*/ 20 w 21"/>
                <a:gd name="T39" fmla="*/ 15 h 22"/>
                <a:gd name="T40" fmla="*/ 20 w 21"/>
                <a:gd name="T41" fmla="*/ 18 h 22"/>
                <a:gd name="T42" fmla="*/ 17 w 21"/>
                <a:gd name="T43" fmla="*/ 21 h 22"/>
                <a:gd name="T44" fmla="*/ 14 w 21"/>
                <a:gd name="T45" fmla="*/ 22 h 22"/>
                <a:gd name="T46" fmla="*/ 7 w 21"/>
                <a:gd name="T47" fmla="*/ 22 h 22"/>
                <a:gd name="T48" fmla="*/ 4 w 21"/>
                <a:gd name="T49" fmla="*/ 21 h 22"/>
                <a:gd name="T50" fmla="*/ 2 w 21"/>
                <a:gd name="T51" fmla="*/ 18 h 22"/>
                <a:gd name="T52" fmla="*/ 0 w 21"/>
                <a:gd name="T53" fmla="*/ 15 h 22"/>
                <a:gd name="T54" fmla="*/ 0 w 21"/>
                <a:gd name="T55" fmla="*/ 7 h 22"/>
                <a:gd name="T56" fmla="*/ 6 w 21"/>
                <a:gd name="T57" fmla="*/ 1 h 22"/>
                <a:gd name="T58" fmla="*/ 10 w 21"/>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 h="22">
                  <a:moveTo>
                    <a:pt x="9" y="4"/>
                  </a:moveTo>
                  <a:lnTo>
                    <a:pt x="6" y="5"/>
                  </a:lnTo>
                  <a:lnTo>
                    <a:pt x="4" y="8"/>
                  </a:lnTo>
                  <a:lnTo>
                    <a:pt x="4" y="15"/>
                  </a:lnTo>
                  <a:lnTo>
                    <a:pt x="6" y="18"/>
                  </a:lnTo>
                  <a:lnTo>
                    <a:pt x="7" y="20"/>
                  </a:lnTo>
                  <a:lnTo>
                    <a:pt x="13" y="20"/>
                  </a:lnTo>
                  <a:lnTo>
                    <a:pt x="16" y="18"/>
                  </a:lnTo>
                  <a:lnTo>
                    <a:pt x="17" y="15"/>
                  </a:lnTo>
                  <a:lnTo>
                    <a:pt x="17" y="8"/>
                  </a:lnTo>
                  <a:lnTo>
                    <a:pt x="16" y="5"/>
                  </a:lnTo>
                  <a:lnTo>
                    <a:pt x="13" y="4"/>
                  </a:lnTo>
                  <a:lnTo>
                    <a:pt x="9" y="4"/>
                  </a:lnTo>
                  <a:close/>
                  <a:moveTo>
                    <a:pt x="10" y="0"/>
                  </a:moveTo>
                  <a:lnTo>
                    <a:pt x="14" y="1"/>
                  </a:lnTo>
                  <a:lnTo>
                    <a:pt x="17" y="2"/>
                  </a:lnTo>
                  <a:lnTo>
                    <a:pt x="20" y="5"/>
                  </a:lnTo>
                  <a:lnTo>
                    <a:pt x="21" y="8"/>
                  </a:lnTo>
                  <a:lnTo>
                    <a:pt x="21" y="11"/>
                  </a:lnTo>
                  <a:lnTo>
                    <a:pt x="20" y="15"/>
                  </a:lnTo>
                  <a:lnTo>
                    <a:pt x="20" y="18"/>
                  </a:lnTo>
                  <a:lnTo>
                    <a:pt x="17" y="21"/>
                  </a:lnTo>
                  <a:lnTo>
                    <a:pt x="14" y="22"/>
                  </a:lnTo>
                  <a:lnTo>
                    <a:pt x="7" y="22"/>
                  </a:lnTo>
                  <a:lnTo>
                    <a:pt x="4" y="21"/>
                  </a:lnTo>
                  <a:lnTo>
                    <a:pt x="2" y="18"/>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40" name="Freeform 154"/>
            <p:cNvSpPr>
              <a:spLocks/>
            </p:cNvSpPr>
            <p:nvPr/>
          </p:nvSpPr>
          <p:spPr bwMode="auto">
            <a:xfrm>
              <a:off x="1736" y="3912"/>
              <a:ext cx="11" cy="30"/>
            </a:xfrm>
            <a:custGeom>
              <a:avLst/>
              <a:gdLst>
                <a:gd name="T0" fmla="*/ 7 w 11"/>
                <a:gd name="T1" fmla="*/ 0 h 30"/>
                <a:gd name="T2" fmla="*/ 11 w 11"/>
                <a:gd name="T3" fmla="*/ 0 h 30"/>
                <a:gd name="T4" fmla="*/ 11 w 11"/>
                <a:gd name="T5" fmla="*/ 3 h 30"/>
                <a:gd name="T6" fmla="*/ 8 w 11"/>
                <a:gd name="T7" fmla="*/ 3 h 30"/>
                <a:gd name="T8" fmla="*/ 7 w 11"/>
                <a:gd name="T9" fmla="*/ 5 h 30"/>
                <a:gd name="T10" fmla="*/ 7 w 11"/>
                <a:gd name="T11" fmla="*/ 9 h 30"/>
                <a:gd name="T12" fmla="*/ 11 w 11"/>
                <a:gd name="T13" fmla="*/ 9 h 30"/>
                <a:gd name="T14" fmla="*/ 11 w 11"/>
                <a:gd name="T15" fmla="*/ 12 h 30"/>
                <a:gd name="T16" fmla="*/ 7 w 11"/>
                <a:gd name="T17" fmla="*/ 12 h 30"/>
                <a:gd name="T18" fmla="*/ 7 w 11"/>
                <a:gd name="T19" fmla="*/ 30 h 30"/>
                <a:gd name="T20" fmla="*/ 4 w 11"/>
                <a:gd name="T21" fmla="*/ 30 h 30"/>
                <a:gd name="T22" fmla="*/ 4 w 11"/>
                <a:gd name="T23" fmla="*/ 12 h 30"/>
                <a:gd name="T24" fmla="*/ 0 w 11"/>
                <a:gd name="T25" fmla="*/ 12 h 30"/>
                <a:gd name="T26" fmla="*/ 0 w 11"/>
                <a:gd name="T27" fmla="*/ 9 h 30"/>
                <a:gd name="T28" fmla="*/ 4 w 11"/>
                <a:gd name="T29" fmla="*/ 9 h 30"/>
                <a:gd name="T30" fmla="*/ 4 w 11"/>
                <a:gd name="T31" fmla="*/ 2 h 30"/>
                <a:gd name="T32" fmla="*/ 7 w 11"/>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30">
                  <a:moveTo>
                    <a:pt x="7" y="0"/>
                  </a:moveTo>
                  <a:lnTo>
                    <a:pt x="11" y="0"/>
                  </a:lnTo>
                  <a:lnTo>
                    <a:pt x="11" y="3"/>
                  </a:lnTo>
                  <a:lnTo>
                    <a:pt x="8" y="3"/>
                  </a:lnTo>
                  <a:lnTo>
                    <a:pt x="7" y="5"/>
                  </a:lnTo>
                  <a:lnTo>
                    <a:pt x="7" y="9"/>
                  </a:lnTo>
                  <a:lnTo>
                    <a:pt x="11" y="9"/>
                  </a:lnTo>
                  <a:lnTo>
                    <a:pt x="11" y="12"/>
                  </a:lnTo>
                  <a:lnTo>
                    <a:pt x="7" y="12"/>
                  </a:lnTo>
                  <a:lnTo>
                    <a:pt x="7" y="30"/>
                  </a:lnTo>
                  <a:lnTo>
                    <a:pt x="4" y="30"/>
                  </a:lnTo>
                  <a:lnTo>
                    <a:pt x="4" y="12"/>
                  </a:lnTo>
                  <a:lnTo>
                    <a:pt x="0" y="12"/>
                  </a:lnTo>
                  <a:lnTo>
                    <a:pt x="0" y="9"/>
                  </a:lnTo>
                  <a:lnTo>
                    <a:pt x="4" y="9"/>
                  </a:lnTo>
                  <a:lnTo>
                    <a:pt x="4" y="2"/>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541" name="Freeform 155"/>
            <p:cNvSpPr>
              <a:spLocks noEditPoints="1"/>
            </p:cNvSpPr>
            <p:nvPr/>
          </p:nvSpPr>
          <p:spPr bwMode="auto">
            <a:xfrm>
              <a:off x="1760" y="3920"/>
              <a:ext cx="21" cy="22"/>
            </a:xfrm>
            <a:custGeom>
              <a:avLst/>
              <a:gdLst>
                <a:gd name="T0" fmla="*/ 16 w 21"/>
                <a:gd name="T1" fmla="*/ 11 h 22"/>
                <a:gd name="T2" fmla="*/ 13 w 21"/>
                <a:gd name="T3" fmla="*/ 12 h 22"/>
                <a:gd name="T4" fmla="*/ 9 w 21"/>
                <a:gd name="T5" fmla="*/ 12 h 22"/>
                <a:gd name="T6" fmla="*/ 7 w 21"/>
                <a:gd name="T7" fmla="*/ 14 h 22"/>
                <a:gd name="T8" fmla="*/ 4 w 21"/>
                <a:gd name="T9" fmla="*/ 14 h 22"/>
                <a:gd name="T10" fmla="*/ 4 w 21"/>
                <a:gd name="T11" fmla="*/ 17 h 22"/>
                <a:gd name="T12" fmla="*/ 7 w 21"/>
                <a:gd name="T13" fmla="*/ 20 h 22"/>
                <a:gd name="T14" fmla="*/ 11 w 21"/>
                <a:gd name="T15" fmla="*/ 20 h 22"/>
                <a:gd name="T16" fmla="*/ 14 w 21"/>
                <a:gd name="T17" fmla="*/ 18 h 22"/>
                <a:gd name="T18" fmla="*/ 16 w 21"/>
                <a:gd name="T19" fmla="*/ 17 h 22"/>
                <a:gd name="T20" fmla="*/ 16 w 21"/>
                <a:gd name="T21" fmla="*/ 11 h 22"/>
                <a:gd name="T22" fmla="*/ 10 w 21"/>
                <a:gd name="T23" fmla="*/ 0 h 22"/>
                <a:gd name="T24" fmla="*/ 13 w 21"/>
                <a:gd name="T25" fmla="*/ 1 h 22"/>
                <a:gd name="T26" fmla="*/ 16 w 21"/>
                <a:gd name="T27" fmla="*/ 1 h 22"/>
                <a:gd name="T28" fmla="*/ 19 w 21"/>
                <a:gd name="T29" fmla="*/ 4 h 22"/>
                <a:gd name="T30" fmla="*/ 19 w 21"/>
                <a:gd name="T31" fmla="*/ 20 h 22"/>
                <a:gd name="T32" fmla="*/ 21 w 21"/>
                <a:gd name="T33" fmla="*/ 20 h 22"/>
                <a:gd name="T34" fmla="*/ 21 w 21"/>
                <a:gd name="T35" fmla="*/ 22 h 22"/>
                <a:gd name="T36" fmla="*/ 17 w 21"/>
                <a:gd name="T37" fmla="*/ 22 h 22"/>
                <a:gd name="T38" fmla="*/ 16 w 21"/>
                <a:gd name="T39" fmla="*/ 21 h 22"/>
                <a:gd name="T40" fmla="*/ 16 w 21"/>
                <a:gd name="T41" fmla="*/ 20 h 22"/>
                <a:gd name="T42" fmla="*/ 10 w 21"/>
                <a:gd name="T43" fmla="*/ 22 h 22"/>
                <a:gd name="T44" fmla="*/ 6 w 21"/>
                <a:gd name="T45" fmla="*/ 22 h 22"/>
                <a:gd name="T46" fmla="*/ 3 w 21"/>
                <a:gd name="T47" fmla="*/ 21 h 22"/>
                <a:gd name="T48" fmla="*/ 1 w 21"/>
                <a:gd name="T49" fmla="*/ 20 h 22"/>
                <a:gd name="T50" fmla="*/ 0 w 21"/>
                <a:gd name="T51" fmla="*/ 17 h 22"/>
                <a:gd name="T52" fmla="*/ 1 w 21"/>
                <a:gd name="T53" fmla="*/ 14 h 22"/>
                <a:gd name="T54" fmla="*/ 3 w 21"/>
                <a:gd name="T55" fmla="*/ 12 h 22"/>
                <a:gd name="T56" fmla="*/ 9 w 21"/>
                <a:gd name="T57" fmla="*/ 10 h 22"/>
                <a:gd name="T58" fmla="*/ 13 w 21"/>
                <a:gd name="T59" fmla="*/ 10 h 22"/>
                <a:gd name="T60" fmla="*/ 16 w 21"/>
                <a:gd name="T61" fmla="*/ 7 h 22"/>
                <a:gd name="T62" fmla="*/ 14 w 21"/>
                <a:gd name="T63" fmla="*/ 5 h 22"/>
                <a:gd name="T64" fmla="*/ 14 w 21"/>
                <a:gd name="T65" fmla="*/ 4 h 22"/>
                <a:gd name="T66" fmla="*/ 7 w 21"/>
                <a:gd name="T67" fmla="*/ 4 h 22"/>
                <a:gd name="T68" fmla="*/ 6 w 21"/>
                <a:gd name="T69" fmla="*/ 5 h 22"/>
                <a:gd name="T70" fmla="*/ 6 w 21"/>
                <a:gd name="T71" fmla="*/ 8 h 22"/>
                <a:gd name="T72" fmla="*/ 1 w 21"/>
                <a:gd name="T73" fmla="*/ 8 h 22"/>
                <a:gd name="T74" fmla="*/ 3 w 21"/>
                <a:gd name="T75" fmla="*/ 4 h 22"/>
                <a:gd name="T76" fmla="*/ 4 w 21"/>
                <a:gd name="T77" fmla="*/ 2 h 22"/>
                <a:gd name="T78" fmla="*/ 10 w 21"/>
                <a:gd name="T79" fmla="*/ 0 h 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 h="22">
                  <a:moveTo>
                    <a:pt x="16" y="11"/>
                  </a:moveTo>
                  <a:lnTo>
                    <a:pt x="13" y="12"/>
                  </a:lnTo>
                  <a:lnTo>
                    <a:pt x="9" y="12"/>
                  </a:lnTo>
                  <a:lnTo>
                    <a:pt x="7" y="14"/>
                  </a:lnTo>
                  <a:lnTo>
                    <a:pt x="4" y="14"/>
                  </a:lnTo>
                  <a:lnTo>
                    <a:pt x="4" y="17"/>
                  </a:lnTo>
                  <a:lnTo>
                    <a:pt x="7" y="20"/>
                  </a:lnTo>
                  <a:lnTo>
                    <a:pt x="11" y="20"/>
                  </a:lnTo>
                  <a:lnTo>
                    <a:pt x="14" y="18"/>
                  </a:lnTo>
                  <a:lnTo>
                    <a:pt x="16" y="17"/>
                  </a:lnTo>
                  <a:lnTo>
                    <a:pt x="16" y="11"/>
                  </a:lnTo>
                  <a:close/>
                  <a:moveTo>
                    <a:pt x="10" y="0"/>
                  </a:moveTo>
                  <a:lnTo>
                    <a:pt x="13" y="1"/>
                  </a:lnTo>
                  <a:lnTo>
                    <a:pt x="16" y="1"/>
                  </a:lnTo>
                  <a:lnTo>
                    <a:pt x="19" y="4"/>
                  </a:lnTo>
                  <a:lnTo>
                    <a:pt x="19" y="20"/>
                  </a:lnTo>
                  <a:lnTo>
                    <a:pt x="21" y="20"/>
                  </a:lnTo>
                  <a:lnTo>
                    <a:pt x="21" y="22"/>
                  </a:lnTo>
                  <a:lnTo>
                    <a:pt x="17" y="22"/>
                  </a:lnTo>
                  <a:lnTo>
                    <a:pt x="16" y="21"/>
                  </a:lnTo>
                  <a:lnTo>
                    <a:pt x="16" y="20"/>
                  </a:lnTo>
                  <a:lnTo>
                    <a:pt x="10" y="22"/>
                  </a:lnTo>
                  <a:lnTo>
                    <a:pt x="6" y="22"/>
                  </a:lnTo>
                  <a:lnTo>
                    <a:pt x="3" y="21"/>
                  </a:lnTo>
                  <a:lnTo>
                    <a:pt x="1" y="20"/>
                  </a:lnTo>
                  <a:lnTo>
                    <a:pt x="0" y="17"/>
                  </a:lnTo>
                  <a:lnTo>
                    <a:pt x="1" y="14"/>
                  </a:lnTo>
                  <a:lnTo>
                    <a:pt x="3" y="12"/>
                  </a:lnTo>
                  <a:lnTo>
                    <a:pt x="9" y="10"/>
                  </a:lnTo>
                  <a:lnTo>
                    <a:pt x="13" y="10"/>
                  </a:lnTo>
                  <a:lnTo>
                    <a:pt x="16" y="7"/>
                  </a:lnTo>
                  <a:lnTo>
                    <a:pt x="14" y="5"/>
                  </a:lnTo>
                  <a:lnTo>
                    <a:pt x="14" y="4"/>
                  </a:lnTo>
                  <a:lnTo>
                    <a:pt x="7" y="4"/>
                  </a:lnTo>
                  <a:lnTo>
                    <a:pt x="6" y="5"/>
                  </a:lnTo>
                  <a:lnTo>
                    <a:pt x="6" y="8"/>
                  </a:lnTo>
                  <a:lnTo>
                    <a:pt x="1" y="8"/>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42" name="Freeform 156"/>
            <p:cNvSpPr>
              <a:spLocks/>
            </p:cNvSpPr>
            <p:nvPr/>
          </p:nvSpPr>
          <p:spPr bwMode="auto">
            <a:xfrm>
              <a:off x="1794" y="3921"/>
              <a:ext cx="20" cy="21"/>
            </a:xfrm>
            <a:custGeom>
              <a:avLst/>
              <a:gdLst>
                <a:gd name="T0" fmla="*/ 0 w 20"/>
                <a:gd name="T1" fmla="*/ 0 h 21"/>
                <a:gd name="T2" fmla="*/ 5 w 20"/>
                <a:gd name="T3" fmla="*/ 0 h 21"/>
                <a:gd name="T4" fmla="*/ 10 w 20"/>
                <a:gd name="T5" fmla="*/ 17 h 21"/>
                <a:gd name="T6" fmla="*/ 16 w 20"/>
                <a:gd name="T7" fmla="*/ 0 h 21"/>
                <a:gd name="T8" fmla="*/ 20 w 20"/>
                <a:gd name="T9" fmla="*/ 0 h 21"/>
                <a:gd name="T10" fmla="*/ 12 w 20"/>
                <a:gd name="T11" fmla="*/ 21 h 21"/>
                <a:gd name="T12" fmla="*/ 9 w 20"/>
                <a:gd name="T13" fmla="*/ 21 h 21"/>
                <a:gd name="T14" fmla="*/ 0 w 20"/>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1">
                  <a:moveTo>
                    <a:pt x="0" y="0"/>
                  </a:moveTo>
                  <a:lnTo>
                    <a:pt x="5" y="0"/>
                  </a:lnTo>
                  <a:lnTo>
                    <a:pt x="10" y="17"/>
                  </a:lnTo>
                  <a:lnTo>
                    <a:pt x="16" y="0"/>
                  </a:lnTo>
                  <a:lnTo>
                    <a:pt x="20" y="0"/>
                  </a:lnTo>
                  <a:lnTo>
                    <a:pt x="12" y="21"/>
                  </a:lnTo>
                  <a:lnTo>
                    <a:pt x="9"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43" name="Freeform 157"/>
            <p:cNvSpPr>
              <a:spLocks noEditPoints="1"/>
            </p:cNvSpPr>
            <p:nvPr/>
          </p:nvSpPr>
          <p:spPr bwMode="auto">
            <a:xfrm>
              <a:off x="1817" y="3920"/>
              <a:ext cx="20" cy="22"/>
            </a:xfrm>
            <a:custGeom>
              <a:avLst/>
              <a:gdLst>
                <a:gd name="T0" fmla="*/ 7 w 20"/>
                <a:gd name="T1" fmla="*/ 4 h 22"/>
                <a:gd name="T2" fmla="*/ 4 w 20"/>
                <a:gd name="T3" fmla="*/ 5 h 22"/>
                <a:gd name="T4" fmla="*/ 3 w 20"/>
                <a:gd name="T5" fmla="*/ 7 h 22"/>
                <a:gd name="T6" fmla="*/ 3 w 20"/>
                <a:gd name="T7" fmla="*/ 10 h 22"/>
                <a:gd name="T8" fmla="*/ 16 w 20"/>
                <a:gd name="T9" fmla="*/ 10 h 22"/>
                <a:gd name="T10" fmla="*/ 13 w 20"/>
                <a:gd name="T11" fmla="*/ 4 h 22"/>
                <a:gd name="T12" fmla="*/ 7 w 20"/>
                <a:gd name="T13" fmla="*/ 4 h 22"/>
                <a:gd name="T14" fmla="*/ 10 w 20"/>
                <a:gd name="T15" fmla="*/ 0 h 22"/>
                <a:gd name="T16" fmla="*/ 16 w 20"/>
                <a:gd name="T17" fmla="*/ 2 h 22"/>
                <a:gd name="T18" fmla="*/ 17 w 20"/>
                <a:gd name="T19" fmla="*/ 4 h 22"/>
                <a:gd name="T20" fmla="*/ 20 w 20"/>
                <a:gd name="T21" fmla="*/ 10 h 22"/>
                <a:gd name="T22" fmla="*/ 20 w 20"/>
                <a:gd name="T23" fmla="*/ 12 h 22"/>
                <a:gd name="T24" fmla="*/ 3 w 20"/>
                <a:gd name="T25" fmla="*/ 12 h 22"/>
                <a:gd name="T26" fmla="*/ 3 w 20"/>
                <a:gd name="T27" fmla="*/ 15 h 22"/>
                <a:gd name="T28" fmla="*/ 4 w 20"/>
                <a:gd name="T29" fmla="*/ 18 h 22"/>
                <a:gd name="T30" fmla="*/ 7 w 20"/>
                <a:gd name="T31" fmla="*/ 20 h 22"/>
                <a:gd name="T32" fmla="*/ 13 w 20"/>
                <a:gd name="T33" fmla="*/ 20 h 22"/>
                <a:gd name="T34" fmla="*/ 14 w 20"/>
                <a:gd name="T35" fmla="*/ 18 h 22"/>
                <a:gd name="T36" fmla="*/ 16 w 20"/>
                <a:gd name="T37" fmla="*/ 15 h 22"/>
                <a:gd name="T38" fmla="*/ 19 w 20"/>
                <a:gd name="T39" fmla="*/ 15 h 22"/>
                <a:gd name="T40" fmla="*/ 16 w 20"/>
                <a:gd name="T41" fmla="*/ 21 h 22"/>
                <a:gd name="T42" fmla="*/ 13 w 20"/>
                <a:gd name="T43" fmla="*/ 22 h 22"/>
                <a:gd name="T44" fmla="*/ 6 w 20"/>
                <a:gd name="T45" fmla="*/ 22 h 22"/>
                <a:gd name="T46" fmla="*/ 3 w 20"/>
                <a:gd name="T47" fmla="*/ 21 h 22"/>
                <a:gd name="T48" fmla="*/ 0 w 20"/>
                <a:gd name="T49" fmla="*/ 15 h 22"/>
                <a:gd name="T50" fmla="*/ 0 w 20"/>
                <a:gd name="T51" fmla="*/ 7 h 22"/>
                <a:gd name="T52" fmla="*/ 6 w 20"/>
                <a:gd name="T53" fmla="*/ 1 h 22"/>
                <a:gd name="T54" fmla="*/ 10 w 2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2">
                  <a:moveTo>
                    <a:pt x="7" y="4"/>
                  </a:moveTo>
                  <a:lnTo>
                    <a:pt x="4" y="5"/>
                  </a:lnTo>
                  <a:lnTo>
                    <a:pt x="3" y="7"/>
                  </a:lnTo>
                  <a:lnTo>
                    <a:pt x="3" y="10"/>
                  </a:lnTo>
                  <a:lnTo>
                    <a:pt x="16" y="10"/>
                  </a:lnTo>
                  <a:lnTo>
                    <a:pt x="13" y="4"/>
                  </a:lnTo>
                  <a:lnTo>
                    <a:pt x="7" y="4"/>
                  </a:lnTo>
                  <a:close/>
                  <a:moveTo>
                    <a:pt x="10" y="0"/>
                  </a:moveTo>
                  <a:lnTo>
                    <a:pt x="16" y="2"/>
                  </a:lnTo>
                  <a:lnTo>
                    <a:pt x="17" y="4"/>
                  </a:lnTo>
                  <a:lnTo>
                    <a:pt x="20" y="10"/>
                  </a:lnTo>
                  <a:lnTo>
                    <a:pt x="20" y="12"/>
                  </a:lnTo>
                  <a:lnTo>
                    <a:pt x="3" y="12"/>
                  </a:lnTo>
                  <a:lnTo>
                    <a:pt x="3" y="15"/>
                  </a:lnTo>
                  <a:lnTo>
                    <a:pt x="4" y="18"/>
                  </a:lnTo>
                  <a:lnTo>
                    <a:pt x="7" y="20"/>
                  </a:lnTo>
                  <a:lnTo>
                    <a:pt x="13" y="20"/>
                  </a:lnTo>
                  <a:lnTo>
                    <a:pt x="14" y="18"/>
                  </a:lnTo>
                  <a:lnTo>
                    <a:pt x="16" y="15"/>
                  </a:lnTo>
                  <a:lnTo>
                    <a:pt x="19" y="15"/>
                  </a:lnTo>
                  <a:lnTo>
                    <a:pt x="16" y="21"/>
                  </a:lnTo>
                  <a:lnTo>
                    <a:pt x="13" y="22"/>
                  </a:lnTo>
                  <a:lnTo>
                    <a:pt x="6"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44" name="Freeform 158"/>
            <p:cNvSpPr>
              <a:spLocks/>
            </p:cNvSpPr>
            <p:nvPr/>
          </p:nvSpPr>
          <p:spPr bwMode="auto">
            <a:xfrm>
              <a:off x="1838" y="3920"/>
              <a:ext cx="19" cy="22"/>
            </a:xfrm>
            <a:custGeom>
              <a:avLst/>
              <a:gdLst>
                <a:gd name="T0" fmla="*/ 9 w 19"/>
                <a:gd name="T1" fmla="*/ 0 h 22"/>
                <a:gd name="T2" fmla="*/ 12 w 19"/>
                <a:gd name="T3" fmla="*/ 1 h 22"/>
                <a:gd name="T4" fmla="*/ 15 w 19"/>
                <a:gd name="T5" fmla="*/ 1 h 22"/>
                <a:gd name="T6" fmla="*/ 17 w 19"/>
                <a:gd name="T7" fmla="*/ 4 h 22"/>
                <a:gd name="T8" fmla="*/ 17 w 19"/>
                <a:gd name="T9" fmla="*/ 7 h 22"/>
                <a:gd name="T10" fmla="*/ 15 w 19"/>
                <a:gd name="T11" fmla="*/ 7 h 22"/>
                <a:gd name="T12" fmla="*/ 12 w 19"/>
                <a:gd name="T13" fmla="*/ 4 h 22"/>
                <a:gd name="T14" fmla="*/ 6 w 19"/>
                <a:gd name="T15" fmla="*/ 4 h 22"/>
                <a:gd name="T16" fmla="*/ 5 w 19"/>
                <a:gd name="T17" fmla="*/ 5 h 22"/>
                <a:gd name="T18" fmla="*/ 5 w 19"/>
                <a:gd name="T19" fmla="*/ 7 h 22"/>
                <a:gd name="T20" fmla="*/ 6 w 19"/>
                <a:gd name="T21" fmla="*/ 8 h 22"/>
                <a:gd name="T22" fmla="*/ 8 w 19"/>
                <a:gd name="T23" fmla="*/ 8 h 22"/>
                <a:gd name="T24" fmla="*/ 9 w 19"/>
                <a:gd name="T25" fmla="*/ 10 h 22"/>
                <a:gd name="T26" fmla="*/ 12 w 19"/>
                <a:gd name="T27" fmla="*/ 10 h 22"/>
                <a:gd name="T28" fmla="*/ 17 w 19"/>
                <a:gd name="T29" fmla="*/ 12 h 22"/>
                <a:gd name="T30" fmla="*/ 19 w 19"/>
                <a:gd name="T31" fmla="*/ 14 h 22"/>
                <a:gd name="T32" fmla="*/ 19 w 19"/>
                <a:gd name="T33" fmla="*/ 18 h 22"/>
                <a:gd name="T34" fmla="*/ 17 w 19"/>
                <a:gd name="T35" fmla="*/ 21 h 22"/>
                <a:gd name="T36" fmla="*/ 15 w 19"/>
                <a:gd name="T37" fmla="*/ 22 h 22"/>
                <a:gd name="T38" fmla="*/ 6 w 19"/>
                <a:gd name="T39" fmla="*/ 22 h 22"/>
                <a:gd name="T40" fmla="*/ 3 w 19"/>
                <a:gd name="T41" fmla="*/ 21 h 22"/>
                <a:gd name="T42" fmla="*/ 2 w 19"/>
                <a:gd name="T43" fmla="*/ 20 h 22"/>
                <a:gd name="T44" fmla="*/ 0 w 19"/>
                <a:gd name="T45" fmla="*/ 15 h 22"/>
                <a:gd name="T46" fmla="*/ 5 w 19"/>
                <a:gd name="T47" fmla="*/ 15 h 22"/>
                <a:gd name="T48" fmla="*/ 5 w 19"/>
                <a:gd name="T49" fmla="*/ 18 h 22"/>
                <a:gd name="T50" fmla="*/ 6 w 19"/>
                <a:gd name="T51" fmla="*/ 18 h 22"/>
                <a:gd name="T52" fmla="*/ 8 w 19"/>
                <a:gd name="T53" fmla="*/ 20 h 22"/>
                <a:gd name="T54" fmla="*/ 13 w 19"/>
                <a:gd name="T55" fmla="*/ 20 h 22"/>
                <a:gd name="T56" fmla="*/ 16 w 19"/>
                <a:gd name="T57" fmla="*/ 17 h 22"/>
                <a:gd name="T58" fmla="*/ 12 w 19"/>
                <a:gd name="T59" fmla="*/ 12 h 22"/>
                <a:gd name="T60" fmla="*/ 6 w 19"/>
                <a:gd name="T61" fmla="*/ 12 h 22"/>
                <a:gd name="T62" fmla="*/ 3 w 19"/>
                <a:gd name="T63" fmla="*/ 11 h 22"/>
                <a:gd name="T64" fmla="*/ 2 w 19"/>
                <a:gd name="T65" fmla="*/ 10 h 22"/>
                <a:gd name="T66" fmla="*/ 2 w 19"/>
                <a:gd name="T67" fmla="*/ 4 h 22"/>
                <a:gd name="T68" fmla="*/ 3 w 19"/>
                <a:gd name="T69" fmla="*/ 1 h 22"/>
                <a:gd name="T70" fmla="*/ 6 w 19"/>
                <a:gd name="T71" fmla="*/ 1 h 22"/>
                <a:gd name="T72" fmla="*/ 9 w 19"/>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 h="22">
                  <a:moveTo>
                    <a:pt x="9" y="0"/>
                  </a:moveTo>
                  <a:lnTo>
                    <a:pt x="12" y="1"/>
                  </a:lnTo>
                  <a:lnTo>
                    <a:pt x="15" y="1"/>
                  </a:lnTo>
                  <a:lnTo>
                    <a:pt x="17" y="4"/>
                  </a:lnTo>
                  <a:lnTo>
                    <a:pt x="17" y="7"/>
                  </a:lnTo>
                  <a:lnTo>
                    <a:pt x="15" y="7"/>
                  </a:lnTo>
                  <a:lnTo>
                    <a:pt x="12" y="4"/>
                  </a:lnTo>
                  <a:lnTo>
                    <a:pt x="6" y="4"/>
                  </a:lnTo>
                  <a:lnTo>
                    <a:pt x="5" y="5"/>
                  </a:lnTo>
                  <a:lnTo>
                    <a:pt x="5" y="7"/>
                  </a:lnTo>
                  <a:lnTo>
                    <a:pt x="6" y="8"/>
                  </a:lnTo>
                  <a:lnTo>
                    <a:pt x="8" y="8"/>
                  </a:lnTo>
                  <a:lnTo>
                    <a:pt x="9" y="10"/>
                  </a:lnTo>
                  <a:lnTo>
                    <a:pt x="12" y="10"/>
                  </a:lnTo>
                  <a:lnTo>
                    <a:pt x="17" y="12"/>
                  </a:lnTo>
                  <a:lnTo>
                    <a:pt x="19" y="14"/>
                  </a:lnTo>
                  <a:lnTo>
                    <a:pt x="19" y="18"/>
                  </a:lnTo>
                  <a:lnTo>
                    <a:pt x="17" y="21"/>
                  </a:lnTo>
                  <a:lnTo>
                    <a:pt x="15" y="22"/>
                  </a:lnTo>
                  <a:lnTo>
                    <a:pt x="6" y="22"/>
                  </a:lnTo>
                  <a:lnTo>
                    <a:pt x="3" y="21"/>
                  </a:lnTo>
                  <a:lnTo>
                    <a:pt x="2" y="20"/>
                  </a:lnTo>
                  <a:lnTo>
                    <a:pt x="0" y="15"/>
                  </a:lnTo>
                  <a:lnTo>
                    <a:pt x="5" y="15"/>
                  </a:lnTo>
                  <a:lnTo>
                    <a:pt x="5" y="18"/>
                  </a:lnTo>
                  <a:lnTo>
                    <a:pt x="6" y="18"/>
                  </a:lnTo>
                  <a:lnTo>
                    <a:pt x="8" y="20"/>
                  </a:lnTo>
                  <a:lnTo>
                    <a:pt x="13" y="20"/>
                  </a:lnTo>
                  <a:lnTo>
                    <a:pt x="16" y="17"/>
                  </a:lnTo>
                  <a:lnTo>
                    <a:pt x="12" y="12"/>
                  </a:lnTo>
                  <a:lnTo>
                    <a:pt x="6" y="12"/>
                  </a:lnTo>
                  <a:lnTo>
                    <a:pt x="3" y="11"/>
                  </a:lnTo>
                  <a:lnTo>
                    <a:pt x="2" y="10"/>
                  </a:lnTo>
                  <a:lnTo>
                    <a:pt x="2" y="4"/>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545" name="Freeform 159"/>
            <p:cNvSpPr>
              <a:spLocks noEditPoints="1"/>
            </p:cNvSpPr>
            <p:nvPr/>
          </p:nvSpPr>
          <p:spPr bwMode="auto">
            <a:xfrm>
              <a:off x="1861" y="3912"/>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46" name="Freeform 160"/>
            <p:cNvSpPr>
              <a:spLocks/>
            </p:cNvSpPr>
            <p:nvPr/>
          </p:nvSpPr>
          <p:spPr bwMode="auto">
            <a:xfrm>
              <a:off x="1870" y="3920"/>
              <a:ext cx="18" cy="22"/>
            </a:xfrm>
            <a:custGeom>
              <a:avLst/>
              <a:gdLst>
                <a:gd name="T0" fmla="*/ 10 w 18"/>
                <a:gd name="T1" fmla="*/ 0 h 22"/>
                <a:gd name="T2" fmla="*/ 15 w 18"/>
                <a:gd name="T3" fmla="*/ 2 h 22"/>
                <a:gd name="T4" fmla="*/ 17 w 18"/>
                <a:gd name="T5" fmla="*/ 4 h 22"/>
                <a:gd name="T6" fmla="*/ 18 w 18"/>
                <a:gd name="T7" fmla="*/ 8 h 22"/>
                <a:gd name="T8" fmla="*/ 15 w 18"/>
                <a:gd name="T9" fmla="*/ 8 h 22"/>
                <a:gd name="T10" fmla="*/ 14 w 18"/>
                <a:gd name="T11" fmla="*/ 5 h 22"/>
                <a:gd name="T12" fmla="*/ 13 w 18"/>
                <a:gd name="T13" fmla="*/ 4 h 22"/>
                <a:gd name="T14" fmla="*/ 7 w 18"/>
                <a:gd name="T15" fmla="*/ 4 h 22"/>
                <a:gd name="T16" fmla="*/ 4 w 18"/>
                <a:gd name="T17" fmla="*/ 7 h 22"/>
                <a:gd name="T18" fmla="*/ 3 w 18"/>
                <a:gd name="T19" fmla="*/ 10 h 22"/>
                <a:gd name="T20" fmla="*/ 3 w 18"/>
                <a:gd name="T21" fmla="*/ 15 h 22"/>
                <a:gd name="T22" fmla="*/ 7 w 18"/>
                <a:gd name="T23" fmla="*/ 20 h 22"/>
                <a:gd name="T24" fmla="*/ 13 w 18"/>
                <a:gd name="T25" fmla="*/ 20 h 22"/>
                <a:gd name="T26" fmla="*/ 15 w 18"/>
                <a:gd name="T27" fmla="*/ 14 h 22"/>
                <a:gd name="T28" fmla="*/ 18 w 18"/>
                <a:gd name="T29" fmla="*/ 14 h 22"/>
                <a:gd name="T30" fmla="*/ 18 w 18"/>
                <a:gd name="T31" fmla="*/ 18 h 22"/>
                <a:gd name="T32" fmla="*/ 15 w 18"/>
                <a:gd name="T33" fmla="*/ 21 h 22"/>
                <a:gd name="T34" fmla="*/ 13 w 18"/>
                <a:gd name="T35" fmla="*/ 22 h 22"/>
                <a:gd name="T36" fmla="*/ 5 w 18"/>
                <a:gd name="T37" fmla="*/ 22 h 22"/>
                <a:gd name="T38" fmla="*/ 3 w 18"/>
                <a:gd name="T39" fmla="*/ 21 h 22"/>
                <a:gd name="T40" fmla="*/ 0 w 18"/>
                <a:gd name="T41" fmla="*/ 15 h 22"/>
                <a:gd name="T42" fmla="*/ 0 w 18"/>
                <a:gd name="T43" fmla="*/ 8 h 22"/>
                <a:gd name="T44" fmla="*/ 3 w 18"/>
                <a:gd name="T45" fmla="*/ 2 h 22"/>
                <a:gd name="T46" fmla="*/ 5 w 18"/>
                <a:gd name="T47" fmla="*/ 1 h 22"/>
                <a:gd name="T48" fmla="*/ 10 w 18"/>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 h="22">
                  <a:moveTo>
                    <a:pt x="10" y="0"/>
                  </a:moveTo>
                  <a:lnTo>
                    <a:pt x="15" y="2"/>
                  </a:lnTo>
                  <a:lnTo>
                    <a:pt x="17" y="4"/>
                  </a:lnTo>
                  <a:lnTo>
                    <a:pt x="18" y="8"/>
                  </a:lnTo>
                  <a:lnTo>
                    <a:pt x="15" y="8"/>
                  </a:lnTo>
                  <a:lnTo>
                    <a:pt x="14" y="5"/>
                  </a:lnTo>
                  <a:lnTo>
                    <a:pt x="13" y="4"/>
                  </a:lnTo>
                  <a:lnTo>
                    <a:pt x="7" y="4"/>
                  </a:lnTo>
                  <a:lnTo>
                    <a:pt x="4" y="7"/>
                  </a:lnTo>
                  <a:lnTo>
                    <a:pt x="3" y="10"/>
                  </a:lnTo>
                  <a:lnTo>
                    <a:pt x="3" y="15"/>
                  </a:lnTo>
                  <a:lnTo>
                    <a:pt x="7" y="20"/>
                  </a:lnTo>
                  <a:lnTo>
                    <a:pt x="13" y="20"/>
                  </a:lnTo>
                  <a:lnTo>
                    <a:pt x="15" y="14"/>
                  </a:lnTo>
                  <a:lnTo>
                    <a:pt x="18" y="14"/>
                  </a:lnTo>
                  <a:lnTo>
                    <a:pt x="18" y="18"/>
                  </a:lnTo>
                  <a:lnTo>
                    <a:pt x="15" y="21"/>
                  </a:lnTo>
                  <a:lnTo>
                    <a:pt x="13" y="22"/>
                  </a:lnTo>
                  <a:lnTo>
                    <a:pt x="5" y="22"/>
                  </a:lnTo>
                  <a:lnTo>
                    <a:pt x="3" y="21"/>
                  </a:lnTo>
                  <a:lnTo>
                    <a:pt x="0" y="15"/>
                  </a:lnTo>
                  <a:lnTo>
                    <a:pt x="0" y="8"/>
                  </a:lnTo>
                  <a:lnTo>
                    <a:pt x="3" y="2"/>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47" name="Rectangle 161"/>
            <p:cNvSpPr>
              <a:spLocks noChangeArrowheads="1"/>
            </p:cNvSpPr>
            <p:nvPr/>
          </p:nvSpPr>
          <p:spPr bwMode="auto">
            <a:xfrm>
              <a:off x="1893" y="3912"/>
              <a:ext cx="4"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548" name="Freeform 162"/>
            <p:cNvSpPr>
              <a:spLocks noEditPoints="1"/>
            </p:cNvSpPr>
            <p:nvPr/>
          </p:nvSpPr>
          <p:spPr bwMode="auto">
            <a:xfrm>
              <a:off x="1901" y="3920"/>
              <a:ext cx="20" cy="22"/>
            </a:xfrm>
            <a:custGeom>
              <a:avLst/>
              <a:gdLst>
                <a:gd name="T0" fmla="*/ 7 w 20"/>
                <a:gd name="T1" fmla="*/ 4 h 22"/>
                <a:gd name="T2" fmla="*/ 4 w 20"/>
                <a:gd name="T3" fmla="*/ 7 h 22"/>
                <a:gd name="T4" fmla="*/ 3 w 20"/>
                <a:gd name="T5" fmla="*/ 10 h 22"/>
                <a:gd name="T6" fmla="*/ 16 w 20"/>
                <a:gd name="T7" fmla="*/ 10 h 22"/>
                <a:gd name="T8" fmla="*/ 16 w 20"/>
                <a:gd name="T9" fmla="*/ 7 h 22"/>
                <a:gd name="T10" fmla="*/ 13 w 20"/>
                <a:gd name="T11" fmla="*/ 4 h 22"/>
                <a:gd name="T12" fmla="*/ 7 w 20"/>
                <a:gd name="T13" fmla="*/ 4 h 22"/>
                <a:gd name="T14" fmla="*/ 10 w 20"/>
                <a:gd name="T15" fmla="*/ 0 h 22"/>
                <a:gd name="T16" fmla="*/ 16 w 20"/>
                <a:gd name="T17" fmla="*/ 2 h 22"/>
                <a:gd name="T18" fmla="*/ 17 w 20"/>
                <a:gd name="T19" fmla="*/ 4 h 22"/>
                <a:gd name="T20" fmla="*/ 20 w 20"/>
                <a:gd name="T21" fmla="*/ 10 h 22"/>
                <a:gd name="T22" fmla="*/ 20 w 20"/>
                <a:gd name="T23" fmla="*/ 12 h 22"/>
                <a:gd name="T24" fmla="*/ 3 w 20"/>
                <a:gd name="T25" fmla="*/ 12 h 22"/>
                <a:gd name="T26" fmla="*/ 6 w 20"/>
                <a:gd name="T27" fmla="*/ 18 h 22"/>
                <a:gd name="T28" fmla="*/ 7 w 20"/>
                <a:gd name="T29" fmla="*/ 20 h 22"/>
                <a:gd name="T30" fmla="*/ 13 w 20"/>
                <a:gd name="T31" fmla="*/ 20 h 22"/>
                <a:gd name="T32" fmla="*/ 14 w 20"/>
                <a:gd name="T33" fmla="*/ 18 h 22"/>
                <a:gd name="T34" fmla="*/ 16 w 20"/>
                <a:gd name="T35" fmla="*/ 15 h 22"/>
                <a:gd name="T36" fmla="*/ 20 w 20"/>
                <a:gd name="T37" fmla="*/ 15 h 22"/>
                <a:gd name="T38" fmla="*/ 19 w 20"/>
                <a:gd name="T39" fmla="*/ 18 h 22"/>
                <a:gd name="T40" fmla="*/ 16 w 20"/>
                <a:gd name="T41" fmla="*/ 21 h 22"/>
                <a:gd name="T42" fmla="*/ 13 w 20"/>
                <a:gd name="T43" fmla="*/ 22 h 22"/>
                <a:gd name="T44" fmla="*/ 7 w 20"/>
                <a:gd name="T45" fmla="*/ 22 h 22"/>
                <a:gd name="T46" fmla="*/ 3 w 20"/>
                <a:gd name="T47" fmla="*/ 21 h 22"/>
                <a:gd name="T48" fmla="*/ 0 w 20"/>
                <a:gd name="T49" fmla="*/ 15 h 22"/>
                <a:gd name="T50" fmla="*/ 0 w 20"/>
                <a:gd name="T51" fmla="*/ 7 h 22"/>
                <a:gd name="T52" fmla="*/ 6 w 20"/>
                <a:gd name="T53" fmla="*/ 1 h 22"/>
                <a:gd name="T54" fmla="*/ 10 w 2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2">
                  <a:moveTo>
                    <a:pt x="7" y="4"/>
                  </a:moveTo>
                  <a:lnTo>
                    <a:pt x="4" y="7"/>
                  </a:lnTo>
                  <a:lnTo>
                    <a:pt x="3" y="10"/>
                  </a:lnTo>
                  <a:lnTo>
                    <a:pt x="16" y="10"/>
                  </a:lnTo>
                  <a:lnTo>
                    <a:pt x="16" y="7"/>
                  </a:lnTo>
                  <a:lnTo>
                    <a:pt x="13" y="4"/>
                  </a:lnTo>
                  <a:lnTo>
                    <a:pt x="7" y="4"/>
                  </a:lnTo>
                  <a:close/>
                  <a:moveTo>
                    <a:pt x="10" y="0"/>
                  </a:moveTo>
                  <a:lnTo>
                    <a:pt x="16" y="2"/>
                  </a:lnTo>
                  <a:lnTo>
                    <a:pt x="17" y="4"/>
                  </a:lnTo>
                  <a:lnTo>
                    <a:pt x="20" y="10"/>
                  </a:lnTo>
                  <a:lnTo>
                    <a:pt x="20" y="12"/>
                  </a:lnTo>
                  <a:lnTo>
                    <a:pt x="3" y="12"/>
                  </a:lnTo>
                  <a:lnTo>
                    <a:pt x="6" y="18"/>
                  </a:lnTo>
                  <a:lnTo>
                    <a:pt x="7" y="20"/>
                  </a:lnTo>
                  <a:lnTo>
                    <a:pt x="13" y="20"/>
                  </a:lnTo>
                  <a:lnTo>
                    <a:pt x="14" y="18"/>
                  </a:lnTo>
                  <a:lnTo>
                    <a:pt x="16" y="15"/>
                  </a:lnTo>
                  <a:lnTo>
                    <a:pt x="20" y="15"/>
                  </a:lnTo>
                  <a:lnTo>
                    <a:pt x="19" y="18"/>
                  </a:lnTo>
                  <a:lnTo>
                    <a:pt x="16" y="21"/>
                  </a:lnTo>
                  <a:lnTo>
                    <a:pt x="13" y="22"/>
                  </a:lnTo>
                  <a:lnTo>
                    <a:pt x="7"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49" name="Freeform 163"/>
            <p:cNvSpPr>
              <a:spLocks/>
            </p:cNvSpPr>
            <p:nvPr/>
          </p:nvSpPr>
          <p:spPr bwMode="auto">
            <a:xfrm>
              <a:off x="1935" y="3920"/>
              <a:ext cx="19" cy="22"/>
            </a:xfrm>
            <a:custGeom>
              <a:avLst/>
              <a:gdLst>
                <a:gd name="T0" fmla="*/ 9 w 19"/>
                <a:gd name="T1" fmla="*/ 0 h 22"/>
                <a:gd name="T2" fmla="*/ 12 w 19"/>
                <a:gd name="T3" fmla="*/ 1 h 22"/>
                <a:gd name="T4" fmla="*/ 14 w 19"/>
                <a:gd name="T5" fmla="*/ 1 h 22"/>
                <a:gd name="T6" fmla="*/ 17 w 19"/>
                <a:gd name="T7" fmla="*/ 7 h 22"/>
                <a:gd name="T8" fmla="*/ 14 w 19"/>
                <a:gd name="T9" fmla="*/ 7 h 22"/>
                <a:gd name="T10" fmla="*/ 12 w 19"/>
                <a:gd name="T11" fmla="*/ 4 h 22"/>
                <a:gd name="T12" fmla="*/ 6 w 19"/>
                <a:gd name="T13" fmla="*/ 4 h 22"/>
                <a:gd name="T14" fmla="*/ 4 w 19"/>
                <a:gd name="T15" fmla="*/ 5 h 22"/>
                <a:gd name="T16" fmla="*/ 4 w 19"/>
                <a:gd name="T17" fmla="*/ 8 h 22"/>
                <a:gd name="T18" fmla="*/ 6 w 19"/>
                <a:gd name="T19" fmla="*/ 8 h 22"/>
                <a:gd name="T20" fmla="*/ 9 w 19"/>
                <a:gd name="T21" fmla="*/ 10 h 22"/>
                <a:gd name="T22" fmla="*/ 12 w 19"/>
                <a:gd name="T23" fmla="*/ 10 h 22"/>
                <a:gd name="T24" fmla="*/ 14 w 19"/>
                <a:gd name="T25" fmla="*/ 11 h 22"/>
                <a:gd name="T26" fmla="*/ 17 w 19"/>
                <a:gd name="T27" fmla="*/ 14 h 22"/>
                <a:gd name="T28" fmla="*/ 19 w 19"/>
                <a:gd name="T29" fmla="*/ 17 h 22"/>
                <a:gd name="T30" fmla="*/ 17 w 19"/>
                <a:gd name="T31" fmla="*/ 18 h 22"/>
                <a:gd name="T32" fmla="*/ 16 w 19"/>
                <a:gd name="T33" fmla="*/ 21 h 22"/>
                <a:gd name="T34" fmla="*/ 14 w 19"/>
                <a:gd name="T35" fmla="*/ 22 h 22"/>
                <a:gd name="T36" fmla="*/ 4 w 19"/>
                <a:gd name="T37" fmla="*/ 22 h 22"/>
                <a:gd name="T38" fmla="*/ 2 w 19"/>
                <a:gd name="T39" fmla="*/ 21 h 22"/>
                <a:gd name="T40" fmla="*/ 0 w 19"/>
                <a:gd name="T41" fmla="*/ 18 h 22"/>
                <a:gd name="T42" fmla="*/ 0 w 19"/>
                <a:gd name="T43" fmla="*/ 15 h 22"/>
                <a:gd name="T44" fmla="*/ 3 w 19"/>
                <a:gd name="T45" fmla="*/ 15 h 22"/>
                <a:gd name="T46" fmla="*/ 4 w 19"/>
                <a:gd name="T47" fmla="*/ 18 h 22"/>
                <a:gd name="T48" fmla="*/ 6 w 19"/>
                <a:gd name="T49" fmla="*/ 18 h 22"/>
                <a:gd name="T50" fmla="*/ 7 w 19"/>
                <a:gd name="T51" fmla="*/ 20 h 22"/>
                <a:gd name="T52" fmla="*/ 13 w 19"/>
                <a:gd name="T53" fmla="*/ 20 h 22"/>
                <a:gd name="T54" fmla="*/ 14 w 19"/>
                <a:gd name="T55" fmla="*/ 18 h 22"/>
                <a:gd name="T56" fmla="*/ 14 w 19"/>
                <a:gd name="T57" fmla="*/ 15 h 22"/>
                <a:gd name="T58" fmla="*/ 13 w 19"/>
                <a:gd name="T59" fmla="*/ 14 h 22"/>
                <a:gd name="T60" fmla="*/ 10 w 19"/>
                <a:gd name="T61" fmla="*/ 12 h 22"/>
                <a:gd name="T62" fmla="*/ 4 w 19"/>
                <a:gd name="T63" fmla="*/ 12 h 22"/>
                <a:gd name="T64" fmla="*/ 2 w 19"/>
                <a:gd name="T65" fmla="*/ 10 h 22"/>
                <a:gd name="T66" fmla="*/ 0 w 19"/>
                <a:gd name="T67" fmla="*/ 7 h 22"/>
                <a:gd name="T68" fmla="*/ 3 w 19"/>
                <a:gd name="T69" fmla="*/ 1 h 22"/>
                <a:gd name="T70" fmla="*/ 6 w 19"/>
                <a:gd name="T71" fmla="*/ 1 h 22"/>
                <a:gd name="T72" fmla="*/ 9 w 19"/>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 h="22">
                  <a:moveTo>
                    <a:pt x="9" y="0"/>
                  </a:moveTo>
                  <a:lnTo>
                    <a:pt x="12" y="1"/>
                  </a:lnTo>
                  <a:lnTo>
                    <a:pt x="14" y="1"/>
                  </a:lnTo>
                  <a:lnTo>
                    <a:pt x="17" y="7"/>
                  </a:lnTo>
                  <a:lnTo>
                    <a:pt x="14" y="7"/>
                  </a:lnTo>
                  <a:lnTo>
                    <a:pt x="12" y="4"/>
                  </a:lnTo>
                  <a:lnTo>
                    <a:pt x="6" y="4"/>
                  </a:lnTo>
                  <a:lnTo>
                    <a:pt x="4" y="5"/>
                  </a:lnTo>
                  <a:lnTo>
                    <a:pt x="4" y="8"/>
                  </a:lnTo>
                  <a:lnTo>
                    <a:pt x="6" y="8"/>
                  </a:lnTo>
                  <a:lnTo>
                    <a:pt x="9" y="10"/>
                  </a:lnTo>
                  <a:lnTo>
                    <a:pt x="12" y="10"/>
                  </a:lnTo>
                  <a:lnTo>
                    <a:pt x="14" y="11"/>
                  </a:lnTo>
                  <a:lnTo>
                    <a:pt x="17" y="14"/>
                  </a:lnTo>
                  <a:lnTo>
                    <a:pt x="19" y="17"/>
                  </a:lnTo>
                  <a:lnTo>
                    <a:pt x="17" y="18"/>
                  </a:lnTo>
                  <a:lnTo>
                    <a:pt x="16" y="21"/>
                  </a:lnTo>
                  <a:lnTo>
                    <a:pt x="14" y="22"/>
                  </a:lnTo>
                  <a:lnTo>
                    <a:pt x="4" y="22"/>
                  </a:lnTo>
                  <a:lnTo>
                    <a:pt x="2" y="21"/>
                  </a:lnTo>
                  <a:lnTo>
                    <a:pt x="0" y="18"/>
                  </a:lnTo>
                  <a:lnTo>
                    <a:pt x="0" y="15"/>
                  </a:lnTo>
                  <a:lnTo>
                    <a:pt x="3" y="15"/>
                  </a:lnTo>
                  <a:lnTo>
                    <a:pt x="4" y="18"/>
                  </a:lnTo>
                  <a:lnTo>
                    <a:pt x="6" y="18"/>
                  </a:lnTo>
                  <a:lnTo>
                    <a:pt x="7" y="20"/>
                  </a:lnTo>
                  <a:lnTo>
                    <a:pt x="13" y="20"/>
                  </a:lnTo>
                  <a:lnTo>
                    <a:pt x="14" y="18"/>
                  </a:lnTo>
                  <a:lnTo>
                    <a:pt x="14" y="15"/>
                  </a:lnTo>
                  <a:lnTo>
                    <a:pt x="13" y="14"/>
                  </a:lnTo>
                  <a:lnTo>
                    <a:pt x="10" y="12"/>
                  </a:lnTo>
                  <a:lnTo>
                    <a:pt x="4" y="12"/>
                  </a:lnTo>
                  <a:lnTo>
                    <a:pt x="2" y="10"/>
                  </a:lnTo>
                  <a:lnTo>
                    <a:pt x="0" y="7"/>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550" name="Freeform 164"/>
            <p:cNvSpPr>
              <a:spLocks noEditPoints="1"/>
            </p:cNvSpPr>
            <p:nvPr/>
          </p:nvSpPr>
          <p:spPr bwMode="auto">
            <a:xfrm>
              <a:off x="1957" y="3920"/>
              <a:ext cx="20" cy="22"/>
            </a:xfrm>
            <a:custGeom>
              <a:avLst/>
              <a:gdLst>
                <a:gd name="T0" fmla="*/ 7 w 20"/>
                <a:gd name="T1" fmla="*/ 4 h 22"/>
                <a:gd name="T2" fmla="*/ 4 w 20"/>
                <a:gd name="T3" fmla="*/ 7 h 22"/>
                <a:gd name="T4" fmla="*/ 2 w 20"/>
                <a:gd name="T5" fmla="*/ 10 h 22"/>
                <a:gd name="T6" fmla="*/ 15 w 20"/>
                <a:gd name="T7" fmla="*/ 10 h 22"/>
                <a:gd name="T8" fmla="*/ 12 w 20"/>
                <a:gd name="T9" fmla="*/ 4 h 22"/>
                <a:gd name="T10" fmla="*/ 7 w 20"/>
                <a:gd name="T11" fmla="*/ 4 h 22"/>
                <a:gd name="T12" fmla="*/ 10 w 20"/>
                <a:gd name="T13" fmla="*/ 0 h 22"/>
                <a:gd name="T14" fmla="*/ 15 w 20"/>
                <a:gd name="T15" fmla="*/ 2 h 22"/>
                <a:gd name="T16" fmla="*/ 17 w 20"/>
                <a:gd name="T17" fmla="*/ 4 h 22"/>
                <a:gd name="T18" fmla="*/ 20 w 20"/>
                <a:gd name="T19" fmla="*/ 10 h 22"/>
                <a:gd name="T20" fmla="*/ 20 w 20"/>
                <a:gd name="T21" fmla="*/ 12 h 22"/>
                <a:gd name="T22" fmla="*/ 2 w 20"/>
                <a:gd name="T23" fmla="*/ 12 h 22"/>
                <a:gd name="T24" fmla="*/ 4 w 20"/>
                <a:gd name="T25" fmla="*/ 15 h 22"/>
                <a:gd name="T26" fmla="*/ 4 w 20"/>
                <a:gd name="T27" fmla="*/ 18 h 22"/>
                <a:gd name="T28" fmla="*/ 7 w 20"/>
                <a:gd name="T29" fmla="*/ 20 h 22"/>
                <a:gd name="T30" fmla="*/ 12 w 20"/>
                <a:gd name="T31" fmla="*/ 20 h 22"/>
                <a:gd name="T32" fmla="*/ 14 w 20"/>
                <a:gd name="T33" fmla="*/ 18 h 22"/>
                <a:gd name="T34" fmla="*/ 15 w 20"/>
                <a:gd name="T35" fmla="*/ 15 h 22"/>
                <a:gd name="T36" fmla="*/ 18 w 20"/>
                <a:gd name="T37" fmla="*/ 15 h 22"/>
                <a:gd name="T38" fmla="*/ 18 w 20"/>
                <a:gd name="T39" fmla="*/ 18 h 22"/>
                <a:gd name="T40" fmla="*/ 15 w 20"/>
                <a:gd name="T41" fmla="*/ 21 h 22"/>
                <a:gd name="T42" fmla="*/ 12 w 20"/>
                <a:gd name="T43" fmla="*/ 22 h 22"/>
                <a:gd name="T44" fmla="*/ 5 w 20"/>
                <a:gd name="T45" fmla="*/ 22 h 22"/>
                <a:gd name="T46" fmla="*/ 2 w 20"/>
                <a:gd name="T47" fmla="*/ 21 h 22"/>
                <a:gd name="T48" fmla="*/ 0 w 20"/>
                <a:gd name="T49" fmla="*/ 15 h 22"/>
                <a:gd name="T50" fmla="*/ 0 w 20"/>
                <a:gd name="T51" fmla="*/ 7 h 22"/>
                <a:gd name="T52" fmla="*/ 5 w 20"/>
                <a:gd name="T53" fmla="*/ 1 h 22"/>
                <a:gd name="T54" fmla="*/ 10 w 2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2">
                  <a:moveTo>
                    <a:pt x="7" y="4"/>
                  </a:moveTo>
                  <a:lnTo>
                    <a:pt x="4" y="7"/>
                  </a:lnTo>
                  <a:lnTo>
                    <a:pt x="2" y="10"/>
                  </a:lnTo>
                  <a:lnTo>
                    <a:pt x="15" y="10"/>
                  </a:lnTo>
                  <a:lnTo>
                    <a:pt x="12" y="4"/>
                  </a:lnTo>
                  <a:lnTo>
                    <a:pt x="7" y="4"/>
                  </a:lnTo>
                  <a:close/>
                  <a:moveTo>
                    <a:pt x="10" y="0"/>
                  </a:moveTo>
                  <a:lnTo>
                    <a:pt x="15" y="2"/>
                  </a:lnTo>
                  <a:lnTo>
                    <a:pt x="17" y="4"/>
                  </a:lnTo>
                  <a:lnTo>
                    <a:pt x="20" y="10"/>
                  </a:lnTo>
                  <a:lnTo>
                    <a:pt x="20" y="12"/>
                  </a:lnTo>
                  <a:lnTo>
                    <a:pt x="2" y="12"/>
                  </a:lnTo>
                  <a:lnTo>
                    <a:pt x="4" y="15"/>
                  </a:lnTo>
                  <a:lnTo>
                    <a:pt x="4" y="18"/>
                  </a:lnTo>
                  <a:lnTo>
                    <a:pt x="7" y="20"/>
                  </a:lnTo>
                  <a:lnTo>
                    <a:pt x="12" y="20"/>
                  </a:lnTo>
                  <a:lnTo>
                    <a:pt x="14" y="18"/>
                  </a:lnTo>
                  <a:lnTo>
                    <a:pt x="15" y="15"/>
                  </a:lnTo>
                  <a:lnTo>
                    <a:pt x="18" y="15"/>
                  </a:lnTo>
                  <a:lnTo>
                    <a:pt x="18" y="18"/>
                  </a:lnTo>
                  <a:lnTo>
                    <a:pt x="15" y="21"/>
                  </a:lnTo>
                  <a:lnTo>
                    <a:pt x="12" y="22"/>
                  </a:lnTo>
                  <a:lnTo>
                    <a:pt x="5" y="22"/>
                  </a:lnTo>
                  <a:lnTo>
                    <a:pt x="2" y="21"/>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51" name="Freeform 165"/>
            <p:cNvSpPr>
              <a:spLocks/>
            </p:cNvSpPr>
            <p:nvPr/>
          </p:nvSpPr>
          <p:spPr bwMode="auto">
            <a:xfrm>
              <a:off x="1979" y="3920"/>
              <a:ext cx="19" cy="22"/>
            </a:xfrm>
            <a:custGeom>
              <a:avLst/>
              <a:gdLst>
                <a:gd name="T0" fmla="*/ 10 w 19"/>
                <a:gd name="T1" fmla="*/ 0 h 22"/>
                <a:gd name="T2" fmla="*/ 19 w 19"/>
                <a:gd name="T3" fmla="*/ 4 h 22"/>
                <a:gd name="T4" fmla="*/ 19 w 19"/>
                <a:gd name="T5" fmla="*/ 8 h 22"/>
                <a:gd name="T6" fmla="*/ 16 w 19"/>
                <a:gd name="T7" fmla="*/ 8 h 22"/>
                <a:gd name="T8" fmla="*/ 15 w 19"/>
                <a:gd name="T9" fmla="*/ 5 h 22"/>
                <a:gd name="T10" fmla="*/ 13 w 19"/>
                <a:gd name="T11" fmla="*/ 4 h 22"/>
                <a:gd name="T12" fmla="*/ 7 w 19"/>
                <a:gd name="T13" fmla="*/ 4 h 22"/>
                <a:gd name="T14" fmla="*/ 5 w 19"/>
                <a:gd name="T15" fmla="*/ 7 h 22"/>
                <a:gd name="T16" fmla="*/ 3 w 19"/>
                <a:gd name="T17" fmla="*/ 10 h 22"/>
                <a:gd name="T18" fmla="*/ 3 w 19"/>
                <a:gd name="T19" fmla="*/ 12 h 22"/>
                <a:gd name="T20" fmla="*/ 5 w 19"/>
                <a:gd name="T21" fmla="*/ 15 h 22"/>
                <a:gd name="T22" fmla="*/ 5 w 19"/>
                <a:gd name="T23" fmla="*/ 17 h 22"/>
                <a:gd name="T24" fmla="*/ 7 w 19"/>
                <a:gd name="T25" fmla="*/ 20 h 22"/>
                <a:gd name="T26" fmla="*/ 13 w 19"/>
                <a:gd name="T27" fmla="*/ 20 h 22"/>
                <a:gd name="T28" fmla="*/ 16 w 19"/>
                <a:gd name="T29" fmla="*/ 14 h 22"/>
                <a:gd name="T30" fmla="*/ 19 w 19"/>
                <a:gd name="T31" fmla="*/ 14 h 22"/>
                <a:gd name="T32" fmla="*/ 19 w 19"/>
                <a:gd name="T33" fmla="*/ 18 h 22"/>
                <a:gd name="T34" fmla="*/ 16 w 19"/>
                <a:gd name="T35" fmla="*/ 21 h 22"/>
                <a:gd name="T36" fmla="*/ 13 w 19"/>
                <a:gd name="T37" fmla="*/ 22 h 22"/>
                <a:gd name="T38" fmla="*/ 6 w 19"/>
                <a:gd name="T39" fmla="*/ 22 h 22"/>
                <a:gd name="T40" fmla="*/ 3 w 19"/>
                <a:gd name="T41" fmla="*/ 21 h 22"/>
                <a:gd name="T42" fmla="*/ 0 w 19"/>
                <a:gd name="T43" fmla="*/ 15 h 22"/>
                <a:gd name="T44" fmla="*/ 0 w 19"/>
                <a:gd name="T45" fmla="*/ 8 h 22"/>
                <a:gd name="T46" fmla="*/ 3 w 19"/>
                <a:gd name="T47" fmla="*/ 2 h 22"/>
                <a:gd name="T48" fmla="*/ 6 w 19"/>
                <a:gd name="T49" fmla="*/ 1 h 22"/>
                <a:gd name="T50" fmla="*/ 10 w 19"/>
                <a:gd name="T51" fmla="*/ 0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22">
                  <a:moveTo>
                    <a:pt x="10" y="0"/>
                  </a:moveTo>
                  <a:lnTo>
                    <a:pt x="19" y="4"/>
                  </a:lnTo>
                  <a:lnTo>
                    <a:pt x="19" y="8"/>
                  </a:lnTo>
                  <a:lnTo>
                    <a:pt x="16" y="8"/>
                  </a:lnTo>
                  <a:lnTo>
                    <a:pt x="15" y="5"/>
                  </a:lnTo>
                  <a:lnTo>
                    <a:pt x="13" y="4"/>
                  </a:lnTo>
                  <a:lnTo>
                    <a:pt x="7" y="4"/>
                  </a:lnTo>
                  <a:lnTo>
                    <a:pt x="5" y="7"/>
                  </a:lnTo>
                  <a:lnTo>
                    <a:pt x="3" y="10"/>
                  </a:lnTo>
                  <a:lnTo>
                    <a:pt x="3" y="12"/>
                  </a:lnTo>
                  <a:lnTo>
                    <a:pt x="5" y="15"/>
                  </a:lnTo>
                  <a:lnTo>
                    <a:pt x="5" y="17"/>
                  </a:lnTo>
                  <a:lnTo>
                    <a:pt x="7" y="20"/>
                  </a:lnTo>
                  <a:lnTo>
                    <a:pt x="13" y="20"/>
                  </a:lnTo>
                  <a:lnTo>
                    <a:pt x="16" y="14"/>
                  </a:lnTo>
                  <a:lnTo>
                    <a:pt x="19" y="14"/>
                  </a:lnTo>
                  <a:lnTo>
                    <a:pt x="19" y="18"/>
                  </a:lnTo>
                  <a:lnTo>
                    <a:pt x="16" y="21"/>
                  </a:lnTo>
                  <a:lnTo>
                    <a:pt x="13" y="22"/>
                  </a:lnTo>
                  <a:lnTo>
                    <a:pt x="6" y="22"/>
                  </a:lnTo>
                  <a:lnTo>
                    <a:pt x="3" y="21"/>
                  </a:lnTo>
                  <a:lnTo>
                    <a:pt x="0" y="15"/>
                  </a:lnTo>
                  <a:lnTo>
                    <a:pt x="0" y="8"/>
                  </a:lnTo>
                  <a:lnTo>
                    <a:pt x="3" y="2"/>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52" name="Freeform 166"/>
            <p:cNvSpPr>
              <a:spLocks/>
            </p:cNvSpPr>
            <p:nvPr/>
          </p:nvSpPr>
          <p:spPr bwMode="auto">
            <a:xfrm>
              <a:off x="2001" y="3914"/>
              <a:ext cx="11" cy="28"/>
            </a:xfrm>
            <a:custGeom>
              <a:avLst/>
              <a:gdLst>
                <a:gd name="T0" fmla="*/ 3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8 w 11"/>
                <a:gd name="T15" fmla="*/ 26 h 28"/>
                <a:gd name="T16" fmla="*/ 11 w 11"/>
                <a:gd name="T17" fmla="*/ 26 h 28"/>
                <a:gd name="T18" fmla="*/ 11 w 11"/>
                <a:gd name="T19" fmla="*/ 28 h 28"/>
                <a:gd name="T20" fmla="*/ 5 w 11"/>
                <a:gd name="T21" fmla="*/ 28 h 28"/>
                <a:gd name="T22" fmla="*/ 4 w 11"/>
                <a:gd name="T23" fmla="*/ 27 h 28"/>
                <a:gd name="T24" fmla="*/ 3 w 11"/>
                <a:gd name="T25" fmla="*/ 24 h 28"/>
                <a:gd name="T26" fmla="*/ 3 w 11"/>
                <a:gd name="T27" fmla="*/ 10 h 28"/>
                <a:gd name="T28" fmla="*/ 0 w 11"/>
                <a:gd name="T29" fmla="*/ 10 h 28"/>
                <a:gd name="T30" fmla="*/ 0 w 11"/>
                <a:gd name="T31" fmla="*/ 7 h 28"/>
                <a:gd name="T32" fmla="*/ 3 w 11"/>
                <a:gd name="T33" fmla="*/ 7 h 28"/>
                <a:gd name="T34" fmla="*/ 3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3" y="0"/>
                  </a:moveTo>
                  <a:lnTo>
                    <a:pt x="7" y="0"/>
                  </a:lnTo>
                  <a:lnTo>
                    <a:pt x="7" y="7"/>
                  </a:lnTo>
                  <a:lnTo>
                    <a:pt x="11" y="7"/>
                  </a:lnTo>
                  <a:lnTo>
                    <a:pt x="11" y="10"/>
                  </a:lnTo>
                  <a:lnTo>
                    <a:pt x="7" y="10"/>
                  </a:lnTo>
                  <a:lnTo>
                    <a:pt x="7" y="24"/>
                  </a:lnTo>
                  <a:lnTo>
                    <a:pt x="8" y="26"/>
                  </a:lnTo>
                  <a:lnTo>
                    <a:pt x="11" y="26"/>
                  </a:lnTo>
                  <a:lnTo>
                    <a:pt x="11" y="28"/>
                  </a:lnTo>
                  <a:lnTo>
                    <a:pt x="5"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553" name="Freeform 167"/>
            <p:cNvSpPr>
              <a:spLocks noEditPoints="1"/>
            </p:cNvSpPr>
            <p:nvPr/>
          </p:nvSpPr>
          <p:spPr bwMode="auto">
            <a:xfrm>
              <a:off x="2016" y="3912"/>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54" name="Freeform 168"/>
            <p:cNvSpPr>
              <a:spLocks noEditPoints="1"/>
            </p:cNvSpPr>
            <p:nvPr/>
          </p:nvSpPr>
          <p:spPr bwMode="auto">
            <a:xfrm>
              <a:off x="2024" y="3920"/>
              <a:ext cx="21" cy="22"/>
            </a:xfrm>
            <a:custGeom>
              <a:avLst/>
              <a:gdLst>
                <a:gd name="T0" fmla="*/ 8 w 21"/>
                <a:gd name="T1" fmla="*/ 4 h 22"/>
                <a:gd name="T2" fmla="*/ 5 w 21"/>
                <a:gd name="T3" fmla="*/ 5 h 22"/>
                <a:gd name="T4" fmla="*/ 4 w 21"/>
                <a:gd name="T5" fmla="*/ 8 h 22"/>
                <a:gd name="T6" fmla="*/ 4 w 21"/>
                <a:gd name="T7" fmla="*/ 15 h 22"/>
                <a:gd name="T8" fmla="*/ 5 w 21"/>
                <a:gd name="T9" fmla="*/ 18 h 22"/>
                <a:gd name="T10" fmla="*/ 7 w 21"/>
                <a:gd name="T11" fmla="*/ 20 h 22"/>
                <a:gd name="T12" fmla="*/ 12 w 21"/>
                <a:gd name="T13" fmla="*/ 20 h 22"/>
                <a:gd name="T14" fmla="*/ 15 w 21"/>
                <a:gd name="T15" fmla="*/ 18 h 22"/>
                <a:gd name="T16" fmla="*/ 17 w 21"/>
                <a:gd name="T17" fmla="*/ 15 h 22"/>
                <a:gd name="T18" fmla="*/ 17 w 21"/>
                <a:gd name="T19" fmla="*/ 8 h 22"/>
                <a:gd name="T20" fmla="*/ 15 w 21"/>
                <a:gd name="T21" fmla="*/ 5 h 22"/>
                <a:gd name="T22" fmla="*/ 12 w 21"/>
                <a:gd name="T23" fmla="*/ 4 h 22"/>
                <a:gd name="T24" fmla="*/ 8 w 21"/>
                <a:gd name="T25" fmla="*/ 4 h 22"/>
                <a:gd name="T26" fmla="*/ 9 w 21"/>
                <a:gd name="T27" fmla="*/ 0 h 22"/>
                <a:gd name="T28" fmla="*/ 14 w 21"/>
                <a:gd name="T29" fmla="*/ 1 h 22"/>
                <a:gd name="T30" fmla="*/ 17 w 21"/>
                <a:gd name="T31" fmla="*/ 2 h 22"/>
                <a:gd name="T32" fmla="*/ 19 w 21"/>
                <a:gd name="T33" fmla="*/ 5 h 22"/>
                <a:gd name="T34" fmla="*/ 21 w 21"/>
                <a:gd name="T35" fmla="*/ 8 h 22"/>
                <a:gd name="T36" fmla="*/ 21 w 21"/>
                <a:gd name="T37" fmla="*/ 15 h 22"/>
                <a:gd name="T38" fmla="*/ 19 w 21"/>
                <a:gd name="T39" fmla="*/ 18 h 22"/>
                <a:gd name="T40" fmla="*/ 17 w 21"/>
                <a:gd name="T41" fmla="*/ 21 h 22"/>
                <a:gd name="T42" fmla="*/ 14 w 21"/>
                <a:gd name="T43" fmla="*/ 22 h 22"/>
                <a:gd name="T44" fmla="*/ 7 w 21"/>
                <a:gd name="T45" fmla="*/ 22 h 22"/>
                <a:gd name="T46" fmla="*/ 4 w 21"/>
                <a:gd name="T47" fmla="*/ 21 h 22"/>
                <a:gd name="T48" fmla="*/ 1 w 21"/>
                <a:gd name="T49" fmla="*/ 18 h 22"/>
                <a:gd name="T50" fmla="*/ 0 w 21"/>
                <a:gd name="T51" fmla="*/ 15 h 22"/>
                <a:gd name="T52" fmla="*/ 0 w 21"/>
                <a:gd name="T53" fmla="*/ 11 h 22"/>
                <a:gd name="T54" fmla="*/ 1 w 21"/>
                <a:gd name="T55" fmla="*/ 7 h 22"/>
                <a:gd name="T56" fmla="*/ 2 w 21"/>
                <a:gd name="T57" fmla="*/ 4 h 22"/>
                <a:gd name="T58" fmla="*/ 5 w 21"/>
                <a:gd name="T59" fmla="*/ 1 h 22"/>
                <a:gd name="T60" fmla="*/ 9 w 21"/>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22">
                  <a:moveTo>
                    <a:pt x="8" y="4"/>
                  </a:moveTo>
                  <a:lnTo>
                    <a:pt x="5" y="5"/>
                  </a:lnTo>
                  <a:lnTo>
                    <a:pt x="4" y="8"/>
                  </a:lnTo>
                  <a:lnTo>
                    <a:pt x="4" y="15"/>
                  </a:lnTo>
                  <a:lnTo>
                    <a:pt x="5" y="18"/>
                  </a:lnTo>
                  <a:lnTo>
                    <a:pt x="7" y="20"/>
                  </a:lnTo>
                  <a:lnTo>
                    <a:pt x="12" y="20"/>
                  </a:lnTo>
                  <a:lnTo>
                    <a:pt x="15" y="18"/>
                  </a:lnTo>
                  <a:lnTo>
                    <a:pt x="17" y="15"/>
                  </a:lnTo>
                  <a:lnTo>
                    <a:pt x="17" y="8"/>
                  </a:lnTo>
                  <a:lnTo>
                    <a:pt x="15" y="5"/>
                  </a:lnTo>
                  <a:lnTo>
                    <a:pt x="12" y="4"/>
                  </a:lnTo>
                  <a:lnTo>
                    <a:pt x="8" y="4"/>
                  </a:lnTo>
                  <a:close/>
                  <a:moveTo>
                    <a:pt x="9" y="0"/>
                  </a:moveTo>
                  <a:lnTo>
                    <a:pt x="14" y="1"/>
                  </a:lnTo>
                  <a:lnTo>
                    <a:pt x="17" y="2"/>
                  </a:lnTo>
                  <a:lnTo>
                    <a:pt x="19" y="5"/>
                  </a:lnTo>
                  <a:lnTo>
                    <a:pt x="21" y="8"/>
                  </a:lnTo>
                  <a:lnTo>
                    <a:pt x="21" y="15"/>
                  </a:lnTo>
                  <a:lnTo>
                    <a:pt x="19" y="18"/>
                  </a:lnTo>
                  <a:lnTo>
                    <a:pt x="17" y="21"/>
                  </a:lnTo>
                  <a:lnTo>
                    <a:pt x="14" y="22"/>
                  </a:lnTo>
                  <a:lnTo>
                    <a:pt x="7" y="22"/>
                  </a:lnTo>
                  <a:lnTo>
                    <a:pt x="4" y="21"/>
                  </a:lnTo>
                  <a:lnTo>
                    <a:pt x="1" y="18"/>
                  </a:lnTo>
                  <a:lnTo>
                    <a:pt x="0" y="15"/>
                  </a:lnTo>
                  <a:lnTo>
                    <a:pt x="0" y="11"/>
                  </a:lnTo>
                  <a:lnTo>
                    <a:pt x="1" y="7"/>
                  </a:lnTo>
                  <a:lnTo>
                    <a:pt x="2" y="4"/>
                  </a:lnTo>
                  <a:lnTo>
                    <a:pt x="5"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555" name="Freeform 169"/>
            <p:cNvSpPr>
              <a:spLocks/>
            </p:cNvSpPr>
            <p:nvPr/>
          </p:nvSpPr>
          <p:spPr bwMode="auto">
            <a:xfrm>
              <a:off x="2049" y="3920"/>
              <a:ext cx="19" cy="22"/>
            </a:xfrm>
            <a:custGeom>
              <a:avLst/>
              <a:gdLst>
                <a:gd name="T0" fmla="*/ 12 w 19"/>
                <a:gd name="T1" fmla="*/ 0 h 22"/>
                <a:gd name="T2" fmla="*/ 17 w 19"/>
                <a:gd name="T3" fmla="*/ 2 h 22"/>
                <a:gd name="T4" fmla="*/ 19 w 19"/>
                <a:gd name="T5" fmla="*/ 5 h 22"/>
                <a:gd name="T6" fmla="*/ 19 w 19"/>
                <a:gd name="T7" fmla="*/ 22 h 22"/>
                <a:gd name="T8" fmla="*/ 14 w 19"/>
                <a:gd name="T9" fmla="*/ 22 h 22"/>
                <a:gd name="T10" fmla="*/ 14 w 19"/>
                <a:gd name="T11" fmla="*/ 5 h 22"/>
                <a:gd name="T12" fmla="*/ 13 w 19"/>
                <a:gd name="T13" fmla="*/ 4 h 22"/>
                <a:gd name="T14" fmla="*/ 7 w 19"/>
                <a:gd name="T15" fmla="*/ 4 h 22"/>
                <a:gd name="T16" fmla="*/ 4 w 19"/>
                <a:gd name="T17" fmla="*/ 7 h 22"/>
                <a:gd name="T18" fmla="*/ 4 w 19"/>
                <a:gd name="T19" fmla="*/ 22 h 22"/>
                <a:gd name="T20" fmla="*/ 0 w 19"/>
                <a:gd name="T21" fmla="*/ 22 h 22"/>
                <a:gd name="T22" fmla="*/ 0 w 19"/>
                <a:gd name="T23" fmla="*/ 1 h 22"/>
                <a:gd name="T24" fmla="*/ 4 w 19"/>
                <a:gd name="T25" fmla="*/ 1 h 22"/>
                <a:gd name="T26" fmla="*/ 4 w 19"/>
                <a:gd name="T27" fmla="*/ 4 h 22"/>
                <a:gd name="T28" fmla="*/ 6 w 19"/>
                <a:gd name="T29" fmla="*/ 2 h 22"/>
                <a:gd name="T30" fmla="*/ 12 w 19"/>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2">
                  <a:moveTo>
                    <a:pt x="12" y="0"/>
                  </a:moveTo>
                  <a:lnTo>
                    <a:pt x="17" y="2"/>
                  </a:lnTo>
                  <a:lnTo>
                    <a:pt x="19" y="5"/>
                  </a:lnTo>
                  <a:lnTo>
                    <a:pt x="19" y="22"/>
                  </a:lnTo>
                  <a:lnTo>
                    <a:pt x="14" y="22"/>
                  </a:lnTo>
                  <a:lnTo>
                    <a:pt x="14" y="5"/>
                  </a:lnTo>
                  <a:lnTo>
                    <a:pt x="13" y="4"/>
                  </a:lnTo>
                  <a:lnTo>
                    <a:pt x="7" y="4"/>
                  </a:lnTo>
                  <a:lnTo>
                    <a:pt x="4" y="7"/>
                  </a:lnTo>
                  <a:lnTo>
                    <a:pt x="4" y="22"/>
                  </a:lnTo>
                  <a:lnTo>
                    <a:pt x="0" y="22"/>
                  </a:lnTo>
                  <a:lnTo>
                    <a:pt x="0" y="1"/>
                  </a:lnTo>
                  <a:lnTo>
                    <a:pt x="4" y="1"/>
                  </a:lnTo>
                  <a:lnTo>
                    <a:pt x="4" y="4"/>
                  </a:lnTo>
                  <a:lnTo>
                    <a:pt x="6"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556" name="Freeform 170"/>
            <p:cNvSpPr>
              <a:spLocks noEditPoints="1"/>
            </p:cNvSpPr>
            <p:nvPr/>
          </p:nvSpPr>
          <p:spPr bwMode="auto">
            <a:xfrm>
              <a:off x="2072" y="3920"/>
              <a:ext cx="20" cy="22"/>
            </a:xfrm>
            <a:custGeom>
              <a:avLst/>
              <a:gdLst>
                <a:gd name="T0" fmla="*/ 7 w 20"/>
                <a:gd name="T1" fmla="*/ 4 h 22"/>
                <a:gd name="T2" fmla="*/ 4 w 20"/>
                <a:gd name="T3" fmla="*/ 5 h 22"/>
                <a:gd name="T4" fmla="*/ 4 w 20"/>
                <a:gd name="T5" fmla="*/ 7 h 22"/>
                <a:gd name="T6" fmla="*/ 3 w 20"/>
                <a:gd name="T7" fmla="*/ 10 h 22"/>
                <a:gd name="T8" fmla="*/ 16 w 20"/>
                <a:gd name="T9" fmla="*/ 10 h 22"/>
                <a:gd name="T10" fmla="*/ 13 w 20"/>
                <a:gd name="T11" fmla="*/ 4 h 22"/>
                <a:gd name="T12" fmla="*/ 7 w 20"/>
                <a:gd name="T13" fmla="*/ 4 h 22"/>
                <a:gd name="T14" fmla="*/ 10 w 20"/>
                <a:gd name="T15" fmla="*/ 0 h 22"/>
                <a:gd name="T16" fmla="*/ 16 w 20"/>
                <a:gd name="T17" fmla="*/ 2 h 22"/>
                <a:gd name="T18" fmla="*/ 17 w 20"/>
                <a:gd name="T19" fmla="*/ 4 h 22"/>
                <a:gd name="T20" fmla="*/ 20 w 20"/>
                <a:gd name="T21" fmla="*/ 10 h 22"/>
                <a:gd name="T22" fmla="*/ 20 w 20"/>
                <a:gd name="T23" fmla="*/ 12 h 22"/>
                <a:gd name="T24" fmla="*/ 3 w 20"/>
                <a:gd name="T25" fmla="*/ 12 h 22"/>
                <a:gd name="T26" fmla="*/ 3 w 20"/>
                <a:gd name="T27" fmla="*/ 15 h 22"/>
                <a:gd name="T28" fmla="*/ 4 w 20"/>
                <a:gd name="T29" fmla="*/ 18 h 22"/>
                <a:gd name="T30" fmla="*/ 7 w 20"/>
                <a:gd name="T31" fmla="*/ 20 h 22"/>
                <a:gd name="T32" fmla="*/ 13 w 20"/>
                <a:gd name="T33" fmla="*/ 20 h 22"/>
                <a:gd name="T34" fmla="*/ 14 w 20"/>
                <a:gd name="T35" fmla="*/ 18 h 22"/>
                <a:gd name="T36" fmla="*/ 16 w 20"/>
                <a:gd name="T37" fmla="*/ 15 h 22"/>
                <a:gd name="T38" fmla="*/ 18 w 20"/>
                <a:gd name="T39" fmla="*/ 15 h 22"/>
                <a:gd name="T40" fmla="*/ 18 w 20"/>
                <a:gd name="T41" fmla="*/ 18 h 22"/>
                <a:gd name="T42" fmla="*/ 16 w 20"/>
                <a:gd name="T43" fmla="*/ 21 h 22"/>
                <a:gd name="T44" fmla="*/ 13 w 20"/>
                <a:gd name="T45" fmla="*/ 22 h 22"/>
                <a:gd name="T46" fmla="*/ 6 w 20"/>
                <a:gd name="T47" fmla="*/ 22 h 22"/>
                <a:gd name="T48" fmla="*/ 3 w 20"/>
                <a:gd name="T49" fmla="*/ 21 h 22"/>
                <a:gd name="T50" fmla="*/ 0 w 20"/>
                <a:gd name="T51" fmla="*/ 15 h 22"/>
                <a:gd name="T52" fmla="*/ 0 w 20"/>
                <a:gd name="T53" fmla="*/ 7 h 22"/>
                <a:gd name="T54" fmla="*/ 6 w 20"/>
                <a:gd name="T55" fmla="*/ 1 h 22"/>
                <a:gd name="T56" fmla="*/ 10 w 20"/>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2">
                  <a:moveTo>
                    <a:pt x="7" y="4"/>
                  </a:moveTo>
                  <a:lnTo>
                    <a:pt x="4" y="5"/>
                  </a:lnTo>
                  <a:lnTo>
                    <a:pt x="4" y="7"/>
                  </a:lnTo>
                  <a:lnTo>
                    <a:pt x="3" y="10"/>
                  </a:lnTo>
                  <a:lnTo>
                    <a:pt x="16" y="10"/>
                  </a:lnTo>
                  <a:lnTo>
                    <a:pt x="13" y="4"/>
                  </a:lnTo>
                  <a:lnTo>
                    <a:pt x="7" y="4"/>
                  </a:lnTo>
                  <a:close/>
                  <a:moveTo>
                    <a:pt x="10" y="0"/>
                  </a:moveTo>
                  <a:lnTo>
                    <a:pt x="16" y="2"/>
                  </a:lnTo>
                  <a:lnTo>
                    <a:pt x="17" y="4"/>
                  </a:lnTo>
                  <a:lnTo>
                    <a:pt x="20" y="10"/>
                  </a:lnTo>
                  <a:lnTo>
                    <a:pt x="20" y="12"/>
                  </a:lnTo>
                  <a:lnTo>
                    <a:pt x="3" y="12"/>
                  </a:lnTo>
                  <a:lnTo>
                    <a:pt x="3" y="15"/>
                  </a:lnTo>
                  <a:lnTo>
                    <a:pt x="4" y="18"/>
                  </a:lnTo>
                  <a:lnTo>
                    <a:pt x="7" y="20"/>
                  </a:lnTo>
                  <a:lnTo>
                    <a:pt x="13" y="20"/>
                  </a:lnTo>
                  <a:lnTo>
                    <a:pt x="14" y="18"/>
                  </a:lnTo>
                  <a:lnTo>
                    <a:pt x="16" y="15"/>
                  </a:lnTo>
                  <a:lnTo>
                    <a:pt x="18" y="15"/>
                  </a:lnTo>
                  <a:lnTo>
                    <a:pt x="18" y="18"/>
                  </a:lnTo>
                  <a:lnTo>
                    <a:pt x="16" y="21"/>
                  </a:lnTo>
                  <a:lnTo>
                    <a:pt x="13" y="22"/>
                  </a:lnTo>
                  <a:lnTo>
                    <a:pt x="6"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57" name="Freeform 171"/>
            <p:cNvSpPr>
              <a:spLocks noEditPoints="1"/>
            </p:cNvSpPr>
            <p:nvPr/>
          </p:nvSpPr>
          <p:spPr bwMode="auto">
            <a:xfrm>
              <a:off x="2093" y="3912"/>
              <a:ext cx="22" cy="30"/>
            </a:xfrm>
            <a:custGeom>
              <a:avLst/>
              <a:gdLst>
                <a:gd name="T0" fmla="*/ 9 w 22"/>
                <a:gd name="T1" fmla="*/ 12 h 30"/>
                <a:gd name="T2" fmla="*/ 6 w 22"/>
                <a:gd name="T3" fmla="*/ 15 h 30"/>
                <a:gd name="T4" fmla="*/ 5 w 22"/>
                <a:gd name="T5" fmla="*/ 18 h 30"/>
                <a:gd name="T6" fmla="*/ 5 w 22"/>
                <a:gd name="T7" fmla="*/ 23 h 30"/>
                <a:gd name="T8" fmla="*/ 9 w 22"/>
                <a:gd name="T9" fmla="*/ 28 h 30"/>
                <a:gd name="T10" fmla="*/ 15 w 22"/>
                <a:gd name="T11" fmla="*/ 28 h 30"/>
                <a:gd name="T12" fmla="*/ 17 w 22"/>
                <a:gd name="T13" fmla="*/ 22 h 30"/>
                <a:gd name="T14" fmla="*/ 17 w 22"/>
                <a:gd name="T15" fmla="*/ 16 h 30"/>
                <a:gd name="T16" fmla="*/ 16 w 22"/>
                <a:gd name="T17" fmla="*/ 13 h 30"/>
                <a:gd name="T18" fmla="*/ 15 w 22"/>
                <a:gd name="T19" fmla="*/ 12 h 30"/>
                <a:gd name="T20" fmla="*/ 9 w 22"/>
                <a:gd name="T21" fmla="*/ 12 h 30"/>
                <a:gd name="T22" fmla="*/ 17 w 22"/>
                <a:gd name="T23" fmla="*/ 0 h 30"/>
                <a:gd name="T24" fmla="*/ 22 w 22"/>
                <a:gd name="T25" fmla="*/ 0 h 30"/>
                <a:gd name="T26" fmla="*/ 22 w 22"/>
                <a:gd name="T27" fmla="*/ 30 h 30"/>
                <a:gd name="T28" fmla="*/ 17 w 22"/>
                <a:gd name="T29" fmla="*/ 30 h 30"/>
                <a:gd name="T30" fmla="*/ 17 w 22"/>
                <a:gd name="T31" fmla="*/ 28 h 30"/>
                <a:gd name="T32" fmla="*/ 16 w 22"/>
                <a:gd name="T33" fmla="*/ 29 h 30"/>
                <a:gd name="T34" fmla="*/ 13 w 22"/>
                <a:gd name="T35" fmla="*/ 30 h 30"/>
                <a:gd name="T36" fmla="*/ 7 w 22"/>
                <a:gd name="T37" fmla="*/ 30 h 30"/>
                <a:gd name="T38" fmla="*/ 5 w 22"/>
                <a:gd name="T39" fmla="*/ 29 h 30"/>
                <a:gd name="T40" fmla="*/ 2 w 22"/>
                <a:gd name="T41" fmla="*/ 26 h 30"/>
                <a:gd name="T42" fmla="*/ 2 w 22"/>
                <a:gd name="T43" fmla="*/ 23 h 30"/>
                <a:gd name="T44" fmla="*/ 0 w 22"/>
                <a:gd name="T45" fmla="*/ 19 h 30"/>
                <a:gd name="T46" fmla="*/ 2 w 22"/>
                <a:gd name="T47" fmla="*/ 15 h 30"/>
                <a:gd name="T48" fmla="*/ 3 w 22"/>
                <a:gd name="T49" fmla="*/ 12 h 30"/>
                <a:gd name="T50" fmla="*/ 6 w 22"/>
                <a:gd name="T51" fmla="*/ 9 h 30"/>
                <a:gd name="T52" fmla="*/ 10 w 22"/>
                <a:gd name="T53" fmla="*/ 8 h 30"/>
                <a:gd name="T54" fmla="*/ 13 w 22"/>
                <a:gd name="T55" fmla="*/ 9 h 30"/>
                <a:gd name="T56" fmla="*/ 16 w 22"/>
                <a:gd name="T57" fmla="*/ 9 h 30"/>
                <a:gd name="T58" fmla="*/ 17 w 22"/>
                <a:gd name="T59" fmla="*/ 12 h 30"/>
                <a:gd name="T60" fmla="*/ 17 w 22"/>
                <a:gd name="T61" fmla="*/ 0 h 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2" h="30">
                  <a:moveTo>
                    <a:pt x="9" y="12"/>
                  </a:moveTo>
                  <a:lnTo>
                    <a:pt x="6" y="15"/>
                  </a:lnTo>
                  <a:lnTo>
                    <a:pt x="5" y="18"/>
                  </a:lnTo>
                  <a:lnTo>
                    <a:pt x="5" y="23"/>
                  </a:lnTo>
                  <a:lnTo>
                    <a:pt x="9" y="28"/>
                  </a:lnTo>
                  <a:lnTo>
                    <a:pt x="15" y="28"/>
                  </a:lnTo>
                  <a:lnTo>
                    <a:pt x="17" y="22"/>
                  </a:lnTo>
                  <a:lnTo>
                    <a:pt x="17" y="16"/>
                  </a:lnTo>
                  <a:lnTo>
                    <a:pt x="16" y="13"/>
                  </a:lnTo>
                  <a:lnTo>
                    <a:pt x="15" y="12"/>
                  </a:lnTo>
                  <a:lnTo>
                    <a:pt x="9" y="12"/>
                  </a:lnTo>
                  <a:close/>
                  <a:moveTo>
                    <a:pt x="17" y="0"/>
                  </a:moveTo>
                  <a:lnTo>
                    <a:pt x="22" y="0"/>
                  </a:lnTo>
                  <a:lnTo>
                    <a:pt x="22" y="30"/>
                  </a:lnTo>
                  <a:lnTo>
                    <a:pt x="17" y="30"/>
                  </a:lnTo>
                  <a:lnTo>
                    <a:pt x="17" y="28"/>
                  </a:lnTo>
                  <a:lnTo>
                    <a:pt x="16" y="29"/>
                  </a:lnTo>
                  <a:lnTo>
                    <a:pt x="13" y="30"/>
                  </a:lnTo>
                  <a:lnTo>
                    <a:pt x="7" y="30"/>
                  </a:lnTo>
                  <a:lnTo>
                    <a:pt x="5" y="29"/>
                  </a:lnTo>
                  <a:lnTo>
                    <a:pt x="2" y="26"/>
                  </a:lnTo>
                  <a:lnTo>
                    <a:pt x="2" y="23"/>
                  </a:lnTo>
                  <a:lnTo>
                    <a:pt x="0" y="19"/>
                  </a:lnTo>
                  <a:lnTo>
                    <a:pt x="2" y="15"/>
                  </a:lnTo>
                  <a:lnTo>
                    <a:pt x="3" y="12"/>
                  </a:lnTo>
                  <a:lnTo>
                    <a:pt x="6" y="9"/>
                  </a:lnTo>
                  <a:lnTo>
                    <a:pt x="10" y="8"/>
                  </a:lnTo>
                  <a:lnTo>
                    <a:pt x="13" y="9"/>
                  </a:lnTo>
                  <a:lnTo>
                    <a:pt x="16"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558" name="Freeform 172"/>
            <p:cNvSpPr>
              <a:spLocks noEditPoints="1"/>
            </p:cNvSpPr>
            <p:nvPr/>
          </p:nvSpPr>
          <p:spPr bwMode="auto">
            <a:xfrm>
              <a:off x="2132" y="3912"/>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59" name="Freeform 173"/>
            <p:cNvSpPr>
              <a:spLocks/>
            </p:cNvSpPr>
            <p:nvPr/>
          </p:nvSpPr>
          <p:spPr bwMode="auto">
            <a:xfrm>
              <a:off x="2140" y="3920"/>
              <a:ext cx="19" cy="22"/>
            </a:xfrm>
            <a:custGeom>
              <a:avLst/>
              <a:gdLst>
                <a:gd name="T0" fmla="*/ 12 w 19"/>
                <a:gd name="T1" fmla="*/ 0 h 22"/>
                <a:gd name="T2" fmla="*/ 17 w 19"/>
                <a:gd name="T3" fmla="*/ 2 h 22"/>
                <a:gd name="T4" fmla="*/ 19 w 19"/>
                <a:gd name="T5" fmla="*/ 5 h 22"/>
                <a:gd name="T6" fmla="*/ 19 w 19"/>
                <a:gd name="T7" fmla="*/ 22 h 22"/>
                <a:gd name="T8" fmla="*/ 15 w 19"/>
                <a:gd name="T9" fmla="*/ 22 h 22"/>
                <a:gd name="T10" fmla="*/ 15 w 19"/>
                <a:gd name="T11" fmla="*/ 5 h 22"/>
                <a:gd name="T12" fmla="*/ 13 w 19"/>
                <a:gd name="T13" fmla="*/ 4 h 22"/>
                <a:gd name="T14" fmla="*/ 7 w 19"/>
                <a:gd name="T15" fmla="*/ 4 h 22"/>
                <a:gd name="T16" fmla="*/ 5 w 19"/>
                <a:gd name="T17" fmla="*/ 7 h 22"/>
                <a:gd name="T18" fmla="*/ 5 w 19"/>
                <a:gd name="T19" fmla="*/ 22 h 22"/>
                <a:gd name="T20" fmla="*/ 0 w 19"/>
                <a:gd name="T21" fmla="*/ 22 h 22"/>
                <a:gd name="T22" fmla="*/ 0 w 19"/>
                <a:gd name="T23" fmla="*/ 1 h 22"/>
                <a:gd name="T24" fmla="*/ 5 w 19"/>
                <a:gd name="T25" fmla="*/ 1 h 22"/>
                <a:gd name="T26" fmla="*/ 5 w 19"/>
                <a:gd name="T27" fmla="*/ 4 h 22"/>
                <a:gd name="T28" fmla="*/ 6 w 19"/>
                <a:gd name="T29" fmla="*/ 2 h 22"/>
                <a:gd name="T30" fmla="*/ 12 w 19"/>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2">
                  <a:moveTo>
                    <a:pt x="12" y="0"/>
                  </a:moveTo>
                  <a:lnTo>
                    <a:pt x="17" y="2"/>
                  </a:lnTo>
                  <a:lnTo>
                    <a:pt x="19" y="5"/>
                  </a:lnTo>
                  <a:lnTo>
                    <a:pt x="19" y="22"/>
                  </a:lnTo>
                  <a:lnTo>
                    <a:pt x="15" y="22"/>
                  </a:lnTo>
                  <a:lnTo>
                    <a:pt x="15" y="5"/>
                  </a:lnTo>
                  <a:lnTo>
                    <a:pt x="13" y="4"/>
                  </a:lnTo>
                  <a:lnTo>
                    <a:pt x="7" y="4"/>
                  </a:lnTo>
                  <a:lnTo>
                    <a:pt x="5" y="7"/>
                  </a:lnTo>
                  <a:lnTo>
                    <a:pt x="5" y="22"/>
                  </a:lnTo>
                  <a:lnTo>
                    <a:pt x="0" y="22"/>
                  </a:lnTo>
                  <a:lnTo>
                    <a:pt x="0" y="1"/>
                  </a:lnTo>
                  <a:lnTo>
                    <a:pt x="5" y="1"/>
                  </a:lnTo>
                  <a:lnTo>
                    <a:pt x="5" y="4"/>
                  </a:lnTo>
                  <a:lnTo>
                    <a:pt x="6"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560" name="Freeform 174"/>
            <p:cNvSpPr>
              <a:spLocks/>
            </p:cNvSpPr>
            <p:nvPr/>
          </p:nvSpPr>
          <p:spPr bwMode="auto">
            <a:xfrm>
              <a:off x="2173" y="3914"/>
              <a:ext cx="11" cy="28"/>
            </a:xfrm>
            <a:custGeom>
              <a:avLst/>
              <a:gdLst>
                <a:gd name="T0" fmla="*/ 4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3 h 28"/>
                <a:gd name="T14" fmla="*/ 9 w 11"/>
                <a:gd name="T15" fmla="*/ 26 h 28"/>
                <a:gd name="T16" fmla="*/ 11 w 11"/>
                <a:gd name="T17" fmla="*/ 26 h 28"/>
                <a:gd name="T18" fmla="*/ 11 w 11"/>
                <a:gd name="T19" fmla="*/ 28 h 28"/>
                <a:gd name="T20" fmla="*/ 7 w 11"/>
                <a:gd name="T21" fmla="*/ 28 h 28"/>
                <a:gd name="T22" fmla="*/ 6 w 11"/>
                <a:gd name="T23" fmla="*/ 27 h 28"/>
                <a:gd name="T24" fmla="*/ 4 w 11"/>
                <a:gd name="T25" fmla="*/ 27 h 28"/>
                <a:gd name="T26" fmla="*/ 4 w 11"/>
                <a:gd name="T27" fmla="*/ 10 h 28"/>
                <a:gd name="T28" fmla="*/ 0 w 11"/>
                <a:gd name="T29" fmla="*/ 10 h 28"/>
                <a:gd name="T30" fmla="*/ 0 w 11"/>
                <a:gd name="T31" fmla="*/ 7 h 28"/>
                <a:gd name="T32" fmla="*/ 4 w 11"/>
                <a:gd name="T33" fmla="*/ 7 h 28"/>
                <a:gd name="T34" fmla="*/ 4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4" y="0"/>
                  </a:moveTo>
                  <a:lnTo>
                    <a:pt x="7" y="0"/>
                  </a:lnTo>
                  <a:lnTo>
                    <a:pt x="7" y="7"/>
                  </a:lnTo>
                  <a:lnTo>
                    <a:pt x="11" y="7"/>
                  </a:lnTo>
                  <a:lnTo>
                    <a:pt x="11" y="10"/>
                  </a:lnTo>
                  <a:lnTo>
                    <a:pt x="7" y="10"/>
                  </a:lnTo>
                  <a:lnTo>
                    <a:pt x="7" y="23"/>
                  </a:lnTo>
                  <a:lnTo>
                    <a:pt x="9" y="26"/>
                  </a:lnTo>
                  <a:lnTo>
                    <a:pt x="11" y="26"/>
                  </a:lnTo>
                  <a:lnTo>
                    <a:pt x="11" y="28"/>
                  </a:lnTo>
                  <a:lnTo>
                    <a:pt x="7" y="28"/>
                  </a:lnTo>
                  <a:lnTo>
                    <a:pt x="6" y="27"/>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561" name="Freeform 175"/>
            <p:cNvSpPr>
              <a:spLocks/>
            </p:cNvSpPr>
            <p:nvPr/>
          </p:nvSpPr>
          <p:spPr bwMode="auto">
            <a:xfrm>
              <a:off x="2189" y="3912"/>
              <a:ext cx="18" cy="30"/>
            </a:xfrm>
            <a:custGeom>
              <a:avLst/>
              <a:gdLst>
                <a:gd name="T0" fmla="*/ 0 w 18"/>
                <a:gd name="T1" fmla="*/ 0 h 30"/>
                <a:gd name="T2" fmla="*/ 3 w 18"/>
                <a:gd name="T3" fmla="*/ 0 h 30"/>
                <a:gd name="T4" fmla="*/ 3 w 18"/>
                <a:gd name="T5" fmla="*/ 12 h 30"/>
                <a:gd name="T6" fmla="*/ 4 w 18"/>
                <a:gd name="T7" fmla="*/ 12 h 30"/>
                <a:gd name="T8" fmla="*/ 7 w 18"/>
                <a:gd name="T9" fmla="*/ 9 h 30"/>
                <a:gd name="T10" fmla="*/ 10 w 18"/>
                <a:gd name="T11" fmla="*/ 8 h 30"/>
                <a:gd name="T12" fmla="*/ 14 w 18"/>
                <a:gd name="T13" fmla="*/ 9 h 30"/>
                <a:gd name="T14" fmla="*/ 17 w 18"/>
                <a:gd name="T15" fmla="*/ 10 h 30"/>
                <a:gd name="T16" fmla="*/ 17 w 18"/>
                <a:gd name="T17" fmla="*/ 13 h 30"/>
                <a:gd name="T18" fmla="*/ 18 w 18"/>
                <a:gd name="T19" fmla="*/ 16 h 30"/>
                <a:gd name="T20" fmla="*/ 18 w 18"/>
                <a:gd name="T21" fmla="*/ 30 h 30"/>
                <a:gd name="T22" fmla="*/ 14 w 18"/>
                <a:gd name="T23" fmla="*/ 30 h 30"/>
                <a:gd name="T24" fmla="*/ 14 w 18"/>
                <a:gd name="T25" fmla="*/ 13 h 30"/>
                <a:gd name="T26" fmla="*/ 12 w 18"/>
                <a:gd name="T27" fmla="*/ 12 h 30"/>
                <a:gd name="T28" fmla="*/ 7 w 18"/>
                <a:gd name="T29" fmla="*/ 12 h 30"/>
                <a:gd name="T30" fmla="*/ 4 w 18"/>
                <a:gd name="T31" fmla="*/ 15 h 30"/>
                <a:gd name="T32" fmla="*/ 3 w 18"/>
                <a:gd name="T33" fmla="*/ 18 h 30"/>
                <a:gd name="T34" fmla="*/ 3 w 18"/>
                <a:gd name="T35" fmla="*/ 30 h 30"/>
                <a:gd name="T36" fmla="*/ 0 w 18"/>
                <a:gd name="T37" fmla="*/ 30 h 30"/>
                <a:gd name="T38" fmla="*/ 0 w 18"/>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30">
                  <a:moveTo>
                    <a:pt x="0" y="0"/>
                  </a:moveTo>
                  <a:lnTo>
                    <a:pt x="3" y="0"/>
                  </a:lnTo>
                  <a:lnTo>
                    <a:pt x="3" y="12"/>
                  </a:lnTo>
                  <a:lnTo>
                    <a:pt x="4" y="12"/>
                  </a:lnTo>
                  <a:lnTo>
                    <a:pt x="7" y="9"/>
                  </a:lnTo>
                  <a:lnTo>
                    <a:pt x="10" y="8"/>
                  </a:lnTo>
                  <a:lnTo>
                    <a:pt x="14" y="9"/>
                  </a:lnTo>
                  <a:lnTo>
                    <a:pt x="17" y="10"/>
                  </a:lnTo>
                  <a:lnTo>
                    <a:pt x="17" y="13"/>
                  </a:lnTo>
                  <a:lnTo>
                    <a:pt x="18" y="16"/>
                  </a:lnTo>
                  <a:lnTo>
                    <a:pt x="18" y="30"/>
                  </a:lnTo>
                  <a:lnTo>
                    <a:pt x="14" y="30"/>
                  </a:lnTo>
                  <a:lnTo>
                    <a:pt x="14" y="13"/>
                  </a:lnTo>
                  <a:lnTo>
                    <a:pt x="12" y="12"/>
                  </a:lnTo>
                  <a:lnTo>
                    <a:pt x="7" y="12"/>
                  </a:lnTo>
                  <a:lnTo>
                    <a:pt x="4" y="15"/>
                  </a:lnTo>
                  <a:lnTo>
                    <a:pt x="3" y="18"/>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62" name="Freeform 176"/>
            <p:cNvSpPr>
              <a:spLocks noEditPoints="1"/>
            </p:cNvSpPr>
            <p:nvPr/>
          </p:nvSpPr>
          <p:spPr bwMode="auto">
            <a:xfrm>
              <a:off x="2210" y="3920"/>
              <a:ext cx="20" cy="22"/>
            </a:xfrm>
            <a:custGeom>
              <a:avLst/>
              <a:gdLst>
                <a:gd name="T0" fmla="*/ 9 w 20"/>
                <a:gd name="T1" fmla="*/ 4 h 22"/>
                <a:gd name="T2" fmla="*/ 6 w 20"/>
                <a:gd name="T3" fmla="*/ 5 h 22"/>
                <a:gd name="T4" fmla="*/ 4 w 20"/>
                <a:gd name="T5" fmla="*/ 7 h 22"/>
                <a:gd name="T6" fmla="*/ 4 w 20"/>
                <a:gd name="T7" fmla="*/ 10 h 22"/>
                <a:gd name="T8" fmla="*/ 17 w 20"/>
                <a:gd name="T9" fmla="*/ 10 h 22"/>
                <a:gd name="T10" fmla="*/ 16 w 20"/>
                <a:gd name="T11" fmla="*/ 7 h 22"/>
                <a:gd name="T12" fmla="*/ 13 w 20"/>
                <a:gd name="T13" fmla="*/ 4 h 22"/>
                <a:gd name="T14" fmla="*/ 9 w 20"/>
                <a:gd name="T15" fmla="*/ 4 h 22"/>
                <a:gd name="T16" fmla="*/ 11 w 20"/>
                <a:gd name="T17" fmla="*/ 0 h 22"/>
                <a:gd name="T18" fmla="*/ 17 w 20"/>
                <a:gd name="T19" fmla="*/ 2 h 22"/>
                <a:gd name="T20" fmla="*/ 19 w 20"/>
                <a:gd name="T21" fmla="*/ 4 h 22"/>
                <a:gd name="T22" fmla="*/ 20 w 20"/>
                <a:gd name="T23" fmla="*/ 7 h 22"/>
                <a:gd name="T24" fmla="*/ 20 w 20"/>
                <a:gd name="T25" fmla="*/ 12 h 22"/>
                <a:gd name="T26" fmla="*/ 4 w 20"/>
                <a:gd name="T27" fmla="*/ 12 h 22"/>
                <a:gd name="T28" fmla="*/ 4 w 20"/>
                <a:gd name="T29" fmla="*/ 15 h 22"/>
                <a:gd name="T30" fmla="*/ 6 w 20"/>
                <a:gd name="T31" fmla="*/ 18 h 22"/>
                <a:gd name="T32" fmla="*/ 9 w 20"/>
                <a:gd name="T33" fmla="*/ 20 h 22"/>
                <a:gd name="T34" fmla="*/ 14 w 20"/>
                <a:gd name="T35" fmla="*/ 20 h 22"/>
                <a:gd name="T36" fmla="*/ 16 w 20"/>
                <a:gd name="T37" fmla="*/ 18 h 22"/>
                <a:gd name="T38" fmla="*/ 17 w 20"/>
                <a:gd name="T39" fmla="*/ 15 h 22"/>
                <a:gd name="T40" fmla="*/ 20 w 20"/>
                <a:gd name="T41" fmla="*/ 15 h 22"/>
                <a:gd name="T42" fmla="*/ 17 w 20"/>
                <a:gd name="T43" fmla="*/ 21 h 22"/>
                <a:gd name="T44" fmla="*/ 14 w 20"/>
                <a:gd name="T45" fmla="*/ 22 h 22"/>
                <a:gd name="T46" fmla="*/ 7 w 20"/>
                <a:gd name="T47" fmla="*/ 22 h 22"/>
                <a:gd name="T48" fmla="*/ 4 w 20"/>
                <a:gd name="T49" fmla="*/ 21 h 22"/>
                <a:gd name="T50" fmla="*/ 1 w 20"/>
                <a:gd name="T51" fmla="*/ 15 h 22"/>
                <a:gd name="T52" fmla="*/ 0 w 20"/>
                <a:gd name="T53" fmla="*/ 11 h 22"/>
                <a:gd name="T54" fmla="*/ 1 w 20"/>
                <a:gd name="T55" fmla="*/ 7 h 22"/>
                <a:gd name="T56" fmla="*/ 3 w 20"/>
                <a:gd name="T57" fmla="*/ 4 h 22"/>
                <a:gd name="T58" fmla="*/ 7 w 20"/>
                <a:gd name="T59" fmla="*/ 1 h 22"/>
                <a:gd name="T60" fmla="*/ 11 w 20"/>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 h="22">
                  <a:moveTo>
                    <a:pt x="9" y="4"/>
                  </a:moveTo>
                  <a:lnTo>
                    <a:pt x="6" y="5"/>
                  </a:lnTo>
                  <a:lnTo>
                    <a:pt x="4" y="7"/>
                  </a:lnTo>
                  <a:lnTo>
                    <a:pt x="4" y="10"/>
                  </a:lnTo>
                  <a:lnTo>
                    <a:pt x="17" y="10"/>
                  </a:lnTo>
                  <a:lnTo>
                    <a:pt x="16" y="7"/>
                  </a:lnTo>
                  <a:lnTo>
                    <a:pt x="13" y="4"/>
                  </a:lnTo>
                  <a:lnTo>
                    <a:pt x="9" y="4"/>
                  </a:lnTo>
                  <a:close/>
                  <a:moveTo>
                    <a:pt x="11" y="0"/>
                  </a:moveTo>
                  <a:lnTo>
                    <a:pt x="17" y="2"/>
                  </a:lnTo>
                  <a:lnTo>
                    <a:pt x="19" y="4"/>
                  </a:lnTo>
                  <a:lnTo>
                    <a:pt x="20" y="7"/>
                  </a:lnTo>
                  <a:lnTo>
                    <a:pt x="20" y="12"/>
                  </a:lnTo>
                  <a:lnTo>
                    <a:pt x="4" y="12"/>
                  </a:lnTo>
                  <a:lnTo>
                    <a:pt x="4" y="15"/>
                  </a:lnTo>
                  <a:lnTo>
                    <a:pt x="6" y="18"/>
                  </a:lnTo>
                  <a:lnTo>
                    <a:pt x="9" y="20"/>
                  </a:lnTo>
                  <a:lnTo>
                    <a:pt x="14" y="20"/>
                  </a:lnTo>
                  <a:lnTo>
                    <a:pt x="16" y="18"/>
                  </a:lnTo>
                  <a:lnTo>
                    <a:pt x="17" y="15"/>
                  </a:lnTo>
                  <a:lnTo>
                    <a:pt x="20" y="15"/>
                  </a:lnTo>
                  <a:lnTo>
                    <a:pt x="17" y="21"/>
                  </a:lnTo>
                  <a:lnTo>
                    <a:pt x="14" y="22"/>
                  </a:lnTo>
                  <a:lnTo>
                    <a:pt x="7" y="22"/>
                  </a:lnTo>
                  <a:lnTo>
                    <a:pt x="4" y="21"/>
                  </a:lnTo>
                  <a:lnTo>
                    <a:pt x="1" y="15"/>
                  </a:lnTo>
                  <a:lnTo>
                    <a:pt x="0" y="11"/>
                  </a:lnTo>
                  <a:lnTo>
                    <a:pt x="1" y="7"/>
                  </a:lnTo>
                  <a:lnTo>
                    <a:pt x="3" y="4"/>
                  </a:lnTo>
                  <a:lnTo>
                    <a:pt x="7"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563" name="Freeform 177"/>
            <p:cNvSpPr>
              <a:spLocks/>
            </p:cNvSpPr>
            <p:nvPr/>
          </p:nvSpPr>
          <p:spPr bwMode="auto">
            <a:xfrm>
              <a:off x="2247" y="3920"/>
              <a:ext cx="30" cy="22"/>
            </a:xfrm>
            <a:custGeom>
              <a:avLst/>
              <a:gdLst>
                <a:gd name="T0" fmla="*/ 10 w 30"/>
                <a:gd name="T1" fmla="*/ 0 h 22"/>
                <a:gd name="T2" fmla="*/ 13 w 30"/>
                <a:gd name="T3" fmla="*/ 1 h 22"/>
                <a:gd name="T4" fmla="*/ 16 w 30"/>
                <a:gd name="T5" fmla="*/ 4 h 22"/>
                <a:gd name="T6" fmla="*/ 17 w 30"/>
                <a:gd name="T7" fmla="*/ 2 h 22"/>
                <a:gd name="T8" fmla="*/ 23 w 30"/>
                <a:gd name="T9" fmla="*/ 0 h 22"/>
                <a:gd name="T10" fmla="*/ 26 w 30"/>
                <a:gd name="T11" fmla="*/ 1 h 22"/>
                <a:gd name="T12" fmla="*/ 27 w 30"/>
                <a:gd name="T13" fmla="*/ 1 h 22"/>
                <a:gd name="T14" fmla="*/ 30 w 30"/>
                <a:gd name="T15" fmla="*/ 4 h 22"/>
                <a:gd name="T16" fmla="*/ 30 w 30"/>
                <a:gd name="T17" fmla="*/ 22 h 22"/>
                <a:gd name="T18" fmla="*/ 26 w 30"/>
                <a:gd name="T19" fmla="*/ 22 h 22"/>
                <a:gd name="T20" fmla="*/ 26 w 30"/>
                <a:gd name="T21" fmla="*/ 5 h 22"/>
                <a:gd name="T22" fmla="*/ 24 w 30"/>
                <a:gd name="T23" fmla="*/ 4 h 22"/>
                <a:gd name="T24" fmla="*/ 19 w 30"/>
                <a:gd name="T25" fmla="*/ 4 h 22"/>
                <a:gd name="T26" fmla="*/ 16 w 30"/>
                <a:gd name="T27" fmla="*/ 10 h 22"/>
                <a:gd name="T28" fmla="*/ 16 w 30"/>
                <a:gd name="T29" fmla="*/ 22 h 22"/>
                <a:gd name="T30" fmla="*/ 13 w 30"/>
                <a:gd name="T31" fmla="*/ 22 h 22"/>
                <a:gd name="T32" fmla="*/ 13 w 30"/>
                <a:gd name="T33" fmla="*/ 7 h 22"/>
                <a:gd name="T34" fmla="*/ 10 w 30"/>
                <a:gd name="T35" fmla="*/ 4 h 22"/>
                <a:gd name="T36" fmla="*/ 6 w 30"/>
                <a:gd name="T37" fmla="*/ 4 h 22"/>
                <a:gd name="T38" fmla="*/ 4 w 30"/>
                <a:gd name="T39" fmla="*/ 5 h 22"/>
                <a:gd name="T40" fmla="*/ 3 w 30"/>
                <a:gd name="T41" fmla="*/ 8 h 22"/>
                <a:gd name="T42" fmla="*/ 3 w 30"/>
                <a:gd name="T43" fmla="*/ 22 h 22"/>
                <a:gd name="T44" fmla="*/ 0 w 30"/>
                <a:gd name="T45" fmla="*/ 22 h 22"/>
                <a:gd name="T46" fmla="*/ 0 w 30"/>
                <a:gd name="T47" fmla="*/ 1 h 22"/>
                <a:gd name="T48" fmla="*/ 3 w 30"/>
                <a:gd name="T49" fmla="*/ 1 h 22"/>
                <a:gd name="T50" fmla="*/ 3 w 30"/>
                <a:gd name="T51" fmla="*/ 4 h 22"/>
                <a:gd name="T52" fmla="*/ 4 w 30"/>
                <a:gd name="T53" fmla="*/ 2 h 22"/>
                <a:gd name="T54" fmla="*/ 10 w 3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 h="22">
                  <a:moveTo>
                    <a:pt x="10" y="0"/>
                  </a:moveTo>
                  <a:lnTo>
                    <a:pt x="13" y="1"/>
                  </a:lnTo>
                  <a:lnTo>
                    <a:pt x="16" y="4"/>
                  </a:lnTo>
                  <a:lnTo>
                    <a:pt x="17" y="2"/>
                  </a:lnTo>
                  <a:lnTo>
                    <a:pt x="23" y="0"/>
                  </a:lnTo>
                  <a:lnTo>
                    <a:pt x="26" y="1"/>
                  </a:lnTo>
                  <a:lnTo>
                    <a:pt x="27" y="1"/>
                  </a:lnTo>
                  <a:lnTo>
                    <a:pt x="30" y="4"/>
                  </a:lnTo>
                  <a:lnTo>
                    <a:pt x="30" y="22"/>
                  </a:lnTo>
                  <a:lnTo>
                    <a:pt x="26" y="22"/>
                  </a:lnTo>
                  <a:lnTo>
                    <a:pt x="26" y="5"/>
                  </a:lnTo>
                  <a:lnTo>
                    <a:pt x="24" y="4"/>
                  </a:lnTo>
                  <a:lnTo>
                    <a:pt x="19" y="4"/>
                  </a:lnTo>
                  <a:lnTo>
                    <a:pt x="16" y="10"/>
                  </a:lnTo>
                  <a:lnTo>
                    <a:pt x="16" y="22"/>
                  </a:lnTo>
                  <a:lnTo>
                    <a:pt x="13" y="22"/>
                  </a:lnTo>
                  <a:lnTo>
                    <a:pt x="13" y="7"/>
                  </a:lnTo>
                  <a:lnTo>
                    <a:pt x="10" y="4"/>
                  </a:lnTo>
                  <a:lnTo>
                    <a:pt x="6" y="4"/>
                  </a:lnTo>
                  <a:lnTo>
                    <a:pt x="4" y="5"/>
                  </a:lnTo>
                  <a:lnTo>
                    <a:pt x="3" y="8"/>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64" name="Freeform 178"/>
            <p:cNvSpPr>
              <a:spLocks noEditPoints="1"/>
            </p:cNvSpPr>
            <p:nvPr/>
          </p:nvSpPr>
          <p:spPr bwMode="auto">
            <a:xfrm>
              <a:off x="2283" y="3912"/>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65" name="Freeform 179"/>
            <p:cNvSpPr>
              <a:spLocks noEditPoints="1"/>
            </p:cNvSpPr>
            <p:nvPr/>
          </p:nvSpPr>
          <p:spPr bwMode="auto">
            <a:xfrm>
              <a:off x="2290" y="3912"/>
              <a:ext cx="21" cy="30"/>
            </a:xfrm>
            <a:custGeom>
              <a:avLst/>
              <a:gdLst>
                <a:gd name="T0" fmla="*/ 7 w 21"/>
                <a:gd name="T1" fmla="*/ 12 h 30"/>
                <a:gd name="T2" fmla="*/ 4 w 21"/>
                <a:gd name="T3" fmla="*/ 18 h 30"/>
                <a:gd name="T4" fmla="*/ 4 w 21"/>
                <a:gd name="T5" fmla="*/ 23 h 30"/>
                <a:gd name="T6" fmla="*/ 8 w 21"/>
                <a:gd name="T7" fmla="*/ 28 h 30"/>
                <a:gd name="T8" fmla="*/ 14 w 21"/>
                <a:gd name="T9" fmla="*/ 28 h 30"/>
                <a:gd name="T10" fmla="*/ 17 w 21"/>
                <a:gd name="T11" fmla="*/ 22 h 30"/>
                <a:gd name="T12" fmla="*/ 17 w 21"/>
                <a:gd name="T13" fmla="*/ 18 h 30"/>
                <a:gd name="T14" fmla="*/ 15 w 21"/>
                <a:gd name="T15" fmla="*/ 15 h 30"/>
                <a:gd name="T16" fmla="*/ 13 w 21"/>
                <a:gd name="T17" fmla="*/ 12 h 30"/>
                <a:gd name="T18" fmla="*/ 7 w 21"/>
                <a:gd name="T19" fmla="*/ 12 h 30"/>
                <a:gd name="T20" fmla="*/ 17 w 21"/>
                <a:gd name="T21" fmla="*/ 0 h 30"/>
                <a:gd name="T22" fmla="*/ 21 w 21"/>
                <a:gd name="T23" fmla="*/ 0 h 30"/>
                <a:gd name="T24" fmla="*/ 21 w 21"/>
                <a:gd name="T25" fmla="*/ 30 h 30"/>
                <a:gd name="T26" fmla="*/ 17 w 21"/>
                <a:gd name="T27" fmla="*/ 30 h 30"/>
                <a:gd name="T28" fmla="*/ 17 w 21"/>
                <a:gd name="T29" fmla="*/ 28 h 30"/>
                <a:gd name="T30" fmla="*/ 15 w 21"/>
                <a:gd name="T31" fmla="*/ 29 h 30"/>
                <a:gd name="T32" fmla="*/ 13 w 21"/>
                <a:gd name="T33" fmla="*/ 30 h 30"/>
                <a:gd name="T34" fmla="*/ 7 w 21"/>
                <a:gd name="T35" fmla="*/ 30 h 30"/>
                <a:gd name="T36" fmla="*/ 4 w 21"/>
                <a:gd name="T37" fmla="*/ 29 h 30"/>
                <a:gd name="T38" fmla="*/ 1 w 21"/>
                <a:gd name="T39" fmla="*/ 26 h 30"/>
                <a:gd name="T40" fmla="*/ 0 w 21"/>
                <a:gd name="T41" fmla="*/ 23 h 30"/>
                <a:gd name="T42" fmla="*/ 0 w 21"/>
                <a:gd name="T43" fmla="*/ 16 h 30"/>
                <a:gd name="T44" fmla="*/ 1 w 21"/>
                <a:gd name="T45" fmla="*/ 13 h 30"/>
                <a:gd name="T46" fmla="*/ 4 w 21"/>
                <a:gd name="T47" fmla="*/ 10 h 30"/>
                <a:gd name="T48" fmla="*/ 10 w 21"/>
                <a:gd name="T49" fmla="*/ 8 h 30"/>
                <a:gd name="T50" fmla="*/ 13 w 21"/>
                <a:gd name="T51" fmla="*/ 9 h 30"/>
                <a:gd name="T52" fmla="*/ 15 w 21"/>
                <a:gd name="T53" fmla="*/ 9 h 30"/>
                <a:gd name="T54" fmla="*/ 17 w 21"/>
                <a:gd name="T55" fmla="*/ 12 h 30"/>
                <a:gd name="T56" fmla="*/ 17 w 21"/>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 h="30">
                  <a:moveTo>
                    <a:pt x="7" y="12"/>
                  </a:moveTo>
                  <a:lnTo>
                    <a:pt x="4" y="18"/>
                  </a:lnTo>
                  <a:lnTo>
                    <a:pt x="4" y="23"/>
                  </a:lnTo>
                  <a:lnTo>
                    <a:pt x="8" y="28"/>
                  </a:lnTo>
                  <a:lnTo>
                    <a:pt x="14" y="28"/>
                  </a:lnTo>
                  <a:lnTo>
                    <a:pt x="17" y="22"/>
                  </a:lnTo>
                  <a:lnTo>
                    <a:pt x="17" y="18"/>
                  </a:lnTo>
                  <a:lnTo>
                    <a:pt x="15" y="15"/>
                  </a:lnTo>
                  <a:lnTo>
                    <a:pt x="13" y="12"/>
                  </a:lnTo>
                  <a:lnTo>
                    <a:pt x="7" y="12"/>
                  </a:lnTo>
                  <a:close/>
                  <a:moveTo>
                    <a:pt x="17" y="0"/>
                  </a:moveTo>
                  <a:lnTo>
                    <a:pt x="21" y="0"/>
                  </a:lnTo>
                  <a:lnTo>
                    <a:pt x="21" y="30"/>
                  </a:lnTo>
                  <a:lnTo>
                    <a:pt x="17" y="30"/>
                  </a:lnTo>
                  <a:lnTo>
                    <a:pt x="17" y="28"/>
                  </a:lnTo>
                  <a:lnTo>
                    <a:pt x="15" y="29"/>
                  </a:lnTo>
                  <a:lnTo>
                    <a:pt x="13" y="30"/>
                  </a:lnTo>
                  <a:lnTo>
                    <a:pt x="7" y="30"/>
                  </a:lnTo>
                  <a:lnTo>
                    <a:pt x="4" y="29"/>
                  </a:lnTo>
                  <a:lnTo>
                    <a:pt x="1" y="26"/>
                  </a:lnTo>
                  <a:lnTo>
                    <a:pt x="0" y="23"/>
                  </a:lnTo>
                  <a:lnTo>
                    <a:pt x="0" y="16"/>
                  </a:lnTo>
                  <a:lnTo>
                    <a:pt x="1" y="13"/>
                  </a:lnTo>
                  <a:lnTo>
                    <a:pt x="4" y="10"/>
                  </a:lnTo>
                  <a:lnTo>
                    <a:pt x="10" y="8"/>
                  </a:lnTo>
                  <a:lnTo>
                    <a:pt x="13" y="9"/>
                  </a:lnTo>
                  <a:lnTo>
                    <a:pt x="15"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566" name="Freeform 180"/>
            <p:cNvSpPr>
              <a:spLocks noEditPoints="1"/>
            </p:cNvSpPr>
            <p:nvPr/>
          </p:nvSpPr>
          <p:spPr bwMode="auto">
            <a:xfrm>
              <a:off x="2315" y="3912"/>
              <a:ext cx="20" cy="30"/>
            </a:xfrm>
            <a:custGeom>
              <a:avLst/>
              <a:gdLst>
                <a:gd name="T0" fmla="*/ 8 w 20"/>
                <a:gd name="T1" fmla="*/ 12 h 30"/>
                <a:gd name="T2" fmla="*/ 5 w 20"/>
                <a:gd name="T3" fmla="*/ 15 h 30"/>
                <a:gd name="T4" fmla="*/ 3 w 20"/>
                <a:gd name="T5" fmla="*/ 18 h 30"/>
                <a:gd name="T6" fmla="*/ 3 w 20"/>
                <a:gd name="T7" fmla="*/ 20 h 30"/>
                <a:gd name="T8" fmla="*/ 5 w 20"/>
                <a:gd name="T9" fmla="*/ 23 h 30"/>
                <a:gd name="T10" fmla="*/ 5 w 20"/>
                <a:gd name="T11" fmla="*/ 25 h 30"/>
                <a:gd name="T12" fmla="*/ 8 w 20"/>
                <a:gd name="T13" fmla="*/ 28 h 30"/>
                <a:gd name="T14" fmla="*/ 13 w 20"/>
                <a:gd name="T15" fmla="*/ 28 h 30"/>
                <a:gd name="T16" fmla="*/ 16 w 20"/>
                <a:gd name="T17" fmla="*/ 25 h 30"/>
                <a:gd name="T18" fmla="*/ 17 w 20"/>
                <a:gd name="T19" fmla="*/ 22 h 30"/>
                <a:gd name="T20" fmla="*/ 17 w 20"/>
                <a:gd name="T21" fmla="*/ 19 h 30"/>
                <a:gd name="T22" fmla="*/ 16 w 20"/>
                <a:gd name="T23" fmla="*/ 16 h 30"/>
                <a:gd name="T24" fmla="*/ 16 w 20"/>
                <a:gd name="T25" fmla="*/ 13 h 30"/>
                <a:gd name="T26" fmla="*/ 13 w 20"/>
                <a:gd name="T27" fmla="*/ 12 h 30"/>
                <a:gd name="T28" fmla="*/ 8 w 20"/>
                <a:gd name="T29" fmla="*/ 12 h 30"/>
                <a:gd name="T30" fmla="*/ 17 w 20"/>
                <a:gd name="T31" fmla="*/ 0 h 30"/>
                <a:gd name="T32" fmla="*/ 20 w 20"/>
                <a:gd name="T33" fmla="*/ 0 h 30"/>
                <a:gd name="T34" fmla="*/ 20 w 20"/>
                <a:gd name="T35" fmla="*/ 30 h 30"/>
                <a:gd name="T36" fmla="*/ 17 w 20"/>
                <a:gd name="T37" fmla="*/ 30 h 30"/>
                <a:gd name="T38" fmla="*/ 17 w 20"/>
                <a:gd name="T39" fmla="*/ 28 h 30"/>
                <a:gd name="T40" fmla="*/ 16 w 20"/>
                <a:gd name="T41" fmla="*/ 28 h 30"/>
                <a:gd name="T42" fmla="*/ 13 w 20"/>
                <a:gd name="T43" fmla="*/ 30 h 30"/>
                <a:gd name="T44" fmla="*/ 6 w 20"/>
                <a:gd name="T45" fmla="*/ 30 h 30"/>
                <a:gd name="T46" fmla="*/ 3 w 20"/>
                <a:gd name="T47" fmla="*/ 29 h 30"/>
                <a:gd name="T48" fmla="*/ 0 w 20"/>
                <a:gd name="T49" fmla="*/ 23 h 30"/>
                <a:gd name="T50" fmla="*/ 0 w 20"/>
                <a:gd name="T51" fmla="*/ 16 h 30"/>
                <a:gd name="T52" fmla="*/ 3 w 20"/>
                <a:gd name="T53" fmla="*/ 10 h 30"/>
                <a:gd name="T54" fmla="*/ 6 w 20"/>
                <a:gd name="T55" fmla="*/ 9 h 30"/>
                <a:gd name="T56" fmla="*/ 10 w 20"/>
                <a:gd name="T57" fmla="*/ 8 h 30"/>
                <a:gd name="T58" fmla="*/ 12 w 20"/>
                <a:gd name="T59" fmla="*/ 9 h 30"/>
                <a:gd name="T60" fmla="*/ 15 w 20"/>
                <a:gd name="T61" fmla="*/ 9 h 30"/>
                <a:gd name="T62" fmla="*/ 16 w 20"/>
                <a:gd name="T63" fmla="*/ 12 h 30"/>
                <a:gd name="T64" fmla="*/ 17 w 20"/>
                <a:gd name="T65" fmla="*/ 12 h 30"/>
                <a:gd name="T66" fmla="*/ 17 w 20"/>
                <a:gd name="T67" fmla="*/ 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 h="30">
                  <a:moveTo>
                    <a:pt x="8" y="12"/>
                  </a:moveTo>
                  <a:lnTo>
                    <a:pt x="5" y="15"/>
                  </a:lnTo>
                  <a:lnTo>
                    <a:pt x="3" y="18"/>
                  </a:lnTo>
                  <a:lnTo>
                    <a:pt x="3" y="20"/>
                  </a:lnTo>
                  <a:lnTo>
                    <a:pt x="5" y="23"/>
                  </a:lnTo>
                  <a:lnTo>
                    <a:pt x="5" y="25"/>
                  </a:lnTo>
                  <a:lnTo>
                    <a:pt x="8" y="28"/>
                  </a:lnTo>
                  <a:lnTo>
                    <a:pt x="13" y="28"/>
                  </a:lnTo>
                  <a:lnTo>
                    <a:pt x="16" y="25"/>
                  </a:lnTo>
                  <a:lnTo>
                    <a:pt x="17" y="22"/>
                  </a:lnTo>
                  <a:lnTo>
                    <a:pt x="17" y="19"/>
                  </a:lnTo>
                  <a:lnTo>
                    <a:pt x="16" y="16"/>
                  </a:lnTo>
                  <a:lnTo>
                    <a:pt x="16" y="13"/>
                  </a:lnTo>
                  <a:lnTo>
                    <a:pt x="13" y="12"/>
                  </a:lnTo>
                  <a:lnTo>
                    <a:pt x="8" y="12"/>
                  </a:lnTo>
                  <a:close/>
                  <a:moveTo>
                    <a:pt x="17" y="0"/>
                  </a:moveTo>
                  <a:lnTo>
                    <a:pt x="20" y="0"/>
                  </a:lnTo>
                  <a:lnTo>
                    <a:pt x="20" y="30"/>
                  </a:lnTo>
                  <a:lnTo>
                    <a:pt x="17" y="30"/>
                  </a:lnTo>
                  <a:lnTo>
                    <a:pt x="17" y="28"/>
                  </a:lnTo>
                  <a:lnTo>
                    <a:pt x="16" y="28"/>
                  </a:lnTo>
                  <a:lnTo>
                    <a:pt x="13" y="30"/>
                  </a:lnTo>
                  <a:lnTo>
                    <a:pt x="6" y="30"/>
                  </a:lnTo>
                  <a:lnTo>
                    <a:pt x="3" y="29"/>
                  </a:lnTo>
                  <a:lnTo>
                    <a:pt x="0" y="23"/>
                  </a:lnTo>
                  <a:lnTo>
                    <a:pt x="0" y="16"/>
                  </a:lnTo>
                  <a:lnTo>
                    <a:pt x="3" y="10"/>
                  </a:lnTo>
                  <a:lnTo>
                    <a:pt x="6" y="9"/>
                  </a:lnTo>
                  <a:lnTo>
                    <a:pt x="10" y="8"/>
                  </a:lnTo>
                  <a:lnTo>
                    <a:pt x="12" y="9"/>
                  </a:lnTo>
                  <a:lnTo>
                    <a:pt x="15" y="9"/>
                  </a:lnTo>
                  <a:lnTo>
                    <a:pt x="16" y="12"/>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567" name="Rectangle 181"/>
            <p:cNvSpPr>
              <a:spLocks noChangeArrowheads="1"/>
            </p:cNvSpPr>
            <p:nvPr/>
          </p:nvSpPr>
          <p:spPr bwMode="auto">
            <a:xfrm>
              <a:off x="2341" y="3912"/>
              <a:ext cx="4"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568" name="Freeform 182"/>
            <p:cNvSpPr>
              <a:spLocks noEditPoints="1"/>
            </p:cNvSpPr>
            <p:nvPr/>
          </p:nvSpPr>
          <p:spPr bwMode="auto">
            <a:xfrm>
              <a:off x="2348" y="3920"/>
              <a:ext cx="20" cy="22"/>
            </a:xfrm>
            <a:custGeom>
              <a:avLst/>
              <a:gdLst>
                <a:gd name="T0" fmla="*/ 9 w 20"/>
                <a:gd name="T1" fmla="*/ 4 h 22"/>
                <a:gd name="T2" fmla="*/ 6 w 20"/>
                <a:gd name="T3" fmla="*/ 5 h 22"/>
                <a:gd name="T4" fmla="*/ 4 w 20"/>
                <a:gd name="T5" fmla="*/ 7 h 22"/>
                <a:gd name="T6" fmla="*/ 4 w 20"/>
                <a:gd name="T7" fmla="*/ 10 h 22"/>
                <a:gd name="T8" fmla="*/ 17 w 20"/>
                <a:gd name="T9" fmla="*/ 10 h 22"/>
                <a:gd name="T10" fmla="*/ 16 w 20"/>
                <a:gd name="T11" fmla="*/ 7 h 22"/>
                <a:gd name="T12" fmla="*/ 13 w 20"/>
                <a:gd name="T13" fmla="*/ 4 h 22"/>
                <a:gd name="T14" fmla="*/ 9 w 20"/>
                <a:gd name="T15" fmla="*/ 4 h 22"/>
                <a:gd name="T16" fmla="*/ 12 w 20"/>
                <a:gd name="T17" fmla="*/ 0 h 22"/>
                <a:gd name="T18" fmla="*/ 17 w 20"/>
                <a:gd name="T19" fmla="*/ 2 h 22"/>
                <a:gd name="T20" fmla="*/ 19 w 20"/>
                <a:gd name="T21" fmla="*/ 4 h 22"/>
                <a:gd name="T22" fmla="*/ 20 w 20"/>
                <a:gd name="T23" fmla="*/ 7 h 22"/>
                <a:gd name="T24" fmla="*/ 20 w 20"/>
                <a:gd name="T25" fmla="*/ 12 h 22"/>
                <a:gd name="T26" fmla="*/ 4 w 20"/>
                <a:gd name="T27" fmla="*/ 12 h 22"/>
                <a:gd name="T28" fmla="*/ 4 w 20"/>
                <a:gd name="T29" fmla="*/ 15 h 22"/>
                <a:gd name="T30" fmla="*/ 6 w 20"/>
                <a:gd name="T31" fmla="*/ 18 h 22"/>
                <a:gd name="T32" fmla="*/ 9 w 20"/>
                <a:gd name="T33" fmla="*/ 20 h 22"/>
                <a:gd name="T34" fmla="*/ 14 w 20"/>
                <a:gd name="T35" fmla="*/ 20 h 22"/>
                <a:gd name="T36" fmla="*/ 16 w 20"/>
                <a:gd name="T37" fmla="*/ 18 h 22"/>
                <a:gd name="T38" fmla="*/ 17 w 20"/>
                <a:gd name="T39" fmla="*/ 15 h 22"/>
                <a:gd name="T40" fmla="*/ 20 w 20"/>
                <a:gd name="T41" fmla="*/ 15 h 22"/>
                <a:gd name="T42" fmla="*/ 17 w 20"/>
                <a:gd name="T43" fmla="*/ 21 h 22"/>
                <a:gd name="T44" fmla="*/ 14 w 20"/>
                <a:gd name="T45" fmla="*/ 22 h 22"/>
                <a:gd name="T46" fmla="*/ 7 w 20"/>
                <a:gd name="T47" fmla="*/ 22 h 22"/>
                <a:gd name="T48" fmla="*/ 4 w 20"/>
                <a:gd name="T49" fmla="*/ 21 h 22"/>
                <a:gd name="T50" fmla="*/ 2 w 20"/>
                <a:gd name="T51" fmla="*/ 15 h 22"/>
                <a:gd name="T52" fmla="*/ 0 w 20"/>
                <a:gd name="T53" fmla="*/ 11 h 22"/>
                <a:gd name="T54" fmla="*/ 2 w 20"/>
                <a:gd name="T55" fmla="*/ 7 h 22"/>
                <a:gd name="T56" fmla="*/ 7 w 20"/>
                <a:gd name="T57" fmla="*/ 1 h 22"/>
                <a:gd name="T58" fmla="*/ 12 w 20"/>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2">
                  <a:moveTo>
                    <a:pt x="9" y="4"/>
                  </a:moveTo>
                  <a:lnTo>
                    <a:pt x="6" y="5"/>
                  </a:lnTo>
                  <a:lnTo>
                    <a:pt x="4" y="7"/>
                  </a:lnTo>
                  <a:lnTo>
                    <a:pt x="4" y="10"/>
                  </a:lnTo>
                  <a:lnTo>
                    <a:pt x="17" y="10"/>
                  </a:lnTo>
                  <a:lnTo>
                    <a:pt x="16" y="7"/>
                  </a:lnTo>
                  <a:lnTo>
                    <a:pt x="13" y="4"/>
                  </a:lnTo>
                  <a:lnTo>
                    <a:pt x="9" y="4"/>
                  </a:lnTo>
                  <a:close/>
                  <a:moveTo>
                    <a:pt x="12" y="0"/>
                  </a:moveTo>
                  <a:lnTo>
                    <a:pt x="17" y="2"/>
                  </a:lnTo>
                  <a:lnTo>
                    <a:pt x="19" y="4"/>
                  </a:lnTo>
                  <a:lnTo>
                    <a:pt x="20" y="7"/>
                  </a:lnTo>
                  <a:lnTo>
                    <a:pt x="20" y="12"/>
                  </a:lnTo>
                  <a:lnTo>
                    <a:pt x="4" y="12"/>
                  </a:lnTo>
                  <a:lnTo>
                    <a:pt x="4" y="15"/>
                  </a:lnTo>
                  <a:lnTo>
                    <a:pt x="6" y="18"/>
                  </a:lnTo>
                  <a:lnTo>
                    <a:pt x="9" y="20"/>
                  </a:lnTo>
                  <a:lnTo>
                    <a:pt x="14" y="20"/>
                  </a:lnTo>
                  <a:lnTo>
                    <a:pt x="16" y="18"/>
                  </a:lnTo>
                  <a:lnTo>
                    <a:pt x="17" y="15"/>
                  </a:lnTo>
                  <a:lnTo>
                    <a:pt x="20" y="15"/>
                  </a:lnTo>
                  <a:lnTo>
                    <a:pt x="17" y="21"/>
                  </a:lnTo>
                  <a:lnTo>
                    <a:pt x="14" y="22"/>
                  </a:lnTo>
                  <a:lnTo>
                    <a:pt x="7" y="22"/>
                  </a:lnTo>
                  <a:lnTo>
                    <a:pt x="4" y="21"/>
                  </a:lnTo>
                  <a:lnTo>
                    <a:pt x="2" y="15"/>
                  </a:lnTo>
                  <a:lnTo>
                    <a:pt x="0" y="11"/>
                  </a:lnTo>
                  <a:lnTo>
                    <a:pt x="2" y="7"/>
                  </a:lnTo>
                  <a:lnTo>
                    <a:pt x="7" y="1"/>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569" name="Freeform 183"/>
            <p:cNvSpPr>
              <a:spLocks/>
            </p:cNvSpPr>
            <p:nvPr/>
          </p:nvSpPr>
          <p:spPr bwMode="auto">
            <a:xfrm>
              <a:off x="2384" y="3912"/>
              <a:ext cx="10" cy="39"/>
            </a:xfrm>
            <a:custGeom>
              <a:avLst/>
              <a:gdLst>
                <a:gd name="T0" fmla="*/ 7 w 10"/>
                <a:gd name="T1" fmla="*/ 0 h 39"/>
                <a:gd name="T2" fmla="*/ 10 w 10"/>
                <a:gd name="T3" fmla="*/ 0 h 39"/>
                <a:gd name="T4" fmla="*/ 4 w 10"/>
                <a:gd name="T5" fmla="*/ 12 h 39"/>
                <a:gd name="T6" fmla="*/ 4 w 10"/>
                <a:gd name="T7" fmla="*/ 26 h 39"/>
                <a:gd name="T8" fmla="*/ 7 w 10"/>
                <a:gd name="T9" fmla="*/ 32 h 39"/>
                <a:gd name="T10" fmla="*/ 10 w 10"/>
                <a:gd name="T11" fmla="*/ 39 h 39"/>
                <a:gd name="T12" fmla="*/ 7 w 10"/>
                <a:gd name="T13" fmla="*/ 39 h 39"/>
                <a:gd name="T14" fmla="*/ 3 w 10"/>
                <a:gd name="T15" fmla="*/ 32 h 39"/>
                <a:gd name="T16" fmla="*/ 1 w 10"/>
                <a:gd name="T17" fmla="*/ 26 h 39"/>
                <a:gd name="T18" fmla="*/ 0 w 10"/>
                <a:gd name="T19" fmla="*/ 19 h 39"/>
                <a:gd name="T20" fmla="*/ 1 w 10"/>
                <a:gd name="T21" fmla="*/ 12 h 39"/>
                <a:gd name="T22" fmla="*/ 3 w 10"/>
                <a:gd name="T23" fmla="*/ 6 h 39"/>
                <a:gd name="T24" fmla="*/ 7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7" y="0"/>
                  </a:moveTo>
                  <a:lnTo>
                    <a:pt x="10" y="0"/>
                  </a:lnTo>
                  <a:lnTo>
                    <a:pt x="4" y="12"/>
                  </a:lnTo>
                  <a:lnTo>
                    <a:pt x="4" y="26"/>
                  </a:lnTo>
                  <a:lnTo>
                    <a:pt x="7" y="32"/>
                  </a:lnTo>
                  <a:lnTo>
                    <a:pt x="10" y="39"/>
                  </a:lnTo>
                  <a:lnTo>
                    <a:pt x="7" y="39"/>
                  </a:lnTo>
                  <a:lnTo>
                    <a:pt x="3" y="32"/>
                  </a:lnTo>
                  <a:lnTo>
                    <a:pt x="1" y="26"/>
                  </a:lnTo>
                  <a:lnTo>
                    <a:pt x="0" y="19"/>
                  </a:lnTo>
                  <a:lnTo>
                    <a:pt x="1" y="12"/>
                  </a:lnTo>
                  <a:lnTo>
                    <a:pt x="3" y="6"/>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570" name="Freeform 184"/>
            <p:cNvSpPr>
              <a:spLocks/>
            </p:cNvSpPr>
            <p:nvPr/>
          </p:nvSpPr>
          <p:spPr bwMode="auto">
            <a:xfrm>
              <a:off x="2394" y="3914"/>
              <a:ext cx="11" cy="28"/>
            </a:xfrm>
            <a:custGeom>
              <a:avLst/>
              <a:gdLst>
                <a:gd name="T0" fmla="*/ 3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8 w 11"/>
                <a:gd name="T15" fmla="*/ 26 h 28"/>
                <a:gd name="T16" fmla="*/ 11 w 11"/>
                <a:gd name="T17" fmla="*/ 26 h 28"/>
                <a:gd name="T18" fmla="*/ 11 w 11"/>
                <a:gd name="T19" fmla="*/ 28 h 28"/>
                <a:gd name="T20" fmla="*/ 5 w 11"/>
                <a:gd name="T21" fmla="*/ 28 h 28"/>
                <a:gd name="T22" fmla="*/ 4 w 11"/>
                <a:gd name="T23" fmla="*/ 27 h 28"/>
                <a:gd name="T24" fmla="*/ 3 w 11"/>
                <a:gd name="T25" fmla="*/ 24 h 28"/>
                <a:gd name="T26" fmla="*/ 3 w 11"/>
                <a:gd name="T27" fmla="*/ 10 h 28"/>
                <a:gd name="T28" fmla="*/ 0 w 11"/>
                <a:gd name="T29" fmla="*/ 10 h 28"/>
                <a:gd name="T30" fmla="*/ 0 w 11"/>
                <a:gd name="T31" fmla="*/ 7 h 28"/>
                <a:gd name="T32" fmla="*/ 3 w 11"/>
                <a:gd name="T33" fmla="*/ 7 h 28"/>
                <a:gd name="T34" fmla="*/ 3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3" y="0"/>
                  </a:moveTo>
                  <a:lnTo>
                    <a:pt x="7" y="0"/>
                  </a:lnTo>
                  <a:lnTo>
                    <a:pt x="7" y="7"/>
                  </a:lnTo>
                  <a:lnTo>
                    <a:pt x="11" y="7"/>
                  </a:lnTo>
                  <a:lnTo>
                    <a:pt x="11" y="10"/>
                  </a:lnTo>
                  <a:lnTo>
                    <a:pt x="7" y="10"/>
                  </a:lnTo>
                  <a:lnTo>
                    <a:pt x="7" y="24"/>
                  </a:lnTo>
                  <a:lnTo>
                    <a:pt x="8" y="26"/>
                  </a:lnTo>
                  <a:lnTo>
                    <a:pt x="11" y="26"/>
                  </a:lnTo>
                  <a:lnTo>
                    <a:pt x="11" y="28"/>
                  </a:lnTo>
                  <a:lnTo>
                    <a:pt x="5"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571" name="Freeform 185"/>
            <p:cNvSpPr>
              <a:spLocks/>
            </p:cNvSpPr>
            <p:nvPr/>
          </p:nvSpPr>
          <p:spPr bwMode="auto">
            <a:xfrm>
              <a:off x="2409" y="3912"/>
              <a:ext cx="17" cy="30"/>
            </a:xfrm>
            <a:custGeom>
              <a:avLst/>
              <a:gdLst>
                <a:gd name="T0" fmla="*/ 0 w 17"/>
                <a:gd name="T1" fmla="*/ 0 h 30"/>
                <a:gd name="T2" fmla="*/ 3 w 17"/>
                <a:gd name="T3" fmla="*/ 0 h 30"/>
                <a:gd name="T4" fmla="*/ 3 w 17"/>
                <a:gd name="T5" fmla="*/ 12 h 30"/>
                <a:gd name="T6" fmla="*/ 5 w 17"/>
                <a:gd name="T7" fmla="*/ 10 h 30"/>
                <a:gd name="T8" fmla="*/ 10 w 17"/>
                <a:gd name="T9" fmla="*/ 8 h 30"/>
                <a:gd name="T10" fmla="*/ 16 w 17"/>
                <a:gd name="T11" fmla="*/ 10 h 30"/>
                <a:gd name="T12" fmla="*/ 17 w 17"/>
                <a:gd name="T13" fmla="*/ 13 h 30"/>
                <a:gd name="T14" fmla="*/ 17 w 17"/>
                <a:gd name="T15" fmla="*/ 30 h 30"/>
                <a:gd name="T16" fmla="*/ 15 w 17"/>
                <a:gd name="T17" fmla="*/ 30 h 30"/>
                <a:gd name="T18" fmla="*/ 15 w 17"/>
                <a:gd name="T19" fmla="*/ 16 h 30"/>
                <a:gd name="T20" fmla="*/ 13 w 17"/>
                <a:gd name="T21" fmla="*/ 13 h 30"/>
                <a:gd name="T22" fmla="*/ 12 w 17"/>
                <a:gd name="T23" fmla="*/ 12 h 30"/>
                <a:gd name="T24" fmla="*/ 8 w 17"/>
                <a:gd name="T25" fmla="*/ 12 h 30"/>
                <a:gd name="T26" fmla="*/ 5 w 17"/>
                <a:gd name="T27" fmla="*/ 13 h 30"/>
                <a:gd name="T28" fmla="*/ 3 w 17"/>
                <a:gd name="T29" fmla="*/ 15 h 30"/>
                <a:gd name="T30" fmla="*/ 3 w 17"/>
                <a:gd name="T31" fmla="*/ 30 h 30"/>
                <a:gd name="T32" fmla="*/ 0 w 17"/>
                <a:gd name="T33" fmla="*/ 30 h 30"/>
                <a:gd name="T34" fmla="*/ 0 w 17"/>
                <a:gd name="T35" fmla="*/ 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30">
                  <a:moveTo>
                    <a:pt x="0" y="0"/>
                  </a:moveTo>
                  <a:lnTo>
                    <a:pt x="3" y="0"/>
                  </a:lnTo>
                  <a:lnTo>
                    <a:pt x="3" y="12"/>
                  </a:lnTo>
                  <a:lnTo>
                    <a:pt x="5" y="10"/>
                  </a:lnTo>
                  <a:lnTo>
                    <a:pt x="10" y="8"/>
                  </a:lnTo>
                  <a:lnTo>
                    <a:pt x="16" y="10"/>
                  </a:lnTo>
                  <a:lnTo>
                    <a:pt x="17" y="13"/>
                  </a:lnTo>
                  <a:lnTo>
                    <a:pt x="17" y="30"/>
                  </a:lnTo>
                  <a:lnTo>
                    <a:pt x="15" y="30"/>
                  </a:lnTo>
                  <a:lnTo>
                    <a:pt x="15" y="16"/>
                  </a:lnTo>
                  <a:lnTo>
                    <a:pt x="13" y="13"/>
                  </a:lnTo>
                  <a:lnTo>
                    <a:pt x="12" y="12"/>
                  </a:lnTo>
                  <a:lnTo>
                    <a:pt x="8" y="12"/>
                  </a:lnTo>
                  <a:lnTo>
                    <a:pt x="5" y="13"/>
                  </a:lnTo>
                  <a:lnTo>
                    <a:pt x="3" y="15"/>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72" name="Freeform 186"/>
            <p:cNvSpPr>
              <a:spLocks noEditPoints="1"/>
            </p:cNvSpPr>
            <p:nvPr/>
          </p:nvSpPr>
          <p:spPr bwMode="auto">
            <a:xfrm>
              <a:off x="2431" y="3920"/>
              <a:ext cx="20" cy="22"/>
            </a:xfrm>
            <a:custGeom>
              <a:avLst/>
              <a:gdLst>
                <a:gd name="T0" fmla="*/ 7 w 20"/>
                <a:gd name="T1" fmla="*/ 4 h 22"/>
                <a:gd name="T2" fmla="*/ 4 w 20"/>
                <a:gd name="T3" fmla="*/ 7 h 22"/>
                <a:gd name="T4" fmla="*/ 4 w 20"/>
                <a:gd name="T5" fmla="*/ 10 h 22"/>
                <a:gd name="T6" fmla="*/ 15 w 20"/>
                <a:gd name="T7" fmla="*/ 10 h 22"/>
                <a:gd name="T8" fmla="*/ 15 w 20"/>
                <a:gd name="T9" fmla="*/ 7 h 22"/>
                <a:gd name="T10" fmla="*/ 13 w 20"/>
                <a:gd name="T11" fmla="*/ 4 h 22"/>
                <a:gd name="T12" fmla="*/ 7 w 20"/>
                <a:gd name="T13" fmla="*/ 4 h 22"/>
                <a:gd name="T14" fmla="*/ 10 w 20"/>
                <a:gd name="T15" fmla="*/ 0 h 22"/>
                <a:gd name="T16" fmla="*/ 14 w 20"/>
                <a:gd name="T17" fmla="*/ 1 h 22"/>
                <a:gd name="T18" fmla="*/ 15 w 20"/>
                <a:gd name="T19" fmla="*/ 2 h 22"/>
                <a:gd name="T20" fmla="*/ 18 w 20"/>
                <a:gd name="T21" fmla="*/ 4 h 22"/>
                <a:gd name="T22" fmla="*/ 18 w 20"/>
                <a:gd name="T23" fmla="*/ 7 h 22"/>
                <a:gd name="T24" fmla="*/ 20 w 20"/>
                <a:gd name="T25" fmla="*/ 10 h 22"/>
                <a:gd name="T26" fmla="*/ 20 w 20"/>
                <a:gd name="T27" fmla="*/ 12 h 22"/>
                <a:gd name="T28" fmla="*/ 4 w 20"/>
                <a:gd name="T29" fmla="*/ 12 h 22"/>
                <a:gd name="T30" fmla="*/ 4 w 20"/>
                <a:gd name="T31" fmla="*/ 15 h 22"/>
                <a:gd name="T32" fmla="*/ 5 w 20"/>
                <a:gd name="T33" fmla="*/ 18 h 22"/>
                <a:gd name="T34" fmla="*/ 7 w 20"/>
                <a:gd name="T35" fmla="*/ 20 h 22"/>
                <a:gd name="T36" fmla="*/ 13 w 20"/>
                <a:gd name="T37" fmla="*/ 20 h 22"/>
                <a:gd name="T38" fmla="*/ 14 w 20"/>
                <a:gd name="T39" fmla="*/ 18 h 22"/>
                <a:gd name="T40" fmla="*/ 15 w 20"/>
                <a:gd name="T41" fmla="*/ 15 h 22"/>
                <a:gd name="T42" fmla="*/ 20 w 20"/>
                <a:gd name="T43" fmla="*/ 15 h 22"/>
                <a:gd name="T44" fmla="*/ 17 w 20"/>
                <a:gd name="T45" fmla="*/ 21 h 22"/>
                <a:gd name="T46" fmla="*/ 14 w 20"/>
                <a:gd name="T47" fmla="*/ 22 h 22"/>
                <a:gd name="T48" fmla="*/ 7 w 20"/>
                <a:gd name="T49" fmla="*/ 22 h 22"/>
                <a:gd name="T50" fmla="*/ 4 w 20"/>
                <a:gd name="T51" fmla="*/ 21 h 22"/>
                <a:gd name="T52" fmla="*/ 1 w 20"/>
                <a:gd name="T53" fmla="*/ 18 h 22"/>
                <a:gd name="T54" fmla="*/ 0 w 20"/>
                <a:gd name="T55" fmla="*/ 15 h 22"/>
                <a:gd name="T56" fmla="*/ 0 w 20"/>
                <a:gd name="T57" fmla="*/ 11 h 22"/>
                <a:gd name="T58" fmla="*/ 1 w 20"/>
                <a:gd name="T59" fmla="*/ 7 h 22"/>
                <a:gd name="T60" fmla="*/ 3 w 20"/>
                <a:gd name="T61" fmla="*/ 4 h 22"/>
                <a:gd name="T62" fmla="*/ 5 w 20"/>
                <a:gd name="T63" fmla="*/ 1 h 22"/>
                <a:gd name="T64" fmla="*/ 10 w 2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22">
                  <a:moveTo>
                    <a:pt x="7" y="4"/>
                  </a:moveTo>
                  <a:lnTo>
                    <a:pt x="4" y="7"/>
                  </a:lnTo>
                  <a:lnTo>
                    <a:pt x="4" y="10"/>
                  </a:lnTo>
                  <a:lnTo>
                    <a:pt x="15" y="10"/>
                  </a:lnTo>
                  <a:lnTo>
                    <a:pt x="15" y="7"/>
                  </a:lnTo>
                  <a:lnTo>
                    <a:pt x="13" y="4"/>
                  </a:lnTo>
                  <a:lnTo>
                    <a:pt x="7" y="4"/>
                  </a:lnTo>
                  <a:close/>
                  <a:moveTo>
                    <a:pt x="10" y="0"/>
                  </a:moveTo>
                  <a:lnTo>
                    <a:pt x="14" y="1"/>
                  </a:lnTo>
                  <a:lnTo>
                    <a:pt x="15" y="2"/>
                  </a:lnTo>
                  <a:lnTo>
                    <a:pt x="18" y="4"/>
                  </a:lnTo>
                  <a:lnTo>
                    <a:pt x="18" y="7"/>
                  </a:lnTo>
                  <a:lnTo>
                    <a:pt x="20" y="10"/>
                  </a:lnTo>
                  <a:lnTo>
                    <a:pt x="20" y="12"/>
                  </a:lnTo>
                  <a:lnTo>
                    <a:pt x="4" y="12"/>
                  </a:lnTo>
                  <a:lnTo>
                    <a:pt x="4" y="15"/>
                  </a:lnTo>
                  <a:lnTo>
                    <a:pt x="5" y="18"/>
                  </a:lnTo>
                  <a:lnTo>
                    <a:pt x="7" y="20"/>
                  </a:lnTo>
                  <a:lnTo>
                    <a:pt x="13" y="20"/>
                  </a:lnTo>
                  <a:lnTo>
                    <a:pt x="14" y="18"/>
                  </a:lnTo>
                  <a:lnTo>
                    <a:pt x="15" y="15"/>
                  </a:lnTo>
                  <a:lnTo>
                    <a:pt x="20" y="15"/>
                  </a:lnTo>
                  <a:lnTo>
                    <a:pt x="17" y="21"/>
                  </a:lnTo>
                  <a:lnTo>
                    <a:pt x="14" y="22"/>
                  </a:lnTo>
                  <a:lnTo>
                    <a:pt x="7" y="22"/>
                  </a:lnTo>
                  <a:lnTo>
                    <a:pt x="4" y="21"/>
                  </a:lnTo>
                  <a:lnTo>
                    <a:pt x="1" y="18"/>
                  </a:lnTo>
                  <a:lnTo>
                    <a:pt x="0" y="15"/>
                  </a:lnTo>
                  <a:lnTo>
                    <a:pt x="0" y="11"/>
                  </a:lnTo>
                  <a:lnTo>
                    <a:pt x="1" y="7"/>
                  </a:lnTo>
                  <a:lnTo>
                    <a:pt x="3" y="4"/>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73" name="Freeform 187"/>
            <p:cNvSpPr>
              <a:spLocks noEditPoints="1"/>
            </p:cNvSpPr>
            <p:nvPr/>
          </p:nvSpPr>
          <p:spPr bwMode="auto">
            <a:xfrm>
              <a:off x="2465" y="3912"/>
              <a:ext cx="20" cy="30"/>
            </a:xfrm>
            <a:custGeom>
              <a:avLst/>
              <a:gdLst>
                <a:gd name="T0" fmla="*/ 7 w 20"/>
                <a:gd name="T1" fmla="*/ 12 h 30"/>
                <a:gd name="T2" fmla="*/ 4 w 20"/>
                <a:gd name="T3" fmla="*/ 18 h 30"/>
                <a:gd name="T4" fmla="*/ 4 w 20"/>
                <a:gd name="T5" fmla="*/ 23 h 30"/>
                <a:gd name="T6" fmla="*/ 6 w 20"/>
                <a:gd name="T7" fmla="*/ 25 h 30"/>
                <a:gd name="T8" fmla="*/ 7 w 20"/>
                <a:gd name="T9" fmla="*/ 28 h 30"/>
                <a:gd name="T10" fmla="*/ 14 w 20"/>
                <a:gd name="T11" fmla="*/ 28 h 30"/>
                <a:gd name="T12" fmla="*/ 17 w 20"/>
                <a:gd name="T13" fmla="*/ 22 h 30"/>
                <a:gd name="T14" fmla="*/ 17 w 20"/>
                <a:gd name="T15" fmla="*/ 18 h 30"/>
                <a:gd name="T16" fmla="*/ 16 w 20"/>
                <a:gd name="T17" fmla="*/ 15 h 30"/>
                <a:gd name="T18" fmla="*/ 13 w 20"/>
                <a:gd name="T19" fmla="*/ 12 h 30"/>
                <a:gd name="T20" fmla="*/ 7 w 20"/>
                <a:gd name="T21" fmla="*/ 12 h 30"/>
                <a:gd name="T22" fmla="*/ 17 w 20"/>
                <a:gd name="T23" fmla="*/ 0 h 30"/>
                <a:gd name="T24" fmla="*/ 20 w 20"/>
                <a:gd name="T25" fmla="*/ 0 h 30"/>
                <a:gd name="T26" fmla="*/ 20 w 20"/>
                <a:gd name="T27" fmla="*/ 30 h 30"/>
                <a:gd name="T28" fmla="*/ 17 w 20"/>
                <a:gd name="T29" fmla="*/ 30 h 30"/>
                <a:gd name="T30" fmla="*/ 17 w 20"/>
                <a:gd name="T31" fmla="*/ 28 h 30"/>
                <a:gd name="T32" fmla="*/ 16 w 20"/>
                <a:gd name="T33" fmla="*/ 29 h 30"/>
                <a:gd name="T34" fmla="*/ 13 w 20"/>
                <a:gd name="T35" fmla="*/ 30 h 30"/>
                <a:gd name="T36" fmla="*/ 7 w 20"/>
                <a:gd name="T37" fmla="*/ 30 h 30"/>
                <a:gd name="T38" fmla="*/ 4 w 20"/>
                <a:gd name="T39" fmla="*/ 29 h 30"/>
                <a:gd name="T40" fmla="*/ 1 w 20"/>
                <a:gd name="T41" fmla="*/ 26 h 30"/>
                <a:gd name="T42" fmla="*/ 0 w 20"/>
                <a:gd name="T43" fmla="*/ 23 h 30"/>
                <a:gd name="T44" fmla="*/ 0 w 20"/>
                <a:gd name="T45" fmla="*/ 16 h 30"/>
                <a:gd name="T46" fmla="*/ 1 w 20"/>
                <a:gd name="T47" fmla="*/ 13 h 30"/>
                <a:gd name="T48" fmla="*/ 6 w 20"/>
                <a:gd name="T49" fmla="*/ 9 h 30"/>
                <a:gd name="T50" fmla="*/ 10 w 20"/>
                <a:gd name="T51" fmla="*/ 8 h 30"/>
                <a:gd name="T52" fmla="*/ 13 w 20"/>
                <a:gd name="T53" fmla="*/ 9 h 30"/>
                <a:gd name="T54" fmla="*/ 16 w 20"/>
                <a:gd name="T55" fmla="*/ 9 h 30"/>
                <a:gd name="T56" fmla="*/ 17 w 20"/>
                <a:gd name="T57" fmla="*/ 12 h 30"/>
                <a:gd name="T58" fmla="*/ 17 w 20"/>
                <a:gd name="T59" fmla="*/ 0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30">
                  <a:moveTo>
                    <a:pt x="7" y="12"/>
                  </a:moveTo>
                  <a:lnTo>
                    <a:pt x="4" y="18"/>
                  </a:lnTo>
                  <a:lnTo>
                    <a:pt x="4" y="23"/>
                  </a:lnTo>
                  <a:lnTo>
                    <a:pt x="6" y="25"/>
                  </a:lnTo>
                  <a:lnTo>
                    <a:pt x="7" y="28"/>
                  </a:lnTo>
                  <a:lnTo>
                    <a:pt x="14" y="28"/>
                  </a:lnTo>
                  <a:lnTo>
                    <a:pt x="17" y="22"/>
                  </a:lnTo>
                  <a:lnTo>
                    <a:pt x="17" y="18"/>
                  </a:lnTo>
                  <a:lnTo>
                    <a:pt x="16" y="15"/>
                  </a:lnTo>
                  <a:lnTo>
                    <a:pt x="13" y="12"/>
                  </a:lnTo>
                  <a:lnTo>
                    <a:pt x="7" y="12"/>
                  </a:lnTo>
                  <a:close/>
                  <a:moveTo>
                    <a:pt x="17" y="0"/>
                  </a:moveTo>
                  <a:lnTo>
                    <a:pt x="20" y="0"/>
                  </a:lnTo>
                  <a:lnTo>
                    <a:pt x="20" y="30"/>
                  </a:lnTo>
                  <a:lnTo>
                    <a:pt x="17" y="30"/>
                  </a:lnTo>
                  <a:lnTo>
                    <a:pt x="17" y="28"/>
                  </a:lnTo>
                  <a:lnTo>
                    <a:pt x="16" y="29"/>
                  </a:lnTo>
                  <a:lnTo>
                    <a:pt x="13" y="30"/>
                  </a:lnTo>
                  <a:lnTo>
                    <a:pt x="7" y="30"/>
                  </a:lnTo>
                  <a:lnTo>
                    <a:pt x="4" y="29"/>
                  </a:lnTo>
                  <a:lnTo>
                    <a:pt x="1" y="26"/>
                  </a:lnTo>
                  <a:lnTo>
                    <a:pt x="0" y="23"/>
                  </a:lnTo>
                  <a:lnTo>
                    <a:pt x="0" y="16"/>
                  </a:lnTo>
                  <a:lnTo>
                    <a:pt x="1" y="13"/>
                  </a:lnTo>
                  <a:lnTo>
                    <a:pt x="6" y="9"/>
                  </a:lnTo>
                  <a:lnTo>
                    <a:pt x="10" y="8"/>
                  </a:lnTo>
                  <a:lnTo>
                    <a:pt x="13" y="9"/>
                  </a:lnTo>
                  <a:lnTo>
                    <a:pt x="16"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574" name="Freeform 188"/>
            <p:cNvSpPr>
              <a:spLocks noEditPoints="1"/>
            </p:cNvSpPr>
            <p:nvPr/>
          </p:nvSpPr>
          <p:spPr bwMode="auto">
            <a:xfrm>
              <a:off x="2489" y="3920"/>
              <a:ext cx="21" cy="22"/>
            </a:xfrm>
            <a:custGeom>
              <a:avLst/>
              <a:gdLst>
                <a:gd name="T0" fmla="*/ 16 w 21"/>
                <a:gd name="T1" fmla="*/ 11 h 22"/>
                <a:gd name="T2" fmla="*/ 13 w 21"/>
                <a:gd name="T3" fmla="*/ 12 h 22"/>
                <a:gd name="T4" fmla="*/ 9 w 21"/>
                <a:gd name="T5" fmla="*/ 12 h 22"/>
                <a:gd name="T6" fmla="*/ 7 w 21"/>
                <a:gd name="T7" fmla="*/ 14 h 22"/>
                <a:gd name="T8" fmla="*/ 6 w 21"/>
                <a:gd name="T9" fmla="*/ 14 h 22"/>
                <a:gd name="T10" fmla="*/ 4 w 21"/>
                <a:gd name="T11" fmla="*/ 17 h 22"/>
                <a:gd name="T12" fmla="*/ 7 w 21"/>
                <a:gd name="T13" fmla="*/ 20 h 22"/>
                <a:gd name="T14" fmla="*/ 12 w 21"/>
                <a:gd name="T15" fmla="*/ 20 h 22"/>
                <a:gd name="T16" fmla="*/ 14 w 21"/>
                <a:gd name="T17" fmla="*/ 18 h 22"/>
                <a:gd name="T18" fmla="*/ 16 w 21"/>
                <a:gd name="T19" fmla="*/ 17 h 22"/>
                <a:gd name="T20" fmla="*/ 16 w 21"/>
                <a:gd name="T21" fmla="*/ 11 h 22"/>
                <a:gd name="T22" fmla="*/ 12 w 21"/>
                <a:gd name="T23" fmla="*/ 0 h 22"/>
                <a:gd name="T24" fmla="*/ 13 w 21"/>
                <a:gd name="T25" fmla="*/ 1 h 22"/>
                <a:gd name="T26" fmla="*/ 16 w 21"/>
                <a:gd name="T27" fmla="*/ 1 h 22"/>
                <a:gd name="T28" fmla="*/ 19 w 21"/>
                <a:gd name="T29" fmla="*/ 4 h 22"/>
                <a:gd name="T30" fmla="*/ 19 w 21"/>
                <a:gd name="T31" fmla="*/ 20 h 22"/>
                <a:gd name="T32" fmla="*/ 21 w 21"/>
                <a:gd name="T33" fmla="*/ 20 h 22"/>
                <a:gd name="T34" fmla="*/ 21 w 21"/>
                <a:gd name="T35" fmla="*/ 22 h 22"/>
                <a:gd name="T36" fmla="*/ 17 w 21"/>
                <a:gd name="T37" fmla="*/ 22 h 22"/>
                <a:gd name="T38" fmla="*/ 16 w 21"/>
                <a:gd name="T39" fmla="*/ 21 h 22"/>
                <a:gd name="T40" fmla="*/ 16 w 21"/>
                <a:gd name="T41" fmla="*/ 20 h 22"/>
                <a:gd name="T42" fmla="*/ 13 w 21"/>
                <a:gd name="T43" fmla="*/ 21 h 22"/>
                <a:gd name="T44" fmla="*/ 12 w 21"/>
                <a:gd name="T45" fmla="*/ 22 h 22"/>
                <a:gd name="T46" fmla="*/ 6 w 21"/>
                <a:gd name="T47" fmla="*/ 22 h 22"/>
                <a:gd name="T48" fmla="*/ 3 w 21"/>
                <a:gd name="T49" fmla="*/ 21 h 22"/>
                <a:gd name="T50" fmla="*/ 2 w 21"/>
                <a:gd name="T51" fmla="*/ 20 h 22"/>
                <a:gd name="T52" fmla="*/ 0 w 21"/>
                <a:gd name="T53" fmla="*/ 17 h 22"/>
                <a:gd name="T54" fmla="*/ 2 w 21"/>
                <a:gd name="T55" fmla="*/ 14 h 22"/>
                <a:gd name="T56" fmla="*/ 3 w 21"/>
                <a:gd name="T57" fmla="*/ 12 h 22"/>
                <a:gd name="T58" fmla="*/ 9 w 21"/>
                <a:gd name="T59" fmla="*/ 10 h 22"/>
                <a:gd name="T60" fmla="*/ 13 w 21"/>
                <a:gd name="T61" fmla="*/ 10 h 22"/>
                <a:gd name="T62" fmla="*/ 16 w 21"/>
                <a:gd name="T63" fmla="*/ 7 h 22"/>
                <a:gd name="T64" fmla="*/ 14 w 21"/>
                <a:gd name="T65" fmla="*/ 5 h 22"/>
                <a:gd name="T66" fmla="*/ 14 w 21"/>
                <a:gd name="T67" fmla="*/ 4 h 22"/>
                <a:gd name="T68" fmla="*/ 7 w 21"/>
                <a:gd name="T69" fmla="*/ 4 h 22"/>
                <a:gd name="T70" fmla="*/ 6 w 21"/>
                <a:gd name="T71" fmla="*/ 5 h 22"/>
                <a:gd name="T72" fmla="*/ 6 w 21"/>
                <a:gd name="T73" fmla="*/ 8 h 22"/>
                <a:gd name="T74" fmla="*/ 2 w 21"/>
                <a:gd name="T75" fmla="*/ 8 h 22"/>
                <a:gd name="T76" fmla="*/ 3 w 21"/>
                <a:gd name="T77" fmla="*/ 4 h 22"/>
                <a:gd name="T78" fmla="*/ 4 w 21"/>
                <a:gd name="T79" fmla="*/ 2 h 22"/>
                <a:gd name="T80" fmla="*/ 7 w 21"/>
                <a:gd name="T81" fmla="*/ 1 h 22"/>
                <a:gd name="T82" fmla="*/ 12 w 21"/>
                <a:gd name="T83" fmla="*/ 0 h 2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 h="22">
                  <a:moveTo>
                    <a:pt x="16" y="11"/>
                  </a:moveTo>
                  <a:lnTo>
                    <a:pt x="13" y="12"/>
                  </a:lnTo>
                  <a:lnTo>
                    <a:pt x="9" y="12"/>
                  </a:lnTo>
                  <a:lnTo>
                    <a:pt x="7" y="14"/>
                  </a:lnTo>
                  <a:lnTo>
                    <a:pt x="6" y="14"/>
                  </a:lnTo>
                  <a:lnTo>
                    <a:pt x="4" y="17"/>
                  </a:lnTo>
                  <a:lnTo>
                    <a:pt x="7" y="20"/>
                  </a:lnTo>
                  <a:lnTo>
                    <a:pt x="12" y="20"/>
                  </a:lnTo>
                  <a:lnTo>
                    <a:pt x="14" y="18"/>
                  </a:lnTo>
                  <a:lnTo>
                    <a:pt x="16" y="17"/>
                  </a:lnTo>
                  <a:lnTo>
                    <a:pt x="16" y="11"/>
                  </a:lnTo>
                  <a:close/>
                  <a:moveTo>
                    <a:pt x="12" y="0"/>
                  </a:moveTo>
                  <a:lnTo>
                    <a:pt x="13" y="1"/>
                  </a:lnTo>
                  <a:lnTo>
                    <a:pt x="16" y="1"/>
                  </a:lnTo>
                  <a:lnTo>
                    <a:pt x="19" y="4"/>
                  </a:lnTo>
                  <a:lnTo>
                    <a:pt x="19" y="20"/>
                  </a:lnTo>
                  <a:lnTo>
                    <a:pt x="21" y="20"/>
                  </a:lnTo>
                  <a:lnTo>
                    <a:pt x="21" y="22"/>
                  </a:lnTo>
                  <a:lnTo>
                    <a:pt x="17" y="22"/>
                  </a:lnTo>
                  <a:lnTo>
                    <a:pt x="16" y="21"/>
                  </a:lnTo>
                  <a:lnTo>
                    <a:pt x="16" y="20"/>
                  </a:lnTo>
                  <a:lnTo>
                    <a:pt x="13" y="21"/>
                  </a:lnTo>
                  <a:lnTo>
                    <a:pt x="12" y="22"/>
                  </a:lnTo>
                  <a:lnTo>
                    <a:pt x="6" y="22"/>
                  </a:lnTo>
                  <a:lnTo>
                    <a:pt x="3" y="21"/>
                  </a:lnTo>
                  <a:lnTo>
                    <a:pt x="2" y="20"/>
                  </a:lnTo>
                  <a:lnTo>
                    <a:pt x="0" y="17"/>
                  </a:lnTo>
                  <a:lnTo>
                    <a:pt x="2" y="14"/>
                  </a:lnTo>
                  <a:lnTo>
                    <a:pt x="3" y="12"/>
                  </a:lnTo>
                  <a:lnTo>
                    <a:pt x="9" y="10"/>
                  </a:lnTo>
                  <a:lnTo>
                    <a:pt x="13" y="10"/>
                  </a:lnTo>
                  <a:lnTo>
                    <a:pt x="16" y="7"/>
                  </a:lnTo>
                  <a:lnTo>
                    <a:pt x="14" y="5"/>
                  </a:lnTo>
                  <a:lnTo>
                    <a:pt x="14" y="4"/>
                  </a:lnTo>
                  <a:lnTo>
                    <a:pt x="7" y="4"/>
                  </a:lnTo>
                  <a:lnTo>
                    <a:pt x="6" y="5"/>
                  </a:lnTo>
                  <a:lnTo>
                    <a:pt x="6" y="8"/>
                  </a:lnTo>
                  <a:lnTo>
                    <a:pt x="2" y="8"/>
                  </a:lnTo>
                  <a:lnTo>
                    <a:pt x="3" y="4"/>
                  </a:lnTo>
                  <a:lnTo>
                    <a:pt x="4" y="2"/>
                  </a:lnTo>
                  <a:lnTo>
                    <a:pt x="7" y="1"/>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575" name="Freeform 189"/>
            <p:cNvSpPr>
              <a:spLocks/>
            </p:cNvSpPr>
            <p:nvPr/>
          </p:nvSpPr>
          <p:spPr bwMode="auto">
            <a:xfrm>
              <a:off x="2513" y="3920"/>
              <a:ext cx="12" cy="22"/>
            </a:xfrm>
            <a:custGeom>
              <a:avLst/>
              <a:gdLst>
                <a:gd name="T0" fmla="*/ 12 w 12"/>
                <a:gd name="T1" fmla="*/ 0 h 22"/>
                <a:gd name="T2" fmla="*/ 12 w 12"/>
                <a:gd name="T3" fmla="*/ 4 h 22"/>
                <a:gd name="T4" fmla="*/ 6 w 12"/>
                <a:gd name="T5" fmla="*/ 7 h 22"/>
                <a:gd name="T6" fmla="*/ 5 w 12"/>
                <a:gd name="T7" fmla="*/ 10 h 22"/>
                <a:gd name="T8" fmla="*/ 5 w 12"/>
                <a:gd name="T9" fmla="*/ 22 h 22"/>
                <a:gd name="T10" fmla="*/ 0 w 12"/>
                <a:gd name="T11" fmla="*/ 22 h 22"/>
                <a:gd name="T12" fmla="*/ 0 w 12"/>
                <a:gd name="T13" fmla="*/ 1 h 22"/>
                <a:gd name="T14" fmla="*/ 3 w 12"/>
                <a:gd name="T15" fmla="*/ 1 h 22"/>
                <a:gd name="T16" fmla="*/ 3 w 12"/>
                <a:gd name="T17" fmla="*/ 5 h 22"/>
                <a:gd name="T18" fmla="*/ 5 w 12"/>
                <a:gd name="T19" fmla="*/ 5 h 22"/>
                <a:gd name="T20" fmla="*/ 6 w 12"/>
                <a:gd name="T21" fmla="*/ 2 h 22"/>
                <a:gd name="T22" fmla="*/ 12 w 12"/>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2">
                  <a:moveTo>
                    <a:pt x="12" y="0"/>
                  </a:moveTo>
                  <a:lnTo>
                    <a:pt x="12" y="4"/>
                  </a:lnTo>
                  <a:lnTo>
                    <a:pt x="6" y="7"/>
                  </a:lnTo>
                  <a:lnTo>
                    <a:pt x="5" y="10"/>
                  </a:lnTo>
                  <a:lnTo>
                    <a:pt x="5" y="22"/>
                  </a:lnTo>
                  <a:lnTo>
                    <a:pt x="0" y="22"/>
                  </a:lnTo>
                  <a:lnTo>
                    <a:pt x="0" y="1"/>
                  </a:lnTo>
                  <a:lnTo>
                    <a:pt x="3" y="1"/>
                  </a:lnTo>
                  <a:lnTo>
                    <a:pt x="3" y="5"/>
                  </a:lnTo>
                  <a:lnTo>
                    <a:pt x="5" y="5"/>
                  </a:lnTo>
                  <a:lnTo>
                    <a:pt x="6"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576" name="Freeform 190"/>
            <p:cNvSpPr>
              <a:spLocks/>
            </p:cNvSpPr>
            <p:nvPr/>
          </p:nvSpPr>
          <p:spPr bwMode="auto">
            <a:xfrm>
              <a:off x="2528" y="3912"/>
              <a:ext cx="18" cy="30"/>
            </a:xfrm>
            <a:custGeom>
              <a:avLst/>
              <a:gdLst>
                <a:gd name="T0" fmla="*/ 0 w 18"/>
                <a:gd name="T1" fmla="*/ 0 h 30"/>
                <a:gd name="T2" fmla="*/ 4 w 18"/>
                <a:gd name="T3" fmla="*/ 0 h 30"/>
                <a:gd name="T4" fmla="*/ 4 w 18"/>
                <a:gd name="T5" fmla="*/ 18 h 30"/>
                <a:gd name="T6" fmla="*/ 14 w 18"/>
                <a:gd name="T7" fmla="*/ 9 h 30"/>
                <a:gd name="T8" fmla="*/ 18 w 18"/>
                <a:gd name="T9" fmla="*/ 9 h 30"/>
                <a:gd name="T10" fmla="*/ 10 w 18"/>
                <a:gd name="T11" fmla="*/ 16 h 30"/>
                <a:gd name="T12" fmla="*/ 18 w 18"/>
                <a:gd name="T13" fmla="*/ 30 h 30"/>
                <a:gd name="T14" fmla="*/ 14 w 18"/>
                <a:gd name="T15" fmla="*/ 30 h 30"/>
                <a:gd name="T16" fmla="*/ 7 w 18"/>
                <a:gd name="T17" fmla="*/ 19 h 30"/>
                <a:gd name="T18" fmla="*/ 4 w 18"/>
                <a:gd name="T19" fmla="*/ 22 h 30"/>
                <a:gd name="T20" fmla="*/ 4 w 18"/>
                <a:gd name="T21" fmla="*/ 30 h 30"/>
                <a:gd name="T22" fmla="*/ 0 w 18"/>
                <a:gd name="T23" fmla="*/ 30 h 30"/>
                <a:gd name="T24" fmla="*/ 0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30">
                  <a:moveTo>
                    <a:pt x="0" y="0"/>
                  </a:moveTo>
                  <a:lnTo>
                    <a:pt x="4" y="0"/>
                  </a:lnTo>
                  <a:lnTo>
                    <a:pt x="4" y="18"/>
                  </a:lnTo>
                  <a:lnTo>
                    <a:pt x="14" y="9"/>
                  </a:lnTo>
                  <a:lnTo>
                    <a:pt x="18" y="9"/>
                  </a:lnTo>
                  <a:lnTo>
                    <a:pt x="10" y="16"/>
                  </a:lnTo>
                  <a:lnTo>
                    <a:pt x="18" y="30"/>
                  </a:lnTo>
                  <a:lnTo>
                    <a:pt x="14" y="30"/>
                  </a:lnTo>
                  <a:lnTo>
                    <a:pt x="7" y="19"/>
                  </a:lnTo>
                  <a:lnTo>
                    <a:pt x="4" y="22"/>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77" name="Rectangle 191"/>
            <p:cNvSpPr>
              <a:spLocks noChangeArrowheads="1"/>
            </p:cNvSpPr>
            <p:nvPr/>
          </p:nvSpPr>
          <p:spPr bwMode="auto">
            <a:xfrm>
              <a:off x="2549" y="3930"/>
              <a:ext cx="11" cy="2"/>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578" name="Freeform 192"/>
            <p:cNvSpPr>
              <a:spLocks/>
            </p:cNvSpPr>
            <p:nvPr/>
          </p:nvSpPr>
          <p:spPr bwMode="auto">
            <a:xfrm>
              <a:off x="2565" y="3920"/>
              <a:ext cx="20" cy="22"/>
            </a:xfrm>
            <a:custGeom>
              <a:avLst/>
              <a:gdLst>
                <a:gd name="T0" fmla="*/ 10 w 20"/>
                <a:gd name="T1" fmla="*/ 0 h 22"/>
                <a:gd name="T2" fmla="*/ 18 w 20"/>
                <a:gd name="T3" fmla="*/ 4 h 22"/>
                <a:gd name="T4" fmla="*/ 18 w 20"/>
                <a:gd name="T5" fmla="*/ 8 h 22"/>
                <a:gd name="T6" fmla="*/ 15 w 20"/>
                <a:gd name="T7" fmla="*/ 8 h 22"/>
                <a:gd name="T8" fmla="*/ 14 w 20"/>
                <a:gd name="T9" fmla="*/ 5 h 22"/>
                <a:gd name="T10" fmla="*/ 12 w 20"/>
                <a:gd name="T11" fmla="*/ 4 h 22"/>
                <a:gd name="T12" fmla="*/ 7 w 20"/>
                <a:gd name="T13" fmla="*/ 4 h 22"/>
                <a:gd name="T14" fmla="*/ 4 w 20"/>
                <a:gd name="T15" fmla="*/ 7 h 22"/>
                <a:gd name="T16" fmla="*/ 2 w 20"/>
                <a:gd name="T17" fmla="*/ 10 h 22"/>
                <a:gd name="T18" fmla="*/ 2 w 20"/>
                <a:gd name="T19" fmla="*/ 12 h 22"/>
                <a:gd name="T20" fmla="*/ 4 w 20"/>
                <a:gd name="T21" fmla="*/ 15 h 22"/>
                <a:gd name="T22" fmla="*/ 4 w 20"/>
                <a:gd name="T23" fmla="*/ 17 h 22"/>
                <a:gd name="T24" fmla="*/ 7 w 20"/>
                <a:gd name="T25" fmla="*/ 20 h 22"/>
                <a:gd name="T26" fmla="*/ 12 w 20"/>
                <a:gd name="T27" fmla="*/ 20 h 22"/>
                <a:gd name="T28" fmla="*/ 15 w 20"/>
                <a:gd name="T29" fmla="*/ 14 h 22"/>
                <a:gd name="T30" fmla="*/ 20 w 20"/>
                <a:gd name="T31" fmla="*/ 14 h 22"/>
                <a:gd name="T32" fmla="*/ 18 w 20"/>
                <a:gd name="T33" fmla="*/ 18 h 22"/>
                <a:gd name="T34" fmla="*/ 14 w 20"/>
                <a:gd name="T35" fmla="*/ 22 h 22"/>
                <a:gd name="T36" fmla="*/ 5 w 20"/>
                <a:gd name="T37" fmla="*/ 22 h 22"/>
                <a:gd name="T38" fmla="*/ 2 w 20"/>
                <a:gd name="T39" fmla="*/ 21 h 22"/>
                <a:gd name="T40" fmla="*/ 0 w 20"/>
                <a:gd name="T41" fmla="*/ 15 h 22"/>
                <a:gd name="T42" fmla="*/ 0 w 20"/>
                <a:gd name="T43" fmla="*/ 8 h 22"/>
                <a:gd name="T44" fmla="*/ 2 w 20"/>
                <a:gd name="T45" fmla="*/ 2 h 22"/>
                <a:gd name="T46" fmla="*/ 5 w 20"/>
                <a:gd name="T47" fmla="*/ 1 h 22"/>
                <a:gd name="T48" fmla="*/ 10 w 20"/>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22">
                  <a:moveTo>
                    <a:pt x="10" y="0"/>
                  </a:moveTo>
                  <a:lnTo>
                    <a:pt x="18" y="4"/>
                  </a:lnTo>
                  <a:lnTo>
                    <a:pt x="18" y="8"/>
                  </a:lnTo>
                  <a:lnTo>
                    <a:pt x="15" y="8"/>
                  </a:lnTo>
                  <a:lnTo>
                    <a:pt x="14" y="5"/>
                  </a:lnTo>
                  <a:lnTo>
                    <a:pt x="12" y="4"/>
                  </a:lnTo>
                  <a:lnTo>
                    <a:pt x="7" y="4"/>
                  </a:lnTo>
                  <a:lnTo>
                    <a:pt x="4" y="7"/>
                  </a:lnTo>
                  <a:lnTo>
                    <a:pt x="2" y="10"/>
                  </a:lnTo>
                  <a:lnTo>
                    <a:pt x="2" y="12"/>
                  </a:lnTo>
                  <a:lnTo>
                    <a:pt x="4" y="15"/>
                  </a:lnTo>
                  <a:lnTo>
                    <a:pt x="4" y="17"/>
                  </a:lnTo>
                  <a:lnTo>
                    <a:pt x="7" y="20"/>
                  </a:lnTo>
                  <a:lnTo>
                    <a:pt x="12" y="20"/>
                  </a:lnTo>
                  <a:lnTo>
                    <a:pt x="15" y="14"/>
                  </a:lnTo>
                  <a:lnTo>
                    <a:pt x="20" y="14"/>
                  </a:lnTo>
                  <a:lnTo>
                    <a:pt x="18" y="18"/>
                  </a:lnTo>
                  <a:lnTo>
                    <a:pt x="14" y="22"/>
                  </a:lnTo>
                  <a:lnTo>
                    <a:pt x="5" y="22"/>
                  </a:lnTo>
                  <a:lnTo>
                    <a:pt x="2" y="21"/>
                  </a:lnTo>
                  <a:lnTo>
                    <a:pt x="0" y="15"/>
                  </a:lnTo>
                  <a:lnTo>
                    <a:pt x="0" y="8"/>
                  </a:lnTo>
                  <a:lnTo>
                    <a:pt x="2" y="2"/>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79" name="Freeform 193"/>
            <p:cNvSpPr>
              <a:spLocks noEditPoints="1"/>
            </p:cNvSpPr>
            <p:nvPr/>
          </p:nvSpPr>
          <p:spPr bwMode="auto">
            <a:xfrm>
              <a:off x="2587" y="3920"/>
              <a:ext cx="22" cy="22"/>
            </a:xfrm>
            <a:custGeom>
              <a:avLst/>
              <a:gdLst>
                <a:gd name="T0" fmla="*/ 9 w 22"/>
                <a:gd name="T1" fmla="*/ 4 h 22"/>
                <a:gd name="T2" fmla="*/ 6 w 22"/>
                <a:gd name="T3" fmla="*/ 5 h 22"/>
                <a:gd name="T4" fmla="*/ 5 w 22"/>
                <a:gd name="T5" fmla="*/ 8 h 22"/>
                <a:gd name="T6" fmla="*/ 5 w 22"/>
                <a:gd name="T7" fmla="*/ 15 h 22"/>
                <a:gd name="T8" fmla="*/ 6 w 22"/>
                <a:gd name="T9" fmla="*/ 18 h 22"/>
                <a:gd name="T10" fmla="*/ 8 w 22"/>
                <a:gd name="T11" fmla="*/ 20 h 22"/>
                <a:gd name="T12" fmla="*/ 13 w 22"/>
                <a:gd name="T13" fmla="*/ 20 h 22"/>
                <a:gd name="T14" fmla="*/ 16 w 22"/>
                <a:gd name="T15" fmla="*/ 18 h 22"/>
                <a:gd name="T16" fmla="*/ 17 w 22"/>
                <a:gd name="T17" fmla="*/ 15 h 22"/>
                <a:gd name="T18" fmla="*/ 17 w 22"/>
                <a:gd name="T19" fmla="*/ 8 h 22"/>
                <a:gd name="T20" fmla="*/ 16 w 22"/>
                <a:gd name="T21" fmla="*/ 5 h 22"/>
                <a:gd name="T22" fmla="*/ 13 w 22"/>
                <a:gd name="T23" fmla="*/ 4 h 22"/>
                <a:gd name="T24" fmla="*/ 9 w 22"/>
                <a:gd name="T25" fmla="*/ 4 h 22"/>
                <a:gd name="T26" fmla="*/ 10 w 22"/>
                <a:gd name="T27" fmla="*/ 0 h 22"/>
                <a:gd name="T28" fmla="*/ 15 w 22"/>
                <a:gd name="T29" fmla="*/ 1 h 22"/>
                <a:gd name="T30" fmla="*/ 17 w 22"/>
                <a:gd name="T31" fmla="*/ 2 h 22"/>
                <a:gd name="T32" fmla="*/ 20 w 22"/>
                <a:gd name="T33" fmla="*/ 5 h 22"/>
                <a:gd name="T34" fmla="*/ 22 w 22"/>
                <a:gd name="T35" fmla="*/ 8 h 22"/>
                <a:gd name="T36" fmla="*/ 22 w 22"/>
                <a:gd name="T37" fmla="*/ 15 h 22"/>
                <a:gd name="T38" fmla="*/ 20 w 22"/>
                <a:gd name="T39" fmla="*/ 18 h 22"/>
                <a:gd name="T40" fmla="*/ 17 w 22"/>
                <a:gd name="T41" fmla="*/ 21 h 22"/>
                <a:gd name="T42" fmla="*/ 15 w 22"/>
                <a:gd name="T43" fmla="*/ 22 h 22"/>
                <a:gd name="T44" fmla="*/ 8 w 22"/>
                <a:gd name="T45" fmla="*/ 22 h 22"/>
                <a:gd name="T46" fmla="*/ 5 w 22"/>
                <a:gd name="T47" fmla="*/ 21 h 22"/>
                <a:gd name="T48" fmla="*/ 2 w 22"/>
                <a:gd name="T49" fmla="*/ 18 h 22"/>
                <a:gd name="T50" fmla="*/ 0 w 22"/>
                <a:gd name="T51" fmla="*/ 15 h 22"/>
                <a:gd name="T52" fmla="*/ 0 w 22"/>
                <a:gd name="T53" fmla="*/ 11 h 22"/>
                <a:gd name="T54" fmla="*/ 2 w 22"/>
                <a:gd name="T55" fmla="*/ 7 h 22"/>
                <a:gd name="T56" fmla="*/ 3 w 22"/>
                <a:gd name="T57" fmla="*/ 4 h 22"/>
                <a:gd name="T58" fmla="*/ 6 w 22"/>
                <a:gd name="T59" fmla="*/ 1 h 22"/>
                <a:gd name="T60" fmla="*/ 10 w 22"/>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2" h="22">
                  <a:moveTo>
                    <a:pt x="9" y="4"/>
                  </a:moveTo>
                  <a:lnTo>
                    <a:pt x="6" y="5"/>
                  </a:lnTo>
                  <a:lnTo>
                    <a:pt x="5" y="8"/>
                  </a:lnTo>
                  <a:lnTo>
                    <a:pt x="5" y="15"/>
                  </a:lnTo>
                  <a:lnTo>
                    <a:pt x="6" y="18"/>
                  </a:lnTo>
                  <a:lnTo>
                    <a:pt x="8" y="20"/>
                  </a:lnTo>
                  <a:lnTo>
                    <a:pt x="13" y="20"/>
                  </a:lnTo>
                  <a:lnTo>
                    <a:pt x="16" y="18"/>
                  </a:lnTo>
                  <a:lnTo>
                    <a:pt x="17" y="15"/>
                  </a:lnTo>
                  <a:lnTo>
                    <a:pt x="17" y="8"/>
                  </a:lnTo>
                  <a:lnTo>
                    <a:pt x="16" y="5"/>
                  </a:lnTo>
                  <a:lnTo>
                    <a:pt x="13" y="4"/>
                  </a:lnTo>
                  <a:lnTo>
                    <a:pt x="9" y="4"/>
                  </a:lnTo>
                  <a:close/>
                  <a:moveTo>
                    <a:pt x="10" y="0"/>
                  </a:moveTo>
                  <a:lnTo>
                    <a:pt x="15" y="1"/>
                  </a:lnTo>
                  <a:lnTo>
                    <a:pt x="17" y="2"/>
                  </a:lnTo>
                  <a:lnTo>
                    <a:pt x="20" y="5"/>
                  </a:lnTo>
                  <a:lnTo>
                    <a:pt x="22" y="8"/>
                  </a:lnTo>
                  <a:lnTo>
                    <a:pt x="22" y="15"/>
                  </a:lnTo>
                  <a:lnTo>
                    <a:pt x="20" y="18"/>
                  </a:lnTo>
                  <a:lnTo>
                    <a:pt x="17" y="21"/>
                  </a:lnTo>
                  <a:lnTo>
                    <a:pt x="15" y="22"/>
                  </a:lnTo>
                  <a:lnTo>
                    <a:pt x="8" y="22"/>
                  </a:lnTo>
                  <a:lnTo>
                    <a:pt x="5" y="21"/>
                  </a:lnTo>
                  <a:lnTo>
                    <a:pt x="2" y="18"/>
                  </a:lnTo>
                  <a:lnTo>
                    <a:pt x="0" y="15"/>
                  </a:lnTo>
                  <a:lnTo>
                    <a:pt x="0" y="11"/>
                  </a:lnTo>
                  <a:lnTo>
                    <a:pt x="2"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80" name="Rectangle 194"/>
            <p:cNvSpPr>
              <a:spLocks noChangeArrowheads="1"/>
            </p:cNvSpPr>
            <p:nvPr/>
          </p:nvSpPr>
          <p:spPr bwMode="auto">
            <a:xfrm>
              <a:off x="2613" y="3912"/>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581" name="Freeform 195"/>
            <p:cNvSpPr>
              <a:spLocks noEditPoints="1"/>
            </p:cNvSpPr>
            <p:nvPr/>
          </p:nvSpPr>
          <p:spPr bwMode="auto">
            <a:xfrm>
              <a:off x="2620" y="3920"/>
              <a:ext cx="21" cy="22"/>
            </a:xfrm>
            <a:custGeom>
              <a:avLst/>
              <a:gdLst>
                <a:gd name="T0" fmla="*/ 9 w 21"/>
                <a:gd name="T1" fmla="*/ 4 h 22"/>
                <a:gd name="T2" fmla="*/ 6 w 21"/>
                <a:gd name="T3" fmla="*/ 5 h 22"/>
                <a:gd name="T4" fmla="*/ 4 w 21"/>
                <a:gd name="T5" fmla="*/ 8 h 22"/>
                <a:gd name="T6" fmla="*/ 4 w 21"/>
                <a:gd name="T7" fmla="*/ 15 h 22"/>
                <a:gd name="T8" fmla="*/ 6 w 21"/>
                <a:gd name="T9" fmla="*/ 18 h 22"/>
                <a:gd name="T10" fmla="*/ 9 w 21"/>
                <a:gd name="T11" fmla="*/ 20 h 22"/>
                <a:gd name="T12" fmla="*/ 14 w 21"/>
                <a:gd name="T13" fmla="*/ 20 h 22"/>
                <a:gd name="T14" fmla="*/ 16 w 21"/>
                <a:gd name="T15" fmla="*/ 18 h 22"/>
                <a:gd name="T16" fmla="*/ 17 w 21"/>
                <a:gd name="T17" fmla="*/ 15 h 22"/>
                <a:gd name="T18" fmla="*/ 17 w 21"/>
                <a:gd name="T19" fmla="*/ 8 h 22"/>
                <a:gd name="T20" fmla="*/ 16 w 21"/>
                <a:gd name="T21" fmla="*/ 5 h 22"/>
                <a:gd name="T22" fmla="*/ 14 w 21"/>
                <a:gd name="T23" fmla="*/ 4 h 22"/>
                <a:gd name="T24" fmla="*/ 9 w 21"/>
                <a:gd name="T25" fmla="*/ 4 h 22"/>
                <a:gd name="T26" fmla="*/ 12 w 21"/>
                <a:gd name="T27" fmla="*/ 0 h 22"/>
                <a:gd name="T28" fmla="*/ 17 w 21"/>
                <a:gd name="T29" fmla="*/ 2 h 22"/>
                <a:gd name="T30" fmla="*/ 20 w 21"/>
                <a:gd name="T31" fmla="*/ 5 h 22"/>
                <a:gd name="T32" fmla="*/ 21 w 21"/>
                <a:gd name="T33" fmla="*/ 8 h 22"/>
                <a:gd name="T34" fmla="*/ 21 w 21"/>
                <a:gd name="T35" fmla="*/ 15 h 22"/>
                <a:gd name="T36" fmla="*/ 20 w 21"/>
                <a:gd name="T37" fmla="*/ 18 h 22"/>
                <a:gd name="T38" fmla="*/ 17 w 21"/>
                <a:gd name="T39" fmla="*/ 21 h 22"/>
                <a:gd name="T40" fmla="*/ 14 w 21"/>
                <a:gd name="T41" fmla="*/ 22 h 22"/>
                <a:gd name="T42" fmla="*/ 7 w 21"/>
                <a:gd name="T43" fmla="*/ 22 h 22"/>
                <a:gd name="T44" fmla="*/ 4 w 21"/>
                <a:gd name="T45" fmla="*/ 21 h 22"/>
                <a:gd name="T46" fmla="*/ 2 w 21"/>
                <a:gd name="T47" fmla="*/ 18 h 22"/>
                <a:gd name="T48" fmla="*/ 0 w 21"/>
                <a:gd name="T49" fmla="*/ 15 h 22"/>
                <a:gd name="T50" fmla="*/ 0 w 21"/>
                <a:gd name="T51" fmla="*/ 11 h 22"/>
                <a:gd name="T52" fmla="*/ 4 w 21"/>
                <a:gd name="T53" fmla="*/ 2 h 22"/>
                <a:gd name="T54" fmla="*/ 7 w 21"/>
                <a:gd name="T55" fmla="*/ 1 h 22"/>
                <a:gd name="T56" fmla="*/ 12 w 21"/>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 h="22">
                  <a:moveTo>
                    <a:pt x="9" y="4"/>
                  </a:moveTo>
                  <a:lnTo>
                    <a:pt x="6" y="5"/>
                  </a:lnTo>
                  <a:lnTo>
                    <a:pt x="4" y="8"/>
                  </a:lnTo>
                  <a:lnTo>
                    <a:pt x="4" y="15"/>
                  </a:lnTo>
                  <a:lnTo>
                    <a:pt x="6" y="18"/>
                  </a:lnTo>
                  <a:lnTo>
                    <a:pt x="9" y="20"/>
                  </a:lnTo>
                  <a:lnTo>
                    <a:pt x="14" y="20"/>
                  </a:lnTo>
                  <a:lnTo>
                    <a:pt x="16" y="18"/>
                  </a:lnTo>
                  <a:lnTo>
                    <a:pt x="17" y="15"/>
                  </a:lnTo>
                  <a:lnTo>
                    <a:pt x="17" y="8"/>
                  </a:lnTo>
                  <a:lnTo>
                    <a:pt x="16" y="5"/>
                  </a:lnTo>
                  <a:lnTo>
                    <a:pt x="14" y="4"/>
                  </a:lnTo>
                  <a:lnTo>
                    <a:pt x="9" y="4"/>
                  </a:lnTo>
                  <a:close/>
                  <a:moveTo>
                    <a:pt x="12" y="0"/>
                  </a:moveTo>
                  <a:lnTo>
                    <a:pt x="17" y="2"/>
                  </a:lnTo>
                  <a:lnTo>
                    <a:pt x="20" y="5"/>
                  </a:lnTo>
                  <a:lnTo>
                    <a:pt x="21" y="8"/>
                  </a:lnTo>
                  <a:lnTo>
                    <a:pt x="21" y="15"/>
                  </a:lnTo>
                  <a:lnTo>
                    <a:pt x="20" y="18"/>
                  </a:lnTo>
                  <a:lnTo>
                    <a:pt x="17" y="21"/>
                  </a:lnTo>
                  <a:lnTo>
                    <a:pt x="14" y="22"/>
                  </a:lnTo>
                  <a:lnTo>
                    <a:pt x="7" y="22"/>
                  </a:lnTo>
                  <a:lnTo>
                    <a:pt x="4" y="21"/>
                  </a:lnTo>
                  <a:lnTo>
                    <a:pt x="2" y="18"/>
                  </a:lnTo>
                  <a:lnTo>
                    <a:pt x="0" y="15"/>
                  </a:lnTo>
                  <a:lnTo>
                    <a:pt x="0" y="11"/>
                  </a:lnTo>
                  <a:lnTo>
                    <a:pt x="4" y="2"/>
                  </a:lnTo>
                  <a:lnTo>
                    <a:pt x="7" y="1"/>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582" name="Freeform 196"/>
            <p:cNvSpPr>
              <a:spLocks/>
            </p:cNvSpPr>
            <p:nvPr/>
          </p:nvSpPr>
          <p:spPr bwMode="auto">
            <a:xfrm>
              <a:off x="2646" y="3920"/>
              <a:ext cx="11" cy="22"/>
            </a:xfrm>
            <a:custGeom>
              <a:avLst/>
              <a:gdLst>
                <a:gd name="T0" fmla="*/ 11 w 11"/>
                <a:gd name="T1" fmla="*/ 0 h 22"/>
                <a:gd name="T2" fmla="*/ 11 w 11"/>
                <a:gd name="T3" fmla="*/ 4 h 22"/>
                <a:gd name="T4" fmla="*/ 7 w 11"/>
                <a:gd name="T5" fmla="*/ 5 h 22"/>
                <a:gd name="T6" fmla="*/ 3 w 11"/>
                <a:gd name="T7" fmla="*/ 10 h 22"/>
                <a:gd name="T8" fmla="*/ 3 w 11"/>
                <a:gd name="T9" fmla="*/ 22 h 22"/>
                <a:gd name="T10" fmla="*/ 0 w 11"/>
                <a:gd name="T11" fmla="*/ 22 h 22"/>
                <a:gd name="T12" fmla="*/ 0 w 11"/>
                <a:gd name="T13" fmla="*/ 1 h 22"/>
                <a:gd name="T14" fmla="*/ 3 w 11"/>
                <a:gd name="T15" fmla="*/ 1 h 22"/>
                <a:gd name="T16" fmla="*/ 3 w 11"/>
                <a:gd name="T17" fmla="*/ 5 h 22"/>
                <a:gd name="T18" fmla="*/ 7 w 11"/>
                <a:gd name="T19" fmla="*/ 1 h 22"/>
                <a:gd name="T20" fmla="*/ 11 w 11"/>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22">
                  <a:moveTo>
                    <a:pt x="11" y="0"/>
                  </a:moveTo>
                  <a:lnTo>
                    <a:pt x="11" y="4"/>
                  </a:lnTo>
                  <a:lnTo>
                    <a:pt x="7" y="5"/>
                  </a:lnTo>
                  <a:lnTo>
                    <a:pt x="3" y="10"/>
                  </a:lnTo>
                  <a:lnTo>
                    <a:pt x="3" y="22"/>
                  </a:lnTo>
                  <a:lnTo>
                    <a:pt x="0" y="22"/>
                  </a:lnTo>
                  <a:lnTo>
                    <a:pt x="0" y="1"/>
                  </a:lnTo>
                  <a:lnTo>
                    <a:pt x="3" y="1"/>
                  </a:lnTo>
                  <a:lnTo>
                    <a:pt x="3" y="5"/>
                  </a:lnTo>
                  <a:lnTo>
                    <a:pt x="7"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583" name="Freeform 197"/>
            <p:cNvSpPr>
              <a:spLocks noEditPoints="1"/>
            </p:cNvSpPr>
            <p:nvPr/>
          </p:nvSpPr>
          <p:spPr bwMode="auto">
            <a:xfrm>
              <a:off x="2659" y="3920"/>
              <a:ext cx="20" cy="22"/>
            </a:xfrm>
            <a:custGeom>
              <a:avLst/>
              <a:gdLst>
                <a:gd name="T0" fmla="*/ 7 w 20"/>
                <a:gd name="T1" fmla="*/ 4 h 22"/>
                <a:gd name="T2" fmla="*/ 4 w 20"/>
                <a:gd name="T3" fmla="*/ 7 h 22"/>
                <a:gd name="T4" fmla="*/ 4 w 20"/>
                <a:gd name="T5" fmla="*/ 10 h 22"/>
                <a:gd name="T6" fmla="*/ 15 w 20"/>
                <a:gd name="T7" fmla="*/ 10 h 22"/>
                <a:gd name="T8" fmla="*/ 15 w 20"/>
                <a:gd name="T9" fmla="*/ 7 h 22"/>
                <a:gd name="T10" fmla="*/ 12 w 20"/>
                <a:gd name="T11" fmla="*/ 4 h 22"/>
                <a:gd name="T12" fmla="*/ 7 w 20"/>
                <a:gd name="T13" fmla="*/ 4 h 22"/>
                <a:gd name="T14" fmla="*/ 10 w 20"/>
                <a:gd name="T15" fmla="*/ 0 h 22"/>
                <a:gd name="T16" fmla="*/ 18 w 20"/>
                <a:gd name="T17" fmla="*/ 4 h 22"/>
                <a:gd name="T18" fmla="*/ 18 w 20"/>
                <a:gd name="T19" fmla="*/ 7 h 22"/>
                <a:gd name="T20" fmla="*/ 20 w 20"/>
                <a:gd name="T21" fmla="*/ 10 h 22"/>
                <a:gd name="T22" fmla="*/ 20 w 20"/>
                <a:gd name="T23" fmla="*/ 12 h 22"/>
                <a:gd name="T24" fmla="*/ 4 w 20"/>
                <a:gd name="T25" fmla="*/ 12 h 22"/>
                <a:gd name="T26" fmla="*/ 4 w 20"/>
                <a:gd name="T27" fmla="*/ 15 h 22"/>
                <a:gd name="T28" fmla="*/ 5 w 20"/>
                <a:gd name="T29" fmla="*/ 18 h 22"/>
                <a:gd name="T30" fmla="*/ 7 w 20"/>
                <a:gd name="T31" fmla="*/ 20 h 22"/>
                <a:gd name="T32" fmla="*/ 12 w 20"/>
                <a:gd name="T33" fmla="*/ 20 h 22"/>
                <a:gd name="T34" fmla="*/ 14 w 20"/>
                <a:gd name="T35" fmla="*/ 18 h 22"/>
                <a:gd name="T36" fmla="*/ 15 w 20"/>
                <a:gd name="T37" fmla="*/ 15 h 22"/>
                <a:gd name="T38" fmla="*/ 20 w 20"/>
                <a:gd name="T39" fmla="*/ 15 h 22"/>
                <a:gd name="T40" fmla="*/ 18 w 20"/>
                <a:gd name="T41" fmla="*/ 18 h 22"/>
                <a:gd name="T42" fmla="*/ 15 w 20"/>
                <a:gd name="T43" fmla="*/ 21 h 22"/>
                <a:gd name="T44" fmla="*/ 12 w 20"/>
                <a:gd name="T45" fmla="*/ 22 h 22"/>
                <a:gd name="T46" fmla="*/ 7 w 20"/>
                <a:gd name="T47" fmla="*/ 22 h 22"/>
                <a:gd name="T48" fmla="*/ 4 w 20"/>
                <a:gd name="T49" fmla="*/ 21 h 22"/>
                <a:gd name="T50" fmla="*/ 1 w 20"/>
                <a:gd name="T51" fmla="*/ 18 h 22"/>
                <a:gd name="T52" fmla="*/ 0 w 20"/>
                <a:gd name="T53" fmla="*/ 15 h 22"/>
                <a:gd name="T54" fmla="*/ 0 w 20"/>
                <a:gd name="T55" fmla="*/ 7 h 22"/>
                <a:gd name="T56" fmla="*/ 5 w 20"/>
                <a:gd name="T57" fmla="*/ 1 h 22"/>
                <a:gd name="T58" fmla="*/ 10 w 20"/>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2">
                  <a:moveTo>
                    <a:pt x="7" y="4"/>
                  </a:moveTo>
                  <a:lnTo>
                    <a:pt x="4" y="7"/>
                  </a:lnTo>
                  <a:lnTo>
                    <a:pt x="4" y="10"/>
                  </a:lnTo>
                  <a:lnTo>
                    <a:pt x="15" y="10"/>
                  </a:lnTo>
                  <a:lnTo>
                    <a:pt x="15" y="7"/>
                  </a:lnTo>
                  <a:lnTo>
                    <a:pt x="12" y="4"/>
                  </a:lnTo>
                  <a:lnTo>
                    <a:pt x="7" y="4"/>
                  </a:lnTo>
                  <a:close/>
                  <a:moveTo>
                    <a:pt x="10" y="0"/>
                  </a:moveTo>
                  <a:lnTo>
                    <a:pt x="18" y="4"/>
                  </a:lnTo>
                  <a:lnTo>
                    <a:pt x="18" y="7"/>
                  </a:lnTo>
                  <a:lnTo>
                    <a:pt x="20" y="10"/>
                  </a:lnTo>
                  <a:lnTo>
                    <a:pt x="20" y="12"/>
                  </a:lnTo>
                  <a:lnTo>
                    <a:pt x="4" y="12"/>
                  </a:lnTo>
                  <a:lnTo>
                    <a:pt x="4" y="15"/>
                  </a:lnTo>
                  <a:lnTo>
                    <a:pt x="5" y="18"/>
                  </a:lnTo>
                  <a:lnTo>
                    <a:pt x="7" y="20"/>
                  </a:lnTo>
                  <a:lnTo>
                    <a:pt x="12" y="20"/>
                  </a:lnTo>
                  <a:lnTo>
                    <a:pt x="14" y="18"/>
                  </a:lnTo>
                  <a:lnTo>
                    <a:pt x="15" y="15"/>
                  </a:lnTo>
                  <a:lnTo>
                    <a:pt x="20" y="15"/>
                  </a:lnTo>
                  <a:lnTo>
                    <a:pt x="18" y="18"/>
                  </a:lnTo>
                  <a:lnTo>
                    <a:pt x="15" y="21"/>
                  </a:lnTo>
                  <a:lnTo>
                    <a:pt x="12" y="22"/>
                  </a:lnTo>
                  <a:lnTo>
                    <a:pt x="7" y="22"/>
                  </a:lnTo>
                  <a:lnTo>
                    <a:pt x="4" y="21"/>
                  </a:lnTo>
                  <a:lnTo>
                    <a:pt x="1" y="18"/>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84" name="Freeform 198"/>
            <p:cNvSpPr>
              <a:spLocks noEditPoints="1"/>
            </p:cNvSpPr>
            <p:nvPr/>
          </p:nvSpPr>
          <p:spPr bwMode="auto">
            <a:xfrm>
              <a:off x="2681" y="3912"/>
              <a:ext cx="20" cy="30"/>
            </a:xfrm>
            <a:custGeom>
              <a:avLst/>
              <a:gdLst>
                <a:gd name="T0" fmla="*/ 7 w 20"/>
                <a:gd name="T1" fmla="*/ 12 h 30"/>
                <a:gd name="T2" fmla="*/ 5 w 20"/>
                <a:gd name="T3" fmla="*/ 15 h 30"/>
                <a:gd name="T4" fmla="*/ 3 w 20"/>
                <a:gd name="T5" fmla="*/ 18 h 30"/>
                <a:gd name="T6" fmla="*/ 3 w 20"/>
                <a:gd name="T7" fmla="*/ 20 h 30"/>
                <a:gd name="T8" fmla="*/ 5 w 20"/>
                <a:gd name="T9" fmla="*/ 23 h 30"/>
                <a:gd name="T10" fmla="*/ 6 w 20"/>
                <a:gd name="T11" fmla="*/ 25 h 30"/>
                <a:gd name="T12" fmla="*/ 7 w 20"/>
                <a:gd name="T13" fmla="*/ 28 h 30"/>
                <a:gd name="T14" fmla="*/ 13 w 20"/>
                <a:gd name="T15" fmla="*/ 28 h 30"/>
                <a:gd name="T16" fmla="*/ 16 w 20"/>
                <a:gd name="T17" fmla="*/ 25 h 30"/>
                <a:gd name="T18" fmla="*/ 17 w 20"/>
                <a:gd name="T19" fmla="*/ 22 h 30"/>
                <a:gd name="T20" fmla="*/ 17 w 20"/>
                <a:gd name="T21" fmla="*/ 16 h 30"/>
                <a:gd name="T22" fmla="*/ 16 w 20"/>
                <a:gd name="T23" fmla="*/ 13 h 30"/>
                <a:gd name="T24" fmla="*/ 13 w 20"/>
                <a:gd name="T25" fmla="*/ 12 h 30"/>
                <a:gd name="T26" fmla="*/ 7 w 20"/>
                <a:gd name="T27" fmla="*/ 12 h 30"/>
                <a:gd name="T28" fmla="*/ 17 w 20"/>
                <a:gd name="T29" fmla="*/ 0 h 30"/>
                <a:gd name="T30" fmla="*/ 20 w 20"/>
                <a:gd name="T31" fmla="*/ 0 h 30"/>
                <a:gd name="T32" fmla="*/ 20 w 20"/>
                <a:gd name="T33" fmla="*/ 30 h 30"/>
                <a:gd name="T34" fmla="*/ 17 w 20"/>
                <a:gd name="T35" fmla="*/ 30 h 30"/>
                <a:gd name="T36" fmla="*/ 17 w 20"/>
                <a:gd name="T37" fmla="*/ 28 h 30"/>
                <a:gd name="T38" fmla="*/ 15 w 20"/>
                <a:gd name="T39" fmla="*/ 29 h 30"/>
                <a:gd name="T40" fmla="*/ 13 w 20"/>
                <a:gd name="T41" fmla="*/ 30 h 30"/>
                <a:gd name="T42" fmla="*/ 6 w 20"/>
                <a:gd name="T43" fmla="*/ 30 h 30"/>
                <a:gd name="T44" fmla="*/ 3 w 20"/>
                <a:gd name="T45" fmla="*/ 29 h 30"/>
                <a:gd name="T46" fmla="*/ 0 w 20"/>
                <a:gd name="T47" fmla="*/ 23 h 30"/>
                <a:gd name="T48" fmla="*/ 0 w 20"/>
                <a:gd name="T49" fmla="*/ 16 h 30"/>
                <a:gd name="T50" fmla="*/ 3 w 20"/>
                <a:gd name="T51" fmla="*/ 10 h 30"/>
                <a:gd name="T52" fmla="*/ 6 w 20"/>
                <a:gd name="T53" fmla="*/ 9 h 30"/>
                <a:gd name="T54" fmla="*/ 10 w 20"/>
                <a:gd name="T55" fmla="*/ 8 h 30"/>
                <a:gd name="T56" fmla="*/ 12 w 20"/>
                <a:gd name="T57" fmla="*/ 9 h 30"/>
                <a:gd name="T58" fmla="*/ 15 w 20"/>
                <a:gd name="T59" fmla="*/ 9 h 30"/>
                <a:gd name="T60" fmla="*/ 17 w 20"/>
                <a:gd name="T61" fmla="*/ 12 h 30"/>
                <a:gd name="T62" fmla="*/ 17 w 20"/>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30">
                  <a:moveTo>
                    <a:pt x="7" y="12"/>
                  </a:moveTo>
                  <a:lnTo>
                    <a:pt x="5" y="15"/>
                  </a:lnTo>
                  <a:lnTo>
                    <a:pt x="3" y="18"/>
                  </a:lnTo>
                  <a:lnTo>
                    <a:pt x="3" y="20"/>
                  </a:lnTo>
                  <a:lnTo>
                    <a:pt x="5" y="23"/>
                  </a:lnTo>
                  <a:lnTo>
                    <a:pt x="6" y="25"/>
                  </a:lnTo>
                  <a:lnTo>
                    <a:pt x="7" y="28"/>
                  </a:lnTo>
                  <a:lnTo>
                    <a:pt x="13" y="28"/>
                  </a:lnTo>
                  <a:lnTo>
                    <a:pt x="16" y="25"/>
                  </a:lnTo>
                  <a:lnTo>
                    <a:pt x="17" y="22"/>
                  </a:lnTo>
                  <a:lnTo>
                    <a:pt x="17" y="16"/>
                  </a:lnTo>
                  <a:lnTo>
                    <a:pt x="16" y="13"/>
                  </a:lnTo>
                  <a:lnTo>
                    <a:pt x="13" y="12"/>
                  </a:lnTo>
                  <a:lnTo>
                    <a:pt x="7" y="12"/>
                  </a:lnTo>
                  <a:close/>
                  <a:moveTo>
                    <a:pt x="17" y="0"/>
                  </a:moveTo>
                  <a:lnTo>
                    <a:pt x="20" y="0"/>
                  </a:lnTo>
                  <a:lnTo>
                    <a:pt x="20" y="30"/>
                  </a:lnTo>
                  <a:lnTo>
                    <a:pt x="17" y="30"/>
                  </a:lnTo>
                  <a:lnTo>
                    <a:pt x="17" y="28"/>
                  </a:lnTo>
                  <a:lnTo>
                    <a:pt x="15" y="29"/>
                  </a:lnTo>
                  <a:lnTo>
                    <a:pt x="13" y="30"/>
                  </a:lnTo>
                  <a:lnTo>
                    <a:pt x="6" y="30"/>
                  </a:lnTo>
                  <a:lnTo>
                    <a:pt x="3" y="29"/>
                  </a:lnTo>
                  <a:lnTo>
                    <a:pt x="0" y="23"/>
                  </a:lnTo>
                  <a:lnTo>
                    <a:pt x="0" y="16"/>
                  </a:lnTo>
                  <a:lnTo>
                    <a:pt x="3" y="10"/>
                  </a:lnTo>
                  <a:lnTo>
                    <a:pt x="6" y="9"/>
                  </a:lnTo>
                  <a:lnTo>
                    <a:pt x="10" y="8"/>
                  </a:lnTo>
                  <a:lnTo>
                    <a:pt x="12" y="9"/>
                  </a:lnTo>
                  <a:lnTo>
                    <a:pt x="15"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585" name="Freeform 199"/>
            <p:cNvSpPr>
              <a:spLocks/>
            </p:cNvSpPr>
            <p:nvPr/>
          </p:nvSpPr>
          <p:spPr bwMode="auto">
            <a:xfrm>
              <a:off x="2718" y="3920"/>
              <a:ext cx="32" cy="22"/>
            </a:xfrm>
            <a:custGeom>
              <a:avLst/>
              <a:gdLst>
                <a:gd name="T0" fmla="*/ 12 w 32"/>
                <a:gd name="T1" fmla="*/ 0 h 22"/>
                <a:gd name="T2" fmla="*/ 13 w 32"/>
                <a:gd name="T3" fmla="*/ 1 h 22"/>
                <a:gd name="T4" fmla="*/ 16 w 32"/>
                <a:gd name="T5" fmla="*/ 2 h 22"/>
                <a:gd name="T6" fmla="*/ 17 w 32"/>
                <a:gd name="T7" fmla="*/ 4 h 22"/>
                <a:gd name="T8" fmla="*/ 19 w 32"/>
                <a:gd name="T9" fmla="*/ 2 h 22"/>
                <a:gd name="T10" fmla="*/ 25 w 32"/>
                <a:gd name="T11" fmla="*/ 0 h 22"/>
                <a:gd name="T12" fmla="*/ 27 w 32"/>
                <a:gd name="T13" fmla="*/ 1 h 22"/>
                <a:gd name="T14" fmla="*/ 29 w 32"/>
                <a:gd name="T15" fmla="*/ 1 h 22"/>
                <a:gd name="T16" fmla="*/ 32 w 32"/>
                <a:gd name="T17" fmla="*/ 7 h 22"/>
                <a:gd name="T18" fmla="*/ 32 w 32"/>
                <a:gd name="T19" fmla="*/ 22 h 22"/>
                <a:gd name="T20" fmla="*/ 27 w 32"/>
                <a:gd name="T21" fmla="*/ 22 h 22"/>
                <a:gd name="T22" fmla="*/ 27 w 32"/>
                <a:gd name="T23" fmla="*/ 5 h 22"/>
                <a:gd name="T24" fmla="*/ 26 w 32"/>
                <a:gd name="T25" fmla="*/ 4 h 22"/>
                <a:gd name="T26" fmla="*/ 20 w 32"/>
                <a:gd name="T27" fmla="*/ 4 h 22"/>
                <a:gd name="T28" fmla="*/ 17 w 32"/>
                <a:gd name="T29" fmla="*/ 10 h 22"/>
                <a:gd name="T30" fmla="*/ 17 w 32"/>
                <a:gd name="T31" fmla="*/ 22 h 22"/>
                <a:gd name="T32" fmla="*/ 15 w 32"/>
                <a:gd name="T33" fmla="*/ 22 h 22"/>
                <a:gd name="T34" fmla="*/ 15 w 32"/>
                <a:gd name="T35" fmla="*/ 7 h 22"/>
                <a:gd name="T36" fmla="*/ 12 w 32"/>
                <a:gd name="T37" fmla="*/ 4 h 22"/>
                <a:gd name="T38" fmla="*/ 8 w 32"/>
                <a:gd name="T39" fmla="*/ 4 h 22"/>
                <a:gd name="T40" fmla="*/ 6 w 32"/>
                <a:gd name="T41" fmla="*/ 5 h 22"/>
                <a:gd name="T42" fmla="*/ 5 w 32"/>
                <a:gd name="T43" fmla="*/ 8 h 22"/>
                <a:gd name="T44" fmla="*/ 5 w 32"/>
                <a:gd name="T45" fmla="*/ 22 h 22"/>
                <a:gd name="T46" fmla="*/ 0 w 32"/>
                <a:gd name="T47" fmla="*/ 22 h 22"/>
                <a:gd name="T48" fmla="*/ 0 w 32"/>
                <a:gd name="T49" fmla="*/ 1 h 22"/>
                <a:gd name="T50" fmla="*/ 5 w 32"/>
                <a:gd name="T51" fmla="*/ 1 h 22"/>
                <a:gd name="T52" fmla="*/ 5 w 32"/>
                <a:gd name="T53" fmla="*/ 4 h 22"/>
                <a:gd name="T54" fmla="*/ 6 w 32"/>
                <a:gd name="T55" fmla="*/ 2 h 22"/>
                <a:gd name="T56" fmla="*/ 12 w 32"/>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2" h="22">
                  <a:moveTo>
                    <a:pt x="12" y="0"/>
                  </a:moveTo>
                  <a:lnTo>
                    <a:pt x="13" y="1"/>
                  </a:lnTo>
                  <a:lnTo>
                    <a:pt x="16" y="2"/>
                  </a:lnTo>
                  <a:lnTo>
                    <a:pt x="17" y="4"/>
                  </a:lnTo>
                  <a:lnTo>
                    <a:pt x="19" y="2"/>
                  </a:lnTo>
                  <a:lnTo>
                    <a:pt x="25" y="0"/>
                  </a:lnTo>
                  <a:lnTo>
                    <a:pt x="27" y="1"/>
                  </a:lnTo>
                  <a:lnTo>
                    <a:pt x="29" y="1"/>
                  </a:lnTo>
                  <a:lnTo>
                    <a:pt x="32" y="7"/>
                  </a:lnTo>
                  <a:lnTo>
                    <a:pt x="32" y="22"/>
                  </a:lnTo>
                  <a:lnTo>
                    <a:pt x="27" y="22"/>
                  </a:lnTo>
                  <a:lnTo>
                    <a:pt x="27" y="5"/>
                  </a:lnTo>
                  <a:lnTo>
                    <a:pt x="26" y="4"/>
                  </a:lnTo>
                  <a:lnTo>
                    <a:pt x="20" y="4"/>
                  </a:lnTo>
                  <a:lnTo>
                    <a:pt x="17" y="10"/>
                  </a:lnTo>
                  <a:lnTo>
                    <a:pt x="17" y="22"/>
                  </a:lnTo>
                  <a:lnTo>
                    <a:pt x="15" y="22"/>
                  </a:lnTo>
                  <a:lnTo>
                    <a:pt x="15" y="7"/>
                  </a:lnTo>
                  <a:lnTo>
                    <a:pt x="12" y="4"/>
                  </a:lnTo>
                  <a:lnTo>
                    <a:pt x="8" y="4"/>
                  </a:lnTo>
                  <a:lnTo>
                    <a:pt x="6" y="5"/>
                  </a:lnTo>
                  <a:lnTo>
                    <a:pt x="5" y="8"/>
                  </a:lnTo>
                  <a:lnTo>
                    <a:pt x="5" y="22"/>
                  </a:lnTo>
                  <a:lnTo>
                    <a:pt x="0" y="22"/>
                  </a:lnTo>
                  <a:lnTo>
                    <a:pt x="0" y="1"/>
                  </a:lnTo>
                  <a:lnTo>
                    <a:pt x="5" y="1"/>
                  </a:lnTo>
                  <a:lnTo>
                    <a:pt x="5" y="4"/>
                  </a:lnTo>
                  <a:lnTo>
                    <a:pt x="6"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586" name="Freeform 200"/>
            <p:cNvSpPr>
              <a:spLocks noEditPoints="1"/>
            </p:cNvSpPr>
            <p:nvPr/>
          </p:nvSpPr>
          <p:spPr bwMode="auto">
            <a:xfrm>
              <a:off x="2754" y="3920"/>
              <a:ext cx="20" cy="22"/>
            </a:xfrm>
            <a:custGeom>
              <a:avLst/>
              <a:gdLst>
                <a:gd name="T0" fmla="*/ 7 w 20"/>
                <a:gd name="T1" fmla="*/ 4 h 22"/>
                <a:gd name="T2" fmla="*/ 4 w 20"/>
                <a:gd name="T3" fmla="*/ 7 h 22"/>
                <a:gd name="T4" fmla="*/ 3 w 20"/>
                <a:gd name="T5" fmla="*/ 10 h 22"/>
                <a:gd name="T6" fmla="*/ 16 w 20"/>
                <a:gd name="T7" fmla="*/ 10 h 22"/>
                <a:gd name="T8" fmla="*/ 13 w 20"/>
                <a:gd name="T9" fmla="*/ 4 h 22"/>
                <a:gd name="T10" fmla="*/ 7 w 20"/>
                <a:gd name="T11" fmla="*/ 4 h 22"/>
                <a:gd name="T12" fmla="*/ 10 w 20"/>
                <a:gd name="T13" fmla="*/ 0 h 22"/>
                <a:gd name="T14" fmla="*/ 16 w 20"/>
                <a:gd name="T15" fmla="*/ 2 h 22"/>
                <a:gd name="T16" fmla="*/ 17 w 20"/>
                <a:gd name="T17" fmla="*/ 4 h 22"/>
                <a:gd name="T18" fmla="*/ 20 w 20"/>
                <a:gd name="T19" fmla="*/ 10 h 22"/>
                <a:gd name="T20" fmla="*/ 20 w 20"/>
                <a:gd name="T21" fmla="*/ 12 h 22"/>
                <a:gd name="T22" fmla="*/ 3 w 20"/>
                <a:gd name="T23" fmla="*/ 12 h 22"/>
                <a:gd name="T24" fmla="*/ 4 w 20"/>
                <a:gd name="T25" fmla="*/ 15 h 22"/>
                <a:gd name="T26" fmla="*/ 4 w 20"/>
                <a:gd name="T27" fmla="*/ 18 h 22"/>
                <a:gd name="T28" fmla="*/ 7 w 20"/>
                <a:gd name="T29" fmla="*/ 20 h 22"/>
                <a:gd name="T30" fmla="*/ 13 w 20"/>
                <a:gd name="T31" fmla="*/ 20 h 22"/>
                <a:gd name="T32" fmla="*/ 14 w 20"/>
                <a:gd name="T33" fmla="*/ 18 h 22"/>
                <a:gd name="T34" fmla="*/ 16 w 20"/>
                <a:gd name="T35" fmla="*/ 15 h 22"/>
                <a:gd name="T36" fmla="*/ 18 w 20"/>
                <a:gd name="T37" fmla="*/ 15 h 22"/>
                <a:gd name="T38" fmla="*/ 18 w 20"/>
                <a:gd name="T39" fmla="*/ 18 h 22"/>
                <a:gd name="T40" fmla="*/ 16 w 20"/>
                <a:gd name="T41" fmla="*/ 21 h 22"/>
                <a:gd name="T42" fmla="*/ 13 w 20"/>
                <a:gd name="T43" fmla="*/ 22 h 22"/>
                <a:gd name="T44" fmla="*/ 6 w 20"/>
                <a:gd name="T45" fmla="*/ 22 h 22"/>
                <a:gd name="T46" fmla="*/ 3 w 20"/>
                <a:gd name="T47" fmla="*/ 21 h 22"/>
                <a:gd name="T48" fmla="*/ 0 w 20"/>
                <a:gd name="T49" fmla="*/ 15 h 22"/>
                <a:gd name="T50" fmla="*/ 0 w 20"/>
                <a:gd name="T51" fmla="*/ 7 h 22"/>
                <a:gd name="T52" fmla="*/ 6 w 20"/>
                <a:gd name="T53" fmla="*/ 1 h 22"/>
                <a:gd name="T54" fmla="*/ 10 w 2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2">
                  <a:moveTo>
                    <a:pt x="7" y="4"/>
                  </a:moveTo>
                  <a:lnTo>
                    <a:pt x="4" y="7"/>
                  </a:lnTo>
                  <a:lnTo>
                    <a:pt x="3" y="10"/>
                  </a:lnTo>
                  <a:lnTo>
                    <a:pt x="16" y="10"/>
                  </a:lnTo>
                  <a:lnTo>
                    <a:pt x="13" y="4"/>
                  </a:lnTo>
                  <a:lnTo>
                    <a:pt x="7" y="4"/>
                  </a:lnTo>
                  <a:close/>
                  <a:moveTo>
                    <a:pt x="10" y="0"/>
                  </a:moveTo>
                  <a:lnTo>
                    <a:pt x="16" y="2"/>
                  </a:lnTo>
                  <a:lnTo>
                    <a:pt x="17" y="4"/>
                  </a:lnTo>
                  <a:lnTo>
                    <a:pt x="20" y="10"/>
                  </a:lnTo>
                  <a:lnTo>
                    <a:pt x="20" y="12"/>
                  </a:lnTo>
                  <a:lnTo>
                    <a:pt x="3" y="12"/>
                  </a:lnTo>
                  <a:lnTo>
                    <a:pt x="4" y="15"/>
                  </a:lnTo>
                  <a:lnTo>
                    <a:pt x="4" y="18"/>
                  </a:lnTo>
                  <a:lnTo>
                    <a:pt x="7" y="20"/>
                  </a:lnTo>
                  <a:lnTo>
                    <a:pt x="13" y="20"/>
                  </a:lnTo>
                  <a:lnTo>
                    <a:pt x="14" y="18"/>
                  </a:lnTo>
                  <a:lnTo>
                    <a:pt x="16" y="15"/>
                  </a:lnTo>
                  <a:lnTo>
                    <a:pt x="18" y="15"/>
                  </a:lnTo>
                  <a:lnTo>
                    <a:pt x="18" y="18"/>
                  </a:lnTo>
                  <a:lnTo>
                    <a:pt x="16" y="21"/>
                  </a:lnTo>
                  <a:lnTo>
                    <a:pt x="13" y="22"/>
                  </a:lnTo>
                  <a:lnTo>
                    <a:pt x="6"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87" name="Freeform 201"/>
            <p:cNvSpPr>
              <a:spLocks/>
            </p:cNvSpPr>
            <p:nvPr/>
          </p:nvSpPr>
          <p:spPr bwMode="auto">
            <a:xfrm>
              <a:off x="2777" y="3920"/>
              <a:ext cx="31" cy="22"/>
            </a:xfrm>
            <a:custGeom>
              <a:avLst/>
              <a:gdLst>
                <a:gd name="T0" fmla="*/ 11 w 31"/>
                <a:gd name="T1" fmla="*/ 0 h 22"/>
                <a:gd name="T2" fmla="*/ 13 w 31"/>
                <a:gd name="T3" fmla="*/ 1 h 22"/>
                <a:gd name="T4" fmla="*/ 15 w 31"/>
                <a:gd name="T5" fmla="*/ 2 h 22"/>
                <a:gd name="T6" fmla="*/ 17 w 31"/>
                <a:gd name="T7" fmla="*/ 4 h 22"/>
                <a:gd name="T8" fmla="*/ 18 w 31"/>
                <a:gd name="T9" fmla="*/ 2 h 22"/>
                <a:gd name="T10" fmla="*/ 24 w 31"/>
                <a:gd name="T11" fmla="*/ 0 h 22"/>
                <a:gd name="T12" fmla="*/ 27 w 31"/>
                <a:gd name="T13" fmla="*/ 1 h 22"/>
                <a:gd name="T14" fmla="*/ 28 w 31"/>
                <a:gd name="T15" fmla="*/ 1 h 22"/>
                <a:gd name="T16" fmla="*/ 31 w 31"/>
                <a:gd name="T17" fmla="*/ 7 h 22"/>
                <a:gd name="T18" fmla="*/ 31 w 31"/>
                <a:gd name="T19" fmla="*/ 22 h 22"/>
                <a:gd name="T20" fmla="*/ 27 w 31"/>
                <a:gd name="T21" fmla="*/ 22 h 22"/>
                <a:gd name="T22" fmla="*/ 27 w 31"/>
                <a:gd name="T23" fmla="*/ 5 h 22"/>
                <a:gd name="T24" fmla="*/ 25 w 31"/>
                <a:gd name="T25" fmla="*/ 4 h 22"/>
                <a:gd name="T26" fmla="*/ 20 w 31"/>
                <a:gd name="T27" fmla="*/ 4 h 22"/>
                <a:gd name="T28" fmla="*/ 17 w 31"/>
                <a:gd name="T29" fmla="*/ 10 h 22"/>
                <a:gd name="T30" fmla="*/ 17 w 31"/>
                <a:gd name="T31" fmla="*/ 22 h 22"/>
                <a:gd name="T32" fmla="*/ 14 w 31"/>
                <a:gd name="T33" fmla="*/ 22 h 22"/>
                <a:gd name="T34" fmla="*/ 14 w 31"/>
                <a:gd name="T35" fmla="*/ 7 h 22"/>
                <a:gd name="T36" fmla="*/ 11 w 31"/>
                <a:gd name="T37" fmla="*/ 4 h 22"/>
                <a:gd name="T38" fmla="*/ 7 w 31"/>
                <a:gd name="T39" fmla="*/ 4 h 22"/>
                <a:gd name="T40" fmla="*/ 5 w 31"/>
                <a:gd name="T41" fmla="*/ 5 h 22"/>
                <a:gd name="T42" fmla="*/ 4 w 31"/>
                <a:gd name="T43" fmla="*/ 8 h 22"/>
                <a:gd name="T44" fmla="*/ 4 w 31"/>
                <a:gd name="T45" fmla="*/ 22 h 22"/>
                <a:gd name="T46" fmla="*/ 0 w 31"/>
                <a:gd name="T47" fmla="*/ 22 h 22"/>
                <a:gd name="T48" fmla="*/ 0 w 31"/>
                <a:gd name="T49" fmla="*/ 1 h 22"/>
                <a:gd name="T50" fmla="*/ 4 w 31"/>
                <a:gd name="T51" fmla="*/ 1 h 22"/>
                <a:gd name="T52" fmla="*/ 4 w 31"/>
                <a:gd name="T53" fmla="*/ 4 h 22"/>
                <a:gd name="T54" fmla="*/ 5 w 31"/>
                <a:gd name="T55" fmla="*/ 2 h 22"/>
                <a:gd name="T56" fmla="*/ 11 w 31"/>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1" h="22">
                  <a:moveTo>
                    <a:pt x="11" y="0"/>
                  </a:moveTo>
                  <a:lnTo>
                    <a:pt x="13" y="1"/>
                  </a:lnTo>
                  <a:lnTo>
                    <a:pt x="15" y="2"/>
                  </a:lnTo>
                  <a:lnTo>
                    <a:pt x="17" y="4"/>
                  </a:lnTo>
                  <a:lnTo>
                    <a:pt x="18" y="2"/>
                  </a:lnTo>
                  <a:lnTo>
                    <a:pt x="24" y="0"/>
                  </a:lnTo>
                  <a:lnTo>
                    <a:pt x="27" y="1"/>
                  </a:lnTo>
                  <a:lnTo>
                    <a:pt x="28" y="1"/>
                  </a:lnTo>
                  <a:lnTo>
                    <a:pt x="31" y="7"/>
                  </a:lnTo>
                  <a:lnTo>
                    <a:pt x="31" y="22"/>
                  </a:lnTo>
                  <a:lnTo>
                    <a:pt x="27" y="22"/>
                  </a:lnTo>
                  <a:lnTo>
                    <a:pt x="27" y="5"/>
                  </a:lnTo>
                  <a:lnTo>
                    <a:pt x="25" y="4"/>
                  </a:lnTo>
                  <a:lnTo>
                    <a:pt x="20" y="4"/>
                  </a:lnTo>
                  <a:lnTo>
                    <a:pt x="17" y="10"/>
                  </a:lnTo>
                  <a:lnTo>
                    <a:pt x="17" y="22"/>
                  </a:lnTo>
                  <a:lnTo>
                    <a:pt x="14" y="22"/>
                  </a:lnTo>
                  <a:lnTo>
                    <a:pt x="14" y="7"/>
                  </a:lnTo>
                  <a:lnTo>
                    <a:pt x="11" y="4"/>
                  </a:lnTo>
                  <a:lnTo>
                    <a:pt x="7" y="4"/>
                  </a:lnTo>
                  <a:lnTo>
                    <a:pt x="5" y="5"/>
                  </a:lnTo>
                  <a:lnTo>
                    <a:pt x="4" y="8"/>
                  </a:lnTo>
                  <a:lnTo>
                    <a:pt x="4" y="22"/>
                  </a:lnTo>
                  <a:lnTo>
                    <a:pt x="0" y="22"/>
                  </a:lnTo>
                  <a:lnTo>
                    <a:pt x="0" y="1"/>
                  </a:lnTo>
                  <a:lnTo>
                    <a:pt x="4" y="1"/>
                  </a:lnTo>
                  <a:lnTo>
                    <a:pt x="4" y="4"/>
                  </a:lnTo>
                  <a:lnTo>
                    <a:pt x="5"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588" name="Freeform 202"/>
            <p:cNvSpPr>
              <a:spLocks noEditPoints="1"/>
            </p:cNvSpPr>
            <p:nvPr/>
          </p:nvSpPr>
          <p:spPr bwMode="auto">
            <a:xfrm>
              <a:off x="2814" y="3912"/>
              <a:ext cx="20" cy="30"/>
            </a:xfrm>
            <a:custGeom>
              <a:avLst/>
              <a:gdLst>
                <a:gd name="T0" fmla="*/ 7 w 20"/>
                <a:gd name="T1" fmla="*/ 12 h 30"/>
                <a:gd name="T2" fmla="*/ 4 w 20"/>
                <a:gd name="T3" fmla="*/ 13 h 30"/>
                <a:gd name="T4" fmla="*/ 3 w 20"/>
                <a:gd name="T5" fmla="*/ 16 h 30"/>
                <a:gd name="T6" fmla="*/ 3 w 20"/>
                <a:gd name="T7" fmla="*/ 23 h 30"/>
                <a:gd name="T8" fmla="*/ 7 w 20"/>
                <a:gd name="T9" fmla="*/ 28 h 30"/>
                <a:gd name="T10" fmla="*/ 13 w 20"/>
                <a:gd name="T11" fmla="*/ 28 h 30"/>
                <a:gd name="T12" fmla="*/ 15 w 20"/>
                <a:gd name="T13" fmla="*/ 22 h 30"/>
                <a:gd name="T14" fmla="*/ 15 w 20"/>
                <a:gd name="T15" fmla="*/ 16 h 30"/>
                <a:gd name="T16" fmla="*/ 14 w 20"/>
                <a:gd name="T17" fmla="*/ 13 h 30"/>
                <a:gd name="T18" fmla="*/ 13 w 20"/>
                <a:gd name="T19" fmla="*/ 12 h 30"/>
                <a:gd name="T20" fmla="*/ 7 w 20"/>
                <a:gd name="T21" fmla="*/ 12 h 30"/>
                <a:gd name="T22" fmla="*/ 0 w 20"/>
                <a:gd name="T23" fmla="*/ 0 h 30"/>
                <a:gd name="T24" fmla="*/ 3 w 20"/>
                <a:gd name="T25" fmla="*/ 0 h 30"/>
                <a:gd name="T26" fmla="*/ 3 w 20"/>
                <a:gd name="T27" fmla="*/ 12 h 30"/>
                <a:gd name="T28" fmla="*/ 4 w 20"/>
                <a:gd name="T29" fmla="*/ 9 h 30"/>
                <a:gd name="T30" fmla="*/ 7 w 20"/>
                <a:gd name="T31" fmla="*/ 9 h 30"/>
                <a:gd name="T32" fmla="*/ 10 w 20"/>
                <a:gd name="T33" fmla="*/ 8 h 30"/>
                <a:gd name="T34" fmla="*/ 14 w 20"/>
                <a:gd name="T35" fmla="*/ 9 h 30"/>
                <a:gd name="T36" fmla="*/ 18 w 20"/>
                <a:gd name="T37" fmla="*/ 13 h 30"/>
                <a:gd name="T38" fmla="*/ 20 w 20"/>
                <a:gd name="T39" fmla="*/ 16 h 30"/>
                <a:gd name="T40" fmla="*/ 20 w 20"/>
                <a:gd name="T41" fmla="*/ 23 h 30"/>
                <a:gd name="T42" fmla="*/ 18 w 20"/>
                <a:gd name="T43" fmla="*/ 26 h 30"/>
                <a:gd name="T44" fmla="*/ 14 w 20"/>
                <a:gd name="T45" fmla="*/ 30 h 30"/>
                <a:gd name="T46" fmla="*/ 7 w 20"/>
                <a:gd name="T47" fmla="*/ 30 h 30"/>
                <a:gd name="T48" fmla="*/ 5 w 20"/>
                <a:gd name="T49" fmla="*/ 29 h 30"/>
                <a:gd name="T50" fmla="*/ 3 w 20"/>
                <a:gd name="T51" fmla="*/ 28 h 30"/>
                <a:gd name="T52" fmla="*/ 3 w 20"/>
                <a:gd name="T53" fmla="*/ 30 h 30"/>
                <a:gd name="T54" fmla="*/ 0 w 20"/>
                <a:gd name="T55" fmla="*/ 30 h 30"/>
                <a:gd name="T56" fmla="*/ 0 w 20"/>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30">
                  <a:moveTo>
                    <a:pt x="7" y="12"/>
                  </a:moveTo>
                  <a:lnTo>
                    <a:pt x="4" y="13"/>
                  </a:lnTo>
                  <a:lnTo>
                    <a:pt x="3" y="16"/>
                  </a:lnTo>
                  <a:lnTo>
                    <a:pt x="3" y="23"/>
                  </a:lnTo>
                  <a:lnTo>
                    <a:pt x="7" y="28"/>
                  </a:lnTo>
                  <a:lnTo>
                    <a:pt x="13" y="28"/>
                  </a:lnTo>
                  <a:lnTo>
                    <a:pt x="15" y="22"/>
                  </a:lnTo>
                  <a:lnTo>
                    <a:pt x="15" y="16"/>
                  </a:lnTo>
                  <a:lnTo>
                    <a:pt x="14" y="13"/>
                  </a:lnTo>
                  <a:lnTo>
                    <a:pt x="13" y="12"/>
                  </a:lnTo>
                  <a:lnTo>
                    <a:pt x="7" y="12"/>
                  </a:lnTo>
                  <a:close/>
                  <a:moveTo>
                    <a:pt x="0" y="0"/>
                  </a:moveTo>
                  <a:lnTo>
                    <a:pt x="3" y="0"/>
                  </a:lnTo>
                  <a:lnTo>
                    <a:pt x="3" y="12"/>
                  </a:lnTo>
                  <a:lnTo>
                    <a:pt x="4" y="9"/>
                  </a:lnTo>
                  <a:lnTo>
                    <a:pt x="7" y="9"/>
                  </a:lnTo>
                  <a:lnTo>
                    <a:pt x="10" y="8"/>
                  </a:lnTo>
                  <a:lnTo>
                    <a:pt x="14" y="9"/>
                  </a:lnTo>
                  <a:lnTo>
                    <a:pt x="18" y="13"/>
                  </a:lnTo>
                  <a:lnTo>
                    <a:pt x="20" y="16"/>
                  </a:lnTo>
                  <a:lnTo>
                    <a:pt x="20" y="23"/>
                  </a:lnTo>
                  <a:lnTo>
                    <a:pt x="18" y="26"/>
                  </a:lnTo>
                  <a:lnTo>
                    <a:pt x="14" y="30"/>
                  </a:lnTo>
                  <a:lnTo>
                    <a:pt x="7" y="30"/>
                  </a:lnTo>
                  <a:lnTo>
                    <a:pt x="5" y="29"/>
                  </a:lnTo>
                  <a:lnTo>
                    <a:pt x="3" y="28"/>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589" name="Freeform 203"/>
            <p:cNvSpPr>
              <a:spLocks/>
            </p:cNvSpPr>
            <p:nvPr/>
          </p:nvSpPr>
          <p:spPr bwMode="auto">
            <a:xfrm>
              <a:off x="2838" y="3920"/>
              <a:ext cx="11" cy="22"/>
            </a:xfrm>
            <a:custGeom>
              <a:avLst/>
              <a:gdLst>
                <a:gd name="T0" fmla="*/ 11 w 11"/>
                <a:gd name="T1" fmla="*/ 0 h 22"/>
                <a:gd name="T2" fmla="*/ 11 w 11"/>
                <a:gd name="T3" fmla="*/ 4 h 22"/>
                <a:gd name="T4" fmla="*/ 6 w 11"/>
                <a:gd name="T5" fmla="*/ 7 h 22"/>
                <a:gd name="T6" fmla="*/ 4 w 11"/>
                <a:gd name="T7" fmla="*/ 10 h 22"/>
                <a:gd name="T8" fmla="*/ 4 w 11"/>
                <a:gd name="T9" fmla="*/ 22 h 22"/>
                <a:gd name="T10" fmla="*/ 0 w 11"/>
                <a:gd name="T11" fmla="*/ 22 h 22"/>
                <a:gd name="T12" fmla="*/ 0 w 11"/>
                <a:gd name="T13" fmla="*/ 1 h 22"/>
                <a:gd name="T14" fmla="*/ 4 w 11"/>
                <a:gd name="T15" fmla="*/ 1 h 22"/>
                <a:gd name="T16" fmla="*/ 4 w 11"/>
                <a:gd name="T17" fmla="*/ 5 h 22"/>
                <a:gd name="T18" fmla="*/ 6 w 11"/>
                <a:gd name="T19" fmla="*/ 2 h 22"/>
                <a:gd name="T20" fmla="*/ 11 w 11"/>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22">
                  <a:moveTo>
                    <a:pt x="11" y="0"/>
                  </a:moveTo>
                  <a:lnTo>
                    <a:pt x="11" y="4"/>
                  </a:lnTo>
                  <a:lnTo>
                    <a:pt x="6" y="7"/>
                  </a:lnTo>
                  <a:lnTo>
                    <a:pt x="4" y="10"/>
                  </a:lnTo>
                  <a:lnTo>
                    <a:pt x="4" y="22"/>
                  </a:lnTo>
                  <a:lnTo>
                    <a:pt x="0" y="22"/>
                  </a:lnTo>
                  <a:lnTo>
                    <a:pt x="0" y="1"/>
                  </a:lnTo>
                  <a:lnTo>
                    <a:pt x="4" y="1"/>
                  </a:lnTo>
                  <a:lnTo>
                    <a:pt x="4" y="5"/>
                  </a:lnTo>
                  <a:lnTo>
                    <a:pt x="6"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590" name="Freeform 204"/>
            <p:cNvSpPr>
              <a:spLocks noEditPoints="1"/>
            </p:cNvSpPr>
            <p:nvPr/>
          </p:nvSpPr>
          <p:spPr bwMode="auto">
            <a:xfrm>
              <a:off x="2851" y="3920"/>
              <a:ext cx="21" cy="22"/>
            </a:xfrm>
            <a:custGeom>
              <a:avLst/>
              <a:gdLst>
                <a:gd name="T0" fmla="*/ 14 w 21"/>
                <a:gd name="T1" fmla="*/ 11 h 22"/>
                <a:gd name="T2" fmla="*/ 13 w 21"/>
                <a:gd name="T3" fmla="*/ 12 h 22"/>
                <a:gd name="T4" fmla="*/ 8 w 21"/>
                <a:gd name="T5" fmla="*/ 12 h 22"/>
                <a:gd name="T6" fmla="*/ 6 w 21"/>
                <a:gd name="T7" fmla="*/ 14 h 22"/>
                <a:gd name="T8" fmla="*/ 4 w 21"/>
                <a:gd name="T9" fmla="*/ 14 h 22"/>
                <a:gd name="T10" fmla="*/ 4 w 21"/>
                <a:gd name="T11" fmla="*/ 18 h 22"/>
                <a:gd name="T12" fmla="*/ 6 w 21"/>
                <a:gd name="T13" fmla="*/ 20 h 22"/>
                <a:gd name="T14" fmla="*/ 11 w 21"/>
                <a:gd name="T15" fmla="*/ 20 h 22"/>
                <a:gd name="T16" fmla="*/ 14 w 21"/>
                <a:gd name="T17" fmla="*/ 17 h 22"/>
                <a:gd name="T18" fmla="*/ 14 w 21"/>
                <a:gd name="T19" fmla="*/ 11 h 22"/>
                <a:gd name="T20" fmla="*/ 10 w 21"/>
                <a:gd name="T21" fmla="*/ 0 h 22"/>
                <a:gd name="T22" fmla="*/ 13 w 21"/>
                <a:gd name="T23" fmla="*/ 1 h 22"/>
                <a:gd name="T24" fmla="*/ 14 w 21"/>
                <a:gd name="T25" fmla="*/ 1 h 22"/>
                <a:gd name="T26" fmla="*/ 17 w 21"/>
                <a:gd name="T27" fmla="*/ 2 h 22"/>
                <a:gd name="T28" fmla="*/ 18 w 21"/>
                <a:gd name="T29" fmla="*/ 4 h 22"/>
                <a:gd name="T30" fmla="*/ 18 w 21"/>
                <a:gd name="T31" fmla="*/ 20 h 22"/>
                <a:gd name="T32" fmla="*/ 21 w 21"/>
                <a:gd name="T33" fmla="*/ 20 h 22"/>
                <a:gd name="T34" fmla="*/ 21 w 21"/>
                <a:gd name="T35" fmla="*/ 22 h 22"/>
                <a:gd name="T36" fmla="*/ 17 w 21"/>
                <a:gd name="T37" fmla="*/ 22 h 22"/>
                <a:gd name="T38" fmla="*/ 15 w 21"/>
                <a:gd name="T39" fmla="*/ 21 h 22"/>
                <a:gd name="T40" fmla="*/ 15 w 21"/>
                <a:gd name="T41" fmla="*/ 20 h 22"/>
                <a:gd name="T42" fmla="*/ 10 w 21"/>
                <a:gd name="T43" fmla="*/ 22 h 22"/>
                <a:gd name="T44" fmla="*/ 4 w 21"/>
                <a:gd name="T45" fmla="*/ 22 h 22"/>
                <a:gd name="T46" fmla="*/ 1 w 21"/>
                <a:gd name="T47" fmla="*/ 20 h 22"/>
                <a:gd name="T48" fmla="*/ 0 w 21"/>
                <a:gd name="T49" fmla="*/ 17 h 22"/>
                <a:gd name="T50" fmla="*/ 1 w 21"/>
                <a:gd name="T51" fmla="*/ 14 h 22"/>
                <a:gd name="T52" fmla="*/ 4 w 21"/>
                <a:gd name="T53" fmla="*/ 11 h 22"/>
                <a:gd name="T54" fmla="*/ 7 w 21"/>
                <a:gd name="T55" fmla="*/ 10 h 22"/>
                <a:gd name="T56" fmla="*/ 13 w 21"/>
                <a:gd name="T57" fmla="*/ 10 h 22"/>
                <a:gd name="T58" fmla="*/ 14 w 21"/>
                <a:gd name="T59" fmla="*/ 8 h 22"/>
                <a:gd name="T60" fmla="*/ 14 w 21"/>
                <a:gd name="T61" fmla="*/ 5 h 22"/>
                <a:gd name="T62" fmla="*/ 13 w 21"/>
                <a:gd name="T63" fmla="*/ 4 h 22"/>
                <a:gd name="T64" fmla="*/ 6 w 21"/>
                <a:gd name="T65" fmla="*/ 4 h 22"/>
                <a:gd name="T66" fmla="*/ 6 w 21"/>
                <a:gd name="T67" fmla="*/ 5 h 22"/>
                <a:gd name="T68" fmla="*/ 4 w 21"/>
                <a:gd name="T69" fmla="*/ 8 h 22"/>
                <a:gd name="T70" fmla="*/ 1 w 21"/>
                <a:gd name="T71" fmla="*/ 8 h 22"/>
                <a:gd name="T72" fmla="*/ 1 w 21"/>
                <a:gd name="T73" fmla="*/ 4 h 22"/>
                <a:gd name="T74" fmla="*/ 10 w 21"/>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 h="22">
                  <a:moveTo>
                    <a:pt x="14" y="11"/>
                  </a:moveTo>
                  <a:lnTo>
                    <a:pt x="13" y="12"/>
                  </a:lnTo>
                  <a:lnTo>
                    <a:pt x="8" y="12"/>
                  </a:lnTo>
                  <a:lnTo>
                    <a:pt x="6" y="14"/>
                  </a:lnTo>
                  <a:lnTo>
                    <a:pt x="4" y="14"/>
                  </a:lnTo>
                  <a:lnTo>
                    <a:pt x="4" y="18"/>
                  </a:lnTo>
                  <a:lnTo>
                    <a:pt x="6" y="20"/>
                  </a:lnTo>
                  <a:lnTo>
                    <a:pt x="11" y="20"/>
                  </a:lnTo>
                  <a:lnTo>
                    <a:pt x="14" y="17"/>
                  </a:lnTo>
                  <a:lnTo>
                    <a:pt x="14" y="11"/>
                  </a:lnTo>
                  <a:close/>
                  <a:moveTo>
                    <a:pt x="10" y="0"/>
                  </a:moveTo>
                  <a:lnTo>
                    <a:pt x="13" y="1"/>
                  </a:lnTo>
                  <a:lnTo>
                    <a:pt x="14" y="1"/>
                  </a:lnTo>
                  <a:lnTo>
                    <a:pt x="17" y="2"/>
                  </a:lnTo>
                  <a:lnTo>
                    <a:pt x="18" y="4"/>
                  </a:lnTo>
                  <a:lnTo>
                    <a:pt x="18" y="20"/>
                  </a:lnTo>
                  <a:lnTo>
                    <a:pt x="21" y="20"/>
                  </a:lnTo>
                  <a:lnTo>
                    <a:pt x="21" y="22"/>
                  </a:lnTo>
                  <a:lnTo>
                    <a:pt x="17" y="22"/>
                  </a:lnTo>
                  <a:lnTo>
                    <a:pt x="15" y="21"/>
                  </a:lnTo>
                  <a:lnTo>
                    <a:pt x="15" y="20"/>
                  </a:lnTo>
                  <a:lnTo>
                    <a:pt x="10" y="22"/>
                  </a:lnTo>
                  <a:lnTo>
                    <a:pt x="4" y="22"/>
                  </a:lnTo>
                  <a:lnTo>
                    <a:pt x="1" y="20"/>
                  </a:lnTo>
                  <a:lnTo>
                    <a:pt x="0" y="17"/>
                  </a:lnTo>
                  <a:lnTo>
                    <a:pt x="1" y="14"/>
                  </a:lnTo>
                  <a:lnTo>
                    <a:pt x="4" y="11"/>
                  </a:lnTo>
                  <a:lnTo>
                    <a:pt x="7" y="10"/>
                  </a:lnTo>
                  <a:lnTo>
                    <a:pt x="13" y="10"/>
                  </a:lnTo>
                  <a:lnTo>
                    <a:pt x="14" y="8"/>
                  </a:lnTo>
                  <a:lnTo>
                    <a:pt x="14" y="5"/>
                  </a:lnTo>
                  <a:lnTo>
                    <a:pt x="13" y="4"/>
                  </a:lnTo>
                  <a:lnTo>
                    <a:pt x="6" y="4"/>
                  </a:lnTo>
                  <a:lnTo>
                    <a:pt x="6" y="5"/>
                  </a:lnTo>
                  <a:lnTo>
                    <a:pt x="4" y="8"/>
                  </a:lnTo>
                  <a:lnTo>
                    <a:pt x="1" y="8"/>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grpSp>
          <p:nvGrpSpPr>
            <p:cNvPr id="16591" name="Group 406"/>
            <p:cNvGrpSpPr>
              <a:grpSpLocks/>
            </p:cNvGrpSpPr>
            <p:nvPr/>
          </p:nvGrpSpPr>
          <p:grpSpPr bwMode="auto">
            <a:xfrm>
              <a:off x="1549" y="3912"/>
              <a:ext cx="2066" cy="153"/>
              <a:chOff x="1549" y="3912"/>
              <a:chExt cx="2066" cy="153"/>
            </a:xfrm>
          </p:grpSpPr>
          <p:sp>
            <p:nvSpPr>
              <p:cNvPr id="16819" name="Freeform 206"/>
              <p:cNvSpPr>
                <a:spLocks/>
              </p:cNvSpPr>
              <p:nvPr/>
            </p:nvSpPr>
            <p:spPr bwMode="auto">
              <a:xfrm>
                <a:off x="2875" y="3920"/>
                <a:ext cx="19" cy="22"/>
              </a:xfrm>
              <a:custGeom>
                <a:avLst/>
                <a:gdLst>
                  <a:gd name="T0" fmla="*/ 10 w 19"/>
                  <a:gd name="T1" fmla="*/ 0 h 22"/>
                  <a:gd name="T2" fmla="*/ 14 w 19"/>
                  <a:gd name="T3" fmla="*/ 1 h 22"/>
                  <a:gd name="T4" fmla="*/ 16 w 19"/>
                  <a:gd name="T5" fmla="*/ 2 h 22"/>
                  <a:gd name="T6" fmla="*/ 19 w 19"/>
                  <a:gd name="T7" fmla="*/ 8 h 22"/>
                  <a:gd name="T8" fmla="*/ 19 w 19"/>
                  <a:gd name="T9" fmla="*/ 22 h 22"/>
                  <a:gd name="T10" fmla="*/ 14 w 19"/>
                  <a:gd name="T11" fmla="*/ 22 h 22"/>
                  <a:gd name="T12" fmla="*/ 14 w 19"/>
                  <a:gd name="T13" fmla="*/ 5 h 22"/>
                  <a:gd name="T14" fmla="*/ 13 w 19"/>
                  <a:gd name="T15" fmla="*/ 4 h 22"/>
                  <a:gd name="T16" fmla="*/ 7 w 19"/>
                  <a:gd name="T17" fmla="*/ 4 h 22"/>
                  <a:gd name="T18" fmla="*/ 6 w 19"/>
                  <a:gd name="T19" fmla="*/ 5 h 22"/>
                  <a:gd name="T20" fmla="*/ 3 w 19"/>
                  <a:gd name="T21" fmla="*/ 7 h 22"/>
                  <a:gd name="T22" fmla="*/ 3 w 19"/>
                  <a:gd name="T23" fmla="*/ 22 h 22"/>
                  <a:gd name="T24" fmla="*/ 0 w 19"/>
                  <a:gd name="T25" fmla="*/ 22 h 22"/>
                  <a:gd name="T26" fmla="*/ 0 w 19"/>
                  <a:gd name="T27" fmla="*/ 1 h 22"/>
                  <a:gd name="T28" fmla="*/ 3 w 19"/>
                  <a:gd name="T29" fmla="*/ 1 h 22"/>
                  <a:gd name="T30" fmla="*/ 3 w 19"/>
                  <a:gd name="T31" fmla="*/ 4 h 22"/>
                  <a:gd name="T32" fmla="*/ 6 w 19"/>
                  <a:gd name="T33" fmla="*/ 2 h 22"/>
                  <a:gd name="T34" fmla="*/ 7 w 19"/>
                  <a:gd name="T35" fmla="*/ 1 h 22"/>
                  <a:gd name="T36" fmla="*/ 10 w 19"/>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22">
                    <a:moveTo>
                      <a:pt x="10" y="0"/>
                    </a:moveTo>
                    <a:lnTo>
                      <a:pt x="14" y="1"/>
                    </a:lnTo>
                    <a:lnTo>
                      <a:pt x="16" y="2"/>
                    </a:lnTo>
                    <a:lnTo>
                      <a:pt x="19" y="8"/>
                    </a:lnTo>
                    <a:lnTo>
                      <a:pt x="19" y="22"/>
                    </a:lnTo>
                    <a:lnTo>
                      <a:pt x="14" y="22"/>
                    </a:lnTo>
                    <a:lnTo>
                      <a:pt x="14" y="5"/>
                    </a:lnTo>
                    <a:lnTo>
                      <a:pt x="13" y="4"/>
                    </a:lnTo>
                    <a:lnTo>
                      <a:pt x="7" y="4"/>
                    </a:lnTo>
                    <a:lnTo>
                      <a:pt x="6" y="5"/>
                    </a:lnTo>
                    <a:lnTo>
                      <a:pt x="3" y="7"/>
                    </a:lnTo>
                    <a:lnTo>
                      <a:pt x="3" y="22"/>
                    </a:lnTo>
                    <a:lnTo>
                      <a:pt x="0" y="22"/>
                    </a:lnTo>
                    <a:lnTo>
                      <a:pt x="0" y="1"/>
                    </a:lnTo>
                    <a:lnTo>
                      <a:pt x="3" y="1"/>
                    </a:lnTo>
                    <a:lnTo>
                      <a:pt x="3" y="4"/>
                    </a:lnTo>
                    <a:lnTo>
                      <a:pt x="6" y="2"/>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20" name="Freeform 207"/>
              <p:cNvSpPr>
                <a:spLocks noEditPoints="1"/>
              </p:cNvSpPr>
              <p:nvPr/>
            </p:nvSpPr>
            <p:spPr bwMode="auto">
              <a:xfrm>
                <a:off x="2896" y="3920"/>
                <a:ext cx="20" cy="22"/>
              </a:xfrm>
              <a:custGeom>
                <a:avLst/>
                <a:gdLst>
                  <a:gd name="T0" fmla="*/ 9 w 20"/>
                  <a:gd name="T1" fmla="*/ 4 h 22"/>
                  <a:gd name="T2" fmla="*/ 6 w 20"/>
                  <a:gd name="T3" fmla="*/ 5 h 22"/>
                  <a:gd name="T4" fmla="*/ 5 w 20"/>
                  <a:gd name="T5" fmla="*/ 7 h 22"/>
                  <a:gd name="T6" fmla="*/ 5 w 20"/>
                  <a:gd name="T7" fmla="*/ 10 h 22"/>
                  <a:gd name="T8" fmla="*/ 17 w 20"/>
                  <a:gd name="T9" fmla="*/ 10 h 22"/>
                  <a:gd name="T10" fmla="*/ 16 w 20"/>
                  <a:gd name="T11" fmla="*/ 7 h 22"/>
                  <a:gd name="T12" fmla="*/ 13 w 20"/>
                  <a:gd name="T13" fmla="*/ 4 h 22"/>
                  <a:gd name="T14" fmla="*/ 9 w 20"/>
                  <a:gd name="T15" fmla="*/ 4 h 22"/>
                  <a:gd name="T16" fmla="*/ 12 w 20"/>
                  <a:gd name="T17" fmla="*/ 0 h 22"/>
                  <a:gd name="T18" fmla="*/ 17 w 20"/>
                  <a:gd name="T19" fmla="*/ 2 h 22"/>
                  <a:gd name="T20" fmla="*/ 19 w 20"/>
                  <a:gd name="T21" fmla="*/ 4 h 22"/>
                  <a:gd name="T22" fmla="*/ 20 w 20"/>
                  <a:gd name="T23" fmla="*/ 7 h 22"/>
                  <a:gd name="T24" fmla="*/ 20 w 20"/>
                  <a:gd name="T25" fmla="*/ 12 h 22"/>
                  <a:gd name="T26" fmla="*/ 5 w 20"/>
                  <a:gd name="T27" fmla="*/ 12 h 22"/>
                  <a:gd name="T28" fmla="*/ 5 w 20"/>
                  <a:gd name="T29" fmla="*/ 15 h 22"/>
                  <a:gd name="T30" fmla="*/ 6 w 20"/>
                  <a:gd name="T31" fmla="*/ 18 h 22"/>
                  <a:gd name="T32" fmla="*/ 9 w 20"/>
                  <a:gd name="T33" fmla="*/ 20 h 22"/>
                  <a:gd name="T34" fmla="*/ 15 w 20"/>
                  <a:gd name="T35" fmla="*/ 20 h 22"/>
                  <a:gd name="T36" fmla="*/ 16 w 20"/>
                  <a:gd name="T37" fmla="*/ 18 h 22"/>
                  <a:gd name="T38" fmla="*/ 17 w 20"/>
                  <a:gd name="T39" fmla="*/ 15 h 22"/>
                  <a:gd name="T40" fmla="*/ 20 w 20"/>
                  <a:gd name="T41" fmla="*/ 15 h 22"/>
                  <a:gd name="T42" fmla="*/ 17 w 20"/>
                  <a:gd name="T43" fmla="*/ 21 h 22"/>
                  <a:gd name="T44" fmla="*/ 15 w 20"/>
                  <a:gd name="T45" fmla="*/ 22 h 22"/>
                  <a:gd name="T46" fmla="*/ 7 w 20"/>
                  <a:gd name="T47" fmla="*/ 22 h 22"/>
                  <a:gd name="T48" fmla="*/ 5 w 20"/>
                  <a:gd name="T49" fmla="*/ 21 h 22"/>
                  <a:gd name="T50" fmla="*/ 2 w 20"/>
                  <a:gd name="T51" fmla="*/ 15 h 22"/>
                  <a:gd name="T52" fmla="*/ 0 w 20"/>
                  <a:gd name="T53" fmla="*/ 11 h 22"/>
                  <a:gd name="T54" fmla="*/ 2 w 20"/>
                  <a:gd name="T55" fmla="*/ 7 h 22"/>
                  <a:gd name="T56" fmla="*/ 3 w 20"/>
                  <a:gd name="T57" fmla="*/ 4 h 22"/>
                  <a:gd name="T58" fmla="*/ 7 w 20"/>
                  <a:gd name="T59" fmla="*/ 1 h 22"/>
                  <a:gd name="T60" fmla="*/ 12 w 20"/>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 h="22">
                    <a:moveTo>
                      <a:pt x="9" y="4"/>
                    </a:moveTo>
                    <a:lnTo>
                      <a:pt x="6" y="5"/>
                    </a:lnTo>
                    <a:lnTo>
                      <a:pt x="5" y="7"/>
                    </a:lnTo>
                    <a:lnTo>
                      <a:pt x="5" y="10"/>
                    </a:lnTo>
                    <a:lnTo>
                      <a:pt x="17" y="10"/>
                    </a:lnTo>
                    <a:lnTo>
                      <a:pt x="16" y="7"/>
                    </a:lnTo>
                    <a:lnTo>
                      <a:pt x="13" y="4"/>
                    </a:lnTo>
                    <a:lnTo>
                      <a:pt x="9" y="4"/>
                    </a:lnTo>
                    <a:close/>
                    <a:moveTo>
                      <a:pt x="12" y="0"/>
                    </a:moveTo>
                    <a:lnTo>
                      <a:pt x="17" y="2"/>
                    </a:lnTo>
                    <a:lnTo>
                      <a:pt x="19" y="4"/>
                    </a:lnTo>
                    <a:lnTo>
                      <a:pt x="20" y="7"/>
                    </a:lnTo>
                    <a:lnTo>
                      <a:pt x="20" y="12"/>
                    </a:lnTo>
                    <a:lnTo>
                      <a:pt x="5" y="12"/>
                    </a:lnTo>
                    <a:lnTo>
                      <a:pt x="5" y="15"/>
                    </a:lnTo>
                    <a:lnTo>
                      <a:pt x="6" y="18"/>
                    </a:lnTo>
                    <a:lnTo>
                      <a:pt x="9" y="20"/>
                    </a:lnTo>
                    <a:lnTo>
                      <a:pt x="15" y="20"/>
                    </a:lnTo>
                    <a:lnTo>
                      <a:pt x="16" y="18"/>
                    </a:lnTo>
                    <a:lnTo>
                      <a:pt x="17" y="15"/>
                    </a:lnTo>
                    <a:lnTo>
                      <a:pt x="20" y="15"/>
                    </a:lnTo>
                    <a:lnTo>
                      <a:pt x="17" y="21"/>
                    </a:lnTo>
                    <a:lnTo>
                      <a:pt x="15" y="22"/>
                    </a:lnTo>
                    <a:lnTo>
                      <a:pt x="7" y="22"/>
                    </a:lnTo>
                    <a:lnTo>
                      <a:pt x="5" y="21"/>
                    </a:lnTo>
                    <a:lnTo>
                      <a:pt x="2" y="15"/>
                    </a:lnTo>
                    <a:lnTo>
                      <a:pt x="0" y="11"/>
                    </a:lnTo>
                    <a:lnTo>
                      <a:pt x="2" y="7"/>
                    </a:lnTo>
                    <a:lnTo>
                      <a:pt x="3" y="4"/>
                    </a:lnTo>
                    <a:lnTo>
                      <a:pt x="7" y="1"/>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821" name="Freeform 208"/>
              <p:cNvSpPr>
                <a:spLocks/>
              </p:cNvSpPr>
              <p:nvPr/>
            </p:nvSpPr>
            <p:spPr bwMode="auto">
              <a:xfrm>
                <a:off x="2932" y="3920"/>
                <a:ext cx="18" cy="22"/>
              </a:xfrm>
              <a:custGeom>
                <a:avLst/>
                <a:gdLst>
                  <a:gd name="T0" fmla="*/ 10 w 18"/>
                  <a:gd name="T1" fmla="*/ 0 h 22"/>
                  <a:gd name="T2" fmla="*/ 18 w 18"/>
                  <a:gd name="T3" fmla="*/ 4 h 22"/>
                  <a:gd name="T4" fmla="*/ 18 w 18"/>
                  <a:gd name="T5" fmla="*/ 8 h 22"/>
                  <a:gd name="T6" fmla="*/ 16 w 18"/>
                  <a:gd name="T7" fmla="*/ 8 h 22"/>
                  <a:gd name="T8" fmla="*/ 14 w 18"/>
                  <a:gd name="T9" fmla="*/ 5 h 22"/>
                  <a:gd name="T10" fmla="*/ 13 w 18"/>
                  <a:gd name="T11" fmla="*/ 4 h 22"/>
                  <a:gd name="T12" fmla="*/ 7 w 18"/>
                  <a:gd name="T13" fmla="*/ 4 h 22"/>
                  <a:gd name="T14" fmla="*/ 4 w 18"/>
                  <a:gd name="T15" fmla="*/ 7 h 22"/>
                  <a:gd name="T16" fmla="*/ 3 w 18"/>
                  <a:gd name="T17" fmla="*/ 10 h 22"/>
                  <a:gd name="T18" fmla="*/ 3 w 18"/>
                  <a:gd name="T19" fmla="*/ 12 h 22"/>
                  <a:gd name="T20" fmla="*/ 4 w 18"/>
                  <a:gd name="T21" fmla="*/ 15 h 22"/>
                  <a:gd name="T22" fmla="*/ 4 w 18"/>
                  <a:gd name="T23" fmla="*/ 17 h 22"/>
                  <a:gd name="T24" fmla="*/ 7 w 18"/>
                  <a:gd name="T25" fmla="*/ 20 h 22"/>
                  <a:gd name="T26" fmla="*/ 13 w 18"/>
                  <a:gd name="T27" fmla="*/ 20 h 22"/>
                  <a:gd name="T28" fmla="*/ 16 w 18"/>
                  <a:gd name="T29" fmla="*/ 14 h 22"/>
                  <a:gd name="T30" fmla="*/ 18 w 18"/>
                  <a:gd name="T31" fmla="*/ 14 h 22"/>
                  <a:gd name="T32" fmla="*/ 18 w 18"/>
                  <a:gd name="T33" fmla="*/ 18 h 22"/>
                  <a:gd name="T34" fmla="*/ 16 w 18"/>
                  <a:gd name="T35" fmla="*/ 21 h 22"/>
                  <a:gd name="T36" fmla="*/ 13 w 18"/>
                  <a:gd name="T37" fmla="*/ 22 h 22"/>
                  <a:gd name="T38" fmla="*/ 6 w 18"/>
                  <a:gd name="T39" fmla="*/ 22 h 22"/>
                  <a:gd name="T40" fmla="*/ 3 w 18"/>
                  <a:gd name="T41" fmla="*/ 21 h 22"/>
                  <a:gd name="T42" fmla="*/ 0 w 18"/>
                  <a:gd name="T43" fmla="*/ 15 h 22"/>
                  <a:gd name="T44" fmla="*/ 0 w 18"/>
                  <a:gd name="T45" fmla="*/ 8 h 22"/>
                  <a:gd name="T46" fmla="*/ 3 w 18"/>
                  <a:gd name="T47" fmla="*/ 2 h 22"/>
                  <a:gd name="T48" fmla="*/ 6 w 18"/>
                  <a:gd name="T49" fmla="*/ 1 h 22"/>
                  <a:gd name="T50" fmla="*/ 10 w 18"/>
                  <a:gd name="T51" fmla="*/ 0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22">
                    <a:moveTo>
                      <a:pt x="10" y="0"/>
                    </a:moveTo>
                    <a:lnTo>
                      <a:pt x="18" y="4"/>
                    </a:lnTo>
                    <a:lnTo>
                      <a:pt x="18" y="8"/>
                    </a:lnTo>
                    <a:lnTo>
                      <a:pt x="16" y="8"/>
                    </a:lnTo>
                    <a:lnTo>
                      <a:pt x="14" y="5"/>
                    </a:lnTo>
                    <a:lnTo>
                      <a:pt x="13" y="4"/>
                    </a:lnTo>
                    <a:lnTo>
                      <a:pt x="7" y="4"/>
                    </a:lnTo>
                    <a:lnTo>
                      <a:pt x="4" y="7"/>
                    </a:lnTo>
                    <a:lnTo>
                      <a:pt x="3" y="10"/>
                    </a:lnTo>
                    <a:lnTo>
                      <a:pt x="3" y="12"/>
                    </a:lnTo>
                    <a:lnTo>
                      <a:pt x="4" y="15"/>
                    </a:lnTo>
                    <a:lnTo>
                      <a:pt x="4" y="17"/>
                    </a:lnTo>
                    <a:lnTo>
                      <a:pt x="7" y="20"/>
                    </a:lnTo>
                    <a:lnTo>
                      <a:pt x="13" y="20"/>
                    </a:lnTo>
                    <a:lnTo>
                      <a:pt x="16" y="14"/>
                    </a:lnTo>
                    <a:lnTo>
                      <a:pt x="18" y="14"/>
                    </a:lnTo>
                    <a:lnTo>
                      <a:pt x="18" y="18"/>
                    </a:lnTo>
                    <a:lnTo>
                      <a:pt x="16" y="21"/>
                    </a:lnTo>
                    <a:lnTo>
                      <a:pt x="13" y="22"/>
                    </a:lnTo>
                    <a:lnTo>
                      <a:pt x="6" y="22"/>
                    </a:lnTo>
                    <a:lnTo>
                      <a:pt x="3" y="21"/>
                    </a:lnTo>
                    <a:lnTo>
                      <a:pt x="0" y="15"/>
                    </a:lnTo>
                    <a:lnTo>
                      <a:pt x="0" y="8"/>
                    </a:lnTo>
                    <a:lnTo>
                      <a:pt x="3" y="2"/>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22" name="Freeform 209"/>
              <p:cNvSpPr>
                <a:spLocks noEditPoints="1"/>
              </p:cNvSpPr>
              <p:nvPr/>
            </p:nvSpPr>
            <p:spPr bwMode="auto">
              <a:xfrm>
                <a:off x="2955" y="3920"/>
                <a:ext cx="20" cy="22"/>
              </a:xfrm>
              <a:custGeom>
                <a:avLst/>
                <a:gdLst>
                  <a:gd name="T0" fmla="*/ 7 w 20"/>
                  <a:gd name="T1" fmla="*/ 4 h 22"/>
                  <a:gd name="T2" fmla="*/ 3 w 20"/>
                  <a:gd name="T3" fmla="*/ 8 h 22"/>
                  <a:gd name="T4" fmla="*/ 3 w 20"/>
                  <a:gd name="T5" fmla="*/ 11 h 22"/>
                  <a:gd name="T6" fmla="*/ 4 w 20"/>
                  <a:gd name="T7" fmla="*/ 15 h 22"/>
                  <a:gd name="T8" fmla="*/ 5 w 20"/>
                  <a:gd name="T9" fmla="*/ 18 h 22"/>
                  <a:gd name="T10" fmla="*/ 7 w 20"/>
                  <a:gd name="T11" fmla="*/ 20 h 22"/>
                  <a:gd name="T12" fmla="*/ 13 w 20"/>
                  <a:gd name="T13" fmla="*/ 20 h 22"/>
                  <a:gd name="T14" fmla="*/ 14 w 20"/>
                  <a:gd name="T15" fmla="*/ 18 h 22"/>
                  <a:gd name="T16" fmla="*/ 15 w 20"/>
                  <a:gd name="T17" fmla="*/ 15 h 22"/>
                  <a:gd name="T18" fmla="*/ 17 w 20"/>
                  <a:gd name="T19" fmla="*/ 11 h 22"/>
                  <a:gd name="T20" fmla="*/ 14 w 20"/>
                  <a:gd name="T21" fmla="*/ 5 h 22"/>
                  <a:gd name="T22" fmla="*/ 13 w 20"/>
                  <a:gd name="T23" fmla="*/ 4 h 22"/>
                  <a:gd name="T24" fmla="*/ 7 w 20"/>
                  <a:gd name="T25" fmla="*/ 4 h 22"/>
                  <a:gd name="T26" fmla="*/ 10 w 20"/>
                  <a:gd name="T27" fmla="*/ 0 h 22"/>
                  <a:gd name="T28" fmla="*/ 14 w 20"/>
                  <a:gd name="T29" fmla="*/ 1 h 22"/>
                  <a:gd name="T30" fmla="*/ 17 w 20"/>
                  <a:gd name="T31" fmla="*/ 2 h 22"/>
                  <a:gd name="T32" fmla="*/ 20 w 20"/>
                  <a:gd name="T33" fmla="*/ 8 h 22"/>
                  <a:gd name="T34" fmla="*/ 20 w 20"/>
                  <a:gd name="T35" fmla="*/ 15 h 22"/>
                  <a:gd name="T36" fmla="*/ 17 w 20"/>
                  <a:gd name="T37" fmla="*/ 21 h 22"/>
                  <a:gd name="T38" fmla="*/ 14 w 20"/>
                  <a:gd name="T39" fmla="*/ 22 h 22"/>
                  <a:gd name="T40" fmla="*/ 5 w 20"/>
                  <a:gd name="T41" fmla="*/ 22 h 22"/>
                  <a:gd name="T42" fmla="*/ 3 w 20"/>
                  <a:gd name="T43" fmla="*/ 21 h 22"/>
                  <a:gd name="T44" fmla="*/ 0 w 20"/>
                  <a:gd name="T45" fmla="*/ 15 h 22"/>
                  <a:gd name="T46" fmla="*/ 0 w 20"/>
                  <a:gd name="T47" fmla="*/ 8 h 22"/>
                  <a:gd name="T48" fmla="*/ 3 w 20"/>
                  <a:gd name="T49" fmla="*/ 2 h 22"/>
                  <a:gd name="T50" fmla="*/ 5 w 20"/>
                  <a:gd name="T51" fmla="*/ 1 h 22"/>
                  <a:gd name="T52" fmla="*/ 10 w 20"/>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22">
                    <a:moveTo>
                      <a:pt x="7" y="4"/>
                    </a:moveTo>
                    <a:lnTo>
                      <a:pt x="3" y="8"/>
                    </a:lnTo>
                    <a:lnTo>
                      <a:pt x="3" y="11"/>
                    </a:lnTo>
                    <a:lnTo>
                      <a:pt x="4" y="15"/>
                    </a:lnTo>
                    <a:lnTo>
                      <a:pt x="5" y="18"/>
                    </a:lnTo>
                    <a:lnTo>
                      <a:pt x="7" y="20"/>
                    </a:lnTo>
                    <a:lnTo>
                      <a:pt x="13" y="20"/>
                    </a:lnTo>
                    <a:lnTo>
                      <a:pt x="14" y="18"/>
                    </a:lnTo>
                    <a:lnTo>
                      <a:pt x="15" y="15"/>
                    </a:lnTo>
                    <a:lnTo>
                      <a:pt x="17" y="11"/>
                    </a:lnTo>
                    <a:lnTo>
                      <a:pt x="14" y="5"/>
                    </a:lnTo>
                    <a:lnTo>
                      <a:pt x="13" y="4"/>
                    </a:lnTo>
                    <a:lnTo>
                      <a:pt x="7" y="4"/>
                    </a:lnTo>
                    <a:close/>
                    <a:moveTo>
                      <a:pt x="10" y="0"/>
                    </a:moveTo>
                    <a:lnTo>
                      <a:pt x="14" y="1"/>
                    </a:lnTo>
                    <a:lnTo>
                      <a:pt x="17" y="2"/>
                    </a:lnTo>
                    <a:lnTo>
                      <a:pt x="20" y="8"/>
                    </a:lnTo>
                    <a:lnTo>
                      <a:pt x="20" y="15"/>
                    </a:lnTo>
                    <a:lnTo>
                      <a:pt x="17" y="21"/>
                    </a:lnTo>
                    <a:lnTo>
                      <a:pt x="14" y="22"/>
                    </a:lnTo>
                    <a:lnTo>
                      <a:pt x="5" y="22"/>
                    </a:lnTo>
                    <a:lnTo>
                      <a:pt x="3" y="21"/>
                    </a:lnTo>
                    <a:lnTo>
                      <a:pt x="0" y="15"/>
                    </a:lnTo>
                    <a:lnTo>
                      <a:pt x="0" y="8"/>
                    </a:lnTo>
                    <a:lnTo>
                      <a:pt x="3" y="2"/>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23" name="Freeform 210"/>
              <p:cNvSpPr>
                <a:spLocks/>
              </p:cNvSpPr>
              <p:nvPr/>
            </p:nvSpPr>
            <p:spPr bwMode="auto">
              <a:xfrm>
                <a:off x="2979" y="3920"/>
                <a:ext cx="30" cy="22"/>
              </a:xfrm>
              <a:custGeom>
                <a:avLst/>
                <a:gdLst>
                  <a:gd name="T0" fmla="*/ 10 w 30"/>
                  <a:gd name="T1" fmla="*/ 0 h 22"/>
                  <a:gd name="T2" fmla="*/ 16 w 30"/>
                  <a:gd name="T3" fmla="*/ 2 h 22"/>
                  <a:gd name="T4" fmla="*/ 17 w 30"/>
                  <a:gd name="T5" fmla="*/ 4 h 22"/>
                  <a:gd name="T6" fmla="*/ 20 w 30"/>
                  <a:gd name="T7" fmla="*/ 1 h 22"/>
                  <a:gd name="T8" fmla="*/ 23 w 30"/>
                  <a:gd name="T9" fmla="*/ 0 h 22"/>
                  <a:gd name="T10" fmla="*/ 26 w 30"/>
                  <a:gd name="T11" fmla="*/ 1 h 22"/>
                  <a:gd name="T12" fmla="*/ 28 w 30"/>
                  <a:gd name="T13" fmla="*/ 1 h 22"/>
                  <a:gd name="T14" fmla="*/ 30 w 30"/>
                  <a:gd name="T15" fmla="*/ 4 h 22"/>
                  <a:gd name="T16" fmla="*/ 30 w 30"/>
                  <a:gd name="T17" fmla="*/ 22 h 22"/>
                  <a:gd name="T18" fmla="*/ 27 w 30"/>
                  <a:gd name="T19" fmla="*/ 22 h 22"/>
                  <a:gd name="T20" fmla="*/ 27 w 30"/>
                  <a:gd name="T21" fmla="*/ 7 h 22"/>
                  <a:gd name="T22" fmla="*/ 26 w 30"/>
                  <a:gd name="T23" fmla="*/ 5 h 22"/>
                  <a:gd name="T24" fmla="*/ 26 w 30"/>
                  <a:gd name="T25" fmla="*/ 4 h 22"/>
                  <a:gd name="T26" fmla="*/ 20 w 30"/>
                  <a:gd name="T27" fmla="*/ 4 h 22"/>
                  <a:gd name="T28" fmla="*/ 17 w 30"/>
                  <a:gd name="T29" fmla="*/ 10 h 22"/>
                  <a:gd name="T30" fmla="*/ 17 w 30"/>
                  <a:gd name="T31" fmla="*/ 22 h 22"/>
                  <a:gd name="T32" fmla="*/ 14 w 30"/>
                  <a:gd name="T33" fmla="*/ 22 h 22"/>
                  <a:gd name="T34" fmla="*/ 14 w 30"/>
                  <a:gd name="T35" fmla="*/ 8 h 22"/>
                  <a:gd name="T36" fmla="*/ 13 w 30"/>
                  <a:gd name="T37" fmla="*/ 7 h 22"/>
                  <a:gd name="T38" fmla="*/ 13 w 30"/>
                  <a:gd name="T39" fmla="*/ 5 h 22"/>
                  <a:gd name="T40" fmla="*/ 11 w 30"/>
                  <a:gd name="T41" fmla="*/ 4 h 22"/>
                  <a:gd name="T42" fmla="*/ 7 w 30"/>
                  <a:gd name="T43" fmla="*/ 4 h 22"/>
                  <a:gd name="T44" fmla="*/ 6 w 30"/>
                  <a:gd name="T45" fmla="*/ 5 h 22"/>
                  <a:gd name="T46" fmla="*/ 4 w 30"/>
                  <a:gd name="T47" fmla="*/ 8 h 22"/>
                  <a:gd name="T48" fmla="*/ 4 w 30"/>
                  <a:gd name="T49" fmla="*/ 22 h 22"/>
                  <a:gd name="T50" fmla="*/ 0 w 30"/>
                  <a:gd name="T51" fmla="*/ 22 h 22"/>
                  <a:gd name="T52" fmla="*/ 0 w 30"/>
                  <a:gd name="T53" fmla="*/ 1 h 22"/>
                  <a:gd name="T54" fmla="*/ 4 w 30"/>
                  <a:gd name="T55" fmla="*/ 1 h 22"/>
                  <a:gd name="T56" fmla="*/ 4 w 30"/>
                  <a:gd name="T57" fmla="*/ 4 h 22"/>
                  <a:gd name="T58" fmla="*/ 7 w 30"/>
                  <a:gd name="T59" fmla="*/ 1 h 22"/>
                  <a:gd name="T60" fmla="*/ 10 w 30"/>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0" h="22">
                    <a:moveTo>
                      <a:pt x="10" y="0"/>
                    </a:moveTo>
                    <a:lnTo>
                      <a:pt x="16" y="2"/>
                    </a:lnTo>
                    <a:lnTo>
                      <a:pt x="17" y="4"/>
                    </a:lnTo>
                    <a:lnTo>
                      <a:pt x="20" y="1"/>
                    </a:lnTo>
                    <a:lnTo>
                      <a:pt x="23" y="0"/>
                    </a:lnTo>
                    <a:lnTo>
                      <a:pt x="26" y="1"/>
                    </a:lnTo>
                    <a:lnTo>
                      <a:pt x="28" y="1"/>
                    </a:lnTo>
                    <a:lnTo>
                      <a:pt x="30" y="4"/>
                    </a:lnTo>
                    <a:lnTo>
                      <a:pt x="30" y="22"/>
                    </a:lnTo>
                    <a:lnTo>
                      <a:pt x="27" y="22"/>
                    </a:lnTo>
                    <a:lnTo>
                      <a:pt x="27" y="7"/>
                    </a:lnTo>
                    <a:lnTo>
                      <a:pt x="26" y="5"/>
                    </a:lnTo>
                    <a:lnTo>
                      <a:pt x="26" y="4"/>
                    </a:lnTo>
                    <a:lnTo>
                      <a:pt x="20" y="4"/>
                    </a:lnTo>
                    <a:lnTo>
                      <a:pt x="17" y="10"/>
                    </a:lnTo>
                    <a:lnTo>
                      <a:pt x="17" y="22"/>
                    </a:lnTo>
                    <a:lnTo>
                      <a:pt x="14" y="22"/>
                    </a:lnTo>
                    <a:lnTo>
                      <a:pt x="14" y="8"/>
                    </a:lnTo>
                    <a:lnTo>
                      <a:pt x="13" y="7"/>
                    </a:lnTo>
                    <a:lnTo>
                      <a:pt x="13" y="5"/>
                    </a:lnTo>
                    <a:lnTo>
                      <a:pt x="11" y="4"/>
                    </a:lnTo>
                    <a:lnTo>
                      <a:pt x="7" y="4"/>
                    </a:lnTo>
                    <a:lnTo>
                      <a:pt x="6" y="5"/>
                    </a:lnTo>
                    <a:lnTo>
                      <a:pt x="4" y="8"/>
                    </a:lnTo>
                    <a:lnTo>
                      <a:pt x="4" y="22"/>
                    </a:lnTo>
                    <a:lnTo>
                      <a:pt x="0" y="22"/>
                    </a:lnTo>
                    <a:lnTo>
                      <a:pt x="0" y="1"/>
                    </a:lnTo>
                    <a:lnTo>
                      <a:pt x="4" y="1"/>
                    </a:lnTo>
                    <a:lnTo>
                      <a:pt x="4" y="4"/>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24" name="Freeform 211"/>
              <p:cNvSpPr>
                <a:spLocks noEditPoints="1"/>
              </p:cNvSpPr>
              <p:nvPr/>
            </p:nvSpPr>
            <p:spPr bwMode="auto">
              <a:xfrm>
                <a:off x="3015" y="3920"/>
                <a:ext cx="21" cy="31"/>
              </a:xfrm>
              <a:custGeom>
                <a:avLst/>
                <a:gdLst>
                  <a:gd name="T0" fmla="*/ 7 w 21"/>
                  <a:gd name="T1" fmla="*/ 4 h 31"/>
                  <a:gd name="T2" fmla="*/ 5 w 21"/>
                  <a:gd name="T3" fmla="*/ 5 h 31"/>
                  <a:gd name="T4" fmla="*/ 4 w 21"/>
                  <a:gd name="T5" fmla="*/ 8 h 31"/>
                  <a:gd name="T6" fmla="*/ 4 w 21"/>
                  <a:gd name="T7" fmla="*/ 17 h 31"/>
                  <a:gd name="T8" fmla="*/ 5 w 21"/>
                  <a:gd name="T9" fmla="*/ 18 h 31"/>
                  <a:gd name="T10" fmla="*/ 8 w 21"/>
                  <a:gd name="T11" fmla="*/ 20 h 31"/>
                  <a:gd name="T12" fmla="*/ 14 w 21"/>
                  <a:gd name="T13" fmla="*/ 20 h 31"/>
                  <a:gd name="T14" fmla="*/ 17 w 21"/>
                  <a:gd name="T15" fmla="*/ 14 h 31"/>
                  <a:gd name="T16" fmla="*/ 17 w 21"/>
                  <a:gd name="T17" fmla="*/ 8 h 31"/>
                  <a:gd name="T18" fmla="*/ 15 w 21"/>
                  <a:gd name="T19" fmla="*/ 5 h 31"/>
                  <a:gd name="T20" fmla="*/ 12 w 21"/>
                  <a:gd name="T21" fmla="*/ 4 h 31"/>
                  <a:gd name="T22" fmla="*/ 7 w 21"/>
                  <a:gd name="T23" fmla="*/ 4 h 31"/>
                  <a:gd name="T24" fmla="*/ 11 w 21"/>
                  <a:gd name="T25" fmla="*/ 0 h 31"/>
                  <a:gd name="T26" fmla="*/ 17 w 21"/>
                  <a:gd name="T27" fmla="*/ 2 h 31"/>
                  <a:gd name="T28" fmla="*/ 19 w 21"/>
                  <a:gd name="T29" fmla="*/ 5 h 31"/>
                  <a:gd name="T30" fmla="*/ 21 w 21"/>
                  <a:gd name="T31" fmla="*/ 8 h 31"/>
                  <a:gd name="T32" fmla="*/ 21 w 21"/>
                  <a:gd name="T33" fmla="*/ 11 h 31"/>
                  <a:gd name="T34" fmla="*/ 19 w 21"/>
                  <a:gd name="T35" fmla="*/ 15 h 31"/>
                  <a:gd name="T36" fmla="*/ 19 w 21"/>
                  <a:gd name="T37" fmla="*/ 18 h 31"/>
                  <a:gd name="T38" fmla="*/ 17 w 21"/>
                  <a:gd name="T39" fmla="*/ 21 h 31"/>
                  <a:gd name="T40" fmla="*/ 14 w 21"/>
                  <a:gd name="T41" fmla="*/ 22 h 31"/>
                  <a:gd name="T42" fmla="*/ 8 w 21"/>
                  <a:gd name="T43" fmla="*/ 22 h 31"/>
                  <a:gd name="T44" fmla="*/ 5 w 21"/>
                  <a:gd name="T45" fmla="*/ 21 h 31"/>
                  <a:gd name="T46" fmla="*/ 4 w 21"/>
                  <a:gd name="T47" fmla="*/ 20 h 31"/>
                  <a:gd name="T48" fmla="*/ 4 w 21"/>
                  <a:gd name="T49" fmla="*/ 31 h 31"/>
                  <a:gd name="T50" fmla="*/ 0 w 21"/>
                  <a:gd name="T51" fmla="*/ 31 h 31"/>
                  <a:gd name="T52" fmla="*/ 0 w 21"/>
                  <a:gd name="T53" fmla="*/ 1 h 31"/>
                  <a:gd name="T54" fmla="*/ 4 w 21"/>
                  <a:gd name="T55" fmla="*/ 1 h 31"/>
                  <a:gd name="T56" fmla="*/ 4 w 21"/>
                  <a:gd name="T57" fmla="*/ 4 h 31"/>
                  <a:gd name="T58" fmla="*/ 5 w 21"/>
                  <a:gd name="T59" fmla="*/ 1 h 31"/>
                  <a:gd name="T60" fmla="*/ 8 w 21"/>
                  <a:gd name="T61" fmla="*/ 1 h 31"/>
                  <a:gd name="T62" fmla="*/ 11 w 21"/>
                  <a:gd name="T63" fmla="*/ 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 h="31">
                    <a:moveTo>
                      <a:pt x="7" y="4"/>
                    </a:moveTo>
                    <a:lnTo>
                      <a:pt x="5" y="5"/>
                    </a:lnTo>
                    <a:lnTo>
                      <a:pt x="4" y="8"/>
                    </a:lnTo>
                    <a:lnTo>
                      <a:pt x="4" y="17"/>
                    </a:lnTo>
                    <a:lnTo>
                      <a:pt x="5" y="18"/>
                    </a:lnTo>
                    <a:lnTo>
                      <a:pt x="8" y="20"/>
                    </a:lnTo>
                    <a:lnTo>
                      <a:pt x="14" y="20"/>
                    </a:lnTo>
                    <a:lnTo>
                      <a:pt x="17" y="14"/>
                    </a:lnTo>
                    <a:lnTo>
                      <a:pt x="17" y="8"/>
                    </a:lnTo>
                    <a:lnTo>
                      <a:pt x="15" y="5"/>
                    </a:lnTo>
                    <a:lnTo>
                      <a:pt x="12" y="4"/>
                    </a:lnTo>
                    <a:lnTo>
                      <a:pt x="7" y="4"/>
                    </a:lnTo>
                    <a:close/>
                    <a:moveTo>
                      <a:pt x="11" y="0"/>
                    </a:moveTo>
                    <a:lnTo>
                      <a:pt x="17" y="2"/>
                    </a:lnTo>
                    <a:lnTo>
                      <a:pt x="19" y="5"/>
                    </a:lnTo>
                    <a:lnTo>
                      <a:pt x="21" y="8"/>
                    </a:lnTo>
                    <a:lnTo>
                      <a:pt x="21" y="11"/>
                    </a:lnTo>
                    <a:lnTo>
                      <a:pt x="19" y="15"/>
                    </a:lnTo>
                    <a:lnTo>
                      <a:pt x="19" y="18"/>
                    </a:lnTo>
                    <a:lnTo>
                      <a:pt x="17" y="21"/>
                    </a:lnTo>
                    <a:lnTo>
                      <a:pt x="14" y="22"/>
                    </a:lnTo>
                    <a:lnTo>
                      <a:pt x="8" y="22"/>
                    </a:lnTo>
                    <a:lnTo>
                      <a:pt x="5" y="21"/>
                    </a:lnTo>
                    <a:lnTo>
                      <a:pt x="4" y="20"/>
                    </a:lnTo>
                    <a:lnTo>
                      <a:pt x="4" y="31"/>
                    </a:lnTo>
                    <a:lnTo>
                      <a:pt x="0" y="31"/>
                    </a:lnTo>
                    <a:lnTo>
                      <a:pt x="0" y="1"/>
                    </a:lnTo>
                    <a:lnTo>
                      <a:pt x="4" y="1"/>
                    </a:lnTo>
                    <a:lnTo>
                      <a:pt x="4" y="4"/>
                    </a:lnTo>
                    <a:lnTo>
                      <a:pt x="5" y="1"/>
                    </a:lnTo>
                    <a:lnTo>
                      <a:pt x="8"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825" name="Freeform 212"/>
              <p:cNvSpPr>
                <a:spLocks noEditPoints="1"/>
              </p:cNvSpPr>
              <p:nvPr/>
            </p:nvSpPr>
            <p:spPr bwMode="auto">
              <a:xfrm>
                <a:off x="3039" y="3920"/>
                <a:ext cx="21" cy="22"/>
              </a:xfrm>
              <a:custGeom>
                <a:avLst/>
                <a:gdLst>
                  <a:gd name="T0" fmla="*/ 7 w 21"/>
                  <a:gd name="T1" fmla="*/ 4 h 22"/>
                  <a:gd name="T2" fmla="*/ 5 w 21"/>
                  <a:gd name="T3" fmla="*/ 5 h 22"/>
                  <a:gd name="T4" fmla="*/ 4 w 21"/>
                  <a:gd name="T5" fmla="*/ 8 h 22"/>
                  <a:gd name="T6" fmla="*/ 4 w 21"/>
                  <a:gd name="T7" fmla="*/ 15 h 22"/>
                  <a:gd name="T8" fmla="*/ 5 w 21"/>
                  <a:gd name="T9" fmla="*/ 18 h 22"/>
                  <a:gd name="T10" fmla="*/ 7 w 21"/>
                  <a:gd name="T11" fmla="*/ 20 h 22"/>
                  <a:gd name="T12" fmla="*/ 13 w 21"/>
                  <a:gd name="T13" fmla="*/ 20 h 22"/>
                  <a:gd name="T14" fmla="*/ 15 w 21"/>
                  <a:gd name="T15" fmla="*/ 18 h 22"/>
                  <a:gd name="T16" fmla="*/ 17 w 21"/>
                  <a:gd name="T17" fmla="*/ 15 h 22"/>
                  <a:gd name="T18" fmla="*/ 17 w 21"/>
                  <a:gd name="T19" fmla="*/ 8 h 22"/>
                  <a:gd name="T20" fmla="*/ 15 w 21"/>
                  <a:gd name="T21" fmla="*/ 5 h 22"/>
                  <a:gd name="T22" fmla="*/ 13 w 21"/>
                  <a:gd name="T23" fmla="*/ 4 h 22"/>
                  <a:gd name="T24" fmla="*/ 7 w 21"/>
                  <a:gd name="T25" fmla="*/ 4 h 22"/>
                  <a:gd name="T26" fmla="*/ 10 w 21"/>
                  <a:gd name="T27" fmla="*/ 0 h 22"/>
                  <a:gd name="T28" fmla="*/ 14 w 21"/>
                  <a:gd name="T29" fmla="*/ 1 h 22"/>
                  <a:gd name="T30" fmla="*/ 17 w 21"/>
                  <a:gd name="T31" fmla="*/ 2 h 22"/>
                  <a:gd name="T32" fmla="*/ 20 w 21"/>
                  <a:gd name="T33" fmla="*/ 5 h 22"/>
                  <a:gd name="T34" fmla="*/ 21 w 21"/>
                  <a:gd name="T35" fmla="*/ 8 h 22"/>
                  <a:gd name="T36" fmla="*/ 21 w 21"/>
                  <a:gd name="T37" fmla="*/ 11 h 22"/>
                  <a:gd name="T38" fmla="*/ 20 w 21"/>
                  <a:gd name="T39" fmla="*/ 15 h 22"/>
                  <a:gd name="T40" fmla="*/ 17 w 21"/>
                  <a:gd name="T41" fmla="*/ 21 h 22"/>
                  <a:gd name="T42" fmla="*/ 14 w 21"/>
                  <a:gd name="T43" fmla="*/ 22 h 22"/>
                  <a:gd name="T44" fmla="*/ 7 w 21"/>
                  <a:gd name="T45" fmla="*/ 22 h 22"/>
                  <a:gd name="T46" fmla="*/ 4 w 21"/>
                  <a:gd name="T47" fmla="*/ 21 h 22"/>
                  <a:gd name="T48" fmla="*/ 1 w 21"/>
                  <a:gd name="T49" fmla="*/ 18 h 22"/>
                  <a:gd name="T50" fmla="*/ 0 w 21"/>
                  <a:gd name="T51" fmla="*/ 15 h 22"/>
                  <a:gd name="T52" fmla="*/ 0 w 21"/>
                  <a:gd name="T53" fmla="*/ 7 h 22"/>
                  <a:gd name="T54" fmla="*/ 5 w 21"/>
                  <a:gd name="T55" fmla="*/ 1 h 22"/>
                  <a:gd name="T56" fmla="*/ 10 w 21"/>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 h="22">
                    <a:moveTo>
                      <a:pt x="7" y="4"/>
                    </a:moveTo>
                    <a:lnTo>
                      <a:pt x="5" y="5"/>
                    </a:lnTo>
                    <a:lnTo>
                      <a:pt x="4" y="8"/>
                    </a:lnTo>
                    <a:lnTo>
                      <a:pt x="4" y="15"/>
                    </a:lnTo>
                    <a:lnTo>
                      <a:pt x="5" y="18"/>
                    </a:lnTo>
                    <a:lnTo>
                      <a:pt x="7" y="20"/>
                    </a:lnTo>
                    <a:lnTo>
                      <a:pt x="13" y="20"/>
                    </a:lnTo>
                    <a:lnTo>
                      <a:pt x="15" y="18"/>
                    </a:lnTo>
                    <a:lnTo>
                      <a:pt x="17" y="15"/>
                    </a:lnTo>
                    <a:lnTo>
                      <a:pt x="17" y="8"/>
                    </a:lnTo>
                    <a:lnTo>
                      <a:pt x="15" y="5"/>
                    </a:lnTo>
                    <a:lnTo>
                      <a:pt x="13" y="4"/>
                    </a:lnTo>
                    <a:lnTo>
                      <a:pt x="7" y="4"/>
                    </a:lnTo>
                    <a:close/>
                    <a:moveTo>
                      <a:pt x="10" y="0"/>
                    </a:moveTo>
                    <a:lnTo>
                      <a:pt x="14" y="1"/>
                    </a:lnTo>
                    <a:lnTo>
                      <a:pt x="17" y="2"/>
                    </a:lnTo>
                    <a:lnTo>
                      <a:pt x="20" y="5"/>
                    </a:lnTo>
                    <a:lnTo>
                      <a:pt x="21" y="8"/>
                    </a:lnTo>
                    <a:lnTo>
                      <a:pt x="21" y="11"/>
                    </a:lnTo>
                    <a:lnTo>
                      <a:pt x="20" y="15"/>
                    </a:lnTo>
                    <a:lnTo>
                      <a:pt x="17" y="21"/>
                    </a:lnTo>
                    <a:lnTo>
                      <a:pt x="14" y="22"/>
                    </a:lnTo>
                    <a:lnTo>
                      <a:pt x="7" y="22"/>
                    </a:lnTo>
                    <a:lnTo>
                      <a:pt x="4" y="21"/>
                    </a:lnTo>
                    <a:lnTo>
                      <a:pt x="1" y="18"/>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26" name="Freeform 213"/>
              <p:cNvSpPr>
                <a:spLocks/>
              </p:cNvSpPr>
              <p:nvPr/>
            </p:nvSpPr>
            <p:spPr bwMode="auto">
              <a:xfrm>
                <a:off x="3064" y="3920"/>
                <a:ext cx="17" cy="22"/>
              </a:xfrm>
              <a:custGeom>
                <a:avLst/>
                <a:gdLst>
                  <a:gd name="T0" fmla="*/ 10 w 17"/>
                  <a:gd name="T1" fmla="*/ 0 h 22"/>
                  <a:gd name="T2" fmla="*/ 16 w 17"/>
                  <a:gd name="T3" fmla="*/ 2 h 22"/>
                  <a:gd name="T4" fmla="*/ 17 w 17"/>
                  <a:gd name="T5" fmla="*/ 5 h 22"/>
                  <a:gd name="T6" fmla="*/ 17 w 17"/>
                  <a:gd name="T7" fmla="*/ 22 h 22"/>
                  <a:gd name="T8" fmla="*/ 15 w 17"/>
                  <a:gd name="T9" fmla="*/ 22 h 22"/>
                  <a:gd name="T10" fmla="*/ 15 w 17"/>
                  <a:gd name="T11" fmla="*/ 8 h 22"/>
                  <a:gd name="T12" fmla="*/ 13 w 17"/>
                  <a:gd name="T13" fmla="*/ 5 h 22"/>
                  <a:gd name="T14" fmla="*/ 12 w 17"/>
                  <a:gd name="T15" fmla="*/ 4 h 22"/>
                  <a:gd name="T16" fmla="*/ 8 w 17"/>
                  <a:gd name="T17" fmla="*/ 4 h 22"/>
                  <a:gd name="T18" fmla="*/ 5 w 17"/>
                  <a:gd name="T19" fmla="*/ 5 h 22"/>
                  <a:gd name="T20" fmla="*/ 3 w 17"/>
                  <a:gd name="T21" fmla="*/ 7 h 22"/>
                  <a:gd name="T22" fmla="*/ 3 w 17"/>
                  <a:gd name="T23" fmla="*/ 22 h 22"/>
                  <a:gd name="T24" fmla="*/ 0 w 17"/>
                  <a:gd name="T25" fmla="*/ 22 h 22"/>
                  <a:gd name="T26" fmla="*/ 0 w 17"/>
                  <a:gd name="T27" fmla="*/ 1 h 22"/>
                  <a:gd name="T28" fmla="*/ 3 w 17"/>
                  <a:gd name="T29" fmla="*/ 1 h 22"/>
                  <a:gd name="T30" fmla="*/ 3 w 17"/>
                  <a:gd name="T31" fmla="*/ 4 h 22"/>
                  <a:gd name="T32" fmla="*/ 5 w 17"/>
                  <a:gd name="T33" fmla="*/ 2 h 22"/>
                  <a:gd name="T34" fmla="*/ 10 w 17"/>
                  <a:gd name="T35" fmla="*/ 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2">
                    <a:moveTo>
                      <a:pt x="10" y="0"/>
                    </a:moveTo>
                    <a:lnTo>
                      <a:pt x="16" y="2"/>
                    </a:lnTo>
                    <a:lnTo>
                      <a:pt x="17" y="5"/>
                    </a:lnTo>
                    <a:lnTo>
                      <a:pt x="17" y="22"/>
                    </a:lnTo>
                    <a:lnTo>
                      <a:pt x="15" y="22"/>
                    </a:lnTo>
                    <a:lnTo>
                      <a:pt x="15" y="8"/>
                    </a:lnTo>
                    <a:lnTo>
                      <a:pt x="13" y="5"/>
                    </a:lnTo>
                    <a:lnTo>
                      <a:pt x="12" y="4"/>
                    </a:lnTo>
                    <a:lnTo>
                      <a:pt x="8" y="4"/>
                    </a:lnTo>
                    <a:lnTo>
                      <a:pt x="5" y="5"/>
                    </a:lnTo>
                    <a:lnTo>
                      <a:pt x="3" y="7"/>
                    </a:lnTo>
                    <a:lnTo>
                      <a:pt x="3" y="22"/>
                    </a:lnTo>
                    <a:lnTo>
                      <a:pt x="0" y="22"/>
                    </a:lnTo>
                    <a:lnTo>
                      <a:pt x="0" y="1"/>
                    </a:lnTo>
                    <a:lnTo>
                      <a:pt x="3" y="1"/>
                    </a:lnTo>
                    <a:lnTo>
                      <a:pt x="3" y="4"/>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27" name="Freeform 214"/>
              <p:cNvSpPr>
                <a:spLocks noEditPoints="1"/>
              </p:cNvSpPr>
              <p:nvPr/>
            </p:nvSpPr>
            <p:spPr bwMode="auto">
              <a:xfrm>
                <a:off x="3086" y="3920"/>
                <a:ext cx="20" cy="22"/>
              </a:xfrm>
              <a:custGeom>
                <a:avLst/>
                <a:gdLst>
                  <a:gd name="T0" fmla="*/ 7 w 20"/>
                  <a:gd name="T1" fmla="*/ 4 h 22"/>
                  <a:gd name="T2" fmla="*/ 4 w 20"/>
                  <a:gd name="T3" fmla="*/ 7 h 22"/>
                  <a:gd name="T4" fmla="*/ 4 w 20"/>
                  <a:gd name="T5" fmla="*/ 10 h 22"/>
                  <a:gd name="T6" fmla="*/ 15 w 20"/>
                  <a:gd name="T7" fmla="*/ 10 h 22"/>
                  <a:gd name="T8" fmla="*/ 15 w 20"/>
                  <a:gd name="T9" fmla="*/ 7 h 22"/>
                  <a:gd name="T10" fmla="*/ 13 w 20"/>
                  <a:gd name="T11" fmla="*/ 4 h 22"/>
                  <a:gd name="T12" fmla="*/ 7 w 20"/>
                  <a:gd name="T13" fmla="*/ 4 h 22"/>
                  <a:gd name="T14" fmla="*/ 10 w 20"/>
                  <a:gd name="T15" fmla="*/ 0 h 22"/>
                  <a:gd name="T16" fmla="*/ 18 w 20"/>
                  <a:gd name="T17" fmla="*/ 4 h 22"/>
                  <a:gd name="T18" fmla="*/ 18 w 20"/>
                  <a:gd name="T19" fmla="*/ 7 h 22"/>
                  <a:gd name="T20" fmla="*/ 20 w 20"/>
                  <a:gd name="T21" fmla="*/ 10 h 22"/>
                  <a:gd name="T22" fmla="*/ 20 w 20"/>
                  <a:gd name="T23" fmla="*/ 12 h 22"/>
                  <a:gd name="T24" fmla="*/ 4 w 20"/>
                  <a:gd name="T25" fmla="*/ 12 h 22"/>
                  <a:gd name="T26" fmla="*/ 4 w 20"/>
                  <a:gd name="T27" fmla="*/ 15 h 22"/>
                  <a:gd name="T28" fmla="*/ 5 w 20"/>
                  <a:gd name="T29" fmla="*/ 18 h 22"/>
                  <a:gd name="T30" fmla="*/ 7 w 20"/>
                  <a:gd name="T31" fmla="*/ 20 h 22"/>
                  <a:gd name="T32" fmla="*/ 13 w 20"/>
                  <a:gd name="T33" fmla="*/ 20 h 22"/>
                  <a:gd name="T34" fmla="*/ 14 w 20"/>
                  <a:gd name="T35" fmla="*/ 18 h 22"/>
                  <a:gd name="T36" fmla="*/ 15 w 20"/>
                  <a:gd name="T37" fmla="*/ 15 h 22"/>
                  <a:gd name="T38" fmla="*/ 20 w 20"/>
                  <a:gd name="T39" fmla="*/ 15 h 22"/>
                  <a:gd name="T40" fmla="*/ 18 w 20"/>
                  <a:gd name="T41" fmla="*/ 18 h 22"/>
                  <a:gd name="T42" fmla="*/ 15 w 20"/>
                  <a:gd name="T43" fmla="*/ 21 h 22"/>
                  <a:gd name="T44" fmla="*/ 13 w 20"/>
                  <a:gd name="T45" fmla="*/ 22 h 22"/>
                  <a:gd name="T46" fmla="*/ 7 w 20"/>
                  <a:gd name="T47" fmla="*/ 22 h 22"/>
                  <a:gd name="T48" fmla="*/ 4 w 20"/>
                  <a:gd name="T49" fmla="*/ 21 h 22"/>
                  <a:gd name="T50" fmla="*/ 1 w 20"/>
                  <a:gd name="T51" fmla="*/ 18 h 22"/>
                  <a:gd name="T52" fmla="*/ 0 w 20"/>
                  <a:gd name="T53" fmla="*/ 15 h 22"/>
                  <a:gd name="T54" fmla="*/ 0 w 20"/>
                  <a:gd name="T55" fmla="*/ 7 h 22"/>
                  <a:gd name="T56" fmla="*/ 5 w 20"/>
                  <a:gd name="T57" fmla="*/ 1 h 22"/>
                  <a:gd name="T58" fmla="*/ 10 w 20"/>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2">
                    <a:moveTo>
                      <a:pt x="7" y="4"/>
                    </a:moveTo>
                    <a:lnTo>
                      <a:pt x="4" y="7"/>
                    </a:lnTo>
                    <a:lnTo>
                      <a:pt x="4" y="10"/>
                    </a:lnTo>
                    <a:lnTo>
                      <a:pt x="15" y="10"/>
                    </a:lnTo>
                    <a:lnTo>
                      <a:pt x="15" y="7"/>
                    </a:lnTo>
                    <a:lnTo>
                      <a:pt x="13" y="4"/>
                    </a:lnTo>
                    <a:lnTo>
                      <a:pt x="7" y="4"/>
                    </a:lnTo>
                    <a:close/>
                    <a:moveTo>
                      <a:pt x="10" y="0"/>
                    </a:moveTo>
                    <a:lnTo>
                      <a:pt x="18" y="4"/>
                    </a:lnTo>
                    <a:lnTo>
                      <a:pt x="18" y="7"/>
                    </a:lnTo>
                    <a:lnTo>
                      <a:pt x="20" y="10"/>
                    </a:lnTo>
                    <a:lnTo>
                      <a:pt x="20" y="12"/>
                    </a:lnTo>
                    <a:lnTo>
                      <a:pt x="4" y="12"/>
                    </a:lnTo>
                    <a:lnTo>
                      <a:pt x="4" y="15"/>
                    </a:lnTo>
                    <a:lnTo>
                      <a:pt x="5" y="18"/>
                    </a:lnTo>
                    <a:lnTo>
                      <a:pt x="7" y="20"/>
                    </a:lnTo>
                    <a:lnTo>
                      <a:pt x="13" y="20"/>
                    </a:lnTo>
                    <a:lnTo>
                      <a:pt x="14" y="18"/>
                    </a:lnTo>
                    <a:lnTo>
                      <a:pt x="15" y="15"/>
                    </a:lnTo>
                    <a:lnTo>
                      <a:pt x="20" y="15"/>
                    </a:lnTo>
                    <a:lnTo>
                      <a:pt x="18" y="18"/>
                    </a:lnTo>
                    <a:lnTo>
                      <a:pt x="15" y="21"/>
                    </a:lnTo>
                    <a:lnTo>
                      <a:pt x="13" y="22"/>
                    </a:lnTo>
                    <a:lnTo>
                      <a:pt x="7" y="22"/>
                    </a:lnTo>
                    <a:lnTo>
                      <a:pt x="4" y="21"/>
                    </a:lnTo>
                    <a:lnTo>
                      <a:pt x="1" y="18"/>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28" name="Freeform 215"/>
              <p:cNvSpPr>
                <a:spLocks/>
              </p:cNvSpPr>
              <p:nvPr/>
            </p:nvSpPr>
            <p:spPr bwMode="auto">
              <a:xfrm>
                <a:off x="3110" y="3920"/>
                <a:ext cx="17" cy="22"/>
              </a:xfrm>
              <a:custGeom>
                <a:avLst/>
                <a:gdLst>
                  <a:gd name="T0" fmla="*/ 10 w 17"/>
                  <a:gd name="T1" fmla="*/ 0 h 22"/>
                  <a:gd name="T2" fmla="*/ 16 w 17"/>
                  <a:gd name="T3" fmla="*/ 2 h 22"/>
                  <a:gd name="T4" fmla="*/ 17 w 17"/>
                  <a:gd name="T5" fmla="*/ 5 h 22"/>
                  <a:gd name="T6" fmla="*/ 17 w 17"/>
                  <a:gd name="T7" fmla="*/ 22 h 22"/>
                  <a:gd name="T8" fmla="*/ 14 w 17"/>
                  <a:gd name="T9" fmla="*/ 22 h 22"/>
                  <a:gd name="T10" fmla="*/ 14 w 17"/>
                  <a:gd name="T11" fmla="*/ 8 h 22"/>
                  <a:gd name="T12" fmla="*/ 13 w 17"/>
                  <a:gd name="T13" fmla="*/ 5 h 22"/>
                  <a:gd name="T14" fmla="*/ 11 w 17"/>
                  <a:gd name="T15" fmla="*/ 4 h 22"/>
                  <a:gd name="T16" fmla="*/ 7 w 17"/>
                  <a:gd name="T17" fmla="*/ 4 h 22"/>
                  <a:gd name="T18" fmla="*/ 4 w 17"/>
                  <a:gd name="T19" fmla="*/ 5 h 22"/>
                  <a:gd name="T20" fmla="*/ 3 w 17"/>
                  <a:gd name="T21" fmla="*/ 7 h 22"/>
                  <a:gd name="T22" fmla="*/ 3 w 17"/>
                  <a:gd name="T23" fmla="*/ 22 h 22"/>
                  <a:gd name="T24" fmla="*/ 0 w 17"/>
                  <a:gd name="T25" fmla="*/ 22 h 22"/>
                  <a:gd name="T26" fmla="*/ 0 w 17"/>
                  <a:gd name="T27" fmla="*/ 1 h 22"/>
                  <a:gd name="T28" fmla="*/ 3 w 17"/>
                  <a:gd name="T29" fmla="*/ 1 h 22"/>
                  <a:gd name="T30" fmla="*/ 3 w 17"/>
                  <a:gd name="T31" fmla="*/ 4 h 22"/>
                  <a:gd name="T32" fmla="*/ 4 w 17"/>
                  <a:gd name="T33" fmla="*/ 2 h 22"/>
                  <a:gd name="T34" fmla="*/ 10 w 17"/>
                  <a:gd name="T35" fmla="*/ 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2">
                    <a:moveTo>
                      <a:pt x="10" y="0"/>
                    </a:moveTo>
                    <a:lnTo>
                      <a:pt x="16" y="2"/>
                    </a:lnTo>
                    <a:lnTo>
                      <a:pt x="17" y="5"/>
                    </a:lnTo>
                    <a:lnTo>
                      <a:pt x="17" y="22"/>
                    </a:lnTo>
                    <a:lnTo>
                      <a:pt x="14" y="22"/>
                    </a:lnTo>
                    <a:lnTo>
                      <a:pt x="14" y="8"/>
                    </a:lnTo>
                    <a:lnTo>
                      <a:pt x="13" y="5"/>
                    </a:lnTo>
                    <a:lnTo>
                      <a:pt x="11" y="4"/>
                    </a:lnTo>
                    <a:lnTo>
                      <a:pt x="7" y="4"/>
                    </a:lnTo>
                    <a:lnTo>
                      <a:pt x="4" y="5"/>
                    </a:lnTo>
                    <a:lnTo>
                      <a:pt x="3" y="7"/>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29" name="Freeform 216"/>
              <p:cNvSpPr>
                <a:spLocks/>
              </p:cNvSpPr>
              <p:nvPr/>
            </p:nvSpPr>
            <p:spPr bwMode="auto">
              <a:xfrm>
                <a:off x="3130" y="3914"/>
                <a:ext cx="11" cy="28"/>
              </a:xfrm>
              <a:custGeom>
                <a:avLst/>
                <a:gdLst>
                  <a:gd name="T0" fmla="*/ 4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3 h 28"/>
                  <a:gd name="T14" fmla="*/ 8 w 11"/>
                  <a:gd name="T15" fmla="*/ 26 h 28"/>
                  <a:gd name="T16" fmla="*/ 11 w 11"/>
                  <a:gd name="T17" fmla="*/ 26 h 28"/>
                  <a:gd name="T18" fmla="*/ 11 w 11"/>
                  <a:gd name="T19" fmla="*/ 28 h 28"/>
                  <a:gd name="T20" fmla="*/ 7 w 11"/>
                  <a:gd name="T21" fmla="*/ 28 h 28"/>
                  <a:gd name="T22" fmla="*/ 6 w 11"/>
                  <a:gd name="T23" fmla="*/ 27 h 28"/>
                  <a:gd name="T24" fmla="*/ 4 w 11"/>
                  <a:gd name="T25" fmla="*/ 27 h 28"/>
                  <a:gd name="T26" fmla="*/ 4 w 11"/>
                  <a:gd name="T27" fmla="*/ 10 h 28"/>
                  <a:gd name="T28" fmla="*/ 0 w 11"/>
                  <a:gd name="T29" fmla="*/ 10 h 28"/>
                  <a:gd name="T30" fmla="*/ 0 w 11"/>
                  <a:gd name="T31" fmla="*/ 7 h 28"/>
                  <a:gd name="T32" fmla="*/ 4 w 11"/>
                  <a:gd name="T33" fmla="*/ 7 h 28"/>
                  <a:gd name="T34" fmla="*/ 4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4" y="0"/>
                    </a:moveTo>
                    <a:lnTo>
                      <a:pt x="7" y="0"/>
                    </a:lnTo>
                    <a:lnTo>
                      <a:pt x="7" y="7"/>
                    </a:lnTo>
                    <a:lnTo>
                      <a:pt x="11" y="7"/>
                    </a:lnTo>
                    <a:lnTo>
                      <a:pt x="11" y="10"/>
                    </a:lnTo>
                    <a:lnTo>
                      <a:pt x="7" y="10"/>
                    </a:lnTo>
                    <a:lnTo>
                      <a:pt x="7" y="23"/>
                    </a:lnTo>
                    <a:lnTo>
                      <a:pt x="8" y="26"/>
                    </a:lnTo>
                    <a:lnTo>
                      <a:pt x="11" y="26"/>
                    </a:lnTo>
                    <a:lnTo>
                      <a:pt x="11" y="28"/>
                    </a:lnTo>
                    <a:lnTo>
                      <a:pt x="7" y="28"/>
                    </a:lnTo>
                    <a:lnTo>
                      <a:pt x="6" y="27"/>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830" name="Freeform 217"/>
              <p:cNvSpPr>
                <a:spLocks/>
              </p:cNvSpPr>
              <p:nvPr/>
            </p:nvSpPr>
            <p:spPr bwMode="auto">
              <a:xfrm>
                <a:off x="3144" y="3920"/>
                <a:ext cx="19" cy="22"/>
              </a:xfrm>
              <a:custGeom>
                <a:avLst/>
                <a:gdLst>
                  <a:gd name="T0" fmla="*/ 9 w 19"/>
                  <a:gd name="T1" fmla="*/ 0 h 22"/>
                  <a:gd name="T2" fmla="*/ 12 w 19"/>
                  <a:gd name="T3" fmla="*/ 1 h 22"/>
                  <a:gd name="T4" fmla="*/ 14 w 19"/>
                  <a:gd name="T5" fmla="*/ 1 h 22"/>
                  <a:gd name="T6" fmla="*/ 17 w 19"/>
                  <a:gd name="T7" fmla="*/ 4 h 22"/>
                  <a:gd name="T8" fmla="*/ 17 w 19"/>
                  <a:gd name="T9" fmla="*/ 7 h 22"/>
                  <a:gd name="T10" fmla="*/ 14 w 19"/>
                  <a:gd name="T11" fmla="*/ 7 h 22"/>
                  <a:gd name="T12" fmla="*/ 12 w 19"/>
                  <a:gd name="T13" fmla="*/ 4 h 22"/>
                  <a:gd name="T14" fmla="*/ 6 w 19"/>
                  <a:gd name="T15" fmla="*/ 4 h 22"/>
                  <a:gd name="T16" fmla="*/ 4 w 19"/>
                  <a:gd name="T17" fmla="*/ 5 h 22"/>
                  <a:gd name="T18" fmla="*/ 4 w 19"/>
                  <a:gd name="T19" fmla="*/ 8 h 22"/>
                  <a:gd name="T20" fmla="*/ 7 w 19"/>
                  <a:gd name="T21" fmla="*/ 8 h 22"/>
                  <a:gd name="T22" fmla="*/ 9 w 19"/>
                  <a:gd name="T23" fmla="*/ 10 h 22"/>
                  <a:gd name="T24" fmla="*/ 12 w 19"/>
                  <a:gd name="T25" fmla="*/ 10 h 22"/>
                  <a:gd name="T26" fmla="*/ 14 w 19"/>
                  <a:gd name="T27" fmla="*/ 11 h 22"/>
                  <a:gd name="T28" fmla="*/ 16 w 19"/>
                  <a:gd name="T29" fmla="*/ 12 h 22"/>
                  <a:gd name="T30" fmla="*/ 19 w 19"/>
                  <a:gd name="T31" fmla="*/ 14 h 22"/>
                  <a:gd name="T32" fmla="*/ 19 w 19"/>
                  <a:gd name="T33" fmla="*/ 18 h 22"/>
                  <a:gd name="T34" fmla="*/ 17 w 19"/>
                  <a:gd name="T35" fmla="*/ 21 h 22"/>
                  <a:gd name="T36" fmla="*/ 14 w 19"/>
                  <a:gd name="T37" fmla="*/ 22 h 22"/>
                  <a:gd name="T38" fmla="*/ 6 w 19"/>
                  <a:gd name="T39" fmla="*/ 22 h 22"/>
                  <a:gd name="T40" fmla="*/ 3 w 19"/>
                  <a:gd name="T41" fmla="*/ 21 h 22"/>
                  <a:gd name="T42" fmla="*/ 2 w 19"/>
                  <a:gd name="T43" fmla="*/ 20 h 22"/>
                  <a:gd name="T44" fmla="*/ 0 w 19"/>
                  <a:gd name="T45" fmla="*/ 15 h 22"/>
                  <a:gd name="T46" fmla="*/ 4 w 19"/>
                  <a:gd name="T47" fmla="*/ 15 h 22"/>
                  <a:gd name="T48" fmla="*/ 4 w 19"/>
                  <a:gd name="T49" fmla="*/ 18 h 22"/>
                  <a:gd name="T50" fmla="*/ 6 w 19"/>
                  <a:gd name="T51" fmla="*/ 18 h 22"/>
                  <a:gd name="T52" fmla="*/ 7 w 19"/>
                  <a:gd name="T53" fmla="*/ 20 h 22"/>
                  <a:gd name="T54" fmla="*/ 13 w 19"/>
                  <a:gd name="T55" fmla="*/ 20 h 22"/>
                  <a:gd name="T56" fmla="*/ 14 w 19"/>
                  <a:gd name="T57" fmla="*/ 18 h 22"/>
                  <a:gd name="T58" fmla="*/ 14 w 19"/>
                  <a:gd name="T59" fmla="*/ 15 h 22"/>
                  <a:gd name="T60" fmla="*/ 13 w 19"/>
                  <a:gd name="T61" fmla="*/ 14 h 22"/>
                  <a:gd name="T62" fmla="*/ 10 w 19"/>
                  <a:gd name="T63" fmla="*/ 12 h 22"/>
                  <a:gd name="T64" fmla="*/ 6 w 19"/>
                  <a:gd name="T65" fmla="*/ 12 h 22"/>
                  <a:gd name="T66" fmla="*/ 3 w 19"/>
                  <a:gd name="T67" fmla="*/ 11 h 22"/>
                  <a:gd name="T68" fmla="*/ 2 w 19"/>
                  <a:gd name="T69" fmla="*/ 10 h 22"/>
                  <a:gd name="T70" fmla="*/ 0 w 19"/>
                  <a:gd name="T71" fmla="*/ 7 h 22"/>
                  <a:gd name="T72" fmla="*/ 3 w 19"/>
                  <a:gd name="T73" fmla="*/ 1 h 22"/>
                  <a:gd name="T74" fmla="*/ 6 w 19"/>
                  <a:gd name="T75" fmla="*/ 1 h 22"/>
                  <a:gd name="T76" fmla="*/ 9 w 19"/>
                  <a:gd name="T77" fmla="*/ 0 h 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 h="22">
                    <a:moveTo>
                      <a:pt x="9" y="0"/>
                    </a:moveTo>
                    <a:lnTo>
                      <a:pt x="12" y="1"/>
                    </a:lnTo>
                    <a:lnTo>
                      <a:pt x="14" y="1"/>
                    </a:lnTo>
                    <a:lnTo>
                      <a:pt x="17" y="4"/>
                    </a:lnTo>
                    <a:lnTo>
                      <a:pt x="17" y="7"/>
                    </a:lnTo>
                    <a:lnTo>
                      <a:pt x="14" y="7"/>
                    </a:lnTo>
                    <a:lnTo>
                      <a:pt x="12" y="4"/>
                    </a:lnTo>
                    <a:lnTo>
                      <a:pt x="6" y="4"/>
                    </a:lnTo>
                    <a:lnTo>
                      <a:pt x="4" y="5"/>
                    </a:lnTo>
                    <a:lnTo>
                      <a:pt x="4" y="8"/>
                    </a:lnTo>
                    <a:lnTo>
                      <a:pt x="7" y="8"/>
                    </a:lnTo>
                    <a:lnTo>
                      <a:pt x="9" y="10"/>
                    </a:lnTo>
                    <a:lnTo>
                      <a:pt x="12" y="10"/>
                    </a:lnTo>
                    <a:lnTo>
                      <a:pt x="14" y="11"/>
                    </a:lnTo>
                    <a:lnTo>
                      <a:pt x="16" y="12"/>
                    </a:lnTo>
                    <a:lnTo>
                      <a:pt x="19" y="14"/>
                    </a:lnTo>
                    <a:lnTo>
                      <a:pt x="19" y="18"/>
                    </a:lnTo>
                    <a:lnTo>
                      <a:pt x="17" y="21"/>
                    </a:lnTo>
                    <a:lnTo>
                      <a:pt x="14" y="22"/>
                    </a:lnTo>
                    <a:lnTo>
                      <a:pt x="6" y="22"/>
                    </a:lnTo>
                    <a:lnTo>
                      <a:pt x="3" y="21"/>
                    </a:lnTo>
                    <a:lnTo>
                      <a:pt x="2" y="20"/>
                    </a:lnTo>
                    <a:lnTo>
                      <a:pt x="0" y="15"/>
                    </a:lnTo>
                    <a:lnTo>
                      <a:pt x="4" y="15"/>
                    </a:lnTo>
                    <a:lnTo>
                      <a:pt x="4" y="18"/>
                    </a:lnTo>
                    <a:lnTo>
                      <a:pt x="6" y="18"/>
                    </a:lnTo>
                    <a:lnTo>
                      <a:pt x="7" y="20"/>
                    </a:lnTo>
                    <a:lnTo>
                      <a:pt x="13" y="20"/>
                    </a:lnTo>
                    <a:lnTo>
                      <a:pt x="14" y="18"/>
                    </a:lnTo>
                    <a:lnTo>
                      <a:pt x="14" y="15"/>
                    </a:lnTo>
                    <a:lnTo>
                      <a:pt x="13" y="14"/>
                    </a:lnTo>
                    <a:lnTo>
                      <a:pt x="10" y="12"/>
                    </a:lnTo>
                    <a:lnTo>
                      <a:pt x="6" y="12"/>
                    </a:lnTo>
                    <a:lnTo>
                      <a:pt x="3" y="11"/>
                    </a:lnTo>
                    <a:lnTo>
                      <a:pt x="2" y="10"/>
                    </a:lnTo>
                    <a:lnTo>
                      <a:pt x="0" y="7"/>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831" name="Freeform 218"/>
              <p:cNvSpPr>
                <a:spLocks/>
              </p:cNvSpPr>
              <p:nvPr/>
            </p:nvSpPr>
            <p:spPr bwMode="auto">
              <a:xfrm>
                <a:off x="3178" y="3920"/>
                <a:ext cx="12" cy="22"/>
              </a:xfrm>
              <a:custGeom>
                <a:avLst/>
                <a:gdLst>
                  <a:gd name="T0" fmla="*/ 12 w 12"/>
                  <a:gd name="T1" fmla="*/ 0 h 22"/>
                  <a:gd name="T2" fmla="*/ 12 w 12"/>
                  <a:gd name="T3" fmla="*/ 4 h 22"/>
                  <a:gd name="T4" fmla="*/ 6 w 12"/>
                  <a:gd name="T5" fmla="*/ 7 h 22"/>
                  <a:gd name="T6" fmla="*/ 5 w 12"/>
                  <a:gd name="T7" fmla="*/ 10 h 22"/>
                  <a:gd name="T8" fmla="*/ 5 w 12"/>
                  <a:gd name="T9" fmla="*/ 22 h 22"/>
                  <a:gd name="T10" fmla="*/ 0 w 12"/>
                  <a:gd name="T11" fmla="*/ 22 h 22"/>
                  <a:gd name="T12" fmla="*/ 0 w 12"/>
                  <a:gd name="T13" fmla="*/ 1 h 22"/>
                  <a:gd name="T14" fmla="*/ 3 w 12"/>
                  <a:gd name="T15" fmla="*/ 1 h 22"/>
                  <a:gd name="T16" fmla="*/ 3 w 12"/>
                  <a:gd name="T17" fmla="*/ 5 h 22"/>
                  <a:gd name="T18" fmla="*/ 5 w 12"/>
                  <a:gd name="T19" fmla="*/ 5 h 22"/>
                  <a:gd name="T20" fmla="*/ 6 w 12"/>
                  <a:gd name="T21" fmla="*/ 2 h 22"/>
                  <a:gd name="T22" fmla="*/ 12 w 12"/>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2">
                    <a:moveTo>
                      <a:pt x="12" y="0"/>
                    </a:moveTo>
                    <a:lnTo>
                      <a:pt x="12" y="4"/>
                    </a:lnTo>
                    <a:lnTo>
                      <a:pt x="6" y="7"/>
                    </a:lnTo>
                    <a:lnTo>
                      <a:pt x="5" y="10"/>
                    </a:lnTo>
                    <a:lnTo>
                      <a:pt x="5" y="22"/>
                    </a:lnTo>
                    <a:lnTo>
                      <a:pt x="0" y="22"/>
                    </a:lnTo>
                    <a:lnTo>
                      <a:pt x="0" y="1"/>
                    </a:lnTo>
                    <a:lnTo>
                      <a:pt x="3" y="1"/>
                    </a:lnTo>
                    <a:lnTo>
                      <a:pt x="3" y="5"/>
                    </a:lnTo>
                    <a:lnTo>
                      <a:pt x="5" y="5"/>
                    </a:lnTo>
                    <a:lnTo>
                      <a:pt x="6"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832" name="Freeform 219"/>
              <p:cNvSpPr>
                <a:spLocks noEditPoints="1"/>
              </p:cNvSpPr>
              <p:nvPr/>
            </p:nvSpPr>
            <p:spPr bwMode="auto">
              <a:xfrm>
                <a:off x="3191" y="3920"/>
                <a:ext cx="20" cy="22"/>
              </a:xfrm>
              <a:custGeom>
                <a:avLst/>
                <a:gdLst>
                  <a:gd name="T0" fmla="*/ 7 w 20"/>
                  <a:gd name="T1" fmla="*/ 4 h 22"/>
                  <a:gd name="T2" fmla="*/ 4 w 20"/>
                  <a:gd name="T3" fmla="*/ 7 h 22"/>
                  <a:gd name="T4" fmla="*/ 4 w 20"/>
                  <a:gd name="T5" fmla="*/ 10 h 22"/>
                  <a:gd name="T6" fmla="*/ 17 w 20"/>
                  <a:gd name="T7" fmla="*/ 10 h 22"/>
                  <a:gd name="T8" fmla="*/ 16 w 20"/>
                  <a:gd name="T9" fmla="*/ 7 h 22"/>
                  <a:gd name="T10" fmla="*/ 13 w 20"/>
                  <a:gd name="T11" fmla="*/ 4 h 22"/>
                  <a:gd name="T12" fmla="*/ 7 w 20"/>
                  <a:gd name="T13" fmla="*/ 4 h 22"/>
                  <a:gd name="T14" fmla="*/ 10 w 20"/>
                  <a:gd name="T15" fmla="*/ 0 h 22"/>
                  <a:gd name="T16" fmla="*/ 14 w 20"/>
                  <a:gd name="T17" fmla="*/ 1 h 22"/>
                  <a:gd name="T18" fmla="*/ 17 w 20"/>
                  <a:gd name="T19" fmla="*/ 2 h 22"/>
                  <a:gd name="T20" fmla="*/ 19 w 20"/>
                  <a:gd name="T21" fmla="*/ 4 h 22"/>
                  <a:gd name="T22" fmla="*/ 20 w 20"/>
                  <a:gd name="T23" fmla="*/ 7 h 22"/>
                  <a:gd name="T24" fmla="*/ 20 w 20"/>
                  <a:gd name="T25" fmla="*/ 12 h 22"/>
                  <a:gd name="T26" fmla="*/ 4 w 20"/>
                  <a:gd name="T27" fmla="*/ 12 h 22"/>
                  <a:gd name="T28" fmla="*/ 4 w 20"/>
                  <a:gd name="T29" fmla="*/ 15 h 22"/>
                  <a:gd name="T30" fmla="*/ 6 w 20"/>
                  <a:gd name="T31" fmla="*/ 18 h 22"/>
                  <a:gd name="T32" fmla="*/ 9 w 20"/>
                  <a:gd name="T33" fmla="*/ 20 h 22"/>
                  <a:gd name="T34" fmla="*/ 13 w 20"/>
                  <a:gd name="T35" fmla="*/ 20 h 22"/>
                  <a:gd name="T36" fmla="*/ 16 w 20"/>
                  <a:gd name="T37" fmla="*/ 18 h 22"/>
                  <a:gd name="T38" fmla="*/ 16 w 20"/>
                  <a:gd name="T39" fmla="*/ 15 h 22"/>
                  <a:gd name="T40" fmla="*/ 20 w 20"/>
                  <a:gd name="T41" fmla="*/ 15 h 22"/>
                  <a:gd name="T42" fmla="*/ 17 w 20"/>
                  <a:gd name="T43" fmla="*/ 21 h 22"/>
                  <a:gd name="T44" fmla="*/ 14 w 20"/>
                  <a:gd name="T45" fmla="*/ 22 h 22"/>
                  <a:gd name="T46" fmla="*/ 7 w 20"/>
                  <a:gd name="T47" fmla="*/ 22 h 22"/>
                  <a:gd name="T48" fmla="*/ 4 w 20"/>
                  <a:gd name="T49" fmla="*/ 21 h 22"/>
                  <a:gd name="T50" fmla="*/ 2 w 20"/>
                  <a:gd name="T51" fmla="*/ 18 h 22"/>
                  <a:gd name="T52" fmla="*/ 0 w 20"/>
                  <a:gd name="T53" fmla="*/ 15 h 22"/>
                  <a:gd name="T54" fmla="*/ 0 w 20"/>
                  <a:gd name="T55" fmla="*/ 11 h 22"/>
                  <a:gd name="T56" fmla="*/ 2 w 20"/>
                  <a:gd name="T57" fmla="*/ 7 h 22"/>
                  <a:gd name="T58" fmla="*/ 3 w 20"/>
                  <a:gd name="T59" fmla="*/ 4 h 22"/>
                  <a:gd name="T60" fmla="*/ 6 w 20"/>
                  <a:gd name="T61" fmla="*/ 1 h 22"/>
                  <a:gd name="T62" fmla="*/ 10 w 20"/>
                  <a:gd name="T63" fmla="*/ 0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2">
                    <a:moveTo>
                      <a:pt x="7" y="4"/>
                    </a:moveTo>
                    <a:lnTo>
                      <a:pt x="4" y="7"/>
                    </a:lnTo>
                    <a:lnTo>
                      <a:pt x="4" y="10"/>
                    </a:lnTo>
                    <a:lnTo>
                      <a:pt x="17" y="10"/>
                    </a:lnTo>
                    <a:lnTo>
                      <a:pt x="16" y="7"/>
                    </a:lnTo>
                    <a:lnTo>
                      <a:pt x="13" y="4"/>
                    </a:lnTo>
                    <a:lnTo>
                      <a:pt x="7" y="4"/>
                    </a:lnTo>
                    <a:close/>
                    <a:moveTo>
                      <a:pt x="10" y="0"/>
                    </a:moveTo>
                    <a:lnTo>
                      <a:pt x="14" y="1"/>
                    </a:lnTo>
                    <a:lnTo>
                      <a:pt x="17" y="2"/>
                    </a:lnTo>
                    <a:lnTo>
                      <a:pt x="19" y="4"/>
                    </a:lnTo>
                    <a:lnTo>
                      <a:pt x="20" y="7"/>
                    </a:lnTo>
                    <a:lnTo>
                      <a:pt x="20" y="12"/>
                    </a:lnTo>
                    <a:lnTo>
                      <a:pt x="4" y="12"/>
                    </a:lnTo>
                    <a:lnTo>
                      <a:pt x="4" y="15"/>
                    </a:lnTo>
                    <a:lnTo>
                      <a:pt x="6" y="18"/>
                    </a:lnTo>
                    <a:lnTo>
                      <a:pt x="9" y="20"/>
                    </a:lnTo>
                    <a:lnTo>
                      <a:pt x="13" y="20"/>
                    </a:lnTo>
                    <a:lnTo>
                      <a:pt x="16" y="18"/>
                    </a:lnTo>
                    <a:lnTo>
                      <a:pt x="16" y="15"/>
                    </a:lnTo>
                    <a:lnTo>
                      <a:pt x="20" y="15"/>
                    </a:lnTo>
                    <a:lnTo>
                      <a:pt x="17" y="21"/>
                    </a:lnTo>
                    <a:lnTo>
                      <a:pt x="14" y="22"/>
                    </a:lnTo>
                    <a:lnTo>
                      <a:pt x="7" y="22"/>
                    </a:lnTo>
                    <a:lnTo>
                      <a:pt x="4" y="21"/>
                    </a:lnTo>
                    <a:lnTo>
                      <a:pt x="2" y="18"/>
                    </a:lnTo>
                    <a:lnTo>
                      <a:pt x="0" y="15"/>
                    </a:lnTo>
                    <a:lnTo>
                      <a:pt x="0" y="11"/>
                    </a:lnTo>
                    <a:lnTo>
                      <a:pt x="2"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33" name="Freeform 220"/>
              <p:cNvSpPr>
                <a:spLocks noEditPoints="1"/>
              </p:cNvSpPr>
              <p:nvPr/>
            </p:nvSpPr>
            <p:spPr bwMode="auto">
              <a:xfrm>
                <a:off x="3215" y="3920"/>
                <a:ext cx="20" cy="31"/>
              </a:xfrm>
              <a:custGeom>
                <a:avLst/>
                <a:gdLst>
                  <a:gd name="T0" fmla="*/ 7 w 20"/>
                  <a:gd name="T1" fmla="*/ 4 h 31"/>
                  <a:gd name="T2" fmla="*/ 5 w 20"/>
                  <a:gd name="T3" fmla="*/ 5 h 31"/>
                  <a:gd name="T4" fmla="*/ 3 w 20"/>
                  <a:gd name="T5" fmla="*/ 8 h 31"/>
                  <a:gd name="T6" fmla="*/ 3 w 20"/>
                  <a:gd name="T7" fmla="*/ 11 h 31"/>
                  <a:gd name="T8" fmla="*/ 5 w 20"/>
                  <a:gd name="T9" fmla="*/ 15 h 31"/>
                  <a:gd name="T10" fmla="*/ 5 w 20"/>
                  <a:gd name="T11" fmla="*/ 17 h 31"/>
                  <a:gd name="T12" fmla="*/ 7 w 20"/>
                  <a:gd name="T13" fmla="*/ 20 h 31"/>
                  <a:gd name="T14" fmla="*/ 13 w 20"/>
                  <a:gd name="T15" fmla="*/ 20 h 31"/>
                  <a:gd name="T16" fmla="*/ 16 w 20"/>
                  <a:gd name="T17" fmla="*/ 17 h 31"/>
                  <a:gd name="T18" fmla="*/ 17 w 20"/>
                  <a:gd name="T19" fmla="*/ 14 h 31"/>
                  <a:gd name="T20" fmla="*/ 17 w 20"/>
                  <a:gd name="T21" fmla="*/ 11 h 31"/>
                  <a:gd name="T22" fmla="*/ 16 w 20"/>
                  <a:gd name="T23" fmla="*/ 8 h 31"/>
                  <a:gd name="T24" fmla="*/ 16 w 20"/>
                  <a:gd name="T25" fmla="*/ 5 h 31"/>
                  <a:gd name="T26" fmla="*/ 13 w 20"/>
                  <a:gd name="T27" fmla="*/ 4 h 31"/>
                  <a:gd name="T28" fmla="*/ 7 w 20"/>
                  <a:gd name="T29" fmla="*/ 4 h 31"/>
                  <a:gd name="T30" fmla="*/ 10 w 20"/>
                  <a:gd name="T31" fmla="*/ 0 h 31"/>
                  <a:gd name="T32" fmla="*/ 15 w 20"/>
                  <a:gd name="T33" fmla="*/ 1 h 31"/>
                  <a:gd name="T34" fmla="*/ 17 w 20"/>
                  <a:gd name="T35" fmla="*/ 2 h 31"/>
                  <a:gd name="T36" fmla="*/ 20 w 20"/>
                  <a:gd name="T37" fmla="*/ 8 h 31"/>
                  <a:gd name="T38" fmla="*/ 20 w 20"/>
                  <a:gd name="T39" fmla="*/ 15 h 31"/>
                  <a:gd name="T40" fmla="*/ 17 w 20"/>
                  <a:gd name="T41" fmla="*/ 21 h 31"/>
                  <a:gd name="T42" fmla="*/ 15 w 20"/>
                  <a:gd name="T43" fmla="*/ 22 h 31"/>
                  <a:gd name="T44" fmla="*/ 9 w 20"/>
                  <a:gd name="T45" fmla="*/ 22 h 31"/>
                  <a:gd name="T46" fmla="*/ 6 w 20"/>
                  <a:gd name="T47" fmla="*/ 21 h 31"/>
                  <a:gd name="T48" fmla="*/ 5 w 20"/>
                  <a:gd name="T49" fmla="*/ 20 h 31"/>
                  <a:gd name="T50" fmla="*/ 3 w 20"/>
                  <a:gd name="T51" fmla="*/ 20 h 31"/>
                  <a:gd name="T52" fmla="*/ 3 w 20"/>
                  <a:gd name="T53" fmla="*/ 31 h 31"/>
                  <a:gd name="T54" fmla="*/ 0 w 20"/>
                  <a:gd name="T55" fmla="*/ 31 h 31"/>
                  <a:gd name="T56" fmla="*/ 0 w 20"/>
                  <a:gd name="T57" fmla="*/ 1 h 31"/>
                  <a:gd name="T58" fmla="*/ 3 w 20"/>
                  <a:gd name="T59" fmla="*/ 1 h 31"/>
                  <a:gd name="T60" fmla="*/ 3 w 20"/>
                  <a:gd name="T61" fmla="*/ 4 h 31"/>
                  <a:gd name="T62" fmla="*/ 5 w 20"/>
                  <a:gd name="T63" fmla="*/ 4 h 31"/>
                  <a:gd name="T64" fmla="*/ 6 w 20"/>
                  <a:gd name="T65" fmla="*/ 1 h 31"/>
                  <a:gd name="T66" fmla="*/ 7 w 20"/>
                  <a:gd name="T67" fmla="*/ 1 h 31"/>
                  <a:gd name="T68" fmla="*/ 10 w 20"/>
                  <a:gd name="T69" fmla="*/ 0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0" h="31">
                    <a:moveTo>
                      <a:pt x="7" y="4"/>
                    </a:moveTo>
                    <a:lnTo>
                      <a:pt x="5" y="5"/>
                    </a:lnTo>
                    <a:lnTo>
                      <a:pt x="3" y="8"/>
                    </a:lnTo>
                    <a:lnTo>
                      <a:pt x="3" y="11"/>
                    </a:lnTo>
                    <a:lnTo>
                      <a:pt x="5" y="15"/>
                    </a:lnTo>
                    <a:lnTo>
                      <a:pt x="5" y="17"/>
                    </a:lnTo>
                    <a:lnTo>
                      <a:pt x="7" y="20"/>
                    </a:lnTo>
                    <a:lnTo>
                      <a:pt x="13" y="20"/>
                    </a:lnTo>
                    <a:lnTo>
                      <a:pt x="16" y="17"/>
                    </a:lnTo>
                    <a:lnTo>
                      <a:pt x="17" y="14"/>
                    </a:lnTo>
                    <a:lnTo>
                      <a:pt x="17" y="11"/>
                    </a:lnTo>
                    <a:lnTo>
                      <a:pt x="16" y="8"/>
                    </a:lnTo>
                    <a:lnTo>
                      <a:pt x="16" y="5"/>
                    </a:lnTo>
                    <a:lnTo>
                      <a:pt x="13" y="4"/>
                    </a:lnTo>
                    <a:lnTo>
                      <a:pt x="7" y="4"/>
                    </a:lnTo>
                    <a:close/>
                    <a:moveTo>
                      <a:pt x="10" y="0"/>
                    </a:moveTo>
                    <a:lnTo>
                      <a:pt x="15" y="1"/>
                    </a:lnTo>
                    <a:lnTo>
                      <a:pt x="17" y="2"/>
                    </a:lnTo>
                    <a:lnTo>
                      <a:pt x="20" y="8"/>
                    </a:lnTo>
                    <a:lnTo>
                      <a:pt x="20" y="15"/>
                    </a:lnTo>
                    <a:lnTo>
                      <a:pt x="17" y="21"/>
                    </a:lnTo>
                    <a:lnTo>
                      <a:pt x="15" y="22"/>
                    </a:lnTo>
                    <a:lnTo>
                      <a:pt x="9" y="22"/>
                    </a:lnTo>
                    <a:lnTo>
                      <a:pt x="6" y="21"/>
                    </a:lnTo>
                    <a:lnTo>
                      <a:pt x="5" y="20"/>
                    </a:lnTo>
                    <a:lnTo>
                      <a:pt x="3" y="20"/>
                    </a:lnTo>
                    <a:lnTo>
                      <a:pt x="3" y="31"/>
                    </a:lnTo>
                    <a:lnTo>
                      <a:pt x="0" y="31"/>
                    </a:lnTo>
                    <a:lnTo>
                      <a:pt x="0" y="1"/>
                    </a:lnTo>
                    <a:lnTo>
                      <a:pt x="3" y="1"/>
                    </a:lnTo>
                    <a:lnTo>
                      <a:pt x="3" y="4"/>
                    </a:lnTo>
                    <a:lnTo>
                      <a:pt x="5" y="4"/>
                    </a:lnTo>
                    <a:lnTo>
                      <a:pt x="6" y="1"/>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34" name="Freeform 221"/>
              <p:cNvSpPr>
                <a:spLocks/>
              </p:cNvSpPr>
              <p:nvPr/>
            </p:nvSpPr>
            <p:spPr bwMode="auto">
              <a:xfrm>
                <a:off x="3240" y="3920"/>
                <a:ext cx="11" cy="22"/>
              </a:xfrm>
              <a:custGeom>
                <a:avLst/>
                <a:gdLst>
                  <a:gd name="T0" fmla="*/ 11 w 11"/>
                  <a:gd name="T1" fmla="*/ 0 h 22"/>
                  <a:gd name="T2" fmla="*/ 11 w 11"/>
                  <a:gd name="T3" fmla="*/ 4 h 22"/>
                  <a:gd name="T4" fmla="*/ 5 w 11"/>
                  <a:gd name="T5" fmla="*/ 7 h 22"/>
                  <a:gd name="T6" fmla="*/ 4 w 11"/>
                  <a:gd name="T7" fmla="*/ 10 h 22"/>
                  <a:gd name="T8" fmla="*/ 4 w 11"/>
                  <a:gd name="T9" fmla="*/ 22 h 22"/>
                  <a:gd name="T10" fmla="*/ 0 w 11"/>
                  <a:gd name="T11" fmla="*/ 22 h 22"/>
                  <a:gd name="T12" fmla="*/ 0 w 11"/>
                  <a:gd name="T13" fmla="*/ 1 h 22"/>
                  <a:gd name="T14" fmla="*/ 4 w 11"/>
                  <a:gd name="T15" fmla="*/ 1 h 22"/>
                  <a:gd name="T16" fmla="*/ 4 w 11"/>
                  <a:gd name="T17" fmla="*/ 5 h 22"/>
                  <a:gd name="T18" fmla="*/ 5 w 11"/>
                  <a:gd name="T19" fmla="*/ 2 h 22"/>
                  <a:gd name="T20" fmla="*/ 11 w 11"/>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22">
                    <a:moveTo>
                      <a:pt x="11" y="0"/>
                    </a:moveTo>
                    <a:lnTo>
                      <a:pt x="11" y="4"/>
                    </a:lnTo>
                    <a:lnTo>
                      <a:pt x="5" y="7"/>
                    </a:lnTo>
                    <a:lnTo>
                      <a:pt x="4" y="10"/>
                    </a:lnTo>
                    <a:lnTo>
                      <a:pt x="4" y="22"/>
                    </a:lnTo>
                    <a:lnTo>
                      <a:pt x="0" y="22"/>
                    </a:lnTo>
                    <a:lnTo>
                      <a:pt x="0" y="1"/>
                    </a:lnTo>
                    <a:lnTo>
                      <a:pt x="4" y="1"/>
                    </a:lnTo>
                    <a:lnTo>
                      <a:pt x="4" y="5"/>
                    </a:lnTo>
                    <a:lnTo>
                      <a:pt x="5"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835" name="Freeform 222"/>
              <p:cNvSpPr>
                <a:spLocks noEditPoints="1"/>
              </p:cNvSpPr>
              <p:nvPr/>
            </p:nvSpPr>
            <p:spPr bwMode="auto">
              <a:xfrm>
                <a:off x="3252" y="3920"/>
                <a:ext cx="20" cy="22"/>
              </a:xfrm>
              <a:custGeom>
                <a:avLst/>
                <a:gdLst>
                  <a:gd name="T0" fmla="*/ 9 w 20"/>
                  <a:gd name="T1" fmla="*/ 4 h 22"/>
                  <a:gd name="T2" fmla="*/ 6 w 20"/>
                  <a:gd name="T3" fmla="*/ 5 h 22"/>
                  <a:gd name="T4" fmla="*/ 5 w 20"/>
                  <a:gd name="T5" fmla="*/ 7 h 22"/>
                  <a:gd name="T6" fmla="*/ 5 w 20"/>
                  <a:gd name="T7" fmla="*/ 10 h 22"/>
                  <a:gd name="T8" fmla="*/ 17 w 20"/>
                  <a:gd name="T9" fmla="*/ 10 h 22"/>
                  <a:gd name="T10" fmla="*/ 16 w 20"/>
                  <a:gd name="T11" fmla="*/ 7 h 22"/>
                  <a:gd name="T12" fmla="*/ 13 w 20"/>
                  <a:gd name="T13" fmla="*/ 4 h 22"/>
                  <a:gd name="T14" fmla="*/ 9 w 20"/>
                  <a:gd name="T15" fmla="*/ 4 h 22"/>
                  <a:gd name="T16" fmla="*/ 10 w 20"/>
                  <a:gd name="T17" fmla="*/ 0 h 22"/>
                  <a:gd name="T18" fmla="*/ 15 w 20"/>
                  <a:gd name="T19" fmla="*/ 1 h 22"/>
                  <a:gd name="T20" fmla="*/ 17 w 20"/>
                  <a:gd name="T21" fmla="*/ 2 h 22"/>
                  <a:gd name="T22" fmla="*/ 19 w 20"/>
                  <a:gd name="T23" fmla="*/ 4 h 22"/>
                  <a:gd name="T24" fmla="*/ 20 w 20"/>
                  <a:gd name="T25" fmla="*/ 7 h 22"/>
                  <a:gd name="T26" fmla="*/ 20 w 20"/>
                  <a:gd name="T27" fmla="*/ 12 h 22"/>
                  <a:gd name="T28" fmla="*/ 5 w 20"/>
                  <a:gd name="T29" fmla="*/ 12 h 22"/>
                  <a:gd name="T30" fmla="*/ 5 w 20"/>
                  <a:gd name="T31" fmla="*/ 15 h 22"/>
                  <a:gd name="T32" fmla="*/ 6 w 20"/>
                  <a:gd name="T33" fmla="*/ 18 h 22"/>
                  <a:gd name="T34" fmla="*/ 9 w 20"/>
                  <a:gd name="T35" fmla="*/ 20 h 22"/>
                  <a:gd name="T36" fmla="*/ 15 w 20"/>
                  <a:gd name="T37" fmla="*/ 20 h 22"/>
                  <a:gd name="T38" fmla="*/ 16 w 20"/>
                  <a:gd name="T39" fmla="*/ 18 h 22"/>
                  <a:gd name="T40" fmla="*/ 17 w 20"/>
                  <a:gd name="T41" fmla="*/ 15 h 22"/>
                  <a:gd name="T42" fmla="*/ 20 w 20"/>
                  <a:gd name="T43" fmla="*/ 15 h 22"/>
                  <a:gd name="T44" fmla="*/ 17 w 20"/>
                  <a:gd name="T45" fmla="*/ 21 h 22"/>
                  <a:gd name="T46" fmla="*/ 15 w 20"/>
                  <a:gd name="T47" fmla="*/ 22 h 22"/>
                  <a:gd name="T48" fmla="*/ 7 w 20"/>
                  <a:gd name="T49" fmla="*/ 22 h 22"/>
                  <a:gd name="T50" fmla="*/ 5 w 20"/>
                  <a:gd name="T51" fmla="*/ 21 h 22"/>
                  <a:gd name="T52" fmla="*/ 2 w 20"/>
                  <a:gd name="T53" fmla="*/ 18 h 22"/>
                  <a:gd name="T54" fmla="*/ 0 w 20"/>
                  <a:gd name="T55" fmla="*/ 15 h 22"/>
                  <a:gd name="T56" fmla="*/ 0 w 20"/>
                  <a:gd name="T57" fmla="*/ 11 h 22"/>
                  <a:gd name="T58" fmla="*/ 2 w 20"/>
                  <a:gd name="T59" fmla="*/ 7 h 22"/>
                  <a:gd name="T60" fmla="*/ 3 w 20"/>
                  <a:gd name="T61" fmla="*/ 4 h 22"/>
                  <a:gd name="T62" fmla="*/ 6 w 20"/>
                  <a:gd name="T63" fmla="*/ 1 h 22"/>
                  <a:gd name="T64" fmla="*/ 10 w 2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22">
                    <a:moveTo>
                      <a:pt x="9" y="4"/>
                    </a:moveTo>
                    <a:lnTo>
                      <a:pt x="6" y="5"/>
                    </a:lnTo>
                    <a:lnTo>
                      <a:pt x="5" y="7"/>
                    </a:lnTo>
                    <a:lnTo>
                      <a:pt x="5" y="10"/>
                    </a:lnTo>
                    <a:lnTo>
                      <a:pt x="17" y="10"/>
                    </a:lnTo>
                    <a:lnTo>
                      <a:pt x="16" y="7"/>
                    </a:lnTo>
                    <a:lnTo>
                      <a:pt x="13" y="4"/>
                    </a:lnTo>
                    <a:lnTo>
                      <a:pt x="9" y="4"/>
                    </a:lnTo>
                    <a:close/>
                    <a:moveTo>
                      <a:pt x="10" y="0"/>
                    </a:moveTo>
                    <a:lnTo>
                      <a:pt x="15" y="1"/>
                    </a:lnTo>
                    <a:lnTo>
                      <a:pt x="17" y="2"/>
                    </a:lnTo>
                    <a:lnTo>
                      <a:pt x="19" y="4"/>
                    </a:lnTo>
                    <a:lnTo>
                      <a:pt x="20" y="7"/>
                    </a:lnTo>
                    <a:lnTo>
                      <a:pt x="20" y="12"/>
                    </a:lnTo>
                    <a:lnTo>
                      <a:pt x="5" y="12"/>
                    </a:lnTo>
                    <a:lnTo>
                      <a:pt x="5" y="15"/>
                    </a:lnTo>
                    <a:lnTo>
                      <a:pt x="6" y="18"/>
                    </a:lnTo>
                    <a:lnTo>
                      <a:pt x="9" y="20"/>
                    </a:lnTo>
                    <a:lnTo>
                      <a:pt x="15" y="20"/>
                    </a:lnTo>
                    <a:lnTo>
                      <a:pt x="16" y="18"/>
                    </a:lnTo>
                    <a:lnTo>
                      <a:pt x="17" y="15"/>
                    </a:lnTo>
                    <a:lnTo>
                      <a:pt x="20" y="15"/>
                    </a:lnTo>
                    <a:lnTo>
                      <a:pt x="17" y="21"/>
                    </a:lnTo>
                    <a:lnTo>
                      <a:pt x="15" y="22"/>
                    </a:lnTo>
                    <a:lnTo>
                      <a:pt x="7" y="22"/>
                    </a:lnTo>
                    <a:lnTo>
                      <a:pt x="5" y="21"/>
                    </a:lnTo>
                    <a:lnTo>
                      <a:pt x="2" y="18"/>
                    </a:lnTo>
                    <a:lnTo>
                      <a:pt x="0" y="15"/>
                    </a:lnTo>
                    <a:lnTo>
                      <a:pt x="0" y="11"/>
                    </a:lnTo>
                    <a:lnTo>
                      <a:pt x="2"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36" name="Freeform 223"/>
              <p:cNvSpPr>
                <a:spLocks/>
              </p:cNvSpPr>
              <p:nvPr/>
            </p:nvSpPr>
            <p:spPr bwMode="auto">
              <a:xfrm>
                <a:off x="3275" y="3920"/>
                <a:ext cx="19" cy="22"/>
              </a:xfrm>
              <a:custGeom>
                <a:avLst/>
                <a:gdLst>
                  <a:gd name="T0" fmla="*/ 9 w 19"/>
                  <a:gd name="T1" fmla="*/ 0 h 22"/>
                  <a:gd name="T2" fmla="*/ 12 w 19"/>
                  <a:gd name="T3" fmla="*/ 1 h 22"/>
                  <a:gd name="T4" fmla="*/ 14 w 19"/>
                  <a:gd name="T5" fmla="*/ 1 h 22"/>
                  <a:gd name="T6" fmla="*/ 17 w 19"/>
                  <a:gd name="T7" fmla="*/ 4 h 22"/>
                  <a:gd name="T8" fmla="*/ 17 w 19"/>
                  <a:gd name="T9" fmla="*/ 7 h 22"/>
                  <a:gd name="T10" fmla="*/ 14 w 19"/>
                  <a:gd name="T11" fmla="*/ 7 h 22"/>
                  <a:gd name="T12" fmla="*/ 12 w 19"/>
                  <a:gd name="T13" fmla="*/ 4 h 22"/>
                  <a:gd name="T14" fmla="*/ 6 w 19"/>
                  <a:gd name="T15" fmla="*/ 4 h 22"/>
                  <a:gd name="T16" fmla="*/ 4 w 19"/>
                  <a:gd name="T17" fmla="*/ 5 h 22"/>
                  <a:gd name="T18" fmla="*/ 4 w 19"/>
                  <a:gd name="T19" fmla="*/ 8 h 22"/>
                  <a:gd name="T20" fmla="*/ 7 w 19"/>
                  <a:gd name="T21" fmla="*/ 8 h 22"/>
                  <a:gd name="T22" fmla="*/ 9 w 19"/>
                  <a:gd name="T23" fmla="*/ 10 h 22"/>
                  <a:gd name="T24" fmla="*/ 12 w 19"/>
                  <a:gd name="T25" fmla="*/ 10 h 22"/>
                  <a:gd name="T26" fmla="*/ 14 w 19"/>
                  <a:gd name="T27" fmla="*/ 11 h 22"/>
                  <a:gd name="T28" fmla="*/ 16 w 19"/>
                  <a:gd name="T29" fmla="*/ 12 h 22"/>
                  <a:gd name="T30" fmla="*/ 19 w 19"/>
                  <a:gd name="T31" fmla="*/ 14 h 22"/>
                  <a:gd name="T32" fmla="*/ 19 w 19"/>
                  <a:gd name="T33" fmla="*/ 18 h 22"/>
                  <a:gd name="T34" fmla="*/ 17 w 19"/>
                  <a:gd name="T35" fmla="*/ 21 h 22"/>
                  <a:gd name="T36" fmla="*/ 14 w 19"/>
                  <a:gd name="T37" fmla="*/ 22 h 22"/>
                  <a:gd name="T38" fmla="*/ 6 w 19"/>
                  <a:gd name="T39" fmla="*/ 22 h 22"/>
                  <a:gd name="T40" fmla="*/ 3 w 19"/>
                  <a:gd name="T41" fmla="*/ 21 h 22"/>
                  <a:gd name="T42" fmla="*/ 2 w 19"/>
                  <a:gd name="T43" fmla="*/ 20 h 22"/>
                  <a:gd name="T44" fmla="*/ 0 w 19"/>
                  <a:gd name="T45" fmla="*/ 15 h 22"/>
                  <a:gd name="T46" fmla="*/ 4 w 19"/>
                  <a:gd name="T47" fmla="*/ 15 h 22"/>
                  <a:gd name="T48" fmla="*/ 4 w 19"/>
                  <a:gd name="T49" fmla="*/ 18 h 22"/>
                  <a:gd name="T50" fmla="*/ 6 w 19"/>
                  <a:gd name="T51" fmla="*/ 18 h 22"/>
                  <a:gd name="T52" fmla="*/ 7 w 19"/>
                  <a:gd name="T53" fmla="*/ 20 h 22"/>
                  <a:gd name="T54" fmla="*/ 13 w 19"/>
                  <a:gd name="T55" fmla="*/ 20 h 22"/>
                  <a:gd name="T56" fmla="*/ 14 w 19"/>
                  <a:gd name="T57" fmla="*/ 18 h 22"/>
                  <a:gd name="T58" fmla="*/ 14 w 19"/>
                  <a:gd name="T59" fmla="*/ 15 h 22"/>
                  <a:gd name="T60" fmla="*/ 13 w 19"/>
                  <a:gd name="T61" fmla="*/ 14 h 22"/>
                  <a:gd name="T62" fmla="*/ 10 w 19"/>
                  <a:gd name="T63" fmla="*/ 12 h 22"/>
                  <a:gd name="T64" fmla="*/ 6 w 19"/>
                  <a:gd name="T65" fmla="*/ 12 h 22"/>
                  <a:gd name="T66" fmla="*/ 3 w 19"/>
                  <a:gd name="T67" fmla="*/ 11 h 22"/>
                  <a:gd name="T68" fmla="*/ 2 w 19"/>
                  <a:gd name="T69" fmla="*/ 10 h 22"/>
                  <a:gd name="T70" fmla="*/ 0 w 19"/>
                  <a:gd name="T71" fmla="*/ 7 h 22"/>
                  <a:gd name="T72" fmla="*/ 3 w 19"/>
                  <a:gd name="T73" fmla="*/ 1 h 22"/>
                  <a:gd name="T74" fmla="*/ 6 w 19"/>
                  <a:gd name="T75" fmla="*/ 1 h 22"/>
                  <a:gd name="T76" fmla="*/ 9 w 19"/>
                  <a:gd name="T77" fmla="*/ 0 h 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 h="22">
                    <a:moveTo>
                      <a:pt x="9" y="0"/>
                    </a:moveTo>
                    <a:lnTo>
                      <a:pt x="12" y="1"/>
                    </a:lnTo>
                    <a:lnTo>
                      <a:pt x="14" y="1"/>
                    </a:lnTo>
                    <a:lnTo>
                      <a:pt x="17" y="4"/>
                    </a:lnTo>
                    <a:lnTo>
                      <a:pt x="17" y="7"/>
                    </a:lnTo>
                    <a:lnTo>
                      <a:pt x="14" y="7"/>
                    </a:lnTo>
                    <a:lnTo>
                      <a:pt x="12" y="4"/>
                    </a:lnTo>
                    <a:lnTo>
                      <a:pt x="6" y="4"/>
                    </a:lnTo>
                    <a:lnTo>
                      <a:pt x="4" y="5"/>
                    </a:lnTo>
                    <a:lnTo>
                      <a:pt x="4" y="8"/>
                    </a:lnTo>
                    <a:lnTo>
                      <a:pt x="7" y="8"/>
                    </a:lnTo>
                    <a:lnTo>
                      <a:pt x="9" y="10"/>
                    </a:lnTo>
                    <a:lnTo>
                      <a:pt x="12" y="10"/>
                    </a:lnTo>
                    <a:lnTo>
                      <a:pt x="14" y="11"/>
                    </a:lnTo>
                    <a:lnTo>
                      <a:pt x="16" y="12"/>
                    </a:lnTo>
                    <a:lnTo>
                      <a:pt x="19" y="14"/>
                    </a:lnTo>
                    <a:lnTo>
                      <a:pt x="19" y="18"/>
                    </a:lnTo>
                    <a:lnTo>
                      <a:pt x="17" y="21"/>
                    </a:lnTo>
                    <a:lnTo>
                      <a:pt x="14" y="22"/>
                    </a:lnTo>
                    <a:lnTo>
                      <a:pt x="6" y="22"/>
                    </a:lnTo>
                    <a:lnTo>
                      <a:pt x="3" y="21"/>
                    </a:lnTo>
                    <a:lnTo>
                      <a:pt x="2" y="20"/>
                    </a:lnTo>
                    <a:lnTo>
                      <a:pt x="0" y="15"/>
                    </a:lnTo>
                    <a:lnTo>
                      <a:pt x="4" y="15"/>
                    </a:lnTo>
                    <a:lnTo>
                      <a:pt x="4" y="18"/>
                    </a:lnTo>
                    <a:lnTo>
                      <a:pt x="6" y="18"/>
                    </a:lnTo>
                    <a:lnTo>
                      <a:pt x="7" y="20"/>
                    </a:lnTo>
                    <a:lnTo>
                      <a:pt x="13" y="20"/>
                    </a:lnTo>
                    <a:lnTo>
                      <a:pt x="14" y="18"/>
                    </a:lnTo>
                    <a:lnTo>
                      <a:pt x="14" y="15"/>
                    </a:lnTo>
                    <a:lnTo>
                      <a:pt x="13" y="14"/>
                    </a:lnTo>
                    <a:lnTo>
                      <a:pt x="10" y="12"/>
                    </a:lnTo>
                    <a:lnTo>
                      <a:pt x="6" y="12"/>
                    </a:lnTo>
                    <a:lnTo>
                      <a:pt x="3" y="11"/>
                    </a:lnTo>
                    <a:lnTo>
                      <a:pt x="2" y="10"/>
                    </a:lnTo>
                    <a:lnTo>
                      <a:pt x="0" y="7"/>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837" name="Freeform 224"/>
              <p:cNvSpPr>
                <a:spLocks noEditPoints="1"/>
              </p:cNvSpPr>
              <p:nvPr/>
            </p:nvSpPr>
            <p:spPr bwMode="auto">
              <a:xfrm>
                <a:off x="3297" y="3920"/>
                <a:ext cx="19" cy="22"/>
              </a:xfrm>
              <a:custGeom>
                <a:avLst/>
                <a:gdLst>
                  <a:gd name="T0" fmla="*/ 7 w 19"/>
                  <a:gd name="T1" fmla="*/ 4 h 22"/>
                  <a:gd name="T2" fmla="*/ 4 w 19"/>
                  <a:gd name="T3" fmla="*/ 7 h 22"/>
                  <a:gd name="T4" fmla="*/ 4 w 19"/>
                  <a:gd name="T5" fmla="*/ 10 h 22"/>
                  <a:gd name="T6" fmla="*/ 15 w 19"/>
                  <a:gd name="T7" fmla="*/ 10 h 22"/>
                  <a:gd name="T8" fmla="*/ 15 w 19"/>
                  <a:gd name="T9" fmla="*/ 7 h 22"/>
                  <a:gd name="T10" fmla="*/ 12 w 19"/>
                  <a:gd name="T11" fmla="*/ 4 h 22"/>
                  <a:gd name="T12" fmla="*/ 7 w 19"/>
                  <a:gd name="T13" fmla="*/ 4 h 22"/>
                  <a:gd name="T14" fmla="*/ 9 w 19"/>
                  <a:gd name="T15" fmla="*/ 0 h 22"/>
                  <a:gd name="T16" fmla="*/ 18 w 19"/>
                  <a:gd name="T17" fmla="*/ 4 h 22"/>
                  <a:gd name="T18" fmla="*/ 18 w 19"/>
                  <a:gd name="T19" fmla="*/ 7 h 22"/>
                  <a:gd name="T20" fmla="*/ 19 w 19"/>
                  <a:gd name="T21" fmla="*/ 10 h 22"/>
                  <a:gd name="T22" fmla="*/ 19 w 19"/>
                  <a:gd name="T23" fmla="*/ 12 h 22"/>
                  <a:gd name="T24" fmla="*/ 4 w 19"/>
                  <a:gd name="T25" fmla="*/ 12 h 22"/>
                  <a:gd name="T26" fmla="*/ 4 w 19"/>
                  <a:gd name="T27" fmla="*/ 15 h 22"/>
                  <a:gd name="T28" fmla="*/ 5 w 19"/>
                  <a:gd name="T29" fmla="*/ 18 h 22"/>
                  <a:gd name="T30" fmla="*/ 7 w 19"/>
                  <a:gd name="T31" fmla="*/ 20 h 22"/>
                  <a:gd name="T32" fmla="*/ 12 w 19"/>
                  <a:gd name="T33" fmla="*/ 20 h 22"/>
                  <a:gd name="T34" fmla="*/ 14 w 19"/>
                  <a:gd name="T35" fmla="*/ 18 h 22"/>
                  <a:gd name="T36" fmla="*/ 15 w 19"/>
                  <a:gd name="T37" fmla="*/ 15 h 22"/>
                  <a:gd name="T38" fmla="*/ 19 w 19"/>
                  <a:gd name="T39" fmla="*/ 15 h 22"/>
                  <a:gd name="T40" fmla="*/ 18 w 19"/>
                  <a:gd name="T41" fmla="*/ 18 h 22"/>
                  <a:gd name="T42" fmla="*/ 15 w 19"/>
                  <a:gd name="T43" fmla="*/ 21 h 22"/>
                  <a:gd name="T44" fmla="*/ 12 w 19"/>
                  <a:gd name="T45" fmla="*/ 22 h 22"/>
                  <a:gd name="T46" fmla="*/ 7 w 19"/>
                  <a:gd name="T47" fmla="*/ 22 h 22"/>
                  <a:gd name="T48" fmla="*/ 4 w 19"/>
                  <a:gd name="T49" fmla="*/ 21 h 22"/>
                  <a:gd name="T50" fmla="*/ 1 w 19"/>
                  <a:gd name="T51" fmla="*/ 18 h 22"/>
                  <a:gd name="T52" fmla="*/ 0 w 19"/>
                  <a:gd name="T53" fmla="*/ 15 h 22"/>
                  <a:gd name="T54" fmla="*/ 0 w 19"/>
                  <a:gd name="T55" fmla="*/ 7 h 22"/>
                  <a:gd name="T56" fmla="*/ 5 w 19"/>
                  <a:gd name="T57" fmla="*/ 1 h 22"/>
                  <a:gd name="T58" fmla="*/ 9 w 19"/>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9" h="22">
                    <a:moveTo>
                      <a:pt x="7" y="4"/>
                    </a:moveTo>
                    <a:lnTo>
                      <a:pt x="4" y="7"/>
                    </a:lnTo>
                    <a:lnTo>
                      <a:pt x="4" y="10"/>
                    </a:lnTo>
                    <a:lnTo>
                      <a:pt x="15" y="10"/>
                    </a:lnTo>
                    <a:lnTo>
                      <a:pt x="15" y="7"/>
                    </a:lnTo>
                    <a:lnTo>
                      <a:pt x="12" y="4"/>
                    </a:lnTo>
                    <a:lnTo>
                      <a:pt x="7" y="4"/>
                    </a:lnTo>
                    <a:close/>
                    <a:moveTo>
                      <a:pt x="9" y="0"/>
                    </a:moveTo>
                    <a:lnTo>
                      <a:pt x="18" y="4"/>
                    </a:lnTo>
                    <a:lnTo>
                      <a:pt x="18" y="7"/>
                    </a:lnTo>
                    <a:lnTo>
                      <a:pt x="19" y="10"/>
                    </a:lnTo>
                    <a:lnTo>
                      <a:pt x="19" y="12"/>
                    </a:lnTo>
                    <a:lnTo>
                      <a:pt x="4" y="12"/>
                    </a:lnTo>
                    <a:lnTo>
                      <a:pt x="4" y="15"/>
                    </a:lnTo>
                    <a:lnTo>
                      <a:pt x="5" y="18"/>
                    </a:lnTo>
                    <a:lnTo>
                      <a:pt x="7" y="20"/>
                    </a:lnTo>
                    <a:lnTo>
                      <a:pt x="12" y="20"/>
                    </a:lnTo>
                    <a:lnTo>
                      <a:pt x="14" y="18"/>
                    </a:lnTo>
                    <a:lnTo>
                      <a:pt x="15" y="15"/>
                    </a:lnTo>
                    <a:lnTo>
                      <a:pt x="19" y="15"/>
                    </a:lnTo>
                    <a:lnTo>
                      <a:pt x="18" y="18"/>
                    </a:lnTo>
                    <a:lnTo>
                      <a:pt x="15" y="21"/>
                    </a:lnTo>
                    <a:lnTo>
                      <a:pt x="12" y="22"/>
                    </a:lnTo>
                    <a:lnTo>
                      <a:pt x="7" y="22"/>
                    </a:lnTo>
                    <a:lnTo>
                      <a:pt x="4" y="21"/>
                    </a:lnTo>
                    <a:lnTo>
                      <a:pt x="1" y="18"/>
                    </a:lnTo>
                    <a:lnTo>
                      <a:pt x="0" y="15"/>
                    </a:lnTo>
                    <a:lnTo>
                      <a:pt x="0" y="7"/>
                    </a:lnTo>
                    <a:lnTo>
                      <a:pt x="5"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838" name="Freeform 225"/>
              <p:cNvSpPr>
                <a:spLocks/>
              </p:cNvSpPr>
              <p:nvPr/>
            </p:nvSpPr>
            <p:spPr bwMode="auto">
              <a:xfrm>
                <a:off x="3321" y="3920"/>
                <a:ext cx="17" cy="22"/>
              </a:xfrm>
              <a:custGeom>
                <a:avLst/>
                <a:gdLst>
                  <a:gd name="T0" fmla="*/ 10 w 17"/>
                  <a:gd name="T1" fmla="*/ 0 h 22"/>
                  <a:gd name="T2" fmla="*/ 15 w 17"/>
                  <a:gd name="T3" fmla="*/ 2 h 22"/>
                  <a:gd name="T4" fmla="*/ 17 w 17"/>
                  <a:gd name="T5" fmla="*/ 5 h 22"/>
                  <a:gd name="T6" fmla="*/ 17 w 17"/>
                  <a:gd name="T7" fmla="*/ 22 h 22"/>
                  <a:gd name="T8" fmla="*/ 14 w 17"/>
                  <a:gd name="T9" fmla="*/ 22 h 22"/>
                  <a:gd name="T10" fmla="*/ 14 w 17"/>
                  <a:gd name="T11" fmla="*/ 8 h 22"/>
                  <a:gd name="T12" fmla="*/ 13 w 17"/>
                  <a:gd name="T13" fmla="*/ 5 h 22"/>
                  <a:gd name="T14" fmla="*/ 11 w 17"/>
                  <a:gd name="T15" fmla="*/ 4 h 22"/>
                  <a:gd name="T16" fmla="*/ 7 w 17"/>
                  <a:gd name="T17" fmla="*/ 4 h 22"/>
                  <a:gd name="T18" fmla="*/ 4 w 17"/>
                  <a:gd name="T19" fmla="*/ 5 h 22"/>
                  <a:gd name="T20" fmla="*/ 3 w 17"/>
                  <a:gd name="T21" fmla="*/ 7 h 22"/>
                  <a:gd name="T22" fmla="*/ 3 w 17"/>
                  <a:gd name="T23" fmla="*/ 22 h 22"/>
                  <a:gd name="T24" fmla="*/ 0 w 17"/>
                  <a:gd name="T25" fmla="*/ 22 h 22"/>
                  <a:gd name="T26" fmla="*/ 0 w 17"/>
                  <a:gd name="T27" fmla="*/ 1 h 22"/>
                  <a:gd name="T28" fmla="*/ 3 w 17"/>
                  <a:gd name="T29" fmla="*/ 1 h 22"/>
                  <a:gd name="T30" fmla="*/ 3 w 17"/>
                  <a:gd name="T31" fmla="*/ 4 h 22"/>
                  <a:gd name="T32" fmla="*/ 4 w 17"/>
                  <a:gd name="T33" fmla="*/ 2 h 22"/>
                  <a:gd name="T34" fmla="*/ 10 w 17"/>
                  <a:gd name="T35" fmla="*/ 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2">
                    <a:moveTo>
                      <a:pt x="10" y="0"/>
                    </a:moveTo>
                    <a:lnTo>
                      <a:pt x="15" y="2"/>
                    </a:lnTo>
                    <a:lnTo>
                      <a:pt x="17" y="5"/>
                    </a:lnTo>
                    <a:lnTo>
                      <a:pt x="17" y="22"/>
                    </a:lnTo>
                    <a:lnTo>
                      <a:pt x="14" y="22"/>
                    </a:lnTo>
                    <a:lnTo>
                      <a:pt x="14" y="8"/>
                    </a:lnTo>
                    <a:lnTo>
                      <a:pt x="13" y="5"/>
                    </a:lnTo>
                    <a:lnTo>
                      <a:pt x="11" y="4"/>
                    </a:lnTo>
                    <a:lnTo>
                      <a:pt x="7" y="4"/>
                    </a:lnTo>
                    <a:lnTo>
                      <a:pt x="4" y="5"/>
                    </a:lnTo>
                    <a:lnTo>
                      <a:pt x="3" y="7"/>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39" name="Freeform 226"/>
              <p:cNvSpPr>
                <a:spLocks/>
              </p:cNvSpPr>
              <p:nvPr/>
            </p:nvSpPr>
            <p:spPr bwMode="auto">
              <a:xfrm>
                <a:off x="3341" y="3914"/>
                <a:ext cx="11" cy="28"/>
              </a:xfrm>
              <a:custGeom>
                <a:avLst/>
                <a:gdLst>
                  <a:gd name="T0" fmla="*/ 4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3 h 28"/>
                  <a:gd name="T14" fmla="*/ 8 w 11"/>
                  <a:gd name="T15" fmla="*/ 26 h 28"/>
                  <a:gd name="T16" fmla="*/ 11 w 11"/>
                  <a:gd name="T17" fmla="*/ 26 h 28"/>
                  <a:gd name="T18" fmla="*/ 11 w 11"/>
                  <a:gd name="T19" fmla="*/ 28 h 28"/>
                  <a:gd name="T20" fmla="*/ 7 w 11"/>
                  <a:gd name="T21" fmla="*/ 28 h 28"/>
                  <a:gd name="T22" fmla="*/ 5 w 11"/>
                  <a:gd name="T23" fmla="*/ 27 h 28"/>
                  <a:gd name="T24" fmla="*/ 4 w 11"/>
                  <a:gd name="T25" fmla="*/ 27 h 28"/>
                  <a:gd name="T26" fmla="*/ 4 w 11"/>
                  <a:gd name="T27" fmla="*/ 10 h 28"/>
                  <a:gd name="T28" fmla="*/ 0 w 11"/>
                  <a:gd name="T29" fmla="*/ 10 h 28"/>
                  <a:gd name="T30" fmla="*/ 0 w 11"/>
                  <a:gd name="T31" fmla="*/ 7 h 28"/>
                  <a:gd name="T32" fmla="*/ 4 w 11"/>
                  <a:gd name="T33" fmla="*/ 7 h 28"/>
                  <a:gd name="T34" fmla="*/ 4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4" y="0"/>
                    </a:moveTo>
                    <a:lnTo>
                      <a:pt x="7" y="0"/>
                    </a:lnTo>
                    <a:lnTo>
                      <a:pt x="7" y="7"/>
                    </a:lnTo>
                    <a:lnTo>
                      <a:pt x="11" y="7"/>
                    </a:lnTo>
                    <a:lnTo>
                      <a:pt x="11" y="10"/>
                    </a:lnTo>
                    <a:lnTo>
                      <a:pt x="7" y="10"/>
                    </a:lnTo>
                    <a:lnTo>
                      <a:pt x="7" y="23"/>
                    </a:lnTo>
                    <a:lnTo>
                      <a:pt x="8" y="26"/>
                    </a:lnTo>
                    <a:lnTo>
                      <a:pt x="11" y="26"/>
                    </a:lnTo>
                    <a:lnTo>
                      <a:pt x="11" y="28"/>
                    </a:lnTo>
                    <a:lnTo>
                      <a:pt x="7" y="28"/>
                    </a:lnTo>
                    <a:lnTo>
                      <a:pt x="5" y="27"/>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840" name="Freeform 227"/>
              <p:cNvSpPr>
                <a:spLocks/>
              </p:cNvSpPr>
              <p:nvPr/>
            </p:nvSpPr>
            <p:spPr bwMode="auto">
              <a:xfrm>
                <a:off x="3368" y="3920"/>
                <a:ext cx="20" cy="22"/>
              </a:xfrm>
              <a:custGeom>
                <a:avLst/>
                <a:gdLst>
                  <a:gd name="T0" fmla="*/ 10 w 20"/>
                  <a:gd name="T1" fmla="*/ 0 h 22"/>
                  <a:gd name="T2" fmla="*/ 18 w 20"/>
                  <a:gd name="T3" fmla="*/ 4 h 22"/>
                  <a:gd name="T4" fmla="*/ 18 w 20"/>
                  <a:gd name="T5" fmla="*/ 8 h 22"/>
                  <a:gd name="T6" fmla="*/ 15 w 20"/>
                  <a:gd name="T7" fmla="*/ 8 h 22"/>
                  <a:gd name="T8" fmla="*/ 14 w 20"/>
                  <a:gd name="T9" fmla="*/ 5 h 22"/>
                  <a:gd name="T10" fmla="*/ 13 w 20"/>
                  <a:gd name="T11" fmla="*/ 4 h 22"/>
                  <a:gd name="T12" fmla="*/ 7 w 20"/>
                  <a:gd name="T13" fmla="*/ 4 h 22"/>
                  <a:gd name="T14" fmla="*/ 4 w 20"/>
                  <a:gd name="T15" fmla="*/ 7 h 22"/>
                  <a:gd name="T16" fmla="*/ 3 w 20"/>
                  <a:gd name="T17" fmla="*/ 10 h 22"/>
                  <a:gd name="T18" fmla="*/ 3 w 20"/>
                  <a:gd name="T19" fmla="*/ 12 h 22"/>
                  <a:gd name="T20" fmla="*/ 4 w 20"/>
                  <a:gd name="T21" fmla="*/ 15 h 22"/>
                  <a:gd name="T22" fmla="*/ 4 w 20"/>
                  <a:gd name="T23" fmla="*/ 17 h 22"/>
                  <a:gd name="T24" fmla="*/ 7 w 20"/>
                  <a:gd name="T25" fmla="*/ 20 h 22"/>
                  <a:gd name="T26" fmla="*/ 13 w 20"/>
                  <a:gd name="T27" fmla="*/ 20 h 22"/>
                  <a:gd name="T28" fmla="*/ 15 w 20"/>
                  <a:gd name="T29" fmla="*/ 14 h 22"/>
                  <a:gd name="T30" fmla="*/ 20 w 20"/>
                  <a:gd name="T31" fmla="*/ 14 h 22"/>
                  <a:gd name="T32" fmla="*/ 18 w 20"/>
                  <a:gd name="T33" fmla="*/ 18 h 22"/>
                  <a:gd name="T34" fmla="*/ 15 w 20"/>
                  <a:gd name="T35" fmla="*/ 21 h 22"/>
                  <a:gd name="T36" fmla="*/ 13 w 20"/>
                  <a:gd name="T37" fmla="*/ 22 h 22"/>
                  <a:gd name="T38" fmla="*/ 5 w 20"/>
                  <a:gd name="T39" fmla="*/ 22 h 22"/>
                  <a:gd name="T40" fmla="*/ 3 w 20"/>
                  <a:gd name="T41" fmla="*/ 21 h 22"/>
                  <a:gd name="T42" fmla="*/ 0 w 20"/>
                  <a:gd name="T43" fmla="*/ 15 h 22"/>
                  <a:gd name="T44" fmla="*/ 0 w 20"/>
                  <a:gd name="T45" fmla="*/ 8 h 22"/>
                  <a:gd name="T46" fmla="*/ 3 w 20"/>
                  <a:gd name="T47" fmla="*/ 2 h 22"/>
                  <a:gd name="T48" fmla="*/ 5 w 20"/>
                  <a:gd name="T49" fmla="*/ 1 h 22"/>
                  <a:gd name="T50" fmla="*/ 10 w 20"/>
                  <a:gd name="T51" fmla="*/ 0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22">
                    <a:moveTo>
                      <a:pt x="10" y="0"/>
                    </a:moveTo>
                    <a:lnTo>
                      <a:pt x="18" y="4"/>
                    </a:lnTo>
                    <a:lnTo>
                      <a:pt x="18" y="8"/>
                    </a:lnTo>
                    <a:lnTo>
                      <a:pt x="15" y="8"/>
                    </a:lnTo>
                    <a:lnTo>
                      <a:pt x="14" y="5"/>
                    </a:lnTo>
                    <a:lnTo>
                      <a:pt x="13" y="4"/>
                    </a:lnTo>
                    <a:lnTo>
                      <a:pt x="7" y="4"/>
                    </a:lnTo>
                    <a:lnTo>
                      <a:pt x="4" y="7"/>
                    </a:lnTo>
                    <a:lnTo>
                      <a:pt x="3" y="10"/>
                    </a:lnTo>
                    <a:lnTo>
                      <a:pt x="3" y="12"/>
                    </a:lnTo>
                    <a:lnTo>
                      <a:pt x="4" y="15"/>
                    </a:lnTo>
                    <a:lnTo>
                      <a:pt x="4" y="17"/>
                    </a:lnTo>
                    <a:lnTo>
                      <a:pt x="7" y="20"/>
                    </a:lnTo>
                    <a:lnTo>
                      <a:pt x="13" y="20"/>
                    </a:lnTo>
                    <a:lnTo>
                      <a:pt x="15" y="14"/>
                    </a:lnTo>
                    <a:lnTo>
                      <a:pt x="20" y="14"/>
                    </a:lnTo>
                    <a:lnTo>
                      <a:pt x="18" y="18"/>
                    </a:lnTo>
                    <a:lnTo>
                      <a:pt x="15" y="21"/>
                    </a:lnTo>
                    <a:lnTo>
                      <a:pt x="13" y="22"/>
                    </a:lnTo>
                    <a:lnTo>
                      <a:pt x="5" y="22"/>
                    </a:lnTo>
                    <a:lnTo>
                      <a:pt x="3" y="21"/>
                    </a:lnTo>
                    <a:lnTo>
                      <a:pt x="0" y="15"/>
                    </a:lnTo>
                    <a:lnTo>
                      <a:pt x="0" y="8"/>
                    </a:lnTo>
                    <a:lnTo>
                      <a:pt x="3" y="2"/>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41" name="Freeform 228"/>
              <p:cNvSpPr>
                <a:spLocks/>
              </p:cNvSpPr>
              <p:nvPr/>
            </p:nvSpPr>
            <p:spPr bwMode="auto">
              <a:xfrm>
                <a:off x="3390" y="3912"/>
                <a:ext cx="19" cy="30"/>
              </a:xfrm>
              <a:custGeom>
                <a:avLst/>
                <a:gdLst>
                  <a:gd name="T0" fmla="*/ 0 w 19"/>
                  <a:gd name="T1" fmla="*/ 0 h 30"/>
                  <a:gd name="T2" fmla="*/ 5 w 19"/>
                  <a:gd name="T3" fmla="*/ 0 h 30"/>
                  <a:gd name="T4" fmla="*/ 5 w 19"/>
                  <a:gd name="T5" fmla="*/ 12 h 30"/>
                  <a:gd name="T6" fmla="*/ 6 w 19"/>
                  <a:gd name="T7" fmla="*/ 10 h 30"/>
                  <a:gd name="T8" fmla="*/ 12 w 19"/>
                  <a:gd name="T9" fmla="*/ 8 h 30"/>
                  <a:gd name="T10" fmla="*/ 18 w 19"/>
                  <a:gd name="T11" fmla="*/ 10 h 30"/>
                  <a:gd name="T12" fmla="*/ 19 w 19"/>
                  <a:gd name="T13" fmla="*/ 13 h 30"/>
                  <a:gd name="T14" fmla="*/ 19 w 19"/>
                  <a:gd name="T15" fmla="*/ 30 h 30"/>
                  <a:gd name="T16" fmla="*/ 16 w 19"/>
                  <a:gd name="T17" fmla="*/ 30 h 30"/>
                  <a:gd name="T18" fmla="*/ 16 w 19"/>
                  <a:gd name="T19" fmla="*/ 16 h 30"/>
                  <a:gd name="T20" fmla="*/ 15 w 19"/>
                  <a:gd name="T21" fmla="*/ 13 h 30"/>
                  <a:gd name="T22" fmla="*/ 13 w 19"/>
                  <a:gd name="T23" fmla="*/ 12 h 30"/>
                  <a:gd name="T24" fmla="*/ 8 w 19"/>
                  <a:gd name="T25" fmla="*/ 12 h 30"/>
                  <a:gd name="T26" fmla="*/ 5 w 19"/>
                  <a:gd name="T27" fmla="*/ 15 h 30"/>
                  <a:gd name="T28" fmla="*/ 5 w 19"/>
                  <a:gd name="T29" fmla="*/ 30 h 30"/>
                  <a:gd name="T30" fmla="*/ 0 w 19"/>
                  <a:gd name="T31" fmla="*/ 30 h 30"/>
                  <a:gd name="T32" fmla="*/ 0 w 19"/>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30">
                    <a:moveTo>
                      <a:pt x="0" y="0"/>
                    </a:moveTo>
                    <a:lnTo>
                      <a:pt x="5" y="0"/>
                    </a:lnTo>
                    <a:lnTo>
                      <a:pt x="5" y="12"/>
                    </a:lnTo>
                    <a:lnTo>
                      <a:pt x="6" y="10"/>
                    </a:lnTo>
                    <a:lnTo>
                      <a:pt x="12" y="8"/>
                    </a:lnTo>
                    <a:lnTo>
                      <a:pt x="18" y="10"/>
                    </a:lnTo>
                    <a:lnTo>
                      <a:pt x="19" y="13"/>
                    </a:lnTo>
                    <a:lnTo>
                      <a:pt x="19" y="30"/>
                    </a:lnTo>
                    <a:lnTo>
                      <a:pt x="16" y="30"/>
                    </a:lnTo>
                    <a:lnTo>
                      <a:pt x="16" y="16"/>
                    </a:lnTo>
                    <a:lnTo>
                      <a:pt x="15" y="13"/>
                    </a:lnTo>
                    <a:lnTo>
                      <a:pt x="13" y="12"/>
                    </a:lnTo>
                    <a:lnTo>
                      <a:pt x="8" y="12"/>
                    </a:lnTo>
                    <a:lnTo>
                      <a:pt x="5" y="15"/>
                    </a:lnTo>
                    <a:lnTo>
                      <a:pt x="5"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42" name="Freeform 229"/>
              <p:cNvSpPr>
                <a:spLocks noEditPoints="1"/>
              </p:cNvSpPr>
              <p:nvPr/>
            </p:nvSpPr>
            <p:spPr bwMode="auto">
              <a:xfrm>
                <a:off x="3413" y="3920"/>
                <a:ext cx="22" cy="22"/>
              </a:xfrm>
              <a:custGeom>
                <a:avLst/>
                <a:gdLst>
                  <a:gd name="T0" fmla="*/ 7 w 22"/>
                  <a:gd name="T1" fmla="*/ 4 h 22"/>
                  <a:gd name="T2" fmla="*/ 5 w 22"/>
                  <a:gd name="T3" fmla="*/ 7 h 22"/>
                  <a:gd name="T4" fmla="*/ 3 w 22"/>
                  <a:gd name="T5" fmla="*/ 11 h 22"/>
                  <a:gd name="T6" fmla="*/ 5 w 22"/>
                  <a:gd name="T7" fmla="*/ 15 h 22"/>
                  <a:gd name="T8" fmla="*/ 6 w 22"/>
                  <a:gd name="T9" fmla="*/ 18 h 22"/>
                  <a:gd name="T10" fmla="*/ 7 w 22"/>
                  <a:gd name="T11" fmla="*/ 20 h 22"/>
                  <a:gd name="T12" fmla="*/ 13 w 22"/>
                  <a:gd name="T13" fmla="*/ 20 h 22"/>
                  <a:gd name="T14" fmla="*/ 16 w 22"/>
                  <a:gd name="T15" fmla="*/ 18 h 22"/>
                  <a:gd name="T16" fmla="*/ 17 w 22"/>
                  <a:gd name="T17" fmla="*/ 15 h 22"/>
                  <a:gd name="T18" fmla="*/ 17 w 22"/>
                  <a:gd name="T19" fmla="*/ 8 h 22"/>
                  <a:gd name="T20" fmla="*/ 16 w 22"/>
                  <a:gd name="T21" fmla="*/ 5 h 22"/>
                  <a:gd name="T22" fmla="*/ 13 w 22"/>
                  <a:gd name="T23" fmla="*/ 4 h 22"/>
                  <a:gd name="T24" fmla="*/ 7 w 22"/>
                  <a:gd name="T25" fmla="*/ 4 h 22"/>
                  <a:gd name="T26" fmla="*/ 10 w 22"/>
                  <a:gd name="T27" fmla="*/ 0 h 22"/>
                  <a:gd name="T28" fmla="*/ 15 w 22"/>
                  <a:gd name="T29" fmla="*/ 1 h 22"/>
                  <a:gd name="T30" fmla="*/ 17 w 22"/>
                  <a:gd name="T31" fmla="*/ 2 h 22"/>
                  <a:gd name="T32" fmla="*/ 22 w 22"/>
                  <a:gd name="T33" fmla="*/ 11 h 22"/>
                  <a:gd name="T34" fmla="*/ 20 w 22"/>
                  <a:gd name="T35" fmla="*/ 15 h 22"/>
                  <a:gd name="T36" fmla="*/ 17 w 22"/>
                  <a:gd name="T37" fmla="*/ 21 h 22"/>
                  <a:gd name="T38" fmla="*/ 15 w 22"/>
                  <a:gd name="T39" fmla="*/ 22 h 22"/>
                  <a:gd name="T40" fmla="*/ 7 w 22"/>
                  <a:gd name="T41" fmla="*/ 22 h 22"/>
                  <a:gd name="T42" fmla="*/ 5 w 22"/>
                  <a:gd name="T43" fmla="*/ 21 h 22"/>
                  <a:gd name="T44" fmla="*/ 2 w 22"/>
                  <a:gd name="T45" fmla="*/ 18 h 22"/>
                  <a:gd name="T46" fmla="*/ 0 w 22"/>
                  <a:gd name="T47" fmla="*/ 15 h 22"/>
                  <a:gd name="T48" fmla="*/ 0 w 22"/>
                  <a:gd name="T49" fmla="*/ 7 h 22"/>
                  <a:gd name="T50" fmla="*/ 6 w 22"/>
                  <a:gd name="T51" fmla="*/ 1 h 22"/>
                  <a:gd name="T52" fmla="*/ 10 w 22"/>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2">
                    <a:moveTo>
                      <a:pt x="7" y="4"/>
                    </a:moveTo>
                    <a:lnTo>
                      <a:pt x="5" y="7"/>
                    </a:lnTo>
                    <a:lnTo>
                      <a:pt x="3" y="11"/>
                    </a:lnTo>
                    <a:lnTo>
                      <a:pt x="5" y="15"/>
                    </a:lnTo>
                    <a:lnTo>
                      <a:pt x="6" y="18"/>
                    </a:lnTo>
                    <a:lnTo>
                      <a:pt x="7" y="20"/>
                    </a:lnTo>
                    <a:lnTo>
                      <a:pt x="13" y="20"/>
                    </a:lnTo>
                    <a:lnTo>
                      <a:pt x="16" y="18"/>
                    </a:lnTo>
                    <a:lnTo>
                      <a:pt x="17" y="15"/>
                    </a:lnTo>
                    <a:lnTo>
                      <a:pt x="17" y="8"/>
                    </a:lnTo>
                    <a:lnTo>
                      <a:pt x="16" y="5"/>
                    </a:lnTo>
                    <a:lnTo>
                      <a:pt x="13" y="4"/>
                    </a:lnTo>
                    <a:lnTo>
                      <a:pt x="7" y="4"/>
                    </a:lnTo>
                    <a:close/>
                    <a:moveTo>
                      <a:pt x="10" y="0"/>
                    </a:moveTo>
                    <a:lnTo>
                      <a:pt x="15" y="1"/>
                    </a:lnTo>
                    <a:lnTo>
                      <a:pt x="17" y="2"/>
                    </a:lnTo>
                    <a:lnTo>
                      <a:pt x="22" y="11"/>
                    </a:lnTo>
                    <a:lnTo>
                      <a:pt x="20" y="15"/>
                    </a:lnTo>
                    <a:lnTo>
                      <a:pt x="17" y="21"/>
                    </a:lnTo>
                    <a:lnTo>
                      <a:pt x="15" y="22"/>
                    </a:lnTo>
                    <a:lnTo>
                      <a:pt x="7" y="22"/>
                    </a:lnTo>
                    <a:lnTo>
                      <a:pt x="5" y="21"/>
                    </a:lnTo>
                    <a:lnTo>
                      <a:pt x="2" y="18"/>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43" name="Rectangle 230"/>
              <p:cNvSpPr>
                <a:spLocks noChangeArrowheads="1"/>
              </p:cNvSpPr>
              <p:nvPr/>
            </p:nvSpPr>
            <p:spPr bwMode="auto">
              <a:xfrm>
                <a:off x="3439" y="3912"/>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844" name="Freeform 231"/>
              <p:cNvSpPr>
                <a:spLocks noEditPoints="1"/>
              </p:cNvSpPr>
              <p:nvPr/>
            </p:nvSpPr>
            <p:spPr bwMode="auto">
              <a:xfrm>
                <a:off x="3446" y="3920"/>
                <a:ext cx="20" cy="22"/>
              </a:xfrm>
              <a:custGeom>
                <a:avLst/>
                <a:gdLst>
                  <a:gd name="T0" fmla="*/ 7 w 20"/>
                  <a:gd name="T1" fmla="*/ 4 h 22"/>
                  <a:gd name="T2" fmla="*/ 4 w 20"/>
                  <a:gd name="T3" fmla="*/ 7 h 22"/>
                  <a:gd name="T4" fmla="*/ 4 w 20"/>
                  <a:gd name="T5" fmla="*/ 10 h 22"/>
                  <a:gd name="T6" fmla="*/ 16 w 20"/>
                  <a:gd name="T7" fmla="*/ 10 h 22"/>
                  <a:gd name="T8" fmla="*/ 16 w 20"/>
                  <a:gd name="T9" fmla="*/ 7 h 22"/>
                  <a:gd name="T10" fmla="*/ 13 w 20"/>
                  <a:gd name="T11" fmla="*/ 4 h 22"/>
                  <a:gd name="T12" fmla="*/ 7 w 20"/>
                  <a:gd name="T13" fmla="*/ 4 h 22"/>
                  <a:gd name="T14" fmla="*/ 10 w 20"/>
                  <a:gd name="T15" fmla="*/ 0 h 22"/>
                  <a:gd name="T16" fmla="*/ 14 w 20"/>
                  <a:gd name="T17" fmla="*/ 1 h 22"/>
                  <a:gd name="T18" fmla="*/ 16 w 20"/>
                  <a:gd name="T19" fmla="*/ 2 h 22"/>
                  <a:gd name="T20" fmla="*/ 19 w 20"/>
                  <a:gd name="T21" fmla="*/ 4 h 22"/>
                  <a:gd name="T22" fmla="*/ 20 w 20"/>
                  <a:gd name="T23" fmla="*/ 7 h 22"/>
                  <a:gd name="T24" fmla="*/ 20 w 20"/>
                  <a:gd name="T25" fmla="*/ 12 h 22"/>
                  <a:gd name="T26" fmla="*/ 4 w 20"/>
                  <a:gd name="T27" fmla="*/ 12 h 22"/>
                  <a:gd name="T28" fmla="*/ 4 w 20"/>
                  <a:gd name="T29" fmla="*/ 15 h 22"/>
                  <a:gd name="T30" fmla="*/ 6 w 20"/>
                  <a:gd name="T31" fmla="*/ 18 h 22"/>
                  <a:gd name="T32" fmla="*/ 7 w 20"/>
                  <a:gd name="T33" fmla="*/ 20 h 22"/>
                  <a:gd name="T34" fmla="*/ 13 w 20"/>
                  <a:gd name="T35" fmla="*/ 20 h 22"/>
                  <a:gd name="T36" fmla="*/ 16 w 20"/>
                  <a:gd name="T37" fmla="*/ 18 h 22"/>
                  <a:gd name="T38" fmla="*/ 16 w 20"/>
                  <a:gd name="T39" fmla="*/ 15 h 22"/>
                  <a:gd name="T40" fmla="*/ 20 w 20"/>
                  <a:gd name="T41" fmla="*/ 15 h 22"/>
                  <a:gd name="T42" fmla="*/ 17 w 20"/>
                  <a:gd name="T43" fmla="*/ 21 h 22"/>
                  <a:gd name="T44" fmla="*/ 14 w 20"/>
                  <a:gd name="T45" fmla="*/ 22 h 22"/>
                  <a:gd name="T46" fmla="*/ 7 w 20"/>
                  <a:gd name="T47" fmla="*/ 22 h 22"/>
                  <a:gd name="T48" fmla="*/ 4 w 20"/>
                  <a:gd name="T49" fmla="*/ 21 h 22"/>
                  <a:gd name="T50" fmla="*/ 1 w 20"/>
                  <a:gd name="T51" fmla="*/ 18 h 22"/>
                  <a:gd name="T52" fmla="*/ 0 w 20"/>
                  <a:gd name="T53" fmla="*/ 15 h 22"/>
                  <a:gd name="T54" fmla="*/ 0 w 20"/>
                  <a:gd name="T55" fmla="*/ 11 h 22"/>
                  <a:gd name="T56" fmla="*/ 1 w 20"/>
                  <a:gd name="T57" fmla="*/ 7 h 22"/>
                  <a:gd name="T58" fmla="*/ 3 w 20"/>
                  <a:gd name="T59" fmla="*/ 4 h 22"/>
                  <a:gd name="T60" fmla="*/ 6 w 20"/>
                  <a:gd name="T61" fmla="*/ 1 h 22"/>
                  <a:gd name="T62" fmla="*/ 10 w 20"/>
                  <a:gd name="T63" fmla="*/ 0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2">
                    <a:moveTo>
                      <a:pt x="7" y="4"/>
                    </a:moveTo>
                    <a:lnTo>
                      <a:pt x="4" y="7"/>
                    </a:lnTo>
                    <a:lnTo>
                      <a:pt x="4" y="10"/>
                    </a:lnTo>
                    <a:lnTo>
                      <a:pt x="16" y="10"/>
                    </a:lnTo>
                    <a:lnTo>
                      <a:pt x="16" y="7"/>
                    </a:lnTo>
                    <a:lnTo>
                      <a:pt x="13" y="4"/>
                    </a:lnTo>
                    <a:lnTo>
                      <a:pt x="7" y="4"/>
                    </a:lnTo>
                    <a:close/>
                    <a:moveTo>
                      <a:pt x="10" y="0"/>
                    </a:moveTo>
                    <a:lnTo>
                      <a:pt x="14" y="1"/>
                    </a:lnTo>
                    <a:lnTo>
                      <a:pt x="16" y="2"/>
                    </a:lnTo>
                    <a:lnTo>
                      <a:pt x="19" y="4"/>
                    </a:lnTo>
                    <a:lnTo>
                      <a:pt x="20" y="7"/>
                    </a:lnTo>
                    <a:lnTo>
                      <a:pt x="20" y="12"/>
                    </a:lnTo>
                    <a:lnTo>
                      <a:pt x="4" y="12"/>
                    </a:lnTo>
                    <a:lnTo>
                      <a:pt x="4" y="15"/>
                    </a:lnTo>
                    <a:lnTo>
                      <a:pt x="6" y="18"/>
                    </a:lnTo>
                    <a:lnTo>
                      <a:pt x="7" y="20"/>
                    </a:lnTo>
                    <a:lnTo>
                      <a:pt x="13" y="20"/>
                    </a:lnTo>
                    <a:lnTo>
                      <a:pt x="16" y="18"/>
                    </a:lnTo>
                    <a:lnTo>
                      <a:pt x="16" y="15"/>
                    </a:lnTo>
                    <a:lnTo>
                      <a:pt x="20" y="15"/>
                    </a:lnTo>
                    <a:lnTo>
                      <a:pt x="17" y="21"/>
                    </a:lnTo>
                    <a:lnTo>
                      <a:pt x="14" y="22"/>
                    </a:lnTo>
                    <a:lnTo>
                      <a:pt x="7" y="22"/>
                    </a:lnTo>
                    <a:lnTo>
                      <a:pt x="4" y="21"/>
                    </a:lnTo>
                    <a:lnTo>
                      <a:pt x="1" y="18"/>
                    </a:lnTo>
                    <a:lnTo>
                      <a:pt x="0" y="15"/>
                    </a:lnTo>
                    <a:lnTo>
                      <a:pt x="0" y="11"/>
                    </a:lnTo>
                    <a:lnTo>
                      <a:pt x="1"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45" name="Freeform 232"/>
              <p:cNvSpPr>
                <a:spLocks/>
              </p:cNvSpPr>
              <p:nvPr/>
            </p:nvSpPr>
            <p:spPr bwMode="auto">
              <a:xfrm>
                <a:off x="3469" y="3920"/>
                <a:ext cx="18" cy="22"/>
              </a:xfrm>
              <a:custGeom>
                <a:avLst/>
                <a:gdLst>
                  <a:gd name="T0" fmla="*/ 8 w 18"/>
                  <a:gd name="T1" fmla="*/ 0 h 22"/>
                  <a:gd name="T2" fmla="*/ 11 w 18"/>
                  <a:gd name="T3" fmla="*/ 1 h 22"/>
                  <a:gd name="T4" fmla="*/ 14 w 18"/>
                  <a:gd name="T5" fmla="*/ 1 h 22"/>
                  <a:gd name="T6" fmla="*/ 17 w 18"/>
                  <a:gd name="T7" fmla="*/ 7 h 22"/>
                  <a:gd name="T8" fmla="*/ 14 w 18"/>
                  <a:gd name="T9" fmla="*/ 7 h 22"/>
                  <a:gd name="T10" fmla="*/ 11 w 18"/>
                  <a:gd name="T11" fmla="*/ 4 h 22"/>
                  <a:gd name="T12" fmla="*/ 5 w 18"/>
                  <a:gd name="T13" fmla="*/ 4 h 22"/>
                  <a:gd name="T14" fmla="*/ 4 w 18"/>
                  <a:gd name="T15" fmla="*/ 5 h 22"/>
                  <a:gd name="T16" fmla="*/ 4 w 18"/>
                  <a:gd name="T17" fmla="*/ 8 h 22"/>
                  <a:gd name="T18" fmla="*/ 5 w 18"/>
                  <a:gd name="T19" fmla="*/ 8 h 22"/>
                  <a:gd name="T20" fmla="*/ 8 w 18"/>
                  <a:gd name="T21" fmla="*/ 10 h 22"/>
                  <a:gd name="T22" fmla="*/ 11 w 18"/>
                  <a:gd name="T23" fmla="*/ 10 h 22"/>
                  <a:gd name="T24" fmla="*/ 14 w 18"/>
                  <a:gd name="T25" fmla="*/ 11 h 22"/>
                  <a:gd name="T26" fmla="*/ 17 w 18"/>
                  <a:gd name="T27" fmla="*/ 14 h 22"/>
                  <a:gd name="T28" fmla="*/ 18 w 18"/>
                  <a:gd name="T29" fmla="*/ 17 h 22"/>
                  <a:gd name="T30" fmla="*/ 17 w 18"/>
                  <a:gd name="T31" fmla="*/ 18 h 22"/>
                  <a:gd name="T32" fmla="*/ 15 w 18"/>
                  <a:gd name="T33" fmla="*/ 21 h 22"/>
                  <a:gd name="T34" fmla="*/ 14 w 18"/>
                  <a:gd name="T35" fmla="*/ 22 h 22"/>
                  <a:gd name="T36" fmla="*/ 4 w 18"/>
                  <a:gd name="T37" fmla="*/ 22 h 22"/>
                  <a:gd name="T38" fmla="*/ 1 w 18"/>
                  <a:gd name="T39" fmla="*/ 21 h 22"/>
                  <a:gd name="T40" fmla="*/ 0 w 18"/>
                  <a:gd name="T41" fmla="*/ 18 h 22"/>
                  <a:gd name="T42" fmla="*/ 0 w 18"/>
                  <a:gd name="T43" fmla="*/ 15 h 22"/>
                  <a:gd name="T44" fmla="*/ 3 w 18"/>
                  <a:gd name="T45" fmla="*/ 15 h 22"/>
                  <a:gd name="T46" fmla="*/ 4 w 18"/>
                  <a:gd name="T47" fmla="*/ 18 h 22"/>
                  <a:gd name="T48" fmla="*/ 5 w 18"/>
                  <a:gd name="T49" fmla="*/ 18 h 22"/>
                  <a:gd name="T50" fmla="*/ 7 w 18"/>
                  <a:gd name="T51" fmla="*/ 20 h 22"/>
                  <a:gd name="T52" fmla="*/ 13 w 18"/>
                  <a:gd name="T53" fmla="*/ 20 h 22"/>
                  <a:gd name="T54" fmla="*/ 14 w 18"/>
                  <a:gd name="T55" fmla="*/ 18 h 22"/>
                  <a:gd name="T56" fmla="*/ 14 w 18"/>
                  <a:gd name="T57" fmla="*/ 15 h 22"/>
                  <a:gd name="T58" fmla="*/ 13 w 18"/>
                  <a:gd name="T59" fmla="*/ 14 h 22"/>
                  <a:gd name="T60" fmla="*/ 10 w 18"/>
                  <a:gd name="T61" fmla="*/ 12 h 22"/>
                  <a:gd name="T62" fmla="*/ 4 w 18"/>
                  <a:gd name="T63" fmla="*/ 12 h 22"/>
                  <a:gd name="T64" fmla="*/ 1 w 18"/>
                  <a:gd name="T65" fmla="*/ 10 h 22"/>
                  <a:gd name="T66" fmla="*/ 0 w 18"/>
                  <a:gd name="T67" fmla="*/ 7 h 22"/>
                  <a:gd name="T68" fmla="*/ 3 w 18"/>
                  <a:gd name="T69" fmla="*/ 1 h 22"/>
                  <a:gd name="T70" fmla="*/ 5 w 18"/>
                  <a:gd name="T71" fmla="*/ 1 h 22"/>
                  <a:gd name="T72" fmla="*/ 8 w 18"/>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 h="22">
                    <a:moveTo>
                      <a:pt x="8" y="0"/>
                    </a:moveTo>
                    <a:lnTo>
                      <a:pt x="11" y="1"/>
                    </a:lnTo>
                    <a:lnTo>
                      <a:pt x="14" y="1"/>
                    </a:lnTo>
                    <a:lnTo>
                      <a:pt x="17" y="7"/>
                    </a:lnTo>
                    <a:lnTo>
                      <a:pt x="14" y="7"/>
                    </a:lnTo>
                    <a:lnTo>
                      <a:pt x="11" y="4"/>
                    </a:lnTo>
                    <a:lnTo>
                      <a:pt x="5" y="4"/>
                    </a:lnTo>
                    <a:lnTo>
                      <a:pt x="4" y="5"/>
                    </a:lnTo>
                    <a:lnTo>
                      <a:pt x="4" y="8"/>
                    </a:lnTo>
                    <a:lnTo>
                      <a:pt x="5" y="8"/>
                    </a:lnTo>
                    <a:lnTo>
                      <a:pt x="8" y="10"/>
                    </a:lnTo>
                    <a:lnTo>
                      <a:pt x="11" y="10"/>
                    </a:lnTo>
                    <a:lnTo>
                      <a:pt x="14" y="11"/>
                    </a:lnTo>
                    <a:lnTo>
                      <a:pt x="17" y="14"/>
                    </a:lnTo>
                    <a:lnTo>
                      <a:pt x="18" y="17"/>
                    </a:lnTo>
                    <a:lnTo>
                      <a:pt x="17" y="18"/>
                    </a:lnTo>
                    <a:lnTo>
                      <a:pt x="15" y="21"/>
                    </a:lnTo>
                    <a:lnTo>
                      <a:pt x="14" y="22"/>
                    </a:lnTo>
                    <a:lnTo>
                      <a:pt x="4" y="22"/>
                    </a:lnTo>
                    <a:lnTo>
                      <a:pt x="1" y="21"/>
                    </a:lnTo>
                    <a:lnTo>
                      <a:pt x="0" y="18"/>
                    </a:lnTo>
                    <a:lnTo>
                      <a:pt x="0" y="15"/>
                    </a:lnTo>
                    <a:lnTo>
                      <a:pt x="3" y="15"/>
                    </a:lnTo>
                    <a:lnTo>
                      <a:pt x="4" y="18"/>
                    </a:lnTo>
                    <a:lnTo>
                      <a:pt x="5" y="18"/>
                    </a:lnTo>
                    <a:lnTo>
                      <a:pt x="7" y="20"/>
                    </a:lnTo>
                    <a:lnTo>
                      <a:pt x="13" y="20"/>
                    </a:lnTo>
                    <a:lnTo>
                      <a:pt x="14" y="18"/>
                    </a:lnTo>
                    <a:lnTo>
                      <a:pt x="14" y="15"/>
                    </a:lnTo>
                    <a:lnTo>
                      <a:pt x="13" y="14"/>
                    </a:lnTo>
                    <a:lnTo>
                      <a:pt x="10" y="12"/>
                    </a:lnTo>
                    <a:lnTo>
                      <a:pt x="4" y="12"/>
                    </a:lnTo>
                    <a:lnTo>
                      <a:pt x="1" y="10"/>
                    </a:lnTo>
                    <a:lnTo>
                      <a:pt x="0" y="7"/>
                    </a:lnTo>
                    <a:lnTo>
                      <a:pt x="3" y="1"/>
                    </a:lnTo>
                    <a:lnTo>
                      <a:pt x="5" y="1"/>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846" name="Freeform 233"/>
              <p:cNvSpPr>
                <a:spLocks/>
              </p:cNvSpPr>
              <p:nvPr/>
            </p:nvSpPr>
            <p:spPr bwMode="auto">
              <a:xfrm>
                <a:off x="3489" y="3914"/>
                <a:ext cx="11" cy="28"/>
              </a:xfrm>
              <a:custGeom>
                <a:avLst/>
                <a:gdLst>
                  <a:gd name="T0" fmla="*/ 3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8 w 11"/>
                  <a:gd name="T15" fmla="*/ 26 h 28"/>
                  <a:gd name="T16" fmla="*/ 11 w 11"/>
                  <a:gd name="T17" fmla="*/ 26 h 28"/>
                  <a:gd name="T18" fmla="*/ 11 w 11"/>
                  <a:gd name="T19" fmla="*/ 28 h 28"/>
                  <a:gd name="T20" fmla="*/ 5 w 11"/>
                  <a:gd name="T21" fmla="*/ 28 h 28"/>
                  <a:gd name="T22" fmla="*/ 4 w 11"/>
                  <a:gd name="T23" fmla="*/ 27 h 28"/>
                  <a:gd name="T24" fmla="*/ 3 w 11"/>
                  <a:gd name="T25" fmla="*/ 24 h 28"/>
                  <a:gd name="T26" fmla="*/ 3 w 11"/>
                  <a:gd name="T27" fmla="*/ 10 h 28"/>
                  <a:gd name="T28" fmla="*/ 0 w 11"/>
                  <a:gd name="T29" fmla="*/ 10 h 28"/>
                  <a:gd name="T30" fmla="*/ 0 w 11"/>
                  <a:gd name="T31" fmla="*/ 7 h 28"/>
                  <a:gd name="T32" fmla="*/ 3 w 11"/>
                  <a:gd name="T33" fmla="*/ 7 h 28"/>
                  <a:gd name="T34" fmla="*/ 3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3" y="0"/>
                    </a:moveTo>
                    <a:lnTo>
                      <a:pt x="7" y="0"/>
                    </a:lnTo>
                    <a:lnTo>
                      <a:pt x="7" y="7"/>
                    </a:lnTo>
                    <a:lnTo>
                      <a:pt x="11" y="7"/>
                    </a:lnTo>
                    <a:lnTo>
                      <a:pt x="11" y="10"/>
                    </a:lnTo>
                    <a:lnTo>
                      <a:pt x="7" y="10"/>
                    </a:lnTo>
                    <a:lnTo>
                      <a:pt x="7" y="24"/>
                    </a:lnTo>
                    <a:lnTo>
                      <a:pt x="8" y="26"/>
                    </a:lnTo>
                    <a:lnTo>
                      <a:pt x="11" y="26"/>
                    </a:lnTo>
                    <a:lnTo>
                      <a:pt x="11" y="28"/>
                    </a:lnTo>
                    <a:lnTo>
                      <a:pt x="5"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847" name="Freeform 234"/>
              <p:cNvSpPr>
                <a:spLocks noEditPoints="1"/>
              </p:cNvSpPr>
              <p:nvPr/>
            </p:nvSpPr>
            <p:spPr bwMode="auto">
              <a:xfrm>
                <a:off x="3503" y="3920"/>
                <a:ext cx="20" cy="22"/>
              </a:xfrm>
              <a:custGeom>
                <a:avLst/>
                <a:gdLst>
                  <a:gd name="T0" fmla="*/ 7 w 20"/>
                  <a:gd name="T1" fmla="*/ 4 h 22"/>
                  <a:gd name="T2" fmla="*/ 4 w 20"/>
                  <a:gd name="T3" fmla="*/ 7 h 22"/>
                  <a:gd name="T4" fmla="*/ 3 w 20"/>
                  <a:gd name="T5" fmla="*/ 10 h 22"/>
                  <a:gd name="T6" fmla="*/ 16 w 20"/>
                  <a:gd name="T7" fmla="*/ 10 h 22"/>
                  <a:gd name="T8" fmla="*/ 16 w 20"/>
                  <a:gd name="T9" fmla="*/ 7 h 22"/>
                  <a:gd name="T10" fmla="*/ 13 w 20"/>
                  <a:gd name="T11" fmla="*/ 4 h 22"/>
                  <a:gd name="T12" fmla="*/ 7 w 20"/>
                  <a:gd name="T13" fmla="*/ 4 h 22"/>
                  <a:gd name="T14" fmla="*/ 10 w 20"/>
                  <a:gd name="T15" fmla="*/ 0 h 22"/>
                  <a:gd name="T16" fmla="*/ 18 w 20"/>
                  <a:gd name="T17" fmla="*/ 4 h 22"/>
                  <a:gd name="T18" fmla="*/ 18 w 20"/>
                  <a:gd name="T19" fmla="*/ 7 h 22"/>
                  <a:gd name="T20" fmla="*/ 20 w 20"/>
                  <a:gd name="T21" fmla="*/ 10 h 22"/>
                  <a:gd name="T22" fmla="*/ 20 w 20"/>
                  <a:gd name="T23" fmla="*/ 12 h 22"/>
                  <a:gd name="T24" fmla="*/ 3 w 20"/>
                  <a:gd name="T25" fmla="*/ 12 h 22"/>
                  <a:gd name="T26" fmla="*/ 6 w 20"/>
                  <a:gd name="T27" fmla="*/ 18 h 22"/>
                  <a:gd name="T28" fmla="*/ 7 w 20"/>
                  <a:gd name="T29" fmla="*/ 20 h 22"/>
                  <a:gd name="T30" fmla="*/ 13 w 20"/>
                  <a:gd name="T31" fmla="*/ 20 h 22"/>
                  <a:gd name="T32" fmla="*/ 14 w 20"/>
                  <a:gd name="T33" fmla="*/ 18 h 22"/>
                  <a:gd name="T34" fmla="*/ 16 w 20"/>
                  <a:gd name="T35" fmla="*/ 15 h 22"/>
                  <a:gd name="T36" fmla="*/ 20 w 20"/>
                  <a:gd name="T37" fmla="*/ 15 h 22"/>
                  <a:gd name="T38" fmla="*/ 18 w 20"/>
                  <a:gd name="T39" fmla="*/ 18 h 22"/>
                  <a:gd name="T40" fmla="*/ 16 w 20"/>
                  <a:gd name="T41" fmla="*/ 21 h 22"/>
                  <a:gd name="T42" fmla="*/ 13 w 20"/>
                  <a:gd name="T43" fmla="*/ 22 h 22"/>
                  <a:gd name="T44" fmla="*/ 7 w 20"/>
                  <a:gd name="T45" fmla="*/ 22 h 22"/>
                  <a:gd name="T46" fmla="*/ 4 w 20"/>
                  <a:gd name="T47" fmla="*/ 21 h 22"/>
                  <a:gd name="T48" fmla="*/ 1 w 20"/>
                  <a:gd name="T49" fmla="*/ 18 h 22"/>
                  <a:gd name="T50" fmla="*/ 0 w 20"/>
                  <a:gd name="T51" fmla="*/ 15 h 22"/>
                  <a:gd name="T52" fmla="*/ 0 w 20"/>
                  <a:gd name="T53" fmla="*/ 7 h 22"/>
                  <a:gd name="T54" fmla="*/ 6 w 20"/>
                  <a:gd name="T55" fmla="*/ 1 h 22"/>
                  <a:gd name="T56" fmla="*/ 10 w 20"/>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2">
                    <a:moveTo>
                      <a:pt x="7" y="4"/>
                    </a:moveTo>
                    <a:lnTo>
                      <a:pt x="4" y="7"/>
                    </a:lnTo>
                    <a:lnTo>
                      <a:pt x="3" y="10"/>
                    </a:lnTo>
                    <a:lnTo>
                      <a:pt x="16" y="10"/>
                    </a:lnTo>
                    <a:lnTo>
                      <a:pt x="16" y="7"/>
                    </a:lnTo>
                    <a:lnTo>
                      <a:pt x="13" y="4"/>
                    </a:lnTo>
                    <a:lnTo>
                      <a:pt x="7" y="4"/>
                    </a:lnTo>
                    <a:close/>
                    <a:moveTo>
                      <a:pt x="10" y="0"/>
                    </a:moveTo>
                    <a:lnTo>
                      <a:pt x="18" y="4"/>
                    </a:lnTo>
                    <a:lnTo>
                      <a:pt x="18" y="7"/>
                    </a:lnTo>
                    <a:lnTo>
                      <a:pt x="20" y="10"/>
                    </a:lnTo>
                    <a:lnTo>
                      <a:pt x="20" y="12"/>
                    </a:lnTo>
                    <a:lnTo>
                      <a:pt x="3" y="12"/>
                    </a:lnTo>
                    <a:lnTo>
                      <a:pt x="6" y="18"/>
                    </a:lnTo>
                    <a:lnTo>
                      <a:pt x="7" y="20"/>
                    </a:lnTo>
                    <a:lnTo>
                      <a:pt x="13" y="20"/>
                    </a:lnTo>
                    <a:lnTo>
                      <a:pt x="14" y="18"/>
                    </a:lnTo>
                    <a:lnTo>
                      <a:pt x="16" y="15"/>
                    </a:lnTo>
                    <a:lnTo>
                      <a:pt x="20" y="15"/>
                    </a:lnTo>
                    <a:lnTo>
                      <a:pt x="18" y="18"/>
                    </a:lnTo>
                    <a:lnTo>
                      <a:pt x="16" y="21"/>
                    </a:lnTo>
                    <a:lnTo>
                      <a:pt x="13" y="22"/>
                    </a:lnTo>
                    <a:lnTo>
                      <a:pt x="7" y="22"/>
                    </a:lnTo>
                    <a:lnTo>
                      <a:pt x="4" y="21"/>
                    </a:lnTo>
                    <a:lnTo>
                      <a:pt x="1" y="18"/>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48" name="Freeform 235"/>
              <p:cNvSpPr>
                <a:spLocks/>
              </p:cNvSpPr>
              <p:nvPr/>
            </p:nvSpPr>
            <p:spPr bwMode="auto">
              <a:xfrm>
                <a:off x="3526" y="3920"/>
                <a:ext cx="11" cy="22"/>
              </a:xfrm>
              <a:custGeom>
                <a:avLst/>
                <a:gdLst>
                  <a:gd name="T0" fmla="*/ 11 w 11"/>
                  <a:gd name="T1" fmla="*/ 0 h 22"/>
                  <a:gd name="T2" fmla="*/ 11 w 11"/>
                  <a:gd name="T3" fmla="*/ 4 h 22"/>
                  <a:gd name="T4" fmla="*/ 5 w 11"/>
                  <a:gd name="T5" fmla="*/ 7 h 22"/>
                  <a:gd name="T6" fmla="*/ 4 w 11"/>
                  <a:gd name="T7" fmla="*/ 10 h 22"/>
                  <a:gd name="T8" fmla="*/ 4 w 11"/>
                  <a:gd name="T9" fmla="*/ 22 h 22"/>
                  <a:gd name="T10" fmla="*/ 0 w 11"/>
                  <a:gd name="T11" fmla="*/ 22 h 22"/>
                  <a:gd name="T12" fmla="*/ 0 w 11"/>
                  <a:gd name="T13" fmla="*/ 1 h 22"/>
                  <a:gd name="T14" fmla="*/ 4 w 11"/>
                  <a:gd name="T15" fmla="*/ 1 h 22"/>
                  <a:gd name="T16" fmla="*/ 4 w 11"/>
                  <a:gd name="T17" fmla="*/ 5 h 22"/>
                  <a:gd name="T18" fmla="*/ 5 w 11"/>
                  <a:gd name="T19" fmla="*/ 2 h 22"/>
                  <a:gd name="T20" fmla="*/ 11 w 11"/>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22">
                    <a:moveTo>
                      <a:pt x="11" y="0"/>
                    </a:moveTo>
                    <a:lnTo>
                      <a:pt x="11" y="4"/>
                    </a:lnTo>
                    <a:lnTo>
                      <a:pt x="5" y="7"/>
                    </a:lnTo>
                    <a:lnTo>
                      <a:pt x="4" y="10"/>
                    </a:lnTo>
                    <a:lnTo>
                      <a:pt x="4" y="22"/>
                    </a:lnTo>
                    <a:lnTo>
                      <a:pt x="0" y="22"/>
                    </a:lnTo>
                    <a:lnTo>
                      <a:pt x="0" y="1"/>
                    </a:lnTo>
                    <a:lnTo>
                      <a:pt x="4" y="1"/>
                    </a:lnTo>
                    <a:lnTo>
                      <a:pt x="4" y="5"/>
                    </a:lnTo>
                    <a:lnTo>
                      <a:pt x="5"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849" name="Freeform 236"/>
              <p:cNvSpPr>
                <a:spLocks noEditPoints="1"/>
              </p:cNvSpPr>
              <p:nvPr/>
            </p:nvSpPr>
            <p:spPr bwMode="auto">
              <a:xfrm>
                <a:off x="3540" y="3920"/>
                <a:ext cx="20" cy="22"/>
              </a:xfrm>
              <a:custGeom>
                <a:avLst/>
                <a:gdLst>
                  <a:gd name="T0" fmla="*/ 7 w 20"/>
                  <a:gd name="T1" fmla="*/ 4 h 22"/>
                  <a:gd name="T2" fmla="*/ 3 w 20"/>
                  <a:gd name="T3" fmla="*/ 8 h 22"/>
                  <a:gd name="T4" fmla="*/ 3 w 20"/>
                  <a:gd name="T5" fmla="*/ 11 h 22"/>
                  <a:gd name="T6" fmla="*/ 4 w 20"/>
                  <a:gd name="T7" fmla="*/ 15 h 22"/>
                  <a:gd name="T8" fmla="*/ 6 w 20"/>
                  <a:gd name="T9" fmla="*/ 18 h 22"/>
                  <a:gd name="T10" fmla="*/ 7 w 20"/>
                  <a:gd name="T11" fmla="*/ 20 h 22"/>
                  <a:gd name="T12" fmla="*/ 13 w 20"/>
                  <a:gd name="T13" fmla="*/ 20 h 22"/>
                  <a:gd name="T14" fmla="*/ 14 w 20"/>
                  <a:gd name="T15" fmla="*/ 18 h 22"/>
                  <a:gd name="T16" fmla="*/ 16 w 20"/>
                  <a:gd name="T17" fmla="*/ 15 h 22"/>
                  <a:gd name="T18" fmla="*/ 17 w 20"/>
                  <a:gd name="T19" fmla="*/ 11 h 22"/>
                  <a:gd name="T20" fmla="*/ 14 w 20"/>
                  <a:gd name="T21" fmla="*/ 5 h 22"/>
                  <a:gd name="T22" fmla="*/ 13 w 20"/>
                  <a:gd name="T23" fmla="*/ 4 h 22"/>
                  <a:gd name="T24" fmla="*/ 7 w 20"/>
                  <a:gd name="T25" fmla="*/ 4 h 22"/>
                  <a:gd name="T26" fmla="*/ 10 w 20"/>
                  <a:gd name="T27" fmla="*/ 0 h 22"/>
                  <a:gd name="T28" fmla="*/ 14 w 20"/>
                  <a:gd name="T29" fmla="*/ 1 h 22"/>
                  <a:gd name="T30" fmla="*/ 17 w 20"/>
                  <a:gd name="T31" fmla="*/ 2 h 22"/>
                  <a:gd name="T32" fmla="*/ 20 w 20"/>
                  <a:gd name="T33" fmla="*/ 8 h 22"/>
                  <a:gd name="T34" fmla="*/ 20 w 20"/>
                  <a:gd name="T35" fmla="*/ 15 h 22"/>
                  <a:gd name="T36" fmla="*/ 17 w 20"/>
                  <a:gd name="T37" fmla="*/ 21 h 22"/>
                  <a:gd name="T38" fmla="*/ 14 w 20"/>
                  <a:gd name="T39" fmla="*/ 22 h 22"/>
                  <a:gd name="T40" fmla="*/ 6 w 20"/>
                  <a:gd name="T41" fmla="*/ 22 h 22"/>
                  <a:gd name="T42" fmla="*/ 3 w 20"/>
                  <a:gd name="T43" fmla="*/ 21 h 22"/>
                  <a:gd name="T44" fmla="*/ 0 w 20"/>
                  <a:gd name="T45" fmla="*/ 15 h 22"/>
                  <a:gd name="T46" fmla="*/ 0 w 20"/>
                  <a:gd name="T47" fmla="*/ 8 h 22"/>
                  <a:gd name="T48" fmla="*/ 3 w 20"/>
                  <a:gd name="T49" fmla="*/ 2 h 22"/>
                  <a:gd name="T50" fmla="*/ 6 w 20"/>
                  <a:gd name="T51" fmla="*/ 1 h 22"/>
                  <a:gd name="T52" fmla="*/ 10 w 20"/>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22">
                    <a:moveTo>
                      <a:pt x="7" y="4"/>
                    </a:moveTo>
                    <a:lnTo>
                      <a:pt x="3" y="8"/>
                    </a:lnTo>
                    <a:lnTo>
                      <a:pt x="3" y="11"/>
                    </a:lnTo>
                    <a:lnTo>
                      <a:pt x="4" y="15"/>
                    </a:lnTo>
                    <a:lnTo>
                      <a:pt x="6" y="18"/>
                    </a:lnTo>
                    <a:lnTo>
                      <a:pt x="7" y="20"/>
                    </a:lnTo>
                    <a:lnTo>
                      <a:pt x="13" y="20"/>
                    </a:lnTo>
                    <a:lnTo>
                      <a:pt x="14" y="18"/>
                    </a:lnTo>
                    <a:lnTo>
                      <a:pt x="16" y="15"/>
                    </a:lnTo>
                    <a:lnTo>
                      <a:pt x="17" y="11"/>
                    </a:lnTo>
                    <a:lnTo>
                      <a:pt x="14" y="5"/>
                    </a:lnTo>
                    <a:lnTo>
                      <a:pt x="13" y="4"/>
                    </a:lnTo>
                    <a:lnTo>
                      <a:pt x="7" y="4"/>
                    </a:lnTo>
                    <a:close/>
                    <a:moveTo>
                      <a:pt x="10" y="0"/>
                    </a:moveTo>
                    <a:lnTo>
                      <a:pt x="14" y="1"/>
                    </a:lnTo>
                    <a:lnTo>
                      <a:pt x="17" y="2"/>
                    </a:lnTo>
                    <a:lnTo>
                      <a:pt x="20" y="8"/>
                    </a:lnTo>
                    <a:lnTo>
                      <a:pt x="20" y="15"/>
                    </a:lnTo>
                    <a:lnTo>
                      <a:pt x="17" y="21"/>
                    </a:lnTo>
                    <a:lnTo>
                      <a:pt x="14" y="22"/>
                    </a:lnTo>
                    <a:lnTo>
                      <a:pt x="6" y="22"/>
                    </a:lnTo>
                    <a:lnTo>
                      <a:pt x="3" y="21"/>
                    </a:lnTo>
                    <a:lnTo>
                      <a:pt x="0" y="15"/>
                    </a:lnTo>
                    <a:lnTo>
                      <a:pt x="0" y="8"/>
                    </a:lnTo>
                    <a:lnTo>
                      <a:pt x="3" y="2"/>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50" name="Rectangle 237"/>
              <p:cNvSpPr>
                <a:spLocks noChangeArrowheads="1"/>
              </p:cNvSpPr>
              <p:nvPr/>
            </p:nvSpPr>
            <p:spPr bwMode="auto">
              <a:xfrm>
                <a:off x="3566" y="3912"/>
                <a:ext cx="2"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851" name="Freeform 238"/>
              <p:cNvSpPr>
                <a:spLocks/>
              </p:cNvSpPr>
              <p:nvPr/>
            </p:nvSpPr>
            <p:spPr bwMode="auto">
              <a:xfrm>
                <a:off x="3571" y="3912"/>
                <a:ext cx="9" cy="39"/>
              </a:xfrm>
              <a:custGeom>
                <a:avLst/>
                <a:gdLst>
                  <a:gd name="T0" fmla="*/ 0 w 9"/>
                  <a:gd name="T1" fmla="*/ 0 h 39"/>
                  <a:gd name="T2" fmla="*/ 3 w 9"/>
                  <a:gd name="T3" fmla="*/ 0 h 39"/>
                  <a:gd name="T4" fmla="*/ 9 w 9"/>
                  <a:gd name="T5" fmla="*/ 12 h 39"/>
                  <a:gd name="T6" fmla="*/ 9 w 9"/>
                  <a:gd name="T7" fmla="*/ 26 h 39"/>
                  <a:gd name="T8" fmla="*/ 6 w 9"/>
                  <a:gd name="T9" fmla="*/ 33 h 39"/>
                  <a:gd name="T10" fmla="*/ 3 w 9"/>
                  <a:gd name="T11" fmla="*/ 39 h 39"/>
                  <a:gd name="T12" fmla="*/ 0 w 9"/>
                  <a:gd name="T13" fmla="*/ 39 h 39"/>
                  <a:gd name="T14" fmla="*/ 3 w 9"/>
                  <a:gd name="T15" fmla="*/ 32 h 39"/>
                  <a:gd name="T16" fmla="*/ 5 w 9"/>
                  <a:gd name="T17" fmla="*/ 26 h 39"/>
                  <a:gd name="T18" fmla="*/ 6 w 9"/>
                  <a:gd name="T19" fmla="*/ 19 h 39"/>
                  <a:gd name="T20" fmla="*/ 5 w 9"/>
                  <a:gd name="T21" fmla="*/ 13 h 39"/>
                  <a:gd name="T22" fmla="*/ 3 w 9"/>
                  <a:gd name="T23" fmla="*/ 6 h 39"/>
                  <a:gd name="T24" fmla="*/ 0 w 9"/>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39">
                    <a:moveTo>
                      <a:pt x="0" y="0"/>
                    </a:moveTo>
                    <a:lnTo>
                      <a:pt x="3" y="0"/>
                    </a:lnTo>
                    <a:lnTo>
                      <a:pt x="9" y="12"/>
                    </a:lnTo>
                    <a:lnTo>
                      <a:pt x="9" y="26"/>
                    </a:lnTo>
                    <a:lnTo>
                      <a:pt x="6" y="33"/>
                    </a:lnTo>
                    <a:lnTo>
                      <a:pt x="3" y="39"/>
                    </a:lnTo>
                    <a:lnTo>
                      <a:pt x="0" y="39"/>
                    </a:lnTo>
                    <a:lnTo>
                      <a:pt x="3" y="32"/>
                    </a:lnTo>
                    <a:lnTo>
                      <a:pt x="5" y="26"/>
                    </a:lnTo>
                    <a:lnTo>
                      <a:pt x="6" y="19"/>
                    </a:lnTo>
                    <a:lnTo>
                      <a:pt x="5"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52" name="Rectangle 239"/>
              <p:cNvSpPr>
                <a:spLocks noChangeArrowheads="1"/>
              </p:cNvSpPr>
              <p:nvPr/>
            </p:nvSpPr>
            <p:spPr bwMode="auto">
              <a:xfrm>
                <a:off x="3586" y="3938"/>
                <a:ext cx="5" cy="4"/>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853" name="Freeform 240"/>
              <p:cNvSpPr>
                <a:spLocks/>
              </p:cNvSpPr>
              <p:nvPr/>
            </p:nvSpPr>
            <p:spPr bwMode="auto">
              <a:xfrm>
                <a:off x="1549" y="3969"/>
                <a:ext cx="10" cy="39"/>
              </a:xfrm>
              <a:custGeom>
                <a:avLst/>
                <a:gdLst>
                  <a:gd name="T0" fmla="*/ 7 w 10"/>
                  <a:gd name="T1" fmla="*/ 0 h 39"/>
                  <a:gd name="T2" fmla="*/ 10 w 10"/>
                  <a:gd name="T3" fmla="*/ 0 h 39"/>
                  <a:gd name="T4" fmla="*/ 5 w 10"/>
                  <a:gd name="T5" fmla="*/ 12 h 39"/>
                  <a:gd name="T6" fmla="*/ 5 w 10"/>
                  <a:gd name="T7" fmla="*/ 26 h 39"/>
                  <a:gd name="T8" fmla="*/ 7 w 10"/>
                  <a:gd name="T9" fmla="*/ 32 h 39"/>
                  <a:gd name="T10" fmla="*/ 10 w 10"/>
                  <a:gd name="T11" fmla="*/ 39 h 39"/>
                  <a:gd name="T12" fmla="*/ 7 w 10"/>
                  <a:gd name="T13" fmla="*/ 39 h 39"/>
                  <a:gd name="T14" fmla="*/ 5 w 10"/>
                  <a:gd name="T15" fmla="*/ 32 h 39"/>
                  <a:gd name="T16" fmla="*/ 2 w 10"/>
                  <a:gd name="T17" fmla="*/ 26 h 39"/>
                  <a:gd name="T18" fmla="*/ 0 w 10"/>
                  <a:gd name="T19" fmla="*/ 19 h 39"/>
                  <a:gd name="T20" fmla="*/ 2 w 10"/>
                  <a:gd name="T21" fmla="*/ 12 h 39"/>
                  <a:gd name="T22" fmla="*/ 3 w 10"/>
                  <a:gd name="T23" fmla="*/ 6 h 39"/>
                  <a:gd name="T24" fmla="*/ 7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7" y="0"/>
                    </a:moveTo>
                    <a:lnTo>
                      <a:pt x="10" y="0"/>
                    </a:lnTo>
                    <a:lnTo>
                      <a:pt x="5" y="12"/>
                    </a:lnTo>
                    <a:lnTo>
                      <a:pt x="5" y="26"/>
                    </a:lnTo>
                    <a:lnTo>
                      <a:pt x="7" y="32"/>
                    </a:lnTo>
                    <a:lnTo>
                      <a:pt x="10" y="39"/>
                    </a:lnTo>
                    <a:lnTo>
                      <a:pt x="7" y="39"/>
                    </a:lnTo>
                    <a:lnTo>
                      <a:pt x="5" y="32"/>
                    </a:lnTo>
                    <a:lnTo>
                      <a:pt x="2" y="26"/>
                    </a:lnTo>
                    <a:lnTo>
                      <a:pt x="0" y="19"/>
                    </a:lnTo>
                    <a:lnTo>
                      <a:pt x="2" y="12"/>
                    </a:lnTo>
                    <a:lnTo>
                      <a:pt x="3" y="6"/>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854" name="Freeform 241"/>
              <p:cNvSpPr>
                <a:spLocks/>
              </p:cNvSpPr>
              <p:nvPr/>
            </p:nvSpPr>
            <p:spPr bwMode="auto">
              <a:xfrm>
                <a:off x="1561" y="3969"/>
                <a:ext cx="27" cy="30"/>
              </a:xfrm>
              <a:custGeom>
                <a:avLst/>
                <a:gdLst>
                  <a:gd name="T0" fmla="*/ 10 w 27"/>
                  <a:gd name="T1" fmla="*/ 0 h 30"/>
                  <a:gd name="T2" fmla="*/ 18 w 27"/>
                  <a:gd name="T3" fmla="*/ 0 h 30"/>
                  <a:gd name="T4" fmla="*/ 21 w 27"/>
                  <a:gd name="T5" fmla="*/ 2 h 30"/>
                  <a:gd name="T6" fmla="*/ 24 w 27"/>
                  <a:gd name="T7" fmla="*/ 5 h 30"/>
                  <a:gd name="T8" fmla="*/ 25 w 27"/>
                  <a:gd name="T9" fmla="*/ 9 h 30"/>
                  <a:gd name="T10" fmla="*/ 23 w 27"/>
                  <a:gd name="T11" fmla="*/ 9 h 30"/>
                  <a:gd name="T12" fmla="*/ 21 w 27"/>
                  <a:gd name="T13" fmla="*/ 6 h 30"/>
                  <a:gd name="T14" fmla="*/ 20 w 27"/>
                  <a:gd name="T15" fmla="*/ 5 h 30"/>
                  <a:gd name="T16" fmla="*/ 17 w 27"/>
                  <a:gd name="T17" fmla="*/ 3 h 30"/>
                  <a:gd name="T18" fmla="*/ 10 w 27"/>
                  <a:gd name="T19" fmla="*/ 3 h 30"/>
                  <a:gd name="T20" fmla="*/ 5 w 27"/>
                  <a:gd name="T21" fmla="*/ 8 h 30"/>
                  <a:gd name="T22" fmla="*/ 4 w 27"/>
                  <a:gd name="T23" fmla="*/ 12 h 30"/>
                  <a:gd name="T24" fmla="*/ 4 w 27"/>
                  <a:gd name="T25" fmla="*/ 19 h 30"/>
                  <a:gd name="T26" fmla="*/ 5 w 27"/>
                  <a:gd name="T27" fmla="*/ 23 h 30"/>
                  <a:gd name="T28" fmla="*/ 10 w 27"/>
                  <a:gd name="T29" fmla="*/ 27 h 30"/>
                  <a:gd name="T30" fmla="*/ 17 w 27"/>
                  <a:gd name="T31" fmla="*/ 27 h 30"/>
                  <a:gd name="T32" fmla="*/ 20 w 27"/>
                  <a:gd name="T33" fmla="*/ 25 h 30"/>
                  <a:gd name="T34" fmla="*/ 23 w 27"/>
                  <a:gd name="T35" fmla="*/ 19 h 30"/>
                  <a:gd name="T36" fmla="*/ 27 w 27"/>
                  <a:gd name="T37" fmla="*/ 19 h 30"/>
                  <a:gd name="T38" fmla="*/ 25 w 27"/>
                  <a:gd name="T39" fmla="*/ 25 h 30"/>
                  <a:gd name="T40" fmla="*/ 23 w 27"/>
                  <a:gd name="T41" fmla="*/ 27 h 30"/>
                  <a:gd name="T42" fmla="*/ 18 w 27"/>
                  <a:gd name="T43" fmla="*/ 30 h 30"/>
                  <a:gd name="T44" fmla="*/ 8 w 27"/>
                  <a:gd name="T45" fmla="*/ 30 h 30"/>
                  <a:gd name="T46" fmla="*/ 4 w 27"/>
                  <a:gd name="T47" fmla="*/ 27 h 30"/>
                  <a:gd name="T48" fmla="*/ 1 w 27"/>
                  <a:gd name="T49" fmla="*/ 25 h 30"/>
                  <a:gd name="T50" fmla="*/ 0 w 27"/>
                  <a:gd name="T51" fmla="*/ 20 h 30"/>
                  <a:gd name="T52" fmla="*/ 0 w 27"/>
                  <a:gd name="T53" fmla="*/ 12 h 30"/>
                  <a:gd name="T54" fmla="*/ 1 w 27"/>
                  <a:gd name="T55" fmla="*/ 8 h 30"/>
                  <a:gd name="T56" fmla="*/ 3 w 27"/>
                  <a:gd name="T57" fmla="*/ 5 h 30"/>
                  <a:gd name="T58" fmla="*/ 5 w 27"/>
                  <a:gd name="T59" fmla="*/ 2 h 30"/>
                  <a:gd name="T60" fmla="*/ 10 w 27"/>
                  <a:gd name="T61" fmla="*/ 0 h 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7" h="30">
                    <a:moveTo>
                      <a:pt x="10" y="0"/>
                    </a:moveTo>
                    <a:lnTo>
                      <a:pt x="18" y="0"/>
                    </a:lnTo>
                    <a:lnTo>
                      <a:pt x="21" y="2"/>
                    </a:lnTo>
                    <a:lnTo>
                      <a:pt x="24" y="5"/>
                    </a:lnTo>
                    <a:lnTo>
                      <a:pt x="25" y="9"/>
                    </a:lnTo>
                    <a:lnTo>
                      <a:pt x="23" y="9"/>
                    </a:lnTo>
                    <a:lnTo>
                      <a:pt x="21" y="6"/>
                    </a:lnTo>
                    <a:lnTo>
                      <a:pt x="20" y="5"/>
                    </a:lnTo>
                    <a:lnTo>
                      <a:pt x="17" y="3"/>
                    </a:lnTo>
                    <a:lnTo>
                      <a:pt x="10" y="3"/>
                    </a:lnTo>
                    <a:lnTo>
                      <a:pt x="5" y="8"/>
                    </a:lnTo>
                    <a:lnTo>
                      <a:pt x="4" y="12"/>
                    </a:lnTo>
                    <a:lnTo>
                      <a:pt x="4" y="19"/>
                    </a:lnTo>
                    <a:lnTo>
                      <a:pt x="5" y="23"/>
                    </a:lnTo>
                    <a:lnTo>
                      <a:pt x="10" y="27"/>
                    </a:lnTo>
                    <a:lnTo>
                      <a:pt x="17" y="27"/>
                    </a:lnTo>
                    <a:lnTo>
                      <a:pt x="20" y="25"/>
                    </a:lnTo>
                    <a:lnTo>
                      <a:pt x="23" y="19"/>
                    </a:lnTo>
                    <a:lnTo>
                      <a:pt x="27" y="19"/>
                    </a:lnTo>
                    <a:lnTo>
                      <a:pt x="25" y="25"/>
                    </a:lnTo>
                    <a:lnTo>
                      <a:pt x="23" y="27"/>
                    </a:lnTo>
                    <a:lnTo>
                      <a:pt x="18" y="30"/>
                    </a:lnTo>
                    <a:lnTo>
                      <a:pt x="8" y="30"/>
                    </a:lnTo>
                    <a:lnTo>
                      <a:pt x="4" y="27"/>
                    </a:lnTo>
                    <a:lnTo>
                      <a:pt x="1" y="25"/>
                    </a:lnTo>
                    <a:lnTo>
                      <a:pt x="0" y="20"/>
                    </a:lnTo>
                    <a:lnTo>
                      <a:pt x="0" y="12"/>
                    </a:lnTo>
                    <a:lnTo>
                      <a:pt x="1" y="8"/>
                    </a:lnTo>
                    <a:lnTo>
                      <a:pt x="3" y="5"/>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55" name="Freeform 242"/>
              <p:cNvSpPr>
                <a:spLocks/>
              </p:cNvSpPr>
              <p:nvPr/>
            </p:nvSpPr>
            <p:spPr bwMode="auto">
              <a:xfrm>
                <a:off x="1588" y="3969"/>
                <a:ext cx="10" cy="39"/>
              </a:xfrm>
              <a:custGeom>
                <a:avLst/>
                <a:gdLst>
                  <a:gd name="T0" fmla="*/ 0 w 10"/>
                  <a:gd name="T1" fmla="*/ 0 h 39"/>
                  <a:gd name="T2" fmla="*/ 3 w 10"/>
                  <a:gd name="T3" fmla="*/ 0 h 39"/>
                  <a:gd name="T4" fmla="*/ 7 w 10"/>
                  <a:gd name="T5" fmla="*/ 6 h 39"/>
                  <a:gd name="T6" fmla="*/ 8 w 10"/>
                  <a:gd name="T7" fmla="*/ 12 h 39"/>
                  <a:gd name="T8" fmla="*/ 10 w 10"/>
                  <a:gd name="T9" fmla="*/ 19 h 39"/>
                  <a:gd name="T10" fmla="*/ 7 w 10"/>
                  <a:gd name="T11" fmla="*/ 33 h 39"/>
                  <a:gd name="T12" fmla="*/ 3 w 10"/>
                  <a:gd name="T13" fmla="*/ 39 h 39"/>
                  <a:gd name="T14" fmla="*/ 0 w 10"/>
                  <a:gd name="T15" fmla="*/ 39 h 39"/>
                  <a:gd name="T16" fmla="*/ 4 w 10"/>
                  <a:gd name="T17" fmla="*/ 32 h 39"/>
                  <a:gd name="T18" fmla="*/ 5 w 10"/>
                  <a:gd name="T19" fmla="*/ 26 h 39"/>
                  <a:gd name="T20" fmla="*/ 5 w 10"/>
                  <a:gd name="T21" fmla="*/ 13 h 39"/>
                  <a:gd name="T22" fmla="*/ 4 w 10"/>
                  <a:gd name="T23" fmla="*/ 6 h 39"/>
                  <a:gd name="T24" fmla="*/ 0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0" y="0"/>
                    </a:moveTo>
                    <a:lnTo>
                      <a:pt x="3" y="0"/>
                    </a:lnTo>
                    <a:lnTo>
                      <a:pt x="7" y="6"/>
                    </a:lnTo>
                    <a:lnTo>
                      <a:pt x="8" y="12"/>
                    </a:lnTo>
                    <a:lnTo>
                      <a:pt x="10" y="19"/>
                    </a:lnTo>
                    <a:lnTo>
                      <a:pt x="7" y="33"/>
                    </a:lnTo>
                    <a:lnTo>
                      <a:pt x="3" y="39"/>
                    </a:lnTo>
                    <a:lnTo>
                      <a:pt x="0" y="39"/>
                    </a:lnTo>
                    <a:lnTo>
                      <a:pt x="4" y="32"/>
                    </a:lnTo>
                    <a:lnTo>
                      <a:pt x="5" y="26"/>
                    </a:lnTo>
                    <a:lnTo>
                      <a:pt x="5" y="13"/>
                    </a:lnTo>
                    <a:lnTo>
                      <a:pt x="4"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56" name="Freeform 243"/>
              <p:cNvSpPr>
                <a:spLocks/>
              </p:cNvSpPr>
              <p:nvPr/>
            </p:nvSpPr>
            <p:spPr bwMode="auto">
              <a:xfrm>
                <a:off x="1615" y="3969"/>
                <a:ext cx="30" cy="30"/>
              </a:xfrm>
              <a:custGeom>
                <a:avLst/>
                <a:gdLst>
                  <a:gd name="T0" fmla="*/ 0 w 30"/>
                  <a:gd name="T1" fmla="*/ 0 h 30"/>
                  <a:gd name="T2" fmla="*/ 6 w 30"/>
                  <a:gd name="T3" fmla="*/ 0 h 30"/>
                  <a:gd name="T4" fmla="*/ 14 w 30"/>
                  <a:gd name="T5" fmla="*/ 26 h 30"/>
                  <a:gd name="T6" fmla="*/ 24 w 30"/>
                  <a:gd name="T7" fmla="*/ 0 h 30"/>
                  <a:gd name="T8" fmla="*/ 30 w 30"/>
                  <a:gd name="T9" fmla="*/ 0 h 30"/>
                  <a:gd name="T10" fmla="*/ 30 w 30"/>
                  <a:gd name="T11" fmla="*/ 30 h 30"/>
                  <a:gd name="T12" fmla="*/ 25 w 30"/>
                  <a:gd name="T13" fmla="*/ 30 h 30"/>
                  <a:gd name="T14" fmla="*/ 25 w 30"/>
                  <a:gd name="T15" fmla="*/ 6 h 30"/>
                  <a:gd name="T16" fmla="*/ 17 w 30"/>
                  <a:gd name="T17" fmla="*/ 30 h 30"/>
                  <a:gd name="T18" fmla="*/ 13 w 30"/>
                  <a:gd name="T19" fmla="*/ 30 h 30"/>
                  <a:gd name="T20" fmla="*/ 4 w 30"/>
                  <a:gd name="T21" fmla="*/ 6 h 30"/>
                  <a:gd name="T22" fmla="*/ 4 w 30"/>
                  <a:gd name="T23" fmla="*/ 30 h 30"/>
                  <a:gd name="T24" fmla="*/ 0 w 30"/>
                  <a:gd name="T25" fmla="*/ 30 h 30"/>
                  <a:gd name="T26" fmla="*/ 0 w 30"/>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 h="30">
                    <a:moveTo>
                      <a:pt x="0" y="0"/>
                    </a:moveTo>
                    <a:lnTo>
                      <a:pt x="6" y="0"/>
                    </a:lnTo>
                    <a:lnTo>
                      <a:pt x="14" y="26"/>
                    </a:lnTo>
                    <a:lnTo>
                      <a:pt x="24" y="0"/>
                    </a:lnTo>
                    <a:lnTo>
                      <a:pt x="30" y="0"/>
                    </a:lnTo>
                    <a:lnTo>
                      <a:pt x="30" y="30"/>
                    </a:lnTo>
                    <a:lnTo>
                      <a:pt x="25" y="30"/>
                    </a:lnTo>
                    <a:lnTo>
                      <a:pt x="25" y="6"/>
                    </a:lnTo>
                    <a:lnTo>
                      <a:pt x="17" y="30"/>
                    </a:lnTo>
                    <a:lnTo>
                      <a:pt x="13" y="30"/>
                    </a:lnTo>
                    <a:lnTo>
                      <a:pt x="4" y="6"/>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57" name="Freeform 244"/>
              <p:cNvSpPr>
                <a:spLocks noEditPoints="1"/>
              </p:cNvSpPr>
              <p:nvPr/>
            </p:nvSpPr>
            <p:spPr bwMode="auto">
              <a:xfrm>
                <a:off x="1649" y="3977"/>
                <a:ext cx="21" cy="22"/>
              </a:xfrm>
              <a:custGeom>
                <a:avLst/>
                <a:gdLst>
                  <a:gd name="T0" fmla="*/ 9 w 21"/>
                  <a:gd name="T1" fmla="*/ 4 h 22"/>
                  <a:gd name="T2" fmla="*/ 6 w 21"/>
                  <a:gd name="T3" fmla="*/ 5 h 22"/>
                  <a:gd name="T4" fmla="*/ 4 w 21"/>
                  <a:gd name="T5" fmla="*/ 8 h 22"/>
                  <a:gd name="T6" fmla="*/ 4 w 21"/>
                  <a:gd name="T7" fmla="*/ 15 h 22"/>
                  <a:gd name="T8" fmla="*/ 9 w 21"/>
                  <a:gd name="T9" fmla="*/ 19 h 22"/>
                  <a:gd name="T10" fmla="*/ 14 w 21"/>
                  <a:gd name="T11" fmla="*/ 19 h 22"/>
                  <a:gd name="T12" fmla="*/ 16 w 21"/>
                  <a:gd name="T13" fmla="*/ 18 h 22"/>
                  <a:gd name="T14" fmla="*/ 17 w 21"/>
                  <a:gd name="T15" fmla="*/ 15 h 22"/>
                  <a:gd name="T16" fmla="*/ 19 w 21"/>
                  <a:gd name="T17" fmla="*/ 11 h 22"/>
                  <a:gd name="T18" fmla="*/ 16 w 21"/>
                  <a:gd name="T19" fmla="*/ 5 h 22"/>
                  <a:gd name="T20" fmla="*/ 14 w 21"/>
                  <a:gd name="T21" fmla="*/ 4 h 22"/>
                  <a:gd name="T22" fmla="*/ 9 w 21"/>
                  <a:gd name="T23" fmla="*/ 4 h 22"/>
                  <a:gd name="T24" fmla="*/ 11 w 21"/>
                  <a:gd name="T25" fmla="*/ 0 h 22"/>
                  <a:gd name="T26" fmla="*/ 17 w 21"/>
                  <a:gd name="T27" fmla="*/ 2 h 22"/>
                  <a:gd name="T28" fmla="*/ 20 w 21"/>
                  <a:gd name="T29" fmla="*/ 5 h 22"/>
                  <a:gd name="T30" fmla="*/ 21 w 21"/>
                  <a:gd name="T31" fmla="*/ 8 h 22"/>
                  <a:gd name="T32" fmla="*/ 21 w 21"/>
                  <a:gd name="T33" fmla="*/ 15 h 22"/>
                  <a:gd name="T34" fmla="*/ 19 w 21"/>
                  <a:gd name="T35" fmla="*/ 21 h 22"/>
                  <a:gd name="T36" fmla="*/ 16 w 21"/>
                  <a:gd name="T37" fmla="*/ 22 h 22"/>
                  <a:gd name="T38" fmla="*/ 7 w 21"/>
                  <a:gd name="T39" fmla="*/ 22 h 22"/>
                  <a:gd name="T40" fmla="*/ 4 w 21"/>
                  <a:gd name="T41" fmla="*/ 21 h 22"/>
                  <a:gd name="T42" fmla="*/ 1 w 21"/>
                  <a:gd name="T43" fmla="*/ 15 h 22"/>
                  <a:gd name="T44" fmla="*/ 0 w 21"/>
                  <a:gd name="T45" fmla="*/ 11 h 22"/>
                  <a:gd name="T46" fmla="*/ 4 w 21"/>
                  <a:gd name="T47" fmla="*/ 2 h 22"/>
                  <a:gd name="T48" fmla="*/ 7 w 21"/>
                  <a:gd name="T49" fmla="*/ 1 h 22"/>
                  <a:gd name="T50" fmla="*/ 11 w 21"/>
                  <a:gd name="T51" fmla="*/ 0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 h="22">
                    <a:moveTo>
                      <a:pt x="9" y="4"/>
                    </a:moveTo>
                    <a:lnTo>
                      <a:pt x="6" y="5"/>
                    </a:lnTo>
                    <a:lnTo>
                      <a:pt x="4" y="8"/>
                    </a:lnTo>
                    <a:lnTo>
                      <a:pt x="4" y="15"/>
                    </a:lnTo>
                    <a:lnTo>
                      <a:pt x="9" y="19"/>
                    </a:lnTo>
                    <a:lnTo>
                      <a:pt x="14" y="19"/>
                    </a:lnTo>
                    <a:lnTo>
                      <a:pt x="16" y="18"/>
                    </a:lnTo>
                    <a:lnTo>
                      <a:pt x="17" y="15"/>
                    </a:lnTo>
                    <a:lnTo>
                      <a:pt x="19" y="11"/>
                    </a:lnTo>
                    <a:lnTo>
                      <a:pt x="16" y="5"/>
                    </a:lnTo>
                    <a:lnTo>
                      <a:pt x="14" y="4"/>
                    </a:lnTo>
                    <a:lnTo>
                      <a:pt x="9" y="4"/>
                    </a:lnTo>
                    <a:close/>
                    <a:moveTo>
                      <a:pt x="11" y="0"/>
                    </a:moveTo>
                    <a:lnTo>
                      <a:pt x="17" y="2"/>
                    </a:lnTo>
                    <a:lnTo>
                      <a:pt x="20" y="5"/>
                    </a:lnTo>
                    <a:lnTo>
                      <a:pt x="21" y="8"/>
                    </a:lnTo>
                    <a:lnTo>
                      <a:pt x="21" y="15"/>
                    </a:lnTo>
                    <a:lnTo>
                      <a:pt x="19" y="21"/>
                    </a:lnTo>
                    <a:lnTo>
                      <a:pt x="16" y="22"/>
                    </a:lnTo>
                    <a:lnTo>
                      <a:pt x="7" y="22"/>
                    </a:lnTo>
                    <a:lnTo>
                      <a:pt x="4" y="21"/>
                    </a:lnTo>
                    <a:lnTo>
                      <a:pt x="1" y="15"/>
                    </a:lnTo>
                    <a:lnTo>
                      <a:pt x="0" y="11"/>
                    </a:lnTo>
                    <a:lnTo>
                      <a:pt x="4" y="2"/>
                    </a:lnTo>
                    <a:lnTo>
                      <a:pt x="7"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858" name="Freeform 245"/>
              <p:cNvSpPr>
                <a:spLocks noEditPoints="1"/>
              </p:cNvSpPr>
              <p:nvPr/>
            </p:nvSpPr>
            <p:spPr bwMode="auto">
              <a:xfrm>
                <a:off x="1673" y="3969"/>
                <a:ext cx="22" cy="30"/>
              </a:xfrm>
              <a:custGeom>
                <a:avLst/>
                <a:gdLst>
                  <a:gd name="T0" fmla="*/ 7 w 22"/>
                  <a:gd name="T1" fmla="*/ 12 h 30"/>
                  <a:gd name="T2" fmla="*/ 4 w 22"/>
                  <a:gd name="T3" fmla="*/ 18 h 30"/>
                  <a:gd name="T4" fmla="*/ 4 w 22"/>
                  <a:gd name="T5" fmla="*/ 23 h 30"/>
                  <a:gd name="T6" fmla="*/ 9 w 22"/>
                  <a:gd name="T7" fmla="*/ 27 h 30"/>
                  <a:gd name="T8" fmla="*/ 14 w 22"/>
                  <a:gd name="T9" fmla="*/ 27 h 30"/>
                  <a:gd name="T10" fmla="*/ 17 w 22"/>
                  <a:gd name="T11" fmla="*/ 22 h 30"/>
                  <a:gd name="T12" fmla="*/ 17 w 22"/>
                  <a:gd name="T13" fmla="*/ 15 h 30"/>
                  <a:gd name="T14" fmla="*/ 16 w 22"/>
                  <a:gd name="T15" fmla="*/ 13 h 30"/>
                  <a:gd name="T16" fmla="*/ 13 w 22"/>
                  <a:gd name="T17" fmla="*/ 12 h 30"/>
                  <a:gd name="T18" fmla="*/ 7 w 22"/>
                  <a:gd name="T19" fmla="*/ 12 h 30"/>
                  <a:gd name="T20" fmla="*/ 17 w 22"/>
                  <a:gd name="T21" fmla="*/ 0 h 30"/>
                  <a:gd name="T22" fmla="*/ 22 w 22"/>
                  <a:gd name="T23" fmla="*/ 0 h 30"/>
                  <a:gd name="T24" fmla="*/ 22 w 22"/>
                  <a:gd name="T25" fmla="*/ 30 h 30"/>
                  <a:gd name="T26" fmla="*/ 17 w 22"/>
                  <a:gd name="T27" fmla="*/ 30 h 30"/>
                  <a:gd name="T28" fmla="*/ 17 w 22"/>
                  <a:gd name="T29" fmla="*/ 27 h 30"/>
                  <a:gd name="T30" fmla="*/ 16 w 22"/>
                  <a:gd name="T31" fmla="*/ 29 h 30"/>
                  <a:gd name="T32" fmla="*/ 13 w 22"/>
                  <a:gd name="T33" fmla="*/ 30 h 30"/>
                  <a:gd name="T34" fmla="*/ 7 w 22"/>
                  <a:gd name="T35" fmla="*/ 30 h 30"/>
                  <a:gd name="T36" fmla="*/ 4 w 22"/>
                  <a:gd name="T37" fmla="*/ 29 h 30"/>
                  <a:gd name="T38" fmla="*/ 2 w 22"/>
                  <a:gd name="T39" fmla="*/ 26 h 30"/>
                  <a:gd name="T40" fmla="*/ 0 w 22"/>
                  <a:gd name="T41" fmla="*/ 23 h 30"/>
                  <a:gd name="T42" fmla="*/ 0 w 22"/>
                  <a:gd name="T43" fmla="*/ 19 h 30"/>
                  <a:gd name="T44" fmla="*/ 2 w 22"/>
                  <a:gd name="T45" fmla="*/ 15 h 30"/>
                  <a:gd name="T46" fmla="*/ 3 w 22"/>
                  <a:gd name="T47" fmla="*/ 12 h 30"/>
                  <a:gd name="T48" fmla="*/ 6 w 22"/>
                  <a:gd name="T49" fmla="*/ 9 h 30"/>
                  <a:gd name="T50" fmla="*/ 10 w 22"/>
                  <a:gd name="T51" fmla="*/ 8 h 30"/>
                  <a:gd name="T52" fmla="*/ 13 w 22"/>
                  <a:gd name="T53" fmla="*/ 9 h 30"/>
                  <a:gd name="T54" fmla="*/ 16 w 22"/>
                  <a:gd name="T55" fmla="*/ 9 h 30"/>
                  <a:gd name="T56" fmla="*/ 17 w 22"/>
                  <a:gd name="T57" fmla="*/ 12 h 30"/>
                  <a:gd name="T58" fmla="*/ 17 w 22"/>
                  <a:gd name="T59" fmla="*/ 0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2" h="30">
                    <a:moveTo>
                      <a:pt x="7" y="12"/>
                    </a:moveTo>
                    <a:lnTo>
                      <a:pt x="4" y="18"/>
                    </a:lnTo>
                    <a:lnTo>
                      <a:pt x="4" y="23"/>
                    </a:lnTo>
                    <a:lnTo>
                      <a:pt x="9" y="27"/>
                    </a:lnTo>
                    <a:lnTo>
                      <a:pt x="14" y="27"/>
                    </a:lnTo>
                    <a:lnTo>
                      <a:pt x="17" y="22"/>
                    </a:lnTo>
                    <a:lnTo>
                      <a:pt x="17" y="15"/>
                    </a:lnTo>
                    <a:lnTo>
                      <a:pt x="16" y="13"/>
                    </a:lnTo>
                    <a:lnTo>
                      <a:pt x="13" y="12"/>
                    </a:lnTo>
                    <a:lnTo>
                      <a:pt x="7" y="12"/>
                    </a:lnTo>
                    <a:close/>
                    <a:moveTo>
                      <a:pt x="17" y="0"/>
                    </a:moveTo>
                    <a:lnTo>
                      <a:pt x="22" y="0"/>
                    </a:lnTo>
                    <a:lnTo>
                      <a:pt x="22" y="30"/>
                    </a:lnTo>
                    <a:lnTo>
                      <a:pt x="17" y="30"/>
                    </a:lnTo>
                    <a:lnTo>
                      <a:pt x="17" y="27"/>
                    </a:lnTo>
                    <a:lnTo>
                      <a:pt x="16" y="29"/>
                    </a:lnTo>
                    <a:lnTo>
                      <a:pt x="13" y="30"/>
                    </a:lnTo>
                    <a:lnTo>
                      <a:pt x="7" y="30"/>
                    </a:lnTo>
                    <a:lnTo>
                      <a:pt x="4" y="29"/>
                    </a:lnTo>
                    <a:lnTo>
                      <a:pt x="2" y="26"/>
                    </a:lnTo>
                    <a:lnTo>
                      <a:pt x="0" y="23"/>
                    </a:lnTo>
                    <a:lnTo>
                      <a:pt x="0" y="19"/>
                    </a:lnTo>
                    <a:lnTo>
                      <a:pt x="2" y="15"/>
                    </a:lnTo>
                    <a:lnTo>
                      <a:pt x="3" y="12"/>
                    </a:lnTo>
                    <a:lnTo>
                      <a:pt x="6" y="9"/>
                    </a:lnTo>
                    <a:lnTo>
                      <a:pt x="10" y="8"/>
                    </a:lnTo>
                    <a:lnTo>
                      <a:pt x="13" y="9"/>
                    </a:lnTo>
                    <a:lnTo>
                      <a:pt x="16"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859" name="Freeform 246"/>
              <p:cNvSpPr>
                <a:spLocks noEditPoints="1"/>
              </p:cNvSpPr>
              <p:nvPr/>
            </p:nvSpPr>
            <p:spPr bwMode="auto">
              <a:xfrm>
                <a:off x="1699" y="3977"/>
                <a:ext cx="20" cy="22"/>
              </a:xfrm>
              <a:custGeom>
                <a:avLst/>
                <a:gdLst>
                  <a:gd name="T0" fmla="*/ 7 w 20"/>
                  <a:gd name="T1" fmla="*/ 4 h 22"/>
                  <a:gd name="T2" fmla="*/ 4 w 20"/>
                  <a:gd name="T3" fmla="*/ 7 h 22"/>
                  <a:gd name="T4" fmla="*/ 3 w 20"/>
                  <a:gd name="T5" fmla="*/ 10 h 22"/>
                  <a:gd name="T6" fmla="*/ 16 w 20"/>
                  <a:gd name="T7" fmla="*/ 10 h 22"/>
                  <a:gd name="T8" fmla="*/ 13 w 20"/>
                  <a:gd name="T9" fmla="*/ 4 h 22"/>
                  <a:gd name="T10" fmla="*/ 7 w 20"/>
                  <a:gd name="T11" fmla="*/ 4 h 22"/>
                  <a:gd name="T12" fmla="*/ 10 w 20"/>
                  <a:gd name="T13" fmla="*/ 0 h 22"/>
                  <a:gd name="T14" fmla="*/ 16 w 20"/>
                  <a:gd name="T15" fmla="*/ 2 h 22"/>
                  <a:gd name="T16" fmla="*/ 17 w 20"/>
                  <a:gd name="T17" fmla="*/ 4 h 22"/>
                  <a:gd name="T18" fmla="*/ 20 w 20"/>
                  <a:gd name="T19" fmla="*/ 10 h 22"/>
                  <a:gd name="T20" fmla="*/ 20 w 20"/>
                  <a:gd name="T21" fmla="*/ 12 h 22"/>
                  <a:gd name="T22" fmla="*/ 3 w 20"/>
                  <a:gd name="T23" fmla="*/ 12 h 22"/>
                  <a:gd name="T24" fmla="*/ 4 w 20"/>
                  <a:gd name="T25" fmla="*/ 15 h 22"/>
                  <a:gd name="T26" fmla="*/ 4 w 20"/>
                  <a:gd name="T27" fmla="*/ 18 h 22"/>
                  <a:gd name="T28" fmla="*/ 7 w 20"/>
                  <a:gd name="T29" fmla="*/ 19 h 22"/>
                  <a:gd name="T30" fmla="*/ 13 w 20"/>
                  <a:gd name="T31" fmla="*/ 19 h 22"/>
                  <a:gd name="T32" fmla="*/ 14 w 20"/>
                  <a:gd name="T33" fmla="*/ 18 h 22"/>
                  <a:gd name="T34" fmla="*/ 16 w 20"/>
                  <a:gd name="T35" fmla="*/ 15 h 22"/>
                  <a:gd name="T36" fmla="*/ 18 w 20"/>
                  <a:gd name="T37" fmla="*/ 15 h 22"/>
                  <a:gd name="T38" fmla="*/ 18 w 20"/>
                  <a:gd name="T39" fmla="*/ 18 h 22"/>
                  <a:gd name="T40" fmla="*/ 16 w 20"/>
                  <a:gd name="T41" fmla="*/ 21 h 22"/>
                  <a:gd name="T42" fmla="*/ 13 w 20"/>
                  <a:gd name="T43" fmla="*/ 22 h 22"/>
                  <a:gd name="T44" fmla="*/ 6 w 20"/>
                  <a:gd name="T45" fmla="*/ 22 h 22"/>
                  <a:gd name="T46" fmla="*/ 3 w 20"/>
                  <a:gd name="T47" fmla="*/ 21 h 22"/>
                  <a:gd name="T48" fmla="*/ 0 w 20"/>
                  <a:gd name="T49" fmla="*/ 15 h 22"/>
                  <a:gd name="T50" fmla="*/ 0 w 20"/>
                  <a:gd name="T51" fmla="*/ 7 h 22"/>
                  <a:gd name="T52" fmla="*/ 6 w 20"/>
                  <a:gd name="T53" fmla="*/ 1 h 22"/>
                  <a:gd name="T54" fmla="*/ 10 w 2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2">
                    <a:moveTo>
                      <a:pt x="7" y="4"/>
                    </a:moveTo>
                    <a:lnTo>
                      <a:pt x="4" y="7"/>
                    </a:lnTo>
                    <a:lnTo>
                      <a:pt x="3" y="10"/>
                    </a:lnTo>
                    <a:lnTo>
                      <a:pt x="16" y="10"/>
                    </a:lnTo>
                    <a:lnTo>
                      <a:pt x="13" y="4"/>
                    </a:lnTo>
                    <a:lnTo>
                      <a:pt x="7" y="4"/>
                    </a:lnTo>
                    <a:close/>
                    <a:moveTo>
                      <a:pt x="10" y="0"/>
                    </a:moveTo>
                    <a:lnTo>
                      <a:pt x="16" y="2"/>
                    </a:lnTo>
                    <a:lnTo>
                      <a:pt x="17" y="4"/>
                    </a:lnTo>
                    <a:lnTo>
                      <a:pt x="20" y="10"/>
                    </a:lnTo>
                    <a:lnTo>
                      <a:pt x="20" y="12"/>
                    </a:lnTo>
                    <a:lnTo>
                      <a:pt x="3" y="12"/>
                    </a:lnTo>
                    <a:lnTo>
                      <a:pt x="4" y="15"/>
                    </a:lnTo>
                    <a:lnTo>
                      <a:pt x="4" y="18"/>
                    </a:lnTo>
                    <a:lnTo>
                      <a:pt x="7" y="19"/>
                    </a:lnTo>
                    <a:lnTo>
                      <a:pt x="13" y="19"/>
                    </a:lnTo>
                    <a:lnTo>
                      <a:pt x="14" y="18"/>
                    </a:lnTo>
                    <a:lnTo>
                      <a:pt x="16" y="15"/>
                    </a:lnTo>
                    <a:lnTo>
                      <a:pt x="18" y="15"/>
                    </a:lnTo>
                    <a:lnTo>
                      <a:pt x="18" y="18"/>
                    </a:lnTo>
                    <a:lnTo>
                      <a:pt x="16" y="21"/>
                    </a:lnTo>
                    <a:lnTo>
                      <a:pt x="13" y="22"/>
                    </a:lnTo>
                    <a:lnTo>
                      <a:pt x="6"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60" name="Rectangle 247"/>
              <p:cNvSpPr>
                <a:spLocks noChangeArrowheads="1"/>
              </p:cNvSpPr>
              <p:nvPr/>
            </p:nvSpPr>
            <p:spPr bwMode="auto">
              <a:xfrm>
                <a:off x="1723" y="3969"/>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861" name="Freeform 248"/>
              <p:cNvSpPr>
                <a:spLocks/>
              </p:cNvSpPr>
              <p:nvPr/>
            </p:nvSpPr>
            <p:spPr bwMode="auto">
              <a:xfrm>
                <a:off x="1743" y="3977"/>
                <a:ext cx="18" cy="22"/>
              </a:xfrm>
              <a:custGeom>
                <a:avLst/>
                <a:gdLst>
                  <a:gd name="T0" fmla="*/ 10 w 18"/>
                  <a:gd name="T1" fmla="*/ 0 h 22"/>
                  <a:gd name="T2" fmla="*/ 16 w 18"/>
                  <a:gd name="T3" fmla="*/ 2 h 22"/>
                  <a:gd name="T4" fmla="*/ 17 w 18"/>
                  <a:gd name="T5" fmla="*/ 4 h 22"/>
                  <a:gd name="T6" fmla="*/ 18 w 18"/>
                  <a:gd name="T7" fmla="*/ 8 h 22"/>
                  <a:gd name="T8" fmla="*/ 16 w 18"/>
                  <a:gd name="T9" fmla="*/ 8 h 22"/>
                  <a:gd name="T10" fmla="*/ 14 w 18"/>
                  <a:gd name="T11" fmla="*/ 5 h 22"/>
                  <a:gd name="T12" fmla="*/ 13 w 18"/>
                  <a:gd name="T13" fmla="*/ 4 h 22"/>
                  <a:gd name="T14" fmla="*/ 7 w 18"/>
                  <a:gd name="T15" fmla="*/ 4 h 22"/>
                  <a:gd name="T16" fmla="*/ 4 w 18"/>
                  <a:gd name="T17" fmla="*/ 7 h 22"/>
                  <a:gd name="T18" fmla="*/ 3 w 18"/>
                  <a:gd name="T19" fmla="*/ 10 h 22"/>
                  <a:gd name="T20" fmla="*/ 3 w 18"/>
                  <a:gd name="T21" fmla="*/ 15 h 22"/>
                  <a:gd name="T22" fmla="*/ 7 w 18"/>
                  <a:gd name="T23" fmla="*/ 19 h 22"/>
                  <a:gd name="T24" fmla="*/ 13 w 18"/>
                  <a:gd name="T25" fmla="*/ 19 h 22"/>
                  <a:gd name="T26" fmla="*/ 16 w 18"/>
                  <a:gd name="T27" fmla="*/ 14 h 22"/>
                  <a:gd name="T28" fmla="*/ 18 w 18"/>
                  <a:gd name="T29" fmla="*/ 14 h 22"/>
                  <a:gd name="T30" fmla="*/ 18 w 18"/>
                  <a:gd name="T31" fmla="*/ 18 h 22"/>
                  <a:gd name="T32" fmla="*/ 16 w 18"/>
                  <a:gd name="T33" fmla="*/ 21 h 22"/>
                  <a:gd name="T34" fmla="*/ 13 w 18"/>
                  <a:gd name="T35" fmla="*/ 22 h 22"/>
                  <a:gd name="T36" fmla="*/ 6 w 18"/>
                  <a:gd name="T37" fmla="*/ 22 h 22"/>
                  <a:gd name="T38" fmla="*/ 3 w 18"/>
                  <a:gd name="T39" fmla="*/ 21 h 22"/>
                  <a:gd name="T40" fmla="*/ 0 w 18"/>
                  <a:gd name="T41" fmla="*/ 15 h 22"/>
                  <a:gd name="T42" fmla="*/ 0 w 18"/>
                  <a:gd name="T43" fmla="*/ 8 h 22"/>
                  <a:gd name="T44" fmla="*/ 3 w 18"/>
                  <a:gd name="T45" fmla="*/ 2 h 22"/>
                  <a:gd name="T46" fmla="*/ 6 w 18"/>
                  <a:gd name="T47" fmla="*/ 1 h 22"/>
                  <a:gd name="T48" fmla="*/ 10 w 18"/>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 h="22">
                    <a:moveTo>
                      <a:pt x="10" y="0"/>
                    </a:moveTo>
                    <a:lnTo>
                      <a:pt x="16" y="2"/>
                    </a:lnTo>
                    <a:lnTo>
                      <a:pt x="17" y="4"/>
                    </a:lnTo>
                    <a:lnTo>
                      <a:pt x="18" y="8"/>
                    </a:lnTo>
                    <a:lnTo>
                      <a:pt x="16" y="8"/>
                    </a:lnTo>
                    <a:lnTo>
                      <a:pt x="14" y="5"/>
                    </a:lnTo>
                    <a:lnTo>
                      <a:pt x="13" y="4"/>
                    </a:lnTo>
                    <a:lnTo>
                      <a:pt x="7" y="4"/>
                    </a:lnTo>
                    <a:lnTo>
                      <a:pt x="4" y="7"/>
                    </a:lnTo>
                    <a:lnTo>
                      <a:pt x="3" y="10"/>
                    </a:lnTo>
                    <a:lnTo>
                      <a:pt x="3" y="15"/>
                    </a:lnTo>
                    <a:lnTo>
                      <a:pt x="7" y="19"/>
                    </a:lnTo>
                    <a:lnTo>
                      <a:pt x="13" y="19"/>
                    </a:lnTo>
                    <a:lnTo>
                      <a:pt x="16" y="14"/>
                    </a:lnTo>
                    <a:lnTo>
                      <a:pt x="18" y="14"/>
                    </a:lnTo>
                    <a:lnTo>
                      <a:pt x="18" y="18"/>
                    </a:lnTo>
                    <a:lnTo>
                      <a:pt x="16" y="21"/>
                    </a:lnTo>
                    <a:lnTo>
                      <a:pt x="13" y="22"/>
                    </a:lnTo>
                    <a:lnTo>
                      <a:pt x="6" y="22"/>
                    </a:lnTo>
                    <a:lnTo>
                      <a:pt x="3" y="21"/>
                    </a:lnTo>
                    <a:lnTo>
                      <a:pt x="0" y="15"/>
                    </a:lnTo>
                    <a:lnTo>
                      <a:pt x="0" y="8"/>
                    </a:lnTo>
                    <a:lnTo>
                      <a:pt x="3" y="2"/>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62" name="Freeform 249"/>
              <p:cNvSpPr>
                <a:spLocks noEditPoints="1"/>
              </p:cNvSpPr>
              <p:nvPr/>
            </p:nvSpPr>
            <p:spPr bwMode="auto">
              <a:xfrm>
                <a:off x="1764" y="3977"/>
                <a:ext cx="22" cy="22"/>
              </a:xfrm>
              <a:custGeom>
                <a:avLst/>
                <a:gdLst>
                  <a:gd name="T0" fmla="*/ 9 w 22"/>
                  <a:gd name="T1" fmla="*/ 4 h 22"/>
                  <a:gd name="T2" fmla="*/ 6 w 22"/>
                  <a:gd name="T3" fmla="*/ 5 h 22"/>
                  <a:gd name="T4" fmla="*/ 5 w 22"/>
                  <a:gd name="T5" fmla="*/ 8 h 22"/>
                  <a:gd name="T6" fmla="*/ 5 w 22"/>
                  <a:gd name="T7" fmla="*/ 15 h 22"/>
                  <a:gd name="T8" fmla="*/ 6 w 22"/>
                  <a:gd name="T9" fmla="*/ 18 h 22"/>
                  <a:gd name="T10" fmla="*/ 9 w 22"/>
                  <a:gd name="T11" fmla="*/ 19 h 22"/>
                  <a:gd name="T12" fmla="*/ 15 w 22"/>
                  <a:gd name="T13" fmla="*/ 19 h 22"/>
                  <a:gd name="T14" fmla="*/ 16 w 22"/>
                  <a:gd name="T15" fmla="*/ 18 h 22"/>
                  <a:gd name="T16" fmla="*/ 17 w 22"/>
                  <a:gd name="T17" fmla="*/ 15 h 22"/>
                  <a:gd name="T18" fmla="*/ 19 w 22"/>
                  <a:gd name="T19" fmla="*/ 11 h 22"/>
                  <a:gd name="T20" fmla="*/ 16 w 22"/>
                  <a:gd name="T21" fmla="*/ 5 h 22"/>
                  <a:gd name="T22" fmla="*/ 15 w 22"/>
                  <a:gd name="T23" fmla="*/ 4 h 22"/>
                  <a:gd name="T24" fmla="*/ 9 w 22"/>
                  <a:gd name="T25" fmla="*/ 4 h 22"/>
                  <a:gd name="T26" fmla="*/ 12 w 22"/>
                  <a:gd name="T27" fmla="*/ 0 h 22"/>
                  <a:gd name="T28" fmla="*/ 17 w 22"/>
                  <a:gd name="T29" fmla="*/ 2 h 22"/>
                  <a:gd name="T30" fmla="*/ 20 w 22"/>
                  <a:gd name="T31" fmla="*/ 5 h 22"/>
                  <a:gd name="T32" fmla="*/ 22 w 22"/>
                  <a:gd name="T33" fmla="*/ 8 h 22"/>
                  <a:gd name="T34" fmla="*/ 22 w 22"/>
                  <a:gd name="T35" fmla="*/ 15 h 22"/>
                  <a:gd name="T36" fmla="*/ 19 w 22"/>
                  <a:gd name="T37" fmla="*/ 21 h 22"/>
                  <a:gd name="T38" fmla="*/ 16 w 22"/>
                  <a:gd name="T39" fmla="*/ 22 h 22"/>
                  <a:gd name="T40" fmla="*/ 7 w 22"/>
                  <a:gd name="T41" fmla="*/ 22 h 22"/>
                  <a:gd name="T42" fmla="*/ 5 w 22"/>
                  <a:gd name="T43" fmla="*/ 21 h 22"/>
                  <a:gd name="T44" fmla="*/ 2 w 22"/>
                  <a:gd name="T45" fmla="*/ 15 h 22"/>
                  <a:gd name="T46" fmla="*/ 0 w 22"/>
                  <a:gd name="T47" fmla="*/ 11 h 22"/>
                  <a:gd name="T48" fmla="*/ 5 w 22"/>
                  <a:gd name="T49" fmla="*/ 2 h 22"/>
                  <a:gd name="T50" fmla="*/ 7 w 22"/>
                  <a:gd name="T51" fmla="*/ 1 h 22"/>
                  <a:gd name="T52" fmla="*/ 12 w 22"/>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2">
                    <a:moveTo>
                      <a:pt x="9" y="4"/>
                    </a:moveTo>
                    <a:lnTo>
                      <a:pt x="6" y="5"/>
                    </a:lnTo>
                    <a:lnTo>
                      <a:pt x="5" y="8"/>
                    </a:lnTo>
                    <a:lnTo>
                      <a:pt x="5" y="15"/>
                    </a:lnTo>
                    <a:lnTo>
                      <a:pt x="6" y="18"/>
                    </a:lnTo>
                    <a:lnTo>
                      <a:pt x="9" y="19"/>
                    </a:lnTo>
                    <a:lnTo>
                      <a:pt x="15" y="19"/>
                    </a:lnTo>
                    <a:lnTo>
                      <a:pt x="16" y="18"/>
                    </a:lnTo>
                    <a:lnTo>
                      <a:pt x="17" y="15"/>
                    </a:lnTo>
                    <a:lnTo>
                      <a:pt x="19" y="11"/>
                    </a:lnTo>
                    <a:lnTo>
                      <a:pt x="16" y="5"/>
                    </a:lnTo>
                    <a:lnTo>
                      <a:pt x="15" y="4"/>
                    </a:lnTo>
                    <a:lnTo>
                      <a:pt x="9" y="4"/>
                    </a:lnTo>
                    <a:close/>
                    <a:moveTo>
                      <a:pt x="12" y="0"/>
                    </a:moveTo>
                    <a:lnTo>
                      <a:pt x="17" y="2"/>
                    </a:lnTo>
                    <a:lnTo>
                      <a:pt x="20" y="5"/>
                    </a:lnTo>
                    <a:lnTo>
                      <a:pt x="22" y="8"/>
                    </a:lnTo>
                    <a:lnTo>
                      <a:pt x="22" y="15"/>
                    </a:lnTo>
                    <a:lnTo>
                      <a:pt x="19" y="21"/>
                    </a:lnTo>
                    <a:lnTo>
                      <a:pt x="16" y="22"/>
                    </a:lnTo>
                    <a:lnTo>
                      <a:pt x="7" y="22"/>
                    </a:lnTo>
                    <a:lnTo>
                      <a:pt x="5" y="21"/>
                    </a:lnTo>
                    <a:lnTo>
                      <a:pt x="2" y="15"/>
                    </a:lnTo>
                    <a:lnTo>
                      <a:pt x="0" y="11"/>
                    </a:lnTo>
                    <a:lnTo>
                      <a:pt x="5" y="2"/>
                    </a:lnTo>
                    <a:lnTo>
                      <a:pt x="7" y="1"/>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863" name="Freeform 250"/>
              <p:cNvSpPr>
                <a:spLocks/>
              </p:cNvSpPr>
              <p:nvPr/>
            </p:nvSpPr>
            <p:spPr bwMode="auto">
              <a:xfrm>
                <a:off x="1790" y="3977"/>
                <a:ext cx="18" cy="22"/>
              </a:xfrm>
              <a:custGeom>
                <a:avLst/>
                <a:gdLst>
                  <a:gd name="T0" fmla="*/ 10 w 18"/>
                  <a:gd name="T1" fmla="*/ 0 h 22"/>
                  <a:gd name="T2" fmla="*/ 14 w 18"/>
                  <a:gd name="T3" fmla="*/ 1 h 22"/>
                  <a:gd name="T4" fmla="*/ 17 w 18"/>
                  <a:gd name="T5" fmla="*/ 2 h 22"/>
                  <a:gd name="T6" fmla="*/ 18 w 18"/>
                  <a:gd name="T7" fmla="*/ 5 h 22"/>
                  <a:gd name="T8" fmla="*/ 18 w 18"/>
                  <a:gd name="T9" fmla="*/ 22 h 22"/>
                  <a:gd name="T10" fmla="*/ 14 w 18"/>
                  <a:gd name="T11" fmla="*/ 22 h 22"/>
                  <a:gd name="T12" fmla="*/ 14 w 18"/>
                  <a:gd name="T13" fmla="*/ 5 h 22"/>
                  <a:gd name="T14" fmla="*/ 13 w 18"/>
                  <a:gd name="T15" fmla="*/ 4 h 22"/>
                  <a:gd name="T16" fmla="*/ 7 w 18"/>
                  <a:gd name="T17" fmla="*/ 4 h 22"/>
                  <a:gd name="T18" fmla="*/ 4 w 18"/>
                  <a:gd name="T19" fmla="*/ 7 h 22"/>
                  <a:gd name="T20" fmla="*/ 4 w 18"/>
                  <a:gd name="T21" fmla="*/ 22 h 22"/>
                  <a:gd name="T22" fmla="*/ 0 w 18"/>
                  <a:gd name="T23" fmla="*/ 22 h 22"/>
                  <a:gd name="T24" fmla="*/ 0 w 18"/>
                  <a:gd name="T25" fmla="*/ 1 h 22"/>
                  <a:gd name="T26" fmla="*/ 3 w 18"/>
                  <a:gd name="T27" fmla="*/ 1 h 22"/>
                  <a:gd name="T28" fmla="*/ 3 w 18"/>
                  <a:gd name="T29" fmla="*/ 4 h 22"/>
                  <a:gd name="T30" fmla="*/ 6 w 18"/>
                  <a:gd name="T31" fmla="*/ 2 h 22"/>
                  <a:gd name="T32" fmla="*/ 7 w 18"/>
                  <a:gd name="T33" fmla="*/ 1 h 22"/>
                  <a:gd name="T34" fmla="*/ 10 w 18"/>
                  <a:gd name="T35" fmla="*/ 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2">
                    <a:moveTo>
                      <a:pt x="10" y="0"/>
                    </a:moveTo>
                    <a:lnTo>
                      <a:pt x="14" y="1"/>
                    </a:lnTo>
                    <a:lnTo>
                      <a:pt x="17" y="2"/>
                    </a:lnTo>
                    <a:lnTo>
                      <a:pt x="18" y="5"/>
                    </a:lnTo>
                    <a:lnTo>
                      <a:pt x="18" y="22"/>
                    </a:lnTo>
                    <a:lnTo>
                      <a:pt x="14" y="22"/>
                    </a:lnTo>
                    <a:lnTo>
                      <a:pt x="14" y="5"/>
                    </a:lnTo>
                    <a:lnTo>
                      <a:pt x="13" y="4"/>
                    </a:lnTo>
                    <a:lnTo>
                      <a:pt x="7" y="4"/>
                    </a:lnTo>
                    <a:lnTo>
                      <a:pt x="4" y="7"/>
                    </a:lnTo>
                    <a:lnTo>
                      <a:pt x="4" y="22"/>
                    </a:lnTo>
                    <a:lnTo>
                      <a:pt x="0" y="22"/>
                    </a:lnTo>
                    <a:lnTo>
                      <a:pt x="0" y="1"/>
                    </a:lnTo>
                    <a:lnTo>
                      <a:pt x="3" y="1"/>
                    </a:lnTo>
                    <a:lnTo>
                      <a:pt x="3" y="4"/>
                    </a:lnTo>
                    <a:lnTo>
                      <a:pt x="6" y="2"/>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64" name="Freeform 251"/>
              <p:cNvSpPr>
                <a:spLocks/>
              </p:cNvSpPr>
              <p:nvPr/>
            </p:nvSpPr>
            <p:spPr bwMode="auto">
              <a:xfrm>
                <a:off x="1811" y="3971"/>
                <a:ext cx="12" cy="28"/>
              </a:xfrm>
              <a:custGeom>
                <a:avLst/>
                <a:gdLst>
                  <a:gd name="T0" fmla="*/ 3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4 h 28"/>
                  <a:gd name="T14" fmla="*/ 9 w 12"/>
                  <a:gd name="T15" fmla="*/ 25 h 28"/>
                  <a:gd name="T16" fmla="*/ 12 w 12"/>
                  <a:gd name="T17" fmla="*/ 25 h 28"/>
                  <a:gd name="T18" fmla="*/ 12 w 12"/>
                  <a:gd name="T19" fmla="*/ 28 h 28"/>
                  <a:gd name="T20" fmla="*/ 6 w 12"/>
                  <a:gd name="T21" fmla="*/ 28 h 28"/>
                  <a:gd name="T22" fmla="*/ 5 w 12"/>
                  <a:gd name="T23" fmla="*/ 27 h 28"/>
                  <a:gd name="T24" fmla="*/ 3 w 12"/>
                  <a:gd name="T25" fmla="*/ 24 h 28"/>
                  <a:gd name="T26" fmla="*/ 3 w 12"/>
                  <a:gd name="T27" fmla="*/ 10 h 28"/>
                  <a:gd name="T28" fmla="*/ 0 w 12"/>
                  <a:gd name="T29" fmla="*/ 10 h 28"/>
                  <a:gd name="T30" fmla="*/ 0 w 12"/>
                  <a:gd name="T31" fmla="*/ 7 h 28"/>
                  <a:gd name="T32" fmla="*/ 3 w 12"/>
                  <a:gd name="T33" fmla="*/ 7 h 28"/>
                  <a:gd name="T34" fmla="*/ 3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3" y="0"/>
                    </a:moveTo>
                    <a:lnTo>
                      <a:pt x="7" y="0"/>
                    </a:lnTo>
                    <a:lnTo>
                      <a:pt x="7" y="7"/>
                    </a:lnTo>
                    <a:lnTo>
                      <a:pt x="12" y="7"/>
                    </a:lnTo>
                    <a:lnTo>
                      <a:pt x="12" y="10"/>
                    </a:lnTo>
                    <a:lnTo>
                      <a:pt x="7" y="10"/>
                    </a:lnTo>
                    <a:lnTo>
                      <a:pt x="7" y="24"/>
                    </a:lnTo>
                    <a:lnTo>
                      <a:pt x="9" y="25"/>
                    </a:lnTo>
                    <a:lnTo>
                      <a:pt x="12" y="25"/>
                    </a:lnTo>
                    <a:lnTo>
                      <a:pt x="12" y="28"/>
                    </a:lnTo>
                    <a:lnTo>
                      <a:pt x="6" y="28"/>
                    </a:lnTo>
                    <a:lnTo>
                      <a:pt x="5"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865" name="Freeform 252"/>
              <p:cNvSpPr>
                <a:spLocks noEditPoints="1"/>
              </p:cNvSpPr>
              <p:nvPr/>
            </p:nvSpPr>
            <p:spPr bwMode="auto">
              <a:xfrm>
                <a:off x="1826" y="3977"/>
                <a:ext cx="20" cy="22"/>
              </a:xfrm>
              <a:custGeom>
                <a:avLst/>
                <a:gdLst>
                  <a:gd name="T0" fmla="*/ 14 w 20"/>
                  <a:gd name="T1" fmla="*/ 11 h 22"/>
                  <a:gd name="T2" fmla="*/ 12 w 20"/>
                  <a:gd name="T3" fmla="*/ 12 h 22"/>
                  <a:gd name="T4" fmla="*/ 7 w 20"/>
                  <a:gd name="T5" fmla="*/ 12 h 22"/>
                  <a:gd name="T6" fmla="*/ 5 w 20"/>
                  <a:gd name="T7" fmla="*/ 14 h 22"/>
                  <a:gd name="T8" fmla="*/ 4 w 20"/>
                  <a:gd name="T9" fmla="*/ 14 h 22"/>
                  <a:gd name="T10" fmla="*/ 2 w 20"/>
                  <a:gd name="T11" fmla="*/ 17 h 22"/>
                  <a:gd name="T12" fmla="*/ 5 w 20"/>
                  <a:gd name="T13" fmla="*/ 19 h 22"/>
                  <a:gd name="T14" fmla="*/ 10 w 20"/>
                  <a:gd name="T15" fmla="*/ 19 h 22"/>
                  <a:gd name="T16" fmla="*/ 12 w 20"/>
                  <a:gd name="T17" fmla="*/ 18 h 22"/>
                  <a:gd name="T18" fmla="*/ 14 w 20"/>
                  <a:gd name="T19" fmla="*/ 17 h 22"/>
                  <a:gd name="T20" fmla="*/ 14 w 20"/>
                  <a:gd name="T21" fmla="*/ 11 h 22"/>
                  <a:gd name="T22" fmla="*/ 10 w 20"/>
                  <a:gd name="T23" fmla="*/ 0 h 22"/>
                  <a:gd name="T24" fmla="*/ 11 w 20"/>
                  <a:gd name="T25" fmla="*/ 1 h 22"/>
                  <a:gd name="T26" fmla="*/ 14 w 20"/>
                  <a:gd name="T27" fmla="*/ 1 h 22"/>
                  <a:gd name="T28" fmla="*/ 17 w 20"/>
                  <a:gd name="T29" fmla="*/ 4 h 22"/>
                  <a:gd name="T30" fmla="*/ 17 w 20"/>
                  <a:gd name="T31" fmla="*/ 19 h 22"/>
                  <a:gd name="T32" fmla="*/ 20 w 20"/>
                  <a:gd name="T33" fmla="*/ 19 h 22"/>
                  <a:gd name="T34" fmla="*/ 20 w 20"/>
                  <a:gd name="T35" fmla="*/ 22 h 22"/>
                  <a:gd name="T36" fmla="*/ 15 w 20"/>
                  <a:gd name="T37" fmla="*/ 22 h 22"/>
                  <a:gd name="T38" fmla="*/ 14 w 20"/>
                  <a:gd name="T39" fmla="*/ 21 h 22"/>
                  <a:gd name="T40" fmla="*/ 14 w 20"/>
                  <a:gd name="T41" fmla="*/ 19 h 22"/>
                  <a:gd name="T42" fmla="*/ 12 w 20"/>
                  <a:gd name="T43" fmla="*/ 21 h 22"/>
                  <a:gd name="T44" fmla="*/ 10 w 20"/>
                  <a:gd name="T45" fmla="*/ 22 h 22"/>
                  <a:gd name="T46" fmla="*/ 4 w 20"/>
                  <a:gd name="T47" fmla="*/ 22 h 22"/>
                  <a:gd name="T48" fmla="*/ 1 w 20"/>
                  <a:gd name="T49" fmla="*/ 21 h 22"/>
                  <a:gd name="T50" fmla="*/ 0 w 20"/>
                  <a:gd name="T51" fmla="*/ 19 h 22"/>
                  <a:gd name="T52" fmla="*/ 0 w 20"/>
                  <a:gd name="T53" fmla="*/ 14 h 22"/>
                  <a:gd name="T54" fmla="*/ 1 w 20"/>
                  <a:gd name="T55" fmla="*/ 12 h 22"/>
                  <a:gd name="T56" fmla="*/ 7 w 20"/>
                  <a:gd name="T57" fmla="*/ 10 h 22"/>
                  <a:gd name="T58" fmla="*/ 11 w 20"/>
                  <a:gd name="T59" fmla="*/ 10 h 22"/>
                  <a:gd name="T60" fmla="*/ 14 w 20"/>
                  <a:gd name="T61" fmla="*/ 8 h 22"/>
                  <a:gd name="T62" fmla="*/ 14 w 20"/>
                  <a:gd name="T63" fmla="*/ 5 h 22"/>
                  <a:gd name="T64" fmla="*/ 12 w 20"/>
                  <a:gd name="T65" fmla="*/ 4 h 22"/>
                  <a:gd name="T66" fmla="*/ 5 w 20"/>
                  <a:gd name="T67" fmla="*/ 4 h 22"/>
                  <a:gd name="T68" fmla="*/ 4 w 20"/>
                  <a:gd name="T69" fmla="*/ 5 h 22"/>
                  <a:gd name="T70" fmla="*/ 4 w 20"/>
                  <a:gd name="T71" fmla="*/ 8 h 22"/>
                  <a:gd name="T72" fmla="*/ 0 w 20"/>
                  <a:gd name="T73" fmla="*/ 8 h 22"/>
                  <a:gd name="T74" fmla="*/ 1 w 20"/>
                  <a:gd name="T75" fmla="*/ 4 h 22"/>
                  <a:gd name="T76" fmla="*/ 2 w 20"/>
                  <a:gd name="T77" fmla="*/ 2 h 22"/>
                  <a:gd name="T78" fmla="*/ 5 w 20"/>
                  <a:gd name="T79" fmla="*/ 1 h 22"/>
                  <a:gd name="T80" fmla="*/ 10 w 20"/>
                  <a:gd name="T81" fmla="*/ 0 h 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0" h="22">
                    <a:moveTo>
                      <a:pt x="14" y="11"/>
                    </a:moveTo>
                    <a:lnTo>
                      <a:pt x="12" y="12"/>
                    </a:lnTo>
                    <a:lnTo>
                      <a:pt x="7" y="12"/>
                    </a:lnTo>
                    <a:lnTo>
                      <a:pt x="5" y="14"/>
                    </a:lnTo>
                    <a:lnTo>
                      <a:pt x="4" y="14"/>
                    </a:lnTo>
                    <a:lnTo>
                      <a:pt x="2" y="17"/>
                    </a:lnTo>
                    <a:lnTo>
                      <a:pt x="5" y="19"/>
                    </a:lnTo>
                    <a:lnTo>
                      <a:pt x="10" y="19"/>
                    </a:lnTo>
                    <a:lnTo>
                      <a:pt x="12" y="18"/>
                    </a:lnTo>
                    <a:lnTo>
                      <a:pt x="14" y="17"/>
                    </a:lnTo>
                    <a:lnTo>
                      <a:pt x="14" y="11"/>
                    </a:lnTo>
                    <a:close/>
                    <a:moveTo>
                      <a:pt x="10" y="0"/>
                    </a:moveTo>
                    <a:lnTo>
                      <a:pt x="11" y="1"/>
                    </a:lnTo>
                    <a:lnTo>
                      <a:pt x="14" y="1"/>
                    </a:lnTo>
                    <a:lnTo>
                      <a:pt x="17" y="4"/>
                    </a:lnTo>
                    <a:lnTo>
                      <a:pt x="17" y="19"/>
                    </a:lnTo>
                    <a:lnTo>
                      <a:pt x="20" y="19"/>
                    </a:lnTo>
                    <a:lnTo>
                      <a:pt x="20" y="22"/>
                    </a:lnTo>
                    <a:lnTo>
                      <a:pt x="15" y="22"/>
                    </a:lnTo>
                    <a:lnTo>
                      <a:pt x="14" y="21"/>
                    </a:lnTo>
                    <a:lnTo>
                      <a:pt x="14" y="19"/>
                    </a:lnTo>
                    <a:lnTo>
                      <a:pt x="12" y="21"/>
                    </a:lnTo>
                    <a:lnTo>
                      <a:pt x="10" y="22"/>
                    </a:lnTo>
                    <a:lnTo>
                      <a:pt x="4" y="22"/>
                    </a:lnTo>
                    <a:lnTo>
                      <a:pt x="1" y="21"/>
                    </a:lnTo>
                    <a:lnTo>
                      <a:pt x="0" y="19"/>
                    </a:lnTo>
                    <a:lnTo>
                      <a:pt x="0" y="14"/>
                    </a:lnTo>
                    <a:lnTo>
                      <a:pt x="1" y="12"/>
                    </a:lnTo>
                    <a:lnTo>
                      <a:pt x="7" y="10"/>
                    </a:lnTo>
                    <a:lnTo>
                      <a:pt x="11" y="10"/>
                    </a:lnTo>
                    <a:lnTo>
                      <a:pt x="14" y="8"/>
                    </a:lnTo>
                    <a:lnTo>
                      <a:pt x="14" y="5"/>
                    </a:lnTo>
                    <a:lnTo>
                      <a:pt x="12" y="4"/>
                    </a:lnTo>
                    <a:lnTo>
                      <a:pt x="5" y="4"/>
                    </a:lnTo>
                    <a:lnTo>
                      <a:pt x="4" y="5"/>
                    </a:lnTo>
                    <a:lnTo>
                      <a:pt x="4" y="8"/>
                    </a:lnTo>
                    <a:lnTo>
                      <a:pt x="0" y="8"/>
                    </a:lnTo>
                    <a:lnTo>
                      <a:pt x="1" y="4"/>
                    </a:lnTo>
                    <a:lnTo>
                      <a:pt x="2" y="2"/>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66" name="Freeform 253"/>
              <p:cNvSpPr>
                <a:spLocks noEditPoints="1"/>
              </p:cNvSpPr>
              <p:nvPr/>
            </p:nvSpPr>
            <p:spPr bwMode="auto">
              <a:xfrm>
                <a:off x="1850" y="3969"/>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67" name="Freeform 254"/>
              <p:cNvSpPr>
                <a:spLocks/>
              </p:cNvSpPr>
              <p:nvPr/>
            </p:nvSpPr>
            <p:spPr bwMode="auto">
              <a:xfrm>
                <a:off x="1858" y="3977"/>
                <a:ext cx="17" cy="22"/>
              </a:xfrm>
              <a:custGeom>
                <a:avLst/>
                <a:gdLst>
                  <a:gd name="T0" fmla="*/ 10 w 17"/>
                  <a:gd name="T1" fmla="*/ 0 h 22"/>
                  <a:gd name="T2" fmla="*/ 15 w 17"/>
                  <a:gd name="T3" fmla="*/ 1 h 22"/>
                  <a:gd name="T4" fmla="*/ 16 w 17"/>
                  <a:gd name="T5" fmla="*/ 2 h 22"/>
                  <a:gd name="T6" fmla="*/ 17 w 17"/>
                  <a:gd name="T7" fmla="*/ 5 h 22"/>
                  <a:gd name="T8" fmla="*/ 17 w 17"/>
                  <a:gd name="T9" fmla="*/ 22 h 22"/>
                  <a:gd name="T10" fmla="*/ 15 w 17"/>
                  <a:gd name="T11" fmla="*/ 22 h 22"/>
                  <a:gd name="T12" fmla="*/ 15 w 17"/>
                  <a:gd name="T13" fmla="*/ 8 h 22"/>
                  <a:gd name="T14" fmla="*/ 13 w 17"/>
                  <a:gd name="T15" fmla="*/ 5 h 22"/>
                  <a:gd name="T16" fmla="*/ 12 w 17"/>
                  <a:gd name="T17" fmla="*/ 4 h 22"/>
                  <a:gd name="T18" fmla="*/ 7 w 17"/>
                  <a:gd name="T19" fmla="*/ 4 h 22"/>
                  <a:gd name="T20" fmla="*/ 5 w 17"/>
                  <a:gd name="T21" fmla="*/ 5 h 22"/>
                  <a:gd name="T22" fmla="*/ 3 w 17"/>
                  <a:gd name="T23" fmla="*/ 7 h 22"/>
                  <a:gd name="T24" fmla="*/ 3 w 17"/>
                  <a:gd name="T25" fmla="*/ 22 h 22"/>
                  <a:gd name="T26" fmla="*/ 0 w 17"/>
                  <a:gd name="T27" fmla="*/ 22 h 22"/>
                  <a:gd name="T28" fmla="*/ 0 w 17"/>
                  <a:gd name="T29" fmla="*/ 1 h 22"/>
                  <a:gd name="T30" fmla="*/ 3 w 17"/>
                  <a:gd name="T31" fmla="*/ 1 h 22"/>
                  <a:gd name="T32" fmla="*/ 3 w 17"/>
                  <a:gd name="T33" fmla="*/ 4 h 22"/>
                  <a:gd name="T34" fmla="*/ 5 w 17"/>
                  <a:gd name="T35" fmla="*/ 2 h 22"/>
                  <a:gd name="T36" fmla="*/ 10 w 17"/>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0"/>
                    </a:moveTo>
                    <a:lnTo>
                      <a:pt x="15" y="1"/>
                    </a:lnTo>
                    <a:lnTo>
                      <a:pt x="16" y="2"/>
                    </a:lnTo>
                    <a:lnTo>
                      <a:pt x="17" y="5"/>
                    </a:lnTo>
                    <a:lnTo>
                      <a:pt x="17" y="22"/>
                    </a:lnTo>
                    <a:lnTo>
                      <a:pt x="15" y="22"/>
                    </a:lnTo>
                    <a:lnTo>
                      <a:pt x="15" y="8"/>
                    </a:lnTo>
                    <a:lnTo>
                      <a:pt x="13" y="5"/>
                    </a:lnTo>
                    <a:lnTo>
                      <a:pt x="12" y="4"/>
                    </a:lnTo>
                    <a:lnTo>
                      <a:pt x="7" y="4"/>
                    </a:lnTo>
                    <a:lnTo>
                      <a:pt x="5" y="5"/>
                    </a:lnTo>
                    <a:lnTo>
                      <a:pt x="3" y="7"/>
                    </a:lnTo>
                    <a:lnTo>
                      <a:pt x="3" y="22"/>
                    </a:lnTo>
                    <a:lnTo>
                      <a:pt x="0" y="22"/>
                    </a:lnTo>
                    <a:lnTo>
                      <a:pt x="0" y="1"/>
                    </a:lnTo>
                    <a:lnTo>
                      <a:pt x="3" y="1"/>
                    </a:lnTo>
                    <a:lnTo>
                      <a:pt x="3" y="4"/>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68" name="Freeform 255"/>
              <p:cNvSpPr>
                <a:spLocks noEditPoints="1"/>
              </p:cNvSpPr>
              <p:nvPr/>
            </p:nvSpPr>
            <p:spPr bwMode="auto">
              <a:xfrm>
                <a:off x="1881" y="3969"/>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69" name="Freeform 256"/>
              <p:cNvSpPr>
                <a:spLocks/>
              </p:cNvSpPr>
              <p:nvPr/>
            </p:nvSpPr>
            <p:spPr bwMode="auto">
              <a:xfrm>
                <a:off x="1890" y="3977"/>
                <a:ext cx="18" cy="22"/>
              </a:xfrm>
              <a:custGeom>
                <a:avLst/>
                <a:gdLst>
                  <a:gd name="T0" fmla="*/ 11 w 18"/>
                  <a:gd name="T1" fmla="*/ 0 h 22"/>
                  <a:gd name="T2" fmla="*/ 17 w 18"/>
                  <a:gd name="T3" fmla="*/ 2 h 22"/>
                  <a:gd name="T4" fmla="*/ 18 w 18"/>
                  <a:gd name="T5" fmla="*/ 5 h 22"/>
                  <a:gd name="T6" fmla="*/ 18 w 18"/>
                  <a:gd name="T7" fmla="*/ 22 h 22"/>
                  <a:gd name="T8" fmla="*/ 14 w 18"/>
                  <a:gd name="T9" fmla="*/ 22 h 22"/>
                  <a:gd name="T10" fmla="*/ 14 w 18"/>
                  <a:gd name="T11" fmla="*/ 5 h 22"/>
                  <a:gd name="T12" fmla="*/ 12 w 18"/>
                  <a:gd name="T13" fmla="*/ 4 h 22"/>
                  <a:gd name="T14" fmla="*/ 7 w 18"/>
                  <a:gd name="T15" fmla="*/ 4 h 22"/>
                  <a:gd name="T16" fmla="*/ 4 w 18"/>
                  <a:gd name="T17" fmla="*/ 7 h 22"/>
                  <a:gd name="T18" fmla="*/ 4 w 18"/>
                  <a:gd name="T19" fmla="*/ 22 h 22"/>
                  <a:gd name="T20" fmla="*/ 0 w 18"/>
                  <a:gd name="T21" fmla="*/ 22 h 22"/>
                  <a:gd name="T22" fmla="*/ 0 w 18"/>
                  <a:gd name="T23" fmla="*/ 1 h 22"/>
                  <a:gd name="T24" fmla="*/ 4 w 18"/>
                  <a:gd name="T25" fmla="*/ 1 h 22"/>
                  <a:gd name="T26" fmla="*/ 4 w 18"/>
                  <a:gd name="T27" fmla="*/ 4 h 22"/>
                  <a:gd name="T28" fmla="*/ 5 w 18"/>
                  <a:gd name="T29" fmla="*/ 2 h 22"/>
                  <a:gd name="T30" fmla="*/ 11 w 18"/>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2">
                    <a:moveTo>
                      <a:pt x="11" y="0"/>
                    </a:moveTo>
                    <a:lnTo>
                      <a:pt x="17" y="2"/>
                    </a:lnTo>
                    <a:lnTo>
                      <a:pt x="18" y="5"/>
                    </a:lnTo>
                    <a:lnTo>
                      <a:pt x="18" y="22"/>
                    </a:lnTo>
                    <a:lnTo>
                      <a:pt x="14" y="22"/>
                    </a:lnTo>
                    <a:lnTo>
                      <a:pt x="14" y="5"/>
                    </a:lnTo>
                    <a:lnTo>
                      <a:pt x="12" y="4"/>
                    </a:lnTo>
                    <a:lnTo>
                      <a:pt x="7" y="4"/>
                    </a:lnTo>
                    <a:lnTo>
                      <a:pt x="4" y="7"/>
                    </a:lnTo>
                    <a:lnTo>
                      <a:pt x="4" y="22"/>
                    </a:lnTo>
                    <a:lnTo>
                      <a:pt x="0" y="22"/>
                    </a:lnTo>
                    <a:lnTo>
                      <a:pt x="0" y="1"/>
                    </a:lnTo>
                    <a:lnTo>
                      <a:pt x="4" y="1"/>
                    </a:lnTo>
                    <a:lnTo>
                      <a:pt x="4" y="4"/>
                    </a:lnTo>
                    <a:lnTo>
                      <a:pt x="5"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870" name="Freeform 257"/>
              <p:cNvSpPr>
                <a:spLocks noEditPoints="1"/>
              </p:cNvSpPr>
              <p:nvPr/>
            </p:nvSpPr>
            <p:spPr bwMode="auto">
              <a:xfrm>
                <a:off x="1912" y="3977"/>
                <a:ext cx="20" cy="31"/>
              </a:xfrm>
              <a:custGeom>
                <a:avLst/>
                <a:gdLst>
                  <a:gd name="T0" fmla="*/ 8 w 20"/>
                  <a:gd name="T1" fmla="*/ 4 h 31"/>
                  <a:gd name="T2" fmla="*/ 5 w 20"/>
                  <a:gd name="T3" fmla="*/ 5 h 31"/>
                  <a:gd name="T4" fmla="*/ 5 w 20"/>
                  <a:gd name="T5" fmla="*/ 8 h 31"/>
                  <a:gd name="T6" fmla="*/ 3 w 20"/>
                  <a:gd name="T7" fmla="*/ 11 h 31"/>
                  <a:gd name="T8" fmla="*/ 5 w 20"/>
                  <a:gd name="T9" fmla="*/ 14 h 31"/>
                  <a:gd name="T10" fmla="*/ 5 w 20"/>
                  <a:gd name="T11" fmla="*/ 15 h 31"/>
                  <a:gd name="T12" fmla="*/ 6 w 20"/>
                  <a:gd name="T13" fmla="*/ 18 h 31"/>
                  <a:gd name="T14" fmla="*/ 8 w 20"/>
                  <a:gd name="T15" fmla="*/ 19 h 31"/>
                  <a:gd name="T16" fmla="*/ 10 w 20"/>
                  <a:gd name="T17" fmla="*/ 19 h 31"/>
                  <a:gd name="T18" fmla="*/ 13 w 20"/>
                  <a:gd name="T19" fmla="*/ 18 h 31"/>
                  <a:gd name="T20" fmla="*/ 15 w 20"/>
                  <a:gd name="T21" fmla="*/ 17 h 31"/>
                  <a:gd name="T22" fmla="*/ 16 w 20"/>
                  <a:gd name="T23" fmla="*/ 14 h 31"/>
                  <a:gd name="T24" fmla="*/ 16 w 20"/>
                  <a:gd name="T25" fmla="*/ 8 h 31"/>
                  <a:gd name="T26" fmla="*/ 15 w 20"/>
                  <a:gd name="T27" fmla="*/ 5 h 31"/>
                  <a:gd name="T28" fmla="*/ 13 w 20"/>
                  <a:gd name="T29" fmla="*/ 4 h 31"/>
                  <a:gd name="T30" fmla="*/ 8 w 20"/>
                  <a:gd name="T31" fmla="*/ 4 h 31"/>
                  <a:gd name="T32" fmla="*/ 10 w 20"/>
                  <a:gd name="T33" fmla="*/ 0 h 31"/>
                  <a:gd name="T34" fmla="*/ 13 w 20"/>
                  <a:gd name="T35" fmla="*/ 1 h 31"/>
                  <a:gd name="T36" fmla="*/ 16 w 20"/>
                  <a:gd name="T37" fmla="*/ 4 h 31"/>
                  <a:gd name="T38" fmla="*/ 16 w 20"/>
                  <a:gd name="T39" fmla="*/ 1 h 31"/>
                  <a:gd name="T40" fmla="*/ 20 w 20"/>
                  <a:gd name="T41" fmla="*/ 1 h 31"/>
                  <a:gd name="T42" fmla="*/ 20 w 20"/>
                  <a:gd name="T43" fmla="*/ 21 h 31"/>
                  <a:gd name="T44" fmla="*/ 19 w 20"/>
                  <a:gd name="T45" fmla="*/ 25 h 31"/>
                  <a:gd name="T46" fmla="*/ 18 w 20"/>
                  <a:gd name="T47" fmla="*/ 28 h 31"/>
                  <a:gd name="T48" fmla="*/ 15 w 20"/>
                  <a:gd name="T49" fmla="*/ 31 h 31"/>
                  <a:gd name="T50" fmla="*/ 8 w 20"/>
                  <a:gd name="T51" fmla="*/ 31 h 31"/>
                  <a:gd name="T52" fmla="*/ 3 w 20"/>
                  <a:gd name="T53" fmla="*/ 29 h 31"/>
                  <a:gd name="T54" fmla="*/ 2 w 20"/>
                  <a:gd name="T55" fmla="*/ 28 h 31"/>
                  <a:gd name="T56" fmla="*/ 0 w 20"/>
                  <a:gd name="T57" fmla="*/ 25 h 31"/>
                  <a:gd name="T58" fmla="*/ 5 w 20"/>
                  <a:gd name="T59" fmla="*/ 25 h 31"/>
                  <a:gd name="T60" fmla="*/ 5 w 20"/>
                  <a:gd name="T61" fmla="*/ 27 h 31"/>
                  <a:gd name="T62" fmla="*/ 6 w 20"/>
                  <a:gd name="T63" fmla="*/ 28 h 31"/>
                  <a:gd name="T64" fmla="*/ 13 w 20"/>
                  <a:gd name="T65" fmla="*/ 28 h 31"/>
                  <a:gd name="T66" fmla="*/ 15 w 20"/>
                  <a:gd name="T67" fmla="*/ 25 h 31"/>
                  <a:gd name="T68" fmla="*/ 16 w 20"/>
                  <a:gd name="T69" fmla="*/ 24 h 31"/>
                  <a:gd name="T70" fmla="*/ 16 w 20"/>
                  <a:gd name="T71" fmla="*/ 18 h 31"/>
                  <a:gd name="T72" fmla="*/ 15 w 20"/>
                  <a:gd name="T73" fmla="*/ 21 h 31"/>
                  <a:gd name="T74" fmla="*/ 13 w 20"/>
                  <a:gd name="T75" fmla="*/ 22 h 31"/>
                  <a:gd name="T76" fmla="*/ 6 w 20"/>
                  <a:gd name="T77" fmla="*/ 22 h 31"/>
                  <a:gd name="T78" fmla="*/ 3 w 20"/>
                  <a:gd name="T79" fmla="*/ 21 h 31"/>
                  <a:gd name="T80" fmla="*/ 0 w 20"/>
                  <a:gd name="T81" fmla="*/ 15 h 31"/>
                  <a:gd name="T82" fmla="*/ 0 w 20"/>
                  <a:gd name="T83" fmla="*/ 8 h 31"/>
                  <a:gd name="T84" fmla="*/ 3 w 20"/>
                  <a:gd name="T85" fmla="*/ 2 h 31"/>
                  <a:gd name="T86" fmla="*/ 6 w 20"/>
                  <a:gd name="T87" fmla="*/ 1 h 31"/>
                  <a:gd name="T88" fmla="*/ 10 w 20"/>
                  <a:gd name="T89" fmla="*/ 0 h 3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0" h="31">
                    <a:moveTo>
                      <a:pt x="8" y="4"/>
                    </a:moveTo>
                    <a:lnTo>
                      <a:pt x="5" y="5"/>
                    </a:lnTo>
                    <a:lnTo>
                      <a:pt x="5" y="8"/>
                    </a:lnTo>
                    <a:lnTo>
                      <a:pt x="3" y="11"/>
                    </a:lnTo>
                    <a:lnTo>
                      <a:pt x="5" y="14"/>
                    </a:lnTo>
                    <a:lnTo>
                      <a:pt x="5" y="15"/>
                    </a:lnTo>
                    <a:lnTo>
                      <a:pt x="6" y="18"/>
                    </a:lnTo>
                    <a:lnTo>
                      <a:pt x="8" y="19"/>
                    </a:lnTo>
                    <a:lnTo>
                      <a:pt x="10" y="19"/>
                    </a:lnTo>
                    <a:lnTo>
                      <a:pt x="13" y="18"/>
                    </a:lnTo>
                    <a:lnTo>
                      <a:pt x="15" y="17"/>
                    </a:lnTo>
                    <a:lnTo>
                      <a:pt x="16" y="14"/>
                    </a:lnTo>
                    <a:lnTo>
                      <a:pt x="16" y="8"/>
                    </a:lnTo>
                    <a:lnTo>
                      <a:pt x="15" y="5"/>
                    </a:lnTo>
                    <a:lnTo>
                      <a:pt x="13" y="4"/>
                    </a:lnTo>
                    <a:lnTo>
                      <a:pt x="8" y="4"/>
                    </a:lnTo>
                    <a:close/>
                    <a:moveTo>
                      <a:pt x="10" y="0"/>
                    </a:moveTo>
                    <a:lnTo>
                      <a:pt x="13" y="1"/>
                    </a:lnTo>
                    <a:lnTo>
                      <a:pt x="16" y="4"/>
                    </a:lnTo>
                    <a:lnTo>
                      <a:pt x="16" y="1"/>
                    </a:lnTo>
                    <a:lnTo>
                      <a:pt x="20" y="1"/>
                    </a:lnTo>
                    <a:lnTo>
                      <a:pt x="20" y="21"/>
                    </a:lnTo>
                    <a:lnTo>
                      <a:pt x="19" y="25"/>
                    </a:lnTo>
                    <a:lnTo>
                      <a:pt x="18" y="28"/>
                    </a:lnTo>
                    <a:lnTo>
                      <a:pt x="15" y="31"/>
                    </a:lnTo>
                    <a:lnTo>
                      <a:pt x="8" y="31"/>
                    </a:lnTo>
                    <a:lnTo>
                      <a:pt x="3" y="29"/>
                    </a:lnTo>
                    <a:lnTo>
                      <a:pt x="2" y="28"/>
                    </a:lnTo>
                    <a:lnTo>
                      <a:pt x="0" y="25"/>
                    </a:lnTo>
                    <a:lnTo>
                      <a:pt x="5" y="25"/>
                    </a:lnTo>
                    <a:lnTo>
                      <a:pt x="5" y="27"/>
                    </a:lnTo>
                    <a:lnTo>
                      <a:pt x="6" y="28"/>
                    </a:lnTo>
                    <a:lnTo>
                      <a:pt x="13" y="28"/>
                    </a:lnTo>
                    <a:lnTo>
                      <a:pt x="15" y="25"/>
                    </a:lnTo>
                    <a:lnTo>
                      <a:pt x="16" y="24"/>
                    </a:lnTo>
                    <a:lnTo>
                      <a:pt x="16" y="18"/>
                    </a:lnTo>
                    <a:lnTo>
                      <a:pt x="15" y="21"/>
                    </a:lnTo>
                    <a:lnTo>
                      <a:pt x="13" y="22"/>
                    </a:lnTo>
                    <a:lnTo>
                      <a:pt x="6" y="22"/>
                    </a:lnTo>
                    <a:lnTo>
                      <a:pt x="3" y="21"/>
                    </a:lnTo>
                    <a:lnTo>
                      <a:pt x="0" y="15"/>
                    </a:lnTo>
                    <a:lnTo>
                      <a:pt x="0" y="8"/>
                    </a:lnTo>
                    <a:lnTo>
                      <a:pt x="3" y="2"/>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71" name="Freeform 258"/>
              <p:cNvSpPr>
                <a:spLocks noEditPoints="1"/>
              </p:cNvSpPr>
              <p:nvPr/>
            </p:nvSpPr>
            <p:spPr bwMode="auto">
              <a:xfrm>
                <a:off x="1948" y="3977"/>
                <a:ext cx="21" cy="22"/>
              </a:xfrm>
              <a:custGeom>
                <a:avLst/>
                <a:gdLst>
                  <a:gd name="T0" fmla="*/ 9 w 21"/>
                  <a:gd name="T1" fmla="*/ 4 h 22"/>
                  <a:gd name="T2" fmla="*/ 6 w 21"/>
                  <a:gd name="T3" fmla="*/ 5 h 22"/>
                  <a:gd name="T4" fmla="*/ 4 w 21"/>
                  <a:gd name="T5" fmla="*/ 8 h 22"/>
                  <a:gd name="T6" fmla="*/ 4 w 21"/>
                  <a:gd name="T7" fmla="*/ 15 h 22"/>
                  <a:gd name="T8" fmla="*/ 6 w 21"/>
                  <a:gd name="T9" fmla="*/ 18 h 22"/>
                  <a:gd name="T10" fmla="*/ 7 w 21"/>
                  <a:gd name="T11" fmla="*/ 19 h 22"/>
                  <a:gd name="T12" fmla="*/ 13 w 21"/>
                  <a:gd name="T13" fmla="*/ 19 h 22"/>
                  <a:gd name="T14" fmla="*/ 16 w 21"/>
                  <a:gd name="T15" fmla="*/ 18 h 22"/>
                  <a:gd name="T16" fmla="*/ 17 w 21"/>
                  <a:gd name="T17" fmla="*/ 15 h 22"/>
                  <a:gd name="T18" fmla="*/ 17 w 21"/>
                  <a:gd name="T19" fmla="*/ 8 h 22"/>
                  <a:gd name="T20" fmla="*/ 16 w 21"/>
                  <a:gd name="T21" fmla="*/ 5 h 22"/>
                  <a:gd name="T22" fmla="*/ 13 w 21"/>
                  <a:gd name="T23" fmla="*/ 4 h 22"/>
                  <a:gd name="T24" fmla="*/ 9 w 21"/>
                  <a:gd name="T25" fmla="*/ 4 h 22"/>
                  <a:gd name="T26" fmla="*/ 10 w 21"/>
                  <a:gd name="T27" fmla="*/ 0 h 22"/>
                  <a:gd name="T28" fmla="*/ 14 w 21"/>
                  <a:gd name="T29" fmla="*/ 1 h 22"/>
                  <a:gd name="T30" fmla="*/ 17 w 21"/>
                  <a:gd name="T31" fmla="*/ 2 h 22"/>
                  <a:gd name="T32" fmla="*/ 20 w 21"/>
                  <a:gd name="T33" fmla="*/ 5 h 22"/>
                  <a:gd name="T34" fmla="*/ 21 w 21"/>
                  <a:gd name="T35" fmla="*/ 8 h 22"/>
                  <a:gd name="T36" fmla="*/ 21 w 21"/>
                  <a:gd name="T37" fmla="*/ 15 h 22"/>
                  <a:gd name="T38" fmla="*/ 20 w 21"/>
                  <a:gd name="T39" fmla="*/ 18 h 22"/>
                  <a:gd name="T40" fmla="*/ 17 w 21"/>
                  <a:gd name="T41" fmla="*/ 21 h 22"/>
                  <a:gd name="T42" fmla="*/ 14 w 21"/>
                  <a:gd name="T43" fmla="*/ 22 h 22"/>
                  <a:gd name="T44" fmla="*/ 7 w 21"/>
                  <a:gd name="T45" fmla="*/ 22 h 22"/>
                  <a:gd name="T46" fmla="*/ 4 w 21"/>
                  <a:gd name="T47" fmla="*/ 21 h 22"/>
                  <a:gd name="T48" fmla="*/ 1 w 21"/>
                  <a:gd name="T49" fmla="*/ 18 h 22"/>
                  <a:gd name="T50" fmla="*/ 0 w 21"/>
                  <a:gd name="T51" fmla="*/ 15 h 22"/>
                  <a:gd name="T52" fmla="*/ 0 w 21"/>
                  <a:gd name="T53" fmla="*/ 11 h 22"/>
                  <a:gd name="T54" fmla="*/ 1 w 21"/>
                  <a:gd name="T55" fmla="*/ 7 h 22"/>
                  <a:gd name="T56" fmla="*/ 3 w 21"/>
                  <a:gd name="T57" fmla="*/ 4 h 22"/>
                  <a:gd name="T58" fmla="*/ 6 w 21"/>
                  <a:gd name="T59" fmla="*/ 1 h 22"/>
                  <a:gd name="T60" fmla="*/ 10 w 21"/>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22">
                    <a:moveTo>
                      <a:pt x="9" y="4"/>
                    </a:moveTo>
                    <a:lnTo>
                      <a:pt x="6" y="5"/>
                    </a:lnTo>
                    <a:lnTo>
                      <a:pt x="4" y="8"/>
                    </a:lnTo>
                    <a:lnTo>
                      <a:pt x="4" y="15"/>
                    </a:lnTo>
                    <a:lnTo>
                      <a:pt x="6" y="18"/>
                    </a:lnTo>
                    <a:lnTo>
                      <a:pt x="7" y="19"/>
                    </a:lnTo>
                    <a:lnTo>
                      <a:pt x="13" y="19"/>
                    </a:lnTo>
                    <a:lnTo>
                      <a:pt x="16" y="18"/>
                    </a:lnTo>
                    <a:lnTo>
                      <a:pt x="17" y="15"/>
                    </a:lnTo>
                    <a:lnTo>
                      <a:pt x="17" y="8"/>
                    </a:lnTo>
                    <a:lnTo>
                      <a:pt x="16" y="5"/>
                    </a:lnTo>
                    <a:lnTo>
                      <a:pt x="13" y="4"/>
                    </a:lnTo>
                    <a:lnTo>
                      <a:pt x="9" y="4"/>
                    </a:lnTo>
                    <a:close/>
                    <a:moveTo>
                      <a:pt x="10" y="0"/>
                    </a:moveTo>
                    <a:lnTo>
                      <a:pt x="14" y="1"/>
                    </a:lnTo>
                    <a:lnTo>
                      <a:pt x="17" y="2"/>
                    </a:lnTo>
                    <a:lnTo>
                      <a:pt x="20" y="5"/>
                    </a:lnTo>
                    <a:lnTo>
                      <a:pt x="21" y="8"/>
                    </a:lnTo>
                    <a:lnTo>
                      <a:pt x="21" y="15"/>
                    </a:lnTo>
                    <a:lnTo>
                      <a:pt x="20" y="18"/>
                    </a:lnTo>
                    <a:lnTo>
                      <a:pt x="17" y="21"/>
                    </a:lnTo>
                    <a:lnTo>
                      <a:pt x="14" y="22"/>
                    </a:lnTo>
                    <a:lnTo>
                      <a:pt x="7" y="22"/>
                    </a:lnTo>
                    <a:lnTo>
                      <a:pt x="4" y="21"/>
                    </a:lnTo>
                    <a:lnTo>
                      <a:pt x="1" y="18"/>
                    </a:lnTo>
                    <a:lnTo>
                      <a:pt x="0" y="15"/>
                    </a:lnTo>
                    <a:lnTo>
                      <a:pt x="0" y="11"/>
                    </a:lnTo>
                    <a:lnTo>
                      <a:pt x="1"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72" name="Freeform 259"/>
              <p:cNvSpPr>
                <a:spLocks/>
              </p:cNvSpPr>
              <p:nvPr/>
            </p:nvSpPr>
            <p:spPr bwMode="auto">
              <a:xfrm>
                <a:off x="1974" y="3977"/>
                <a:ext cx="17" cy="22"/>
              </a:xfrm>
              <a:custGeom>
                <a:avLst/>
                <a:gdLst>
                  <a:gd name="T0" fmla="*/ 10 w 17"/>
                  <a:gd name="T1" fmla="*/ 0 h 22"/>
                  <a:gd name="T2" fmla="*/ 14 w 17"/>
                  <a:gd name="T3" fmla="*/ 1 h 22"/>
                  <a:gd name="T4" fmla="*/ 15 w 17"/>
                  <a:gd name="T5" fmla="*/ 2 h 22"/>
                  <a:gd name="T6" fmla="*/ 17 w 17"/>
                  <a:gd name="T7" fmla="*/ 5 h 22"/>
                  <a:gd name="T8" fmla="*/ 17 w 17"/>
                  <a:gd name="T9" fmla="*/ 22 h 22"/>
                  <a:gd name="T10" fmla="*/ 14 w 17"/>
                  <a:gd name="T11" fmla="*/ 22 h 22"/>
                  <a:gd name="T12" fmla="*/ 14 w 17"/>
                  <a:gd name="T13" fmla="*/ 8 h 22"/>
                  <a:gd name="T14" fmla="*/ 12 w 17"/>
                  <a:gd name="T15" fmla="*/ 5 h 22"/>
                  <a:gd name="T16" fmla="*/ 11 w 17"/>
                  <a:gd name="T17" fmla="*/ 4 h 22"/>
                  <a:gd name="T18" fmla="*/ 7 w 17"/>
                  <a:gd name="T19" fmla="*/ 4 h 22"/>
                  <a:gd name="T20" fmla="*/ 4 w 17"/>
                  <a:gd name="T21" fmla="*/ 5 h 22"/>
                  <a:gd name="T22" fmla="*/ 3 w 17"/>
                  <a:gd name="T23" fmla="*/ 7 h 22"/>
                  <a:gd name="T24" fmla="*/ 3 w 17"/>
                  <a:gd name="T25" fmla="*/ 22 h 22"/>
                  <a:gd name="T26" fmla="*/ 0 w 17"/>
                  <a:gd name="T27" fmla="*/ 22 h 22"/>
                  <a:gd name="T28" fmla="*/ 0 w 17"/>
                  <a:gd name="T29" fmla="*/ 1 h 22"/>
                  <a:gd name="T30" fmla="*/ 3 w 17"/>
                  <a:gd name="T31" fmla="*/ 1 h 22"/>
                  <a:gd name="T32" fmla="*/ 3 w 17"/>
                  <a:gd name="T33" fmla="*/ 4 h 22"/>
                  <a:gd name="T34" fmla="*/ 4 w 17"/>
                  <a:gd name="T35" fmla="*/ 2 h 22"/>
                  <a:gd name="T36" fmla="*/ 10 w 17"/>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0"/>
                    </a:moveTo>
                    <a:lnTo>
                      <a:pt x="14" y="1"/>
                    </a:lnTo>
                    <a:lnTo>
                      <a:pt x="15" y="2"/>
                    </a:lnTo>
                    <a:lnTo>
                      <a:pt x="17" y="5"/>
                    </a:lnTo>
                    <a:lnTo>
                      <a:pt x="17" y="22"/>
                    </a:lnTo>
                    <a:lnTo>
                      <a:pt x="14" y="22"/>
                    </a:lnTo>
                    <a:lnTo>
                      <a:pt x="14" y="8"/>
                    </a:lnTo>
                    <a:lnTo>
                      <a:pt x="12" y="5"/>
                    </a:lnTo>
                    <a:lnTo>
                      <a:pt x="11" y="4"/>
                    </a:lnTo>
                    <a:lnTo>
                      <a:pt x="7" y="4"/>
                    </a:lnTo>
                    <a:lnTo>
                      <a:pt x="4" y="5"/>
                    </a:lnTo>
                    <a:lnTo>
                      <a:pt x="3" y="7"/>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73" name="Rectangle 260"/>
              <p:cNvSpPr>
                <a:spLocks noChangeArrowheads="1"/>
              </p:cNvSpPr>
              <p:nvPr/>
            </p:nvSpPr>
            <p:spPr bwMode="auto">
              <a:xfrm>
                <a:off x="1996" y="3969"/>
                <a:ext cx="5"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874" name="Freeform 261"/>
              <p:cNvSpPr>
                <a:spLocks/>
              </p:cNvSpPr>
              <p:nvPr/>
            </p:nvSpPr>
            <p:spPr bwMode="auto">
              <a:xfrm>
                <a:off x="2004" y="3978"/>
                <a:ext cx="20" cy="30"/>
              </a:xfrm>
              <a:custGeom>
                <a:avLst/>
                <a:gdLst>
                  <a:gd name="T0" fmla="*/ 0 w 20"/>
                  <a:gd name="T1" fmla="*/ 0 h 30"/>
                  <a:gd name="T2" fmla="*/ 4 w 20"/>
                  <a:gd name="T3" fmla="*/ 0 h 30"/>
                  <a:gd name="T4" fmla="*/ 10 w 20"/>
                  <a:gd name="T5" fmla="*/ 17 h 30"/>
                  <a:gd name="T6" fmla="*/ 15 w 20"/>
                  <a:gd name="T7" fmla="*/ 0 h 30"/>
                  <a:gd name="T8" fmla="*/ 20 w 20"/>
                  <a:gd name="T9" fmla="*/ 0 h 30"/>
                  <a:gd name="T10" fmla="*/ 10 w 20"/>
                  <a:gd name="T11" fmla="*/ 24 h 30"/>
                  <a:gd name="T12" fmla="*/ 7 w 20"/>
                  <a:gd name="T13" fmla="*/ 30 h 30"/>
                  <a:gd name="T14" fmla="*/ 1 w 20"/>
                  <a:gd name="T15" fmla="*/ 30 h 30"/>
                  <a:gd name="T16" fmla="*/ 1 w 20"/>
                  <a:gd name="T17" fmla="*/ 26 h 30"/>
                  <a:gd name="T18" fmla="*/ 2 w 20"/>
                  <a:gd name="T19" fmla="*/ 27 h 30"/>
                  <a:gd name="T20" fmla="*/ 4 w 20"/>
                  <a:gd name="T21" fmla="*/ 27 h 30"/>
                  <a:gd name="T22" fmla="*/ 7 w 20"/>
                  <a:gd name="T23" fmla="*/ 24 h 30"/>
                  <a:gd name="T24" fmla="*/ 8 w 20"/>
                  <a:gd name="T25" fmla="*/ 21 h 30"/>
                  <a:gd name="T26" fmla="*/ 0 w 20"/>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0" y="0"/>
                    </a:moveTo>
                    <a:lnTo>
                      <a:pt x="4" y="0"/>
                    </a:lnTo>
                    <a:lnTo>
                      <a:pt x="10" y="17"/>
                    </a:lnTo>
                    <a:lnTo>
                      <a:pt x="15" y="0"/>
                    </a:lnTo>
                    <a:lnTo>
                      <a:pt x="20" y="0"/>
                    </a:lnTo>
                    <a:lnTo>
                      <a:pt x="10" y="24"/>
                    </a:lnTo>
                    <a:lnTo>
                      <a:pt x="7" y="30"/>
                    </a:lnTo>
                    <a:lnTo>
                      <a:pt x="1" y="30"/>
                    </a:lnTo>
                    <a:lnTo>
                      <a:pt x="1" y="26"/>
                    </a:lnTo>
                    <a:lnTo>
                      <a:pt x="2" y="27"/>
                    </a:lnTo>
                    <a:lnTo>
                      <a:pt x="4" y="27"/>
                    </a:lnTo>
                    <a:lnTo>
                      <a:pt x="7" y="24"/>
                    </a:lnTo>
                    <a:lnTo>
                      <a:pt x="8"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75" name="Freeform 262"/>
              <p:cNvSpPr>
                <a:spLocks/>
              </p:cNvSpPr>
              <p:nvPr/>
            </p:nvSpPr>
            <p:spPr bwMode="auto">
              <a:xfrm>
                <a:off x="2038" y="3977"/>
                <a:ext cx="17" cy="22"/>
              </a:xfrm>
              <a:custGeom>
                <a:avLst/>
                <a:gdLst>
                  <a:gd name="T0" fmla="*/ 8 w 17"/>
                  <a:gd name="T1" fmla="*/ 0 h 22"/>
                  <a:gd name="T2" fmla="*/ 11 w 17"/>
                  <a:gd name="T3" fmla="*/ 1 h 22"/>
                  <a:gd name="T4" fmla="*/ 14 w 17"/>
                  <a:gd name="T5" fmla="*/ 1 h 22"/>
                  <a:gd name="T6" fmla="*/ 17 w 17"/>
                  <a:gd name="T7" fmla="*/ 7 h 22"/>
                  <a:gd name="T8" fmla="*/ 13 w 17"/>
                  <a:gd name="T9" fmla="*/ 7 h 22"/>
                  <a:gd name="T10" fmla="*/ 13 w 17"/>
                  <a:gd name="T11" fmla="*/ 5 h 22"/>
                  <a:gd name="T12" fmla="*/ 10 w 17"/>
                  <a:gd name="T13" fmla="*/ 4 h 22"/>
                  <a:gd name="T14" fmla="*/ 5 w 17"/>
                  <a:gd name="T15" fmla="*/ 4 h 22"/>
                  <a:gd name="T16" fmla="*/ 4 w 17"/>
                  <a:gd name="T17" fmla="*/ 5 h 22"/>
                  <a:gd name="T18" fmla="*/ 4 w 17"/>
                  <a:gd name="T19" fmla="*/ 8 h 22"/>
                  <a:gd name="T20" fmla="*/ 5 w 17"/>
                  <a:gd name="T21" fmla="*/ 8 h 22"/>
                  <a:gd name="T22" fmla="*/ 8 w 17"/>
                  <a:gd name="T23" fmla="*/ 10 h 22"/>
                  <a:gd name="T24" fmla="*/ 10 w 17"/>
                  <a:gd name="T25" fmla="*/ 10 h 22"/>
                  <a:gd name="T26" fmla="*/ 13 w 17"/>
                  <a:gd name="T27" fmla="*/ 11 h 22"/>
                  <a:gd name="T28" fmla="*/ 14 w 17"/>
                  <a:gd name="T29" fmla="*/ 11 h 22"/>
                  <a:gd name="T30" fmla="*/ 17 w 17"/>
                  <a:gd name="T31" fmla="*/ 14 h 22"/>
                  <a:gd name="T32" fmla="*/ 17 w 17"/>
                  <a:gd name="T33" fmla="*/ 18 h 22"/>
                  <a:gd name="T34" fmla="*/ 15 w 17"/>
                  <a:gd name="T35" fmla="*/ 21 h 22"/>
                  <a:gd name="T36" fmla="*/ 14 w 17"/>
                  <a:gd name="T37" fmla="*/ 22 h 22"/>
                  <a:gd name="T38" fmla="*/ 3 w 17"/>
                  <a:gd name="T39" fmla="*/ 22 h 22"/>
                  <a:gd name="T40" fmla="*/ 1 w 17"/>
                  <a:gd name="T41" fmla="*/ 21 h 22"/>
                  <a:gd name="T42" fmla="*/ 0 w 17"/>
                  <a:gd name="T43" fmla="*/ 18 h 22"/>
                  <a:gd name="T44" fmla="*/ 0 w 17"/>
                  <a:gd name="T45" fmla="*/ 15 h 22"/>
                  <a:gd name="T46" fmla="*/ 3 w 17"/>
                  <a:gd name="T47" fmla="*/ 15 h 22"/>
                  <a:gd name="T48" fmla="*/ 3 w 17"/>
                  <a:gd name="T49" fmla="*/ 18 h 22"/>
                  <a:gd name="T50" fmla="*/ 4 w 17"/>
                  <a:gd name="T51" fmla="*/ 18 h 22"/>
                  <a:gd name="T52" fmla="*/ 7 w 17"/>
                  <a:gd name="T53" fmla="*/ 19 h 22"/>
                  <a:gd name="T54" fmla="*/ 13 w 17"/>
                  <a:gd name="T55" fmla="*/ 19 h 22"/>
                  <a:gd name="T56" fmla="*/ 14 w 17"/>
                  <a:gd name="T57" fmla="*/ 18 h 22"/>
                  <a:gd name="T58" fmla="*/ 14 w 17"/>
                  <a:gd name="T59" fmla="*/ 17 h 22"/>
                  <a:gd name="T60" fmla="*/ 10 w 17"/>
                  <a:gd name="T61" fmla="*/ 12 h 22"/>
                  <a:gd name="T62" fmla="*/ 4 w 17"/>
                  <a:gd name="T63" fmla="*/ 12 h 22"/>
                  <a:gd name="T64" fmla="*/ 1 w 17"/>
                  <a:gd name="T65" fmla="*/ 11 h 22"/>
                  <a:gd name="T66" fmla="*/ 0 w 17"/>
                  <a:gd name="T67" fmla="*/ 10 h 22"/>
                  <a:gd name="T68" fmla="*/ 0 w 17"/>
                  <a:gd name="T69" fmla="*/ 4 h 22"/>
                  <a:gd name="T70" fmla="*/ 3 w 17"/>
                  <a:gd name="T71" fmla="*/ 1 h 22"/>
                  <a:gd name="T72" fmla="*/ 5 w 17"/>
                  <a:gd name="T73" fmla="*/ 1 h 22"/>
                  <a:gd name="T74" fmla="*/ 8 w 17"/>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22">
                    <a:moveTo>
                      <a:pt x="8" y="0"/>
                    </a:moveTo>
                    <a:lnTo>
                      <a:pt x="11" y="1"/>
                    </a:lnTo>
                    <a:lnTo>
                      <a:pt x="14" y="1"/>
                    </a:lnTo>
                    <a:lnTo>
                      <a:pt x="17" y="7"/>
                    </a:lnTo>
                    <a:lnTo>
                      <a:pt x="13" y="7"/>
                    </a:lnTo>
                    <a:lnTo>
                      <a:pt x="13" y="5"/>
                    </a:lnTo>
                    <a:lnTo>
                      <a:pt x="10" y="4"/>
                    </a:lnTo>
                    <a:lnTo>
                      <a:pt x="5" y="4"/>
                    </a:lnTo>
                    <a:lnTo>
                      <a:pt x="4" y="5"/>
                    </a:lnTo>
                    <a:lnTo>
                      <a:pt x="4" y="8"/>
                    </a:lnTo>
                    <a:lnTo>
                      <a:pt x="5" y="8"/>
                    </a:lnTo>
                    <a:lnTo>
                      <a:pt x="8" y="10"/>
                    </a:lnTo>
                    <a:lnTo>
                      <a:pt x="10" y="10"/>
                    </a:lnTo>
                    <a:lnTo>
                      <a:pt x="13" y="11"/>
                    </a:lnTo>
                    <a:lnTo>
                      <a:pt x="14" y="11"/>
                    </a:lnTo>
                    <a:lnTo>
                      <a:pt x="17" y="14"/>
                    </a:lnTo>
                    <a:lnTo>
                      <a:pt x="17" y="18"/>
                    </a:lnTo>
                    <a:lnTo>
                      <a:pt x="15" y="21"/>
                    </a:lnTo>
                    <a:lnTo>
                      <a:pt x="14" y="22"/>
                    </a:lnTo>
                    <a:lnTo>
                      <a:pt x="3" y="22"/>
                    </a:lnTo>
                    <a:lnTo>
                      <a:pt x="1" y="21"/>
                    </a:lnTo>
                    <a:lnTo>
                      <a:pt x="0" y="18"/>
                    </a:lnTo>
                    <a:lnTo>
                      <a:pt x="0" y="15"/>
                    </a:lnTo>
                    <a:lnTo>
                      <a:pt x="3" y="15"/>
                    </a:lnTo>
                    <a:lnTo>
                      <a:pt x="3" y="18"/>
                    </a:lnTo>
                    <a:lnTo>
                      <a:pt x="4" y="18"/>
                    </a:lnTo>
                    <a:lnTo>
                      <a:pt x="7" y="19"/>
                    </a:lnTo>
                    <a:lnTo>
                      <a:pt x="13" y="19"/>
                    </a:lnTo>
                    <a:lnTo>
                      <a:pt x="14" y="18"/>
                    </a:lnTo>
                    <a:lnTo>
                      <a:pt x="14" y="17"/>
                    </a:lnTo>
                    <a:lnTo>
                      <a:pt x="10" y="12"/>
                    </a:lnTo>
                    <a:lnTo>
                      <a:pt x="4" y="12"/>
                    </a:lnTo>
                    <a:lnTo>
                      <a:pt x="1" y="11"/>
                    </a:lnTo>
                    <a:lnTo>
                      <a:pt x="0" y="10"/>
                    </a:lnTo>
                    <a:lnTo>
                      <a:pt x="0" y="4"/>
                    </a:lnTo>
                    <a:lnTo>
                      <a:pt x="3" y="1"/>
                    </a:lnTo>
                    <a:lnTo>
                      <a:pt x="5" y="1"/>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876" name="Freeform 263"/>
              <p:cNvSpPr>
                <a:spLocks/>
              </p:cNvSpPr>
              <p:nvPr/>
            </p:nvSpPr>
            <p:spPr bwMode="auto">
              <a:xfrm>
                <a:off x="2058" y="3978"/>
                <a:ext cx="20" cy="30"/>
              </a:xfrm>
              <a:custGeom>
                <a:avLst/>
                <a:gdLst>
                  <a:gd name="T0" fmla="*/ 0 w 20"/>
                  <a:gd name="T1" fmla="*/ 0 h 30"/>
                  <a:gd name="T2" fmla="*/ 3 w 20"/>
                  <a:gd name="T3" fmla="*/ 0 h 30"/>
                  <a:gd name="T4" fmla="*/ 10 w 20"/>
                  <a:gd name="T5" fmla="*/ 17 h 30"/>
                  <a:gd name="T6" fmla="*/ 15 w 20"/>
                  <a:gd name="T7" fmla="*/ 0 h 30"/>
                  <a:gd name="T8" fmla="*/ 20 w 20"/>
                  <a:gd name="T9" fmla="*/ 0 h 30"/>
                  <a:gd name="T10" fmla="*/ 10 w 20"/>
                  <a:gd name="T11" fmla="*/ 24 h 30"/>
                  <a:gd name="T12" fmla="*/ 7 w 20"/>
                  <a:gd name="T13" fmla="*/ 30 h 30"/>
                  <a:gd name="T14" fmla="*/ 1 w 20"/>
                  <a:gd name="T15" fmla="*/ 30 h 30"/>
                  <a:gd name="T16" fmla="*/ 1 w 20"/>
                  <a:gd name="T17" fmla="*/ 26 h 30"/>
                  <a:gd name="T18" fmla="*/ 3 w 20"/>
                  <a:gd name="T19" fmla="*/ 27 h 30"/>
                  <a:gd name="T20" fmla="*/ 4 w 20"/>
                  <a:gd name="T21" fmla="*/ 27 h 30"/>
                  <a:gd name="T22" fmla="*/ 7 w 20"/>
                  <a:gd name="T23" fmla="*/ 24 h 30"/>
                  <a:gd name="T24" fmla="*/ 8 w 20"/>
                  <a:gd name="T25" fmla="*/ 21 h 30"/>
                  <a:gd name="T26" fmla="*/ 0 w 20"/>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0" y="0"/>
                    </a:moveTo>
                    <a:lnTo>
                      <a:pt x="3" y="0"/>
                    </a:lnTo>
                    <a:lnTo>
                      <a:pt x="10" y="17"/>
                    </a:lnTo>
                    <a:lnTo>
                      <a:pt x="15" y="0"/>
                    </a:lnTo>
                    <a:lnTo>
                      <a:pt x="20" y="0"/>
                    </a:lnTo>
                    <a:lnTo>
                      <a:pt x="10" y="24"/>
                    </a:lnTo>
                    <a:lnTo>
                      <a:pt x="7" y="30"/>
                    </a:lnTo>
                    <a:lnTo>
                      <a:pt x="1" y="30"/>
                    </a:lnTo>
                    <a:lnTo>
                      <a:pt x="1" y="26"/>
                    </a:lnTo>
                    <a:lnTo>
                      <a:pt x="3" y="27"/>
                    </a:lnTo>
                    <a:lnTo>
                      <a:pt x="4" y="27"/>
                    </a:lnTo>
                    <a:lnTo>
                      <a:pt x="7" y="24"/>
                    </a:lnTo>
                    <a:lnTo>
                      <a:pt x="8"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77" name="Freeform 264"/>
              <p:cNvSpPr>
                <a:spLocks/>
              </p:cNvSpPr>
              <p:nvPr/>
            </p:nvSpPr>
            <p:spPr bwMode="auto">
              <a:xfrm>
                <a:off x="2080" y="3977"/>
                <a:ext cx="18" cy="22"/>
              </a:xfrm>
              <a:custGeom>
                <a:avLst/>
                <a:gdLst>
                  <a:gd name="T0" fmla="*/ 10 w 18"/>
                  <a:gd name="T1" fmla="*/ 0 h 22"/>
                  <a:gd name="T2" fmla="*/ 15 w 18"/>
                  <a:gd name="T3" fmla="*/ 1 h 22"/>
                  <a:gd name="T4" fmla="*/ 16 w 18"/>
                  <a:gd name="T5" fmla="*/ 2 h 22"/>
                  <a:gd name="T6" fmla="*/ 18 w 18"/>
                  <a:gd name="T7" fmla="*/ 5 h 22"/>
                  <a:gd name="T8" fmla="*/ 18 w 18"/>
                  <a:gd name="T9" fmla="*/ 22 h 22"/>
                  <a:gd name="T10" fmla="*/ 15 w 18"/>
                  <a:gd name="T11" fmla="*/ 22 h 22"/>
                  <a:gd name="T12" fmla="*/ 15 w 18"/>
                  <a:gd name="T13" fmla="*/ 5 h 22"/>
                  <a:gd name="T14" fmla="*/ 13 w 18"/>
                  <a:gd name="T15" fmla="*/ 4 h 22"/>
                  <a:gd name="T16" fmla="*/ 8 w 18"/>
                  <a:gd name="T17" fmla="*/ 4 h 22"/>
                  <a:gd name="T18" fmla="*/ 5 w 18"/>
                  <a:gd name="T19" fmla="*/ 5 h 22"/>
                  <a:gd name="T20" fmla="*/ 5 w 18"/>
                  <a:gd name="T21" fmla="*/ 7 h 22"/>
                  <a:gd name="T22" fmla="*/ 3 w 18"/>
                  <a:gd name="T23" fmla="*/ 10 h 22"/>
                  <a:gd name="T24" fmla="*/ 3 w 18"/>
                  <a:gd name="T25" fmla="*/ 22 h 22"/>
                  <a:gd name="T26" fmla="*/ 0 w 18"/>
                  <a:gd name="T27" fmla="*/ 22 h 22"/>
                  <a:gd name="T28" fmla="*/ 0 w 18"/>
                  <a:gd name="T29" fmla="*/ 1 h 22"/>
                  <a:gd name="T30" fmla="*/ 3 w 18"/>
                  <a:gd name="T31" fmla="*/ 1 h 22"/>
                  <a:gd name="T32" fmla="*/ 3 w 18"/>
                  <a:gd name="T33" fmla="*/ 4 h 22"/>
                  <a:gd name="T34" fmla="*/ 6 w 18"/>
                  <a:gd name="T35" fmla="*/ 2 h 22"/>
                  <a:gd name="T36" fmla="*/ 8 w 18"/>
                  <a:gd name="T37" fmla="*/ 1 h 22"/>
                  <a:gd name="T38" fmla="*/ 10 w 18"/>
                  <a:gd name="T39" fmla="*/ 0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2">
                    <a:moveTo>
                      <a:pt x="10" y="0"/>
                    </a:moveTo>
                    <a:lnTo>
                      <a:pt x="15" y="1"/>
                    </a:lnTo>
                    <a:lnTo>
                      <a:pt x="16" y="2"/>
                    </a:lnTo>
                    <a:lnTo>
                      <a:pt x="18" y="5"/>
                    </a:lnTo>
                    <a:lnTo>
                      <a:pt x="18" y="22"/>
                    </a:lnTo>
                    <a:lnTo>
                      <a:pt x="15" y="22"/>
                    </a:lnTo>
                    <a:lnTo>
                      <a:pt x="15" y="5"/>
                    </a:lnTo>
                    <a:lnTo>
                      <a:pt x="13" y="4"/>
                    </a:lnTo>
                    <a:lnTo>
                      <a:pt x="8" y="4"/>
                    </a:lnTo>
                    <a:lnTo>
                      <a:pt x="5" y="5"/>
                    </a:lnTo>
                    <a:lnTo>
                      <a:pt x="5" y="7"/>
                    </a:lnTo>
                    <a:lnTo>
                      <a:pt x="3" y="10"/>
                    </a:lnTo>
                    <a:lnTo>
                      <a:pt x="3" y="22"/>
                    </a:lnTo>
                    <a:lnTo>
                      <a:pt x="0" y="22"/>
                    </a:lnTo>
                    <a:lnTo>
                      <a:pt x="0" y="1"/>
                    </a:lnTo>
                    <a:lnTo>
                      <a:pt x="3" y="1"/>
                    </a:lnTo>
                    <a:lnTo>
                      <a:pt x="3" y="4"/>
                    </a:lnTo>
                    <a:lnTo>
                      <a:pt x="6" y="2"/>
                    </a:lnTo>
                    <a:lnTo>
                      <a:pt x="8"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78" name="Freeform 265"/>
              <p:cNvSpPr>
                <a:spLocks noEditPoints="1"/>
              </p:cNvSpPr>
              <p:nvPr/>
            </p:nvSpPr>
            <p:spPr bwMode="auto">
              <a:xfrm>
                <a:off x="2102" y="3977"/>
                <a:ext cx="21" cy="22"/>
              </a:xfrm>
              <a:custGeom>
                <a:avLst/>
                <a:gdLst>
                  <a:gd name="T0" fmla="*/ 15 w 21"/>
                  <a:gd name="T1" fmla="*/ 11 h 22"/>
                  <a:gd name="T2" fmla="*/ 13 w 21"/>
                  <a:gd name="T3" fmla="*/ 12 h 22"/>
                  <a:gd name="T4" fmla="*/ 8 w 21"/>
                  <a:gd name="T5" fmla="*/ 12 h 22"/>
                  <a:gd name="T6" fmla="*/ 6 w 21"/>
                  <a:gd name="T7" fmla="*/ 14 h 22"/>
                  <a:gd name="T8" fmla="*/ 4 w 21"/>
                  <a:gd name="T9" fmla="*/ 14 h 22"/>
                  <a:gd name="T10" fmla="*/ 4 w 21"/>
                  <a:gd name="T11" fmla="*/ 18 h 22"/>
                  <a:gd name="T12" fmla="*/ 6 w 21"/>
                  <a:gd name="T13" fmla="*/ 19 h 22"/>
                  <a:gd name="T14" fmla="*/ 11 w 21"/>
                  <a:gd name="T15" fmla="*/ 19 h 22"/>
                  <a:gd name="T16" fmla="*/ 14 w 21"/>
                  <a:gd name="T17" fmla="*/ 18 h 22"/>
                  <a:gd name="T18" fmla="*/ 14 w 21"/>
                  <a:gd name="T19" fmla="*/ 17 h 22"/>
                  <a:gd name="T20" fmla="*/ 15 w 21"/>
                  <a:gd name="T21" fmla="*/ 15 h 22"/>
                  <a:gd name="T22" fmla="*/ 15 w 21"/>
                  <a:gd name="T23" fmla="*/ 11 h 22"/>
                  <a:gd name="T24" fmla="*/ 10 w 21"/>
                  <a:gd name="T25" fmla="*/ 0 h 22"/>
                  <a:gd name="T26" fmla="*/ 13 w 21"/>
                  <a:gd name="T27" fmla="*/ 1 h 22"/>
                  <a:gd name="T28" fmla="*/ 15 w 21"/>
                  <a:gd name="T29" fmla="*/ 1 h 22"/>
                  <a:gd name="T30" fmla="*/ 18 w 21"/>
                  <a:gd name="T31" fmla="*/ 4 h 22"/>
                  <a:gd name="T32" fmla="*/ 18 w 21"/>
                  <a:gd name="T33" fmla="*/ 19 h 22"/>
                  <a:gd name="T34" fmla="*/ 21 w 21"/>
                  <a:gd name="T35" fmla="*/ 19 h 22"/>
                  <a:gd name="T36" fmla="*/ 21 w 21"/>
                  <a:gd name="T37" fmla="*/ 22 h 22"/>
                  <a:gd name="T38" fmla="*/ 17 w 21"/>
                  <a:gd name="T39" fmla="*/ 22 h 22"/>
                  <a:gd name="T40" fmla="*/ 15 w 21"/>
                  <a:gd name="T41" fmla="*/ 21 h 22"/>
                  <a:gd name="T42" fmla="*/ 15 w 21"/>
                  <a:gd name="T43" fmla="*/ 19 h 22"/>
                  <a:gd name="T44" fmla="*/ 10 w 21"/>
                  <a:gd name="T45" fmla="*/ 22 h 22"/>
                  <a:gd name="T46" fmla="*/ 4 w 21"/>
                  <a:gd name="T47" fmla="*/ 22 h 22"/>
                  <a:gd name="T48" fmla="*/ 1 w 21"/>
                  <a:gd name="T49" fmla="*/ 19 h 22"/>
                  <a:gd name="T50" fmla="*/ 0 w 21"/>
                  <a:gd name="T51" fmla="*/ 17 h 22"/>
                  <a:gd name="T52" fmla="*/ 1 w 21"/>
                  <a:gd name="T53" fmla="*/ 14 h 22"/>
                  <a:gd name="T54" fmla="*/ 4 w 21"/>
                  <a:gd name="T55" fmla="*/ 11 h 22"/>
                  <a:gd name="T56" fmla="*/ 7 w 21"/>
                  <a:gd name="T57" fmla="*/ 10 h 22"/>
                  <a:gd name="T58" fmla="*/ 13 w 21"/>
                  <a:gd name="T59" fmla="*/ 10 h 22"/>
                  <a:gd name="T60" fmla="*/ 15 w 21"/>
                  <a:gd name="T61" fmla="*/ 7 h 22"/>
                  <a:gd name="T62" fmla="*/ 13 w 21"/>
                  <a:gd name="T63" fmla="*/ 4 h 22"/>
                  <a:gd name="T64" fmla="*/ 6 w 21"/>
                  <a:gd name="T65" fmla="*/ 4 h 22"/>
                  <a:gd name="T66" fmla="*/ 6 w 21"/>
                  <a:gd name="T67" fmla="*/ 5 h 22"/>
                  <a:gd name="T68" fmla="*/ 4 w 21"/>
                  <a:gd name="T69" fmla="*/ 8 h 22"/>
                  <a:gd name="T70" fmla="*/ 1 w 21"/>
                  <a:gd name="T71" fmla="*/ 8 h 22"/>
                  <a:gd name="T72" fmla="*/ 1 w 21"/>
                  <a:gd name="T73" fmla="*/ 4 h 22"/>
                  <a:gd name="T74" fmla="*/ 10 w 21"/>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 h="22">
                    <a:moveTo>
                      <a:pt x="15" y="11"/>
                    </a:moveTo>
                    <a:lnTo>
                      <a:pt x="13" y="12"/>
                    </a:lnTo>
                    <a:lnTo>
                      <a:pt x="8" y="12"/>
                    </a:lnTo>
                    <a:lnTo>
                      <a:pt x="6" y="14"/>
                    </a:lnTo>
                    <a:lnTo>
                      <a:pt x="4" y="14"/>
                    </a:lnTo>
                    <a:lnTo>
                      <a:pt x="4" y="18"/>
                    </a:lnTo>
                    <a:lnTo>
                      <a:pt x="6" y="19"/>
                    </a:lnTo>
                    <a:lnTo>
                      <a:pt x="11" y="19"/>
                    </a:lnTo>
                    <a:lnTo>
                      <a:pt x="14" y="18"/>
                    </a:lnTo>
                    <a:lnTo>
                      <a:pt x="14" y="17"/>
                    </a:lnTo>
                    <a:lnTo>
                      <a:pt x="15" y="15"/>
                    </a:lnTo>
                    <a:lnTo>
                      <a:pt x="15" y="11"/>
                    </a:lnTo>
                    <a:close/>
                    <a:moveTo>
                      <a:pt x="10" y="0"/>
                    </a:moveTo>
                    <a:lnTo>
                      <a:pt x="13" y="1"/>
                    </a:lnTo>
                    <a:lnTo>
                      <a:pt x="15" y="1"/>
                    </a:lnTo>
                    <a:lnTo>
                      <a:pt x="18" y="4"/>
                    </a:lnTo>
                    <a:lnTo>
                      <a:pt x="18" y="19"/>
                    </a:lnTo>
                    <a:lnTo>
                      <a:pt x="21" y="19"/>
                    </a:lnTo>
                    <a:lnTo>
                      <a:pt x="21" y="22"/>
                    </a:lnTo>
                    <a:lnTo>
                      <a:pt x="17" y="22"/>
                    </a:lnTo>
                    <a:lnTo>
                      <a:pt x="15" y="21"/>
                    </a:lnTo>
                    <a:lnTo>
                      <a:pt x="15" y="19"/>
                    </a:lnTo>
                    <a:lnTo>
                      <a:pt x="10" y="22"/>
                    </a:lnTo>
                    <a:lnTo>
                      <a:pt x="4" y="22"/>
                    </a:lnTo>
                    <a:lnTo>
                      <a:pt x="1" y="19"/>
                    </a:lnTo>
                    <a:lnTo>
                      <a:pt x="0" y="17"/>
                    </a:lnTo>
                    <a:lnTo>
                      <a:pt x="1" y="14"/>
                    </a:lnTo>
                    <a:lnTo>
                      <a:pt x="4" y="11"/>
                    </a:lnTo>
                    <a:lnTo>
                      <a:pt x="7" y="10"/>
                    </a:lnTo>
                    <a:lnTo>
                      <a:pt x="13" y="10"/>
                    </a:lnTo>
                    <a:lnTo>
                      <a:pt x="15" y="7"/>
                    </a:lnTo>
                    <a:lnTo>
                      <a:pt x="13" y="4"/>
                    </a:lnTo>
                    <a:lnTo>
                      <a:pt x="6" y="4"/>
                    </a:lnTo>
                    <a:lnTo>
                      <a:pt x="6" y="5"/>
                    </a:lnTo>
                    <a:lnTo>
                      <a:pt x="4" y="8"/>
                    </a:lnTo>
                    <a:lnTo>
                      <a:pt x="1" y="8"/>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79" name="Freeform 266"/>
              <p:cNvSpPr>
                <a:spLocks noEditPoints="1"/>
              </p:cNvSpPr>
              <p:nvPr/>
            </p:nvSpPr>
            <p:spPr bwMode="auto">
              <a:xfrm>
                <a:off x="2126" y="3977"/>
                <a:ext cx="21" cy="31"/>
              </a:xfrm>
              <a:custGeom>
                <a:avLst/>
                <a:gdLst>
                  <a:gd name="T0" fmla="*/ 7 w 21"/>
                  <a:gd name="T1" fmla="*/ 4 h 31"/>
                  <a:gd name="T2" fmla="*/ 6 w 21"/>
                  <a:gd name="T3" fmla="*/ 5 h 31"/>
                  <a:gd name="T4" fmla="*/ 4 w 21"/>
                  <a:gd name="T5" fmla="*/ 8 h 31"/>
                  <a:gd name="T6" fmla="*/ 4 w 21"/>
                  <a:gd name="T7" fmla="*/ 15 h 31"/>
                  <a:gd name="T8" fmla="*/ 6 w 21"/>
                  <a:gd name="T9" fmla="*/ 17 h 31"/>
                  <a:gd name="T10" fmla="*/ 7 w 21"/>
                  <a:gd name="T11" fmla="*/ 19 h 31"/>
                  <a:gd name="T12" fmla="*/ 13 w 21"/>
                  <a:gd name="T13" fmla="*/ 19 h 31"/>
                  <a:gd name="T14" fmla="*/ 16 w 21"/>
                  <a:gd name="T15" fmla="*/ 17 h 31"/>
                  <a:gd name="T16" fmla="*/ 17 w 21"/>
                  <a:gd name="T17" fmla="*/ 14 h 31"/>
                  <a:gd name="T18" fmla="*/ 17 w 21"/>
                  <a:gd name="T19" fmla="*/ 8 h 31"/>
                  <a:gd name="T20" fmla="*/ 16 w 21"/>
                  <a:gd name="T21" fmla="*/ 5 h 31"/>
                  <a:gd name="T22" fmla="*/ 13 w 21"/>
                  <a:gd name="T23" fmla="*/ 4 h 31"/>
                  <a:gd name="T24" fmla="*/ 7 w 21"/>
                  <a:gd name="T25" fmla="*/ 4 h 31"/>
                  <a:gd name="T26" fmla="*/ 11 w 21"/>
                  <a:gd name="T27" fmla="*/ 0 h 31"/>
                  <a:gd name="T28" fmla="*/ 17 w 21"/>
                  <a:gd name="T29" fmla="*/ 2 h 31"/>
                  <a:gd name="T30" fmla="*/ 20 w 21"/>
                  <a:gd name="T31" fmla="*/ 5 h 31"/>
                  <a:gd name="T32" fmla="*/ 20 w 21"/>
                  <a:gd name="T33" fmla="*/ 8 h 31"/>
                  <a:gd name="T34" fmla="*/ 21 w 21"/>
                  <a:gd name="T35" fmla="*/ 11 h 31"/>
                  <a:gd name="T36" fmla="*/ 20 w 21"/>
                  <a:gd name="T37" fmla="*/ 15 h 31"/>
                  <a:gd name="T38" fmla="*/ 17 w 21"/>
                  <a:gd name="T39" fmla="*/ 21 h 31"/>
                  <a:gd name="T40" fmla="*/ 14 w 21"/>
                  <a:gd name="T41" fmla="*/ 22 h 31"/>
                  <a:gd name="T42" fmla="*/ 9 w 21"/>
                  <a:gd name="T43" fmla="*/ 22 h 31"/>
                  <a:gd name="T44" fmla="*/ 6 w 21"/>
                  <a:gd name="T45" fmla="*/ 21 h 31"/>
                  <a:gd name="T46" fmla="*/ 4 w 21"/>
                  <a:gd name="T47" fmla="*/ 19 h 31"/>
                  <a:gd name="T48" fmla="*/ 4 w 21"/>
                  <a:gd name="T49" fmla="*/ 31 h 31"/>
                  <a:gd name="T50" fmla="*/ 0 w 21"/>
                  <a:gd name="T51" fmla="*/ 31 h 31"/>
                  <a:gd name="T52" fmla="*/ 0 w 21"/>
                  <a:gd name="T53" fmla="*/ 1 h 31"/>
                  <a:gd name="T54" fmla="*/ 4 w 21"/>
                  <a:gd name="T55" fmla="*/ 1 h 31"/>
                  <a:gd name="T56" fmla="*/ 4 w 21"/>
                  <a:gd name="T57" fmla="*/ 4 h 31"/>
                  <a:gd name="T58" fmla="*/ 6 w 21"/>
                  <a:gd name="T59" fmla="*/ 1 h 31"/>
                  <a:gd name="T60" fmla="*/ 9 w 21"/>
                  <a:gd name="T61" fmla="*/ 1 h 31"/>
                  <a:gd name="T62" fmla="*/ 11 w 21"/>
                  <a:gd name="T63" fmla="*/ 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 h="31">
                    <a:moveTo>
                      <a:pt x="7" y="4"/>
                    </a:moveTo>
                    <a:lnTo>
                      <a:pt x="6" y="5"/>
                    </a:lnTo>
                    <a:lnTo>
                      <a:pt x="4" y="8"/>
                    </a:lnTo>
                    <a:lnTo>
                      <a:pt x="4" y="15"/>
                    </a:lnTo>
                    <a:lnTo>
                      <a:pt x="6" y="17"/>
                    </a:lnTo>
                    <a:lnTo>
                      <a:pt x="7" y="19"/>
                    </a:lnTo>
                    <a:lnTo>
                      <a:pt x="13" y="19"/>
                    </a:lnTo>
                    <a:lnTo>
                      <a:pt x="16" y="17"/>
                    </a:lnTo>
                    <a:lnTo>
                      <a:pt x="17" y="14"/>
                    </a:lnTo>
                    <a:lnTo>
                      <a:pt x="17" y="8"/>
                    </a:lnTo>
                    <a:lnTo>
                      <a:pt x="16" y="5"/>
                    </a:lnTo>
                    <a:lnTo>
                      <a:pt x="13" y="4"/>
                    </a:lnTo>
                    <a:lnTo>
                      <a:pt x="7" y="4"/>
                    </a:lnTo>
                    <a:close/>
                    <a:moveTo>
                      <a:pt x="11" y="0"/>
                    </a:moveTo>
                    <a:lnTo>
                      <a:pt x="17" y="2"/>
                    </a:lnTo>
                    <a:lnTo>
                      <a:pt x="20" y="5"/>
                    </a:lnTo>
                    <a:lnTo>
                      <a:pt x="20" y="8"/>
                    </a:lnTo>
                    <a:lnTo>
                      <a:pt x="21" y="11"/>
                    </a:lnTo>
                    <a:lnTo>
                      <a:pt x="20" y="15"/>
                    </a:lnTo>
                    <a:lnTo>
                      <a:pt x="17" y="21"/>
                    </a:lnTo>
                    <a:lnTo>
                      <a:pt x="14" y="22"/>
                    </a:lnTo>
                    <a:lnTo>
                      <a:pt x="9" y="22"/>
                    </a:lnTo>
                    <a:lnTo>
                      <a:pt x="6" y="21"/>
                    </a:lnTo>
                    <a:lnTo>
                      <a:pt x="4" y="19"/>
                    </a:lnTo>
                    <a:lnTo>
                      <a:pt x="4" y="31"/>
                    </a:lnTo>
                    <a:lnTo>
                      <a:pt x="0" y="31"/>
                    </a:lnTo>
                    <a:lnTo>
                      <a:pt x="0" y="1"/>
                    </a:lnTo>
                    <a:lnTo>
                      <a:pt x="4" y="1"/>
                    </a:lnTo>
                    <a:lnTo>
                      <a:pt x="4" y="4"/>
                    </a:lnTo>
                    <a:lnTo>
                      <a:pt x="6" y="1"/>
                    </a:lnTo>
                    <a:lnTo>
                      <a:pt x="9"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880" name="Freeform 267"/>
              <p:cNvSpPr>
                <a:spLocks/>
              </p:cNvSpPr>
              <p:nvPr/>
            </p:nvSpPr>
            <p:spPr bwMode="auto">
              <a:xfrm>
                <a:off x="2149" y="3971"/>
                <a:ext cx="11" cy="28"/>
              </a:xfrm>
              <a:custGeom>
                <a:avLst/>
                <a:gdLst>
                  <a:gd name="T0" fmla="*/ 3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8 w 11"/>
                  <a:gd name="T15" fmla="*/ 25 h 28"/>
                  <a:gd name="T16" fmla="*/ 11 w 11"/>
                  <a:gd name="T17" fmla="*/ 25 h 28"/>
                  <a:gd name="T18" fmla="*/ 11 w 11"/>
                  <a:gd name="T19" fmla="*/ 28 h 28"/>
                  <a:gd name="T20" fmla="*/ 6 w 11"/>
                  <a:gd name="T21" fmla="*/ 28 h 28"/>
                  <a:gd name="T22" fmla="*/ 4 w 11"/>
                  <a:gd name="T23" fmla="*/ 27 h 28"/>
                  <a:gd name="T24" fmla="*/ 3 w 11"/>
                  <a:gd name="T25" fmla="*/ 24 h 28"/>
                  <a:gd name="T26" fmla="*/ 3 w 11"/>
                  <a:gd name="T27" fmla="*/ 10 h 28"/>
                  <a:gd name="T28" fmla="*/ 0 w 11"/>
                  <a:gd name="T29" fmla="*/ 10 h 28"/>
                  <a:gd name="T30" fmla="*/ 0 w 11"/>
                  <a:gd name="T31" fmla="*/ 7 h 28"/>
                  <a:gd name="T32" fmla="*/ 3 w 11"/>
                  <a:gd name="T33" fmla="*/ 7 h 28"/>
                  <a:gd name="T34" fmla="*/ 3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3" y="0"/>
                    </a:moveTo>
                    <a:lnTo>
                      <a:pt x="7" y="0"/>
                    </a:lnTo>
                    <a:lnTo>
                      <a:pt x="7" y="7"/>
                    </a:lnTo>
                    <a:lnTo>
                      <a:pt x="11" y="7"/>
                    </a:lnTo>
                    <a:lnTo>
                      <a:pt x="11" y="10"/>
                    </a:lnTo>
                    <a:lnTo>
                      <a:pt x="7" y="10"/>
                    </a:lnTo>
                    <a:lnTo>
                      <a:pt x="7" y="24"/>
                    </a:lnTo>
                    <a:lnTo>
                      <a:pt x="8" y="25"/>
                    </a:lnTo>
                    <a:lnTo>
                      <a:pt x="11" y="25"/>
                    </a:lnTo>
                    <a:lnTo>
                      <a:pt x="11" y="28"/>
                    </a:lnTo>
                    <a:lnTo>
                      <a:pt x="6"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881" name="Freeform 268"/>
              <p:cNvSpPr>
                <a:spLocks noEditPoints="1"/>
              </p:cNvSpPr>
              <p:nvPr/>
            </p:nvSpPr>
            <p:spPr bwMode="auto">
              <a:xfrm>
                <a:off x="2163" y="3977"/>
                <a:ext cx="21" cy="22"/>
              </a:xfrm>
              <a:custGeom>
                <a:avLst/>
                <a:gdLst>
                  <a:gd name="T0" fmla="*/ 7 w 21"/>
                  <a:gd name="T1" fmla="*/ 4 h 22"/>
                  <a:gd name="T2" fmla="*/ 4 w 21"/>
                  <a:gd name="T3" fmla="*/ 7 h 22"/>
                  <a:gd name="T4" fmla="*/ 3 w 21"/>
                  <a:gd name="T5" fmla="*/ 11 h 22"/>
                  <a:gd name="T6" fmla="*/ 4 w 21"/>
                  <a:gd name="T7" fmla="*/ 15 h 22"/>
                  <a:gd name="T8" fmla="*/ 6 w 21"/>
                  <a:gd name="T9" fmla="*/ 18 h 22"/>
                  <a:gd name="T10" fmla="*/ 7 w 21"/>
                  <a:gd name="T11" fmla="*/ 19 h 22"/>
                  <a:gd name="T12" fmla="*/ 13 w 21"/>
                  <a:gd name="T13" fmla="*/ 19 h 22"/>
                  <a:gd name="T14" fmla="*/ 16 w 21"/>
                  <a:gd name="T15" fmla="*/ 18 h 22"/>
                  <a:gd name="T16" fmla="*/ 17 w 21"/>
                  <a:gd name="T17" fmla="*/ 15 h 22"/>
                  <a:gd name="T18" fmla="*/ 17 w 21"/>
                  <a:gd name="T19" fmla="*/ 8 h 22"/>
                  <a:gd name="T20" fmla="*/ 16 w 21"/>
                  <a:gd name="T21" fmla="*/ 5 h 22"/>
                  <a:gd name="T22" fmla="*/ 13 w 21"/>
                  <a:gd name="T23" fmla="*/ 4 h 22"/>
                  <a:gd name="T24" fmla="*/ 7 w 21"/>
                  <a:gd name="T25" fmla="*/ 4 h 22"/>
                  <a:gd name="T26" fmla="*/ 10 w 21"/>
                  <a:gd name="T27" fmla="*/ 0 h 22"/>
                  <a:gd name="T28" fmla="*/ 14 w 21"/>
                  <a:gd name="T29" fmla="*/ 1 h 22"/>
                  <a:gd name="T30" fmla="*/ 17 w 21"/>
                  <a:gd name="T31" fmla="*/ 2 h 22"/>
                  <a:gd name="T32" fmla="*/ 21 w 21"/>
                  <a:gd name="T33" fmla="*/ 11 h 22"/>
                  <a:gd name="T34" fmla="*/ 20 w 21"/>
                  <a:gd name="T35" fmla="*/ 15 h 22"/>
                  <a:gd name="T36" fmla="*/ 17 w 21"/>
                  <a:gd name="T37" fmla="*/ 21 h 22"/>
                  <a:gd name="T38" fmla="*/ 14 w 21"/>
                  <a:gd name="T39" fmla="*/ 22 h 22"/>
                  <a:gd name="T40" fmla="*/ 7 w 21"/>
                  <a:gd name="T41" fmla="*/ 22 h 22"/>
                  <a:gd name="T42" fmla="*/ 4 w 21"/>
                  <a:gd name="T43" fmla="*/ 21 h 22"/>
                  <a:gd name="T44" fmla="*/ 1 w 21"/>
                  <a:gd name="T45" fmla="*/ 18 h 22"/>
                  <a:gd name="T46" fmla="*/ 0 w 21"/>
                  <a:gd name="T47" fmla="*/ 15 h 22"/>
                  <a:gd name="T48" fmla="*/ 0 w 21"/>
                  <a:gd name="T49" fmla="*/ 7 h 22"/>
                  <a:gd name="T50" fmla="*/ 6 w 21"/>
                  <a:gd name="T51" fmla="*/ 1 h 22"/>
                  <a:gd name="T52" fmla="*/ 10 w 21"/>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 h="22">
                    <a:moveTo>
                      <a:pt x="7" y="4"/>
                    </a:moveTo>
                    <a:lnTo>
                      <a:pt x="4" y="7"/>
                    </a:lnTo>
                    <a:lnTo>
                      <a:pt x="3" y="11"/>
                    </a:lnTo>
                    <a:lnTo>
                      <a:pt x="4" y="15"/>
                    </a:lnTo>
                    <a:lnTo>
                      <a:pt x="6" y="18"/>
                    </a:lnTo>
                    <a:lnTo>
                      <a:pt x="7" y="19"/>
                    </a:lnTo>
                    <a:lnTo>
                      <a:pt x="13" y="19"/>
                    </a:lnTo>
                    <a:lnTo>
                      <a:pt x="16" y="18"/>
                    </a:lnTo>
                    <a:lnTo>
                      <a:pt x="17" y="15"/>
                    </a:lnTo>
                    <a:lnTo>
                      <a:pt x="17" y="8"/>
                    </a:lnTo>
                    <a:lnTo>
                      <a:pt x="16" y="5"/>
                    </a:lnTo>
                    <a:lnTo>
                      <a:pt x="13" y="4"/>
                    </a:lnTo>
                    <a:lnTo>
                      <a:pt x="7" y="4"/>
                    </a:lnTo>
                    <a:close/>
                    <a:moveTo>
                      <a:pt x="10" y="0"/>
                    </a:moveTo>
                    <a:lnTo>
                      <a:pt x="14" y="1"/>
                    </a:lnTo>
                    <a:lnTo>
                      <a:pt x="17" y="2"/>
                    </a:lnTo>
                    <a:lnTo>
                      <a:pt x="21" y="11"/>
                    </a:lnTo>
                    <a:lnTo>
                      <a:pt x="20" y="15"/>
                    </a:lnTo>
                    <a:lnTo>
                      <a:pt x="17" y="21"/>
                    </a:lnTo>
                    <a:lnTo>
                      <a:pt x="14" y="22"/>
                    </a:lnTo>
                    <a:lnTo>
                      <a:pt x="7" y="22"/>
                    </a:lnTo>
                    <a:lnTo>
                      <a:pt x="4" y="21"/>
                    </a:lnTo>
                    <a:lnTo>
                      <a:pt x="1" y="18"/>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82" name="Freeform 269"/>
              <p:cNvSpPr>
                <a:spLocks noEditPoints="1"/>
              </p:cNvSpPr>
              <p:nvPr/>
            </p:nvSpPr>
            <p:spPr bwMode="auto">
              <a:xfrm>
                <a:off x="2189" y="3969"/>
                <a:ext cx="20" cy="30"/>
              </a:xfrm>
              <a:custGeom>
                <a:avLst/>
                <a:gdLst>
                  <a:gd name="T0" fmla="*/ 5 w 20"/>
                  <a:gd name="T1" fmla="*/ 12 h 30"/>
                  <a:gd name="T2" fmla="*/ 4 w 20"/>
                  <a:gd name="T3" fmla="*/ 13 h 30"/>
                  <a:gd name="T4" fmla="*/ 3 w 20"/>
                  <a:gd name="T5" fmla="*/ 16 h 30"/>
                  <a:gd name="T6" fmla="*/ 3 w 20"/>
                  <a:gd name="T7" fmla="*/ 23 h 30"/>
                  <a:gd name="T8" fmla="*/ 7 w 20"/>
                  <a:gd name="T9" fmla="*/ 27 h 30"/>
                  <a:gd name="T10" fmla="*/ 12 w 20"/>
                  <a:gd name="T11" fmla="*/ 27 h 30"/>
                  <a:gd name="T12" fmla="*/ 15 w 20"/>
                  <a:gd name="T13" fmla="*/ 22 h 30"/>
                  <a:gd name="T14" fmla="*/ 15 w 20"/>
                  <a:gd name="T15" fmla="*/ 16 h 30"/>
                  <a:gd name="T16" fmla="*/ 14 w 20"/>
                  <a:gd name="T17" fmla="*/ 13 h 30"/>
                  <a:gd name="T18" fmla="*/ 12 w 20"/>
                  <a:gd name="T19" fmla="*/ 12 h 30"/>
                  <a:gd name="T20" fmla="*/ 5 w 20"/>
                  <a:gd name="T21" fmla="*/ 12 h 30"/>
                  <a:gd name="T22" fmla="*/ 0 w 20"/>
                  <a:gd name="T23" fmla="*/ 0 h 30"/>
                  <a:gd name="T24" fmla="*/ 3 w 20"/>
                  <a:gd name="T25" fmla="*/ 0 h 30"/>
                  <a:gd name="T26" fmla="*/ 3 w 20"/>
                  <a:gd name="T27" fmla="*/ 12 h 30"/>
                  <a:gd name="T28" fmla="*/ 4 w 20"/>
                  <a:gd name="T29" fmla="*/ 9 h 30"/>
                  <a:gd name="T30" fmla="*/ 7 w 20"/>
                  <a:gd name="T31" fmla="*/ 9 h 30"/>
                  <a:gd name="T32" fmla="*/ 10 w 20"/>
                  <a:gd name="T33" fmla="*/ 8 h 30"/>
                  <a:gd name="T34" fmla="*/ 15 w 20"/>
                  <a:gd name="T35" fmla="*/ 10 h 30"/>
                  <a:gd name="T36" fmla="*/ 18 w 20"/>
                  <a:gd name="T37" fmla="*/ 13 h 30"/>
                  <a:gd name="T38" fmla="*/ 20 w 20"/>
                  <a:gd name="T39" fmla="*/ 16 h 30"/>
                  <a:gd name="T40" fmla="*/ 20 w 20"/>
                  <a:gd name="T41" fmla="*/ 23 h 30"/>
                  <a:gd name="T42" fmla="*/ 18 w 20"/>
                  <a:gd name="T43" fmla="*/ 26 h 30"/>
                  <a:gd name="T44" fmla="*/ 14 w 20"/>
                  <a:gd name="T45" fmla="*/ 30 h 30"/>
                  <a:gd name="T46" fmla="*/ 7 w 20"/>
                  <a:gd name="T47" fmla="*/ 30 h 30"/>
                  <a:gd name="T48" fmla="*/ 4 w 20"/>
                  <a:gd name="T49" fmla="*/ 29 h 30"/>
                  <a:gd name="T50" fmla="*/ 3 w 20"/>
                  <a:gd name="T51" fmla="*/ 27 h 30"/>
                  <a:gd name="T52" fmla="*/ 3 w 20"/>
                  <a:gd name="T53" fmla="*/ 30 h 30"/>
                  <a:gd name="T54" fmla="*/ 0 w 20"/>
                  <a:gd name="T55" fmla="*/ 30 h 30"/>
                  <a:gd name="T56" fmla="*/ 0 w 20"/>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30">
                    <a:moveTo>
                      <a:pt x="5" y="12"/>
                    </a:moveTo>
                    <a:lnTo>
                      <a:pt x="4" y="13"/>
                    </a:lnTo>
                    <a:lnTo>
                      <a:pt x="3" y="16"/>
                    </a:lnTo>
                    <a:lnTo>
                      <a:pt x="3" y="23"/>
                    </a:lnTo>
                    <a:lnTo>
                      <a:pt x="7" y="27"/>
                    </a:lnTo>
                    <a:lnTo>
                      <a:pt x="12" y="27"/>
                    </a:lnTo>
                    <a:lnTo>
                      <a:pt x="15" y="22"/>
                    </a:lnTo>
                    <a:lnTo>
                      <a:pt x="15" y="16"/>
                    </a:lnTo>
                    <a:lnTo>
                      <a:pt x="14" y="13"/>
                    </a:lnTo>
                    <a:lnTo>
                      <a:pt x="12" y="12"/>
                    </a:lnTo>
                    <a:lnTo>
                      <a:pt x="5" y="12"/>
                    </a:lnTo>
                    <a:close/>
                    <a:moveTo>
                      <a:pt x="0" y="0"/>
                    </a:moveTo>
                    <a:lnTo>
                      <a:pt x="3" y="0"/>
                    </a:lnTo>
                    <a:lnTo>
                      <a:pt x="3" y="12"/>
                    </a:lnTo>
                    <a:lnTo>
                      <a:pt x="4" y="9"/>
                    </a:lnTo>
                    <a:lnTo>
                      <a:pt x="7" y="9"/>
                    </a:lnTo>
                    <a:lnTo>
                      <a:pt x="10" y="8"/>
                    </a:lnTo>
                    <a:lnTo>
                      <a:pt x="15" y="10"/>
                    </a:lnTo>
                    <a:lnTo>
                      <a:pt x="18" y="13"/>
                    </a:lnTo>
                    <a:lnTo>
                      <a:pt x="20" y="16"/>
                    </a:lnTo>
                    <a:lnTo>
                      <a:pt x="20" y="23"/>
                    </a:lnTo>
                    <a:lnTo>
                      <a:pt x="18" y="26"/>
                    </a:lnTo>
                    <a:lnTo>
                      <a:pt x="14" y="30"/>
                    </a:lnTo>
                    <a:lnTo>
                      <a:pt x="7" y="30"/>
                    </a:lnTo>
                    <a:lnTo>
                      <a:pt x="4" y="29"/>
                    </a:lnTo>
                    <a:lnTo>
                      <a:pt x="3" y="27"/>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83" name="Freeform 270"/>
              <p:cNvSpPr>
                <a:spLocks/>
              </p:cNvSpPr>
              <p:nvPr/>
            </p:nvSpPr>
            <p:spPr bwMode="auto">
              <a:xfrm>
                <a:off x="2213" y="3977"/>
                <a:ext cx="11" cy="22"/>
              </a:xfrm>
              <a:custGeom>
                <a:avLst/>
                <a:gdLst>
                  <a:gd name="T0" fmla="*/ 11 w 11"/>
                  <a:gd name="T1" fmla="*/ 0 h 22"/>
                  <a:gd name="T2" fmla="*/ 11 w 11"/>
                  <a:gd name="T3" fmla="*/ 4 h 22"/>
                  <a:gd name="T4" fmla="*/ 7 w 11"/>
                  <a:gd name="T5" fmla="*/ 5 h 22"/>
                  <a:gd name="T6" fmla="*/ 4 w 11"/>
                  <a:gd name="T7" fmla="*/ 7 h 22"/>
                  <a:gd name="T8" fmla="*/ 3 w 11"/>
                  <a:gd name="T9" fmla="*/ 10 h 22"/>
                  <a:gd name="T10" fmla="*/ 3 w 11"/>
                  <a:gd name="T11" fmla="*/ 22 h 22"/>
                  <a:gd name="T12" fmla="*/ 0 w 11"/>
                  <a:gd name="T13" fmla="*/ 22 h 22"/>
                  <a:gd name="T14" fmla="*/ 0 w 11"/>
                  <a:gd name="T15" fmla="*/ 1 h 22"/>
                  <a:gd name="T16" fmla="*/ 3 w 11"/>
                  <a:gd name="T17" fmla="*/ 1 h 22"/>
                  <a:gd name="T18" fmla="*/ 3 w 11"/>
                  <a:gd name="T19" fmla="*/ 5 h 22"/>
                  <a:gd name="T20" fmla="*/ 7 w 11"/>
                  <a:gd name="T21" fmla="*/ 1 h 22"/>
                  <a:gd name="T22" fmla="*/ 11 w 11"/>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2">
                    <a:moveTo>
                      <a:pt x="11" y="0"/>
                    </a:moveTo>
                    <a:lnTo>
                      <a:pt x="11" y="4"/>
                    </a:lnTo>
                    <a:lnTo>
                      <a:pt x="7" y="5"/>
                    </a:lnTo>
                    <a:lnTo>
                      <a:pt x="4" y="7"/>
                    </a:lnTo>
                    <a:lnTo>
                      <a:pt x="3" y="10"/>
                    </a:lnTo>
                    <a:lnTo>
                      <a:pt x="3" y="22"/>
                    </a:lnTo>
                    <a:lnTo>
                      <a:pt x="0" y="22"/>
                    </a:lnTo>
                    <a:lnTo>
                      <a:pt x="0" y="1"/>
                    </a:lnTo>
                    <a:lnTo>
                      <a:pt x="3" y="1"/>
                    </a:lnTo>
                    <a:lnTo>
                      <a:pt x="3" y="5"/>
                    </a:lnTo>
                    <a:lnTo>
                      <a:pt x="7"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884" name="Freeform 271"/>
              <p:cNvSpPr>
                <a:spLocks noEditPoints="1"/>
              </p:cNvSpPr>
              <p:nvPr/>
            </p:nvSpPr>
            <p:spPr bwMode="auto">
              <a:xfrm>
                <a:off x="2226" y="3977"/>
                <a:ext cx="20" cy="22"/>
              </a:xfrm>
              <a:custGeom>
                <a:avLst/>
                <a:gdLst>
                  <a:gd name="T0" fmla="*/ 7 w 20"/>
                  <a:gd name="T1" fmla="*/ 4 h 22"/>
                  <a:gd name="T2" fmla="*/ 4 w 20"/>
                  <a:gd name="T3" fmla="*/ 7 h 22"/>
                  <a:gd name="T4" fmla="*/ 3 w 20"/>
                  <a:gd name="T5" fmla="*/ 10 h 22"/>
                  <a:gd name="T6" fmla="*/ 15 w 20"/>
                  <a:gd name="T7" fmla="*/ 10 h 22"/>
                  <a:gd name="T8" fmla="*/ 15 w 20"/>
                  <a:gd name="T9" fmla="*/ 7 h 22"/>
                  <a:gd name="T10" fmla="*/ 13 w 20"/>
                  <a:gd name="T11" fmla="*/ 4 h 22"/>
                  <a:gd name="T12" fmla="*/ 7 w 20"/>
                  <a:gd name="T13" fmla="*/ 4 h 22"/>
                  <a:gd name="T14" fmla="*/ 10 w 20"/>
                  <a:gd name="T15" fmla="*/ 0 h 22"/>
                  <a:gd name="T16" fmla="*/ 18 w 20"/>
                  <a:gd name="T17" fmla="*/ 4 h 22"/>
                  <a:gd name="T18" fmla="*/ 18 w 20"/>
                  <a:gd name="T19" fmla="*/ 7 h 22"/>
                  <a:gd name="T20" fmla="*/ 20 w 20"/>
                  <a:gd name="T21" fmla="*/ 10 h 22"/>
                  <a:gd name="T22" fmla="*/ 20 w 20"/>
                  <a:gd name="T23" fmla="*/ 12 h 22"/>
                  <a:gd name="T24" fmla="*/ 3 w 20"/>
                  <a:gd name="T25" fmla="*/ 12 h 22"/>
                  <a:gd name="T26" fmla="*/ 5 w 20"/>
                  <a:gd name="T27" fmla="*/ 18 h 22"/>
                  <a:gd name="T28" fmla="*/ 7 w 20"/>
                  <a:gd name="T29" fmla="*/ 19 h 22"/>
                  <a:gd name="T30" fmla="*/ 13 w 20"/>
                  <a:gd name="T31" fmla="*/ 19 h 22"/>
                  <a:gd name="T32" fmla="*/ 14 w 20"/>
                  <a:gd name="T33" fmla="*/ 18 h 22"/>
                  <a:gd name="T34" fmla="*/ 15 w 20"/>
                  <a:gd name="T35" fmla="*/ 15 h 22"/>
                  <a:gd name="T36" fmla="*/ 20 w 20"/>
                  <a:gd name="T37" fmla="*/ 15 h 22"/>
                  <a:gd name="T38" fmla="*/ 18 w 20"/>
                  <a:gd name="T39" fmla="*/ 18 h 22"/>
                  <a:gd name="T40" fmla="*/ 15 w 20"/>
                  <a:gd name="T41" fmla="*/ 21 h 22"/>
                  <a:gd name="T42" fmla="*/ 13 w 20"/>
                  <a:gd name="T43" fmla="*/ 22 h 22"/>
                  <a:gd name="T44" fmla="*/ 7 w 20"/>
                  <a:gd name="T45" fmla="*/ 22 h 22"/>
                  <a:gd name="T46" fmla="*/ 4 w 20"/>
                  <a:gd name="T47" fmla="*/ 21 h 22"/>
                  <a:gd name="T48" fmla="*/ 1 w 20"/>
                  <a:gd name="T49" fmla="*/ 18 h 22"/>
                  <a:gd name="T50" fmla="*/ 0 w 20"/>
                  <a:gd name="T51" fmla="*/ 15 h 22"/>
                  <a:gd name="T52" fmla="*/ 0 w 20"/>
                  <a:gd name="T53" fmla="*/ 7 h 22"/>
                  <a:gd name="T54" fmla="*/ 5 w 20"/>
                  <a:gd name="T55" fmla="*/ 1 h 22"/>
                  <a:gd name="T56" fmla="*/ 10 w 20"/>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2">
                    <a:moveTo>
                      <a:pt x="7" y="4"/>
                    </a:moveTo>
                    <a:lnTo>
                      <a:pt x="4" y="7"/>
                    </a:lnTo>
                    <a:lnTo>
                      <a:pt x="3" y="10"/>
                    </a:lnTo>
                    <a:lnTo>
                      <a:pt x="15" y="10"/>
                    </a:lnTo>
                    <a:lnTo>
                      <a:pt x="15" y="7"/>
                    </a:lnTo>
                    <a:lnTo>
                      <a:pt x="13" y="4"/>
                    </a:lnTo>
                    <a:lnTo>
                      <a:pt x="7" y="4"/>
                    </a:lnTo>
                    <a:close/>
                    <a:moveTo>
                      <a:pt x="10" y="0"/>
                    </a:moveTo>
                    <a:lnTo>
                      <a:pt x="18" y="4"/>
                    </a:lnTo>
                    <a:lnTo>
                      <a:pt x="18" y="7"/>
                    </a:lnTo>
                    <a:lnTo>
                      <a:pt x="20" y="10"/>
                    </a:lnTo>
                    <a:lnTo>
                      <a:pt x="20" y="12"/>
                    </a:lnTo>
                    <a:lnTo>
                      <a:pt x="3" y="12"/>
                    </a:lnTo>
                    <a:lnTo>
                      <a:pt x="5" y="18"/>
                    </a:lnTo>
                    <a:lnTo>
                      <a:pt x="7" y="19"/>
                    </a:lnTo>
                    <a:lnTo>
                      <a:pt x="13" y="19"/>
                    </a:lnTo>
                    <a:lnTo>
                      <a:pt x="14" y="18"/>
                    </a:lnTo>
                    <a:lnTo>
                      <a:pt x="15" y="15"/>
                    </a:lnTo>
                    <a:lnTo>
                      <a:pt x="20" y="15"/>
                    </a:lnTo>
                    <a:lnTo>
                      <a:pt x="18" y="18"/>
                    </a:lnTo>
                    <a:lnTo>
                      <a:pt x="15" y="21"/>
                    </a:lnTo>
                    <a:lnTo>
                      <a:pt x="13" y="22"/>
                    </a:lnTo>
                    <a:lnTo>
                      <a:pt x="7" y="22"/>
                    </a:lnTo>
                    <a:lnTo>
                      <a:pt x="4" y="21"/>
                    </a:lnTo>
                    <a:lnTo>
                      <a:pt x="1" y="18"/>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85" name="Freeform 272"/>
              <p:cNvSpPr>
                <a:spLocks/>
              </p:cNvSpPr>
              <p:nvPr/>
            </p:nvSpPr>
            <p:spPr bwMode="auto">
              <a:xfrm>
                <a:off x="2247" y="3978"/>
                <a:ext cx="20" cy="21"/>
              </a:xfrm>
              <a:custGeom>
                <a:avLst/>
                <a:gdLst>
                  <a:gd name="T0" fmla="*/ 0 w 20"/>
                  <a:gd name="T1" fmla="*/ 0 h 21"/>
                  <a:gd name="T2" fmla="*/ 4 w 20"/>
                  <a:gd name="T3" fmla="*/ 0 h 21"/>
                  <a:gd name="T4" fmla="*/ 10 w 20"/>
                  <a:gd name="T5" fmla="*/ 17 h 21"/>
                  <a:gd name="T6" fmla="*/ 16 w 20"/>
                  <a:gd name="T7" fmla="*/ 0 h 21"/>
                  <a:gd name="T8" fmla="*/ 20 w 20"/>
                  <a:gd name="T9" fmla="*/ 0 h 21"/>
                  <a:gd name="T10" fmla="*/ 11 w 20"/>
                  <a:gd name="T11" fmla="*/ 21 h 21"/>
                  <a:gd name="T12" fmla="*/ 9 w 20"/>
                  <a:gd name="T13" fmla="*/ 21 h 21"/>
                  <a:gd name="T14" fmla="*/ 0 w 20"/>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1">
                    <a:moveTo>
                      <a:pt x="0" y="0"/>
                    </a:moveTo>
                    <a:lnTo>
                      <a:pt x="4" y="0"/>
                    </a:lnTo>
                    <a:lnTo>
                      <a:pt x="10" y="17"/>
                    </a:lnTo>
                    <a:lnTo>
                      <a:pt x="16" y="0"/>
                    </a:lnTo>
                    <a:lnTo>
                      <a:pt x="20" y="0"/>
                    </a:lnTo>
                    <a:lnTo>
                      <a:pt x="11" y="21"/>
                    </a:lnTo>
                    <a:lnTo>
                      <a:pt x="9"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86" name="Freeform 273"/>
              <p:cNvSpPr>
                <a:spLocks noEditPoints="1"/>
              </p:cNvSpPr>
              <p:nvPr/>
            </p:nvSpPr>
            <p:spPr bwMode="auto">
              <a:xfrm>
                <a:off x="2270" y="3969"/>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87" name="Freeform 274"/>
              <p:cNvSpPr>
                <a:spLocks/>
              </p:cNvSpPr>
              <p:nvPr/>
            </p:nvSpPr>
            <p:spPr bwMode="auto">
              <a:xfrm>
                <a:off x="2280" y="3977"/>
                <a:ext cx="17" cy="22"/>
              </a:xfrm>
              <a:custGeom>
                <a:avLst/>
                <a:gdLst>
                  <a:gd name="T0" fmla="*/ 10 w 17"/>
                  <a:gd name="T1" fmla="*/ 0 h 22"/>
                  <a:gd name="T2" fmla="*/ 14 w 17"/>
                  <a:gd name="T3" fmla="*/ 1 h 22"/>
                  <a:gd name="T4" fmla="*/ 15 w 17"/>
                  <a:gd name="T5" fmla="*/ 2 h 22"/>
                  <a:gd name="T6" fmla="*/ 17 w 17"/>
                  <a:gd name="T7" fmla="*/ 5 h 22"/>
                  <a:gd name="T8" fmla="*/ 17 w 17"/>
                  <a:gd name="T9" fmla="*/ 22 h 22"/>
                  <a:gd name="T10" fmla="*/ 14 w 17"/>
                  <a:gd name="T11" fmla="*/ 22 h 22"/>
                  <a:gd name="T12" fmla="*/ 14 w 17"/>
                  <a:gd name="T13" fmla="*/ 8 h 22"/>
                  <a:gd name="T14" fmla="*/ 13 w 17"/>
                  <a:gd name="T15" fmla="*/ 5 h 22"/>
                  <a:gd name="T16" fmla="*/ 11 w 17"/>
                  <a:gd name="T17" fmla="*/ 4 h 22"/>
                  <a:gd name="T18" fmla="*/ 7 w 17"/>
                  <a:gd name="T19" fmla="*/ 4 h 22"/>
                  <a:gd name="T20" fmla="*/ 4 w 17"/>
                  <a:gd name="T21" fmla="*/ 5 h 22"/>
                  <a:gd name="T22" fmla="*/ 3 w 17"/>
                  <a:gd name="T23" fmla="*/ 7 h 22"/>
                  <a:gd name="T24" fmla="*/ 3 w 17"/>
                  <a:gd name="T25" fmla="*/ 22 h 22"/>
                  <a:gd name="T26" fmla="*/ 0 w 17"/>
                  <a:gd name="T27" fmla="*/ 22 h 22"/>
                  <a:gd name="T28" fmla="*/ 0 w 17"/>
                  <a:gd name="T29" fmla="*/ 1 h 22"/>
                  <a:gd name="T30" fmla="*/ 3 w 17"/>
                  <a:gd name="T31" fmla="*/ 1 h 22"/>
                  <a:gd name="T32" fmla="*/ 3 w 17"/>
                  <a:gd name="T33" fmla="*/ 4 h 22"/>
                  <a:gd name="T34" fmla="*/ 4 w 17"/>
                  <a:gd name="T35" fmla="*/ 2 h 22"/>
                  <a:gd name="T36" fmla="*/ 10 w 17"/>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0"/>
                    </a:moveTo>
                    <a:lnTo>
                      <a:pt x="14" y="1"/>
                    </a:lnTo>
                    <a:lnTo>
                      <a:pt x="15" y="2"/>
                    </a:lnTo>
                    <a:lnTo>
                      <a:pt x="17" y="5"/>
                    </a:lnTo>
                    <a:lnTo>
                      <a:pt x="17" y="22"/>
                    </a:lnTo>
                    <a:lnTo>
                      <a:pt x="14" y="22"/>
                    </a:lnTo>
                    <a:lnTo>
                      <a:pt x="14" y="8"/>
                    </a:lnTo>
                    <a:lnTo>
                      <a:pt x="13" y="5"/>
                    </a:lnTo>
                    <a:lnTo>
                      <a:pt x="11" y="4"/>
                    </a:lnTo>
                    <a:lnTo>
                      <a:pt x="7" y="4"/>
                    </a:lnTo>
                    <a:lnTo>
                      <a:pt x="4" y="5"/>
                    </a:lnTo>
                    <a:lnTo>
                      <a:pt x="3" y="7"/>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88" name="Freeform 275"/>
              <p:cNvSpPr>
                <a:spLocks/>
              </p:cNvSpPr>
              <p:nvPr/>
            </p:nvSpPr>
            <p:spPr bwMode="auto">
              <a:xfrm>
                <a:off x="2313" y="3971"/>
                <a:ext cx="11" cy="28"/>
              </a:xfrm>
              <a:custGeom>
                <a:avLst/>
                <a:gdLst>
                  <a:gd name="T0" fmla="*/ 4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8 w 11"/>
                  <a:gd name="T15" fmla="*/ 25 h 28"/>
                  <a:gd name="T16" fmla="*/ 11 w 11"/>
                  <a:gd name="T17" fmla="*/ 25 h 28"/>
                  <a:gd name="T18" fmla="*/ 11 w 11"/>
                  <a:gd name="T19" fmla="*/ 28 h 28"/>
                  <a:gd name="T20" fmla="*/ 5 w 11"/>
                  <a:gd name="T21" fmla="*/ 28 h 28"/>
                  <a:gd name="T22" fmla="*/ 4 w 11"/>
                  <a:gd name="T23" fmla="*/ 27 h 28"/>
                  <a:gd name="T24" fmla="*/ 4 w 11"/>
                  <a:gd name="T25" fmla="*/ 10 h 28"/>
                  <a:gd name="T26" fmla="*/ 0 w 11"/>
                  <a:gd name="T27" fmla="*/ 10 h 28"/>
                  <a:gd name="T28" fmla="*/ 0 w 11"/>
                  <a:gd name="T29" fmla="*/ 7 h 28"/>
                  <a:gd name="T30" fmla="*/ 4 w 11"/>
                  <a:gd name="T31" fmla="*/ 7 h 28"/>
                  <a:gd name="T32" fmla="*/ 4 w 11"/>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28">
                    <a:moveTo>
                      <a:pt x="4" y="0"/>
                    </a:moveTo>
                    <a:lnTo>
                      <a:pt x="7" y="0"/>
                    </a:lnTo>
                    <a:lnTo>
                      <a:pt x="7" y="7"/>
                    </a:lnTo>
                    <a:lnTo>
                      <a:pt x="11" y="7"/>
                    </a:lnTo>
                    <a:lnTo>
                      <a:pt x="11" y="10"/>
                    </a:lnTo>
                    <a:lnTo>
                      <a:pt x="7" y="10"/>
                    </a:lnTo>
                    <a:lnTo>
                      <a:pt x="7" y="24"/>
                    </a:lnTo>
                    <a:lnTo>
                      <a:pt x="8" y="25"/>
                    </a:lnTo>
                    <a:lnTo>
                      <a:pt x="11" y="25"/>
                    </a:lnTo>
                    <a:lnTo>
                      <a:pt x="11" y="28"/>
                    </a:lnTo>
                    <a:lnTo>
                      <a:pt x="5" y="28"/>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889" name="Freeform 276"/>
              <p:cNvSpPr>
                <a:spLocks noEditPoints="1"/>
              </p:cNvSpPr>
              <p:nvPr/>
            </p:nvSpPr>
            <p:spPr bwMode="auto">
              <a:xfrm>
                <a:off x="2327" y="3977"/>
                <a:ext cx="21" cy="22"/>
              </a:xfrm>
              <a:custGeom>
                <a:avLst/>
                <a:gdLst>
                  <a:gd name="T0" fmla="*/ 7 w 21"/>
                  <a:gd name="T1" fmla="*/ 4 h 22"/>
                  <a:gd name="T2" fmla="*/ 5 w 21"/>
                  <a:gd name="T3" fmla="*/ 5 h 22"/>
                  <a:gd name="T4" fmla="*/ 4 w 21"/>
                  <a:gd name="T5" fmla="*/ 8 h 22"/>
                  <a:gd name="T6" fmla="*/ 4 w 21"/>
                  <a:gd name="T7" fmla="*/ 15 h 22"/>
                  <a:gd name="T8" fmla="*/ 5 w 21"/>
                  <a:gd name="T9" fmla="*/ 18 h 22"/>
                  <a:gd name="T10" fmla="*/ 7 w 21"/>
                  <a:gd name="T11" fmla="*/ 19 h 22"/>
                  <a:gd name="T12" fmla="*/ 13 w 21"/>
                  <a:gd name="T13" fmla="*/ 19 h 22"/>
                  <a:gd name="T14" fmla="*/ 15 w 21"/>
                  <a:gd name="T15" fmla="*/ 18 h 22"/>
                  <a:gd name="T16" fmla="*/ 17 w 21"/>
                  <a:gd name="T17" fmla="*/ 15 h 22"/>
                  <a:gd name="T18" fmla="*/ 17 w 21"/>
                  <a:gd name="T19" fmla="*/ 8 h 22"/>
                  <a:gd name="T20" fmla="*/ 15 w 21"/>
                  <a:gd name="T21" fmla="*/ 5 h 22"/>
                  <a:gd name="T22" fmla="*/ 13 w 21"/>
                  <a:gd name="T23" fmla="*/ 4 h 22"/>
                  <a:gd name="T24" fmla="*/ 7 w 21"/>
                  <a:gd name="T25" fmla="*/ 4 h 22"/>
                  <a:gd name="T26" fmla="*/ 10 w 21"/>
                  <a:gd name="T27" fmla="*/ 0 h 22"/>
                  <a:gd name="T28" fmla="*/ 14 w 21"/>
                  <a:gd name="T29" fmla="*/ 1 h 22"/>
                  <a:gd name="T30" fmla="*/ 17 w 21"/>
                  <a:gd name="T31" fmla="*/ 2 h 22"/>
                  <a:gd name="T32" fmla="*/ 20 w 21"/>
                  <a:gd name="T33" fmla="*/ 5 h 22"/>
                  <a:gd name="T34" fmla="*/ 21 w 21"/>
                  <a:gd name="T35" fmla="*/ 8 h 22"/>
                  <a:gd name="T36" fmla="*/ 21 w 21"/>
                  <a:gd name="T37" fmla="*/ 11 h 22"/>
                  <a:gd name="T38" fmla="*/ 20 w 21"/>
                  <a:gd name="T39" fmla="*/ 15 h 22"/>
                  <a:gd name="T40" fmla="*/ 17 w 21"/>
                  <a:gd name="T41" fmla="*/ 21 h 22"/>
                  <a:gd name="T42" fmla="*/ 14 w 21"/>
                  <a:gd name="T43" fmla="*/ 22 h 22"/>
                  <a:gd name="T44" fmla="*/ 7 w 21"/>
                  <a:gd name="T45" fmla="*/ 22 h 22"/>
                  <a:gd name="T46" fmla="*/ 4 w 21"/>
                  <a:gd name="T47" fmla="*/ 21 h 22"/>
                  <a:gd name="T48" fmla="*/ 1 w 21"/>
                  <a:gd name="T49" fmla="*/ 18 h 22"/>
                  <a:gd name="T50" fmla="*/ 0 w 21"/>
                  <a:gd name="T51" fmla="*/ 15 h 22"/>
                  <a:gd name="T52" fmla="*/ 0 w 21"/>
                  <a:gd name="T53" fmla="*/ 7 h 22"/>
                  <a:gd name="T54" fmla="*/ 5 w 21"/>
                  <a:gd name="T55" fmla="*/ 1 h 22"/>
                  <a:gd name="T56" fmla="*/ 10 w 21"/>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 h="22">
                    <a:moveTo>
                      <a:pt x="7" y="4"/>
                    </a:moveTo>
                    <a:lnTo>
                      <a:pt x="5" y="5"/>
                    </a:lnTo>
                    <a:lnTo>
                      <a:pt x="4" y="8"/>
                    </a:lnTo>
                    <a:lnTo>
                      <a:pt x="4" y="15"/>
                    </a:lnTo>
                    <a:lnTo>
                      <a:pt x="5" y="18"/>
                    </a:lnTo>
                    <a:lnTo>
                      <a:pt x="7" y="19"/>
                    </a:lnTo>
                    <a:lnTo>
                      <a:pt x="13" y="19"/>
                    </a:lnTo>
                    <a:lnTo>
                      <a:pt x="15" y="18"/>
                    </a:lnTo>
                    <a:lnTo>
                      <a:pt x="17" y="15"/>
                    </a:lnTo>
                    <a:lnTo>
                      <a:pt x="17" y="8"/>
                    </a:lnTo>
                    <a:lnTo>
                      <a:pt x="15" y="5"/>
                    </a:lnTo>
                    <a:lnTo>
                      <a:pt x="13" y="4"/>
                    </a:lnTo>
                    <a:lnTo>
                      <a:pt x="7" y="4"/>
                    </a:lnTo>
                    <a:close/>
                    <a:moveTo>
                      <a:pt x="10" y="0"/>
                    </a:moveTo>
                    <a:lnTo>
                      <a:pt x="14" y="1"/>
                    </a:lnTo>
                    <a:lnTo>
                      <a:pt x="17" y="2"/>
                    </a:lnTo>
                    <a:lnTo>
                      <a:pt x="20" y="5"/>
                    </a:lnTo>
                    <a:lnTo>
                      <a:pt x="21" y="8"/>
                    </a:lnTo>
                    <a:lnTo>
                      <a:pt x="21" y="11"/>
                    </a:lnTo>
                    <a:lnTo>
                      <a:pt x="20" y="15"/>
                    </a:lnTo>
                    <a:lnTo>
                      <a:pt x="17" y="21"/>
                    </a:lnTo>
                    <a:lnTo>
                      <a:pt x="14" y="22"/>
                    </a:lnTo>
                    <a:lnTo>
                      <a:pt x="7" y="22"/>
                    </a:lnTo>
                    <a:lnTo>
                      <a:pt x="4" y="21"/>
                    </a:lnTo>
                    <a:lnTo>
                      <a:pt x="1" y="18"/>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90" name="Freeform 277"/>
              <p:cNvSpPr>
                <a:spLocks/>
              </p:cNvSpPr>
              <p:nvPr/>
            </p:nvSpPr>
            <p:spPr bwMode="auto">
              <a:xfrm>
                <a:off x="2362" y="3977"/>
                <a:ext cx="19" cy="22"/>
              </a:xfrm>
              <a:custGeom>
                <a:avLst/>
                <a:gdLst>
                  <a:gd name="T0" fmla="*/ 9 w 19"/>
                  <a:gd name="T1" fmla="*/ 0 h 22"/>
                  <a:gd name="T2" fmla="*/ 12 w 19"/>
                  <a:gd name="T3" fmla="*/ 1 h 22"/>
                  <a:gd name="T4" fmla="*/ 15 w 19"/>
                  <a:gd name="T5" fmla="*/ 1 h 22"/>
                  <a:gd name="T6" fmla="*/ 17 w 19"/>
                  <a:gd name="T7" fmla="*/ 7 h 22"/>
                  <a:gd name="T8" fmla="*/ 13 w 19"/>
                  <a:gd name="T9" fmla="*/ 7 h 22"/>
                  <a:gd name="T10" fmla="*/ 13 w 19"/>
                  <a:gd name="T11" fmla="*/ 5 h 22"/>
                  <a:gd name="T12" fmla="*/ 12 w 19"/>
                  <a:gd name="T13" fmla="*/ 4 h 22"/>
                  <a:gd name="T14" fmla="*/ 6 w 19"/>
                  <a:gd name="T15" fmla="*/ 4 h 22"/>
                  <a:gd name="T16" fmla="*/ 5 w 19"/>
                  <a:gd name="T17" fmla="*/ 5 h 22"/>
                  <a:gd name="T18" fmla="*/ 5 w 19"/>
                  <a:gd name="T19" fmla="*/ 8 h 22"/>
                  <a:gd name="T20" fmla="*/ 6 w 19"/>
                  <a:gd name="T21" fmla="*/ 8 h 22"/>
                  <a:gd name="T22" fmla="*/ 9 w 19"/>
                  <a:gd name="T23" fmla="*/ 10 h 22"/>
                  <a:gd name="T24" fmla="*/ 12 w 19"/>
                  <a:gd name="T25" fmla="*/ 10 h 22"/>
                  <a:gd name="T26" fmla="*/ 15 w 19"/>
                  <a:gd name="T27" fmla="*/ 11 h 22"/>
                  <a:gd name="T28" fmla="*/ 17 w 19"/>
                  <a:gd name="T29" fmla="*/ 14 h 22"/>
                  <a:gd name="T30" fmla="*/ 19 w 19"/>
                  <a:gd name="T31" fmla="*/ 17 h 22"/>
                  <a:gd name="T32" fmla="*/ 17 w 19"/>
                  <a:gd name="T33" fmla="*/ 18 h 22"/>
                  <a:gd name="T34" fmla="*/ 16 w 19"/>
                  <a:gd name="T35" fmla="*/ 21 h 22"/>
                  <a:gd name="T36" fmla="*/ 15 w 19"/>
                  <a:gd name="T37" fmla="*/ 22 h 22"/>
                  <a:gd name="T38" fmla="*/ 5 w 19"/>
                  <a:gd name="T39" fmla="*/ 22 h 22"/>
                  <a:gd name="T40" fmla="*/ 2 w 19"/>
                  <a:gd name="T41" fmla="*/ 21 h 22"/>
                  <a:gd name="T42" fmla="*/ 0 w 19"/>
                  <a:gd name="T43" fmla="*/ 18 h 22"/>
                  <a:gd name="T44" fmla="*/ 0 w 19"/>
                  <a:gd name="T45" fmla="*/ 15 h 22"/>
                  <a:gd name="T46" fmla="*/ 3 w 19"/>
                  <a:gd name="T47" fmla="*/ 15 h 22"/>
                  <a:gd name="T48" fmla="*/ 5 w 19"/>
                  <a:gd name="T49" fmla="*/ 18 h 22"/>
                  <a:gd name="T50" fmla="*/ 6 w 19"/>
                  <a:gd name="T51" fmla="*/ 18 h 22"/>
                  <a:gd name="T52" fmla="*/ 8 w 19"/>
                  <a:gd name="T53" fmla="*/ 19 h 22"/>
                  <a:gd name="T54" fmla="*/ 13 w 19"/>
                  <a:gd name="T55" fmla="*/ 19 h 22"/>
                  <a:gd name="T56" fmla="*/ 15 w 19"/>
                  <a:gd name="T57" fmla="*/ 18 h 22"/>
                  <a:gd name="T58" fmla="*/ 15 w 19"/>
                  <a:gd name="T59" fmla="*/ 15 h 22"/>
                  <a:gd name="T60" fmla="*/ 12 w 19"/>
                  <a:gd name="T61" fmla="*/ 14 h 22"/>
                  <a:gd name="T62" fmla="*/ 10 w 19"/>
                  <a:gd name="T63" fmla="*/ 12 h 22"/>
                  <a:gd name="T64" fmla="*/ 5 w 19"/>
                  <a:gd name="T65" fmla="*/ 12 h 22"/>
                  <a:gd name="T66" fmla="*/ 3 w 19"/>
                  <a:gd name="T67" fmla="*/ 11 h 22"/>
                  <a:gd name="T68" fmla="*/ 0 w 19"/>
                  <a:gd name="T69" fmla="*/ 10 h 22"/>
                  <a:gd name="T70" fmla="*/ 0 w 19"/>
                  <a:gd name="T71" fmla="*/ 7 h 22"/>
                  <a:gd name="T72" fmla="*/ 3 w 19"/>
                  <a:gd name="T73" fmla="*/ 1 h 22"/>
                  <a:gd name="T74" fmla="*/ 6 w 19"/>
                  <a:gd name="T75" fmla="*/ 1 h 22"/>
                  <a:gd name="T76" fmla="*/ 9 w 19"/>
                  <a:gd name="T77" fmla="*/ 0 h 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 h="22">
                    <a:moveTo>
                      <a:pt x="9" y="0"/>
                    </a:moveTo>
                    <a:lnTo>
                      <a:pt x="12" y="1"/>
                    </a:lnTo>
                    <a:lnTo>
                      <a:pt x="15" y="1"/>
                    </a:lnTo>
                    <a:lnTo>
                      <a:pt x="17" y="7"/>
                    </a:lnTo>
                    <a:lnTo>
                      <a:pt x="13" y="7"/>
                    </a:lnTo>
                    <a:lnTo>
                      <a:pt x="13" y="5"/>
                    </a:lnTo>
                    <a:lnTo>
                      <a:pt x="12" y="4"/>
                    </a:lnTo>
                    <a:lnTo>
                      <a:pt x="6" y="4"/>
                    </a:lnTo>
                    <a:lnTo>
                      <a:pt x="5" y="5"/>
                    </a:lnTo>
                    <a:lnTo>
                      <a:pt x="5" y="8"/>
                    </a:lnTo>
                    <a:lnTo>
                      <a:pt x="6" y="8"/>
                    </a:lnTo>
                    <a:lnTo>
                      <a:pt x="9" y="10"/>
                    </a:lnTo>
                    <a:lnTo>
                      <a:pt x="12" y="10"/>
                    </a:lnTo>
                    <a:lnTo>
                      <a:pt x="15" y="11"/>
                    </a:lnTo>
                    <a:lnTo>
                      <a:pt x="17" y="14"/>
                    </a:lnTo>
                    <a:lnTo>
                      <a:pt x="19" y="17"/>
                    </a:lnTo>
                    <a:lnTo>
                      <a:pt x="17" y="18"/>
                    </a:lnTo>
                    <a:lnTo>
                      <a:pt x="16" y="21"/>
                    </a:lnTo>
                    <a:lnTo>
                      <a:pt x="15" y="22"/>
                    </a:lnTo>
                    <a:lnTo>
                      <a:pt x="5" y="22"/>
                    </a:lnTo>
                    <a:lnTo>
                      <a:pt x="2" y="21"/>
                    </a:lnTo>
                    <a:lnTo>
                      <a:pt x="0" y="18"/>
                    </a:lnTo>
                    <a:lnTo>
                      <a:pt x="0" y="15"/>
                    </a:lnTo>
                    <a:lnTo>
                      <a:pt x="3" y="15"/>
                    </a:lnTo>
                    <a:lnTo>
                      <a:pt x="5" y="18"/>
                    </a:lnTo>
                    <a:lnTo>
                      <a:pt x="6" y="18"/>
                    </a:lnTo>
                    <a:lnTo>
                      <a:pt x="8" y="19"/>
                    </a:lnTo>
                    <a:lnTo>
                      <a:pt x="13" y="19"/>
                    </a:lnTo>
                    <a:lnTo>
                      <a:pt x="15" y="18"/>
                    </a:lnTo>
                    <a:lnTo>
                      <a:pt x="15" y="15"/>
                    </a:lnTo>
                    <a:lnTo>
                      <a:pt x="12" y="14"/>
                    </a:lnTo>
                    <a:lnTo>
                      <a:pt x="10" y="12"/>
                    </a:lnTo>
                    <a:lnTo>
                      <a:pt x="5" y="12"/>
                    </a:lnTo>
                    <a:lnTo>
                      <a:pt x="3" y="11"/>
                    </a:lnTo>
                    <a:lnTo>
                      <a:pt x="0" y="10"/>
                    </a:lnTo>
                    <a:lnTo>
                      <a:pt x="0" y="7"/>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891" name="Freeform 278"/>
              <p:cNvSpPr>
                <a:spLocks/>
              </p:cNvSpPr>
              <p:nvPr/>
            </p:nvSpPr>
            <p:spPr bwMode="auto">
              <a:xfrm>
                <a:off x="2384" y="3969"/>
                <a:ext cx="18" cy="30"/>
              </a:xfrm>
              <a:custGeom>
                <a:avLst/>
                <a:gdLst>
                  <a:gd name="T0" fmla="*/ 0 w 18"/>
                  <a:gd name="T1" fmla="*/ 0 h 30"/>
                  <a:gd name="T2" fmla="*/ 4 w 18"/>
                  <a:gd name="T3" fmla="*/ 0 h 30"/>
                  <a:gd name="T4" fmla="*/ 4 w 18"/>
                  <a:gd name="T5" fmla="*/ 12 h 30"/>
                  <a:gd name="T6" fmla="*/ 5 w 18"/>
                  <a:gd name="T7" fmla="*/ 10 h 30"/>
                  <a:gd name="T8" fmla="*/ 11 w 18"/>
                  <a:gd name="T9" fmla="*/ 8 h 30"/>
                  <a:gd name="T10" fmla="*/ 17 w 18"/>
                  <a:gd name="T11" fmla="*/ 10 h 30"/>
                  <a:gd name="T12" fmla="*/ 18 w 18"/>
                  <a:gd name="T13" fmla="*/ 13 h 30"/>
                  <a:gd name="T14" fmla="*/ 18 w 18"/>
                  <a:gd name="T15" fmla="*/ 30 h 30"/>
                  <a:gd name="T16" fmla="*/ 14 w 18"/>
                  <a:gd name="T17" fmla="*/ 30 h 30"/>
                  <a:gd name="T18" fmla="*/ 14 w 18"/>
                  <a:gd name="T19" fmla="*/ 13 h 30"/>
                  <a:gd name="T20" fmla="*/ 13 w 18"/>
                  <a:gd name="T21" fmla="*/ 12 h 30"/>
                  <a:gd name="T22" fmla="*/ 7 w 18"/>
                  <a:gd name="T23" fmla="*/ 12 h 30"/>
                  <a:gd name="T24" fmla="*/ 4 w 18"/>
                  <a:gd name="T25" fmla="*/ 15 h 30"/>
                  <a:gd name="T26" fmla="*/ 4 w 18"/>
                  <a:gd name="T27" fmla="*/ 30 h 30"/>
                  <a:gd name="T28" fmla="*/ 0 w 18"/>
                  <a:gd name="T29" fmla="*/ 30 h 30"/>
                  <a:gd name="T30" fmla="*/ 0 w 18"/>
                  <a:gd name="T31" fmla="*/ 0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30">
                    <a:moveTo>
                      <a:pt x="0" y="0"/>
                    </a:moveTo>
                    <a:lnTo>
                      <a:pt x="4" y="0"/>
                    </a:lnTo>
                    <a:lnTo>
                      <a:pt x="4" y="12"/>
                    </a:lnTo>
                    <a:lnTo>
                      <a:pt x="5" y="10"/>
                    </a:lnTo>
                    <a:lnTo>
                      <a:pt x="11" y="8"/>
                    </a:lnTo>
                    <a:lnTo>
                      <a:pt x="17" y="10"/>
                    </a:lnTo>
                    <a:lnTo>
                      <a:pt x="18" y="13"/>
                    </a:lnTo>
                    <a:lnTo>
                      <a:pt x="18" y="30"/>
                    </a:lnTo>
                    <a:lnTo>
                      <a:pt x="14" y="30"/>
                    </a:lnTo>
                    <a:lnTo>
                      <a:pt x="14" y="13"/>
                    </a:lnTo>
                    <a:lnTo>
                      <a:pt x="13" y="12"/>
                    </a:lnTo>
                    <a:lnTo>
                      <a:pt x="7" y="12"/>
                    </a:lnTo>
                    <a:lnTo>
                      <a:pt x="4" y="15"/>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92" name="Freeform 279"/>
              <p:cNvSpPr>
                <a:spLocks noEditPoints="1"/>
              </p:cNvSpPr>
              <p:nvPr/>
            </p:nvSpPr>
            <p:spPr bwMode="auto">
              <a:xfrm>
                <a:off x="2407" y="3977"/>
                <a:ext cx="21" cy="22"/>
              </a:xfrm>
              <a:custGeom>
                <a:avLst/>
                <a:gdLst>
                  <a:gd name="T0" fmla="*/ 7 w 21"/>
                  <a:gd name="T1" fmla="*/ 4 h 22"/>
                  <a:gd name="T2" fmla="*/ 4 w 21"/>
                  <a:gd name="T3" fmla="*/ 7 h 22"/>
                  <a:gd name="T4" fmla="*/ 2 w 21"/>
                  <a:gd name="T5" fmla="*/ 11 h 22"/>
                  <a:gd name="T6" fmla="*/ 4 w 21"/>
                  <a:gd name="T7" fmla="*/ 15 h 22"/>
                  <a:gd name="T8" fmla="*/ 5 w 21"/>
                  <a:gd name="T9" fmla="*/ 18 h 22"/>
                  <a:gd name="T10" fmla="*/ 7 w 21"/>
                  <a:gd name="T11" fmla="*/ 19 h 22"/>
                  <a:gd name="T12" fmla="*/ 12 w 21"/>
                  <a:gd name="T13" fmla="*/ 19 h 22"/>
                  <a:gd name="T14" fmla="*/ 15 w 21"/>
                  <a:gd name="T15" fmla="*/ 18 h 22"/>
                  <a:gd name="T16" fmla="*/ 17 w 21"/>
                  <a:gd name="T17" fmla="*/ 15 h 22"/>
                  <a:gd name="T18" fmla="*/ 17 w 21"/>
                  <a:gd name="T19" fmla="*/ 8 h 22"/>
                  <a:gd name="T20" fmla="*/ 15 w 21"/>
                  <a:gd name="T21" fmla="*/ 5 h 22"/>
                  <a:gd name="T22" fmla="*/ 12 w 21"/>
                  <a:gd name="T23" fmla="*/ 4 h 22"/>
                  <a:gd name="T24" fmla="*/ 7 w 21"/>
                  <a:gd name="T25" fmla="*/ 4 h 22"/>
                  <a:gd name="T26" fmla="*/ 10 w 21"/>
                  <a:gd name="T27" fmla="*/ 0 h 22"/>
                  <a:gd name="T28" fmla="*/ 14 w 21"/>
                  <a:gd name="T29" fmla="*/ 1 h 22"/>
                  <a:gd name="T30" fmla="*/ 17 w 21"/>
                  <a:gd name="T31" fmla="*/ 2 h 22"/>
                  <a:gd name="T32" fmla="*/ 21 w 21"/>
                  <a:gd name="T33" fmla="*/ 11 h 22"/>
                  <a:gd name="T34" fmla="*/ 19 w 21"/>
                  <a:gd name="T35" fmla="*/ 15 h 22"/>
                  <a:gd name="T36" fmla="*/ 17 w 21"/>
                  <a:gd name="T37" fmla="*/ 21 h 22"/>
                  <a:gd name="T38" fmla="*/ 14 w 21"/>
                  <a:gd name="T39" fmla="*/ 22 h 22"/>
                  <a:gd name="T40" fmla="*/ 7 w 21"/>
                  <a:gd name="T41" fmla="*/ 22 h 22"/>
                  <a:gd name="T42" fmla="*/ 4 w 21"/>
                  <a:gd name="T43" fmla="*/ 21 h 22"/>
                  <a:gd name="T44" fmla="*/ 1 w 21"/>
                  <a:gd name="T45" fmla="*/ 18 h 22"/>
                  <a:gd name="T46" fmla="*/ 0 w 21"/>
                  <a:gd name="T47" fmla="*/ 15 h 22"/>
                  <a:gd name="T48" fmla="*/ 0 w 21"/>
                  <a:gd name="T49" fmla="*/ 7 h 22"/>
                  <a:gd name="T50" fmla="*/ 5 w 21"/>
                  <a:gd name="T51" fmla="*/ 1 h 22"/>
                  <a:gd name="T52" fmla="*/ 10 w 21"/>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 h="22">
                    <a:moveTo>
                      <a:pt x="7" y="4"/>
                    </a:moveTo>
                    <a:lnTo>
                      <a:pt x="4" y="7"/>
                    </a:lnTo>
                    <a:lnTo>
                      <a:pt x="2" y="11"/>
                    </a:lnTo>
                    <a:lnTo>
                      <a:pt x="4" y="15"/>
                    </a:lnTo>
                    <a:lnTo>
                      <a:pt x="5" y="18"/>
                    </a:lnTo>
                    <a:lnTo>
                      <a:pt x="7" y="19"/>
                    </a:lnTo>
                    <a:lnTo>
                      <a:pt x="12" y="19"/>
                    </a:lnTo>
                    <a:lnTo>
                      <a:pt x="15" y="18"/>
                    </a:lnTo>
                    <a:lnTo>
                      <a:pt x="17" y="15"/>
                    </a:lnTo>
                    <a:lnTo>
                      <a:pt x="17" y="8"/>
                    </a:lnTo>
                    <a:lnTo>
                      <a:pt x="15" y="5"/>
                    </a:lnTo>
                    <a:lnTo>
                      <a:pt x="12" y="4"/>
                    </a:lnTo>
                    <a:lnTo>
                      <a:pt x="7" y="4"/>
                    </a:lnTo>
                    <a:close/>
                    <a:moveTo>
                      <a:pt x="10" y="0"/>
                    </a:moveTo>
                    <a:lnTo>
                      <a:pt x="14" y="1"/>
                    </a:lnTo>
                    <a:lnTo>
                      <a:pt x="17" y="2"/>
                    </a:lnTo>
                    <a:lnTo>
                      <a:pt x="21" y="11"/>
                    </a:lnTo>
                    <a:lnTo>
                      <a:pt x="19" y="15"/>
                    </a:lnTo>
                    <a:lnTo>
                      <a:pt x="17" y="21"/>
                    </a:lnTo>
                    <a:lnTo>
                      <a:pt x="14" y="22"/>
                    </a:lnTo>
                    <a:lnTo>
                      <a:pt x="7" y="22"/>
                    </a:lnTo>
                    <a:lnTo>
                      <a:pt x="4" y="21"/>
                    </a:lnTo>
                    <a:lnTo>
                      <a:pt x="1" y="18"/>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93" name="Freeform 280"/>
              <p:cNvSpPr>
                <a:spLocks/>
              </p:cNvSpPr>
              <p:nvPr/>
            </p:nvSpPr>
            <p:spPr bwMode="auto">
              <a:xfrm>
                <a:off x="2429" y="3978"/>
                <a:ext cx="30" cy="21"/>
              </a:xfrm>
              <a:custGeom>
                <a:avLst/>
                <a:gdLst>
                  <a:gd name="T0" fmla="*/ 0 w 30"/>
                  <a:gd name="T1" fmla="*/ 0 h 21"/>
                  <a:gd name="T2" fmla="*/ 5 w 30"/>
                  <a:gd name="T3" fmla="*/ 0 h 21"/>
                  <a:gd name="T4" fmla="*/ 9 w 30"/>
                  <a:gd name="T5" fmla="*/ 17 h 21"/>
                  <a:gd name="T6" fmla="*/ 13 w 30"/>
                  <a:gd name="T7" fmla="*/ 0 h 21"/>
                  <a:gd name="T8" fmla="*/ 17 w 30"/>
                  <a:gd name="T9" fmla="*/ 0 h 21"/>
                  <a:gd name="T10" fmla="*/ 22 w 30"/>
                  <a:gd name="T11" fmla="*/ 17 h 21"/>
                  <a:gd name="T12" fmla="*/ 27 w 30"/>
                  <a:gd name="T13" fmla="*/ 0 h 21"/>
                  <a:gd name="T14" fmla="*/ 30 w 30"/>
                  <a:gd name="T15" fmla="*/ 0 h 21"/>
                  <a:gd name="T16" fmla="*/ 23 w 30"/>
                  <a:gd name="T17" fmla="*/ 21 h 21"/>
                  <a:gd name="T18" fmla="*/ 20 w 30"/>
                  <a:gd name="T19" fmla="*/ 21 h 21"/>
                  <a:gd name="T20" fmla="*/ 16 w 30"/>
                  <a:gd name="T21" fmla="*/ 4 h 21"/>
                  <a:gd name="T22" fmla="*/ 12 w 30"/>
                  <a:gd name="T23" fmla="*/ 21 h 21"/>
                  <a:gd name="T24" fmla="*/ 7 w 30"/>
                  <a:gd name="T25" fmla="*/ 21 h 21"/>
                  <a:gd name="T26" fmla="*/ 0 w 30"/>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 h="21">
                    <a:moveTo>
                      <a:pt x="0" y="0"/>
                    </a:moveTo>
                    <a:lnTo>
                      <a:pt x="5" y="0"/>
                    </a:lnTo>
                    <a:lnTo>
                      <a:pt x="9" y="17"/>
                    </a:lnTo>
                    <a:lnTo>
                      <a:pt x="13" y="0"/>
                    </a:lnTo>
                    <a:lnTo>
                      <a:pt x="17" y="0"/>
                    </a:lnTo>
                    <a:lnTo>
                      <a:pt x="22" y="17"/>
                    </a:lnTo>
                    <a:lnTo>
                      <a:pt x="27" y="0"/>
                    </a:lnTo>
                    <a:lnTo>
                      <a:pt x="30" y="0"/>
                    </a:lnTo>
                    <a:lnTo>
                      <a:pt x="23" y="21"/>
                    </a:lnTo>
                    <a:lnTo>
                      <a:pt x="20" y="21"/>
                    </a:lnTo>
                    <a:lnTo>
                      <a:pt x="16" y="4"/>
                    </a:lnTo>
                    <a:lnTo>
                      <a:pt x="12" y="21"/>
                    </a:lnTo>
                    <a:lnTo>
                      <a:pt x="7"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94" name="Freeform 281"/>
              <p:cNvSpPr>
                <a:spLocks/>
              </p:cNvSpPr>
              <p:nvPr/>
            </p:nvSpPr>
            <p:spPr bwMode="auto">
              <a:xfrm>
                <a:off x="2473" y="3971"/>
                <a:ext cx="12" cy="28"/>
              </a:xfrm>
              <a:custGeom>
                <a:avLst/>
                <a:gdLst>
                  <a:gd name="T0" fmla="*/ 3 w 12"/>
                  <a:gd name="T1" fmla="*/ 0 h 28"/>
                  <a:gd name="T2" fmla="*/ 8 w 12"/>
                  <a:gd name="T3" fmla="*/ 0 h 28"/>
                  <a:gd name="T4" fmla="*/ 8 w 12"/>
                  <a:gd name="T5" fmla="*/ 7 h 28"/>
                  <a:gd name="T6" fmla="*/ 12 w 12"/>
                  <a:gd name="T7" fmla="*/ 7 h 28"/>
                  <a:gd name="T8" fmla="*/ 12 w 12"/>
                  <a:gd name="T9" fmla="*/ 10 h 28"/>
                  <a:gd name="T10" fmla="*/ 8 w 12"/>
                  <a:gd name="T11" fmla="*/ 10 h 28"/>
                  <a:gd name="T12" fmla="*/ 8 w 12"/>
                  <a:gd name="T13" fmla="*/ 24 h 28"/>
                  <a:gd name="T14" fmla="*/ 9 w 12"/>
                  <a:gd name="T15" fmla="*/ 25 h 28"/>
                  <a:gd name="T16" fmla="*/ 12 w 12"/>
                  <a:gd name="T17" fmla="*/ 25 h 28"/>
                  <a:gd name="T18" fmla="*/ 12 w 12"/>
                  <a:gd name="T19" fmla="*/ 28 h 28"/>
                  <a:gd name="T20" fmla="*/ 6 w 12"/>
                  <a:gd name="T21" fmla="*/ 28 h 28"/>
                  <a:gd name="T22" fmla="*/ 5 w 12"/>
                  <a:gd name="T23" fmla="*/ 27 h 28"/>
                  <a:gd name="T24" fmla="*/ 3 w 12"/>
                  <a:gd name="T25" fmla="*/ 24 h 28"/>
                  <a:gd name="T26" fmla="*/ 3 w 12"/>
                  <a:gd name="T27" fmla="*/ 10 h 28"/>
                  <a:gd name="T28" fmla="*/ 0 w 12"/>
                  <a:gd name="T29" fmla="*/ 10 h 28"/>
                  <a:gd name="T30" fmla="*/ 0 w 12"/>
                  <a:gd name="T31" fmla="*/ 7 h 28"/>
                  <a:gd name="T32" fmla="*/ 3 w 12"/>
                  <a:gd name="T33" fmla="*/ 7 h 28"/>
                  <a:gd name="T34" fmla="*/ 3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3" y="0"/>
                    </a:moveTo>
                    <a:lnTo>
                      <a:pt x="8" y="0"/>
                    </a:lnTo>
                    <a:lnTo>
                      <a:pt x="8" y="7"/>
                    </a:lnTo>
                    <a:lnTo>
                      <a:pt x="12" y="7"/>
                    </a:lnTo>
                    <a:lnTo>
                      <a:pt x="12" y="10"/>
                    </a:lnTo>
                    <a:lnTo>
                      <a:pt x="8" y="10"/>
                    </a:lnTo>
                    <a:lnTo>
                      <a:pt x="8" y="24"/>
                    </a:lnTo>
                    <a:lnTo>
                      <a:pt x="9" y="25"/>
                    </a:lnTo>
                    <a:lnTo>
                      <a:pt x="12" y="25"/>
                    </a:lnTo>
                    <a:lnTo>
                      <a:pt x="12" y="28"/>
                    </a:lnTo>
                    <a:lnTo>
                      <a:pt x="6" y="28"/>
                    </a:lnTo>
                    <a:lnTo>
                      <a:pt x="5"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895" name="Freeform 282"/>
              <p:cNvSpPr>
                <a:spLocks/>
              </p:cNvSpPr>
              <p:nvPr/>
            </p:nvSpPr>
            <p:spPr bwMode="auto">
              <a:xfrm>
                <a:off x="2488" y="3969"/>
                <a:ext cx="18" cy="30"/>
              </a:xfrm>
              <a:custGeom>
                <a:avLst/>
                <a:gdLst>
                  <a:gd name="T0" fmla="*/ 0 w 18"/>
                  <a:gd name="T1" fmla="*/ 0 h 30"/>
                  <a:gd name="T2" fmla="*/ 4 w 18"/>
                  <a:gd name="T3" fmla="*/ 0 h 30"/>
                  <a:gd name="T4" fmla="*/ 4 w 18"/>
                  <a:gd name="T5" fmla="*/ 12 h 30"/>
                  <a:gd name="T6" fmla="*/ 5 w 18"/>
                  <a:gd name="T7" fmla="*/ 10 h 30"/>
                  <a:gd name="T8" fmla="*/ 11 w 18"/>
                  <a:gd name="T9" fmla="*/ 8 h 30"/>
                  <a:gd name="T10" fmla="*/ 17 w 18"/>
                  <a:gd name="T11" fmla="*/ 10 h 30"/>
                  <a:gd name="T12" fmla="*/ 18 w 18"/>
                  <a:gd name="T13" fmla="*/ 13 h 30"/>
                  <a:gd name="T14" fmla="*/ 18 w 18"/>
                  <a:gd name="T15" fmla="*/ 30 h 30"/>
                  <a:gd name="T16" fmla="*/ 15 w 18"/>
                  <a:gd name="T17" fmla="*/ 30 h 30"/>
                  <a:gd name="T18" fmla="*/ 15 w 18"/>
                  <a:gd name="T19" fmla="*/ 16 h 30"/>
                  <a:gd name="T20" fmla="*/ 14 w 18"/>
                  <a:gd name="T21" fmla="*/ 13 h 30"/>
                  <a:gd name="T22" fmla="*/ 13 w 18"/>
                  <a:gd name="T23" fmla="*/ 12 h 30"/>
                  <a:gd name="T24" fmla="*/ 8 w 18"/>
                  <a:gd name="T25" fmla="*/ 12 h 30"/>
                  <a:gd name="T26" fmla="*/ 5 w 18"/>
                  <a:gd name="T27" fmla="*/ 13 h 30"/>
                  <a:gd name="T28" fmla="*/ 4 w 18"/>
                  <a:gd name="T29" fmla="*/ 15 h 30"/>
                  <a:gd name="T30" fmla="*/ 4 w 18"/>
                  <a:gd name="T31" fmla="*/ 30 h 30"/>
                  <a:gd name="T32" fmla="*/ 0 w 18"/>
                  <a:gd name="T33" fmla="*/ 30 h 30"/>
                  <a:gd name="T34" fmla="*/ 0 w 18"/>
                  <a:gd name="T35" fmla="*/ 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30">
                    <a:moveTo>
                      <a:pt x="0" y="0"/>
                    </a:moveTo>
                    <a:lnTo>
                      <a:pt x="4" y="0"/>
                    </a:lnTo>
                    <a:lnTo>
                      <a:pt x="4" y="12"/>
                    </a:lnTo>
                    <a:lnTo>
                      <a:pt x="5" y="10"/>
                    </a:lnTo>
                    <a:lnTo>
                      <a:pt x="11" y="8"/>
                    </a:lnTo>
                    <a:lnTo>
                      <a:pt x="17" y="10"/>
                    </a:lnTo>
                    <a:lnTo>
                      <a:pt x="18" y="13"/>
                    </a:lnTo>
                    <a:lnTo>
                      <a:pt x="18" y="30"/>
                    </a:lnTo>
                    <a:lnTo>
                      <a:pt x="15" y="30"/>
                    </a:lnTo>
                    <a:lnTo>
                      <a:pt x="15" y="16"/>
                    </a:lnTo>
                    <a:lnTo>
                      <a:pt x="14" y="13"/>
                    </a:lnTo>
                    <a:lnTo>
                      <a:pt x="13" y="12"/>
                    </a:lnTo>
                    <a:lnTo>
                      <a:pt x="8" y="12"/>
                    </a:lnTo>
                    <a:lnTo>
                      <a:pt x="5" y="13"/>
                    </a:lnTo>
                    <a:lnTo>
                      <a:pt x="4" y="15"/>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96" name="Freeform 283"/>
              <p:cNvSpPr>
                <a:spLocks noEditPoints="1"/>
              </p:cNvSpPr>
              <p:nvPr/>
            </p:nvSpPr>
            <p:spPr bwMode="auto">
              <a:xfrm>
                <a:off x="2510" y="3977"/>
                <a:ext cx="20" cy="22"/>
              </a:xfrm>
              <a:custGeom>
                <a:avLst/>
                <a:gdLst>
                  <a:gd name="T0" fmla="*/ 8 w 20"/>
                  <a:gd name="T1" fmla="*/ 4 h 22"/>
                  <a:gd name="T2" fmla="*/ 5 w 20"/>
                  <a:gd name="T3" fmla="*/ 7 h 22"/>
                  <a:gd name="T4" fmla="*/ 5 w 20"/>
                  <a:gd name="T5" fmla="*/ 10 h 22"/>
                  <a:gd name="T6" fmla="*/ 16 w 20"/>
                  <a:gd name="T7" fmla="*/ 10 h 22"/>
                  <a:gd name="T8" fmla="*/ 16 w 20"/>
                  <a:gd name="T9" fmla="*/ 7 h 22"/>
                  <a:gd name="T10" fmla="*/ 13 w 20"/>
                  <a:gd name="T11" fmla="*/ 4 h 22"/>
                  <a:gd name="T12" fmla="*/ 8 w 20"/>
                  <a:gd name="T13" fmla="*/ 4 h 22"/>
                  <a:gd name="T14" fmla="*/ 10 w 20"/>
                  <a:gd name="T15" fmla="*/ 0 h 22"/>
                  <a:gd name="T16" fmla="*/ 19 w 20"/>
                  <a:gd name="T17" fmla="*/ 4 h 22"/>
                  <a:gd name="T18" fmla="*/ 19 w 20"/>
                  <a:gd name="T19" fmla="*/ 7 h 22"/>
                  <a:gd name="T20" fmla="*/ 20 w 20"/>
                  <a:gd name="T21" fmla="*/ 10 h 22"/>
                  <a:gd name="T22" fmla="*/ 20 w 20"/>
                  <a:gd name="T23" fmla="*/ 12 h 22"/>
                  <a:gd name="T24" fmla="*/ 5 w 20"/>
                  <a:gd name="T25" fmla="*/ 12 h 22"/>
                  <a:gd name="T26" fmla="*/ 5 w 20"/>
                  <a:gd name="T27" fmla="*/ 15 h 22"/>
                  <a:gd name="T28" fmla="*/ 6 w 20"/>
                  <a:gd name="T29" fmla="*/ 18 h 22"/>
                  <a:gd name="T30" fmla="*/ 8 w 20"/>
                  <a:gd name="T31" fmla="*/ 19 h 22"/>
                  <a:gd name="T32" fmla="*/ 13 w 20"/>
                  <a:gd name="T33" fmla="*/ 19 h 22"/>
                  <a:gd name="T34" fmla="*/ 15 w 20"/>
                  <a:gd name="T35" fmla="*/ 18 h 22"/>
                  <a:gd name="T36" fmla="*/ 16 w 20"/>
                  <a:gd name="T37" fmla="*/ 15 h 22"/>
                  <a:gd name="T38" fmla="*/ 20 w 20"/>
                  <a:gd name="T39" fmla="*/ 15 h 22"/>
                  <a:gd name="T40" fmla="*/ 19 w 20"/>
                  <a:gd name="T41" fmla="*/ 18 h 22"/>
                  <a:gd name="T42" fmla="*/ 16 w 20"/>
                  <a:gd name="T43" fmla="*/ 21 h 22"/>
                  <a:gd name="T44" fmla="*/ 13 w 20"/>
                  <a:gd name="T45" fmla="*/ 22 h 22"/>
                  <a:gd name="T46" fmla="*/ 8 w 20"/>
                  <a:gd name="T47" fmla="*/ 22 h 22"/>
                  <a:gd name="T48" fmla="*/ 5 w 20"/>
                  <a:gd name="T49" fmla="*/ 21 h 22"/>
                  <a:gd name="T50" fmla="*/ 2 w 20"/>
                  <a:gd name="T51" fmla="*/ 18 h 22"/>
                  <a:gd name="T52" fmla="*/ 0 w 20"/>
                  <a:gd name="T53" fmla="*/ 15 h 22"/>
                  <a:gd name="T54" fmla="*/ 0 w 20"/>
                  <a:gd name="T55" fmla="*/ 7 h 22"/>
                  <a:gd name="T56" fmla="*/ 6 w 20"/>
                  <a:gd name="T57" fmla="*/ 1 h 22"/>
                  <a:gd name="T58" fmla="*/ 10 w 20"/>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2">
                    <a:moveTo>
                      <a:pt x="8" y="4"/>
                    </a:moveTo>
                    <a:lnTo>
                      <a:pt x="5" y="7"/>
                    </a:lnTo>
                    <a:lnTo>
                      <a:pt x="5" y="10"/>
                    </a:lnTo>
                    <a:lnTo>
                      <a:pt x="16" y="10"/>
                    </a:lnTo>
                    <a:lnTo>
                      <a:pt x="16" y="7"/>
                    </a:lnTo>
                    <a:lnTo>
                      <a:pt x="13" y="4"/>
                    </a:lnTo>
                    <a:lnTo>
                      <a:pt x="8" y="4"/>
                    </a:lnTo>
                    <a:close/>
                    <a:moveTo>
                      <a:pt x="10" y="0"/>
                    </a:moveTo>
                    <a:lnTo>
                      <a:pt x="19" y="4"/>
                    </a:lnTo>
                    <a:lnTo>
                      <a:pt x="19" y="7"/>
                    </a:lnTo>
                    <a:lnTo>
                      <a:pt x="20" y="10"/>
                    </a:lnTo>
                    <a:lnTo>
                      <a:pt x="20" y="12"/>
                    </a:lnTo>
                    <a:lnTo>
                      <a:pt x="5" y="12"/>
                    </a:lnTo>
                    <a:lnTo>
                      <a:pt x="5" y="15"/>
                    </a:lnTo>
                    <a:lnTo>
                      <a:pt x="6" y="18"/>
                    </a:lnTo>
                    <a:lnTo>
                      <a:pt x="8" y="19"/>
                    </a:lnTo>
                    <a:lnTo>
                      <a:pt x="13" y="19"/>
                    </a:lnTo>
                    <a:lnTo>
                      <a:pt x="15" y="18"/>
                    </a:lnTo>
                    <a:lnTo>
                      <a:pt x="16" y="15"/>
                    </a:lnTo>
                    <a:lnTo>
                      <a:pt x="20" y="15"/>
                    </a:lnTo>
                    <a:lnTo>
                      <a:pt x="19" y="18"/>
                    </a:lnTo>
                    <a:lnTo>
                      <a:pt x="16" y="21"/>
                    </a:lnTo>
                    <a:lnTo>
                      <a:pt x="13" y="22"/>
                    </a:lnTo>
                    <a:lnTo>
                      <a:pt x="8" y="22"/>
                    </a:lnTo>
                    <a:lnTo>
                      <a:pt x="5" y="21"/>
                    </a:lnTo>
                    <a:lnTo>
                      <a:pt x="2" y="18"/>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97" name="Freeform 284"/>
              <p:cNvSpPr>
                <a:spLocks/>
              </p:cNvSpPr>
              <p:nvPr/>
            </p:nvSpPr>
            <p:spPr bwMode="auto">
              <a:xfrm>
                <a:off x="2545" y="3977"/>
                <a:ext cx="18" cy="22"/>
              </a:xfrm>
              <a:custGeom>
                <a:avLst/>
                <a:gdLst>
                  <a:gd name="T0" fmla="*/ 8 w 18"/>
                  <a:gd name="T1" fmla="*/ 0 h 22"/>
                  <a:gd name="T2" fmla="*/ 11 w 18"/>
                  <a:gd name="T3" fmla="*/ 1 h 22"/>
                  <a:gd name="T4" fmla="*/ 14 w 18"/>
                  <a:gd name="T5" fmla="*/ 1 h 22"/>
                  <a:gd name="T6" fmla="*/ 17 w 18"/>
                  <a:gd name="T7" fmla="*/ 7 h 22"/>
                  <a:gd name="T8" fmla="*/ 14 w 18"/>
                  <a:gd name="T9" fmla="*/ 7 h 22"/>
                  <a:gd name="T10" fmla="*/ 11 w 18"/>
                  <a:gd name="T11" fmla="*/ 4 h 22"/>
                  <a:gd name="T12" fmla="*/ 5 w 18"/>
                  <a:gd name="T13" fmla="*/ 4 h 22"/>
                  <a:gd name="T14" fmla="*/ 4 w 18"/>
                  <a:gd name="T15" fmla="*/ 5 h 22"/>
                  <a:gd name="T16" fmla="*/ 4 w 18"/>
                  <a:gd name="T17" fmla="*/ 8 h 22"/>
                  <a:gd name="T18" fmla="*/ 5 w 18"/>
                  <a:gd name="T19" fmla="*/ 8 h 22"/>
                  <a:gd name="T20" fmla="*/ 8 w 18"/>
                  <a:gd name="T21" fmla="*/ 10 h 22"/>
                  <a:gd name="T22" fmla="*/ 11 w 18"/>
                  <a:gd name="T23" fmla="*/ 10 h 22"/>
                  <a:gd name="T24" fmla="*/ 14 w 18"/>
                  <a:gd name="T25" fmla="*/ 11 h 22"/>
                  <a:gd name="T26" fmla="*/ 17 w 18"/>
                  <a:gd name="T27" fmla="*/ 14 h 22"/>
                  <a:gd name="T28" fmla="*/ 18 w 18"/>
                  <a:gd name="T29" fmla="*/ 17 h 22"/>
                  <a:gd name="T30" fmla="*/ 17 w 18"/>
                  <a:gd name="T31" fmla="*/ 18 h 22"/>
                  <a:gd name="T32" fmla="*/ 15 w 18"/>
                  <a:gd name="T33" fmla="*/ 21 h 22"/>
                  <a:gd name="T34" fmla="*/ 14 w 18"/>
                  <a:gd name="T35" fmla="*/ 22 h 22"/>
                  <a:gd name="T36" fmla="*/ 4 w 18"/>
                  <a:gd name="T37" fmla="*/ 22 h 22"/>
                  <a:gd name="T38" fmla="*/ 1 w 18"/>
                  <a:gd name="T39" fmla="*/ 21 h 22"/>
                  <a:gd name="T40" fmla="*/ 0 w 18"/>
                  <a:gd name="T41" fmla="*/ 18 h 22"/>
                  <a:gd name="T42" fmla="*/ 0 w 18"/>
                  <a:gd name="T43" fmla="*/ 15 h 22"/>
                  <a:gd name="T44" fmla="*/ 3 w 18"/>
                  <a:gd name="T45" fmla="*/ 15 h 22"/>
                  <a:gd name="T46" fmla="*/ 4 w 18"/>
                  <a:gd name="T47" fmla="*/ 18 h 22"/>
                  <a:gd name="T48" fmla="*/ 5 w 18"/>
                  <a:gd name="T49" fmla="*/ 18 h 22"/>
                  <a:gd name="T50" fmla="*/ 7 w 18"/>
                  <a:gd name="T51" fmla="*/ 19 h 22"/>
                  <a:gd name="T52" fmla="*/ 12 w 18"/>
                  <a:gd name="T53" fmla="*/ 19 h 22"/>
                  <a:gd name="T54" fmla="*/ 14 w 18"/>
                  <a:gd name="T55" fmla="*/ 18 h 22"/>
                  <a:gd name="T56" fmla="*/ 14 w 18"/>
                  <a:gd name="T57" fmla="*/ 15 h 22"/>
                  <a:gd name="T58" fmla="*/ 12 w 18"/>
                  <a:gd name="T59" fmla="*/ 14 h 22"/>
                  <a:gd name="T60" fmla="*/ 10 w 18"/>
                  <a:gd name="T61" fmla="*/ 12 h 22"/>
                  <a:gd name="T62" fmla="*/ 4 w 18"/>
                  <a:gd name="T63" fmla="*/ 12 h 22"/>
                  <a:gd name="T64" fmla="*/ 1 w 18"/>
                  <a:gd name="T65" fmla="*/ 10 h 22"/>
                  <a:gd name="T66" fmla="*/ 0 w 18"/>
                  <a:gd name="T67" fmla="*/ 7 h 22"/>
                  <a:gd name="T68" fmla="*/ 3 w 18"/>
                  <a:gd name="T69" fmla="*/ 1 h 22"/>
                  <a:gd name="T70" fmla="*/ 5 w 18"/>
                  <a:gd name="T71" fmla="*/ 1 h 22"/>
                  <a:gd name="T72" fmla="*/ 8 w 18"/>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 h="22">
                    <a:moveTo>
                      <a:pt x="8" y="0"/>
                    </a:moveTo>
                    <a:lnTo>
                      <a:pt x="11" y="1"/>
                    </a:lnTo>
                    <a:lnTo>
                      <a:pt x="14" y="1"/>
                    </a:lnTo>
                    <a:lnTo>
                      <a:pt x="17" y="7"/>
                    </a:lnTo>
                    <a:lnTo>
                      <a:pt x="14" y="7"/>
                    </a:lnTo>
                    <a:lnTo>
                      <a:pt x="11" y="4"/>
                    </a:lnTo>
                    <a:lnTo>
                      <a:pt x="5" y="4"/>
                    </a:lnTo>
                    <a:lnTo>
                      <a:pt x="4" y="5"/>
                    </a:lnTo>
                    <a:lnTo>
                      <a:pt x="4" y="8"/>
                    </a:lnTo>
                    <a:lnTo>
                      <a:pt x="5" y="8"/>
                    </a:lnTo>
                    <a:lnTo>
                      <a:pt x="8" y="10"/>
                    </a:lnTo>
                    <a:lnTo>
                      <a:pt x="11" y="10"/>
                    </a:lnTo>
                    <a:lnTo>
                      <a:pt x="14" y="11"/>
                    </a:lnTo>
                    <a:lnTo>
                      <a:pt x="17" y="14"/>
                    </a:lnTo>
                    <a:lnTo>
                      <a:pt x="18" y="17"/>
                    </a:lnTo>
                    <a:lnTo>
                      <a:pt x="17" y="18"/>
                    </a:lnTo>
                    <a:lnTo>
                      <a:pt x="15" y="21"/>
                    </a:lnTo>
                    <a:lnTo>
                      <a:pt x="14" y="22"/>
                    </a:lnTo>
                    <a:lnTo>
                      <a:pt x="4" y="22"/>
                    </a:lnTo>
                    <a:lnTo>
                      <a:pt x="1" y="21"/>
                    </a:lnTo>
                    <a:lnTo>
                      <a:pt x="0" y="18"/>
                    </a:lnTo>
                    <a:lnTo>
                      <a:pt x="0" y="15"/>
                    </a:lnTo>
                    <a:lnTo>
                      <a:pt x="3" y="15"/>
                    </a:lnTo>
                    <a:lnTo>
                      <a:pt x="4" y="18"/>
                    </a:lnTo>
                    <a:lnTo>
                      <a:pt x="5" y="18"/>
                    </a:lnTo>
                    <a:lnTo>
                      <a:pt x="7" y="19"/>
                    </a:lnTo>
                    <a:lnTo>
                      <a:pt x="12" y="19"/>
                    </a:lnTo>
                    <a:lnTo>
                      <a:pt x="14" y="18"/>
                    </a:lnTo>
                    <a:lnTo>
                      <a:pt x="14" y="15"/>
                    </a:lnTo>
                    <a:lnTo>
                      <a:pt x="12" y="14"/>
                    </a:lnTo>
                    <a:lnTo>
                      <a:pt x="10" y="12"/>
                    </a:lnTo>
                    <a:lnTo>
                      <a:pt x="4" y="12"/>
                    </a:lnTo>
                    <a:lnTo>
                      <a:pt x="1" y="10"/>
                    </a:lnTo>
                    <a:lnTo>
                      <a:pt x="0" y="7"/>
                    </a:lnTo>
                    <a:lnTo>
                      <a:pt x="3" y="1"/>
                    </a:lnTo>
                    <a:lnTo>
                      <a:pt x="5" y="1"/>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898" name="Freeform 285"/>
              <p:cNvSpPr>
                <a:spLocks/>
              </p:cNvSpPr>
              <p:nvPr/>
            </p:nvSpPr>
            <p:spPr bwMode="auto">
              <a:xfrm>
                <a:off x="2566" y="3978"/>
                <a:ext cx="19" cy="21"/>
              </a:xfrm>
              <a:custGeom>
                <a:avLst/>
                <a:gdLst>
                  <a:gd name="T0" fmla="*/ 0 w 19"/>
                  <a:gd name="T1" fmla="*/ 0 h 21"/>
                  <a:gd name="T2" fmla="*/ 4 w 19"/>
                  <a:gd name="T3" fmla="*/ 0 h 21"/>
                  <a:gd name="T4" fmla="*/ 4 w 19"/>
                  <a:gd name="T5" fmla="*/ 17 h 21"/>
                  <a:gd name="T6" fmla="*/ 6 w 19"/>
                  <a:gd name="T7" fmla="*/ 18 h 21"/>
                  <a:gd name="T8" fmla="*/ 11 w 19"/>
                  <a:gd name="T9" fmla="*/ 18 h 21"/>
                  <a:gd name="T10" fmla="*/ 14 w 19"/>
                  <a:gd name="T11" fmla="*/ 17 h 21"/>
                  <a:gd name="T12" fmla="*/ 14 w 19"/>
                  <a:gd name="T13" fmla="*/ 14 h 21"/>
                  <a:gd name="T14" fmla="*/ 16 w 19"/>
                  <a:gd name="T15" fmla="*/ 11 h 21"/>
                  <a:gd name="T16" fmla="*/ 16 w 19"/>
                  <a:gd name="T17" fmla="*/ 0 h 21"/>
                  <a:gd name="T18" fmla="*/ 19 w 19"/>
                  <a:gd name="T19" fmla="*/ 0 h 21"/>
                  <a:gd name="T20" fmla="*/ 19 w 19"/>
                  <a:gd name="T21" fmla="*/ 21 h 21"/>
                  <a:gd name="T22" fmla="*/ 16 w 19"/>
                  <a:gd name="T23" fmla="*/ 21 h 21"/>
                  <a:gd name="T24" fmla="*/ 16 w 19"/>
                  <a:gd name="T25" fmla="*/ 18 h 21"/>
                  <a:gd name="T26" fmla="*/ 13 w 19"/>
                  <a:gd name="T27" fmla="*/ 20 h 21"/>
                  <a:gd name="T28" fmla="*/ 11 w 19"/>
                  <a:gd name="T29" fmla="*/ 21 h 21"/>
                  <a:gd name="T30" fmla="*/ 4 w 19"/>
                  <a:gd name="T31" fmla="*/ 21 h 21"/>
                  <a:gd name="T32" fmla="*/ 3 w 19"/>
                  <a:gd name="T33" fmla="*/ 20 h 21"/>
                  <a:gd name="T34" fmla="*/ 0 w 19"/>
                  <a:gd name="T35" fmla="*/ 14 h 21"/>
                  <a:gd name="T36" fmla="*/ 0 w 1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21">
                    <a:moveTo>
                      <a:pt x="0" y="0"/>
                    </a:moveTo>
                    <a:lnTo>
                      <a:pt x="4" y="0"/>
                    </a:lnTo>
                    <a:lnTo>
                      <a:pt x="4" y="17"/>
                    </a:lnTo>
                    <a:lnTo>
                      <a:pt x="6" y="18"/>
                    </a:lnTo>
                    <a:lnTo>
                      <a:pt x="11" y="18"/>
                    </a:lnTo>
                    <a:lnTo>
                      <a:pt x="14" y="17"/>
                    </a:lnTo>
                    <a:lnTo>
                      <a:pt x="14" y="14"/>
                    </a:lnTo>
                    <a:lnTo>
                      <a:pt x="16" y="11"/>
                    </a:lnTo>
                    <a:lnTo>
                      <a:pt x="16" y="0"/>
                    </a:lnTo>
                    <a:lnTo>
                      <a:pt x="19" y="0"/>
                    </a:lnTo>
                    <a:lnTo>
                      <a:pt x="19" y="21"/>
                    </a:lnTo>
                    <a:lnTo>
                      <a:pt x="16" y="21"/>
                    </a:lnTo>
                    <a:lnTo>
                      <a:pt x="16" y="18"/>
                    </a:lnTo>
                    <a:lnTo>
                      <a:pt x="13" y="20"/>
                    </a:lnTo>
                    <a:lnTo>
                      <a:pt x="11" y="21"/>
                    </a:lnTo>
                    <a:lnTo>
                      <a:pt x="4" y="21"/>
                    </a:lnTo>
                    <a:lnTo>
                      <a:pt x="3" y="20"/>
                    </a:lnTo>
                    <a:lnTo>
                      <a:pt x="0" y="1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99" name="Freeform 286"/>
              <p:cNvSpPr>
                <a:spLocks/>
              </p:cNvSpPr>
              <p:nvPr/>
            </p:nvSpPr>
            <p:spPr bwMode="auto">
              <a:xfrm>
                <a:off x="2590" y="3977"/>
                <a:ext cx="12" cy="22"/>
              </a:xfrm>
              <a:custGeom>
                <a:avLst/>
                <a:gdLst>
                  <a:gd name="T0" fmla="*/ 12 w 12"/>
                  <a:gd name="T1" fmla="*/ 0 h 22"/>
                  <a:gd name="T2" fmla="*/ 12 w 12"/>
                  <a:gd name="T3" fmla="*/ 4 h 22"/>
                  <a:gd name="T4" fmla="*/ 7 w 12"/>
                  <a:gd name="T5" fmla="*/ 5 h 22"/>
                  <a:gd name="T6" fmla="*/ 5 w 12"/>
                  <a:gd name="T7" fmla="*/ 7 h 22"/>
                  <a:gd name="T8" fmla="*/ 3 w 12"/>
                  <a:gd name="T9" fmla="*/ 10 h 22"/>
                  <a:gd name="T10" fmla="*/ 3 w 12"/>
                  <a:gd name="T11" fmla="*/ 22 h 22"/>
                  <a:gd name="T12" fmla="*/ 0 w 12"/>
                  <a:gd name="T13" fmla="*/ 22 h 22"/>
                  <a:gd name="T14" fmla="*/ 0 w 12"/>
                  <a:gd name="T15" fmla="*/ 1 h 22"/>
                  <a:gd name="T16" fmla="*/ 3 w 12"/>
                  <a:gd name="T17" fmla="*/ 1 h 22"/>
                  <a:gd name="T18" fmla="*/ 3 w 12"/>
                  <a:gd name="T19" fmla="*/ 5 h 22"/>
                  <a:gd name="T20" fmla="*/ 5 w 12"/>
                  <a:gd name="T21" fmla="*/ 2 h 22"/>
                  <a:gd name="T22" fmla="*/ 7 w 12"/>
                  <a:gd name="T23" fmla="*/ 1 h 22"/>
                  <a:gd name="T24" fmla="*/ 12 w 12"/>
                  <a:gd name="T25" fmla="*/ 0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22">
                    <a:moveTo>
                      <a:pt x="12" y="0"/>
                    </a:moveTo>
                    <a:lnTo>
                      <a:pt x="12" y="4"/>
                    </a:lnTo>
                    <a:lnTo>
                      <a:pt x="7" y="5"/>
                    </a:lnTo>
                    <a:lnTo>
                      <a:pt x="5" y="7"/>
                    </a:lnTo>
                    <a:lnTo>
                      <a:pt x="3" y="10"/>
                    </a:lnTo>
                    <a:lnTo>
                      <a:pt x="3" y="22"/>
                    </a:lnTo>
                    <a:lnTo>
                      <a:pt x="0" y="22"/>
                    </a:lnTo>
                    <a:lnTo>
                      <a:pt x="0" y="1"/>
                    </a:lnTo>
                    <a:lnTo>
                      <a:pt x="3" y="1"/>
                    </a:lnTo>
                    <a:lnTo>
                      <a:pt x="3" y="5"/>
                    </a:lnTo>
                    <a:lnTo>
                      <a:pt x="5" y="2"/>
                    </a:lnTo>
                    <a:lnTo>
                      <a:pt x="7" y="1"/>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900" name="Freeform 287"/>
              <p:cNvSpPr>
                <a:spLocks/>
              </p:cNvSpPr>
              <p:nvPr/>
            </p:nvSpPr>
            <p:spPr bwMode="auto">
              <a:xfrm>
                <a:off x="2602" y="3969"/>
                <a:ext cx="11" cy="30"/>
              </a:xfrm>
              <a:custGeom>
                <a:avLst/>
                <a:gdLst>
                  <a:gd name="T0" fmla="*/ 7 w 11"/>
                  <a:gd name="T1" fmla="*/ 0 h 30"/>
                  <a:gd name="T2" fmla="*/ 11 w 11"/>
                  <a:gd name="T3" fmla="*/ 0 h 30"/>
                  <a:gd name="T4" fmla="*/ 11 w 11"/>
                  <a:gd name="T5" fmla="*/ 3 h 30"/>
                  <a:gd name="T6" fmla="*/ 8 w 11"/>
                  <a:gd name="T7" fmla="*/ 3 h 30"/>
                  <a:gd name="T8" fmla="*/ 7 w 11"/>
                  <a:gd name="T9" fmla="*/ 5 h 30"/>
                  <a:gd name="T10" fmla="*/ 7 w 11"/>
                  <a:gd name="T11" fmla="*/ 9 h 30"/>
                  <a:gd name="T12" fmla="*/ 11 w 11"/>
                  <a:gd name="T13" fmla="*/ 9 h 30"/>
                  <a:gd name="T14" fmla="*/ 11 w 11"/>
                  <a:gd name="T15" fmla="*/ 12 h 30"/>
                  <a:gd name="T16" fmla="*/ 7 w 11"/>
                  <a:gd name="T17" fmla="*/ 12 h 30"/>
                  <a:gd name="T18" fmla="*/ 7 w 11"/>
                  <a:gd name="T19" fmla="*/ 30 h 30"/>
                  <a:gd name="T20" fmla="*/ 4 w 11"/>
                  <a:gd name="T21" fmla="*/ 30 h 30"/>
                  <a:gd name="T22" fmla="*/ 4 w 11"/>
                  <a:gd name="T23" fmla="*/ 12 h 30"/>
                  <a:gd name="T24" fmla="*/ 0 w 11"/>
                  <a:gd name="T25" fmla="*/ 12 h 30"/>
                  <a:gd name="T26" fmla="*/ 0 w 11"/>
                  <a:gd name="T27" fmla="*/ 9 h 30"/>
                  <a:gd name="T28" fmla="*/ 4 w 11"/>
                  <a:gd name="T29" fmla="*/ 9 h 30"/>
                  <a:gd name="T30" fmla="*/ 4 w 11"/>
                  <a:gd name="T31" fmla="*/ 3 h 30"/>
                  <a:gd name="T32" fmla="*/ 7 w 11"/>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30">
                    <a:moveTo>
                      <a:pt x="7" y="0"/>
                    </a:moveTo>
                    <a:lnTo>
                      <a:pt x="11" y="0"/>
                    </a:lnTo>
                    <a:lnTo>
                      <a:pt x="11" y="3"/>
                    </a:lnTo>
                    <a:lnTo>
                      <a:pt x="8" y="3"/>
                    </a:lnTo>
                    <a:lnTo>
                      <a:pt x="7" y="5"/>
                    </a:lnTo>
                    <a:lnTo>
                      <a:pt x="7" y="9"/>
                    </a:lnTo>
                    <a:lnTo>
                      <a:pt x="11" y="9"/>
                    </a:lnTo>
                    <a:lnTo>
                      <a:pt x="11" y="12"/>
                    </a:lnTo>
                    <a:lnTo>
                      <a:pt x="7" y="12"/>
                    </a:lnTo>
                    <a:lnTo>
                      <a:pt x="7" y="30"/>
                    </a:lnTo>
                    <a:lnTo>
                      <a:pt x="4" y="30"/>
                    </a:lnTo>
                    <a:lnTo>
                      <a:pt x="4" y="12"/>
                    </a:lnTo>
                    <a:lnTo>
                      <a:pt x="0" y="12"/>
                    </a:lnTo>
                    <a:lnTo>
                      <a:pt x="0" y="9"/>
                    </a:lnTo>
                    <a:lnTo>
                      <a:pt x="4" y="9"/>
                    </a:lnTo>
                    <a:lnTo>
                      <a:pt x="4" y="3"/>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901" name="Freeform 288"/>
              <p:cNvSpPr>
                <a:spLocks noEditPoints="1"/>
              </p:cNvSpPr>
              <p:nvPr/>
            </p:nvSpPr>
            <p:spPr bwMode="auto">
              <a:xfrm>
                <a:off x="2614" y="3977"/>
                <a:ext cx="22" cy="22"/>
              </a:xfrm>
              <a:custGeom>
                <a:avLst/>
                <a:gdLst>
                  <a:gd name="T0" fmla="*/ 15 w 22"/>
                  <a:gd name="T1" fmla="*/ 11 h 22"/>
                  <a:gd name="T2" fmla="*/ 13 w 22"/>
                  <a:gd name="T3" fmla="*/ 12 h 22"/>
                  <a:gd name="T4" fmla="*/ 9 w 22"/>
                  <a:gd name="T5" fmla="*/ 12 h 22"/>
                  <a:gd name="T6" fmla="*/ 6 w 22"/>
                  <a:gd name="T7" fmla="*/ 14 h 22"/>
                  <a:gd name="T8" fmla="*/ 5 w 22"/>
                  <a:gd name="T9" fmla="*/ 14 h 22"/>
                  <a:gd name="T10" fmla="*/ 5 w 22"/>
                  <a:gd name="T11" fmla="*/ 18 h 22"/>
                  <a:gd name="T12" fmla="*/ 6 w 22"/>
                  <a:gd name="T13" fmla="*/ 19 h 22"/>
                  <a:gd name="T14" fmla="*/ 12 w 22"/>
                  <a:gd name="T15" fmla="*/ 19 h 22"/>
                  <a:gd name="T16" fmla="*/ 15 w 22"/>
                  <a:gd name="T17" fmla="*/ 17 h 22"/>
                  <a:gd name="T18" fmla="*/ 15 w 22"/>
                  <a:gd name="T19" fmla="*/ 11 h 22"/>
                  <a:gd name="T20" fmla="*/ 10 w 22"/>
                  <a:gd name="T21" fmla="*/ 0 h 22"/>
                  <a:gd name="T22" fmla="*/ 13 w 22"/>
                  <a:gd name="T23" fmla="*/ 1 h 22"/>
                  <a:gd name="T24" fmla="*/ 15 w 22"/>
                  <a:gd name="T25" fmla="*/ 1 h 22"/>
                  <a:gd name="T26" fmla="*/ 18 w 22"/>
                  <a:gd name="T27" fmla="*/ 2 h 22"/>
                  <a:gd name="T28" fmla="*/ 19 w 22"/>
                  <a:gd name="T29" fmla="*/ 4 h 22"/>
                  <a:gd name="T30" fmla="*/ 19 w 22"/>
                  <a:gd name="T31" fmla="*/ 19 h 22"/>
                  <a:gd name="T32" fmla="*/ 22 w 22"/>
                  <a:gd name="T33" fmla="*/ 19 h 22"/>
                  <a:gd name="T34" fmla="*/ 22 w 22"/>
                  <a:gd name="T35" fmla="*/ 22 h 22"/>
                  <a:gd name="T36" fmla="*/ 18 w 22"/>
                  <a:gd name="T37" fmla="*/ 22 h 22"/>
                  <a:gd name="T38" fmla="*/ 16 w 22"/>
                  <a:gd name="T39" fmla="*/ 21 h 22"/>
                  <a:gd name="T40" fmla="*/ 16 w 22"/>
                  <a:gd name="T41" fmla="*/ 19 h 22"/>
                  <a:gd name="T42" fmla="*/ 10 w 22"/>
                  <a:gd name="T43" fmla="*/ 22 h 22"/>
                  <a:gd name="T44" fmla="*/ 5 w 22"/>
                  <a:gd name="T45" fmla="*/ 22 h 22"/>
                  <a:gd name="T46" fmla="*/ 2 w 22"/>
                  <a:gd name="T47" fmla="*/ 19 h 22"/>
                  <a:gd name="T48" fmla="*/ 0 w 22"/>
                  <a:gd name="T49" fmla="*/ 17 h 22"/>
                  <a:gd name="T50" fmla="*/ 2 w 22"/>
                  <a:gd name="T51" fmla="*/ 14 h 22"/>
                  <a:gd name="T52" fmla="*/ 5 w 22"/>
                  <a:gd name="T53" fmla="*/ 11 h 22"/>
                  <a:gd name="T54" fmla="*/ 8 w 22"/>
                  <a:gd name="T55" fmla="*/ 10 h 22"/>
                  <a:gd name="T56" fmla="*/ 13 w 22"/>
                  <a:gd name="T57" fmla="*/ 10 h 22"/>
                  <a:gd name="T58" fmla="*/ 15 w 22"/>
                  <a:gd name="T59" fmla="*/ 8 h 22"/>
                  <a:gd name="T60" fmla="*/ 15 w 22"/>
                  <a:gd name="T61" fmla="*/ 5 h 22"/>
                  <a:gd name="T62" fmla="*/ 13 w 22"/>
                  <a:gd name="T63" fmla="*/ 4 h 22"/>
                  <a:gd name="T64" fmla="*/ 6 w 22"/>
                  <a:gd name="T65" fmla="*/ 4 h 22"/>
                  <a:gd name="T66" fmla="*/ 6 w 22"/>
                  <a:gd name="T67" fmla="*/ 5 h 22"/>
                  <a:gd name="T68" fmla="*/ 5 w 22"/>
                  <a:gd name="T69" fmla="*/ 8 h 22"/>
                  <a:gd name="T70" fmla="*/ 2 w 22"/>
                  <a:gd name="T71" fmla="*/ 8 h 22"/>
                  <a:gd name="T72" fmla="*/ 2 w 22"/>
                  <a:gd name="T73" fmla="*/ 4 h 22"/>
                  <a:gd name="T74" fmla="*/ 10 w 22"/>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 h="22">
                    <a:moveTo>
                      <a:pt x="15" y="11"/>
                    </a:moveTo>
                    <a:lnTo>
                      <a:pt x="13" y="12"/>
                    </a:lnTo>
                    <a:lnTo>
                      <a:pt x="9" y="12"/>
                    </a:lnTo>
                    <a:lnTo>
                      <a:pt x="6" y="14"/>
                    </a:lnTo>
                    <a:lnTo>
                      <a:pt x="5" y="14"/>
                    </a:lnTo>
                    <a:lnTo>
                      <a:pt x="5" y="18"/>
                    </a:lnTo>
                    <a:lnTo>
                      <a:pt x="6" y="19"/>
                    </a:lnTo>
                    <a:lnTo>
                      <a:pt x="12" y="19"/>
                    </a:lnTo>
                    <a:lnTo>
                      <a:pt x="15" y="17"/>
                    </a:lnTo>
                    <a:lnTo>
                      <a:pt x="15" y="11"/>
                    </a:lnTo>
                    <a:close/>
                    <a:moveTo>
                      <a:pt x="10" y="0"/>
                    </a:moveTo>
                    <a:lnTo>
                      <a:pt x="13" y="1"/>
                    </a:lnTo>
                    <a:lnTo>
                      <a:pt x="15" y="1"/>
                    </a:lnTo>
                    <a:lnTo>
                      <a:pt x="18" y="2"/>
                    </a:lnTo>
                    <a:lnTo>
                      <a:pt x="19" y="4"/>
                    </a:lnTo>
                    <a:lnTo>
                      <a:pt x="19" y="19"/>
                    </a:lnTo>
                    <a:lnTo>
                      <a:pt x="22" y="19"/>
                    </a:lnTo>
                    <a:lnTo>
                      <a:pt x="22" y="22"/>
                    </a:lnTo>
                    <a:lnTo>
                      <a:pt x="18" y="22"/>
                    </a:lnTo>
                    <a:lnTo>
                      <a:pt x="16" y="21"/>
                    </a:lnTo>
                    <a:lnTo>
                      <a:pt x="16" y="19"/>
                    </a:lnTo>
                    <a:lnTo>
                      <a:pt x="10" y="22"/>
                    </a:lnTo>
                    <a:lnTo>
                      <a:pt x="5" y="22"/>
                    </a:lnTo>
                    <a:lnTo>
                      <a:pt x="2" y="19"/>
                    </a:lnTo>
                    <a:lnTo>
                      <a:pt x="0" y="17"/>
                    </a:lnTo>
                    <a:lnTo>
                      <a:pt x="2" y="14"/>
                    </a:lnTo>
                    <a:lnTo>
                      <a:pt x="5" y="11"/>
                    </a:lnTo>
                    <a:lnTo>
                      <a:pt x="8" y="10"/>
                    </a:lnTo>
                    <a:lnTo>
                      <a:pt x="13" y="10"/>
                    </a:lnTo>
                    <a:lnTo>
                      <a:pt x="15" y="8"/>
                    </a:lnTo>
                    <a:lnTo>
                      <a:pt x="15" y="5"/>
                    </a:lnTo>
                    <a:lnTo>
                      <a:pt x="13" y="4"/>
                    </a:lnTo>
                    <a:lnTo>
                      <a:pt x="6" y="4"/>
                    </a:lnTo>
                    <a:lnTo>
                      <a:pt x="6" y="5"/>
                    </a:lnTo>
                    <a:lnTo>
                      <a:pt x="5" y="8"/>
                    </a:lnTo>
                    <a:lnTo>
                      <a:pt x="2" y="8"/>
                    </a:lnTo>
                    <a:lnTo>
                      <a:pt x="2"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02" name="Freeform 289"/>
              <p:cNvSpPr>
                <a:spLocks/>
              </p:cNvSpPr>
              <p:nvPr/>
            </p:nvSpPr>
            <p:spPr bwMode="auto">
              <a:xfrm>
                <a:off x="2637" y="3977"/>
                <a:ext cx="20" cy="22"/>
              </a:xfrm>
              <a:custGeom>
                <a:avLst/>
                <a:gdLst>
                  <a:gd name="T0" fmla="*/ 12 w 20"/>
                  <a:gd name="T1" fmla="*/ 0 h 22"/>
                  <a:gd name="T2" fmla="*/ 17 w 20"/>
                  <a:gd name="T3" fmla="*/ 2 h 22"/>
                  <a:gd name="T4" fmla="*/ 19 w 20"/>
                  <a:gd name="T5" fmla="*/ 4 h 22"/>
                  <a:gd name="T6" fmla="*/ 20 w 20"/>
                  <a:gd name="T7" fmla="*/ 8 h 22"/>
                  <a:gd name="T8" fmla="*/ 17 w 20"/>
                  <a:gd name="T9" fmla="*/ 8 h 22"/>
                  <a:gd name="T10" fmla="*/ 16 w 20"/>
                  <a:gd name="T11" fmla="*/ 5 h 22"/>
                  <a:gd name="T12" fmla="*/ 14 w 20"/>
                  <a:gd name="T13" fmla="*/ 4 h 22"/>
                  <a:gd name="T14" fmla="*/ 9 w 20"/>
                  <a:gd name="T15" fmla="*/ 4 h 22"/>
                  <a:gd name="T16" fmla="*/ 6 w 20"/>
                  <a:gd name="T17" fmla="*/ 7 h 22"/>
                  <a:gd name="T18" fmla="*/ 4 w 20"/>
                  <a:gd name="T19" fmla="*/ 10 h 22"/>
                  <a:gd name="T20" fmla="*/ 4 w 20"/>
                  <a:gd name="T21" fmla="*/ 15 h 22"/>
                  <a:gd name="T22" fmla="*/ 9 w 20"/>
                  <a:gd name="T23" fmla="*/ 19 h 22"/>
                  <a:gd name="T24" fmla="*/ 14 w 20"/>
                  <a:gd name="T25" fmla="*/ 19 h 22"/>
                  <a:gd name="T26" fmla="*/ 17 w 20"/>
                  <a:gd name="T27" fmla="*/ 14 h 22"/>
                  <a:gd name="T28" fmla="*/ 20 w 20"/>
                  <a:gd name="T29" fmla="*/ 14 h 22"/>
                  <a:gd name="T30" fmla="*/ 20 w 20"/>
                  <a:gd name="T31" fmla="*/ 18 h 22"/>
                  <a:gd name="T32" fmla="*/ 17 w 20"/>
                  <a:gd name="T33" fmla="*/ 21 h 22"/>
                  <a:gd name="T34" fmla="*/ 14 w 20"/>
                  <a:gd name="T35" fmla="*/ 22 h 22"/>
                  <a:gd name="T36" fmla="*/ 7 w 20"/>
                  <a:gd name="T37" fmla="*/ 22 h 22"/>
                  <a:gd name="T38" fmla="*/ 4 w 20"/>
                  <a:gd name="T39" fmla="*/ 21 h 22"/>
                  <a:gd name="T40" fmla="*/ 0 w 20"/>
                  <a:gd name="T41" fmla="*/ 12 h 22"/>
                  <a:gd name="T42" fmla="*/ 2 w 20"/>
                  <a:gd name="T43" fmla="*/ 8 h 22"/>
                  <a:gd name="T44" fmla="*/ 4 w 20"/>
                  <a:gd name="T45" fmla="*/ 2 h 22"/>
                  <a:gd name="T46" fmla="*/ 7 w 20"/>
                  <a:gd name="T47" fmla="*/ 1 h 22"/>
                  <a:gd name="T48" fmla="*/ 12 w 20"/>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22">
                    <a:moveTo>
                      <a:pt x="12" y="0"/>
                    </a:moveTo>
                    <a:lnTo>
                      <a:pt x="17" y="2"/>
                    </a:lnTo>
                    <a:lnTo>
                      <a:pt x="19" y="4"/>
                    </a:lnTo>
                    <a:lnTo>
                      <a:pt x="20" y="8"/>
                    </a:lnTo>
                    <a:lnTo>
                      <a:pt x="17" y="8"/>
                    </a:lnTo>
                    <a:lnTo>
                      <a:pt x="16" y="5"/>
                    </a:lnTo>
                    <a:lnTo>
                      <a:pt x="14" y="4"/>
                    </a:lnTo>
                    <a:lnTo>
                      <a:pt x="9" y="4"/>
                    </a:lnTo>
                    <a:lnTo>
                      <a:pt x="6" y="7"/>
                    </a:lnTo>
                    <a:lnTo>
                      <a:pt x="4" y="10"/>
                    </a:lnTo>
                    <a:lnTo>
                      <a:pt x="4" y="15"/>
                    </a:lnTo>
                    <a:lnTo>
                      <a:pt x="9" y="19"/>
                    </a:lnTo>
                    <a:lnTo>
                      <a:pt x="14" y="19"/>
                    </a:lnTo>
                    <a:lnTo>
                      <a:pt x="17" y="14"/>
                    </a:lnTo>
                    <a:lnTo>
                      <a:pt x="20" y="14"/>
                    </a:lnTo>
                    <a:lnTo>
                      <a:pt x="20" y="18"/>
                    </a:lnTo>
                    <a:lnTo>
                      <a:pt x="17" y="21"/>
                    </a:lnTo>
                    <a:lnTo>
                      <a:pt x="14" y="22"/>
                    </a:lnTo>
                    <a:lnTo>
                      <a:pt x="7" y="22"/>
                    </a:lnTo>
                    <a:lnTo>
                      <a:pt x="4" y="21"/>
                    </a:lnTo>
                    <a:lnTo>
                      <a:pt x="0" y="12"/>
                    </a:lnTo>
                    <a:lnTo>
                      <a:pt x="2" y="8"/>
                    </a:lnTo>
                    <a:lnTo>
                      <a:pt x="4" y="2"/>
                    </a:lnTo>
                    <a:lnTo>
                      <a:pt x="7" y="1"/>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903" name="Freeform 290"/>
              <p:cNvSpPr>
                <a:spLocks noEditPoints="1"/>
              </p:cNvSpPr>
              <p:nvPr/>
            </p:nvSpPr>
            <p:spPr bwMode="auto">
              <a:xfrm>
                <a:off x="2660" y="3977"/>
                <a:ext cx="20" cy="22"/>
              </a:xfrm>
              <a:custGeom>
                <a:avLst/>
                <a:gdLst>
                  <a:gd name="T0" fmla="*/ 9 w 20"/>
                  <a:gd name="T1" fmla="*/ 4 h 22"/>
                  <a:gd name="T2" fmla="*/ 6 w 20"/>
                  <a:gd name="T3" fmla="*/ 5 h 22"/>
                  <a:gd name="T4" fmla="*/ 4 w 20"/>
                  <a:gd name="T5" fmla="*/ 7 h 22"/>
                  <a:gd name="T6" fmla="*/ 4 w 20"/>
                  <a:gd name="T7" fmla="*/ 10 h 22"/>
                  <a:gd name="T8" fmla="*/ 17 w 20"/>
                  <a:gd name="T9" fmla="*/ 10 h 22"/>
                  <a:gd name="T10" fmla="*/ 16 w 20"/>
                  <a:gd name="T11" fmla="*/ 7 h 22"/>
                  <a:gd name="T12" fmla="*/ 13 w 20"/>
                  <a:gd name="T13" fmla="*/ 4 h 22"/>
                  <a:gd name="T14" fmla="*/ 9 w 20"/>
                  <a:gd name="T15" fmla="*/ 4 h 22"/>
                  <a:gd name="T16" fmla="*/ 10 w 20"/>
                  <a:gd name="T17" fmla="*/ 0 h 22"/>
                  <a:gd name="T18" fmla="*/ 14 w 20"/>
                  <a:gd name="T19" fmla="*/ 1 h 22"/>
                  <a:gd name="T20" fmla="*/ 17 w 20"/>
                  <a:gd name="T21" fmla="*/ 2 h 22"/>
                  <a:gd name="T22" fmla="*/ 19 w 20"/>
                  <a:gd name="T23" fmla="*/ 4 h 22"/>
                  <a:gd name="T24" fmla="*/ 20 w 20"/>
                  <a:gd name="T25" fmla="*/ 7 h 22"/>
                  <a:gd name="T26" fmla="*/ 20 w 20"/>
                  <a:gd name="T27" fmla="*/ 12 h 22"/>
                  <a:gd name="T28" fmla="*/ 4 w 20"/>
                  <a:gd name="T29" fmla="*/ 12 h 22"/>
                  <a:gd name="T30" fmla="*/ 4 w 20"/>
                  <a:gd name="T31" fmla="*/ 15 h 22"/>
                  <a:gd name="T32" fmla="*/ 6 w 20"/>
                  <a:gd name="T33" fmla="*/ 18 h 22"/>
                  <a:gd name="T34" fmla="*/ 9 w 20"/>
                  <a:gd name="T35" fmla="*/ 19 h 22"/>
                  <a:gd name="T36" fmla="*/ 14 w 20"/>
                  <a:gd name="T37" fmla="*/ 19 h 22"/>
                  <a:gd name="T38" fmla="*/ 16 w 20"/>
                  <a:gd name="T39" fmla="*/ 18 h 22"/>
                  <a:gd name="T40" fmla="*/ 17 w 20"/>
                  <a:gd name="T41" fmla="*/ 15 h 22"/>
                  <a:gd name="T42" fmla="*/ 20 w 20"/>
                  <a:gd name="T43" fmla="*/ 15 h 22"/>
                  <a:gd name="T44" fmla="*/ 17 w 20"/>
                  <a:gd name="T45" fmla="*/ 21 h 22"/>
                  <a:gd name="T46" fmla="*/ 14 w 20"/>
                  <a:gd name="T47" fmla="*/ 22 h 22"/>
                  <a:gd name="T48" fmla="*/ 7 w 20"/>
                  <a:gd name="T49" fmla="*/ 22 h 22"/>
                  <a:gd name="T50" fmla="*/ 4 w 20"/>
                  <a:gd name="T51" fmla="*/ 21 h 22"/>
                  <a:gd name="T52" fmla="*/ 1 w 20"/>
                  <a:gd name="T53" fmla="*/ 18 h 22"/>
                  <a:gd name="T54" fmla="*/ 1 w 20"/>
                  <a:gd name="T55" fmla="*/ 15 h 22"/>
                  <a:gd name="T56" fmla="*/ 0 w 20"/>
                  <a:gd name="T57" fmla="*/ 11 h 22"/>
                  <a:gd name="T58" fmla="*/ 1 w 20"/>
                  <a:gd name="T59" fmla="*/ 7 h 22"/>
                  <a:gd name="T60" fmla="*/ 3 w 20"/>
                  <a:gd name="T61" fmla="*/ 4 h 22"/>
                  <a:gd name="T62" fmla="*/ 6 w 20"/>
                  <a:gd name="T63" fmla="*/ 1 h 22"/>
                  <a:gd name="T64" fmla="*/ 10 w 2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22">
                    <a:moveTo>
                      <a:pt x="9" y="4"/>
                    </a:moveTo>
                    <a:lnTo>
                      <a:pt x="6" y="5"/>
                    </a:lnTo>
                    <a:lnTo>
                      <a:pt x="4" y="7"/>
                    </a:lnTo>
                    <a:lnTo>
                      <a:pt x="4" y="10"/>
                    </a:lnTo>
                    <a:lnTo>
                      <a:pt x="17" y="10"/>
                    </a:lnTo>
                    <a:lnTo>
                      <a:pt x="16" y="7"/>
                    </a:lnTo>
                    <a:lnTo>
                      <a:pt x="13" y="4"/>
                    </a:lnTo>
                    <a:lnTo>
                      <a:pt x="9" y="4"/>
                    </a:lnTo>
                    <a:close/>
                    <a:moveTo>
                      <a:pt x="10" y="0"/>
                    </a:moveTo>
                    <a:lnTo>
                      <a:pt x="14" y="1"/>
                    </a:lnTo>
                    <a:lnTo>
                      <a:pt x="17" y="2"/>
                    </a:lnTo>
                    <a:lnTo>
                      <a:pt x="19" y="4"/>
                    </a:lnTo>
                    <a:lnTo>
                      <a:pt x="20" y="7"/>
                    </a:lnTo>
                    <a:lnTo>
                      <a:pt x="20" y="12"/>
                    </a:lnTo>
                    <a:lnTo>
                      <a:pt x="4" y="12"/>
                    </a:lnTo>
                    <a:lnTo>
                      <a:pt x="4" y="15"/>
                    </a:lnTo>
                    <a:lnTo>
                      <a:pt x="6" y="18"/>
                    </a:lnTo>
                    <a:lnTo>
                      <a:pt x="9" y="19"/>
                    </a:lnTo>
                    <a:lnTo>
                      <a:pt x="14" y="19"/>
                    </a:lnTo>
                    <a:lnTo>
                      <a:pt x="16" y="18"/>
                    </a:lnTo>
                    <a:lnTo>
                      <a:pt x="17" y="15"/>
                    </a:lnTo>
                    <a:lnTo>
                      <a:pt x="20" y="15"/>
                    </a:lnTo>
                    <a:lnTo>
                      <a:pt x="17" y="21"/>
                    </a:lnTo>
                    <a:lnTo>
                      <a:pt x="14" y="22"/>
                    </a:lnTo>
                    <a:lnTo>
                      <a:pt x="7" y="22"/>
                    </a:lnTo>
                    <a:lnTo>
                      <a:pt x="4" y="21"/>
                    </a:lnTo>
                    <a:lnTo>
                      <a:pt x="1" y="18"/>
                    </a:lnTo>
                    <a:lnTo>
                      <a:pt x="1" y="15"/>
                    </a:lnTo>
                    <a:lnTo>
                      <a:pt x="0" y="11"/>
                    </a:lnTo>
                    <a:lnTo>
                      <a:pt x="1"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04" name="Freeform 291"/>
              <p:cNvSpPr>
                <a:spLocks noEditPoints="1"/>
              </p:cNvSpPr>
              <p:nvPr/>
            </p:nvSpPr>
            <p:spPr bwMode="auto">
              <a:xfrm>
                <a:off x="2696" y="3969"/>
                <a:ext cx="20" cy="30"/>
              </a:xfrm>
              <a:custGeom>
                <a:avLst/>
                <a:gdLst>
                  <a:gd name="T0" fmla="*/ 7 w 20"/>
                  <a:gd name="T1" fmla="*/ 12 h 30"/>
                  <a:gd name="T2" fmla="*/ 4 w 20"/>
                  <a:gd name="T3" fmla="*/ 15 h 30"/>
                  <a:gd name="T4" fmla="*/ 2 w 20"/>
                  <a:gd name="T5" fmla="*/ 18 h 30"/>
                  <a:gd name="T6" fmla="*/ 2 w 20"/>
                  <a:gd name="T7" fmla="*/ 20 h 30"/>
                  <a:gd name="T8" fmla="*/ 4 w 20"/>
                  <a:gd name="T9" fmla="*/ 23 h 30"/>
                  <a:gd name="T10" fmla="*/ 4 w 20"/>
                  <a:gd name="T11" fmla="*/ 25 h 30"/>
                  <a:gd name="T12" fmla="*/ 7 w 20"/>
                  <a:gd name="T13" fmla="*/ 27 h 30"/>
                  <a:gd name="T14" fmla="*/ 12 w 20"/>
                  <a:gd name="T15" fmla="*/ 27 h 30"/>
                  <a:gd name="T16" fmla="*/ 15 w 20"/>
                  <a:gd name="T17" fmla="*/ 25 h 30"/>
                  <a:gd name="T18" fmla="*/ 15 w 20"/>
                  <a:gd name="T19" fmla="*/ 22 h 30"/>
                  <a:gd name="T20" fmla="*/ 17 w 20"/>
                  <a:gd name="T21" fmla="*/ 19 h 30"/>
                  <a:gd name="T22" fmla="*/ 14 w 20"/>
                  <a:gd name="T23" fmla="*/ 13 h 30"/>
                  <a:gd name="T24" fmla="*/ 12 w 20"/>
                  <a:gd name="T25" fmla="*/ 12 h 30"/>
                  <a:gd name="T26" fmla="*/ 7 w 20"/>
                  <a:gd name="T27" fmla="*/ 12 h 30"/>
                  <a:gd name="T28" fmla="*/ 15 w 20"/>
                  <a:gd name="T29" fmla="*/ 0 h 30"/>
                  <a:gd name="T30" fmla="*/ 20 w 20"/>
                  <a:gd name="T31" fmla="*/ 0 h 30"/>
                  <a:gd name="T32" fmla="*/ 20 w 20"/>
                  <a:gd name="T33" fmla="*/ 30 h 30"/>
                  <a:gd name="T34" fmla="*/ 15 w 20"/>
                  <a:gd name="T35" fmla="*/ 30 h 30"/>
                  <a:gd name="T36" fmla="*/ 15 w 20"/>
                  <a:gd name="T37" fmla="*/ 27 h 30"/>
                  <a:gd name="T38" fmla="*/ 12 w 20"/>
                  <a:gd name="T39" fmla="*/ 30 h 30"/>
                  <a:gd name="T40" fmla="*/ 5 w 20"/>
                  <a:gd name="T41" fmla="*/ 30 h 30"/>
                  <a:gd name="T42" fmla="*/ 2 w 20"/>
                  <a:gd name="T43" fmla="*/ 29 h 30"/>
                  <a:gd name="T44" fmla="*/ 0 w 20"/>
                  <a:gd name="T45" fmla="*/ 23 h 30"/>
                  <a:gd name="T46" fmla="*/ 0 w 20"/>
                  <a:gd name="T47" fmla="*/ 16 h 30"/>
                  <a:gd name="T48" fmla="*/ 2 w 20"/>
                  <a:gd name="T49" fmla="*/ 10 h 30"/>
                  <a:gd name="T50" fmla="*/ 5 w 20"/>
                  <a:gd name="T51" fmla="*/ 9 h 30"/>
                  <a:gd name="T52" fmla="*/ 10 w 20"/>
                  <a:gd name="T53" fmla="*/ 8 h 30"/>
                  <a:gd name="T54" fmla="*/ 11 w 20"/>
                  <a:gd name="T55" fmla="*/ 9 h 30"/>
                  <a:gd name="T56" fmla="*/ 14 w 20"/>
                  <a:gd name="T57" fmla="*/ 9 h 30"/>
                  <a:gd name="T58" fmla="*/ 15 w 20"/>
                  <a:gd name="T59" fmla="*/ 12 h 30"/>
                  <a:gd name="T60" fmla="*/ 15 w 20"/>
                  <a:gd name="T61" fmla="*/ 0 h 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 h="30">
                    <a:moveTo>
                      <a:pt x="7" y="12"/>
                    </a:moveTo>
                    <a:lnTo>
                      <a:pt x="4" y="15"/>
                    </a:lnTo>
                    <a:lnTo>
                      <a:pt x="2" y="18"/>
                    </a:lnTo>
                    <a:lnTo>
                      <a:pt x="2" y="20"/>
                    </a:lnTo>
                    <a:lnTo>
                      <a:pt x="4" y="23"/>
                    </a:lnTo>
                    <a:lnTo>
                      <a:pt x="4" y="25"/>
                    </a:lnTo>
                    <a:lnTo>
                      <a:pt x="7" y="27"/>
                    </a:lnTo>
                    <a:lnTo>
                      <a:pt x="12" y="27"/>
                    </a:lnTo>
                    <a:lnTo>
                      <a:pt x="15" y="25"/>
                    </a:lnTo>
                    <a:lnTo>
                      <a:pt x="15" y="22"/>
                    </a:lnTo>
                    <a:lnTo>
                      <a:pt x="17" y="19"/>
                    </a:lnTo>
                    <a:lnTo>
                      <a:pt x="14" y="13"/>
                    </a:lnTo>
                    <a:lnTo>
                      <a:pt x="12" y="12"/>
                    </a:lnTo>
                    <a:lnTo>
                      <a:pt x="7" y="12"/>
                    </a:lnTo>
                    <a:close/>
                    <a:moveTo>
                      <a:pt x="15" y="0"/>
                    </a:moveTo>
                    <a:lnTo>
                      <a:pt x="20" y="0"/>
                    </a:lnTo>
                    <a:lnTo>
                      <a:pt x="20" y="30"/>
                    </a:lnTo>
                    <a:lnTo>
                      <a:pt x="15" y="30"/>
                    </a:lnTo>
                    <a:lnTo>
                      <a:pt x="15" y="27"/>
                    </a:lnTo>
                    <a:lnTo>
                      <a:pt x="12" y="30"/>
                    </a:lnTo>
                    <a:lnTo>
                      <a:pt x="5" y="30"/>
                    </a:lnTo>
                    <a:lnTo>
                      <a:pt x="2" y="29"/>
                    </a:lnTo>
                    <a:lnTo>
                      <a:pt x="0" y="23"/>
                    </a:lnTo>
                    <a:lnTo>
                      <a:pt x="0" y="16"/>
                    </a:lnTo>
                    <a:lnTo>
                      <a:pt x="2" y="10"/>
                    </a:lnTo>
                    <a:lnTo>
                      <a:pt x="5" y="9"/>
                    </a:lnTo>
                    <a:lnTo>
                      <a:pt x="10" y="8"/>
                    </a:lnTo>
                    <a:lnTo>
                      <a:pt x="11" y="9"/>
                    </a:lnTo>
                    <a:lnTo>
                      <a:pt x="14" y="9"/>
                    </a:lnTo>
                    <a:lnTo>
                      <a:pt x="15" y="12"/>
                    </a:lnTo>
                    <a:lnTo>
                      <a:pt x="15" y="0"/>
                    </a:lnTo>
                    <a:close/>
                  </a:path>
                </a:pathLst>
              </a:custGeom>
              <a:solidFill>
                <a:srgbClr val="000000"/>
              </a:solidFill>
              <a:ln w="0">
                <a:solidFill>
                  <a:srgbClr val="000000"/>
                </a:solidFill>
                <a:prstDash val="solid"/>
                <a:round/>
                <a:headEnd/>
                <a:tailEnd/>
              </a:ln>
            </p:spPr>
            <p:txBody>
              <a:bodyPr/>
              <a:lstStyle/>
              <a:p>
                <a:endParaRPr lang="en-US"/>
              </a:p>
            </p:txBody>
          </p:sp>
          <p:sp>
            <p:nvSpPr>
              <p:cNvPr id="16905" name="Freeform 292"/>
              <p:cNvSpPr>
                <a:spLocks noEditPoints="1"/>
              </p:cNvSpPr>
              <p:nvPr/>
            </p:nvSpPr>
            <p:spPr bwMode="auto">
              <a:xfrm>
                <a:off x="2720" y="3977"/>
                <a:ext cx="20" cy="22"/>
              </a:xfrm>
              <a:custGeom>
                <a:avLst/>
                <a:gdLst>
                  <a:gd name="T0" fmla="*/ 7 w 20"/>
                  <a:gd name="T1" fmla="*/ 4 h 22"/>
                  <a:gd name="T2" fmla="*/ 4 w 20"/>
                  <a:gd name="T3" fmla="*/ 7 h 22"/>
                  <a:gd name="T4" fmla="*/ 4 w 20"/>
                  <a:gd name="T5" fmla="*/ 10 h 22"/>
                  <a:gd name="T6" fmla="*/ 15 w 20"/>
                  <a:gd name="T7" fmla="*/ 10 h 22"/>
                  <a:gd name="T8" fmla="*/ 15 w 20"/>
                  <a:gd name="T9" fmla="*/ 7 h 22"/>
                  <a:gd name="T10" fmla="*/ 13 w 20"/>
                  <a:gd name="T11" fmla="*/ 4 h 22"/>
                  <a:gd name="T12" fmla="*/ 7 w 20"/>
                  <a:gd name="T13" fmla="*/ 4 h 22"/>
                  <a:gd name="T14" fmla="*/ 10 w 20"/>
                  <a:gd name="T15" fmla="*/ 0 h 22"/>
                  <a:gd name="T16" fmla="*/ 14 w 20"/>
                  <a:gd name="T17" fmla="*/ 1 h 22"/>
                  <a:gd name="T18" fmla="*/ 15 w 20"/>
                  <a:gd name="T19" fmla="*/ 2 h 22"/>
                  <a:gd name="T20" fmla="*/ 18 w 20"/>
                  <a:gd name="T21" fmla="*/ 4 h 22"/>
                  <a:gd name="T22" fmla="*/ 18 w 20"/>
                  <a:gd name="T23" fmla="*/ 7 h 22"/>
                  <a:gd name="T24" fmla="*/ 20 w 20"/>
                  <a:gd name="T25" fmla="*/ 10 h 22"/>
                  <a:gd name="T26" fmla="*/ 20 w 20"/>
                  <a:gd name="T27" fmla="*/ 12 h 22"/>
                  <a:gd name="T28" fmla="*/ 4 w 20"/>
                  <a:gd name="T29" fmla="*/ 12 h 22"/>
                  <a:gd name="T30" fmla="*/ 4 w 20"/>
                  <a:gd name="T31" fmla="*/ 15 h 22"/>
                  <a:gd name="T32" fmla="*/ 6 w 20"/>
                  <a:gd name="T33" fmla="*/ 18 h 22"/>
                  <a:gd name="T34" fmla="*/ 7 w 20"/>
                  <a:gd name="T35" fmla="*/ 19 h 22"/>
                  <a:gd name="T36" fmla="*/ 13 w 20"/>
                  <a:gd name="T37" fmla="*/ 19 h 22"/>
                  <a:gd name="T38" fmla="*/ 14 w 20"/>
                  <a:gd name="T39" fmla="*/ 18 h 22"/>
                  <a:gd name="T40" fmla="*/ 15 w 20"/>
                  <a:gd name="T41" fmla="*/ 15 h 22"/>
                  <a:gd name="T42" fmla="*/ 20 w 20"/>
                  <a:gd name="T43" fmla="*/ 15 h 22"/>
                  <a:gd name="T44" fmla="*/ 17 w 20"/>
                  <a:gd name="T45" fmla="*/ 21 h 22"/>
                  <a:gd name="T46" fmla="*/ 14 w 20"/>
                  <a:gd name="T47" fmla="*/ 22 h 22"/>
                  <a:gd name="T48" fmla="*/ 7 w 20"/>
                  <a:gd name="T49" fmla="*/ 22 h 22"/>
                  <a:gd name="T50" fmla="*/ 4 w 20"/>
                  <a:gd name="T51" fmla="*/ 21 h 22"/>
                  <a:gd name="T52" fmla="*/ 1 w 20"/>
                  <a:gd name="T53" fmla="*/ 18 h 22"/>
                  <a:gd name="T54" fmla="*/ 0 w 20"/>
                  <a:gd name="T55" fmla="*/ 15 h 22"/>
                  <a:gd name="T56" fmla="*/ 0 w 20"/>
                  <a:gd name="T57" fmla="*/ 11 h 22"/>
                  <a:gd name="T58" fmla="*/ 1 w 20"/>
                  <a:gd name="T59" fmla="*/ 7 h 22"/>
                  <a:gd name="T60" fmla="*/ 3 w 20"/>
                  <a:gd name="T61" fmla="*/ 4 h 22"/>
                  <a:gd name="T62" fmla="*/ 6 w 20"/>
                  <a:gd name="T63" fmla="*/ 1 h 22"/>
                  <a:gd name="T64" fmla="*/ 10 w 2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22">
                    <a:moveTo>
                      <a:pt x="7" y="4"/>
                    </a:moveTo>
                    <a:lnTo>
                      <a:pt x="4" y="7"/>
                    </a:lnTo>
                    <a:lnTo>
                      <a:pt x="4" y="10"/>
                    </a:lnTo>
                    <a:lnTo>
                      <a:pt x="15" y="10"/>
                    </a:lnTo>
                    <a:lnTo>
                      <a:pt x="15" y="7"/>
                    </a:lnTo>
                    <a:lnTo>
                      <a:pt x="13" y="4"/>
                    </a:lnTo>
                    <a:lnTo>
                      <a:pt x="7" y="4"/>
                    </a:lnTo>
                    <a:close/>
                    <a:moveTo>
                      <a:pt x="10" y="0"/>
                    </a:moveTo>
                    <a:lnTo>
                      <a:pt x="14" y="1"/>
                    </a:lnTo>
                    <a:lnTo>
                      <a:pt x="15" y="2"/>
                    </a:lnTo>
                    <a:lnTo>
                      <a:pt x="18" y="4"/>
                    </a:lnTo>
                    <a:lnTo>
                      <a:pt x="18" y="7"/>
                    </a:lnTo>
                    <a:lnTo>
                      <a:pt x="20" y="10"/>
                    </a:lnTo>
                    <a:lnTo>
                      <a:pt x="20" y="12"/>
                    </a:lnTo>
                    <a:lnTo>
                      <a:pt x="4" y="12"/>
                    </a:lnTo>
                    <a:lnTo>
                      <a:pt x="4" y="15"/>
                    </a:lnTo>
                    <a:lnTo>
                      <a:pt x="6" y="18"/>
                    </a:lnTo>
                    <a:lnTo>
                      <a:pt x="7" y="19"/>
                    </a:lnTo>
                    <a:lnTo>
                      <a:pt x="13" y="19"/>
                    </a:lnTo>
                    <a:lnTo>
                      <a:pt x="14" y="18"/>
                    </a:lnTo>
                    <a:lnTo>
                      <a:pt x="15" y="15"/>
                    </a:lnTo>
                    <a:lnTo>
                      <a:pt x="20" y="15"/>
                    </a:lnTo>
                    <a:lnTo>
                      <a:pt x="17" y="21"/>
                    </a:lnTo>
                    <a:lnTo>
                      <a:pt x="14" y="22"/>
                    </a:lnTo>
                    <a:lnTo>
                      <a:pt x="7" y="22"/>
                    </a:lnTo>
                    <a:lnTo>
                      <a:pt x="4" y="21"/>
                    </a:lnTo>
                    <a:lnTo>
                      <a:pt x="1" y="18"/>
                    </a:lnTo>
                    <a:lnTo>
                      <a:pt x="0" y="15"/>
                    </a:lnTo>
                    <a:lnTo>
                      <a:pt x="0" y="11"/>
                    </a:lnTo>
                    <a:lnTo>
                      <a:pt x="1"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06" name="Freeform 293"/>
              <p:cNvSpPr>
                <a:spLocks/>
              </p:cNvSpPr>
              <p:nvPr/>
            </p:nvSpPr>
            <p:spPr bwMode="auto">
              <a:xfrm>
                <a:off x="2744" y="3977"/>
                <a:ext cx="17" cy="22"/>
              </a:xfrm>
              <a:custGeom>
                <a:avLst/>
                <a:gdLst>
                  <a:gd name="T0" fmla="*/ 10 w 17"/>
                  <a:gd name="T1" fmla="*/ 0 h 22"/>
                  <a:gd name="T2" fmla="*/ 14 w 17"/>
                  <a:gd name="T3" fmla="*/ 1 h 22"/>
                  <a:gd name="T4" fmla="*/ 16 w 17"/>
                  <a:gd name="T5" fmla="*/ 2 h 22"/>
                  <a:gd name="T6" fmla="*/ 17 w 17"/>
                  <a:gd name="T7" fmla="*/ 5 h 22"/>
                  <a:gd name="T8" fmla="*/ 17 w 17"/>
                  <a:gd name="T9" fmla="*/ 22 h 22"/>
                  <a:gd name="T10" fmla="*/ 14 w 17"/>
                  <a:gd name="T11" fmla="*/ 22 h 22"/>
                  <a:gd name="T12" fmla="*/ 14 w 17"/>
                  <a:gd name="T13" fmla="*/ 8 h 22"/>
                  <a:gd name="T14" fmla="*/ 13 w 17"/>
                  <a:gd name="T15" fmla="*/ 5 h 22"/>
                  <a:gd name="T16" fmla="*/ 11 w 17"/>
                  <a:gd name="T17" fmla="*/ 4 h 22"/>
                  <a:gd name="T18" fmla="*/ 7 w 17"/>
                  <a:gd name="T19" fmla="*/ 4 h 22"/>
                  <a:gd name="T20" fmla="*/ 4 w 17"/>
                  <a:gd name="T21" fmla="*/ 5 h 22"/>
                  <a:gd name="T22" fmla="*/ 3 w 17"/>
                  <a:gd name="T23" fmla="*/ 7 h 22"/>
                  <a:gd name="T24" fmla="*/ 3 w 17"/>
                  <a:gd name="T25" fmla="*/ 22 h 22"/>
                  <a:gd name="T26" fmla="*/ 0 w 17"/>
                  <a:gd name="T27" fmla="*/ 22 h 22"/>
                  <a:gd name="T28" fmla="*/ 0 w 17"/>
                  <a:gd name="T29" fmla="*/ 1 h 22"/>
                  <a:gd name="T30" fmla="*/ 3 w 17"/>
                  <a:gd name="T31" fmla="*/ 1 h 22"/>
                  <a:gd name="T32" fmla="*/ 3 w 17"/>
                  <a:gd name="T33" fmla="*/ 4 h 22"/>
                  <a:gd name="T34" fmla="*/ 4 w 17"/>
                  <a:gd name="T35" fmla="*/ 2 h 22"/>
                  <a:gd name="T36" fmla="*/ 10 w 17"/>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0"/>
                    </a:moveTo>
                    <a:lnTo>
                      <a:pt x="14" y="1"/>
                    </a:lnTo>
                    <a:lnTo>
                      <a:pt x="16" y="2"/>
                    </a:lnTo>
                    <a:lnTo>
                      <a:pt x="17" y="5"/>
                    </a:lnTo>
                    <a:lnTo>
                      <a:pt x="17" y="22"/>
                    </a:lnTo>
                    <a:lnTo>
                      <a:pt x="14" y="22"/>
                    </a:lnTo>
                    <a:lnTo>
                      <a:pt x="14" y="8"/>
                    </a:lnTo>
                    <a:lnTo>
                      <a:pt x="13" y="5"/>
                    </a:lnTo>
                    <a:lnTo>
                      <a:pt x="11" y="4"/>
                    </a:lnTo>
                    <a:lnTo>
                      <a:pt x="7" y="4"/>
                    </a:lnTo>
                    <a:lnTo>
                      <a:pt x="4" y="5"/>
                    </a:lnTo>
                    <a:lnTo>
                      <a:pt x="3" y="7"/>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07" name="Freeform 294"/>
              <p:cNvSpPr>
                <a:spLocks/>
              </p:cNvSpPr>
              <p:nvPr/>
            </p:nvSpPr>
            <p:spPr bwMode="auto">
              <a:xfrm>
                <a:off x="2765" y="3977"/>
                <a:ext cx="19" cy="22"/>
              </a:xfrm>
              <a:custGeom>
                <a:avLst/>
                <a:gdLst>
                  <a:gd name="T0" fmla="*/ 9 w 19"/>
                  <a:gd name="T1" fmla="*/ 0 h 22"/>
                  <a:gd name="T2" fmla="*/ 12 w 19"/>
                  <a:gd name="T3" fmla="*/ 1 h 22"/>
                  <a:gd name="T4" fmla="*/ 15 w 19"/>
                  <a:gd name="T5" fmla="*/ 1 h 22"/>
                  <a:gd name="T6" fmla="*/ 17 w 19"/>
                  <a:gd name="T7" fmla="*/ 4 h 22"/>
                  <a:gd name="T8" fmla="*/ 17 w 19"/>
                  <a:gd name="T9" fmla="*/ 7 h 22"/>
                  <a:gd name="T10" fmla="*/ 15 w 19"/>
                  <a:gd name="T11" fmla="*/ 7 h 22"/>
                  <a:gd name="T12" fmla="*/ 12 w 19"/>
                  <a:gd name="T13" fmla="*/ 4 h 22"/>
                  <a:gd name="T14" fmla="*/ 6 w 19"/>
                  <a:gd name="T15" fmla="*/ 4 h 22"/>
                  <a:gd name="T16" fmla="*/ 5 w 19"/>
                  <a:gd name="T17" fmla="*/ 5 h 22"/>
                  <a:gd name="T18" fmla="*/ 5 w 19"/>
                  <a:gd name="T19" fmla="*/ 8 h 22"/>
                  <a:gd name="T20" fmla="*/ 7 w 19"/>
                  <a:gd name="T21" fmla="*/ 8 h 22"/>
                  <a:gd name="T22" fmla="*/ 9 w 19"/>
                  <a:gd name="T23" fmla="*/ 10 h 22"/>
                  <a:gd name="T24" fmla="*/ 12 w 19"/>
                  <a:gd name="T25" fmla="*/ 10 h 22"/>
                  <a:gd name="T26" fmla="*/ 15 w 19"/>
                  <a:gd name="T27" fmla="*/ 11 h 22"/>
                  <a:gd name="T28" fmla="*/ 16 w 19"/>
                  <a:gd name="T29" fmla="*/ 12 h 22"/>
                  <a:gd name="T30" fmla="*/ 19 w 19"/>
                  <a:gd name="T31" fmla="*/ 14 h 22"/>
                  <a:gd name="T32" fmla="*/ 19 w 19"/>
                  <a:gd name="T33" fmla="*/ 18 h 22"/>
                  <a:gd name="T34" fmla="*/ 15 w 19"/>
                  <a:gd name="T35" fmla="*/ 22 h 22"/>
                  <a:gd name="T36" fmla="*/ 5 w 19"/>
                  <a:gd name="T37" fmla="*/ 22 h 22"/>
                  <a:gd name="T38" fmla="*/ 2 w 19"/>
                  <a:gd name="T39" fmla="*/ 21 h 22"/>
                  <a:gd name="T40" fmla="*/ 0 w 19"/>
                  <a:gd name="T41" fmla="*/ 18 h 22"/>
                  <a:gd name="T42" fmla="*/ 0 w 19"/>
                  <a:gd name="T43" fmla="*/ 15 h 22"/>
                  <a:gd name="T44" fmla="*/ 3 w 19"/>
                  <a:gd name="T45" fmla="*/ 15 h 22"/>
                  <a:gd name="T46" fmla="*/ 5 w 19"/>
                  <a:gd name="T47" fmla="*/ 18 h 22"/>
                  <a:gd name="T48" fmla="*/ 6 w 19"/>
                  <a:gd name="T49" fmla="*/ 18 h 22"/>
                  <a:gd name="T50" fmla="*/ 7 w 19"/>
                  <a:gd name="T51" fmla="*/ 19 h 22"/>
                  <a:gd name="T52" fmla="*/ 13 w 19"/>
                  <a:gd name="T53" fmla="*/ 19 h 22"/>
                  <a:gd name="T54" fmla="*/ 15 w 19"/>
                  <a:gd name="T55" fmla="*/ 18 h 22"/>
                  <a:gd name="T56" fmla="*/ 15 w 19"/>
                  <a:gd name="T57" fmla="*/ 15 h 22"/>
                  <a:gd name="T58" fmla="*/ 13 w 19"/>
                  <a:gd name="T59" fmla="*/ 14 h 22"/>
                  <a:gd name="T60" fmla="*/ 10 w 19"/>
                  <a:gd name="T61" fmla="*/ 12 h 22"/>
                  <a:gd name="T62" fmla="*/ 5 w 19"/>
                  <a:gd name="T63" fmla="*/ 12 h 22"/>
                  <a:gd name="T64" fmla="*/ 2 w 19"/>
                  <a:gd name="T65" fmla="*/ 10 h 22"/>
                  <a:gd name="T66" fmla="*/ 0 w 19"/>
                  <a:gd name="T67" fmla="*/ 7 h 22"/>
                  <a:gd name="T68" fmla="*/ 3 w 19"/>
                  <a:gd name="T69" fmla="*/ 1 h 22"/>
                  <a:gd name="T70" fmla="*/ 6 w 19"/>
                  <a:gd name="T71" fmla="*/ 1 h 22"/>
                  <a:gd name="T72" fmla="*/ 9 w 19"/>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 h="22">
                    <a:moveTo>
                      <a:pt x="9" y="0"/>
                    </a:moveTo>
                    <a:lnTo>
                      <a:pt x="12" y="1"/>
                    </a:lnTo>
                    <a:lnTo>
                      <a:pt x="15" y="1"/>
                    </a:lnTo>
                    <a:lnTo>
                      <a:pt x="17" y="4"/>
                    </a:lnTo>
                    <a:lnTo>
                      <a:pt x="17" y="7"/>
                    </a:lnTo>
                    <a:lnTo>
                      <a:pt x="15" y="7"/>
                    </a:lnTo>
                    <a:lnTo>
                      <a:pt x="12" y="4"/>
                    </a:lnTo>
                    <a:lnTo>
                      <a:pt x="6" y="4"/>
                    </a:lnTo>
                    <a:lnTo>
                      <a:pt x="5" y="5"/>
                    </a:lnTo>
                    <a:lnTo>
                      <a:pt x="5" y="8"/>
                    </a:lnTo>
                    <a:lnTo>
                      <a:pt x="7" y="8"/>
                    </a:lnTo>
                    <a:lnTo>
                      <a:pt x="9" y="10"/>
                    </a:lnTo>
                    <a:lnTo>
                      <a:pt x="12" y="10"/>
                    </a:lnTo>
                    <a:lnTo>
                      <a:pt x="15" y="11"/>
                    </a:lnTo>
                    <a:lnTo>
                      <a:pt x="16" y="12"/>
                    </a:lnTo>
                    <a:lnTo>
                      <a:pt x="19" y="14"/>
                    </a:lnTo>
                    <a:lnTo>
                      <a:pt x="19" y="18"/>
                    </a:lnTo>
                    <a:lnTo>
                      <a:pt x="15" y="22"/>
                    </a:lnTo>
                    <a:lnTo>
                      <a:pt x="5" y="22"/>
                    </a:lnTo>
                    <a:lnTo>
                      <a:pt x="2" y="21"/>
                    </a:lnTo>
                    <a:lnTo>
                      <a:pt x="0" y="18"/>
                    </a:lnTo>
                    <a:lnTo>
                      <a:pt x="0" y="15"/>
                    </a:lnTo>
                    <a:lnTo>
                      <a:pt x="3" y="15"/>
                    </a:lnTo>
                    <a:lnTo>
                      <a:pt x="5" y="18"/>
                    </a:lnTo>
                    <a:lnTo>
                      <a:pt x="6" y="18"/>
                    </a:lnTo>
                    <a:lnTo>
                      <a:pt x="7" y="19"/>
                    </a:lnTo>
                    <a:lnTo>
                      <a:pt x="13" y="19"/>
                    </a:lnTo>
                    <a:lnTo>
                      <a:pt x="15" y="18"/>
                    </a:lnTo>
                    <a:lnTo>
                      <a:pt x="15" y="15"/>
                    </a:lnTo>
                    <a:lnTo>
                      <a:pt x="13" y="14"/>
                    </a:lnTo>
                    <a:lnTo>
                      <a:pt x="10" y="12"/>
                    </a:lnTo>
                    <a:lnTo>
                      <a:pt x="5" y="12"/>
                    </a:lnTo>
                    <a:lnTo>
                      <a:pt x="2" y="10"/>
                    </a:lnTo>
                    <a:lnTo>
                      <a:pt x="0" y="7"/>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908" name="Freeform 295"/>
              <p:cNvSpPr>
                <a:spLocks noEditPoints="1"/>
              </p:cNvSpPr>
              <p:nvPr/>
            </p:nvSpPr>
            <p:spPr bwMode="auto">
              <a:xfrm>
                <a:off x="2788" y="3969"/>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09" name="Freeform 296"/>
              <p:cNvSpPr>
                <a:spLocks/>
              </p:cNvSpPr>
              <p:nvPr/>
            </p:nvSpPr>
            <p:spPr bwMode="auto">
              <a:xfrm>
                <a:off x="2794" y="3971"/>
                <a:ext cx="13" cy="28"/>
              </a:xfrm>
              <a:custGeom>
                <a:avLst/>
                <a:gdLst>
                  <a:gd name="T0" fmla="*/ 4 w 13"/>
                  <a:gd name="T1" fmla="*/ 0 h 28"/>
                  <a:gd name="T2" fmla="*/ 8 w 13"/>
                  <a:gd name="T3" fmla="*/ 0 h 28"/>
                  <a:gd name="T4" fmla="*/ 8 w 13"/>
                  <a:gd name="T5" fmla="*/ 7 h 28"/>
                  <a:gd name="T6" fmla="*/ 13 w 13"/>
                  <a:gd name="T7" fmla="*/ 7 h 28"/>
                  <a:gd name="T8" fmla="*/ 13 w 13"/>
                  <a:gd name="T9" fmla="*/ 10 h 28"/>
                  <a:gd name="T10" fmla="*/ 8 w 13"/>
                  <a:gd name="T11" fmla="*/ 10 h 28"/>
                  <a:gd name="T12" fmla="*/ 8 w 13"/>
                  <a:gd name="T13" fmla="*/ 25 h 28"/>
                  <a:gd name="T14" fmla="*/ 13 w 13"/>
                  <a:gd name="T15" fmla="*/ 25 h 28"/>
                  <a:gd name="T16" fmla="*/ 13 w 13"/>
                  <a:gd name="T17" fmla="*/ 28 h 28"/>
                  <a:gd name="T18" fmla="*/ 7 w 13"/>
                  <a:gd name="T19" fmla="*/ 28 h 28"/>
                  <a:gd name="T20" fmla="*/ 4 w 13"/>
                  <a:gd name="T21" fmla="*/ 27 h 28"/>
                  <a:gd name="T22" fmla="*/ 4 w 13"/>
                  <a:gd name="T23" fmla="*/ 10 h 28"/>
                  <a:gd name="T24" fmla="*/ 0 w 13"/>
                  <a:gd name="T25" fmla="*/ 10 h 28"/>
                  <a:gd name="T26" fmla="*/ 0 w 13"/>
                  <a:gd name="T27" fmla="*/ 7 h 28"/>
                  <a:gd name="T28" fmla="*/ 4 w 13"/>
                  <a:gd name="T29" fmla="*/ 7 h 28"/>
                  <a:gd name="T30" fmla="*/ 4 w 13"/>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28">
                    <a:moveTo>
                      <a:pt x="4" y="0"/>
                    </a:moveTo>
                    <a:lnTo>
                      <a:pt x="8" y="0"/>
                    </a:lnTo>
                    <a:lnTo>
                      <a:pt x="8" y="7"/>
                    </a:lnTo>
                    <a:lnTo>
                      <a:pt x="13" y="7"/>
                    </a:lnTo>
                    <a:lnTo>
                      <a:pt x="13" y="10"/>
                    </a:lnTo>
                    <a:lnTo>
                      <a:pt x="8" y="10"/>
                    </a:lnTo>
                    <a:lnTo>
                      <a:pt x="8" y="25"/>
                    </a:lnTo>
                    <a:lnTo>
                      <a:pt x="13" y="25"/>
                    </a:lnTo>
                    <a:lnTo>
                      <a:pt x="13" y="28"/>
                    </a:lnTo>
                    <a:lnTo>
                      <a:pt x="7" y="28"/>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910" name="Freeform 297"/>
              <p:cNvSpPr>
                <a:spLocks/>
              </p:cNvSpPr>
              <p:nvPr/>
            </p:nvSpPr>
            <p:spPr bwMode="auto">
              <a:xfrm>
                <a:off x="2808" y="3978"/>
                <a:ext cx="20" cy="30"/>
              </a:xfrm>
              <a:custGeom>
                <a:avLst/>
                <a:gdLst>
                  <a:gd name="T0" fmla="*/ 0 w 20"/>
                  <a:gd name="T1" fmla="*/ 0 h 30"/>
                  <a:gd name="T2" fmla="*/ 3 w 20"/>
                  <a:gd name="T3" fmla="*/ 0 h 30"/>
                  <a:gd name="T4" fmla="*/ 10 w 20"/>
                  <a:gd name="T5" fmla="*/ 17 h 30"/>
                  <a:gd name="T6" fmla="*/ 16 w 20"/>
                  <a:gd name="T7" fmla="*/ 0 h 30"/>
                  <a:gd name="T8" fmla="*/ 20 w 20"/>
                  <a:gd name="T9" fmla="*/ 0 h 30"/>
                  <a:gd name="T10" fmla="*/ 10 w 20"/>
                  <a:gd name="T11" fmla="*/ 24 h 30"/>
                  <a:gd name="T12" fmla="*/ 7 w 20"/>
                  <a:gd name="T13" fmla="*/ 30 h 30"/>
                  <a:gd name="T14" fmla="*/ 2 w 20"/>
                  <a:gd name="T15" fmla="*/ 30 h 30"/>
                  <a:gd name="T16" fmla="*/ 2 w 20"/>
                  <a:gd name="T17" fmla="*/ 26 h 30"/>
                  <a:gd name="T18" fmla="*/ 3 w 20"/>
                  <a:gd name="T19" fmla="*/ 27 h 30"/>
                  <a:gd name="T20" fmla="*/ 4 w 20"/>
                  <a:gd name="T21" fmla="*/ 27 h 30"/>
                  <a:gd name="T22" fmla="*/ 7 w 20"/>
                  <a:gd name="T23" fmla="*/ 24 h 30"/>
                  <a:gd name="T24" fmla="*/ 9 w 20"/>
                  <a:gd name="T25" fmla="*/ 21 h 30"/>
                  <a:gd name="T26" fmla="*/ 0 w 20"/>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0" y="0"/>
                    </a:moveTo>
                    <a:lnTo>
                      <a:pt x="3" y="0"/>
                    </a:lnTo>
                    <a:lnTo>
                      <a:pt x="10" y="17"/>
                    </a:lnTo>
                    <a:lnTo>
                      <a:pt x="16" y="0"/>
                    </a:lnTo>
                    <a:lnTo>
                      <a:pt x="20" y="0"/>
                    </a:lnTo>
                    <a:lnTo>
                      <a:pt x="10" y="24"/>
                    </a:lnTo>
                    <a:lnTo>
                      <a:pt x="7" y="30"/>
                    </a:lnTo>
                    <a:lnTo>
                      <a:pt x="2" y="30"/>
                    </a:lnTo>
                    <a:lnTo>
                      <a:pt x="2" y="26"/>
                    </a:lnTo>
                    <a:lnTo>
                      <a:pt x="3" y="27"/>
                    </a:lnTo>
                    <a:lnTo>
                      <a:pt x="4" y="27"/>
                    </a:lnTo>
                    <a:lnTo>
                      <a:pt x="7" y="24"/>
                    </a:lnTo>
                    <a:lnTo>
                      <a:pt x="9"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11" name="Freeform 298"/>
              <p:cNvSpPr>
                <a:spLocks noEditPoints="1"/>
              </p:cNvSpPr>
              <p:nvPr/>
            </p:nvSpPr>
            <p:spPr bwMode="auto">
              <a:xfrm>
                <a:off x="2842" y="3977"/>
                <a:ext cx="20" cy="22"/>
              </a:xfrm>
              <a:custGeom>
                <a:avLst/>
                <a:gdLst>
                  <a:gd name="T0" fmla="*/ 7 w 20"/>
                  <a:gd name="T1" fmla="*/ 4 h 22"/>
                  <a:gd name="T2" fmla="*/ 3 w 20"/>
                  <a:gd name="T3" fmla="*/ 8 h 22"/>
                  <a:gd name="T4" fmla="*/ 3 w 20"/>
                  <a:gd name="T5" fmla="*/ 11 h 22"/>
                  <a:gd name="T6" fmla="*/ 5 w 20"/>
                  <a:gd name="T7" fmla="*/ 15 h 22"/>
                  <a:gd name="T8" fmla="*/ 6 w 20"/>
                  <a:gd name="T9" fmla="*/ 18 h 22"/>
                  <a:gd name="T10" fmla="*/ 7 w 20"/>
                  <a:gd name="T11" fmla="*/ 19 h 22"/>
                  <a:gd name="T12" fmla="*/ 13 w 20"/>
                  <a:gd name="T13" fmla="*/ 19 h 22"/>
                  <a:gd name="T14" fmla="*/ 15 w 20"/>
                  <a:gd name="T15" fmla="*/ 18 h 22"/>
                  <a:gd name="T16" fmla="*/ 16 w 20"/>
                  <a:gd name="T17" fmla="*/ 15 h 22"/>
                  <a:gd name="T18" fmla="*/ 17 w 20"/>
                  <a:gd name="T19" fmla="*/ 11 h 22"/>
                  <a:gd name="T20" fmla="*/ 15 w 20"/>
                  <a:gd name="T21" fmla="*/ 5 h 22"/>
                  <a:gd name="T22" fmla="*/ 13 w 20"/>
                  <a:gd name="T23" fmla="*/ 4 h 22"/>
                  <a:gd name="T24" fmla="*/ 7 w 20"/>
                  <a:gd name="T25" fmla="*/ 4 h 22"/>
                  <a:gd name="T26" fmla="*/ 10 w 20"/>
                  <a:gd name="T27" fmla="*/ 0 h 22"/>
                  <a:gd name="T28" fmla="*/ 15 w 20"/>
                  <a:gd name="T29" fmla="*/ 1 h 22"/>
                  <a:gd name="T30" fmla="*/ 17 w 20"/>
                  <a:gd name="T31" fmla="*/ 2 h 22"/>
                  <a:gd name="T32" fmla="*/ 20 w 20"/>
                  <a:gd name="T33" fmla="*/ 8 h 22"/>
                  <a:gd name="T34" fmla="*/ 20 w 20"/>
                  <a:gd name="T35" fmla="*/ 15 h 22"/>
                  <a:gd name="T36" fmla="*/ 17 w 20"/>
                  <a:gd name="T37" fmla="*/ 21 h 22"/>
                  <a:gd name="T38" fmla="*/ 15 w 20"/>
                  <a:gd name="T39" fmla="*/ 22 h 22"/>
                  <a:gd name="T40" fmla="*/ 6 w 20"/>
                  <a:gd name="T41" fmla="*/ 22 h 22"/>
                  <a:gd name="T42" fmla="*/ 3 w 20"/>
                  <a:gd name="T43" fmla="*/ 21 h 22"/>
                  <a:gd name="T44" fmla="*/ 0 w 20"/>
                  <a:gd name="T45" fmla="*/ 15 h 22"/>
                  <a:gd name="T46" fmla="*/ 0 w 20"/>
                  <a:gd name="T47" fmla="*/ 8 h 22"/>
                  <a:gd name="T48" fmla="*/ 3 w 20"/>
                  <a:gd name="T49" fmla="*/ 2 h 22"/>
                  <a:gd name="T50" fmla="*/ 6 w 20"/>
                  <a:gd name="T51" fmla="*/ 1 h 22"/>
                  <a:gd name="T52" fmla="*/ 10 w 20"/>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22">
                    <a:moveTo>
                      <a:pt x="7" y="4"/>
                    </a:moveTo>
                    <a:lnTo>
                      <a:pt x="3" y="8"/>
                    </a:lnTo>
                    <a:lnTo>
                      <a:pt x="3" y="11"/>
                    </a:lnTo>
                    <a:lnTo>
                      <a:pt x="5" y="15"/>
                    </a:lnTo>
                    <a:lnTo>
                      <a:pt x="6" y="18"/>
                    </a:lnTo>
                    <a:lnTo>
                      <a:pt x="7" y="19"/>
                    </a:lnTo>
                    <a:lnTo>
                      <a:pt x="13" y="19"/>
                    </a:lnTo>
                    <a:lnTo>
                      <a:pt x="15" y="18"/>
                    </a:lnTo>
                    <a:lnTo>
                      <a:pt x="16" y="15"/>
                    </a:lnTo>
                    <a:lnTo>
                      <a:pt x="17" y="11"/>
                    </a:lnTo>
                    <a:lnTo>
                      <a:pt x="15" y="5"/>
                    </a:lnTo>
                    <a:lnTo>
                      <a:pt x="13" y="4"/>
                    </a:lnTo>
                    <a:lnTo>
                      <a:pt x="7" y="4"/>
                    </a:lnTo>
                    <a:close/>
                    <a:moveTo>
                      <a:pt x="10" y="0"/>
                    </a:moveTo>
                    <a:lnTo>
                      <a:pt x="15" y="1"/>
                    </a:lnTo>
                    <a:lnTo>
                      <a:pt x="17" y="2"/>
                    </a:lnTo>
                    <a:lnTo>
                      <a:pt x="20" y="8"/>
                    </a:lnTo>
                    <a:lnTo>
                      <a:pt x="20" y="15"/>
                    </a:lnTo>
                    <a:lnTo>
                      <a:pt x="17" y="21"/>
                    </a:lnTo>
                    <a:lnTo>
                      <a:pt x="15" y="22"/>
                    </a:lnTo>
                    <a:lnTo>
                      <a:pt x="6" y="22"/>
                    </a:lnTo>
                    <a:lnTo>
                      <a:pt x="3" y="21"/>
                    </a:lnTo>
                    <a:lnTo>
                      <a:pt x="0" y="15"/>
                    </a:lnTo>
                    <a:lnTo>
                      <a:pt x="0" y="8"/>
                    </a:lnTo>
                    <a:lnTo>
                      <a:pt x="3" y="2"/>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12" name="Freeform 299"/>
              <p:cNvSpPr>
                <a:spLocks/>
              </p:cNvSpPr>
              <p:nvPr/>
            </p:nvSpPr>
            <p:spPr bwMode="auto">
              <a:xfrm>
                <a:off x="2865" y="3969"/>
                <a:ext cx="11" cy="30"/>
              </a:xfrm>
              <a:custGeom>
                <a:avLst/>
                <a:gdLst>
                  <a:gd name="T0" fmla="*/ 6 w 11"/>
                  <a:gd name="T1" fmla="*/ 0 h 30"/>
                  <a:gd name="T2" fmla="*/ 11 w 11"/>
                  <a:gd name="T3" fmla="*/ 0 h 30"/>
                  <a:gd name="T4" fmla="*/ 11 w 11"/>
                  <a:gd name="T5" fmla="*/ 3 h 30"/>
                  <a:gd name="T6" fmla="*/ 9 w 11"/>
                  <a:gd name="T7" fmla="*/ 3 h 30"/>
                  <a:gd name="T8" fmla="*/ 7 w 11"/>
                  <a:gd name="T9" fmla="*/ 5 h 30"/>
                  <a:gd name="T10" fmla="*/ 7 w 11"/>
                  <a:gd name="T11" fmla="*/ 9 h 30"/>
                  <a:gd name="T12" fmla="*/ 11 w 11"/>
                  <a:gd name="T13" fmla="*/ 9 h 30"/>
                  <a:gd name="T14" fmla="*/ 11 w 11"/>
                  <a:gd name="T15" fmla="*/ 12 h 30"/>
                  <a:gd name="T16" fmla="*/ 7 w 11"/>
                  <a:gd name="T17" fmla="*/ 12 h 30"/>
                  <a:gd name="T18" fmla="*/ 7 w 11"/>
                  <a:gd name="T19" fmla="*/ 30 h 30"/>
                  <a:gd name="T20" fmla="*/ 3 w 11"/>
                  <a:gd name="T21" fmla="*/ 30 h 30"/>
                  <a:gd name="T22" fmla="*/ 3 w 11"/>
                  <a:gd name="T23" fmla="*/ 12 h 30"/>
                  <a:gd name="T24" fmla="*/ 0 w 11"/>
                  <a:gd name="T25" fmla="*/ 12 h 30"/>
                  <a:gd name="T26" fmla="*/ 0 w 11"/>
                  <a:gd name="T27" fmla="*/ 9 h 30"/>
                  <a:gd name="T28" fmla="*/ 3 w 11"/>
                  <a:gd name="T29" fmla="*/ 9 h 30"/>
                  <a:gd name="T30" fmla="*/ 3 w 11"/>
                  <a:gd name="T31" fmla="*/ 6 h 30"/>
                  <a:gd name="T32" fmla="*/ 4 w 11"/>
                  <a:gd name="T33" fmla="*/ 2 h 30"/>
                  <a:gd name="T34" fmla="*/ 6 w 11"/>
                  <a:gd name="T35" fmla="*/ 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30">
                    <a:moveTo>
                      <a:pt x="6" y="0"/>
                    </a:moveTo>
                    <a:lnTo>
                      <a:pt x="11" y="0"/>
                    </a:lnTo>
                    <a:lnTo>
                      <a:pt x="11" y="3"/>
                    </a:lnTo>
                    <a:lnTo>
                      <a:pt x="9" y="3"/>
                    </a:lnTo>
                    <a:lnTo>
                      <a:pt x="7" y="5"/>
                    </a:lnTo>
                    <a:lnTo>
                      <a:pt x="7" y="9"/>
                    </a:lnTo>
                    <a:lnTo>
                      <a:pt x="11" y="9"/>
                    </a:lnTo>
                    <a:lnTo>
                      <a:pt x="11" y="12"/>
                    </a:lnTo>
                    <a:lnTo>
                      <a:pt x="7" y="12"/>
                    </a:lnTo>
                    <a:lnTo>
                      <a:pt x="7" y="30"/>
                    </a:lnTo>
                    <a:lnTo>
                      <a:pt x="3" y="30"/>
                    </a:lnTo>
                    <a:lnTo>
                      <a:pt x="3" y="12"/>
                    </a:lnTo>
                    <a:lnTo>
                      <a:pt x="0" y="12"/>
                    </a:lnTo>
                    <a:lnTo>
                      <a:pt x="0" y="9"/>
                    </a:lnTo>
                    <a:lnTo>
                      <a:pt x="3" y="9"/>
                    </a:lnTo>
                    <a:lnTo>
                      <a:pt x="3" y="6"/>
                    </a:lnTo>
                    <a:lnTo>
                      <a:pt x="4" y="2"/>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16913" name="Freeform 300"/>
              <p:cNvSpPr>
                <a:spLocks/>
              </p:cNvSpPr>
              <p:nvPr/>
            </p:nvSpPr>
            <p:spPr bwMode="auto">
              <a:xfrm>
                <a:off x="2888" y="3971"/>
                <a:ext cx="13" cy="28"/>
              </a:xfrm>
              <a:custGeom>
                <a:avLst/>
                <a:gdLst>
                  <a:gd name="T0" fmla="*/ 4 w 13"/>
                  <a:gd name="T1" fmla="*/ 0 h 28"/>
                  <a:gd name="T2" fmla="*/ 8 w 13"/>
                  <a:gd name="T3" fmla="*/ 0 h 28"/>
                  <a:gd name="T4" fmla="*/ 8 w 13"/>
                  <a:gd name="T5" fmla="*/ 7 h 28"/>
                  <a:gd name="T6" fmla="*/ 13 w 13"/>
                  <a:gd name="T7" fmla="*/ 7 h 28"/>
                  <a:gd name="T8" fmla="*/ 13 w 13"/>
                  <a:gd name="T9" fmla="*/ 10 h 28"/>
                  <a:gd name="T10" fmla="*/ 8 w 13"/>
                  <a:gd name="T11" fmla="*/ 10 h 28"/>
                  <a:gd name="T12" fmla="*/ 8 w 13"/>
                  <a:gd name="T13" fmla="*/ 25 h 28"/>
                  <a:gd name="T14" fmla="*/ 13 w 13"/>
                  <a:gd name="T15" fmla="*/ 25 h 28"/>
                  <a:gd name="T16" fmla="*/ 13 w 13"/>
                  <a:gd name="T17" fmla="*/ 28 h 28"/>
                  <a:gd name="T18" fmla="*/ 7 w 13"/>
                  <a:gd name="T19" fmla="*/ 28 h 28"/>
                  <a:gd name="T20" fmla="*/ 4 w 13"/>
                  <a:gd name="T21" fmla="*/ 27 h 28"/>
                  <a:gd name="T22" fmla="*/ 4 w 13"/>
                  <a:gd name="T23" fmla="*/ 10 h 28"/>
                  <a:gd name="T24" fmla="*/ 0 w 13"/>
                  <a:gd name="T25" fmla="*/ 10 h 28"/>
                  <a:gd name="T26" fmla="*/ 0 w 13"/>
                  <a:gd name="T27" fmla="*/ 7 h 28"/>
                  <a:gd name="T28" fmla="*/ 4 w 13"/>
                  <a:gd name="T29" fmla="*/ 7 h 28"/>
                  <a:gd name="T30" fmla="*/ 4 w 13"/>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28">
                    <a:moveTo>
                      <a:pt x="4" y="0"/>
                    </a:moveTo>
                    <a:lnTo>
                      <a:pt x="8" y="0"/>
                    </a:lnTo>
                    <a:lnTo>
                      <a:pt x="8" y="7"/>
                    </a:lnTo>
                    <a:lnTo>
                      <a:pt x="13" y="7"/>
                    </a:lnTo>
                    <a:lnTo>
                      <a:pt x="13" y="10"/>
                    </a:lnTo>
                    <a:lnTo>
                      <a:pt x="8" y="10"/>
                    </a:lnTo>
                    <a:lnTo>
                      <a:pt x="8" y="25"/>
                    </a:lnTo>
                    <a:lnTo>
                      <a:pt x="13" y="25"/>
                    </a:lnTo>
                    <a:lnTo>
                      <a:pt x="13" y="28"/>
                    </a:lnTo>
                    <a:lnTo>
                      <a:pt x="7" y="28"/>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914" name="Freeform 301"/>
              <p:cNvSpPr>
                <a:spLocks/>
              </p:cNvSpPr>
              <p:nvPr/>
            </p:nvSpPr>
            <p:spPr bwMode="auto">
              <a:xfrm>
                <a:off x="2903" y="3969"/>
                <a:ext cx="19" cy="30"/>
              </a:xfrm>
              <a:custGeom>
                <a:avLst/>
                <a:gdLst>
                  <a:gd name="T0" fmla="*/ 0 w 19"/>
                  <a:gd name="T1" fmla="*/ 0 h 30"/>
                  <a:gd name="T2" fmla="*/ 5 w 19"/>
                  <a:gd name="T3" fmla="*/ 0 h 30"/>
                  <a:gd name="T4" fmla="*/ 5 w 19"/>
                  <a:gd name="T5" fmla="*/ 12 h 30"/>
                  <a:gd name="T6" fmla="*/ 6 w 19"/>
                  <a:gd name="T7" fmla="*/ 10 h 30"/>
                  <a:gd name="T8" fmla="*/ 12 w 19"/>
                  <a:gd name="T9" fmla="*/ 8 h 30"/>
                  <a:gd name="T10" fmla="*/ 18 w 19"/>
                  <a:gd name="T11" fmla="*/ 10 h 30"/>
                  <a:gd name="T12" fmla="*/ 19 w 19"/>
                  <a:gd name="T13" fmla="*/ 13 h 30"/>
                  <a:gd name="T14" fmla="*/ 19 w 19"/>
                  <a:gd name="T15" fmla="*/ 30 h 30"/>
                  <a:gd name="T16" fmla="*/ 15 w 19"/>
                  <a:gd name="T17" fmla="*/ 30 h 30"/>
                  <a:gd name="T18" fmla="*/ 15 w 19"/>
                  <a:gd name="T19" fmla="*/ 13 h 30"/>
                  <a:gd name="T20" fmla="*/ 13 w 19"/>
                  <a:gd name="T21" fmla="*/ 12 h 30"/>
                  <a:gd name="T22" fmla="*/ 8 w 19"/>
                  <a:gd name="T23" fmla="*/ 12 h 30"/>
                  <a:gd name="T24" fmla="*/ 5 w 19"/>
                  <a:gd name="T25" fmla="*/ 15 h 30"/>
                  <a:gd name="T26" fmla="*/ 5 w 19"/>
                  <a:gd name="T27" fmla="*/ 30 h 30"/>
                  <a:gd name="T28" fmla="*/ 0 w 19"/>
                  <a:gd name="T29" fmla="*/ 30 h 30"/>
                  <a:gd name="T30" fmla="*/ 0 w 19"/>
                  <a:gd name="T31" fmla="*/ 0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30">
                    <a:moveTo>
                      <a:pt x="0" y="0"/>
                    </a:moveTo>
                    <a:lnTo>
                      <a:pt x="5" y="0"/>
                    </a:lnTo>
                    <a:lnTo>
                      <a:pt x="5" y="12"/>
                    </a:lnTo>
                    <a:lnTo>
                      <a:pt x="6" y="10"/>
                    </a:lnTo>
                    <a:lnTo>
                      <a:pt x="12" y="8"/>
                    </a:lnTo>
                    <a:lnTo>
                      <a:pt x="18" y="10"/>
                    </a:lnTo>
                    <a:lnTo>
                      <a:pt x="19" y="13"/>
                    </a:lnTo>
                    <a:lnTo>
                      <a:pt x="19" y="30"/>
                    </a:lnTo>
                    <a:lnTo>
                      <a:pt x="15" y="30"/>
                    </a:lnTo>
                    <a:lnTo>
                      <a:pt x="15" y="13"/>
                    </a:lnTo>
                    <a:lnTo>
                      <a:pt x="13" y="12"/>
                    </a:lnTo>
                    <a:lnTo>
                      <a:pt x="8" y="12"/>
                    </a:lnTo>
                    <a:lnTo>
                      <a:pt x="5" y="15"/>
                    </a:lnTo>
                    <a:lnTo>
                      <a:pt x="5"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15" name="Freeform 302"/>
              <p:cNvSpPr>
                <a:spLocks noEditPoints="1"/>
              </p:cNvSpPr>
              <p:nvPr/>
            </p:nvSpPr>
            <p:spPr bwMode="auto">
              <a:xfrm>
                <a:off x="2926" y="3977"/>
                <a:ext cx="20" cy="22"/>
              </a:xfrm>
              <a:custGeom>
                <a:avLst/>
                <a:gdLst>
                  <a:gd name="T0" fmla="*/ 7 w 20"/>
                  <a:gd name="T1" fmla="*/ 4 h 22"/>
                  <a:gd name="T2" fmla="*/ 5 w 20"/>
                  <a:gd name="T3" fmla="*/ 7 h 22"/>
                  <a:gd name="T4" fmla="*/ 3 w 20"/>
                  <a:gd name="T5" fmla="*/ 10 h 22"/>
                  <a:gd name="T6" fmla="*/ 16 w 20"/>
                  <a:gd name="T7" fmla="*/ 10 h 22"/>
                  <a:gd name="T8" fmla="*/ 13 w 20"/>
                  <a:gd name="T9" fmla="*/ 4 h 22"/>
                  <a:gd name="T10" fmla="*/ 7 w 20"/>
                  <a:gd name="T11" fmla="*/ 4 h 22"/>
                  <a:gd name="T12" fmla="*/ 10 w 20"/>
                  <a:gd name="T13" fmla="*/ 0 h 22"/>
                  <a:gd name="T14" fmla="*/ 16 w 20"/>
                  <a:gd name="T15" fmla="*/ 2 h 22"/>
                  <a:gd name="T16" fmla="*/ 17 w 20"/>
                  <a:gd name="T17" fmla="*/ 4 h 22"/>
                  <a:gd name="T18" fmla="*/ 20 w 20"/>
                  <a:gd name="T19" fmla="*/ 10 h 22"/>
                  <a:gd name="T20" fmla="*/ 20 w 20"/>
                  <a:gd name="T21" fmla="*/ 12 h 22"/>
                  <a:gd name="T22" fmla="*/ 3 w 20"/>
                  <a:gd name="T23" fmla="*/ 12 h 22"/>
                  <a:gd name="T24" fmla="*/ 5 w 20"/>
                  <a:gd name="T25" fmla="*/ 15 h 22"/>
                  <a:gd name="T26" fmla="*/ 5 w 20"/>
                  <a:gd name="T27" fmla="*/ 18 h 22"/>
                  <a:gd name="T28" fmla="*/ 7 w 20"/>
                  <a:gd name="T29" fmla="*/ 19 h 22"/>
                  <a:gd name="T30" fmla="*/ 13 w 20"/>
                  <a:gd name="T31" fmla="*/ 19 h 22"/>
                  <a:gd name="T32" fmla="*/ 15 w 20"/>
                  <a:gd name="T33" fmla="*/ 18 h 22"/>
                  <a:gd name="T34" fmla="*/ 16 w 20"/>
                  <a:gd name="T35" fmla="*/ 15 h 22"/>
                  <a:gd name="T36" fmla="*/ 19 w 20"/>
                  <a:gd name="T37" fmla="*/ 15 h 22"/>
                  <a:gd name="T38" fmla="*/ 19 w 20"/>
                  <a:gd name="T39" fmla="*/ 18 h 22"/>
                  <a:gd name="T40" fmla="*/ 16 w 20"/>
                  <a:gd name="T41" fmla="*/ 21 h 22"/>
                  <a:gd name="T42" fmla="*/ 13 w 20"/>
                  <a:gd name="T43" fmla="*/ 22 h 22"/>
                  <a:gd name="T44" fmla="*/ 6 w 20"/>
                  <a:gd name="T45" fmla="*/ 22 h 22"/>
                  <a:gd name="T46" fmla="*/ 3 w 20"/>
                  <a:gd name="T47" fmla="*/ 21 h 22"/>
                  <a:gd name="T48" fmla="*/ 0 w 20"/>
                  <a:gd name="T49" fmla="*/ 15 h 22"/>
                  <a:gd name="T50" fmla="*/ 0 w 20"/>
                  <a:gd name="T51" fmla="*/ 7 h 22"/>
                  <a:gd name="T52" fmla="*/ 6 w 20"/>
                  <a:gd name="T53" fmla="*/ 1 h 22"/>
                  <a:gd name="T54" fmla="*/ 10 w 2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2">
                    <a:moveTo>
                      <a:pt x="7" y="4"/>
                    </a:moveTo>
                    <a:lnTo>
                      <a:pt x="5" y="7"/>
                    </a:lnTo>
                    <a:lnTo>
                      <a:pt x="3" y="10"/>
                    </a:lnTo>
                    <a:lnTo>
                      <a:pt x="16" y="10"/>
                    </a:lnTo>
                    <a:lnTo>
                      <a:pt x="13" y="4"/>
                    </a:lnTo>
                    <a:lnTo>
                      <a:pt x="7" y="4"/>
                    </a:lnTo>
                    <a:close/>
                    <a:moveTo>
                      <a:pt x="10" y="0"/>
                    </a:moveTo>
                    <a:lnTo>
                      <a:pt x="16" y="2"/>
                    </a:lnTo>
                    <a:lnTo>
                      <a:pt x="17" y="4"/>
                    </a:lnTo>
                    <a:lnTo>
                      <a:pt x="20" y="10"/>
                    </a:lnTo>
                    <a:lnTo>
                      <a:pt x="20" y="12"/>
                    </a:lnTo>
                    <a:lnTo>
                      <a:pt x="3" y="12"/>
                    </a:lnTo>
                    <a:lnTo>
                      <a:pt x="5" y="15"/>
                    </a:lnTo>
                    <a:lnTo>
                      <a:pt x="5" y="18"/>
                    </a:lnTo>
                    <a:lnTo>
                      <a:pt x="7" y="19"/>
                    </a:lnTo>
                    <a:lnTo>
                      <a:pt x="13" y="19"/>
                    </a:lnTo>
                    <a:lnTo>
                      <a:pt x="15" y="18"/>
                    </a:lnTo>
                    <a:lnTo>
                      <a:pt x="16" y="15"/>
                    </a:lnTo>
                    <a:lnTo>
                      <a:pt x="19" y="15"/>
                    </a:lnTo>
                    <a:lnTo>
                      <a:pt x="19" y="18"/>
                    </a:lnTo>
                    <a:lnTo>
                      <a:pt x="16" y="21"/>
                    </a:lnTo>
                    <a:lnTo>
                      <a:pt x="13" y="22"/>
                    </a:lnTo>
                    <a:lnTo>
                      <a:pt x="6"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16" name="Freeform 303"/>
              <p:cNvSpPr>
                <a:spLocks/>
              </p:cNvSpPr>
              <p:nvPr/>
            </p:nvSpPr>
            <p:spPr bwMode="auto">
              <a:xfrm>
                <a:off x="2962" y="3977"/>
                <a:ext cx="30" cy="22"/>
              </a:xfrm>
              <a:custGeom>
                <a:avLst/>
                <a:gdLst>
                  <a:gd name="T0" fmla="*/ 10 w 30"/>
                  <a:gd name="T1" fmla="*/ 0 h 22"/>
                  <a:gd name="T2" fmla="*/ 13 w 30"/>
                  <a:gd name="T3" fmla="*/ 1 h 22"/>
                  <a:gd name="T4" fmla="*/ 16 w 30"/>
                  <a:gd name="T5" fmla="*/ 4 h 22"/>
                  <a:gd name="T6" fmla="*/ 17 w 30"/>
                  <a:gd name="T7" fmla="*/ 2 h 22"/>
                  <a:gd name="T8" fmla="*/ 23 w 30"/>
                  <a:gd name="T9" fmla="*/ 0 h 22"/>
                  <a:gd name="T10" fmla="*/ 26 w 30"/>
                  <a:gd name="T11" fmla="*/ 1 h 22"/>
                  <a:gd name="T12" fmla="*/ 27 w 30"/>
                  <a:gd name="T13" fmla="*/ 1 h 22"/>
                  <a:gd name="T14" fmla="*/ 30 w 30"/>
                  <a:gd name="T15" fmla="*/ 4 h 22"/>
                  <a:gd name="T16" fmla="*/ 30 w 30"/>
                  <a:gd name="T17" fmla="*/ 22 h 22"/>
                  <a:gd name="T18" fmla="*/ 26 w 30"/>
                  <a:gd name="T19" fmla="*/ 22 h 22"/>
                  <a:gd name="T20" fmla="*/ 26 w 30"/>
                  <a:gd name="T21" fmla="*/ 5 h 22"/>
                  <a:gd name="T22" fmla="*/ 24 w 30"/>
                  <a:gd name="T23" fmla="*/ 4 h 22"/>
                  <a:gd name="T24" fmla="*/ 18 w 30"/>
                  <a:gd name="T25" fmla="*/ 4 h 22"/>
                  <a:gd name="T26" fmla="*/ 16 w 30"/>
                  <a:gd name="T27" fmla="*/ 10 h 22"/>
                  <a:gd name="T28" fmla="*/ 16 w 30"/>
                  <a:gd name="T29" fmla="*/ 22 h 22"/>
                  <a:gd name="T30" fmla="*/ 13 w 30"/>
                  <a:gd name="T31" fmla="*/ 22 h 22"/>
                  <a:gd name="T32" fmla="*/ 13 w 30"/>
                  <a:gd name="T33" fmla="*/ 7 h 22"/>
                  <a:gd name="T34" fmla="*/ 10 w 30"/>
                  <a:gd name="T35" fmla="*/ 4 h 22"/>
                  <a:gd name="T36" fmla="*/ 6 w 30"/>
                  <a:gd name="T37" fmla="*/ 4 h 22"/>
                  <a:gd name="T38" fmla="*/ 4 w 30"/>
                  <a:gd name="T39" fmla="*/ 5 h 22"/>
                  <a:gd name="T40" fmla="*/ 3 w 30"/>
                  <a:gd name="T41" fmla="*/ 8 h 22"/>
                  <a:gd name="T42" fmla="*/ 3 w 30"/>
                  <a:gd name="T43" fmla="*/ 22 h 22"/>
                  <a:gd name="T44" fmla="*/ 0 w 30"/>
                  <a:gd name="T45" fmla="*/ 22 h 22"/>
                  <a:gd name="T46" fmla="*/ 0 w 30"/>
                  <a:gd name="T47" fmla="*/ 1 h 22"/>
                  <a:gd name="T48" fmla="*/ 3 w 30"/>
                  <a:gd name="T49" fmla="*/ 1 h 22"/>
                  <a:gd name="T50" fmla="*/ 3 w 30"/>
                  <a:gd name="T51" fmla="*/ 4 h 22"/>
                  <a:gd name="T52" fmla="*/ 4 w 30"/>
                  <a:gd name="T53" fmla="*/ 2 h 22"/>
                  <a:gd name="T54" fmla="*/ 10 w 3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 h="22">
                    <a:moveTo>
                      <a:pt x="10" y="0"/>
                    </a:moveTo>
                    <a:lnTo>
                      <a:pt x="13" y="1"/>
                    </a:lnTo>
                    <a:lnTo>
                      <a:pt x="16" y="4"/>
                    </a:lnTo>
                    <a:lnTo>
                      <a:pt x="17" y="2"/>
                    </a:lnTo>
                    <a:lnTo>
                      <a:pt x="23" y="0"/>
                    </a:lnTo>
                    <a:lnTo>
                      <a:pt x="26" y="1"/>
                    </a:lnTo>
                    <a:lnTo>
                      <a:pt x="27" y="1"/>
                    </a:lnTo>
                    <a:lnTo>
                      <a:pt x="30" y="4"/>
                    </a:lnTo>
                    <a:lnTo>
                      <a:pt x="30" y="22"/>
                    </a:lnTo>
                    <a:lnTo>
                      <a:pt x="26" y="22"/>
                    </a:lnTo>
                    <a:lnTo>
                      <a:pt x="26" y="5"/>
                    </a:lnTo>
                    <a:lnTo>
                      <a:pt x="24" y="4"/>
                    </a:lnTo>
                    <a:lnTo>
                      <a:pt x="18" y="4"/>
                    </a:lnTo>
                    <a:lnTo>
                      <a:pt x="16" y="10"/>
                    </a:lnTo>
                    <a:lnTo>
                      <a:pt x="16" y="22"/>
                    </a:lnTo>
                    <a:lnTo>
                      <a:pt x="13" y="22"/>
                    </a:lnTo>
                    <a:lnTo>
                      <a:pt x="13" y="7"/>
                    </a:lnTo>
                    <a:lnTo>
                      <a:pt x="10" y="4"/>
                    </a:lnTo>
                    <a:lnTo>
                      <a:pt x="6" y="4"/>
                    </a:lnTo>
                    <a:lnTo>
                      <a:pt x="4" y="5"/>
                    </a:lnTo>
                    <a:lnTo>
                      <a:pt x="3" y="8"/>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17" name="Freeform 304"/>
              <p:cNvSpPr>
                <a:spLocks noEditPoints="1"/>
              </p:cNvSpPr>
              <p:nvPr/>
            </p:nvSpPr>
            <p:spPr bwMode="auto">
              <a:xfrm>
                <a:off x="2996" y="3977"/>
                <a:ext cx="21" cy="22"/>
              </a:xfrm>
              <a:custGeom>
                <a:avLst/>
                <a:gdLst>
                  <a:gd name="T0" fmla="*/ 7 w 21"/>
                  <a:gd name="T1" fmla="*/ 4 h 22"/>
                  <a:gd name="T2" fmla="*/ 4 w 21"/>
                  <a:gd name="T3" fmla="*/ 7 h 22"/>
                  <a:gd name="T4" fmla="*/ 3 w 21"/>
                  <a:gd name="T5" fmla="*/ 11 h 22"/>
                  <a:gd name="T6" fmla="*/ 4 w 21"/>
                  <a:gd name="T7" fmla="*/ 15 h 22"/>
                  <a:gd name="T8" fmla="*/ 6 w 21"/>
                  <a:gd name="T9" fmla="*/ 18 h 22"/>
                  <a:gd name="T10" fmla="*/ 7 w 21"/>
                  <a:gd name="T11" fmla="*/ 19 h 22"/>
                  <a:gd name="T12" fmla="*/ 13 w 21"/>
                  <a:gd name="T13" fmla="*/ 19 h 22"/>
                  <a:gd name="T14" fmla="*/ 16 w 21"/>
                  <a:gd name="T15" fmla="*/ 18 h 22"/>
                  <a:gd name="T16" fmla="*/ 17 w 21"/>
                  <a:gd name="T17" fmla="*/ 15 h 22"/>
                  <a:gd name="T18" fmla="*/ 17 w 21"/>
                  <a:gd name="T19" fmla="*/ 8 h 22"/>
                  <a:gd name="T20" fmla="*/ 16 w 21"/>
                  <a:gd name="T21" fmla="*/ 5 h 22"/>
                  <a:gd name="T22" fmla="*/ 13 w 21"/>
                  <a:gd name="T23" fmla="*/ 4 h 22"/>
                  <a:gd name="T24" fmla="*/ 7 w 21"/>
                  <a:gd name="T25" fmla="*/ 4 h 22"/>
                  <a:gd name="T26" fmla="*/ 10 w 21"/>
                  <a:gd name="T27" fmla="*/ 0 h 22"/>
                  <a:gd name="T28" fmla="*/ 14 w 21"/>
                  <a:gd name="T29" fmla="*/ 1 h 22"/>
                  <a:gd name="T30" fmla="*/ 17 w 21"/>
                  <a:gd name="T31" fmla="*/ 2 h 22"/>
                  <a:gd name="T32" fmla="*/ 21 w 21"/>
                  <a:gd name="T33" fmla="*/ 11 h 22"/>
                  <a:gd name="T34" fmla="*/ 20 w 21"/>
                  <a:gd name="T35" fmla="*/ 15 h 22"/>
                  <a:gd name="T36" fmla="*/ 17 w 21"/>
                  <a:gd name="T37" fmla="*/ 21 h 22"/>
                  <a:gd name="T38" fmla="*/ 14 w 21"/>
                  <a:gd name="T39" fmla="*/ 22 h 22"/>
                  <a:gd name="T40" fmla="*/ 7 w 21"/>
                  <a:gd name="T41" fmla="*/ 22 h 22"/>
                  <a:gd name="T42" fmla="*/ 4 w 21"/>
                  <a:gd name="T43" fmla="*/ 21 h 22"/>
                  <a:gd name="T44" fmla="*/ 1 w 21"/>
                  <a:gd name="T45" fmla="*/ 18 h 22"/>
                  <a:gd name="T46" fmla="*/ 0 w 21"/>
                  <a:gd name="T47" fmla="*/ 15 h 22"/>
                  <a:gd name="T48" fmla="*/ 0 w 21"/>
                  <a:gd name="T49" fmla="*/ 7 h 22"/>
                  <a:gd name="T50" fmla="*/ 6 w 21"/>
                  <a:gd name="T51" fmla="*/ 1 h 22"/>
                  <a:gd name="T52" fmla="*/ 10 w 21"/>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 h="22">
                    <a:moveTo>
                      <a:pt x="7" y="4"/>
                    </a:moveTo>
                    <a:lnTo>
                      <a:pt x="4" y="7"/>
                    </a:lnTo>
                    <a:lnTo>
                      <a:pt x="3" y="11"/>
                    </a:lnTo>
                    <a:lnTo>
                      <a:pt x="4" y="15"/>
                    </a:lnTo>
                    <a:lnTo>
                      <a:pt x="6" y="18"/>
                    </a:lnTo>
                    <a:lnTo>
                      <a:pt x="7" y="19"/>
                    </a:lnTo>
                    <a:lnTo>
                      <a:pt x="13" y="19"/>
                    </a:lnTo>
                    <a:lnTo>
                      <a:pt x="16" y="18"/>
                    </a:lnTo>
                    <a:lnTo>
                      <a:pt x="17" y="15"/>
                    </a:lnTo>
                    <a:lnTo>
                      <a:pt x="17" y="8"/>
                    </a:lnTo>
                    <a:lnTo>
                      <a:pt x="16" y="5"/>
                    </a:lnTo>
                    <a:lnTo>
                      <a:pt x="13" y="4"/>
                    </a:lnTo>
                    <a:lnTo>
                      <a:pt x="7" y="4"/>
                    </a:lnTo>
                    <a:close/>
                    <a:moveTo>
                      <a:pt x="10" y="0"/>
                    </a:moveTo>
                    <a:lnTo>
                      <a:pt x="14" y="1"/>
                    </a:lnTo>
                    <a:lnTo>
                      <a:pt x="17" y="2"/>
                    </a:lnTo>
                    <a:lnTo>
                      <a:pt x="21" y="11"/>
                    </a:lnTo>
                    <a:lnTo>
                      <a:pt x="20" y="15"/>
                    </a:lnTo>
                    <a:lnTo>
                      <a:pt x="17" y="21"/>
                    </a:lnTo>
                    <a:lnTo>
                      <a:pt x="14" y="22"/>
                    </a:lnTo>
                    <a:lnTo>
                      <a:pt x="7" y="22"/>
                    </a:lnTo>
                    <a:lnTo>
                      <a:pt x="4" y="21"/>
                    </a:lnTo>
                    <a:lnTo>
                      <a:pt x="1" y="18"/>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18" name="Freeform 305"/>
              <p:cNvSpPr>
                <a:spLocks/>
              </p:cNvSpPr>
              <p:nvPr/>
            </p:nvSpPr>
            <p:spPr bwMode="auto">
              <a:xfrm>
                <a:off x="3019" y="3977"/>
                <a:ext cx="18" cy="22"/>
              </a:xfrm>
              <a:custGeom>
                <a:avLst/>
                <a:gdLst>
                  <a:gd name="T0" fmla="*/ 8 w 18"/>
                  <a:gd name="T1" fmla="*/ 0 h 22"/>
                  <a:gd name="T2" fmla="*/ 13 w 18"/>
                  <a:gd name="T3" fmla="*/ 1 h 22"/>
                  <a:gd name="T4" fmla="*/ 15 w 18"/>
                  <a:gd name="T5" fmla="*/ 1 h 22"/>
                  <a:gd name="T6" fmla="*/ 18 w 18"/>
                  <a:gd name="T7" fmla="*/ 7 h 22"/>
                  <a:gd name="T8" fmla="*/ 14 w 18"/>
                  <a:gd name="T9" fmla="*/ 7 h 22"/>
                  <a:gd name="T10" fmla="*/ 14 w 18"/>
                  <a:gd name="T11" fmla="*/ 5 h 22"/>
                  <a:gd name="T12" fmla="*/ 11 w 18"/>
                  <a:gd name="T13" fmla="*/ 4 h 22"/>
                  <a:gd name="T14" fmla="*/ 7 w 18"/>
                  <a:gd name="T15" fmla="*/ 4 h 22"/>
                  <a:gd name="T16" fmla="*/ 4 w 18"/>
                  <a:gd name="T17" fmla="*/ 7 h 22"/>
                  <a:gd name="T18" fmla="*/ 6 w 18"/>
                  <a:gd name="T19" fmla="*/ 8 h 22"/>
                  <a:gd name="T20" fmla="*/ 7 w 18"/>
                  <a:gd name="T21" fmla="*/ 8 h 22"/>
                  <a:gd name="T22" fmla="*/ 8 w 18"/>
                  <a:gd name="T23" fmla="*/ 10 h 22"/>
                  <a:gd name="T24" fmla="*/ 11 w 18"/>
                  <a:gd name="T25" fmla="*/ 10 h 22"/>
                  <a:gd name="T26" fmla="*/ 14 w 18"/>
                  <a:gd name="T27" fmla="*/ 11 h 22"/>
                  <a:gd name="T28" fmla="*/ 15 w 18"/>
                  <a:gd name="T29" fmla="*/ 11 h 22"/>
                  <a:gd name="T30" fmla="*/ 18 w 18"/>
                  <a:gd name="T31" fmla="*/ 14 h 22"/>
                  <a:gd name="T32" fmla="*/ 18 w 18"/>
                  <a:gd name="T33" fmla="*/ 18 h 22"/>
                  <a:gd name="T34" fmla="*/ 17 w 18"/>
                  <a:gd name="T35" fmla="*/ 21 h 22"/>
                  <a:gd name="T36" fmla="*/ 15 w 18"/>
                  <a:gd name="T37" fmla="*/ 22 h 22"/>
                  <a:gd name="T38" fmla="*/ 6 w 18"/>
                  <a:gd name="T39" fmla="*/ 22 h 22"/>
                  <a:gd name="T40" fmla="*/ 3 w 18"/>
                  <a:gd name="T41" fmla="*/ 21 h 22"/>
                  <a:gd name="T42" fmla="*/ 1 w 18"/>
                  <a:gd name="T43" fmla="*/ 19 h 22"/>
                  <a:gd name="T44" fmla="*/ 0 w 18"/>
                  <a:gd name="T45" fmla="*/ 15 h 22"/>
                  <a:gd name="T46" fmla="*/ 4 w 18"/>
                  <a:gd name="T47" fmla="*/ 15 h 22"/>
                  <a:gd name="T48" fmla="*/ 4 w 18"/>
                  <a:gd name="T49" fmla="*/ 18 h 22"/>
                  <a:gd name="T50" fmla="*/ 6 w 18"/>
                  <a:gd name="T51" fmla="*/ 18 h 22"/>
                  <a:gd name="T52" fmla="*/ 8 w 18"/>
                  <a:gd name="T53" fmla="*/ 19 h 22"/>
                  <a:gd name="T54" fmla="*/ 14 w 18"/>
                  <a:gd name="T55" fmla="*/ 19 h 22"/>
                  <a:gd name="T56" fmla="*/ 14 w 18"/>
                  <a:gd name="T57" fmla="*/ 18 h 22"/>
                  <a:gd name="T58" fmla="*/ 15 w 18"/>
                  <a:gd name="T59" fmla="*/ 17 h 22"/>
                  <a:gd name="T60" fmla="*/ 11 w 18"/>
                  <a:gd name="T61" fmla="*/ 12 h 22"/>
                  <a:gd name="T62" fmla="*/ 6 w 18"/>
                  <a:gd name="T63" fmla="*/ 12 h 22"/>
                  <a:gd name="T64" fmla="*/ 3 w 18"/>
                  <a:gd name="T65" fmla="*/ 11 h 22"/>
                  <a:gd name="T66" fmla="*/ 1 w 18"/>
                  <a:gd name="T67" fmla="*/ 10 h 22"/>
                  <a:gd name="T68" fmla="*/ 1 w 18"/>
                  <a:gd name="T69" fmla="*/ 4 h 22"/>
                  <a:gd name="T70" fmla="*/ 4 w 18"/>
                  <a:gd name="T71" fmla="*/ 1 h 22"/>
                  <a:gd name="T72" fmla="*/ 6 w 18"/>
                  <a:gd name="T73" fmla="*/ 1 h 22"/>
                  <a:gd name="T74" fmla="*/ 8 w 18"/>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 h="22">
                    <a:moveTo>
                      <a:pt x="8" y="0"/>
                    </a:moveTo>
                    <a:lnTo>
                      <a:pt x="13" y="1"/>
                    </a:lnTo>
                    <a:lnTo>
                      <a:pt x="15" y="1"/>
                    </a:lnTo>
                    <a:lnTo>
                      <a:pt x="18" y="7"/>
                    </a:lnTo>
                    <a:lnTo>
                      <a:pt x="14" y="7"/>
                    </a:lnTo>
                    <a:lnTo>
                      <a:pt x="14" y="5"/>
                    </a:lnTo>
                    <a:lnTo>
                      <a:pt x="11" y="4"/>
                    </a:lnTo>
                    <a:lnTo>
                      <a:pt x="7" y="4"/>
                    </a:lnTo>
                    <a:lnTo>
                      <a:pt x="4" y="7"/>
                    </a:lnTo>
                    <a:lnTo>
                      <a:pt x="6" y="8"/>
                    </a:lnTo>
                    <a:lnTo>
                      <a:pt x="7" y="8"/>
                    </a:lnTo>
                    <a:lnTo>
                      <a:pt x="8" y="10"/>
                    </a:lnTo>
                    <a:lnTo>
                      <a:pt x="11" y="10"/>
                    </a:lnTo>
                    <a:lnTo>
                      <a:pt x="14" y="11"/>
                    </a:lnTo>
                    <a:lnTo>
                      <a:pt x="15" y="11"/>
                    </a:lnTo>
                    <a:lnTo>
                      <a:pt x="18" y="14"/>
                    </a:lnTo>
                    <a:lnTo>
                      <a:pt x="18" y="18"/>
                    </a:lnTo>
                    <a:lnTo>
                      <a:pt x="17" y="21"/>
                    </a:lnTo>
                    <a:lnTo>
                      <a:pt x="15" y="22"/>
                    </a:lnTo>
                    <a:lnTo>
                      <a:pt x="6" y="22"/>
                    </a:lnTo>
                    <a:lnTo>
                      <a:pt x="3" y="21"/>
                    </a:lnTo>
                    <a:lnTo>
                      <a:pt x="1" y="19"/>
                    </a:lnTo>
                    <a:lnTo>
                      <a:pt x="0" y="15"/>
                    </a:lnTo>
                    <a:lnTo>
                      <a:pt x="4" y="15"/>
                    </a:lnTo>
                    <a:lnTo>
                      <a:pt x="4" y="18"/>
                    </a:lnTo>
                    <a:lnTo>
                      <a:pt x="6" y="18"/>
                    </a:lnTo>
                    <a:lnTo>
                      <a:pt x="8" y="19"/>
                    </a:lnTo>
                    <a:lnTo>
                      <a:pt x="14" y="19"/>
                    </a:lnTo>
                    <a:lnTo>
                      <a:pt x="14" y="18"/>
                    </a:lnTo>
                    <a:lnTo>
                      <a:pt x="15" y="17"/>
                    </a:lnTo>
                    <a:lnTo>
                      <a:pt x="11" y="12"/>
                    </a:lnTo>
                    <a:lnTo>
                      <a:pt x="6" y="12"/>
                    </a:lnTo>
                    <a:lnTo>
                      <a:pt x="3" y="11"/>
                    </a:lnTo>
                    <a:lnTo>
                      <a:pt x="1" y="10"/>
                    </a:lnTo>
                    <a:lnTo>
                      <a:pt x="1" y="4"/>
                    </a:lnTo>
                    <a:lnTo>
                      <a:pt x="4" y="1"/>
                    </a:lnTo>
                    <a:lnTo>
                      <a:pt x="6" y="1"/>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919" name="Freeform 306"/>
              <p:cNvSpPr>
                <a:spLocks/>
              </p:cNvSpPr>
              <p:nvPr/>
            </p:nvSpPr>
            <p:spPr bwMode="auto">
              <a:xfrm>
                <a:off x="3040" y="3971"/>
                <a:ext cx="12" cy="28"/>
              </a:xfrm>
              <a:custGeom>
                <a:avLst/>
                <a:gdLst>
                  <a:gd name="T0" fmla="*/ 3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5 h 28"/>
                  <a:gd name="T14" fmla="*/ 12 w 12"/>
                  <a:gd name="T15" fmla="*/ 25 h 28"/>
                  <a:gd name="T16" fmla="*/ 12 w 12"/>
                  <a:gd name="T17" fmla="*/ 28 h 28"/>
                  <a:gd name="T18" fmla="*/ 6 w 12"/>
                  <a:gd name="T19" fmla="*/ 28 h 28"/>
                  <a:gd name="T20" fmla="*/ 3 w 12"/>
                  <a:gd name="T21" fmla="*/ 27 h 28"/>
                  <a:gd name="T22" fmla="*/ 3 w 12"/>
                  <a:gd name="T23" fmla="*/ 10 h 28"/>
                  <a:gd name="T24" fmla="*/ 0 w 12"/>
                  <a:gd name="T25" fmla="*/ 10 h 28"/>
                  <a:gd name="T26" fmla="*/ 0 w 12"/>
                  <a:gd name="T27" fmla="*/ 7 h 28"/>
                  <a:gd name="T28" fmla="*/ 3 w 12"/>
                  <a:gd name="T29" fmla="*/ 7 h 28"/>
                  <a:gd name="T30" fmla="*/ 3 w 12"/>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28">
                    <a:moveTo>
                      <a:pt x="3" y="0"/>
                    </a:moveTo>
                    <a:lnTo>
                      <a:pt x="7" y="0"/>
                    </a:lnTo>
                    <a:lnTo>
                      <a:pt x="7" y="7"/>
                    </a:lnTo>
                    <a:lnTo>
                      <a:pt x="12" y="7"/>
                    </a:lnTo>
                    <a:lnTo>
                      <a:pt x="12" y="10"/>
                    </a:lnTo>
                    <a:lnTo>
                      <a:pt x="7" y="10"/>
                    </a:lnTo>
                    <a:lnTo>
                      <a:pt x="7" y="25"/>
                    </a:lnTo>
                    <a:lnTo>
                      <a:pt x="12" y="25"/>
                    </a:lnTo>
                    <a:lnTo>
                      <a:pt x="12" y="28"/>
                    </a:lnTo>
                    <a:lnTo>
                      <a:pt x="6" y="28"/>
                    </a:lnTo>
                    <a:lnTo>
                      <a:pt x="3" y="27"/>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920" name="Freeform 307"/>
              <p:cNvSpPr>
                <a:spLocks noEditPoints="1"/>
              </p:cNvSpPr>
              <p:nvPr/>
            </p:nvSpPr>
            <p:spPr bwMode="auto">
              <a:xfrm>
                <a:off x="3066" y="3977"/>
                <a:ext cx="20" cy="22"/>
              </a:xfrm>
              <a:custGeom>
                <a:avLst/>
                <a:gdLst>
                  <a:gd name="T0" fmla="*/ 14 w 20"/>
                  <a:gd name="T1" fmla="*/ 11 h 22"/>
                  <a:gd name="T2" fmla="*/ 13 w 20"/>
                  <a:gd name="T3" fmla="*/ 12 h 22"/>
                  <a:gd name="T4" fmla="*/ 7 w 20"/>
                  <a:gd name="T5" fmla="*/ 12 h 22"/>
                  <a:gd name="T6" fmla="*/ 4 w 20"/>
                  <a:gd name="T7" fmla="*/ 15 h 22"/>
                  <a:gd name="T8" fmla="*/ 4 w 20"/>
                  <a:gd name="T9" fmla="*/ 18 h 22"/>
                  <a:gd name="T10" fmla="*/ 6 w 20"/>
                  <a:gd name="T11" fmla="*/ 19 h 22"/>
                  <a:gd name="T12" fmla="*/ 11 w 20"/>
                  <a:gd name="T13" fmla="*/ 19 h 22"/>
                  <a:gd name="T14" fmla="*/ 14 w 20"/>
                  <a:gd name="T15" fmla="*/ 17 h 22"/>
                  <a:gd name="T16" fmla="*/ 14 w 20"/>
                  <a:gd name="T17" fmla="*/ 11 h 22"/>
                  <a:gd name="T18" fmla="*/ 10 w 20"/>
                  <a:gd name="T19" fmla="*/ 0 h 22"/>
                  <a:gd name="T20" fmla="*/ 13 w 20"/>
                  <a:gd name="T21" fmla="*/ 1 h 22"/>
                  <a:gd name="T22" fmla="*/ 14 w 20"/>
                  <a:gd name="T23" fmla="*/ 1 h 22"/>
                  <a:gd name="T24" fmla="*/ 17 w 20"/>
                  <a:gd name="T25" fmla="*/ 2 h 22"/>
                  <a:gd name="T26" fmla="*/ 18 w 20"/>
                  <a:gd name="T27" fmla="*/ 4 h 22"/>
                  <a:gd name="T28" fmla="*/ 18 w 20"/>
                  <a:gd name="T29" fmla="*/ 19 h 22"/>
                  <a:gd name="T30" fmla="*/ 20 w 20"/>
                  <a:gd name="T31" fmla="*/ 19 h 22"/>
                  <a:gd name="T32" fmla="*/ 20 w 20"/>
                  <a:gd name="T33" fmla="*/ 22 h 22"/>
                  <a:gd name="T34" fmla="*/ 15 w 20"/>
                  <a:gd name="T35" fmla="*/ 22 h 22"/>
                  <a:gd name="T36" fmla="*/ 15 w 20"/>
                  <a:gd name="T37" fmla="*/ 21 h 22"/>
                  <a:gd name="T38" fmla="*/ 14 w 20"/>
                  <a:gd name="T39" fmla="*/ 19 h 22"/>
                  <a:gd name="T40" fmla="*/ 13 w 20"/>
                  <a:gd name="T41" fmla="*/ 21 h 22"/>
                  <a:gd name="T42" fmla="*/ 10 w 20"/>
                  <a:gd name="T43" fmla="*/ 22 h 22"/>
                  <a:gd name="T44" fmla="*/ 4 w 20"/>
                  <a:gd name="T45" fmla="*/ 22 h 22"/>
                  <a:gd name="T46" fmla="*/ 1 w 20"/>
                  <a:gd name="T47" fmla="*/ 21 h 22"/>
                  <a:gd name="T48" fmla="*/ 0 w 20"/>
                  <a:gd name="T49" fmla="*/ 19 h 22"/>
                  <a:gd name="T50" fmla="*/ 0 w 20"/>
                  <a:gd name="T51" fmla="*/ 14 h 22"/>
                  <a:gd name="T52" fmla="*/ 3 w 20"/>
                  <a:gd name="T53" fmla="*/ 12 h 22"/>
                  <a:gd name="T54" fmla="*/ 4 w 20"/>
                  <a:gd name="T55" fmla="*/ 11 h 22"/>
                  <a:gd name="T56" fmla="*/ 7 w 20"/>
                  <a:gd name="T57" fmla="*/ 10 h 22"/>
                  <a:gd name="T58" fmla="*/ 13 w 20"/>
                  <a:gd name="T59" fmla="*/ 10 h 22"/>
                  <a:gd name="T60" fmla="*/ 14 w 20"/>
                  <a:gd name="T61" fmla="*/ 8 h 22"/>
                  <a:gd name="T62" fmla="*/ 14 w 20"/>
                  <a:gd name="T63" fmla="*/ 5 h 22"/>
                  <a:gd name="T64" fmla="*/ 13 w 20"/>
                  <a:gd name="T65" fmla="*/ 4 h 22"/>
                  <a:gd name="T66" fmla="*/ 6 w 20"/>
                  <a:gd name="T67" fmla="*/ 4 h 22"/>
                  <a:gd name="T68" fmla="*/ 4 w 20"/>
                  <a:gd name="T69" fmla="*/ 5 h 22"/>
                  <a:gd name="T70" fmla="*/ 4 w 20"/>
                  <a:gd name="T71" fmla="*/ 8 h 22"/>
                  <a:gd name="T72" fmla="*/ 1 w 20"/>
                  <a:gd name="T73" fmla="*/ 8 h 22"/>
                  <a:gd name="T74" fmla="*/ 1 w 20"/>
                  <a:gd name="T75" fmla="*/ 4 h 22"/>
                  <a:gd name="T76" fmla="*/ 10 w 20"/>
                  <a:gd name="T77" fmla="*/ 0 h 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 h="22">
                    <a:moveTo>
                      <a:pt x="14" y="11"/>
                    </a:moveTo>
                    <a:lnTo>
                      <a:pt x="13" y="12"/>
                    </a:lnTo>
                    <a:lnTo>
                      <a:pt x="7" y="12"/>
                    </a:lnTo>
                    <a:lnTo>
                      <a:pt x="4" y="15"/>
                    </a:lnTo>
                    <a:lnTo>
                      <a:pt x="4" y="18"/>
                    </a:lnTo>
                    <a:lnTo>
                      <a:pt x="6" y="19"/>
                    </a:lnTo>
                    <a:lnTo>
                      <a:pt x="11" y="19"/>
                    </a:lnTo>
                    <a:lnTo>
                      <a:pt x="14" y="17"/>
                    </a:lnTo>
                    <a:lnTo>
                      <a:pt x="14" y="11"/>
                    </a:lnTo>
                    <a:close/>
                    <a:moveTo>
                      <a:pt x="10" y="0"/>
                    </a:moveTo>
                    <a:lnTo>
                      <a:pt x="13" y="1"/>
                    </a:lnTo>
                    <a:lnTo>
                      <a:pt x="14" y="1"/>
                    </a:lnTo>
                    <a:lnTo>
                      <a:pt x="17" y="2"/>
                    </a:lnTo>
                    <a:lnTo>
                      <a:pt x="18" y="4"/>
                    </a:lnTo>
                    <a:lnTo>
                      <a:pt x="18" y="19"/>
                    </a:lnTo>
                    <a:lnTo>
                      <a:pt x="20" y="19"/>
                    </a:lnTo>
                    <a:lnTo>
                      <a:pt x="20" y="22"/>
                    </a:lnTo>
                    <a:lnTo>
                      <a:pt x="15" y="22"/>
                    </a:lnTo>
                    <a:lnTo>
                      <a:pt x="15" y="21"/>
                    </a:lnTo>
                    <a:lnTo>
                      <a:pt x="14" y="19"/>
                    </a:lnTo>
                    <a:lnTo>
                      <a:pt x="13" y="21"/>
                    </a:lnTo>
                    <a:lnTo>
                      <a:pt x="10" y="22"/>
                    </a:lnTo>
                    <a:lnTo>
                      <a:pt x="4" y="22"/>
                    </a:lnTo>
                    <a:lnTo>
                      <a:pt x="1" y="21"/>
                    </a:lnTo>
                    <a:lnTo>
                      <a:pt x="0" y="19"/>
                    </a:lnTo>
                    <a:lnTo>
                      <a:pt x="0" y="14"/>
                    </a:lnTo>
                    <a:lnTo>
                      <a:pt x="3" y="12"/>
                    </a:lnTo>
                    <a:lnTo>
                      <a:pt x="4" y="11"/>
                    </a:lnTo>
                    <a:lnTo>
                      <a:pt x="7" y="10"/>
                    </a:lnTo>
                    <a:lnTo>
                      <a:pt x="13" y="10"/>
                    </a:lnTo>
                    <a:lnTo>
                      <a:pt x="14" y="8"/>
                    </a:lnTo>
                    <a:lnTo>
                      <a:pt x="14" y="5"/>
                    </a:lnTo>
                    <a:lnTo>
                      <a:pt x="13" y="4"/>
                    </a:lnTo>
                    <a:lnTo>
                      <a:pt x="6" y="4"/>
                    </a:lnTo>
                    <a:lnTo>
                      <a:pt x="4" y="5"/>
                    </a:lnTo>
                    <a:lnTo>
                      <a:pt x="4" y="8"/>
                    </a:lnTo>
                    <a:lnTo>
                      <a:pt x="1" y="8"/>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21" name="Freeform 308"/>
              <p:cNvSpPr>
                <a:spLocks noEditPoints="1"/>
              </p:cNvSpPr>
              <p:nvPr/>
            </p:nvSpPr>
            <p:spPr bwMode="auto">
              <a:xfrm>
                <a:off x="3090" y="3969"/>
                <a:ext cx="20" cy="30"/>
              </a:xfrm>
              <a:custGeom>
                <a:avLst/>
                <a:gdLst>
                  <a:gd name="T0" fmla="*/ 7 w 20"/>
                  <a:gd name="T1" fmla="*/ 12 h 30"/>
                  <a:gd name="T2" fmla="*/ 4 w 20"/>
                  <a:gd name="T3" fmla="*/ 13 h 30"/>
                  <a:gd name="T4" fmla="*/ 3 w 20"/>
                  <a:gd name="T5" fmla="*/ 16 h 30"/>
                  <a:gd name="T6" fmla="*/ 3 w 20"/>
                  <a:gd name="T7" fmla="*/ 19 h 30"/>
                  <a:gd name="T8" fmla="*/ 4 w 20"/>
                  <a:gd name="T9" fmla="*/ 23 h 30"/>
                  <a:gd name="T10" fmla="*/ 4 w 20"/>
                  <a:gd name="T11" fmla="*/ 25 h 30"/>
                  <a:gd name="T12" fmla="*/ 7 w 20"/>
                  <a:gd name="T13" fmla="*/ 27 h 30"/>
                  <a:gd name="T14" fmla="*/ 13 w 20"/>
                  <a:gd name="T15" fmla="*/ 27 h 30"/>
                  <a:gd name="T16" fmla="*/ 16 w 20"/>
                  <a:gd name="T17" fmla="*/ 25 h 30"/>
                  <a:gd name="T18" fmla="*/ 17 w 20"/>
                  <a:gd name="T19" fmla="*/ 22 h 30"/>
                  <a:gd name="T20" fmla="*/ 17 w 20"/>
                  <a:gd name="T21" fmla="*/ 19 h 30"/>
                  <a:gd name="T22" fmla="*/ 14 w 20"/>
                  <a:gd name="T23" fmla="*/ 13 h 30"/>
                  <a:gd name="T24" fmla="*/ 13 w 20"/>
                  <a:gd name="T25" fmla="*/ 12 h 30"/>
                  <a:gd name="T26" fmla="*/ 7 w 20"/>
                  <a:gd name="T27" fmla="*/ 12 h 30"/>
                  <a:gd name="T28" fmla="*/ 0 w 20"/>
                  <a:gd name="T29" fmla="*/ 0 h 30"/>
                  <a:gd name="T30" fmla="*/ 3 w 20"/>
                  <a:gd name="T31" fmla="*/ 0 h 30"/>
                  <a:gd name="T32" fmla="*/ 3 w 20"/>
                  <a:gd name="T33" fmla="*/ 12 h 30"/>
                  <a:gd name="T34" fmla="*/ 6 w 20"/>
                  <a:gd name="T35" fmla="*/ 9 h 30"/>
                  <a:gd name="T36" fmla="*/ 7 w 20"/>
                  <a:gd name="T37" fmla="*/ 9 h 30"/>
                  <a:gd name="T38" fmla="*/ 10 w 20"/>
                  <a:gd name="T39" fmla="*/ 8 h 30"/>
                  <a:gd name="T40" fmla="*/ 14 w 20"/>
                  <a:gd name="T41" fmla="*/ 9 h 30"/>
                  <a:gd name="T42" fmla="*/ 17 w 20"/>
                  <a:gd name="T43" fmla="*/ 10 h 30"/>
                  <a:gd name="T44" fmla="*/ 20 w 20"/>
                  <a:gd name="T45" fmla="*/ 16 h 30"/>
                  <a:gd name="T46" fmla="*/ 20 w 20"/>
                  <a:gd name="T47" fmla="*/ 23 h 30"/>
                  <a:gd name="T48" fmla="*/ 17 w 20"/>
                  <a:gd name="T49" fmla="*/ 29 h 30"/>
                  <a:gd name="T50" fmla="*/ 14 w 20"/>
                  <a:gd name="T51" fmla="*/ 30 h 30"/>
                  <a:gd name="T52" fmla="*/ 9 w 20"/>
                  <a:gd name="T53" fmla="*/ 30 h 30"/>
                  <a:gd name="T54" fmla="*/ 3 w 20"/>
                  <a:gd name="T55" fmla="*/ 27 h 30"/>
                  <a:gd name="T56" fmla="*/ 3 w 20"/>
                  <a:gd name="T57" fmla="*/ 30 h 30"/>
                  <a:gd name="T58" fmla="*/ 0 w 20"/>
                  <a:gd name="T59" fmla="*/ 30 h 30"/>
                  <a:gd name="T60" fmla="*/ 0 w 20"/>
                  <a:gd name="T61" fmla="*/ 0 h 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 h="30">
                    <a:moveTo>
                      <a:pt x="7" y="12"/>
                    </a:moveTo>
                    <a:lnTo>
                      <a:pt x="4" y="13"/>
                    </a:lnTo>
                    <a:lnTo>
                      <a:pt x="3" y="16"/>
                    </a:lnTo>
                    <a:lnTo>
                      <a:pt x="3" y="19"/>
                    </a:lnTo>
                    <a:lnTo>
                      <a:pt x="4" y="23"/>
                    </a:lnTo>
                    <a:lnTo>
                      <a:pt x="4" y="25"/>
                    </a:lnTo>
                    <a:lnTo>
                      <a:pt x="7" y="27"/>
                    </a:lnTo>
                    <a:lnTo>
                      <a:pt x="13" y="27"/>
                    </a:lnTo>
                    <a:lnTo>
                      <a:pt x="16" y="25"/>
                    </a:lnTo>
                    <a:lnTo>
                      <a:pt x="17" y="22"/>
                    </a:lnTo>
                    <a:lnTo>
                      <a:pt x="17" y="19"/>
                    </a:lnTo>
                    <a:lnTo>
                      <a:pt x="14" y="13"/>
                    </a:lnTo>
                    <a:lnTo>
                      <a:pt x="13" y="12"/>
                    </a:lnTo>
                    <a:lnTo>
                      <a:pt x="7" y="12"/>
                    </a:lnTo>
                    <a:close/>
                    <a:moveTo>
                      <a:pt x="0" y="0"/>
                    </a:moveTo>
                    <a:lnTo>
                      <a:pt x="3" y="0"/>
                    </a:lnTo>
                    <a:lnTo>
                      <a:pt x="3" y="12"/>
                    </a:lnTo>
                    <a:lnTo>
                      <a:pt x="6" y="9"/>
                    </a:lnTo>
                    <a:lnTo>
                      <a:pt x="7" y="9"/>
                    </a:lnTo>
                    <a:lnTo>
                      <a:pt x="10" y="8"/>
                    </a:lnTo>
                    <a:lnTo>
                      <a:pt x="14" y="9"/>
                    </a:lnTo>
                    <a:lnTo>
                      <a:pt x="17" y="10"/>
                    </a:lnTo>
                    <a:lnTo>
                      <a:pt x="20" y="16"/>
                    </a:lnTo>
                    <a:lnTo>
                      <a:pt x="20" y="23"/>
                    </a:lnTo>
                    <a:lnTo>
                      <a:pt x="17" y="29"/>
                    </a:lnTo>
                    <a:lnTo>
                      <a:pt x="14" y="30"/>
                    </a:lnTo>
                    <a:lnTo>
                      <a:pt x="9" y="30"/>
                    </a:lnTo>
                    <a:lnTo>
                      <a:pt x="3" y="27"/>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22" name="Freeform 309"/>
              <p:cNvSpPr>
                <a:spLocks/>
              </p:cNvSpPr>
              <p:nvPr/>
            </p:nvSpPr>
            <p:spPr bwMode="auto">
              <a:xfrm>
                <a:off x="3114" y="3978"/>
                <a:ext cx="19" cy="21"/>
              </a:xfrm>
              <a:custGeom>
                <a:avLst/>
                <a:gdLst>
                  <a:gd name="T0" fmla="*/ 0 w 19"/>
                  <a:gd name="T1" fmla="*/ 0 h 21"/>
                  <a:gd name="T2" fmla="*/ 5 w 19"/>
                  <a:gd name="T3" fmla="*/ 0 h 21"/>
                  <a:gd name="T4" fmla="*/ 5 w 19"/>
                  <a:gd name="T5" fmla="*/ 17 h 21"/>
                  <a:gd name="T6" fmla="*/ 6 w 19"/>
                  <a:gd name="T7" fmla="*/ 18 h 21"/>
                  <a:gd name="T8" fmla="*/ 12 w 19"/>
                  <a:gd name="T9" fmla="*/ 18 h 21"/>
                  <a:gd name="T10" fmla="*/ 13 w 19"/>
                  <a:gd name="T11" fmla="*/ 17 h 21"/>
                  <a:gd name="T12" fmla="*/ 14 w 19"/>
                  <a:gd name="T13" fmla="*/ 14 h 21"/>
                  <a:gd name="T14" fmla="*/ 14 w 19"/>
                  <a:gd name="T15" fmla="*/ 0 h 21"/>
                  <a:gd name="T16" fmla="*/ 19 w 19"/>
                  <a:gd name="T17" fmla="*/ 0 h 21"/>
                  <a:gd name="T18" fmla="*/ 19 w 19"/>
                  <a:gd name="T19" fmla="*/ 21 h 21"/>
                  <a:gd name="T20" fmla="*/ 14 w 19"/>
                  <a:gd name="T21" fmla="*/ 21 h 21"/>
                  <a:gd name="T22" fmla="*/ 14 w 19"/>
                  <a:gd name="T23" fmla="*/ 18 h 21"/>
                  <a:gd name="T24" fmla="*/ 13 w 19"/>
                  <a:gd name="T25" fmla="*/ 20 h 21"/>
                  <a:gd name="T26" fmla="*/ 10 w 19"/>
                  <a:gd name="T27" fmla="*/ 21 h 21"/>
                  <a:gd name="T28" fmla="*/ 5 w 19"/>
                  <a:gd name="T29" fmla="*/ 21 h 21"/>
                  <a:gd name="T30" fmla="*/ 2 w 19"/>
                  <a:gd name="T31" fmla="*/ 20 h 21"/>
                  <a:gd name="T32" fmla="*/ 0 w 19"/>
                  <a:gd name="T33" fmla="*/ 17 h 21"/>
                  <a:gd name="T34" fmla="*/ 0 w 1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9" h="21">
                    <a:moveTo>
                      <a:pt x="0" y="0"/>
                    </a:moveTo>
                    <a:lnTo>
                      <a:pt x="5" y="0"/>
                    </a:lnTo>
                    <a:lnTo>
                      <a:pt x="5" y="17"/>
                    </a:lnTo>
                    <a:lnTo>
                      <a:pt x="6" y="18"/>
                    </a:lnTo>
                    <a:lnTo>
                      <a:pt x="12" y="18"/>
                    </a:lnTo>
                    <a:lnTo>
                      <a:pt x="13" y="17"/>
                    </a:lnTo>
                    <a:lnTo>
                      <a:pt x="14" y="14"/>
                    </a:lnTo>
                    <a:lnTo>
                      <a:pt x="14" y="0"/>
                    </a:lnTo>
                    <a:lnTo>
                      <a:pt x="19" y="0"/>
                    </a:lnTo>
                    <a:lnTo>
                      <a:pt x="19" y="21"/>
                    </a:lnTo>
                    <a:lnTo>
                      <a:pt x="14" y="21"/>
                    </a:lnTo>
                    <a:lnTo>
                      <a:pt x="14" y="18"/>
                    </a:lnTo>
                    <a:lnTo>
                      <a:pt x="13" y="20"/>
                    </a:lnTo>
                    <a:lnTo>
                      <a:pt x="10" y="21"/>
                    </a:lnTo>
                    <a:lnTo>
                      <a:pt x="5" y="21"/>
                    </a:lnTo>
                    <a:lnTo>
                      <a:pt x="2" y="20"/>
                    </a:lnTo>
                    <a:lnTo>
                      <a:pt x="0" y="1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23" name="Freeform 310"/>
              <p:cNvSpPr>
                <a:spLocks/>
              </p:cNvSpPr>
              <p:nvPr/>
            </p:nvSpPr>
            <p:spPr bwMode="auto">
              <a:xfrm>
                <a:off x="3137" y="3977"/>
                <a:ext cx="19" cy="22"/>
              </a:xfrm>
              <a:custGeom>
                <a:avLst/>
                <a:gdLst>
                  <a:gd name="T0" fmla="*/ 11 w 19"/>
                  <a:gd name="T1" fmla="*/ 0 h 22"/>
                  <a:gd name="T2" fmla="*/ 17 w 19"/>
                  <a:gd name="T3" fmla="*/ 2 h 22"/>
                  <a:gd name="T4" fmla="*/ 19 w 19"/>
                  <a:gd name="T5" fmla="*/ 5 h 22"/>
                  <a:gd name="T6" fmla="*/ 19 w 19"/>
                  <a:gd name="T7" fmla="*/ 22 h 22"/>
                  <a:gd name="T8" fmla="*/ 14 w 19"/>
                  <a:gd name="T9" fmla="*/ 22 h 22"/>
                  <a:gd name="T10" fmla="*/ 14 w 19"/>
                  <a:gd name="T11" fmla="*/ 5 h 22"/>
                  <a:gd name="T12" fmla="*/ 13 w 19"/>
                  <a:gd name="T13" fmla="*/ 4 h 22"/>
                  <a:gd name="T14" fmla="*/ 7 w 19"/>
                  <a:gd name="T15" fmla="*/ 4 h 22"/>
                  <a:gd name="T16" fmla="*/ 4 w 19"/>
                  <a:gd name="T17" fmla="*/ 7 h 22"/>
                  <a:gd name="T18" fmla="*/ 4 w 19"/>
                  <a:gd name="T19" fmla="*/ 22 h 22"/>
                  <a:gd name="T20" fmla="*/ 0 w 19"/>
                  <a:gd name="T21" fmla="*/ 22 h 22"/>
                  <a:gd name="T22" fmla="*/ 0 w 19"/>
                  <a:gd name="T23" fmla="*/ 1 h 22"/>
                  <a:gd name="T24" fmla="*/ 4 w 19"/>
                  <a:gd name="T25" fmla="*/ 1 h 22"/>
                  <a:gd name="T26" fmla="*/ 4 w 19"/>
                  <a:gd name="T27" fmla="*/ 4 h 22"/>
                  <a:gd name="T28" fmla="*/ 6 w 19"/>
                  <a:gd name="T29" fmla="*/ 2 h 22"/>
                  <a:gd name="T30" fmla="*/ 11 w 19"/>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2">
                    <a:moveTo>
                      <a:pt x="11" y="0"/>
                    </a:moveTo>
                    <a:lnTo>
                      <a:pt x="17" y="2"/>
                    </a:lnTo>
                    <a:lnTo>
                      <a:pt x="19" y="5"/>
                    </a:lnTo>
                    <a:lnTo>
                      <a:pt x="19" y="22"/>
                    </a:lnTo>
                    <a:lnTo>
                      <a:pt x="14" y="22"/>
                    </a:lnTo>
                    <a:lnTo>
                      <a:pt x="14" y="5"/>
                    </a:lnTo>
                    <a:lnTo>
                      <a:pt x="13" y="4"/>
                    </a:lnTo>
                    <a:lnTo>
                      <a:pt x="7" y="4"/>
                    </a:lnTo>
                    <a:lnTo>
                      <a:pt x="4" y="7"/>
                    </a:lnTo>
                    <a:lnTo>
                      <a:pt x="4" y="22"/>
                    </a:lnTo>
                    <a:lnTo>
                      <a:pt x="0" y="22"/>
                    </a:lnTo>
                    <a:lnTo>
                      <a:pt x="0" y="1"/>
                    </a:lnTo>
                    <a:lnTo>
                      <a:pt x="4" y="1"/>
                    </a:lnTo>
                    <a:lnTo>
                      <a:pt x="4" y="4"/>
                    </a:lnTo>
                    <a:lnTo>
                      <a:pt x="6"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924" name="Freeform 311"/>
              <p:cNvSpPr>
                <a:spLocks noEditPoints="1"/>
              </p:cNvSpPr>
              <p:nvPr/>
            </p:nvSpPr>
            <p:spPr bwMode="auto">
              <a:xfrm>
                <a:off x="3160" y="3969"/>
                <a:ext cx="20" cy="30"/>
              </a:xfrm>
              <a:custGeom>
                <a:avLst/>
                <a:gdLst>
                  <a:gd name="T0" fmla="*/ 7 w 20"/>
                  <a:gd name="T1" fmla="*/ 12 h 30"/>
                  <a:gd name="T2" fmla="*/ 4 w 20"/>
                  <a:gd name="T3" fmla="*/ 15 h 30"/>
                  <a:gd name="T4" fmla="*/ 3 w 20"/>
                  <a:gd name="T5" fmla="*/ 18 h 30"/>
                  <a:gd name="T6" fmla="*/ 3 w 20"/>
                  <a:gd name="T7" fmla="*/ 20 h 30"/>
                  <a:gd name="T8" fmla="*/ 4 w 20"/>
                  <a:gd name="T9" fmla="*/ 23 h 30"/>
                  <a:gd name="T10" fmla="*/ 5 w 20"/>
                  <a:gd name="T11" fmla="*/ 25 h 30"/>
                  <a:gd name="T12" fmla="*/ 7 w 20"/>
                  <a:gd name="T13" fmla="*/ 27 h 30"/>
                  <a:gd name="T14" fmla="*/ 13 w 20"/>
                  <a:gd name="T15" fmla="*/ 27 h 30"/>
                  <a:gd name="T16" fmla="*/ 15 w 20"/>
                  <a:gd name="T17" fmla="*/ 25 h 30"/>
                  <a:gd name="T18" fmla="*/ 17 w 20"/>
                  <a:gd name="T19" fmla="*/ 22 h 30"/>
                  <a:gd name="T20" fmla="*/ 17 w 20"/>
                  <a:gd name="T21" fmla="*/ 16 h 30"/>
                  <a:gd name="T22" fmla="*/ 15 w 20"/>
                  <a:gd name="T23" fmla="*/ 13 h 30"/>
                  <a:gd name="T24" fmla="*/ 13 w 20"/>
                  <a:gd name="T25" fmla="*/ 12 h 30"/>
                  <a:gd name="T26" fmla="*/ 7 w 20"/>
                  <a:gd name="T27" fmla="*/ 12 h 30"/>
                  <a:gd name="T28" fmla="*/ 17 w 20"/>
                  <a:gd name="T29" fmla="*/ 0 h 30"/>
                  <a:gd name="T30" fmla="*/ 20 w 20"/>
                  <a:gd name="T31" fmla="*/ 0 h 30"/>
                  <a:gd name="T32" fmla="*/ 20 w 20"/>
                  <a:gd name="T33" fmla="*/ 30 h 30"/>
                  <a:gd name="T34" fmla="*/ 17 w 20"/>
                  <a:gd name="T35" fmla="*/ 30 h 30"/>
                  <a:gd name="T36" fmla="*/ 17 w 20"/>
                  <a:gd name="T37" fmla="*/ 27 h 30"/>
                  <a:gd name="T38" fmla="*/ 14 w 20"/>
                  <a:gd name="T39" fmla="*/ 29 h 30"/>
                  <a:gd name="T40" fmla="*/ 13 w 20"/>
                  <a:gd name="T41" fmla="*/ 30 h 30"/>
                  <a:gd name="T42" fmla="*/ 5 w 20"/>
                  <a:gd name="T43" fmla="*/ 30 h 30"/>
                  <a:gd name="T44" fmla="*/ 3 w 20"/>
                  <a:gd name="T45" fmla="*/ 29 h 30"/>
                  <a:gd name="T46" fmla="*/ 0 w 20"/>
                  <a:gd name="T47" fmla="*/ 23 h 30"/>
                  <a:gd name="T48" fmla="*/ 0 w 20"/>
                  <a:gd name="T49" fmla="*/ 16 h 30"/>
                  <a:gd name="T50" fmla="*/ 3 w 20"/>
                  <a:gd name="T51" fmla="*/ 10 h 30"/>
                  <a:gd name="T52" fmla="*/ 5 w 20"/>
                  <a:gd name="T53" fmla="*/ 9 h 30"/>
                  <a:gd name="T54" fmla="*/ 10 w 20"/>
                  <a:gd name="T55" fmla="*/ 8 h 30"/>
                  <a:gd name="T56" fmla="*/ 11 w 20"/>
                  <a:gd name="T57" fmla="*/ 9 h 30"/>
                  <a:gd name="T58" fmla="*/ 14 w 20"/>
                  <a:gd name="T59" fmla="*/ 9 h 30"/>
                  <a:gd name="T60" fmla="*/ 17 w 20"/>
                  <a:gd name="T61" fmla="*/ 12 h 30"/>
                  <a:gd name="T62" fmla="*/ 17 w 20"/>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30">
                    <a:moveTo>
                      <a:pt x="7" y="12"/>
                    </a:moveTo>
                    <a:lnTo>
                      <a:pt x="4" y="15"/>
                    </a:lnTo>
                    <a:lnTo>
                      <a:pt x="3" y="18"/>
                    </a:lnTo>
                    <a:lnTo>
                      <a:pt x="3" y="20"/>
                    </a:lnTo>
                    <a:lnTo>
                      <a:pt x="4" y="23"/>
                    </a:lnTo>
                    <a:lnTo>
                      <a:pt x="5" y="25"/>
                    </a:lnTo>
                    <a:lnTo>
                      <a:pt x="7" y="27"/>
                    </a:lnTo>
                    <a:lnTo>
                      <a:pt x="13" y="27"/>
                    </a:lnTo>
                    <a:lnTo>
                      <a:pt x="15" y="25"/>
                    </a:lnTo>
                    <a:lnTo>
                      <a:pt x="17" y="22"/>
                    </a:lnTo>
                    <a:lnTo>
                      <a:pt x="17" y="16"/>
                    </a:lnTo>
                    <a:lnTo>
                      <a:pt x="15" y="13"/>
                    </a:lnTo>
                    <a:lnTo>
                      <a:pt x="13" y="12"/>
                    </a:lnTo>
                    <a:lnTo>
                      <a:pt x="7" y="12"/>
                    </a:lnTo>
                    <a:close/>
                    <a:moveTo>
                      <a:pt x="17" y="0"/>
                    </a:moveTo>
                    <a:lnTo>
                      <a:pt x="20" y="0"/>
                    </a:lnTo>
                    <a:lnTo>
                      <a:pt x="20" y="30"/>
                    </a:lnTo>
                    <a:lnTo>
                      <a:pt x="17" y="30"/>
                    </a:lnTo>
                    <a:lnTo>
                      <a:pt x="17" y="27"/>
                    </a:lnTo>
                    <a:lnTo>
                      <a:pt x="14" y="29"/>
                    </a:lnTo>
                    <a:lnTo>
                      <a:pt x="13" y="30"/>
                    </a:lnTo>
                    <a:lnTo>
                      <a:pt x="5" y="30"/>
                    </a:lnTo>
                    <a:lnTo>
                      <a:pt x="3" y="29"/>
                    </a:lnTo>
                    <a:lnTo>
                      <a:pt x="0" y="23"/>
                    </a:lnTo>
                    <a:lnTo>
                      <a:pt x="0" y="16"/>
                    </a:lnTo>
                    <a:lnTo>
                      <a:pt x="3" y="10"/>
                    </a:lnTo>
                    <a:lnTo>
                      <a:pt x="5" y="9"/>
                    </a:lnTo>
                    <a:lnTo>
                      <a:pt x="10" y="8"/>
                    </a:lnTo>
                    <a:lnTo>
                      <a:pt x="11" y="9"/>
                    </a:lnTo>
                    <a:lnTo>
                      <a:pt x="14"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925" name="Freeform 312"/>
              <p:cNvSpPr>
                <a:spLocks noEditPoints="1"/>
              </p:cNvSpPr>
              <p:nvPr/>
            </p:nvSpPr>
            <p:spPr bwMode="auto">
              <a:xfrm>
                <a:off x="3184" y="3977"/>
                <a:ext cx="21" cy="22"/>
              </a:xfrm>
              <a:custGeom>
                <a:avLst/>
                <a:gdLst>
                  <a:gd name="T0" fmla="*/ 14 w 21"/>
                  <a:gd name="T1" fmla="*/ 11 h 22"/>
                  <a:gd name="T2" fmla="*/ 13 w 21"/>
                  <a:gd name="T3" fmla="*/ 12 h 22"/>
                  <a:gd name="T4" fmla="*/ 9 w 21"/>
                  <a:gd name="T5" fmla="*/ 12 h 22"/>
                  <a:gd name="T6" fmla="*/ 6 w 21"/>
                  <a:gd name="T7" fmla="*/ 14 h 22"/>
                  <a:gd name="T8" fmla="*/ 4 w 21"/>
                  <a:gd name="T9" fmla="*/ 14 h 22"/>
                  <a:gd name="T10" fmla="*/ 4 w 21"/>
                  <a:gd name="T11" fmla="*/ 18 h 22"/>
                  <a:gd name="T12" fmla="*/ 6 w 21"/>
                  <a:gd name="T13" fmla="*/ 19 h 22"/>
                  <a:gd name="T14" fmla="*/ 11 w 21"/>
                  <a:gd name="T15" fmla="*/ 19 h 22"/>
                  <a:gd name="T16" fmla="*/ 14 w 21"/>
                  <a:gd name="T17" fmla="*/ 17 h 22"/>
                  <a:gd name="T18" fmla="*/ 14 w 21"/>
                  <a:gd name="T19" fmla="*/ 11 h 22"/>
                  <a:gd name="T20" fmla="*/ 10 w 21"/>
                  <a:gd name="T21" fmla="*/ 0 h 22"/>
                  <a:gd name="T22" fmla="*/ 13 w 21"/>
                  <a:gd name="T23" fmla="*/ 1 h 22"/>
                  <a:gd name="T24" fmla="*/ 14 w 21"/>
                  <a:gd name="T25" fmla="*/ 1 h 22"/>
                  <a:gd name="T26" fmla="*/ 17 w 21"/>
                  <a:gd name="T27" fmla="*/ 2 h 22"/>
                  <a:gd name="T28" fmla="*/ 19 w 21"/>
                  <a:gd name="T29" fmla="*/ 4 h 22"/>
                  <a:gd name="T30" fmla="*/ 19 w 21"/>
                  <a:gd name="T31" fmla="*/ 19 h 22"/>
                  <a:gd name="T32" fmla="*/ 21 w 21"/>
                  <a:gd name="T33" fmla="*/ 19 h 22"/>
                  <a:gd name="T34" fmla="*/ 21 w 21"/>
                  <a:gd name="T35" fmla="*/ 22 h 22"/>
                  <a:gd name="T36" fmla="*/ 17 w 21"/>
                  <a:gd name="T37" fmla="*/ 22 h 22"/>
                  <a:gd name="T38" fmla="*/ 16 w 21"/>
                  <a:gd name="T39" fmla="*/ 21 h 22"/>
                  <a:gd name="T40" fmla="*/ 16 w 21"/>
                  <a:gd name="T41" fmla="*/ 19 h 22"/>
                  <a:gd name="T42" fmla="*/ 10 w 21"/>
                  <a:gd name="T43" fmla="*/ 22 h 22"/>
                  <a:gd name="T44" fmla="*/ 4 w 21"/>
                  <a:gd name="T45" fmla="*/ 22 h 22"/>
                  <a:gd name="T46" fmla="*/ 1 w 21"/>
                  <a:gd name="T47" fmla="*/ 19 h 22"/>
                  <a:gd name="T48" fmla="*/ 0 w 21"/>
                  <a:gd name="T49" fmla="*/ 17 h 22"/>
                  <a:gd name="T50" fmla="*/ 1 w 21"/>
                  <a:gd name="T51" fmla="*/ 14 h 22"/>
                  <a:gd name="T52" fmla="*/ 4 w 21"/>
                  <a:gd name="T53" fmla="*/ 11 h 22"/>
                  <a:gd name="T54" fmla="*/ 7 w 21"/>
                  <a:gd name="T55" fmla="*/ 10 h 22"/>
                  <a:gd name="T56" fmla="*/ 13 w 21"/>
                  <a:gd name="T57" fmla="*/ 10 h 22"/>
                  <a:gd name="T58" fmla="*/ 14 w 21"/>
                  <a:gd name="T59" fmla="*/ 8 h 22"/>
                  <a:gd name="T60" fmla="*/ 14 w 21"/>
                  <a:gd name="T61" fmla="*/ 5 h 22"/>
                  <a:gd name="T62" fmla="*/ 13 w 21"/>
                  <a:gd name="T63" fmla="*/ 4 h 22"/>
                  <a:gd name="T64" fmla="*/ 6 w 21"/>
                  <a:gd name="T65" fmla="*/ 4 h 22"/>
                  <a:gd name="T66" fmla="*/ 6 w 21"/>
                  <a:gd name="T67" fmla="*/ 5 h 22"/>
                  <a:gd name="T68" fmla="*/ 4 w 21"/>
                  <a:gd name="T69" fmla="*/ 8 h 22"/>
                  <a:gd name="T70" fmla="*/ 1 w 21"/>
                  <a:gd name="T71" fmla="*/ 8 h 22"/>
                  <a:gd name="T72" fmla="*/ 1 w 21"/>
                  <a:gd name="T73" fmla="*/ 4 h 22"/>
                  <a:gd name="T74" fmla="*/ 10 w 21"/>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 h="22">
                    <a:moveTo>
                      <a:pt x="14" y="11"/>
                    </a:moveTo>
                    <a:lnTo>
                      <a:pt x="13" y="12"/>
                    </a:lnTo>
                    <a:lnTo>
                      <a:pt x="9" y="12"/>
                    </a:lnTo>
                    <a:lnTo>
                      <a:pt x="6" y="14"/>
                    </a:lnTo>
                    <a:lnTo>
                      <a:pt x="4" y="14"/>
                    </a:lnTo>
                    <a:lnTo>
                      <a:pt x="4" y="18"/>
                    </a:lnTo>
                    <a:lnTo>
                      <a:pt x="6" y="19"/>
                    </a:lnTo>
                    <a:lnTo>
                      <a:pt x="11" y="19"/>
                    </a:lnTo>
                    <a:lnTo>
                      <a:pt x="14" y="17"/>
                    </a:lnTo>
                    <a:lnTo>
                      <a:pt x="14" y="11"/>
                    </a:lnTo>
                    <a:close/>
                    <a:moveTo>
                      <a:pt x="10" y="0"/>
                    </a:moveTo>
                    <a:lnTo>
                      <a:pt x="13" y="1"/>
                    </a:lnTo>
                    <a:lnTo>
                      <a:pt x="14" y="1"/>
                    </a:lnTo>
                    <a:lnTo>
                      <a:pt x="17" y="2"/>
                    </a:lnTo>
                    <a:lnTo>
                      <a:pt x="19" y="4"/>
                    </a:lnTo>
                    <a:lnTo>
                      <a:pt x="19" y="19"/>
                    </a:lnTo>
                    <a:lnTo>
                      <a:pt x="21" y="19"/>
                    </a:lnTo>
                    <a:lnTo>
                      <a:pt x="21" y="22"/>
                    </a:lnTo>
                    <a:lnTo>
                      <a:pt x="17" y="22"/>
                    </a:lnTo>
                    <a:lnTo>
                      <a:pt x="16" y="21"/>
                    </a:lnTo>
                    <a:lnTo>
                      <a:pt x="16" y="19"/>
                    </a:lnTo>
                    <a:lnTo>
                      <a:pt x="10" y="22"/>
                    </a:lnTo>
                    <a:lnTo>
                      <a:pt x="4" y="22"/>
                    </a:lnTo>
                    <a:lnTo>
                      <a:pt x="1" y="19"/>
                    </a:lnTo>
                    <a:lnTo>
                      <a:pt x="0" y="17"/>
                    </a:lnTo>
                    <a:lnTo>
                      <a:pt x="1" y="14"/>
                    </a:lnTo>
                    <a:lnTo>
                      <a:pt x="4" y="11"/>
                    </a:lnTo>
                    <a:lnTo>
                      <a:pt x="7" y="10"/>
                    </a:lnTo>
                    <a:lnTo>
                      <a:pt x="13" y="10"/>
                    </a:lnTo>
                    <a:lnTo>
                      <a:pt x="14" y="8"/>
                    </a:lnTo>
                    <a:lnTo>
                      <a:pt x="14" y="5"/>
                    </a:lnTo>
                    <a:lnTo>
                      <a:pt x="13" y="4"/>
                    </a:lnTo>
                    <a:lnTo>
                      <a:pt x="6" y="4"/>
                    </a:lnTo>
                    <a:lnTo>
                      <a:pt x="6" y="5"/>
                    </a:lnTo>
                    <a:lnTo>
                      <a:pt x="4" y="8"/>
                    </a:lnTo>
                    <a:lnTo>
                      <a:pt x="1" y="8"/>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26" name="Freeform 313"/>
              <p:cNvSpPr>
                <a:spLocks/>
              </p:cNvSpPr>
              <p:nvPr/>
            </p:nvSpPr>
            <p:spPr bwMode="auto">
              <a:xfrm>
                <a:off x="3208" y="3977"/>
                <a:ext cx="19" cy="22"/>
              </a:xfrm>
              <a:custGeom>
                <a:avLst/>
                <a:gdLst>
                  <a:gd name="T0" fmla="*/ 10 w 19"/>
                  <a:gd name="T1" fmla="*/ 0 h 22"/>
                  <a:gd name="T2" fmla="*/ 14 w 19"/>
                  <a:gd name="T3" fmla="*/ 1 h 22"/>
                  <a:gd name="T4" fmla="*/ 16 w 19"/>
                  <a:gd name="T5" fmla="*/ 2 h 22"/>
                  <a:gd name="T6" fmla="*/ 19 w 19"/>
                  <a:gd name="T7" fmla="*/ 8 h 22"/>
                  <a:gd name="T8" fmla="*/ 19 w 19"/>
                  <a:gd name="T9" fmla="*/ 22 h 22"/>
                  <a:gd name="T10" fmla="*/ 14 w 19"/>
                  <a:gd name="T11" fmla="*/ 22 h 22"/>
                  <a:gd name="T12" fmla="*/ 14 w 19"/>
                  <a:gd name="T13" fmla="*/ 5 h 22"/>
                  <a:gd name="T14" fmla="*/ 13 w 19"/>
                  <a:gd name="T15" fmla="*/ 4 h 22"/>
                  <a:gd name="T16" fmla="*/ 7 w 19"/>
                  <a:gd name="T17" fmla="*/ 4 h 22"/>
                  <a:gd name="T18" fmla="*/ 4 w 19"/>
                  <a:gd name="T19" fmla="*/ 7 h 22"/>
                  <a:gd name="T20" fmla="*/ 3 w 19"/>
                  <a:gd name="T21" fmla="*/ 10 h 22"/>
                  <a:gd name="T22" fmla="*/ 3 w 19"/>
                  <a:gd name="T23" fmla="*/ 22 h 22"/>
                  <a:gd name="T24" fmla="*/ 0 w 19"/>
                  <a:gd name="T25" fmla="*/ 22 h 22"/>
                  <a:gd name="T26" fmla="*/ 0 w 19"/>
                  <a:gd name="T27" fmla="*/ 1 h 22"/>
                  <a:gd name="T28" fmla="*/ 3 w 19"/>
                  <a:gd name="T29" fmla="*/ 1 h 22"/>
                  <a:gd name="T30" fmla="*/ 3 w 19"/>
                  <a:gd name="T31" fmla="*/ 4 h 22"/>
                  <a:gd name="T32" fmla="*/ 6 w 19"/>
                  <a:gd name="T33" fmla="*/ 2 h 22"/>
                  <a:gd name="T34" fmla="*/ 7 w 19"/>
                  <a:gd name="T35" fmla="*/ 1 h 22"/>
                  <a:gd name="T36" fmla="*/ 10 w 19"/>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22">
                    <a:moveTo>
                      <a:pt x="10" y="0"/>
                    </a:moveTo>
                    <a:lnTo>
                      <a:pt x="14" y="1"/>
                    </a:lnTo>
                    <a:lnTo>
                      <a:pt x="16" y="2"/>
                    </a:lnTo>
                    <a:lnTo>
                      <a:pt x="19" y="8"/>
                    </a:lnTo>
                    <a:lnTo>
                      <a:pt x="19" y="22"/>
                    </a:lnTo>
                    <a:lnTo>
                      <a:pt x="14" y="22"/>
                    </a:lnTo>
                    <a:lnTo>
                      <a:pt x="14" y="5"/>
                    </a:lnTo>
                    <a:lnTo>
                      <a:pt x="13" y="4"/>
                    </a:lnTo>
                    <a:lnTo>
                      <a:pt x="7" y="4"/>
                    </a:lnTo>
                    <a:lnTo>
                      <a:pt x="4" y="7"/>
                    </a:lnTo>
                    <a:lnTo>
                      <a:pt x="3" y="10"/>
                    </a:lnTo>
                    <a:lnTo>
                      <a:pt x="3" y="22"/>
                    </a:lnTo>
                    <a:lnTo>
                      <a:pt x="0" y="22"/>
                    </a:lnTo>
                    <a:lnTo>
                      <a:pt x="0" y="1"/>
                    </a:lnTo>
                    <a:lnTo>
                      <a:pt x="3" y="1"/>
                    </a:lnTo>
                    <a:lnTo>
                      <a:pt x="3" y="4"/>
                    </a:lnTo>
                    <a:lnTo>
                      <a:pt x="6" y="2"/>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27" name="Freeform 314"/>
              <p:cNvSpPr>
                <a:spLocks/>
              </p:cNvSpPr>
              <p:nvPr/>
            </p:nvSpPr>
            <p:spPr bwMode="auto">
              <a:xfrm>
                <a:off x="3230" y="3971"/>
                <a:ext cx="11" cy="28"/>
              </a:xfrm>
              <a:custGeom>
                <a:avLst/>
                <a:gdLst>
                  <a:gd name="T0" fmla="*/ 2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5 h 28"/>
                  <a:gd name="T14" fmla="*/ 11 w 11"/>
                  <a:gd name="T15" fmla="*/ 25 h 28"/>
                  <a:gd name="T16" fmla="*/ 11 w 11"/>
                  <a:gd name="T17" fmla="*/ 28 h 28"/>
                  <a:gd name="T18" fmla="*/ 5 w 11"/>
                  <a:gd name="T19" fmla="*/ 28 h 28"/>
                  <a:gd name="T20" fmla="*/ 2 w 11"/>
                  <a:gd name="T21" fmla="*/ 27 h 28"/>
                  <a:gd name="T22" fmla="*/ 2 w 11"/>
                  <a:gd name="T23" fmla="*/ 10 h 28"/>
                  <a:gd name="T24" fmla="*/ 0 w 11"/>
                  <a:gd name="T25" fmla="*/ 10 h 28"/>
                  <a:gd name="T26" fmla="*/ 0 w 11"/>
                  <a:gd name="T27" fmla="*/ 7 h 28"/>
                  <a:gd name="T28" fmla="*/ 2 w 11"/>
                  <a:gd name="T29" fmla="*/ 7 h 28"/>
                  <a:gd name="T30" fmla="*/ 2 w 11"/>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 h="28">
                    <a:moveTo>
                      <a:pt x="2" y="0"/>
                    </a:moveTo>
                    <a:lnTo>
                      <a:pt x="7" y="0"/>
                    </a:lnTo>
                    <a:lnTo>
                      <a:pt x="7" y="7"/>
                    </a:lnTo>
                    <a:lnTo>
                      <a:pt x="11" y="7"/>
                    </a:lnTo>
                    <a:lnTo>
                      <a:pt x="11" y="10"/>
                    </a:lnTo>
                    <a:lnTo>
                      <a:pt x="7" y="10"/>
                    </a:lnTo>
                    <a:lnTo>
                      <a:pt x="7" y="25"/>
                    </a:lnTo>
                    <a:lnTo>
                      <a:pt x="11" y="25"/>
                    </a:lnTo>
                    <a:lnTo>
                      <a:pt x="11" y="28"/>
                    </a:lnTo>
                    <a:lnTo>
                      <a:pt x="5" y="28"/>
                    </a:lnTo>
                    <a:lnTo>
                      <a:pt x="2" y="27"/>
                    </a:lnTo>
                    <a:lnTo>
                      <a:pt x="2" y="10"/>
                    </a:lnTo>
                    <a:lnTo>
                      <a:pt x="0" y="10"/>
                    </a:lnTo>
                    <a:lnTo>
                      <a:pt x="0" y="7"/>
                    </a:lnTo>
                    <a:lnTo>
                      <a:pt x="2" y="7"/>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16928" name="Freeform 315"/>
              <p:cNvSpPr>
                <a:spLocks/>
              </p:cNvSpPr>
              <p:nvPr/>
            </p:nvSpPr>
            <p:spPr bwMode="auto">
              <a:xfrm>
                <a:off x="3254" y="3978"/>
                <a:ext cx="20" cy="21"/>
              </a:xfrm>
              <a:custGeom>
                <a:avLst/>
                <a:gdLst>
                  <a:gd name="T0" fmla="*/ 0 w 20"/>
                  <a:gd name="T1" fmla="*/ 0 h 21"/>
                  <a:gd name="T2" fmla="*/ 4 w 20"/>
                  <a:gd name="T3" fmla="*/ 0 h 21"/>
                  <a:gd name="T4" fmla="*/ 10 w 20"/>
                  <a:gd name="T5" fmla="*/ 17 h 21"/>
                  <a:gd name="T6" fmla="*/ 15 w 20"/>
                  <a:gd name="T7" fmla="*/ 0 h 21"/>
                  <a:gd name="T8" fmla="*/ 20 w 20"/>
                  <a:gd name="T9" fmla="*/ 0 h 21"/>
                  <a:gd name="T10" fmla="*/ 13 w 20"/>
                  <a:gd name="T11" fmla="*/ 21 h 21"/>
                  <a:gd name="T12" fmla="*/ 8 w 20"/>
                  <a:gd name="T13" fmla="*/ 21 h 21"/>
                  <a:gd name="T14" fmla="*/ 0 w 20"/>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1">
                    <a:moveTo>
                      <a:pt x="0" y="0"/>
                    </a:moveTo>
                    <a:lnTo>
                      <a:pt x="4" y="0"/>
                    </a:lnTo>
                    <a:lnTo>
                      <a:pt x="10" y="17"/>
                    </a:lnTo>
                    <a:lnTo>
                      <a:pt x="15" y="0"/>
                    </a:lnTo>
                    <a:lnTo>
                      <a:pt x="20" y="0"/>
                    </a:lnTo>
                    <a:lnTo>
                      <a:pt x="13" y="21"/>
                    </a:lnTo>
                    <a:lnTo>
                      <a:pt x="8"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29" name="Freeform 316"/>
              <p:cNvSpPr>
                <a:spLocks noEditPoints="1"/>
              </p:cNvSpPr>
              <p:nvPr/>
            </p:nvSpPr>
            <p:spPr bwMode="auto">
              <a:xfrm>
                <a:off x="3277" y="3977"/>
                <a:ext cx="20" cy="22"/>
              </a:xfrm>
              <a:custGeom>
                <a:avLst/>
                <a:gdLst>
                  <a:gd name="T0" fmla="*/ 7 w 20"/>
                  <a:gd name="T1" fmla="*/ 4 h 22"/>
                  <a:gd name="T2" fmla="*/ 4 w 20"/>
                  <a:gd name="T3" fmla="*/ 5 h 22"/>
                  <a:gd name="T4" fmla="*/ 4 w 20"/>
                  <a:gd name="T5" fmla="*/ 7 h 22"/>
                  <a:gd name="T6" fmla="*/ 2 w 20"/>
                  <a:gd name="T7" fmla="*/ 10 h 22"/>
                  <a:gd name="T8" fmla="*/ 15 w 20"/>
                  <a:gd name="T9" fmla="*/ 10 h 22"/>
                  <a:gd name="T10" fmla="*/ 12 w 20"/>
                  <a:gd name="T11" fmla="*/ 4 h 22"/>
                  <a:gd name="T12" fmla="*/ 7 w 20"/>
                  <a:gd name="T13" fmla="*/ 4 h 22"/>
                  <a:gd name="T14" fmla="*/ 10 w 20"/>
                  <a:gd name="T15" fmla="*/ 0 h 22"/>
                  <a:gd name="T16" fmla="*/ 15 w 20"/>
                  <a:gd name="T17" fmla="*/ 2 h 22"/>
                  <a:gd name="T18" fmla="*/ 17 w 20"/>
                  <a:gd name="T19" fmla="*/ 4 h 22"/>
                  <a:gd name="T20" fmla="*/ 20 w 20"/>
                  <a:gd name="T21" fmla="*/ 10 h 22"/>
                  <a:gd name="T22" fmla="*/ 20 w 20"/>
                  <a:gd name="T23" fmla="*/ 12 h 22"/>
                  <a:gd name="T24" fmla="*/ 2 w 20"/>
                  <a:gd name="T25" fmla="*/ 12 h 22"/>
                  <a:gd name="T26" fmla="*/ 2 w 20"/>
                  <a:gd name="T27" fmla="*/ 15 h 22"/>
                  <a:gd name="T28" fmla="*/ 4 w 20"/>
                  <a:gd name="T29" fmla="*/ 18 h 22"/>
                  <a:gd name="T30" fmla="*/ 7 w 20"/>
                  <a:gd name="T31" fmla="*/ 19 h 22"/>
                  <a:gd name="T32" fmla="*/ 12 w 20"/>
                  <a:gd name="T33" fmla="*/ 19 h 22"/>
                  <a:gd name="T34" fmla="*/ 14 w 20"/>
                  <a:gd name="T35" fmla="*/ 18 h 22"/>
                  <a:gd name="T36" fmla="*/ 15 w 20"/>
                  <a:gd name="T37" fmla="*/ 15 h 22"/>
                  <a:gd name="T38" fmla="*/ 18 w 20"/>
                  <a:gd name="T39" fmla="*/ 15 h 22"/>
                  <a:gd name="T40" fmla="*/ 18 w 20"/>
                  <a:gd name="T41" fmla="*/ 18 h 22"/>
                  <a:gd name="T42" fmla="*/ 15 w 20"/>
                  <a:gd name="T43" fmla="*/ 21 h 22"/>
                  <a:gd name="T44" fmla="*/ 12 w 20"/>
                  <a:gd name="T45" fmla="*/ 22 h 22"/>
                  <a:gd name="T46" fmla="*/ 5 w 20"/>
                  <a:gd name="T47" fmla="*/ 22 h 22"/>
                  <a:gd name="T48" fmla="*/ 2 w 20"/>
                  <a:gd name="T49" fmla="*/ 21 h 22"/>
                  <a:gd name="T50" fmla="*/ 0 w 20"/>
                  <a:gd name="T51" fmla="*/ 15 h 22"/>
                  <a:gd name="T52" fmla="*/ 0 w 20"/>
                  <a:gd name="T53" fmla="*/ 7 h 22"/>
                  <a:gd name="T54" fmla="*/ 5 w 20"/>
                  <a:gd name="T55" fmla="*/ 1 h 22"/>
                  <a:gd name="T56" fmla="*/ 10 w 20"/>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2">
                    <a:moveTo>
                      <a:pt x="7" y="4"/>
                    </a:moveTo>
                    <a:lnTo>
                      <a:pt x="4" y="5"/>
                    </a:lnTo>
                    <a:lnTo>
                      <a:pt x="4" y="7"/>
                    </a:lnTo>
                    <a:lnTo>
                      <a:pt x="2" y="10"/>
                    </a:lnTo>
                    <a:lnTo>
                      <a:pt x="15" y="10"/>
                    </a:lnTo>
                    <a:lnTo>
                      <a:pt x="12" y="4"/>
                    </a:lnTo>
                    <a:lnTo>
                      <a:pt x="7" y="4"/>
                    </a:lnTo>
                    <a:close/>
                    <a:moveTo>
                      <a:pt x="10" y="0"/>
                    </a:moveTo>
                    <a:lnTo>
                      <a:pt x="15" y="2"/>
                    </a:lnTo>
                    <a:lnTo>
                      <a:pt x="17" y="4"/>
                    </a:lnTo>
                    <a:lnTo>
                      <a:pt x="20" y="10"/>
                    </a:lnTo>
                    <a:lnTo>
                      <a:pt x="20" y="12"/>
                    </a:lnTo>
                    <a:lnTo>
                      <a:pt x="2" y="12"/>
                    </a:lnTo>
                    <a:lnTo>
                      <a:pt x="2" y="15"/>
                    </a:lnTo>
                    <a:lnTo>
                      <a:pt x="4" y="18"/>
                    </a:lnTo>
                    <a:lnTo>
                      <a:pt x="7" y="19"/>
                    </a:lnTo>
                    <a:lnTo>
                      <a:pt x="12" y="19"/>
                    </a:lnTo>
                    <a:lnTo>
                      <a:pt x="14" y="18"/>
                    </a:lnTo>
                    <a:lnTo>
                      <a:pt x="15" y="15"/>
                    </a:lnTo>
                    <a:lnTo>
                      <a:pt x="18" y="15"/>
                    </a:lnTo>
                    <a:lnTo>
                      <a:pt x="18" y="18"/>
                    </a:lnTo>
                    <a:lnTo>
                      <a:pt x="15" y="21"/>
                    </a:lnTo>
                    <a:lnTo>
                      <a:pt x="12" y="22"/>
                    </a:lnTo>
                    <a:lnTo>
                      <a:pt x="5" y="22"/>
                    </a:lnTo>
                    <a:lnTo>
                      <a:pt x="2" y="21"/>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30" name="Freeform 317"/>
              <p:cNvSpPr>
                <a:spLocks/>
              </p:cNvSpPr>
              <p:nvPr/>
            </p:nvSpPr>
            <p:spPr bwMode="auto">
              <a:xfrm>
                <a:off x="3298" y="3977"/>
                <a:ext cx="18" cy="22"/>
              </a:xfrm>
              <a:custGeom>
                <a:avLst/>
                <a:gdLst>
                  <a:gd name="T0" fmla="*/ 8 w 18"/>
                  <a:gd name="T1" fmla="*/ 0 h 22"/>
                  <a:gd name="T2" fmla="*/ 13 w 18"/>
                  <a:gd name="T3" fmla="*/ 1 h 22"/>
                  <a:gd name="T4" fmla="*/ 16 w 18"/>
                  <a:gd name="T5" fmla="*/ 1 h 22"/>
                  <a:gd name="T6" fmla="*/ 18 w 18"/>
                  <a:gd name="T7" fmla="*/ 7 h 22"/>
                  <a:gd name="T8" fmla="*/ 14 w 18"/>
                  <a:gd name="T9" fmla="*/ 7 h 22"/>
                  <a:gd name="T10" fmla="*/ 11 w 18"/>
                  <a:gd name="T11" fmla="*/ 4 h 22"/>
                  <a:gd name="T12" fmla="*/ 7 w 18"/>
                  <a:gd name="T13" fmla="*/ 4 h 22"/>
                  <a:gd name="T14" fmla="*/ 4 w 18"/>
                  <a:gd name="T15" fmla="*/ 7 h 22"/>
                  <a:gd name="T16" fmla="*/ 6 w 18"/>
                  <a:gd name="T17" fmla="*/ 8 h 22"/>
                  <a:gd name="T18" fmla="*/ 7 w 18"/>
                  <a:gd name="T19" fmla="*/ 8 h 22"/>
                  <a:gd name="T20" fmla="*/ 8 w 18"/>
                  <a:gd name="T21" fmla="*/ 10 h 22"/>
                  <a:gd name="T22" fmla="*/ 11 w 18"/>
                  <a:gd name="T23" fmla="*/ 10 h 22"/>
                  <a:gd name="T24" fmla="*/ 17 w 18"/>
                  <a:gd name="T25" fmla="*/ 12 h 22"/>
                  <a:gd name="T26" fmla="*/ 18 w 18"/>
                  <a:gd name="T27" fmla="*/ 14 h 22"/>
                  <a:gd name="T28" fmla="*/ 18 w 18"/>
                  <a:gd name="T29" fmla="*/ 18 h 22"/>
                  <a:gd name="T30" fmla="*/ 17 w 18"/>
                  <a:gd name="T31" fmla="*/ 21 h 22"/>
                  <a:gd name="T32" fmla="*/ 14 w 18"/>
                  <a:gd name="T33" fmla="*/ 22 h 22"/>
                  <a:gd name="T34" fmla="*/ 6 w 18"/>
                  <a:gd name="T35" fmla="*/ 22 h 22"/>
                  <a:gd name="T36" fmla="*/ 3 w 18"/>
                  <a:gd name="T37" fmla="*/ 21 h 22"/>
                  <a:gd name="T38" fmla="*/ 1 w 18"/>
                  <a:gd name="T39" fmla="*/ 19 h 22"/>
                  <a:gd name="T40" fmla="*/ 0 w 18"/>
                  <a:gd name="T41" fmla="*/ 15 h 22"/>
                  <a:gd name="T42" fmla="*/ 4 w 18"/>
                  <a:gd name="T43" fmla="*/ 15 h 22"/>
                  <a:gd name="T44" fmla="*/ 4 w 18"/>
                  <a:gd name="T45" fmla="*/ 18 h 22"/>
                  <a:gd name="T46" fmla="*/ 6 w 18"/>
                  <a:gd name="T47" fmla="*/ 18 h 22"/>
                  <a:gd name="T48" fmla="*/ 7 w 18"/>
                  <a:gd name="T49" fmla="*/ 19 h 22"/>
                  <a:gd name="T50" fmla="*/ 13 w 18"/>
                  <a:gd name="T51" fmla="*/ 19 h 22"/>
                  <a:gd name="T52" fmla="*/ 16 w 18"/>
                  <a:gd name="T53" fmla="*/ 17 h 22"/>
                  <a:gd name="T54" fmla="*/ 11 w 18"/>
                  <a:gd name="T55" fmla="*/ 12 h 22"/>
                  <a:gd name="T56" fmla="*/ 6 w 18"/>
                  <a:gd name="T57" fmla="*/ 12 h 22"/>
                  <a:gd name="T58" fmla="*/ 3 w 18"/>
                  <a:gd name="T59" fmla="*/ 11 h 22"/>
                  <a:gd name="T60" fmla="*/ 1 w 18"/>
                  <a:gd name="T61" fmla="*/ 10 h 22"/>
                  <a:gd name="T62" fmla="*/ 1 w 18"/>
                  <a:gd name="T63" fmla="*/ 4 h 22"/>
                  <a:gd name="T64" fmla="*/ 3 w 18"/>
                  <a:gd name="T65" fmla="*/ 1 h 22"/>
                  <a:gd name="T66" fmla="*/ 6 w 18"/>
                  <a:gd name="T67" fmla="*/ 1 h 22"/>
                  <a:gd name="T68" fmla="*/ 8 w 18"/>
                  <a:gd name="T69" fmla="*/ 0 h 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22">
                    <a:moveTo>
                      <a:pt x="8" y="0"/>
                    </a:moveTo>
                    <a:lnTo>
                      <a:pt x="13" y="1"/>
                    </a:lnTo>
                    <a:lnTo>
                      <a:pt x="16" y="1"/>
                    </a:lnTo>
                    <a:lnTo>
                      <a:pt x="18" y="7"/>
                    </a:lnTo>
                    <a:lnTo>
                      <a:pt x="14" y="7"/>
                    </a:lnTo>
                    <a:lnTo>
                      <a:pt x="11" y="4"/>
                    </a:lnTo>
                    <a:lnTo>
                      <a:pt x="7" y="4"/>
                    </a:lnTo>
                    <a:lnTo>
                      <a:pt x="4" y="7"/>
                    </a:lnTo>
                    <a:lnTo>
                      <a:pt x="6" y="8"/>
                    </a:lnTo>
                    <a:lnTo>
                      <a:pt x="7" y="8"/>
                    </a:lnTo>
                    <a:lnTo>
                      <a:pt x="8" y="10"/>
                    </a:lnTo>
                    <a:lnTo>
                      <a:pt x="11" y="10"/>
                    </a:lnTo>
                    <a:lnTo>
                      <a:pt x="17" y="12"/>
                    </a:lnTo>
                    <a:lnTo>
                      <a:pt x="18" y="14"/>
                    </a:lnTo>
                    <a:lnTo>
                      <a:pt x="18" y="18"/>
                    </a:lnTo>
                    <a:lnTo>
                      <a:pt x="17" y="21"/>
                    </a:lnTo>
                    <a:lnTo>
                      <a:pt x="14" y="22"/>
                    </a:lnTo>
                    <a:lnTo>
                      <a:pt x="6" y="22"/>
                    </a:lnTo>
                    <a:lnTo>
                      <a:pt x="3" y="21"/>
                    </a:lnTo>
                    <a:lnTo>
                      <a:pt x="1" y="19"/>
                    </a:lnTo>
                    <a:lnTo>
                      <a:pt x="0" y="15"/>
                    </a:lnTo>
                    <a:lnTo>
                      <a:pt x="4" y="15"/>
                    </a:lnTo>
                    <a:lnTo>
                      <a:pt x="4" y="18"/>
                    </a:lnTo>
                    <a:lnTo>
                      <a:pt x="6" y="18"/>
                    </a:lnTo>
                    <a:lnTo>
                      <a:pt x="7" y="19"/>
                    </a:lnTo>
                    <a:lnTo>
                      <a:pt x="13" y="19"/>
                    </a:lnTo>
                    <a:lnTo>
                      <a:pt x="16" y="17"/>
                    </a:lnTo>
                    <a:lnTo>
                      <a:pt x="11" y="12"/>
                    </a:lnTo>
                    <a:lnTo>
                      <a:pt x="6" y="12"/>
                    </a:lnTo>
                    <a:lnTo>
                      <a:pt x="3" y="11"/>
                    </a:lnTo>
                    <a:lnTo>
                      <a:pt x="1" y="10"/>
                    </a:lnTo>
                    <a:lnTo>
                      <a:pt x="1" y="4"/>
                    </a:lnTo>
                    <a:lnTo>
                      <a:pt x="3" y="1"/>
                    </a:lnTo>
                    <a:lnTo>
                      <a:pt x="6" y="1"/>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931" name="Freeform 318"/>
              <p:cNvSpPr>
                <a:spLocks noEditPoints="1"/>
              </p:cNvSpPr>
              <p:nvPr/>
            </p:nvSpPr>
            <p:spPr bwMode="auto">
              <a:xfrm>
                <a:off x="3321" y="3969"/>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32" name="Freeform 319"/>
              <p:cNvSpPr>
                <a:spLocks/>
              </p:cNvSpPr>
              <p:nvPr/>
            </p:nvSpPr>
            <p:spPr bwMode="auto">
              <a:xfrm>
                <a:off x="3329" y="3977"/>
                <a:ext cx="19" cy="22"/>
              </a:xfrm>
              <a:custGeom>
                <a:avLst/>
                <a:gdLst>
                  <a:gd name="T0" fmla="*/ 10 w 19"/>
                  <a:gd name="T1" fmla="*/ 0 h 22"/>
                  <a:gd name="T2" fmla="*/ 16 w 19"/>
                  <a:gd name="T3" fmla="*/ 2 h 22"/>
                  <a:gd name="T4" fmla="*/ 17 w 19"/>
                  <a:gd name="T5" fmla="*/ 4 h 22"/>
                  <a:gd name="T6" fmla="*/ 19 w 19"/>
                  <a:gd name="T7" fmla="*/ 8 h 22"/>
                  <a:gd name="T8" fmla="*/ 16 w 19"/>
                  <a:gd name="T9" fmla="*/ 8 h 22"/>
                  <a:gd name="T10" fmla="*/ 14 w 19"/>
                  <a:gd name="T11" fmla="*/ 5 h 22"/>
                  <a:gd name="T12" fmla="*/ 13 w 19"/>
                  <a:gd name="T13" fmla="*/ 4 h 22"/>
                  <a:gd name="T14" fmla="*/ 7 w 19"/>
                  <a:gd name="T15" fmla="*/ 4 h 22"/>
                  <a:gd name="T16" fmla="*/ 5 w 19"/>
                  <a:gd name="T17" fmla="*/ 7 h 22"/>
                  <a:gd name="T18" fmla="*/ 3 w 19"/>
                  <a:gd name="T19" fmla="*/ 10 h 22"/>
                  <a:gd name="T20" fmla="*/ 3 w 19"/>
                  <a:gd name="T21" fmla="*/ 15 h 22"/>
                  <a:gd name="T22" fmla="*/ 7 w 19"/>
                  <a:gd name="T23" fmla="*/ 19 h 22"/>
                  <a:gd name="T24" fmla="*/ 13 w 19"/>
                  <a:gd name="T25" fmla="*/ 19 h 22"/>
                  <a:gd name="T26" fmla="*/ 16 w 19"/>
                  <a:gd name="T27" fmla="*/ 14 h 22"/>
                  <a:gd name="T28" fmla="*/ 19 w 19"/>
                  <a:gd name="T29" fmla="*/ 14 h 22"/>
                  <a:gd name="T30" fmla="*/ 19 w 19"/>
                  <a:gd name="T31" fmla="*/ 18 h 22"/>
                  <a:gd name="T32" fmla="*/ 16 w 19"/>
                  <a:gd name="T33" fmla="*/ 21 h 22"/>
                  <a:gd name="T34" fmla="*/ 13 w 19"/>
                  <a:gd name="T35" fmla="*/ 22 h 22"/>
                  <a:gd name="T36" fmla="*/ 6 w 19"/>
                  <a:gd name="T37" fmla="*/ 22 h 22"/>
                  <a:gd name="T38" fmla="*/ 3 w 19"/>
                  <a:gd name="T39" fmla="*/ 21 h 22"/>
                  <a:gd name="T40" fmla="*/ 0 w 19"/>
                  <a:gd name="T41" fmla="*/ 15 h 22"/>
                  <a:gd name="T42" fmla="*/ 0 w 19"/>
                  <a:gd name="T43" fmla="*/ 8 h 22"/>
                  <a:gd name="T44" fmla="*/ 3 w 19"/>
                  <a:gd name="T45" fmla="*/ 2 h 22"/>
                  <a:gd name="T46" fmla="*/ 6 w 19"/>
                  <a:gd name="T47" fmla="*/ 1 h 22"/>
                  <a:gd name="T48" fmla="*/ 10 w 19"/>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 h="22">
                    <a:moveTo>
                      <a:pt x="10" y="0"/>
                    </a:moveTo>
                    <a:lnTo>
                      <a:pt x="16" y="2"/>
                    </a:lnTo>
                    <a:lnTo>
                      <a:pt x="17" y="4"/>
                    </a:lnTo>
                    <a:lnTo>
                      <a:pt x="19" y="8"/>
                    </a:lnTo>
                    <a:lnTo>
                      <a:pt x="16" y="8"/>
                    </a:lnTo>
                    <a:lnTo>
                      <a:pt x="14" y="5"/>
                    </a:lnTo>
                    <a:lnTo>
                      <a:pt x="13" y="4"/>
                    </a:lnTo>
                    <a:lnTo>
                      <a:pt x="7" y="4"/>
                    </a:lnTo>
                    <a:lnTo>
                      <a:pt x="5" y="7"/>
                    </a:lnTo>
                    <a:lnTo>
                      <a:pt x="3" y="10"/>
                    </a:lnTo>
                    <a:lnTo>
                      <a:pt x="3" y="15"/>
                    </a:lnTo>
                    <a:lnTo>
                      <a:pt x="7" y="19"/>
                    </a:lnTo>
                    <a:lnTo>
                      <a:pt x="13" y="19"/>
                    </a:lnTo>
                    <a:lnTo>
                      <a:pt x="16" y="14"/>
                    </a:lnTo>
                    <a:lnTo>
                      <a:pt x="19" y="14"/>
                    </a:lnTo>
                    <a:lnTo>
                      <a:pt x="19" y="18"/>
                    </a:lnTo>
                    <a:lnTo>
                      <a:pt x="16" y="21"/>
                    </a:lnTo>
                    <a:lnTo>
                      <a:pt x="13" y="22"/>
                    </a:lnTo>
                    <a:lnTo>
                      <a:pt x="6" y="22"/>
                    </a:lnTo>
                    <a:lnTo>
                      <a:pt x="3" y="21"/>
                    </a:lnTo>
                    <a:lnTo>
                      <a:pt x="0" y="15"/>
                    </a:lnTo>
                    <a:lnTo>
                      <a:pt x="0" y="8"/>
                    </a:lnTo>
                    <a:lnTo>
                      <a:pt x="3" y="2"/>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33" name="Rectangle 320"/>
              <p:cNvSpPr>
                <a:spLocks noChangeArrowheads="1"/>
              </p:cNvSpPr>
              <p:nvPr/>
            </p:nvSpPr>
            <p:spPr bwMode="auto">
              <a:xfrm>
                <a:off x="3352" y="3969"/>
                <a:ext cx="4"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934" name="Freeform 321"/>
              <p:cNvSpPr>
                <a:spLocks noEditPoints="1"/>
              </p:cNvSpPr>
              <p:nvPr/>
            </p:nvSpPr>
            <p:spPr bwMode="auto">
              <a:xfrm>
                <a:off x="3361" y="3977"/>
                <a:ext cx="20" cy="22"/>
              </a:xfrm>
              <a:custGeom>
                <a:avLst/>
                <a:gdLst>
                  <a:gd name="T0" fmla="*/ 7 w 20"/>
                  <a:gd name="T1" fmla="*/ 4 h 22"/>
                  <a:gd name="T2" fmla="*/ 4 w 20"/>
                  <a:gd name="T3" fmla="*/ 7 h 22"/>
                  <a:gd name="T4" fmla="*/ 4 w 20"/>
                  <a:gd name="T5" fmla="*/ 10 h 22"/>
                  <a:gd name="T6" fmla="*/ 15 w 20"/>
                  <a:gd name="T7" fmla="*/ 10 h 22"/>
                  <a:gd name="T8" fmla="*/ 15 w 20"/>
                  <a:gd name="T9" fmla="*/ 7 h 22"/>
                  <a:gd name="T10" fmla="*/ 12 w 20"/>
                  <a:gd name="T11" fmla="*/ 4 h 22"/>
                  <a:gd name="T12" fmla="*/ 7 w 20"/>
                  <a:gd name="T13" fmla="*/ 4 h 22"/>
                  <a:gd name="T14" fmla="*/ 10 w 20"/>
                  <a:gd name="T15" fmla="*/ 0 h 22"/>
                  <a:gd name="T16" fmla="*/ 18 w 20"/>
                  <a:gd name="T17" fmla="*/ 4 h 22"/>
                  <a:gd name="T18" fmla="*/ 18 w 20"/>
                  <a:gd name="T19" fmla="*/ 7 h 22"/>
                  <a:gd name="T20" fmla="*/ 20 w 20"/>
                  <a:gd name="T21" fmla="*/ 10 h 22"/>
                  <a:gd name="T22" fmla="*/ 20 w 20"/>
                  <a:gd name="T23" fmla="*/ 12 h 22"/>
                  <a:gd name="T24" fmla="*/ 4 w 20"/>
                  <a:gd name="T25" fmla="*/ 12 h 22"/>
                  <a:gd name="T26" fmla="*/ 4 w 20"/>
                  <a:gd name="T27" fmla="*/ 15 h 22"/>
                  <a:gd name="T28" fmla="*/ 5 w 20"/>
                  <a:gd name="T29" fmla="*/ 18 h 22"/>
                  <a:gd name="T30" fmla="*/ 7 w 20"/>
                  <a:gd name="T31" fmla="*/ 19 h 22"/>
                  <a:gd name="T32" fmla="*/ 12 w 20"/>
                  <a:gd name="T33" fmla="*/ 19 h 22"/>
                  <a:gd name="T34" fmla="*/ 14 w 20"/>
                  <a:gd name="T35" fmla="*/ 18 h 22"/>
                  <a:gd name="T36" fmla="*/ 15 w 20"/>
                  <a:gd name="T37" fmla="*/ 15 h 22"/>
                  <a:gd name="T38" fmla="*/ 20 w 20"/>
                  <a:gd name="T39" fmla="*/ 15 h 22"/>
                  <a:gd name="T40" fmla="*/ 18 w 20"/>
                  <a:gd name="T41" fmla="*/ 18 h 22"/>
                  <a:gd name="T42" fmla="*/ 15 w 20"/>
                  <a:gd name="T43" fmla="*/ 21 h 22"/>
                  <a:gd name="T44" fmla="*/ 12 w 20"/>
                  <a:gd name="T45" fmla="*/ 22 h 22"/>
                  <a:gd name="T46" fmla="*/ 7 w 20"/>
                  <a:gd name="T47" fmla="*/ 22 h 22"/>
                  <a:gd name="T48" fmla="*/ 4 w 20"/>
                  <a:gd name="T49" fmla="*/ 21 h 22"/>
                  <a:gd name="T50" fmla="*/ 1 w 20"/>
                  <a:gd name="T51" fmla="*/ 18 h 22"/>
                  <a:gd name="T52" fmla="*/ 0 w 20"/>
                  <a:gd name="T53" fmla="*/ 15 h 22"/>
                  <a:gd name="T54" fmla="*/ 0 w 20"/>
                  <a:gd name="T55" fmla="*/ 7 h 22"/>
                  <a:gd name="T56" fmla="*/ 5 w 20"/>
                  <a:gd name="T57" fmla="*/ 1 h 22"/>
                  <a:gd name="T58" fmla="*/ 10 w 20"/>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2">
                    <a:moveTo>
                      <a:pt x="7" y="4"/>
                    </a:moveTo>
                    <a:lnTo>
                      <a:pt x="4" y="7"/>
                    </a:lnTo>
                    <a:lnTo>
                      <a:pt x="4" y="10"/>
                    </a:lnTo>
                    <a:lnTo>
                      <a:pt x="15" y="10"/>
                    </a:lnTo>
                    <a:lnTo>
                      <a:pt x="15" y="7"/>
                    </a:lnTo>
                    <a:lnTo>
                      <a:pt x="12" y="4"/>
                    </a:lnTo>
                    <a:lnTo>
                      <a:pt x="7" y="4"/>
                    </a:lnTo>
                    <a:close/>
                    <a:moveTo>
                      <a:pt x="10" y="0"/>
                    </a:moveTo>
                    <a:lnTo>
                      <a:pt x="18" y="4"/>
                    </a:lnTo>
                    <a:lnTo>
                      <a:pt x="18" y="7"/>
                    </a:lnTo>
                    <a:lnTo>
                      <a:pt x="20" y="10"/>
                    </a:lnTo>
                    <a:lnTo>
                      <a:pt x="20" y="12"/>
                    </a:lnTo>
                    <a:lnTo>
                      <a:pt x="4" y="12"/>
                    </a:lnTo>
                    <a:lnTo>
                      <a:pt x="4" y="15"/>
                    </a:lnTo>
                    <a:lnTo>
                      <a:pt x="5" y="18"/>
                    </a:lnTo>
                    <a:lnTo>
                      <a:pt x="7" y="19"/>
                    </a:lnTo>
                    <a:lnTo>
                      <a:pt x="12" y="19"/>
                    </a:lnTo>
                    <a:lnTo>
                      <a:pt x="14" y="18"/>
                    </a:lnTo>
                    <a:lnTo>
                      <a:pt x="15" y="15"/>
                    </a:lnTo>
                    <a:lnTo>
                      <a:pt x="20" y="15"/>
                    </a:lnTo>
                    <a:lnTo>
                      <a:pt x="18" y="18"/>
                    </a:lnTo>
                    <a:lnTo>
                      <a:pt x="15" y="21"/>
                    </a:lnTo>
                    <a:lnTo>
                      <a:pt x="12" y="22"/>
                    </a:lnTo>
                    <a:lnTo>
                      <a:pt x="7" y="22"/>
                    </a:lnTo>
                    <a:lnTo>
                      <a:pt x="4" y="21"/>
                    </a:lnTo>
                    <a:lnTo>
                      <a:pt x="1" y="18"/>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35" name="Freeform 322"/>
              <p:cNvSpPr>
                <a:spLocks/>
              </p:cNvSpPr>
              <p:nvPr/>
            </p:nvSpPr>
            <p:spPr bwMode="auto">
              <a:xfrm>
                <a:off x="3395" y="3977"/>
                <a:ext cx="20" cy="22"/>
              </a:xfrm>
              <a:custGeom>
                <a:avLst/>
                <a:gdLst>
                  <a:gd name="T0" fmla="*/ 10 w 20"/>
                  <a:gd name="T1" fmla="*/ 0 h 22"/>
                  <a:gd name="T2" fmla="*/ 14 w 20"/>
                  <a:gd name="T3" fmla="*/ 1 h 22"/>
                  <a:gd name="T4" fmla="*/ 17 w 20"/>
                  <a:gd name="T5" fmla="*/ 2 h 22"/>
                  <a:gd name="T6" fmla="*/ 18 w 20"/>
                  <a:gd name="T7" fmla="*/ 4 h 22"/>
                  <a:gd name="T8" fmla="*/ 20 w 20"/>
                  <a:gd name="T9" fmla="*/ 8 h 22"/>
                  <a:gd name="T10" fmla="*/ 15 w 20"/>
                  <a:gd name="T11" fmla="*/ 8 h 22"/>
                  <a:gd name="T12" fmla="*/ 15 w 20"/>
                  <a:gd name="T13" fmla="*/ 5 h 22"/>
                  <a:gd name="T14" fmla="*/ 14 w 20"/>
                  <a:gd name="T15" fmla="*/ 4 h 22"/>
                  <a:gd name="T16" fmla="*/ 8 w 20"/>
                  <a:gd name="T17" fmla="*/ 4 h 22"/>
                  <a:gd name="T18" fmla="*/ 5 w 20"/>
                  <a:gd name="T19" fmla="*/ 5 h 22"/>
                  <a:gd name="T20" fmla="*/ 5 w 20"/>
                  <a:gd name="T21" fmla="*/ 7 h 22"/>
                  <a:gd name="T22" fmla="*/ 4 w 20"/>
                  <a:gd name="T23" fmla="*/ 10 h 22"/>
                  <a:gd name="T24" fmla="*/ 4 w 20"/>
                  <a:gd name="T25" fmla="*/ 15 h 22"/>
                  <a:gd name="T26" fmla="*/ 5 w 20"/>
                  <a:gd name="T27" fmla="*/ 17 h 22"/>
                  <a:gd name="T28" fmla="*/ 7 w 20"/>
                  <a:gd name="T29" fmla="*/ 19 h 22"/>
                  <a:gd name="T30" fmla="*/ 13 w 20"/>
                  <a:gd name="T31" fmla="*/ 19 h 22"/>
                  <a:gd name="T32" fmla="*/ 15 w 20"/>
                  <a:gd name="T33" fmla="*/ 17 h 22"/>
                  <a:gd name="T34" fmla="*/ 17 w 20"/>
                  <a:gd name="T35" fmla="*/ 14 h 22"/>
                  <a:gd name="T36" fmla="*/ 20 w 20"/>
                  <a:gd name="T37" fmla="*/ 14 h 22"/>
                  <a:gd name="T38" fmla="*/ 18 w 20"/>
                  <a:gd name="T39" fmla="*/ 18 h 22"/>
                  <a:gd name="T40" fmla="*/ 17 w 20"/>
                  <a:gd name="T41" fmla="*/ 21 h 22"/>
                  <a:gd name="T42" fmla="*/ 14 w 20"/>
                  <a:gd name="T43" fmla="*/ 22 h 22"/>
                  <a:gd name="T44" fmla="*/ 7 w 20"/>
                  <a:gd name="T45" fmla="*/ 22 h 22"/>
                  <a:gd name="T46" fmla="*/ 4 w 20"/>
                  <a:gd name="T47" fmla="*/ 21 h 22"/>
                  <a:gd name="T48" fmla="*/ 1 w 20"/>
                  <a:gd name="T49" fmla="*/ 18 h 22"/>
                  <a:gd name="T50" fmla="*/ 0 w 20"/>
                  <a:gd name="T51" fmla="*/ 15 h 22"/>
                  <a:gd name="T52" fmla="*/ 0 w 20"/>
                  <a:gd name="T53" fmla="*/ 12 h 22"/>
                  <a:gd name="T54" fmla="*/ 1 w 20"/>
                  <a:gd name="T55" fmla="*/ 7 h 22"/>
                  <a:gd name="T56" fmla="*/ 3 w 20"/>
                  <a:gd name="T57" fmla="*/ 4 h 22"/>
                  <a:gd name="T58" fmla="*/ 5 w 20"/>
                  <a:gd name="T59" fmla="*/ 1 h 22"/>
                  <a:gd name="T60" fmla="*/ 10 w 20"/>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 h="22">
                    <a:moveTo>
                      <a:pt x="10" y="0"/>
                    </a:moveTo>
                    <a:lnTo>
                      <a:pt x="14" y="1"/>
                    </a:lnTo>
                    <a:lnTo>
                      <a:pt x="17" y="2"/>
                    </a:lnTo>
                    <a:lnTo>
                      <a:pt x="18" y="4"/>
                    </a:lnTo>
                    <a:lnTo>
                      <a:pt x="20" y="8"/>
                    </a:lnTo>
                    <a:lnTo>
                      <a:pt x="15" y="8"/>
                    </a:lnTo>
                    <a:lnTo>
                      <a:pt x="15" y="5"/>
                    </a:lnTo>
                    <a:lnTo>
                      <a:pt x="14" y="4"/>
                    </a:lnTo>
                    <a:lnTo>
                      <a:pt x="8" y="4"/>
                    </a:lnTo>
                    <a:lnTo>
                      <a:pt x="5" y="5"/>
                    </a:lnTo>
                    <a:lnTo>
                      <a:pt x="5" y="7"/>
                    </a:lnTo>
                    <a:lnTo>
                      <a:pt x="4" y="10"/>
                    </a:lnTo>
                    <a:lnTo>
                      <a:pt x="4" y="15"/>
                    </a:lnTo>
                    <a:lnTo>
                      <a:pt x="5" y="17"/>
                    </a:lnTo>
                    <a:lnTo>
                      <a:pt x="7" y="19"/>
                    </a:lnTo>
                    <a:lnTo>
                      <a:pt x="13" y="19"/>
                    </a:lnTo>
                    <a:lnTo>
                      <a:pt x="15" y="17"/>
                    </a:lnTo>
                    <a:lnTo>
                      <a:pt x="17" y="14"/>
                    </a:lnTo>
                    <a:lnTo>
                      <a:pt x="20" y="14"/>
                    </a:lnTo>
                    <a:lnTo>
                      <a:pt x="18" y="18"/>
                    </a:lnTo>
                    <a:lnTo>
                      <a:pt x="17" y="21"/>
                    </a:lnTo>
                    <a:lnTo>
                      <a:pt x="14" y="22"/>
                    </a:lnTo>
                    <a:lnTo>
                      <a:pt x="7" y="22"/>
                    </a:lnTo>
                    <a:lnTo>
                      <a:pt x="4" y="21"/>
                    </a:lnTo>
                    <a:lnTo>
                      <a:pt x="1" y="18"/>
                    </a:lnTo>
                    <a:lnTo>
                      <a:pt x="0" y="15"/>
                    </a:lnTo>
                    <a:lnTo>
                      <a:pt x="0" y="12"/>
                    </a:lnTo>
                    <a:lnTo>
                      <a:pt x="1" y="7"/>
                    </a:lnTo>
                    <a:lnTo>
                      <a:pt x="3" y="4"/>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36" name="Freeform 323"/>
              <p:cNvSpPr>
                <a:spLocks noEditPoints="1"/>
              </p:cNvSpPr>
              <p:nvPr/>
            </p:nvSpPr>
            <p:spPr bwMode="auto">
              <a:xfrm>
                <a:off x="3418" y="3977"/>
                <a:ext cx="21" cy="22"/>
              </a:xfrm>
              <a:custGeom>
                <a:avLst/>
                <a:gdLst>
                  <a:gd name="T0" fmla="*/ 8 w 21"/>
                  <a:gd name="T1" fmla="*/ 4 h 22"/>
                  <a:gd name="T2" fmla="*/ 5 w 21"/>
                  <a:gd name="T3" fmla="*/ 5 h 22"/>
                  <a:gd name="T4" fmla="*/ 4 w 21"/>
                  <a:gd name="T5" fmla="*/ 8 h 22"/>
                  <a:gd name="T6" fmla="*/ 4 w 21"/>
                  <a:gd name="T7" fmla="*/ 15 h 22"/>
                  <a:gd name="T8" fmla="*/ 5 w 21"/>
                  <a:gd name="T9" fmla="*/ 18 h 22"/>
                  <a:gd name="T10" fmla="*/ 8 w 21"/>
                  <a:gd name="T11" fmla="*/ 19 h 22"/>
                  <a:gd name="T12" fmla="*/ 12 w 21"/>
                  <a:gd name="T13" fmla="*/ 19 h 22"/>
                  <a:gd name="T14" fmla="*/ 15 w 21"/>
                  <a:gd name="T15" fmla="*/ 18 h 22"/>
                  <a:gd name="T16" fmla="*/ 17 w 21"/>
                  <a:gd name="T17" fmla="*/ 15 h 22"/>
                  <a:gd name="T18" fmla="*/ 17 w 21"/>
                  <a:gd name="T19" fmla="*/ 8 h 22"/>
                  <a:gd name="T20" fmla="*/ 15 w 21"/>
                  <a:gd name="T21" fmla="*/ 5 h 22"/>
                  <a:gd name="T22" fmla="*/ 14 w 21"/>
                  <a:gd name="T23" fmla="*/ 4 h 22"/>
                  <a:gd name="T24" fmla="*/ 8 w 21"/>
                  <a:gd name="T25" fmla="*/ 4 h 22"/>
                  <a:gd name="T26" fmla="*/ 11 w 21"/>
                  <a:gd name="T27" fmla="*/ 0 h 22"/>
                  <a:gd name="T28" fmla="*/ 17 w 21"/>
                  <a:gd name="T29" fmla="*/ 2 h 22"/>
                  <a:gd name="T30" fmla="*/ 19 w 21"/>
                  <a:gd name="T31" fmla="*/ 5 h 22"/>
                  <a:gd name="T32" fmla="*/ 21 w 21"/>
                  <a:gd name="T33" fmla="*/ 8 h 22"/>
                  <a:gd name="T34" fmla="*/ 21 w 21"/>
                  <a:gd name="T35" fmla="*/ 15 h 22"/>
                  <a:gd name="T36" fmla="*/ 19 w 21"/>
                  <a:gd name="T37" fmla="*/ 18 h 22"/>
                  <a:gd name="T38" fmla="*/ 17 w 21"/>
                  <a:gd name="T39" fmla="*/ 21 h 22"/>
                  <a:gd name="T40" fmla="*/ 14 w 21"/>
                  <a:gd name="T41" fmla="*/ 22 h 22"/>
                  <a:gd name="T42" fmla="*/ 7 w 21"/>
                  <a:gd name="T43" fmla="*/ 22 h 22"/>
                  <a:gd name="T44" fmla="*/ 4 w 21"/>
                  <a:gd name="T45" fmla="*/ 21 h 22"/>
                  <a:gd name="T46" fmla="*/ 1 w 21"/>
                  <a:gd name="T47" fmla="*/ 18 h 22"/>
                  <a:gd name="T48" fmla="*/ 0 w 21"/>
                  <a:gd name="T49" fmla="*/ 15 h 22"/>
                  <a:gd name="T50" fmla="*/ 0 w 21"/>
                  <a:gd name="T51" fmla="*/ 11 h 22"/>
                  <a:gd name="T52" fmla="*/ 1 w 21"/>
                  <a:gd name="T53" fmla="*/ 8 h 22"/>
                  <a:gd name="T54" fmla="*/ 1 w 21"/>
                  <a:gd name="T55" fmla="*/ 5 h 22"/>
                  <a:gd name="T56" fmla="*/ 4 w 21"/>
                  <a:gd name="T57" fmla="*/ 2 h 22"/>
                  <a:gd name="T58" fmla="*/ 7 w 21"/>
                  <a:gd name="T59" fmla="*/ 1 h 22"/>
                  <a:gd name="T60" fmla="*/ 11 w 21"/>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22">
                    <a:moveTo>
                      <a:pt x="8" y="4"/>
                    </a:moveTo>
                    <a:lnTo>
                      <a:pt x="5" y="5"/>
                    </a:lnTo>
                    <a:lnTo>
                      <a:pt x="4" y="8"/>
                    </a:lnTo>
                    <a:lnTo>
                      <a:pt x="4" y="15"/>
                    </a:lnTo>
                    <a:lnTo>
                      <a:pt x="5" y="18"/>
                    </a:lnTo>
                    <a:lnTo>
                      <a:pt x="8" y="19"/>
                    </a:lnTo>
                    <a:lnTo>
                      <a:pt x="12" y="19"/>
                    </a:lnTo>
                    <a:lnTo>
                      <a:pt x="15" y="18"/>
                    </a:lnTo>
                    <a:lnTo>
                      <a:pt x="17" y="15"/>
                    </a:lnTo>
                    <a:lnTo>
                      <a:pt x="17" y="8"/>
                    </a:lnTo>
                    <a:lnTo>
                      <a:pt x="15" y="5"/>
                    </a:lnTo>
                    <a:lnTo>
                      <a:pt x="14" y="4"/>
                    </a:lnTo>
                    <a:lnTo>
                      <a:pt x="8" y="4"/>
                    </a:lnTo>
                    <a:close/>
                    <a:moveTo>
                      <a:pt x="11" y="0"/>
                    </a:moveTo>
                    <a:lnTo>
                      <a:pt x="17" y="2"/>
                    </a:lnTo>
                    <a:lnTo>
                      <a:pt x="19" y="5"/>
                    </a:lnTo>
                    <a:lnTo>
                      <a:pt x="21" y="8"/>
                    </a:lnTo>
                    <a:lnTo>
                      <a:pt x="21" y="15"/>
                    </a:lnTo>
                    <a:lnTo>
                      <a:pt x="19" y="18"/>
                    </a:lnTo>
                    <a:lnTo>
                      <a:pt x="17" y="21"/>
                    </a:lnTo>
                    <a:lnTo>
                      <a:pt x="14" y="22"/>
                    </a:lnTo>
                    <a:lnTo>
                      <a:pt x="7" y="22"/>
                    </a:lnTo>
                    <a:lnTo>
                      <a:pt x="4" y="21"/>
                    </a:lnTo>
                    <a:lnTo>
                      <a:pt x="1" y="18"/>
                    </a:lnTo>
                    <a:lnTo>
                      <a:pt x="0" y="15"/>
                    </a:lnTo>
                    <a:lnTo>
                      <a:pt x="0" y="11"/>
                    </a:lnTo>
                    <a:lnTo>
                      <a:pt x="1" y="8"/>
                    </a:lnTo>
                    <a:lnTo>
                      <a:pt x="1" y="5"/>
                    </a:lnTo>
                    <a:lnTo>
                      <a:pt x="4" y="2"/>
                    </a:lnTo>
                    <a:lnTo>
                      <a:pt x="7"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937" name="Freeform 324"/>
              <p:cNvSpPr>
                <a:spLocks/>
              </p:cNvSpPr>
              <p:nvPr/>
            </p:nvSpPr>
            <p:spPr bwMode="auto">
              <a:xfrm>
                <a:off x="3443" y="3977"/>
                <a:ext cx="30" cy="22"/>
              </a:xfrm>
              <a:custGeom>
                <a:avLst/>
                <a:gdLst>
                  <a:gd name="T0" fmla="*/ 10 w 30"/>
                  <a:gd name="T1" fmla="*/ 0 h 22"/>
                  <a:gd name="T2" fmla="*/ 13 w 30"/>
                  <a:gd name="T3" fmla="*/ 1 h 22"/>
                  <a:gd name="T4" fmla="*/ 16 w 30"/>
                  <a:gd name="T5" fmla="*/ 4 h 22"/>
                  <a:gd name="T6" fmla="*/ 19 w 30"/>
                  <a:gd name="T7" fmla="*/ 2 h 22"/>
                  <a:gd name="T8" fmla="*/ 20 w 30"/>
                  <a:gd name="T9" fmla="*/ 1 h 22"/>
                  <a:gd name="T10" fmla="*/ 23 w 30"/>
                  <a:gd name="T11" fmla="*/ 0 h 22"/>
                  <a:gd name="T12" fmla="*/ 26 w 30"/>
                  <a:gd name="T13" fmla="*/ 1 h 22"/>
                  <a:gd name="T14" fmla="*/ 29 w 30"/>
                  <a:gd name="T15" fmla="*/ 1 h 22"/>
                  <a:gd name="T16" fmla="*/ 30 w 30"/>
                  <a:gd name="T17" fmla="*/ 4 h 22"/>
                  <a:gd name="T18" fmla="*/ 30 w 30"/>
                  <a:gd name="T19" fmla="*/ 22 h 22"/>
                  <a:gd name="T20" fmla="*/ 27 w 30"/>
                  <a:gd name="T21" fmla="*/ 22 h 22"/>
                  <a:gd name="T22" fmla="*/ 27 w 30"/>
                  <a:gd name="T23" fmla="*/ 7 h 22"/>
                  <a:gd name="T24" fmla="*/ 24 w 30"/>
                  <a:gd name="T25" fmla="*/ 4 h 22"/>
                  <a:gd name="T26" fmla="*/ 20 w 30"/>
                  <a:gd name="T27" fmla="*/ 4 h 22"/>
                  <a:gd name="T28" fmla="*/ 17 w 30"/>
                  <a:gd name="T29" fmla="*/ 7 h 22"/>
                  <a:gd name="T30" fmla="*/ 17 w 30"/>
                  <a:gd name="T31" fmla="*/ 22 h 22"/>
                  <a:gd name="T32" fmla="*/ 13 w 30"/>
                  <a:gd name="T33" fmla="*/ 22 h 22"/>
                  <a:gd name="T34" fmla="*/ 13 w 30"/>
                  <a:gd name="T35" fmla="*/ 5 h 22"/>
                  <a:gd name="T36" fmla="*/ 12 w 30"/>
                  <a:gd name="T37" fmla="*/ 4 h 22"/>
                  <a:gd name="T38" fmla="*/ 7 w 30"/>
                  <a:gd name="T39" fmla="*/ 4 h 22"/>
                  <a:gd name="T40" fmla="*/ 4 w 30"/>
                  <a:gd name="T41" fmla="*/ 5 h 22"/>
                  <a:gd name="T42" fmla="*/ 3 w 30"/>
                  <a:gd name="T43" fmla="*/ 8 h 22"/>
                  <a:gd name="T44" fmla="*/ 3 w 30"/>
                  <a:gd name="T45" fmla="*/ 22 h 22"/>
                  <a:gd name="T46" fmla="*/ 0 w 30"/>
                  <a:gd name="T47" fmla="*/ 22 h 22"/>
                  <a:gd name="T48" fmla="*/ 0 w 30"/>
                  <a:gd name="T49" fmla="*/ 1 h 22"/>
                  <a:gd name="T50" fmla="*/ 3 w 30"/>
                  <a:gd name="T51" fmla="*/ 1 h 22"/>
                  <a:gd name="T52" fmla="*/ 3 w 30"/>
                  <a:gd name="T53" fmla="*/ 4 h 22"/>
                  <a:gd name="T54" fmla="*/ 6 w 30"/>
                  <a:gd name="T55" fmla="*/ 2 h 22"/>
                  <a:gd name="T56" fmla="*/ 7 w 30"/>
                  <a:gd name="T57" fmla="*/ 1 h 22"/>
                  <a:gd name="T58" fmla="*/ 10 w 30"/>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22">
                    <a:moveTo>
                      <a:pt x="10" y="0"/>
                    </a:moveTo>
                    <a:lnTo>
                      <a:pt x="13" y="1"/>
                    </a:lnTo>
                    <a:lnTo>
                      <a:pt x="16" y="4"/>
                    </a:lnTo>
                    <a:lnTo>
                      <a:pt x="19" y="2"/>
                    </a:lnTo>
                    <a:lnTo>
                      <a:pt x="20" y="1"/>
                    </a:lnTo>
                    <a:lnTo>
                      <a:pt x="23" y="0"/>
                    </a:lnTo>
                    <a:lnTo>
                      <a:pt x="26" y="1"/>
                    </a:lnTo>
                    <a:lnTo>
                      <a:pt x="29" y="1"/>
                    </a:lnTo>
                    <a:lnTo>
                      <a:pt x="30" y="4"/>
                    </a:lnTo>
                    <a:lnTo>
                      <a:pt x="30" y="22"/>
                    </a:lnTo>
                    <a:lnTo>
                      <a:pt x="27" y="22"/>
                    </a:lnTo>
                    <a:lnTo>
                      <a:pt x="27" y="7"/>
                    </a:lnTo>
                    <a:lnTo>
                      <a:pt x="24" y="4"/>
                    </a:lnTo>
                    <a:lnTo>
                      <a:pt x="20" y="4"/>
                    </a:lnTo>
                    <a:lnTo>
                      <a:pt x="17" y="7"/>
                    </a:lnTo>
                    <a:lnTo>
                      <a:pt x="17" y="22"/>
                    </a:lnTo>
                    <a:lnTo>
                      <a:pt x="13" y="22"/>
                    </a:lnTo>
                    <a:lnTo>
                      <a:pt x="13" y="5"/>
                    </a:lnTo>
                    <a:lnTo>
                      <a:pt x="12" y="4"/>
                    </a:lnTo>
                    <a:lnTo>
                      <a:pt x="7" y="4"/>
                    </a:lnTo>
                    <a:lnTo>
                      <a:pt x="4" y="5"/>
                    </a:lnTo>
                    <a:lnTo>
                      <a:pt x="3" y="8"/>
                    </a:lnTo>
                    <a:lnTo>
                      <a:pt x="3" y="22"/>
                    </a:lnTo>
                    <a:lnTo>
                      <a:pt x="0" y="22"/>
                    </a:lnTo>
                    <a:lnTo>
                      <a:pt x="0" y="1"/>
                    </a:lnTo>
                    <a:lnTo>
                      <a:pt x="3" y="1"/>
                    </a:lnTo>
                    <a:lnTo>
                      <a:pt x="3" y="4"/>
                    </a:lnTo>
                    <a:lnTo>
                      <a:pt x="6" y="2"/>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38" name="Freeform 325"/>
              <p:cNvSpPr>
                <a:spLocks noEditPoints="1"/>
              </p:cNvSpPr>
              <p:nvPr/>
            </p:nvSpPr>
            <p:spPr bwMode="auto">
              <a:xfrm>
                <a:off x="3479" y="3977"/>
                <a:ext cx="20" cy="31"/>
              </a:xfrm>
              <a:custGeom>
                <a:avLst/>
                <a:gdLst>
                  <a:gd name="T0" fmla="*/ 7 w 20"/>
                  <a:gd name="T1" fmla="*/ 4 h 31"/>
                  <a:gd name="T2" fmla="*/ 4 w 20"/>
                  <a:gd name="T3" fmla="*/ 5 h 31"/>
                  <a:gd name="T4" fmla="*/ 4 w 20"/>
                  <a:gd name="T5" fmla="*/ 8 h 31"/>
                  <a:gd name="T6" fmla="*/ 3 w 20"/>
                  <a:gd name="T7" fmla="*/ 11 h 31"/>
                  <a:gd name="T8" fmla="*/ 4 w 20"/>
                  <a:gd name="T9" fmla="*/ 15 h 31"/>
                  <a:gd name="T10" fmla="*/ 5 w 20"/>
                  <a:gd name="T11" fmla="*/ 17 h 31"/>
                  <a:gd name="T12" fmla="*/ 7 w 20"/>
                  <a:gd name="T13" fmla="*/ 19 h 31"/>
                  <a:gd name="T14" fmla="*/ 13 w 20"/>
                  <a:gd name="T15" fmla="*/ 19 h 31"/>
                  <a:gd name="T16" fmla="*/ 15 w 20"/>
                  <a:gd name="T17" fmla="*/ 17 h 31"/>
                  <a:gd name="T18" fmla="*/ 17 w 20"/>
                  <a:gd name="T19" fmla="*/ 14 h 31"/>
                  <a:gd name="T20" fmla="*/ 17 w 20"/>
                  <a:gd name="T21" fmla="*/ 8 h 31"/>
                  <a:gd name="T22" fmla="*/ 15 w 20"/>
                  <a:gd name="T23" fmla="*/ 5 h 31"/>
                  <a:gd name="T24" fmla="*/ 13 w 20"/>
                  <a:gd name="T25" fmla="*/ 4 h 31"/>
                  <a:gd name="T26" fmla="*/ 7 w 20"/>
                  <a:gd name="T27" fmla="*/ 4 h 31"/>
                  <a:gd name="T28" fmla="*/ 10 w 20"/>
                  <a:gd name="T29" fmla="*/ 0 h 31"/>
                  <a:gd name="T30" fmla="*/ 14 w 20"/>
                  <a:gd name="T31" fmla="*/ 1 h 31"/>
                  <a:gd name="T32" fmla="*/ 17 w 20"/>
                  <a:gd name="T33" fmla="*/ 2 h 31"/>
                  <a:gd name="T34" fmla="*/ 20 w 20"/>
                  <a:gd name="T35" fmla="*/ 8 h 31"/>
                  <a:gd name="T36" fmla="*/ 20 w 20"/>
                  <a:gd name="T37" fmla="*/ 15 h 31"/>
                  <a:gd name="T38" fmla="*/ 17 w 20"/>
                  <a:gd name="T39" fmla="*/ 21 h 31"/>
                  <a:gd name="T40" fmla="*/ 14 w 20"/>
                  <a:gd name="T41" fmla="*/ 22 h 31"/>
                  <a:gd name="T42" fmla="*/ 8 w 20"/>
                  <a:gd name="T43" fmla="*/ 22 h 31"/>
                  <a:gd name="T44" fmla="*/ 5 w 20"/>
                  <a:gd name="T45" fmla="*/ 21 h 31"/>
                  <a:gd name="T46" fmla="*/ 4 w 20"/>
                  <a:gd name="T47" fmla="*/ 19 h 31"/>
                  <a:gd name="T48" fmla="*/ 4 w 20"/>
                  <a:gd name="T49" fmla="*/ 31 h 31"/>
                  <a:gd name="T50" fmla="*/ 0 w 20"/>
                  <a:gd name="T51" fmla="*/ 31 h 31"/>
                  <a:gd name="T52" fmla="*/ 0 w 20"/>
                  <a:gd name="T53" fmla="*/ 1 h 31"/>
                  <a:gd name="T54" fmla="*/ 4 w 20"/>
                  <a:gd name="T55" fmla="*/ 1 h 31"/>
                  <a:gd name="T56" fmla="*/ 4 w 20"/>
                  <a:gd name="T57" fmla="*/ 4 h 31"/>
                  <a:gd name="T58" fmla="*/ 5 w 20"/>
                  <a:gd name="T59" fmla="*/ 1 h 31"/>
                  <a:gd name="T60" fmla="*/ 7 w 20"/>
                  <a:gd name="T61" fmla="*/ 1 h 31"/>
                  <a:gd name="T62" fmla="*/ 10 w 20"/>
                  <a:gd name="T63" fmla="*/ 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31">
                    <a:moveTo>
                      <a:pt x="7" y="4"/>
                    </a:moveTo>
                    <a:lnTo>
                      <a:pt x="4" y="5"/>
                    </a:lnTo>
                    <a:lnTo>
                      <a:pt x="4" y="8"/>
                    </a:lnTo>
                    <a:lnTo>
                      <a:pt x="3" y="11"/>
                    </a:lnTo>
                    <a:lnTo>
                      <a:pt x="4" y="15"/>
                    </a:lnTo>
                    <a:lnTo>
                      <a:pt x="5" y="17"/>
                    </a:lnTo>
                    <a:lnTo>
                      <a:pt x="7" y="19"/>
                    </a:lnTo>
                    <a:lnTo>
                      <a:pt x="13" y="19"/>
                    </a:lnTo>
                    <a:lnTo>
                      <a:pt x="15" y="17"/>
                    </a:lnTo>
                    <a:lnTo>
                      <a:pt x="17" y="14"/>
                    </a:lnTo>
                    <a:lnTo>
                      <a:pt x="17" y="8"/>
                    </a:lnTo>
                    <a:lnTo>
                      <a:pt x="15" y="5"/>
                    </a:lnTo>
                    <a:lnTo>
                      <a:pt x="13" y="4"/>
                    </a:lnTo>
                    <a:lnTo>
                      <a:pt x="7" y="4"/>
                    </a:lnTo>
                    <a:close/>
                    <a:moveTo>
                      <a:pt x="10" y="0"/>
                    </a:moveTo>
                    <a:lnTo>
                      <a:pt x="14" y="1"/>
                    </a:lnTo>
                    <a:lnTo>
                      <a:pt x="17" y="2"/>
                    </a:lnTo>
                    <a:lnTo>
                      <a:pt x="20" y="8"/>
                    </a:lnTo>
                    <a:lnTo>
                      <a:pt x="20" y="15"/>
                    </a:lnTo>
                    <a:lnTo>
                      <a:pt x="17" y="21"/>
                    </a:lnTo>
                    <a:lnTo>
                      <a:pt x="14" y="22"/>
                    </a:lnTo>
                    <a:lnTo>
                      <a:pt x="8" y="22"/>
                    </a:lnTo>
                    <a:lnTo>
                      <a:pt x="5" y="21"/>
                    </a:lnTo>
                    <a:lnTo>
                      <a:pt x="4" y="19"/>
                    </a:lnTo>
                    <a:lnTo>
                      <a:pt x="4" y="31"/>
                    </a:lnTo>
                    <a:lnTo>
                      <a:pt x="0" y="31"/>
                    </a:lnTo>
                    <a:lnTo>
                      <a:pt x="0" y="1"/>
                    </a:lnTo>
                    <a:lnTo>
                      <a:pt x="4" y="1"/>
                    </a:lnTo>
                    <a:lnTo>
                      <a:pt x="4" y="4"/>
                    </a:lnTo>
                    <a:lnTo>
                      <a:pt x="5" y="1"/>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39" name="Freeform 326"/>
              <p:cNvSpPr>
                <a:spLocks noEditPoints="1"/>
              </p:cNvSpPr>
              <p:nvPr/>
            </p:nvSpPr>
            <p:spPr bwMode="auto">
              <a:xfrm>
                <a:off x="3503" y="3977"/>
                <a:ext cx="20" cy="22"/>
              </a:xfrm>
              <a:custGeom>
                <a:avLst/>
                <a:gdLst>
                  <a:gd name="T0" fmla="*/ 7 w 20"/>
                  <a:gd name="T1" fmla="*/ 4 h 22"/>
                  <a:gd name="T2" fmla="*/ 3 w 20"/>
                  <a:gd name="T3" fmla="*/ 8 h 22"/>
                  <a:gd name="T4" fmla="*/ 3 w 20"/>
                  <a:gd name="T5" fmla="*/ 11 h 22"/>
                  <a:gd name="T6" fmla="*/ 4 w 20"/>
                  <a:gd name="T7" fmla="*/ 15 h 22"/>
                  <a:gd name="T8" fmla="*/ 6 w 20"/>
                  <a:gd name="T9" fmla="*/ 18 h 22"/>
                  <a:gd name="T10" fmla="*/ 7 w 20"/>
                  <a:gd name="T11" fmla="*/ 19 h 22"/>
                  <a:gd name="T12" fmla="*/ 13 w 20"/>
                  <a:gd name="T13" fmla="*/ 19 h 22"/>
                  <a:gd name="T14" fmla="*/ 14 w 20"/>
                  <a:gd name="T15" fmla="*/ 18 h 22"/>
                  <a:gd name="T16" fmla="*/ 16 w 20"/>
                  <a:gd name="T17" fmla="*/ 15 h 22"/>
                  <a:gd name="T18" fmla="*/ 17 w 20"/>
                  <a:gd name="T19" fmla="*/ 11 h 22"/>
                  <a:gd name="T20" fmla="*/ 14 w 20"/>
                  <a:gd name="T21" fmla="*/ 5 h 22"/>
                  <a:gd name="T22" fmla="*/ 13 w 20"/>
                  <a:gd name="T23" fmla="*/ 4 h 22"/>
                  <a:gd name="T24" fmla="*/ 7 w 20"/>
                  <a:gd name="T25" fmla="*/ 4 h 22"/>
                  <a:gd name="T26" fmla="*/ 10 w 20"/>
                  <a:gd name="T27" fmla="*/ 0 h 22"/>
                  <a:gd name="T28" fmla="*/ 14 w 20"/>
                  <a:gd name="T29" fmla="*/ 1 h 22"/>
                  <a:gd name="T30" fmla="*/ 17 w 20"/>
                  <a:gd name="T31" fmla="*/ 2 h 22"/>
                  <a:gd name="T32" fmla="*/ 20 w 20"/>
                  <a:gd name="T33" fmla="*/ 8 h 22"/>
                  <a:gd name="T34" fmla="*/ 20 w 20"/>
                  <a:gd name="T35" fmla="*/ 15 h 22"/>
                  <a:gd name="T36" fmla="*/ 17 w 20"/>
                  <a:gd name="T37" fmla="*/ 21 h 22"/>
                  <a:gd name="T38" fmla="*/ 14 w 20"/>
                  <a:gd name="T39" fmla="*/ 22 h 22"/>
                  <a:gd name="T40" fmla="*/ 6 w 20"/>
                  <a:gd name="T41" fmla="*/ 22 h 22"/>
                  <a:gd name="T42" fmla="*/ 3 w 20"/>
                  <a:gd name="T43" fmla="*/ 21 h 22"/>
                  <a:gd name="T44" fmla="*/ 0 w 20"/>
                  <a:gd name="T45" fmla="*/ 15 h 22"/>
                  <a:gd name="T46" fmla="*/ 0 w 20"/>
                  <a:gd name="T47" fmla="*/ 8 h 22"/>
                  <a:gd name="T48" fmla="*/ 3 w 20"/>
                  <a:gd name="T49" fmla="*/ 2 h 22"/>
                  <a:gd name="T50" fmla="*/ 6 w 20"/>
                  <a:gd name="T51" fmla="*/ 1 h 22"/>
                  <a:gd name="T52" fmla="*/ 10 w 20"/>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22">
                    <a:moveTo>
                      <a:pt x="7" y="4"/>
                    </a:moveTo>
                    <a:lnTo>
                      <a:pt x="3" y="8"/>
                    </a:lnTo>
                    <a:lnTo>
                      <a:pt x="3" y="11"/>
                    </a:lnTo>
                    <a:lnTo>
                      <a:pt x="4" y="15"/>
                    </a:lnTo>
                    <a:lnTo>
                      <a:pt x="6" y="18"/>
                    </a:lnTo>
                    <a:lnTo>
                      <a:pt x="7" y="19"/>
                    </a:lnTo>
                    <a:lnTo>
                      <a:pt x="13" y="19"/>
                    </a:lnTo>
                    <a:lnTo>
                      <a:pt x="14" y="18"/>
                    </a:lnTo>
                    <a:lnTo>
                      <a:pt x="16" y="15"/>
                    </a:lnTo>
                    <a:lnTo>
                      <a:pt x="17" y="11"/>
                    </a:lnTo>
                    <a:lnTo>
                      <a:pt x="14" y="5"/>
                    </a:lnTo>
                    <a:lnTo>
                      <a:pt x="13" y="4"/>
                    </a:lnTo>
                    <a:lnTo>
                      <a:pt x="7" y="4"/>
                    </a:lnTo>
                    <a:close/>
                    <a:moveTo>
                      <a:pt x="10" y="0"/>
                    </a:moveTo>
                    <a:lnTo>
                      <a:pt x="14" y="1"/>
                    </a:lnTo>
                    <a:lnTo>
                      <a:pt x="17" y="2"/>
                    </a:lnTo>
                    <a:lnTo>
                      <a:pt x="20" y="8"/>
                    </a:lnTo>
                    <a:lnTo>
                      <a:pt x="20" y="15"/>
                    </a:lnTo>
                    <a:lnTo>
                      <a:pt x="17" y="21"/>
                    </a:lnTo>
                    <a:lnTo>
                      <a:pt x="14" y="22"/>
                    </a:lnTo>
                    <a:lnTo>
                      <a:pt x="6" y="22"/>
                    </a:lnTo>
                    <a:lnTo>
                      <a:pt x="3" y="21"/>
                    </a:lnTo>
                    <a:lnTo>
                      <a:pt x="0" y="15"/>
                    </a:lnTo>
                    <a:lnTo>
                      <a:pt x="0" y="8"/>
                    </a:lnTo>
                    <a:lnTo>
                      <a:pt x="3" y="2"/>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40" name="Freeform 327"/>
              <p:cNvSpPr>
                <a:spLocks/>
              </p:cNvSpPr>
              <p:nvPr/>
            </p:nvSpPr>
            <p:spPr bwMode="auto">
              <a:xfrm>
                <a:off x="3527" y="3977"/>
                <a:ext cx="19" cy="22"/>
              </a:xfrm>
              <a:custGeom>
                <a:avLst/>
                <a:gdLst>
                  <a:gd name="T0" fmla="*/ 12 w 19"/>
                  <a:gd name="T1" fmla="*/ 0 h 22"/>
                  <a:gd name="T2" fmla="*/ 17 w 19"/>
                  <a:gd name="T3" fmla="*/ 2 h 22"/>
                  <a:gd name="T4" fmla="*/ 19 w 19"/>
                  <a:gd name="T5" fmla="*/ 5 h 22"/>
                  <a:gd name="T6" fmla="*/ 19 w 19"/>
                  <a:gd name="T7" fmla="*/ 22 h 22"/>
                  <a:gd name="T8" fmla="*/ 14 w 19"/>
                  <a:gd name="T9" fmla="*/ 22 h 22"/>
                  <a:gd name="T10" fmla="*/ 14 w 19"/>
                  <a:gd name="T11" fmla="*/ 5 h 22"/>
                  <a:gd name="T12" fmla="*/ 13 w 19"/>
                  <a:gd name="T13" fmla="*/ 4 h 22"/>
                  <a:gd name="T14" fmla="*/ 7 w 19"/>
                  <a:gd name="T15" fmla="*/ 4 h 22"/>
                  <a:gd name="T16" fmla="*/ 4 w 19"/>
                  <a:gd name="T17" fmla="*/ 7 h 22"/>
                  <a:gd name="T18" fmla="*/ 4 w 19"/>
                  <a:gd name="T19" fmla="*/ 22 h 22"/>
                  <a:gd name="T20" fmla="*/ 0 w 19"/>
                  <a:gd name="T21" fmla="*/ 22 h 22"/>
                  <a:gd name="T22" fmla="*/ 0 w 19"/>
                  <a:gd name="T23" fmla="*/ 1 h 22"/>
                  <a:gd name="T24" fmla="*/ 4 w 19"/>
                  <a:gd name="T25" fmla="*/ 1 h 22"/>
                  <a:gd name="T26" fmla="*/ 4 w 19"/>
                  <a:gd name="T27" fmla="*/ 4 h 22"/>
                  <a:gd name="T28" fmla="*/ 6 w 19"/>
                  <a:gd name="T29" fmla="*/ 2 h 22"/>
                  <a:gd name="T30" fmla="*/ 12 w 19"/>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2">
                    <a:moveTo>
                      <a:pt x="12" y="0"/>
                    </a:moveTo>
                    <a:lnTo>
                      <a:pt x="17" y="2"/>
                    </a:lnTo>
                    <a:lnTo>
                      <a:pt x="19" y="5"/>
                    </a:lnTo>
                    <a:lnTo>
                      <a:pt x="19" y="22"/>
                    </a:lnTo>
                    <a:lnTo>
                      <a:pt x="14" y="22"/>
                    </a:lnTo>
                    <a:lnTo>
                      <a:pt x="14" y="5"/>
                    </a:lnTo>
                    <a:lnTo>
                      <a:pt x="13" y="4"/>
                    </a:lnTo>
                    <a:lnTo>
                      <a:pt x="7" y="4"/>
                    </a:lnTo>
                    <a:lnTo>
                      <a:pt x="4" y="7"/>
                    </a:lnTo>
                    <a:lnTo>
                      <a:pt x="4" y="22"/>
                    </a:lnTo>
                    <a:lnTo>
                      <a:pt x="0" y="22"/>
                    </a:lnTo>
                    <a:lnTo>
                      <a:pt x="0" y="1"/>
                    </a:lnTo>
                    <a:lnTo>
                      <a:pt x="4" y="1"/>
                    </a:lnTo>
                    <a:lnTo>
                      <a:pt x="4" y="4"/>
                    </a:lnTo>
                    <a:lnTo>
                      <a:pt x="6"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941" name="Freeform 328"/>
              <p:cNvSpPr>
                <a:spLocks noEditPoints="1"/>
              </p:cNvSpPr>
              <p:nvPr/>
            </p:nvSpPr>
            <p:spPr bwMode="auto">
              <a:xfrm>
                <a:off x="3550" y="3977"/>
                <a:ext cx="20" cy="22"/>
              </a:xfrm>
              <a:custGeom>
                <a:avLst/>
                <a:gdLst>
                  <a:gd name="T0" fmla="*/ 7 w 20"/>
                  <a:gd name="T1" fmla="*/ 4 h 22"/>
                  <a:gd name="T2" fmla="*/ 4 w 20"/>
                  <a:gd name="T3" fmla="*/ 5 h 22"/>
                  <a:gd name="T4" fmla="*/ 4 w 20"/>
                  <a:gd name="T5" fmla="*/ 7 h 22"/>
                  <a:gd name="T6" fmla="*/ 3 w 20"/>
                  <a:gd name="T7" fmla="*/ 10 h 22"/>
                  <a:gd name="T8" fmla="*/ 16 w 20"/>
                  <a:gd name="T9" fmla="*/ 10 h 22"/>
                  <a:gd name="T10" fmla="*/ 13 w 20"/>
                  <a:gd name="T11" fmla="*/ 4 h 22"/>
                  <a:gd name="T12" fmla="*/ 7 w 20"/>
                  <a:gd name="T13" fmla="*/ 4 h 22"/>
                  <a:gd name="T14" fmla="*/ 10 w 20"/>
                  <a:gd name="T15" fmla="*/ 0 h 22"/>
                  <a:gd name="T16" fmla="*/ 16 w 20"/>
                  <a:gd name="T17" fmla="*/ 2 h 22"/>
                  <a:gd name="T18" fmla="*/ 17 w 20"/>
                  <a:gd name="T19" fmla="*/ 4 h 22"/>
                  <a:gd name="T20" fmla="*/ 20 w 20"/>
                  <a:gd name="T21" fmla="*/ 10 h 22"/>
                  <a:gd name="T22" fmla="*/ 20 w 20"/>
                  <a:gd name="T23" fmla="*/ 12 h 22"/>
                  <a:gd name="T24" fmla="*/ 3 w 20"/>
                  <a:gd name="T25" fmla="*/ 12 h 22"/>
                  <a:gd name="T26" fmla="*/ 3 w 20"/>
                  <a:gd name="T27" fmla="*/ 15 h 22"/>
                  <a:gd name="T28" fmla="*/ 4 w 20"/>
                  <a:gd name="T29" fmla="*/ 18 h 22"/>
                  <a:gd name="T30" fmla="*/ 7 w 20"/>
                  <a:gd name="T31" fmla="*/ 19 h 22"/>
                  <a:gd name="T32" fmla="*/ 13 w 20"/>
                  <a:gd name="T33" fmla="*/ 19 h 22"/>
                  <a:gd name="T34" fmla="*/ 14 w 20"/>
                  <a:gd name="T35" fmla="*/ 18 h 22"/>
                  <a:gd name="T36" fmla="*/ 16 w 20"/>
                  <a:gd name="T37" fmla="*/ 15 h 22"/>
                  <a:gd name="T38" fmla="*/ 18 w 20"/>
                  <a:gd name="T39" fmla="*/ 15 h 22"/>
                  <a:gd name="T40" fmla="*/ 18 w 20"/>
                  <a:gd name="T41" fmla="*/ 18 h 22"/>
                  <a:gd name="T42" fmla="*/ 16 w 20"/>
                  <a:gd name="T43" fmla="*/ 21 h 22"/>
                  <a:gd name="T44" fmla="*/ 13 w 20"/>
                  <a:gd name="T45" fmla="*/ 22 h 22"/>
                  <a:gd name="T46" fmla="*/ 6 w 20"/>
                  <a:gd name="T47" fmla="*/ 22 h 22"/>
                  <a:gd name="T48" fmla="*/ 3 w 20"/>
                  <a:gd name="T49" fmla="*/ 21 h 22"/>
                  <a:gd name="T50" fmla="*/ 0 w 20"/>
                  <a:gd name="T51" fmla="*/ 15 h 22"/>
                  <a:gd name="T52" fmla="*/ 0 w 20"/>
                  <a:gd name="T53" fmla="*/ 7 h 22"/>
                  <a:gd name="T54" fmla="*/ 6 w 20"/>
                  <a:gd name="T55" fmla="*/ 1 h 22"/>
                  <a:gd name="T56" fmla="*/ 10 w 20"/>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2">
                    <a:moveTo>
                      <a:pt x="7" y="4"/>
                    </a:moveTo>
                    <a:lnTo>
                      <a:pt x="4" y="5"/>
                    </a:lnTo>
                    <a:lnTo>
                      <a:pt x="4" y="7"/>
                    </a:lnTo>
                    <a:lnTo>
                      <a:pt x="3" y="10"/>
                    </a:lnTo>
                    <a:lnTo>
                      <a:pt x="16" y="10"/>
                    </a:lnTo>
                    <a:lnTo>
                      <a:pt x="13" y="4"/>
                    </a:lnTo>
                    <a:lnTo>
                      <a:pt x="7" y="4"/>
                    </a:lnTo>
                    <a:close/>
                    <a:moveTo>
                      <a:pt x="10" y="0"/>
                    </a:moveTo>
                    <a:lnTo>
                      <a:pt x="16" y="2"/>
                    </a:lnTo>
                    <a:lnTo>
                      <a:pt x="17" y="4"/>
                    </a:lnTo>
                    <a:lnTo>
                      <a:pt x="20" y="10"/>
                    </a:lnTo>
                    <a:lnTo>
                      <a:pt x="20" y="12"/>
                    </a:lnTo>
                    <a:lnTo>
                      <a:pt x="3" y="12"/>
                    </a:lnTo>
                    <a:lnTo>
                      <a:pt x="3" y="15"/>
                    </a:lnTo>
                    <a:lnTo>
                      <a:pt x="4" y="18"/>
                    </a:lnTo>
                    <a:lnTo>
                      <a:pt x="7" y="19"/>
                    </a:lnTo>
                    <a:lnTo>
                      <a:pt x="13" y="19"/>
                    </a:lnTo>
                    <a:lnTo>
                      <a:pt x="14" y="18"/>
                    </a:lnTo>
                    <a:lnTo>
                      <a:pt x="16" y="15"/>
                    </a:lnTo>
                    <a:lnTo>
                      <a:pt x="18" y="15"/>
                    </a:lnTo>
                    <a:lnTo>
                      <a:pt x="18" y="18"/>
                    </a:lnTo>
                    <a:lnTo>
                      <a:pt x="16" y="21"/>
                    </a:lnTo>
                    <a:lnTo>
                      <a:pt x="13" y="22"/>
                    </a:lnTo>
                    <a:lnTo>
                      <a:pt x="6"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42" name="Freeform 329"/>
              <p:cNvSpPr>
                <a:spLocks/>
              </p:cNvSpPr>
              <p:nvPr/>
            </p:nvSpPr>
            <p:spPr bwMode="auto">
              <a:xfrm>
                <a:off x="3573" y="3977"/>
                <a:ext cx="18" cy="22"/>
              </a:xfrm>
              <a:custGeom>
                <a:avLst/>
                <a:gdLst>
                  <a:gd name="T0" fmla="*/ 11 w 18"/>
                  <a:gd name="T1" fmla="*/ 0 h 22"/>
                  <a:gd name="T2" fmla="*/ 17 w 18"/>
                  <a:gd name="T3" fmla="*/ 2 h 22"/>
                  <a:gd name="T4" fmla="*/ 18 w 18"/>
                  <a:gd name="T5" fmla="*/ 5 h 22"/>
                  <a:gd name="T6" fmla="*/ 18 w 18"/>
                  <a:gd name="T7" fmla="*/ 22 h 22"/>
                  <a:gd name="T8" fmla="*/ 14 w 18"/>
                  <a:gd name="T9" fmla="*/ 22 h 22"/>
                  <a:gd name="T10" fmla="*/ 14 w 18"/>
                  <a:gd name="T11" fmla="*/ 5 h 22"/>
                  <a:gd name="T12" fmla="*/ 13 w 18"/>
                  <a:gd name="T13" fmla="*/ 4 h 22"/>
                  <a:gd name="T14" fmla="*/ 7 w 18"/>
                  <a:gd name="T15" fmla="*/ 4 h 22"/>
                  <a:gd name="T16" fmla="*/ 4 w 18"/>
                  <a:gd name="T17" fmla="*/ 7 h 22"/>
                  <a:gd name="T18" fmla="*/ 4 w 18"/>
                  <a:gd name="T19" fmla="*/ 22 h 22"/>
                  <a:gd name="T20" fmla="*/ 0 w 18"/>
                  <a:gd name="T21" fmla="*/ 22 h 22"/>
                  <a:gd name="T22" fmla="*/ 0 w 18"/>
                  <a:gd name="T23" fmla="*/ 1 h 22"/>
                  <a:gd name="T24" fmla="*/ 4 w 18"/>
                  <a:gd name="T25" fmla="*/ 1 h 22"/>
                  <a:gd name="T26" fmla="*/ 4 w 18"/>
                  <a:gd name="T27" fmla="*/ 4 h 22"/>
                  <a:gd name="T28" fmla="*/ 5 w 18"/>
                  <a:gd name="T29" fmla="*/ 2 h 22"/>
                  <a:gd name="T30" fmla="*/ 11 w 18"/>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2">
                    <a:moveTo>
                      <a:pt x="11" y="0"/>
                    </a:moveTo>
                    <a:lnTo>
                      <a:pt x="17" y="2"/>
                    </a:lnTo>
                    <a:lnTo>
                      <a:pt x="18" y="5"/>
                    </a:lnTo>
                    <a:lnTo>
                      <a:pt x="18" y="22"/>
                    </a:lnTo>
                    <a:lnTo>
                      <a:pt x="14" y="22"/>
                    </a:lnTo>
                    <a:lnTo>
                      <a:pt x="14" y="5"/>
                    </a:lnTo>
                    <a:lnTo>
                      <a:pt x="13" y="4"/>
                    </a:lnTo>
                    <a:lnTo>
                      <a:pt x="7" y="4"/>
                    </a:lnTo>
                    <a:lnTo>
                      <a:pt x="4" y="7"/>
                    </a:lnTo>
                    <a:lnTo>
                      <a:pt x="4" y="22"/>
                    </a:lnTo>
                    <a:lnTo>
                      <a:pt x="0" y="22"/>
                    </a:lnTo>
                    <a:lnTo>
                      <a:pt x="0" y="1"/>
                    </a:lnTo>
                    <a:lnTo>
                      <a:pt x="4" y="1"/>
                    </a:lnTo>
                    <a:lnTo>
                      <a:pt x="4" y="4"/>
                    </a:lnTo>
                    <a:lnTo>
                      <a:pt x="5"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943" name="Freeform 330"/>
              <p:cNvSpPr>
                <a:spLocks/>
              </p:cNvSpPr>
              <p:nvPr/>
            </p:nvSpPr>
            <p:spPr bwMode="auto">
              <a:xfrm>
                <a:off x="3594" y="3971"/>
                <a:ext cx="11" cy="28"/>
              </a:xfrm>
              <a:custGeom>
                <a:avLst/>
                <a:gdLst>
                  <a:gd name="T0" fmla="*/ 4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9 w 11"/>
                  <a:gd name="T15" fmla="*/ 25 h 28"/>
                  <a:gd name="T16" fmla="*/ 11 w 11"/>
                  <a:gd name="T17" fmla="*/ 25 h 28"/>
                  <a:gd name="T18" fmla="*/ 11 w 11"/>
                  <a:gd name="T19" fmla="*/ 28 h 28"/>
                  <a:gd name="T20" fmla="*/ 6 w 11"/>
                  <a:gd name="T21" fmla="*/ 28 h 28"/>
                  <a:gd name="T22" fmla="*/ 4 w 11"/>
                  <a:gd name="T23" fmla="*/ 27 h 28"/>
                  <a:gd name="T24" fmla="*/ 4 w 11"/>
                  <a:gd name="T25" fmla="*/ 10 h 28"/>
                  <a:gd name="T26" fmla="*/ 0 w 11"/>
                  <a:gd name="T27" fmla="*/ 10 h 28"/>
                  <a:gd name="T28" fmla="*/ 0 w 11"/>
                  <a:gd name="T29" fmla="*/ 7 h 28"/>
                  <a:gd name="T30" fmla="*/ 4 w 11"/>
                  <a:gd name="T31" fmla="*/ 7 h 28"/>
                  <a:gd name="T32" fmla="*/ 4 w 11"/>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28">
                    <a:moveTo>
                      <a:pt x="4" y="0"/>
                    </a:moveTo>
                    <a:lnTo>
                      <a:pt x="7" y="0"/>
                    </a:lnTo>
                    <a:lnTo>
                      <a:pt x="7" y="7"/>
                    </a:lnTo>
                    <a:lnTo>
                      <a:pt x="11" y="7"/>
                    </a:lnTo>
                    <a:lnTo>
                      <a:pt x="11" y="10"/>
                    </a:lnTo>
                    <a:lnTo>
                      <a:pt x="7" y="10"/>
                    </a:lnTo>
                    <a:lnTo>
                      <a:pt x="7" y="24"/>
                    </a:lnTo>
                    <a:lnTo>
                      <a:pt x="9" y="25"/>
                    </a:lnTo>
                    <a:lnTo>
                      <a:pt x="11" y="25"/>
                    </a:lnTo>
                    <a:lnTo>
                      <a:pt x="11" y="28"/>
                    </a:lnTo>
                    <a:lnTo>
                      <a:pt x="6" y="28"/>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944" name="Rectangle 331"/>
              <p:cNvSpPr>
                <a:spLocks noChangeArrowheads="1"/>
              </p:cNvSpPr>
              <p:nvPr/>
            </p:nvSpPr>
            <p:spPr bwMode="auto">
              <a:xfrm>
                <a:off x="3611" y="3995"/>
                <a:ext cx="4" cy="4"/>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945" name="Rectangle 332"/>
              <p:cNvSpPr>
                <a:spLocks noChangeArrowheads="1"/>
              </p:cNvSpPr>
              <p:nvPr/>
            </p:nvSpPr>
            <p:spPr bwMode="auto">
              <a:xfrm>
                <a:off x="1551" y="4026"/>
                <a:ext cx="4"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946" name="Freeform 333"/>
              <p:cNvSpPr>
                <a:spLocks/>
              </p:cNvSpPr>
              <p:nvPr/>
            </p:nvSpPr>
            <p:spPr bwMode="auto">
              <a:xfrm>
                <a:off x="1562" y="4034"/>
                <a:ext cx="17" cy="22"/>
              </a:xfrm>
              <a:custGeom>
                <a:avLst/>
                <a:gdLst>
                  <a:gd name="T0" fmla="*/ 10 w 17"/>
                  <a:gd name="T1" fmla="*/ 0 h 22"/>
                  <a:gd name="T2" fmla="*/ 16 w 17"/>
                  <a:gd name="T3" fmla="*/ 2 h 22"/>
                  <a:gd name="T4" fmla="*/ 17 w 17"/>
                  <a:gd name="T5" fmla="*/ 5 h 22"/>
                  <a:gd name="T6" fmla="*/ 17 w 17"/>
                  <a:gd name="T7" fmla="*/ 22 h 22"/>
                  <a:gd name="T8" fmla="*/ 14 w 17"/>
                  <a:gd name="T9" fmla="*/ 22 h 22"/>
                  <a:gd name="T10" fmla="*/ 14 w 17"/>
                  <a:gd name="T11" fmla="*/ 8 h 22"/>
                  <a:gd name="T12" fmla="*/ 13 w 17"/>
                  <a:gd name="T13" fmla="*/ 5 h 22"/>
                  <a:gd name="T14" fmla="*/ 12 w 17"/>
                  <a:gd name="T15" fmla="*/ 4 h 22"/>
                  <a:gd name="T16" fmla="*/ 7 w 17"/>
                  <a:gd name="T17" fmla="*/ 4 h 22"/>
                  <a:gd name="T18" fmla="*/ 4 w 17"/>
                  <a:gd name="T19" fmla="*/ 5 h 22"/>
                  <a:gd name="T20" fmla="*/ 3 w 17"/>
                  <a:gd name="T21" fmla="*/ 7 h 22"/>
                  <a:gd name="T22" fmla="*/ 3 w 17"/>
                  <a:gd name="T23" fmla="*/ 22 h 22"/>
                  <a:gd name="T24" fmla="*/ 0 w 17"/>
                  <a:gd name="T25" fmla="*/ 22 h 22"/>
                  <a:gd name="T26" fmla="*/ 0 w 17"/>
                  <a:gd name="T27" fmla="*/ 1 h 22"/>
                  <a:gd name="T28" fmla="*/ 3 w 17"/>
                  <a:gd name="T29" fmla="*/ 1 h 22"/>
                  <a:gd name="T30" fmla="*/ 3 w 17"/>
                  <a:gd name="T31" fmla="*/ 4 h 22"/>
                  <a:gd name="T32" fmla="*/ 4 w 17"/>
                  <a:gd name="T33" fmla="*/ 2 h 22"/>
                  <a:gd name="T34" fmla="*/ 10 w 17"/>
                  <a:gd name="T35" fmla="*/ 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2">
                    <a:moveTo>
                      <a:pt x="10" y="0"/>
                    </a:moveTo>
                    <a:lnTo>
                      <a:pt x="16" y="2"/>
                    </a:lnTo>
                    <a:lnTo>
                      <a:pt x="17" y="5"/>
                    </a:lnTo>
                    <a:lnTo>
                      <a:pt x="17" y="22"/>
                    </a:lnTo>
                    <a:lnTo>
                      <a:pt x="14" y="22"/>
                    </a:lnTo>
                    <a:lnTo>
                      <a:pt x="14" y="8"/>
                    </a:lnTo>
                    <a:lnTo>
                      <a:pt x="13" y="5"/>
                    </a:lnTo>
                    <a:lnTo>
                      <a:pt x="12" y="4"/>
                    </a:lnTo>
                    <a:lnTo>
                      <a:pt x="7" y="4"/>
                    </a:lnTo>
                    <a:lnTo>
                      <a:pt x="4" y="5"/>
                    </a:lnTo>
                    <a:lnTo>
                      <a:pt x="3" y="7"/>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47" name="Freeform 334"/>
              <p:cNvSpPr>
                <a:spLocks noEditPoints="1"/>
              </p:cNvSpPr>
              <p:nvPr/>
            </p:nvSpPr>
            <p:spPr bwMode="auto">
              <a:xfrm>
                <a:off x="1592" y="4034"/>
                <a:ext cx="21" cy="22"/>
              </a:xfrm>
              <a:custGeom>
                <a:avLst/>
                <a:gdLst>
                  <a:gd name="T0" fmla="*/ 16 w 21"/>
                  <a:gd name="T1" fmla="*/ 11 h 22"/>
                  <a:gd name="T2" fmla="*/ 13 w 21"/>
                  <a:gd name="T3" fmla="*/ 12 h 22"/>
                  <a:gd name="T4" fmla="*/ 9 w 21"/>
                  <a:gd name="T5" fmla="*/ 12 h 22"/>
                  <a:gd name="T6" fmla="*/ 7 w 21"/>
                  <a:gd name="T7" fmla="*/ 14 h 22"/>
                  <a:gd name="T8" fmla="*/ 4 w 21"/>
                  <a:gd name="T9" fmla="*/ 14 h 22"/>
                  <a:gd name="T10" fmla="*/ 4 w 21"/>
                  <a:gd name="T11" fmla="*/ 18 h 22"/>
                  <a:gd name="T12" fmla="*/ 7 w 21"/>
                  <a:gd name="T13" fmla="*/ 19 h 22"/>
                  <a:gd name="T14" fmla="*/ 11 w 21"/>
                  <a:gd name="T15" fmla="*/ 19 h 22"/>
                  <a:gd name="T16" fmla="*/ 14 w 21"/>
                  <a:gd name="T17" fmla="*/ 18 h 22"/>
                  <a:gd name="T18" fmla="*/ 16 w 21"/>
                  <a:gd name="T19" fmla="*/ 17 h 22"/>
                  <a:gd name="T20" fmla="*/ 16 w 21"/>
                  <a:gd name="T21" fmla="*/ 11 h 22"/>
                  <a:gd name="T22" fmla="*/ 10 w 21"/>
                  <a:gd name="T23" fmla="*/ 0 h 22"/>
                  <a:gd name="T24" fmla="*/ 13 w 21"/>
                  <a:gd name="T25" fmla="*/ 1 h 22"/>
                  <a:gd name="T26" fmla="*/ 16 w 21"/>
                  <a:gd name="T27" fmla="*/ 1 h 22"/>
                  <a:gd name="T28" fmla="*/ 19 w 21"/>
                  <a:gd name="T29" fmla="*/ 4 h 22"/>
                  <a:gd name="T30" fmla="*/ 19 w 21"/>
                  <a:gd name="T31" fmla="*/ 19 h 22"/>
                  <a:gd name="T32" fmla="*/ 21 w 21"/>
                  <a:gd name="T33" fmla="*/ 19 h 22"/>
                  <a:gd name="T34" fmla="*/ 21 w 21"/>
                  <a:gd name="T35" fmla="*/ 22 h 22"/>
                  <a:gd name="T36" fmla="*/ 17 w 21"/>
                  <a:gd name="T37" fmla="*/ 22 h 22"/>
                  <a:gd name="T38" fmla="*/ 16 w 21"/>
                  <a:gd name="T39" fmla="*/ 21 h 22"/>
                  <a:gd name="T40" fmla="*/ 16 w 21"/>
                  <a:gd name="T41" fmla="*/ 19 h 22"/>
                  <a:gd name="T42" fmla="*/ 10 w 21"/>
                  <a:gd name="T43" fmla="*/ 22 h 22"/>
                  <a:gd name="T44" fmla="*/ 4 w 21"/>
                  <a:gd name="T45" fmla="*/ 22 h 22"/>
                  <a:gd name="T46" fmla="*/ 1 w 21"/>
                  <a:gd name="T47" fmla="*/ 19 h 22"/>
                  <a:gd name="T48" fmla="*/ 0 w 21"/>
                  <a:gd name="T49" fmla="*/ 17 h 22"/>
                  <a:gd name="T50" fmla="*/ 1 w 21"/>
                  <a:gd name="T51" fmla="*/ 14 h 22"/>
                  <a:gd name="T52" fmla="*/ 3 w 21"/>
                  <a:gd name="T53" fmla="*/ 12 h 22"/>
                  <a:gd name="T54" fmla="*/ 9 w 21"/>
                  <a:gd name="T55" fmla="*/ 9 h 22"/>
                  <a:gd name="T56" fmla="*/ 13 w 21"/>
                  <a:gd name="T57" fmla="*/ 9 h 22"/>
                  <a:gd name="T58" fmla="*/ 16 w 21"/>
                  <a:gd name="T59" fmla="*/ 7 h 22"/>
                  <a:gd name="T60" fmla="*/ 14 w 21"/>
                  <a:gd name="T61" fmla="*/ 5 h 22"/>
                  <a:gd name="T62" fmla="*/ 14 w 21"/>
                  <a:gd name="T63" fmla="*/ 4 h 22"/>
                  <a:gd name="T64" fmla="*/ 7 w 21"/>
                  <a:gd name="T65" fmla="*/ 4 h 22"/>
                  <a:gd name="T66" fmla="*/ 6 w 21"/>
                  <a:gd name="T67" fmla="*/ 5 h 22"/>
                  <a:gd name="T68" fmla="*/ 4 w 21"/>
                  <a:gd name="T69" fmla="*/ 8 h 22"/>
                  <a:gd name="T70" fmla="*/ 1 w 21"/>
                  <a:gd name="T71" fmla="*/ 8 h 22"/>
                  <a:gd name="T72" fmla="*/ 3 w 21"/>
                  <a:gd name="T73" fmla="*/ 4 h 22"/>
                  <a:gd name="T74" fmla="*/ 4 w 21"/>
                  <a:gd name="T75" fmla="*/ 2 h 22"/>
                  <a:gd name="T76" fmla="*/ 10 w 21"/>
                  <a:gd name="T77" fmla="*/ 0 h 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 h="22">
                    <a:moveTo>
                      <a:pt x="16" y="11"/>
                    </a:moveTo>
                    <a:lnTo>
                      <a:pt x="13" y="12"/>
                    </a:lnTo>
                    <a:lnTo>
                      <a:pt x="9" y="12"/>
                    </a:lnTo>
                    <a:lnTo>
                      <a:pt x="7" y="14"/>
                    </a:lnTo>
                    <a:lnTo>
                      <a:pt x="4" y="14"/>
                    </a:lnTo>
                    <a:lnTo>
                      <a:pt x="4" y="18"/>
                    </a:lnTo>
                    <a:lnTo>
                      <a:pt x="7" y="19"/>
                    </a:lnTo>
                    <a:lnTo>
                      <a:pt x="11" y="19"/>
                    </a:lnTo>
                    <a:lnTo>
                      <a:pt x="14" y="18"/>
                    </a:lnTo>
                    <a:lnTo>
                      <a:pt x="16" y="17"/>
                    </a:lnTo>
                    <a:lnTo>
                      <a:pt x="16" y="11"/>
                    </a:lnTo>
                    <a:close/>
                    <a:moveTo>
                      <a:pt x="10" y="0"/>
                    </a:moveTo>
                    <a:lnTo>
                      <a:pt x="13" y="1"/>
                    </a:lnTo>
                    <a:lnTo>
                      <a:pt x="16" y="1"/>
                    </a:lnTo>
                    <a:lnTo>
                      <a:pt x="19" y="4"/>
                    </a:lnTo>
                    <a:lnTo>
                      <a:pt x="19" y="19"/>
                    </a:lnTo>
                    <a:lnTo>
                      <a:pt x="21" y="19"/>
                    </a:lnTo>
                    <a:lnTo>
                      <a:pt x="21" y="22"/>
                    </a:lnTo>
                    <a:lnTo>
                      <a:pt x="17" y="22"/>
                    </a:lnTo>
                    <a:lnTo>
                      <a:pt x="16" y="21"/>
                    </a:lnTo>
                    <a:lnTo>
                      <a:pt x="16" y="19"/>
                    </a:lnTo>
                    <a:lnTo>
                      <a:pt x="10" y="22"/>
                    </a:lnTo>
                    <a:lnTo>
                      <a:pt x="4" y="22"/>
                    </a:lnTo>
                    <a:lnTo>
                      <a:pt x="1" y="19"/>
                    </a:lnTo>
                    <a:lnTo>
                      <a:pt x="0" y="17"/>
                    </a:lnTo>
                    <a:lnTo>
                      <a:pt x="1" y="14"/>
                    </a:lnTo>
                    <a:lnTo>
                      <a:pt x="3" y="12"/>
                    </a:lnTo>
                    <a:lnTo>
                      <a:pt x="9" y="9"/>
                    </a:lnTo>
                    <a:lnTo>
                      <a:pt x="13" y="9"/>
                    </a:lnTo>
                    <a:lnTo>
                      <a:pt x="16" y="7"/>
                    </a:lnTo>
                    <a:lnTo>
                      <a:pt x="14" y="5"/>
                    </a:lnTo>
                    <a:lnTo>
                      <a:pt x="14" y="4"/>
                    </a:lnTo>
                    <a:lnTo>
                      <a:pt x="7" y="4"/>
                    </a:lnTo>
                    <a:lnTo>
                      <a:pt x="6" y="5"/>
                    </a:lnTo>
                    <a:lnTo>
                      <a:pt x="4" y="8"/>
                    </a:lnTo>
                    <a:lnTo>
                      <a:pt x="1" y="8"/>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48" name="Freeform 335"/>
              <p:cNvSpPr>
                <a:spLocks noEditPoints="1"/>
              </p:cNvSpPr>
              <p:nvPr/>
            </p:nvSpPr>
            <p:spPr bwMode="auto">
              <a:xfrm>
                <a:off x="1615" y="4026"/>
                <a:ext cx="21" cy="30"/>
              </a:xfrm>
              <a:custGeom>
                <a:avLst/>
                <a:gdLst>
                  <a:gd name="T0" fmla="*/ 7 w 21"/>
                  <a:gd name="T1" fmla="*/ 12 h 30"/>
                  <a:gd name="T2" fmla="*/ 4 w 21"/>
                  <a:gd name="T3" fmla="*/ 17 h 30"/>
                  <a:gd name="T4" fmla="*/ 4 w 21"/>
                  <a:gd name="T5" fmla="*/ 23 h 30"/>
                  <a:gd name="T6" fmla="*/ 8 w 21"/>
                  <a:gd name="T7" fmla="*/ 27 h 30"/>
                  <a:gd name="T8" fmla="*/ 14 w 21"/>
                  <a:gd name="T9" fmla="*/ 27 h 30"/>
                  <a:gd name="T10" fmla="*/ 17 w 21"/>
                  <a:gd name="T11" fmla="*/ 22 h 30"/>
                  <a:gd name="T12" fmla="*/ 17 w 21"/>
                  <a:gd name="T13" fmla="*/ 16 h 30"/>
                  <a:gd name="T14" fmla="*/ 15 w 21"/>
                  <a:gd name="T15" fmla="*/ 13 h 30"/>
                  <a:gd name="T16" fmla="*/ 14 w 21"/>
                  <a:gd name="T17" fmla="*/ 12 h 30"/>
                  <a:gd name="T18" fmla="*/ 7 w 21"/>
                  <a:gd name="T19" fmla="*/ 12 h 30"/>
                  <a:gd name="T20" fmla="*/ 17 w 21"/>
                  <a:gd name="T21" fmla="*/ 0 h 30"/>
                  <a:gd name="T22" fmla="*/ 21 w 21"/>
                  <a:gd name="T23" fmla="*/ 0 h 30"/>
                  <a:gd name="T24" fmla="*/ 21 w 21"/>
                  <a:gd name="T25" fmla="*/ 30 h 30"/>
                  <a:gd name="T26" fmla="*/ 17 w 21"/>
                  <a:gd name="T27" fmla="*/ 30 h 30"/>
                  <a:gd name="T28" fmla="*/ 17 w 21"/>
                  <a:gd name="T29" fmla="*/ 27 h 30"/>
                  <a:gd name="T30" fmla="*/ 15 w 21"/>
                  <a:gd name="T31" fmla="*/ 29 h 30"/>
                  <a:gd name="T32" fmla="*/ 13 w 21"/>
                  <a:gd name="T33" fmla="*/ 30 h 30"/>
                  <a:gd name="T34" fmla="*/ 7 w 21"/>
                  <a:gd name="T35" fmla="*/ 30 h 30"/>
                  <a:gd name="T36" fmla="*/ 4 w 21"/>
                  <a:gd name="T37" fmla="*/ 29 h 30"/>
                  <a:gd name="T38" fmla="*/ 1 w 21"/>
                  <a:gd name="T39" fmla="*/ 26 h 30"/>
                  <a:gd name="T40" fmla="*/ 0 w 21"/>
                  <a:gd name="T41" fmla="*/ 23 h 30"/>
                  <a:gd name="T42" fmla="*/ 0 w 21"/>
                  <a:gd name="T43" fmla="*/ 19 h 30"/>
                  <a:gd name="T44" fmla="*/ 1 w 21"/>
                  <a:gd name="T45" fmla="*/ 15 h 30"/>
                  <a:gd name="T46" fmla="*/ 3 w 21"/>
                  <a:gd name="T47" fmla="*/ 12 h 30"/>
                  <a:gd name="T48" fmla="*/ 6 w 21"/>
                  <a:gd name="T49" fmla="*/ 9 h 30"/>
                  <a:gd name="T50" fmla="*/ 10 w 21"/>
                  <a:gd name="T51" fmla="*/ 8 h 30"/>
                  <a:gd name="T52" fmla="*/ 13 w 21"/>
                  <a:gd name="T53" fmla="*/ 9 h 30"/>
                  <a:gd name="T54" fmla="*/ 15 w 21"/>
                  <a:gd name="T55" fmla="*/ 9 h 30"/>
                  <a:gd name="T56" fmla="*/ 17 w 21"/>
                  <a:gd name="T57" fmla="*/ 12 h 30"/>
                  <a:gd name="T58" fmla="*/ 17 w 21"/>
                  <a:gd name="T59" fmla="*/ 0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 h="30">
                    <a:moveTo>
                      <a:pt x="7" y="12"/>
                    </a:moveTo>
                    <a:lnTo>
                      <a:pt x="4" y="17"/>
                    </a:lnTo>
                    <a:lnTo>
                      <a:pt x="4" y="23"/>
                    </a:lnTo>
                    <a:lnTo>
                      <a:pt x="8" y="27"/>
                    </a:lnTo>
                    <a:lnTo>
                      <a:pt x="14" y="27"/>
                    </a:lnTo>
                    <a:lnTo>
                      <a:pt x="17" y="22"/>
                    </a:lnTo>
                    <a:lnTo>
                      <a:pt x="17" y="16"/>
                    </a:lnTo>
                    <a:lnTo>
                      <a:pt x="15" y="13"/>
                    </a:lnTo>
                    <a:lnTo>
                      <a:pt x="14" y="12"/>
                    </a:lnTo>
                    <a:lnTo>
                      <a:pt x="7" y="12"/>
                    </a:lnTo>
                    <a:close/>
                    <a:moveTo>
                      <a:pt x="17" y="0"/>
                    </a:moveTo>
                    <a:lnTo>
                      <a:pt x="21" y="0"/>
                    </a:lnTo>
                    <a:lnTo>
                      <a:pt x="21" y="30"/>
                    </a:lnTo>
                    <a:lnTo>
                      <a:pt x="17" y="30"/>
                    </a:lnTo>
                    <a:lnTo>
                      <a:pt x="17" y="27"/>
                    </a:lnTo>
                    <a:lnTo>
                      <a:pt x="15" y="29"/>
                    </a:lnTo>
                    <a:lnTo>
                      <a:pt x="13" y="30"/>
                    </a:lnTo>
                    <a:lnTo>
                      <a:pt x="7" y="30"/>
                    </a:lnTo>
                    <a:lnTo>
                      <a:pt x="4" y="29"/>
                    </a:lnTo>
                    <a:lnTo>
                      <a:pt x="1" y="26"/>
                    </a:lnTo>
                    <a:lnTo>
                      <a:pt x="0" y="23"/>
                    </a:lnTo>
                    <a:lnTo>
                      <a:pt x="0" y="19"/>
                    </a:lnTo>
                    <a:lnTo>
                      <a:pt x="1" y="15"/>
                    </a:lnTo>
                    <a:lnTo>
                      <a:pt x="3" y="12"/>
                    </a:lnTo>
                    <a:lnTo>
                      <a:pt x="6" y="9"/>
                    </a:lnTo>
                    <a:lnTo>
                      <a:pt x="10" y="8"/>
                    </a:lnTo>
                    <a:lnTo>
                      <a:pt x="13" y="9"/>
                    </a:lnTo>
                    <a:lnTo>
                      <a:pt x="15"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949" name="Freeform 336"/>
              <p:cNvSpPr>
                <a:spLocks noEditPoints="1"/>
              </p:cNvSpPr>
              <p:nvPr/>
            </p:nvSpPr>
            <p:spPr bwMode="auto">
              <a:xfrm>
                <a:off x="1640" y="4026"/>
                <a:ext cx="20" cy="30"/>
              </a:xfrm>
              <a:custGeom>
                <a:avLst/>
                <a:gdLst>
                  <a:gd name="T0" fmla="*/ 8 w 20"/>
                  <a:gd name="T1" fmla="*/ 12 h 30"/>
                  <a:gd name="T2" fmla="*/ 5 w 20"/>
                  <a:gd name="T3" fmla="*/ 15 h 30"/>
                  <a:gd name="T4" fmla="*/ 3 w 20"/>
                  <a:gd name="T5" fmla="*/ 17 h 30"/>
                  <a:gd name="T6" fmla="*/ 3 w 20"/>
                  <a:gd name="T7" fmla="*/ 20 h 30"/>
                  <a:gd name="T8" fmla="*/ 5 w 20"/>
                  <a:gd name="T9" fmla="*/ 23 h 30"/>
                  <a:gd name="T10" fmla="*/ 6 w 20"/>
                  <a:gd name="T11" fmla="*/ 25 h 30"/>
                  <a:gd name="T12" fmla="*/ 8 w 20"/>
                  <a:gd name="T13" fmla="*/ 27 h 30"/>
                  <a:gd name="T14" fmla="*/ 13 w 20"/>
                  <a:gd name="T15" fmla="*/ 27 h 30"/>
                  <a:gd name="T16" fmla="*/ 16 w 20"/>
                  <a:gd name="T17" fmla="*/ 25 h 30"/>
                  <a:gd name="T18" fmla="*/ 18 w 20"/>
                  <a:gd name="T19" fmla="*/ 22 h 30"/>
                  <a:gd name="T20" fmla="*/ 18 w 20"/>
                  <a:gd name="T21" fmla="*/ 19 h 30"/>
                  <a:gd name="T22" fmla="*/ 16 w 20"/>
                  <a:gd name="T23" fmla="*/ 16 h 30"/>
                  <a:gd name="T24" fmla="*/ 16 w 20"/>
                  <a:gd name="T25" fmla="*/ 13 h 30"/>
                  <a:gd name="T26" fmla="*/ 13 w 20"/>
                  <a:gd name="T27" fmla="*/ 12 h 30"/>
                  <a:gd name="T28" fmla="*/ 8 w 20"/>
                  <a:gd name="T29" fmla="*/ 12 h 30"/>
                  <a:gd name="T30" fmla="*/ 18 w 20"/>
                  <a:gd name="T31" fmla="*/ 0 h 30"/>
                  <a:gd name="T32" fmla="*/ 20 w 20"/>
                  <a:gd name="T33" fmla="*/ 0 h 30"/>
                  <a:gd name="T34" fmla="*/ 20 w 20"/>
                  <a:gd name="T35" fmla="*/ 30 h 30"/>
                  <a:gd name="T36" fmla="*/ 18 w 20"/>
                  <a:gd name="T37" fmla="*/ 30 h 30"/>
                  <a:gd name="T38" fmla="*/ 18 w 20"/>
                  <a:gd name="T39" fmla="*/ 27 h 30"/>
                  <a:gd name="T40" fmla="*/ 15 w 20"/>
                  <a:gd name="T41" fmla="*/ 29 h 30"/>
                  <a:gd name="T42" fmla="*/ 13 w 20"/>
                  <a:gd name="T43" fmla="*/ 30 h 30"/>
                  <a:gd name="T44" fmla="*/ 6 w 20"/>
                  <a:gd name="T45" fmla="*/ 30 h 30"/>
                  <a:gd name="T46" fmla="*/ 3 w 20"/>
                  <a:gd name="T47" fmla="*/ 29 h 30"/>
                  <a:gd name="T48" fmla="*/ 0 w 20"/>
                  <a:gd name="T49" fmla="*/ 23 h 30"/>
                  <a:gd name="T50" fmla="*/ 0 w 20"/>
                  <a:gd name="T51" fmla="*/ 16 h 30"/>
                  <a:gd name="T52" fmla="*/ 3 w 20"/>
                  <a:gd name="T53" fmla="*/ 10 h 30"/>
                  <a:gd name="T54" fmla="*/ 6 w 20"/>
                  <a:gd name="T55" fmla="*/ 9 h 30"/>
                  <a:gd name="T56" fmla="*/ 10 w 20"/>
                  <a:gd name="T57" fmla="*/ 8 h 30"/>
                  <a:gd name="T58" fmla="*/ 12 w 20"/>
                  <a:gd name="T59" fmla="*/ 9 h 30"/>
                  <a:gd name="T60" fmla="*/ 15 w 20"/>
                  <a:gd name="T61" fmla="*/ 9 h 30"/>
                  <a:gd name="T62" fmla="*/ 18 w 20"/>
                  <a:gd name="T63" fmla="*/ 12 h 30"/>
                  <a:gd name="T64" fmla="*/ 18 w 20"/>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30">
                    <a:moveTo>
                      <a:pt x="8" y="12"/>
                    </a:moveTo>
                    <a:lnTo>
                      <a:pt x="5" y="15"/>
                    </a:lnTo>
                    <a:lnTo>
                      <a:pt x="3" y="17"/>
                    </a:lnTo>
                    <a:lnTo>
                      <a:pt x="3" y="20"/>
                    </a:lnTo>
                    <a:lnTo>
                      <a:pt x="5" y="23"/>
                    </a:lnTo>
                    <a:lnTo>
                      <a:pt x="6" y="25"/>
                    </a:lnTo>
                    <a:lnTo>
                      <a:pt x="8" y="27"/>
                    </a:lnTo>
                    <a:lnTo>
                      <a:pt x="13" y="27"/>
                    </a:lnTo>
                    <a:lnTo>
                      <a:pt x="16" y="25"/>
                    </a:lnTo>
                    <a:lnTo>
                      <a:pt x="18" y="22"/>
                    </a:lnTo>
                    <a:lnTo>
                      <a:pt x="18" y="19"/>
                    </a:lnTo>
                    <a:lnTo>
                      <a:pt x="16" y="16"/>
                    </a:lnTo>
                    <a:lnTo>
                      <a:pt x="16" y="13"/>
                    </a:lnTo>
                    <a:lnTo>
                      <a:pt x="13" y="12"/>
                    </a:lnTo>
                    <a:lnTo>
                      <a:pt x="8" y="12"/>
                    </a:lnTo>
                    <a:close/>
                    <a:moveTo>
                      <a:pt x="18" y="0"/>
                    </a:moveTo>
                    <a:lnTo>
                      <a:pt x="20" y="0"/>
                    </a:lnTo>
                    <a:lnTo>
                      <a:pt x="20" y="30"/>
                    </a:lnTo>
                    <a:lnTo>
                      <a:pt x="18" y="30"/>
                    </a:lnTo>
                    <a:lnTo>
                      <a:pt x="18" y="27"/>
                    </a:lnTo>
                    <a:lnTo>
                      <a:pt x="15" y="29"/>
                    </a:lnTo>
                    <a:lnTo>
                      <a:pt x="13" y="30"/>
                    </a:lnTo>
                    <a:lnTo>
                      <a:pt x="6" y="30"/>
                    </a:lnTo>
                    <a:lnTo>
                      <a:pt x="3" y="29"/>
                    </a:lnTo>
                    <a:lnTo>
                      <a:pt x="0" y="23"/>
                    </a:lnTo>
                    <a:lnTo>
                      <a:pt x="0" y="16"/>
                    </a:lnTo>
                    <a:lnTo>
                      <a:pt x="3" y="10"/>
                    </a:lnTo>
                    <a:lnTo>
                      <a:pt x="6" y="9"/>
                    </a:lnTo>
                    <a:lnTo>
                      <a:pt x="10" y="8"/>
                    </a:lnTo>
                    <a:lnTo>
                      <a:pt x="12" y="9"/>
                    </a:lnTo>
                    <a:lnTo>
                      <a:pt x="15" y="9"/>
                    </a:lnTo>
                    <a:lnTo>
                      <a:pt x="18" y="12"/>
                    </a:lnTo>
                    <a:lnTo>
                      <a:pt x="18" y="0"/>
                    </a:lnTo>
                    <a:close/>
                  </a:path>
                </a:pathLst>
              </a:custGeom>
              <a:solidFill>
                <a:srgbClr val="000000"/>
              </a:solidFill>
              <a:ln w="0">
                <a:solidFill>
                  <a:srgbClr val="000000"/>
                </a:solidFill>
                <a:prstDash val="solid"/>
                <a:round/>
                <a:headEnd/>
                <a:tailEnd/>
              </a:ln>
            </p:spPr>
            <p:txBody>
              <a:bodyPr/>
              <a:lstStyle/>
              <a:p>
                <a:endParaRPr lang="en-US"/>
              </a:p>
            </p:txBody>
          </p:sp>
          <p:sp>
            <p:nvSpPr>
              <p:cNvPr id="16950" name="Freeform 337"/>
              <p:cNvSpPr>
                <a:spLocks noEditPoints="1"/>
              </p:cNvSpPr>
              <p:nvPr/>
            </p:nvSpPr>
            <p:spPr bwMode="auto">
              <a:xfrm>
                <a:off x="1666" y="4026"/>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51" name="Freeform 338"/>
              <p:cNvSpPr>
                <a:spLocks/>
              </p:cNvSpPr>
              <p:nvPr/>
            </p:nvSpPr>
            <p:spPr bwMode="auto">
              <a:xfrm>
                <a:off x="1673" y="4028"/>
                <a:ext cx="12" cy="28"/>
              </a:xfrm>
              <a:custGeom>
                <a:avLst/>
                <a:gdLst>
                  <a:gd name="T0" fmla="*/ 3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4 h 28"/>
                  <a:gd name="T14" fmla="*/ 9 w 12"/>
                  <a:gd name="T15" fmla="*/ 25 h 28"/>
                  <a:gd name="T16" fmla="*/ 12 w 12"/>
                  <a:gd name="T17" fmla="*/ 25 h 28"/>
                  <a:gd name="T18" fmla="*/ 12 w 12"/>
                  <a:gd name="T19" fmla="*/ 28 h 28"/>
                  <a:gd name="T20" fmla="*/ 6 w 12"/>
                  <a:gd name="T21" fmla="*/ 28 h 28"/>
                  <a:gd name="T22" fmla="*/ 4 w 12"/>
                  <a:gd name="T23" fmla="*/ 27 h 28"/>
                  <a:gd name="T24" fmla="*/ 3 w 12"/>
                  <a:gd name="T25" fmla="*/ 24 h 28"/>
                  <a:gd name="T26" fmla="*/ 3 w 12"/>
                  <a:gd name="T27" fmla="*/ 10 h 28"/>
                  <a:gd name="T28" fmla="*/ 0 w 12"/>
                  <a:gd name="T29" fmla="*/ 10 h 28"/>
                  <a:gd name="T30" fmla="*/ 0 w 12"/>
                  <a:gd name="T31" fmla="*/ 7 h 28"/>
                  <a:gd name="T32" fmla="*/ 3 w 12"/>
                  <a:gd name="T33" fmla="*/ 7 h 28"/>
                  <a:gd name="T34" fmla="*/ 3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3" y="0"/>
                    </a:moveTo>
                    <a:lnTo>
                      <a:pt x="7" y="0"/>
                    </a:lnTo>
                    <a:lnTo>
                      <a:pt x="7" y="7"/>
                    </a:lnTo>
                    <a:lnTo>
                      <a:pt x="12" y="7"/>
                    </a:lnTo>
                    <a:lnTo>
                      <a:pt x="12" y="10"/>
                    </a:lnTo>
                    <a:lnTo>
                      <a:pt x="7" y="10"/>
                    </a:lnTo>
                    <a:lnTo>
                      <a:pt x="7" y="24"/>
                    </a:lnTo>
                    <a:lnTo>
                      <a:pt x="9" y="25"/>
                    </a:lnTo>
                    <a:lnTo>
                      <a:pt x="12" y="25"/>
                    </a:lnTo>
                    <a:lnTo>
                      <a:pt x="12" y="28"/>
                    </a:lnTo>
                    <a:lnTo>
                      <a:pt x="6"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952" name="Freeform 339"/>
              <p:cNvSpPr>
                <a:spLocks noEditPoints="1"/>
              </p:cNvSpPr>
              <p:nvPr/>
            </p:nvSpPr>
            <p:spPr bwMode="auto">
              <a:xfrm>
                <a:off x="1689" y="4026"/>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53" name="Freeform 340"/>
              <p:cNvSpPr>
                <a:spLocks noEditPoints="1"/>
              </p:cNvSpPr>
              <p:nvPr/>
            </p:nvSpPr>
            <p:spPr bwMode="auto">
              <a:xfrm>
                <a:off x="1696" y="4034"/>
                <a:ext cx="21" cy="22"/>
              </a:xfrm>
              <a:custGeom>
                <a:avLst/>
                <a:gdLst>
                  <a:gd name="T0" fmla="*/ 9 w 21"/>
                  <a:gd name="T1" fmla="*/ 4 h 22"/>
                  <a:gd name="T2" fmla="*/ 6 w 21"/>
                  <a:gd name="T3" fmla="*/ 5 h 22"/>
                  <a:gd name="T4" fmla="*/ 4 w 21"/>
                  <a:gd name="T5" fmla="*/ 8 h 22"/>
                  <a:gd name="T6" fmla="*/ 4 w 21"/>
                  <a:gd name="T7" fmla="*/ 15 h 22"/>
                  <a:gd name="T8" fmla="*/ 6 w 21"/>
                  <a:gd name="T9" fmla="*/ 18 h 22"/>
                  <a:gd name="T10" fmla="*/ 9 w 21"/>
                  <a:gd name="T11" fmla="*/ 19 h 22"/>
                  <a:gd name="T12" fmla="*/ 13 w 21"/>
                  <a:gd name="T13" fmla="*/ 19 h 22"/>
                  <a:gd name="T14" fmla="*/ 16 w 21"/>
                  <a:gd name="T15" fmla="*/ 18 h 22"/>
                  <a:gd name="T16" fmla="*/ 17 w 21"/>
                  <a:gd name="T17" fmla="*/ 15 h 22"/>
                  <a:gd name="T18" fmla="*/ 17 w 21"/>
                  <a:gd name="T19" fmla="*/ 8 h 22"/>
                  <a:gd name="T20" fmla="*/ 16 w 21"/>
                  <a:gd name="T21" fmla="*/ 5 h 22"/>
                  <a:gd name="T22" fmla="*/ 14 w 21"/>
                  <a:gd name="T23" fmla="*/ 4 h 22"/>
                  <a:gd name="T24" fmla="*/ 9 w 21"/>
                  <a:gd name="T25" fmla="*/ 4 h 22"/>
                  <a:gd name="T26" fmla="*/ 11 w 21"/>
                  <a:gd name="T27" fmla="*/ 0 h 22"/>
                  <a:gd name="T28" fmla="*/ 17 w 21"/>
                  <a:gd name="T29" fmla="*/ 2 h 22"/>
                  <a:gd name="T30" fmla="*/ 20 w 21"/>
                  <a:gd name="T31" fmla="*/ 5 h 22"/>
                  <a:gd name="T32" fmla="*/ 21 w 21"/>
                  <a:gd name="T33" fmla="*/ 8 h 22"/>
                  <a:gd name="T34" fmla="*/ 21 w 21"/>
                  <a:gd name="T35" fmla="*/ 15 h 22"/>
                  <a:gd name="T36" fmla="*/ 20 w 21"/>
                  <a:gd name="T37" fmla="*/ 18 h 22"/>
                  <a:gd name="T38" fmla="*/ 17 w 21"/>
                  <a:gd name="T39" fmla="*/ 21 h 22"/>
                  <a:gd name="T40" fmla="*/ 14 w 21"/>
                  <a:gd name="T41" fmla="*/ 22 h 22"/>
                  <a:gd name="T42" fmla="*/ 7 w 21"/>
                  <a:gd name="T43" fmla="*/ 22 h 22"/>
                  <a:gd name="T44" fmla="*/ 4 w 21"/>
                  <a:gd name="T45" fmla="*/ 21 h 22"/>
                  <a:gd name="T46" fmla="*/ 1 w 21"/>
                  <a:gd name="T47" fmla="*/ 18 h 22"/>
                  <a:gd name="T48" fmla="*/ 0 w 21"/>
                  <a:gd name="T49" fmla="*/ 15 h 22"/>
                  <a:gd name="T50" fmla="*/ 0 w 21"/>
                  <a:gd name="T51" fmla="*/ 8 h 22"/>
                  <a:gd name="T52" fmla="*/ 1 w 21"/>
                  <a:gd name="T53" fmla="*/ 5 h 22"/>
                  <a:gd name="T54" fmla="*/ 4 w 21"/>
                  <a:gd name="T55" fmla="*/ 2 h 22"/>
                  <a:gd name="T56" fmla="*/ 7 w 21"/>
                  <a:gd name="T57" fmla="*/ 1 h 22"/>
                  <a:gd name="T58" fmla="*/ 11 w 21"/>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 h="22">
                    <a:moveTo>
                      <a:pt x="9" y="4"/>
                    </a:moveTo>
                    <a:lnTo>
                      <a:pt x="6" y="5"/>
                    </a:lnTo>
                    <a:lnTo>
                      <a:pt x="4" y="8"/>
                    </a:lnTo>
                    <a:lnTo>
                      <a:pt x="4" y="15"/>
                    </a:lnTo>
                    <a:lnTo>
                      <a:pt x="6" y="18"/>
                    </a:lnTo>
                    <a:lnTo>
                      <a:pt x="9" y="19"/>
                    </a:lnTo>
                    <a:lnTo>
                      <a:pt x="13" y="19"/>
                    </a:lnTo>
                    <a:lnTo>
                      <a:pt x="16" y="18"/>
                    </a:lnTo>
                    <a:lnTo>
                      <a:pt x="17" y="15"/>
                    </a:lnTo>
                    <a:lnTo>
                      <a:pt x="17" y="8"/>
                    </a:lnTo>
                    <a:lnTo>
                      <a:pt x="16" y="5"/>
                    </a:lnTo>
                    <a:lnTo>
                      <a:pt x="14" y="4"/>
                    </a:lnTo>
                    <a:lnTo>
                      <a:pt x="9" y="4"/>
                    </a:lnTo>
                    <a:close/>
                    <a:moveTo>
                      <a:pt x="11" y="0"/>
                    </a:moveTo>
                    <a:lnTo>
                      <a:pt x="17" y="2"/>
                    </a:lnTo>
                    <a:lnTo>
                      <a:pt x="20" y="5"/>
                    </a:lnTo>
                    <a:lnTo>
                      <a:pt x="21" y="8"/>
                    </a:lnTo>
                    <a:lnTo>
                      <a:pt x="21" y="15"/>
                    </a:lnTo>
                    <a:lnTo>
                      <a:pt x="20" y="18"/>
                    </a:lnTo>
                    <a:lnTo>
                      <a:pt x="17" y="21"/>
                    </a:lnTo>
                    <a:lnTo>
                      <a:pt x="14" y="22"/>
                    </a:lnTo>
                    <a:lnTo>
                      <a:pt x="7" y="22"/>
                    </a:lnTo>
                    <a:lnTo>
                      <a:pt x="4" y="21"/>
                    </a:lnTo>
                    <a:lnTo>
                      <a:pt x="1" y="18"/>
                    </a:lnTo>
                    <a:lnTo>
                      <a:pt x="0" y="15"/>
                    </a:lnTo>
                    <a:lnTo>
                      <a:pt x="0" y="8"/>
                    </a:lnTo>
                    <a:lnTo>
                      <a:pt x="1" y="5"/>
                    </a:lnTo>
                    <a:lnTo>
                      <a:pt x="4" y="2"/>
                    </a:lnTo>
                    <a:lnTo>
                      <a:pt x="7"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954" name="Freeform 341"/>
              <p:cNvSpPr>
                <a:spLocks/>
              </p:cNvSpPr>
              <p:nvPr/>
            </p:nvSpPr>
            <p:spPr bwMode="auto">
              <a:xfrm>
                <a:off x="1722" y="4034"/>
                <a:ext cx="17" cy="22"/>
              </a:xfrm>
              <a:custGeom>
                <a:avLst/>
                <a:gdLst>
                  <a:gd name="T0" fmla="*/ 10 w 17"/>
                  <a:gd name="T1" fmla="*/ 0 h 22"/>
                  <a:gd name="T2" fmla="*/ 14 w 17"/>
                  <a:gd name="T3" fmla="*/ 1 h 22"/>
                  <a:gd name="T4" fmla="*/ 15 w 17"/>
                  <a:gd name="T5" fmla="*/ 2 h 22"/>
                  <a:gd name="T6" fmla="*/ 17 w 17"/>
                  <a:gd name="T7" fmla="*/ 5 h 22"/>
                  <a:gd name="T8" fmla="*/ 17 w 17"/>
                  <a:gd name="T9" fmla="*/ 22 h 22"/>
                  <a:gd name="T10" fmla="*/ 14 w 17"/>
                  <a:gd name="T11" fmla="*/ 22 h 22"/>
                  <a:gd name="T12" fmla="*/ 14 w 17"/>
                  <a:gd name="T13" fmla="*/ 8 h 22"/>
                  <a:gd name="T14" fmla="*/ 12 w 17"/>
                  <a:gd name="T15" fmla="*/ 5 h 22"/>
                  <a:gd name="T16" fmla="*/ 11 w 17"/>
                  <a:gd name="T17" fmla="*/ 4 h 22"/>
                  <a:gd name="T18" fmla="*/ 7 w 17"/>
                  <a:gd name="T19" fmla="*/ 4 h 22"/>
                  <a:gd name="T20" fmla="*/ 4 w 17"/>
                  <a:gd name="T21" fmla="*/ 5 h 22"/>
                  <a:gd name="T22" fmla="*/ 2 w 17"/>
                  <a:gd name="T23" fmla="*/ 7 h 22"/>
                  <a:gd name="T24" fmla="*/ 2 w 17"/>
                  <a:gd name="T25" fmla="*/ 22 h 22"/>
                  <a:gd name="T26" fmla="*/ 0 w 17"/>
                  <a:gd name="T27" fmla="*/ 22 h 22"/>
                  <a:gd name="T28" fmla="*/ 0 w 17"/>
                  <a:gd name="T29" fmla="*/ 1 h 22"/>
                  <a:gd name="T30" fmla="*/ 2 w 17"/>
                  <a:gd name="T31" fmla="*/ 1 h 22"/>
                  <a:gd name="T32" fmla="*/ 2 w 17"/>
                  <a:gd name="T33" fmla="*/ 4 h 22"/>
                  <a:gd name="T34" fmla="*/ 4 w 17"/>
                  <a:gd name="T35" fmla="*/ 2 h 22"/>
                  <a:gd name="T36" fmla="*/ 10 w 17"/>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0"/>
                    </a:moveTo>
                    <a:lnTo>
                      <a:pt x="14" y="1"/>
                    </a:lnTo>
                    <a:lnTo>
                      <a:pt x="15" y="2"/>
                    </a:lnTo>
                    <a:lnTo>
                      <a:pt x="17" y="5"/>
                    </a:lnTo>
                    <a:lnTo>
                      <a:pt x="17" y="22"/>
                    </a:lnTo>
                    <a:lnTo>
                      <a:pt x="14" y="22"/>
                    </a:lnTo>
                    <a:lnTo>
                      <a:pt x="14" y="8"/>
                    </a:lnTo>
                    <a:lnTo>
                      <a:pt x="12" y="5"/>
                    </a:lnTo>
                    <a:lnTo>
                      <a:pt x="11" y="4"/>
                    </a:lnTo>
                    <a:lnTo>
                      <a:pt x="7" y="4"/>
                    </a:lnTo>
                    <a:lnTo>
                      <a:pt x="4" y="5"/>
                    </a:lnTo>
                    <a:lnTo>
                      <a:pt x="2" y="7"/>
                    </a:lnTo>
                    <a:lnTo>
                      <a:pt x="2" y="22"/>
                    </a:lnTo>
                    <a:lnTo>
                      <a:pt x="0" y="22"/>
                    </a:lnTo>
                    <a:lnTo>
                      <a:pt x="0" y="1"/>
                    </a:lnTo>
                    <a:lnTo>
                      <a:pt x="2" y="1"/>
                    </a:lnTo>
                    <a:lnTo>
                      <a:pt x="2"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55" name="Freeform 342"/>
              <p:cNvSpPr>
                <a:spLocks/>
              </p:cNvSpPr>
              <p:nvPr/>
            </p:nvSpPr>
            <p:spPr bwMode="auto">
              <a:xfrm>
                <a:off x="1752" y="4028"/>
                <a:ext cx="11" cy="28"/>
              </a:xfrm>
              <a:custGeom>
                <a:avLst/>
                <a:gdLst>
                  <a:gd name="T0" fmla="*/ 2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8 w 11"/>
                  <a:gd name="T15" fmla="*/ 25 h 28"/>
                  <a:gd name="T16" fmla="*/ 11 w 11"/>
                  <a:gd name="T17" fmla="*/ 25 h 28"/>
                  <a:gd name="T18" fmla="*/ 11 w 11"/>
                  <a:gd name="T19" fmla="*/ 28 h 28"/>
                  <a:gd name="T20" fmla="*/ 5 w 11"/>
                  <a:gd name="T21" fmla="*/ 28 h 28"/>
                  <a:gd name="T22" fmla="*/ 4 w 11"/>
                  <a:gd name="T23" fmla="*/ 27 h 28"/>
                  <a:gd name="T24" fmla="*/ 2 w 11"/>
                  <a:gd name="T25" fmla="*/ 24 h 28"/>
                  <a:gd name="T26" fmla="*/ 2 w 11"/>
                  <a:gd name="T27" fmla="*/ 10 h 28"/>
                  <a:gd name="T28" fmla="*/ 0 w 11"/>
                  <a:gd name="T29" fmla="*/ 10 h 28"/>
                  <a:gd name="T30" fmla="*/ 0 w 11"/>
                  <a:gd name="T31" fmla="*/ 7 h 28"/>
                  <a:gd name="T32" fmla="*/ 2 w 11"/>
                  <a:gd name="T33" fmla="*/ 7 h 28"/>
                  <a:gd name="T34" fmla="*/ 2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2" y="0"/>
                    </a:moveTo>
                    <a:lnTo>
                      <a:pt x="7" y="0"/>
                    </a:lnTo>
                    <a:lnTo>
                      <a:pt x="7" y="7"/>
                    </a:lnTo>
                    <a:lnTo>
                      <a:pt x="11" y="7"/>
                    </a:lnTo>
                    <a:lnTo>
                      <a:pt x="11" y="10"/>
                    </a:lnTo>
                    <a:lnTo>
                      <a:pt x="7" y="10"/>
                    </a:lnTo>
                    <a:lnTo>
                      <a:pt x="7" y="24"/>
                    </a:lnTo>
                    <a:lnTo>
                      <a:pt x="8" y="25"/>
                    </a:lnTo>
                    <a:lnTo>
                      <a:pt x="11" y="25"/>
                    </a:lnTo>
                    <a:lnTo>
                      <a:pt x="11" y="28"/>
                    </a:lnTo>
                    <a:lnTo>
                      <a:pt x="5" y="28"/>
                    </a:lnTo>
                    <a:lnTo>
                      <a:pt x="4" y="27"/>
                    </a:lnTo>
                    <a:lnTo>
                      <a:pt x="2" y="24"/>
                    </a:lnTo>
                    <a:lnTo>
                      <a:pt x="2" y="10"/>
                    </a:lnTo>
                    <a:lnTo>
                      <a:pt x="0" y="10"/>
                    </a:lnTo>
                    <a:lnTo>
                      <a:pt x="0" y="7"/>
                    </a:lnTo>
                    <a:lnTo>
                      <a:pt x="2" y="7"/>
                    </a:lnTo>
                    <a:lnTo>
                      <a:pt x="2" y="0"/>
                    </a:lnTo>
                    <a:close/>
                  </a:path>
                </a:pathLst>
              </a:custGeom>
              <a:solidFill>
                <a:srgbClr val="000000"/>
              </a:solidFill>
              <a:ln w="0">
                <a:solidFill>
                  <a:srgbClr val="000000"/>
                </a:solidFill>
                <a:prstDash val="solid"/>
                <a:round/>
                <a:headEnd/>
                <a:tailEnd/>
              </a:ln>
            </p:spPr>
            <p:txBody>
              <a:bodyPr/>
              <a:lstStyle/>
              <a:p>
                <a:endParaRPr lang="en-US"/>
              </a:p>
            </p:txBody>
          </p:sp>
          <p:sp>
            <p:nvSpPr>
              <p:cNvPr id="16956" name="Freeform 343"/>
              <p:cNvSpPr>
                <a:spLocks noEditPoints="1"/>
              </p:cNvSpPr>
              <p:nvPr/>
            </p:nvSpPr>
            <p:spPr bwMode="auto">
              <a:xfrm>
                <a:off x="1766" y="4034"/>
                <a:ext cx="21" cy="22"/>
              </a:xfrm>
              <a:custGeom>
                <a:avLst/>
                <a:gdLst>
                  <a:gd name="T0" fmla="*/ 7 w 21"/>
                  <a:gd name="T1" fmla="*/ 4 h 22"/>
                  <a:gd name="T2" fmla="*/ 5 w 21"/>
                  <a:gd name="T3" fmla="*/ 5 h 22"/>
                  <a:gd name="T4" fmla="*/ 4 w 21"/>
                  <a:gd name="T5" fmla="*/ 8 h 22"/>
                  <a:gd name="T6" fmla="*/ 4 w 21"/>
                  <a:gd name="T7" fmla="*/ 15 h 22"/>
                  <a:gd name="T8" fmla="*/ 5 w 21"/>
                  <a:gd name="T9" fmla="*/ 18 h 22"/>
                  <a:gd name="T10" fmla="*/ 7 w 21"/>
                  <a:gd name="T11" fmla="*/ 19 h 22"/>
                  <a:gd name="T12" fmla="*/ 13 w 21"/>
                  <a:gd name="T13" fmla="*/ 19 h 22"/>
                  <a:gd name="T14" fmla="*/ 15 w 21"/>
                  <a:gd name="T15" fmla="*/ 18 h 22"/>
                  <a:gd name="T16" fmla="*/ 17 w 21"/>
                  <a:gd name="T17" fmla="*/ 15 h 22"/>
                  <a:gd name="T18" fmla="*/ 17 w 21"/>
                  <a:gd name="T19" fmla="*/ 8 h 22"/>
                  <a:gd name="T20" fmla="*/ 15 w 21"/>
                  <a:gd name="T21" fmla="*/ 5 h 22"/>
                  <a:gd name="T22" fmla="*/ 13 w 21"/>
                  <a:gd name="T23" fmla="*/ 4 h 22"/>
                  <a:gd name="T24" fmla="*/ 7 w 21"/>
                  <a:gd name="T25" fmla="*/ 4 h 22"/>
                  <a:gd name="T26" fmla="*/ 10 w 21"/>
                  <a:gd name="T27" fmla="*/ 0 h 22"/>
                  <a:gd name="T28" fmla="*/ 14 w 21"/>
                  <a:gd name="T29" fmla="*/ 1 h 22"/>
                  <a:gd name="T30" fmla="*/ 17 w 21"/>
                  <a:gd name="T31" fmla="*/ 2 h 22"/>
                  <a:gd name="T32" fmla="*/ 20 w 21"/>
                  <a:gd name="T33" fmla="*/ 5 h 22"/>
                  <a:gd name="T34" fmla="*/ 21 w 21"/>
                  <a:gd name="T35" fmla="*/ 8 h 22"/>
                  <a:gd name="T36" fmla="*/ 21 w 21"/>
                  <a:gd name="T37" fmla="*/ 11 h 22"/>
                  <a:gd name="T38" fmla="*/ 20 w 21"/>
                  <a:gd name="T39" fmla="*/ 15 h 22"/>
                  <a:gd name="T40" fmla="*/ 17 w 21"/>
                  <a:gd name="T41" fmla="*/ 21 h 22"/>
                  <a:gd name="T42" fmla="*/ 14 w 21"/>
                  <a:gd name="T43" fmla="*/ 22 h 22"/>
                  <a:gd name="T44" fmla="*/ 7 w 21"/>
                  <a:gd name="T45" fmla="*/ 22 h 22"/>
                  <a:gd name="T46" fmla="*/ 4 w 21"/>
                  <a:gd name="T47" fmla="*/ 21 h 22"/>
                  <a:gd name="T48" fmla="*/ 1 w 21"/>
                  <a:gd name="T49" fmla="*/ 18 h 22"/>
                  <a:gd name="T50" fmla="*/ 0 w 21"/>
                  <a:gd name="T51" fmla="*/ 15 h 22"/>
                  <a:gd name="T52" fmla="*/ 0 w 21"/>
                  <a:gd name="T53" fmla="*/ 7 h 22"/>
                  <a:gd name="T54" fmla="*/ 5 w 21"/>
                  <a:gd name="T55" fmla="*/ 1 h 22"/>
                  <a:gd name="T56" fmla="*/ 10 w 21"/>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 h="22">
                    <a:moveTo>
                      <a:pt x="7" y="4"/>
                    </a:moveTo>
                    <a:lnTo>
                      <a:pt x="5" y="5"/>
                    </a:lnTo>
                    <a:lnTo>
                      <a:pt x="4" y="8"/>
                    </a:lnTo>
                    <a:lnTo>
                      <a:pt x="4" y="15"/>
                    </a:lnTo>
                    <a:lnTo>
                      <a:pt x="5" y="18"/>
                    </a:lnTo>
                    <a:lnTo>
                      <a:pt x="7" y="19"/>
                    </a:lnTo>
                    <a:lnTo>
                      <a:pt x="13" y="19"/>
                    </a:lnTo>
                    <a:lnTo>
                      <a:pt x="15" y="18"/>
                    </a:lnTo>
                    <a:lnTo>
                      <a:pt x="17" y="15"/>
                    </a:lnTo>
                    <a:lnTo>
                      <a:pt x="17" y="8"/>
                    </a:lnTo>
                    <a:lnTo>
                      <a:pt x="15" y="5"/>
                    </a:lnTo>
                    <a:lnTo>
                      <a:pt x="13" y="4"/>
                    </a:lnTo>
                    <a:lnTo>
                      <a:pt x="7" y="4"/>
                    </a:lnTo>
                    <a:close/>
                    <a:moveTo>
                      <a:pt x="10" y="0"/>
                    </a:moveTo>
                    <a:lnTo>
                      <a:pt x="14" y="1"/>
                    </a:lnTo>
                    <a:lnTo>
                      <a:pt x="17" y="2"/>
                    </a:lnTo>
                    <a:lnTo>
                      <a:pt x="20" y="5"/>
                    </a:lnTo>
                    <a:lnTo>
                      <a:pt x="21" y="8"/>
                    </a:lnTo>
                    <a:lnTo>
                      <a:pt x="21" y="11"/>
                    </a:lnTo>
                    <a:lnTo>
                      <a:pt x="20" y="15"/>
                    </a:lnTo>
                    <a:lnTo>
                      <a:pt x="17" y="21"/>
                    </a:lnTo>
                    <a:lnTo>
                      <a:pt x="14" y="22"/>
                    </a:lnTo>
                    <a:lnTo>
                      <a:pt x="7" y="22"/>
                    </a:lnTo>
                    <a:lnTo>
                      <a:pt x="4" y="21"/>
                    </a:lnTo>
                    <a:lnTo>
                      <a:pt x="1" y="18"/>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57" name="Freeform 344"/>
              <p:cNvSpPr>
                <a:spLocks/>
              </p:cNvSpPr>
              <p:nvPr/>
            </p:nvSpPr>
            <p:spPr bwMode="auto">
              <a:xfrm>
                <a:off x="1797" y="4028"/>
                <a:ext cx="13" cy="28"/>
              </a:xfrm>
              <a:custGeom>
                <a:avLst/>
                <a:gdLst>
                  <a:gd name="T0" fmla="*/ 4 w 13"/>
                  <a:gd name="T1" fmla="*/ 0 h 28"/>
                  <a:gd name="T2" fmla="*/ 7 w 13"/>
                  <a:gd name="T3" fmla="*/ 0 h 28"/>
                  <a:gd name="T4" fmla="*/ 7 w 13"/>
                  <a:gd name="T5" fmla="*/ 7 h 28"/>
                  <a:gd name="T6" fmla="*/ 13 w 13"/>
                  <a:gd name="T7" fmla="*/ 7 h 28"/>
                  <a:gd name="T8" fmla="*/ 13 w 13"/>
                  <a:gd name="T9" fmla="*/ 10 h 28"/>
                  <a:gd name="T10" fmla="*/ 7 w 13"/>
                  <a:gd name="T11" fmla="*/ 10 h 28"/>
                  <a:gd name="T12" fmla="*/ 7 w 13"/>
                  <a:gd name="T13" fmla="*/ 23 h 28"/>
                  <a:gd name="T14" fmla="*/ 9 w 13"/>
                  <a:gd name="T15" fmla="*/ 25 h 28"/>
                  <a:gd name="T16" fmla="*/ 13 w 13"/>
                  <a:gd name="T17" fmla="*/ 25 h 28"/>
                  <a:gd name="T18" fmla="*/ 13 w 13"/>
                  <a:gd name="T19" fmla="*/ 28 h 28"/>
                  <a:gd name="T20" fmla="*/ 7 w 13"/>
                  <a:gd name="T21" fmla="*/ 28 h 28"/>
                  <a:gd name="T22" fmla="*/ 4 w 13"/>
                  <a:gd name="T23" fmla="*/ 27 h 28"/>
                  <a:gd name="T24" fmla="*/ 4 w 13"/>
                  <a:gd name="T25" fmla="*/ 10 h 28"/>
                  <a:gd name="T26" fmla="*/ 0 w 13"/>
                  <a:gd name="T27" fmla="*/ 10 h 28"/>
                  <a:gd name="T28" fmla="*/ 0 w 13"/>
                  <a:gd name="T29" fmla="*/ 7 h 28"/>
                  <a:gd name="T30" fmla="*/ 4 w 13"/>
                  <a:gd name="T31" fmla="*/ 7 h 28"/>
                  <a:gd name="T32" fmla="*/ 4 w 1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28">
                    <a:moveTo>
                      <a:pt x="4" y="0"/>
                    </a:moveTo>
                    <a:lnTo>
                      <a:pt x="7" y="0"/>
                    </a:lnTo>
                    <a:lnTo>
                      <a:pt x="7" y="7"/>
                    </a:lnTo>
                    <a:lnTo>
                      <a:pt x="13" y="7"/>
                    </a:lnTo>
                    <a:lnTo>
                      <a:pt x="13" y="10"/>
                    </a:lnTo>
                    <a:lnTo>
                      <a:pt x="7" y="10"/>
                    </a:lnTo>
                    <a:lnTo>
                      <a:pt x="7" y="23"/>
                    </a:lnTo>
                    <a:lnTo>
                      <a:pt x="9" y="25"/>
                    </a:lnTo>
                    <a:lnTo>
                      <a:pt x="13" y="25"/>
                    </a:lnTo>
                    <a:lnTo>
                      <a:pt x="13" y="28"/>
                    </a:lnTo>
                    <a:lnTo>
                      <a:pt x="7" y="28"/>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958" name="Freeform 345"/>
              <p:cNvSpPr>
                <a:spLocks/>
              </p:cNvSpPr>
              <p:nvPr/>
            </p:nvSpPr>
            <p:spPr bwMode="auto">
              <a:xfrm>
                <a:off x="1813" y="4026"/>
                <a:ext cx="18" cy="30"/>
              </a:xfrm>
              <a:custGeom>
                <a:avLst/>
                <a:gdLst>
                  <a:gd name="T0" fmla="*/ 0 w 18"/>
                  <a:gd name="T1" fmla="*/ 0 h 30"/>
                  <a:gd name="T2" fmla="*/ 4 w 18"/>
                  <a:gd name="T3" fmla="*/ 0 h 30"/>
                  <a:gd name="T4" fmla="*/ 4 w 18"/>
                  <a:gd name="T5" fmla="*/ 12 h 30"/>
                  <a:gd name="T6" fmla="*/ 5 w 18"/>
                  <a:gd name="T7" fmla="*/ 10 h 30"/>
                  <a:gd name="T8" fmla="*/ 11 w 18"/>
                  <a:gd name="T9" fmla="*/ 8 h 30"/>
                  <a:gd name="T10" fmla="*/ 17 w 18"/>
                  <a:gd name="T11" fmla="*/ 10 h 30"/>
                  <a:gd name="T12" fmla="*/ 18 w 18"/>
                  <a:gd name="T13" fmla="*/ 13 h 30"/>
                  <a:gd name="T14" fmla="*/ 18 w 18"/>
                  <a:gd name="T15" fmla="*/ 30 h 30"/>
                  <a:gd name="T16" fmla="*/ 14 w 18"/>
                  <a:gd name="T17" fmla="*/ 30 h 30"/>
                  <a:gd name="T18" fmla="*/ 14 w 18"/>
                  <a:gd name="T19" fmla="*/ 13 h 30"/>
                  <a:gd name="T20" fmla="*/ 13 w 18"/>
                  <a:gd name="T21" fmla="*/ 12 h 30"/>
                  <a:gd name="T22" fmla="*/ 7 w 18"/>
                  <a:gd name="T23" fmla="*/ 12 h 30"/>
                  <a:gd name="T24" fmla="*/ 4 w 18"/>
                  <a:gd name="T25" fmla="*/ 15 h 30"/>
                  <a:gd name="T26" fmla="*/ 4 w 18"/>
                  <a:gd name="T27" fmla="*/ 30 h 30"/>
                  <a:gd name="T28" fmla="*/ 0 w 18"/>
                  <a:gd name="T29" fmla="*/ 30 h 30"/>
                  <a:gd name="T30" fmla="*/ 0 w 18"/>
                  <a:gd name="T31" fmla="*/ 0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30">
                    <a:moveTo>
                      <a:pt x="0" y="0"/>
                    </a:moveTo>
                    <a:lnTo>
                      <a:pt x="4" y="0"/>
                    </a:lnTo>
                    <a:lnTo>
                      <a:pt x="4" y="12"/>
                    </a:lnTo>
                    <a:lnTo>
                      <a:pt x="5" y="10"/>
                    </a:lnTo>
                    <a:lnTo>
                      <a:pt x="11" y="8"/>
                    </a:lnTo>
                    <a:lnTo>
                      <a:pt x="17" y="10"/>
                    </a:lnTo>
                    <a:lnTo>
                      <a:pt x="18" y="13"/>
                    </a:lnTo>
                    <a:lnTo>
                      <a:pt x="18" y="30"/>
                    </a:lnTo>
                    <a:lnTo>
                      <a:pt x="14" y="30"/>
                    </a:lnTo>
                    <a:lnTo>
                      <a:pt x="14" y="13"/>
                    </a:lnTo>
                    <a:lnTo>
                      <a:pt x="13" y="12"/>
                    </a:lnTo>
                    <a:lnTo>
                      <a:pt x="7" y="12"/>
                    </a:lnTo>
                    <a:lnTo>
                      <a:pt x="4" y="15"/>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59" name="Freeform 346"/>
              <p:cNvSpPr>
                <a:spLocks noEditPoints="1"/>
              </p:cNvSpPr>
              <p:nvPr/>
            </p:nvSpPr>
            <p:spPr bwMode="auto">
              <a:xfrm>
                <a:off x="1836" y="4034"/>
                <a:ext cx="19" cy="22"/>
              </a:xfrm>
              <a:custGeom>
                <a:avLst/>
                <a:gdLst>
                  <a:gd name="T0" fmla="*/ 7 w 19"/>
                  <a:gd name="T1" fmla="*/ 4 h 22"/>
                  <a:gd name="T2" fmla="*/ 4 w 19"/>
                  <a:gd name="T3" fmla="*/ 5 h 22"/>
                  <a:gd name="T4" fmla="*/ 4 w 19"/>
                  <a:gd name="T5" fmla="*/ 7 h 22"/>
                  <a:gd name="T6" fmla="*/ 2 w 19"/>
                  <a:gd name="T7" fmla="*/ 9 h 22"/>
                  <a:gd name="T8" fmla="*/ 15 w 19"/>
                  <a:gd name="T9" fmla="*/ 9 h 22"/>
                  <a:gd name="T10" fmla="*/ 12 w 19"/>
                  <a:gd name="T11" fmla="*/ 4 h 22"/>
                  <a:gd name="T12" fmla="*/ 7 w 19"/>
                  <a:gd name="T13" fmla="*/ 4 h 22"/>
                  <a:gd name="T14" fmla="*/ 10 w 19"/>
                  <a:gd name="T15" fmla="*/ 0 h 22"/>
                  <a:gd name="T16" fmla="*/ 15 w 19"/>
                  <a:gd name="T17" fmla="*/ 2 h 22"/>
                  <a:gd name="T18" fmla="*/ 17 w 19"/>
                  <a:gd name="T19" fmla="*/ 4 h 22"/>
                  <a:gd name="T20" fmla="*/ 19 w 19"/>
                  <a:gd name="T21" fmla="*/ 9 h 22"/>
                  <a:gd name="T22" fmla="*/ 19 w 19"/>
                  <a:gd name="T23" fmla="*/ 12 h 22"/>
                  <a:gd name="T24" fmla="*/ 2 w 19"/>
                  <a:gd name="T25" fmla="*/ 12 h 22"/>
                  <a:gd name="T26" fmla="*/ 2 w 19"/>
                  <a:gd name="T27" fmla="*/ 15 h 22"/>
                  <a:gd name="T28" fmla="*/ 4 w 19"/>
                  <a:gd name="T29" fmla="*/ 18 h 22"/>
                  <a:gd name="T30" fmla="*/ 7 w 19"/>
                  <a:gd name="T31" fmla="*/ 19 h 22"/>
                  <a:gd name="T32" fmla="*/ 12 w 19"/>
                  <a:gd name="T33" fmla="*/ 19 h 22"/>
                  <a:gd name="T34" fmla="*/ 14 w 19"/>
                  <a:gd name="T35" fmla="*/ 18 h 22"/>
                  <a:gd name="T36" fmla="*/ 15 w 19"/>
                  <a:gd name="T37" fmla="*/ 15 h 22"/>
                  <a:gd name="T38" fmla="*/ 18 w 19"/>
                  <a:gd name="T39" fmla="*/ 15 h 22"/>
                  <a:gd name="T40" fmla="*/ 18 w 19"/>
                  <a:gd name="T41" fmla="*/ 18 h 22"/>
                  <a:gd name="T42" fmla="*/ 15 w 19"/>
                  <a:gd name="T43" fmla="*/ 21 h 22"/>
                  <a:gd name="T44" fmla="*/ 12 w 19"/>
                  <a:gd name="T45" fmla="*/ 22 h 22"/>
                  <a:gd name="T46" fmla="*/ 5 w 19"/>
                  <a:gd name="T47" fmla="*/ 22 h 22"/>
                  <a:gd name="T48" fmla="*/ 2 w 19"/>
                  <a:gd name="T49" fmla="*/ 21 h 22"/>
                  <a:gd name="T50" fmla="*/ 0 w 19"/>
                  <a:gd name="T51" fmla="*/ 15 h 22"/>
                  <a:gd name="T52" fmla="*/ 0 w 19"/>
                  <a:gd name="T53" fmla="*/ 7 h 22"/>
                  <a:gd name="T54" fmla="*/ 5 w 19"/>
                  <a:gd name="T55" fmla="*/ 1 h 22"/>
                  <a:gd name="T56" fmla="*/ 10 w 19"/>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9" h="22">
                    <a:moveTo>
                      <a:pt x="7" y="4"/>
                    </a:moveTo>
                    <a:lnTo>
                      <a:pt x="4" y="5"/>
                    </a:lnTo>
                    <a:lnTo>
                      <a:pt x="4" y="7"/>
                    </a:lnTo>
                    <a:lnTo>
                      <a:pt x="2" y="9"/>
                    </a:lnTo>
                    <a:lnTo>
                      <a:pt x="15" y="9"/>
                    </a:lnTo>
                    <a:lnTo>
                      <a:pt x="12" y="4"/>
                    </a:lnTo>
                    <a:lnTo>
                      <a:pt x="7" y="4"/>
                    </a:lnTo>
                    <a:close/>
                    <a:moveTo>
                      <a:pt x="10" y="0"/>
                    </a:moveTo>
                    <a:lnTo>
                      <a:pt x="15" y="2"/>
                    </a:lnTo>
                    <a:lnTo>
                      <a:pt x="17" y="4"/>
                    </a:lnTo>
                    <a:lnTo>
                      <a:pt x="19" y="9"/>
                    </a:lnTo>
                    <a:lnTo>
                      <a:pt x="19" y="12"/>
                    </a:lnTo>
                    <a:lnTo>
                      <a:pt x="2" y="12"/>
                    </a:lnTo>
                    <a:lnTo>
                      <a:pt x="2" y="15"/>
                    </a:lnTo>
                    <a:lnTo>
                      <a:pt x="4" y="18"/>
                    </a:lnTo>
                    <a:lnTo>
                      <a:pt x="7" y="19"/>
                    </a:lnTo>
                    <a:lnTo>
                      <a:pt x="12" y="19"/>
                    </a:lnTo>
                    <a:lnTo>
                      <a:pt x="14" y="18"/>
                    </a:lnTo>
                    <a:lnTo>
                      <a:pt x="15" y="15"/>
                    </a:lnTo>
                    <a:lnTo>
                      <a:pt x="18" y="15"/>
                    </a:lnTo>
                    <a:lnTo>
                      <a:pt x="18" y="18"/>
                    </a:lnTo>
                    <a:lnTo>
                      <a:pt x="15" y="21"/>
                    </a:lnTo>
                    <a:lnTo>
                      <a:pt x="12" y="22"/>
                    </a:lnTo>
                    <a:lnTo>
                      <a:pt x="5" y="22"/>
                    </a:lnTo>
                    <a:lnTo>
                      <a:pt x="2" y="21"/>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60" name="Freeform 347"/>
              <p:cNvSpPr>
                <a:spLocks noEditPoints="1"/>
              </p:cNvSpPr>
              <p:nvPr/>
            </p:nvSpPr>
            <p:spPr bwMode="auto">
              <a:xfrm>
                <a:off x="1868" y="4034"/>
                <a:ext cx="20" cy="31"/>
              </a:xfrm>
              <a:custGeom>
                <a:avLst/>
                <a:gdLst>
                  <a:gd name="T0" fmla="*/ 7 w 20"/>
                  <a:gd name="T1" fmla="*/ 4 h 31"/>
                  <a:gd name="T2" fmla="*/ 5 w 20"/>
                  <a:gd name="T3" fmla="*/ 5 h 31"/>
                  <a:gd name="T4" fmla="*/ 3 w 20"/>
                  <a:gd name="T5" fmla="*/ 8 h 31"/>
                  <a:gd name="T6" fmla="*/ 3 w 20"/>
                  <a:gd name="T7" fmla="*/ 11 h 31"/>
                  <a:gd name="T8" fmla="*/ 5 w 20"/>
                  <a:gd name="T9" fmla="*/ 15 h 31"/>
                  <a:gd name="T10" fmla="*/ 5 w 20"/>
                  <a:gd name="T11" fmla="*/ 17 h 31"/>
                  <a:gd name="T12" fmla="*/ 7 w 20"/>
                  <a:gd name="T13" fmla="*/ 19 h 31"/>
                  <a:gd name="T14" fmla="*/ 13 w 20"/>
                  <a:gd name="T15" fmla="*/ 19 h 31"/>
                  <a:gd name="T16" fmla="*/ 16 w 20"/>
                  <a:gd name="T17" fmla="*/ 17 h 31"/>
                  <a:gd name="T18" fmla="*/ 17 w 20"/>
                  <a:gd name="T19" fmla="*/ 14 h 31"/>
                  <a:gd name="T20" fmla="*/ 17 w 20"/>
                  <a:gd name="T21" fmla="*/ 11 h 31"/>
                  <a:gd name="T22" fmla="*/ 16 w 20"/>
                  <a:gd name="T23" fmla="*/ 8 h 31"/>
                  <a:gd name="T24" fmla="*/ 16 w 20"/>
                  <a:gd name="T25" fmla="*/ 5 h 31"/>
                  <a:gd name="T26" fmla="*/ 13 w 20"/>
                  <a:gd name="T27" fmla="*/ 4 h 31"/>
                  <a:gd name="T28" fmla="*/ 7 w 20"/>
                  <a:gd name="T29" fmla="*/ 4 h 31"/>
                  <a:gd name="T30" fmla="*/ 10 w 20"/>
                  <a:gd name="T31" fmla="*/ 0 h 31"/>
                  <a:gd name="T32" fmla="*/ 15 w 20"/>
                  <a:gd name="T33" fmla="*/ 1 h 31"/>
                  <a:gd name="T34" fmla="*/ 17 w 20"/>
                  <a:gd name="T35" fmla="*/ 2 h 31"/>
                  <a:gd name="T36" fmla="*/ 20 w 20"/>
                  <a:gd name="T37" fmla="*/ 8 h 31"/>
                  <a:gd name="T38" fmla="*/ 20 w 20"/>
                  <a:gd name="T39" fmla="*/ 15 h 31"/>
                  <a:gd name="T40" fmla="*/ 17 w 20"/>
                  <a:gd name="T41" fmla="*/ 21 h 31"/>
                  <a:gd name="T42" fmla="*/ 15 w 20"/>
                  <a:gd name="T43" fmla="*/ 22 h 31"/>
                  <a:gd name="T44" fmla="*/ 9 w 20"/>
                  <a:gd name="T45" fmla="*/ 22 h 31"/>
                  <a:gd name="T46" fmla="*/ 3 w 20"/>
                  <a:gd name="T47" fmla="*/ 19 h 31"/>
                  <a:gd name="T48" fmla="*/ 3 w 20"/>
                  <a:gd name="T49" fmla="*/ 31 h 31"/>
                  <a:gd name="T50" fmla="*/ 0 w 20"/>
                  <a:gd name="T51" fmla="*/ 31 h 31"/>
                  <a:gd name="T52" fmla="*/ 0 w 20"/>
                  <a:gd name="T53" fmla="*/ 1 h 31"/>
                  <a:gd name="T54" fmla="*/ 3 w 20"/>
                  <a:gd name="T55" fmla="*/ 1 h 31"/>
                  <a:gd name="T56" fmla="*/ 3 w 20"/>
                  <a:gd name="T57" fmla="*/ 4 h 31"/>
                  <a:gd name="T58" fmla="*/ 6 w 20"/>
                  <a:gd name="T59" fmla="*/ 1 h 31"/>
                  <a:gd name="T60" fmla="*/ 7 w 20"/>
                  <a:gd name="T61" fmla="*/ 1 h 31"/>
                  <a:gd name="T62" fmla="*/ 10 w 20"/>
                  <a:gd name="T63" fmla="*/ 0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31">
                    <a:moveTo>
                      <a:pt x="7" y="4"/>
                    </a:moveTo>
                    <a:lnTo>
                      <a:pt x="5" y="5"/>
                    </a:lnTo>
                    <a:lnTo>
                      <a:pt x="3" y="8"/>
                    </a:lnTo>
                    <a:lnTo>
                      <a:pt x="3" y="11"/>
                    </a:lnTo>
                    <a:lnTo>
                      <a:pt x="5" y="15"/>
                    </a:lnTo>
                    <a:lnTo>
                      <a:pt x="5" y="17"/>
                    </a:lnTo>
                    <a:lnTo>
                      <a:pt x="7" y="19"/>
                    </a:lnTo>
                    <a:lnTo>
                      <a:pt x="13" y="19"/>
                    </a:lnTo>
                    <a:lnTo>
                      <a:pt x="16" y="17"/>
                    </a:lnTo>
                    <a:lnTo>
                      <a:pt x="17" y="14"/>
                    </a:lnTo>
                    <a:lnTo>
                      <a:pt x="17" y="11"/>
                    </a:lnTo>
                    <a:lnTo>
                      <a:pt x="16" y="8"/>
                    </a:lnTo>
                    <a:lnTo>
                      <a:pt x="16" y="5"/>
                    </a:lnTo>
                    <a:lnTo>
                      <a:pt x="13" y="4"/>
                    </a:lnTo>
                    <a:lnTo>
                      <a:pt x="7" y="4"/>
                    </a:lnTo>
                    <a:close/>
                    <a:moveTo>
                      <a:pt x="10" y="0"/>
                    </a:moveTo>
                    <a:lnTo>
                      <a:pt x="15" y="1"/>
                    </a:lnTo>
                    <a:lnTo>
                      <a:pt x="17" y="2"/>
                    </a:lnTo>
                    <a:lnTo>
                      <a:pt x="20" y="8"/>
                    </a:lnTo>
                    <a:lnTo>
                      <a:pt x="20" y="15"/>
                    </a:lnTo>
                    <a:lnTo>
                      <a:pt x="17" y="21"/>
                    </a:lnTo>
                    <a:lnTo>
                      <a:pt x="15" y="22"/>
                    </a:lnTo>
                    <a:lnTo>
                      <a:pt x="9" y="22"/>
                    </a:lnTo>
                    <a:lnTo>
                      <a:pt x="3" y="19"/>
                    </a:lnTo>
                    <a:lnTo>
                      <a:pt x="3" y="31"/>
                    </a:lnTo>
                    <a:lnTo>
                      <a:pt x="0" y="31"/>
                    </a:lnTo>
                    <a:lnTo>
                      <a:pt x="0" y="1"/>
                    </a:lnTo>
                    <a:lnTo>
                      <a:pt x="3" y="1"/>
                    </a:lnTo>
                    <a:lnTo>
                      <a:pt x="3" y="4"/>
                    </a:lnTo>
                    <a:lnTo>
                      <a:pt x="6" y="1"/>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61" name="Freeform 348"/>
              <p:cNvSpPr>
                <a:spLocks/>
              </p:cNvSpPr>
              <p:nvPr/>
            </p:nvSpPr>
            <p:spPr bwMode="auto">
              <a:xfrm>
                <a:off x="1893" y="4034"/>
                <a:ext cx="11" cy="22"/>
              </a:xfrm>
              <a:custGeom>
                <a:avLst/>
                <a:gdLst>
                  <a:gd name="T0" fmla="*/ 11 w 11"/>
                  <a:gd name="T1" fmla="*/ 0 h 22"/>
                  <a:gd name="T2" fmla="*/ 11 w 11"/>
                  <a:gd name="T3" fmla="*/ 4 h 22"/>
                  <a:gd name="T4" fmla="*/ 5 w 11"/>
                  <a:gd name="T5" fmla="*/ 7 h 22"/>
                  <a:gd name="T6" fmla="*/ 4 w 11"/>
                  <a:gd name="T7" fmla="*/ 9 h 22"/>
                  <a:gd name="T8" fmla="*/ 4 w 11"/>
                  <a:gd name="T9" fmla="*/ 22 h 22"/>
                  <a:gd name="T10" fmla="*/ 0 w 11"/>
                  <a:gd name="T11" fmla="*/ 22 h 22"/>
                  <a:gd name="T12" fmla="*/ 0 w 11"/>
                  <a:gd name="T13" fmla="*/ 1 h 22"/>
                  <a:gd name="T14" fmla="*/ 4 w 11"/>
                  <a:gd name="T15" fmla="*/ 1 h 22"/>
                  <a:gd name="T16" fmla="*/ 4 w 11"/>
                  <a:gd name="T17" fmla="*/ 5 h 22"/>
                  <a:gd name="T18" fmla="*/ 5 w 11"/>
                  <a:gd name="T19" fmla="*/ 2 h 22"/>
                  <a:gd name="T20" fmla="*/ 11 w 11"/>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22">
                    <a:moveTo>
                      <a:pt x="11" y="0"/>
                    </a:moveTo>
                    <a:lnTo>
                      <a:pt x="11" y="4"/>
                    </a:lnTo>
                    <a:lnTo>
                      <a:pt x="5" y="7"/>
                    </a:lnTo>
                    <a:lnTo>
                      <a:pt x="4" y="9"/>
                    </a:lnTo>
                    <a:lnTo>
                      <a:pt x="4" y="22"/>
                    </a:lnTo>
                    <a:lnTo>
                      <a:pt x="0" y="22"/>
                    </a:lnTo>
                    <a:lnTo>
                      <a:pt x="0" y="1"/>
                    </a:lnTo>
                    <a:lnTo>
                      <a:pt x="4" y="1"/>
                    </a:lnTo>
                    <a:lnTo>
                      <a:pt x="4" y="5"/>
                    </a:lnTo>
                    <a:lnTo>
                      <a:pt x="5"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962" name="Freeform 349"/>
              <p:cNvSpPr>
                <a:spLocks noEditPoints="1"/>
              </p:cNvSpPr>
              <p:nvPr/>
            </p:nvSpPr>
            <p:spPr bwMode="auto">
              <a:xfrm>
                <a:off x="1905" y="4034"/>
                <a:ext cx="22" cy="22"/>
              </a:xfrm>
              <a:custGeom>
                <a:avLst/>
                <a:gdLst>
                  <a:gd name="T0" fmla="*/ 9 w 22"/>
                  <a:gd name="T1" fmla="*/ 4 h 22"/>
                  <a:gd name="T2" fmla="*/ 6 w 22"/>
                  <a:gd name="T3" fmla="*/ 5 h 22"/>
                  <a:gd name="T4" fmla="*/ 5 w 22"/>
                  <a:gd name="T5" fmla="*/ 8 h 22"/>
                  <a:gd name="T6" fmla="*/ 5 w 22"/>
                  <a:gd name="T7" fmla="*/ 15 h 22"/>
                  <a:gd name="T8" fmla="*/ 6 w 22"/>
                  <a:gd name="T9" fmla="*/ 18 h 22"/>
                  <a:gd name="T10" fmla="*/ 9 w 22"/>
                  <a:gd name="T11" fmla="*/ 19 h 22"/>
                  <a:gd name="T12" fmla="*/ 13 w 22"/>
                  <a:gd name="T13" fmla="*/ 19 h 22"/>
                  <a:gd name="T14" fmla="*/ 16 w 22"/>
                  <a:gd name="T15" fmla="*/ 18 h 22"/>
                  <a:gd name="T16" fmla="*/ 17 w 22"/>
                  <a:gd name="T17" fmla="*/ 15 h 22"/>
                  <a:gd name="T18" fmla="*/ 17 w 22"/>
                  <a:gd name="T19" fmla="*/ 8 h 22"/>
                  <a:gd name="T20" fmla="*/ 16 w 22"/>
                  <a:gd name="T21" fmla="*/ 5 h 22"/>
                  <a:gd name="T22" fmla="*/ 15 w 22"/>
                  <a:gd name="T23" fmla="*/ 4 h 22"/>
                  <a:gd name="T24" fmla="*/ 9 w 22"/>
                  <a:gd name="T25" fmla="*/ 4 h 22"/>
                  <a:gd name="T26" fmla="*/ 12 w 22"/>
                  <a:gd name="T27" fmla="*/ 0 h 22"/>
                  <a:gd name="T28" fmla="*/ 17 w 22"/>
                  <a:gd name="T29" fmla="*/ 2 h 22"/>
                  <a:gd name="T30" fmla="*/ 20 w 22"/>
                  <a:gd name="T31" fmla="*/ 5 h 22"/>
                  <a:gd name="T32" fmla="*/ 22 w 22"/>
                  <a:gd name="T33" fmla="*/ 8 h 22"/>
                  <a:gd name="T34" fmla="*/ 22 w 22"/>
                  <a:gd name="T35" fmla="*/ 15 h 22"/>
                  <a:gd name="T36" fmla="*/ 20 w 22"/>
                  <a:gd name="T37" fmla="*/ 18 h 22"/>
                  <a:gd name="T38" fmla="*/ 17 w 22"/>
                  <a:gd name="T39" fmla="*/ 21 h 22"/>
                  <a:gd name="T40" fmla="*/ 15 w 22"/>
                  <a:gd name="T41" fmla="*/ 22 h 22"/>
                  <a:gd name="T42" fmla="*/ 7 w 22"/>
                  <a:gd name="T43" fmla="*/ 22 h 22"/>
                  <a:gd name="T44" fmla="*/ 5 w 22"/>
                  <a:gd name="T45" fmla="*/ 21 h 22"/>
                  <a:gd name="T46" fmla="*/ 2 w 22"/>
                  <a:gd name="T47" fmla="*/ 18 h 22"/>
                  <a:gd name="T48" fmla="*/ 0 w 22"/>
                  <a:gd name="T49" fmla="*/ 15 h 22"/>
                  <a:gd name="T50" fmla="*/ 0 w 22"/>
                  <a:gd name="T51" fmla="*/ 11 h 22"/>
                  <a:gd name="T52" fmla="*/ 2 w 22"/>
                  <a:gd name="T53" fmla="*/ 8 h 22"/>
                  <a:gd name="T54" fmla="*/ 2 w 22"/>
                  <a:gd name="T55" fmla="*/ 5 h 22"/>
                  <a:gd name="T56" fmla="*/ 5 w 22"/>
                  <a:gd name="T57" fmla="*/ 2 h 22"/>
                  <a:gd name="T58" fmla="*/ 7 w 22"/>
                  <a:gd name="T59" fmla="*/ 1 h 22"/>
                  <a:gd name="T60" fmla="*/ 12 w 22"/>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2" h="22">
                    <a:moveTo>
                      <a:pt x="9" y="4"/>
                    </a:moveTo>
                    <a:lnTo>
                      <a:pt x="6" y="5"/>
                    </a:lnTo>
                    <a:lnTo>
                      <a:pt x="5" y="8"/>
                    </a:lnTo>
                    <a:lnTo>
                      <a:pt x="5" y="15"/>
                    </a:lnTo>
                    <a:lnTo>
                      <a:pt x="6" y="18"/>
                    </a:lnTo>
                    <a:lnTo>
                      <a:pt x="9" y="19"/>
                    </a:lnTo>
                    <a:lnTo>
                      <a:pt x="13" y="19"/>
                    </a:lnTo>
                    <a:lnTo>
                      <a:pt x="16" y="18"/>
                    </a:lnTo>
                    <a:lnTo>
                      <a:pt x="17" y="15"/>
                    </a:lnTo>
                    <a:lnTo>
                      <a:pt x="17" y="8"/>
                    </a:lnTo>
                    <a:lnTo>
                      <a:pt x="16" y="5"/>
                    </a:lnTo>
                    <a:lnTo>
                      <a:pt x="15" y="4"/>
                    </a:lnTo>
                    <a:lnTo>
                      <a:pt x="9" y="4"/>
                    </a:lnTo>
                    <a:close/>
                    <a:moveTo>
                      <a:pt x="12" y="0"/>
                    </a:moveTo>
                    <a:lnTo>
                      <a:pt x="17" y="2"/>
                    </a:lnTo>
                    <a:lnTo>
                      <a:pt x="20" y="5"/>
                    </a:lnTo>
                    <a:lnTo>
                      <a:pt x="22" y="8"/>
                    </a:lnTo>
                    <a:lnTo>
                      <a:pt x="22" y="15"/>
                    </a:lnTo>
                    <a:lnTo>
                      <a:pt x="20" y="18"/>
                    </a:lnTo>
                    <a:lnTo>
                      <a:pt x="17" y="21"/>
                    </a:lnTo>
                    <a:lnTo>
                      <a:pt x="15" y="22"/>
                    </a:lnTo>
                    <a:lnTo>
                      <a:pt x="7" y="22"/>
                    </a:lnTo>
                    <a:lnTo>
                      <a:pt x="5" y="21"/>
                    </a:lnTo>
                    <a:lnTo>
                      <a:pt x="2" y="18"/>
                    </a:lnTo>
                    <a:lnTo>
                      <a:pt x="0" y="15"/>
                    </a:lnTo>
                    <a:lnTo>
                      <a:pt x="0" y="11"/>
                    </a:lnTo>
                    <a:lnTo>
                      <a:pt x="2" y="8"/>
                    </a:lnTo>
                    <a:lnTo>
                      <a:pt x="2" y="5"/>
                    </a:lnTo>
                    <a:lnTo>
                      <a:pt x="5" y="2"/>
                    </a:lnTo>
                    <a:lnTo>
                      <a:pt x="7" y="1"/>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963" name="Freeform 350"/>
              <p:cNvSpPr>
                <a:spLocks/>
              </p:cNvSpPr>
              <p:nvPr/>
            </p:nvSpPr>
            <p:spPr bwMode="auto">
              <a:xfrm>
                <a:off x="1928" y="4028"/>
                <a:ext cx="11" cy="28"/>
              </a:xfrm>
              <a:custGeom>
                <a:avLst/>
                <a:gdLst>
                  <a:gd name="T0" fmla="*/ 4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3 h 28"/>
                  <a:gd name="T14" fmla="*/ 9 w 11"/>
                  <a:gd name="T15" fmla="*/ 25 h 28"/>
                  <a:gd name="T16" fmla="*/ 11 w 11"/>
                  <a:gd name="T17" fmla="*/ 25 h 28"/>
                  <a:gd name="T18" fmla="*/ 11 w 11"/>
                  <a:gd name="T19" fmla="*/ 28 h 28"/>
                  <a:gd name="T20" fmla="*/ 7 w 11"/>
                  <a:gd name="T21" fmla="*/ 28 h 28"/>
                  <a:gd name="T22" fmla="*/ 6 w 11"/>
                  <a:gd name="T23" fmla="*/ 27 h 28"/>
                  <a:gd name="T24" fmla="*/ 4 w 11"/>
                  <a:gd name="T25" fmla="*/ 27 h 28"/>
                  <a:gd name="T26" fmla="*/ 4 w 11"/>
                  <a:gd name="T27" fmla="*/ 10 h 28"/>
                  <a:gd name="T28" fmla="*/ 0 w 11"/>
                  <a:gd name="T29" fmla="*/ 10 h 28"/>
                  <a:gd name="T30" fmla="*/ 0 w 11"/>
                  <a:gd name="T31" fmla="*/ 7 h 28"/>
                  <a:gd name="T32" fmla="*/ 4 w 11"/>
                  <a:gd name="T33" fmla="*/ 7 h 28"/>
                  <a:gd name="T34" fmla="*/ 4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4" y="0"/>
                    </a:moveTo>
                    <a:lnTo>
                      <a:pt x="7" y="0"/>
                    </a:lnTo>
                    <a:lnTo>
                      <a:pt x="7" y="7"/>
                    </a:lnTo>
                    <a:lnTo>
                      <a:pt x="11" y="7"/>
                    </a:lnTo>
                    <a:lnTo>
                      <a:pt x="11" y="10"/>
                    </a:lnTo>
                    <a:lnTo>
                      <a:pt x="7" y="10"/>
                    </a:lnTo>
                    <a:lnTo>
                      <a:pt x="7" y="23"/>
                    </a:lnTo>
                    <a:lnTo>
                      <a:pt x="9" y="25"/>
                    </a:lnTo>
                    <a:lnTo>
                      <a:pt x="11" y="25"/>
                    </a:lnTo>
                    <a:lnTo>
                      <a:pt x="11" y="28"/>
                    </a:lnTo>
                    <a:lnTo>
                      <a:pt x="7" y="28"/>
                    </a:lnTo>
                    <a:lnTo>
                      <a:pt x="6" y="27"/>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964" name="Freeform 351"/>
              <p:cNvSpPr>
                <a:spLocks noEditPoints="1"/>
              </p:cNvSpPr>
              <p:nvPr/>
            </p:nvSpPr>
            <p:spPr bwMode="auto">
              <a:xfrm>
                <a:off x="1942" y="4034"/>
                <a:ext cx="20" cy="22"/>
              </a:xfrm>
              <a:custGeom>
                <a:avLst/>
                <a:gdLst>
                  <a:gd name="T0" fmla="*/ 7 w 20"/>
                  <a:gd name="T1" fmla="*/ 4 h 22"/>
                  <a:gd name="T2" fmla="*/ 5 w 20"/>
                  <a:gd name="T3" fmla="*/ 7 h 22"/>
                  <a:gd name="T4" fmla="*/ 5 w 20"/>
                  <a:gd name="T5" fmla="*/ 9 h 22"/>
                  <a:gd name="T6" fmla="*/ 17 w 20"/>
                  <a:gd name="T7" fmla="*/ 9 h 22"/>
                  <a:gd name="T8" fmla="*/ 16 w 20"/>
                  <a:gd name="T9" fmla="*/ 7 h 22"/>
                  <a:gd name="T10" fmla="*/ 13 w 20"/>
                  <a:gd name="T11" fmla="*/ 4 h 22"/>
                  <a:gd name="T12" fmla="*/ 7 w 20"/>
                  <a:gd name="T13" fmla="*/ 4 h 22"/>
                  <a:gd name="T14" fmla="*/ 10 w 20"/>
                  <a:gd name="T15" fmla="*/ 0 h 22"/>
                  <a:gd name="T16" fmla="*/ 15 w 20"/>
                  <a:gd name="T17" fmla="*/ 1 h 22"/>
                  <a:gd name="T18" fmla="*/ 17 w 20"/>
                  <a:gd name="T19" fmla="*/ 2 h 22"/>
                  <a:gd name="T20" fmla="*/ 19 w 20"/>
                  <a:gd name="T21" fmla="*/ 4 h 22"/>
                  <a:gd name="T22" fmla="*/ 20 w 20"/>
                  <a:gd name="T23" fmla="*/ 7 h 22"/>
                  <a:gd name="T24" fmla="*/ 20 w 20"/>
                  <a:gd name="T25" fmla="*/ 12 h 22"/>
                  <a:gd name="T26" fmla="*/ 5 w 20"/>
                  <a:gd name="T27" fmla="*/ 12 h 22"/>
                  <a:gd name="T28" fmla="*/ 5 w 20"/>
                  <a:gd name="T29" fmla="*/ 15 h 22"/>
                  <a:gd name="T30" fmla="*/ 6 w 20"/>
                  <a:gd name="T31" fmla="*/ 18 h 22"/>
                  <a:gd name="T32" fmla="*/ 9 w 20"/>
                  <a:gd name="T33" fmla="*/ 19 h 22"/>
                  <a:gd name="T34" fmla="*/ 13 w 20"/>
                  <a:gd name="T35" fmla="*/ 19 h 22"/>
                  <a:gd name="T36" fmla="*/ 16 w 20"/>
                  <a:gd name="T37" fmla="*/ 18 h 22"/>
                  <a:gd name="T38" fmla="*/ 17 w 20"/>
                  <a:gd name="T39" fmla="*/ 15 h 22"/>
                  <a:gd name="T40" fmla="*/ 20 w 20"/>
                  <a:gd name="T41" fmla="*/ 15 h 22"/>
                  <a:gd name="T42" fmla="*/ 17 w 20"/>
                  <a:gd name="T43" fmla="*/ 21 h 22"/>
                  <a:gd name="T44" fmla="*/ 15 w 20"/>
                  <a:gd name="T45" fmla="*/ 22 h 22"/>
                  <a:gd name="T46" fmla="*/ 7 w 20"/>
                  <a:gd name="T47" fmla="*/ 22 h 22"/>
                  <a:gd name="T48" fmla="*/ 5 w 20"/>
                  <a:gd name="T49" fmla="*/ 21 h 22"/>
                  <a:gd name="T50" fmla="*/ 2 w 20"/>
                  <a:gd name="T51" fmla="*/ 18 h 22"/>
                  <a:gd name="T52" fmla="*/ 0 w 20"/>
                  <a:gd name="T53" fmla="*/ 15 h 22"/>
                  <a:gd name="T54" fmla="*/ 0 w 20"/>
                  <a:gd name="T55" fmla="*/ 11 h 22"/>
                  <a:gd name="T56" fmla="*/ 2 w 20"/>
                  <a:gd name="T57" fmla="*/ 7 h 22"/>
                  <a:gd name="T58" fmla="*/ 3 w 20"/>
                  <a:gd name="T59" fmla="*/ 4 h 22"/>
                  <a:gd name="T60" fmla="*/ 6 w 20"/>
                  <a:gd name="T61" fmla="*/ 1 h 22"/>
                  <a:gd name="T62" fmla="*/ 10 w 20"/>
                  <a:gd name="T63" fmla="*/ 0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2">
                    <a:moveTo>
                      <a:pt x="7" y="4"/>
                    </a:moveTo>
                    <a:lnTo>
                      <a:pt x="5" y="7"/>
                    </a:lnTo>
                    <a:lnTo>
                      <a:pt x="5" y="9"/>
                    </a:lnTo>
                    <a:lnTo>
                      <a:pt x="17" y="9"/>
                    </a:lnTo>
                    <a:lnTo>
                      <a:pt x="16" y="7"/>
                    </a:lnTo>
                    <a:lnTo>
                      <a:pt x="13" y="4"/>
                    </a:lnTo>
                    <a:lnTo>
                      <a:pt x="7" y="4"/>
                    </a:lnTo>
                    <a:close/>
                    <a:moveTo>
                      <a:pt x="10" y="0"/>
                    </a:moveTo>
                    <a:lnTo>
                      <a:pt x="15" y="1"/>
                    </a:lnTo>
                    <a:lnTo>
                      <a:pt x="17" y="2"/>
                    </a:lnTo>
                    <a:lnTo>
                      <a:pt x="19" y="4"/>
                    </a:lnTo>
                    <a:lnTo>
                      <a:pt x="20" y="7"/>
                    </a:lnTo>
                    <a:lnTo>
                      <a:pt x="20" y="12"/>
                    </a:lnTo>
                    <a:lnTo>
                      <a:pt x="5" y="12"/>
                    </a:lnTo>
                    <a:lnTo>
                      <a:pt x="5" y="15"/>
                    </a:lnTo>
                    <a:lnTo>
                      <a:pt x="6" y="18"/>
                    </a:lnTo>
                    <a:lnTo>
                      <a:pt x="9" y="19"/>
                    </a:lnTo>
                    <a:lnTo>
                      <a:pt x="13" y="19"/>
                    </a:lnTo>
                    <a:lnTo>
                      <a:pt x="16" y="18"/>
                    </a:lnTo>
                    <a:lnTo>
                      <a:pt x="17" y="15"/>
                    </a:lnTo>
                    <a:lnTo>
                      <a:pt x="20" y="15"/>
                    </a:lnTo>
                    <a:lnTo>
                      <a:pt x="17" y="21"/>
                    </a:lnTo>
                    <a:lnTo>
                      <a:pt x="15" y="22"/>
                    </a:lnTo>
                    <a:lnTo>
                      <a:pt x="7" y="22"/>
                    </a:lnTo>
                    <a:lnTo>
                      <a:pt x="5" y="21"/>
                    </a:lnTo>
                    <a:lnTo>
                      <a:pt x="2" y="18"/>
                    </a:lnTo>
                    <a:lnTo>
                      <a:pt x="0" y="15"/>
                    </a:lnTo>
                    <a:lnTo>
                      <a:pt x="0" y="11"/>
                    </a:lnTo>
                    <a:lnTo>
                      <a:pt x="2"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65" name="Freeform 352"/>
              <p:cNvSpPr>
                <a:spLocks noEditPoints="1"/>
              </p:cNvSpPr>
              <p:nvPr/>
            </p:nvSpPr>
            <p:spPr bwMode="auto">
              <a:xfrm>
                <a:off x="1967" y="4026"/>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66" name="Freeform 353"/>
              <p:cNvSpPr>
                <a:spLocks/>
              </p:cNvSpPr>
              <p:nvPr/>
            </p:nvSpPr>
            <p:spPr bwMode="auto">
              <a:xfrm>
                <a:off x="1975" y="4034"/>
                <a:ext cx="19" cy="22"/>
              </a:xfrm>
              <a:custGeom>
                <a:avLst/>
                <a:gdLst>
                  <a:gd name="T0" fmla="*/ 11 w 19"/>
                  <a:gd name="T1" fmla="*/ 0 h 22"/>
                  <a:gd name="T2" fmla="*/ 17 w 19"/>
                  <a:gd name="T3" fmla="*/ 2 h 22"/>
                  <a:gd name="T4" fmla="*/ 19 w 19"/>
                  <a:gd name="T5" fmla="*/ 5 h 22"/>
                  <a:gd name="T6" fmla="*/ 19 w 19"/>
                  <a:gd name="T7" fmla="*/ 22 h 22"/>
                  <a:gd name="T8" fmla="*/ 14 w 19"/>
                  <a:gd name="T9" fmla="*/ 22 h 22"/>
                  <a:gd name="T10" fmla="*/ 14 w 19"/>
                  <a:gd name="T11" fmla="*/ 5 h 22"/>
                  <a:gd name="T12" fmla="*/ 13 w 19"/>
                  <a:gd name="T13" fmla="*/ 4 h 22"/>
                  <a:gd name="T14" fmla="*/ 7 w 19"/>
                  <a:gd name="T15" fmla="*/ 4 h 22"/>
                  <a:gd name="T16" fmla="*/ 4 w 19"/>
                  <a:gd name="T17" fmla="*/ 7 h 22"/>
                  <a:gd name="T18" fmla="*/ 4 w 19"/>
                  <a:gd name="T19" fmla="*/ 22 h 22"/>
                  <a:gd name="T20" fmla="*/ 0 w 19"/>
                  <a:gd name="T21" fmla="*/ 22 h 22"/>
                  <a:gd name="T22" fmla="*/ 0 w 19"/>
                  <a:gd name="T23" fmla="*/ 1 h 22"/>
                  <a:gd name="T24" fmla="*/ 4 w 19"/>
                  <a:gd name="T25" fmla="*/ 1 h 22"/>
                  <a:gd name="T26" fmla="*/ 4 w 19"/>
                  <a:gd name="T27" fmla="*/ 4 h 22"/>
                  <a:gd name="T28" fmla="*/ 6 w 19"/>
                  <a:gd name="T29" fmla="*/ 2 h 22"/>
                  <a:gd name="T30" fmla="*/ 11 w 19"/>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2">
                    <a:moveTo>
                      <a:pt x="11" y="0"/>
                    </a:moveTo>
                    <a:lnTo>
                      <a:pt x="17" y="2"/>
                    </a:lnTo>
                    <a:lnTo>
                      <a:pt x="19" y="5"/>
                    </a:lnTo>
                    <a:lnTo>
                      <a:pt x="19" y="22"/>
                    </a:lnTo>
                    <a:lnTo>
                      <a:pt x="14" y="22"/>
                    </a:lnTo>
                    <a:lnTo>
                      <a:pt x="14" y="5"/>
                    </a:lnTo>
                    <a:lnTo>
                      <a:pt x="13" y="4"/>
                    </a:lnTo>
                    <a:lnTo>
                      <a:pt x="7" y="4"/>
                    </a:lnTo>
                    <a:lnTo>
                      <a:pt x="4" y="7"/>
                    </a:lnTo>
                    <a:lnTo>
                      <a:pt x="4" y="22"/>
                    </a:lnTo>
                    <a:lnTo>
                      <a:pt x="0" y="22"/>
                    </a:lnTo>
                    <a:lnTo>
                      <a:pt x="0" y="1"/>
                    </a:lnTo>
                    <a:lnTo>
                      <a:pt x="4" y="1"/>
                    </a:lnTo>
                    <a:lnTo>
                      <a:pt x="4" y="4"/>
                    </a:lnTo>
                    <a:lnTo>
                      <a:pt x="6"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967" name="Freeform 354"/>
              <p:cNvSpPr>
                <a:spLocks/>
              </p:cNvSpPr>
              <p:nvPr/>
            </p:nvSpPr>
            <p:spPr bwMode="auto">
              <a:xfrm>
                <a:off x="1998" y="4034"/>
                <a:ext cx="17" cy="22"/>
              </a:xfrm>
              <a:custGeom>
                <a:avLst/>
                <a:gdLst>
                  <a:gd name="T0" fmla="*/ 8 w 17"/>
                  <a:gd name="T1" fmla="*/ 0 h 22"/>
                  <a:gd name="T2" fmla="*/ 11 w 17"/>
                  <a:gd name="T3" fmla="*/ 1 h 22"/>
                  <a:gd name="T4" fmla="*/ 14 w 17"/>
                  <a:gd name="T5" fmla="*/ 1 h 22"/>
                  <a:gd name="T6" fmla="*/ 17 w 17"/>
                  <a:gd name="T7" fmla="*/ 7 h 22"/>
                  <a:gd name="T8" fmla="*/ 13 w 17"/>
                  <a:gd name="T9" fmla="*/ 7 h 22"/>
                  <a:gd name="T10" fmla="*/ 13 w 17"/>
                  <a:gd name="T11" fmla="*/ 5 h 22"/>
                  <a:gd name="T12" fmla="*/ 10 w 17"/>
                  <a:gd name="T13" fmla="*/ 4 h 22"/>
                  <a:gd name="T14" fmla="*/ 6 w 17"/>
                  <a:gd name="T15" fmla="*/ 4 h 22"/>
                  <a:gd name="T16" fmla="*/ 4 w 17"/>
                  <a:gd name="T17" fmla="*/ 5 h 22"/>
                  <a:gd name="T18" fmla="*/ 4 w 17"/>
                  <a:gd name="T19" fmla="*/ 8 h 22"/>
                  <a:gd name="T20" fmla="*/ 6 w 17"/>
                  <a:gd name="T21" fmla="*/ 8 h 22"/>
                  <a:gd name="T22" fmla="*/ 8 w 17"/>
                  <a:gd name="T23" fmla="*/ 9 h 22"/>
                  <a:gd name="T24" fmla="*/ 11 w 17"/>
                  <a:gd name="T25" fmla="*/ 9 h 22"/>
                  <a:gd name="T26" fmla="*/ 13 w 17"/>
                  <a:gd name="T27" fmla="*/ 11 h 22"/>
                  <a:gd name="T28" fmla="*/ 14 w 17"/>
                  <a:gd name="T29" fmla="*/ 11 h 22"/>
                  <a:gd name="T30" fmla="*/ 17 w 17"/>
                  <a:gd name="T31" fmla="*/ 14 h 22"/>
                  <a:gd name="T32" fmla="*/ 17 w 17"/>
                  <a:gd name="T33" fmla="*/ 18 h 22"/>
                  <a:gd name="T34" fmla="*/ 16 w 17"/>
                  <a:gd name="T35" fmla="*/ 21 h 22"/>
                  <a:gd name="T36" fmla="*/ 14 w 17"/>
                  <a:gd name="T37" fmla="*/ 22 h 22"/>
                  <a:gd name="T38" fmla="*/ 3 w 17"/>
                  <a:gd name="T39" fmla="*/ 22 h 22"/>
                  <a:gd name="T40" fmla="*/ 1 w 17"/>
                  <a:gd name="T41" fmla="*/ 21 h 22"/>
                  <a:gd name="T42" fmla="*/ 0 w 17"/>
                  <a:gd name="T43" fmla="*/ 18 h 22"/>
                  <a:gd name="T44" fmla="*/ 0 w 17"/>
                  <a:gd name="T45" fmla="*/ 15 h 22"/>
                  <a:gd name="T46" fmla="*/ 3 w 17"/>
                  <a:gd name="T47" fmla="*/ 15 h 22"/>
                  <a:gd name="T48" fmla="*/ 3 w 17"/>
                  <a:gd name="T49" fmla="*/ 18 h 22"/>
                  <a:gd name="T50" fmla="*/ 4 w 17"/>
                  <a:gd name="T51" fmla="*/ 18 h 22"/>
                  <a:gd name="T52" fmla="*/ 7 w 17"/>
                  <a:gd name="T53" fmla="*/ 19 h 22"/>
                  <a:gd name="T54" fmla="*/ 13 w 17"/>
                  <a:gd name="T55" fmla="*/ 19 h 22"/>
                  <a:gd name="T56" fmla="*/ 14 w 17"/>
                  <a:gd name="T57" fmla="*/ 18 h 22"/>
                  <a:gd name="T58" fmla="*/ 14 w 17"/>
                  <a:gd name="T59" fmla="*/ 17 h 22"/>
                  <a:gd name="T60" fmla="*/ 10 w 17"/>
                  <a:gd name="T61" fmla="*/ 12 h 22"/>
                  <a:gd name="T62" fmla="*/ 4 w 17"/>
                  <a:gd name="T63" fmla="*/ 12 h 22"/>
                  <a:gd name="T64" fmla="*/ 1 w 17"/>
                  <a:gd name="T65" fmla="*/ 11 h 22"/>
                  <a:gd name="T66" fmla="*/ 0 w 17"/>
                  <a:gd name="T67" fmla="*/ 9 h 22"/>
                  <a:gd name="T68" fmla="*/ 0 w 17"/>
                  <a:gd name="T69" fmla="*/ 4 h 22"/>
                  <a:gd name="T70" fmla="*/ 3 w 17"/>
                  <a:gd name="T71" fmla="*/ 1 h 22"/>
                  <a:gd name="T72" fmla="*/ 6 w 17"/>
                  <a:gd name="T73" fmla="*/ 1 h 22"/>
                  <a:gd name="T74" fmla="*/ 8 w 17"/>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22">
                    <a:moveTo>
                      <a:pt x="8" y="0"/>
                    </a:moveTo>
                    <a:lnTo>
                      <a:pt x="11" y="1"/>
                    </a:lnTo>
                    <a:lnTo>
                      <a:pt x="14" y="1"/>
                    </a:lnTo>
                    <a:lnTo>
                      <a:pt x="17" y="7"/>
                    </a:lnTo>
                    <a:lnTo>
                      <a:pt x="13" y="7"/>
                    </a:lnTo>
                    <a:lnTo>
                      <a:pt x="13" y="5"/>
                    </a:lnTo>
                    <a:lnTo>
                      <a:pt x="10" y="4"/>
                    </a:lnTo>
                    <a:lnTo>
                      <a:pt x="6" y="4"/>
                    </a:lnTo>
                    <a:lnTo>
                      <a:pt x="4" y="5"/>
                    </a:lnTo>
                    <a:lnTo>
                      <a:pt x="4" y="8"/>
                    </a:lnTo>
                    <a:lnTo>
                      <a:pt x="6" y="8"/>
                    </a:lnTo>
                    <a:lnTo>
                      <a:pt x="8" y="9"/>
                    </a:lnTo>
                    <a:lnTo>
                      <a:pt x="11" y="9"/>
                    </a:lnTo>
                    <a:lnTo>
                      <a:pt x="13" y="11"/>
                    </a:lnTo>
                    <a:lnTo>
                      <a:pt x="14" y="11"/>
                    </a:lnTo>
                    <a:lnTo>
                      <a:pt x="17" y="14"/>
                    </a:lnTo>
                    <a:lnTo>
                      <a:pt x="17" y="18"/>
                    </a:lnTo>
                    <a:lnTo>
                      <a:pt x="16" y="21"/>
                    </a:lnTo>
                    <a:lnTo>
                      <a:pt x="14" y="22"/>
                    </a:lnTo>
                    <a:lnTo>
                      <a:pt x="3" y="22"/>
                    </a:lnTo>
                    <a:lnTo>
                      <a:pt x="1" y="21"/>
                    </a:lnTo>
                    <a:lnTo>
                      <a:pt x="0" y="18"/>
                    </a:lnTo>
                    <a:lnTo>
                      <a:pt x="0" y="15"/>
                    </a:lnTo>
                    <a:lnTo>
                      <a:pt x="3" y="15"/>
                    </a:lnTo>
                    <a:lnTo>
                      <a:pt x="3" y="18"/>
                    </a:lnTo>
                    <a:lnTo>
                      <a:pt x="4" y="18"/>
                    </a:lnTo>
                    <a:lnTo>
                      <a:pt x="7" y="19"/>
                    </a:lnTo>
                    <a:lnTo>
                      <a:pt x="13" y="19"/>
                    </a:lnTo>
                    <a:lnTo>
                      <a:pt x="14" y="18"/>
                    </a:lnTo>
                    <a:lnTo>
                      <a:pt x="14" y="17"/>
                    </a:lnTo>
                    <a:lnTo>
                      <a:pt x="10" y="12"/>
                    </a:lnTo>
                    <a:lnTo>
                      <a:pt x="4" y="12"/>
                    </a:lnTo>
                    <a:lnTo>
                      <a:pt x="1" y="11"/>
                    </a:lnTo>
                    <a:lnTo>
                      <a:pt x="0" y="9"/>
                    </a:lnTo>
                    <a:lnTo>
                      <a:pt x="0" y="4"/>
                    </a:lnTo>
                    <a:lnTo>
                      <a:pt x="3" y="1"/>
                    </a:lnTo>
                    <a:lnTo>
                      <a:pt x="6" y="1"/>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968" name="Rectangle 355"/>
              <p:cNvSpPr>
                <a:spLocks noChangeArrowheads="1"/>
              </p:cNvSpPr>
              <p:nvPr/>
            </p:nvSpPr>
            <p:spPr bwMode="auto">
              <a:xfrm>
                <a:off x="2029" y="4026"/>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969" name="Freeform 356"/>
              <p:cNvSpPr>
                <a:spLocks noEditPoints="1"/>
              </p:cNvSpPr>
              <p:nvPr/>
            </p:nvSpPr>
            <p:spPr bwMode="auto">
              <a:xfrm>
                <a:off x="2038" y="4026"/>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70" name="Freeform 357"/>
              <p:cNvSpPr>
                <a:spLocks/>
              </p:cNvSpPr>
              <p:nvPr/>
            </p:nvSpPr>
            <p:spPr bwMode="auto">
              <a:xfrm>
                <a:off x="2046" y="4034"/>
                <a:ext cx="19" cy="22"/>
              </a:xfrm>
              <a:custGeom>
                <a:avLst/>
                <a:gdLst>
                  <a:gd name="T0" fmla="*/ 9 w 19"/>
                  <a:gd name="T1" fmla="*/ 0 h 22"/>
                  <a:gd name="T2" fmla="*/ 12 w 19"/>
                  <a:gd name="T3" fmla="*/ 1 h 22"/>
                  <a:gd name="T4" fmla="*/ 15 w 19"/>
                  <a:gd name="T5" fmla="*/ 1 h 22"/>
                  <a:gd name="T6" fmla="*/ 17 w 19"/>
                  <a:gd name="T7" fmla="*/ 7 h 22"/>
                  <a:gd name="T8" fmla="*/ 13 w 19"/>
                  <a:gd name="T9" fmla="*/ 7 h 22"/>
                  <a:gd name="T10" fmla="*/ 13 w 19"/>
                  <a:gd name="T11" fmla="*/ 5 h 22"/>
                  <a:gd name="T12" fmla="*/ 12 w 19"/>
                  <a:gd name="T13" fmla="*/ 4 h 22"/>
                  <a:gd name="T14" fmla="*/ 6 w 19"/>
                  <a:gd name="T15" fmla="*/ 4 h 22"/>
                  <a:gd name="T16" fmla="*/ 5 w 19"/>
                  <a:gd name="T17" fmla="*/ 5 h 22"/>
                  <a:gd name="T18" fmla="*/ 5 w 19"/>
                  <a:gd name="T19" fmla="*/ 8 h 22"/>
                  <a:gd name="T20" fmla="*/ 6 w 19"/>
                  <a:gd name="T21" fmla="*/ 8 h 22"/>
                  <a:gd name="T22" fmla="*/ 9 w 19"/>
                  <a:gd name="T23" fmla="*/ 9 h 22"/>
                  <a:gd name="T24" fmla="*/ 12 w 19"/>
                  <a:gd name="T25" fmla="*/ 9 h 22"/>
                  <a:gd name="T26" fmla="*/ 13 w 19"/>
                  <a:gd name="T27" fmla="*/ 11 h 22"/>
                  <a:gd name="T28" fmla="*/ 16 w 19"/>
                  <a:gd name="T29" fmla="*/ 12 h 22"/>
                  <a:gd name="T30" fmla="*/ 17 w 19"/>
                  <a:gd name="T31" fmla="*/ 14 h 22"/>
                  <a:gd name="T32" fmla="*/ 19 w 19"/>
                  <a:gd name="T33" fmla="*/ 17 h 22"/>
                  <a:gd name="T34" fmla="*/ 17 w 19"/>
                  <a:gd name="T35" fmla="*/ 18 h 22"/>
                  <a:gd name="T36" fmla="*/ 16 w 19"/>
                  <a:gd name="T37" fmla="*/ 21 h 22"/>
                  <a:gd name="T38" fmla="*/ 15 w 19"/>
                  <a:gd name="T39" fmla="*/ 22 h 22"/>
                  <a:gd name="T40" fmla="*/ 3 w 19"/>
                  <a:gd name="T41" fmla="*/ 22 h 22"/>
                  <a:gd name="T42" fmla="*/ 2 w 19"/>
                  <a:gd name="T43" fmla="*/ 21 h 22"/>
                  <a:gd name="T44" fmla="*/ 0 w 19"/>
                  <a:gd name="T45" fmla="*/ 18 h 22"/>
                  <a:gd name="T46" fmla="*/ 0 w 19"/>
                  <a:gd name="T47" fmla="*/ 15 h 22"/>
                  <a:gd name="T48" fmla="*/ 3 w 19"/>
                  <a:gd name="T49" fmla="*/ 15 h 22"/>
                  <a:gd name="T50" fmla="*/ 5 w 19"/>
                  <a:gd name="T51" fmla="*/ 18 h 22"/>
                  <a:gd name="T52" fmla="*/ 7 w 19"/>
                  <a:gd name="T53" fmla="*/ 19 h 22"/>
                  <a:gd name="T54" fmla="*/ 13 w 19"/>
                  <a:gd name="T55" fmla="*/ 19 h 22"/>
                  <a:gd name="T56" fmla="*/ 15 w 19"/>
                  <a:gd name="T57" fmla="*/ 18 h 22"/>
                  <a:gd name="T58" fmla="*/ 15 w 19"/>
                  <a:gd name="T59" fmla="*/ 15 h 22"/>
                  <a:gd name="T60" fmla="*/ 12 w 19"/>
                  <a:gd name="T61" fmla="*/ 14 h 22"/>
                  <a:gd name="T62" fmla="*/ 10 w 19"/>
                  <a:gd name="T63" fmla="*/ 12 h 22"/>
                  <a:gd name="T64" fmla="*/ 5 w 19"/>
                  <a:gd name="T65" fmla="*/ 12 h 22"/>
                  <a:gd name="T66" fmla="*/ 3 w 19"/>
                  <a:gd name="T67" fmla="*/ 11 h 22"/>
                  <a:gd name="T68" fmla="*/ 0 w 19"/>
                  <a:gd name="T69" fmla="*/ 9 h 22"/>
                  <a:gd name="T70" fmla="*/ 0 w 19"/>
                  <a:gd name="T71" fmla="*/ 7 h 22"/>
                  <a:gd name="T72" fmla="*/ 3 w 19"/>
                  <a:gd name="T73" fmla="*/ 1 h 22"/>
                  <a:gd name="T74" fmla="*/ 6 w 19"/>
                  <a:gd name="T75" fmla="*/ 1 h 22"/>
                  <a:gd name="T76" fmla="*/ 9 w 19"/>
                  <a:gd name="T77" fmla="*/ 0 h 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 h="22">
                    <a:moveTo>
                      <a:pt x="9" y="0"/>
                    </a:moveTo>
                    <a:lnTo>
                      <a:pt x="12" y="1"/>
                    </a:lnTo>
                    <a:lnTo>
                      <a:pt x="15" y="1"/>
                    </a:lnTo>
                    <a:lnTo>
                      <a:pt x="17" y="7"/>
                    </a:lnTo>
                    <a:lnTo>
                      <a:pt x="13" y="7"/>
                    </a:lnTo>
                    <a:lnTo>
                      <a:pt x="13" y="5"/>
                    </a:lnTo>
                    <a:lnTo>
                      <a:pt x="12" y="4"/>
                    </a:lnTo>
                    <a:lnTo>
                      <a:pt x="6" y="4"/>
                    </a:lnTo>
                    <a:lnTo>
                      <a:pt x="5" y="5"/>
                    </a:lnTo>
                    <a:lnTo>
                      <a:pt x="5" y="8"/>
                    </a:lnTo>
                    <a:lnTo>
                      <a:pt x="6" y="8"/>
                    </a:lnTo>
                    <a:lnTo>
                      <a:pt x="9" y="9"/>
                    </a:lnTo>
                    <a:lnTo>
                      <a:pt x="12" y="9"/>
                    </a:lnTo>
                    <a:lnTo>
                      <a:pt x="13" y="11"/>
                    </a:lnTo>
                    <a:lnTo>
                      <a:pt x="16" y="12"/>
                    </a:lnTo>
                    <a:lnTo>
                      <a:pt x="17" y="14"/>
                    </a:lnTo>
                    <a:lnTo>
                      <a:pt x="19" y="17"/>
                    </a:lnTo>
                    <a:lnTo>
                      <a:pt x="17" y="18"/>
                    </a:lnTo>
                    <a:lnTo>
                      <a:pt x="16" y="21"/>
                    </a:lnTo>
                    <a:lnTo>
                      <a:pt x="15" y="22"/>
                    </a:lnTo>
                    <a:lnTo>
                      <a:pt x="3" y="22"/>
                    </a:lnTo>
                    <a:lnTo>
                      <a:pt x="2" y="21"/>
                    </a:lnTo>
                    <a:lnTo>
                      <a:pt x="0" y="18"/>
                    </a:lnTo>
                    <a:lnTo>
                      <a:pt x="0" y="15"/>
                    </a:lnTo>
                    <a:lnTo>
                      <a:pt x="3" y="15"/>
                    </a:lnTo>
                    <a:lnTo>
                      <a:pt x="5" y="18"/>
                    </a:lnTo>
                    <a:lnTo>
                      <a:pt x="7" y="19"/>
                    </a:lnTo>
                    <a:lnTo>
                      <a:pt x="13" y="19"/>
                    </a:lnTo>
                    <a:lnTo>
                      <a:pt x="15" y="18"/>
                    </a:lnTo>
                    <a:lnTo>
                      <a:pt x="15" y="15"/>
                    </a:lnTo>
                    <a:lnTo>
                      <a:pt x="12" y="14"/>
                    </a:lnTo>
                    <a:lnTo>
                      <a:pt x="10" y="12"/>
                    </a:lnTo>
                    <a:lnTo>
                      <a:pt x="5" y="12"/>
                    </a:lnTo>
                    <a:lnTo>
                      <a:pt x="3" y="11"/>
                    </a:lnTo>
                    <a:lnTo>
                      <a:pt x="0" y="9"/>
                    </a:lnTo>
                    <a:lnTo>
                      <a:pt x="0" y="7"/>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971" name="Freeform 358"/>
              <p:cNvSpPr>
                <a:spLocks/>
              </p:cNvSpPr>
              <p:nvPr/>
            </p:nvSpPr>
            <p:spPr bwMode="auto">
              <a:xfrm>
                <a:off x="2066" y="4028"/>
                <a:ext cx="12" cy="28"/>
              </a:xfrm>
              <a:custGeom>
                <a:avLst/>
                <a:gdLst>
                  <a:gd name="T0" fmla="*/ 3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4 h 28"/>
                  <a:gd name="T14" fmla="*/ 9 w 12"/>
                  <a:gd name="T15" fmla="*/ 25 h 28"/>
                  <a:gd name="T16" fmla="*/ 12 w 12"/>
                  <a:gd name="T17" fmla="*/ 25 h 28"/>
                  <a:gd name="T18" fmla="*/ 12 w 12"/>
                  <a:gd name="T19" fmla="*/ 28 h 28"/>
                  <a:gd name="T20" fmla="*/ 6 w 12"/>
                  <a:gd name="T21" fmla="*/ 28 h 28"/>
                  <a:gd name="T22" fmla="*/ 4 w 12"/>
                  <a:gd name="T23" fmla="*/ 27 h 28"/>
                  <a:gd name="T24" fmla="*/ 3 w 12"/>
                  <a:gd name="T25" fmla="*/ 24 h 28"/>
                  <a:gd name="T26" fmla="*/ 3 w 12"/>
                  <a:gd name="T27" fmla="*/ 10 h 28"/>
                  <a:gd name="T28" fmla="*/ 0 w 12"/>
                  <a:gd name="T29" fmla="*/ 10 h 28"/>
                  <a:gd name="T30" fmla="*/ 0 w 12"/>
                  <a:gd name="T31" fmla="*/ 7 h 28"/>
                  <a:gd name="T32" fmla="*/ 3 w 12"/>
                  <a:gd name="T33" fmla="*/ 7 h 28"/>
                  <a:gd name="T34" fmla="*/ 3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3" y="0"/>
                    </a:moveTo>
                    <a:lnTo>
                      <a:pt x="7" y="0"/>
                    </a:lnTo>
                    <a:lnTo>
                      <a:pt x="7" y="7"/>
                    </a:lnTo>
                    <a:lnTo>
                      <a:pt x="12" y="7"/>
                    </a:lnTo>
                    <a:lnTo>
                      <a:pt x="12" y="10"/>
                    </a:lnTo>
                    <a:lnTo>
                      <a:pt x="7" y="10"/>
                    </a:lnTo>
                    <a:lnTo>
                      <a:pt x="7" y="24"/>
                    </a:lnTo>
                    <a:lnTo>
                      <a:pt x="9" y="25"/>
                    </a:lnTo>
                    <a:lnTo>
                      <a:pt x="12" y="25"/>
                    </a:lnTo>
                    <a:lnTo>
                      <a:pt x="12" y="28"/>
                    </a:lnTo>
                    <a:lnTo>
                      <a:pt x="6"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972" name="Freeform 359"/>
              <p:cNvSpPr>
                <a:spLocks noEditPoints="1"/>
              </p:cNvSpPr>
              <p:nvPr/>
            </p:nvSpPr>
            <p:spPr bwMode="auto">
              <a:xfrm>
                <a:off x="2080" y="4034"/>
                <a:ext cx="20" cy="22"/>
              </a:xfrm>
              <a:custGeom>
                <a:avLst/>
                <a:gdLst>
                  <a:gd name="T0" fmla="*/ 8 w 20"/>
                  <a:gd name="T1" fmla="*/ 4 h 22"/>
                  <a:gd name="T2" fmla="*/ 5 w 20"/>
                  <a:gd name="T3" fmla="*/ 7 h 22"/>
                  <a:gd name="T4" fmla="*/ 3 w 20"/>
                  <a:gd name="T5" fmla="*/ 9 h 22"/>
                  <a:gd name="T6" fmla="*/ 16 w 20"/>
                  <a:gd name="T7" fmla="*/ 9 h 22"/>
                  <a:gd name="T8" fmla="*/ 13 w 20"/>
                  <a:gd name="T9" fmla="*/ 4 h 22"/>
                  <a:gd name="T10" fmla="*/ 8 w 20"/>
                  <a:gd name="T11" fmla="*/ 4 h 22"/>
                  <a:gd name="T12" fmla="*/ 10 w 20"/>
                  <a:gd name="T13" fmla="*/ 0 h 22"/>
                  <a:gd name="T14" fmla="*/ 16 w 20"/>
                  <a:gd name="T15" fmla="*/ 2 h 22"/>
                  <a:gd name="T16" fmla="*/ 18 w 20"/>
                  <a:gd name="T17" fmla="*/ 4 h 22"/>
                  <a:gd name="T18" fmla="*/ 20 w 20"/>
                  <a:gd name="T19" fmla="*/ 9 h 22"/>
                  <a:gd name="T20" fmla="*/ 20 w 20"/>
                  <a:gd name="T21" fmla="*/ 12 h 22"/>
                  <a:gd name="T22" fmla="*/ 3 w 20"/>
                  <a:gd name="T23" fmla="*/ 12 h 22"/>
                  <a:gd name="T24" fmla="*/ 5 w 20"/>
                  <a:gd name="T25" fmla="*/ 15 h 22"/>
                  <a:gd name="T26" fmla="*/ 5 w 20"/>
                  <a:gd name="T27" fmla="*/ 18 h 22"/>
                  <a:gd name="T28" fmla="*/ 8 w 20"/>
                  <a:gd name="T29" fmla="*/ 19 h 22"/>
                  <a:gd name="T30" fmla="*/ 13 w 20"/>
                  <a:gd name="T31" fmla="*/ 19 h 22"/>
                  <a:gd name="T32" fmla="*/ 15 w 20"/>
                  <a:gd name="T33" fmla="*/ 18 h 22"/>
                  <a:gd name="T34" fmla="*/ 16 w 20"/>
                  <a:gd name="T35" fmla="*/ 15 h 22"/>
                  <a:gd name="T36" fmla="*/ 19 w 20"/>
                  <a:gd name="T37" fmla="*/ 15 h 22"/>
                  <a:gd name="T38" fmla="*/ 19 w 20"/>
                  <a:gd name="T39" fmla="*/ 18 h 22"/>
                  <a:gd name="T40" fmla="*/ 16 w 20"/>
                  <a:gd name="T41" fmla="*/ 21 h 22"/>
                  <a:gd name="T42" fmla="*/ 13 w 20"/>
                  <a:gd name="T43" fmla="*/ 22 h 22"/>
                  <a:gd name="T44" fmla="*/ 6 w 20"/>
                  <a:gd name="T45" fmla="*/ 22 h 22"/>
                  <a:gd name="T46" fmla="*/ 3 w 20"/>
                  <a:gd name="T47" fmla="*/ 21 h 22"/>
                  <a:gd name="T48" fmla="*/ 0 w 20"/>
                  <a:gd name="T49" fmla="*/ 15 h 22"/>
                  <a:gd name="T50" fmla="*/ 0 w 20"/>
                  <a:gd name="T51" fmla="*/ 7 h 22"/>
                  <a:gd name="T52" fmla="*/ 6 w 20"/>
                  <a:gd name="T53" fmla="*/ 1 h 22"/>
                  <a:gd name="T54" fmla="*/ 10 w 2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2">
                    <a:moveTo>
                      <a:pt x="8" y="4"/>
                    </a:moveTo>
                    <a:lnTo>
                      <a:pt x="5" y="7"/>
                    </a:lnTo>
                    <a:lnTo>
                      <a:pt x="3" y="9"/>
                    </a:lnTo>
                    <a:lnTo>
                      <a:pt x="16" y="9"/>
                    </a:lnTo>
                    <a:lnTo>
                      <a:pt x="13" y="4"/>
                    </a:lnTo>
                    <a:lnTo>
                      <a:pt x="8" y="4"/>
                    </a:lnTo>
                    <a:close/>
                    <a:moveTo>
                      <a:pt x="10" y="0"/>
                    </a:moveTo>
                    <a:lnTo>
                      <a:pt x="16" y="2"/>
                    </a:lnTo>
                    <a:lnTo>
                      <a:pt x="18" y="4"/>
                    </a:lnTo>
                    <a:lnTo>
                      <a:pt x="20" y="9"/>
                    </a:lnTo>
                    <a:lnTo>
                      <a:pt x="20" y="12"/>
                    </a:lnTo>
                    <a:lnTo>
                      <a:pt x="3" y="12"/>
                    </a:lnTo>
                    <a:lnTo>
                      <a:pt x="5" y="15"/>
                    </a:lnTo>
                    <a:lnTo>
                      <a:pt x="5" y="18"/>
                    </a:lnTo>
                    <a:lnTo>
                      <a:pt x="8" y="19"/>
                    </a:lnTo>
                    <a:lnTo>
                      <a:pt x="13" y="19"/>
                    </a:lnTo>
                    <a:lnTo>
                      <a:pt x="15" y="18"/>
                    </a:lnTo>
                    <a:lnTo>
                      <a:pt x="16" y="15"/>
                    </a:lnTo>
                    <a:lnTo>
                      <a:pt x="19" y="15"/>
                    </a:lnTo>
                    <a:lnTo>
                      <a:pt x="19" y="18"/>
                    </a:lnTo>
                    <a:lnTo>
                      <a:pt x="16" y="21"/>
                    </a:lnTo>
                    <a:lnTo>
                      <a:pt x="13" y="22"/>
                    </a:lnTo>
                    <a:lnTo>
                      <a:pt x="6"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73" name="Freeform 360"/>
              <p:cNvSpPr>
                <a:spLocks noEditPoints="1"/>
              </p:cNvSpPr>
              <p:nvPr/>
            </p:nvSpPr>
            <p:spPr bwMode="auto">
              <a:xfrm>
                <a:off x="2103" y="4026"/>
                <a:ext cx="20" cy="30"/>
              </a:xfrm>
              <a:custGeom>
                <a:avLst/>
                <a:gdLst>
                  <a:gd name="T0" fmla="*/ 7 w 20"/>
                  <a:gd name="T1" fmla="*/ 12 h 30"/>
                  <a:gd name="T2" fmla="*/ 5 w 20"/>
                  <a:gd name="T3" fmla="*/ 15 h 30"/>
                  <a:gd name="T4" fmla="*/ 3 w 20"/>
                  <a:gd name="T5" fmla="*/ 17 h 30"/>
                  <a:gd name="T6" fmla="*/ 3 w 20"/>
                  <a:gd name="T7" fmla="*/ 20 h 30"/>
                  <a:gd name="T8" fmla="*/ 5 w 20"/>
                  <a:gd name="T9" fmla="*/ 23 h 30"/>
                  <a:gd name="T10" fmla="*/ 5 w 20"/>
                  <a:gd name="T11" fmla="*/ 25 h 30"/>
                  <a:gd name="T12" fmla="*/ 7 w 20"/>
                  <a:gd name="T13" fmla="*/ 27 h 30"/>
                  <a:gd name="T14" fmla="*/ 13 w 20"/>
                  <a:gd name="T15" fmla="*/ 27 h 30"/>
                  <a:gd name="T16" fmla="*/ 16 w 20"/>
                  <a:gd name="T17" fmla="*/ 25 h 30"/>
                  <a:gd name="T18" fmla="*/ 17 w 20"/>
                  <a:gd name="T19" fmla="*/ 22 h 30"/>
                  <a:gd name="T20" fmla="*/ 17 w 20"/>
                  <a:gd name="T21" fmla="*/ 19 h 30"/>
                  <a:gd name="T22" fmla="*/ 16 w 20"/>
                  <a:gd name="T23" fmla="*/ 16 h 30"/>
                  <a:gd name="T24" fmla="*/ 16 w 20"/>
                  <a:gd name="T25" fmla="*/ 13 h 30"/>
                  <a:gd name="T26" fmla="*/ 13 w 20"/>
                  <a:gd name="T27" fmla="*/ 12 h 30"/>
                  <a:gd name="T28" fmla="*/ 7 w 20"/>
                  <a:gd name="T29" fmla="*/ 12 h 30"/>
                  <a:gd name="T30" fmla="*/ 16 w 20"/>
                  <a:gd name="T31" fmla="*/ 0 h 30"/>
                  <a:gd name="T32" fmla="*/ 20 w 20"/>
                  <a:gd name="T33" fmla="*/ 0 h 30"/>
                  <a:gd name="T34" fmla="*/ 20 w 20"/>
                  <a:gd name="T35" fmla="*/ 30 h 30"/>
                  <a:gd name="T36" fmla="*/ 16 w 20"/>
                  <a:gd name="T37" fmla="*/ 30 h 30"/>
                  <a:gd name="T38" fmla="*/ 16 w 20"/>
                  <a:gd name="T39" fmla="*/ 27 h 30"/>
                  <a:gd name="T40" fmla="*/ 13 w 20"/>
                  <a:gd name="T41" fmla="*/ 30 h 30"/>
                  <a:gd name="T42" fmla="*/ 6 w 20"/>
                  <a:gd name="T43" fmla="*/ 30 h 30"/>
                  <a:gd name="T44" fmla="*/ 3 w 20"/>
                  <a:gd name="T45" fmla="*/ 29 h 30"/>
                  <a:gd name="T46" fmla="*/ 0 w 20"/>
                  <a:gd name="T47" fmla="*/ 23 h 30"/>
                  <a:gd name="T48" fmla="*/ 0 w 20"/>
                  <a:gd name="T49" fmla="*/ 16 h 30"/>
                  <a:gd name="T50" fmla="*/ 3 w 20"/>
                  <a:gd name="T51" fmla="*/ 10 h 30"/>
                  <a:gd name="T52" fmla="*/ 6 w 20"/>
                  <a:gd name="T53" fmla="*/ 9 h 30"/>
                  <a:gd name="T54" fmla="*/ 10 w 20"/>
                  <a:gd name="T55" fmla="*/ 8 h 30"/>
                  <a:gd name="T56" fmla="*/ 12 w 20"/>
                  <a:gd name="T57" fmla="*/ 9 h 30"/>
                  <a:gd name="T58" fmla="*/ 14 w 20"/>
                  <a:gd name="T59" fmla="*/ 9 h 30"/>
                  <a:gd name="T60" fmla="*/ 16 w 20"/>
                  <a:gd name="T61" fmla="*/ 12 h 30"/>
                  <a:gd name="T62" fmla="*/ 16 w 20"/>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30">
                    <a:moveTo>
                      <a:pt x="7" y="12"/>
                    </a:moveTo>
                    <a:lnTo>
                      <a:pt x="5" y="15"/>
                    </a:lnTo>
                    <a:lnTo>
                      <a:pt x="3" y="17"/>
                    </a:lnTo>
                    <a:lnTo>
                      <a:pt x="3" y="20"/>
                    </a:lnTo>
                    <a:lnTo>
                      <a:pt x="5" y="23"/>
                    </a:lnTo>
                    <a:lnTo>
                      <a:pt x="5" y="25"/>
                    </a:lnTo>
                    <a:lnTo>
                      <a:pt x="7" y="27"/>
                    </a:lnTo>
                    <a:lnTo>
                      <a:pt x="13" y="27"/>
                    </a:lnTo>
                    <a:lnTo>
                      <a:pt x="16" y="25"/>
                    </a:lnTo>
                    <a:lnTo>
                      <a:pt x="17" y="22"/>
                    </a:lnTo>
                    <a:lnTo>
                      <a:pt x="17" y="19"/>
                    </a:lnTo>
                    <a:lnTo>
                      <a:pt x="16" y="16"/>
                    </a:lnTo>
                    <a:lnTo>
                      <a:pt x="16" y="13"/>
                    </a:lnTo>
                    <a:lnTo>
                      <a:pt x="13" y="12"/>
                    </a:lnTo>
                    <a:lnTo>
                      <a:pt x="7" y="12"/>
                    </a:lnTo>
                    <a:close/>
                    <a:moveTo>
                      <a:pt x="16" y="0"/>
                    </a:moveTo>
                    <a:lnTo>
                      <a:pt x="20" y="0"/>
                    </a:lnTo>
                    <a:lnTo>
                      <a:pt x="20" y="30"/>
                    </a:lnTo>
                    <a:lnTo>
                      <a:pt x="16" y="30"/>
                    </a:lnTo>
                    <a:lnTo>
                      <a:pt x="16" y="27"/>
                    </a:lnTo>
                    <a:lnTo>
                      <a:pt x="13" y="30"/>
                    </a:lnTo>
                    <a:lnTo>
                      <a:pt x="6" y="30"/>
                    </a:lnTo>
                    <a:lnTo>
                      <a:pt x="3" y="29"/>
                    </a:lnTo>
                    <a:lnTo>
                      <a:pt x="0" y="23"/>
                    </a:lnTo>
                    <a:lnTo>
                      <a:pt x="0" y="16"/>
                    </a:lnTo>
                    <a:lnTo>
                      <a:pt x="3" y="10"/>
                    </a:lnTo>
                    <a:lnTo>
                      <a:pt x="6" y="9"/>
                    </a:lnTo>
                    <a:lnTo>
                      <a:pt x="10" y="8"/>
                    </a:lnTo>
                    <a:lnTo>
                      <a:pt x="12" y="9"/>
                    </a:lnTo>
                    <a:lnTo>
                      <a:pt x="14" y="9"/>
                    </a:lnTo>
                    <a:lnTo>
                      <a:pt x="16" y="12"/>
                    </a:lnTo>
                    <a:lnTo>
                      <a:pt x="16" y="0"/>
                    </a:lnTo>
                    <a:close/>
                  </a:path>
                </a:pathLst>
              </a:custGeom>
              <a:solidFill>
                <a:srgbClr val="000000"/>
              </a:solidFill>
              <a:ln w="0">
                <a:solidFill>
                  <a:srgbClr val="000000"/>
                </a:solidFill>
                <a:prstDash val="solid"/>
                <a:round/>
                <a:headEnd/>
                <a:tailEnd/>
              </a:ln>
            </p:spPr>
            <p:txBody>
              <a:bodyPr/>
              <a:lstStyle/>
              <a:p>
                <a:endParaRPr lang="en-US"/>
              </a:p>
            </p:txBody>
          </p:sp>
          <p:sp>
            <p:nvSpPr>
              <p:cNvPr id="16974" name="Freeform 361"/>
              <p:cNvSpPr>
                <a:spLocks noEditPoints="1"/>
              </p:cNvSpPr>
              <p:nvPr/>
            </p:nvSpPr>
            <p:spPr bwMode="auto">
              <a:xfrm>
                <a:off x="2139" y="4026"/>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75" name="Freeform 362"/>
              <p:cNvSpPr>
                <a:spLocks/>
              </p:cNvSpPr>
              <p:nvPr/>
            </p:nvSpPr>
            <p:spPr bwMode="auto">
              <a:xfrm>
                <a:off x="2147" y="4034"/>
                <a:ext cx="19" cy="22"/>
              </a:xfrm>
              <a:custGeom>
                <a:avLst/>
                <a:gdLst>
                  <a:gd name="T0" fmla="*/ 10 w 19"/>
                  <a:gd name="T1" fmla="*/ 0 h 22"/>
                  <a:gd name="T2" fmla="*/ 15 w 19"/>
                  <a:gd name="T3" fmla="*/ 1 h 22"/>
                  <a:gd name="T4" fmla="*/ 16 w 19"/>
                  <a:gd name="T5" fmla="*/ 2 h 22"/>
                  <a:gd name="T6" fmla="*/ 19 w 19"/>
                  <a:gd name="T7" fmla="*/ 8 h 22"/>
                  <a:gd name="T8" fmla="*/ 19 w 19"/>
                  <a:gd name="T9" fmla="*/ 22 h 22"/>
                  <a:gd name="T10" fmla="*/ 15 w 19"/>
                  <a:gd name="T11" fmla="*/ 22 h 22"/>
                  <a:gd name="T12" fmla="*/ 15 w 19"/>
                  <a:gd name="T13" fmla="*/ 5 h 22"/>
                  <a:gd name="T14" fmla="*/ 13 w 19"/>
                  <a:gd name="T15" fmla="*/ 4 h 22"/>
                  <a:gd name="T16" fmla="*/ 8 w 19"/>
                  <a:gd name="T17" fmla="*/ 4 h 22"/>
                  <a:gd name="T18" fmla="*/ 5 w 19"/>
                  <a:gd name="T19" fmla="*/ 5 h 22"/>
                  <a:gd name="T20" fmla="*/ 5 w 19"/>
                  <a:gd name="T21" fmla="*/ 7 h 22"/>
                  <a:gd name="T22" fmla="*/ 3 w 19"/>
                  <a:gd name="T23" fmla="*/ 9 h 22"/>
                  <a:gd name="T24" fmla="*/ 3 w 19"/>
                  <a:gd name="T25" fmla="*/ 22 h 22"/>
                  <a:gd name="T26" fmla="*/ 0 w 19"/>
                  <a:gd name="T27" fmla="*/ 22 h 22"/>
                  <a:gd name="T28" fmla="*/ 0 w 19"/>
                  <a:gd name="T29" fmla="*/ 1 h 22"/>
                  <a:gd name="T30" fmla="*/ 3 w 19"/>
                  <a:gd name="T31" fmla="*/ 1 h 22"/>
                  <a:gd name="T32" fmla="*/ 3 w 19"/>
                  <a:gd name="T33" fmla="*/ 4 h 22"/>
                  <a:gd name="T34" fmla="*/ 6 w 19"/>
                  <a:gd name="T35" fmla="*/ 2 h 22"/>
                  <a:gd name="T36" fmla="*/ 8 w 19"/>
                  <a:gd name="T37" fmla="*/ 1 h 22"/>
                  <a:gd name="T38" fmla="*/ 10 w 19"/>
                  <a:gd name="T39" fmla="*/ 0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2">
                    <a:moveTo>
                      <a:pt x="10" y="0"/>
                    </a:moveTo>
                    <a:lnTo>
                      <a:pt x="15" y="1"/>
                    </a:lnTo>
                    <a:lnTo>
                      <a:pt x="16" y="2"/>
                    </a:lnTo>
                    <a:lnTo>
                      <a:pt x="19" y="8"/>
                    </a:lnTo>
                    <a:lnTo>
                      <a:pt x="19" y="22"/>
                    </a:lnTo>
                    <a:lnTo>
                      <a:pt x="15" y="22"/>
                    </a:lnTo>
                    <a:lnTo>
                      <a:pt x="15" y="5"/>
                    </a:lnTo>
                    <a:lnTo>
                      <a:pt x="13" y="4"/>
                    </a:lnTo>
                    <a:lnTo>
                      <a:pt x="8" y="4"/>
                    </a:lnTo>
                    <a:lnTo>
                      <a:pt x="5" y="5"/>
                    </a:lnTo>
                    <a:lnTo>
                      <a:pt x="5" y="7"/>
                    </a:lnTo>
                    <a:lnTo>
                      <a:pt x="3" y="9"/>
                    </a:lnTo>
                    <a:lnTo>
                      <a:pt x="3" y="22"/>
                    </a:lnTo>
                    <a:lnTo>
                      <a:pt x="0" y="22"/>
                    </a:lnTo>
                    <a:lnTo>
                      <a:pt x="0" y="1"/>
                    </a:lnTo>
                    <a:lnTo>
                      <a:pt x="3" y="1"/>
                    </a:lnTo>
                    <a:lnTo>
                      <a:pt x="3" y="4"/>
                    </a:lnTo>
                    <a:lnTo>
                      <a:pt x="6" y="2"/>
                    </a:lnTo>
                    <a:lnTo>
                      <a:pt x="8"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76" name="Freeform 363"/>
              <p:cNvSpPr>
                <a:spLocks/>
              </p:cNvSpPr>
              <p:nvPr/>
            </p:nvSpPr>
            <p:spPr bwMode="auto">
              <a:xfrm>
                <a:off x="2177" y="4026"/>
                <a:ext cx="24" cy="30"/>
              </a:xfrm>
              <a:custGeom>
                <a:avLst/>
                <a:gdLst>
                  <a:gd name="T0" fmla="*/ 0 w 24"/>
                  <a:gd name="T1" fmla="*/ 0 h 30"/>
                  <a:gd name="T2" fmla="*/ 24 w 24"/>
                  <a:gd name="T3" fmla="*/ 0 h 30"/>
                  <a:gd name="T4" fmla="*/ 24 w 24"/>
                  <a:gd name="T5" fmla="*/ 3 h 30"/>
                  <a:gd name="T6" fmla="*/ 15 w 24"/>
                  <a:gd name="T7" fmla="*/ 3 h 30"/>
                  <a:gd name="T8" fmla="*/ 15 w 24"/>
                  <a:gd name="T9" fmla="*/ 30 h 30"/>
                  <a:gd name="T10" fmla="*/ 10 w 24"/>
                  <a:gd name="T11" fmla="*/ 30 h 30"/>
                  <a:gd name="T12" fmla="*/ 10 w 24"/>
                  <a:gd name="T13" fmla="*/ 3 h 30"/>
                  <a:gd name="T14" fmla="*/ 0 w 24"/>
                  <a:gd name="T15" fmla="*/ 3 h 30"/>
                  <a:gd name="T16" fmla="*/ 0 w 2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30">
                    <a:moveTo>
                      <a:pt x="0" y="0"/>
                    </a:moveTo>
                    <a:lnTo>
                      <a:pt x="24" y="0"/>
                    </a:lnTo>
                    <a:lnTo>
                      <a:pt x="24" y="3"/>
                    </a:lnTo>
                    <a:lnTo>
                      <a:pt x="15" y="3"/>
                    </a:lnTo>
                    <a:lnTo>
                      <a:pt x="15" y="30"/>
                    </a:lnTo>
                    <a:lnTo>
                      <a:pt x="10" y="30"/>
                    </a:lnTo>
                    <a:lnTo>
                      <a:pt x="10" y="3"/>
                    </a:lnTo>
                    <a:lnTo>
                      <a:pt x="0" y="3"/>
                    </a:lnTo>
                    <a:lnTo>
                      <a:pt x="0" y="0"/>
                    </a:lnTo>
                    <a:close/>
                  </a:path>
                </a:pathLst>
              </a:custGeom>
              <a:solidFill>
                <a:srgbClr val="00007B"/>
              </a:solidFill>
              <a:ln w="0">
                <a:solidFill>
                  <a:srgbClr val="00007B"/>
                </a:solidFill>
                <a:prstDash val="solid"/>
                <a:round/>
                <a:headEnd/>
                <a:tailEnd/>
              </a:ln>
            </p:spPr>
            <p:txBody>
              <a:bodyPr/>
              <a:lstStyle/>
              <a:p>
                <a:endParaRPr lang="en-US"/>
              </a:p>
            </p:txBody>
          </p:sp>
          <p:sp>
            <p:nvSpPr>
              <p:cNvPr id="16977" name="Freeform 364"/>
              <p:cNvSpPr>
                <a:spLocks noEditPoints="1"/>
              </p:cNvSpPr>
              <p:nvPr/>
            </p:nvSpPr>
            <p:spPr bwMode="auto">
              <a:xfrm>
                <a:off x="2203" y="4034"/>
                <a:ext cx="20" cy="22"/>
              </a:xfrm>
              <a:custGeom>
                <a:avLst/>
                <a:gdLst>
                  <a:gd name="T0" fmla="*/ 14 w 20"/>
                  <a:gd name="T1" fmla="*/ 11 h 22"/>
                  <a:gd name="T2" fmla="*/ 13 w 20"/>
                  <a:gd name="T3" fmla="*/ 12 h 22"/>
                  <a:gd name="T4" fmla="*/ 6 w 20"/>
                  <a:gd name="T5" fmla="*/ 12 h 22"/>
                  <a:gd name="T6" fmla="*/ 4 w 20"/>
                  <a:gd name="T7" fmla="*/ 14 h 22"/>
                  <a:gd name="T8" fmla="*/ 4 w 20"/>
                  <a:gd name="T9" fmla="*/ 18 h 22"/>
                  <a:gd name="T10" fmla="*/ 6 w 20"/>
                  <a:gd name="T11" fmla="*/ 19 h 22"/>
                  <a:gd name="T12" fmla="*/ 11 w 20"/>
                  <a:gd name="T13" fmla="*/ 19 h 22"/>
                  <a:gd name="T14" fmla="*/ 14 w 20"/>
                  <a:gd name="T15" fmla="*/ 17 h 22"/>
                  <a:gd name="T16" fmla="*/ 14 w 20"/>
                  <a:gd name="T17" fmla="*/ 11 h 22"/>
                  <a:gd name="T18" fmla="*/ 10 w 20"/>
                  <a:gd name="T19" fmla="*/ 0 h 22"/>
                  <a:gd name="T20" fmla="*/ 13 w 20"/>
                  <a:gd name="T21" fmla="*/ 1 h 22"/>
                  <a:gd name="T22" fmla="*/ 14 w 20"/>
                  <a:gd name="T23" fmla="*/ 1 h 22"/>
                  <a:gd name="T24" fmla="*/ 17 w 20"/>
                  <a:gd name="T25" fmla="*/ 4 h 22"/>
                  <a:gd name="T26" fmla="*/ 18 w 20"/>
                  <a:gd name="T27" fmla="*/ 7 h 22"/>
                  <a:gd name="T28" fmla="*/ 18 w 20"/>
                  <a:gd name="T29" fmla="*/ 19 h 22"/>
                  <a:gd name="T30" fmla="*/ 20 w 20"/>
                  <a:gd name="T31" fmla="*/ 19 h 22"/>
                  <a:gd name="T32" fmla="*/ 20 w 20"/>
                  <a:gd name="T33" fmla="*/ 22 h 22"/>
                  <a:gd name="T34" fmla="*/ 16 w 20"/>
                  <a:gd name="T35" fmla="*/ 22 h 22"/>
                  <a:gd name="T36" fmla="*/ 14 w 20"/>
                  <a:gd name="T37" fmla="*/ 21 h 22"/>
                  <a:gd name="T38" fmla="*/ 14 w 20"/>
                  <a:gd name="T39" fmla="*/ 19 h 22"/>
                  <a:gd name="T40" fmla="*/ 13 w 20"/>
                  <a:gd name="T41" fmla="*/ 21 h 22"/>
                  <a:gd name="T42" fmla="*/ 10 w 20"/>
                  <a:gd name="T43" fmla="*/ 22 h 22"/>
                  <a:gd name="T44" fmla="*/ 4 w 20"/>
                  <a:gd name="T45" fmla="*/ 22 h 22"/>
                  <a:gd name="T46" fmla="*/ 1 w 20"/>
                  <a:gd name="T47" fmla="*/ 21 h 22"/>
                  <a:gd name="T48" fmla="*/ 0 w 20"/>
                  <a:gd name="T49" fmla="*/ 19 h 22"/>
                  <a:gd name="T50" fmla="*/ 0 w 20"/>
                  <a:gd name="T51" fmla="*/ 14 h 22"/>
                  <a:gd name="T52" fmla="*/ 1 w 20"/>
                  <a:gd name="T53" fmla="*/ 12 h 22"/>
                  <a:gd name="T54" fmla="*/ 7 w 20"/>
                  <a:gd name="T55" fmla="*/ 9 h 22"/>
                  <a:gd name="T56" fmla="*/ 13 w 20"/>
                  <a:gd name="T57" fmla="*/ 9 h 22"/>
                  <a:gd name="T58" fmla="*/ 14 w 20"/>
                  <a:gd name="T59" fmla="*/ 8 h 22"/>
                  <a:gd name="T60" fmla="*/ 14 w 20"/>
                  <a:gd name="T61" fmla="*/ 5 h 22"/>
                  <a:gd name="T62" fmla="*/ 13 w 20"/>
                  <a:gd name="T63" fmla="*/ 4 h 22"/>
                  <a:gd name="T64" fmla="*/ 6 w 20"/>
                  <a:gd name="T65" fmla="*/ 4 h 22"/>
                  <a:gd name="T66" fmla="*/ 4 w 20"/>
                  <a:gd name="T67" fmla="*/ 5 h 22"/>
                  <a:gd name="T68" fmla="*/ 4 w 20"/>
                  <a:gd name="T69" fmla="*/ 8 h 22"/>
                  <a:gd name="T70" fmla="*/ 0 w 20"/>
                  <a:gd name="T71" fmla="*/ 8 h 22"/>
                  <a:gd name="T72" fmla="*/ 1 w 20"/>
                  <a:gd name="T73" fmla="*/ 4 h 22"/>
                  <a:gd name="T74" fmla="*/ 3 w 20"/>
                  <a:gd name="T75" fmla="*/ 2 h 22"/>
                  <a:gd name="T76" fmla="*/ 7 w 20"/>
                  <a:gd name="T77" fmla="*/ 1 h 22"/>
                  <a:gd name="T78" fmla="*/ 10 w 20"/>
                  <a:gd name="T79" fmla="*/ 0 h 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 h="22">
                    <a:moveTo>
                      <a:pt x="14" y="11"/>
                    </a:moveTo>
                    <a:lnTo>
                      <a:pt x="13" y="12"/>
                    </a:lnTo>
                    <a:lnTo>
                      <a:pt x="6" y="12"/>
                    </a:lnTo>
                    <a:lnTo>
                      <a:pt x="4" y="14"/>
                    </a:lnTo>
                    <a:lnTo>
                      <a:pt x="4" y="18"/>
                    </a:lnTo>
                    <a:lnTo>
                      <a:pt x="6" y="19"/>
                    </a:lnTo>
                    <a:lnTo>
                      <a:pt x="11" y="19"/>
                    </a:lnTo>
                    <a:lnTo>
                      <a:pt x="14" y="17"/>
                    </a:lnTo>
                    <a:lnTo>
                      <a:pt x="14" y="11"/>
                    </a:lnTo>
                    <a:close/>
                    <a:moveTo>
                      <a:pt x="10" y="0"/>
                    </a:moveTo>
                    <a:lnTo>
                      <a:pt x="13" y="1"/>
                    </a:lnTo>
                    <a:lnTo>
                      <a:pt x="14" y="1"/>
                    </a:lnTo>
                    <a:lnTo>
                      <a:pt x="17" y="4"/>
                    </a:lnTo>
                    <a:lnTo>
                      <a:pt x="18" y="7"/>
                    </a:lnTo>
                    <a:lnTo>
                      <a:pt x="18" y="19"/>
                    </a:lnTo>
                    <a:lnTo>
                      <a:pt x="20" y="19"/>
                    </a:lnTo>
                    <a:lnTo>
                      <a:pt x="20" y="22"/>
                    </a:lnTo>
                    <a:lnTo>
                      <a:pt x="16" y="22"/>
                    </a:lnTo>
                    <a:lnTo>
                      <a:pt x="14" y="21"/>
                    </a:lnTo>
                    <a:lnTo>
                      <a:pt x="14" y="19"/>
                    </a:lnTo>
                    <a:lnTo>
                      <a:pt x="13" y="21"/>
                    </a:lnTo>
                    <a:lnTo>
                      <a:pt x="10" y="22"/>
                    </a:lnTo>
                    <a:lnTo>
                      <a:pt x="4" y="22"/>
                    </a:lnTo>
                    <a:lnTo>
                      <a:pt x="1" y="21"/>
                    </a:lnTo>
                    <a:lnTo>
                      <a:pt x="0" y="19"/>
                    </a:lnTo>
                    <a:lnTo>
                      <a:pt x="0" y="14"/>
                    </a:lnTo>
                    <a:lnTo>
                      <a:pt x="1" y="12"/>
                    </a:lnTo>
                    <a:lnTo>
                      <a:pt x="7" y="9"/>
                    </a:lnTo>
                    <a:lnTo>
                      <a:pt x="13" y="9"/>
                    </a:lnTo>
                    <a:lnTo>
                      <a:pt x="14" y="8"/>
                    </a:lnTo>
                    <a:lnTo>
                      <a:pt x="14" y="5"/>
                    </a:lnTo>
                    <a:lnTo>
                      <a:pt x="13" y="4"/>
                    </a:lnTo>
                    <a:lnTo>
                      <a:pt x="6" y="4"/>
                    </a:lnTo>
                    <a:lnTo>
                      <a:pt x="4" y="5"/>
                    </a:lnTo>
                    <a:lnTo>
                      <a:pt x="4" y="8"/>
                    </a:lnTo>
                    <a:lnTo>
                      <a:pt x="0" y="8"/>
                    </a:lnTo>
                    <a:lnTo>
                      <a:pt x="1" y="4"/>
                    </a:lnTo>
                    <a:lnTo>
                      <a:pt x="3" y="2"/>
                    </a:lnTo>
                    <a:lnTo>
                      <a:pt x="7" y="1"/>
                    </a:lnTo>
                    <a:lnTo>
                      <a:pt x="10" y="0"/>
                    </a:lnTo>
                    <a:close/>
                  </a:path>
                </a:pathLst>
              </a:custGeom>
              <a:solidFill>
                <a:srgbClr val="00007B"/>
              </a:solidFill>
              <a:ln w="0">
                <a:solidFill>
                  <a:srgbClr val="00007B"/>
                </a:solidFill>
                <a:prstDash val="solid"/>
                <a:round/>
                <a:headEnd/>
                <a:tailEnd/>
              </a:ln>
            </p:spPr>
            <p:txBody>
              <a:bodyPr/>
              <a:lstStyle/>
              <a:p>
                <a:endParaRPr lang="en-US"/>
              </a:p>
            </p:txBody>
          </p:sp>
          <p:sp>
            <p:nvSpPr>
              <p:cNvPr id="16978" name="Freeform 365"/>
              <p:cNvSpPr>
                <a:spLocks noEditPoints="1"/>
              </p:cNvSpPr>
              <p:nvPr/>
            </p:nvSpPr>
            <p:spPr bwMode="auto">
              <a:xfrm>
                <a:off x="2227" y="4026"/>
                <a:ext cx="20" cy="30"/>
              </a:xfrm>
              <a:custGeom>
                <a:avLst/>
                <a:gdLst>
                  <a:gd name="T0" fmla="*/ 7 w 20"/>
                  <a:gd name="T1" fmla="*/ 12 h 30"/>
                  <a:gd name="T2" fmla="*/ 4 w 20"/>
                  <a:gd name="T3" fmla="*/ 13 h 30"/>
                  <a:gd name="T4" fmla="*/ 3 w 20"/>
                  <a:gd name="T5" fmla="*/ 16 h 30"/>
                  <a:gd name="T6" fmla="*/ 3 w 20"/>
                  <a:gd name="T7" fmla="*/ 23 h 30"/>
                  <a:gd name="T8" fmla="*/ 7 w 20"/>
                  <a:gd name="T9" fmla="*/ 27 h 30"/>
                  <a:gd name="T10" fmla="*/ 13 w 20"/>
                  <a:gd name="T11" fmla="*/ 27 h 30"/>
                  <a:gd name="T12" fmla="*/ 16 w 20"/>
                  <a:gd name="T13" fmla="*/ 22 h 30"/>
                  <a:gd name="T14" fmla="*/ 16 w 20"/>
                  <a:gd name="T15" fmla="*/ 16 h 30"/>
                  <a:gd name="T16" fmla="*/ 14 w 20"/>
                  <a:gd name="T17" fmla="*/ 13 h 30"/>
                  <a:gd name="T18" fmla="*/ 13 w 20"/>
                  <a:gd name="T19" fmla="*/ 12 h 30"/>
                  <a:gd name="T20" fmla="*/ 7 w 20"/>
                  <a:gd name="T21" fmla="*/ 12 h 30"/>
                  <a:gd name="T22" fmla="*/ 0 w 20"/>
                  <a:gd name="T23" fmla="*/ 0 h 30"/>
                  <a:gd name="T24" fmla="*/ 3 w 20"/>
                  <a:gd name="T25" fmla="*/ 0 h 30"/>
                  <a:gd name="T26" fmla="*/ 3 w 20"/>
                  <a:gd name="T27" fmla="*/ 12 h 30"/>
                  <a:gd name="T28" fmla="*/ 4 w 20"/>
                  <a:gd name="T29" fmla="*/ 9 h 30"/>
                  <a:gd name="T30" fmla="*/ 7 w 20"/>
                  <a:gd name="T31" fmla="*/ 9 h 30"/>
                  <a:gd name="T32" fmla="*/ 10 w 20"/>
                  <a:gd name="T33" fmla="*/ 8 h 30"/>
                  <a:gd name="T34" fmla="*/ 14 w 20"/>
                  <a:gd name="T35" fmla="*/ 9 h 30"/>
                  <a:gd name="T36" fmla="*/ 17 w 20"/>
                  <a:gd name="T37" fmla="*/ 10 h 30"/>
                  <a:gd name="T38" fmla="*/ 20 w 20"/>
                  <a:gd name="T39" fmla="*/ 16 h 30"/>
                  <a:gd name="T40" fmla="*/ 20 w 20"/>
                  <a:gd name="T41" fmla="*/ 23 h 30"/>
                  <a:gd name="T42" fmla="*/ 17 w 20"/>
                  <a:gd name="T43" fmla="*/ 29 h 30"/>
                  <a:gd name="T44" fmla="*/ 14 w 20"/>
                  <a:gd name="T45" fmla="*/ 30 h 30"/>
                  <a:gd name="T46" fmla="*/ 7 w 20"/>
                  <a:gd name="T47" fmla="*/ 30 h 30"/>
                  <a:gd name="T48" fmla="*/ 6 w 20"/>
                  <a:gd name="T49" fmla="*/ 29 h 30"/>
                  <a:gd name="T50" fmla="*/ 3 w 20"/>
                  <a:gd name="T51" fmla="*/ 27 h 30"/>
                  <a:gd name="T52" fmla="*/ 3 w 20"/>
                  <a:gd name="T53" fmla="*/ 30 h 30"/>
                  <a:gd name="T54" fmla="*/ 0 w 20"/>
                  <a:gd name="T55" fmla="*/ 30 h 30"/>
                  <a:gd name="T56" fmla="*/ 0 w 20"/>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30">
                    <a:moveTo>
                      <a:pt x="7" y="12"/>
                    </a:moveTo>
                    <a:lnTo>
                      <a:pt x="4" y="13"/>
                    </a:lnTo>
                    <a:lnTo>
                      <a:pt x="3" y="16"/>
                    </a:lnTo>
                    <a:lnTo>
                      <a:pt x="3" y="23"/>
                    </a:lnTo>
                    <a:lnTo>
                      <a:pt x="7" y="27"/>
                    </a:lnTo>
                    <a:lnTo>
                      <a:pt x="13" y="27"/>
                    </a:lnTo>
                    <a:lnTo>
                      <a:pt x="16" y="22"/>
                    </a:lnTo>
                    <a:lnTo>
                      <a:pt x="16" y="16"/>
                    </a:lnTo>
                    <a:lnTo>
                      <a:pt x="14" y="13"/>
                    </a:lnTo>
                    <a:lnTo>
                      <a:pt x="13" y="12"/>
                    </a:lnTo>
                    <a:lnTo>
                      <a:pt x="7" y="12"/>
                    </a:lnTo>
                    <a:close/>
                    <a:moveTo>
                      <a:pt x="0" y="0"/>
                    </a:moveTo>
                    <a:lnTo>
                      <a:pt x="3" y="0"/>
                    </a:lnTo>
                    <a:lnTo>
                      <a:pt x="3" y="12"/>
                    </a:lnTo>
                    <a:lnTo>
                      <a:pt x="4" y="9"/>
                    </a:lnTo>
                    <a:lnTo>
                      <a:pt x="7" y="9"/>
                    </a:lnTo>
                    <a:lnTo>
                      <a:pt x="10" y="8"/>
                    </a:lnTo>
                    <a:lnTo>
                      <a:pt x="14" y="9"/>
                    </a:lnTo>
                    <a:lnTo>
                      <a:pt x="17" y="10"/>
                    </a:lnTo>
                    <a:lnTo>
                      <a:pt x="20" y="16"/>
                    </a:lnTo>
                    <a:lnTo>
                      <a:pt x="20" y="23"/>
                    </a:lnTo>
                    <a:lnTo>
                      <a:pt x="17" y="29"/>
                    </a:lnTo>
                    <a:lnTo>
                      <a:pt x="14" y="30"/>
                    </a:lnTo>
                    <a:lnTo>
                      <a:pt x="7" y="30"/>
                    </a:lnTo>
                    <a:lnTo>
                      <a:pt x="6" y="29"/>
                    </a:lnTo>
                    <a:lnTo>
                      <a:pt x="3" y="27"/>
                    </a:lnTo>
                    <a:lnTo>
                      <a:pt x="3" y="30"/>
                    </a:lnTo>
                    <a:lnTo>
                      <a:pt x="0" y="30"/>
                    </a:lnTo>
                    <a:lnTo>
                      <a:pt x="0" y="0"/>
                    </a:lnTo>
                    <a:close/>
                  </a:path>
                </a:pathLst>
              </a:custGeom>
              <a:solidFill>
                <a:srgbClr val="00007B"/>
              </a:solidFill>
              <a:ln w="0">
                <a:solidFill>
                  <a:srgbClr val="00007B"/>
                </a:solidFill>
                <a:prstDash val="solid"/>
                <a:round/>
                <a:headEnd/>
                <a:tailEnd/>
              </a:ln>
            </p:spPr>
            <p:txBody>
              <a:bodyPr/>
              <a:lstStyle/>
              <a:p>
                <a:endParaRPr lang="en-US"/>
              </a:p>
            </p:txBody>
          </p:sp>
          <p:sp>
            <p:nvSpPr>
              <p:cNvPr id="16979" name="Rectangle 366"/>
              <p:cNvSpPr>
                <a:spLocks noChangeArrowheads="1"/>
              </p:cNvSpPr>
              <p:nvPr/>
            </p:nvSpPr>
            <p:spPr bwMode="auto">
              <a:xfrm>
                <a:off x="2251" y="4026"/>
                <a:ext cx="5" cy="30"/>
              </a:xfrm>
              <a:prstGeom prst="rect">
                <a:avLst/>
              </a:prstGeom>
              <a:solidFill>
                <a:srgbClr val="00007B"/>
              </a:solidFill>
              <a:ln w="0">
                <a:solidFill>
                  <a:srgbClr val="00007B"/>
                </a:solidFill>
                <a:miter lim="800000"/>
                <a:headEnd/>
                <a:tailEnd/>
              </a:ln>
            </p:spPr>
            <p:txBody>
              <a:bodyPr/>
              <a:lstStyle/>
              <a:p>
                <a:pPr eaLnBrk="0" hangingPunct="0"/>
                <a:endParaRPr lang="en-US"/>
              </a:p>
            </p:txBody>
          </p:sp>
          <p:sp>
            <p:nvSpPr>
              <p:cNvPr id="16980" name="Freeform 367"/>
              <p:cNvSpPr>
                <a:spLocks noEditPoints="1"/>
              </p:cNvSpPr>
              <p:nvPr/>
            </p:nvSpPr>
            <p:spPr bwMode="auto">
              <a:xfrm>
                <a:off x="2260" y="4034"/>
                <a:ext cx="20" cy="22"/>
              </a:xfrm>
              <a:custGeom>
                <a:avLst/>
                <a:gdLst>
                  <a:gd name="T0" fmla="*/ 7 w 20"/>
                  <a:gd name="T1" fmla="*/ 4 h 22"/>
                  <a:gd name="T2" fmla="*/ 4 w 20"/>
                  <a:gd name="T3" fmla="*/ 5 h 22"/>
                  <a:gd name="T4" fmla="*/ 4 w 20"/>
                  <a:gd name="T5" fmla="*/ 7 h 22"/>
                  <a:gd name="T6" fmla="*/ 3 w 20"/>
                  <a:gd name="T7" fmla="*/ 9 h 22"/>
                  <a:gd name="T8" fmla="*/ 16 w 20"/>
                  <a:gd name="T9" fmla="*/ 9 h 22"/>
                  <a:gd name="T10" fmla="*/ 13 w 20"/>
                  <a:gd name="T11" fmla="*/ 4 h 22"/>
                  <a:gd name="T12" fmla="*/ 7 w 20"/>
                  <a:gd name="T13" fmla="*/ 4 h 22"/>
                  <a:gd name="T14" fmla="*/ 10 w 20"/>
                  <a:gd name="T15" fmla="*/ 0 h 22"/>
                  <a:gd name="T16" fmla="*/ 16 w 20"/>
                  <a:gd name="T17" fmla="*/ 2 h 22"/>
                  <a:gd name="T18" fmla="*/ 17 w 20"/>
                  <a:gd name="T19" fmla="*/ 4 h 22"/>
                  <a:gd name="T20" fmla="*/ 20 w 20"/>
                  <a:gd name="T21" fmla="*/ 9 h 22"/>
                  <a:gd name="T22" fmla="*/ 20 w 20"/>
                  <a:gd name="T23" fmla="*/ 12 h 22"/>
                  <a:gd name="T24" fmla="*/ 3 w 20"/>
                  <a:gd name="T25" fmla="*/ 12 h 22"/>
                  <a:gd name="T26" fmla="*/ 3 w 20"/>
                  <a:gd name="T27" fmla="*/ 15 h 22"/>
                  <a:gd name="T28" fmla="*/ 4 w 20"/>
                  <a:gd name="T29" fmla="*/ 18 h 22"/>
                  <a:gd name="T30" fmla="*/ 7 w 20"/>
                  <a:gd name="T31" fmla="*/ 19 h 22"/>
                  <a:gd name="T32" fmla="*/ 13 w 20"/>
                  <a:gd name="T33" fmla="*/ 19 h 22"/>
                  <a:gd name="T34" fmla="*/ 14 w 20"/>
                  <a:gd name="T35" fmla="*/ 18 h 22"/>
                  <a:gd name="T36" fmla="*/ 16 w 20"/>
                  <a:gd name="T37" fmla="*/ 15 h 22"/>
                  <a:gd name="T38" fmla="*/ 18 w 20"/>
                  <a:gd name="T39" fmla="*/ 15 h 22"/>
                  <a:gd name="T40" fmla="*/ 18 w 20"/>
                  <a:gd name="T41" fmla="*/ 18 h 22"/>
                  <a:gd name="T42" fmla="*/ 16 w 20"/>
                  <a:gd name="T43" fmla="*/ 21 h 22"/>
                  <a:gd name="T44" fmla="*/ 13 w 20"/>
                  <a:gd name="T45" fmla="*/ 22 h 22"/>
                  <a:gd name="T46" fmla="*/ 6 w 20"/>
                  <a:gd name="T47" fmla="*/ 22 h 22"/>
                  <a:gd name="T48" fmla="*/ 3 w 20"/>
                  <a:gd name="T49" fmla="*/ 21 h 22"/>
                  <a:gd name="T50" fmla="*/ 0 w 20"/>
                  <a:gd name="T51" fmla="*/ 15 h 22"/>
                  <a:gd name="T52" fmla="*/ 0 w 20"/>
                  <a:gd name="T53" fmla="*/ 7 h 22"/>
                  <a:gd name="T54" fmla="*/ 6 w 20"/>
                  <a:gd name="T55" fmla="*/ 1 h 22"/>
                  <a:gd name="T56" fmla="*/ 10 w 20"/>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2">
                    <a:moveTo>
                      <a:pt x="7" y="4"/>
                    </a:moveTo>
                    <a:lnTo>
                      <a:pt x="4" y="5"/>
                    </a:lnTo>
                    <a:lnTo>
                      <a:pt x="4" y="7"/>
                    </a:lnTo>
                    <a:lnTo>
                      <a:pt x="3" y="9"/>
                    </a:lnTo>
                    <a:lnTo>
                      <a:pt x="16" y="9"/>
                    </a:lnTo>
                    <a:lnTo>
                      <a:pt x="13" y="4"/>
                    </a:lnTo>
                    <a:lnTo>
                      <a:pt x="7" y="4"/>
                    </a:lnTo>
                    <a:close/>
                    <a:moveTo>
                      <a:pt x="10" y="0"/>
                    </a:moveTo>
                    <a:lnTo>
                      <a:pt x="16" y="2"/>
                    </a:lnTo>
                    <a:lnTo>
                      <a:pt x="17" y="4"/>
                    </a:lnTo>
                    <a:lnTo>
                      <a:pt x="20" y="9"/>
                    </a:lnTo>
                    <a:lnTo>
                      <a:pt x="20" y="12"/>
                    </a:lnTo>
                    <a:lnTo>
                      <a:pt x="3" y="12"/>
                    </a:lnTo>
                    <a:lnTo>
                      <a:pt x="3" y="15"/>
                    </a:lnTo>
                    <a:lnTo>
                      <a:pt x="4" y="18"/>
                    </a:lnTo>
                    <a:lnTo>
                      <a:pt x="7" y="19"/>
                    </a:lnTo>
                    <a:lnTo>
                      <a:pt x="13" y="19"/>
                    </a:lnTo>
                    <a:lnTo>
                      <a:pt x="14" y="18"/>
                    </a:lnTo>
                    <a:lnTo>
                      <a:pt x="16" y="15"/>
                    </a:lnTo>
                    <a:lnTo>
                      <a:pt x="18" y="15"/>
                    </a:lnTo>
                    <a:lnTo>
                      <a:pt x="18" y="18"/>
                    </a:lnTo>
                    <a:lnTo>
                      <a:pt x="16" y="21"/>
                    </a:lnTo>
                    <a:lnTo>
                      <a:pt x="13" y="22"/>
                    </a:lnTo>
                    <a:lnTo>
                      <a:pt x="6" y="22"/>
                    </a:lnTo>
                    <a:lnTo>
                      <a:pt x="3" y="21"/>
                    </a:lnTo>
                    <a:lnTo>
                      <a:pt x="0" y="15"/>
                    </a:lnTo>
                    <a:lnTo>
                      <a:pt x="0" y="7"/>
                    </a:lnTo>
                    <a:lnTo>
                      <a:pt x="6" y="1"/>
                    </a:lnTo>
                    <a:lnTo>
                      <a:pt x="10" y="0"/>
                    </a:lnTo>
                    <a:close/>
                  </a:path>
                </a:pathLst>
              </a:custGeom>
              <a:solidFill>
                <a:srgbClr val="00007B"/>
              </a:solidFill>
              <a:ln w="0">
                <a:solidFill>
                  <a:srgbClr val="00007B"/>
                </a:solidFill>
                <a:prstDash val="solid"/>
                <a:round/>
                <a:headEnd/>
                <a:tailEnd/>
              </a:ln>
            </p:spPr>
            <p:txBody>
              <a:bodyPr/>
              <a:lstStyle/>
              <a:p>
                <a:endParaRPr lang="en-US"/>
              </a:p>
            </p:txBody>
          </p:sp>
          <p:sp>
            <p:nvSpPr>
              <p:cNvPr id="16981" name="Freeform 368"/>
              <p:cNvSpPr>
                <a:spLocks/>
              </p:cNvSpPr>
              <p:nvPr/>
            </p:nvSpPr>
            <p:spPr bwMode="auto">
              <a:xfrm>
                <a:off x="2291" y="4026"/>
                <a:ext cx="20" cy="30"/>
              </a:xfrm>
              <a:custGeom>
                <a:avLst/>
                <a:gdLst>
                  <a:gd name="T0" fmla="*/ 10 w 20"/>
                  <a:gd name="T1" fmla="*/ 0 h 30"/>
                  <a:gd name="T2" fmla="*/ 14 w 20"/>
                  <a:gd name="T3" fmla="*/ 2 h 30"/>
                  <a:gd name="T4" fmla="*/ 17 w 20"/>
                  <a:gd name="T5" fmla="*/ 3 h 30"/>
                  <a:gd name="T6" fmla="*/ 20 w 20"/>
                  <a:gd name="T7" fmla="*/ 9 h 30"/>
                  <a:gd name="T8" fmla="*/ 19 w 20"/>
                  <a:gd name="T9" fmla="*/ 13 h 30"/>
                  <a:gd name="T10" fmla="*/ 17 w 20"/>
                  <a:gd name="T11" fmla="*/ 15 h 30"/>
                  <a:gd name="T12" fmla="*/ 16 w 20"/>
                  <a:gd name="T13" fmla="*/ 17 h 30"/>
                  <a:gd name="T14" fmla="*/ 10 w 20"/>
                  <a:gd name="T15" fmla="*/ 20 h 30"/>
                  <a:gd name="T16" fmla="*/ 6 w 20"/>
                  <a:gd name="T17" fmla="*/ 25 h 30"/>
                  <a:gd name="T18" fmla="*/ 4 w 20"/>
                  <a:gd name="T19" fmla="*/ 27 h 30"/>
                  <a:gd name="T20" fmla="*/ 19 w 20"/>
                  <a:gd name="T21" fmla="*/ 27 h 30"/>
                  <a:gd name="T22" fmla="*/ 19 w 20"/>
                  <a:gd name="T23" fmla="*/ 30 h 30"/>
                  <a:gd name="T24" fmla="*/ 0 w 20"/>
                  <a:gd name="T25" fmla="*/ 30 h 30"/>
                  <a:gd name="T26" fmla="*/ 0 w 20"/>
                  <a:gd name="T27" fmla="*/ 26 h 30"/>
                  <a:gd name="T28" fmla="*/ 9 w 20"/>
                  <a:gd name="T29" fmla="*/ 17 h 30"/>
                  <a:gd name="T30" fmla="*/ 14 w 20"/>
                  <a:gd name="T31" fmla="*/ 15 h 30"/>
                  <a:gd name="T32" fmla="*/ 16 w 20"/>
                  <a:gd name="T33" fmla="*/ 12 h 30"/>
                  <a:gd name="T34" fmla="*/ 16 w 20"/>
                  <a:gd name="T35" fmla="*/ 9 h 30"/>
                  <a:gd name="T36" fmla="*/ 14 w 20"/>
                  <a:gd name="T37" fmla="*/ 6 h 30"/>
                  <a:gd name="T38" fmla="*/ 13 w 20"/>
                  <a:gd name="T39" fmla="*/ 5 h 30"/>
                  <a:gd name="T40" fmla="*/ 10 w 20"/>
                  <a:gd name="T41" fmla="*/ 3 h 30"/>
                  <a:gd name="T42" fmla="*/ 7 w 20"/>
                  <a:gd name="T43" fmla="*/ 5 h 30"/>
                  <a:gd name="T44" fmla="*/ 6 w 20"/>
                  <a:gd name="T45" fmla="*/ 6 h 30"/>
                  <a:gd name="T46" fmla="*/ 4 w 20"/>
                  <a:gd name="T47" fmla="*/ 9 h 30"/>
                  <a:gd name="T48" fmla="*/ 4 w 20"/>
                  <a:gd name="T49" fmla="*/ 12 h 30"/>
                  <a:gd name="T50" fmla="*/ 0 w 20"/>
                  <a:gd name="T51" fmla="*/ 12 h 30"/>
                  <a:gd name="T52" fmla="*/ 3 w 20"/>
                  <a:gd name="T53" fmla="*/ 3 h 30"/>
                  <a:gd name="T54" fmla="*/ 6 w 20"/>
                  <a:gd name="T55" fmla="*/ 2 h 30"/>
                  <a:gd name="T56" fmla="*/ 10 w 20"/>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30">
                    <a:moveTo>
                      <a:pt x="10" y="0"/>
                    </a:moveTo>
                    <a:lnTo>
                      <a:pt x="14" y="2"/>
                    </a:lnTo>
                    <a:lnTo>
                      <a:pt x="17" y="3"/>
                    </a:lnTo>
                    <a:lnTo>
                      <a:pt x="20" y="9"/>
                    </a:lnTo>
                    <a:lnTo>
                      <a:pt x="19" y="13"/>
                    </a:lnTo>
                    <a:lnTo>
                      <a:pt x="17" y="15"/>
                    </a:lnTo>
                    <a:lnTo>
                      <a:pt x="16" y="17"/>
                    </a:lnTo>
                    <a:lnTo>
                      <a:pt x="10" y="20"/>
                    </a:lnTo>
                    <a:lnTo>
                      <a:pt x="6" y="25"/>
                    </a:lnTo>
                    <a:lnTo>
                      <a:pt x="4" y="27"/>
                    </a:lnTo>
                    <a:lnTo>
                      <a:pt x="19" y="27"/>
                    </a:lnTo>
                    <a:lnTo>
                      <a:pt x="19" y="30"/>
                    </a:lnTo>
                    <a:lnTo>
                      <a:pt x="0" y="30"/>
                    </a:lnTo>
                    <a:lnTo>
                      <a:pt x="0" y="26"/>
                    </a:lnTo>
                    <a:lnTo>
                      <a:pt x="9" y="17"/>
                    </a:lnTo>
                    <a:lnTo>
                      <a:pt x="14" y="15"/>
                    </a:lnTo>
                    <a:lnTo>
                      <a:pt x="16" y="12"/>
                    </a:lnTo>
                    <a:lnTo>
                      <a:pt x="16" y="9"/>
                    </a:lnTo>
                    <a:lnTo>
                      <a:pt x="14" y="6"/>
                    </a:lnTo>
                    <a:lnTo>
                      <a:pt x="13" y="5"/>
                    </a:lnTo>
                    <a:lnTo>
                      <a:pt x="10" y="3"/>
                    </a:lnTo>
                    <a:lnTo>
                      <a:pt x="7" y="5"/>
                    </a:lnTo>
                    <a:lnTo>
                      <a:pt x="6" y="6"/>
                    </a:lnTo>
                    <a:lnTo>
                      <a:pt x="4" y="9"/>
                    </a:lnTo>
                    <a:lnTo>
                      <a:pt x="4" y="12"/>
                    </a:lnTo>
                    <a:lnTo>
                      <a:pt x="0" y="12"/>
                    </a:lnTo>
                    <a:lnTo>
                      <a:pt x="3" y="3"/>
                    </a:lnTo>
                    <a:lnTo>
                      <a:pt x="6" y="2"/>
                    </a:lnTo>
                    <a:lnTo>
                      <a:pt x="10" y="0"/>
                    </a:lnTo>
                    <a:close/>
                  </a:path>
                </a:pathLst>
              </a:custGeom>
              <a:solidFill>
                <a:srgbClr val="00007B"/>
              </a:solidFill>
              <a:ln w="0">
                <a:solidFill>
                  <a:srgbClr val="00007B"/>
                </a:solidFill>
                <a:prstDash val="solid"/>
                <a:round/>
                <a:headEnd/>
                <a:tailEnd/>
              </a:ln>
            </p:spPr>
            <p:txBody>
              <a:bodyPr/>
              <a:lstStyle/>
              <a:p>
                <a:endParaRPr lang="en-US"/>
              </a:p>
            </p:txBody>
          </p:sp>
          <p:sp>
            <p:nvSpPr>
              <p:cNvPr id="16982" name="Freeform 369"/>
              <p:cNvSpPr>
                <a:spLocks/>
              </p:cNvSpPr>
              <p:nvPr/>
            </p:nvSpPr>
            <p:spPr bwMode="auto">
              <a:xfrm>
                <a:off x="2317" y="4052"/>
                <a:ext cx="6" cy="10"/>
              </a:xfrm>
              <a:custGeom>
                <a:avLst/>
                <a:gdLst>
                  <a:gd name="T0" fmla="*/ 0 w 6"/>
                  <a:gd name="T1" fmla="*/ 0 h 10"/>
                  <a:gd name="T2" fmla="*/ 6 w 6"/>
                  <a:gd name="T3" fmla="*/ 0 h 10"/>
                  <a:gd name="T4" fmla="*/ 6 w 6"/>
                  <a:gd name="T5" fmla="*/ 6 h 10"/>
                  <a:gd name="T6" fmla="*/ 4 w 6"/>
                  <a:gd name="T7" fmla="*/ 9 h 10"/>
                  <a:gd name="T8" fmla="*/ 3 w 6"/>
                  <a:gd name="T9" fmla="*/ 9 h 10"/>
                  <a:gd name="T10" fmla="*/ 0 w 6"/>
                  <a:gd name="T11" fmla="*/ 10 h 10"/>
                  <a:gd name="T12" fmla="*/ 0 w 6"/>
                  <a:gd name="T13" fmla="*/ 9 h 10"/>
                  <a:gd name="T14" fmla="*/ 3 w 6"/>
                  <a:gd name="T15" fmla="*/ 7 h 10"/>
                  <a:gd name="T16" fmla="*/ 3 w 6"/>
                  <a:gd name="T17" fmla="*/ 4 h 10"/>
                  <a:gd name="T18" fmla="*/ 0 w 6"/>
                  <a:gd name="T19" fmla="*/ 4 h 10"/>
                  <a:gd name="T20" fmla="*/ 0 w 6"/>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0">
                    <a:moveTo>
                      <a:pt x="0" y="0"/>
                    </a:moveTo>
                    <a:lnTo>
                      <a:pt x="6" y="0"/>
                    </a:lnTo>
                    <a:lnTo>
                      <a:pt x="6" y="6"/>
                    </a:lnTo>
                    <a:lnTo>
                      <a:pt x="4" y="9"/>
                    </a:lnTo>
                    <a:lnTo>
                      <a:pt x="3" y="9"/>
                    </a:lnTo>
                    <a:lnTo>
                      <a:pt x="0" y="10"/>
                    </a:lnTo>
                    <a:lnTo>
                      <a:pt x="0" y="9"/>
                    </a:lnTo>
                    <a:lnTo>
                      <a:pt x="3" y="7"/>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83" name="Freeform 370"/>
              <p:cNvSpPr>
                <a:spLocks/>
              </p:cNvSpPr>
              <p:nvPr/>
            </p:nvSpPr>
            <p:spPr bwMode="auto">
              <a:xfrm>
                <a:off x="2335" y="4028"/>
                <a:ext cx="12" cy="28"/>
              </a:xfrm>
              <a:custGeom>
                <a:avLst/>
                <a:gdLst>
                  <a:gd name="T0" fmla="*/ 3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4 h 28"/>
                  <a:gd name="T14" fmla="*/ 9 w 12"/>
                  <a:gd name="T15" fmla="*/ 25 h 28"/>
                  <a:gd name="T16" fmla="*/ 12 w 12"/>
                  <a:gd name="T17" fmla="*/ 25 h 28"/>
                  <a:gd name="T18" fmla="*/ 12 w 12"/>
                  <a:gd name="T19" fmla="*/ 28 h 28"/>
                  <a:gd name="T20" fmla="*/ 6 w 12"/>
                  <a:gd name="T21" fmla="*/ 28 h 28"/>
                  <a:gd name="T22" fmla="*/ 5 w 12"/>
                  <a:gd name="T23" fmla="*/ 27 h 28"/>
                  <a:gd name="T24" fmla="*/ 3 w 12"/>
                  <a:gd name="T25" fmla="*/ 24 h 28"/>
                  <a:gd name="T26" fmla="*/ 3 w 12"/>
                  <a:gd name="T27" fmla="*/ 10 h 28"/>
                  <a:gd name="T28" fmla="*/ 0 w 12"/>
                  <a:gd name="T29" fmla="*/ 10 h 28"/>
                  <a:gd name="T30" fmla="*/ 0 w 12"/>
                  <a:gd name="T31" fmla="*/ 7 h 28"/>
                  <a:gd name="T32" fmla="*/ 3 w 12"/>
                  <a:gd name="T33" fmla="*/ 7 h 28"/>
                  <a:gd name="T34" fmla="*/ 3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3" y="0"/>
                    </a:moveTo>
                    <a:lnTo>
                      <a:pt x="7" y="0"/>
                    </a:lnTo>
                    <a:lnTo>
                      <a:pt x="7" y="7"/>
                    </a:lnTo>
                    <a:lnTo>
                      <a:pt x="12" y="7"/>
                    </a:lnTo>
                    <a:lnTo>
                      <a:pt x="12" y="10"/>
                    </a:lnTo>
                    <a:lnTo>
                      <a:pt x="7" y="10"/>
                    </a:lnTo>
                    <a:lnTo>
                      <a:pt x="7" y="24"/>
                    </a:lnTo>
                    <a:lnTo>
                      <a:pt x="9" y="25"/>
                    </a:lnTo>
                    <a:lnTo>
                      <a:pt x="12" y="25"/>
                    </a:lnTo>
                    <a:lnTo>
                      <a:pt x="12" y="28"/>
                    </a:lnTo>
                    <a:lnTo>
                      <a:pt x="6" y="28"/>
                    </a:lnTo>
                    <a:lnTo>
                      <a:pt x="5"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984" name="Freeform 371"/>
              <p:cNvSpPr>
                <a:spLocks/>
              </p:cNvSpPr>
              <p:nvPr/>
            </p:nvSpPr>
            <p:spPr bwMode="auto">
              <a:xfrm>
                <a:off x="2351" y="4026"/>
                <a:ext cx="17" cy="30"/>
              </a:xfrm>
              <a:custGeom>
                <a:avLst/>
                <a:gdLst>
                  <a:gd name="T0" fmla="*/ 0 w 17"/>
                  <a:gd name="T1" fmla="*/ 0 h 30"/>
                  <a:gd name="T2" fmla="*/ 3 w 17"/>
                  <a:gd name="T3" fmla="*/ 0 h 30"/>
                  <a:gd name="T4" fmla="*/ 3 w 17"/>
                  <a:gd name="T5" fmla="*/ 12 h 30"/>
                  <a:gd name="T6" fmla="*/ 4 w 17"/>
                  <a:gd name="T7" fmla="*/ 10 h 30"/>
                  <a:gd name="T8" fmla="*/ 10 w 17"/>
                  <a:gd name="T9" fmla="*/ 8 h 30"/>
                  <a:gd name="T10" fmla="*/ 16 w 17"/>
                  <a:gd name="T11" fmla="*/ 10 h 30"/>
                  <a:gd name="T12" fmla="*/ 17 w 17"/>
                  <a:gd name="T13" fmla="*/ 13 h 30"/>
                  <a:gd name="T14" fmla="*/ 17 w 17"/>
                  <a:gd name="T15" fmla="*/ 30 h 30"/>
                  <a:gd name="T16" fmla="*/ 14 w 17"/>
                  <a:gd name="T17" fmla="*/ 30 h 30"/>
                  <a:gd name="T18" fmla="*/ 14 w 17"/>
                  <a:gd name="T19" fmla="*/ 16 h 30"/>
                  <a:gd name="T20" fmla="*/ 13 w 17"/>
                  <a:gd name="T21" fmla="*/ 13 h 30"/>
                  <a:gd name="T22" fmla="*/ 11 w 17"/>
                  <a:gd name="T23" fmla="*/ 12 h 30"/>
                  <a:gd name="T24" fmla="*/ 7 w 17"/>
                  <a:gd name="T25" fmla="*/ 12 h 30"/>
                  <a:gd name="T26" fmla="*/ 4 w 17"/>
                  <a:gd name="T27" fmla="*/ 13 h 30"/>
                  <a:gd name="T28" fmla="*/ 3 w 17"/>
                  <a:gd name="T29" fmla="*/ 15 h 30"/>
                  <a:gd name="T30" fmla="*/ 3 w 17"/>
                  <a:gd name="T31" fmla="*/ 30 h 30"/>
                  <a:gd name="T32" fmla="*/ 0 w 17"/>
                  <a:gd name="T33" fmla="*/ 30 h 30"/>
                  <a:gd name="T34" fmla="*/ 0 w 17"/>
                  <a:gd name="T35" fmla="*/ 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30">
                    <a:moveTo>
                      <a:pt x="0" y="0"/>
                    </a:moveTo>
                    <a:lnTo>
                      <a:pt x="3" y="0"/>
                    </a:lnTo>
                    <a:lnTo>
                      <a:pt x="3" y="12"/>
                    </a:lnTo>
                    <a:lnTo>
                      <a:pt x="4" y="10"/>
                    </a:lnTo>
                    <a:lnTo>
                      <a:pt x="10" y="8"/>
                    </a:lnTo>
                    <a:lnTo>
                      <a:pt x="16" y="10"/>
                    </a:lnTo>
                    <a:lnTo>
                      <a:pt x="17" y="13"/>
                    </a:lnTo>
                    <a:lnTo>
                      <a:pt x="17" y="30"/>
                    </a:lnTo>
                    <a:lnTo>
                      <a:pt x="14" y="30"/>
                    </a:lnTo>
                    <a:lnTo>
                      <a:pt x="14" y="16"/>
                    </a:lnTo>
                    <a:lnTo>
                      <a:pt x="13" y="13"/>
                    </a:lnTo>
                    <a:lnTo>
                      <a:pt x="11" y="12"/>
                    </a:lnTo>
                    <a:lnTo>
                      <a:pt x="7" y="12"/>
                    </a:lnTo>
                    <a:lnTo>
                      <a:pt x="4" y="13"/>
                    </a:lnTo>
                    <a:lnTo>
                      <a:pt x="3" y="15"/>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85" name="Freeform 372"/>
              <p:cNvSpPr>
                <a:spLocks noEditPoints="1"/>
              </p:cNvSpPr>
              <p:nvPr/>
            </p:nvSpPr>
            <p:spPr bwMode="auto">
              <a:xfrm>
                <a:off x="2372" y="4034"/>
                <a:ext cx="20" cy="22"/>
              </a:xfrm>
              <a:custGeom>
                <a:avLst/>
                <a:gdLst>
                  <a:gd name="T0" fmla="*/ 7 w 20"/>
                  <a:gd name="T1" fmla="*/ 4 h 22"/>
                  <a:gd name="T2" fmla="*/ 5 w 20"/>
                  <a:gd name="T3" fmla="*/ 7 h 22"/>
                  <a:gd name="T4" fmla="*/ 5 w 20"/>
                  <a:gd name="T5" fmla="*/ 9 h 22"/>
                  <a:gd name="T6" fmla="*/ 16 w 20"/>
                  <a:gd name="T7" fmla="*/ 9 h 22"/>
                  <a:gd name="T8" fmla="*/ 16 w 20"/>
                  <a:gd name="T9" fmla="*/ 7 h 22"/>
                  <a:gd name="T10" fmla="*/ 13 w 20"/>
                  <a:gd name="T11" fmla="*/ 4 h 22"/>
                  <a:gd name="T12" fmla="*/ 7 w 20"/>
                  <a:gd name="T13" fmla="*/ 4 h 22"/>
                  <a:gd name="T14" fmla="*/ 10 w 20"/>
                  <a:gd name="T15" fmla="*/ 0 h 22"/>
                  <a:gd name="T16" fmla="*/ 15 w 20"/>
                  <a:gd name="T17" fmla="*/ 1 h 22"/>
                  <a:gd name="T18" fmla="*/ 16 w 20"/>
                  <a:gd name="T19" fmla="*/ 2 h 22"/>
                  <a:gd name="T20" fmla="*/ 19 w 20"/>
                  <a:gd name="T21" fmla="*/ 4 h 22"/>
                  <a:gd name="T22" fmla="*/ 20 w 20"/>
                  <a:gd name="T23" fmla="*/ 7 h 22"/>
                  <a:gd name="T24" fmla="*/ 20 w 20"/>
                  <a:gd name="T25" fmla="*/ 12 h 22"/>
                  <a:gd name="T26" fmla="*/ 5 w 20"/>
                  <a:gd name="T27" fmla="*/ 12 h 22"/>
                  <a:gd name="T28" fmla="*/ 5 w 20"/>
                  <a:gd name="T29" fmla="*/ 15 h 22"/>
                  <a:gd name="T30" fmla="*/ 6 w 20"/>
                  <a:gd name="T31" fmla="*/ 18 h 22"/>
                  <a:gd name="T32" fmla="*/ 7 w 20"/>
                  <a:gd name="T33" fmla="*/ 19 h 22"/>
                  <a:gd name="T34" fmla="*/ 13 w 20"/>
                  <a:gd name="T35" fmla="*/ 19 h 22"/>
                  <a:gd name="T36" fmla="*/ 15 w 20"/>
                  <a:gd name="T37" fmla="*/ 18 h 22"/>
                  <a:gd name="T38" fmla="*/ 16 w 20"/>
                  <a:gd name="T39" fmla="*/ 15 h 22"/>
                  <a:gd name="T40" fmla="*/ 20 w 20"/>
                  <a:gd name="T41" fmla="*/ 15 h 22"/>
                  <a:gd name="T42" fmla="*/ 17 w 20"/>
                  <a:gd name="T43" fmla="*/ 21 h 22"/>
                  <a:gd name="T44" fmla="*/ 15 w 20"/>
                  <a:gd name="T45" fmla="*/ 22 h 22"/>
                  <a:gd name="T46" fmla="*/ 7 w 20"/>
                  <a:gd name="T47" fmla="*/ 22 h 22"/>
                  <a:gd name="T48" fmla="*/ 5 w 20"/>
                  <a:gd name="T49" fmla="*/ 21 h 22"/>
                  <a:gd name="T50" fmla="*/ 2 w 20"/>
                  <a:gd name="T51" fmla="*/ 18 h 22"/>
                  <a:gd name="T52" fmla="*/ 0 w 20"/>
                  <a:gd name="T53" fmla="*/ 15 h 22"/>
                  <a:gd name="T54" fmla="*/ 0 w 20"/>
                  <a:gd name="T55" fmla="*/ 11 h 22"/>
                  <a:gd name="T56" fmla="*/ 2 w 20"/>
                  <a:gd name="T57" fmla="*/ 7 h 22"/>
                  <a:gd name="T58" fmla="*/ 3 w 20"/>
                  <a:gd name="T59" fmla="*/ 4 h 22"/>
                  <a:gd name="T60" fmla="*/ 6 w 20"/>
                  <a:gd name="T61" fmla="*/ 1 h 22"/>
                  <a:gd name="T62" fmla="*/ 10 w 20"/>
                  <a:gd name="T63" fmla="*/ 0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2">
                    <a:moveTo>
                      <a:pt x="7" y="4"/>
                    </a:moveTo>
                    <a:lnTo>
                      <a:pt x="5" y="7"/>
                    </a:lnTo>
                    <a:lnTo>
                      <a:pt x="5" y="9"/>
                    </a:lnTo>
                    <a:lnTo>
                      <a:pt x="16" y="9"/>
                    </a:lnTo>
                    <a:lnTo>
                      <a:pt x="16" y="7"/>
                    </a:lnTo>
                    <a:lnTo>
                      <a:pt x="13" y="4"/>
                    </a:lnTo>
                    <a:lnTo>
                      <a:pt x="7" y="4"/>
                    </a:lnTo>
                    <a:close/>
                    <a:moveTo>
                      <a:pt x="10" y="0"/>
                    </a:moveTo>
                    <a:lnTo>
                      <a:pt x="15" y="1"/>
                    </a:lnTo>
                    <a:lnTo>
                      <a:pt x="16" y="2"/>
                    </a:lnTo>
                    <a:lnTo>
                      <a:pt x="19" y="4"/>
                    </a:lnTo>
                    <a:lnTo>
                      <a:pt x="20" y="7"/>
                    </a:lnTo>
                    <a:lnTo>
                      <a:pt x="20" y="12"/>
                    </a:lnTo>
                    <a:lnTo>
                      <a:pt x="5" y="12"/>
                    </a:lnTo>
                    <a:lnTo>
                      <a:pt x="5" y="15"/>
                    </a:lnTo>
                    <a:lnTo>
                      <a:pt x="6" y="18"/>
                    </a:lnTo>
                    <a:lnTo>
                      <a:pt x="7" y="19"/>
                    </a:lnTo>
                    <a:lnTo>
                      <a:pt x="13" y="19"/>
                    </a:lnTo>
                    <a:lnTo>
                      <a:pt x="15" y="18"/>
                    </a:lnTo>
                    <a:lnTo>
                      <a:pt x="16" y="15"/>
                    </a:lnTo>
                    <a:lnTo>
                      <a:pt x="20" y="15"/>
                    </a:lnTo>
                    <a:lnTo>
                      <a:pt x="17" y="21"/>
                    </a:lnTo>
                    <a:lnTo>
                      <a:pt x="15" y="22"/>
                    </a:lnTo>
                    <a:lnTo>
                      <a:pt x="7" y="22"/>
                    </a:lnTo>
                    <a:lnTo>
                      <a:pt x="5" y="21"/>
                    </a:lnTo>
                    <a:lnTo>
                      <a:pt x="2" y="18"/>
                    </a:lnTo>
                    <a:lnTo>
                      <a:pt x="0" y="15"/>
                    </a:lnTo>
                    <a:lnTo>
                      <a:pt x="0" y="11"/>
                    </a:lnTo>
                    <a:lnTo>
                      <a:pt x="2"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86" name="Freeform 373"/>
              <p:cNvSpPr>
                <a:spLocks/>
              </p:cNvSpPr>
              <p:nvPr/>
            </p:nvSpPr>
            <p:spPr bwMode="auto">
              <a:xfrm>
                <a:off x="2404" y="4026"/>
                <a:ext cx="11" cy="30"/>
              </a:xfrm>
              <a:custGeom>
                <a:avLst/>
                <a:gdLst>
                  <a:gd name="T0" fmla="*/ 5 w 11"/>
                  <a:gd name="T1" fmla="*/ 0 h 30"/>
                  <a:gd name="T2" fmla="*/ 11 w 11"/>
                  <a:gd name="T3" fmla="*/ 0 h 30"/>
                  <a:gd name="T4" fmla="*/ 11 w 11"/>
                  <a:gd name="T5" fmla="*/ 3 h 30"/>
                  <a:gd name="T6" fmla="*/ 8 w 11"/>
                  <a:gd name="T7" fmla="*/ 3 h 30"/>
                  <a:gd name="T8" fmla="*/ 7 w 11"/>
                  <a:gd name="T9" fmla="*/ 5 h 30"/>
                  <a:gd name="T10" fmla="*/ 7 w 11"/>
                  <a:gd name="T11" fmla="*/ 9 h 30"/>
                  <a:gd name="T12" fmla="*/ 11 w 11"/>
                  <a:gd name="T13" fmla="*/ 9 h 30"/>
                  <a:gd name="T14" fmla="*/ 11 w 11"/>
                  <a:gd name="T15" fmla="*/ 12 h 30"/>
                  <a:gd name="T16" fmla="*/ 7 w 11"/>
                  <a:gd name="T17" fmla="*/ 12 h 30"/>
                  <a:gd name="T18" fmla="*/ 7 w 11"/>
                  <a:gd name="T19" fmla="*/ 30 h 30"/>
                  <a:gd name="T20" fmla="*/ 3 w 11"/>
                  <a:gd name="T21" fmla="*/ 30 h 30"/>
                  <a:gd name="T22" fmla="*/ 3 w 11"/>
                  <a:gd name="T23" fmla="*/ 12 h 30"/>
                  <a:gd name="T24" fmla="*/ 0 w 11"/>
                  <a:gd name="T25" fmla="*/ 12 h 30"/>
                  <a:gd name="T26" fmla="*/ 0 w 11"/>
                  <a:gd name="T27" fmla="*/ 9 h 30"/>
                  <a:gd name="T28" fmla="*/ 3 w 11"/>
                  <a:gd name="T29" fmla="*/ 9 h 30"/>
                  <a:gd name="T30" fmla="*/ 3 w 11"/>
                  <a:gd name="T31" fmla="*/ 6 h 30"/>
                  <a:gd name="T32" fmla="*/ 4 w 11"/>
                  <a:gd name="T33" fmla="*/ 2 h 30"/>
                  <a:gd name="T34" fmla="*/ 5 w 11"/>
                  <a:gd name="T35" fmla="*/ 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30">
                    <a:moveTo>
                      <a:pt x="5" y="0"/>
                    </a:moveTo>
                    <a:lnTo>
                      <a:pt x="11" y="0"/>
                    </a:lnTo>
                    <a:lnTo>
                      <a:pt x="11" y="3"/>
                    </a:lnTo>
                    <a:lnTo>
                      <a:pt x="8" y="3"/>
                    </a:lnTo>
                    <a:lnTo>
                      <a:pt x="7" y="5"/>
                    </a:lnTo>
                    <a:lnTo>
                      <a:pt x="7" y="9"/>
                    </a:lnTo>
                    <a:lnTo>
                      <a:pt x="11" y="9"/>
                    </a:lnTo>
                    <a:lnTo>
                      <a:pt x="11" y="12"/>
                    </a:lnTo>
                    <a:lnTo>
                      <a:pt x="7" y="12"/>
                    </a:lnTo>
                    <a:lnTo>
                      <a:pt x="7" y="30"/>
                    </a:lnTo>
                    <a:lnTo>
                      <a:pt x="3" y="30"/>
                    </a:lnTo>
                    <a:lnTo>
                      <a:pt x="3" y="12"/>
                    </a:lnTo>
                    <a:lnTo>
                      <a:pt x="0" y="12"/>
                    </a:lnTo>
                    <a:lnTo>
                      <a:pt x="0" y="9"/>
                    </a:lnTo>
                    <a:lnTo>
                      <a:pt x="3" y="9"/>
                    </a:lnTo>
                    <a:lnTo>
                      <a:pt x="3" y="6"/>
                    </a:lnTo>
                    <a:lnTo>
                      <a:pt x="4" y="2"/>
                    </a:lnTo>
                    <a:lnTo>
                      <a:pt x="5" y="0"/>
                    </a:lnTo>
                    <a:close/>
                  </a:path>
                </a:pathLst>
              </a:custGeom>
              <a:solidFill>
                <a:srgbClr val="000000"/>
              </a:solidFill>
              <a:ln w="0">
                <a:solidFill>
                  <a:srgbClr val="000000"/>
                </a:solidFill>
                <a:prstDash val="solid"/>
                <a:round/>
                <a:headEnd/>
                <a:tailEnd/>
              </a:ln>
            </p:spPr>
            <p:txBody>
              <a:bodyPr/>
              <a:lstStyle/>
              <a:p>
                <a:endParaRPr lang="en-US"/>
              </a:p>
            </p:txBody>
          </p:sp>
          <p:sp>
            <p:nvSpPr>
              <p:cNvPr id="16987" name="Freeform 374"/>
              <p:cNvSpPr>
                <a:spLocks noEditPoints="1"/>
              </p:cNvSpPr>
              <p:nvPr/>
            </p:nvSpPr>
            <p:spPr bwMode="auto">
              <a:xfrm>
                <a:off x="2417" y="4034"/>
                <a:ext cx="21" cy="22"/>
              </a:xfrm>
              <a:custGeom>
                <a:avLst/>
                <a:gdLst>
                  <a:gd name="T0" fmla="*/ 8 w 21"/>
                  <a:gd name="T1" fmla="*/ 4 h 22"/>
                  <a:gd name="T2" fmla="*/ 5 w 21"/>
                  <a:gd name="T3" fmla="*/ 5 h 22"/>
                  <a:gd name="T4" fmla="*/ 4 w 21"/>
                  <a:gd name="T5" fmla="*/ 8 h 22"/>
                  <a:gd name="T6" fmla="*/ 4 w 21"/>
                  <a:gd name="T7" fmla="*/ 15 h 22"/>
                  <a:gd name="T8" fmla="*/ 5 w 21"/>
                  <a:gd name="T9" fmla="*/ 18 h 22"/>
                  <a:gd name="T10" fmla="*/ 7 w 21"/>
                  <a:gd name="T11" fmla="*/ 19 h 22"/>
                  <a:gd name="T12" fmla="*/ 12 w 21"/>
                  <a:gd name="T13" fmla="*/ 19 h 22"/>
                  <a:gd name="T14" fmla="*/ 15 w 21"/>
                  <a:gd name="T15" fmla="*/ 18 h 22"/>
                  <a:gd name="T16" fmla="*/ 17 w 21"/>
                  <a:gd name="T17" fmla="*/ 15 h 22"/>
                  <a:gd name="T18" fmla="*/ 17 w 21"/>
                  <a:gd name="T19" fmla="*/ 8 h 22"/>
                  <a:gd name="T20" fmla="*/ 15 w 21"/>
                  <a:gd name="T21" fmla="*/ 5 h 22"/>
                  <a:gd name="T22" fmla="*/ 12 w 21"/>
                  <a:gd name="T23" fmla="*/ 4 h 22"/>
                  <a:gd name="T24" fmla="*/ 8 w 21"/>
                  <a:gd name="T25" fmla="*/ 4 h 22"/>
                  <a:gd name="T26" fmla="*/ 9 w 21"/>
                  <a:gd name="T27" fmla="*/ 0 h 22"/>
                  <a:gd name="T28" fmla="*/ 14 w 21"/>
                  <a:gd name="T29" fmla="*/ 1 h 22"/>
                  <a:gd name="T30" fmla="*/ 17 w 21"/>
                  <a:gd name="T31" fmla="*/ 2 h 22"/>
                  <a:gd name="T32" fmla="*/ 19 w 21"/>
                  <a:gd name="T33" fmla="*/ 5 h 22"/>
                  <a:gd name="T34" fmla="*/ 21 w 21"/>
                  <a:gd name="T35" fmla="*/ 8 h 22"/>
                  <a:gd name="T36" fmla="*/ 21 w 21"/>
                  <a:gd name="T37" fmla="*/ 11 h 22"/>
                  <a:gd name="T38" fmla="*/ 19 w 21"/>
                  <a:gd name="T39" fmla="*/ 15 h 22"/>
                  <a:gd name="T40" fmla="*/ 17 w 21"/>
                  <a:gd name="T41" fmla="*/ 21 h 22"/>
                  <a:gd name="T42" fmla="*/ 14 w 21"/>
                  <a:gd name="T43" fmla="*/ 22 h 22"/>
                  <a:gd name="T44" fmla="*/ 7 w 21"/>
                  <a:gd name="T45" fmla="*/ 22 h 22"/>
                  <a:gd name="T46" fmla="*/ 4 w 21"/>
                  <a:gd name="T47" fmla="*/ 21 h 22"/>
                  <a:gd name="T48" fmla="*/ 1 w 21"/>
                  <a:gd name="T49" fmla="*/ 18 h 22"/>
                  <a:gd name="T50" fmla="*/ 0 w 21"/>
                  <a:gd name="T51" fmla="*/ 15 h 22"/>
                  <a:gd name="T52" fmla="*/ 0 w 21"/>
                  <a:gd name="T53" fmla="*/ 7 h 22"/>
                  <a:gd name="T54" fmla="*/ 5 w 21"/>
                  <a:gd name="T55" fmla="*/ 1 h 22"/>
                  <a:gd name="T56" fmla="*/ 9 w 21"/>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 h="22">
                    <a:moveTo>
                      <a:pt x="8" y="4"/>
                    </a:moveTo>
                    <a:lnTo>
                      <a:pt x="5" y="5"/>
                    </a:lnTo>
                    <a:lnTo>
                      <a:pt x="4" y="8"/>
                    </a:lnTo>
                    <a:lnTo>
                      <a:pt x="4" y="15"/>
                    </a:lnTo>
                    <a:lnTo>
                      <a:pt x="5" y="18"/>
                    </a:lnTo>
                    <a:lnTo>
                      <a:pt x="7" y="19"/>
                    </a:lnTo>
                    <a:lnTo>
                      <a:pt x="12" y="19"/>
                    </a:lnTo>
                    <a:lnTo>
                      <a:pt x="15" y="18"/>
                    </a:lnTo>
                    <a:lnTo>
                      <a:pt x="17" y="15"/>
                    </a:lnTo>
                    <a:lnTo>
                      <a:pt x="17" y="8"/>
                    </a:lnTo>
                    <a:lnTo>
                      <a:pt x="15" y="5"/>
                    </a:lnTo>
                    <a:lnTo>
                      <a:pt x="12" y="4"/>
                    </a:lnTo>
                    <a:lnTo>
                      <a:pt x="8" y="4"/>
                    </a:lnTo>
                    <a:close/>
                    <a:moveTo>
                      <a:pt x="9" y="0"/>
                    </a:moveTo>
                    <a:lnTo>
                      <a:pt x="14" y="1"/>
                    </a:lnTo>
                    <a:lnTo>
                      <a:pt x="17" y="2"/>
                    </a:lnTo>
                    <a:lnTo>
                      <a:pt x="19" y="5"/>
                    </a:lnTo>
                    <a:lnTo>
                      <a:pt x="21" y="8"/>
                    </a:lnTo>
                    <a:lnTo>
                      <a:pt x="21" y="11"/>
                    </a:lnTo>
                    <a:lnTo>
                      <a:pt x="19" y="15"/>
                    </a:lnTo>
                    <a:lnTo>
                      <a:pt x="17" y="21"/>
                    </a:lnTo>
                    <a:lnTo>
                      <a:pt x="14" y="22"/>
                    </a:lnTo>
                    <a:lnTo>
                      <a:pt x="7" y="22"/>
                    </a:lnTo>
                    <a:lnTo>
                      <a:pt x="4" y="21"/>
                    </a:lnTo>
                    <a:lnTo>
                      <a:pt x="1" y="18"/>
                    </a:lnTo>
                    <a:lnTo>
                      <a:pt x="0" y="15"/>
                    </a:lnTo>
                    <a:lnTo>
                      <a:pt x="0" y="7"/>
                    </a:lnTo>
                    <a:lnTo>
                      <a:pt x="5"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988" name="Rectangle 375"/>
              <p:cNvSpPr>
                <a:spLocks noChangeArrowheads="1"/>
              </p:cNvSpPr>
              <p:nvPr/>
            </p:nvSpPr>
            <p:spPr bwMode="auto">
              <a:xfrm>
                <a:off x="2442" y="4026"/>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989" name="Rectangle 376"/>
              <p:cNvSpPr>
                <a:spLocks noChangeArrowheads="1"/>
              </p:cNvSpPr>
              <p:nvPr/>
            </p:nvSpPr>
            <p:spPr bwMode="auto">
              <a:xfrm>
                <a:off x="2451" y="4026"/>
                <a:ext cx="4"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990" name="Freeform 377"/>
              <p:cNvSpPr>
                <a:spLocks noEditPoints="1"/>
              </p:cNvSpPr>
              <p:nvPr/>
            </p:nvSpPr>
            <p:spPr bwMode="auto">
              <a:xfrm>
                <a:off x="2459" y="4034"/>
                <a:ext cx="20" cy="22"/>
              </a:xfrm>
              <a:custGeom>
                <a:avLst/>
                <a:gdLst>
                  <a:gd name="T0" fmla="*/ 7 w 20"/>
                  <a:gd name="T1" fmla="*/ 4 h 22"/>
                  <a:gd name="T2" fmla="*/ 6 w 20"/>
                  <a:gd name="T3" fmla="*/ 5 h 22"/>
                  <a:gd name="T4" fmla="*/ 3 w 20"/>
                  <a:gd name="T5" fmla="*/ 11 h 22"/>
                  <a:gd name="T6" fmla="*/ 4 w 20"/>
                  <a:gd name="T7" fmla="*/ 15 h 22"/>
                  <a:gd name="T8" fmla="*/ 6 w 20"/>
                  <a:gd name="T9" fmla="*/ 18 h 22"/>
                  <a:gd name="T10" fmla="*/ 7 w 20"/>
                  <a:gd name="T11" fmla="*/ 19 h 22"/>
                  <a:gd name="T12" fmla="*/ 13 w 20"/>
                  <a:gd name="T13" fmla="*/ 19 h 22"/>
                  <a:gd name="T14" fmla="*/ 14 w 20"/>
                  <a:gd name="T15" fmla="*/ 18 h 22"/>
                  <a:gd name="T16" fmla="*/ 16 w 20"/>
                  <a:gd name="T17" fmla="*/ 15 h 22"/>
                  <a:gd name="T18" fmla="*/ 17 w 20"/>
                  <a:gd name="T19" fmla="*/ 11 h 22"/>
                  <a:gd name="T20" fmla="*/ 14 w 20"/>
                  <a:gd name="T21" fmla="*/ 5 h 22"/>
                  <a:gd name="T22" fmla="*/ 13 w 20"/>
                  <a:gd name="T23" fmla="*/ 4 h 22"/>
                  <a:gd name="T24" fmla="*/ 7 w 20"/>
                  <a:gd name="T25" fmla="*/ 4 h 22"/>
                  <a:gd name="T26" fmla="*/ 10 w 20"/>
                  <a:gd name="T27" fmla="*/ 0 h 22"/>
                  <a:gd name="T28" fmla="*/ 14 w 20"/>
                  <a:gd name="T29" fmla="*/ 1 h 22"/>
                  <a:gd name="T30" fmla="*/ 17 w 20"/>
                  <a:gd name="T31" fmla="*/ 2 h 22"/>
                  <a:gd name="T32" fmla="*/ 20 w 20"/>
                  <a:gd name="T33" fmla="*/ 8 h 22"/>
                  <a:gd name="T34" fmla="*/ 20 w 20"/>
                  <a:gd name="T35" fmla="*/ 15 h 22"/>
                  <a:gd name="T36" fmla="*/ 17 w 20"/>
                  <a:gd name="T37" fmla="*/ 21 h 22"/>
                  <a:gd name="T38" fmla="*/ 14 w 20"/>
                  <a:gd name="T39" fmla="*/ 22 h 22"/>
                  <a:gd name="T40" fmla="*/ 6 w 20"/>
                  <a:gd name="T41" fmla="*/ 22 h 22"/>
                  <a:gd name="T42" fmla="*/ 3 w 20"/>
                  <a:gd name="T43" fmla="*/ 21 h 22"/>
                  <a:gd name="T44" fmla="*/ 0 w 20"/>
                  <a:gd name="T45" fmla="*/ 15 h 22"/>
                  <a:gd name="T46" fmla="*/ 0 w 20"/>
                  <a:gd name="T47" fmla="*/ 7 h 22"/>
                  <a:gd name="T48" fmla="*/ 2 w 20"/>
                  <a:gd name="T49" fmla="*/ 4 h 22"/>
                  <a:gd name="T50" fmla="*/ 6 w 20"/>
                  <a:gd name="T51" fmla="*/ 1 h 22"/>
                  <a:gd name="T52" fmla="*/ 10 w 20"/>
                  <a:gd name="T53" fmla="*/ 0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22">
                    <a:moveTo>
                      <a:pt x="7" y="4"/>
                    </a:moveTo>
                    <a:lnTo>
                      <a:pt x="6" y="5"/>
                    </a:lnTo>
                    <a:lnTo>
                      <a:pt x="3" y="11"/>
                    </a:lnTo>
                    <a:lnTo>
                      <a:pt x="4" y="15"/>
                    </a:lnTo>
                    <a:lnTo>
                      <a:pt x="6" y="18"/>
                    </a:lnTo>
                    <a:lnTo>
                      <a:pt x="7" y="19"/>
                    </a:lnTo>
                    <a:lnTo>
                      <a:pt x="13" y="19"/>
                    </a:lnTo>
                    <a:lnTo>
                      <a:pt x="14" y="18"/>
                    </a:lnTo>
                    <a:lnTo>
                      <a:pt x="16" y="15"/>
                    </a:lnTo>
                    <a:lnTo>
                      <a:pt x="17" y="11"/>
                    </a:lnTo>
                    <a:lnTo>
                      <a:pt x="14" y="5"/>
                    </a:lnTo>
                    <a:lnTo>
                      <a:pt x="13" y="4"/>
                    </a:lnTo>
                    <a:lnTo>
                      <a:pt x="7" y="4"/>
                    </a:lnTo>
                    <a:close/>
                    <a:moveTo>
                      <a:pt x="10" y="0"/>
                    </a:moveTo>
                    <a:lnTo>
                      <a:pt x="14" y="1"/>
                    </a:lnTo>
                    <a:lnTo>
                      <a:pt x="17" y="2"/>
                    </a:lnTo>
                    <a:lnTo>
                      <a:pt x="20" y="8"/>
                    </a:lnTo>
                    <a:lnTo>
                      <a:pt x="20" y="15"/>
                    </a:lnTo>
                    <a:lnTo>
                      <a:pt x="17" y="21"/>
                    </a:lnTo>
                    <a:lnTo>
                      <a:pt x="14" y="22"/>
                    </a:lnTo>
                    <a:lnTo>
                      <a:pt x="6" y="22"/>
                    </a:lnTo>
                    <a:lnTo>
                      <a:pt x="3" y="21"/>
                    </a:lnTo>
                    <a:lnTo>
                      <a:pt x="0" y="15"/>
                    </a:lnTo>
                    <a:lnTo>
                      <a:pt x="0" y="7"/>
                    </a:lnTo>
                    <a:lnTo>
                      <a:pt x="2"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91" name="Freeform 378"/>
              <p:cNvSpPr>
                <a:spLocks/>
              </p:cNvSpPr>
              <p:nvPr/>
            </p:nvSpPr>
            <p:spPr bwMode="auto">
              <a:xfrm>
                <a:off x="2482" y="4035"/>
                <a:ext cx="30" cy="21"/>
              </a:xfrm>
              <a:custGeom>
                <a:avLst/>
                <a:gdLst>
                  <a:gd name="T0" fmla="*/ 0 w 30"/>
                  <a:gd name="T1" fmla="*/ 0 h 21"/>
                  <a:gd name="T2" fmla="*/ 4 w 30"/>
                  <a:gd name="T3" fmla="*/ 0 h 21"/>
                  <a:gd name="T4" fmla="*/ 9 w 30"/>
                  <a:gd name="T5" fmla="*/ 17 h 21"/>
                  <a:gd name="T6" fmla="*/ 13 w 30"/>
                  <a:gd name="T7" fmla="*/ 0 h 21"/>
                  <a:gd name="T8" fmla="*/ 17 w 30"/>
                  <a:gd name="T9" fmla="*/ 0 h 21"/>
                  <a:gd name="T10" fmla="*/ 21 w 30"/>
                  <a:gd name="T11" fmla="*/ 17 h 21"/>
                  <a:gd name="T12" fmla="*/ 27 w 30"/>
                  <a:gd name="T13" fmla="*/ 0 h 21"/>
                  <a:gd name="T14" fmla="*/ 30 w 30"/>
                  <a:gd name="T15" fmla="*/ 0 h 21"/>
                  <a:gd name="T16" fmla="*/ 23 w 30"/>
                  <a:gd name="T17" fmla="*/ 21 h 21"/>
                  <a:gd name="T18" fmla="*/ 20 w 30"/>
                  <a:gd name="T19" fmla="*/ 21 h 21"/>
                  <a:gd name="T20" fmla="*/ 16 w 30"/>
                  <a:gd name="T21" fmla="*/ 4 h 21"/>
                  <a:gd name="T22" fmla="*/ 14 w 30"/>
                  <a:gd name="T23" fmla="*/ 4 h 21"/>
                  <a:gd name="T24" fmla="*/ 10 w 30"/>
                  <a:gd name="T25" fmla="*/ 21 h 21"/>
                  <a:gd name="T26" fmla="*/ 7 w 30"/>
                  <a:gd name="T27" fmla="*/ 21 h 21"/>
                  <a:gd name="T28" fmla="*/ 0 w 30"/>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0" h="21">
                    <a:moveTo>
                      <a:pt x="0" y="0"/>
                    </a:moveTo>
                    <a:lnTo>
                      <a:pt x="4" y="0"/>
                    </a:lnTo>
                    <a:lnTo>
                      <a:pt x="9" y="17"/>
                    </a:lnTo>
                    <a:lnTo>
                      <a:pt x="13" y="0"/>
                    </a:lnTo>
                    <a:lnTo>
                      <a:pt x="17" y="0"/>
                    </a:lnTo>
                    <a:lnTo>
                      <a:pt x="21" y="17"/>
                    </a:lnTo>
                    <a:lnTo>
                      <a:pt x="27" y="0"/>
                    </a:lnTo>
                    <a:lnTo>
                      <a:pt x="30" y="0"/>
                    </a:lnTo>
                    <a:lnTo>
                      <a:pt x="23" y="21"/>
                    </a:lnTo>
                    <a:lnTo>
                      <a:pt x="20" y="21"/>
                    </a:lnTo>
                    <a:lnTo>
                      <a:pt x="16" y="4"/>
                    </a:lnTo>
                    <a:lnTo>
                      <a:pt x="14" y="4"/>
                    </a:lnTo>
                    <a:lnTo>
                      <a:pt x="10" y="21"/>
                    </a:lnTo>
                    <a:lnTo>
                      <a:pt x="7"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92" name="Freeform 379"/>
              <p:cNvSpPr>
                <a:spLocks noEditPoints="1"/>
              </p:cNvSpPr>
              <p:nvPr/>
            </p:nvSpPr>
            <p:spPr bwMode="auto">
              <a:xfrm>
                <a:off x="2516" y="4026"/>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993" name="Freeform 380"/>
              <p:cNvSpPr>
                <a:spLocks/>
              </p:cNvSpPr>
              <p:nvPr/>
            </p:nvSpPr>
            <p:spPr bwMode="auto">
              <a:xfrm>
                <a:off x="2525" y="4034"/>
                <a:ext cx="18" cy="22"/>
              </a:xfrm>
              <a:custGeom>
                <a:avLst/>
                <a:gdLst>
                  <a:gd name="T0" fmla="*/ 10 w 18"/>
                  <a:gd name="T1" fmla="*/ 0 h 22"/>
                  <a:gd name="T2" fmla="*/ 14 w 18"/>
                  <a:gd name="T3" fmla="*/ 1 h 22"/>
                  <a:gd name="T4" fmla="*/ 15 w 18"/>
                  <a:gd name="T5" fmla="*/ 2 h 22"/>
                  <a:gd name="T6" fmla="*/ 18 w 18"/>
                  <a:gd name="T7" fmla="*/ 8 h 22"/>
                  <a:gd name="T8" fmla="*/ 18 w 18"/>
                  <a:gd name="T9" fmla="*/ 22 h 22"/>
                  <a:gd name="T10" fmla="*/ 14 w 18"/>
                  <a:gd name="T11" fmla="*/ 22 h 22"/>
                  <a:gd name="T12" fmla="*/ 14 w 18"/>
                  <a:gd name="T13" fmla="*/ 5 h 22"/>
                  <a:gd name="T14" fmla="*/ 13 w 18"/>
                  <a:gd name="T15" fmla="*/ 4 h 22"/>
                  <a:gd name="T16" fmla="*/ 7 w 18"/>
                  <a:gd name="T17" fmla="*/ 4 h 22"/>
                  <a:gd name="T18" fmla="*/ 4 w 18"/>
                  <a:gd name="T19" fmla="*/ 7 h 22"/>
                  <a:gd name="T20" fmla="*/ 3 w 18"/>
                  <a:gd name="T21" fmla="*/ 9 h 22"/>
                  <a:gd name="T22" fmla="*/ 3 w 18"/>
                  <a:gd name="T23" fmla="*/ 22 h 22"/>
                  <a:gd name="T24" fmla="*/ 0 w 18"/>
                  <a:gd name="T25" fmla="*/ 22 h 22"/>
                  <a:gd name="T26" fmla="*/ 0 w 18"/>
                  <a:gd name="T27" fmla="*/ 1 h 22"/>
                  <a:gd name="T28" fmla="*/ 3 w 18"/>
                  <a:gd name="T29" fmla="*/ 1 h 22"/>
                  <a:gd name="T30" fmla="*/ 3 w 18"/>
                  <a:gd name="T31" fmla="*/ 4 h 22"/>
                  <a:gd name="T32" fmla="*/ 5 w 18"/>
                  <a:gd name="T33" fmla="*/ 2 h 22"/>
                  <a:gd name="T34" fmla="*/ 7 w 18"/>
                  <a:gd name="T35" fmla="*/ 1 h 22"/>
                  <a:gd name="T36" fmla="*/ 10 w 18"/>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2">
                    <a:moveTo>
                      <a:pt x="10" y="0"/>
                    </a:moveTo>
                    <a:lnTo>
                      <a:pt x="14" y="1"/>
                    </a:lnTo>
                    <a:lnTo>
                      <a:pt x="15" y="2"/>
                    </a:lnTo>
                    <a:lnTo>
                      <a:pt x="18" y="8"/>
                    </a:lnTo>
                    <a:lnTo>
                      <a:pt x="18" y="22"/>
                    </a:lnTo>
                    <a:lnTo>
                      <a:pt x="14" y="22"/>
                    </a:lnTo>
                    <a:lnTo>
                      <a:pt x="14" y="5"/>
                    </a:lnTo>
                    <a:lnTo>
                      <a:pt x="13" y="4"/>
                    </a:lnTo>
                    <a:lnTo>
                      <a:pt x="7" y="4"/>
                    </a:lnTo>
                    <a:lnTo>
                      <a:pt x="4" y="7"/>
                    </a:lnTo>
                    <a:lnTo>
                      <a:pt x="3" y="9"/>
                    </a:lnTo>
                    <a:lnTo>
                      <a:pt x="3" y="22"/>
                    </a:lnTo>
                    <a:lnTo>
                      <a:pt x="0" y="22"/>
                    </a:lnTo>
                    <a:lnTo>
                      <a:pt x="0" y="1"/>
                    </a:lnTo>
                    <a:lnTo>
                      <a:pt x="3" y="1"/>
                    </a:lnTo>
                    <a:lnTo>
                      <a:pt x="3" y="4"/>
                    </a:lnTo>
                    <a:lnTo>
                      <a:pt x="5" y="2"/>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94" name="Freeform 381"/>
              <p:cNvSpPr>
                <a:spLocks noEditPoints="1"/>
              </p:cNvSpPr>
              <p:nvPr/>
            </p:nvSpPr>
            <p:spPr bwMode="auto">
              <a:xfrm>
                <a:off x="2546" y="4034"/>
                <a:ext cx="20" cy="31"/>
              </a:xfrm>
              <a:custGeom>
                <a:avLst/>
                <a:gdLst>
                  <a:gd name="T0" fmla="*/ 7 w 20"/>
                  <a:gd name="T1" fmla="*/ 4 h 31"/>
                  <a:gd name="T2" fmla="*/ 6 w 20"/>
                  <a:gd name="T3" fmla="*/ 5 h 31"/>
                  <a:gd name="T4" fmla="*/ 4 w 20"/>
                  <a:gd name="T5" fmla="*/ 8 h 31"/>
                  <a:gd name="T6" fmla="*/ 4 w 20"/>
                  <a:gd name="T7" fmla="*/ 14 h 31"/>
                  <a:gd name="T8" fmla="*/ 6 w 20"/>
                  <a:gd name="T9" fmla="*/ 17 h 31"/>
                  <a:gd name="T10" fmla="*/ 7 w 20"/>
                  <a:gd name="T11" fmla="*/ 18 h 31"/>
                  <a:gd name="T12" fmla="*/ 10 w 20"/>
                  <a:gd name="T13" fmla="*/ 19 h 31"/>
                  <a:gd name="T14" fmla="*/ 16 w 20"/>
                  <a:gd name="T15" fmla="*/ 17 h 31"/>
                  <a:gd name="T16" fmla="*/ 17 w 20"/>
                  <a:gd name="T17" fmla="*/ 14 h 31"/>
                  <a:gd name="T18" fmla="*/ 17 w 20"/>
                  <a:gd name="T19" fmla="*/ 8 h 31"/>
                  <a:gd name="T20" fmla="*/ 16 w 20"/>
                  <a:gd name="T21" fmla="*/ 5 h 31"/>
                  <a:gd name="T22" fmla="*/ 14 w 20"/>
                  <a:gd name="T23" fmla="*/ 4 h 31"/>
                  <a:gd name="T24" fmla="*/ 7 w 20"/>
                  <a:gd name="T25" fmla="*/ 4 h 31"/>
                  <a:gd name="T26" fmla="*/ 10 w 20"/>
                  <a:gd name="T27" fmla="*/ 0 h 31"/>
                  <a:gd name="T28" fmla="*/ 16 w 20"/>
                  <a:gd name="T29" fmla="*/ 2 h 31"/>
                  <a:gd name="T30" fmla="*/ 17 w 20"/>
                  <a:gd name="T31" fmla="*/ 4 h 31"/>
                  <a:gd name="T32" fmla="*/ 17 w 20"/>
                  <a:gd name="T33" fmla="*/ 1 h 31"/>
                  <a:gd name="T34" fmla="*/ 20 w 20"/>
                  <a:gd name="T35" fmla="*/ 1 h 31"/>
                  <a:gd name="T36" fmla="*/ 20 w 20"/>
                  <a:gd name="T37" fmla="*/ 24 h 31"/>
                  <a:gd name="T38" fmla="*/ 17 w 20"/>
                  <a:gd name="T39" fmla="*/ 29 h 31"/>
                  <a:gd name="T40" fmla="*/ 14 w 20"/>
                  <a:gd name="T41" fmla="*/ 31 h 31"/>
                  <a:gd name="T42" fmla="*/ 7 w 20"/>
                  <a:gd name="T43" fmla="*/ 31 h 31"/>
                  <a:gd name="T44" fmla="*/ 4 w 20"/>
                  <a:gd name="T45" fmla="*/ 29 h 31"/>
                  <a:gd name="T46" fmla="*/ 3 w 20"/>
                  <a:gd name="T47" fmla="*/ 28 h 31"/>
                  <a:gd name="T48" fmla="*/ 2 w 20"/>
                  <a:gd name="T49" fmla="*/ 25 h 31"/>
                  <a:gd name="T50" fmla="*/ 4 w 20"/>
                  <a:gd name="T51" fmla="*/ 25 h 31"/>
                  <a:gd name="T52" fmla="*/ 7 w 20"/>
                  <a:gd name="T53" fmla="*/ 28 h 31"/>
                  <a:gd name="T54" fmla="*/ 13 w 20"/>
                  <a:gd name="T55" fmla="*/ 28 h 31"/>
                  <a:gd name="T56" fmla="*/ 17 w 20"/>
                  <a:gd name="T57" fmla="*/ 24 h 31"/>
                  <a:gd name="T58" fmla="*/ 17 w 20"/>
                  <a:gd name="T59" fmla="*/ 18 h 31"/>
                  <a:gd name="T60" fmla="*/ 16 w 20"/>
                  <a:gd name="T61" fmla="*/ 21 h 31"/>
                  <a:gd name="T62" fmla="*/ 13 w 20"/>
                  <a:gd name="T63" fmla="*/ 22 h 31"/>
                  <a:gd name="T64" fmla="*/ 7 w 20"/>
                  <a:gd name="T65" fmla="*/ 22 h 31"/>
                  <a:gd name="T66" fmla="*/ 4 w 20"/>
                  <a:gd name="T67" fmla="*/ 21 h 31"/>
                  <a:gd name="T68" fmla="*/ 2 w 20"/>
                  <a:gd name="T69" fmla="*/ 18 h 31"/>
                  <a:gd name="T70" fmla="*/ 0 w 20"/>
                  <a:gd name="T71" fmla="*/ 15 h 31"/>
                  <a:gd name="T72" fmla="*/ 0 w 20"/>
                  <a:gd name="T73" fmla="*/ 11 h 31"/>
                  <a:gd name="T74" fmla="*/ 2 w 20"/>
                  <a:gd name="T75" fmla="*/ 8 h 31"/>
                  <a:gd name="T76" fmla="*/ 2 w 20"/>
                  <a:gd name="T77" fmla="*/ 5 h 31"/>
                  <a:gd name="T78" fmla="*/ 6 w 20"/>
                  <a:gd name="T79" fmla="*/ 1 h 31"/>
                  <a:gd name="T80" fmla="*/ 10 w 20"/>
                  <a:gd name="T81" fmla="*/ 0 h 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0" h="31">
                    <a:moveTo>
                      <a:pt x="7" y="4"/>
                    </a:moveTo>
                    <a:lnTo>
                      <a:pt x="6" y="5"/>
                    </a:lnTo>
                    <a:lnTo>
                      <a:pt x="4" y="8"/>
                    </a:lnTo>
                    <a:lnTo>
                      <a:pt x="4" y="14"/>
                    </a:lnTo>
                    <a:lnTo>
                      <a:pt x="6" y="17"/>
                    </a:lnTo>
                    <a:lnTo>
                      <a:pt x="7" y="18"/>
                    </a:lnTo>
                    <a:lnTo>
                      <a:pt x="10" y="19"/>
                    </a:lnTo>
                    <a:lnTo>
                      <a:pt x="16" y="17"/>
                    </a:lnTo>
                    <a:lnTo>
                      <a:pt x="17" y="14"/>
                    </a:lnTo>
                    <a:lnTo>
                      <a:pt x="17" y="8"/>
                    </a:lnTo>
                    <a:lnTo>
                      <a:pt x="16" y="5"/>
                    </a:lnTo>
                    <a:lnTo>
                      <a:pt x="14" y="4"/>
                    </a:lnTo>
                    <a:lnTo>
                      <a:pt x="7" y="4"/>
                    </a:lnTo>
                    <a:close/>
                    <a:moveTo>
                      <a:pt x="10" y="0"/>
                    </a:moveTo>
                    <a:lnTo>
                      <a:pt x="16" y="2"/>
                    </a:lnTo>
                    <a:lnTo>
                      <a:pt x="17" y="4"/>
                    </a:lnTo>
                    <a:lnTo>
                      <a:pt x="17" y="1"/>
                    </a:lnTo>
                    <a:lnTo>
                      <a:pt x="20" y="1"/>
                    </a:lnTo>
                    <a:lnTo>
                      <a:pt x="20" y="24"/>
                    </a:lnTo>
                    <a:lnTo>
                      <a:pt x="17" y="29"/>
                    </a:lnTo>
                    <a:lnTo>
                      <a:pt x="14" y="31"/>
                    </a:lnTo>
                    <a:lnTo>
                      <a:pt x="7" y="31"/>
                    </a:lnTo>
                    <a:lnTo>
                      <a:pt x="4" y="29"/>
                    </a:lnTo>
                    <a:lnTo>
                      <a:pt x="3" y="28"/>
                    </a:lnTo>
                    <a:lnTo>
                      <a:pt x="2" y="25"/>
                    </a:lnTo>
                    <a:lnTo>
                      <a:pt x="4" y="25"/>
                    </a:lnTo>
                    <a:lnTo>
                      <a:pt x="7" y="28"/>
                    </a:lnTo>
                    <a:lnTo>
                      <a:pt x="13" y="28"/>
                    </a:lnTo>
                    <a:lnTo>
                      <a:pt x="17" y="24"/>
                    </a:lnTo>
                    <a:lnTo>
                      <a:pt x="17" y="18"/>
                    </a:lnTo>
                    <a:lnTo>
                      <a:pt x="16" y="21"/>
                    </a:lnTo>
                    <a:lnTo>
                      <a:pt x="13" y="22"/>
                    </a:lnTo>
                    <a:lnTo>
                      <a:pt x="7" y="22"/>
                    </a:lnTo>
                    <a:lnTo>
                      <a:pt x="4" y="21"/>
                    </a:lnTo>
                    <a:lnTo>
                      <a:pt x="2" y="18"/>
                    </a:lnTo>
                    <a:lnTo>
                      <a:pt x="0" y="15"/>
                    </a:lnTo>
                    <a:lnTo>
                      <a:pt x="0" y="11"/>
                    </a:lnTo>
                    <a:lnTo>
                      <a:pt x="2" y="8"/>
                    </a:lnTo>
                    <a:lnTo>
                      <a:pt x="2" y="5"/>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95" name="Freeform 382"/>
              <p:cNvSpPr>
                <a:spLocks noEditPoints="1"/>
              </p:cNvSpPr>
              <p:nvPr/>
            </p:nvSpPr>
            <p:spPr bwMode="auto">
              <a:xfrm>
                <a:off x="2582" y="4034"/>
                <a:ext cx="20" cy="31"/>
              </a:xfrm>
              <a:custGeom>
                <a:avLst/>
                <a:gdLst>
                  <a:gd name="T0" fmla="*/ 7 w 20"/>
                  <a:gd name="T1" fmla="*/ 4 h 31"/>
                  <a:gd name="T2" fmla="*/ 4 w 20"/>
                  <a:gd name="T3" fmla="*/ 5 h 31"/>
                  <a:gd name="T4" fmla="*/ 3 w 20"/>
                  <a:gd name="T5" fmla="*/ 8 h 31"/>
                  <a:gd name="T6" fmla="*/ 3 w 20"/>
                  <a:gd name="T7" fmla="*/ 11 h 31"/>
                  <a:gd name="T8" fmla="*/ 4 w 20"/>
                  <a:gd name="T9" fmla="*/ 15 h 31"/>
                  <a:gd name="T10" fmla="*/ 4 w 20"/>
                  <a:gd name="T11" fmla="*/ 17 h 31"/>
                  <a:gd name="T12" fmla="*/ 7 w 20"/>
                  <a:gd name="T13" fmla="*/ 19 h 31"/>
                  <a:gd name="T14" fmla="*/ 13 w 20"/>
                  <a:gd name="T15" fmla="*/ 19 h 31"/>
                  <a:gd name="T16" fmla="*/ 15 w 20"/>
                  <a:gd name="T17" fmla="*/ 17 h 31"/>
                  <a:gd name="T18" fmla="*/ 17 w 20"/>
                  <a:gd name="T19" fmla="*/ 14 h 31"/>
                  <a:gd name="T20" fmla="*/ 17 w 20"/>
                  <a:gd name="T21" fmla="*/ 11 h 31"/>
                  <a:gd name="T22" fmla="*/ 14 w 20"/>
                  <a:gd name="T23" fmla="*/ 5 h 31"/>
                  <a:gd name="T24" fmla="*/ 13 w 20"/>
                  <a:gd name="T25" fmla="*/ 4 h 31"/>
                  <a:gd name="T26" fmla="*/ 7 w 20"/>
                  <a:gd name="T27" fmla="*/ 4 h 31"/>
                  <a:gd name="T28" fmla="*/ 10 w 20"/>
                  <a:gd name="T29" fmla="*/ 0 h 31"/>
                  <a:gd name="T30" fmla="*/ 14 w 20"/>
                  <a:gd name="T31" fmla="*/ 1 h 31"/>
                  <a:gd name="T32" fmla="*/ 17 w 20"/>
                  <a:gd name="T33" fmla="*/ 2 h 31"/>
                  <a:gd name="T34" fmla="*/ 20 w 20"/>
                  <a:gd name="T35" fmla="*/ 8 h 31"/>
                  <a:gd name="T36" fmla="*/ 20 w 20"/>
                  <a:gd name="T37" fmla="*/ 15 h 31"/>
                  <a:gd name="T38" fmla="*/ 17 w 20"/>
                  <a:gd name="T39" fmla="*/ 21 h 31"/>
                  <a:gd name="T40" fmla="*/ 14 w 20"/>
                  <a:gd name="T41" fmla="*/ 22 h 31"/>
                  <a:gd name="T42" fmla="*/ 8 w 20"/>
                  <a:gd name="T43" fmla="*/ 22 h 31"/>
                  <a:gd name="T44" fmla="*/ 3 w 20"/>
                  <a:gd name="T45" fmla="*/ 19 h 31"/>
                  <a:gd name="T46" fmla="*/ 3 w 20"/>
                  <a:gd name="T47" fmla="*/ 31 h 31"/>
                  <a:gd name="T48" fmla="*/ 0 w 20"/>
                  <a:gd name="T49" fmla="*/ 31 h 31"/>
                  <a:gd name="T50" fmla="*/ 0 w 20"/>
                  <a:gd name="T51" fmla="*/ 1 h 31"/>
                  <a:gd name="T52" fmla="*/ 3 w 20"/>
                  <a:gd name="T53" fmla="*/ 1 h 31"/>
                  <a:gd name="T54" fmla="*/ 3 w 20"/>
                  <a:gd name="T55" fmla="*/ 4 h 31"/>
                  <a:gd name="T56" fmla="*/ 5 w 20"/>
                  <a:gd name="T57" fmla="*/ 1 h 31"/>
                  <a:gd name="T58" fmla="*/ 7 w 20"/>
                  <a:gd name="T59" fmla="*/ 1 h 31"/>
                  <a:gd name="T60" fmla="*/ 10 w 20"/>
                  <a:gd name="T61" fmla="*/ 0 h 3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 h="31">
                    <a:moveTo>
                      <a:pt x="7" y="4"/>
                    </a:moveTo>
                    <a:lnTo>
                      <a:pt x="4" y="5"/>
                    </a:lnTo>
                    <a:lnTo>
                      <a:pt x="3" y="8"/>
                    </a:lnTo>
                    <a:lnTo>
                      <a:pt x="3" y="11"/>
                    </a:lnTo>
                    <a:lnTo>
                      <a:pt x="4" y="15"/>
                    </a:lnTo>
                    <a:lnTo>
                      <a:pt x="4" y="17"/>
                    </a:lnTo>
                    <a:lnTo>
                      <a:pt x="7" y="19"/>
                    </a:lnTo>
                    <a:lnTo>
                      <a:pt x="13" y="19"/>
                    </a:lnTo>
                    <a:lnTo>
                      <a:pt x="15" y="17"/>
                    </a:lnTo>
                    <a:lnTo>
                      <a:pt x="17" y="14"/>
                    </a:lnTo>
                    <a:lnTo>
                      <a:pt x="17" y="11"/>
                    </a:lnTo>
                    <a:lnTo>
                      <a:pt x="14" y="5"/>
                    </a:lnTo>
                    <a:lnTo>
                      <a:pt x="13" y="4"/>
                    </a:lnTo>
                    <a:lnTo>
                      <a:pt x="7" y="4"/>
                    </a:lnTo>
                    <a:close/>
                    <a:moveTo>
                      <a:pt x="10" y="0"/>
                    </a:moveTo>
                    <a:lnTo>
                      <a:pt x="14" y="1"/>
                    </a:lnTo>
                    <a:lnTo>
                      <a:pt x="17" y="2"/>
                    </a:lnTo>
                    <a:lnTo>
                      <a:pt x="20" y="8"/>
                    </a:lnTo>
                    <a:lnTo>
                      <a:pt x="20" y="15"/>
                    </a:lnTo>
                    <a:lnTo>
                      <a:pt x="17" y="21"/>
                    </a:lnTo>
                    <a:lnTo>
                      <a:pt x="14" y="22"/>
                    </a:lnTo>
                    <a:lnTo>
                      <a:pt x="8" y="22"/>
                    </a:lnTo>
                    <a:lnTo>
                      <a:pt x="3" y="19"/>
                    </a:lnTo>
                    <a:lnTo>
                      <a:pt x="3" y="31"/>
                    </a:lnTo>
                    <a:lnTo>
                      <a:pt x="0" y="31"/>
                    </a:lnTo>
                    <a:lnTo>
                      <a:pt x="0" y="1"/>
                    </a:lnTo>
                    <a:lnTo>
                      <a:pt x="3" y="1"/>
                    </a:lnTo>
                    <a:lnTo>
                      <a:pt x="3" y="4"/>
                    </a:lnTo>
                    <a:lnTo>
                      <a:pt x="5" y="1"/>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996" name="Freeform 383"/>
              <p:cNvSpPr>
                <a:spLocks/>
              </p:cNvSpPr>
              <p:nvPr/>
            </p:nvSpPr>
            <p:spPr bwMode="auto">
              <a:xfrm>
                <a:off x="2606" y="4034"/>
                <a:ext cx="11" cy="22"/>
              </a:xfrm>
              <a:custGeom>
                <a:avLst/>
                <a:gdLst>
                  <a:gd name="T0" fmla="*/ 11 w 11"/>
                  <a:gd name="T1" fmla="*/ 0 h 22"/>
                  <a:gd name="T2" fmla="*/ 11 w 11"/>
                  <a:gd name="T3" fmla="*/ 4 h 22"/>
                  <a:gd name="T4" fmla="*/ 6 w 11"/>
                  <a:gd name="T5" fmla="*/ 7 h 22"/>
                  <a:gd name="T6" fmla="*/ 4 w 11"/>
                  <a:gd name="T7" fmla="*/ 9 h 22"/>
                  <a:gd name="T8" fmla="*/ 4 w 11"/>
                  <a:gd name="T9" fmla="*/ 22 h 22"/>
                  <a:gd name="T10" fmla="*/ 0 w 11"/>
                  <a:gd name="T11" fmla="*/ 22 h 22"/>
                  <a:gd name="T12" fmla="*/ 0 w 11"/>
                  <a:gd name="T13" fmla="*/ 1 h 22"/>
                  <a:gd name="T14" fmla="*/ 3 w 11"/>
                  <a:gd name="T15" fmla="*/ 1 h 22"/>
                  <a:gd name="T16" fmla="*/ 3 w 11"/>
                  <a:gd name="T17" fmla="*/ 5 h 22"/>
                  <a:gd name="T18" fmla="*/ 4 w 11"/>
                  <a:gd name="T19" fmla="*/ 5 h 22"/>
                  <a:gd name="T20" fmla="*/ 6 w 11"/>
                  <a:gd name="T21" fmla="*/ 2 h 22"/>
                  <a:gd name="T22" fmla="*/ 11 w 11"/>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2">
                    <a:moveTo>
                      <a:pt x="11" y="0"/>
                    </a:moveTo>
                    <a:lnTo>
                      <a:pt x="11" y="4"/>
                    </a:lnTo>
                    <a:lnTo>
                      <a:pt x="6" y="7"/>
                    </a:lnTo>
                    <a:lnTo>
                      <a:pt x="4" y="9"/>
                    </a:lnTo>
                    <a:lnTo>
                      <a:pt x="4" y="22"/>
                    </a:lnTo>
                    <a:lnTo>
                      <a:pt x="0" y="22"/>
                    </a:lnTo>
                    <a:lnTo>
                      <a:pt x="0" y="1"/>
                    </a:lnTo>
                    <a:lnTo>
                      <a:pt x="3" y="1"/>
                    </a:lnTo>
                    <a:lnTo>
                      <a:pt x="3" y="5"/>
                    </a:lnTo>
                    <a:lnTo>
                      <a:pt x="4" y="5"/>
                    </a:lnTo>
                    <a:lnTo>
                      <a:pt x="6"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997" name="Freeform 384"/>
              <p:cNvSpPr>
                <a:spLocks noEditPoints="1"/>
              </p:cNvSpPr>
              <p:nvPr/>
            </p:nvSpPr>
            <p:spPr bwMode="auto">
              <a:xfrm>
                <a:off x="2619" y="4034"/>
                <a:ext cx="21" cy="22"/>
              </a:xfrm>
              <a:custGeom>
                <a:avLst/>
                <a:gdLst>
                  <a:gd name="T0" fmla="*/ 8 w 21"/>
                  <a:gd name="T1" fmla="*/ 4 h 22"/>
                  <a:gd name="T2" fmla="*/ 5 w 21"/>
                  <a:gd name="T3" fmla="*/ 5 h 22"/>
                  <a:gd name="T4" fmla="*/ 4 w 21"/>
                  <a:gd name="T5" fmla="*/ 8 h 22"/>
                  <a:gd name="T6" fmla="*/ 4 w 21"/>
                  <a:gd name="T7" fmla="*/ 15 h 22"/>
                  <a:gd name="T8" fmla="*/ 5 w 21"/>
                  <a:gd name="T9" fmla="*/ 18 h 22"/>
                  <a:gd name="T10" fmla="*/ 8 w 21"/>
                  <a:gd name="T11" fmla="*/ 19 h 22"/>
                  <a:gd name="T12" fmla="*/ 13 w 21"/>
                  <a:gd name="T13" fmla="*/ 19 h 22"/>
                  <a:gd name="T14" fmla="*/ 15 w 21"/>
                  <a:gd name="T15" fmla="*/ 18 h 22"/>
                  <a:gd name="T16" fmla="*/ 17 w 21"/>
                  <a:gd name="T17" fmla="*/ 15 h 22"/>
                  <a:gd name="T18" fmla="*/ 17 w 21"/>
                  <a:gd name="T19" fmla="*/ 8 h 22"/>
                  <a:gd name="T20" fmla="*/ 15 w 21"/>
                  <a:gd name="T21" fmla="*/ 5 h 22"/>
                  <a:gd name="T22" fmla="*/ 14 w 21"/>
                  <a:gd name="T23" fmla="*/ 4 h 22"/>
                  <a:gd name="T24" fmla="*/ 8 w 21"/>
                  <a:gd name="T25" fmla="*/ 4 h 22"/>
                  <a:gd name="T26" fmla="*/ 11 w 21"/>
                  <a:gd name="T27" fmla="*/ 0 h 22"/>
                  <a:gd name="T28" fmla="*/ 17 w 21"/>
                  <a:gd name="T29" fmla="*/ 2 h 22"/>
                  <a:gd name="T30" fmla="*/ 20 w 21"/>
                  <a:gd name="T31" fmla="*/ 5 h 22"/>
                  <a:gd name="T32" fmla="*/ 21 w 21"/>
                  <a:gd name="T33" fmla="*/ 8 h 22"/>
                  <a:gd name="T34" fmla="*/ 21 w 21"/>
                  <a:gd name="T35" fmla="*/ 15 h 22"/>
                  <a:gd name="T36" fmla="*/ 20 w 21"/>
                  <a:gd name="T37" fmla="*/ 18 h 22"/>
                  <a:gd name="T38" fmla="*/ 17 w 21"/>
                  <a:gd name="T39" fmla="*/ 21 h 22"/>
                  <a:gd name="T40" fmla="*/ 14 w 21"/>
                  <a:gd name="T41" fmla="*/ 22 h 22"/>
                  <a:gd name="T42" fmla="*/ 7 w 21"/>
                  <a:gd name="T43" fmla="*/ 22 h 22"/>
                  <a:gd name="T44" fmla="*/ 4 w 21"/>
                  <a:gd name="T45" fmla="*/ 21 h 22"/>
                  <a:gd name="T46" fmla="*/ 1 w 21"/>
                  <a:gd name="T47" fmla="*/ 18 h 22"/>
                  <a:gd name="T48" fmla="*/ 0 w 21"/>
                  <a:gd name="T49" fmla="*/ 15 h 22"/>
                  <a:gd name="T50" fmla="*/ 0 w 21"/>
                  <a:gd name="T51" fmla="*/ 8 h 22"/>
                  <a:gd name="T52" fmla="*/ 1 w 21"/>
                  <a:gd name="T53" fmla="*/ 5 h 22"/>
                  <a:gd name="T54" fmla="*/ 4 w 21"/>
                  <a:gd name="T55" fmla="*/ 2 h 22"/>
                  <a:gd name="T56" fmla="*/ 7 w 21"/>
                  <a:gd name="T57" fmla="*/ 1 h 22"/>
                  <a:gd name="T58" fmla="*/ 11 w 21"/>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 h="22">
                    <a:moveTo>
                      <a:pt x="8" y="4"/>
                    </a:moveTo>
                    <a:lnTo>
                      <a:pt x="5" y="5"/>
                    </a:lnTo>
                    <a:lnTo>
                      <a:pt x="4" y="8"/>
                    </a:lnTo>
                    <a:lnTo>
                      <a:pt x="4" y="15"/>
                    </a:lnTo>
                    <a:lnTo>
                      <a:pt x="5" y="18"/>
                    </a:lnTo>
                    <a:lnTo>
                      <a:pt x="8" y="19"/>
                    </a:lnTo>
                    <a:lnTo>
                      <a:pt x="13" y="19"/>
                    </a:lnTo>
                    <a:lnTo>
                      <a:pt x="15" y="18"/>
                    </a:lnTo>
                    <a:lnTo>
                      <a:pt x="17" y="15"/>
                    </a:lnTo>
                    <a:lnTo>
                      <a:pt x="17" y="8"/>
                    </a:lnTo>
                    <a:lnTo>
                      <a:pt x="15" y="5"/>
                    </a:lnTo>
                    <a:lnTo>
                      <a:pt x="14" y="4"/>
                    </a:lnTo>
                    <a:lnTo>
                      <a:pt x="8" y="4"/>
                    </a:lnTo>
                    <a:close/>
                    <a:moveTo>
                      <a:pt x="11" y="0"/>
                    </a:moveTo>
                    <a:lnTo>
                      <a:pt x="17" y="2"/>
                    </a:lnTo>
                    <a:lnTo>
                      <a:pt x="20" y="5"/>
                    </a:lnTo>
                    <a:lnTo>
                      <a:pt x="21" y="8"/>
                    </a:lnTo>
                    <a:lnTo>
                      <a:pt x="21" y="15"/>
                    </a:lnTo>
                    <a:lnTo>
                      <a:pt x="20" y="18"/>
                    </a:lnTo>
                    <a:lnTo>
                      <a:pt x="17" y="21"/>
                    </a:lnTo>
                    <a:lnTo>
                      <a:pt x="14" y="22"/>
                    </a:lnTo>
                    <a:lnTo>
                      <a:pt x="7" y="22"/>
                    </a:lnTo>
                    <a:lnTo>
                      <a:pt x="4" y="21"/>
                    </a:lnTo>
                    <a:lnTo>
                      <a:pt x="1" y="18"/>
                    </a:lnTo>
                    <a:lnTo>
                      <a:pt x="0" y="15"/>
                    </a:lnTo>
                    <a:lnTo>
                      <a:pt x="0" y="8"/>
                    </a:lnTo>
                    <a:lnTo>
                      <a:pt x="1" y="5"/>
                    </a:lnTo>
                    <a:lnTo>
                      <a:pt x="4" y="2"/>
                    </a:lnTo>
                    <a:lnTo>
                      <a:pt x="7"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998" name="Freeform 385"/>
              <p:cNvSpPr>
                <a:spLocks/>
              </p:cNvSpPr>
              <p:nvPr/>
            </p:nvSpPr>
            <p:spPr bwMode="auto">
              <a:xfrm>
                <a:off x="2641" y="4028"/>
                <a:ext cx="12" cy="28"/>
              </a:xfrm>
              <a:custGeom>
                <a:avLst/>
                <a:gdLst>
                  <a:gd name="T0" fmla="*/ 5 w 12"/>
                  <a:gd name="T1" fmla="*/ 0 h 28"/>
                  <a:gd name="T2" fmla="*/ 8 w 12"/>
                  <a:gd name="T3" fmla="*/ 0 h 28"/>
                  <a:gd name="T4" fmla="*/ 8 w 12"/>
                  <a:gd name="T5" fmla="*/ 7 h 28"/>
                  <a:gd name="T6" fmla="*/ 12 w 12"/>
                  <a:gd name="T7" fmla="*/ 7 h 28"/>
                  <a:gd name="T8" fmla="*/ 12 w 12"/>
                  <a:gd name="T9" fmla="*/ 10 h 28"/>
                  <a:gd name="T10" fmla="*/ 8 w 12"/>
                  <a:gd name="T11" fmla="*/ 10 h 28"/>
                  <a:gd name="T12" fmla="*/ 8 w 12"/>
                  <a:gd name="T13" fmla="*/ 23 h 28"/>
                  <a:gd name="T14" fmla="*/ 9 w 12"/>
                  <a:gd name="T15" fmla="*/ 25 h 28"/>
                  <a:gd name="T16" fmla="*/ 12 w 12"/>
                  <a:gd name="T17" fmla="*/ 25 h 28"/>
                  <a:gd name="T18" fmla="*/ 12 w 12"/>
                  <a:gd name="T19" fmla="*/ 28 h 28"/>
                  <a:gd name="T20" fmla="*/ 8 w 12"/>
                  <a:gd name="T21" fmla="*/ 28 h 28"/>
                  <a:gd name="T22" fmla="*/ 6 w 12"/>
                  <a:gd name="T23" fmla="*/ 27 h 28"/>
                  <a:gd name="T24" fmla="*/ 5 w 12"/>
                  <a:gd name="T25" fmla="*/ 27 h 28"/>
                  <a:gd name="T26" fmla="*/ 5 w 12"/>
                  <a:gd name="T27" fmla="*/ 10 h 28"/>
                  <a:gd name="T28" fmla="*/ 0 w 12"/>
                  <a:gd name="T29" fmla="*/ 10 h 28"/>
                  <a:gd name="T30" fmla="*/ 0 w 12"/>
                  <a:gd name="T31" fmla="*/ 7 h 28"/>
                  <a:gd name="T32" fmla="*/ 5 w 12"/>
                  <a:gd name="T33" fmla="*/ 7 h 28"/>
                  <a:gd name="T34" fmla="*/ 5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5" y="0"/>
                    </a:moveTo>
                    <a:lnTo>
                      <a:pt x="8" y="0"/>
                    </a:lnTo>
                    <a:lnTo>
                      <a:pt x="8" y="7"/>
                    </a:lnTo>
                    <a:lnTo>
                      <a:pt x="12" y="7"/>
                    </a:lnTo>
                    <a:lnTo>
                      <a:pt x="12" y="10"/>
                    </a:lnTo>
                    <a:lnTo>
                      <a:pt x="8" y="10"/>
                    </a:lnTo>
                    <a:lnTo>
                      <a:pt x="8" y="23"/>
                    </a:lnTo>
                    <a:lnTo>
                      <a:pt x="9" y="25"/>
                    </a:lnTo>
                    <a:lnTo>
                      <a:pt x="12" y="25"/>
                    </a:lnTo>
                    <a:lnTo>
                      <a:pt x="12" y="28"/>
                    </a:lnTo>
                    <a:lnTo>
                      <a:pt x="8" y="28"/>
                    </a:lnTo>
                    <a:lnTo>
                      <a:pt x="6" y="27"/>
                    </a:lnTo>
                    <a:lnTo>
                      <a:pt x="5" y="27"/>
                    </a:lnTo>
                    <a:lnTo>
                      <a:pt x="5" y="10"/>
                    </a:lnTo>
                    <a:lnTo>
                      <a:pt x="0" y="10"/>
                    </a:lnTo>
                    <a:lnTo>
                      <a:pt x="0" y="7"/>
                    </a:lnTo>
                    <a:lnTo>
                      <a:pt x="5" y="7"/>
                    </a:lnTo>
                    <a:lnTo>
                      <a:pt x="5" y="0"/>
                    </a:lnTo>
                    <a:close/>
                  </a:path>
                </a:pathLst>
              </a:custGeom>
              <a:solidFill>
                <a:srgbClr val="000000"/>
              </a:solidFill>
              <a:ln w="0">
                <a:solidFill>
                  <a:srgbClr val="000000"/>
                </a:solidFill>
                <a:prstDash val="solid"/>
                <a:round/>
                <a:headEnd/>
                <a:tailEnd/>
              </a:ln>
            </p:spPr>
            <p:txBody>
              <a:bodyPr/>
              <a:lstStyle/>
              <a:p>
                <a:endParaRPr lang="en-US"/>
              </a:p>
            </p:txBody>
          </p:sp>
          <p:sp>
            <p:nvSpPr>
              <p:cNvPr id="16999" name="Freeform 386"/>
              <p:cNvSpPr>
                <a:spLocks noEditPoints="1"/>
              </p:cNvSpPr>
              <p:nvPr/>
            </p:nvSpPr>
            <p:spPr bwMode="auto">
              <a:xfrm>
                <a:off x="2656" y="4034"/>
                <a:ext cx="20" cy="22"/>
              </a:xfrm>
              <a:custGeom>
                <a:avLst/>
                <a:gdLst>
                  <a:gd name="T0" fmla="*/ 7 w 20"/>
                  <a:gd name="T1" fmla="*/ 4 h 22"/>
                  <a:gd name="T2" fmla="*/ 4 w 20"/>
                  <a:gd name="T3" fmla="*/ 7 h 22"/>
                  <a:gd name="T4" fmla="*/ 4 w 20"/>
                  <a:gd name="T5" fmla="*/ 9 h 22"/>
                  <a:gd name="T6" fmla="*/ 17 w 20"/>
                  <a:gd name="T7" fmla="*/ 9 h 22"/>
                  <a:gd name="T8" fmla="*/ 15 w 20"/>
                  <a:gd name="T9" fmla="*/ 7 h 22"/>
                  <a:gd name="T10" fmla="*/ 13 w 20"/>
                  <a:gd name="T11" fmla="*/ 4 h 22"/>
                  <a:gd name="T12" fmla="*/ 7 w 20"/>
                  <a:gd name="T13" fmla="*/ 4 h 22"/>
                  <a:gd name="T14" fmla="*/ 10 w 20"/>
                  <a:gd name="T15" fmla="*/ 0 h 22"/>
                  <a:gd name="T16" fmla="*/ 14 w 20"/>
                  <a:gd name="T17" fmla="*/ 1 h 22"/>
                  <a:gd name="T18" fmla="*/ 15 w 20"/>
                  <a:gd name="T19" fmla="*/ 2 h 22"/>
                  <a:gd name="T20" fmla="*/ 18 w 20"/>
                  <a:gd name="T21" fmla="*/ 4 h 22"/>
                  <a:gd name="T22" fmla="*/ 20 w 20"/>
                  <a:gd name="T23" fmla="*/ 7 h 22"/>
                  <a:gd name="T24" fmla="*/ 20 w 20"/>
                  <a:gd name="T25" fmla="*/ 12 h 22"/>
                  <a:gd name="T26" fmla="*/ 4 w 20"/>
                  <a:gd name="T27" fmla="*/ 12 h 22"/>
                  <a:gd name="T28" fmla="*/ 4 w 20"/>
                  <a:gd name="T29" fmla="*/ 15 h 22"/>
                  <a:gd name="T30" fmla="*/ 5 w 20"/>
                  <a:gd name="T31" fmla="*/ 18 h 22"/>
                  <a:gd name="T32" fmla="*/ 8 w 20"/>
                  <a:gd name="T33" fmla="*/ 19 h 22"/>
                  <a:gd name="T34" fmla="*/ 13 w 20"/>
                  <a:gd name="T35" fmla="*/ 19 h 22"/>
                  <a:gd name="T36" fmla="*/ 15 w 20"/>
                  <a:gd name="T37" fmla="*/ 18 h 22"/>
                  <a:gd name="T38" fmla="*/ 15 w 20"/>
                  <a:gd name="T39" fmla="*/ 15 h 22"/>
                  <a:gd name="T40" fmla="*/ 20 w 20"/>
                  <a:gd name="T41" fmla="*/ 15 h 22"/>
                  <a:gd name="T42" fmla="*/ 17 w 20"/>
                  <a:gd name="T43" fmla="*/ 21 h 22"/>
                  <a:gd name="T44" fmla="*/ 14 w 20"/>
                  <a:gd name="T45" fmla="*/ 22 h 22"/>
                  <a:gd name="T46" fmla="*/ 7 w 20"/>
                  <a:gd name="T47" fmla="*/ 22 h 22"/>
                  <a:gd name="T48" fmla="*/ 4 w 20"/>
                  <a:gd name="T49" fmla="*/ 21 h 22"/>
                  <a:gd name="T50" fmla="*/ 1 w 20"/>
                  <a:gd name="T51" fmla="*/ 18 h 22"/>
                  <a:gd name="T52" fmla="*/ 0 w 20"/>
                  <a:gd name="T53" fmla="*/ 15 h 22"/>
                  <a:gd name="T54" fmla="*/ 0 w 20"/>
                  <a:gd name="T55" fmla="*/ 11 h 22"/>
                  <a:gd name="T56" fmla="*/ 1 w 20"/>
                  <a:gd name="T57" fmla="*/ 7 h 22"/>
                  <a:gd name="T58" fmla="*/ 3 w 20"/>
                  <a:gd name="T59" fmla="*/ 4 h 22"/>
                  <a:gd name="T60" fmla="*/ 5 w 20"/>
                  <a:gd name="T61" fmla="*/ 1 h 22"/>
                  <a:gd name="T62" fmla="*/ 10 w 20"/>
                  <a:gd name="T63" fmla="*/ 0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2">
                    <a:moveTo>
                      <a:pt x="7" y="4"/>
                    </a:moveTo>
                    <a:lnTo>
                      <a:pt x="4" y="7"/>
                    </a:lnTo>
                    <a:lnTo>
                      <a:pt x="4" y="9"/>
                    </a:lnTo>
                    <a:lnTo>
                      <a:pt x="17" y="9"/>
                    </a:lnTo>
                    <a:lnTo>
                      <a:pt x="15" y="7"/>
                    </a:lnTo>
                    <a:lnTo>
                      <a:pt x="13" y="4"/>
                    </a:lnTo>
                    <a:lnTo>
                      <a:pt x="7" y="4"/>
                    </a:lnTo>
                    <a:close/>
                    <a:moveTo>
                      <a:pt x="10" y="0"/>
                    </a:moveTo>
                    <a:lnTo>
                      <a:pt x="14" y="1"/>
                    </a:lnTo>
                    <a:lnTo>
                      <a:pt x="15" y="2"/>
                    </a:lnTo>
                    <a:lnTo>
                      <a:pt x="18" y="4"/>
                    </a:lnTo>
                    <a:lnTo>
                      <a:pt x="20" y="7"/>
                    </a:lnTo>
                    <a:lnTo>
                      <a:pt x="20" y="12"/>
                    </a:lnTo>
                    <a:lnTo>
                      <a:pt x="4" y="12"/>
                    </a:lnTo>
                    <a:lnTo>
                      <a:pt x="4" y="15"/>
                    </a:lnTo>
                    <a:lnTo>
                      <a:pt x="5" y="18"/>
                    </a:lnTo>
                    <a:lnTo>
                      <a:pt x="8" y="19"/>
                    </a:lnTo>
                    <a:lnTo>
                      <a:pt x="13" y="19"/>
                    </a:lnTo>
                    <a:lnTo>
                      <a:pt x="15" y="18"/>
                    </a:lnTo>
                    <a:lnTo>
                      <a:pt x="15" y="15"/>
                    </a:lnTo>
                    <a:lnTo>
                      <a:pt x="20" y="15"/>
                    </a:lnTo>
                    <a:lnTo>
                      <a:pt x="17" y="21"/>
                    </a:lnTo>
                    <a:lnTo>
                      <a:pt x="14" y="22"/>
                    </a:lnTo>
                    <a:lnTo>
                      <a:pt x="7" y="22"/>
                    </a:lnTo>
                    <a:lnTo>
                      <a:pt x="4" y="21"/>
                    </a:lnTo>
                    <a:lnTo>
                      <a:pt x="1" y="18"/>
                    </a:lnTo>
                    <a:lnTo>
                      <a:pt x="0" y="15"/>
                    </a:lnTo>
                    <a:lnTo>
                      <a:pt x="0" y="11"/>
                    </a:lnTo>
                    <a:lnTo>
                      <a:pt x="1" y="7"/>
                    </a:lnTo>
                    <a:lnTo>
                      <a:pt x="3" y="4"/>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7000" name="Freeform 387"/>
              <p:cNvSpPr>
                <a:spLocks noEditPoints="1"/>
              </p:cNvSpPr>
              <p:nvPr/>
            </p:nvSpPr>
            <p:spPr bwMode="auto">
              <a:xfrm>
                <a:off x="2680" y="4026"/>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7001" name="Freeform 388"/>
              <p:cNvSpPr>
                <a:spLocks/>
              </p:cNvSpPr>
              <p:nvPr/>
            </p:nvSpPr>
            <p:spPr bwMode="auto">
              <a:xfrm>
                <a:off x="2688" y="4034"/>
                <a:ext cx="19" cy="22"/>
              </a:xfrm>
              <a:custGeom>
                <a:avLst/>
                <a:gdLst>
                  <a:gd name="T0" fmla="*/ 12 w 19"/>
                  <a:gd name="T1" fmla="*/ 0 h 22"/>
                  <a:gd name="T2" fmla="*/ 18 w 19"/>
                  <a:gd name="T3" fmla="*/ 2 h 22"/>
                  <a:gd name="T4" fmla="*/ 19 w 19"/>
                  <a:gd name="T5" fmla="*/ 5 h 22"/>
                  <a:gd name="T6" fmla="*/ 19 w 19"/>
                  <a:gd name="T7" fmla="*/ 22 h 22"/>
                  <a:gd name="T8" fmla="*/ 15 w 19"/>
                  <a:gd name="T9" fmla="*/ 22 h 22"/>
                  <a:gd name="T10" fmla="*/ 15 w 19"/>
                  <a:gd name="T11" fmla="*/ 5 h 22"/>
                  <a:gd name="T12" fmla="*/ 13 w 19"/>
                  <a:gd name="T13" fmla="*/ 4 h 22"/>
                  <a:gd name="T14" fmla="*/ 8 w 19"/>
                  <a:gd name="T15" fmla="*/ 4 h 22"/>
                  <a:gd name="T16" fmla="*/ 5 w 19"/>
                  <a:gd name="T17" fmla="*/ 7 h 22"/>
                  <a:gd name="T18" fmla="*/ 5 w 19"/>
                  <a:gd name="T19" fmla="*/ 22 h 22"/>
                  <a:gd name="T20" fmla="*/ 0 w 19"/>
                  <a:gd name="T21" fmla="*/ 22 h 22"/>
                  <a:gd name="T22" fmla="*/ 0 w 19"/>
                  <a:gd name="T23" fmla="*/ 1 h 22"/>
                  <a:gd name="T24" fmla="*/ 5 w 19"/>
                  <a:gd name="T25" fmla="*/ 1 h 22"/>
                  <a:gd name="T26" fmla="*/ 5 w 19"/>
                  <a:gd name="T27" fmla="*/ 4 h 22"/>
                  <a:gd name="T28" fmla="*/ 6 w 19"/>
                  <a:gd name="T29" fmla="*/ 2 h 22"/>
                  <a:gd name="T30" fmla="*/ 12 w 19"/>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2">
                    <a:moveTo>
                      <a:pt x="12" y="0"/>
                    </a:moveTo>
                    <a:lnTo>
                      <a:pt x="18" y="2"/>
                    </a:lnTo>
                    <a:lnTo>
                      <a:pt x="19" y="5"/>
                    </a:lnTo>
                    <a:lnTo>
                      <a:pt x="19" y="22"/>
                    </a:lnTo>
                    <a:lnTo>
                      <a:pt x="15" y="22"/>
                    </a:lnTo>
                    <a:lnTo>
                      <a:pt x="15" y="5"/>
                    </a:lnTo>
                    <a:lnTo>
                      <a:pt x="13" y="4"/>
                    </a:lnTo>
                    <a:lnTo>
                      <a:pt x="8" y="4"/>
                    </a:lnTo>
                    <a:lnTo>
                      <a:pt x="5" y="7"/>
                    </a:lnTo>
                    <a:lnTo>
                      <a:pt x="5" y="22"/>
                    </a:lnTo>
                    <a:lnTo>
                      <a:pt x="0" y="22"/>
                    </a:lnTo>
                    <a:lnTo>
                      <a:pt x="0" y="1"/>
                    </a:lnTo>
                    <a:lnTo>
                      <a:pt x="5" y="1"/>
                    </a:lnTo>
                    <a:lnTo>
                      <a:pt x="5" y="4"/>
                    </a:lnTo>
                    <a:lnTo>
                      <a:pt x="6"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7002" name="Freeform 389"/>
              <p:cNvSpPr>
                <a:spLocks/>
              </p:cNvSpPr>
              <p:nvPr/>
            </p:nvSpPr>
            <p:spPr bwMode="auto">
              <a:xfrm>
                <a:off x="2711" y="4034"/>
                <a:ext cx="17" cy="22"/>
              </a:xfrm>
              <a:custGeom>
                <a:avLst/>
                <a:gdLst>
                  <a:gd name="T0" fmla="*/ 9 w 17"/>
                  <a:gd name="T1" fmla="*/ 0 h 22"/>
                  <a:gd name="T2" fmla="*/ 12 w 17"/>
                  <a:gd name="T3" fmla="*/ 1 h 22"/>
                  <a:gd name="T4" fmla="*/ 15 w 17"/>
                  <a:gd name="T5" fmla="*/ 1 h 22"/>
                  <a:gd name="T6" fmla="*/ 17 w 17"/>
                  <a:gd name="T7" fmla="*/ 7 h 22"/>
                  <a:gd name="T8" fmla="*/ 13 w 17"/>
                  <a:gd name="T9" fmla="*/ 7 h 22"/>
                  <a:gd name="T10" fmla="*/ 13 w 17"/>
                  <a:gd name="T11" fmla="*/ 5 h 22"/>
                  <a:gd name="T12" fmla="*/ 10 w 17"/>
                  <a:gd name="T13" fmla="*/ 4 h 22"/>
                  <a:gd name="T14" fmla="*/ 6 w 17"/>
                  <a:gd name="T15" fmla="*/ 4 h 22"/>
                  <a:gd name="T16" fmla="*/ 5 w 17"/>
                  <a:gd name="T17" fmla="*/ 5 h 22"/>
                  <a:gd name="T18" fmla="*/ 5 w 17"/>
                  <a:gd name="T19" fmla="*/ 8 h 22"/>
                  <a:gd name="T20" fmla="*/ 6 w 17"/>
                  <a:gd name="T21" fmla="*/ 8 h 22"/>
                  <a:gd name="T22" fmla="*/ 9 w 17"/>
                  <a:gd name="T23" fmla="*/ 9 h 22"/>
                  <a:gd name="T24" fmla="*/ 10 w 17"/>
                  <a:gd name="T25" fmla="*/ 9 h 22"/>
                  <a:gd name="T26" fmla="*/ 13 w 17"/>
                  <a:gd name="T27" fmla="*/ 11 h 22"/>
                  <a:gd name="T28" fmla="*/ 15 w 17"/>
                  <a:gd name="T29" fmla="*/ 11 h 22"/>
                  <a:gd name="T30" fmla="*/ 17 w 17"/>
                  <a:gd name="T31" fmla="*/ 14 h 22"/>
                  <a:gd name="T32" fmla="*/ 17 w 17"/>
                  <a:gd name="T33" fmla="*/ 18 h 22"/>
                  <a:gd name="T34" fmla="*/ 16 w 17"/>
                  <a:gd name="T35" fmla="*/ 21 h 22"/>
                  <a:gd name="T36" fmla="*/ 15 w 17"/>
                  <a:gd name="T37" fmla="*/ 22 h 22"/>
                  <a:gd name="T38" fmla="*/ 3 w 17"/>
                  <a:gd name="T39" fmla="*/ 22 h 22"/>
                  <a:gd name="T40" fmla="*/ 2 w 17"/>
                  <a:gd name="T41" fmla="*/ 21 h 22"/>
                  <a:gd name="T42" fmla="*/ 0 w 17"/>
                  <a:gd name="T43" fmla="*/ 18 h 22"/>
                  <a:gd name="T44" fmla="*/ 0 w 17"/>
                  <a:gd name="T45" fmla="*/ 15 h 22"/>
                  <a:gd name="T46" fmla="*/ 3 w 17"/>
                  <a:gd name="T47" fmla="*/ 15 h 22"/>
                  <a:gd name="T48" fmla="*/ 3 w 17"/>
                  <a:gd name="T49" fmla="*/ 18 h 22"/>
                  <a:gd name="T50" fmla="*/ 5 w 17"/>
                  <a:gd name="T51" fmla="*/ 18 h 22"/>
                  <a:gd name="T52" fmla="*/ 7 w 17"/>
                  <a:gd name="T53" fmla="*/ 19 h 22"/>
                  <a:gd name="T54" fmla="*/ 13 w 17"/>
                  <a:gd name="T55" fmla="*/ 19 h 22"/>
                  <a:gd name="T56" fmla="*/ 15 w 17"/>
                  <a:gd name="T57" fmla="*/ 18 h 22"/>
                  <a:gd name="T58" fmla="*/ 15 w 17"/>
                  <a:gd name="T59" fmla="*/ 17 h 22"/>
                  <a:gd name="T60" fmla="*/ 10 w 17"/>
                  <a:gd name="T61" fmla="*/ 12 h 22"/>
                  <a:gd name="T62" fmla="*/ 5 w 17"/>
                  <a:gd name="T63" fmla="*/ 12 h 22"/>
                  <a:gd name="T64" fmla="*/ 2 w 17"/>
                  <a:gd name="T65" fmla="*/ 11 h 22"/>
                  <a:gd name="T66" fmla="*/ 0 w 17"/>
                  <a:gd name="T67" fmla="*/ 9 h 22"/>
                  <a:gd name="T68" fmla="*/ 0 w 17"/>
                  <a:gd name="T69" fmla="*/ 4 h 22"/>
                  <a:gd name="T70" fmla="*/ 3 w 17"/>
                  <a:gd name="T71" fmla="*/ 1 h 22"/>
                  <a:gd name="T72" fmla="*/ 6 w 17"/>
                  <a:gd name="T73" fmla="*/ 1 h 22"/>
                  <a:gd name="T74" fmla="*/ 9 w 17"/>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22">
                    <a:moveTo>
                      <a:pt x="9" y="0"/>
                    </a:moveTo>
                    <a:lnTo>
                      <a:pt x="12" y="1"/>
                    </a:lnTo>
                    <a:lnTo>
                      <a:pt x="15" y="1"/>
                    </a:lnTo>
                    <a:lnTo>
                      <a:pt x="17" y="7"/>
                    </a:lnTo>
                    <a:lnTo>
                      <a:pt x="13" y="7"/>
                    </a:lnTo>
                    <a:lnTo>
                      <a:pt x="13" y="5"/>
                    </a:lnTo>
                    <a:lnTo>
                      <a:pt x="10" y="4"/>
                    </a:lnTo>
                    <a:lnTo>
                      <a:pt x="6" y="4"/>
                    </a:lnTo>
                    <a:lnTo>
                      <a:pt x="5" y="5"/>
                    </a:lnTo>
                    <a:lnTo>
                      <a:pt x="5" y="8"/>
                    </a:lnTo>
                    <a:lnTo>
                      <a:pt x="6" y="8"/>
                    </a:lnTo>
                    <a:lnTo>
                      <a:pt x="9" y="9"/>
                    </a:lnTo>
                    <a:lnTo>
                      <a:pt x="10" y="9"/>
                    </a:lnTo>
                    <a:lnTo>
                      <a:pt x="13" y="11"/>
                    </a:lnTo>
                    <a:lnTo>
                      <a:pt x="15" y="11"/>
                    </a:lnTo>
                    <a:lnTo>
                      <a:pt x="17" y="14"/>
                    </a:lnTo>
                    <a:lnTo>
                      <a:pt x="17" y="18"/>
                    </a:lnTo>
                    <a:lnTo>
                      <a:pt x="16" y="21"/>
                    </a:lnTo>
                    <a:lnTo>
                      <a:pt x="15" y="22"/>
                    </a:lnTo>
                    <a:lnTo>
                      <a:pt x="3" y="22"/>
                    </a:lnTo>
                    <a:lnTo>
                      <a:pt x="2" y="21"/>
                    </a:lnTo>
                    <a:lnTo>
                      <a:pt x="0" y="18"/>
                    </a:lnTo>
                    <a:lnTo>
                      <a:pt x="0" y="15"/>
                    </a:lnTo>
                    <a:lnTo>
                      <a:pt x="3" y="15"/>
                    </a:lnTo>
                    <a:lnTo>
                      <a:pt x="3" y="18"/>
                    </a:lnTo>
                    <a:lnTo>
                      <a:pt x="5" y="18"/>
                    </a:lnTo>
                    <a:lnTo>
                      <a:pt x="7" y="19"/>
                    </a:lnTo>
                    <a:lnTo>
                      <a:pt x="13" y="19"/>
                    </a:lnTo>
                    <a:lnTo>
                      <a:pt x="15" y="18"/>
                    </a:lnTo>
                    <a:lnTo>
                      <a:pt x="15" y="17"/>
                    </a:lnTo>
                    <a:lnTo>
                      <a:pt x="10" y="12"/>
                    </a:lnTo>
                    <a:lnTo>
                      <a:pt x="5" y="12"/>
                    </a:lnTo>
                    <a:lnTo>
                      <a:pt x="2" y="11"/>
                    </a:lnTo>
                    <a:lnTo>
                      <a:pt x="0" y="9"/>
                    </a:lnTo>
                    <a:lnTo>
                      <a:pt x="0" y="4"/>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7003" name="Freeform 390"/>
              <p:cNvSpPr>
                <a:spLocks/>
              </p:cNvSpPr>
              <p:nvPr/>
            </p:nvSpPr>
            <p:spPr bwMode="auto">
              <a:xfrm>
                <a:off x="2740" y="4035"/>
                <a:ext cx="31" cy="21"/>
              </a:xfrm>
              <a:custGeom>
                <a:avLst/>
                <a:gdLst>
                  <a:gd name="T0" fmla="*/ 0 w 31"/>
                  <a:gd name="T1" fmla="*/ 0 h 21"/>
                  <a:gd name="T2" fmla="*/ 4 w 31"/>
                  <a:gd name="T3" fmla="*/ 0 h 21"/>
                  <a:gd name="T4" fmla="*/ 10 w 31"/>
                  <a:gd name="T5" fmla="*/ 17 h 21"/>
                  <a:gd name="T6" fmla="*/ 14 w 31"/>
                  <a:gd name="T7" fmla="*/ 0 h 21"/>
                  <a:gd name="T8" fmla="*/ 17 w 31"/>
                  <a:gd name="T9" fmla="*/ 0 h 21"/>
                  <a:gd name="T10" fmla="*/ 23 w 31"/>
                  <a:gd name="T11" fmla="*/ 17 h 21"/>
                  <a:gd name="T12" fmla="*/ 27 w 31"/>
                  <a:gd name="T13" fmla="*/ 0 h 21"/>
                  <a:gd name="T14" fmla="*/ 31 w 31"/>
                  <a:gd name="T15" fmla="*/ 0 h 21"/>
                  <a:gd name="T16" fmla="*/ 24 w 31"/>
                  <a:gd name="T17" fmla="*/ 21 h 21"/>
                  <a:gd name="T18" fmla="*/ 20 w 31"/>
                  <a:gd name="T19" fmla="*/ 21 h 21"/>
                  <a:gd name="T20" fmla="*/ 15 w 31"/>
                  <a:gd name="T21" fmla="*/ 4 h 21"/>
                  <a:gd name="T22" fmla="*/ 11 w 31"/>
                  <a:gd name="T23" fmla="*/ 21 h 21"/>
                  <a:gd name="T24" fmla="*/ 7 w 31"/>
                  <a:gd name="T25" fmla="*/ 21 h 21"/>
                  <a:gd name="T26" fmla="*/ 0 w 31"/>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 h="21">
                    <a:moveTo>
                      <a:pt x="0" y="0"/>
                    </a:moveTo>
                    <a:lnTo>
                      <a:pt x="4" y="0"/>
                    </a:lnTo>
                    <a:lnTo>
                      <a:pt x="10" y="17"/>
                    </a:lnTo>
                    <a:lnTo>
                      <a:pt x="14" y="0"/>
                    </a:lnTo>
                    <a:lnTo>
                      <a:pt x="17" y="0"/>
                    </a:lnTo>
                    <a:lnTo>
                      <a:pt x="23" y="17"/>
                    </a:lnTo>
                    <a:lnTo>
                      <a:pt x="27" y="0"/>
                    </a:lnTo>
                    <a:lnTo>
                      <a:pt x="31" y="0"/>
                    </a:lnTo>
                    <a:lnTo>
                      <a:pt x="24" y="21"/>
                    </a:lnTo>
                    <a:lnTo>
                      <a:pt x="20" y="21"/>
                    </a:lnTo>
                    <a:lnTo>
                      <a:pt x="15" y="4"/>
                    </a:lnTo>
                    <a:lnTo>
                      <a:pt x="11" y="21"/>
                    </a:lnTo>
                    <a:lnTo>
                      <a:pt x="7"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7004" name="Freeform 391"/>
              <p:cNvSpPr>
                <a:spLocks noEditPoints="1"/>
              </p:cNvSpPr>
              <p:nvPr/>
            </p:nvSpPr>
            <p:spPr bwMode="auto">
              <a:xfrm>
                <a:off x="2772" y="4034"/>
                <a:ext cx="20" cy="22"/>
              </a:xfrm>
              <a:custGeom>
                <a:avLst/>
                <a:gdLst>
                  <a:gd name="T0" fmla="*/ 9 w 20"/>
                  <a:gd name="T1" fmla="*/ 4 h 22"/>
                  <a:gd name="T2" fmla="*/ 6 w 20"/>
                  <a:gd name="T3" fmla="*/ 5 h 22"/>
                  <a:gd name="T4" fmla="*/ 5 w 20"/>
                  <a:gd name="T5" fmla="*/ 7 h 22"/>
                  <a:gd name="T6" fmla="*/ 5 w 20"/>
                  <a:gd name="T7" fmla="*/ 9 h 22"/>
                  <a:gd name="T8" fmla="*/ 18 w 20"/>
                  <a:gd name="T9" fmla="*/ 9 h 22"/>
                  <a:gd name="T10" fmla="*/ 16 w 20"/>
                  <a:gd name="T11" fmla="*/ 7 h 22"/>
                  <a:gd name="T12" fmla="*/ 13 w 20"/>
                  <a:gd name="T13" fmla="*/ 4 h 22"/>
                  <a:gd name="T14" fmla="*/ 9 w 20"/>
                  <a:gd name="T15" fmla="*/ 4 h 22"/>
                  <a:gd name="T16" fmla="*/ 10 w 20"/>
                  <a:gd name="T17" fmla="*/ 0 h 22"/>
                  <a:gd name="T18" fmla="*/ 15 w 20"/>
                  <a:gd name="T19" fmla="*/ 1 h 22"/>
                  <a:gd name="T20" fmla="*/ 18 w 20"/>
                  <a:gd name="T21" fmla="*/ 2 h 22"/>
                  <a:gd name="T22" fmla="*/ 19 w 20"/>
                  <a:gd name="T23" fmla="*/ 4 h 22"/>
                  <a:gd name="T24" fmla="*/ 20 w 20"/>
                  <a:gd name="T25" fmla="*/ 7 h 22"/>
                  <a:gd name="T26" fmla="*/ 20 w 20"/>
                  <a:gd name="T27" fmla="*/ 12 h 22"/>
                  <a:gd name="T28" fmla="*/ 5 w 20"/>
                  <a:gd name="T29" fmla="*/ 12 h 22"/>
                  <a:gd name="T30" fmla="*/ 5 w 20"/>
                  <a:gd name="T31" fmla="*/ 15 h 22"/>
                  <a:gd name="T32" fmla="*/ 6 w 20"/>
                  <a:gd name="T33" fmla="*/ 18 h 22"/>
                  <a:gd name="T34" fmla="*/ 9 w 20"/>
                  <a:gd name="T35" fmla="*/ 19 h 22"/>
                  <a:gd name="T36" fmla="*/ 15 w 20"/>
                  <a:gd name="T37" fmla="*/ 19 h 22"/>
                  <a:gd name="T38" fmla="*/ 16 w 20"/>
                  <a:gd name="T39" fmla="*/ 18 h 22"/>
                  <a:gd name="T40" fmla="*/ 18 w 20"/>
                  <a:gd name="T41" fmla="*/ 15 h 22"/>
                  <a:gd name="T42" fmla="*/ 20 w 20"/>
                  <a:gd name="T43" fmla="*/ 15 h 22"/>
                  <a:gd name="T44" fmla="*/ 18 w 20"/>
                  <a:gd name="T45" fmla="*/ 21 h 22"/>
                  <a:gd name="T46" fmla="*/ 15 w 20"/>
                  <a:gd name="T47" fmla="*/ 22 h 22"/>
                  <a:gd name="T48" fmla="*/ 8 w 20"/>
                  <a:gd name="T49" fmla="*/ 22 h 22"/>
                  <a:gd name="T50" fmla="*/ 5 w 20"/>
                  <a:gd name="T51" fmla="*/ 21 h 22"/>
                  <a:gd name="T52" fmla="*/ 2 w 20"/>
                  <a:gd name="T53" fmla="*/ 18 h 22"/>
                  <a:gd name="T54" fmla="*/ 2 w 20"/>
                  <a:gd name="T55" fmla="*/ 15 h 22"/>
                  <a:gd name="T56" fmla="*/ 0 w 20"/>
                  <a:gd name="T57" fmla="*/ 11 h 22"/>
                  <a:gd name="T58" fmla="*/ 2 w 20"/>
                  <a:gd name="T59" fmla="*/ 7 h 22"/>
                  <a:gd name="T60" fmla="*/ 3 w 20"/>
                  <a:gd name="T61" fmla="*/ 4 h 22"/>
                  <a:gd name="T62" fmla="*/ 6 w 20"/>
                  <a:gd name="T63" fmla="*/ 1 h 22"/>
                  <a:gd name="T64" fmla="*/ 10 w 2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22">
                    <a:moveTo>
                      <a:pt x="9" y="4"/>
                    </a:moveTo>
                    <a:lnTo>
                      <a:pt x="6" y="5"/>
                    </a:lnTo>
                    <a:lnTo>
                      <a:pt x="5" y="7"/>
                    </a:lnTo>
                    <a:lnTo>
                      <a:pt x="5" y="9"/>
                    </a:lnTo>
                    <a:lnTo>
                      <a:pt x="18" y="9"/>
                    </a:lnTo>
                    <a:lnTo>
                      <a:pt x="16" y="7"/>
                    </a:lnTo>
                    <a:lnTo>
                      <a:pt x="13" y="4"/>
                    </a:lnTo>
                    <a:lnTo>
                      <a:pt x="9" y="4"/>
                    </a:lnTo>
                    <a:close/>
                    <a:moveTo>
                      <a:pt x="10" y="0"/>
                    </a:moveTo>
                    <a:lnTo>
                      <a:pt x="15" y="1"/>
                    </a:lnTo>
                    <a:lnTo>
                      <a:pt x="18" y="2"/>
                    </a:lnTo>
                    <a:lnTo>
                      <a:pt x="19" y="4"/>
                    </a:lnTo>
                    <a:lnTo>
                      <a:pt x="20" y="7"/>
                    </a:lnTo>
                    <a:lnTo>
                      <a:pt x="20" y="12"/>
                    </a:lnTo>
                    <a:lnTo>
                      <a:pt x="5" y="12"/>
                    </a:lnTo>
                    <a:lnTo>
                      <a:pt x="5" y="15"/>
                    </a:lnTo>
                    <a:lnTo>
                      <a:pt x="6" y="18"/>
                    </a:lnTo>
                    <a:lnTo>
                      <a:pt x="9" y="19"/>
                    </a:lnTo>
                    <a:lnTo>
                      <a:pt x="15" y="19"/>
                    </a:lnTo>
                    <a:lnTo>
                      <a:pt x="16" y="18"/>
                    </a:lnTo>
                    <a:lnTo>
                      <a:pt x="18" y="15"/>
                    </a:lnTo>
                    <a:lnTo>
                      <a:pt x="20" y="15"/>
                    </a:lnTo>
                    <a:lnTo>
                      <a:pt x="18" y="21"/>
                    </a:lnTo>
                    <a:lnTo>
                      <a:pt x="15" y="22"/>
                    </a:lnTo>
                    <a:lnTo>
                      <a:pt x="8" y="22"/>
                    </a:lnTo>
                    <a:lnTo>
                      <a:pt x="5" y="21"/>
                    </a:lnTo>
                    <a:lnTo>
                      <a:pt x="2" y="18"/>
                    </a:lnTo>
                    <a:lnTo>
                      <a:pt x="2" y="15"/>
                    </a:lnTo>
                    <a:lnTo>
                      <a:pt x="0" y="11"/>
                    </a:lnTo>
                    <a:lnTo>
                      <a:pt x="2"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7005" name="Freeform 392"/>
              <p:cNvSpPr>
                <a:spLocks/>
              </p:cNvSpPr>
              <p:nvPr/>
            </p:nvSpPr>
            <p:spPr bwMode="auto">
              <a:xfrm>
                <a:off x="2797" y="4034"/>
                <a:ext cx="11" cy="22"/>
              </a:xfrm>
              <a:custGeom>
                <a:avLst/>
                <a:gdLst>
                  <a:gd name="T0" fmla="*/ 11 w 11"/>
                  <a:gd name="T1" fmla="*/ 0 h 22"/>
                  <a:gd name="T2" fmla="*/ 11 w 11"/>
                  <a:gd name="T3" fmla="*/ 4 h 22"/>
                  <a:gd name="T4" fmla="*/ 7 w 11"/>
                  <a:gd name="T5" fmla="*/ 5 h 22"/>
                  <a:gd name="T6" fmla="*/ 5 w 11"/>
                  <a:gd name="T7" fmla="*/ 7 h 22"/>
                  <a:gd name="T8" fmla="*/ 3 w 11"/>
                  <a:gd name="T9" fmla="*/ 12 h 22"/>
                  <a:gd name="T10" fmla="*/ 3 w 11"/>
                  <a:gd name="T11" fmla="*/ 22 h 22"/>
                  <a:gd name="T12" fmla="*/ 0 w 11"/>
                  <a:gd name="T13" fmla="*/ 22 h 22"/>
                  <a:gd name="T14" fmla="*/ 0 w 11"/>
                  <a:gd name="T15" fmla="*/ 1 h 22"/>
                  <a:gd name="T16" fmla="*/ 3 w 11"/>
                  <a:gd name="T17" fmla="*/ 1 h 22"/>
                  <a:gd name="T18" fmla="*/ 3 w 11"/>
                  <a:gd name="T19" fmla="*/ 5 h 22"/>
                  <a:gd name="T20" fmla="*/ 5 w 11"/>
                  <a:gd name="T21" fmla="*/ 2 h 22"/>
                  <a:gd name="T22" fmla="*/ 11 w 11"/>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2">
                    <a:moveTo>
                      <a:pt x="11" y="0"/>
                    </a:moveTo>
                    <a:lnTo>
                      <a:pt x="11" y="4"/>
                    </a:lnTo>
                    <a:lnTo>
                      <a:pt x="7" y="5"/>
                    </a:lnTo>
                    <a:lnTo>
                      <a:pt x="5" y="7"/>
                    </a:lnTo>
                    <a:lnTo>
                      <a:pt x="3" y="12"/>
                    </a:lnTo>
                    <a:lnTo>
                      <a:pt x="3" y="22"/>
                    </a:lnTo>
                    <a:lnTo>
                      <a:pt x="0" y="22"/>
                    </a:lnTo>
                    <a:lnTo>
                      <a:pt x="0" y="1"/>
                    </a:lnTo>
                    <a:lnTo>
                      <a:pt x="3" y="1"/>
                    </a:lnTo>
                    <a:lnTo>
                      <a:pt x="3" y="5"/>
                    </a:lnTo>
                    <a:lnTo>
                      <a:pt x="5"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7006" name="Freeform 393"/>
              <p:cNvSpPr>
                <a:spLocks noEditPoints="1"/>
              </p:cNvSpPr>
              <p:nvPr/>
            </p:nvSpPr>
            <p:spPr bwMode="auto">
              <a:xfrm>
                <a:off x="2810" y="4034"/>
                <a:ext cx="19" cy="22"/>
              </a:xfrm>
              <a:custGeom>
                <a:avLst/>
                <a:gdLst>
                  <a:gd name="T0" fmla="*/ 7 w 19"/>
                  <a:gd name="T1" fmla="*/ 4 h 22"/>
                  <a:gd name="T2" fmla="*/ 4 w 19"/>
                  <a:gd name="T3" fmla="*/ 7 h 22"/>
                  <a:gd name="T4" fmla="*/ 4 w 19"/>
                  <a:gd name="T5" fmla="*/ 9 h 22"/>
                  <a:gd name="T6" fmla="*/ 15 w 19"/>
                  <a:gd name="T7" fmla="*/ 9 h 22"/>
                  <a:gd name="T8" fmla="*/ 15 w 19"/>
                  <a:gd name="T9" fmla="*/ 7 h 22"/>
                  <a:gd name="T10" fmla="*/ 12 w 19"/>
                  <a:gd name="T11" fmla="*/ 4 h 22"/>
                  <a:gd name="T12" fmla="*/ 7 w 19"/>
                  <a:gd name="T13" fmla="*/ 4 h 22"/>
                  <a:gd name="T14" fmla="*/ 9 w 19"/>
                  <a:gd name="T15" fmla="*/ 0 h 22"/>
                  <a:gd name="T16" fmla="*/ 14 w 19"/>
                  <a:gd name="T17" fmla="*/ 1 h 22"/>
                  <a:gd name="T18" fmla="*/ 15 w 19"/>
                  <a:gd name="T19" fmla="*/ 2 h 22"/>
                  <a:gd name="T20" fmla="*/ 18 w 19"/>
                  <a:gd name="T21" fmla="*/ 4 h 22"/>
                  <a:gd name="T22" fmla="*/ 18 w 19"/>
                  <a:gd name="T23" fmla="*/ 7 h 22"/>
                  <a:gd name="T24" fmla="*/ 19 w 19"/>
                  <a:gd name="T25" fmla="*/ 9 h 22"/>
                  <a:gd name="T26" fmla="*/ 19 w 19"/>
                  <a:gd name="T27" fmla="*/ 12 h 22"/>
                  <a:gd name="T28" fmla="*/ 4 w 19"/>
                  <a:gd name="T29" fmla="*/ 12 h 22"/>
                  <a:gd name="T30" fmla="*/ 4 w 19"/>
                  <a:gd name="T31" fmla="*/ 15 h 22"/>
                  <a:gd name="T32" fmla="*/ 5 w 19"/>
                  <a:gd name="T33" fmla="*/ 18 h 22"/>
                  <a:gd name="T34" fmla="*/ 7 w 19"/>
                  <a:gd name="T35" fmla="*/ 19 h 22"/>
                  <a:gd name="T36" fmla="*/ 12 w 19"/>
                  <a:gd name="T37" fmla="*/ 19 h 22"/>
                  <a:gd name="T38" fmla="*/ 14 w 19"/>
                  <a:gd name="T39" fmla="*/ 18 h 22"/>
                  <a:gd name="T40" fmla="*/ 15 w 19"/>
                  <a:gd name="T41" fmla="*/ 15 h 22"/>
                  <a:gd name="T42" fmla="*/ 19 w 19"/>
                  <a:gd name="T43" fmla="*/ 15 h 22"/>
                  <a:gd name="T44" fmla="*/ 17 w 19"/>
                  <a:gd name="T45" fmla="*/ 21 h 22"/>
                  <a:gd name="T46" fmla="*/ 14 w 19"/>
                  <a:gd name="T47" fmla="*/ 22 h 22"/>
                  <a:gd name="T48" fmla="*/ 7 w 19"/>
                  <a:gd name="T49" fmla="*/ 22 h 22"/>
                  <a:gd name="T50" fmla="*/ 4 w 19"/>
                  <a:gd name="T51" fmla="*/ 21 h 22"/>
                  <a:gd name="T52" fmla="*/ 1 w 19"/>
                  <a:gd name="T53" fmla="*/ 18 h 22"/>
                  <a:gd name="T54" fmla="*/ 0 w 19"/>
                  <a:gd name="T55" fmla="*/ 15 h 22"/>
                  <a:gd name="T56" fmla="*/ 0 w 19"/>
                  <a:gd name="T57" fmla="*/ 11 h 22"/>
                  <a:gd name="T58" fmla="*/ 1 w 19"/>
                  <a:gd name="T59" fmla="*/ 7 h 22"/>
                  <a:gd name="T60" fmla="*/ 2 w 19"/>
                  <a:gd name="T61" fmla="*/ 4 h 22"/>
                  <a:gd name="T62" fmla="*/ 5 w 19"/>
                  <a:gd name="T63" fmla="*/ 1 h 22"/>
                  <a:gd name="T64" fmla="*/ 9 w 1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 h="22">
                    <a:moveTo>
                      <a:pt x="7" y="4"/>
                    </a:moveTo>
                    <a:lnTo>
                      <a:pt x="4" y="7"/>
                    </a:lnTo>
                    <a:lnTo>
                      <a:pt x="4" y="9"/>
                    </a:lnTo>
                    <a:lnTo>
                      <a:pt x="15" y="9"/>
                    </a:lnTo>
                    <a:lnTo>
                      <a:pt x="15" y="7"/>
                    </a:lnTo>
                    <a:lnTo>
                      <a:pt x="12" y="4"/>
                    </a:lnTo>
                    <a:lnTo>
                      <a:pt x="7" y="4"/>
                    </a:lnTo>
                    <a:close/>
                    <a:moveTo>
                      <a:pt x="9" y="0"/>
                    </a:moveTo>
                    <a:lnTo>
                      <a:pt x="14" y="1"/>
                    </a:lnTo>
                    <a:lnTo>
                      <a:pt x="15" y="2"/>
                    </a:lnTo>
                    <a:lnTo>
                      <a:pt x="18" y="4"/>
                    </a:lnTo>
                    <a:lnTo>
                      <a:pt x="18" y="7"/>
                    </a:lnTo>
                    <a:lnTo>
                      <a:pt x="19" y="9"/>
                    </a:lnTo>
                    <a:lnTo>
                      <a:pt x="19" y="12"/>
                    </a:lnTo>
                    <a:lnTo>
                      <a:pt x="4" y="12"/>
                    </a:lnTo>
                    <a:lnTo>
                      <a:pt x="4" y="15"/>
                    </a:lnTo>
                    <a:lnTo>
                      <a:pt x="5" y="18"/>
                    </a:lnTo>
                    <a:lnTo>
                      <a:pt x="7" y="19"/>
                    </a:lnTo>
                    <a:lnTo>
                      <a:pt x="12" y="19"/>
                    </a:lnTo>
                    <a:lnTo>
                      <a:pt x="14" y="18"/>
                    </a:lnTo>
                    <a:lnTo>
                      <a:pt x="15" y="15"/>
                    </a:lnTo>
                    <a:lnTo>
                      <a:pt x="19" y="15"/>
                    </a:lnTo>
                    <a:lnTo>
                      <a:pt x="17" y="21"/>
                    </a:lnTo>
                    <a:lnTo>
                      <a:pt x="14" y="22"/>
                    </a:lnTo>
                    <a:lnTo>
                      <a:pt x="7" y="22"/>
                    </a:lnTo>
                    <a:lnTo>
                      <a:pt x="4" y="21"/>
                    </a:lnTo>
                    <a:lnTo>
                      <a:pt x="1" y="18"/>
                    </a:lnTo>
                    <a:lnTo>
                      <a:pt x="0" y="15"/>
                    </a:lnTo>
                    <a:lnTo>
                      <a:pt x="0" y="11"/>
                    </a:lnTo>
                    <a:lnTo>
                      <a:pt x="1" y="7"/>
                    </a:lnTo>
                    <a:lnTo>
                      <a:pt x="2" y="4"/>
                    </a:lnTo>
                    <a:lnTo>
                      <a:pt x="5"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7007" name="Freeform 394"/>
              <p:cNvSpPr>
                <a:spLocks noEditPoints="1"/>
              </p:cNvSpPr>
              <p:nvPr/>
            </p:nvSpPr>
            <p:spPr bwMode="auto">
              <a:xfrm>
                <a:off x="2842" y="4026"/>
                <a:ext cx="5" cy="30"/>
              </a:xfrm>
              <a:custGeom>
                <a:avLst/>
                <a:gdLst>
                  <a:gd name="T0" fmla="*/ 0 w 5"/>
                  <a:gd name="T1" fmla="*/ 9 h 30"/>
                  <a:gd name="T2" fmla="*/ 5 w 5"/>
                  <a:gd name="T3" fmla="*/ 9 h 30"/>
                  <a:gd name="T4" fmla="*/ 5 w 5"/>
                  <a:gd name="T5" fmla="*/ 30 h 30"/>
                  <a:gd name="T6" fmla="*/ 0 w 5"/>
                  <a:gd name="T7" fmla="*/ 30 h 30"/>
                  <a:gd name="T8" fmla="*/ 0 w 5"/>
                  <a:gd name="T9" fmla="*/ 9 h 30"/>
                  <a:gd name="T10" fmla="*/ 0 w 5"/>
                  <a:gd name="T11" fmla="*/ 0 h 30"/>
                  <a:gd name="T12" fmla="*/ 5 w 5"/>
                  <a:gd name="T13" fmla="*/ 0 h 30"/>
                  <a:gd name="T14" fmla="*/ 5 w 5"/>
                  <a:gd name="T15" fmla="*/ 5 h 30"/>
                  <a:gd name="T16" fmla="*/ 0 w 5"/>
                  <a:gd name="T17" fmla="*/ 5 h 30"/>
                  <a:gd name="T18" fmla="*/ 0 w 5"/>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0">
                    <a:moveTo>
                      <a:pt x="0" y="9"/>
                    </a:moveTo>
                    <a:lnTo>
                      <a:pt x="5" y="9"/>
                    </a:lnTo>
                    <a:lnTo>
                      <a:pt x="5" y="30"/>
                    </a:lnTo>
                    <a:lnTo>
                      <a:pt x="0" y="30"/>
                    </a:lnTo>
                    <a:lnTo>
                      <a:pt x="0" y="9"/>
                    </a:lnTo>
                    <a:close/>
                    <a:moveTo>
                      <a:pt x="0" y="0"/>
                    </a:moveTo>
                    <a:lnTo>
                      <a:pt x="5" y="0"/>
                    </a:lnTo>
                    <a:lnTo>
                      <a:pt x="5"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7008" name="Freeform 395"/>
              <p:cNvSpPr>
                <a:spLocks/>
              </p:cNvSpPr>
              <p:nvPr/>
            </p:nvSpPr>
            <p:spPr bwMode="auto">
              <a:xfrm>
                <a:off x="2852" y="4034"/>
                <a:ext cx="17" cy="22"/>
              </a:xfrm>
              <a:custGeom>
                <a:avLst/>
                <a:gdLst>
                  <a:gd name="T0" fmla="*/ 10 w 17"/>
                  <a:gd name="T1" fmla="*/ 0 h 22"/>
                  <a:gd name="T2" fmla="*/ 14 w 17"/>
                  <a:gd name="T3" fmla="*/ 1 h 22"/>
                  <a:gd name="T4" fmla="*/ 16 w 17"/>
                  <a:gd name="T5" fmla="*/ 2 h 22"/>
                  <a:gd name="T6" fmla="*/ 17 w 17"/>
                  <a:gd name="T7" fmla="*/ 5 h 22"/>
                  <a:gd name="T8" fmla="*/ 17 w 17"/>
                  <a:gd name="T9" fmla="*/ 22 h 22"/>
                  <a:gd name="T10" fmla="*/ 14 w 17"/>
                  <a:gd name="T11" fmla="*/ 22 h 22"/>
                  <a:gd name="T12" fmla="*/ 14 w 17"/>
                  <a:gd name="T13" fmla="*/ 8 h 22"/>
                  <a:gd name="T14" fmla="*/ 13 w 17"/>
                  <a:gd name="T15" fmla="*/ 5 h 22"/>
                  <a:gd name="T16" fmla="*/ 12 w 17"/>
                  <a:gd name="T17" fmla="*/ 4 h 22"/>
                  <a:gd name="T18" fmla="*/ 7 w 17"/>
                  <a:gd name="T19" fmla="*/ 4 h 22"/>
                  <a:gd name="T20" fmla="*/ 5 w 17"/>
                  <a:gd name="T21" fmla="*/ 5 h 22"/>
                  <a:gd name="T22" fmla="*/ 3 w 17"/>
                  <a:gd name="T23" fmla="*/ 7 h 22"/>
                  <a:gd name="T24" fmla="*/ 3 w 17"/>
                  <a:gd name="T25" fmla="*/ 22 h 22"/>
                  <a:gd name="T26" fmla="*/ 0 w 17"/>
                  <a:gd name="T27" fmla="*/ 22 h 22"/>
                  <a:gd name="T28" fmla="*/ 0 w 17"/>
                  <a:gd name="T29" fmla="*/ 1 h 22"/>
                  <a:gd name="T30" fmla="*/ 3 w 17"/>
                  <a:gd name="T31" fmla="*/ 1 h 22"/>
                  <a:gd name="T32" fmla="*/ 3 w 17"/>
                  <a:gd name="T33" fmla="*/ 4 h 22"/>
                  <a:gd name="T34" fmla="*/ 5 w 17"/>
                  <a:gd name="T35" fmla="*/ 2 h 22"/>
                  <a:gd name="T36" fmla="*/ 10 w 17"/>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0"/>
                    </a:moveTo>
                    <a:lnTo>
                      <a:pt x="14" y="1"/>
                    </a:lnTo>
                    <a:lnTo>
                      <a:pt x="16" y="2"/>
                    </a:lnTo>
                    <a:lnTo>
                      <a:pt x="17" y="5"/>
                    </a:lnTo>
                    <a:lnTo>
                      <a:pt x="17" y="22"/>
                    </a:lnTo>
                    <a:lnTo>
                      <a:pt x="14" y="22"/>
                    </a:lnTo>
                    <a:lnTo>
                      <a:pt x="14" y="8"/>
                    </a:lnTo>
                    <a:lnTo>
                      <a:pt x="13" y="5"/>
                    </a:lnTo>
                    <a:lnTo>
                      <a:pt x="12" y="4"/>
                    </a:lnTo>
                    <a:lnTo>
                      <a:pt x="7" y="4"/>
                    </a:lnTo>
                    <a:lnTo>
                      <a:pt x="5" y="5"/>
                    </a:lnTo>
                    <a:lnTo>
                      <a:pt x="3" y="7"/>
                    </a:lnTo>
                    <a:lnTo>
                      <a:pt x="3" y="22"/>
                    </a:lnTo>
                    <a:lnTo>
                      <a:pt x="0" y="22"/>
                    </a:lnTo>
                    <a:lnTo>
                      <a:pt x="0" y="1"/>
                    </a:lnTo>
                    <a:lnTo>
                      <a:pt x="3" y="1"/>
                    </a:lnTo>
                    <a:lnTo>
                      <a:pt x="3" y="4"/>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7009" name="Freeform 396"/>
              <p:cNvSpPr>
                <a:spLocks/>
              </p:cNvSpPr>
              <p:nvPr/>
            </p:nvSpPr>
            <p:spPr bwMode="auto">
              <a:xfrm>
                <a:off x="2874" y="4034"/>
                <a:ext cx="20" cy="22"/>
              </a:xfrm>
              <a:custGeom>
                <a:avLst/>
                <a:gdLst>
                  <a:gd name="T0" fmla="*/ 10 w 20"/>
                  <a:gd name="T1" fmla="*/ 0 h 22"/>
                  <a:gd name="T2" fmla="*/ 14 w 20"/>
                  <a:gd name="T3" fmla="*/ 1 h 22"/>
                  <a:gd name="T4" fmla="*/ 17 w 20"/>
                  <a:gd name="T5" fmla="*/ 2 h 22"/>
                  <a:gd name="T6" fmla="*/ 18 w 20"/>
                  <a:gd name="T7" fmla="*/ 4 h 22"/>
                  <a:gd name="T8" fmla="*/ 20 w 20"/>
                  <a:gd name="T9" fmla="*/ 8 h 22"/>
                  <a:gd name="T10" fmla="*/ 15 w 20"/>
                  <a:gd name="T11" fmla="*/ 8 h 22"/>
                  <a:gd name="T12" fmla="*/ 15 w 20"/>
                  <a:gd name="T13" fmla="*/ 5 h 22"/>
                  <a:gd name="T14" fmla="*/ 12 w 20"/>
                  <a:gd name="T15" fmla="*/ 4 h 22"/>
                  <a:gd name="T16" fmla="*/ 8 w 20"/>
                  <a:gd name="T17" fmla="*/ 4 h 22"/>
                  <a:gd name="T18" fmla="*/ 5 w 20"/>
                  <a:gd name="T19" fmla="*/ 5 h 22"/>
                  <a:gd name="T20" fmla="*/ 4 w 20"/>
                  <a:gd name="T21" fmla="*/ 7 h 22"/>
                  <a:gd name="T22" fmla="*/ 4 w 20"/>
                  <a:gd name="T23" fmla="*/ 17 h 22"/>
                  <a:gd name="T24" fmla="*/ 7 w 20"/>
                  <a:gd name="T25" fmla="*/ 19 h 22"/>
                  <a:gd name="T26" fmla="*/ 12 w 20"/>
                  <a:gd name="T27" fmla="*/ 19 h 22"/>
                  <a:gd name="T28" fmla="*/ 15 w 20"/>
                  <a:gd name="T29" fmla="*/ 17 h 22"/>
                  <a:gd name="T30" fmla="*/ 15 w 20"/>
                  <a:gd name="T31" fmla="*/ 14 h 22"/>
                  <a:gd name="T32" fmla="*/ 20 w 20"/>
                  <a:gd name="T33" fmla="*/ 14 h 22"/>
                  <a:gd name="T34" fmla="*/ 18 w 20"/>
                  <a:gd name="T35" fmla="*/ 18 h 22"/>
                  <a:gd name="T36" fmla="*/ 17 w 20"/>
                  <a:gd name="T37" fmla="*/ 21 h 22"/>
                  <a:gd name="T38" fmla="*/ 14 w 20"/>
                  <a:gd name="T39" fmla="*/ 22 h 22"/>
                  <a:gd name="T40" fmla="*/ 7 w 20"/>
                  <a:gd name="T41" fmla="*/ 22 h 22"/>
                  <a:gd name="T42" fmla="*/ 4 w 20"/>
                  <a:gd name="T43" fmla="*/ 21 h 22"/>
                  <a:gd name="T44" fmla="*/ 1 w 20"/>
                  <a:gd name="T45" fmla="*/ 18 h 22"/>
                  <a:gd name="T46" fmla="*/ 0 w 20"/>
                  <a:gd name="T47" fmla="*/ 15 h 22"/>
                  <a:gd name="T48" fmla="*/ 0 w 20"/>
                  <a:gd name="T49" fmla="*/ 8 h 22"/>
                  <a:gd name="T50" fmla="*/ 1 w 20"/>
                  <a:gd name="T51" fmla="*/ 5 h 22"/>
                  <a:gd name="T52" fmla="*/ 4 w 20"/>
                  <a:gd name="T53" fmla="*/ 2 h 22"/>
                  <a:gd name="T54" fmla="*/ 10 w 2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2">
                    <a:moveTo>
                      <a:pt x="10" y="0"/>
                    </a:moveTo>
                    <a:lnTo>
                      <a:pt x="14" y="1"/>
                    </a:lnTo>
                    <a:lnTo>
                      <a:pt x="17" y="2"/>
                    </a:lnTo>
                    <a:lnTo>
                      <a:pt x="18" y="4"/>
                    </a:lnTo>
                    <a:lnTo>
                      <a:pt x="20" y="8"/>
                    </a:lnTo>
                    <a:lnTo>
                      <a:pt x="15" y="8"/>
                    </a:lnTo>
                    <a:lnTo>
                      <a:pt x="15" y="5"/>
                    </a:lnTo>
                    <a:lnTo>
                      <a:pt x="12" y="4"/>
                    </a:lnTo>
                    <a:lnTo>
                      <a:pt x="8" y="4"/>
                    </a:lnTo>
                    <a:lnTo>
                      <a:pt x="5" y="5"/>
                    </a:lnTo>
                    <a:lnTo>
                      <a:pt x="4" y="7"/>
                    </a:lnTo>
                    <a:lnTo>
                      <a:pt x="4" y="17"/>
                    </a:lnTo>
                    <a:lnTo>
                      <a:pt x="7" y="19"/>
                    </a:lnTo>
                    <a:lnTo>
                      <a:pt x="12" y="19"/>
                    </a:lnTo>
                    <a:lnTo>
                      <a:pt x="15" y="17"/>
                    </a:lnTo>
                    <a:lnTo>
                      <a:pt x="15" y="14"/>
                    </a:lnTo>
                    <a:lnTo>
                      <a:pt x="20" y="14"/>
                    </a:lnTo>
                    <a:lnTo>
                      <a:pt x="18" y="18"/>
                    </a:lnTo>
                    <a:lnTo>
                      <a:pt x="17" y="21"/>
                    </a:lnTo>
                    <a:lnTo>
                      <a:pt x="14" y="22"/>
                    </a:lnTo>
                    <a:lnTo>
                      <a:pt x="7" y="22"/>
                    </a:lnTo>
                    <a:lnTo>
                      <a:pt x="4" y="21"/>
                    </a:lnTo>
                    <a:lnTo>
                      <a:pt x="1" y="18"/>
                    </a:lnTo>
                    <a:lnTo>
                      <a:pt x="0" y="15"/>
                    </a:lnTo>
                    <a:lnTo>
                      <a:pt x="0" y="8"/>
                    </a:lnTo>
                    <a:lnTo>
                      <a:pt x="1" y="5"/>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7010" name="Rectangle 397"/>
              <p:cNvSpPr>
                <a:spLocks noChangeArrowheads="1"/>
              </p:cNvSpPr>
              <p:nvPr/>
            </p:nvSpPr>
            <p:spPr bwMode="auto">
              <a:xfrm>
                <a:off x="2898" y="4026"/>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7011" name="Freeform 398"/>
              <p:cNvSpPr>
                <a:spLocks/>
              </p:cNvSpPr>
              <p:nvPr/>
            </p:nvSpPr>
            <p:spPr bwMode="auto">
              <a:xfrm>
                <a:off x="2906" y="4035"/>
                <a:ext cx="19" cy="21"/>
              </a:xfrm>
              <a:custGeom>
                <a:avLst/>
                <a:gdLst>
                  <a:gd name="T0" fmla="*/ 0 w 19"/>
                  <a:gd name="T1" fmla="*/ 0 h 21"/>
                  <a:gd name="T2" fmla="*/ 5 w 19"/>
                  <a:gd name="T3" fmla="*/ 0 h 21"/>
                  <a:gd name="T4" fmla="*/ 5 w 19"/>
                  <a:gd name="T5" fmla="*/ 17 h 21"/>
                  <a:gd name="T6" fmla="*/ 6 w 19"/>
                  <a:gd name="T7" fmla="*/ 18 h 21"/>
                  <a:gd name="T8" fmla="*/ 12 w 19"/>
                  <a:gd name="T9" fmla="*/ 18 h 21"/>
                  <a:gd name="T10" fmla="*/ 13 w 19"/>
                  <a:gd name="T11" fmla="*/ 17 h 21"/>
                  <a:gd name="T12" fmla="*/ 15 w 19"/>
                  <a:gd name="T13" fmla="*/ 14 h 21"/>
                  <a:gd name="T14" fmla="*/ 15 w 19"/>
                  <a:gd name="T15" fmla="*/ 0 h 21"/>
                  <a:gd name="T16" fmla="*/ 19 w 19"/>
                  <a:gd name="T17" fmla="*/ 0 h 21"/>
                  <a:gd name="T18" fmla="*/ 19 w 19"/>
                  <a:gd name="T19" fmla="*/ 21 h 21"/>
                  <a:gd name="T20" fmla="*/ 15 w 19"/>
                  <a:gd name="T21" fmla="*/ 21 h 21"/>
                  <a:gd name="T22" fmla="*/ 15 w 19"/>
                  <a:gd name="T23" fmla="*/ 18 h 21"/>
                  <a:gd name="T24" fmla="*/ 13 w 19"/>
                  <a:gd name="T25" fmla="*/ 20 h 21"/>
                  <a:gd name="T26" fmla="*/ 10 w 19"/>
                  <a:gd name="T27" fmla="*/ 21 h 21"/>
                  <a:gd name="T28" fmla="*/ 5 w 19"/>
                  <a:gd name="T29" fmla="*/ 21 h 21"/>
                  <a:gd name="T30" fmla="*/ 2 w 19"/>
                  <a:gd name="T31" fmla="*/ 20 h 21"/>
                  <a:gd name="T32" fmla="*/ 0 w 19"/>
                  <a:gd name="T33" fmla="*/ 17 h 21"/>
                  <a:gd name="T34" fmla="*/ 0 w 1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9" h="21">
                    <a:moveTo>
                      <a:pt x="0" y="0"/>
                    </a:moveTo>
                    <a:lnTo>
                      <a:pt x="5" y="0"/>
                    </a:lnTo>
                    <a:lnTo>
                      <a:pt x="5" y="17"/>
                    </a:lnTo>
                    <a:lnTo>
                      <a:pt x="6" y="18"/>
                    </a:lnTo>
                    <a:lnTo>
                      <a:pt x="12" y="18"/>
                    </a:lnTo>
                    <a:lnTo>
                      <a:pt x="13" y="17"/>
                    </a:lnTo>
                    <a:lnTo>
                      <a:pt x="15" y="14"/>
                    </a:lnTo>
                    <a:lnTo>
                      <a:pt x="15" y="0"/>
                    </a:lnTo>
                    <a:lnTo>
                      <a:pt x="19" y="0"/>
                    </a:lnTo>
                    <a:lnTo>
                      <a:pt x="19" y="21"/>
                    </a:lnTo>
                    <a:lnTo>
                      <a:pt x="15" y="21"/>
                    </a:lnTo>
                    <a:lnTo>
                      <a:pt x="15" y="18"/>
                    </a:lnTo>
                    <a:lnTo>
                      <a:pt x="13" y="20"/>
                    </a:lnTo>
                    <a:lnTo>
                      <a:pt x="10" y="21"/>
                    </a:lnTo>
                    <a:lnTo>
                      <a:pt x="5" y="21"/>
                    </a:lnTo>
                    <a:lnTo>
                      <a:pt x="2" y="20"/>
                    </a:lnTo>
                    <a:lnTo>
                      <a:pt x="0" y="1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7012" name="Freeform 399"/>
              <p:cNvSpPr>
                <a:spLocks noEditPoints="1"/>
              </p:cNvSpPr>
              <p:nvPr/>
            </p:nvSpPr>
            <p:spPr bwMode="auto">
              <a:xfrm>
                <a:off x="2929" y="4026"/>
                <a:ext cx="20" cy="30"/>
              </a:xfrm>
              <a:custGeom>
                <a:avLst/>
                <a:gdLst>
                  <a:gd name="T0" fmla="*/ 7 w 20"/>
                  <a:gd name="T1" fmla="*/ 12 h 30"/>
                  <a:gd name="T2" fmla="*/ 4 w 20"/>
                  <a:gd name="T3" fmla="*/ 15 h 30"/>
                  <a:gd name="T4" fmla="*/ 3 w 20"/>
                  <a:gd name="T5" fmla="*/ 17 h 30"/>
                  <a:gd name="T6" fmla="*/ 3 w 20"/>
                  <a:gd name="T7" fmla="*/ 20 h 30"/>
                  <a:gd name="T8" fmla="*/ 4 w 20"/>
                  <a:gd name="T9" fmla="*/ 23 h 30"/>
                  <a:gd name="T10" fmla="*/ 4 w 20"/>
                  <a:gd name="T11" fmla="*/ 25 h 30"/>
                  <a:gd name="T12" fmla="*/ 7 w 20"/>
                  <a:gd name="T13" fmla="*/ 27 h 30"/>
                  <a:gd name="T14" fmla="*/ 13 w 20"/>
                  <a:gd name="T15" fmla="*/ 27 h 30"/>
                  <a:gd name="T16" fmla="*/ 16 w 20"/>
                  <a:gd name="T17" fmla="*/ 25 h 30"/>
                  <a:gd name="T18" fmla="*/ 17 w 20"/>
                  <a:gd name="T19" fmla="*/ 22 h 30"/>
                  <a:gd name="T20" fmla="*/ 17 w 20"/>
                  <a:gd name="T21" fmla="*/ 19 h 30"/>
                  <a:gd name="T22" fmla="*/ 16 w 20"/>
                  <a:gd name="T23" fmla="*/ 16 h 30"/>
                  <a:gd name="T24" fmla="*/ 16 w 20"/>
                  <a:gd name="T25" fmla="*/ 13 h 30"/>
                  <a:gd name="T26" fmla="*/ 13 w 20"/>
                  <a:gd name="T27" fmla="*/ 12 h 30"/>
                  <a:gd name="T28" fmla="*/ 7 w 20"/>
                  <a:gd name="T29" fmla="*/ 12 h 30"/>
                  <a:gd name="T30" fmla="*/ 17 w 20"/>
                  <a:gd name="T31" fmla="*/ 0 h 30"/>
                  <a:gd name="T32" fmla="*/ 20 w 20"/>
                  <a:gd name="T33" fmla="*/ 0 h 30"/>
                  <a:gd name="T34" fmla="*/ 20 w 20"/>
                  <a:gd name="T35" fmla="*/ 30 h 30"/>
                  <a:gd name="T36" fmla="*/ 17 w 20"/>
                  <a:gd name="T37" fmla="*/ 30 h 30"/>
                  <a:gd name="T38" fmla="*/ 17 w 20"/>
                  <a:gd name="T39" fmla="*/ 27 h 30"/>
                  <a:gd name="T40" fmla="*/ 16 w 20"/>
                  <a:gd name="T41" fmla="*/ 27 h 30"/>
                  <a:gd name="T42" fmla="*/ 13 w 20"/>
                  <a:gd name="T43" fmla="*/ 30 h 30"/>
                  <a:gd name="T44" fmla="*/ 6 w 20"/>
                  <a:gd name="T45" fmla="*/ 30 h 30"/>
                  <a:gd name="T46" fmla="*/ 3 w 20"/>
                  <a:gd name="T47" fmla="*/ 29 h 30"/>
                  <a:gd name="T48" fmla="*/ 0 w 20"/>
                  <a:gd name="T49" fmla="*/ 23 h 30"/>
                  <a:gd name="T50" fmla="*/ 0 w 20"/>
                  <a:gd name="T51" fmla="*/ 16 h 30"/>
                  <a:gd name="T52" fmla="*/ 3 w 20"/>
                  <a:gd name="T53" fmla="*/ 10 h 30"/>
                  <a:gd name="T54" fmla="*/ 6 w 20"/>
                  <a:gd name="T55" fmla="*/ 9 h 30"/>
                  <a:gd name="T56" fmla="*/ 10 w 20"/>
                  <a:gd name="T57" fmla="*/ 8 h 30"/>
                  <a:gd name="T58" fmla="*/ 12 w 20"/>
                  <a:gd name="T59" fmla="*/ 9 h 30"/>
                  <a:gd name="T60" fmla="*/ 14 w 20"/>
                  <a:gd name="T61" fmla="*/ 9 h 30"/>
                  <a:gd name="T62" fmla="*/ 16 w 20"/>
                  <a:gd name="T63" fmla="*/ 12 h 30"/>
                  <a:gd name="T64" fmla="*/ 17 w 20"/>
                  <a:gd name="T65" fmla="*/ 12 h 30"/>
                  <a:gd name="T66" fmla="*/ 17 w 20"/>
                  <a:gd name="T67" fmla="*/ 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 h="30">
                    <a:moveTo>
                      <a:pt x="7" y="12"/>
                    </a:moveTo>
                    <a:lnTo>
                      <a:pt x="4" y="15"/>
                    </a:lnTo>
                    <a:lnTo>
                      <a:pt x="3" y="17"/>
                    </a:lnTo>
                    <a:lnTo>
                      <a:pt x="3" y="20"/>
                    </a:lnTo>
                    <a:lnTo>
                      <a:pt x="4" y="23"/>
                    </a:lnTo>
                    <a:lnTo>
                      <a:pt x="4" y="25"/>
                    </a:lnTo>
                    <a:lnTo>
                      <a:pt x="7" y="27"/>
                    </a:lnTo>
                    <a:lnTo>
                      <a:pt x="13" y="27"/>
                    </a:lnTo>
                    <a:lnTo>
                      <a:pt x="16" y="25"/>
                    </a:lnTo>
                    <a:lnTo>
                      <a:pt x="17" y="22"/>
                    </a:lnTo>
                    <a:lnTo>
                      <a:pt x="17" y="19"/>
                    </a:lnTo>
                    <a:lnTo>
                      <a:pt x="16" y="16"/>
                    </a:lnTo>
                    <a:lnTo>
                      <a:pt x="16" y="13"/>
                    </a:lnTo>
                    <a:lnTo>
                      <a:pt x="13" y="12"/>
                    </a:lnTo>
                    <a:lnTo>
                      <a:pt x="7" y="12"/>
                    </a:lnTo>
                    <a:close/>
                    <a:moveTo>
                      <a:pt x="17" y="0"/>
                    </a:moveTo>
                    <a:lnTo>
                      <a:pt x="20" y="0"/>
                    </a:lnTo>
                    <a:lnTo>
                      <a:pt x="20" y="30"/>
                    </a:lnTo>
                    <a:lnTo>
                      <a:pt x="17" y="30"/>
                    </a:lnTo>
                    <a:lnTo>
                      <a:pt x="17" y="27"/>
                    </a:lnTo>
                    <a:lnTo>
                      <a:pt x="16" y="27"/>
                    </a:lnTo>
                    <a:lnTo>
                      <a:pt x="13" y="30"/>
                    </a:lnTo>
                    <a:lnTo>
                      <a:pt x="6" y="30"/>
                    </a:lnTo>
                    <a:lnTo>
                      <a:pt x="3" y="29"/>
                    </a:lnTo>
                    <a:lnTo>
                      <a:pt x="0" y="23"/>
                    </a:lnTo>
                    <a:lnTo>
                      <a:pt x="0" y="16"/>
                    </a:lnTo>
                    <a:lnTo>
                      <a:pt x="3" y="10"/>
                    </a:lnTo>
                    <a:lnTo>
                      <a:pt x="6" y="9"/>
                    </a:lnTo>
                    <a:lnTo>
                      <a:pt x="10" y="8"/>
                    </a:lnTo>
                    <a:lnTo>
                      <a:pt x="12" y="9"/>
                    </a:lnTo>
                    <a:lnTo>
                      <a:pt x="14" y="9"/>
                    </a:lnTo>
                    <a:lnTo>
                      <a:pt x="16" y="12"/>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7013" name="Freeform 400"/>
              <p:cNvSpPr>
                <a:spLocks noEditPoints="1"/>
              </p:cNvSpPr>
              <p:nvPr/>
            </p:nvSpPr>
            <p:spPr bwMode="auto">
              <a:xfrm>
                <a:off x="2953" y="4034"/>
                <a:ext cx="20" cy="22"/>
              </a:xfrm>
              <a:custGeom>
                <a:avLst/>
                <a:gdLst>
                  <a:gd name="T0" fmla="*/ 7 w 20"/>
                  <a:gd name="T1" fmla="*/ 4 h 22"/>
                  <a:gd name="T2" fmla="*/ 5 w 20"/>
                  <a:gd name="T3" fmla="*/ 7 h 22"/>
                  <a:gd name="T4" fmla="*/ 5 w 20"/>
                  <a:gd name="T5" fmla="*/ 9 h 22"/>
                  <a:gd name="T6" fmla="*/ 16 w 20"/>
                  <a:gd name="T7" fmla="*/ 9 h 22"/>
                  <a:gd name="T8" fmla="*/ 16 w 20"/>
                  <a:gd name="T9" fmla="*/ 7 h 22"/>
                  <a:gd name="T10" fmla="*/ 13 w 20"/>
                  <a:gd name="T11" fmla="*/ 4 h 22"/>
                  <a:gd name="T12" fmla="*/ 7 w 20"/>
                  <a:gd name="T13" fmla="*/ 4 h 22"/>
                  <a:gd name="T14" fmla="*/ 10 w 20"/>
                  <a:gd name="T15" fmla="*/ 0 h 22"/>
                  <a:gd name="T16" fmla="*/ 15 w 20"/>
                  <a:gd name="T17" fmla="*/ 1 h 22"/>
                  <a:gd name="T18" fmla="*/ 16 w 20"/>
                  <a:gd name="T19" fmla="*/ 2 h 22"/>
                  <a:gd name="T20" fmla="*/ 19 w 20"/>
                  <a:gd name="T21" fmla="*/ 4 h 22"/>
                  <a:gd name="T22" fmla="*/ 20 w 20"/>
                  <a:gd name="T23" fmla="*/ 7 h 22"/>
                  <a:gd name="T24" fmla="*/ 20 w 20"/>
                  <a:gd name="T25" fmla="*/ 12 h 22"/>
                  <a:gd name="T26" fmla="*/ 5 w 20"/>
                  <a:gd name="T27" fmla="*/ 12 h 22"/>
                  <a:gd name="T28" fmla="*/ 5 w 20"/>
                  <a:gd name="T29" fmla="*/ 15 h 22"/>
                  <a:gd name="T30" fmla="*/ 6 w 20"/>
                  <a:gd name="T31" fmla="*/ 18 h 22"/>
                  <a:gd name="T32" fmla="*/ 7 w 20"/>
                  <a:gd name="T33" fmla="*/ 19 h 22"/>
                  <a:gd name="T34" fmla="*/ 13 w 20"/>
                  <a:gd name="T35" fmla="*/ 19 h 22"/>
                  <a:gd name="T36" fmla="*/ 15 w 20"/>
                  <a:gd name="T37" fmla="*/ 18 h 22"/>
                  <a:gd name="T38" fmla="*/ 16 w 20"/>
                  <a:gd name="T39" fmla="*/ 15 h 22"/>
                  <a:gd name="T40" fmla="*/ 20 w 20"/>
                  <a:gd name="T41" fmla="*/ 15 h 22"/>
                  <a:gd name="T42" fmla="*/ 17 w 20"/>
                  <a:gd name="T43" fmla="*/ 21 h 22"/>
                  <a:gd name="T44" fmla="*/ 15 w 20"/>
                  <a:gd name="T45" fmla="*/ 22 h 22"/>
                  <a:gd name="T46" fmla="*/ 7 w 20"/>
                  <a:gd name="T47" fmla="*/ 22 h 22"/>
                  <a:gd name="T48" fmla="*/ 5 w 20"/>
                  <a:gd name="T49" fmla="*/ 21 h 22"/>
                  <a:gd name="T50" fmla="*/ 2 w 20"/>
                  <a:gd name="T51" fmla="*/ 18 h 22"/>
                  <a:gd name="T52" fmla="*/ 0 w 20"/>
                  <a:gd name="T53" fmla="*/ 15 h 22"/>
                  <a:gd name="T54" fmla="*/ 0 w 20"/>
                  <a:gd name="T55" fmla="*/ 11 h 22"/>
                  <a:gd name="T56" fmla="*/ 2 w 20"/>
                  <a:gd name="T57" fmla="*/ 7 h 22"/>
                  <a:gd name="T58" fmla="*/ 3 w 20"/>
                  <a:gd name="T59" fmla="*/ 4 h 22"/>
                  <a:gd name="T60" fmla="*/ 6 w 20"/>
                  <a:gd name="T61" fmla="*/ 1 h 22"/>
                  <a:gd name="T62" fmla="*/ 10 w 20"/>
                  <a:gd name="T63" fmla="*/ 0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2">
                    <a:moveTo>
                      <a:pt x="7" y="4"/>
                    </a:moveTo>
                    <a:lnTo>
                      <a:pt x="5" y="7"/>
                    </a:lnTo>
                    <a:lnTo>
                      <a:pt x="5" y="9"/>
                    </a:lnTo>
                    <a:lnTo>
                      <a:pt x="16" y="9"/>
                    </a:lnTo>
                    <a:lnTo>
                      <a:pt x="16" y="7"/>
                    </a:lnTo>
                    <a:lnTo>
                      <a:pt x="13" y="4"/>
                    </a:lnTo>
                    <a:lnTo>
                      <a:pt x="7" y="4"/>
                    </a:lnTo>
                    <a:close/>
                    <a:moveTo>
                      <a:pt x="10" y="0"/>
                    </a:moveTo>
                    <a:lnTo>
                      <a:pt x="15" y="1"/>
                    </a:lnTo>
                    <a:lnTo>
                      <a:pt x="16" y="2"/>
                    </a:lnTo>
                    <a:lnTo>
                      <a:pt x="19" y="4"/>
                    </a:lnTo>
                    <a:lnTo>
                      <a:pt x="20" y="7"/>
                    </a:lnTo>
                    <a:lnTo>
                      <a:pt x="20" y="12"/>
                    </a:lnTo>
                    <a:lnTo>
                      <a:pt x="5" y="12"/>
                    </a:lnTo>
                    <a:lnTo>
                      <a:pt x="5" y="15"/>
                    </a:lnTo>
                    <a:lnTo>
                      <a:pt x="6" y="18"/>
                    </a:lnTo>
                    <a:lnTo>
                      <a:pt x="7" y="19"/>
                    </a:lnTo>
                    <a:lnTo>
                      <a:pt x="13" y="19"/>
                    </a:lnTo>
                    <a:lnTo>
                      <a:pt x="15" y="18"/>
                    </a:lnTo>
                    <a:lnTo>
                      <a:pt x="16" y="15"/>
                    </a:lnTo>
                    <a:lnTo>
                      <a:pt x="20" y="15"/>
                    </a:lnTo>
                    <a:lnTo>
                      <a:pt x="17" y="21"/>
                    </a:lnTo>
                    <a:lnTo>
                      <a:pt x="15" y="22"/>
                    </a:lnTo>
                    <a:lnTo>
                      <a:pt x="7" y="22"/>
                    </a:lnTo>
                    <a:lnTo>
                      <a:pt x="5" y="21"/>
                    </a:lnTo>
                    <a:lnTo>
                      <a:pt x="2" y="18"/>
                    </a:lnTo>
                    <a:lnTo>
                      <a:pt x="0" y="15"/>
                    </a:lnTo>
                    <a:lnTo>
                      <a:pt x="0" y="11"/>
                    </a:lnTo>
                    <a:lnTo>
                      <a:pt x="2"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7014" name="Freeform 401"/>
              <p:cNvSpPr>
                <a:spLocks noEditPoints="1"/>
              </p:cNvSpPr>
              <p:nvPr/>
            </p:nvSpPr>
            <p:spPr bwMode="auto">
              <a:xfrm>
                <a:off x="2976" y="4026"/>
                <a:ext cx="21" cy="30"/>
              </a:xfrm>
              <a:custGeom>
                <a:avLst/>
                <a:gdLst>
                  <a:gd name="T0" fmla="*/ 7 w 21"/>
                  <a:gd name="T1" fmla="*/ 12 h 30"/>
                  <a:gd name="T2" fmla="*/ 4 w 21"/>
                  <a:gd name="T3" fmla="*/ 17 h 30"/>
                  <a:gd name="T4" fmla="*/ 4 w 21"/>
                  <a:gd name="T5" fmla="*/ 23 h 30"/>
                  <a:gd name="T6" fmla="*/ 9 w 21"/>
                  <a:gd name="T7" fmla="*/ 27 h 30"/>
                  <a:gd name="T8" fmla="*/ 14 w 21"/>
                  <a:gd name="T9" fmla="*/ 27 h 30"/>
                  <a:gd name="T10" fmla="*/ 17 w 21"/>
                  <a:gd name="T11" fmla="*/ 22 h 30"/>
                  <a:gd name="T12" fmla="*/ 17 w 21"/>
                  <a:gd name="T13" fmla="*/ 16 h 30"/>
                  <a:gd name="T14" fmla="*/ 16 w 21"/>
                  <a:gd name="T15" fmla="*/ 13 h 30"/>
                  <a:gd name="T16" fmla="*/ 14 w 21"/>
                  <a:gd name="T17" fmla="*/ 12 h 30"/>
                  <a:gd name="T18" fmla="*/ 7 w 21"/>
                  <a:gd name="T19" fmla="*/ 12 h 30"/>
                  <a:gd name="T20" fmla="*/ 17 w 21"/>
                  <a:gd name="T21" fmla="*/ 0 h 30"/>
                  <a:gd name="T22" fmla="*/ 21 w 21"/>
                  <a:gd name="T23" fmla="*/ 0 h 30"/>
                  <a:gd name="T24" fmla="*/ 21 w 21"/>
                  <a:gd name="T25" fmla="*/ 30 h 30"/>
                  <a:gd name="T26" fmla="*/ 17 w 21"/>
                  <a:gd name="T27" fmla="*/ 30 h 30"/>
                  <a:gd name="T28" fmla="*/ 17 w 21"/>
                  <a:gd name="T29" fmla="*/ 27 h 30"/>
                  <a:gd name="T30" fmla="*/ 16 w 21"/>
                  <a:gd name="T31" fmla="*/ 29 h 30"/>
                  <a:gd name="T32" fmla="*/ 13 w 21"/>
                  <a:gd name="T33" fmla="*/ 30 h 30"/>
                  <a:gd name="T34" fmla="*/ 7 w 21"/>
                  <a:gd name="T35" fmla="*/ 30 h 30"/>
                  <a:gd name="T36" fmla="*/ 4 w 21"/>
                  <a:gd name="T37" fmla="*/ 29 h 30"/>
                  <a:gd name="T38" fmla="*/ 2 w 21"/>
                  <a:gd name="T39" fmla="*/ 26 h 30"/>
                  <a:gd name="T40" fmla="*/ 0 w 21"/>
                  <a:gd name="T41" fmla="*/ 23 h 30"/>
                  <a:gd name="T42" fmla="*/ 0 w 21"/>
                  <a:gd name="T43" fmla="*/ 19 h 30"/>
                  <a:gd name="T44" fmla="*/ 2 w 21"/>
                  <a:gd name="T45" fmla="*/ 15 h 30"/>
                  <a:gd name="T46" fmla="*/ 3 w 21"/>
                  <a:gd name="T47" fmla="*/ 12 h 30"/>
                  <a:gd name="T48" fmla="*/ 6 w 21"/>
                  <a:gd name="T49" fmla="*/ 9 h 30"/>
                  <a:gd name="T50" fmla="*/ 10 w 21"/>
                  <a:gd name="T51" fmla="*/ 8 h 30"/>
                  <a:gd name="T52" fmla="*/ 13 w 21"/>
                  <a:gd name="T53" fmla="*/ 9 h 30"/>
                  <a:gd name="T54" fmla="*/ 16 w 21"/>
                  <a:gd name="T55" fmla="*/ 9 h 30"/>
                  <a:gd name="T56" fmla="*/ 17 w 21"/>
                  <a:gd name="T57" fmla="*/ 12 h 30"/>
                  <a:gd name="T58" fmla="*/ 17 w 21"/>
                  <a:gd name="T59" fmla="*/ 0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 h="30">
                    <a:moveTo>
                      <a:pt x="7" y="12"/>
                    </a:moveTo>
                    <a:lnTo>
                      <a:pt x="4" y="17"/>
                    </a:lnTo>
                    <a:lnTo>
                      <a:pt x="4" y="23"/>
                    </a:lnTo>
                    <a:lnTo>
                      <a:pt x="9" y="27"/>
                    </a:lnTo>
                    <a:lnTo>
                      <a:pt x="14" y="27"/>
                    </a:lnTo>
                    <a:lnTo>
                      <a:pt x="17" y="22"/>
                    </a:lnTo>
                    <a:lnTo>
                      <a:pt x="17" y="16"/>
                    </a:lnTo>
                    <a:lnTo>
                      <a:pt x="16" y="13"/>
                    </a:lnTo>
                    <a:lnTo>
                      <a:pt x="14" y="12"/>
                    </a:lnTo>
                    <a:lnTo>
                      <a:pt x="7" y="12"/>
                    </a:lnTo>
                    <a:close/>
                    <a:moveTo>
                      <a:pt x="17" y="0"/>
                    </a:moveTo>
                    <a:lnTo>
                      <a:pt x="21" y="0"/>
                    </a:lnTo>
                    <a:lnTo>
                      <a:pt x="21" y="30"/>
                    </a:lnTo>
                    <a:lnTo>
                      <a:pt x="17" y="30"/>
                    </a:lnTo>
                    <a:lnTo>
                      <a:pt x="17" y="27"/>
                    </a:lnTo>
                    <a:lnTo>
                      <a:pt x="16" y="29"/>
                    </a:lnTo>
                    <a:lnTo>
                      <a:pt x="13" y="30"/>
                    </a:lnTo>
                    <a:lnTo>
                      <a:pt x="7" y="30"/>
                    </a:lnTo>
                    <a:lnTo>
                      <a:pt x="4" y="29"/>
                    </a:lnTo>
                    <a:lnTo>
                      <a:pt x="2" y="26"/>
                    </a:lnTo>
                    <a:lnTo>
                      <a:pt x="0" y="23"/>
                    </a:lnTo>
                    <a:lnTo>
                      <a:pt x="0" y="19"/>
                    </a:lnTo>
                    <a:lnTo>
                      <a:pt x="2" y="15"/>
                    </a:lnTo>
                    <a:lnTo>
                      <a:pt x="3" y="12"/>
                    </a:lnTo>
                    <a:lnTo>
                      <a:pt x="6" y="9"/>
                    </a:lnTo>
                    <a:lnTo>
                      <a:pt x="10" y="8"/>
                    </a:lnTo>
                    <a:lnTo>
                      <a:pt x="13" y="9"/>
                    </a:lnTo>
                    <a:lnTo>
                      <a:pt x="16"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7015" name="Freeform 402"/>
              <p:cNvSpPr>
                <a:spLocks/>
              </p:cNvSpPr>
              <p:nvPr/>
            </p:nvSpPr>
            <p:spPr bwMode="auto">
              <a:xfrm>
                <a:off x="3012" y="4026"/>
                <a:ext cx="8" cy="39"/>
              </a:xfrm>
              <a:custGeom>
                <a:avLst/>
                <a:gdLst>
                  <a:gd name="T0" fmla="*/ 5 w 8"/>
                  <a:gd name="T1" fmla="*/ 0 h 39"/>
                  <a:gd name="T2" fmla="*/ 8 w 8"/>
                  <a:gd name="T3" fmla="*/ 0 h 39"/>
                  <a:gd name="T4" fmla="*/ 5 w 8"/>
                  <a:gd name="T5" fmla="*/ 6 h 39"/>
                  <a:gd name="T6" fmla="*/ 4 w 8"/>
                  <a:gd name="T7" fmla="*/ 12 h 39"/>
                  <a:gd name="T8" fmla="*/ 3 w 8"/>
                  <a:gd name="T9" fmla="*/ 19 h 39"/>
                  <a:gd name="T10" fmla="*/ 4 w 8"/>
                  <a:gd name="T11" fmla="*/ 26 h 39"/>
                  <a:gd name="T12" fmla="*/ 5 w 8"/>
                  <a:gd name="T13" fmla="*/ 32 h 39"/>
                  <a:gd name="T14" fmla="*/ 8 w 8"/>
                  <a:gd name="T15" fmla="*/ 39 h 39"/>
                  <a:gd name="T16" fmla="*/ 5 w 8"/>
                  <a:gd name="T17" fmla="*/ 39 h 39"/>
                  <a:gd name="T18" fmla="*/ 3 w 8"/>
                  <a:gd name="T19" fmla="*/ 35 h 39"/>
                  <a:gd name="T20" fmla="*/ 1 w 8"/>
                  <a:gd name="T21" fmla="*/ 29 h 39"/>
                  <a:gd name="T22" fmla="*/ 0 w 8"/>
                  <a:gd name="T23" fmla="*/ 25 h 39"/>
                  <a:gd name="T24" fmla="*/ 0 w 8"/>
                  <a:gd name="T25" fmla="*/ 12 h 39"/>
                  <a:gd name="T26" fmla="*/ 5 w 8"/>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39">
                    <a:moveTo>
                      <a:pt x="5" y="0"/>
                    </a:moveTo>
                    <a:lnTo>
                      <a:pt x="8" y="0"/>
                    </a:lnTo>
                    <a:lnTo>
                      <a:pt x="5" y="6"/>
                    </a:lnTo>
                    <a:lnTo>
                      <a:pt x="4" y="12"/>
                    </a:lnTo>
                    <a:lnTo>
                      <a:pt x="3" y="19"/>
                    </a:lnTo>
                    <a:lnTo>
                      <a:pt x="4" y="26"/>
                    </a:lnTo>
                    <a:lnTo>
                      <a:pt x="5" y="32"/>
                    </a:lnTo>
                    <a:lnTo>
                      <a:pt x="8" y="39"/>
                    </a:lnTo>
                    <a:lnTo>
                      <a:pt x="5" y="39"/>
                    </a:lnTo>
                    <a:lnTo>
                      <a:pt x="3" y="35"/>
                    </a:lnTo>
                    <a:lnTo>
                      <a:pt x="1" y="29"/>
                    </a:lnTo>
                    <a:lnTo>
                      <a:pt x="0" y="25"/>
                    </a:lnTo>
                    <a:lnTo>
                      <a:pt x="0" y="12"/>
                    </a:lnTo>
                    <a:lnTo>
                      <a:pt x="5" y="0"/>
                    </a:lnTo>
                    <a:close/>
                  </a:path>
                </a:pathLst>
              </a:custGeom>
              <a:solidFill>
                <a:srgbClr val="000000"/>
              </a:solidFill>
              <a:ln w="0">
                <a:solidFill>
                  <a:srgbClr val="000000"/>
                </a:solidFill>
                <a:prstDash val="solid"/>
                <a:round/>
                <a:headEnd/>
                <a:tailEnd/>
              </a:ln>
            </p:spPr>
            <p:txBody>
              <a:bodyPr/>
              <a:lstStyle/>
              <a:p>
                <a:endParaRPr lang="en-US"/>
              </a:p>
            </p:txBody>
          </p:sp>
          <p:sp>
            <p:nvSpPr>
              <p:cNvPr id="17016" name="Freeform 403"/>
              <p:cNvSpPr>
                <a:spLocks/>
              </p:cNvSpPr>
              <p:nvPr/>
            </p:nvSpPr>
            <p:spPr bwMode="auto">
              <a:xfrm>
                <a:off x="3022" y="4034"/>
                <a:ext cx="20" cy="22"/>
              </a:xfrm>
              <a:custGeom>
                <a:avLst/>
                <a:gdLst>
                  <a:gd name="T0" fmla="*/ 10 w 20"/>
                  <a:gd name="T1" fmla="*/ 0 h 22"/>
                  <a:gd name="T2" fmla="*/ 12 w 20"/>
                  <a:gd name="T3" fmla="*/ 1 h 22"/>
                  <a:gd name="T4" fmla="*/ 17 w 20"/>
                  <a:gd name="T5" fmla="*/ 2 h 22"/>
                  <a:gd name="T6" fmla="*/ 18 w 20"/>
                  <a:gd name="T7" fmla="*/ 4 h 22"/>
                  <a:gd name="T8" fmla="*/ 20 w 20"/>
                  <a:gd name="T9" fmla="*/ 8 h 22"/>
                  <a:gd name="T10" fmla="*/ 15 w 20"/>
                  <a:gd name="T11" fmla="*/ 8 h 22"/>
                  <a:gd name="T12" fmla="*/ 14 w 20"/>
                  <a:gd name="T13" fmla="*/ 5 h 22"/>
                  <a:gd name="T14" fmla="*/ 12 w 20"/>
                  <a:gd name="T15" fmla="*/ 4 h 22"/>
                  <a:gd name="T16" fmla="*/ 7 w 20"/>
                  <a:gd name="T17" fmla="*/ 4 h 22"/>
                  <a:gd name="T18" fmla="*/ 4 w 20"/>
                  <a:gd name="T19" fmla="*/ 7 h 22"/>
                  <a:gd name="T20" fmla="*/ 4 w 20"/>
                  <a:gd name="T21" fmla="*/ 15 h 22"/>
                  <a:gd name="T22" fmla="*/ 5 w 20"/>
                  <a:gd name="T23" fmla="*/ 17 h 22"/>
                  <a:gd name="T24" fmla="*/ 7 w 20"/>
                  <a:gd name="T25" fmla="*/ 19 h 22"/>
                  <a:gd name="T26" fmla="*/ 12 w 20"/>
                  <a:gd name="T27" fmla="*/ 19 h 22"/>
                  <a:gd name="T28" fmla="*/ 15 w 20"/>
                  <a:gd name="T29" fmla="*/ 14 h 22"/>
                  <a:gd name="T30" fmla="*/ 20 w 20"/>
                  <a:gd name="T31" fmla="*/ 14 h 22"/>
                  <a:gd name="T32" fmla="*/ 18 w 20"/>
                  <a:gd name="T33" fmla="*/ 18 h 22"/>
                  <a:gd name="T34" fmla="*/ 17 w 20"/>
                  <a:gd name="T35" fmla="*/ 21 h 22"/>
                  <a:gd name="T36" fmla="*/ 14 w 20"/>
                  <a:gd name="T37" fmla="*/ 22 h 22"/>
                  <a:gd name="T38" fmla="*/ 5 w 20"/>
                  <a:gd name="T39" fmla="*/ 22 h 22"/>
                  <a:gd name="T40" fmla="*/ 3 w 20"/>
                  <a:gd name="T41" fmla="*/ 21 h 22"/>
                  <a:gd name="T42" fmla="*/ 0 w 20"/>
                  <a:gd name="T43" fmla="*/ 15 h 22"/>
                  <a:gd name="T44" fmla="*/ 0 w 20"/>
                  <a:gd name="T45" fmla="*/ 8 h 22"/>
                  <a:gd name="T46" fmla="*/ 3 w 20"/>
                  <a:gd name="T47" fmla="*/ 2 h 22"/>
                  <a:gd name="T48" fmla="*/ 5 w 20"/>
                  <a:gd name="T49" fmla="*/ 1 h 22"/>
                  <a:gd name="T50" fmla="*/ 10 w 20"/>
                  <a:gd name="T51" fmla="*/ 0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22">
                    <a:moveTo>
                      <a:pt x="10" y="0"/>
                    </a:moveTo>
                    <a:lnTo>
                      <a:pt x="12" y="1"/>
                    </a:lnTo>
                    <a:lnTo>
                      <a:pt x="17" y="2"/>
                    </a:lnTo>
                    <a:lnTo>
                      <a:pt x="18" y="4"/>
                    </a:lnTo>
                    <a:lnTo>
                      <a:pt x="20" y="8"/>
                    </a:lnTo>
                    <a:lnTo>
                      <a:pt x="15" y="8"/>
                    </a:lnTo>
                    <a:lnTo>
                      <a:pt x="14" y="5"/>
                    </a:lnTo>
                    <a:lnTo>
                      <a:pt x="12" y="4"/>
                    </a:lnTo>
                    <a:lnTo>
                      <a:pt x="7" y="4"/>
                    </a:lnTo>
                    <a:lnTo>
                      <a:pt x="4" y="7"/>
                    </a:lnTo>
                    <a:lnTo>
                      <a:pt x="4" y="15"/>
                    </a:lnTo>
                    <a:lnTo>
                      <a:pt x="5" y="17"/>
                    </a:lnTo>
                    <a:lnTo>
                      <a:pt x="7" y="19"/>
                    </a:lnTo>
                    <a:lnTo>
                      <a:pt x="12" y="19"/>
                    </a:lnTo>
                    <a:lnTo>
                      <a:pt x="15" y="14"/>
                    </a:lnTo>
                    <a:lnTo>
                      <a:pt x="20" y="14"/>
                    </a:lnTo>
                    <a:lnTo>
                      <a:pt x="18" y="18"/>
                    </a:lnTo>
                    <a:lnTo>
                      <a:pt x="17" y="21"/>
                    </a:lnTo>
                    <a:lnTo>
                      <a:pt x="14" y="22"/>
                    </a:lnTo>
                    <a:lnTo>
                      <a:pt x="5" y="22"/>
                    </a:lnTo>
                    <a:lnTo>
                      <a:pt x="3" y="21"/>
                    </a:lnTo>
                    <a:lnTo>
                      <a:pt x="0" y="15"/>
                    </a:lnTo>
                    <a:lnTo>
                      <a:pt x="0" y="8"/>
                    </a:lnTo>
                    <a:lnTo>
                      <a:pt x="3" y="2"/>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7017" name="Freeform 404"/>
              <p:cNvSpPr>
                <a:spLocks noEditPoints="1"/>
              </p:cNvSpPr>
              <p:nvPr/>
            </p:nvSpPr>
            <p:spPr bwMode="auto">
              <a:xfrm>
                <a:off x="3044" y="4034"/>
                <a:ext cx="22" cy="22"/>
              </a:xfrm>
              <a:custGeom>
                <a:avLst/>
                <a:gdLst>
                  <a:gd name="T0" fmla="*/ 8 w 22"/>
                  <a:gd name="T1" fmla="*/ 4 h 22"/>
                  <a:gd name="T2" fmla="*/ 5 w 22"/>
                  <a:gd name="T3" fmla="*/ 7 h 22"/>
                  <a:gd name="T4" fmla="*/ 3 w 22"/>
                  <a:gd name="T5" fmla="*/ 11 h 22"/>
                  <a:gd name="T6" fmla="*/ 5 w 22"/>
                  <a:gd name="T7" fmla="*/ 15 h 22"/>
                  <a:gd name="T8" fmla="*/ 6 w 22"/>
                  <a:gd name="T9" fmla="*/ 18 h 22"/>
                  <a:gd name="T10" fmla="*/ 8 w 22"/>
                  <a:gd name="T11" fmla="*/ 19 h 22"/>
                  <a:gd name="T12" fmla="*/ 13 w 22"/>
                  <a:gd name="T13" fmla="*/ 19 h 22"/>
                  <a:gd name="T14" fmla="*/ 18 w 22"/>
                  <a:gd name="T15" fmla="*/ 15 h 22"/>
                  <a:gd name="T16" fmla="*/ 18 w 22"/>
                  <a:gd name="T17" fmla="*/ 11 h 22"/>
                  <a:gd name="T18" fmla="*/ 15 w 22"/>
                  <a:gd name="T19" fmla="*/ 5 h 22"/>
                  <a:gd name="T20" fmla="*/ 13 w 22"/>
                  <a:gd name="T21" fmla="*/ 4 h 22"/>
                  <a:gd name="T22" fmla="*/ 8 w 22"/>
                  <a:gd name="T23" fmla="*/ 4 h 22"/>
                  <a:gd name="T24" fmla="*/ 10 w 22"/>
                  <a:gd name="T25" fmla="*/ 0 h 22"/>
                  <a:gd name="T26" fmla="*/ 15 w 22"/>
                  <a:gd name="T27" fmla="*/ 1 h 22"/>
                  <a:gd name="T28" fmla="*/ 18 w 22"/>
                  <a:gd name="T29" fmla="*/ 2 h 22"/>
                  <a:gd name="T30" fmla="*/ 22 w 22"/>
                  <a:gd name="T31" fmla="*/ 11 h 22"/>
                  <a:gd name="T32" fmla="*/ 20 w 22"/>
                  <a:gd name="T33" fmla="*/ 15 h 22"/>
                  <a:gd name="T34" fmla="*/ 18 w 22"/>
                  <a:gd name="T35" fmla="*/ 21 h 22"/>
                  <a:gd name="T36" fmla="*/ 15 w 22"/>
                  <a:gd name="T37" fmla="*/ 22 h 22"/>
                  <a:gd name="T38" fmla="*/ 8 w 22"/>
                  <a:gd name="T39" fmla="*/ 22 h 22"/>
                  <a:gd name="T40" fmla="*/ 3 w 22"/>
                  <a:gd name="T41" fmla="*/ 21 h 22"/>
                  <a:gd name="T42" fmla="*/ 0 w 22"/>
                  <a:gd name="T43" fmla="*/ 15 h 22"/>
                  <a:gd name="T44" fmla="*/ 0 w 22"/>
                  <a:gd name="T45" fmla="*/ 7 h 22"/>
                  <a:gd name="T46" fmla="*/ 6 w 22"/>
                  <a:gd name="T47" fmla="*/ 1 h 22"/>
                  <a:gd name="T48" fmla="*/ 10 w 22"/>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 h="22">
                    <a:moveTo>
                      <a:pt x="8" y="4"/>
                    </a:moveTo>
                    <a:lnTo>
                      <a:pt x="5" y="7"/>
                    </a:lnTo>
                    <a:lnTo>
                      <a:pt x="3" y="11"/>
                    </a:lnTo>
                    <a:lnTo>
                      <a:pt x="5" y="15"/>
                    </a:lnTo>
                    <a:lnTo>
                      <a:pt x="6" y="18"/>
                    </a:lnTo>
                    <a:lnTo>
                      <a:pt x="8" y="19"/>
                    </a:lnTo>
                    <a:lnTo>
                      <a:pt x="13" y="19"/>
                    </a:lnTo>
                    <a:lnTo>
                      <a:pt x="18" y="15"/>
                    </a:lnTo>
                    <a:lnTo>
                      <a:pt x="18" y="11"/>
                    </a:lnTo>
                    <a:lnTo>
                      <a:pt x="15" y="5"/>
                    </a:lnTo>
                    <a:lnTo>
                      <a:pt x="13" y="4"/>
                    </a:lnTo>
                    <a:lnTo>
                      <a:pt x="8" y="4"/>
                    </a:lnTo>
                    <a:close/>
                    <a:moveTo>
                      <a:pt x="10" y="0"/>
                    </a:moveTo>
                    <a:lnTo>
                      <a:pt x="15" y="1"/>
                    </a:lnTo>
                    <a:lnTo>
                      <a:pt x="18" y="2"/>
                    </a:lnTo>
                    <a:lnTo>
                      <a:pt x="22" y="11"/>
                    </a:lnTo>
                    <a:lnTo>
                      <a:pt x="20" y="15"/>
                    </a:lnTo>
                    <a:lnTo>
                      <a:pt x="18" y="21"/>
                    </a:lnTo>
                    <a:lnTo>
                      <a:pt x="15" y="22"/>
                    </a:lnTo>
                    <a:lnTo>
                      <a:pt x="8"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7018" name="Freeform 405"/>
              <p:cNvSpPr>
                <a:spLocks noEditPoints="1"/>
              </p:cNvSpPr>
              <p:nvPr/>
            </p:nvSpPr>
            <p:spPr bwMode="auto">
              <a:xfrm>
                <a:off x="3069" y="4034"/>
                <a:ext cx="21" cy="31"/>
              </a:xfrm>
              <a:custGeom>
                <a:avLst/>
                <a:gdLst>
                  <a:gd name="T0" fmla="*/ 7 w 21"/>
                  <a:gd name="T1" fmla="*/ 4 h 31"/>
                  <a:gd name="T2" fmla="*/ 5 w 21"/>
                  <a:gd name="T3" fmla="*/ 5 h 31"/>
                  <a:gd name="T4" fmla="*/ 4 w 21"/>
                  <a:gd name="T5" fmla="*/ 8 h 31"/>
                  <a:gd name="T6" fmla="*/ 4 w 21"/>
                  <a:gd name="T7" fmla="*/ 15 h 31"/>
                  <a:gd name="T8" fmla="*/ 8 w 21"/>
                  <a:gd name="T9" fmla="*/ 19 h 31"/>
                  <a:gd name="T10" fmla="*/ 14 w 21"/>
                  <a:gd name="T11" fmla="*/ 19 h 31"/>
                  <a:gd name="T12" fmla="*/ 17 w 21"/>
                  <a:gd name="T13" fmla="*/ 14 h 31"/>
                  <a:gd name="T14" fmla="*/ 17 w 21"/>
                  <a:gd name="T15" fmla="*/ 8 h 31"/>
                  <a:gd name="T16" fmla="*/ 15 w 21"/>
                  <a:gd name="T17" fmla="*/ 5 h 31"/>
                  <a:gd name="T18" fmla="*/ 14 w 21"/>
                  <a:gd name="T19" fmla="*/ 4 h 31"/>
                  <a:gd name="T20" fmla="*/ 7 w 21"/>
                  <a:gd name="T21" fmla="*/ 4 h 31"/>
                  <a:gd name="T22" fmla="*/ 11 w 21"/>
                  <a:gd name="T23" fmla="*/ 0 h 31"/>
                  <a:gd name="T24" fmla="*/ 17 w 21"/>
                  <a:gd name="T25" fmla="*/ 2 h 31"/>
                  <a:gd name="T26" fmla="*/ 20 w 21"/>
                  <a:gd name="T27" fmla="*/ 5 h 31"/>
                  <a:gd name="T28" fmla="*/ 21 w 21"/>
                  <a:gd name="T29" fmla="*/ 8 h 31"/>
                  <a:gd name="T30" fmla="*/ 21 w 21"/>
                  <a:gd name="T31" fmla="*/ 15 h 31"/>
                  <a:gd name="T32" fmla="*/ 20 w 21"/>
                  <a:gd name="T33" fmla="*/ 18 h 31"/>
                  <a:gd name="T34" fmla="*/ 17 w 21"/>
                  <a:gd name="T35" fmla="*/ 21 h 31"/>
                  <a:gd name="T36" fmla="*/ 14 w 21"/>
                  <a:gd name="T37" fmla="*/ 22 h 31"/>
                  <a:gd name="T38" fmla="*/ 8 w 21"/>
                  <a:gd name="T39" fmla="*/ 22 h 31"/>
                  <a:gd name="T40" fmla="*/ 5 w 21"/>
                  <a:gd name="T41" fmla="*/ 21 h 31"/>
                  <a:gd name="T42" fmla="*/ 4 w 21"/>
                  <a:gd name="T43" fmla="*/ 19 h 31"/>
                  <a:gd name="T44" fmla="*/ 4 w 21"/>
                  <a:gd name="T45" fmla="*/ 31 h 31"/>
                  <a:gd name="T46" fmla="*/ 0 w 21"/>
                  <a:gd name="T47" fmla="*/ 31 h 31"/>
                  <a:gd name="T48" fmla="*/ 0 w 21"/>
                  <a:gd name="T49" fmla="*/ 1 h 31"/>
                  <a:gd name="T50" fmla="*/ 4 w 21"/>
                  <a:gd name="T51" fmla="*/ 1 h 31"/>
                  <a:gd name="T52" fmla="*/ 4 w 21"/>
                  <a:gd name="T53" fmla="*/ 4 h 31"/>
                  <a:gd name="T54" fmla="*/ 5 w 21"/>
                  <a:gd name="T55" fmla="*/ 1 h 31"/>
                  <a:gd name="T56" fmla="*/ 8 w 21"/>
                  <a:gd name="T57" fmla="*/ 1 h 31"/>
                  <a:gd name="T58" fmla="*/ 11 w 21"/>
                  <a:gd name="T59" fmla="*/ 0 h 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 h="31">
                    <a:moveTo>
                      <a:pt x="7" y="4"/>
                    </a:moveTo>
                    <a:lnTo>
                      <a:pt x="5" y="5"/>
                    </a:lnTo>
                    <a:lnTo>
                      <a:pt x="4" y="8"/>
                    </a:lnTo>
                    <a:lnTo>
                      <a:pt x="4" y="15"/>
                    </a:lnTo>
                    <a:lnTo>
                      <a:pt x="8" y="19"/>
                    </a:lnTo>
                    <a:lnTo>
                      <a:pt x="14" y="19"/>
                    </a:lnTo>
                    <a:lnTo>
                      <a:pt x="17" y="14"/>
                    </a:lnTo>
                    <a:lnTo>
                      <a:pt x="17" y="8"/>
                    </a:lnTo>
                    <a:lnTo>
                      <a:pt x="15" y="5"/>
                    </a:lnTo>
                    <a:lnTo>
                      <a:pt x="14" y="4"/>
                    </a:lnTo>
                    <a:lnTo>
                      <a:pt x="7" y="4"/>
                    </a:lnTo>
                    <a:close/>
                    <a:moveTo>
                      <a:pt x="11" y="0"/>
                    </a:moveTo>
                    <a:lnTo>
                      <a:pt x="17" y="2"/>
                    </a:lnTo>
                    <a:lnTo>
                      <a:pt x="20" y="5"/>
                    </a:lnTo>
                    <a:lnTo>
                      <a:pt x="21" y="8"/>
                    </a:lnTo>
                    <a:lnTo>
                      <a:pt x="21" y="15"/>
                    </a:lnTo>
                    <a:lnTo>
                      <a:pt x="20" y="18"/>
                    </a:lnTo>
                    <a:lnTo>
                      <a:pt x="17" y="21"/>
                    </a:lnTo>
                    <a:lnTo>
                      <a:pt x="14" y="22"/>
                    </a:lnTo>
                    <a:lnTo>
                      <a:pt x="8" y="22"/>
                    </a:lnTo>
                    <a:lnTo>
                      <a:pt x="5" y="21"/>
                    </a:lnTo>
                    <a:lnTo>
                      <a:pt x="4" y="19"/>
                    </a:lnTo>
                    <a:lnTo>
                      <a:pt x="4" y="31"/>
                    </a:lnTo>
                    <a:lnTo>
                      <a:pt x="0" y="31"/>
                    </a:lnTo>
                    <a:lnTo>
                      <a:pt x="0" y="1"/>
                    </a:lnTo>
                    <a:lnTo>
                      <a:pt x="4" y="1"/>
                    </a:lnTo>
                    <a:lnTo>
                      <a:pt x="4" y="4"/>
                    </a:lnTo>
                    <a:lnTo>
                      <a:pt x="5" y="1"/>
                    </a:lnTo>
                    <a:lnTo>
                      <a:pt x="8" y="1"/>
                    </a:lnTo>
                    <a:lnTo>
                      <a:pt x="11" y="0"/>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16592" name="Group 607"/>
            <p:cNvGrpSpPr>
              <a:grpSpLocks/>
            </p:cNvGrpSpPr>
            <p:nvPr/>
          </p:nvGrpSpPr>
          <p:grpSpPr bwMode="auto">
            <a:xfrm>
              <a:off x="1548" y="4026"/>
              <a:ext cx="2725" cy="153"/>
              <a:chOff x="1548" y="4026"/>
              <a:chExt cx="2725" cy="153"/>
            </a:xfrm>
          </p:grpSpPr>
          <p:sp>
            <p:nvSpPr>
              <p:cNvPr id="16619" name="Freeform 407"/>
              <p:cNvSpPr>
                <a:spLocks/>
              </p:cNvSpPr>
              <p:nvPr/>
            </p:nvSpPr>
            <p:spPr bwMode="auto">
              <a:xfrm>
                <a:off x="3091" y="4035"/>
                <a:ext cx="20" cy="30"/>
              </a:xfrm>
              <a:custGeom>
                <a:avLst/>
                <a:gdLst>
                  <a:gd name="T0" fmla="*/ 0 w 20"/>
                  <a:gd name="T1" fmla="*/ 0 h 30"/>
                  <a:gd name="T2" fmla="*/ 5 w 20"/>
                  <a:gd name="T3" fmla="*/ 0 h 30"/>
                  <a:gd name="T4" fmla="*/ 10 w 20"/>
                  <a:gd name="T5" fmla="*/ 17 h 30"/>
                  <a:gd name="T6" fmla="*/ 18 w 20"/>
                  <a:gd name="T7" fmla="*/ 0 h 30"/>
                  <a:gd name="T8" fmla="*/ 20 w 20"/>
                  <a:gd name="T9" fmla="*/ 0 h 30"/>
                  <a:gd name="T10" fmla="*/ 12 w 20"/>
                  <a:gd name="T11" fmla="*/ 24 h 30"/>
                  <a:gd name="T12" fmla="*/ 10 w 20"/>
                  <a:gd name="T13" fmla="*/ 27 h 30"/>
                  <a:gd name="T14" fmla="*/ 8 w 20"/>
                  <a:gd name="T15" fmla="*/ 30 h 30"/>
                  <a:gd name="T16" fmla="*/ 3 w 20"/>
                  <a:gd name="T17" fmla="*/ 30 h 30"/>
                  <a:gd name="T18" fmla="*/ 3 w 20"/>
                  <a:gd name="T19" fmla="*/ 26 h 30"/>
                  <a:gd name="T20" fmla="*/ 5 w 20"/>
                  <a:gd name="T21" fmla="*/ 27 h 30"/>
                  <a:gd name="T22" fmla="*/ 8 w 20"/>
                  <a:gd name="T23" fmla="*/ 24 h 30"/>
                  <a:gd name="T24" fmla="*/ 9 w 20"/>
                  <a:gd name="T25" fmla="*/ 21 h 30"/>
                  <a:gd name="T26" fmla="*/ 0 w 20"/>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0" y="0"/>
                    </a:moveTo>
                    <a:lnTo>
                      <a:pt x="5" y="0"/>
                    </a:lnTo>
                    <a:lnTo>
                      <a:pt x="10" y="17"/>
                    </a:lnTo>
                    <a:lnTo>
                      <a:pt x="18" y="0"/>
                    </a:lnTo>
                    <a:lnTo>
                      <a:pt x="20" y="0"/>
                    </a:lnTo>
                    <a:lnTo>
                      <a:pt x="12" y="24"/>
                    </a:lnTo>
                    <a:lnTo>
                      <a:pt x="10" y="27"/>
                    </a:lnTo>
                    <a:lnTo>
                      <a:pt x="8" y="30"/>
                    </a:lnTo>
                    <a:lnTo>
                      <a:pt x="3" y="30"/>
                    </a:lnTo>
                    <a:lnTo>
                      <a:pt x="3" y="26"/>
                    </a:lnTo>
                    <a:lnTo>
                      <a:pt x="5" y="27"/>
                    </a:lnTo>
                    <a:lnTo>
                      <a:pt x="8" y="24"/>
                    </a:lnTo>
                    <a:lnTo>
                      <a:pt x="9"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20" name="Freeform 408"/>
              <p:cNvSpPr>
                <a:spLocks/>
              </p:cNvSpPr>
              <p:nvPr/>
            </p:nvSpPr>
            <p:spPr bwMode="auto">
              <a:xfrm>
                <a:off x="3124" y="4034"/>
                <a:ext cx="19" cy="22"/>
              </a:xfrm>
              <a:custGeom>
                <a:avLst/>
                <a:gdLst>
                  <a:gd name="T0" fmla="*/ 10 w 19"/>
                  <a:gd name="T1" fmla="*/ 0 h 22"/>
                  <a:gd name="T2" fmla="*/ 14 w 19"/>
                  <a:gd name="T3" fmla="*/ 1 h 22"/>
                  <a:gd name="T4" fmla="*/ 17 w 19"/>
                  <a:gd name="T5" fmla="*/ 2 h 22"/>
                  <a:gd name="T6" fmla="*/ 19 w 19"/>
                  <a:gd name="T7" fmla="*/ 5 h 22"/>
                  <a:gd name="T8" fmla="*/ 19 w 19"/>
                  <a:gd name="T9" fmla="*/ 22 h 22"/>
                  <a:gd name="T10" fmla="*/ 14 w 19"/>
                  <a:gd name="T11" fmla="*/ 22 h 22"/>
                  <a:gd name="T12" fmla="*/ 14 w 19"/>
                  <a:gd name="T13" fmla="*/ 5 h 22"/>
                  <a:gd name="T14" fmla="*/ 13 w 19"/>
                  <a:gd name="T15" fmla="*/ 4 h 22"/>
                  <a:gd name="T16" fmla="*/ 7 w 19"/>
                  <a:gd name="T17" fmla="*/ 4 h 22"/>
                  <a:gd name="T18" fmla="*/ 4 w 19"/>
                  <a:gd name="T19" fmla="*/ 7 h 22"/>
                  <a:gd name="T20" fmla="*/ 4 w 19"/>
                  <a:gd name="T21" fmla="*/ 22 h 22"/>
                  <a:gd name="T22" fmla="*/ 0 w 19"/>
                  <a:gd name="T23" fmla="*/ 22 h 22"/>
                  <a:gd name="T24" fmla="*/ 0 w 19"/>
                  <a:gd name="T25" fmla="*/ 1 h 22"/>
                  <a:gd name="T26" fmla="*/ 3 w 19"/>
                  <a:gd name="T27" fmla="*/ 1 h 22"/>
                  <a:gd name="T28" fmla="*/ 3 w 19"/>
                  <a:gd name="T29" fmla="*/ 4 h 22"/>
                  <a:gd name="T30" fmla="*/ 4 w 19"/>
                  <a:gd name="T31" fmla="*/ 4 h 22"/>
                  <a:gd name="T32" fmla="*/ 7 w 19"/>
                  <a:gd name="T33" fmla="*/ 1 h 22"/>
                  <a:gd name="T34" fmla="*/ 10 w 19"/>
                  <a:gd name="T35" fmla="*/ 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9" h="22">
                    <a:moveTo>
                      <a:pt x="10" y="0"/>
                    </a:moveTo>
                    <a:lnTo>
                      <a:pt x="14" y="1"/>
                    </a:lnTo>
                    <a:lnTo>
                      <a:pt x="17" y="2"/>
                    </a:lnTo>
                    <a:lnTo>
                      <a:pt x="19" y="5"/>
                    </a:lnTo>
                    <a:lnTo>
                      <a:pt x="19" y="22"/>
                    </a:lnTo>
                    <a:lnTo>
                      <a:pt x="14" y="22"/>
                    </a:lnTo>
                    <a:lnTo>
                      <a:pt x="14" y="5"/>
                    </a:lnTo>
                    <a:lnTo>
                      <a:pt x="13" y="4"/>
                    </a:lnTo>
                    <a:lnTo>
                      <a:pt x="7" y="4"/>
                    </a:lnTo>
                    <a:lnTo>
                      <a:pt x="4" y="7"/>
                    </a:lnTo>
                    <a:lnTo>
                      <a:pt x="4" y="22"/>
                    </a:lnTo>
                    <a:lnTo>
                      <a:pt x="0" y="22"/>
                    </a:lnTo>
                    <a:lnTo>
                      <a:pt x="0" y="1"/>
                    </a:lnTo>
                    <a:lnTo>
                      <a:pt x="3" y="1"/>
                    </a:lnTo>
                    <a:lnTo>
                      <a:pt x="3" y="4"/>
                    </a:lnTo>
                    <a:lnTo>
                      <a:pt x="4" y="4"/>
                    </a:lnTo>
                    <a:lnTo>
                      <a:pt x="7"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21" name="Freeform 409"/>
              <p:cNvSpPr>
                <a:spLocks/>
              </p:cNvSpPr>
              <p:nvPr/>
            </p:nvSpPr>
            <p:spPr bwMode="auto">
              <a:xfrm>
                <a:off x="3147" y="4035"/>
                <a:ext cx="18" cy="21"/>
              </a:xfrm>
              <a:custGeom>
                <a:avLst/>
                <a:gdLst>
                  <a:gd name="T0" fmla="*/ 0 w 18"/>
                  <a:gd name="T1" fmla="*/ 0 h 21"/>
                  <a:gd name="T2" fmla="*/ 4 w 18"/>
                  <a:gd name="T3" fmla="*/ 0 h 21"/>
                  <a:gd name="T4" fmla="*/ 4 w 18"/>
                  <a:gd name="T5" fmla="*/ 17 h 21"/>
                  <a:gd name="T6" fmla="*/ 6 w 18"/>
                  <a:gd name="T7" fmla="*/ 18 h 21"/>
                  <a:gd name="T8" fmla="*/ 11 w 18"/>
                  <a:gd name="T9" fmla="*/ 18 h 21"/>
                  <a:gd name="T10" fmla="*/ 13 w 18"/>
                  <a:gd name="T11" fmla="*/ 17 h 21"/>
                  <a:gd name="T12" fmla="*/ 14 w 18"/>
                  <a:gd name="T13" fmla="*/ 14 h 21"/>
                  <a:gd name="T14" fmla="*/ 14 w 18"/>
                  <a:gd name="T15" fmla="*/ 0 h 21"/>
                  <a:gd name="T16" fmla="*/ 18 w 18"/>
                  <a:gd name="T17" fmla="*/ 0 h 21"/>
                  <a:gd name="T18" fmla="*/ 18 w 18"/>
                  <a:gd name="T19" fmla="*/ 21 h 21"/>
                  <a:gd name="T20" fmla="*/ 16 w 18"/>
                  <a:gd name="T21" fmla="*/ 21 h 21"/>
                  <a:gd name="T22" fmla="*/ 16 w 18"/>
                  <a:gd name="T23" fmla="*/ 18 h 21"/>
                  <a:gd name="T24" fmla="*/ 13 w 18"/>
                  <a:gd name="T25" fmla="*/ 20 h 21"/>
                  <a:gd name="T26" fmla="*/ 11 w 18"/>
                  <a:gd name="T27" fmla="*/ 21 h 21"/>
                  <a:gd name="T28" fmla="*/ 4 w 18"/>
                  <a:gd name="T29" fmla="*/ 21 h 21"/>
                  <a:gd name="T30" fmla="*/ 1 w 18"/>
                  <a:gd name="T31" fmla="*/ 20 h 21"/>
                  <a:gd name="T32" fmla="*/ 0 w 18"/>
                  <a:gd name="T33" fmla="*/ 17 h 21"/>
                  <a:gd name="T34" fmla="*/ 0 w 18"/>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1">
                    <a:moveTo>
                      <a:pt x="0" y="0"/>
                    </a:moveTo>
                    <a:lnTo>
                      <a:pt x="4" y="0"/>
                    </a:lnTo>
                    <a:lnTo>
                      <a:pt x="4" y="17"/>
                    </a:lnTo>
                    <a:lnTo>
                      <a:pt x="6" y="18"/>
                    </a:lnTo>
                    <a:lnTo>
                      <a:pt x="11" y="18"/>
                    </a:lnTo>
                    <a:lnTo>
                      <a:pt x="13" y="17"/>
                    </a:lnTo>
                    <a:lnTo>
                      <a:pt x="14" y="14"/>
                    </a:lnTo>
                    <a:lnTo>
                      <a:pt x="14" y="0"/>
                    </a:lnTo>
                    <a:lnTo>
                      <a:pt x="18" y="0"/>
                    </a:lnTo>
                    <a:lnTo>
                      <a:pt x="18" y="21"/>
                    </a:lnTo>
                    <a:lnTo>
                      <a:pt x="16" y="21"/>
                    </a:lnTo>
                    <a:lnTo>
                      <a:pt x="16" y="18"/>
                    </a:lnTo>
                    <a:lnTo>
                      <a:pt x="13" y="20"/>
                    </a:lnTo>
                    <a:lnTo>
                      <a:pt x="11" y="21"/>
                    </a:lnTo>
                    <a:lnTo>
                      <a:pt x="4" y="21"/>
                    </a:lnTo>
                    <a:lnTo>
                      <a:pt x="1" y="20"/>
                    </a:lnTo>
                    <a:lnTo>
                      <a:pt x="0" y="1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22" name="Freeform 410"/>
              <p:cNvSpPr>
                <a:spLocks/>
              </p:cNvSpPr>
              <p:nvPr/>
            </p:nvSpPr>
            <p:spPr bwMode="auto">
              <a:xfrm>
                <a:off x="3171" y="4034"/>
                <a:ext cx="30" cy="22"/>
              </a:xfrm>
              <a:custGeom>
                <a:avLst/>
                <a:gdLst>
                  <a:gd name="T0" fmla="*/ 10 w 30"/>
                  <a:gd name="T1" fmla="*/ 0 h 22"/>
                  <a:gd name="T2" fmla="*/ 13 w 30"/>
                  <a:gd name="T3" fmla="*/ 1 h 22"/>
                  <a:gd name="T4" fmla="*/ 16 w 30"/>
                  <a:gd name="T5" fmla="*/ 4 h 22"/>
                  <a:gd name="T6" fmla="*/ 17 w 30"/>
                  <a:gd name="T7" fmla="*/ 2 h 22"/>
                  <a:gd name="T8" fmla="*/ 23 w 30"/>
                  <a:gd name="T9" fmla="*/ 0 h 22"/>
                  <a:gd name="T10" fmla="*/ 26 w 30"/>
                  <a:gd name="T11" fmla="*/ 1 h 22"/>
                  <a:gd name="T12" fmla="*/ 29 w 30"/>
                  <a:gd name="T13" fmla="*/ 1 h 22"/>
                  <a:gd name="T14" fmla="*/ 30 w 30"/>
                  <a:gd name="T15" fmla="*/ 4 h 22"/>
                  <a:gd name="T16" fmla="*/ 30 w 30"/>
                  <a:gd name="T17" fmla="*/ 22 h 22"/>
                  <a:gd name="T18" fmla="*/ 26 w 30"/>
                  <a:gd name="T19" fmla="*/ 22 h 22"/>
                  <a:gd name="T20" fmla="*/ 26 w 30"/>
                  <a:gd name="T21" fmla="*/ 5 h 22"/>
                  <a:gd name="T22" fmla="*/ 24 w 30"/>
                  <a:gd name="T23" fmla="*/ 4 h 22"/>
                  <a:gd name="T24" fmla="*/ 19 w 30"/>
                  <a:gd name="T25" fmla="*/ 4 h 22"/>
                  <a:gd name="T26" fmla="*/ 16 w 30"/>
                  <a:gd name="T27" fmla="*/ 9 h 22"/>
                  <a:gd name="T28" fmla="*/ 16 w 30"/>
                  <a:gd name="T29" fmla="*/ 22 h 22"/>
                  <a:gd name="T30" fmla="*/ 13 w 30"/>
                  <a:gd name="T31" fmla="*/ 22 h 22"/>
                  <a:gd name="T32" fmla="*/ 13 w 30"/>
                  <a:gd name="T33" fmla="*/ 7 h 22"/>
                  <a:gd name="T34" fmla="*/ 10 w 30"/>
                  <a:gd name="T35" fmla="*/ 4 h 22"/>
                  <a:gd name="T36" fmla="*/ 6 w 30"/>
                  <a:gd name="T37" fmla="*/ 4 h 22"/>
                  <a:gd name="T38" fmla="*/ 4 w 30"/>
                  <a:gd name="T39" fmla="*/ 5 h 22"/>
                  <a:gd name="T40" fmla="*/ 3 w 30"/>
                  <a:gd name="T41" fmla="*/ 8 h 22"/>
                  <a:gd name="T42" fmla="*/ 3 w 30"/>
                  <a:gd name="T43" fmla="*/ 22 h 22"/>
                  <a:gd name="T44" fmla="*/ 0 w 30"/>
                  <a:gd name="T45" fmla="*/ 22 h 22"/>
                  <a:gd name="T46" fmla="*/ 0 w 30"/>
                  <a:gd name="T47" fmla="*/ 1 h 22"/>
                  <a:gd name="T48" fmla="*/ 3 w 30"/>
                  <a:gd name="T49" fmla="*/ 1 h 22"/>
                  <a:gd name="T50" fmla="*/ 3 w 30"/>
                  <a:gd name="T51" fmla="*/ 4 h 22"/>
                  <a:gd name="T52" fmla="*/ 4 w 30"/>
                  <a:gd name="T53" fmla="*/ 2 h 22"/>
                  <a:gd name="T54" fmla="*/ 10 w 30"/>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 h="22">
                    <a:moveTo>
                      <a:pt x="10" y="0"/>
                    </a:moveTo>
                    <a:lnTo>
                      <a:pt x="13" y="1"/>
                    </a:lnTo>
                    <a:lnTo>
                      <a:pt x="16" y="4"/>
                    </a:lnTo>
                    <a:lnTo>
                      <a:pt x="17" y="2"/>
                    </a:lnTo>
                    <a:lnTo>
                      <a:pt x="23" y="0"/>
                    </a:lnTo>
                    <a:lnTo>
                      <a:pt x="26" y="1"/>
                    </a:lnTo>
                    <a:lnTo>
                      <a:pt x="29" y="1"/>
                    </a:lnTo>
                    <a:lnTo>
                      <a:pt x="30" y="4"/>
                    </a:lnTo>
                    <a:lnTo>
                      <a:pt x="30" y="22"/>
                    </a:lnTo>
                    <a:lnTo>
                      <a:pt x="26" y="22"/>
                    </a:lnTo>
                    <a:lnTo>
                      <a:pt x="26" y="5"/>
                    </a:lnTo>
                    <a:lnTo>
                      <a:pt x="24" y="4"/>
                    </a:lnTo>
                    <a:lnTo>
                      <a:pt x="19" y="4"/>
                    </a:lnTo>
                    <a:lnTo>
                      <a:pt x="16" y="9"/>
                    </a:lnTo>
                    <a:lnTo>
                      <a:pt x="16" y="22"/>
                    </a:lnTo>
                    <a:lnTo>
                      <a:pt x="13" y="22"/>
                    </a:lnTo>
                    <a:lnTo>
                      <a:pt x="13" y="7"/>
                    </a:lnTo>
                    <a:lnTo>
                      <a:pt x="10" y="4"/>
                    </a:lnTo>
                    <a:lnTo>
                      <a:pt x="6" y="4"/>
                    </a:lnTo>
                    <a:lnTo>
                      <a:pt x="4" y="5"/>
                    </a:lnTo>
                    <a:lnTo>
                      <a:pt x="3" y="8"/>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23" name="Freeform 411"/>
              <p:cNvSpPr>
                <a:spLocks noEditPoints="1"/>
              </p:cNvSpPr>
              <p:nvPr/>
            </p:nvSpPr>
            <p:spPr bwMode="auto">
              <a:xfrm>
                <a:off x="3207" y="4026"/>
                <a:ext cx="20" cy="30"/>
              </a:xfrm>
              <a:custGeom>
                <a:avLst/>
                <a:gdLst>
                  <a:gd name="T0" fmla="*/ 7 w 20"/>
                  <a:gd name="T1" fmla="*/ 12 h 30"/>
                  <a:gd name="T2" fmla="*/ 4 w 20"/>
                  <a:gd name="T3" fmla="*/ 13 h 30"/>
                  <a:gd name="T4" fmla="*/ 3 w 20"/>
                  <a:gd name="T5" fmla="*/ 16 h 30"/>
                  <a:gd name="T6" fmla="*/ 3 w 20"/>
                  <a:gd name="T7" fmla="*/ 23 h 30"/>
                  <a:gd name="T8" fmla="*/ 7 w 20"/>
                  <a:gd name="T9" fmla="*/ 27 h 30"/>
                  <a:gd name="T10" fmla="*/ 13 w 20"/>
                  <a:gd name="T11" fmla="*/ 27 h 30"/>
                  <a:gd name="T12" fmla="*/ 15 w 20"/>
                  <a:gd name="T13" fmla="*/ 25 h 30"/>
                  <a:gd name="T14" fmla="*/ 15 w 20"/>
                  <a:gd name="T15" fmla="*/ 22 h 30"/>
                  <a:gd name="T16" fmla="*/ 17 w 20"/>
                  <a:gd name="T17" fmla="*/ 19 h 30"/>
                  <a:gd name="T18" fmla="*/ 14 w 20"/>
                  <a:gd name="T19" fmla="*/ 13 h 30"/>
                  <a:gd name="T20" fmla="*/ 13 w 20"/>
                  <a:gd name="T21" fmla="*/ 12 h 30"/>
                  <a:gd name="T22" fmla="*/ 7 w 20"/>
                  <a:gd name="T23" fmla="*/ 12 h 30"/>
                  <a:gd name="T24" fmla="*/ 0 w 20"/>
                  <a:gd name="T25" fmla="*/ 0 h 30"/>
                  <a:gd name="T26" fmla="*/ 3 w 20"/>
                  <a:gd name="T27" fmla="*/ 0 h 30"/>
                  <a:gd name="T28" fmla="*/ 3 w 20"/>
                  <a:gd name="T29" fmla="*/ 12 h 30"/>
                  <a:gd name="T30" fmla="*/ 4 w 20"/>
                  <a:gd name="T31" fmla="*/ 9 h 30"/>
                  <a:gd name="T32" fmla="*/ 7 w 20"/>
                  <a:gd name="T33" fmla="*/ 9 h 30"/>
                  <a:gd name="T34" fmla="*/ 10 w 20"/>
                  <a:gd name="T35" fmla="*/ 8 h 30"/>
                  <a:gd name="T36" fmla="*/ 14 w 20"/>
                  <a:gd name="T37" fmla="*/ 9 h 30"/>
                  <a:gd name="T38" fmla="*/ 17 w 20"/>
                  <a:gd name="T39" fmla="*/ 10 h 30"/>
                  <a:gd name="T40" fmla="*/ 20 w 20"/>
                  <a:gd name="T41" fmla="*/ 16 h 30"/>
                  <a:gd name="T42" fmla="*/ 20 w 20"/>
                  <a:gd name="T43" fmla="*/ 23 h 30"/>
                  <a:gd name="T44" fmla="*/ 17 w 20"/>
                  <a:gd name="T45" fmla="*/ 29 h 30"/>
                  <a:gd name="T46" fmla="*/ 14 w 20"/>
                  <a:gd name="T47" fmla="*/ 30 h 30"/>
                  <a:gd name="T48" fmla="*/ 7 w 20"/>
                  <a:gd name="T49" fmla="*/ 30 h 30"/>
                  <a:gd name="T50" fmla="*/ 5 w 20"/>
                  <a:gd name="T51" fmla="*/ 29 h 30"/>
                  <a:gd name="T52" fmla="*/ 3 w 20"/>
                  <a:gd name="T53" fmla="*/ 27 h 30"/>
                  <a:gd name="T54" fmla="*/ 3 w 20"/>
                  <a:gd name="T55" fmla="*/ 30 h 30"/>
                  <a:gd name="T56" fmla="*/ 0 w 20"/>
                  <a:gd name="T57" fmla="*/ 30 h 30"/>
                  <a:gd name="T58" fmla="*/ 0 w 20"/>
                  <a:gd name="T59" fmla="*/ 0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30">
                    <a:moveTo>
                      <a:pt x="7" y="12"/>
                    </a:moveTo>
                    <a:lnTo>
                      <a:pt x="4" y="13"/>
                    </a:lnTo>
                    <a:lnTo>
                      <a:pt x="3" y="16"/>
                    </a:lnTo>
                    <a:lnTo>
                      <a:pt x="3" y="23"/>
                    </a:lnTo>
                    <a:lnTo>
                      <a:pt x="7" y="27"/>
                    </a:lnTo>
                    <a:lnTo>
                      <a:pt x="13" y="27"/>
                    </a:lnTo>
                    <a:lnTo>
                      <a:pt x="15" y="25"/>
                    </a:lnTo>
                    <a:lnTo>
                      <a:pt x="15" y="22"/>
                    </a:lnTo>
                    <a:lnTo>
                      <a:pt x="17" y="19"/>
                    </a:lnTo>
                    <a:lnTo>
                      <a:pt x="14" y="13"/>
                    </a:lnTo>
                    <a:lnTo>
                      <a:pt x="13" y="12"/>
                    </a:lnTo>
                    <a:lnTo>
                      <a:pt x="7" y="12"/>
                    </a:lnTo>
                    <a:close/>
                    <a:moveTo>
                      <a:pt x="0" y="0"/>
                    </a:moveTo>
                    <a:lnTo>
                      <a:pt x="3" y="0"/>
                    </a:lnTo>
                    <a:lnTo>
                      <a:pt x="3" y="12"/>
                    </a:lnTo>
                    <a:lnTo>
                      <a:pt x="4" y="9"/>
                    </a:lnTo>
                    <a:lnTo>
                      <a:pt x="7" y="9"/>
                    </a:lnTo>
                    <a:lnTo>
                      <a:pt x="10" y="8"/>
                    </a:lnTo>
                    <a:lnTo>
                      <a:pt x="14" y="9"/>
                    </a:lnTo>
                    <a:lnTo>
                      <a:pt x="17" y="10"/>
                    </a:lnTo>
                    <a:lnTo>
                      <a:pt x="20" y="16"/>
                    </a:lnTo>
                    <a:lnTo>
                      <a:pt x="20" y="23"/>
                    </a:lnTo>
                    <a:lnTo>
                      <a:pt x="17" y="29"/>
                    </a:lnTo>
                    <a:lnTo>
                      <a:pt x="14" y="30"/>
                    </a:lnTo>
                    <a:lnTo>
                      <a:pt x="7" y="30"/>
                    </a:lnTo>
                    <a:lnTo>
                      <a:pt x="5" y="29"/>
                    </a:lnTo>
                    <a:lnTo>
                      <a:pt x="3" y="27"/>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24" name="Freeform 412"/>
              <p:cNvSpPr>
                <a:spLocks noEditPoints="1"/>
              </p:cNvSpPr>
              <p:nvPr/>
            </p:nvSpPr>
            <p:spPr bwMode="auto">
              <a:xfrm>
                <a:off x="3230" y="4034"/>
                <a:ext cx="20" cy="22"/>
              </a:xfrm>
              <a:custGeom>
                <a:avLst/>
                <a:gdLst>
                  <a:gd name="T0" fmla="*/ 8 w 20"/>
                  <a:gd name="T1" fmla="*/ 4 h 22"/>
                  <a:gd name="T2" fmla="*/ 5 w 20"/>
                  <a:gd name="T3" fmla="*/ 5 h 22"/>
                  <a:gd name="T4" fmla="*/ 4 w 20"/>
                  <a:gd name="T5" fmla="*/ 7 h 22"/>
                  <a:gd name="T6" fmla="*/ 4 w 20"/>
                  <a:gd name="T7" fmla="*/ 9 h 22"/>
                  <a:gd name="T8" fmla="*/ 17 w 20"/>
                  <a:gd name="T9" fmla="*/ 9 h 22"/>
                  <a:gd name="T10" fmla="*/ 15 w 20"/>
                  <a:gd name="T11" fmla="*/ 7 h 22"/>
                  <a:gd name="T12" fmla="*/ 12 w 20"/>
                  <a:gd name="T13" fmla="*/ 4 h 22"/>
                  <a:gd name="T14" fmla="*/ 8 w 20"/>
                  <a:gd name="T15" fmla="*/ 4 h 22"/>
                  <a:gd name="T16" fmla="*/ 10 w 20"/>
                  <a:gd name="T17" fmla="*/ 0 h 22"/>
                  <a:gd name="T18" fmla="*/ 14 w 20"/>
                  <a:gd name="T19" fmla="*/ 1 h 22"/>
                  <a:gd name="T20" fmla="*/ 17 w 20"/>
                  <a:gd name="T21" fmla="*/ 2 h 22"/>
                  <a:gd name="T22" fmla="*/ 18 w 20"/>
                  <a:gd name="T23" fmla="*/ 4 h 22"/>
                  <a:gd name="T24" fmla="*/ 20 w 20"/>
                  <a:gd name="T25" fmla="*/ 7 h 22"/>
                  <a:gd name="T26" fmla="*/ 20 w 20"/>
                  <a:gd name="T27" fmla="*/ 12 h 22"/>
                  <a:gd name="T28" fmla="*/ 4 w 20"/>
                  <a:gd name="T29" fmla="*/ 12 h 22"/>
                  <a:gd name="T30" fmla="*/ 4 w 20"/>
                  <a:gd name="T31" fmla="*/ 15 h 22"/>
                  <a:gd name="T32" fmla="*/ 5 w 20"/>
                  <a:gd name="T33" fmla="*/ 18 h 22"/>
                  <a:gd name="T34" fmla="*/ 8 w 20"/>
                  <a:gd name="T35" fmla="*/ 19 h 22"/>
                  <a:gd name="T36" fmla="*/ 14 w 20"/>
                  <a:gd name="T37" fmla="*/ 19 h 22"/>
                  <a:gd name="T38" fmla="*/ 15 w 20"/>
                  <a:gd name="T39" fmla="*/ 18 h 22"/>
                  <a:gd name="T40" fmla="*/ 17 w 20"/>
                  <a:gd name="T41" fmla="*/ 15 h 22"/>
                  <a:gd name="T42" fmla="*/ 20 w 20"/>
                  <a:gd name="T43" fmla="*/ 15 h 22"/>
                  <a:gd name="T44" fmla="*/ 17 w 20"/>
                  <a:gd name="T45" fmla="*/ 21 h 22"/>
                  <a:gd name="T46" fmla="*/ 14 w 20"/>
                  <a:gd name="T47" fmla="*/ 22 h 22"/>
                  <a:gd name="T48" fmla="*/ 7 w 20"/>
                  <a:gd name="T49" fmla="*/ 22 h 22"/>
                  <a:gd name="T50" fmla="*/ 4 w 20"/>
                  <a:gd name="T51" fmla="*/ 21 h 22"/>
                  <a:gd name="T52" fmla="*/ 1 w 20"/>
                  <a:gd name="T53" fmla="*/ 18 h 22"/>
                  <a:gd name="T54" fmla="*/ 0 w 20"/>
                  <a:gd name="T55" fmla="*/ 15 h 22"/>
                  <a:gd name="T56" fmla="*/ 0 w 20"/>
                  <a:gd name="T57" fmla="*/ 11 h 22"/>
                  <a:gd name="T58" fmla="*/ 1 w 20"/>
                  <a:gd name="T59" fmla="*/ 7 h 22"/>
                  <a:gd name="T60" fmla="*/ 2 w 20"/>
                  <a:gd name="T61" fmla="*/ 4 h 22"/>
                  <a:gd name="T62" fmla="*/ 5 w 20"/>
                  <a:gd name="T63" fmla="*/ 1 h 22"/>
                  <a:gd name="T64" fmla="*/ 10 w 20"/>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22">
                    <a:moveTo>
                      <a:pt x="8" y="4"/>
                    </a:moveTo>
                    <a:lnTo>
                      <a:pt x="5" y="5"/>
                    </a:lnTo>
                    <a:lnTo>
                      <a:pt x="4" y="7"/>
                    </a:lnTo>
                    <a:lnTo>
                      <a:pt x="4" y="9"/>
                    </a:lnTo>
                    <a:lnTo>
                      <a:pt x="17" y="9"/>
                    </a:lnTo>
                    <a:lnTo>
                      <a:pt x="15" y="7"/>
                    </a:lnTo>
                    <a:lnTo>
                      <a:pt x="12" y="4"/>
                    </a:lnTo>
                    <a:lnTo>
                      <a:pt x="8" y="4"/>
                    </a:lnTo>
                    <a:close/>
                    <a:moveTo>
                      <a:pt x="10" y="0"/>
                    </a:moveTo>
                    <a:lnTo>
                      <a:pt x="14" y="1"/>
                    </a:lnTo>
                    <a:lnTo>
                      <a:pt x="17" y="2"/>
                    </a:lnTo>
                    <a:lnTo>
                      <a:pt x="18" y="4"/>
                    </a:lnTo>
                    <a:lnTo>
                      <a:pt x="20" y="7"/>
                    </a:lnTo>
                    <a:lnTo>
                      <a:pt x="20" y="12"/>
                    </a:lnTo>
                    <a:lnTo>
                      <a:pt x="4" y="12"/>
                    </a:lnTo>
                    <a:lnTo>
                      <a:pt x="4" y="15"/>
                    </a:lnTo>
                    <a:lnTo>
                      <a:pt x="5" y="18"/>
                    </a:lnTo>
                    <a:lnTo>
                      <a:pt x="8" y="19"/>
                    </a:lnTo>
                    <a:lnTo>
                      <a:pt x="14" y="19"/>
                    </a:lnTo>
                    <a:lnTo>
                      <a:pt x="15" y="18"/>
                    </a:lnTo>
                    <a:lnTo>
                      <a:pt x="17" y="15"/>
                    </a:lnTo>
                    <a:lnTo>
                      <a:pt x="20" y="15"/>
                    </a:lnTo>
                    <a:lnTo>
                      <a:pt x="17" y="21"/>
                    </a:lnTo>
                    <a:lnTo>
                      <a:pt x="14" y="22"/>
                    </a:lnTo>
                    <a:lnTo>
                      <a:pt x="7" y="22"/>
                    </a:lnTo>
                    <a:lnTo>
                      <a:pt x="4" y="21"/>
                    </a:lnTo>
                    <a:lnTo>
                      <a:pt x="1" y="18"/>
                    </a:lnTo>
                    <a:lnTo>
                      <a:pt x="0" y="15"/>
                    </a:lnTo>
                    <a:lnTo>
                      <a:pt x="0" y="11"/>
                    </a:lnTo>
                    <a:lnTo>
                      <a:pt x="1" y="7"/>
                    </a:lnTo>
                    <a:lnTo>
                      <a:pt x="2" y="4"/>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25" name="Freeform 413"/>
              <p:cNvSpPr>
                <a:spLocks/>
              </p:cNvSpPr>
              <p:nvPr/>
            </p:nvSpPr>
            <p:spPr bwMode="auto">
              <a:xfrm>
                <a:off x="3254" y="4034"/>
                <a:ext cx="11" cy="22"/>
              </a:xfrm>
              <a:custGeom>
                <a:avLst/>
                <a:gdLst>
                  <a:gd name="T0" fmla="*/ 11 w 11"/>
                  <a:gd name="T1" fmla="*/ 0 h 22"/>
                  <a:gd name="T2" fmla="*/ 11 w 11"/>
                  <a:gd name="T3" fmla="*/ 4 h 22"/>
                  <a:gd name="T4" fmla="*/ 7 w 11"/>
                  <a:gd name="T5" fmla="*/ 5 h 22"/>
                  <a:gd name="T6" fmla="*/ 5 w 11"/>
                  <a:gd name="T7" fmla="*/ 7 h 22"/>
                  <a:gd name="T8" fmla="*/ 3 w 11"/>
                  <a:gd name="T9" fmla="*/ 12 h 22"/>
                  <a:gd name="T10" fmla="*/ 3 w 11"/>
                  <a:gd name="T11" fmla="*/ 22 h 22"/>
                  <a:gd name="T12" fmla="*/ 0 w 11"/>
                  <a:gd name="T13" fmla="*/ 22 h 22"/>
                  <a:gd name="T14" fmla="*/ 0 w 11"/>
                  <a:gd name="T15" fmla="*/ 1 h 22"/>
                  <a:gd name="T16" fmla="*/ 3 w 11"/>
                  <a:gd name="T17" fmla="*/ 1 h 22"/>
                  <a:gd name="T18" fmla="*/ 3 w 11"/>
                  <a:gd name="T19" fmla="*/ 5 h 22"/>
                  <a:gd name="T20" fmla="*/ 5 w 11"/>
                  <a:gd name="T21" fmla="*/ 2 h 22"/>
                  <a:gd name="T22" fmla="*/ 11 w 11"/>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2">
                    <a:moveTo>
                      <a:pt x="11" y="0"/>
                    </a:moveTo>
                    <a:lnTo>
                      <a:pt x="11" y="4"/>
                    </a:lnTo>
                    <a:lnTo>
                      <a:pt x="7" y="5"/>
                    </a:lnTo>
                    <a:lnTo>
                      <a:pt x="5" y="7"/>
                    </a:lnTo>
                    <a:lnTo>
                      <a:pt x="3" y="12"/>
                    </a:lnTo>
                    <a:lnTo>
                      <a:pt x="3" y="22"/>
                    </a:lnTo>
                    <a:lnTo>
                      <a:pt x="0" y="22"/>
                    </a:lnTo>
                    <a:lnTo>
                      <a:pt x="0" y="1"/>
                    </a:lnTo>
                    <a:lnTo>
                      <a:pt x="3" y="1"/>
                    </a:lnTo>
                    <a:lnTo>
                      <a:pt x="3" y="5"/>
                    </a:lnTo>
                    <a:lnTo>
                      <a:pt x="5"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26" name="Freeform 414"/>
              <p:cNvSpPr>
                <a:spLocks noEditPoints="1"/>
              </p:cNvSpPr>
              <p:nvPr/>
            </p:nvSpPr>
            <p:spPr bwMode="auto">
              <a:xfrm>
                <a:off x="3278" y="4026"/>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27" name="Freeform 415"/>
              <p:cNvSpPr>
                <a:spLocks/>
              </p:cNvSpPr>
              <p:nvPr/>
            </p:nvSpPr>
            <p:spPr bwMode="auto">
              <a:xfrm>
                <a:off x="3287" y="4034"/>
                <a:ext cx="17" cy="22"/>
              </a:xfrm>
              <a:custGeom>
                <a:avLst/>
                <a:gdLst>
                  <a:gd name="T0" fmla="*/ 10 w 17"/>
                  <a:gd name="T1" fmla="*/ 0 h 22"/>
                  <a:gd name="T2" fmla="*/ 14 w 17"/>
                  <a:gd name="T3" fmla="*/ 1 h 22"/>
                  <a:gd name="T4" fmla="*/ 15 w 17"/>
                  <a:gd name="T5" fmla="*/ 2 h 22"/>
                  <a:gd name="T6" fmla="*/ 17 w 17"/>
                  <a:gd name="T7" fmla="*/ 5 h 22"/>
                  <a:gd name="T8" fmla="*/ 17 w 17"/>
                  <a:gd name="T9" fmla="*/ 22 h 22"/>
                  <a:gd name="T10" fmla="*/ 14 w 17"/>
                  <a:gd name="T11" fmla="*/ 22 h 22"/>
                  <a:gd name="T12" fmla="*/ 14 w 17"/>
                  <a:gd name="T13" fmla="*/ 5 h 22"/>
                  <a:gd name="T14" fmla="*/ 12 w 17"/>
                  <a:gd name="T15" fmla="*/ 4 h 22"/>
                  <a:gd name="T16" fmla="*/ 7 w 17"/>
                  <a:gd name="T17" fmla="*/ 4 h 22"/>
                  <a:gd name="T18" fmla="*/ 4 w 17"/>
                  <a:gd name="T19" fmla="*/ 5 h 22"/>
                  <a:gd name="T20" fmla="*/ 2 w 17"/>
                  <a:gd name="T21" fmla="*/ 7 h 22"/>
                  <a:gd name="T22" fmla="*/ 2 w 17"/>
                  <a:gd name="T23" fmla="*/ 22 h 22"/>
                  <a:gd name="T24" fmla="*/ 0 w 17"/>
                  <a:gd name="T25" fmla="*/ 22 h 22"/>
                  <a:gd name="T26" fmla="*/ 0 w 17"/>
                  <a:gd name="T27" fmla="*/ 1 h 22"/>
                  <a:gd name="T28" fmla="*/ 2 w 17"/>
                  <a:gd name="T29" fmla="*/ 1 h 22"/>
                  <a:gd name="T30" fmla="*/ 2 w 17"/>
                  <a:gd name="T31" fmla="*/ 4 h 22"/>
                  <a:gd name="T32" fmla="*/ 4 w 17"/>
                  <a:gd name="T33" fmla="*/ 2 h 22"/>
                  <a:gd name="T34" fmla="*/ 10 w 17"/>
                  <a:gd name="T35" fmla="*/ 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2">
                    <a:moveTo>
                      <a:pt x="10" y="0"/>
                    </a:moveTo>
                    <a:lnTo>
                      <a:pt x="14" y="1"/>
                    </a:lnTo>
                    <a:lnTo>
                      <a:pt x="15" y="2"/>
                    </a:lnTo>
                    <a:lnTo>
                      <a:pt x="17" y="5"/>
                    </a:lnTo>
                    <a:lnTo>
                      <a:pt x="17" y="22"/>
                    </a:lnTo>
                    <a:lnTo>
                      <a:pt x="14" y="22"/>
                    </a:lnTo>
                    <a:lnTo>
                      <a:pt x="14" y="5"/>
                    </a:lnTo>
                    <a:lnTo>
                      <a:pt x="12" y="4"/>
                    </a:lnTo>
                    <a:lnTo>
                      <a:pt x="7" y="4"/>
                    </a:lnTo>
                    <a:lnTo>
                      <a:pt x="4" y="5"/>
                    </a:lnTo>
                    <a:lnTo>
                      <a:pt x="2" y="7"/>
                    </a:lnTo>
                    <a:lnTo>
                      <a:pt x="2" y="22"/>
                    </a:lnTo>
                    <a:lnTo>
                      <a:pt x="0" y="22"/>
                    </a:lnTo>
                    <a:lnTo>
                      <a:pt x="0" y="1"/>
                    </a:lnTo>
                    <a:lnTo>
                      <a:pt x="2" y="1"/>
                    </a:lnTo>
                    <a:lnTo>
                      <a:pt x="2"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28" name="Freeform 416"/>
              <p:cNvSpPr>
                <a:spLocks noEditPoints="1"/>
              </p:cNvSpPr>
              <p:nvPr/>
            </p:nvSpPr>
            <p:spPr bwMode="auto">
              <a:xfrm>
                <a:off x="3318" y="4034"/>
                <a:ext cx="21" cy="31"/>
              </a:xfrm>
              <a:custGeom>
                <a:avLst/>
                <a:gdLst>
                  <a:gd name="T0" fmla="*/ 7 w 21"/>
                  <a:gd name="T1" fmla="*/ 4 h 31"/>
                  <a:gd name="T2" fmla="*/ 6 w 21"/>
                  <a:gd name="T3" fmla="*/ 5 h 31"/>
                  <a:gd name="T4" fmla="*/ 4 w 21"/>
                  <a:gd name="T5" fmla="*/ 8 h 31"/>
                  <a:gd name="T6" fmla="*/ 4 w 21"/>
                  <a:gd name="T7" fmla="*/ 14 h 31"/>
                  <a:gd name="T8" fmla="*/ 6 w 21"/>
                  <a:gd name="T9" fmla="*/ 17 h 31"/>
                  <a:gd name="T10" fmla="*/ 8 w 21"/>
                  <a:gd name="T11" fmla="*/ 19 h 31"/>
                  <a:gd name="T12" fmla="*/ 14 w 21"/>
                  <a:gd name="T13" fmla="*/ 19 h 31"/>
                  <a:gd name="T14" fmla="*/ 17 w 21"/>
                  <a:gd name="T15" fmla="*/ 14 h 31"/>
                  <a:gd name="T16" fmla="*/ 17 w 21"/>
                  <a:gd name="T17" fmla="*/ 9 h 31"/>
                  <a:gd name="T18" fmla="*/ 16 w 21"/>
                  <a:gd name="T19" fmla="*/ 7 h 31"/>
                  <a:gd name="T20" fmla="*/ 13 w 21"/>
                  <a:gd name="T21" fmla="*/ 4 h 31"/>
                  <a:gd name="T22" fmla="*/ 7 w 21"/>
                  <a:gd name="T23" fmla="*/ 4 h 31"/>
                  <a:gd name="T24" fmla="*/ 11 w 21"/>
                  <a:gd name="T25" fmla="*/ 0 h 31"/>
                  <a:gd name="T26" fmla="*/ 17 w 21"/>
                  <a:gd name="T27" fmla="*/ 2 h 31"/>
                  <a:gd name="T28" fmla="*/ 20 w 21"/>
                  <a:gd name="T29" fmla="*/ 5 h 31"/>
                  <a:gd name="T30" fmla="*/ 21 w 21"/>
                  <a:gd name="T31" fmla="*/ 8 h 31"/>
                  <a:gd name="T32" fmla="*/ 21 w 21"/>
                  <a:gd name="T33" fmla="*/ 15 h 31"/>
                  <a:gd name="T34" fmla="*/ 20 w 21"/>
                  <a:gd name="T35" fmla="*/ 18 h 31"/>
                  <a:gd name="T36" fmla="*/ 17 w 21"/>
                  <a:gd name="T37" fmla="*/ 21 h 31"/>
                  <a:gd name="T38" fmla="*/ 14 w 21"/>
                  <a:gd name="T39" fmla="*/ 22 h 31"/>
                  <a:gd name="T40" fmla="*/ 8 w 21"/>
                  <a:gd name="T41" fmla="*/ 22 h 31"/>
                  <a:gd name="T42" fmla="*/ 6 w 21"/>
                  <a:gd name="T43" fmla="*/ 21 h 31"/>
                  <a:gd name="T44" fmla="*/ 4 w 21"/>
                  <a:gd name="T45" fmla="*/ 19 h 31"/>
                  <a:gd name="T46" fmla="*/ 4 w 21"/>
                  <a:gd name="T47" fmla="*/ 31 h 31"/>
                  <a:gd name="T48" fmla="*/ 0 w 21"/>
                  <a:gd name="T49" fmla="*/ 31 h 31"/>
                  <a:gd name="T50" fmla="*/ 0 w 21"/>
                  <a:gd name="T51" fmla="*/ 1 h 31"/>
                  <a:gd name="T52" fmla="*/ 4 w 21"/>
                  <a:gd name="T53" fmla="*/ 1 h 31"/>
                  <a:gd name="T54" fmla="*/ 4 w 21"/>
                  <a:gd name="T55" fmla="*/ 4 h 31"/>
                  <a:gd name="T56" fmla="*/ 6 w 21"/>
                  <a:gd name="T57" fmla="*/ 1 h 31"/>
                  <a:gd name="T58" fmla="*/ 8 w 21"/>
                  <a:gd name="T59" fmla="*/ 1 h 31"/>
                  <a:gd name="T60" fmla="*/ 11 w 21"/>
                  <a:gd name="T61" fmla="*/ 0 h 3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31">
                    <a:moveTo>
                      <a:pt x="7" y="4"/>
                    </a:moveTo>
                    <a:lnTo>
                      <a:pt x="6" y="5"/>
                    </a:lnTo>
                    <a:lnTo>
                      <a:pt x="4" y="8"/>
                    </a:lnTo>
                    <a:lnTo>
                      <a:pt x="4" y="14"/>
                    </a:lnTo>
                    <a:lnTo>
                      <a:pt x="6" y="17"/>
                    </a:lnTo>
                    <a:lnTo>
                      <a:pt x="8" y="19"/>
                    </a:lnTo>
                    <a:lnTo>
                      <a:pt x="14" y="19"/>
                    </a:lnTo>
                    <a:lnTo>
                      <a:pt x="17" y="14"/>
                    </a:lnTo>
                    <a:lnTo>
                      <a:pt x="17" y="9"/>
                    </a:lnTo>
                    <a:lnTo>
                      <a:pt x="16" y="7"/>
                    </a:lnTo>
                    <a:lnTo>
                      <a:pt x="13" y="4"/>
                    </a:lnTo>
                    <a:lnTo>
                      <a:pt x="7" y="4"/>
                    </a:lnTo>
                    <a:close/>
                    <a:moveTo>
                      <a:pt x="11" y="0"/>
                    </a:moveTo>
                    <a:lnTo>
                      <a:pt x="17" y="2"/>
                    </a:lnTo>
                    <a:lnTo>
                      <a:pt x="20" y="5"/>
                    </a:lnTo>
                    <a:lnTo>
                      <a:pt x="21" y="8"/>
                    </a:lnTo>
                    <a:lnTo>
                      <a:pt x="21" y="15"/>
                    </a:lnTo>
                    <a:lnTo>
                      <a:pt x="20" y="18"/>
                    </a:lnTo>
                    <a:lnTo>
                      <a:pt x="17" y="21"/>
                    </a:lnTo>
                    <a:lnTo>
                      <a:pt x="14" y="22"/>
                    </a:lnTo>
                    <a:lnTo>
                      <a:pt x="8" y="22"/>
                    </a:lnTo>
                    <a:lnTo>
                      <a:pt x="6" y="21"/>
                    </a:lnTo>
                    <a:lnTo>
                      <a:pt x="4" y="19"/>
                    </a:lnTo>
                    <a:lnTo>
                      <a:pt x="4" y="31"/>
                    </a:lnTo>
                    <a:lnTo>
                      <a:pt x="0" y="31"/>
                    </a:lnTo>
                    <a:lnTo>
                      <a:pt x="0" y="1"/>
                    </a:lnTo>
                    <a:lnTo>
                      <a:pt x="4" y="1"/>
                    </a:lnTo>
                    <a:lnTo>
                      <a:pt x="4" y="4"/>
                    </a:lnTo>
                    <a:lnTo>
                      <a:pt x="6" y="1"/>
                    </a:lnTo>
                    <a:lnTo>
                      <a:pt x="8" y="1"/>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29" name="Freeform 417"/>
              <p:cNvSpPr>
                <a:spLocks noEditPoints="1"/>
              </p:cNvSpPr>
              <p:nvPr/>
            </p:nvSpPr>
            <p:spPr bwMode="auto">
              <a:xfrm>
                <a:off x="3342" y="4034"/>
                <a:ext cx="20" cy="22"/>
              </a:xfrm>
              <a:custGeom>
                <a:avLst/>
                <a:gdLst>
                  <a:gd name="T0" fmla="*/ 14 w 20"/>
                  <a:gd name="T1" fmla="*/ 11 h 22"/>
                  <a:gd name="T2" fmla="*/ 13 w 20"/>
                  <a:gd name="T3" fmla="*/ 12 h 22"/>
                  <a:gd name="T4" fmla="*/ 6 w 20"/>
                  <a:gd name="T5" fmla="*/ 12 h 22"/>
                  <a:gd name="T6" fmla="*/ 6 w 20"/>
                  <a:gd name="T7" fmla="*/ 14 h 22"/>
                  <a:gd name="T8" fmla="*/ 4 w 20"/>
                  <a:gd name="T9" fmla="*/ 15 h 22"/>
                  <a:gd name="T10" fmla="*/ 4 w 20"/>
                  <a:gd name="T11" fmla="*/ 18 h 22"/>
                  <a:gd name="T12" fmla="*/ 6 w 20"/>
                  <a:gd name="T13" fmla="*/ 19 h 22"/>
                  <a:gd name="T14" fmla="*/ 11 w 20"/>
                  <a:gd name="T15" fmla="*/ 19 h 22"/>
                  <a:gd name="T16" fmla="*/ 14 w 20"/>
                  <a:gd name="T17" fmla="*/ 17 h 22"/>
                  <a:gd name="T18" fmla="*/ 14 w 20"/>
                  <a:gd name="T19" fmla="*/ 11 h 22"/>
                  <a:gd name="T20" fmla="*/ 10 w 20"/>
                  <a:gd name="T21" fmla="*/ 0 h 22"/>
                  <a:gd name="T22" fmla="*/ 13 w 20"/>
                  <a:gd name="T23" fmla="*/ 1 h 22"/>
                  <a:gd name="T24" fmla="*/ 14 w 20"/>
                  <a:gd name="T25" fmla="*/ 1 h 22"/>
                  <a:gd name="T26" fmla="*/ 17 w 20"/>
                  <a:gd name="T27" fmla="*/ 2 h 22"/>
                  <a:gd name="T28" fmla="*/ 19 w 20"/>
                  <a:gd name="T29" fmla="*/ 4 h 22"/>
                  <a:gd name="T30" fmla="*/ 19 w 20"/>
                  <a:gd name="T31" fmla="*/ 19 h 22"/>
                  <a:gd name="T32" fmla="*/ 20 w 20"/>
                  <a:gd name="T33" fmla="*/ 19 h 22"/>
                  <a:gd name="T34" fmla="*/ 20 w 20"/>
                  <a:gd name="T35" fmla="*/ 22 h 22"/>
                  <a:gd name="T36" fmla="*/ 16 w 20"/>
                  <a:gd name="T37" fmla="*/ 22 h 22"/>
                  <a:gd name="T38" fmla="*/ 14 w 20"/>
                  <a:gd name="T39" fmla="*/ 21 h 22"/>
                  <a:gd name="T40" fmla="*/ 14 w 20"/>
                  <a:gd name="T41" fmla="*/ 19 h 22"/>
                  <a:gd name="T42" fmla="*/ 13 w 20"/>
                  <a:gd name="T43" fmla="*/ 21 h 22"/>
                  <a:gd name="T44" fmla="*/ 10 w 20"/>
                  <a:gd name="T45" fmla="*/ 22 h 22"/>
                  <a:gd name="T46" fmla="*/ 4 w 20"/>
                  <a:gd name="T47" fmla="*/ 22 h 22"/>
                  <a:gd name="T48" fmla="*/ 1 w 20"/>
                  <a:gd name="T49" fmla="*/ 21 h 22"/>
                  <a:gd name="T50" fmla="*/ 0 w 20"/>
                  <a:gd name="T51" fmla="*/ 19 h 22"/>
                  <a:gd name="T52" fmla="*/ 0 w 20"/>
                  <a:gd name="T53" fmla="*/ 14 h 22"/>
                  <a:gd name="T54" fmla="*/ 3 w 20"/>
                  <a:gd name="T55" fmla="*/ 12 h 22"/>
                  <a:gd name="T56" fmla="*/ 4 w 20"/>
                  <a:gd name="T57" fmla="*/ 11 h 22"/>
                  <a:gd name="T58" fmla="*/ 7 w 20"/>
                  <a:gd name="T59" fmla="*/ 9 h 22"/>
                  <a:gd name="T60" fmla="*/ 13 w 20"/>
                  <a:gd name="T61" fmla="*/ 9 h 22"/>
                  <a:gd name="T62" fmla="*/ 14 w 20"/>
                  <a:gd name="T63" fmla="*/ 8 h 22"/>
                  <a:gd name="T64" fmla="*/ 14 w 20"/>
                  <a:gd name="T65" fmla="*/ 5 h 22"/>
                  <a:gd name="T66" fmla="*/ 13 w 20"/>
                  <a:gd name="T67" fmla="*/ 4 h 22"/>
                  <a:gd name="T68" fmla="*/ 6 w 20"/>
                  <a:gd name="T69" fmla="*/ 4 h 22"/>
                  <a:gd name="T70" fmla="*/ 4 w 20"/>
                  <a:gd name="T71" fmla="*/ 5 h 22"/>
                  <a:gd name="T72" fmla="*/ 4 w 20"/>
                  <a:gd name="T73" fmla="*/ 8 h 22"/>
                  <a:gd name="T74" fmla="*/ 1 w 20"/>
                  <a:gd name="T75" fmla="*/ 8 h 22"/>
                  <a:gd name="T76" fmla="*/ 1 w 20"/>
                  <a:gd name="T77" fmla="*/ 4 h 22"/>
                  <a:gd name="T78" fmla="*/ 10 w 20"/>
                  <a:gd name="T79" fmla="*/ 0 h 2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 h="22">
                    <a:moveTo>
                      <a:pt x="14" y="11"/>
                    </a:moveTo>
                    <a:lnTo>
                      <a:pt x="13" y="12"/>
                    </a:lnTo>
                    <a:lnTo>
                      <a:pt x="6" y="12"/>
                    </a:lnTo>
                    <a:lnTo>
                      <a:pt x="6" y="14"/>
                    </a:lnTo>
                    <a:lnTo>
                      <a:pt x="4" y="15"/>
                    </a:lnTo>
                    <a:lnTo>
                      <a:pt x="4" y="18"/>
                    </a:lnTo>
                    <a:lnTo>
                      <a:pt x="6" y="19"/>
                    </a:lnTo>
                    <a:lnTo>
                      <a:pt x="11" y="19"/>
                    </a:lnTo>
                    <a:lnTo>
                      <a:pt x="14" y="17"/>
                    </a:lnTo>
                    <a:lnTo>
                      <a:pt x="14" y="11"/>
                    </a:lnTo>
                    <a:close/>
                    <a:moveTo>
                      <a:pt x="10" y="0"/>
                    </a:moveTo>
                    <a:lnTo>
                      <a:pt x="13" y="1"/>
                    </a:lnTo>
                    <a:lnTo>
                      <a:pt x="14" y="1"/>
                    </a:lnTo>
                    <a:lnTo>
                      <a:pt x="17" y="2"/>
                    </a:lnTo>
                    <a:lnTo>
                      <a:pt x="19" y="4"/>
                    </a:lnTo>
                    <a:lnTo>
                      <a:pt x="19" y="19"/>
                    </a:lnTo>
                    <a:lnTo>
                      <a:pt x="20" y="19"/>
                    </a:lnTo>
                    <a:lnTo>
                      <a:pt x="20" y="22"/>
                    </a:lnTo>
                    <a:lnTo>
                      <a:pt x="16" y="22"/>
                    </a:lnTo>
                    <a:lnTo>
                      <a:pt x="14" y="21"/>
                    </a:lnTo>
                    <a:lnTo>
                      <a:pt x="14" y="19"/>
                    </a:lnTo>
                    <a:lnTo>
                      <a:pt x="13" y="21"/>
                    </a:lnTo>
                    <a:lnTo>
                      <a:pt x="10" y="22"/>
                    </a:lnTo>
                    <a:lnTo>
                      <a:pt x="4" y="22"/>
                    </a:lnTo>
                    <a:lnTo>
                      <a:pt x="1" y="21"/>
                    </a:lnTo>
                    <a:lnTo>
                      <a:pt x="0" y="19"/>
                    </a:lnTo>
                    <a:lnTo>
                      <a:pt x="0" y="14"/>
                    </a:lnTo>
                    <a:lnTo>
                      <a:pt x="3" y="12"/>
                    </a:lnTo>
                    <a:lnTo>
                      <a:pt x="4" y="11"/>
                    </a:lnTo>
                    <a:lnTo>
                      <a:pt x="7" y="9"/>
                    </a:lnTo>
                    <a:lnTo>
                      <a:pt x="13" y="9"/>
                    </a:lnTo>
                    <a:lnTo>
                      <a:pt x="14" y="8"/>
                    </a:lnTo>
                    <a:lnTo>
                      <a:pt x="14" y="5"/>
                    </a:lnTo>
                    <a:lnTo>
                      <a:pt x="13" y="4"/>
                    </a:lnTo>
                    <a:lnTo>
                      <a:pt x="6" y="4"/>
                    </a:lnTo>
                    <a:lnTo>
                      <a:pt x="4" y="5"/>
                    </a:lnTo>
                    <a:lnTo>
                      <a:pt x="4" y="8"/>
                    </a:lnTo>
                    <a:lnTo>
                      <a:pt x="1" y="8"/>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30" name="Freeform 418"/>
              <p:cNvSpPr>
                <a:spLocks/>
              </p:cNvSpPr>
              <p:nvPr/>
            </p:nvSpPr>
            <p:spPr bwMode="auto">
              <a:xfrm>
                <a:off x="3366" y="4034"/>
                <a:ext cx="12" cy="22"/>
              </a:xfrm>
              <a:custGeom>
                <a:avLst/>
                <a:gdLst>
                  <a:gd name="T0" fmla="*/ 12 w 12"/>
                  <a:gd name="T1" fmla="*/ 0 h 22"/>
                  <a:gd name="T2" fmla="*/ 12 w 12"/>
                  <a:gd name="T3" fmla="*/ 4 h 22"/>
                  <a:gd name="T4" fmla="*/ 7 w 12"/>
                  <a:gd name="T5" fmla="*/ 5 h 22"/>
                  <a:gd name="T6" fmla="*/ 5 w 12"/>
                  <a:gd name="T7" fmla="*/ 7 h 22"/>
                  <a:gd name="T8" fmla="*/ 3 w 12"/>
                  <a:gd name="T9" fmla="*/ 9 h 22"/>
                  <a:gd name="T10" fmla="*/ 3 w 12"/>
                  <a:gd name="T11" fmla="*/ 22 h 22"/>
                  <a:gd name="T12" fmla="*/ 0 w 12"/>
                  <a:gd name="T13" fmla="*/ 22 h 22"/>
                  <a:gd name="T14" fmla="*/ 0 w 12"/>
                  <a:gd name="T15" fmla="*/ 1 h 22"/>
                  <a:gd name="T16" fmla="*/ 3 w 12"/>
                  <a:gd name="T17" fmla="*/ 1 h 22"/>
                  <a:gd name="T18" fmla="*/ 3 w 12"/>
                  <a:gd name="T19" fmla="*/ 5 h 22"/>
                  <a:gd name="T20" fmla="*/ 5 w 12"/>
                  <a:gd name="T21" fmla="*/ 2 h 22"/>
                  <a:gd name="T22" fmla="*/ 7 w 12"/>
                  <a:gd name="T23" fmla="*/ 1 h 22"/>
                  <a:gd name="T24" fmla="*/ 12 w 12"/>
                  <a:gd name="T25" fmla="*/ 0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22">
                    <a:moveTo>
                      <a:pt x="12" y="0"/>
                    </a:moveTo>
                    <a:lnTo>
                      <a:pt x="12" y="4"/>
                    </a:lnTo>
                    <a:lnTo>
                      <a:pt x="7" y="5"/>
                    </a:lnTo>
                    <a:lnTo>
                      <a:pt x="5" y="7"/>
                    </a:lnTo>
                    <a:lnTo>
                      <a:pt x="3" y="9"/>
                    </a:lnTo>
                    <a:lnTo>
                      <a:pt x="3" y="22"/>
                    </a:lnTo>
                    <a:lnTo>
                      <a:pt x="0" y="22"/>
                    </a:lnTo>
                    <a:lnTo>
                      <a:pt x="0" y="1"/>
                    </a:lnTo>
                    <a:lnTo>
                      <a:pt x="3" y="1"/>
                    </a:lnTo>
                    <a:lnTo>
                      <a:pt x="3" y="5"/>
                    </a:lnTo>
                    <a:lnTo>
                      <a:pt x="5" y="2"/>
                    </a:lnTo>
                    <a:lnTo>
                      <a:pt x="7" y="1"/>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631" name="Freeform 419"/>
              <p:cNvSpPr>
                <a:spLocks noEditPoints="1"/>
              </p:cNvSpPr>
              <p:nvPr/>
            </p:nvSpPr>
            <p:spPr bwMode="auto">
              <a:xfrm>
                <a:off x="3379" y="4034"/>
                <a:ext cx="20" cy="22"/>
              </a:xfrm>
              <a:custGeom>
                <a:avLst/>
                <a:gdLst>
                  <a:gd name="T0" fmla="*/ 7 w 20"/>
                  <a:gd name="T1" fmla="*/ 4 h 22"/>
                  <a:gd name="T2" fmla="*/ 4 w 20"/>
                  <a:gd name="T3" fmla="*/ 5 h 22"/>
                  <a:gd name="T4" fmla="*/ 4 w 20"/>
                  <a:gd name="T5" fmla="*/ 7 h 22"/>
                  <a:gd name="T6" fmla="*/ 3 w 20"/>
                  <a:gd name="T7" fmla="*/ 9 h 22"/>
                  <a:gd name="T8" fmla="*/ 16 w 20"/>
                  <a:gd name="T9" fmla="*/ 9 h 22"/>
                  <a:gd name="T10" fmla="*/ 13 w 20"/>
                  <a:gd name="T11" fmla="*/ 4 h 22"/>
                  <a:gd name="T12" fmla="*/ 7 w 20"/>
                  <a:gd name="T13" fmla="*/ 4 h 22"/>
                  <a:gd name="T14" fmla="*/ 10 w 20"/>
                  <a:gd name="T15" fmla="*/ 0 h 22"/>
                  <a:gd name="T16" fmla="*/ 16 w 20"/>
                  <a:gd name="T17" fmla="*/ 2 h 22"/>
                  <a:gd name="T18" fmla="*/ 17 w 20"/>
                  <a:gd name="T19" fmla="*/ 4 h 22"/>
                  <a:gd name="T20" fmla="*/ 20 w 20"/>
                  <a:gd name="T21" fmla="*/ 9 h 22"/>
                  <a:gd name="T22" fmla="*/ 20 w 20"/>
                  <a:gd name="T23" fmla="*/ 12 h 22"/>
                  <a:gd name="T24" fmla="*/ 3 w 20"/>
                  <a:gd name="T25" fmla="*/ 12 h 22"/>
                  <a:gd name="T26" fmla="*/ 3 w 20"/>
                  <a:gd name="T27" fmla="*/ 15 h 22"/>
                  <a:gd name="T28" fmla="*/ 4 w 20"/>
                  <a:gd name="T29" fmla="*/ 18 h 22"/>
                  <a:gd name="T30" fmla="*/ 7 w 20"/>
                  <a:gd name="T31" fmla="*/ 19 h 22"/>
                  <a:gd name="T32" fmla="*/ 13 w 20"/>
                  <a:gd name="T33" fmla="*/ 19 h 22"/>
                  <a:gd name="T34" fmla="*/ 14 w 20"/>
                  <a:gd name="T35" fmla="*/ 18 h 22"/>
                  <a:gd name="T36" fmla="*/ 16 w 20"/>
                  <a:gd name="T37" fmla="*/ 15 h 22"/>
                  <a:gd name="T38" fmla="*/ 19 w 20"/>
                  <a:gd name="T39" fmla="*/ 15 h 22"/>
                  <a:gd name="T40" fmla="*/ 19 w 20"/>
                  <a:gd name="T41" fmla="*/ 18 h 22"/>
                  <a:gd name="T42" fmla="*/ 16 w 20"/>
                  <a:gd name="T43" fmla="*/ 21 h 22"/>
                  <a:gd name="T44" fmla="*/ 13 w 20"/>
                  <a:gd name="T45" fmla="*/ 22 h 22"/>
                  <a:gd name="T46" fmla="*/ 6 w 20"/>
                  <a:gd name="T47" fmla="*/ 22 h 22"/>
                  <a:gd name="T48" fmla="*/ 3 w 20"/>
                  <a:gd name="T49" fmla="*/ 21 h 22"/>
                  <a:gd name="T50" fmla="*/ 0 w 20"/>
                  <a:gd name="T51" fmla="*/ 15 h 22"/>
                  <a:gd name="T52" fmla="*/ 0 w 20"/>
                  <a:gd name="T53" fmla="*/ 7 h 22"/>
                  <a:gd name="T54" fmla="*/ 6 w 20"/>
                  <a:gd name="T55" fmla="*/ 1 h 22"/>
                  <a:gd name="T56" fmla="*/ 10 w 20"/>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2">
                    <a:moveTo>
                      <a:pt x="7" y="4"/>
                    </a:moveTo>
                    <a:lnTo>
                      <a:pt x="4" y="5"/>
                    </a:lnTo>
                    <a:lnTo>
                      <a:pt x="4" y="7"/>
                    </a:lnTo>
                    <a:lnTo>
                      <a:pt x="3" y="9"/>
                    </a:lnTo>
                    <a:lnTo>
                      <a:pt x="16" y="9"/>
                    </a:lnTo>
                    <a:lnTo>
                      <a:pt x="13" y="4"/>
                    </a:lnTo>
                    <a:lnTo>
                      <a:pt x="7" y="4"/>
                    </a:lnTo>
                    <a:close/>
                    <a:moveTo>
                      <a:pt x="10" y="0"/>
                    </a:moveTo>
                    <a:lnTo>
                      <a:pt x="16" y="2"/>
                    </a:lnTo>
                    <a:lnTo>
                      <a:pt x="17" y="4"/>
                    </a:lnTo>
                    <a:lnTo>
                      <a:pt x="20" y="9"/>
                    </a:lnTo>
                    <a:lnTo>
                      <a:pt x="20" y="12"/>
                    </a:lnTo>
                    <a:lnTo>
                      <a:pt x="3" y="12"/>
                    </a:lnTo>
                    <a:lnTo>
                      <a:pt x="3" y="15"/>
                    </a:lnTo>
                    <a:lnTo>
                      <a:pt x="4" y="18"/>
                    </a:lnTo>
                    <a:lnTo>
                      <a:pt x="7" y="19"/>
                    </a:lnTo>
                    <a:lnTo>
                      <a:pt x="13" y="19"/>
                    </a:lnTo>
                    <a:lnTo>
                      <a:pt x="14" y="18"/>
                    </a:lnTo>
                    <a:lnTo>
                      <a:pt x="16" y="15"/>
                    </a:lnTo>
                    <a:lnTo>
                      <a:pt x="19" y="15"/>
                    </a:lnTo>
                    <a:lnTo>
                      <a:pt x="19" y="18"/>
                    </a:lnTo>
                    <a:lnTo>
                      <a:pt x="16" y="21"/>
                    </a:lnTo>
                    <a:lnTo>
                      <a:pt x="13" y="22"/>
                    </a:lnTo>
                    <a:lnTo>
                      <a:pt x="6" y="22"/>
                    </a:lnTo>
                    <a:lnTo>
                      <a:pt x="3" y="21"/>
                    </a:lnTo>
                    <a:lnTo>
                      <a:pt x="0" y="15"/>
                    </a:lnTo>
                    <a:lnTo>
                      <a:pt x="0" y="7"/>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32" name="Freeform 420"/>
              <p:cNvSpPr>
                <a:spLocks/>
              </p:cNvSpPr>
              <p:nvPr/>
            </p:nvSpPr>
            <p:spPr bwMode="auto">
              <a:xfrm>
                <a:off x="3402" y="4034"/>
                <a:ext cx="18" cy="22"/>
              </a:xfrm>
              <a:custGeom>
                <a:avLst/>
                <a:gdLst>
                  <a:gd name="T0" fmla="*/ 11 w 18"/>
                  <a:gd name="T1" fmla="*/ 0 h 22"/>
                  <a:gd name="T2" fmla="*/ 17 w 18"/>
                  <a:gd name="T3" fmla="*/ 2 h 22"/>
                  <a:gd name="T4" fmla="*/ 18 w 18"/>
                  <a:gd name="T5" fmla="*/ 5 h 22"/>
                  <a:gd name="T6" fmla="*/ 18 w 18"/>
                  <a:gd name="T7" fmla="*/ 22 h 22"/>
                  <a:gd name="T8" fmla="*/ 14 w 18"/>
                  <a:gd name="T9" fmla="*/ 22 h 22"/>
                  <a:gd name="T10" fmla="*/ 14 w 18"/>
                  <a:gd name="T11" fmla="*/ 5 h 22"/>
                  <a:gd name="T12" fmla="*/ 13 w 18"/>
                  <a:gd name="T13" fmla="*/ 4 h 22"/>
                  <a:gd name="T14" fmla="*/ 7 w 18"/>
                  <a:gd name="T15" fmla="*/ 4 h 22"/>
                  <a:gd name="T16" fmla="*/ 4 w 18"/>
                  <a:gd name="T17" fmla="*/ 7 h 22"/>
                  <a:gd name="T18" fmla="*/ 4 w 18"/>
                  <a:gd name="T19" fmla="*/ 22 h 22"/>
                  <a:gd name="T20" fmla="*/ 0 w 18"/>
                  <a:gd name="T21" fmla="*/ 22 h 22"/>
                  <a:gd name="T22" fmla="*/ 0 w 18"/>
                  <a:gd name="T23" fmla="*/ 1 h 22"/>
                  <a:gd name="T24" fmla="*/ 4 w 18"/>
                  <a:gd name="T25" fmla="*/ 1 h 22"/>
                  <a:gd name="T26" fmla="*/ 4 w 18"/>
                  <a:gd name="T27" fmla="*/ 4 h 22"/>
                  <a:gd name="T28" fmla="*/ 6 w 18"/>
                  <a:gd name="T29" fmla="*/ 2 h 22"/>
                  <a:gd name="T30" fmla="*/ 11 w 18"/>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2">
                    <a:moveTo>
                      <a:pt x="11" y="0"/>
                    </a:moveTo>
                    <a:lnTo>
                      <a:pt x="17" y="2"/>
                    </a:lnTo>
                    <a:lnTo>
                      <a:pt x="18" y="5"/>
                    </a:lnTo>
                    <a:lnTo>
                      <a:pt x="18" y="22"/>
                    </a:lnTo>
                    <a:lnTo>
                      <a:pt x="14" y="22"/>
                    </a:lnTo>
                    <a:lnTo>
                      <a:pt x="14" y="5"/>
                    </a:lnTo>
                    <a:lnTo>
                      <a:pt x="13" y="4"/>
                    </a:lnTo>
                    <a:lnTo>
                      <a:pt x="7" y="4"/>
                    </a:lnTo>
                    <a:lnTo>
                      <a:pt x="4" y="7"/>
                    </a:lnTo>
                    <a:lnTo>
                      <a:pt x="4" y="22"/>
                    </a:lnTo>
                    <a:lnTo>
                      <a:pt x="0" y="22"/>
                    </a:lnTo>
                    <a:lnTo>
                      <a:pt x="0" y="1"/>
                    </a:lnTo>
                    <a:lnTo>
                      <a:pt x="4" y="1"/>
                    </a:lnTo>
                    <a:lnTo>
                      <a:pt x="4" y="4"/>
                    </a:lnTo>
                    <a:lnTo>
                      <a:pt x="6"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33" name="Freeform 421"/>
              <p:cNvSpPr>
                <a:spLocks/>
              </p:cNvSpPr>
              <p:nvPr/>
            </p:nvSpPr>
            <p:spPr bwMode="auto">
              <a:xfrm>
                <a:off x="3423" y="4028"/>
                <a:ext cx="12" cy="28"/>
              </a:xfrm>
              <a:custGeom>
                <a:avLst/>
                <a:gdLst>
                  <a:gd name="T0" fmla="*/ 5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5 h 28"/>
                  <a:gd name="T14" fmla="*/ 12 w 12"/>
                  <a:gd name="T15" fmla="*/ 25 h 28"/>
                  <a:gd name="T16" fmla="*/ 12 w 12"/>
                  <a:gd name="T17" fmla="*/ 28 h 28"/>
                  <a:gd name="T18" fmla="*/ 7 w 12"/>
                  <a:gd name="T19" fmla="*/ 28 h 28"/>
                  <a:gd name="T20" fmla="*/ 5 w 12"/>
                  <a:gd name="T21" fmla="*/ 27 h 28"/>
                  <a:gd name="T22" fmla="*/ 5 w 12"/>
                  <a:gd name="T23" fmla="*/ 10 h 28"/>
                  <a:gd name="T24" fmla="*/ 0 w 12"/>
                  <a:gd name="T25" fmla="*/ 10 h 28"/>
                  <a:gd name="T26" fmla="*/ 0 w 12"/>
                  <a:gd name="T27" fmla="*/ 7 h 28"/>
                  <a:gd name="T28" fmla="*/ 5 w 12"/>
                  <a:gd name="T29" fmla="*/ 7 h 28"/>
                  <a:gd name="T30" fmla="*/ 5 w 12"/>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28">
                    <a:moveTo>
                      <a:pt x="5" y="0"/>
                    </a:moveTo>
                    <a:lnTo>
                      <a:pt x="7" y="0"/>
                    </a:lnTo>
                    <a:lnTo>
                      <a:pt x="7" y="7"/>
                    </a:lnTo>
                    <a:lnTo>
                      <a:pt x="12" y="7"/>
                    </a:lnTo>
                    <a:lnTo>
                      <a:pt x="12" y="10"/>
                    </a:lnTo>
                    <a:lnTo>
                      <a:pt x="7" y="10"/>
                    </a:lnTo>
                    <a:lnTo>
                      <a:pt x="7" y="25"/>
                    </a:lnTo>
                    <a:lnTo>
                      <a:pt x="12" y="25"/>
                    </a:lnTo>
                    <a:lnTo>
                      <a:pt x="12" y="28"/>
                    </a:lnTo>
                    <a:lnTo>
                      <a:pt x="7" y="28"/>
                    </a:lnTo>
                    <a:lnTo>
                      <a:pt x="5" y="27"/>
                    </a:lnTo>
                    <a:lnTo>
                      <a:pt x="5" y="10"/>
                    </a:lnTo>
                    <a:lnTo>
                      <a:pt x="0" y="10"/>
                    </a:lnTo>
                    <a:lnTo>
                      <a:pt x="0" y="7"/>
                    </a:lnTo>
                    <a:lnTo>
                      <a:pt x="5" y="7"/>
                    </a:lnTo>
                    <a:lnTo>
                      <a:pt x="5" y="0"/>
                    </a:lnTo>
                    <a:close/>
                  </a:path>
                </a:pathLst>
              </a:custGeom>
              <a:solidFill>
                <a:srgbClr val="000000"/>
              </a:solidFill>
              <a:ln w="0">
                <a:solidFill>
                  <a:srgbClr val="000000"/>
                </a:solidFill>
                <a:prstDash val="solid"/>
                <a:round/>
                <a:headEnd/>
                <a:tailEnd/>
              </a:ln>
            </p:spPr>
            <p:txBody>
              <a:bodyPr/>
              <a:lstStyle/>
              <a:p>
                <a:endParaRPr lang="en-US"/>
              </a:p>
            </p:txBody>
          </p:sp>
          <p:sp>
            <p:nvSpPr>
              <p:cNvPr id="16634" name="Freeform 422"/>
              <p:cNvSpPr>
                <a:spLocks/>
              </p:cNvSpPr>
              <p:nvPr/>
            </p:nvSpPr>
            <p:spPr bwMode="auto">
              <a:xfrm>
                <a:off x="3439" y="4026"/>
                <a:ext cx="18" cy="30"/>
              </a:xfrm>
              <a:custGeom>
                <a:avLst/>
                <a:gdLst>
                  <a:gd name="T0" fmla="*/ 0 w 18"/>
                  <a:gd name="T1" fmla="*/ 0 h 30"/>
                  <a:gd name="T2" fmla="*/ 4 w 18"/>
                  <a:gd name="T3" fmla="*/ 0 h 30"/>
                  <a:gd name="T4" fmla="*/ 4 w 18"/>
                  <a:gd name="T5" fmla="*/ 12 h 30"/>
                  <a:gd name="T6" fmla="*/ 7 w 18"/>
                  <a:gd name="T7" fmla="*/ 9 h 30"/>
                  <a:gd name="T8" fmla="*/ 10 w 18"/>
                  <a:gd name="T9" fmla="*/ 8 h 30"/>
                  <a:gd name="T10" fmla="*/ 14 w 18"/>
                  <a:gd name="T11" fmla="*/ 9 h 30"/>
                  <a:gd name="T12" fmla="*/ 17 w 18"/>
                  <a:gd name="T13" fmla="*/ 10 h 30"/>
                  <a:gd name="T14" fmla="*/ 18 w 18"/>
                  <a:gd name="T15" fmla="*/ 13 h 30"/>
                  <a:gd name="T16" fmla="*/ 18 w 18"/>
                  <a:gd name="T17" fmla="*/ 30 h 30"/>
                  <a:gd name="T18" fmla="*/ 14 w 18"/>
                  <a:gd name="T19" fmla="*/ 30 h 30"/>
                  <a:gd name="T20" fmla="*/ 14 w 18"/>
                  <a:gd name="T21" fmla="*/ 13 h 30"/>
                  <a:gd name="T22" fmla="*/ 13 w 18"/>
                  <a:gd name="T23" fmla="*/ 12 h 30"/>
                  <a:gd name="T24" fmla="*/ 7 w 18"/>
                  <a:gd name="T25" fmla="*/ 12 h 30"/>
                  <a:gd name="T26" fmla="*/ 4 w 18"/>
                  <a:gd name="T27" fmla="*/ 15 h 30"/>
                  <a:gd name="T28" fmla="*/ 4 w 18"/>
                  <a:gd name="T29" fmla="*/ 30 h 30"/>
                  <a:gd name="T30" fmla="*/ 0 w 18"/>
                  <a:gd name="T31" fmla="*/ 30 h 30"/>
                  <a:gd name="T32" fmla="*/ 0 w 1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30">
                    <a:moveTo>
                      <a:pt x="0" y="0"/>
                    </a:moveTo>
                    <a:lnTo>
                      <a:pt x="4" y="0"/>
                    </a:lnTo>
                    <a:lnTo>
                      <a:pt x="4" y="12"/>
                    </a:lnTo>
                    <a:lnTo>
                      <a:pt x="7" y="9"/>
                    </a:lnTo>
                    <a:lnTo>
                      <a:pt x="10" y="8"/>
                    </a:lnTo>
                    <a:lnTo>
                      <a:pt x="14" y="9"/>
                    </a:lnTo>
                    <a:lnTo>
                      <a:pt x="17" y="10"/>
                    </a:lnTo>
                    <a:lnTo>
                      <a:pt x="18" y="13"/>
                    </a:lnTo>
                    <a:lnTo>
                      <a:pt x="18" y="30"/>
                    </a:lnTo>
                    <a:lnTo>
                      <a:pt x="14" y="30"/>
                    </a:lnTo>
                    <a:lnTo>
                      <a:pt x="14" y="13"/>
                    </a:lnTo>
                    <a:lnTo>
                      <a:pt x="13" y="12"/>
                    </a:lnTo>
                    <a:lnTo>
                      <a:pt x="7" y="12"/>
                    </a:lnTo>
                    <a:lnTo>
                      <a:pt x="4" y="15"/>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35" name="Freeform 423"/>
              <p:cNvSpPr>
                <a:spLocks noEditPoints="1"/>
              </p:cNvSpPr>
              <p:nvPr/>
            </p:nvSpPr>
            <p:spPr bwMode="auto">
              <a:xfrm>
                <a:off x="3462" y="4034"/>
                <a:ext cx="20" cy="22"/>
              </a:xfrm>
              <a:custGeom>
                <a:avLst/>
                <a:gdLst>
                  <a:gd name="T0" fmla="*/ 7 w 20"/>
                  <a:gd name="T1" fmla="*/ 4 h 22"/>
                  <a:gd name="T2" fmla="*/ 4 w 20"/>
                  <a:gd name="T3" fmla="*/ 5 h 22"/>
                  <a:gd name="T4" fmla="*/ 3 w 20"/>
                  <a:gd name="T5" fmla="*/ 7 h 22"/>
                  <a:gd name="T6" fmla="*/ 3 w 20"/>
                  <a:gd name="T7" fmla="*/ 9 h 22"/>
                  <a:gd name="T8" fmla="*/ 15 w 20"/>
                  <a:gd name="T9" fmla="*/ 9 h 22"/>
                  <a:gd name="T10" fmla="*/ 12 w 20"/>
                  <a:gd name="T11" fmla="*/ 4 h 22"/>
                  <a:gd name="T12" fmla="*/ 7 w 20"/>
                  <a:gd name="T13" fmla="*/ 4 h 22"/>
                  <a:gd name="T14" fmla="*/ 10 w 20"/>
                  <a:gd name="T15" fmla="*/ 0 h 22"/>
                  <a:gd name="T16" fmla="*/ 15 w 20"/>
                  <a:gd name="T17" fmla="*/ 2 h 22"/>
                  <a:gd name="T18" fmla="*/ 17 w 20"/>
                  <a:gd name="T19" fmla="*/ 4 h 22"/>
                  <a:gd name="T20" fmla="*/ 20 w 20"/>
                  <a:gd name="T21" fmla="*/ 9 h 22"/>
                  <a:gd name="T22" fmla="*/ 20 w 20"/>
                  <a:gd name="T23" fmla="*/ 12 h 22"/>
                  <a:gd name="T24" fmla="*/ 3 w 20"/>
                  <a:gd name="T25" fmla="*/ 12 h 22"/>
                  <a:gd name="T26" fmla="*/ 3 w 20"/>
                  <a:gd name="T27" fmla="*/ 15 h 22"/>
                  <a:gd name="T28" fmla="*/ 4 w 20"/>
                  <a:gd name="T29" fmla="*/ 18 h 22"/>
                  <a:gd name="T30" fmla="*/ 7 w 20"/>
                  <a:gd name="T31" fmla="*/ 19 h 22"/>
                  <a:gd name="T32" fmla="*/ 12 w 20"/>
                  <a:gd name="T33" fmla="*/ 19 h 22"/>
                  <a:gd name="T34" fmla="*/ 14 w 20"/>
                  <a:gd name="T35" fmla="*/ 18 h 22"/>
                  <a:gd name="T36" fmla="*/ 15 w 20"/>
                  <a:gd name="T37" fmla="*/ 15 h 22"/>
                  <a:gd name="T38" fmla="*/ 18 w 20"/>
                  <a:gd name="T39" fmla="*/ 15 h 22"/>
                  <a:gd name="T40" fmla="*/ 18 w 20"/>
                  <a:gd name="T41" fmla="*/ 18 h 22"/>
                  <a:gd name="T42" fmla="*/ 15 w 20"/>
                  <a:gd name="T43" fmla="*/ 21 h 22"/>
                  <a:gd name="T44" fmla="*/ 12 w 20"/>
                  <a:gd name="T45" fmla="*/ 22 h 22"/>
                  <a:gd name="T46" fmla="*/ 5 w 20"/>
                  <a:gd name="T47" fmla="*/ 22 h 22"/>
                  <a:gd name="T48" fmla="*/ 3 w 20"/>
                  <a:gd name="T49" fmla="*/ 21 h 22"/>
                  <a:gd name="T50" fmla="*/ 0 w 20"/>
                  <a:gd name="T51" fmla="*/ 15 h 22"/>
                  <a:gd name="T52" fmla="*/ 0 w 20"/>
                  <a:gd name="T53" fmla="*/ 7 h 22"/>
                  <a:gd name="T54" fmla="*/ 5 w 20"/>
                  <a:gd name="T55" fmla="*/ 1 h 22"/>
                  <a:gd name="T56" fmla="*/ 10 w 20"/>
                  <a:gd name="T57" fmla="*/ 0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2">
                    <a:moveTo>
                      <a:pt x="7" y="4"/>
                    </a:moveTo>
                    <a:lnTo>
                      <a:pt x="4" y="5"/>
                    </a:lnTo>
                    <a:lnTo>
                      <a:pt x="3" y="7"/>
                    </a:lnTo>
                    <a:lnTo>
                      <a:pt x="3" y="9"/>
                    </a:lnTo>
                    <a:lnTo>
                      <a:pt x="15" y="9"/>
                    </a:lnTo>
                    <a:lnTo>
                      <a:pt x="12" y="4"/>
                    </a:lnTo>
                    <a:lnTo>
                      <a:pt x="7" y="4"/>
                    </a:lnTo>
                    <a:close/>
                    <a:moveTo>
                      <a:pt x="10" y="0"/>
                    </a:moveTo>
                    <a:lnTo>
                      <a:pt x="15" y="2"/>
                    </a:lnTo>
                    <a:lnTo>
                      <a:pt x="17" y="4"/>
                    </a:lnTo>
                    <a:lnTo>
                      <a:pt x="20" y="9"/>
                    </a:lnTo>
                    <a:lnTo>
                      <a:pt x="20" y="12"/>
                    </a:lnTo>
                    <a:lnTo>
                      <a:pt x="3" y="12"/>
                    </a:lnTo>
                    <a:lnTo>
                      <a:pt x="3" y="15"/>
                    </a:lnTo>
                    <a:lnTo>
                      <a:pt x="4" y="18"/>
                    </a:lnTo>
                    <a:lnTo>
                      <a:pt x="7" y="19"/>
                    </a:lnTo>
                    <a:lnTo>
                      <a:pt x="12" y="19"/>
                    </a:lnTo>
                    <a:lnTo>
                      <a:pt x="14" y="18"/>
                    </a:lnTo>
                    <a:lnTo>
                      <a:pt x="15" y="15"/>
                    </a:lnTo>
                    <a:lnTo>
                      <a:pt x="18" y="15"/>
                    </a:lnTo>
                    <a:lnTo>
                      <a:pt x="18" y="18"/>
                    </a:lnTo>
                    <a:lnTo>
                      <a:pt x="15" y="21"/>
                    </a:lnTo>
                    <a:lnTo>
                      <a:pt x="12" y="22"/>
                    </a:lnTo>
                    <a:lnTo>
                      <a:pt x="5" y="22"/>
                    </a:lnTo>
                    <a:lnTo>
                      <a:pt x="3" y="21"/>
                    </a:lnTo>
                    <a:lnTo>
                      <a:pt x="0" y="15"/>
                    </a:lnTo>
                    <a:lnTo>
                      <a:pt x="0" y="7"/>
                    </a:lnTo>
                    <a:lnTo>
                      <a:pt x="5"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36" name="Freeform 424"/>
              <p:cNvSpPr>
                <a:spLocks/>
              </p:cNvSpPr>
              <p:nvPr/>
            </p:nvSpPr>
            <p:spPr bwMode="auto">
              <a:xfrm>
                <a:off x="3483" y="4034"/>
                <a:ext cx="19" cy="22"/>
              </a:xfrm>
              <a:custGeom>
                <a:avLst/>
                <a:gdLst>
                  <a:gd name="T0" fmla="*/ 9 w 19"/>
                  <a:gd name="T1" fmla="*/ 0 h 22"/>
                  <a:gd name="T2" fmla="*/ 13 w 19"/>
                  <a:gd name="T3" fmla="*/ 1 h 22"/>
                  <a:gd name="T4" fmla="*/ 16 w 19"/>
                  <a:gd name="T5" fmla="*/ 1 h 22"/>
                  <a:gd name="T6" fmla="*/ 19 w 19"/>
                  <a:gd name="T7" fmla="*/ 7 h 22"/>
                  <a:gd name="T8" fmla="*/ 14 w 19"/>
                  <a:gd name="T9" fmla="*/ 7 h 22"/>
                  <a:gd name="T10" fmla="*/ 11 w 19"/>
                  <a:gd name="T11" fmla="*/ 4 h 22"/>
                  <a:gd name="T12" fmla="*/ 7 w 19"/>
                  <a:gd name="T13" fmla="*/ 4 h 22"/>
                  <a:gd name="T14" fmla="*/ 4 w 19"/>
                  <a:gd name="T15" fmla="*/ 7 h 22"/>
                  <a:gd name="T16" fmla="*/ 6 w 19"/>
                  <a:gd name="T17" fmla="*/ 8 h 22"/>
                  <a:gd name="T18" fmla="*/ 7 w 19"/>
                  <a:gd name="T19" fmla="*/ 8 h 22"/>
                  <a:gd name="T20" fmla="*/ 9 w 19"/>
                  <a:gd name="T21" fmla="*/ 9 h 22"/>
                  <a:gd name="T22" fmla="*/ 11 w 19"/>
                  <a:gd name="T23" fmla="*/ 9 h 22"/>
                  <a:gd name="T24" fmla="*/ 17 w 19"/>
                  <a:gd name="T25" fmla="*/ 12 h 22"/>
                  <a:gd name="T26" fmla="*/ 19 w 19"/>
                  <a:gd name="T27" fmla="*/ 14 h 22"/>
                  <a:gd name="T28" fmla="*/ 19 w 19"/>
                  <a:gd name="T29" fmla="*/ 18 h 22"/>
                  <a:gd name="T30" fmla="*/ 17 w 19"/>
                  <a:gd name="T31" fmla="*/ 21 h 22"/>
                  <a:gd name="T32" fmla="*/ 14 w 19"/>
                  <a:gd name="T33" fmla="*/ 22 h 22"/>
                  <a:gd name="T34" fmla="*/ 6 w 19"/>
                  <a:gd name="T35" fmla="*/ 22 h 22"/>
                  <a:gd name="T36" fmla="*/ 3 w 19"/>
                  <a:gd name="T37" fmla="*/ 21 h 22"/>
                  <a:gd name="T38" fmla="*/ 1 w 19"/>
                  <a:gd name="T39" fmla="*/ 19 h 22"/>
                  <a:gd name="T40" fmla="*/ 0 w 19"/>
                  <a:gd name="T41" fmla="*/ 15 h 22"/>
                  <a:gd name="T42" fmla="*/ 4 w 19"/>
                  <a:gd name="T43" fmla="*/ 15 h 22"/>
                  <a:gd name="T44" fmla="*/ 4 w 19"/>
                  <a:gd name="T45" fmla="*/ 18 h 22"/>
                  <a:gd name="T46" fmla="*/ 6 w 19"/>
                  <a:gd name="T47" fmla="*/ 18 h 22"/>
                  <a:gd name="T48" fmla="*/ 7 w 19"/>
                  <a:gd name="T49" fmla="*/ 19 h 22"/>
                  <a:gd name="T50" fmla="*/ 13 w 19"/>
                  <a:gd name="T51" fmla="*/ 19 h 22"/>
                  <a:gd name="T52" fmla="*/ 16 w 19"/>
                  <a:gd name="T53" fmla="*/ 17 h 22"/>
                  <a:gd name="T54" fmla="*/ 11 w 19"/>
                  <a:gd name="T55" fmla="*/ 12 h 22"/>
                  <a:gd name="T56" fmla="*/ 6 w 19"/>
                  <a:gd name="T57" fmla="*/ 12 h 22"/>
                  <a:gd name="T58" fmla="*/ 3 w 19"/>
                  <a:gd name="T59" fmla="*/ 11 h 22"/>
                  <a:gd name="T60" fmla="*/ 1 w 19"/>
                  <a:gd name="T61" fmla="*/ 9 h 22"/>
                  <a:gd name="T62" fmla="*/ 1 w 19"/>
                  <a:gd name="T63" fmla="*/ 4 h 22"/>
                  <a:gd name="T64" fmla="*/ 3 w 19"/>
                  <a:gd name="T65" fmla="*/ 1 h 22"/>
                  <a:gd name="T66" fmla="*/ 6 w 19"/>
                  <a:gd name="T67" fmla="*/ 1 h 22"/>
                  <a:gd name="T68" fmla="*/ 9 w 19"/>
                  <a:gd name="T69" fmla="*/ 0 h 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22">
                    <a:moveTo>
                      <a:pt x="9" y="0"/>
                    </a:moveTo>
                    <a:lnTo>
                      <a:pt x="13" y="1"/>
                    </a:lnTo>
                    <a:lnTo>
                      <a:pt x="16" y="1"/>
                    </a:lnTo>
                    <a:lnTo>
                      <a:pt x="19" y="7"/>
                    </a:lnTo>
                    <a:lnTo>
                      <a:pt x="14" y="7"/>
                    </a:lnTo>
                    <a:lnTo>
                      <a:pt x="11" y="4"/>
                    </a:lnTo>
                    <a:lnTo>
                      <a:pt x="7" y="4"/>
                    </a:lnTo>
                    <a:lnTo>
                      <a:pt x="4" y="7"/>
                    </a:lnTo>
                    <a:lnTo>
                      <a:pt x="6" y="8"/>
                    </a:lnTo>
                    <a:lnTo>
                      <a:pt x="7" y="8"/>
                    </a:lnTo>
                    <a:lnTo>
                      <a:pt x="9" y="9"/>
                    </a:lnTo>
                    <a:lnTo>
                      <a:pt x="11" y="9"/>
                    </a:lnTo>
                    <a:lnTo>
                      <a:pt x="17" y="12"/>
                    </a:lnTo>
                    <a:lnTo>
                      <a:pt x="19" y="14"/>
                    </a:lnTo>
                    <a:lnTo>
                      <a:pt x="19" y="18"/>
                    </a:lnTo>
                    <a:lnTo>
                      <a:pt x="17" y="21"/>
                    </a:lnTo>
                    <a:lnTo>
                      <a:pt x="14" y="22"/>
                    </a:lnTo>
                    <a:lnTo>
                      <a:pt x="6" y="22"/>
                    </a:lnTo>
                    <a:lnTo>
                      <a:pt x="3" y="21"/>
                    </a:lnTo>
                    <a:lnTo>
                      <a:pt x="1" y="19"/>
                    </a:lnTo>
                    <a:lnTo>
                      <a:pt x="0" y="15"/>
                    </a:lnTo>
                    <a:lnTo>
                      <a:pt x="4" y="15"/>
                    </a:lnTo>
                    <a:lnTo>
                      <a:pt x="4" y="18"/>
                    </a:lnTo>
                    <a:lnTo>
                      <a:pt x="6" y="18"/>
                    </a:lnTo>
                    <a:lnTo>
                      <a:pt x="7" y="19"/>
                    </a:lnTo>
                    <a:lnTo>
                      <a:pt x="13" y="19"/>
                    </a:lnTo>
                    <a:lnTo>
                      <a:pt x="16" y="17"/>
                    </a:lnTo>
                    <a:lnTo>
                      <a:pt x="11" y="12"/>
                    </a:lnTo>
                    <a:lnTo>
                      <a:pt x="6" y="12"/>
                    </a:lnTo>
                    <a:lnTo>
                      <a:pt x="3" y="11"/>
                    </a:lnTo>
                    <a:lnTo>
                      <a:pt x="1" y="9"/>
                    </a:lnTo>
                    <a:lnTo>
                      <a:pt x="1" y="4"/>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637" name="Freeform 425"/>
              <p:cNvSpPr>
                <a:spLocks noEditPoints="1"/>
              </p:cNvSpPr>
              <p:nvPr/>
            </p:nvSpPr>
            <p:spPr bwMode="auto">
              <a:xfrm>
                <a:off x="3504" y="4034"/>
                <a:ext cx="20" cy="22"/>
              </a:xfrm>
              <a:custGeom>
                <a:avLst/>
                <a:gdLst>
                  <a:gd name="T0" fmla="*/ 8 w 20"/>
                  <a:gd name="T1" fmla="*/ 4 h 22"/>
                  <a:gd name="T2" fmla="*/ 5 w 20"/>
                  <a:gd name="T3" fmla="*/ 7 h 22"/>
                  <a:gd name="T4" fmla="*/ 5 w 20"/>
                  <a:gd name="T5" fmla="*/ 9 h 22"/>
                  <a:gd name="T6" fmla="*/ 17 w 20"/>
                  <a:gd name="T7" fmla="*/ 9 h 22"/>
                  <a:gd name="T8" fmla="*/ 16 w 20"/>
                  <a:gd name="T9" fmla="*/ 7 h 22"/>
                  <a:gd name="T10" fmla="*/ 13 w 20"/>
                  <a:gd name="T11" fmla="*/ 4 h 22"/>
                  <a:gd name="T12" fmla="*/ 8 w 20"/>
                  <a:gd name="T13" fmla="*/ 4 h 22"/>
                  <a:gd name="T14" fmla="*/ 10 w 20"/>
                  <a:gd name="T15" fmla="*/ 0 h 22"/>
                  <a:gd name="T16" fmla="*/ 15 w 20"/>
                  <a:gd name="T17" fmla="*/ 1 h 22"/>
                  <a:gd name="T18" fmla="*/ 16 w 20"/>
                  <a:gd name="T19" fmla="*/ 2 h 22"/>
                  <a:gd name="T20" fmla="*/ 19 w 20"/>
                  <a:gd name="T21" fmla="*/ 4 h 22"/>
                  <a:gd name="T22" fmla="*/ 20 w 20"/>
                  <a:gd name="T23" fmla="*/ 7 h 22"/>
                  <a:gd name="T24" fmla="*/ 20 w 20"/>
                  <a:gd name="T25" fmla="*/ 12 h 22"/>
                  <a:gd name="T26" fmla="*/ 5 w 20"/>
                  <a:gd name="T27" fmla="*/ 12 h 22"/>
                  <a:gd name="T28" fmla="*/ 5 w 20"/>
                  <a:gd name="T29" fmla="*/ 15 h 22"/>
                  <a:gd name="T30" fmla="*/ 6 w 20"/>
                  <a:gd name="T31" fmla="*/ 18 h 22"/>
                  <a:gd name="T32" fmla="*/ 9 w 20"/>
                  <a:gd name="T33" fmla="*/ 19 h 22"/>
                  <a:gd name="T34" fmla="*/ 13 w 20"/>
                  <a:gd name="T35" fmla="*/ 19 h 22"/>
                  <a:gd name="T36" fmla="*/ 16 w 20"/>
                  <a:gd name="T37" fmla="*/ 18 h 22"/>
                  <a:gd name="T38" fmla="*/ 16 w 20"/>
                  <a:gd name="T39" fmla="*/ 15 h 22"/>
                  <a:gd name="T40" fmla="*/ 20 w 20"/>
                  <a:gd name="T41" fmla="*/ 15 h 22"/>
                  <a:gd name="T42" fmla="*/ 17 w 20"/>
                  <a:gd name="T43" fmla="*/ 21 h 22"/>
                  <a:gd name="T44" fmla="*/ 15 w 20"/>
                  <a:gd name="T45" fmla="*/ 22 h 22"/>
                  <a:gd name="T46" fmla="*/ 8 w 20"/>
                  <a:gd name="T47" fmla="*/ 22 h 22"/>
                  <a:gd name="T48" fmla="*/ 5 w 20"/>
                  <a:gd name="T49" fmla="*/ 21 h 22"/>
                  <a:gd name="T50" fmla="*/ 2 w 20"/>
                  <a:gd name="T51" fmla="*/ 18 h 22"/>
                  <a:gd name="T52" fmla="*/ 0 w 20"/>
                  <a:gd name="T53" fmla="*/ 15 h 22"/>
                  <a:gd name="T54" fmla="*/ 0 w 20"/>
                  <a:gd name="T55" fmla="*/ 11 h 22"/>
                  <a:gd name="T56" fmla="*/ 2 w 20"/>
                  <a:gd name="T57" fmla="*/ 7 h 22"/>
                  <a:gd name="T58" fmla="*/ 3 w 20"/>
                  <a:gd name="T59" fmla="*/ 4 h 22"/>
                  <a:gd name="T60" fmla="*/ 6 w 20"/>
                  <a:gd name="T61" fmla="*/ 1 h 22"/>
                  <a:gd name="T62" fmla="*/ 10 w 20"/>
                  <a:gd name="T63" fmla="*/ 0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2">
                    <a:moveTo>
                      <a:pt x="8" y="4"/>
                    </a:moveTo>
                    <a:lnTo>
                      <a:pt x="5" y="7"/>
                    </a:lnTo>
                    <a:lnTo>
                      <a:pt x="5" y="9"/>
                    </a:lnTo>
                    <a:lnTo>
                      <a:pt x="17" y="9"/>
                    </a:lnTo>
                    <a:lnTo>
                      <a:pt x="16" y="7"/>
                    </a:lnTo>
                    <a:lnTo>
                      <a:pt x="13" y="4"/>
                    </a:lnTo>
                    <a:lnTo>
                      <a:pt x="8" y="4"/>
                    </a:lnTo>
                    <a:close/>
                    <a:moveTo>
                      <a:pt x="10" y="0"/>
                    </a:moveTo>
                    <a:lnTo>
                      <a:pt x="15" y="1"/>
                    </a:lnTo>
                    <a:lnTo>
                      <a:pt x="16" y="2"/>
                    </a:lnTo>
                    <a:lnTo>
                      <a:pt x="19" y="4"/>
                    </a:lnTo>
                    <a:lnTo>
                      <a:pt x="20" y="7"/>
                    </a:lnTo>
                    <a:lnTo>
                      <a:pt x="20" y="12"/>
                    </a:lnTo>
                    <a:lnTo>
                      <a:pt x="5" y="12"/>
                    </a:lnTo>
                    <a:lnTo>
                      <a:pt x="5" y="15"/>
                    </a:lnTo>
                    <a:lnTo>
                      <a:pt x="6" y="18"/>
                    </a:lnTo>
                    <a:lnTo>
                      <a:pt x="9" y="19"/>
                    </a:lnTo>
                    <a:lnTo>
                      <a:pt x="13" y="19"/>
                    </a:lnTo>
                    <a:lnTo>
                      <a:pt x="16" y="18"/>
                    </a:lnTo>
                    <a:lnTo>
                      <a:pt x="16" y="15"/>
                    </a:lnTo>
                    <a:lnTo>
                      <a:pt x="20" y="15"/>
                    </a:lnTo>
                    <a:lnTo>
                      <a:pt x="17" y="21"/>
                    </a:lnTo>
                    <a:lnTo>
                      <a:pt x="15" y="22"/>
                    </a:lnTo>
                    <a:lnTo>
                      <a:pt x="8" y="22"/>
                    </a:lnTo>
                    <a:lnTo>
                      <a:pt x="5" y="21"/>
                    </a:lnTo>
                    <a:lnTo>
                      <a:pt x="2" y="18"/>
                    </a:lnTo>
                    <a:lnTo>
                      <a:pt x="0" y="15"/>
                    </a:lnTo>
                    <a:lnTo>
                      <a:pt x="0" y="11"/>
                    </a:lnTo>
                    <a:lnTo>
                      <a:pt x="2" y="7"/>
                    </a:lnTo>
                    <a:lnTo>
                      <a:pt x="3" y="4"/>
                    </a:lnTo>
                    <a:lnTo>
                      <a:pt x="6" y="1"/>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38" name="Freeform 426"/>
              <p:cNvSpPr>
                <a:spLocks/>
              </p:cNvSpPr>
              <p:nvPr/>
            </p:nvSpPr>
            <p:spPr bwMode="auto">
              <a:xfrm>
                <a:off x="3527" y="4034"/>
                <a:ext cx="19" cy="22"/>
              </a:xfrm>
              <a:custGeom>
                <a:avLst/>
                <a:gdLst>
                  <a:gd name="T0" fmla="*/ 9 w 19"/>
                  <a:gd name="T1" fmla="*/ 0 h 22"/>
                  <a:gd name="T2" fmla="*/ 12 w 19"/>
                  <a:gd name="T3" fmla="*/ 1 h 22"/>
                  <a:gd name="T4" fmla="*/ 14 w 19"/>
                  <a:gd name="T5" fmla="*/ 1 h 22"/>
                  <a:gd name="T6" fmla="*/ 17 w 19"/>
                  <a:gd name="T7" fmla="*/ 7 h 22"/>
                  <a:gd name="T8" fmla="*/ 14 w 19"/>
                  <a:gd name="T9" fmla="*/ 7 h 22"/>
                  <a:gd name="T10" fmla="*/ 12 w 19"/>
                  <a:gd name="T11" fmla="*/ 4 h 22"/>
                  <a:gd name="T12" fmla="*/ 6 w 19"/>
                  <a:gd name="T13" fmla="*/ 4 h 22"/>
                  <a:gd name="T14" fmla="*/ 4 w 19"/>
                  <a:gd name="T15" fmla="*/ 5 h 22"/>
                  <a:gd name="T16" fmla="*/ 4 w 19"/>
                  <a:gd name="T17" fmla="*/ 8 h 22"/>
                  <a:gd name="T18" fmla="*/ 7 w 19"/>
                  <a:gd name="T19" fmla="*/ 8 h 22"/>
                  <a:gd name="T20" fmla="*/ 9 w 19"/>
                  <a:gd name="T21" fmla="*/ 9 h 22"/>
                  <a:gd name="T22" fmla="*/ 12 w 19"/>
                  <a:gd name="T23" fmla="*/ 9 h 22"/>
                  <a:gd name="T24" fmla="*/ 14 w 19"/>
                  <a:gd name="T25" fmla="*/ 11 h 22"/>
                  <a:gd name="T26" fmla="*/ 17 w 19"/>
                  <a:gd name="T27" fmla="*/ 14 h 22"/>
                  <a:gd name="T28" fmla="*/ 19 w 19"/>
                  <a:gd name="T29" fmla="*/ 17 h 22"/>
                  <a:gd name="T30" fmla="*/ 17 w 19"/>
                  <a:gd name="T31" fmla="*/ 18 h 22"/>
                  <a:gd name="T32" fmla="*/ 16 w 19"/>
                  <a:gd name="T33" fmla="*/ 21 h 22"/>
                  <a:gd name="T34" fmla="*/ 14 w 19"/>
                  <a:gd name="T35" fmla="*/ 22 h 22"/>
                  <a:gd name="T36" fmla="*/ 4 w 19"/>
                  <a:gd name="T37" fmla="*/ 22 h 22"/>
                  <a:gd name="T38" fmla="*/ 2 w 19"/>
                  <a:gd name="T39" fmla="*/ 21 h 22"/>
                  <a:gd name="T40" fmla="*/ 0 w 19"/>
                  <a:gd name="T41" fmla="*/ 18 h 22"/>
                  <a:gd name="T42" fmla="*/ 0 w 19"/>
                  <a:gd name="T43" fmla="*/ 15 h 22"/>
                  <a:gd name="T44" fmla="*/ 3 w 19"/>
                  <a:gd name="T45" fmla="*/ 15 h 22"/>
                  <a:gd name="T46" fmla="*/ 4 w 19"/>
                  <a:gd name="T47" fmla="*/ 18 h 22"/>
                  <a:gd name="T48" fmla="*/ 6 w 19"/>
                  <a:gd name="T49" fmla="*/ 18 h 22"/>
                  <a:gd name="T50" fmla="*/ 7 w 19"/>
                  <a:gd name="T51" fmla="*/ 19 h 22"/>
                  <a:gd name="T52" fmla="*/ 13 w 19"/>
                  <a:gd name="T53" fmla="*/ 19 h 22"/>
                  <a:gd name="T54" fmla="*/ 14 w 19"/>
                  <a:gd name="T55" fmla="*/ 18 h 22"/>
                  <a:gd name="T56" fmla="*/ 14 w 19"/>
                  <a:gd name="T57" fmla="*/ 15 h 22"/>
                  <a:gd name="T58" fmla="*/ 13 w 19"/>
                  <a:gd name="T59" fmla="*/ 14 h 22"/>
                  <a:gd name="T60" fmla="*/ 10 w 19"/>
                  <a:gd name="T61" fmla="*/ 12 h 22"/>
                  <a:gd name="T62" fmla="*/ 4 w 19"/>
                  <a:gd name="T63" fmla="*/ 12 h 22"/>
                  <a:gd name="T64" fmla="*/ 2 w 19"/>
                  <a:gd name="T65" fmla="*/ 9 h 22"/>
                  <a:gd name="T66" fmla="*/ 0 w 19"/>
                  <a:gd name="T67" fmla="*/ 7 h 22"/>
                  <a:gd name="T68" fmla="*/ 3 w 19"/>
                  <a:gd name="T69" fmla="*/ 1 h 22"/>
                  <a:gd name="T70" fmla="*/ 6 w 19"/>
                  <a:gd name="T71" fmla="*/ 1 h 22"/>
                  <a:gd name="T72" fmla="*/ 9 w 19"/>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 h="22">
                    <a:moveTo>
                      <a:pt x="9" y="0"/>
                    </a:moveTo>
                    <a:lnTo>
                      <a:pt x="12" y="1"/>
                    </a:lnTo>
                    <a:lnTo>
                      <a:pt x="14" y="1"/>
                    </a:lnTo>
                    <a:lnTo>
                      <a:pt x="17" y="7"/>
                    </a:lnTo>
                    <a:lnTo>
                      <a:pt x="14" y="7"/>
                    </a:lnTo>
                    <a:lnTo>
                      <a:pt x="12" y="4"/>
                    </a:lnTo>
                    <a:lnTo>
                      <a:pt x="6" y="4"/>
                    </a:lnTo>
                    <a:lnTo>
                      <a:pt x="4" y="5"/>
                    </a:lnTo>
                    <a:lnTo>
                      <a:pt x="4" y="8"/>
                    </a:lnTo>
                    <a:lnTo>
                      <a:pt x="7" y="8"/>
                    </a:lnTo>
                    <a:lnTo>
                      <a:pt x="9" y="9"/>
                    </a:lnTo>
                    <a:lnTo>
                      <a:pt x="12" y="9"/>
                    </a:lnTo>
                    <a:lnTo>
                      <a:pt x="14" y="11"/>
                    </a:lnTo>
                    <a:lnTo>
                      <a:pt x="17" y="14"/>
                    </a:lnTo>
                    <a:lnTo>
                      <a:pt x="19" y="17"/>
                    </a:lnTo>
                    <a:lnTo>
                      <a:pt x="17" y="18"/>
                    </a:lnTo>
                    <a:lnTo>
                      <a:pt x="16" y="21"/>
                    </a:lnTo>
                    <a:lnTo>
                      <a:pt x="14" y="22"/>
                    </a:lnTo>
                    <a:lnTo>
                      <a:pt x="4" y="22"/>
                    </a:lnTo>
                    <a:lnTo>
                      <a:pt x="2" y="21"/>
                    </a:lnTo>
                    <a:lnTo>
                      <a:pt x="0" y="18"/>
                    </a:lnTo>
                    <a:lnTo>
                      <a:pt x="0" y="15"/>
                    </a:lnTo>
                    <a:lnTo>
                      <a:pt x="3" y="15"/>
                    </a:lnTo>
                    <a:lnTo>
                      <a:pt x="4" y="18"/>
                    </a:lnTo>
                    <a:lnTo>
                      <a:pt x="6" y="18"/>
                    </a:lnTo>
                    <a:lnTo>
                      <a:pt x="7" y="19"/>
                    </a:lnTo>
                    <a:lnTo>
                      <a:pt x="13" y="19"/>
                    </a:lnTo>
                    <a:lnTo>
                      <a:pt x="14" y="18"/>
                    </a:lnTo>
                    <a:lnTo>
                      <a:pt x="14" y="15"/>
                    </a:lnTo>
                    <a:lnTo>
                      <a:pt x="13" y="14"/>
                    </a:lnTo>
                    <a:lnTo>
                      <a:pt x="10" y="12"/>
                    </a:lnTo>
                    <a:lnTo>
                      <a:pt x="4" y="12"/>
                    </a:lnTo>
                    <a:lnTo>
                      <a:pt x="2" y="9"/>
                    </a:lnTo>
                    <a:lnTo>
                      <a:pt x="0" y="7"/>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639" name="Freeform 427"/>
              <p:cNvSpPr>
                <a:spLocks/>
              </p:cNvSpPr>
              <p:nvPr/>
            </p:nvSpPr>
            <p:spPr bwMode="auto">
              <a:xfrm>
                <a:off x="3546" y="4026"/>
                <a:ext cx="10" cy="39"/>
              </a:xfrm>
              <a:custGeom>
                <a:avLst/>
                <a:gdLst>
                  <a:gd name="T0" fmla="*/ 0 w 10"/>
                  <a:gd name="T1" fmla="*/ 0 h 39"/>
                  <a:gd name="T2" fmla="*/ 3 w 10"/>
                  <a:gd name="T3" fmla="*/ 0 h 39"/>
                  <a:gd name="T4" fmla="*/ 7 w 10"/>
                  <a:gd name="T5" fmla="*/ 6 h 39"/>
                  <a:gd name="T6" fmla="*/ 8 w 10"/>
                  <a:gd name="T7" fmla="*/ 12 h 39"/>
                  <a:gd name="T8" fmla="*/ 10 w 10"/>
                  <a:gd name="T9" fmla="*/ 19 h 39"/>
                  <a:gd name="T10" fmla="*/ 7 w 10"/>
                  <a:gd name="T11" fmla="*/ 33 h 39"/>
                  <a:gd name="T12" fmla="*/ 3 w 10"/>
                  <a:gd name="T13" fmla="*/ 39 h 39"/>
                  <a:gd name="T14" fmla="*/ 0 w 10"/>
                  <a:gd name="T15" fmla="*/ 39 h 39"/>
                  <a:gd name="T16" fmla="*/ 4 w 10"/>
                  <a:gd name="T17" fmla="*/ 32 h 39"/>
                  <a:gd name="T18" fmla="*/ 5 w 10"/>
                  <a:gd name="T19" fmla="*/ 26 h 39"/>
                  <a:gd name="T20" fmla="*/ 5 w 10"/>
                  <a:gd name="T21" fmla="*/ 13 h 39"/>
                  <a:gd name="T22" fmla="*/ 4 w 10"/>
                  <a:gd name="T23" fmla="*/ 6 h 39"/>
                  <a:gd name="T24" fmla="*/ 0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0" y="0"/>
                    </a:moveTo>
                    <a:lnTo>
                      <a:pt x="3" y="0"/>
                    </a:lnTo>
                    <a:lnTo>
                      <a:pt x="7" y="6"/>
                    </a:lnTo>
                    <a:lnTo>
                      <a:pt x="8" y="12"/>
                    </a:lnTo>
                    <a:lnTo>
                      <a:pt x="10" y="19"/>
                    </a:lnTo>
                    <a:lnTo>
                      <a:pt x="7" y="33"/>
                    </a:lnTo>
                    <a:lnTo>
                      <a:pt x="3" y="39"/>
                    </a:lnTo>
                    <a:lnTo>
                      <a:pt x="0" y="39"/>
                    </a:lnTo>
                    <a:lnTo>
                      <a:pt x="4" y="32"/>
                    </a:lnTo>
                    <a:lnTo>
                      <a:pt x="5" y="26"/>
                    </a:lnTo>
                    <a:lnTo>
                      <a:pt x="5" y="13"/>
                    </a:lnTo>
                    <a:lnTo>
                      <a:pt x="4"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40" name="Freeform 428"/>
              <p:cNvSpPr>
                <a:spLocks noEditPoints="1"/>
              </p:cNvSpPr>
              <p:nvPr/>
            </p:nvSpPr>
            <p:spPr bwMode="auto">
              <a:xfrm>
                <a:off x="3561" y="4035"/>
                <a:ext cx="5" cy="21"/>
              </a:xfrm>
              <a:custGeom>
                <a:avLst/>
                <a:gdLst>
                  <a:gd name="T0" fmla="*/ 0 w 5"/>
                  <a:gd name="T1" fmla="*/ 17 h 21"/>
                  <a:gd name="T2" fmla="*/ 5 w 5"/>
                  <a:gd name="T3" fmla="*/ 17 h 21"/>
                  <a:gd name="T4" fmla="*/ 5 w 5"/>
                  <a:gd name="T5" fmla="*/ 21 h 21"/>
                  <a:gd name="T6" fmla="*/ 0 w 5"/>
                  <a:gd name="T7" fmla="*/ 21 h 21"/>
                  <a:gd name="T8" fmla="*/ 0 w 5"/>
                  <a:gd name="T9" fmla="*/ 17 h 21"/>
                  <a:gd name="T10" fmla="*/ 0 w 5"/>
                  <a:gd name="T11" fmla="*/ 0 h 21"/>
                  <a:gd name="T12" fmla="*/ 5 w 5"/>
                  <a:gd name="T13" fmla="*/ 0 h 21"/>
                  <a:gd name="T14" fmla="*/ 5 w 5"/>
                  <a:gd name="T15" fmla="*/ 4 h 21"/>
                  <a:gd name="T16" fmla="*/ 0 w 5"/>
                  <a:gd name="T17" fmla="*/ 4 h 21"/>
                  <a:gd name="T18" fmla="*/ 0 w 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1">
                    <a:moveTo>
                      <a:pt x="0" y="17"/>
                    </a:moveTo>
                    <a:lnTo>
                      <a:pt x="5" y="17"/>
                    </a:lnTo>
                    <a:lnTo>
                      <a:pt x="5" y="21"/>
                    </a:lnTo>
                    <a:lnTo>
                      <a:pt x="0" y="21"/>
                    </a:lnTo>
                    <a:lnTo>
                      <a:pt x="0" y="17"/>
                    </a:lnTo>
                    <a:close/>
                    <a:moveTo>
                      <a:pt x="0" y="0"/>
                    </a:moveTo>
                    <a:lnTo>
                      <a:pt x="5" y="0"/>
                    </a:lnTo>
                    <a:lnTo>
                      <a:pt x="5"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41" name="Freeform 429"/>
              <p:cNvSpPr>
                <a:spLocks/>
              </p:cNvSpPr>
              <p:nvPr/>
            </p:nvSpPr>
            <p:spPr bwMode="auto">
              <a:xfrm>
                <a:off x="3578" y="4026"/>
                <a:ext cx="26" cy="30"/>
              </a:xfrm>
              <a:custGeom>
                <a:avLst/>
                <a:gdLst>
                  <a:gd name="T0" fmla="*/ 0 w 26"/>
                  <a:gd name="T1" fmla="*/ 0 h 30"/>
                  <a:gd name="T2" fmla="*/ 5 w 26"/>
                  <a:gd name="T3" fmla="*/ 0 h 30"/>
                  <a:gd name="T4" fmla="*/ 13 w 26"/>
                  <a:gd name="T5" fmla="*/ 26 h 30"/>
                  <a:gd name="T6" fmla="*/ 22 w 26"/>
                  <a:gd name="T7" fmla="*/ 0 h 30"/>
                  <a:gd name="T8" fmla="*/ 26 w 26"/>
                  <a:gd name="T9" fmla="*/ 0 h 30"/>
                  <a:gd name="T10" fmla="*/ 16 w 26"/>
                  <a:gd name="T11" fmla="*/ 30 h 30"/>
                  <a:gd name="T12" fmla="*/ 12 w 26"/>
                  <a:gd name="T13" fmla="*/ 30 h 30"/>
                  <a:gd name="T14" fmla="*/ 0 w 26"/>
                  <a:gd name="T15" fmla="*/ 0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30">
                    <a:moveTo>
                      <a:pt x="0" y="0"/>
                    </a:moveTo>
                    <a:lnTo>
                      <a:pt x="5" y="0"/>
                    </a:lnTo>
                    <a:lnTo>
                      <a:pt x="13" y="26"/>
                    </a:lnTo>
                    <a:lnTo>
                      <a:pt x="22" y="0"/>
                    </a:lnTo>
                    <a:lnTo>
                      <a:pt x="26" y="0"/>
                    </a:lnTo>
                    <a:lnTo>
                      <a:pt x="16" y="30"/>
                    </a:lnTo>
                    <a:lnTo>
                      <a:pt x="12"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42" name="Freeform 430"/>
              <p:cNvSpPr>
                <a:spLocks noEditPoints="1"/>
              </p:cNvSpPr>
              <p:nvPr/>
            </p:nvSpPr>
            <p:spPr bwMode="auto">
              <a:xfrm>
                <a:off x="3604" y="4026"/>
                <a:ext cx="27" cy="30"/>
              </a:xfrm>
              <a:custGeom>
                <a:avLst/>
                <a:gdLst>
                  <a:gd name="T0" fmla="*/ 14 w 27"/>
                  <a:gd name="T1" fmla="*/ 5 h 30"/>
                  <a:gd name="T2" fmla="*/ 9 w 27"/>
                  <a:gd name="T3" fmla="*/ 17 h 30"/>
                  <a:gd name="T4" fmla="*/ 19 w 27"/>
                  <a:gd name="T5" fmla="*/ 17 h 30"/>
                  <a:gd name="T6" fmla="*/ 14 w 27"/>
                  <a:gd name="T7" fmla="*/ 5 h 30"/>
                  <a:gd name="T8" fmla="*/ 11 w 27"/>
                  <a:gd name="T9" fmla="*/ 0 h 30"/>
                  <a:gd name="T10" fmla="*/ 16 w 27"/>
                  <a:gd name="T11" fmla="*/ 0 h 30"/>
                  <a:gd name="T12" fmla="*/ 27 w 27"/>
                  <a:gd name="T13" fmla="*/ 30 h 30"/>
                  <a:gd name="T14" fmla="*/ 23 w 27"/>
                  <a:gd name="T15" fmla="*/ 30 h 30"/>
                  <a:gd name="T16" fmla="*/ 20 w 27"/>
                  <a:gd name="T17" fmla="*/ 22 h 30"/>
                  <a:gd name="T18" fmla="*/ 7 w 27"/>
                  <a:gd name="T19" fmla="*/ 22 h 30"/>
                  <a:gd name="T20" fmla="*/ 4 w 27"/>
                  <a:gd name="T21" fmla="*/ 30 h 30"/>
                  <a:gd name="T22" fmla="*/ 0 w 27"/>
                  <a:gd name="T23" fmla="*/ 30 h 30"/>
                  <a:gd name="T24" fmla="*/ 11 w 27"/>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0">
                    <a:moveTo>
                      <a:pt x="14" y="5"/>
                    </a:moveTo>
                    <a:lnTo>
                      <a:pt x="9" y="17"/>
                    </a:lnTo>
                    <a:lnTo>
                      <a:pt x="19" y="17"/>
                    </a:lnTo>
                    <a:lnTo>
                      <a:pt x="14" y="5"/>
                    </a:lnTo>
                    <a:close/>
                    <a:moveTo>
                      <a:pt x="11" y="0"/>
                    </a:moveTo>
                    <a:lnTo>
                      <a:pt x="16" y="0"/>
                    </a:lnTo>
                    <a:lnTo>
                      <a:pt x="27" y="30"/>
                    </a:lnTo>
                    <a:lnTo>
                      <a:pt x="23" y="30"/>
                    </a:lnTo>
                    <a:lnTo>
                      <a:pt x="20" y="22"/>
                    </a:lnTo>
                    <a:lnTo>
                      <a:pt x="7" y="22"/>
                    </a:lnTo>
                    <a:lnTo>
                      <a:pt x="4" y="30"/>
                    </a:lnTo>
                    <a:lnTo>
                      <a:pt x="0" y="30"/>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43" name="Freeform 431"/>
              <p:cNvSpPr>
                <a:spLocks/>
              </p:cNvSpPr>
              <p:nvPr/>
            </p:nvSpPr>
            <p:spPr bwMode="auto">
              <a:xfrm>
                <a:off x="3634" y="4026"/>
                <a:ext cx="30" cy="30"/>
              </a:xfrm>
              <a:custGeom>
                <a:avLst/>
                <a:gdLst>
                  <a:gd name="T0" fmla="*/ 0 w 30"/>
                  <a:gd name="T1" fmla="*/ 0 h 30"/>
                  <a:gd name="T2" fmla="*/ 6 w 30"/>
                  <a:gd name="T3" fmla="*/ 0 h 30"/>
                  <a:gd name="T4" fmla="*/ 16 w 30"/>
                  <a:gd name="T5" fmla="*/ 26 h 30"/>
                  <a:gd name="T6" fmla="*/ 26 w 30"/>
                  <a:gd name="T7" fmla="*/ 0 h 30"/>
                  <a:gd name="T8" fmla="*/ 30 w 30"/>
                  <a:gd name="T9" fmla="*/ 0 h 30"/>
                  <a:gd name="T10" fmla="*/ 30 w 30"/>
                  <a:gd name="T11" fmla="*/ 30 h 30"/>
                  <a:gd name="T12" fmla="*/ 27 w 30"/>
                  <a:gd name="T13" fmla="*/ 30 h 30"/>
                  <a:gd name="T14" fmla="*/ 27 w 30"/>
                  <a:gd name="T15" fmla="*/ 6 h 30"/>
                  <a:gd name="T16" fmla="*/ 17 w 30"/>
                  <a:gd name="T17" fmla="*/ 30 h 30"/>
                  <a:gd name="T18" fmla="*/ 14 w 30"/>
                  <a:gd name="T19" fmla="*/ 30 h 30"/>
                  <a:gd name="T20" fmla="*/ 4 w 30"/>
                  <a:gd name="T21" fmla="*/ 6 h 30"/>
                  <a:gd name="T22" fmla="*/ 4 w 30"/>
                  <a:gd name="T23" fmla="*/ 30 h 30"/>
                  <a:gd name="T24" fmla="*/ 0 w 30"/>
                  <a:gd name="T25" fmla="*/ 30 h 30"/>
                  <a:gd name="T26" fmla="*/ 0 w 30"/>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 h="30">
                    <a:moveTo>
                      <a:pt x="0" y="0"/>
                    </a:moveTo>
                    <a:lnTo>
                      <a:pt x="6" y="0"/>
                    </a:lnTo>
                    <a:lnTo>
                      <a:pt x="16" y="26"/>
                    </a:lnTo>
                    <a:lnTo>
                      <a:pt x="26" y="0"/>
                    </a:lnTo>
                    <a:lnTo>
                      <a:pt x="30" y="0"/>
                    </a:lnTo>
                    <a:lnTo>
                      <a:pt x="30" y="30"/>
                    </a:lnTo>
                    <a:lnTo>
                      <a:pt x="27" y="30"/>
                    </a:lnTo>
                    <a:lnTo>
                      <a:pt x="27" y="6"/>
                    </a:lnTo>
                    <a:lnTo>
                      <a:pt x="17" y="30"/>
                    </a:lnTo>
                    <a:lnTo>
                      <a:pt x="14" y="30"/>
                    </a:lnTo>
                    <a:lnTo>
                      <a:pt x="4" y="6"/>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44" name="Freeform 432"/>
              <p:cNvSpPr>
                <a:spLocks noEditPoints="1"/>
              </p:cNvSpPr>
              <p:nvPr/>
            </p:nvSpPr>
            <p:spPr bwMode="auto">
              <a:xfrm>
                <a:off x="3671" y="4026"/>
                <a:ext cx="23" cy="30"/>
              </a:xfrm>
              <a:custGeom>
                <a:avLst/>
                <a:gdLst>
                  <a:gd name="T0" fmla="*/ 4 w 23"/>
                  <a:gd name="T1" fmla="*/ 3 h 30"/>
                  <a:gd name="T2" fmla="*/ 4 w 23"/>
                  <a:gd name="T3" fmla="*/ 15 h 30"/>
                  <a:gd name="T4" fmla="*/ 14 w 23"/>
                  <a:gd name="T5" fmla="*/ 15 h 30"/>
                  <a:gd name="T6" fmla="*/ 17 w 23"/>
                  <a:gd name="T7" fmla="*/ 13 h 30"/>
                  <a:gd name="T8" fmla="*/ 19 w 23"/>
                  <a:gd name="T9" fmla="*/ 12 h 30"/>
                  <a:gd name="T10" fmla="*/ 19 w 23"/>
                  <a:gd name="T11" fmla="*/ 8 h 30"/>
                  <a:gd name="T12" fmla="*/ 17 w 23"/>
                  <a:gd name="T13" fmla="*/ 5 h 30"/>
                  <a:gd name="T14" fmla="*/ 14 w 23"/>
                  <a:gd name="T15" fmla="*/ 3 h 30"/>
                  <a:gd name="T16" fmla="*/ 4 w 23"/>
                  <a:gd name="T17" fmla="*/ 3 h 30"/>
                  <a:gd name="T18" fmla="*/ 0 w 23"/>
                  <a:gd name="T19" fmla="*/ 0 h 30"/>
                  <a:gd name="T20" fmla="*/ 17 w 23"/>
                  <a:gd name="T21" fmla="*/ 0 h 30"/>
                  <a:gd name="T22" fmla="*/ 20 w 23"/>
                  <a:gd name="T23" fmla="*/ 3 h 30"/>
                  <a:gd name="T24" fmla="*/ 23 w 23"/>
                  <a:gd name="T25" fmla="*/ 9 h 30"/>
                  <a:gd name="T26" fmla="*/ 21 w 23"/>
                  <a:gd name="T27" fmla="*/ 13 h 30"/>
                  <a:gd name="T28" fmla="*/ 20 w 23"/>
                  <a:gd name="T29" fmla="*/ 16 h 30"/>
                  <a:gd name="T30" fmla="*/ 17 w 23"/>
                  <a:gd name="T31" fmla="*/ 17 h 30"/>
                  <a:gd name="T32" fmla="*/ 4 w 23"/>
                  <a:gd name="T33" fmla="*/ 17 h 30"/>
                  <a:gd name="T34" fmla="*/ 4 w 23"/>
                  <a:gd name="T35" fmla="*/ 30 h 30"/>
                  <a:gd name="T36" fmla="*/ 0 w 23"/>
                  <a:gd name="T37" fmla="*/ 30 h 30"/>
                  <a:gd name="T38" fmla="*/ 0 w 23"/>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30">
                    <a:moveTo>
                      <a:pt x="4" y="3"/>
                    </a:moveTo>
                    <a:lnTo>
                      <a:pt x="4" y="15"/>
                    </a:lnTo>
                    <a:lnTo>
                      <a:pt x="14" y="15"/>
                    </a:lnTo>
                    <a:lnTo>
                      <a:pt x="17" y="13"/>
                    </a:lnTo>
                    <a:lnTo>
                      <a:pt x="19" y="12"/>
                    </a:lnTo>
                    <a:lnTo>
                      <a:pt x="19" y="8"/>
                    </a:lnTo>
                    <a:lnTo>
                      <a:pt x="17" y="5"/>
                    </a:lnTo>
                    <a:lnTo>
                      <a:pt x="14" y="3"/>
                    </a:lnTo>
                    <a:lnTo>
                      <a:pt x="4" y="3"/>
                    </a:lnTo>
                    <a:close/>
                    <a:moveTo>
                      <a:pt x="0" y="0"/>
                    </a:moveTo>
                    <a:lnTo>
                      <a:pt x="17" y="0"/>
                    </a:lnTo>
                    <a:lnTo>
                      <a:pt x="20" y="3"/>
                    </a:lnTo>
                    <a:lnTo>
                      <a:pt x="23" y="9"/>
                    </a:lnTo>
                    <a:lnTo>
                      <a:pt x="21" y="13"/>
                    </a:lnTo>
                    <a:lnTo>
                      <a:pt x="20" y="16"/>
                    </a:lnTo>
                    <a:lnTo>
                      <a:pt x="17" y="17"/>
                    </a:lnTo>
                    <a:lnTo>
                      <a:pt x="4" y="17"/>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45" name="Freeform 433"/>
              <p:cNvSpPr>
                <a:spLocks noEditPoints="1"/>
              </p:cNvSpPr>
              <p:nvPr/>
            </p:nvSpPr>
            <p:spPr bwMode="auto">
              <a:xfrm>
                <a:off x="3697" y="4026"/>
                <a:ext cx="20" cy="30"/>
              </a:xfrm>
              <a:custGeom>
                <a:avLst/>
                <a:gdLst>
                  <a:gd name="T0" fmla="*/ 12 w 20"/>
                  <a:gd name="T1" fmla="*/ 6 h 30"/>
                  <a:gd name="T2" fmla="*/ 2 w 20"/>
                  <a:gd name="T3" fmla="*/ 20 h 30"/>
                  <a:gd name="T4" fmla="*/ 12 w 20"/>
                  <a:gd name="T5" fmla="*/ 20 h 30"/>
                  <a:gd name="T6" fmla="*/ 12 w 20"/>
                  <a:gd name="T7" fmla="*/ 6 h 30"/>
                  <a:gd name="T8" fmla="*/ 12 w 20"/>
                  <a:gd name="T9" fmla="*/ 0 h 30"/>
                  <a:gd name="T10" fmla="*/ 15 w 20"/>
                  <a:gd name="T11" fmla="*/ 0 h 30"/>
                  <a:gd name="T12" fmla="*/ 15 w 20"/>
                  <a:gd name="T13" fmla="*/ 20 h 30"/>
                  <a:gd name="T14" fmla="*/ 20 w 20"/>
                  <a:gd name="T15" fmla="*/ 20 h 30"/>
                  <a:gd name="T16" fmla="*/ 20 w 20"/>
                  <a:gd name="T17" fmla="*/ 23 h 30"/>
                  <a:gd name="T18" fmla="*/ 15 w 20"/>
                  <a:gd name="T19" fmla="*/ 23 h 30"/>
                  <a:gd name="T20" fmla="*/ 15 w 20"/>
                  <a:gd name="T21" fmla="*/ 30 h 30"/>
                  <a:gd name="T22" fmla="*/ 12 w 20"/>
                  <a:gd name="T23" fmla="*/ 30 h 30"/>
                  <a:gd name="T24" fmla="*/ 12 w 20"/>
                  <a:gd name="T25" fmla="*/ 23 h 30"/>
                  <a:gd name="T26" fmla="*/ 0 w 20"/>
                  <a:gd name="T27" fmla="*/ 23 h 30"/>
                  <a:gd name="T28" fmla="*/ 0 w 20"/>
                  <a:gd name="T29" fmla="*/ 20 h 30"/>
                  <a:gd name="T30" fmla="*/ 12 w 20"/>
                  <a:gd name="T31" fmla="*/ 0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30">
                    <a:moveTo>
                      <a:pt x="12" y="6"/>
                    </a:moveTo>
                    <a:lnTo>
                      <a:pt x="2" y="20"/>
                    </a:lnTo>
                    <a:lnTo>
                      <a:pt x="12" y="20"/>
                    </a:lnTo>
                    <a:lnTo>
                      <a:pt x="12" y="6"/>
                    </a:lnTo>
                    <a:close/>
                    <a:moveTo>
                      <a:pt x="12" y="0"/>
                    </a:moveTo>
                    <a:lnTo>
                      <a:pt x="15" y="0"/>
                    </a:lnTo>
                    <a:lnTo>
                      <a:pt x="15" y="20"/>
                    </a:lnTo>
                    <a:lnTo>
                      <a:pt x="20" y="20"/>
                    </a:lnTo>
                    <a:lnTo>
                      <a:pt x="20" y="23"/>
                    </a:lnTo>
                    <a:lnTo>
                      <a:pt x="15" y="23"/>
                    </a:lnTo>
                    <a:lnTo>
                      <a:pt x="15" y="30"/>
                    </a:lnTo>
                    <a:lnTo>
                      <a:pt x="12" y="30"/>
                    </a:lnTo>
                    <a:lnTo>
                      <a:pt x="12" y="23"/>
                    </a:lnTo>
                    <a:lnTo>
                      <a:pt x="0" y="23"/>
                    </a:lnTo>
                    <a:lnTo>
                      <a:pt x="0" y="2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646" name="Freeform 434"/>
              <p:cNvSpPr>
                <a:spLocks/>
              </p:cNvSpPr>
              <p:nvPr/>
            </p:nvSpPr>
            <p:spPr bwMode="auto">
              <a:xfrm>
                <a:off x="3729" y="4026"/>
                <a:ext cx="9" cy="39"/>
              </a:xfrm>
              <a:custGeom>
                <a:avLst/>
                <a:gdLst>
                  <a:gd name="T0" fmla="*/ 7 w 9"/>
                  <a:gd name="T1" fmla="*/ 0 h 39"/>
                  <a:gd name="T2" fmla="*/ 9 w 9"/>
                  <a:gd name="T3" fmla="*/ 0 h 39"/>
                  <a:gd name="T4" fmla="*/ 6 w 9"/>
                  <a:gd name="T5" fmla="*/ 6 h 39"/>
                  <a:gd name="T6" fmla="*/ 5 w 9"/>
                  <a:gd name="T7" fmla="*/ 12 h 39"/>
                  <a:gd name="T8" fmla="*/ 5 w 9"/>
                  <a:gd name="T9" fmla="*/ 26 h 39"/>
                  <a:gd name="T10" fmla="*/ 6 w 9"/>
                  <a:gd name="T11" fmla="*/ 32 h 39"/>
                  <a:gd name="T12" fmla="*/ 9 w 9"/>
                  <a:gd name="T13" fmla="*/ 39 h 39"/>
                  <a:gd name="T14" fmla="*/ 7 w 9"/>
                  <a:gd name="T15" fmla="*/ 39 h 39"/>
                  <a:gd name="T16" fmla="*/ 3 w 9"/>
                  <a:gd name="T17" fmla="*/ 32 h 39"/>
                  <a:gd name="T18" fmla="*/ 2 w 9"/>
                  <a:gd name="T19" fmla="*/ 26 h 39"/>
                  <a:gd name="T20" fmla="*/ 0 w 9"/>
                  <a:gd name="T21" fmla="*/ 19 h 39"/>
                  <a:gd name="T22" fmla="*/ 0 w 9"/>
                  <a:gd name="T23" fmla="*/ 15 h 39"/>
                  <a:gd name="T24" fmla="*/ 2 w 9"/>
                  <a:gd name="T25" fmla="*/ 9 h 39"/>
                  <a:gd name="T26" fmla="*/ 7 w 9"/>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39">
                    <a:moveTo>
                      <a:pt x="7" y="0"/>
                    </a:moveTo>
                    <a:lnTo>
                      <a:pt x="9" y="0"/>
                    </a:lnTo>
                    <a:lnTo>
                      <a:pt x="6" y="6"/>
                    </a:lnTo>
                    <a:lnTo>
                      <a:pt x="5" y="12"/>
                    </a:lnTo>
                    <a:lnTo>
                      <a:pt x="5" y="26"/>
                    </a:lnTo>
                    <a:lnTo>
                      <a:pt x="6" y="32"/>
                    </a:lnTo>
                    <a:lnTo>
                      <a:pt x="9" y="39"/>
                    </a:lnTo>
                    <a:lnTo>
                      <a:pt x="7" y="39"/>
                    </a:lnTo>
                    <a:lnTo>
                      <a:pt x="3" y="32"/>
                    </a:lnTo>
                    <a:lnTo>
                      <a:pt x="2" y="26"/>
                    </a:lnTo>
                    <a:lnTo>
                      <a:pt x="0" y="19"/>
                    </a:lnTo>
                    <a:lnTo>
                      <a:pt x="0" y="15"/>
                    </a:lnTo>
                    <a:lnTo>
                      <a:pt x="2" y="9"/>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647" name="Freeform 435"/>
              <p:cNvSpPr>
                <a:spLocks/>
              </p:cNvSpPr>
              <p:nvPr/>
            </p:nvSpPr>
            <p:spPr bwMode="auto">
              <a:xfrm>
                <a:off x="3739" y="4026"/>
                <a:ext cx="20" cy="30"/>
              </a:xfrm>
              <a:custGeom>
                <a:avLst/>
                <a:gdLst>
                  <a:gd name="T0" fmla="*/ 10 w 20"/>
                  <a:gd name="T1" fmla="*/ 0 h 30"/>
                  <a:gd name="T2" fmla="*/ 15 w 20"/>
                  <a:gd name="T3" fmla="*/ 2 h 30"/>
                  <a:gd name="T4" fmla="*/ 17 w 20"/>
                  <a:gd name="T5" fmla="*/ 3 h 30"/>
                  <a:gd name="T6" fmla="*/ 20 w 20"/>
                  <a:gd name="T7" fmla="*/ 9 h 30"/>
                  <a:gd name="T8" fmla="*/ 19 w 20"/>
                  <a:gd name="T9" fmla="*/ 13 h 30"/>
                  <a:gd name="T10" fmla="*/ 17 w 20"/>
                  <a:gd name="T11" fmla="*/ 15 h 30"/>
                  <a:gd name="T12" fmla="*/ 16 w 20"/>
                  <a:gd name="T13" fmla="*/ 17 h 30"/>
                  <a:gd name="T14" fmla="*/ 10 w 20"/>
                  <a:gd name="T15" fmla="*/ 20 h 30"/>
                  <a:gd name="T16" fmla="*/ 6 w 20"/>
                  <a:gd name="T17" fmla="*/ 25 h 30"/>
                  <a:gd name="T18" fmla="*/ 5 w 20"/>
                  <a:gd name="T19" fmla="*/ 27 h 30"/>
                  <a:gd name="T20" fmla="*/ 20 w 20"/>
                  <a:gd name="T21" fmla="*/ 27 h 30"/>
                  <a:gd name="T22" fmla="*/ 20 w 20"/>
                  <a:gd name="T23" fmla="*/ 30 h 30"/>
                  <a:gd name="T24" fmla="*/ 0 w 20"/>
                  <a:gd name="T25" fmla="*/ 30 h 30"/>
                  <a:gd name="T26" fmla="*/ 2 w 20"/>
                  <a:gd name="T27" fmla="*/ 26 h 30"/>
                  <a:gd name="T28" fmla="*/ 3 w 20"/>
                  <a:gd name="T29" fmla="*/ 23 h 30"/>
                  <a:gd name="T30" fmla="*/ 9 w 20"/>
                  <a:gd name="T31" fmla="*/ 17 h 30"/>
                  <a:gd name="T32" fmla="*/ 15 w 20"/>
                  <a:gd name="T33" fmla="*/ 15 h 30"/>
                  <a:gd name="T34" fmla="*/ 16 w 20"/>
                  <a:gd name="T35" fmla="*/ 12 h 30"/>
                  <a:gd name="T36" fmla="*/ 16 w 20"/>
                  <a:gd name="T37" fmla="*/ 6 h 30"/>
                  <a:gd name="T38" fmla="*/ 10 w 20"/>
                  <a:gd name="T39" fmla="*/ 3 h 30"/>
                  <a:gd name="T40" fmla="*/ 7 w 20"/>
                  <a:gd name="T41" fmla="*/ 5 h 30"/>
                  <a:gd name="T42" fmla="*/ 6 w 20"/>
                  <a:gd name="T43" fmla="*/ 6 h 30"/>
                  <a:gd name="T44" fmla="*/ 5 w 20"/>
                  <a:gd name="T45" fmla="*/ 9 h 30"/>
                  <a:gd name="T46" fmla="*/ 5 w 20"/>
                  <a:gd name="T47" fmla="*/ 12 h 30"/>
                  <a:gd name="T48" fmla="*/ 0 w 20"/>
                  <a:gd name="T49" fmla="*/ 12 h 30"/>
                  <a:gd name="T50" fmla="*/ 3 w 20"/>
                  <a:gd name="T51" fmla="*/ 3 h 30"/>
                  <a:gd name="T52" fmla="*/ 6 w 20"/>
                  <a:gd name="T53" fmla="*/ 2 h 30"/>
                  <a:gd name="T54" fmla="*/ 10 w 20"/>
                  <a:gd name="T55" fmla="*/ 0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30">
                    <a:moveTo>
                      <a:pt x="10" y="0"/>
                    </a:moveTo>
                    <a:lnTo>
                      <a:pt x="15" y="2"/>
                    </a:lnTo>
                    <a:lnTo>
                      <a:pt x="17" y="3"/>
                    </a:lnTo>
                    <a:lnTo>
                      <a:pt x="20" y="9"/>
                    </a:lnTo>
                    <a:lnTo>
                      <a:pt x="19" y="13"/>
                    </a:lnTo>
                    <a:lnTo>
                      <a:pt x="17" y="15"/>
                    </a:lnTo>
                    <a:lnTo>
                      <a:pt x="16" y="17"/>
                    </a:lnTo>
                    <a:lnTo>
                      <a:pt x="10" y="20"/>
                    </a:lnTo>
                    <a:lnTo>
                      <a:pt x="6" y="25"/>
                    </a:lnTo>
                    <a:lnTo>
                      <a:pt x="5" y="27"/>
                    </a:lnTo>
                    <a:lnTo>
                      <a:pt x="20" y="27"/>
                    </a:lnTo>
                    <a:lnTo>
                      <a:pt x="20" y="30"/>
                    </a:lnTo>
                    <a:lnTo>
                      <a:pt x="0" y="30"/>
                    </a:lnTo>
                    <a:lnTo>
                      <a:pt x="2" y="26"/>
                    </a:lnTo>
                    <a:lnTo>
                      <a:pt x="3" y="23"/>
                    </a:lnTo>
                    <a:lnTo>
                      <a:pt x="9" y="17"/>
                    </a:lnTo>
                    <a:lnTo>
                      <a:pt x="15" y="15"/>
                    </a:lnTo>
                    <a:lnTo>
                      <a:pt x="16" y="12"/>
                    </a:lnTo>
                    <a:lnTo>
                      <a:pt x="16" y="6"/>
                    </a:lnTo>
                    <a:lnTo>
                      <a:pt x="10" y="3"/>
                    </a:lnTo>
                    <a:lnTo>
                      <a:pt x="7" y="5"/>
                    </a:lnTo>
                    <a:lnTo>
                      <a:pt x="6" y="6"/>
                    </a:lnTo>
                    <a:lnTo>
                      <a:pt x="5" y="9"/>
                    </a:lnTo>
                    <a:lnTo>
                      <a:pt x="5" y="12"/>
                    </a:lnTo>
                    <a:lnTo>
                      <a:pt x="0" y="12"/>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48" name="Freeform 436"/>
              <p:cNvSpPr>
                <a:spLocks/>
              </p:cNvSpPr>
              <p:nvPr/>
            </p:nvSpPr>
            <p:spPr bwMode="auto">
              <a:xfrm>
                <a:off x="3761" y="4026"/>
                <a:ext cx="10" cy="39"/>
              </a:xfrm>
              <a:custGeom>
                <a:avLst/>
                <a:gdLst>
                  <a:gd name="T0" fmla="*/ 0 w 10"/>
                  <a:gd name="T1" fmla="*/ 0 h 39"/>
                  <a:gd name="T2" fmla="*/ 3 w 10"/>
                  <a:gd name="T3" fmla="*/ 0 h 39"/>
                  <a:gd name="T4" fmla="*/ 7 w 10"/>
                  <a:gd name="T5" fmla="*/ 6 h 39"/>
                  <a:gd name="T6" fmla="*/ 8 w 10"/>
                  <a:gd name="T7" fmla="*/ 12 h 39"/>
                  <a:gd name="T8" fmla="*/ 10 w 10"/>
                  <a:gd name="T9" fmla="*/ 19 h 39"/>
                  <a:gd name="T10" fmla="*/ 7 w 10"/>
                  <a:gd name="T11" fmla="*/ 33 h 39"/>
                  <a:gd name="T12" fmla="*/ 3 w 10"/>
                  <a:gd name="T13" fmla="*/ 39 h 39"/>
                  <a:gd name="T14" fmla="*/ 0 w 10"/>
                  <a:gd name="T15" fmla="*/ 39 h 39"/>
                  <a:gd name="T16" fmla="*/ 3 w 10"/>
                  <a:gd name="T17" fmla="*/ 32 h 39"/>
                  <a:gd name="T18" fmla="*/ 5 w 10"/>
                  <a:gd name="T19" fmla="*/ 26 h 39"/>
                  <a:gd name="T20" fmla="*/ 5 w 10"/>
                  <a:gd name="T21" fmla="*/ 13 h 39"/>
                  <a:gd name="T22" fmla="*/ 3 w 10"/>
                  <a:gd name="T23" fmla="*/ 6 h 39"/>
                  <a:gd name="T24" fmla="*/ 0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0" y="0"/>
                    </a:moveTo>
                    <a:lnTo>
                      <a:pt x="3" y="0"/>
                    </a:lnTo>
                    <a:lnTo>
                      <a:pt x="7" y="6"/>
                    </a:lnTo>
                    <a:lnTo>
                      <a:pt x="8" y="12"/>
                    </a:lnTo>
                    <a:lnTo>
                      <a:pt x="10" y="19"/>
                    </a:lnTo>
                    <a:lnTo>
                      <a:pt x="7" y="33"/>
                    </a:lnTo>
                    <a:lnTo>
                      <a:pt x="3" y="39"/>
                    </a:lnTo>
                    <a:lnTo>
                      <a:pt x="0" y="39"/>
                    </a:lnTo>
                    <a:lnTo>
                      <a:pt x="3" y="32"/>
                    </a:lnTo>
                    <a:lnTo>
                      <a:pt x="5" y="26"/>
                    </a:lnTo>
                    <a:lnTo>
                      <a:pt x="5"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49" name="Freeform 437"/>
              <p:cNvSpPr>
                <a:spLocks/>
              </p:cNvSpPr>
              <p:nvPr/>
            </p:nvSpPr>
            <p:spPr bwMode="auto">
              <a:xfrm>
                <a:off x="3776" y="4052"/>
                <a:ext cx="5" cy="10"/>
              </a:xfrm>
              <a:custGeom>
                <a:avLst/>
                <a:gdLst>
                  <a:gd name="T0" fmla="*/ 0 w 5"/>
                  <a:gd name="T1" fmla="*/ 0 h 10"/>
                  <a:gd name="T2" fmla="*/ 5 w 5"/>
                  <a:gd name="T3" fmla="*/ 0 h 10"/>
                  <a:gd name="T4" fmla="*/ 5 w 5"/>
                  <a:gd name="T5" fmla="*/ 4 h 10"/>
                  <a:gd name="T6" fmla="*/ 3 w 5"/>
                  <a:gd name="T7" fmla="*/ 7 h 10"/>
                  <a:gd name="T8" fmla="*/ 3 w 5"/>
                  <a:gd name="T9" fmla="*/ 9 h 10"/>
                  <a:gd name="T10" fmla="*/ 0 w 5"/>
                  <a:gd name="T11" fmla="*/ 10 h 10"/>
                  <a:gd name="T12" fmla="*/ 0 w 5"/>
                  <a:gd name="T13" fmla="*/ 9 h 10"/>
                  <a:gd name="T14" fmla="*/ 2 w 5"/>
                  <a:gd name="T15" fmla="*/ 7 h 10"/>
                  <a:gd name="T16" fmla="*/ 2 w 5"/>
                  <a:gd name="T17" fmla="*/ 4 h 10"/>
                  <a:gd name="T18" fmla="*/ 0 w 5"/>
                  <a:gd name="T19" fmla="*/ 4 h 10"/>
                  <a:gd name="T20" fmla="*/ 0 w 5"/>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10">
                    <a:moveTo>
                      <a:pt x="0" y="0"/>
                    </a:moveTo>
                    <a:lnTo>
                      <a:pt x="5" y="0"/>
                    </a:lnTo>
                    <a:lnTo>
                      <a:pt x="5" y="4"/>
                    </a:lnTo>
                    <a:lnTo>
                      <a:pt x="3" y="7"/>
                    </a:lnTo>
                    <a:lnTo>
                      <a:pt x="3" y="9"/>
                    </a:lnTo>
                    <a:lnTo>
                      <a:pt x="0" y="10"/>
                    </a:lnTo>
                    <a:lnTo>
                      <a:pt x="0" y="9"/>
                    </a:lnTo>
                    <a:lnTo>
                      <a:pt x="2" y="7"/>
                    </a:lnTo>
                    <a:lnTo>
                      <a:pt x="2"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50" name="Freeform 438"/>
              <p:cNvSpPr>
                <a:spLocks/>
              </p:cNvSpPr>
              <p:nvPr/>
            </p:nvSpPr>
            <p:spPr bwMode="auto">
              <a:xfrm>
                <a:off x="3795" y="4026"/>
                <a:ext cx="24" cy="30"/>
              </a:xfrm>
              <a:custGeom>
                <a:avLst/>
                <a:gdLst>
                  <a:gd name="T0" fmla="*/ 8 w 24"/>
                  <a:gd name="T1" fmla="*/ 0 h 30"/>
                  <a:gd name="T2" fmla="*/ 16 w 24"/>
                  <a:gd name="T3" fmla="*/ 0 h 30"/>
                  <a:gd name="T4" fmla="*/ 18 w 24"/>
                  <a:gd name="T5" fmla="*/ 2 h 30"/>
                  <a:gd name="T6" fmla="*/ 23 w 24"/>
                  <a:gd name="T7" fmla="*/ 6 h 30"/>
                  <a:gd name="T8" fmla="*/ 23 w 24"/>
                  <a:gd name="T9" fmla="*/ 9 h 30"/>
                  <a:gd name="T10" fmla="*/ 18 w 24"/>
                  <a:gd name="T11" fmla="*/ 9 h 30"/>
                  <a:gd name="T12" fmla="*/ 18 w 24"/>
                  <a:gd name="T13" fmla="*/ 6 h 30"/>
                  <a:gd name="T14" fmla="*/ 17 w 24"/>
                  <a:gd name="T15" fmla="*/ 5 h 30"/>
                  <a:gd name="T16" fmla="*/ 14 w 24"/>
                  <a:gd name="T17" fmla="*/ 3 h 30"/>
                  <a:gd name="T18" fmla="*/ 8 w 24"/>
                  <a:gd name="T19" fmla="*/ 3 h 30"/>
                  <a:gd name="T20" fmla="*/ 4 w 24"/>
                  <a:gd name="T21" fmla="*/ 8 h 30"/>
                  <a:gd name="T22" fmla="*/ 6 w 24"/>
                  <a:gd name="T23" fmla="*/ 10 h 30"/>
                  <a:gd name="T24" fmla="*/ 7 w 24"/>
                  <a:gd name="T25" fmla="*/ 12 h 30"/>
                  <a:gd name="T26" fmla="*/ 8 w 24"/>
                  <a:gd name="T27" fmla="*/ 12 h 30"/>
                  <a:gd name="T28" fmla="*/ 11 w 24"/>
                  <a:gd name="T29" fmla="*/ 13 h 30"/>
                  <a:gd name="T30" fmla="*/ 14 w 24"/>
                  <a:gd name="T31" fmla="*/ 13 h 30"/>
                  <a:gd name="T32" fmla="*/ 17 w 24"/>
                  <a:gd name="T33" fmla="*/ 15 h 30"/>
                  <a:gd name="T34" fmla="*/ 20 w 24"/>
                  <a:gd name="T35" fmla="*/ 15 h 30"/>
                  <a:gd name="T36" fmla="*/ 23 w 24"/>
                  <a:gd name="T37" fmla="*/ 16 h 30"/>
                  <a:gd name="T38" fmla="*/ 24 w 24"/>
                  <a:gd name="T39" fmla="*/ 19 h 30"/>
                  <a:gd name="T40" fmla="*/ 24 w 24"/>
                  <a:gd name="T41" fmla="*/ 22 h 30"/>
                  <a:gd name="T42" fmla="*/ 23 w 24"/>
                  <a:gd name="T43" fmla="*/ 26 h 30"/>
                  <a:gd name="T44" fmla="*/ 21 w 24"/>
                  <a:gd name="T45" fmla="*/ 27 h 30"/>
                  <a:gd name="T46" fmla="*/ 16 w 24"/>
                  <a:gd name="T47" fmla="*/ 30 h 30"/>
                  <a:gd name="T48" fmla="*/ 8 w 24"/>
                  <a:gd name="T49" fmla="*/ 30 h 30"/>
                  <a:gd name="T50" fmla="*/ 3 w 24"/>
                  <a:gd name="T51" fmla="*/ 27 h 30"/>
                  <a:gd name="T52" fmla="*/ 0 w 24"/>
                  <a:gd name="T53" fmla="*/ 25 h 30"/>
                  <a:gd name="T54" fmla="*/ 0 w 24"/>
                  <a:gd name="T55" fmla="*/ 20 h 30"/>
                  <a:gd name="T56" fmla="*/ 4 w 24"/>
                  <a:gd name="T57" fmla="*/ 20 h 30"/>
                  <a:gd name="T58" fmla="*/ 4 w 24"/>
                  <a:gd name="T59" fmla="*/ 23 h 30"/>
                  <a:gd name="T60" fmla="*/ 7 w 24"/>
                  <a:gd name="T61" fmla="*/ 26 h 30"/>
                  <a:gd name="T62" fmla="*/ 10 w 24"/>
                  <a:gd name="T63" fmla="*/ 27 h 30"/>
                  <a:gd name="T64" fmla="*/ 17 w 24"/>
                  <a:gd name="T65" fmla="*/ 27 h 30"/>
                  <a:gd name="T66" fmla="*/ 20 w 24"/>
                  <a:gd name="T67" fmla="*/ 25 h 30"/>
                  <a:gd name="T68" fmla="*/ 20 w 24"/>
                  <a:gd name="T69" fmla="*/ 20 h 30"/>
                  <a:gd name="T70" fmla="*/ 18 w 24"/>
                  <a:gd name="T71" fmla="*/ 19 h 30"/>
                  <a:gd name="T72" fmla="*/ 16 w 24"/>
                  <a:gd name="T73" fmla="*/ 17 h 30"/>
                  <a:gd name="T74" fmla="*/ 13 w 24"/>
                  <a:gd name="T75" fmla="*/ 17 h 30"/>
                  <a:gd name="T76" fmla="*/ 10 w 24"/>
                  <a:gd name="T77" fmla="*/ 16 h 30"/>
                  <a:gd name="T78" fmla="*/ 7 w 24"/>
                  <a:gd name="T79" fmla="*/ 16 h 30"/>
                  <a:gd name="T80" fmla="*/ 6 w 24"/>
                  <a:gd name="T81" fmla="*/ 15 h 30"/>
                  <a:gd name="T82" fmla="*/ 3 w 24"/>
                  <a:gd name="T83" fmla="*/ 13 h 30"/>
                  <a:gd name="T84" fmla="*/ 1 w 24"/>
                  <a:gd name="T85" fmla="*/ 12 h 30"/>
                  <a:gd name="T86" fmla="*/ 1 w 24"/>
                  <a:gd name="T87" fmla="*/ 5 h 30"/>
                  <a:gd name="T88" fmla="*/ 3 w 24"/>
                  <a:gd name="T89" fmla="*/ 3 h 30"/>
                  <a:gd name="T90" fmla="*/ 8 w 24"/>
                  <a:gd name="T91" fmla="*/ 0 h 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 h="30">
                    <a:moveTo>
                      <a:pt x="8" y="0"/>
                    </a:moveTo>
                    <a:lnTo>
                      <a:pt x="16" y="0"/>
                    </a:lnTo>
                    <a:lnTo>
                      <a:pt x="18" y="2"/>
                    </a:lnTo>
                    <a:lnTo>
                      <a:pt x="23" y="6"/>
                    </a:lnTo>
                    <a:lnTo>
                      <a:pt x="23" y="9"/>
                    </a:lnTo>
                    <a:lnTo>
                      <a:pt x="18" y="9"/>
                    </a:lnTo>
                    <a:lnTo>
                      <a:pt x="18" y="6"/>
                    </a:lnTo>
                    <a:lnTo>
                      <a:pt x="17" y="5"/>
                    </a:lnTo>
                    <a:lnTo>
                      <a:pt x="14" y="3"/>
                    </a:lnTo>
                    <a:lnTo>
                      <a:pt x="8" y="3"/>
                    </a:lnTo>
                    <a:lnTo>
                      <a:pt x="4" y="8"/>
                    </a:lnTo>
                    <a:lnTo>
                      <a:pt x="6" y="10"/>
                    </a:lnTo>
                    <a:lnTo>
                      <a:pt x="7" y="12"/>
                    </a:lnTo>
                    <a:lnTo>
                      <a:pt x="8" y="12"/>
                    </a:lnTo>
                    <a:lnTo>
                      <a:pt x="11" y="13"/>
                    </a:lnTo>
                    <a:lnTo>
                      <a:pt x="14" y="13"/>
                    </a:lnTo>
                    <a:lnTo>
                      <a:pt x="17" y="15"/>
                    </a:lnTo>
                    <a:lnTo>
                      <a:pt x="20" y="15"/>
                    </a:lnTo>
                    <a:lnTo>
                      <a:pt x="23" y="16"/>
                    </a:lnTo>
                    <a:lnTo>
                      <a:pt x="24" y="19"/>
                    </a:lnTo>
                    <a:lnTo>
                      <a:pt x="24" y="22"/>
                    </a:lnTo>
                    <a:lnTo>
                      <a:pt x="23" y="26"/>
                    </a:lnTo>
                    <a:lnTo>
                      <a:pt x="21" y="27"/>
                    </a:lnTo>
                    <a:lnTo>
                      <a:pt x="16" y="30"/>
                    </a:lnTo>
                    <a:lnTo>
                      <a:pt x="8" y="30"/>
                    </a:lnTo>
                    <a:lnTo>
                      <a:pt x="3" y="27"/>
                    </a:lnTo>
                    <a:lnTo>
                      <a:pt x="0" y="25"/>
                    </a:lnTo>
                    <a:lnTo>
                      <a:pt x="0" y="20"/>
                    </a:lnTo>
                    <a:lnTo>
                      <a:pt x="4" y="20"/>
                    </a:lnTo>
                    <a:lnTo>
                      <a:pt x="4" y="23"/>
                    </a:lnTo>
                    <a:lnTo>
                      <a:pt x="7" y="26"/>
                    </a:lnTo>
                    <a:lnTo>
                      <a:pt x="10" y="27"/>
                    </a:lnTo>
                    <a:lnTo>
                      <a:pt x="17" y="27"/>
                    </a:lnTo>
                    <a:lnTo>
                      <a:pt x="20" y="25"/>
                    </a:lnTo>
                    <a:lnTo>
                      <a:pt x="20" y="20"/>
                    </a:lnTo>
                    <a:lnTo>
                      <a:pt x="18" y="19"/>
                    </a:lnTo>
                    <a:lnTo>
                      <a:pt x="16" y="17"/>
                    </a:lnTo>
                    <a:lnTo>
                      <a:pt x="13" y="17"/>
                    </a:lnTo>
                    <a:lnTo>
                      <a:pt x="10" y="16"/>
                    </a:lnTo>
                    <a:lnTo>
                      <a:pt x="7" y="16"/>
                    </a:lnTo>
                    <a:lnTo>
                      <a:pt x="6" y="15"/>
                    </a:lnTo>
                    <a:lnTo>
                      <a:pt x="3" y="13"/>
                    </a:lnTo>
                    <a:lnTo>
                      <a:pt x="1" y="12"/>
                    </a:lnTo>
                    <a:lnTo>
                      <a:pt x="1" y="5"/>
                    </a:lnTo>
                    <a:lnTo>
                      <a:pt x="3" y="3"/>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651" name="Freeform 439"/>
              <p:cNvSpPr>
                <a:spLocks/>
              </p:cNvSpPr>
              <p:nvPr/>
            </p:nvSpPr>
            <p:spPr bwMode="auto">
              <a:xfrm>
                <a:off x="3823" y="4026"/>
                <a:ext cx="25" cy="30"/>
              </a:xfrm>
              <a:custGeom>
                <a:avLst/>
                <a:gdLst>
                  <a:gd name="T0" fmla="*/ 0 w 25"/>
                  <a:gd name="T1" fmla="*/ 0 h 30"/>
                  <a:gd name="T2" fmla="*/ 5 w 25"/>
                  <a:gd name="T3" fmla="*/ 0 h 30"/>
                  <a:gd name="T4" fmla="*/ 20 w 25"/>
                  <a:gd name="T5" fmla="*/ 25 h 30"/>
                  <a:gd name="T6" fmla="*/ 20 w 25"/>
                  <a:gd name="T7" fmla="*/ 0 h 30"/>
                  <a:gd name="T8" fmla="*/ 25 w 25"/>
                  <a:gd name="T9" fmla="*/ 0 h 30"/>
                  <a:gd name="T10" fmla="*/ 25 w 25"/>
                  <a:gd name="T11" fmla="*/ 30 h 30"/>
                  <a:gd name="T12" fmla="*/ 20 w 25"/>
                  <a:gd name="T13" fmla="*/ 30 h 30"/>
                  <a:gd name="T14" fmla="*/ 5 w 25"/>
                  <a:gd name="T15" fmla="*/ 6 h 30"/>
                  <a:gd name="T16" fmla="*/ 5 w 25"/>
                  <a:gd name="T17" fmla="*/ 30 h 30"/>
                  <a:gd name="T18" fmla="*/ 0 w 25"/>
                  <a:gd name="T19" fmla="*/ 30 h 30"/>
                  <a:gd name="T20" fmla="*/ 0 w 25"/>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30">
                    <a:moveTo>
                      <a:pt x="0" y="0"/>
                    </a:moveTo>
                    <a:lnTo>
                      <a:pt x="5" y="0"/>
                    </a:lnTo>
                    <a:lnTo>
                      <a:pt x="20" y="25"/>
                    </a:lnTo>
                    <a:lnTo>
                      <a:pt x="20" y="0"/>
                    </a:lnTo>
                    <a:lnTo>
                      <a:pt x="25" y="0"/>
                    </a:lnTo>
                    <a:lnTo>
                      <a:pt x="25" y="30"/>
                    </a:lnTo>
                    <a:lnTo>
                      <a:pt x="20" y="30"/>
                    </a:lnTo>
                    <a:lnTo>
                      <a:pt x="5" y="6"/>
                    </a:lnTo>
                    <a:lnTo>
                      <a:pt x="5"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52" name="Freeform 440"/>
              <p:cNvSpPr>
                <a:spLocks noEditPoints="1"/>
              </p:cNvSpPr>
              <p:nvPr/>
            </p:nvSpPr>
            <p:spPr bwMode="auto">
              <a:xfrm>
                <a:off x="3850" y="4026"/>
                <a:ext cx="27" cy="30"/>
              </a:xfrm>
              <a:custGeom>
                <a:avLst/>
                <a:gdLst>
                  <a:gd name="T0" fmla="*/ 13 w 27"/>
                  <a:gd name="T1" fmla="*/ 5 h 30"/>
                  <a:gd name="T2" fmla="*/ 9 w 27"/>
                  <a:gd name="T3" fmla="*/ 17 h 30"/>
                  <a:gd name="T4" fmla="*/ 19 w 27"/>
                  <a:gd name="T5" fmla="*/ 17 h 30"/>
                  <a:gd name="T6" fmla="*/ 13 w 27"/>
                  <a:gd name="T7" fmla="*/ 5 h 30"/>
                  <a:gd name="T8" fmla="*/ 12 w 27"/>
                  <a:gd name="T9" fmla="*/ 0 h 30"/>
                  <a:gd name="T10" fmla="*/ 16 w 27"/>
                  <a:gd name="T11" fmla="*/ 0 h 30"/>
                  <a:gd name="T12" fmla="*/ 27 w 27"/>
                  <a:gd name="T13" fmla="*/ 30 h 30"/>
                  <a:gd name="T14" fmla="*/ 23 w 27"/>
                  <a:gd name="T15" fmla="*/ 30 h 30"/>
                  <a:gd name="T16" fmla="*/ 20 w 27"/>
                  <a:gd name="T17" fmla="*/ 22 h 30"/>
                  <a:gd name="T18" fmla="*/ 8 w 27"/>
                  <a:gd name="T19" fmla="*/ 22 h 30"/>
                  <a:gd name="T20" fmla="*/ 5 w 27"/>
                  <a:gd name="T21" fmla="*/ 30 h 30"/>
                  <a:gd name="T22" fmla="*/ 0 w 27"/>
                  <a:gd name="T23" fmla="*/ 30 h 30"/>
                  <a:gd name="T24" fmla="*/ 12 w 27"/>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0">
                    <a:moveTo>
                      <a:pt x="13" y="5"/>
                    </a:moveTo>
                    <a:lnTo>
                      <a:pt x="9" y="17"/>
                    </a:lnTo>
                    <a:lnTo>
                      <a:pt x="19" y="17"/>
                    </a:lnTo>
                    <a:lnTo>
                      <a:pt x="13" y="5"/>
                    </a:lnTo>
                    <a:close/>
                    <a:moveTo>
                      <a:pt x="12" y="0"/>
                    </a:moveTo>
                    <a:lnTo>
                      <a:pt x="16" y="0"/>
                    </a:lnTo>
                    <a:lnTo>
                      <a:pt x="27" y="30"/>
                    </a:lnTo>
                    <a:lnTo>
                      <a:pt x="23" y="30"/>
                    </a:lnTo>
                    <a:lnTo>
                      <a:pt x="20" y="22"/>
                    </a:lnTo>
                    <a:lnTo>
                      <a:pt x="8" y="22"/>
                    </a:lnTo>
                    <a:lnTo>
                      <a:pt x="5" y="30"/>
                    </a:lnTo>
                    <a:lnTo>
                      <a:pt x="0" y="30"/>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653" name="Freeform 441"/>
              <p:cNvSpPr>
                <a:spLocks noEditPoints="1"/>
              </p:cNvSpPr>
              <p:nvPr/>
            </p:nvSpPr>
            <p:spPr bwMode="auto">
              <a:xfrm>
                <a:off x="3880" y="4026"/>
                <a:ext cx="23" cy="30"/>
              </a:xfrm>
              <a:custGeom>
                <a:avLst/>
                <a:gdLst>
                  <a:gd name="T0" fmla="*/ 5 w 23"/>
                  <a:gd name="T1" fmla="*/ 3 h 30"/>
                  <a:gd name="T2" fmla="*/ 5 w 23"/>
                  <a:gd name="T3" fmla="*/ 15 h 30"/>
                  <a:gd name="T4" fmla="*/ 16 w 23"/>
                  <a:gd name="T5" fmla="*/ 15 h 30"/>
                  <a:gd name="T6" fmla="*/ 19 w 23"/>
                  <a:gd name="T7" fmla="*/ 12 h 30"/>
                  <a:gd name="T8" fmla="*/ 19 w 23"/>
                  <a:gd name="T9" fmla="*/ 8 h 30"/>
                  <a:gd name="T10" fmla="*/ 17 w 23"/>
                  <a:gd name="T11" fmla="*/ 5 h 30"/>
                  <a:gd name="T12" fmla="*/ 15 w 23"/>
                  <a:gd name="T13" fmla="*/ 3 h 30"/>
                  <a:gd name="T14" fmla="*/ 5 w 23"/>
                  <a:gd name="T15" fmla="*/ 3 h 30"/>
                  <a:gd name="T16" fmla="*/ 0 w 23"/>
                  <a:gd name="T17" fmla="*/ 0 h 30"/>
                  <a:gd name="T18" fmla="*/ 17 w 23"/>
                  <a:gd name="T19" fmla="*/ 0 h 30"/>
                  <a:gd name="T20" fmla="*/ 23 w 23"/>
                  <a:gd name="T21" fmla="*/ 6 h 30"/>
                  <a:gd name="T22" fmla="*/ 23 w 23"/>
                  <a:gd name="T23" fmla="*/ 9 h 30"/>
                  <a:gd name="T24" fmla="*/ 22 w 23"/>
                  <a:gd name="T25" fmla="*/ 13 h 30"/>
                  <a:gd name="T26" fmla="*/ 20 w 23"/>
                  <a:gd name="T27" fmla="*/ 16 h 30"/>
                  <a:gd name="T28" fmla="*/ 17 w 23"/>
                  <a:gd name="T29" fmla="*/ 17 h 30"/>
                  <a:gd name="T30" fmla="*/ 5 w 23"/>
                  <a:gd name="T31" fmla="*/ 17 h 30"/>
                  <a:gd name="T32" fmla="*/ 5 w 23"/>
                  <a:gd name="T33" fmla="*/ 30 h 30"/>
                  <a:gd name="T34" fmla="*/ 0 w 23"/>
                  <a:gd name="T35" fmla="*/ 30 h 30"/>
                  <a:gd name="T36" fmla="*/ 0 w 23"/>
                  <a:gd name="T37" fmla="*/ 0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30">
                    <a:moveTo>
                      <a:pt x="5" y="3"/>
                    </a:moveTo>
                    <a:lnTo>
                      <a:pt x="5" y="15"/>
                    </a:lnTo>
                    <a:lnTo>
                      <a:pt x="16" y="15"/>
                    </a:lnTo>
                    <a:lnTo>
                      <a:pt x="19" y="12"/>
                    </a:lnTo>
                    <a:lnTo>
                      <a:pt x="19" y="8"/>
                    </a:lnTo>
                    <a:lnTo>
                      <a:pt x="17" y="5"/>
                    </a:lnTo>
                    <a:lnTo>
                      <a:pt x="15" y="3"/>
                    </a:lnTo>
                    <a:lnTo>
                      <a:pt x="5" y="3"/>
                    </a:lnTo>
                    <a:close/>
                    <a:moveTo>
                      <a:pt x="0" y="0"/>
                    </a:moveTo>
                    <a:lnTo>
                      <a:pt x="17" y="0"/>
                    </a:lnTo>
                    <a:lnTo>
                      <a:pt x="23" y="6"/>
                    </a:lnTo>
                    <a:lnTo>
                      <a:pt x="23" y="9"/>
                    </a:lnTo>
                    <a:lnTo>
                      <a:pt x="22" y="13"/>
                    </a:lnTo>
                    <a:lnTo>
                      <a:pt x="20" y="16"/>
                    </a:lnTo>
                    <a:lnTo>
                      <a:pt x="17" y="17"/>
                    </a:lnTo>
                    <a:lnTo>
                      <a:pt x="5" y="17"/>
                    </a:lnTo>
                    <a:lnTo>
                      <a:pt x="5"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54" name="Rectangle 442"/>
              <p:cNvSpPr>
                <a:spLocks noChangeArrowheads="1"/>
              </p:cNvSpPr>
              <p:nvPr/>
            </p:nvSpPr>
            <p:spPr bwMode="auto">
              <a:xfrm>
                <a:off x="3906" y="4043"/>
                <a:ext cx="13" cy="3"/>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655" name="Freeform 443"/>
              <p:cNvSpPr>
                <a:spLocks/>
              </p:cNvSpPr>
              <p:nvPr/>
            </p:nvSpPr>
            <p:spPr bwMode="auto">
              <a:xfrm>
                <a:off x="3922" y="4026"/>
                <a:ext cx="20" cy="30"/>
              </a:xfrm>
              <a:custGeom>
                <a:avLst/>
                <a:gdLst>
                  <a:gd name="T0" fmla="*/ 10 w 20"/>
                  <a:gd name="T1" fmla="*/ 0 h 30"/>
                  <a:gd name="T2" fmla="*/ 14 w 20"/>
                  <a:gd name="T3" fmla="*/ 2 h 30"/>
                  <a:gd name="T4" fmla="*/ 17 w 20"/>
                  <a:gd name="T5" fmla="*/ 3 h 30"/>
                  <a:gd name="T6" fmla="*/ 20 w 20"/>
                  <a:gd name="T7" fmla="*/ 9 h 30"/>
                  <a:gd name="T8" fmla="*/ 18 w 20"/>
                  <a:gd name="T9" fmla="*/ 13 h 30"/>
                  <a:gd name="T10" fmla="*/ 17 w 20"/>
                  <a:gd name="T11" fmla="*/ 15 h 30"/>
                  <a:gd name="T12" fmla="*/ 15 w 20"/>
                  <a:gd name="T13" fmla="*/ 17 h 30"/>
                  <a:gd name="T14" fmla="*/ 10 w 20"/>
                  <a:gd name="T15" fmla="*/ 20 h 30"/>
                  <a:gd name="T16" fmla="*/ 5 w 20"/>
                  <a:gd name="T17" fmla="*/ 25 h 30"/>
                  <a:gd name="T18" fmla="*/ 4 w 20"/>
                  <a:gd name="T19" fmla="*/ 27 h 30"/>
                  <a:gd name="T20" fmla="*/ 20 w 20"/>
                  <a:gd name="T21" fmla="*/ 27 h 30"/>
                  <a:gd name="T22" fmla="*/ 20 w 20"/>
                  <a:gd name="T23" fmla="*/ 30 h 30"/>
                  <a:gd name="T24" fmla="*/ 0 w 20"/>
                  <a:gd name="T25" fmla="*/ 30 h 30"/>
                  <a:gd name="T26" fmla="*/ 1 w 20"/>
                  <a:gd name="T27" fmla="*/ 26 h 30"/>
                  <a:gd name="T28" fmla="*/ 2 w 20"/>
                  <a:gd name="T29" fmla="*/ 23 h 30"/>
                  <a:gd name="T30" fmla="*/ 8 w 20"/>
                  <a:gd name="T31" fmla="*/ 17 h 30"/>
                  <a:gd name="T32" fmla="*/ 14 w 20"/>
                  <a:gd name="T33" fmla="*/ 15 h 30"/>
                  <a:gd name="T34" fmla="*/ 15 w 20"/>
                  <a:gd name="T35" fmla="*/ 12 h 30"/>
                  <a:gd name="T36" fmla="*/ 15 w 20"/>
                  <a:gd name="T37" fmla="*/ 6 h 30"/>
                  <a:gd name="T38" fmla="*/ 10 w 20"/>
                  <a:gd name="T39" fmla="*/ 3 h 30"/>
                  <a:gd name="T40" fmla="*/ 7 w 20"/>
                  <a:gd name="T41" fmla="*/ 5 h 30"/>
                  <a:gd name="T42" fmla="*/ 5 w 20"/>
                  <a:gd name="T43" fmla="*/ 6 h 30"/>
                  <a:gd name="T44" fmla="*/ 4 w 20"/>
                  <a:gd name="T45" fmla="*/ 9 h 30"/>
                  <a:gd name="T46" fmla="*/ 4 w 20"/>
                  <a:gd name="T47" fmla="*/ 12 h 30"/>
                  <a:gd name="T48" fmla="*/ 0 w 20"/>
                  <a:gd name="T49" fmla="*/ 12 h 30"/>
                  <a:gd name="T50" fmla="*/ 2 w 20"/>
                  <a:gd name="T51" fmla="*/ 3 h 30"/>
                  <a:gd name="T52" fmla="*/ 5 w 20"/>
                  <a:gd name="T53" fmla="*/ 2 h 30"/>
                  <a:gd name="T54" fmla="*/ 10 w 20"/>
                  <a:gd name="T55" fmla="*/ 0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30">
                    <a:moveTo>
                      <a:pt x="10" y="0"/>
                    </a:moveTo>
                    <a:lnTo>
                      <a:pt x="14" y="2"/>
                    </a:lnTo>
                    <a:lnTo>
                      <a:pt x="17" y="3"/>
                    </a:lnTo>
                    <a:lnTo>
                      <a:pt x="20" y="9"/>
                    </a:lnTo>
                    <a:lnTo>
                      <a:pt x="18" y="13"/>
                    </a:lnTo>
                    <a:lnTo>
                      <a:pt x="17" y="15"/>
                    </a:lnTo>
                    <a:lnTo>
                      <a:pt x="15" y="17"/>
                    </a:lnTo>
                    <a:lnTo>
                      <a:pt x="10" y="20"/>
                    </a:lnTo>
                    <a:lnTo>
                      <a:pt x="5" y="25"/>
                    </a:lnTo>
                    <a:lnTo>
                      <a:pt x="4" y="27"/>
                    </a:lnTo>
                    <a:lnTo>
                      <a:pt x="20" y="27"/>
                    </a:lnTo>
                    <a:lnTo>
                      <a:pt x="20" y="30"/>
                    </a:lnTo>
                    <a:lnTo>
                      <a:pt x="0" y="30"/>
                    </a:lnTo>
                    <a:lnTo>
                      <a:pt x="1" y="26"/>
                    </a:lnTo>
                    <a:lnTo>
                      <a:pt x="2" y="23"/>
                    </a:lnTo>
                    <a:lnTo>
                      <a:pt x="8" y="17"/>
                    </a:lnTo>
                    <a:lnTo>
                      <a:pt x="14" y="15"/>
                    </a:lnTo>
                    <a:lnTo>
                      <a:pt x="15" y="12"/>
                    </a:lnTo>
                    <a:lnTo>
                      <a:pt x="15" y="6"/>
                    </a:lnTo>
                    <a:lnTo>
                      <a:pt x="10" y="3"/>
                    </a:lnTo>
                    <a:lnTo>
                      <a:pt x="7" y="5"/>
                    </a:lnTo>
                    <a:lnTo>
                      <a:pt x="5" y="6"/>
                    </a:lnTo>
                    <a:lnTo>
                      <a:pt x="4" y="9"/>
                    </a:lnTo>
                    <a:lnTo>
                      <a:pt x="4" y="12"/>
                    </a:lnTo>
                    <a:lnTo>
                      <a:pt x="0" y="12"/>
                    </a:lnTo>
                    <a:lnTo>
                      <a:pt x="2" y="3"/>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56" name="Freeform 444"/>
              <p:cNvSpPr>
                <a:spLocks noEditPoints="1"/>
              </p:cNvSpPr>
              <p:nvPr/>
            </p:nvSpPr>
            <p:spPr bwMode="auto">
              <a:xfrm>
                <a:off x="3944" y="4026"/>
                <a:ext cx="20" cy="30"/>
              </a:xfrm>
              <a:custGeom>
                <a:avLst/>
                <a:gdLst>
                  <a:gd name="T0" fmla="*/ 10 w 20"/>
                  <a:gd name="T1" fmla="*/ 3 h 30"/>
                  <a:gd name="T2" fmla="*/ 8 w 20"/>
                  <a:gd name="T3" fmla="*/ 5 h 30"/>
                  <a:gd name="T4" fmla="*/ 5 w 20"/>
                  <a:gd name="T5" fmla="*/ 8 h 30"/>
                  <a:gd name="T6" fmla="*/ 5 w 20"/>
                  <a:gd name="T7" fmla="*/ 10 h 30"/>
                  <a:gd name="T8" fmla="*/ 8 w 20"/>
                  <a:gd name="T9" fmla="*/ 16 h 30"/>
                  <a:gd name="T10" fmla="*/ 10 w 20"/>
                  <a:gd name="T11" fmla="*/ 17 h 30"/>
                  <a:gd name="T12" fmla="*/ 13 w 20"/>
                  <a:gd name="T13" fmla="*/ 16 h 30"/>
                  <a:gd name="T14" fmla="*/ 16 w 20"/>
                  <a:gd name="T15" fmla="*/ 13 h 30"/>
                  <a:gd name="T16" fmla="*/ 16 w 20"/>
                  <a:gd name="T17" fmla="*/ 8 h 30"/>
                  <a:gd name="T18" fmla="*/ 13 w 20"/>
                  <a:gd name="T19" fmla="*/ 5 h 30"/>
                  <a:gd name="T20" fmla="*/ 10 w 20"/>
                  <a:gd name="T21" fmla="*/ 3 h 30"/>
                  <a:gd name="T22" fmla="*/ 10 w 20"/>
                  <a:gd name="T23" fmla="*/ 0 h 30"/>
                  <a:gd name="T24" fmla="*/ 13 w 20"/>
                  <a:gd name="T25" fmla="*/ 0 h 30"/>
                  <a:gd name="T26" fmla="*/ 16 w 20"/>
                  <a:gd name="T27" fmla="*/ 2 h 30"/>
                  <a:gd name="T28" fmla="*/ 17 w 20"/>
                  <a:gd name="T29" fmla="*/ 3 h 30"/>
                  <a:gd name="T30" fmla="*/ 19 w 20"/>
                  <a:gd name="T31" fmla="*/ 6 h 30"/>
                  <a:gd name="T32" fmla="*/ 20 w 20"/>
                  <a:gd name="T33" fmla="*/ 10 h 30"/>
                  <a:gd name="T34" fmla="*/ 20 w 20"/>
                  <a:gd name="T35" fmla="*/ 20 h 30"/>
                  <a:gd name="T36" fmla="*/ 19 w 20"/>
                  <a:gd name="T37" fmla="*/ 25 h 30"/>
                  <a:gd name="T38" fmla="*/ 17 w 20"/>
                  <a:gd name="T39" fmla="*/ 27 h 30"/>
                  <a:gd name="T40" fmla="*/ 15 w 20"/>
                  <a:gd name="T41" fmla="*/ 30 h 30"/>
                  <a:gd name="T42" fmla="*/ 8 w 20"/>
                  <a:gd name="T43" fmla="*/ 30 h 30"/>
                  <a:gd name="T44" fmla="*/ 5 w 20"/>
                  <a:gd name="T45" fmla="*/ 29 h 30"/>
                  <a:gd name="T46" fmla="*/ 2 w 20"/>
                  <a:gd name="T47" fmla="*/ 23 h 30"/>
                  <a:gd name="T48" fmla="*/ 5 w 20"/>
                  <a:gd name="T49" fmla="*/ 23 h 30"/>
                  <a:gd name="T50" fmla="*/ 6 w 20"/>
                  <a:gd name="T51" fmla="*/ 26 h 30"/>
                  <a:gd name="T52" fmla="*/ 8 w 20"/>
                  <a:gd name="T53" fmla="*/ 27 h 30"/>
                  <a:gd name="T54" fmla="*/ 13 w 20"/>
                  <a:gd name="T55" fmla="*/ 27 h 30"/>
                  <a:gd name="T56" fmla="*/ 16 w 20"/>
                  <a:gd name="T57" fmla="*/ 25 h 30"/>
                  <a:gd name="T58" fmla="*/ 17 w 20"/>
                  <a:gd name="T59" fmla="*/ 22 h 30"/>
                  <a:gd name="T60" fmla="*/ 17 w 20"/>
                  <a:gd name="T61" fmla="*/ 16 h 30"/>
                  <a:gd name="T62" fmla="*/ 16 w 20"/>
                  <a:gd name="T63" fmla="*/ 19 h 30"/>
                  <a:gd name="T64" fmla="*/ 13 w 20"/>
                  <a:gd name="T65" fmla="*/ 20 h 30"/>
                  <a:gd name="T66" fmla="*/ 10 w 20"/>
                  <a:gd name="T67" fmla="*/ 20 h 30"/>
                  <a:gd name="T68" fmla="*/ 6 w 20"/>
                  <a:gd name="T69" fmla="*/ 19 h 30"/>
                  <a:gd name="T70" fmla="*/ 3 w 20"/>
                  <a:gd name="T71" fmla="*/ 17 h 30"/>
                  <a:gd name="T72" fmla="*/ 2 w 20"/>
                  <a:gd name="T73" fmla="*/ 15 h 30"/>
                  <a:gd name="T74" fmla="*/ 0 w 20"/>
                  <a:gd name="T75" fmla="*/ 10 h 30"/>
                  <a:gd name="T76" fmla="*/ 2 w 20"/>
                  <a:gd name="T77" fmla="*/ 6 h 30"/>
                  <a:gd name="T78" fmla="*/ 3 w 20"/>
                  <a:gd name="T79" fmla="*/ 3 h 30"/>
                  <a:gd name="T80" fmla="*/ 6 w 20"/>
                  <a:gd name="T81" fmla="*/ 2 h 30"/>
                  <a:gd name="T82" fmla="*/ 10 w 20"/>
                  <a:gd name="T83" fmla="*/ 0 h 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 h="30">
                    <a:moveTo>
                      <a:pt x="10" y="3"/>
                    </a:moveTo>
                    <a:lnTo>
                      <a:pt x="8" y="5"/>
                    </a:lnTo>
                    <a:lnTo>
                      <a:pt x="5" y="8"/>
                    </a:lnTo>
                    <a:lnTo>
                      <a:pt x="5" y="10"/>
                    </a:lnTo>
                    <a:lnTo>
                      <a:pt x="8" y="16"/>
                    </a:lnTo>
                    <a:lnTo>
                      <a:pt x="10" y="17"/>
                    </a:lnTo>
                    <a:lnTo>
                      <a:pt x="13" y="16"/>
                    </a:lnTo>
                    <a:lnTo>
                      <a:pt x="16" y="13"/>
                    </a:lnTo>
                    <a:lnTo>
                      <a:pt x="16" y="8"/>
                    </a:lnTo>
                    <a:lnTo>
                      <a:pt x="13" y="5"/>
                    </a:lnTo>
                    <a:lnTo>
                      <a:pt x="10" y="3"/>
                    </a:lnTo>
                    <a:close/>
                    <a:moveTo>
                      <a:pt x="10" y="0"/>
                    </a:moveTo>
                    <a:lnTo>
                      <a:pt x="13" y="0"/>
                    </a:lnTo>
                    <a:lnTo>
                      <a:pt x="16" y="2"/>
                    </a:lnTo>
                    <a:lnTo>
                      <a:pt x="17" y="3"/>
                    </a:lnTo>
                    <a:lnTo>
                      <a:pt x="19" y="6"/>
                    </a:lnTo>
                    <a:lnTo>
                      <a:pt x="20" y="10"/>
                    </a:lnTo>
                    <a:lnTo>
                      <a:pt x="20" y="20"/>
                    </a:lnTo>
                    <a:lnTo>
                      <a:pt x="19" y="25"/>
                    </a:lnTo>
                    <a:lnTo>
                      <a:pt x="17" y="27"/>
                    </a:lnTo>
                    <a:lnTo>
                      <a:pt x="15" y="30"/>
                    </a:lnTo>
                    <a:lnTo>
                      <a:pt x="8" y="30"/>
                    </a:lnTo>
                    <a:lnTo>
                      <a:pt x="5" y="29"/>
                    </a:lnTo>
                    <a:lnTo>
                      <a:pt x="2" y="23"/>
                    </a:lnTo>
                    <a:lnTo>
                      <a:pt x="5" y="23"/>
                    </a:lnTo>
                    <a:lnTo>
                      <a:pt x="6" y="26"/>
                    </a:lnTo>
                    <a:lnTo>
                      <a:pt x="8" y="27"/>
                    </a:lnTo>
                    <a:lnTo>
                      <a:pt x="13" y="27"/>
                    </a:lnTo>
                    <a:lnTo>
                      <a:pt x="16" y="25"/>
                    </a:lnTo>
                    <a:lnTo>
                      <a:pt x="17" y="22"/>
                    </a:lnTo>
                    <a:lnTo>
                      <a:pt x="17" y="16"/>
                    </a:lnTo>
                    <a:lnTo>
                      <a:pt x="16" y="19"/>
                    </a:lnTo>
                    <a:lnTo>
                      <a:pt x="13" y="20"/>
                    </a:lnTo>
                    <a:lnTo>
                      <a:pt x="10" y="20"/>
                    </a:lnTo>
                    <a:lnTo>
                      <a:pt x="6" y="19"/>
                    </a:lnTo>
                    <a:lnTo>
                      <a:pt x="3" y="17"/>
                    </a:lnTo>
                    <a:lnTo>
                      <a:pt x="2" y="15"/>
                    </a:lnTo>
                    <a:lnTo>
                      <a:pt x="0" y="10"/>
                    </a:lnTo>
                    <a:lnTo>
                      <a:pt x="2" y="6"/>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57" name="Freeform 445"/>
              <p:cNvSpPr>
                <a:spLocks/>
              </p:cNvSpPr>
              <p:nvPr/>
            </p:nvSpPr>
            <p:spPr bwMode="auto">
              <a:xfrm>
                <a:off x="3979" y="4026"/>
                <a:ext cx="8" cy="39"/>
              </a:xfrm>
              <a:custGeom>
                <a:avLst/>
                <a:gdLst>
                  <a:gd name="T0" fmla="*/ 5 w 8"/>
                  <a:gd name="T1" fmla="*/ 0 h 39"/>
                  <a:gd name="T2" fmla="*/ 8 w 8"/>
                  <a:gd name="T3" fmla="*/ 0 h 39"/>
                  <a:gd name="T4" fmla="*/ 5 w 8"/>
                  <a:gd name="T5" fmla="*/ 6 h 39"/>
                  <a:gd name="T6" fmla="*/ 4 w 8"/>
                  <a:gd name="T7" fmla="*/ 12 h 39"/>
                  <a:gd name="T8" fmla="*/ 2 w 8"/>
                  <a:gd name="T9" fmla="*/ 19 h 39"/>
                  <a:gd name="T10" fmla="*/ 4 w 8"/>
                  <a:gd name="T11" fmla="*/ 26 h 39"/>
                  <a:gd name="T12" fmla="*/ 5 w 8"/>
                  <a:gd name="T13" fmla="*/ 32 h 39"/>
                  <a:gd name="T14" fmla="*/ 8 w 8"/>
                  <a:gd name="T15" fmla="*/ 39 h 39"/>
                  <a:gd name="T16" fmla="*/ 5 w 8"/>
                  <a:gd name="T17" fmla="*/ 39 h 39"/>
                  <a:gd name="T18" fmla="*/ 2 w 8"/>
                  <a:gd name="T19" fmla="*/ 35 h 39"/>
                  <a:gd name="T20" fmla="*/ 1 w 8"/>
                  <a:gd name="T21" fmla="*/ 29 h 39"/>
                  <a:gd name="T22" fmla="*/ 0 w 8"/>
                  <a:gd name="T23" fmla="*/ 25 h 39"/>
                  <a:gd name="T24" fmla="*/ 0 w 8"/>
                  <a:gd name="T25" fmla="*/ 12 h 39"/>
                  <a:gd name="T26" fmla="*/ 5 w 8"/>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39">
                    <a:moveTo>
                      <a:pt x="5" y="0"/>
                    </a:moveTo>
                    <a:lnTo>
                      <a:pt x="8" y="0"/>
                    </a:lnTo>
                    <a:lnTo>
                      <a:pt x="5" y="6"/>
                    </a:lnTo>
                    <a:lnTo>
                      <a:pt x="4" y="12"/>
                    </a:lnTo>
                    <a:lnTo>
                      <a:pt x="2" y="19"/>
                    </a:lnTo>
                    <a:lnTo>
                      <a:pt x="4" y="26"/>
                    </a:lnTo>
                    <a:lnTo>
                      <a:pt x="5" y="32"/>
                    </a:lnTo>
                    <a:lnTo>
                      <a:pt x="8" y="39"/>
                    </a:lnTo>
                    <a:lnTo>
                      <a:pt x="5" y="39"/>
                    </a:lnTo>
                    <a:lnTo>
                      <a:pt x="2" y="35"/>
                    </a:lnTo>
                    <a:lnTo>
                      <a:pt x="1" y="29"/>
                    </a:lnTo>
                    <a:lnTo>
                      <a:pt x="0" y="25"/>
                    </a:lnTo>
                    <a:lnTo>
                      <a:pt x="0" y="12"/>
                    </a:lnTo>
                    <a:lnTo>
                      <a:pt x="5" y="0"/>
                    </a:lnTo>
                    <a:close/>
                  </a:path>
                </a:pathLst>
              </a:custGeom>
              <a:solidFill>
                <a:srgbClr val="000000"/>
              </a:solidFill>
              <a:ln w="0">
                <a:solidFill>
                  <a:srgbClr val="000000"/>
                </a:solidFill>
                <a:prstDash val="solid"/>
                <a:round/>
                <a:headEnd/>
                <a:tailEnd/>
              </a:ln>
            </p:spPr>
            <p:txBody>
              <a:bodyPr/>
              <a:lstStyle/>
              <a:p>
                <a:endParaRPr lang="en-US"/>
              </a:p>
            </p:txBody>
          </p:sp>
          <p:sp>
            <p:nvSpPr>
              <p:cNvPr id="16658" name="Freeform 446"/>
              <p:cNvSpPr>
                <a:spLocks/>
              </p:cNvSpPr>
              <p:nvPr/>
            </p:nvSpPr>
            <p:spPr bwMode="auto">
              <a:xfrm>
                <a:off x="3990" y="4026"/>
                <a:ext cx="11" cy="30"/>
              </a:xfrm>
              <a:custGeom>
                <a:avLst/>
                <a:gdLst>
                  <a:gd name="T0" fmla="*/ 9 w 11"/>
                  <a:gd name="T1" fmla="*/ 0 h 30"/>
                  <a:gd name="T2" fmla="*/ 11 w 11"/>
                  <a:gd name="T3" fmla="*/ 0 h 30"/>
                  <a:gd name="T4" fmla="*/ 11 w 11"/>
                  <a:gd name="T5" fmla="*/ 30 h 30"/>
                  <a:gd name="T6" fmla="*/ 9 w 11"/>
                  <a:gd name="T7" fmla="*/ 30 h 30"/>
                  <a:gd name="T8" fmla="*/ 9 w 11"/>
                  <a:gd name="T9" fmla="*/ 9 h 30"/>
                  <a:gd name="T10" fmla="*/ 0 w 11"/>
                  <a:gd name="T11" fmla="*/ 9 h 30"/>
                  <a:gd name="T12" fmla="*/ 0 w 11"/>
                  <a:gd name="T13" fmla="*/ 6 h 30"/>
                  <a:gd name="T14" fmla="*/ 3 w 11"/>
                  <a:gd name="T15" fmla="*/ 6 h 30"/>
                  <a:gd name="T16" fmla="*/ 6 w 11"/>
                  <a:gd name="T17" fmla="*/ 5 h 30"/>
                  <a:gd name="T18" fmla="*/ 7 w 11"/>
                  <a:gd name="T19" fmla="*/ 3 h 30"/>
                  <a:gd name="T20" fmla="*/ 9 w 11"/>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30">
                    <a:moveTo>
                      <a:pt x="9" y="0"/>
                    </a:moveTo>
                    <a:lnTo>
                      <a:pt x="11" y="0"/>
                    </a:lnTo>
                    <a:lnTo>
                      <a:pt x="11" y="30"/>
                    </a:lnTo>
                    <a:lnTo>
                      <a:pt x="9" y="30"/>
                    </a:lnTo>
                    <a:lnTo>
                      <a:pt x="9" y="9"/>
                    </a:lnTo>
                    <a:lnTo>
                      <a:pt x="0" y="9"/>
                    </a:lnTo>
                    <a:lnTo>
                      <a:pt x="0" y="6"/>
                    </a:lnTo>
                    <a:lnTo>
                      <a:pt x="3" y="6"/>
                    </a:lnTo>
                    <a:lnTo>
                      <a:pt x="6" y="5"/>
                    </a:lnTo>
                    <a:lnTo>
                      <a:pt x="7" y="3"/>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659" name="Freeform 447"/>
              <p:cNvSpPr>
                <a:spLocks/>
              </p:cNvSpPr>
              <p:nvPr/>
            </p:nvSpPr>
            <p:spPr bwMode="auto">
              <a:xfrm>
                <a:off x="4010" y="4026"/>
                <a:ext cx="8" cy="39"/>
              </a:xfrm>
              <a:custGeom>
                <a:avLst/>
                <a:gdLst>
                  <a:gd name="T0" fmla="*/ 0 w 8"/>
                  <a:gd name="T1" fmla="*/ 0 h 39"/>
                  <a:gd name="T2" fmla="*/ 3 w 8"/>
                  <a:gd name="T3" fmla="*/ 0 h 39"/>
                  <a:gd name="T4" fmla="*/ 8 w 8"/>
                  <a:gd name="T5" fmla="*/ 12 h 39"/>
                  <a:gd name="T6" fmla="*/ 8 w 8"/>
                  <a:gd name="T7" fmla="*/ 26 h 39"/>
                  <a:gd name="T8" fmla="*/ 6 w 8"/>
                  <a:gd name="T9" fmla="*/ 33 h 39"/>
                  <a:gd name="T10" fmla="*/ 3 w 8"/>
                  <a:gd name="T11" fmla="*/ 39 h 39"/>
                  <a:gd name="T12" fmla="*/ 0 w 8"/>
                  <a:gd name="T13" fmla="*/ 39 h 39"/>
                  <a:gd name="T14" fmla="*/ 3 w 8"/>
                  <a:gd name="T15" fmla="*/ 32 h 39"/>
                  <a:gd name="T16" fmla="*/ 4 w 8"/>
                  <a:gd name="T17" fmla="*/ 26 h 39"/>
                  <a:gd name="T18" fmla="*/ 6 w 8"/>
                  <a:gd name="T19" fmla="*/ 19 h 39"/>
                  <a:gd name="T20" fmla="*/ 4 w 8"/>
                  <a:gd name="T21" fmla="*/ 13 h 39"/>
                  <a:gd name="T22" fmla="*/ 3 w 8"/>
                  <a:gd name="T23" fmla="*/ 6 h 39"/>
                  <a:gd name="T24" fmla="*/ 0 w 8"/>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39">
                    <a:moveTo>
                      <a:pt x="0" y="0"/>
                    </a:moveTo>
                    <a:lnTo>
                      <a:pt x="3" y="0"/>
                    </a:lnTo>
                    <a:lnTo>
                      <a:pt x="8" y="12"/>
                    </a:lnTo>
                    <a:lnTo>
                      <a:pt x="8" y="26"/>
                    </a:lnTo>
                    <a:lnTo>
                      <a:pt x="6" y="33"/>
                    </a:lnTo>
                    <a:lnTo>
                      <a:pt x="3" y="39"/>
                    </a:lnTo>
                    <a:lnTo>
                      <a:pt x="0" y="39"/>
                    </a:lnTo>
                    <a:lnTo>
                      <a:pt x="3" y="32"/>
                    </a:lnTo>
                    <a:lnTo>
                      <a:pt x="4" y="26"/>
                    </a:lnTo>
                    <a:lnTo>
                      <a:pt x="6" y="19"/>
                    </a:lnTo>
                    <a:lnTo>
                      <a:pt x="4"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60" name="Freeform 448"/>
              <p:cNvSpPr>
                <a:spLocks/>
              </p:cNvSpPr>
              <p:nvPr/>
            </p:nvSpPr>
            <p:spPr bwMode="auto">
              <a:xfrm>
                <a:off x="4024" y="4052"/>
                <a:ext cx="4" cy="10"/>
              </a:xfrm>
              <a:custGeom>
                <a:avLst/>
                <a:gdLst>
                  <a:gd name="T0" fmla="*/ 0 w 4"/>
                  <a:gd name="T1" fmla="*/ 0 h 10"/>
                  <a:gd name="T2" fmla="*/ 4 w 4"/>
                  <a:gd name="T3" fmla="*/ 0 h 10"/>
                  <a:gd name="T4" fmla="*/ 4 w 4"/>
                  <a:gd name="T5" fmla="*/ 7 h 10"/>
                  <a:gd name="T6" fmla="*/ 3 w 4"/>
                  <a:gd name="T7" fmla="*/ 9 h 10"/>
                  <a:gd name="T8" fmla="*/ 0 w 4"/>
                  <a:gd name="T9" fmla="*/ 10 h 10"/>
                  <a:gd name="T10" fmla="*/ 0 w 4"/>
                  <a:gd name="T11" fmla="*/ 9 h 10"/>
                  <a:gd name="T12" fmla="*/ 3 w 4"/>
                  <a:gd name="T13" fmla="*/ 6 h 10"/>
                  <a:gd name="T14" fmla="*/ 3 w 4"/>
                  <a:gd name="T15" fmla="*/ 4 h 10"/>
                  <a:gd name="T16" fmla="*/ 0 w 4"/>
                  <a:gd name="T17" fmla="*/ 4 h 10"/>
                  <a:gd name="T18" fmla="*/ 0 w 4"/>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0">
                    <a:moveTo>
                      <a:pt x="0" y="0"/>
                    </a:moveTo>
                    <a:lnTo>
                      <a:pt x="4" y="0"/>
                    </a:lnTo>
                    <a:lnTo>
                      <a:pt x="4" y="7"/>
                    </a:lnTo>
                    <a:lnTo>
                      <a:pt x="3" y="9"/>
                    </a:lnTo>
                    <a:lnTo>
                      <a:pt x="0" y="10"/>
                    </a:lnTo>
                    <a:lnTo>
                      <a:pt x="0" y="9"/>
                    </a:lnTo>
                    <a:lnTo>
                      <a:pt x="3" y="6"/>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61" name="Freeform 449"/>
              <p:cNvSpPr>
                <a:spLocks/>
              </p:cNvSpPr>
              <p:nvPr/>
            </p:nvSpPr>
            <p:spPr bwMode="auto">
              <a:xfrm>
                <a:off x="4043" y="4035"/>
                <a:ext cx="20" cy="21"/>
              </a:xfrm>
              <a:custGeom>
                <a:avLst/>
                <a:gdLst>
                  <a:gd name="T0" fmla="*/ 0 w 20"/>
                  <a:gd name="T1" fmla="*/ 0 h 21"/>
                  <a:gd name="T2" fmla="*/ 4 w 20"/>
                  <a:gd name="T3" fmla="*/ 0 h 21"/>
                  <a:gd name="T4" fmla="*/ 10 w 20"/>
                  <a:gd name="T5" fmla="*/ 17 h 21"/>
                  <a:gd name="T6" fmla="*/ 15 w 20"/>
                  <a:gd name="T7" fmla="*/ 0 h 21"/>
                  <a:gd name="T8" fmla="*/ 20 w 20"/>
                  <a:gd name="T9" fmla="*/ 0 h 21"/>
                  <a:gd name="T10" fmla="*/ 11 w 20"/>
                  <a:gd name="T11" fmla="*/ 21 h 21"/>
                  <a:gd name="T12" fmla="*/ 8 w 20"/>
                  <a:gd name="T13" fmla="*/ 21 h 21"/>
                  <a:gd name="T14" fmla="*/ 0 w 20"/>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1">
                    <a:moveTo>
                      <a:pt x="0" y="0"/>
                    </a:moveTo>
                    <a:lnTo>
                      <a:pt x="4" y="0"/>
                    </a:lnTo>
                    <a:lnTo>
                      <a:pt x="10" y="17"/>
                    </a:lnTo>
                    <a:lnTo>
                      <a:pt x="15" y="0"/>
                    </a:lnTo>
                    <a:lnTo>
                      <a:pt x="20" y="0"/>
                    </a:lnTo>
                    <a:lnTo>
                      <a:pt x="11" y="21"/>
                    </a:lnTo>
                    <a:lnTo>
                      <a:pt x="8"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62" name="Freeform 450"/>
              <p:cNvSpPr>
                <a:spLocks/>
              </p:cNvSpPr>
              <p:nvPr/>
            </p:nvSpPr>
            <p:spPr bwMode="auto">
              <a:xfrm>
                <a:off x="4064" y="4028"/>
                <a:ext cx="11" cy="28"/>
              </a:xfrm>
              <a:custGeom>
                <a:avLst/>
                <a:gdLst>
                  <a:gd name="T0" fmla="*/ 3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5 h 28"/>
                  <a:gd name="T14" fmla="*/ 11 w 11"/>
                  <a:gd name="T15" fmla="*/ 25 h 28"/>
                  <a:gd name="T16" fmla="*/ 11 w 11"/>
                  <a:gd name="T17" fmla="*/ 28 h 28"/>
                  <a:gd name="T18" fmla="*/ 6 w 11"/>
                  <a:gd name="T19" fmla="*/ 28 h 28"/>
                  <a:gd name="T20" fmla="*/ 3 w 11"/>
                  <a:gd name="T21" fmla="*/ 27 h 28"/>
                  <a:gd name="T22" fmla="*/ 3 w 11"/>
                  <a:gd name="T23" fmla="*/ 10 h 28"/>
                  <a:gd name="T24" fmla="*/ 0 w 11"/>
                  <a:gd name="T25" fmla="*/ 10 h 28"/>
                  <a:gd name="T26" fmla="*/ 0 w 11"/>
                  <a:gd name="T27" fmla="*/ 7 h 28"/>
                  <a:gd name="T28" fmla="*/ 3 w 11"/>
                  <a:gd name="T29" fmla="*/ 7 h 28"/>
                  <a:gd name="T30" fmla="*/ 3 w 11"/>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 h="28">
                    <a:moveTo>
                      <a:pt x="3" y="0"/>
                    </a:moveTo>
                    <a:lnTo>
                      <a:pt x="7" y="0"/>
                    </a:lnTo>
                    <a:lnTo>
                      <a:pt x="7" y="7"/>
                    </a:lnTo>
                    <a:lnTo>
                      <a:pt x="11" y="7"/>
                    </a:lnTo>
                    <a:lnTo>
                      <a:pt x="11" y="10"/>
                    </a:lnTo>
                    <a:lnTo>
                      <a:pt x="7" y="10"/>
                    </a:lnTo>
                    <a:lnTo>
                      <a:pt x="7" y="25"/>
                    </a:lnTo>
                    <a:lnTo>
                      <a:pt x="11" y="25"/>
                    </a:lnTo>
                    <a:lnTo>
                      <a:pt x="11" y="28"/>
                    </a:lnTo>
                    <a:lnTo>
                      <a:pt x="6" y="28"/>
                    </a:lnTo>
                    <a:lnTo>
                      <a:pt x="3" y="27"/>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663" name="Freeform 451"/>
              <p:cNvSpPr>
                <a:spLocks noEditPoints="1"/>
              </p:cNvSpPr>
              <p:nvPr/>
            </p:nvSpPr>
            <p:spPr bwMode="auto">
              <a:xfrm>
                <a:off x="4078" y="4026"/>
                <a:ext cx="5" cy="30"/>
              </a:xfrm>
              <a:custGeom>
                <a:avLst/>
                <a:gdLst>
                  <a:gd name="T0" fmla="*/ 0 w 5"/>
                  <a:gd name="T1" fmla="*/ 9 h 30"/>
                  <a:gd name="T2" fmla="*/ 5 w 5"/>
                  <a:gd name="T3" fmla="*/ 9 h 30"/>
                  <a:gd name="T4" fmla="*/ 5 w 5"/>
                  <a:gd name="T5" fmla="*/ 30 h 30"/>
                  <a:gd name="T6" fmla="*/ 0 w 5"/>
                  <a:gd name="T7" fmla="*/ 30 h 30"/>
                  <a:gd name="T8" fmla="*/ 0 w 5"/>
                  <a:gd name="T9" fmla="*/ 9 h 30"/>
                  <a:gd name="T10" fmla="*/ 0 w 5"/>
                  <a:gd name="T11" fmla="*/ 0 h 30"/>
                  <a:gd name="T12" fmla="*/ 5 w 5"/>
                  <a:gd name="T13" fmla="*/ 0 h 30"/>
                  <a:gd name="T14" fmla="*/ 5 w 5"/>
                  <a:gd name="T15" fmla="*/ 5 h 30"/>
                  <a:gd name="T16" fmla="*/ 0 w 5"/>
                  <a:gd name="T17" fmla="*/ 5 h 30"/>
                  <a:gd name="T18" fmla="*/ 0 w 5"/>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0">
                    <a:moveTo>
                      <a:pt x="0" y="9"/>
                    </a:moveTo>
                    <a:lnTo>
                      <a:pt x="5" y="9"/>
                    </a:lnTo>
                    <a:lnTo>
                      <a:pt x="5" y="30"/>
                    </a:lnTo>
                    <a:lnTo>
                      <a:pt x="0" y="30"/>
                    </a:lnTo>
                    <a:lnTo>
                      <a:pt x="0" y="9"/>
                    </a:lnTo>
                    <a:close/>
                    <a:moveTo>
                      <a:pt x="0" y="0"/>
                    </a:moveTo>
                    <a:lnTo>
                      <a:pt x="5" y="0"/>
                    </a:lnTo>
                    <a:lnTo>
                      <a:pt x="5"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64" name="Freeform 452"/>
              <p:cNvSpPr>
                <a:spLocks/>
              </p:cNvSpPr>
              <p:nvPr/>
            </p:nvSpPr>
            <p:spPr bwMode="auto">
              <a:xfrm>
                <a:off x="4088" y="4026"/>
                <a:ext cx="12" cy="30"/>
              </a:xfrm>
              <a:custGeom>
                <a:avLst/>
                <a:gdLst>
                  <a:gd name="T0" fmla="*/ 9 w 12"/>
                  <a:gd name="T1" fmla="*/ 0 h 30"/>
                  <a:gd name="T2" fmla="*/ 12 w 12"/>
                  <a:gd name="T3" fmla="*/ 0 h 30"/>
                  <a:gd name="T4" fmla="*/ 12 w 12"/>
                  <a:gd name="T5" fmla="*/ 30 h 30"/>
                  <a:gd name="T6" fmla="*/ 9 w 12"/>
                  <a:gd name="T7" fmla="*/ 30 h 30"/>
                  <a:gd name="T8" fmla="*/ 9 w 12"/>
                  <a:gd name="T9" fmla="*/ 9 h 30"/>
                  <a:gd name="T10" fmla="*/ 0 w 12"/>
                  <a:gd name="T11" fmla="*/ 9 h 30"/>
                  <a:gd name="T12" fmla="*/ 0 w 12"/>
                  <a:gd name="T13" fmla="*/ 6 h 30"/>
                  <a:gd name="T14" fmla="*/ 3 w 12"/>
                  <a:gd name="T15" fmla="*/ 6 h 30"/>
                  <a:gd name="T16" fmla="*/ 6 w 12"/>
                  <a:gd name="T17" fmla="*/ 5 h 30"/>
                  <a:gd name="T18" fmla="*/ 7 w 12"/>
                  <a:gd name="T19" fmla="*/ 3 h 30"/>
                  <a:gd name="T20" fmla="*/ 9 w 12"/>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30">
                    <a:moveTo>
                      <a:pt x="9" y="0"/>
                    </a:moveTo>
                    <a:lnTo>
                      <a:pt x="12" y="0"/>
                    </a:lnTo>
                    <a:lnTo>
                      <a:pt x="12" y="30"/>
                    </a:lnTo>
                    <a:lnTo>
                      <a:pt x="9" y="30"/>
                    </a:lnTo>
                    <a:lnTo>
                      <a:pt x="9" y="9"/>
                    </a:lnTo>
                    <a:lnTo>
                      <a:pt x="0" y="9"/>
                    </a:lnTo>
                    <a:lnTo>
                      <a:pt x="0" y="6"/>
                    </a:lnTo>
                    <a:lnTo>
                      <a:pt x="3" y="6"/>
                    </a:lnTo>
                    <a:lnTo>
                      <a:pt x="6" y="5"/>
                    </a:lnTo>
                    <a:lnTo>
                      <a:pt x="7" y="3"/>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665" name="Freeform 453"/>
              <p:cNvSpPr>
                <a:spLocks noEditPoints="1"/>
              </p:cNvSpPr>
              <p:nvPr/>
            </p:nvSpPr>
            <p:spPr bwMode="auto">
              <a:xfrm>
                <a:off x="4110" y="4034"/>
                <a:ext cx="20" cy="22"/>
              </a:xfrm>
              <a:custGeom>
                <a:avLst/>
                <a:gdLst>
                  <a:gd name="T0" fmla="*/ 14 w 20"/>
                  <a:gd name="T1" fmla="*/ 11 h 22"/>
                  <a:gd name="T2" fmla="*/ 12 w 20"/>
                  <a:gd name="T3" fmla="*/ 12 h 22"/>
                  <a:gd name="T4" fmla="*/ 8 w 20"/>
                  <a:gd name="T5" fmla="*/ 12 h 22"/>
                  <a:gd name="T6" fmla="*/ 5 w 20"/>
                  <a:gd name="T7" fmla="*/ 14 h 22"/>
                  <a:gd name="T8" fmla="*/ 4 w 20"/>
                  <a:gd name="T9" fmla="*/ 14 h 22"/>
                  <a:gd name="T10" fmla="*/ 4 w 20"/>
                  <a:gd name="T11" fmla="*/ 18 h 22"/>
                  <a:gd name="T12" fmla="*/ 5 w 20"/>
                  <a:gd name="T13" fmla="*/ 19 h 22"/>
                  <a:gd name="T14" fmla="*/ 11 w 20"/>
                  <a:gd name="T15" fmla="*/ 19 h 22"/>
                  <a:gd name="T16" fmla="*/ 14 w 20"/>
                  <a:gd name="T17" fmla="*/ 17 h 22"/>
                  <a:gd name="T18" fmla="*/ 14 w 20"/>
                  <a:gd name="T19" fmla="*/ 11 h 22"/>
                  <a:gd name="T20" fmla="*/ 10 w 20"/>
                  <a:gd name="T21" fmla="*/ 0 h 22"/>
                  <a:gd name="T22" fmla="*/ 12 w 20"/>
                  <a:gd name="T23" fmla="*/ 1 h 22"/>
                  <a:gd name="T24" fmla="*/ 14 w 20"/>
                  <a:gd name="T25" fmla="*/ 1 h 22"/>
                  <a:gd name="T26" fmla="*/ 17 w 20"/>
                  <a:gd name="T27" fmla="*/ 2 h 22"/>
                  <a:gd name="T28" fmla="*/ 18 w 20"/>
                  <a:gd name="T29" fmla="*/ 4 h 22"/>
                  <a:gd name="T30" fmla="*/ 18 w 20"/>
                  <a:gd name="T31" fmla="*/ 19 h 22"/>
                  <a:gd name="T32" fmla="*/ 20 w 20"/>
                  <a:gd name="T33" fmla="*/ 19 h 22"/>
                  <a:gd name="T34" fmla="*/ 20 w 20"/>
                  <a:gd name="T35" fmla="*/ 22 h 22"/>
                  <a:gd name="T36" fmla="*/ 17 w 20"/>
                  <a:gd name="T37" fmla="*/ 22 h 22"/>
                  <a:gd name="T38" fmla="*/ 15 w 20"/>
                  <a:gd name="T39" fmla="*/ 21 h 22"/>
                  <a:gd name="T40" fmla="*/ 15 w 20"/>
                  <a:gd name="T41" fmla="*/ 19 h 22"/>
                  <a:gd name="T42" fmla="*/ 10 w 20"/>
                  <a:gd name="T43" fmla="*/ 22 h 22"/>
                  <a:gd name="T44" fmla="*/ 4 w 20"/>
                  <a:gd name="T45" fmla="*/ 22 h 22"/>
                  <a:gd name="T46" fmla="*/ 2 w 20"/>
                  <a:gd name="T47" fmla="*/ 21 h 22"/>
                  <a:gd name="T48" fmla="*/ 0 w 20"/>
                  <a:gd name="T49" fmla="*/ 19 h 22"/>
                  <a:gd name="T50" fmla="*/ 0 w 20"/>
                  <a:gd name="T51" fmla="*/ 17 h 22"/>
                  <a:gd name="T52" fmla="*/ 1 w 20"/>
                  <a:gd name="T53" fmla="*/ 14 h 22"/>
                  <a:gd name="T54" fmla="*/ 4 w 20"/>
                  <a:gd name="T55" fmla="*/ 11 h 22"/>
                  <a:gd name="T56" fmla="*/ 7 w 20"/>
                  <a:gd name="T57" fmla="*/ 9 h 22"/>
                  <a:gd name="T58" fmla="*/ 12 w 20"/>
                  <a:gd name="T59" fmla="*/ 9 h 22"/>
                  <a:gd name="T60" fmla="*/ 14 w 20"/>
                  <a:gd name="T61" fmla="*/ 8 h 22"/>
                  <a:gd name="T62" fmla="*/ 14 w 20"/>
                  <a:gd name="T63" fmla="*/ 5 h 22"/>
                  <a:gd name="T64" fmla="*/ 12 w 20"/>
                  <a:gd name="T65" fmla="*/ 4 h 22"/>
                  <a:gd name="T66" fmla="*/ 5 w 20"/>
                  <a:gd name="T67" fmla="*/ 4 h 22"/>
                  <a:gd name="T68" fmla="*/ 4 w 20"/>
                  <a:gd name="T69" fmla="*/ 5 h 22"/>
                  <a:gd name="T70" fmla="*/ 4 w 20"/>
                  <a:gd name="T71" fmla="*/ 8 h 22"/>
                  <a:gd name="T72" fmla="*/ 1 w 20"/>
                  <a:gd name="T73" fmla="*/ 8 h 22"/>
                  <a:gd name="T74" fmla="*/ 1 w 20"/>
                  <a:gd name="T75" fmla="*/ 4 h 22"/>
                  <a:gd name="T76" fmla="*/ 10 w 20"/>
                  <a:gd name="T77" fmla="*/ 0 h 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 h="22">
                    <a:moveTo>
                      <a:pt x="14" y="11"/>
                    </a:moveTo>
                    <a:lnTo>
                      <a:pt x="12" y="12"/>
                    </a:lnTo>
                    <a:lnTo>
                      <a:pt x="8" y="12"/>
                    </a:lnTo>
                    <a:lnTo>
                      <a:pt x="5" y="14"/>
                    </a:lnTo>
                    <a:lnTo>
                      <a:pt x="4" y="14"/>
                    </a:lnTo>
                    <a:lnTo>
                      <a:pt x="4" y="18"/>
                    </a:lnTo>
                    <a:lnTo>
                      <a:pt x="5" y="19"/>
                    </a:lnTo>
                    <a:lnTo>
                      <a:pt x="11" y="19"/>
                    </a:lnTo>
                    <a:lnTo>
                      <a:pt x="14" y="17"/>
                    </a:lnTo>
                    <a:lnTo>
                      <a:pt x="14" y="11"/>
                    </a:lnTo>
                    <a:close/>
                    <a:moveTo>
                      <a:pt x="10" y="0"/>
                    </a:moveTo>
                    <a:lnTo>
                      <a:pt x="12" y="1"/>
                    </a:lnTo>
                    <a:lnTo>
                      <a:pt x="14" y="1"/>
                    </a:lnTo>
                    <a:lnTo>
                      <a:pt x="17" y="2"/>
                    </a:lnTo>
                    <a:lnTo>
                      <a:pt x="18" y="4"/>
                    </a:lnTo>
                    <a:lnTo>
                      <a:pt x="18" y="19"/>
                    </a:lnTo>
                    <a:lnTo>
                      <a:pt x="20" y="19"/>
                    </a:lnTo>
                    <a:lnTo>
                      <a:pt x="20" y="22"/>
                    </a:lnTo>
                    <a:lnTo>
                      <a:pt x="17" y="22"/>
                    </a:lnTo>
                    <a:lnTo>
                      <a:pt x="15" y="21"/>
                    </a:lnTo>
                    <a:lnTo>
                      <a:pt x="15" y="19"/>
                    </a:lnTo>
                    <a:lnTo>
                      <a:pt x="10" y="22"/>
                    </a:lnTo>
                    <a:lnTo>
                      <a:pt x="4" y="22"/>
                    </a:lnTo>
                    <a:lnTo>
                      <a:pt x="2" y="21"/>
                    </a:lnTo>
                    <a:lnTo>
                      <a:pt x="0" y="19"/>
                    </a:lnTo>
                    <a:lnTo>
                      <a:pt x="0" y="17"/>
                    </a:lnTo>
                    <a:lnTo>
                      <a:pt x="1" y="14"/>
                    </a:lnTo>
                    <a:lnTo>
                      <a:pt x="4" y="11"/>
                    </a:lnTo>
                    <a:lnTo>
                      <a:pt x="7" y="9"/>
                    </a:lnTo>
                    <a:lnTo>
                      <a:pt x="12" y="9"/>
                    </a:lnTo>
                    <a:lnTo>
                      <a:pt x="14" y="8"/>
                    </a:lnTo>
                    <a:lnTo>
                      <a:pt x="14" y="5"/>
                    </a:lnTo>
                    <a:lnTo>
                      <a:pt x="12" y="4"/>
                    </a:lnTo>
                    <a:lnTo>
                      <a:pt x="5" y="4"/>
                    </a:lnTo>
                    <a:lnTo>
                      <a:pt x="4" y="5"/>
                    </a:lnTo>
                    <a:lnTo>
                      <a:pt x="4" y="8"/>
                    </a:lnTo>
                    <a:lnTo>
                      <a:pt x="1" y="8"/>
                    </a:lnTo>
                    <a:lnTo>
                      <a:pt x="1" y="4"/>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66" name="Freeform 454"/>
              <p:cNvSpPr>
                <a:spLocks/>
              </p:cNvSpPr>
              <p:nvPr/>
            </p:nvSpPr>
            <p:spPr bwMode="auto">
              <a:xfrm>
                <a:off x="4142" y="4026"/>
                <a:ext cx="9" cy="39"/>
              </a:xfrm>
              <a:custGeom>
                <a:avLst/>
                <a:gdLst>
                  <a:gd name="T0" fmla="*/ 6 w 9"/>
                  <a:gd name="T1" fmla="*/ 0 h 39"/>
                  <a:gd name="T2" fmla="*/ 9 w 9"/>
                  <a:gd name="T3" fmla="*/ 0 h 39"/>
                  <a:gd name="T4" fmla="*/ 6 w 9"/>
                  <a:gd name="T5" fmla="*/ 6 h 39"/>
                  <a:gd name="T6" fmla="*/ 5 w 9"/>
                  <a:gd name="T7" fmla="*/ 12 h 39"/>
                  <a:gd name="T8" fmla="*/ 3 w 9"/>
                  <a:gd name="T9" fmla="*/ 19 h 39"/>
                  <a:gd name="T10" fmla="*/ 5 w 9"/>
                  <a:gd name="T11" fmla="*/ 26 h 39"/>
                  <a:gd name="T12" fmla="*/ 6 w 9"/>
                  <a:gd name="T13" fmla="*/ 32 h 39"/>
                  <a:gd name="T14" fmla="*/ 9 w 9"/>
                  <a:gd name="T15" fmla="*/ 39 h 39"/>
                  <a:gd name="T16" fmla="*/ 6 w 9"/>
                  <a:gd name="T17" fmla="*/ 39 h 39"/>
                  <a:gd name="T18" fmla="*/ 3 w 9"/>
                  <a:gd name="T19" fmla="*/ 35 h 39"/>
                  <a:gd name="T20" fmla="*/ 2 w 9"/>
                  <a:gd name="T21" fmla="*/ 29 h 39"/>
                  <a:gd name="T22" fmla="*/ 0 w 9"/>
                  <a:gd name="T23" fmla="*/ 25 h 39"/>
                  <a:gd name="T24" fmla="*/ 0 w 9"/>
                  <a:gd name="T25" fmla="*/ 12 h 39"/>
                  <a:gd name="T26" fmla="*/ 6 w 9"/>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39">
                    <a:moveTo>
                      <a:pt x="6" y="0"/>
                    </a:moveTo>
                    <a:lnTo>
                      <a:pt x="9" y="0"/>
                    </a:lnTo>
                    <a:lnTo>
                      <a:pt x="6" y="6"/>
                    </a:lnTo>
                    <a:lnTo>
                      <a:pt x="5" y="12"/>
                    </a:lnTo>
                    <a:lnTo>
                      <a:pt x="3" y="19"/>
                    </a:lnTo>
                    <a:lnTo>
                      <a:pt x="5" y="26"/>
                    </a:lnTo>
                    <a:lnTo>
                      <a:pt x="6" y="32"/>
                    </a:lnTo>
                    <a:lnTo>
                      <a:pt x="9" y="39"/>
                    </a:lnTo>
                    <a:lnTo>
                      <a:pt x="6" y="39"/>
                    </a:lnTo>
                    <a:lnTo>
                      <a:pt x="3" y="35"/>
                    </a:lnTo>
                    <a:lnTo>
                      <a:pt x="2" y="29"/>
                    </a:lnTo>
                    <a:lnTo>
                      <a:pt x="0" y="25"/>
                    </a:lnTo>
                    <a:lnTo>
                      <a:pt x="0" y="12"/>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16667" name="Freeform 455"/>
              <p:cNvSpPr>
                <a:spLocks/>
              </p:cNvSpPr>
              <p:nvPr/>
            </p:nvSpPr>
            <p:spPr bwMode="auto">
              <a:xfrm>
                <a:off x="4152" y="4026"/>
                <a:ext cx="20" cy="30"/>
              </a:xfrm>
              <a:custGeom>
                <a:avLst/>
                <a:gdLst>
                  <a:gd name="T0" fmla="*/ 10 w 20"/>
                  <a:gd name="T1" fmla="*/ 0 h 30"/>
                  <a:gd name="T2" fmla="*/ 15 w 20"/>
                  <a:gd name="T3" fmla="*/ 2 h 30"/>
                  <a:gd name="T4" fmla="*/ 17 w 20"/>
                  <a:gd name="T5" fmla="*/ 3 h 30"/>
                  <a:gd name="T6" fmla="*/ 20 w 20"/>
                  <a:gd name="T7" fmla="*/ 9 h 30"/>
                  <a:gd name="T8" fmla="*/ 19 w 20"/>
                  <a:gd name="T9" fmla="*/ 13 h 30"/>
                  <a:gd name="T10" fmla="*/ 15 w 20"/>
                  <a:gd name="T11" fmla="*/ 17 h 30"/>
                  <a:gd name="T12" fmla="*/ 12 w 20"/>
                  <a:gd name="T13" fmla="*/ 19 h 30"/>
                  <a:gd name="T14" fmla="*/ 6 w 20"/>
                  <a:gd name="T15" fmla="*/ 25 h 30"/>
                  <a:gd name="T16" fmla="*/ 5 w 20"/>
                  <a:gd name="T17" fmla="*/ 27 h 30"/>
                  <a:gd name="T18" fmla="*/ 19 w 20"/>
                  <a:gd name="T19" fmla="*/ 27 h 30"/>
                  <a:gd name="T20" fmla="*/ 19 w 20"/>
                  <a:gd name="T21" fmla="*/ 30 h 30"/>
                  <a:gd name="T22" fmla="*/ 0 w 20"/>
                  <a:gd name="T23" fmla="*/ 30 h 30"/>
                  <a:gd name="T24" fmla="*/ 0 w 20"/>
                  <a:gd name="T25" fmla="*/ 26 h 30"/>
                  <a:gd name="T26" fmla="*/ 9 w 20"/>
                  <a:gd name="T27" fmla="*/ 17 h 30"/>
                  <a:gd name="T28" fmla="*/ 15 w 20"/>
                  <a:gd name="T29" fmla="*/ 15 h 30"/>
                  <a:gd name="T30" fmla="*/ 16 w 20"/>
                  <a:gd name="T31" fmla="*/ 12 h 30"/>
                  <a:gd name="T32" fmla="*/ 16 w 20"/>
                  <a:gd name="T33" fmla="*/ 9 h 30"/>
                  <a:gd name="T34" fmla="*/ 15 w 20"/>
                  <a:gd name="T35" fmla="*/ 6 h 30"/>
                  <a:gd name="T36" fmla="*/ 13 w 20"/>
                  <a:gd name="T37" fmla="*/ 5 h 30"/>
                  <a:gd name="T38" fmla="*/ 10 w 20"/>
                  <a:gd name="T39" fmla="*/ 3 h 30"/>
                  <a:gd name="T40" fmla="*/ 7 w 20"/>
                  <a:gd name="T41" fmla="*/ 5 h 30"/>
                  <a:gd name="T42" fmla="*/ 6 w 20"/>
                  <a:gd name="T43" fmla="*/ 6 h 30"/>
                  <a:gd name="T44" fmla="*/ 5 w 20"/>
                  <a:gd name="T45" fmla="*/ 9 h 30"/>
                  <a:gd name="T46" fmla="*/ 5 w 20"/>
                  <a:gd name="T47" fmla="*/ 12 h 30"/>
                  <a:gd name="T48" fmla="*/ 0 w 20"/>
                  <a:gd name="T49" fmla="*/ 12 h 30"/>
                  <a:gd name="T50" fmla="*/ 3 w 20"/>
                  <a:gd name="T51" fmla="*/ 3 h 30"/>
                  <a:gd name="T52" fmla="*/ 6 w 20"/>
                  <a:gd name="T53" fmla="*/ 2 h 30"/>
                  <a:gd name="T54" fmla="*/ 10 w 20"/>
                  <a:gd name="T55" fmla="*/ 0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30">
                    <a:moveTo>
                      <a:pt x="10" y="0"/>
                    </a:moveTo>
                    <a:lnTo>
                      <a:pt x="15" y="2"/>
                    </a:lnTo>
                    <a:lnTo>
                      <a:pt x="17" y="3"/>
                    </a:lnTo>
                    <a:lnTo>
                      <a:pt x="20" y="9"/>
                    </a:lnTo>
                    <a:lnTo>
                      <a:pt x="19" y="13"/>
                    </a:lnTo>
                    <a:lnTo>
                      <a:pt x="15" y="17"/>
                    </a:lnTo>
                    <a:lnTo>
                      <a:pt x="12" y="19"/>
                    </a:lnTo>
                    <a:lnTo>
                      <a:pt x="6" y="25"/>
                    </a:lnTo>
                    <a:lnTo>
                      <a:pt x="5" y="27"/>
                    </a:lnTo>
                    <a:lnTo>
                      <a:pt x="19" y="27"/>
                    </a:lnTo>
                    <a:lnTo>
                      <a:pt x="19" y="30"/>
                    </a:lnTo>
                    <a:lnTo>
                      <a:pt x="0" y="30"/>
                    </a:lnTo>
                    <a:lnTo>
                      <a:pt x="0" y="26"/>
                    </a:lnTo>
                    <a:lnTo>
                      <a:pt x="9" y="17"/>
                    </a:lnTo>
                    <a:lnTo>
                      <a:pt x="15" y="15"/>
                    </a:lnTo>
                    <a:lnTo>
                      <a:pt x="16" y="12"/>
                    </a:lnTo>
                    <a:lnTo>
                      <a:pt x="16" y="9"/>
                    </a:lnTo>
                    <a:lnTo>
                      <a:pt x="15" y="6"/>
                    </a:lnTo>
                    <a:lnTo>
                      <a:pt x="13" y="5"/>
                    </a:lnTo>
                    <a:lnTo>
                      <a:pt x="10" y="3"/>
                    </a:lnTo>
                    <a:lnTo>
                      <a:pt x="7" y="5"/>
                    </a:lnTo>
                    <a:lnTo>
                      <a:pt x="6" y="6"/>
                    </a:lnTo>
                    <a:lnTo>
                      <a:pt x="5" y="9"/>
                    </a:lnTo>
                    <a:lnTo>
                      <a:pt x="5" y="12"/>
                    </a:lnTo>
                    <a:lnTo>
                      <a:pt x="0" y="12"/>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68" name="Freeform 456"/>
              <p:cNvSpPr>
                <a:spLocks/>
              </p:cNvSpPr>
              <p:nvPr/>
            </p:nvSpPr>
            <p:spPr bwMode="auto">
              <a:xfrm>
                <a:off x="4174" y="4026"/>
                <a:ext cx="10" cy="39"/>
              </a:xfrm>
              <a:custGeom>
                <a:avLst/>
                <a:gdLst>
                  <a:gd name="T0" fmla="*/ 0 w 10"/>
                  <a:gd name="T1" fmla="*/ 0 h 39"/>
                  <a:gd name="T2" fmla="*/ 2 w 10"/>
                  <a:gd name="T3" fmla="*/ 0 h 39"/>
                  <a:gd name="T4" fmla="*/ 7 w 10"/>
                  <a:gd name="T5" fmla="*/ 6 h 39"/>
                  <a:gd name="T6" fmla="*/ 8 w 10"/>
                  <a:gd name="T7" fmla="*/ 12 h 39"/>
                  <a:gd name="T8" fmla="*/ 10 w 10"/>
                  <a:gd name="T9" fmla="*/ 19 h 39"/>
                  <a:gd name="T10" fmla="*/ 7 w 10"/>
                  <a:gd name="T11" fmla="*/ 33 h 39"/>
                  <a:gd name="T12" fmla="*/ 2 w 10"/>
                  <a:gd name="T13" fmla="*/ 39 h 39"/>
                  <a:gd name="T14" fmla="*/ 0 w 10"/>
                  <a:gd name="T15" fmla="*/ 39 h 39"/>
                  <a:gd name="T16" fmla="*/ 2 w 10"/>
                  <a:gd name="T17" fmla="*/ 32 h 39"/>
                  <a:gd name="T18" fmla="*/ 5 w 10"/>
                  <a:gd name="T19" fmla="*/ 26 h 39"/>
                  <a:gd name="T20" fmla="*/ 5 w 10"/>
                  <a:gd name="T21" fmla="*/ 13 h 39"/>
                  <a:gd name="T22" fmla="*/ 2 w 10"/>
                  <a:gd name="T23" fmla="*/ 6 h 39"/>
                  <a:gd name="T24" fmla="*/ 0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0" y="0"/>
                    </a:moveTo>
                    <a:lnTo>
                      <a:pt x="2" y="0"/>
                    </a:lnTo>
                    <a:lnTo>
                      <a:pt x="7" y="6"/>
                    </a:lnTo>
                    <a:lnTo>
                      <a:pt x="8" y="12"/>
                    </a:lnTo>
                    <a:lnTo>
                      <a:pt x="10" y="19"/>
                    </a:lnTo>
                    <a:lnTo>
                      <a:pt x="7" y="33"/>
                    </a:lnTo>
                    <a:lnTo>
                      <a:pt x="2" y="39"/>
                    </a:lnTo>
                    <a:lnTo>
                      <a:pt x="0" y="39"/>
                    </a:lnTo>
                    <a:lnTo>
                      <a:pt x="2" y="32"/>
                    </a:lnTo>
                    <a:lnTo>
                      <a:pt x="5" y="26"/>
                    </a:lnTo>
                    <a:lnTo>
                      <a:pt x="5" y="13"/>
                    </a:lnTo>
                    <a:lnTo>
                      <a:pt x="2"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69" name="Freeform 457"/>
              <p:cNvSpPr>
                <a:spLocks/>
              </p:cNvSpPr>
              <p:nvPr/>
            </p:nvSpPr>
            <p:spPr bwMode="auto">
              <a:xfrm>
                <a:off x="4195" y="4034"/>
                <a:ext cx="19" cy="22"/>
              </a:xfrm>
              <a:custGeom>
                <a:avLst/>
                <a:gdLst>
                  <a:gd name="T0" fmla="*/ 9 w 19"/>
                  <a:gd name="T1" fmla="*/ 0 h 22"/>
                  <a:gd name="T2" fmla="*/ 13 w 19"/>
                  <a:gd name="T3" fmla="*/ 1 h 22"/>
                  <a:gd name="T4" fmla="*/ 16 w 19"/>
                  <a:gd name="T5" fmla="*/ 1 h 22"/>
                  <a:gd name="T6" fmla="*/ 19 w 19"/>
                  <a:gd name="T7" fmla="*/ 7 h 22"/>
                  <a:gd name="T8" fmla="*/ 14 w 19"/>
                  <a:gd name="T9" fmla="*/ 7 h 22"/>
                  <a:gd name="T10" fmla="*/ 11 w 19"/>
                  <a:gd name="T11" fmla="*/ 4 h 22"/>
                  <a:gd name="T12" fmla="*/ 7 w 19"/>
                  <a:gd name="T13" fmla="*/ 4 h 22"/>
                  <a:gd name="T14" fmla="*/ 4 w 19"/>
                  <a:gd name="T15" fmla="*/ 7 h 22"/>
                  <a:gd name="T16" fmla="*/ 6 w 19"/>
                  <a:gd name="T17" fmla="*/ 8 h 22"/>
                  <a:gd name="T18" fmla="*/ 7 w 19"/>
                  <a:gd name="T19" fmla="*/ 8 h 22"/>
                  <a:gd name="T20" fmla="*/ 9 w 19"/>
                  <a:gd name="T21" fmla="*/ 9 h 22"/>
                  <a:gd name="T22" fmla="*/ 11 w 19"/>
                  <a:gd name="T23" fmla="*/ 9 h 22"/>
                  <a:gd name="T24" fmla="*/ 17 w 19"/>
                  <a:gd name="T25" fmla="*/ 12 h 22"/>
                  <a:gd name="T26" fmla="*/ 19 w 19"/>
                  <a:gd name="T27" fmla="*/ 14 h 22"/>
                  <a:gd name="T28" fmla="*/ 19 w 19"/>
                  <a:gd name="T29" fmla="*/ 18 h 22"/>
                  <a:gd name="T30" fmla="*/ 17 w 19"/>
                  <a:gd name="T31" fmla="*/ 21 h 22"/>
                  <a:gd name="T32" fmla="*/ 14 w 19"/>
                  <a:gd name="T33" fmla="*/ 22 h 22"/>
                  <a:gd name="T34" fmla="*/ 6 w 19"/>
                  <a:gd name="T35" fmla="*/ 22 h 22"/>
                  <a:gd name="T36" fmla="*/ 3 w 19"/>
                  <a:gd name="T37" fmla="*/ 21 h 22"/>
                  <a:gd name="T38" fmla="*/ 1 w 19"/>
                  <a:gd name="T39" fmla="*/ 19 h 22"/>
                  <a:gd name="T40" fmla="*/ 0 w 19"/>
                  <a:gd name="T41" fmla="*/ 15 h 22"/>
                  <a:gd name="T42" fmla="*/ 4 w 19"/>
                  <a:gd name="T43" fmla="*/ 15 h 22"/>
                  <a:gd name="T44" fmla="*/ 4 w 19"/>
                  <a:gd name="T45" fmla="*/ 18 h 22"/>
                  <a:gd name="T46" fmla="*/ 6 w 19"/>
                  <a:gd name="T47" fmla="*/ 18 h 22"/>
                  <a:gd name="T48" fmla="*/ 7 w 19"/>
                  <a:gd name="T49" fmla="*/ 19 h 22"/>
                  <a:gd name="T50" fmla="*/ 13 w 19"/>
                  <a:gd name="T51" fmla="*/ 19 h 22"/>
                  <a:gd name="T52" fmla="*/ 16 w 19"/>
                  <a:gd name="T53" fmla="*/ 17 h 22"/>
                  <a:gd name="T54" fmla="*/ 11 w 19"/>
                  <a:gd name="T55" fmla="*/ 12 h 22"/>
                  <a:gd name="T56" fmla="*/ 6 w 19"/>
                  <a:gd name="T57" fmla="*/ 12 h 22"/>
                  <a:gd name="T58" fmla="*/ 3 w 19"/>
                  <a:gd name="T59" fmla="*/ 11 h 22"/>
                  <a:gd name="T60" fmla="*/ 1 w 19"/>
                  <a:gd name="T61" fmla="*/ 9 h 22"/>
                  <a:gd name="T62" fmla="*/ 1 w 19"/>
                  <a:gd name="T63" fmla="*/ 4 h 22"/>
                  <a:gd name="T64" fmla="*/ 3 w 19"/>
                  <a:gd name="T65" fmla="*/ 1 h 22"/>
                  <a:gd name="T66" fmla="*/ 6 w 19"/>
                  <a:gd name="T67" fmla="*/ 1 h 22"/>
                  <a:gd name="T68" fmla="*/ 9 w 19"/>
                  <a:gd name="T69" fmla="*/ 0 h 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22">
                    <a:moveTo>
                      <a:pt x="9" y="0"/>
                    </a:moveTo>
                    <a:lnTo>
                      <a:pt x="13" y="1"/>
                    </a:lnTo>
                    <a:lnTo>
                      <a:pt x="16" y="1"/>
                    </a:lnTo>
                    <a:lnTo>
                      <a:pt x="19" y="7"/>
                    </a:lnTo>
                    <a:lnTo>
                      <a:pt x="14" y="7"/>
                    </a:lnTo>
                    <a:lnTo>
                      <a:pt x="11" y="4"/>
                    </a:lnTo>
                    <a:lnTo>
                      <a:pt x="7" y="4"/>
                    </a:lnTo>
                    <a:lnTo>
                      <a:pt x="4" y="7"/>
                    </a:lnTo>
                    <a:lnTo>
                      <a:pt x="6" y="8"/>
                    </a:lnTo>
                    <a:lnTo>
                      <a:pt x="7" y="8"/>
                    </a:lnTo>
                    <a:lnTo>
                      <a:pt x="9" y="9"/>
                    </a:lnTo>
                    <a:lnTo>
                      <a:pt x="11" y="9"/>
                    </a:lnTo>
                    <a:lnTo>
                      <a:pt x="17" y="12"/>
                    </a:lnTo>
                    <a:lnTo>
                      <a:pt x="19" y="14"/>
                    </a:lnTo>
                    <a:lnTo>
                      <a:pt x="19" y="18"/>
                    </a:lnTo>
                    <a:lnTo>
                      <a:pt x="17" y="21"/>
                    </a:lnTo>
                    <a:lnTo>
                      <a:pt x="14" y="22"/>
                    </a:lnTo>
                    <a:lnTo>
                      <a:pt x="6" y="22"/>
                    </a:lnTo>
                    <a:lnTo>
                      <a:pt x="3" y="21"/>
                    </a:lnTo>
                    <a:lnTo>
                      <a:pt x="1" y="19"/>
                    </a:lnTo>
                    <a:lnTo>
                      <a:pt x="0" y="15"/>
                    </a:lnTo>
                    <a:lnTo>
                      <a:pt x="4" y="15"/>
                    </a:lnTo>
                    <a:lnTo>
                      <a:pt x="4" y="18"/>
                    </a:lnTo>
                    <a:lnTo>
                      <a:pt x="6" y="18"/>
                    </a:lnTo>
                    <a:lnTo>
                      <a:pt x="7" y="19"/>
                    </a:lnTo>
                    <a:lnTo>
                      <a:pt x="13" y="19"/>
                    </a:lnTo>
                    <a:lnTo>
                      <a:pt x="16" y="17"/>
                    </a:lnTo>
                    <a:lnTo>
                      <a:pt x="11" y="12"/>
                    </a:lnTo>
                    <a:lnTo>
                      <a:pt x="6" y="12"/>
                    </a:lnTo>
                    <a:lnTo>
                      <a:pt x="3" y="11"/>
                    </a:lnTo>
                    <a:lnTo>
                      <a:pt x="1" y="9"/>
                    </a:lnTo>
                    <a:lnTo>
                      <a:pt x="1" y="4"/>
                    </a:lnTo>
                    <a:lnTo>
                      <a:pt x="3" y="1"/>
                    </a:lnTo>
                    <a:lnTo>
                      <a:pt x="6" y="1"/>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670" name="Freeform 458"/>
              <p:cNvSpPr>
                <a:spLocks/>
              </p:cNvSpPr>
              <p:nvPr/>
            </p:nvSpPr>
            <p:spPr bwMode="auto">
              <a:xfrm>
                <a:off x="4215" y="4035"/>
                <a:ext cx="21" cy="30"/>
              </a:xfrm>
              <a:custGeom>
                <a:avLst/>
                <a:gdLst>
                  <a:gd name="T0" fmla="*/ 0 w 21"/>
                  <a:gd name="T1" fmla="*/ 0 h 30"/>
                  <a:gd name="T2" fmla="*/ 4 w 21"/>
                  <a:gd name="T3" fmla="*/ 0 h 30"/>
                  <a:gd name="T4" fmla="*/ 11 w 21"/>
                  <a:gd name="T5" fmla="*/ 17 h 30"/>
                  <a:gd name="T6" fmla="*/ 17 w 21"/>
                  <a:gd name="T7" fmla="*/ 0 h 30"/>
                  <a:gd name="T8" fmla="*/ 21 w 21"/>
                  <a:gd name="T9" fmla="*/ 0 h 30"/>
                  <a:gd name="T10" fmla="*/ 11 w 21"/>
                  <a:gd name="T11" fmla="*/ 24 h 30"/>
                  <a:gd name="T12" fmla="*/ 8 w 21"/>
                  <a:gd name="T13" fmla="*/ 30 h 30"/>
                  <a:gd name="T14" fmla="*/ 3 w 21"/>
                  <a:gd name="T15" fmla="*/ 30 h 30"/>
                  <a:gd name="T16" fmla="*/ 3 w 21"/>
                  <a:gd name="T17" fmla="*/ 26 h 30"/>
                  <a:gd name="T18" fmla="*/ 4 w 21"/>
                  <a:gd name="T19" fmla="*/ 27 h 30"/>
                  <a:gd name="T20" fmla="*/ 7 w 21"/>
                  <a:gd name="T21" fmla="*/ 24 h 30"/>
                  <a:gd name="T22" fmla="*/ 8 w 21"/>
                  <a:gd name="T23" fmla="*/ 21 h 30"/>
                  <a:gd name="T24" fmla="*/ 0 w 21"/>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30">
                    <a:moveTo>
                      <a:pt x="0" y="0"/>
                    </a:moveTo>
                    <a:lnTo>
                      <a:pt x="4" y="0"/>
                    </a:lnTo>
                    <a:lnTo>
                      <a:pt x="11" y="17"/>
                    </a:lnTo>
                    <a:lnTo>
                      <a:pt x="17" y="0"/>
                    </a:lnTo>
                    <a:lnTo>
                      <a:pt x="21" y="0"/>
                    </a:lnTo>
                    <a:lnTo>
                      <a:pt x="11" y="24"/>
                    </a:lnTo>
                    <a:lnTo>
                      <a:pt x="8" y="30"/>
                    </a:lnTo>
                    <a:lnTo>
                      <a:pt x="3" y="30"/>
                    </a:lnTo>
                    <a:lnTo>
                      <a:pt x="3" y="26"/>
                    </a:lnTo>
                    <a:lnTo>
                      <a:pt x="4" y="27"/>
                    </a:lnTo>
                    <a:lnTo>
                      <a:pt x="7" y="24"/>
                    </a:lnTo>
                    <a:lnTo>
                      <a:pt x="8"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71" name="Freeform 459"/>
              <p:cNvSpPr>
                <a:spLocks/>
              </p:cNvSpPr>
              <p:nvPr/>
            </p:nvSpPr>
            <p:spPr bwMode="auto">
              <a:xfrm>
                <a:off x="4239" y="4034"/>
                <a:ext cx="17" cy="22"/>
              </a:xfrm>
              <a:custGeom>
                <a:avLst/>
                <a:gdLst>
                  <a:gd name="T0" fmla="*/ 10 w 17"/>
                  <a:gd name="T1" fmla="*/ 0 h 22"/>
                  <a:gd name="T2" fmla="*/ 14 w 17"/>
                  <a:gd name="T3" fmla="*/ 1 h 22"/>
                  <a:gd name="T4" fmla="*/ 16 w 17"/>
                  <a:gd name="T5" fmla="*/ 2 h 22"/>
                  <a:gd name="T6" fmla="*/ 17 w 17"/>
                  <a:gd name="T7" fmla="*/ 5 h 22"/>
                  <a:gd name="T8" fmla="*/ 17 w 17"/>
                  <a:gd name="T9" fmla="*/ 22 h 22"/>
                  <a:gd name="T10" fmla="*/ 14 w 17"/>
                  <a:gd name="T11" fmla="*/ 22 h 22"/>
                  <a:gd name="T12" fmla="*/ 14 w 17"/>
                  <a:gd name="T13" fmla="*/ 8 h 22"/>
                  <a:gd name="T14" fmla="*/ 13 w 17"/>
                  <a:gd name="T15" fmla="*/ 5 h 22"/>
                  <a:gd name="T16" fmla="*/ 12 w 17"/>
                  <a:gd name="T17" fmla="*/ 4 h 22"/>
                  <a:gd name="T18" fmla="*/ 7 w 17"/>
                  <a:gd name="T19" fmla="*/ 4 h 22"/>
                  <a:gd name="T20" fmla="*/ 4 w 17"/>
                  <a:gd name="T21" fmla="*/ 5 h 22"/>
                  <a:gd name="T22" fmla="*/ 3 w 17"/>
                  <a:gd name="T23" fmla="*/ 7 h 22"/>
                  <a:gd name="T24" fmla="*/ 3 w 17"/>
                  <a:gd name="T25" fmla="*/ 22 h 22"/>
                  <a:gd name="T26" fmla="*/ 0 w 17"/>
                  <a:gd name="T27" fmla="*/ 22 h 22"/>
                  <a:gd name="T28" fmla="*/ 0 w 17"/>
                  <a:gd name="T29" fmla="*/ 1 h 22"/>
                  <a:gd name="T30" fmla="*/ 3 w 17"/>
                  <a:gd name="T31" fmla="*/ 1 h 22"/>
                  <a:gd name="T32" fmla="*/ 3 w 17"/>
                  <a:gd name="T33" fmla="*/ 4 h 22"/>
                  <a:gd name="T34" fmla="*/ 4 w 17"/>
                  <a:gd name="T35" fmla="*/ 2 h 22"/>
                  <a:gd name="T36" fmla="*/ 10 w 17"/>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2">
                    <a:moveTo>
                      <a:pt x="10" y="0"/>
                    </a:moveTo>
                    <a:lnTo>
                      <a:pt x="14" y="1"/>
                    </a:lnTo>
                    <a:lnTo>
                      <a:pt x="16" y="2"/>
                    </a:lnTo>
                    <a:lnTo>
                      <a:pt x="17" y="5"/>
                    </a:lnTo>
                    <a:lnTo>
                      <a:pt x="17" y="22"/>
                    </a:lnTo>
                    <a:lnTo>
                      <a:pt x="14" y="22"/>
                    </a:lnTo>
                    <a:lnTo>
                      <a:pt x="14" y="8"/>
                    </a:lnTo>
                    <a:lnTo>
                      <a:pt x="13" y="5"/>
                    </a:lnTo>
                    <a:lnTo>
                      <a:pt x="12" y="4"/>
                    </a:lnTo>
                    <a:lnTo>
                      <a:pt x="7" y="4"/>
                    </a:lnTo>
                    <a:lnTo>
                      <a:pt x="4" y="5"/>
                    </a:lnTo>
                    <a:lnTo>
                      <a:pt x="3" y="7"/>
                    </a:lnTo>
                    <a:lnTo>
                      <a:pt x="3" y="22"/>
                    </a:lnTo>
                    <a:lnTo>
                      <a:pt x="0" y="22"/>
                    </a:lnTo>
                    <a:lnTo>
                      <a:pt x="0" y="1"/>
                    </a:lnTo>
                    <a:lnTo>
                      <a:pt x="3" y="1"/>
                    </a:lnTo>
                    <a:lnTo>
                      <a:pt x="3" y="4"/>
                    </a:lnTo>
                    <a:lnTo>
                      <a:pt x="4"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72" name="Rectangle 460"/>
              <p:cNvSpPr>
                <a:spLocks noChangeArrowheads="1"/>
              </p:cNvSpPr>
              <p:nvPr/>
            </p:nvSpPr>
            <p:spPr bwMode="auto">
              <a:xfrm>
                <a:off x="4262" y="4043"/>
                <a:ext cx="11" cy="3"/>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673" name="Freeform 461"/>
              <p:cNvSpPr>
                <a:spLocks/>
              </p:cNvSpPr>
              <p:nvPr/>
            </p:nvSpPr>
            <p:spPr bwMode="auto">
              <a:xfrm>
                <a:off x="1548" y="4085"/>
                <a:ext cx="11" cy="28"/>
              </a:xfrm>
              <a:custGeom>
                <a:avLst/>
                <a:gdLst>
                  <a:gd name="T0" fmla="*/ 4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3 h 28"/>
                  <a:gd name="T14" fmla="*/ 8 w 11"/>
                  <a:gd name="T15" fmla="*/ 25 h 28"/>
                  <a:gd name="T16" fmla="*/ 11 w 11"/>
                  <a:gd name="T17" fmla="*/ 25 h 28"/>
                  <a:gd name="T18" fmla="*/ 11 w 11"/>
                  <a:gd name="T19" fmla="*/ 28 h 28"/>
                  <a:gd name="T20" fmla="*/ 7 w 11"/>
                  <a:gd name="T21" fmla="*/ 28 h 28"/>
                  <a:gd name="T22" fmla="*/ 6 w 11"/>
                  <a:gd name="T23" fmla="*/ 27 h 28"/>
                  <a:gd name="T24" fmla="*/ 4 w 11"/>
                  <a:gd name="T25" fmla="*/ 27 h 28"/>
                  <a:gd name="T26" fmla="*/ 4 w 11"/>
                  <a:gd name="T27" fmla="*/ 10 h 28"/>
                  <a:gd name="T28" fmla="*/ 0 w 11"/>
                  <a:gd name="T29" fmla="*/ 10 h 28"/>
                  <a:gd name="T30" fmla="*/ 0 w 11"/>
                  <a:gd name="T31" fmla="*/ 7 h 28"/>
                  <a:gd name="T32" fmla="*/ 4 w 11"/>
                  <a:gd name="T33" fmla="*/ 7 h 28"/>
                  <a:gd name="T34" fmla="*/ 4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4" y="0"/>
                    </a:moveTo>
                    <a:lnTo>
                      <a:pt x="7" y="0"/>
                    </a:lnTo>
                    <a:lnTo>
                      <a:pt x="7" y="7"/>
                    </a:lnTo>
                    <a:lnTo>
                      <a:pt x="11" y="7"/>
                    </a:lnTo>
                    <a:lnTo>
                      <a:pt x="11" y="10"/>
                    </a:lnTo>
                    <a:lnTo>
                      <a:pt x="7" y="10"/>
                    </a:lnTo>
                    <a:lnTo>
                      <a:pt x="7" y="23"/>
                    </a:lnTo>
                    <a:lnTo>
                      <a:pt x="8" y="25"/>
                    </a:lnTo>
                    <a:lnTo>
                      <a:pt x="11" y="25"/>
                    </a:lnTo>
                    <a:lnTo>
                      <a:pt x="11" y="28"/>
                    </a:lnTo>
                    <a:lnTo>
                      <a:pt x="7" y="28"/>
                    </a:lnTo>
                    <a:lnTo>
                      <a:pt x="6" y="27"/>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674" name="Freeform 462"/>
              <p:cNvSpPr>
                <a:spLocks noEditPoints="1"/>
              </p:cNvSpPr>
              <p:nvPr/>
            </p:nvSpPr>
            <p:spPr bwMode="auto">
              <a:xfrm>
                <a:off x="1562" y="4090"/>
                <a:ext cx="22" cy="23"/>
              </a:xfrm>
              <a:custGeom>
                <a:avLst/>
                <a:gdLst>
                  <a:gd name="T0" fmla="*/ 14 w 22"/>
                  <a:gd name="T1" fmla="*/ 12 h 23"/>
                  <a:gd name="T2" fmla="*/ 13 w 22"/>
                  <a:gd name="T3" fmla="*/ 13 h 23"/>
                  <a:gd name="T4" fmla="*/ 9 w 22"/>
                  <a:gd name="T5" fmla="*/ 13 h 23"/>
                  <a:gd name="T6" fmla="*/ 6 w 22"/>
                  <a:gd name="T7" fmla="*/ 15 h 23"/>
                  <a:gd name="T8" fmla="*/ 4 w 22"/>
                  <a:gd name="T9" fmla="*/ 15 h 23"/>
                  <a:gd name="T10" fmla="*/ 4 w 22"/>
                  <a:gd name="T11" fmla="*/ 19 h 23"/>
                  <a:gd name="T12" fmla="*/ 6 w 22"/>
                  <a:gd name="T13" fmla="*/ 20 h 23"/>
                  <a:gd name="T14" fmla="*/ 12 w 22"/>
                  <a:gd name="T15" fmla="*/ 20 h 23"/>
                  <a:gd name="T16" fmla="*/ 14 w 22"/>
                  <a:gd name="T17" fmla="*/ 18 h 23"/>
                  <a:gd name="T18" fmla="*/ 14 w 22"/>
                  <a:gd name="T19" fmla="*/ 12 h 23"/>
                  <a:gd name="T20" fmla="*/ 10 w 22"/>
                  <a:gd name="T21" fmla="*/ 0 h 23"/>
                  <a:gd name="T22" fmla="*/ 13 w 22"/>
                  <a:gd name="T23" fmla="*/ 2 h 23"/>
                  <a:gd name="T24" fmla="*/ 14 w 22"/>
                  <a:gd name="T25" fmla="*/ 2 h 23"/>
                  <a:gd name="T26" fmla="*/ 17 w 22"/>
                  <a:gd name="T27" fmla="*/ 3 h 23"/>
                  <a:gd name="T28" fmla="*/ 19 w 22"/>
                  <a:gd name="T29" fmla="*/ 5 h 23"/>
                  <a:gd name="T30" fmla="*/ 19 w 22"/>
                  <a:gd name="T31" fmla="*/ 20 h 23"/>
                  <a:gd name="T32" fmla="*/ 22 w 22"/>
                  <a:gd name="T33" fmla="*/ 20 h 23"/>
                  <a:gd name="T34" fmla="*/ 22 w 22"/>
                  <a:gd name="T35" fmla="*/ 23 h 23"/>
                  <a:gd name="T36" fmla="*/ 17 w 22"/>
                  <a:gd name="T37" fmla="*/ 23 h 23"/>
                  <a:gd name="T38" fmla="*/ 16 w 22"/>
                  <a:gd name="T39" fmla="*/ 22 h 23"/>
                  <a:gd name="T40" fmla="*/ 16 w 22"/>
                  <a:gd name="T41" fmla="*/ 20 h 23"/>
                  <a:gd name="T42" fmla="*/ 10 w 22"/>
                  <a:gd name="T43" fmla="*/ 23 h 23"/>
                  <a:gd name="T44" fmla="*/ 4 w 22"/>
                  <a:gd name="T45" fmla="*/ 23 h 23"/>
                  <a:gd name="T46" fmla="*/ 2 w 22"/>
                  <a:gd name="T47" fmla="*/ 20 h 23"/>
                  <a:gd name="T48" fmla="*/ 0 w 22"/>
                  <a:gd name="T49" fmla="*/ 18 h 23"/>
                  <a:gd name="T50" fmla="*/ 2 w 22"/>
                  <a:gd name="T51" fmla="*/ 15 h 23"/>
                  <a:gd name="T52" fmla="*/ 4 w 22"/>
                  <a:gd name="T53" fmla="*/ 12 h 23"/>
                  <a:gd name="T54" fmla="*/ 7 w 22"/>
                  <a:gd name="T55" fmla="*/ 10 h 23"/>
                  <a:gd name="T56" fmla="*/ 13 w 22"/>
                  <a:gd name="T57" fmla="*/ 10 h 23"/>
                  <a:gd name="T58" fmla="*/ 14 w 22"/>
                  <a:gd name="T59" fmla="*/ 9 h 23"/>
                  <a:gd name="T60" fmla="*/ 14 w 22"/>
                  <a:gd name="T61" fmla="*/ 6 h 23"/>
                  <a:gd name="T62" fmla="*/ 13 w 22"/>
                  <a:gd name="T63" fmla="*/ 5 h 23"/>
                  <a:gd name="T64" fmla="*/ 6 w 22"/>
                  <a:gd name="T65" fmla="*/ 5 h 23"/>
                  <a:gd name="T66" fmla="*/ 6 w 22"/>
                  <a:gd name="T67" fmla="*/ 6 h 23"/>
                  <a:gd name="T68" fmla="*/ 4 w 22"/>
                  <a:gd name="T69" fmla="*/ 9 h 23"/>
                  <a:gd name="T70" fmla="*/ 2 w 22"/>
                  <a:gd name="T71" fmla="*/ 9 h 23"/>
                  <a:gd name="T72" fmla="*/ 2 w 22"/>
                  <a:gd name="T73" fmla="*/ 5 h 23"/>
                  <a:gd name="T74" fmla="*/ 10 w 22"/>
                  <a:gd name="T75" fmla="*/ 0 h 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 h="23">
                    <a:moveTo>
                      <a:pt x="14" y="12"/>
                    </a:moveTo>
                    <a:lnTo>
                      <a:pt x="13" y="13"/>
                    </a:lnTo>
                    <a:lnTo>
                      <a:pt x="9" y="13"/>
                    </a:lnTo>
                    <a:lnTo>
                      <a:pt x="6" y="15"/>
                    </a:lnTo>
                    <a:lnTo>
                      <a:pt x="4" y="15"/>
                    </a:lnTo>
                    <a:lnTo>
                      <a:pt x="4" y="19"/>
                    </a:lnTo>
                    <a:lnTo>
                      <a:pt x="6" y="20"/>
                    </a:lnTo>
                    <a:lnTo>
                      <a:pt x="12" y="20"/>
                    </a:lnTo>
                    <a:lnTo>
                      <a:pt x="14" y="18"/>
                    </a:lnTo>
                    <a:lnTo>
                      <a:pt x="14" y="12"/>
                    </a:lnTo>
                    <a:close/>
                    <a:moveTo>
                      <a:pt x="10" y="0"/>
                    </a:moveTo>
                    <a:lnTo>
                      <a:pt x="13" y="2"/>
                    </a:lnTo>
                    <a:lnTo>
                      <a:pt x="14" y="2"/>
                    </a:lnTo>
                    <a:lnTo>
                      <a:pt x="17" y="3"/>
                    </a:lnTo>
                    <a:lnTo>
                      <a:pt x="19" y="5"/>
                    </a:lnTo>
                    <a:lnTo>
                      <a:pt x="19" y="20"/>
                    </a:lnTo>
                    <a:lnTo>
                      <a:pt x="22" y="20"/>
                    </a:lnTo>
                    <a:lnTo>
                      <a:pt x="22" y="23"/>
                    </a:lnTo>
                    <a:lnTo>
                      <a:pt x="17" y="23"/>
                    </a:lnTo>
                    <a:lnTo>
                      <a:pt x="16" y="22"/>
                    </a:lnTo>
                    <a:lnTo>
                      <a:pt x="16" y="20"/>
                    </a:lnTo>
                    <a:lnTo>
                      <a:pt x="10" y="23"/>
                    </a:lnTo>
                    <a:lnTo>
                      <a:pt x="4" y="23"/>
                    </a:lnTo>
                    <a:lnTo>
                      <a:pt x="2" y="20"/>
                    </a:lnTo>
                    <a:lnTo>
                      <a:pt x="0" y="18"/>
                    </a:lnTo>
                    <a:lnTo>
                      <a:pt x="2" y="15"/>
                    </a:lnTo>
                    <a:lnTo>
                      <a:pt x="4" y="12"/>
                    </a:lnTo>
                    <a:lnTo>
                      <a:pt x="7" y="10"/>
                    </a:lnTo>
                    <a:lnTo>
                      <a:pt x="13" y="10"/>
                    </a:lnTo>
                    <a:lnTo>
                      <a:pt x="14" y="9"/>
                    </a:lnTo>
                    <a:lnTo>
                      <a:pt x="14" y="6"/>
                    </a:lnTo>
                    <a:lnTo>
                      <a:pt x="13" y="5"/>
                    </a:lnTo>
                    <a:lnTo>
                      <a:pt x="6" y="5"/>
                    </a:lnTo>
                    <a:lnTo>
                      <a:pt x="6" y="6"/>
                    </a:lnTo>
                    <a:lnTo>
                      <a:pt x="4" y="9"/>
                    </a:lnTo>
                    <a:lnTo>
                      <a:pt x="2" y="9"/>
                    </a:lnTo>
                    <a:lnTo>
                      <a:pt x="2" y="5"/>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75" name="Freeform 463"/>
              <p:cNvSpPr>
                <a:spLocks/>
              </p:cNvSpPr>
              <p:nvPr/>
            </p:nvSpPr>
            <p:spPr bwMode="auto">
              <a:xfrm>
                <a:off x="1584" y="4092"/>
                <a:ext cx="21" cy="21"/>
              </a:xfrm>
              <a:custGeom>
                <a:avLst/>
                <a:gdLst>
                  <a:gd name="T0" fmla="*/ 1 w 21"/>
                  <a:gd name="T1" fmla="*/ 0 h 21"/>
                  <a:gd name="T2" fmla="*/ 5 w 21"/>
                  <a:gd name="T3" fmla="*/ 0 h 21"/>
                  <a:gd name="T4" fmla="*/ 11 w 21"/>
                  <a:gd name="T5" fmla="*/ 7 h 21"/>
                  <a:gd name="T6" fmla="*/ 15 w 21"/>
                  <a:gd name="T7" fmla="*/ 0 h 21"/>
                  <a:gd name="T8" fmla="*/ 19 w 21"/>
                  <a:gd name="T9" fmla="*/ 0 h 21"/>
                  <a:gd name="T10" fmla="*/ 12 w 21"/>
                  <a:gd name="T11" fmla="*/ 10 h 21"/>
                  <a:gd name="T12" fmla="*/ 21 w 21"/>
                  <a:gd name="T13" fmla="*/ 21 h 21"/>
                  <a:gd name="T14" fmla="*/ 17 w 21"/>
                  <a:gd name="T15" fmla="*/ 21 h 21"/>
                  <a:gd name="T16" fmla="*/ 11 w 21"/>
                  <a:gd name="T17" fmla="*/ 13 h 21"/>
                  <a:gd name="T18" fmla="*/ 4 w 21"/>
                  <a:gd name="T19" fmla="*/ 21 h 21"/>
                  <a:gd name="T20" fmla="*/ 0 w 21"/>
                  <a:gd name="T21" fmla="*/ 21 h 21"/>
                  <a:gd name="T22" fmla="*/ 8 w 21"/>
                  <a:gd name="T23" fmla="*/ 10 h 21"/>
                  <a:gd name="T24" fmla="*/ 1 w 21"/>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21">
                    <a:moveTo>
                      <a:pt x="1" y="0"/>
                    </a:moveTo>
                    <a:lnTo>
                      <a:pt x="5" y="0"/>
                    </a:lnTo>
                    <a:lnTo>
                      <a:pt x="11" y="7"/>
                    </a:lnTo>
                    <a:lnTo>
                      <a:pt x="15" y="0"/>
                    </a:lnTo>
                    <a:lnTo>
                      <a:pt x="19" y="0"/>
                    </a:lnTo>
                    <a:lnTo>
                      <a:pt x="12" y="10"/>
                    </a:lnTo>
                    <a:lnTo>
                      <a:pt x="21" y="21"/>
                    </a:lnTo>
                    <a:lnTo>
                      <a:pt x="17" y="21"/>
                    </a:lnTo>
                    <a:lnTo>
                      <a:pt x="11" y="13"/>
                    </a:lnTo>
                    <a:lnTo>
                      <a:pt x="4" y="21"/>
                    </a:lnTo>
                    <a:lnTo>
                      <a:pt x="0" y="21"/>
                    </a:lnTo>
                    <a:lnTo>
                      <a:pt x="8" y="10"/>
                    </a:lnTo>
                    <a:lnTo>
                      <a:pt x="1" y="0"/>
                    </a:lnTo>
                    <a:close/>
                  </a:path>
                </a:pathLst>
              </a:custGeom>
              <a:solidFill>
                <a:srgbClr val="000000"/>
              </a:solidFill>
              <a:ln w="0">
                <a:solidFill>
                  <a:srgbClr val="000000"/>
                </a:solidFill>
                <a:prstDash val="solid"/>
                <a:round/>
                <a:headEnd/>
                <a:tailEnd/>
              </a:ln>
            </p:spPr>
            <p:txBody>
              <a:bodyPr/>
              <a:lstStyle/>
              <a:p>
                <a:endParaRPr lang="en-US"/>
              </a:p>
            </p:txBody>
          </p:sp>
          <p:sp>
            <p:nvSpPr>
              <p:cNvPr id="16676" name="Freeform 464"/>
              <p:cNvSpPr>
                <a:spLocks noEditPoints="1"/>
              </p:cNvSpPr>
              <p:nvPr/>
            </p:nvSpPr>
            <p:spPr bwMode="auto">
              <a:xfrm>
                <a:off x="1608" y="4083"/>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77" name="Freeform 465"/>
              <p:cNvSpPr>
                <a:spLocks/>
              </p:cNvSpPr>
              <p:nvPr/>
            </p:nvSpPr>
            <p:spPr bwMode="auto">
              <a:xfrm>
                <a:off x="1618" y="4090"/>
                <a:ext cx="17" cy="23"/>
              </a:xfrm>
              <a:custGeom>
                <a:avLst/>
                <a:gdLst>
                  <a:gd name="T0" fmla="*/ 10 w 17"/>
                  <a:gd name="T1" fmla="*/ 0 h 23"/>
                  <a:gd name="T2" fmla="*/ 15 w 17"/>
                  <a:gd name="T3" fmla="*/ 3 h 23"/>
                  <a:gd name="T4" fmla="*/ 17 w 17"/>
                  <a:gd name="T5" fmla="*/ 6 h 23"/>
                  <a:gd name="T6" fmla="*/ 17 w 17"/>
                  <a:gd name="T7" fmla="*/ 23 h 23"/>
                  <a:gd name="T8" fmla="*/ 14 w 17"/>
                  <a:gd name="T9" fmla="*/ 23 h 23"/>
                  <a:gd name="T10" fmla="*/ 14 w 17"/>
                  <a:gd name="T11" fmla="*/ 9 h 23"/>
                  <a:gd name="T12" fmla="*/ 12 w 17"/>
                  <a:gd name="T13" fmla="*/ 6 h 23"/>
                  <a:gd name="T14" fmla="*/ 11 w 17"/>
                  <a:gd name="T15" fmla="*/ 5 h 23"/>
                  <a:gd name="T16" fmla="*/ 7 w 17"/>
                  <a:gd name="T17" fmla="*/ 5 h 23"/>
                  <a:gd name="T18" fmla="*/ 4 w 17"/>
                  <a:gd name="T19" fmla="*/ 6 h 23"/>
                  <a:gd name="T20" fmla="*/ 3 w 17"/>
                  <a:gd name="T21" fmla="*/ 8 h 23"/>
                  <a:gd name="T22" fmla="*/ 3 w 17"/>
                  <a:gd name="T23" fmla="*/ 23 h 23"/>
                  <a:gd name="T24" fmla="*/ 0 w 17"/>
                  <a:gd name="T25" fmla="*/ 23 h 23"/>
                  <a:gd name="T26" fmla="*/ 0 w 17"/>
                  <a:gd name="T27" fmla="*/ 2 h 23"/>
                  <a:gd name="T28" fmla="*/ 3 w 17"/>
                  <a:gd name="T29" fmla="*/ 2 h 23"/>
                  <a:gd name="T30" fmla="*/ 3 w 17"/>
                  <a:gd name="T31" fmla="*/ 5 h 23"/>
                  <a:gd name="T32" fmla="*/ 4 w 17"/>
                  <a:gd name="T33" fmla="*/ 3 h 23"/>
                  <a:gd name="T34" fmla="*/ 10 w 17"/>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3">
                    <a:moveTo>
                      <a:pt x="10" y="0"/>
                    </a:moveTo>
                    <a:lnTo>
                      <a:pt x="15" y="3"/>
                    </a:lnTo>
                    <a:lnTo>
                      <a:pt x="17" y="6"/>
                    </a:lnTo>
                    <a:lnTo>
                      <a:pt x="17" y="23"/>
                    </a:lnTo>
                    <a:lnTo>
                      <a:pt x="14" y="23"/>
                    </a:lnTo>
                    <a:lnTo>
                      <a:pt x="14" y="9"/>
                    </a:lnTo>
                    <a:lnTo>
                      <a:pt x="12" y="6"/>
                    </a:lnTo>
                    <a:lnTo>
                      <a:pt x="11" y="5"/>
                    </a:lnTo>
                    <a:lnTo>
                      <a:pt x="7" y="5"/>
                    </a:lnTo>
                    <a:lnTo>
                      <a:pt x="4" y="6"/>
                    </a:lnTo>
                    <a:lnTo>
                      <a:pt x="3" y="8"/>
                    </a:lnTo>
                    <a:lnTo>
                      <a:pt x="3" y="23"/>
                    </a:lnTo>
                    <a:lnTo>
                      <a:pt x="0" y="23"/>
                    </a:lnTo>
                    <a:lnTo>
                      <a:pt x="0" y="2"/>
                    </a:lnTo>
                    <a:lnTo>
                      <a:pt x="3" y="2"/>
                    </a:lnTo>
                    <a:lnTo>
                      <a:pt x="3" y="5"/>
                    </a:lnTo>
                    <a:lnTo>
                      <a:pt x="4" y="3"/>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78" name="Freeform 466"/>
              <p:cNvSpPr>
                <a:spLocks noEditPoints="1"/>
              </p:cNvSpPr>
              <p:nvPr/>
            </p:nvSpPr>
            <p:spPr bwMode="auto">
              <a:xfrm>
                <a:off x="1648" y="4083"/>
                <a:ext cx="20" cy="30"/>
              </a:xfrm>
              <a:custGeom>
                <a:avLst/>
                <a:gdLst>
                  <a:gd name="T0" fmla="*/ 7 w 20"/>
                  <a:gd name="T1" fmla="*/ 15 h 30"/>
                  <a:gd name="T2" fmla="*/ 5 w 20"/>
                  <a:gd name="T3" fmla="*/ 16 h 30"/>
                  <a:gd name="T4" fmla="*/ 4 w 20"/>
                  <a:gd name="T5" fmla="*/ 19 h 30"/>
                  <a:gd name="T6" fmla="*/ 4 w 20"/>
                  <a:gd name="T7" fmla="*/ 23 h 30"/>
                  <a:gd name="T8" fmla="*/ 5 w 20"/>
                  <a:gd name="T9" fmla="*/ 26 h 30"/>
                  <a:gd name="T10" fmla="*/ 7 w 20"/>
                  <a:gd name="T11" fmla="*/ 27 h 30"/>
                  <a:gd name="T12" fmla="*/ 12 w 20"/>
                  <a:gd name="T13" fmla="*/ 27 h 30"/>
                  <a:gd name="T14" fmla="*/ 14 w 20"/>
                  <a:gd name="T15" fmla="*/ 26 h 30"/>
                  <a:gd name="T16" fmla="*/ 15 w 20"/>
                  <a:gd name="T17" fmla="*/ 23 h 30"/>
                  <a:gd name="T18" fmla="*/ 15 w 20"/>
                  <a:gd name="T19" fmla="*/ 19 h 30"/>
                  <a:gd name="T20" fmla="*/ 14 w 20"/>
                  <a:gd name="T21" fmla="*/ 16 h 30"/>
                  <a:gd name="T22" fmla="*/ 12 w 20"/>
                  <a:gd name="T23" fmla="*/ 15 h 30"/>
                  <a:gd name="T24" fmla="*/ 7 w 20"/>
                  <a:gd name="T25" fmla="*/ 15 h 30"/>
                  <a:gd name="T26" fmla="*/ 7 w 20"/>
                  <a:gd name="T27" fmla="*/ 0 h 30"/>
                  <a:gd name="T28" fmla="*/ 11 w 20"/>
                  <a:gd name="T29" fmla="*/ 0 h 30"/>
                  <a:gd name="T30" fmla="*/ 14 w 20"/>
                  <a:gd name="T31" fmla="*/ 2 h 30"/>
                  <a:gd name="T32" fmla="*/ 17 w 20"/>
                  <a:gd name="T33" fmla="*/ 2 h 30"/>
                  <a:gd name="T34" fmla="*/ 18 w 20"/>
                  <a:gd name="T35" fmla="*/ 5 h 30"/>
                  <a:gd name="T36" fmla="*/ 18 w 20"/>
                  <a:gd name="T37" fmla="*/ 7 h 30"/>
                  <a:gd name="T38" fmla="*/ 15 w 20"/>
                  <a:gd name="T39" fmla="*/ 7 h 30"/>
                  <a:gd name="T40" fmla="*/ 12 w 20"/>
                  <a:gd name="T41" fmla="*/ 5 h 30"/>
                  <a:gd name="T42" fmla="*/ 10 w 20"/>
                  <a:gd name="T43" fmla="*/ 3 h 30"/>
                  <a:gd name="T44" fmla="*/ 7 w 20"/>
                  <a:gd name="T45" fmla="*/ 5 h 30"/>
                  <a:gd name="T46" fmla="*/ 5 w 20"/>
                  <a:gd name="T47" fmla="*/ 6 h 30"/>
                  <a:gd name="T48" fmla="*/ 2 w 20"/>
                  <a:gd name="T49" fmla="*/ 12 h 30"/>
                  <a:gd name="T50" fmla="*/ 2 w 20"/>
                  <a:gd name="T51" fmla="*/ 15 h 30"/>
                  <a:gd name="T52" fmla="*/ 8 w 20"/>
                  <a:gd name="T53" fmla="*/ 12 h 30"/>
                  <a:gd name="T54" fmla="*/ 14 w 20"/>
                  <a:gd name="T55" fmla="*/ 12 h 30"/>
                  <a:gd name="T56" fmla="*/ 17 w 20"/>
                  <a:gd name="T57" fmla="*/ 13 h 30"/>
                  <a:gd name="T58" fmla="*/ 20 w 20"/>
                  <a:gd name="T59" fmla="*/ 17 h 30"/>
                  <a:gd name="T60" fmla="*/ 20 w 20"/>
                  <a:gd name="T61" fmla="*/ 23 h 30"/>
                  <a:gd name="T62" fmla="*/ 17 w 20"/>
                  <a:gd name="T63" fmla="*/ 29 h 30"/>
                  <a:gd name="T64" fmla="*/ 14 w 20"/>
                  <a:gd name="T65" fmla="*/ 30 h 30"/>
                  <a:gd name="T66" fmla="*/ 5 w 20"/>
                  <a:gd name="T67" fmla="*/ 30 h 30"/>
                  <a:gd name="T68" fmla="*/ 1 w 20"/>
                  <a:gd name="T69" fmla="*/ 26 h 30"/>
                  <a:gd name="T70" fmla="*/ 0 w 20"/>
                  <a:gd name="T71" fmla="*/ 23 h 30"/>
                  <a:gd name="T72" fmla="*/ 0 w 20"/>
                  <a:gd name="T73" fmla="*/ 13 h 30"/>
                  <a:gd name="T74" fmla="*/ 1 w 20"/>
                  <a:gd name="T75" fmla="*/ 9 h 30"/>
                  <a:gd name="T76" fmla="*/ 4 w 20"/>
                  <a:gd name="T77" fmla="*/ 3 h 30"/>
                  <a:gd name="T78" fmla="*/ 7 w 20"/>
                  <a:gd name="T79" fmla="*/ 0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 h="30">
                    <a:moveTo>
                      <a:pt x="7" y="15"/>
                    </a:moveTo>
                    <a:lnTo>
                      <a:pt x="5" y="16"/>
                    </a:lnTo>
                    <a:lnTo>
                      <a:pt x="4" y="19"/>
                    </a:lnTo>
                    <a:lnTo>
                      <a:pt x="4" y="23"/>
                    </a:lnTo>
                    <a:lnTo>
                      <a:pt x="5" y="26"/>
                    </a:lnTo>
                    <a:lnTo>
                      <a:pt x="7" y="27"/>
                    </a:lnTo>
                    <a:lnTo>
                      <a:pt x="12" y="27"/>
                    </a:lnTo>
                    <a:lnTo>
                      <a:pt x="14" y="26"/>
                    </a:lnTo>
                    <a:lnTo>
                      <a:pt x="15" y="23"/>
                    </a:lnTo>
                    <a:lnTo>
                      <a:pt x="15" y="19"/>
                    </a:lnTo>
                    <a:lnTo>
                      <a:pt x="14" y="16"/>
                    </a:lnTo>
                    <a:lnTo>
                      <a:pt x="12" y="15"/>
                    </a:lnTo>
                    <a:lnTo>
                      <a:pt x="7" y="15"/>
                    </a:lnTo>
                    <a:close/>
                    <a:moveTo>
                      <a:pt x="7" y="0"/>
                    </a:moveTo>
                    <a:lnTo>
                      <a:pt x="11" y="0"/>
                    </a:lnTo>
                    <a:lnTo>
                      <a:pt x="14" y="2"/>
                    </a:lnTo>
                    <a:lnTo>
                      <a:pt x="17" y="2"/>
                    </a:lnTo>
                    <a:lnTo>
                      <a:pt x="18" y="5"/>
                    </a:lnTo>
                    <a:lnTo>
                      <a:pt x="18" y="7"/>
                    </a:lnTo>
                    <a:lnTo>
                      <a:pt x="15" y="7"/>
                    </a:lnTo>
                    <a:lnTo>
                      <a:pt x="12" y="5"/>
                    </a:lnTo>
                    <a:lnTo>
                      <a:pt x="10" y="3"/>
                    </a:lnTo>
                    <a:lnTo>
                      <a:pt x="7" y="5"/>
                    </a:lnTo>
                    <a:lnTo>
                      <a:pt x="5" y="6"/>
                    </a:lnTo>
                    <a:lnTo>
                      <a:pt x="2" y="12"/>
                    </a:lnTo>
                    <a:lnTo>
                      <a:pt x="2" y="15"/>
                    </a:lnTo>
                    <a:lnTo>
                      <a:pt x="8" y="12"/>
                    </a:lnTo>
                    <a:lnTo>
                      <a:pt x="14" y="12"/>
                    </a:lnTo>
                    <a:lnTo>
                      <a:pt x="17" y="13"/>
                    </a:lnTo>
                    <a:lnTo>
                      <a:pt x="20" y="17"/>
                    </a:lnTo>
                    <a:lnTo>
                      <a:pt x="20" y="23"/>
                    </a:lnTo>
                    <a:lnTo>
                      <a:pt x="17" y="29"/>
                    </a:lnTo>
                    <a:lnTo>
                      <a:pt x="14" y="30"/>
                    </a:lnTo>
                    <a:lnTo>
                      <a:pt x="5" y="30"/>
                    </a:lnTo>
                    <a:lnTo>
                      <a:pt x="1" y="26"/>
                    </a:lnTo>
                    <a:lnTo>
                      <a:pt x="0" y="23"/>
                    </a:lnTo>
                    <a:lnTo>
                      <a:pt x="0" y="13"/>
                    </a:lnTo>
                    <a:lnTo>
                      <a:pt x="1" y="9"/>
                    </a:lnTo>
                    <a:lnTo>
                      <a:pt x="4" y="3"/>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679" name="Freeform 467"/>
              <p:cNvSpPr>
                <a:spLocks/>
              </p:cNvSpPr>
              <p:nvPr/>
            </p:nvSpPr>
            <p:spPr bwMode="auto">
              <a:xfrm>
                <a:off x="1679" y="4083"/>
                <a:ext cx="10" cy="39"/>
              </a:xfrm>
              <a:custGeom>
                <a:avLst/>
                <a:gdLst>
                  <a:gd name="T0" fmla="*/ 7 w 10"/>
                  <a:gd name="T1" fmla="*/ 0 h 39"/>
                  <a:gd name="T2" fmla="*/ 10 w 10"/>
                  <a:gd name="T3" fmla="*/ 0 h 39"/>
                  <a:gd name="T4" fmla="*/ 6 w 10"/>
                  <a:gd name="T5" fmla="*/ 6 h 39"/>
                  <a:gd name="T6" fmla="*/ 4 w 10"/>
                  <a:gd name="T7" fmla="*/ 12 h 39"/>
                  <a:gd name="T8" fmla="*/ 4 w 10"/>
                  <a:gd name="T9" fmla="*/ 26 h 39"/>
                  <a:gd name="T10" fmla="*/ 7 w 10"/>
                  <a:gd name="T11" fmla="*/ 32 h 39"/>
                  <a:gd name="T12" fmla="*/ 10 w 10"/>
                  <a:gd name="T13" fmla="*/ 39 h 39"/>
                  <a:gd name="T14" fmla="*/ 7 w 10"/>
                  <a:gd name="T15" fmla="*/ 39 h 39"/>
                  <a:gd name="T16" fmla="*/ 3 w 10"/>
                  <a:gd name="T17" fmla="*/ 32 h 39"/>
                  <a:gd name="T18" fmla="*/ 1 w 10"/>
                  <a:gd name="T19" fmla="*/ 26 h 39"/>
                  <a:gd name="T20" fmla="*/ 0 w 10"/>
                  <a:gd name="T21" fmla="*/ 19 h 39"/>
                  <a:gd name="T22" fmla="*/ 0 w 10"/>
                  <a:gd name="T23" fmla="*/ 15 h 39"/>
                  <a:gd name="T24" fmla="*/ 1 w 10"/>
                  <a:gd name="T25" fmla="*/ 9 h 39"/>
                  <a:gd name="T26" fmla="*/ 7 w 10"/>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39">
                    <a:moveTo>
                      <a:pt x="7" y="0"/>
                    </a:moveTo>
                    <a:lnTo>
                      <a:pt x="10" y="0"/>
                    </a:lnTo>
                    <a:lnTo>
                      <a:pt x="6" y="6"/>
                    </a:lnTo>
                    <a:lnTo>
                      <a:pt x="4" y="12"/>
                    </a:lnTo>
                    <a:lnTo>
                      <a:pt x="4" y="26"/>
                    </a:lnTo>
                    <a:lnTo>
                      <a:pt x="7" y="32"/>
                    </a:lnTo>
                    <a:lnTo>
                      <a:pt x="10" y="39"/>
                    </a:lnTo>
                    <a:lnTo>
                      <a:pt x="7" y="39"/>
                    </a:lnTo>
                    <a:lnTo>
                      <a:pt x="3" y="32"/>
                    </a:lnTo>
                    <a:lnTo>
                      <a:pt x="1" y="26"/>
                    </a:lnTo>
                    <a:lnTo>
                      <a:pt x="0" y="19"/>
                    </a:lnTo>
                    <a:lnTo>
                      <a:pt x="0" y="15"/>
                    </a:lnTo>
                    <a:lnTo>
                      <a:pt x="1" y="9"/>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680" name="Freeform 468"/>
              <p:cNvSpPr>
                <a:spLocks/>
              </p:cNvSpPr>
              <p:nvPr/>
            </p:nvSpPr>
            <p:spPr bwMode="auto">
              <a:xfrm>
                <a:off x="1689" y="4083"/>
                <a:ext cx="20" cy="30"/>
              </a:xfrm>
              <a:custGeom>
                <a:avLst/>
                <a:gdLst>
                  <a:gd name="T0" fmla="*/ 10 w 20"/>
                  <a:gd name="T1" fmla="*/ 0 h 30"/>
                  <a:gd name="T2" fmla="*/ 14 w 20"/>
                  <a:gd name="T3" fmla="*/ 2 h 30"/>
                  <a:gd name="T4" fmla="*/ 17 w 20"/>
                  <a:gd name="T5" fmla="*/ 3 h 30"/>
                  <a:gd name="T6" fmla="*/ 20 w 20"/>
                  <a:gd name="T7" fmla="*/ 9 h 30"/>
                  <a:gd name="T8" fmla="*/ 20 w 20"/>
                  <a:gd name="T9" fmla="*/ 13 h 30"/>
                  <a:gd name="T10" fmla="*/ 17 w 20"/>
                  <a:gd name="T11" fmla="*/ 15 h 30"/>
                  <a:gd name="T12" fmla="*/ 16 w 20"/>
                  <a:gd name="T13" fmla="*/ 17 h 30"/>
                  <a:gd name="T14" fmla="*/ 10 w 20"/>
                  <a:gd name="T15" fmla="*/ 20 h 30"/>
                  <a:gd name="T16" fmla="*/ 6 w 20"/>
                  <a:gd name="T17" fmla="*/ 25 h 30"/>
                  <a:gd name="T18" fmla="*/ 4 w 20"/>
                  <a:gd name="T19" fmla="*/ 27 h 30"/>
                  <a:gd name="T20" fmla="*/ 20 w 20"/>
                  <a:gd name="T21" fmla="*/ 27 h 30"/>
                  <a:gd name="T22" fmla="*/ 20 w 20"/>
                  <a:gd name="T23" fmla="*/ 30 h 30"/>
                  <a:gd name="T24" fmla="*/ 0 w 20"/>
                  <a:gd name="T25" fmla="*/ 30 h 30"/>
                  <a:gd name="T26" fmla="*/ 1 w 20"/>
                  <a:gd name="T27" fmla="*/ 26 h 30"/>
                  <a:gd name="T28" fmla="*/ 3 w 20"/>
                  <a:gd name="T29" fmla="*/ 23 h 30"/>
                  <a:gd name="T30" fmla="*/ 8 w 20"/>
                  <a:gd name="T31" fmla="*/ 17 h 30"/>
                  <a:gd name="T32" fmla="*/ 14 w 20"/>
                  <a:gd name="T33" fmla="*/ 15 h 30"/>
                  <a:gd name="T34" fmla="*/ 16 w 20"/>
                  <a:gd name="T35" fmla="*/ 12 h 30"/>
                  <a:gd name="T36" fmla="*/ 16 w 20"/>
                  <a:gd name="T37" fmla="*/ 6 h 30"/>
                  <a:gd name="T38" fmla="*/ 10 w 20"/>
                  <a:gd name="T39" fmla="*/ 3 h 30"/>
                  <a:gd name="T40" fmla="*/ 7 w 20"/>
                  <a:gd name="T41" fmla="*/ 5 h 30"/>
                  <a:gd name="T42" fmla="*/ 6 w 20"/>
                  <a:gd name="T43" fmla="*/ 6 h 30"/>
                  <a:gd name="T44" fmla="*/ 4 w 20"/>
                  <a:gd name="T45" fmla="*/ 9 h 30"/>
                  <a:gd name="T46" fmla="*/ 4 w 20"/>
                  <a:gd name="T47" fmla="*/ 12 h 30"/>
                  <a:gd name="T48" fmla="*/ 1 w 20"/>
                  <a:gd name="T49" fmla="*/ 12 h 30"/>
                  <a:gd name="T50" fmla="*/ 1 w 20"/>
                  <a:gd name="T51" fmla="*/ 7 h 30"/>
                  <a:gd name="T52" fmla="*/ 3 w 20"/>
                  <a:gd name="T53" fmla="*/ 3 h 30"/>
                  <a:gd name="T54" fmla="*/ 6 w 20"/>
                  <a:gd name="T55" fmla="*/ 2 h 30"/>
                  <a:gd name="T56" fmla="*/ 10 w 20"/>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30">
                    <a:moveTo>
                      <a:pt x="10" y="0"/>
                    </a:moveTo>
                    <a:lnTo>
                      <a:pt x="14" y="2"/>
                    </a:lnTo>
                    <a:lnTo>
                      <a:pt x="17" y="3"/>
                    </a:lnTo>
                    <a:lnTo>
                      <a:pt x="20" y="9"/>
                    </a:lnTo>
                    <a:lnTo>
                      <a:pt x="20" y="13"/>
                    </a:lnTo>
                    <a:lnTo>
                      <a:pt x="17" y="15"/>
                    </a:lnTo>
                    <a:lnTo>
                      <a:pt x="16" y="17"/>
                    </a:lnTo>
                    <a:lnTo>
                      <a:pt x="10" y="20"/>
                    </a:lnTo>
                    <a:lnTo>
                      <a:pt x="6" y="25"/>
                    </a:lnTo>
                    <a:lnTo>
                      <a:pt x="4" y="27"/>
                    </a:lnTo>
                    <a:lnTo>
                      <a:pt x="20" y="27"/>
                    </a:lnTo>
                    <a:lnTo>
                      <a:pt x="20" y="30"/>
                    </a:lnTo>
                    <a:lnTo>
                      <a:pt x="0" y="30"/>
                    </a:lnTo>
                    <a:lnTo>
                      <a:pt x="1" y="26"/>
                    </a:lnTo>
                    <a:lnTo>
                      <a:pt x="3" y="23"/>
                    </a:lnTo>
                    <a:lnTo>
                      <a:pt x="8" y="17"/>
                    </a:lnTo>
                    <a:lnTo>
                      <a:pt x="14" y="15"/>
                    </a:lnTo>
                    <a:lnTo>
                      <a:pt x="16" y="12"/>
                    </a:lnTo>
                    <a:lnTo>
                      <a:pt x="16" y="6"/>
                    </a:lnTo>
                    <a:lnTo>
                      <a:pt x="10" y="3"/>
                    </a:lnTo>
                    <a:lnTo>
                      <a:pt x="7" y="5"/>
                    </a:lnTo>
                    <a:lnTo>
                      <a:pt x="6" y="6"/>
                    </a:lnTo>
                    <a:lnTo>
                      <a:pt x="4" y="9"/>
                    </a:lnTo>
                    <a:lnTo>
                      <a:pt x="4" y="12"/>
                    </a:lnTo>
                    <a:lnTo>
                      <a:pt x="1" y="12"/>
                    </a:lnTo>
                    <a:lnTo>
                      <a:pt x="1" y="7"/>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81" name="Freeform 469"/>
              <p:cNvSpPr>
                <a:spLocks/>
              </p:cNvSpPr>
              <p:nvPr/>
            </p:nvSpPr>
            <p:spPr bwMode="auto">
              <a:xfrm>
                <a:off x="1710" y="4083"/>
                <a:ext cx="10" cy="39"/>
              </a:xfrm>
              <a:custGeom>
                <a:avLst/>
                <a:gdLst>
                  <a:gd name="T0" fmla="*/ 0 w 10"/>
                  <a:gd name="T1" fmla="*/ 0 h 39"/>
                  <a:gd name="T2" fmla="*/ 3 w 10"/>
                  <a:gd name="T3" fmla="*/ 0 h 39"/>
                  <a:gd name="T4" fmla="*/ 7 w 10"/>
                  <a:gd name="T5" fmla="*/ 6 h 39"/>
                  <a:gd name="T6" fmla="*/ 9 w 10"/>
                  <a:gd name="T7" fmla="*/ 12 h 39"/>
                  <a:gd name="T8" fmla="*/ 10 w 10"/>
                  <a:gd name="T9" fmla="*/ 19 h 39"/>
                  <a:gd name="T10" fmla="*/ 7 w 10"/>
                  <a:gd name="T11" fmla="*/ 33 h 39"/>
                  <a:gd name="T12" fmla="*/ 3 w 10"/>
                  <a:gd name="T13" fmla="*/ 39 h 39"/>
                  <a:gd name="T14" fmla="*/ 0 w 10"/>
                  <a:gd name="T15" fmla="*/ 39 h 39"/>
                  <a:gd name="T16" fmla="*/ 5 w 10"/>
                  <a:gd name="T17" fmla="*/ 32 h 39"/>
                  <a:gd name="T18" fmla="*/ 6 w 10"/>
                  <a:gd name="T19" fmla="*/ 26 h 39"/>
                  <a:gd name="T20" fmla="*/ 6 w 10"/>
                  <a:gd name="T21" fmla="*/ 13 h 39"/>
                  <a:gd name="T22" fmla="*/ 5 w 10"/>
                  <a:gd name="T23" fmla="*/ 6 h 39"/>
                  <a:gd name="T24" fmla="*/ 0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0" y="0"/>
                    </a:moveTo>
                    <a:lnTo>
                      <a:pt x="3" y="0"/>
                    </a:lnTo>
                    <a:lnTo>
                      <a:pt x="7" y="6"/>
                    </a:lnTo>
                    <a:lnTo>
                      <a:pt x="9" y="12"/>
                    </a:lnTo>
                    <a:lnTo>
                      <a:pt x="10" y="19"/>
                    </a:lnTo>
                    <a:lnTo>
                      <a:pt x="7" y="33"/>
                    </a:lnTo>
                    <a:lnTo>
                      <a:pt x="3" y="39"/>
                    </a:lnTo>
                    <a:lnTo>
                      <a:pt x="0" y="39"/>
                    </a:lnTo>
                    <a:lnTo>
                      <a:pt x="5" y="32"/>
                    </a:lnTo>
                    <a:lnTo>
                      <a:pt x="6" y="26"/>
                    </a:lnTo>
                    <a:lnTo>
                      <a:pt x="6" y="13"/>
                    </a:lnTo>
                    <a:lnTo>
                      <a:pt x="5"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82" name="Freeform 470"/>
              <p:cNvSpPr>
                <a:spLocks/>
              </p:cNvSpPr>
              <p:nvPr/>
            </p:nvSpPr>
            <p:spPr bwMode="auto">
              <a:xfrm>
                <a:off x="1726" y="4109"/>
                <a:ext cx="4" cy="10"/>
              </a:xfrm>
              <a:custGeom>
                <a:avLst/>
                <a:gdLst>
                  <a:gd name="T0" fmla="*/ 0 w 4"/>
                  <a:gd name="T1" fmla="*/ 0 h 10"/>
                  <a:gd name="T2" fmla="*/ 4 w 4"/>
                  <a:gd name="T3" fmla="*/ 0 h 10"/>
                  <a:gd name="T4" fmla="*/ 4 w 4"/>
                  <a:gd name="T5" fmla="*/ 7 h 10"/>
                  <a:gd name="T6" fmla="*/ 3 w 4"/>
                  <a:gd name="T7" fmla="*/ 9 h 10"/>
                  <a:gd name="T8" fmla="*/ 0 w 4"/>
                  <a:gd name="T9" fmla="*/ 10 h 10"/>
                  <a:gd name="T10" fmla="*/ 0 w 4"/>
                  <a:gd name="T11" fmla="*/ 9 h 10"/>
                  <a:gd name="T12" fmla="*/ 1 w 4"/>
                  <a:gd name="T13" fmla="*/ 7 h 10"/>
                  <a:gd name="T14" fmla="*/ 1 w 4"/>
                  <a:gd name="T15" fmla="*/ 4 h 10"/>
                  <a:gd name="T16" fmla="*/ 0 w 4"/>
                  <a:gd name="T17" fmla="*/ 4 h 10"/>
                  <a:gd name="T18" fmla="*/ 0 w 4"/>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0">
                    <a:moveTo>
                      <a:pt x="0" y="0"/>
                    </a:moveTo>
                    <a:lnTo>
                      <a:pt x="4" y="0"/>
                    </a:lnTo>
                    <a:lnTo>
                      <a:pt x="4" y="7"/>
                    </a:lnTo>
                    <a:lnTo>
                      <a:pt x="3" y="9"/>
                    </a:lnTo>
                    <a:lnTo>
                      <a:pt x="0" y="10"/>
                    </a:lnTo>
                    <a:lnTo>
                      <a:pt x="0" y="9"/>
                    </a:lnTo>
                    <a:lnTo>
                      <a:pt x="1" y="7"/>
                    </a:lnTo>
                    <a:lnTo>
                      <a:pt x="1"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83" name="Freeform 471"/>
              <p:cNvSpPr>
                <a:spLocks noEditPoints="1"/>
              </p:cNvSpPr>
              <p:nvPr/>
            </p:nvSpPr>
            <p:spPr bwMode="auto">
              <a:xfrm>
                <a:off x="1743" y="4090"/>
                <a:ext cx="21" cy="23"/>
              </a:xfrm>
              <a:custGeom>
                <a:avLst/>
                <a:gdLst>
                  <a:gd name="T0" fmla="*/ 9 w 21"/>
                  <a:gd name="T1" fmla="*/ 5 h 23"/>
                  <a:gd name="T2" fmla="*/ 6 w 21"/>
                  <a:gd name="T3" fmla="*/ 6 h 23"/>
                  <a:gd name="T4" fmla="*/ 4 w 21"/>
                  <a:gd name="T5" fmla="*/ 9 h 23"/>
                  <a:gd name="T6" fmla="*/ 4 w 21"/>
                  <a:gd name="T7" fmla="*/ 16 h 23"/>
                  <a:gd name="T8" fmla="*/ 6 w 21"/>
                  <a:gd name="T9" fmla="*/ 19 h 23"/>
                  <a:gd name="T10" fmla="*/ 9 w 21"/>
                  <a:gd name="T11" fmla="*/ 20 h 23"/>
                  <a:gd name="T12" fmla="*/ 13 w 21"/>
                  <a:gd name="T13" fmla="*/ 20 h 23"/>
                  <a:gd name="T14" fmla="*/ 16 w 21"/>
                  <a:gd name="T15" fmla="*/ 19 h 23"/>
                  <a:gd name="T16" fmla="*/ 17 w 21"/>
                  <a:gd name="T17" fmla="*/ 16 h 23"/>
                  <a:gd name="T18" fmla="*/ 17 w 21"/>
                  <a:gd name="T19" fmla="*/ 9 h 23"/>
                  <a:gd name="T20" fmla="*/ 16 w 21"/>
                  <a:gd name="T21" fmla="*/ 6 h 23"/>
                  <a:gd name="T22" fmla="*/ 14 w 21"/>
                  <a:gd name="T23" fmla="*/ 5 h 23"/>
                  <a:gd name="T24" fmla="*/ 9 w 21"/>
                  <a:gd name="T25" fmla="*/ 5 h 23"/>
                  <a:gd name="T26" fmla="*/ 11 w 21"/>
                  <a:gd name="T27" fmla="*/ 0 h 23"/>
                  <a:gd name="T28" fmla="*/ 17 w 21"/>
                  <a:gd name="T29" fmla="*/ 3 h 23"/>
                  <a:gd name="T30" fmla="*/ 20 w 21"/>
                  <a:gd name="T31" fmla="*/ 6 h 23"/>
                  <a:gd name="T32" fmla="*/ 21 w 21"/>
                  <a:gd name="T33" fmla="*/ 9 h 23"/>
                  <a:gd name="T34" fmla="*/ 21 w 21"/>
                  <a:gd name="T35" fmla="*/ 16 h 23"/>
                  <a:gd name="T36" fmla="*/ 20 w 21"/>
                  <a:gd name="T37" fmla="*/ 19 h 23"/>
                  <a:gd name="T38" fmla="*/ 17 w 21"/>
                  <a:gd name="T39" fmla="*/ 22 h 23"/>
                  <a:gd name="T40" fmla="*/ 14 w 21"/>
                  <a:gd name="T41" fmla="*/ 23 h 23"/>
                  <a:gd name="T42" fmla="*/ 7 w 21"/>
                  <a:gd name="T43" fmla="*/ 23 h 23"/>
                  <a:gd name="T44" fmla="*/ 4 w 21"/>
                  <a:gd name="T45" fmla="*/ 22 h 23"/>
                  <a:gd name="T46" fmla="*/ 1 w 21"/>
                  <a:gd name="T47" fmla="*/ 19 h 23"/>
                  <a:gd name="T48" fmla="*/ 0 w 21"/>
                  <a:gd name="T49" fmla="*/ 16 h 23"/>
                  <a:gd name="T50" fmla="*/ 0 w 21"/>
                  <a:gd name="T51" fmla="*/ 12 h 23"/>
                  <a:gd name="T52" fmla="*/ 1 w 21"/>
                  <a:gd name="T53" fmla="*/ 9 h 23"/>
                  <a:gd name="T54" fmla="*/ 1 w 21"/>
                  <a:gd name="T55" fmla="*/ 6 h 23"/>
                  <a:gd name="T56" fmla="*/ 4 w 21"/>
                  <a:gd name="T57" fmla="*/ 3 h 23"/>
                  <a:gd name="T58" fmla="*/ 7 w 21"/>
                  <a:gd name="T59" fmla="*/ 2 h 23"/>
                  <a:gd name="T60" fmla="*/ 11 w 21"/>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 h="23">
                    <a:moveTo>
                      <a:pt x="9" y="5"/>
                    </a:moveTo>
                    <a:lnTo>
                      <a:pt x="6" y="6"/>
                    </a:lnTo>
                    <a:lnTo>
                      <a:pt x="4" y="9"/>
                    </a:lnTo>
                    <a:lnTo>
                      <a:pt x="4" y="16"/>
                    </a:lnTo>
                    <a:lnTo>
                      <a:pt x="6" y="19"/>
                    </a:lnTo>
                    <a:lnTo>
                      <a:pt x="9" y="20"/>
                    </a:lnTo>
                    <a:lnTo>
                      <a:pt x="13" y="20"/>
                    </a:lnTo>
                    <a:lnTo>
                      <a:pt x="16" y="19"/>
                    </a:lnTo>
                    <a:lnTo>
                      <a:pt x="17" y="16"/>
                    </a:lnTo>
                    <a:lnTo>
                      <a:pt x="17" y="9"/>
                    </a:lnTo>
                    <a:lnTo>
                      <a:pt x="16" y="6"/>
                    </a:lnTo>
                    <a:lnTo>
                      <a:pt x="14" y="5"/>
                    </a:lnTo>
                    <a:lnTo>
                      <a:pt x="9" y="5"/>
                    </a:lnTo>
                    <a:close/>
                    <a:moveTo>
                      <a:pt x="11" y="0"/>
                    </a:moveTo>
                    <a:lnTo>
                      <a:pt x="17" y="3"/>
                    </a:lnTo>
                    <a:lnTo>
                      <a:pt x="20" y="6"/>
                    </a:lnTo>
                    <a:lnTo>
                      <a:pt x="21" y="9"/>
                    </a:lnTo>
                    <a:lnTo>
                      <a:pt x="21" y="16"/>
                    </a:lnTo>
                    <a:lnTo>
                      <a:pt x="20" y="19"/>
                    </a:lnTo>
                    <a:lnTo>
                      <a:pt x="17" y="22"/>
                    </a:lnTo>
                    <a:lnTo>
                      <a:pt x="14" y="23"/>
                    </a:lnTo>
                    <a:lnTo>
                      <a:pt x="7" y="23"/>
                    </a:lnTo>
                    <a:lnTo>
                      <a:pt x="4" y="22"/>
                    </a:lnTo>
                    <a:lnTo>
                      <a:pt x="1" y="19"/>
                    </a:lnTo>
                    <a:lnTo>
                      <a:pt x="0" y="16"/>
                    </a:lnTo>
                    <a:lnTo>
                      <a:pt x="0" y="12"/>
                    </a:lnTo>
                    <a:lnTo>
                      <a:pt x="1" y="9"/>
                    </a:lnTo>
                    <a:lnTo>
                      <a:pt x="1" y="6"/>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84" name="Freeform 472"/>
              <p:cNvSpPr>
                <a:spLocks/>
              </p:cNvSpPr>
              <p:nvPr/>
            </p:nvSpPr>
            <p:spPr bwMode="auto">
              <a:xfrm>
                <a:off x="1766" y="4085"/>
                <a:ext cx="11" cy="28"/>
              </a:xfrm>
              <a:custGeom>
                <a:avLst/>
                <a:gdLst>
                  <a:gd name="T0" fmla="*/ 4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3 h 28"/>
                  <a:gd name="T14" fmla="*/ 8 w 11"/>
                  <a:gd name="T15" fmla="*/ 25 h 28"/>
                  <a:gd name="T16" fmla="*/ 11 w 11"/>
                  <a:gd name="T17" fmla="*/ 25 h 28"/>
                  <a:gd name="T18" fmla="*/ 11 w 11"/>
                  <a:gd name="T19" fmla="*/ 28 h 28"/>
                  <a:gd name="T20" fmla="*/ 7 w 11"/>
                  <a:gd name="T21" fmla="*/ 28 h 28"/>
                  <a:gd name="T22" fmla="*/ 5 w 11"/>
                  <a:gd name="T23" fmla="*/ 27 h 28"/>
                  <a:gd name="T24" fmla="*/ 4 w 11"/>
                  <a:gd name="T25" fmla="*/ 27 h 28"/>
                  <a:gd name="T26" fmla="*/ 4 w 11"/>
                  <a:gd name="T27" fmla="*/ 10 h 28"/>
                  <a:gd name="T28" fmla="*/ 0 w 11"/>
                  <a:gd name="T29" fmla="*/ 10 h 28"/>
                  <a:gd name="T30" fmla="*/ 0 w 11"/>
                  <a:gd name="T31" fmla="*/ 7 h 28"/>
                  <a:gd name="T32" fmla="*/ 4 w 11"/>
                  <a:gd name="T33" fmla="*/ 7 h 28"/>
                  <a:gd name="T34" fmla="*/ 4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4" y="0"/>
                    </a:moveTo>
                    <a:lnTo>
                      <a:pt x="7" y="0"/>
                    </a:lnTo>
                    <a:lnTo>
                      <a:pt x="7" y="7"/>
                    </a:lnTo>
                    <a:lnTo>
                      <a:pt x="11" y="7"/>
                    </a:lnTo>
                    <a:lnTo>
                      <a:pt x="11" y="10"/>
                    </a:lnTo>
                    <a:lnTo>
                      <a:pt x="7" y="10"/>
                    </a:lnTo>
                    <a:lnTo>
                      <a:pt x="7" y="23"/>
                    </a:lnTo>
                    <a:lnTo>
                      <a:pt x="8" y="25"/>
                    </a:lnTo>
                    <a:lnTo>
                      <a:pt x="11" y="25"/>
                    </a:lnTo>
                    <a:lnTo>
                      <a:pt x="11" y="28"/>
                    </a:lnTo>
                    <a:lnTo>
                      <a:pt x="7" y="28"/>
                    </a:lnTo>
                    <a:lnTo>
                      <a:pt x="5" y="27"/>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685" name="Freeform 473"/>
              <p:cNvSpPr>
                <a:spLocks/>
              </p:cNvSpPr>
              <p:nvPr/>
            </p:nvSpPr>
            <p:spPr bwMode="auto">
              <a:xfrm>
                <a:off x="1781" y="4083"/>
                <a:ext cx="19" cy="30"/>
              </a:xfrm>
              <a:custGeom>
                <a:avLst/>
                <a:gdLst>
                  <a:gd name="T0" fmla="*/ 0 w 19"/>
                  <a:gd name="T1" fmla="*/ 0 h 30"/>
                  <a:gd name="T2" fmla="*/ 5 w 19"/>
                  <a:gd name="T3" fmla="*/ 0 h 30"/>
                  <a:gd name="T4" fmla="*/ 5 w 19"/>
                  <a:gd name="T5" fmla="*/ 12 h 30"/>
                  <a:gd name="T6" fmla="*/ 8 w 19"/>
                  <a:gd name="T7" fmla="*/ 9 h 30"/>
                  <a:gd name="T8" fmla="*/ 10 w 19"/>
                  <a:gd name="T9" fmla="*/ 7 h 30"/>
                  <a:gd name="T10" fmla="*/ 15 w 19"/>
                  <a:gd name="T11" fmla="*/ 9 h 30"/>
                  <a:gd name="T12" fmla="*/ 18 w 19"/>
                  <a:gd name="T13" fmla="*/ 10 h 30"/>
                  <a:gd name="T14" fmla="*/ 19 w 19"/>
                  <a:gd name="T15" fmla="*/ 13 h 30"/>
                  <a:gd name="T16" fmla="*/ 19 w 19"/>
                  <a:gd name="T17" fmla="*/ 30 h 30"/>
                  <a:gd name="T18" fmla="*/ 15 w 19"/>
                  <a:gd name="T19" fmla="*/ 30 h 30"/>
                  <a:gd name="T20" fmla="*/ 15 w 19"/>
                  <a:gd name="T21" fmla="*/ 13 h 30"/>
                  <a:gd name="T22" fmla="*/ 13 w 19"/>
                  <a:gd name="T23" fmla="*/ 12 h 30"/>
                  <a:gd name="T24" fmla="*/ 8 w 19"/>
                  <a:gd name="T25" fmla="*/ 12 h 30"/>
                  <a:gd name="T26" fmla="*/ 5 w 19"/>
                  <a:gd name="T27" fmla="*/ 15 h 30"/>
                  <a:gd name="T28" fmla="*/ 5 w 19"/>
                  <a:gd name="T29" fmla="*/ 30 h 30"/>
                  <a:gd name="T30" fmla="*/ 0 w 19"/>
                  <a:gd name="T31" fmla="*/ 30 h 30"/>
                  <a:gd name="T32" fmla="*/ 0 w 19"/>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30">
                    <a:moveTo>
                      <a:pt x="0" y="0"/>
                    </a:moveTo>
                    <a:lnTo>
                      <a:pt x="5" y="0"/>
                    </a:lnTo>
                    <a:lnTo>
                      <a:pt x="5" y="12"/>
                    </a:lnTo>
                    <a:lnTo>
                      <a:pt x="8" y="9"/>
                    </a:lnTo>
                    <a:lnTo>
                      <a:pt x="10" y="7"/>
                    </a:lnTo>
                    <a:lnTo>
                      <a:pt x="15" y="9"/>
                    </a:lnTo>
                    <a:lnTo>
                      <a:pt x="18" y="10"/>
                    </a:lnTo>
                    <a:lnTo>
                      <a:pt x="19" y="13"/>
                    </a:lnTo>
                    <a:lnTo>
                      <a:pt x="19" y="30"/>
                    </a:lnTo>
                    <a:lnTo>
                      <a:pt x="15" y="30"/>
                    </a:lnTo>
                    <a:lnTo>
                      <a:pt x="15" y="13"/>
                    </a:lnTo>
                    <a:lnTo>
                      <a:pt x="13" y="12"/>
                    </a:lnTo>
                    <a:lnTo>
                      <a:pt x="8" y="12"/>
                    </a:lnTo>
                    <a:lnTo>
                      <a:pt x="5" y="15"/>
                    </a:lnTo>
                    <a:lnTo>
                      <a:pt x="5"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86" name="Freeform 474"/>
              <p:cNvSpPr>
                <a:spLocks noEditPoints="1"/>
              </p:cNvSpPr>
              <p:nvPr/>
            </p:nvSpPr>
            <p:spPr bwMode="auto">
              <a:xfrm>
                <a:off x="1803" y="4090"/>
                <a:ext cx="20" cy="23"/>
              </a:xfrm>
              <a:custGeom>
                <a:avLst/>
                <a:gdLst>
                  <a:gd name="T0" fmla="*/ 8 w 20"/>
                  <a:gd name="T1" fmla="*/ 5 h 23"/>
                  <a:gd name="T2" fmla="*/ 5 w 20"/>
                  <a:gd name="T3" fmla="*/ 6 h 23"/>
                  <a:gd name="T4" fmla="*/ 4 w 20"/>
                  <a:gd name="T5" fmla="*/ 8 h 23"/>
                  <a:gd name="T6" fmla="*/ 4 w 20"/>
                  <a:gd name="T7" fmla="*/ 10 h 23"/>
                  <a:gd name="T8" fmla="*/ 17 w 20"/>
                  <a:gd name="T9" fmla="*/ 10 h 23"/>
                  <a:gd name="T10" fmla="*/ 15 w 20"/>
                  <a:gd name="T11" fmla="*/ 8 h 23"/>
                  <a:gd name="T12" fmla="*/ 13 w 20"/>
                  <a:gd name="T13" fmla="*/ 5 h 23"/>
                  <a:gd name="T14" fmla="*/ 8 w 20"/>
                  <a:gd name="T15" fmla="*/ 5 h 23"/>
                  <a:gd name="T16" fmla="*/ 11 w 20"/>
                  <a:gd name="T17" fmla="*/ 0 h 23"/>
                  <a:gd name="T18" fmla="*/ 17 w 20"/>
                  <a:gd name="T19" fmla="*/ 3 h 23"/>
                  <a:gd name="T20" fmla="*/ 18 w 20"/>
                  <a:gd name="T21" fmla="*/ 5 h 23"/>
                  <a:gd name="T22" fmla="*/ 20 w 20"/>
                  <a:gd name="T23" fmla="*/ 8 h 23"/>
                  <a:gd name="T24" fmla="*/ 20 w 20"/>
                  <a:gd name="T25" fmla="*/ 13 h 23"/>
                  <a:gd name="T26" fmla="*/ 4 w 20"/>
                  <a:gd name="T27" fmla="*/ 13 h 23"/>
                  <a:gd name="T28" fmla="*/ 4 w 20"/>
                  <a:gd name="T29" fmla="*/ 16 h 23"/>
                  <a:gd name="T30" fmla="*/ 5 w 20"/>
                  <a:gd name="T31" fmla="*/ 19 h 23"/>
                  <a:gd name="T32" fmla="*/ 8 w 20"/>
                  <a:gd name="T33" fmla="*/ 20 h 23"/>
                  <a:gd name="T34" fmla="*/ 14 w 20"/>
                  <a:gd name="T35" fmla="*/ 20 h 23"/>
                  <a:gd name="T36" fmla="*/ 15 w 20"/>
                  <a:gd name="T37" fmla="*/ 19 h 23"/>
                  <a:gd name="T38" fmla="*/ 17 w 20"/>
                  <a:gd name="T39" fmla="*/ 16 h 23"/>
                  <a:gd name="T40" fmla="*/ 20 w 20"/>
                  <a:gd name="T41" fmla="*/ 16 h 23"/>
                  <a:gd name="T42" fmla="*/ 17 w 20"/>
                  <a:gd name="T43" fmla="*/ 22 h 23"/>
                  <a:gd name="T44" fmla="*/ 14 w 20"/>
                  <a:gd name="T45" fmla="*/ 23 h 23"/>
                  <a:gd name="T46" fmla="*/ 7 w 20"/>
                  <a:gd name="T47" fmla="*/ 23 h 23"/>
                  <a:gd name="T48" fmla="*/ 4 w 20"/>
                  <a:gd name="T49" fmla="*/ 22 h 23"/>
                  <a:gd name="T50" fmla="*/ 1 w 20"/>
                  <a:gd name="T51" fmla="*/ 16 h 23"/>
                  <a:gd name="T52" fmla="*/ 0 w 20"/>
                  <a:gd name="T53" fmla="*/ 12 h 23"/>
                  <a:gd name="T54" fmla="*/ 1 w 20"/>
                  <a:gd name="T55" fmla="*/ 8 h 23"/>
                  <a:gd name="T56" fmla="*/ 7 w 20"/>
                  <a:gd name="T57" fmla="*/ 2 h 23"/>
                  <a:gd name="T58" fmla="*/ 11 w 20"/>
                  <a:gd name="T59" fmla="*/ 0 h 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3">
                    <a:moveTo>
                      <a:pt x="8" y="5"/>
                    </a:moveTo>
                    <a:lnTo>
                      <a:pt x="5" y="6"/>
                    </a:lnTo>
                    <a:lnTo>
                      <a:pt x="4" y="8"/>
                    </a:lnTo>
                    <a:lnTo>
                      <a:pt x="4" y="10"/>
                    </a:lnTo>
                    <a:lnTo>
                      <a:pt x="17" y="10"/>
                    </a:lnTo>
                    <a:lnTo>
                      <a:pt x="15" y="8"/>
                    </a:lnTo>
                    <a:lnTo>
                      <a:pt x="13" y="5"/>
                    </a:lnTo>
                    <a:lnTo>
                      <a:pt x="8" y="5"/>
                    </a:lnTo>
                    <a:close/>
                    <a:moveTo>
                      <a:pt x="11" y="0"/>
                    </a:moveTo>
                    <a:lnTo>
                      <a:pt x="17" y="3"/>
                    </a:lnTo>
                    <a:lnTo>
                      <a:pt x="18" y="5"/>
                    </a:lnTo>
                    <a:lnTo>
                      <a:pt x="20" y="8"/>
                    </a:lnTo>
                    <a:lnTo>
                      <a:pt x="20" y="13"/>
                    </a:lnTo>
                    <a:lnTo>
                      <a:pt x="4" y="13"/>
                    </a:lnTo>
                    <a:lnTo>
                      <a:pt x="4" y="16"/>
                    </a:lnTo>
                    <a:lnTo>
                      <a:pt x="5" y="19"/>
                    </a:lnTo>
                    <a:lnTo>
                      <a:pt x="8" y="20"/>
                    </a:lnTo>
                    <a:lnTo>
                      <a:pt x="14" y="20"/>
                    </a:lnTo>
                    <a:lnTo>
                      <a:pt x="15" y="19"/>
                    </a:lnTo>
                    <a:lnTo>
                      <a:pt x="17" y="16"/>
                    </a:lnTo>
                    <a:lnTo>
                      <a:pt x="20" y="16"/>
                    </a:lnTo>
                    <a:lnTo>
                      <a:pt x="17" y="22"/>
                    </a:lnTo>
                    <a:lnTo>
                      <a:pt x="14" y="23"/>
                    </a:lnTo>
                    <a:lnTo>
                      <a:pt x="7" y="23"/>
                    </a:lnTo>
                    <a:lnTo>
                      <a:pt x="4" y="22"/>
                    </a:lnTo>
                    <a:lnTo>
                      <a:pt x="1" y="16"/>
                    </a:lnTo>
                    <a:lnTo>
                      <a:pt x="0" y="12"/>
                    </a:lnTo>
                    <a:lnTo>
                      <a:pt x="1" y="8"/>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87" name="Freeform 475"/>
              <p:cNvSpPr>
                <a:spLocks/>
              </p:cNvSpPr>
              <p:nvPr/>
            </p:nvSpPr>
            <p:spPr bwMode="auto">
              <a:xfrm>
                <a:off x="1827" y="4090"/>
                <a:ext cx="11" cy="23"/>
              </a:xfrm>
              <a:custGeom>
                <a:avLst/>
                <a:gdLst>
                  <a:gd name="T0" fmla="*/ 11 w 11"/>
                  <a:gd name="T1" fmla="*/ 0 h 23"/>
                  <a:gd name="T2" fmla="*/ 11 w 11"/>
                  <a:gd name="T3" fmla="*/ 5 h 23"/>
                  <a:gd name="T4" fmla="*/ 6 w 11"/>
                  <a:gd name="T5" fmla="*/ 8 h 23"/>
                  <a:gd name="T6" fmla="*/ 4 w 11"/>
                  <a:gd name="T7" fmla="*/ 10 h 23"/>
                  <a:gd name="T8" fmla="*/ 4 w 11"/>
                  <a:gd name="T9" fmla="*/ 23 h 23"/>
                  <a:gd name="T10" fmla="*/ 0 w 11"/>
                  <a:gd name="T11" fmla="*/ 23 h 23"/>
                  <a:gd name="T12" fmla="*/ 0 w 11"/>
                  <a:gd name="T13" fmla="*/ 2 h 23"/>
                  <a:gd name="T14" fmla="*/ 3 w 11"/>
                  <a:gd name="T15" fmla="*/ 2 h 23"/>
                  <a:gd name="T16" fmla="*/ 3 w 11"/>
                  <a:gd name="T17" fmla="*/ 6 h 23"/>
                  <a:gd name="T18" fmla="*/ 4 w 11"/>
                  <a:gd name="T19" fmla="*/ 6 h 23"/>
                  <a:gd name="T20" fmla="*/ 6 w 11"/>
                  <a:gd name="T21" fmla="*/ 3 h 23"/>
                  <a:gd name="T22" fmla="*/ 11 w 11"/>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3">
                    <a:moveTo>
                      <a:pt x="11" y="0"/>
                    </a:moveTo>
                    <a:lnTo>
                      <a:pt x="11" y="5"/>
                    </a:lnTo>
                    <a:lnTo>
                      <a:pt x="6" y="8"/>
                    </a:lnTo>
                    <a:lnTo>
                      <a:pt x="4" y="10"/>
                    </a:lnTo>
                    <a:lnTo>
                      <a:pt x="4" y="23"/>
                    </a:lnTo>
                    <a:lnTo>
                      <a:pt x="0" y="23"/>
                    </a:lnTo>
                    <a:lnTo>
                      <a:pt x="0" y="2"/>
                    </a:lnTo>
                    <a:lnTo>
                      <a:pt x="3" y="2"/>
                    </a:lnTo>
                    <a:lnTo>
                      <a:pt x="3" y="6"/>
                    </a:lnTo>
                    <a:lnTo>
                      <a:pt x="4" y="6"/>
                    </a:lnTo>
                    <a:lnTo>
                      <a:pt x="6"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88" name="Freeform 476"/>
              <p:cNvSpPr>
                <a:spLocks/>
              </p:cNvSpPr>
              <p:nvPr/>
            </p:nvSpPr>
            <p:spPr bwMode="auto">
              <a:xfrm>
                <a:off x="1848" y="4090"/>
                <a:ext cx="19" cy="23"/>
              </a:xfrm>
              <a:custGeom>
                <a:avLst/>
                <a:gdLst>
                  <a:gd name="T0" fmla="*/ 9 w 19"/>
                  <a:gd name="T1" fmla="*/ 0 h 23"/>
                  <a:gd name="T2" fmla="*/ 12 w 19"/>
                  <a:gd name="T3" fmla="*/ 2 h 23"/>
                  <a:gd name="T4" fmla="*/ 15 w 19"/>
                  <a:gd name="T5" fmla="*/ 2 h 23"/>
                  <a:gd name="T6" fmla="*/ 17 w 19"/>
                  <a:gd name="T7" fmla="*/ 5 h 23"/>
                  <a:gd name="T8" fmla="*/ 17 w 19"/>
                  <a:gd name="T9" fmla="*/ 8 h 23"/>
                  <a:gd name="T10" fmla="*/ 15 w 19"/>
                  <a:gd name="T11" fmla="*/ 8 h 23"/>
                  <a:gd name="T12" fmla="*/ 12 w 19"/>
                  <a:gd name="T13" fmla="*/ 5 h 23"/>
                  <a:gd name="T14" fmla="*/ 6 w 19"/>
                  <a:gd name="T15" fmla="*/ 5 h 23"/>
                  <a:gd name="T16" fmla="*/ 5 w 19"/>
                  <a:gd name="T17" fmla="*/ 6 h 23"/>
                  <a:gd name="T18" fmla="*/ 5 w 19"/>
                  <a:gd name="T19" fmla="*/ 9 h 23"/>
                  <a:gd name="T20" fmla="*/ 7 w 19"/>
                  <a:gd name="T21" fmla="*/ 9 h 23"/>
                  <a:gd name="T22" fmla="*/ 9 w 19"/>
                  <a:gd name="T23" fmla="*/ 10 h 23"/>
                  <a:gd name="T24" fmla="*/ 12 w 19"/>
                  <a:gd name="T25" fmla="*/ 10 h 23"/>
                  <a:gd name="T26" fmla="*/ 15 w 19"/>
                  <a:gd name="T27" fmla="*/ 12 h 23"/>
                  <a:gd name="T28" fmla="*/ 17 w 19"/>
                  <a:gd name="T29" fmla="*/ 15 h 23"/>
                  <a:gd name="T30" fmla="*/ 19 w 19"/>
                  <a:gd name="T31" fmla="*/ 18 h 23"/>
                  <a:gd name="T32" fmla="*/ 17 w 19"/>
                  <a:gd name="T33" fmla="*/ 19 h 23"/>
                  <a:gd name="T34" fmla="*/ 16 w 19"/>
                  <a:gd name="T35" fmla="*/ 22 h 23"/>
                  <a:gd name="T36" fmla="*/ 15 w 19"/>
                  <a:gd name="T37" fmla="*/ 23 h 23"/>
                  <a:gd name="T38" fmla="*/ 5 w 19"/>
                  <a:gd name="T39" fmla="*/ 23 h 23"/>
                  <a:gd name="T40" fmla="*/ 2 w 19"/>
                  <a:gd name="T41" fmla="*/ 22 h 23"/>
                  <a:gd name="T42" fmla="*/ 0 w 19"/>
                  <a:gd name="T43" fmla="*/ 19 h 23"/>
                  <a:gd name="T44" fmla="*/ 0 w 19"/>
                  <a:gd name="T45" fmla="*/ 16 h 23"/>
                  <a:gd name="T46" fmla="*/ 3 w 19"/>
                  <a:gd name="T47" fmla="*/ 16 h 23"/>
                  <a:gd name="T48" fmla="*/ 5 w 19"/>
                  <a:gd name="T49" fmla="*/ 19 h 23"/>
                  <a:gd name="T50" fmla="*/ 6 w 19"/>
                  <a:gd name="T51" fmla="*/ 19 h 23"/>
                  <a:gd name="T52" fmla="*/ 7 w 19"/>
                  <a:gd name="T53" fmla="*/ 20 h 23"/>
                  <a:gd name="T54" fmla="*/ 13 w 19"/>
                  <a:gd name="T55" fmla="*/ 20 h 23"/>
                  <a:gd name="T56" fmla="*/ 15 w 19"/>
                  <a:gd name="T57" fmla="*/ 19 h 23"/>
                  <a:gd name="T58" fmla="*/ 15 w 19"/>
                  <a:gd name="T59" fmla="*/ 16 h 23"/>
                  <a:gd name="T60" fmla="*/ 13 w 19"/>
                  <a:gd name="T61" fmla="*/ 15 h 23"/>
                  <a:gd name="T62" fmla="*/ 10 w 19"/>
                  <a:gd name="T63" fmla="*/ 13 h 23"/>
                  <a:gd name="T64" fmla="*/ 5 w 19"/>
                  <a:gd name="T65" fmla="*/ 13 h 23"/>
                  <a:gd name="T66" fmla="*/ 2 w 19"/>
                  <a:gd name="T67" fmla="*/ 10 h 23"/>
                  <a:gd name="T68" fmla="*/ 0 w 19"/>
                  <a:gd name="T69" fmla="*/ 8 h 23"/>
                  <a:gd name="T70" fmla="*/ 3 w 19"/>
                  <a:gd name="T71" fmla="*/ 2 h 23"/>
                  <a:gd name="T72" fmla="*/ 6 w 19"/>
                  <a:gd name="T73" fmla="*/ 2 h 23"/>
                  <a:gd name="T74" fmla="*/ 9 w 19"/>
                  <a:gd name="T75" fmla="*/ 0 h 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 h="23">
                    <a:moveTo>
                      <a:pt x="9" y="0"/>
                    </a:moveTo>
                    <a:lnTo>
                      <a:pt x="12" y="2"/>
                    </a:lnTo>
                    <a:lnTo>
                      <a:pt x="15" y="2"/>
                    </a:lnTo>
                    <a:lnTo>
                      <a:pt x="17" y="5"/>
                    </a:lnTo>
                    <a:lnTo>
                      <a:pt x="17" y="8"/>
                    </a:lnTo>
                    <a:lnTo>
                      <a:pt x="15" y="8"/>
                    </a:lnTo>
                    <a:lnTo>
                      <a:pt x="12" y="5"/>
                    </a:lnTo>
                    <a:lnTo>
                      <a:pt x="6" y="5"/>
                    </a:lnTo>
                    <a:lnTo>
                      <a:pt x="5" y="6"/>
                    </a:lnTo>
                    <a:lnTo>
                      <a:pt x="5" y="9"/>
                    </a:lnTo>
                    <a:lnTo>
                      <a:pt x="7" y="9"/>
                    </a:lnTo>
                    <a:lnTo>
                      <a:pt x="9" y="10"/>
                    </a:lnTo>
                    <a:lnTo>
                      <a:pt x="12" y="10"/>
                    </a:lnTo>
                    <a:lnTo>
                      <a:pt x="15" y="12"/>
                    </a:lnTo>
                    <a:lnTo>
                      <a:pt x="17" y="15"/>
                    </a:lnTo>
                    <a:lnTo>
                      <a:pt x="19" y="18"/>
                    </a:lnTo>
                    <a:lnTo>
                      <a:pt x="17" y="19"/>
                    </a:lnTo>
                    <a:lnTo>
                      <a:pt x="16" y="22"/>
                    </a:lnTo>
                    <a:lnTo>
                      <a:pt x="15" y="23"/>
                    </a:lnTo>
                    <a:lnTo>
                      <a:pt x="5" y="23"/>
                    </a:lnTo>
                    <a:lnTo>
                      <a:pt x="2" y="22"/>
                    </a:lnTo>
                    <a:lnTo>
                      <a:pt x="0" y="19"/>
                    </a:lnTo>
                    <a:lnTo>
                      <a:pt x="0" y="16"/>
                    </a:lnTo>
                    <a:lnTo>
                      <a:pt x="3" y="16"/>
                    </a:lnTo>
                    <a:lnTo>
                      <a:pt x="5" y="19"/>
                    </a:lnTo>
                    <a:lnTo>
                      <a:pt x="6" y="19"/>
                    </a:lnTo>
                    <a:lnTo>
                      <a:pt x="7" y="20"/>
                    </a:lnTo>
                    <a:lnTo>
                      <a:pt x="13" y="20"/>
                    </a:lnTo>
                    <a:lnTo>
                      <a:pt x="15" y="19"/>
                    </a:lnTo>
                    <a:lnTo>
                      <a:pt x="15" y="16"/>
                    </a:lnTo>
                    <a:lnTo>
                      <a:pt x="13" y="15"/>
                    </a:lnTo>
                    <a:lnTo>
                      <a:pt x="10" y="13"/>
                    </a:lnTo>
                    <a:lnTo>
                      <a:pt x="5" y="13"/>
                    </a:lnTo>
                    <a:lnTo>
                      <a:pt x="2" y="10"/>
                    </a:lnTo>
                    <a:lnTo>
                      <a:pt x="0" y="8"/>
                    </a:lnTo>
                    <a:lnTo>
                      <a:pt x="3" y="2"/>
                    </a:lnTo>
                    <a:lnTo>
                      <a:pt x="6"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689" name="Freeform 477"/>
              <p:cNvSpPr>
                <a:spLocks/>
              </p:cNvSpPr>
              <p:nvPr/>
            </p:nvSpPr>
            <p:spPr bwMode="auto">
              <a:xfrm>
                <a:off x="1868" y="4092"/>
                <a:ext cx="20" cy="30"/>
              </a:xfrm>
              <a:custGeom>
                <a:avLst/>
                <a:gdLst>
                  <a:gd name="T0" fmla="*/ 0 w 20"/>
                  <a:gd name="T1" fmla="*/ 0 h 30"/>
                  <a:gd name="T2" fmla="*/ 5 w 20"/>
                  <a:gd name="T3" fmla="*/ 0 h 30"/>
                  <a:gd name="T4" fmla="*/ 10 w 20"/>
                  <a:gd name="T5" fmla="*/ 17 h 30"/>
                  <a:gd name="T6" fmla="*/ 17 w 20"/>
                  <a:gd name="T7" fmla="*/ 0 h 30"/>
                  <a:gd name="T8" fmla="*/ 20 w 20"/>
                  <a:gd name="T9" fmla="*/ 0 h 30"/>
                  <a:gd name="T10" fmla="*/ 12 w 20"/>
                  <a:gd name="T11" fmla="*/ 24 h 30"/>
                  <a:gd name="T12" fmla="*/ 9 w 20"/>
                  <a:gd name="T13" fmla="*/ 27 h 30"/>
                  <a:gd name="T14" fmla="*/ 7 w 20"/>
                  <a:gd name="T15" fmla="*/ 30 h 30"/>
                  <a:gd name="T16" fmla="*/ 2 w 20"/>
                  <a:gd name="T17" fmla="*/ 30 h 30"/>
                  <a:gd name="T18" fmla="*/ 2 w 20"/>
                  <a:gd name="T19" fmla="*/ 26 h 30"/>
                  <a:gd name="T20" fmla="*/ 5 w 20"/>
                  <a:gd name="T21" fmla="*/ 27 h 30"/>
                  <a:gd name="T22" fmla="*/ 7 w 20"/>
                  <a:gd name="T23" fmla="*/ 24 h 30"/>
                  <a:gd name="T24" fmla="*/ 9 w 20"/>
                  <a:gd name="T25" fmla="*/ 21 h 30"/>
                  <a:gd name="T26" fmla="*/ 0 w 20"/>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0" y="0"/>
                    </a:moveTo>
                    <a:lnTo>
                      <a:pt x="5" y="0"/>
                    </a:lnTo>
                    <a:lnTo>
                      <a:pt x="10" y="17"/>
                    </a:lnTo>
                    <a:lnTo>
                      <a:pt x="17" y="0"/>
                    </a:lnTo>
                    <a:lnTo>
                      <a:pt x="20" y="0"/>
                    </a:lnTo>
                    <a:lnTo>
                      <a:pt x="12" y="24"/>
                    </a:lnTo>
                    <a:lnTo>
                      <a:pt x="9" y="27"/>
                    </a:lnTo>
                    <a:lnTo>
                      <a:pt x="7" y="30"/>
                    </a:lnTo>
                    <a:lnTo>
                      <a:pt x="2" y="30"/>
                    </a:lnTo>
                    <a:lnTo>
                      <a:pt x="2" y="26"/>
                    </a:lnTo>
                    <a:lnTo>
                      <a:pt x="5" y="27"/>
                    </a:lnTo>
                    <a:lnTo>
                      <a:pt x="7" y="24"/>
                    </a:lnTo>
                    <a:lnTo>
                      <a:pt x="9"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90" name="Freeform 478"/>
              <p:cNvSpPr>
                <a:spLocks/>
              </p:cNvSpPr>
              <p:nvPr/>
            </p:nvSpPr>
            <p:spPr bwMode="auto">
              <a:xfrm>
                <a:off x="1891" y="4090"/>
                <a:ext cx="19" cy="23"/>
              </a:xfrm>
              <a:custGeom>
                <a:avLst/>
                <a:gdLst>
                  <a:gd name="T0" fmla="*/ 11 w 19"/>
                  <a:gd name="T1" fmla="*/ 0 h 23"/>
                  <a:gd name="T2" fmla="*/ 17 w 19"/>
                  <a:gd name="T3" fmla="*/ 3 h 23"/>
                  <a:gd name="T4" fmla="*/ 19 w 19"/>
                  <a:gd name="T5" fmla="*/ 6 h 23"/>
                  <a:gd name="T6" fmla="*/ 19 w 19"/>
                  <a:gd name="T7" fmla="*/ 23 h 23"/>
                  <a:gd name="T8" fmla="*/ 14 w 19"/>
                  <a:gd name="T9" fmla="*/ 23 h 23"/>
                  <a:gd name="T10" fmla="*/ 14 w 19"/>
                  <a:gd name="T11" fmla="*/ 6 h 23"/>
                  <a:gd name="T12" fmla="*/ 13 w 19"/>
                  <a:gd name="T13" fmla="*/ 5 h 23"/>
                  <a:gd name="T14" fmla="*/ 7 w 19"/>
                  <a:gd name="T15" fmla="*/ 5 h 23"/>
                  <a:gd name="T16" fmla="*/ 4 w 19"/>
                  <a:gd name="T17" fmla="*/ 8 h 23"/>
                  <a:gd name="T18" fmla="*/ 4 w 19"/>
                  <a:gd name="T19" fmla="*/ 23 h 23"/>
                  <a:gd name="T20" fmla="*/ 0 w 19"/>
                  <a:gd name="T21" fmla="*/ 23 h 23"/>
                  <a:gd name="T22" fmla="*/ 0 w 19"/>
                  <a:gd name="T23" fmla="*/ 2 h 23"/>
                  <a:gd name="T24" fmla="*/ 4 w 19"/>
                  <a:gd name="T25" fmla="*/ 2 h 23"/>
                  <a:gd name="T26" fmla="*/ 4 w 19"/>
                  <a:gd name="T27" fmla="*/ 5 h 23"/>
                  <a:gd name="T28" fmla="*/ 6 w 19"/>
                  <a:gd name="T29" fmla="*/ 3 h 23"/>
                  <a:gd name="T30" fmla="*/ 11 w 19"/>
                  <a:gd name="T31" fmla="*/ 0 h 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3">
                    <a:moveTo>
                      <a:pt x="11" y="0"/>
                    </a:moveTo>
                    <a:lnTo>
                      <a:pt x="17" y="3"/>
                    </a:lnTo>
                    <a:lnTo>
                      <a:pt x="19" y="6"/>
                    </a:lnTo>
                    <a:lnTo>
                      <a:pt x="19" y="23"/>
                    </a:lnTo>
                    <a:lnTo>
                      <a:pt x="14" y="23"/>
                    </a:lnTo>
                    <a:lnTo>
                      <a:pt x="14" y="6"/>
                    </a:lnTo>
                    <a:lnTo>
                      <a:pt x="13" y="5"/>
                    </a:lnTo>
                    <a:lnTo>
                      <a:pt x="7" y="5"/>
                    </a:lnTo>
                    <a:lnTo>
                      <a:pt x="4" y="8"/>
                    </a:lnTo>
                    <a:lnTo>
                      <a:pt x="4" y="23"/>
                    </a:lnTo>
                    <a:lnTo>
                      <a:pt x="0" y="23"/>
                    </a:lnTo>
                    <a:lnTo>
                      <a:pt x="0" y="2"/>
                    </a:lnTo>
                    <a:lnTo>
                      <a:pt x="4" y="2"/>
                    </a:lnTo>
                    <a:lnTo>
                      <a:pt x="4" y="5"/>
                    </a:lnTo>
                    <a:lnTo>
                      <a:pt x="6"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91" name="Freeform 479"/>
              <p:cNvSpPr>
                <a:spLocks/>
              </p:cNvSpPr>
              <p:nvPr/>
            </p:nvSpPr>
            <p:spPr bwMode="auto">
              <a:xfrm>
                <a:off x="1912" y="4085"/>
                <a:ext cx="12" cy="28"/>
              </a:xfrm>
              <a:custGeom>
                <a:avLst/>
                <a:gdLst>
                  <a:gd name="T0" fmla="*/ 3 w 12"/>
                  <a:gd name="T1" fmla="*/ 0 h 28"/>
                  <a:gd name="T2" fmla="*/ 8 w 12"/>
                  <a:gd name="T3" fmla="*/ 0 h 28"/>
                  <a:gd name="T4" fmla="*/ 8 w 12"/>
                  <a:gd name="T5" fmla="*/ 7 h 28"/>
                  <a:gd name="T6" fmla="*/ 12 w 12"/>
                  <a:gd name="T7" fmla="*/ 7 h 28"/>
                  <a:gd name="T8" fmla="*/ 12 w 12"/>
                  <a:gd name="T9" fmla="*/ 10 h 28"/>
                  <a:gd name="T10" fmla="*/ 8 w 12"/>
                  <a:gd name="T11" fmla="*/ 10 h 28"/>
                  <a:gd name="T12" fmla="*/ 8 w 12"/>
                  <a:gd name="T13" fmla="*/ 24 h 28"/>
                  <a:gd name="T14" fmla="*/ 9 w 12"/>
                  <a:gd name="T15" fmla="*/ 25 h 28"/>
                  <a:gd name="T16" fmla="*/ 12 w 12"/>
                  <a:gd name="T17" fmla="*/ 25 h 28"/>
                  <a:gd name="T18" fmla="*/ 12 w 12"/>
                  <a:gd name="T19" fmla="*/ 28 h 28"/>
                  <a:gd name="T20" fmla="*/ 6 w 12"/>
                  <a:gd name="T21" fmla="*/ 28 h 28"/>
                  <a:gd name="T22" fmla="*/ 5 w 12"/>
                  <a:gd name="T23" fmla="*/ 27 h 28"/>
                  <a:gd name="T24" fmla="*/ 3 w 12"/>
                  <a:gd name="T25" fmla="*/ 24 h 28"/>
                  <a:gd name="T26" fmla="*/ 3 w 12"/>
                  <a:gd name="T27" fmla="*/ 10 h 28"/>
                  <a:gd name="T28" fmla="*/ 0 w 12"/>
                  <a:gd name="T29" fmla="*/ 10 h 28"/>
                  <a:gd name="T30" fmla="*/ 0 w 12"/>
                  <a:gd name="T31" fmla="*/ 7 h 28"/>
                  <a:gd name="T32" fmla="*/ 3 w 12"/>
                  <a:gd name="T33" fmla="*/ 7 h 28"/>
                  <a:gd name="T34" fmla="*/ 3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3" y="0"/>
                    </a:moveTo>
                    <a:lnTo>
                      <a:pt x="8" y="0"/>
                    </a:lnTo>
                    <a:lnTo>
                      <a:pt x="8" y="7"/>
                    </a:lnTo>
                    <a:lnTo>
                      <a:pt x="12" y="7"/>
                    </a:lnTo>
                    <a:lnTo>
                      <a:pt x="12" y="10"/>
                    </a:lnTo>
                    <a:lnTo>
                      <a:pt x="8" y="10"/>
                    </a:lnTo>
                    <a:lnTo>
                      <a:pt x="8" y="24"/>
                    </a:lnTo>
                    <a:lnTo>
                      <a:pt x="9" y="25"/>
                    </a:lnTo>
                    <a:lnTo>
                      <a:pt x="12" y="25"/>
                    </a:lnTo>
                    <a:lnTo>
                      <a:pt x="12" y="28"/>
                    </a:lnTo>
                    <a:lnTo>
                      <a:pt x="6" y="28"/>
                    </a:lnTo>
                    <a:lnTo>
                      <a:pt x="5"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692" name="Freeform 480"/>
              <p:cNvSpPr>
                <a:spLocks noEditPoints="1"/>
              </p:cNvSpPr>
              <p:nvPr/>
            </p:nvSpPr>
            <p:spPr bwMode="auto">
              <a:xfrm>
                <a:off x="1927" y="4090"/>
                <a:ext cx="20" cy="23"/>
              </a:xfrm>
              <a:custGeom>
                <a:avLst/>
                <a:gdLst>
                  <a:gd name="T0" fmla="*/ 14 w 20"/>
                  <a:gd name="T1" fmla="*/ 12 h 23"/>
                  <a:gd name="T2" fmla="*/ 12 w 20"/>
                  <a:gd name="T3" fmla="*/ 13 h 23"/>
                  <a:gd name="T4" fmla="*/ 5 w 20"/>
                  <a:gd name="T5" fmla="*/ 13 h 23"/>
                  <a:gd name="T6" fmla="*/ 4 w 20"/>
                  <a:gd name="T7" fmla="*/ 15 h 23"/>
                  <a:gd name="T8" fmla="*/ 4 w 20"/>
                  <a:gd name="T9" fmla="*/ 19 h 23"/>
                  <a:gd name="T10" fmla="*/ 5 w 20"/>
                  <a:gd name="T11" fmla="*/ 20 h 23"/>
                  <a:gd name="T12" fmla="*/ 11 w 20"/>
                  <a:gd name="T13" fmla="*/ 20 h 23"/>
                  <a:gd name="T14" fmla="*/ 14 w 20"/>
                  <a:gd name="T15" fmla="*/ 18 h 23"/>
                  <a:gd name="T16" fmla="*/ 14 w 20"/>
                  <a:gd name="T17" fmla="*/ 12 h 23"/>
                  <a:gd name="T18" fmla="*/ 10 w 20"/>
                  <a:gd name="T19" fmla="*/ 0 h 23"/>
                  <a:gd name="T20" fmla="*/ 12 w 20"/>
                  <a:gd name="T21" fmla="*/ 2 h 23"/>
                  <a:gd name="T22" fmla="*/ 14 w 20"/>
                  <a:gd name="T23" fmla="*/ 2 h 23"/>
                  <a:gd name="T24" fmla="*/ 17 w 20"/>
                  <a:gd name="T25" fmla="*/ 5 h 23"/>
                  <a:gd name="T26" fmla="*/ 18 w 20"/>
                  <a:gd name="T27" fmla="*/ 8 h 23"/>
                  <a:gd name="T28" fmla="*/ 18 w 20"/>
                  <a:gd name="T29" fmla="*/ 20 h 23"/>
                  <a:gd name="T30" fmla="*/ 20 w 20"/>
                  <a:gd name="T31" fmla="*/ 20 h 23"/>
                  <a:gd name="T32" fmla="*/ 20 w 20"/>
                  <a:gd name="T33" fmla="*/ 23 h 23"/>
                  <a:gd name="T34" fmla="*/ 15 w 20"/>
                  <a:gd name="T35" fmla="*/ 23 h 23"/>
                  <a:gd name="T36" fmla="*/ 14 w 20"/>
                  <a:gd name="T37" fmla="*/ 22 h 23"/>
                  <a:gd name="T38" fmla="*/ 14 w 20"/>
                  <a:gd name="T39" fmla="*/ 20 h 23"/>
                  <a:gd name="T40" fmla="*/ 12 w 20"/>
                  <a:gd name="T41" fmla="*/ 22 h 23"/>
                  <a:gd name="T42" fmla="*/ 10 w 20"/>
                  <a:gd name="T43" fmla="*/ 23 h 23"/>
                  <a:gd name="T44" fmla="*/ 4 w 20"/>
                  <a:gd name="T45" fmla="*/ 23 h 23"/>
                  <a:gd name="T46" fmla="*/ 1 w 20"/>
                  <a:gd name="T47" fmla="*/ 22 h 23"/>
                  <a:gd name="T48" fmla="*/ 0 w 20"/>
                  <a:gd name="T49" fmla="*/ 20 h 23"/>
                  <a:gd name="T50" fmla="*/ 0 w 20"/>
                  <a:gd name="T51" fmla="*/ 15 h 23"/>
                  <a:gd name="T52" fmla="*/ 1 w 20"/>
                  <a:gd name="T53" fmla="*/ 13 h 23"/>
                  <a:gd name="T54" fmla="*/ 7 w 20"/>
                  <a:gd name="T55" fmla="*/ 10 h 23"/>
                  <a:gd name="T56" fmla="*/ 12 w 20"/>
                  <a:gd name="T57" fmla="*/ 10 h 23"/>
                  <a:gd name="T58" fmla="*/ 14 w 20"/>
                  <a:gd name="T59" fmla="*/ 9 h 23"/>
                  <a:gd name="T60" fmla="*/ 14 w 20"/>
                  <a:gd name="T61" fmla="*/ 6 h 23"/>
                  <a:gd name="T62" fmla="*/ 12 w 20"/>
                  <a:gd name="T63" fmla="*/ 5 h 23"/>
                  <a:gd name="T64" fmla="*/ 5 w 20"/>
                  <a:gd name="T65" fmla="*/ 5 h 23"/>
                  <a:gd name="T66" fmla="*/ 4 w 20"/>
                  <a:gd name="T67" fmla="*/ 6 h 23"/>
                  <a:gd name="T68" fmla="*/ 4 w 20"/>
                  <a:gd name="T69" fmla="*/ 9 h 23"/>
                  <a:gd name="T70" fmla="*/ 0 w 20"/>
                  <a:gd name="T71" fmla="*/ 9 h 23"/>
                  <a:gd name="T72" fmla="*/ 1 w 20"/>
                  <a:gd name="T73" fmla="*/ 5 h 23"/>
                  <a:gd name="T74" fmla="*/ 3 w 20"/>
                  <a:gd name="T75" fmla="*/ 3 h 23"/>
                  <a:gd name="T76" fmla="*/ 7 w 20"/>
                  <a:gd name="T77" fmla="*/ 2 h 23"/>
                  <a:gd name="T78" fmla="*/ 10 w 20"/>
                  <a:gd name="T79" fmla="*/ 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 h="23">
                    <a:moveTo>
                      <a:pt x="14" y="12"/>
                    </a:moveTo>
                    <a:lnTo>
                      <a:pt x="12" y="13"/>
                    </a:lnTo>
                    <a:lnTo>
                      <a:pt x="5" y="13"/>
                    </a:lnTo>
                    <a:lnTo>
                      <a:pt x="4" y="15"/>
                    </a:lnTo>
                    <a:lnTo>
                      <a:pt x="4" y="19"/>
                    </a:lnTo>
                    <a:lnTo>
                      <a:pt x="5" y="20"/>
                    </a:lnTo>
                    <a:lnTo>
                      <a:pt x="11" y="20"/>
                    </a:lnTo>
                    <a:lnTo>
                      <a:pt x="14" y="18"/>
                    </a:lnTo>
                    <a:lnTo>
                      <a:pt x="14" y="12"/>
                    </a:lnTo>
                    <a:close/>
                    <a:moveTo>
                      <a:pt x="10" y="0"/>
                    </a:moveTo>
                    <a:lnTo>
                      <a:pt x="12" y="2"/>
                    </a:lnTo>
                    <a:lnTo>
                      <a:pt x="14" y="2"/>
                    </a:lnTo>
                    <a:lnTo>
                      <a:pt x="17" y="5"/>
                    </a:lnTo>
                    <a:lnTo>
                      <a:pt x="18" y="8"/>
                    </a:lnTo>
                    <a:lnTo>
                      <a:pt x="18" y="20"/>
                    </a:lnTo>
                    <a:lnTo>
                      <a:pt x="20" y="20"/>
                    </a:lnTo>
                    <a:lnTo>
                      <a:pt x="20" y="23"/>
                    </a:lnTo>
                    <a:lnTo>
                      <a:pt x="15" y="23"/>
                    </a:lnTo>
                    <a:lnTo>
                      <a:pt x="14" y="22"/>
                    </a:lnTo>
                    <a:lnTo>
                      <a:pt x="14" y="20"/>
                    </a:lnTo>
                    <a:lnTo>
                      <a:pt x="12" y="22"/>
                    </a:lnTo>
                    <a:lnTo>
                      <a:pt x="10" y="23"/>
                    </a:lnTo>
                    <a:lnTo>
                      <a:pt x="4" y="23"/>
                    </a:lnTo>
                    <a:lnTo>
                      <a:pt x="1" y="22"/>
                    </a:lnTo>
                    <a:lnTo>
                      <a:pt x="0" y="20"/>
                    </a:lnTo>
                    <a:lnTo>
                      <a:pt x="0" y="15"/>
                    </a:lnTo>
                    <a:lnTo>
                      <a:pt x="1" y="13"/>
                    </a:lnTo>
                    <a:lnTo>
                      <a:pt x="7" y="10"/>
                    </a:lnTo>
                    <a:lnTo>
                      <a:pt x="12" y="10"/>
                    </a:lnTo>
                    <a:lnTo>
                      <a:pt x="14" y="9"/>
                    </a:lnTo>
                    <a:lnTo>
                      <a:pt x="14" y="6"/>
                    </a:lnTo>
                    <a:lnTo>
                      <a:pt x="12" y="5"/>
                    </a:lnTo>
                    <a:lnTo>
                      <a:pt x="5" y="5"/>
                    </a:lnTo>
                    <a:lnTo>
                      <a:pt x="4" y="6"/>
                    </a:lnTo>
                    <a:lnTo>
                      <a:pt x="4" y="9"/>
                    </a:lnTo>
                    <a:lnTo>
                      <a:pt x="0" y="9"/>
                    </a:lnTo>
                    <a:lnTo>
                      <a:pt x="1" y="5"/>
                    </a:lnTo>
                    <a:lnTo>
                      <a:pt x="3" y="3"/>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93" name="Freeform 481"/>
              <p:cNvSpPr>
                <a:spLocks/>
              </p:cNvSpPr>
              <p:nvPr/>
            </p:nvSpPr>
            <p:spPr bwMode="auto">
              <a:xfrm>
                <a:off x="1948" y="4092"/>
                <a:ext cx="21" cy="21"/>
              </a:xfrm>
              <a:custGeom>
                <a:avLst/>
                <a:gdLst>
                  <a:gd name="T0" fmla="*/ 0 w 21"/>
                  <a:gd name="T1" fmla="*/ 0 h 21"/>
                  <a:gd name="T2" fmla="*/ 6 w 21"/>
                  <a:gd name="T3" fmla="*/ 0 h 21"/>
                  <a:gd name="T4" fmla="*/ 10 w 21"/>
                  <a:gd name="T5" fmla="*/ 7 h 21"/>
                  <a:gd name="T6" fmla="*/ 16 w 21"/>
                  <a:gd name="T7" fmla="*/ 0 h 21"/>
                  <a:gd name="T8" fmla="*/ 20 w 21"/>
                  <a:gd name="T9" fmla="*/ 0 h 21"/>
                  <a:gd name="T10" fmla="*/ 13 w 21"/>
                  <a:gd name="T11" fmla="*/ 10 h 21"/>
                  <a:gd name="T12" fmla="*/ 21 w 21"/>
                  <a:gd name="T13" fmla="*/ 21 h 21"/>
                  <a:gd name="T14" fmla="*/ 16 w 21"/>
                  <a:gd name="T15" fmla="*/ 21 h 21"/>
                  <a:gd name="T16" fmla="*/ 10 w 21"/>
                  <a:gd name="T17" fmla="*/ 13 h 21"/>
                  <a:gd name="T18" fmla="*/ 4 w 21"/>
                  <a:gd name="T19" fmla="*/ 21 h 21"/>
                  <a:gd name="T20" fmla="*/ 0 w 21"/>
                  <a:gd name="T21" fmla="*/ 21 h 21"/>
                  <a:gd name="T22" fmla="*/ 9 w 21"/>
                  <a:gd name="T23" fmla="*/ 10 h 21"/>
                  <a:gd name="T24" fmla="*/ 0 w 21"/>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21">
                    <a:moveTo>
                      <a:pt x="0" y="0"/>
                    </a:moveTo>
                    <a:lnTo>
                      <a:pt x="6" y="0"/>
                    </a:lnTo>
                    <a:lnTo>
                      <a:pt x="10" y="7"/>
                    </a:lnTo>
                    <a:lnTo>
                      <a:pt x="16" y="0"/>
                    </a:lnTo>
                    <a:lnTo>
                      <a:pt x="20" y="0"/>
                    </a:lnTo>
                    <a:lnTo>
                      <a:pt x="13" y="10"/>
                    </a:lnTo>
                    <a:lnTo>
                      <a:pt x="21" y="21"/>
                    </a:lnTo>
                    <a:lnTo>
                      <a:pt x="16" y="21"/>
                    </a:lnTo>
                    <a:lnTo>
                      <a:pt x="10" y="13"/>
                    </a:lnTo>
                    <a:lnTo>
                      <a:pt x="4" y="21"/>
                    </a:lnTo>
                    <a:lnTo>
                      <a:pt x="0" y="21"/>
                    </a:lnTo>
                    <a:lnTo>
                      <a:pt x="9" y="1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94" name="Freeform 482"/>
              <p:cNvSpPr>
                <a:spLocks noEditPoints="1"/>
              </p:cNvSpPr>
              <p:nvPr/>
            </p:nvSpPr>
            <p:spPr bwMode="auto">
              <a:xfrm>
                <a:off x="1972" y="4083"/>
                <a:ext cx="5" cy="30"/>
              </a:xfrm>
              <a:custGeom>
                <a:avLst/>
                <a:gdLst>
                  <a:gd name="T0" fmla="*/ 0 w 5"/>
                  <a:gd name="T1" fmla="*/ 9 h 30"/>
                  <a:gd name="T2" fmla="*/ 5 w 5"/>
                  <a:gd name="T3" fmla="*/ 9 h 30"/>
                  <a:gd name="T4" fmla="*/ 5 w 5"/>
                  <a:gd name="T5" fmla="*/ 30 h 30"/>
                  <a:gd name="T6" fmla="*/ 0 w 5"/>
                  <a:gd name="T7" fmla="*/ 30 h 30"/>
                  <a:gd name="T8" fmla="*/ 0 w 5"/>
                  <a:gd name="T9" fmla="*/ 9 h 30"/>
                  <a:gd name="T10" fmla="*/ 0 w 5"/>
                  <a:gd name="T11" fmla="*/ 0 h 30"/>
                  <a:gd name="T12" fmla="*/ 5 w 5"/>
                  <a:gd name="T13" fmla="*/ 0 h 30"/>
                  <a:gd name="T14" fmla="*/ 5 w 5"/>
                  <a:gd name="T15" fmla="*/ 5 h 30"/>
                  <a:gd name="T16" fmla="*/ 0 w 5"/>
                  <a:gd name="T17" fmla="*/ 5 h 30"/>
                  <a:gd name="T18" fmla="*/ 0 w 5"/>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0">
                    <a:moveTo>
                      <a:pt x="0" y="9"/>
                    </a:moveTo>
                    <a:lnTo>
                      <a:pt x="5" y="9"/>
                    </a:lnTo>
                    <a:lnTo>
                      <a:pt x="5" y="30"/>
                    </a:lnTo>
                    <a:lnTo>
                      <a:pt x="0" y="30"/>
                    </a:lnTo>
                    <a:lnTo>
                      <a:pt x="0" y="9"/>
                    </a:lnTo>
                    <a:close/>
                    <a:moveTo>
                      <a:pt x="0" y="0"/>
                    </a:moveTo>
                    <a:lnTo>
                      <a:pt x="5" y="0"/>
                    </a:lnTo>
                    <a:lnTo>
                      <a:pt x="5"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95" name="Freeform 483"/>
              <p:cNvSpPr>
                <a:spLocks/>
              </p:cNvSpPr>
              <p:nvPr/>
            </p:nvSpPr>
            <p:spPr bwMode="auto">
              <a:xfrm>
                <a:off x="1981" y="4090"/>
                <a:ext cx="18" cy="23"/>
              </a:xfrm>
              <a:custGeom>
                <a:avLst/>
                <a:gdLst>
                  <a:gd name="T0" fmla="*/ 11 w 18"/>
                  <a:gd name="T1" fmla="*/ 0 h 23"/>
                  <a:gd name="T2" fmla="*/ 17 w 18"/>
                  <a:gd name="T3" fmla="*/ 3 h 23"/>
                  <a:gd name="T4" fmla="*/ 18 w 18"/>
                  <a:gd name="T5" fmla="*/ 6 h 23"/>
                  <a:gd name="T6" fmla="*/ 18 w 18"/>
                  <a:gd name="T7" fmla="*/ 23 h 23"/>
                  <a:gd name="T8" fmla="*/ 14 w 18"/>
                  <a:gd name="T9" fmla="*/ 23 h 23"/>
                  <a:gd name="T10" fmla="*/ 14 w 18"/>
                  <a:gd name="T11" fmla="*/ 6 h 23"/>
                  <a:gd name="T12" fmla="*/ 13 w 18"/>
                  <a:gd name="T13" fmla="*/ 5 h 23"/>
                  <a:gd name="T14" fmla="*/ 7 w 18"/>
                  <a:gd name="T15" fmla="*/ 5 h 23"/>
                  <a:gd name="T16" fmla="*/ 4 w 18"/>
                  <a:gd name="T17" fmla="*/ 8 h 23"/>
                  <a:gd name="T18" fmla="*/ 4 w 18"/>
                  <a:gd name="T19" fmla="*/ 23 h 23"/>
                  <a:gd name="T20" fmla="*/ 0 w 18"/>
                  <a:gd name="T21" fmla="*/ 23 h 23"/>
                  <a:gd name="T22" fmla="*/ 0 w 18"/>
                  <a:gd name="T23" fmla="*/ 2 h 23"/>
                  <a:gd name="T24" fmla="*/ 4 w 18"/>
                  <a:gd name="T25" fmla="*/ 2 h 23"/>
                  <a:gd name="T26" fmla="*/ 4 w 18"/>
                  <a:gd name="T27" fmla="*/ 5 h 23"/>
                  <a:gd name="T28" fmla="*/ 5 w 18"/>
                  <a:gd name="T29" fmla="*/ 3 h 23"/>
                  <a:gd name="T30" fmla="*/ 11 w 18"/>
                  <a:gd name="T31" fmla="*/ 0 h 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3">
                    <a:moveTo>
                      <a:pt x="11" y="0"/>
                    </a:moveTo>
                    <a:lnTo>
                      <a:pt x="17" y="3"/>
                    </a:lnTo>
                    <a:lnTo>
                      <a:pt x="18" y="6"/>
                    </a:lnTo>
                    <a:lnTo>
                      <a:pt x="18" y="23"/>
                    </a:lnTo>
                    <a:lnTo>
                      <a:pt x="14" y="23"/>
                    </a:lnTo>
                    <a:lnTo>
                      <a:pt x="14" y="6"/>
                    </a:lnTo>
                    <a:lnTo>
                      <a:pt x="13" y="5"/>
                    </a:lnTo>
                    <a:lnTo>
                      <a:pt x="7" y="5"/>
                    </a:lnTo>
                    <a:lnTo>
                      <a:pt x="4" y="8"/>
                    </a:lnTo>
                    <a:lnTo>
                      <a:pt x="4" y="23"/>
                    </a:lnTo>
                    <a:lnTo>
                      <a:pt x="0" y="23"/>
                    </a:lnTo>
                    <a:lnTo>
                      <a:pt x="0" y="2"/>
                    </a:lnTo>
                    <a:lnTo>
                      <a:pt x="4" y="2"/>
                    </a:lnTo>
                    <a:lnTo>
                      <a:pt x="4" y="5"/>
                    </a:lnTo>
                    <a:lnTo>
                      <a:pt x="5"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96" name="Freeform 484"/>
              <p:cNvSpPr>
                <a:spLocks/>
              </p:cNvSpPr>
              <p:nvPr/>
            </p:nvSpPr>
            <p:spPr bwMode="auto">
              <a:xfrm>
                <a:off x="2004" y="4090"/>
                <a:ext cx="17" cy="23"/>
              </a:xfrm>
              <a:custGeom>
                <a:avLst/>
                <a:gdLst>
                  <a:gd name="T0" fmla="*/ 8 w 17"/>
                  <a:gd name="T1" fmla="*/ 0 h 23"/>
                  <a:gd name="T2" fmla="*/ 11 w 17"/>
                  <a:gd name="T3" fmla="*/ 2 h 23"/>
                  <a:gd name="T4" fmla="*/ 14 w 17"/>
                  <a:gd name="T5" fmla="*/ 2 h 23"/>
                  <a:gd name="T6" fmla="*/ 17 w 17"/>
                  <a:gd name="T7" fmla="*/ 8 h 23"/>
                  <a:gd name="T8" fmla="*/ 12 w 17"/>
                  <a:gd name="T9" fmla="*/ 8 h 23"/>
                  <a:gd name="T10" fmla="*/ 12 w 17"/>
                  <a:gd name="T11" fmla="*/ 6 h 23"/>
                  <a:gd name="T12" fmla="*/ 10 w 17"/>
                  <a:gd name="T13" fmla="*/ 5 h 23"/>
                  <a:gd name="T14" fmla="*/ 5 w 17"/>
                  <a:gd name="T15" fmla="*/ 5 h 23"/>
                  <a:gd name="T16" fmla="*/ 4 w 17"/>
                  <a:gd name="T17" fmla="*/ 6 h 23"/>
                  <a:gd name="T18" fmla="*/ 4 w 17"/>
                  <a:gd name="T19" fmla="*/ 9 h 23"/>
                  <a:gd name="T20" fmla="*/ 5 w 17"/>
                  <a:gd name="T21" fmla="*/ 9 h 23"/>
                  <a:gd name="T22" fmla="*/ 8 w 17"/>
                  <a:gd name="T23" fmla="*/ 10 h 23"/>
                  <a:gd name="T24" fmla="*/ 10 w 17"/>
                  <a:gd name="T25" fmla="*/ 10 h 23"/>
                  <a:gd name="T26" fmla="*/ 12 w 17"/>
                  <a:gd name="T27" fmla="*/ 12 h 23"/>
                  <a:gd name="T28" fmla="*/ 14 w 17"/>
                  <a:gd name="T29" fmla="*/ 12 h 23"/>
                  <a:gd name="T30" fmla="*/ 17 w 17"/>
                  <a:gd name="T31" fmla="*/ 15 h 23"/>
                  <a:gd name="T32" fmla="*/ 17 w 17"/>
                  <a:gd name="T33" fmla="*/ 19 h 23"/>
                  <a:gd name="T34" fmla="*/ 15 w 17"/>
                  <a:gd name="T35" fmla="*/ 22 h 23"/>
                  <a:gd name="T36" fmla="*/ 14 w 17"/>
                  <a:gd name="T37" fmla="*/ 23 h 23"/>
                  <a:gd name="T38" fmla="*/ 2 w 17"/>
                  <a:gd name="T39" fmla="*/ 23 h 23"/>
                  <a:gd name="T40" fmla="*/ 1 w 17"/>
                  <a:gd name="T41" fmla="*/ 22 h 23"/>
                  <a:gd name="T42" fmla="*/ 0 w 17"/>
                  <a:gd name="T43" fmla="*/ 19 h 23"/>
                  <a:gd name="T44" fmla="*/ 0 w 17"/>
                  <a:gd name="T45" fmla="*/ 16 h 23"/>
                  <a:gd name="T46" fmla="*/ 2 w 17"/>
                  <a:gd name="T47" fmla="*/ 16 h 23"/>
                  <a:gd name="T48" fmla="*/ 2 w 17"/>
                  <a:gd name="T49" fmla="*/ 19 h 23"/>
                  <a:gd name="T50" fmla="*/ 4 w 17"/>
                  <a:gd name="T51" fmla="*/ 19 h 23"/>
                  <a:gd name="T52" fmla="*/ 7 w 17"/>
                  <a:gd name="T53" fmla="*/ 20 h 23"/>
                  <a:gd name="T54" fmla="*/ 12 w 17"/>
                  <a:gd name="T55" fmla="*/ 20 h 23"/>
                  <a:gd name="T56" fmla="*/ 14 w 17"/>
                  <a:gd name="T57" fmla="*/ 19 h 23"/>
                  <a:gd name="T58" fmla="*/ 14 w 17"/>
                  <a:gd name="T59" fmla="*/ 18 h 23"/>
                  <a:gd name="T60" fmla="*/ 10 w 17"/>
                  <a:gd name="T61" fmla="*/ 13 h 23"/>
                  <a:gd name="T62" fmla="*/ 4 w 17"/>
                  <a:gd name="T63" fmla="*/ 13 h 23"/>
                  <a:gd name="T64" fmla="*/ 1 w 17"/>
                  <a:gd name="T65" fmla="*/ 12 h 23"/>
                  <a:gd name="T66" fmla="*/ 0 w 17"/>
                  <a:gd name="T67" fmla="*/ 10 h 23"/>
                  <a:gd name="T68" fmla="*/ 0 w 17"/>
                  <a:gd name="T69" fmla="*/ 5 h 23"/>
                  <a:gd name="T70" fmla="*/ 2 w 17"/>
                  <a:gd name="T71" fmla="*/ 2 h 23"/>
                  <a:gd name="T72" fmla="*/ 5 w 17"/>
                  <a:gd name="T73" fmla="*/ 2 h 23"/>
                  <a:gd name="T74" fmla="*/ 8 w 17"/>
                  <a:gd name="T75" fmla="*/ 0 h 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23">
                    <a:moveTo>
                      <a:pt x="8" y="0"/>
                    </a:moveTo>
                    <a:lnTo>
                      <a:pt x="11" y="2"/>
                    </a:lnTo>
                    <a:lnTo>
                      <a:pt x="14" y="2"/>
                    </a:lnTo>
                    <a:lnTo>
                      <a:pt x="17" y="8"/>
                    </a:lnTo>
                    <a:lnTo>
                      <a:pt x="12" y="8"/>
                    </a:lnTo>
                    <a:lnTo>
                      <a:pt x="12" y="6"/>
                    </a:lnTo>
                    <a:lnTo>
                      <a:pt x="10" y="5"/>
                    </a:lnTo>
                    <a:lnTo>
                      <a:pt x="5" y="5"/>
                    </a:lnTo>
                    <a:lnTo>
                      <a:pt x="4" y="6"/>
                    </a:lnTo>
                    <a:lnTo>
                      <a:pt x="4" y="9"/>
                    </a:lnTo>
                    <a:lnTo>
                      <a:pt x="5" y="9"/>
                    </a:lnTo>
                    <a:lnTo>
                      <a:pt x="8" y="10"/>
                    </a:lnTo>
                    <a:lnTo>
                      <a:pt x="10" y="10"/>
                    </a:lnTo>
                    <a:lnTo>
                      <a:pt x="12" y="12"/>
                    </a:lnTo>
                    <a:lnTo>
                      <a:pt x="14" y="12"/>
                    </a:lnTo>
                    <a:lnTo>
                      <a:pt x="17" y="15"/>
                    </a:lnTo>
                    <a:lnTo>
                      <a:pt x="17" y="19"/>
                    </a:lnTo>
                    <a:lnTo>
                      <a:pt x="15" y="22"/>
                    </a:lnTo>
                    <a:lnTo>
                      <a:pt x="14" y="23"/>
                    </a:lnTo>
                    <a:lnTo>
                      <a:pt x="2" y="23"/>
                    </a:lnTo>
                    <a:lnTo>
                      <a:pt x="1" y="22"/>
                    </a:lnTo>
                    <a:lnTo>
                      <a:pt x="0" y="19"/>
                    </a:lnTo>
                    <a:lnTo>
                      <a:pt x="0" y="16"/>
                    </a:lnTo>
                    <a:lnTo>
                      <a:pt x="2" y="16"/>
                    </a:lnTo>
                    <a:lnTo>
                      <a:pt x="2" y="19"/>
                    </a:lnTo>
                    <a:lnTo>
                      <a:pt x="4" y="19"/>
                    </a:lnTo>
                    <a:lnTo>
                      <a:pt x="7" y="20"/>
                    </a:lnTo>
                    <a:lnTo>
                      <a:pt x="12" y="20"/>
                    </a:lnTo>
                    <a:lnTo>
                      <a:pt x="14" y="19"/>
                    </a:lnTo>
                    <a:lnTo>
                      <a:pt x="14" y="18"/>
                    </a:lnTo>
                    <a:lnTo>
                      <a:pt x="10" y="13"/>
                    </a:lnTo>
                    <a:lnTo>
                      <a:pt x="4" y="13"/>
                    </a:lnTo>
                    <a:lnTo>
                      <a:pt x="1" y="12"/>
                    </a:lnTo>
                    <a:lnTo>
                      <a:pt x="0" y="10"/>
                    </a:lnTo>
                    <a:lnTo>
                      <a:pt x="0" y="5"/>
                    </a:lnTo>
                    <a:lnTo>
                      <a:pt x="2" y="2"/>
                    </a:lnTo>
                    <a:lnTo>
                      <a:pt x="5"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697" name="Freeform 485"/>
              <p:cNvSpPr>
                <a:spLocks/>
              </p:cNvSpPr>
              <p:nvPr/>
            </p:nvSpPr>
            <p:spPr bwMode="auto">
              <a:xfrm>
                <a:off x="2033" y="4083"/>
                <a:ext cx="9" cy="39"/>
              </a:xfrm>
              <a:custGeom>
                <a:avLst/>
                <a:gdLst>
                  <a:gd name="T0" fmla="*/ 6 w 9"/>
                  <a:gd name="T1" fmla="*/ 0 h 39"/>
                  <a:gd name="T2" fmla="*/ 9 w 9"/>
                  <a:gd name="T3" fmla="*/ 0 h 39"/>
                  <a:gd name="T4" fmla="*/ 6 w 9"/>
                  <a:gd name="T5" fmla="*/ 6 h 39"/>
                  <a:gd name="T6" fmla="*/ 5 w 9"/>
                  <a:gd name="T7" fmla="*/ 12 h 39"/>
                  <a:gd name="T8" fmla="*/ 3 w 9"/>
                  <a:gd name="T9" fmla="*/ 19 h 39"/>
                  <a:gd name="T10" fmla="*/ 5 w 9"/>
                  <a:gd name="T11" fmla="*/ 26 h 39"/>
                  <a:gd name="T12" fmla="*/ 6 w 9"/>
                  <a:gd name="T13" fmla="*/ 32 h 39"/>
                  <a:gd name="T14" fmla="*/ 9 w 9"/>
                  <a:gd name="T15" fmla="*/ 39 h 39"/>
                  <a:gd name="T16" fmla="*/ 6 w 9"/>
                  <a:gd name="T17" fmla="*/ 39 h 39"/>
                  <a:gd name="T18" fmla="*/ 3 w 9"/>
                  <a:gd name="T19" fmla="*/ 35 h 39"/>
                  <a:gd name="T20" fmla="*/ 2 w 9"/>
                  <a:gd name="T21" fmla="*/ 29 h 39"/>
                  <a:gd name="T22" fmla="*/ 0 w 9"/>
                  <a:gd name="T23" fmla="*/ 25 h 39"/>
                  <a:gd name="T24" fmla="*/ 0 w 9"/>
                  <a:gd name="T25" fmla="*/ 12 h 39"/>
                  <a:gd name="T26" fmla="*/ 6 w 9"/>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39">
                    <a:moveTo>
                      <a:pt x="6" y="0"/>
                    </a:moveTo>
                    <a:lnTo>
                      <a:pt x="9" y="0"/>
                    </a:lnTo>
                    <a:lnTo>
                      <a:pt x="6" y="6"/>
                    </a:lnTo>
                    <a:lnTo>
                      <a:pt x="5" y="12"/>
                    </a:lnTo>
                    <a:lnTo>
                      <a:pt x="3" y="19"/>
                    </a:lnTo>
                    <a:lnTo>
                      <a:pt x="5" y="26"/>
                    </a:lnTo>
                    <a:lnTo>
                      <a:pt x="6" y="32"/>
                    </a:lnTo>
                    <a:lnTo>
                      <a:pt x="9" y="39"/>
                    </a:lnTo>
                    <a:lnTo>
                      <a:pt x="6" y="39"/>
                    </a:lnTo>
                    <a:lnTo>
                      <a:pt x="3" y="35"/>
                    </a:lnTo>
                    <a:lnTo>
                      <a:pt x="2" y="29"/>
                    </a:lnTo>
                    <a:lnTo>
                      <a:pt x="0" y="25"/>
                    </a:lnTo>
                    <a:lnTo>
                      <a:pt x="0" y="12"/>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16698" name="Freeform 486"/>
              <p:cNvSpPr>
                <a:spLocks noEditPoints="1"/>
              </p:cNvSpPr>
              <p:nvPr/>
            </p:nvSpPr>
            <p:spPr bwMode="auto">
              <a:xfrm>
                <a:off x="2043" y="4083"/>
                <a:ext cx="20" cy="30"/>
              </a:xfrm>
              <a:custGeom>
                <a:avLst/>
                <a:gdLst>
                  <a:gd name="T0" fmla="*/ 13 w 20"/>
                  <a:gd name="T1" fmla="*/ 6 h 30"/>
                  <a:gd name="T2" fmla="*/ 3 w 20"/>
                  <a:gd name="T3" fmla="*/ 20 h 30"/>
                  <a:gd name="T4" fmla="*/ 13 w 20"/>
                  <a:gd name="T5" fmla="*/ 20 h 30"/>
                  <a:gd name="T6" fmla="*/ 13 w 20"/>
                  <a:gd name="T7" fmla="*/ 6 h 30"/>
                  <a:gd name="T8" fmla="*/ 13 w 20"/>
                  <a:gd name="T9" fmla="*/ 0 h 30"/>
                  <a:gd name="T10" fmla="*/ 16 w 20"/>
                  <a:gd name="T11" fmla="*/ 0 h 30"/>
                  <a:gd name="T12" fmla="*/ 16 w 20"/>
                  <a:gd name="T13" fmla="*/ 20 h 30"/>
                  <a:gd name="T14" fmla="*/ 20 w 20"/>
                  <a:gd name="T15" fmla="*/ 20 h 30"/>
                  <a:gd name="T16" fmla="*/ 20 w 20"/>
                  <a:gd name="T17" fmla="*/ 23 h 30"/>
                  <a:gd name="T18" fmla="*/ 16 w 20"/>
                  <a:gd name="T19" fmla="*/ 23 h 30"/>
                  <a:gd name="T20" fmla="*/ 16 w 20"/>
                  <a:gd name="T21" fmla="*/ 30 h 30"/>
                  <a:gd name="T22" fmla="*/ 13 w 20"/>
                  <a:gd name="T23" fmla="*/ 30 h 30"/>
                  <a:gd name="T24" fmla="*/ 13 w 20"/>
                  <a:gd name="T25" fmla="*/ 23 h 30"/>
                  <a:gd name="T26" fmla="*/ 0 w 20"/>
                  <a:gd name="T27" fmla="*/ 23 h 30"/>
                  <a:gd name="T28" fmla="*/ 0 w 20"/>
                  <a:gd name="T29" fmla="*/ 20 h 30"/>
                  <a:gd name="T30" fmla="*/ 13 w 20"/>
                  <a:gd name="T31" fmla="*/ 0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30">
                    <a:moveTo>
                      <a:pt x="13" y="6"/>
                    </a:moveTo>
                    <a:lnTo>
                      <a:pt x="3" y="20"/>
                    </a:lnTo>
                    <a:lnTo>
                      <a:pt x="13" y="20"/>
                    </a:lnTo>
                    <a:lnTo>
                      <a:pt x="13" y="6"/>
                    </a:lnTo>
                    <a:close/>
                    <a:moveTo>
                      <a:pt x="13" y="0"/>
                    </a:moveTo>
                    <a:lnTo>
                      <a:pt x="16" y="0"/>
                    </a:lnTo>
                    <a:lnTo>
                      <a:pt x="16" y="20"/>
                    </a:lnTo>
                    <a:lnTo>
                      <a:pt x="20" y="20"/>
                    </a:lnTo>
                    <a:lnTo>
                      <a:pt x="20" y="23"/>
                    </a:lnTo>
                    <a:lnTo>
                      <a:pt x="16" y="23"/>
                    </a:lnTo>
                    <a:lnTo>
                      <a:pt x="16" y="30"/>
                    </a:lnTo>
                    <a:lnTo>
                      <a:pt x="13" y="30"/>
                    </a:lnTo>
                    <a:lnTo>
                      <a:pt x="13" y="23"/>
                    </a:lnTo>
                    <a:lnTo>
                      <a:pt x="0" y="23"/>
                    </a:lnTo>
                    <a:lnTo>
                      <a:pt x="0" y="20"/>
                    </a:lnTo>
                    <a:lnTo>
                      <a:pt x="13" y="0"/>
                    </a:lnTo>
                    <a:close/>
                  </a:path>
                </a:pathLst>
              </a:custGeom>
              <a:solidFill>
                <a:srgbClr val="000000"/>
              </a:solidFill>
              <a:ln w="0">
                <a:solidFill>
                  <a:srgbClr val="000000"/>
                </a:solidFill>
                <a:prstDash val="solid"/>
                <a:round/>
                <a:headEnd/>
                <a:tailEnd/>
              </a:ln>
            </p:spPr>
            <p:txBody>
              <a:bodyPr/>
              <a:lstStyle/>
              <a:p>
                <a:endParaRPr lang="en-US"/>
              </a:p>
            </p:txBody>
          </p:sp>
          <p:sp>
            <p:nvSpPr>
              <p:cNvPr id="16699" name="Freeform 487"/>
              <p:cNvSpPr>
                <a:spLocks/>
              </p:cNvSpPr>
              <p:nvPr/>
            </p:nvSpPr>
            <p:spPr bwMode="auto">
              <a:xfrm>
                <a:off x="2065" y="4083"/>
                <a:ext cx="8" cy="39"/>
              </a:xfrm>
              <a:custGeom>
                <a:avLst/>
                <a:gdLst>
                  <a:gd name="T0" fmla="*/ 0 w 8"/>
                  <a:gd name="T1" fmla="*/ 0 h 39"/>
                  <a:gd name="T2" fmla="*/ 3 w 8"/>
                  <a:gd name="T3" fmla="*/ 0 h 39"/>
                  <a:gd name="T4" fmla="*/ 8 w 8"/>
                  <a:gd name="T5" fmla="*/ 12 h 39"/>
                  <a:gd name="T6" fmla="*/ 8 w 8"/>
                  <a:gd name="T7" fmla="*/ 26 h 39"/>
                  <a:gd name="T8" fmla="*/ 5 w 8"/>
                  <a:gd name="T9" fmla="*/ 33 h 39"/>
                  <a:gd name="T10" fmla="*/ 3 w 8"/>
                  <a:gd name="T11" fmla="*/ 39 h 39"/>
                  <a:gd name="T12" fmla="*/ 0 w 8"/>
                  <a:gd name="T13" fmla="*/ 39 h 39"/>
                  <a:gd name="T14" fmla="*/ 3 w 8"/>
                  <a:gd name="T15" fmla="*/ 32 h 39"/>
                  <a:gd name="T16" fmla="*/ 4 w 8"/>
                  <a:gd name="T17" fmla="*/ 26 h 39"/>
                  <a:gd name="T18" fmla="*/ 5 w 8"/>
                  <a:gd name="T19" fmla="*/ 19 h 39"/>
                  <a:gd name="T20" fmla="*/ 4 w 8"/>
                  <a:gd name="T21" fmla="*/ 13 h 39"/>
                  <a:gd name="T22" fmla="*/ 3 w 8"/>
                  <a:gd name="T23" fmla="*/ 6 h 39"/>
                  <a:gd name="T24" fmla="*/ 0 w 8"/>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39">
                    <a:moveTo>
                      <a:pt x="0" y="0"/>
                    </a:moveTo>
                    <a:lnTo>
                      <a:pt x="3" y="0"/>
                    </a:lnTo>
                    <a:lnTo>
                      <a:pt x="8" y="12"/>
                    </a:lnTo>
                    <a:lnTo>
                      <a:pt x="8" y="26"/>
                    </a:lnTo>
                    <a:lnTo>
                      <a:pt x="5" y="33"/>
                    </a:lnTo>
                    <a:lnTo>
                      <a:pt x="3" y="39"/>
                    </a:lnTo>
                    <a:lnTo>
                      <a:pt x="0" y="39"/>
                    </a:lnTo>
                    <a:lnTo>
                      <a:pt x="3" y="32"/>
                    </a:lnTo>
                    <a:lnTo>
                      <a:pt x="4" y="26"/>
                    </a:lnTo>
                    <a:lnTo>
                      <a:pt x="5" y="19"/>
                    </a:lnTo>
                    <a:lnTo>
                      <a:pt x="4"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00" name="Freeform 488"/>
              <p:cNvSpPr>
                <a:spLocks/>
              </p:cNvSpPr>
              <p:nvPr/>
            </p:nvSpPr>
            <p:spPr bwMode="auto">
              <a:xfrm>
                <a:off x="2079" y="4109"/>
                <a:ext cx="6" cy="10"/>
              </a:xfrm>
              <a:custGeom>
                <a:avLst/>
                <a:gdLst>
                  <a:gd name="T0" fmla="*/ 0 w 6"/>
                  <a:gd name="T1" fmla="*/ 0 h 10"/>
                  <a:gd name="T2" fmla="*/ 6 w 6"/>
                  <a:gd name="T3" fmla="*/ 0 h 10"/>
                  <a:gd name="T4" fmla="*/ 6 w 6"/>
                  <a:gd name="T5" fmla="*/ 4 h 10"/>
                  <a:gd name="T6" fmla="*/ 4 w 6"/>
                  <a:gd name="T7" fmla="*/ 7 h 10"/>
                  <a:gd name="T8" fmla="*/ 3 w 6"/>
                  <a:gd name="T9" fmla="*/ 9 h 10"/>
                  <a:gd name="T10" fmla="*/ 0 w 6"/>
                  <a:gd name="T11" fmla="*/ 10 h 10"/>
                  <a:gd name="T12" fmla="*/ 0 w 6"/>
                  <a:gd name="T13" fmla="*/ 9 h 10"/>
                  <a:gd name="T14" fmla="*/ 3 w 6"/>
                  <a:gd name="T15" fmla="*/ 6 h 10"/>
                  <a:gd name="T16" fmla="*/ 3 w 6"/>
                  <a:gd name="T17" fmla="*/ 4 h 10"/>
                  <a:gd name="T18" fmla="*/ 0 w 6"/>
                  <a:gd name="T19" fmla="*/ 4 h 10"/>
                  <a:gd name="T20" fmla="*/ 0 w 6"/>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0">
                    <a:moveTo>
                      <a:pt x="0" y="0"/>
                    </a:moveTo>
                    <a:lnTo>
                      <a:pt x="6" y="0"/>
                    </a:lnTo>
                    <a:lnTo>
                      <a:pt x="6" y="4"/>
                    </a:lnTo>
                    <a:lnTo>
                      <a:pt x="4" y="7"/>
                    </a:lnTo>
                    <a:lnTo>
                      <a:pt x="3" y="9"/>
                    </a:lnTo>
                    <a:lnTo>
                      <a:pt x="0" y="10"/>
                    </a:lnTo>
                    <a:lnTo>
                      <a:pt x="0" y="9"/>
                    </a:lnTo>
                    <a:lnTo>
                      <a:pt x="3" y="6"/>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01" name="Freeform 489"/>
              <p:cNvSpPr>
                <a:spLocks noEditPoints="1"/>
              </p:cNvSpPr>
              <p:nvPr/>
            </p:nvSpPr>
            <p:spPr bwMode="auto">
              <a:xfrm>
                <a:off x="2098" y="4090"/>
                <a:ext cx="21" cy="23"/>
              </a:xfrm>
              <a:custGeom>
                <a:avLst/>
                <a:gdLst>
                  <a:gd name="T0" fmla="*/ 7 w 21"/>
                  <a:gd name="T1" fmla="*/ 5 h 23"/>
                  <a:gd name="T2" fmla="*/ 4 w 21"/>
                  <a:gd name="T3" fmla="*/ 8 h 23"/>
                  <a:gd name="T4" fmla="*/ 2 w 21"/>
                  <a:gd name="T5" fmla="*/ 12 h 23"/>
                  <a:gd name="T6" fmla="*/ 4 w 21"/>
                  <a:gd name="T7" fmla="*/ 16 h 23"/>
                  <a:gd name="T8" fmla="*/ 5 w 21"/>
                  <a:gd name="T9" fmla="*/ 19 h 23"/>
                  <a:gd name="T10" fmla="*/ 7 w 21"/>
                  <a:gd name="T11" fmla="*/ 20 h 23"/>
                  <a:gd name="T12" fmla="*/ 12 w 21"/>
                  <a:gd name="T13" fmla="*/ 20 h 23"/>
                  <a:gd name="T14" fmla="*/ 17 w 21"/>
                  <a:gd name="T15" fmla="*/ 16 h 23"/>
                  <a:gd name="T16" fmla="*/ 17 w 21"/>
                  <a:gd name="T17" fmla="*/ 12 h 23"/>
                  <a:gd name="T18" fmla="*/ 14 w 21"/>
                  <a:gd name="T19" fmla="*/ 6 h 23"/>
                  <a:gd name="T20" fmla="*/ 12 w 21"/>
                  <a:gd name="T21" fmla="*/ 5 h 23"/>
                  <a:gd name="T22" fmla="*/ 7 w 21"/>
                  <a:gd name="T23" fmla="*/ 5 h 23"/>
                  <a:gd name="T24" fmla="*/ 10 w 21"/>
                  <a:gd name="T25" fmla="*/ 0 h 23"/>
                  <a:gd name="T26" fmla="*/ 14 w 21"/>
                  <a:gd name="T27" fmla="*/ 2 h 23"/>
                  <a:gd name="T28" fmla="*/ 17 w 21"/>
                  <a:gd name="T29" fmla="*/ 3 h 23"/>
                  <a:gd name="T30" fmla="*/ 21 w 21"/>
                  <a:gd name="T31" fmla="*/ 12 h 23"/>
                  <a:gd name="T32" fmla="*/ 19 w 21"/>
                  <a:gd name="T33" fmla="*/ 16 h 23"/>
                  <a:gd name="T34" fmla="*/ 17 w 21"/>
                  <a:gd name="T35" fmla="*/ 22 h 23"/>
                  <a:gd name="T36" fmla="*/ 14 w 21"/>
                  <a:gd name="T37" fmla="*/ 23 h 23"/>
                  <a:gd name="T38" fmla="*/ 7 w 21"/>
                  <a:gd name="T39" fmla="*/ 23 h 23"/>
                  <a:gd name="T40" fmla="*/ 2 w 21"/>
                  <a:gd name="T41" fmla="*/ 22 h 23"/>
                  <a:gd name="T42" fmla="*/ 0 w 21"/>
                  <a:gd name="T43" fmla="*/ 16 h 23"/>
                  <a:gd name="T44" fmla="*/ 0 w 21"/>
                  <a:gd name="T45" fmla="*/ 8 h 23"/>
                  <a:gd name="T46" fmla="*/ 5 w 21"/>
                  <a:gd name="T47" fmla="*/ 2 h 23"/>
                  <a:gd name="T48" fmla="*/ 10 w 21"/>
                  <a:gd name="T49" fmla="*/ 0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3">
                    <a:moveTo>
                      <a:pt x="7" y="5"/>
                    </a:moveTo>
                    <a:lnTo>
                      <a:pt x="4" y="8"/>
                    </a:lnTo>
                    <a:lnTo>
                      <a:pt x="2" y="12"/>
                    </a:lnTo>
                    <a:lnTo>
                      <a:pt x="4" y="16"/>
                    </a:lnTo>
                    <a:lnTo>
                      <a:pt x="5" y="19"/>
                    </a:lnTo>
                    <a:lnTo>
                      <a:pt x="7" y="20"/>
                    </a:lnTo>
                    <a:lnTo>
                      <a:pt x="12" y="20"/>
                    </a:lnTo>
                    <a:lnTo>
                      <a:pt x="17" y="16"/>
                    </a:lnTo>
                    <a:lnTo>
                      <a:pt x="17" y="12"/>
                    </a:lnTo>
                    <a:lnTo>
                      <a:pt x="14" y="6"/>
                    </a:lnTo>
                    <a:lnTo>
                      <a:pt x="12" y="5"/>
                    </a:lnTo>
                    <a:lnTo>
                      <a:pt x="7" y="5"/>
                    </a:lnTo>
                    <a:close/>
                    <a:moveTo>
                      <a:pt x="10" y="0"/>
                    </a:moveTo>
                    <a:lnTo>
                      <a:pt x="14" y="2"/>
                    </a:lnTo>
                    <a:lnTo>
                      <a:pt x="17" y="3"/>
                    </a:lnTo>
                    <a:lnTo>
                      <a:pt x="21" y="12"/>
                    </a:lnTo>
                    <a:lnTo>
                      <a:pt x="19" y="16"/>
                    </a:lnTo>
                    <a:lnTo>
                      <a:pt x="17" y="22"/>
                    </a:lnTo>
                    <a:lnTo>
                      <a:pt x="14" y="23"/>
                    </a:lnTo>
                    <a:lnTo>
                      <a:pt x="7" y="23"/>
                    </a:lnTo>
                    <a:lnTo>
                      <a:pt x="2" y="22"/>
                    </a:lnTo>
                    <a:lnTo>
                      <a:pt x="0" y="16"/>
                    </a:lnTo>
                    <a:lnTo>
                      <a:pt x="0" y="8"/>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02" name="Freeform 490"/>
              <p:cNvSpPr>
                <a:spLocks/>
              </p:cNvSpPr>
              <p:nvPr/>
            </p:nvSpPr>
            <p:spPr bwMode="auto">
              <a:xfrm>
                <a:off x="2120" y="4085"/>
                <a:ext cx="12" cy="28"/>
              </a:xfrm>
              <a:custGeom>
                <a:avLst/>
                <a:gdLst>
                  <a:gd name="T0" fmla="*/ 3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4 h 28"/>
                  <a:gd name="T14" fmla="*/ 9 w 12"/>
                  <a:gd name="T15" fmla="*/ 25 h 28"/>
                  <a:gd name="T16" fmla="*/ 12 w 12"/>
                  <a:gd name="T17" fmla="*/ 25 h 28"/>
                  <a:gd name="T18" fmla="*/ 12 w 12"/>
                  <a:gd name="T19" fmla="*/ 28 h 28"/>
                  <a:gd name="T20" fmla="*/ 6 w 12"/>
                  <a:gd name="T21" fmla="*/ 28 h 28"/>
                  <a:gd name="T22" fmla="*/ 5 w 12"/>
                  <a:gd name="T23" fmla="*/ 27 h 28"/>
                  <a:gd name="T24" fmla="*/ 3 w 12"/>
                  <a:gd name="T25" fmla="*/ 24 h 28"/>
                  <a:gd name="T26" fmla="*/ 3 w 12"/>
                  <a:gd name="T27" fmla="*/ 10 h 28"/>
                  <a:gd name="T28" fmla="*/ 0 w 12"/>
                  <a:gd name="T29" fmla="*/ 10 h 28"/>
                  <a:gd name="T30" fmla="*/ 0 w 12"/>
                  <a:gd name="T31" fmla="*/ 7 h 28"/>
                  <a:gd name="T32" fmla="*/ 3 w 12"/>
                  <a:gd name="T33" fmla="*/ 7 h 28"/>
                  <a:gd name="T34" fmla="*/ 3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3" y="0"/>
                    </a:moveTo>
                    <a:lnTo>
                      <a:pt x="7" y="0"/>
                    </a:lnTo>
                    <a:lnTo>
                      <a:pt x="7" y="7"/>
                    </a:lnTo>
                    <a:lnTo>
                      <a:pt x="12" y="7"/>
                    </a:lnTo>
                    <a:lnTo>
                      <a:pt x="12" y="10"/>
                    </a:lnTo>
                    <a:lnTo>
                      <a:pt x="7" y="10"/>
                    </a:lnTo>
                    <a:lnTo>
                      <a:pt x="7" y="24"/>
                    </a:lnTo>
                    <a:lnTo>
                      <a:pt x="9" y="25"/>
                    </a:lnTo>
                    <a:lnTo>
                      <a:pt x="12" y="25"/>
                    </a:lnTo>
                    <a:lnTo>
                      <a:pt x="12" y="28"/>
                    </a:lnTo>
                    <a:lnTo>
                      <a:pt x="6" y="28"/>
                    </a:lnTo>
                    <a:lnTo>
                      <a:pt x="5"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703" name="Freeform 491"/>
              <p:cNvSpPr>
                <a:spLocks/>
              </p:cNvSpPr>
              <p:nvPr/>
            </p:nvSpPr>
            <p:spPr bwMode="auto">
              <a:xfrm>
                <a:off x="2136" y="4083"/>
                <a:ext cx="17" cy="30"/>
              </a:xfrm>
              <a:custGeom>
                <a:avLst/>
                <a:gdLst>
                  <a:gd name="T0" fmla="*/ 0 w 17"/>
                  <a:gd name="T1" fmla="*/ 0 h 30"/>
                  <a:gd name="T2" fmla="*/ 3 w 17"/>
                  <a:gd name="T3" fmla="*/ 0 h 30"/>
                  <a:gd name="T4" fmla="*/ 3 w 17"/>
                  <a:gd name="T5" fmla="*/ 12 h 30"/>
                  <a:gd name="T6" fmla="*/ 4 w 17"/>
                  <a:gd name="T7" fmla="*/ 10 h 30"/>
                  <a:gd name="T8" fmla="*/ 10 w 17"/>
                  <a:gd name="T9" fmla="*/ 7 h 30"/>
                  <a:gd name="T10" fmla="*/ 16 w 17"/>
                  <a:gd name="T11" fmla="*/ 10 h 30"/>
                  <a:gd name="T12" fmla="*/ 17 w 17"/>
                  <a:gd name="T13" fmla="*/ 13 h 30"/>
                  <a:gd name="T14" fmla="*/ 17 w 17"/>
                  <a:gd name="T15" fmla="*/ 30 h 30"/>
                  <a:gd name="T16" fmla="*/ 14 w 17"/>
                  <a:gd name="T17" fmla="*/ 30 h 30"/>
                  <a:gd name="T18" fmla="*/ 14 w 17"/>
                  <a:gd name="T19" fmla="*/ 16 h 30"/>
                  <a:gd name="T20" fmla="*/ 13 w 17"/>
                  <a:gd name="T21" fmla="*/ 13 h 30"/>
                  <a:gd name="T22" fmla="*/ 11 w 17"/>
                  <a:gd name="T23" fmla="*/ 12 h 30"/>
                  <a:gd name="T24" fmla="*/ 7 w 17"/>
                  <a:gd name="T25" fmla="*/ 12 h 30"/>
                  <a:gd name="T26" fmla="*/ 4 w 17"/>
                  <a:gd name="T27" fmla="*/ 13 h 30"/>
                  <a:gd name="T28" fmla="*/ 3 w 17"/>
                  <a:gd name="T29" fmla="*/ 15 h 30"/>
                  <a:gd name="T30" fmla="*/ 3 w 17"/>
                  <a:gd name="T31" fmla="*/ 30 h 30"/>
                  <a:gd name="T32" fmla="*/ 0 w 17"/>
                  <a:gd name="T33" fmla="*/ 30 h 30"/>
                  <a:gd name="T34" fmla="*/ 0 w 17"/>
                  <a:gd name="T35" fmla="*/ 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30">
                    <a:moveTo>
                      <a:pt x="0" y="0"/>
                    </a:moveTo>
                    <a:lnTo>
                      <a:pt x="3" y="0"/>
                    </a:lnTo>
                    <a:lnTo>
                      <a:pt x="3" y="12"/>
                    </a:lnTo>
                    <a:lnTo>
                      <a:pt x="4" y="10"/>
                    </a:lnTo>
                    <a:lnTo>
                      <a:pt x="10" y="7"/>
                    </a:lnTo>
                    <a:lnTo>
                      <a:pt x="16" y="10"/>
                    </a:lnTo>
                    <a:lnTo>
                      <a:pt x="17" y="13"/>
                    </a:lnTo>
                    <a:lnTo>
                      <a:pt x="17" y="30"/>
                    </a:lnTo>
                    <a:lnTo>
                      <a:pt x="14" y="30"/>
                    </a:lnTo>
                    <a:lnTo>
                      <a:pt x="14" y="16"/>
                    </a:lnTo>
                    <a:lnTo>
                      <a:pt x="13" y="13"/>
                    </a:lnTo>
                    <a:lnTo>
                      <a:pt x="11" y="12"/>
                    </a:lnTo>
                    <a:lnTo>
                      <a:pt x="7" y="12"/>
                    </a:lnTo>
                    <a:lnTo>
                      <a:pt x="4" y="13"/>
                    </a:lnTo>
                    <a:lnTo>
                      <a:pt x="3" y="15"/>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04" name="Freeform 492"/>
              <p:cNvSpPr>
                <a:spLocks noEditPoints="1"/>
              </p:cNvSpPr>
              <p:nvPr/>
            </p:nvSpPr>
            <p:spPr bwMode="auto">
              <a:xfrm>
                <a:off x="2157" y="4090"/>
                <a:ext cx="20" cy="23"/>
              </a:xfrm>
              <a:custGeom>
                <a:avLst/>
                <a:gdLst>
                  <a:gd name="T0" fmla="*/ 7 w 20"/>
                  <a:gd name="T1" fmla="*/ 5 h 23"/>
                  <a:gd name="T2" fmla="*/ 5 w 20"/>
                  <a:gd name="T3" fmla="*/ 8 h 23"/>
                  <a:gd name="T4" fmla="*/ 5 w 20"/>
                  <a:gd name="T5" fmla="*/ 10 h 23"/>
                  <a:gd name="T6" fmla="*/ 16 w 20"/>
                  <a:gd name="T7" fmla="*/ 10 h 23"/>
                  <a:gd name="T8" fmla="*/ 16 w 20"/>
                  <a:gd name="T9" fmla="*/ 8 h 23"/>
                  <a:gd name="T10" fmla="*/ 13 w 20"/>
                  <a:gd name="T11" fmla="*/ 5 h 23"/>
                  <a:gd name="T12" fmla="*/ 7 w 20"/>
                  <a:gd name="T13" fmla="*/ 5 h 23"/>
                  <a:gd name="T14" fmla="*/ 10 w 20"/>
                  <a:gd name="T15" fmla="*/ 0 h 23"/>
                  <a:gd name="T16" fmla="*/ 19 w 20"/>
                  <a:gd name="T17" fmla="*/ 5 h 23"/>
                  <a:gd name="T18" fmla="*/ 19 w 20"/>
                  <a:gd name="T19" fmla="*/ 8 h 23"/>
                  <a:gd name="T20" fmla="*/ 20 w 20"/>
                  <a:gd name="T21" fmla="*/ 10 h 23"/>
                  <a:gd name="T22" fmla="*/ 20 w 20"/>
                  <a:gd name="T23" fmla="*/ 13 h 23"/>
                  <a:gd name="T24" fmla="*/ 5 w 20"/>
                  <a:gd name="T25" fmla="*/ 13 h 23"/>
                  <a:gd name="T26" fmla="*/ 5 w 20"/>
                  <a:gd name="T27" fmla="*/ 16 h 23"/>
                  <a:gd name="T28" fmla="*/ 6 w 20"/>
                  <a:gd name="T29" fmla="*/ 19 h 23"/>
                  <a:gd name="T30" fmla="*/ 7 w 20"/>
                  <a:gd name="T31" fmla="*/ 20 h 23"/>
                  <a:gd name="T32" fmla="*/ 13 w 20"/>
                  <a:gd name="T33" fmla="*/ 20 h 23"/>
                  <a:gd name="T34" fmla="*/ 15 w 20"/>
                  <a:gd name="T35" fmla="*/ 19 h 23"/>
                  <a:gd name="T36" fmla="*/ 16 w 20"/>
                  <a:gd name="T37" fmla="*/ 16 h 23"/>
                  <a:gd name="T38" fmla="*/ 20 w 20"/>
                  <a:gd name="T39" fmla="*/ 16 h 23"/>
                  <a:gd name="T40" fmla="*/ 19 w 20"/>
                  <a:gd name="T41" fmla="*/ 19 h 23"/>
                  <a:gd name="T42" fmla="*/ 15 w 20"/>
                  <a:gd name="T43" fmla="*/ 23 h 23"/>
                  <a:gd name="T44" fmla="*/ 7 w 20"/>
                  <a:gd name="T45" fmla="*/ 23 h 23"/>
                  <a:gd name="T46" fmla="*/ 5 w 20"/>
                  <a:gd name="T47" fmla="*/ 22 h 23"/>
                  <a:gd name="T48" fmla="*/ 2 w 20"/>
                  <a:gd name="T49" fmla="*/ 19 h 23"/>
                  <a:gd name="T50" fmla="*/ 0 w 20"/>
                  <a:gd name="T51" fmla="*/ 16 h 23"/>
                  <a:gd name="T52" fmla="*/ 0 w 20"/>
                  <a:gd name="T53" fmla="*/ 8 h 23"/>
                  <a:gd name="T54" fmla="*/ 6 w 20"/>
                  <a:gd name="T55" fmla="*/ 2 h 23"/>
                  <a:gd name="T56" fmla="*/ 10 w 20"/>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3">
                    <a:moveTo>
                      <a:pt x="7" y="5"/>
                    </a:moveTo>
                    <a:lnTo>
                      <a:pt x="5" y="8"/>
                    </a:lnTo>
                    <a:lnTo>
                      <a:pt x="5" y="10"/>
                    </a:lnTo>
                    <a:lnTo>
                      <a:pt x="16" y="10"/>
                    </a:lnTo>
                    <a:lnTo>
                      <a:pt x="16" y="8"/>
                    </a:lnTo>
                    <a:lnTo>
                      <a:pt x="13" y="5"/>
                    </a:lnTo>
                    <a:lnTo>
                      <a:pt x="7" y="5"/>
                    </a:lnTo>
                    <a:close/>
                    <a:moveTo>
                      <a:pt x="10" y="0"/>
                    </a:moveTo>
                    <a:lnTo>
                      <a:pt x="19" y="5"/>
                    </a:lnTo>
                    <a:lnTo>
                      <a:pt x="19" y="8"/>
                    </a:lnTo>
                    <a:lnTo>
                      <a:pt x="20" y="10"/>
                    </a:lnTo>
                    <a:lnTo>
                      <a:pt x="20" y="13"/>
                    </a:lnTo>
                    <a:lnTo>
                      <a:pt x="5" y="13"/>
                    </a:lnTo>
                    <a:lnTo>
                      <a:pt x="5" y="16"/>
                    </a:lnTo>
                    <a:lnTo>
                      <a:pt x="6" y="19"/>
                    </a:lnTo>
                    <a:lnTo>
                      <a:pt x="7" y="20"/>
                    </a:lnTo>
                    <a:lnTo>
                      <a:pt x="13" y="20"/>
                    </a:lnTo>
                    <a:lnTo>
                      <a:pt x="15" y="19"/>
                    </a:lnTo>
                    <a:lnTo>
                      <a:pt x="16" y="16"/>
                    </a:lnTo>
                    <a:lnTo>
                      <a:pt x="20" y="16"/>
                    </a:lnTo>
                    <a:lnTo>
                      <a:pt x="19" y="19"/>
                    </a:lnTo>
                    <a:lnTo>
                      <a:pt x="15" y="23"/>
                    </a:lnTo>
                    <a:lnTo>
                      <a:pt x="7" y="23"/>
                    </a:lnTo>
                    <a:lnTo>
                      <a:pt x="5" y="22"/>
                    </a:lnTo>
                    <a:lnTo>
                      <a:pt x="2" y="19"/>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05" name="Freeform 493"/>
              <p:cNvSpPr>
                <a:spLocks/>
              </p:cNvSpPr>
              <p:nvPr/>
            </p:nvSpPr>
            <p:spPr bwMode="auto">
              <a:xfrm>
                <a:off x="2182" y="4090"/>
                <a:ext cx="11" cy="23"/>
              </a:xfrm>
              <a:custGeom>
                <a:avLst/>
                <a:gdLst>
                  <a:gd name="T0" fmla="*/ 11 w 11"/>
                  <a:gd name="T1" fmla="*/ 0 h 23"/>
                  <a:gd name="T2" fmla="*/ 11 w 11"/>
                  <a:gd name="T3" fmla="*/ 5 h 23"/>
                  <a:gd name="T4" fmla="*/ 7 w 11"/>
                  <a:gd name="T5" fmla="*/ 6 h 23"/>
                  <a:gd name="T6" fmla="*/ 4 w 11"/>
                  <a:gd name="T7" fmla="*/ 8 h 23"/>
                  <a:gd name="T8" fmla="*/ 2 w 11"/>
                  <a:gd name="T9" fmla="*/ 10 h 23"/>
                  <a:gd name="T10" fmla="*/ 2 w 11"/>
                  <a:gd name="T11" fmla="*/ 23 h 23"/>
                  <a:gd name="T12" fmla="*/ 0 w 11"/>
                  <a:gd name="T13" fmla="*/ 23 h 23"/>
                  <a:gd name="T14" fmla="*/ 0 w 11"/>
                  <a:gd name="T15" fmla="*/ 2 h 23"/>
                  <a:gd name="T16" fmla="*/ 2 w 11"/>
                  <a:gd name="T17" fmla="*/ 2 h 23"/>
                  <a:gd name="T18" fmla="*/ 2 w 11"/>
                  <a:gd name="T19" fmla="*/ 6 h 23"/>
                  <a:gd name="T20" fmla="*/ 4 w 11"/>
                  <a:gd name="T21" fmla="*/ 3 h 23"/>
                  <a:gd name="T22" fmla="*/ 7 w 11"/>
                  <a:gd name="T23" fmla="*/ 2 h 23"/>
                  <a:gd name="T24" fmla="*/ 11 w 11"/>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23">
                    <a:moveTo>
                      <a:pt x="11" y="0"/>
                    </a:moveTo>
                    <a:lnTo>
                      <a:pt x="11" y="5"/>
                    </a:lnTo>
                    <a:lnTo>
                      <a:pt x="7" y="6"/>
                    </a:lnTo>
                    <a:lnTo>
                      <a:pt x="4" y="8"/>
                    </a:lnTo>
                    <a:lnTo>
                      <a:pt x="2" y="10"/>
                    </a:lnTo>
                    <a:lnTo>
                      <a:pt x="2" y="23"/>
                    </a:lnTo>
                    <a:lnTo>
                      <a:pt x="0" y="23"/>
                    </a:lnTo>
                    <a:lnTo>
                      <a:pt x="0" y="2"/>
                    </a:lnTo>
                    <a:lnTo>
                      <a:pt x="2" y="2"/>
                    </a:lnTo>
                    <a:lnTo>
                      <a:pt x="2" y="6"/>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06" name="Freeform 494"/>
              <p:cNvSpPr>
                <a:spLocks/>
              </p:cNvSpPr>
              <p:nvPr/>
            </p:nvSpPr>
            <p:spPr bwMode="auto">
              <a:xfrm>
                <a:off x="2201" y="4090"/>
                <a:ext cx="19" cy="23"/>
              </a:xfrm>
              <a:custGeom>
                <a:avLst/>
                <a:gdLst>
                  <a:gd name="T0" fmla="*/ 9 w 19"/>
                  <a:gd name="T1" fmla="*/ 0 h 23"/>
                  <a:gd name="T2" fmla="*/ 13 w 19"/>
                  <a:gd name="T3" fmla="*/ 2 h 23"/>
                  <a:gd name="T4" fmla="*/ 16 w 19"/>
                  <a:gd name="T5" fmla="*/ 2 h 23"/>
                  <a:gd name="T6" fmla="*/ 19 w 19"/>
                  <a:gd name="T7" fmla="*/ 8 h 23"/>
                  <a:gd name="T8" fmla="*/ 15 w 19"/>
                  <a:gd name="T9" fmla="*/ 8 h 23"/>
                  <a:gd name="T10" fmla="*/ 15 w 19"/>
                  <a:gd name="T11" fmla="*/ 6 h 23"/>
                  <a:gd name="T12" fmla="*/ 12 w 19"/>
                  <a:gd name="T13" fmla="*/ 5 h 23"/>
                  <a:gd name="T14" fmla="*/ 8 w 19"/>
                  <a:gd name="T15" fmla="*/ 5 h 23"/>
                  <a:gd name="T16" fmla="*/ 5 w 19"/>
                  <a:gd name="T17" fmla="*/ 8 h 23"/>
                  <a:gd name="T18" fmla="*/ 6 w 19"/>
                  <a:gd name="T19" fmla="*/ 9 h 23"/>
                  <a:gd name="T20" fmla="*/ 8 w 19"/>
                  <a:gd name="T21" fmla="*/ 9 h 23"/>
                  <a:gd name="T22" fmla="*/ 9 w 19"/>
                  <a:gd name="T23" fmla="*/ 10 h 23"/>
                  <a:gd name="T24" fmla="*/ 12 w 19"/>
                  <a:gd name="T25" fmla="*/ 10 h 23"/>
                  <a:gd name="T26" fmla="*/ 15 w 19"/>
                  <a:gd name="T27" fmla="*/ 12 h 23"/>
                  <a:gd name="T28" fmla="*/ 16 w 19"/>
                  <a:gd name="T29" fmla="*/ 12 h 23"/>
                  <a:gd name="T30" fmla="*/ 19 w 19"/>
                  <a:gd name="T31" fmla="*/ 15 h 23"/>
                  <a:gd name="T32" fmla="*/ 19 w 19"/>
                  <a:gd name="T33" fmla="*/ 19 h 23"/>
                  <a:gd name="T34" fmla="*/ 18 w 19"/>
                  <a:gd name="T35" fmla="*/ 22 h 23"/>
                  <a:gd name="T36" fmla="*/ 16 w 19"/>
                  <a:gd name="T37" fmla="*/ 23 h 23"/>
                  <a:gd name="T38" fmla="*/ 6 w 19"/>
                  <a:gd name="T39" fmla="*/ 23 h 23"/>
                  <a:gd name="T40" fmla="*/ 3 w 19"/>
                  <a:gd name="T41" fmla="*/ 22 h 23"/>
                  <a:gd name="T42" fmla="*/ 2 w 19"/>
                  <a:gd name="T43" fmla="*/ 20 h 23"/>
                  <a:gd name="T44" fmla="*/ 0 w 19"/>
                  <a:gd name="T45" fmla="*/ 16 h 23"/>
                  <a:gd name="T46" fmla="*/ 5 w 19"/>
                  <a:gd name="T47" fmla="*/ 16 h 23"/>
                  <a:gd name="T48" fmla="*/ 5 w 19"/>
                  <a:gd name="T49" fmla="*/ 19 h 23"/>
                  <a:gd name="T50" fmla="*/ 6 w 19"/>
                  <a:gd name="T51" fmla="*/ 19 h 23"/>
                  <a:gd name="T52" fmla="*/ 9 w 19"/>
                  <a:gd name="T53" fmla="*/ 20 h 23"/>
                  <a:gd name="T54" fmla="*/ 13 w 19"/>
                  <a:gd name="T55" fmla="*/ 20 h 23"/>
                  <a:gd name="T56" fmla="*/ 16 w 19"/>
                  <a:gd name="T57" fmla="*/ 18 h 23"/>
                  <a:gd name="T58" fmla="*/ 12 w 19"/>
                  <a:gd name="T59" fmla="*/ 13 h 23"/>
                  <a:gd name="T60" fmla="*/ 6 w 19"/>
                  <a:gd name="T61" fmla="*/ 13 h 23"/>
                  <a:gd name="T62" fmla="*/ 3 w 19"/>
                  <a:gd name="T63" fmla="*/ 12 h 23"/>
                  <a:gd name="T64" fmla="*/ 2 w 19"/>
                  <a:gd name="T65" fmla="*/ 10 h 23"/>
                  <a:gd name="T66" fmla="*/ 2 w 19"/>
                  <a:gd name="T67" fmla="*/ 5 h 23"/>
                  <a:gd name="T68" fmla="*/ 5 w 19"/>
                  <a:gd name="T69" fmla="*/ 2 h 23"/>
                  <a:gd name="T70" fmla="*/ 6 w 19"/>
                  <a:gd name="T71" fmla="*/ 2 h 23"/>
                  <a:gd name="T72" fmla="*/ 9 w 19"/>
                  <a:gd name="T73" fmla="*/ 0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 h="23">
                    <a:moveTo>
                      <a:pt x="9" y="0"/>
                    </a:moveTo>
                    <a:lnTo>
                      <a:pt x="13" y="2"/>
                    </a:lnTo>
                    <a:lnTo>
                      <a:pt x="16" y="2"/>
                    </a:lnTo>
                    <a:lnTo>
                      <a:pt x="19" y="8"/>
                    </a:lnTo>
                    <a:lnTo>
                      <a:pt x="15" y="8"/>
                    </a:lnTo>
                    <a:lnTo>
                      <a:pt x="15" y="6"/>
                    </a:lnTo>
                    <a:lnTo>
                      <a:pt x="12" y="5"/>
                    </a:lnTo>
                    <a:lnTo>
                      <a:pt x="8" y="5"/>
                    </a:lnTo>
                    <a:lnTo>
                      <a:pt x="5" y="8"/>
                    </a:lnTo>
                    <a:lnTo>
                      <a:pt x="6" y="9"/>
                    </a:lnTo>
                    <a:lnTo>
                      <a:pt x="8" y="9"/>
                    </a:lnTo>
                    <a:lnTo>
                      <a:pt x="9" y="10"/>
                    </a:lnTo>
                    <a:lnTo>
                      <a:pt x="12" y="10"/>
                    </a:lnTo>
                    <a:lnTo>
                      <a:pt x="15" y="12"/>
                    </a:lnTo>
                    <a:lnTo>
                      <a:pt x="16" y="12"/>
                    </a:lnTo>
                    <a:lnTo>
                      <a:pt x="19" y="15"/>
                    </a:lnTo>
                    <a:lnTo>
                      <a:pt x="19" y="19"/>
                    </a:lnTo>
                    <a:lnTo>
                      <a:pt x="18" y="22"/>
                    </a:lnTo>
                    <a:lnTo>
                      <a:pt x="16" y="23"/>
                    </a:lnTo>
                    <a:lnTo>
                      <a:pt x="6" y="23"/>
                    </a:lnTo>
                    <a:lnTo>
                      <a:pt x="3" y="22"/>
                    </a:lnTo>
                    <a:lnTo>
                      <a:pt x="2" y="20"/>
                    </a:lnTo>
                    <a:lnTo>
                      <a:pt x="0" y="16"/>
                    </a:lnTo>
                    <a:lnTo>
                      <a:pt x="5" y="16"/>
                    </a:lnTo>
                    <a:lnTo>
                      <a:pt x="5" y="19"/>
                    </a:lnTo>
                    <a:lnTo>
                      <a:pt x="6" y="19"/>
                    </a:lnTo>
                    <a:lnTo>
                      <a:pt x="9" y="20"/>
                    </a:lnTo>
                    <a:lnTo>
                      <a:pt x="13" y="20"/>
                    </a:lnTo>
                    <a:lnTo>
                      <a:pt x="16" y="18"/>
                    </a:lnTo>
                    <a:lnTo>
                      <a:pt x="12" y="13"/>
                    </a:lnTo>
                    <a:lnTo>
                      <a:pt x="6" y="13"/>
                    </a:lnTo>
                    <a:lnTo>
                      <a:pt x="3" y="12"/>
                    </a:lnTo>
                    <a:lnTo>
                      <a:pt x="2" y="10"/>
                    </a:lnTo>
                    <a:lnTo>
                      <a:pt x="2" y="5"/>
                    </a:lnTo>
                    <a:lnTo>
                      <a:pt x="5" y="2"/>
                    </a:lnTo>
                    <a:lnTo>
                      <a:pt x="6"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707" name="Freeform 495"/>
              <p:cNvSpPr>
                <a:spLocks/>
              </p:cNvSpPr>
              <p:nvPr/>
            </p:nvSpPr>
            <p:spPr bwMode="auto">
              <a:xfrm>
                <a:off x="2221" y="4092"/>
                <a:ext cx="22" cy="30"/>
              </a:xfrm>
              <a:custGeom>
                <a:avLst/>
                <a:gdLst>
                  <a:gd name="T0" fmla="*/ 0 w 22"/>
                  <a:gd name="T1" fmla="*/ 0 h 30"/>
                  <a:gd name="T2" fmla="*/ 5 w 22"/>
                  <a:gd name="T3" fmla="*/ 0 h 30"/>
                  <a:gd name="T4" fmla="*/ 12 w 22"/>
                  <a:gd name="T5" fmla="*/ 17 h 30"/>
                  <a:gd name="T6" fmla="*/ 18 w 22"/>
                  <a:gd name="T7" fmla="*/ 0 h 30"/>
                  <a:gd name="T8" fmla="*/ 22 w 22"/>
                  <a:gd name="T9" fmla="*/ 0 h 30"/>
                  <a:gd name="T10" fmla="*/ 12 w 22"/>
                  <a:gd name="T11" fmla="*/ 24 h 30"/>
                  <a:gd name="T12" fmla="*/ 9 w 22"/>
                  <a:gd name="T13" fmla="*/ 30 h 30"/>
                  <a:gd name="T14" fmla="*/ 3 w 22"/>
                  <a:gd name="T15" fmla="*/ 30 h 30"/>
                  <a:gd name="T16" fmla="*/ 3 w 22"/>
                  <a:gd name="T17" fmla="*/ 26 h 30"/>
                  <a:gd name="T18" fmla="*/ 5 w 22"/>
                  <a:gd name="T19" fmla="*/ 27 h 30"/>
                  <a:gd name="T20" fmla="*/ 6 w 22"/>
                  <a:gd name="T21" fmla="*/ 27 h 30"/>
                  <a:gd name="T22" fmla="*/ 8 w 22"/>
                  <a:gd name="T23" fmla="*/ 26 h 30"/>
                  <a:gd name="T24" fmla="*/ 8 w 22"/>
                  <a:gd name="T25" fmla="*/ 24 h 30"/>
                  <a:gd name="T26" fmla="*/ 9 w 22"/>
                  <a:gd name="T27" fmla="*/ 21 h 30"/>
                  <a:gd name="T28" fmla="*/ 0 w 22"/>
                  <a:gd name="T29" fmla="*/ 0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30">
                    <a:moveTo>
                      <a:pt x="0" y="0"/>
                    </a:moveTo>
                    <a:lnTo>
                      <a:pt x="5" y="0"/>
                    </a:lnTo>
                    <a:lnTo>
                      <a:pt x="12" y="17"/>
                    </a:lnTo>
                    <a:lnTo>
                      <a:pt x="18" y="0"/>
                    </a:lnTo>
                    <a:lnTo>
                      <a:pt x="22" y="0"/>
                    </a:lnTo>
                    <a:lnTo>
                      <a:pt x="12" y="24"/>
                    </a:lnTo>
                    <a:lnTo>
                      <a:pt x="9" y="30"/>
                    </a:lnTo>
                    <a:lnTo>
                      <a:pt x="3" y="30"/>
                    </a:lnTo>
                    <a:lnTo>
                      <a:pt x="3" y="26"/>
                    </a:lnTo>
                    <a:lnTo>
                      <a:pt x="5" y="27"/>
                    </a:lnTo>
                    <a:lnTo>
                      <a:pt x="6" y="27"/>
                    </a:lnTo>
                    <a:lnTo>
                      <a:pt x="8" y="26"/>
                    </a:lnTo>
                    <a:lnTo>
                      <a:pt x="8" y="24"/>
                    </a:lnTo>
                    <a:lnTo>
                      <a:pt x="9" y="21"/>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08" name="Freeform 496"/>
              <p:cNvSpPr>
                <a:spLocks/>
              </p:cNvSpPr>
              <p:nvPr/>
            </p:nvSpPr>
            <p:spPr bwMode="auto">
              <a:xfrm>
                <a:off x="2246" y="4090"/>
                <a:ext cx="17" cy="23"/>
              </a:xfrm>
              <a:custGeom>
                <a:avLst/>
                <a:gdLst>
                  <a:gd name="T0" fmla="*/ 10 w 17"/>
                  <a:gd name="T1" fmla="*/ 0 h 23"/>
                  <a:gd name="T2" fmla="*/ 14 w 17"/>
                  <a:gd name="T3" fmla="*/ 2 h 23"/>
                  <a:gd name="T4" fmla="*/ 15 w 17"/>
                  <a:gd name="T5" fmla="*/ 3 h 23"/>
                  <a:gd name="T6" fmla="*/ 17 w 17"/>
                  <a:gd name="T7" fmla="*/ 6 h 23"/>
                  <a:gd name="T8" fmla="*/ 17 w 17"/>
                  <a:gd name="T9" fmla="*/ 23 h 23"/>
                  <a:gd name="T10" fmla="*/ 14 w 17"/>
                  <a:gd name="T11" fmla="*/ 23 h 23"/>
                  <a:gd name="T12" fmla="*/ 14 w 17"/>
                  <a:gd name="T13" fmla="*/ 6 h 23"/>
                  <a:gd name="T14" fmla="*/ 12 w 17"/>
                  <a:gd name="T15" fmla="*/ 5 h 23"/>
                  <a:gd name="T16" fmla="*/ 7 w 17"/>
                  <a:gd name="T17" fmla="*/ 5 h 23"/>
                  <a:gd name="T18" fmla="*/ 4 w 17"/>
                  <a:gd name="T19" fmla="*/ 6 h 23"/>
                  <a:gd name="T20" fmla="*/ 2 w 17"/>
                  <a:gd name="T21" fmla="*/ 8 h 23"/>
                  <a:gd name="T22" fmla="*/ 2 w 17"/>
                  <a:gd name="T23" fmla="*/ 23 h 23"/>
                  <a:gd name="T24" fmla="*/ 0 w 17"/>
                  <a:gd name="T25" fmla="*/ 23 h 23"/>
                  <a:gd name="T26" fmla="*/ 0 w 17"/>
                  <a:gd name="T27" fmla="*/ 2 h 23"/>
                  <a:gd name="T28" fmla="*/ 2 w 17"/>
                  <a:gd name="T29" fmla="*/ 2 h 23"/>
                  <a:gd name="T30" fmla="*/ 2 w 17"/>
                  <a:gd name="T31" fmla="*/ 5 h 23"/>
                  <a:gd name="T32" fmla="*/ 4 w 17"/>
                  <a:gd name="T33" fmla="*/ 3 h 23"/>
                  <a:gd name="T34" fmla="*/ 10 w 17"/>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3">
                    <a:moveTo>
                      <a:pt x="10" y="0"/>
                    </a:moveTo>
                    <a:lnTo>
                      <a:pt x="14" y="2"/>
                    </a:lnTo>
                    <a:lnTo>
                      <a:pt x="15" y="3"/>
                    </a:lnTo>
                    <a:lnTo>
                      <a:pt x="17" y="6"/>
                    </a:lnTo>
                    <a:lnTo>
                      <a:pt x="17" y="23"/>
                    </a:lnTo>
                    <a:lnTo>
                      <a:pt x="14" y="23"/>
                    </a:lnTo>
                    <a:lnTo>
                      <a:pt x="14" y="6"/>
                    </a:lnTo>
                    <a:lnTo>
                      <a:pt x="12" y="5"/>
                    </a:lnTo>
                    <a:lnTo>
                      <a:pt x="7" y="5"/>
                    </a:lnTo>
                    <a:lnTo>
                      <a:pt x="4" y="6"/>
                    </a:lnTo>
                    <a:lnTo>
                      <a:pt x="2" y="8"/>
                    </a:lnTo>
                    <a:lnTo>
                      <a:pt x="2" y="23"/>
                    </a:lnTo>
                    <a:lnTo>
                      <a:pt x="0" y="23"/>
                    </a:lnTo>
                    <a:lnTo>
                      <a:pt x="0" y="2"/>
                    </a:lnTo>
                    <a:lnTo>
                      <a:pt x="2" y="2"/>
                    </a:lnTo>
                    <a:lnTo>
                      <a:pt x="2" y="5"/>
                    </a:lnTo>
                    <a:lnTo>
                      <a:pt x="4" y="3"/>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09" name="Freeform 497"/>
              <p:cNvSpPr>
                <a:spLocks noEditPoints="1"/>
              </p:cNvSpPr>
              <p:nvPr/>
            </p:nvSpPr>
            <p:spPr bwMode="auto">
              <a:xfrm>
                <a:off x="2267" y="4090"/>
                <a:ext cx="20" cy="23"/>
              </a:xfrm>
              <a:custGeom>
                <a:avLst/>
                <a:gdLst>
                  <a:gd name="T0" fmla="*/ 14 w 20"/>
                  <a:gd name="T1" fmla="*/ 12 h 23"/>
                  <a:gd name="T2" fmla="*/ 13 w 20"/>
                  <a:gd name="T3" fmla="*/ 13 h 23"/>
                  <a:gd name="T4" fmla="*/ 9 w 20"/>
                  <a:gd name="T5" fmla="*/ 13 h 23"/>
                  <a:gd name="T6" fmla="*/ 6 w 20"/>
                  <a:gd name="T7" fmla="*/ 15 h 23"/>
                  <a:gd name="T8" fmla="*/ 4 w 20"/>
                  <a:gd name="T9" fmla="*/ 15 h 23"/>
                  <a:gd name="T10" fmla="*/ 4 w 20"/>
                  <a:gd name="T11" fmla="*/ 19 h 23"/>
                  <a:gd name="T12" fmla="*/ 6 w 20"/>
                  <a:gd name="T13" fmla="*/ 20 h 23"/>
                  <a:gd name="T14" fmla="*/ 11 w 20"/>
                  <a:gd name="T15" fmla="*/ 20 h 23"/>
                  <a:gd name="T16" fmla="*/ 14 w 20"/>
                  <a:gd name="T17" fmla="*/ 18 h 23"/>
                  <a:gd name="T18" fmla="*/ 14 w 20"/>
                  <a:gd name="T19" fmla="*/ 12 h 23"/>
                  <a:gd name="T20" fmla="*/ 10 w 20"/>
                  <a:gd name="T21" fmla="*/ 0 h 23"/>
                  <a:gd name="T22" fmla="*/ 13 w 20"/>
                  <a:gd name="T23" fmla="*/ 2 h 23"/>
                  <a:gd name="T24" fmla="*/ 14 w 20"/>
                  <a:gd name="T25" fmla="*/ 2 h 23"/>
                  <a:gd name="T26" fmla="*/ 17 w 20"/>
                  <a:gd name="T27" fmla="*/ 3 h 23"/>
                  <a:gd name="T28" fmla="*/ 19 w 20"/>
                  <a:gd name="T29" fmla="*/ 5 h 23"/>
                  <a:gd name="T30" fmla="*/ 19 w 20"/>
                  <a:gd name="T31" fmla="*/ 20 h 23"/>
                  <a:gd name="T32" fmla="*/ 20 w 20"/>
                  <a:gd name="T33" fmla="*/ 20 h 23"/>
                  <a:gd name="T34" fmla="*/ 20 w 20"/>
                  <a:gd name="T35" fmla="*/ 23 h 23"/>
                  <a:gd name="T36" fmla="*/ 17 w 20"/>
                  <a:gd name="T37" fmla="*/ 23 h 23"/>
                  <a:gd name="T38" fmla="*/ 16 w 20"/>
                  <a:gd name="T39" fmla="*/ 22 h 23"/>
                  <a:gd name="T40" fmla="*/ 16 w 20"/>
                  <a:gd name="T41" fmla="*/ 20 h 23"/>
                  <a:gd name="T42" fmla="*/ 10 w 20"/>
                  <a:gd name="T43" fmla="*/ 23 h 23"/>
                  <a:gd name="T44" fmla="*/ 4 w 20"/>
                  <a:gd name="T45" fmla="*/ 23 h 23"/>
                  <a:gd name="T46" fmla="*/ 1 w 20"/>
                  <a:gd name="T47" fmla="*/ 20 h 23"/>
                  <a:gd name="T48" fmla="*/ 0 w 20"/>
                  <a:gd name="T49" fmla="*/ 18 h 23"/>
                  <a:gd name="T50" fmla="*/ 1 w 20"/>
                  <a:gd name="T51" fmla="*/ 15 h 23"/>
                  <a:gd name="T52" fmla="*/ 4 w 20"/>
                  <a:gd name="T53" fmla="*/ 12 h 23"/>
                  <a:gd name="T54" fmla="*/ 7 w 20"/>
                  <a:gd name="T55" fmla="*/ 10 h 23"/>
                  <a:gd name="T56" fmla="*/ 13 w 20"/>
                  <a:gd name="T57" fmla="*/ 10 h 23"/>
                  <a:gd name="T58" fmla="*/ 14 w 20"/>
                  <a:gd name="T59" fmla="*/ 9 h 23"/>
                  <a:gd name="T60" fmla="*/ 14 w 20"/>
                  <a:gd name="T61" fmla="*/ 6 h 23"/>
                  <a:gd name="T62" fmla="*/ 13 w 20"/>
                  <a:gd name="T63" fmla="*/ 5 h 23"/>
                  <a:gd name="T64" fmla="*/ 6 w 20"/>
                  <a:gd name="T65" fmla="*/ 5 h 23"/>
                  <a:gd name="T66" fmla="*/ 6 w 20"/>
                  <a:gd name="T67" fmla="*/ 6 h 23"/>
                  <a:gd name="T68" fmla="*/ 4 w 20"/>
                  <a:gd name="T69" fmla="*/ 9 h 23"/>
                  <a:gd name="T70" fmla="*/ 1 w 20"/>
                  <a:gd name="T71" fmla="*/ 9 h 23"/>
                  <a:gd name="T72" fmla="*/ 1 w 20"/>
                  <a:gd name="T73" fmla="*/ 5 h 23"/>
                  <a:gd name="T74" fmla="*/ 10 w 20"/>
                  <a:gd name="T75" fmla="*/ 0 h 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 h="23">
                    <a:moveTo>
                      <a:pt x="14" y="12"/>
                    </a:moveTo>
                    <a:lnTo>
                      <a:pt x="13" y="13"/>
                    </a:lnTo>
                    <a:lnTo>
                      <a:pt x="9" y="13"/>
                    </a:lnTo>
                    <a:lnTo>
                      <a:pt x="6" y="15"/>
                    </a:lnTo>
                    <a:lnTo>
                      <a:pt x="4" y="15"/>
                    </a:lnTo>
                    <a:lnTo>
                      <a:pt x="4" y="19"/>
                    </a:lnTo>
                    <a:lnTo>
                      <a:pt x="6" y="20"/>
                    </a:lnTo>
                    <a:lnTo>
                      <a:pt x="11" y="20"/>
                    </a:lnTo>
                    <a:lnTo>
                      <a:pt x="14" y="18"/>
                    </a:lnTo>
                    <a:lnTo>
                      <a:pt x="14" y="12"/>
                    </a:lnTo>
                    <a:close/>
                    <a:moveTo>
                      <a:pt x="10" y="0"/>
                    </a:moveTo>
                    <a:lnTo>
                      <a:pt x="13" y="2"/>
                    </a:lnTo>
                    <a:lnTo>
                      <a:pt x="14" y="2"/>
                    </a:lnTo>
                    <a:lnTo>
                      <a:pt x="17" y="3"/>
                    </a:lnTo>
                    <a:lnTo>
                      <a:pt x="19" y="5"/>
                    </a:lnTo>
                    <a:lnTo>
                      <a:pt x="19" y="20"/>
                    </a:lnTo>
                    <a:lnTo>
                      <a:pt x="20" y="20"/>
                    </a:lnTo>
                    <a:lnTo>
                      <a:pt x="20" y="23"/>
                    </a:lnTo>
                    <a:lnTo>
                      <a:pt x="17" y="23"/>
                    </a:lnTo>
                    <a:lnTo>
                      <a:pt x="16" y="22"/>
                    </a:lnTo>
                    <a:lnTo>
                      <a:pt x="16" y="20"/>
                    </a:lnTo>
                    <a:lnTo>
                      <a:pt x="10" y="23"/>
                    </a:lnTo>
                    <a:lnTo>
                      <a:pt x="4" y="23"/>
                    </a:lnTo>
                    <a:lnTo>
                      <a:pt x="1" y="20"/>
                    </a:lnTo>
                    <a:lnTo>
                      <a:pt x="0" y="18"/>
                    </a:lnTo>
                    <a:lnTo>
                      <a:pt x="1" y="15"/>
                    </a:lnTo>
                    <a:lnTo>
                      <a:pt x="4" y="12"/>
                    </a:lnTo>
                    <a:lnTo>
                      <a:pt x="7" y="10"/>
                    </a:lnTo>
                    <a:lnTo>
                      <a:pt x="13" y="10"/>
                    </a:lnTo>
                    <a:lnTo>
                      <a:pt x="14" y="9"/>
                    </a:lnTo>
                    <a:lnTo>
                      <a:pt x="14" y="6"/>
                    </a:lnTo>
                    <a:lnTo>
                      <a:pt x="13" y="5"/>
                    </a:lnTo>
                    <a:lnTo>
                      <a:pt x="6" y="5"/>
                    </a:lnTo>
                    <a:lnTo>
                      <a:pt x="6" y="6"/>
                    </a:lnTo>
                    <a:lnTo>
                      <a:pt x="4" y="9"/>
                    </a:lnTo>
                    <a:lnTo>
                      <a:pt x="1" y="9"/>
                    </a:lnTo>
                    <a:lnTo>
                      <a:pt x="1" y="5"/>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10" name="Freeform 498"/>
              <p:cNvSpPr>
                <a:spLocks noEditPoints="1"/>
              </p:cNvSpPr>
              <p:nvPr/>
            </p:nvSpPr>
            <p:spPr bwMode="auto">
              <a:xfrm>
                <a:off x="2291" y="4090"/>
                <a:ext cx="20" cy="32"/>
              </a:xfrm>
              <a:custGeom>
                <a:avLst/>
                <a:gdLst>
                  <a:gd name="T0" fmla="*/ 7 w 20"/>
                  <a:gd name="T1" fmla="*/ 5 h 32"/>
                  <a:gd name="T2" fmla="*/ 4 w 20"/>
                  <a:gd name="T3" fmla="*/ 6 h 32"/>
                  <a:gd name="T4" fmla="*/ 3 w 20"/>
                  <a:gd name="T5" fmla="*/ 9 h 32"/>
                  <a:gd name="T6" fmla="*/ 3 w 20"/>
                  <a:gd name="T7" fmla="*/ 12 h 32"/>
                  <a:gd name="T8" fmla="*/ 4 w 20"/>
                  <a:gd name="T9" fmla="*/ 16 h 32"/>
                  <a:gd name="T10" fmla="*/ 6 w 20"/>
                  <a:gd name="T11" fmla="*/ 18 h 32"/>
                  <a:gd name="T12" fmla="*/ 7 w 20"/>
                  <a:gd name="T13" fmla="*/ 20 h 32"/>
                  <a:gd name="T14" fmla="*/ 13 w 20"/>
                  <a:gd name="T15" fmla="*/ 20 h 32"/>
                  <a:gd name="T16" fmla="*/ 16 w 20"/>
                  <a:gd name="T17" fmla="*/ 18 h 32"/>
                  <a:gd name="T18" fmla="*/ 17 w 20"/>
                  <a:gd name="T19" fmla="*/ 15 h 32"/>
                  <a:gd name="T20" fmla="*/ 17 w 20"/>
                  <a:gd name="T21" fmla="*/ 12 h 32"/>
                  <a:gd name="T22" fmla="*/ 16 w 20"/>
                  <a:gd name="T23" fmla="*/ 9 h 32"/>
                  <a:gd name="T24" fmla="*/ 16 w 20"/>
                  <a:gd name="T25" fmla="*/ 6 h 32"/>
                  <a:gd name="T26" fmla="*/ 13 w 20"/>
                  <a:gd name="T27" fmla="*/ 5 h 32"/>
                  <a:gd name="T28" fmla="*/ 7 w 20"/>
                  <a:gd name="T29" fmla="*/ 5 h 32"/>
                  <a:gd name="T30" fmla="*/ 10 w 20"/>
                  <a:gd name="T31" fmla="*/ 0 h 32"/>
                  <a:gd name="T32" fmla="*/ 14 w 20"/>
                  <a:gd name="T33" fmla="*/ 2 h 32"/>
                  <a:gd name="T34" fmla="*/ 17 w 20"/>
                  <a:gd name="T35" fmla="*/ 3 h 32"/>
                  <a:gd name="T36" fmla="*/ 20 w 20"/>
                  <a:gd name="T37" fmla="*/ 9 h 32"/>
                  <a:gd name="T38" fmla="*/ 20 w 20"/>
                  <a:gd name="T39" fmla="*/ 16 h 32"/>
                  <a:gd name="T40" fmla="*/ 17 w 20"/>
                  <a:gd name="T41" fmla="*/ 22 h 32"/>
                  <a:gd name="T42" fmla="*/ 14 w 20"/>
                  <a:gd name="T43" fmla="*/ 23 h 32"/>
                  <a:gd name="T44" fmla="*/ 9 w 20"/>
                  <a:gd name="T45" fmla="*/ 23 h 32"/>
                  <a:gd name="T46" fmla="*/ 6 w 20"/>
                  <a:gd name="T47" fmla="*/ 22 h 32"/>
                  <a:gd name="T48" fmla="*/ 4 w 20"/>
                  <a:gd name="T49" fmla="*/ 20 h 32"/>
                  <a:gd name="T50" fmla="*/ 4 w 20"/>
                  <a:gd name="T51" fmla="*/ 32 h 32"/>
                  <a:gd name="T52" fmla="*/ 0 w 20"/>
                  <a:gd name="T53" fmla="*/ 32 h 32"/>
                  <a:gd name="T54" fmla="*/ 0 w 20"/>
                  <a:gd name="T55" fmla="*/ 2 h 32"/>
                  <a:gd name="T56" fmla="*/ 4 w 20"/>
                  <a:gd name="T57" fmla="*/ 2 h 32"/>
                  <a:gd name="T58" fmla="*/ 4 w 20"/>
                  <a:gd name="T59" fmla="*/ 5 h 32"/>
                  <a:gd name="T60" fmla="*/ 6 w 20"/>
                  <a:gd name="T61" fmla="*/ 2 h 32"/>
                  <a:gd name="T62" fmla="*/ 7 w 20"/>
                  <a:gd name="T63" fmla="*/ 2 h 32"/>
                  <a:gd name="T64" fmla="*/ 10 w 20"/>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32">
                    <a:moveTo>
                      <a:pt x="7" y="5"/>
                    </a:moveTo>
                    <a:lnTo>
                      <a:pt x="4" y="6"/>
                    </a:lnTo>
                    <a:lnTo>
                      <a:pt x="3" y="9"/>
                    </a:lnTo>
                    <a:lnTo>
                      <a:pt x="3" y="12"/>
                    </a:lnTo>
                    <a:lnTo>
                      <a:pt x="4" y="16"/>
                    </a:lnTo>
                    <a:lnTo>
                      <a:pt x="6" y="18"/>
                    </a:lnTo>
                    <a:lnTo>
                      <a:pt x="7" y="20"/>
                    </a:lnTo>
                    <a:lnTo>
                      <a:pt x="13" y="20"/>
                    </a:lnTo>
                    <a:lnTo>
                      <a:pt x="16" y="18"/>
                    </a:lnTo>
                    <a:lnTo>
                      <a:pt x="17" y="15"/>
                    </a:lnTo>
                    <a:lnTo>
                      <a:pt x="17" y="12"/>
                    </a:lnTo>
                    <a:lnTo>
                      <a:pt x="16" y="9"/>
                    </a:lnTo>
                    <a:lnTo>
                      <a:pt x="16" y="6"/>
                    </a:lnTo>
                    <a:lnTo>
                      <a:pt x="13" y="5"/>
                    </a:lnTo>
                    <a:lnTo>
                      <a:pt x="7" y="5"/>
                    </a:lnTo>
                    <a:close/>
                    <a:moveTo>
                      <a:pt x="10" y="0"/>
                    </a:moveTo>
                    <a:lnTo>
                      <a:pt x="14" y="2"/>
                    </a:lnTo>
                    <a:lnTo>
                      <a:pt x="17" y="3"/>
                    </a:lnTo>
                    <a:lnTo>
                      <a:pt x="20" y="9"/>
                    </a:lnTo>
                    <a:lnTo>
                      <a:pt x="20" y="16"/>
                    </a:lnTo>
                    <a:lnTo>
                      <a:pt x="17" y="22"/>
                    </a:lnTo>
                    <a:lnTo>
                      <a:pt x="14" y="23"/>
                    </a:lnTo>
                    <a:lnTo>
                      <a:pt x="9" y="23"/>
                    </a:lnTo>
                    <a:lnTo>
                      <a:pt x="6" y="22"/>
                    </a:lnTo>
                    <a:lnTo>
                      <a:pt x="4" y="20"/>
                    </a:lnTo>
                    <a:lnTo>
                      <a:pt x="4" y="32"/>
                    </a:lnTo>
                    <a:lnTo>
                      <a:pt x="0" y="32"/>
                    </a:lnTo>
                    <a:lnTo>
                      <a:pt x="0" y="2"/>
                    </a:lnTo>
                    <a:lnTo>
                      <a:pt x="4" y="2"/>
                    </a:lnTo>
                    <a:lnTo>
                      <a:pt x="4" y="5"/>
                    </a:lnTo>
                    <a:lnTo>
                      <a:pt x="6" y="2"/>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11" name="Freeform 499"/>
              <p:cNvSpPr>
                <a:spLocks/>
              </p:cNvSpPr>
              <p:nvPr/>
            </p:nvSpPr>
            <p:spPr bwMode="auto">
              <a:xfrm>
                <a:off x="2314" y="4085"/>
                <a:ext cx="11" cy="28"/>
              </a:xfrm>
              <a:custGeom>
                <a:avLst/>
                <a:gdLst>
                  <a:gd name="T0" fmla="*/ 3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9 w 11"/>
                  <a:gd name="T15" fmla="*/ 25 h 28"/>
                  <a:gd name="T16" fmla="*/ 11 w 11"/>
                  <a:gd name="T17" fmla="*/ 25 h 28"/>
                  <a:gd name="T18" fmla="*/ 11 w 11"/>
                  <a:gd name="T19" fmla="*/ 28 h 28"/>
                  <a:gd name="T20" fmla="*/ 6 w 11"/>
                  <a:gd name="T21" fmla="*/ 28 h 28"/>
                  <a:gd name="T22" fmla="*/ 4 w 11"/>
                  <a:gd name="T23" fmla="*/ 27 h 28"/>
                  <a:gd name="T24" fmla="*/ 3 w 11"/>
                  <a:gd name="T25" fmla="*/ 24 h 28"/>
                  <a:gd name="T26" fmla="*/ 3 w 11"/>
                  <a:gd name="T27" fmla="*/ 10 h 28"/>
                  <a:gd name="T28" fmla="*/ 0 w 11"/>
                  <a:gd name="T29" fmla="*/ 10 h 28"/>
                  <a:gd name="T30" fmla="*/ 0 w 11"/>
                  <a:gd name="T31" fmla="*/ 7 h 28"/>
                  <a:gd name="T32" fmla="*/ 3 w 11"/>
                  <a:gd name="T33" fmla="*/ 7 h 28"/>
                  <a:gd name="T34" fmla="*/ 3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3" y="0"/>
                    </a:moveTo>
                    <a:lnTo>
                      <a:pt x="7" y="0"/>
                    </a:lnTo>
                    <a:lnTo>
                      <a:pt x="7" y="7"/>
                    </a:lnTo>
                    <a:lnTo>
                      <a:pt x="11" y="7"/>
                    </a:lnTo>
                    <a:lnTo>
                      <a:pt x="11" y="10"/>
                    </a:lnTo>
                    <a:lnTo>
                      <a:pt x="7" y="10"/>
                    </a:lnTo>
                    <a:lnTo>
                      <a:pt x="7" y="24"/>
                    </a:lnTo>
                    <a:lnTo>
                      <a:pt x="9" y="25"/>
                    </a:lnTo>
                    <a:lnTo>
                      <a:pt x="11" y="25"/>
                    </a:lnTo>
                    <a:lnTo>
                      <a:pt x="11" y="28"/>
                    </a:lnTo>
                    <a:lnTo>
                      <a:pt x="6"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712" name="Freeform 500"/>
              <p:cNvSpPr>
                <a:spLocks noEditPoints="1"/>
              </p:cNvSpPr>
              <p:nvPr/>
            </p:nvSpPr>
            <p:spPr bwMode="auto">
              <a:xfrm>
                <a:off x="2328" y="4090"/>
                <a:ext cx="20" cy="23"/>
              </a:xfrm>
              <a:custGeom>
                <a:avLst/>
                <a:gdLst>
                  <a:gd name="T0" fmla="*/ 7 w 20"/>
                  <a:gd name="T1" fmla="*/ 5 h 23"/>
                  <a:gd name="T2" fmla="*/ 4 w 20"/>
                  <a:gd name="T3" fmla="*/ 8 h 23"/>
                  <a:gd name="T4" fmla="*/ 3 w 20"/>
                  <a:gd name="T5" fmla="*/ 12 h 23"/>
                  <a:gd name="T6" fmla="*/ 4 w 20"/>
                  <a:gd name="T7" fmla="*/ 16 h 23"/>
                  <a:gd name="T8" fmla="*/ 6 w 20"/>
                  <a:gd name="T9" fmla="*/ 19 h 23"/>
                  <a:gd name="T10" fmla="*/ 7 w 20"/>
                  <a:gd name="T11" fmla="*/ 20 h 23"/>
                  <a:gd name="T12" fmla="*/ 13 w 20"/>
                  <a:gd name="T13" fmla="*/ 20 h 23"/>
                  <a:gd name="T14" fmla="*/ 17 w 20"/>
                  <a:gd name="T15" fmla="*/ 16 h 23"/>
                  <a:gd name="T16" fmla="*/ 17 w 20"/>
                  <a:gd name="T17" fmla="*/ 12 h 23"/>
                  <a:gd name="T18" fmla="*/ 14 w 20"/>
                  <a:gd name="T19" fmla="*/ 6 h 23"/>
                  <a:gd name="T20" fmla="*/ 13 w 20"/>
                  <a:gd name="T21" fmla="*/ 5 h 23"/>
                  <a:gd name="T22" fmla="*/ 7 w 20"/>
                  <a:gd name="T23" fmla="*/ 5 h 23"/>
                  <a:gd name="T24" fmla="*/ 10 w 20"/>
                  <a:gd name="T25" fmla="*/ 0 h 23"/>
                  <a:gd name="T26" fmla="*/ 14 w 20"/>
                  <a:gd name="T27" fmla="*/ 2 h 23"/>
                  <a:gd name="T28" fmla="*/ 17 w 20"/>
                  <a:gd name="T29" fmla="*/ 3 h 23"/>
                  <a:gd name="T30" fmla="*/ 20 w 20"/>
                  <a:gd name="T31" fmla="*/ 9 h 23"/>
                  <a:gd name="T32" fmla="*/ 20 w 20"/>
                  <a:gd name="T33" fmla="*/ 16 h 23"/>
                  <a:gd name="T34" fmla="*/ 17 w 20"/>
                  <a:gd name="T35" fmla="*/ 22 h 23"/>
                  <a:gd name="T36" fmla="*/ 14 w 20"/>
                  <a:gd name="T37" fmla="*/ 23 h 23"/>
                  <a:gd name="T38" fmla="*/ 6 w 20"/>
                  <a:gd name="T39" fmla="*/ 23 h 23"/>
                  <a:gd name="T40" fmla="*/ 3 w 20"/>
                  <a:gd name="T41" fmla="*/ 22 h 23"/>
                  <a:gd name="T42" fmla="*/ 0 w 20"/>
                  <a:gd name="T43" fmla="*/ 16 h 23"/>
                  <a:gd name="T44" fmla="*/ 0 w 20"/>
                  <a:gd name="T45" fmla="*/ 8 h 23"/>
                  <a:gd name="T46" fmla="*/ 6 w 20"/>
                  <a:gd name="T47" fmla="*/ 2 h 23"/>
                  <a:gd name="T48" fmla="*/ 10 w 20"/>
                  <a:gd name="T49" fmla="*/ 0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23">
                    <a:moveTo>
                      <a:pt x="7" y="5"/>
                    </a:moveTo>
                    <a:lnTo>
                      <a:pt x="4" y="8"/>
                    </a:lnTo>
                    <a:lnTo>
                      <a:pt x="3" y="12"/>
                    </a:lnTo>
                    <a:lnTo>
                      <a:pt x="4" y="16"/>
                    </a:lnTo>
                    <a:lnTo>
                      <a:pt x="6" y="19"/>
                    </a:lnTo>
                    <a:lnTo>
                      <a:pt x="7" y="20"/>
                    </a:lnTo>
                    <a:lnTo>
                      <a:pt x="13" y="20"/>
                    </a:lnTo>
                    <a:lnTo>
                      <a:pt x="17" y="16"/>
                    </a:lnTo>
                    <a:lnTo>
                      <a:pt x="17" y="12"/>
                    </a:lnTo>
                    <a:lnTo>
                      <a:pt x="14" y="6"/>
                    </a:lnTo>
                    <a:lnTo>
                      <a:pt x="13" y="5"/>
                    </a:lnTo>
                    <a:lnTo>
                      <a:pt x="7" y="5"/>
                    </a:lnTo>
                    <a:close/>
                    <a:moveTo>
                      <a:pt x="10" y="0"/>
                    </a:moveTo>
                    <a:lnTo>
                      <a:pt x="14" y="2"/>
                    </a:lnTo>
                    <a:lnTo>
                      <a:pt x="17" y="3"/>
                    </a:lnTo>
                    <a:lnTo>
                      <a:pt x="20" y="9"/>
                    </a:lnTo>
                    <a:lnTo>
                      <a:pt x="20" y="16"/>
                    </a:lnTo>
                    <a:lnTo>
                      <a:pt x="17" y="22"/>
                    </a:lnTo>
                    <a:lnTo>
                      <a:pt x="14" y="23"/>
                    </a:lnTo>
                    <a:lnTo>
                      <a:pt x="6" y="23"/>
                    </a:lnTo>
                    <a:lnTo>
                      <a:pt x="3" y="22"/>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13" name="Freeform 501"/>
              <p:cNvSpPr>
                <a:spLocks/>
              </p:cNvSpPr>
              <p:nvPr/>
            </p:nvSpPr>
            <p:spPr bwMode="auto">
              <a:xfrm>
                <a:off x="2351" y="4085"/>
                <a:ext cx="11" cy="28"/>
              </a:xfrm>
              <a:custGeom>
                <a:avLst/>
                <a:gdLst>
                  <a:gd name="T0" fmla="*/ 3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9 w 11"/>
                  <a:gd name="T15" fmla="*/ 25 h 28"/>
                  <a:gd name="T16" fmla="*/ 11 w 11"/>
                  <a:gd name="T17" fmla="*/ 25 h 28"/>
                  <a:gd name="T18" fmla="*/ 11 w 11"/>
                  <a:gd name="T19" fmla="*/ 28 h 28"/>
                  <a:gd name="T20" fmla="*/ 6 w 11"/>
                  <a:gd name="T21" fmla="*/ 28 h 28"/>
                  <a:gd name="T22" fmla="*/ 4 w 11"/>
                  <a:gd name="T23" fmla="*/ 27 h 28"/>
                  <a:gd name="T24" fmla="*/ 3 w 11"/>
                  <a:gd name="T25" fmla="*/ 24 h 28"/>
                  <a:gd name="T26" fmla="*/ 3 w 11"/>
                  <a:gd name="T27" fmla="*/ 10 h 28"/>
                  <a:gd name="T28" fmla="*/ 0 w 11"/>
                  <a:gd name="T29" fmla="*/ 10 h 28"/>
                  <a:gd name="T30" fmla="*/ 0 w 11"/>
                  <a:gd name="T31" fmla="*/ 7 h 28"/>
                  <a:gd name="T32" fmla="*/ 3 w 11"/>
                  <a:gd name="T33" fmla="*/ 7 h 28"/>
                  <a:gd name="T34" fmla="*/ 3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3" y="0"/>
                    </a:moveTo>
                    <a:lnTo>
                      <a:pt x="7" y="0"/>
                    </a:lnTo>
                    <a:lnTo>
                      <a:pt x="7" y="7"/>
                    </a:lnTo>
                    <a:lnTo>
                      <a:pt x="11" y="7"/>
                    </a:lnTo>
                    <a:lnTo>
                      <a:pt x="11" y="10"/>
                    </a:lnTo>
                    <a:lnTo>
                      <a:pt x="7" y="10"/>
                    </a:lnTo>
                    <a:lnTo>
                      <a:pt x="7" y="24"/>
                    </a:lnTo>
                    <a:lnTo>
                      <a:pt x="9" y="25"/>
                    </a:lnTo>
                    <a:lnTo>
                      <a:pt x="11" y="25"/>
                    </a:lnTo>
                    <a:lnTo>
                      <a:pt x="11" y="28"/>
                    </a:lnTo>
                    <a:lnTo>
                      <a:pt x="6"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714" name="Freeform 502"/>
              <p:cNvSpPr>
                <a:spLocks noEditPoints="1"/>
              </p:cNvSpPr>
              <p:nvPr/>
            </p:nvSpPr>
            <p:spPr bwMode="auto">
              <a:xfrm>
                <a:off x="2365" y="4090"/>
                <a:ext cx="20" cy="23"/>
              </a:xfrm>
              <a:custGeom>
                <a:avLst/>
                <a:gdLst>
                  <a:gd name="T0" fmla="*/ 14 w 20"/>
                  <a:gd name="T1" fmla="*/ 12 h 23"/>
                  <a:gd name="T2" fmla="*/ 13 w 20"/>
                  <a:gd name="T3" fmla="*/ 13 h 23"/>
                  <a:gd name="T4" fmla="*/ 7 w 20"/>
                  <a:gd name="T5" fmla="*/ 13 h 23"/>
                  <a:gd name="T6" fmla="*/ 5 w 20"/>
                  <a:gd name="T7" fmla="*/ 16 h 23"/>
                  <a:gd name="T8" fmla="*/ 5 w 20"/>
                  <a:gd name="T9" fmla="*/ 19 h 23"/>
                  <a:gd name="T10" fmla="*/ 6 w 20"/>
                  <a:gd name="T11" fmla="*/ 20 h 23"/>
                  <a:gd name="T12" fmla="*/ 12 w 20"/>
                  <a:gd name="T13" fmla="*/ 20 h 23"/>
                  <a:gd name="T14" fmla="*/ 14 w 20"/>
                  <a:gd name="T15" fmla="*/ 18 h 23"/>
                  <a:gd name="T16" fmla="*/ 14 w 20"/>
                  <a:gd name="T17" fmla="*/ 12 h 23"/>
                  <a:gd name="T18" fmla="*/ 10 w 20"/>
                  <a:gd name="T19" fmla="*/ 0 h 23"/>
                  <a:gd name="T20" fmla="*/ 13 w 20"/>
                  <a:gd name="T21" fmla="*/ 2 h 23"/>
                  <a:gd name="T22" fmla="*/ 14 w 20"/>
                  <a:gd name="T23" fmla="*/ 2 h 23"/>
                  <a:gd name="T24" fmla="*/ 17 w 20"/>
                  <a:gd name="T25" fmla="*/ 3 h 23"/>
                  <a:gd name="T26" fmla="*/ 19 w 20"/>
                  <a:gd name="T27" fmla="*/ 5 h 23"/>
                  <a:gd name="T28" fmla="*/ 19 w 20"/>
                  <a:gd name="T29" fmla="*/ 20 h 23"/>
                  <a:gd name="T30" fmla="*/ 20 w 20"/>
                  <a:gd name="T31" fmla="*/ 20 h 23"/>
                  <a:gd name="T32" fmla="*/ 20 w 20"/>
                  <a:gd name="T33" fmla="*/ 23 h 23"/>
                  <a:gd name="T34" fmla="*/ 16 w 20"/>
                  <a:gd name="T35" fmla="*/ 23 h 23"/>
                  <a:gd name="T36" fmla="*/ 16 w 20"/>
                  <a:gd name="T37" fmla="*/ 22 h 23"/>
                  <a:gd name="T38" fmla="*/ 14 w 20"/>
                  <a:gd name="T39" fmla="*/ 20 h 23"/>
                  <a:gd name="T40" fmla="*/ 13 w 20"/>
                  <a:gd name="T41" fmla="*/ 22 h 23"/>
                  <a:gd name="T42" fmla="*/ 10 w 20"/>
                  <a:gd name="T43" fmla="*/ 23 h 23"/>
                  <a:gd name="T44" fmla="*/ 5 w 20"/>
                  <a:gd name="T45" fmla="*/ 23 h 23"/>
                  <a:gd name="T46" fmla="*/ 3 w 20"/>
                  <a:gd name="T47" fmla="*/ 22 h 23"/>
                  <a:gd name="T48" fmla="*/ 0 w 20"/>
                  <a:gd name="T49" fmla="*/ 20 h 23"/>
                  <a:gd name="T50" fmla="*/ 0 w 20"/>
                  <a:gd name="T51" fmla="*/ 15 h 23"/>
                  <a:gd name="T52" fmla="*/ 3 w 20"/>
                  <a:gd name="T53" fmla="*/ 13 h 23"/>
                  <a:gd name="T54" fmla="*/ 5 w 20"/>
                  <a:gd name="T55" fmla="*/ 12 h 23"/>
                  <a:gd name="T56" fmla="*/ 7 w 20"/>
                  <a:gd name="T57" fmla="*/ 10 h 23"/>
                  <a:gd name="T58" fmla="*/ 13 w 20"/>
                  <a:gd name="T59" fmla="*/ 10 h 23"/>
                  <a:gd name="T60" fmla="*/ 14 w 20"/>
                  <a:gd name="T61" fmla="*/ 9 h 23"/>
                  <a:gd name="T62" fmla="*/ 14 w 20"/>
                  <a:gd name="T63" fmla="*/ 6 h 23"/>
                  <a:gd name="T64" fmla="*/ 13 w 20"/>
                  <a:gd name="T65" fmla="*/ 5 h 23"/>
                  <a:gd name="T66" fmla="*/ 6 w 20"/>
                  <a:gd name="T67" fmla="*/ 5 h 23"/>
                  <a:gd name="T68" fmla="*/ 5 w 20"/>
                  <a:gd name="T69" fmla="*/ 6 h 23"/>
                  <a:gd name="T70" fmla="*/ 5 w 20"/>
                  <a:gd name="T71" fmla="*/ 9 h 23"/>
                  <a:gd name="T72" fmla="*/ 2 w 20"/>
                  <a:gd name="T73" fmla="*/ 9 h 23"/>
                  <a:gd name="T74" fmla="*/ 2 w 20"/>
                  <a:gd name="T75" fmla="*/ 5 h 23"/>
                  <a:gd name="T76" fmla="*/ 10 w 20"/>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 h="23">
                    <a:moveTo>
                      <a:pt x="14" y="12"/>
                    </a:moveTo>
                    <a:lnTo>
                      <a:pt x="13" y="13"/>
                    </a:lnTo>
                    <a:lnTo>
                      <a:pt x="7" y="13"/>
                    </a:lnTo>
                    <a:lnTo>
                      <a:pt x="5" y="16"/>
                    </a:lnTo>
                    <a:lnTo>
                      <a:pt x="5" y="19"/>
                    </a:lnTo>
                    <a:lnTo>
                      <a:pt x="6" y="20"/>
                    </a:lnTo>
                    <a:lnTo>
                      <a:pt x="12" y="20"/>
                    </a:lnTo>
                    <a:lnTo>
                      <a:pt x="14" y="18"/>
                    </a:lnTo>
                    <a:lnTo>
                      <a:pt x="14" y="12"/>
                    </a:lnTo>
                    <a:close/>
                    <a:moveTo>
                      <a:pt x="10" y="0"/>
                    </a:moveTo>
                    <a:lnTo>
                      <a:pt x="13" y="2"/>
                    </a:lnTo>
                    <a:lnTo>
                      <a:pt x="14" y="2"/>
                    </a:lnTo>
                    <a:lnTo>
                      <a:pt x="17" y="3"/>
                    </a:lnTo>
                    <a:lnTo>
                      <a:pt x="19" y="5"/>
                    </a:lnTo>
                    <a:lnTo>
                      <a:pt x="19" y="20"/>
                    </a:lnTo>
                    <a:lnTo>
                      <a:pt x="20" y="20"/>
                    </a:lnTo>
                    <a:lnTo>
                      <a:pt x="20" y="23"/>
                    </a:lnTo>
                    <a:lnTo>
                      <a:pt x="16" y="23"/>
                    </a:lnTo>
                    <a:lnTo>
                      <a:pt x="16" y="22"/>
                    </a:lnTo>
                    <a:lnTo>
                      <a:pt x="14" y="20"/>
                    </a:lnTo>
                    <a:lnTo>
                      <a:pt x="13" y="22"/>
                    </a:lnTo>
                    <a:lnTo>
                      <a:pt x="10" y="23"/>
                    </a:lnTo>
                    <a:lnTo>
                      <a:pt x="5" y="23"/>
                    </a:lnTo>
                    <a:lnTo>
                      <a:pt x="3" y="22"/>
                    </a:lnTo>
                    <a:lnTo>
                      <a:pt x="0" y="20"/>
                    </a:lnTo>
                    <a:lnTo>
                      <a:pt x="0" y="15"/>
                    </a:lnTo>
                    <a:lnTo>
                      <a:pt x="3" y="13"/>
                    </a:lnTo>
                    <a:lnTo>
                      <a:pt x="5" y="12"/>
                    </a:lnTo>
                    <a:lnTo>
                      <a:pt x="7" y="10"/>
                    </a:lnTo>
                    <a:lnTo>
                      <a:pt x="13" y="10"/>
                    </a:lnTo>
                    <a:lnTo>
                      <a:pt x="14" y="9"/>
                    </a:lnTo>
                    <a:lnTo>
                      <a:pt x="14" y="6"/>
                    </a:lnTo>
                    <a:lnTo>
                      <a:pt x="13" y="5"/>
                    </a:lnTo>
                    <a:lnTo>
                      <a:pt x="6" y="5"/>
                    </a:lnTo>
                    <a:lnTo>
                      <a:pt x="5" y="6"/>
                    </a:lnTo>
                    <a:lnTo>
                      <a:pt x="5" y="9"/>
                    </a:lnTo>
                    <a:lnTo>
                      <a:pt x="2" y="9"/>
                    </a:lnTo>
                    <a:lnTo>
                      <a:pt x="2" y="5"/>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15" name="Freeform 503"/>
              <p:cNvSpPr>
                <a:spLocks noEditPoints="1"/>
              </p:cNvSpPr>
              <p:nvPr/>
            </p:nvSpPr>
            <p:spPr bwMode="auto">
              <a:xfrm>
                <a:off x="2388" y="4090"/>
                <a:ext cx="20" cy="32"/>
              </a:xfrm>
              <a:custGeom>
                <a:avLst/>
                <a:gdLst>
                  <a:gd name="T0" fmla="*/ 7 w 20"/>
                  <a:gd name="T1" fmla="*/ 5 h 32"/>
                  <a:gd name="T2" fmla="*/ 6 w 20"/>
                  <a:gd name="T3" fmla="*/ 6 h 32"/>
                  <a:gd name="T4" fmla="*/ 4 w 20"/>
                  <a:gd name="T5" fmla="*/ 9 h 32"/>
                  <a:gd name="T6" fmla="*/ 4 w 20"/>
                  <a:gd name="T7" fmla="*/ 16 h 32"/>
                  <a:gd name="T8" fmla="*/ 6 w 20"/>
                  <a:gd name="T9" fmla="*/ 19 h 32"/>
                  <a:gd name="T10" fmla="*/ 7 w 20"/>
                  <a:gd name="T11" fmla="*/ 20 h 32"/>
                  <a:gd name="T12" fmla="*/ 10 w 20"/>
                  <a:gd name="T13" fmla="*/ 20 h 32"/>
                  <a:gd name="T14" fmla="*/ 13 w 20"/>
                  <a:gd name="T15" fmla="*/ 19 h 32"/>
                  <a:gd name="T16" fmla="*/ 14 w 20"/>
                  <a:gd name="T17" fmla="*/ 18 h 32"/>
                  <a:gd name="T18" fmla="*/ 16 w 20"/>
                  <a:gd name="T19" fmla="*/ 15 h 32"/>
                  <a:gd name="T20" fmla="*/ 16 w 20"/>
                  <a:gd name="T21" fmla="*/ 9 h 32"/>
                  <a:gd name="T22" fmla="*/ 14 w 20"/>
                  <a:gd name="T23" fmla="*/ 6 h 32"/>
                  <a:gd name="T24" fmla="*/ 13 w 20"/>
                  <a:gd name="T25" fmla="*/ 5 h 32"/>
                  <a:gd name="T26" fmla="*/ 7 w 20"/>
                  <a:gd name="T27" fmla="*/ 5 h 32"/>
                  <a:gd name="T28" fmla="*/ 10 w 20"/>
                  <a:gd name="T29" fmla="*/ 0 h 32"/>
                  <a:gd name="T30" fmla="*/ 13 w 20"/>
                  <a:gd name="T31" fmla="*/ 2 h 32"/>
                  <a:gd name="T32" fmla="*/ 16 w 20"/>
                  <a:gd name="T33" fmla="*/ 5 h 32"/>
                  <a:gd name="T34" fmla="*/ 17 w 20"/>
                  <a:gd name="T35" fmla="*/ 5 h 32"/>
                  <a:gd name="T36" fmla="*/ 17 w 20"/>
                  <a:gd name="T37" fmla="*/ 2 h 32"/>
                  <a:gd name="T38" fmla="*/ 20 w 20"/>
                  <a:gd name="T39" fmla="*/ 2 h 32"/>
                  <a:gd name="T40" fmla="*/ 20 w 20"/>
                  <a:gd name="T41" fmla="*/ 22 h 32"/>
                  <a:gd name="T42" fmla="*/ 19 w 20"/>
                  <a:gd name="T43" fmla="*/ 26 h 32"/>
                  <a:gd name="T44" fmla="*/ 17 w 20"/>
                  <a:gd name="T45" fmla="*/ 29 h 32"/>
                  <a:gd name="T46" fmla="*/ 14 w 20"/>
                  <a:gd name="T47" fmla="*/ 32 h 32"/>
                  <a:gd name="T48" fmla="*/ 4 w 20"/>
                  <a:gd name="T49" fmla="*/ 32 h 32"/>
                  <a:gd name="T50" fmla="*/ 1 w 20"/>
                  <a:gd name="T51" fmla="*/ 29 h 32"/>
                  <a:gd name="T52" fmla="*/ 1 w 20"/>
                  <a:gd name="T53" fmla="*/ 26 h 32"/>
                  <a:gd name="T54" fmla="*/ 4 w 20"/>
                  <a:gd name="T55" fmla="*/ 26 h 32"/>
                  <a:gd name="T56" fmla="*/ 4 w 20"/>
                  <a:gd name="T57" fmla="*/ 28 h 32"/>
                  <a:gd name="T58" fmla="*/ 6 w 20"/>
                  <a:gd name="T59" fmla="*/ 29 h 32"/>
                  <a:gd name="T60" fmla="*/ 13 w 20"/>
                  <a:gd name="T61" fmla="*/ 29 h 32"/>
                  <a:gd name="T62" fmla="*/ 16 w 20"/>
                  <a:gd name="T63" fmla="*/ 26 h 32"/>
                  <a:gd name="T64" fmla="*/ 16 w 20"/>
                  <a:gd name="T65" fmla="*/ 25 h 32"/>
                  <a:gd name="T66" fmla="*/ 17 w 20"/>
                  <a:gd name="T67" fmla="*/ 20 h 32"/>
                  <a:gd name="T68" fmla="*/ 17 w 20"/>
                  <a:gd name="T69" fmla="*/ 19 h 32"/>
                  <a:gd name="T70" fmla="*/ 16 w 20"/>
                  <a:gd name="T71" fmla="*/ 19 h 32"/>
                  <a:gd name="T72" fmla="*/ 14 w 20"/>
                  <a:gd name="T73" fmla="*/ 22 h 32"/>
                  <a:gd name="T74" fmla="*/ 13 w 20"/>
                  <a:gd name="T75" fmla="*/ 23 h 32"/>
                  <a:gd name="T76" fmla="*/ 6 w 20"/>
                  <a:gd name="T77" fmla="*/ 23 h 32"/>
                  <a:gd name="T78" fmla="*/ 3 w 20"/>
                  <a:gd name="T79" fmla="*/ 22 h 32"/>
                  <a:gd name="T80" fmla="*/ 0 w 20"/>
                  <a:gd name="T81" fmla="*/ 16 h 32"/>
                  <a:gd name="T82" fmla="*/ 0 w 20"/>
                  <a:gd name="T83" fmla="*/ 9 h 32"/>
                  <a:gd name="T84" fmla="*/ 3 w 20"/>
                  <a:gd name="T85" fmla="*/ 3 h 32"/>
                  <a:gd name="T86" fmla="*/ 6 w 20"/>
                  <a:gd name="T87" fmla="*/ 2 h 32"/>
                  <a:gd name="T88" fmla="*/ 10 w 20"/>
                  <a:gd name="T89" fmla="*/ 0 h 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0" h="32">
                    <a:moveTo>
                      <a:pt x="7" y="5"/>
                    </a:moveTo>
                    <a:lnTo>
                      <a:pt x="6" y="6"/>
                    </a:lnTo>
                    <a:lnTo>
                      <a:pt x="4" y="9"/>
                    </a:lnTo>
                    <a:lnTo>
                      <a:pt x="4" y="16"/>
                    </a:lnTo>
                    <a:lnTo>
                      <a:pt x="6" y="19"/>
                    </a:lnTo>
                    <a:lnTo>
                      <a:pt x="7" y="20"/>
                    </a:lnTo>
                    <a:lnTo>
                      <a:pt x="10" y="20"/>
                    </a:lnTo>
                    <a:lnTo>
                      <a:pt x="13" y="19"/>
                    </a:lnTo>
                    <a:lnTo>
                      <a:pt x="14" y="18"/>
                    </a:lnTo>
                    <a:lnTo>
                      <a:pt x="16" y="15"/>
                    </a:lnTo>
                    <a:lnTo>
                      <a:pt x="16" y="9"/>
                    </a:lnTo>
                    <a:lnTo>
                      <a:pt x="14" y="6"/>
                    </a:lnTo>
                    <a:lnTo>
                      <a:pt x="13" y="5"/>
                    </a:lnTo>
                    <a:lnTo>
                      <a:pt x="7" y="5"/>
                    </a:lnTo>
                    <a:close/>
                    <a:moveTo>
                      <a:pt x="10" y="0"/>
                    </a:moveTo>
                    <a:lnTo>
                      <a:pt x="13" y="2"/>
                    </a:lnTo>
                    <a:lnTo>
                      <a:pt x="16" y="5"/>
                    </a:lnTo>
                    <a:lnTo>
                      <a:pt x="17" y="5"/>
                    </a:lnTo>
                    <a:lnTo>
                      <a:pt x="17" y="2"/>
                    </a:lnTo>
                    <a:lnTo>
                      <a:pt x="20" y="2"/>
                    </a:lnTo>
                    <a:lnTo>
                      <a:pt x="20" y="22"/>
                    </a:lnTo>
                    <a:lnTo>
                      <a:pt x="19" y="26"/>
                    </a:lnTo>
                    <a:lnTo>
                      <a:pt x="17" y="29"/>
                    </a:lnTo>
                    <a:lnTo>
                      <a:pt x="14" y="32"/>
                    </a:lnTo>
                    <a:lnTo>
                      <a:pt x="4" y="32"/>
                    </a:lnTo>
                    <a:lnTo>
                      <a:pt x="1" y="29"/>
                    </a:lnTo>
                    <a:lnTo>
                      <a:pt x="1" y="26"/>
                    </a:lnTo>
                    <a:lnTo>
                      <a:pt x="4" y="26"/>
                    </a:lnTo>
                    <a:lnTo>
                      <a:pt x="4" y="28"/>
                    </a:lnTo>
                    <a:lnTo>
                      <a:pt x="6" y="29"/>
                    </a:lnTo>
                    <a:lnTo>
                      <a:pt x="13" y="29"/>
                    </a:lnTo>
                    <a:lnTo>
                      <a:pt x="16" y="26"/>
                    </a:lnTo>
                    <a:lnTo>
                      <a:pt x="16" y="25"/>
                    </a:lnTo>
                    <a:lnTo>
                      <a:pt x="17" y="20"/>
                    </a:lnTo>
                    <a:lnTo>
                      <a:pt x="17" y="19"/>
                    </a:lnTo>
                    <a:lnTo>
                      <a:pt x="16" y="19"/>
                    </a:lnTo>
                    <a:lnTo>
                      <a:pt x="14" y="22"/>
                    </a:lnTo>
                    <a:lnTo>
                      <a:pt x="13" y="23"/>
                    </a:lnTo>
                    <a:lnTo>
                      <a:pt x="6" y="23"/>
                    </a:lnTo>
                    <a:lnTo>
                      <a:pt x="3" y="22"/>
                    </a:lnTo>
                    <a:lnTo>
                      <a:pt x="0" y="16"/>
                    </a:lnTo>
                    <a:lnTo>
                      <a:pt x="0" y="9"/>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16" name="Freeform 504"/>
              <p:cNvSpPr>
                <a:spLocks/>
              </p:cNvSpPr>
              <p:nvPr/>
            </p:nvSpPr>
            <p:spPr bwMode="auto">
              <a:xfrm>
                <a:off x="2414" y="4090"/>
                <a:ext cx="30" cy="23"/>
              </a:xfrm>
              <a:custGeom>
                <a:avLst/>
                <a:gdLst>
                  <a:gd name="T0" fmla="*/ 10 w 30"/>
                  <a:gd name="T1" fmla="*/ 0 h 23"/>
                  <a:gd name="T2" fmla="*/ 12 w 30"/>
                  <a:gd name="T3" fmla="*/ 2 h 23"/>
                  <a:gd name="T4" fmla="*/ 15 w 30"/>
                  <a:gd name="T5" fmla="*/ 5 h 23"/>
                  <a:gd name="T6" fmla="*/ 17 w 30"/>
                  <a:gd name="T7" fmla="*/ 3 h 23"/>
                  <a:gd name="T8" fmla="*/ 22 w 30"/>
                  <a:gd name="T9" fmla="*/ 0 h 23"/>
                  <a:gd name="T10" fmla="*/ 25 w 30"/>
                  <a:gd name="T11" fmla="*/ 2 h 23"/>
                  <a:gd name="T12" fmla="*/ 28 w 30"/>
                  <a:gd name="T13" fmla="*/ 2 h 23"/>
                  <a:gd name="T14" fmla="*/ 30 w 30"/>
                  <a:gd name="T15" fmla="*/ 5 h 23"/>
                  <a:gd name="T16" fmla="*/ 30 w 30"/>
                  <a:gd name="T17" fmla="*/ 23 h 23"/>
                  <a:gd name="T18" fmla="*/ 25 w 30"/>
                  <a:gd name="T19" fmla="*/ 23 h 23"/>
                  <a:gd name="T20" fmla="*/ 25 w 30"/>
                  <a:gd name="T21" fmla="*/ 6 h 23"/>
                  <a:gd name="T22" fmla="*/ 24 w 30"/>
                  <a:gd name="T23" fmla="*/ 5 h 23"/>
                  <a:gd name="T24" fmla="*/ 18 w 30"/>
                  <a:gd name="T25" fmla="*/ 5 h 23"/>
                  <a:gd name="T26" fmla="*/ 15 w 30"/>
                  <a:gd name="T27" fmla="*/ 10 h 23"/>
                  <a:gd name="T28" fmla="*/ 15 w 30"/>
                  <a:gd name="T29" fmla="*/ 23 h 23"/>
                  <a:gd name="T30" fmla="*/ 12 w 30"/>
                  <a:gd name="T31" fmla="*/ 23 h 23"/>
                  <a:gd name="T32" fmla="*/ 12 w 30"/>
                  <a:gd name="T33" fmla="*/ 8 h 23"/>
                  <a:gd name="T34" fmla="*/ 10 w 30"/>
                  <a:gd name="T35" fmla="*/ 5 h 23"/>
                  <a:gd name="T36" fmla="*/ 5 w 30"/>
                  <a:gd name="T37" fmla="*/ 5 h 23"/>
                  <a:gd name="T38" fmla="*/ 4 w 30"/>
                  <a:gd name="T39" fmla="*/ 6 h 23"/>
                  <a:gd name="T40" fmla="*/ 3 w 30"/>
                  <a:gd name="T41" fmla="*/ 9 h 23"/>
                  <a:gd name="T42" fmla="*/ 3 w 30"/>
                  <a:gd name="T43" fmla="*/ 23 h 23"/>
                  <a:gd name="T44" fmla="*/ 0 w 30"/>
                  <a:gd name="T45" fmla="*/ 23 h 23"/>
                  <a:gd name="T46" fmla="*/ 0 w 30"/>
                  <a:gd name="T47" fmla="*/ 2 h 23"/>
                  <a:gd name="T48" fmla="*/ 3 w 30"/>
                  <a:gd name="T49" fmla="*/ 2 h 23"/>
                  <a:gd name="T50" fmla="*/ 3 w 30"/>
                  <a:gd name="T51" fmla="*/ 5 h 23"/>
                  <a:gd name="T52" fmla="*/ 4 w 30"/>
                  <a:gd name="T53" fmla="*/ 3 h 23"/>
                  <a:gd name="T54" fmla="*/ 10 w 3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 h="23">
                    <a:moveTo>
                      <a:pt x="10" y="0"/>
                    </a:moveTo>
                    <a:lnTo>
                      <a:pt x="12" y="2"/>
                    </a:lnTo>
                    <a:lnTo>
                      <a:pt x="15" y="5"/>
                    </a:lnTo>
                    <a:lnTo>
                      <a:pt x="17" y="3"/>
                    </a:lnTo>
                    <a:lnTo>
                      <a:pt x="22" y="0"/>
                    </a:lnTo>
                    <a:lnTo>
                      <a:pt x="25" y="2"/>
                    </a:lnTo>
                    <a:lnTo>
                      <a:pt x="28" y="2"/>
                    </a:lnTo>
                    <a:lnTo>
                      <a:pt x="30" y="5"/>
                    </a:lnTo>
                    <a:lnTo>
                      <a:pt x="30" y="23"/>
                    </a:lnTo>
                    <a:lnTo>
                      <a:pt x="25" y="23"/>
                    </a:lnTo>
                    <a:lnTo>
                      <a:pt x="25" y="6"/>
                    </a:lnTo>
                    <a:lnTo>
                      <a:pt x="24" y="5"/>
                    </a:lnTo>
                    <a:lnTo>
                      <a:pt x="18" y="5"/>
                    </a:lnTo>
                    <a:lnTo>
                      <a:pt x="15" y="10"/>
                    </a:lnTo>
                    <a:lnTo>
                      <a:pt x="15" y="23"/>
                    </a:lnTo>
                    <a:lnTo>
                      <a:pt x="12" y="23"/>
                    </a:lnTo>
                    <a:lnTo>
                      <a:pt x="12" y="8"/>
                    </a:lnTo>
                    <a:lnTo>
                      <a:pt x="10" y="5"/>
                    </a:lnTo>
                    <a:lnTo>
                      <a:pt x="5" y="5"/>
                    </a:lnTo>
                    <a:lnTo>
                      <a:pt x="4" y="6"/>
                    </a:lnTo>
                    <a:lnTo>
                      <a:pt x="3" y="9"/>
                    </a:lnTo>
                    <a:lnTo>
                      <a:pt x="3" y="23"/>
                    </a:lnTo>
                    <a:lnTo>
                      <a:pt x="0" y="23"/>
                    </a:lnTo>
                    <a:lnTo>
                      <a:pt x="0" y="2"/>
                    </a:lnTo>
                    <a:lnTo>
                      <a:pt x="3" y="2"/>
                    </a:lnTo>
                    <a:lnTo>
                      <a:pt x="3" y="5"/>
                    </a:lnTo>
                    <a:lnTo>
                      <a:pt x="4" y="3"/>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17" name="Freeform 505"/>
              <p:cNvSpPr>
                <a:spLocks noEditPoints="1"/>
              </p:cNvSpPr>
              <p:nvPr/>
            </p:nvSpPr>
            <p:spPr bwMode="auto">
              <a:xfrm>
                <a:off x="2449" y="4083"/>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18" name="Freeform 506"/>
              <p:cNvSpPr>
                <a:spLocks/>
              </p:cNvSpPr>
              <p:nvPr/>
            </p:nvSpPr>
            <p:spPr bwMode="auto">
              <a:xfrm>
                <a:off x="2458" y="4090"/>
                <a:ext cx="18" cy="23"/>
              </a:xfrm>
              <a:custGeom>
                <a:avLst/>
                <a:gdLst>
                  <a:gd name="T0" fmla="*/ 10 w 18"/>
                  <a:gd name="T1" fmla="*/ 0 h 23"/>
                  <a:gd name="T2" fmla="*/ 14 w 18"/>
                  <a:gd name="T3" fmla="*/ 2 h 23"/>
                  <a:gd name="T4" fmla="*/ 17 w 18"/>
                  <a:gd name="T5" fmla="*/ 3 h 23"/>
                  <a:gd name="T6" fmla="*/ 18 w 18"/>
                  <a:gd name="T7" fmla="*/ 6 h 23"/>
                  <a:gd name="T8" fmla="*/ 18 w 18"/>
                  <a:gd name="T9" fmla="*/ 23 h 23"/>
                  <a:gd name="T10" fmla="*/ 14 w 18"/>
                  <a:gd name="T11" fmla="*/ 23 h 23"/>
                  <a:gd name="T12" fmla="*/ 14 w 18"/>
                  <a:gd name="T13" fmla="*/ 6 h 23"/>
                  <a:gd name="T14" fmla="*/ 13 w 18"/>
                  <a:gd name="T15" fmla="*/ 5 h 23"/>
                  <a:gd name="T16" fmla="*/ 7 w 18"/>
                  <a:gd name="T17" fmla="*/ 5 h 23"/>
                  <a:gd name="T18" fmla="*/ 4 w 18"/>
                  <a:gd name="T19" fmla="*/ 8 h 23"/>
                  <a:gd name="T20" fmla="*/ 4 w 18"/>
                  <a:gd name="T21" fmla="*/ 23 h 23"/>
                  <a:gd name="T22" fmla="*/ 0 w 18"/>
                  <a:gd name="T23" fmla="*/ 23 h 23"/>
                  <a:gd name="T24" fmla="*/ 0 w 18"/>
                  <a:gd name="T25" fmla="*/ 2 h 23"/>
                  <a:gd name="T26" fmla="*/ 3 w 18"/>
                  <a:gd name="T27" fmla="*/ 2 h 23"/>
                  <a:gd name="T28" fmla="*/ 3 w 18"/>
                  <a:gd name="T29" fmla="*/ 5 h 23"/>
                  <a:gd name="T30" fmla="*/ 5 w 18"/>
                  <a:gd name="T31" fmla="*/ 3 h 23"/>
                  <a:gd name="T32" fmla="*/ 7 w 18"/>
                  <a:gd name="T33" fmla="*/ 2 h 23"/>
                  <a:gd name="T34" fmla="*/ 10 w 18"/>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3">
                    <a:moveTo>
                      <a:pt x="10" y="0"/>
                    </a:moveTo>
                    <a:lnTo>
                      <a:pt x="14" y="2"/>
                    </a:lnTo>
                    <a:lnTo>
                      <a:pt x="17" y="3"/>
                    </a:lnTo>
                    <a:lnTo>
                      <a:pt x="18" y="6"/>
                    </a:lnTo>
                    <a:lnTo>
                      <a:pt x="18" y="23"/>
                    </a:lnTo>
                    <a:lnTo>
                      <a:pt x="14" y="23"/>
                    </a:lnTo>
                    <a:lnTo>
                      <a:pt x="14" y="6"/>
                    </a:lnTo>
                    <a:lnTo>
                      <a:pt x="13" y="5"/>
                    </a:lnTo>
                    <a:lnTo>
                      <a:pt x="7" y="5"/>
                    </a:lnTo>
                    <a:lnTo>
                      <a:pt x="4" y="8"/>
                    </a:lnTo>
                    <a:lnTo>
                      <a:pt x="4" y="23"/>
                    </a:lnTo>
                    <a:lnTo>
                      <a:pt x="0" y="23"/>
                    </a:lnTo>
                    <a:lnTo>
                      <a:pt x="0" y="2"/>
                    </a:lnTo>
                    <a:lnTo>
                      <a:pt x="3" y="2"/>
                    </a:lnTo>
                    <a:lnTo>
                      <a:pt x="3" y="5"/>
                    </a:lnTo>
                    <a:lnTo>
                      <a:pt x="5" y="3"/>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19" name="Freeform 507"/>
              <p:cNvSpPr>
                <a:spLocks/>
              </p:cNvSpPr>
              <p:nvPr/>
            </p:nvSpPr>
            <p:spPr bwMode="auto">
              <a:xfrm>
                <a:off x="2479" y="4090"/>
                <a:ext cx="19" cy="23"/>
              </a:xfrm>
              <a:custGeom>
                <a:avLst/>
                <a:gdLst>
                  <a:gd name="T0" fmla="*/ 9 w 19"/>
                  <a:gd name="T1" fmla="*/ 0 h 23"/>
                  <a:gd name="T2" fmla="*/ 13 w 19"/>
                  <a:gd name="T3" fmla="*/ 2 h 23"/>
                  <a:gd name="T4" fmla="*/ 16 w 19"/>
                  <a:gd name="T5" fmla="*/ 2 h 23"/>
                  <a:gd name="T6" fmla="*/ 19 w 19"/>
                  <a:gd name="T7" fmla="*/ 8 h 23"/>
                  <a:gd name="T8" fmla="*/ 14 w 19"/>
                  <a:gd name="T9" fmla="*/ 8 h 23"/>
                  <a:gd name="T10" fmla="*/ 12 w 19"/>
                  <a:gd name="T11" fmla="*/ 5 h 23"/>
                  <a:gd name="T12" fmla="*/ 7 w 19"/>
                  <a:gd name="T13" fmla="*/ 5 h 23"/>
                  <a:gd name="T14" fmla="*/ 4 w 19"/>
                  <a:gd name="T15" fmla="*/ 8 h 23"/>
                  <a:gd name="T16" fmla="*/ 6 w 19"/>
                  <a:gd name="T17" fmla="*/ 9 h 23"/>
                  <a:gd name="T18" fmla="*/ 7 w 19"/>
                  <a:gd name="T19" fmla="*/ 9 h 23"/>
                  <a:gd name="T20" fmla="*/ 9 w 19"/>
                  <a:gd name="T21" fmla="*/ 10 h 23"/>
                  <a:gd name="T22" fmla="*/ 12 w 19"/>
                  <a:gd name="T23" fmla="*/ 10 h 23"/>
                  <a:gd name="T24" fmla="*/ 17 w 19"/>
                  <a:gd name="T25" fmla="*/ 13 h 23"/>
                  <a:gd name="T26" fmla="*/ 19 w 19"/>
                  <a:gd name="T27" fmla="*/ 15 h 23"/>
                  <a:gd name="T28" fmla="*/ 19 w 19"/>
                  <a:gd name="T29" fmla="*/ 19 h 23"/>
                  <a:gd name="T30" fmla="*/ 17 w 19"/>
                  <a:gd name="T31" fmla="*/ 22 h 23"/>
                  <a:gd name="T32" fmla="*/ 14 w 19"/>
                  <a:gd name="T33" fmla="*/ 23 h 23"/>
                  <a:gd name="T34" fmla="*/ 6 w 19"/>
                  <a:gd name="T35" fmla="*/ 23 h 23"/>
                  <a:gd name="T36" fmla="*/ 3 w 19"/>
                  <a:gd name="T37" fmla="*/ 22 h 23"/>
                  <a:gd name="T38" fmla="*/ 2 w 19"/>
                  <a:gd name="T39" fmla="*/ 20 h 23"/>
                  <a:gd name="T40" fmla="*/ 0 w 19"/>
                  <a:gd name="T41" fmla="*/ 16 h 23"/>
                  <a:gd name="T42" fmla="*/ 4 w 19"/>
                  <a:gd name="T43" fmla="*/ 16 h 23"/>
                  <a:gd name="T44" fmla="*/ 4 w 19"/>
                  <a:gd name="T45" fmla="*/ 19 h 23"/>
                  <a:gd name="T46" fmla="*/ 6 w 19"/>
                  <a:gd name="T47" fmla="*/ 19 h 23"/>
                  <a:gd name="T48" fmla="*/ 7 w 19"/>
                  <a:gd name="T49" fmla="*/ 20 h 23"/>
                  <a:gd name="T50" fmla="*/ 13 w 19"/>
                  <a:gd name="T51" fmla="*/ 20 h 23"/>
                  <a:gd name="T52" fmla="*/ 16 w 19"/>
                  <a:gd name="T53" fmla="*/ 18 h 23"/>
                  <a:gd name="T54" fmla="*/ 12 w 19"/>
                  <a:gd name="T55" fmla="*/ 13 h 23"/>
                  <a:gd name="T56" fmla="*/ 6 w 19"/>
                  <a:gd name="T57" fmla="*/ 13 h 23"/>
                  <a:gd name="T58" fmla="*/ 3 w 19"/>
                  <a:gd name="T59" fmla="*/ 12 h 23"/>
                  <a:gd name="T60" fmla="*/ 2 w 19"/>
                  <a:gd name="T61" fmla="*/ 10 h 23"/>
                  <a:gd name="T62" fmla="*/ 2 w 19"/>
                  <a:gd name="T63" fmla="*/ 5 h 23"/>
                  <a:gd name="T64" fmla="*/ 3 w 19"/>
                  <a:gd name="T65" fmla="*/ 2 h 23"/>
                  <a:gd name="T66" fmla="*/ 6 w 19"/>
                  <a:gd name="T67" fmla="*/ 2 h 23"/>
                  <a:gd name="T68" fmla="*/ 9 w 19"/>
                  <a:gd name="T69" fmla="*/ 0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23">
                    <a:moveTo>
                      <a:pt x="9" y="0"/>
                    </a:moveTo>
                    <a:lnTo>
                      <a:pt x="13" y="2"/>
                    </a:lnTo>
                    <a:lnTo>
                      <a:pt x="16" y="2"/>
                    </a:lnTo>
                    <a:lnTo>
                      <a:pt x="19" y="8"/>
                    </a:lnTo>
                    <a:lnTo>
                      <a:pt x="14" y="8"/>
                    </a:lnTo>
                    <a:lnTo>
                      <a:pt x="12" y="5"/>
                    </a:lnTo>
                    <a:lnTo>
                      <a:pt x="7" y="5"/>
                    </a:lnTo>
                    <a:lnTo>
                      <a:pt x="4" y="8"/>
                    </a:lnTo>
                    <a:lnTo>
                      <a:pt x="6" y="9"/>
                    </a:lnTo>
                    <a:lnTo>
                      <a:pt x="7" y="9"/>
                    </a:lnTo>
                    <a:lnTo>
                      <a:pt x="9" y="10"/>
                    </a:lnTo>
                    <a:lnTo>
                      <a:pt x="12" y="10"/>
                    </a:lnTo>
                    <a:lnTo>
                      <a:pt x="17" y="13"/>
                    </a:lnTo>
                    <a:lnTo>
                      <a:pt x="19" y="15"/>
                    </a:lnTo>
                    <a:lnTo>
                      <a:pt x="19" y="19"/>
                    </a:lnTo>
                    <a:lnTo>
                      <a:pt x="17" y="22"/>
                    </a:lnTo>
                    <a:lnTo>
                      <a:pt x="14" y="23"/>
                    </a:lnTo>
                    <a:lnTo>
                      <a:pt x="6" y="23"/>
                    </a:lnTo>
                    <a:lnTo>
                      <a:pt x="3" y="22"/>
                    </a:lnTo>
                    <a:lnTo>
                      <a:pt x="2" y="20"/>
                    </a:lnTo>
                    <a:lnTo>
                      <a:pt x="0" y="16"/>
                    </a:lnTo>
                    <a:lnTo>
                      <a:pt x="4" y="16"/>
                    </a:lnTo>
                    <a:lnTo>
                      <a:pt x="4" y="19"/>
                    </a:lnTo>
                    <a:lnTo>
                      <a:pt x="6" y="19"/>
                    </a:lnTo>
                    <a:lnTo>
                      <a:pt x="7" y="20"/>
                    </a:lnTo>
                    <a:lnTo>
                      <a:pt x="13" y="20"/>
                    </a:lnTo>
                    <a:lnTo>
                      <a:pt x="16" y="18"/>
                    </a:lnTo>
                    <a:lnTo>
                      <a:pt x="12" y="13"/>
                    </a:lnTo>
                    <a:lnTo>
                      <a:pt x="6" y="13"/>
                    </a:lnTo>
                    <a:lnTo>
                      <a:pt x="3" y="12"/>
                    </a:lnTo>
                    <a:lnTo>
                      <a:pt x="2" y="10"/>
                    </a:lnTo>
                    <a:lnTo>
                      <a:pt x="2" y="5"/>
                    </a:lnTo>
                    <a:lnTo>
                      <a:pt x="3" y="2"/>
                    </a:lnTo>
                    <a:lnTo>
                      <a:pt x="6"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720" name="Freeform 508"/>
              <p:cNvSpPr>
                <a:spLocks/>
              </p:cNvSpPr>
              <p:nvPr/>
            </p:nvSpPr>
            <p:spPr bwMode="auto">
              <a:xfrm>
                <a:off x="2509" y="4083"/>
                <a:ext cx="10" cy="39"/>
              </a:xfrm>
              <a:custGeom>
                <a:avLst/>
                <a:gdLst>
                  <a:gd name="T0" fmla="*/ 7 w 10"/>
                  <a:gd name="T1" fmla="*/ 0 h 39"/>
                  <a:gd name="T2" fmla="*/ 10 w 10"/>
                  <a:gd name="T3" fmla="*/ 0 h 39"/>
                  <a:gd name="T4" fmla="*/ 4 w 10"/>
                  <a:gd name="T5" fmla="*/ 12 h 39"/>
                  <a:gd name="T6" fmla="*/ 4 w 10"/>
                  <a:gd name="T7" fmla="*/ 26 h 39"/>
                  <a:gd name="T8" fmla="*/ 7 w 10"/>
                  <a:gd name="T9" fmla="*/ 32 h 39"/>
                  <a:gd name="T10" fmla="*/ 10 w 10"/>
                  <a:gd name="T11" fmla="*/ 39 h 39"/>
                  <a:gd name="T12" fmla="*/ 7 w 10"/>
                  <a:gd name="T13" fmla="*/ 39 h 39"/>
                  <a:gd name="T14" fmla="*/ 4 w 10"/>
                  <a:gd name="T15" fmla="*/ 32 h 39"/>
                  <a:gd name="T16" fmla="*/ 1 w 10"/>
                  <a:gd name="T17" fmla="*/ 26 h 39"/>
                  <a:gd name="T18" fmla="*/ 0 w 10"/>
                  <a:gd name="T19" fmla="*/ 19 h 39"/>
                  <a:gd name="T20" fmla="*/ 1 w 10"/>
                  <a:gd name="T21" fmla="*/ 12 h 39"/>
                  <a:gd name="T22" fmla="*/ 7 w 10"/>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39">
                    <a:moveTo>
                      <a:pt x="7" y="0"/>
                    </a:moveTo>
                    <a:lnTo>
                      <a:pt x="10" y="0"/>
                    </a:lnTo>
                    <a:lnTo>
                      <a:pt x="4" y="12"/>
                    </a:lnTo>
                    <a:lnTo>
                      <a:pt x="4" y="26"/>
                    </a:lnTo>
                    <a:lnTo>
                      <a:pt x="7" y="32"/>
                    </a:lnTo>
                    <a:lnTo>
                      <a:pt x="10" y="39"/>
                    </a:lnTo>
                    <a:lnTo>
                      <a:pt x="7" y="39"/>
                    </a:lnTo>
                    <a:lnTo>
                      <a:pt x="4" y="32"/>
                    </a:lnTo>
                    <a:lnTo>
                      <a:pt x="1" y="26"/>
                    </a:lnTo>
                    <a:lnTo>
                      <a:pt x="0" y="19"/>
                    </a:lnTo>
                    <a:lnTo>
                      <a:pt x="1" y="12"/>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721" name="Freeform 509"/>
              <p:cNvSpPr>
                <a:spLocks/>
              </p:cNvSpPr>
              <p:nvPr/>
            </p:nvSpPr>
            <p:spPr bwMode="auto">
              <a:xfrm>
                <a:off x="2520" y="4085"/>
                <a:ext cx="20" cy="28"/>
              </a:xfrm>
              <a:custGeom>
                <a:avLst/>
                <a:gdLst>
                  <a:gd name="T0" fmla="*/ 3 w 20"/>
                  <a:gd name="T1" fmla="*/ 0 h 28"/>
                  <a:gd name="T2" fmla="*/ 19 w 20"/>
                  <a:gd name="T3" fmla="*/ 0 h 28"/>
                  <a:gd name="T4" fmla="*/ 19 w 20"/>
                  <a:gd name="T5" fmla="*/ 3 h 28"/>
                  <a:gd name="T6" fmla="*/ 6 w 20"/>
                  <a:gd name="T7" fmla="*/ 3 h 28"/>
                  <a:gd name="T8" fmla="*/ 5 w 20"/>
                  <a:gd name="T9" fmla="*/ 11 h 28"/>
                  <a:gd name="T10" fmla="*/ 10 w 20"/>
                  <a:gd name="T11" fmla="*/ 8 h 28"/>
                  <a:gd name="T12" fmla="*/ 15 w 20"/>
                  <a:gd name="T13" fmla="*/ 10 h 28"/>
                  <a:gd name="T14" fmla="*/ 18 w 20"/>
                  <a:gd name="T15" fmla="*/ 11 h 28"/>
                  <a:gd name="T16" fmla="*/ 19 w 20"/>
                  <a:gd name="T17" fmla="*/ 14 h 28"/>
                  <a:gd name="T18" fmla="*/ 20 w 20"/>
                  <a:gd name="T19" fmla="*/ 18 h 28"/>
                  <a:gd name="T20" fmla="*/ 16 w 20"/>
                  <a:gd name="T21" fmla="*/ 27 h 28"/>
                  <a:gd name="T22" fmla="*/ 13 w 20"/>
                  <a:gd name="T23" fmla="*/ 28 h 28"/>
                  <a:gd name="T24" fmla="*/ 6 w 20"/>
                  <a:gd name="T25" fmla="*/ 28 h 28"/>
                  <a:gd name="T26" fmla="*/ 3 w 20"/>
                  <a:gd name="T27" fmla="*/ 27 h 28"/>
                  <a:gd name="T28" fmla="*/ 0 w 20"/>
                  <a:gd name="T29" fmla="*/ 24 h 28"/>
                  <a:gd name="T30" fmla="*/ 0 w 20"/>
                  <a:gd name="T31" fmla="*/ 20 h 28"/>
                  <a:gd name="T32" fmla="*/ 3 w 20"/>
                  <a:gd name="T33" fmla="*/ 20 h 28"/>
                  <a:gd name="T34" fmla="*/ 5 w 20"/>
                  <a:gd name="T35" fmla="*/ 23 h 28"/>
                  <a:gd name="T36" fmla="*/ 8 w 20"/>
                  <a:gd name="T37" fmla="*/ 25 h 28"/>
                  <a:gd name="T38" fmla="*/ 12 w 20"/>
                  <a:gd name="T39" fmla="*/ 25 h 28"/>
                  <a:gd name="T40" fmla="*/ 15 w 20"/>
                  <a:gd name="T41" fmla="*/ 24 h 28"/>
                  <a:gd name="T42" fmla="*/ 16 w 20"/>
                  <a:gd name="T43" fmla="*/ 21 h 28"/>
                  <a:gd name="T44" fmla="*/ 16 w 20"/>
                  <a:gd name="T45" fmla="*/ 18 h 28"/>
                  <a:gd name="T46" fmla="*/ 13 w 20"/>
                  <a:gd name="T47" fmla="*/ 13 h 28"/>
                  <a:gd name="T48" fmla="*/ 9 w 20"/>
                  <a:gd name="T49" fmla="*/ 11 h 28"/>
                  <a:gd name="T50" fmla="*/ 3 w 20"/>
                  <a:gd name="T51" fmla="*/ 14 h 28"/>
                  <a:gd name="T52" fmla="*/ 0 w 20"/>
                  <a:gd name="T53" fmla="*/ 14 h 28"/>
                  <a:gd name="T54" fmla="*/ 3 w 20"/>
                  <a:gd name="T55" fmla="*/ 0 h 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8">
                    <a:moveTo>
                      <a:pt x="3" y="0"/>
                    </a:moveTo>
                    <a:lnTo>
                      <a:pt x="19" y="0"/>
                    </a:lnTo>
                    <a:lnTo>
                      <a:pt x="19" y="3"/>
                    </a:lnTo>
                    <a:lnTo>
                      <a:pt x="6" y="3"/>
                    </a:lnTo>
                    <a:lnTo>
                      <a:pt x="5" y="11"/>
                    </a:lnTo>
                    <a:lnTo>
                      <a:pt x="10" y="8"/>
                    </a:lnTo>
                    <a:lnTo>
                      <a:pt x="15" y="10"/>
                    </a:lnTo>
                    <a:lnTo>
                      <a:pt x="18" y="11"/>
                    </a:lnTo>
                    <a:lnTo>
                      <a:pt x="19" y="14"/>
                    </a:lnTo>
                    <a:lnTo>
                      <a:pt x="20" y="18"/>
                    </a:lnTo>
                    <a:lnTo>
                      <a:pt x="16" y="27"/>
                    </a:lnTo>
                    <a:lnTo>
                      <a:pt x="13" y="28"/>
                    </a:lnTo>
                    <a:lnTo>
                      <a:pt x="6" y="28"/>
                    </a:lnTo>
                    <a:lnTo>
                      <a:pt x="3" y="27"/>
                    </a:lnTo>
                    <a:lnTo>
                      <a:pt x="0" y="24"/>
                    </a:lnTo>
                    <a:lnTo>
                      <a:pt x="0" y="20"/>
                    </a:lnTo>
                    <a:lnTo>
                      <a:pt x="3" y="20"/>
                    </a:lnTo>
                    <a:lnTo>
                      <a:pt x="5" y="23"/>
                    </a:lnTo>
                    <a:lnTo>
                      <a:pt x="8" y="25"/>
                    </a:lnTo>
                    <a:lnTo>
                      <a:pt x="12" y="25"/>
                    </a:lnTo>
                    <a:lnTo>
                      <a:pt x="15" y="24"/>
                    </a:lnTo>
                    <a:lnTo>
                      <a:pt x="16" y="21"/>
                    </a:lnTo>
                    <a:lnTo>
                      <a:pt x="16" y="18"/>
                    </a:lnTo>
                    <a:lnTo>
                      <a:pt x="13" y="13"/>
                    </a:lnTo>
                    <a:lnTo>
                      <a:pt x="9" y="11"/>
                    </a:lnTo>
                    <a:lnTo>
                      <a:pt x="3" y="14"/>
                    </a:lnTo>
                    <a:lnTo>
                      <a:pt x="0" y="14"/>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722" name="Freeform 510"/>
              <p:cNvSpPr>
                <a:spLocks/>
              </p:cNvSpPr>
              <p:nvPr/>
            </p:nvSpPr>
            <p:spPr bwMode="auto">
              <a:xfrm>
                <a:off x="2542" y="4083"/>
                <a:ext cx="8" cy="39"/>
              </a:xfrm>
              <a:custGeom>
                <a:avLst/>
                <a:gdLst>
                  <a:gd name="T0" fmla="*/ 0 w 8"/>
                  <a:gd name="T1" fmla="*/ 0 h 39"/>
                  <a:gd name="T2" fmla="*/ 3 w 8"/>
                  <a:gd name="T3" fmla="*/ 0 h 39"/>
                  <a:gd name="T4" fmla="*/ 8 w 8"/>
                  <a:gd name="T5" fmla="*/ 12 h 39"/>
                  <a:gd name="T6" fmla="*/ 8 w 8"/>
                  <a:gd name="T7" fmla="*/ 26 h 39"/>
                  <a:gd name="T8" fmla="*/ 6 w 8"/>
                  <a:gd name="T9" fmla="*/ 33 h 39"/>
                  <a:gd name="T10" fmla="*/ 3 w 8"/>
                  <a:gd name="T11" fmla="*/ 39 h 39"/>
                  <a:gd name="T12" fmla="*/ 0 w 8"/>
                  <a:gd name="T13" fmla="*/ 39 h 39"/>
                  <a:gd name="T14" fmla="*/ 3 w 8"/>
                  <a:gd name="T15" fmla="*/ 32 h 39"/>
                  <a:gd name="T16" fmla="*/ 4 w 8"/>
                  <a:gd name="T17" fmla="*/ 26 h 39"/>
                  <a:gd name="T18" fmla="*/ 6 w 8"/>
                  <a:gd name="T19" fmla="*/ 19 h 39"/>
                  <a:gd name="T20" fmla="*/ 4 w 8"/>
                  <a:gd name="T21" fmla="*/ 13 h 39"/>
                  <a:gd name="T22" fmla="*/ 3 w 8"/>
                  <a:gd name="T23" fmla="*/ 6 h 39"/>
                  <a:gd name="T24" fmla="*/ 0 w 8"/>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39">
                    <a:moveTo>
                      <a:pt x="0" y="0"/>
                    </a:moveTo>
                    <a:lnTo>
                      <a:pt x="3" y="0"/>
                    </a:lnTo>
                    <a:lnTo>
                      <a:pt x="8" y="12"/>
                    </a:lnTo>
                    <a:lnTo>
                      <a:pt x="8" y="26"/>
                    </a:lnTo>
                    <a:lnTo>
                      <a:pt x="6" y="33"/>
                    </a:lnTo>
                    <a:lnTo>
                      <a:pt x="3" y="39"/>
                    </a:lnTo>
                    <a:lnTo>
                      <a:pt x="0" y="39"/>
                    </a:lnTo>
                    <a:lnTo>
                      <a:pt x="3" y="32"/>
                    </a:lnTo>
                    <a:lnTo>
                      <a:pt x="4" y="26"/>
                    </a:lnTo>
                    <a:lnTo>
                      <a:pt x="6" y="19"/>
                    </a:lnTo>
                    <a:lnTo>
                      <a:pt x="4"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23" name="Freeform 511"/>
              <p:cNvSpPr>
                <a:spLocks/>
              </p:cNvSpPr>
              <p:nvPr/>
            </p:nvSpPr>
            <p:spPr bwMode="auto">
              <a:xfrm>
                <a:off x="2556" y="4109"/>
                <a:ext cx="4" cy="10"/>
              </a:xfrm>
              <a:custGeom>
                <a:avLst/>
                <a:gdLst>
                  <a:gd name="T0" fmla="*/ 0 w 4"/>
                  <a:gd name="T1" fmla="*/ 0 h 10"/>
                  <a:gd name="T2" fmla="*/ 4 w 4"/>
                  <a:gd name="T3" fmla="*/ 0 h 10"/>
                  <a:gd name="T4" fmla="*/ 4 w 4"/>
                  <a:gd name="T5" fmla="*/ 7 h 10"/>
                  <a:gd name="T6" fmla="*/ 3 w 4"/>
                  <a:gd name="T7" fmla="*/ 9 h 10"/>
                  <a:gd name="T8" fmla="*/ 0 w 4"/>
                  <a:gd name="T9" fmla="*/ 10 h 10"/>
                  <a:gd name="T10" fmla="*/ 0 w 4"/>
                  <a:gd name="T11" fmla="*/ 9 h 10"/>
                  <a:gd name="T12" fmla="*/ 3 w 4"/>
                  <a:gd name="T13" fmla="*/ 6 h 10"/>
                  <a:gd name="T14" fmla="*/ 3 w 4"/>
                  <a:gd name="T15" fmla="*/ 4 h 10"/>
                  <a:gd name="T16" fmla="*/ 0 w 4"/>
                  <a:gd name="T17" fmla="*/ 4 h 10"/>
                  <a:gd name="T18" fmla="*/ 0 w 4"/>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0">
                    <a:moveTo>
                      <a:pt x="0" y="0"/>
                    </a:moveTo>
                    <a:lnTo>
                      <a:pt x="4" y="0"/>
                    </a:lnTo>
                    <a:lnTo>
                      <a:pt x="4" y="7"/>
                    </a:lnTo>
                    <a:lnTo>
                      <a:pt x="3" y="9"/>
                    </a:lnTo>
                    <a:lnTo>
                      <a:pt x="0" y="10"/>
                    </a:lnTo>
                    <a:lnTo>
                      <a:pt x="0" y="9"/>
                    </a:lnTo>
                    <a:lnTo>
                      <a:pt x="3" y="6"/>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24" name="Freeform 512"/>
              <p:cNvSpPr>
                <a:spLocks noEditPoints="1"/>
              </p:cNvSpPr>
              <p:nvPr/>
            </p:nvSpPr>
            <p:spPr bwMode="auto">
              <a:xfrm>
                <a:off x="2575" y="4090"/>
                <a:ext cx="20" cy="23"/>
              </a:xfrm>
              <a:custGeom>
                <a:avLst/>
                <a:gdLst>
                  <a:gd name="T0" fmla="*/ 7 w 20"/>
                  <a:gd name="T1" fmla="*/ 5 h 23"/>
                  <a:gd name="T2" fmla="*/ 2 w 20"/>
                  <a:gd name="T3" fmla="*/ 9 h 23"/>
                  <a:gd name="T4" fmla="*/ 2 w 20"/>
                  <a:gd name="T5" fmla="*/ 12 h 23"/>
                  <a:gd name="T6" fmla="*/ 4 w 20"/>
                  <a:gd name="T7" fmla="*/ 16 h 23"/>
                  <a:gd name="T8" fmla="*/ 5 w 20"/>
                  <a:gd name="T9" fmla="*/ 19 h 23"/>
                  <a:gd name="T10" fmla="*/ 7 w 20"/>
                  <a:gd name="T11" fmla="*/ 20 h 23"/>
                  <a:gd name="T12" fmla="*/ 12 w 20"/>
                  <a:gd name="T13" fmla="*/ 20 h 23"/>
                  <a:gd name="T14" fmla="*/ 14 w 20"/>
                  <a:gd name="T15" fmla="*/ 19 h 23"/>
                  <a:gd name="T16" fmla="*/ 15 w 20"/>
                  <a:gd name="T17" fmla="*/ 16 h 23"/>
                  <a:gd name="T18" fmla="*/ 17 w 20"/>
                  <a:gd name="T19" fmla="*/ 12 h 23"/>
                  <a:gd name="T20" fmla="*/ 14 w 20"/>
                  <a:gd name="T21" fmla="*/ 6 h 23"/>
                  <a:gd name="T22" fmla="*/ 12 w 20"/>
                  <a:gd name="T23" fmla="*/ 5 h 23"/>
                  <a:gd name="T24" fmla="*/ 7 w 20"/>
                  <a:gd name="T25" fmla="*/ 5 h 23"/>
                  <a:gd name="T26" fmla="*/ 10 w 20"/>
                  <a:gd name="T27" fmla="*/ 0 h 23"/>
                  <a:gd name="T28" fmla="*/ 14 w 20"/>
                  <a:gd name="T29" fmla="*/ 2 h 23"/>
                  <a:gd name="T30" fmla="*/ 17 w 20"/>
                  <a:gd name="T31" fmla="*/ 3 h 23"/>
                  <a:gd name="T32" fmla="*/ 20 w 20"/>
                  <a:gd name="T33" fmla="*/ 9 h 23"/>
                  <a:gd name="T34" fmla="*/ 20 w 20"/>
                  <a:gd name="T35" fmla="*/ 16 h 23"/>
                  <a:gd name="T36" fmla="*/ 17 w 20"/>
                  <a:gd name="T37" fmla="*/ 22 h 23"/>
                  <a:gd name="T38" fmla="*/ 14 w 20"/>
                  <a:gd name="T39" fmla="*/ 23 h 23"/>
                  <a:gd name="T40" fmla="*/ 5 w 20"/>
                  <a:gd name="T41" fmla="*/ 23 h 23"/>
                  <a:gd name="T42" fmla="*/ 2 w 20"/>
                  <a:gd name="T43" fmla="*/ 22 h 23"/>
                  <a:gd name="T44" fmla="*/ 0 w 20"/>
                  <a:gd name="T45" fmla="*/ 16 h 23"/>
                  <a:gd name="T46" fmla="*/ 0 w 20"/>
                  <a:gd name="T47" fmla="*/ 9 h 23"/>
                  <a:gd name="T48" fmla="*/ 2 w 20"/>
                  <a:gd name="T49" fmla="*/ 3 h 23"/>
                  <a:gd name="T50" fmla="*/ 5 w 20"/>
                  <a:gd name="T51" fmla="*/ 2 h 23"/>
                  <a:gd name="T52" fmla="*/ 10 w 20"/>
                  <a:gd name="T53" fmla="*/ 0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23">
                    <a:moveTo>
                      <a:pt x="7" y="5"/>
                    </a:moveTo>
                    <a:lnTo>
                      <a:pt x="2" y="9"/>
                    </a:lnTo>
                    <a:lnTo>
                      <a:pt x="2" y="12"/>
                    </a:lnTo>
                    <a:lnTo>
                      <a:pt x="4" y="16"/>
                    </a:lnTo>
                    <a:lnTo>
                      <a:pt x="5" y="19"/>
                    </a:lnTo>
                    <a:lnTo>
                      <a:pt x="7" y="20"/>
                    </a:lnTo>
                    <a:lnTo>
                      <a:pt x="12" y="20"/>
                    </a:lnTo>
                    <a:lnTo>
                      <a:pt x="14" y="19"/>
                    </a:lnTo>
                    <a:lnTo>
                      <a:pt x="15" y="16"/>
                    </a:lnTo>
                    <a:lnTo>
                      <a:pt x="17" y="12"/>
                    </a:lnTo>
                    <a:lnTo>
                      <a:pt x="14" y="6"/>
                    </a:lnTo>
                    <a:lnTo>
                      <a:pt x="12" y="5"/>
                    </a:lnTo>
                    <a:lnTo>
                      <a:pt x="7" y="5"/>
                    </a:lnTo>
                    <a:close/>
                    <a:moveTo>
                      <a:pt x="10" y="0"/>
                    </a:moveTo>
                    <a:lnTo>
                      <a:pt x="14" y="2"/>
                    </a:lnTo>
                    <a:lnTo>
                      <a:pt x="17" y="3"/>
                    </a:lnTo>
                    <a:lnTo>
                      <a:pt x="20" y="9"/>
                    </a:lnTo>
                    <a:lnTo>
                      <a:pt x="20" y="16"/>
                    </a:lnTo>
                    <a:lnTo>
                      <a:pt x="17" y="22"/>
                    </a:lnTo>
                    <a:lnTo>
                      <a:pt x="14" y="23"/>
                    </a:lnTo>
                    <a:lnTo>
                      <a:pt x="5" y="23"/>
                    </a:lnTo>
                    <a:lnTo>
                      <a:pt x="2" y="22"/>
                    </a:lnTo>
                    <a:lnTo>
                      <a:pt x="0" y="16"/>
                    </a:lnTo>
                    <a:lnTo>
                      <a:pt x="0" y="9"/>
                    </a:lnTo>
                    <a:lnTo>
                      <a:pt x="2" y="3"/>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25" name="Freeform 513"/>
              <p:cNvSpPr>
                <a:spLocks/>
              </p:cNvSpPr>
              <p:nvPr/>
            </p:nvSpPr>
            <p:spPr bwMode="auto">
              <a:xfrm>
                <a:off x="2597" y="4085"/>
                <a:ext cx="12" cy="28"/>
              </a:xfrm>
              <a:custGeom>
                <a:avLst/>
                <a:gdLst>
                  <a:gd name="T0" fmla="*/ 3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5 h 28"/>
                  <a:gd name="T14" fmla="*/ 12 w 12"/>
                  <a:gd name="T15" fmla="*/ 25 h 28"/>
                  <a:gd name="T16" fmla="*/ 12 w 12"/>
                  <a:gd name="T17" fmla="*/ 28 h 28"/>
                  <a:gd name="T18" fmla="*/ 6 w 12"/>
                  <a:gd name="T19" fmla="*/ 28 h 28"/>
                  <a:gd name="T20" fmla="*/ 3 w 12"/>
                  <a:gd name="T21" fmla="*/ 27 h 28"/>
                  <a:gd name="T22" fmla="*/ 3 w 12"/>
                  <a:gd name="T23" fmla="*/ 10 h 28"/>
                  <a:gd name="T24" fmla="*/ 0 w 12"/>
                  <a:gd name="T25" fmla="*/ 10 h 28"/>
                  <a:gd name="T26" fmla="*/ 0 w 12"/>
                  <a:gd name="T27" fmla="*/ 7 h 28"/>
                  <a:gd name="T28" fmla="*/ 3 w 12"/>
                  <a:gd name="T29" fmla="*/ 7 h 28"/>
                  <a:gd name="T30" fmla="*/ 3 w 12"/>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28">
                    <a:moveTo>
                      <a:pt x="3" y="0"/>
                    </a:moveTo>
                    <a:lnTo>
                      <a:pt x="7" y="0"/>
                    </a:lnTo>
                    <a:lnTo>
                      <a:pt x="7" y="7"/>
                    </a:lnTo>
                    <a:lnTo>
                      <a:pt x="12" y="7"/>
                    </a:lnTo>
                    <a:lnTo>
                      <a:pt x="12" y="10"/>
                    </a:lnTo>
                    <a:lnTo>
                      <a:pt x="7" y="10"/>
                    </a:lnTo>
                    <a:lnTo>
                      <a:pt x="7" y="25"/>
                    </a:lnTo>
                    <a:lnTo>
                      <a:pt x="12" y="25"/>
                    </a:lnTo>
                    <a:lnTo>
                      <a:pt x="12" y="28"/>
                    </a:lnTo>
                    <a:lnTo>
                      <a:pt x="6" y="28"/>
                    </a:lnTo>
                    <a:lnTo>
                      <a:pt x="3" y="27"/>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726" name="Freeform 514"/>
              <p:cNvSpPr>
                <a:spLocks/>
              </p:cNvSpPr>
              <p:nvPr/>
            </p:nvSpPr>
            <p:spPr bwMode="auto">
              <a:xfrm>
                <a:off x="2612" y="4083"/>
                <a:ext cx="18" cy="30"/>
              </a:xfrm>
              <a:custGeom>
                <a:avLst/>
                <a:gdLst>
                  <a:gd name="T0" fmla="*/ 0 w 18"/>
                  <a:gd name="T1" fmla="*/ 0 h 30"/>
                  <a:gd name="T2" fmla="*/ 4 w 18"/>
                  <a:gd name="T3" fmla="*/ 0 h 30"/>
                  <a:gd name="T4" fmla="*/ 4 w 18"/>
                  <a:gd name="T5" fmla="*/ 12 h 30"/>
                  <a:gd name="T6" fmla="*/ 5 w 18"/>
                  <a:gd name="T7" fmla="*/ 10 h 30"/>
                  <a:gd name="T8" fmla="*/ 11 w 18"/>
                  <a:gd name="T9" fmla="*/ 7 h 30"/>
                  <a:gd name="T10" fmla="*/ 17 w 18"/>
                  <a:gd name="T11" fmla="*/ 10 h 30"/>
                  <a:gd name="T12" fmla="*/ 18 w 18"/>
                  <a:gd name="T13" fmla="*/ 13 h 30"/>
                  <a:gd name="T14" fmla="*/ 18 w 18"/>
                  <a:gd name="T15" fmla="*/ 30 h 30"/>
                  <a:gd name="T16" fmla="*/ 14 w 18"/>
                  <a:gd name="T17" fmla="*/ 30 h 30"/>
                  <a:gd name="T18" fmla="*/ 14 w 18"/>
                  <a:gd name="T19" fmla="*/ 13 h 30"/>
                  <a:gd name="T20" fmla="*/ 12 w 18"/>
                  <a:gd name="T21" fmla="*/ 12 h 30"/>
                  <a:gd name="T22" fmla="*/ 7 w 18"/>
                  <a:gd name="T23" fmla="*/ 12 h 30"/>
                  <a:gd name="T24" fmla="*/ 4 w 18"/>
                  <a:gd name="T25" fmla="*/ 15 h 30"/>
                  <a:gd name="T26" fmla="*/ 4 w 18"/>
                  <a:gd name="T27" fmla="*/ 30 h 30"/>
                  <a:gd name="T28" fmla="*/ 0 w 18"/>
                  <a:gd name="T29" fmla="*/ 30 h 30"/>
                  <a:gd name="T30" fmla="*/ 0 w 18"/>
                  <a:gd name="T31" fmla="*/ 0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30">
                    <a:moveTo>
                      <a:pt x="0" y="0"/>
                    </a:moveTo>
                    <a:lnTo>
                      <a:pt x="4" y="0"/>
                    </a:lnTo>
                    <a:lnTo>
                      <a:pt x="4" y="12"/>
                    </a:lnTo>
                    <a:lnTo>
                      <a:pt x="5" y="10"/>
                    </a:lnTo>
                    <a:lnTo>
                      <a:pt x="11" y="7"/>
                    </a:lnTo>
                    <a:lnTo>
                      <a:pt x="17" y="10"/>
                    </a:lnTo>
                    <a:lnTo>
                      <a:pt x="18" y="13"/>
                    </a:lnTo>
                    <a:lnTo>
                      <a:pt x="18" y="30"/>
                    </a:lnTo>
                    <a:lnTo>
                      <a:pt x="14" y="30"/>
                    </a:lnTo>
                    <a:lnTo>
                      <a:pt x="14" y="13"/>
                    </a:lnTo>
                    <a:lnTo>
                      <a:pt x="12" y="12"/>
                    </a:lnTo>
                    <a:lnTo>
                      <a:pt x="7" y="12"/>
                    </a:lnTo>
                    <a:lnTo>
                      <a:pt x="4" y="15"/>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27" name="Freeform 515"/>
              <p:cNvSpPr>
                <a:spLocks noEditPoints="1"/>
              </p:cNvSpPr>
              <p:nvPr/>
            </p:nvSpPr>
            <p:spPr bwMode="auto">
              <a:xfrm>
                <a:off x="2634" y="4090"/>
                <a:ext cx="20" cy="23"/>
              </a:xfrm>
              <a:custGeom>
                <a:avLst/>
                <a:gdLst>
                  <a:gd name="T0" fmla="*/ 7 w 20"/>
                  <a:gd name="T1" fmla="*/ 5 h 23"/>
                  <a:gd name="T2" fmla="*/ 5 w 20"/>
                  <a:gd name="T3" fmla="*/ 8 h 23"/>
                  <a:gd name="T4" fmla="*/ 3 w 20"/>
                  <a:gd name="T5" fmla="*/ 10 h 23"/>
                  <a:gd name="T6" fmla="*/ 16 w 20"/>
                  <a:gd name="T7" fmla="*/ 10 h 23"/>
                  <a:gd name="T8" fmla="*/ 13 w 20"/>
                  <a:gd name="T9" fmla="*/ 5 h 23"/>
                  <a:gd name="T10" fmla="*/ 7 w 20"/>
                  <a:gd name="T11" fmla="*/ 5 h 23"/>
                  <a:gd name="T12" fmla="*/ 10 w 20"/>
                  <a:gd name="T13" fmla="*/ 0 h 23"/>
                  <a:gd name="T14" fmla="*/ 16 w 20"/>
                  <a:gd name="T15" fmla="*/ 3 h 23"/>
                  <a:gd name="T16" fmla="*/ 17 w 20"/>
                  <a:gd name="T17" fmla="*/ 5 h 23"/>
                  <a:gd name="T18" fmla="*/ 20 w 20"/>
                  <a:gd name="T19" fmla="*/ 10 h 23"/>
                  <a:gd name="T20" fmla="*/ 20 w 20"/>
                  <a:gd name="T21" fmla="*/ 13 h 23"/>
                  <a:gd name="T22" fmla="*/ 3 w 20"/>
                  <a:gd name="T23" fmla="*/ 13 h 23"/>
                  <a:gd name="T24" fmla="*/ 5 w 20"/>
                  <a:gd name="T25" fmla="*/ 16 h 23"/>
                  <a:gd name="T26" fmla="*/ 5 w 20"/>
                  <a:gd name="T27" fmla="*/ 19 h 23"/>
                  <a:gd name="T28" fmla="*/ 7 w 20"/>
                  <a:gd name="T29" fmla="*/ 20 h 23"/>
                  <a:gd name="T30" fmla="*/ 13 w 20"/>
                  <a:gd name="T31" fmla="*/ 20 h 23"/>
                  <a:gd name="T32" fmla="*/ 15 w 20"/>
                  <a:gd name="T33" fmla="*/ 19 h 23"/>
                  <a:gd name="T34" fmla="*/ 16 w 20"/>
                  <a:gd name="T35" fmla="*/ 16 h 23"/>
                  <a:gd name="T36" fmla="*/ 20 w 20"/>
                  <a:gd name="T37" fmla="*/ 16 h 23"/>
                  <a:gd name="T38" fmla="*/ 19 w 20"/>
                  <a:gd name="T39" fmla="*/ 19 h 23"/>
                  <a:gd name="T40" fmla="*/ 16 w 20"/>
                  <a:gd name="T41" fmla="*/ 22 h 23"/>
                  <a:gd name="T42" fmla="*/ 13 w 20"/>
                  <a:gd name="T43" fmla="*/ 23 h 23"/>
                  <a:gd name="T44" fmla="*/ 6 w 20"/>
                  <a:gd name="T45" fmla="*/ 23 h 23"/>
                  <a:gd name="T46" fmla="*/ 3 w 20"/>
                  <a:gd name="T47" fmla="*/ 22 h 23"/>
                  <a:gd name="T48" fmla="*/ 0 w 20"/>
                  <a:gd name="T49" fmla="*/ 16 h 23"/>
                  <a:gd name="T50" fmla="*/ 0 w 20"/>
                  <a:gd name="T51" fmla="*/ 8 h 23"/>
                  <a:gd name="T52" fmla="*/ 6 w 20"/>
                  <a:gd name="T53" fmla="*/ 2 h 23"/>
                  <a:gd name="T54" fmla="*/ 10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7" y="5"/>
                    </a:moveTo>
                    <a:lnTo>
                      <a:pt x="5" y="8"/>
                    </a:lnTo>
                    <a:lnTo>
                      <a:pt x="3" y="10"/>
                    </a:lnTo>
                    <a:lnTo>
                      <a:pt x="16" y="10"/>
                    </a:lnTo>
                    <a:lnTo>
                      <a:pt x="13" y="5"/>
                    </a:lnTo>
                    <a:lnTo>
                      <a:pt x="7" y="5"/>
                    </a:lnTo>
                    <a:close/>
                    <a:moveTo>
                      <a:pt x="10" y="0"/>
                    </a:moveTo>
                    <a:lnTo>
                      <a:pt x="16" y="3"/>
                    </a:lnTo>
                    <a:lnTo>
                      <a:pt x="17" y="5"/>
                    </a:lnTo>
                    <a:lnTo>
                      <a:pt x="20" y="10"/>
                    </a:lnTo>
                    <a:lnTo>
                      <a:pt x="20" y="13"/>
                    </a:lnTo>
                    <a:lnTo>
                      <a:pt x="3" y="13"/>
                    </a:lnTo>
                    <a:lnTo>
                      <a:pt x="5" y="16"/>
                    </a:lnTo>
                    <a:lnTo>
                      <a:pt x="5" y="19"/>
                    </a:lnTo>
                    <a:lnTo>
                      <a:pt x="7" y="20"/>
                    </a:lnTo>
                    <a:lnTo>
                      <a:pt x="13" y="20"/>
                    </a:lnTo>
                    <a:lnTo>
                      <a:pt x="15" y="19"/>
                    </a:lnTo>
                    <a:lnTo>
                      <a:pt x="16" y="16"/>
                    </a:lnTo>
                    <a:lnTo>
                      <a:pt x="20" y="16"/>
                    </a:lnTo>
                    <a:lnTo>
                      <a:pt x="19" y="19"/>
                    </a:lnTo>
                    <a:lnTo>
                      <a:pt x="16" y="22"/>
                    </a:lnTo>
                    <a:lnTo>
                      <a:pt x="13" y="23"/>
                    </a:lnTo>
                    <a:lnTo>
                      <a:pt x="6" y="23"/>
                    </a:lnTo>
                    <a:lnTo>
                      <a:pt x="3" y="22"/>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28" name="Freeform 516"/>
              <p:cNvSpPr>
                <a:spLocks/>
              </p:cNvSpPr>
              <p:nvPr/>
            </p:nvSpPr>
            <p:spPr bwMode="auto">
              <a:xfrm>
                <a:off x="2657" y="4090"/>
                <a:ext cx="12" cy="23"/>
              </a:xfrm>
              <a:custGeom>
                <a:avLst/>
                <a:gdLst>
                  <a:gd name="T0" fmla="*/ 12 w 12"/>
                  <a:gd name="T1" fmla="*/ 0 h 23"/>
                  <a:gd name="T2" fmla="*/ 12 w 12"/>
                  <a:gd name="T3" fmla="*/ 5 h 23"/>
                  <a:gd name="T4" fmla="*/ 6 w 12"/>
                  <a:gd name="T5" fmla="*/ 8 h 23"/>
                  <a:gd name="T6" fmla="*/ 4 w 12"/>
                  <a:gd name="T7" fmla="*/ 10 h 23"/>
                  <a:gd name="T8" fmla="*/ 4 w 12"/>
                  <a:gd name="T9" fmla="*/ 23 h 23"/>
                  <a:gd name="T10" fmla="*/ 0 w 12"/>
                  <a:gd name="T11" fmla="*/ 23 h 23"/>
                  <a:gd name="T12" fmla="*/ 0 w 12"/>
                  <a:gd name="T13" fmla="*/ 2 h 23"/>
                  <a:gd name="T14" fmla="*/ 4 w 12"/>
                  <a:gd name="T15" fmla="*/ 2 h 23"/>
                  <a:gd name="T16" fmla="*/ 4 w 12"/>
                  <a:gd name="T17" fmla="*/ 6 h 23"/>
                  <a:gd name="T18" fmla="*/ 6 w 12"/>
                  <a:gd name="T19" fmla="*/ 3 h 23"/>
                  <a:gd name="T20" fmla="*/ 12 w 12"/>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23">
                    <a:moveTo>
                      <a:pt x="12" y="0"/>
                    </a:moveTo>
                    <a:lnTo>
                      <a:pt x="12" y="5"/>
                    </a:lnTo>
                    <a:lnTo>
                      <a:pt x="6" y="8"/>
                    </a:lnTo>
                    <a:lnTo>
                      <a:pt x="4" y="10"/>
                    </a:lnTo>
                    <a:lnTo>
                      <a:pt x="4" y="23"/>
                    </a:lnTo>
                    <a:lnTo>
                      <a:pt x="0" y="23"/>
                    </a:lnTo>
                    <a:lnTo>
                      <a:pt x="0" y="2"/>
                    </a:lnTo>
                    <a:lnTo>
                      <a:pt x="4" y="2"/>
                    </a:lnTo>
                    <a:lnTo>
                      <a:pt x="4" y="6"/>
                    </a:lnTo>
                    <a:lnTo>
                      <a:pt x="6" y="3"/>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729" name="Freeform 517"/>
              <p:cNvSpPr>
                <a:spLocks noEditPoints="1"/>
              </p:cNvSpPr>
              <p:nvPr/>
            </p:nvSpPr>
            <p:spPr bwMode="auto">
              <a:xfrm>
                <a:off x="2681" y="4083"/>
                <a:ext cx="25" cy="30"/>
              </a:xfrm>
              <a:custGeom>
                <a:avLst/>
                <a:gdLst>
                  <a:gd name="T0" fmla="*/ 3 w 25"/>
                  <a:gd name="T1" fmla="*/ 3 h 30"/>
                  <a:gd name="T2" fmla="*/ 3 w 25"/>
                  <a:gd name="T3" fmla="*/ 15 h 30"/>
                  <a:gd name="T4" fmla="*/ 15 w 25"/>
                  <a:gd name="T5" fmla="*/ 15 h 30"/>
                  <a:gd name="T6" fmla="*/ 17 w 25"/>
                  <a:gd name="T7" fmla="*/ 13 h 30"/>
                  <a:gd name="T8" fmla="*/ 19 w 25"/>
                  <a:gd name="T9" fmla="*/ 12 h 30"/>
                  <a:gd name="T10" fmla="*/ 19 w 25"/>
                  <a:gd name="T11" fmla="*/ 6 h 30"/>
                  <a:gd name="T12" fmla="*/ 13 w 25"/>
                  <a:gd name="T13" fmla="*/ 3 h 30"/>
                  <a:gd name="T14" fmla="*/ 3 w 25"/>
                  <a:gd name="T15" fmla="*/ 3 h 30"/>
                  <a:gd name="T16" fmla="*/ 0 w 25"/>
                  <a:gd name="T17" fmla="*/ 0 h 30"/>
                  <a:gd name="T18" fmla="*/ 17 w 25"/>
                  <a:gd name="T19" fmla="*/ 0 h 30"/>
                  <a:gd name="T20" fmla="*/ 22 w 25"/>
                  <a:gd name="T21" fmla="*/ 5 h 30"/>
                  <a:gd name="T22" fmla="*/ 23 w 25"/>
                  <a:gd name="T23" fmla="*/ 9 h 30"/>
                  <a:gd name="T24" fmla="*/ 20 w 25"/>
                  <a:gd name="T25" fmla="*/ 15 h 30"/>
                  <a:gd name="T26" fmla="*/ 17 w 25"/>
                  <a:gd name="T27" fmla="*/ 16 h 30"/>
                  <a:gd name="T28" fmla="*/ 20 w 25"/>
                  <a:gd name="T29" fmla="*/ 16 h 30"/>
                  <a:gd name="T30" fmla="*/ 22 w 25"/>
                  <a:gd name="T31" fmla="*/ 17 h 30"/>
                  <a:gd name="T32" fmla="*/ 22 w 25"/>
                  <a:gd name="T33" fmla="*/ 25 h 30"/>
                  <a:gd name="T34" fmla="*/ 25 w 25"/>
                  <a:gd name="T35" fmla="*/ 30 h 30"/>
                  <a:gd name="T36" fmla="*/ 19 w 25"/>
                  <a:gd name="T37" fmla="*/ 30 h 30"/>
                  <a:gd name="T38" fmla="*/ 19 w 25"/>
                  <a:gd name="T39" fmla="*/ 23 h 30"/>
                  <a:gd name="T40" fmla="*/ 17 w 25"/>
                  <a:gd name="T41" fmla="*/ 20 h 30"/>
                  <a:gd name="T42" fmla="*/ 17 w 25"/>
                  <a:gd name="T43" fmla="*/ 19 h 30"/>
                  <a:gd name="T44" fmla="*/ 16 w 25"/>
                  <a:gd name="T45" fmla="*/ 17 h 30"/>
                  <a:gd name="T46" fmla="*/ 3 w 25"/>
                  <a:gd name="T47" fmla="*/ 17 h 30"/>
                  <a:gd name="T48" fmla="*/ 3 w 25"/>
                  <a:gd name="T49" fmla="*/ 30 h 30"/>
                  <a:gd name="T50" fmla="*/ 0 w 25"/>
                  <a:gd name="T51" fmla="*/ 30 h 30"/>
                  <a:gd name="T52" fmla="*/ 0 w 25"/>
                  <a:gd name="T53" fmla="*/ 0 h 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 h="30">
                    <a:moveTo>
                      <a:pt x="3" y="3"/>
                    </a:moveTo>
                    <a:lnTo>
                      <a:pt x="3" y="15"/>
                    </a:lnTo>
                    <a:lnTo>
                      <a:pt x="15" y="15"/>
                    </a:lnTo>
                    <a:lnTo>
                      <a:pt x="17" y="13"/>
                    </a:lnTo>
                    <a:lnTo>
                      <a:pt x="19" y="12"/>
                    </a:lnTo>
                    <a:lnTo>
                      <a:pt x="19" y="6"/>
                    </a:lnTo>
                    <a:lnTo>
                      <a:pt x="13" y="3"/>
                    </a:lnTo>
                    <a:lnTo>
                      <a:pt x="3" y="3"/>
                    </a:lnTo>
                    <a:close/>
                    <a:moveTo>
                      <a:pt x="0" y="0"/>
                    </a:moveTo>
                    <a:lnTo>
                      <a:pt x="17" y="0"/>
                    </a:lnTo>
                    <a:lnTo>
                      <a:pt x="22" y="5"/>
                    </a:lnTo>
                    <a:lnTo>
                      <a:pt x="23" y="9"/>
                    </a:lnTo>
                    <a:lnTo>
                      <a:pt x="20" y="15"/>
                    </a:lnTo>
                    <a:lnTo>
                      <a:pt x="17" y="16"/>
                    </a:lnTo>
                    <a:lnTo>
                      <a:pt x="20" y="16"/>
                    </a:lnTo>
                    <a:lnTo>
                      <a:pt x="22" y="17"/>
                    </a:lnTo>
                    <a:lnTo>
                      <a:pt x="22" y="25"/>
                    </a:lnTo>
                    <a:lnTo>
                      <a:pt x="25" y="30"/>
                    </a:lnTo>
                    <a:lnTo>
                      <a:pt x="19" y="30"/>
                    </a:lnTo>
                    <a:lnTo>
                      <a:pt x="19" y="23"/>
                    </a:lnTo>
                    <a:lnTo>
                      <a:pt x="17" y="20"/>
                    </a:lnTo>
                    <a:lnTo>
                      <a:pt x="17" y="19"/>
                    </a:lnTo>
                    <a:lnTo>
                      <a:pt x="16" y="17"/>
                    </a:lnTo>
                    <a:lnTo>
                      <a:pt x="3" y="17"/>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30" name="Freeform 518"/>
              <p:cNvSpPr>
                <a:spLocks noEditPoints="1"/>
              </p:cNvSpPr>
              <p:nvPr/>
            </p:nvSpPr>
            <p:spPr bwMode="auto">
              <a:xfrm>
                <a:off x="2708" y="4090"/>
                <a:ext cx="20" cy="23"/>
              </a:xfrm>
              <a:custGeom>
                <a:avLst/>
                <a:gdLst>
                  <a:gd name="T0" fmla="*/ 15 w 20"/>
                  <a:gd name="T1" fmla="*/ 12 h 23"/>
                  <a:gd name="T2" fmla="*/ 13 w 20"/>
                  <a:gd name="T3" fmla="*/ 13 h 23"/>
                  <a:gd name="T4" fmla="*/ 8 w 20"/>
                  <a:gd name="T5" fmla="*/ 13 h 23"/>
                  <a:gd name="T6" fmla="*/ 6 w 20"/>
                  <a:gd name="T7" fmla="*/ 15 h 23"/>
                  <a:gd name="T8" fmla="*/ 5 w 20"/>
                  <a:gd name="T9" fmla="*/ 15 h 23"/>
                  <a:gd name="T10" fmla="*/ 3 w 20"/>
                  <a:gd name="T11" fmla="*/ 18 h 23"/>
                  <a:gd name="T12" fmla="*/ 6 w 20"/>
                  <a:gd name="T13" fmla="*/ 20 h 23"/>
                  <a:gd name="T14" fmla="*/ 10 w 20"/>
                  <a:gd name="T15" fmla="*/ 20 h 23"/>
                  <a:gd name="T16" fmla="*/ 13 w 20"/>
                  <a:gd name="T17" fmla="*/ 19 h 23"/>
                  <a:gd name="T18" fmla="*/ 15 w 20"/>
                  <a:gd name="T19" fmla="*/ 18 h 23"/>
                  <a:gd name="T20" fmla="*/ 15 w 20"/>
                  <a:gd name="T21" fmla="*/ 12 h 23"/>
                  <a:gd name="T22" fmla="*/ 10 w 20"/>
                  <a:gd name="T23" fmla="*/ 0 h 23"/>
                  <a:gd name="T24" fmla="*/ 12 w 20"/>
                  <a:gd name="T25" fmla="*/ 2 h 23"/>
                  <a:gd name="T26" fmla="*/ 15 w 20"/>
                  <a:gd name="T27" fmla="*/ 2 h 23"/>
                  <a:gd name="T28" fmla="*/ 18 w 20"/>
                  <a:gd name="T29" fmla="*/ 5 h 23"/>
                  <a:gd name="T30" fmla="*/ 18 w 20"/>
                  <a:gd name="T31" fmla="*/ 20 h 23"/>
                  <a:gd name="T32" fmla="*/ 20 w 20"/>
                  <a:gd name="T33" fmla="*/ 20 h 23"/>
                  <a:gd name="T34" fmla="*/ 20 w 20"/>
                  <a:gd name="T35" fmla="*/ 23 h 23"/>
                  <a:gd name="T36" fmla="*/ 16 w 20"/>
                  <a:gd name="T37" fmla="*/ 23 h 23"/>
                  <a:gd name="T38" fmla="*/ 15 w 20"/>
                  <a:gd name="T39" fmla="*/ 22 h 23"/>
                  <a:gd name="T40" fmla="*/ 15 w 20"/>
                  <a:gd name="T41" fmla="*/ 20 h 23"/>
                  <a:gd name="T42" fmla="*/ 12 w 20"/>
                  <a:gd name="T43" fmla="*/ 22 h 23"/>
                  <a:gd name="T44" fmla="*/ 10 w 20"/>
                  <a:gd name="T45" fmla="*/ 23 h 23"/>
                  <a:gd name="T46" fmla="*/ 5 w 20"/>
                  <a:gd name="T47" fmla="*/ 23 h 23"/>
                  <a:gd name="T48" fmla="*/ 2 w 20"/>
                  <a:gd name="T49" fmla="*/ 22 h 23"/>
                  <a:gd name="T50" fmla="*/ 0 w 20"/>
                  <a:gd name="T51" fmla="*/ 20 h 23"/>
                  <a:gd name="T52" fmla="*/ 0 w 20"/>
                  <a:gd name="T53" fmla="*/ 15 h 23"/>
                  <a:gd name="T54" fmla="*/ 2 w 20"/>
                  <a:gd name="T55" fmla="*/ 13 h 23"/>
                  <a:gd name="T56" fmla="*/ 8 w 20"/>
                  <a:gd name="T57" fmla="*/ 10 h 23"/>
                  <a:gd name="T58" fmla="*/ 12 w 20"/>
                  <a:gd name="T59" fmla="*/ 10 h 23"/>
                  <a:gd name="T60" fmla="*/ 15 w 20"/>
                  <a:gd name="T61" fmla="*/ 8 h 23"/>
                  <a:gd name="T62" fmla="*/ 13 w 20"/>
                  <a:gd name="T63" fmla="*/ 6 h 23"/>
                  <a:gd name="T64" fmla="*/ 13 w 20"/>
                  <a:gd name="T65" fmla="*/ 5 h 23"/>
                  <a:gd name="T66" fmla="*/ 6 w 20"/>
                  <a:gd name="T67" fmla="*/ 5 h 23"/>
                  <a:gd name="T68" fmla="*/ 5 w 20"/>
                  <a:gd name="T69" fmla="*/ 6 h 23"/>
                  <a:gd name="T70" fmla="*/ 5 w 20"/>
                  <a:gd name="T71" fmla="*/ 9 h 23"/>
                  <a:gd name="T72" fmla="*/ 0 w 20"/>
                  <a:gd name="T73" fmla="*/ 9 h 23"/>
                  <a:gd name="T74" fmla="*/ 2 w 20"/>
                  <a:gd name="T75" fmla="*/ 5 h 23"/>
                  <a:gd name="T76" fmla="*/ 3 w 20"/>
                  <a:gd name="T77" fmla="*/ 3 h 23"/>
                  <a:gd name="T78" fmla="*/ 6 w 20"/>
                  <a:gd name="T79" fmla="*/ 2 h 23"/>
                  <a:gd name="T80" fmla="*/ 10 w 20"/>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0" h="23">
                    <a:moveTo>
                      <a:pt x="15" y="12"/>
                    </a:moveTo>
                    <a:lnTo>
                      <a:pt x="13" y="13"/>
                    </a:lnTo>
                    <a:lnTo>
                      <a:pt x="8" y="13"/>
                    </a:lnTo>
                    <a:lnTo>
                      <a:pt x="6" y="15"/>
                    </a:lnTo>
                    <a:lnTo>
                      <a:pt x="5" y="15"/>
                    </a:lnTo>
                    <a:lnTo>
                      <a:pt x="3" y="18"/>
                    </a:lnTo>
                    <a:lnTo>
                      <a:pt x="6" y="20"/>
                    </a:lnTo>
                    <a:lnTo>
                      <a:pt x="10" y="20"/>
                    </a:lnTo>
                    <a:lnTo>
                      <a:pt x="13" y="19"/>
                    </a:lnTo>
                    <a:lnTo>
                      <a:pt x="15" y="18"/>
                    </a:lnTo>
                    <a:lnTo>
                      <a:pt x="15" y="12"/>
                    </a:lnTo>
                    <a:close/>
                    <a:moveTo>
                      <a:pt x="10" y="0"/>
                    </a:moveTo>
                    <a:lnTo>
                      <a:pt x="12" y="2"/>
                    </a:lnTo>
                    <a:lnTo>
                      <a:pt x="15" y="2"/>
                    </a:lnTo>
                    <a:lnTo>
                      <a:pt x="18" y="5"/>
                    </a:lnTo>
                    <a:lnTo>
                      <a:pt x="18" y="20"/>
                    </a:lnTo>
                    <a:lnTo>
                      <a:pt x="20" y="20"/>
                    </a:lnTo>
                    <a:lnTo>
                      <a:pt x="20" y="23"/>
                    </a:lnTo>
                    <a:lnTo>
                      <a:pt x="16" y="23"/>
                    </a:lnTo>
                    <a:lnTo>
                      <a:pt x="15" y="22"/>
                    </a:lnTo>
                    <a:lnTo>
                      <a:pt x="15" y="20"/>
                    </a:lnTo>
                    <a:lnTo>
                      <a:pt x="12" y="22"/>
                    </a:lnTo>
                    <a:lnTo>
                      <a:pt x="10" y="23"/>
                    </a:lnTo>
                    <a:lnTo>
                      <a:pt x="5" y="23"/>
                    </a:lnTo>
                    <a:lnTo>
                      <a:pt x="2" y="22"/>
                    </a:lnTo>
                    <a:lnTo>
                      <a:pt x="0" y="20"/>
                    </a:lnTo>
                    <a:lnTo>
                      <a:pt x="0" y="15"/>
                    </a:lnTo>
                    <a:lnTo>
                      <a:pt x="2" y="13"/>
                    </a:lnTo>
                    <a:lnTo>
                      <a:pt x="8" y="10"/>
                    </a:lnTo>
                    <a:lnTo>
                      <a:pt x="12" y="10"/>
                    </a:lnTo>
                    <a:lnTo>
                      <a:pt x="15" y="8"/>
                    </a:lnTo>
                    <a:lnTo>
                      <a:pt x="13" y="6"/>
                    </a:lnTo>
                    <a:lnTo>
                      <a:pt x="13" y="5"/>
                    </a:lnTo>
                    <a:lnTo>
                      <a:pt x="6" y="5"/>
                    </a:lnTo>
                    <a:lnTo>
                      <a:pt x="5" y="6"/>
                    </a:lnTo>
                    <a:lnTo>
                      <a:pt x="5" y="9"/>
                    </a:lnTo>
                    <a:lnTo>
                      <a:pt x="0" y="9"/>
                    </a:lnTo>
                    <a:lnTo>
                      <a:pt x="2" y="5"/>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31" name="Freeform 519"/>
              <p:cNvSpPr>
                <a:spLocks noEditPoints="1"/>
              </p:cNvSpPr>
              <p:nvPr/>
            </p:nvSpPr>
            <p:spPr bwMode="auto">
              <a:xfrm>
                <a:off x="2731" y="4083"/>
                <a:ext cx="22" cy="30"/>
              </a:xfrm>
              <a:custGeom>
                <a:avLst/>
                <a:gdLst>
                  <a:gd name="T0" fmla="*/ 7 w 22"/>
                  <a:gd name="T1" fmla="*/ 12 h 30"/>
                  <a:gd name="T2" fmla="*/ 6 w 22"/>
                  <a:gd name="T3" fmla="*/ 13 h 30"/>
                  <a:gd name="T4" fmla="*/ 4 w 22"/>
                  <a:gd name="T5" fmla="*/ 16 h 30"/>
                  <a:gd name="T6" fmla="*/ 4 w 22"/>
                  <a:gd name="T7" fmla="*/ 25 h 30"/>
                  <a:gd name="T8" fmla="*/ 6 w 22"/>
                  <a:gd name="T9" fmla="*/ 26 h 30"/>
                  <a:gd name="T10" fmla="*/ 9 w 22"/>
                  <a:gd name="T11" fmla="*/ 27 h 30"/>
                  <a:gd name="T12" fmla="*/ 14 w 22"/>
                  <a:gd name="T13" fmla="*/ 27 h 30"/>
                  <a:gd name="T14" fmla="*/ 17 w 22"/>
                  <a:gd name="T15" fmla="*/ 22 h 30"/>
                  <a:gd name="T16" fmla="*/ 17 w 22"/>
                  <a:gd name="T17" fmla="*/ 16 h 30"/>
                  <a:gd name="T18" fmla="*/ 16 w 22"/>
                  <a:gd name="T19" fmla="*/ 13 h 30"/>
                  <a:gd name="T20" fmla="*/ 13 w 22"/>
                  <a:gd name="T21" fmla="*/ 12 h 30"/>
                  <a:gd name="T22" fmla="*/ 7 w 22"/>
                  <a:gd name="T23" fmla="*/ 12 h 30"/>
                  <a:gd name="T24" fmla="*/ 0 w 22"/>
                  <a:gd name="T25" fmla="*/ 0 h 30"/>
                  <a:gd name="T26" fmla="*/ 4 w 22"/>
                  <a:gd name="T27" fmla="*/ 0 h 30"/>
                  <a:gd name="T28" fmla="*/ 4 w 22"/>
                  <a:gd name="T29" fmla="*/ 12 h 30"/>
                  <a:gd name="T30" fmla="*/ 6 w 22"/>
                  <a:gd name="T31" fmla="*/ 9 h 30"/>
                  <a:gd name="T32" fmla="*/ 9 w 22"/>
                  <a:gd name="T33" fmla="*/ 9 h 30"/>
                  <a:gd name="T34" fmla="*/ 12 w 22"/>
                  <a:gd name="T35" fmla="*/ 7 h 30"/>
                  <a:gd name="T36" fmla="*/ 17 w 22"/>
                  <a:gd name="T37" fmla="*/ 10 h 30"/>
                  <a:gd name="T38" fmla="*/ 20 w 22"/>
                  <a:gd name="T39" fmla="*/ 13 h 30"/>
                  <a:gd name="T40" fmla="*/ 22 w 22"/>
                  <a:gd name="T41" fmla="*/ 16 h 30"/>
                  <a:gd name="T42" fmla="*/ 22 w 22"/>
                  <a:gd name="T43" fmla="*/ 19 h 30"/>
                  <a:gd name="T44" fmla="*/ 20 w 22"/>
                  <a:gd name="T45" fmla="*/ 23 h 30"/>
                  <a:gd name="T46" fmla="*/ 20 w 22"/>
                  <a:gd name="T47" fmla="*/ 26 h 30"/>
                  <a:gd name="T48" fmla="*/ 17 w 22"/>
                  <a:gd name="T49" fmla="*/ 29 h 30"/>
                  <a:gd name="T50" fmla="*/ 14 w 22"/>
                  <a:gd name="T51" fmla="*/ 30 h 30"/>
                  <a:gd name="T52" fmla="*/ 9 w 22"/>
                  <a:gd name="T53" fmla="*/ 30 h 30"/>
                  <a:gd name="T54" fmla="*/ 6 w 22"/>
                  <a:gd name="T55" fmla="*/ 29 h 30"/>
                  <a:gd name="T56" fmla="*/ 4 w 22"/>
                  <a:gd name="T57" fmla="*/ 27 h 30"/>
                  <a:gd name="T58" fmla="*/ 4 w 22"/>
                  <a:gd name="T59" fmla="*/ 30 h 30"/>
                  <a:gd name="T60" fmla="*/ 0 w 22"/>
                  <a:gd name="T61" fmla="*/ 30 h 30"/>
                  <a:gd name="T62" fmla="*/ 0 w 22"/>
                  <a:gd name="T63" fmla="*/ 0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2" h="30">
                    <a:moveTo>
                      <a:pt x="7" y="12"/>
                    </a:moveTo>
                    <a:lnTo>
                      <a:pt x="6" y="13"/>
                    </a:lnTo>
                    <a:lnTo>
                      <a:pt x="4" y="16"/>
                    </a:lnTo>
                    <a:lnTo>
                      <a:pt x="4" y="25"/>
                    </a:lnTo>
                    <a:lnTo>
                      <a:pt x="6" y="26"/>
                    </a:lnTo>
                    <a:lnTo>
                      <a:pt x="9" y="27"/>
                    </a:lnTo>
                    <a:lnTo>
                      <a:pt x="14" y="27"/>
                    </a:lnTo>
                    <a:lnTo>
                      <a:pt x="17" y="22"/>
                    </a:lnTo>
                    <a:lnTo>
                      <a:pt x="17" y="16"/>
                    </a:lnTo>
                    <a:lnTo>
                      <a:pt x="16" y="13"/>
                    </a:lnTo>
                    <a:lnTo>
                      <a:pt x="13" y="12"/>
                    </a:lnTo>
                    <a:lnTo>
                      <a:pt x="7" y="12"/>
                    </a:lnTo>
                    <a:close/>
                    <a:moveTo>
                      <a:pt x="0" y="0"/>
                    </a:moveTo>
                    <a:lnTo>
                      <a:pt x="4" y="0"/>
                    </a:lnTo>
                    <a:lnTo>
                      <a:pt x="4" y="12"/>
                    </a:lnTo>
                    <a:lnTo>
                      <a:pt x="6" y="9"/>
                    </a:lnTo>
                    <a:lnTo>
                      <a:pt x="9" y="9"/>
                    </a:lnTo>
                    <a:lnTo>
                      <a:pt x="12" y="7"/>
                    </a:lnTo>
                    <a:lnTo>
                      <a:pt x="17" y="10"/>
                    </a:lnTo>
                    <a:lnTo>
                      <a:pt x="20" y="13"/>
                    </a:lnTo>
                    <a:lnTo>
                      <a:pt x="22" y="16"/>
                    </a:lnTo>
                    <a:lnTo>
                      <a:pt x="22" y="19"/>
                    </a:lnTo>
                    <a:lnTo>
                      <a:pt x="20" y="23"/>
                    </a:lnTo>
                    <a:lnTo>
                      <a:pt x="20" y="26"/>
                    </a:lnTo>
                    <a:lnTo>
                      <a:pt x="17" y="29"/>
                    </a:lnTo>
                    <a:lnTo>
                      <a:pt x="14" y="30"/>
                    </a:lnTo>
                    <a:lnTo>
                      <a:pt x="9" y="30"/>
                    </a:lnTo>
                    <a:lnTo>
                      <a:pt x="6" y="29"/>
                    </a:lnTo>
                    <a:lnTo>
                      <a:pt x="4" y="27"/>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32" name="Freeform 520"/>
              <p:cNvSpPr>
                <a:spLocks noEditPoints="1"/>
              </p:cNvSpPr>
              <p:nvPr/>
            </p:nvSpPr>
            <p:spPr bwMode="auto">
              <a:xfrm>
                <a:off x="2765" y="4090"/>
                <a:ext cx="20" cy="32"/>
              </a:xfrm>
              <a:custGeom>
                <a:avLst/>
                <a:gdLst>
                  <a:gd name="T0" fmla="*/ 6 w 20"/>
                  <a:gd name="T1" fmla="*/ 5 h 32"/>
                  <a:gd name="T2" fmla="*/ 5 w 20"/>
                  <a:gd name="T3" fmla="*/ 6 h 32"/>
                  <a:gd name="T4" fmla="*/ 3 w 20"/>
                  <a:gd name="T5" fmla="*/ 9 h 32"/>
                  <a:gd name="T6" fmla="*/ 3 w 20"/>
                  <a:gd name="T7" fmla="*/ 16 h 32"/>
                  <a:gd name="T8" fmla="*/ 7 w 20"/>
                  <a:gd name="T9" fmla="*/ 20 h 32"/>
                  <a:gd name="T10" fmla="*/ 13 w 20"/>
                  <a:gd name="T11" fmla="*/ 20 h 32"/>
                  <a:gd name="T12" fmla="*/ 16 w 20"/>
                  <a:gd name="T13" fmla="*/ 15 h 32"/>
                  <a:gd name="T14" fmla="*/ 16 w 20"/>
                  <a:gd name="T15" fmla="*/ 9 h 32"/>
                  <a:gd name="T16" fmla="*/ 15 w 20"/>
                  <a:gd name="T17" fmla="*/ 6 h 32"/>
                  <a:gd name="T18" fmla="*/ 13 w 20"/>
                  <a:gd name="T19" fmla="*/ 5 h 32"/>
                  <a:gd name="T20" fmla="*/ 6 w 20"/>
                  <a:gd name="T21" fmla="*/ 5 h 32"/>
                  <a:gd name="T22" fmla="*/ 10 w 20"/>
                  <a:gd name="T23" fmla="*/ 0 h 32"/>
                  <a:gd name="T24" fmla="*/ 16 w 20"/>
                  <a:gd name="T25" fmla="*/ 3 h 32"/>
                  <a:gd name="T26" fmla="*/ 19 w 20"/>
                  <a:gd name="T27" fmla="*/ 6 h 32"/>
                  <a:gd name="T28" fmla="*/ 20 w 20"/>
                  <a:gd name="T29" fmla="*/ 9 h 32"/>
                  <a:gd name="T30" fmla="*/ 20 w 20"/>
                  <a:gd name="T31" fmla="*/ 16 h 32"/>
                  <a:gd name="T32" fmla="*/ 19 w 20"/>
                  <a:gd name="T33" fmla="*/ 19 h 32"/>
                  <a:gd name="T34" fmla="*/ 16 w 20"/>
                  <a:gd name="T35" fmla="*/ 22 h 32"/>
                  <a:gd name="T36" fmla="*/ 13 w 20"/>
                  <a:gd name="T37" fmla="*/ 23 h 32"/>
                  <a:gd name="T38" fmla="*/ 7 w 20"/>
                  <a:gd name="T39" fmla="*/ 23 h 32"/>
                  <a:gd name="T40" fmla="*/ 5 w 20"/>
                  <a:gd name="T41" fmla="*/ 22 h 32"/>
                  <a:gd name="T42" fmla="*/ 3 w 20"/>
                  <a:gd name="T43" fmla="*/ 20 h 32"/>
                  <a:gd name="T44" fmla="*/ 3 w 20"/>
                  <a:gd name="T45" fmla="*/ 32 h 32"/>
                  <a:gd name="T46" fmla="*/ 0 w 20"/>
                  <a:gd name="T47" fmla="*/ 32 h 32"/>
                  <a:gd name="T48" fmla="*/ 0 w 20"/>
                  <a:gd name="T49" fmla="*/ 2 h 32"/>
                  <a:gd name="T50" fmla="*/ 3 w 20"/>
                  <a:gd name="T51" fmla="*/ 2 h 32"/>
                  <a:gd name="T52" fmla="*/ 3 w 20"/>
                  <a:gd name="T53" fmla="*/ 5 h 32"/>
                  <a:gd name="T54" fmla="*/ 5 w 20"/>
                  <a:gd name="T55" fmla="*/ 2 h 32"/>
                  <a:gd name="T56" fmla="*/ 7 w 20"/>
                  <a:gd name="T57" fmla="*/ 2 h 32"/>
                  <a:gd name="T58" fmla="*/ 10 w 20"/>
                  <a:gd name="T59" fmla="*/ 0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32">
                    <a:moveTo>
                      <a:pt x="6" y="5"/>
                    </a:moveTo>
                    <a:lnTo>
                      <a:pt x="5" y="6"/>
                    </a:lnTo>
                    <a:lnTo>
                      <a:pt x="3" y="9"/>
                    </a:lnTo>
                    <a:lnTo>
                      <a:pt x="3" y="16"/>
                    </a:lnTo>
                    <a:lnTo>
                      <a:pt x="7" y="20"/>
                    </a:lnTo>
                    <a:lnTo>
                      <a:pt x="13" y="20"/>
                    </a:lnTo>
                    <a:lnTo>
                      <a:pt x="16" y="15"/>
                    </a:lnTo>
                    <a:lnTo>
                      <a:pt x="16" y="9"/>
                    </a:lnTo>
                    <a:lnTo>
                      <a:pt x="15" y="6"/>
                    </a:lnTo>
                    <a:lnTo>
                      <a:pt x="13" y="5"/>
                    </a:lnTo>
                    <a:lnTo>
                      <a:pt x="6" y="5"/>
                    </a:lnTo>
                    <a:close/>
                    <a:moveTo>
                      <a:pt x="10" y="0"/>
                    </a:moveTo>
                    <a:lnTo>
                      <a:pt x="16" y="3"/>
                    </a:lnTo>
                    <a:lnTo>
                      <a:pt x="19" y="6"/>
                    </a:lnTo>
                    <a:lnTo>
                      <a:pt x="20" y="9"/>
                    </a:lnTo>
                    <a:lnTo>
                      <a:pt x="20" y="16"/>
                    </a:lnTo>
                    <a:lnTo>
                      <a:pt x="19" y="19"/>
                    </a:lnTo>
                    <a:lnTo>
                      <a:pt x="16" y="22"/>
                    </a:lnTo>
                    <a:lnTo>
                      <a:pt x="13" y="23"/>
                    </a:lnTo>
                    <a:lnTo>
                      <a:pt x="7" y="23"/>
                    </a:lnTo>
                    <a:lnTo>
                      <a:pt x="5" y="22"/>
                    </a:lnTo>
                    <a:lnTo>
                      <a:pt x="3" y="20"/>
                    </a:lnTo>
                    <a:lnTo>
                      <a:pt x="3" y="32"/>
                    </a:lnTo>
                    <a:lnTo>
                      <a:pt x="0" y="32"/>
                    </a:lnTo>
                    <a:lnTo>
                      <a:pt x="0" y="2"/>
                    </a:lnTo>
                    <a:lnTo>
                      <a:pt x="3" y="2"/>
                    </a:lnTo>
                    <a:lnTo>
                      <a:pt x="3" y="5"/>
                    </a:lnTo>
                    <a:lnTo>
                      <a:pt x="5" y="2"/>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33" name="Freeform 521"/>
              <p:cNvSpPr>
                <a:spLocks/>
              </p:cNvSpPr>
              <p:nvPr/>
            </p:nvSpPr>
            <p:spPr bwMode="auto">
              <a:xfrm>
                <a:off x="2790" y="4090"/>
                <a:ext cx="11" cy="23"/>
              </a:xfrm>
              <a:custGeom>
                <a:avLst/>
                <a:gdLst>
                  <a:gd name="T0" fmla="*/ 11 w 11"/>
                  <a:gd name="T1" fmla="*/ 0 h 23"/>
                  <a:gd name="T2" fmla="*/ 11 w 11"/>
                  <a:gd name="T3" fmla="*/ 5 h 23"/>
                  <a:gd name="T4" fmla="*/ 7 w 11"/>
                  <a:gd name="T5" fmla="*/ 6 h 23"/>
                  <a:gd name="T6" fmla="*/ 4 w 11"/>
                  <a:gd name="T7" fmla="*/ 8 h 23"/>
                  <a:gd name="T8" fmla="*/ 2 w 11"/>
                  <a:gd name="T9" fmla="*/ 10 h 23"/>
                  <a:gd name="T10" fmla="*/ 2 w 11"/>
                  <a:gd name="T11" fmla="*/ 23 h 23"/>
                  <a:gd name="T12" fmla="*/ 0 w 11"/>
                  <a:gd name="T13" fmla="*/ 23 h 23"/>
                  <a:gd name="T14" fmla="*/ 0 w 11"/>
                  <a:gd name="T15" fmla="*/ 2 h 23"/>
                  <a:gd name="T16" fmla="*/ 2 w 11"/>
                  <a:gd name="T17" fmla="*/ 2 h 23"/>
                  <a:gd name="T18" fmla="*/ 2 w 11"/>
                  <a:gd name="T19" fmla="*/ 6 h 23"/>
                  <a:gd name="T20" fmla="*/ 7 w 11"/>
                  <a:gd name="T21" fmla="*/ 2 h 23"/>
                  <a:gd name="T22" fmla="*/ 11 w 11"/>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3">
                    <a:moveTo>
                      <a:pt x="11" y="0"/>
                    </a:moveTo>
                    <a:lnTo>
                      <a:pt x="11" y="5"/>
                    </a:lnTo>
                    <a:lnTo>
                      <a:pt x="7" y="6"/>
                    </a:lnTo>
                    <a:lnTo>
                      <a:pt x="4" y="8"/>
                    </a:lnTo>
                    <a:lnTo>
                      <a:pt x="2" y="10"/>
                    </a:lnTo>
                    <a:lnTo>
                      <a:pt x="2" y="23"/>
                    </a:lnTo>
                    <a:lnTo>
                      <a:pt x="0" y="23"/>
                    </a:lnTo>
                    <a:lnTo>
                      <a:pt x="0" y="2"/>
                    </a:lnTo>
                    <a:lnTo>
                      <a:pt x="2" y="2"/>
                    </a:lnTo>
                    <a:lnTo>
                      <a:pt x="2" y="6"/>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34" name="Freeform 522"/>
              <p:cNvSpPr>
                <a:spLocks noEditPoints="1"/>
              </p:cNvSpPr>
              <p:nvPr/>
            </p:nvSpPr>
            <p:spPr bwMode="auto">
              <a:xfrm>
                <a:off x="2802" y="4090"/>
                <a:ext cx="22" cy="23"/>
              </a:xfrm>
              <a:custGeom>
                <a:avLst/>
                <a:gdLst>
                  <a:gd name="T0" fmla="*/ 8 w 22"/>
                  <a:gd name="T1" fmla="*/ 5 h 23"/>
                  <a:gd name="T2" fmla="*/ 5 w 22"/>
                  <a:gd name="T3" fmla="*/ 8 h 23"/>
                  <a:gd name="T4" fmla="*/ 3 w 22"/>
                  <a:gd name="T5" fmla="*/ 12 h 23"/>
                  <a:gd name="T6" fmla="*/ 5 w 22"/>
                  <a:gd name="T7" fmla="*/ 16 h 23"/>
                  <a:gd name="T8" fmla="*/ 6 w 22"/>
                  <a:gd name="T9" fmla="*/ 19 h 23"/>
                  <a:gd name="T10" fmla="*/ 8 w 22"/>
                  <a:gd name="T11" fmla="*/ 20 h 23"/>
                  <a:gd name="T12" fmla="*/ 13 w 22"/>
                  <a:gd name="T13" fmla="*/ 20 h 23"/>
                  <a:gd name="T14" fmla="*/ 16 w 22"/>
                  <a:gd name="T15" fmla="*/ 19 h 23"/>
                  <a:gd name="T16" fmla="*/ 17 w 22"/>
                  <a:gd name="T17" fmla="*/ 16 h 23"/>
                  <a:gd name="T18" fmla="*/ 17 w 22"/>
                  <a:gd name="T19" fmla="*/ 9 h 23"/>
                  <a:gd name="T20" fmla="*/ 16 w 22"/>
                  <a:gd name="T21" fmla="*/ 6 h 23"/>
                  <a:gd name="T22" fmla="*/ 13 w 22"/>
                  <a:gd name="T23" fmla="*/ 5 h 23"/>
                  <a:gd name="T24" fmla="*/ 8 w 22"/>
                  <a:gd name="T25" fmla="*/ 5 h 23"/>
                  <a:gd name="T26" fmla="*/ 10 w 22"/>
                  <a:gd name="T27" fmla="*/ 0 h 23"/>
                  <a:gd name="T28" fmla="*/ 15 w 22"/>
                  <a:gd name="T29" fmla="*/ 2 h 23"/>
                  <a:gd name="T30" fmla="*/ 17 w 22"/>
                  <a:gd name="T31" fmla="*/ 3 h 23"/>
                  <a:gd name="T32" fmla="*/ 22 w 22"/>
                  <a:gd name="T33" fmla="*/ 12 h 23"/>
                  <a:gd name="T34" fmla="*/ 20 w 22"/>
                  <a:gd name="T35" fmla="*/ 16 h 23"/>
                  <a:gd name="T36" fmla="*/ 17 w 22"/>
                  <a:gd name="T37" fmla="*/ 22 h 23"/>
                  <a:gd name="T38" fmla="*/ 15 w 22"/>
                  <a:gd name="T39" fmla="*/ 23 h 23"/>
                  <a:gd name="T40" fmla="*/ 8 w 22"/>
                  <a:gd name="T41" fmla="*/ 23 h 23"/>
                  <a:gd name="T42" fmla="*/ 5 w 22"/>
                  <a:gd name="T43" fmla="*/ 22 h 23"/>
                  <a:gd name="T44" fmla="*/ 2 w 22"/>
                  <a:gd name="T45" fmla="*/ 19 h 23"/>
                  <a:gd name="T46" fmla="*/ 0 w 22"/>
                  <a:gd name="T47" fmla="*/ 16 h 23"/>
                  <a:gd name="T48" fmla="*/ 0 w 22"/>
                  <a:gd name="T49" fmla="*/ 8 h 23"/>
                  <a:gd name="T50" fmla="*/ 6 w 22"/>
                  <a:gd name="T51" fmla="*/ 2 h 23"/>
                  <a:gd name="T52" fmla="*/ 10 w 22"/>
                  <a:gd name="T53" fmla="*/ 0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3">
                    <a:moveTo>
                      <a:pt x="8" y="5"/>
                    </a:moveTo>
                    <a:lnTo>
                      <a:pt x="5" y="8"/>
                    </a:lnTo>
                    <a:lnTo>
                      <a:pt x="3" y="12"/>
                    </a:lnTo>
                    <a:lnTo>
                      <a:pt x="5" y="16"/>
                    </a:lnTo>
                    <a:lnTo>
                      <a:pt x="6" y="19"/>
                    </a:lnTo>
                    <a:lnTo>
                      <a:pt x="8" y="20"/>
                    </a:lnTo>
                    <a:lnTo>
                      <a:pt x="13" y="20"/>
                    </a:lnTo>
                    <a:lnTo>
                      <a:pt x="16" y="19"/>
                    </a:lnTo>
                    <a:lnTo>
                      <a:pt x="17" y="16"/>
                    </a:lnTo>
                    <a:lnTo>
                      <a:pt x="17" y="9"/>
                    </a:lnTo>
                    <a:lnTo>
                      <a:pt x="16" y="6"/>
                    </a:lnTo>
                    <a:lnTo>
                      <a:pt x="13" y="5"/>
                    </a:lnTo>
                    <a:lnTo>
                      <a:pt x="8" y="5"/>
                    </a:lnTo>
                    <a:close/>
                    <a:moveTo>
                      <a:pt x="10" y="0"/>
                    </a:moveTo>
                    <a:lnTo>
                      <a:pt x="15" y="2"/>
                    </a:lnTo>
                    <a:lnTo>
                      <a:pt x="17" y="3"/>
                    </a:lnTo>
                    <a:lnTo>
                      <a:pt x="22" y="12"/>
                    </a:lnTo>
                    <a:lnTo>
                      <a:pt x="20" y="16"/>
                    </a:lnTo>
                    <a:lnTo>
                      <a:pt x="17" y="22"/>
                    </a:lnTo>
                    <a:lnTo>
                      <a:pt x="15" y="23"/>
                    </a:lnTo>
                    <a:lnTo>
                      <a:pt x="8" y="23"/>
                    </a:lnTo>
                    <a:lnTo>
                      <a:pt x="5" y="22"/>
                    </a:lnTo>
                    <a:lnTo>
                      <a:pt x="2" y="19"/>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35" name="Freeform 523"/>
              <p:cNvSpPr>
                <a:spLocks/>
              </p:cNvSpPr>
              <p:nvPr/>
            </p:nvSpPr>
            <p:spPr bwMode="auto">
              <a:xfrm>
                <a:off x="2825" y="4085"/>
                <a:ext cx="12" cy="28"/>
              </a:xfrm>
              <a:custGeom>
                <a:avLst/>
                <a:gdLst>
                  <a:gd name="T0" fmla="*/ 3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4 h 28"/>
                  <a:gd name="T14" fmla="*/ 9 w 12"/>
                  <a:gd name="T15" fmla="*/ 25 h 28"/>
                  <a:gd name="T16" fmla="*/ 12 w 12"/>
                  <a:gd name="T17" fmla="*/ 25 h 28"/>
                  <a:gd name="T18" fmla="*/ 12 w 12"/>
                  <a:gd name="T19" fmla="*/ 28 h 28"/>
                  <a:gd name="T20" fmla="*/ 6 w 12"/>
                  <a:gd name="T21" fmla="*/ 28 h 28"/>
                  <a:gd name="T22" fmla="*/ 4 w 12"/>
                  <a:gd name="T23" fmla="*/ 27 h 28"/>
                  <a:gd name="T24" fmla="*/ 3 w 12"/>
                  <a:gd name="T25" fmla="*/ 24 h 28"/>
                  <a:gd name="T26" fmla="*/ 3 w 12"/>
                  <a:gd name="T27" fmla="*/ 10 h 28"/>
                  <a:gd name="T28" fmla="*/ 0 w 12"/>
                  <a:gd name="T29" fmla="*/ 10 h 28"/>
                  <a:gd name="T30" fmla="*/ 0 w 12"/>
                  <a:gd name="T31" fmla="*/ 7 h 28"/>
                  <a:gd name="T32" fmla="*/ 3 w 12"/>
                  <a:gd name="T33" fmla="*/ 7 h 28"/>
                  <a:gd name="T34" fmla="*/ 3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3" y="0"/>
                    </a:moveTo>
                    <a:lnTo>
                      <a:pt x="7" y="0"/>
                    </a:lnTo>
                    <a:lnTo>
                      <a:pt x="7" y="7"/>
                    </a:lnTo>
                    <a:lnTo>
                      <a:pt x="12" y="7"/>
                    </a:lnTo>
                    <a:lnTo>
                      <a:pt x="12" y="10"/>
                    </a:lnTo>
                    <a:lnTo>
                      <a:pt x="7" y="10"/>
                    </a:lnTo>
                    <a:lnTo>
                      <a:pt x="7" y="24"/>
                    </a:lnTo>
                    <a:lnTo>
                      <a:pt x="9" y="25"/>
                    </a:lnTo>
                    <a:lnTo>
                      <a:pt x="12" y="25"/>
                    </a:lnTo>
                    <a:lnTo>
                      <a:pt x="12" y="28"/>
                    </a:lnTo>
                    <a:lnTo>
                      <a:pt x="6"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736" name="Freeform 524"/>
              <p:cNvSpPr>
                <a:spLocks noEditPoints="1"/>
              </p:cNvSpPr>
              <p:nvPr/>
            </p:nvSpPr>
            <p:spPr bwMode="auto">
              <a:xfrm>
                <a:off x="2839" y="4090"/>
                <a:ext cx="20" cy="23"/>
              </a:xfrm>
              <a:custGeom>
                <a:avLst/>
                <a:gdLst>
                  <a:gd name="T0" fmla="*/ 8 w 20"/>
                  <a:gd name="T1" fmla="*/ 5 h 23"/>
                  <a:gd name="T2" fmla="*/ 5 w 20"/>
                  <a:gd name="T3" fmla="*/ 8 h 23"/>
                  <a:gd name="T4" fmla="*/ 3 w 20"/>
                  <a:gd name="T5" fmla="*/ 10 h 23"/>
                  <a:gd name="T6" fmla="*/ 16 w 20"/>
                  <a:gd name="T7" fmla="*/ 10 h 23"/>
                  <a:gd name="T8" fmla="*/ 16 w 20"/>
                  <a:gd name="T9" fmla="*/ 8 h 23"/>
                  <a:gd name="T10" fmla="*/ 13 w 20"/>
                  <a:gd name="T11" fmla="*/ 5 h 23"/>
                  <a:gd name="T12" fmla="*/ 8 w 20"/>
                  <a:gd name="T13" fmla="*/ 5 h 23"/>
                  <a:gd name="T14" fmla="*/ 10 w 20"/>
                  <a:gd name="T15" fmla="*/ 0 h 23"/>
                  <a:gd name="T16" fmla="*/ 16 w 20"/>
                  <a:gd name="T17" fmla="*/ 3 h 23"/>
                  <a:gd name="T18" fmla="*/ 18 w 20"/>
                  <a:gd name="T19" fmla="*/ 5 h 23"/>
                  <a:gd name="T20" fmla="*/ 20 w 20"/>
                  <a:gd name="T21" fmla="*/ 10 h 23"/>
                  <a:gd name="T22" fmla="*/ 20 w 20"/>
                  <a:gd name="T23" fmla="*/ 13 h 23"/>
                  <a:gd name="T24" fmla="*/ 3 w 20"/>
                  <a:gd name="T25" fmla="*/ 13 h 23"/>
                  <a:gd name="T26" fmla="*/ 6 w 20"/>
                  <a:gd name="T27" fmla="*/ 19 h 23"/>
                  <a:gd name="T28" fmla="*/ 8 w 20"/>
                  <a:gd name="T29" fmla="*/ 20 h 23"/>
                  <a:gd name="T30" fmla="*/ 13 w 20"/>
                  <a:gd name="T31" fmla="*/ 20 h 23"/>
                  <a:gd name="T32" fmla="*/ 15 w 20"/>
                  <a:gd name="T33" fmla="*/ 19 h 23"/>
                  <a:gd name="T34" fmla="*/ 16 w 20"/>
                  <a:gd name="T35" fmla="*/ 16 h 23"/>
                  <a:gd name="T36" fmla="*/ 20 w 20"/>
                  <a:gd name="T37" fmla="*/ 16 h 23"/>
                  <a:gd name="T38" fmla="*/ 19 w 20"/>
                  <a:gd name="T39" fmla="*/ 19 h 23"/>
                  <a:gd name="T40" fmla="*/ 16 w 20"/>
                  <a:gd name="T41" fmla="*/ 22 h 23"/>
                  <a:gd name="T42" fmla="*/ 13 w 20"/>
                  <a:gd name="T43" fmla="*/ 23 h 23"/>
                  <a:gd name="T44" fmla="*/ 6 w 20"/>
                  <a:gd name="T45" fmla="*/ 23 h 23"/>
                  <a:gd name="T46" fmla="*/ 3 w 20"/>
                  <a:gd name="T47" fmla="*/ 22 h 23"/>
                  <a:gd name="T48" fmla="*/ 0 w 20"/>
                  <a:gd name="T49" fmla="*/ 16 h 23"/>
                  <a:gd name="T50" fmla="*/ 0 w 20"/>
                  <a:gd name="T51" fmla="*/ 8 h 23"/>
                  <a:gd name="T52" fmla="*/ 6 w 20"/>
                  <a:gd name="T53" fmla="*/ 2 h 23"/>
                  <a:gd name="T54" fmla="*/ 10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8" y="5"/>
                    </a:moveTo>
                    <a:lnTo>
                      <a:pt x="5" y="8"/>
                    </a:lnTo>
                    <a:lnTo>
                      <a:pt x="3" y="10"/>
                    </a:lnTo>
                    <a:lnTo>
                      <a:pt x="16" y="10"/>
                    </a:lnTo>
                    <a:lnTo>
                      <a:pt x="16" y="8"/>
                    </a:lnTo>
                    <a:lnTo>
                      <a:pt x="13" y="5"/>
                    </a:lnTo>
                    <a:lnTo>
                      <a:pt x="8" y="5"/>
                    </a:lnTo>
                    <a:close/>
                    <a:moveTo>
                      <a:pt x="10" y="0"/>
                    </a:moveTo>
                    <a:lnTo>
                      <a:pt x="16" y="3"/>
                    </a:lnTo>
                    <a:lnTo>
                      <a:pt x="18" y="5"/>
                    </a:lnTo>
                    <a:lnTo>
                      <a:pt x="20" y="10"/>
                    </a:lnTo>
                    <a:lnTo>
                      <a:pt x="20" y="13"/>
                    </a:lnTo>
                    <a:lnTo>
                      <a:pt x="3" y="13"/>
                    </a:lnTo>
                    <a:lnTo>
                      <a:pt x="6" y="19"/>
                    </a:lnTo>
                    <a:lnTo>
                      <a:pt x="8" y="20"/>
                    </a:lnTo>
                    <a:lnTo>
                      <a:pt x="13" y="20"/>
                    </a:lnTo>
                    <a:lnTo>
                      <a:pt x="15" y="19"/>
                    </a:lnTo>
                    <a:lnTo>
                      <a:pt x="16" y="16"/>
                    </a:lnTo>
                    <a:lnTo>
                      <a:pt x="20" y="16"/>
                    </a:lnTo>
                    <a:lnTo>
                      <a:pt x="19" y="19"/>
                    </a:lnTo>
                    <a:lnTo>
                      <a:pt x="16" y="22"/>
                    </a:lnTo>
                    <a:lnTo>
                      <a:pt x="13" y="23"/>
                    </a:lnTo>
                    <a:lnTo>
                      <a:pt x="6" y="23"/>
                    </a:lnTo>
                    <a:lnTo>
                      <a:pt x="3" y="22"/>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37" name="Freeform 525"/>
              <p:cNvSpPr>
                <a:spLocks noEditPoints="1"/>
              </p:cNvSpPr>
              <p:nvPr/>
            </p:nvSpPr>
            <p:spPr bwMode="auto">
              <a:xfrm>
                <a:off x="2864" y="4083"/>
                <a:ext cx="2" cy="30"/>
              </a:xfrm>
              <a:custGeom>
                <a:avLst/>
                <a:gdLst>
                  <a:gd name="T0" fmla="*/ 0 w 2"/>
                  <a:gd name="T1" fmla="*/ 9 h 30"/>
                  <a:gd name="T2" fmla="*/ 2 w 2"/>
                  <a:gd name="T3" fmla="*/ 9 h 30"/>
                  <a:gd name="T4" fmla="*/ 2 w 2"/>
                  <a:gd name="T5" fmla="*/ 30 h 30"/>
                  <a:gd name="T6" fmla="*/ 0 w 2"/>
                  <a:gd name="T7" fmla="*/ 30 h 30"/>
                  <a:gd name="T8" fmla="*/ 0 w 2"/>
                  <a:gd name="T9" fmla="*/ 9 h 30"/>
                  <a:gd name="T10" fmla="*/ 0 w 2"/>
                  <a:gd name="T11" fmla="*/ 0 h 30"/>
                  <a:gd name="T12" fmla="*/ 2 w 2"/>
                  <a:gd name="T13" fmla="*/ 0 h 30"/>
                  <a:gd name="T14" fmla="*/ 2 w 2"/>
                  <a:gd name="T15" fmla="*/ 5 h 30"/>
                  <a:gd name="T16" fmla="*/ 0 w 2"/>
                  <a:gd name="T17" fmla="*/ 5 h 30"/>
                  <a:gd name="T18" fmla="*/ 0 w 2"/>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0">
                    <a:moveTo>
                      <a:pt x="0" y="9"/>
                    </a:moveTo>
                    <a:lnTo>
                      <a:pt x="2" y="9"/>
                    </a:lnTo>
                    <a:lnTo>
                      <a:pt x="2" y="30"/>
                    </a:lnTo>
                    <a:lnTo>
                      <a:pt x="0" y="30"/>
                    </a:lnTo>
                    <a:lnTo>
                      <a:pt x="0" y="9"/>
                    </a:lnTo>
                    <a:close/>
                    <a:moveTo>
                      <a:pt x="0" y="0"/>
                    </a:moveTo>
                    <a:lnTo>
                      <a:pt x="2" y="0"/>
                    </a:lnTo>
                    <a:lnTo>
                      <a:pt x="2"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38" name="Freeform 526"/>
              <p:cNvSpPr>
                <a:spLocks/>
              </p:cNvSpPr>
              <p:nvPr/>
            </p:nvSpPr>
            <p:spPr bwMode="auto">
              <a:xfrm>
                <a:off x="2872" y="4090"/>
                <a:ext cx="19" cy="23"/>
              </a:xfrm>
              <a:custGeom>
                <a:avLst/>
                <a:gdLst>
                  <a:gd name="T0" fmla="*/ 10 w 19"/>
                  <a:gd name="T1" fmla="*/ 0 h 23"/>
                  <a:gd name="T2" fmla="*/ 14 w 19"/>
                  <a:gd name="T3" fmla="*/ 2 h 23"/>
                  <a:gd name="T4" fmla="*/ 16 w 19"/>
                  <a:gd name="T5" fmla="*/ 3 h 23"/>
                  <a:gd name="T6" fmla="*/ 19 w 19"/>
                  <a:gd name="T7" fmla="*/ 9 h 23"/>
                  <a:gd name="T8" fmla="*/ 19 w 19"/>
                  <a:gd name="T9" fmla="*/ 23 h 23"/>
                  <a:gd name="T10" fmla="*/ 14 w 19"/>
                  <a:gd name="T11" fmla="*/ 23 h 23"/>
                  <a:gd name="T12" fmla="*/ 14 w 19"/>
                  <a:gd name="T13" fmla="*/ 6 h 23"/>
                  <a:gd name="T14" fmla="*/ 13 w 19"/>
                  <a:gd name="T15" fmla="*/ 5 h 23"/>
                  <a:gd name="T16" fmla="*/ 6 w 19"/>
                  <a:gd name="T17" fmla="*/ 5 h 23"/>
                  <a:gd name="T18" fmla="*/ 4 w 19"/>
                  <a:gd name="T19" fmla="*/ 6 h 23"/>
                  <a:gd name="T20" fmla="*/ 4 w 19"/>
                  <a:gd name="T21" fmla="*/ 8 h 23"/>
                  <a:gd name="T22" fmla="*/ 3 w 19"/>
                  <a:gd name="T23" fmla="*/ 10 h 23"/>
                  <a:gd name="T24" fmla="*/ 3 w 19"/>
                  <a:gd name="T25" fmla="*/ 23 h 23"/>
                  <a:gd name="T26" fmla="*/ 0 w 19"/>
                  <a:gd name="T27" fmla="*/ 23 h 23"/>
                  <a:gd name="T28" fmla="*/ 0 w 19"/>
                  <a:gd name="T29" fmla="*/ 2 h 23"/>
                  <a:gd name="T30" fmla="*/ 3 w 19"/>
                  <a:gd name="T31" fmla="*/ 2 h 23"/>
                  <a:gd name="T32" fmla="*/ 3 w 19"/>
                  <a:gd name="T33" fmla="*/ 5 h 23"/>
                  <a:gd name="T34" fmla="*/ 6 w 19"/>
                  <a:gd name="T35" fmla="*/ 3 h 23"/>
                  <a:gd name="T36" fmla="*/ 7 w 19"/>
                  <a:gd name="T37" fmla="*/ 2 h 23"/>
                  <a:gd name="T38" fmla="*/ 10 w 19"/>
                  <a:gd name="T39" fmla="*/ 0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23">
                    <a:moveTo>
                      <a:pt x="10" y="0"/>
                    </a:moveTo>
                    <a:lnTo>
                      <a:pt x="14" y="2"/>
                    </a:lnTo>
                    <a:lnTo>
                      <a:pt x="16" y="3"/>
                    </a:lnTo>
                    <a:lnTo>
                      <a:pt x="19" y="9"/>
                    </a:lnTo>
                    <a:lnTo>
                      <a:pt x="19" y="23"/>
                    </a:lnTo>
                    <a:lnTo>
                      <a:pt x="14" y="23"/>
                    </a:lnTo>
                    <a:lnTo>
                      <a:pt x="14" y="6"/>
                    </a:lnTo>
                    <a:lnTo>
                      <a:pt x="13" y="5"/>
                    </a:lnTo>
                    <a:lnTo>
                      <a:pt x="6" y="5"/>
                    </a:lnTo>
                    <a:lnTo>
                      <a:pt x="4" y="6"/>
                    </a:lnTo>
                    <a:lnTo>
                      <a:pt x="4" y="8"/>
                    </a:lnTo>
                    <a:lnTo>
                      <a:pt x="3" y="10"/>
                    </a:lnTo>
                    <a:lnTo>
                      <a:pt x="3" y="23"/>
                    </a:lnTo>
                    <a:lnTo>
                      <a:pt x="0" y="23"/>
                    </a:lnTo>
                    <a:lnTo>
                      <a:pt x="0" y="2"/>
                    </a:lnTo>
                    <a:lnTo>
                      <a:pt x="3" y="2"/>
                    </a:lnTo>
                    <a:lnTo>
                      <a:pt x="3" y="5"/>
                    </a:lnTo>
                    <a:lnTo>
                      <a:pt x="6" y="3"/>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39" name="Freeform 527"/>
              <p:cNvSpPr>
                <a:spLocks/>
              </p:cNvSpPr>
              <p:nvPr/>
            </p:nvSpPr>
            <p:spPr bwMode="auto">
              <a:xfrm>
                <a:off x="2894" y="4090"/>
                <a:ext cx="18" cy="23"/>
              </a:xfrm>
              <a:custGeom>
                <a:avLst/>
                <a:gdLst>
                  <a:gd name="T0" fmla="*/ 8 w 18"/>
                  <a:gd name="T1" fmla="*/ 0 h 23"/>
                  <a:gd name="T2" fmla="*/ 12 w 18"/>
                  <a:gd name="T3" fmla="*/ 2 h 23"/>
                  <a:gd name="T4" fmla="*/ 14 w 18"/>
                  <a:gd name="T5" fmla="*/ 2 h 23"/>
                  <a:gd name="T6" fmla="*/ 17 w 18"/>
                  <a:gd name="T7" fmla="*/ 5 h 23"/>
                  <a:gd name="T8" fmla="*/ 17 w 18"/>
                  <a:gd name="T9" fmla="*/ 8 h 23"/>
                  <a:gd name="T10" fmla="*/ 14 w 18"/>
                  <a:gd name="T11" fmla="*/ 8 h 23"/>
                  <a:gd name="T12" fmla="*/ 11 w 18"/>
                  <a:gd name="T13" fmla="*/ 5 h 23"/>
                  <a:gd name="T14" fmla="*/ 5 w 18"/>
                  <a:gd name="T15" fmla="*/ 5 h 23"/>
                  <a:gd name="T16" fmla="*/ 4 w 18"/>
                  <a:gd name="T17" fmla="*/ 6 h 23"/>
                  <a:gd name="T18" fmla="*/ 4 w 18"/>
                  <a:gd name="T19" fmla="*/ 8 h 23"/>
                  <a:gd name="T20" fmla="*/ 5 w 18"/>
                  <a:gd name="T21" fmla="*/ 9 h 23"/>
                  <a:gd name="T22" fmla="*/ 7 w 18"/>
                  <a:gd name="T23" fmla="*/ 9 h 23"/>
                  <a:gd name="T24" fmla="*/ 8 w 18"/>
                  <a:gd name="T25" fmla="*/ 10 h 23"/>
                  <a:gd name="T26" fmla="*/ 11 w 18"/>
                  <a:gd name="T27" fmla="*/ 10 h 23"/>
                  <a:gd name="T28" fmla="*/ 17 w 18"/>
                  <a:gd name="T29" fmla="*/ 13 h 23"/>
                  <a:gd name="T30" fmla="*/ 18 w 18"/>
                  <a:gd name="T31" fmla="*/ 15 h 23"/>
                  <a:gd name="T32" fmla="*/ 18 w 18"/>
                  <a:gd name="T33" fmla="*/ 19 h 23"/>
                  <a:gd name="T34" fmla="*/ 17 w 18"/>
                  <a:gd name="T35" fmla="*/ 22 h 23"/>
                  <a:gd name="T36" fmla="*/ 14 w 18"/>
                  <a:gd name="T37" fmla="*/ 23 h 23"/>
                  <a:gd name="T38" fmla="*/ 5 w 18"/>
                  <a:gd name="T39" fmla="*/ 23 h 23"/>
                  <a:gd name="T40" fmla="*/ 2 w 18"/>
                  <a:gd name="T41" fmla="*/ 22 h 23"/>
                  <a:gd name="T42" fmla="*/ 1 w 18"/>
                  <a:gd name="T43" fmla="*/ 20 h 23"/>
                  <a:gd name="T44" fmla="*/ 0 w 18"/>
                  <a:gd name="T45" fmla="*/ 16 h 23"/>
                  <a:gd name="T46" fmla="*/ 4 w 18"/>
                  <a:gd name="T47" fmla="*/ 16 h 23"/>
                  <a:gd name="T48" fmla="*/ 4 w 18"/>
                  <a:gd name="T49" fmla="*/ 19 h 23"/>
                  <a:gd name="T50" fmla="*/ 5 w 18"/>
                  <a:gd name="T51" fmla="*/ 19 h 23"/>
                  <a:gd name="T52" fmla="*/ 7 w 18"/>
                  <a:gd name="T53" fmla="*/ 20 h 23"/>
                  <a:gd name="T54" fmla="*/ 12 w 18"/>
                  <a:gd name="T55" fmla="*/ 20 h 23"/>
                  <a:gd name="T56" fmla="*/ 14 w 18"/>
                  <a:gd name="T57" fmla="*/ 19 h 23"/>
                  <a:gd name="T58" fmla="*/ 14 w 18"/>
                  <a:gd name="T59" fmla="*/ 16 h 23"/>
                  <a:gd name="T60" fmla="*/ 12 w 18"/>
                  <a:gd name="T61" fmla="*/ 15 h 23"/>
                  <a:gd name="T62" fmla="*/ 9 w 18"/>
                  <a:gd name="T63" fmla="*/ 13 h 23"/>
                  <a:gd name="T64" fmla="*/ 5 w 18"/>
                  <a:gd name="T65" fmla="*/ 13 h 23"/>
                  <a:gd name="T66" fmla="*/ 2 w 18"/>
                  <a:gd name="T67" fmla="*/ 12 h 23"/>
                  <a:gd name="T68" fmla="*/ 1 w 18"/>
                  <a:gd name="T69" fmla="*/ 10 h 23"/>
                  <a:gd name="T70" fmla="*/ 1 w 18"/>
                  <a:gd name="T71" fmla="*/ 5 h 23"/>
                  <a:gd name="T72" fmla="*/ 2 w 18"/>
                  <a:gd name="T73" fmla="*/ 2 h 23"/>
                  <a:gd name="T74" fmla="*/ 5 w 18"/>
                  <a:gd name="T75" fmla="*/ 2 h 23"/>
                  <a:gd name="T76" fmla="*/ 8 w 18"/>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8" h="23">
                    <a:moveTo>
                      <a:pt x="8" y="0"/>
                    </a:moveTo>
                    <a:lnTo>
                      <a:pt x="12" y="2"/>
                    </a:lnTo>
                    <a:lnTo>
                      <a:pt x="14" y="2"/>
                    </a:lnTo>
                    <a:lnTo>
                      <a:pt x="17" y="5"/>
                    </a:lnTo>
                    <a:lnTo>
                      <a:pt x="17" y="8"/>
                    </a:lnTo>
                    <a:lnTo>
                      <a:pt x="14" y="8"/>
                    </a:lnTo>
                    <a:lnTo>
                      <a:pt x="11" y="5"/>
                    </a:lnTo>
                    <a:lnTo>
                      <a:pt x="5" y="5"/>
                    </a:lnTo>
                    <a:lnTo>
                      <a:pt x="4" y="6"/>
                    </a:lnTo>
                    <a:lnTo>
                      <a:pt x="4" y="8"/>
                    </a:lnTo>
                    <a:lnTo>
                      <a:pt x="5" y="9"/>
                    </a:lnTo>
                    <a:lnTo>
                      <a:pt x="7" y="9"/>
                    </a:lnTo>
                    <a:lnTo>
                      <a:pt x="8" y="10"/>
                    </a:lnTo>
                    <a:lnTo>
                      <a:pt x="11" y="10"/>
                    </a:lnTo>
                    <a:lnTo>
                      <a:pt x="17" y="13"/>
                    </a:lnTo>
                    <a:lnTo>
                      <a:pt x="18" y="15"/>
                    </a:lnTo>
                    <a:lnTo>
                      <a:pt x="18" y="19"/>
                    </a:lnTo>
                    <a:lnTo>
                      <a:pt x="17" y="22"/>
                    </a:lnTo>
                    <a:lnTo>
                      <a:pt x="14" y="23"/>
                    </a:lnTo>
                    <a:lnTo>
                      <a:pt x="5" y="23"/>
                    </a:lnTo>
                    <a:lnTo>
                      <a:pt x="2" y="22"/>
                    </a:lnTo>
                    <a:lnTo>
                      <a:pt x="1" y="20"/>
                    </a:lnTo>
                    <a:lnTo>
                      <a:pt x="0" y="16"/>
                    </a:lnTo>
                    <a:lnTo>
                      <a:pt x="4" y="16"/>
                    </a:lnTo>
                    <a:lnTo>
                      <a:pt x="4" y="19"/>
                    </a:lnTo>
                    <a:lnTo>
                      <a:pt x="5" y="19"/>
                    </a:lnTo>
                    <a:lnTo>
                      <a:pt x="7" y="20"/>
                    </a:lnTo>
                    <a:lnTo>
                      <a:pt x="12" y="20"/>
                    </a:lnTo>
                    <a:lnTo>
                      <a:pt x="14" y="19"/>
                    </a:lnTo>
                    <a:lnTo>
                      <a:pt x="14" y="16"/>
                    </a:lnTo>
                    <a:lnTo>
                      <a:pt x="12" y="15"/>
                    </a:lnTo>
                    <a:lnTo>
                      <a:pt x="9" y="13"/>
                    </a:lnTo>
                    <a:lnTo>
                      <a:pt x="5" y="13"/>
                    </a:lnTo>
                    <a:lnTo>
                      <a:pt x="2" y="12"/>
                    </a:lnTo>
                    <a:lnTo>
                      <a:pt x="1" y="10"/>
                    </a:lnTo>
                    <a:lnTo>
                      <a:pt x="1" y="5"/>
                    </a:lnTo>
                    <a:lnTo>
                      <a:pt x="2" y="2"/>
                    </a:lnTo>
                    <a:lnTo>
                      <a:pt x="5"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740" name="Freeform 528"/>
              <p:cNvSpPr>
                <a:spLocks/>
              </p:cNvSpPr>
              <p:nvPr/>
            </p:nvSpPr>
            <p:spPr bwMode="auto">
              <a:xfrm>
                <a:off x="2923" y="4083"/>
                <a:ext cx="10" cy="39"/>
              </a:xfrm>
              <a:custGeom>
                <a:avLst/>
                <a:gdLst>
                  <a:gd name="T0" fmla="*/ 8 w 10"/>
                  <a:gd name="T1" fmla="*/ 0 h 39"/>
                  <a:gd name="T2" fmla="*/ 10 w 10"/>
                  <a:gd name="T3" fmla="*/ 0 h 39"/>
                  <a:gd name="T4" fmla="*/ 5 w 10"/>
                  <a:gd name="T5" fmla="*/ 12 h 39"/>
                  <a:gd name="T6" fmla="*/ 5 w 10"/>
                  <a:gd name="T7" fmla="*/ 26 h 39"/>
                  <a:gd name="T8" fmla="*/ 8 w 10"/>
                  <a:gd name="T9" fmla="*/ 32 h 39"/>
                  <a:gd name="T10" fmla="*/ 10 w 10"/>
                  <a:gd name="T11" fmla="*/ 39 h 39"/>
                  <a:gd name="T12" fmla="*/ 8 w 10"/>
                  <a:gd name="T13" fmla="*/ 39 h 39"/>
                  <a:gd name="T14" fmla="*/ 3 w 10"/>
                  <a:gd name="T15" fmla="*/ 32 h 39"/>
                  <a:gd name="T16" fmla="*/ 2 w 10"/>
                  <a:gd name="T17" fmla="*/ 26 h 39"/>
                  <a:gd name="T18" fmla="*/ 0 w 10"/>
                  <a:gd name="T19" fmla="*/ 19 h 39"/>
                  <a:gd name="T20" fmla="*/ 2 w 10"/>
                  <a:gd name="T21" fmla="*/ 12 h 39"/>
                  <a:gd name="T22" fmla="*/ 3 w 10"/>
                  <a:gd name="T23" fmla="*/ 6 h 39"/>
                  <a:gd name="T24" fmla="*/ 8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8" y="0"/>
                    </a:moveTo>
                    <a:lnTo>
                      <a:pt x="10" y="0"/>
                    </a:lnTo>
                    <a:lnTo>
                      <a:pt x="5" y="12"/>
                    </a:lnTo>
                    <a:lnTo>
                      <a:pt x="5" y="26"/>
                    </a:lnTo>
                    <a:lnTo>
                      <a:pt x="8" y="32"/>
                    </a:lnTo>
                    <a:lnTo>
                      <a:pt x="10" y="39"/>
                    </a:lnTo>
                    <a:lnTo>
                      <a:pt x="8" y="39"/>
                    </a:lnTo>
                    <a:lnTo>
                      <a:pt x="3" y="32"/>
                    </a:lnTo>
                    <a:lnTo>
                      <a:pt x="2" y="26"/>
                    </a:lnTo>
                    <a:lnTo>
                      <a:pt x="0" y="19"/>
                    </a:lnTo>
                    <a:lnTo>
                      <a:pt x="2" y="12"/>
                    </a:lnTo>
                    <a:lnTo>
                      <a:pt x="3" y="6"/>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741" name="Freeform 529"/>
              <p:cNvSpPr>
                <a:spLocks/>
              </p:cNvSpPr>
              <p:nvPr/>
            </p:nvSpPr>
            <p:spPr bwMode="auto">
              <a:xfrm>
                <a:off x="2936" y="4083"/>
                <a:ext cx="12" cy="30"/>
              </a:xfrm>
              <a:custGeom>
                <a:avLst/>
                <a:gdLst>
                  <a:gd name="T0" fmla="*/ 9 w 12"/>
                  <a:gd name="T1" fmla="*/ 0 h 30"/>
                  <a:gd name="T2" fmla="*/ 12 w 12"/>
                  <a:gd name="T3" fmla="*/ 0 h 30"/>
                  <a:gd name="T4" fmla="*/ 12 w 12"/>
                  <a:gd name="T5" fmla="*/ 30 h 30"/>
                  <a:gd name="T6" fmla="*/ 7 w 12"/>
                  <a:gd name="T7" fmla="*/ 30 h 30"/>
                  <a:gd name="T8" fmla="*/ 7 w 12"/>
                  <a:gd name="T9" fmla="*/ 9 h 30"/>
                  <a:gd name="T10" fmla="*/ 0 w 12"/>
                  <a:gd name="T11" fmla="*/ 9 h 30"/>
                  <a:gd name="T12" fmla="*/ 0 w 12"/>
                  <a:gd name="T13" fmla="*/ 6 h 30"/>
                  <a:gd name="T14" fmla="*/ 3 w 12"/>
                  <a:gd name="T15" fmla="*/ 6 h 30"/>
                  <a:gd name="T16" fmla="*/ 6 w 12"/>
                  <a:gd name="T17" fmla="*/ 5 h 30"/>
                  <a:gd name="T18" fmla="*/ 7 w 12"/>
                  <a:gd name="T19" fmla="*/ 3 h 30"/>
                  <a:gd name="T20" fmla="*/ 9 w 12"/>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30">
                    <a:moveTo>
                      <a:pt x="9" y="0"/>
                    </a:moveTo>
                    <a:lnTo>
                      <a:pt x="12" y="0"/>
                    </a:lnTo>
                    <a:lnTo>
                      <a:pt x="12" y="30"/>
                    </a:lnTo>
                    <a:lnTo>
                      <a:pt x="7" y="30"/>
                    </a:lnTo>
                    <a:lnTo>
                      <a:pt x="7" y="9"/>
                    </a:lnTo>
                    <a:lnTo>
                      <a:pt x="0" y="9"/>
                    </a:lnTo>
                    <a:lnTo>
                      <a:pt x="0" y="6"/>
                    </a:lnTo>
                    <a:lnTo>
                      <a:pt x="3" y="6"/>
                    </a:lnTo>
                    <a:lnTo>
                      <a:pt x="6" y="5"/>
                    </a:lnTo>
                    <a:lnTo>
                      <a:pt x="7" y="3"/>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742" name="Freeform 530"/>
              <p:cNvSpPr>
                <a:spLocks/>
              </p:cNvSpPr>
              <p:nvPr/>
            </p:nvSpPr>
            <p:spPr bwMode="auto">
              <a:xfrm>
                <a:off x="2958" y="4085"/>
                <a:ext cx="20" cy="28"/>
              </a:xfrm>
              <a:custGeom>
                <a:avLst/>
                <a:gdLst>
                  <a:gd name="T0" fmla="*/ 4 w 20"/>
                  <a:gd name="T1" fmla="*/ 0 h 28"/>
                  <a:gd name="T2" fmla="*/ 18 w 20"/>
                  <a:gd name="T3" fmla="*/ 0 h 28"/>
                  <a:gd name="T4" fmla="*/ 18 w 20"/>
                  <a:gd name="T5" fmla="*/ 3 h 28"/>
                  <a:gd name="T6" fmla="*/ 5 w 20"/>
                  <a:gd name="T7" fmla="*/ 3 h 28"/>
                  <a:gd name="T8" fmla="*/ 4 w 20"/>
                  <a:gd name="T9" fmla="*/ 11 h 28"/>
                  <a:gd name="T10" fmla="*/ 10 w 20"/>
                  <a:gd name="T11" fmla="*/ 8 h 28"/>
                  <a:gd name="T12" fmla="*/ 14 w 20"/>
                  <a:gd name="T13" fmla="*/ 10 h 28"/>
                  <a:gd name="T14" fmla="*/ 17 w 20"/>
                  <a:gd name="T15" fmla="*/ 11 h 28"/>
                  <a:gd name="T16" fmla="*/ 18 w 20"/>
                  <a:gd name="T17" fmla="*/ 14 h 28"/>
                  <a:gd name="T18" fmla="*/ 20 w 20"/>
                  <a:gd name="T19" fmla="*/ 18 h 28"/>
                  <a:gd name="T20" fmla="*/ 20 w 20"/>
                  <a:gd name="T21" fmla="*/ 21 h 28"/>
                  <a:gd name="T22" fmla="*/ 18 w 20"/>
                  <a:gd name="T23" fmla="*/ 24 h 28"/>
                  <a:gd name="T24" fmla="*/ 15 w 20"/>
                  <a:gd name="T25" fmla="*/ 27 h 28"/>
                  <a:gd name="T26" fmla="*/ 12 w 20"/>
                  <a:gd name="T27" fmla="*/ 28 h 28"/>
                  <a:gd name="T28" fmla="*/ 5 w 20"/>
                  <a:gd name="T29" fmla="*/ 28 h 28"/>
                  <a:gd name="T30" fmla="*/ 2 w 20"/>
                  <a:gd name="T31" fmla="*/ 27 h 28"/>
                  <a:gd name="T32" fmla="*/ 1 w 20"/>
                  <a:gd name="T33" fmla="*/ 24 h 28"/>
                  <a:gd name="T34" fmla="*/ 0 w 20"/>
                  <a:gd name="T35" fmla="*/ 20 h 28"/>
                  <a:gd name="T36" fmla="*/ 4 w 20"/>
                  <a:gd name="T37" fmla="*/ 20 h 28"/>
                  <a:gd name="T38" fmla="*/ 4 w 20"/>
                  <a:gd name="T39" fmla="*/ 23 h 28"/>
                  <a:gd name="T40" fmla="*/ 7 w 20"/>
                  <a:gd name="T41" fmla="*/ 25 h 28"/>
                  <a:gd name="T42" fmla="*/ 12 w 20"/>
                  <a:gd name="T43" fmla="*/ 25 h 28"/>
                  <a:gd name="T44" fmla="*/ 14 w 20"/>
                  <a:gd name="T45" fmla="*/ 24 h 28"/>
                  <a:gd name="T46" fmla="*/ 15 w 20"/>
                  <a:gd name="T47" fmla="*/ 21 h 28"/>
                  <a:gd name="T48" fmla="*/ 15 w 20"/>
                  <a:gd name="T49" fmla="*/ 15 h 28"/>
                  <a:gd name="T50" fmla="*/ 12 w 20"/>
                  <a:gd name="T51" fmla="*/ 13 h 28"/>
                  <a:gd name="T52" fmla="*/ 10 w 20"/>
                  <a:gd name="T53" fmla="*/ 11 h 28"/>
                  <a:gd name="T54" fmla="*/ 5 w 20"/>
                  <a:gd name="T55" fmla="*/ 13 h 28"/>
                  <a:gd name="T56" fmla="*/ 4 w 20"/>
                  <a:gd name="T57" fmla="*/ 14 h 28"/>
                  <a:gd name="T58" fmla="*/ 1 w 20"/>
                  <a:gd name="T59" fmla="*/ 14 h 28"/>
                  <a:gd name="T60" fmla="*/ 4 w 20"/>
                  <a:gd name="T61" fmla="*/ 0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 h="28">
                    <a:moveTo>
                      <a:pt x="4" y="0"/>
                    </a:moveTo>
                    <a:lnTo>
                      <a:pt x="18" y="0"/>
                    </a:lnTo>
                    <a:lnTo>
                      <a:pt x="18" y="3"/>
                    </a:lnTo>
                    <a:lnTo>
                      <a:pt x="5" y="3"/>
                    </a:lnTo>
                    <a:lnTo>
                      <a:pt x="4" y="11"/>
                    </a:lnTo>
                    <a:lnTo>
                      <a:pt x="10" y="8"/>
                    </a:lnTo>
                    <a:lnTo>
                      <a:pt x="14" y="10"/>
                    </a:lnTo>
                    <a:lnTo>
                      <a:pt x="17" y="11"/>
                    </a:lnTo>
                    <a:lnTo>
                      <a:pt x="18" y="14"/>
                    </a:lnTo>
                    <a:lnTo>
                      <a:pt x="20" y="18"/>
                    </a:lnTo>
                    <a:lnTo>
                      <a:pt x="20" y="21"/>
                    </a:lnTo>
                    <a:lnTo>
                      <a:pt x="18" y="24"/>
                    </a:lnTo>
                    <a:lnTo>
                      <a:pt x="15" y="27"/>
                    </a:lnTo>
                    <a:lnTo>
                      <a:pt x="12" y="28"/>
                    </a:lnTo>
                    <a:lnTo>
                      <a:pt x="5" y="28"/>
                    </a:lnTo>
                    <a:lnTo>
                      <a:pt x="2" y="27"/>
                    </a:lnTo>
                    <a:lnTo>
                      <a:pt x="1" y="24"/>
                    </a:lnTo>
                    <a:lnTo>
                      <a:pt x="0" y="20"/>
                    </a:lnTo>
                    <a:lnTo>
                      <a:pt x="4" y="20"/>
                    </a:lnTo>
                    <a:lnTo>
                      <a:pt x="4" y="23"/>
                    </a:lnTo>
                    <a:lnTo>
                      <a:pt x="7" y="25"/>
                    </a:lnTo>
                    <a:lnTo>
                      <a:pt x="12" y="25"/>
                    </a:lnTo>
                    <a:lnTo>
                      <a:pt x="14" y="24"/>
                    </a:lnTo>
                    <a:lnTo>
                      <a:pt x="15" y="21"/>
                    </a:lnTo>
                    <a:lnTo>
                      <a:pt x="15" y="15"/>
                    </a:lnTo>
                    <a:lnTo>
                      <a:pt x="12" y="13"/>
                    </a:lnTo>
                    <a:lnTo>
                      <a:pt x="10" y="11"/>
                    </a:lnTo>
                    <a:lnTo>
                      <a:pt x="5" y="13"/>
                    </a:lnTo>
                    <a:lnTo>
                      <a:pt x="4" y="14"/>
                    </a:lnTo>
                    <a:lnTo>
                      <a:pt x="1" y="14"/>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743" name="Freeform 531"/>
              <p:cNvSpPr>
                <a:spLocks/>
              </p:cNvSpPr>
              <p:nvPr/>
            </p:nvSpPr>
            <p:spPr bwMode="auto">
              <a:xfrm>
                <a:off x="2979" y="4083"/>
                <a:ext cx="9" cy="39"/>
              </a:xfrm>
              <a:custGeom>
                <a:avLst/>
                <a:gdLst>
                  <a:gd name="T0" fmla="*/ 0 w 9"/>
                  <a:gd name="T1" fmla="*/ 0 h 39"/>
                  <a:gd name="T2" fmla="*/ 3 w 9"/>
                  <a:gd name="T3" fmla="*/ 0 h 39"/>
                  <a:gd name="T4" fmla="*/ 9 w 9"/>
                  <a:gd name="T5" fmla="*/ 12 h 39"/>
                  <a:gd name="T6" fmla="*/ 9 w 9"/>
                  <a:gd name="T7" fmla="*/ 26 h 39"/>
                  <a:gd name="T8" fmla="*/ 6 w 9"/>
                  <a:gd name="T9" fmla="*/ 33 h 39"/>
                  <a:gd name="T10" fmla="*/ 3 w 9"/>
                  <a:gd name="T11" fmla="*/ 39 h 39"/>
                  <a:gd name="T12" fmla="*/ 0 w 9"/>
                  <a:gd name="T13" fmla="*/ 39 h 39"/>
                  <a:gd name="T14" fmla="*/ 3 w 9"/>
                  <a:gd name="T15" fmla="*/ 32 h 39"/>
                  <a:gd name="T16" fmla="*/ 4 w 9"/>
                  <a:gd name="T17" fmla="*/ 26 h 39"/>
                  <a:gd name="T18" fmla="*/ 6 w 9"/>
                  <a:gd name="T19" fmla="*/ 19 h 39"/>
                  <a:gd name="T20" fmla="*/ 4 w 9"/>
                  <a:gd name="T21" fmla="*/ 13 h 39"/>
                  <a:gd name="T22" fmla="*/ 3 w 9"/>
                  <a:gd name="T23" fmla="*/ 6 h 39"/>
                  <a:gd name="T24" fmla="*/ 0 w 9"/>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39">
                    <a:moveTo>
                      <a:pt x="0" y="0"/>
                    </a:moveTo>
                    <a:lnTo>
                      <a:pt x="3" y="0"/>
                    </a:lnTo>
                    <a:lnTo>
                      <a:pt x="9" y="12"/>
                    </a:lnTo>
                    <a:lnTo>
                      <a:pt x="9" y="26"/>
                    </a:lnTo>
                    <a:lnTo>
                      <a:pt x="6" y="33"/>
                    </a:lnTo>
                    <a:lnTo>
                      <a:pt x="3" y="39"/>
                    </a:lnTo>
                    <a:lnTo>
                      <a:pt x="0" y="39"/>
                    </a:lnTo>
                    <a:lnTo>
                      <a:pt x="3" y="32"/>
                    </a:lnTo>
                    <a:lnTo>
                      <a:pt x="4" y="26"/>
                    </a:lnTo>
                    <a:lnTo>
                      <a:pt x="6" y="19"/>
                    </a:lnTo>
                    <a:lnTo>
                      <a:pt x="4"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44" name="Freeform 532"/>
              <p:cNvSpPr>
                <a:spLocks/>
              </p:cNvSpPr>
              <p:nvPr/>
            </p:nvSpPr>
            <p:spPr bwMode="auto">
              <a:xfrm>
                <a:off x="2993" y="4109"/>
                <a:ext cx="6" cy="10"/>
              </a:xfrm>
              <a:custGeom>
                <a:avLst/>
                <a:gdLst>
                  <a:gd name="T0" fmla="*/ 0 w 6"/>
                  <a:gd name="T1" fmla="*/ 0 h 10"/>
                  <a:gd name="T2" fmla="*/ 6 w 6"/>
                  <a:gd name="T3" fmla="*/ 0 h 10"/>
                  <a:gd name="T4" fmla="*/ 6 w 6"/>
                  <a:gd name="T5" fmla="*/ 4 h 10"/>
                  <a:gd name="T6" fmla="*/ 4 w 6"/>
                  <a:gd name="T7" fmla="*/ 6 h 10"/>
                  <a:gd name="T8" fmla="*/ 4 w 6"/>
                  <a:gd name="T9" fmla="*/ 9 h 10"/>
                  <a:gd name="T10" fmla="*/ 3 w 6"/>
                  <a:gd name="T11" fmla="*/ 9 h 10"/>
                  <a:gd name="T12" fmla="*/ 0 w 6"/>
                  <a:gd name="T13" fmla="*/ 10 h 10"/>
                  <a:gd name="T14" fmla="*/ 0 w 6"/>
                  <a:gd name="T15" fmla="*/ 9 h 10"/>
                  <a:gd name="T16" fmla="*/ 3 w 6"/>
                  <a:gd name="T17" fmla="*/ 6 h 10"/>
                  <a:gd name="T18" fmla="*/ 3 w 6"/>
                  <a:gd name="T19" fmla="*/ 4 h 10"/>
                  <a:gd name="T20" fmla="*/ 0 w 6"/>
                  <a:gd name="T21" fmla="*/ 4 h 10"/>
                  <a:gd name="T22" fmla="*/ 0 w 6"/>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0">
                    <a:moveTo>
                      <a:pt x="0" y="0"/>
                    </a:moveTo>
                    <a:lnTo>
                      <a:pt x="6" y="0"/>
                    </a:lnTo>
                    <a:lnTo>
                      <a:pt x="6" y="4"/>
                    </a:lnTo>
                    <a:lnTo>
                      <a:pt x="4" y="6"/>
                    </a:lnTo>
                    <a:lnTo>
                      <a:pt x="4" y="9"/>
                    </a:lnTo>
                    <a:lnTo>
                      <a:pt x="3" y="9"/>
                    </a:lnTo>
                    <a:lnTo>
                      <a:pt x="0" y="10"/>
                    </a:lnTo>
                    <a:lnTo>
                      <a:pt x="0" y="9"/>
                    </a:lnTo>
                    <a:lnTo>
                      <a:pt x="3" y="6"/>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45" name="Freeform 533"/>
              <p:cNvSpPr>
                <a:spLocks/>
              </p:cNvSpPr>
              <p:nvPr/>
            </p:nvSpPr>
            <p:spPr bwMode="auto">
              <a:xfrm>
                <a:off x="3013" y="4083"/>
                <a:ext cx="30" cy="30"/>
              </a:xfrm>
              <a:custGeom>
                <a:avLst/>
                <a:gdLst>
                  <a:gd name="T0" fmla="*/ 0 w 30"/>
                  <a:gd name="T1" fmla="*/ 0 h 30"/>
                  <a:gd name="T2" fmla="*/ 6 w 30"/>
                  <a:gd name="T3" fmla="*/ 0 h 30"/>
                  <a:gd name="T4" fmla="*/ 16 w 30"/>
                  <a:gd name="T5" fmla="*/ 26 h 30"/>
                  <a:gd name="T6" fmla="*/ 24 w 30"/>
                  <a:gd name="T7" fmla="*/ 0 h 30"/>
                  <a:gd name="T8" fmla="*/ 30 w 30"/>
                  <a:gd name="T9" fmla="*/ 0 h 30"/>
                  <a:gd name="T10" fmla="*/ 30 w 30"/>
                  <a:gd name="T11" fmla="*/ 30 h 30"/>
                  <a:gd name="T12" fmla="*/ 26 w 30"/>
                  <a:gd name="T13" fmla="*/ 30 h 30"/>
                  <a:gd name="T14" fmla="*/ 26 w 30"/>
                  <a:gd name="T15" fmla="*/ 6 h 30"/>
                  <a:gd name="T16" fmla="*/ 17 w 30"/>
                  <a:gd name="T17" fmla="*/ 30 h 30"/>
                  <a:gd name="T18" fmla="*/ 13 w 30"/>
                  <a:gd name="T19" fmla="*/ 30 h 30"/>
                  <a:gd name="T20" fmla="*/ 4 w 30"/>
                  <a:gd name="T21" fmla="*/ 6 h 30"/>
                  <a:gd name="T22" fmla="*/ 4 w 30"/>
                  <a:gd name="T23" fmla="*/ 30 h 30"/>
                  <a:gd name="T24" fmla="*/ 0 w 30"/>
                  <a:gd name="T25" fmla="*/ 30 h 30"/>
                  <a:gd name="T26" fmla="*/ 0 w 30"/>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 h="30">
                    <a:moveTo>
                      <a:pt x="0" y="0"/>
                    </a:moveTo>
                    <a:lnTo>
                      <a:pt x="6" y="0"/>
                    </a:lnTo>
                    <a:lnTo>
                      <a:pt x="16" y="26"/>
                    </a:lnTo>
                    <a:lnTo>
                      <a:pt x="24" y="0"/>
                    </a:lnTo>
                    <a:lnTo>
                      <a:pt x="30" y="0"/>
                    </a:lnTo>
                    <a:lnTo>
                      <a:pt x="30" y="30"/>
                    </a:lnTo>
                    <a:lnTo>
                      <a:pt x="26" y="30"/>
                    </a:lnTo>
                    <a:lnTo>
                      <a:pt x="26" y="6"/>
                    </a:lnTo>
                    <a:lnTo>
                      <a:pt x="17" y="30"/>
                    </a:lnTo>
                    <a:lnTo>
                      <a:pt x="13" y="30"/>
                    </a:lnTo>
                    <a:lnTo>
                      <a:pt x="4" y="6"/>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46" name="Freeform 534"/>
              <p:cNvSpPr>
                <a:spLocks/>
              </p:cNvSpPr>
              <p:nvPr/>
            </p:nvSpPr>
            <p:spPr bwMode="auto">
              <a:xfrm>
                <a:off x="3049" y="4092"/>
                <a:ext cx="18" cy="21"/>
              </a:xfrm>
              <a:custGeom>
                <a:avLst/>
                <a:gdLst>
                  <a:gd name="T0" fmla="*/ 0 w 18"/>
                  <a:gd name="T1" fmla="*/ 0 h 21"/>
                  <a:gd name="T2" fmla="*/ 4 w 18"/>
                  <a:gd name="T3" fmla="*/ 0 h 21"/>
                  <a:gd name="T4" fmla="*/ 4 w 18"/>
                  <a:gd name="T5" fmla="*/ 17 h 21"/>
                  <a:gd name="T6" fmla="*/ 5 w 18"/>
                  <a:gd name="T7" fmla="*/ 18 h 21"/>
                  <a:gd name="T8" fmla="*/ 11 w 18"/>
                  <a:gd name="T9" fmla="*/ 18 h 21"/>
                  <a:gd name="T10" fmla="*/ 13 w 18"/>
                  <a:gd name="T11" fmla="*/ 17 h 21"/>
                  <a:gd name="T12" fmla="*/ 14 w 18"/>
                  <a:gd name="T13" fmla="*/ 14 h 21"/>
                  <a:gd name="T14" fmla="*/ 14 w 18"/>
                  <a:gd name="T15" fmla="*/ 0 h 21"/>
                  <a:gd name="T16" fmla="*/ 18 w 18"/>
                  <a:gd name="T17" fmla="*/ 0 h 21"/>
                  <a:gd name="T18" fmla="*/ 18 w 18"/>
                  <a:gd name="T19" fmla="*/ 21 h 21"/>
                  <a:gd name="T20" fmla="*/ 15 w 18"/>
                  <a:gd name="T21" fmla="*/ 21 h 21"/>
                  <a:gd name="T22" fmla="*/ 15 w 18"/>
                  <a:gd name="T23" fmla="*/ 18 h 21"/>
                  <a:gd name="T24" fmla="*/ 14 w 18"/>
                  <a:gd name="T25" fmla="*/ 18 h 21"/>
                  <a:gd name="T26" fmla="*/ 11 w 18"/>
                  <a:gd name="T27" fmla="*/ 21 h 21"/>
                  <a:gd name="T28" fmla="*/ 4 w 18"/>
                  <a:gd name="T29" fmla="*/ 21 h 21"/>
                  <a:gd name="T30" fmla="*/ 1 w 18"/>
                  <a:gd name="T31" fmla="*/ 20 h 21"/>
                  <a:gd name="T32" fmla="*/ 0 w 18"/>
                  <a:gd name="T33" fmla="*/ 17 h 21"/>
                  <a:gd name="T34" fmla="*/ 0 w 18"/>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1">
                    <a:moveTo>
                      <a:pt x="0" y="0"/>
                    </a:moveTo>
                    <a:lnTo>
                      <a:pt x="4" y="0"/>
                    </a:lnTo>
                    <a:lnTo>
                      <a:pt x="4" y="17"/>
                    </a:lnTo>
                    <a:lnTo>
                      <a:pt x="5" y="18"/>
                    </a:lnTo>
                    <a:lnTo>
                      <a:pt x="11" y="18"/>
                    </a:lnTo>
                    <a:lnTo>
                      <a:pt x="13" y="17"/>
                    </a:lnTo>
                    <a:lnTo>
                      <a:pt x="14" y="14"/>
                    </a:lnTo>
                    <a:lnTo>
                      <a:pt x="14" y="0"/>
                    </a:lnTo>
                    <a:lnTo>
                      <a:pt x="18" y="0"/>
                    </a:lnTo>
                    <a:lnTo>
                      <a:pt x="18" y="21"/>
                    </a:lnTo>
                    <a:lnTo>
                      <a:pt x="15" y="21"/>
                    </a:lnTo>
                    <a:lnTo>
                      <a:pt x="15" y="18"/>
                    </a:lnTo>
                    <a:lnTo>
                      <a:pt x="14" y="18"/>
                    </a:lnTo>
                    <a:lnTo>
                      <a:pt x="11" y="21"/>
                    </a:lnTo>
                    <a:lnTo>
                      <a:pt x="4" y="21"/>
                    </a:lnTo>
                    <a:lnTo>
                      <a:pt x="1" y="20"/>
                    </a:lnTo>
                    <a:lnTo>
                      <a:pt x="0" y="17"/>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47" name="Freeform 535"/>
              <p:cNvSpPr>
                <a:spLocks/>
              </p:cNvSpPr>
              <p:nvPr/>
            </p:nvSpPr>
            <p:spPr bwMode="auto">
              <a:xfrm>
                <a:off x="3073" y="4090"/>
                <a:ext cx="17" cy="23"/>
              </a:xfrm>
              <a:custGeom>
                <a:avLst/>
                <a:gdLst>
                  <a:gd name="T0" fmla="*/ 10 w 17"/>
                  <a:gd name="T1" fmla="*/ 0 h 23"/>
                  <a:gd name="T2" fmla="*/ 16 w 17"/>
                  <a:gd name="T3" fmla="*/ 3 h 23"/>
                  <a:gd name="T4" fmla="*/ 17 w 17"/>
                  <a:gd name="T5" fmla="*/ 6 h 23"/>
                  <a:gd name="T6" fmla="*/ 17 w 17"/>
                  <a:gd name="T7" fmla="*/ 23 h 23"/>
                  <a:gd name="T8" fmla="*/ 14 w 17"/>
                  <a:gd name="T9" fmla="*/ 23 h 23"/>
                  <a:gd name="T10" fmla="*/ 14 w 17"/>
                  <a:gd name="T11" fmla="*/ 9 h 23"/>
                  <a:gd name="T12" fmla="*/ 13 w 17"/>
                  <a:gd name="T13" fmla="*/ 6 h 23"/>
                  <a:gd name="T14" fmla="*/ 11 w 17"/>
                  <a:gd name="T15" fmla="*/ 5 h 23"/>
                  <a:gd name="T16" fmla="*/ 7 w 17"/>
                  <a:gd name="T17" fmla="*/ 5 h 23"/>
                  <a:gd name="T18" fmla="*/ 4 w 17"/>
                  <a:gd name="T19" fmla="*/ 6 h 23"/>
                  <a:gd name="T20" fmla="*/ 3 w 17"/>
                  <a:gd name="T21" fmla="*/ 8 h 23"/>
                  <a:gd name="T22" fmla="*/ 3 w 17"/>
                  <a:gd name="T23" fmla="*/ 23 h 23"/>
                  <a:gd name="T24" fmla="*/ 0 w 17"/>
                  <a:gd name="T25" fmla="*/ 23 h 23"/>
                  <a:gd name="T26" fmla="*/ 0 w 17"/>
                  <a:gd name="T27" fmla="*/ 2 h 23"/>
                  <a:gd name="T28" fmla="*/ 3 w 17"/>
                  <a:gd name="T29" fmla="*/ 2 h 23"/>
                  <a:gd name="T30" fmla="*/ 3 w 17"/>
                  <a:gd name="T31" fmla="*/ 5 h 23"/>
                  <a:gd name="T32" fmla="*/ 4 w 17"/>
                  <a:gd name="T33" fmla="*/ 3 h 23"/>
                  <a:gd name="T34" fmla="*/ 10 w 17"/>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3">
                    <a:moveTo>
                      <a:pt x="10" y="0"/>
                    </a:moveTo>
                    <a:lnTo>
                      <a:pt x="16" y="3"/>
                    </a:lnTo>
                    <a:lnTo>
                      <a:pt x="17" y="6"/>
                    </a:lnTo>
                    <a:lnTo>
                      <a:pt x="17" y="23"/>
                    </a:lnTo>
                    <a:lnTo>
                      <a:pt x="14" y="23"/>
                    </a:lnTo>
                    <a:lnTo>
                      <a:pt x="14" y="9"/>
                    </a:lnTo>
                    <a:lnTo>
                      <a:pt x="13" y="6"/>
                    </a:lnTo>
                    <a:lnTo>
                      <a:pt x="11" y="5"/>
                    </a:lnTo>
                    <a:lnTo>
                      <a:pt x="7" y="5"/>
                    </a:lnTo>
                    <a:lnTo>
                      <a:pt x="4" y="6"/>
                    </a:lnTo>
                    <a:lnTo>
                      <a:pt x="3" y="8"/>
                    </a:lnTo>
                    <a:lnTo>
                      <a:pt x="3" y="23"/>
                    </a:lnTo>
                    <a:lnTo>
                      <a:pt x="0" y="23"/>
                    </a:lnTo>
                    <a:lnTo>
                      <a:pt x="0" y="2"/>
                    </a:lnTo>
                    <a:lnTo>
                      <a:pt x="3" y="2"/>
                    </a:lnTo>
                    <a:lnTo>
                      <a:pt x="3" y="5"/>
                    </a:lnTo>
                    <a:lnTo>
                      <a:pt x="4" y="3"/>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48" name="Freeform 536"/>
              <p:cNvSpPr>
                <a:spLocks/>
              </p:cNvSpPr>
              <p:nvPr/>
            </p:nvSpPr>
            <p:spPr bwMode="auto">
              <a:xfrm>
                <a:off x="3094" y="4090"/>
                <a:ext cx="20" cy="23"/>
              </a:xfrm>
              <a:custGeom>
                <a:avLst/>
                <a:gdLst>
                  <a:gd name="T0" fmla="*/ 10 w 20"/>
                  <a:gd name="T1" fmla="*/ 0 h 23"/>
                  <a:gd name="T2" fmla="*/ 15 w 20"/>
                  <a:gd name="T3" fmla="*/ 2 h 23"/>
                  <a:gd name="T4" fmla="*/ 17 w 20"/>
                  <a:gd name="T5" fmla="*/ 3 h 23"/>
                  <a:gd name="T6" fmla="*/ 19 w 20"/>
                  <a:gd name="T7" fmla="*/ 5 h 23"/>
                  <a:gd name="T8" fmla="*/ 20 w 20"/>
                  <a:gd name="T9" fmla="*/ 9 h 23"/>
                  <a:gd name="T10" fmla="*/ 16 w 20"/>
                  <a:gd name="T11" fmla="*/ 9 h 23"/>
                  <a:gd name="T12" fmla="*/ 15 w 20"/>
                  <a:gd name="T13" fmla="*/ 6 h 23"/>
                  <a:gd name="T14" fmla="*/ 13 w 20"/>
                  <a:gd name="T15" fmla="*/ 5 h 23"/>
                  <a:gd name="T16" fmla="*/ 7 w 20"/>
                  <a:gd name="T17" fmla="*/ 5 h 23"/>
                  <a:gd name="T18" fmla="*/ 5 w 20"/>
                  <a:gd name="T19" fmla="*/ 8 h 23"/>
                  <a:gd name="T20" fmla="*/ 5 w 20"/>
                  <a:gd name="T21" fmla="*/ 16 h 23"/>
                  <a:gd name="T22" fmla="*/ 6 w 20"/>
                  <a:gd name="T23" fmla="*/ 18 h 23"/>
                  <a:gd name="T24" fmla="*/ 7 w 20"/>
                  <a:gd name="T25" fmla="*/ 20 h 23"/>
                  <a:gd name="T26" fmla="*/ 13 w 20"/>
                  <a:gd name="T27" fmla="*/ 20 h 23"/>
                  <a:gd name="T28" fmla="*/ 16 w 20"/>
                  <a:gd name="T29" fmla="*/ 15 h 23"/>
                  <a:gd name="T30" fmla="*/ 20 w 20"/>
                  <a:gd name="T31" fmla="*/ 15 h 23"/>
                  <a:gd name="T32" fmla="*/ 19 w 20"/>
                  <a:gd name="T33" fmla="*/ 19 h 23"/>
                  <a:gd name="T34" fmla="*/ 17 w 20"/>
                  <a:gd name="T35" fmla="*/ 22 h 23"/>
                  <a:gd name="T36" fmla="*/ 15 w 20"/>
                  <a:gd name="T37" fmla="*/ 23 h 23"/>
                  <a:gd name="T38" fmla="*/ 7 w 20"/>
                  <a:gd name="T39" fmla="*/ 23 h 23"/>
                  <a:gd name="T40" fmla="*/ 5 w 20"/>
                  <a:gd name="T41" fmla="*/ 22 h 23"/>
                  <a:gd name="T42" fmla="*/ 2 w 20"/>
                  <a:gd name="T43" fmla="*/ 19 h 23"/>
                  <a:gd name="T44" fmla="*/ 0 w 20"/>
                  <a:gd name="T45" fmla="*/ 16 h 23"/>
                  <a:gd name="T46" fmla="*/ 0 w 20"/>
                  <a:gd name="T47" fmla="*/ 9 h 23"/>
                  <a:gd name="T48" fmla="*/ 3 w 20"/>
                  <a:gd name="T49" fmla="*/ 3 h 23"/>
                  <a:gd name="T50" fmla="*/ 6 w 20"/>
                  <a:gd name="T51" fmla="*/ 2 h 23"/>
                  <a:gd name="T52" fmla="*/ 10 w 20"/>
                  <a:gd name="T53" fmla="*/ 0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23">
                    <a:moveTo>
                      <a:pt x="10" y="0"/>
                    </a:moveTo>
                    <a:lnTo>
                      <a:pt x="15" y="2"/>
                    </a:lnTo>
                    <a:lnTo>
                      <a:pt x="17" y="3"/>
                    </a:lnTo>
                    <a:lnTo>
                      <a:pt x="19" y="5"/>
                    </a:lnTo>
                    <a:lnTo>
                      <a:pt x="20" y="9"/>
                    </a:lnTo>
                    <a:lnTo>
                      <a:pt x="16" y="9"/>
                    </a:lnTo>
                    <a:lnTo>
                      <a:pt x="15" y="6"/>
                    </a:lnTo>
                    <a:lnTo>
                      <a:pt x="13" y="5"/>
                    </a:lnTo>
                    <a:lnTo>
                      <a:pt x="7" y="5"/>
                    </a:lnTo>
                    <a:lnTo>
                      <a:pt x="5" y="8"/>
                    </a:lnTo>
                    <a:lnTo>
                      <a:pt x="5" y="16"/>
                    </a:lnTo>
                    <a:lnTo>
                      <a:pt x="6" y="18"/>
                    </a:lnTo>
                    <a:lnTo>
                      <a:pt x="7" y="20"/>
                    </a:lnTo>
                    <a:lnTo>
                      <a:pt x="13" y="20"/>
                    </a:lnTo>
                    <a:lnTo>
                      <a:pt x="16" y="15"/>
                    </a:lnTo>
                    <a:lnTo>
                      <a:pt x="20" y="15"/>
                    </a:lnTo>
                    <a:lnTo>
                      <a:pt x="19" y="19"/>
                    </a:lnTo>
                    <a:lnTo>
                      <a:pt x="17" y="22"/>
                    </a:lnTo>
                    <a:lnTo>
                      <a:pt x="15" y="23"/>
                    </a:lnTo>
                    <a:lnTo>
                      <a:pt x="7" y="23"/>
                    </a:lnTo>
                    <a:lnTo>
                      <a:pt x="5" y="22"/>
                    </a:lnTo>
                    <a:lnTo>
                      <a:pt x="2" y="19"/>
                    </a:lnTo>
                    <a:lnTo>
                      <a:pt x="0" y="16"/>
                    </a:lnTo>
                    <a:lnTo>
                      <a:pt x="0" y="9"/>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49" name="Rectangle 537"/>
              <p:cNvSpPr>
                <a:spLocks noChangeArrowheads="1"/>
              </p:cNvSpPr>
              <p:nvPr/>
            </p:nvSpPr>
            <p:spPr bwMode="auto">
              <a:xfrm>
                <a:off x="3117" y="4100"/>
                <a:ext cx="13" cy="3"/>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750" name="Freeform 538"/>
              <p:cNvSpPr>
                <a:spLocks/>
              </p:cNvSpPr>
              <p:nvPr/>
            </p:nvSpPr>
            <p:spPr bwMode="auto">
              <a:xfrm>
                <a:off x="3136" y="4083"/>
                <a:ext cx="11" cy="30"/>
              </a:xfrm>
              <a:custGeom>
                <a:avLst/>
                <a:gdLst>
                  <a:gd name="T0" fmla="*/ 8 w 11"/>
                  <a:gd name="T1" fmla="*/ 0 h 30"/>
                  <a:gd name="T2" fmla="*/ 11 w 11"/>
                  <a:gd name="T3" fmla="*/ 0 h 30"/>
                  <a:gd name="T4" fmla="*/ 11 w 11"/>
                  <a:gd name="T5" fmla="*/ 30 h 30"/>
                  <a:gd name="T6" fmla="*/ 7 w 11"/>
                  <a:gd name="T7" fmla="*/ 30 h 30"/>
                  <a:gd name="T8" fmla="*/ 7 w 11"/>
                  <a:gd name="T9" fmla="*/ 9 h 30"/>
                  <a:gd name="T10" fmla="*/ 0 w 11"/>
                  <a:gd name="T11" fmla="*/ 9 h 30"/>
                  <a:gd name="T12" fmla="*/ 0 w 11"/>
                  <a:gd name="T13" fmla="*/ 6 h 30"/>
                  <a:gd name="T14" fmla="*/ 2 w 11"/>
                  <a:gd name="T15" fmla="*/ 6 h 30"/>
                  <a:gd name="T16" fmla="*/ 5 w 11"/>
                  <a:gd name="T17" fmla="*/ 5 h 30"/>
                  <a:gd name="T18" fmla="*/ 7 w 11"/>
                  <a:gd name="T19" fmla="*/ 3 h 30"/>
                  <a:gd name="T20" fmla="*/ 8 w 11"/>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30">
                    <a:moveTo>
                      <a:pt x="8" y="0"/>
                    </a:moveTo>
                    <a:lnTo>
                      <a:pt x="11" y="0"/>
                    </a:lnTo>
                    <a:lnTo>
                      <a:pt x="11" y="30"/>
                    </a:lnTo>
                    <a:lnTo>
                      <a:pt x="7" y="30"/>
                    </a:lnTo>
                    <a:lnTo>
                      <a:pt x="7" y="9"/>
                    </a:lnTo>
                    <a:lnTo>
                      <a:pt x="0" y="9"/>
                    </a:lnTo>
                    <a:lnTo>
                      <a:pt x="0" y="6"/>
                    </a:lnTo>
                    <a:lnTo>
                      <a:pt x="2" y="6"/>
                    </a:lnTo>
                    <a:lnTo>
                      <a:pt x="5" y="5"/>
                    </a:lnTo>
                    <a:lnTo>
                      <a:pt x="7" y="3"/>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751" name="Freeform 539"/>
              <p:cNvSpPr>
                <a:spLocks noEditPoints="1"/>
              </p:cNvSpPr>
              <p:nvPr/>
            </p:nvSpPr>
            <p:spPr bwMode="auto">
              <a:xfrm>
                <a:off x="3157" y="4083"/>
                <a:ext cx="20" cy="30"/>
              </a:xfrm>
              <a:custGeom>
                <a:avLst/>
                <a:gdLst>
                  <a:gd name="T0" fmla="*/ 10 w 20"/>
                  <a:gd name="T1" fmla="*/ 16 h 30"/>
                  <a:gd name="T2" fmla="*/ 6 w 20"/>
                  <a:gd name="T3" fmla="*/ 17 h 30"/>
                  <a:gd name="T4" fmla="*/ 4 w 20"/>
                  <a:gd name="T5" fmla="*/ 19 h 30"/>
                  <a:gd name="T6" fmla="*/ 3 w 20"/>
                  <a:gd name="T7" fmla="*/ 22 h 30"/>
                  <a:gd name="T8" fmla="*/ 6 w 20"/>
                  <a:gd name="T9" fmla="*/ 27 h 30"/>
                  <a:gd name="T10" fmla="*/ 13 w 20"/>
                  <a:gd name="T11" fmla="*/ 27 h 30"/>
                  <a:gd name="T12" fmla="*/ 16 w 20"/>
                  <a:gd name="T13" fmla="*/ 22 h 30"/>
                  <a:gd name="T14" fmla="*/ 14 w 20"/>
                  <a:gd name="T15" fmla="*/ 19 h 30"/>
                  <a:gd name="T16" fmla="*/ 13 w 20"/>
                  <a:gd name="T17" fmla="*/ 17 h 30"/>
                  <a:gd name="T18" fmla="*/ 10 w 20"/>
                  <a:gd name="T19" fmla="*/ 16 h 30"/>
                  <a:gd name="T20" fmla="*/ 10 w 20"/>
                  <a:gd name="T21" fmla="*/ 3 h 30"/>
                  <a:gd name="T22" fmla="*/ 7 w 20"/>
                  <a:gd name="T23" fmla="*/ 5 h 30"/>
                  <a:gd name="T24" fmla="*/ 6 w 20"/>
                  <a:gd name="T25" fmla="*/ 5 h 30"/>
                  <a:gd name="T26" fmla="*/ 4 w 20"/>
                  <a:gd name="T27" fmla="*/ 6 h 30"/>
                  <a:gd name="T28" fmla="*/ 4 w 20"/>
                  <a:gd name="T29" fmla="*/ 10 h 30"/>
                  <a:gd name="T30" fmla="*/ 7 w 20"/>
                  <a:gd name="T31" fmla="*/ 13 h 30"/>
                  <a:gd name="T32" fmla="*/ 11 w 20"/>
                  <a:gd name="T33" fmla="*/ 13 h 30"/>
                  <a:gd name="T34" fmla="*/ 14 w 20"/>
                  <a:gd name="T35" fmla="*/ 12 h 30"/>
                  <a:gd name="T36" fmla="*/ 14 w 20"/>
                  <a:gd name="T37" fmla="*/ 6 h 30"/>
                  <a:gd name="T38" fmla="*/ 11 w 20"/>
                  <a:gd name="T39" fmla="*/ 5 h 30"/>
                  <a:gd name="T40" fmla="*/ 10 w 20"/>
                  <a:gd name="T41" fmla="*/ 3 h 30"/>
                  <a:gd name="T42" fmla="*/ 6 w 20"/>
                  <a:gd name="T43" fmla="*/ 0 h 30"/>
                  <a:gd name="T44" fmla="*/ 13 w 20"/>
                  <a:gd name="T45" fmla="*/ 0 h 30"/>
                  <a:gd name="T46" fmla="*/ 16 w 20"/>
                  <a:gd name="T47" fmla="*/ 2 h 30"/>
                  <a:gd name="T48" fmla="*/ 17 w 20"/>
                  <a:gd name="T49" fmla="*/ 3 h 30"/>
                  <a:gd name="T50" fmla="*/ 18 w 20"/>
                  <a:gd name="T51" fmla="*/ 6 h 30"/>
                  <a:gd name="T52" fmla="*/ 18 w 20"/>
                  <a:gd name="T53" fmla="*/ 7 h 30"/>
                  <a:gd name="T54" fmla="*/ 17 w 20"/>
                  <a:gd name="T55" fmla="*/ 12 h 30"/>
                  <a:gd name="T56" fmla="*/ 14 w 20"/>
                  <a:gd name="T57" fmla="*/ 15 h 30"/>
                  <a:gd name="T58" fmla="*/ 17 w 20"/>
                  <a:gd name="T59" fmla="*/ 16 h 30"/>
                  <a:gd name="T60" fmla="*/ 20 w 20"/>
                  <a:gd name="T61" fmla="*/ 22 h 30"/>
                  <a:gd name="T62" fmla="*/ 18 w 20"/>
                  <a:gd name="T63" fmla="*/ 26 h 30"/>
                  <a:gd name="T64" fmla="*/ 17 w 20"/>
                  <a:gd name="T65" fmla="*/ 29 h 30"/>
                  <a:gd name="T66" fmla="*/ 13 w 20"/>
                  <a:gd name="T67" fmla="*/ 30 h 30"/>
                  <a:gd name="T68" fmla="*/ 6 w 20"/>
                  <a:gd name="T69" fmla="*/ 30 h 30"/>
                  <a:gd name="T70" fmla="*/ 3 w 20"/>
                  <a:gd name="T71" fmla="*/ 29 h 30"/>
                  <a:gd name="T72" fmla="*/ 1 w 20"/>
                  <a:gd name="T73" fmla="*/ 27 h 30"/>
                  <a:gd name="T74" fmla="*/ 0 w 20"/>
                  <a:gd name="T75" fmla="*/ 25 h 30"/>
                  <a:gd name="T76" fmla="*/ 0 w 20"/>
                  <a:gd name="T77" fmla="*/ 19 h 30"/>
                  <a:gd name="T78" fmla="*/ 1 w 20"/>
                  <a:gd name="T79" fmla="*/ 16 h 30"/>
                  <a:gd name="T80" fmla="*/ 4 w 20"/>
                  <a:gd name="T81" fmla="*/ 15 h 30"/>
                  <a:gd name="T82" fmla="*/ 3 w 20"/>
                  <a:gd name="T83" fmla="*/ 13 h 30"/>
                  <a:gd name="T84" fmla="*/ 0 w 20"/>
                  <a:gd name="T85" fmla="*/ 7 h 30"/>
                  <a:gd name="T86" fmla="*/ 1 w 20"/>
                  <a:gd name="T87" fmla="*/ 5 h 30"/>
                  <a:gd name="T88" fmla="*/ 6 w 20"/>
                  <a:gd name="T89" fmla="*/ 0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0" h="30">
                    <a:moveTo>
                      <a:pt x="10" y="16"/>
                    </a:moveTo>
                    <a:lnTo>
                      <a:pt x="6" y="17"/>
                    </a:lnTo>
                    <a:lnTo>
                      <a:pt x="4" y="19"/>
                    </a:lnTo>
                    <a:lnTo>
                      <a:pt x="3" y="22"/>
                    </a:lnTo>
                    <a:lnTo>
                      <a:pt x="6" y="27"/>
                    </a:lnTo>
                    <a:lnTo>
                      <a:pt x="13" y="27"/>
                    </a:lnTo>
                    <a:lnTo>
                      <a:pt x="16" y="22"/>
                    </a:lnTo>
                    <a:lnTo>
                      <a:pt x="14" y="19"/>
                    </a:lnTo>
                    <a:lnTo>
                      <a:pt x="13" y="17"/>
                    </a:lnTo>
                    <a:lnTo>
                      <a:pt x="10" y="16"/>
                    </a:lnTo>
                    <a:close/>
                    <a:moveTo>
                      <a:pt x="10" y="3"/>
                    </a:moveTo>
                    <a:lnTo>
                      <a:pt x="7" y="5"/>
                    </a:lnTo>
                    <a:lnTo>
                      <a:pt x="6" y="5"/>
                    </a:lnTo>
                    <a:lnTo>
                      <a:pt x="4" y="6"/>
                    </a:lnTo>
                    <a:lnTo>
                      <a:pt x="4" y="10"/>
                    </a:lnTo>
                    <a:lnTo>
                      <a:pt x="7" y="13"/>
                    </a:lnTo>
                    <a:lnTo>
                      <a:pt x="11" y="13"/>
                    </a:lnTo>
                    <a:lnTo>
                      <a:pt x="14" y="12"/>
                    </a:lnTo>
                    <a:lnTo>
                      <a:pt x="14" y="6"/>
                    </a:lnTo>
                    <a:lnTo>
                      <a:pt x="11" y="5"/>
                    </a:lnTo>
                    <a:lnTo>
                      <a:pt x="10" y="3"/>
                    </a:lnTo>
                    <a:close/>
                    <a:moveTo>
                      <a:pt x="6" y="0"/>
                    </a:moveTo>
                    <a:lnTo>
                      <a:pt x="13" y="0"/>
                    </a:lnTo>
                    <a:lnTo>
                      <a:pt x="16" y="2"/>
                    </a:lnTo>
                    <a:lnTo>
                      <a:pt x="17" y="3"/>
                    </a:lnTo>
                    <a:lnTo>
                      <a:pt x="18" y="6"/>
                    </a:lnTo>
                    <a:lnTo>
                      <a:pt x="18" y="7"/>
                    </a:lnTo>
                    <a:lnTo>
                      <a:pt x="17" y="12"/>
                    </a:lnTo>
                    <a:lnTo>
                      <a:pt x="14" y="15"/>
                    </a:lnTo>
                    <a:lnTo>
                      <a:pt x="17" y="16"/>
                    </a:lnTo>
                    <a:lnTo>
                      <a:pt x="20" y="22"/>
                    </a:lnTo>
                    <a:lnTo>
                      <a:pt x="18" y="26"/>
                    </a:lnTo>
                    <a:lnTo>
                      <a:pt x="17" y="29"/>
                    </a:lnTo>
                    <a:lnTo>
                      <a:pt x="13" y="30"/>
                    </a:lnTo>
                    <a:lnTo>
                      <a:pt x="6" y="30"/>
                    </a:lnTo>
                    <a:lnTo>
                      <a:pt x="3" y="29"/>
                    </a:lnTo>
                    <a:lnTo>
                      <a:pt x="1" y="27"/>
                    </a:lnTo>
                    <a:lnTo>
                      <a:pt x="0" y="25"/>
                    </a:lnTo>
                    <a:lnTo>
                      <a:pt x="0" y="19"/>
                    </a:lnTo>
                    <a:lnTo>
                      <a:pt x="1" y="16"/>
                    </a:lnTo>
                    <a:lnTo>
                      <a:pt x="4" y="15"/>
                    </a:lnTo>
                    <a:lnTo>
                      <a:pt x="3" y="13"/>
                    </a:lnTo>
                    <a:lnTo>
                      <a:pt x="0" y="7"/>
                    </a:lnTo>
                    <a:lnTo>
                      <a:pt x="1" y="5"/>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16752" name="Freeform 540"/>
              <p:cNvSpPr>
                <a:spLocks/>
              </p:cNvSpPr>
              <p:nvPr/>
            </p:nvSpPr>
            <p:spPr bwMode="auto">
              <a:xfrm>
                <a:off x="3188" y="4083"/>
                <a:ext cx="9" cy="39"/>
              </a:xfrm>
              <a:custGeom>
                <a:avLst/>
                <a:gdLst>
                  <a:gd name="T0" fmla="*/ 6 w 9"/>
                  <a:gd name="T1" fmla="*/ 0 h 39"/>
                  <a:gd name="T2" fmla="*/ 9 w 9"/>
                  <a:gd name="T3" fmla="*/ 0 h 39"/>
                  <a:gd name="T4" fmla="*/ 6 w 9"/>
                  <a:gd name="T5" fmla="*/ 6 h 39"/>
                  <a:gd name="T6" fmla="*/ 5 w 9"/>
                  <a:gd name="T7" fmla="*/ 12 h 39"/>
                  <a:gd name="T8" fmla="*/ 5 w 9"/>
                  <a:gd name="T9" fmla="*/ 26 h 39"/>
                  <a:gd name="T10" fmla="*/ 6 w 9"/>
                  <a:gd name="T11" fmla="*/ 32 h 39"/>
                  <a:gd name="T12" fmla="*/ 9 w 9"/>
                  <a:gd name="T13" fmla="*/ 39 h 39"/>
                  <a:gd name="T14" fmla="*/ 6 w 9"/>
                  <a:gd name="T15" fmla="*/ 39 h 39"/>
                  <a:gd name="T16" fmla="*/ 3 w 9"/>
                  <a:gd name="T17" fmla="*/ 32 h 39"/>
                  <a:gd name="T18" fmla="*/ 0 w 9"/>
                  <a:gd name="T19" fmla="*/ 26 h 39"/>
                  <a:gd name="T20" fmla="*/ 0 w 9"/>
                  <a:gd name="T21" fmla="*/ 12 h 39"/>
                  <a:gd name="T22" fmla="*/ 6 w 9"/>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39">
                    <a:moveTo>
                      <a:pt x="6" y="0"/>
                    </a:moveTo>
                    <a:lnTo>
                      <a:pt x="9" y="0"/>
                    </a:lnTo>
                    <a:lnTo>
                      <a:pt x="6" y="6"/>
                    </a:lnTo>
                    <a:lnTo>
                      <a:pt x="5" y="12"/>
                    </a:lnTo>
                    <a:lnTo>
                      <a:pt x="5" y="26"/>
                    </a:lnTo>
                    <a:lnTo>
                      <a:pt x="6" y="32"/>
                    </a:lnTo>
                    <a:lnTo>
                      <a:pt x="9" y="39"/>
                    </a:lnTo>
                    <a:lnTo>
                      <a:pt x="6" y="39"/>
                    </a:lnTo>
                    <a:lnTo>
                      <a:pt x="3" y="32"/>
                    </a:lnTo>
                    <a:lnTo>
                      <a:pt x="0" y="26"/>
                    </a:lnTo>
                    <a:lnTo>
                      <a:pt x="0" y="12"/>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16753" name="Freeform 541"/>
              <p:cNvSpPr>
                <a:spLocks/>
              </p:cNvSpPr>
              <p:nvPr/>
            </p:nvSpPr>
            <p:spPr bwMode="auto">
              <a:xfrm>
                <a:off x="3198" y="4083"/>
                <a:ext cx="20" cy="30"/>
              </a:xfrm>
              <a:custGeom>
                <a:avLst/>
                <a:gdLst>
                  <a:gd name="T0" fmla="*/ 10 w 20"/>
                  <a:gd name="T1" fmla="*/ 0 h 30"/>
                  <a:gd name="T2" fmla="*/ 14 w 20"/>
                  <a:gd name="T3" fmla="*/ 2 h 30"/>
                  <a:gd name="T4" fmla="*/ 17 w 20"/>
                  <a:gd name="T5" fmla="*/ 3 h 30"/>
                  <a:gd name="T6" fmla="*/ 20 w 20"/>
                  <a:gd name="T7" fmla="*/ 9 h 30"/>
                  <a:gd name="T8" fmla="*/ 19 w 20"/>
                  <a:gd name="T9" fmla="*/ 13 h 30"/>
                  <a:gd name="T10" fmla="*/ 17 w 20"/>
                  <a:gd name="T11" fmla="*/ 15 h 30"/>
                  <a:gd name="T12" fmla="*/ 16 w 20"/>
                  <a:gd name="T13" fmla="*/ 17 h 30"/>
                  <a:gd name="T14" fmla="*/ 10 w 20"/>
                  <a:gd name="T15" fmla="*/ 20 h 30"/>
                  <a:gd name="T16" fmla="*/ 6 w 20"/>
                  <a:gd name="T17" fmla="*/ 25 h 30"/>
                  <a:gd name="T18" fmla="*/ 5 w 20"/>
                  <a:gd name="T19" fmla="*/ 27 h 30"/>
                  <a:gd name="T20" fmla="*/ 19 w 20"/>
                  <a:gd name="T21" fmla="*/ 27 h 30"/>
                  <a:gd name="T22" fmla="*/ 19 w 20"/>
                  <a:gd name="T23" fmla="*/ 30 h 30"/>
                  <a:gd name="T24" fmla="*/ 0 w 20"/>
                  <a:gd name="T25" fmla="*/ 30 h 30"/>
                  <a:gd name="T26" fmla="*/ 2 w 20"/>
                  <a:gd name="T27" fmla="*/ 26 h 30"/>
                  <a:gd name="T28" fmla="*/ 3 w 20"/>
                  <a:gd name="T29" fmla="*/ 23 h 30"/>
                  <a:gd name="T30" fmla="*/ 9 w 20"/>
                  <a:gd name="T31" fmla="*/ 17 h 30"/>
                  <a:gd name="T32" fmla="*/ 14 w 20"/>
                  <a:gd name="T33" fmla="*/ 15 h 30"/>
                  <a:gd name="T34" fmla="*/ 16 w 20"/>
                  <a:gd name="T35" fmla="*/ 12 h 30"/>
                  <a:gd name="T36" fmla="*/ 16 w 20"/>
                  <a:gd name="T37" fmla="*/ 9 h 30"/>
                  <a:gd name="T38" fmla="*/ 14 w 20"/>
                  <a:gd name="T39" fmla="*/ 6 h 30"/>
                  <a:gd name="T40" fmla="*/ 13 w 20"/>
                  <a:gd name="T41" fmla="*/ 5 h 30"/>
                  <a:gd name="T42" fmla="*/ 10 w 20"/>
                  <a:gd name="T43" fmla="*/ 3 h 30"/>
                  <a:gd name="T44" fmla="*/ 7 w 20"/>
                  <a:gd name="T45" fmla="*/ 5 h 30"/>
                  <a:gd name="T46" fmla="*/ 6 w 20"/>
                  <a:gd name="T47" fmla="*/ 6 h 30"/>
                  <a:gd name="T48" fmla="*/ 5 w 20"/>
                  <a:gd name="T49" fmla="*/ 9 h 30"/>
                  <a:gd name="T50" fmla="*/ 5 w 20"/>
                  <a:gd name="T51" fmla="*/ 12 h 30"/>
                  <a:gd name="T52" fmla="*/ 0 w 20"/>
                  <a:gd name="T53" fmla="*/ 12 h 30"/>
                  <a:gd name="T54" fmla="*/ 3 w 20"/>
                  <a:gd name="T55" fmla="*/ 3 h 30"/>
                  <a:gd name="T56" fmla="*/ 6 w 20"/>
                  <a:gd name="T57" fmla="*/ 2 h 30"/>
                  <a:gd name="T58" fmla="*/ 10 w 20"/>
                  <a:gd name="T59" fmla="*/ 0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30">
                    <a:moveTo>
                      <a:pt x="10" y="0"/>
                    </a:moveTo>
                    <a:lnTo>
                      <a:pt x="14" y="2"/>
                    </a:lnTo>
                    <a:lnTo>
                      <a:pt x="17" y="3"/>
                    </a:lnTo>
                    <a:lnTo>
                      <a:pt x="20" y="9"/>
                    </a:lnTo>
                    <a:lnTo>
                      <a:pt x="19" y="13"/>
                    </a:lnTo>
                    <a:lnTo>
                      <a:pt x="17" y="15"/>
                    </a:lnTo>
                    <a:lnTo>
                      <a:pt x="16" y="17"/>
                    </a:lnTo>
                    <a:lnTo>
                      <a:pt x="10" y="20"/>
                    </a:lnTo>
                    <a:lnTo>
                      <a:pt x="6" y="25"/>
                    </a:lnTo>
                    <a:lnTo>
                      <a:pt x="5" y="27"/>
                    </a:lnTo>
                    <a:lnTo>
                      <a:pt x="19" y="27"/>
                    </a:lnTo>
                    <a:lnTo>
                      <a:pt x="19" y="30"/>
                    </a:lnTo>
                    <a:lnTo>
                      <a:pt x="0" y="30"/>
                    </a:lnTo>
                    <a:lnTo>
                      <a:pt x="2" y="26"/>
                    </a:lnTo>
                    <a:lnTo>
                      <a:pt x="3" y="23"/>
                    </a:lnTo>
                    <a:lnTo>
                      <a:pt x="9" y="17"/>
                    </a:lnTo>
                    <a:lnTo>
                      <a:pt x="14" y="15"/>
                    </a:lnTo>
                    <a:lnTo>
                      <a:pt x="16" y="12"/>
                    </a:lnTo>
                    <a:lnTo>
                      <a:pt x="16" y="9"/>
                    </a:lnTo>
                    <a:lnTo>
                      <a:pt x="14" y="6"/>
                    </a:lnTo>
                    <a:lnTo>
                      <a:pt x="13" y="5"/>
                    </a:lnTo>
                    <a:lnTo>
                      <a:pt x="10" y="3"/>
                    </a:lnTo>
                    <a:lnTo>
                      <a:pt x="7" y="5"/>
                    </a:lnTo>
                    <a:lnTo>
                      <a:pt x="6" y="6"/>
                    </a:lnTo>
                    <a:lnTo>
                      <a:pt x="5" y="9"/>
                    </a:lnTo>
                    <a:lnTo>
                      <a:pt x="5" y="12"/>
                    </a:lnTo>
                    <a:lnTo>
                      <a:pt x="0" y="12"/>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54" name="Freeform 542"/>
              <p:cNvSpPr>
                <a:spLocks/>
              </p:cNvSpPr>
              <p:nvPr/>
            </p:nvSpPr>
            <p:spPr bwMode="auto">
              <a:xfrm>
                <a:off x="3220" y="4083"/>
                <a:ext cx="10" cy="39"/>
              </a:xfrm>
              <a:custGeom>
                <a:avLst/>
                <a:gdLst>
                  <a:gd name="T0" fmla="*/ 0 w 10"/>
                  <a:gd name="T1" fmla="*/ 0 h 39"/>
                  <a:gd name="T2" fmla="*/ 2 w 10"/>
                  <a:gd name="T3" fmla="*/ 0 h 39"/>
                  <a:gd name="T4" fmla="*/ 8 w 10"/>
                  <a:gd name="T5" fmla="*/ 12 h 39"/>
                  <a:gd name="T6" fmla="*/ 10 w 10"/>
                  <a:gd name="T7" fmla="*/ 19 h 39"/>
                  <a:gd name="T8" fmla="*/ 7 w 10"/>
                  <a:gd name="T9" fmla="*/ 33 h 39"/>
                  <a:gd name="T10" fmla="*/ 2 w 10"/>
                  <a:gd name="T11" fmla="*/ 39 h 39"/>
                  <a:gd name="T12" fmla="*/ 0 w 10"/>
                  <a:gd name="T13" fmla="*/ 39 h 39"/>
                  <a:gd name="T14" fmla="*/ 2 w 10"/>
                  <a:gd name="T15" fmla="*/ 32 h 39"/>
                  <a:gd name="T16" fmla="*/ 5 w 10"/>
                  <a:gd name="T17" fmla="*/ 26 h 39"/>
                  <a:gd name="T18" fmla="*/ 5 w 10"/>
                  <a:gd name="T19" fmla="*/ 13 h 39"/>
                  <a:gd name="T20" fmla="*/ 2 w 10"/>
                  <a:gd name="T21" fmla="*/ 6 h 39"/>
                  <a:gd name="T22" fmla="*/ 0 w 10"/>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39">
                    <a:moveTo>
                      <a:pt x="0" y="0"/>
                    </a:moveTo>
                    <a:lnTo>
                      <a:pt x="2" y="0"/>
                    </a:lnTo>
                    <a:lnTo>
                      <a:pt x="8" y="12"/>
                    </a:lnTo>
                    <a:lnTo>
                      <a:pt x="10" y="19"/>
                    </a:lnTo>
                    <a:lnTo>
                      <a:pt x="7" y="33"/>
                    </a:lnTo>
                    <a:lnTo>
                      <a:pt x="2" y="39"/>
                    </a:lnTo>
                    <a:lnTo>
                      <a:pt x="0" y="39"/>
                    </a:lnTo>
                    <a:lnTo>
                      <a:pt x="2" y="32"/>
                    </a:lnTo>
                    <a:lnTo>
                      <a:pt x="5" y="26"/>
                    </a:lnTo>
                    <a:lnTo>
                      <a:pt x="5" y="13"/>
                    </a:lnTo>
                    <a:lnTo>
                      <a:pt x="2"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55" name="Freeform 543"/>
              <p:cNvSpPr>
                <a:spLocks/>
              </p:cNvSpPr>
              <p:nvPr/>
            </p:nvSpPr>
            <p:spPr bwMode="auto">
              <a:xfrm>
                <a:off x="3234" y="4109"/>
                <a:ext cx="6" cy="10"/>
              </a:xfrm>
              <a:custGeom>
                <a:avLst/>
                <a:gdLst>
                  <a:gd name="T0" fmla="*/ 0 w 6"/>
                  <a:gd name="T1" fmla="*/ 0 h 10"/>
                  <a:gd name="T2" fmla="*/ 6 w 6"/>
                  <a:gd name="T3" fmla="*/ 0 h 10"/>
                  <a:gd name="T4" fmla="*/ 6 w 6"/>
                  <a:gd name="T5" fmla="*/ 6 h 10"/>
                  <a:gd name="T6" fmla="*/ 4 w 6"/>
                  <a:gd name="T7" fmla="*/ 9 h 10"/>
                  <a:gd name="T8" fmla="*/ 3 w 6"/>
                  <a:gd name="T9" fmla="*/ 9 h 10"/>
                  <a:gd name="T10" fmla="*/ 0 w 6"/>
                  <a:gd name="T11" fmla="*/ 10 h 10"/>
                  <a:gd name="T12" fmla="*/ 0 w 6"/>
                  <a:gd name="T13" fmla="*/ 9 h 10"/>
                  <a:gd name="T14" fmla="*/ 3 w 6"/>
                  <a:gd name="T15" fmla="*/ 7 h 10"/>
                  <a:gd name="T16" fmla="*/ 3 w 6"/>
                  <a:gd name="T17" fmla="*/ 4 h 10"/>
                  <a:gd name="T18" fmla="*/ 0 w 6"/>
                  <a:gd name="T19" fmla="*/ 4 h 10"/>
                  <a:gd name="T20" fmla="*/ 0 w 6"/>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0">
                    <a:moveTo>
                      <a:pt x="0" y="0"/>
                    </a:moveTo>
                    <a:lnTo>
                      <a:pt x="6" y="0"/>
                    </a:lnTo>
                    <a:lnTo>
                      <a:pt x="6" y="6"/>
                    </a:lnTo>
                    <a:lnTo>
                      <a:pt x="4" y="9"/>
                    </a:lnTo>
                    <a:lnTo>
                      <a:pt x="3" y="9"/>
                    </a:lnTo>
                    <a:lnTo>
                      <a:pt x="0" y="10"/>
                    </a:lnTo>
                    <a:lnTo>
                      <a:pt x="0" y="9"/>
                    </a:lnTo>
                    <a:lnTo>
                      <a:pt x="3" y="7"/>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56" name="Freeform 544"/>
              <p:cNvSpPr>
                <a:spLocks noEditPoints="1"/>
              </p:cNvSpPr>
              <p:nvPr/>
            </p:nvSpPr>
            <p:spPr bwMode="auto">
              <a:xfrm>
                <a:off x="3252" y="4090"/>
                <a:ext cx="22" cy="23"/>
              </a:xfrm>
              <a:custGeom>
                <a:avLst/>
                <a:gdLst>
                  <a:gd name="T0" fmla="*/ 7 w 22"/>
                  <a:gd name="T1" fmla="*/ 5 h 23"/>
                  <a:gd name="T2" fmla="*/ 6 w 22"/>
                  <a:gd name="T3" fmla="*/ 6 h 23"/>
                  <a:gd name="T4" fmla="*/ 5 w 22"/>
                  <a:gd name="T5" fmla="*/ 9 h 23"/>
                  <a:gd name="T6" fmla="*/ 5 w 22"/>
                  <a:gd name="T7" fmla="*/ 16 h 23"/>
                  <a:gd name="T8" fmla="*/ 6 w 22"/>
                  <a:gd name="T9" fmla="*/ 19 h 23"/>
                  <a:gd name="T10" fmla="*/ 7 w 22"/>
                  <a:gd name="T11" fmla="*/ 20 h 23"/>
                  <a:gd name="T12" fmla="*/ 13 w 22"/>
                  <a:gd name="T13" fmla="*/ 20 h 23"/>
                  <a:gd name="T14" fmla="*/ 16 w 22"/>
                  <a:gd name="T15" fmla="*/ 19 h 23"/>
                  <a:gd name="T16" fmla="*/ 17 w 22"/>
                  <a:gd name="T17" fmla="*/ 16 h 23"/>
                  <a:gd name="T18" fmla="*/ 17 w 22"/>
                  <a:gd name="T19" fmla="*/ 9 h 23"/>
                  <a:gd name="T20" fmla="*/ 16 w 22"/>
                  <a:gd name="T21" fmla="*/ 6 h 23"/>
                  <a:gd name="T22" fmla="*/ 13 w 22"/>
                  <a:gd name="T23" fmla="*/ 5 h 23"/>
                  <a:gd name="T24" fmla="*/ 7 w 22"/>
                  <a:gd name="T25" fmla="*/ 5 h 23"/>
                  <a:gd name="T26" fmla="*/ 10 w 22"/>
                  <a:gd name="T27" fmla="*/ 0 h 23"/>
                  <a:gd name="T28" fmla="*/ 15 w 22"/>
                  <a:gd name="T29" fmla="*/ 2 h 23"/>
                  <a:gd name="T30" fmla="*/ 17 w 22"/>
                  <a:gd name="T31" fmla="*/ 3 h 23"/>
                  <a:gd name="T32" fmla="*/ 20 w 22"/>
                  <a:gd name="T33" fmla="*/ 6 h 23"/>
                  <a:gd name="T34" fmla="*/ 22 w 22"/>
                  <a:gd name="T35" fmla="*/ 9 h 23"/>
                  <a:gd name="T36" fmla="*/ 22 w 22"/>
                  <a:gd name="T37" fmla="*/ 12 h 23"/>
                  <a:gd name="T38" fmla="*/ 20 w 22"/>
                  <a:gd name="T39" fmla="*/ 16 h 23"/>
                  <a:gd name="T40" fmla="*/ 17 w 22"/>
                  <a:gd name="T41" fmla="*/ 22 h 23"/>
                  <a:gd name="T42" fmla="*/ 15 w 22"/>
                  <a:gd name="T43" fmla="*/ 23 h 23"/>
                  <a:gd name="T44" fmla="*/ 7 w 22"/>
                  <a:gd name="T45" fmla="*/ 23 h 23"/>
                  <a:gd name="T46" fmla="*/ 5 w 22"/>
                  <a:gd name="T47" fmla="*/ 22 h 23"/>
                  <a:gd name="T48" fmla="*/ 2 w 22"/>
                  <a:gd name="T49" fmla="*/ 19 h 23"/>
                  <a:gd name="T50" fmla="*/ 0 w 22"/>
                  <a:gd name="T51" fmla="*/ 16 h 23"/>
                  <a:gd name="T52" fmla="*/ 0 w 22"/>
                  <a:gd name="T53" fmla="*/ 8 h 23"/>
                  <a:gd name="T54" fmla="*/ 6 w 22"/>
                  <a:gd name="T55" fmla="*/ 2 h 23"/>
                  <a:gd name="T56" fmla="*/ 10 w 22"/>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2" h="23">
                    <a:moveTo>
                      <a:pt x="7" y="5"/>
                    </a:moveTo>
                    <a:lnTo>
                      <a:pt x="6" y="6"/>
                    </a:lnTo>
                    <a:lnTo>
                      <a:pt x="5" y="9"/>
                    </a:lnTo>
                    <a:lnTo>
                      <a:pt x="5" y="16"/>
                    </a:lnTo>
                    <a:lnTo>
                      <a:pt x="6" y="19"/>
                    </a:lnTo>
                    <a:lnTo>
                      <a:pt x="7" y="20"/>
                    </a:lnTo>
                    <a:lnTo>
                      <a:pt x="13" y="20"/>
                    </a:lnTo>
                    <a:lnTo>
                      <a:pt x="16" y="19"/>
                    </a:lnTo>
                    <a:lnTo>
                      <a:pt x="17" y="16"/>
                    </a:lnTo>
                    <a:lnTo>
                      <a:pt x="17" y="9"/>
                    </a:lnTo>
                    <a:lnTo>
                      <a:pt x="16" y="6"/>
                    </a:lnTo>
                    <a:lnTo>
                      <a:pt x="13" y="5"/>
                    </a:lnTo>
                    <a:lnTo>
                      <a:pt x="7" y="5"/>
                    </a:lnTo>
                    <a:close/>
                    <a:moveTo>
                      <a:pt x="10" y="0"/>
                    </a:moveTo>
                    <a:lnTo>
                      <a:pt x="15" y="2"/>
                    </a:lnTo>
                    <a:lnTo>
                      <a:pt x="17" y="3"/>
                    </a:lnTo>
                    <a:lnTo>
                      <a:pt x="20" y="6"/>
                    </a:lnTo>
                    <a:lnTo>
                      <a:pt x="22" y="9"/>
                    </a:lnTo>
                    <a:lnTo>
                      <a:pt x="22" y="12"/>
                    </a:lnTo>
                    <a:lnTo>
                      <a:pt x="20" y="16"/>
                    </a:lnTo>
                    <a:lnTo>
                      <a:pt x="17" y="22"/>
                    </a:lnTo>
                    <a:lnTo>
                      <a:pt x="15" y="23"/>
                    </a:lnTo>
                    <a:lnTo>
                      <a:pt x="7" y="23"/>
                    </a:lnTo>
                    <a:lnTo>
                      <a:pt x="5" y="22"/>
                    </a:lnTo>
                    <a:lnTo>
                      <a:pt x="2" y="19"/>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57" name="Freeform 545"/>
              <p:cNvSpPr>
                <a:spLocks/>
              </p:cNvSpPr>
              <p:nvPr/>
            </p:nvSpPr>
            <p:spPr bwMode="auto">
              <a:xfrm>
                <a:off x="3275" y="4085"/>
                <a:ext cx="12" cy="28"/>
              </a:xfrm>
              <a:custGeom>
                <a:avLst/>
                <a:gdLst>
                  <a:gd name="T0" fmla="*/ 4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5 h 28"/>
                  <a:gd name="T14" fmla="*/ 12 w 12"/>
                  <a:gd name="T15" fmla="*/ 25 h 28"/>
                  <a:gd name="T16" fmla="*/ 12 w 12"/>
                  <a:gd name="T17" fmla="*/ 28 h 28"/>
                  <a:gd name="T18" fmla="*/ 7 w 12"/>
                  <a:gd name="T19" fmla="*/ 28 h 28"/>
                  <a:gd name="T20" fmla="*/ 4 w 12"/>
                  <a:gd name="T21" fmla="*/ 27 h 28"/>
                  <a:gd name="T22" fmla="*/ 4 w 12"/>
                  <a:gd name="T23" fmla="*/ 10 h 28"/>
                  <a:gd name="T24" fmla="*/ 0 w 12"/>
                  <a:gd name="T25" fmla="*/ 10 h 28"/>
                  <a:gd name="T26" fmla="*/ 0 w 12"/>
                  <a:gd name="T27" fmla="*/ 7 h 28"/>
                  <a:gd name="T28" fmla="*/ 4 w 12"/>
                  <a:gd name="T29" fmla="*/ 7 h 28"/>
                  <a:gd name="T30" fmla="*/ 4 w 12"/>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28">
                    <a:moveTo>
                      <a:pt x="4" y="0"/>
                    </a:moveTo>
                    <a:lnTo>
                      <a:pt x="7" y="0"/>
                    </a:lnTo>
                    <a:lnTo>
                      <a:pt x="7" y="7"/>
                    </a:lnTo>
                    <a:lnTo>
                      <a:pt x="12" y="7"/>
                    </a:lnTo>
                    <a:lnTo>
                      <a:pt x="12" y="10"/>
                    </a:lnTo>
                    <a:lnTo>
                      <a:pt x="7" y="10"/>
                    </a:lnTo>
                    <a:lnTo>
                      <a:pt x="7" y="25"/>
                    </a:lnTo>
                    <a:lnTo>
                      <a:pt x="12" y="25"/>
                    </a:lnTo>
                    <a:lnTo>
                      <a:pt x="12" y="28"/>
                    </a:lnTo>
                    <a:lnTo>
                      <a:pt x="7" y="28"/>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758" name="Freeform 546"/>
              <p:cNvSpPr>
                <a:spLocks/>
              </p:cNvSpPr>
              <p:nvPr/>
            </p:nvSpPr>
            <p:spPr bwMode="auto">
              <a:xfrm>
                <a:off x="3291" y="4083"/>
                <a:ext cx="18" cy="30"/>
              </a:xfrm>
              <a:custGeom>
                <a:avLst/>
                <a:gdLst>
                  <a:gd name="T0" fmla="*/ 0 w 18"/>
                  <a:gd name="T1" fmla="*/ 0 h 30"/>
                  <a:gd name="T2" fmla="*/ 4 w 18"/>
                  <a:gd name="T3" fmla="*/ 0 h 30"/>
                  <a:gd name="T4" fmla="*/ 4 w 18"/>
                  <a:gd name="T5" fmla="*/ 12 h 30"/>
                  <a:gd name="T6" fmla="*/ 7 w 18"/>
                  <a:gd name="T7" fmla="*/ 9 h 30"/>
                  <a:gd name="T8" fmla="*/ 10 w 18"/>
                  <a:gd name="T9" fmla="*/ 7 h 30"/>
                  <a:gd name="T10" fmla="*/ 14 w 18"/>
                  <a:gd name="T11" fmla="*/ 9 h 30"/>
                  <a:gd name="T12" fmla="*/ 17 w 18"/>
                  <a:gd name="T13" fmla="*/ 10 h 30"/>
                  <a:gd name="T14" fmla="*/ 18 w 18"/>
                  <a:gd name="T15" fmla="*/ 13 h 30"/>
                  <a:gd name="T16" fmla="*/ 18 w 18"/>
                  <a:gd name="T17" fmla="*/ 30 h 30"/>
                  <a:gd name="T18" fmla="*/ 14 w 18"/>
                  <a:gd name="T19" fmla="*/ 30 h 30"/>
                  <a:gd name="T20" fmla="*/ 14 w 18"/>
                  <a:gd name="T21" fmla="*/ 13 h 30"/>
                  <a:gd name="T22" fmla="*/ 13 w 18"/>
                  <a:gd name="T23" fmla="*/ 12 h 30"/>
                  <a:gd name="T24" fmla="*/ 7 w 18"/>
                  <a:gd name="T25" fmla="*/ 12 h 30"/>
                  <a:gd name="T26" fmla="*/ 4 w 18"/>
                  <a:gd name="T27" fmla="*/ 15 h 30"/>
                  <a:gd name="T28" fmla="*/ 4 w 18"/>
                  <a:gd name="T29" fmla="*/ 30 h 30"/>
                  <a:gd name="T30" fmla="*/ 0 w 18"/>
                  <a:gd name="T31" fmla="*/ 30 h 30"/>
                  <a:gd name="T32" fmla="*/ 0 w 1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30">
                    <a:moveTo>
                      <a:pt x="0" y="0"/>
                    </a:moveTo>
                    <a:lnTo>
                      <a:pt x="4" y="0"/>
                    </a:lnTo>
                    <a:lnTo>
                      <a:pt x="4" y="12"/>
                    </a:lnTo>
                    <a:lnTo>
                      <a:pt x="7" y="9"/>
                    </a:lnTo>
                    <a:lnTo>
                      <a:pt x="10" y="7"/>
                    </a:lnTo>
                    <a:lnTo>
                      <a:pt x="14" y="9"/>
                    </a:lnTo>
                    <a:lnTo>
                      <a:pt x="17" y="10"/>
                    </a:lnTo>
                    <a:lnTo>
                      <a:pt x="18" y="13"/>
                    </a:lnTo>
                    <a:lnTo>
                      <a:pt x="18" y="30"/>
                    </a:lnTo>
                    <a:lnTo>
                      <a:pt x="14" y="30"/>
                    </a:lnTo>
                    <a:lnTo>
                      <a:pt x="14" y="13"/>
                    </a:lnTo>
                    <a:lnTo>
                      <a:pt x="13" y="12"/>
                    </a:lnTo>
                    <a:lnTo>
                      <a:pt x="7" y="12"/>
                    </a:lnTo>
                    <a:lnTo>
                      <a:pt x="4" y="15"/>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59" name="Freeform 547"/>
              <p:cNvSpPr>
                <a:spLocks noEditPoints="1"/>
              </p:cNvSpPr>
              <p:nvPr/>
            </p:nvSpPr>
            <p:spPr bwMode="auto">
              <a:xfrm>
                <a:off x="3312" y="4090"/>
                <a:ext cx="20" cy="23"/>
              </a:xfrm>
              <a:custGeom>
                <a:avLst/>
                <a:gdLst>
                  <a:gd name="T0" fmla="*/ 9 w 20"/>
                  <a:gd name="T1" fmla="*/ 5 h 23"/>
                  <a:gd name="T2" fmla="*/ 6 w 20"/>
                  <a:gd name="T3" fmla="*/ 6 h 23"/>
                  <a:gd name="T4" fmla="*/ 4 w 20"/>
                  <a:gd name="T5" fmla="*/ 8 h 23"/>
                  <a:gd name="T6" fmla="*/ 4 w 20"/>
                  <a:gd name="T7" fmla="*/ 10 h 23"/>
                  <a:gd name="T8" fmla="*/ 17 w 20"/>
                  <a:gd name="T9" fmla="*/ 10 h 23"/>
                  <a:gd name="T10" fmla="*/ 16 w 20"/>
                  <a:gd name="T11" fmla="*/ 8 h 23"/>
                  <a:gd name="T12" fmla="*/ 13 w 20"/>
                  <a:gd name="T13" fmla="*/ 5 h 23"/>
                  <a:gd name="T14" fmla="*/ 9 w 20"/>
                  <a:gd name="T15" fmla="*/ 5 h 23"/>
                  <a:gd name="T16" fmla="*/ 12 w 20"/>
                  <a:gd name="T17" fmla="*/ 0 h 23"/>
                  <a:gd name="T18" fmla="*/ 17 w 20"/>
                  <a:gd name="T19" fmla="*/ 3 h 23"/>
                  <a:gd name="T20" fmla="*/ 19 w 20"/>
                  <a:gd name="T21" fmla="*/ 5 h 23"/>
                  <a:gd name="T22" fmla="*/ 20 w 20"/>
                  <a:gd name="T23" fmla="*/ 8 h 23"/>
                  <a:gd name="T24" fmla="*/ 20 w 20"/>
                  <a:gd name="T25" fmla="*/ 13 h 23"/>
                  <a:gd name="T26" fmla="*/ 4 w 20"/>
                  <a:gd name="T27" fmla="*/ 13 h 23"/>
                  <a:gd name="T28" fmla="*/ 4 w 20"/>
                  <a:gd name="T29" fmla="*/ 16 h 23"/>
                  <a:gd name="T30" fmla="*/ 6 w 20"/>
                  <a:gd name="T31" fmla="*/ 19 h 23"/>
                  <a:gd name="T32" fmla="*/ 9 w 20"/>
                  <a:gd name="T33" fmla="*/ 20 h 23"/>
                  <a:gd name="T34" fmla="*/ 14 w 20"/>
                  <a:gd name="T35" fmla="*/ 20 h 23"/>
                  <a:gd name="T36" fmla="*/ 16 w 20"/>
                  <a:gd name="T37" fmla="*/ 19 h 23"/>
                  <a:gd name="T38" fmla="*/ 17 w 20"/>
                  <a:gd name="T39" fmla="*/ 16 h 23"/>
                  <a:gd name="T40" fmla="*/ 20 w 20"/>
                  <a:gd name="T41" fmla="*/ 16 h 23"/>
                  <a:gd name="T42" fmla="*/ 17 w 20"/>
                  <a:gd name="T43" fmla="*/ 22 h 23"/>
                  <a:gd name="T44" fmla="*/ 14 w 20"/>
                  <a:gd name="T45" fmla="*/ 23 h 23"/>
                  <a:gd name="T46" fmla="*/ 7 w 20"/>
                  <a:gd name="T47" fmla="*/ 23 h 23"/>
                  <a:gd name="T48" fmla="*/ 4 w 20"/>
                  <a:gd name="T49" fmla="*/ 22 h 23"/>
                  <a:gd name="T50" fmla="*/ 2 w 20"/>
                  <a:gd name="T51" fmla="*/ 16 h 23"/>
                  <a:gd name="T52" fmla="*/ 0 w 20"/>
                  <a:gd name="T53" fmla="*/ 12 h 23"/>
                  <a:gd name="T54" fmla="*/ 2 w 20"/>
                  <a:gd name="T55" fmla="*/ 8 h 23"/>
                  <a:gd name="T56" fmla="*/ 7 w 20"/>
                  <a:gd name="T57" fmla="*/ 2 h 23"/>
                  <a:gd name="T58" fmla="*/ 12 w 20"/>
                  <a:gd name="T59" fmla="*/ 0 h 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3">
                    <a:moveTo>
                      <a:pt x="9" y="5"/>
                    </a:moveTo>
                    <a:lnTo>
                      <a:pt x="6" y="6"/>
                    </a:lnTo>
                    <a:lnTo>
                      <a:pt x="4" y="8"/>
                    </a:lnTo>
                    <a:lnTo>
                      <a:pt x="4" y="10"/>
                    </a:lnTo>
                    <a:lnTo>
                      <a:pt x="17" y="10"/>
                    </a:lnTo>
                    <a:lnTo>
                      <a:pt x="16" y="8"/>
                    </a:lnTo>
                    <a:lnTo>
                      <a:pt x="13" y="5"/>
                    </a:lnTo>
                    <a:lnTo>
                      <a:pt x="9" y="5"/>
                    </a:lnTo>
                    <a:close/>
                    <a:moveTo>
                      <a:pt x="12" y="0"/>
                    </a:moveTo>
                    <a:lnTo>
                      <a:pt x="17" y="3"/>
                    </a:lnTo>
                    <a:lnTo>
                      <a:pt x="19" y="5"/>
                    </a:lnTo>
                    <a:lnTo>
                      <a:pt x="20" y="8"/>
                    </a:lnTo>
                    <a:lnTo>
                      <a:pt x="20" y="13"/>
                    </a:lnTo>
                    <a:lnTo>
                      <a:pt x="4" y="13"/>
                    </a:lnTo>
                    <a:lnTo>
                      <a:pt x="4" y="16"/>
                    </a:lnTo>
                    <a:lnTo>
                      <a:pt x="6" y="19"/>
                    </a:lnTo>
                    <a:lnTo>
                      <a:pt x="9" y="20"/>
                    </a:lnTo>
                    <a:lnTo>
                      <a:pt x="14" y="20"/>
                    </a:lnTo>
                    <a:lnTo>
                      <a:pt x="16" y="19"/>
                    </a:lnTo>
                    <a:lnTo>
                      <a:pt x="17" y="16"/>
                    </a:lnTo>
                    <a:lnTo>
                      <a:pt x="20" y="16"/>
                    </a:lnTo>
                    <a:lnTo>
                      <a:pt x="17" y="22"/>
                    </a:lnTo>
                    <a:lnTo>
                      <a:pt x="14" y="23"/>
                    </a:lnTo>
                    <a:lnTo>
                      <a:pt x="7" y="23"/>
                    </a:lnTo>
                    <a:lnTo>
                      <a:pt x="4" y="22"/>
                    </a:lnTo>
                    <a:lnTo>
                      <a:pt x="2" y="16"/>
                    </a:lnTo>
                    <a:lnTo>
                      <a:pt x="0" y="12"/>
                    </a:lnTo>
                    <a:lnTo>
                      <a:pt x="2" y="8"/>
                    </a:lnTo>
                    <a:lnTo>
                      <a:pt x="7"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760" name="Freeform 548"/>
              <p:cNvSpPr>
                <a:spLocks/>
              </p:cNvSpPr>
              <p:nvPr/>
            </p:nvSpPr>
            <p:spPr bwMode="auto">
              <a:xfrm>
                <a:off x="3336" y="4090"/>
                <a:ext cx="12" cy="23"/>
              </a:xfrm>
              <a:custGeom>
                <a:avLst/>
                <a:gdLst>
                  <a:gd name="T0" fmla="*/ 12 w 12"/>
                  <a:gd name="T1" fmla="*/ 0 h 23"/>
                  <a:gd name="T2" fmla="*/ 12 w 12"/>
                  <a:gd name="T3" fmla="*/ 5 h 23"/>
                  <a:gd name="T4" fmla="*/ 6 w 12"/>
                  <a:gd name="T5" fmla="*/ 8 h 23"/>
                  <a:gd name="T6" fmla="*/ 5 w 12"/>
                  <a:gd name="T7" fmla="*/ 10 h 23"/>
                  <a:gd name="T8" fmla="*/ 5 w 12"/>
                  <a:gd name="T9" fmla="*/ 23 h 23"/>
                  <a:gd name="T10" fmla="*/ 0 w 12"/>
                  <a:gd name="T11" fmla="*/ 23 h 23"/>
                  <a:gd name="T12" fmla="*/ 0 w 12"/>
                  <a:gd name="T13" fmla="*/ 2 h 23"/>
                  <a:gd name="T14" fmla="*/ 3 w 12"/>
                  <a:gd name="T15" fmla="*/ 2 h 23"/>
                  <a:gd name="T16" fmla="*/ 3 w 12"/>
                  <a:gd name="T17" fmla="*/ 6 h 23"/>
                  <a:gd name="T18" fmla="*/ 5 w 12"/>
                  <a:gd name="T19" fmla="*/ 6 h 23"/>
                  <a:gd name="T20" fmla="*/ 6 w 12"/>
                  <a:gd name="T21" fmla="*/ 3 h 23"/>
                  <a:gd name="T22" fmla="*/ 12 w 12"/>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3">
                    <a:moveTo>
                      <a:pt x="12" y="0"/>
                    </a:moveTo>
                    <a:lnTo>
                      <a:pt x="12" y="5"/>
                    </a:lnTo>
                    <a:lnTo>
                      <a:pt x="6" y="8"/>
                    </a:lnTo>
                    <a:lnTo>
                      <a:pt x="5" y="10"/>
                    </a:lnTo>
                    <a:lnTo>
                      <a:pt x="5" y="23"/>
                    </a:lnTo>
                    <a:lnTo>
                      <a:pt x="0" y="23"/>
                    </a:lnTo>
                    <a:lnTo>
                      <a:pt x="0" y="2"/>
                    </a:lnTo>
                    <a:lnTo>
                      <a:pt x="3" y="2"/>
                    </a:lnTo>
                    <a:lnTo>
                      <a:pt x="3" y="6"/>
                    </a:lnTo>
                    <a:lnTo>
                      <a:pt x="5" y="6"/>
                    </a:lnTo>
                    <a:lnTo>
                      <a:pt x="6" y="3"/>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761" name="Freeform 549"/>
              <p:cNvSpPr>
                <a:spLocks/>
              </p:cNvSpPr>
              <p:nvPr/>
            </p:nvSpPr>
            <p:spPr bwMode="auto">
              <a:xfrm>
                <a:off x="3356" y="4085"/>
                <a:ext cx="12" cy="28"/>
              </a:xfrm>
              <a:custGeom>
                <a:avLst/>
                <a:gdLst>
                  <a:gd name="T0" fmla="*/ 5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5 h 28"/>
                  <a:gd name="T14" fmla="*/ 12 w 12"/>
                  <a:gd name="T15" fmla="*/ 25 h 28"/>
                  <a:gd name="T16" fmla="*/ 12 w 12"/>
                  <a:gd name="T17" fmla="*/ 28 h 28"/>
                  <a:gd name="T18" fmla="*/ 7 w 12"/>
                  <a:gd name="T19" fmla="*/ 28 h 28"/>
                  <a:gd name="T20" fmla="*/ 5 w 12"/>
                  <a:gd name="T21" fmla="*/ 27 h 28"/>
                  <a:gd name="T22" fmla="*/ 5 w 12"/>
                  <a:gd name="T23" fmla="*/ 10 h 28"/>
                  <a:gd name="T24" fmla="*/ 0 w 12"/>
                  <a:gd name="T25" fmla="*/ 10 h 28"/>
                  <a:gd name="T26" fmla="*/ 0 w 12"/>
                  <a:gd name="T27" fmla="*/ 7 h 28"/>
                  <a:gd name="T28" fmla="*/ 5 w 12"/>
                  <a:gd name="T29" fmla="*/ 7 h 28"/>
                  <a:gd name="T30" fmla="*/ 5 w 12"/>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28">
                    <a:moveTo>
                      <a:pt x="5" y="0"/>
                    </a:moveTo>
                    <a:lnTo>
                      <a:pt x="7" y="0"/>
                    </a:lnTo>
                    <a:lnTo>
                      <a:pt x="7" y="7"/>
                    </a:lnTo>
                    <a:lnTo>
                      <a:pt x="12" y="7"/>
                    </a:lnTo>
                    <a:lnTo>
                      <a:pt x="12" y="10"/>
                    </a:lnTo>
                    <a:lnTo>
                      <a:pt x="7" y="10"/>
                    </a:lnTo>
                    <a:lnTo>
                      <a:pt x="7" y="25"/>
                    </a:lnTo>
                    <a:lnTo>
                      <a:pt x="12" y="25"/>
                    </a:lnTo>
                    <a:lnTo>
                      <a:pt x="12" y="28"/>
                    </a:lnTo>
                    <a:lnTo>
                      <a:pt x="7" y="28"/>
                    </a:lnTo>
                    <a:lnTo>
                      <a:pt x="5" y="27"/>
                    </a:lnTo>
                    <a:lnTo>
                      <a:pt x="5" y="10"/>
                    </a:lnTo>
                    <a:lnTo>
                      <a:pt x="0" y="10"/>
                    </a:lnTo>
                    <a:lnTo>
                      <a:pt x="0" y="7"/>
                    </a:lnTo>
                    <a:lnTo>
                      <a:pt x="5" y="7"/>
                    </a:lnTo>
                    <a:lnTo>
                      <a:pt x="5" y="0"/>
                    </a:lnTo>
                    <a:close/>
                  </a:path>
                </a:pathLst>
              </a:custGeom>
              <a:solidFill>
                <a:srgbClr val="000000"/>
              </a:solidFill>
              <a:ln w="0">
                <a:solidFill>
                  <a:srgbClr val="000000"/>
                </a:solidFill>
                <a:prstDash val="solid"/>
                <a:round/>
                <a:headEnd/>
                <a:tailEnd/>
              </a:ln>
            </p:spPr>
            <p:txBody>
              <a:bodyPr/>
              <a:lstStyle/>
              <a:p>
                <a:endParaRPr lang="en-US"/>
              </a:p>
            </p:txBody>
          </p:sp>
          <p:sp>
            <p:nvSpPr>
              <p:cNvPr id="16762" name="Freeform 550"/>
              <p:cNvSpPr>
                <a:spLocks/>
              </p:cNvSpPr>
              <p:nvPr/>
            </p:nvSpPr>
            <p:spPr bwMode="auto">
              <a:xfrm>
                <a:off x="3372" y="4090"/>
                <a:ext cx="11" cy="23"/>
              </a:xfrm>
              <a:custGeom>
                <a:avLst/>
                <a:gdLst>
                  <a:gd name="T0" fmla="*/ 11 w 11"/>
                  <a:gd name="T1" fmla="*/ 0 h 23"/>
                  <a:gd name="T2" fmla="*/ 11 w 11"/>
                  <a:gd name="T3" fmla="*/ 5 h 23"/>
                  <a:gd name="T4" fmla="*/ 7 w 11"/>
                  <a:gd name="T5" fmla="*/ 6 h 23"/>
                  <a:gd name="T6" fmla="*/ 4 w 11"/>
                  <a:gd name="T7" fmla="*/ 8 h 23"/>
                  <a:gd name="T8" fmla="*/ 3 w 11"/>
                  <a:gd name="T9" fmla="*/ 10 h 23"/>
                  <a:gd name="T10" fmla="*/ 3 w 11"/>
                  <a:gd name="T11" fmla="*/ 23 h 23"/>
                  <a:gd name="T12" fmla="*/ 0 w 11"/>
                  <a:gd name="T13" fmla="*/ 23 h 23"/>
                  <a:gd name="T14" fmla="*/ 0 w 11"/>
                  <a:gd name="T15" fmla="*/ 2 h 23"/>
                  <a:gd name="T16" fmla="*/ 3 w 11"/>
                  <a:gd name="T17" fmla="*/ 2 h 23"/>
                  <a:gd name="T18" fmla="*/ 3 w 11"/>
                  <a:gd name="T19" fmla="*/ 6 h 23"/>
                  <a:gd name="T20" fmla="*/ 7 w 11"/>
                  <a:gd name="T21" fmla="*/ 2 h 23"/>
                  <a:gd name="T22" fmla="*/ 11 w 11"/>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3">
                    <a:moveTo>
                      <a:pt x="11" y="0"/>
                    </a:moveTo>
                    <a:lnTo>
                      <a:pt x="11" y="5"/>
                    </a:lnTo>
                    <a:lnTo>
                      <a:pt x="7" y="6"/>
                    </a:lnTo>
                    <a:lnTo>
                      <a:pt x="4" y="8"/>
                    </a:lnTo>
                    <a:lnTo>
                      <a:pt x="3" y="10"/>
                    </a:lnTo>
                    <a:lnTo>
                      <a:pt x="3" y="23"/>
                    </a:lnTo>
                    <a:lnTo>
                      <a:pt x="0" y="23"/>
                    </a:lnTo>
                    <a:lnTo>
                      <a:pt x="0" y="2"/>
                    </a:lnTo>
                    <a:lnTo>
                      <a:pt x="3" y="2"/>
                    </a:lnTo>
                    <a:lnTo>
                      <a:pt x="3" y="6"/>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63" name="Freeform 551"/>
              <p:cNvSpPr>
                <a:spLocks noEditPoints="1"/>
              </p:cNvSpPr>
              <p:nvPr/>
            </p:nvSpPr>
            <p:spPr bwMode="auto">
              <a:xfrm>
                <a:off x="3385" y="4090"/>
                <a:ext cx="20" cy="23"/>
              </a:xfrm>
              <a:custGeom>
                <a:avLst/>
                <a:gdLst>
                  <a:gd name="T0" fmla="*/ 14 w 20"/>
                  <a:gd name="T1" fmla="*/ 12 h 23"/>
                  <a:gd name="T2" fmla="*/ 13 w 20"/>
                  <a:gd name="T3" fmla="*/ 13 h 23"/>
                  <a:gd name="T4" fmla="*/ 7 w 20"/>
                  <a:gd name="T5" fmla="*/ 13 h 23"/>
                  <a:gd name="T6" fmla="*/ 5 w 20"/>
                  <a:gd name="T7" fmla="*/ 15 h 23"/>
                  <a:gd name="T8" fmla="*/ 4 w 20"/>
                  <a:gd name="T9" fmla="*/ 15 h 23"/>
                  <a:gd name="T10" fmla="*/ 3 w 20"/>
                  <a:gd name="T11" fmla="*/ 18 h 23"/>
                  <a:gd name="T12" fmla="*/ 5 w 20"/>
                  <a:gd name="T13" fmla="*/ 20 h 23"/>
                  <a:gd name="T14" fmla="*/ 10 w 20"/>
                  <a:gd name="T15" fmla="*/ 20 h 23"/>
                  <a:gd name="T16" fmla="*/ 13 w 20"/>
                  <a:gd name="T17" fmla="*/ 19 h 23"/>
                  <a:gd name="T18" fmla="*/ 14 w 20"/>
                  <a:gd name="T19" fmla="*/ 18 h 23"/>
                  <a:gd name="T20" fmla="*/ 14 w 20"/>
                  <a:gd name="T21" fmla="*/ 12 h 23"/>
                  <a:gd name="T22" fmla="*/ 10 w 20"/>
                  <a:gd name="T23" fmla="*/ 0 h 23"/>
                  <a:gd name="T24" fmla="*/ 11 w 20"/>
                  <a:gd name="T25" fmla="*/ 2 h 23"/>
                  <a:gd name="T26" fmla="*/ 14 w 20"/>
                  <a:gd name="T27" fmla="*/ 2 h 23"/>
                  <a:gd name="T28" fmla="*/ 17 w 20"/>
                  <a:gd name="T29" fmla="*/ 5 h 23"/>
                  <a:gd name="T30" fmla="*/ 17 w 20"/>
                  <a:gd name="T31" fmla="*/ 18 h 23"/>
                  <a:gd name="T32" fmla="*/ 18 w 20"/>
                  <a:gd name="T33" fmla="*/ 20 h 23"/>
                  <a:gd name="T34" fmla="*/ 20 w 20"/>
                  <a:gd name="T35" fmla="*/ 20 h 23"/>
                  <a:gd name="T36" fmla="*/ 20 w 20"/>
                  <a:gd name="T37" fmla="*/ 23 h 23"/>
                  <a:gd name="T38" fmla="*/ 15 w 20"/>
                  <a:gd name="T39" fmla="*/ 23 h 23"/>
                  <a:gd name="T40" fmla="*/ 14 w 20"/>
                  <a:gd name="T41" fmla="*/ 22 h 23"/>
                  <a:gd name="T42" fmla="*/ 14 w 20"/>
                  <a:gd name="T43" fmla="*/ 20 h 23"/>
                  <a:gd name="T44" fmla="*/ 13 w 20"/>
                  <a:gd name="T45" fmla="*/ 22 h 23"/>
                  <a:gd name="T46" fmla="*/ 10 w 20"/>
                  <a:gd name="T47" fmla="*/ 23 h 23"/>
                  <a:gd name="T48" fmla="*/ 4 w 20"/>
                  <a:gd name="T49" fmla="*/ 23 h 23"/>
                  <a:gd name="T50" fmla="*/ 1 w 20"/>
                  <a:gd name="T51" fmla="*/ 22 h 23"/>
                  <a:gd name="T52" fmla="*/ 0 w 20"/>
                  <a:gd name="T53" fmla="*/ 20 h 23"/>
                  <a:gd name="T54" fmla="*/ 0 w 20"/>
                  <a:gd name="T55" fmla="*/ 15 h 23"/>
                  <a:gd name="T56" fmla="*/ 1 w 20"/>
                  <a:gd name="T57" fmla="*/ 13 h 23"/>
                  <a:gd name="T58" fmla="*/ 7 w 20"/>
                  <a:gd name="T59" fmla="*/ 10 h 23"/>
                  <a:gd name="T60" fmla="*/ 11 w 20"/>
                  <a:gd name="T61" fmla="*/ 10 h 23"/>
                  <a:gd name="T62" fmla="*/ 14 w 20"/>
                  <a:gd name="T63" fmla="*/ 9 h 23"/>
                  <a:gd name="T64" fmla="*/ 14 w 20"/>
                  <a:gd name="T65" fmla="*/ 6 h 23"/>
                  <a:gd name="T66" fmla="*/ 13 w 20"/>
                  <a:gd name="T67" fmla="*/ 5 h 23"/>
                  <a:gd name="T68" fmla="*/ 5 w 20"/>
                  <a:gd name="T69" fmla="*/ 5 h 23"/>
                  <a:gd name="T70" fmla="*/ 4 w 20"/>
                  <a:gd name="T71" fmla="*/ 6 h 23"/>
                  <a:gd name="T72" fmla="*/ 4 w 20"/>
                  <a:gd name="T73" fmla="*/ 9 h 23"/>
                  <a:gd name="T74" fmla="*/ 0 w 20"/>
                  <a:gd name="T75" fmla="*/ 9 h 23"/>
                  <a:gd name="T76" fmla="*/ 1 w 20"/>
                  <a:gd name="T77" fmla="*/ 5 h 23"/>
                  <a:gd name="T78" fmla="*/ 3 w 20"/>
                  <a:gd name="T79" fmla="*/ 3 h 23"/>
                  <a:gd name="T80" fmla="*/ 5 w 20"/>
                  <a:gd name="T81" fmla="*/ 2 h 23"/>
                  <a:gd name="T82" fmla="*/ 10 w 20"/>
                  <a:gd name="T83" fmla="*/ 0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 h="23">
                    <a:moveTo>
                      <a:pt x="14" y="12"/>
                    </a:moveTo>
                    <a:lnTo>
                      <a:pt x="13" y="13"/>
                    </a:lnTo>
                    <a:lnTo>
                      <a:pt x="7" y="13"/>
                    </a:lnTo>
                    <a:lnTo>
                      <a:pt x="5" y="15"/>
                    </a:lnTo>
                    <a:lnTo>
                      <a:pt x="4" y="15"/>
                    </a:lnTo>
                    <a:lnTo>
                      <a:pt x="3" y="18"/>
                    </a:lnTo>
                    <a:lnTo>
                      <a:pt x="5" y="20"/>
                    </a:lnTo>
                    <a:lnTo>
                      <a:pt x="10" y="20"/>
                    </a:lnTo>
                    <a:lnTo>
                      <a:pt x="13" y="19"/>
                    </a:lnTo>
                    <a:lnTo>
                      <a:pt x="14" y="18"/>
                    </a:lnTo>
                    <a:lnTo>
                      <a:pt x="14" y="12"/>
                    </a:lnTo>
                    <a:close/>
                    <a:moveTo>
                      <a:pt x="10" y="0"/>
                    </a:moveTo>
                    <a:lnTo>
                      <a:pt x="11" y="2"/>
                    </a:lnTo>
                    <a:lnTo>
                      <a:pt x="14" y="2"/>
                    </a:lnTo>
                    <a:lnTo>
                      <a:pt x="17" y="5"/>
                    </a:lnTo>
                    <a:lnTo>
                      <a:pt x="17" y="18"/>
                    </a:lnTo>
                    <a:lnTo>
                      <a:pt x="18" y="20"/>
                    </a:lnTo>
                    <a:lnTo>
                      <a:pt x="20" y="20"/>
                    </a:lnTo>
                    <a:lnTo>
                      <a:pt x="20" y="23"/>
                    </a:lnTo>
                    <a:lnTo>
                      <a:pt x="15" y="23"/>
                    </a:lnTo>
                    <a:lnTo>
                      <a:pt x="14" y="22"/>
                    </a:lnTo>
                    <a:lnTo>
                      <a:pt x="14" y="20"/>
                    </a:lnTo>
                    <a:lnTo>
                      <a:pt x="13" y="22"/>
                    </a:lnTo>
                    <a:lnTo>
                      <a:pt x="10" y="23"/>
                    </a:lnTo>
                    <a:lnTo>
                      <a:pt x="4" y="23"/>
                    </a:lnTo>
                    <a:lnTo>
                      <a:pt x="1" y="22"/>
                    </a:lnTo>
                    <a:lnTo>
                      <a:pt x="0" y="20"/>
                    </a:lnTo>
                    <a:lnTo>
                      <a:pt x="0" y="15"/>
                    </a:lnTo>
                    <a:lnTo>
                      <a:pt x="1" y="13"/>
                    </a:lnTo>
                    <a:lnTo>
                      <a:pt x="7" y="10"/>
                    </a:lnTo>
                    <a:lnTo>
                      <a:pt x="11" y="10"/>
                    </a:lnTo>
                    <a:lnTo>
                      <a:pt x="14" y="9"/>
                    </a:lnTo>
                    <a:lnTo>
                      <a:pt x="14" y="6"/>
                    </a:lnTo>
                    <a:lnTo>
                      <a:pt x="13" y="5"/>
                    </a:lnTo>
                    <a:lnTo>
                      <a:pt x="5" y="5"/>
                    </a:lnTo>
                    <a:lnTo>
                      <a:pt x="4" y="6"/>
                    </a:lnTo>
                    <a:lnTo>
                      <a:pt x="4" y="9"/>
                    </a:lnTo>
                    <a:lnTo>
                      <a:pt x="0" y="9"/>
                    </a:lnTo>
                    <a:lnTo>
                      <a:pt x="1" y="5"/>
                    </a:lnTo>
                    <a:lnTo>
                      <a:pt x="3" y="3"/>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64" name="Freeform 552"/>
              <p:cNvSpPr>
                <a:spLocks/>
              </p:cNvSpPr>
              <p:nvPr/>
            </p:nvSpPr>
            <p:spPr bwMode="auto">
              <a:xfrm>
                <a:off x="3408" y="4090"/>
                <a:ext cx="18" cy="23"/>
              </a:xfrm>
              <a:custGeom>
                <a:avLst/>
                <a:gdLst>
                  <a:gd name="T0" fmla="*/ 11 w 18"/>
                  <a:gd name="T1" fmla="*/ 0 h 23"/>
                  <a:gd name="T2" fmla="*/ 17 w 18"/>
                  <a:gd name="T3" fmla="*/ 3 h 23"/>
                  <a:gd name="T4" fmla="*/ 18 w 18"/>
                  <a:gd name="T5" fmla="*/ 6 h 23"/>
                  <a:gd name="T6" fmla="*/ 18 w 18"/>
                  <a:gd name="T7" fmla="*/ 23 h 23"/>
                  <a:gd name="T8" fmla="*/ 15 w 18"/>
                  <a:gd name="T9" fmla="*/ 23 h 23"/>
                  <a:gd name="T10" fmla="*/ 15 w 18"/>
                  <a:gd name="T11" fmla="*/ 9 h 23"/>
                  <a:gd name="T12" fmla="*/ 14 w 18"/>
                  <a:gd name="T13" fmla="*/ 6 h 23"/>
                  <a:gd name="T14" fmla="*/ 12 w 18"/>
                  <a:gd name="T15" fmla="*/ 5 h 23"/>
                  <a:gd name="T16" fmla="*/ 7 w 18"/>
                  <a:gd name="T17" fmla="*/ 5 h 23"/>
                  <a:gd name="T18" fmla="*/ 4 w 18"/>
                  <a:gd name="T19" fmla="*/ 8 h 23"/>
                  <a:gd name="T20" fmla="*/ 4 w 18"/>
                  <a:gd name="T21" fmla="*/ 23 h 23"/>
                  <a:gd name="T22" fmla="*/ 0 w 18"/>
                  <a:gd name="T23" fmla="*/ 23 h 23"/>
                  <a:gd name="T24" fmla="*/ 0 w 18"/>
                  <a:gd name="T25" fmla="*/ 2 h 23"/>
                  <a:gd name="T26" fmla="*/ 4 w 18"/>
                  <a:gd name="T27" fmla="*/ 2 h 23"/>
                  <a:gd name="T28" fmla="*/ 4 w 18"/>
                  <a:gd name="T29" fmla="*/ 5 h 23"/>
                  <a:gd name="T30" fmla="*/ 5 w 18"/>
                  <a:gd name="T31" fmla="*/ 3 h 23"/>
                  <a:gd name="T32" fmla="*/ 11 w 18"/>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23">
                    <a:moveTo>
                      <a:pt x="11" y="0"/>
                    </a:moveTo>
                    <a:lnTo>
                      <a:pt x="17" y="3"/>
                    </a:lnTo>
                    <a:lnTo>
                      <a:pt x="18" y="6"/>
                    </a:lnTo>
                    <a:lnTo>
                      <a:pt x="18" y="23"/>
                    </a:lnTo>
                    <a:lnTo>
                      <a:pt x="15" y="23"/>
                    </a:lnTo>
                    <a:lnTo>
                      <a:pt x="15" y="9"/>
                    </a:lnTo>
                    <a:lnTo>
                      <a:pt x="14" y="6"/>
                    </a:lnTo>
                    <a:lnTo>
                      <a:pt x="12" y="5"/>
                    </a:lnTo>
                    <a:lnTo>
                      <a:pt x="7" y="5"/>
                    </a:lnTo>
                    <a:lnTo>
                      <a:pt x="4" y="8"/>
                    </a:lnTo>
                    <a:lnTo>
                      <a:pt x="4" y="23"/>
                    </a:lnTo>
                    <a:lnTo>
                      <a:pt x="0" y="23"/>
                    </a:lnTo>
                    <a:lnTo>
                      <a:pt x="0" y="2"/>
                    </a:lnTo>
                    <a:lnTo>
                      <a:pt x="4" y="2"/>
                    </a:lnTo>
                    <a:lnTo>
                      <a:pt x="4" y="5"/>
                    </a:lnTo>
                    <a:lnTo>
                      <a:pt x="5"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65" name="Freeform 553"/>
              <p:cNvSpPr>
                <a:spLocks/>
              </p:cNvSpPr>
              <p:nvPr/>
            </p:nvSpPr>
            <p:spPr bwMode="auto">
              <a:xfrm>
                <a:off x="3430" y="4090"/>
                <a:ext cx="19" cy="23"/>
              </a:xfrm>
              <a:custGeom>
                <a:avLst/>
                <a:gdLst>
                  <a:gd name="T0" fmla="*/ 9 w 19"/>
                  <a:gd name="T1" fmla="*/ 0 h 23"/>
                  <a:gd name="T2" fmla="*/ 12 w 19"/>
                  <a:gd name="T3" fmla="*/ 2 h 23"/>
                  <a:gd name="T4" fmla="*/ 15 w 19"/>
                  <a:gd name="T5" fmla="*/ 2 h 23"/>
                  <a:gd name="T6" fmla="*/ 17 w 19"/>
                  <a:gd name="T7" fmla="*/ 8 h 23"/>
                  <a:gd name="T8" fmla="*/ 13 w 19"/>
                  <a:gd name="T9" fmla="*/ 8 h 23"/>
                  <a:gd name="T10" fmla="*/ 13 w 19"/>
                  <a:gd name="T11" fmla="*/ 6 h 23"/>
                  <a:gd name="T12" fmla="*/ 12 w 19"/>
                  <a:gd name="T13" fmla="*/ 5 h 23"/>
                  <a:gd name="T14" fmla="*/ 6 w 19"/>
                  <a:gd name="T15" fmla="*/ 5 h 23"/>
                  <a:gd name="T16" fmla="*/ 5 w 19"/>
                  <a:gd name="T17" fmla="*/ 6 h 23"/>
                  <a:gd name="T18" fmla="*/ 5 w 19"/>
                  <a:gd name="T19" fmla="*/ 9 h 23"/>
                  <a:gd name="T20" fmla="*/ 6 w 19"/>
                  <a:gd name="T21" fmla="*/ 9 h 23"/>
                  <a:gd name="T22" fmla="*/ 9 w 19"/>
                  <a:gd name="T23" fmla="*/ 10 h 23"/>
                  <a:gd name="T24" fmla="*/ 12 w 19"/>
                  <a:gd name="T25" fmla="*/ 10 h 23"/>
                  <a:gd name="T26" fmla="*/ 13 w 19"/>
                  <a:gd name="T27" fmla="*/ 12 h 23"/>
                  <a:gd name="T28" fmla="*/ 16 w 19"/>
                  <a:gd name="T29" fmla="*/ 13 h 23"/>
                  <a:gd name="T30" fmla="*/ 17 w 19"/>
                  <a:gd name="T31" fmla="*/ 15 h 23"/>
                  <a:gd name="T32" fmla="*/ 19 w 19"/>
                  <a:gd name="T33" fmla="*/ 18 h 23"/>
                  <a:gd name="T34" fmla="*/ 17 w 19"/>
                  <a:gd name="T35" fmla="*/ 19 h 23"/>
                  <a:gd name="T36" fmla="*/ 16 w 19"/>
                  <a:gd name="T37" fmla="*/ 22 h 23"/>
                  <a:gd name="T38" fmla="*/ 15 w 19"/>
                  <a:gd name="T39" fmla="*/ 23 h 23"/>
                  <a:gd name="T40" fmla="*/ 3 w 19"/>
                  <a:gd name="T41" fmla="*/ 23 h 23"/>
                  <a:gd name="T42" fmla="*/ 2 w 19"/>
                  <a:gd name="T43" fmla="*/ 22 h 23"/>
                  <a:gd name="T44" fmla="*/ 0 w 19"/>
                  <a:gd name="T45" fmla="*/ 19 h 23"/>
                  <a:gd name="T46" fmla="*/ 0 w 19"/>
                  <a:gd name="T47" fmla="*/ 16 h 23"/>
                  <a:gd name="T48" fmla="*/ 3 w 19"/>
                  <a:gd name="T49" fmla="*/ 16 h 23"/>
                  <a:gd name="T50" fmla="*/ 5 w 19"/>
                  <a:gd name="T51" fmla="*/ 19 h 23"/>
                  <a:gd name="T52" fmla="*/ 7 w 19"/>
                  <a:gd name="T53" fmla="*/ 20 h 23"/>
                  <a:gd name="T54" fmla="*/ 13 w 19"/>
                  <a:gd name="T55" fmla="*/ 20 h 23"/>
                  <a:gd name="T56" fmla="*/ 15 w 19"/>
                  <a:gd name="T57" fmla="*/ 19 h 23"/>
                  <a:gd name="T58" fmla="*/ 15 w 19"/>
                  <a:gd name="T59" fmla="*/ 16 h 23"/>
                  <a:gd name="T60" fmla="*/ 12 w 19"/>
                  <a:gd name="T61" fmla="*/ 15 h 23"/>
                  <a:gd name="T62" fmla="*/ 10 w 19"/>
                  <a:gd name="T63" fmla="*/ 13 h 23"/>
                  <a:gd name="T64" fmla="*/ 5 w 19"/>
                  <a:gd name="T65" fmla="*/ 13 h 23"/>
                  <a:gd name="T66" fmla="*/ 3 w 19"/>
                  <a:gd name="T67" fmla="*/ 12 h 23"/>
                  <a:gd name="T68" fmla="*/ 0 w 19"/>
                  <a:gd name="T69" fmla="*/ 10 h 23"/>
                  <a:gd name="T70" fmla="*/ 0 w 19"/>
                  <a:gd name="T71" fmla="*/ 8 h 23"/>
                  <a:gd name="T72" fmla="*/ 3 w 19"/>
                  <a:gd name="T73" fmla="*/ 2 h 23"/>
                  <a:gd name="T74" fmla="*/ 6 w 19"/>
                  <a:gd name="T75" fmla="*/ 2 h 23"/>
                  <a:gd name="T76" fmla="*/ 9 w 19"/>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 h="23">
                    <a:moveTo>
                      <a:pt x="9" y="0"/>
                    </a:moveTo>
                    <a:lnTo>
                      <a:pt x="12" y="2"/>
                    </a:lnTo>
                    <a:lnTo>
                      <a:pt x="15" y="2"/>
                    </a:lnTo>
                    <a:lnTo>
                      <a:pt x="17" y="8"/>
                    </a:lnTo>
                    <a:lnTo>
                      <a:pt x="13" y="8"/>
                    </a:lnTo>
                    <a:lnTo>
                      <a:pt x="13" y="6"/>
                    </a:lnTo>
                    <a:lnTo>
                      <a:pt x="12" y="5"/>
                    </a:lnTo>
                    <a:lnTo>
                      <a:pt x="6" y="5"/>
                    </a:lnTo>
                    <a:lnTo>
                      <a:pt x="5" y="6"/>
                    </a:lnTo>
                    <a:lnTo>
                      <a:pt x="5" y="9"/>
                    </a:lnTo>
                    <a:lnTo>
                      <a:pt x="6" y="9"/>
                    </a:lnTo>
                    <a:lnTo>
                      <a:pt x="9" y="10"/>
                    </a:lnTo>
                    <a:lnTo>
                      <a:pt x="12" y="10"/>
                    </a:lnTo>
                    <a:lnTo>
                      <a:pt x="13" y="12"/>
                    </a:lnTo>
                    <a:lnTo>
                      <a:pt x="16" y="13"/>
                    </a:lnTo>
                    <a:lnTo>
                      <a:pt x="17" y="15"/>
                    </a:lnTo>
                    <a:lnTo>
                      <a:pt x="19" y="18"/>
                    </a:lnTo>
                    <a:lnTo>
                      <a:pt x="17" y="19"/>
                    </a:lnTo>
                    <a:lnTo>
                      <a:pt x="16" y="22"/>
                    </a:lnTo>
                    <a:lnTo>
                      <a:pt x="15" y="23"/>
                    </a:lnTo>
                    <a:lnTo>
                      <a:pt x="3" y="23"/>
                    </a:lnTo>
                    <a:lnTo>
                      <a:pt x="2" y="22"/>
                    </a:lnTo>
                    <a:lnTo>
                      <a:pt x="0" y="19"/>
                    </a:lnTo>
                    <a:lnTo>
                      <a:pt x="0" y="16"/>
                    </a:lnTo>
                    <a:lnTo>
                      <a:pt x="3" y="16"/>
                    </a:lnTo>
                    <a:lnTo>
                      <a:pt x="5" y="19"/>
                    </a:lnTo>
                    <a:lnTo>
                      <a:pt x="7" y="20"/>
                    </a:lnTo>
                    <a:lnTo>
                      <a:pt x="13" y="20"/>
                    </a:lnTo>
                    <a:lnTo>
                      <a:pt x="15" y="19"/>
                    </a:lnTo>
                    <a:lnTo>
                      <a:pt x="15" y="16"/>
                    </a:lnTo>
                    <a:lnTo>
                      <a:pt x="12" y="15"/>
                    </a:lnTo>
                    <a:lnTo>
                      <a:pt x="10" y="13"/>
                    </a:lnTo>
                    <a:lnTo>
                      <a:pt x="5" y="13"/>
                    </a:lnTo>
                    <a:lnTo>
                      <a:pt x="3" y="12"/>
                    </a:lnTo>
                    <a:lnTo>
                      <a:pt x="0" y="10"/>
                    </a:lnTo>
                    <a:lnTo>
                      <a:pt x="0" y="8"/>
                    </a:lnTo>
                    <a:lnTo>
                      <a:pt x="3" y="2"/>
                    </a:lnTo>
                    <a:lnTo>
                      <a:pt x="6" y="2"/>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766" name="Freeform 554"/>
              <p:cNvSpPr>
                <a:spLocks noEditPoints="1"/>
              </p:cNvSpPr>
              <p:nvPr/>
            </p:nvSpPr>
            <p:spPr bwMode="auto">
              <a:xfrm>
                <a:off x="3452" y="4090"/>
                <a:ext cx="21" cy="32"/>
              </a:xfrm>
              <a:custGeom>
                <a:avLst/>
                <a:gdLst>
                  <a:gd name="T0" fmla="*/ 7 w 21"/>
                  <a:gd name="T1" fmla="*/ 5 h 32"/>
                  <a:gd name="T2" fmla="*/ 5 w 21"/>
                  <a:gd name="T3" fmla="*/ 6 h 32"/>
                  <a:gd name="T4" fmla="*/ 4 w 21"/>
                  <a:gd name="T5" fmla="*/ 9 h 32"/>
                  <a:gd name="T6" fmla="*/ 4 w 21"/>
                  <a:gd name="T7" fmla="*/ 16 h 32"/>
                  <a:gd name="T8" fmla="*/ 8 w 21"/>
                  <a:gd name="T9" fmla="*/ 20 h 32"/>
                  <a:gd name="T10" fmla="*/ 14 w 21"/>
                  <a:gd name="T11" fmla="*/ 20 h 32"/>
                  <a:gd name="T12" fmla="*/ 17 w 21"/>
                  <a:gd name="T13" fmla="*/ 15 h 32"/>
                  <a:gd name="T14" fmla="*/ 17 w 21"/>
                  <a:gd name="T15" fmla="*/ 9 h 32"/>
                  <a:gd name="T16" fmla="*/ 15 w 21"/>
                  <a:gd name="T17" fmla="*/ 6 h 32"/>
                  <a:gd name="T18" fmla="*/ 14 w 21"/>
                  <a:gd name="T19" fmla="*/ 5 h 32"/>
                  <a:gd name="T20" fmla="*/ 7 w 21"/>
                  <a:gd name="T21" fmla="*/ 5 h 32"/>
                  <a:gd name="T22" fmla="*/ 11 w 21"/>
                  <a:gd name="T23" fmla="*/ 0 h 32"/>
                  <a:gd name="T24" fmla="*/ 17 w 21"/>
                  <a:gd name="T25" fmla="*/ 3 h 32"/>
                  <a:gd name="T26" fmla="*/ 20 w 21"/>
                  <a:gd name="T27" fmla="*/ 6 h 32"/>
                  <a:gd name="T28" fmla="*/ 21 w 21"/>
                  <a:gd name="T29" fmla="*/ 9 h 32"/>
                  <a:gd name="T30" fmla="*/ 21 w 21"/>
                  <a:gd name="T31" fmla="*/ 16 h 32"/>
                  <a:gd name="T32" fmla="*/ 20 w 21"/>
                  <a:gd name="T33" fmla="*/ 19 h 32"/>
                  <a:gd name="T34" fmla="*/ 17 w 21"/>
                  <a:gd name="T35" fmla="*/ 22 h 32"/>
                  <a:gd name="T36" fmla="*/ 14 w 21"/>
                  <a:gd name="T37" fmla="*/ 23 h 32"/>
                  <a:gd name="T38" fmla="*/ 8 w 21"/>
                  <a:gd name="T39" fmla="*/ 23 h 32"/>
                  <a:gd name="T40" fmla="*/ 5 w 21"/>
                  <a:gd name="T41" fmla="*/ 22 h 32"/>
                  <a:gd name="T42" fmla="*/ 4 w 21"/>
                  <a:gd name="T43" fmla="*/ 20 h 32"/>
                  <a:gd name="T44" fmla="*/ 4 w 21"/>
                  <a:gd name="T45" fmla="*/ 32 h 32"/>
                  <a:gd name="T46" fmla="*/ 0 w 21"/>
                  <a:gd name="T47" fmla="*/ 32 h 32"/>
                  <a:gd name="T48" fmla="*/ 0 w 21"/>
                  <a:gd name="T49" fmla="*/ 2 h 32"/>
                  <a:gd name="T50" fmla="*/ 4 w 21"/>
                  <a:gd name="T51" fmla="*/ 2 h 32"/>
                  <a:gd name="T52" fmla="*/ 4 w 21"/>
                  <a:gd name="T53" fmla="*/ 5 h 32"/>
                  <a:gd name="T54" fmla="*/ 5 w 21"/>
                  <a:gd name="T55" fmla="*/ 2 h 32"/>
                  <a:gd name="T56" fmla="*/ 8 w 21"/>
                  <a:gd name="T57" fmla="*/ 2 h 32"/>
                  <a:gd name="T58" fmla="*/ 11 w 21"/>
                  <a:gd name="T59" fmla="*/ 0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 h="32">
                    <a:moveTo>
                      <a:pt x="7" y="5"/>
                    </a:moveTo>
                    <a:lnTo>
                      <a:pt x="5" y="6"/>
                    </a:lnTo>
                    <a:lnTo>
                      <a:pt x="4" y="9"/>
                    </a:lnTo>
                    <a:lnTo>
                      <a:pt x="4" y="16"/>
                    </a:lnTo>
                    <a:lnTo>
                      <a:pt x="8" y="20"/>
                    </a:lnTo>
                    <a:lnTo>
                      <a:pt x="14" y="20"/>
                    </a:lnTo>
                    <a:lnTo>
                      <a:pt x="17" y="15"/>
                    </a:lnTo>
                    <a:lnTo>
                      <a:pt x="17" y="9"/>
                    </a:lnTo>
                    <a:lnTo>
                      <a:pt x="15" y="6"/>
                    </a:lnTo>
                    <a:lnTo>
                      <a:pt x="14" y="5"/>
                    </a:lnTo>
                    <a:lnTo>
                      <a:pt x="7" y="5"/>
                    </a:lnTo>
                    <a:close/>
                    <a:moveTo>
                      <a:pt x="11" y="0"/>
                    </a:moveTo>
                    <a:lnTo>
                      <a:pt x="17" y="3"/>
                    </a:lnTo>
                    <a:lnTo>
                      <a:pt x="20" y="6"/>
                    </a:lnTo>
                    <a:lnTo>
                      <a:pt x="21" y="9"/>
                    </a:lnTo>
                    <a:lnTo>
                      <a:pt x="21" y="16"/>
                    </a:lnTo>
                    <a:lnTo>
                      <a:pt x="20" y="19"/>
                    </a:lnTo>
                    <a:lnTo>
                      <a:pt x="17" y="22"/>
                    </a:lnTo>
                    <a:lnTo>
                      <a:pt x="14" y="23"/>
                    </a:lnTo>
                    <a:lnTo>
                      <a:pt x="8" y="23"/>
                    </a:lnTo>
                    <a:lnTo>
                      <a:pt x="5" y="22"/>
                    </a:lnTo>
                    <a:lnTo>
                      <a:pt x="4" y="20"/>
                    </a:lnTo>
                    <a:lnTo>
                      <a:pt x="4" y="32"/>
                    </a:lnTo>
                    <a:lnTo>
                      <a:pt x="0" y="32"/>
                    </a:lnTo>
                    <a:lnTo>
                      <a:pt x="0" y="2"/>
                    </a:lnTo>
                    <a:lnTo>
                      <a:pt x="4" y="2"/>
                    </a:lnTo>
                    <a:lnTo>
                      <a:pt x="4" y="5"/>
                    </a:lnTo>
                    <a:lnTo>
                      <a:pt x="5" y="2"/>
                    </a:lnTo>
                    <a:lnTo>
                      <a:pt x="8"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67" name="Freeform 555"/>
              <p:cNvSpPr>
                <a:spLocks noEditPoints="1"/>
              </p:cNvSpPr>
              <p:nvPr/>
            </p:nvSpPr>
            <p:spPr bwMode="auto">
              <a:xfrm>
                <a:off x="3476" y="4090"/>
                <a:ext cx="21" cy="23"/>
              </a:xfrm>
              <a:custGeom>
                <a:avLst/>
                <a:gdLst>
                  <a:gd name="T0" fmla="*/ 8 w 21"/>
                  <a:gd name="T1" fmla="*/ 5 h 23"/>
                  <a:gd name="T2" fmla="*/ 6 w 21"/>
                  <a:gd name="T3" fmla="*/ 6 h 23"/>
                  <a:gd name="T4" fmla="*/ 4 w 21"/>
                  <a:gd name="T5" fmla="*/ 9 h 23"/>
                  <a:gd name="T6" fmla="*/ 4 w 21"/>
                  <a:gd name="T7" fmla="*/ 16 h 23"/>
                  <a:gd name="T8" fmla="*/ 6 w 21"/>
                  <a:gd name="T9" fmla="*/ 19 h 23"/>
                  <a:gd name="T10" fmla="*/ 7 w 21"/>
                  <a:gd name="T11" fmla="*/ 20 h 23"/>
                  <a:gd name="T12" fmla="*/ 13 w 21"/>
                  <a:gd name="T13" fmla="*/ 20 h 23"/>
                  <a:gd name="T14" fmla="*/ 16 w 21"/>
                  <a:gd name="T15" fmla="*/ 19 h 23"/>
                  <a:gd name="T16" fmla="*/ 17 w 21"/>
                  <a:gd name="T17" fmla="*/ 16 h 23"/>
                  <a:gd name="T18" fmla="*/ 17 w 21"/>
                  <a:gd name="T19" fmla="*/ 9 h 23"/>
                  <a:gd name="T20" fmla="*/ 16 w 21"/>
                  <a:gd name="T21" fmla="*/ 6 h 23"/>
                  <a:gd name="T22" fmla="*/ 13 w 21"/>
                  <a:gd name="T23" fmla="*/ 5 h 23"/>
                  <a:gd name="T24" fmla="*/ 8 w 21"/>
                  <a:gd name="T25" fmla="*/ 5 h 23"/>
                  <a:gd name="T26" fmla="*/ 10 w 21"/>
                  <a:gd name="T27" fmla="*/ 0 h 23"/>
                  <a:gd name="T28" fmla="*/ 14 w 21"/>
                  <a:gd name="T29" fmla="*/ 2 h 23"/>
                  <a:gd name="T30" fmla="*/ 17 w 21"/>
                  <a:gd name="T31" fmla="*/ 3 h 23"/>
                  <a:gd name="T32" fmla="*/ 20 w 21"/>
                  <a:gd name="T33" fmla="*/ 6 h 23"/>
                  <a:gd name="T34" fmla="*/ 21 w 21"/>
                  <a:gd name="T35" fmla="*/ 9 h 23"/>
                  <a:gd name="T36" fmla="*/ 21 w 21"/>
                  <a:gd name="T37" fmla="*/ 12 h 23"/>
                  <a:gd name="T38" fmla="*/ 20 w 21"/>
                  <a:gd name="T39" fmla="*/ 16 h 23"/>
                  <a:gd name="T40" fmla="*/ 20 w 21"/>
                  <a:gd name="T41" fmla="*/ 19 h 23"/>
                  <a:gd name="T42" fmla="*/ 17 w 21"/>
                  <a:gd name="T43" fmla="*/ 22 h 23"/>
                  <a:gd name="T44" fmla="*/ 14 w 21"/>
                  <a:gd name="T45" fmla="*/ 23 h 23"/>
                  <a:gd name="T46" fmla="*/ 7 w 21"/>
                  <a:gd name="T47" fmla="*/ 23 h 23"/>
                  <a:gd name="T48" fmla="*/ 4 w 21"/>
                  <a:gd name="T49" fmla="*/ 22 h 23"/>
                  <a:gd name="T50" fmla="*/ 1 w 21"/>
                  <a:gd name="T51" fmla="*/ 19 h 23"/>
                  <a:gd name="T52" fmla="*/ 0 w 21"/>
                  <a:gd name="T53" fmla="*/ 16 h 23"/>
                  <a:gd name="T54" fmla="*/ 0 w 21"/>
                  <a:gd name="T55" fmla="*/ 8 h 23"/>
                  <a:gd name="T56" fmla="*/ 6 w 21"/>
                  <a:gd name="T57" fmla="*/ 2 h 23"/>
                  <a:gd name="T58" fmla="*/ 10 w 21"/>
                  <a:gd name="T59" fmla="*/ 0 h 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 h="23">
                    <a:moveTo>
                      <a:pt x="8" y="5"/>
                    </a:moveTo>
                    <a:lnTo>
                      <a:pt x="6" y="6"/>
                    </a:lnTo>
                    <a:lnTo>
                      <a:pt x="4" y="9"/>
                    </a:lnTo>
                    <a:lnTo>
                      <a:pt x="4" y="16"/>
                    </a:lnTo>
                    <a:lnTo>
                      <a:pt x="6" y="19"/>
                    </a:lnTo>
                    <a:lnTo>
                      <a:pt x="7" y="20"/>
                    </a:lnTo>
                    <a:lnTo>
                      <a:pt x="13" y="20"/>
                    </a:lnTo>
                    <a:lnTo>
                      <a:pt x="16" y="19"/>
                    </a:lnTo>
                    <a:lnTo>
                      <a:pt x="17" y="16"/>
                    </a:lnTo>
                    <a:lnTo>
                      <a:pt x="17" y="9"/>
                    </a:lnTo>
                    <a:lnTo>
                      <a:pt x="16" y="6"/>
                    </a:lnTo>
                    <a:lnTo>
                      <a:pt x="13" y="5"/>
                    </a:lnTo>
                    <a:lnTo>
                      <a:pt x="8" y="5"/>
                    </a:lnTo>
                    <a:close/>
                    <a:moveTo>
                      <a:pt x="10" y="0"/>
                    </a:moveTo>
                    <a:lnTo>
                      <a:pt x="14" y="2"/>
                    </a:lnTo>
                    <a:lnTo>
                      <a:pt x="17" y="3"/>
                    </a:lnTo>
                    <a:lnTo>
                      <a:pt x="20" y="6"/>
                    </a:lnTo>
                    <a:lnTo>
                      <a:pt x="21" y="9"/>
                    </a:lnTo>
                    <a:lnTo>
                      <a:pt x="21" y="12"/>
                    </a:lnTo>
                    <a:lnTo>
                      <a:pt x="20" y="16"/>
                    </a:lnTo>
                    <a:lnTo>
                      <a:pt x="20" y="19"/>
                    </a:lnTo>
                    <a:lnTo>
                      <a:pt x="17" y="22"/>
                    </a:lnTo>
                    <a:lnTo>
                      <a:pt x="14" y="23"/>
                    </a:lnTo>
                    <a:lnTo>
                      <a:pt x="7" y="23"/>
                    </a:lnTo>
                    <a:lnTo>
                      <a:pt x="4" y="22"/>
                    </a:lnTo>
                    <a:lnTo>
                      <a:pt x="1" y="19"/>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68" name="Freeform 556"/>
              <p:cNvSpPr>
                <a:spLocks/>
              </p:cNvSpPr>
              <p:nvPr/>
            </p:nvSpPr>
            <p:spPr bwMode="auto">
              <a:xfrm>
                <a:off x="3502" y="4090"/>
                <a:ext cx="11" cy="23"/>
              </a:xfrm>
              <a:custGeom>
                <a:avLst/>
                <a:gdLst>
                  <a:gd name="T0" fmla="*/ 11 w 11"/>
                  <a:gd name="T1" fmla="*/ 0 h 23"/>
                  <a:gd name="T2" fmla="*/ 11 w 11"/>
                  <a:gd name="T3" fmla="*/ 5 h 23"/>
                  <a:gd name="T4" fmla="*/ 7 w 11"/>
                  <a:gd name="T5" fmla="*/ 6 h 23"/>
                  <a:gd name="T6" fmla="*/ 4 w 11"/>
                  <a:gd name="T7" fmla="*/ 8 h 23"/>
                  <a:gd name="T8" fmla="*/ 2 w 11"/>
                  <a:gd name="T9" fmla="*/ 10 h 23"/>
                  <a:gd name="T10" fmla="*/ 2 w 11"/>
                  <a:gd name="T11" fmla="*/ 23 h 23"/>
                  <a:gd name="T12" fmla="*/ 0 w 11"/>
                  <a:gd name="T13" fmla="*/ 23 h 23"/>
                  <a:gd name="T14" fmla="*/ 0 w 11"/>
                  <a:gd name="T15" fmla="*/ 2 h 23"/>
                  <a:gd name="T16" fmla="*/ 2 w 11"/>
                  <a:gd name="T17" fmla="*/ 2 h 23"/>
                  <a:gd name="T18" fmla="*/ 2 w 11"/>
                  <a:gd name="T19" fmla="*/ 6 h 23"/>
                  <a:gd name="T20" fmla="*/ 4 w 11"/>
                  <a:gd name="T21" fmla="*/ 3 h 23"/>
                  <a:gd name="T22" fmla="*/ 7 w 11"/>
                  <a:gd name="T23" fmla="*/ 2 h 23"/>
                  <a:gd name="T24" fmla="*/ 11 w 11"/>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23">
                    <a:moveTo>
                      <a:pt x="11" y="0"/>
                    </a:moveTo>
                    <a:lnTo>
                      <a:pt x="11" y="5"/>
                    </a:lnTo>
                    <a:lnTo>
                      <a:pt x="7" y="6"/>
                    </a:lnTo>
                    <a:lnTo>
                      <a:pt x="4" y="8"/>
                    </a:lnTo>
                    <a:lnTo>
                      <a:pt x="2" y="10"/>
                    </a:lnTo>
                    <a:lnTo>
                      <a:pt x="2" y="23"/>
                    </a:lnTo>
                    <a:lnTo>
                      <a:pt x="0" y="23"/>
                    </a:lnTo>
                    <a:lnTo>
                      <a:pt x="0" y="2"/>
                    </a:lnTo>
                    <a:lnTo>
                      <a:pt x="2" y="2"/>
                    </a:lnTo>
                    <a:lnTo>
                      <a:pt x="2" y="6"/>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69" name="Freeform 557"/>
              <p:cNvSpPr>
                <a:spLocks/>
              </p:cNvSpPr>
              <p:nvPr/>
            </p:nvSpPr>
            <p:spPr bwMode="auto">
              <a:xfrm>
                <a:off x="3513" y="4085"/>
                <a:ext cx="11" cy="28"/>
              </a:xfrm>
              <a:custGeom>
                <a:avLst/>
                <a:gdLst>
                  <a:gd name="T0" fmla="*/ 3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4 h 28"/>
                  <a:gd name="T14" fmla="*/ 8 w 11"/>
                  <a:gd name="T15" fmla="*/ 25 h 28"/>
                  <a:gd name="T16" fmla="*/ 11 w 11"/>
                  <a:gd name="T17" fmla="*/ 25 h 28"/>
                  <a:gd name="T18" fmla="*/ 11 w 11"/>
                  <a:gd name="T19" fmla="*/ 28 h 28"/>
                  <a:gd name="T20" fmla="*/ 6 w 11"/>
                  <a:gd name="T21" fmla="*/ 28 h 28"/>
                  <a:gd name="T22" fmla="*/ 4 w 11"/>
                  <a:gd name="T23" fmla="*/ 27 h 28"/>
                  <a:gd name="T24" fmla="*/ 3 w 11"/>
                  <a:gd name="T25" fmla="*/ 24 h 28"/>
                  <a:gd name="T26" fmla="*/ 3 w 11"/>
                  <a:gd name="T27" fmla="*/ 10 h 28"/>
                  <a:gd name="T28" fmla="*/ 0 w 11"/>
                  <a:gd name="T29" fmla="*/ 10 h 28"/>
                  <a:gd name="T30" fmla="*/ 0 w 11"/>
                  <a:gd name="T31" fmla="*/ 7 h 28"/>
                  <a:gd name="T32" fmla="*/ 3 w 11"/>
                  <a:gd name="T33" fmla="*/ 7 h 28"/>
                  <a:gd name="T34" fmla="*/ 3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3" y="0"/>
                    </a:moveTo>
                    <a:lnTo>
                      <a:pt x="7" y="0"/>
                    </a:lnTo>
                    <a:lnTo>
                      <a:pt x="7" y="7"/>
                    </a:lnTo>
                    <a:lnTo>
                      <a:pt x="11" y="7"/>
                    </a:lnTo>
                    <a:lnTo>
                      <a:pt x="11" y="10"/>
                    </a:lnTo>
                    <a:lnTo>
                      <a:pt x="7" y="10"/>
                    </a:lnTo>
                    <a:lnTo>
                      <a:pt x="7" y="24"/>
                    </a:lnTo>
                    <a:lnTo>
                      <a:pt x="8" y="25"/>
                    </a:lnTo>
                    <a:lnTo>
                      <a:pt x="11" y="25"/>
                    </a:lnTo>
                    <a:lnTo>
                      <a:pt x="11" y="28"/>
                    </a:lnTo>
                    <a:lnTo>
                      <a:pt x="6" y="28"/>
                    </a:lnTo>
                    <a:lnTo>
                      <a:pt x="4" y="27"/>
                    </a:lnTo>
                    <a:lnTo>
                      <a:pt x="3" y="24"/>
                    </a:lnTo>
                    <a:lnTo>
                      <a:pt x="3" y="10"/>
                    </a:lnTo>
                    <a:lnTo>
                      <a:pt x="0" y="10"/>
                    </a:lnTo>
                    <a:lnTo>
                      <a:pt x="0" y="7"/>
                    </a:lnTo>
                    <a:lnTo>
                      <a:pt x="3" y="7"/>
                    </a:lnTo>
                    <a:lnTo>
                      <a:pt x="3" y="0"/>
                    </a:lnTo>
                    <a:close/>
                  </a:path>
                </a:pathLst>
              </a:custGeom>
              <a:solidFill>
                <a:srgbClr val="000000"/>
              </a:solidFill>
              <a:ln w="0">
                <a:solidFill>
                  <a:srgbClr val="000000"/>
                </a:solidFill>
                <a:prstDash val="solid"/>
                <a:round/>
                <a:headEnd/>
                <a:tailEnd/>
              </a:ln>
            </p:spPr>
            <p:txBody>
              <a:bodyPr/>
              <a:lstStyle/>
              <a:p>
                <a:endParaRPr lang="en-US"/>
              </a:p>
            </p:txBody>
          </p:sp>
          <p:sp>
            <p:nvSpPr>
              <p:cNvPr id="16770" name="Freeform 558"/>
              <p:cNvSpPr>
                <a:spLocks noEditPoints="1"/>
              </p:cNvSpPr>
              <p:nvPr/>
            </p:nvSpPr>
            <p:spPr bwMode="auto">
              <a:xfrm>
                <a:off x="3527" y="4090"/>
                <a:ext cx="20" cy="23"/>
              </a:xfrm>
              <a:custGeom>
                <a:avLst/>
                <a:gdLst>
                  <a:gd name="T0" fmla="*/ 7 w 20"/>
                  <a:gd name="T1" fmla="*/ 5 h 23"/>
                  <a:gd name="T2" fmla="*/ 4 w 20"/>
                  <a:gd name="T3" fmla="*/ 8 h 23"/>
                  <a:gd name="T4" fmla="*/ 3 w 20"/>
                  <a:gd name="T5" fmla="*/ 10 h 23"/>
                  <a:gd name="T6" fmla="*/ 16 w 20"/>
                  <a:gd name="T7" fmla="*/ 10 h 23"/>
                  <a:gd name="T8" fmla="*/ 16 w 20"/>
                  <a:gd name="T9" fmla="*/ 8 h 23"/>
                  <a:gd name="T10" fmla="*/ 13 w 20"/>
                  <a:gd name="T11" fmla="*/ 5 h 23"/>
                  <a:gd name="T12" fmla="*/ 7 w 20"/>
                  <a:gd name="T13" fmla="*/ 5 h 23"/>
                  <a:gd name="T14" fmla="*/ 10 w 20"/>
                  <a:gd name="T15" fmla="*/ 0 h 23"/>
                  <a:gd name="T16" fmla="*/ 16 w 20"/>
                  <a:gd name="T17" fmla="*/ 3 h 23"/>
                  <a:gd name="T18" fmla="*/ 17 w 20"/>
                  <a:gd name="T19" fmla="*/ 5 h 23"/>
                  <a:gd name="T20" fmla="*/ 20 w 20"/>
                  <a:gd name="T21" fmla="*/ 10 h 23"/>
                  <a:gd name="T22" fmla="*/ 20 w 20"/>
                  <a:gd name="T23" fmla="*/ 13 h 23"/>
                  <a:gd name="T24" fmla="*/ 3 w 20"/>
                  <a:gd name="T25" fmla="*/ 13 h 23"/>
                  <a:gd name="T26" fmla="*/ 4 w 20"/>
                  <a:gd name="T27" fmla="*/ 16 h 23"/>
                  <a:gd name="T28" fmla="*/ 4 w 20"/>
                  <a:gd name="T29" fmla="*/ 19 h 23"/>
                  <a:gd name="T30" fmla="*/ 7 w 20"/>
                  <a:gd name="T31" fmla="*/ 20 h 23"/>
                  <a:gd name="T32" fmla="*/ 13 w 20"/>
                  <a:gd name="T33" fmla="*/ 20 h 23"/>
                  <a:gd name="T34" fmla="*/ 14 w 20"/>
                  <a:gd name="T35" fmla="*/ 19 h 23"/>
                  <a:gd name="T36" fmla="*/ 16 w 20"/>
                  <a:gd name="T37" fmla="*/ 16 h 23"/>
                  <a:gd name="T38" fmla="*/ 20 w 20"/>
                  <a:gd name="T39" fmla="*/ 16 h 23"/>
                  <a:gd name="T40" fmla="*/ 19 w 20"/>
                  <a:gd name="T41" fmla="*/ 19 h 23"/>
                  <a:gd name="T42" fmla="*/ 16 w 20"/>
                  <a:gd name="T43" fmla="*/ 22 h 23"/>
                  <a:gd name="T44" fmla="*/ 13 w 20"/>
                  <a:gd name="T45" fmla="*/ 23 h 23"/>
                  <a:gd name="T46" fmla="*/ 6 w 20"/>
                  <a:gd name="T47" fmla="*/ 23 h 23"/>
                  <a:gd name="T48" fmla="*/ 3 w 20"/>
                  <a:gd name="T49" fmla="*/ 22 h 23"/>
                  <a:gd name="T50" fmla="*/ 0 w 20"/>
                  <a:gd name="T51" fmla="*/ 16 h 23"/>
                  <a:gd name="T52" fmla="*/ 0 w 20"/>
                  <a:gd name="T53" fmla="*/ 8 h 23"/>
                  <a:gd name="T54" fmla="*/ 6 w 20"/>
                  <a:gd name="T55" fmla="*/ 2 h 23"/>
                  <a:gd name="T56" fmla="*/ 10 w 20"/>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3">
                    <a:moveTo>
                      <a:pt x="7" y="5"/>
                    </a:moveTo>
                    <a:lnTo>
                      <a:pt x="4" y="8"/>
                    </a:lnTo>
                    <a:lnTo>
                      <a:pt x="3" y="10"/>
                    </a:lnTo>
                    <a:lnTo>
                      <a:pt x="16" y="10"/>
                    </a:lnTo>
                    <a:lnTo>
                      <a:pt x="16" y="8"/>
                    </a:lnTo>
                    <a:lnTo>
                      <a:pt x="13" y="5"/>
                    </a:lnTo>
                    <a:lnTo>
                      <a:pt x="7" y="5"/>
                    </a:lnTo>
                    <a:close/>
                    <a:moveTo>
                      <a:pt x="10" y="0"/>
                    </a:moveTo>
                    <a:lnTo>
                      <a:pt x="16" y="3"/>
                    </a:lnTo>
                    <a:lnTo>
                      <a:pt x="17" y="5"/>
                    </a:lnTo>
                    <a:lnTo>
                      <a:pt x="20" y="10"/>
                    </a:lnTo>
                    <a:lnTo>
                      <a:pt x="20" y="13"/>
                    </a:lnTo>
                    <a:lnTo>
                      <a:pt x="3" y="13"/>
                    </a:lnTo>
                    <a:lnTo>
                      <a:pt x="4" y="16"/>
                    </a:lnTo>
                    <a:lnTo>
                      <a:pt x="4" y="19"/>
                    </a:lnTo>
                    <a:lnTo>
                      <a:pt x="7" y="20"/>
                    </a:lnTo>
                    <a:lnTo>
                      <a:pt x="13" y="20"/>
                    </a:lnTo>
                    <a:lnTo>
                      <a:pt x="14" y="19"/>
                    </a:lnTo>
                    <a:lnTo>
                      <a:pt x="16" y="16"/>
                    </a:lnTo>
                    <a:lnTo>
                      <a:pt x="20" y="16"/>
                    </a:lnTo>
                    <a:lnTo>
                      <a:pt x="19" y="19"/>
                    </a:lnTo>
                    <a:lnTo>
                      <a:pt x="16" y="22"/>
                    </a:lnTo>
                    <a:lnTo>
                      <a:pt x="13" y="23"/>
                    </a:lnTo>
                    <a:lnTo>
                      <a:pt x="6" y="23"/>
                    </a:lnTo>
                    <a:lnTo>
                      <a:pt x="3" y="22"/>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71" name="Freeform 559"/>
              <p:cNvSpPr>
                <a:spLocks/>
              </p:cNvSpPr>
              <p:nvPr/>
            </p:nvSpPr>
            <p:spPr bwMode="auto">
              <a:xfrm>
                <a:off x="3550" y="4090"/>
                <a:ext cx="11" cy="23"/>
              </a:xfrm>
              <a:custGeom>
                <a:avLst/>
                <a:gdLst>
                  <a:gd name="T0" fmla="*/ 11 w 11"/>
                  <a:gd name="T1" fmla="*/ 0 h 23"/>
                  <a:gd name="T2" fmla="*/ 11 w 11"/>
                  <a:gd name="T3" fmla="*/ 5 h 23"/>
                  <a:gd name="T4" fmla="*/ 6 w 11"/>
                  <a:gd name="T5" fmla="*/ 8 h 23"/>
                  <a:gd name="T6" fmla="*/ 4 w 11"/>
                  <a:gd name="T7" fmla="*/ 10 h 23"/>
                  <a:gd name="T8" fmla="*/ 4 w 11"/>
                  <a:gd name="T9" fmla="*/ 23 h 23"/>
                  <a:gd name="T10" fmla="*/ 0 w 11"/>
                  <a:gd name="T11" fmla="*/ 23 h 23"/>
                  <a:gd name="T12" fmla="*/ 0 w 11"/>
                  <a:gd name="T13" fmla="*/ 2 h 23"/>
                  <a:gd name="T14" fmla="*/ 4 w 11"/>
                  <a:gd name="T15" fmla="*/ 2 h 23"/>
                  <a:gd name="T16" fmla="*/ 4 w 11"/>
                  <a:gd name="T17" fmla="*/ 6 h 23"/>
                  <a:gd name="T18" fmla="*/ 6 w 11"/>
                  <a:gd name="T19" fmla="*/ 3 h 23"/>
                  <a:gd name="T20" fmla="*/ 11 w 11"/>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23">
                    <a:moveTo>
                      <a:pt x="11" y="0"/>
                    </a:moveTo>
                    <a:lnTo>
                      <a:pt x="11" y="5"/>
                    </a:lnTo>
                    <a:lnTo>
                      <a:pt x="6" y="8"/>
                    </a:lnTo>
                    <a:lnTo>
                      <a:pt x="4" y="10"/>
                    </a:lnTo>
                    <a:lnTo>
                      <a:pt x="4" y="23"/>
                    </a:lnTo>
                    <a:lnTo>
                      <a:pt x="0" y="23"/>
                    </a:lnTo>
                    <a:lnTo>
                      <a:pt x="0" y="2"/>
                    </a:lnTo>
                    <a:lnTo>
                      <a:pt x="4" y="2"/>
                    </a:lnTo>
                    <a:lnTo>
                      <a:pt x="4" y="6"/>
                    </a:lnTo>
                    <a:lnTo>
                      <a:pt x="6"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72" name="Freeform 560"/>
              <p:cNvSpPr>
                <a:spLocks/>
              </p:cNvSpPr>
              <p:nvPr/>
            </p:nvSpPr>
            <p:spPr bwMode="auto">
              <a:xfrm>
                <a:off x="3563" y="4090"/>
                <a:ext cx="18" cy="23"/>
              </a:xfrm>
              <a:custGeom>
                <a:avLst/>
                <a:gdLst>
                  <a:gd name="T0" fmla="*/ 8 w 18"/>
                  <a:gd name="T1" fmla="*/ 0 h 23"/>
                  <a:gd name="T2" fmla="*/ 13 w 18"/>
                  <a:gd name="T3" fmla="*/ 2 h 23"/>
                  <a:gd name="T4" fmla="*/ 15 w 18"/>
                  <a:gd name="T5" fmla="*/ 2 h 23"/>
                  <a:gd name="T6" fmla="*/ 18 w 18"/>
                  <a:gd name="T7" fmla="*/ 8 h 23"/>
                  <a:gd name="T8" fmla="*/ 14 w 18"/>
                  <a:gd name="T9" fmla="*/ 8 h 23"/>
                  <a:gd name="T10" fmla="*/ 11 w 18"/>
                  <a:gd name="T11" fmla="*/ 5 h 23"/>
                  <a:gd name="T12" fmla="*/ 7 w 18"/>
                  <a:gd name="T13" fmla="*/ 5 h 23"/>
                  <a:gd name="T14" fmla="*/ 4 w 18"/>
                  <a:gd name="T15" fmla="*/ 8 h 23"/>
                  <a:gd name="T16" fmla="*/ 5 w 18"/>
                  <a:gd name="T17" fmla="*/ 9 h 23"/>
                  <a:gd name="T18" fmla="*/ 7 w 18"/>
                  <a:gd name="T19" fmla="*/ 9 h 23"/>
                  <a:gd name="T20" fmla="*/ 8 w 18"/>
                  <a:gd name="T21" fmla="*/ 10 h 23"/>
                  <a:gd name="T22" fmla="*/ 11 w 18"/>
                  <a:gd name="T23" fmla="*/ 10 h 23"/>
                  <a:gd name="T24" fmla="*/ 17 w 18"/>
                  <a:gd name="T25" fmla="*/ 13 h 23"/>
                  <a:gd name="T26" fmla="*/ 18 w 18"/>
                  <a:gd name="T27" fmla="*/ 15 h 23"/>
                  <a:gd name="T28" fmla="*/ 18 w 18"/>
                  <a:gd name="T29" fmla="*/ 19 h 23"/>
                  <a:gd name="T30" fmla="*/ 17 w 18"/>
                  <a:gd name="T31" fmla="*/ 22 h 23"/>
                  <a:gd name="T32" fmla="*/ 14 w 18"/>
                  <a:gd name="T33" fmla="*/ 23 h 23"/>
                  <a:gd name="T34" fmla="*/ 5 w 18"/>
                  <a:gd name="T35" fmla="*/ 23 h 23"/>
                  <a:gd name="T36" fmla="*/ 3 w 18"/>
                  <a:gd name="T37" fmla="*/ 22 h 23"/>
                  <a:gd name="T38" fmla="*/ 1 w 18"/>
                  <a:gd name="T39" fmla="*/ 20 h 23"/>
                  <a:gd name="T40" fmla="*/ 0 w 18"/>
                  <a:gd name="T41" fmla="*/ 16 h 23"/>
                  <a:gd name="T42" fmla="*/ 4 w 18"/>
                  <a:gd name="T43" fmla="*/ 16 h 23"/>
                  <a:gd name="T44" fmla="*/ 4 w 18"/>
                  <a:gd name="T45" fmla="*/ 19 h 23"/>
                  <a:gd name="T46" fmla="*/ 5 w 18"/>
                  <a:gd name="T47" fmla="*/ 19 h 23"/>
                  <a:gd name="T48" fmla="*/ 7 w 18"/>
                  <a:gd name="T49" fmla="*/ 20 h 23"/>
                  <a:gd name="T50" fmla="*/ 13 w 18"/>
                  <a:gd name="T51" fmla="*/ 20 h 23"/>
                  <a:gd name="T52" fmla="*/ 15 w 18"/>
                  <a:gd name="T53" fmla="*/ 18 h 23"/>
                  <a:gd name="T54" fmla="*/ 11 w 18"/>
                  <a:gd name="T55" fmla="*/ 13 h 23"/>
                  <a:gd name="T56" fmla="*/ 5 w 18"/>
                  <a:gd name="T57" fmla="*/ 13 h 23"/>
                  <a:gd name="T58" fmla="*/ 3 w 18"/>
                  <a:gd name="T59" fmla="*/ 12 h 23"/>
                  <a:gd name="T60" fmla="*/ 1 w 18"/>
                  <a:gd name="T61" fmla="*/ 10 h 23"/>
                  <a:gd name="T62" fmla="*/ 1 w 18"/>
                  <a:gd name="T63" fmla="*/ 5 h 23"/>
                  <a:gd name="T64" fmla="*/ 3 w 18"/>
                  <a:gd name="T65" fmla="*/ 2 h 23"/>
                  <a:gd name="T66" fmla="*/ 5 w 18"/>
                  <a:gd name="T67" fmla="*/ 2 h 23"/>
                  <a:gd name="T68" fmla="*/ 8 w 18"/>
                  <a:gd name="T69" fmla="*/ 0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23">
                    <a:moveTo>
                      <a:pt x="8" y="0"/>
                    </a:moveTo>
                    <a:lnTo>
                      <a:pt x="13" y="2"/>
                    </a:lnTo>
                    <a:lnTo>
                      <a:pt x="15" y="2"/>
                    </a:lnTo>
                    <a:lnTo>
                      <a:pt x="18" y="8"/>
                    </a:lnTo>
                    <a:lnTo>
                      <a:pt x="14" y="8"/>
                    </a:lnTo>
                    <a:lnTo>
                      <a:pt x="11" y="5"/>
                    </a:lnTo>
                    <a:lnTo>
                      <a:pt x="7" y="5"/>
                    </a:lnTo>
                    <a:lnTo>
                      <a:pt x="4" y="8"/>
                    </a:lnTo>
                    <a:lnTo>
                      <a:pt x="5" y="9"/>
                    </a:lnTo>
                    <a:lnTo>
                      <a:pt x="7" y="9"/>
                    </a:lnTo>
                    <a:lnTo>
                      <a:pt x="8" y="10"/>
                    </a:lnTo>
                    <a:lnTo>
                      <a:pt x="11" y="10"/>
                    </a:lnTo>
                    <a:lnTo>
                      <a:pt x="17" y="13"/>
                    </a:lnTo>
                    <a:lnTo>
                      <a:pt x="18" y="15"/>
                    </a:lnTo>
                    <a:lnTo>
                      <a:pt x="18" y="19"/>
                    </a:lnTo>
                    <a:lnTo>
                      <a:pt x="17" y="22"/>
                    </a:lnTo>
                    <a:lnTo>
                      <a:pt x="14" y="23"/>
                    </a:lnTo>
                    <a:lnTo>
                      <a:pt x="5" y="23"/>
                    </a:lnTo>
                    <a:lnTo>
                      <a:pt x="3" y="22"/>
                    </a:lnTo>
                    <a:lnTo>
                      <a:pt x="1" y="20"/>
                    </a:lnTo>
                    <a:lnTo>
                      <a:pt x="0" y="16"/>
                    </a:lnTo>
                    <a:lnTo>
                      <a:pt x="4" y="16"/>
                    </a:lnTo>
                    <a:lnTo>
                      <a:pt x="4" y="19"/>
                    </a:lnTo>
                    <a:lnTo>
                      <a:pt x="5" y="19"/>
                    </a:lnTo>
                    <a:lnTo>
                      <a:pt x="7" y="20"/>
                    </a:lnTo>
                    <a:lnTo>
                      <a:pt x="13" y="20"/>
                    </a:lnTo>
                    <a:lnTo>
                      <a:pt x="15" y="18"/>
                    </a:lnTo>
                    <a:lnTo>
                      <a:pt x="11" y="13"/>
                    </a:lnTo>
                    <a:lnTo>
                      <a:pt x="5" y="13"/>
                    </a:lnTo>
                    <a:lnTo>
                      <a:pt x="3" y="12"/>
                    </a:lnTo>
                    <a:lnTo>
                      <a:pt x="1" y="10"/>
                    </a:lnTo>
                    <a:lnTo>
                      <a:pt x="1" y="5"/>
                    </a:lnTo>
                    <a:lnTo>
                      <a:pt x="3" y="2"/>
                    </a:lnTo>
                    <a:lnTo>
                      <a:pt x="5"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773" name="Freeform 561"/>
              <p:cNvSpPr>
                <a:spLocks/>
              </p:cNvSpPr>
              <p:nvPr/>
            </p:nvSpPr>
            <p:spPr bwMode="auto">
              <a:xfrm>
                <a:off x="3593" y="4083"/>
                <a:ext cx="10" cy="39"/>
              </a:xfrm>
              <a:custGeom>
                <a:avLst/>
                <a:gdLst>
                  <a:gd name="T0" fmla="*/ 7 w 10"/>
                  <a:gd name="T1" fmla="*/ 0 h 39"/>
                  <a:gd name="T2" fmla="*/ 10 w 10"/>
                  <a:gd name="T3" fmla="*/ 0 h 39"/>
                  <a:gd name="T4" fmla="*/ 4 w 10"/>
                  <a:gd name="T5" fmla="*/ 12 h 39"/>
                  <a:gd name="T6" fmla="*/ 4 w 10"/>
                  <a:gd name="T7" fmla="*/ 26 h 39"/>
                  <a:gd name="T8" fmla="*/ 7 w 10"/>
                  <a:gd name="T9" fmla="*/ 32 h 39"/>
                  <a:gd name="T10" fmla="*/ 10 w 10"/>
                  <a:gd name="T11" fmla="*/ 39 h 39"/>
                  <a:gd name="T12" fmla="*/ 7 w 10"/>
                  <a:gd name="T13" fmla="*/ 39 h 39"/>
                  <a:gd name="T14" fmla="*/ 4 w 10"/>
                  <a:gd name="T15" fmla="*/ 32 h 39"/>
                  <a:gd name="T16" fmla="*/ 1 w 10"/>
                  <a:gd name="T17" fmla="*/ 26 h 39"/>
                  <a:gd name="T18" fmla="*/ 0 w 10"/>
                  <a:gd name="T19" fmla="*/ 19 h 39"/>
                  <a:gd name="T20" fmla="*/ 1 w 10"/>
                  <a:gd name="T21" fmla="*/ 12 h 39"/>
                  <a:gd name="T22" fmla="*/ 7 w 10"/>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39">
                    <a:moveTo>
                      <a:pt x="7" y="0"/>
                    </a:moveTo>
                    <a:lnTo>
                      <a:pt x="10" y="0"/>
                    </a:lnTo>
                    <a:lnTo>
                      <a:pt x="4" y="12"/>
                    </a:lnTo>
                    <a:lnTo>
                      <a:pt x="4" y="26"/>
                    </a:lnTo>
                    <a:lnTo>
                      <a:pt x="7" y="32"/>
                    </a:lnTo>
                    <a:lnTo>
                      <a:pt x="10" y="39"/>
                    </a:lnTo>
                    <a:lnTo>
                      <a:pt x="7" y="39"/>
                    </a:lnTo>
                    <a:lnTo>
                      <a:pt x="4" y="32"/>
                    </a:lnTo>
                    <a:lnTo>
                      <a:pt x="1" y="26"/>
                    </a:lnTo>
                    <a:lnTo>
                      <a:pt x="0" y="19"/>
                    </a:lnTo>
                    <a:lnTo>
                      <a:pt x="1" y="12"/>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774" name="Freeform 562"/>
              <p:cNvSpPr>
                <a:spLocks/>
              </p:cNvSpPr>
              <p:nvPr/>
            </p:nvSpPr>
            <p:spPr bwMode="auto">
              <a:xfrm>
                <a:off x="3603" y="4083"/>
                <a:ext cx="20" cy="30"/>
              </a:xfrm>
              <a:custGeom>
                <a:avLst/>
                <a:gdLst>
                  <a:gd name="T0" fmla="*/ 11 w 20"/>
                  <a:gd name="T1" fmla="*/ 0 h 30"/>
                  <a:gd name="T2" fmla="*/ 17 w 20"/>
                  <a:gd name="T3" fmla="*/ 3 h 30"/>
                  <a:gd name="T4" fmla="*/ 20 w 20"/>
                  <a:gd name="T5" fmla="*/ 6 h 30"/>
                  <a:gd name="T6" fmla="*/ 20 w 20"/>
                  <a:gd name="T7" fmla="*/ 13 h 30"/>
                  <a:gd name="T8" fmla="*/ 15 w 20"/>
                  <a:gd name="T9" fmla="*/ 17 h 30"/>
                  <a:gd name="T10" fmla="*/ 10 w 20"/>
                  <a:gd name="T11" fmla="*/ 20 h 30"/>
                  <a:gd name="T12" fmla="*/ 5 w 20"/>
                  <a:gd name="T13" fmla="*/ 25 h 30"/>
                  <a:gd name="T14" fmla="*/ 4 w 20"/>
                  <a:gd name="T15" fmla="*/ 27 h 30"/>
                  <a:gd name="T16" fmla="*/ 20 w 20"/>
                  <a:gd name="T17" fmla="*/ 27 h 30"/>
                  <a:gd name="T18" fmla="*/ 20 w 20"/>
                  <a:gd name="T19" fmla="*/ 30 h 30"/>
                  <a:gd name="T20" fmla="*/ 0 w 20"/>
                  <a:gd name="T21" fmla="*/ 30 h 30"/>
                  <a:gd name="T22" fmla="*/ 1 w 20"/>
                  <a:gd name="T23" fmla="*/ 26 h 30"/>
                  <a:gd name="T24" fmla="*/ 2 w 20"/>
                  <a:gd name="T25" fmla="*/ 23 h 30"/>
                  <a:gd name="T26" fmla="*/ 8 w 20"/>
                  <a:gd name="T27" fmla="*/ 17 h 30"/>
                  <a:gd name="T28" fmla="*/ 12 w 20"/>
                  <a:gd name="T29" fmla="*/ 16 h 30"/>
                  <a:gd name="T30" fmla="*/ 14 w 20"/>
                  <a:gd name="T31" fmla="*/ 15 h 30"/>
                  <a:gd name="T32" fmla="*/ 17 w 20"/>
                  <a:gd name="T33" fmla="*/ 9 h 30"/>
                  <a:gd name="T34" fmla="*/ 15 w 20"/>
                  <a:gd name="T35" fmla="*/ 6 h 30"/>
                  <a:gd name="T36" fmla="*/ 14 w 20"/>
                  <a:gd name="T37" fmla="*/ 5 h 30"/>
                  <a:gd name="T38" fmla="*/ 11 w 20"/>
                  <a:gd name="T39" fmla="*/ 3 h 30"/>
                  <a:gd name="T40" fmla="*/ 5 w 20"/>
                  <a:gd name="T41" fmla="*/ 6 h 30"/>
                  <a:gd name="T42" fmla="*/ 5 w 20"/>
                  <a:gd name="T43" fmla="*/ 12 h 30"/>
                  <a:gd name="T44" fmla="*/ 1 w 20"/>
                  <a:gd name="T45" fmla="*/ 12 h 30"/>
                  <a:gd name="T46" fmla="*/ 1 w 20"/>
                  <a:gd name="T47" fmla="*/ 7 h 30"/>
                  <a:gd name="T48" fmla="*/ 4 w 20"/>
                  <a:gd name="T49" fmla="*/ 3 h 30"/>
                  <a:gd name="T50" fmla="*/ 7 w 20"/>
                  <a:gd name="T51" fmla="*/ 2 h 30"/>
                  <a:gd name="T52" fmla="*/ 11 w 20"/>
                  <a:gd name="T53" fmla="*/ 0 h 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30">
                    <a:moveTo>
                      <a:pt x="11" y="0"/>
                    </a:moveTo>
                    <a:lnTo>
                      <a:pt x="17" y="3"/>
                    </a:lnTo>
                    <a:lnTo>
                      <a:pt x="20" y="6"/>
                    </a:lnTo>
                    <a:lnTo>
                      <a:pt x="20" y="13"/>
                    </a:lnTo>
                    <a:lnTo>
                      <a:pt x="15" y="17"/>
                    </a:lnTo>
                    <a:lnTo>
                      <a:pt x="10" y="20"/>
                    </a:lnTo>
                    <a:lnTo>
                      <a:pt x="5" y="25"/>
                    </a:lnTo>
                    <a:lnTo>
                      <a:pt x="4" y="27"/>
                    </a:lnTo>
                    <a:lnTo>
                      <a:pt x="20" y="27"/>
                    </a:lnTo>
                    <a:lnTo>
                      <a:pt x="20" y="30"/>
                    </a:lnTo>
                    <a:lnTo>
                      <a:pt x="0" y="30"/>
                    </a:lnTo>
                    <a:lnTo>
                      <a:pt x="1" y="26"/>
                    </a:lnTo>
                    <a:lnTo>
                      <a:pt x="2" y="23"/>
                    </a:lnTo>
                    <a:lnTo>
                      <a:pt x="8" y="17"/>
                    </a:lnTo>
                    <a:lnTo>
                      <a:pt x="12" y="16"/>
                    </a:lnTo>
                    <a:lnTo>
                      <a:pt x="14" y="15"/>
                    </a:lnTo>
                    <a:lnTo>
                      <a:pt x="17" y="9"/>
                    </a:lnTo>
                    <a:lnTo>
                      <a:pt x="15" y="6"/>
                    </a:lnTo>
                    <a:lnTo>
                      <a:pt x="14" y="5"/>
                    </a:lnTo>
                    <a:lnTo>
                      <a:pt x="11" y="3"/>
                    </a:lnTo>
                    <a:lnTo>
                      <a:pt x="5" y="6"/>
                    </a:lnTo>
                    <a:lnTo>
                      <a:pt x="5" y="12"/>
                    </a:lnTo>
                    <a:lnTo>
                      <a:pt x="1" y="12"/>
                    </a:lnTo>
                    <a:lnTo>
                      <a:pt x="1" y="7"/>
                    </a:lnTo>
                    <a:lnTo>
                      <a:pt x="4" y="3"/>
                    </a:lnTo>
                    <a:lnTo>
                      <a:pt x="7" y="2"/>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75" name="Freeform 563"/>
              <p:cNvSpPr>
                <a:spLocks/>
              </p:cNvSpPr>
              <p:nvPr/>
            </p:nvSpPr>
            <p:spPr bwMode="auto">
              <a:xfrm>
                <a:off x="3625" y="4083"/>
                <a:ext cx="9" cy="39"/>
              </a:xfrm>
              <a:custGeom>
                <a:avLst/>
                <a:gdLst>
                  <a:gd name="T0" fmla="*/ 0 w 9"/>
                  <a:gd name="T1" fmla="*/ 0 h 39"/>
                  <a:gd name="T2" fmla="*/ 3 w 9"/>
                  <a:gd name="T3" fmla="*/ 0 h 39"/>
                  <a:gd name="T4" fmla="*/ 9 w 9"/>
                  <a:gd name="T5" fmla="*/ 12 h 39"/>
                  <a:gd name="T6" fmla="*/ 9 w 9"/>
                  <a:gd name="T7" fmla="*/ 26 h 39"/>
                  <a:gd name="T8" fmla="*/ 6 w 9"/>
                  <a:gd name="T9" fmla="*/ 33 h 39"/>
                  <a:gd name="T10" fmla="*/ 3 w 9"/>
                  <a:gd name="T11" fmla="*/ 39 h 39"/>
                  <a:gd name="T12" fmla="*/ 0 w 9"/>
                  <a:gd name="T13" fmla="*/ 39 h 39"/>
                  <a:gd name="T14" fmla="*/ 3 w 9"/>
                  <a:gd name="T15" fmla="*/ 32 h 39"/>
                  <a:gd name="T16" fmla="*/ 5 w 9"/>
                  <a:gd name="T17" fmla="*/ 26 h 39"/>
                  <a:gd name="T18" fmla="*/ 6 w 9"/>
                  <a:gd name="T19" fmla="*/ 19 h 39"/>
                  <a:gd name="T20" fmla="*/ 5 w 9"/>
                  <a:gd name="T21" fmla="*/ 13 h 39"/>
                  <a:gd name="T22" fmla="*/ 3 w 9"/>
                  <a:gd name="T23" fmla="*/ 6 h 39"/>
                  <a:gd name="T24" fmla="*/ 0 w 9"/>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39">
                    <a:moveTo>
                      <a:pt x="0" y="0"/>
                    </a:moveTo>
                    <a:lnTo>
                      <a:pt x="3" y="0"/>
                    </a:lnTo>
                    <a:lnTo>
                      <a:pt x="9" y="12"/>
                    </a:lnTo>
                    <a:lnTo>
                      <a:pt x="9" y="26"/>
                    </a:lnTo>
                    <a:lnTo>
                      <a:pt x="6" y="33"/>
                    </a:lnTo>
                    <a:lnTo>
                      <a:pt x="3" y="39"/>
                    </a:lnTo>
                    <a:lnTo>
                      <a:pt x="0" y="39"/>
                    </a:lnTo>
                    <a:lnTo>
                      <a:pt x="3" y="32"/>
                    </a:lnTo>
                    <a:lnTo>
                      <a:pt x="5" y="26"/>
                    </a:lnTo>
                    <a:lnTo>
                      <a:pt x="6" y="19"/>
                    </a:lnTo>
                    <a:lnTo>
                      <a:pt x="5"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76" name="Freeform 564"/>
              <p:cNvSpPr>
                <a:spLocks/>
              </p:cNvSpPr>
              <p:nvPr/>
            </p:nvSpPr>
            <p:spPr bwMode="auto">
              <a:xfrm>
                <a:off x="3640" y="4109"/>
                <a:ext cx="5" cy="10"/>
              </a:xfrm>
              <a:custGeom>
                <a:avLst/>
                <a:gdLst>
                  <a:gd name="T0" fmla="*/ 0 w 5"/>
                  <a:gd name="T1" fmla="*/ 0 h 10"/>
                  <a:gd name="T2" fmla="*/ 5 w 5"/>
                  <a:gd name="T3" fmla="*/ 0 h 10"/>
                  <a:gd name="T4" fmla="*/ 5 w 5"/>
                  <a:gd name="T5" fmla="*/ 4 h 10"/>
                  <a:gd name="T6" fmla="*/ 4 w 5"/>
                  <a:gd name="T7" fmla="*/ 6 h 10"/>
                  <a:gd name="T8" fmla="*/ 4 w 5"/>
                  <a:gd name="T9" fmla="*/ 9 h 10"/>
                  <a:gd name="T10" fmla="*/ 3 w 5"/>
                  <a:gd name="T11" fmla="*/ 9 h 10"/>
                  <a:gd name="T12" fmla="*/ 0 w 5"/>
                  <a:gd name="T13" fmla="*/ 10 h 10"/>
                  <a:gd name="T14" fmla="*/ 0 w 5"/>
                  <a:gd name="T15" fmla="*/ 9 h 10"/>
                  <a:gd name="T16" fmla="*/ 3 w 5"/>
                  <a:gd name="T17" fmla="*/ 6 h 10"/>
                  <a:gd name="T18" fmla="*/ 3 w 5"/>
                  <a:gd name="T19" fmla="*/ 4 h 10"/>
                  <a:gd name="T20" fmla="*/ 0 w 5"/>
                  <a:gd name="T21" fmla="*/ 4 h 10"/>
                  <a:gd name="T22" fmla="*/ 0 w 5"/>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0">
                    <a:moveTo>
                      <a:pt x="0" y="0"/>
                    </a:moveTo>
                    <a:lnTo>
                      <a:pt x="5" y="0"/>
                    </a:lnTo>
                    <a:lnTo>
                      <a:pt x="5" y="4"/>
                    </a:lnTo>
                    <a:lnTo>
                      <a:pt x="4" y="6"/>
                    </a:lnTo>
                    <a:lnTo>
                      <a:pt x="4" y="9"/>
                    </a:lnTo>
                    <a:lnTo>
                      <a:pt x="3" y="9"/>
                    </a:lnTo>
                    <a:lnTo>
                      <a:pt x="0" y="10"/>
                    </a:lnTo>
                    <a:lnTo>
                      <a:pt x="0" y="9"/>
                    </a:lnTo>
                    <a:lnTo>
                      <a:pt x="3" y="6"/>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77" name="Freeform 565"/>
              <p:cNvSpPr>
                <a:spLocks/>
              </p:cNvSpPr>
              <p:nvPr/>
            </p:nvSpPr>
            <p:spPr bwMode="auto">
              <a:xfrm>
                <a:off x="3658" y="4090"/>
                <a:ext cx="20" cy="23"/>
              </a:xfrm>
              <a:custGeom>
                <a:avLst/>
                <a:gdLst>
                  <a:gd name="T0" fmla="*/ 10 w 20"/>
                  <a:gd name="T1" fmla="*/ 0 h 23"/>
                  <a:gd name="T2" fmla="*/ 19 w 20"/>
                  <a:gd name="T3" fmla="*/ 5 h 23"/>
                  <a:gd name="T4" fmla="*/ 20 w 20"/>
                  <a:gd name="T5" fmla="*/ 9 h 23"/>
                  <a:gd name="T6" fmla="*/ 16 w 20"/>
                  <a:gd name="T7" fmla="*/ 9 h 23"/>
                  <a:gd name="T8" fmla="*/ 14 w 20"/>
                  <a:gd name="T9" fmla="*/ 6 h 23"/>
                  <a:gd name="T10" fmla="*/ 13 w 20"/>
                  <a:gd name="T11" fmla="*/ 5 h 23"/>
                  <a:gd name="T12" fmla="*/ 7 w 20"/>
                  <a:gd name="T13" fmla="*/ 5 h 23"/>
                  <a:gd name="T14" fmla="*/ 4 w 20"/>
                  <a:gd name="T15" fmla="*/ 8 h 23"/>
                  <a:gd name="T16" fmla="*/ 3 w 20"/>
                  <a:gd name="T17" fmla="*/ 10 h 23"/>
                  <a:gd name="T18" fmla="*/ 3 w 20"/>
                  <a:gd name="T19" fmla="*/ 13 h 23"/>
                  <a:gd name="T20" fmla="*/ 4 w 20"/>
                  <a:gd name="T21" fmla="*/ 16 h 23"/>
                  <a:gd name="T22" fmla="*/ 4 w 20"/>
                  <a:gd name="T23" fmla="*/ 18 h 23"/>
                  <a:gd name="T24" fmla="*/ 7 w 20"/>
                  <a:gd name="T25" fmla="*/ 20 h 23"/>
                  <a:gd name="T26" fmla="*/ 13 w 20"/>
                  <a:gd name="T27" fmla="*/ 20 h 23"/>
                  <a:gd name="T28" fmla="*/ 16 w 20"/>
                  <a:gd name="T29" fmla="*/ 15 h 23"/>
                  <a:gd name="T30" fmla="*/ 20 w 20"/>
                  <a:gd name="T31" fmla="*/ 15 h 23"/>
                  <a:gd name="T32" fmla="*/ 19 w 20"/>
                  <a:gd name="T33" fmla="*/ 19 h 23"/>
                  <a:gd name="T34" fmla="*/ 14 w 20"/>
                  <a:gd name="T35" fmla="*/ 23 h 23"/>
                  <a:gd name="T36" fmla="*/ 6 w 20"/>
                  <a:gd name="T37" fmla="*/ 23 h 23"/>
                  <a:gd name="T38" fmla="*/ 3 w 20"/>
                  <a:gd name="T39" fmla="*/ 22 h 23"/>
                  <a:gd name="T40" fmla="*/ 0 w 20"/>
                  <a:gd name="T41" fmla="*/ 16 h 23"/>
                  <a:gd name="T42" fmla="*/ 0 w 20"/>
                  <a:gd name="T43" fmla="*/ 9 h 23"/>
                  <a:gd name="T44" fmla="*/ 3 w 20"/>
                  <a:gd name="T45" fmla="*/ 3 h 23"/>
                  <a:gd name="T46" fmla="*/ 6 w 20"/>
                  <a:gd name="T47" fmla="*/ 2 h 23"/>
                  <a:gd name="T48" fmla="*/ 10 w 20"/>
                  <a:gd name="T49" fmla="*/ 0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23">
                    <a:moveTo>
                      <a:pt x="10" y="0"/>
                    </a:moveTo>
                    <a:lnTo>
                      <a:pt x="19" y="5"/>
                    </a:lnTo>
                    <a:lnTo>
                      <a:pt x="20" y="9"/>
                    </a:lnTo>
                    <a:lnTo>
                      <a:pt x="16" y="9"/>
                    </a:lnTo>
                    <a:lnTo>
                      <a:pt x="14" y="6"/>
                    </a:lnTo>
                    <a:lnTo>
                      <a:pt x="13" y="5"/>
                    </a:lnTo>
                    <a:lnTo>
                      <a:pt x="7" y="5"/>
                    </a:lnTo>
                    <a:lnTo>
                      <a:pt x="4" y="8"/>
                    </a:lnTo>
                    <a:lnTo>
                      <a:pt x="3" y="10"/>
                    </a:lnTo>
                    <a:lnTo>
                      <a:pt x="3" y="13"/>
                    </a:lnTo>
                    <a:lnTo>
                      <a:pt x="4" y="16"/>
                    </a:lnTo>
                    <a:lnTo>
                      <a:pt x="4" y="18"/>
                    </a:lnTo>
                    <a:lnTo>
                      <a:pt x="7" y="20"/>
                    </a:lnTo>
                    <a:lnTo>
                      <a:pt x="13" y="20"/>
                    </a:lnTo>
                    <a:lnTo>
                      <a:pt x="16" y="15"/>
                    </a:lnTo>
                    <a:lnTo>
                      <a:pt x="20" y="15"/>
                    </a:lnTo>
                    <a:lnTo>
                      <a:pt x="19" y="19"/>
                    </a:lnTo>
                    <a:lnTo>
                      <a:pt x="14" y="23"/>
                    </a:lnTo>
                    <a:lnTo>
                      <a:pt x="6" y="23"/>
                    </a:lnTo>
                    <a:lnTo>
                      <a:pt x="3" y="22"/>
                    </a:lnTo>
                    <a:lnTo>
                      <a:pt x="0" y="16"/>
                    </a:lnTo>
                    <a:lnTo>
                      <a:pt x="0" y="9"/>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78" name="Freeform 566"/>
              <p:cNvSpPr>
                <a:spLocks/>
              </p:cNvSpPr>
              <p:nvPr/>
            </p:nvSpPr>
            <p:spPr bwMode="auto">
              <a:xfrm>
                <a:off x="3682" y="4083"/>
                <a:ext cx="17" cy="30"/>
              </a:xfrm>
              <a:custGeom>
                <a:avLst/>
                <a:gdLst>
                  <a:gd name="T0" fmla="*/ 0 w 17"/>
                  <a:gd name="T1" fmla="*/ 0 h 30"/>
                  <a:gd name="T2" fmla="*/ 3 w 17"/>
                  <a:gd name="T3" fmla="*/ 0 h 30"/>
                  <a:gd name="T4" fmla="*/ 3 w 17"/>
                  <a:gd name="T5" fmla="*/ 12 h 30"/>
                  <a:gd name="T6" fmla="*/ 5 w 17"/>
                  <a:gd name="T7" fmla="*/ 10 h 30"/>
                  <a:gd name="T8" fmla="*/ 10 w 17"/>
                  <a:gd name="T9" fmla="*/ 7 h 30"/>
                  <a:gd name="T10" fmla="*/ 16 w 17"/>
                  <a:gd name="T11" fmla="*/ 10 h 30"/>
                  <a:gd name="T12" fmla="*/ 17 w 17"/>
                  <a:gd name="T13" fmla="*/ 13 h 30"/>
                  <a:gd name="T14" fmla="*/ 17 w 17"/>
                  <a:gd name="T15" fmla="*/ 30 h 30"/>
                  <a:gd name="T16" fmla="*/ 15 w 17"/>
                  <a:gd name="T17" fmla="*/ 30 h 30"/>
                  <a:gd name="T18" fmla="*/ 15 w 17"/>
                  <a:gd name="T19" fmla="*/ 16 h 30"/>
                  <a:gd name="T20" fmla="*/ 13 w 17"/>
                  <a:gd name="T21" fmla="*/ 13 h 30"/>
                  <a:gd name="T22" fmla="*/ 12 w 17"/>
                  <a:gd name="T23" fmla="*/ 12 h 30"/>
                  <a:gd name="T24" fmla="*/ 8 w 17"/>
                  <a:gd name="T25" fmla="*/ 12 h 30"/>
                  <a:gd name="T26" fmla="*/ 5 w 17"/>
                  <a:gd name="T27" fmla="*/ 13 h 30"/>
                  <a:gd name="T28" fmla="*/ 3 w 17"/>
                  <a:gd name="T29" fmla="*/ 15 h 30"/>
                  <a:gd name="T30" fmla="*/ 3 w 17"/>
                  <a:gd name="T31" fmla="*/ 30 h 30"/>
                  <a:gd name="T32" fmla="*/ 0 w 17"/>
                  <a:gd name="T33" fmla="*/ 30 h 30"/>
                  <a:gd name="T34" fmla="*/ 0 w 17"/>
                  <a:gd name="T35" fmla="*/ 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30">
                    <a:moveTo>
                      <a:pt x="0" y="0"/>
                    </a:moveTo>
                    <a:lnTo>
                      <a:pt x="3" y="0"/>
                    </a:lnTo>
                    <a:lnTo>
                      <a:pt x="3" y="12"/>
                    </a:lnTo>
                    <a:lnTo>
                      <a:pt x="5" y="10"/>
                    </a:lnTo>
                    <a:lnTo>
                      <a:pt x="10" y="7"/>
                    </a:lnTo>
                    <a:lnTo>
                      <a:pt x="16" y="10"/>
                    </a:lnTo>
                    <a:lnTo>
                      <a:pt x="17" y="13"/>
                    </a:lnTo>
                    <a:lnTo>
                      <a:pt x="17" y="30"/>
                    </a:lnTo>
                    <a:lnTo>
                      <a:pt x="15" y="30"/>
                    </a:lnTo>
                    <a:lnTo>
                      <a:pt x="15" y="16"/>
                    </a:lnTo>
                    <a:lnTo>
                      <a:pt x="13" y="13"/>
                    </a:lnTo>
                    <a:lnTo>
                      <a:pt x="12" y="12"/>
                    </a:lnTo>
                    <a:lnTo>
                      <a:pt x="8" y="12"/>
                    </a:lnTo>
                    <a:lnTo>
                      <a:pt x="5" y="13"/>
                    </a:lnTo>
                    <a:lnTo>
                      <a:pt x="3" y="15"/>
                    </a:lnTo>
                    <a:lnTo>
                      <a:pt x="3"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79" name="Rectangle 567"/>
              <p:cNvSpPr>
                <a:spLocks noChangeArrowheads="1"/>
              </p:cNvSpPr>
              <p:nvPr/>
            </p:nvSpPr>
            <p:spPr bwMode="auto">
              <a:xfrm>
                <a:off x="3705" y="4083"/>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780" name="Freeform 568"/>
              <p:cNvSpPr>
                <a:spLocks noEditPoints="1"/>
              </p:cNvSpPr>
              <p:nvPr/>
            </p:nvSpPr>
            <p:spPr bwMode="auto">
              <a:xfrm>
                <a:off x="3712" y="4090"/>
                <a:ext cx="22" cy="23"/>
              </a:xfrm>
              <a:custGeom>
                <a:avLst/>
                <a:gdLst>
                  <a:gd name="T0" fmla="*/ 9 w 22"/>
                  <a:gd name="T1" fmla="*/ 5 h 23"/>
                  <a:gd name="T2" fmla="*/ 6 w 22"/>
                  <a:gd name="T3" fmla="*/ 6 h 23"/>
                  <a:gd name="T4" fmla="*/ 5 w 22"/>
                  <a:gd name="T5" fmla="*/ 9 h 23"/>
                  <a:gd name="T6" fmla="*/ 5 w 22"/>
                  <a:gd name="T7" fmla="*/ 16 h 23"/>
                  <a:gd name="T8" fmla="*/ 6 w 22"/>
                  <a:gd name="T9" fmla="*/ 19 h 23"/>
                  <a:gd name="T10" fmla="*/ 9 w 22"/>
                  <a:gd name="T11" fmla="*/ 20 h 23"/>
                  <a:gd name="T12" fmla="*/ 15 w 22"/>
                  <a:gd name="T13" fmla="*/ 20 h 23"/>
                  <a:gd name="T14" fmla="*/ 16 w 22"/>
                  <a:gd name="T15" fmla="*/ 19 h 23"/>
                  <a:gd name="T16" fmla="*/ 17 w 22"/>
                  <a:gd name="T17" fmla="*/ 16 h 23"/>
                  <a:gd name="T18" fmla="*/ 17 w 22"/>
                  <a:gd name="T19" fmla="*/ 9 h 23"/>
                  <a:gd name="T20" fmla="*/ 16 w 22"/>
                  <a:gd name="T21" fmla="*/ 6 h 23"/>
                  <a:gd name="T22" fmla="*/ 15 w 22"/>
                  <a:gd name="T23" fmla="*/ 5 h 23"/>
                  <a:gd name="T24" fmla="*/ 9 w 22"/>
                  <a:gd name="T25" fmla="*/ 5 h 23"/>
                  <a:gd name="T26" fmla="*/ 12 w 22"/>
                  <a:gd name="T27" fmla="*/ 0 h 23"/>
                  <a:gd name="T28" fmla="*/ 17 w 22"/>
                  <a:gd name="T29" fmla="*/ 3 h 23"/>
                  <a:gd name="T30" fmla="*/ 20 w 22"/>
                  <a:gd name="T31" fmla="*/ 6 h 23"/>
                  <a:gd name="T32" fmla="*/ 22 w 22"/>
                  <a:gd name="T33" fmla="*/ 9 h 23"/>
                  <a:gd name="T34" fmla="*/ 22 w 22"/>
                  <a:gd name="T35" fmla="*/ 16 h 23"/>
                  <a:gd name="T36" fmla="*/ 20 w 22"/>
                  <a:gd name="T37" fmla="*/ 19 h 23"/>
                  <a:gd name="T38" fmla="*/ 17 w 22"/>
                  <a:gd name="T39" fmla="*/ 22 h 23"/>
                  <a:gd name="T40" fmla="*/ 15 w 22"/>
                  <a:gd name="T41" fmla="*/ 23 h 23"/>
                  <a:gd name="T42" fmla="*/ 7 w 22"/>
                  <a:gd name="T43" fmla="*/ 23 h 23"/>
                  <a:gd name="T44" fmla="*/ 5 w 22"/>
                  <a:gd name="T45" fmla="*/ 22 h 23"/>
                  <a:gd name="T46" fmla="*/ 2 w 22"/>
                  <a:gd name="T47" fmla="*/ 19 h 23"/>
                  <a:gd name="T48" fmla="*/ 0 w 22"/>
                  <a:gd name="T49" fmla="*/ 16 h 23"/>
                  <a:gd name="T50" fmla="*/ 0 w 22"/>
                  <a:gd name="T51" fmla="*/ 12 h 23"/>
                  <a:gd name="T52" fmla="*/ 5 w 22"/>
                  <a:gd name="T53" fmla="*/ 3 h 23"/>
                  <a:gd name="T54" fmla="*/ 7 w 22"/>
                  <a:gd name="T55" fmla="*/ 2 h 23"/>
                  <a:gd name="T56" fmla="*/ 12 w 22"/>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2" h="23">
                    <a:moveTo>
                      <a:pt x="9" y="5"/>
                    </a:moveTo>
                    <a:lnTo>
                      <a:pt x="6" y="6"/>
                    </a:lnTo>
                    <a:lnTo>
                      <a:pt x="5" y="9"/>
                    </a:lnTo>
                    <a:lnTo>
                      <a:pt x="5" y="16"/>
                    </a:lnTo>
                    <a:lnTo>
                      <a:pt x="6" y="19"/>
                    </a:lnTo>
                    <a:lnTo>
                      <a:pt x="9" y="20"/>
                    </a:lnTo>
                    <a:lnTo>
                      <a:pt x="15" y="20"/>
                    </a:lnTo>
                    <a:lnTo>
                      <a:pt x="16" y="19"/>
                    </a:lnTo>
                    <a:lnTo>
                      <a:pt x="17" y="16"/>
                    </a:lnTo>
                    <a:lnTo>
                      <a:pt x="17" y="9"/>
                    </a:lnTo>
                    <a:lnTo>
                      <a:pt x="16" y="6"/>
                    </a:lnTo>
                    <a:lnTo>
                      <a:pt x="15" y="5"/>
                    </a:lnTo>
                    <a:lnTo>
                      <a:pt x="9" y="5"/>
                    </a:lnTo>
                    <a:close/>
                    <a:moveTo>
                      <a:pt x="12" y="0"/>
                    </a:moveTo>
                    <a:lnTo>
                      <a:pt x="17" y="3"/>
                    </a:lnTo>
                    <a:lnTo>
                      <a:pt x="20" y="6"/>
                    </a:lnTo>
                    <a:lnTo>
                      <a:pt x="22" y="9"/>
                    </a:lnTo>
                    <a:lnTo>
                      <a:pt x="22" y="16"/>
                    </a:lnTo>
                    <a:lnTo>
                      <a:pt x="20" y="19"/>
                    </a:lnTo>
                    <a:lnTo>
                      <a:pt x="17" y="22"/>
                    </a:lnTo>
                    <a:lnTo>
                      <a:pt x="15" y="23"/>
                    </a:lnTo>
                    <a:lnTo>
                      <a:pt x="7" y="23"/>
                    </a:lnTo>
                    <a:lnTo>
                      <a:pt x="5" y="22"/>
                    </a:lnTo>
                    <a:lnTo>
                      <a:pt x="2" y="19"/>
                    </a:lnTo>
                    <a:lnTo>
                      <a:pt x="0" y="16"/>
                    </a:lnTo>
                    <a:lnTo>
                      <a:pt x="0" y="12"/>
                    </a:lnTo>
                    <a:lnTo>
                      <a:pt x="5" y="3"/>
                    </a:lnTo>
                    <a:lnTo>
                      <a:pt x="7"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781" name="Freeform 569"/>
              <p:cNvSpPr>
                <a:spLocks/>
              </p:cNvSpPr>
              <p:nvPr/>
            </p:nvSpPr>
            <p:spPr bwMode="auto">
              <a:xfrm>
                <a:off x="3738" y="4090"/>
                <a:ext cx="11" cy="23"/>
              </a:xfrm>
              <a:custGeom>
                <a:avLst/>
                <a:gdLst>
                  <a:gd name="T0" fmla="*/ 11 w 11"/>
                  <a:gd name="T1" fmla="*/ 0 h 23"/>
                  <a:gd name="T2" fmla="*/ 11 w 11"/>
                  <a:gd name="T3" fmla="*/ 5 h 23"/>
                  <a:gd name="T4" fmla="*/ 7 w 11"/>
                  <a:gd name="T5" fmla="*/ 6 h 23"/>
                  <a:gd name="T6" fmla="*/ 3 w 11"/>
                  <a:gd name="T7" fmla="*/ 10 h 23"/>
                  <a:gd name="T8" fmla="*/ 3 w 11"/>
                  <a:gd name="T9" fmla="*/ 23 h 23"/>
                  <a:gd name="T10" fmla="*/ 0 w 11"/>
                  <a:gd name="T11" fmla="*/ 23 h 23"/>
                  <a:gd name="T12" fmla="*/ 0 w 11"/>
                  <a:gd name="T13" fmla="*/ 2 h 23"/>
                  <a:gd name="T14" fmla="*/ 3 w 11"/>
                  <a:gd name="T15" fmla="*/ 2 h 23"/>
                  <a:gd name="T16" fmla="*/ 3 w 11"/>
                  <a:gd name="T17" fmla="*/ 6 h 23"/>
                  <a:gd name="T18" fmla="*/ 6 w 11"/>
                  <a:gd name="T19" fmla="*/ 3 h 23"/>
                  <a:gd name="T20" fmla="*/ 11 w 11"/>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23">
                    <a:moveTo>
                      <a:pt x="11" y="0"/>
                    </a:moveTo>
                    <a:lnTo>
                      <a:pt x="11" y="5"/>
                    </a:lnTo>
                    <a:lnTo>
                      <a:pt x="7" y="6"/>
                    </a:lnTo>
                    <a:lnTo>
                      <a:pt x="3" y="10"/>
                    </a:lnTo>
                    <a:lnTo>
                      <a:pt x="3" y="23"/>
                    </a:lnTo>
                    <a:lnTo>
                      <a:pt x="0" y="23"/>
                    </a:lnTo>
                    <a:lnTo>
                      <a:pt x="0" y="2"/>
                    </a:lnTo>
                    <a:lnTo>
                      <a:pt x="3" y="2"/>
                    </a:lnTo>
                    <a:lnTo>
                      <a:pt x="3" y="6"/>
                    </a:lnTo>
                    <a:lnTo>
                      <a:pt x="6"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82" name="Freeform 570"/>
              <p:cNvSpPr>
                <a:spLocks noEditPoints="1"/>
              </p:cNvSpPr>
              <p:nvPr/>
            </p:nvSpPr>
            <p:spPr bwMode="auto">
              <a:xfrm>
                <a:off x="3752" y="4083"/>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83" name="Freeform 571"/>
              <p:cNvSpPr>
                <a:spLocks noEditPoints="1"/>
              </p:cNvSpPr>
              <p:nvPr/>
            </p:nvSpPr>
            <p:spPr bwMode="auto">
              <a:xfrm>
                <a:off x="3759" y="4083"/>
                <a:ext cx="22" cy="30"/>
              </a:xfrm>
              <a:custGeom>
                <a:avLst/>
                <a:gdLst>
                  <a:gd name="T0" fmla="*/ 7 w 22"/>
                  <a:gd name="T1" fmla="*/ 12 h 30"/>
                  <a:gd name="T2" fmla="*/ 5 w 22"/>
                  <a:gd name="T3" fmla="*/ 17 h 30"/>
                  <a:gd name="T4" fmla="*/ 5 w 22"/>
                  <a:gd name="T5" fmla="*/ 23 h 30"/>
                  <a:gd name="T6" fmla="*/ 9 w 22"/>
                  <a:gd name="T7" fmla="*/ 27 h 30"/>
                  <a:gd name="T8" fmla="*/ 15 w 22"/>
                  <a:gd name="T9" fmla="*/ 27 h 30"/>
                  <a:gd name="T10" fmla="*/ 17 w 22"/>
                  <a:gd name="T11" fmla="*/ 22 h 30"/>
                  <a:gd name="T12" fmla="*/ 17 w 22"/>
                  <a:gd name="T13" fmla="*/ 16 h 30"/>
                  <a:gd name="T14" fmla="*/ 16 w 22"/>
                  <a:gd name="T15" fmla="*/ 13 h 30"/>
                  <a:gd name="T16" fmla="*/ 15 w 22"/>
                  <a:gd name="T17" fmla="*/ 12 h 30"/>
                  <a:gd name="T18" fmla="*/ 7 w 22"/>
                  <a:gd name="T19" fmla="*/ 12 h 30"/>
                  <a:gd name="T20" fmla="*/ 17 w 22"/>
                  <a:gd name="T21" fmla="*/ 0 h 30"/>
                  <a:gd name="T22" fmla="*/ 22 w 22"/>
                  <a:gd name="T23" fmla="*/ 0 h 30"/>
                  <a:gd name="T24" fmla="*/ 22 w 22"/>
                  <a:gd name="T25" fmla="*/ 30 h 30"/>
                  <a:gd name="T26" fmla="*/ 17 w 22"/>
                  <a:gd name="T27" fmla="*/ 30 h 30"/>
                  <a:gd name="T28" fmla="*/ 17 w 22"/>
                  <a:gd name="T29" fmla="*/ 27 h 30"/>
                  <a:gd name="T30" fmla="*/ 16 w 22"/>
                  <a:gd name="T31" fmla="*/ 29 h 30"/>
                  <a:gd name="T32" fmla="*/ 13 w 22"/>
                  <a:gd name="T33" fmla="*/ 30 h 30"/>
                  <a:gd name="T34" fmla="*/ 7 w 22"/>
                  <a:gd name="T35" fmla="*/ 30 h 30"/>
                  <a:gd name="T36" fmla="*/ 5 w 22"/>
                  <a:gd name="T37" fmla="*/ 29 h 30"/>
                  <a:gd name="T38" fmla="*/ 2 w 22"/>
                  <a:gd name="T39" fmla="*/ 26 h 30"/>
                  <a:gd name="T40" fmla="*/ 0 w 22"/>
                  <a:gd name="T41" fmla="*/ 23 h 30"/>
                  <a:gd name="T42" fmla="*/ 0 w 22"/>
                  <a:gd name="T43" fmla="*/ 19 h 30"/>
                  <a:gd name="T44" fmla="*/ 2 w 22"/>
                  <a:gd name="T45" fmla="*/ 15 h 30"/>
                  <a:gd name="T46" fmla="*/ 3 w 22"/>
                  <a:gd name="T47" fmla="*/ 12 h 30"/>
                  <a:gd name="T48" fmla="*/ 6 w 22"/>
                  <a:gd name="T49" fmla="*/ 9 h 30"/>
                  <a:gd name="T50" fmla="*/ 10 w 22"/>
                  <a:gd name="T51" fmla="*/ 7 h 30"/>
                  <a:gd name="T52" fmla="*/ 13 w 22"/>
                  <a:gd name="T53" fmla="*/ 9 h 30"/>
                  <a:gd name="T54" fmla="*/ 16 w 22"/>
                  <a:gd name="T55" fmla="*/ 9 h 30"/>
                  <a:gd name="T56" fmla="*/ 17 w 22"/>
                  <a:gd name="T57" fmla="*/ 12 h 30"/>
                  <a:gd name="T58" fmla="*/ 17 w 22"/>
                  <a:gd name="T59" fmla="*/ 0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2" h="30">
                    <a:moveTo>
                      <a:pt x="7" y="12"/>
                    </a:moveTo>
                    <a:lnTo>
                      <a:pt x="5" y="17"/>
                    </a:lnTo>
                    <a:lnTo>
                      <a:pt x="5" y="23"/>
                    </a:lnTo>
                    <a:lnTo>
                      <a:pt x="9" y="27"/>
                    </a:lnTo>
                    <a:lnTo>
                      <a:pt x="15" y="27"/>
                    </a:lnTo>
                    <a:lnTo>
                      <a:pt x="17" y="22"/>
                    </a:lnTo>
                    <a:lnTo>
                      <a:pt x="17" y="16"/>
                    </a:lnTo>
                    <a:lnTo>
                      <a:pt x="16" y="13"/>
                    </a:lnTo>
                    <a:lnTo>
                      <a:pt x="15" y="12"/>
                    </a:lnTo>
                    <a:lnTo>
                      <a:pt x="7" y="12"/>
                    </a:lnTo>
                    <a:close/>
                    <a:moveTo>
                      <a:pt x="17" y="0"/>
                    </a:moveTo>
                    <a:lnTo>
                      <a:pt x="22" y="0"/>
                    </a:lnTo>
                    <a:lnTo>
                      <a:pt x="22" y="30"/>
                    </a:lnTo>
                    <a:lnTo>
                      <a:pt x="17" y="30"/>
                    </a:lnTo>
                    <a:lnTo>
                      <a:pt x="17" y="27"/>
                    </a:lnTo>
                    <a:lnTo>
                      <a:pt x="16" y="29"/>
                    </a:lnTo>
                    <a:lnTo>
                      <a:pt x="13" y="30"/>
                    </a:lnTo>
                    <a:lnTo>
                      <a:pt x="7" y="30"/>
                    </a:lnTo>
                    <a:lnTo>
                      <a:pt x="5" y="29"/>
                    </a:lnTo>
                    <a:lnTo>
                      <a:pt x="2" y="26"/>
                    </a:lnTo>
                    <a:lnTo>
                      <a:pt x="0" y="23"/>
                    </a:lnTo>
                    <a:lnTo>
                      <a:pt x="0" y="19"/>
                    </a:lnTo>
                    <a:lnTo>
                      <a:pt x="2" y="15"/>
                    </a:lnTo>
                    <a:lnTo>
                      <a:pt x="3" y="12"/>
                    </a:lnTo>
                    <a:lnTo>
                      <a:pt x="6" y="9"/>
                    </a:lnTo>
                    <a:lnTo>
                      <a:pt x="10" y="7"/>
                    </a:lnTo>
                    <a:lnTo>
                      <a:pt x="13" y="9"/>
                    </a:lnTo>
                    <a:lnTo>
                      <a:pt x="16"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784" name="Freeform 572"/>
              <p:cNvSpPr>
                <a:spLocks noEditPoints="1"/>
              </p:cNvSpPr>
              <p:nvPr/>
            </p:nvSpPr>
            <p:spPr bwMode="auto">
              <a:xfrm>
                <a:off x="3785" y="4090"/>
                <a:ext cx="20" cy="23"/>
              </a:xfrm>
              <a:custGeom>
                <a:avLst/>
                <a:gdLst>
                  <a:gd name="T0" fmla="*/ 7 w 20"/>
                  <a:gd name="T1" fmla="*/ 5 h 23"/>
                  <a:gd name="T2" fmla="*/ 4 w 20"/>
                  <a:gd name="T3" fmla="*/ 8 h 23"/>
                  <a:gd name="T4" fmla="*/ 4 w 20"/>
                  <a:gd name="T5" fmla="*/ 10 h 23"/>
                  <a:gd name="T6" fmla="*/ 17 w 20"/>
                  <a:gd name="T7" fmla="*/ 10 h 23"/>
                  <a:gd name="T8" fmla="*/ 16 w 20"/>
                  <a:gd name="T9" fmla="*/ 8 h 23"/>
                  <a:gd name="T10" fmla="*/ 13 w 20"/>
                  <a:gd name="T11" fmla="*/ 5 h 23"/>
                  <a:gd name="T12" fmla="*/ 7 w 20"/>
                  <a:gd name="T13" fmla="*/ 5 h 23"/>
                  <a:gd name="T14" fmla="*/ 10 w 20"/>
                  <a:gd name="T15" fmla="*/ 0 h 23"/>
                  <a:gd name="T16" fmla="*/ 14 w 20"/>
                  <a:gd name="T17" fmla="*/ 2 h 23"/>
                  <a:gd name="T18" fmla="*/ 16 w 20"/>
                  <a:gd name="T19" fmla="*/ 3 h 23"/>
                  <a:gd name="T20" fmla="*/ 18 w 20"/>
                  <a:gd name="T21" fmla="*/ 5 h 23"/>
                  <a:gd name="T22" fmla="*/ 20 w 20"/>
                  <a:gd name="T23" fmla="*/ 8 h 23"/>
                  <a:gd name="T24" fmla="*/ 20 w 20"/>
                  <a:gd name="T25" fmla="*/ 13 h 23"/>
                  <a:gd name="T26" fmla="*/ 4 w 20"/>
                  <a:gd name="T27" fmla="*/ 13 h 23"/>
                  <a:gd name="T28" fmla="*/ 4 w 20"/>
                  <a:gd name="T29" fmla="*/ 16 h 23"/>
                  <a:gd name="T30" fmla="*/ 6 w 20"/>
                  <a:gd name="T31" fmla="*/ 19 h 23"/>
                  <a:gd name="T32" fmla="*/ 8 w 20"/>
                  <a:gd name="T33" fmla="*/ 20 h 23"/>
                  <a:gd name="T34" fmla="*/ 13 w 20"/>
                  <a:gd name="T35" fmla="*/ 20 h 23"/>
                  <a:gd name="T36" fmla="*/ 16 w 20"/>
                  <a:gd name="T37" fmla="*/ 19 h 23"/>
                  <a:gd name="T38" fmla="*/ 16 w 20"/>
                  <a:gd name="T39" fmla="*/ 16 h 23"/>
                  <a:gd name="T40" fmla="*/ 20 w 20"/>
                  <a:gd name="T41" fmla="*/ 16 h 23"/>
                  <a:gd name="T42" fmla="*/ 17 w 20"/>
                  <a:gd name="T43" fmla="*/ 22 h 23"/>
                  <a:gd name="T44" fmla="*/ 14 w 20"/>
                  <a:gd name="T45" fmla="*/ 23 h 23"/>
                  <a:gd name="T46" fmla="*/ 7 w 20"/>
                  <a:gd name="T47" fmla="*/ 23 h 23"/>
                  <a:gd name="T48" fmla="*/ 4 w 20"/>
                  <a:gd name="T49" fmla="*/ 22 h 23"/>
                  <a:gd name="T50" fmla="*/ 1 w 20"/>
                  <a:gd name="T51" fmla="*/ 19 h 23"/>
                  <a:gd name="T52" fmla="*/ 0 w 20"/>
                  <a:gd name="T53" fmla="*/ 16 h 23"/>
                  <a:gd name="T54" fmla="*/ 0 w 20"/>
                  <a:gd name="T55" fmla="*/ 12 h 23"/>
                  <a:gd name="T56" fmla="*/ 1 w 20"/>
                  <a:gd name="T57" fmla="*/ 8 h 23"/>
                  <a:gd name="T58" fmla="*/ 3 w 20"/>
                  <a:gd name="T59" fmla="*/ 5 h 23"/>
                  <a:gd name="T60" fmla="*/ 6 w 20"/>
                  <a:gd name="T61" fmla="*/ 2 h 23"/>
                  <a:gd name="T62" fmla="*/ 10 w 20"/>
                  <a:gd name="T63" fmla="*/ 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3">
                    <a:moveTo>
                      <a:pt x="7" y="5"/>
                    </a:moveTo>
                    <a:lnTo>
                      <a:pt x="4" y="8"/>
                    </a:lnTo>
                    <a:lnTo>
                      <a:pt x="4" y="10"/>
                    </a:lnTo>
                    <a:lnTo>
                      <a:pt x="17" y="10"/>
                    </a:lnTo>
                    <a:lnTo>
                      <a:pt x="16" y="8"/>
                    </a:lnTo>
                    <a:lnTo>
                      <a:pt x="13" y="5"/>
                    </a:lnTo>
                    <a:lnTo>
                      <a:pt x="7" y="5"/>
                    </a:lnTo>
                    <a:close/>
                    <a:moveTo>
                      <a:pt x="10" y="0"/>
                    </a:moveTo>
                    <a:lnTo>
                      <a:pt x="14" y="2"/>
                    </a:lnTo>
                    <a:lnTo>
                      <a:pt x="16" y="3"/>
                    </a:lnTo>
                    <a:lnTo>
                      <a:pt x="18" y="5"/>
                    </a:lnTo>
                    <a:lnTo>
                      <a:pt x="20" y="8"/>
                    </a:lnTo>
                    <a:lnTo>
                      <a:pt x="20" y="13"/>
                    </a:lnTo>
                    <a:lnTo>
                      <a:pt x="4" y="13"/>
                    </a:lnTo>
                    <a:lnTo>
                      <a:pt x="4" y="16"/>
                    </a:lnTo>
                    <a:lnTo>
                      <a:pt x="6" y="19"/>
                    </a:lnTo>
                    <a:lnTo>
                      <a:pt x="8" y="20"/>
                    </a:lnTo>
                    <a:lnTo>
                      <a:pt x="13" y="20"/>
                    </a:lnTo>
                    <a:lnTo>
                      <a:pt x="16" y="19"/>
                    </a:lnTo>
                    <a:lnTo>
                      <a:pt x="16" y="16"/>
                    </a:lnTo>
                    <a:lnTo>
                      <a:pt x="20" y="16"/>
                    </a:lnTo>
                    <a:lnTo>
                      <a:pt x="17" y="22"/>
                    </a:lnTo>
                    <a:lnTo>
                      <a:pt x="14" y="23"/>
                    </a:lnTo>
                    <a:lnTo>
                      <a:pt x="7" y="23"/>
                    </a:lnTo>
                    <a:lnTo>
                      <a:pt x="4" y="22"/>
                    </a:lnTo>
                    <a:lnTo>
                      <a:pt x="1" y="19"/>
                    </a:lnTo>
                    <a:lnTo>
                      <a:pt x="0" y="16"/>
                    </a:lnTo>
                    <a:lnTo>
                      <a:pt x="0" y="12"/>
                    </a:lnTo>
                    <a:lnTo>
                      <a:pt x="1" y="8"/>
                    </a:lnTo>
                    <a:lnTo>
                      <a:pt x="3" y="5"/>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85" name="Freeform 573"/>
              <p:cNvSpPr>
                <a:spLocks/>
              </p:cNvSpPr>
              <p:nvPr/>
            </p:nvSpPr>
            <p:spPr bwMode="auto">
              <a:xfrm>
                <a:off x="3816" y="4090"/>
                <a:ext cx="19" cy="23"/>
              </a:xfrm>
              <a:custGeom>
                <a:avLst/>
                <a:gdLst>
                  <a:gd name="T0" fmla="*/ 10 w 19"/>
                  <a:gd name="T1" fmla="*/ 0 h 23"/>
                  <a:gd name="T2" fmla="*/ 19 w 19"/>
                  <a:gd name="T3" fmla="*/ 5 h 23"/>
                  <a:gd name="T4" fmla="*/ 19 w 19"/>
                  <a:gd name="T5" fmla="*/ 9 h 23"/>
                  <a:gd name="T6" fmla="*/ 16 w 19"/>
                  <a:gd name="T7" fmla="*/ 9 h 23"/>
                  <a:gd name="T8" fmla="*/ 14 w 19"/>
                  <a:gd name="T9" fmla="*/ 6 h 23"/>
                  <a:gd name="T10" fmla="*/ 13 w 19"/>
                  <a:gd name="T11" fmla="*/ 5 h 23"/>
                  <a:gd name="T12" fmla="*/ 7 w 19"/>
                  <a:gd name="T13" fmla="*/ 5 h 23"/>
                  <a:gd name="T14" fmla="*/ 5 w 19"/>
                  <a:gd name="T15" fmla="*/ 8 h 23"/>
                  <a:gd name="T16" fmla="*/ 3 w 19"/>
                  <a:gd name="T17" fmla="*/ 10 h 23"/>
                  <a:gd name="T18" fmla="*/ 3 w 19"/>
                  <a:gd name="T19" fmla="*/ 13 h 23"/>
                  <a:gd name="T20" fmla="*/ 5 w 19"/>
                  <a:gd name="T21" fmla="*/ 16 h 23"/>
                  <a:gd name="T22" fmla="*/ 5 w 19"/>
                  <a:gd name="T23" fmla="*/ 18 h 23"/>
                  <a:gd name="T24" fmla="*/ 7 w 19"/>
                  <a:gd name="T25" fmla="*/ 20 h 23"/>
                  <a:gd name="T26" fmla="*/ 13 w 19"/>
                  <a:gd name="T27" fmla="*/ 20 h 23"/>
                  <a:gd name="T28" fmla="*/ 16 w 19"/>
                  <a:gd name="T29" fmla="*/ 15 h 23"/>
                  <a:gd name="T30" fmla="*/ 19 w 19"/>
                  <a:gd name="T31" fmla="*/ 15 h 23"/>
                  <a:gd name="T32" fmla="*/ 19 w 19"/>
                  <a:gd name="T33" fmla="*/ 19 h 23"/>
                  <a:gd name="T34" fmla="*/ 16 w 19"/>
                  <a:gd name="T35" fmla="*/ 22 h 23"/>
                  <a:gd name="T36" fmla="*/ 13 w 19"/>
                  <a:gd name="T37" fmla="*/ 23 h 23"/>
                  <a:gd name="T38" fmla="*/ 6 w 19"/>
                  <a:gd name="T39" fmla="*/ 23 h 23"/>
                  <a:gd name="T40" fmla="*/ 3 w 19"/>
                  <a:gd name="T41" fmla="*/ 22 h 23"/>
                  <a:gd name="T42" fmla="*/ 0 w 19"/>
                  <a:gd name="T43" fmla="*/ 16 h 23"/>
                  <a:gd name="T44" fmla="*/ 0 w 19"/>
                  <a:gd name="T45" fmla="*/ 9 h 23"/>
                  <a:gd name="T46" fmla="*/ 3 w 19"/>
                  <a:gd name="T47" fmla="*/ 3 h 23"/>
                  <a:gd name="T48" fmla="*/ 6 w 19"/>
                  <a:gd name="T49" fmla="*/ 2 h 23"/>
                  <a:gd name="T50" fmla="*/ 10 w 19"/>
                  <a:gd name="T51" fmla="*/ 0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23">
                    <a:moveTo>
                      <a:pt x="10" y="0"/>
                    </a:moveTo>
                    <a:lnTo>
                      <a:pt x="19" y="5"/>
                    </a:lnTo>
                    <a:lnTo>
                      <a:pt x="19" y="9"/>
                    </a:lnTo>
                    <a:lnTo>
                      <a:pt x="16" y="9"/>
                    </a:lnTo>
                    <a:lnTo>
                      <a:pt x="14" y="6"/>
                    </a:lnTo>
                    <a:lnTo>
                      <a:pt x="13" y="5"/>
                    </a:lnTo>
                    <a:lnTo>
                      <a:pt x="7" y="5"/>
                    </a:lnTo>
                    <a:lnTo>
                      <a:pt x="5" y="8"/>
                    </a:lnTo>
                    <a:lnTo>
                      <a:pt x="3" y="10"/>
                    </a:lnTo>
                    <a:lnTo>
                      <a:pt x="3" y="13"/>
                    </a:lnTo>
                    <a:lnTo>
                      <a:pt x="5" y="16"/>
                    </a:lnTo>
                    <a:lnTo>
                      <a:pt x="5" y="18"/>
                    </a:lnTo>
                    <a:lnTo>
                      <a:pt x="7" y="20"/>
                    </a:lnTo>
                    <a:lnTo>
                      <a:pt x="13" y="20"/>
                    </a:lnTo>
                    <a:lnTo>
                      <a:pt x="16" y="15"/>
                    </a:lnTo>
                    <a:lnTo>
                      <a:pt x="19" y="15"/>
                    </a:lnTo>
                    <a:lnTo>
                      <a:pt x="19" y="19"/>
                    </a:lnTo>
                    <a:lnTo>
                      <a:pt x="16" y="22"/>
                    </a:lnTo>
                    <a:lnTo>
                      <a:pt x="13" y="23"/>
                    </a:lnTo>
                    <a:lnTo>
                      <a:pt x="6" y="23"/>
                    </a:lnTo>
                    <a:lnTo>
                      <a:pt x="3" y="22"/>
                    </a:lnTo>
                    <a:lnTo>
                      <a:pt x="0" y="16"/>
                    </a:lnTo>
                    <a:lnTo>
                      <a:pt x="0" y="9"/>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86" name="Freeform 574"/>
              <p:cNvSpPr>
                <a:spLocks/>
              </p:cNvSpPr>
              <p:nvPr/>
            </p:nvSpPr>
            <p:spPr bwMode="auto">
              <a:xfrm>
                <a:off x="3839" y="4083"/>
                <a:ext cx="19" cy="30"/>
              </a:xfrm>
              <a:custGeom>
                <a:avLst/>
                <a:gdLst>
                  <a:gd name="T0" fmla="*/ 0 w 19"/>
                  <a:gd name="T1" fmla="*/ 0 h 30"/>
                  <a:gd name="T2" fmla="*/ 4 w 19"/>
                  <a:gd name="T3" fmla="*/ 0 h 30"/>
                  <a:gd name="T4" fmla="*/ 4 w 19"/>
                  <a:gd name="T5" fmla="*/ 12 h 30"/>
                  <a:gd name="T6" fmla="*/ 6 w 19"/>
                  <a:gd name="T7" fmla="*/ 10 h 30"/>
                  <a:gd name="T8" fmla="*/ 11 w 19"/>
                  <a:gd name="T9" fmla="*/ 7 h 30"/>
                  <a:gd name="T10" fmla="*/ 17 w 19"/>
                  <a:gd name="T11" fmla="*/ 10 h 30"/>
                  <a:gd name="T12" fmla="*/ 19 w 19"/>
                  <a:gd name="T13" fmla="*/ 13 h 30"/>
                  <a:gd name="T14" fmla="*/ 19 w 19"/>
                  <a:gd name="T15" fmla="*/ 30 h 30"/>
                  <a:gd name="T16" fmla="*/ 14 w 19"/>
                  <a:gd name="T17" fmla="*/ 30 h 30"/>
                  <a:gd name="T18" fmla="*/ 14 w 19"/>
                  <a:gd name="T19" fmla="*/ 13 h 30"/>
                  <a:gd name="T20" fmla="*/ 13 w 19"/>
                  <a:gd name="T21" fmla="*/ 12 h 30"/>
                  <a:gd name="T22" fmla="*/ 7 w 19"/>
                  <a:gd name="T23" fmla="*/ 12 h 30"/>
                  <a:gd name="T24" fmla="*/ 4 w 19"/>
                  <a:gd name="T25" fmla="*/ 15 h 30"/>
                  <a:gd name="T26" fmla="*/ 4 w 19"/>
                  <a:gd name="T27" fmla="*/ 30 h 30"/>
                  <a:gd name="T28" fmla="*/ 0 w 19"/>
                  <a:gd name="T29" fmla="*/ 30 h 30"/>
                  <a:gd name="T30" fmla="*/ 0 w 19"/>
                  <a:gd name="T31" fmla="*/ 0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30">
                    <a:moveTo>
                      <a:pt x="0" y="0"/>
                    </a:moveTo>
                    <a:lnTo>
                      <a:pt x="4" y="0"/>
                    </a:lnTo>
                    <a:lnTo>
                      <a:pt x="4" y="12"/>
                    </a:lnTo>
                    <a:lnTo>
                      <a:pt x="6" y="10"/>
                    </a:lnTo>
                    <a:lnTo>
                      <a:pt x="11" y="7"/>
                    </a:lnTo>
                    <a:lnTo>
                      <a:pt x="17" y="10"/>
                    </a:lnTo>
                    <a:lnTo>
                      <a:pt x="19" y="13"/>
                    </a:lnTo>
                    <a:lnTo>
                      <a:pt x="19" y="30"/>
                    </a:lnTo>
                    <a:lnTo>
                      <a:pt x="14" y="30"/>
                    </a:lnTo>
                    <a:lnTo>
                      <a:pt x="14" y="13"/>
                    </a:lnTo>
                    <a:lnTo>
                      <a:pt x="13" y="12"/>
                    </a:lnTo>
                    <a:lnTo>
                      <a:pt x="7" y="12"/>
                    </a:lnTo>
                    <a:lnTo>
                      <a:pt x="4" y="15"/>
                    </a:lnTo>
                    <a:lnTo>
                      <a:pt x="4"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87" name="Freeform 575"/>
              <p:cNvSpPr>
                <a:spLocks noEditPoints="1"/>
              </p:cNvSpPr>
              <p:nvPr/>
            </p:nvSpPr>
            <p:spPr bwMode="auto">
              <a:xfrm>
                <a:off x="3862" y="4090"/>
                <a:ext cx="20" cy="23"/>
              </a:xfrm>
              <a:custGeom>
                <a:avLst/>
                <a:gdLst>
                  <a:gd name="T0" fmla="*/ 14 w 20"/>
                  <a:gd name="T1" fmla="*/ 12 h 23"/>
                  <a:gd name="T2" fmla="*/ 13 w 20"/>
                  <a:gd name="T3" fmla="*/ 13 h 23"/>
                  <a:gd name="T4" fmla="*/ 7 w 20"/>
                  <a:gd name="T5" fmla="*/ 13 h 23"/>
                  <a:gd name="T6" fmla="*/ 5 w 20"/>
                  <a:gd name="T7" fmla="*/ 15 h 23"/>
                  <a:gd name="T8" fmla="*/ 4 w 20"/>
                  <a:gd name="T9" fmla="*/ 15 h 23"/>
                  <a:gd name="T10" fmla="*/ 3 w 20"/>
                  <a:gd name="T11" fmla="*/ 18 h 23"/>
                  <a:gd name="T12" fmla="*/ 5 w 20"/>
                  <a:gd name="T13" fmla="*/ 20 h 23"/>
                  <a:gd name="T14" fmla="*/ 10 w 20"/>
                  <a:gd name="T15" fmla="*/ 20 h 23"/>
                  <a:gd name="T16" fmla="*/ 13 w 20"/>
                  <a:gd name="T17" fmla="*/ 19 h 23"/>
                  <a:gd name="T18" fmla="*/ 14 w 20"/>
                  <a:gd name="T19" fmla="*/ 18 h 23"/>
                  <a:gd name="T20" fmla="*/ 14 w 20"/>
                  <a:gd name="T21" fmla="*/ 12 h 23"/>
                  <a:gd name="T22" fmla="*/ 10 w 20"/>
                  <a:gd name="T23" fmla="*/ 0 h 23"/>
                  <a:gd name="T24" fmla="*/ 11 w 20"/>
                  <a:gd name="T25" fmla="*/ 2 h 23"/>
                  <a:gd name="T26" fmla="*/ 14 w 20"/>
                  <a:gd name="T27" fmla="*/ 2 h 23"/>
                  <a:gd name="T28" fmla="*/ 17 w 20"/>
                  <a:gd name="T29" fmla="*/ 5 h 23"/>
                  <a:gd name="T30" fmla="*/ 18 w 20"/>
                  <a:gd name="T31" fmla="*/ 8 h 23"/>
                  <a:gd name="T32" fmla="*/ 18 w 20"/>
                  <a:gd name="T33" fmla="*/ 20 h 23"/>
                  <a:gd name="T34" fmla="*/ 20 w 20"/>
                  <a:gd name="T35" fmla="*/ 20 h 23"/>
                  <a:gd name="T36" fmla="*/ 20 w 20"/>
                  <a:gd name="T37" fmla="*/ 23 h 23"/>
                  <a:gd name="T38" fmla="*/ 15 w 20"/>
                  <a:gd name="T39" fmla="*/ 23 h 23"/>
                  <a:gd name="T40" fmla="*/ 14 w 20"/>
                  <a:gd name="T41" fmla="*/ 22 h 23"/>
                  <a:gd name="T42" fmla="*/ 14 w 20"/>
                  <a:gd name="T43" fmla="*/ 20 h 23"/>
                  <a:gd name="T44" fmla="*/ 13 w 20"/>
                  <a:gd name="T45" fmla="*/ 22 h 23"/>
                  <a:gd name="T46" fmla="*/ 10 w 20"/>
                  <a:gd name="T47" fmla="*/ 23 h 23"/>
                  <a:gd name="T48" fmla="*/ 4 w 20"/>
                  <a:gd name="T49" fmla="*/ 23 h 23"/>
                  <a:gd name="T50" fmla="*/ 1 w 20"/>
                  <a:gd name="T51" fmla="*/ 22 h 23"/>
                  <a:gd name="T52" fmla="*/ 0 w 20"/>
                  <a:gd name="T53" fmla="*/ 20 h 23"/>
                  <a:gd name="T54" fmla="*/ 0 w 20"/>
                  <a:gd name="T55" fmla="*/ 15 h 23"/>
                  <a:gd name="T56" fmla="*/ 1 w 20"/>
                  <a:gd name="T57" fmla="*/ 13 h 23"/>
                  <a:gd name="T58" fmla="*/ 7 w 20"/>
                  <a:gd name="T59" fmla="*/ 10 h 23"/>
                  <a:gd name="T60" fmla="*/ 13 w 20"/>
                  <a:gd name="T61" fmla="*/ 10 h 23"/>
                  <a:gd name="T62" fmla="*/ 14 w 20"/>
                  <a:gd name="T63" fmla="*/ 9 h 23"/>
                  <a:gd name="T64" fmla="*/ 14 w 20"/>
                  <a:gd name="T65" fmla="*/ 6 h 23"/>
                  <a:gd name="T66" fmla="*/ 13 w 20"/>
                  <a:gd name="T67" fmla="*/ 5 h 23"/>
                  <a:gd name="T68" fmla="*/ 5 w 20"/>
                  <a:gd name="T69" fmla="*/ 5 h 23"/>
                  <a:gd name="T70" fmla="*/ 4 w 20"/>
                  <a:gd name="T71" fmla="*/ 6 h 23"/>
                  <a:gd name="T72" fmla="*/ 4 w 20"/>
                  <a:gd name="T73" fmla="*/ 9 h 23"/>
                  <a:gd name="T74" fmla="*/ 0 w 20"/>
                  <a:gd name="T75" fmla="*/ 9 h 23"/>
                  <a:gd name="T76" fmla="*/ 1 w 20"/>
                  <a:gd name="T77" fmla="*/ 5 h 23"/>
                  <a:gd name="T78" fmla="*/ 3 w 20"/>
                  <a:gd name="T79" fmla="*/ 3 h 23"/>
                  <a:gd name="T80" fmla="*/ 5 w 20"/>
                  <a:gd name="T81" fmla="*/ 2 h 23"/>
                  <a:gd name="T82" fmla="*/ 10 w 20"/>
                  <a:gd name="T83" fmla="*/ 0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 h="23">
                    <a:moveTo>
                      <a:pt x="14" y="12"/>
                    </a:moveTo>
                    <a:lnTo>
                      <a:pt x="13" y="13"/>
                    </a:lnTo>
                    <a:lnTo>
                      <a:pt x="7" y="13"/>
                    </a:lnTo>
                    <a:lnTo>
                      <a:pt x="5" y="15"/>
                    </a:lnTo>
                    <a:lnTo>
                      <a:pt x="4" y="15"/>
                    </a:lnTo>
                    <a:lnTo>
                      <a:pt x="3" y="18"/>
                    </a:lnTo>
                    <a:lnTo>
                      <a:pt x="5" y="20"/>
                    </a:lnTo>
                    <a:lnTo>
                      <a:pt x="10" y="20"/>
                    </a:lnTo>
                    <a:lnTo>
                      <a:pt x="13" y="19"/>
                    </a:lnTo>
                    <a:lnTo>
                      <a:pt x="14" y="18"/>
                    </a:lnTo>
                    <a:lnTo>
                      <a:pt x="14" y="12"/>
                    </a:lnTo>
                    <a:close/>
                    <a:moveTo>
                      <a:pt x="10" y="0"/>
                    </a:moveTo>
                    <a:lnTo>
                      <a:pt x="11" y="2"/>
                    </a:lnTo>
                    <a:lnTo>
                      <a:pt x="14" y="2"/>
                    </a:lnTo>
                    <a:lnTo>
                      <a:pt x="17" y="5"/>
                    </a:lnTo>
                    <a:lnTo>
                      <a:pt x="18" y="8"/>
                    </a:lnTo>
                    <a:lnTo>
                      <a:pt x="18" y="20"/>
                    </a:lnTo>
                    <a:lnTo>
                      <a:pt x="20" y="20"/>
                    </a:lnTo>
                    <a:lnTo>
                      <a:pt x="20" y="23"/>
                    </a:lnTo>
                    <a:lnTo>
                      <a:pt x="15" y="23"/>
                    </a:lnTo>
                    <a:lnTo>
                      <a:pt x="14" y="22"/>
                    </a:lnTo>
                    <a:lnTo>
                      <a:pt x="14" y="20"/>
                    </a:lnTo>
                    <a:lnTo>
                      <a:pt x="13" y="22"/>
                    </a:lnTo>
                    <a:lnTo>
                      <a:pt x="10" y="23"/>
                    </a:lnTo>
                    <a:lnTo>
                      <a:pt x="4" y="23"/>
                    </a:lnTo>
                    <a:lnTo>
                      <a:pt x="1" y="22"/>
                    </a:lnTo>
                    <a:lnTo>
                      <a:pt x="0" y="20"/>
                    </a:lnTo>
                    <a:lnTo>
                      <a:pt x="0" y="15"/>
                    </a:lnTo>
                    <a:lnTo>
                      <a:pt x="1" y="13"/>
                    </a:lnTo>
                    <a:lnTo>
                      <a:pt x="7" y="10"/>
                    </a:lnTo>
                    <a:lnTo>
                      <a:pt x="13" y="10"/>
                    </a:lnTo>
                    <a:lnTo>
                      <a:pt x="14" y="9"/>
                    </a:lnTo>
                    <a:lnTo>
                      <a:pt x="14" y="6"/>
                    </a:lnTo>
                    <a:lnTo>
                      <a:pt x="13" y="5"/>
                    </a:lnTo>
                    <a:lnTo>
                      <a:pt x="5" y="5"/>
                    </a:lnTo>
                    <a:lnTo>
                      <a:pt x="4" y="6"/>
                    </a:lnTo>
                    <a:lnTo>
                      <a:pt x="4" y="9"/>
                    </a:lnTo>
                    <a:lnTo>
                      <a:pt x="0" y="9"/>
                    </a:lnTo>
                    <a:lnTo>
                      <a:pt x="1" y="5"/>
                    </a:lnTo>
                    <a:lnTo>
                      <a:pt x="3" y="3"/>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88" name="Freeform 576"/>
              <p:cNvSpPr>
                <a:spLocks/>
              </p:cNvSpPr>
              <p:nvPr/>
            </p:nvSpPr>
            <p:spPr bwMode="auto">
              <a:xfrm>
                <a:off x="3885" y="4090"/>
                <a:ext cx="18" cy="23"/>
              </a:xfrm>
              <a:custGeom>
                <a:avLst/>
                <a:gdLst>
                  <a:gd name="T0" fmla="*/ 11 w 18"/>
                  <a:gd name="T1" fmla="*/ 0 h 23"/>
                  <a:gd name="T2" fmla="*/ 17 w 18"/>
                  <a:gd name="T3" fmla="*/ 3 h 23"/>
                  <a:gd name="T4" fmla="*/ 18 w 18"/>
                  <a:gd name="T5" fmla="*/ 6 h 23"/>
                  <a:gd name="T6" fmla="*/ 18 w 18"/>
                  <a:gd name="T7" fmla="*/ 23 h 23"/>
                  <a:gd name="T8" fmla="*/ 15 w 18"/>
                  <a:gd name="T9" fmla="*/ 23 h 23"/>
                  <a:gd name="T10" fmla="*/ 15 w 18"/>
                  <a:gd name="T11" fmla="*/ 9 h 23"/>
                  <a:gd name="T12" fmla="*/ 14 w 18"/>
                  <a:gd name="T13" fmla="*/ 6 h 23"/>
                  <a:gd name="T14" fmla="*/ 12 w 18"/>
                  <a:gd name="T15" fmla="*/ 5 h 23"/>
                  <a:gd name="T16" fmla="*/ 8 w 18"/>
                  <a:gd name="T17" fmla="*/ 5 h 23"/>
                  <a:gd name="T18" fmla="*/ 5 w 18"/>
                  <a:gd name="T19" fmla="*/ 6 h 23"/>
                  <a:gd name="T20" fmla="*/ 4 w 18"/>
                  <a:gd name="T21" fmla="*/ 8 h 23"/>
                  <a:gd name="T22" fmla="*/ 4 w 18"/>
                  <a:gd name="T23" fmla="*/ 23 h 23"/>
                  <a:gd name="T24" fmla="*/ 0 w 18"/>
                  <a:gd name="T25" fmla="*/ 23 h 23"/>
                  <a:gd name="T26" fmla="*/ 0 w 18"/>
                  <a:gd name="T27" fmla="*/ 2 h 23"/>
                  <a:gd name="T28" fmla="*/ 4 w 18"/>
                  <a:gd name="T29" fmla="*/ 2 h 23"/>
                  <a:gd name="T30" fmla="*/ 4 w 18"/>
                  <a:gd name="T31" fmla="*/ 5 h 23"/>
                  <a:gd name="T32" fmla="*/ 5 w 18"/>
                  <a:gd name="T33" fmla="*/ 3 h 23"/>
                  <a:gd name="T34" fmla="*/ 11 w 18"/>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3">
                    <a:moveTo>
                      <a:pt x="11" y="0"/>
                    </a:moveTo>
                    <a:lnTo>
                      <a:pt x="17" y="3"/>
                    </a:lnTo>
                    <a:lnTo>
                      <a:pt x="18" y="6"/>
                    </a:lnTo>
                    <a:lnTo>
                      <a:pt x="18" y="23"/>
                    </a:lnTo>
                    <a:lnTo>
                      <a:pt x="15" y="23"/>
                    </a:lnTo>
                    <a:lnTo>
                      <a:pt x="15" y="9"/>
                    </a:lnTo>
                    <a:lnTo>
                      <a:pt x="14" y="6"/>
                    </a:lnTo>
                    <a:lnTo>
                      <a:pt x="12" y="5"/>
                    </a:lnTo>
                    <a:lnTo>
                      <a:pt x="8" y="5"/>
                    </a:lnTo>
                    <a:lnTo>
                      <a:pt x="5" y="6"/>
                    </a:lnTo>
                    <a:lnTo>
                      <a:pt x="4" y="8"/>
                    </a:lnTo>
                    <a:lnTo>
                      <a:pt x="4" y="23"/>
                    </a:lnTo>
                    <a:lnTo>
                      <a:pt x="0" y="23"/>
                    </a:lnTo>
                    <a:lnTo>
                      <a:pt x="0" y="2"/>
                    </a:lnTo>
                    <a:lnTo>
                      <a:pt x="4" y="2"/>
                    </a:lnTo>
                    <a:lnTo>
                      <a:pt x="4" y="5"/>
                    </a:lnTo>
                    <a:lnTo>
                      <a:pt x="5"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89" name="Freeform 577"/>
              <p:cNvSpPr>
                <a:spLocks/>
              </p:cNvSpPr>
              <p:nvPr/>
            </p:nvSpPr>
            <p:spPr bwMode="auto">
              <a:xfrm>
                <a:off x="3909" y="4090"/>
                <a:ext cx="17" cy="23"/>
              </a:xfrm>
              <a:custGeom>
                <a:avLst/>
                <a:gdLst>
                  <a:gd name="T0" fmla="*/ 10 w 17"/>
                  <a:gd name="T1" fmla="*/ 0 h 23"/>
                  <a:gd name="T2" fmla="*/ 14 w 17"/>
                  <a:gd name="T3" fmla="*/ 2 h 23"/>
                  <a:gd name="T4" fmla="*/ 15 w 17"/>
                  <a:gd name="T5" fmla="*/ 3 h 23"/>
                  <a:gd name="T6" fmla="*/ 17 w 17"/>
                  <a:gd name="T7" fmla="*/ 6 h 23"/>
                  <a:gd name="T8" fmla="*/ 17 w 17"/>
                  <a:gd name="T9" fmla="*/ 23 h 23"/>
                  <a:gd name="T10" fmla="*/ 14 w 17"/>
                  <a:gd name="T11" fmla="*/ 23 h 23"/>
                  <a:gd name="T12" fmla="*/ 14 w 17"/>
                  <a:gd name="T13" fmla="*/ 9 h 23"/>
                  <a:gd name="T14" fmla="*/ 13 w 17"/>
                  <a:gd name="T15" fmla="*/ 6 h 23"/>
                  <a:gd name="T16" fmla="*/ 11 w 17"/>
                  <a:gd name="T17" fmla="*/ 5 h 23"/>
                  <a:gd name="T18" fmla="*/ 7 w 17"/>
                  <a:gd name="T19" fmla="*/ 5 h 23"/>
                  <a:gd name="T20" fmla="*/ 4 w 17"/>
                  <a:gd name="T21" fmla="*/ 6 h 23"/>
                  <a:gd name="T22" fmla="*/ 3 w 17"/>
                  <a:gd name="T23" fmla="*/ 8 h 23"/>
                  <a:gd name="T24" fmla="*/ 3 w 17"/>
                  <a:gd name="T25" fmla="*/ 23 h 23"/>
                  <a:gd name="T26" fmla="*/ 0 w 17"/>
                  <a:gd name="T27" fmla="*/ 23 h 23"/>
                  <a:gd name="T28" fmla="*/ 0 w 17"/>
                  <a:gd name="T29" fmla="*/ 2 h 23"/>
                  <a:gd name="T30" fmla="*/ 3 w 17"/>
                  <a:gd name="T31" fmla="*/ 2 h 23"/>
                  <a:gd name="T32" fmla="*/ 3 w 17"/>
                  <a:gd name="T33" fmla="*/ 5 h 23"/>
                  <a:gd name="T34" fmla="*/ 4 w 17"/>
                  <a:gd name="T35" fmla="*/ 3 h 23"/>
                  <a:gd name="T36" fmla="*/ 10 w 17"/>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23">
                    <a:moveTo>
                      <a:pt x="10" y="0"/>
                    </a:moveTo>
                    <a:lnTo>
                      <a:pt x="14" y="2"/>
                    </a:lnTo>
                    <a:lnTo>
                      <a:pt x="15" y="3"/>
                    </a:lnTo>
                    <a:lnTo>
                      <a:pt x="17" y="6"/>
                    </a:lnTo>
                    <a:lnTo>
                      <a:pt x="17" y="23"/>
                    </a:lnTo>
                    <a:lnTo>
                      <a:pt x="14" y="23"/>
                    </a:lnTo>
                    <a:lnTo>
                      <a:pt x="14" y="9"/>
                    </a:lnTo>
                    <a:lnTo>
                      <a:pt x="13" y="6"/>
                    </a:lnTo>
                    <a:lnTo>
                      <a:pt x="11" y="5"/>
                    </a:lnTo>
                    <a:lnTo>
                      <a:pt x="7" y="5"/>
                    </a:lnTo>
                    <a:lnTo>
                      <a:pt x="4" y="6"/>
                    </a:lnTo>
                    <a:lnTo>
                      <a:pt x="3" y="8"/>
                    </a:lnTo>
                    <a:lnTo>
                      <a:pt x="3" y="23"/>
                    </a:lnTo>
                    <a:lnTo>
                      <a:pt x="0" y="23"/>
                    </a:lnTo>
                    <a:lnTo>
                      <a:pt x="0" y="2"/>
                    </a:lnTo>
                    <a:lnTo>
                      <a:pt x="3" y="2"/>
                    </a:lnTo>
                    <a:lnTo>
                      <a:pt x="3" y="5"/>
                    </a:lnTo>
                    <a:lnTo>
                      <a:pt x="4" y="3"/>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90" name="Freeform 578"/>
              <p:cNvSpPr>
                <a:spLocks noEditPoints="1"/>
              </p:cNvSpPr>
              <p:nvPr/>
            </p:nvSpPr>
            <p:spPr bwMode="auto">
              <a:xfrm>
                <a:off x="3930" y="4090"/>
                <a:ext cx="20" cy="23"/>
              </a:xfrm>
              <a:custGeom>
                <a:avLst/>
                <a:gdLst>
                  <a:gd name="T0" fmla="*/ 9 w 20"/>
                  <a:gd name="T1" fmla="*/ 5 h 23"/>
                  <a:gd name="T2" fmla="*/ 6 w 20"/>
                  <a:gd name="T3" fmla="*/ 6 h 23"/>
                  <a:gd name="T4" fmla="*/ 4 w 20"/>
                  <a:gd name="T5" fmla="*/ 8 h 23"/>
                  <a:gd name="T6" fmla="*/ 4 w 20"/>
                  <a:gd name="T7" fmla="*/ 10 h 23"/>
                  <a:gd name="T8" fmla="*/ 17 w 20"/>
                  <a:gd name="T9" fmla="*/ 10 h 23"/>
                  <a:gd name="T10" fmla="*/ 16 w 20"/>
                  <a:gd name="T11" fmla="*/ 8 h 23"/>
                  <a:gd name="T12" fmla="*/ 13 w 20"/>
                  <a:gd name="T13" fmla="*/ 5 h 23"/>
                  <a:gd name="T14" fmla="*/ 9 w 20"/>
                  <a:gd name="T15" fmla="*/ 5 h 23"/>
                  <a:gd name="T16" fmla="*/ 12 w 20"/>
                  <a:gd name="T17" fmla="*/ 0 h 23"/>
                  <a:gd name="T18" fmla="*/ 17 w 20"/>
                  <a:gd name="T19" fmla="*/ 3 h 23"/>
                  <a:gd name="T20" fmla="*/ 19 w 20"/>
                  <a:gd name="T21" fmla="*/ 5 h 23"/>
                  <a:gd name="T22" fmla="*/ 20 w 20"/>
                  <a:gd name="T23" fmla="*/ 8 h 23"/>
                  <a:gd name="T24" fmla="*/ 20 w 20"/>
                  <a:gd name="T25" fmla="*/ 13 h 23"/>
                  <a:gd name="T26" fmla="*/ 4 w 20"/>
                  <a:gd name="T27" fmla="*/ 13 h 23"/>
                  <a:gd name="T28" fmla="*/ 4 w 20"/>
                  <a:gd name="T29" fmla="*/ 16 h 23"/>
                  <a:gd name="T30" fmla="*/ 6 w 20"/>
                  <a:gd name="T31" fmla="*/ 19 h 23"/>
                  <a:gd name="T32" fmla="*/ 9 w 20"/>
                  <a:gd name="T33" fmla="*/ 20 h 23"/>
                  <a:gd name="T34" fmla="*/ 14 w 20"/>
                  <a:gd name="T35" fmla="*/ 20 h 23"/>
                  <a:gd name="T36" fmla="*/ 16 w 20"/>
                  <a:gd name="T37" fmla="*/ 19 h 23"/>
                  <a:gd name="T38" fmla="*/ 17 w 20"/>
                  <a:gd name="T39" fmla="*/ 16 h 23"/>
                  <a:gd name="T40" fmla="*/ 20 w 20"/>
                  <a:gd name="T41" fmla="*/ 16 h 23"/>
                  <a:gd name="T42" fmla="*/ 17 w 20"/>
                  <a:gd name="T43" fmla="*/ 22 h 23"/>
                  <a:gd name="T44" fmla="*/ 14 w 20"/>
                  <a:gd name="T45" fmla="*/ 23 h 23"/>
                  <a:gd name="T46" fmla="*/ 7 w 20"/>
                  <a:gd name="T47" fmla="*/ 23 h 23"/>
                  <a:gd name="T48" fmla="*/ 4 w 20"/>
                  <a:gd name="T49" fmla="*/ 22 h 23"/>
                  <a:gd name="T50" fmla="*/ 2 w 20"/>
                  <a:gd name="T51" fmla="*/ 16 h 23"/>
                  <a:gd name="T52" fmla="*/ 0 w 20"/>
                  <a:gd name="T53" fmla="*/ 12 h 23"/>
                  <a:gd name="T54" fmla="*/ 2 w 20"/>
                  <a:gd name="T55" fmla="*/ 8 h 23"/>
                  <a:gd name="T56" fmla="*/ 3 w 20"/>
                  <a:gd name="T57" fmla="*/ 5 h 23"/>
                  <a:gd name="T58" fmla="*/ 7 w 20"/>
                  <a:gd name="T59" fmla="*/ 2 h 23"/>
                  <a:gd name="T60" fmla="*/ 12 w 20"/>
                  <a:gd name="T61" fmla="*/ 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 h="23">
                    <a:moveTo>
                      <a:pt x="9" y="5"/>
                    </a:moveTo>
                    <a:lnTo>
                      <a:pt x="6" y="6"/>
                    </a:lnTo>
                    <a:lnTo>
                      <a:pt x="4" y="8"/>
                    </a:lnTo>
                    <a:lnTo>
                      <a:pt x="4" y="10"/>
                    </a:lnTo>
                    <a:lnTo>
                      <a:pt x="17" y="10"/>
                    </a:lnTo>
                    <a:lnTo>
                      <a:pt x="16" y="8"/>
                    </a:lnTo>
                    <a:lnTo>
                      <a:pt x="13" y="5"/>
                    </a:lnTo>
                    <a:lnTo>
                      <a:pt x="9" y="5"/>
                    </a:lnTo>
                    <a:close/>
                    <a:moveTo>
                      <a:pt x="12" y="0"/>
                    </a:moveTo>
                    <a:lnTo>
                      <a:pt x="17" y="3"/>
                    </a:lnTo>
                    <a:lnTo>
                      <a:pt x="19" y="5"/>
                    </a:lnTo>
                    <a:lnTo>
                      <a:pt x="20" y="8"/>
                    </a:lnTo>
                    <a:lnTo>
                      <a:pt x="20" y="13"/>
                    </a:lnTo>
                    <a:lnTo>
                      <a:pt x="4" y="13"/>
                    </a:lnTo>
                    <a:lnTo>
                      <a:pt x="4" y="16"/>
                    </a:lnTo>
                    <a:lnTo>
                      <a:pt x="6" y="19"/>
                    </a:lnTo>
                    <a:lnTo>
                      <a:pt x="9" y="20"/>
                    </a:lnTo>
                    <a:lnTo>
                      <a:pt x="14" y="20"/>
                    </a:lnTo>
                    <a:lnTo>
                      <a:pt x="16" y="19"/>
                    </a:lnTo>
                    <a:lnTo>
                      <a:pt x="17" y="16"/>
                    </a:lnTo>
                    <a:lnTo>
                      <a:pt x="20" y="16"/>
                    </a:lnTo>
                    <a:lnTo>
                      <a:pt x="17" y="22"/>
                    </a:lnTo>
                    <a:lnTo>
                      <a:pt x="14" y="23"/>
                    </a:lnTo>
                    <a:lnTo>
                      <a:pt x="7" y="23"/>
                    </a:lnTo>
                    <a:lnTo>
                      <a:pt x="4" y="22"/>
                    </a:lnTo>
                    <a:lnTo>
                      <a:pt x="2" y="16"/>
                    </a:lnTo>
                    <a:lnTo>
                      <a:pt x="0" y="12"/>
                    </a:lnTo>
                    <a:lnTo>
                      <a:pt x="2" y="8"/>
                    </a:lnTo>
                    <a:lnTo>
                      <a:pt x="3" y="5"/>
                    </a:lnTo>
                    <a:lnTo>
                      <a:pt x="7"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791" name="Rectangle 579"/>
              <p:cNvSpPr>
                <a:spLocks noChangeArrowheads="1"/>
              </p:cNvSpPr>
              <p:nvPr/>
            </p:nvSpPr>
            <p:spPr bwMode="auto">
              <a:xfrm>
                <a:off x="3954" y="4083"/>
                <a:ext cx="5"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792" name="Freeform 580"/>
              <p:cNvSpPr>
                <a:spLocks/>
              </p:cNvSpPr>
              <p:nvPr/>
            </p:nvSpPr>
            <p:spPr bwMode="auto">
              <a:xfrm>
                <a:off x="3963" y="4090"/>
                <a:ext cx="17" cy="23"/>
              </a:xfrm>
              <a:custGeom>
                <a:avLst/>
                <a:gdLst>
                  <a:gd name="T0" fmla="*/ 8 w 17"/>
                  <a:gd name="T1" fmla="*/ 0 h 23"/>
                  <a:gd name="T2" fmla="*/ 11 w 17"/>
                  <a:gd name="T3" fmla="*/ 2 h 23"/>
                  <a:gd name="T4" fmla="*/ 14 w 17"/>
                  <a:gd name="T5" fmla="*/ 2 h 23"/>
                  <a:gd name="T6" fmla="*/ 17 w 17"/>
                  <a:gd name="T7" fmla="*/ 8 h 23"/>
                  <a:gd name="T8" fmla="*/ 13 w 17"/>
                  <a:gd name="T9" fmla="*/ 8 h 23"/>
                  <a:gd name="T10" fmla="*/ 13 w 17"/>
                  <a:gd name="T11" fmla="*/ 6 h 23"/>
                  <a:gd name="T12" fmla="*/ 10 w 17"/>
                  <a:gd name="T13" fmla="*/ 5 h 23"/>
                  <a:gd name="T14" fmla="*/ 6 w 17"/>
                  <a:gd name="T15" fmla="*/ 5 h 23"/>
                  <a:gd name="T16" fmla="*/ 4 w 17"/>
                  <a:gd name="T17" fmla="*/ 6 h 23"/>
                  <a:gd name="T18" fmla="*/ 4 w 17"/>
                  <a:gd name="T19" fmla="*/ 9 h 23"/>
                  <a:gd name="T20" fmla="*/ 6 w 17"/>
                  <a:gd name="T21" fmla="*/ 9 h 23"/>
                  <a:gd name="T22" fmla="*/ 8 w 17"/>
                  <a:gd name="T23" fmla="*/ 10 h 23"/>
                  <a:gd name="T24" fmla="*/ 11 w 17"/>
                  <a:gd name="T25" fmla="*/ 10 h 23"/>
                  <a:gd name="T26" fmla="*/ 13 w 17"/>
                  <a:gd name="T27" fmla="*/ 12 h 23"/>
                  <a:gd name="T28" fmla="*/ 14 w 17"/>
                  <a:gd name="T29" fmla="*/ 12 h 23"/>
                  <a:gd name="T30" fmla="*/ 17 w 17"/>
                  <a:gd name="T31" fmla="*/ 15 h 23"/>
                  <a:gd name="T32" fmla="*/ 17 w 17"/>
                  <a:gd name="T33" fmla="*/ 19 h 23"/>
                  <a:gd name="T34" fmla="*/ 16 w 17"/>
                  <a:gd name="T35" fmla="*/ 22 h 23"/>
                  <a:gd name="T36" fmla="*/ 14 w 17"/>
                  <a:gd name="T37" fmla="*/ 23 h 23"/>
                  <a:gd name="T38" fmla="*/ 3 w 17"/>
                  <a:gd name="T39" fmla="*/ 23 h 23"/>
                  <a:gd name="T40" fmla="*/ 1 w 17"/>
                  <a:gd name="T41" fmla="*/ 22 h 23"/>
                  <a:gd name="T42" fmla="*/ 0 w 17"/>
                  <a:gd name="T43" fmla="*/ 19 h 23"/>
                  <a:gd name="T44" fmla="*/ 0 w 17"/>
                  <a:gd name="T45" fmla="*/ 16 h 23"/>
                  <a:gd name="T46" fmla="*/ 3 w 17"/>
                  <a:gd name="T47" fmla="*/ 16 h 23"/>
                  <a:gd name="T48" fmla="*/ 3 w 17"/>
                  <a:gd name="T49" fmla="*/ 19 h 23"/>
                  <a:gd name="T50" fmla="*/ 4 w 17"/>
                  <a:gd name="T51" fmla="*/ 19 h 23"/>
                  <a:gd name="T52" fmla="*/ 7 w 17"/>
                  <a:gd name="T53" fmla="*/ 20 h 23"/>
                  <a:gd name="T54" fmla="*/ 13 w 17"/>
                  <a:gd name="T55" fmla="*/ 20 h 23"/>
                  <a:gd name="T56" fmla="*/ 14 w 17"/>
                  <a:gd name="T57" fmla="*/ 19 h 23"/>
                  <a:gd name="T58" fmla="*/ 14 w 17"/>
                  <a:gd name="T59" fmla="*/ 18 h 23"/>
                  <a:gd name="T60" fmla="*/ 10 w 17"/>
                  <a:gd name="T61" fmla="*/ 13 h 23"/>
                  <a:gd name="T62" fmla="*/ 4 w 17"/>
                  <a:gd name="T63" fmla="*/ 13 h 23"/>
                  <a:gd name="T64" fmla="*/ 1 w 17"/>
                  <a:gd name="T65" fmla="*/ 12 h 23"/>
                  <a:gd name="T66" fmla="*/ 0 w 17"/>
                  <a:gd name="T67" fmla="*/ 10 h 23"/>
                  <a:gd name="T68" fmla="*/ 0 w 17"/>
                  <a:gd name="T69" fmla="*/ 5 h 23"/>
                  <a:gd name="T70" fmla="*/ 3 w 17"/>
                  <a:gd name="T71" fmla="*/ 2 h 23"/>
                  <a:gd name="T72" fmla="*/ 6 w 17"/>
                  <a:gd name="T73" fmla="*/ 2 h 23"/>
                  <a:gd name="T74" fmla="*/ 8 w 17"/>
                  <a:gd name="T75" fmla="*/ 0 h 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23">
                    <a:moveTo>
                      <a:pt x="8" y="0"/>
                    </a:moveTo>
                    <a:lnTo>
                      <a:pt x="11" y="2"/>
                    </a:lnTo>
                    <a:lnTo>
                      <a:pt x="14" y="2"/>
                    </a:lnTo>
                    <a:lnTo>
                      <a:pt x="17" y="8"/>
                    </a:lnTo>
                    <a:lnTo>
                      <a:pt x="13" y="8"/>
                    </a:lnTo>
                    <a:lnTo>
                      <a:pt x="13" y="6"/>
                    </a:lnTo>
                    <a:lnTo>
                      <a:pt x="10" y="5"/>
                    </a:lnTo>
                    <a:lnTo>
                      <a:pt x="6" y="5"/>
                    </a:lnTo>
                    <a:lnTo>
                      <a:pt x="4" y="6"/>
                    </a:lnTo>
                    <a:lnTo>
                      <a:pt x="4" y="9"/>
                    </a:lnTo>
                    <a:lnTo>
                      <a:pt x="6" y="9"/>
                    </a:lnTo>
                    <a:lnTo>
                      <a:pt x="8" y="10"/>
                    </a:lnTo>
                    <a:lnTo>
                      <a:pt x="11" y="10"/>
                    </a:lnTo>
                    <a:lnTo>
                      <a:pt x="13" y="12"/>
                    </a:lnTo>
                    <a:lnTo>
                      <a:pt x="14" y="12"/>
                    </a:lnTo>
                    <a:lnTo>
                      <a:pt x="17" y="15"/>
                    </a:lnTo>
                    <a:lnTo>
                      <a:pt x="17" y="19"/>
                    </a:lnTo>
                    <a:lnTo>
                      <a:pt x="16" y="22"/>
                    </a:lnTo>
                    <a:lnTo>
                      <a:pt x="14" y="23"/>
                    </a:lnTo>
                    <a:lnTo>
                      <a:pt x="3" y="23"/>
                    </a:lnTo>
                    <a:lnTo>
                      <a:pt x="1" y="22"/>
                    </a:lnTo>
                    <a:lnTo>
                      <a:pt x="0" y="19"/>
                    </a:lnTo>
                    <a:lnTo>
                      <a:pt x="0" y="16"/>
                    </a:lnTo>
                    <a:lnTo>
                      <a:pt x="3" y="16"/>
                    </a:lnTo>
                    <a:lnTo>
                      <a:pt x="3" y="19"/>
                    </a:lnTo>
                    <a:lnTo>
                      <a:pt x="4" y="19"/>
                    </a:lnTo>
                    <a:lnTo>
                      <a:pt x="7" y="20"/>
                    </a:lnTo>
                    <a:lnTo>
                      <a:pt x="13" y="20"/>
                    </a:lnTo>
                    <a:lnTo>
                      <a:pt x="14" y="19"/>
                    </a:lnTo>
                    <a:lnTo>
                      <a:pt x="14" y="18"/>
                    </a:lnTo>
                    <a:lnTo>
                      <a:pt x="10" y="13"/>
                    </a:lnTo>
                    <a:lnTo>
                      <a:pt x="4" y="13"/>
                    </a:lnTo>
                    <a:lnTo>
                      <a:pt x="1" y="12"/>
                    </a:lnTo>
                    <a:lnTo>
                      <a:pt x="0" y="10"/>
                    </a:lnTo>
                    <a:lnTo>
                      <a:pt x="0" y="5"/>
                    </a:lnTo>
                    <a:lnTo>
                      <a:pt x="3" y="2"/>
                    </a:lnTo>
                    <a:lnTo>
                      <a:pt x="6"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793" name="Freeform 581"/>
              <p:cNvSpPr>
                <a:spLocks/>
              </p:cNvSpPr>
              <p:nvPr/>
            </p:nvSpPr>
            <p:spPr bwMode="auto">
              <a:xfrm>
                <a:off x="3993" y="4083"/>
                <a:ext cx="8" cy="39"/>
              </a:xfrm>
              <a:custGeom>
                <a:avLst/>
                <a:gdLst>
                  <a:gd name="T0" fmla="*/ 6 w 8"/>
                  <a:gd name="T1" fmla="*/ 0 h 39"/>
                  <a:gd name="T2" fmla="*/ 8 w 8"/>
                  <a:gd name="T3" fmla="*/ 0 h 39"/>
                  <a:gd name="T4" fmla="*/ 3 w 8"/>
                  <a:gd name="T5" fmla="*/ 12 h 39"/>
                  <a:gd name="T6" fmla="*/ 3 w 8"/>
                  <a:gd name="T7" fmla="*/ 19 h 39"/>
                  <a:gd name="T8" fmla="*/ 4 w 8"/>
                  <a:gd name="T9" fmla="*/ 26 h 39"/>
                  <a:gd name="T10" fmla="*/ 6 w 8"/>
                  <a:gd name="T11" fmla="*/ 32 h 39"/>
                  <a:gd name="T12" fmla="*/ 8 w 8"/>
                  <a:gd name="T13" fmla="*/ 39 h 39"/>
                  <a:gd name="T14" fmla="*/ 6 w 8"/>
                  <a:gd name="T15" fmla="*/ 39 h 39"/>
                  <a:gd name="T16" fmla="*/ 3 w 8"/>
                  <a:gd name="T17" fmla="*/ 35 h 39"/>
                  <a:gd name="T18" fmla="*/ 1 w 8"/>
                  <a:gd name="T19" fmla="*/ 29 h 39"/>
                  <a:gd name="T20" fmla="*/ 0 w 8"/>
                  <a:gd name="T21" fmla="*/ 25 h 39"/>
                  <a:gd name="T22" fmla="*/ 0 w 8"/>
                  <a:gd name="T23" fmla="*/ 12 h 39"/>
                  <a:gd name="T24" fmla="*/ 6 w 8"/>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39">
                    <a:moveTo>
                      <a:pt x="6" y="0"/>
                    </a:moveTo>
                    <a:lnTo>
                      <a:pt x="8" y="0"/>
                    </a:lnTo>
                    <a:lnTo>
                      <a:pt x="3" y="12"/>
                    </a:lnTo>
                    <a:lnTo>
                      <a:pt x="3" y="19"/>
                    </a:lnTo>
                    <a:lnTo>
                      <a:pt x="4" y="26"/>
                    </a:lnTo>
                    <a:lnTo>
                      <a:pt x="6" y="32"/>
                    </a:lnTo>
                    <a:lnTo>
                      <a:pt x="8" y="39"/>
                    </a:lnTo>
                    <a:lnTo>
                      <a:pt x="6" y="39"/>
                    </a:lnTo>
                    <a:lnTo>
                      <a:pt x="3" y="35"/>
                    </a:lnTo>
                    <a:lnTo>
                      <a:pt x="1" y="29"/>
                    </a:lnTo>
                    <a:lnTo>
                      <a:pt x="0" y="25"/>
                    </a:lnTo>
                    <a:lnTo>
                      <a:pt x="0" y="12"/>
                    </a:lnTo>
                    <a:lnTo>
                      <a:pt x="6" y="0"/>
                    </a:lnTo>
                    <a:close/>
                  </a:path>
                </a:pathLst>
              </a:custGeom>
              <a:solidFill>
                <a:srgbClr val="000000"/>
              </a:solidFill>
              <a:ln w="0">
                <a:solidFill>
                  <a:srgbClr val="000000"/>
                </a:solidFill>
                <a:prstDash val="solid"/>
                <a:round/>
                <a:headEnd/>
                <a:tailEnd/>
              </a:ln>
            </p:spPr>
            <p:txBody>
              <a:bodyPr/>
              <a:lstStyle/>
              <a:p>
                <a:endParaRPr lang="en-US"/>
              </a:p>
            </p:txBody>
          </p:sp>
          <p:sp>
            <p:nvSpPr>
              <p:cNvPr id="16794" name="Freeform 582"/>
              <p:cNvSpPr>
                <a:spLocks/>
              </p:cNvSpPr>
              <p:nvPr/>
            </p:nvSpPr>
            <p:spPr bwMode="auto">
              <a:xfrm>
                <a:off x="4001" y="4083"/>
                <a:ext cx="20" cy="30"/>
              </a:xfrm>
              <a:custGeom>
                <a:avLst/>
                <a:gdLst>
                  <a:gd name="T0" fmla="*/ 12 w 20"/>
                  <a:gd name="T1" fmla="*/ 0 h 30"/>
                  <a:gd name="T2" fmla="*/ 17 w 20"/>
                  <a:gd name="T3" fmla="*/ 3 h 30"/>
                  <a:gd name="T4" fmla="*/ 20 w 20"/>
                  <a:gd name="T5" fmla="*/ 6 h 30"/>
                  <a:gd name="T6" fmla="*/ 20 w 20"/>
                  <a:gd name="T7" fmla="*/ 13 h 30"/>
                  <a:gd name="T8" fmla="*/ 16 w 20"/>
                  <a:gd name="T9" fmla="*/ 17 h 30"/>
                  <a:gd name="T10" fmla="*/ 10 w 20"/>
                  <a:gd name="T11" fmla="*/ 20 h 30"/>
                  <a:gd name="T12" fmla="*/ 6 w 20"/>
                  <a:gd name="T13" fmla="*/ 25 h 30"/>
                  <a:gd name="T14" fmla="*/ 5 w 20"/>
                  <a:gd name="T15" fmla="*/ 27 h 30"/>
                  <a:gd name="T16" fmla="*/ 20 w 20"/>
                  <a:gd name="T17" fmla="*/ 27 h 30"/>
                  <a:gd name="T18" fmla="*/ 20 w 20"/>
                  <a:gd name="T19" fmla="*/ 30 h 30"/>
                  <a:gd name="T20" fmla="*/ 0 w 20"/>
                  <a:gd name="T21" fmla="*/ 30 h 30"/>
                  <a:gd name="T22" fmla="*/ 2 w 20"/>
                  <a:gd name="T23" fmla="*/ 26 h 30"/>
                  <a:gd name="T24" fmla="*/ 3 w 20"/>
                  <a:gd name="T25" fmla="*/ 23 h 30"/>
                  <a:gd name="T26" fmla="*/ 9 w 20"/>
                  <a:gd name="T27" fmla="*/ 17 h 30"/>
                  <a:gd name="T28" fmla="*/ 13 w 20"/>
                  <a:gd name="T29" fmla="*/ 16 h 30"/>
                  <a:gd name="T30" fmla="*/ 15 w 20"/>
                  <a:gd name="T31" fmla="*/ 15 h 30"/>
                  <a:gd name="T32" fmla="*/ 17 w 20"/>
                  <a:gd name="T33" fmla="*/ 9 h 30"/>
                  <a:gd name="T34" fmla="*/ 16 w 20"/>
                  <a:gd name="T35" fmla="*/ 6 h 30"/>
                  <a:gd name="T36" fmla="*/ 15 w 20"/>
                  <a:gd name="T37" fmla="*/ 5 h 30"/>
                  <a:gd name="T38" fmla="*/ 12 w 20"/>
                  <a:gd name="T39" fmla="*/ 3 h 30"/>
                  <a:gd name="T40" fmla="*/ 9 w 20"/>
                  <a:gd name="T41" fmla="*/ 5 h 30"/>
                  <a:gd name="T42" fmla="*/ 7 w 20"/>
                  <a:gd name="T43" fmla="*/ 6 h 30"/>
                  <a:gd name="T44" fmla="*/ 6 w 20"/>
                  <a:gd name="T45" fmla="*/ 9 h 30"/>
                  <a:gd name="T46" fmla="*/ 6 w 20"/>
                  <a:gd name="T47" fmla="*/ 12 h 30"/>
                  <a:gd name="T48" fmla="*/ 2 w 20"/>
                  <a:gd name="T49" fmla="*/ 12 h 30"/>
                  <a:gd name="T50" fmla="*/ 2 w 20"/>
                  <a:gd name="T51" fmla="*/ 7 h 30"/>
                  <a:gd name="T52" fmla="*/ 5 w 20"/>
                  <a:gd name="T53" fmla="*/ 3 h 30"/>
                  <a:gd name="T54" fmla="*/ 7 w 20"/>
                  <a:gd name="T55" fmla="*/ 2 h 30"/>
                  <a:gd name="T56" fmla="*/ 12 w 20"/>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30">
                    <a:moveTo>
                      <a:pt x="12" y="0"/>
                    </a:moveTo>
                    <a:lnTo>
                      <a:pt x="17" y="3"/>
                    </a:lnTo>
                    <a:lnTo>
                      <a:pt x="20" y="6"/>
                    </a:lnTo>
                    <a:lnTo>
                      <a:pt x="20" y="13"/>
                    </a:lnTo>
                    <a:lnTo>
                      <a:pt x="16" y="17"/>
                    </a:lnTo>
                    <a:lnTo>
                      <a:pt x="10" y="20"/>
                    </a:lnTo>
                    <a:lnTo>
                      <a:pt x="6" y="25"/>
                    </a:lnTo>
                    <a:lnTo>
                      <a:pt x="5" y="27"/>
                    </a:lnTo>
                    <a:lnTo>
                      <a:pt x="20" y="27"/>
                    </a:lnTo>
                    <a:lnTo>
                      <a:pt x="20" y="30"/>
                    </a:lnTo>
                    <a:lnTo>
                      <a:pt x="0" y="30"/>
                    </a:lnTo>
                    <a:lnTo>
                      <a:pt x="2" y="26"/>
                    </a:lnTo>
                    <a:lnTo>
                      <a:pt x="3" y="23"/>
                    </a:lnTo>
                    <a:lnTo>
                      <a:pt x="9" y="17"/>
                    </a:lnTo>
                    <a:lnTo>
                      <a:pt x="13" y="16"/>
                    </a:lnTo>
                    <a:lnTo>
                      <a:pt x="15" y="15"/>
                    </a:lnTo>
                    <a:lnTo>
                      <a:pt x="17" y="9"/>
                    </a:lnTo>
                    <a:lnTo>
                      <a:pt x="16" y="6"/>
                    </a:lnTo>
                    <a:lnTo>
                      <a:pt x="15" y="5"/>
                    </a:lnTo>
                    <a:lnTo>
                      <a:pt x="12" y="3"/>
                    </a:lnTo>
                    <a:lnTo>
                      <a:pt x="9" y="5"/>
                    </a:lnTo>
                    <a:lnTo>
                      <a:pt x="7" y="6"/>
                    </a:lnTo>
                    <a:lnTo>
                      <a:pt x="6" y="9"/>
                    </a:lnTo>
                    <a:lnTo>
                      <a:pt x="6" y="12"/>
                    </a:lnTo>
                    <a:lnTo>
                      <a:pt x="2" y="12"/>
                    </a:lnTo>
                    <a:lnTo>
                      <a:pt x="2" y="7"/>
                    </a:lnTo>
                    <a:lnTo>
                      <a:pt x="5" y="3"/>
                    </a:lnTo>
                    <a:lnTo>
                      <a:pt x="7" y="2"/>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795" name="Freeform 583"/>
              <p:cNvSpPr>
                <a:spLocks/>
              </p:cNvSpPr>
              <p:nvPr/>
            </p:nvSpPr>
            <p:spPr bwMode="auto">
              <a:xfrm>
                <a:off x="4024" y="4083"/>
                <a:ext cx="9" cy="39"/>
              </a:xfrm>
              <a:custGeom>
                <a:avLst/>
                <a:gdLst>
                  <a:gd name="T0" fmla="*/ 0 w 9"/>
                  <a:gd name="T1" fmla="*/ 0 h 39"/>
                  <a:gd name="T2" fmla="*/ 3 w 9"/>
                  <a:gd name="T3" fmla="*/ 0 h 39"/>
                  <a:gd name="T4" fmla="*/ 9 w 9"/>
                  <a:gd name="T5" fmla="*/ 12 h 39"/>
                  <a:gd name="T6" fmla="*/ 9 w 9"/>
                  <a:gd name="T7" fmla="*/ 26 h 39"/>
                  <a:gd name="T8" fmla="*/ 6 w 9"/>
                  <a:gd name="T9" fmla="*/ 33 h 39"/>
                  <a:gd name="T10" fmla="*/ 3 w 9"/>
                  <a:gd name="T11" fmla="*/ 39 h 39"/>
                  <a:gd name="T12" fmla="*/ 0 w 9"/>
                  <a:gd name="T13" fmla="*/ 39 h 39"/>
                  <a:gd name="T14" fmla="*/ 3 w 9"/>
                  <a:gd name="T15" fmla="*/ 32 h 39"/>
                  <a:gd name="T16" fmla="*/ 4 w 9"/>
                  <a:gd name="T17" fmla="*/ 26 h 39"/>
                  <a:gd name="T18" fmla="*/ 6 w 9"/>
                  <a:gd name="T19" fmla="*/ 19 h 39"/>
                  <a:gd name="T20" fmla="*/ 4 w 9"/>
                  <a:gd name="T21" fmla="*/ 13 h 39"/>
                  <a:gd name="T22" fmla="*/ 3 w 9"/>
                  <a:gd name="T23" fmla="*/ 6 h 39"/>
                  <a:gd name="T24" fmla="*/ 0 w 9"/>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39">
                    <a:moveTo>
                      <a:pt x="0" y="0"/>
                    </a:moveTo>
                    <a:lnTo>
                      <a:pt x="3" y="0"/>
                    </a:lnTo>
                    <a:lnTo>
                      <a:pt x="9" y="12"/>
                    </a:lnTo>
                    <a:lnTo>
                      <a:pt x="9" y="26"/>
                    </a:lnTo>
                    <a:lnTo>
                      <a:pt x="6" y="33"/>
                    </a:lnTo>
                    <a:lnTo>
                      <a:pt x="3" y="39"/>
                    </a:lnTo>
                    <a:lnTo>
                      <a:pt x="0" y="39"/>
                    </a:lnTo>
                    <a:lnTo>
                      <a:pt x="3" y="32"/>
                    </a:lnTo>
                    <a:lnTo>
                      <a:pt x="4" y="26"/>
                    </a:lnTo>
                    <a:lnTo>
                      <a:pt x="6" y="19"/>
                    </a:lnTo>
                    <a:lnTo>
                      <a:pt x="4"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96" name="Freeform 584"/>
              <p:cNvSpPr>
                <a:spLocks/>
              </p:cNvSpPr>
              <p:nvPr/>
            </p:nvSpPr>
            <p:spPr bwMode="auto">
              <a:xfrm>
                <a:off x="4038" y="4109"/>
                <a:ext cx="5" cy="10"/>
              </a:xfrm>
              <a:custGeom>
                <a:avLst/>
                <a:gdLst>
                  <a:gd name="T0" fmla="*/ 0 w 5"/>
                  <a:gd name="T1" fmla="*/ 0 h 10"/>
                  <a:gd name="T2" fmla="*/ 5 w 5"/>
                  <a:gd name="T3" fmla="*/ 0 h 10"/>
                  <a:gd name="T4" fmla="*/ 5 w 5"/>
                  <a:gd name="T5" fmla="*/ 7 h 10"/>
                  <a:gd name="T6" fmla="*/ 3 w 5"/>
                  <a:gd name="T7" fmla="*/ 9 h 10"/>
                  <a:gd name="T8" fmla="*/ 0 w 5"/>
                  <a:gd name="T9" fmla="*/ 10 h 10"/>
                  <a:gd name="T10" fmla="*/ 0 w 5"/>
                  <a:gd name="T11" fmla="*/ 9 h 10"/>
                  <a:gd name="T12" fmla="*/ 3 w 5"/>
                  <a:gd name="T13" fmla="*/ 6 h 10"/>
                  <a:gd name="T14" fmla="*/ 3 w 5"/>
                  <a:gd name="T15" fmla="*/ 4 h 10"/>
                  <a:gd name="T16" fmla="*/ 0 w 5"/>
                  <a:gd name="T17" fmla="*/ 4 h 10"/>
                  <a:gd name="T18" fmla="*/ 0 w 5"/>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0">
                    <a:moveTo>
                      <a:pt x="0" y="0"/>
                    </a:moveTo>
                    <a:lnTo>
                      <a:pt x="5" y="0"/>
                    </a:lnTo>
                    <a:lnTo>
                      <a:pt x="5" y="7"/>
                    </a:lnTo>
                    <a:lnTo>
                      <a:pt x="3" y="9"/>
                    </a:lnTo>
                    <a:lnTo>
                      <a:pt x="0" y="10"/>
                    </a:lnTo>
                    <a:lnTo>
                      <a:pt x="0" y="9"/>
                    </a:lnTo>
                    <a:lnTo>
                      <a:pt x="3" y="6"/>
                    </a:lnTo>
                    <a:lnTo>
                      <a:pt x="3" y="4"/>
                    </a:lnTo>
                    <a:lnTo>
                      <a:pt x="0" y="4"/>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797" name="Freeform 585"/>
              <p:cNvSpPr>
                <a:spLocks noEditPoints="1"/>
              </p:cNvSpPr>
              <p:nvPr/>
            </p:nvSpPr>
            <p:spPr bwMode="auto">
              <a:xfrm>
                <a:off x="4057" y="4090"/>
                <a:ext cx="20" cy="23"/>
              </a:xfrm>
              <a:custGeom>
                <a:avLst/>
                <a:gdLst>
                  <a:gd name="T0" fmla="*/ 14 w 20"/>
                  <a:gd name="T1" fmla="*/ 12 h 23"/>
                  <a:gd name="T2" fmla="*/ 13 w 20"/>
                  <a:gd name="T3" fmla="*/ 13 h 23"/>
                  <a:gd name="T4" fmla="*/ 7 w 20"/>
                  <a:gd name="T5" fmla="*/ 13 h 23"/>
                  <a:gd name="T6" fmla="*/ 6 w 20"/>
                  <a:gd name="T7" fmla="*/ 15 h 23"/>
                  <a:gd name="T8" fmla="*/ 4 w 20"/>
                  <a:gd name="T9" fmla="*/ 15 h 23"/>
                  <a:gd name="T10" fmla="*/ 3 w 20"/>
                  <a:gd name="T11" fmla="*/ 18 h 23"/>
                  <a:gd name="T12" fmla="*/ 6 w 20"/>
                  <a:gd name="T13" fmla="*/ 20 h 23"/>
                  <a:gd name="T14" fmla="*/ 10 w 20"/>
                  <a:gd name="T15" fmla="*/ 20 h 23"/>
                  <a:gd name="T16" fmla="*/ 13 w 20"/>
                  <a:gd name="T17" fmla="*/ 19 h 23"/>
                  <a:gd name="T18" fmla="*/ 14 w 20"/>
                  <a:gd name="T19" fmla="*/ 18 h 23"/>
                  <a:gd name="T20" fmla="*/ 14 w 20"/>
                  <a:gd name="T21" fmla="*/ 12 h 23"/>
                  <a:gd name="T22" fmla="*/ 10 w 20"/>
                  <a:gd name="T23" fmla="*/ 0 h 23"/>
                  <a:gd name="T24" fmla="*/ 11 w 20"/>
                  <a:gd name="T25" fmla="*/ 2 h 23"/>
                  <a:gd name="T26" fmla="*/ 14 w 20"/>
                  <a:gd name="T27" fmla="*/ 2 h 23"/>
                  <a:gd name="T28" fmla="*/ 17 w 20"/>
                  <a:gd name="T29" fmla="*/ 5 h 23"/>
                  <a:gd name="T30" fmla="*/ 17 w 20"/>
                  <a:gd name="T31" fmla="*/ 19 h 23"/>
                  <a:gd name="T32" fmla="*/ 18 w 20"/>
                  <a:gd name="T33" fmla="*/ 20 h 23"/>
                  <a:gd name="T34" fmla="*/ 20 w 20"/>
                  <a:gd name="T35" fmla="*/ 20 h 23"/>
                  <a:gd name="T36" fmla="*/ 20 w 20"/>
                  <a:gd name="T37" fmla="*/ 23 h 23"/>
                  <a:gd name="T38" fmla="*/ 16 w 20"/>
                  <a:gd name="T39" fmla="*/ 23 h 23"/>
                  <a:gd name="T40" fmla="*/ 14 w 20"/>
                  <a:gd name="T41" fmla="*/ 22 h 23"/>
                  <a:gd name="T42" fmla="*/ 14 w 20"/>
                  <a:gd name="T43" fmla="*/ 20 h 23"/>
                  <a:gd name="T44" fmla="*/ 11 w 20"/>
                  <a:gd name="T45" fmla="*/ 22 h 23"/>
                  <a:gd name="T46" fmla="*/ 10 w 20"/>
                  <a:gd name="T47" fmla="*/ 23 h 23"/>
                  <a:gd name="T48" fmla="*/ 4 w 20"/>
                  <a:gd name="T49" fmla="*/ 23 h 23"/>
                  <a:gd name="T50" fmla="*/ 1 w 20"/>
                  <a:gd name="T51" fmla="*/ 22 h 23"/>
                  <a:gd name="T52" fmla="*/ 0 w 20"/>
                  <a:gd name="T53" fmla="*/ 20 h 23"/>
                  <a:gd name="T54" fmla="*/ 0 w 20"/>
                  <a:gd name="T55" fmla="*/ 15 h 23"/>
                  <a:gd name="T56" fmla="*/ 1 w 20"/>
                  <a:gd name="T57" fmla="*/ 13 h 23"/>
                  <a:gd name="T58" fmla="*/ 7 w 20"/>
                  <a:gd name="T59" fmla="*/ 10 h 23"/>
                  <a:gd name="T60" fmla="*/ 11 w 20"/>
                  <a:gd name="T61" fmla="*/ 10 h 23"/>
                  <a:gd name="T62" fmla="*/ 14 w 20"/>
                  <a:gd name="T63" fmla="*/ 8 h 23"/>
                  <a:gd name="T64" fmla="*/ 14 w 20"/>
                  <a:gd name="T65" fmla="*/ 6 h 23"/>
                  <a:gd name="T66" fmla="*/ 13 w 20"/>
                  <a:gd name="T67" fmla="*/ 5 h 23"/>
                  <a:gd name="T68" fmla="*/ 6 w 20"/>
                  <a:gd name="T69" fmla="*/ 5 h 23"/>
                  <a:gd name="T70" fmla="*/ 4 w 20"/>
                  <a:gd name="T71" fmla="*/ 6 h 23"/>
                  <a:gd name="T72" fmla="*/ 4 w 20"/>
                  <a:gd name="T73" fmla="*/ 9 h 23"/>
                  <a:gd name="T74" fmla="*/ 0 w 20"/>
                  <a:gd name="T75" fmla="*/ 9 h 23"/>
                  <a:gd name="T76" fmla="*/ 1 w 20"/>
                  <a:gd name="T77" fmla="*/ 5 h 23"/>
                  <a:gd name="T78" fmla="*/ 3 w 20"/>
                  <a:gd name="T79" fmla="*/ 3 h 23"/>
                  <a:gd name="T80" fmla="*/ 6 w 20"/>
                  <a:gd name="T81" fmla="*/ 2 h 23"/>
                  <a:gd name="T82" fmla="*/ 10 w 20"/>
                  <a:gd name="T83" fmla="*/ 0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 h="23">
                    <a:moveTo>
                      <a:pt x="14" y="12"/>
                    </a:moveTo>
                    <a:lnTo>
                      <a:pt x="13" y="13"/>
                    </a:lnTo>
                    <a:lnTo>
                      <a:pt x="7" y="13"/>
                    </a:lnTo>
                    <a:lnTo>
                      <a:pt x="6" y="15"/>
                    </a:lnTo>
                    <a:lnTo>
                      <a:pt x="4" y="15"/>
                    </a:lnTo>
                    <a:lnTo>
                      <a:pt x="3" y="18"/>
                    </a:lnTo>
                    <a:lnTo>
                      <a:pt x="6" y="20"/>
                    </a:lnTo>
                    <a:lnTo>
                      <a:pt x="10" y="20"/>
                    </a:lnTo>
                    <a:lnTo>
                      <a:pt x="13" y="19"/>
                    </a:lnTo>
                    <a:lnTo>
                      <a:pt x="14" y="18"/>
                    </a:lnTo>
                    <a:lnTo>
                      <a:pt x="14" y="12"/>
                    </a:lnTo>
                    <a:close/>
                    <a:moveTo>
                      <a:pt x="10" y="0"/>
                    </a:moveTo>
                    <a:lnTo>
                      <a:pt x="11" y="2"/>
                    </a:lnTo>
                    <a:lnTo>
                      <a:pt x="14" y="2"/>
                    </a:lnTo>
                    <a:lnTo>
                      <a:pt x="17" y="5"/>
                    </a:lnTo>
                    <a:lnTo>
                      <a:pt x="17" y="19"/>
                    </a:lnTo>
                    <a:lnTo>
                      <a:pt x="18" y="20"/>
                    </a:lnTo>
                    <a:lnTo>
                      <a:pt x="20" y="20"/>
                    </a:lnTo>
                    <a:lnTo>
                      <a:pt x="20" y="23"/>
                    </a:lnTo>
                    <a:lnTo>
                      <a:pt x="16" y="23"/>
                    </a:lnTo>
                    <a:lnTo>
                      <a:pt x="14" y="22"/>
                    </a:lnTo>
                    <a:lnTo>
                      <a:pt x="14" y="20"/>
                    </a:lnTo>
                    <a:lnTo>
                      <a:pt x="11" y="22"/>
                    </a:lnTo>
                    <a:lnTo>
                      <a:pt x="10" y="23"/>
                    </a:lnTo>
                    <a:lnTo>
                      <a:pt x="4" y="23"/>
                    </a:lnTo>
                    <a:lnTo>
                      <a:pt x="1" y="22"/>
                    </a:lnTo>
                    <a:lnTo>
                      <a:pt x="0" y="20"/>
                    </a:lnTo>
                    <a:lnTo>
                      <a:pt x="0" y="15"/>
                    </a:lnTo>
                    <a:lnTo>
                      <a:pt x="1" y="13"/>
                    </a:lnTo>
                    <a:lnTo>
                      <a:pt x="7" y="10"/>
                    </a:lnTo>
                    <a:lnTo>
                      <a:pt x="11" y="10"/>
                    </a:lnTo>
                    <a:lnTo>
                      <a:pt x="14" y="8"/>
                    </a:lnTo>
                    <a:lnTo>
                      <a:pt x="14" y="6"/>
                    </a:lnTo>
                    <a:lnTo>
                      <a:pt x="13" y="5"/>
                    </a:lnTo>
                    <a:lnTo>
                      <a:pt x="6" y="5"/>
                    </a:lnTo>
                    <a:lnTo>
                      <a:pt x="4" y="6"/>
                    </a:lnTo>
                    <a:lnTo>
                      <a:pt x="4" y="9"/>
                    </a:lnTo>
                    <a:lnTo>
                      <a:pt x="0" y="9"/>
                    </a:lnTo>
                    <a:lnTo>
                      <a:pt x="1" y="5"/>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798" name="Freeform 586"/>
              <p:cNvSpPr>
                <a:spLocks/>
              </p:cNvSpPr>
              <p:nvPr/>
            </p:nvSpPr>
            <p:spPr bwMode="auto">
              <a:xfrm>
                <a:off x="4080" y="4090"/>
                <a:ext cx="18" cy="23"/>
              </a:xfrm>
              <a:custGeom>
                <a:avLst/>
                <a:gdLst>
                  <a:gd name="T0" fmla="*/ 11 w 18"/>
                  <a:gd name="T1" fmla="*/ 0 h 23"/>
                  <a:gd name="T2" fmla="*/ 17 w 18"/>
                  <a:gd name="T3" fmla="*/ 3 h 23"/>
                  <a:gd name="T4" fmla="*/ 18 w 18"/>
                  <a:gd name="T5" fmla="*/ 6 h 23"/>
                  <a:gd name="T6" fmla="*/ 18 w 18"/>
                  <a:gd name="T7" fmla="*/ 23 h 23"/>
                  <a:gd name="T8" fmla="*/ 14 w 18"/>
                  <a:gd name="T9" fmla="*/ 23 h 23"/>
                  <a:gd name="T10" fmla="*/ 14 w 18"/>
                  <a:gd name="T11" fmla="*/ 6 h 23"/>
                  <a:gd name="T12" fmla="*/ 12 w 18"/>
                  <a:gd name="T13" fmla="*/ 5 h 23"/>
                  <a:gd name="T14" fmla="*/ 7 w 18"/>
                  <a:gd name="T15" fmla="*/ 5 h 23"/>
                  <a:gd name="T16" fmla="*/ 4 w 18"/>
                  <a:gd name="T17" fmla="*/ 8 h 23"/>
                  <a:gd name="T18" fmla="*/ 4 w 18"/>
                  <a:gd name="T19" fmla="*/ 23 h 23"/>
                  <a:gd name="T20" fmla="*/ 0 w 18"/>
                  <a:gd name="T21" fmla="*/ 23 h 23"/>
                  <a:gd name="T22" fmla="*/ 0 w 18"/>
                  <a:gd name="T23" fmla="*/ 2 h 23"/>
                  <a:gd name="T24" fmla="*/ 4 w 18"/>
                  <a:gd name="T25" fmla="*/ 2 h 23"/>
                  <a:gd name="T26" fmla="*/ 4 w 18"/>
                  <a:gd name="T27" fmla="*/ 5 h 23"/>
                  <a:gd name="T28" fmla="*/ 5 w 18"/>
                  <a:gd name="T29" fmla="*/ 3 h 23"/>
                  <a:gd name="T30" fmla="*/ 11 w 18"/>
                  <a:gd name="T31" fmla="*/ 0 h 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3">
                    <a:moveTo>
                      <a:pt x="11" y="0"/>
                    </a:moveTo>
                    <a:lnTo>
                      <a:pt x="17" y="3"/>
                    </a:lnTo>
                    <a:lnTo>
                      <a:pt x="18" y="6"/>
                    </a:lnTo>
                    <a:lnTo>
                      <a:pt x="18" y="23"/>
                    </a:lnTo>
                    <a:lnTo>
                      <a:pt x="14" y="23"/>
                    </a:lnTo>
                    <a:lnTo>
                      <a:pt x="14" y="6"/>
                    </a:lnTo>
                    <a:lnTo>
                      <a:pt x="12" y="5"/>
                    </a:lnTo>
                    <a:lnTo>
                      <a:pt x="7" y="5"/>
                    </a:lnTo>
                    <a:lnTo>
                      <a:pt x="4" y="8"/>
                    </a:lnTo>
                    <a:lnTo>
                      <a:pt x="4" y="23"/>
                    </a:lnTo>
                    <a:lnTo>
                      <a:pt x="0" y="23"/>
                    </a:lnTo>
                    <a:lnTo>
                      <a:pt x="0" y="2"/>
                    </a:lnTo>
                    <a:lnTo>
                      <a:pt x="4" y="2"/>
                    </a:lnTo>
                    <a:lnTo>
                      <a:pt x="4" y="5"/>
                    </a:lnTo>
                    <a:lnTo>
                      <a:pt x="5"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799" name="Freeform 587"/>
              <p:cNvSpPr>
                <a:spLocks noEditPoints="1"/>
              </p:cNvSpPr>
              <p:nvPr/>
            </p:nvSpPr>
            <p:spPr bwMode="auto">
              <a:xfrm>
                <a:off x="4102" y="4083"/>
                <a:ext cx="20" cy="30"/>
              </a:xfrm>
              <a:custGeom>
                <a:avLst/>
                <a:gdLst>
                  <a:gd name="T0" fmla="*/ 8 w 20"/>
                  <a:gd name="T1" fmla="*/ 12 h 30"/>
                  <a:gd name="T2" fmla="*/ 5 w 20"/>
                  <a:gd name="T3" fmla="*/ 15 h 30"/>
                  <a:gd name="T4" fmla="*/ 3 w 20"/>
                  <a:gd name="T5" fmla="*/ 17 h 30"/>
                  <a:gd name="T6" fmla="*/ 3 w 20"/>
                  <a:gd name="T7" fmla="*/ 20 h 30"/>
                  <a:gd name="T8" fmla="*/ 5 w 20"/>
                  <a:gd name="T9" fmla="*/ 23 h 30"/>
                  <a:gd name="T10" fmla="*/ 5 w 20"/>
                  <a:gd name="T11" fmla="*/ 25 h 30"/>
                  <a:gd name="T12" fmla="*/ 8 w 20"/>
                  <a:gd name="T13" fmla="*/ 27 h 30"/>
                  <a:gd name="T14" fmla="*/ 13 w 20"/>
                  <a:gd name="T15" fmla="*/ 27 h 30"/>
                  <a:gd name="T16" fmla="*/ 16 w 20"/>
                  <a:gd name="T17" fmla="*/ 25 h 30"/>
                  <a:gd name="T18" fmla="*/ 18 w 20"/>
                  <a:gd name="T19" fmla="*/ 22 h 30"/>
                  <a:gd name="T20" fmla="*/ 18 w 20"/>
                  <a:gd name="T21" fmla="*/ 19 h 30"/>
                  <a:gd name="T22" fmla="*/ 16 w 20"/>
                  <a:gd name="T23" fmla="*/ 16 h 30"/>
                  <a:gd name="T24" fmla="*/ 16 w 20"/>
                  <a:gd name="T25" fmla="*/ 13 h 30"/>
                  <a:gd name="T26" fmla="*/ 13 w 20"/>
                  <a:gd name="T27" fmla="*/ 12 h 30"/>
                  <a:gd name="T28" fmla="*/ 8 w 20"/>
                  <a:gd name="T29" fmla="*/ 12 h 30"/>
                  <a:gd name="T30" fmla="*/ 18 w 20"/>
                  <a:gd name="T31" fmla="*/ 0 h 30"/>
                  <a:gd name="T32" fmla="*/ 20 w 20"/>
                  <a:gd name="T33" fmla="*/ 0 h 30"/>
                  <a:gd name="T34" fmla="*/ 20 w 20"/>
                  <a:gd name="T35" fmla="*/ 30 h 30"/>
                  <a:gd name="T36" fmla="*/ 18 w 20"/>
                  <a:gd name="T37" fmla="*/ 30 h 30"/>
                  <a:gd name="T38" fmla="*/ 18 w 20"/>
                  <a:gd name="T39" fmla="*/ 27 h 30"/>
                  <a:gd name="T40" fmla="*/ 15 w 20"/>
                  <a:gd name="T41" fmla="*/ 29 h 30"/>
                  <a:gd name="T42" fmla="*/ 13 w 20"/>
                  <a:gd name="T43" fmla="*/ 30 h 30"/>
                  <a:gd name="T44" fmla="*/ 6 w 20"/>
                  <a:gd name="T45" fmla="*/ 30 h 30"/>
                  <a:gd name="T46" fmla="*/ 3 w 20"/>
                  <a:gd name="T47" fmla="*/ 29 h 30"/>
                  <a:gd name="T48" fmla="*/ 0 w 20"/>
                  <a:gd name="T49" fmla="*/ 23 h 30"/>
                  <a:gd name="T50" fmla="*/ 0 w 20"/>
                  <a:gd name="T51" fmla="*/ 16 h 30"/>
                  <a:gd name="T52" fmla="*/ 3 w 20"/>
                  <a:gd name="T53" fmla="*/ 10 h 30"/>
                  <a:gd name="T54" fmla="*/ 6 w 20"/>
                  <a:gd name="T55" fmla="*/ 9 h 30"/>
                  <a:gd name="T56" fmla="*/ 10 w 20"/>
                  <a:gd name="T57" fmla="*/ 7 h 30"/>
                  <a:gd name="T58" fmla="*/ 12 w 20"/>
                  <a:gd name="T59" fmla="*/ 9 h 30"/>
                  <a:gd name="T60" fmla="*/ 15 w 20"/>
                  <a:gd name="T61" fmla="*/ 9 h 30"/>
                  <a:gd name="T62" fmla="*/ 18 w 20"/>
                  <a:gd name="T63" fmla="*/ 12 h 30"/>
                  <a:gd name="T64" fmla="*/ 18 w 20"/>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30">
                    <a:moveTo>
                      <a:pt x="8" y="12"/>
                    </a:moveTo>
                    <a:lnTo>
                      <a:pt x="5" y="15"/>
                    </a:lnTo>
                    <a:lnTo>
                      <a:pt x="3" y="17"/>
                    </a:lnTo>
                    <a:lnTo>
                      <a:pt x="3" y="20"/>
                    </a:lnTo>
                    <a:lnTo>
                      <a:pt x="5" y="23"/>
                    </a:lnTo>
                    <a:lnTo>
                      <a:pt x="5" y="25"/>
                    </a:lnTo>
                    <a:lnTo>
                      <a:pt x="8" y="27"/>
                    </a:lnTo>
                    <a:lnTo>
                      <a:pt x="13" y="27"/>
                    </a:lnTo>
                    <a:lnTo>
                      <a:pt x="16" y="25"/>
                    </a:lnTo>
                    <a:lnTo>
                      <a:pt x="18" y="22"/>
                    </a:lnTo>
                    <a:lnTo>
                      <a:pt x="18" y="19"/>
                    </a:lnTo>
                    <a:lnTo>
                      <a:pt x="16" y="16"/>
                    </a:lnTo>
                    <a:lnTo>
                      <a:pt x="16" y="13"/>
                    </a:lnTo>
                    <a:lnTo>
                      <a:pt x="13" y="12"/>
                    </a:lnTo>
                    <a:lnTo>
                      <a:pt x="8" y="12"/>
                    </a:lnTo>
                    <a:close/>
                    <a:moveTo>
                      <a:pt x="18" y="0"/>
                    </a:moveTo>
                    <a:lnTo>
                      <a:pt x="20" y="0"/>
                    </a:lnTo>
                    <a:lnTo>
                      <a:pt x="20" y="30"/>
                    </a:lnTo>
                    <a:lnTo>
                      <a:pt x="18" y="30"/>
                    </a:lnTo>
                    <a:lnTo>
                      <a:pt x="18" y="27"/>
                    </a:lnTo>
                    <a:lnTo>
                      <a:pt x="15" y="29"/>
                    </a:lnTo>
                    <a:lnTo>
                      <a:pt x="13" y="30"/>
                    </a:lnTo>
                    <a:lnTo>
                      <a:pt x="6" y="30"/>
                    </a:lnTo>
                    <a:lnTo>
                      <a:pt x="3" y="29"/>
                    </a:lnTo>
                    <a:lnTo>
                      <a:pt x="0" y="23"/>
                    </a:lnTo>
                    <a:lnTo>
                      <a:pt x="0" y="16"/>
                    </a:lnTo>
                    <a:lnTo>
                      <a:pt x="3" y="10"/>
                    </a:lnTo>
                    <a:lnTo>
                      <a:pt x="6" y="9"/>
                    </a:lnTo>
                    <a:lnTo>
                      <a:pt x="10" y="7"/>
                    </a:lnTo>
                    <a:lnTo>
                      <a:pt x="12" y="9"/>
                    </a:lnTo>
                    <a:lnTo>
                      <a:pt x="15" y="9"/>
                    </a:lnTo>
                    <a:lnTo>
                      <a:pt x="18" y="12"/>
                    </a:lnTo>
                    <a:lnTo>
                      <a:pt x="18" y="0"/>
                    </a:lnTo>
                    <a:close/>
                  </a:path>
                </a:pathLst>
              </a:custGeom>
              <a:solidFill>
                <a:srgbClr val="000000"/>
              </a:solidFill>
              <a:ln w="0">
                <a:solidFill>
                  <a:srgbClr val="000000"/>
                </a:solidFill>
                <a:prstDash val="solid"/>
                <a:round/>
                <a:headEnd/>
                <a:tailEnd/>
              </a:ln>
            </p:spPr>
            <p:txBody>
              <a:bodyPr/>
              <a:lstStyle/>
              <a:p>
                <a:endParaRPr lang="en-US"/>
              </a:p>
            </p:txBody>
          </p:sp>
          <p:sp>
            <p:nvSpPr>
              <p:cNvPr id="16800" name="Freeform 588"/>
              <p:cNvSpPr>
                <a:spLocks/>
              </p:cNvSpPr>
              <p:nvPr/>
            </p:nvSpPr>
            <p:spPr bwMode="auto">
              <a:xfrm>
                <a:off x="4134" y="4085"/>
                <a:ext cx="11" cy="28"/>
              </a:xfrm>
              <a:custGeom>
                <a:avLst/>
                <a:gdLst>
                  <a:gd name="T0" fmla="*/ 4 w 11"/>
                  <a:gd name="T1" fmla="*/ 0 h 28"/>
                  <a:gd name="T2" fmla="*/ 7 w 11"/>
                  <a:gd name="T3" fmla="*/ 0 h 28"/>
                  <a:gd name="T4" fmla="*/ 7 w 11"/>
                  <a:gd name="T5" fmla="*/ 7 h 28"/>
                  <a:gd name="T6" fmla="*/ 11 w 11"/>
                  <a:gd name="T7" fmla="*/ 7 h 28"/>
                  <a:gd name="T8" fmla="*/ 11 w 11"/>
                  <a:gd name="T9" fmla="*/ 10 h 28"/>
                  <a:gd name="T10" fmla="*/ 7 w 11"/>
                  <a:gd name="T11" fmla="*/ 10 h 28"/>
                  <a:gd name="T12" fmla="*/ 7 w 11"/>
                  <a:gd name="T13" fmla="*/ 23 h 28"/>
                  <a:gd name="T14" fmla="*/ 8 w 11"/>
                  <a:gd name="T15" fmla="*/ 25 h 28"/>
                  <a:gd name="T16" fmla="*/ 11 w 11"/>
                  <a:gd name="T17" fmla="*/ 25 h 28"/>
                  <a:gd name="T18" fmla="*/ 11 w 11"/>
                  <a:gd name="T19" fmla="*/ 28 h 28"/>
                  <a:gd name="T20" fmla="*/ 7 w 11"/>
                  <a:gd name="T21" fmla="*/ 28 h 28"/>
                  <a:gd name="T22" fmla="*/ 5 w 11"/>
                  <a:gd name="T23" fmla="*/ 27 h 28"/>
                  <a:gd name="T24" fmla="*/ 4 w 11"/>
                  <a:gd name="T25" fmla="*/ 27 h 28"/>
                  <a:gd name="T26" fmla="*/ 4 w 11"/>
                  <a:gd name="T27" fmla="*/ 10 h 28"/>
                  <a:gd name="T28" fmla="*/ 0 w 11"/>
                  <a:gd name="T29" fmla="*/ 10 h 28"/>
                  <a:gd name="T30" fmla="*/ 0 w 11"/>
                  <a:gd name="T31" fmla="*/ 7 h 28"/>
                  <a:gd name="T32" fmla="*/ 4 w 11"/>
                  <a:gd name="T33" fmla="*/ 7 h 28"/>
                  <a:gd name="T34" fmla="*/ 4 w 11"/>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28">
                    <a:moveTo>
                      <a:pt x="4" y="0"/>
                    </a:moveTo>
                    <a:lnTo>
                      <a:pt x="7" y="0"/>
                    </a:lnTo>
                    <a:lnTo>
                      <a:pt x="7" y="7"/>
                    </a:lnTo>
                    <a:lnTo>
                      <a:pt x="11" y="7"/>
                    </a:lnTo>
                    <a:lnTo>
                      <a:pt x="11" y="10"/>
                    </a:lnTo>
                    <a:lnTo>
                      <a:pt x="7" y="10"/>
                    </a:lnTo>
                    <a:lnTo>
                      <a:pt x="7" y="23"/>
                    </a:lnTo>
                    <a:lnTo>
                      <a:pt x="8" y="25"/>
                    </a:lnTo>
                    <a:lnTo>
                      <a:pt x="11" y="25"/>
                    </a:lnTo>
                    <a:lnTo>
                      <a:pt x="11" y="28"/>
                    </a:lnTo>
                    <a:lnTo>
                      <a:pt x="7" y="28"/>
                    </a:lnTo>
                    <a:lnTo>
                      <a:pt x="5" y="27"/>
                    </a:lnTo>
                    <a:lnTo>
                      <a:pt x="4" y="27"/>
                    </a:lnTo>
                    <a:lnTo>
                      <a:pt x="4" y="10"/>
                    </a:lnTo>
                    <a:lnTo>
                      <a:pt x="0" y="10"/>
                    </a:lnTo>
                    <a:lnTo>
                      <a:pt x="0" y="7"/>
                    </a:lnTo>
                    <a:lnTo>
                      <a:pt x="4" y="7"/>
                    </a:lnTo>
                    <a:lnTo>
                      <a:pt x="4" y="0"/>
                    </a:lnTo>
                    <a:close/>
                  </a:path>
                </a:pathLst>
              </a:custGeom>
              <a:solidFill>
                <a:srgbClr val="000000"/>
              </a:solidFill>
              <a:ln w="0">
                <a:solidFill>
                  <a:srgbClr val="000000"/>
                </a:solidFill>
                <a:prstDash val="solid"/>
                <a:round/>
                <a:headEnd/>
                <a:tailEnd/>
              </a:ln>
            </p:spPr>
            <p:txBody>
              <a:bodyPr/>
              <a:lstStyle/>
              <a:p>
                <a:endParaRPr lang="en-US"/>
              </a:p>
            </p:txBody>
          </p:sp>
          <p:sp>
            <p:nvSpPr>
              <p:cNvPr id="16801" name="Freeform 589"/>
              <p:cNvSpPr>
                <a:spLocks/>
              </p:cNvSpPr>
              <p:nvPr/>
            </p:nvSpPr>
            <p:spPr bwMode="auto">
              <a:xfrm>
                <a:off x="4149" y="4090"/>
                <a:ext cx="12" cy="23"/>
              </a:xfrm>
              <a:custGeom>
                <a:avLst/>
                <a:gdLst>
                  <a:gd name="T0" fmla="*/ 12 w 12"/>
                  <a:gd name="T1" fmla="*/ 0 h 23"/>
                  <a:gd name="T2" fmla="*/ 12 w 12"/>
                  <a:gd name="T3" fmla="*/ 5 h 23"/>
                  <a:gd name="T4" fmla="*/ 8 w 12"/>
                  <a:gd name="T5" fmla="*/ 6 h 23"/>
                  <a:gd name="T6" fmla="*/ 6 w 12"/>
                  <a:gd name="T7" fmla="*/ 8 h 23"/>
                  <a:gd name="T8" fmla="*/ 3 w 12"/>
                  <a:gd name="T9" fmla="*/ 13 h 23"/>
                  <a:gd name="T10" fmla="*/ 3 w 12"/>
                  <a:gd name="T11" fmla="*/ 23 h 23"/>
                  <a:gd name="T12" fmla="*/ 0 w 12"/>
                  <a:gd name="T13" fmla="*/ 23 h 23"/>
                  <a:gd name="T14" fmla="*/ 0 w 12"/>
                  <a:gd name="T15" fmla="*/ 2 h 23"/>
                  <a:gd name="T16" fmla="*/ 3 w 12"/>
                  <a:gd name="T17" fmla="*/ 2 h 23"/>
                  <a:gd name="T18" fmla="*/ 3 w 12"/>
                  <a:gd name="T19" fmla="*/ 6 h 23"/>
                  <a:gd name="T20" fmla="*/ 6 w 12"/>
                  <a:gd name="T21" fmla="*/ 3 h 23"/>
                  <a:gd name="T22" fmla="*/ 12 w 12"/>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3">
                    <a:moveTo>
                      <a:pt x="12" y="0"/>
                    </a:moveTo>
                    <a:lnTo>
                      <a:pt x="12" y="5"/>
                    </a:lnTo>
                    <a:lnTo>
                      <a:pt x="8" y="6"/>
                    </a:lnTo>
                    <a:lnTo>
                      <a:pt x="6" y="8"/>
                    </a:lnTo>
                    <a:lnTo>
                      <a:pt x="3" y="13"/>
                    </a:lnTo>
                    <a:lnTo>
                      <a:pt x="3" y="23"/>
                    </a:lnTo>
                    <a:lnTo>
                      <a:pt x="0" y="23"/>
                    </a:lnTo>
                    <a:lnTo>
                      <a:pt x="0" y="2"/>
                    </a:lnTo>
                    <a:lnTo>
                      <a:pt x="3" y="2"/>
                    </a:lnTo>
                    <a:lnTo>
                      <a:pt x="3" y="6"/>
                    </a:lnTo>
                    <a:lnTo>
                      <a:pt x="6" y="3"/>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802" name="Freeform 590"/>
              <p:cNvSpPr>
                <a:spLocks noEditPoints="1"/>
              </p:cNvSpPr>
              <p:nvPr/>
            </p:nvSpPr>
            <p:spPr bwMode="auto">
              <a:xfrm>
                <a:off x="4164" y="4083"/>
                <a:ext cx="3" cy="30"/>
              </a:xfrm>
              <a:custGeom>
                <a:avLst/>
                <a:gdLst>
                  <a:gd name="T0" fmla="*/ 0 w 3"/>
                  <a:gd name="T1" fmla="*/ 9 h 30"/>
                  <a:gd name="T2" fmla="*/ 3 w 3"/>
                  <a:gd name="T3" fmla="*/ 9 h 30"/>
                  <a:gd name="T4" fmla="*/ 3 w 3"/>
                  <a:gd name="T5" fmla="*/ 30 h 30"/>
                  <a:gd name="T6" fmla="*/ 0 w 3"/>
                  <a:gd name="T7" fmla="*/ 30 h 30"/>
                  <a:gd name="T8" fmla="*/ 0 w 3"/>
                  <a:gd name="T9" fmla="*/ 9 h 30"/>
                  <a:gd name="T10" fmla="*/ 0 w 3"/>
                  <a:gd name="T11" fmla="*/ 0 h 30"/>
                  <a:gd name="T12" fmla="*/ 3 w 3"/>
                  <a:gd name="T13" fmla="*/ 0 h 30"/>
                  <a:gd name="T14" fmla="*/ 3 w 3"/>
                  <a:gd name="T15" fmla="*/ 5 h 30"/>
                  <a:gd name="T16" fmla="*/ 0 w 3"/>
                  <a:gd name="T17" fmla="*/ 5 h 30"/>
                  <a:gd name="T18" fmla="*/ 0 w 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0">
                    <a:moveTo>
                      <a:pt x="0" y="9"/>
                    </a:moveTo>
                    <a:lnTo>
                      <a:pt x="3" y="9"/>
                    </a:lnTo>
                    <a:lnTo>
                      <a:pt x="3" y="30"/>
                    </a:lnTo>
                    <a:lnTo>
                      <a:pt x="0" y="30"/>
                    </a:lnTo>
                    <a:lnTo>
                      <a:pt x="0" y="9"/>
                    </a:lnTo>
                    <a:close/>
                    <a:moveTo>
                      <a:pt x="0" y="0"/>
                    </a:moveTo>
                    <a:lnTo>
                      <a:pt x="3" y="0"/>
                    </a:lnTo>
                    <a:lnTo>
                      <a:pt x="3"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03" name="Freeform 591"/>
              <p:cNvSpPr>
                <a:spLocks/>
              </p:cNvSpPr>
              <p:nvPr/>
            </p:nvSpPr>
            <p:spPr bwMode="auto">
              <a:xfrm>
                <a:off x="4172" y="4090"/>
                <a:ext cx="32" cy="23"/>
              </a:xfrm>
              <a:custGeom>
                <a:avLst/>
                <a:gdLst>
                  <a:gd name="T0" fmla="*/ 12 w 32"/>
                  <a:gd name="T1" fmla="*/ 0 h 23"/>
                  <a:gd name="T2" fmla="*/ 13 w 32"/>
                  <a:gd name="T3" fmla="*/ 2 h 23"/>
                  <a:gd name="T4" fmla="*/ 16 w 32"/>
                  <a:gd name="T5" fmla="*/ 3 h 23"/>
                  <a:gd name="T6" fmla="*/ 17 w 32"/>
                  <a:gd name="T7" fmla="*/ 5 h 23"/>
                  <a:gd name="T8" fmla="*/ 20 w 32"/>
                  <a:gd name="T9" fmla="*/ 2 h 23"/>
                  <a:gd name="T10" fmla="*/ 23 w 32"/>
                  <a:gd name="T11" fmla="*/ 0 h 23"/>
                  <a:gd name="T12" fmla="*/ 27 w 32"/>
                  <a:gd name="T13" fmla="*/ 2 h 23"/>
                  <a:gd name="T14" fmla="*/ 29 w 32"/>
                  <a:gd name="T15" fmla="*/ 2 h 23"/>
                  <a:gd name="T16" fmla="*/ 32 w 32"/>
                  <a:gd name="T17" fmla="*/ 8 h 23"/>
                  <a:gd name="T18" fmla="*/ 32 w 32"/>
                  <a:gd name="T19" fmla="*/ 23 h 23"/>
                  <a:gd name="T20" fmla="*/ 27 w 32"/>
                  <a:gd name="T21" fmla="*/ 23 h 23"/>
                  <a:gd name="T22" fmla="*/ 27 w 32"/>
                  <a:gd name="T23" fmla="*/ 8 h 23"/>
                  <a:gd name="T24" fmla="*/ 26 w 32"/>
                  <a:gd name="T25" fmla="*/ 6 h 23"/>
                  <a:gd name="T26" fmla="*/ 26 w 32"/>
                  <a:gd name="T27" fmla="*/ 5 h 23"/>
                  <a:gd name="T28" fmla="*/ 20 w 32"/>
                  <a:gd name="T29" fmla="*/ 5 h 23"/>
                  <a:gd name="T30" fmla="*/ 17 w 32"/>
                  <a:gd name="T31" fmla="*/ 10 h 23"/>
                  <a:gd name="T32" fmla="*/ 17 w 32"/>
                  <a:gd name="T33" fmla="*/ 23 h 23"/>
                  <a:gd name="T34" fmla="*/ 14 w 32"/>
                  <a:gd name="T35" fmla="*/ 23 h 23"/>
                  <a:gd name="T36" fmla="*/ 14 w 32"/>
                  <a:gd name="T37" fmla="*/ 8 h 23"/>
                  <a:gd name="T38" fmla="*/ 12 w 32"/>
                  <a:gd name="T39" fmla="*/ 5 h 23"/>
                  <a:gd name="T40" fmla="*/ 7 w 32"/>
                  <a:gd name="T41" fmla="*/ 5 h 23"/>
                  <a:gd name="T42" fmla="*/ 6 w 32"/>
                  <a:gd name="T43" fmla="*/ 6 h 23"/>
                  <a:gd name="T44" fmla="*/ 4 w 32"/>
                  <a:gd name="T45" fmla="*/ 9 h 23"/>
                  <a:gd name="T46" fmla="*/ 4 w 32"/>
                  <a:gd name="T47" fmla="*/ 23 h 23"/>
                  <a:gd name="T48" fmla="*/ 0 w 32"/>
                  <a:gd name="T49" fmla="*/ 23 h 23"/>
                  <a:gd name="T50" fmla="*/ 0 w 32"/>
                  <a:gd name="T51" fmla="*/ 2 h 23"/>
                  <a:gd name="T52" fmla="*/ 4 w 32"/>
                  <a:gd name="T53" fmla="*/ 2 h 23"/>
                  <a:gd name="T54" fmla="*/ 4 w 32"/>
                  <a:gd name="T55" fmla="*/ 5 h 23"/>
                  <a:gd name="T56" fmla="*/ 6 w 32"/>
                  <a:gd name="T57" fmla="*/ 3 h 23"/>
                  <a:gd name="T58" fmla="*/ 12 w 32"/>
                  <a:gd name="T59" fmla="*/ 0 h 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2" h="23">
                    <a:moveTo>
                      <a:pt x="12" y="0"/>
                    </a:moveTo>
                    <a:lnTo>
                      <a:pt x="13" y="2"/>
                    </a:lnTo>
                    <a:lnTo>
                      <a:pt x="16" y="3"/>
                    </a:lnTo>
                    <a:lnTo>
                      <a:pt x="17" y="5"/>
                    </a:lnTo>
                    <a:lnTo>
                      <a:pt x="20" y="2"/>
                    </a:lnTo>
                    <a:lnTo>
                      <a:pt x="23" y="0"/>
                    </a:lnTo>
                    <a:lnTo>
                      <a:pt x="27" y="2"/>
                    </a:lnTo>
                    <a:lnTo>
                      <a:pt x="29" y="2"/>
                    </a:lnTo>
                    <a:lnTo>
                      <a:pt x="32" y="8"/>
                    </a:lnTo>
                    <a:lnTo>
                      <a:pt x="32" y="23"/>
                    </a:lnTo>
                    <a:lnTo>
                      <a:pt x="27" y="23"/>
                    </a:lnTo>
                    <a:lnTo>
                      <a:pt x="27" y="8"/>
                    </a:lnTo>
                    <a:lnTo>
                      <a:pt x="26" y="6"/>
                    </a:lnTo>
                    <a:lnTo>
                      <a:pt x="26" y="5"/>
                    </a:lnTo>
                    <a:lnTo>
                      <a:pt x="20" y="5"/>
                    </a:lnTo>
                    <a:lnTo>
                      <a:pt x="17" y="10"/>
                    </a:lnTo>
                    <a:lnTo>
                      <a:pt x="17" y="23"/>
                    </a:lnTo>
                    <a:lnTo>
                      <a:pt x="14" y="23"/>
                    </a:lnTo>
                    <a:lnTo>
                      <a:pt x="14" y="8"/>
                    </a:lnTo>
                    <a:lnTo>
                      <a:pt x="12" y="5"/>
                    </a:lnTo>
                    <a:lnTo>
                      <a:pt x="7" y="5"/>
                    </a:lnTo>
                    <a:lnTo>
                      <a:pt x="6" y="6"/>
                    </a:lnTo>
                    <a:lnTo>
                      <a:pt x="4" y="9"/>
                    </a:lnTo>
                    <a:lnTo>
                      <a:pt x="4" y="23"/>
                    </a:lnTo>
                    <a:lnTo>
                      <a:pt x="0" y="23"/>
                    </a:lnTo>
                    <a:lnTo>
                      <a:pt x="0" y="2"/>
                    </a:lnTo>
                    <a:lnTo>
                      <a:pt x="4" y="2"/>
                    </a:lnTo>
                    <a:lnTo>
                      <a:pt x="4" y="5"/>
                    </a:lnTo>
                    <a:lnTo>
                      <a:pt x="6" y="3"/>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804" name="Freeform 592"/>
              <p:cNvSpPr>
                <a:spLocks noEditPoints="1"/>
              </p:cNvSpPr>
              <p:nvPr/>
            </p:nvSpPr>
            <p:spPr bwMode="auto">
              <a:xfrm>
                <a:off x="4208" y="4090"/>
                <a:ext cx="20" cy="23"/>
              </a:xfrm>
              <a:custGeom>
                <a:avLst/>
                <a:gdLst>
                  <a:gd name="T0" fmla="*/ 7 w 20"/>
                  <a:gd name="T1" fmla="*/ 5 h 23"/>
                  <a:gd name="T2" fmla="*/ 4 w 20"/>
                  <a:gd name="T3" fmla="*/ 6 h 23"/>
                  <a:gd name="T4" fmla="*/ 3 w 20"/>
                  <a:gd name="T5" fmla="*/ 8 h 23"/>
                  <a:gd name="T6" fmla="*/ 3 w 20"/>
                  <a:gd name="T7" fmla="*/ 10 h 23"/>
                  <a:gd name="T8" fmla="*/ 15 w 20"/>
                  <a:gd name="T9" fmla="*/ 10 h 23"/>
                  <a:gd name="T10" fmla="*/ 13 w 20"/>
                  <a:gd name="T11" fmla="*/ 5 h 23"/>
                  <a:gd name="T12" fmla="*/ 7 w 20"/>
                  <a:gd name="T13" fmla="*/ 5 h 23"/>
                  <a:gd name="T14" fmla="*/ 10 w 20"/>
                  <a:gd name="T15" fmla="*/ 0 h 23"/>
                  <a:gd name="T16" fmla="*/ 15 w 20"/>
                  <a:gd name="T17" fmla="*/ 3 h 23"/>
                  <a:gd name="T18" fmla="*/ 17 w 20"/>
                  <a:gd name="T19" fmla="*/ 5 h 23"/>
                  <a:gd name="T20" fmla="*/ 20 w 20"/>
                  <a:gd name="T21" fmla="*/ 10 h 23"/>
                  <a:gd name="T22" fmla="*/ 20 w 20"/>
                  <a:gd name="T23" fmla="*/ 13 h 23"/>
                  <a:gd name="T24" fmla="*/ 3 w 20"/>
                  <a:gd name="T25" fmla="*/ 13 h 23"/>
                  <a:gd name="T26" fmla="*/ 3 w 20"/>
                  <a:gd name="T27" fmla="*/ 16 h 23"/>
                  <a:gd name="T28" fmla="*/ 4 w 20"/>
                  <a:gd name="T29" fmla="*/ 19 h 23"/>
                  <a:gd name="T30" fmla="*/ 7 w 20"/>
                  <a:gd name="T31" fmla="*/ 20 h 23"/>
                  <a:gd name="T32" fmla="*/ 13 w 20"/>
                  <a:gd name="T33" fmla="*/ 20 h 23"/>
                  <a:gd name="T34" fmla="*/ 14 w 20"/>
                  <a:gd name="T35" fmla="*/ 19 h 23"/>
                  <a:gd name="T36" fmla="*/ 15 w 20"/>
                  <a:gd name="T37" fmla="*/ 16 h 23"/>
                  <a:gd name="T38" fmla="*/ 18 w 20"/>
                  <a:gd name="T39" fmla="*/ 16 h 23"/>
                  <a:gd name="T40" fmla="*/ 15 w 20"/>
                  <a:gd name="T41" fmla="*/ 22 h 23"/>
                  <a:gd name="T42" fmla="*/ 13 w 20"/>
                  <a:gd name="T43" fmla="*/ 23 h 23"/>
                  <a:gd name="T44" fmla="*/ 6 w 20"/>
                  <a:gd name="T45" fmla="*/ 23 h 23"/>
                  <a:gd name="T46" fmla="*/ 3 w 20"/>
                  <a:gd name="T47" fmla="*/ 22 h 23"/>
                  <a:gd name="T48" fmla="*/ 0 w 20"/>
                  <a:gd name="T49" fmla="*/ 16 h 23"/>
                  <a:gd name="T50" fmla="*/ 0 w 20"/>
                  <a:gd name="T51" fmla="*/ 8 h 23"/>
                  <a:gd name="T52" fmla="*/ 6 w 20"/>
                  <a:gd name="T53" fmla="*/ 2 h 23"/>
                  <a:gd name="T54" fmla="*/ 10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7" y="5"/>
                    </a:moveTo>
                    <a:lnTo>
                      <a:pt x="4" y="6"/>
                    </a:lnTo>
                    <a:lnTo>
                      <a:pt x="3" y="8"/>
                    </a:lnTo>
                    <a:lnTo>
                      <a:pt x="3" y="10"/>
                    </a:lnTo>
                    <a:lnTo>
                      <a:pt x="15" y="10"/>
                    </a:lnTo>
                    <a:lnTo>
                      <a:pt x="13" y="5"/>
                    </a:lnTo>
                    <a:lnTo>
                      <a:pt x="7" y="5"/>
                    </a:lnTo>
                    <a:close/>
                    <a:moveTo>
                      <a:pt x="10" y="0"/>
                    </a:moveTo>
                    <a:lnTo>
                      <a:pt x="15" y="3"/>
                    </a:lnTo>
                    <a:lnTo>
                      <a:pt x="17" y="5"/>
                    </a:lnTo>
                    <a:lnTo>
                      <a:pt x="20" y="10"/>
                    </a:lnTo>
                    <a:lnTo>
                      <a:pt x="20" y="13"/>
                    </a:lnTo>
                    <a:lnTo>
                      <a:pt x="3" y="13"/>
                    </a:lnTo>
                    <a:lnTo>
                      <a:pt x="3" y="16"/>
                    </a:lnTo>
                    <a:lnTo>
                      <a:pt x="4" y="19"/>
                    </a:lnTo>
                    <a:lnTo>
                      <a:pt x="7" y="20"/>
                    </a:lnTo>
                    <a:lnTo>
                      <a:pt x="13" y="20"/>
                    </a:lnTo>
                    <a:lnTo>
                      <a:pt x="14" y="19"/>
                    </a:lnTo>
                    <a:lnTo>
                      <a:pt x="15" y="16"/>
                    </a:lnTo>
                    <a:lnTo>
                      <a:pt x="18" y="16"/>
                    </a:lnTo>
                    <a:lnTo>
                      <a:pt x="15" y="22"/>
                    </a:lnTo>
                    <a:lnTo>
                      <a:pt x="13" y="23"/>
                    </a:lnTo>
                    <a:lnTo>
                      <a:pt x="6" y="23"/>
                    </a:lnTo>
                    <a:lnTo>
                      <a:pt x="3" y="22"/>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05" name="Freeform 593"/>
              <p:cNvSpPr>
                <a:spLocks/>
              </p:cNvSpPr>
              <p:nvPr/>
            </p:nvSpPr>
            <p:spPr bwMode="auto">
              <a:xfrm>
                <a:off x="4231" y="4090"/>
                <a:ext cx="11" cy="23"/>
              </a:xfrm>
              <a:custGeom>
                <a:avLst/>
                <a:gdLst>
                  <a:gd name="T0" fmla="*/ 11 w 11"/>
                  <a:gd name="T1" fmla="*/ 0 h 23"/>
                  <a:gd name="T2" fmla="*/ 11 w 11"/>
                  <a:gd name="T3" fmla="*/ 5 h 23"/>
                  <a:gd name="T4" fmla="*/ 5 w 11"/>
                  <a:gd name="T5" fmla="*/ 8 h 23"/>
                  <a:gd name="T6" fmla="*/ 4 w 11"/>
                  <a:gd name="T7" fmla="*/ 10 h 23"/>
                  <a:gd name="T8" fmla="*/ 4 w 11"/>
                  <a:gd name="T9" fmla="*/ 23 h 23"/>
                  <a:gd name="T10" fmla="*/ 0 w 11"/>
                  <a:gd name="T11" fmla="*/ 23 h 23"/>
                  <a:gd name="T12" fmla="*/ 0 w 11"/>
                  <a:gd name="T13" fmla="*/ 2 h 23"/>
                  <a:gd name="T14" fmla="*/ 4 w 11"/>
                  <a:gd name="T15" fmla="*/ 2 h 23"/>
                  <a:gd name="T16" fmla="*/ 4 w 11"/>
                  <a:gd name="T17" fmla="*/ 6 h 23"/>
                  <a:gd name="T18" fmla="*/ 5 w 11"/>
                  <a:gd name="T19" fmla="*/ 3 h 23"/>
                  <a:gd name="T20" fmla="*/ 11 w 11"/>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23">
                    <a:moveTo>
                      <a:pt x="11" y="0"/>
                    </a:moveTo>
                    <a:lnTo>
                      <a:pt x="11" y="5"/>
                    </a:lnTo>
                    <a:lnTo>
                      <a:pt x="5" y="8"/>
                    </a:lnTo>
                    <a:lnTo>
                      <a:pt x="4" y="10"/>
                    </a:lnTo>
                    <a:lnTo>
                      <a:pt x="4" y="23"/>
                    </a:lnTo>
                    <a:lnTo>
                      <a:pt x="0" y="23"/>
                    </a:lnTo>
                    <a:lnTo>
                      <a:pt x="0" y="2"/>
                    </a:lnTo>
                    <a:lnTo>
                      <a:pt x="4" y="2"/>
                    </a:lnTo>
                    <a:lnTo>
                      <a:pt x="4" y="6"/>
                    </a:lnTo>
                    <a:lnTo>
                      <a:pt x="5"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806" name="Freeform 594"/>
              <p:cNvSpPr>
                <a:spLocks noEditPoints="1"/>
              </p:cNvSpPr>
              <p:nvPr/>
            </p:nvSpPr>
            <p:spPr bwMode="auto">
              <a:xfrm>
                <a:off x="4245" y="4083"/>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07" name="Freeform 595"/>
              <p:cNvSpPr>
                <a:spLocks/>
              </p:cNvSpPr>
              <p:nvPr/>
            </p:nvSpPr>
            <p:spPr bwMode="auto">
              <a:xfrm>
                <a:off x="4253" y="4090"/>
                <a:ext cx="19" cy="23"/>
              </a:xfrm>
              <a:custGeom>
                <a:avLst/>
                <a:gdLst>
                  <a:gd name="T0" fmla="*/ 10 w 19"/>
                  <a:gd name="T1" fmla="*/ 0 h 23"/>
                  <a:gd name="T2" fmla="*/ 19 w 19"/>
                  <a:gd name="T3" fmla="*/ 5 h 23"/>
                  <a:gd name="T4" fmla="*/ 19 w 19"/>
                  <a:gd name="T5" fmla="*/ 9 h 23"/>
                  <a:gd name="T6" fmla="*/ 16 w 19"/>
                  <a:gd name="T7" fmla="*/ 9 h 23"/>
                  <a:gd name="T8" fmla="*/ 15 w 19"/>
                  <a:gd name="T9" fmla="*/ 6 h 23"/>
                  <a:gd name="T10" fmla="*/ 13 w 19"/>
                  <a:gd name="T11" fmla="*/ 5 h 23"/>
                  <a:gd name="T12" fmla="*/ 8 w 19"/>
                  <a:gd name="T13" fmla="*/ 5 h 23"/>
                  <a:gd name="T14" fmla="*/ 5 w 19"/>
                  <a:gd name="T15" fmla="*/ 8 h 23"/>
                  <a:gd name="T16" fmla="*/ 3 w 19"/>
                  <a:gd name="T17" fmla="*/ 10 h 23"/>
                  <a:gd name="T18" fmla="*/ 3 w 19"/>
                  <a:gd name="T19" fmla="*/ 13 h 23"/>
                  <a:gd name="T20" fmla="*/ 5 w 19"/>
                  <a:gd name="T21" fmla="*/ 16 h 23"/>
                  <a:gd name="T22" fmla="*/ 5 w 19"/>
                  <a:gd name="T23" fmla="*/ 18 h 23"/>
                  <a:gd name="T24" fmla="*/ 8 w 19"/>
                  <a:gd name="T25" fmla="*/ 20 h 23"/>
                  <a:gd name="T26" fmla="*/ 13 w 19"/>
                  <a:gd name="T27" fmla="*/ 20 h 23"/>
                  <a:gd name="T28" fmla="*/ 16 w 19"/>
                  <a:gd name="T29" fmla="*/ 15 h 23"/>
                  <a:gd name="T30" fmla="*/ 19 w 19"/>
                  <a:gd name="T31" fmla="*/ 15 h 23"/>
                  <a:gd name="T32" fmla="*/ 19 w 19"/>
                  <a:gd name="T33" fmla="*/ 19 h 23"/>
                  <a:gd name="T34" fmla="*/ 16 w 19"/>
                  <a:gd name="T35" fmla="*/ 22 h 23"/>
                  <a:gd name="T36" fmla="*/ 13 w 19"/>
                  <a:gd name="T37" fmla="*/ 23 h 23"/>
                  <a:gd name="T38" fmla="*/ 6 w 19"/>
                  <a:gd name="T39" fmla="*/ 23 h 23"/>
                  <a:gd name="T40" fmla="*/ 3 w 19"/>
                  <a:gd name="T41" fmla="*/ 22 h 23"/>
                  <a:gd name="T42" fmla="*/ 0 w 19"/>
                  <a:gd name="T43" fmla="*/ 16 h 23"/>
                  <a:gd name="T44" fmla="*/ 0 w 19"/>
                  <a:gd name="T45" fmla="*/ 9 h 23"/>
                  <a:gd name="T46" fmla="*/ 3 w 19"/>
                  <a:gd name="T47" fmla="*/ 3 h 23"/>
                  <a:gd name="T48" fmla="*/ 6 w 19"/>
                  <a:gd name="T49" fmla="*/ 2 h 23"/>
                  <a:gd name="T50" fmla="*/ 10 w 19"/>
                  <a:gd name="T51" fmla="*/ 0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 h="23">
                    <a:moveTo>
                      <a:pt x="10" y="0"/>
                    </a:moveTo>
                    <a:lnTo>
                      <a:pt x="19" y="5"/>
                    </a:lnTo>
                    <a:lnTo>
                      <a:pt x="19" y="9"/>
                    </a:lnTo>
                    <a:lnTo>
                      <a:pt x="16" y="9"/>
                    </a:lnTo>
                    <a:lnTo>
                      <a:pt x="15" y="6"/>
                    </a:lnTo>
                    <a:lnTo>
                      <a:pt x="13" y="5"/>
                    </a:lnTo>
                    <a:lnTo>
                      <a:pt x="8" y="5"/>
                    </a:lnTo>
                    <a:lnTo>
                      <a:pt x="5" y="8"/>
                    </a:lnTo>
                    <a:lnTo>
                      <a:pt x="3" y="10"/>
                    </a:lnTo>
                    <a:lnTo>
                      <a:pt x="3" y="13"/>
                    </a:lnTo>
                    <a:lnTo>
                      <a:pt x="5" y="16"/>
                    </a:lnTo>
                    <a:lnTo>
                      <a:pt x="5" y="18"/>
                    </a:lnTo>
                    <a:lnTo>
                      <a:pt x="8" y="20"/>
                    </a:lnTo>
                    <a:lnTo>
                      <a:pt x="13" y="20"/>
                    </a:lnTo>
                    <a:lnTo>
                      <a:pt x="16" y="15"/>
                    </a:lnTo>
                    <a:lnTo>
                      <a:pt x="19" y="15"/>
                    </a:lnTo>
                    <a:lnTo>
                      <a:pt x="19" y="19"/>
                    </a:lnTo>
                    <a:lnTo>
                      <a:pt x="16" y="22"/>
                    </a:lnTo>
                    <a:lnTo>
                      <a:pt x="13" y="23"/>
                    </a:lnTo>
                    <a:lnTo>
                      <a:pt x="6" y="23"/>
                    </a:lnTo>
                    <a:lnTo>
                      <a:pt x="3" y="22"/>
                    </a:lnTo>
                    <a:lnTo>
                      <a:pt x="0" y="16"/>
                    </a:lnTo>
                    <a:lnTo>
                      <a:pt x="0" y="9"/>
                    </a:lnTo>
                    <a:lnTo>
                      <a:pt x="3" y="3"/>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08" name="Freeform 596"/>
              <p:cNvSpPr>
                <a:spLocks/>
              </p:cNvSpPr>
              <p:nvPr/>
            </p:nvSpPr>
            <p:spPr bwMode="auto">
              <a:xfrm>
                <a:off x="1549" y="4140"/>
                <a:ext cx="27" cy="30"/>
              </a:xfrm>
              <a:custGeom>
                <a:avLst/>
                <a:gdLst>
                  <a:gd name="T0" fmla="*/ 10 w 27"/>
                  <a:gd name="T1" fmla="*/ 0 h 30"/>
                  <a:gd name="T2" fmla="*/ 19 w 27"/>
                  <a:gd name="T3" fmla="*/ 0 h 30"/>
                  <a:gd name="T4" fmla="*/ 25 w 27"/>
                  <a:gd name="T5" fmla="*/ 3 h 30"/>
                  <a:gd name="T6" fmla="*/ 27 w 27"/>
                  <a:gd name="T7" fmla="*/ 9 h 30"/>
                  <a:gd name="T8" fmla="*/ 23 w 27"/>
                  <a:gd name="T9" fmla="*/ 9 h 30"/>
                  <a:gd name="T10" fmla="*/ 23 w 27"/>
                  <a:gd name="T11" fmla="*/ 6 h 30"/>
                  <a:gd name="T12" fmla="*/ 17 w 27"/>
                  <a:gd name="T13" fmla="*/ 3 h 30"/>
                  <a:gd name="T14" fmla="*/ 12 w 27"/>
                  <a:gd name="T15" fmla="*/ 3 h 30"/>
                  <a:gd name="T16" fmla="*/ 6 w 27"/>
                  <a:gd name="T17" fmla="*/ 9 h 30"/>
                  <a:gd name="T18" fmla="*/ 5 w 27"/>
                  <a:gd name="T19" fmla="*/ 12 h 30"/>
                  <a:gd name="T20" fmla="*/ 5 w 27"/>
                  <a:gd name="T21" fmla="*/ 19 h 30"/>
                  <a:gd name="T22" fmla="*/ 6 w 27"/>
                  <a:gd name="T23" fmla="*/ 23 h 30"/>
                  <a:gd name="T24" fmla="*/ 9 w 27"/>
                  <a:gd name="T25" fmla="*/ 24 h 30"/>
                  <a:gd name="T26" fmla="*/ 12 w 27"/>
                  <a:gd name="T27" fmla="*/ 27 h 30"/>
                  <a:gd name="T28" fmla="*/ 19 w 27"/>
                  <a:gd name="T29" fmla="*/ 27 h 30"/>
                  <a:gd name="T30" fmla="*/ 25 w 27"/>
                  <a:gd name="T31" fmla="*/ 22 h 30"/>
                  <a:gd name="T32" fmla="*/ 25 w 27"/>
                  <a:gd name="T33" fmla="*/ 17 h 30"/>
                  <a:gd name="T34" fmla="*/ 15 w 27"/>
                  <a:gd name="T35" fmla="*/ 17 h 30"/>
                  <a:gd name="T36" fmla="*/ 15 w 27"/>
                  <a:gd name="T37" fmla="*/ 15 h 30"/>
                  <a:gd name="T38" fmla="*/ 27 w 27"/>
                  <a:gd name="T39" fmla="*/ 15 h 30"/>
                  <a:gd name="T40" fmla="*/ 27 w 27"/>
                  <a:gd name="T41" fmla="*/ 30 h 30"/>
                  <a:gd name="T42" fmla="*/ 26 w 27"/>
                  <a:gd name="T43" fmla="*/ 30 h 30"/>
                  <a:gd name="T44" fmla="*/ 25 w 27"/>
                  <a:gd name="T45" fmla="*/ 26 h 30"/>
                  <a:gd name="T46" fmla="*/ 22 w 27"/>
                  <a:gd name="T47" fmla="*/ 29 h 30"/>
                  <a:gd name="T48" fmla="*/ 19 w 27"/>
                  <a:gd name="T49" fmla="*/ 30 h 30"/>
                  <a:gd name="T50" fmla="*/ 10 w 27"/>
                  <a:gd name="T51" fmla="*/ 30 h 30"/>
                  <a:gd name="T52" fmla="*/ 6 w 27"/>
                  <a:gd name="T53" fmla="*/ 27 h 30"/>
                  <a:gd name="T54" fmla="*/ 3 w 27"/>
                  <a:gd name="T55" fmla="*/ 24 h 30"/>
                  <a:gd name="T56" fmla="*/ 0 w 27"/>
                  <a:gd name="T57" fmla="*/ 16 h 30"/>
                  <a:gd name="T58" fmla="*/ 2 w 27"/>
                  <a:gd name="T59" fmla="*/ 12 h 30"/>
                  <a:gd name="T60" fmla="*/ 2 w 27"/>
                  <a:gd name="T61" fmla="*/ 7 h 30"/>
                  <a:gd name="T62" fmla="*/ 7 w 27"/>
                  <a:gd name="T63" fmla="*/ 2 h 30"/>
                  <a:gd name="T64" fmla="*/ 10 w 27"/>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0">
                    <a:moveTo>
                      <a:pt x="10" y="0"/>
                    </a:moveTo>
                    <a:lnTo>
                      <a:pt x="19" y="0"/>
                    </a:lnTo>
                    <a:lnTo>
                      <a:pt x="25" y="3"/>
                    </a:lnTo>
                    <a:lnTo>
                      <a:pt x="27" y="9"/>
                    </a:lnTo>
                    <a:lnTo>
                      <a:pt x="23" y="9"/>
                    </a:lnTo>
                    <a:lnTo>
                      <a:pt x="23" y="6"/>
                    </a:lnTo>
                    <a:lnTo>
                      <a:pt x="17" y="3"/>
                    </a:lnTo>
                    <a:lnTo>
                      <a:pt x="12" y="3"/>
                    </a:lnTo>
                    <a:lnTo>
                      <a:pt x="6" y="9"/>
                    </a:lnTo>
                    <a:lnTo>
                      <a:pt x="5" y="12"/>
                    </a:lnTo>
                    <a:lnTo>
                      <a:pt x="5" y="19"/>
                    </a:lnTo>
                    <a:lnTo>
                      <a:pt x="6" y="23"/>
                    </a:lnTo>
                    <a:lnTo>
                      <a:pt x="9" y="24"/>
                    </a:lnTo>
                    <a:lnTo>
                      <a:pt x="12" y="27"/>
                    </a:lnTo>
                    <a:lnTo>
                      <a:pt x="19" y="27"/>
                    </a:lnTo>
                    <a:lnTo>
                      <a:pt x="25" y="22"/>
                    </a:lnTo>
                    <a:lnTo>
                      <a:pt x="25" y="17"/>
                    </a:lnTo>
                    <a:lnTo>
                      <a:pt x="15" y="17"/>
                    </a:lnTo>
                    <a:lnTo>
                      <a:pt x="15" y="15"/>
                    </a:lnTo>
                    <a:lnTo>
                      <a:pt x="27" y="15"/>
                    </a:lnTo>
                    <a:lnTo>
                      <a:pt x="27" y="30"/>
                    </a:lnTo>
                    <a:lnTo>
                      <a:pt x="26" y="30"/>
                    </a:lnTo>
                    <a:lnTo>
                      <a:pt x="25" y="26"/>
                    </a:lnTo>
                    <a:lnTo>
                      <a:pt x="22" y="29"/>
                    </a:lnTo>
                    <a:lnTo>
                      <a:pt x="19" y="30"/>
                    </a:lnTo>
                    <a:lnTo>
                      <a:pt x="10" y="30"/>
                    </a:lnTo>
                    <a:lnTo>
                      <a:pt x="6" y="27"/>
                    </a:lnTo>
                    <a:lnTo>
                      <a:pt x="3" y="24"/>
                    </a:lnTo>
                    <a:lnTo>
                      <a:pt x="0" y="16"/>
                    </a:lnTo>
                    <a:lnTo>
                      <a:pt x="2" y="12"/>
                    </a:lnTo>
                    <a:lnTo>
                      <a:pt x="2" y="7"/>
                    </a:lnTo>
                    <a:lnTo>
                      <a:pt x="7"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09" name="Freeform 597"/>
              <p:cNvSpPr>
                <a:spLocks/>
              </p:cNvSpPr>
              <p:nvPr/>
            </p:nvSpPr>
            <p:spPr bwMode="auto">
              <a:xfrm>
                <a:off x="1579" y="4140"/>
                <a:ext cx="24" cy="30"/>
              </a:xfrm>
              <a:custGeom>
                <a:avLst/>
                <a:gdLst>
                  <a:gd name="T0" fmla="*/ 0 w 24"/>
                  <a:gd name="T1" fmla="*/ 0 h 30"/>
                  <a:gd name="T2" fmla="*/ 24 w 24"/>
                  <a:gd name="T3" fmla="*/ 0 h 30"/>
                  <a:gd name="T4" fmla="*/ 24 w 24"/>
                  <a:gd name="T5" fmla="*/ 3 h 30"/>
                  <a:gd name="T6" fmla="*/ 14 w 24"/>
                  <a:gd name="T7" fmla="*/ 3 h 30"/>
                  <a:gd name="T8" fmla="*/ 14 w 24"/>
                  <a:gd name="T9" fmla="*/ 30 h 30"/>
                  <a:gd name="T10" fmla="*/ 10 w 24"/>
                  <a:gd name="T11" fmla="*/ 30 h 30"/>
                  <a:gd name="T12" fmla="*/ 10 w 24"/>
                  <a:gd name="T13" fmla="*/ 3 h 30"/>
                  <a:gd name="T14" fmla="*/ 0 w 24"/>
                  <a:gd name="T15" fmla="*/ 3 h 30"/>
                  <a:gd name="T16" fmla="*/ 0 w 2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30">
                    <a:moveTo>
                      <a:pt x="0" y="0"/>
                    </a:moveTo>
                    <a:lnTo>
                      <a:pt x="24" y="0"/>
                    </a:lnTo>
                    <a:lnTo>
                      <a:pt x="24" y="3"/>
                    </a:lnTo>
                    <a:lnTo>
                      <a:pt x="14" y="3"/>
                    </a:lnTo>
                    <a:lnTo>
                      <a:pt x="14" y="30"/>
                    </a:lnTo>
                    <a:lnTo>
                      <a:pt x="10" y="30"/>
                    </a:lnTo>
                    <a:lnTo>
                      <a:pt x="10" y="3"/>
                    </a:lnTo>
                    <a:lnTo>
                      <a:pt x="0" y="3"/>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10" name="Freeform 598"/>
              <p:cNvSpPr>
                <a:spLocks noEditPoints="1"/>
              </p:cNvSpPr>
              <p:nvPr/>
            </p:nvSpPr>
            <p:spPr bwMode="auto">
              <a:xfrm>
                <a:off x="1606" y="4140"/>
                <a:ext cx="23" cy="30"/>
              </a:xfrm>
              <a:custGeom>
                <a:avLst/>
                <a:gdLst>
                  <a:gd name="T0" fmla="*/ 5 w 23"/>
                  <a:gd name="T1" fmla="*/ 3 h 30"/>
                  <a:gd name="T2" fmla="*/ 5 w 23"/>
                  <a:gd name="T3" fmla="*/ 15 h 30"/>
                  <a:gd name="T4" fmla="*/ 16 w 23"/>
                  <a:gd name="T5" fmla="*/ 15 h 30"/>
                  <a:gd name="T6" fmla="*/ 19 w 23"/>
                  <a:gd name="T7" fmla="*/ 12 h 30"/>
                  <a:gd name="T8" fmla="*/ 19 w 23"/>
                  <a:gd name="T9" fmla="*/ 6 h 30"/>
                  <a:gd name="T10" fmla="*/ 13 w 23"/>
                  <a:gd name="T11" fmla="*/ 3 h 30"/>
                  <a:gd name="T12" fmla="*/ 5 w 23"/>
                  <a:gd name="T13" fmla="*/ 3 h 30"/>
                  <a:gd name="T14" fmla="*/ 0 w 23"/>
                  <a:gd name="T15" fmla="*/ 0 h 30"/>
                  <a:gd name="T16" fmla="*/ 17 w 23"/>
                  <a:gd name="T17" fmla="*/ 0 h 30"/>
                  <a:gd name="T18" fmla="*/ 23 w 23"/>
                  <a:gd name="T19" fmla="*/ 6 h 30"/>
                  <a:gd name="T20" fmla="*/ 23 w 23"/>
                  <a:gd name="T21" fmla="*/ 13 h 30"/>
                  <a:gd name="T22" fmla="*/ 19 w 23"/>
                  <a:gd name="T23" fmla="*/ 17 h 30"/>
                  <a:gd name="T24" fmla="*/ 5 w 23"/>
                  <a:gd name="T25" fmla="*/ 17 h 30"/>
                  <a:gd name="T26" fmla="*/ 5 w 23"/>
                  <a:gd name="T27" fmla="*/ 30 h 30"/>
                  <a:gd name="T28" fmla="*/ 0 w 23"/>
                  <a:gd name="T29" fmla="*/ 30 h 30"/>
                  <a:gd name="T30" fmla="*/ 0 w 23"/>
                  <a:gd name="T31" fmla="*/ 0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 h="30">
                    <a:moveTo>
                      <a:pt x="5" y="3"/>
                    </a:moveTo>
                    <a:lnTo>
                      <a:pt x="5" y="15"/>
                    </a:lnTo>
                    <a:lnTo>
                      <a:pt x="16" y="15"/>
                    </a:lnTo>
                    <a:lnTo>
                      <a:pt x="19" y="12"/>
                    </a:lnTo>
                    <a:lnTo>
                      <a:pt x="19" y="6"/>
                    </a:lnTo>
                    <a:lnTo>
                      <a:pt x="13" y="3"/>
                    </a:lnTo>
                    <a:lnTo>
                      <a:pt x="5" y="3"/>
                    </a:lnTo>
                    <a:close/>
                    <a:moveTo>
                      <a:pt x="0" y="0"/>
                    </a:moveTo>
                    <a:lnTo>
                      <a:pt x="17" y="0"/>
                    </a:lnTo>
                    <a:lnTo>
                      <a:pt x="23" y="6"/>
                    </a:lnTo>
                    <a:lnTo>
                      <a:pt x="23" y="13"/>
                    </a:lnTo>
                    <a:lnTo>
                      <a:pt x="19" y="17"/>
                    </a:lnTo>
                    <a:lnTo>
                      <a:pt x="5" y="17"/>
                    </a:lnTo>
                    <a:lnTo>
                      <a:pt x="5" y="30"/>
                    </a:lnTo>
                    <a:lnTo>
                      <a:pt x="0" y="30"/>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11" name="Freeform 599"/>
              <p:cNvSpPr>
                <a:spLocks noEditPoints="1"/>
              </p:cNvSpPr>
              <p:nvPr/>
            </p:nvSpPr>
            <p:spPr bwMode="auto">
              <a:xfrm>
                <a:off x="1632" y="4147"/>
                <a:ext cx="20" cy="23"/>
              </a:xfrm>
              <a:custGeom>
                <a:avLst/>
                <a:gdLst>
                  <a:gd name="T0" fmla="*/ 14 w 20"/>
                  <a:gd name="T1" fmla="*/ 12 h 23"/>
                  <a:gd name="T2" fmla="*/ 13 w 20"/>
                  <a:gd name="T3" fmla="*/ 13 h 23"/>
                  <a:gd name="T4" fmla="*/ 8 w 20"/>
                  <a:gd name="T5" fmla="*/ 13 h 23"/>
                  <a:gd name="T6" fmla="*/ 6 w 20"/>
                  <a:gd name="T7" fmla="*/ 15 h 23"/>
                  <a:gd name="T8" fmla="*/ 4 w 20"/>
                  <a:gd name="T9" fmla="*/ 15 h 23"/>
                  <a:gd name="T10" fmla="*/ 4 w 20"/>
                  <a:gd name="T11" fmla="*/ 19 h 23"/>
                  <a:gd name="T12" fmla="*/ 6 w 20"/>
                  <a:gd name="T13" fmla="*/ 20 h 23"/>
                  <a:gd name="T14" fmla="*/ 11 w 20"/>
                  <a:gd name="T15" fmla="*/ 20 h 23"/>
                  <a:gd name="T16" fmla="*/ 14 w 20"/>
                  <a:gd name="T17" fmla="*/ 17 h 23"/>
                  <a:gd name="T18" fmla="*/ 14 w 20"/>
                  <a:gd name="T19" fmla="*/ 12 h 23"/>
                  <a:gd name="T20" fmla="*/ 10 w 20"/>
                  <a:gd name="T21" fmla="*/ 0 h 23"/>
                  <a:gd name="T22" fmla="*/ 13 w 20"/>
                  <a:gd name="T23" fmla="*/ 2 h 23"/>
                  <a:gd name="T24" fmla="*/ 14 w 20"/>
                  <a:gd name="T25" fmla="*/ 2 h 23"/>
                  <a:gd name="T26" fmla="*/ 17 w 20"/>
                  <a:gd name="T27" fmla="*/ 3 h 23"/>
                  <a:gd name="T28" fmla="*/ 18 w 20"/>
                  <a:gd name="T29" fmla="*/ 5 h 23"/>
                  <a:gd name="T30" fmla="*/ 18 w 20"/>
                  <a:gd name="T31" fmla="*/ 20 h 23"/>
                  <a:gd name="T32" fmla="*/ 20 w 20"/>
                  <a:gd name="T33" fmla="*/ 20 h 23"/>
                  <a:gd name="T34" fmla="*/ 20 w 20"/>
                  <a:gd name="T35" fmla="*/ 23 h 23"/>
                  <a:gd name="T36" fmla="*/ 17 w 20"/>
                  <a:gd name="T37" fmla="*/ 23 h 23"/>
                  <a:gd name="T38" fmla="*/ 16 w 20"/>
                  <a:gd name="T39" fmla="*/ 22 h 23"/>
                  <a:gd name="T40" fmla="*/ 16 w 20"/>
                  <a:gd name="T41" fmla="*/ 20 h 23"/>
                  <a:gd name="T42" fmla="*/ 10 w 20"/>
                  <a:gd name="T43" fmla="*/ 23 h 23"/>
                  <a:gd name="T44" fmla="*/ 4 w 20"/>
                  <a:gd name="T45" fmla="*/ 23 h 23"/>
                  <a:gd name="T46" fmla="*/ 3 w 20"/>
                  <a:gd name="T47" fmla="*/ 22 h 23"/>
                  <a:gd name="T48" fmla="*/ 0 w 20"/>
                  <a:gd name="T49" fmla="*/ 20 h 23"/>
                  <a:gd name="T50" fmla="*/ 0 w 20"/>
                  <a:gd name="T51" fmla="*/ 17 h 23"/>
                  <a:gd name="T52" fmla="*/ 1 w 20"/>
                  <a:gd name="T53" fmla="*/ 15 h 23"/>
                  <a:gd name="T54" fmla="*/ 4 w 20"/>
                  <a:gd name="T55" fmla="*/ 12 h 23"/>
                  <a:gd name="T56" fmla="*/ 7 w 20"/>
                  <a:gd name="T57" fmla="*/ 10 h 23"/>
                  <a:gd name="T58" fmla="*/ 13 w 20"/>
                  <a:gd name="T59" fmla="*/ 10 h 23"/>
                  <a:gd name="T60" fmla="*/ 14 w 20"/>
                  <a:gd name="T61" fmla="*/ 9 h 23"/>
                  <a:gd name="T62" fmla="*/ 14 w 20"/>
                  <a:gd name="T63" fmla="*/ 6 h 23"/>
                  <a:gd name="T64" fmla="*/ 13 w 20"/>
                  <a:gd name="T65" fmla="*/ 5 h 23"/>
                  <a:gd name="T66" fmla="*/ 6 w 20"/>
                  <a:gd name="T67" fmla="*/ 5 h 23"/>
                  <a:gd name="T68" fmla="*/ 4 w 20"/>
                  <a:gd name="T69" fmla="*/ 6 h 23"/>
                  <a:gd name="T70" fmla="*/ 4 w 20"/>
                  <a:gd name="T71" fmla="*/ 9 h 23"/>
                  <a:gd name="T72" fmla="*/ 1 w 20"/>
                  <a:gd name="T73" fmla="*/ 9 h 23"/>
                  <a:gd name="T74" fmla="*/ 1 w 20"/>
                  <a:gd name="T75" fmla="*/ 5 h 23"/>
                  <a:gd name="T76" fmla="*/ 10 w 20"/>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 h="23">
                    <a:moveTo>
                      <a:pt x="14" y="12"/>
                    </a:moveTo>
                    <a:lnTo>
                      <a:pt x="13" y="13"/>
                    </a:lnTo>
                    <a:lnTo>
                      <a:pt x="8" y="13"/>
                    </a:lnTo>
                    <a:lnTo>
                      <a:pt x="6" y="15"/>
                    </a:lnTo>
                    <a:lnTo>
                      <a:pt x="4" y="15"/>
                    </a:lnTo>
                    <a:lnTo>
                      <a:pt x="4" y="19"/>
                    </a:lnTo>
                    <a:lnTo>
                      <a:pt x="6" y="20"/>
                    </a:lnTo>
                    <a:lnTo>
                      <a:pt x="11" y="20"/>
                    </a:lnTo>
                    <a:lnTo>
                      <a:pt x="14" y="17"/>
                    </a:lnTo>
                    <a:lnTo>
                      <a:pt x="14" y="12"/>
                    </a:lnTo>
                    <a:close/>
                    <a:moveTo>
                      <a:pt x="10" y="0"/>
                    </a:moveTo>
                    <a:lnTo>
                      <a:pt x="13" y="2"/>
                    </a:lnTo>
                    <a:lnTo>
                      <a:pt x="14" y="2"/>
                    </a:lnTo>
                    <a:lnTo>
                      <a:pt x="17" y="3"/>
                    </a:lnTo>
                    <a:lnTo>
                      <a:pt x="18" y="5"/>
                    </a:lnTo>
                    <a:lnTo>
                      <a:pt x="18" y="20"/>
                    </a:lnTo>
                    <a:lnTo>
                      <a:pt x="20" y="20"/>
                    </a:lnTo>
                    <a:lnTo>
                      <a:pt x="20" y="23"/>
                    </a:lnTo>
                    <a:lnTo>
                      <a:pt x="17" y="23"/>
                    </a:lnTo>
                    <a:lnTo>
                      <a:pt x="16" y="22"/>
                    </a:lnTo>
                    <a:lnTo>
                      <a:pt x="16" y="20"/>
                    </a:lnTo>
                    <a:lnTo>
                      <a:pt x="10" y="23"/>
                    </a:lnTo>
                    <a:lnTo>
                      <a:pt x="4" y="23"/>
                    </a:lnTo>
                    <a:lnTo>
                      <a:pt x="3" y="22"/>
                    </a:lnTo>
                    <a:lnTo>
                      <a:pt x="0" y="20"/>
                    </a:lnTo>
                    <a:lnTo>
                      <a:pt x="0" y="17"/>
                    </a:lnTo>
                    <a:lnTo>
                      <a:pt x="1" y="15"/>
                    </a:lnTo>
                    <a:lnTo>
                      <a:pt x="4" y="12"/>
                    </a:lnTo>
                    <a:lnTo>
                      <a:pt x="7" y="10"/>
                    </a:lnTo>
                    <a:lnTo>
                      <a:pt x="13" y="10"/>
                    </a:lnTo>
                    <a:lnTo>
                      <a:pt x="14" y="9"/>
                    </a:lnTo>
                    <a:lnTo>
                      <a:pt x="14" y="6"/>
                    </a:lnTo>
                    <a:lnTo>
                      <a:pt x="13" y="5"/>
                    </a:lnTo>
                    <a:lnTo>
                      <a:pt x="6" y="5"/>
                    </a:lnTo>
                    <a:lnTo>
                      <a:pt x="4" y="6"/>
                    </a:lnTo>
                    <a:lnTo>
                      <a:pt x="4" y="9"/>
                    </a:lnTo>
                    <a:lnTo>
                      <a:pt x="1" y="9"/>
                    </a:lnTo>
                    <a:lnTo>
                      <a:pt x="1" y="5"/>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12" name="Freeform 600"/>
              <p:cNvSpPr>
                <a:spLocks/>
              </p:cNvSpPr>
              <p:nvPr/>
            </p:nvSpPr>
            <p:spPr bwMode="auto">
              <a:xfrm>
                <a:off x="1655" y="4147"/>
                <a:ext cx="18" cy="23"/>
              </a:xfrm>
              <a:custGeom>
                <a:avLst/>
                <a:gdLst>
                  <a:gd name="T0" fmla="*/ 8 w 18"/>
                  <a:gd name="T1" fmla="*/ 0 h 23"/>
                  <a:gd name="T2" fmla="*/ 11 w 18"/>
                  <a:gd name="T3" fmla="*/ 2 h 23"/>
                  <a:gd name="T4" fmla="*/ 14 w 18"/>
                  <a:gd name="T5" fmla="*/ 2 h 23"/>
                  <a:gd name="T6" fmla="*/ 17 w 18"/>
                  <a:gd name="T7" fmla="*/ 8 h 23"/>
                  <a:gd name="T8" fmla="*/ 14 w 18"/>
                  <a:gd name="T9" fmla="*/ 8 h 23"/>
                  <a:gd name="T10" fmla="*/ 11 w 18"/>
                  <a:gd name="T11" fmla="*/ 5 h 23"/>
                  <a:gd name="T12" fmla="*/ 5 w 18"/>
                  <a:gd name="T13" fmla="*/ 5 h 23"/>
                  <a:gd name="T14" fmla="*/ 4 w 18"/>
                  <a:gd name="T15" fmla="*/ 6 h 23"/>
                  <a:gd name="T16" fmla="*/ 4 w 18"/>
                  <a:gd name="T17" fmla="*/ 9 h 23"/>
                  <a:gd name="T18" fmla="*/ 7 w 18"/>
                  <a:gd name="T19" fmla="*/ 9 h 23"/>
                  <a:gd name="T20" fmla="*/ 8 w 18"/>
                  <a:gd name="T21" fmla="*/ 10 h 23"/>
                  <a:gd name="T22" fmla="*/ 11 w 18"/>
                  <a:gd name="T23" fmla="*/ 10 h 23"/>
                  <a:gd name="T24" fmla="*/ 14 w 18"/>
                  <a:gd name="T25" fmla="*/ 12 h 23"/>
                  <a:gd name="T26" fmla="*/ 17 w 18"/>
                  <a:gd name="T27" fmla="*/ 15 h 23"/>
                  <a:gd name="T28" fmla="*/ 18 w 18"/>
                  <a:gd name="T29" fmla="*/ 17 h 23"/>
                  <a:gd name="T30" fmla="*/ 17 w 18"/>
                  <a:gd name="T31" fmla="*/ 19 h 23"/>
                  <a:gd name="T32" fmla="*/ 15 w 18"/>
                  <a:gd name="T33" fmla="*/ 22 h 23"/>
                  <a:gd name="T34" fmla="*/ 14 w 18"/>
                  <a:gd name="T35" fmla="*/ 23 h 23"/>
                  <a:gd name="T36" fmla="*/ 4 w 18"/>
                  <a:gd name="T37" fmla="*/ 23 h 23"/>
                  <a:gd name="T38" fmla="*/ 1 w 18"/>
                  <a:gd name="T39" fmla="*/ 22 h 23"/>
                  <a:gd name="T40" fmla="*/ 0 w 18"/>
                  <a:gd name="T41" fmla="*/ 19 h 23"/>
                  <a:gd name="T42" fmla="*/ 0 w 18"/>
                  <a:gd name="T43" fmla="*/ 16 h 23"/>
                  <a:gd name="T44" fmla="*/ 3 w 18"/>
                  <a:gd name="T45" fmla="*/ 16 h 23"/>
                  <a:gd name="T46" fmla="*/ 4 w 18"/>
                  <a:gd name="T47" fmla="*/ 19 h 23"/>
                  <a:gd name="T48" fmla="*/ 5 w 18"/>
                  <a:gd name="T49" fmla="*/ 19 h 23"/>
                  <a:gd name="T50" fmla="*/ 7 w 18"/>
                  <a:gd name="T51" fmla="*/ 20 h 23"/>
                  <a:gd name="T52" fmla="*/ 13 w 18"/>
                  <a:gd name="T53" fmla="*/ 20 h 23"/>
                  <a:gd name="T54" fmla="*/ 14 w 18"/>
                  <a:gd name="T55" fmla="*/ 19 h 23"/>
                  <a:gd name="T56" fmla="*/ 14 w 18"/>
                  <a:gd name="T57" fmla="*/ 16 h 23"/>
                  <a:gd name="T58" fmla="*/ 13 w 18"/>
                  <a:gd name="T59" fmla="*/ 15 h 23"/>
                  <a:gd name="T60" fmla="*/ 10 w 18"/>
                  <a:gd name="T61" fmla="*/ 13 h 23"/>
                  <a:gd name="T62" fmla="*/ 4 w 18"/>
                  <a:gd name="T63" fmla="*/ 13 h 23"/>
                  <a:gd name="T64" fmla="*/ 1 w 18"/>
                  <a:gd name="T65" fmla="*/ 10 h 23"/>
                  <a:gd name="T66" fmla="*/ 0 w 18"/>
                  <a:gd name="T67" fmla="*/ 8 h 23"/>
                  <a:gd name="T68" fmla="*/ 3 w 18"/>
                  <a:gd name="T69" fmla="*/ 2 h 23"/>
                  <a:gd name="T70" fmla="*/ 5 w 18"/>
                  <a:gd name="T71" fmla="*/ 2 h 23"/>
                  <a:gd name="T72" fmla="*/ 8 w 18"/>
                  <a:gd name="T73" fmla="*/ 0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 h="23">
                    <a:moveTo>
                      <a:pt x="8" y="0"/>
                    </a:moveTo>
                    <a:lnTo>
                      <a:pt x="11" y="2"/>
                    </a:lnTo>
                    <a:lnTo>
                      <a:pt x="14" y="2"/>
                    </a:lnTo>
                    <a:lnTo>
                      <a:pt x="17" y="8"/>
                    </a:lnTo>
                    <a:lnTo>
                      <a:pt x="14" y="8"/>
                    </a:lnTo>
                    <a:lnTo>
                      <a:pt x="11" y="5"/>
                    </a:lnTo>
                    <a:lnTo>
                      <a:pt x="5" y="5"/>
                    </a:lnTo>
                    <a:lnTo>
                      <a:pt x="4" y="6"/>
                    </a:lnTo>
                    <a:lnTo>
                      <a:pt x="4" y="9"/>
                    </a:lnTo>
                    <a:lnTo>
                      <a:pt x="7" y="9"/>
                    </a:lnTo>
                    <a:lnTo>
                      <a:pt x="8" y="10"/>
                    </a:lnTo>
                    <a:lnTo>
                      <a:pt x="11" y="10"/>
                    </a:lnTo>
                    <a:lnTo>
                      <a:pt x="14" y="12"/>
                    </a:lnTo>
                    <a:lnTo>
                      <a:pt x="17" y="15"/>
                    </a:lnTo>
                    <a:lnTo>
                      <a:pt x="18" y="17"/>
                    </a:lnTo>
                    <a:lnTo>
                      <a:pt x="17" y="19"/>
                    </a:lnTo>
                    <a:lnTo>
                      <a:pt x="15" y="22"/>
                    </a:lnTo>
                    <a:lnTo>
                      <a:pt x="14" y="23"/>
                    </a:lnTo>
                    <a:lnTo>
                      <a:pt x="4" y="23"/>
                    </a:lnTo>
                    <a:lnTo>
                      <a:pt x="1" y="22"/>
                    </a:lnTo>
                    <a:lnTo>
                      <a:pt x="0" y="19"/>
                    </a:lnTo>
                    <a:lnTo>
                      <a:pt x="0" y="16"/>
                    </a:lnTo>
                    <a:lnTo>
                      <a:pt x="3" y="16"/>
                    </a:lnTo>
                    <a:lnTo>
                      <a:pt x="4" y="19"/>
                    </a:lnTo>
                    <a:lnTo>
                      <a:pt x="5" y="19"/>
                    </a:lnTo>
                    <a:lnTo>
                      <a:pt x="7" y="20"/>
                    </a:lnTo>
                    <a:lnTo>
                      <a:pt x="13" y="20"/>
                    </a:lnTo>
                    <a:lnTo>
                      <a:pt x="14" y="19"/>
                    </a:lnTo>
                    <a:lnTo>
                      <a:pt x="14" y="16"/>
                    </a:lnTo>
                    <a:lnTo>
                      <a:pt x="13" y="15"/>
                    </a:lnTo>
                    <a:lnTo>
                      <a:pt x="10" y="13"/>
                    </a:lnTo>
                    <a:lnTo>
                      <a:pt x="4" y="13"/>
                    </a:lnTo>
                    <a:lnTo>
                      <a:pt x="1" y="10"/>
                    </a:lnTo>
                    <a:lnTo>
                      <a:pt x="0" y="8"/>
                    </a:lnTo>
                    <a:lnTo>
                      <a:pt x="3" y="2"/>
                    </a:lnTo>
                    <a:lnTo>
                      <a:pt x="5"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813" name="Freeform 601"/>
              <p:cNvSpPr>
                <a:spLocks noEditPoints="1"/>
              </p:cNvSpPr>
              <p:nvPr/>
            </p:nvSpPr>
            <p:spPr bwMode="auto">
              <a:xfrm>
                <a:off x="1676" y="4147"/>
                <a:ext cx="20" cy="23"/>
              </a:xfrm>
              <a:custGeom>
                <a:avLst/>
                <a:gdLst>
                  <a:gd name="T0" fmla="*/ 7 w 20"/>
                  <a:gd name="T1" fmla="*/ 5 h 23"/>
                  <a:gd name="T2" fmla="*/ 4 w 20"/>
                  <a:gd name="T3" fmla="*/ 8 h 23"/>
                  <a:gd name="T4" fmla="*/ 3 w 20"/>
                  <a:gd name="T5" fmla="*/ 10 h 23"/>
                  <a:gd name="T6" fmla="*/ 16 w 20"/>
                  <a:gd name="T7" fmla="*/ 10 h 23"/>
                  <a:gd name="T8" fmla="*/ 16 w 20"/>
                  <a:gd name="T9" fmla="*/ 8 h 23"/>
                  <a:gd name="T10" fmla="*/ 13 w 20"/>
                  <a:gd name="T11" fmla="*/ 5 h 23"/>
                  <a:gd name="T12" fmla="*/ 7 w 20"/>
                  <a:gd name="T13" fmla="*/ 5 h 23"/>
                  <a:gd name="T14" fmla="*/ 10 w 20"/>
                  <a:gd name="T15" fmla="*/ 0 h 23"/>
                  <a:gd name="T16" fmla="*/ 16 w 20"/>
                  <a:gd name="T17" fmla="*/ 3 h 23"/>
                  <a:gd name="T18" fmla="*/ 17 w 20"/>
                  <a:gd name="T19" fmla="*/ 5 h 23"/>
                  <a:gd name="T20" fmla="*/ 20 w 20"/>
                  <a:gd name="T21" fmla="*/ 10 h 23"/>
                  <a:gd name="T22" fmla="*/ 20 w 20"/>
                  <a:gd name="T23" fmla="*/ 13 h 23"/>
                  <a:gd name="T24" fmla="*/ 3 w 20"/>
                  <a:gd name="T25" fmla="*/ 13 h 23"/>
                  <a:gd name="T26" fmla="*/ 4 w 20"/>
                  <a:gd name="T27" fmla="*/ 16 h 23"/>
                  <a:gd name="T28" fmla="*/ 4 w 20"/>
                  <a:gd name="T29" fmla="*/ 19 h 23"/>
                  <a:gd name="T30" fmla="*/ 7 w 20"/>
                  <a:gd name="T31" fmla="*/ 20 h 23"/>
                  <a:gd name="T32" fmla="*/ 13 w 20"/>
                  <a:gd name="T33" fmla="*/ 20 h 23"/>
                  <a:gd name="T34" fmla="*/ 14 w 20"/>
                  <a:gd name="T35" fmla="*/ 19 h 23"/>
                  <a:gd name="T36" fmla="*/ 16 w 20"/>
                  <a:gd name="T37" fmla="*/ 16 h 23"/>
                  <a:gd name="T38" fmla="*/ 20 w 20"/>
                  <a:gd name="T39" fmla="*/ 16 h 23"/>
                  <a:gd name="T40" fmla="*/ 19 w 20"/>
                  <a:gd name="T41" fmla="*/ 19 h 23"/>
                  <a:gd name="T42" fmla="*/ 16 w 20"/>
                  <a:gd name="T43" fmla="*/ 22 h 23"/>
                  <a:gd name="T44" fmla="*/ 13 w 20"/>
                  <a:gd name="T45" fmla="*/ 23 h 23"/>
                  <a:gd name="T46" fmla="*/ 6 w 20"/>
                  <a:gd name="T47" fmla="*/ 23 h 23"/>
                  <a:gd name="T48" fmla="*/ 3 w 20"/>
                  <a:gd name="T49" fmla="*/ 22 h 23"/>
                  <a:gd name="T50" fmla="*/ 0 w 20"/>
                  <a:gd name="T51" fmla="*/ 16 h 23"/>
                  <a:gd name="T52" fmla="*/ 0 w 20"/>
                  <a:gd name="T53" fmla="*/ 8 h 23"/>
                  <a:gd name="T54" fmla="*/ 6 w 20"/>
                  <a:gd name="T55" fmla="*/ 2 h 23"/>
                  <a:gd name="T56" fmla="*/ 10 w 20"/>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3">
                    <a:moveTo>
                      <a:pt x="7" y="5"/>
                    </a:moveTo>
                    <a:lnTo>
                      <a:pt x="4" y="8"/>
                    </a:lnTo>
                    <a:lnTo>
                      <a:pt x="3" y="10"/>
                    </a:lnTo>
                    <a:lnTo>
                      <a:pt x="16" y="10"/>
                    </a:lnTo>
                    <a:lnTo>
                      <a:pt x="16" y="8"/>
                    </a:lnTo>
                    <a:lnTo>
                      <a:pt x="13" y="5"/>
                    </a:lnTo>
                    <a:lnTo>
                      <a:pt x="7" y="5"/>
                    </a:lnTo>
                    <a:close/>
                    <a:moveTo>
                      <a:pt x="10" y="0"/>
                    </a:moveTo>
                    <a:lnTo>
                      <a:pt x="16" y="3"/>
                    </a:lnTo>
                    <a:lnTo>
                      <a:pt x="17" y="5"/>
                    </a:lnTo>
                    <a:lnTo>
                      <a:pt x="20" y="10"/>
                    </a:lnTo>
                    <a:lnTo>
                      <a:pt x="20" y="13"/>
                    </a:lnTo>
                    <a:lnTo>
                      <a:pt x="3" y="13"/>
                    </a:lnTo>
                    <a:lnTo>
                      <a:pt x="4" y="16"/>
                    </a:lnTo>
                    <a:lnTo>
                      <a:pt x="4" y="19"/>
                    </a:lnTo>
                    <a:lnTo>
                      <a:pt x="7" y="20"/>
                    </a:lnTo>
                    <a:lnTo>
                      <a:pt x="13" y="20"/>
                    </a:lnTo>
                    <a:lnTo>
                      <a:pt x="14" y="19"/>
                    </a:lnTo>
                    <a:lnTo>
                      <a:pt x="16" y="16"/>
                    </a:lnTo>
                    <a:lnTo>
                      <a:pt x="20" y="16"/>
                    </a:lnTo>
                    <a:lnTo>
                      <a:pt x="19" y="19"/>
                    </a:lnTo>
                    <a:lnTo>
                      <a:pt x="16" y="22"/>
                    </a:lnTo>
                    <a:lnTo>
                      <a:pt x="13" y="23"/>
                    </a:lnTo>
                    <a:lnTo>
                      <a:pt x="6" y="23"/>
                    </a:lnTo>
                    <a:lnTo>
                      <a:pt x="3" y="22"/>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14" name="Freeform 602"/>
              <p:cNvSpPr>
                <a:spLocks/>
              </p:cNvSpPr>
              <p:nvPr/>
            </p:nvSpPr>
            <p:spPr bwMode="auto">
              <a:xfrm>
                <a:off x="1699" y="4147"/>
                <a:ext cx="17" cy="23"/>
              </a:xfrm>
              <a:custGeom>
                <a:avLst/>
                <a:gdLst>
                  <a:gd name="T0" fmla="*/ 8 w 17"/>
                  <a:gd name="T1" fmla="*/ 0 h 23"/>
                  <a:gd name="T2" fmla="*/ 11 w 17"/>
                  <a:gd name="T3" fmla="*/ 2 h 23"/>
                  <a:gd name="T4" fmla="*/ 14 w 17"/>
                  <a:gd name="T5" fmla="*/ 2 h 23"/>
                  <a:gd name="T6" fmla="*/ 17 w 17"/>
                  <a:gd name="T7" fmla="*/ 8 h 23"/>
                  <a:gd name="T8" fmla="*/ 13 w 17"/>
                  <a:gd name="T9" fmla="*/ 8 h 23"/>
                  <a:gd name="T10" fmla="*/ 13 w 17"/>
                  <a:gd name="T11" fmla="*/ 6 h 23"/>
                  <a:gd name="T12" fmla="*/ 10 w 17"/>
                  <a:gd name="T13" fmla="*/ 5 h 23"/>
                  <a:gd name="T14" fmla="*/ 6 w 17"/>
                  <a:gd name="T15" fmla="*/ 5 h 23"/>
                  <a:gd name="T16" fmla="*/ 3 w 17"/>
                  <a:gd name="T17" fmla="*/ 8 h 23"/>
                  <a:gd name="T18" fmla="*/ 4 w 17"/>
                  <a:gd name="T19" fmla="*/ 9 h 23"/>
                  <a:gd name="T20" fmla="*/ 6 w 17"/>
                  <a:gd name="T21" fmla="*/ 9 h 23"/>
                  <a:gd name="T22" fmla="*/ 8 w 17"/>
                  <a:gd name="T23" fmla="*/ 10 h 23"/>
                  <a:gd name="T24" fmla="*/ 10 w 17"/>
                  <a:gd name="T25" fmla="*/ 10 h 23"/>
                  <a:gd name="T26" fmla="*/ 13 w 17"/>
                  <a:gd name="T27" fmla="*/ 12 h 23"/>
                  <a:gd name="T28" fmla="*/ 14 w 17"/>
                  <a:gd name="T29" fmla="*/ 12 h 23"/>
                  <a:gd name="T30" fmla="*/ 17 w 17"/>
                  <a:gd name="T31" fmla="*/ 15 h 23"/>
                  <a:gd name="T32" fmla="*/ 17 w 17"/>
                  <a:gd name="T33" fmla="*/ 19 h 23"/>
                  <a:gd name="T34" fmla="*/ 16 w 17"/>
                  <a:gd name="T35" fmla="*/ 22 h 23"/>
                  <a:gd name="T36" fmla="*/ 14 w 17"/>
                  <a:gd name="T37" fmla="*/ 23 h 23"/>
                  <a:gd name="T38" fmla="*/ 3 w 17"/>
                  <a:gd name="T39" fmla="*/ 23 h 23"/>
                  <a:gd name="T40" fmla="*/ 1 w 17"/>
                  <a:gd name="T41" fmla="*/ 22 h 23"/>
                  <a:gd name="T42" fmla="*/ 0 w 17"/>
                  <a:gd name="T43" fmla="*/ 19 h 23"/>
                  <a:gd name="T44" fmla="*/ 0 w 17"/>
                  <a:gd name="T45" fmla="*/ 16 h 23"/>
                  <a:gd name="T46" fmla="*/ 3 w 17"/>
                  <a:gd name="T47" fmla="*/ 16 h 23"/>
                  <a:gd name="T48" fmla="*/ 3 w 17"/>
                  <a:gd name="T49" fmla="*/ 19 h 23"/>
                  <a:gd name="T50" fmla="*/ 4 w 17"/>
                  <a:gd name="T51" fmla="*/ 19 h 23"/>
                  <a:gd name="T52" fmla="*/ 7 w 17"/>
                  <a:gd name="T53" fmla="*/ 20 h 23"/>
                  <a:gd name="T54" fmla="*/ 13 w 17"/>
                  <a:gd name="T55" fmla="*/ 20 h 23"/>
                  <a:gd name="T56" fmla="*/ 14 w 17"/>
                  <a:gd name="T57" fmla="*/ 19 h 23"/>
                  <a:gd name="T58" fmla="*/ 14 w 17"/>
                  <a:gd name="T59" fmla="*/ 17 h 23"/>
                  <a:gd name="T60" fmla="*/ 10 w 17"/>
                  <a:gd name="T61" fmla="*/ 13 h 23"/>
                  <a:gd name="T62" fmla="*/ 4 w 17"/>
                  <a:gd name="T63" fmla="*/ 13 h 23"/>
                  <a:gd name="T64" fmla="*/ 1 w 17"/>
                  <a:gd name="T65" fmla="*/ 12 h 23"/>
                  <a:gd name="T66" fmla="*/ 0 w 17"/>
                  <a:gd name="T67" fmla="*/ 10 h 23"/>
                  <a:gd name="T68" fmla="*/ 0 w 17"/>
                  <a:gd name="T69" fmla="*/ 5 h 23"/>
                  <a:gd name="T70" fmla="*/ 3 w 17"/>
                  <a:gd name="T71" fmla="*/ 2 h 23"/>
                  <a:gd name="T72" fmla="*/ 6 w 17"/>
                  <a:gd name="T73" fmla="*/ 2 h 23"/>
                  <a:gd name="T74" fmla="*/ 8 w 17"/>
                  <a:gd name="T75" fmla="*/ 0 h 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23">
                    <a:moveTo>
                      <a:pt x="8" y="0"/>
                    </a:moveTo>
                    <a:lnTo>
                      <a:pt x="11" y="2"/>
                    </a:lnTo>
                    <a:lnTo>
                      <a:pt x="14" y="2"/>
                    </a:lnTo>
                    <a:lnTo>
                      <a:pt x="17" y="8"/>
                    </a:lnTo>
                    <a:lnTo>
                      <a:pt x="13" y="8"/>
                    </a:lnTo>
                    <a:lnTo>
                      <a:pt x="13" y="6"/>
                    </a:lnTo>
                    <a:lnTo>
                      <a:pt x="10" y="5"/>
                    </a:lnTo>
                    <a:lnTo>
                      <a:pt x="6" y="5"/>
                    </a:lnTo>
                    <a:lnTo>
                      <a:pt x="3" y="8"/>
                    </a:lnTo>
                    <a:lnTo>
                      <a:pt x="4" y="9"/>
                    </a:lnTo>
                    <a:lnTo>
                      <a:pt x="6" y="9"/>
                    </a:lnTo>
                    <a:lnTo>
                      <a:pt x="8" y="10"/>
                    </a:lnTo>
                    <a:lnTo>
                      <a:pt x="10" y="10"/>
                    </a:lnTo>
                    <a:lnTo>
                      <a:pt x="13" y="12"/>
                    </a:lnTo>
                    <a:lnTo>
                      <a:pt x="14" y="12"/>
                    </a:lnTo>
                    <a:lnTo>
                      <a:pt x="17" y="15"/>
                    </a:lnTo>
                    <a:lnTo>
                      <a:pt x="17" y="19"/>
                    </a:lnTo>
                    <a:lnTo>
                      <a:pt x="16" y="22"/>
                    </a:lnTo>
                    <a:lnTo>
                      <a:pt x="14" y="23"/>
                    </a:lnTo>
                    <a:lnTo>
                      <a:pt x="3" y="23"/>
                    </a:lnTo>
                    <a:lnTo>
                      <a:pt x="1" y="22"/>
                    </a:lnTo>
                    <a:lnTo>
                      <a:pt x="0" y="19"/>
                    </a:lnTo>
                    <a:lnTo>
                      <a:pt x="0" y="16"/>
                    </a:lnTo>
                    <a:lnTo>
                      <a:pt x="3" y="16"/>
                    </a:lnTo>
                    <a:lnTo>
                      <a:pt x="3" y="19"/>
                    </a:lnTo>
                    <a:lnTo>
                      <a:pt x="4" y="19"/>
                    </a:lnTo>
                    <a:lnTo>
                      <a:pt x="7" y="20"/>
                    </a:lnTo>
                    <a:lnTo>
                      <a:pt x="13" y="20"/>
                    </a:lnTo>
                    <a:lnTo>
                      <a:pt x="14" y="19"/>
                    </a:lnTo>
                    <a:lnTo>
                      <a:pt x="14" y="17"/>
                    </a:lnTo>
                    <a:lnTo>
                      <a:pt x="10" y="13"/>
                    </a:lnTo>
                    <a:lnTo>
                      <a:pt x="4" y="13"/>
                    </a:lnTo>
                    <a:lnTo>
                      <a:pt x="1" y="12"/>
                    </a:lnTo>
                    <a:lnTo>
                      <a:pt x="0" y="10"/>
                    </a:lnTo>
                    <a:lnTo>
                      <a:pt x="0" y="5"/>
                    </a:lnTo>
                    <a:lnTo>
                      <a:pt x="3" y="2"/>
                    </a:lnTo>
                    <a:lnTo>
                      <a:pt x="6"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815" name="Freeform 603"/>
              <p:cNvSpPr>
                <a:spLocks/>
              </p:cNvSpPr>
              <p:nvPr/>
            </p:nvSpPr>
            <p:spPr bwMode="auto">
              <a:xfrm>
                <a:off x="1732" y="4140"/>
                <a:ext cx="10" cy="39"/>
              </a:xfrm>
              <a:custGeom>
                <a:avLst/>
                <a:gdLst>
                  <a:gd name="T0" fmla="*/ 7 w 10"/>
                  <a:gd name="T1" fmla="*/ 0 h 39"/>
                  <a:gd name="T2" fmla="*/ 10 w 10"/>
                  <a:gd name="T3" fmla="*/ 0 h 39"/>
                  <a:gd name="T4" fmla="*/ 4 w 10"/>
                  <a:gd name="T5" fmla="*/ 12 h 39"/>
                  <a:gd name="T6" fmla="*/ 4 w 10"/>
                  <a:gd name="T7" fmla="*/ 26 h 39"/>
                  <a:gd name="T8" fmla="*/ 7 w 10"/>
                  <a:gd name="T9" fmla="*/ 32 h 39"/>
                  <a:gd name="T10" fmla="*/ 10 w 10"/>
                  <a:gd name="T11" fmla="*/ 39 h 39"/>
                  <a:gd name="T12" fmla="*/ 7 w 10"/>
                  <a:gd name="T13" fmla="*/ 39 h 39"/>
                  <a:gd name="T14" fmla="*/ 2 w 10"/>
                  <a:gd name="T15" fmla="*/ 32 h 39"/>
                  <a:gd name="T16" fmla="*/ 1 w 10"/>
                  <a:gd name="T17" fmla="*/ 26 h 39"/>
                  <a:gd name="T18" fmla="*/ 0 w 10"/>
                  <a:gd name="T19" fmla="*/ 19 h 39"/>
                  <a:gd name="T20" fmla="*/ 1 w 10"/>
                  <a:gd name="T21" fmla="*/ 15 h 39"/>
                  <a:gd name="T22" fmla="*/ 1 w 10"/>
                  <a:gd name="T23" fmla="*/ 9 h 39"/>
                  <a:gd name="T24" fmla="*/ 7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7" y="0"/>
                    </a:moveTo>
                    <a:lnTo>
                      <a:pt x="10" y="0"/>
                    </a:lnTo>
                    <a:lnTo>
                      <a:pt x="4" y="12"/>
                    </a:lnTo>
                    <a:lnTo>
                      <a:pt x="4" y="26"/>
                    </a:lnTo>
                    <a:lnTo>
                      <a:pt x="7" y="32"/>
                    </a:lnTo>
                    <a:lnTo>
                      <a:pt x="10" y="39"/>
                    </a:lnTo>
                    <a:lnTo>
                      <a:pt x="7" y="39"/>
                    </a:lnTo>
                    <a:lnTo>
                      <a:pt x="2" y="32"/>
                    </a:lnTo>
                    <a:lnTo>
                      <a:pt x="1" y="26"/>
                    </a:lnTo>
                    <a:lnTo>
                      <a:pt x="0" y="19"/>
                    </a:lnTo>
                    <a:lnTo>
                      <a:pt x="1" y="15"/>
                    </a:lnTo>
                    <a:lnTo>
                      <a:pt x="1" y="9"/>
                    </a:lnTo>
                    <a:lnTo>
                      <a:pt x="7" y="0"/>
                    </a:lnTo>
                    <a:close/>
                  </a:path>
                </a:pathLst>
              </a:custGeom>
              <a:solidFill>
                <a:srgbClr val="000000"/>
              </a:solidFill>
              <a:ln w="0">
                <a:solidFill>
                  <a:srgbClr val="000000"/>
                </a:solidFill>
                <a:prstDash val="solid"/>
                <a:round/>
                <a:headEnd/>
                <a:tailEnd/>
              </a:ln>
            </p:spPr>
            <p:txBody>
              <a:bodyPr/>
              <a:lstStyle/>
              <a:p>
                <a:endParaRPr lang="en-US"/>
              </a:p>
            </p:txBody>
          </p:sp>
          <p:sp>
            <p:nvSpPr>
              <p:cNvPr id="16816" name="Freeform 604"/>
              <p:cNvSpPr>
                <a:spLocks/>
              </p:cNvSpPr>
              <p:nvPr/>
            </p:nvSpPr>
            <p:spPr bwMode="auto">
              <a:xfrm>
                <a:off x="1742" y="4140"/>
                <a:ext cx="19" cy="30"/>
              </a:xfrm>
              <a:custGeom>
                <a:avLst/>
                <a:gdLst>
                  <a:gd name="T0" fmla="*/ 10 w 19"/>
                  <a:gd name="T1" fmla="*/ 0 h 30"/>
                  <a:gd name="T2" fmla="*/ 14 w 19"/>
                  <a:gd name="T3" fmla="*/ 2 h 30"/>
                  <a:gd name="T4" fmla="*/ 17 w 19"/>
                  <a:gd name="T5" fmla="*/ 3 h 30"/>
                  <a:gd name="T6" fmla="*/ 19 w 19"/>
                  <a:gd name="T7" fmla="*/ 9 h 30"/>
                  <a:gd name="T8" fmla="*/ 19 w 19"/>
                  <a:gd name="T9" fmla="*/ 13 h 30"/>
                  <a:gd name="T10" fmla="*/ 17 w 19"/>
                  <a:gd name="T11" fmla="*/ 15 h 30"/>
                  <a:gd name="T12" fmla="*/ 15 w 19"/>
                  <a:gd name="T13" fmla="*/ 17 h 30"/>
                  <a:gd name="T14" fmla="*/ 10 w 19"/>
                  <a:gd name="T15" fmla="*/ 20 h 30"/>
                  <a:gd name="T16" fmla="*/ 5 w 19"/>
                  <a:gd name="T17" fmla="*/ 24 h 30"/>
                  <a:gd name="T18" fmla="*/ 4 w 19"/>
                  <a:gd name="T19" fmla="*/ 27 h 30"/>
                  <a:gd name="T20" fmla="*/ 19 w 19"/>
                  <a:gd name="T21" fmla="*/ 27 h 30"/>
                  <a:gd name="T22" fmla="*/ 19 w 19"/>
                  <a:gd name="T23" fmla="*/ 30 h 30"/>
                  <a:gd name="T24" fmla="*/ 0 w 19"/>
                  <a:gd name="T25" fmla="*/ 30 h 30"/>
                  <a:gd name="T26" fmla="*/ 1 w 19"/>
                  <a:gd name="T27" fmla="*/ 26 h 30"/>
                  <a:gd name="T28" fmla="*/ 2 w 19"/>
                  <a:gd name="T29" fmla="*/ 23 h 30"/>
                  <a:gd name="T30" fmla="*/ 8 w 19"/>
                  <a:gd name="T31" fmla="*/ 17 h 30"/>
                  <a:gd name="T32" fmla="*/ 14 w 19"/>
                  <a:gd name="T33" fmla="*/ 15 h 30"/>
                  <a:gd name="T34" fmla="*/ 15 w 19"/>
                  <a:gd name="T35" fmla="*/ 12 h 30"/>
                  <a:gd name="T36" fmla="*/ 15 w 19"/>
                  <a:gd name="T37" fmla="*/ 6 h 30"/>
                  <a:gd name="T38" fmla="*/ 10 w 19"/>
                  <a:gd name="T39" fmla="*/ 3 h 30"/>
                  <a:gd name="T40" fmla="*/ 7 w 19"/>
                  <a:gd name="T41" fmla="*/ 5 h 30"/>
                  <a:gd name="T42" fmla="*/ 5 w 19"/>
                  <a:gd name="T43" fmla="*/ 6 h 30"/>
                  <a:gd name="T44" fmla="*/ 4 w 19"/>
                  <a:gd name="T45" fmla="*/ 9 h 30"/>
                  <a:gd name="T46" fmla="*/ 4 w 19"/>
                  <a:gd name="T47" fmla="*/ 12 h 30"/>
                  <a:gd name="T48" fmla="*/ 1 w 19"/>
                  <a:gd name="T49" fmla="*/ 12 h 30"/>
                  <a:gd name="T50" fmla="*/ 1 w 19"/>
                  <a:gd name="T51" fmla="*/ 7 h 30"/>
                  <a:gd name="T52" fmla="*/ 2 w 19"/>
                  <a:gd name="T53" fmla="*/ 3 h 30"/>
                  <a:gd name="T54" fmla="*/ 5 w 19"/>
                  <a:gd name="T55" fmla="*/ 2 h 30"/>
                  <a:gd name="T56" fmla="*/ 10 w 19"/>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9" h="30">
                    <a:moveTo>
                      <a:pt x="10" y="0"/>
                    </a:moveTo>
                    <a:lnTo>
                      <a:pt x="14" y="2"/>
                    </a:lnTo>
                    <a:lnTo>
                      <a:pt x="17" y="3"/>
                    </a:lnTo>
                    <a:lnTo>
                      <a:pt x="19" y="9"/>
                    </a:lnTo>
                    <a:lnTo>
                      <a:pt x="19" y="13"/>
                    </a:lnTo>
                    <a:lnTo>
                      <a:pt x="17" y="15"/>
                    </a:lnTo>
                    <a:lnTo>
                      <a:pt x="15" y="17"/>
                    </a:lnTo>
                    <a:lnTo>
                      <a:pt x="10" y="20"/>
                    </a:lnTo>
                    <a:lnTo>
                      <a:pt x="5" y="24"/>
                    </a:lnTo>
                    <a:lnTo>
                      <a:pt x="4" y="27"/>
                    </a:lnTo>
                    <a:lnTo>
                      <a:pt x="19" y="27"/>
                    </a:lnTo>
                    <a:lnTo>
                      <a:pt x="19" y="30"/>
                    </a:lnTo>
                    <a:lnTo>
                      <a:pt x="0" y="30"/>
                    </a:lnTo>
                    <a:lnTo>
                      <a:pt x="1" y="26"/>
                    </a:lnTo>
                    <a:lnTo>
                      <a:pt x="2" y="23"/>
                    </a:lnTo>
                    <a:lnTo>
                      <a:pt x="8" y="17"/>
                    </a:lnTo>
                    <a:lnTo>
                      <a:pt x="14" y="15"/>
                    </a:lnTo>
                    <a:lnTo>
                      <a:pt x="15" y="12"/>
                    </a:lnTo>
                    <a:lnTo>
                      <a:pt x="15" y="6"/>
                    </a:lnTo>
                    <a:lnTo>
                      <a:pt x="10" y="3"/>
                    </a:lnTo>
                    <a:lnTo>
                      <a:pt x="7" y="5"/>
                    </a:lnTo>
                    <a:lnTo>
                      <a:pt x="5" y="6"/>
                    </a:lnTo>
                    <a:lnTo>
                      <a:pt x="4" y="9"/>
                    </a:lnTo>
                    <a:lnTo>
                      <a:pt x="4" y="12"/>
                    </a:lnTo>
                    <a:lnTo>
                      <a:pt x="1" y="12"/>
                    </a:lnTo>
                    <a:lnTo>
                      <a:pt x="1" y="7"/>
                    </a:lnTo>
                    <a:lnTo>
                      <a:pt x="2" y="3"/>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817" name="Freeform 605"/>
              <p:cNvSpPr>
                <a:spLocks/>
              </p:cNvSpPr>
              <p:nvPr/>
            </p:nvSpPr>
            <p:spPr bwMode="auto">
              <a:xfrm>
                <a:off x="1763" y="4140"/>
                <a:ext cx="10" cy="39"/>
              </a:xfrm>
              <a:custGeom>
                <a:avLst/>
                <a:gdLst>
                  <a:gd name="T0" fmla="*/ 0 w 10"/>
                  <a:gd name="T1" fmla="*/ 0 h 39"/>
                  <a:gd name="T2" fmla="*/ 3 w 10"/>
                  <a:gd name="T3" fmla="*/ 0 h 39"/>
                  <a:gd name="T4" fmla="*/ 7 w 10"/>
                  <a:gd name="T5" fmla="*/ 6 h 39"/>
                  <a:gd name="T6" fmla="*/ 8 w 10"/>
                  <a:gd name="T7" fmla="*/ 12 h 39"/>
                  <a:gd name="T8" fmla="*/ 10 w 10"/>
                  <a:gd name="T9" fmla="*/ 19 h 39"/>
                  <a:gd name="T10" fmla="*/ 7 w 10"/>
                  <a:gd name="T11" fmla="*/ 33 h 39"/>
                  <a:gd name="T12" fmla="*/ 3 w 10"/>
                  <a:gd name="T13" fmla="*/ 39 h 39"/>
                  <a:gd name="T14" fmla="*/ 0 w 10"/>
                  <a:gd name="T15" fmla="*/ 39 h 39"/>
                  <a:gd name="T16" fmla="*/ 4 w 10"/>
                  <a:gd name="T17" fmla="*/ 32 h 39"/>
                  <a:gd name="T18" fmla="*/ 6 w 10"/>
                  <a:gd name="T19" fmla="*/ 26 h 39"/>
                  <a:gd name="T20" fmla="*/ 6 w 10"/>
                  <a:gd name="T21" fmla="*/ 13 h 39"/>
                  <a:gd name="T22" fmla="*/ 4 w 10"/>
                  <a:gd name="T23" fmla="*/ 6 h 39"/>
                  <a:gd name="T24" fmla="*/ 0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0" y="0"/>
                    </a:moveTo>
                    <a:lnTo>
                      <a:pt x="3" y="0"/>
                    </a:lnTo>
                    <a:lnTo>
                      <a:pt x="7" y="6"/>
                    </a:lnTo>
                    <a:lnTo>
                      <a:pt x="8" y="12"/>
                    </a:lnTo>
                    <a:lnTo>
                      <a:pt x="10" y="19"/>
                    </a:lnTo>
                    <a:lnTo>
                      <a:pt x="7" y="33"/>
                    </a:lnTo>
                    <a:lnTo>
                      <a:pt x="3" y="39"/>
                    </a:lnTo>
                    <a:lnTo>
                      <a:pt x="0" y="39"/>
                    </a:lnTo>
                    <a:lnTo>
                      <a:pt x="4" y="32"/>
                    </a:lnTo>
                    <a:lnTo>
                      <a:pt x="6" y="26"/>
                    </a:lnTo>
                    <a:lnTo>
                      <a:pt x="6" y="13"/>
                    </a:lnTo>
                    <a:lnTo>
                      <a:pt x="4"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818" name="Freeform 606"/>
              <p:cNvSpPr>
                <a:spLocks/>
              </p:cNvSpPr>
              <p:nvPr/>
            </p:nvSpPr>
            <p:spPr bwMode="auto">
              <a:xfrm>
                <a:off x="1789" y="4140"/>
                <a:ext cx="8" cy="39"/>
              </a:xfrm>
              <a:custGeom>
                <a:avLst/>
                <a:gdLst>
                  <a:gd name="T0" fmla="*/ 5 w 8"/>
                  <a:gd name="T1" fmla="*/ 0 h 39"/>
                  <a:gd name="T2" fmla="*/ 8 w 8"/>
                  <a:gd name="T3" fmla="*/ 0 h 39"/>
                  <a:gd name="T4" fmla="*/ 5 w 8"/>
                  <a:gd name="T5" fmla="*/ 6 h 39"/>
                  <a:gd name="T6" fmla="*/ 4 w 8"/>
                  <a:gd name="T7" fmla="*/ 12 h 39"/>
                  <a:gd name="T8" fmla="*/ 4 w 8"/>
                  <a:gd name="T9" fmla="*/ 26 h 39"/>
                  <a:gd name="T10" fmla="*/ 5 w 8"/>
                  <a:gd name="T11" fmla="*/ 32 h 39"/>
                  <a:gd name="T12" fmla="*/ 8 w 8"/>
                  <a:gd name="T13" fmla="*/ 39 h 39"/>
                  <a:gd name="T14" fmla="*/ 5 w 8"/>
                  <a:gd name="T15" fmla="*/ 39 h 39"/>
                  <a:gd name="T16" fmla="*/ 2 w 8"/>
                  <a:gd name="T17" fmla="*/ 32 h 39"/>
                  <a:gd name="T18" fmla="*/ 0 w 8"/>
                  <a:gd name="T19" fmla="*/ 26 h 39"/>
                  <a:gd name="T20" fmla="*/ 0 w 8"/>
                  <a:gd name="T21" fmla="*/ 12 h 39"/>
                  <a:gd name="T22" fmla="*/ 5 w 8"/>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39">
                    <a:moveTo>
                      <a:pt x="5" y="0"/>
                    </a:moveTo>
                    <a:lnTo>
                      <a:pt x="8" y="0"/>
                    </a:lnTo>
                    <a:lnTo>
                      <a:pt x="5" y="6"/>
                    </a:lnTo>
                    <a:lnTo>
                      <a:pt x="4" y="12"/>
                    </a:lnTo>
                    <a:lnTo>
                      <a:pt x="4" y="26"/>
                    </a:lnTo>
                    <a:lnTo>
                      <a:pt x="5" y="32"/>
                    </a:lnTo>
                    <a:lnTo>
                      <a:pt x="8" y="39"/>
                    </a:lnTo>
                    <a:lnTo>
                      <a:pt x="5" y="39"/>
                    </a:lnTo>
                    <a:lnTo>
                      <a:pt x="2" y="32"/>
                    </a:lnTo>
                    <a:lnTo>
                      <a:pt x="0" y="26"/>
                    </a:lnTo>
                    <a:lnTo>
                      <a:pt x="0" y="12"/>
                    </a:lnTo>
                    <a:lnTo>
                      <a:pt x="5" y="0"/>
                    </a:lnTo>
                    <a:close/>
                  </a:path>
                </a:pathLst>
              </a:custGeom>
              <a:solidFill>
                <a:srgbClr val="000000"/>
              </a:solidFill>
              <a:ln w="0">
                <a:solidFill>
                  <a:srgbClr val="000000"/>
                </a:solidFill>
                <a:prstDash val="solid"/>
                <a:round/>
                <a:headEnd/>
                <a:tailEnd/>
              </a:ln>
            </p:spPr>
            <p:txBody>
              <a:bodyPr/>
              <a:lstStyle/>
              <a:p>
                <a:endParaRPr lang="en-US"/>
              </a:p>
            </p:txBody>
          </p:sp>
        </p:grpSp>
        <p:sp>
          <p:nvSpPr>
            <p:cNvPr id="16593" name="Freeform 608"/>
            <p:cNvSpPr>
              <a:spLocks/>
            </p:cNvSpPr>
            <p:nvPr/>
          </p:nvSpPr>
          <p:spPr bwMode="auto">
            <a:xfrm>
              <a:off x="1799" y="4147"/>
              <a:ext cx="18" cy="23"/>
            </a:xfrm>
            <a:custGeom>
              <a:avLst/>
              <a:gdLst>
                <a:gd name="T0" fmla="*/ 8 w 18"/>
                <a:gd name="T1" fmla="*/ 0 h 23"/>
                <a:gd name="T2" fmla="*/ 11 w 18"/>
                <a:gd name="T3" fmla="*/ 2 h 23"/>
                <a:gd name="T4" fmla="*/ 14 w 18"/>
                <a:gd name="T5" fmla="*/ 2 h 23"/>
                <a:gd name="T6" fmla="*/ 17 w 18"/>
                <a:gd name="T7" fmla="*/ 5 h 23"/>
                <a:gd name="T8" fmla="*/ 17 w 18"/>
                <a:gd name="T9" fmla="*/ 8 h 23"/>
                <a:gd name="T10" fmla="*/ 14 w 18"/>
                <a:gd name="T11" fmla="*/ 8 h 23"/>
                <a:gd name="T12" fmla="*/ 11 w 18"/>
                <a:gd name="T13" fmla="*/ 5 h 23"/>
                <a:gd name="T14" fmla="*/ 5 w 18"/>
                <a:gd name="T15" fmla="*/ 5 h 23"/>
                <a:gd name="T16" fmla="*/ 4 w 18"/>
                <a:gd name="T17" fmla="*/ 6 h 23"/>
                <a:gd name="T18" fmla="*/ 4 w 18"/>
                <a:gd name="T19" fmla="*/ 9 h 23"/>
                <a:gd name="T20" fmla="*/ 7 w 18"/>
                <a:gd name="T21" fmla="*/ 9 h 23"/>
                <a:gd name="T22" fmla="*/ 8 w 18"/>
                <a:gd name="T23" fmla="*/ 10 h 23"/>
                <a:gd name="T24" fmla="*/ 11 w 18"/>
                <a:gd name="T25" fmla="*/ 10 h 23"/>
                <a:gd name="T26" fmla="*/ 14 w 18"/>
                <a:gd name="T27" fmla="*/ 12 h 23"/>
                <a:gd name="T28" fmla="*/ 15 w 18"/>
                <a:gd name="T29" fmla="*/ 13 h 23"/>
                <a:gd name="T30" fmla="*/ 18 w 18"/>
                <a:gd name="T31" fmla="*/ 15 h 23"/>
                <a:gd name="T32" fmla="*/ 18 w 18"/>
                <a:gd name="T33" fmla="*/ 19 h 23"/>
                <a:gd name="T34" fmla="*/ 17 w 18"/>
                <a:gd name="T35" fmla="*/ 22 h 23"/>
                <a:gd name="T36" fmla="*/ 14 w 18"/>
                <a:gd name="T37" fmla="*/ 23 h 23"/>
                <a:gd name="T38" fmla="*/ 5 w 18"/>
                <a:gd name="T39" fmla="*/ 23 h 23"/>
                <a:gd name="T40" fmla="*/ 2 w 18"/>
                <a:gd name="T41" fmla="*/ 22 h 23"/>
                <a:gd name="T42" fmla="*/ 1 w 18"/>
                <a:gd name="T43" fmla="*/ 20 h 23"/>
                <a:gd name="T44" fmla="*/ 0 w 18"/>
                <a:gd name="T45" fmla="*/ 16 h 23"/>
                <a:gd name="T46" fmla="*/ 4 w 18"/>
                <a:gd name="T47" fmla="*/ 16 h 23"/>
                <a:gd name="T48" fmla="*/ 4 w 18"/>
                <a:gd name="T49" fmla="*/ 19 h 23"/>
                <a:gd name="T50" fmla="*/ 5 w 18"/>
                <a:gd name="T51" fmla="*/ 19 h 23"/>
                <a:gd name="T52" fmla="*/ 7 w 18"/>
                <a:gd name="T53" fmla="*/ 20 h 23"/>
                <a:gd name="T54" fmla="*/ 12 w 18"/>
                <a:gd name="T55" fmla="*/ 20 h 23"/>
                <a:gd name="T56" fmla="*/ 14 w 18"/>
                <a:gd name="T57" fmla="*/ 19 h 23"/>
                <a:gd name="T58" fmla="*/ 14 w 18"/>
                <a:gd name="T59" fmla="*/ 16 h 23"/>
                <a:gd name="T60" fmla="*/ 12 w 18"/>
                <a:gd name="T61" fmla="*/ 15 h 23"/>
                <a:gd name="T62" fmla="*/ 9 w 18"/>
                <a:gd name="T63" fmla="*/ 13 h 23"/>
                <a:gd name="T64" fmla="*/ 5 w 18"/>
                <a:gd name="T65" fmla="*/ 13 h 23"/>
                <a:gd name="T66" fmla="*/ 2 w 18"/>
                <a:gd name="T67" fmla="*/ 12 h 23"/>
                <a:gd name="T68" fmla="*/ 1 w 18"/>
                <a:gd name="T69" fmla="*/ 10 h 23"/>
                <a:gd name="T70" fmla="*/ 0 w 18"/>
                <a:gd name="T71" fmla="*/ 8 h 23"/>
                <a:gd name="T72" fmla="*/ 2 w 18"/>
                <a:gd name="T73" fmla="*/ 2 h 23"/>
                <a:gd name="T74" fmla="*/ 5 w 18"/>
                <a:gd name="T75" fmla="*/ 2 h 23"/>
                <a:gd name="T76" fmla="*/ 8 w 18"/>
                <a:gd name="T77" fmla="*/ 0 h 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8" h="23">
                  <a:moveTo>
                    <a:pt x="8" y="0"/>
                  </a:moveTo>
                  <a:lnTo>
                    <a:pt x="11" y="2"/>
                  </a:lnTo>
                  <a:lnTo>
                    <a:pt x="14" y="2"/>
                  </a:lnTo>
                  <a:lnTo>
                    <a:pt x="17" y="5"/>
                  </a:lnTo>
                  <a:lnTo>
                    <a:pt x="17" y="8"/>
                  </a:lnTo>
                  <a:lnTo>
                    <a:pt x="14" y="8"/>
                  </a:lnTo>
                  <a:lnTo>
                    <a:pt x="11" y="5"/>
                  </a:lnTo>
                  <a:lnTo>
                    <a:pt x="5" y="5"/>
                  </a:lnTo>
                  <a:lnTo>
                    <a:pt x="4" y="6"/>
                  </a:lnTo>
                  <a:lnTo>
                    <a:pt x="4" y="9"/>
                  </a:lnTo>
                  <a:lnTo>
                    <a:pt x="7" y="9"/>
                  </a:lnTo>
                  <a:lnTo>
                    <a:pt x="8" y="10"/>
                  </a:lnTo>
                  <a:lnTo>
                    <a:pt x="11" y="10"/>
                  </a:lnTo>
                  <a:lnTo>
                    <a:pt x="14" y="12"/>
                  </a:lnTo>
                  <a:lnTo>
                    <a:pt x="15" y="13"/>
                  </a:lnTo>
                  <a:lnTo>
                    <a:pt x="18" y="15"/>
                  </a:lnTo>
                  <a:lnTo>
                    <a:pt x="18" y="19"/>
                  </a:lnTo>
                  <a:lnTo>
                    <a:pt x="17" y="22"/>
                  </a:lnTo>
                  <a:lnTo>
                    <a:pt x="14" y="23"/>
                  </a:lnTo>
                  <a:lnTo>
                    <a:pt x="5" y="23"/>
                  </a:lnTo>
                  <a:lnTo>
                    <a:pt x="2" y="22"/>
                  </a:lnTo>
                  <a:lnTo>
                    <a:pt x="1" y="20"/>
                  </a:lnTo>
                  <a:lnTo>
                    <a:pt x="0" y="16"/>
                  </a:lnTo>
                  <a:lnTo>
                    <a:pt x="4" y="16"/>
                  </a:lnTo>
                  <a:lnTo>
                    <a:pt x="4" y="19"/>
                  </a:lnTo>
                  <a:lnTo>
                    <a:pt x="5" y="19"/>
                  </a:lnTo>
                  <a:lnTo>
                    <a:pt x="7" y="20"/>
                  </a:lnTo>
                  <a:lnTo>
                    <a:pt x="12" y="20"/>
                  </a:lnTo>
                  <a:lnTo>
                    <a:pt x="14" y="19"/>
                  </a:lnTo>
                  <a:lnTo>
                    <a:pt x="14" y="16"/>
                  </a:lnTo>
                  <a:lnTo>
                    <a:pt x="12" y="15"/>
                  </a:lnTo>
                  <a:lnTo>
                    <a:pt x="9" y="13"/>
                  </a:lnTo>
                  <a:lnTo>
                    <a:pt x="5" y="13"/>
                  </a:lnTo>
                  <a:lnTo>
                    <a:pt x="2" y="12"/>
                  </a:lnTo>
                  <a:lnTo>
                    <a:pt x="1" y="10"/>
                  </a:lnTo>
                  <a:lnTo>
                    <a:pt x="0" y="8"/>
                  </a:lnTo>
                  <a:lnTo>
                    <a:pt x="2" y="2"/>
                  </a:lnTo>
                  <a:lnTo>
                    <a:pt x="5"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594" name="Freeform 609"/>
            <p:cNvSpPr>
              <a:spLocks noEditPoints="1"/>
            </p:cNvSpPr>
            <p:nvPr/>
          </p:nvSpPr>
          <p:spPr bwMode="auto">
            <a:xfrm>
              <a:off x="1820" y="4147"/>
              <a:ext cx="20" cy="23"/>
            </a:xfrm>
            <a:custGeom>
              <a:avLst/>
              <a:gdLst>
                <a:gd name="T0" fmla="*/ 7 w 20"/>
                <a:gd name="T1" fmla="*/ 5 h 23"/>
                <a:gd name="T2" fmla="*/ 4 w 20"/>
                <a:gd name="T3" fmla="*/ 8 h 23"/>
                <a:gd name="T4" fmla="*/ 4 w 20"/>
                <a:gd name="T5" fmla="*/ 10 h 23"/>
                <a:gd name="T6" fmla="*/ 16 w 20"/>
                <a:gd name="T7" fmla="*/ 10 h 23"/>
                <a:gd name="T8" fmla="*/ 16 w 20"/>
                <a:gd name="T9" fmla="*/ 8 h 23"/>
                <a:gd name="T10" fmla="*/ 13 w 20"/>
                <a:gd name="T11" fmla="*/ 5 h 23"/>
                <a:gd name="T12" fmla="*/ 7 w 20"/>
                <a:gd name="T13" fmla="*/ 5 h 23"/>
                <a:gd name="T14" fmla="*/ 10 w 20"/>
                <a:gd name="T15" fmla="*/ 0 h 23"/>
                <a:gd name="T16" fmla="*/ 18 w 20"/>
                <a:gd name="T17" fmla="*/ 5 h 23"/>
                <a:gd name="T18" fmla="*/ 18 w 20"/>
                <a:gd name="T19" fmla="*/ 8 h 23"/>
                <a:gd name="T20" fmla="*/ 20 w 20"/>
                <a:gd name="T21" fmla="*/ 10 h 23"/>
                <a:gd name="T22" fmla="*/ 20 w 20"/>
                <a:gd name="T23" fmla="*/ 13 h 23"/>
                <a:gd name="T24" fmla="*/ 4 w 20"/>
                <a:gd name="T25" fmla="*/ 13 h 23"/>
                <a:gd name="T26" fmla="*/ 4 w 20"/>
                <a:gd name="T27" fmla="*/ 16 h 23"/>
                <a:gd name="T28" fmla="*/ 6 w 20"/>
                <a:gd name="T29" fmla="*/ 19 h 23"/>
                <a:gd name="T30" fmla="*/ 7 w 20"/>
                <a:gd name="T31" fmla="*/ 20 h 23"/>
                <a:gd name="T32" fmla="*/ 13 w 20"/>
                <a:gd name="T33" fmla="*/ 20 h 23"/>
                <a:gd name="T34" fmla="*/ 14 w 20"/>
                <a:gd name="T35" fmla="*/ 19 h 23"/>
                <a:gd name="T36" fmla="*/ 16 w 20"/>
                <a:gd name="T37" fmla="*/ 16 h 23"/>
                <a:gd name="T38" fmla="*/ 20 w 20"/>
                <a:gd name="T39" fmla="*/ 16 h 23"/>
                <a:gd name="T40" fmla="*/ 18 w 20"/>
                <a:gd name="T41" fmla="*/ 19 h 23"/>
                <a:gd name="T42" fmla="*/ 16 w 20"/>
                <a:gd name="T43" fmla="*/ 22 h 23"/>
                <a:gd name="T44" fmla="*/ 13 w 20"/>
                <a:gd name="T45" fmla="*/ 23 h 23"/>
                <a:gd name="T46" fmla="*/ 7 w 20"/>
                <a:gd name="T47" fmla="*/ 23 h 23"/>
                <a:gd name="T48" fmla="*/ 4 w 20"/>
                <a:gd name="T49" fmla="*/ 22 h 23"/>
                <a:gd name="T50" fmla="*/ 1 w 20"/>
                <a:gd name="T51" fmla="*/ 19 h 23"/>
                <a:gd name="T52" fmla="*/ 0 w 20"/>
                <a:gd name="T53" fmla="*/ 16 h 23"/>
                <a:gd name="T54" fmla="*/ 0 w 20"/>
                <a:gd name="T55" fmla="*/ 8 h 23"/>
                <a:gd name="T56" fmla="*/ 6 w 20"/>
                <a:gd name="T57" fmla="*/ 2 h 23"/>
                <a:gd name="T58" fmla="*/ 10 w 20"/>
                <a:gd name="T59" fmla="*/ 0 h 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3">
                  <a:moveTo>
                    <a:pt x="7" y="5"/>
                  </a:moveTo>
                  <a:lnTo>
                    <a:pt x="4" y="8"/>
                  </a:lnTo>
                  <a:lnTo>
                    <a:pt x="4" y="10"/>
                  </a:lnTo>
                  <a:lnTo>
                    <a:pt x="16" y="10"/>
                  </a:lnTo>
                  <a:lnTo>
                    <a:pt x="16" y="8"/>
                  </a:lnTo>
                  <a:lnTo>
                    <a:pt x="13" y="5"/>
                  </a:lnTo>
                  <a:lnTo>
                    <a:pt x="7" y="5"/>
                  </a:lnTo>
                  <a:close/>
                  <a:moveTo>
                    <a:pt x="10" y="0"/>
                  </a:moveTo>
                  <a:lnTo>
                    <a:pt x="18" y="5"/>
                  </a:lnTo>
                  <a:lnTo>
                    <a:pt x="18" y="8"/>
                  </a:lnTo>
                  <a:lnTo>
                    <a:pt x="20" y="10"/>
                  </a:lnTo>
                  <a:lnTo>
                    <a:pt x="20" y="13"/>
                  </a:lnTo>
                  <a:lnTo>
                    <a:pt x="4" y="13"/>
                  </a:lnTo>
                  <a:lnTo>
                    <a:pt x="4" y="16"/>
                  </a:lnTo>
                  <a:lnTo>
                    <a:pt x="6" y="19"/>
                  </a:lnTo>
                  <a:lnTo>
                    <a:pt x="7" y="20"/>
                  </a:lnTo>
                  <a:lnTo>
                    <a:pt x="13" y="20"/>
                  </a:lnTo>
                  <a:lnTo>
                    <a:pt x="14" y="19"/>
                  </a:lnTo>
                  <a:lnTo>
                    <a:pt x="16" y="16"/>
                  </a:lnTo>
                  <a:lnTo>
                    <a:pt x="20" y="16"/>
                  </a:lnTo>
                  <a:lnTo>
                    <a:pt x="18" y="19"/>
                  </a:lnTo>
                  <a:lnTo>
                    <a:pt x="16" y="22"/>
                  </a:lnTo>
                  <a:lnTo>
                    <a:pt x="13" y="23"/>
                  </a:lnTo>
                  <a:lnTo>
                    <a:pt x="7" y="23"/>
                  </a:lnTo>
                  <a:lnTo>
                    <a:pt x="4" y="22"/>
                  </a:lnTo>
                  <a:lnTo>
                    <a:pt x="1" y="19"/>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95" name="Freeform 610"/>
            <p:cNvSpPr>
              <a:spLocks noEditPoints="1"/>
            </p:cNvSpPr>
            <p:nvPr/>
          </p:nvSpPr>
          <p:spPr bwMode="auto">
            <a:xfrm>
              <a:off x="1843" y="4147"/>
              <a:ext cx="20" cy="23"/>
            </a:xfrm>
            <a:custGeom>
              <a:avLst/>
              <a:gdLst>
                <a:gd name="T0" fmla="*/ 7 w 20"/>
                <a:gd name="T1" fmla="*/ 5 h 23"/>
                <a:gd name="T2" fmla="*/ 4 w 20"/>
                <a:gd name="T3" fmla="*/ 8 h 23"/>
                <a:gd name="T4" fmla="*/ 3 w 20"/>
                <a:gd name="T5" fmla="*/ 10 h 23"/>
                <a:gd name="T6" fmla="*/ 15 w 20"/>
                <a:gd name="T7" fmla="*/ 10 h 23"/>
                <a:gd name="T8" fmla="*/ 15 w 20"/>
                <a:gd name="T9" fmla="*/ 8 h 23"/>
                <a:gd name="T10" fmla="*/ 12 w 20"/>
                <a:gd name="T11" fmla="*/ 5 h 23"/>
                <a:gd name="T12" fmla="*/ 7 w 20"/>
                <a:gd name="T13" fmla="*/ 5 h 23"/>
                <a:gd name="T14" fmla="*/ 10 w 20"/>
                <a:gd name="T15" fmla="*/ 0 h 23"/>
                <a:gd name="T16" fmla="*/ 15 w 20"/>
                <a:gd name="T17" fmla="*/ 3 h 23"/>
                <a:gd name="T18" fmla="*/ 17 w 20"/>
                <a:gd name="T19" fmla="*/ 5 h 23"/>
                <a:gd name="T20" fmla="*/ 20 w 20"/>
                <a:gd name="T21" fmla="*/ 10 h 23"/>
                <a:gd name="T22" fmla="*/ 20 w 20"/>
                <a:gd name="T23" fmla="*/ 13 h 23"/>
                <a:gd name="T24" fmla="*/ 3 w 20"/>
                <a:gd name="T25" fmla="*/ 13 h 23"/>
                <a:gd name="T26" fmla="*/ 5 w 20"/>
                <a:gd name="T27" fmla="*/ 19 h 23"/>
                <a:gd name="T28" fmla="*/ 7 w 20"/>
                <a:gd name="T29" fmla="*/ 20 h 23"/>
                <a:gd name="T30" fmla="*/ 12 w 20"/>
                <a:gd name="T31" fmla="*/ 20 h 23"/>
                <a:gd name="T32" fmla="*/ 14 w 20"/>
                <a:gd name="T33" fmla="*/ 19 h 23"/>
                <a:gd name="T34" fmla="*/ 15 w 20"/>
                <a:gd name="T35" fmla="*/ 16 h 23"/>
                <a:gd name="T36" fmla="*/ 20 w 20"/>
                <a:gd name="T37" fmla="*/ 16 h 23"/>
                <a:gd name="T38" fmla="*/ 18 w 20"/>
                <a:gd name="T39" fmla="*/ 19 h 23"/>
                <a:gd name="T40" fmla="*/ 15 w 20"/>
                <a:gd name="T41" fmla="*/ 22 h 23"/>
                <a:gd name="T42" fmla="*/ 12 w 20"/>
                <a:gd name="T43" fmla="*/ 23 h 23"/>
                <a:gd name="T44" fmla="*/ 5 w 20"/>
                <a:gd name="T45" fmla="*/ 23 h 23"/>
                <a:gd name="T46" fmla="*/ 3 w 20"/>
                <a:gd name="T47" fmla="*/ 22 h 23"/>
                <a:gd name="T48" fmla="*/ 0 w 20"/>
                <a:gd name="T49" fmla="*/ 16 h 23"/>
                <a:gd name="T50" fmla="*/ 0 w 20"/>
                <a:gd name="T51" fmla="*/ 8 h 23"/>
                <a:gd name="T52" fmla="*/ 5 w 20"/>
                <a:gd name="T53" fmla="*/ 2 h 23"/>
                <a:gd name="T54" fmla="*/ 10 w 20"/>
                <a:gd name="T55" fmla="*/ 0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23">
                  <a:moveTo>
                    <a:pt x="7" y="5"/>
                  </a:moveTo>
                  <a:lnTo>
                    <a:pt x="4" y="8"/>
                  </a:lnTo>
                  <a:lnTo>
                    <a:pt x="3" y="10"/>
                  </a:lnTo>
                  <a:lnTo>
                    <a:pt x="15" y="10"/>
                  </a:lnTo>
                  <a:lnTo>
                    <a:pt x="15" y="8"/>
                  </a:lnTo>
                  <a:lnTo>
                    <a:pt x="12" y="5"/>
                  </a:lnTo>
                  <a:lnTo>
                    <a:pt x="7" y="5"/>
                  </a:lnTo>
                  <a:close/>
                  <a:moveTo>
                    <a:pt x="10" y="0"/>
                  </a:moveTo>
                  <a:lnTo>
                    <a:pt x="15" y="3"/>
                  </a:lnTo>
                  <a:lnTo>
                    <a:pt x="17" y="5"/>
                  </a:lnTo>
                  <a:lnTo>
                    <a:pt x="20" y="10"/>
                  </a:lnTo>
                  <a:lnTo>
                    <a:pt x="20" y="13"/>
                  </a:lnTo>
                  <a:lnTo>
                    <a:pt x="3" y="13"/>
                  </a:lnTo>
                  <a:lnTo>
                    <a:pt x="5" y="19"/>
                  </a:lnTo>
                  <a:lnTo>
                    <a:pt x="7" y="20"/>
                  </a:lnTo>
                  <a:lnTo>
                    <a:pt x="12" y="20"/>
                  </a:lnTo>
                  <a:lnTo>
                    <a:pt x="14" y="19"/>
                  </a:lnTo>
                  <a:lnTo>
                    <a:pt x="15" y="16"/>
                  </a:lnTo>
                  <a:lnTo>
                    <a:pt x="20" y="16"/>
                  </a:lnTo>
                  <a:lnTo>
                    <a:pt x="18" y="19"/>
                  </a:lnTo>
                  <a:lnTo>
                    <a:pt x="15" y="22"/>
                  </a:lnTo>
                  <a:lnTo>
                    <a:pt x="12" y="23"/>
                  </a:lnTo>
                  <a:lnTo>
                    <a:pt x="5" y="23"/>
                  </a:lnTo>
                  <a:lnTo>
                    <a:pt x="3" y="22"/>
                  </a:lnTo>
                  <a:lnTo>
                    <a:pt x="0" y="16"/>
                  </a:lnTo>
                  <a:lnTo>
                    <a:pt x="0" y="8"/>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596" name="Freeform 611"/>
            <p:cNvSpPr>
              <a:spLocks/>
            </p:cNvSpPr>
            <p:nvPr/>
          </p:nvSpPr>
          <p:spPr bwMode="auto">
            <a:xfrm>
              <a:off x="1877" y="4140"/>
              <a:ext cx="24" cy="30"/>
            </a:xfrm>
            <a:custGeom>
              <a:avLst/>
              <a:gdLst>
                <a:gd name="T0" fmla="*/ 0 w 24"/>
                <a:gd name="T1" fmla="*/ 0 h 30"/>
                <a:gd name="T2" fmla="*/ 24 w 24"/>
                <a:gd name="T3" fmla="*/ 0 h 30"/>
                <a:gd name="T4" fmla="*/ 24 w 24"/>
                <a:gd name="T5" fmla="*/ 3 h 30"/>
                <a:gd name="T6" fmla="*/ 14 w 24"/>
                <a:gd name="T7" fmla="*/ 3 h 30"/>
                <a:gd name="T8" fmla="*/ 14 w 24"/>
                <a:gd name="T9" fmla="*/ 30 h 30"/>
                <a:gd name="T10" fmla="*/ 10 w 24"/>
                <a:gd name="T11" fmla="*/ 30 h 30"/>
                <a:gd name="T12" fmla="*/ 10 w 24"/>
                <a:gd name="T13" fmla="*/ 3 h 30"/>
                <a:gd name="T14" fmla="*/ 0 w 24"/>
                <a:gd name="T15" fmla="*/ 3 h 30"/>
                <a:gd name="T16" fmla="*/ 0 w 2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30">
                  <a:moveTo>
                    <a:pt x="0" y="0"/>
                  </a:moveTo>
                  <a:lnTo>
                    <a:pt x="24" y="0"/>
                  </a:lnTo>
                  <a:lnTo>
                    <a:pt x="24" y="3"/>
                  </a:lnTo>
                  <a:lnTo>
                    <a:pt x="14" y="3"/>
                  </a:lnTo>
                  <a:lnTo>
                    <a:pt x="14" y="30"/>
                  </a:lnTo>
                  <a:lnTo>
                    <a:pt x="10" y="30"/>
                  </a:lnTo>
                  <a:lnTo>
                    <a:pt x="10" y="3"/>
                  </a:lnTo>
                  <a:lnTo>
                    <a:pt x="0" y="3"/>
                  </a:lnTo>
                  <a:lnTo>
                    <a:pt x="0" y="0"/>
                  </a:lnTo>
                  <a:close/>
                </a:path>
              </a:pathLst>
            </a:custGeom>
            <a:solidFill>
              <a:srgbClr val="00007B"/>
            </a:solidFill>
            <a:ln w="0">
              <a:solidFill>
                <a:srgbClr val="00007B"/>
              </a:solidFill>
              <a:prstDash val="solid"/>
              <a:round/>
              <a:headEnd/>
              <a:tailEnd/>
            </a:ln>
          </p:spPr>
          <p:txBody>
            <a:bodyPr/>
            <a:lstStyle/>
            <a:p>
              <a:endParaRPr lang="en-US"/>
            </a:p>
          </p:txBody>
        </p:sp>
        <p:sp>
          <p:nvSpPr>
            <p:cNvPr id="16597" name="Freeform 612"/>
            <p:cNvSpPr>
              <a:spLocks noEditPoints="1"/>
            </p:cNvSpPr>
            <p:nvPr/>
          </p:nvSpPr>
          <p:spPr bwMode="auto">
            <a:xfrm>
              <a:off x="1902" y="4147"/>
              <a:ext cx="20" cy="23"/>
            </a:xfrm>
            <a:custGeom>
              <a:avLst/>
              <a:gdLst>
                <a:gd name="T0" fmla="*/ 15 w 20"/>
                <a:gd name="T1" fmla="*/ 12 h 23"/>
                <a:gd name="T2" fmla="*/ 13 w 20"/>
                <a:gd name="T3" fmla="*/ 13 h 23"/>
                <a:gd name="T4" fmla="*/ 6 w 20"/>
                <a:gd name="T5" fmla="*/ 13 h 23"/>
                <a:gd name="T6" fmla="*/ 5 w 20"/>
                <a:gd name="T7" fmla="*/ 15 h 23"/>
                <a:gd name="T8" fmla="*/ 5 w 20"/>
                <a:gd name="T9" fmla="*/ 19 h 23"/>
                <a:gd name="T10" fmla="*/ 6 w 20"/>
                <a:gd name="T11" fmla="*/ 20 h 23"/>
                <a:gd name="T12" fmla="*/ 12 w 20"/>
                <a:gd name="T13" fmla="*/ 20 h 23"/>
                <a:gd name="T14" fmla="*/ 15 w 20"/>
                <a:gd name="T15" fmla="*/ 17 h 23"/>
                <a:gd name="T16" fmla="*/ 15 w 20"/>
                <a:gd name="T17" fmla="*/ 12 h 23"/>
                <a:gd name="T18" fmla="*/ 10 w 20"/>
                <a:gd name="T19" fmla="*/ 0 h 23"/>
                <a:gd name="T20" fmla="*/ 13 w 20"/>
                <a:gd name="T21" fmla="*/ 2 h 23"/>
                <a:gd name="T22" fmla="*/ 15 w 20"/>
                <a:gd name="T23" fmla="*/ 2 h 23"/>
                <a:gd name="T24" fmla="*/ 18 w 20"/>
                <a:gd name="T25" fmla="*/ 5 h 23"/>
                <a:gd name="T26" fmla="*/ 19 w 20"/>
                <a:gd name="T27" fmla="*/ 8 h 23"/>
                <a:gd name="T28" fmla="*/ 19 w 20"/>
                <a:gd name="T29" fmla="*/ 20 h 23"/>
                <a:gd name="T30" fmla="*/ 20 w 20"/>
                <a:gd name="T31" fmla="*/ 20 h 23"/>
                <a:gd name="T32" fmla="*/ 20 w 20"/>
                <a:gd name="T33" fmla="*/ 23 h 23"/>
                <a:gd name="T34" fmla="*/ 16 w 20"/>
                <a:gd name="T35" fmla="*/ 23 h 23"/>
                <a:gd name="T36" fmla="*/ 15 w 20"/>
                <a:gd name="T37" fmla="*/ 22 h 23"/>
                <a:gd name="T38" fmla="*/ 15 w 20"/>
                <a:gd name="T39" fmla="*/ 20 h 23"/>
                <a:gd name="T40" fmla="*/ 13 w 20"/>
                <a:gd name="T41" fmla="*/ 22 h 23"/>
                <a:gd name="T42" fmla="*/ 10 w 20"/>
                <a:gd name="T43" fmla="*/ 23 h 23"/>
                <a:gd name="T44" fmla="*/ 5 w 20"/>
                <a:gd name="T45" fmla="*/ 23 h 23"/>
                <a:gd name="T46" fmla="*/ 2 w 20"/>
                <a:gd name="T47" fmla="*/ 22 h 23"/>
                <a:gd name="T48" fmla="*/ 0 w 20"/>
                <a:gd name="T49" fmla="*/ 20 h 23"/>
                <a:gd name="T50" fmla="*/ 0 w 20"/>
                <a:gd name="T51" fmla="*/ 15 h 23"/>
                <a:gd name="T52" fmla="*/ 2 w 20"/>
                <a:gd name="T53" fmla="*/ 13 h 23"/>
                <a:gd name="T54" fmla="*/ 8 w 20"/>
                <a:gd name="T55" fmla="*/ 10 h 23"/>
                <a:gd name="T56" fmla="*/ 13 w 20"/>
                <a:gd name="T57" fmla="*/ 10 h 23"/>
                <a:gd name="T58" fmla="*/ 15 w 20"/>
                <a:gd name="T59" fmla="*/ 9 h 23"/>
                <a:gd name="T60" fmla="*/ 15 w 20"/>
                <a:gd name="T61" fmla="*/ 6 h 23"/>
                <a:gd name="T62" fmla="*/ 13 w 20"/>
                <a:gd name="T63" fmla="*/ 5 h 23"/>
                <a:gd name="T64" fmla="*/ 6 w 20"/>
                <a:gd name="T65" fmla="*/ 5 h 23"/>
                <a:gd name="T66" fmla="*/ 5 w 20"/>
                <a:gd name="T67" fmla="*/ 6 h 23"/>
                <a:gd name="T68" fmla="*/ 5 w 20"/>
                <a:gd name="T69" fmla="*/ 9 h 23"/>
                <a:gd name="T70" fmla="*/ 0 w 20"/>
                <a:gd name="T71" fmla="*/ 9 h 23"/>
                <a:gd name="T72" fmla="*/ 2 w 20"/>
                <a:gd name="T73" fmla="*/ 5 h 23"/>
                <a:gd name="T74" fmla="*/ 3 w 20"/>
                <a:gd name="T75" fmla="*/ 3 h 23"/>
                <a:gd name="T76" fmla="*/ 8 w 20"/>
                <a:gd name="T77" fmla="*/ 2 h 23"/>
                <a:gd name="T78" fmla="*/ 10 w 20"/>
                <a:gd name="T79" fmla="*/ 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 h="23">
                  <a:moveTo>
                    <a:pt x="15" y="12"/>
                  </a:moveTo>
                  <a:lnTo>
                    <a:pt x="13" y="13"/>
                  </a:lnTo>
                  <a:lnTo>
                    <a:pt x="6" y="13"/>
                  </a:lnTo>
                  <a:lnTo>
                    <a:pt x="5" y="15"/>
                  </a:lnTo>
                  <a:lnTo>
                    <a:pt x="5" y="19"/>
                  </a:lnTo>
                  <a:lnTo>
                    <a:pt x="6" y="20"/>
                  </a:lnTo>
                  <a:lnTo>
                    <a:pt x="12" y="20"/>
                  </a:lnTo>
                  <a:lnTo>
                    <a:pt x="15" y="17"/>
                  </a:lnTo>
                  <a:lnTo>
                    <a:pt x="15" y="12"/>
                  </a:lnTo>
                  <a:close/>
                  <a:moveTo>
                    <a:pt x="10" y="0"/>
                  </a:moveTo>
                  <a:lnTo>
                    <a:pt x="13" y="2"/>
                  </a:lnTo>
                  <a:lnTo>
                    <a:pt x="15" y="2"/>
                  </a:lnTo>
                  <a:lnTo>
                    <a:pt x="18" y="5"/>
                  </a:lnTo>
                  <a:lnTo>
                    <a:pt x="19" y="8"/>
                  </a:lnTo>
                  <a:lnTo>
                    <a:pt x="19" y="20"/>
                  </a:lnTo>
                  <a:lnTo>
                    <a:pt x="20" y="20"/>
                  </a:lnTo>
                  <a:lnTo>
                    <a:pt x="20" y="23"/>
                  </a:lnTo>
                  <a:lnTo>
                    <a:pt x="16" y="23"/>
                  </a:lnTo>
                  <a:lnTo>
                    <a:pt x="15" y="22"/>
                  </a:lnTo>
                  <a:lnTo>
                    <a:pt x="15" y="20"/>
                  </a:lnTo>
                  <a:lnTo>
                    <a:pt x="13" y="22"/>
                  </a:lnTo>
                  <a:lnTo>
                    <a:pt x="10" y="23"/>
                  </a:lnTo>
                  <a:lnTo>
                    <a:pt x="5" y="23"/>
                  </a:lnTo>
                  <a:lnTo>
                    <a:pt x="2" y="22"/>
                  </a:lnTo>
                  <a:lnTo>
                    <a:pt x="0" y="20"/>
                  </a:lnTo>
                  <a:lnTo>
                    <a:pt x="0" y="15"/>
                  </a:lnTo>
                  <a:lnTo>
                    <a:pt x="2" y="13"/>
                  </a:lnTo>
                  <a:lnTo>
                    <a:pt x="8" y="10"/>
                  </a:lnTo>
                  <a:lnTo>
                    <a:pt x="13" y="10"/>
                  </a:lnTo>
                  <a:lnTo>
                    <a:pt x="15" y="9"/>
                  </a:lnTo>
                  <a:lnTo>
                    <a:pt x="15" y="6"/>
                  </a:lnTo>
                  <a:lnTo>
                    <a:pt x="13" y="5"/>
                  </a:lnTo>
                  <a:lnTo>
                    <a:pt x="6" y="5"/>
                  </a:lnTo>
                  <a:lnTo>
                    <a:pt x="5" y="6"/>
                  </a:lnTo>
                  <a:lnTo>
                    <a:pt x="5" y="9"/>
                  </a:lnTo>
                  <a:lnTo>
                    <a:pt x="0" y="9"/>
                  </a:lnTo>
                  <a:lnTo>
                    <a:pt x="2" y="5"/>
                  </a:lnTo>
                  <a:lnTo>
                    <a:pt x="3" y="3"/>
                  </a:lnTo>
                  <a:lnTo>
                    <a:pt x="8" y="2"/>
                  </a:lnTo>
                  <a:lnTo>
                    <a:pt x="10" y="0"/>
                  </a:lnTo>
                  <a:close/>
                </a:path>
              </a:pathLst>
            </a:custGeom>
            <a:solidFill>
              <a:srgbClr val="00007B"/>
            </a:solidFill>
            <a:ln w="0">
              <a:solidFill>
                <a:srgbClr val="00007B"/>
              </a:solidFill>
              <a:prstDash val="solid"/>
              <a:round/>
              <a:headEnd/>
              <a:tailEnd/>
            </a:ln>
          </p:spPr>
          <p:txBody>
            <a:bodyPr/>
            <a:lstStyle/>
            <a:p>
              <a:endParaRPr lang="en-US"/>
            </a:p>
          </p:txBody>
        </p:sp>
        <p:sp>
          <p:nvSpPr>
            <p:cNvPr id="16598" name="Freeform 613"/>
            <p:cNvSpPr>
              <a:spLocks noEditPoints="1"/>
            </p:cNvSpPr>
            <p:nvPr/>
          </p:nvSpPr>
          <p:spPr bwMode="auto">
            <a:xfrm>
              <a:off x="1927" y="4140"/>
              <a:ext cx="20" cy="30"/>
            </a:xfrm>
            <a:custGeom>
              <a:avLst/>
              <a:gdLst>
                <a:gd name="T0" fmla="*/ 7 w 20"/>
                <a:gd name="T1" fmla="*/ 12 h 30"/>
                <a:gd name="T2" fmla="*/ 4 w 20"/>
                <a:gd name="T3" fmla="*/ 13 h 30"/>
                <a:gd name="T4" fmla="*/ 3 w 20"/>
                <a:gd name="T5" fmla="*/ 16 h 30"/>
                <a:gd name="T6" fmla="*/ 3 w 20"/>
                <a:gd name="T7" fmla="*/ 23 h 30"/>
                <a:gd name="T8" fmla="*/ 7 w 20"/>
                <a:gd name="T9" fmla="*/ 27 h 30"/>
                <a:gd name="T10" fmla="*/ 12 w 20"/>
                <a:gd name="T11" fmla="*/ 27 h 30"/>
                <a:gd name="T12" fmla="*/ 15 w 20"/>
                <a:gd name="T13" fmla="*/ 22 h 30"/>
                <a:gd name="T14" fmla="*/ 15 w 20"/>
                <a:gd name="T15" fmla="*/ 16 h 30"/>
                <a:gd name="T16" fmla="*/ 14 w 20"/>
                <a:gd name="T17" fmla="*/ 13 h 30"/>
                <a:gd name="T18" fmla="*/ 12 w 20"/>
                <a:gd name="T19" fmla="*/ 12 h 30"/>
                <a:gd name="T20" fmla="*/ 7 w 20"/>
                <a:gd name="T21" fmla="*/ 12 h 30"/>
                <a:gd name="T22" fmla="*/ 0 w 20"/>
                <a:gd name="T23" fmla="*/ 0 h 30"/>
                <a:gd name="T24" fmla="*/ 3 w 20"/>
                <a:gd name="T25" fmla="*/ 0 h 30"/>
                <a:gd name="T26" fmla="*/ 3 w 20"/>
                <a:gd name="T27" fmla="*/ 12 h 30"/>
                <a:gd name="T28" fmla="*/ 4 w 20"/>
                <a:gd name="T29" fmla="*/ 9 h 30"/>
                <a:gd name="T30" fmla="*/ 7 w 20"/>
                <a:gd name="T31" fmla="*/ 9 h 30"/>
                <a:gd name="T32" fmla="*/ 10 w 20"/>
                <a:gd name="T33" fmla="*/ 7 h 30"/>
                <a:gd name="T34" fmla="*/ 14 w 20"/>
                <a:gd name="T35" fmla="*/ 9 h 30"/>
                <a:gd name="T36" fmla="*/ 17 w 20"/>
                <a:gd name="T37" fmla="*/ 10 h 30"/>
                <a:gd name="T38" fmla="*/ 20 w 20"/>
                <a:gd name="T39" fmla="*/ 16 h 30"/>
                <a:gd name="T40" fmla="*/ 20 w 20"/>
                <a:gd name="T41" fmla="*/ 23 h 30"/>
                <a:gd name="T42" fmla="*/ 17 w 20"/>
                <a:gd name="T43" fmla="*/ 29 h 30"/>
                <a:gd name="T44" fmla="*/ 14 w 20"/>
                <a:gd name="T45" fmla="*/ 30 h 30"/>
                <a:gd name="T46" fmla="*/ 7 w 20"/>
                <a:gd name="T47" fmla="*/ 30 h 30"/>
                <a:gd name="T48" fmla="*/ 5 w 20"/>
                <a:gd name="T49" fmla="*/ 29 h 30"/>
                <a:gd name="T50" fmla="*/ 3 w 20"/>
                <a:gd name="T51" fmla="*/ 27 h 30"/>
                <a:gd name="T52" fmla="*/ 3 w 20"/>
                <a:gd name="T53" fmla="*/ 30 h 30"/>
                <a:gd name="T54" fmla="*/ 0 w 20"/>
                <a:gd name="T55" fmla="*/ 30 h 30"/>
                <a:gd name="T56" fmla="*/ 0 w 20"/>
                <a:gd name="T57" fmla="*/ 0 h 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30">
                  <a:moveTo>
                    <a:pt x="7" y="12"/>
                  </a:moveTo>
                  <a:lnTo>
                    <a:pt x="4" y="13"/>
                  </a:lnTo>
                  <a:lnTo>
                    <a:pt x="3" y="16"/>
                  </a:lnTo>
                  <a:lnTo>
                    <a:pt x="3" y="23"/>
                  </a:lnTo>
                  <a:lnTo>
                    <a:pt x="7" y="27"/>
                  </a:lnTo>
                  <a:lnTo>
                    <a:pt x="12" y="27"/>
                  </a:lnTo>
                  <a:lnTo>
                    <a:pt x="15" y="22"/>
                  </a:lnTo>
                  <a:lnTo>
                    <a:pt x="15" y="16"/>
                  </a:lnTo>
                  <a:lnTo>
                    <a:pt x="14" y="13"/>
                  </a:lnTo>
                  <a:lnTo>
                    <a:pt x="12" y="12"/>
                  </a:lnTo>
                  <a:lnTo>
                    <a:pt x="7" y="12"/>
                  </a:lnTo>
                  <a:close/>
                  <a:moveTo>
                    <a:pt x="0" y="0"/>
                  </a:moveTo>
                  <a:lnTo>
                    <a:pt x="3" y="0"/>
                  </a:lnTo>
                  <a:lnTo>
                    <a:pt x="3" y="12"/>
                  </a:lnTo>
                  <a:lnTo>
                    <a:pt x="4" y="9"/>
                  </a:lnTo>
                  <a:lnTo>
                    <a:pt x="7" y="9"/>
                  </a:lnTo>
                  <a:lnTo>
                    <a:pt x="10" y="7"/>
                  </a:lnTo>
                  <a:lnTo>
                    <a:pt x="14" y="9"/>
                  </a:lnTo>
                  <a:lnTo>
                    <a:pt x="17" y="10"/>
                  </a:lnTo>
                  <a:lnTo>
                    <a:pt x="20" y="16"/>
                  </a:lnTo>
                  <a:lnTo>
                    <a:pt x="20" y="23"/>
                  </a:lnTo>
                  <a:lnTo>
                    <a:pt x="17" y="29"/>
                  </a:lnTo>
                  <a:lnTo>
                    <a:pt x="14" y="30"/>
                  </a:lnTo>
                  <a:lnTo>
                    <a:pt x="7" y="30"/>
                  </a:lnTo>
                  <a:lnTo>
                    <a:pt x="5" y="29"/>
                  </a:lnTo>
                  <a:lnTo>
                    <a:pt x="3" y="27"/>
                  </a:lnTo>
                  <a:lnTo>
                    <a:pt x="3" y="30"/>
                  </a:lnTo>
                  <a:lnTo>
                    <a:pt x="0" y="30"/>
                  </a:lnTo>
                  <a:lnTo>
                    <a:pt x="0" y="0"/>
                  </a:lnTo>
                  <a:close/>
                </a:path>
              </a:pathLst>
            </a:custGeom>
            <a:solidFill>
              <a:srgbClr val="00007B"/>
            </a:solidFill>
            <a:ln w="0">
              <a:solidFill>
                <a:srgbClr val="00007B"/>
              </a:solidFill>
              <a:prstDash val="solid"/>
              <a:round/>
              <a:headEnd/>
              <a:tailEnd/>
            </a:ln>
          </p:spPr>
          <p:txBody>
            <a:bodyPr/>
            <a:lstStyle/>
            <a:p>
              <a:endParaRPr lang="en-US"/>
            </a:p>
          </p:txBody>
        </p:sp>
        <p:sp>
          <p:nvSpPr>
            <p:cNvPr id="16599" name="Rectangle 614"/>
            <p:cNvSpPr>
              <a:spLocks noChangeArrowheads="1"/>
            </p:cNvSpPr>
            <p:nvPr/>
          </p:nvSpPr>
          <p:spPr bwMode="auto">
            <a:xfrm>
              <a:off x="1951" y="4140"/>
              <a:ext cx="4" cy="30"/>
            </a:xfrm>
            <a:prstGeom prst="rect">
              <a:avLst/>
            </a:prstGeom>
            <a:solidFill>
              <a:srgbClr val="00007B"/>
            </a:solidFill>
            <a:ln w="0">
              <a:solidFill>
                <a:srgbClr val="00007B"/>
              </a:solidFill>
              <a:miter lim="800000"/>
              <a:headEnd/>
              <a:tailEnd/>
            </a:ln>
          </p:spPr>
          <p:txBody>
            <a:bodyPr/>
            <a:lstStyle/>
            <a:p>
              <a:pPr eaLnBrk="0" hangingPunct="0"/>
              <a:endParaRPr lang="en-US"/>
            </a:p>
          </p:txBody>
        </p:sp>
        <p:sp>
          <p:nvSpPr>
            <p:cNvPr id="16600" name="Freeform 615"/>
            <p:cNvSpPr>
              <a:spLocks noEditPoints="1"/>
            </p:cNvSpPr>
            <p:nvPr/>
          </p:nvSpPr>
          <p:spPr bwMode="auto">
            <a:xfrm>
              <a:off x="1959" y="4147"/>
              <a:ext cx="20" cy="23"/>
            </a:xfrm>
            <a:custGeom>
              <a:avLst/>
              <a:gdLst>
                <a:gd name="T0" fmla="*/ 8 w 20"/>
                <a:gd name="T1" fmla="*/ 5 h 23"/>
                <a:gd name="T2" fmla="*/ 5 w 20"/>
                <a:gd name="T3" fmla="*/ 6 h 23"/>
                <a:gd name="T4" fmla="*/ 5 w 20"/>
                <a:gd name="T5" fmla="*/ 8 h 23"/>
                <a:gd name="T6" fmla="*/ 3 w 20"/>
                <a:gd name="T7" fmla="*/ 10 h 23"/>
                <a:gd name="T8" fmla="*/ 16 w 20"/>
                <a:gd name="T9" fmla="*/ 10 h 23"/>
                <a:gd name="T10" fmla="*/ 13 w 20"/>
                <a:gd name="T11" fmla="*/ 5 h 23"/>
                <a:gd name="T12" fmla="*/ 8 w 20"/>
                <a:gd name="T13" fmla="*/ 5 h 23"/>
                <a:gd name="T14" fmla="*/ 10 w 20"/>
                <a:gd name="T15" fmla="*/ 0 h 23"/>
                <a:gd name="T16" fmla="*/ 16 w 20"/>
                <a:gd name="T17" fmla="*/ 3 h 23"/>
                <a:gd name="T18" fmla="*/ 18 w 20"/>
                <a:gd name="T19" fmla="*/ 5 h 23"/>
                <a:gd name="T20" fmla="*/ 20 w 20"/>
                <a:gd name="T21" fmla="*/ 10 h 23"/>
                <a:gd name="T22" fmla="*/ 20 w 20"/>
                <a:gd name="T23" fmla="*/ 13 h 23"/>
                <a:gd name="T24" fmla="*/ 3 w 20"/>
                <a:gd name="T25" fmla="*/ 13 h 23"/>
                <a:gd name="T26" fmla="*/ 3 w 20"/>
                <a:gd name="T27" fmla="*/ 16 h 23"/>
                <a:gd name="T28" fmla="*/ 5 w 20"/>
                <a:gd name="T29" fmla="*/ 19 h 23"/>
                <a:gd name="T30" fmla="*/ 8 w 20"/>
                <a:gd name="T31" fmla="*/ 20 h 23"/>
                <a:gd name="T32" fmla="*/ 13 w 20"/>
                <a:gd name="T33" fmla="*/ 20 h 23"/>
                <a:gd name="T34" fmla="*/ 15 w 20"/>
                <a:gd name="T35" fmla="*/ 19 h 23"/>
                <a:gd name="T36" fmla="*/ 16 w 20"/>
                <a:gd name="T37" fmla="*/ 16 h 23"/>
                <a:gd name="T38" fmla="*/ 19 w 20"/>
                <a:gd name="T39" fmla="*/ 16 h 23"/>
                <a:gd name="T40" fmla="*/ 19 w 20"/>
                <a:gd name="T41" fmla="*/ 19 h 23"/>
                <a:gd name="T42" fmla="*/ 16 w 20"/>
                <a:gd name="T43" fmla="*/ 22 h 23"/>
                <a:gd name="T44" fmla="*/ 13 w 20"/>
                <a:gd name="T45" fmla="*/ 23 h 23"/>
                <a:gd name="T46" fmla="*/ 6 w 20"/>
                <a:gd name="T47" fmla="*/ 23 h 23"/>
                <a:gd name="T48" fmla="*/ 3 w 20"/>
                <a:gd name="T49" fmla="*/ 22 h 23"/>
                <a:gd name="T50" fmla="*/ 0 w 20"/>
                <a:gd name="T51" fmla="*/ 16 h 23"/>
                <a:gd name="T52" fmla="*/ 0 w 20"/>
                <a:gd name="T53" fmla="*/ 8 h 23"/>
                <a:gd name="T54" fmla="*/ 6 w 20"/>
                <a:gd name="T55" fmla="*/ 2 h 23"/>
                <a:gd name="T56" fmla="*/ 10 w 20"/>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 h="23">
                  <a:moveTo>
                    <a:pt x="8" y="5"/>
                  </a:moveTo>
                  <a:lnTo>
                    <a:pt x="5" y="6"/>
                  </a:lnTo>
                  <a:lnTo>
                    <a:pt x="5" y="8"/>
                  </a:lnTo>
                  <a:lnTo>
                    <a:pt x="3" y="10"/>
                  </a:lnTo>
                  <a:lnTo>
                    <a:pt x="16" y="10"/>
                  </a:lnTo>
                  <a:lnTo>
                    <a:pt x="13" y="5"/>
                  </a:lnTo>
                  <a:lnTo>
                    <a:pt x="8" y="5"/>
                  </a:lnTo>
                  <a:close/>
                  <a:moveTo>
                    <a:pt x="10" y="0"/>
                  </a:moveTo>
                  <a:lnTo>
                    <a:pt x="16" y="3"/>
                  </a:lnTo>
                  <a:lnTo>
                    <a:pt x="18" y="5"/>
                  </a:lnTo>
                  <a:lnTo>
                    <a:pt x="20" y="10"/>
                  </a:lnTo>
                  <a:lnTo>
                    <a:pt x="20" y="13"/>
                  </a:lnTo>
                  <a:lnTo>
                    <a:pt x="3" y="13"/>
                  </a:lnTo>
                  <a:lnTo>
                    <a:pt x="3" y="16"/>
                  </a:lnTo>
                  <a:lnTo>
                    <a:pt x="5" y="19"/>
                  </a:lnTo>
                  <a:lnTo>
                    <a:pt x="8" y="20"/>
                  </a:lnTo>
                  <a:lnTo>
                    <a:pt x="13" y="20"/>
                  </a:lnTo>
                  <a:lnTo>
                    <a:pt x="15" y="19"/>
                  </a:lnTo>
                  <a:lnTo>
                    <a:pt x="16" y="16"/>
                  </a:lnTo>
                  <a:lnTo>
                    <a:pt x="19" y="16"/>
                  </a:lnTo>
                  <a:lnTo>
                    <a:pt x="19" y="19"/>
                  </a:lnTo>
                  <a:lnTo>
                    <a:pt x="16" y="22"/>
                  </a:lnTo>
                  <a:lnTo>
                    <a:pt x="13" y="23"/>
                  </a:lnTo>
                  <a:lnTo>
                    <a:pt x="6" y="23"/>
                  </a:lnTo>
                  <a:lnTo>
                    <a:pt x="3" y="22"/>
                  </a:lnTo>
                  <a:lnTo>
                    <a:pt x="0" y="16"/>
                  </a:lnTo>
                  <a:lnTo>
                    <a:pt x="0" y="8"/>
                  </a:lnTo>
                  <a:lnTo>
                    <a:pt x="6" y="2"/>
                  </a:lnTo>
                  <a:lnTo>
                    <a:pt x="10" y="0"/>
                  </a:lnTo>
                  <a:close/>
                </a:path>
              </a:pathLst>
            </a:custGeom>
            <a:solidFill>
              <a:srgbClr val="00007B"/>
            </a:solidFill>
            <a:ln w="0">
              <a:solidFill>
                <a:srgbClr val="00007B"/>
              </a:solidFill>
              <a:prstDash val="solid"/>
              <a:round/>
              <a:headEnd/>
              <a:tailEnd/>
            </a:ln>
          </p:spPr>
          <p:txBody>
            <a:bodyPr/>
            <a:lstStyle/>
            <a:p>
              <a:endParaRPr lang="en-US"/>
            </a:p>
          </p:txBody>
        </p:sp>
        <p:sp>
          <p:nvSpPr>
            <p:cNvPr id="16601" name="Freeform 616"/>
            <p:cNvSpPr>
              <a:spLocks/>
            </p:cNvSpPr>
            <p:nvPr/>
          </p:nvSpPr>
          <p:spPr bwMode="auto">
            <a:xfrm>
              <a:off x="1994" y="4140"/>
              <a:ext cx="24" cy="30"/>
            </a:xfrm>
            <a:custGeom>
              <a:avLst/>
              <a:gdLst>
                <a:gd name="T0" fmla="*/ 8 w 24"/>
                <a:gd name="T1" fmla="*/ 0 h 30"/>
                <a:gd name="T2" fmla="*/ 15 w 24"/>
                <a:gd name="T3" fmla="*/ 0 h 30"/>
                <a:gd name="T4" fmla="*/ 18 w 24"/>
                <a:gd name="T5" fmla="*/ 2 h 30"/>
                <a:gd name="T6" fmla="*/ 20 w 24"/>
                <a:gd name="T7" fmla="*/ 3 h 30"/>
                <a:gd name="T8" fmla="*/ 22 w 24"/>
                <a:gd name="T9" fmla="*/ 9 h 30"/>
                <a:gd name="T10" fmla="*/ 18 w 24"/>
                <a:gd name="T11" fmla="*/ 9 h 30"/>
                <a:gd name="T12" fmla="*/ 18 w 24"/>
                <a:gd name="T13" fmla="*/ 6 h 30"/>
                <a:gd name="T14" fmla="*/ 17 w 24"/>
                <a:gd name="T15" fmla="*/ 5 h 30"/>
                <a:gd name="T16" fmla="*/ 14 w 24"/>
                <a:gd name="T17" fmla="*/ 3 h 30"/>
                <a:gd name="T18" fmla="*/ 8 w 24"/>
                <a:gd name="T19" fmla="*/ 3 h 30"/>
                <a:gd name="T20" fmla="*/ 4 w 24"/>
                <a:gd name="T21" fmla="*/ 7 h 30"/>
                <a:gd name="T22" fmla="*/ 5 w 24"/>
                <a:gd name="T23" fmla="*/ 10 h 30"/>
                <a:gd name="T24" fmla="*/ 7 w 24"/>
                <a:gd name="T25" fmla="*/ 12 h 30"/>
                <a:gd name="T26" fmla="*/ 8 w 24"/>
                <a:gd name="T27" fmla="*/ 12 h 30"/>
                <a:gd name="T28" fmla="*/ 11 w 24"/>
                <a:gd name="T29" fmla="*/ 13 h 30"/>
                <a:gd name="T30" fmla="*/ 14 w 24"/>
                <a:gd name="T31" fmla="*/ 13 h 30"/>
                <a:gd name="T32" fmla="*/ 17 w 24"/>
                <a:gd name="T33" fmla="*/ 15 h 30"/>
                <a:gd name="T34" fmla="*/ 20 w 24"/>
                <a:gd name="T35" fmla="*/ 15 h 30"/>
                <a:gd name="T36" fmla="*/ 21 w 24"/>
                <a:gd name="T37" fmla="*/ 16 h 30"/>
                <a:gd name="T38" fmla="*/ 24 w 24"/>
                <a:gd name="T39" fmla="*/ 22 h 30"/>
                <a:gd name="T40" fmla="*/ 22 w 24"/>
                <a:gd name="T41" fmla="*/ 26 h 30"/>
                <a:gd name="T42" fmla="*/ 21 w 24"/>
                <a:gd name="T43" fmla="*/ 27 h 30"/>
                <a:gd name="T44" fmla="*/ 15 w 24"/>
                <a:gd name="T45" fmla="*/ 30 h 30"/>
                <a:gd name="T46" fmla="*/ 8 w 24"/>
                <a:gd name="T47" fmla="*/ 30 h 30"/>
                <a:gd name="T48" fmla="*/ 4 w 24"/>
                <a:gd name="T49" fmla="*/ 29 h 30"/>
                <a:gd name="T50" fmla="*/ 0 w 24"/>
                <a:gd name="T51" fmla="*/ 24 h 30"/>
                <a:gd name="T52" fmla="*/ 0 w 24"/>
                <a:gd name="T53" fmla="*/ 20 h 30"/>
                <a:gd name="T54" fmla="*/ 2 w 24"/>
                <a:gd name="T55" fmla="*/ 20 h 30"/>
                <a:gd name="T56" fmla="*/ 5 w 24"/>
                <a:gd name="T57" fmla="*/ 26 h 30"/>
                <a:gd name="T58" fmla="*/ 8 w 24"/>
                <a:gd name="T59" fmla="*/ 27 h 30"/>
                <a:gd name="T60" fmla="*/ 15 w 24"/>
                <a:gd name="T61" fmla="*/ 27 h 30"/>
                <a:gd name="T62" fmla="*/ 18 w 24"/>
                <a:gd name="T63" fmla="*/ 24 h 30"/>
                <a:gd name="T64" fmla="*/ 20 w 24"/>
                <a:gd name="T65" fmla="*/ 22 h 30"/>
                <a:gd name="T66" fmla="*/ 20 w 24"/>
                <a:gd name="T67" fmla="*/ 20 h 30"/>
                <a:gd name="T68" fmla="*/ 18 w 24"/>
                <a:gd name="T69" fmla="*/ 19 h 30"/>
                <a:gd name="T70" fmla="*/ 15 w 24"/>
                <a:gd name="T71" fmla="*/ 17 h 30"/>
                <a:gd name="T72" fmla="*/ 12 w 24"/>
                <a:gd name="T73" fmla="*/ 17 h 30"/>
                <a:gd name="T74" fmla="*/ 10 w 24"/>
                <a:gd name="T75" fmla="*/ 16 h 30"/>
                <a:gd name="T76" fmla="*/ 7 w 24"/>
                <a:gd name="T77" fmla="*/ 16 h 30"/>
                <a:gd name="T78" fmla="*/ 4 w 24"/>
                <a:gd name="T79" fmla="*/ 15 h 30"/>
                <a:gd name="T80" fmla="*/ 1 w 24"/>
                <a:gd name="T81" fmla="*/ 12 h 30"/>
                <a:gd name="T82" fmla="*/ 0 w 24"/>
                <a:gd name="T83" fmla="*/ 9 h 30"/>
                <a:gd name="T84" fmla="*/ 1 w 24"/>
                <a:gd name="T85" fmla="*/ 5 h 30"/>
                <a:gd name="T86" fmla="*/ 2 w 24"/>
                <a:gd name="T87" fmla="*/ 3 h 30"/>
                <a:gd name="T88" fmla="*/ 8 w 24"/>
                <a:gd name="T89" fmla="*/ 0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 h="30">
                  <a:moveTo>
                    <a:pt x="8" y="0"/>
                  </a:moveTo>
                  <a:lnTo>
                    <a:pt x="15" y="0"/>
                  </a:lnTo>
                  <a:lnTo>
                    <a:pt x="18" y="2"/>
                  </a:lnTo>
                  <a:lnTo>
                    <a:pt x="20" y="3"/>
                  </a:lnTo>
                  <a:lnTo>
                    <a:pt x="22" y="9"/>
                  </a:lnTo>
                  <a:lnTo>
                    <a:pt x="18" y="9"/>
                  </a:lnTo>
                  <a:lnTo>
                    <a:pt x="18" y="6"/>
                  </a:lnTo>
                  <a:lnTo>
                    <a:pt x="17" y="5"/>
                  </a:lnTo>
                  <a:lnTo>
                    <a:pt x="14" y="3"/>
                  </a:lnTo>
                  <a:lnTo>
                    <a:pt x="8" y="3"/>
                  </a:lnTo>
                  <a:lnTo>
                    <a:pt x="4" y="7"/>
                  </a:lnTo>
                  <a:lnTo>
                    <a:pt x="5" y="10"/>
                  </a:lnTo>
                  <a:lnTo>
                    <a:pt x="7" y="12"/>
                  </a:lnTo>
                  <a:lnTo>
                    <a:pt x="8" y="12"/>
                  </a:lnTo>
                  <a:lnTo>
                    <a:pt x="11" y="13"/>
                  </a:lnTo>
                  <a:lnTo>
                    <a:pt x="14" y="13"/>
                  </a:lnTo>
                  <a:lnTo>
                    <a:pt x="17" y="15"/>
                  </a:lnTo>
                  <a:lnTo>
                    <a:pt x="20" y="15"/>
                  </a:lnTo>
                  <a:lnTo>
                    <a:pt x="21" y="16"/>
                  </a:lnTo>
                  <a:lnTo>
                    <a:pt x="24" y="22"/>
                  </a:lnTo>
                  <a:lnTo>
                    <a:pt x="22" y="26"/>
                  </a:lnTo>
                  <a:lnTo>
                    <a:pt x="21" y="27"/>
                  </a:lnTo>
                  <a:lnTo>
                    <a:pt x="15" y="30"/>
                  </a:lnTo>
                  <a:lnTo>
                    <a:pt x="8" y="30"/>
                  </a:lnTo>
                  <a:lnTo>
                    <a:pt x="4" y="29"/>
                  </a:lnTo>
                  <a:lnTo>
                    <a:pt x="0" y="24"/>
                  </a:lnTo>
                  <a:lnTo>
                    <a:pt x="0" y="20"/>
                  </a:lnTo>
                  <a:lnTo>
                    <a:pt x="2" y="20"/>
                  </a:lnTo>
                  <a:lnTo>
                    <a:pt x="5" y="26"/>
                  </a:lnTo>
                  <a:lnTo>
                    <a:pt x="8" y="27"/>
                  </a:lnTo>
                  <a:lnTo>
                    <a:pt x="15" y="27"/>
                  </a:lnTo>
                  <a:lnTo>
                    <a:pt x="18" y="24"/>
                  </a:lnTo>
                  <a:lnTo>
                    <a:pt x="20" y="22"/>
                  </a:lnTo>
                  <a:lnTo>
                    <a:pt x="20" y="20"/>
                  </a:lnTo>
                  <a:lnTo>
                    <a:pt x="18" y="19"/>
                  </a:lnTo>
                  <a:lnTo>
                    <a:pt x="15" y="17"/>
                  </a:lnTo>
                  <a:lnTo>
                    <a:pt x="12" y="17"/>
                  </a:lnTo>
                  <a:lnTo>
                    <a:pt x="10" y="16"/>
                  </a:lnTo>
                  <a:lnTo>
                    <a:pt x="7" y="16"/>
                  </a:lnTo>
                  <a:lnTo>
                    <a:pt x="4" y="15"/>
                  </a:lnTo>
                  <a:lnTo>
                    <a:pt x="1" y="12"/>
                  </a:lnTo>
                  <a:lnTo>
                    <a:pt x="0" y="9"/>
                  </a:lnTo>
                  <a:lnTo>
                    <a:pt x="1" y="5"/>
                  </a:lnTo>
                  <a:lnTo>
                    <a:pt x="2" y="3"/>
                  </a:lnTo>
                  <a:lnTo>
                    <a:pt x="8" y="0"/>
                  </a:lnTo>
                  <a:close/>
                </a:path>
              </a:pathLst>
            </a:custGeom>
            <a:solidFill>
              <a:srgbClr val="00007B"/>
            </a:solidFill>
            <a:ln w="0">
              <a:solidFill>
                <a:srgbClr val="00007B"/>
              </a:solidFill>
              <a:prstDash val="solid"/>
              <a:round/>
              <a:headEnd/>
              <a:tailEnd/>
            </a:ln>
          </p:spPr>
          <p:txBody>
            <a:bodyPr/>
            <a:lstStyle/>
            <a:p>
              <a:endParaRPr lang="en-US"/>
            </a:p>
          </p:txBody>
        </p:sp>
        <p:sp>
          <p:nvSpPr>
            <p:cNvPr id="16602" name="Freeform 617"/>
            <p:cNvSpPr>
              <a:spLocks/>
            </p:cNvSpPr>
            <p:nvPr/>
          </p:nvSpPr>
          <p:spPr bwMode="auto">
            <a:xfrm>
              <a:off x="2019" y="4140"/>
              <a:ext cx="20" cy="30"/>
            </a:xfrm>
            <a:custGeom>
              <a:avLst/>
              <a:gdLst>
                <a:gd name="T0" fmla="*/ 12 w 20"/>
                <a:gd name="T1" fmla="*/ 0 h 30"/>
                <a:gd name="T2" fmla="*/ 17 w 20"/>
                <a:gd name="T3" fmla="*/ 3 h 30"/>
                <a:gd name="T4" fmla="*/ 20 w 20"/>
                <a:gd name="T5" fmla="*/ 6 h 30"/>
                <a:gd name="T6" fmla="*/ 20 w 20"/>
                <a:gd name="T7" fmla="*/ 13 h 30"/>
                <a:gd name="T8" fmla="*/ 16 w 20"/>
                <a:gd name="T9" fmla="*/ 17 h 30"/>
                <a:gd name="T10" fmla="*/ 10 w 20"/>
                <a:gd name="T11" fmla="*/ 20 h 30"/>
                <a:gd name="T12" fmla="*/ 6 w 20"/>
                <a:gd name="T13" fmla="*/ 24 h 30"/>
                <a:gd name="T14" fmla="*/ 5 w 20"/>
                <a:gd name="T15" fmla="*/ 27 h 30"/>
                <a:gd name="T16" fmla="*/ 20 w 20"/>
                <a:gd name="T17" fmla="*/ 27 h 30"/>
                <a:gd name="T18" fmla="*/ 20 w 20"/>
                <a:gd name="T19" fmla="*/ 30 h 30"/>
                <a:gd name="T20" fmla="*/ 0 w 20"/>
                <a:gd name="T21" fmla="*/ 30 h 30"/>
                <a:gd name="T22" fmla="*/ 2 w 20"/>
                <a:gd name="T23" fmla="*/ 26 h 30"/>
                <a:gd name="T24" fmla="*/ 3 w 20"/>
                <a:gd name="T25" fmla="*/ 23 h 30"/>
                <a:gd name="T26" fmla="*/ 9 w 20"/>
                <a:gd name="T27" fmla="*/ 17 h 30"/>
                <a:gd name="T28" fmla="*/ 13 w 20"/>
                <a:gd name="T29" fmla="*/ 16 h 30"/>
                <a:gd name="T30" fmla="*/ 14 w 20"/>
                <a:gd name="T31" fmla="*/ 15 h 30"/>
                <a:gd name="T32" fmla="*/ 17 w 20"/>
                <a:gd name="T33" fmla="*/ 9 h 30"/>
                <a:gd name="T34" fmla="*/ 16 w 20"/>
                <a:gd name="T35" fmla="*/ 6 h 30"/>
                <a:gd name="T36" fmla="*/ 14 w 20"/>
                <a:gd name="T37" fmla="*/ 5 h 30"/>
                <a:gd name="T38" fmla="*/ 12 w 20"/>
                <a:gd name="T39" fmla="*/ 3 h 30"/>
                <a:gd name="T40" fmla="*/ 6 w 20"/>
                <a:gd name="T41" fmla="*/ 6 h 30"/>
                <a:gd name="T42" fmla="*/ 6 w 20"/>
                <a:gd name="T43" fmla="*/ 12 h 30"/>
                <a:gd name="T44" fmla="*/ 2 w 20"/>
                <a:gd name="T45" fmla="*/ 12 h 30"/>
                <a:gd name="T46" fmla="*/ 2 w 20"/>
                <a:gd name="T47" fmla="*/ 7 h 30"/>
                <a:gd name="T48" fmla="*/ 5 w 20"/>
                <a:gd name="T49" fmla="*/ 3 h 30"/>
                <a:gd name="T50" fmla="*/ 7 w 20"/>
                <a:gd name="T51" fmla="*/ 2 h 30"/>
                <a:gd name="T52" fmla="*/ 12 w 20"/>
                <a:gd name="T53" fmla="*/ 0 h 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30">
                  <a:moveTo>
                    <a:pt x="12" y="0"/>
                  </a:moveTo>
                  <a:lnTo>
                    <a:pt x="17" y="3"/>
                  </a:lnTo>
                  <a:lnTo>
                    <a:pt x="20" y="6"/>
                  </a:lnTo>
                  <a:lnTo>
                    <a:pt x="20" y="13"/>
                  </a:lnTo>
                  <a:lnTo>
                    <a:pt x="16" y="17"/>
                  </a:lnTo>
                  <a:lnTo>
                    <a:pt x="10" y="20"/>
                  </a:lnTo>
                  <a:lnTo>
                    <a:pt x="6" y="24"/>
                  </a:lnTo>
                  <a:lnTo>
                    <a:pt x="5" y="27"/>
                  </a:lnTo>
                  <a:lnTo>
                    <a:pt x="20" y="27"/>
                  </a:lnTo>
                  <a:lnTo>
                    <a:pt x="20" y="30"/>
                  </a:lnTo>
                  <a:lnTo>
                    <a:pt x="0" y="30"/>
                  </a:lnTo>
                  <a:lnTo>
                    <a:pt x="2" y="26"/>
                  </a:lnTo>
                  <a:lnTo>
                    <a:pt x="3" y="23"/>
                  </a:lnTo>
                  <a:lnTo>
                    <a:pt x="9" y="17"/>
                  </a:lnTo>
                  <a:lnTo>
                    <a:pt x="13" y="16"/>
                  </a:lnTo>
                  <a:lnTo>
                    <a:pt x="14" y="15"/>
                  </a:lnTo>
                  <a:lnTo>
                    <a:pt x="17" y="9"/>
                  </a:lnTo>
                  <a:lnTo>
                    <a:pt x="16" y="6"/>
                  </a:lnTo>
                  <a:lnTo>
                    <a:pt x="14" y="5"/>
                  </a:lnTo>
                  <a:lnTo>
                    <a:pt x="12" y="3"/>
                  </a:lnTo>
                  <a:lnTo>
                    <a:pt x="6" y="6"/>
                  </a:lnTo>
                  <a:lnTo>
                    <a:pt x="6" y="12"/>
                  </a:lnTo>
                  <a:lnTo>
                    <a:pt x="2" y="12"/>
                  </a:lnTo>
                  <a:lnTo>
                    <a:pt x="2" y="7"/>
                  </a:lnTo>
                  <a:lnTo>
                    <a:pt x="5" y="3"/>
                  </a:lnTo>
                  <a:lnTo>
                    <a:pt x="7" y="2"/>
                  </a:lnTo>
                  <a:lnTo>
                    <a:pt x="12" y="0"/>
                  </a:lnTo>
                  <a:close/>
                </a:path>
              </a:pathLst>
            </a:custGeom>
            <a:solidFill>
              <a:srgbClr val="00007B"/>
            </a:solidFill>
            <a:ln w="0">
              <a:solidFill>
                <a:srgbClr val="00007B"/>
              </a:solidFill>
              <a:prstDash val="solid"/>
              <a:round/>
              <a:headEnd/>
              <a:tailEnd/>
            </a:ln>
          </p:spPr>
          <p:txBody>
            <a:bodyPr/>
            <a:lstStyle/>
            <a:p>
              <a:endParaRPr lang="en-US"/>
            </a:p>
          </p:txBody>
        </p:sp>
        <p:sp>
          <p:nvSpPr>
            <p:cNvPr id="16603" name="Freeform 618"/>
            <p:cNvSpPr>
              <a:spLocks/>
            </p:cNvSpPr>
            <p:nvPr/>
          </p:nvSpPr>
          <p:spPr bwMode="auto">
            <a:xfrm>
              <a:off x="2053" y="4140"/>
              <a:ext cx="13" cy="30"/>
            </a:xfrm>
            <a:custGeom>
              <a:avLst/>
              <a:gdLst>
                <a:gd name="T0" fmla="*/ 8 w 13"/>
                <a:gd name="T1" fmla="*/ 0 h 30"/>
                <a:gd name="T2" fmla="*/ 13 w 13"/>
                <a:gd name="T3" fmla="*/ 0 h 30"/>
                <a:gd name="T4" fmla="*/ 13 w 13"/>
                <a:gd name="T5" fmla="*/ 3 h 30"/>
                <a:gd name="T6" fmla="*/ 9 w 13"/>
                <a:gd name="T7" fmla="*/ 3 h 30"/>
                <a:gd name="T8" fmla="*/ 9 w 13"/>
                <a:gd name="T9" fmla="*/ 5 h 30"/>
                <a:gd name="T10" fmla="*/ 8 w 13"/>
                <a:gd name="T11" fmla="*/ 6 h 30"/>
                <a:gd name="T12" fmla="*/ 8 w 13"/>
                <a:gd name="T13" fmla="*/ 9 h 30"/>
                <a:gd name="T14" fmla="*/ 12 w 13"/>
                <a:gd name="T15" fmla="*/ 9 h 30"/>
                <a:gd name="T16" fmla="*/ 12 w 13"/>
                <a:gd name="T17" fmla="*/ 12 h 30"/>
                <a:gd name="T18" fmla="*/ 8 w 13"/>
                <a:gd name="T19" fmla="*/ 12 h 30"/>
                <a:gd name="T20" fmla="*/ 8 w 13"/>
                <a:gd name="T21" fmla="*/ 30 h 30"/>
                <a:gd name="T22" fmla="*/ 5 w 13"/>
                <a:gd name="T23" fmla="*/ 30 h 30"/>
                <a:gd name="T24" fmla="*/ 5 w 13"/>
                <a:gd name="T25" fmla="*/ 12 h 30"/>
                <a:gd name="T26" fmla="*/ 0 w 13"/>
                <a:gd name="T27" fmla="*/ 12 h 30"/>
                <a:gd name="T28" fmla="*/ 0 w 13"/>
                <a:gd name="T29" fmla="*/ 9 h 30"/>
                <a:gd name="T30" fmla="*/ 5 w 13"/>
                <a:gd name="T31" fmla="*/ 9 h 30"/>
                <a:gd name="T32" fmla="*/ 5 w 13"/>
                <a:gd name="T33" fmla="*/ 2 h 30"/>
                <a:gd name="T34" fmla="*/ 8 w 13"/>
                <a:gd name="T35" fmla="*/ 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 h="30">
                  <a:moveTo>
                    <a:pt x="8" y="0"/>
                  </a:moveTo>
                  <a:lnTo>
                    <a:pt x="13" y="0"/>
                  </a:lnTo>
                  <a:lnTo>
                    <a:pt x="13" y="3"/>
                  </a:lnTo>
                  <a:lnTo>
                    <a:pt x="9" y="3"/>
                  </a:lnTo>
                  <a:lnTo>
                    <a:pt x="9" y="5"/>
                  </a:lnTo>
                  <a:lnTo>
                    <a:pt x="8" y="6"/>
                  </a:lnTo>
                  <a:lnTo>
                    <a:pt x="8" y="9"/>
                  </a:lnTo>
                  <a:lnTo>
                    <a:pt x="12" y="9"/>
                  </a:lnTo>
                  <a:lnTo>
                    <a:pt x="12" y="12"/>
                  </a:lnTo>
                  <a:lnTo>
                    <a:pt x="8" y="12"/>
                  </a:lnTo>
                  <a:lnTo>
                    <a:pt x="8" y="30"/>
                  </a:lnTo>
                  <a:lnTo>
                    <a:pt x="5" y="30"/>
                  </a:lnTo>
                  <a:lnTo>
                    <a:pt x="5" y="12"/>
                  </a:lnTo>
                  <a:lnTo>
                    <a:pt x="0" y="12"/>
                  </a:lnTo>
                  <a:lnTo>
                    <a:pt x="0" y="9"/>
                  </a:lnTo>
                  <a:lnTo>
                    <a:pt x="5" y="9"/>
                  </a:lnTo>
                  <a:lnTo>
                    <a:pt x="5"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604" name="Freeform 619"/>
            <p:cNvSpPr>
              <a:spLocks noEditPoints="1"/>
            </p:cNvSpPr>
            <p:nvPr/>
          </p:nvSpPr>
          <p:spPr bwMode="auto">
            <a:xfrm>
              <a:off x="2068" y="4147"/>
              <a:ext cx="20" cy="23"/>
            </a:xfrm>
            <a:custGeom>
              <a:avLst/>
              <a:gdLst>
                <a:gd name="T0" fmla="*/ 7 w 20"/>
                <a:gd name="T1" fmla="*/ 5 h 23"/>
                <a:gd name="T2" fmla="*/ 5 w 20"/>
                <a:gd name="T3" fmla="*/ 6 h 23"/>
                <a:gd name="T4" fmla="*/ 2 w 20"/>
                <a:gd name="T5" fmla="*/ 12 h 23"/>
                <a:gd name="T6" fmla="*/ 4 w 20"/>
                <a:gd name="T7" fmla="*/ 16 h 23"/>
                <a:gd name="T8" fmla="*/ 5 w 20"/>
                <a:gd name="T9" fmla="*/ 19 h 23"/>
                <a:gd name="T10" fmla="*/ 7 w 20"/>
                <a:gd name="T11" fmla="*/ 20 h 23"/>
                <a:gd name="T12" fmla="*/ 12 w 20"/>
                <a:gd name="T13" fmla="*/ 20 h 23"/>
                <a:gd name="T14" fmla="*/ 14 w 20"/>
                <a:gd name="T15" fmla="*/ 19 h 23"/>
                <a:gd name="T16" fmla="*/ 15 w 20"/>
                <a:gd name="T17" fmla="*/ 16 h 23"/>
                <a:gd name="T18" fmla="*/ 17 w 20"/>
                <a:gd name="T19" fmla="*/ 12 h 23"/>
                <a:gd name="T20" fmla="*/ 14 w 20"/>
                <a:gd name="T21" fmla="*/ 6 h 23"/>
                <a:gd name="T22" fmla="*/ 12 w 20"/>
                <a:gd name="T23" fmla="*/ 5 h 23"/>
                <a:gd name="T24" fmla="*/ 7 w 20"/>
                <a:gd name="T25" fmla="*/ 5 h 23"/>
                <a:gd name="T26" fmla="*/ 10 w 20"/>
                <a:gd name="T27" fmla="*/ 0 h 23"/>
                <a:gd name="T28" fmla="*/ 14 w 20"/>
                <a:gd name="T29" fmla="*/ 2 h 23"/>
                <a:gd name="T30" fmla="*/ 17 w 20"/>
                <a:gd name="T31" fmla="*/ 3 h 23"/>
                <a:gd name="T32" fmla="*/ 20 w 20"/>
                <a:gd name="T33" fmla="*/ 9 h 23"/>
                <a:gd name="T34" fmla="*/ 20 w 20"/>
                <a:gd name="T35" fmla="*/ 16 h 23"/>
                <a:gd name="T36" fmla="*/ 17 w 20"/>
                <a:gd name="T37" fmla="*/ 22 h 23"/>
                <a:gd name="T38" fmla="*/ 14 w 20"/>
                <a:gd name="T39" fmla="*/ 23 h 23"/>
                <a:gd name="T40" fmla="*/ 5 w 20"/>
                <a:gd name="T41" fmla="*/ 23 h 23"/>
                <a:gd name="T42" fmla="*/ 2 w 20"/>
                <a:gd name="T43" fmla="*/ 22 h 23"/>
                <a:gd name="T44" fmla="*/ 0 w 20"/>
                <a:gd name="T45" fmla="*/ 16 h 23"/>
                <a:gd name="T46" fmla="*/ 0 w 20"/>
                <a:gd name="T47" fmla="*/ 8 h 23"/>
                <a:gd name="T48" fmla="*/ 1 w 20"/>
                <a:gd name="T49" fmla="*/ 5 h 23"/>
                <a:gd name="T50" fmla="*/ 5 w 20"/>
                <a:gd name="T51" fmla="*/ 2 h 23"/>
                <a:gd name="T52" fmla="*/ 10 w 20"/>
                <a:gd name="T53" fmla="*/ 0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 h="23">
                  <a:moveTo>
                    <a:pt x="7" y="5"/>
                  </a:moveTo>
                  <a:lnTo>
                    <a:pt x="5" y="6"/>
                  </a:lnTo>
                  <a:lnTo>
                    <a:pt x="2" y="12"/>
                  </a:lnTo>
                  <a:lnTo>
                    <a:pt x="4" y="16"/>
                  </a:lnTo>
                  <a:lnTo>
                    <a:pt x="5" y="19"/>
                  </a:lnTo>
                  <a:lnTo>
                    <a:pt x="7" y="20"/>
                  </a:lnTo>
                  <a:lnTo>
                    <a:pt x="12" y="20"/>
                  </a:lnTo>
                  <a:lnTo>
                    <a:pt x="14" y="19"/>
                  </a:lnTo>
                  <a:lnTo>
                    <a:pt x="15" y="16"/>
                  </a:lnTo>
                  <a:lnTo>
                    <a:pt x="17" y="12"/>
                  </a:lnTo>
                  <a:lnTo>
                    <a:pt x="14" y="6"/>
                  </a:lnTo>
                  <a:lnTo>
                    <a:pt x="12" y="5"/>
                  </a:lnTo>
                  <a:lnTo>
                    <a:pt x="7" y="5"/>
                  </a:lnTo>
                  <a:close/>
                  <a:moveTo>
                    <a:pt x="10" y="0"/>
                  </a:moveTo>
                  <a:lnTo>
                    <a:pt x="14" y="2"/>
                  </a:lnTo>
                  <a:lnTo>
                    <a:pt x="17" y="3"/>
                  </a:lnTo>
                  <a:lnTo>
                    <a:pt x="20" y="9"/>
                  </a:lnTo>
                  <a:lnTo>
                    <a:pt x="20" y="16"/>
                  </a:lnTo>
                  <a:lnTo>
                    <a:pt x="17" y="22"/>
                  </a:lnTo>
                  <a:lnTo>
                    <a:pt x="14" y="23"/>
                  </a:lnTo>
                  <a:lnTo>
                    <a:pt x="5" y="23"/>
                  </a:lnTo>
                  <a:lnTo>
                    <a:pt x="2" y="22"/>
                  </a:lnTo>
                  <a:lnTo>
                    <a:pt x="0" y="16"/>
                  </a:lnTo>
                  <a:lnTo>
                    <a:pt x="0" y="8"/>
                  </a:lnTo>
                  <a:lnTo>
                    <a:pt x="1" y="5"/>
                  </a:lnTo>
                  <a:lnTo>
                    <a:pt x="5"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05" name="Freeform 620"/>
            <p:cNvSpPr>
              <a:spLocks/>
            </p:cNvSpPr>
            <p:nvPr/>
          </p:nvSpPr>
          <p:spPr bwMode="auto">
            <a:xfrm>
              <a:off x="2092" y="4147"/>
              <a:ext cx="11" cy="23"/>
            </a:xfrm>
            <a:custGeom>
              <a:avLst/>
              <a:gdLst>
                <a:gd name="T0" fmla="*/ 11 w 11"/>
                <a:gd name="T1" fmla="*/ 0 h 23"/>
                <a:gd name="T2" fmla="*/ 11 w 11"/>
                <a:gd name="T3" fmla="*/ 5 h 23"/>
                <a:gd name="T4" fmla="*/ 6 w 11"/>
                <a:gd name="T5" fmla="*/ 8 h 23"/>
                <a:gd name="T6" fmla="*/ 4 w 11"/>
                <a:gd name="T7" fmla="*/ 10 h 23"/>
                <a:gd name="T8" fmla="*/ 4 w 11"/>
                <a:gd name="T9" fmla="*/ 23 h 23"/>
                <a:gd name="T10" fmla="*/ 0 w 11"/>
                <a:gd name="T11" fmla="*/ 23 h 23"/>
                <a:gd name="T12" fmla="*/ 0 w 11"/>
                <a:gd name="T13" fmla="*/ 2 h 23"/>
                <a:gd name="T14" fmla="*/ 4 w 11"/>
                <a:gd name="T15" fmla="*/ 2 h 23"/>
                <a:gd name="T16" fmla="*/ 4 w 11"/>
                <a:gd name="T17" fmla="*/ 6 h 23"/>
                <a:gd name="T18" fmla="*/ 6 w 11"/>
                <a:gd name="T19" fmla="*/ 3 h 23"/>
                <a:gd name="T20" fmla="*/ 11 w 11"/>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23">
                  <a:moveTo>
                    <a:pt x="11" y="0"/>
                  </a:moveTo>
                  <a:lnTo>
                    <a:pt x="11" y="5"/>
                  </a:lnTo>
                  <a:lnTo>
                    <a:pt x="6" y="8"/>
                  </a:lnTo>
                  <a:lnTo>
                    <a:pt x="4" y="10"/>
                  </a:lnTo>
                  <a:lnTo>
                    <a:pt x="4" y="23"/>
                  </a:lnTo>
                  <a:lnTo>
                    <a:pt x="0" y="23"/>
                  </a:lnTo>
                  <a:lnTo>
                    <a:pt x="0" y="2"/>
                  </a:lnTo>
                  <a:lnTo>
                    <a:pt x="4" y="2"/>
                  </a:lnTo>
                  <a:lnTo>
                    <a:pt x="4" y="6"/>
                  </a:lnTo>
                  <a:lnTo>
                    <a:pt x="6" y="3"/>
                  </a:lnTo>
                  <a:lnTo>
                    <a:pt x="11" y="0"/>
                  </a:lnTo>
                  <a:close/>
                </a:path>
              </a:pathLst>
            </a:custGeom>
            <a:solidFill>
              <a:srgbClr val="000000"/>
            </a:solidFill>
            <a:ln w="0">
              <a:solidFill>
                <a:srgbClr val="000000"/>
              </a:solidFill>
              <a:prstDash val="solid"/>
              <a:round/>
              <a:headEnd/>
              <a:tailEnd/>
            </a:ln>
          </p:spPr>
          <p:txBody>
            <a:bodyPr/>
            <a:lstStyle/>
            <a:p>
              <a:endParaRPr lang="en-US"/>
            </a:p>
          </p:txBody>
        </p:sp>
        <p:sp>
          <p:nvSpPr>
            <p:cNvPr id="16606" name="Freeform 621"/>
            <p:cNvSpPr>
              <a:spLocks/>
            </p:cNvSpPr>
            <p:nvPr/>
          </p:nvSpPr>
          <p:spPr bwMode="auto">
            <a:xfrm>
              <a:off x="2117" y="4147"/>
              <a:ext cx="32" cy="23"/>
            </a:xfrm>
            <a:custGeom>
              <a:avLst/>
              <a:gdLst>
                <a:gd name="T0" fmla="*/ 12 w 32"/>
                <a:gd name="T1" fmla="*/ 0 h 23"/>
                <a:gd name="T2" fmla="*/ 13 w 32"/>
                <a:gd name="T3" fmla="*/ 2 h 23"/>
                <a:gd name="T4" fmla="*/ 16 w 32"/>
                <a:gd name="T5" fmla="*/ 3 h 23"/>
                <a:gd name="T6" fmla="*/ 18 w 32"/>
                <a:gd name="T7" fmla="*/ 5 h 23"/>
                <a:gd name="T8" fmla="*/ 19 w 32"/>
                <a:gd name="T9" fmla="*/ 3 h 23"/>
                <a:gd name="T10" fmla="*/ 25 w 32"/>
                <a:gd name="T11" fmla="*/ 0 h 23"/>
                <a:gd name="T12" fmla="*/ 28 w 32"/>
                <a:gd name="T13" fmla="*/ 2 h 23"/>
                <a:gd name="T14" fmla="*/ 29 w 32"/>
                <a:gd name="T15" fmla="*/ 2 h 23"/>
                <a:gd name="T16" fmla="*/ 32 w 32"/>
                <a:gd name="T17" fmla="*/ 8 h 23"/>
                <a:gd name="T18" fmla="*/ 32 w 32"/>
                <a:gd name="T19" fmla="*/ 23 h 23"/>
                <a:gd name="T20" fmla="*/ 28 w 32"/>
                <a:gd name="T21" fmla="*/ 23 h 23"/>
                <a:gd name="T22" fmla="*/ 28 w 32"/>
                <a:gd name="T23" fmla="*/ 6 h 23"/>
                <a:gd name="T24" fmla="*/ 26 w 32"/>
                <a:gd name="T25" fmla="*/ 5 h 23"/>
                <a:gd name="T26" fmla="*/ 20 w 32"/>
                <a:gd name="T27" fmla="*/ 5 h 23"/>
                <a:gd name="T28" fmla="*/ 18 w 32"/>
                <a:gd name="T29" fmla="*/ 10 h 23"/>
                <a:gd name="T30" fmla="*/ 18 w 32"/>
                <a:gd name="T31" fmla="*/ 23 h 23"/>
                <a:gd name="T32" fmla="*/ 15 w 32"/>
                <a:gd name="T33" fmla="*/ 23 h 23"/>
                <a:gd name="T34" fmla="*/ 15 w 32"/>
                <a:gd name="T35" fmla="*/ 8 h 23"/>
                <a:gd name="T36" fmla="*/ 12 w 32"/>
                <a:gd name="T37" fmla="*/ 5 h 23"/>
                <a:gd name="T38" fmla="*/ 8 w 32"/>
                <a:gd name="T39" fmla="*/ 5 h 23"/>
                <a:gd name="T40" fmla="*/ 6 w 32"/>
                <a:gd name="T41" fmla="*/ 6 h 23"/>
                <a:gd name="T42" fmla="*/ 5 w 32"/>
                <a:gd name="T43" fmla="*/ 9 h 23"/>
                <a:gd name="T44" fmla="*/ 5 w 32"/>
                <a:gd name="T45" fmla="*/ 23 h 23"/>
                <a:gd name="T46" fmla="*/ 0 w 32"/>
                <a:gd name="T47" fmla="*/ 23 h 23"/>
                <a:gd name="T48" fmla="*/ 0 w 32"/>
                <a:gd name="T49" fmla="*/ 2 h 23"/>
                <a:gd name="T50" fmla="*/ 5 w 32"/>
                <a:gd name="T51" fmla="*/ 2 h 23"/>
                <a:gd name="T52" fmla="*/ 5 w 32"/>
                <a:gd name="T53" fmla="*/ 5 h 23"/>
                <a:gd name="T54" fmla="*/ 6 w 32"/>
                <a:gd name="T55" fmla="*/ 3 h 23"/>
                <a:gd name="T56" fmla="*/ 12 w 32"/>
                <a:gd name="T57" fmla="*/ 0 h 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2" h="23">
                  <a:moveTo>
                    <a:pt x="12" y="0"/>
                  </a:moveTo>
                  <a:lnTo>
                    <a:pt x="13" y="2"/>
                  </a:lnTo>
                  <a:lnTo>
                    <a:pt x="16" y="3"/>
                  </a:lnTo>
                  <a:lnTo>
                    <a:pt x="18" y="5"/>
                  </a:lnTo>
                  <a:lnTo>
                    <a:pt x="19" y="3"/>
                  </a:lnTo>
                  <a:lnTo>
                    <a:pt x="25" y="0"/>
                  </a:lnTo>
                  <a:lnTo>
                    <a:pt x="28" y="2"/>
                  </a:lnTo>
                  <a:lnTo>
                    <a:pt x="29" y="2"/>
                  </a:lnTo>
                  <a:lnTo>
                    <a:pt x="32" y="8"/>
                  </a:lnTo>
                  <a:lnTo>
                    <a:pt x="32" y="23"/>
                  </a:lnTo>
                  <a:lnTo>
                    <a:pt x="28" y="23"/>
                  </a:lnTo>
                  <a:lnTo>
                    <a:pt x="28" y="6"/>
                  </a:lnTo>
                  <a:lnTo>
                    <a:pt x="26" y="5"/>
                  </a:lnTo>
                  <a:lnTo>
                    <a:pt x="20" y="5"/>
                  </a:lnTo>
                  <a:lnTo>
                    <a:pt x="18" y="10"/>
                  </a:lnTo>
                  <a:lnTo>
                    <a:pt x="18" y="23"/>
                  </a:lnTo>
                  <a:lnTo>
                    <a:pt x="15" y="23"/>
                  </a:lnTo>
                  <a:lnTo>
                    <a:pt x="15" y="8"/>
                  </a:lnTo>
                  <a:lnTo>
                    <a:pt x="12" y="5"/>
                  </a:lnTo>
                  <a:lnTo>
                    <a:pt x="8" y="5"/>
                  </a:lnTo>
                  <a:lnTo>
                    <a:pt x="6" y="6"/>
                  </a:lnTo>
                  <a:lnTo>
                    <a:pt x="5" y="9"/>
                  </a:lnTo>
                  <a:lnTo>
                    <a:pt x="5" y="23"/>
                  </a:lnTo>
                  <a:lnTo>
                    <a:pt x="0" y="23"/>
                  </a:lnTo>
                  <a:lnTo>
                    <a:pt x="0" y="2"/>
                  </a:lnTo>
                  <a:lnTo>
                    <a:pt x="5" y="2"/>
                  </a:lnTo>
                  <a:lnTo>
                    <a:pt x="5" y="5"/>
                  </a:lnTo>
                  <a:lnTo>
                    <a:pt x="6" y="3"/>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607" name="Freeform 622"/>
            <p:cNvSpPr>
              <a:spLocks noEditPoints="1"/>
            </p:cNvSpPr>
            <p:nvPr/>
          </p:nvSpPr>
          <p:spPr bwMode="auto">
            <a:xfrm>
              <a:off x="2153" y="4147"/>
              <a:ext cx="20" cy="23"/>
            </a:xfrm>
            <a:custGeom>
              <a:avLst/>
              <a:gdLst>
                <a:gd name="T0" fmla="*/ 7 w 20"/>
                <a:gd name="T1" fmla="*/ 5 h 23"/>
                <a:gd name="T2" fmla="*/ 6 w 20"/>
                <a:gd name="T3" fmla="*/ 6 h 23"/>
                <a:gd name="T4" fmla="*/ 3 w 20"/>
                <a:gd name="T5" fmla="*/ 12 h 23"/>
                <a:gd name="T6" fmla="*/ 4 w 20"/>
                <a:gd name="T7" fmla="*/ 16 h 23"/>
                <a:gd name="T8" fmla="*/ 6 w 20"/>
                <a:gd name="T9" fmla="*/ 19 h 23"/>
                <a:gd name="T10" fmla="*/ 7 w 20"/>
                <a:gd name="T11" fmla="*/ 20 h 23"/>
                <a:gd name="T12" fmla="*/ 13 w 20"/>
                <a:gd name="T13" fmla="*/ 20 h 23"/>
                <a:gd name="T14" fmla="*/ 14 w 20"/>
                <a:gd name="T15" fmla="*/ 19 h 23"/>
                <a:gd name="T16" fmla="*/ 16 w 20"/>
                <a:gd name="T17" fmla="*/ 16 h 23"/>
                <a:gd name="T18" fmla="*/ 17 w 20"/>
                <a:gd name="T19" fmla="*/ 12 h 23"/>
                <a:gd name="T20" fmla="*/ 14 w 20"/>
                <a:gd name="T21" fmla="*/ 6 h 23"/>
                <a:gd name="T22" fmla="*/ 13 w 20"/>
                <a:gd name="T23" fmla="*/ 5 h 23"/>
                <a:gd name="T24" fmla="*/ 7 w 20"/>
                <a:gd name="T25" fmla="*/ 5 h 23"/>
                <a:gd name="T26" fmla="*/ 10 w 20"/>
                <a:gd name="T27" fmla="*/ 0 h 23"/>
                <a:gd name="T28" fmla="*/ 14 w 20"/>
                <a:gd name="T29" fmla="*/ 2 h 23"/>
                <a:gd name="T30" fmla="*/ 17 w 20"/>
                <a:gd name="T31" fmla="*/ 3 h 23"/>
                <a:gd name="T32" fmla="*/ 20 w 20"/>
                <a:gd name="T33" fmla="*/ 9 h 23"/>
                <a:gd name="T34" fmla="*/ 20 w 20"/>
                <a:gd name="T35" fmla="*/ 16 h 23"/>
                <a:gd name="T36" fmla="*/ 17 w 20"/>
                <a:gd name="T37" fmla="*/ 22 h 23"/>
                <a:gd name="T38" fmla="*/ 14 w 20"/>
                <a:gd name="T39" fmla="*/ 23 h 23"/>
                <a:gd name="T40" fmla="*/ 6 w 20"/>
                <a:gd name="T41" fmla="*/ 23 h 23"/>
                <a:gd name="T42" fmla="*/ 3 w 20"/>
                <a:gd name="T43" fmla="*/ 22 h 23"/>
                <a:gd name="T44" fmla="*/ 0 w 20"/>
                <a:gd name="T45" fmla="*/ 16 h 23"/>
                <a:gd name="T46" fmla="*/ 0 w 20"/>
                <a:gd name="T47" fmla="*/ 8 h 23"/>
                <a:gd name="T48" fmla="*/ 6 w 20"/>
                <a:gd name="T49" fmla="*/ 2 h 23"/>
                <a:gd name="T50" fmla="*/ 10 w 20"/>
                <a:gd name="T51" fmla="*/ 0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 h="23">
                  <a:moveTo>
                    <a:pt x="7" y="5"/>
                  </a:moveTo>
                  <a:lnTo>
                    <a:pt x="6" y="6"/>
                  </a:lnTo>
                  <a:lnTo>
                    <a:pt x="3" y="12"/>
                  </a:lnTo>
                  <a:lnTo>
                    <a:pt x="4" y="16"/>
                  </a:lnTo>
                  <a:lnTo>
                    <a:pt x="6" y="19"/>
                  </a:lnTo>
                  <a:lnTo>
                    <a:pt x="7" y="20"/>
                  </a:lnTo>
                  <a:lnTo>
                    <a:pt x="13" y="20"/>
                  </a:lnTo>
                  <a:lnTo>
                    <a:pt x="14" y="19"/>
                  </a:lnTo>
                  <a:lnTo>
                    <a:pt x="16" y="16"/>
                  </a:lnTo>
                  <a:lnTo>
                    <a:pt x="17" y="12"/>
                  </a:lnTo>
                  <a:lnTo>
                    <a:pt x="14" y="6"/>
                  </a:lnTo>
                  <a:lnTo>
                    <a:pt x="13" y="5"/>
                  </a:lnTo>
                  <a:lnTo>
                    <a:pt x="7" y="5"/>
                  </a:lnTo>
                  <a:close/>
                  <a:moveTo>
                    <a:pt x="10" y="0"/>
                  </a:moveTo>
                  <a:lnTo>
                    <a:pt x="14" y="2"/>
                  </a:lnTo>
                  <a:lnTo>
                    <a:pt x="17" y="3"/>
                  </a:lnTo>
                  <a:lnTo>
                    <a:pt x="20" y="9"/>
                  </a:lnTo>
                  <a:lnTo>
                    <a:pt x="20" y="16"/>
                  </a:lnTo>
                  <a:lnTo>
                    <a:pt x="17" y="22"/>
                  </a:lnTo>
                  <a:lnTo>
                    <a:pt x="14" y="23"/>
                  </a:lnTo>
                  <a:lnTo>
                    <a:pt x="6" y="23"/>
                  </a:lnTo>
                  <a:lnTo>
                    <a:pt x="3" y="22"/>
                  </a:lnTo>
                  <a:lnTo>
                    <a:pt x="0" y="16"/>
                  </a:lnTo>
                  <a:lnTo>
                    <a:pt x="0" y="8"/>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08" name="Freeform 623"/>
            <p:cNvSpPr>
              <a:spLocks/>
            </p:cNvSpPr>
            <p:nvPr/>
          </p:nvSpPr>
          <p:spPr bwMode="auto">
            <a:xfrm>
              <a:off x="2177" y="4147"/>
              <a:ext cx="12" cy="23"/>
            </a:xfrm>
            <a:custGeom>
              <a:avLst/>
              <a:gdLst>
                <a:gd name="T0" fmla="*/ 12 w 12"/>
                <a:gd name="T1" fmla="*/ 0 h 23"/>
                <a:gd name="T2" fmla="*/ 12 w 12"/>
                <a:gd name="T3" fmla="*/ 5 h 23"/>
                <a:gd name="T4" fmla="*/ 6 w 12"/>
                <a:gd name="T5" fmla="*/ 8 h 23"/>
                <a:gd name="T6" fmla="*/ 5 w 12"/>
                <a:gd name="T7" fmla="*/ 10 h 23"/>
                <a:gd name="T8" fmla="*/ 5 w 12"/>
                <a:gd name="T9" fmla="*/ 23 h 23"/>
                <a:gd name="T10" fmla="*/ 0 w 12"/>
                <a:gd name="T11" fmla="*/ 23 h 23"/>
                <a:gd name="T12" fmla="*/ 0 w 12"/>
                <a:gd name="T13" fmla="*/ 2 h 23"/>
                <a:gd name="T14" fmla="*/ 5 w 12"/>
                <a:gd name="T15" fmla="*/ 2 h 23"/>
                <a:gd name="T16" fmla="*/ 5 w 12"/>
                <a:gd name="T17" fmla="*/ 6 h 23"/>
                <a:gd name="T18" fmla="*/ 6 w 12"/>
                <a:gd name="T19" fmla="*/ 3 h 23"/>
                <a:gd name="T20" fmla="*/ 12 w 12"/>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23">
                  <a:moveTo>
                    <a:pt x="12" y="0"/>
                  </a:moveTo>
                  <a:lnTo>
                    <a:pt x="12" y="5"/>
                  </a:lnTo>
                  <a:lnTo>
                    <a:pt x="6" y="8"/>
                  </a:lnTo>
                  <a:lnTo>
                    <a:pt x="5" y="10"/>
                  </a:lnTo>
                  <a:lnTo>
                    <a:pt x="5" y="23"/>
                  </a:lnTo>
                  <a:lnTo>
                    <a:pt x="0" y="23"/>
                  </a:lnTo>
                  <a:lnTo>
                    <a:pt x="0" y="2"/>
                  </a:lnTo>
                  <a:lnTo>
                    <a:pt x="5" y="2"/>
                  </a:lnTo>
                  <a:lnTo>
                    <a:pt x="5" y="6"/>
                  </a:lnTo>
                  <a:lnTo>
                    <a:pt x="6" y="3"/>
                  </a:lnTo>
                  <a:lnTo>
                    <a:pt x="12" y="0"/>
                  </a:lnTo>
                  <a:close/>
                </a:path>
              </a:pathLst>
            </a:custGeom>
            <a:solidFill>
              <a:srgbClr val="000000"/>
            </a:solidFill>
            <a:ln w="0">
              <a:solidFill>
                <a:srgbClr val="000000"/>
              </a:solidFill>
              <a:prstDash val="solid"/>
              <a:round/>
              <a:headEnd/>
              <a:tailEnd/>
            </a:ln>
          </p:spPr>
          <p:txBody>
            <a:bodyPr/>
            <a:lstStyle/>
            <a:p>
              <a:endParaRPr lang="en-US"/>
            </a:p>
          </p:txBody>
        </p:sp>
        <p:sp>
          <p:nvSpPr>
            <p:cNvPr id="16609" name="Freeform 624"/>
            <p:cNvSpPr>
              <a:spLocks noEditPoints="1"/>
            </p:cNvSpPr>
            <p:nvPr/>
          </p:nvSpPr>
          <p:spPr bwMode="auto">
            <a:xfrm>
              <a:off x="2190" y="4147"/>
              <a:ext cx="20" cy="23"/>
            </a:xfrm>
            <a:custGeom>
              <a:avLst/>
              <a:gdLst>
                <a:gd name="T0" fmla="*/ 7 w 20"/>
                <a:gd name="T1" fmla="*/ 5 h 23"/>
                <a:gd name="T2" fmla="*/ 4 w 20"/>
                <a:gd name="T3" fmla="*/ 8 h 23"/>
                <a:gd name="T4" fmla="*/ 4 w 20"/>
                <a:gd name="T5" fmla="*/ 10 h 23"/>
                <a:gd name="T6" fmla="*/ 17 w 20"/>
                <a:gd name="T7" fmla="*/ 10 h 23"/>
                <a:gd name="T8" fmla="*/ 16 w 20"/>
                <a:gd name="T9" fmla="*/ 8 h 23"/>
                <a:gd name="T10" fmla="*/ 13 w 20"/>
                <a:gd name="T11" fmla="*/ 5 h 23"/>
                <a:gd name="T12" fmla="*/ 7 w 20"/>
                <a:gd name="T13" fmla="*/ 5 h 23"/>
                <a:gd name="T14" fmla="*/ 10 w 20"/>
                <a:gd name="T15" fmla="*/ 0 h 23"/>
                <a:gd name="T16" fmla="*/ 14 w 20"/>
                <a:gd name="T17" fmla="*/ 2 h 23"/>
                <a:gd name="T18" fmla="*/ 17 w 20"/>
                <a:gd name="T19" fmla="*/ 3 h 23"/>
                <a:gd name="T20" fmla="*/ 19 w 20"/>
                <a:gd name="T21" fmla="*/ 5 h 23"/>
                <a:gd name="T22" fmla="*/ 20 w 20"/>
                <a:gd name="T23" fmla="*/ 8 h 23"/>
                <a:gd name="T24" fmla="*/ 20 w 20"/>
                <a:gd name="T25" fmla="*/ 13 h 23"/>
                <a:gd name="T26" fmla="*/ 4 w 20"/>
                <a:gd name="T27" fmla="*/ 13 h 23"/>
                <a:gd name="T28" fmla="*/ 4 w 20"/>
                <a:gd name="T29" fmla="*/ 16 h 23"/>
                <a:gd name="T30" fmla="*/ 6 w 20"/>
                <a:gd name="T31" fmla="*/ 19 h 23"/>
                <a:gd name="T32" fmla="*/ 9 w 20"/>
                <a:gd name="T33" fmla="*/ 20 h 23"/>
                <a:gd name="T34" fmla="*/ 13 w 20"/>
                <a:gd name="T35" fmla="*/ 20 h 23"/>
                <a:gd name="T36" fmla="*/ 16 w 20"/>
                <a:gd name="T37" fmla="*/ 19 h 23"/>
                <a:gd name="T38" fmla="*/ 17 w 20"/>
                <a:gd name="T39" fmla="*/ 16 h 23"/>
                <a:gd name="T40" fmla="*/ 20 w 20"/>
                <a:gd name="T41" fmla="*/ 16 h 23"/>
                <a:gd name="T42" fmla="*/ 17 w 20"/>
                <a:gd name="T43" fmla="*/ 22 h 23"/>
                <a:gd name="T44" fmla="*/ 14 w 20"/>
                <a:gd name="T45" fmla="*/ 23 h 23"/>
                <a:gd name="T46" fmla="*/ 7 w 20"/>
                <a:gd name="T47" fmla="*/ 23 h 23"/>
                <a:gd name="T48" fmla="*/ 4 w 20"/>
                <a:gd name="T49" fmla="*/ 22 h 23"/>
                <a:gd name="T50" fmla="*/ 2 w 20"/>
                <a:gd name="T51" fmla="*/ 19 h 23"/>
                <a:gd name="T52" fmla="*/ 0 w 20"/>
                <a:gd name="T53" fmla="*/ 16 h 23"/>
                <a:gd name="T54" fmla="*/ 0 w 20"/>
                <a:gd name="T55" fmla="*/ 12 h 23"/>
                <a:gd name="T56" fmla="*/ 2 w 20"/>
                <a:gd name="T57" fmla="*/ 8 h 23"/>
                <a:gd name="T58" fmla="*/ 3 w 20"/>
                <a:gd name="T59" fmla="*/ 5 h 23"/>
                <a:gd name="T60" fmla="*/ 6 w 20"/>
                <a:gd name="T61" fmla="*/ 2 h 23"/>
                <a:gd name="T62" fmla="*/ 10 w 20"/>
                <a:gd name="T63" fmla="*/ 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3">
                  <a:moveTo>
                    <a:pt x="7" y="5"/>
                  </a:moveTo>
                  <a:lnTo>
                    <a:pt x="4" y="8"/>
                  </a:lnTo>
                  <a:lnTo>
                    <a:pt x="4" y="10"/>
                  </a:lnTo>
                  <a:lnTo>
                    <a:pt x="17" y="10"/>
                  </a:lnTo>
                  <a:lnTo>
                    <a:pt x="16" y="8"/>
                  </a:lnTo>
                  <a:lnTo>
                    <a:pt x="13" y="5"/>
                  </a:lnTo>
                  <a:lnTo>
                    <a:pt x="7" y="5"/>
                  </a:lnTo>
                  <a:close/>
                  <a:moveTo>
                    <a:pt x="10" y="0"/>
                  </a:moveTo>
                  <a:lnTo>
                    <a:pt x="14" y="2"/>
                  </a:lnTo>
                  <a:lnTo>
                    <a:pt x="17" y="3"/>
                  </a:lnTo>
                  <a:lnTo>
                    <a:pt x="19" y="5"/>
                  </a:lnTo>
                  <a:lnTo>
                    <a:pt x="20" y="8"/>
                  </a:lnTo>
                  <a:lnTo>
                    <a:pt x="20" y="13"/>
                  </a:lnTo>
                  <a:lnTo>
                    <a:pt x="4" y="13"/>
                  </a:lnTo>
                  <a:lnTo>
                    <a:pt x="4" y="16"/>
                  </a:lnTo>
                  <a:lnTo>
                    <a:pt x="6" y="19"/>
                  </a:lnTo>
                  <a:lnTo>
                    <a:pt x="9" y="20"/>
                  </a:lnTo>
                  <a:lnTo>
                    <a:pt x="13" y="20"/>
                  </a:lnTo>
                  <a:lnTo>
                    <a:pt x="16" y="19"/>
                  </a:lnTo>
                  <a:lnTo>
                    <a:pt x="17" y="16"/>
                  </a:lnTo>
                  <a:lnTo>
                    <a:pt x="20" y="16"/>
                  </a:lnTo>
                  <a:lnTo>
                    <a:pt x="17" y="22"/>
                  </a:lnTo>
                  <a:lnTo>
                    <a:pt x="14" y="23"/>
                  </a:lnTo>
                  <a:lnTo>
                    <a:pt x="7" y="23"/>
                  </a:lnTo>
                  <a:lnTo>
                    <a:pt x="4" y="22"/>
                  </a:lnTo>
                  <a:lnTo>
                    <a:pt x="2" y="19"/>
                  </a:lnTo>
                  <a:lnTo>
                    <a:pt x="0" y="16"/>
                  </a:lnTo>
                  <a:lnTo>
                    <a:pt x="0" y="12"/>
                  </a:lnTo>
                  <a:lnTo>
                    <a:pt x="2" y="8"/>
                  </a:lnTo>
                  <a:lnTo>
                    <a:pt x="3" y="5"/>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10" name="Freeform 625"/>
            <p:cNvSpPr>
              <a:spLocks noEditPoints="1"/>
            </p:cNvSpPr>
            <p:nvPr/>
          </p:nvSpPr>
          <p:spPr bwMode="auto">
            <a:xfrm>
              <a:off x="2226" y="4140"/>
              <a:ext cx="20" cy="30"/>
            </a:xfrm>
            <a:custGeom>
              <a:avLst/>
              <a:gdLst>
                <a:gd name="T0" fmla="*/ 7 w 20"/>
                <a:gd name="T1" fmla="*/ 12 h 30"/>
                <a:gd name="T2" fmla="*/ 4 w 20"/>
                <a:gd name="T3" fmla="*/ 15 h 30"/>
                <a:gd name="T4" fmla="*/ 3 w 20"/>
                <a:gd name="T5" fmla="*/ 17 h 30"/>
                <a:gd name="T6" fmla="*/ 3 w 20"/>
                <a:gd name="T7" fmla="*/ 20 h 30"/>
                <a:gd name="T8" fmla="*/ 4 w 20"/>
                <a:gd name="T9" fmla="*/ 23 h 30"/>
                <a:gd name="T10" fmla="*/ 5 w 20"/>
                <a:gd name="T11" fmla="*/ 24 h 30"/>
                <a:gd name="T12" fmla="*/ 7 w 20"/>
                <a:gd name="T13" fmla="*/ 27 h 30"/>
                <a:gd name="T14" fmla="*/ 13 w 20"/>
                <a:gd name="T15" fmla="*/ 27 h 30"/>
                <a:gd name="T16" fmla="*/ 15 w 20"/>
                <a:gd name="T17" fmla="*/ 24 h 30"/>
                <a:gd name="T18" fmla="*/ 17 w 20"/>
                <a:gd name="T19" fmla="*/ 22 h 30"/>
                <a:gd name="T20" fmla="*/ 17 w 20"/>
                <a:gd name="T21" fmla="*/ 19 h 30"/>
                <a:gd name="T22" fmla="*/ 15 w 20"/>
                <a:gd name="T23" fmla="*/ 16 h 30"/>
                <a:gd name="T24" fmla="*/ 15 w 20"/>
                <a:gd name="T25" fmla="*/ 13 h 30"/>
                <a:gd name="T26" fmla="*/ 13 w 20"/>
                <a:gd name="T27" fmla="*/ 12 h 30"/>
                <a:gd name="T28" fmla="*/ 7 w 20"/>
                <a:gd name="T29" fmla="*/ 12 h 30"/>
                <a:gd name="T30" fmla="*/ 17 w 20"/>
                <a:gd name="T31" fmla="*/ 0 h 30"/>
                <a:gd name="T32" fmla="*/ 20 w 20"/>
                <a:gd name="T33" fmla="*/ 0 h 30"/>
                <a:gd name="T34" fmla="*/ 20 w 20"/>
                <a:gd name="T35" fmla="*/ 30 h 30"/>
                <a:gd name="T36" fmla="*/ 17 w 20"/>
                <a:gd name="T37" fmla="*/ 30 h 30"/>
                <a:gd name="T38" fmla="*/ 17 w 20"/>
                <a:gd name="T39" fmla="*/ 27 h 30"/>
                <a:gd name="T40" fmla="*/ 14 w 20"/>
                <a:gd name="T41" fmla="*/ 29 h 30"/>
                <a:gd name="T42" fmla="*/ 13 w 20"/>
                <a:gd name="T43" fmla="*/ 30 h 30"/>
                <a:gd name="T44" fmla="*/ 5 w 20"/>
                <a:gd name="T45" fmla="*/ 30 h 30"/>
                <a:gd name="T46" fmla="*/ 3 w 20"/>
                <a:gd name="T47" fmla="*/ 29 h 30"/>
                <a:gd name="T48" fmla="*/ 0 w 20"/>
                <a:gd name="T49" fmla="*/ 23 h 30"/>
                <a:gd name="T50" fmla="*/ 0 w 20"/>
                <a:gd name="T51" fmla="*/ 16 h 30"/>
                <a:gd name="T52" fmla="*/ 3 w 20"/>
                <a:gd name="T53" fmla="*/ 10 h 30"/>
                <a:gd name="T54" fmla="*/ 5 w 20"/>
                <a:gd name="T55" fmla="*/ 9 h 30"/>
                <a:gd name="T56" fmla="*/ 10 w 20"/>
                <a:gd name="T57" fmla="*/ 7 h 30"/>
                <a:gd name="T58" fmla="*/ 11 w 20"/>
                <a:gd name="T59" fmla="*/ 9 h 30"/>
                <a:gd name="T60" fmla="*/ 14 w 20"/>
                <a:gd name="T61" fmla="*/ 9 h 30"/>
                <a:gd name="T62" fmla="*/ 17 w 20"/>
                <a:gd name="T63" fmla="*/ 12 h 30"/>
                <a:gd name="T64" fmla="*/ 17 w 20"/>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 h="30">
                  <a:moveTo>
                    <a:pt x="7" y="12"/>
                  </a:moveTo>
                  <a:lnTo>
                    <a:pt x="4" y="15"/>
                  </a:lnTo>
                  <a:lnTo>
                    <a:pt x="3" y="17"/>
                  </a:lnTo>
                  <a:lnTo>
                    <a:pt x="3" y="20"/>
                  </a:lnTo>
                  <a:lnTo>
                    <a:pt x="4" y="23"/>
                  </a:lnTo>
                  <a:lnTo>
                    <a:pt x="5" y="24"/>
                  </a:lnTo>
                  <a:lnTo>
                    <a:pt x="7" y="27"/>
                  </a:lnTo>
                  <a:lnTo>
                    <a:pt x="13" y="27"/>
                  </a:lnTo>
                  <a:lnTo>
                    <a:pt x="15" y="24"/>
                  </a:lnTo>
                  <a:lnTo>
                    <a:pt x="17" y="22"/>
                  </a:lnTo>
                  <a:lnTo>
                    <a:pt x="17" y="19"/>
                  </a:lnTo>
                  <a:lnTo>
                    <a:pt x="15" y="16"/>
                  </a:lnTo>
                  <a:lnTo>
                    <a:pt x="15" y="13"/>
                  </a:lnTo>
                  <a:lnTo>
                    <a:pt x="13" y="12"/>
                  </a:lnTo>
                  <a:lnTo>
                    <a:pt x="7" y="12"/>
                  </a:lnTo>
                  <a:close/>
                  <a:moveTo>
                    <a:pt x="17" y="0"/>
                  </a:moveTo>
                  <a:lnTo>
                    <a:pt x="20" y="0"/>
                  </a:lnTo>
                  <a:lnTo>
                    <a:pt x="20" y="30"/>
                  </a:lnTo>
                  <a:lnTo>
                    <a:pt x="17" y="30"/>
                  </a:lnTo>
                  <a:lnTo>
                    <a:pt x="17" y="27"/>
                  </a:lnTo>
                  <a:lnTo>
                    <a:pt x="14" y="29"/>
                  </a:lnTo>
                  <a:lnTo>
                    <a:pt x="13" y="30"/>
                  </a:lnTo>
                  <a:lnTo>
                    <a:pt x="5" y="30"/>
                  </a:lnTo>
                  <a:lnTo>
                    <a:pt x="3" y="29"/>
                  </a:lnTo>
                  <a:lnTo>
                    <a:pt x="0" y="23"/>
                  </a:lnTo>
                  <a:lnTo>
                    <a:pt x="0" y="16"/>
                  </a:lnTo>
                  <a:lnTo>
                    <a:pt x="3" y="10"/>
                  </a:lnTo>
                  <a:lnTo>
                    <a:pt x="5" y="9"/>
                  </a:lnTo>
                  <a:lnTo>
                    <a:pt x="10" y="7"/>
                  </a:lnTo>
                  <a:lnTo>
                    <a:pt x="11" y="9"/>
                  </a:lnTo>
                  <a:lnTo>
                    <a:pt x="14" y="9"/>
                  </a:lnTo>
                  <a:lnTo>
                    <a:pt x="17" y="12"/>
                  </a:lnTo>
                  <a:lnTo>
                    <a:pt x="17" y="0"/>
                  </a:lnTo>
                  <a:close/>
                </a:path>
              </a:pathLst>
            </a:custGeom>
            <a:solidFill>
              <a:srgbClr val="000000"/>
            </a:solidFill>
            <a:ln w="0">
              <a:solidFill>
                <a:srgbClr val="000000"/>
              </a:solidFill>
              <a:prstDash val="solid"/>
              <a:round/>
              <a:headEnd/>
              <a:tailEnd/>
            </a:ln>
          </p:spPr>
          <p:txBody>
            <a:bodyPr/>
            <a:lstStyle/>
            <a:p>
              <a:endParaRPr lang="en-US"/>
            </a:p>
          </p:txBody>
        </p:sp>
        <p:sp>
          <p:nvSpPr>
            <p:cNvPr id="16611" name="Freeform 626"/>
            <p:cNvSpPr>
              <a:spLocks noEditPoints="1"/>
            </p:cNvSpPr>
            <p:nvPr/>
          </p:nvSpPr>
          <p:spPr bwMode="auto">
            <a:xfrm>
              <a:off x="2250" y="4147"/>
              <a:ext cx="20" cy="23"/>
            </a:xfrm>
            <a:custGeom>
              <a:avLst/>
              <a:gdLst>
                <a:gd name="T0" fmla="*/ 7 w 20"/>
                <a:gd name="T1" fmla="*/ 5 h 23"/>
                <a:gd name="T2" fmla="*/ 4 w 20"/>
                <a:gd name="T3" fmla="*/ 8 h 23"/>
                <a:gd name="T4" fmla="*/ 4 w 20"/>
                <a:gd name="T5" fmla="*/ 10 h 23"/>
                <a:gd name="T6" fmla="*/ 17 w 20"/>
                <a:gd name="T7" fmla="*/ 10 h 23"/>
                <a:gd name="T8" fmla="*/ 16 w 20"/>
                <a:gd name="T9" fmla="*/ 8 h 23"/>
                <a:gd name="T10" fmla="*/ 13 w 20"/>
                <a:gd name="T11" fmla="*/ 5 h 23"/>
                <a:gd name="T12" fmla="*/ 7 w 20"/>
                <a:gd name="T13" fmla="*/ 5 h 23"/>
                <a:gd name="T14" fmla="*/ 10 w 20"/>
                <a:gd name="T15" fmla="*/ 0 h 23"/>
                <a:gd name="T16" fmla="*/ 14 w 20"/>
                <a:gd name="T17" fmla="*/ 2 h 23"/>
                <a:gd name="T18" fmla="*/ 17 w 20"/>
                <a:gd name="T19" fmla="*/ 3 h 23"/>
                <a:gd name="T20" fmla="*/ 18 w 20"/>
                <a:gd name="T21" fmla="*/ 5 h 23"/>
                <a:gd name="T22" fmla="*/ 20 w 20"/>
                <a:gd name="T23" fmla="*/ 8 h 23"/>
                <a:gd name="T24" fmla="*/ 20 w 20"/>
                <a:gd name="T25" fmla="*/ 13 h 23"/>
                <a:gd name="T26" fmla="*/ 4 w 20"/>
                <a:gd name="T27" fmla="*/ 13 h 23"/>
                <a:gd name="T28" fmla="*/ 4 w 20"/>
                <a:gd name="T29" fmla="*/ 16 h 23"/>
                <a:gd name="T30" fmla="*/ 6 w 20"/>
                <a:gd name="T31" fmla="*/ 19 h 23"/>
                <a:gd name="T32" fmla="*/ 8 w 20"/>
                <a:gd name="T33" fmla="*/ 20 h 23"/>
                <a:gd name="T34" fmla="*/ 13 w 20"/>
                <a:gd name="T35" fmla="*/ 20 h 23"/>
                <a:gd name="T36" fmla="*/ 16 w 20"/>
                <a:gd name="T37" fmla="*/ 19 h 23"/>
                <a:gd name="T38" fmla="*/ 17 w 20"/>
                <a:gd name="T39" fmla="*/ 16 h 23"/>
                <a:gd name="T40" fmla="*/ 20 w 20"/>
                <a:gd name="T41" fmla="*/ 16 h 23"/>
                <a:gd name="T42" fmla="*/ 17 w 20"/>
                <a:gd name="T43" fmla="*/ 22 h 23"/>
                <a:gd name="T44" fmla="*/ 14 w 20"/>
                <a:gd name="T45" fmla="*/ 23 h 23"/>
                <a:gd name="T46" fmla="*/ 7 w 20"/>
                <a:gd name="T47" fmla="*/ 23 h 23"/>
                <a:gd name="T48" fmla="*/ 4 w 20"/>
                <a:gd name="T49" fmla="*/ 22 h 23"/>
                <a:gd name="T50" fmla="*/ 1 w 20"/>
                <a:gd name="T51" fmla="*/ 19 h 23"/>
                <a:gd name="T52" fmla="*/ 0 w 20"/>
                <a:gd name="T53" fmla="*/ 16 h 23"/>
                <a:gd name="T54" fmla="*/ 0 w 20"/>
                <a:gd name="T55" fmla="*/ 12 h 23"/>
                <a:gd name="T56" fmla="*/ 1 w 20"/>
                <a:gd name="T57" fmla="*/ 8 h 23"/>
                <a:gd name="T58" fmla="*/ 3 w 20"/>
                <a:gd name="T59" fmla="*/ 5 h 23"/>
                <a:gd name="T60" fmla="*/ 6 w 20"/>
                <a:gd name="T61" fmla="*/ 2 h 23"/>
                <a:gd name="T62" fmla="*/ 10 w 20"/>
                <a:gd name="T63" fmla="*/ 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23">
                  <a:moveTo>
                    <a:pt x="7" y="5"/>
                  </a:moveTo>
                  <a:lnTo>
                    <a:pt x="4" y="8"/>
                  </a:lnTo>
                  <a:lnTo>
                    <a:pt x="4" y="10"/>
                  </a:lnTo>
                  <a:lnTo>
                    <a:pt x="17" y="10"/>
                  </a:lnTo>
                  <a:lnTo>
                    <a:pt x="16" y="8"/>
                  </a:lnTo>
                  <a:lnTo>
                    <a:pt x="13" y="5"/>
                  </a:lnTo>
                  <a:lnTo>
                    <a:pt x="7" y="5"/>
                  </a:lnTo>
                  <a:close/>
                  <a:moveTo>
                    <a:pt x="10" y="0"/>
                  </a:moveTo>
                  <a:lnTo>
                    <a:pt x="14" y="2"/>
                  </a:lnTo>
                  <a:lnTo>
                    <a:pt x="17" y="3"/>
                  </a:lnTo>
                  <a:lnTo>
                    <a:pt x="18" y="5"/>
                  </a:lnTo>
                  <a:lnTo>
                    <a:pt x="20" y="8"/>
                  </a:lnTo>
                  <a:lnTo>
                    <a:pt x="20" y="13"/>
                  </a:lnTo>
                  <a:lnTo>
                    <a:pt x="4" y="13"/>
                  </a:lnTo>
                  <a:lnTo>
                    <a:pt x="4" y="16"/>
                  </a:lnTo>
                  <a:lnTo>
                    <a:pt x="6" y="19"/>
                  </a:lnTo>
                  <a:lnTo>
                    <a:pt x="8" y="20"/>
                  </a:lnTo>
                  <a:lnTo>
                    <a:pt x="13" y="20"/>
                  </a:lnTo>
                  <a:lnTo>
                    <a:pt x="16" y="19"/>
                  </a:lnTo>
                  <a:lnTo>
                    <a:pt x="17" y="16"/>
                  </a:lnTo>
                  <a:lnTo>
                    <a:pt x="20" y="16"/>
                  </a:lnTo>
                  <a:lnTo>
                    <a:pt x="17" y="22"/>
                  </a:lnTo>
                  <a:lnTo>
                    <a:pt x="14" y="23"/>
                  </a:lnTo>
                  <a:lnTo>
                    <a:pt x="7" y="23"/>
                  </a:lnTo>
                  <a:lnTo>
                    <a:pt x="4" y="22"/>
                  </a:lnTo>
                  <a:lnTo>
                    <a:pt x="1" y="19"/>
                  </a:lnTo>
                  <a:lnTo>
                    <a:pt x="0" y="16"/>
                  </a:lnTo>
                  <a:lnTo>
                    <a:pt x="0" y="12"/>
                  </a:lnTo>
                  <a:lnTo>
                    <a:pt x="1" y="8"/>
                  </a:lnTo>
                  <a:lnTo>
                    <a:pt x="3" y="5"/>
                  </a:lnTo>
                  <a:lnTo>
                    <a:pt x="6" y="2"/>
                  </a:lnTo>
                  <a:lnTo>
                    <a:pt x="10" y="0"/>
                  </a:lnTo>
                  <a:close/>
                </a:path>
              </a:pathLst>
            </a:custGeom>
            <a:solidFill>
              <a:srgbClr val="000000"/>
            </a:solidFill>
            <a:ln w="0">
              <a:solidFill>
                <a:srgbClr val="000000"/>
              </a:solidFill>
              <a:prstDash val="solid"/>
              <a:round/>
              <a:headEnd/>
              <a:tailEnd/>
            </a:ln>
          </p:spPr>
          <p:txBody>
            <a:bodyPr/>
            <a:lstStyle/>
            <a:p>
              <a:endParaRPr lang="en-US"/>
            </a:p>
          </p:txBody>
        </p:sp>
        <p:sp>
          <p:nvSpPr>
            <p:cNvPr id="16612" name="Freeform 627"/>
            <p:cNvSpPr>
              <a:spLocks/>
            </p:cNvSpPr>
            <p:nvPr/>
          </p:nvSpPr>
          <p:spPr bwMode="auto">
            <a:xfrm>
              <a:off x="2271" y="4142"/>
              <a:ext cx="12" cy="28"/>
            </a:xfrm>
            <a:custGeom>
              <a:avLst/>
              <a:gdLst>
                <a:gd name="T0" fmla="*/ 5 w 12"/>
                <a:gd name="T1" fmla="*/ 0 h 28"/>
                <a:gd name="T2" fmla="*/ 7 w 12"/>
                <a:gd name="T3" fmla="*/ 0 h 28"/>
                <a:gd name="T4" fmla="*/ 7 w 12"/>
                <a:gd name="T5" fmla="*/ 7 h 28"/>
                <a:gd name="T6" fmla="*/ 12 w 12"/>
                <a:gd name="T7" fmla="*/ 7 h 28"/>
                <a:gd name="T8" fmla="*/ 12 w 12"/>
                <a:gd name="T9" fmla="*/ 10 h 28"/>
                <a:gd name="T10" fmla="*/ 7 w 12"/>
                <a:gd name="T11" fmla="*/ 10 h 28"/>
                <a:gd name="T12" fmla="*/ 7 w 12"/>
                <a:gd name="T13" fmla="*/ 22 h 28"/>
                <a:gd name="T14" fmla="*/ 9 w 12"/>
                <a:gd name="T15" fmla="*/ 25 h 28"/>
                <a:gd name="T16" fmla="*/ 12 w 12"/>
                <a:gd name="T17" fmla="*/ 25 h 28"/>
                <a:gd name="T18" fmla="*/ 12 w 12"/>
                <a:gd name="T19" fmla="*/ 28 h 28"/>
                <a:gd name="T20" fmla="*/ 7 w 12"/>
                <a:gd name="T21" fmla="*/ 28 h 28"/>
                <a:gd name="T22" fmla="*/ 6 w 12"/>
                <a:gd name="T23" fmla="*/ 27 h 28"/>
                <a:gd name="T24" fmla="*/ 5 w 12"/>
                <a:gd name="T25" fmla="*/ 27 h 28"/>
                <a:gd name="T26" fmla="*/ 5 w 12"/>
                <a:gd name="T27" fmla="*/ 10 h 28"/>
                <a:gd name="T28" fmla="*/ 0 w 12"/>
                <a:gd name="T29" fmla="*/ 10 h 28"/>
                <a:gd name="T30" fmla="*/ 0 w 12"/>
                <a:gd name="T31" fmla="*/ 7 h 28"/>
                <a:gd name="T32" fmla="*/ 5 w 12"/>
                <a:gd name="T33" fmla="*/ 7 h 28"/>
                <a:gd name="T34" fmla="*/ 5 w 12"/>
                <a:gd name="T35" fmla="*/ 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28">
                  <a:moveTo>
                    <a:pt x="5" y="0"/>
                  </a:moveTo>
                  <a:lnTo>
                    <a:pt x="7" y="0"/>
                  </a:lnTo>
                  <a:lnTo>
                    <a:pt x="7" y="7"/>
                  </a:lnTo>
                  <a:lnTo>
                    <a:pt x="12" y="7"/>
                  </a:lnTo>
                  <a:lnTo>
                    <a:pt x="12" y="10"/>
                  </a:lnTo>
                  <a:lnTo>
                    <a:pt x="7" y="10"/>
                  </a:lnTo>
                  <a:lnTo>
                    <a:pt x="7" y="22"/>
                  </a:lnTo>
                  <a:lnTo>
                    <a:pt x="9" y="25"/>
                  </a:lnTo>
                  <a:lnTo>
                    <a:pt x="12" y="25"/>
                  </a:lnTo>
                  <a:lnTo>
                    <a:pt x="12" y="28"/>
                  </a:lnTo>
                  <a:lnTo>
                    <a:pt x="7" y="28"/>
                  </a:lnTo>
                  <a:lnTo>
                    <a:pt x="6" y="27"/>
                  </a:lnTo>
                  <a:lnTo>
                    <a:pt x="5" y="27"/>
                  </a:lnTo>
                  <a:lnTo>
                    <a:pt x="5" y="10"/>
                  </a:lnTo>
                  <a:lnTo>
                    <a:pt x="0" y="10"/>
                  </a:lnTo>
                  <a:lnTo>
                    <a:pt x="0" y="7"/>
                  </a:lnTo>
                  <a:lnTo>
                    <a:pt x="5" y="7"/>
                  </a:lnTo>
                  <a:lnTo>
                    <a:pt x="5" y="0"/>
                  </a:lnTo>
                  <a:close/>
                </a:path>
              </a:pathLst>
            </a:custGeom>
            <a:solidFill>
              <a:srgbClr val="000000"/>
            </a:solidFill>
            <a:ln w="0">
              <a:solidFill>
                <a:srgbClr val="000000"/>
              </a:solidFill>
              <a:prstDash val="solid"/>
              <a:round/>
              <a:headEnd/>
              <a:tailEnd/>
            </a:ln>
          </p:spPr>
          <p:txBody>
            <a:bodyPr/>
            <a:lstStyle/>
            <a:p>
              <a:endParaRPr lang="en-US"/>
            </a:p>
          </p:txBody>
        </p:sp>
        <p:sp>
          <p:nvSpPr>
            <p:cNvPr id="16613" name="Freeform 628"/>
            <p:cNvSpPr>
              <a:spLocks noEditPoints="1"/>
            </p:cNvSpPr>
            <p:nvPr/>
          </p:nvSpPr>
          <p:spPr bwMode="auto">
            <a:xfrm>
              <a:off x="2286" y="4147"/>
              <a:ext cx="21" cy="23"/>
            </a:xfrm>
            <a:custGeom>
              <a:avLst/>
              <a:gdLst>
                <a:gd name="T0" fmla="*/ 14 w 21"/>
                <a:gd name="T1" fmla="*/ 12 h 23"/>
                <a:gd name="T2" fmla="*/ 12 w 21"/>
                <a:gd name="T3" fmla="*/ 13 h 23"/>
                <a:gd name="T4" fmla="*/ 8 w 21"/>
                <a:gd name="T5" fmla="*/ 13 h 23"/>
                <a:gd name="T6" fmla="*/ 5 w 21"/>
                <a:gd name="T7" fmla="*/ 15 h 23"/>
                <a:gd name="T8" fmla="*/ 4 w 21"/>
                <a:gd name="T9" fmla="*/ 15 h 23"/>
                <a:gd name="T10" fmla="*/ 4 w 21"/>
                <a:gd name="T11" fmla="*/ 19 h 23"/>
                <a:gd name="T12" fmla="*/ 5 w 21"/>
                <a:gd name="T13" fmla="*/ 20 h 23"/>
                <a:gd name="T14" fmla="*/ 11 w 21"/>
                <a:gd name="T15" fmla="*/ 20 h 23"/>
                <a:gd name="T16" fmla="*/ 14 w 21"/>
                <a:gd name="T17" fmla="*/ 17 h 23"/>
                <a:gd name="T18" fmla="*/ 14 w 21"/>
                <a:gd name="T19" fmla="*/ 12 h 23"/>
                <a:gd name="T20" fmla="*/ 9 w 21"/>
                <a:gd name="T21" fmla="*/ 0 h 23"/>
                <a:gd name="T22" fmla="*/ 12 w 21"/>
                <a:gd name="T23" fmla="*/ 2 h 23"/>
                <a:gd name="T24" fmla="*/ 14 w 21"/>
                <a:gd name="T25" fmla="*/ 2 h 23"/>
                <a:gd name="T26" fmla="*/ 17 w 21"/>
                <a:gd name="T27" fmla="*/ 3 h 23"/>
                <a:gd name="T28" fmla="*/ 18 w 21"/>
                <a:gd name="T29" fmla="*/ 5 h 23"/>
                <a:gd name="T30" fmla="*/ 18 w 21"/>
                <a:gd name="T31" fmla="*/ 20 h 23"/>
                <a:gd name="T32" fmla="*/ 21 w 21"/>
                <a:gd name="T33" fmla="*/ 20 h 23"/>
                <a:gd name="T34" fmla="*/ 21 w 21"/>
                <a:gd name="T35" fmla="*/ 23 h 23"/>
                <a:gd name="T36" fmla="*/ 17 w 21"/>
                <a:gd name="T37" fmla="*/ 23 h 23"/>
                <a:gd name="T38" fmla="*/ 15 w 21"/>
                <a:gd name="T39" fmla="*/ 22 h 23"/>
                <a:gd name="T40" fmla="*/ 15 w 21"/>
                <a:gd name="T41" fmla="*/ 20 h 23"/>
                <a:gd name="T42" fmla="*/ 9 w 21"/>
                <a:gd name="T43" fmla="*/ 23 h 23"/>
                <a:gd name="T44" fmla="*/ 4 w 21"/>
                <a:gd name="T45" fmla="*/ 23 h 23"/>
                <a:gd name="T46" fmla="*/ 1 w 21"/>
                <a:gd name="T47" fmla="*/ 20 h 23"/>
                <a:gd name="T48" fmla="*/ 0 w 21"/>
                <a:gd name="T49" fmla="*/ 17 h 23"/>
                <a:gd name="T50" fmla="*/ 1 w 21"/>
                <a:gd name="T51" fmla="*/ 15 h 23"/>
                <a:gd name="T52" fmla="*/ 4 w 21"/>
                <a:gd name="T53" fmla="*/ 12 h 23"/>
                <a:gd name="T54" fmla="*/ 7 w 21"/>
                <a:gd name="T55" fmla="*/ 10 h 23"/>
                <a:gd name="T56" fmla="*/ 12 w 21"/>
                <a:gd name="T57" fmla="*/ 10 h 23"/>
                <a:gd name="T58" fmla="*/ 15 w 21"/>
                <a:gd name="T59" fmla="*/ 8 h 23"/>
                <a:gd name="T60" fmla="*/ 12 w 21"/>
                <a:gd name="T61" fmla="*/ 5 h 23"/>
                <a:gd name="T62" fmla="*/ 5 w 21"/>
                <a:gd name="T63" fmla="*/ 5 h 23"/>
                <a:gd name="T64" fmla="*/ 5 w 21"/>
                <a:gd name="T65" fmla="*/ 6 h 23"/>
                <a:gd name="T66" fmla="*/ 4 w 21"/>
                <a:gd name="T67" fmla="*/ 9 h 23"/>
                <a:gd name="T68" fmla="*/ 1 w 21"/>
                <a:gd name="T69" fmla="*/ 9 h 23"/>
                <a:gd name="T70" fmla="*/ 1 w 21"/>
                <a:gd name="T71" fmla="*/ 5 h 23"/>
                <a:gd name="T72" fmla="*/ 9 w 21"/>
                <a:gd name="T73" fmla="*/ 0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 h="23">
                  <a:moveTo>
                    <a:pt x="14" y="12"/>
                  </a:moveTo>
                  <a:lnTo>
                    <a:pt x="12" y="13"/>
                  </a:lnTo>
                  <a:lnTo>
                    <a:pt x="8" y="13"/>
                  </a:lnTo>
                  <a:lnTo>
                    <a:pt x="5" y="15"/>
                  </a:lnTo>
                  <a:lnTo>
                    <a:pt x="4" y="15"/>
                  </a:lnTo>
                  <a:lnTo>
                    <a:pt x="4" y="19"/>
                  </a:lnTo>
                  <a:lnTo>
                    <a:pt x="5" y="20"/>
                  </a:lnTo>
                  <a:lnTo>
                    <a:pt x="11" y="20"/>
                  </a:lnTo>
                  <a:lnTo>
                    <a:pt x="14" y="17"/>
                  </a:lnTo>
                  <a:lnTo>
                    <a:pt x="14" y="12"/>
                  </a:lnTo>
                  <a:close/>
                  <a:moveTo>
                    <a:pt x="9" y="0"/>
                  </a:moveTo>
                  <a:lnTo>
                    <a:pt x="12" y="2"/>
                  </a:lnTo>
                  <a:lnTo>
                    <a:pt x="14" y="2"/>
                  </a:lnTo>
                  <a:lnTo>
                    <a:pt x="17" y="3"/>
                  </a:lnTo>
                  <a:lnTo>
                    <a:pt x="18" y="5"/>
                  </a:lnTo>
                  <a:lnTo>
                    <a:pt x="18" y="20"/>
                  </a:lnTo>
                  <a:lnTo>
                    <a:pt x="21" y="20"/>
                  </a:lnTo>
                  <a:lnTo>
                    <a:pt x="21" y="23"/>
                  </a:lnTo>
                  <a:lnTo>
                    <a:pt x="17" y="23"/>
                  </a:lnTo>
                  <a:lnTo>
                    <a:pt x="15" y="22"/>
                  </a:lnTo>
                  <a:lnTo>
                    <a:pt x="15" y="20"/>
                  </a:lnTo>
                  <a:lnTo>
                    <a:pt x="9" y="23"/>
                  </a:lnTo>
                  <a:lnTo>
                    <a:pt x="4" y="23"/>
                  </a:lnTo>
                  <a:lnTo>
                    <a:pt x="1" y="20"/>
                  </a:lnTo>
                  <a:lnTo>
                    <a:pt x="0" y="17"/>
                  </a:lnTo>
                  <a:lnTo>
                    <a:pt x="1" y="15"/>
                  </a:lnTo>
                  <a:lnTo>
                    <a:pt x="4" y="12"/>
                  </a:lnTo>
                  <a:lnTo>
                    <a:pt x="7" y="10"/>
                  </a:lnTo>
                  <a:lnTo>
                    <a:pt x="12" y="10"/>
                  </a:lnTo>
                  <a:lnTo>
                    <a:pt x="15" y="8"/>
                  </a:lnTo>
                  <a:lnTo>
                    <a:pt x="12" y="5"/>
                  </a:lnTo>
                  <a:lnTo>
                    <a:pt x="5" y="5"/>
                  </a:lnTo>
                  <a:lnTo>
                    <a:pt x="5" y="6"/>
                  </a:lnTo>
                  <a:lnTo>
                    <a:pt x="4" y="9"/>
                  </a:lnTo>
                  <a:lnTo>
                    <a:pt x="1" y="9"/>
                  </a:lnTo>
                  <a:lnTo>
                    <a:pt x="1" y="5"/>
                  </a:lnTo>
                  <a:lnTo>
                    <a:pt x="9" y="0"/>
                  </a:lnTo>
                  <a:close/>
                </a:path>
              </a:pathLst>
            </a:custGeom>
            <a:solidFill>
              <a:srgbClr val="000000"/>
            </a:solidFill>
            <a:ln w="0">
              <a:solidFill>
                <a:srgbClr val="000000"/>
              </a:solidFill>
              <a:prstDash val="solid"/>
              <a:round/>
              <a:headEnd/>
              <a:tailEnd/>
            </a:ln>
          </p:spPr>
          <p:txBody>
            <a:bodyPr/>
            <a:lstStyle/>
            <a:p>
              <a:endParaRPr lang="en-US"/>
            </a:p>
          </p:txBody>
        </p:sp>
        <p:sp>
          <p:nvSpPr>
            <p:cNvPr id="16614" name="Freeform 629"/>
            <p:cNvSpPr>
              <a:spLocks noEditPoints="1"/>
            </p:cNvSpPr>
            <p:nvPr/>
          </p:nvSpPr>
          <p:spPr bwMode="auto">
            <a:xfrm>
              <a:off x="2310" y="4140"/>
              <a:ext cx="4" cy="30"/>
            </a:xfrm>
            <a:custGeom>
              <a:avLst/>
              <a:gdLst>
                <a:gd name="T0" fmla="*/ 0 w 4"/>
                <a:gd name="T1" fmla="*/ 9 h 30"/>
                <a:gd name="T2" fmla="*/ 4 w 4"/>
                <a:gd name="T3" fmla="*/ 9 h 30"/>
                <a:gd name="T4" fmla="*/ 4 w 4"/>
                <a:gd name="T5" fmla="*/ 30 h 30"/>
                <a:gd name="T6" fmla="*/ 0 w 4"/>
                <a:gd name="T7" fmla="*/ 30 h 30"/>
                <a:gd name="T8" fmla="*/ 0 w 4"/>
                <a:gd name="T9" fmla="*/ 9 h 30"/>
                <a:gd name="T10" fmla="*/ 0 w 4"/>
                <a:gd name="T11" fmla="*/ 0 h 30"/>
                <a:gd name="T12" fmla="*/ 4 w 4"/>
                <a:gd name="T13" fmla="*/ 0 h 30"/>
                <a:gd name="T14" fmla="*/ 4 w 4"/>
                <a:gd name="T15" fmla="*/ 5 h 30"/>
                <a:gd name="T16" fmla="*/ 0 w 4"/>
                <a:gd name="T17" fmla="*/ 5 h 30"/>
                <a:gd name="T18" fmla="*/ 0 w 4"/>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0">
                  <a:moveTo>
                    <a:pt x="0" y="9"/>
                  </a:moveTo>
                  <a:lnTo>
                    <a:pt x="4" y="9"/>
                  </a:lnTo>
                  <a:lnTo>
                    <a:pt x="4" y="30"/>
                  </a:lnTo>
                  <a:lnTo>
                    <a:pt x="0" y="30"/>
                  </a:lnTo>
                  <a:lnTo>
                    <a:pt x="0" y="9"/>
                  </a:lnTo>
                  <a:close/>
                  <a:moveTo>
                    <a:pt x="0" y="0"/>
                  </a:moveTo>
                  <a:lnTo>
                    <a:pt x="4" y="0"/>
                  </a:lnTo>
                  <a:lnTo>
                    <a:pt x="4" y="5"/>
                  </a:lnTo>
                  <a:lnTo>
                    <a:pt x="0" y="5"/>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15" name="Rectangle 630"/>
            <p:cNvSpPr>
              <a:spLocks noChangeArrowheads="1"/>
            </p:cNvSpPr>
            <p:nvPr/>
          </p:nvSpPr>
          <p:spPr bwMode="auto">
            <a:xfrm>
              <a:off x="2320" y="4140"/>
              <a:ext cx="3" cy="30"/>
            </a:xfrm>
            <a:prstGeom prst="rect">
              <a:avLst/>
            </a:prstGeom>
            <a:solidFill>
              <a:srgbClr val="000000"/>
            </a:solidFill>
            <a:ln w="0">
              <a:solidFill>
                <a:srgbClr val="000000"/>
              </a:solidFill>
              <a:miter lim="800000"/>
              <a:headEnd/>
              <a:tailEnd/>
            </a:ln>
          </p:spPr>
          <p:txBody>
            <a:bodyPr/>
            <a:lstStyle/>
            <a:p>
              <a:pPr eaLnBrk="0" hangingPunct="0"/>
              <a:endParaRPr lang="en-US"/>
            </a:p>
          </p:txBody>
        </p:sp>
        <p:sp>
          <p:nvSpPr>
            <p:cNvPr id="16616" name="Freeform 631"/>
            <p:cNvSpPr>
              <a:spLocks/>
            </p:cNvSpPr>
            <p:nvPr/>
          </p:nvSpPr>
          <p:spPr bwMode="auto">
            <a:xfrm>
              <a:off x="2327" y="4147"/>
              <a:ext cx="18" cy="23"/>
            </a:xfrm>
            <a:custGeom>
              <a:avLst/>
              <a:gdLst>
                <a:gd name="T0" fmla="*/ 8 w 18"/>
                <a:gd name="T1" fmla="*/ 0 h 23"/>
                <a:gd name="T2" fmla="*/ 11 w 18"/>
                <a:gd name="T3" fmla="*/ 2 h 23"/>
                <a:gd name="T4" fmla="*/ 14 w 18"/>
                <a:gd name="T5" fmla="*/ 2 h 23"/>
                <a:gd name="T6" fmla="*/ 17 w 18"/>
                <a:gd name="T7" fmla="*/ 8 h 23"/>
                <a:gd name="T8" fmla="*/ 14 w 18"/>
                <a:gd name="T9" fmla="*/ 8 h 23"/>
                <a:gd name="T10" fmla="*/ 11 w 18"/>
                <a:gd name="T11" fmla="*/ 5 h 23"/>
                <a:gd name="T12" fmla="*/ 5 w 18"/>
                <a:gd name="T13" fmla="*/ 5 h 23"/>
                <a:gd name="T14" fmla="*/ 4 w 18"/>
                <a:gd name="T15" fmla="*/ 6 h 23"/>
                <a:gd name="T16" fmla="*/ 4 w 18"/>
                <a:gd name="T17" fmla="*/ 9 h 23"/>
                <a:gd name="T18" fmla="*/ 5 w 18"/>
                <a:gd name="T19" fmla="*/ 9 h 23"/>
                <a:gd name="T20" fmla="*/ 8 w 18"/>
                <a:gd name="T21" fmla="*/ 10 h 23"/>
                <a:gd name="T22" fmla="*/ 11 w 18"/>
                <a:gd name="T23" fmla="*/ 10 h 23"/>
                <a:gd name="T24" fmla="*/ 14 w 18"/>
                <a:gd name="T25" fmla="*/ 12 h 23"/>
                <a:gd name="T26" fmla="*/ 17 w 18"/>
                <a:gd name="T27" fmla="*/ 15 h 23"/>
                <a:gd name="T28" fmla="*/ 18 w 18"/>
                <a:gd name="T29" fmla="*/ 17 h 23"/>
                <a:gd name="T30" fmla="*/ 17 w 18"/>
                <a:gd name="T31" fmla="*/ 19 h 23"/>
                <a:gd name="T32" fmla="*/ 15 w 18"/>
                <a:gd name="T33" fmla="*/ 22 h 23"/>
                <a:gd name="T34" fmla="*/ 14 w 18"/>
                <a:gd name="T35" fmla="*/ 23 h 23"/>
                <a:gd name="T36" fmla="*/ 4 w 18"/>
                <a:gd name="T37" fmla="*/ 23 h 23"/>
                <a:gd name="T38" fmla="*/ 1 w 18"/>
                <a:gd name="T39" fmla="*/ 22 h 23"/>
                <a:gd name="T40" fmla="*/ 0 w 18"/>
                <a:gd name="T41" fmla="*/ 19 h 23"/>
                <a:gd name="T42" fmla="*/ 0 w 18"/>
                <a:gd name="T43" fmla="*/ 16 h 23"/>
                <a:gd name="T44" fmla="*/ 3 w 18"/>
                <a:gd name="T45" fmla="*/ 16 h 23"/>
                <a:gd name="T46" fmla="*/ 4 w 18"/>
                <a:gd name="T47" fmla="*/ 19 h 23"/>
                <a:gd name="T48" fmla="*/ 5 w 18"/>
                <a:gd name="T49" fmla="*/ 19 h 23"/>
                <a:gd name="T50" fmla="*/ 7 w 18"/>
                <a:gd name="T51" fmla="*/ 20 h 23"/>
                <a:gd name="T52" fmla="*/ 13 w 18"/>
                <a:gd name="T53" fmla="*/ 20 h 23"/>
                <a:gd name="T54" fmla="*/ 14 w 18"/>
                <a:gd name="T55" fmla="*/ 19 h 23"/>
                <a:gd name="T56" fmla="*/ 14 w 18"/>
                <a:gd name="T57" fmla="*/ 16 h 23"/>
                <a:gd name="T58" fmla="*/ 13 w 18"/>
                <a:gd name="T59" fmla="*/ 15 h 23"/>
                <a:gd name="T60" fmla="*/ 10 w 18"/>
                <a:gd name="T61" fmla="*/ 13 h 23"/>
                <a:gd name="T62" fmla="*/ 4 w 18"/>
                <a:gd name="T63" fmla="*/ 13 h 23"/>
                <a:gd name="T64" fmla="*/ 1 w 18"/>
                <a:gd name="T65" fmla="*/ 10 h 23"/>
                <a:gd name="T66" fmla="*/ 0 w 18"/>
                <a:gd name="T67" fmla="*/ 8 h 23"/>
                <a:gd name="T68" fmla="*/ 3 w 18"/>
                <a:gd name="T69" fmla="*/ 2 h 23"/>
                <a:gd name="T70" fmla="*/ 5 w 18"/>
                <a:gd name="T71" fmla="*/ 2 h 23"/>
                <a:gd name="T72" fmla="*/ 8 w 18"/>
                <a:gd name="T73" fmla="*/ 0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 h="23">
                  <a:moveTo>
                    <a:pt x="8" y="0"/>
                  </a:moveTo>
                  <a:lnTo>
                    <a:pt x="11" y="2"/>
                  </a:lnTo>
                  <a:lnTo>
                    <a:pt x="14" y="2"/>
                  </a:lnTo>
                  <a:lnTo>
                    <a:pt x="17" y="8"/>
                  </a:lnTo>
                  <a:lnTo>
                    <a:pt x="14" y="8"/>
                  </a:lnTo>
                  <a:lnTo>
                    <a:pt x="11" y="5"/>
                  </a:lnTo>
                  <a:lnTo>
                    <a:pt x="5" y="5"/>
                  </a:lnTo>
                  <a:lnTo>
                    <a:pt x="4" y="6"/>
                  </a:lnTo>
                  <a:lnTo>
                    <a:pt x="4" y="9"/>
                  </a:lnTo>
                  <a:lnTo>
                    <a:pt x="5" y="9"/>
                  </a:lnTo>
                  <a:lnTo>
                    <a:pt x="8" y="10"/>
                  </a:lnTo>
                  <a:lnTo>
                    <a:pt x="11" y="10"/>
                  </a:lnTo>
                  <a:lnTo>
                    <a:pt x="14" y="12"/>
                  </a:lnTo>
                  <a:lnTo>
                    <a:pt x="17" y="15"/>
                  </a:lnTo>
                  <a:lnTo>
                    <a:pt x="18" y="17"/>
                  </a:lnTo>
                  <a:lnTo>
                    <a:pt x="17" y="19"/>
                  </a:lnTo>
                  <a:lnTo>
                    <a:pt x="15" y="22"/>
                  </a:lnTo>
                  <a:lnTo>
                    <a:pt x="14" y="23"/>
                  </a:lnTo>
                  <a:lnTo>
                    <a:pt x="4" y="23"/>
                  </a:lnTo>
                  <a:lnTo>
                    <a:pt x="1" y="22"/>
                  </a:lnTo>
                  <a:lnTo>
                    <a:pt x="0" y="19"/>
                  </a:lnTo>
                  <a:lnTo>
                    <a:pt x="0" y="16"/>
                  </a:lnTo>
                  <a:lnTo>
                    <a:pt x="3" y="16"/>
                  </a:lnTo>
                  <a:lnTo>
                    <a:pt x="4" y="19"/>
                  </a:lnTo>
                  <a:lnTo>
                    <a:pt x="5" y="19"/>
                  </a:lnTo>
                  <a:lnTo>
                    <a:pt x="7" y="20"/>
                  </a:lnTo>
                  <a:lnTo>
                    <a:pt x="13" y="20"/>
                  </a:lnTo>
                  <a:lnTo>
                    <a:pt x="14" y="19"/>
                  </a:lnTo>
                  <a:lnTo>
                    <a:pt x="14" y="16"/>
                  </a:lnTo>
                  <a:lnTo>
                    <a:pt x="13" y="15"/>
                  </a:lnTo>
                  <a:lnTo>
                    <a:pt x="10" y="13"/>
                  </a:lnTo>
                  <a:lnTo>
                    <a:pt x="4" y="13"/>
                  </a:lnTo>
                  <a:lnTo>
                    <a:pt x="1" y="10"/>
                  </a:lnTo>
                  <a:lnTo>
                    <a:pt x="0" y="8"/>
                  </a:lnTo>
                  <a:lnTo>
                    <a:pt x="3" y="2"/>
                  </a:lnTo>
                  <a:lnTo>
                    <a:pt x="5" y="2"/>
                  </a:lnTo>
                  <a:lnTo>
                    <a:pt x="8" y="0"/>
                  </a:lnTo>
                  <a:close/>
                </a:path>
              </a:pathLst>
            </a:custGeom>
            <a:solidFill>
              <a:srgbClr val="000000"/>
            </a:solidFill>
            <a:ln w="0">
              <a:solidFill>
                <a:srgbClr val="000000"/>
              </a:solidFill>
              <a:prstDash val="solid"/>
              <a:round/>
              <a:headEnd/>
              <a:tailEnd/>
            </a:ln>
          </p:spPr>
          <p:txBody>
            <a:bodyPr/>
            <a:lstStyle/>
            <a:p>
              <a:endParaRPr lang="en-US"/>
            </a:p>
          </p:txBody>
        </p:sp>
        <p:sp>
          <p:nvSpPr>
            <p:cNvPr id="16617" name="Freeform 632"/>
            <p:cNvSpPr>
              <a:spLocks/>
            </p:cNvSpPr>
            <p:nvPr/>
          </p:nvSpPr>
          <p:spPr bwMode="auto">
            <a:xfrm>
              <a:off x="2345" y="4140"/>
              <a:ext cx="10" cy="39"/>
            </a:xfrm>
            <a:custGeom>
              <a:avLst/>
              <a:gdLst>
                <a:gd name="T0" fmla="*/ 0 w 10"/>
                <a:gd name="T1" fmla="*/ 0 h 39"/>
                <a:gd name="T2" fmla="*/ 3 w 10"/>
                <a:gd name="T3" fmla="*/ 0 h 39"/>
                <a:gd name="T4" fmla="*/ 7 w 10"/>
                <a:gd name="T5" fmla="*/ 6 h 39"/>
                <a:gd name="T6" fmla="*/ 9 w 10"/>
                <a:gd name="T7" fmla="*/ 12 h 39"/>
                <a:gd name="T8" fmla="*/ 10 w 10"/>
                <a:gd name="T9" fmla="*/ 19 h 39"/>
                <a:gd name="T10" fmla="*/ 7 w 10"/>
                <a:gd name="T11" fmla="*/ 33 h 39"/>
                <a:gd name="T12" fmla="*/ 3 w 10"/>
                <a:gd name="T13" fmla="*/ 39 h 39"/>
                <a:gd name="T14" fmla="*/ 0 w 10"/>
                <a:gd name="T15" fmla="*/ 39 h 39"/>
                <a:gd name="T16" fmla="*/ 5 w 10"/>
                <a:gd name="T17" fmla="*/ 32 h 39"/>
                <a:gd name="T18" fmla="*/ 6 w 10"/>
                <a:gd name="T19" fmla="*/ 26 h 39"/>
                <a:gd name="T20" fmla="*/ 6 w 10"/>
                <a:gd name="T21" fmla="*/ 13 h 39"/>
                <a:gd name="T22" fmla="*/ 3 w 10"/>
                <a:gd name="T23" fmla="*/ 6 h 39"/>
                <a:gd name="T24" fmla="*/ 0 w 1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0" y="0"/>
                  </a:moveTo>
                  <a:lnTo>
                    <a:pt x="3" y="0"/>
                  </a:lnTo>
                  <a:lnTo>
                    <a:pt x="7" y="6"/>
                  </a:lnTo>
                  <a:lnTo>
                    <a:pt x="9" y="12"/>
                  </a:lnTo>
                  <a:lnTo>
                    <a:pt x="10" y="19"/>
                  </a:lnTo>
                  <a:lnTo>
                    <a:pt x="7" y="33"/>
                  </a:lnTo>
                  <a:lnTo>
                    <a:pt x="3" y="39"/>
                  </a:lnTo>
                  <a:lnTo>
                    <a:pt x="0" y="39"/>
                  </a:lnTo>
                  <a:lnTo>
                    <a:pt x="5" y="32"/>
                  </a:lnTo>
                  <a:lnTo>
                    <a:pt x="6" y="26"/>
                  </a:lnTo>
                  <a:lnTo>
                    <a:pt x="6" y="13"/>
                  </a:lnTo>
                  <a:lnTo>
                    <a:pt x="3" y="6"/>
                  </a:lnTo>
                  <a:lnTo>
                    <a:pt x="0" y="0"/>
                  </a:lnTo>
                  <a:close/>
                </a:path>
              </a:pathLst>
            </a:custGeom>
            <a:solidFill>
              <a:srgbClr val="000000"/>
            </a:solidFill>
            <a:ln w="0">
              <a:solidFill>
                <a:srgbClr val="000000"/>
              </a:solidFill>
              <a:prstDash val="solid"/>
              <a:round/>
              <a:headEnd/>
              <a:tailEnd/>
            </a:ln>
          </p:spPr>
          <p:txBody>
            <a:bodyPr/>
            <a:lstStyle/>
            <a:p>
              <a:endParaRPr lang="en-US"/>
            </a:p>
          </p:txBody>
        </p:sp>
        <p:sp>
          <p:nvSpPr>
            <p:cNvPr id="16618" name="Rectangle 633"/>
            <p:cNvSpPr>
              <a:spLocks noChangeArrowheads="1"/>
            </p:cNvSpPr>
            <p:nvPr/>
          </p:nvSpPr>
          <p:spPr bwMode="auto">
            <a:xfrm>
              <a:off x="2361" y="4166"/>
              <a:ext cx="4" cy="4"/>
            </a:xfrm>
            <a:prstGeom prst="rect">
              <a:avLst/>
            </a:prstGeom>
            <a:solidFill>
              <a:srgbClr val="000000"/>
            </a:solidFill>
            <a:ln w="0">
              <a:solidFill>
                <a:srgbClr val="000000"/>
              </a:solidFill>
              <a:miter lim="800000"/>
              <a:headEnd/>
              <a:tailEnd/>
            </a:ln>
          </p:spPr>
          <p:txBody>
            <a:bodyPr/>
            <a:lstStyle/>
            <a:p>
              <a:pPr eaLnBrk="0" hangingPunct="0"/>
              <a:endParaRPr lang="en-US"/>
            </a:p>
          </p:txBody>
        </p:sp>
      </p:grpSp>
      <p:sp>
        <p:nvSpPr>
          <p:cNvPr id="949940" name="Text Box 692"/>
          <p:cNvSpPr txBox="1">
            <a:spLocks noChangeArrowheads="1"/>
          </p:cNvSpPr>
          <p:nvPr/>
        </p:nvSpPr>
        <p:spPr bwMode="auto">
          <a:xfrm>
            <a:off x="0" y="111125"/>
            <a:ext cx="9144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sz="2000" dirty="0" err="1">
                <a:solidFill>
                  <a:schemeClr val="tx1"/>
                </a:solidFill>
                <a:latin typeface="Arial Narrow" pitchFamily="34" charset="0"/>
              </a:rPr>
              <a:t>Takamori</a:t>
            </a:r>
            <a:r>
              <a:rPr lang="en-US" sz="2000" dirty="0">
                <a:solidFill>
                  <a:schemeClr val="tx1"/>
                </a:solidFill>
                <a:latin typeface="Arial Narrow" pitchFamily="34" charset="0"/>
              </a:rPr>
              <a:t> … Jahn. Molecular anatomy of a trafficking organelle. </a:t>
            </a:r>
            <a:r>
              <a:rPr lang="en-US" sz="2000" i="1" dirty="0">
                <a:solidFill>
                  <a:schemeClr val="tx1"/>
                </a:solidFill>
                <a:latin typeface="Arial Narrow" pitchFamily="34" charset="0"/>
              </a:rPr>
              <a:t>Cell</a:t>
            </a:r>
            <a:r>
              <a:rPr lang="en-US" sz="2000" dirty="0">
                <a:solidFill>
                  <a:schemeClr val="tx1"/>
                </a:solidFill>
                <a:latin typeface="Arial Narrow" pitchFamily="34" charset="0"/>
              </a:rPr>
              <a:t> 127: 831-846, 2006.</a:t>
            </a:r>
          </a:p>
        </p:txBody>
      </p:sp>
      <p:sp>
        <p:nvSpPr>
          <p:cNvPr id="949941" name="Text Box 693"/>
          <p:cNvSpPr txBox="1">
            <a:spLocks noChangeArrowheads="1"/>
          </p:cNvSpPr>
          <p:nvPr/>
        </p:nvSpPr>
        <p:spPr bwMode="auto">
          <a:xfrm>
            <a:off x="168275" y="1298575"/>
            <a:ext cx="2679700"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sz="2000" dirty="0">
                <a:solidFill>
                  <a:schemeClr val="tx1"/>
                </a:solidFill>
                <a:latin typeface="Arial Narrow" pitchFamily="34" charset="0"/>
              </a:rPr>
              <a:t>“Note that the model … accounts for approximately 2/3 of the protein mass of [synaptic vesicles]. </a:t>
            </a:r>
          </a:p>
        </p:txBody>
      </p:sp>
      <p:sp>
        <p:nvSpPr>
          <p:cNvPr id="949942" name="Text Box 694"/>
          <p:cNvSpPr txBox="1">
            <a:spLocks noChangeArrowheads="1"/>
          </p:cNvSpPr>
          <p:nvPr/>
        </p:nvSpPr>
        <p:spPr bwMode="auto">
          <a:xfrm>
            <a:off x="168275" y="2828925"/>
            <a:ext cx="2679700"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sz="2000">
                <a:solidFill>
                  <a:schemeClr val="tx1"/>
                </a:solidFill>
                <a:latin typeface="Arial Narrow" pitchFamily="34" charset="0"/>
              </a:rPr>
              <a:t>It can be envisioned that, viewed from the outside, the lipidic surface is hardly visible when all [integral membrane] proteins are present …”</a:t>
            </a:r>
          </a:p>
        </p:txBody>
      </p:sp>
      <p:sp>
        <p:nvSpPr>
          <p:cNvPr id="949943" name="Text Box 695"/>
          <p:cNvSpPr txBox="1">
            <a:spLocks noChangeArrowheads="1"/>
          </p:cNvSpPr>
          <p:nvPr/>
        </p:nvSpPr>
        <p:spPr bwMode="auto">
          <a:xfrm>
            <a:off x="6553200" y="1298575"/>
            <a:ext cx="2403475"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sz="2000">
                <a:solidFill>
                  <a:schemeClr val="tx1"/>
                </a:solidFill>
                <a:latin typeface="Arial Narrow" pitchFamily="34" charset="0"/>
              </a:rPr>
              <a:t>WFB: This model does not include the </a:t>
            </a:r>
            <a:r>
              <a:rPr lang="en-US" sz="2000" u="sng">
                <a:solidFill>
                  <a:schemeClr val="tx1"/>
                </a:solidFill>
                <a:latin typeface="Arial Narrow" pitchFamily="34" charset="0"/>
              </a:rPr>
              <a:t>soluble</a:t>
            </a:r>
            <a:r>
              <a:rPr lang="en-US" sz="2000">
                <a:solidFill>
                  <a:schemeClr val="tx1"/>
                </a:solidFill>
                <a:latin typeface="Arial Narrow" pitchFamily="34" charset="0"/>
              </a:rPr>
              <a:t> proteins that bind to the vesicle …</a:t>
            </a:r>
          </a:p>
        </p:txBody>
      </p:sp>
      <p:sp>
        <p:nvSpPr>
          <p:cNvPr id="950573" name="Text Box 1325"/>
          <p:cNvSpPr txBox="1">
            <a:spLocks noChangeArrowheads="1"/>
          </p:cNvSpPr>
          <p:nvPr/>
        </p:nvSpPr>
        <p:spPr bwMode="auto">
          <a:xfrm>
            <a:off x="6515100" y="2941638"/>
            <a:ext cx="2403475"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sz="2000">
                <a:solidFill>
                  <a:schemeClr val="tx1"/>
                </a:solidFill>
                <a:latin typeface="Arial Narrow" pitchFamily="34" charset="0"/>
              </a:rPr>
              <a:t>… further limiting access of dissolved gases such as CO</a:t>
            </a:r>
            <a:r>
              <a:rPr lang="en-US" sz="2000" baseline="-25000">
                <a:solidFill>
                  <a:schemeClr val="tx1"/>
                </a:solidFill>
                <a:latin typeface="Arial Narrow" pitchFamily="34" charset="0"/>
              </a:rPr>
              <a:t>2</a:t>
            </a:r>
            <a:r>
              <a:rPr lang="en-US" sz="2000">
                <a:solidFill>
                  <a:schemeClr val="tx1"/>
                </a:solidFill>
                <a:latin typeface="Arial Narrow" pitchFamily="34" charset="0"/>
              </a:rPr>
              <a:t>.</a:t>
            </a:r>
          </a:p>
        </p:txBody>
      </p:sp>
    </p:spTree>
    <p:extLst>
      <p:ext uri="{BB962C8B-B14F-4D97-AF65-F5344CB8AC3E}">
        <p14:creationId xmlns:p14="http://schemas.microsoft.com/office/powerpoint/2010/main" val="2472218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49940"/>
                                        </p:tgtEl>
                                        <p:attrNameLst>
                                          <p:attrName>style.visibility</p:attrName>
                                        </p:attrNameLst>
                                      </p:cBhvr>
                                      <p:to>
                                        <p:strVal val="visible"/>
                                      </p:to>
                                    </p:set>
                                    <p:animEffect transition="in" filter="dissolve">
                                      <p:cBhvr>
                                        <p:cTn id="7" dur="500"/>
                                        <p:tgtEl>
                                          <p:spTgt spid="94994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949944"/>
                                        </p:tgtEl>
                                        <p:attrNameLst>
                                          <p:attrName>style.visibility</p:attrName>
                                        </p:attrNameLst>
                                      </p:cBhvr>
                                      <p:to>
                                        <p:strVal val="visible"/>
                                      </p:to>
                                    </p:set>
                                    <p:animEffect transition="in" filter="dissolve">
                                      <p:cBhvr>
                                        <p:cTn id="12" dur="500"/>
                                        <p:tgtEl>
                                          <p:spTgt spid="9499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49941"/>
                                        </p:tgtEl>
                                        <p:attrNameLst>
                                          <p:attrName>style.visibility</p:attrName>
                                        </p:attrNameLst>
                                      </p:cBhvr>
                                      <p:to>
                                        <p:strVal val="visible"/>
                                      </p:to>
                                    </p:set>
                                    <p:animEffect transition="in" filter="dissolve">
                                      <p:cBhvr>
                                        <p:cTn id="17" dur="500"/>
                                        <p:tgtEl>
                                          <p:spTgt spid="94994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49942"/>
                                        </p:tgtEl>
                                        <p:attrNameLst>
                                          <p:attrName>style.visibility</p:attrName>
                                        </p:attrNameLst>
                                      </p:cBhvr>
                                      <p:to>
                                        <p:strVal val="visible"/>
                                      </p:to>
                                    </p:set>
                                    <p:animEffect transition="in" filter="dissolve">
                                      <p:cBhvr>
                                        <p:cTn id="22" dur="500"/>
                                        <p:tgtEl>
                                          <p:spTgt spid="94994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49943"/>
                                        </p:tgtEl>
                                        <p:attrNameLst>
                                          <p:attrName>style.visibility</p:attrName>
                                        </p:attrNameLst>
                                      </p:cBhvr>
                                      <p:to>
                                        <p:strVal val="visible"/>
                                      </p:to>
                                    </p:set>
                                    <p:animEffect transition="in" filter="dissolve">
                                      <p:cBhvr>
                                        <p:cTn id="27" dur="500"/>
                                        <p:tgtEl>
                                          <p:spTgt spid="94994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950573"/>
                                        </p:tgtEl>
                                        <p:attrNameLst>
                                          <p:attrName>style.visibility</p:attrName>
                                        </p:attrNameLst>
                                      </p:cBhvr>
                                      <p:to>
                                        <p:strVal val="visible"/>
                                      </p:to>
                                    </p:set>
                                    <p:animEffect transition="in" filter="dissolve">
                                      <p:cBhvr>
                                        <p:cTn id="32" dur="500"/>
                                        <p:tgtEl>
                                          <p:spTgt spid="9505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9940" grpId="0"/>
      <p:bldP spid="949941" grpId="0"/>
      <p:bldP spid="949942" grpId="0"/>
      <p:bldP spid="949943" grpId="0"/>
      <p:bldP spid="95057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343835" y="1674812"/>
            <a:ext cx="3100388" cy="3344863"/>
            <a:chOff x="3343835" y="1674812"/>
            <a:chExt cx="3100388" cy="3344863"/>
          </a:xfrm>
        </p:grpSpPr>
        <p:sp>
          <p:nvSpPr>
            <p:cNvPr id="3" name="Rectangle 196"/>
            <p:cNvSpPr>
              <a:spLocks noChangeArrowheads="1"/>
            </p:cNvSpPr>
            <p:nvPr/>
          </p:nvSpPr>
          <p:spPr bwMode="auto">
            <a:xfrm>
              <a:off x="3343835" y="1674812"/>
              <a:ext cx="3100388" cy="33448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 name="Rectangle 197"/>
            <p:cNvSpPr>
              <a:spLocks noChangeArrowheads="1"/>
            </p:cNvSpPr>
            <p:nvPr/>
          </p:nvSpPr>
          <p:spPr bwMode="auto">
            <a:xfrm>
              <a:off x="3383523" y="4481512"/>
              <a:ext cx="30607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dirty="0" smtClean="0">
                  <a:solidFill>
                    <a:srgbClr val="008000"/>
                  </a:solidFill>
                  <a:latin typeface="Arial Narrow" pitchFamily="34" charset="0"/>
                </a:rPr>
                <a:t>Rossana Occhipinti</a:t>
              </a:r>
              <a:endParaRPr lang="en-US" dirty="0">
                <a:solidFill>
                  <a:srgbClr val="008000"/>
                </a:solidFill>
                <a:latin typeface="Arial Narrow" pitchFamily="34" charset="0"/>
              </a:endParaRPr>
            </a:p>
          </p:txBody>
        </p:sp>
        <p:pic>
          <p:nvPicPr>
            <p:cNvPr id="6" name="Picture 5"/>
            <p:cNvPicPr>
              <a:picLocks noChangeAspect="1"/>
            </p:cNvPicPr>
            <p:nvPr/>
          </p:nvPicPr>
          <p:blipFill rotWithShape="1">
            <a:blip r:embed="rId2" cstate="print">
              <a:extLst>
                <a:ext uri="{28A0092B-C50C-407E-A947-70E740481C1C}">
                  <a14:useLocalDpi xmlns:a14="http://schemas.microsoft.com/office/drawing/2010/main" val="0"/>
                </a:ext>
              </a:extLst>
            </a:blip>
            <a:srcRect l="22379" t="19580" r="21580" b="3835"/>
            <a:stretch/>
          </p:blipFill>
          <p:spPr>
            <a:xfrm>
              <a:off x="3477185" y="1773237"/>
              <a:ext cx="2873375" cy="2617788"/>
            </a:xfrm>
            <a:prstGeom prst="rect">
              <a:avLst/>
            </a:prstGeom>
          </p:spPr>
        </p:pic>
      </p:grpSp>
    </p:spTree>
    <p:extLst>
      <p:ext uri="{BB962C8B-B14F-4D97-AF65-F5344CB8AC3E}">
        <p14:creationId xmlns:p14="http://schemas.microsoft.com/office/powerpoint/2010/main" val="3158837698"/>
      </p:ext>
    </p:extLst>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2" name="Rectangle 2"/>
          <p:cNvSpPr>
            <a:spLocks noChangeArrowheads="1"/>
          </p:cNvSpPr>
          <p:nvPr/>
        </p:nvSpPr>
        <p:spPr bwMode="auto">
          <a:xfrm>
            <a:off x="609600" y="15240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 inspired by the work of Overton</a:t>
            </a:r>
          </a:p>
        </p:txBody>
      </p:sp>
      <p:sp>
        <p:nvSpPr>
          <p:cNvPr id="13315" name="Rectangle 3"/>
          <p:cNvSpPr>
            <a:spLocks noChangeArrowheads="1"/>
          </p:cNvSpPr>
          <p:nvPr/>
        </p:nvSpPr>
        <p:spPr bwMode="auto">
          <a:xfrm>
            <a:off x="0" y="3143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The Dogma…</a:t>
            </a:r>
          </a:p>
        </p:txBody>
      </p:sp>
      <p:sp>
        <p:nvSpPr>
          <p:cNvPr id="742404" name="Rectangle 4"/>
          <p:cNvSpPr>
            <a:spLocks noChangeArrowheads="1"/>
          </p:cNvSpPr>
          <p:nvPr/>
        </p:nvSpPr>
        <p:spPr bwMode="auto">
          <a:xfrm>
            <a:off x="609600" y="2490788"/>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 more than a century ago …</a:t>
            </a:r>
          </a:p>
        </p:txBody>
      </p:sp>
      <p:sp>
        <p:nvSpPr>
          <p:cNvPr id="742405" name="Rectangle 5"/>
          <p:cNvSpPr>
            <a:spLocks noChangeArrowheads="1"/>
          </p:cNvSpPr>
          <p:nvPr/>
        </p:nvSpPr>
        <p:spPr bwMode="auto">
          <a:xfrm>
            <a:off x="609600" y="385762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All gases move through all membranes simply by dissolving in the membrane lipid.</a:t>
            </a:r>
          </a:p>
        </p:txBody>
      </p:sp>
      <p:grpSp>
        <p:nvGrpSpPr>
          <p:cNvPr id="13318" name="Group 6"/>
          <p:cNvGrpSpPr>
            <a:grpSpLocks/>
          </p:cNvGrpSpPr>
          <p:nvPr/>
        </p:nvGrpSpPr>
        <p:grpSpPr bwMode="auto">
          <a:xfrm>
            <a:off x="2273300" y="1228725"/>
            <a:ext cx="4565650" cy="0"/>
            <a:chOff x="0" y="672"/>
            <a:chExt cx="2876" cy="0"/>
          </a:xfrm>
        </p:grpSpPr>
        <p:sp>
          <p:nvSpPr>
            <p:cNvPr id="13319" name="Line 7"/>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20" name="Line 8"/>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42402"/>
                                        </p:tgtEl>
                                        <p:attrNameLst>
                                          <p:attrName>style.visibility</p:attrName>
                                        </p:attrNameLst>
                                      </p:cBhvr>
                                      <p:to>
                                        <p:strVal val="visible"/>
                                      </p:to>
                                    </p:set>
                                    <p:animEffect transition="in" filter="dissolve">
                                      <p:cBhvr>
                                        <p:cTn id="7" dur="1000"/>
                                        <p:tgtEl>
                                          <p:spTgt spid="742402"/>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742404"/>
                                        </p:tgtEl>
                                        <p:attrNameLst>
                                          <p:attrName>style.visibility</p:attrName>
                                        </p:attrNameLst>
                                      </p:cBhvr>
                                      <p:to>
                                        <p:strVal val="visible"/>
                                      </p:to>
                                    </p:set>
                                    <p:animEffect transition="in" filter="dissolve">
                                      <p:cBhvr>
                                        <p:cTn id="11" dur="500"/>
                                        <p:tgtEl>
                                          <p:spTgt spid="74240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42405"/>
                                        </p:tgtEl>
                                        <p:attrNameLst>
                                          <p:attrName>style.visibility</p:attrName>
                                        </p:attrNameLst>
                                      </p:cBhvr>
                                      <p:to>
                                        <p:strVal val="visible"/>
                                      </p:to>
                                    </p:set>
                                    <p:animEffect transition="in" filter="dissolve">
                                      <p:cBhvr>
                                        <p:cTn id="16" dur="500"/>
                                        <p:tgtEl>
                                          <p:spTgt spid="742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2402" grpId="0"/>
      <p:bldP spid="742404" grpId="0"/>
      <p:bldP spid="74240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ChangeArrowheads="1"/>
          </p:cNvSpPr>
          <p:nvPr/>
        </p:nvSpPr>
        <p:spPr bwMode="auto">
          <a:xfrm>
            <a:off x="0" y="13335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a:solidFill>
                  <a:schemeClr val="tx1"/>
                </a:solidFill>
                <a:latin typeface="Arial Narrow" pitchFamily="34" charset="0"/>
              </a:rPr>
              <a:t>Gas diffusion through a membrane</a:t>
            </a:r>
          </a:p>
        </p:txBody>
      </p:sp>
      <p:sp>
        <p:nvSpPr>
          <p:cNvPr id="740355" name="Oval 3"/>
          <p:cNvSpPr>
            <a:spLocks noChangeAspect="1" noChangeArrowheads="1"/>
          </p:cNvSpPr>
          <p:nvPr/>
        </p:nvSpPr>
        <p:spPr bwMode="auto">
          <a:xfrm rot="10800000">
            <a:off x="3771900" y="2622550"/>
            <a:ext cx="155575" cy="155575"/>
          </a:xfrm>
          <a:prstGeom prst="ellipse">
            <a:avLst/>
          </a:prstGeom>
          <a:solidFill>
            <a:srgbClr val="000000"/>
          </a:solidFill>
          <a:ln w="31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40356" name="Group 4"/>
          <p:cNvGrpSpPr>
            <a:grpSpLocks/>
          </p:cNvGrpSpPr>
          <p:nvPr/>
        </p:nvGrpSpPr>
        <p:grpSpPr bwMode="auto">
          <a:xfrm>
            <a:off x="2857500" y="1200150"/>
            <a:ext cx="600075" cy="530225"/>
            <a:chOff x="1818" y="764"/>
            <a:chExt cx="378" cy="334"/>
          </a:xfrm>
        </p:grpSpPr>
        <p:sp>
          <p:nvSpPr>
            <p:cNvPr id="15043" name="AutoShape 5"/>
            <p:cNvSpPr>
              <a:spLocks/>
            </p:cNvSpPr>
            <p:nvPr/>
          </p:nvSpPr>
          <p:spPr bwMode="auto">
            <a:xfrm rot="5400000" flipV="1">
              <a:off x="1962" y="864"/>
              <a:ext cx="96" cy="372"/>
            </a:xfrm>
            <a:prstGeom prst="leftBrace">
              <a:avLst>
                <a:gd name="adj1" fmla="val 32292"/>
                <a:gd name="adj2" fmla="val 50000"/>
              </a:avLst>
            </a:prstGeom>
            <a:noFill/>
            <a:ln w="1905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solidFill>
                  <a:srgbClr val="008000"/>
                </a:solidFill>
              </a:endParaRPr>
            </a:p>
          </p:txBody>
        </p:sp>
        <p:sp>
          <p:nvSpPr>
            <p:cNvPr id="15044" name="Rectangle 6"/>
            <p:cNvSpPr>
              <a:spLocks noChangeArrowheads="1"/>
            </p:cNvSpPr>
            <p:nvPr/>
          </p:nvSpPr>
          <p:spPr bwMode="auto">
            <a:xfrm>
              <a:off x="1818" y="764"/>
              <a:ext cx="369"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lnSpc>
                  <a:spcPct val="80000"/>
                </a:lnSpc>
              </a:pPr>
              <a:r>
                <a:rPr lang="en-US" sz="1600">
                  <a:solidFill>
                    <a:srgbClr val="008000"/>
                  </a:solidFill>
                  <a:latin typeface="Arial Narrow" pitchFamily="34" charset="0"/>
                  <a:ea typeface="ヒラギノ角ゴ Pro W3" charset="-128"/>
                </a:rPr>
                <a:t>#1</a:t>
              </a:r>
            </a:p>
            <a:p>
              <a:pPr algn="ctr" eaLnBrk="0" hangingPunct="0">
                <a:lnSpc>
                  <a:spcPct val="80000"/>
                </a:lnSpc>
              </a:pPr>
              <a:r>
                <a:rPr lang="en-US" sz="1600">
                  <a:solidFill>
                    <a:srgbClr val="008000"/>
                  </a:solidFill>
                  <a:latin typeface="Arial Narrow" pitchFamily="34" charset="0"/>
                  <a:ea typeface="ヒラギノ角ゴ Pro W3" charset="-128"/>
                </a:rPr>
                <a:t>Access </a:t>
              </a:r>
            </a:p>
          </p:txBody>
        </p:sp>
      </p:grpSp>
      <p:grpSp>
        <p:nvGrpSpPr>
          <p:cNvPr id="740359" name="Group 7"/>
          <p:cNvGrpSpPr>
            <a:grpSpLocks/>
          </p:cNvGrpSpPr>
          <p:nvPr/>
        </p:nvGrpSpPr>
        <p:grpSpPr bwMode="auto">
          <a:xfrm>
            <a:off x="1057275" y="5749925"/>
            <a:ext cx="2286000" cy="590550"/>
            <a:chOff x="684" y="3684"/>
            <a:chExt cx="1440" cy="372"/>
          </a:xfrm>
        </p:grpSpPr>
        <p:sp>
          <p:nvSpPr>
            <p:cNvPr id="15041" name="AutoShape 8"/>
            <p:cNvSpPr>
              <a:spLocks/>
            </p:cNvSpPr>
            <p:nvPr/>
          </p:nvSpPr>
          <p:spPr bwMode="auto">
            <a:xfrm rot="-5400000">
              <a:off x="1338" y="3294"/>
              <a:ext cx="156" cy="936"/>
            </a:xfrm>
            <a:prstGeom prst="leftBrace">
              <a:avLst>
                <a:gd name="adj1" fmla="val 50000"/>
                <a:gd name="adj2" fmla="val 50000"/>
              </a:avLst>
            </a:prstGeom>
            <a:noFill/>
            <a:ln w="190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42" name="Text Box 9"/>
            <p:cNvSpPr txBox="1">
              <a:spLocks noChangeArrowheads="1"/>
            </p:cNvSpPr>
            <p:nvPr/>
          </p:nvSpPr>
          <p:spPr bwMode="auto">
            <a:xfrm>
              <a:off x="684" y="3768"/>
              <a:ext cx="14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FF0000"/>
                  </a:solidFill>
                  <a:latin typeface="Arial Narrow" pitchFamily="34" charset="0"/>
                  <a:ea typeface="ヒラギノ角ゴ Pro W3" charset="-128"/>
                </a:rPr>
                <a:t>[X]</a:t>
              </a:r>
              <a:r>
                <a:rPr lang="en-US" baseline="-25000">
                  <a:solidFill>
                    <a:srgbClr val="FF0000"/>
                  </a:solidFill>
                  <a:latin typeface="Arial Narrow" pitchFamily="34" charset="0"/>
                  <a:ea typeface="ヒラギノ角ゴ Pro W3" charset="-128"/>
                </a:rPr>
                <a:t>W</a:t>
              </a:r>
              <a:r>
                <a:rPr lang="en-US">
                  <a:solidFill>
                    <a:srgbClr val="FF0000"/>
                  </a:solidFill>
                  <a:latin typeface="Arial Narrow" pitchFamily="34" charset="0"/>
                  <a:ea typeface="ヒラギノ角ゴ Pro W3" charset="-128"/>
                </a:rPr>
                <a:t> = s</a:t>
              </a:r>
              <a:r>
                <a:rPr lang="en-US" baseline="-25000">
                  <a:solidFill>
                    <a:srgbClr val="FF0000"/>
                  </a:solidFill>
                  <a:latin typeface="Arial Narrow" pitchFamily="34" charset="0"/>
                  <a:ea typeface="ヒラギノ角ゴ Pro W3" charset="-128"/>
                </a:rPr>
                <a:t>W</a:t>
              </a:r>
              <a:r>
                <a:rPr lang="en-US" sz="1200" baseline="-25000">
                  <a:solidFill>
                    <a:srgbClr val="FF0000"/>
                  </a:solidFill>
                  <a:latin typeface="Arial Narrow" pitchFamily="34" charset="0"/>
                  <a:ea typeface="ヒラギノ角ゴ Pro W3" charset="-128"/>
                </a:rPr>
                <a:t> </a:t>
              </a:r>
              <a:r>
                <a:rPr lang="en-US">
                  <a:solidFill>
                    <a:srgbClr val="FF0000"/>
                  </a:solidFill>
                  <a:latin typeface="Arial Narrow" pitchFamily="34" charset="0"/>
                  <a:ea typeface="ヒラギノ角ゴ Pro W3" charset="-128"/>
                  <a:sym typeface="Symbol" pitchFamily="18" charset="2"/>
                </a:rPr>
                <a:t></a:t>
              </a:r>
              <a:r>
                <a:rPr lang="en-US" sz="1200">
                  <a:solidFill>
                    <a:srgbClr val="FF0000"/>
                  </a:solidFill>
                  <a:latin typeface="Arial Narrow" pitchFamily="34" charset="0"/>
                  <a:ea typeface="ヒラギノ角ゴ Pro W3" charset="-128"/>
                  <a:sym typeface="Symbol" pitchFamily="18" charset="2"/>
                </a:rPr>
                <a:t> </a:t>
              </a:r>
              <a:r>
                <a:rPr lang="en-US">
                  <a:solidFill>
                    <a:srgbClr val="FF0000"/>
                  </a:solidFill>
                  <a:latin typeface="Arial Narrow" pitchFamily="34" charset="0"/>
                  <a:ea typeface="ヒラギノ角ゴ Pro W3" charset="-128"/>
                </a:rPr>
                <a:t>p</a:t>
              </a:r>
              <a:r>
                <a:rPr lang="en-US" baseline="-25000">
                  <a:solidFill>
                    <a:srgbClr val="FF0000"/>
                  </a:solidFill>
                  <a:latin typeface="Arial Narrow" pitchFamily="34" charset="0"/>
                  <a:ea typeface="ヒラギノ角ゴ Pro W3" charset="-128"/>
                </a:rPr>
                <a:t>X</a:t>
              </a:r>
            </a:p>
          </p:txBody>
        </p:sp>
      </p:grpSp>
      <p:grpSp>
        <p:nvGrpSpPr>
          <p:cNvPr id="740362" name="Group 10"/>
          <p:cNvGrpSpPr>
            <a:grpSpLocks/>
          </p:cNvGrpSpPr>
          <p:nvPr/>
        </p:nvGrpSpPr>
        <p:grpSpPr bwMode="auto">
          <a:xfrm>
            <a:off x="3371850" y="5749925"/>
            <a:ext cx="2286000" cy="590550"/>
            <a:chOff x="2142" y="3684"/>
            <a:chExt cx="1440" cy="372"/>
          </a:xfrm>
        </p:grpSpPr>
        <p:sp>
          <p:nvSpPr>
            <p:cNvPr id="15039" name="AutoShape 11"/>
            <p:cNvSpPr>
              <a:spLocks/>
            </p:cNvSpPr>
            <p:nvPr/>
          </p:nvSpPr>
          <p:spPr bwMode="auto">
            <a:xfrm rot="-5400000">
              <a:off x="2796" y="3294"/>
              <a:ext cx="156" cy="936"/>
            </a:xfrm>
            <a:prstGeom prst="leftBrace">
              <a:avLst>
                <a:gd name="adj1" fmla="val 50000"/>
                <a:gd name="adj2" fmla="val 50000"/>
              </a:avLst>
            </a:prstGeom>
            <a:noFill/>
            <a:ln w="190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40" name="Text Box 12"/>
            <p:cNvSpPr txBox="1">
              <a:spLocks noChangeArrowheads="1"/>
            </p:cNvSpPr>
            <p:nvPr/>
          </p:nvSpPr>
          <p:spPr bwMode="auto">
            <a:xfrm>
              <a:off x="2142" y="3768"/>
              <a:ext cx="14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FF0000"/>
                  </a:solidFill>
                  <a:latin typeface="Arial Narrow" pitchFamily="34" charset="0"/>
                  <a:ea typeface="ヒラギノ角ゴ Pro W3" charset="-128"/>
                </a:rPr>
                <a:t>[X]</a:t>
              </a:r>
              <a:r>
                <a:rPr lang="en-US" baseline="-25000">
                  <a:solidFill>
                    <a:srgbClr val="FF0000"/>
                  </a:solidFill>
                  <a:latin typeface="Arial Narrow" pitchFamily="34" charset="0"/>
                  <a:ea typeface="ヒラギノ角ゴ Pro W3" charset="-128"/>
                </a:rPr>
                <a:t>L</a:t>
              </a:r>
              <a:r>
                <a:rPr lang="en-US">
                  <a:solidFill>
                    <a:srgbClr val="FF0000"/>
                  </a:solidFill>
                  <a:latin typeface="Arial Narrow" pitchFamily="34" charset="0"/>
                  <a:ea typeface="ヒラギノ角ゴ Pro W3" charset="-128"/>
                </a:rPr>
                <a:t> = s</a:t>
              </a:r>
              <a:r>
                <a:rPr lang="en-US" baseline="-25000">
                  <a:solidFill>
                    <a:srgbClr val="FF0000"/>
                  </a:solidFill>
                  <a:latin typeface="Arial Narrow" pitchFamily="34" charset="0"/>
                  <a:ea typeface="ヒラギノ角ゴ Pro W3" charset="-128"/>
                </a:rPr>
                <a:t>L</a:t>
              </a:r>
              <a:r>
                <a:rPr lang="en-US" sz="1200" baseline="-25000">
                  <a:solidFill>
                    <a:srgbClr val="FF0000"/>
                  </a:solidFill>
                  <a:latin typeface="Arial Narrow" pitchFamily="34" charset="0"/>
                  <a:ea typeface="ヒラギノ角ゴ Pro W3" charset="-128"/>
                </a:rPr>
                <a:t> </a:t>
              </a:r>
              <a:r>
                <a:rPr lang="en-US">
                  <a:solidFill>
                    <a:srgbClr val="FF0000"/>
                  </a:solidFill>
                  <a:latin typeface="Arial Narrow" pitchFamily="34" charset="0"/>
                  <a:ea typeface="ヒラギノ角ゴ Pro W3" charset="-128"/>
                  <a:sym typeface="Symbol" pitchFamily="18" charset="2"/>
                </a:rPr>
                <a:t></a:t>
              </a:r>
              <a:r>
                <a:rPr lang="en-US" sz="1200">
                  <a:solidFill>
                    <a:srgbClr val="FF0000"/>
                  </a:solidFill>
                  <a:latin typeface="Arial Narrow" pitchFamily="34" charset="0"/>
                  <a:ea typeface="ヒラギノ角ゴ Pro W3" charset="-128"/>
                  <a:sym typeface="Symbol" pitchFamily="18" charset="2"/>
                </a:rPr>
                <a:t> </a:t>
              </a:r>
              <a:r>
                <a:rPr lang="en-US">
                  <a:solidFill>
                    <a:srgbClr val="FF0000"/>
                  </a:solidFill>
                  <a:latin typeface="Arial Narrow" pitchFamily="34" charset="0"/>
                  <a:ea typeface="ヒラギノ角ゴ Pro W3" charset="-128"/>
                </a:rPr>
                <a:t>p</a:t>
              </a:r>
              <a:r>
                <a:rPr lang="en-US" baseline="-25000">
                  <a:solidFill>
                    <a:srgbClr val="FF0000"/>
                  </a:solidFill>
                  <a:latin typeface="Arial Narrow" pitchFamily="34" charset="0"/>
                  <a:ea typeface="ヒラギノ角ゴ Pro W3" charset="-128"/>
                </a:rPr>
                <a:t>X</a:t>
              </a:r>
            </a:p>
          </p:txBody>
        </p:sp>
      </p:grpSp>
      <p:sp>
        <p:nvSpPr>
          <p:cNvPr id="740365" name="Line 13"/>
          <p:cNvSpPr>
            <a:spLocks noChangeShapeType="1"/>
          </p:cNvSpPr>
          <p:nvPr/>
        </p:nvSpPr>
        <p:spPr bwMode="auto">
          <a:xfrm>
            <a:off x="2947988" y="2698750"/>
            <a:ext cx="723900" cy="0"/>
          </a:xfrm>
          <a:prstGeom prst="line">
            <a:avLst/>
          </a:prstGeom>
          <a:noFill/>
          <a:ln w="1905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40366" name="Group 14"/>
          <p:cNvGrpSpPr>
            <a:grpSpLocks/>
          </p:cNvGrpSpPr>
          <p:nvPr/>
        </p:nvGrpSpPr>
        <p:grpSpPr bwMode="auto">
          <a:xfrm>
            <a:off x="3567113" y="1200150"/>
            <a:ext cx="709612" cy="530225"/>
            <a:chOff x="2265" y="764"/>
            <a:chExt cx="447" cy="334"/>
          </a:xfrm>
        </p:grpSpPr>
        <p:sp>
          <p:nvSpPr>
            <p:cNvPr id="15037" name="AutoShape 15"/>
            <p:cNvSpPr>
              <a:spLocks/>
            </p:cNvSpPr>
            <p:nvPr/>
          </p:nvSpPr>
          <p:spPr bwMode="auto">
            <a:xfrm rot="5400000" flipV="1">
              <a:off x="2445" y="864"/>
              <a:ext cx="96" cy="372"/>
            </a:xfrm>
            <a:prstGeom prst="leftBrace">
              <a:avLst>
                <a:gd name="adj1" fmla="val 32292"/>
                <a:gd name="adj2" fmla="val 50000"/>
              </a:avLst>
            </a:prstGeom>
            <a:noFill/>
            <a:ln w="190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38" name="Rectangle 16"/>
            <p:cNvSpPr>
              <a:spLocks noChangeArrowheads="1"/>
            </p:cNvSpPr>
            <p:nvPr/>
          </p:nvSpPr>
          <p:spPr bwMode="auto">
            <a:xfrm>
              <a:off x="2265" y="764"/>
              <a:ext cx="447"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lnSpc>
                  <a:spcPct val="80000"/>
                </a:lnSpc>
              </a:pPr>
              <a:r>
                <a:rPr lang="en-US" sz="1600">
                  <a:solidFill>
                    <a:srgbClr val="FF0000"/>
                  </a:solidFill>
                  <a:latin typeface="Arial Narrow" pitchFamily="34" charset="0"/>
                  <a:ea typeface="ヒラギノ角ゴ Pro W3" charset="-128"/>
                </a:rPr>
                <a:t>#2</a:t>
              </a:r>
            </a:p>
            <a:p>
              <a:pPr algn="ctr" eaLnBrk="0" hangingPunct="0">
                <a:lnSpc>
                  <a:spcPct val="80000"/>
                </a:lnSpc>
              </a:pPr>
              <a:r>
                <a:rPr lang="en-US" sz="1600">
                  <a:solidFill>
                    <a:srgbClr val="FF0000"/>
                  </a:solidFill>
                  <a:latin typeface="Arial Narrow" pitchFamily="34" charset="0"/>
                  <a:ea typeface="ヒラギノ角ゴ Pro W3" charset="-128"/>
                </a:rPr>
                <a:t>Solubility </a:t>
              </a:r>
            </a:p>
          </p:txBody>
        </p:sp>
      </p:grpSp>
      <p:grpSp>
        <p:nvGrpSpPr>
          <p:cNvPr id="740369" name="Group 17"/>
          <p:cNvGrpSpPr>
            <a:grpSpLocks/>
          </p:cNvGrpSpPr>
          <p:nvPr/>
        </p:nvGrpSpPr>
        <p:grpSpPr bwMode="auto">
          <a:xfrm>
            <a:off x="3810000" y="1200150"/>
            <a:ext cx="1500188" cy="654050"/>
            <a:chOff x="2418" y="764"/>
            <a:chExt cx="945" cy="412"/>
          </a:xfrm>
        </p:grpSpPr>
        <p:sp>
          <p:nvSpPr>
            <p:cNvPr id="15035" name="AutoShape 18"/>
            <p:cNvSpPr>
              <a:spLocks/>
            </p:cNvSpPr>
            <p:nvPr/>
          </p:nvSpPr>
          <p:spPr bwMode="auto">
            <a:xfrm rot="5400000" flipV="1">
              <a:off x="2831" y="643"/>
              <a:ext cx="120" cy="945"/>
            </a:xfrm>
            <a:prstGeom prst="leftBrace">
              <a:avLst>
                <a:gd name="adj1" fmla="val 65625"/>
                <a:gd name="adj2" fmla="val 50000"/>
              </a:avLst>
            </a:prstGeom>
            <a:noFill/>
            <a:ln w="19050">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36" name="Rectangle 19"/>
            <p:cNvSpPr>
              <a:spLocks noChangeArrowheads="1"/>
            </p:cNvSpPr>
            <p:nvPr/>
          </p:nvSpPr>
          <p:spPr bwMode="auto">
            <a:xfrm>
              <a:off x="2757" y="764"/>
              <a:ext cx="436"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lnSpc>
                  <a:spcPct val="80000"/>
                </a:lnSpc>
              </a:pPr>
              <a:r>
                <a:rPr lang="en-US" sz="1600">
                  <a:solidFill>
                    <a:srgbClr val="0000FF"/>
                  </a:solidFill>
                  <a:latin typeface="Arial Narrow" pitchFamily="34" charset="0"/>
                  <a:ea typeface="ヒラギノ角ゴ Pro W3" charset="-128"/>
                </a:rPr>
                <a:t>#3</a:t>
              </a:r>
            </a:p>
            <a:p>
              <a:pPr algn="ctr" eaLnBrk="0" hangingPunct="0">
                <a:lnSpc>
                  <a:spcPct val="80000"/>
                </a:lnSpc>
              </a:pPr>
              <a:r>
                <a:rPr lang="en-US" sz="1600">
                  <a:solidFill>
                    <a:srgbClr val="0000FF"/>
                  </a:solidFill>
                  <a:latin typeface="Arial Narrow" pitchFamily="34" charset="0"/>
                  <a:ea typeface="ヒラギノ角ゴ Pro W3" charset="-128"/>
                </a:rPr>
                <a:t>Diffusion </a:t>
              </a:r>
            </a:p>
          </p:txBody>
        </p:sp>
      </p:grpSp>
      <p:grpSp>
        <p:nvGrpSpPr>
          <p:cNvPr id="740372" name="Group 20"/>
          <p:cNvGrpSpPr>
            <a:grpSpLocks/>
          </p:cNvGrpSpPr>
          <p:nvPr/>
        </p:nvGrpSpPr>
        <p:grpSpPr bwMode="auto">
          <a:xfrm>
            <a:off x="3733800" y="2159000"/>
            <a:ext cx="203200" cy="1936750"/>
            <a:chOff x="2370" y="1368"/>
            <a:chExt cx="128" cy="1220"/>
          </a:xfrm>
        </p:grpSpPr>
        <p:sp>
          <p:nvSpPr>
            <p:cNvPr id="15032" name="Oval 21"/>
            <p:cNvSpPr>
              <a:spLocks noChangeAspect="1" noChangeArrowheads="1"/>
            </p:cNvSpPr>
            <p:nvPr/>
          </p:nvSpPr>
          <p:spPr bwMode="auto">
            <a:xfrm rot="10800000">
              <a:off x="2376" y="2202"/>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33" name="Oval 22"/>
            <p:cNvSpPr>
              <a:spLocks noChangeAspect="1" noChangeArrowheads="1"/>
            </p:cNvSpPr>
            <p:nvPr/>
          </p:nvSpPr>
          <p:spPr bwMode="auto">
            <a:xfrm rot="10800000">
              <a:off x="2400" y="1368"/>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34" name="Oval 23"/>
            <p:cNvSpPr>
              <a:spLocks noChangeAspect="1" noChangeArrowheads="1"/>
            </p:cNvSpPr>
            <p:nvPr/>
          </p:nvSpPr>
          <p:spPr bwMode="auto">
            <a:xfrm rot="10800000">
              <a:off x="2370" y="2490"/>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740376" name="Line 24"/>
          <p:cNvSpPr>
            <a:spLocks noChangeShapeType="1"/>
          </p:cNvSpPr>
          <p:nvPr/>
        </p:nvSpPr>
        <p:spPr bwMode="auto">
          <a:xfrm>
            <a:off x="3962400" y="2705100"/>
            <a:ext cx="1238250" cy="0"/>
          </a:xfrm>
          <a:prstGeom prst="line">
            <a:avLst/>
          </a:prstGeom>
          <a:noFill/>
          <a:ln w="2857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77" name="Rectangle 25"/>
          <p:cNvSpPr>
            <a:spLocks noChangeArrowheads="1"/>
          </p:cNvSpPr>
          <p:nvPr/>
        </p:nvSpPr>
        <p:spPr bwMode="auto">
          <a:xfrm>
            <a:off x="4459288" y="2541588"/>
            <a:ext cx="150812" cy="3048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b="1">
                <a:solidFill>
                  <a:srgbClr val="0000FF"/>
                </a:solidFill>
                <a:latin typeface="Arial Narrow" pitchFamily="34" charset="0"/>
                <a:ea typeface="ヒラギノ角ゴ Pro W3" charset="-128"/>
              </a:rPr>
              <a:t>D</a:t>
            </a:r>
          </a:p>
        </p:txBody>
      </p:sp>
      <p:grpSp>
        <p:nvGrpSpPr>
          <p:cNvPr id="740378" name="Group 26"/>
          <p:cNvGrpSpPr>
            <a:grpSpLocks/>
          </p:cNvGrpSpPr>
          <p:nvPr/>
        </p:nvGrpSpPr>
        <p:grpSpPr bwMode="auto">
          <a:xfrm>
            <a:off x="5238750" y="2622550"/>
            <a:ext cx="768350" cy="155575"/>
            <a:chOff x="3318" y="1660"/>
            <a:chExt cx="484" cy="98"/>
          </a:xfrm>
        </p:grpSpPr>
        <p:sp>
          <p:nvSpPr>
            <p:cNvPr id="15030" name="Oval 27"/>
            <p:cNvSpPr>
              <a:spLocks noChangeAspect="1" noChangeArrowheads="1"/>
            </p:cNvSpPr>
            <p:nvPr/>
          </p:nvSpPr>
          <p:spPr bwMode="auto">
            <a:xfrm rot="10800000">
              <a:off x="3318" y="1660"/>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31" name="Line 28"/>
            <p:cNvSpPr>
              <a:spLocks noChangeShapeType="1"/>
            </p:cNvSpPr>
            <p:nvPr/>
          </p:nvSpPr>
          <p:spPr bwMode="auto">
            <a:xfrm>
              <a:off x="3454" y="1704"/>
              <a:ext cx="348" cy="0"/>
            </a:xfrm>
            <a:prstGeom prst="line">
              <a:avLst/>
            </a:prstGeom>
            <a:noFill/>
            <a:ln w="127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0381" name="Group 29"/>
          <p:cNvGrpSpPr>
            <a:grpSpLocks/>
          </p:cNvGrpSpPr>
          <p:nvPr/>
        </p:nvGrpSpPr>
        <p:grpSpPr bwMode="auto">
          <a:xfrm>
            <a:off x="1971675" y="2003425"/>
            <a:ext cx="879475" cy="2327275"/>
            <a:chOff x="1260" y="1270"/>
            <a:chExt cx="554" cy="1466"/>
          </a:xfrm>
        </p:grpSpPr>
        <p:sp>
          <p:nvSpPr>
            <p:cNvPr id="15026" name="Oval 30"/>
            <p:cNvSpPr>
              <a:spLocks noChangeAspect="1" noChangeArrowheads="1"/>
            </p:cNvSpPr>
            <p:nvPr/>
          </p:nvSpPr>
          <p:spPr bwMode="auto">
            <a:xfrm rot="10800000">
              <a:off x="1716" y="1660"/>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27" name="Oval 31"/>
            <p:cNvSpPr>
              <a:spLocks noChangeAspect="1" noChangeArrowheads="1"/>
            </p:cNvSpPr>
            <p:nvPr/>
          </p:nvSpPr>
          <p:spPr bwMode="auto">
            <a:xfrm rot="10800000">
              <a:off x="1260" y="2638"/>
              <a:ext cx="98" cy="98"/>
            </a:xfrm>
            <a:prstGeom prst="ellipse">
              <a:avLst/>
            </a:prstGeom>
            <a:solidFill>
              <a:srgbClr val="000000"/>
            </a:solidFill>
            <a:ln w="31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28" name="Oval 32"/>
            <p:cNvSpPr>
              <a:spLocks noChangeAspect="1" noChangeArrowheads="1"/>
            </p:cNvSpPr>
            <p:nvPr/>
          </p:nvSpPr>
          <p:spPr bwMode="auto">
            <a:xfrm rot="10800000">
              <a:off x="1452" y="1270"/>
              <a:ext cx="98" cy="98"/>
            </a:xfrm>
            <a:prstGeom prst="ellipse">
              <a:avLst/>
            </a:prstGeom>
            <a:solidFill>
              <a:srgbClr val="000000"/>
            </a:solidFill>
            <a:ln w="31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29" name="Oval 33"/>
            <p:cNvSpPr>
              <a:spLocks noChangeAspect="1" noChangeArrowheads="1"/>
            </p:cNvSpPr>
            <p:nvPr/>
          </p:nvSpPr>
          <p:spPr bwMode="auto">
            <a:xfrm rot="10800000">
              <a:off x="1680" y="2302"/>
              <a:ext cx="98" cy="98"/>
            </a:xfrm>
            <a:prstGeom prst="ellipse">
              <a:avLst/>
            </a:prstGeom>
            <a:solidFill>
              <a:srgbClr val="000000"/>
            </a:solidFill>
            <a:ln w="31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740386" name="Text Box 34"/>
          <p:cNvSpPr txBox="1">
            <a:spLocks noChangeArrowheads="1"/>
          </p:cNvSpPr>
          <p:nvPr/>
        </p:nvSpPr>
        <p:spPr bwMode="auto">
          <a:xfrm>
            <a:off x="5334000" y="5883275"/>
            <a:ext cx="2286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FF0000"/>
                </a:solidFill>
                <a:latin typeface="Arial Narrow" pitchFamily="34" charset="0"/>
                <a:ea typeface="ヒラギノ角ゴ Pro W3" charset="-128"/>
              </a:rPr>
              <a:t>Henry’s Law</a:t>
            </a:r>
            <a:endParaRPr lang="en-US" baseline="-25000">
              <a:solidFill>
                <a:srgbClr val="FF0000"/>
              </a:solidFill>
              <a:latin typeface="Arial Narrow" pitchFamily="34" charset="0"/>
              <a:ea typeface="ヒラギノ角ゴ Pro W3" charset="-128"/>
            </a:endParaRPr>
          </a:p>
        </p:txBody>
      </p:sp>
      <p:sp>
        <p:nvSpPr>
          <p:cNvPr id="740387" name="Freeform 35"/>
          <p:cNvSpPr>
            <a:spLocks/>
          </p:cNvSpPr>
          <p:nvPr/>
        </p:nvSpPr>
        <p:spPr bwMode="auto">
          <a:xfrm>
            <a:off x="3133725" y="1778000"/>
            <a:ext cx="134938" cy="4114800"/>
          </a:xfrm>
          <a:custGeom>
            <a:avLst/>
            <a:gdLst>
              <a:gd name="T0" fmla="*/ 2147483647 w 85"/>
              <a:gd name="T1" fmla="*/ 0 h 2592"/>
              <a:gd name="T2" fmla="*/ 2147483647 w 85"/>
              <a:gd name="T3" fmla="*/ 2147483647 h 2592"/>
              <a:gd name="T4" fmla="*/ 2147483647 w 85"/>
              <a:gd name="T5" fmla="*/ 2147483647 h 2592"/>
              <a:gd name="T6" fmla="*/ 2147483647 w 85"/>
              <a:gd name="T7" fmla="*/ 2147483647 h 2592"/>
              <a:gd name="T8" fmla="*/ 2147483647 w 85"/>
              <a:gd name="T9" fmla="*/ 2147483647 h 2592"/>
              <a:gd name="T10" fmla="*/ 2147483647 w 85"/>
              <a:gd name="T11" fmla="*/ 2147483647 h 2592"/>
              <a:gd name="T12" fmla="*/ 2147483647 w 85"/>
              <a:gd name="T13" fmla="*/ 2147483647 h 2592"/>
              <a:gd name="T14" fmla="*/ 2147483647 w 85"/>
              <a:gd name="T15" fmla="*/ 2147483647 h 2592"/>
              <a:gd name="T16" fmla="*/ 2147483647 w 85"/>
              <a:gd name="T17" fmla="*/ 2147483647 h 2592"/>
              <a:gd name="T18" fmla="*/ 2147483647 w 85"/>
              <a:gd name="T19" fmla="*/ 2147483647 h 2592"/>
              <a:gd name="T20" fmla="*/ 2147483647 w 85"/>
              <a:gd name="T21" fmla="*/ 2147483647 h 2592"/>
              <a:gd name="T22" fmla="*/ 2147483647 w 85"/>
              <a:gd name="T23" fmla="*/ 2147483647 h 2592"/>
              <a:gd name="T24" fmla="*/ 2147483647 w 85"/>
              <a:gd name="T25" fmla="*/ 2147483647 h 2592"/>
              <a:gd name="T26" fmla="*/ 2147483647 w 85"/>
              <a:gd name="T27" fmla="*/ 2147483647 h 2592"/>
              <a:gd name="T28" fmla="*/ 2147483647 w 85"/>
              <a:gd name="T29" fmla="*/ 2147483647 h 2592"/>
              <a:gd name="T30" fmla="*/ 2147483647 w 85"/>
              <a:gd name="T31" fmla="*/ 2147483647 h 2592"/>
              <a:gd name="T32" fmla="*/ 2147483647 w 85"/>
              <a:gd name="T33" fmla="*/ 2147483647 h 2592"/>
              <a:gd name="T34" fmla="*/ 2147483647 w 85"/>
              <a:gd name="T35" fmla="*/ 2147483647 h 2592"/>
              <a:gd name="T36" fmla="*/ 2147483647 w 85"/>
              <a:gd name="T37" fmla="*/ 2147483647 h 2592"/>
              <a:gd name="T38" fmla="*/ 2147483647 w 85"/>
              <a:gd name="T39" fmla="*/ 2147483647 h 2592"/>
              <a:gd name="T40" fmla="*/ 2147483647 w 85"/>
              <a:gd name="T41" fmla="*/ 2147483647 h 2592"/>
              <a:gd name="T42" fmla="*/ 2147483647 w 85"/>
              <a:gd name="T43" fmla="*/ 2147483647 h 2592"/>
              <a:gd name="T44" fmla="*/ 2147483647 w 85"/>
              <a:gd name="T45" fmla="*/ 2147483647 h 2592"/>
              <a:gd name="T46" fmla="*/ 0 w 85"/>
              <a:gd name="T47" fmla="*/ 2147483647 h 2592"/>
              <a:gd name="T48" fmla="*/ 2147483647 w 85"/>
              <a:gd name="T49" fmla="*/ 2147483647 h 2592"/>
              <a:gd name="T50" fmla="*/ 2147483647 w 85"/>
              <a:gd name="T51" fmla="*/ 2147483647 h 2592"/>
              <a:gd name="T52" fmla="*/ 2147483647 w 85"/>
              <a:gd name="T53" fmla="*/ 2147483647 h 2592"/>
              <a:gd name="T54" fmla="*/ 2147483647 w 85"/>
              <a:gd name="T55" fmla="*/ 2147483647 h 2592"/>
              <a:gd name="T56" fmla="*/ 2147483647 w 85"/>
              <a:gd name="T57" fmla="*/ 2147483647 h 259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5" h="2592">
                <a:moveTo>
                  <a:pt x="42" y="0"/>
                </a:moveTo>
                <a:cubicBezTo>
                  <a:pt x="40" y="23"/>
                  <a:pt x="29" y="101"/>
                  <a:pt x="30" y="137"/>
                </a:cubicBezTo>
                <a:cubicBezTo>
                  <a:pt x="31" y="173"/>
                  <a:pt x="48" y="189"/>
                  <a:pt x="50" y="216"/>
                </a:cubicBezTo>
                <a:cubicBezTo>
                  <a:pt x="52" y="243"/>
                  <a:pt x="41" y="265"/>
                  <a:pt x="42" y="302"/>
                </a:cubicBezTo>
                <a:cubicBezTo>
                  <a:pt x="43" y="339"/>
                  <a:pt x="54" y="391"/>
                  <a:pt x="54" y="438"/>
                </a:cubicBezTo>
                <a:cubicBezTo>
                  <a:pt x="54" y="485"/>
                  <a:pt x="42" y="539"/>
                  <a:pt x="42" y="582"/>
                </a:cubicBezTo>
                <a:cubicBezTo>
                  <a:pt x="42" y="625"/>
                  <a:pt x="52" y="656"/>
                  <a:pt x="54" y="696"/>
                </a:cubicBezTo>
                <a:cubicBezTo>
                  <a:pt x="56" y="736"/>
                  <a:pt x="56" y="783"/>
                  <a:pt x="54" y="822"/>
                </a:cubicBezTo>
                <a:cubicBezTo>
                  <a:pt x="52" y="861"/>
                  <a:pt x="47" y="895"/>
                  <a:pt x="42" y="930"/>
                </a:cubicBezTo>
                <a:cubicBezTo>
                  <a:pt x="37" y="965"/>
                  <a:pt x="20" y="1002"/>
                  <a:pt x="24" y="1032"/>
                </a:cubicBezTo>
                <a:cubicBezTo>
                  <a:pt x="28" y="1062"/>
                  <a:pt x="58" y="1083"/>
                  <a:pt x="66" y="1110"/>
                </a:cubicBezTo>
                <a:cubicBezTo>
                  <a:pt x="74" y="1137"/>
                  <a:pt x="74" y="1171"/>
                  <a:pt x="72" y="1194"/>
                </a:cubicBezTo>
                <a:cubicBezTo>
                  <a:pt x="70" y="1217"/>
                  <a:pt x="61" y="1230"/>
                  <a:pt x="54" y="1248"/>
                </a:cubicBezTo>
                <a:cubicBezTo>
                  <a:pt x="47" y="1266"/>
                  <a:pt x="31" y="1277"/>
                  <a:pt x="30" y="1302"/>
                </a:cubicBezTo>
                <a:cubicBezTo>
                  <a:pt x="29" y="1327"/>
                  <a:pt x="39" y="1369"/>
                  <a:pt x="48" y="1398"/>
                </a:cubicBezTo>
                <a:cubicBezTo>
                  <a:pt x="57" y="1427"/>
                  <a:pt x="83" y="1446"/>
                  <a:pt x="84" y="1476"/>
                </a:cubicBezTo>
                <a:cubicBezTo>
                  <a:pt x="85" y="1506"/>
                  <a:pt x="63" y="1547"/>
                  <a:pt x="54" y="1578"/>
                </a:cubicBezTo>
                <a:cubicBezTo>
                  <a:pt x="45" y="1609"/>
                  <a:pt x="32" y="1633"/>
                  <a:pt x="30" y="1662"/>
                </a:cubicBezTo>
                <a:cubicBezTo>
                  <a:pt x="28" y="1691"/>
                  <a:pt x="39" y="1725"/>
                  <a:pt x="42" y="1752"/>
                </a:cubicBezTo>
                <a:cubicBezTo>
                  <a:pt x="45" y="1779"/>
                  <a:pt x="51" y="1796"/>
                  <a:pt x="48" y="1824"/>
                </a:cubicBezTo>
                <a:cubicBezTo>
                  <a:pt x="45" y="1852"/>
                  <a:pt x="27" y="1890"/>
                  <a:pt x="24" y="1920"/>
                </a:cubicBezTo>
                <a:cubicBezTo>
                  <a:pt x="21" y="1950"/>
                  <a:pt x="30" y="1975"/>
                  <a:pt x="30" y="2004"/>
                </a:cubicBezTo>
                <a:cubicBezTo>
                  <a:pt x="30" y="2033"/>
                  <a:pt x="29" y="2068"/>
                  <a:pt x="24" y="2094"/>
                </a:cubicBezTo>
                <a:cubicBezTo>
                  <a:pt x="19" y="2120"/>
                  <a:pt x="0" y="2131"/>
                  <a:pt x="0" y="2160"/>
                </a:cubicBezTo>
                <a:cubicBezTo>
                  <a:pt x="0" y="2189"/>
                  <a:pt x="16" y="2236"/>
                  <a:pt x="24" y="2268"/>
                </a:cubicBezTo>
                <a:cubicBezTo>
                  <a:pt x="32" y="2300"/>
                  <a:pt x="48" y="2327"/>
                  <a:pt x="48" y="2352"/>
                </a:cubicBezTo>
                <a:cubicBezTo>
                  <a:pt x="48" y="2377"/>
                  <a:pt x="27" y="2394"/>
                  <a:pt x="24" y="2418"/>
                </a:cubicBezTo>
                <a:cubicBezTo>
                  <a:pt x="21" y="2442"/>
                  <a:pt x="21" y="2471"/>
                  <a:pt x="30" y="2496"/>
                </a:cubicBezTo>
                <a:cubicBezTo>
                  <a:pt x="39" y="2521"/>
                  <a:pt x="50" y="2592"/>
                  <a:pt x="78" y="2568"/>
                </a:cubicBezTo>
              </a:path>
            </a:pathLst>
          </a:custGeom>
          <a:noFill/>
          <a:ln w="19050" cmpd="sng">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0388" name="Text Box 36"/>
          <p:cNvSpPr txBox="1">
            <a:spLocks noChangeArrowheads="1"/>
          </p:cNvSpPr>
          <p:nvPr/>
        </p:nvSpPr>
        <p:spPr bwMode="auto">
          <a:xfrm>
            <a:off x="6107113" y="2235200"/>
            <a:ext cx="2830512" cy="1570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a:solidFill>
                  <a:schemeClr val="tx1"/>
                </a:solidFill>
                <a:latin typeface="Arial Narrow" pitchFamily="34" charset="0"/>
                <a:ea typeface="ヒラギノ角ゴ Pro W3" charset="-128"/>
              </a:rPr>
              <a:t>This how gases cross artificial  membranes and some biological membranes …</a:t>
            </a:r>
          </a:p>
        </p:txBody>
      </p:sp>
      <p:sp>
        <p:nvSpPr>
          <p:cNvPr id="740389" name="Text Box 37"/>
          <p:cNvSpPr txBox="1">
            <a:spLocks noChangeArrowheads="1"/>
          </p:cNvSpPr>
          <p:nvPr/>
        </p:nvSpPr>
        <p:spPr bwMode="auto">
          <a:xfrm>
            <a:off x="6113463" y="3800475"/>
            <a:ext cx="1941512"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a:solidFill>
                  <a:schemeClr val="tx1"/>
                </a:solidFill>
                <a:latin typeface="Arial Narrow" pitchFamily="34" charset="0"/>
                <a:ea typeface="ヒラギノ角ゴ Pro W3" charset="-128"/>
              </a:rPr>
              <a:t>… but not </a:t>
            </a:r>
            <a:r>
              <a:rPr lang="en-US" i="1">
                <a:solidFill>
                  <a:schemeClr val="tx1"/>
                </a:solidFill>
                <a:latin typeface="Arial Narrow" pitchFamily="34" charset="0"/>
                <a:ea typeface="ヒラギノ角ゴ Pro W3" charset="-128"/>
              </a:rPr>
              <a:t>all</a:t>
            </a:r>
            <a:endParaRPr lang="en-US">
              <a:solidFill>
                <a:schemeClr val="tx1"/>
              </a:solidFill>
              <a:latin typeface="Arial Narrow" pitchFamily="34" charset="0"/>
              <a:ea typeface="ヒラギノ角ゴ Pro W3" charset="-128"/>
            </a:endParaRPr>
          </a:p>
        </p:txBody>
      </p:sp>
      <p:grpSp>
        <p:nvGrpSpPr>
          <p:cNvPr id="740390" name="Group 38"/>
          <p:cNvGrpSpPr>
            <a:grpSpLocks/>
          </p:cNvGrpSpPr>
          <p:nvPr/>
        </p:nvGrpSpPr>
        <p:grpSpPr bwMode="auto">
          <a:xfrm>
            <a:off x="3233738" y="1820863"/>
            <a:ext cx="2555875" cy="3949700"/>
            <a:chOff x="2055" y="1155"/>
            <a:chExt cx="1610" cy="2488"/>
          </a:xfrm>
        </p:grpSpPr>
        <p:grpSp>
          <p:nvGrpSpPr>
            <p:cNvPr id="14376" name="Group 39"/>
            <p:cNvGrpSpPr>
              <a:grpSpLocks/>
            </p:cNvGrpSpPr>
            <p:nvPr/>
          </p:nvGrpSpPr>
          <p:grpSpPr bwMode="auto">
            <a:xfrm>
              <a:off x="2055" y="1165"/>
              <a:ext cx="812" cy="2478"/>
              <a:chOff x="2055" y="1165"/>
              <a:chExt cx="812" cy="2478"/>
            </a:xfrm>
          </p:grpSpPr>
          <p:grpSp>
            <p:nvGrpSpPr>
              <p:cNvPr id="14702" name="Group 40"/>
              <p:cNvGrpSpPr>
                <a:grpSpLocks noChangeAspect="1"/>
              </p:cNvGrpSpPr>
              <p:nvPr/>
            </p:nvGrpSpPr>
            <p:grpSpPr bwMode="auto">
              <a:xfrm>
                <a:off x="2086" y="1165"/>
                <a:ext cx="769" cy="249"/>
                <a:chOff x="960" y="1536"/>
                <a:chExt cx="592" cy="192"/>
              </a:xfrm>
            </p:grpSpPr>
            <p:grpSp>
              <p:nvGrpSpPr>
                <p:cNvPr id="14991" name="Group 41"/>
                <p:cNvGrpSpPr>
                  <a:grpSpLocks noChangeAspect="1"/>
                </p:cNvGrpSpPr>
                <p:nvPr/>
              </p:nvGrpSpPr>
              <p:grpSpPr bwMode="auto">
                <a:xfrm>
                  <a:off x="1146" y="1647"/>
                  <a:ext cx="406" cy="45"/>
                  <a:chOff x="1146" y="1647"/>
                  <a:chExt cx="406" cy="45"/>
                </a:xfrm>
              </p:grpSpPr>
              <p:sp>
                <p:nvSpPr>
                  <p:cNvPr id="15010" name="Oval 42"/>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11" name="Oval 43"/>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12" name="Oval 44"/>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13" name="Oval 45"/>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14" name="Oval 46"/>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15" name="Oval 47"/>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16" name="Oval 48"/>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17" name="Oval 49"/>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18" name="Oval 50"/>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19" name="Oval 51"/>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20" name="Oval 52"/>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21" name="Oval 53"/>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22" name="Oval 54"/>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23" name="Oval 55"/>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24" name="Oval 56"/>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25" name="Oval 57"/>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992" name="Group 58"/>
                <p:cNvGrpSpPr>
                  <a:grpSpLocks noChangeAspect="1"/>
                </p:cNvGrpSpPr>
                <p:nvPr/>
              </p:nvGrpSpPr>
              <p:grpSpPr bwMode="auto">
                <a:xfrm flipV="1">
                  <a:off x="1140" y="1564"/>
                  <a:ext cx="406" cy="45"/>
                  <a:chOff x="1146" y="1647"/>
                  <a:chExt cx="406" cy="45"/>
                </a:xfrm>
              </p:grpSpPr>
              <p:sp>
                <p:nvSpPr>
                  <p:cNvPr id="14994" name="Oval 59"/>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95" name="Oval 60"/>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96" name="Oval 61"/>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97" name="Oval 62"/>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98" name="Oval 63"/>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99" name="Oval 64"/>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0" name="Oval 65"/>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1" name="Oval 66"/>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2" name="Oval 67"/>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3" name="Oval 68"/>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4" name="Oval 69"/>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5" name="Oval 70"/>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6" name="Oval 71"/>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7" name="Oval 72"/>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8" name="Oval 73"/>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009" name="Oval 74"/>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993" name="Oval 75"/>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03" name="Group 76"/>
              <p:cNvGrpSpPr>
                <a:grpSpLocks noChangeAspect="1"/>
              </p:cNvGrpSpPr>
              <p:nvPr/>
            </p:nvGrpSpPr>
            <p:grpSpPr bwMode="auto">
              <a:xfrm>
                <a:off x="2090" y="1446"/>
                <a:ext cx="769" cy="249"/>
                <a:chOff x="960" y="1536"/>
                <a:chExt cx="592" cy="192"/>
              </a:xfrm>
            </p:grpSpPr>
            <p:grpSp>
              <p:nvGrpSpPr>
                <p:cNvPr id="14956" name="Group 77"/>
                <p:cNvGrpSpPr>
                  <a:grpSpLocks noChangeAspect="1"/>
                </p:cNvGrpSpPr>
                <p:nvPr/>
              </p:nvGrpSpPr>
              <p:grpSpPr bwMode="auto">
                <a:xfrm>
                  <a:off x="1146" y="1647"/>
                  <a:ext cx="406" cy="45"/>
                  <a:chOff x="1146" y="1647"/>
                  <a:chExt cx="406" cy="45"/>
                </a:xfrm>
              </p:grpSpPr>
              <p:sp>
                <p:nvSpPr>
                  <p:cNvPr id="14975" name="Oval 78"/>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76" name="Oval 79"/>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77" name="Oval 80"/>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78" name="Oval 81"/>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79" name="Oval 82"/>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0" name="Oval 83"/>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1" name="Oval 84"/>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2" name="Oval 85"/>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3" name="Oval 86"/>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4" name="Oval 87"/>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5" name="Oval 88"/>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6" name="Oval 89"/>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7" name="Oval 90"/>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8" name="Oval 91"/>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89" name="Oval 92"/>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90" name="Oval 93"/>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957" name="Group 94"/>
                <p:cNvGrpSpPr>
                  <a:grpSpLocks noChangeAspect="1"/>
                </p:cNvGrpSpPr>
                <p:nvPr/>
              </p:nvGrpSpPr>
              <p:grpSpPr bwMode="auto">
                <a:xfrm flipV="1">
                  <a:off x="1140" y="1564"/>
                  <a:ext cx="406" cy="45"/>
                  <a:chOff x="1146" y="1647"/>
                  <a:chExt cx="406" cy="45"/>
                </a:xfrm>
              </p:grpSpPr>
              <p:sp>
                <p:nvSpPr>
                  <p:cNvPr id="14959" name="Oval 95"/>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0" name="Oval 96"/>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1" name="Oval 97"/>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2" name="Oval 98"/>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3" name="Oval 99"/>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4" name="Oval 100"/>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5" name="Oval 101"/>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6" name="Oval 102"/>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7" name="Oval 103"/>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8" name="Oval 104"/>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69" name="Oval 105"/>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70" name="Oval 106"/>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71" name="Oval 107"/>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72" name="Oval 108"/>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73" name="Oval 109"/>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74" name="Oval 110"/>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958" name="Oval 111"/>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04" name="Group 112"/>
              <p:cNvGrpSpPr>
                <a:grpSpLocks noChangeAspect="1"/>
              </p:cNvGrpSpPr>
              <p:nvPr/>
            </p:nvGrpSpPr>
            <p:grpSpPr bwMode="auto">
              <a:xfrm>
                <a:off x="2098" y="1726"/>
                <a:ext cx="769" cy="249"/>
                <a:chOff x="960" y="1536"/>
                <a:chExt cx="592" cy="192"/>
              </a:xfrm>
            </p:grpSpPr>
            <p:grpSp>
              <p:nvGrpSpPr>
                <p:cNvPr id="14921" name="Group 113"/>
                <p:cNvGrpSpPr>
                  <a:grpSpLocks noChangeAspect="1"/>
                </p:cNvGrpSpPr>
                <p:nvPr/>
              </p:nvGrpSpPr>
              <p:grpSpPr bwMode="auto">
                <a:xfrm>
                  <a:off x="1146" y="1647"/>
                  <a:ext cx="406" cy="45"/>
                  <a:chOff x="1146" y="1647"/>
                  <a:chExt cx="406" cy="45"/>
                </a:xfrm>
              </p:grpSpPr>
              <p:sp>
                <p:nvSpPr>
                  <p:cNvPr id="14940" name="Oval 114"/>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41" name="Oval 115"/>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42" name="Oval 116"/>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43" name="Oval 117"/>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44" name="Oval 118"/>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45" name="Oval 119"/>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46" name="Oval 120"/>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47" name="Oval 121"/>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48" name="Oval 122"/>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49" name="Oval 123"/>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50" name="Oval 124"/>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51" name="Oval 125"/>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52" name="Oval 126"/>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53" name="Oval 127"/>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54" name="Oval 128"/>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55" name="Oval 129"/>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922" name="Group 130"/>
                <p:cNvGrpSpPr>
                  <a:grpSpLocks noChangeAspect="1"/>
                </p:cNvGrpSpPr>
                <p:nvPr/>
              </p:nvGrpSpPr>
              <p:grpSpPr bwMode="auto">
                <a:xfrm flipV="1">
                  <a:off x="1140" y="1564"/>
                  <a:ext cx="406" cy="45"/>
                  <a:chOff x="1146" y="1647"/>
                  <a:chExt cx="406" cy="45"/>
                </a:xfrm>
              </p:grpSpPr>
              <p:sp>
                <p:nvSpPr>
                  <p:cNvPr id="14924" name="Oval 131"/>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25" name="Oval 132"/>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26" name="Oval 133"/>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27" name="Oval 134"/>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28" name="Oval 135"/>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29" name="Oval 136"/>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0" name="Oval 137"/>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1" name="Oval 138"/>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2" name="Oval 139"/>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3" name="Oval 140"/>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4" name="Oval 141"/>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5" name="Oval 142"/>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6" name="Oval 143"/>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7" name="Oval 144"/>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8" name="Oval 145"/>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39" name="Oval 146"/>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923" name="Oval 147"/>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05" name="Group 148"/>
              <p:cNvGrpSpPr>
                <a:grpSpLocks noChangeAspect="1"/>
              </p:cNvGrpSpPr>
              <p:nvPr/>
            </p:nvGrpSpPr>
            <p:grpSpPr bwMode="auto">
              <a:xfrm>
                <a:off x="2082" y="1999"/>
                <a:ext cx="769" cy="249"/>
                <a:chOff x="960" y="1536"/>
                <a:chExt cx="592" cy="192"/>
              </a:xfrm>
            </p:grpSpPr>
            <p:grpSp>
              <p:nvGrpSpPr>
                <p:cNvPr id="14886" name="Group 149"/>
                <p:cNvGrpSpPr>
                  <a:grpSpLocks noChangeAspect="1"/>
                </p:cNvGrpSpPr>
                <p:nvPr/>
              </p:nvGrpSpPr>
              <p:grpSpPr bwMode="auto">
                <a:xfrm>
                  <a:off x="1146" y="1647"/>
                  <a:ext cx="406" cy="45"/>
                  <a:chOff x="1146" y="1647"/>
                  <a:chExt cx="406" cy="45"/>
                </a:xfrm>
              </p:grpSpPr>
              <p:sp>
                <p:nvSpPr>
                  <p:cNvPr id="14905" name="Oval 150"/>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06" name="Oval 151"/>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07" name="Oval 152"/>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08" name="Oval 153"/>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09" name="Oval 154"/>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0" name="Oval 155"/>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1" name="Oval 156"/>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2" name="Oval 157"/>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3" name="Oval 158"/>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4" name="Oval 159"/>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5" name="Oval 160"/>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6" name="Oval 161"/>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7" name="Oval 162"/>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8" name="Oval 163"/>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19" name="Oval 164"/>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20" name="Oval 165"/>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887" name="Group 166"/>
                <p:cNvGrpSpPr>
                  <a:grpSpLocks noChangeAspect="1"/>
                </p:cNvGrpSpPr>
                <p:nvPr/>
              </p:nvGrpSpPr>
              <p:grpSpPr bwMode="auto">
                <a:xfrm flipV="1">
                  <a:off x="1140" y="1564"/>
                  <a:ext cx="406" cy="45"/>
                  <a:chOff x="1146" y="1647"/>
                  <a:chExt cx="406" cy="45"/>
                </a:xfrm>
              </p:grpSpPr>
              <p:sp>
                <p:nvSpPr>
                  <p:cNvPr id="14889" name="Oval 167"/>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0" name="Oval 168"/>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1" name="Oval 169"/>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2" name="Oval 170"/>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3" name="Oval 171"/>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4" name="Oval 172"/>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5" name="Oval 173"/>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6" name="Oval 174"/>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7" name="Oval 175"/>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8" name="Oval 176"/>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99" name="Oval 177"/>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00" name="Oval 178"/>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01" name="Oval 179"/>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02" name="Oval 180"/>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03" name="Oval 181"/>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904" name="Oval 182"/>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888" name="Oval 183"/>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06" name="Group 184"/>
              <p:cNvGrpSpPr>
                <a:grpSpLocks noChangeAspect="1"/>
              </p:cNvGrpSpPr>
              <p:nvPr/>
            </p:nvGrpSpPr>
            <p:grpSpPr bwMode="auto">
              <a:xfrm>
                <a:off x="2086" y="2279"/>
                <a:ext cx="769" cy="250"/>
                <a:chOff x="960" y="1536"/>
                <a:chExt cx="592" cy="192"/>
              </a:xfrm>
            </p:grpSpPr>
            <p:grpSp>
              <p:nvGrpSpPr>
                <p:cNvPr id="14851" name="Group 185"/>
                <p:cNvGrpSpPr>
                  <a:grpSpLocks noChangeAspect="1"/>
                </p:cNvGrpSpPr>
                <p:nvPr/>
              </p:nvGrpSpPr>
              <p:grpSpPr bwMode="auto">
                <a:xfrm>
                  <a:off x="1146" y="1647"/>
                  <a:ext cx="406" cy="45"/>
                  <a:chOff x="1146" y="1647"/>
                  <a:chExt cx="406" cy="45"/>
                </a:xfrm>
              </p:grpSpPr>
              <p:sp>
                <p:nvSpPr>
                  <p:cNvPr id="14870" name="Oval 186"/>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71" name="Oval 187"/>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72" name="Oval 188"/>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73" name="Oval 189"/>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74" name="Oval 190"/>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75" name="Oval 191"/>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76" name="Oval 192"/>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77" name="Oval 193"/>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78" name="Oval 194"/>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79" name="Oval 195"/>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80" name="Oval 196"/>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81" name="Oval 197"/>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82" name="Oval 198"/>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83" name="Oval 199"/>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84" name="Oval 200"/>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85" name="Oval 201"/>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852" name="Group 202"/>
                <p:cNvGrpSpPr>
                  <a:grpSpLocks noChangeAspect="1"/>
                </p:cNvGrpSpPr>
                <p:nvPr/>
              </p:nvGrpSpPr>
              <p:grpSpPr bwMode="auto">
                <a:xfrm flipV="1">
                  <a:off x="1140" y="1564"/>
                  <a:ext cx="406" cy="45"/>
                  <a:chOff x="1146" y="1647"/>
                  <a:chExt cx="406" cy="45"/>
                </a:xfrm>
              </p:grpSpPr>
              <p:sp>
                <p:nvSpPr>
                  <p:cNvPr id="14854" name="Oval 203"/>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55" name="Oval 204"/>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56" name="Oval 205"/>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57" name="Oval 206"/>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58" name="Oval 207"/>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59" name="Oval 208"/>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0" name="Oval 209"/>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1" name="Oval 210"/>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2" name="Oval 211"/>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3" name="Oval 212"/>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4" name="Oval 213"/>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5" name="Oval 214"/>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6" name="Oval 215"/>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7" name="Oval 216"/>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8" name="Oval 217"/>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69" name="Oval 218"/>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853" name="Oval 219"/>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07" name="Group 220"/>
              <p:cNvGrpSpPr>
                <a:grpSpLocks noChangeAspect="1"/>
              </p:cNvGrpSpPr>
              <p:nvPr/>
            </p:nvGrpSpPr>
            <p:grpSpPr bwMode="auto">
              <a:xfrm>
                <a:off x="2094" y="2560"/>
                <a:ext cx="769" cy="249"/>
                <a:chOff x="960" y="1536"/>
                <a:chExt cx="592" cy="192"/>
              </a:xfrm>
            </p:grpSpPr>
            <p:grpSp>
              <p:nvGrpSpPr>
                <p:cNvPr id="14816" name="Group 221"/>
                <p:cNvGrpSpPr>
                  <a:grpSpLocks noChangeAspect="1"/>
                </p:cNvGrpSpPr>
                <p:nvPr/>
              </p:nvGrpSpPr>
              <p:grpSpPr bwMode="auto">
                <a:xfrm>
                  <a:off x="1146" y="1647"/>
                  <a:ext cx="406" cy="45"/>
                  <a:chOff x="1146" y="1647"/>
                  <a:chExt cx="406" cy="45"/>
                </a:xfrm>
              </p:grpSpPr>
              <p:sp>
                <p:nvSpPr>
                  <p:cNvPr id="14835" name="Oval 222"/>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36" name="Oval 223"/>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37" name="Oval 224"/>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38" name="Oval 225"/>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39" name="Oval 226"/>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0" name="Oval 227"/>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1" name="Oval 228"/>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2" name="Oval 229"/>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3" name="Oval 230"/>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4" name="Oval 231"/>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5" name="Oval 232"/>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6" name="Oval 233"/>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7" name="Oval 234"/>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8" name="Oval 235"/>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49" name="Oval 236"/>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50" name="Oval 237"/>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817" name="Group 238"/>
                <p:cNvGrpSpPr>
                  <a:grpSpLocks noChangeAspect="1"/>
                </p:cNvGrpSpPr>
                <p:nvPr/>
              </p:nvGrpSpPr>
              <p:grpSpPr bwMode="auto">
                <a:xfrm flipV="1">
                  <a:off x="1140" y="1564"/>
                  <a:ext cx="406" cy="45"/>
                  <a:chOff x="1146" y="1647"/>
                  <a:chExt cx="406" cy="45"/>
                </a:xfrm>
              </p:grpSpPr>
              <p:sp>
                <p:nvSpPr>
                  <p:cNvPr id="14819" name="Oval 239"/>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0" name="Oval 240"/>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1" name="Oval 241"/>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2" name="Oval 242"/>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3" name="Oval 243"/>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4" name="Oval 244"/>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5" name="Oval 245"/>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6" name="Oval 246"/>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7" name="Oval 247"/>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8" name="Oval 248"/>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29" name="Oval 249"/>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30" name="Oval 250"/>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31" name="Oval 251"/>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32" name="Oval 252"/>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33" name="Oval 253"/>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34" name="Oval 254"/>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818" name="Oval 255"/>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08" name="Group 256"/>
              <p:cNvGrpSpPr>
                <a:grpSpLocks noChangeAspect="1"/>
              </p:cNvGrpSpPr>
              <p:nvPr/>
            </p:nvGrpSpPr>
            <p:grpSpPr bwMode="auto">
              <a:xfrm>
                <a:off x="2087" y="2833"/>
                <a:ext cx="769" cy="249"/>
                <a:chOff x="960" y="1536"/>
                <a:chExt cx="592" cy="192"/>
              </a:xfrm>
            </p:grpSpPr>
            <p:grpSp>
              <p:nvGrpSpPr>
                <p:cNvPr id="14781" name="Group 257"/>
                <p:cNvGrpSpPr>
                  <a:grpSpLocks noChangeAspect="1"/>
                </p:cNvGrpSpPr>
                <p:nvPr/>
              </p:nvGrpSpPr>
              <p:grpSpPr bwMode="auto">
                <a:xfrm>
                  <a:off x="1146" y="1647"/>
                  <a:ext cx="406" cy="45"/>
                  <a:chOff x="1146" y="1647"/>
                  <a:chExt cx="406" cy="45"/>
                </a:xfrm>
              </p:grpSpPr>
              <p:sp>
                <p:nvSpPr>
                  <p:cNvPr id="14800" name="Oval 258"/>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01" name="Oval 259"/>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02" name="Oval 260"/>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03" name="Oval 261"/>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04" name="Oval 262"/>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05" name="Oval 263"/>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06" name="Oval 264"/>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07" name="Oval 265"/>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08" name="Oval 266"/>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09" name="Oval 267"/>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10" name="Oval 268"/>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11" name="Oval 269"/>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12" name="Oval 270"/>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13" name="Oval 271"/>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14" name="Oval 272"/>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815" name="Oval 273"/>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82" name="Group 274"/>
                <p:cNvGrpSpPr>
                  <a:grpSpLocks noChangeAspect="1"/>
                </p:cNvGrpSpPr>
                <p:nvPr/>
              </p:nvGrpSpPr>
              <p:grpSpPr bwMode="auto">
                <a:xfrm flipV="1">
                  <a:off x="1140" y="1564"/>
                  <a:ext cx="406" cy="45"/>
                  <a:chOff x="1146" y="1647"/>
                  <a:chExt cx="406" cy="45"/>
                </a:xfrm>
              </p:grpSpPr>
              <p:sp>
                <p:nvSpPr>
                  <p:cNvPr id="14784" name="Oval 275"/>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85" name="Oval 276"/>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86" name="Oval 277"/>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87" name="Oval 278"/>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88" name="Oval 279"/>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89" name="Oval 280"/>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0" name="Oval 281"/>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1" name="Oval 282"/>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2" name="Oval 283"/>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3" name="Oval 284"/>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4" name="Oval 285"/>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5" name="Oval 286"/>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6" name="Oval 287"/>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7" name="Oval 288"/>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8" name="Oval 289"/>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99" name="Oval 290"/>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783" name="Oval 291"/>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09" name="Group 292"/>
              <p:cNvGrpSpPr>
                <a:grpSpLocks noChangeAspect="1"/>
              </p:cNvGrpSpPr>
              <p:nvPr/>
            </p:nvGrpSpPr>
            <p:grpSpPr bwMode="auto">
              <a:xfrm>
                <a:off x="2055" y="3113"/>
                <a:ext cx="769" cy="249"/>
                <a:chOff x="960" y="1536"/>
                <a:chExt cx="592" cy="192"/>
              </a:xfrm>
            </p:grpSpPr>
            <p:grpSp>
              <p:nvGrpSpPr>
                <p:cNvPr id="14746" name="Group 293"/>
                <p:cNvGrpSpPr>
                  <a:grpSpLocks noChangeAspect="1"/>
                </p:cNvGrpSpPr>
                <p:nvPr/>
              </p:nvGrpSpPr>
              <p:grpSpPr bwMode="auto">
                <a:xfrm>
                  <a:off x="1146" y="1647"/>
                  <a:ext cx="406" cy="45"/>
                  <a:chOff x="1146" y="1647"/>
                  <a:chExt cx="406" cy="45"/>
                </a:xfrm>
              </p:grpSpPr>
              <p:sp>
                <p:nvSpPr>
                  <p:cNvPr id="14765" name="Oval 294"/>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66" name="Oval 295"/>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67" name="Oval 296"/>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68" name="Oval 297"/>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69" name="Oval 298"/>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0" name="Oval 299"/>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1" name="Oval 300"/>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2" name="Oval 301"/>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3" name="Oval 302"/>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4" name="Oval 303"/>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5" name="Oval 304"/>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6" name="Oval 305"/>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7" name="Oval 306"/>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8" name="Oval 307"/>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79" name="Oval 308"/>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80" name="Oval 309"/>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47" name="Group 310"/>
                <p:cNvGrpSpPr>
                  <a:grpSpLocks noChangeAspect="1"/>
                </p:cNvGrpSpPr>
                <p:nvPr/>
              </p:nvGrpSpPr>
              <p:grpSpPr bwMode="auto">
                <a:xfrm flipV="1">
                  <a:off x="1140" y="1564"/>
                  <a:ext cx="406" cy="45"/>
                  <a:chOff x="1146" y="1647"/>
                  <a:chExt cx="406" cy="45"/>
                </a:xfrm>
              </p:grpSpPr>
              <p:sp>
                <p:nvSpPr>
                  <p:cNvPr id="14749" name="Oval 311"/>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0" name="Oval 312"/>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1" name="Oval 313"/>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2" name="Oval 314"/>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3" name="Oval 315"/>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4" name="Oval 316"/>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5" name="Oval 317"/>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6" name="Oval 318"/>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7" name="Oval 319"/>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8" name="Oval 320"/>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59" name="Oval 321"/>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60" name="Oval 322"/>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61" name="Oval 323"/>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62" name="Oval 324"/>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63" name="Oval 325"/>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64" name="Oval 326"/>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748" name="Oval 327"/>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10" name="Group 328"/>
              <p:cNvGrpSpPr>
                <a:grpSpLocks noChangeAspect="1"/>
              </p:cNvGrpSpPr>
              <p:nvPr/>
            </p:nvGrpSpPr>
            <p:grpSpPr bwMode="auto">
              <a:xfrm>
                <a:off x="2087" y="3394"/>
                <a:ext cx="769" cy="249"/>
                <a:chOff x="960" y="1536"/>
                <a:chExt cx="592" cy="192"/>
              </a:xfrm>
            </p:grpSpPr>
            <p:grpSp>
              <p:nvGrpSpPr>
                <p:cNvPr id="14711" name="Group 329"/>
                <p:cNvGrpSpPr>
                  <a:grpSpLocks noChangeAspect="1"/>
                </p:cNvGrpSpPr>
                <p:nvPr/>
              </p:nvGrpSpPr>
              <p:grpSpPr bwMode="auto">
                <a:xfrm>
                  <a:off x="1146" y="1647"/>
                  <a:ext cx="406" cy="45"/>
                  <a:chOff x="1146" y="1647"/>
                  <a:chExt cx="406" cy="45"/>
                </a:xfrm>
              </p:grpSpPr>
              <p:sp>
                <p:nvSpPr>
                  <p:cNvPr id="14730" name="Oval 330"/>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31" name="Oval 331"/>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32" name="Oval 332"/>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33" name="Oval 333"/>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34" name="Oval 334"/>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35" name="Oval 335"/>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36" name="Oval 336"/>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37" name="Oval 337"/>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38" name="Oval 338"/>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39" name="Oval 339"/>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40" name="Oval 340"/>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41" name="Oval 341"/>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42" name="Oval 342"/>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43" name="Oval 343"/>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44" name="Oval 344"/>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45" name="Oval 345"/>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712" name="Group 346"/>
                <p:cNvGrpSpPr>
                  <a:grpSpLocks noChangeAspect="1"/>
                </p:cNvGrpSpPr>
                <p:nvPr/>
              </p:nvGrpSpPr>
              <p:grpSpPr bwMode="auto">
                <a:xfrm flipV="1">
                  <a:off x="1140" y="1564"/>
                  <a:ext cx="406" cy="45"/>
                  <a:chOff x="1146" y="1647"/>
                  <a:chExt cx="406" cy="45"/>
                </a:xfrm>
              </p:grpSpPr>
              <p:sp>
                <p:nvSpPr>
                  <p:cNvPr id="14714" name="Oval 347"/>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15" name="Oval 348"/>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16" name="Oval 349"/>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17" name="Oval 350"/>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18" name="Oval 351"/>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19" name="Oval 352"/>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0" name="Oval 353"/>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1" name="Oval 354"/>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2" name="Oval 355"/>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3" name="Oval 356"/>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4" name="Oval 357"/>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5" name="Oval 358"/>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6" name="Oval 359"/>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7" name="Oval 360"/>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8" name="Oval 361"/>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29" name="Oval 362"/>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713" name="Oval 363"/>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nvGrpSpPr>
            <p:cNvPr id="14377" name="Group 364"/>
            <p:cNvGrpSpPr>
              <a:grpSpLocks/>
            </p:cNvGrpSpPr>
            <p:nvPr/>
          </p:nvGrpSpPr>
          <p:grpSpPr bwMode="auto">
            <a:xfrm>
              <a:off x="2861" y="1155"/>
              <a:ext cx="804" cy="2478"/>
              <a:chOff x="2861" y="1155"/>
              <a:chExt cx="804" cy="2478"/>
            </a:xfrm>
          </p:grpSpPr>
          <p:grpSp>
            <p:nvGrpSpPr>
              <p:cNvPr id="14378" name="Group 365"/>
              <p:cNvGrpSpPr>
                <a:grpSpLocks noChangeAspect="1"/>
              </p:cNvGrpSpPr>
              <p:nvPr/>
            </p:nvGrpSpPr>
            <p:grpSpPr bwMode="auto">
              <a:xfrm rot="10800000">
                <a:off x="2874" y="3384"/>
                <a:ext cx="769" cy="249"/>
                <a:chOff x="960" y="1536"/>
                <a:chExt cx="592" cy="192"/>
              </a:xfrm>
            </p:grpSpPr>
            <p:grpSp>
              <p:nvGrpSpPr>
                <p:cNvPr id="14667" name="Group 366"/>
                <p:cNvGrpSpPr>
                  <a:grpSpLocks noChangeAspect="1"/>
                </p:cNvGrpSpPr>
                <p:nvPr/>
              </p:nvGrpSpPr>
              <p:grpSpPr bwMode="auto">
                <a:xfrm>
                  <a:off x="1146" y="1647"/>
                  <a:ext cx="406" cy="45"/>
                  <a:chOff x="1146" y="1647"/>
                  <a:chExt cx="406" cy="45"/>
                </a:xfrm>
              </p:grpSpPr>
              <p:sp>
                <p:nvSpPr>
                  <p:cNvPr id="14686" name="Oval 367"/>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87" name="Oval 368"/>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88" name="Oval 369"/>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89" name="Oval 370"/>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0" name="Oval 371"/>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1" name="Oval 372"/>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2" name="Oval 373"/>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3" name="Oval 374"/>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4" name="Oval 375"/>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5" name="Oval 376"/>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6" name="Oval 377"/>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7" name="Oval 378"/>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8" name="Oval 379"/>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99" name="Oval 380"/>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00" name="Oval 381"/>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701" name="Oval 382"/>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668" name="Group 383"/>
                <p:cNvGrpSpPr>
                  <a:grpSpLocks noChangeAspect="1"/>
                </p:cNvGrpSpPr>
                <p:nvPr/>
              </p:nvGrpSpPr>
              <p:grpSpPr bwMode="auto">
                <a:xfrm flipV="1">
                  <a:off x="1140" y="1564"/>
                  <a:ext cx="406" cy="45"/>
                  <a:chOff x="1146" y="1647"/>
                  <a:chExt cx="406" cy="45"/>
                </a:xfrm>
              </p:grpSpPr>
              <p:sp>
                <p:nvSpPr>
                  <p:cNvPr id="14670" name="Oval 384"/>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71" name="Oval 385"/>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72" name="Oval 386"/>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73" name="Oval 387"/>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74" name="Oval 388"/>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75" name="Oval 389"/>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76" name="Oval 390"/>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77" name="Oval 391"/>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78" name="Oval 392"/>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79" name="Oval 393"/>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80" name="Oval 394"/>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81" name="Oval 395"/>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82" name="Oval 396"/>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83" name="Oval 397"/>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84" name="Oval 398"/>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85" name="Oval 399"/>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669" name="Oval 400"/>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379" name="Group 401"/>
              <p:cNvGrpSpPr>
                <a:grpSpLocks noChangeAspect="1"/>
              </p:cNvGrpSpPr>
              <p:nvPr/>
            </p:nvGrpSpPr>
            <p:grpSpPr bwMode="auto">
              <a:xfrm rot="10800000">
                <a:off x="2888" y="3103"/>
                <a:ext cx="769" cy="249"/>
                <a:chOff x="960" y="1536"/>
                <a:chExt cx="592" cy="192"/>
              </a:xfrm>
            </p:grpSpPr>
            <p:grpSp>
              <p:nvGrpSpPr>
                <p:cNvPr id="14632" name="Group 402"/>
                <p:cNvGrpSpPr>
                  <a:grpSpLocks noChangeAspect="1"/>
                </p:cNvGrpSpPr>
                <p:nvPr/>
              </p:nvGrpSpPr>
              <p:grpSpPr bwMode="auto">
                <a:xfrm>
                  <a:off x="1146" y="1647"/>
                  <a:ext cx="406" cy="45"/>
                  <a:chOff x="1146" y="1647"/>
                  <a:chExt cx="406" cy="45"/>
                </a:xfrm>
              </p:grpSpPr>
              <p:sp>
                <p:nvSpPr>
                  <p:cNvPr id="14651" name="Oval 403"/>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52" name="Oval 404"/>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53" name="Oval 405"/>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54" name="Oval 406"/>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55" name="Oval 407"/>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56" name="Oval 408"/>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57" name="Oval 409"/>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58" name="Oval 410"/>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59" name="Oval 411"/>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60" name="Oval 412"/>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61" name="Oval 413"/>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62" name="Oval 414"/>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63" name="Oval 415"/>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64" name="Oval 416"/>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65" name="Oval 417"/>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66" name="Oval 418"/>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633" name="Group 419"/>
                <p:cNvGrpSpPr>
                  <a:grpSpLocks noChangeAspect="1"/>
                </p:cNvGrpSpPr>
                <p:nvPr/>
              </p:nvGrpSpPr>
              <p:grpSpPr bwMode="auto">
                <a:xfrm flipV="1">
                  <a:off x="1140" y="1564"/>
                  <a:ext cx="406" cy="45"/>
                  <a:chOff x="1146" y="1647"/>
                  <a:chExt cx="406" cy="45"/>
                </a:xfrm>
              </p:grpSpPr>
              <p:sp>
                <p:nvSpPr>
                  <p:cNvPr id="14635" name="Oval 420"/>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36" name="Oval 421"/>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37" name="Oval 422"/>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38" name="Oval 423"/>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39" name="Oval 424"/>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0" name="Oval 425"/>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1" name="Oval 426"/>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2" name="Oval 427"/>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3" name="Oval 428"/>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4" name="Oval 429"/>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5" name="Oval 430"/>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6" name="Oval 431"/>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7" name="Oval 432"/>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8" name="Oval 433"/>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49" name="Oval 434"/>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50" name="Oval 435"/>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634" name="Oval 436"/>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380" name="Group 437"/>
              <p:cNvGrpSpPr>
                <a:grpSpLocks noChangeAspect="1"/>
              </p:cNvGrpSpPr>
              <p:nvPr/>
            </p:nvGrpSpPr>
            <p:grpSpPr bwMode="auto">
              <a:xfrm rot="10800000">
                <a:off x="2880" y="2823"/>
                <a:ext cx="769" cy="249"/>
                <a:chOff x="960" y="1536"/>
                <a:chExt cx="592" cy="192"/>
              </a:xfrm>
            </p:grpSpPr>
            <p:grpSp>
              <p:nvGrpSpPr>
                <p:cNvPr id="14597" name="Group 438"/>
                <p:cNvGrpSpPr>
                  <a:grpSpLocks noChangeAspect="1"/>
                </p:cNvGrpSpPr>
                <p:nvPr/>
              </p:nvGrpSpPr>
              <p:grpSpPr bwMode="auto">
                <a:xfrm>
                  <a:off x="1146" y="1647"/>
                  <a:ext cx="406" cy="45"/>
                  <a:chOff x="1146" y="1647"/>
                  <a:chExt cx="406" cy="45"/>
                </a:xfrm>
              </p:grpSpPr>
              <p:sp>
                <p:nvSpPr>
                  <p:cNvPr id="14616" name="Oval 439"/>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17" name="Oval 440"/>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18" name="Oval 441"/>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19" name="Oval 442"/>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0" name="Oval 443"/>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1" name="Oval 444"/>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2" name="Oval 445"/>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3" name="Oval 446"/>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4" name="Oval 447"/>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5" name="Oval 448"/>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6" name="Oval 449"/>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7" name="Oval 450"/>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8" name="Oval 451"/>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29" name="Oval 452"/>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30" name="Oval 453"/>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31" name="Oval 454"/>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598" name="Group 455"/>
                <p:cNvGrpSpPr>
                  <a:grpSpLocks noChangeAspect="1"/>
                </p:cNvGrpSpPr>
                <p:nvPr/>
              </p:nvGrpSpPr>
              <p:grpSpPr bwMode="auto">
                <a:xfrm flipV="1">
                  <a:off x="1140" y="1564"/>
                  <a:ext cx="406" cy="45"/>
                  <a:chOff x="1146" y="1647"/>
                  <a:chExt cx="406" cy="45"/>
                </a:xfrm>
              </p:grpSpPr>
              <p:sp>
                <p:nvSpPr>
                  <p:cNvPr id="14600" name="Oval 456"/>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01" name="Oval 457"/>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02" name="Oval 458"/>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03" name="Oval 459"/>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04" name="Oval 460"/>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05" name="Oval 461"/>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06" name="Oval 462"/>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07" name="Oval 463"/>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08" name="Oval 464"/>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09" name="Oval 465"/>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10" name="Oval 466"/>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11" name="Oval 467"/>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12" name="Oval 468"/>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13" name="Oval 469"/>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14" name="Oval 470"/>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615" name="Oval 471"/>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599" name="Oval 472"/>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381" name="Group 473"/>
              <p:cNvGrpSpPr>
                <a:grpSpLocks noChangeAspect="1"/>
              </p:cNvGrpSpPr>
              <p:nvPr/>
            </p:nvGrpSpPr>
            <p:grpSpPr bwMode="auto">
              <a:xfrm rot="10800000">
                <a:off x="2896" y="2550"/>
                <a:ext cx="769" cy="249"/>
                <a:chOff x="960" y="1536"/>
                <a:chExt cx="592" cy="192"/>
              </a:xfrm>
            </p:grpSpPr>
            <p:grpSp>
              <p:nvGrpSpPr>
                <p:cNvPr id="14562" name="Group 474"/>
                <p:cNvGrpSpPr>
                  <a:grpSpLocks noChangeAspect="1"/>
                </p:cNvGrpSpPr>
                <p:nvPr/>
              </p:nvGrpSpPr>
              <p:grpSpPr bwMode="auto">
                <a:xfrm>
                  <a:off x="1146" y="1647"/>
                  <a:ext cx="406" cy="45"/>
                  <a:chOff x="1146" y="1647"/>
                  <a:chExt cx="406" cy="45"/>
                </a:xfrm>
              </p:grpSpPr>
              <p:sp>
                <p:nvSpPr>
                  <p:cNvPr id="14581" name="Oval 475"/>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82" name="Oval 476"/>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83" name="Oval 477"/>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84" name="Oval 478"/>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85" name="Oval 479"/>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86" name="Oval 480"/>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87" name="Oval 481"/>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88" name="Oval 482"/>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89" name="Oval 483"/>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90" name="Oval 484"/>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91" name="Oval 485"/>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92" name="Oval 486"/>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93" name="Oval 487"/>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94" name="Oval 488"/>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95" name="Oval 489"/>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96" name="Oval 490"/>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563" name="Group 491"/>
                <p:cNvGrpSpPr>
                  <a:grpSpLocks noChangeAspect="1"/>
                </p:cNvGrpSpPr>
                <p:nvPr/>
              </p:nvGrpSpPr>
              <p:grpSpPr bwMode="auto">
                <a:xfrm flipV="1">
                  <a:off x="1140" y="1564"/>
                  <a:ext cx="406" cy="45"/>
                  <a:chOff x="1146" y="1647"/>
                  <a:chExt cx="406" cy="45"/>
                </a:xfrm>
              </p:grpSpPr>
              <p:sp>
                <p:nvSpPr>
                  <p:cNvPr id="14565" name="Oval 492"/>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66" name="Oval 493"/>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67" name="Oval 494"/>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68" name="Oval 495"/>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69" name="Oval 496"/>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0" name="Oval 497"/>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1" name="Oval 498"/>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2" name="Oval 499"/>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3" name="Oval 500"/>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4" name="Oval 501"/>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5" name="Oval 502"/>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6" name="Oval 503"/>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7" name="Oval 504"/>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8" name="Oval 505"/>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79" name="Oval 506"/>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80" name="Oval 507"/>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564" name="Oval 508"/>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382" name="Group 509"/>
              <p:cNvGrpSpPr>
                <a:grpSpLocks noChangeAspect="1"/>
              </p:cNvGrpSpPr>
              <p:nvPr/>
            </p:nvGrpSpPr>
            <p:grpSpPr bwMode="auto">
              <a:xfrm rot="10800000">
                <a:off x="2892" y="2270"/>
                <a:ext cx="769" cy="250"/>
                <a:chOff x="960" y="1536"/>
                <a:chExt cx="592" cy="192"/>
              </a:xfrm>
            </p:grpSpPr>
            <p:grpSp>
              <p:nvGrpSpPr>
                <p:cNvPr id="14527" name="Group 510"/>
                <p:cNvGrpSpPr>
                  <a:grpSpLocks noChangeAspect="1"/>
                </p:cNvGrpSpPr>
                <p:nvPr/>
              </p:nvGrpSpPr>
              <p:grpSpPr bwMode="auto">
                <a:xfrm>
                  <a:off x="1146" y="1647"/>
                  <a:ext cx="406" cy="45"/>
                  <a:chOff x="1146" y="1647"/>
                  <a:chExt cx="406" cy="45"/>
                </a:xfrm>
              </p:grpSpPr>
              <p:sp>
                <p:nvSpPr>
                  <p:cNvPr id="14546" name="Oval 511"/>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47" name="Oval 512"/>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48" name="Oval 513"/>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49" name="Oval 514"/>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0" name="Oval 515"/>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1" name="Oval 516"/>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2" name="Oval 517"/>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3" name="Oval 518"/>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4" name="Oval 519"/>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5" name="Oval 520"/>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6" name="Oval 521"/>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7" name="Oval 522"/>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8" name="Oval 523"/>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59" name="Oval 524"/>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60" name="Oval 525"/>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61" name="Oval 526"/>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528" name="Group 527"/>
                <p:cNvGrpSpPr>
                  <a:grpSpLocks noChangeAspect="1"/>
                </p:cNvGrpSpPr>
                <p:nvPr/>
              </p:nvGrpSpPr>
              <p:grpSpPr bwMode="auto">
                <a:xfrm flipV="1">
                  <a:off x="1140" y="1564"/>
                  <a:ext cx="406" cy="45"/>
                  <a:chOff x="1146" y="1647"/>
                  <a:chExt cx="406" cy="45"/>
                </a:xfrm>
              </p:grpSpPr>
              <p:sp>
                <p:nvSpPr>
                  <p:cNvPr id="14530" name="Oval 528"/>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31" name="Oval 529"/>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32" name="Oval 530"/>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33" name="Oval 531"/>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34" name="Oval 532"/>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35" name="Oval 533"/>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36" name="Oval 534"/>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37" name="Oval 535"/>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38" name="Oval 536"/>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39" name="Oval 537"/>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40" name="Oval 538"/>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41" name="Oval 539"/>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42" name="Oval 540"/>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43" name="Oval 541"/>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44" name="Oval 542"/>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45" name="Oval 543"/>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529" name="Oval 544"/>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383" name="Group 545"/>
              <p:cNvGrpSpPr>
                <a:grpSpLocks noChangeAspect="1"/>
              </p:cNvGrpSpPr>
              <p:nvPr/>
            </p:nvGrpSpPr>
            <p:grpSpPr bwMode="auto">
              <a:xfrm rot="10800000">
                <a:off x="2884" y="1989"/>
                <a:ext cx="769" cy="249"/>
                <a:chOff x="960" y="1536"/>
                <a:chExt cx="592" cy="192"/>
              </a:xfrm>
            </p:grpSpPr>
            <p:grpSp>
              <p:nvGrpSpPr>
                <p:cNvPr id="14492" name="Group 546"/>
                <p:cNvGrpSpPr>
                  <a:grpSpLocks noChangeAspect="1"/>
                </p:cNvGrpSpPr>
                <p:nvPr/>
              </p:nvGrpSpPr>
              <p:grpSpPr bwMode="auto">
                <a:xfrm>
                  <a:off x="1146" y="1647"/>
                  <a:ext cx="406" cy="45"/>
                  <a:chOff x="1146" y="1647"/>
                  <a:chExt cx="406" cy="45"/>
                </a:xfrm>
              </p:grpSpPr>
              <p:sp>
                <p:nvSpPr>
                  <p:cNvPr id="14511" name="Oval 547"/>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12" name="Oval 548"/>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13" name="Oval 549"/>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14" name="Oval 550"/>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15" name="Oval 551"/>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16" name="Oval 552"/>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17" name="Oval 553"/>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18" name="Oval 554"/>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19" name="Oval 555"/>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20" name="Oval 556"/>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21" name="Oval 557"/>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22" name="Oval 558"/>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23" name="Oval 559"/>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24" name="Oval 560"/>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25" name="Oval 561"/>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26" name="Oval 562"/>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493" name="Group 563"/>
                <p:cNvGrpSpPr>
                  <a:grpSpLocks noChangeAspect="1"/>
                </p:cNvGrpSpPr>
                <p:nvPr/>
              </p:nvGrpSpPr>
              <p:grpSpPr bwMode="auto">
                <a:xfrm flipV="1">
                  <a:off x="1140" y="1564"/>
                  <a:ext cx="406" cy="45"/>
                  <a:chOff x="1146" y="1647"/>
                  <a:chExt cx="406" cy="45"/>
                </a:xfrm>
              </p:grpSpPr>
              <p:sp>
                <p:nvSpPr>
                  <p:cNvPr id="14495" name="Oval 564"/>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96" name="Oval 565"/>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97" name="Oval 566"/>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98" name="Oval 567"/>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99" name="Oval 568"/>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0" name="Oval 569"/>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1" name="Oval 570"/>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2" name="Oval 571"/>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3" name="Oval 572"/>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4" name="Oval 573"/>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5" name="Oval 574"/>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6" name="Oval 575"/>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7" name="Oval 576"/>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8" name="Oval 577"/>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09" name="Oval 578"/>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510" name="Oval 579"/>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494" name="Oval 580"/>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384" name="Group 581"/>
              <p:cNvGrpSpPr>
                <a:grpSpLocks noChangeAspect="1"/>
              </p:cNvGrpSpPr>
              <p:nvPr/>
            </p:nvGrpSpPr>
            <p:grpSpPr bwMode="auto">
              <a:xfrm rot="10800000">
                <a:off x="2873" y="1716"/>
                <a:ext cx="769" cy="249"/>
                <a:chOff x="960" y="1536"/>
                <a:chExt cx="592" cy="192"/>
              </a:xfrm>
            </p:grpSpPr>
            <p:grpSp>
              <p:nvGrpSpPr>
                <p:cNvPr id="14457" name="Group 582"/>
                <p:cNvGrpSpPr>
                  <a:grpSpLocks noChangeAspect="1"/>
                </p:cNvGrpSpPr>
                <p:nvPr/>
              </p:nvGrpSpPr>
              <p:grpSpPr bwMode="auto">
                <a:xfrm>
                  <a:off x="1146" y="1647"/>
                  <a:ext cx="406" cy="45"/>
                  <a:chOff x="1146" y="1647"/>
                  <a:chExt cx="406" cy="45"/>
                </a:xfrm>
              </p:grpSpPr>
              <p:sp>
                <p:nvSpPr>
                  <p:cNvPr id="14476" name="Oval 583"/>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77" name="Oval 584"/>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78" name="Oval 585"/>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79" name="Oval 586"/>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0" name="Oval 587"/>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1" name="Oval 588"/>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2" name="Oval 589"/>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3" name="Oval 590"/>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4" name="Oval 591"/>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5" name="Oval 592"/>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6" name="Oval 593"/>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7" name="Oval 594"/>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8" name="Oval 595"/>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89" name="Oval 596"/>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90" name="Oval 597"/>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91" name="Oval 598"/>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458" name="Group 599"/>
                <p:cNvGrpSpPr>
                  <a:grpSpLocks noChangeAspect="1"/>
                </p:cNvGrpSpPr>
                <p:nvPr/>
              </p:nvGrpSpPr>
              <p:grpSpPr bwMode="auto">
                <a:xfrm flipV="1">
                  <a:off x="1140" y="1564"/>
                  <a:ext cx="406" cy="45"/>
                  <a:chOff x="1146" y="1647"/>
                  <a:chExt cx="406" cy="45"/>
                </a:xfrm>
              </p:grpSpPr>
              <p:sp>
                <p:nvSpPr>
                  <p:cNvPr id="14460" name="Oval 600"/>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61" name="Oval 601"/>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62" name="Oval 602"/>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63" name="Oval 603"/>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64" name="Oval 604"/>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65" name="Oval 605"/>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66" name="Oval 606"/>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67" name="Oval 607"/>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68" name="Oval 608"/>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69" name="Oval 609"/>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70" name="Oval 610"/>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71" name="Oval 611"/>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72" name="Oval 612"/>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73" name="Oval 613"/>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74" name="Oval 614"/>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75" name="Oval 615"/>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459" name="Oval 616"/>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385" name="Group 617"/>
              <p:cNvGrpSpPr>
                <a:grpSpLocks noChangeAspect="1"/>
              </p:cNvGrpSpPr>
              <p:nvPr/>
            </p:nvGrpSpPr>
            <p:grpSpPr bwMode="auto">
              <a:xfrm rot="10800000">
                <a:off x="2869" y="1436"/>
                <a:ext cx="769" cy="249"/>
                <a:chOff x="960" y="1536"/>
                <a:chExt cx="592" cy="192"/>
              </a:xfrm>
            </p:grpSpPr>
            <p:grpSp>
              <p:nvGrpSpPr>
                <p:cNvPr id="14422" name="Group 618"/>
                <p:cNvGrpSpPr>
                  <a:grpSpLocks noChangeAspect="1"/>
                </p:cNvGrpSpPr>
                <p:nvPr/>
              </p:nvGrpSpPr>
              <p:grpSpPr bwMode="auto">
                <a:xfrm>
                  <a:off x="1146" y="1647"/>
                  <a:ext cx="406" cy="45"/>
                  <a:chOff x="1146" y="1647"/>
                  <a:chExt cx="406" cy="45"/>
                </a:xfrm>
              </p:grpSpPr>
              <p:sp>
                <p:nvSpPr>
                  <p:cNvPr id="14441" name="Oval 619"/>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42" name="Oval 620"/>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43" name="Oval 621"/>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44" name="Oval 622"/>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45" name="Oval 623"/>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46" name="Oval 624"/>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47" name="Oval 625"/>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48" name="Oval 626"/>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49" name="Oval 627"/>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50" name="Oval 628"/>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51" name="Oval 629"/>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52" name="Oval 630"/>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53" name="Oval 631"/>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54" name="Oval 632"/>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55" name="Oval 633"/>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56" name="Oval 634"/>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423" name="Group 635"/>
                <p:cNvGrpSpPr>
                  <a:grpSpLocks noChangeAspect="1"/>
                </p:cNvGrpSpPr>
                <p:nvPr/>
              </p:nvGrpSpPr>
              <p:grpSpPr bwMode="auto">
                <a:xfrm flipV="1">
                  <a:off x="1140" y="1564"/>
                  <a:ext cx="406" cy="45"/>
                  <a:chOff x="1146" y="1647"/>
                  <a:chExt cx="406" cy="45"/>
                </a:xfrm>
              </p:grpSpPr>
              <p:sp>
                <p:nvSpPr>
                  <p:cNvPr id="14425" name="Oval 636"/>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26" name="Oval 637"/>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27" name="Oval 638"/>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28" name="Oval 639"/>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29" name="Oval 640"/>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0" name="Oval 641"/>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1" name="Oval 642"/>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2" name="Oval 643"/>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3" name="Oval 644"/>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4" name="Oval 645"/>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5" name="Oval 646"/>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6" name="Oval 647"/>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7" name="Oval 648"/>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8" name="Oval 649"/>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39" name="Oval 650"/>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40" name="Oval 651"/>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424" name="Oval 652"/>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386" name="Group 653"/>
              <p:cNvGrpSpPr>
                <a:grpSpLocks noChangeAspect="1"/>
              </p:cNvGrpSpPr>
              <p:nvPr/>
            </p:nvGrpSpPr>
            <p:grpSpPr bwMode="auto">
              <a:xfrm rot="10800000">
                <a:off x="2861" y="1155"/>
                <a:ext cx="769" cy="249"/>
                <a:chOff x="960" y="1536"/>
                <a:chExt cx="592" cy="192"/>
              </a:xfrm>
            </p:grpSpPr>
            <p:grpSp>
              <p:nvGrpSpPr>
                <p:cNvPr id="14387" name="Group 654"/>
                <p:cNvGrpSpPr>
                  <a:grpSpLocks noChangeAspect="1"/>
                </p:cNvGrpSpPr>
                <p:nvPr/>
              </p:nvGrpSpPr>
              <p:grpSpPr bwMode="auto">
                <a:xfrm>
                  <a:off x="1146" y="1647"/>
                  <a:ext cx="406" cy="45"/>
                  <a:chOff x="1146" y="1647"/>
                  <a:chExt cx="406" cy="45"/>
                </a:xfrm>
              </p:grpSpPr>
              <p:sp>
                <p:nvSpPr>
                  <p:cNvPr id="14406" name="Oval 655"/>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07" name="Oval 656"/>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08" name="Oval 657"/>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09" name="Oval 658"/>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0" name="Oval 659"/>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1" name="Oval 660"/>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2" name="Oval 661"/>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3" name="Oval 662"/>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4" name="Oval 663"/>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5" name="Oval 664"/>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6" name="Oval 665"/>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7" name="Oval 666"/>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8" name="Oval 667"/>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19" name="Oval 668"/>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20" name="Oval 669"/>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21" name="Oval 670"/>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4388" name="Group 671"/>
                <p:cNvGrpSpPr>
                  <a:grpSpLocks noChangeAspect="1"/>
                </p:cNvGrpSpPr>
                <p:nvPr/>
              </p:nvGrpSpPr>
              <p:grpSpPr bwMode="auto">
                <a:xfrm flipV="1">
                  <a:off x="1140" y="1564"/>
                  <a:ext cx="406" cy="45"/>
                  <a:chOff x="1146" y="1647"/>
                  <a:chExt cx="406" cy="45"/>
                </a:xfrm>
              </p:grpSpPr>
              <p:sp>
                <p:nvSpPr>
                  <p:cNvPr id="14390" name="Oval 672"/>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391" name="Oval 673"/>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392" name="Oval 674"/>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393" name="Oval 675"/>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394" name="Oval 676"/>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395" name="Oval 677"/>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396" name="Oval 678"/>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397" name="Oval 679"/>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398" name="Oval 680"/>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399" name="Oval 681"/>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00" name="Oval 682"/>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01" name="Oval 683"/>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02" name="Oval 684"/>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03" name="Oval 685"/>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04" name="Oval 686"/>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4405" name="Oval 687"/>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4389" name="Oval 688"/>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grpSp>
        <p:nvGrpSpPr>
          <p:cNvPr id="14356" name="Group 689"/>
          <p:cNvGrpSpPr>
            <a:grpSpLocks/>
          </p:cNvGrpSpPr>
          <p:nvPr/>
        </p:nvGrpSpPr>
        <p:grpSpPr bwMode="auto">
          <a:xfrm>
            <a:off x="2273300" y="1085850"/>
            <a:ext cx="4565650" cy="0"/>
            <a:chOff x="0" y="672"/>
            <a:chExt cx="2876" cy="0"/>
          </a:xfrm>
        </p:grpSpPr>
        <p:sp>
          <p:nvSpPr>
            <p:cNvPr id="14374" name="Line 69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75" name="Line 69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1044" name="Group 692"/>
          <p:cNvGrpSpPr>
            <a:grpSpLocks/>
          </p:cNvGrpSpPr>
          <p:nvPr/>
        </p:nvGrpSpPr>
        <p:grpSpPr bwMode="auto">
          <a:xfrm>
            <a:off x="5562600" y="1200150"/>
            <a:ext cx="590550" cy="530225"/>
            <a:chOff x="1824" y="764"/>
            <a:chExt cx="372" cy="334"/>
          </a:xfrm>
        </p:grpSpPr>
        <p:sp>
          <p:nvSpPr>
            <p:cNvPr id="14372" name="AutoShape 693"/>
            <p:cNvSpPr>
              <a:spLocks/>
            </p:cNvSpPr>
            <p:nvPr/>
          </p:nvSpPr>
          <p:spPr bwMode="auto">
            <a:xfrm rot="5400000" flipV="1">
              <a:off x="1962" y="864"/>
              <a:ext cx="96" cy="372"/>
            </a:xfrm>
            <a:prstGeom prst="leftBrace">
              <a:avLst>
                <a:gd name="adj1" fmla="val 32292"/>
                <a:gd name="adj2" fmla="val 50000"/>
              </a:avLst>
            </a:prstGeom>
            <a:noFill/>
            <a:ln w="1905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solidFill>
                  <a:srgbClr val="008000"/>
                </a:solidFill>
              </a:endParaRPr>
            </a:p>
          </p:txBody>
        </p:sp>
        <p:sp>
          <p:nvSpPr>
            <p:cNvPr id="14373" name="Rectangle 694"/>
            <p:cNvSpPr>
              <a:spLocks noChangeArrowheads="1"/>
            </p:cNvSpPr>
            <p:nvPr/>
          </p:nvSpPr>
          <p:spPr bwMode="auto">
            <a:xfrm>
              <a:off x="1825" y="764"/>
              <a:ext cx="356"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lnSpc>
                  <a:spcPct val="80000"/>
                </a:lnSpc>
              </a:pPr>
              <a:r>
                <a:rPr lang="en-US" sz="1600">
                  <a:solidFill>
                    <a:srgbClr val="008000"/>
                  </a:solidFill>
                  <a:latin typeface="Arial Narrow" pitchFamily="34" charset="0"/>
                  <a:ea typeface="ヒラギノ角ゴ Pro W3" charset="-128"/>
                </a:rPr>
                <a:t>#4</a:t>
              </a:r>
            </a:p>
            <a:p>
              <a:pPr algn="ctr" eaLnBrk="0" hangingPunct="0">
                <a:lnSpc>
                  <a:spcPct val="80000"/>
                </a:lnSpc>
              </a:pPr>
              <a:r>
                <a:rPr lang="en-US" sz="1600">
                  <a:solidFill>
                    <a:srgbClr val="008000"/>
                  </a:solidFill>
                  <a:latin typeface="Arial Narrow" pitchFamily="34" charset="0"/>
                  <a:ea typeface="ヒラギノ角ゴ Pro W3" charset="-128"/>
                </a:rPr>
                <a:t>Egress </a:t>
              </a:r>
            </a:p>
          </p:txBody>
        </p:sp>
      </p:grpSp>
      <p:sp>
        <p:nvSpPr>
          <p:cNvPr id="741047" name="Freeform 695"/>
          <p:cNvSpPr>
            <a:spLocks/>
          </p:cNvSpPr>
          <p:nvPr/>
        </p:nvSpPr>
        <p:spPr bwMode="auto">
          <a:xfrm flipH="1">
            <a:off x="5800725" y="1758950"/>
            <a:ext cx="134938" cy="4114800"/>
          </a:xfrm>
          <a:custGeom>
            <a:avLst/>
            <a:gdLst>
              <a:gd name="T0" fmla="*/ 2147483647 w 85"/>
              <a:gd name="T1" fmla="*/ 0 h 2592"/>
              <a:gd name="T2" fmla="*/ 2147483647 w 85"/>
              <a:gd name="T3" fmla="*/ 2147483647 h 2592"/>
              <a:gd name="T4" fmla="*/ 2147483647 w 85"/>
              <a:gd name="T5" fmla="*/ 2147483647 h 2592"/>
              <a:gd name="T6" fmla="*/ 2147483647 w 85"/>
              <a:gd name="T7" fmla="*/ 2147483647 h 2592"/>
              <a:gd name="T8" fmla="*/ 2147483647 w 85"/>
              <a:gd name="T9" fmla="*/ 2147483647 h 2592"/>
              <a:gd name="T10" fmla="*/ 2147483647 w 85"/>
              <a:gd name="T11" fmla="*/ 2147483647 h 2592"/>
              <a:gd name="T12" fmla="*/ 2147483647 w 85"/>
              <a:gd name="T13" fmla="*/ 2147483647 h 2592"/>
              <a:gd name="T14" fmla="*/ 2147483647 w 85"/>
              <a:gd name="T15" fmla="*/ 2147483647 h 2592"/>
              <a:gd name="T16" fmla="*/ 2147483647 w 85"/>
              <a:gd name="T17" fmla="*/ 2147483647 h 2592"/>
              <a:gd name="T18" fmla="*/ 2147483647 w 85"/>
              <a:gd name="T19" fmla="*/ 2147483647 h 2592"/>
              <a:gd name="T20" fmla="*/ 2147483647 w 85"/>
              <a:gd name="T21" fmla="*/ 2147483647 h 2592"/>
              <a:gd name="T22" fmla="*/ 2147483647 w 85"/>
              <a:gd name="T23" fmla="*/ 2147483647 h 2592"/>
              <a:gd name="T24" fmla="*/ 2147483647 w 85"/>
              <a:gd name="T25" fmla="*/ 2147483647 h 2592"/>
              <a:gd name="T26" fmla="*/ 2147483647 w 85"/>
              <a:gd name="T27" fmla="*/ 2147483647 h 2592"/>
              <a:gd name="T28" fmla="*/ 2147483647 w 85"/>
              <a:gd name="T29" fmla="*/ 2147483647 h 2592"/>
              <a:gd name="T30" fmla="*/ 2147483647 w 85"/>
              <a:gd name="T31" fmla="*/ 2147483647 h 2592"/>
              <a:gd name="T32" fmla="*/ 2147483647 w 85"/>
              <a:gd name="T33" fmla="*/ 2147483647 h 2592"/>
              <a:gd name="T34" fmla="*/ 2147483647 w 85"/>
              <a:gd name="T35" fmla="*/ 2147483647 h 2592"/>
              <a:gd name="T36" fmla="*/ 2147483647 w 85"/>
              <a:gd name="T37" fmla="*/ 2147483647 h 2592"/>
              <a:gd name="T38" fmla="*/ 2147483647 w 85"/>
              <a:gd name="T39" fmla="*/ 2147483647 h 2592"/>
              <a:gd name="T40" fmla="*/ 2147483647 w 85"/>
              <a:gd name="T41" fmla="*/ 2147483647 h 2592"/>
              <a:gd name="T42" fmla="*/ 2147483647 w 85"/>
              <a:gd name="T43" fmla="*/ 2147483647 h 2592"/>
              <a:gd name="T44" fmla="*/ 2147483647 w 85"/>
              <a:gd name="T45" fmla="*/ 2147483647 h 2592"/>
              <a:gd name="T46" fmla="*/ 0 w 85"/>
              <a:gd name="T47" fmla="*/ 2147483647 h 2592"/>
              <a:gd name="T48" fmla="*/ 2147483647 w 85"/>
              <a:gd name="T49" fmla="*/ 2147483647 h 2592"/>
              <a:gd name="T50" fmla="*/ 2147483647 w 85"/>
              <a:gd name="T51" fmla="*/ 2147483647 h 2592"/>
              <a:gd name="T52" fmla="*/ 2147483647 w 85"/>
              <a:gd name="T53" fmla="*/ 2147483647 h 2592"/>
              <a:gd name="T54" fmla="*/ 2147483647 w 85"/>
              <a:gd name="T55" fmla="*/ 2147483647 h 2592"/>
              <a:gd name="T56" fmla="*/ 2147483647 w 85"/>
              <a:gd name="T57" fmla="*/ 2147483647 h 259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5" h="2592">
                <a:moveTo>
                  <a:pt x="42" y="0"/>
                </a:moveTo>
                <a:cubicBezTo>
                  <a:pt x="40" y="23"/>
                  <a:pt x="29" y="101"/>
                  <a:pt x="30" y="137"/>
                </a:cubicBezTo>
                <a:cubicBezTo>
                  <a:pt x="31" y="173"/>
                  <a:pt x="48" y="189"/>
                  <a:pt x="50" y="216"/>
                </a:cubicBezTo>
                <a:cubicBezTo>
                  <a:pt x="52" y="243"/>
                  <a:pt x="41" y="265"/>
                  <a:pt x="42" y="302"/>
                </a:cubicBezTo>
                <a:cubicBezTo>
                  <a:pt x="43" y="339"/>
                  <a:pt x="54" y="391"/>
                  <a:pt x="54" y="438"/>
                </a:cubicBezTo>
                <a:cubicBezTo>
                  <a:pt x="54" y="485"/>
                  <a:pt x="42" y="539"/>
                  <a:pt x="42" y="582"/>
                </a:cubicBezTo>
                <a:cubicBezTo>
                  <a:pt x="42" y="625"/>
                  <a:pt x="52" y="656"/>
                  <a:pt x="54" y="696"/>
                </a:cubicBezTo>
                <a:cubicBezTo>
                  <a:pt x="56" y="736"/>
                  <a:pt x="56" y="783"/>
                  <a:pt x="54" y="822"/>
                </a:cubicBezTo>
                <a:cubicBezTo>
                  <a:pt x="52" y="861"/>
                  <a:pt x="47" y="895"/>
                  <a:pt x="42" y="930"/>
                </a:cubicBezTo>
                <a:cubicBezTo>
                  <a:pt x="37" y="965"/>
                  <a:pt x="20" y="1002"/>
                  <a:pt x="24" y="1032"/>
                </a:cubicBezTo>
                <a:cubicBezTo>
                  <a:pt x="28" y="1062"/>
                  <a:pt x="58" y="1083"/>
                  <a:pt x="66" y="1110"/>
                </a:cubicBezTo>
                <a:cubicBezTo>
                  <a:pt x="74" y="1137"/>
                  <a:pt x="74" y="1171"/>
                  <a:pt x="72" y="1194"/>
                </a:cubicBezTo>
                <a:cubicBezTo>
                  <a:pt x="70" y="1217"/>
                  <a:pt x="61" y="1230"/>
                  <a:pt x="54" y="1248"/>
                </a:cubicBezTo>
                <a:cubicBezTo>
                  <a:pt x="47" y="1266"/>
                  <a:pt x="31" y="1277"/>
                  <a:pt x="30" y="1302"/>
                </a:cubicBezTo>
                <a:cubicBezTo>
                  <a:pt x="29" y="1327"/>
                  <a:pt x="39" y="1369"/>
                  <a:pt x="48" y="1398"/>
                </a:cubicBezTo>
                <a:cubicBezTo>
                  <a:pt x="57" y="1427"/>
                  <a:pt x="83" y="1446"/>
                  <a:pt x="84" y="1476"/>
                </a:cubicBezTo>
                <a:cubicBezTo>
                  <a:pt x="85" y="1506"/>
                  <a:pt x="63" y="1547"/>
                  <a:pt x="54" y="1578"/>
                </a:cubicBezTo>
                <a:cubicBezTo>
                  <a:pt x="45" y="1609"/>
                  <a:pt x="32" y="1633"/>
                  <a:pt x="30" y="1662"/>
                </a:cubicBezTo>
                <a:cubicBezTo>
                  <a:pt x="28" y="1691"/>
                  <a:pt x="39" y="1725"/>
                  <a:pt x="42" y="1752"/>
                </a:cubicBezTo>
                <a:cubicBezTo>
                  <a:pt x="45" y="1779"/>
                  <a:pt x="51" y="1796"/>
                  <a:pt x="48" y="1824"/>
                </a:cubicBezTo>
                <a:cubicBezTo>
                  <a:pt x="45" y="1852"/>
                  <a:pt x="27" y="1890"/>
                  <a:pt x="24" y="1920"/>
                </a:cubicBezTo>
                <a:cubicBezTo>
                  <a:pt x="21" y="1950"/>
                  <a:pt x="30" y="1975"/>
                  <a:pt x="30" y="2004"/>
                </a:cubicBezTo>
                <a:cubicBezTo>
                  <a:pt x="30" y="2033"/>
                  <a:pt x="29" y="2068"/>
                  <a:pt x="24" y="2094"/>
                </a:cubicBezTo>
                <a:cubicBezTo>
                  <a:pt x="19" y="2120"/>
                  <a:pt x="0" y="2131"/>
                  <a:pt x="0" y="2160"/>
                </a:cubicBezTo>
                <a:cubicBezTo>
                  <a:pt x="0" y="2189"/>
                  <a:pt x="16" y="2236"/>
                  <a:pt x="24" y="2268"/>
                </a:cubicBezTo>
                <a:cubicBezTo>
                  <a:pt x="32" y="2300"/>
                  <a:pt x="48" y="2327"/>
                  <a:pt x="48" y="2352"/>
                </a:cubicBezTo>
                <a:cubicBezTo>
                  <a:pt x="48" y="2377"/>
                  <a:pt x="27" y="2394"/>
                  <a:pt x="24" y="2418"/>
                </a:cubicBezTo>
                <a:cubicBezTo>
                  <a:pt x="21" y="2442"/>
                  <a:pt x="21" y="2471"/>
                  <a:pt x="30" y="2496"/>
                </a:cubicBezTo>
                <a:cubicBezTo>
                  <a:pt x="39" y="2521"/>
                  <a:pt x="50" y="2592"/>
                  <a:pt x="78" y="2568"/>
                </a:cubicBezTo>
              </a:path>
            </a:pathLst>
          </a:custGeom>
          <a:noFill/>
          <a:ln w="19050" cmpd="sng">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1048" name="Line 696"/>
          <p:cNvSpPr>
            <a:spLocks noChangeAspect="1" noChangeShapeType="1"/>
          </p:cNvSpPr>
          <p:nvPr/>
        </p:nvSpPr>
        <p:spPr bwMode="auto">
          <a:xfrm flipH="1">
            <a:off x="3343275" y="5619750"/>
            <a:ext cx="168275" cy="503238"/>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1049" name="Line 697"/>
          <p:cNvSpPr>
            <a:spLocks noChangeAspect="1" noChangeShapeType="1"/>
          </p:cNvSpPr>
          <p:nvPr/>
        </p:nvSpPr>
        <p:spPr bwMode="auto">
          <a:xfrm flipH="1">
            <a:off x="5419725" y="5619750"/>
            <a:ext cx="165100" cy="493713"/>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1050" name="Text Box 698"/>
          <p:cNvSpPr txBox="1">
            <a:spLocks noChangeArrowheads="1"/>
          </p:cNvSpPr>
          <p:nvPr/>
        </p:nvSpPr>
        <p:spPr bwMode="auto">
          <a:xfrm>
            <a:off x="168275" y="1154113"/>
            <a:ext cx="2286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b="1">
                <a:solidFill>
                  <a:srgbClr val="FF0000"/>
                </a:solidFill>
                <a:latin typeface="Arial Narrow" pitchFamily="34" charset="0"/>
                <a:ea typeface="ヒラギノ角ゴ Pro W3" charset="-128"/>
              </a:rPr>
              <a:t>Solubility theory</a:t>
            </a:r>
            <a:endParaRPr lang="en-US" b="1" baseline="-25000">
              <a:solidFill>
                <a:srgbClr val="FF0000"/>
              </a:solidFill>
              <a:latin typeface="Arial Narrow" pitchFamily="34" charset="0"/>
              <a:ea typeface="ヒラギノ角ゴ Pro W3" charset="-128"/>
            </a:endParaRPr>
          </a:p>
        </p:txBody>
      </p:sp>
      <p:sp>
        <p:nvSpPr>
          <p:cNvPr id="741054" name="Text Box 702"/>
          <p:cNvSpPr txBox="1">
            <a:spLocks noChangeArrowheads="1"/>
          </p:cNvSpPr>
          <p:nvPr/>
        </p:nvSpPr>
        <p:spPr bwMode="auto">
          <a:xfrm>
            <a:off x="168275" y="1473200"/>
            <a:ext cx="2286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FF0000"/>
                </a:solidFill>
                <a:latin typeface="Arial Narrow" pitchFamily="34" charset="0"/>
                <a:ea typeface="ヒラギノ角ゴ Pro W3" charset="-128"/>
              </a:rPr>
              <a:t>P </a:t>
            </a:r>
            <a:r>
              <a:rPr lang="en-US">
                <a:solidFill>
                  <a:srgbClr val="FF0000"/>
                </a:solidFill>
                <a:latin typeface="Arial Narrow" pitchFamily="34" charset="0"/>
                <a:ea typeface="ヒラギノ角ゴ Pro W3" charset="-128"/>
                <a:sym typeface="Symbol" pitchFamily="18" charset="2"/>
              </a:rPr>
              <a:t> s</a:t>
            </a:r>
            <a:r>
              <a:rPr lang="en-US" baseline="-25000">
                <a:solidFill>
                  <a:srgbClr val="FF0000"/>
                </a:solidFill>
                <a:latin typeface="Arial Narrow" pitchFamily="34" charset="0"/>
                <a:ea typeface="ヒラギノ角ゴ Pro W3" charset="-128"/>
                <a:sym typeface="Symbol" pitchFamily="18" charset="2"/>
              </a:rPr>
              <a:t>L</a:t>
            </a:r>
            <a:r>
              <a:rPr lang="en-US">
                <a:solidFill>
                  <a:srgbClr val="FF0000"/>
                </a:solidFill>
                <a:latin typeface="Arial Narrow" pitchFamily="34" charset="0"/>
                <a:ea typeface="ヒラギノ角ゴ Pro W3" charset="-128"/>
                <a:sym typeface="Symbol" pitchFamily="18" charset="2"/>
              </a:rPr>
              <a:t>/s</a:t>
            </a:r>
            <a:r>
              <a:rPr lang="en-US" baseline="-25000">
                <a:solidFill>
                  <a:srgbClr val="FF0000"/>
                </a:solidFill>
                <a:latin typeface="Arial Narrow" pitchFamily="34" charset="0"/>
                <a:ea typeface="ヒラギノ角ゴ Pro W3" charset="-128"/>
                <a:sym typeface="Symbol" pitchFamily="18" charset="2"/>
              </a:rPr>
              <a:t>W</a:t>
            </a:r>
          </a:p>
        </p:txBody>
      </p:sp>
      <p:sp>
        <p:nvSpPr>
          <p:cNvPr id="741055" name="Text Box 703"/>
          <p:cNvSpPr txBox="1">
            <a:spLocks noChangeArrowheads="1"/>
          </p:cNvSpPr>
          <p:nvPr/>
        </p:nvSpPr>
        <p:spPr bwMode="auto">
          <a:xfrm>
            <a:off x="168275" y="1790700"/>
            <a:ext cx="2286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FF0000"/>
                </a:solidFill>
                <a:latin typeface="Arial Narrow" pitchFamily="34" charset="0"/>
                <a:ea typeface="ヒラギノ角ゴ Pro W3" charset="-128"/>
              </a:rPr>
              <a:t>“Overton’s rule”</a:t>
            </a:r>
            <a:endParaRPr lang="en-US" baseline="-25000">
              <a:solidFill>
                <a:srgbClr val="FF0000"/>
              </a:solidFill>
              <a:latin typeface="Arial Narrow" pitchFamily="34" charset="0"/>
              <a:ea typeface="ヒラギノ角ゴ Pro W3" charset="-128"/>
            </a:endParaRPr>
          </a:p>
        </p:txBody>
      </p:sp>
      <p:sp>
        <p:nvSpPr>
          <p:cNvPr id="741056" name="Text Box 704"/>
          <p:cNvSpPr txBox="1">
            <a:spLocks noChangeArrowheads="1"/>
          </p:cNvSpPr>
          <p:nvPr/>
        </p:nvSpPr>
        <p:spPr bwMode="auto">
          <a:xfrm>
            <a:off x="168275" y="2108200"/>
            <a:ext cx="2286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FF0000"/>
                </a:solidFill>
                <a:latin typeface="Arial Narrow" pitchFamily="34" charset="0"/>
                <a:ea typeface="ヒラギノ角ゴ Pro W3" charset="-128"/>
              </a:rPr>
              <a:t>Overton (1897)</a:t>
            </a:r>
            <a:endParaRPr lang="en-US" baseline="-25000">
              <a:solidFill>
                <a:srgbClr val="FF0000"/>
              </a:solidFill>
              <a:latin typeface="Arial Narrow" pitchFamily="34" charset="0"/>
              <a:ea typeface="ヒラギノ角ゴ Pro W3" charset="-128"/>
            </a:endParaRPr>
          </a:p>
        </p:txBody>
      </p:sp>
      <p:sp>
        <p:nvSpPr>
          <p:cNvPr id="741057" name="Text Box 705"/>
          <p:cNvSpPr txBox="1">
            <a:spLocks noChangeArrowheads="1"/>
          </p:cNvSpPr>
          <p:nvPr/>
        </p:nvSpPr>
        <p:spPr bwMode="auto">
          <a:xfrm>
            <a:off x="168275" y="2425700"/>
            <a:ext cx="2286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dirty="0" smtClean="0">
                <a:solidFill>
                  <a:srgbClr val="FF0000"/>
                </a:solidFill>
                <a:latin typeface="Arial Narrow" pitchFamily="34" charset="0"/>
                <a:ea typeface="ヒラギノ角ゴ Pro W3" charset="-128"/>
              </a:rPr>
              <a:t>JK </a:t>
            </a:r>
            <a:r>
              <a:rPr lang="en-US" dirty="0">
                <a:solidFill>
                  <a:srgbClr val="FF0000"/>
                </a:solidFill>
                <a:latin typeface="Arial Narrow" pitchFamily="34" charset="0"/>
                <a:ea typeface="ヒラギノ角ゴ Pro W3" charset="-128"/>
              </a:rPr>
              <a:t>Mitchell (1831)</a:t>
            </a:r>
            <a:endParaRPr lang="en-US" baseline="-25000" dirty="0">
              <a:solidFill>
                <a:srgbClr val="FF0000"/>
              </a:solidFill>
              <a:latin typeface="Arial Narrow" pitchFamily="34" charset="0"/>
              <a:ea typeface="ヒラギノ角ゴ Pro W3" charset="-128"/>
            </a:endParaRPr>
          </a:p>
        </p:txBody>
      </p:sp>
      <p:sp>
        <p:nvSpPr>
          <p:cNvPr id="741058" name="Text Box 706"/>
          <p:cNvSpPr txBox="1">
            <a:spLocks noChangeArrowheads="1"/>
          </p:cNvSpPr>
          <p:nvPr/>
        </p:nvSpPr>
        <p:spPr bwMode="auto">
          <a:xfrm>
            <a:off x="168275" y="2916238"/>
            <a:ext cx="2286000" cy="67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lnSpc>
                <a:spcPct val="80000"/>
              </a:lnSpc>
              <a:spcBef>
                <a:spcPct val="50000"/>
              </a:spcBef>
            </a:pPr>
            <a:r>
              <a:rPr lang="en-US" b="1">
                <a:solidFill>
                  <a:srgbClr val="0000FF"/>
                </a:solidFill>
                <a:latin typeface="Arial Narrow" pitchFamily="34" charset="0"/>
                <a:ea typeface="ヒラギノ角ゴ Pro W3" charset="-128"/>
              </a:rPr>
              <a:t>Solubility-Diffusion theory</a:t>
            </a:r>
            <a:endParaRPr lang="en-US" b="1" baseline="-25000">
              <a:solidFill>
                <a:srgbClr val="0000FF"/>
              </a:solidFill>
              <a:latin typeface="Arial Narrow" pitchFamily="34" charset="0"/>
              <a:ea typeface="ヒラギノ角ゴ Pro W3" charset="-128"/>
            </a:endParaRPr>
          </a:p>
        </p:txBody>
      </p:sp>
      <p:sp>
        <p:nvSpPr>
          <p:cNvPr id="741059" name="Text Box 707"/>
          <p:cNvSpPr txBox="1">
            <a:spLocks noChangeArrowheads="1"/>
          </p:cNvSpPr>
          <p:nvPr/>
        </p:nvSpPr>
        <p:spPr bwMode="auto">
          <a:xfrm>
            <a:off x="168275" y="3473450"/>
            <a:ext cx="2286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0000FF"/>
                </a:solidFill>
                <a:latin typeface="Arial Narrow" pitchFamily="34" charset="0"/>
                <a:ea typeface="ヒラギノ角ゴ Pro W3" charset="-128"/>
              </a:rPr>
              <a:t>P </a:t>
            </a:r>
            <a:r>
              <a:rPr lang="en-US">
                <a:solidFill>
                  <a:srgbClr val="0000FF"/>
                </a:solidFill>
                <a:latin typeface="Arial Narrow" pitchFamily="34" charset="0"/>
                <a:ea typeface="ヒラギノ角ゴ Pro W3" charset="-128"/>
                <a:sym typeface="Symbol" pitchFamily="18" charset="2"/>
              </a:rPr>
              <a:t> (s</a:t>
            </a:r>
            <a:r>
              <a:rPr lang="en-US" baseline="-25000">
                <a:solidFill>
                  <a:srgbClr val="0000FF"/>
                </a:solidFill>
                <a:latin typeface="Arial Narrow" pitchFamily="34" charset="0"/>
                <a:ea typeface="ヒラギノ角ゴ Pro W3" charset="-128"/>
                <a:sym typeface="Symbol" pitchFamily="18" charset="2"/>
              </a:rPr>
              <a:t>L</a:t>
            </a:r>
            <a:r>
              <a:rPr lang="en-US">
                <a:solidFill>
                  <a:srgbClr val="0000FF"/>
                </a:solidFill>
                <a:latin typeface="Arial Narrow" pitchFamily="34" charset="0"/>
                <a:ea typeface="ヒラギノ角ゴ Pro W3" charset="-128"/>
                <a:sym typeface="Symbol" pitchFamily="18" charset="2"/>
              </a:rPr>
              <a:t>/s</a:t>
            </a:r>
            <a:r>
              <a:rPr lang="en-US" baseline="-25000">
                <a:solidFill>
                  <a:srgbClr val="0000FF"/>
                </a:solidFill>
                <a:latin typeface="Arial Narrow" pitchFamily="34" charset="0"/>
                <a:ea typeface="ヒラギノ角ゴ Pro W3" charset="-128"/>
                <a:sym typeface="Symbol" pitchFamily="18" charset="2"/>
              </a:rPr>
              <a:t>W</a:t>
            </a:r>
            <a:r>
              <a:rPr lang="en-US">
                <a:solidFill>
                  <a:srgbClr val="0000FF"/>
                </a:solidFill>
                <a:latin typeface="Arial Narrow" pitchFamily="34" charset="0"/>
                <a:ea typeface="ヒラギノ角ゴ Pro W3" charset="-128"/>
                <a:sym typeface="Symbol" pitchFamily="18" charset="2"/>
              </a:rPr>
              <a:t>) D</a:t>
            </a:r>
          </a:p>
        </p:txBody>
      </p:sp>
      <p:sp>
        <p:nvSpPr>
          <p:cNvPr id="741060" name="Text Box 708"/>
          <p:cNvSpPr txBox="1">
            <a:spLocks noChangeArrowheads="1"/>
          </p:cNvSpPr>
          <p:nvPr/>
        </p:nvSpPr>
        <p:spPr bwMode="auto">
          <a:xfrm>
            <a:off x="168275" y="3784600"/>
            <a:ext cx="2286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0000FF"/>
                </a:solidFill>
                <a:latin typeface="Arial Narrow" pitchFamily="34" charset="0"/>
                <a:ea typeface="ヒラギノ角ゴ Pro W3" charset="-128"/>
              </a:rPr>
              <a:t>T Graham (1866)</a:t>
            </a:r>
            <a:endParaRPr lang="en-US" baseline="-25000">
              <a:solidFill>
                <a:srgbClr val="0000FF"/>
              </a:solidFill>
              <a:latin typeface="Arial Narrow" pitchFamily="34" charset="0"/>
              <a:ea typeface="ヒラギノ角ゴ Pro W3" charset="-128"/>
            </a:endParaRPr>
          </a:p>
        </p:txBody>
      </p:sp>
      <p:sp>
        <p:nvSpPr>
          <p:cNvPr id="741061" name="Text Box 709"/>
          <p:cNvSpPr txBox="1">
            <a:spLocks noChangeArrowheads="1"/>
          </p:cNvSpPr>
          <p:nvPr/>
        </p:nvSpPr>
        <p:spPr bwMode="auto">
          <a:xfrm>
            <a:off x="0" y="4392613"/>
            <a:ext cx="3063875" cy="682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lnSpc>
                <a:spcPct val="80000"/>
              </a:lnSpc>
              <a:spcBef>
                <a:spcPct val="50000"/>
              </a:spcBef>
            </a:pPr>
            <a:r>
              <a:rPr lang="en-US" b="1">
                <a:solidFill>
                  <a:srgbClr val="008000"/>
                </a:solidFill>
                <a:latin typeface="Arial Narrow" pitchFamily="34" charset="0"/>
                <a:ea typeface="ヒラギノ角ゴ Pro W3" charset="-128"/>
              </a:rPr>
              <a:t>Access-Solubility-Diffusion-Egress theory</a:t>
            </a:r>
            <a:endParaRPr lang="en-US" b="1" baseline="-25000">
              <a:solidFill>
                <a:srgbClr val="008000"/>
              </a:solidFill>
              <a:latin typeface="Arial Narrow" pitchFamily="34" charset="0"/>
              <a:ea typeface="ヒラギノ角ゴ Pro W3" charset="-128"/>
            </a:endParaRPr>
          </a:p>
        </p:txBody>
      </p:sp>
      <p:sp>
        <p:nvSpPr>
          <p:cNvPr id="741062" name="Text Box 710"/>
          <p:cNvSpPr txBox="1">
            <a:spLocks noChangeArrowheads="1"/>
          </p:cNvSpPr>
          <p:nvPr/>
        </p:nvSpPr>
        <p:spPr bwMode="auto">
          <a:xfrm>
            <a:off x="168275" y="4946650"/>
            <a:ext cx="2533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008000"/>
                </a:solidFill>
                <a:latin typeface="Arial Narrow" pitchFamily="34" charset="0"/>
                <a:ea typeface="ヒラギノ角ゴ Pro W3" charset="-128"/>
              </a:rPr>
              <a:t>P </a:t>
            </a:r>
            <a:r>
              <a:rPr lang="en-US">
                <a:solidFill>
                  <a:srgbClr val="008000"/>
                </a:solidFill>
                <a:latin typeface="Arial Narrow" pitchFamily="34" charset="0"/>
                <a:ea typeface="ヒラギノ角ゴ Pro W3" charset="-128"/>
                <a:sym typeface="Symbol" pitchFamily="18" charset="2"/>
              </a:rPr>
              <a:t> (A/E)(s</a:t>
            </a:r>
            <a:r>
              <a:rPr lang="en-US" baseline="-25000">
                <a:solidFill>
                  <a:srgbClr val="008000"/>
                </a:solidFill>
                <a:latin typeface="Arial Narrow" pitchFamily="34" charset="0"/>
                <a:ea typeface="ヒラギノ角ゴ Pro W3" charset="-128"/>
                <a:sym typeface="Symbol" pitchFamily="18" charset="2"/>
              </a:rPr>
              <a:t>L</a:t>
            </a:r>
            <a:r>
              <a:rPr lang="en-US">
                <a:solidFill>
                  <a:srgbClr val="008000"/>
                </a:solidFill>
                <a:latin typeface="Arial Narrow" pitchFamily="34" charset="0"/>
                <a:ea typeface="ヒラギノ角ゴ Pro W3" charset="-128"/>
                <a:sym typeface="Symbol" pitchFamily="18" charset="2"/>
              </a:rPr>
              <a:t>/s</a:t>
            </a:r>
            <a:r>
              <a:rPr lang="en-US" baseline="-25000">
                <a:solidFill>
                  <a:srgbClr val="008000"/>
                </a:solidFill>
                <a:latin typeface="Arial Narrow" pitchFamily="34" charset="0"/>
                <a:ea typeface="ヒラギノ角ゴ Pro W3" charset="-128"/>
                <a:sym typeface="Symbol" pitchFamily="18" charset="2"/>
              </a:rPr>
              <a:t>W</a:t>
            </a:r>
            <a:r>
              <a:rPr lang="en-US">
                <a:solidFill>
                  <a:srgbClr val="008000"/>
                </a:solidFill>
                <a:latin typeface="Arial Narrow" pitchFamily="34" charset="0"/>
                <a:ea typeface="ヒラギノ角ゴ Pro W3" charset="-128"/>
                <a:sym typeface="Symbol" pitchFamily="18" charset="2"/>
              </a:rPr>
              <a:t>) D</a:t>
            </a:r>
          </a:p>
        </p:txBody>
      </p:sp>
      <p:sp>
        <p:nvSpPr>
          <p:cNvPr id="741063" name="Text Box 711"/>
          <p:cNvSpPr txBox="1">
            <a:spLocks noChangeArrowheads="1"/>
          </p:cNvSpPr>
          <p:nvPr/>
        </p:nvSpPr>
        <p:spPr bwMode="auto">
          <a:xfrm>
            <a:off x="168275" y="5251450"/>
            <a:ext cx="2286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008000"/>
                </a:solidFill>
                <a:latin typeface="Arial Narrow" pitchFamily="34" charset="0"/>
                <a:ea typeface="ヒラギノ角ゴ Pro W3" charset="-128"/>
              </a:rPr>
              <a:t>Boron (2010)</a:t>
            </a:r>
            <a:endParaRPr lang="en-US" baseline="-25000">
              <a:solidFill>
                <a:srgbClr val="008000"/>
              </a:solidFill>
              <a:latin typeface="Arial Narrow" pitchFamily="34" charset="0"/>
              <a:ea typeface="ヒラギノ角ゴ Pro W3"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40390"/>
                                        </p:tgtEl>
                                        <p:attrNameLst>
                                          <p:attrName>style.visibility</p:attrName>
                                        </p:attrNameLst>
                                      </p:cBhvr>
                                      <p:to>
                                        <p:strVal val="visible"/>
                                      </p:to>
                                    </p:set>
                                    <p:animEffect transition="in" filter="dissolve">
                                      <p:cBhvr>
                                        <p:cTn id="7" dur="500"/>
                                        <p:tgtEl>
                                          <p:spTgt spid="740390"/>
                                        </p:tgtEl>
                                      </p:cBhvr>
                                    </p:animEffect>
                                  </p:childTnLst>
                                </p:cTn>
                              </p:par>
                            </p:childTnLst>
                          </p:cTn>
                        </p:par>
                        <p:par>
                          <p:cTn id="8" fill="hold" nodeType="afterGroup">
                            <p:stCondLst>
                              <p:cond delay="500"/>
                            </p:stCondLst>
                            <p:childTnLst>
                              <p:par>
                                <p:cTn id="9" presetID="2" presetClass="entr" presetSubtype="8" fill="hold" nodeType="afterEffect">
                                  <p:stCondLst>
                                    <p:cond delay="0"/>
                                  </p:stCondLst>
                                  <p:childTnLst>
                                    <p:set>
                                      <p:cBhvr>
                                        <p:cTn id="10" dur="1" fill="hold">
                                          <p:stCondLst>
                                            <p:cond delay="0"/>
                                          </p:stCondLst>
                                        </p:cTn>
                                        <p:tgtEl>
                                          <p:spTgt spid="740381"/>
                                        </p:tgtEl>
                                        <p:attrNameLst>
                                          <p:attrName>style.visibility</p:attrName>
                                        </p:attrNameLst>
                                      </p:cBhvr>
                                      <p:to>
                                        <p:strVal val="visible"/>
                                      </p:to>
                                    </p:set>
                                    <p:anim calcmode="lin" valueType="num">
                                      <p:cBhvr additive="base">
                                        <p:cTn id="11" dur="500" fill="hold"/>
                                        <p:tgtEl>
                                          <p:spTgt spid="740381"/>
                                        </p:tgtEl>
                                        <p:attrNameLst>
                                          <p:attrName>ppt_x</p:attrName>
                                        </p:attrNameLst>
                                      </p:cBhvr>
                                      <p:tavLst>
                                        <p:tav tm="0">
                                          <p:val>
                                            <p:strVal val="0-#ppt_w/2"/>
                                          </p:val>
                                        </p:tav>
                                        <p:tav tm="100000">
                                          <p:val>
                                            <p:strVal val="#ppt_x"/>
                                          </p:val>
                                        </p:tav>
                                      </p:tavLst>
                                    </p:anim>
                                    <p:anim calcmode="lin" valueType="num">
                                      <p:cBhvr additive="base">
                                        <p:cTn id="12" dur="500" fill="hold"/>
                                        <p:tgtEl>
                                          <p:spTgt spid="740381"/>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9" presetClass="entr" presetSubtype="0" fill="hold" nodeType="afterEffect">
                                  <p:stCondLst>
                                    <p:cond delay="0"/>
                                  </p:stCondLst>
                                  <p:childTnLst>
                                    <p:set>
                                      <p:cBhvr>
                                        <p:cTn id="15" dur="1" fill="hold">
                                          <p:stCondLst>
                                            <p:cond delay="0"/>
                                          </p:stCondLst>
                                        </p:cTn>
                                        <p:tgtEl>
                                          <p:spTgt spid="740359"/>
                                        </p:tgtEl>
                                        <p:attrNameLst>
                                          <p:attrName>style.visibility</p:attrName>
                                        </p:attrNameLst>
                                      </p:cBhvr>
                                      <p:to>
                                        <p:strVal val="visible"/>
                                      </p:to>
                                    </p:set>
                                    <p:animEffect transition="in" filter="dissolve">
                                      <p:cBhvr>
                                        <p:cTn id="16" dur="500"/>
                                        <p:tgtEl>
                                          <p:spTgt spid="740359"/>
                                        </p:tgtEl>
                                      </p:cBhvr>
                                    </p:animEffect>
                                  </p:childTnLst>
                                </p:cTn>
                              </p:par>
                            </p:childTnLst>
                          </p:cTn>
                        </p:par>
                        <p:par>
                          <p:cTn id="17" fill="hold" nodeType="afterGroup">
                            <p:stCondLst>
                              <p:cond delay="1500"/>
                            </p:stCondLst>
                            <p:childTnLst>
                              <p:par>
                                <p:cTn id="18" presetID="9" presetClass="entr" presetSubtype="0" fill="hold" grpId="0" nodeType="afterEffect">
                                  <p:stCondLst>
                                    <p:cond delay="0"/>
                                  </p:stCondLst>
                                  <p:childTnLst>
                                    <p:set>
                                      <p:cBhvr>
                                        <p:cTn id="19" dur="1" fill="hold">
                                          <p:stCondLst>
                                            <p:cond delay="0"/>
                                          </p:stCondLst>
                                        </p:cTn>
                                        <p:tgtEl>
                                          <p:spTgt spid="740386"/>
                                        </p:tgtEl>
                                        <p:attrNameLst>
                                          <p:attrName>style.visibility</p:attrName>
                                        </p:attrNameLst>
                                      </p:cBhvr>
                                      <p:to>
                                        <p:strVal val="visible"/>
                                      </p:to>
                                    </p:set>
                                    <p:animEffect transition="in" filter="dissolve">
                                      <p:cBhvr>
                                        <p:cTn id="20" dur="500"/>
                                        <p:tgtEl>
                                          <p:spTgt spid="74038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740356"/>
                                        </p:tgtEl>
                                        <p:attrNameLst>
                                          <p:attrName>style.visibility</p:attrName>
                                        </p:attrNameLst>
                                      </p:cBhvr>
                                      <p:to>
                                        <p:strVal val="visible"/>
                                      </p:to>
                                    </p:set>
                                    <p:animEffect transition="in" filter="dissolve">
                                      <p:cBhvr>
                                        <p:cTn id="25" dur="500"/>
                                        <p:tgtEl>
                                          <p:spTgt spid="740356"/>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741048"/>
                                        </p:tgtEl>
                                        <p:attrNameLst>
                                          <p:attrName>style.visibility</p:attrName>
                                        </p:attrNameLst>
                                      </p:cBhvr>
                                      <p:to>
                                        <p:strVal val="visible"/>
                                      </p:to>
                                    </p:set>
                                    <p:animEffect transition="in" filter="wipe(down)">
                                      <p:cBhvr>
                                        <p:cTn id="30" dur="500"/>
                                        <p:tgtEl>
                                          <p:spTgt spid="74104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40387"/>
                                        </p:tgtEl>
                                        <p:attrNameLst>
                                          <p:attrName>style.visibility</p:attrName>
                                        </p:attrNameLst>
                                      </p:cBhvr>
                                      <p:to>
                                        <p:strVal val="visible"/>
                                      </p:to>
                                    </p:set>
                                    <p:animEffect transition="in" filter="dissolve">
                                      <p:cBhvr>
                                        <p:cTn id="35" dur="500"/>
                                        <p:tgtEl>
                                          <p:spTgt spid="74038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740365"/>
                                        </p:tgtEl>
                                        <p:attrNameLst>
                                          <p:attrName>style.visibility</p:attrName>
                                        </p:attrNameLst>
                                      </p:cBhvr>
                                      <p:to>
                                        <p:strVal val="visible"/>
                                      </p:to>
                                    </p:set>
                                    <p:animEffect transition="in" filter="wipe(left)">
                                      <p:cBhvr>
                                        <p:cTn id="40" dur="500"/>
                                        <p:tgtEl>
                                          <p:spTgt spid="740365"/>
                                        </p:tgtEl>
                                      </p:cBhvr>
                                    </p:animEffect>
                                  </p:childTnLst>
                                </p:cTn>
                              </p:par>
                              <p:par>
                                <p:cTn id="41" presetID="9" presetClass="entr" presetSubtype="0" fill="hold" grpId="1" nodeType="withEffect">
                                  <p:stCondLst>
                                    <p:cond delay="0"/>
                                  </p:stCondLst>
                                  <p:childTnLst>
                                    <p:set>
                                      <p:cBhvr>
                                        <p:cTn id="42" dur="1" fill="hold">
                                          <p:stCondLst>
                                            <p:cond delay="0"/>
                                          </p:stCondLst>
                                        </p:cTn>
                                        <p:tgtEl>
                                          <p:spTgt spid="740365"/>
                                        </p:tgtEl>
                                        <p:attrNameLst>
                                          <p:attrName>style.visibility</p:attrName>
                                        </p:attrNameLst>
                                      </p:cBhvr>
                                      <p:to>
                                        <p:strVal val="visible"/>
                                      </p:to>
                                    </p:set>
                                    <p:animEffect transition="in" filter="dissolve">
                                      <p:cBhvr>
                                        <p:cTn id="43" dur="500"/>
                                        <p:tgtEl>
                                          <p:spTgt spid="740365"/>
                                        </p:tgtEl>
                                      </p:cBhvr>
                                    </p:animEffect>
                                  </p:childTnLst>
                                </p:cTn>
                              </p:par>
                            </p:childTnLst>
                          </p:cTn>
                        </p:par>
                        <p:par>
                          <p:cTn id="44" fill="hold" nodeType="afterGroup">
                            <p:stCondLst>
                              <p:cond delay="500"/>
                            </p:stCondLst>
                            <p:childTnLst>
                              <p:par>
                                <p:cTn id="45" presetID="9" presetClass="entr" presetSubtype="0" fill="hold" nodeType="afterEffect">
                                  <p:stCondLst>
                                    <p:cond delay="0"/>
                                  </p:stCondLst>
                                  <p:childTnLst>
                                    <p:set>
                                      <p:cBhvr>
                                        <p:cTn id="46" dur="1" fill="hold">
                                          <p:stCondLst>
                                            <p:cond delay="0"/>
                                          </p:stCondLst>
                                        </p:cTn>
                                        <p:tgtEl>
                                          <p:spTgt spid="740372"/>
                                        </p:tgtEl>
                                        <p:attrNameLst>
                                          <p:attrName>style.visibility</p:attrName>
                                        </p:attrNameLst>
                                      </p:cBhvr>
                                      <p:to>
                                        <p:strVal val="visible"/>
                                      </p:to>
                                    </p:set>
                                    <p:animEffect transition="in" filter="dissolve">
                                      <p:cBhvr>
                                        <p:cTn id="47" dur="1000"/>
                                        <p:tgtEl>
                                          <p:spTgt spid="740372"/>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740355"/>
                                        </p:tgtEl>
                                        <p:attrNameLst>
                                          <p:attrName>style.visibility</p:attrName>
                                        </p:attrNameLst>
                                      </p:cBhvr>
                                      <p:to>
                                        <p:strVal val="visible"/>
                                      </p:to>
                                    </p:set>
                                    <p:animEffect transition="in" filter="dissolve">
                                      <p:cBhvr>
                                        <p:cTn id="50" dur="500"/>
                                        <p:tgtEl>
                                          <p:spTgt spid="740355"/>
                                        </p:tgtEl>
                                      </p:cBhvr>
                                    </p:animEffect>
                                  </p:childTnLst>
                                </p:cTn>
                              </p:par>
                            </p:childTnLst>
                          </p:cTn>
                        </p:par>
                        <p:par>
                          <p:cTn id="51" fill="hold" nodeType="afterGroup">
                            <p:stCondLst>
                              <p:cond delay="1500"/>
                            </p:stCondLst>
                            <p:childTnLst>
                              <p:par>
                                <p:cTn id="52" presetID="9" presetClass="entr" presetSubtype="0" fill="hold" nodeType="afterEffect">
                                  <p:stCondLst>
                                    <p:cond delay="0"/>
                                  </p:stCondLst>
                                  <p:childTnLst>
                                    <p:set>
                                      <p:cBhvr>
                                        <p:cTn id="53" dur="1" fill="hold">
                                          <p:stCondLst>
                                            <p:cond delay="0"/>
                                          </p:stCondLst>
                                        </p:cTn>
                                        <p:tgtEl>
                                          <p:spTgt spid="740366"/>
                                        </p:tgtEl>
                                        <p:attrNameLst>
                                          <p:attrName>style.visibility</p:attrName>
                                        </p:attrNameLst>
                                      </p:cBhvr>
                                      <p:to>
                                        <p:strVal val="visible"/>
                                      </p:to>
                                    </p:set>
                                    <p:animEffect transition="in" filter="dissolve">
                                      <p:cBhvr>
                                        <p:cTn id="54" dur="500"/>
                                        <p:tgtEl>
                                          <p:spTgt spid="740366"/>
                                        </p:tgtEl>
                                      </p:cBhvr>
                                    </p:animEffect>
                                  </p:childTnLst>
                                </p:cTn>
                              </p:par>
                            </p:childTnLst>
                          </p:cTn>
                        </p:par>
                        <p:par>
                          <p:cTn id="55" fill="hold" nodeType="afterGroup">
                            <p:stCondLst>
                              <p:cond delay="2000"/>
                            </p:stCondLst>
                            <p:childTnLst>
                              <p:par>
                                <p:cTn id="56" presetID="9" presetClass="entr" presetSubtype="0" fill="hold" nodeType="afterEffect">
                                  <p:stCondLst>
                                    <p:cond delay="0"/>
                                  </p:stCondLst>
                                  <p:childTnLst>
                                    <p:set>
                                      <p:cBhvr>
                                        <p:cTn id="57" dur="1" fill="hold">
                                          <p:stCondLst>
                                            <p:cond delay="0"/>
                                          </p:stCondLst>
                                        </p:cTn>
                                        <p:tgtEl>
                                          <p:spTgt spid="740362"/>
                                        </p:tgtEl>
                                        <p:attrNameLst>
                                          <p:attrName>style.visibility</p:attrName>
                                        </p:attrNameLst>
                                      </p:cBhvr>
                                      <p:to>
                                        <p:strVal val="visible"/>
                                      </p:to>
                                    </p:set>
                                    <p:animEffect transition="in" filter="dissolve">
                                      <p:cBhvr>
                                        <p:cTn id="58" dur="500"/>
                                        <p:tgtEl>
                                          <p:spTgt spid="740362"/>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741050"/>
                                        </p:tgtEl>
                                        <p:attrNameLst>
                                          <p:attrName>style.visibility</p:attrName>
                                        </p:attrNameLst>
                                      </p:cBhvr>
                                      <p:to>
                                        <p:strVal val="visible"/>
                                      </p:to>
                                    </p:set>
                                    <p:animEffect transition="in" filter="dissolve">
                                      <p:cBhvr>
                                        <p:cTn id="63" dur="500"/>
                                        <p:tgtEl>
                                          <p:spTgt spid="741050"/>
                                        </p:tgtEl>
                                      </p:cBhvr>
                                    </p:animEffect>
                                  </p:childTnLst>
                                </p:cTn>
                              </p:par>
                            </p:childTnLst>
                          </p:cTn>
                        </p:par>
                        <p:par>
                          <p:cTn id="64" fill="hold" nodeType="afterGroup">
                            <p:stCondLst>
                              <p:cond delay="500"/>
                            </p:stCondLst>
                            <p:childTnLst>
                              <p:par>
                                <p:cTn id="65" presetID="9" presetClass="entr" presetSubtype="0" fill="hold" grpId="0" nodeType="afterEffect">
                                  <p:stCondLst>
                                    <p:cond delay="0"/>
                                  </p:stCondLst>
                                  <p:childTnLst>
                                    <p:set>
                                      <p:cBhvr>
                                        <p:cTn id="66" dur="1" fill="hold">
                                          <p:stCondLst>
                                            <p:cond delay="0"/>
                                          </p:stCondLst>
                                        </p:cTn>
                                        <p:tgtEl>
                                          <p:spTgt spid="741054"/>
                                        </p:tgtEl>
                                        <p:attrNameLst>
                                          <p:attrName>style.visibility</p:attrName>
                                        </p:attrNameLst>
                                      </p:cBhvr>
                                      <p:to>
                                        <p:strVal val="visible"/>
                                      </p:to>
                                    </p:set>
                                    <p:animEffect transition="in" filter="dissolve">
                                      <p:cBhvr>
                                        <p:cTn id="67" dur="500"/>
                                        <p:tgtEl>
                                          <p:spTgt spid="741054"/>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741055"/>
                                        </p:tgtEl>
                                        <p:attrNameLst>
                                          <p:attrName>style.visibility</p:attrName>
                                        </p:attrNameLst>
                                      </p:cBhvr>
                                      <p:to>
                                        <p:strVal val="visible"/>
                                      </p:to>
                                    </p:set>
                                    <p:animEffect transition="in" filter="dissolve">
                                      <p:cBhvr>
                                        <p:cTn id="72" dur="500"/>
                                        <p:tgtEl>
                                          <p:spTgt spid="74105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741056"/>
                                        </p:tgtEl>
                                        <p:attrNameLst>
                                          <p:attrName>style.visibility</p:attrName>
                                        </p:attrNameLst>
                                      </p:cBhvr>
                                      <p:to>
                                        <p:strVal val="visible"/>
                                      </p:to>
                                    </p:set>
                                    <p:animEffect transition="in" filter="dissolve">
                                      <p:cBhvr>
                                        <p:cTn id="77" dur="500"/>
                                        <p:tgtEl>
                                          <p:spTgt spid="741056"/>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741057"/>
                                        </p:tgtEl>
                                        <p:attrNameLst>
                                          <p:attrName>style.visibility</p:attrName>
                                        </p:attrNameLst>
                                      </p:cBhvr>
                                      <p:to>
                                        <p:strVal val="visible"/>
                                      </p:to>
                                    </p:set>
                                    <p:animEffect transition="in" filter="dissolve">
                                      <p:cBhvr>
                                        <p:cTn id="82" dur="500"/>
                                        <p:tgtEl>
                                          <p:spTgt spid="741057"/>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740369"/>
                                        </p:tgtEl>
                                        <p:attrNameLst>
                                          <p:attrName>style.visibility</p:attrName>
                                        </p:attrNameLst>
                                      </p:cBhvr>
                                      <p:to>
                                        <p:strVal val="visible"/>
                                      </p:to>
                                    </p:set>
                                    <p:animEffect transition="in" filter="dissolve">
                                      <p:cBhvr>
                                        <p:cTn id="87" dur="500"/>
                                        <p:tgtEl>
                                          <p:spTgt spid="740369"/>
                                        </p:tgtEl>
                                      </p:cBhvr>
                                    </p:animEffect>
                                  </p:childTnLst>
                                </p:cTn>
                              </p:par>
                            </p:childTnLst>
                          </p:cTn>
                        </p:par>
                        <p:par>
                          <p:cTn id="88" fill="hold" nodeType="afterGroup">
                            <p:stCondLst>
                              <p:cond delay="500"/>
                            </p:stCondLst>
                            <p:childTnLst>
                              <p:par>
                                <p:cTn id="89" presetID="22" presetClass="entr" presetSubtype="8" fill="hold" grpId="0" nodeType="afterEffect">
                                  <p:stCondLst>
                                    <p:cond delay="0"/>
                                  </p:stCondLst>
                                  <p:childTnLst>
                                    <p:set>
                                      <p:cBhvr>
                                        <p:cTn id="90" dur="1" fill="hold">
                                          <p:stCondLst>
                                            <p:cond delay="0"/>
                                          </p:stCondLst>
                                        </p:cTn>
                                        <p:tgtEl>
                                          <p:spTgt spid="740376"/>
                                        </p:tgtEl>
                                        <p:attrNameLst>
                                          <p:attrName>style.visibility</p:attrName>
                                        </p:attrNameLst>
                                      </p:cBhvr>
                                      <p:to>
                                        <p:strVal val="visible"/>
                                      </p:to>
                                    </p:set>
                                    <p:animEffect transition="in" filter="wipe(left)">
                                      <p:cBhvr>
                                        <p:cTn id="91" dur="500"/>
                                        <p:tgtEl>
                                          <p:spTgt spid="740376"/>
                                        </p:tgtEl>
                                      </p:cBhvr>
                                    </p:animEffect>
                                  </p:childTnLst>
                                </p:cTn>
                              </p:par>
                            </p:childTnLst>
                          </p:cTn>
                        </p:par>
                        <p:par>
                          <p:cTn id="92" fill="hold" nodeType="afterGroup">
                            <p:stCondLst>
                              <p:cond delay="1000"/>
                            </p:stCondLst>
                            <p:childTnLst>
                              <p:par>
                                <p:cTn id="93" presetID="9" presetClass="entr" presetSubtype="0" fill="hold" grpId="0" nodeType="afterEffect">
                                  <p:stCondLst>
                                    <p:cond delay="0"/>
                                  </p:stCondLst>
                                  <p:childTnLst>
                                    <p:set>
                                      <p:cBhvr>
                                        <p:cTn id="94" dur="1" fill="hold">
                                          <p:stCondLst>
                                            <p:cond delay="0"/>
                                          </p:stCondLst>
                                        </p:cTn>
                                        <p:tgtEl>
                                          <p:spTgt spid="740377"/>
                                        </p:tgtEl>
                                        <p:attrNameLst>
                                          <p:attrName>style.visibility</p:attrName>
                                        </p:attrNameLst>
                                      </p:cBhvr>
                                      <p:to>
                                        <p:strVal val="visible"/>
                                      </p:to>
                                    </p:set>
                                    <p:animEffect transition="in" filter="dissolve">
                                      <p:cBhvr>
                                        <p:cTn id="95" dur="500"/>
                                        <p:tgtEl>
                                          <p:spTgt spid="740377"/>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9" presetClass="entr" presetSubtype="0" fill="hold" grpId="0" nodeType="clickEffect">
                                  <p:stCondLst>
                                    <p:cond delay="0"/>
                                  </p:stCondLst>
                                  <p:childTnLst>
                                    <p:set>
                                      <p:cBhvr>
                                        <p:cTn id="99" dur="1" fill="hold">
                                          <p:stCondLst>
                                            <p:cond delay="0"/>
                                          </p:stCondLst>
                                        </p:cTn>
                                        <p:tgtEl>
                                          <p:spTgt spid="741058"/>
                                        </p:tgtEl>
                                        <p:attrNameLst>
                                          <p:attrName>style.visibility</p:attrName>
                                        </p:attrNameLst>
                                      </p:cBhvr>
                                      <p:to>
                                        <p:strVal val="visible"/>
                                      </p:to>
                                    </p:set>
                                    <p:animEffect transition="in" filter="dissolve">
                                      <p:cBhvr>
                                        <p:cTn id="100" dur="500"/>
                                        <p:tgtEl>
                                          <p:spTgt spid="741058"/>
                                        </p:tgtEl>
                                      </p:cBhvr>
                                    </p:animEffect>
                                  </p:childTnLst>
                                </p:cTn>
                              </p:par>
                            </p:childTnLst>
                          </p:cTn>
                        </p:par>
                        <p:par>
                          <p:cTn id="101" fill="hold" nodeType="afterGroup">
                            <p:stCondLst>
                              <p:cond delay="500"/>
                            </p:stCondLst>
                            <p:childTnLst>
                              <p:par>
                                <p:cTn id="102" presetID="9" presetClass="entr" presetSubtype="0" fill="hold" grpId="0" nodeType="afterEffect">
                                  <p:stCondLst>
                                    <p:cond delay="0"/>
                                  </p:stCondLst>
                                  <p:childTnLst>
                                    <p:set>
                                      <p:cBhvr>
                                        <p:cTn id="103" dur="1" fill="hold">
                                          <p:stCondLst>
                                            <p:cond delay="0"/>
                                          </p:stCondLst>
                                        </p:cTn>
                                        <p:tgtEl>
                                          <p:spTgt spid="741059"/>
                                        </p:tgtEl>
                                        <p:attrNameLst>
                                          <p:attrName>style.visibility</p:attrName>
                                        </p:attrNameLst>
                                      </p:cBhvr>
                                      <p:to>
                                        <p:strVal val="visible"/>
                                      </p:to>
                                    </p:set>
                                    <p:animEffect transition="in" filter="dissolve">
                                      <p:cBhvr>
                                        <p:cTn id="104" dur="500"/>
                                        <p:tgtEl>
                                          <p:spTgt spid="741059"/>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9" presetClass="entr" presetSubtype="0" fill="hold" grpId="0" nodeType="clickEffect">
                                  <p:stCondLst>
                                    <p:cond delay="0"/>
                                  </p:stCondLst>
                                  <p:childTnLst>
                                    <p:set>
                                      <p:cBhvr>
                                        <p:cTn id="108" dur="1" fill="hold">
                                          <p:stCondLst>
                                            <p:cond delay="0"/>
                                          </p:stCondLst>
                                        </p:cTn>
                                        <p:tgtEl>
                                          <p:spTgt spid="741060"/>
                                        </p:tgtEl>
                                        <p:attrNameLst>
                                          <p:attrName>style.visibility</p:attrName>
                                        </p:attrNameLst>
                                      </p:cBhvr>
                                      <p:to>
                                        <p:strVal val="visible"/>
                                      </p:to>
                                    </p:set>
                                    <p:animEffect transition="in" filter="dissolve">
                                      <p:cBhvr>
                                        <p:cTn id="109" dur="500"/>
                                        <p:tgtEl>
                                          <p:spTgt spid="741060"/>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9" presetClass="entr" presetSubtype="0" fill="hold" nodeType="clickEffect">
                                  <p:stCondLst>
                                    <p:cond delay="0"/>
                                  </p:stCondLst>
                                  <p:childTnLst>
                                    <p:set>
                                      <p:cBhvr>
                                        <p:cTn id="113" dur="1" fill="hold">
                                          <p:stCondLst>
                                            <p:cond delay="0"/>
                                          </p:stCondLst>
                                        </p:cTn>
                                        <p:tgtEl>
                                          <p:spTgt spid="741044"/>
                                        </p:tgtEl>
                                        <p:attrNameLst>
                                          <p:attrName>style.visibility</p:attrName>
                                        </p:attrNameLst>
                                      </p:cBhvr>
                                      <p:to>
                                        <p:strVal val="visible"/>
                                      </p:to>
                                    </p:set>
                                    <p:animEffect transition="in" filter="dissolve">
                                      <p:cBhvr>
                                        <p:cTn id="114" dur="500"/>
                                        <p:tgtEl>
                                          <p:spTgt spid="741044"/>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741049"/>
                                        </p:tgtEl>
                                        <p:attrNameLst>
                                          <p:attrName>style.visibility</p:attrName>
                                        </p:attrNameLst>
                                      </p:cBhvr>
                                      <p:to>
                                        <p:strVal val="visible"/>
                                      </p:to>
                                    </p:set>
                                    <p:animEffect transition="in" filter="wipe(down)">
                                      <p:cBhvr>
                                        <p:cTn id="119" dur="500"/>
                                        <p:tgtEl>
                                          <p:spTgt spid="741049"/>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9" presetClass="entr" presetSubtype="0" fill="hold" grpId="0" nodeType="clickEffect">
                                  <p:stCondLst>
                                    <p:cond delay="0"/>
                                  </p:stCondLst>
                                  <p:childTnLst>
                                    <p:set>
                                      <p:cBhvr>
                                        <p:cTn id="123" dur="1" fill="hold">
                                          <p:stCondLst>
                                            <p:cond delay="0"/>
                                          </p:stCondLst>
                                        </p:cTn>
                                        <p:tgtEl>
                                          <p:spTgt spid="741047"/>
                                        </p:tgtEl>
                                        <p:attrNameLst>
                                          <p:attrName>style.visibility</p:attrName>
                                        </p:attrNameLst>
                                      </p:cBhvr>
                                      <p:to>
                                        <p:strVal val="visible"/>
                                      </p:to>
                                    </p:set>
                                    <p:animEffect transition="in" filter="dissolve">
                                      <p:cBhvr>
                                        <p:cTn id="124" dur="500"/>
                                        <p:tgtEl>
                                          <p:spTgt spid="741047"/>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2" presetClass="entr" presetSubtype="8" fill="hold" nodeType="clickEffect">
                                  <p:stCondLst>
                                    <p:cond delay="0"/>
                                  </p:stCondLst>
                                  <p:childTnLst>
                                    <p:set>
                                      <p:cBhvr>
                                        <p:cTn id="128" dur="1" fill="hold">
                                          <p:stCondLst>
                                            <p:cond delay="0"/>
                                          </p:stCondLst>
                                        </p:cTn>
                                        <p:tgtEl>
                                          <p:spTgt spid="740378"/>
                                        </p:tgtEl>
                                        <p:attrNameLst>
                                          <p:attrName>style.visibility</p:attrName>
                                        </p:attrNameLst>
                                      </p:cBhvr>
                                      <p:to>
                                        <p:strVal val="visible"/>
                                      </p:to>
                                    </p:set>
                                    <p:animEffect transition="in" filter="wipe(left)">
                                      <p:cBhvr>
                                        <p:cTn id="129" dur="500"/>
                                        <p:tgtEl>
                                          <p:spTgt spid="740378"/>
                                        </p:tgtEl>
                                      </p:cBhvr>
                                    </p:animEffec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9" presetClass="entr" presetSubtype="0" fill="hold" grpId="0" nodeType="clickEffect">
                                  <p:stCondLst>
                                    <p:cond delay="0"/>
                                  </p:stCondLst>
                                  <p:childTnLst>
                                    <p:set>
                                      <p:cBhvr>
                                        <p:cTn id="133" dur="1" fill="hold">
                                          <p:stCondLst>
                                            <p:cond delay="0"/>
                                          </p:stCondLst>
                                        </p:cTn>
                                        <p:tgtEl>
                                          <p:spTgt spid="741061"/>
                                        </p:tgtEl>
                                        <p:attrNameLst>
                                          <p:attrName>style.visibility</p:attrName>
                                        </p:attrNameLst>
                                      </p:cBhvr>
                                      <p:to>
                                        <p:strVal val="visible"/>
                                      </p:to>
                                    </p:set>
                                    <p:animEffect transition="in" filter="dissolve">
                                      <p:cBhvr>
                                        <p:cTn id="134" dur="500"/>
                                        <p:tgtEl>
                                          <p:spTgt spid="741061"/>
                                        </p:tgtEl>
                                      </p:cBhvr>
                                    </p:animEffect>
                                  </p:childTnLst>
                                </p:cTn>
                              </p:par>
                            </p:childTnLst>
                          </p:cTn>
                        </p:par>
                        <p:par>
                          <p:cTn id="135" fill="hold" nodeType="afterGroup">
                            <p:stCondLst>
                              <p:cond delay="500"/>
                            </p:stCondLst>
                            <p:childTnLst>
                              <p:par>
                                <p:cTn id="136" presetID="9" presetClass="entr" presetSubtype="0" fill="hold" grpId="0" nodeType="afterEffect">
                                  <p:stCondLst>
                                    <p:cond delay="0"/>
                                  </p:stCondLst>
                                  <p:childTnLst>
                                    <p:set>
                                      <p:cBhvr>
                                        <p:cTn id="137" dur="1" fill="hold">
                                          <p:stCondLst>
                                            <p:cond delay="0"/>
                                          </p:stCondLst>
                                        </p:cTn>
                                        <p:tgtEl>
                                          <p:spTgt spid="741062"/>
                                        </p:tgtEl>
                                        <p:attrNameLst>
                                          <p:attrName>style.visibility</p:attrName>
                                        </p:attrNameLst>
                                      </p:cBhvr>
                                      <p:to>
                                        <p:strVal val="visible"/>
                                      </p:to>
                                    </p:set>
                                    <p:animEffect transition="in" filter="dissolve">
                                      <p:cBhvr>
                                        <p:cTn id="138" dur="500"/>
                                        <p:tgtEl>
                                          <p:spTgt spid="741062"/>
                                        </p:tgtEl>
                                      </p:cBhvr>
                                    </p:animEffec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9" presetClass="entr" presetSubtype="0" fill="hold" grpId="0" nodeType="clickEffect">
                                  <p:stCondLst>
                                    <p:cond delay="0"/>
                                  </p:stCondLst>
                                  <p:childTnLst>
                                    <p:set>
                                      <p:cBhvr>
                                        <p:cTn id="142" dur="1" fill="hold">
                                          <p:stCondLst>
                                            <p:cond delay="0"/>
                                          </p:stCondLst>
                                        </p:cTn>
                                        <p:tgtEl>
                                          <p:spTgt spid="741063"/>
                                        </p:tgtEl>
                                        <p:attrNameLst>
                                          <p:attrName>style.visibility</p:attrName>
                                        </p:attrNameLst>
                                      </p:cBhvr>
                                      <p:to>
                                        <p:strVal val="visible"/>
                                      </p:to>
                                    </p:set>
                                    <p:animEffect transition="in" filter="dissolve">
                                      <p:cBhvr>
                                        <p:cTn id="143" dur="500"/>
                                        <p:tgtEl>
                                          <p:spTgt spid="741063"/>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9" presetClass="entr" presetSubtype="0" fill="hold" grpId="0" nodeType="clickEffect">
                                  <p:stCondLst>
                                    <p:cond delay="0"/>
                                  </p:stCondLst>
                                  <p:childTnLst>
                                    <p:set>
                                      <p:cBhvr>
                                        <p:cTn id="147" dur="1" fill="hold">
                                          <p:stCondLst>
                                            <p:cond delay="0"/>
                                          </p:stCondLst>
                                        </p:cTn>
                                        <p:tgtEl>
                                          <p:spTgt spid="740388"/>
                                        </p:tgtEl>
                                        <p:attrNameLst>
                                          <p:attrName>style.visibility</p:attrName>
                                        </p:attrNameLst>
                                      </p:cBhvr>
                                      <p:to>
                                        <p:strVal val="visible"/>
                                      </p:to>
                                    </p:set>
                                    <p:animEffect transition="in" filter="dissolve">
                                      <p:cBhvr>
                                        <p:cTn id="148" dur="500"/>
                                        <p:tgtEl>
                                          <p:spTgt spid="740388"/>
                                        </p:tgtEl>
                                      </p:cBhvr>
                                    </p:animEffec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9" presetClass="entr" presetSubtype="0" fill="hold" grpId="0" nodeType="clickEffect">
                                  <p:stCondLst>
                                    <p:cond delay="0"/>
                                  </p:stCondLst>
                                  <p:childTnLst>
                                    <p:set>
                                      <p:cBhvr>
                                        <p:cTn id="152" dur="1" fill="hold">
                                          <p:stCondLst>
                                            <p:cond delay="0"/>
                                          </p:stCondLst>
                                        </p:cTn>
                                        <p:tgtEl>
                                          <p:spTgt spid="740389"/>
                                        </p:tgtEl>
                                        <p:attrNameLst>
                                          <p:attrName>style.visibility</p:attrName>
                                        </p:attrNameLst>
                                      </p:cBhvr>
                                      <p:to>
                                        <p:strVal val="visible"/>
                                      </p:to>
                                    </p:set>
                                    <p:animEffect transition="in" filter="dissolve">
                                      <p:cBhvr>
                                        <p:cTn id="153" dur="500"/>
                                        <p:tgtEl>
                                          <p:spTgt spid="740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0355" grpId="0" animBg="1"/>
      <p:bldP spid="740365" grpId="0" animBg="1"/>
      <p:bldP spid="740365" grpId="1" animBg="1"/>
      <p:bldP spid="740376" grpId="0" animBg="1"/>
      <p:bldP spid="740377" grpId="0" animBg="1"/>
      <p:bldP spid="740386" grpId="0"/>
      <p:bldP spid="740387" grpId="0" animBg="1"/>
      <p:bldP spid="740388" grpId="0"/>
      <p:bldP spid="740389" grpId="0"/>
      <p:bldP spid="741047" grpId="0" animBg="1"/>
      <p:bldP spid="741048" grpId="0" animBg="1"/>
      <p:bldP spid="741049" grpId="0" animBg="1"/>
      <p:bldP spid="741050" grpId="0"/>
      <p:bldP spid="741054" grpId="0"/>
      <p:bldP spid="741055" grpId="0"/>
      <p:bldP spid="741056" grpId="0"/>
      <p:bldP spid="741057" grpId="0"/>
      <p:bldP spid="741058" grpId="0"/>
      <p:bldP spid="741059" grpId="0"/>
      <p:bldP spid="741060" grpId="0"/>
      <p:bldP spid="741061" grpId="0"/>
      <p:bldP spid="741062" grpId="0"/>
      <p:bldP spid="74106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ChangeArrowheads="1"/>
          </p:cNvSpPr>
          <p:nvPr/>
        </p:nvSpPr>
        <p:spPr bwMode="auto">
          <a:xfrm>
            <a:off x="0" y="13335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75000"/>
              </a:lnSpc>
            </a:pPr>
            <a:r>
              <a:rPr lang="en-US" sz="4000">
                <a:solidFill>
                  <a:schemeClr val="tx1"/>
                </a:solidFill>
                <a:latin typeface="Arial Narrow" pitchFamily="34" charset="0"/>
              </a:rPr>
              <a:t>When would a gas channel</a:t>
            </a:r>
            <a:br>
              <a:rPr lang="en-US" sz="4000">
                <a:solidFill>
                  <a:schemeClr val="tx1"/>
                </a:solidFill>
                <a:latin typeface="Arial Narrow" pitchFamily="34" charset="0"/>
              </a:rPr>
            </a:br>
            <a:r>
              <a:rPr lang="en-US" sz="4000">
                <a:solidFill>
                  <a:schemeClr val="tx1"/>
                </a:solidFill>
                <a:latin typeface="Arial Narrow" pitchFamily="34" charset="0"/>
              </a:rPr>
              <a:t>make physiological sense?</a:t>
            </a:r>
          </a:p>
        </p:txBody>
      </p:sp>
      <p:sp>
        <p:nvSpPr>
          <p:cNvPr id="741379" name="Oval 3"/>
          <p:cNvSpPr>
            <a:spLocks noChangeAspect="1" noChangeArrowheads="1"/>
          </p:cNvSpPr>
          <p:nvPr/>
        </p:nvSpPr>
        <p:spPr bwMode="auto">
          <a:xfrm rot="10800000">
            <a:off x="3771900" y="2622550"/>
            <a:ext cx="155575" cy="155575"/>
          </a:xfrm>
          <a:prstGeom prst="ellipse">
            <a:avLst/>
          </a:prstGeom>
          <a:solidFill>
            <a:srgbClr val="000000"/>
          </a:solidFill>
          <a:ln w="31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41380" name="Line 4"/>
          <p:cNvSpPr>
            <a:spLocks noChangeShapeType="1"/>
          </p:cNvSpPr>
          <p:nvPr/>
        </p:nvSpPr>
        <p:spPr bwMode="auto">
          <a:xfrm>
            <a:off x="2947988" y="2698750"/>
            <a:ext cx="723900" cy="0"/>
          </a:xfrm>
          <a:prstGeom prst="line">
            <a:avLst/>
          </a:prstGeom>
          <a:noFill/>
          <a:ln w="1905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41381" name="Group 5"/>
          <p:cNvGrpSpPr>
            <a:grpSpLocks/>
          </p:cNvGrpSpPr>
          <p:nvPr/>
        </p:nvGrpSpPr>
        <p:grpSpPr bwMode="auto">
          <a:xfrm>
            <a:off x="3733800" y="2159000"/>
            <a:ext cx="203200" cy="1936750"/>
            <a:chOff x="2370" y="1368"/>
            <a:chExt cx="128" cy="1220"/>
          </a:xfrm>
        </p:grpSpPr>
        <p:sp>
          <p:nvSpPr>
            <p:cNvPr id="16052" name="Oval 6"/>
            <p:cNvSpPr>
              <a:spLocks noChangeAspect="1" noChangeArrowheads="1"/>
            </p:cNvSpPr>
            <p:nvPr/>
          </p:nvSpPr>
          <p:spPr bwMode="auto">
            <a:xfrm rot="10800000">
              <a:off x="2376" y="2202"/>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53" name="Oval 7"/>
            <p:cNvSpPr>
              <a:spLocks noChangeAspect="1" noChangeArrowheads="1"/>
            </p:cNvSpPr>
            <p:nvPr/>
          </p:nvSpPr>
          <p:spPr bwMode="auto">
            <a:xfrm rot="10800000">
              <a:off x="2400" y="1368"/>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54" name="Oval 8"/>
            <p:cNvSpPr>
              <a:spLocks noChangeAspect="1" noChangeArrowheads="1"/>
            </p:cNvSpPr>
            <p:nvPr/>
          </p:nvSpPr>
          <p:spPr bwMode="auto">
            <a:xfrm rot="10800000">
              <a:off x="2370" y="2490"/>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741385" name="Line 9"/>
          <p:cNvSpPr>
            <a:spLocks noChangeShapeType="1"/>
          </p:cNvSpPr>
          <p:nvPr/>
        </p:nvSpPr>
        <p:spPr bwMode="auto">
          <a:xfrm>
            <a:off x="3962400" y="2705100"/>
            <a:ext cx="1238250" cy="0"/>
          </a:xfrm>
          <a:prstGeom prst="line">
            <a:avLst/>
          </a:prstGeom>
          <a:noFill/>
          <a:ln w="2857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1386" name="Rectangle 10"/>
          <p:cNvSpPr>
            <a:spLocks noChangeArrowheads="1"/>
          </p:cNvSpPr>
          <p:nvPr/>
        </p:nvSpPr>
        <p:spPr bwMode="auto">
          <a:xfrm>
            <a:off x="4459288" y="2543175"/>
            <a:ext cx="150812" cy="3048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b="1">
                <a:solidFill>
                  <a:srgbClr val="0000FF"/>
                </a:solidFill>
                <a:latin typeface="Arial Narrow" pitchFamily="34" charset="0"/>
                <a:ea typeface="ヒラギノ角ゴ Pro W3" charset="-128"/>
              </a:rPr>
              <a:t>D</a:t>
            </a:r>
          </a:p>
        </p:txBody>
      </p:sp>
      <p:grpSp>
        <p:nvGrpSpPr>
          <p:cNvPr id="741387" name="Group 11"/>
          <p:cNvGrpSpPr>
            <a:grpSpLocks/>
          </p:cNvGrpSpPr>
          <p:nvPr/>
        </p:nvGrpSpPr>
        <p:grpSpPr bwMode="auto">
          <a:xfrm>
            <a:off x="5238750" y="2622550"/>
            <a:ext cx="768350" cy="155575"/>
            <a:chOff x="3318" y="1660"/>
            <a:chExt cx="484" cy="98"/>
          </a:xfrm>
        </p:grpSpPr>
        <p:sp>
          <p:nvSpPr>
            <p:cNvPr id="16050" name="Oval 12"/>
            <p:cNvSpPr>
              <a:spLocks noChangeAspect="1" noChangeArrowheads="1"/>
            </p:cNvSpPr>
            <p:nvPr/>
          </p:nvSpPr>
          <p:spPr bwMode="auto">
            <a:xfrm rot="10800000">
              <a:off x="3318" y="1660"/>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51" name="Line 13"/>
            <p:cNvSpPr>
              <a:spLocks noChangeShapeType="1"/>
            </p:cNvSpPr>
            <p:nvPr/>
          </p:nvSpPr>
          <p:spPr bwMode="auto">
            <a:xfrm>
              <a:off x="3454" y="1704"/>
              <a:ext cx="348" cy="0"/>
            </a:xfrm>
            <a:prstGeom prst="line">
              <a:avLst/>
            </a:prstGeom>
            <a:noFill/>
            <a:ln w="127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1390" name="Group 14"/>
          <p:cNvGrpSpPr>
            <a:grpSpLocks/>
          </p:cNvGrpSpPr>
          <p:nvPr/>
        </p:nvGrpSpPr>
        <p:grpSpPr bwMode="auto">
          <a:xfrm>
            <a:off x="1971675" y="2003425"/>
            <a:ext cx="879475" cy="2327275"/>
            <a:chOff x="1260" y="1270"/>
            <a:chExt cx="554" cy="1466"/>
          </a:xfrm>
        </p:grpSpPr>
        <p:sp>
          <p:nvSpPr>
            <p:cNvPr id="16046" name="Oval 15"/>
            <p:cNvSpPr>
              <a:spLocks noChangeAspect="1" noChangeArrowheads="1"/>
            </p:cNvSpPr>
            <p:nvPr/>
          </p:nvSpPr>
          <p:spPr bwMode="auto">
            <a:xfrm rot="10800000">
              <a:off x="1716" y="1660"/>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47" name="Oval 16"/>
            <p:cNvSpPr>
              <a:spLocks noChangeAspect="1" noChangeArrowheads="1"/>
            </p:cNvSpPr>
            <p:nvPr/>
          </p:nvSpPr>
          <p:spPr bwMode="auto">
            <a:xfrm rot="10800000">
              <a:off x="1260" y="2638"/>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48" name="Oval 17"/>
            <p:cNvSpPr>
              <a:spLocks noChangeAspect="1" noChangeArrowheads="1"/>
            </p:cNvSpPr>
            <p:nvPr/>
          </p:nvSpPr>
          <p:spPr bwMode="auto">
            <a:xfrm rot="10800000">
              <a:off x="1452" y="1270"/>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49" name="Oval 18"/>
            <p:cNvSpPr>
              <a:spLocks noChangeAspect="1" noChangeArrowheads="1"/>
            </p:cNvSpPr>
            <p:nvPr/>
          </p:nvSpPr>
          <p:spPr bwMode="auto">
            <a:xfrm rot="10800000">
              <a:off x="1680" y="2302"/>
              <a:ext cx="98" cy="98"/>
            </a:xfrm>
            <a:prstGeom prst="ellipse">
              <a:avLst/>
            </a:prstGeom>
            <a:solidFill>
              <a:srgbClr val="000000"/>
            </a:solidFill>
            <a:ln>
              <a:noFill/>
            </a:ln>
            <a:effectLst/>
            <a:extLst>
              <a:ext uri="{91240B29-F687-4F45-9708-019B960494DF}">
                <a14:hiddenLine xmlns:a14="http://schemas.microsoft.com/office/drawing/2010/main" w="317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41395" name="Group 19"/>
          <p:cNvGrpSpPr>
            <a:grpSpLocks/>
          </p:cNvGrpSpPr>
          <p:nvPr/>
        </p:nvGrpSpPr>
        <p:grpSpPr bwMode="auto">
          <a:xfrm>
            <a:off x="3233738" y="1820863"/>
            <a:ext cx="2555875" cy="3949700"/>
            <a:chOff x="2055" y="1155"/>
            <a:chExt cx="1610" cy="2488"/>
          </a:xfrm>
        </p:grpSpPr>
        <p:grpSp>
          <p:nvGrpSpPr>
            <p:cNvPr id="15396" name="Group 20"/>
            <p:cNvGrpSpPr>
              <a:grpSpLocks/>
            </p:cNvGrpSpPr>
            <p:nvPr/>
          </p:nvGrpSpPr>
          <p:grpSpPr bwMode="auto">
            <a:xfrm>
              <a:off x="2055" y="1165"/>
              <a:ext cx="812" cy="2478"/>
              <a:chOff x="2055" y="1165"/>
              <a:chExt cx="812" cy="2478"/>
            </a:xfrm>
          </p:grpSpPr>
          <p:grpSp>
            <p:nvGrpSpPr>
              <p:cNvPr id="15722" name="Group 21"/>
              <p:cNvGrpSpPr>
                <a:grpSpLocks noChangeAspect="1"/>
              </p:cNvGrpSpPr>
              <p:nvPr/>
            </p:nvGrpSpPr>
            <p:grpSpPr bwMode="auto">
              <a:xfrm>
                <a:off x="2086" y="1165"/>
                <a:ext cx="769" cy="249"/>
                <a:chOff x="960" y="1536"/>
                <a:chExt cx="592" cy="192"/>
              </a:xfrm>
            </p:grpSpPr>
            <p:grpSp>
              <p:nvGrpSpPr>
                <p:cNvPr id="16011" name="Group 22"/>
                <p:cNvGrpSpPr>
                  <a:grpSpLocks noChangeAspect="1"/>
                </p:cNvGrpSpPr>
                <p:nvPr/>
              </p:nvGrpSpPr>
              <p:grpSpPr bwMode="auto">
                <a:xfrm>
                  <a:off x="1146" y="1647"/>
                  <a:ext cx="406" cy="45"/>
                  <a:chOff x="1146" y="1647"/>
                  <a:chExt cx="406" cy="45"/>
                </a:xfrm>
              </p:grpSpPr>
              <p:sp>
                <p:nvSpPr>
                  <p:cNvPr id="16030" name="Oval 23"/>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31" name="Oval 24"/>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32" name="Oval 25"/>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33" name="Oval 26"/>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34" name="Oval 27"/>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35" name="Oval 28"/>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36" name="Oval 29"/>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37" name="Oval 30"/>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38" name="Oval 31"/>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39" name="Oval 32"/>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40" name="Oval 33"/>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41" name="Oval 34"/>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42" name="Oval 35"/>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43" name="Oval 36"/>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44" name="Oval 37"/>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45" name="Oval 38"/>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6012" name="Group 39"/>
                <p:cNvGrpSpPr>
                  <a:grpSpLocks noChangeAspect="1"/>
                </p:cNvGrpSpPr>
                <p:nvPr/>
              </p:nvGrpSpPr>
              <p:grpSpPr bwMode="auto">
                <a:xfrm flipV="1">
                  <a:off x="1140" y="1564"/>
                  <a:ext cx="406" cy="45"/>
                  <a:chOff x="1146" y="1647"/>
                  <a:chExt cx="406" cy="45"/>
                </a:xfrm>
              </p:grpSpPr>
              <p:sp>
                <p:nvSpPr>
                  <p:cNvPr id="16014" name="Oval 40"/>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15" name="Oval 41"/>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16" name="Oval 42"/>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17" name="Oval 43"/>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18" name="Oval 44"/>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19" name="Oval 45"/>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0" name="Oval 46"/>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1" name="Oval 47"/>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2" name="Oval 48"/>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3" name="Oval 49"/>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4" name="Oval 50"/>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5" name="Oval 51"/>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6" name="Oval 52"/>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7" name="Oval 53"/>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8" name="Oval 54"/>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29" name="Oval 55"/>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6013" name="Oval 56"/>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23" name="Group 57"/>
              <p:cNvGrpSpPr>
                <a:grpSpLocks noChangeAspect="1"/>
              </p:cNvGrpSpPr>
              <p:nvPr/>
            </p:nvGrpSpPr>
            <p:grpSpPr bwMode="auto">
              <a:xfrm>
                <a:off x="2090" y="1446"/>
                <a:ext cx="769" cy="249"/>
                <a:chOff x="960" y="1536"/>
                <a:chExt cx="592" cy="192"/>
              </a:xfrm>
            </p:grpSpPr>
            <p:grpSp>
              <p:nvGrpSpPr>
                <p:cNvPr id="15976" name="Group 58"/>
                <p:cNvGrpSpPr>
                  <a:grpSpLocks noChangeAspect="1"/>
                </p:cNvGrpSpPr>
                <p:nvPr/>
              </p:nvGrpSpPr>
              <p:grpSpPr bwMode="auto">
                <a:xfrm>
                  <a:off x="1146" y="1647"/>
                  <a:ext cx="406" cy="45"/>
                  <a:chOff x="1146" y="1647"/>
                  <a:chExt cx="406" cy="45"/>
                </a:xfrm>
              </p:grpSpPr>
              <p:sp>
                <p:nvSpPr>
                  <p:cNvPr id="15995" name="Oval 59"/>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96" name="Oval 60"/>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97" name="Oval 61"/>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98" name="Oval 62"/>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99" name="Oval 63"/>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0" name="Oval 64"/>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1" name="Oval 65"/>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2" name="Oval 66"/>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3" name="Oval 67"/>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4" name="Oval 68"/>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5" name="Oval 69"/>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6" name="Oval 70"/>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7" name="Oval 71"/>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8" name="Oval 72"/>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09" name="Oval 73"/>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6010" name="Oval 74"/>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977" name="Group 75"/>
                <p:cNvGrpSpPr>
                  <a:grpSpLocks noChangeAspect="1"/>
                </p:cNvGrpSpPr>
                <p:nvPr/>
              </p:nvGrpSpPr>
              <p:grpSpPr bwMode="auto">
                <a:xfrm flipV="1">
                  <a:off x="1140" y="1564"/>
                  <a:ext cx="406" cy="45"/>
                  <a:chOff x="1146" y="1647"/>
                  <a:chExt cx="406" cy="45"/>
                </a:xfrm>
              </p:grpSpPr>
              <p:sp>
                <p:nvSpPr>
                  <p:cNvPr id="15979" name="Oval 76"/>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0" name="Oval 77"/>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1" name="Oval 78"/>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2" name="Oval 79"/>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3" name="Oval 80"/>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4" name="Oval 81"/>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5" name="Oval 82"/>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6" name="Oval 83"/>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7" name="Oval 84"/>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8" name="Oval 85"/>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89" name="Oval 86"/>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90" name="Oval 87"/>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91" name="Oval 88"/>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92" name="Oval 89"/>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93" name="Oval 90"/>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94" name="Oval 91"/>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978" name="Oval 92"/>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24" name="Group 93"/>
              <p:cNvGrpSpPr>
                <a:grpSpLocks noChangeAspect="1"/>
              </p:cNvGrpSpPr>
              <p:nvPr/>
            </p:nvGrpSpPr>
            <p:grpSpPr bwMode="auto">
              <a:xfrm>
                <a:off x="2098" y="1726"/>
                <a:ext cx="769" cy="249"/>
                <a:chOff x="960" y="1536"/>
                <a:chExt cx="592" cy="192"/>
              </a:xfrm>
            </p:grpSpPr>
            <p:grpSp>
              <p:nvGrpSpPr>
                <p:cNvPr id="15941" name="Group 94"/>
                <p:cNvGrpSpPr>
                  <a:grpSpLocks noChangeAspect="1"/>
                </p:cNvGrpSpPr>
                <p:nvPr/>
              </p:nvGrpSpPr>
              <p:grpSpPr bwMode="auto">
                <a:xfrm>
                  <a:off x="1146" y="1647"/>
                  <a:ext cx="406" cy="45"/>
                  <a:chOff x="1146" y="1647"/>
                  <a:chExt cx="406" cy="45"/>
                </a:xfrm>
              </p:grpSpPr>
              <p:sp>
                <p:nvSpPr>
                  <p:cNvPr id="15960" name="Oval 95"/>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61" name="Oval 96"/>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62" name="Oval 97"/>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63" name="Oval 98"/>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64" name="Oval 99"/>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65" name="Oval 100"/>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66" name="Oval 101"/>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67" name="Oval 102"/>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68" name="Oval 103"/>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69" name="Oval 104"/>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70" name="Oval 105"/>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71" name="Oval 106"/>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72" name="Oval 107"/>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73" name="Oval 108"/>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74" name="Oval 109"/>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75" name="Oval 110"/>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942" name="Group 111"/>
                <p:cNvGrpSpPr>
                  <a:grpSpLocks noChangeAspect="1"/>
                </p:cNvGrpSpPr>
                <p:nvPr/>
              </p:nvGrpSpPr>
              <p:grpSpPr bwMode="auto">
                <a:xfrm flipV="1">
                  <a:off x="1140" y="1564"/>
                  <a:ext cx="406" cy="45"/>
                  <a:chOff x="1146" y="1647"/>
                  <a:chExt cx="406" cy="45"/>
                </a:xfrm>
              </p:grpSpPr>
              <p:sp>
                <p:nvSpPr>
                  <p:cNvPr id="15944" name="Oval 112"/>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45" name="Oval 113"/>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46" name="Oval 114"/>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47" name="Oval 115"/>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48" name="Oval 116"/>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49" name="Oval 117"/>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0" name="Oval 118"/>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1" name="Oval 119"/>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2" name="Oval 120"/>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3" name="Oval 121"/>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4" name="Oval 122"/>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5" name="Oval 123"/>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6" name="Oval 124"/>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7" name="Oval 125"/>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8" name="Oval 126"/>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59" name="Oval 127"/>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943" name="Oval 128"/>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25" name="Group 129"/>
              <p:cNvGrpSpPr>
                <a:grpSpLocks noChangeAspect="1"/>
              </p:cNvGrpSpPr>
              <p:nvPr/>
            </p:nvGrpSpPr>
            <p:grpSpPr bwMode="auto">
              <a:xfrm>
                <a:off x="2082" y="1999"/>
                <a:ext cx="769" cy="249"/>
                <a:chOff x="960" y="1536"/>
                <a:chExt cx="592" cy="192"/>
              </a:xfrm>
            </p:grpSpPr>
            <p:grpSp>
              <p:nvGrpSpPr>
                <p:cNvPr id="15906" name="Group 130"/>
                <p:cNvGrpSpPr>
                  <a:grpSpLocks noChangeAspect="1"/>
                </p:cNvGrpSpPr>
                <p:nvPr/>
              </p:nvGrpSpPr>
              <p:grpSpPr bwMode="auto">
                <a:xfrm>
                  <a:off x="1146" y="1647"/>
                  <a:ext cx="406" cy="45"/>
                  <a:chOff x="1146" y="1647"/>
                  <a:chExt cx="406" cy="45"/>
                </a:xfrm>
              </p:grpSpPr>
              <p:sp>
                <p:nvSpPr>
                  <p:cNvPr id="15925" name="Oval 131"/>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26" name="Oval 132"/>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27" name="Oval 133"/>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28" name="Oval 134"/>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29" name="Oval 135"/>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0" name="Oval 136"/>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1" name="Oval 137"/>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2" name="Oval 138"/>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3" name="Oval 139"/>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4" name="Oval 140"/>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5" name="Oval 141"/>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6" name="Oval 142"/>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7" name="Oval 143"/>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8" name="Oval 144"/>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39" name="Oval 145"/>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40" name="Oval 146"/>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907" name="Group 147"/>
                <p:cNvGrpSpPr>
                  <a:grpSpLocks noChangeAspect="1"/>
                </p:cNvGrpSpPr>
                <p:nvPr/>
              </p:nvGrpSpPr>
              <p:grpSpPr bwMode="auto">
                <a:xfrm flipV="1">
                  <a:off x="1140" y="1564"/>
                  <a:ext cx="406" cy="45"/>
                  <a:chOff x="1146" y="1647"/>
                  <a:chExt cx="406" cy="45"/>
                </a:xfrm>
              </p:grpSpPr>
              <p:sp>
                <p:nvSpPr>
                  <p:cNvPr id="15909" name="Oval 148"/>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0" name="Oval 149"/>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1" name="Oval 150"/>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2" name="Oval 151"/>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3" name="Oval 152"/>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4" name="Oval 153"/>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5" name="Oval 154"/>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6" name="Oval 155"/>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7" name="Oval 156"/>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8" name="Oval 157"/>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19" name="Oval 158"/>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20" name="Oval 159"/>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21" name="Oval 160"/>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22" name="Oval 161"/>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23" name="Oval 162"/>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24" name="Oval 163"/>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908" name="Oval 164"/>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26" name="Group 165"/>
              <p:cNvGrpSpPr>
                <a:grpSpLocks noChangeAspect="1"/>
              </p:cNvGrpSpPr>
              <p:nvPr/>
            </p:nvGrpSpPr>
            <p:grpSpPr bwMode="auto">
              <a:xfrm>
                <a:off x="2086" y="2279"/>
                <a:ext cx="769" cy="250"/>
                <a:chOff x="960" y="1536"/>
                <a:chExt cx="592" cy="192"/>
              </a:xfrm>
            </p:grpSpPr>
            <p:grpSp>
              <p:nvGrpSpPr>
                <p:cNvPr id="15871" name="Group 166"/>
                <p:cNvGrpSpPr>
                  <a:grpSpLocks noChangeAspect="1"/>
                </p:cNvGrpSpPr>
                <p:nvPr/>
              </p:nvGrpSpPr>
              <p:grpSpPr bwMode="auto">
                <a:xfrm>
                  <a:off x="1146" y="1647"/>
                  <a:ext cx="406" cy="45"/>
                  <a:chOff x="1146" y="1647"/>
                  <a:chExt cx="406" cy="45"/>
                </a:xfrm>
              </p:grpSpPr>
              <p:sp>
                <p:nvSpPr>
                  <p:cNvPr id="15890" name="Oval 167"/>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91" name="Oval 168"/>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92" name="Oval 169"/>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93" name="Oval 170"/>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94" name="Oval 171"/>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95" name="Oval 172"/>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96" name="Oval 173"/>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97" name="Oval 174"/>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98" name="Oval 175"/>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99" name="Oval 176"/>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00" name="Oval 177"/>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01" name="Oval 178"/>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02" name="Oval 179"/>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03" name="Oval 180"/>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04" name="Oval 181"/>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905" name="Oval 182"/>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872" name="Group 183"/>
                <p:cNvGrpSpPr>
                  <a:grpSpLocks noChangeAspect="1"/>
                </p:cNvGrpSpPr>
                <p:nvPr/>
              </p:nvGrpSpPr>
              <p:grpSpPr bwMode="auto">
                <a:xfrm flipV="1">
                  <a:off x="1140" y="1564"/>
                  <a:ext cx="406" cy="45"/>
                  <a:chOff x="1146" y="1647"/>
                  <a:chExt cx="406" cy="45"/>
                </a:xfrm>
              </p:grpSpPr>
              <p:sp>
                <p:nvSpPr>
                  <p:cNvPr id="15874" name="Oval 184"/>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75" name="Oval 185"/>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76" name="Oval 186"/>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77" name="Oval 187"/>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78" name="Oval 188"/>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79" name="Oval 189"/>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0" name="Oval 190"/>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1" name="Oval 191"/>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2" name="Oval 192"/>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3" name="Oval 193"/>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4" name="Oval 194"/>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5" name="Oval 195"/>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6" name="Oval 196"/>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7" name="Oval 197"/>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8" name="Oval 198"/>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89" name="Oval 199"/>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873" name="Oval 200"/>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27" name="Group 201"/>
              <p:cNvGrpSpPr>
                <a:grpSpLocks noChangeAspect="1"/>
              </p:cNvGrpSpPr>
              <p:nvPr/>
            </p:nvGrpSpPr>
            <p:grpSpPr bwMode="auto">
              <a:xfrm>
                <a:off x="2094" y="2560"/>
                <a:ext cx="769" cy="249"/>
                <a:chOff x="960" y="1536"/>
                <a:chExt cx="592" cy="192"/>
              </a:xfrm>
            </p:grpSpPr>
            <p:grpSp>
              <p:nvGrpSpPr>
                <p:cNvPr id="15836" name="Group 202"/>
                <p:cNvGrpSpPr>
                  <a:grpSpLocks noChangeAspect="1"/>
                </p:cNvGrpSpPr>
                <p:nvPr/>
              </p:nvGrpSpPr>
              <p:grpSpPr bwMode="auto">
                <a:xfrm>
                  <a:off x="1146" y="1647"/>
                  <a:ext cx="406" cy="45"/>
                  <a:chOff x="1146" y="1647"/>
                  <a:chExt cx="406" cy="45"/>
                </a:xfrm>
              </p:grpSpPr>
              <p:sp>
                <p:nvSpPr>
                  <p:cNvPr id="15855" name="Oval 203"/>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56" name="Oval 204"/>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57" name="Oval 205"/>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58" name="Oval 206"/>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59" name="Oval 207"/>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0" name="Oval 208"/>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1" name="Oval 209"/>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2" name="Oval 210"/>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3" name="Oval 211"/>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4" name="Oval 212"/>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5" name="Oval 213"/>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6" name="Oval 214"/>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7" name="Oval 215"/>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8" name="Oval 216"/>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69" name="Oval 217"/>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70" name="Oval 218"/>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837" name="Group 219"/>
                <p:cNvGrpSpPr>
                  <a:grpSpLocks noChangeAspect="1"/>
                </p:cNvGrpSpPr>
                <p:nvPr/>
              </p:nvGrpSpPr>
              <p:grpSpPr bwMode="auto">
                <a:xfrm flipV="1">
                  <a:off x="1140" y="1564"/>
                  <a:ext cx="406" cy="45"/>
                  <a:chOff x="1146" y="1647"/>
                  <a:chExt cx="406" cy="45"/>
                </a:xfrm>
              </p:grpSpPr>
              <p:sp>
                <p:nvSpPr>
                  <p:cNvPr id="15839" name="Oval 220"/>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0" name="Oval 221"/>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1" name="Oval 222"/>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2" name="Oval 223"/>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3" name="Oval 224"/>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4" name="Oval 225"/>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5" name="Oval 226"/>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6" name="Oval 227"/>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7" name="Oval 228"/>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8" name="Oval 229"/>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49" name="Oval 230"/>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50" name="Oval 231"/>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51" name="Oval 232"/>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52" name="Oval 233"/>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53" name="Oval 234"/>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54" name="Oval 235"/>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838" name="Oval 236"/>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28" name="Group 237"/>
              <p:cNvGrpSpPr>
                <a:grpSpLocks noChangeAspect="1"/>
              </p:cNvGrpSpPr>
              <p:nvPr/>
            </p:nvGrpSpPr>
            <p:grpSpPr bwMode="auto">
              <a:xfrm>
                <a:off x="2087" y="2833"/>
                <a:ext cx="769" cy="249"/>
                <a:chOff x="960" y="1536"/>
                <a:chExt cx="592" cy="192"/>
              </a:xfrm>
            </p:grpSpPr>
            <p:grpSp>
              <p:nvGrpSpPr>
                <p:cNvPr id="15801" name="Group 238"/>
                <p:cNvGrpSpPr>
                  <a:grpSpLocks noChangeAspect="1"/>
                </p:cNvGrpSpPr>
                <p:nvPr/>
              </p:nvGrpSpPr>
              <p:grpSpPr bwMode="auto">
                <a:xfrm>
                  <a:off x="1146" y="1647"/>
                  <a:ext cx="406" cy="45"/>
                  <a:chOff x="1146" y="1647"/>
                  <a:chExt cx="406" cy="45"/>
                </a:xfrm>
              </p:grpSpPr>
              <p:sp>
                <p:nvSpPr>
                  <p:cNvPr id="15820" name="Oval 239"/>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21" name="Oval 240"/>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22" name="Oval 241"/>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23" name="Oval 242"/>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24" name="Oval 243"/>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25" name="Oval 244"/>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26" name="Oval 245"/>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27" name="Oval 246"/>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28" name="Oval 247"/>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29" name="Oval 248"/>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30" name="Oval 249"/>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31" name="Oval 250"/>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32" name="Oval 251"/>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33" name="Oval 252"/>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34" name="Oval 253"/>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35" name="Oval 254"/>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802" name="Group 255"/>
                <p:cNvGrpSpPr>
                  <a:grpSpLocks noChangeAspect="1"/>
                </p:cNvGrpSpPr>
                <p:nvPr/>
              </p:nvGrpSpPr>
              <p:grpSpPr bwMode="auto">
                <a:xfrm flipV="1">
                  <a:off x="1140" y="1564"/>
                  <a:ext cx="406" cy="45"/>
                  <a:chOff x="1146" y="1647"/>
                  <a:chExt cx="406" cy="45"/>
                </a:xfrm>
              </p:grpSpPr>
              <p:sp>
                <p:nvSpPr>
                  <p:cNvPr id="15804" name="Oval 256"/>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05" name="Oval 257"/>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06" name="Oval 258"/>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07" name="Oval 259"/>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08" name="Oval 260"/>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09" name="Oval 261"/>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0" name="Oval 262"/>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1" name="Oval 263"/>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2" name="Oval 264"/>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3" name="Oval 265"/>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4" name="Oval 266"/>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5" name="Oval 267"/>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6" name="Oval 268"/>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7" name="Oval 269"/>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8" name="Oval 270"/>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19" name="Oval 271"/>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803" name="Oval 272"/>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29" name="Group 273"/>
              <p:cNvGrpSpPr>
                <a:grpSpLocks noChangeAspect="1"/>
              </p:cNvGrpSpPr>
              <p:nvPr/>
            </p:nvGrpSpPr>
            <p:grpSpPr bwMode="auto">
              <a:xfrm>
                <a:off x="2055" y="3113"/>
                <a:ext cx="769" cy="249"/>
                <a:chOff x="960" y="1536"/>
                <a:chExt cx="592" cy="192"/>
              </a:xfrm>
            </p:grpSpPr>
            <p:grpSp>
              <p:nvGrpSpPr>
                <p:cNvPr id="15766" name="Group 274"/>
                <p:cNvGrpSpPr>
                  <a:grpSpLocks noChangeAspect="1"/>
                </p:cNvGrpSpPr>
                <p:nvPr/>
              </p:nvGrpSpPr>
              <p:grpSpPr bwMode="auto">
                <a:xfrm>
                  <a:off x="1146" y="1647"/>
                  <a:ext cx="406" cy="45"/>
                  <a:chOff x="1146" y="1647"/>
                  <a:chExt cx="406" cy="45"/>
                </a:xfrm>
              </p:grpSpPr>
              <p:sp>
                <p:nvSpPr>
                  <p:cNvPr id="15785" name="Oval 275"/>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86" name="Oval 276"/>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87" name="Oval 277"/>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88" name="Oval 278"/>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89" name="Oval 279"/>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0" name="Oval 280"/>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1" name="Oval 281"/>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2" name="Oval 282"/>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3" name="Oval 283"/>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4" name="Oval 284"/>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5" name="Oval 285"/>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6" name="Oval 286"/>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7" name="Oval 287"/>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8" name="Oval 288"/>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99" name="Oval 289"/>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800" name="Oval 290"/>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67" name="Group 291"/>
                <p:cNvGrpSpPr>
                  <a:grpSpLocks noChangeAspect="1"/>
                </p:cNvGrpSpPr>
                <p:nvPr/>
              </p:nvGrpSpPr>
              <p:grpSpPr bwMode="auto">
                <a:xfrm flipV="1">
                  <a:off x="1140" y="1564"/>
                  <a:ext cx="406" cy="45"/>
                  <a:chOff x="1146" y="1647"/>
                  <a:chExt cx="406" cy="45"/>
                </a:xfrm>
              </p:grpSpPr>
              <p:sp>
                <p:nvSpPr>
                  <p:cNvPr id="15769" name="Oval 292"/>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0" name="Oval 293"/>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1" name="Oval 294"/>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2" name="Oval 295"/>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3" name="Oval 296"/>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4" name="Oval 297"/>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5" name="Oval 298"/>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6" name="Oval 299"/>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7" name="Oval 300"/>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8" name="Oval 301"/>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79" name="Oval 302"/>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80" name="Oval 303"/>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81" name="Oval 304"/>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82" name="Oval 305"/>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83" name="Oval 306"/>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84" name="Oval 307"/>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768" name="Oval 308"/>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30" name="Group 309"/>
              <p:cNvGrpSpPr>
                <a:grpSpLocks noChangeAspect="1"/>
              </p:cNvGrpSpPr>
              <p:nvPr/>
            </p:nvGrpSpPr>
            <p:grpSpPr bwMode="auto">
              <a:xfrm>
                <a:off x="2087" y="3394"/>
                <a:ext cx="769" cy="249"/>
                <a:chOff x="960" y="1536"/>
                <a:chExt cx="592" cy="192"/>
              </a:xfrm>
            </p:grpSpPr>
            <p:grpSp>
              <p:nvGrpSpPr>
                <p:cNvPr id="15731" name="Group 310"/>
                <p:cNvGrpSpPr>
                  <a:grpSpLocks noChangeAspect="1"/>
                </p:cNvGrpSpPr>
                <p:nvPr/>
              </p:nvGrpSpPr>
              <p:grpSpPr bwMode="auto">
                <a:xfrm>
                  <a:off x="1146" y="1647"/>
                  <a:ext cx="406" cy="45"/>
                  <a:chOff x="1146" y="1647"/>
                  <a:chExt cx="406" cy="45"/>
                </a:xfrm>
              </p:grpSpPr>
              <p:sp>
                <p:nvSpPr>
                  <p:cNvPr id="15750" name="Oval 311"/>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51" name="Oval 312"/>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52" name="Oval 313"/>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53" name="Oval 314"/>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54" name="Oval 315"/>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55" name="Oval 316"/>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56" name="Oval 317"/>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57" name="Oval 318"/>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58" name="Oval 319"/>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59" name="Oval 320"/>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60" name="Oval 321"/>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61" name="Oval 322"/>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62" name="Oval 323"/>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63" name="Oval 324"/>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64" name="Oval 325"/>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65" name="Oval 326"/>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732" name="Group 327"/>
                <p:cNvGrpSpPr>
                  <a:grpSpLocks noChangeAspect="1"/>
                </p:cNvGrpSpPr>
                <p:nvPr/>
              </p:nvGrpSpPr>
              <p:grpSpPr bwMode="auto">
                <a:xfrm flipV="1">
                  <a:off x="1140" y="1564"/>
                  <a:ext cx="406" cy="45"/>
                  <a:chOff x="1146" y="1647"/>
                  <a:chExt cx="406" cy="45"/>
                </a:xfrm>
              </p:grpSpPr>
              <p:sp>
                <p:nvSpPr>
                  <p:cNvPr id="15734" name="Oval 328"/>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35" name="Oval 329"/>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36" name="Oval 330"/>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37" name="Oval 331"/>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38" name="Oval 332"/>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39" name="Oval 333"/>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0" name="Oval 334"/>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1" name="Oval 335"/>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2" name="Oval 336"/>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3" name="Oval 337"/>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4" name="Oval 338"/>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5" name="Oval 339"/>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6" name="Oval 340"/>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7" name="Oval 341"/>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8" name="Oval 342"/>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49" name="Oval 343"/>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733" name="Oval 344"/>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nvGrpSpPr>
            <p:cNvPr id="15397" name="Group 345"/>
            <p:cNvGrpSpPr>
              <a:grpSpLocks/>
            </p:cNvGrpSpPr>
            <p:nvPr/>
          </p:nvGrpSpPr>
          <p:grpSpPr bwMode="auto">
            <a:xfrm>
              <a:off x="2861" y="1155"/>
              <a:ext cx="804" cy="2478"/>
              <a:chOff x="2861" y="1155"/>
              <a:chExt cx="804" cy="2478"/>
            </a:xfrm>
          </p:grpSpPr>
          <p:grpSp>
            <p:nvGrpSpPr>
              <p:cNvPr id="15398" name="Group 346"/>
              <p:cNvGrpSpPr>
                <a:grpSpLocks noChangeAspect="1"/>
              </p:cNvGrpSpPr>
              <p:nvPr/>
            </p:nvGrpSpPr>
            <p:grpSpPr bwMode="auto">
              <a:xfrm rot="10800000">
                <a:off x="2874" y="3384"/>
                <a:ext cx="769" cy="249"/>
                <a:chOff x="960" y="1536"/>
                <a:chExt cx="592" cy="192"/>
              </a:xfrm>
            </p:grpSpPr>
            <p:grpSp>
              <p:nvGrpSpPr>
                <p:cNvPr id="15687" name="Group 347"/>
                <p:cNvGrpSpPr>
                  <a:grpSpLocks noChangeAspect="1"/>
                </p:cNvGrpSpPr>
                <p:nvPr/>
              </p:nvGrpSpPr>
              <p:grpSpPr bwMode="auto">
                <a:xfrm>
                  <a:off x="1146" y="1647"/>
                  <a:ext cx="406" cy="45"/>
                  <a:chOff x="1146" y="1647"/>
                  <a:chExt cx="406" cy="45"/>
                </a:xfrm>
              </p:grpSpPr>
              <p:sp>
                <p:nvSpPr>
                  <p:cNvPr id="15706" name="Oval 348"/>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07" name="Oval 349"/>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08" name="Oval 350"/>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09" name="Oval 351"/>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0" name="Oval 352"/>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1" name="Oval 353"/>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2" name="Oval 354"/>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3" name="Oval 355"/>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4" name="Oval 356"/>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5" name="Oval 357"/>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6" name="Oval 358"/>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7" name="Oval 359"/>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8" name="Oval 360"/>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19" name="Oval 361"/>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20" name="Oval 362"/>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21" name="Oval 363"/>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688" name="Group 364"/>
                <p:cNvGrpSpPr>
                  <a:grpSpLocks noChangeAspect="1"/>
                </p:cNvGrpSpPr>
                <p:nvPr/>
              </p:nvGrpSpPr>
              <p:grpSpPr bwMode="auto">
                <a:xfrm flipV="1">
                  <a:off x="1140" y="1564"/>
                  <a:ext cx="406" cy="45"/>
                  <a:chOff x="1146" y="1647"/>
                  <a:chExt cx="406" cy="45"/>
                </a:xfrm>
              </p:grpSpPr>
              <p:sp>
                <p:nvSpPr>
                  <p:cNvPr id="15690" name="Oval 365"/>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91" name="Oval 366"/>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92" name="Oval 367"/>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93" name="Oval 368"/>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94" name="Oval 369"/>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95" name="Oval 370"/>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96" name="Oval 371"/>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97" name="Oval 372"/>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98" name="Oval 373"/>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99" name="Oval 374"/>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00" name="Oval 375"/>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01" name="Oval 376"/>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02" name="Oval 377"/>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03" name="Oval 378"/>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04" name="Oval 379"/>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705" name="Oval 380"/>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689" name="Oval 381"/>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399" name="Group 382"/>
              <p:cNvGrpSpPr>
                <a:grpSpLocks noChangeAspect="1"/>
              </p:cNvGrpSpPr>
              <p:nvPr/>
            </p:nvGrpSpPr>
            <p:grpSpPr bwMode="auto">
              <a:xfrm rot="10800000">
                <a:off x="2888" y="3103"/>
                <a:ext cx="769" cy="249"/>
                <a:chOff x="960" y="1536"/>
                <a:chExt cx="592" cy="192"/>
              </a:xfrm>
            </p:grpSpPr>
            <p:grpSp>
              <p:nvGrpSpPr>
                <p:cNvPr id="15652" name="Group 383"/>
                <p:cNvGrpSpPr>
                  <a:grpSpLocks noChangeAspect="1"/>
                </p:cNvGrpSpPr>
                <p:nvPr/>
              </p:nvGrpSpPr>
              <p:grpSpPr bwMode="auto">
                <a:xfrm>
                  <a:off x="1146" y="1647"/>
                  <a:ext cx="406" cy="45"/>
                  <a:chOff x="1146" y="1647"/>
                  <a:chExt cx="406" cy="45"/>
                </a:xfrm>
              </p:grpSpPr>
              <p:sp>
                <p:nvSpPr>
                  <p:cNvPr id="15671" name="Oval 384"/>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72" name="Oval 385"/>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73" name="Oval 386"/>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74" name="Oval 387"/>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75" name="Oval 388"/>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76" name="Oval 389"/>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77" name="Oval 390"/>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78" name="Oval 391"/>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79" name="Oval 392"/>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80" name="Oval 393"/>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81" name="Oval 394"/>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82" name="Oval 395"/>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83" name="Oval 396"/>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84" name="Oval 397"/>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85" name="Oval 398"/>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86" name="Oval 399"/>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653" name="Group 400"/>
                <p:cNvGrpSpPr>
                  <a:grpSpLocks noChangeAspect="1"/>
                </p:cNvGrpSpPr>
                <p:nvPr/>
              </p:nvGrpSpPr>
              <p:grpSpPr bwMode="auto">
                <a:xfrm flipV="1">
                  <a:off x="1140" y="1564"/>
                  <a:ext cx="406" cy="45"/>
                  <a:chOff x="1146" y="1647"/>
                  <a:chExt cx="406" cy="45"/>
                </a:xfrm>
              </p:grpSpPr>
              <p:sp>
                <p:nvSpPr>
                  <p:cNvPr id="15655" name="Oval 401"/>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56" name="Oval 402"/>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57" name="Oval 403"/>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58" name="Oval 404"/>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59" name="Oval 405"/>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0" name="Oval 406"/>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1" name="Oval 407"/>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2" name="Oval 408"/>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3" name="Oval 409"/>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4" name="Oval 410"/>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5" name="Oval 411"/>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6" name="Oval 412"/>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7" name="Oval 413"/>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8" name="Oval 414"/>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69" name="Oval 415"/>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70" name="Oval 416"/>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654" name="Oval 417"/>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00" name="Group 418"/>
              <p:cNvGrpSpPr>
                <a:grpSpLocks noChangeAspect="1"/>
              </p:cNvGrpSpPr>
              <p:nvPr/>
            </p:nvGrpSpPr>
            <p:grpSpPr bwMode="auto">
              <a:xfrm rot="10800000">
                <a:off x="2880" y="2823"/>
                <a:ext cx="769" cy="249"/>
                <a:chOff x="960" y="1536"/>
                <a:chExt cx="592" cy="192"/>
              </a:xfrm>
            </p:grpSpPr>
            <p:grpSp>
              <p:nvGrpSpPr>
                <p:cNvPr id="15617" name="Group 419"/>
                <p:cNvGrpSpPr>
                  <a:grpSpLocks noChangeAspect="1"/>
                </p:cNvGrpSpPr>
                <p:nvPr/>
              </p:nvGrpSpPr>
              <p:grpSpPr bwMode="auto">
                <a:xfrm>
                  <a:off x="1146" y="1647"/>
                  <a:ext cx="406" cy="45"/>
                  <a:chOff x="1146" y="1647"/>
                  <a:chExt cx="406" cy="45"/>
                </a:xfrm>
              </p:grpSpPr>
              <p:sp>
                <p:nvSpPr>
                  <p:cNvPr id="15636" name="Oval 420"/>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37" name="Oval 421"/>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38" name="Oval 422"/>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39" name="Oval 423"/>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0" name="Oval 424"/>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1" name="Oval 425"/>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2" name="Oval 426"/>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3" name="Oval 427"/>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4" name="Oval 428"/>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5" name="Oval 429"/>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6" name="Oval 430"/>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7" name="Oval 431"/>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8" name="Oval 432"/>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49" name="Oval 433"/>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50" name="Oval 434"/>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51" name="Oval 435"/>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618" name="Group 436"/>
                <p:cNvGrpSpPr>
                  <a:grpSpLocks noChangeAspect="1"/>
                </p:cNvGrpSpPr>
                <p:nvPr/>
              </p:nvGrpSpPr>
              <p:grpSpPr bwMode="auto">
                <a:xfrm flipV="1">
                  <a:off x="1140" y="1564"/>
                  <a:ext cx="406" cy="45"/>
                  <a:chOff x="1146" y="1647"/>
                  <a:chExt cx="406" cy="45"/>
                </a:xfrm>
              </p:grpSpPr>
              <p:sp>
                <p:nvSpPr>
                  <p:cNvPr id="15620" name="Oval 437"/>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21" name="Oval 438"/>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22" name="Oval 439"/>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23" name="Oval 440"/>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24" name="Oval 441"/>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25" name="Oval 442"/>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26" name="Oval 443"/>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27" name="Oval 444"/>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28" name="Oval 445"/>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29" name="Oval 446"/>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30" name="Oval 447"/>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31" name="Oval 448"/>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32" name="Oval 449"/>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33" name="Oval 450"/>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34" name="Oval 451"/>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35" name="Oval 452"/>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619" name="Oval 453"/>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01" name="Group 454"/>
              <p:cNvGrpSpPr>
                <a:grpSpLocks noChangeAspect="1"/>
              </p:cNvGrpSpPr>
              <p:nvPr/>
            </p:nvGrpSpPr>
            <p:grpSpPr bwMode="auto">
              <a:xfrm rot="10800000">
                <a:off x="2896" y="2550"/>
                <a:ext cx="769" cy="249"/>
                <a:chOff x="960" y="1536"/>
                <a:chExt cx="592" cy="192"/>
              </a:xfrm>
            </p:grpSpPr>
            <p:grpSp>
              <p:nvGrpSpPr>
                <p:cNvPr id="15582" name="Group 455"/>
                <p:cNvGrpSpPr>
                  <a:grpSpLocks noChangeAspect="1"/>
                </p:cNvGrpSpPr>
                <p:nvPr/>
              </p:nvGrpSpPr>
              <p:grpSpPr bwMode="auto">
                <a:xfrm>
                  <a:off x="1146" y="1647"/>
                  <a:ext cx="406" cy="45"/>
                  <a:chOff x="1146" y="1647"/>
                  <a:chExt cx="406" cy="45"/>
                </a:xfrm>
              </p:grpSpPr>
              <p:sp>
                <p:nvSpPr>
                  <p:cNvPr id="15601" name="Oval 456"/>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02" name="Oval 457"/>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03" name="Oval 458"/>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04" name="Oval 459"/>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05" name="Oval 460"/>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06" name="Oval 461"/>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07" name="Oval 462"/>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08" name="Oval 463"/>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09" name="Oval 464"/>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10" name="Oval 465"/>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11" name="Oval 466"/>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12" name="Oval 467"/>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13" name="Oval 468"/>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14" name="Oval 469"/>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15" name="Oval 470"/>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16" name="Oval 471"/>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583" name="Group 472"/>
                <p:cNvGrpSpPr>
                  <a:grpSpLocks noChangeAspect="1"/>
                </p:cNvGrpSpPr>
                <p:nvPr/>
              </p:nvGrpSpPr>
              <p:grpSpPr bwMode="auto">
                <a:xfrm flipV="1">
                  <a:off x="1140" y="1564"/>
                  <a:ext cx="406" cy="45"/>
                  <a:chOff x="1146" y="1647"/>
                  <a:chExt cx="406" cy="45"/>
                </a:xfrm>
              </p:grpSpPr>
              <p:sp>
                <p:nvSpPr>
                  <p:cNvPr id="15585" name="Oval 473"/>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86" name="Oval 474"/>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87" name="Oval 475"/>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88" name="Oval 476"/>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89" name="Oval 477"/>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0" name="Oval 478"/>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1" name="Oval 479"/>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2" name="Oval 480"/>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3" name="Oval 481"/>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4" name="Oval 482"/>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5" name="Oval 483"/>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6" name="Oval 484"/>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7" name="Oval 485"/>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8" name="Oval 486"/>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99" name="Oval 487"/>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600" name="Oval 488"/>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584" name="Oval 489"/>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02" name="Group 490"/>
              <p:cNvGrpSpPr>
                <a:grpSpLocks noChangeAspect="1"/>
              </p:cNvGrpSpPr>
              <p:nvPr/>
            </p:nvGrpSpPr>
            <p:grpSpPr bwMode="auto">
              <a:xfrm rot="10800000">
                <a:off x="2892" y="2270"/>
                <a:ext cx="769" cy="250"/>
                <a:chOff x="960" y="1536"/>
                <a:chExt cx="592" cy="192"/>
              </a:xfrm>
            </p:grpSpPr>
            <p:grpSp>
              <p:nvGrpSpPr>
                <p:cNvPr id="15547" name="Group 491"/>
                <p:cNvGrpSpPr>
                  <a:grpSpLocks noChangeAspect="1"/>
                </p:cNvGrpSpPr>
                <p:nvPr/>
              </p:nvGrpSpPr>
              <p:grpSpPr bwMode="auto">
                <a:xfrm>
                  <a:off x="1146" y="1647"/>
                  <a:ext cx="406" cy="45"/>
                  <a:chOff x="1146" y="1647"/>
                  <a:chExt cx="406" cy="45"/>
                </a:xfrm>
              </p:grpSpPr>
              <p:sp>
                <p:nvSpPr>
                  <p:cNvPr id="15566" name="Oval 492"/>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67" name="Oval 493"/>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68" name="Oval 494"/>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69" name="Oval 495"/>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0" name="Oval 496"/>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1" name="Oval 497"/>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2" name="Oval 498"/>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3" name="Oval 499"/>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4" name="Oval 500"/>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5" name="Oval 501"/>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6" name="Oval 502"/>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7" name="Oval 503"/>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8" name="Oval 504"/>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79" name="Oval 505"/>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80" name="Oval 506"/>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81" name="Oval 507"/>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548" name="Group 508"/>
                <p:cNvGrpSpPr>
                  <a:grpSpLocks noChangeAspect="1"/>
                </p:cNvGrpSpPr>
                <p:nvPr/>
              </p:nvGrpSpPr>
              <p:grpSpPr bwMode="auto">
                <a:xfrm flipV="1">
                  <a:off x="1140" y="1564"/>
                  <a:ext cx="406" cy="45"/>
                  <a:chOff x="1146" y="1647"/>
                  <a:chExt cx="406" cy="45"/>
                </a:xfrm>
              </p:grpSpPr>
              <p:sp>
                <p:nvSpPr>
                  <p:cNvPr id="15550" name="Oval 509"/>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51" name="Oval 510"/>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52" name="Oval 511"/>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53" name="Oval 512"/>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54" name="Oval 513"/>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55" name="Oval 514"/>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56" name="Oval 515"/>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57" name="Oval 516"/>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58" name="Oval 517"/>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59" name="Oval 518"/>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60" name="Oval 519"/>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61" name="Oval 520"/>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62" name="Oval 521"/>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63" name="Oval 522"/>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64" name="Oval 523"/>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65" name="Oval 524"/>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549" name="Oval 525"/>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03" name="Group 526"/>
              <p:cNvGrpSpPr>
                <a:grpSpLocks noChangeAspect="1"/>
              </p:cNvGrpSpPr>
              <p:nvPr/>
            </p:nvGrpSpPr>
            <p:grpSpPr bwMode="auto">
              <a:xfrm rot="10800000">
                <a:off x="2884" y="1989"/>
                <a:ext cx="769" cy="249"/>
                <a:chOff x="960" y="1536"/>
                <a:chExt cx="592" cy="192"/>
              </a:xfrm>
            </p:grpSpPr>
            <p:grpSp>
              <p:nvGrpSpPr>
                <p:cNvPr id="15512" name="Group 527"/>
                <p:cNvGrpSpPr>
                  <a:grpSpLocks noChangeAspect="1"/>
                </p:cNvGrpSpPr>
                <p:nvPr/>
              </p:nvGrpSpPr>
              <p:grpSpPr bwMode="auto">
                <a:xfrm>
                  <a:off x="1146" y="1647"/>
                  <a:ext cx="406" cy="45"/>
                  <a:chOff x="1146" y="1647"/>
                  <a:chExt cx="406" cy="45"/>
                </a:xfrm>
              </p:grpSpPr>
              <p:sp>
                <p:nvSpPr>
                  <p:cNvPr id="15531" name="Oval 528"/>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32" name="Oval 529"/>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33" name="Oval 530"/>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34" name="Oval 531"/>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35" name="Oval 532"/>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36" name="Oval 533"/>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37" name="Oval 534"/>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38" name="Oval 535"/>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39" name="Oval 536"/>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40" name="Oval 537"/>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41" name="Oval 538"/>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42" name="Oval 539"/>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43" name="Oval 540"/>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44" name="Oval 541"/>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45" name="Oval 542"/>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46" name="Oval 543"/>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513" name="Group 544"/>
                <p:cNvGrpSpPr>
                  <a:grpSpLocks noChangeAspect="1"/>
                </p:cNvGrpSpPr>
                <p:nvPr/>
              </p:nvGrpSpPr>
              <p:grpSpPr bwMode="auto">
                <a:xfrm flipV="1">
                  <a:off x="1140" y="1564"/>
                  <a:ext cx="406" cy="45"/>
                  <a:chOff x="1146" y="1647"/>
                  <a:chExt cx="406" cy="45"/>
                </a:xfrm>
              </p:grpSpPr>
              <p:sp>
                <p:nvSpPr>
                  <p:cNvPr id="15515" name="Oval 545"/>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16" name="Oval 546"/>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17" name="Oval 547"/>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18" name="Oval 548"/>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19" name="Oval 549"/>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0" name="Oval 550"/>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1" name="Oval 551"/>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2" name="Oval 552"/>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3" name="Oval 553"/>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4" name="Oval 554"/>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5" name="Oval 555"/>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6" name="Oval 556"/>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7" name="Oval 557"/>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8" name="Oval 558"/>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29" name="Oval 559"/>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30" name="Oval 560"/>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514" name="Oval 561"/>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04" name="Group 562"/>
              <p:cNvGrpSpPr>
                <a:grpSpLocks noChangeAspect="1"/>
              </p:cNvGrpSpPr>
              <p:nvPr/>
            </p:nvGrpSpPr>
            <p:grpSpPr bwMode="auto">
              <a:xfrm rot="10800000">
                <a:off x="2873" y="1716"/>
                <a:ext cx="769" cy="249"/>
                <a:chOff x="960" y="1536"/>
                <a:chExt cx="592" cy="192"/>
              </a:xfrm>
            </p:grpSpPr>
            <p:grpSp>
              <p:nvGrpSpPr>
                <p:cNvPr id="15477" name="Group 563"/>
                <p:cNvGrpSpPr>
                  <a:grpSpLocks noChangeAspect="1"/>
                </p:cNvGrpSpPr>
                <p:nvPr/>
              </p:nvGrpSpPr>
              <p:grpSpPr bwMode="auto">
                <a:xfrm>
                  <a:off x="1146" y="1647"/>
                  <a:ext cx="406" cy="45"/>
                  <a:chOff x="1146" y="1647"/>
                  <a:chExt cx="406" cy="45"/>
                </a:xfrm>
              </p:grpSpPr>
              <p:sp>
                <p:nvSpPr>
                  <p:cNvPr id="15496" name="Oval 564"/>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97" name="Oval 565"/>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98" name="Oval 566"/>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99" name="Oval 567"/>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0" name="Oval 568"/>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1" name="Oval 569"/>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2" name="Oval 570"/>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3" name="Oval 571"/>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4" name="Oval 572"/>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5" name="Oval 573"/>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6" name="Oval 574"/>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7" name="Oval 575"/>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8" name="Oval 576"/>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09" name="Oval 577"/>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10" name="Oval 578"/>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511" name="Oval 579"/>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78" name="Group 580"/>
                <p:cNvGrpSpPr>
                  <a:grpSpLocks noChangeAspect="1"/>
                </p:cNvGrpSpPr>
                <p:nvPr/>
              </p:nvGrpSpPr>
              <p:grpSpPr bwMode="auto">
                <a:xfrm flipV="1">
                  <a:off x="1140" y="1564"/>
                  <a:ext cx="406" cy="45"/>
                  <a:chOff x="1146" y="1647"/>
                  <a:chExt cx="406" cy="45"/>
                </a:xfrm>
              </p:grpSpPr>
              <p:sp>
                <p:nvSpPr>
                  <p:cNvPr id="15480" name="Oval 581"/>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81" name="Oval 582"/>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82" name="Oval 583"/>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83" name="Oval 584"/>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84" name="Oval 585"/>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85" name="Oval 586"/>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86" name="Oval 587"/>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87" name="Oval 588"/>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88" name="Oval 589"/>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89" name="Oval 590"/>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90" name="Oval 591"/>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91" name="Oval 592"/>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92" name="Oval 593"/>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93" name="Oval 594"/>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94" name="Oval 595"/>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95" name="Oval 596"/>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479" name="Oval 597"/>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05" name="Group 598"/>
              <p:cNvGrpSpPr>
                <a:grpSpLocks noChangeAspect="1"/>
              </p:cNvGrpSpPr>
              <p:nvPr/>
            </p:nvGrpSpPr>
            <p:grpSpPr bwMode="auto">
              <a:xfrm rot="10800000">
                <a:off x="2869" y="1436"/>
                <a:ext cx="769" cy="249"/>
                <a:chOff x="960" y="1536"/>
                <a:chExt cx="592" cy="192"/>
              </a:xfrm>
            </p:grpSpPr>
            <p:grpSp>
              <p:nvGrpSpPr>
                <p:cNvPr id="15442" name="Group 599"/>
                <p:cNvGrpSpPr>
                  <a:grpSpLocks noChangeAspect="1"/>
                </p:cNvGrpSpPr>
                <p:nvPr/>
              </p:nvGrpSpPr>
              <p:grpSpPr bwMode="auto">
                <a:xfrm>
                  <a:off x="1146" y="1647"/>
                  <a:ext cx="406" cy="45"/>
                  <a:chOff x="1146" y="1647"/>
                  <a:chExt cx="406" cy="45"/>
                </a:xfrm>
              </p:grpSpPr>
              <p:sp>
                <p:nvSpPr>
                  <p:cNvPr id="15461" name="Oval 600"/>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62" name="Oval 601"/>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63" name="Oval 602"/>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64" name="Oval 603"/>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65" name="Oval 604"/>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66" name="Oval 605"/>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67" name="Oval 606"/>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68" name="Oval 607"/>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69" name="Oval 608"/>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70" name="Oval 609"/>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71" name="Oval 610"/>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72" name="Oval 611"/>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73" name="Oval 612"/>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74" name="Oval 613"/>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75" name="Oval 614"/>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76" name="Oval 615"/>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43" name="Group 616"/>
                <p:cNvGrpSpPr>
                  <a:grpSpLocks noChangeAspect="1"/>
                </p:cNvGrpSpPr>
                <p:nvPr/>
              </p:nvGrpSpPr>
              <p:grpSpPr bwMode="auto">
                <a:xfrm flipV="1">
                  <a:off x="1140" y="1564"/>
                  <a:ext cx="406" cy="45"/>
                  <a:chOff x="1146" y="1647"/>
                  <a:chExt cx="406" cy="45"/>
                </a:xfrm>
              </p:grpSpPr>
              <p:sp>
                <p:nvSpPr>
                  <p:cNvPr id="15445" name="Oval 617"/>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46" name="Oval 618"/>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47" name="Oval 619"/>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48" name="Oval 620"/>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49" name="Oval 621"/>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0" name="Oval 622"/>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1" name="Oval 623"/>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2" name="Oval 624"/>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3" name="Oval 625"/>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4" name="Oval 626"/>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5" name="Oval 627"/>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6" name="Oval 628"/>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7" name="Oval 629"/>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8" name="Oval 630"/>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59" name="Oval 631"/>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60" name="Oval 632"/>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444" name="Oval 633"/>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06" name="Group 634"/>
              <p:cNvGrpSpPr>
                <a:grpSpLocks noChangeAspect="1"/>
              </p:cNvGrpSpPr>
              <p:nvPr/>
            </p:nvGrpSpPr>
            <p:grpSpPr bwMode="auto">
              <a:xfrm rot="10800000">
                <a:off x="2861" y="1155"/>
                <a:ext cx="769" cy="249"/>
                <a:chOff x="960" y="1536"/>
                <a:chExt cx="592" cy="192"/>
              </a:xfrm>
            </p:grpSpPr>
            <p:grpSp>
              <p:nvGrpSpPr>
                <p:cNvPr id="15407" name="Group 635"/>
                <p:cNvGrpSpPr>
                  <a:grpSpLocks noChangeAspect="1"/>
                </p:cNvGrpSpPr>
                <p:nvPr/>
              </p:nvGrpSpPr>
              <p:grpSpPr bwMode="auto">
                <a:xfrm>
                  <a:off x="1146" y="1647"/>
                  <a:ext cx="406" cy="45"/>
                  <a:chOff x="1146" y="1647"/>
                  <a:chExt cx="406" cy="45"/>
                </a:xfrm>
              </p:grpSpPr>
              <p:sp>
                <p:nvSpPr>
                  <p:cNvPr id="15426" name="Oval 636"/>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27" name="Oval 637"/>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28" name="Oval 638"/>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29" name="Oval 639"/>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0" name="Oval 640"/>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1" name="Oval 641"/>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2" name="Oval 642"/>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3" name="Oval 643"/>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4" name="Oval 644"/>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5" name="Oval 645"/>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6" name="Oval 646"/>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7" name="Oval 647"/>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8" name="Oval 648"/>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39" name="Oval 649"/>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40" name="Oval 650"/>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41" name="Oval 651"/>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5408" name="Group 652"/>
                <p:cNvGrpSpPr>
                  <a:grpSpLocks noChangeAspect="1"/>
                </p:cNvGrpSpPr>
                <p:nvPr/>
              </p:nvGrpSpPr>
              <p:grpSpPr bwMode="auto">
                <a:xfrm flipV="1">
                  <a:off x="1140" y="1564"/>
                  <a:ext cx="406" cy="45"/>
                  <a:chOff x="1146" y="1647"/>
                  <a:chExt cx="406" cy="45"/>
                </a:xfrm>
              </p:grpSpPr>
              <p:sp>
                <p:nvSpPr>
                  <p:cNvPr id="15410" name="Oval 653"/>
                  <p:cNvSpPr>
                    <a:spLocks noChangeAspect="1" noChangeArrowheads="1"/>
                  </p:cNvSpPr>
                  <p:nvPr/>
                </p:nvSpPr>
                <p:spPr bwMode="auto">
                  <a:xfrm>
                    <a:off x="1146" y="164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11" name="Oval 654"/>
                  <p:cNvSpPr>
                    <a:spLocks noChangeAspect="1" noChangeArrowheads="1"/>
                  </p:cNvSpPr>
                  <p:nvPr/>
                </p:nvSpPr>
                <p:spPr bwMode="auto">
                  <a:xfrm>
                    <a:off x="1171"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12" name="Oval 655"/>
                  <p:cNvSpPr>
                    <a:spLocks noChangeAspect="1" noChangeArrowheads="1"/>
                  </p:cNvSpPr>
                  <p:nvPr/>
                </p:nvSpPr>
                <p:spPr bwMode="auto">
                  <a:xfrm>
                    <a:off x="1196" y="165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13" name="Oval 656"/>
                  <p:cNvSpPr>
                    <a:spLocks noChangeAspect="1" noChangeArrowheads="1"/>
                  </p:cNvSpPr>
                  <p:nvPr/>
                </p:nvSpPr>
                <p:spPr bwMode="auto">
                  <a:xfrm>
                    <a:off x="1221" y="165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14" name="Oval 657"/>
                  <p:cNvSpPr>
                    <a:spLocks noChangeAspect="1" noChangeArrowheads="1"/>
                  </p:cNvSpPr>
                  <p:nvPr/>
                </p:nvSpPr>
                <p:spPr bwMode="auto">
                  <a:xfrm>
                    <a:off x="1246" y="1651"/>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15" name="Oval 658"/>
                  <p:cNvSpPr>
                    <a:spLocks noChangeAspect="1" noChangeArrowheads="1"/>
                  </p:cNvSpPr>
                  <p:nvPr/>
                </p:nvSpPr>
                <p:spPr bwMode="auto">
                  <a:xfrm>
                    <a:off x="1271"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16" name="Oval 659"/>
                  <p:cNvSpPr>
                    <a:spLocks noChangeAspect="1" noChangeArrowheads="1"/>
                  </p:cNvSpPr>
                  <p:nvPr/>
                </p:nvSpPr>
                <p:spPr bwMode="auto">
                  <a:xfrm>
                    <a:off x="1296"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17" name="Oval 660"/>
                  <p:cNvSpPr>
                    <a:spLocks noChangeAspect="1" noChangeArrowheads="1"/>
                  </p:cNvSpPr>
                  <p:nvPr/>
                </p:nvSpPr>
                <p:spPr bwMode="auto">
                  <a:xfrm>
                    <a:off x="1321" y="1654"/>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18" name="Oval 661"/>
                  <p:cNvSpPr>
                    <a:spLocks noChangeAspect="1" noChangeArrowheads="1"/>
                  </p:cNvSpPr>
                  <p:nvPr/>
                </p:nvSpPr>
                <p:spPr bwMode="auto">
                  <a:xfrm>
                    <a:off x="1348" y="165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19" name="Oval 662"/>
                  <p:cNvSpPr>
                    <a:spLocks noChangeAspect="1" noChangeArrowheads="1"/>
                  </p:cNvSpPr>
                  <p:nvPr/>
                </p:nvSpPr>
                <p:spPr bwMode="auto">
                  <a:xfrm>
                    <a:off x="1373" y="1659"/>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20" name="Oval 663"/>
                  <p:cNvSpPr>
                    <a:spLocks noChangeAspect="1" noChangeArrowheads="1"/>
                  </p:cNvSpPr>
                  <p:nvPr/>
                </p:nvSpPr>
                <p:spPr bwMode="auto">
                  <a:xfrm>
                    <a:off x="1398" y="1658"/>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21" name="Oval 664"/>
                  <p:cNvSpPr>
                    <a:spLocks noChangeAspect="1" noChangeArrowheads="1"/>
                  </p:cNvSpPr>
                  <p:nvPr/>
                </p:nvSpPr>
                <p:spPr bwMode="auto">
                  <a:xfrm>
                    <a:off x="1423" y="1656"/>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22" name="Oval 665"/>
                  <p:cNvSpPr>
                    <a:spLocks noChangeAspect="1" noChangeArrowheads="1"/>
                  </p:cNvSpPr>
                  <p:nvPr/>
                </p:nvSpPr>
                <p:spPr bwMode="auto">
                  <a:xfrm>
                    <a:off x="1448" y="1657"/>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23" name="Oval 666"/>
                  <p:cNvSpPr>
                    <a:spLocks noChangeAspect="1" noChangeArrowheads="1"/>
                  </p:cNvSpPr>
                  <p:nvPr/>
                </p:nvSpPr>
                <p:spPr bwMode="auto">
                  <a:xfrm>
                    <a:off x="1473" y="1663"/>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24" name="Oval 667"/>
                  <p:cNvSpPr>
                    <a:spLocks noChangeAspect="1" noChangeArrowheads="1"/>
                  </p:cNvSpPr>
                  <p:nvPr/>
                </p:nvSpPr>
                <p:spPr bwMode="auto">
                  <a:xfrm>
                    <a:off x="1498" y="1662"/>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5425" name="Oval 668"/>
                  <p:cNvSpPr>
                    <a:spLocks noChangeAspect="1" noChangeArrowheads="1"/>
                  </p:cNvSpPr>
                  <p:nvPr/>
                </p:nvSpPr>
                <p:spPr bwMode="auto">
                  <a:xfrm>
                    <a:off x="1523" y="1660"/>
                    <a:ext cx="29" cy="29"/>
                  </a:xfrm>
                  <a:prstGeom prst="ellipse">
                    <a:avLst/>
                  </a:prstGeom>
                  <a:solidFill>
                    <a:srgbClr val="FF0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15409" name="Oval 669"/>
                <p:cNvSpPr>
                  <a:spLocks noChangeAspect="1" noChangeArrowheads="1"/>
                </p:cNvSpPr>
                <p:nvPr/>
              </p:nvSpPr>
              <p:spPr bwMode="auto">
                <a:xfrm>
                  <a:off x="960" y="1536"/>
                  <a:ext cx="192" cy="192"/>
                </a:xfrm>
                <a:prstGeom prst="ellipse">
                  <a:avLst/>
                </a:prstGeom>
                <a:solidFill>
                  <a:srgbClr val="E1B0FF"/>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sp>
        <p:nvSpPr>
          <p:cNvPr id="742046" name="Text Box 670"/>
          <p:cNvSpPr txBox="1">
            <a:spLocks noChangeArrowheads="1"/>
          </p:cNvSpPr>
          <p:nvPr/>
        </p:nvSpPr>
        <p:spPr bwMode="auto">
          <a:xfrm>
            <a:off x="1676400" y="1314450"/>
            <a:ext cx="25193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i="1">
                <a:solidFill>
                  <a:srgbClr val="FF0000"/>
                </a:solidFill>
                <a:latin typeface="Arial Narrow" pitchFamily="34" charset="0"/>
                <a:ea typeface="ヒラギノ角ゴ Pro W3" charset="-128"/>
              </a:rPr>
              <a:t>J</a:t>
            </a:r>
            <a:r>
              <a:rPr lang="en-US" baseline="-25000">
                <a:solidFill>
                  <a:srgbClr val="FF0000"/>
                </a:solidFill>
                <a:latin typeface="Arial Narrow" pitchFamily="34" charset="0"/>
                <a:ea typeface="ヒラギノ角ゴ Pro W3" charset="-128"/>
              </a:rPr>
              <a:t>X </a:t>
            </a:r>
            <a:r>
              <a:rPr lang="en-US">
                <a:solidFill>
                  <a:srgbClr val="FF0000"/>
                </a:solidFill>
                <a:latin typeface="Arial Narrow" pitchFamily="34" charset="0"/>
                <a:ea typeface="ヒラギノ角ゴ Pro W3" charset="-128"/>
              </a:rPr>
              <a:t>= </a:t>
            </a:r>
            <a:r>
              <a:rPr lang="en-US" i="1">
                <a:solidFill>
                  <a:srgbClr val="FF0000"/>
                </a:solidFill>
                <a:latin typeface="Arial Narrow" pitchFamily="34" charset="0"/>
                <a:ea typeface="ヒラギノ角ゴ Pro W3" charset="-128"/>
              </a:rPr>
              <a:t>P</a:t>
            </a:r>
            <a:r>
              <a:rPr lang="en-US" baseline="-25000">
                <a:solidFill>
                  <a:srgbClr val="FF0000"/>
                </a:solidFill>
                <a:latin typeface="Arial Narrow" pitchFamily="34" charset="0"/>
                <a:ea typeface="ヒラギノ角ゴ Pro W3" charset="-128"/>
              </a:rPr>
              <a:t>X</a:t>
            </a:r>
            <a:r>
              <a:rPr lang="en-US">
                <a:solidFill>
                  <a:srgbClr val="FF0000"/>
                </a:solidFill>
                <a:latin typeface="Arial Narrow" pitchFamily="34" charset="0"/>
                <a:ea typeface="ヒラギノ角ゴ Pro W3" charset="-128"/>
              </a:rPr>
              <a:t>([X]</a:t>
            </a:r>
            <a:r>
              <a:rPr lang="en-US" baseline="-25000">
                <a:solidFill>
                  <a:srgbClr val="FF0000"/>
                </a:solidFill>
                <a:latin typeface="Arial Narrow" pitchFamily="34" charset="0"/>
                <a:ea typeface="ヒラギノ角ゴ Pro W3" charset="-128"/>
              </a:rPr>
              <a:t>o</a:t>
            </a:r>
            <a:r>
              <a:rPr lang="en-US">
                <a:solidFill>
                  <a:srgbClr val="FF0000"/>
                </a:solidFill>
                <a:latin typeface="Arial Narrow" pitchFamily="34" charset="0"/>
                <a:ea typeface="ヒラギノ角ゴ Pro W3" charset="-128"/>
              </a:rPr>
              <a:t> – [X]</a:t>
            </a:r>
            <a:r>
              <a:rPr lang="en-US" baseline="-25000">
                <a:solidFill>
                  <a:srgbClr val="FF0000"/>
                </a:solidFill>
                <a:latin typeface="Arial Narrow" pitchFamily="34" charset="0"/>
                <a:ea typeface="ヒラギノ角ゴ Pro W3" charset="-128"/>
              </a:rPr>
              <a:t>i</a:t>
            </a:r>
            <a:r>
              <a:rPr lang="en-US">
                <a:solidFill>
                  <a:srgbClr val="FF0000"/>
                </a:solidFill>
                <a:latin typeface="Arial Narrow" pitchFamily="34" charset="0"/>
                <a:ea typeface="ヒラギノ角ゴ Pro W3" charset="-128"/>
              </a:rPr>
              <a:t>)</a:t>
            </a:r>
            <a:endParaRPr lang="en-US" baseline="-25000">
              <a:solidFill>
                <a:srgbClr val="FF0000"/>
              </a:solidFill>
              <a:latin typeface="Arial Narrow" pitchFamily="34" charset="0"/>
              <a:ea typeface="ヒラギノ角ゴ Pro W3" charset="-128"/>
            </a:endParaRPr>
          </a:p>
        </p:txBody>
      </p:sp>
      <p:sp>
        <p:nvSpPr>
          <p:cNvPr id="742047" name="Text Box 671"/>
          <p:cNvSpPr txBox="1">
            <a:spLocks noChangeArrowheads="1"/>
          </p:cNvSpPr>
          <p:nvPr/>
        </p:nvSpPr>
        <p:spPr bwMode="auto">
          <a:xfrm>
            <a:off x="4935538" y="1874838"/>
            <a:ext cx="3257550"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rgbClr val="0000FF"/>
                </a:solidFill>
                <a:latin typeface="Arial Narrow" pitchFamily="34" charset="0"/>
                <a:ea typeface="ヒラギノ角ゴ Pro W3" charset="-128"/>
              </a:rPr>
              <a:t>#2 Gradient is low</a:t>
            </a:r>
            <a:endParaRPr lang="en-US" baseline="-25000">
              <a:solidFill>
                <a:srgbClr val="0000FF"/>
              </a:solidFill>
              <a:latin typeface="Arial Narrow" pitchFamily="34" charset="0"/>
              <a:ea typeface="ヒラギノ角ゴ Pro W3" charset="-128"/>
            </a:endParaRPr>
          </a:p>
        </p:txBody>
      </p:sp>
      <p:sp>
        <p:nvSpPr>
          <p:cNvPr id="742048" name="Text Box 672"/>
          <p:cNvSpPr txBox="1">
            <a:spLocks noChangeArrowheads="1"/>
          </p:cNvSpPr>
          <p:nvPr/>
        </p:nvSpPr>
        <p:spPr bwMode="auto">
          <a:xfrm>
            <a:off x="4935538" y="2354263"/>
            <a:ext cx="4052887"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rgbClr val="0000FF"/>
                </a:solidFill>
                <a:latin typeface="Arial Narrow" pitchFamily="34" charset="0"/>
                <a:ea typeface="ヒラギノ角ゴ Pro W3" charset="-128"/>
              </a:rPr>
              <a:t>#3 Physiological demand is high</a:t>
            </a:r>
          </a:p>
        </p:txBody>
      </p:sp>
      <p:sp>
        <p:nvSpPr>
          <p:cNvPr id="742049" name="Text Box 673"/>
          <p:cNvSpPr txBox="1">
            <a:spLocks noChangeArrowheads="1"/>
          </p:cNvSpPr>
          <p:nvPr/>
        </p:nvSpPr>
        <p:spPr bwMode="auto">
          <a:xfrm>
            <a:off x="398463" y="1314450"/>
            <a:ext cx="1682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FF0000"/>
                </a:solidFill>
                <a:latin typeface="Arial Narrow" pitchFamily="34" charset="0"/>
                <a:ea typeface="ヒラギノ角ゴ Pro W3" charset="-128"/>
              </a:rPr>
              <a:t>Fick’s Law:</a:t>
            </a:r>
            <a:endParaRPr lang="en-US" baseline="-25000">
              <a:solidFill>
                <a:srgbClr val="FF0000"/>
              </a:solidFill>
              <a:latin typeface="Arial Narrow" pitchFamily="34" charset="0"/>
              <a:ea typeface="ヒラギノ角ゴ Pro W3" charset="-128"/>
            </a:endParaRPr>
          </a:p>
        </p:txBody>
      </p:sp>
      <p:sp>
        <p:nvSpPr>
          <p:cNvPr id="742050" name="Text Box 674"/>
          <p:cNvSpPr txBox="1">
            <a:spLocks noChangeArrowheads="1"/>
          </p:cNvSpPr>
          <p:nvPr/>
        </p:nvSpPr>
        <p:spPr bwMode="auto">
          <a:xfrm>
            <a:off x="4292600" y="4191000"/>
            <a:ext cx="6143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FF0000"/>
                </a:solidFill>
                <a:latin typeface="Arial Narrow" pitchFamily="34" charset="0"/>
                <a:ea typeface="ヒラギノ角ゴ Pro W3" charset="-128"/>
              </a:rPr>
              <a:t>[X]</a:t>
            </a:r>
            <a:r>
              <a:rPr lang="en-US" baseline="-25000">
                <a:solidFill>
                  <a:srgbClr val="FF0000"/>
                </a:solidFill>
                <a:latin typeface="Arial Narrow" pitchFamily="34" charset="0"/>
                <a:ea typeface="ヒラギノ角ゴ Pro W3" charset="-128"/>
              </a:rPr>
              <a:t>i</a:t>
            </a:r>
          </a:p>
        </p:txBody>
      </p:sp>
      <p:sp>
        <p:nvSpPr>
          <p:cNvPr id="742051" name="Text Box 675"/>
          <p:cNvSpPr txBox="1">
            <a:spLocks noChangeArrowheads="1"/>
          </p:cNvSpPr>
          <p:nvPr/>
        </p:nvSpPr>
        <p:spPr bwMode="auto">
          <a:xfrm>
            <a:off x="3114675" y="1806575"/>
            <a:ext cx="4651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a:solidFill>
                  <a:srgbClr val="0000FF"/>
                </a:solidFill>
                <a:latin typeface="Arial Narrow" pitchFamily="34" charset="0"/>
                <a:ea typeface="ヒラギノ角ゴ Pro W3" charset="-128"/>
              </a:rPr>
              <a:t>#2</a:t>
            </a:r>
            <a:endParaRPr lang="en-US" baseline="-25000">
              <a:solidFill>
                <a:srgbClr val="0000FF"/>
              </a:solidFill>
              <a:latin typeface="Arial Narrow" pitchFamily="34" charset="0"/>
              <a:ea typeface="ヒラギノ角ゴ Pro W3" charset="-128"/>
            </a:endParaRPr>
          </a:p>
        </p:txBody>
      </p:sp>
      <p:sp>
        <p:nvSpPr>
          <p:cNvPr id="742052" name="Text Box 676"/>
          <p:cNvSpPr txBox="1">
            <a:spLocks noChangeArrowheads="1"/>
          </p:cNvSpPr>
          <p:nvPr/>
        </p:nvSpPr>
        <p:spPr bwMode="auto">
          <a:xfrm>
            <a:off x="2371725" y="1806575"/>
            <a:ext cx="4651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a:solidFill>
                  <a:srgbClr val="0000FF"/>
                </a:solidFill>
                <a:latin typeface="Arial Narrow" pitchFamily="34" charset="0"/>
                <a:ea typeface="ヒラギノ角ゴ Pro W3" charset="-128"/>
              </a:rPr>
              <a:t>#1</a:t>
            </a:r>
            <a:endParaRPr lang="en-US" baseline="-25000">
              <a:solidFill>
                <a:srgbClr val="0000FF"/>
              </a:solidFill>
              <a:latin typeface="Arial Narrow" pitchFamily="34" charset="0"/>
              <a:ea typeface="ヒラギノ角ゴ Pro W3" charset="-128"/>
            </a:endParaRPr>
          </a:p>
        </p:txBody>
      </p:sp>
      <p:sp>
        <p:nvSpPr>
          <p:cNvPr id="742053" name="Text Box 677"/>
          <p:cNvSpPr txBox="1">
            <a:spLocks noChangeArrowheads="1"/>
          </p:cNvSpPr>
          <p:nvPr/>
        </p:nvSpPr>
        <p:spPr bwMode="auto">
          <a:xfrm>
            <a:off x="1857375" y="1806575"/>
            <a:ext cx="4651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a:solidFill>
                  <a:srgbClr val="0000FF"/>
                </a:solidFill>
                <a:latin typeface="Arial Narrow" pitchFamily="34" charset="0"/>
                <a:ea typeface="ヒラギノ角ゴ Pro W3" charset="-128"/>
              </a:rPr>
              <a:t>#3</a:t>
            </a:r>
            <a:endParaRPr lang="en-US" baseline="-25000">
              <a:solidFill>
                <a:srgbClr val="0000FF"/>
              </a:solidFill>
              <a:latin typeface="Arial Narrow" pitchFamily="34" charset="0"/>
              <a:ea typeface="ヒラギノ角ゴ Pro W3" charset="-128"/>
            </a:endParaRPr>
          </a:p>
        </p:txBody>
      </p:sp>
      <p:sp>
        <p:nvSpPr>
          <p:cNvPr id="742054" name="Text Box 678"/>
          <p:cNvSpPr txBox="1">
            <a:spLocks noChangeArrowheads="1"/>
          </p:cNvSpPr>
          <p:nvPr/>
        </p:nvSpPr>
        <p:spPr bwMode="auto">
          <a:xfrm>
            <a:off x="4930775" y="3644900"/>
            <a:ext cx="3267075"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chemeClr val="tx1"/>
                </a:solidFill>
                <a:latin typeface="Arial Narrow" pitchFamily="34" charset="0"/>
                <a:ea typeface="ヒラギノ角ゴ Pro W3" charset="-128"/>
              </a:rPr>
              <a:t>A gas channel could:                                        </a:t>
            </a:r>
          </a:p>
        </p:txBody>
      </p:sp>
      <p:sp>
        <p:nvSpPr>
          <p:cNvPr id="742055" name="Text Box 679"/>
          <p:cNvSpPr txBox="1">
            <a:spLocks noChangeArrowheads="1"/>
          </p:cNvSpPr>
          <p:nvPr/>
        </p:nvSpPr>
        <p:spPr bwMode="auto">
          <a:xfrm>
            <a:off x="1071563" y="4191000"/>
            <a:ext cx="6143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a:solidFill>
                  <a:srgbClr val="FF0000"/>
                </a:solidFill>
                <a:latin typeface="Arial Narrow" pitchFamily="34" charset="0"/>
                <a:ea typeface="ヒラギノ角ゴ Pro W3" charset="-128"/>
              </a:rPr>
              <a:t>[X]</a:t>
            </a:r>
            <a:r>
              <a:rPr lang="en-US" baseline="-25000">
                <a:solidFill>
                  <a:srgbClr val="FF0000"/>
                </a:solidFill>
                <a:latin typeface="Arial Narrow" pitchFamily="34" charset="0"/>
                <a:ea typeface="ヒラギノ角ゴ Pro W3" charset="-128"/>
              </a:rPr>
              <a:t>o</a:t>
            </a:r>
          </a:p>
        </p:txBody>
      </p:sp>
      <p:sp>
        <p:nvSpPr>
          <p:cNvPr id="742056" name="AutoShape 680"/>
          <p:cNvSpPr>
            <a:spLocks/>
          </p:cNvSpPr>
          <p:nvPr/>
        </p:nvSpPr>
        <p:spPr bwMode="auto">
          <a:xfrm rot="-5400000">
            <a:off x="3261519" y="1285082"/>
            <a:ext cx="134937" cy="1047750"/>
          </a:xfrm>
          <a:prstGeom prst="leftBrace">
            <a:avLst>
              <a:gd name="adj1" fmla="val 64706"/>
              <a:gd name="adj2" fmla="val 50000"/>
            </a:avLst>
          </a:prstGeom>
          <a:noFill/>
          <a:ln w="19050">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42057" name="Text Box 681"/>
          <p:cNvSpPr txBox="1">
            <a:spLocks noChangeArrowheads="1"/>
          </p:cNvSpPr>
          <p:nvPr/>
        </p:nvSpPr>
        <p:spPr bwMode="auto">
          <a:xfrm>
            <a:off x="5064125" y="4892675"/>
            <a:ext cx="3267075" cy="67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chemeClr val="tx1"/>
                </a:solidFill>
                <a:latin typeface="Arial Narrow" pitchFamily="34" charset="0"/>
                <a:ea typeface="ヒラギノ角ゴ Pro W3" charset="-128"/>
              </a:rPr>
              <a:t>(3) be under physiological regulation</a:t>
            </a:r>
          </a:p>
        </p:txBody>
      </p:sp>
      <p:sp>
        <p:nvSpPr>
          <p:cNvPr id="742058" name="Text Box 682"/>
          <p:cNvSpPr txBox="1">
            <a:spLocks noChangeArrowheads="1"/>
          </p:cNvSpPr>
          <p:nvPr/>
        </p:nvSpPr>
        <p:spPr bwMode="auto">
          <a:xfrm>
            <a:off x="5064125" y="3963988"/>
            <a:ext cx="3368675"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chemeClr val="tx1"/>
                </a:solidFill>
                <a:latin typeface="Arial Narrow" pitchFamily="34" charset="0"/>
                <a:ea typeface="ヒラギノ角ゴ Pro W3" charset="-128"/>
              </a:rPr>
              <a:t>(1) enhance flux if </a:t>
            </a:r>
            <a:r>
              <a:rPr lang="en-US" i="1">
                <a:solidFill>
                  <a:schemeClr val="tx1"/>
                </a:solidFill>
                <a:latin typeface="Arial Narrow" pitchFamily="34" charset="0"/>
                <a:ea typeface="ヒラギノ角ゴ Pro W3" charset="-128"/>
              </a:rPr>
              <a:t>P</a:t>
            </a:r>
            <a:r>
              <a:rPr lang="en-US" baseline="-25000">
                <a:solidFill>
                  <a:schemeClr val="tx1"/>
                </a:solidFill>
                <a:latin typeface="Arial Narrow" pitchFamily="34" charset="0"/>
                <a:ea typeface="ヒラギノ角ゴ Pro W3" charset="-128"/>
              </a:rPr>
              <a:t>X</a:t>
            </a:r>
            <a:r>
              <a:rPr lang="en-US">
                <a:solidFill>
                  <a:schemeClr val="tx1"/>
                </a:solidFill>
                <a:latin typeface="Arial Narrow" pitchFamily="34" charset="0"/>
                <a:ea typeface="ヒラギノ角ゴ Pro W3" charset="-128"/>
              </a:rPr>
              <a:t> is low,                       </a:t>
            </a:r>
          </a:p>
        </p:txBody>
      </p:sp>
      <p:sp>
        <p:nvSpPr>
          <p:cNvPr id="742059" name="Text Box 683"/>
          <p:cNvSpPr txBox="1">
            <a:spLocks noChangeArrowheads="1"/>
          </p:cNvSpPr>
          <p:nvPr/>
        </p:nvSpPr>
        <p:spPr bwMode="auto">
          <a:xfrm>
            <a:off x="5064125" y="4302508"/>
            <a:ext cx="3267075" cy="67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dirty="0">
                <a:solidFill>
                  <a:schemeClr val="tx1"/>
                </a:solidFill>
                <a:latin typeface="Arial Narrow" pitchFamily="34" charset="0"/>
                <a:ea typeface="ヒラギノ角ゴ Pro W3" charset="-128"/>
              </a:rPr>
              <a:t>(2) display selectivity for a particular gas, or                           </a:t>
            </a:r>
          </a:p>
        </p:txBody>
      </p:sp>
      <p:sp>
        <p:nvSpPr>
          <p:cNvPr id="742060" name="Text Box 684"/>
          <p:cNvSpPr txBox="1">
            <a:spLocks noChangeArrowheads="1"/>
          </p:cNvSpPr>
          <p:nvPr/>
        </p:nvSpPr>
        <p:spPr bwMode="auto">
          <a:xfrm>
            <a:off x="5064125" y="5502275"/>
            <a:ext cx="3924300" cy="67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chemeClr val="tx1"/>
                </a:solidFill>
                <a:latin typeface="Arial Narrow" pitchFamily="34" charset="0"/>
                <a:ea typeface="ヒラギノ角ゴ Pro W3" charset="-128"/>
              </a:rPr>
              <a:t>(4) Be amenable to pharmacological intervention                                          </a:t>
            </a:r>
          </a:p>
        </p:txBody>
      </p:sp>
      <p:sp>
        <p:nvSpPr>
          <p:cNvPr id="742061" name="Text Box 685"/>
          <p:cNvSpPr txBox="1">
            <a:spLocks noChangeArrowheads="1"/>
          </p:cNvSpPr>
          <p:nvPr/>
        </p:nvSpPr>
        <p:spPr bwMode="auto">
          <a:xfrm>
            <a:off x="4935538" y="1390650"/>
            <a:ext cx="4052887"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rgbClr val="0000FF"/>
                </a:solidFill>
                <a:latin typeface="Arial Narrow" pitchFamily="34" charset="0"/>
                <a:ea typeface="ヒラギノ角ゴ Pro W3" charset="-128"/>
              </a:rPr>
              <a:t>#1 Background permeability is low</a:t>
            </a:r>
            <a:endParaRPr lang="en-US" baseline="-25000">
              <a:solidFill>
                <a:srgbClr val="0000FF"/>
              </a:solidFill>
              <a:latin typeface="Arial Narrow" pitchFamily="34" charset="0"/>
              <a:ea typeface="ヒラギノ角ゴ Pro W3" charset="-128"/>
            </a:endParaRPr>
          </a:p>
        </p:txBody>
      </p:sp>
      <p:grpSp>
        <p:nvGrpSpPr>
          <p:cNvPr id="15387" name="Group 686"/>
          <p:cNvGrpSpPr>
            <a:grpSpLocks/>
          </p:cNvGrpSpPr>
          <p:nvPr/>
        </p:nvGrpSpPr>
        <p:grpSpPr bwMode="auto">
          <a:xfrm>
            <a:off x="2273300" y="1228725"/>
            <a:ext cx="4565650" cy="0"/>
            <a:chOff x="0" y="672"/>
            <a:chExt cx="2876" cy="0"/>
          </a:xfrm>
        </p:grpSpPr>
        <p:sp>
          <p:nvSpPr>
            <p:cNvPr id="15394" name="Line 687"/>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95" name="Line 688"/>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42065" name="Text Box 689"/>
          <p:cNvSpPr txBox="1">
            <a:spLocks noChangeArrowheads="1"/>
          </p:cNvSpPr>
          <p:nvPr/>
        </p:nvSpPr>
        <p:spPr bwMode="auto">
          <a:xfrm>
            <a:off x="4935538" y="2816225"/>
            <a:ext cx="4003675" cy="682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rgbClr val="0000FF"/>
                </a:solidFill>
                <a:latin typeface="Arial Narrow" pitchFamily="34" charset="0"/>
                <a:ea typeface="ヒラギノ角ゴ Pro W3" charset="-128"/>
              </a:rPr>
              <a:t>     (unstirred layers cannot overwhelm membrane )</a:t>
            </a:r>
          </a:p>
        </p:txBody>
      </p:sp>
      <p:sp>
        <p:nvSpPr>
          <p:cNvPr id="742067" name="Text Box 691"/>
          <p:cNvSpPr txBox="1">
            <a:spLocks noChangeArrowheads="1"/>
          </p:cNvSpPr>
          <p:nvPr/>
        </p:nvSpPr>
        <p:spPr bwMode="auto">
          <a:xfrm>
            <a:off x="5403850" y="6391275"/>
            <a:ext cx="3457575"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rgbClr val="0000FF"/>
                </a:solidFill>
                <a:latin typeface="Arial Narrow" pitchFamily="34" charset="0"/>
                <a:ea typeface="ヒラギノ角ゴ Pro W3" charset="-128"/>
              </a:rPr>
              <a:t>*An absolute </a:t>
            </a:r>
            <a:r>
              <a:rPr lang="en-US" i="1">
                <a:solidFill>
                  <a:srgbClr val="0000FF"/>
                </a:solidFill>
                <a:latin typeface="Arial Narrow" pitchFamily="34" charset="0"/>
                <a:ea typeface="ヒラギノ角ゴ Pro W3" charset="-128"/>
              </a:rPr>
              <a:t>sine qua non</a:t>
            </a:r>
            <a:endParaRPr lang="en-US" i="1" baseline="-25000">
              <a:solidFill>
                <a:srgbClr val="0000FF"/>
              </a:solidFill>
              <a:latin typeface="Arial Narrow" pitchFamily="34" charset="0"/>
              <a:ea typeface="ヒラギノ角ゴ Pro W3" charset="-128"/>
            </a:endParaRPr>
          </a:p>
        </p:txBody>
      </p:sp>
      <p:sp>
        <p:nvSpPr>
          <p:cNvPr id="742068" name="Text Box 692"/>
          <p:cNvSpPr txBox="1">
            <a:spLocks noChangeArrowheads="1"/>
          </p:cNvSpPr>
          <p:nvPr/>
        </p:nvSpPr>
        <p:spPr bwMode="auto">
          <a:xfrm>
            <a:off x="8753475" y="1376363"/>
            <a:ext cx="369888"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rgbClr val="0000FF"/>
                </a:solidFill>
                <a:latin typeface="Arial Narrow" pitchFamily="34" charset="0"/>
                <a:ea typeface="ヒラギノ角ゴ Pro W3" charset="-128"/>
              </a:rPr>
              <a:t>*</a:t>
            </a:r>
            <a:endParaRPr lang="en-US" baseline="-25000">
              <a:solidFill>
                <a:srgbClr val="0000FF"/>
              </a:solidFill>
              <a:latin typeface="Arial Narrow" pitchFamily="34" charset="0"/>
              <a:ea typeface="ヒラギノ角ゴ Pro W3" charset="-128"/>
            </a:endParaRPr>
          </a:p>
        </p:txBody>
      </p:sp>
      <p:sp>
        <p:nvSpPr>
          <p:cNvPr id="742069" name="Text Box 693"/>
          <p:cNvSpPr txBox="1">
            <a:spLocks noChangeArrowheads="1"/>
          </p:cNvSpPr>
          <p:nvPr/>
        </p:nvSpPr>
        <p:spPr bwMode="auto">
          <a:xfrm>
            <a:off x="7729538" y="3109913"/>
            <a:ext cx="290512"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rgbClr val="0000FF"/>
                </a:solidFill>
                <a:latin typeface="Arial Narrow" pitchFamily="34" charset="0"/>
                <a:ea typeface="ヒラギノ角ゴ Pro W3" charset="-128"/>
              </a:rPr>
              <a:t>*</a:t>
            </a:r>
            <a:endParaRPr lang="en-US" baseline="-25000">
              <a:solidFill>
                <a:srgbClr val="0000FF"/>
              </a:solidFill>
              <a:latin typeface="Arial Narrow" pitchFamily="34" charset="0"/>
              <a:ea typeface="ヒラギノ角ゴ Pro W3" charset="-128"/>
            </a:endParaRPr>
          </a:p>
        </p:txBody>
      </p:sp>
      <p:sp>
        <p:nvSpPr>
          <p:cNvPr id="742070" name="Text Box 694"/>
          <p:cNvSpPr txBox="1">
            <a:spLocks noChangeArrowheads="1"/>
          </p:cNvSpPr>
          <p:nvPr/>
        </p:nvSpPr>
        <p:spPr bwMode="auto">
          <a:xfrm>
            <a:off x="0" y="6338888"/>
            <a:ext cx="5445125"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r">
              <a:lnSpc>
                <a:spcPct val="80000"/>
              </a:lnSpc>
            </a:pPr>
            <a:r>
              <a:rPr lang="en-US">
                <a:solidFill>
                  <a:srgbClr val="0000FF"/>
                </a:solidFill>
                <a:latin typeface="Arial Narrow" pitchFamily="34" charset="0"/>
                <a:ea typeface="ヒラギノ角ゴ Pro W3" charset="-128"/>
              </a:rPr>
              <a:t>*In mammals, ULs are tiny in high-flux systems</a:t>
            </a:r>
            <a:endParaRPr lang="en-US" i="1" baseline="-25000">
              <a:solidFill>
                <a:srgbClr val="0000FF"/>
              </a:solidFill>
              <a:latin typeface="Arial Narrow" pitchFamily="34" charset="0"/>
              <a:ea typeface="ヒラギノ角ゴ Pro W3" charset="-128"/>
            </a:endParaRPr>
          </a:p>
        </p:txBody>
      </p:sp>
      <p:sp>
        <p:nvSpPr>
          <p:cNvPr id="742071" name="Text Box 695"/>
          <p:cNvSpPr txBox="1">
            <a:spLocks noChangeArrowheads="1"/>
          </p:cNvSpPr>
          <p:nvPr/>
        </p:nvSpPr>
        <p:spPr bwMode="auto">
          <a:xfrm>
            <a:off x="5403850" y="6080125"/>
            <a:ext cx="3983038"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80000"/>
              </a:lnSpc>
            </a:pPr>
            <a:r>
              <a:rPr lang="en-US">
                <a:solidFill>
                  <a:srgbClr val="0000FF"/>
                </a:solidFill>
                <a:latin typeface="Arial Narrow" pitchFamily="34" charset="0"/>
                <a:ea typeface="ヒラギノ角ゴ Pro W3" charset="-128"/>
              </a:rPr>
              <a:t>*Includes access, s, D, egress</a:t>
            </a:r>
            <a:endParaRPr lang="en-US" i="1" baseline="-25000">
              <a:solidFill>
                <a:srgbClr val="0000FF"/>
              </a:solidFill>
              <a:latin typeface="Arial Narrow" pitchFamily="34" charset="0"/>
              <a:ea typeface="ヒラギノ角ゴ Pro W3"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 0.0 L -0.16667 0.04861 " pathEditMode="relative" ptsTypes="AA">
                                      <p:cBhvr>
                                        <p:cTn id="6" dur="2000" fill="hold"/>
                                        <p:tgtEl>
                                          <p:spTgt spid="741379"/>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0 0.0 L -0.16667 0.04861 " pathEditMode="relative" ptsTypes="AA">
                                      <p:cBhvr>
                                        <p:cTn id="8" dur="2000" fill="hold"/>
                                        <p:tgtEl>
                                          <p:spTgt spid="741380"/>
                                        </p:tgtEl>
                                        <p:attrNameLst>
                                          <p:attrName>ppt_x</p:attrName>
                                          <p:attrName>ppt_y</p:attrName>
                                        </p:attrNameLst>
                                      </p:cBhvr>
                                    </p:animMotion>
                                  </p:childTnLst>
                                </p:cTn>
                              </p:par>
                              <p:par>
                                <p:cTn id="9" presetID="0" presetClass="path" presetSubtype="0" accel="50000" decel="50000" fill="hold" nodeType="withEffect">
                                  <p:stCondLst>
                                    <p:cond delay="0"/>
                                  </p:stCondLst>
                                  <p:childTnLst>
                                    <p:animMotion origin="layout" path="M 0.0 0.0 L -0.16667 0.04861 " pathEditMode="relative" ptsTypes="AA">
                                      <p:cBhvr>
                                        <p:cTn id="10" dur="2000" fill="hold"/>
                                        <p:tgtEl>
                                          <p:spTgt spid="741381"/>
                                        </p:tgtEl>
                                        <p:attrNameLst>
                                          <p:attrName>ppt_x</p:attrName>
                                          <p:attrName>ppt_y</p:attrName>
                                        </p:attrNameLst>
                                      </p:cBhvr>
                                    </p:animMotion>
                                  </p:childTnLst>
                                </p:cTn>
                              </p:par>
                              <p:par>
                                <p:cTn id="11" presetID="0" presetClass="path" presetSubtype="0" accel="50000" decel="50000" fill="hold" grpId="0" nodeType="withEffect">
                                  <p:stCondLst>
                                    <p:cond delay="0"/>
                                  </p:stCondLst>
                                  <p:childTnLst>
                                    <p:animMotion origin="layout" path="M 0.0 0.0 L -0.16667 0.04861 " pathEditMode="relative" ptsTypes="AA">
                                      <p:cBhvr>
                                        <p:cTn id="12" dur="2000" fill="hold"/>
                                        <p:tgtEl>
                                          <p:spTgt spid="741385"/>
                                        </p:tgtEl>
                                        <p:attrNameLst>
                                          <p:attrName>ppt_x</p:attrName>
                                          <p:attrName>ppt_y</p:attrName>
                                        </p:attrNameLst>
                                      </p:cBhvr>
                                    </p:animMotion>
                                  </p:childTnLst>
                                </p:cTn>
                              </p:par>
                              <p:par>
                                <p:cTn id="13" presetID="0" presetClass="path" presetSubtype="0" accel="50000" decel="50000" fill="hold" grpId="0" nodeType="withEffect">
                                  <p:stCondLst>
                                    <p:cond delay="0"/>
                                  </p:stCondLst>
                                  <p:childTnLst>
                                    <p:animMotion origin="layout" path="M 0.0 0.0 L -0.16667 0.04861 " pathEditMode="relative" ptsTypes="AA">
                                      <p:cBhvr>
                                        <p:cTn id="14" dur="2000" fill="hold"/>
                                        <p:tgtEl>
                                          <p:spTgt spid="741386"/>
                                        </p:tgtEl>
                                        <p:attrNameLst>
                                          <p:attrName>ppt_x</p:attrName>
                                          <p:attrName>ppt_y</p:attrName>
                                        </p:attrNameLst>
                                      </p:cBhvr>
                                    </p:animMotion>
                                  </p:childTnLst>
                                </p:cTn>
                              </p:par>
                              <p:par>
                                <p:cTn id="15" presetID="0" presetClass="path" presetSubtype="0" accel="50000" decel="50000" fill="hold" nodeType="withEffect">
                                  <p:stCondLst>
                                    <p:cond delay="0"/>
                                  </p:stCondLst>
                                  <p:childTnLst>
                                    <p:animMotion origin="layout" path="M 0.0 0.0 L -0.16667 0.04861 " pathEditMode="relative" ptsTypes="AA">
                                      <p:cBhvr>
                                        <p:cTn id="16" dur="2000" fill="hold"/>
                                        <p:tgtEl>
                                          <p:spTgt spid="741387"/>
                                        </p:tgtEl>
                                        <p:attrNameLst>
                                          <p:attrName>ppt_x</p:attrName>
                                          <p:attrName>ppt_y</p:attrName>
                                        </p:attrNameLst>
                                      </p:cBhvr>
                                    </p:animMotion>
                                  </p:childTnLst>
                                </p:cTn>
                              </p:par>
                              <p:par>
                                <p:cTn id="17" presetID="0" presetClass="path" presetSubtype="0" accel="50000" decel="50000" fill="hold" nodeType="withEffect">
                                  <p:stCondLst>
                                    <p:cond delay="0"/>
                                  </p:stCondLst>
                                  <p:childTnLst>
                                    <p:animMotion origin="layout" path="M 0.0 0.0 L -0.16667 0.04861 " pathEditMode="relative" ptsTypes="AA">
                                      <p:cBhvr>
                                        <p:cTn id="18" dur="2000" fill="hold"/>
                                        <p:tgtEl>
                                          <p:spTgt spid="741390"/>
                                        </p:tgtEl>
                                        <p:attrNameLst>
                                          <p:attrName>ppt_x</p:attrName>
                                          <p:attrName>ppt_y</p:attrName>
                                        </p:attrNameLst>
                                      </p:cBhvr>
                                    </p:animMotion>
                                  </p:childTnLst>
                                </p:cTn>
                              </p:par>
                              <p:par>
                                <p:cTn id="19" presetID="0" presetClass="path" presetSubtype="0" accel="50000" decel="50000" fill="hold" nodeType="withEffect">
                                  <p:stCondLst>
                                    <p:cond delay="0"/>
                                  </p:stCondLst>
                                  <p:childTnLst>
                                    <p:animMotion origin="layout" path="M 0.0 0.0 L -0.16667 0.04861 " pathEditMode="relative" ptsTypes="AA">
                                      <p:cBhvr>
                                        <p:cTn id="20" dur="2000" fill="hold"/>
                                        <p:tgtEl>
                                          <p:spTgt spid="741395"/>
                                        </p:tgtEl>
                                        <p:attrNameLst>
                                          <p:attrName>ppt_x</p:attrName>
                                          <p:attrName>ppt_y</p:attrName>
                                        </p:attrNameLst>
                                      </p:cBhvr>
                                    </p:animMotion>
                                  </p:childTnLst>
                                </p:cTn>
                              </p:par>
                            </p:childTnLst>
                          </p:cTn>
                        </p:par>
                        <p:par>
                          <p:cTn id="21" fill="hold" nodeType="afterGroup">
                            <p:stCondLst>
                              <p:cond delay="2000"/>
                            </p:stCondLst>
                            <p:childTnLst>
                              <p:par>
                                <p:cTn id="22" presetID="9" presetClass="entr" presetSubtype="0" fill="hold" grpId="0" nodeType="afterEffect">
                                  <p:stCondLst>
                                    <p:cond delay="0"/>
                                  </p:stCondLst>
                                  <p:childTnLst>
                                    <p:set>
                                      <p:cBhvr>
                                        <p:cTn id="23" dur="1" fill="hold">
                                          <p:stCondLst>
                                            <p:cond delay="0"/>
                                          </p:stCondLst>
                                        </p:cTn>
                                        <p:tgtEl>
                                          <p:spTgt spid="742050"/>
                                        </p:tgtEl>
                                        <p:attrNameLst>
                                          <p:attrName>style.visibility</p:attrName>
                                        </p:attrNameLst>
                                      </p:cBhvr>
                                      <p:to>
                                        <p:strVal val="visible"/>
                                      </p:to>
                                    </p:set>
                                    <p:animEffect transition="in" filter="dissolve">
                                      <p:cBhvr>
                                        <p:cTn id="24" dur="500"/>
                                        <p:tgtEl>
                                          <p:spTgt spid="742050"/>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742055"/>
                                        </p:tgtEl>
                                        <p:attrNameLst>
                                          <p:attrName>style.visibility</p:attrName>
                                        </p:attrNameLst>
                                      </p:cBhvr>
                                      <p:to>
                                        <p:strVal val="visible"/>
                                      </p:to>
                                    </p:set>
                                    <p:animEffect transition="in" filter="dissolve">
                                      <p:cBhvr>
                                        <p:cTn id="27" dur="500"/>
                                        <p:tgtEl>
                                          <p:spTgt spid="742055"/>
                                        </p:tgtEl>
                                      </p:cBhvr>
                                    </p:animEffect>
                                  </p:childTnLst>
                                </p:cTn>
                              </p:par>
                            </p:childTnLst>
                          </p:cTn>
                        </p:par>
                        <p:par>
                          <p:cTn id="28" fill="hold" nodeType="afterGroup">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742049"/>
                                        </p:tgtEl>
                                        <p:attrNameLst>
                                          <p:attrName>style.visibility</p:attrName>
                                        </p:attrNameLst>
                                      </p:cBhvr>
                                      <p:to>
                                        <p:strVal val="visible"/>
                                      </p:to>
                                    </p:set>
                                    <p:animEffect transition="in" filter="dissolve">
                                      <p:cBhvr>
                                        <p:cTn id="31" dur="500"/>
                                        <p:tgtEl>
                                          <p:spTgt spid="742049"/>
                                        </p:tgtEl>
                                      </p:cBhvr>
                                    </p:animEffect>
                                  </p:childTnLst>
                                </p:cTn>
                              </p:par>
                            </p:childTnLst>
                          </p:cTn>
                        </p:par>
                        <p:par>
                          <p:cTn id="32" fill="hold" nodeType="afterGroup">
                            <p:stCondLst>
                              <p:cond delay="3000"/>
                            </p:stCondLst>
                            <p:childTnLst>
                              <p:par>
                                <p:cTn id="33" presetID="9" presetClass="entr" presetSubtype="0" fill="hold" grpId="0" nodeType="afterEffect">
                                  <p:stCondLst>
                                    <p:cond delay="0"/>
                                  </p:stCondLst>
                                  <p:childTnLst>
                                    <p:set>
                                      <p:cBhvr>
                                        <p:cTn id="34" dur="1" fill="hold">
                                          <p:stCondLst>
                                            <p:cond delay="0"/>
                                          </p:stCondLst>
                                        </p:cTn>
                                        <p:tgtEl>
                                          <p:spTgt spid="742046"/>
                                        </p:tgtEl>
                                        <p:attrNameLst>
                                          <p:attrName>style.visibility</p:attrName>
                                        </p:attrNameLst>
                                      </p:cBhvr>
                                      <p:to>
                                        <p:strVal val="visible"/>
                                      </p:to>
                                    </p:set>
                                    <p:animEffect transition="in" filter="dissolve">
                                      <p:cBhvr>
                                        <p:cTn id="35" dur="500"/>
                                        <p:tgtEl>
                                          <p:spTgt spid="74204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742052"/>
                                        </p:tgtEl>
                                        <p:attrNameLst>
                                          <p:attrName>style.visibility</p:attrName>
                                        </p:attrNameLst>
                                      </p:cBhvr>
                                      <p:to>
                                        <p:strVal val="visible"/>
                                      </p:to>
                                    </p:set>
                                    <p:animEffect transition="in" filter="dissolve">
                                      <p:cBhvr>
                                        <p:cTn id="40" dur="500"/>
                                        <p:tgtEl>
                                          <p:spTgt spid="742052"/>
                                        </p:tgtEl>
                                      </p:cBhvr>
                                    </p:animEffect>
                                  </p:childTnLst>
                                </p:cTn>
                              </p:par>
                            </p:childTnLst>
                          </p:cTn>
                        </p:par>
                        <p:par>
                          <p:cTn id="41" fill="hold" nodeType="afterGroup">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742061"/>
                                        </p:tgtEl>
                                        <p:attrNameLst>
                                          <p:attrName>style.visibility</p:attrName>
                                        </p:attrNameLst>
                                      </p:cBhvr>
                                      <p:to>
                                        <p:strVal val="visible"/>
                                      </p:to>
                                    </p:set>
                                    <p:animEffect transition="in" filter="dissolve">
                                      <p:cBhvr>
                                        <p:cTn id="44" dur="500"/>
                                        <p:tgtEl>
                                          <p:spTgt spid="74206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742068"/>
                                        </p:tgtEl>
                                        <p:attrNameLst>
                                          <p:attrName>style.visibility</p:attrName>
                                        </p:attrNameLst>
                                      </p:cBhvr>
                                      <p:to>
                                        <p:strVal val="visible"/>
                                      </p:to>
                                    </p:set>
                                    <p:animEffect transition="in" filter="dissolve">
                                      <p:cBhvr>
                                        <p:cTn id="49" dur="500"/>
                                        <p:tgtEl>
                                          <p:spTgt spid="742068"/>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42071"/>
                                        </p:tgtEl>
                                        <p:attrNameLst>
                                          <p:attrName>style.visibility</p:attrName>
                                        </p:attrNameLst>
                                      </p:cBhvr>
                                      <p:to>
                                        <p:strVal val="visible"/>
                                      </p:to>
                                    </p:set>
                                    <p:animEffect transition="in" filter="dissolve">
                                      <p:cBhvr>
                                        <p:cTn id="54" dur="500"/>
                                        <p:tgtEl>
                                          <p:spTgt spid="742071"/>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742067"/>
                                        </p:tgtEl>
                                        <p:attrNameLst>
                                          <p:attrName>style.visibility</p:attrName>
                                        </p:attrNameLst>
                                      </p:cBhvr>
                                      <p:to>
                                        <p:strVal val="visible"/>
                                      </p:to>
                                    </p:set>
                                    <p:animEffect transition="in" filter="dissolve">
                                      <p:cBhvr>
                                        <p:cTn id="59" dur="500"/>
                                        <p:tgtEl>
                                          <p:spTgt spid="742067"/>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742056"/>
                                        </p:tgtEl>
                                        <p:attrNameLst>
                                          <p:attrName>style.visibility</p:attrName>
                                        </p:attrNameLst>
                                      </p:cBhvr>
                                      <p:to>
                                        <p:strVal val="visible"/>
                                      </p:to>
                                    </p:set>
                                    <p:animEffect transition="in" filter="dissolve">
                                      <p:cBhvr>
                                        <p:cTn id="64" dur="500"/>
                                        <p:tgtEl>
                                          <p:spTgt spid="742056"/>
                                        </p:tgtEl>
                                      </p:cBhvr>
                                    </p:animEffect>
                                  </p:childTnLst>
                                </p:cTn>
                              </p:par>
                            </p:childTnLst>
                          </p:cTn>
                        </p:par>
                        <p:par>
                          <p:cTn id="65" fill="hold" nodeType="afterGroup">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742051"/>
                                        </p:tgtEl>
                                        <p:attrNameLst>
                                          <p:attrName>style.visibility</p:attrName>
                                        </p:attrNameLst>
                                      </p:cBhvr>
                                      <p:to>
                                        <p:strVal val="visible"/>
                                      </p:to>
                                    </p:set>
                                    <p:animEffect transition="in" filter="dissolve">
                                      <p:cBhvr>
                                        <p:cTn id="68" dur="500"/>
                                        <p:tgtEl>
                                          <p:spTgt spid="742051"/>
                                        </p:tgtEl>
                                      </p:cBhvr>
                                    </p:animEffect>
                                  </p:childTnLst>
                                </p:cTn>
                              </p:par>
                            </p:childTnLst>
                          </p:cTn>
                        </p:par>
                        <p:par>
                          <p:cTn id="69" fill="hold" nodeType="afterGroup">
                            <p:stCondLst>
                              <p:cond delay="1000"/>
                            </p:stCondLst>
                            <p:childTnLst>
                              <p:par>
                                <p:cTn id="70" presetID="9" presetClass="entr" presetSubtype="0" fill="hold" grpId="0" nodeType="afterEffect">
                                  <p:stCondLst>
                                    <p:cond delay="0"/>
                                  </p:stCondLst>
                                  <p:childTnLst>
                                    <p:set>
                                      <p:cBhvr>
                                        <p:cTn id="71" dur="1" fill="hold">
                                          <p:stCondLst>
                                            <p:cond delay="0"/>
                                          </p:stCondLst>
                                        </p:cTn>
                                        <p:tgtEl>
                                          <p:spTgt spid="742047"/>
                                        </p:tgtEl>
                                        <p:attrNameLst>
                                          <p:attrName>style.visibility</p:attrName>
                                        </p:attrNameLst>
                                      </p:cBhvr>
                                      <p:to>
                                        <p:strVal val="visible"/>
                                      </p:to>
                                    </p:set>
                                    <p:animEffect transition="in" filter="dissolve">
                                      <p:cBhvr>
                                        <p:cTn id="72" dur="500"/>
                                        <p:tgtEl>
                                          <p:spTgt spid="742047"/>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742053"/>
                                        </p:tgtEl>
                                        <p:attrNameLst>
                                          <p:attrName>style.visibility</p:attrName>
                                        </p:attrNameLst>
                                      </p:cBhvr>
                                      <p:to>
                                        <p:strVal val="visible"/>
                                      </p:to>
                                    </p:set>
                                    <p:animEffect transition="in" filter="dissolve">
                                      <p:cBhvr>
                                        <p:cTn id="77" dur="500"/>
                                        <p:tgtEl>
                                          <p:spTgt spid="742053"/>
                                        </p:tgtEl>
                                      </p:cBhvr>
                                    </p:animEffect>
                                  </p:childTnLst>
                                </p:cTn>
                              </p:par>
                            </p:childTnLst>
                          </p:cTn>
                        </p:par>
                        <p:par>
                          <p:cTn id="78" fill="hold" nodeType="afterGroup">
                            <p:stCondLst>
                              <p:cond delay="500"/>
                            </p:stCondLst>
                            <p:childTnLst>
                              <p:par>
                                <p:cTn id="79" presetID="9" presetClass="entr" presetSubtype="0" fill="hold" grpId="0" nodeType="afterEffect">
                                  <p:stCondLst>
                                    <p:cond delay="0"/>
                                  </p:stCondLst>
                                  <p:childTnLst>
                                    <p:set>
                                      <p:cBhvr>
                                        <p:cTn id="80" dur="1" fill="hold">
                                          <p:stCondLst>
                                            <p:cond delay="0"/>
                                          </p:stCondLst>
                                        </p:cTn>
                                        <p:tgtEl>
                                          <p:spTgt spid="742048"/>
                                        </p:tgtEl>
                                        <p:attrNameLst>
                                          <p:attrName>style.visibility</p:attrName>
                                        </p:attrNameLst>
                                      </p:cBhvr>
                                      <p:to>
                                        <p:strVal val="visible"/>
                                      </p:to>
                                    </p:set>
                                    <p:animEffect transition="in" filter="dissolve">
                                      <p:cBhvr>
                                        <p:cTn id="81" dur="500"/>
                                        <p:tgtEl>
                                          <p:spTgt spid="742048"/>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9" presetClass="exit" presetSubtype="0" fill="hold" grpId="1" nodeType="clickEffect">
                                  <p:stCondLst>
                                    <p:cond delay="0"/>
                                  </p:stCondLst>
                                  <p:childTnLst>
                                    <p:animEffect transition="out" filter="dissolve">
                                      <p:cBhvr>
                                        <p:cTn id="85" dur="500"/>
                                        <p:tgtEl>
                                          <p:spTgt spid="742067"/>
                                        </p:tgtEl>
                                      </p:cBhvr>
                                    </p:animEffect>
                                    <p:set>
                                      <p:cBhvr>
                                        <p:cTn id="86" dur="1" fill="hold">
                                          <p:stCondLst>
                                            <p:cond delay="499"/>
                                          </p:stCondLst>
                                        </p:cTn>
                                        <p:tgtEl>
                                          <p:spTgt spid="742067"/>
                                        </p:tgtEl>
                                        <p:attrNameLst>
                                          <p:attrName>style.visibility</p:attrName>
                                        </p:attrNameLst>
                                      </p:cBhvr>
                                      <p:to>
                                        <p:strVal val="hidden"/>
                                      </p:to>
                                    </p:set>
                                  </p:childTnLst>
                                </p:cTn>
                              </p:par>
                              <p:par>
                                <p:cTn id="87" presetID="9" presetClass="exit" presetSubtype="0" fill="hold" grpId="1" nodeType="withEffect">
                                  <p:stCondLst>
                                    <p:cond delay="0"/>
                                  </p:stCondLst>
                                  <p:childTnLst>
                                    <p:animEffect transition="out" filter="dissolve">
                                      <p:cBhvr>
                                        <p:cTn id="88" dur="500"/>
                                        <p:tgtEl>
                                          <p:spTgt spid="742071"/>
                                        </p:tgtEl>
                                      </p:cBhvr>
                                    </p:animEffect>
                                    <p:set>
                                      <p:cBhvr>
                                        <p:cTn id="89" dur="1" fill="hold">
                                          <p:stCondLst>
                                            <p:cond delay="499"/>
                                          </p:stCondLst>
                                        </p:cTn>
                                        <p:tgtEl>
                                          <p:spTgt spid="742071"/>
                                        </p:tgtEl>
                                        <p:attrNameLst>
                                          <p:attrName>style.visibility</p:attrName>
                                        </p:attrNameLst>
                                      </p:cBhvr>
                                      <p:to>
                                        <p:strVal val="hidden"/>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9" presetClass="entr" presetSubtype="0" fill="hold" grpId="0" nodeType="clickEffect">
                                  <p:stCondLst>
                                    <p:cond delay="0"/>
                                  </p:stCondLst>
                                  <p:childTnLst>
                                    <p:set>
                                      <p:cBhvr>
                                        <p:cTn id="93" dur="1" fill="hold">
                                          <p:stCondLst>
                                            <p:cond delay="0"/>
                                          </p:stCondLst>
                                        </p:cTn>
                                        <p:tgtEl>
                                          <p:spTgt spid="742065"/>
                                        </p:tgtEl>
                                        <p:attrNameLst>
                                          <p:attrName>style.visibility</p:attrName>
                                        </p:attrNameLst>
                                      </p:cBhvr>
                                      <p:to>
                                        <p:strVal val="visible"/>
                                      </p:to>
                                    </p:set>
                                    <p:animEffect transition="in" filter="dissolve">
                                      <p:cBhvr>
                                        <p:cTn id="94" dur="500"/>
                                        <p:tgtEl>
                                          <p:spTgt spid="742065"/>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742069"/>
                                        </p:tgtEl>
                                        <p:attrNameLst>
                                          <p:attrName>style.visibility</p:attrName>
                                        </p:attrNameLst>
                                      </p:cBhvr>
                                      <p:to>
                                        <p:strVal val="visible"/>
                                      </p:to>
                                    </p:set>
                                    <p:animEffect transition="in" filter="dissolve">
                                      <p:cBhvr>
                                        <p:cTn id="99" dur="500"/>
                                        <p:tgtEl>
                                          <p:spTgt spid="74206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9" presetClass="entr" presetSubtype="0" fill="hold" grpId="0" nodeType="clickEffect">
                                  <p:stCondLst>
                                    <p:cond delay="0"/>
                                  </p:stCondLst>
                                  <p:childTnLst>
                                    <p:set>
                                      <p:cBhvr>
                                        <p:cTn id="103" dur="1" fill="hold">
                                          <p:stCondLst>
                                            <p:cond delay="0"/>
                                          </p:stCondLst>
                                        </p:cTn>
                                        <p:tgtEl>
                                          <p:spTgt spid="742070"/>
                                        </p:tgtEl>
                                        <p:attrNameLst>
                                          <p:attrName>style.visibility</p:attrName>
                                        </p:attrNameLst>
                                      </p:cBhvr>
                                      <p:to>
                                        <p:strVal val="visible"/>
                                      </p:to>
                                    </p:set>
                                    <p:animEffect transition="in" filter="dissolve">
                                      <p:cBhvr>
                                        <p:cTn id="104" dur="500"/>
                                        <p:tgtEl>
                                          <p:spTgt spid="742070"/>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9" presetClass="entr" presetSubtype="0" fill="hold" grpId="0" nodeType="clickEffect">
                                  <p:stCondLst>
                                    <p:cond delay="0"/>
                                  </p:stCondLst>
                                  <p:childTnLst>
                                    <p:set>
                                      <p:cBhvr>
                                        <p:cTn id="108" dur="1" fill="hold">
                                          <p:stCondLst>
                                            <p:cond delay="0"/>
                                          </p:stCondLst>
                                        </p:cTn>
                                        <p:tgtEl>
                                          <p:spTgt spid="742054"/>
                                        </p:tgtEl>
                                        <p:attrNameLst>
                                          <p:attrName>style.visibility</p:attrName>
                                        </p:attrNameLst>
                                      </p:cBhvr>
                                      <p:to>
                                        <p:strVal val="visible"/>
                                      </p:to>
                                    </p:set>
                                    <p:animEffect transition="in" filter="dissolve">
                                      <p:cBhvr>
                                        <p:cTn id="109" dur="500"/>
                                        <p:tgtEl>
                                          <p:spTgt spid="742054"/>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9" presetClass="entr" presetSubtype="0" fill="hold" grpId="0" nodeType="clickEffect">
                                  <p:stCondLst>
                                    <p:cond delay="0"/>
                                  </p:stCondLst>
                                  <p:childTnLst>
                                    <p:set>
                                      <p:cBhvr>
                                        <p:cTn id="113" dur="1" fill="hold">
                                          <p:stCondLst>
                                            <p:cond delay="0"/>
                                          </p:stCondLst>
                                        </p:cTn>
                                        <p:tgtEl>
                                          <p:spTgt spid="742058"/>
                                        </p:tgtEl>
                                        <p:attrNameLst>
                                          <p:attrName>style.visibility</p:attrName>
                                        </p:attrNameLst>
                                      </p:cBhvr>
                                      <p:to>
                                        <p:strVal val="visible"/>
                                      </p:to>
                                    </p:set>
                                    <p:animEffect transition="in" filter="dissolve">
                                      <p:cBhvr>
                                        <p:cTn id="114" dur="500"/>
                                        <p:tgtEl>
                                          <p:spTgt spid="742058"/>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9" presetClass="entr" presetSubtype="0" fill="hold" grpId="0" nodeType="clickEffect">
                                  <p:stCondLst>
                                    <p:cond delay="0"/>
                                  </p:stCondLst>
                                  <p:childTnLst>
                                    <p:set>
                                      <p:cBhvr>
                                        <p:cTn id="118" dur="1" fill="hold">
                                          <p:stCondLst>
                                            <p:cond delay="0"/>
                                          </p:stCondLst>
                                        </p:cTn>
                                        <p:tgtEl>
                                          <p:spTgt spid="742059"/>
                                        </p:tgtEl>
                                        <p:attrNameLst>
                                          <p:attrName>style.visibility</p:attrName>
                                        </p:attrNameLst>
                                      </p:cBhvr>
                                      <p:to>
                                        <p:strVal val="visible"/>
                                      </p:to>
                                    </p:set>
                                    <p:animEffect transition="in" filter="dissolve">
                                      <p:cBhvr>
                                        <p:cTn id="119" dur="500"/>
                                        <p:tgtEl>
                                          <p:spTgt spid="742059"/>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9" presetClass="entr" presetSubtype="0" fill="hold" grpId="0" nodeType="clickEffect">
                                  <p:stCondLst>
                                    <p:cond delay="0"/>
                                  </p:stCondLst>
                                  <p:childTnLst>
                                    <p:set>
                                      <p:cBhvr>
                                        <p:cTn id="123" dur="1" fill="hold">
                                          <p:stCondLst>
                                            <p:cond delay="0"/>
                                          </p:stCondLst>
                                        </p:cTn>
                                        <p:tgtEl>
                                          <p:spTgt spid="742057"/>
                                        </p:tgtEl>
                                        <p:attrNameLst>
                                          <p:attrName>style.visibility</p:attrName>
                                        </p:attrNameLst>
                                      </p:cBhvr>
                                      <p:to>
                                        <p:strVal val="visible"/>
                                      </p:to>
                                    </p:set>
                                    <p:animEffect transition="in" filter="dissolve">
                                      <p:cBhvr>
                                        <p:cTn id="124" dur="500"/>
                                        <p:tgtEl>
                                          <p:spTgt spid="742057"/>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9" presetClass="entr" presetSubtype="0" fill="hold" grpId="0" nodeType="clickEffect">
                                  <p:stCondLst>
                                    <p:cond delay="0"/>
                                  </p:stCondLst>
                                  <p:childTnLst>
                                    <p:set>
                                      <p:cBhvr>
                                        <p:cTn id="128" dur="1" fill="hold">
                                          <p:stCondLst>
                                            <p:cond delay="0"/>
                                          </p:stCondLst>
                                        </p:cTn>
                                        <p:tgtEl>
                                          <p:spTgt spid="742060"/>
                                        </p:tgtEl>
                                        <p:attrNameLst>
                                          <p:attrName>style.visibility</p:attrName>
                                        </p:attrNameLst>
                                      </p:cBhvr>
                                      <p:to>
                                        <p:strVal val="visible"/>
                                      </p:to>
                                    </p:set>
                                    <p:animEffect transition="in" filter="dissolve">
                                      <p:cBhvr>
                                        <p:cTn id="129" dur="500"/>
                                        <p:tgtEl>
                                          <p:spTgt spid="742060"/>
                                        </p:tgtEl>
                                      </p:cBhvr>
                                    </p:animEffec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9" presetClass="exit" presetSubtype="0" fill="hold" grpId="1" nodeType="clickEffect">
                                  <p:stCondLst>
                                    <p:cond delay="0"/>
                                  </p:stCondLst>
                                  <p:childTnLst>
                                    <p:animEffect transition="out" filter="dissolve">
                                      <p:cBhvr>
                                        <p:cTn id="133" dur="500"/>
                                        <p:tgtEl>
                                          <p:spTgt spid="742070"/>
                                        </p:tgtEl>
                                      </p:cBhvr>
                                    </p:animEffect>
                                    <p:set>
                                      <p:cBhvr>
                                        <p:cTn id="134" dur="1" fill="hold">
                                          <p:stCondLst>
                                            <p:cond delay="499"/>
                                          </p:stCondLst>
                                        </p:cTn>
                                        <p:tgtEl>
                                          <p:spTgt spid="7420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1379" grpId="0" animBg="1"/>
      <p:bldP spid="741380" grpId="0" animBg="1"/>
      <p:bldP spid="741385" grpId="0" animBg="1"/>
      <p:bldP spid="741386" grpId="0" animBg="1"/>
      <p:bldP spid="742046" grpId="0"/>
      <p:bldP spid="742047" grpId="0"/>
      <p:bldP spid="742048" grpId="0"/>
      <p:bldP spid="742049" grpId="0"/>
      <p:bldP spid="742050" grpId="0"/>
      <p:bldP spid="742051" grpId="0"/>
      <p:bldP spid="742052" grpId="0"/>
      <p:bldP spid="742053" grpId="0"/>
      <p:bldP spid="742054" grpId="0"/>
      <p:bldP spid="742055" grpId="0"/>
      <p:bldP spid="742056" grpId="0" animBg="1"/>
      <p:bldP spid="742057" grpId="0"/>
      <p:bldP spid="742058" grpId="0"/>
      <p:bldP spid="742059" grpId="0"/>
      <p:bldP spid="742060" grpId="0"/>
      <p:bldP spid="742061" grpId="0"/>
      <p:bldP spid="742065" grpId="0"/>
      <p:bldP spid="742067" grpId="0"/>
      <p:bldP spid="742067" grpId="1"/>
      <p:bldP spid="742068" grpId="0"/>
      <p:bldP spid="742069" grpId="0"/>
      <p:bldP spid="742070" grpId="0"/>
      <p:bldP spid="742070" grpId="1"/>
      <p:bldP spid="742071" grpId="0"/>
      <p:bldP spid="742071"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60476" y="938648"/>
            <a:ext cx="3605324" cy="5377579"/>
          </a:xfrm>
          <a:prstGeom prst="rect">
            <a:avLst/>
          </a:prstGeom>
        </p:spPr>
      </p:pic>
      <p:sp>
        <p:nvSpPr>
          <p:cNvPr id="3" name="Rectangle 6"/>
          <p:cNvSpPr>
            <a:spLocks noChangeArrowheads="1"/>
          </p:cNvSpPr>
          <p:nvPr/>
        </p:nvSpPr>
        <p:spPr bwMode="auto">
          <a:xfrm>
            <a:off x="5524500" y="6413500"/>
            <a:ext cx="32175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dirty="0">
                <a:latin typeface="Arial Narrow" pitchFamily="34" charset="0"/>
              </a:rPr>
              <a:t> </a:t>
            </a:r>
            <a:r>
              <a:rPr lang="en-US" sz="2000" dirty="0" err="1" smtClean="0">
                <a:latin typeface="Arial Narrow" pitchFamily="34" charset="0"/>
              </a:rPr>
              <a:t>Takamori</a:t>
            </a:r>
            <a:r>
              <a:rPr lang="en-US" sz="2000" dirty="0" smtClean="0">
                <a:latin typeface="Arial Narrow" pitchFamily="34" charset="0"/>
              </a:rPr>
              <a:t> … Jahn, </a:t>
            </a:r>
            <a:r>
              <a:rPr lang="en-US" sz="2000" i="1" dirty="0" smtClean="0">
                <a:latin typeface="Arial Narrow" pitchFamily="34" charset="0"/>
              </a:rPr>
              <a:t>Cell</a:t>
            </a:r>
            <a:r>
              <a:rPr lang="en-US" sz="2000" dirty="0" smtClean="0">
                <a:latin typeface="Arial Narrow" pitchFamily="34" charset="0"/>
              </a:rPr>
              <a:t> 127, 2006 </a:t>
            </a:r>
            <a:endParaRPr lang="en-US" sz="2000" dirty="0">
              <a:latin typeface="Arial Narrow" pitchFamily="34" charset="0"/>
            </a:endParaRPr>
          </a:p>
        </p:txBody>
      </p:sp>
      <p:grpSp>
        <p:nvGrpSpPr>
          <p:cNvPr id="12" name="Group 11"/>
          <p:cNvGrpSpPr/>
          <p:nvPr/>
        </p:nvGrpSpPr>
        <p:grpSpPr>
          <a:xfrm>
            <a:off x="0" y="-12068"/>
            <a:ext cx="9144000" cy="1143000"/>
            <a:chOff x="0" y="-12068"/>
            <a:chExt cx="9144000" cy="1143000"/>
          </a:xfrm>
        </p:grpSpPr>
        <p:sp>
          <p:nvSpPr>
            <p:cNvPr id="8" name="Rectangle 220"/>
            <p:cNvSpPr>
              <a:spLocks noChangeArrowheads="1"/>
            </p:cNvSpPr>
            <p:nvPr/>
          </p:nvSpPr>
          <p:spPr bwMode="auto">
            <a:xfrm>
              <a:off x="0" y="-12068"/>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dirty="0" smtClean="0">
                  <a:solidFill>
                    <a:schemeClr val="tx1"/>
                  </a:solidFill>
                  <a:latin typeface="Arial Narrow" pitchFamily="34" charset="0"/>
                </a:rPr>
                <a:t>Molecular Anatomy of a Trafficking Organelle</a:t>
              </a:r>
              <a:endParaRPr lang="en-US" sz="4000" dirty="0">
                <a:solidFill>
                  <a:schemeClr val="tx1"/>
                </a:solidFill>
                <a:latin typeface="Arial Narrow" pitchFamily="34" charset="0"/>
              </a:endParaRPr>
            </a:p>
          </p:txBody>
        </p:sp>
        <p:grpSp>
          <p:nvGrpSpPr>
            <p:cNvPr id="9" name="Group 64"/>
            <p:cNvGrpSpPr>
              <a:grpSpLocks/>
            </p:cNvGrpSpPr>
            <p:nvPr/>
          </p:nvGrpSpPr>
          <p:grpSpPr bwMode="auto">
            <a:xfrm>
              <a:off x="2273300" y="857807"/>
              <a:ext cx="4565650" cy="0"/>
              <a:chOff x="0" y="672"/>
              <a:chExt cx="2876" cy="0"/>
            </a:xfrm>
          </p:grpSpPr>
          <p:sp>
            <p:nvSpPr>
              <p:cNvPr id="10" name="Line 6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 name="Line 6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3" name="Text Box 693"/>
          <p:cNvSpPr txBox="1">
            <a:spLocks noChangeArrowheads="1"/>
          </p:cNvSpPr>
          <p:nvPr/>
        </p:nvSpPr>
        <p:spPr bwMode="auto">
          <a:xfrm>
            <a:off x="168275" y="1298575"/>
            <a:ext cx="2679700"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sz="2000" dirty="0">
                <a:solidFill>
                  <a:srgbClr val="0000FF"/>
                </a:solidFill>
                <a:latin typeface="Arial Narrow" pitchFamily="34" charset="0"/>
              </a:rPr>
              <a:t>“Note that the model … accounts for approximately 2/3 of the protein mass of [synaptic vesicles]. </a:t>
            </a:r>
          </a:p>
        </p:txBody>
      </p:sp>
      <p:sp>
        <p:nvSpPr>
          <p:cNvPr id="14" name="Text Box 694"/>
          <p:cNvSpPr txBox="1">
            <a:spLocks noChangeArrowheads="1"/>
          </p:cNvSpPr>
          <p:nvPr/>
        </p:nvSpPr>
        <p:spPr bwMode="auto">
          <a:xfrm>
            <a:off x="168275" y="2828925"/>
            <a:ext cx="2679700"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sz="2000">
                <a:solidFill>
                  <a:srgbClr val="0000FF"/>
                </a:solidFill>
                <a:latin typeface="Arial Narrow" pitchFamily="34" charset="0"/>
              </a:rPr>
              <a:t>It can be envisioned that, viewed from the outside, the lipidic surface is hardly visible when all [integral membrane] proteins are present …”</a:t>
            </a:r>
          </a:p>
        </p:txBody>
      </p:sp>
      <p:sp>
        <p:nvSpPr>
          <p:cNvPr id="15" name="Text Box 695"/>
          <p:cNvSpPr txBox="1">
            <a:spLocks noChangeArrowheads="1"/>
          </p:cNvSpPr>
          <p:nvPr/>
        </p:nvSpPr>
        <p:spPr bwMode="auto">
          <a:xfrm>
            <a:off x="6553200" y="1298575"/>
            <a:ext cx="2403475"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sz="2000">
                <a:solidFill>
                  <a:schemeClr val="tx1"/>
                </a:solidFill>
                <a:latin typeface="Arial Narrow" pitchFamily="34" charset="0"/>
              </a:rPr>
              <a:t>WFB: This model does not include the </a:t>
            </a:r>
            <a:r>
              <a:rPr lang="en-US" sz="2000" u="sng">
                <a:solidFill>
                  <a:schemeClr val="tx1"/>
                </a:solidFill>
                <a:latin typeface="Arial Narrow" pitchFamily="34" charset="0"/>
              </a:rPr>
              <a:t>soluble</a:t>
            </a:r>
            <a:r>
              <a:rPr lang="en-US" sz="2000">
                <a:solidFill>
                  <a:schemeClr val="tx1"/>
                </a:solidFill>
                <a:latin typeface="Arial Narrow" pitchFamily="34" charset="0"/>
              </a:rPr>
              <a:t> proteins that bind to the vesicle …</a:t>
            </a:r>
          </a:p>
        </p:txBody>
      </p:sp>
      <p:sp>
        <p:nvSpPr>
          <p:cNvPr id="16" name="Text Box 1325"/>
          <p:cNvSpPr txBox="1">
            <a:spLocks noChangeArrowheads="1"/>
          </p:cNvSpPr>
          <p:nvPr/>
        </p:nvSpPr>
        <p:spPr bwMode="auto">
          <a:xfrm>
            <a:off x="6515100" y="2941638"/>
            <a:ext cx="2403475"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sz="2000">
                <a:solidFill>
                  <a:schemeClr val="tx1"/>
                </a:solidFill>
                <a:latin typeface="Arial Narrow" pitchFamily="34" charset="0"/>
              </a:rPr>
              <a:t>… further limiting access of dissolved gases such as CO</a:t>
            </a:r>
            <a:r>
              <a:rPr lang="en-US" sz="2000" baseline="-25000">
                <a:solidFill>
                  <a:schemeClr val="tx1"/>
                </a:solidFill>
                <a:latin typeface="Arial Narrow" pitchFamily="34" charset="0"/>
              </a:rPr>
              <a:t>2</a:t>
            </a:r>
            <a:r>
              <a:rPr lang="en-US" sz="2000">
                <a:solidFill>
                  <a:schemeClr val="tx1"/>
                </a:solidFill>
                <a:latin typeface="Arial Narrow" pitchFamily="34" charset="0"/>
              </a:rPr>
              <a:t>.</a:t>
            </a:r>
          </a:p>
        </p:txBody>
      </p:sp>
    </p:spTree>
    <p:extLst>
      <p:ext uri="{BB962C8B-B14F-4D97-AF65-F5344CB8AC3E}">
        <p14:creationId xmlns:p14="http://schemas.microsoft.com/office/powerpoint/2010/main" val="33910402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dissolve">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dissolve">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dissolve">
                                      <p:cBhvr>
                                        <p:cTn id="3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 grpId="0"/>
      <p:bldP spid="14" grpId="0"/>
      <p:bldP spid="15" grpId="0"/>
      <p:bldP spid="1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more about permeability barriers from Volker Endeward …</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 name="Rectangle 6"/>
          <p:cNvSpPr>
            <a:spLocks noChangeArrowheads="1"/>
          </p:cNvSpPr>
          <p:nvPr/>
        </p:nvSpPr>
        <p:spPr bwMode="auto">
          <a:xfrm>
            <a:off x="609600" y="3107723"/>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 and this will be a subject of discussion tomorrow</a:t>
            </a:r>
            <a:endParaRPr lang="en-US" sz="3200" dirty="0">
              <a:solidFill>
                <a:schemeClr val="tx1"/>
              </a:solidFill>
              <a:latin typeface="Arial Narrow" pitchFamily="34" charset="0"/>
            </a:endParaRPr>
          </a:p>
        </p:txBody>
      </p:sp>
    </p:spTree>
    <p:extLst>
      <p:ext uri="{BB962C8B-B14F-4D97-AF65-F5344CB8AC3E}">
        <p14:creationId xmlns:p14="http://schemas.microsoft.com/office/powerpoint/2010/main" val="42406970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P spid="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more about the regulation of permeability to water and gases from Bhanu Jena</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364247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ChangeArrowheads="1"/>
          </p:cNvSpPr>
          <p:nvPr/>
        </p:nvSpPr>
        <p:spPr bwMode="auto">
          <a:xfrm>
            <a:off x="0" y="3048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Outline</a:t>
            </a:r>
          </a:p>
        </p:txBody>
      </p:sp>
      <p:sp>
        <p:nvSpPr>
          <p:cNvPr id="4099" name="Rectangle 3"/>
          <p:cNvSpPr>
            <a:spLocks noChangeArrowheads="1"/>
          </p:cNvSpPr>
          <p:nvPr/>
        </p:nvSpPr>
        <p:spPr bwMode="auto">
          <a:xfrm>
            <a:off x="2266950" y="1581150"/>
            <a:ext cx="6729413" cy="4705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eaLnBrk="0" hangingPunct="0">
              <a:spcBef>
                <a:spcPct val="20000"/>
              </a:spcBef>
              <a:buFontTx/>
              <a:buChar char="•"/>
            </a:pPr>
            <a:r>
              <a:rPr lang="en-US" sz="2800" b="1">
                <a:latin typeface="Arial Narrow" pitchFamily="34" charset="0"/>
              </a:rPr>
              <a:t>Background</a:t>
            </a:r>
          </a:p>
          <a:p>
            <a:pPr marL="342900" indent="-342900" eaLnBrk="0" hangingPunct="0">
              <a:spcBef>
                <a:spcPct val="20000"/>
              </a:spcBef>
              <a:buFontTx/>
              <a:buChar char="•"/>
            </a:pPr>
            <a:r>
              <a:rPr lang="en-US" sz="2800">
                <a:solidFill>
                  <a:schemeClr val="tx1"/>
                </a:solidFill>
                <a:latin typeface="Arial Narrow" pitchFamily="34" charset="0"/>
              </a:rPr>
              <a:t>Computer simulations</a:t>
            </a:r>
          </a:p>
          <a:p>
            <a:pPr marL="342900" indent="-342900" eaLnBrk="0" hangingPunct="0">
              <a:spcBef>
                <a:spcPct val="20000"/>
              </a:spcBef>
              <a:buFontTx/>
              <a:buChar char="•"/>
            </a:pPr>
            <a:r>
              <a:rPr lang="en-US" sz="2800">
                <a:solidFill>
                  <a:schemeClr val="tx1"/>
                </a:solidFill>
                <a:latin typeface="Arial Narrow" pitchFamily="34" charset="0"/>
              </a:rPr>
              <a:t>Gas selectivity by channels</a:t>
            </a:r>
          </a:p>
          <a:p>
            <a:pPr marL="342900" indent="-342900" eaLnBrk="0" hangingPunct="0">
              <a:spcBef>
                <a:spcPct val="20000"/>
              </a:spcBef>
              <a:buFontTx/>
              <a:buChar char="•"/>
            </a:pPr>
            <a:r>
              <a:rPr lang="en-US" sz="2800">
                <a:solidFill>
                  <a:schemeClr val="tx1"/>
                </a:solidFill>
                <a:latin typeface="Arial Narrow" pitchFamily="34" charset="0"/>
              </a:rPr>
              <a:t>Physiological significance</a:t>
            </a:r>
          </a:p>
          <a:p>
            <a:pPr marL="342900" indent="-342900" eaLnBrk="0" hangingPunct="0">
              <a:spcBef>
                <a:spcPct val="20000"/>
              </a:spcBef>
              <a:buFontTx/>
              <a:buChar char="•"/>
            </a:pPr>
            <a:endParaRPr lang="en-US">
              <a:solidFill>
                <a:schemeClr val="tx1"/>
              </a:solidFill>
              <a:latin typeface="Arial Narrow" pitchFamily="34" charset="0"/>
            </a:endParaRPr>
          </a:p>
          <a:p>
            <a:pPr marL="342900" indent="-342900" eaLnBrk="0" hangingPunct="0">
              <a:spcBef>
                <a:spcPct val="20000"/>
              </a:spcBef>
            </a:pPr>
            <a:endParaRPr lang="en-US" sz="2800" b="1">
              <a:solidFill>
                <a:srgbClr val="FFFF00"/>
              </a:solidFill>
              <a:latin typeface="Arial Narrow" pitchFamily="34" charset="0"/>
            </a:endParaRPr>
          </a:p>
        </p:txBody>
      </p:sp>
      <p:grpSp>
        <p:nvGrpSpPr>
          <p:cNvPr id="4100" name="Group 4"/>
          <p:cNvGrpSpPr>
            <a:grpSpLocks/>
          </p:cNvGrpSpPr>
          <p:nvPr/>
        </p:nvGrpSpPr>
        <p:grpSpPr bwMode="auto">
          <a:xfrm>
            <a:off x="2273300" y="1200150"/>
            <a:ext cx="4565650" cy="0"/>
            <a:chOff x="0" y="672"/>
            <a:chExt cx="2876" cy="0"/>
          </a:xfrm>
        </p:grpSpPr>
        <p:sp>
          <p:nvSpPr>
            <p:cNvPr id="4101"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2"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508" name="Group 228"/>
          <p:cNvGrpSpPr>
            <a:grpSpLocks/>
          </p:cNvGrpSpPr>
          <p:nvPr/>
        </p:nvGrpSpPr>
        <p:grpSpPr bwMode="auto">
          <a:xfrm>
            <a:off x="1189038" y="3543300"/>
            <a:ext cx="5975350" cy="3198813"/>
            <a:chOff x="749" y="2232"/>
            <a:chExt cx="3764" cy="2015"/>
          </a:xfrm>
        </p:grpSpPr>
        <p:sp>
          <p:nvSpPr>
            <p:cNvPr id="17600" name="Rectangle 4"/>
            <p:cNvSpPr>
              <a:spLocks noChangeArrowheads="1"/>
            </p:cNvSpPr>
            <p:nvPr/>
          </p:nvSpPr>
          <p:spPr bwMode="auto">
            <a:xfrm>
              <a:off x="1378" y="2243"/>
              <a:ext cx="3134" cy="2004"/>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17601" name="Group 227"/>
            <p:cNvGrpSpPr>
              <a:grpSpLocks/>
            </p:cNvGrpSpPr>
            <p:nvPr/>
          </p:nvGrpSpPr>
          <p:grpSpPr bwMode="auto">
            <a:xfrm>
              <a:off x="1376" y="2232"/>
              <a:ext cx="3137" cy="2012"/>
              <a:chOff x="1376" y="2232"/>
              <a:chExt cx="3137" cy="2012"/>
            </a:xfrm>
          </p:grpSpPr>
          <p:grpSp>
            <p:nvGrpSpPr>
              <p:cNvPr id="17617" name="Group 14"/>
              <p:cNvGrpSpPr>
                <a:grpSpLocks/>
              </p:cNvGrpSpPr>
              <p:nvPr/>
            </p:nvGrpSpPr>
            <p:grpSpPr bwMode="auto">
              <a:xfrm>
                <a:off x="1376" y="2434"/>
                <a:ext cx="3137" cy="1611"/>
                <a:chOff x="1308" y="1634"/>
                <a:chExt cx="3137" cy="1611"/>
              </a:xfrm>
            </p:grpSpPr>
            <p:sp>
              <p:nvSpPr>
                <p:cNvPr id="17625" name="Line 15"/>
                <p:cNvSpPr>
                  <a:spLocks noChangeShapeType="1"/>
                </p:cNvSpPr>
                <p:nvPr/>
              </p:nvSpPr>
              <p:spPr bwMode="auto">
                <a:xfrm>
                  <a:off x="1308" y="2036"/>
                  <a:ext cx="313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6" name="Line 16"/>
                <p:cNvSpPr>
                  <a:spLocks noChangeShapeType="1"/>
                </p:cNvSpPr>
                <p:nvPr/>
              </p:nvSpPr>
              <p:spPr bwMode="auto">
                <a:xfrm>
                  <a:off x="1311" y="1634"/>
                  <a:ext cx="313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7" name="Line 17"/>
                <p:cNvSpPr>
                  <a:spLocks noChangeShapeType="1"/>
                </p:cNvSpPr>
                <p:nvPr/>
              </p:nvSpPr>
              <p:spPr bwMode="auto">
                <a:xfrm>
                  <a:off x="1311" y="2440"/>
                  <a:ext cx="313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8" name="Line 18"/>
                <p:cNvSpPr>
                  <a:spLocks noChangeShapeType="1"/>
                </p:cNvSpPr>
                <p:nvPr/>
              </p:nvSpPr>
              <p:spPr bwMode="auto">
                <a:xfrm>
                  <a:off x="1311" y="2842"/>
                  <a:ext cx="313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9" name="Line 19"/>
                <p:cNvSpPr>
                  <a:spLocks noChangeShapeType="1"/>
                </p:cNvSpPr>
                <p:nvPr/>
              </p:nvSpPr>
              <p:spPr bwMode="auto">
                <a:xfrm>
                  <a:off x="1311" y="3245"/>
                  <a:ext cx="313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618" name="Group 20"/>
              <p:cNvGrpSpPr>
                <a:grpSpLocks/>
              </p:cNvGrpSpPr>
              <p:nvPr/>
            </p:nvGrpSpPr>
            <p:grpSpPr bwMode="auto">
              <a:xfrm>
                <a:off x="1376" y="2232"/>
                <a:ext cx="3133" cy="2012"/>
                <a:chOff x="1308" y="1432"/>
                <a:chExt cx="3137" cy="2015"/>
              </a:xfrm>
            </p:grpSpPr>
            <p:sp>
              <p:nvSpPr>
                <p:cNvPr id="17619" name="Line 21"/>
                <p:cNvSpPr>
                  <a:spLocks noChangeShapeType="1"/>
                </p:cNvSpPr>
                <p:nvPr/>
              </p:nvSpPr>
              <p:spPr bwMode="auto">
                <a:xfrm>
                  <a:off x="1308" y="2238"/>
                  <a:ext cx="3134"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0" name="Line 22"/>
                <p:cNvSpPr>
                  <a:spLocks noChangeShapeType="1"/>
                </p:cNvSpPr>
                <p:nvPr/>
              </p:nvSpPr>
              <p:spPr bwMode="auto">
                <a:xfrm>
                  <a:off x="1311" y="1835"/>
                  <a:ext cx="3134"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1" name="Line 23"/>
                <p:cNvSpPr>
                  <a:spLocks noChangeShapeType="1"/>
                </p:cNvSpPr>
                <p:nvPr/>
              </p:nvSpPr>
              <p:spPr bwMode="auto">
                <a:xfrm>
                  <a:off x="1311" y="1432"/>
                  <a:ext cx="3134"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2" name="Line 24"/>
                <p:cNvSpPr>
                  <a:spLocks noChangeShapeType="1"/>
                </p:cNvSpPr>
                <p:nvPr/>
              </p:nvSpPr>
              <p:spPr bwMode="auto">
                <a:xfrm>
                  <a:off x="1311" y="2641"/>
                  <a:ext cx="3134"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3" name="Line 25"/>
                <p:cNvSpPr>
                  <a:spLocks noChangeShapeType="1"/>
                </p:cNvSpPr>
                <p:nvPr/>
              </p:nvSpPr>
              <p:spPr bwMode="auto">
                <a:xfrm>
                  <a:off x="1311" y="3044"/>
                  <a:ext cx="3134"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4" name="Line 26"/>
                <p:cNvSpPr>
                  <a:spLocks noChangeShapeType="1"/>
                </p:cNvSpPr>
                <p:nvPr/>
              </p:nvSpPr>
              <p:spPr bwMode="auto">
                <a:xfrm>
                  <a:off x="1311" y="3447"/>
                  <a:ext cx="3134"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17602" name="Group 226"/>
            <p:cNvGrpSpPr>
              <a:grpSpLocks/>
            </p:cNvGrpSpPr>
            <p:nvPr/>
          </p:nvGrpSpPr>
          <p:grpSpPr bwMode="auto">
            <a:xfrm>
              <a:off x="749" y="2690"/>
              <a:ext cx="657" cy="1499"/>
              <a:chOff x="749" y="2690"/>
              <a:chExt cx="657" cy="1499"/>
            </a:xfrm>
          </p:grpSpPr>
          <p:sp>
            <p:nvSpPr>
              <p:cNvPr id="17611" name="Rectangle 5"/>
              <p:cNvSpPr>
                <a:spLocks noChangeArrowheads="1"/>
              </p:cNvSpPr>
              <p:nvPr/>
            </p:nvSpPr>
            <p:spPr bwMode="auto">
              <a:xfrm>
                <a:off x="749" y="3231"/>
                <a:ext cx="407" cy="3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3100">
                    <a:solidFill>
                      <a:schemeClr val="tx1"/>
                    </a:solidFill>
                    <a:latin typeface="Arial Narrow" pitchFamily="34" charset="0"/>
                  </a:rPr>
                  <a:t>pH</a:t>
                </a:r>
                <a:r>
                  <a:rPr lang="en-US" sz="3100" baseline="-25000">
                    <a:solidFill>
                      <a:schemeClr val="tx1"/>
                    </a:solidFill>
                    <a:latin typeface="Arial Narrow" pitchFamily="34" charset="0"/>
                  </a:rPr>
                  <a:t>i</a:t>
                </a:r>
              </a:p>
            </p:txBody>
          </p:sp>
          <p:grpSp>
            <p:nvGrpSpPr>
              <p:cNvPr id="17612" name="Group 27"/>
              <p:cNvGrpSpPr>
                <a:grpSpLocks/>
              </p:cNvGrpSpPr>
              <p:nvPr/>
            </p:nvGrpSpPr>
            <p:grpSpPr bwMode="auto">
              <a:xfrm>
                <a:off x="1070" y="2690"/>
                <a:ext cx="336" cy="1499"/>
                <a:chOff x="442" y="2527"/>
                <a:chExt cx="336" cy="1499"/>
              </a:xfrm>
            </p:grpSpPr>
            <p:sp>
              <p:nvSpPr>
                <p:cNvPr id="17613" name="Rectangle 28"/>
                <p:cNvSpPr>
                  <a:spLocks noChangeArrowheads="1"/>
                </p:cNvSpPr>
                <p:nvPr/>
              </p:nvSpPr>
              <p:spPr bwMode="auto">
                <a:xfrm>
                  <a:off x="442" y="3738"/>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solidFill>
                        <a:schemeClr val="tx1"/>
                      </a:solidFill>
                      <a:latin typeface="Arial Narrow" pitchFamily="34" charset="0"/>
                    </a:rPr>
                    <a:t>6.8</a:t>
                  </a:r>
                </a:p>
              </p:txBody>
            </p:sp>
            <p:sp>
              <p:nvSpPr>
                <p:cNvPr id="17614" name="Rectangle 29"/>
                <p:cNvSpPr>
                  <a:spLocks noChangeArrowheads="1"/>
                </p:cNvSpPr>
                <p:nvPr/>
              </p:nvSpPr>
              <p:spPr bwMode="auto">
                <a:xfrm>
                  <a:off x="442" y="3335"/>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solidFill>
                        <a:schemeClr val="tx1"/>
                      </a:solidFill>
                      <a:latin typeface="Arial Narrow" pitchFamily="34" charset="0"/>
                    </a:rPr>
                    <a:t>7.0</a:t>
                  </a:r>
                </a:p>
              </p:txBody>
            </p:sp>
            <p:sp>
              <p:nvSpPr>
                <p:cNvPr id="17615" name="Rectangle 30"/>
                <p:cNvSpPr>
                  <a:spLocks noChangeArrowheads="1"/>
                </p:cNvSpPr>
                <p:nvPr/>
              </p:nvSpPr>
              <p:spPr bwMode="auto">
                <a:xfrm>
                  <a:off x="442" y="293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solidFill>
                        <a:schemeClr val="tx1"/>
                      </a:solidFill>
                      <a:latin typeface="Arial Narrow" pitchFamily="34" charset="0"/>
                    </a:rPr>
                    <a:t>7.2</a:t>
                  </a:r>
                </a:p>
              </p:txBody>
            </p:sp>
            <p:sp>
              <p:nvSpPr>
                <p:cNvPr id="17616" name="Rectangle 31"/>
                <p:cNvSpPr>
                  <a:spLocks noChangeArrowheads="1"/>
                </p:cNvSpPr>
                <p:nvPr/>
              </p:nvSpPr>
              <p:spPr bwMode="auto">
                <a:xfrm>
                  <a:off x="442" y="2527"/>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solidFill>
                        <a:schemeClr val="tx1"/>
                      </a:solidFill>
                      <a:latin typeface="Arial Narrow" pitchFamily="34" charset="0"/>
                    </a:rPr>
                    <a:t>7.4</a:t>
                  </a:r>
                </a:p>
              </p:txBody>
            </p:sp>
          </p:grpSp>
        </p:grpSp>
        <p:sp>
          <p:nvSpPr>
            <p:cNvPr id="17603" name="Line 32"/>
            <p:cNvSpPr>
              <a:spLocks noChangeShapeType="1"/>
            </p:cNvSpPr>
            <p:nvPr/>
          </p:nvSpPr>
          <p:spPr bwMode="auto">
            <a:xfrm flipV="1">
              <a:off x="1379" y="2243"/>
              <a:ext cx="0" cy="2004"/>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604" name="Group 55"/>
            <p:cNvGrpSpPr>
              <a:grpSpLocks/>
            </p:cNvGrpSpPr>
            <p:nvPr/>
          </p:nvGrpSpPr>
          <p:grpSpPr bwMode="auto">
            <a:xfrm>
              <a:off x="1640" y="3827"/>
              <a:ext cx="945" cy="317"/>
              <a:chOff x="1818" y="3522"/>
              <a:chExt cx="945" cy="317"/>
            </a:xfrm>
          </p:grpSpPr>
          <p:sp>
            <p:nvSpPr>
              <p:cNvPr id="17606" name="Rectangle 56"/>
              <p:cNvSpPr>
                <a:spLocks noChangeArrowheads="1"/>
              </p:cNvSpPr>
              <p:nvPr/>
            </p:nvSpPr>
            <p:spPr bwMode="auto">
              <a:xfrm>
                <a:off x="2040" y="3522"/>
                <a:ext cx="5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5 min</a:t>
                </a:r>
              </a:p>
            </p:txBody>
          </p:sp>
          <p:grpSp>
            <p:nvGrpSpPr>
              <p:cNvPr id="17607" name="Group 57"/>
              <p:cNvGrpSpPr>
                <a:grpSpLocks/>
              </p:cNvGrpSpPr>
              <p:nvPr/>
            </p:nvGrpSpPr>
            <p:grpSpPr bwMode="auto">
              <a:xfrm>
                <a:off x="1818" y="3781"/>
                <a:ext cx="945" cy="58"/>
                <a:chOff x="1850" y="3953"/>
                <a:chExt cx="945" cy="58"/>
              </a:xfrm>
            </p:grpSpPr>
            <p:sp>
              <p:nvSpPr>
                <p:cNvPr id="17608" name="Line 58"/>
                <p:cNvSpPr>
                  <a:spLocks noChangeShapeType="1"/>
                </p:cNvSpPr>
                <p:nvPr/>
              </p:nvSpPr>
              <p:spPr bwMode="auto">
                <a:xfrm>
                  <a:off x="1850" y="3958"/>
                  <a:ext cx="94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09" name="Line 59"/>
                <p:cNvSpPr>
                  <a:spLocks noChangeShapeType="1"/>
                </p:cNvSpPr>
                <p:nvPr/>
              </p:nvSpPr>
              <p:spPr bwMode="auto">
                <a:xfrm flipV="1">
                  <a:off x="1855" y="3953"/>
                  <a:ext cx="0" cy="56"/>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0" name="Line 60"/>
                <p:cNvSpPr>
                  <a:spLocks noChangeShapeType="1"/>
                </p:cNvSpPr>
                <p:nvPr/>
              </p:nvSpPr>
              <p:spPr bwMode="auto">
                <a:xfrm flipV="1">
                  <a:off x="2791" y="3954"/>
                  <a:ext cx="0" cy="57"/>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7605" name="Line 223"/>
            <p:cNvSpPr>
              <a:spLocks noChangeShapeType="1"/>
            </p:cNvSpPr>
            <p:nvPr/>
          </p:nvSpPr>
          <p:spPr bwMode="auto">
            <a:xfrm>
              <a:off x="1382" y="4245"/>
              <a:ext cx="3130"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37500" name="Rectangle 220"/>
          <p:cNvSpPr>
            <a:spLocks noChangeArrowheads="1"/>
          </p:cNvSpPr>
          <p:nvPr/>
        </p:nvSpPr>
        <p:spPr bwMode="auto">
          <a:xfrm>
            <a:off x="0" y="-12068"/>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dirty="0">
                <a:solidFill>
                  <a:schemeClr val="tx1"/>
                </a:solidFill>
                <a:latin typeface="Arial Narrow" pitchFamily="34" charset="0"/>
              </a:rPr>
              <a:t>The First Gas-Impermeable Membrane</a:t>
            </a:r>
          </a:p>
        </p:txBody>
      </p:sp>
      <p:sp>
        <p:nvSpPr>
          <p:cNvPr id="737286" name="Rectangle 6"/>
          <p:cNvSpPr>
            <a:spLocks noChangeArrowheads="1"/>
          </p:cNvSpPr>
          <p:nvPr/>
        </p:nvSpPr>
        <p:spPr bwMode="auto">
          <a:xfrm>
            <a:off x="2632075" y="3532188"/>
            <a:ext cx="1677988"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900" i="1">
                <a:latin typeface="Arial Narrow" pitchFamily="34" charset="0"/>
              </a:rPr>
              <a:t>Luminal Change </a:t>
            </a:r>
          </a:p>
        </p:txBody>
      </p:sp>
      <p:grpSp>
        <p:nvGrpSpPr>
          <p:cNvPr id="737287" name="Group 7"/>
          <p:cNvGrpSpPr>
            <a:grpSpLocks/>
          </p:cNvGrpSpPr>
          <p:nvPr/>
        </p:nvGrpSpPr>
        <p:grpSpPr bwMode="auto">
          <a:xfrm>
            <a:off x="2911475" y="4681538"/>
            <a:ext cx="1152525" cy="252412"/>
            <a:chOff x="1956" y="2334"/>
            <a:chExt cx="726" cy="159"/>
          </a:xfrm>
        </p:grpSpPr>
        <p:sp>
          <p:nvSpPr>
            <p:cNvPr id="17598" name="Line 8"/>
            <p:cNvSpPr>
              <a:spLocks noChangeShapeType="1"/>
            </p:cNvSpPr>
            <p:nvPr/>
          </p:nvSpPr>
          <p:spPr bwMode="auto">
            <a:xfrm flipV="1">
              <a:off x="1956" y="2334"/>
              <a:ext cx="0" cy="149"/>
            </a:xfrm>
            <a:prstGeom prst="line">
              <a:avLst/>
            </a:prstGeom>
            <a:noFill/>
            <a:ln w="19050">
              <a:solidFill>
                <a:srgbClr val="E10000"/>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99" name="Line 9"/>
            <p:cNvSpPr>
              <a:spLocks noChangeShapeType="1"/>
            </p:cNvSpPr>
            <p:nvPr/>
          </p:nvSpPr>
          <p:spPr bwMode="auto">
            <a:xfrm flipV="1">
              <a:off x="2682" y="2345"/>
              <a:ext cx="0" cy="148"/>
            </a:xfrm>
            <a:prstGeom prst="line">
              <a:avLst/>
            </a:prstGeom>
            <a:noFill/>
            <a:ln w="19050">
              <a:solidFill>
                <a:srgbClr val="E10000"/>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737290" name="Group 10"/>
          <p:cNvGrpSpPr>
            <a:grpSpLocks/>
          </p:cNvGrpSpPr>
          <p:nvPr/>
        </p:nvGrpSpPr>
        <p:grpSpPr bwMode="auto">
          <a:xfrm>
            <a:off x="4894263" y="4699000"/>
            <a:ext cx="592137" cy="254000"/>
            <a:chOff x="3373" y="2399"/>
            <a:chExt cx="373" cy="160"/>
          </a:xfrm>
        </p:grpSpPr>
        <p:sp>
          <p:nvSpPr>
            <p:cNvPr id="17596" name="Line 11"/>
            <p:cNvSpPr>
              <a:spLocks noChangeShapeType="1"/>
            </p:cNvSpPr>
            <p:nvPr/>
          </p:nvSpPr>
          <p:spPr bwMode="auto">
            <a:xfrm flipV="1">
              <a:off x="3373" y="2399"/>
              <a:ext cx="0" cy="148"/>
            </a:xfrm>
            <a:prstGeom prst="line">
              <a:avLst/>
            </a:prstGeom>
            <a:noFill/>
            <a:ln w="1905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97" name="Line 12"/>
            <p:cNvSpPr>
              <a:spLocks noChangeShapeType="1"/>
            </p:cNvSpPr>
            <p:nvPr/>
          </p:nvSpPr>
          <p:spPr bwMode="auto">
            <a:xfrm flipV="1">
              <a:off x="3746" y="2411"/>
              <a:ext cx="0" cy="148"/>
            </a:xfrm>
            <a:prstGeom prst="line">
              <a:avLst/>
            </a:prstGeom>
            <a:noFill/>
            <a:ln w="1905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37293" name="Freeform 13"/>
          <p:cNvSpPr>
            <a:spLocks/>
          </p:cNvSpPr>
          <p:nvPr/>
        </p:nvSpPr>
        <p:spPr bwMode="auto">
          <a:xfrm>
            <a:off x="2465388" y="4905375"/>
            <a:ext cx="2301875" cy="201613"/>
          </a:xfrm>
          <a:custGeom>
            <a:avLst/>
            <a:gdLst>
              <a:gd name="T0" fmla="*/ 0 w 1450"/>
              <a:gd name="T1" fmla="*/ 2147483647 h 127"/>
              <a:gd name="T2" fmla="*/ 2147483647 w 1450"/>
              <a:gd name="T3" fmla="*/ 2147483647 h 127"/>
              <a:gd name="T4" fmla="*/ 2147483647 w 1450"/>
              <a:gd name="T5" fmla="*/ 2147483647 h 127"/>
              <a:gd name="T6" fmla="*/ 2147483647 w 1450"/>
              <a:gd name="T7" fmla="*/ 2147483647 h 127"/>
              <a:gd name="T8" fmla="*/ 2147483647 w 1450"/>
              <a:gd name="T9" fmla="*/ 0 h 127"/>
              <a:gd name="T10" fmla="*/ 2147483647 w 1450"/>
              <a:gd name="T11" fmla="*/ 2147483647 h 127"/>
              <a:gd name="T12" fmla="*/ 2147483647 w 1450"/>
              <a:gd name="T13" fmla="*/ 2147483647 h 127"/>
              <a:gd name="T14" fmla="*/ 2147483647 w 1450"/>
              <a:gd name="T15" fmla="*/ 2147483647 h 127"/>
              <a:gd name="T16" fmla="*/ 2147483647 w 1450"/>
              <a:gd name="T17" fmla="*/ 2147483647 h 127"/>
              <a:gd name="T18" fmla="*/ 2147483647 w 1450"/>
              <a:gd name="T19" fmla="*/ 2147483647 h 127"/>
              <a:gd name="T20" fmla="*/ 2147483647 w 1450"/>
              <a:gd name="T21" fmla="*/ 2147483647 h 127"/>
              <a:gd name="T22" fmla="*/ 2147483647 w 1450"/>
              <a:gd name="T23" fmla="*/ 2147483647 h 127"/>
              <a:gd name="T24" fmla="*/ 2147483647 w 1450"/>
              <a:gd name="T25" fmla="*/ 2147483647 h 127"/>
              <a:gd name="T26" fmla="*/ 2147483647 w 1450"/>
              <a:gd name="T27" fmla="*/ 2147483647 h 127"/>
              <a:gd name="T28" fmla="*/ 2147483647 w 1450"/>
              <a:gd name="T29" fmla="*/ 2147483647 h 127"/>
              <a:gd name="T30" fmla="*/ 2147483647 w 1450"/>
              <a:gd name="T31" fmla="*/ 2147483647 h 127"/>
              <a:gd name="T32" fmla="*/ 2147483647 w 1450"/>
              <a:gd name="T33" fmla="*/ 2147483647 h 127"/>
              <a:gd name="T34" fmla="*/ 2147483647 w 1450"/>
              <a:gd name="T35" fmla="*/ 2147483647 h 127"/>
              <a:gd name="T36" fmla="*/ 2147483647 w 1450"/>
              <a:gd name="T37" fmla="*/ 2147483647 h 127"/>
              <a:gd name="T38" fmla="*/ 2147483647 w 1450"/>
              <a:gd name="T39" fmla="*/ 2147483647 h 127"/>
              <a:gd name="T40" fmla="*/ 2147483647 w 1450"/>
              <a:gd name="T41" fmla="*/ 2147483647 h 127"/>
              <a:gd name="T42" fmla="*/ 2147483647 w 1450"/>
              <a:gd name="T43" fmla="*/ 2147483647 h 127"/>
              <a:gd name="T44" fmla="*/ 2147483647 w 1450"/>
              <a:gd name="T45" fmla="*/ 2147483647 h 127"/>
              <a:gd name="T46" fmla="*/ 2147483647 w 1450"/>
              <a:gd name="T47" fmla="*/ 2147483647 h 127"/>
              <a:gd name="T48" fmla="*/ 2147483647 w 1450"/>
              <a:gd name="T49" fmla="*/ 2147483647 h 127"/>
              <a:gd name="T50" fmla="*/ 2147483647 w 1450"/>
              <a:gd name="T51" fmla="*/ 2147483647 h 127"/>
              <a:gd name="T52" fmla="*/ 2147483647 w 1450"/>
              <a:gd name="T53" fmla="*/ 2147483647 h 127"/>
              <a:gd name="T54" fmla="*/ 2147483647 w 1450"/>
              <a:gd name="T55" fmla="*/ 2147483647 h 127"/>
              <a:gd name="T56" fmla="*/ 2147483647 w 1450"/>
              <a:gd name="T57" fmla="*/ 2147483647 h 127"/>
              <a:gd name="T58" fmla="*/ 2147483647 w 1450"/>
              <a:gd name="T59" fmla="*/ 2147483647 h 127"/>
              <a:gd name="T60" fmla="*/ 2147483647 w 1450"/>
              <a:gd name="T61" fmla="*/ 2147483647 h 127"/>
              <a:gd name="T62" fmla="*/ 2147483647 w 1450"/>
              <a:gd name="T63" fmla="*/ 2147483647 h 127"/>
              <a:gd name="T64" fmla="*/ 2147483647 w 1450"/>
              <a:gd name="T65" fmla="*/ 2147483647 h 127"/>
              <a:gd name="T66" fmla="*/ 2147483647 w 1450"/>
              <a:gd name="T67" fmla="*/ 2147483647 h 127"/>
              <a:gd name="T68" fmla="*/ 2147483647 w 1450"/>
              <a:gd name="T69" fmla="*/ 2147483647 h 127"/>
              <a:gd name="T70" fmla="*/ 2147483647 w 1450"/>
              <a:gd name="T71" fmla="*/ 2147483647 h 127"/>
              <a:gd name="T72" fmla="*/ 2147483647 w 1450"/>
              <a:gd name="T73" fmla="*/ 2147483647 h 127"/>
              <a:gd name="T74" fmla="*/ 2147483647 w 1450"/>
              <a:gd name="T75" fmla="*/ 2147483647 h 127"/>
              <a:gd name="T76" fmla="*/ 2147483647 w 1450"/>
              <a:gd name="T77" fmla="*/ 2147483647 h 127"/>
              <a:gd name="T78" fmla="*/ 2147483647 w 1450"/>
              <a:gd name="T79" fmla="*/ 2147483647 h 127"/>
              <a:gd name="T80" fmla="*/ 2147483647 w 1450"/>
              <a:gd name="T81" fmla="*/ 2147483647 h 127"/>
              <a:gd name="T82" fmla="*/ 2147483647 w 1450"/>
              <a:gd name="T83" fmla="*/ 2147483647 h 127"/>
              <a:gd name="T84" fmla="*/ 2147483647 w 1450"/>
              <a:gd name="T85" fmla="*/ 2147483647 h 127"/>
              <a:gd name="T86" fmla="*/ 2147483647 w 1450"/>
              <a:gd name="T87" fmla="*/ 2147483647 h 127"/>
              <a:gd name="T88" fmla="*/ 2147483647 w 1450"/>
              <a:gd name="T89" fmla="*/ 2147483647 h 127"/>
              <a:gd name="T90" fmla="*/ 2147483647 w 1450"/>
              <a:gd name="T91" fmla="*/ 2147483647 h 1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50" h="127">
                <a:moveTo>
                  <a:pt x="0" y="29"/>
                </a:moveTo>
                <a:lnTo>
                  <a:pt x="31" y="28"/>
                </a:lnTo>
                <a:lnTo>
                  <a:pt x="63" y="32"/>
                </a:lnTo>
                <a:lnTo>
                  <a:pt x="94" y="13"/>
                </a:lnTo>
                <a:lnTo>
                  <a:pt x="126" y="0"/>
                </a:lnTo>
                <a:lnTo>
                  <a:pt x="158" y="51"/>
                </a:lnTo>
                <a:lnTo>
                  <a:pt x="189" y="23"/>
                </a:lnTo>
                <a:lnTo>
                  <a:pt x="221" y="44"/>
                </a:lnTo>
                <a:lnTo>
                  <a:pt x="252" y="36"/>
                </a:lnTo>
                <a:lnTo>
                  <a:pt x="284" y="67"/>
                </a:lnTo>
                <a:lnTo>
                  <a:pt x="315" y="64"/>
                </a:lnTo>
                <a:lnTo>
                  <a:pt x="347" y="68"/>
                </a:lnTo>
                <a:lnTo>
                  <a:pt x="378" y="28"/>
                </a:lnTo>
                <a:lnTo>
                  <a:pt x="410" y="32"/>
                </a:lnTo>
                <a:lnTo>
                  <a:pt x="441" y="61"/>
                </a:lnTo>
                <a:lnTo>
                  <a:pt x="473" y="83"/>
                </a:lnTo>
                <a:lnTo>
                  <a:pt x="505" y="92"/>
                </a:lnTo>
                <a:lnTo>
                  <a:pt x="536" y="51"/>
                </a:lnTo>
                <a:lnTo>
                  <a:pt x="568" y="73"/>
                </a:lnTo>
                <a:lnTo>
                  <a:pt x="599" y="82"/>
                </a:lnTo>
                <a:lnTo>
                  <a:pt x="631" y="122"/>
                </a:lnTo>
                <a:lnTo>
                  <a:pt x="662" y="70"/>
                </a:lnTo>
                <a:lnTo>
                  <a:pt x="694" y="88"/>
                </a:lnTo>
                <a:lnTo>
                  <a:pt x="725" y="103"/>
                </a:lnTo>
                <a:lnTo>
                  <a:pt x="756" y="95"/>
                </a:lnTo>
                <a:lnTo>
                  <a:pt x="788" y="91"/>
                </a:lnTo>
                <a:lnTo>
                  <a:pt x="819" y="82"/>
                </a:lnTo>
                <a:lnTo>
                  <a:pt x="851" y="77"/>
                </a:lnTo>
                <a:lnTo>
                  <a:pt x="882" y="61"/>
                </a:lnTo>
                <a:lnTo>
                  <a:pt x="914" y="105"/>
                </a:lnTo>
                <a:lnTo>
                  <a:pt x="977" y="79"/>
                </a:lnTo>
                <a:lnTo>
                  <a:pt x="1008" y="68"/>
                </a:lnTo>
                <a:lnTo>
                  <a:pt x="1039" y="54"/>
                </a:lnTo>
                <a:lnTo>
                  <a:pt x="1071" y="83"/>
                </a:lnTo>
                <a:lnTo>
                  <a:pt x="1103" y="76"/>
                </a:lnTo>
                <a:lnTo>
                  <a:pt x="1134" y="72"/>
                </a:lnTo>
                <a:lnTo>
                  <a:pt x="1166" y="40"/>
                </a:lnTo>
                <a:lnTo>
                  <a:pt x="1197" y="107"/>
                </a:lnTo>
                <a:lnTo>
                  <a:pt x="1229" y="91"/>
                </a:lnTo>
                <a:lnTo>
                  <a:pt x="1260" y="95"/>
                </a:lnTo>
                <a:lnTo>
                  <a:pt x="1292" y="117"/>
                </a:lnTo>
                <a:lnTo>
                  <a:pt x="1324" y="105"/>
                </a:lnTo>
                <a:lnTo>
                  <a:pt x="1355" y="111"/>
                </a:lnTo>
                <a:lnTo>
                  <a:pt x="1386" y="127"/>
                </a:lnTo>
                <a:lnTo>
                  <a:pt x="1418" y="107"/>
                </a:lnTo>
                <a:lnTo>
                  <a:pt x="1450" y="8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37313" name="Group 33"/>
          <p:cNvGrpSpPr>
            <a:grpSpLocks/>
          </p:cNvGrpSpPr>
          <p:nvPr/>
        </p:nvGrpSpPr>
        <p:grpSpPr bwMode="auto">
          <a:xfrm>
            <a:off x="2908300" y="3983038"/>
            <a:ext cx="1157288" cy="658812"/>
            <a:chOff x="1764" y="1475"/>
            <a:chExt cx="729" cy="415"/>
          </a:xfrm>
        </p:grpSpPr>
        <p:grpSp>
          <p:nvGrpSpPr>
            <p:cNvPr id="17591" name="Group 34"/>
            <p:cNvGrpSpPr>
              <a:grpSpLocks/>
            </p:cNvGrpSpPr>
            <p:nvPr/>
          </p:nvGrpSpPr>
          <p:grpSpPr bwMode="auto">
            <a:xfrm>
              <a:off x="1764" y="1835"/>
              <a:ext cx="729" cy="55"/>
              <a:chOff x="2122" y="2134"/>
              <a:chExt cx="729" cy="55"/>
            </a:xfrm>
          </p:grpSpPr>
          <p:sp>
            <p:nvSpPr>
              <p:cNvPr id="17593" name="Line 35"/>
              <p:cNvSpPr>
                <a:spLocks noChangeShapeType="1"/>
              </p:cNvSpPr>
              <p:nvPr/>
            </p:nvSpPr>
            <p:spPr bwMode="auto">
              <a:xfrm>
                <a:off x="2122" y="2134"/>
                <a:ext cx="729" cy="0"/>
              </a:xfrm>
              <a:prstGeom prst="line">
                <a:avLst/>
              </a:prstGeom>
              <a:noFill/>
              <a:ln w="19050">
                <a:solidFill>
                  <a:srgbClr val="E1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94" name="Line 36"/>
              <p:cNvSpPr>
                <a:spLocks noChangeShapeType="1"/>
              </p:cNvSpPr>
              <p:nvPr/>
            </p:nvSpPr>
            <p:spPr bwMode="auto">
              <a:xfrm rot="-5400000">
                <a:off x="2099" y="2162"/>
                <a:ext cx="55" cy="0"/>
              </a:xfrm>
              <a:prstGeom prst="line">
                <a:avLst/>
              </a:prstGeom>
              <a:noFill/>
              <a:ln w="19050">
                <a:solidFill>
                  <a:srgbClr val="E1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95" name="Line 37"/>
              <p:cNvSpPr>
                <a:spLocks noChangeShapeType="1"/>
              </p:cNvSpPr>
              <p:nvPr/>
            </p:nvSpPr>
            <p:spPr bwMode="auto">
              <a:xfrm rot="-5400000">
                <a:off x="2817" y="2162"/>
                <a:ext cx="55" cy="0"/>
              </a:xfrm>
              <a:prstGeom prst="line">
                <a:avLst/>
              </a:prstGeom>
              <a:noFill/>
              <a:ln w="19050">
                <a:solidFill>
                  <a:srgbClr val="E1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7592" name="Rectangle 38"/>
            <p:cNvSpPr>
              <a:spLocks noChangeArrowheads="1"/>
            </p:cNvSpPr>
            <p:nvPr/>
          </p:nvSpPr>
          <p:spPr bwMode="auto">
            <a:xfrm>
              <a:off x="1786" y="1475"/>
              <a:ext cx="703"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lnSpc>
                  <a:spcPct val="85000"/>
                </a:lnSpc>
              </a:pPr>
              <a:r>
                <a:rPr lang="en-US" sz="1900">
                  <a:latin typeface="Arial Narrow" pitchFamily="34" charset="0"/>
                </a:rPr>
                <a:t>100% CO</a:t>
              </a:r>
              <a:r>
                <a:rPr lang="en-US" sz="1900" baseline="-25000">
                  <a:latin typeface="Arial Narrow" pitchFamily="34" charset="0"/>
                </a:rPr>
                <a:t>2</a:t>
              </a:r>
              <a:endParaRPr lang="en-US" sz="1900">
                <a:latin typeface="Arial Narrow" pitchFamily="34" charset="0"/>
              </a:endParaRPr>
            </a:p>
            <a:p>
              <a:pPr eaLnBrk="0" hangingPunct="0">
                <a:lnSpc>
                  <a:spcPct val="85000"/>
                </a:lnSpc>
              </a:pPr>
              <a:r>
                <a:rPr lang="en-US" sz="1900">
                  <a:latin typeface="Arial Narrow" pitchFamily="34" charset="0"/>
                </a:rPr>
                <a:t>   pH 6.1</a:t>
              </a:r>
            </a:p>
          </p:txBody>
        </p:sp>
      </p:grpSp>
      <p:grpSp>
        <p:nvGrpSpPr>
          <p:cNvPr id="737319" name="Group 39"/>
          <p:cNvGrpSpPr>
            <a:grpSpLocks/>
          </p:cNvGrpSpPr>
          <p:nvPr/>
        </p:nvGrpSpPr>
        <p:grpSpPr bwMode="auto">
          <a:xfrm>
            <a:off x="4741863" y="3983038"/>
            <a:ext cx="896937" cy="665162"/>
            <a:chOff x="2931" y="1475"/>
            <a:chExt cx="554" cy="419"/>
          </a:xfrm>
        </p:grpSpPr>
        <p:grpSp>
          <p:nvGrpSpPr>
            <p:cNvPr id="17586" name="Group 40"/>
            <p:cNvGrpSpPr>
              <a:grpSpLocks/>
            </p:cNvGrpSpPr>
            <p:nvPr/>
          </p:nvGrpSpPr>
          <p:grpSpPr bwMode="auto">
            <a:xfrm>
              <a:off x="3022" y="1835"/>
              <a:ext cx="363" cy="59"/>
              <a:chOff x="3380" y="2126"/>
              <a:chExt cx="363" cy="59"/>
            </a:xfrm>
          </p:grpSpPr>
          <p:sp>
            <p:nvSpPr>
              <p:cNvPr id="17588" name="Line 41"/>
              <p:cNvSpPr>
                <a:spLocks noChangeShapeType="1"/>
              </p:cNvSpPr>
              <p:nvPr/>
            </p:nvSpPr>
            <p:spPr bwMode="auto">
              <a:xfrm>
                <a:off x="3380" y="2126"/>
                <a:ext cx="363"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89" name="Line 42"/>
              <p:cNvSpPr>
                <a:spLocks noChangeShapeType="1"/>
              </p:cNvSpPr>
              <p:nvPr/>
            </p:nvSpPr>
            <p:spPr bwMode="auto">
              <a:xfrm rot="-5400000">
                <a:off x="3359" y="2158"/>
                <a:ext cx="54"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90" name="Line 43"/>
              <p:cNvSpPr>
                <a:spLocks noChangeShapeType="1"/>
              </p:cNvSpPr>
              <p:nvPr/>
            </p:nvSpPr>
            <p:spPr bwMode="auto">
              <a:xfrm rot="-5400000">
                <a:off x="3710" y="2154"/>
                <a:ext cx="5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7587" name="Rectangle 44"/>
            <p:cNvSpPr>
              <a:spLocks noChangeArrowheads="1"/>
            </p:cNvSpPr>
            <p:nvPr/>
          </p:nvSpPr>
          <p:spPr bwMode="auto">
            <a:xfrm>
              <a:off x="2931" y="1475"/>
              <a:ext cx="554"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lnSpc>
                  <a:spcPct val="85000"/>
                </a:lnSpc>
              </a:pPr>
              <a:r>
                <a:rPr lang="en-US" sz="1900">
                  <a:solidFill>
                    <a:schemeClr val="tx1"/>
                  </a:solidFill>
                  <a:latin typeface="Arial Narrow" pitchFamily="34" charset="0"/>
                </a:rPr>
                <a:t>1% CO</a:t>
              </a:r>
              <a:r>
                <a:rPr lang="en-US" sz="1900" baseline="-25000">
                  <a:solidFill>
                    <a:schemeClr val="tx1"/>
                  </a:solidFill>
                  <a:latin typeface="Arial Narrow" pitchFamily="34" charset="0"/>
                </a:rPr>
                <a:t>2</a:t>
              </a:r>
              <a:endParaRPr lang="en-US" sz="1900">
                <a:solidFill>
                  <a:schemeClr val="tx1"/>
                </a:solidFill>
                <a:latin typeface="Arial Narrow" pitchFamily="34" charset="0"/>
              </a:endParaRPr>
            </a:p>
            <a:p>
              <a:pPr algn="ctr" eaLnBrk="0" hangingPunct="0">
                <a:lnSpc>
                  <a:spcPct val="85000"/>
                </a:lnSpc>
              </a:pPr>
              <a:r>
                <a:rPr lang="en-US" sz="1900">
                  <a:solidFill>
                    <a:schemeClr val="tx1"/>
                  </a:solidFill>
                  <a:latin typeface="Arial Narrow" pitchFamily="34" charset="0"/>
                </a:rPr>
                <a:t> pH 7.4</a:t>
              </a:r>
            </a:p>
          </p:txBody>
        </p:sp>
      </p:grpSp>
      <p:grpSp>
        <p:nvGrpSpPr>
          <p:cNvPr id="737325" name="Group 45"/>
          <p:cNvGrpSpPr>
            <a:grpSpLocks/>
          </p:cNvGrpSpPr>
          <p:nvPr/>
        </p:nvGrpSpPr>
        <p:grpSpPr bwMode="auto">
          <a:xfrm>
            <a:off x="5967413" y="3983038"/>
            <a:ext cx="896937" cy="658812"/>
            <a:chOff x="3691" y="1475"/>
            <a:chExt cx="565" cy="415"/>
          </a:xfrm>
        </p:grpSpPr>
        <p:grpSp>
          <p:nvGrpSpPr>
            <p:cNvPr id="17581" name="Group 46"/>
            <p:cNvGrpSpPr>
              <a:grpSpLocks/>
            </p:cNvGrpSpPr>
            <p:nvPr/>
          </p:nvGrpSpPr>
          <p:grpSpPr bwMode="auto">
            <a:xfrm>
              <a:off x="3806" y="1835"/>
              <a:ext cx="324" cy="55"/>
              <a:chOff x="4164" y="2119"/>
              <a:chExt cx="324" cy="55"/>
            </a:xfrm>
          </p:grpSpPr>
          <p:sp>
            <p:nvSpPr>
              <p:cNvPr id="17583" name="Line 47"/>
              <p:cNvSpPr>
                <a:spLocks noChangeShapeType="1"/>
              </p:cNvSpPr>
              <p:nvPr/>
            </p:nvSpPr>
            <p:spPr bwMode="auto">
              <a:xfrm>
                <a:off x="4164" y="2119"/>
                <a:ext cx="324"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84" name="Line 48"/>
              <p:cNvSpPr>
                <a:spLocks noChangeShapeType="1"/>
              </p:cNvSpPr>
              <p:nvPr/>
            </p:nvSpPr>
            <p:spPr bwMode="auto">
              <a:xfrm rot="-5400000">
                <a:off x="4142" y="2147"/>
                <a:ext cx="5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85" name="Line 49"/>
              <p:cNvSpPr>
                <a:spLocks noChangeShapeType="1"/>
              </p:cNvSpPr>
              <p:nvPr/>
            </p:nvSpPr>
            <p:spPr bwMode="auto">
              <a:xfrm rot="-5400000">
                <a:off x="4455" y="2147"/>
                <a:ext cx="55"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7582" name="Rectangle 50"/>
            <p:cNvSpPr>
              <a:spLocks noChangeArrowheads="1"/>
            </p:cNvSpPr>
            <p:nvPr/>
          </p:nvSpPr>
          <p:spPr bwMode="auto">
            <a:xfrm>
              <a:off x="3691" y="1475"/>
              <a:ext cx="565"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lnSpc>
                  <a:spcPct val="85000"/>
                </a:lnSpc>
              </a:pPr>
              <a:r>
                <a:rPr lang="en-US" sz="1900">
                  <a:solidFill>
                    <a:schemeClr val="tx1"/>
                  </a:solidFill>
                  <a:latin typeface="Arial Narrow" pitchFamily="34" charset="0"/>
                </a:rPr>
                <a:t>5% CO</a:t>
              </a:r>
              <a:r>
                <a:rPr lang="en-US" sz="1900" baseline="-25000">
                  <a:solidFill>
                    <a:schemeClr val="tx1"/>
                  </a:solidFill>
                  <a:latin typeface="Arial Narrow" pitchFamily="34" charset="0"/>
                </a:rPr>
                <a:t>2</a:t>
              </a:r>
              <a:endParaRPr lang="en-US" sz="1900">
                <a:solidFill>
                  <a:schemeClr val="tx1"/>
                </a:solidFill>
                <a:latin typeface="Arial Narrow" pitchFamily="34" charset="0"/>
              </a:endParaRPr>
            </a:p>
            <a:p>
              <a:pPr algn="ctr" eaLnBrk="0" hangingPunct="0">
                <a:lnSpc>
                  <a:spcPct val="85000"/>
                </a:lnSpc>
              </a:pPr>
              <a:r>
                <a:rPr lang="en-US" sz="1900">
                  <a:solidFill>
                    <a:schemeClr val="tx1"/>
                  </a:solidFill>
                  <a:latin typeface="Arial Narrow" pitchFamily="34" charset="0"/>
                </a:rPr>
                <a:t> pH 7.4</a:t>
              </a:r>
            </a:p>
          </p:txBody>
        </p:sp>
      </p:grpSp>
      <p:grpSp>
        <p:nvGrpSpPr>
          <p:cNvPr id="737331" name="Group 51"/>
          <p:cNvGrpSpPr>
            <a:grpSpLocks/>
          </p:cNvGrpSpPr>
          <p:nvPr/>
        </p:nvGrpSpPr>
        <p:grpSpPr bwMode="auto">
          <a:xfrm>
            <a:off x="4778375" y="3532188"/>
            <a:ext cx="2071688" cy="493712"/>
            <a:chOff x="2954" y="1191"/>
            <a:chExt cx="1305" cy="311"/>
          </a:xfrm>
        </p:grpSpPr>
        <p:sp>
          <p:nvSpPr>
            <p:cNvPr id="17579" name="Rectangle 52"/>
            <p:cNvSpPr>
              <a:spLocks noChangeArrowheads="1"/>
            </p:cNvSpPr>
            <p:nvPr/>
          </p:nvSpPr>
          <p:spPr bwMode="auto">
            <a:xfrm>
              <a:off x="2954" y="1191"/>
              <a:ext cx="1305" cy="2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900" i="1">
                  <a:solidFill>
                    <a:schemeClr val="tx1"/>
                  </a:solidFill>
                  <a:latin typeface="Arial Narrow" pitchFamily="34" charset="0"/>
                </a:rPr>
                <a:t>Basolateral Changes </a:t>
              </a:r>
            </a:p>
          </p:txBody>
        </p:sp>
        <p:sp>
          <p:nvSpPr>
            <p:cNvPr id="17580" name="AutoShape 53"/>
            <p:cNvSpPr>
              <a:spLocks/>
            </p:cNvSpPr>
            <p:nvPr/>
          </p:nvSpPr>
          <p:spPr bwMode="auto">
            <a:xfrm rot="-5400000">
              <a:off x="3538" y="851"/>
              <a:ext cx="100" cy="1201"/>
            </a:xfrm>
            <a:prstGeom prst="rightBrace">
              <a:avLst>
                <a:gd name="adj1" fmla="val 100083"/>
                <a:gd name="adj2" fmla="val 50000"/>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737334" name="Freeform 54"/>
          <p:cNvSpPr>
            <a:spLocks/>
          </p:cNvSpPr>
          <p:nvPr/>
        </p:nvSpPr>
        <p:spPr bwMode="auto">
          <a:xfrm>
            <a:off x="4767263" y="5032375"/>
            <a:ext cx="2251075" cy="687388"/>
          </a:xfrm>
          <a:custGeom>
            <a:avLst/>
            <a:gdLst>
              <a:gd name="T0" fmla="*/ 0 w 1418"/>
              <a:gd name="T1" fmla="*/ 0 h 433"/>
              <a:gd name="T2" fmla="*/ 2147483647 w 1418"/>
              <a:gd name="T3" fmla="*/ 2147483647 h 433"/>
              <a:gd name="T4" fmla="*/ 2147483647 w 1418"/>
              <a:gd name="T5" fmla="*/ 2147483647 h 433"/>
              <a:gd name="T6" fmla="*/ 2147483647 w 1418"/>
              <a:gd name="T7" fmla="*/ 2147483647 h 433"/>
              <a:gd name="T8" fmla="*/ 2147483647 w 1418"/>
              <a:gd name="T9" fmla="*/ 2147483647 h 433"/>
              <a:gd name="T10" fmla="*/ 2147483647 w 1418"/>
              <a:gd name="T11" fmla="*/ 2147483647 h 433"/>
              <a:gd name="T12" fmla="*/ 2147483647 w 1418"/>
              <a:gd name="T13" fmla="*/ 2147483647 h 433"/>
              <a:gd name="T14" fmla="*/ 2147483647 w 1418"/>
              <a:gd name="T15" fmla="*/ 2147483647 h 433"/>
              <a:gd name="T16" fmla="*/ 2147483647 w 1418"/>
              <a:gd name="T17" fmla="*/ 2147483647 h 433"/>
              <a:gd name="T18" fmla="*/ 2147483647 w 1418"/>
              <a:gd name="T19" fmla="*/ 2147483647 h 433"/>
              <a:gd name="T20" fmla="*/ 2147483647 w 1418"/>
              <a:gd name="T21" fmla="*/ 2147483647 h 433"/>
              <a:gd name="T22" fmla="*/ 2147483647 w 1418"/>
              <a:gd name="T23" fmla="*/ 2147483647 h 433"/>
              <a:gd name="T24" fmla="*/ 2147483647 w 1418"/>
              <a:gd name="T25" fmla="*/ 2147483647 h 433"/>
              <a:gd name="T26" fmla="*/ 2147483647 w 1418"/>
              <a:gd name="T27" fmla="*/ 2147483647 h 433"/>
              <a:gd name="T28" fmla="*/ 2147483647 w 1418"/>
              <a:gd name="T29" fmla="*/ 2147483647 h 433"/>
              <a:gd name="T30" fmla="*/ 2147483647 w 1418"/>
              <a:gd name="T31" fmla="*/ 2147483647 h 433"/>
              <a:gd name="T32" fmla="*/ 2147483647 w 1418"/>
              <a:gd name="T33" fmla="*/ 2147483647 h 433"/>
              <a:gd name="T34" fmla="*/ 2147483647 w 1418"/>
              <a:gd name="T35" fmla="*/ 2147483647 h 433"/>
              <a:gd name="T36" fmla="*/ 2147483647 w 1418"/>
              <a:gd name="T37" fmla="*/ 2147483647 h 433"/>
              <a:gd name="T38" fmla="*/ 2147483647 w 1418"/>
              <a:gd name="T39" fmla="*/ 2147483647 h 433"/>
              <a:gd name="T40" fmla="*/ 2147483647 w 1418"/>
              <a:gd name="T41" fmla="*/ 2147483647 h 433"/>
              <a:gd name="T42" fmla="*/ 2147483647 w 1418"/>
              <a:gd name="T43" fmla="*/ 2147483647 h 433"/>
              <a:gd name="T44" fmla="*/ 2147483647 w 1418"/>
              <a:gd name="T45" fmla="*/ 2147483647 h 433"/>
              <a:gd name="T46" fmla="*/ 2147483647 w 1418"/>
              <a:gd name="T47" fmla="*/ 2147483647 h 433"/>
              <a:gd name="T48" fmla="*/ 2147483647 w 1418"/>
              <a:gd name="T49" fmla="*/ 2147483647 h 433"/>
              <a:gd name="T50" fmla="*/ 2147483647 w 1418"/>
              <a:gd name="T51" fmla="*/ 2147483647 h 433"/>
              <a:gd name="T52" fmla="*/ 2147483647 w 1418"/>
              <a:gd name="T53" fmla="*/ 2147483647 h 433"/>
              <a:gd name="T54" fmla="*/ 2147483647 w 1418"/>
              <a:gd name="T55" fmla="*/ 2147483647 h 433"/>
              <a:gd name="T56" fmla="*/ 2147483647 w 1418"/>
              <a:gd name="T57" fmla="*/ 2147483647 h 433"/>
              <a:gd name="T58" fmla="*/ 2147483647 w 1418"/>
              <a:gd name="T59" fmla="*/ 2147483647 h 433"/>
              <a:gd name="T60" fmla="*/ 2147483647 w 1418"/>
              <a:gd name="T61" fmla="*/ 2147483647 h 433"/>
              <a:gd name="T62" fmla="*/ 2147483647 w 1418"/>
              <a:gd name="T63" fmla="*/ 2147483647 h 433"/>
              <a:gd name="T64" fmla="*/ 2147483647 w 1418"/>
              <a:gd name="T65" fmla="*/ 2147483647 h 433"/>
              <a:gd name="T66" fmla="*/ 2147483647 w 1418"/>
              <a:gd name="T67" fmla="*/ 2147483647 h 433"/>
              <a:gd name="T68" fmla="*/ 2147483647 w 1418"/>
              <a:gd name="T69" fmla="*/ 2147483647 h 433"/>
              <a:gd name="T70" fmla="*/ 2147483647 w 1418"/>
              <a:gd name="T71" fmla="*/ 2147483647 h 433"/>
              <a:gd name="T72" fmla="*/ 2147483647 w 1418"/>
              <a:gd name="T73" fmla="*/ 2147483647 h 433"/>
              <a:gd name="T74" fmla="*/ 2147483647 w 1418"/>
              <a:gd name="T75" fmla="*/ 2147483647 h 433"/>
              <a:gd name="T76" fmla="*/ 2147483647 w 1418"/>
              <a:gd name="T77" fmla="*/ 2147483647 h 433"/>
              <a:gd name="T78" fmla="*/ 2147483647 w 1418"/>
              <a:gd name="T79" fmla="*/ 2147483647 h 433"/>
              <a:gd name="T80" fmla="*/ 2147483647 w 1418"/>
              <a:gd name="T81" fmla="*/ 2147483647 h 433"/>
              <a:gd name="T82" fmla="*/ 2147483647 w 1418"/>
              <a:gd name="T83" fmla="*/ 2147483647 h 433"/>
              <a:gd name="T84" fmla="*/ 2147483647 w 1418"/>
              <a:gd name="T85" fmla="*/ 2147483647 h 433"/>
              <a:gd name="T86" fmla="*/ 2147483647 w 1418"/>
              <a:gd name="T87" fmla="*/ 2147483647 h 433"/>
              <a:gd name="T88" fmla="*/ 2147483647 w 1418"/>
              <a:gd name="T89" fmla="*/ 2147483647 h 433"/>
              <a:gd name="T90" fmla="*/ 2147483647 w 1418"/>
              <a:gd name="T91" fmla="*/ 2147483647 h 433"/>
              <a:gd name="T92" fmla="*/ 2147483647 w 1418"/>
              <a:gd name="T93" fmla="*/ 2147483647 h 433"/>
              <a:gd name="T94" fmla="*/ 2147483647 w 1418"/>
              <a:gd name="T95" fmla="*/ 2147483647 h 433"/>
              <a:gd name="T96" fmla="*/ 2147483647 w 1418"/>
              <a:gd name="T97" fmla="*/ 2147483647 h 433"/>
              <a:gd name="T98" fmla="*/ 2147483647 w 1418"/>
              <a:gd name="T99" fmla="*/ 2147483647 h 433"/>
              <a:gd name="T100" fmla="*/ 2147483647 w 1418"/>
              <a:gd name="T101" fmla="*/ 2147483647 h 433"/>
              <a:gd name="T102" fmla="*/ 2147483647 w 1418"/>
              <a:gd name="T103" fmla="*/ 2147483647 h 433"/>
              <a:gd name="T104" fmla="*/ 2147483647 w 1418"/>
              <a:gd name="T105" fmla="*/ 2147483647 h 433"/>
              <a:gd name="T106" fmla="*/ 2147483647 w 1418"/>
              <a:gd name="T107" fmla="*/ 2147483647 h 433"/>
              <a:gd name="T108" fmla="*/ 2147483647 w 1418"/>
              <a:gd name="T109" fmla="*/ 2147483647 h 433"/>
              <a:gd name="T110" fmla="*/ 2147483647 w 1418"/>
              <a:gd name="T111" fmla="*/ 2147483647 h 433"/>
              <a:gd name="T112" fmla="*/ 2147483647 w 1418"/>
              <a:gd name="T113" fmla="*/ 2147483647 h 433"/>
              <a:gd name="T114" fmla="*/ 2147483647 w 1418"/>
              <a:gd name="T115" fmla="*/ 2147483647 h 433"/>
              <a:gd name="T116" fmla="*/ 2147483647 w 1418"/>
              <a:gd name="T117" fmla="*/ 2147483647 h 433"/>
              <a:gd name="T118" fmla="*/ 2147483647 w 1418"/>
              <a:gd name="T119" fmla="*/ 2147483647 h 433"/>
              <a:gd name="T120" fmla="*/ 2147483647 w 1418"/>
              <a:gd name="T121" fmla="*/ 2147483647 h 433"/>
              <a:gd name="T122" fmla="*/ 2147483647 w 1418"/>
              <a:gd name="T123" fmla="*/ 2147483647 h 433"/>
              <a:gd name="T124" fmla="*/ 2147483647 w 1418"/>
              <a:gd name="T125" fmla="*/ 2147483647 h 4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18" h="433">
                <a:moveTo>
                  <a:pt x="0" y="0"/>
                </a:moveTo>
                <a:lnTo>
                  <a:pt x="31" y="22"/>
                </a:lnTo>
                <a:lnTo>
                  <a:pt x="54" y="26"/>
                </a:lnTo>
                <a:lnTo>
                  <a:pt x="72" y="130"/>
                </a:lnTo>
                <a:lnTo>
                  <a:pt x="88" y="119"/>
                </a:lnTo>
                <a:lnTo>
                  <a:pt x="104" y="151"/>
                </a:lnTo>
                <a:lnTo>
                  <a:pt x="120" y="149"/>
                </a:lnTo>
                <a:lnTo>
                  <a:pt x="135" y="149"/>
                </a:lnTo>
                <a:lnTo>
                  <a:pt x="151" y="131"/>
                </a:lnTo>
                <a:lnTo>
                  <a:pt x="176" y="193"/>
                </a:lnTo>
                <a:lnTo>
                  <a:pt x="202" y="186"/>
                </a:lnTo>
                <a:lnTo>
                  <a:pt x="234" y="156"/>
                </a:lnTo>
                <a:lnTo>
                  <a:pt x="265" y="151"/>
                </a:lnTo>
                <a:lnTo>
                  <a:pt x="297" y="171"/>
                </a:lnTo>
                <a:lnTo>
                  <a:pt x="328" y="141"/>
                </a:lnTo>
                <a:lnTo>
                  <a:pt x="360" y="168"/>
                </a:lnTo>
                <a:lnTo>
                  <a:pt x="390" y="185"/>
                </a:lnTo>
                <a:lnTo>
                  <a:pt x="406" y="171"/>
                </a:lnTo>
                <a:lnTo>
                  <a:pt x="422" y="185"/>
                </a:lnTo>
                <a:lnTo>
                  <a:pt x="437" y="161"/>
                </a:lnTo>
                <a:lnTo>
                  <a:pt x="453" y="137"/>
                </a:lnTo>
                <a:lnTo>
                  <a:pt x="469" y="128"/>
                </a:lnTo>
                <a:lnTo>
                  <a:pt x="485" y="115"/>
                </a:lnTo>
                <a:lnTo>
                  <a:pt x="500" y="124"/>
                </a:lnTo>
                <a:lnTo>
                  <a:pt x="516" y="120"/>
                </a:lnTo>
                <a:lnTo>
                  <a:pt x="532" y="113"/>
                </a:lnTo>
                <a:lnTo>
                  <a:pt x="548" y="105"/>
                </a:lnTo>
                <a:lnTo>
                  <a:pt x="563" y="55"/>
                </a:lnTo>
                <a:lnTo>
                  <a:pt x="595" y="113"/>
                </a:lnTo>
                <a:lnTo>
                  <a:pt x="627" y="91"/>
                </a:lnTo>
                <a:lnTo>
                  <a:pt x="658" y="111"/>
                </a:lnTo>
                <a:lnTo>
                  <a:pt x="690" y="116"/>
                </a:lnTo>
                <a:lnTo>
                  <a:pt x="721" y="118"/>
                </a:lnTo>
                <a:lnTo>
                  <a:pt x="753" y="150"/>
                </a:lnTo>
                <a:lnTo>
                  <a:pt x="784" y="84"/>
                </a:lnTo>
                <a:lnTo>
                  <a:pt x="816" y="122"/>
                </a:lnTo>
                <a:lnTo>
                  <a:pt x="847" y="85"/>
                </a:lnTo>
                <a:lnTo>
                  <a:pt x="879" y="87"/>
                </a:lnTo>
                <a:lnTo>
                  <a:pt x="910" y="321"/>
                </a:lnTo>
                <a:lnTo>
                  <a:pt x="923" y="361"/>
                </a:lnTo>
                <a:lnTo>
                  <a:pt x="939" y="377"/>
                </a:lnTo>
                <a:lnTo>
                  <a:pt x="955" y="382"/>
                </a:lnTo>
                <a:lnTo>
                  <a:pt x="970" y="387"/>
                </a:lnTo>
                <a:lnTo>
                  <a:pt x="992" y="406"/>
                </a:lnTo>
                <a:lnTo>
                  <a:pt x="1015" y="410"/>
                </a:lnTo>
                <a:lnTo>
                  <a:pt x="1037" y="433"/>
                </a:lnTo>
                <a:lnTo>
                  <a:pt x="1059" y="383"/>
                </a:lnTo>
                <a:lnTo>
                  <a:pt x="1081" y="380"/>
                </a:lnTo>
                <a:lnTo>
                  <a:pt x="1103" y="395"/>
                </a:lnTo>
                <a:lnTo>
                  <a:pt x="1134" y="383"/>
                </a:lnTo>
                <a:lnTo>
                  <a:pt x="1166" y="397"/>
                </a:lnTo>
                <a:lnTo>
                  <a:pt x="1197" y="380"/>
                </a:lnTo>
                <a:lnTo>
                  <a:pt x="1229" y="172"/>
                </a:lnTo>
                <a:lnTo>
                  <a:pt x="1261" y="94"/>
                </a:lnTo>
                <a:lnTo>
                  <a:pt x="1290" y="72"/>
                </a:lnTo>
                <a:lnTo>
                  <a:pt x="1308" y="27"/>
                </a:lnTo>
                <a:lnTo>
                  <a:pt x="1323" y="24"/>
                </a:lnTo>
                <a:lnTo>
                  <a:pt x="1339" y="40"/>
                </a:lnTo>
                <a:lnTo>
                  <a:pt x="1354" y="24"/>
                </a:lnTo>
                <a:lnTo>
                  <a:pt x="1371" y="38"/>
                </a:lnTo>
                <a:lnTo>
                  <a:pt x="1386" y="48"/>
                </a:lnTo>
                <a:lnTo>
                  <a:pt x="1402" y="64"/>
                </a:lnTo>
                <a:lnTo>
                  <a:pt x="1418" y="55"/>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37504" name="Group 224"/>
          <p:cNvGrpSpPr>
            <a:grpSpLocks/>
          </p:cNvGrpSpPr>
          <p:nvPr/>
        </p:nvGrpSpPr>
        <p:grpSpPr bwMode="auto">
          <a:xfrm>
            <a:off x="1309696" y="935039"/>
            <a:ext cx="6464318" cy="2643188"/>
            <a:chOff x="825" y="589"/>
            <a:chExt cx="4072" cy="1665"/>
          </a:xfrm>
        </p:grpSpPr>
        <p:sp>
          <p:nvSpPr>
            <p:cNvPr id="17424" name="Rectangle 61"/>
            <p:cNvSpPr>
              <a:spLocks noChangeAspect="1" noChangeArrowheads="1"/>
            </p:cNvSpPr>
            <p:nvPr/>
          </p:nvSpPr>
          <p:spPr bwMode="auto">
            <a:xfrm>
              <a:off x="1903" y="793"/>
              <a:ext cx="1935" cy="1155"/>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25" name="Rectangle 62"/>
            <p:cNvSpPr>
              <a:spLocks noChangeAspect="1" noChangeArrowheads="1"/>
            </p:cNvSpPr>
            <p:nvPr/>
          </p:nvSpPr>
          <p:spPr bwMode="auto">
            <a:xfrm>
              <a:off x="3845" y="597"/>
              <a:ext cx="105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200" dirty="0">
                  <a:solidFill>
                    <a:schemeClr val="tx1"/>
                  </a:solidFill>
                  <a:latin typeface="Arial Narrow" pitchFamily="34" charset="0"/>
                </a:rPr>
                <a:t>Perfusion Side</a:t>
              </a:r>
            </a:p>
          </p:txBody>
        </p:sp>
        <p:sp>
          <p:nvSpPr>
            <p:cNvPr id="17426" name="Rectangle 63"/>
            <p:cNvSpPr>
              <a:spLocks noChangeAspect="1" noChangeArrowheads="1"/>
            </p:cNvSpPr>
            <p:nvPr/>
          </p:nvSpPr>
          <p:spPr bwMode="auto">
            <a:xfrm>
              <a:off x="825" y="589"/>
              <a:ext cx="107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200" dirty="0">
                  <a:solidFill>
                    <a:schemeClr val="tx1"/>
                  </a:solidFill>
                  <a:latin typeface="Arial Narrow" pitchFamily="34" charset="0"/>
                </a:rPr>
                <a:t>Collection Side</a:t>
              </a:r>
            </a:p>
          </p:txBody>
        </p:sp>
        <p:grpSp>
          <p:nvGrpSpPr>
            <p:cNvPr id="17427" name="Group 64"/>
            <p:cNvGrpSpPr>
              <a:grpSpLocks noChangeAspect="1"/>
            </p:cNvGrpSpPr>
            <p:nvPr/>
          </p:nvGrpSpPr>
          <p:grpSpPr bwMode="auto">
            <a:xfrm>
              <a:off x="3467" y="901"/>
              <a:ext cx="1182" cy="1101"/>
              <a:chOff x="3576" y="1722"/>
              <a:chExt cx="1395" cy="1299"/>
            </a:xfrm>
          </p:grpSpPr>
          <p:grpSp>
            <p:nvGrpSpPr>
              <p:cNvPr id="17569" name="Group 65"/>
              <p:cNvGrpSpPr>
                <a:grpSpLocks noChangeAspect="1"/>
              </p:cNvGrpSpPr>
              <p:nvPr/>
            </p:nvGrpSpPr>
            <p:grpSpPr bwMode="auto">
              <a:xfrm>
                <a:off x="3576" y="1724"/>
                <a:ext cx="1395" cy="1297"/>
                <a:chOff x="3576" y="1724"/>
                <a:chExt cx="1395" cy="1297"/>
              </a:xfrm>
            </p:grpSpPr>
            <p:grpSp>
              <p:nvGrpSpPr>
                <p:cNvPr id="17573" name="Group 66"/>
                <p:cNvGrpSpPr>
                  <a:grpSpLocks noChangeAspect="1"/>
                </p:cNvGrpSpPr>
                <p:nvPr/>
              </p:nvGrpSpPr>
              <p:grpSpPr bwMode="auto">
                <a:xfrm>
                  <a:off x="3576" y="1988"/>
                  <a:ext cx="266" cy="763"/>
                  <a:chOff x="3576" y="1988"/>
                  <a:chExt cx="266" cy="763"/>
                </a:xfrm>
              </p:grpSpPr>
              <p:sp>
                <p:nvSpPr>
                  <p:cNvPr id="17577" name="Rectangle 67"/>
                  <p:cNvSpPr>
                    <a:spLocks noChangeAspect="1"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78" name="AutoShape 68"/>
                  <p:cNvSpPr>
                    <a:spLocks noChangeAspect="1"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7574" name="AutoShape 69"/>
                <p:cNvSpPr>
                  <a:spLocks noChangeAspect="1" noChangeArrowheads="1"/>
                </p:cNvSpPr>
                <p:nvPr/>
              </p:nvSpPr>
              <p:spPr bwMode="auto">
                <a:xfrm rot="5400000">
                  <a:off x="3617"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75" name="AutoShape 70"/>
                <p:cNvSpPr>
                  <a:spLocks noChangeAspect="1" noChangeArrowheads="1"/>
                </p:cNvSpPr>
                <p:nvPr/>
              </p:nvSpPr>
              <p:spPr bwMode="auto">
                <a:xfrm rot="5400000">
                  <a:off x="3717"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90 w 21600"/>
                    <a:gd name="T13" fmla="*/ 4582 h 21600"/>
                    <a:gd name="T14" fmla="*/ 17010 w 21600"/>
                    <a:gd name="T15" fmla="*/ 17018 h 21600"/>
                  </a:gdLst>
                  <a:ahLst/>
                  <a:cxnLst>
                    <a:cxn ang="T8">
                      <a:pos x="T0" y="T1"/>
                    </a:cxn>
                    <a:cxn ang="T9">
                      <a:pos x="T2" y="T3"/>
                    </a:cxn>
                    <a:cxn ang="T10">
                      <a:pos x="T4" y="T5"/>
                    </a:cxn>
                    <a:cxn ang="T11">
                      <a:pos x="T6" y="T7"/>
                    </a:cxn>
                  </a:cxnLst>
                  <a:rect l="T12" t="T13" r="T14" b="T15"/>
                  <a:pathLst>
                    <a:path w="21600" h="21600">
                      <a:moveTo>
                        <a:pt x="0" y="0"/>
                      </a:moveTo>
                      <a:lnTo>
                        <a:pt x="5592" y="21600"/>
                      </a:lnTo>
                      <a:lnTo>
                        <a:pt x="16008"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76" name="AutoShape 71"/>
                <p:cNvSpPr>
                  <a:spLocks noChangeAspect="1" noChangeArrowheads="1"/>
                </p:cNvSpPr>
                <p:nvPr/>
              </p:nvSpPr>
              <p:spPr bwMode="auto">
                <a:xfrm rot="5400000">
                  <a:off x="4109" y="2160"/>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765 w 21600"/>
                    <a:gd name="T13" fmla="*/ 2738 h 21600"/>
                    <a:gd name="T14" fmla="*/ 18835 w 21600"/>
                    <a:gd name="T15" fmla="*/ 18862 h 21600"/>
                  </a:gdLst>
                  <a:ahLst/>
                  <a:cxnLst>
                    <a:cxn ang="T8">
                      <a:pos x="T0" y="T1"/>
                    </a:cxn>
                    <a:cxn ang="T9">
                      <a:pos x="T2" y="T3"/>
                    </a:cxn>
                    <a:cxn ang="T10">
                      <a:pos x="T4" y="T5"/>
                    </a:cxn>
                    <a:cxn ang="T11">
                      <a:pos x="T6" y="T7"/>
                    </a:cxn>
                  </a:cxnLst>
                  <a:rect l="T12" t="T13" r="T14" b="T15"/>
                  <a:pathLst>
                    <a:path w="21600" h="21600">
                      <a:moveTo>
                        <a:pt x="0" y="0"/>
                      </a:moveTo>
                      <a:lnTo>
                        <a:pt x="1915" y="21600"/>
                      </a:lnTo>
                      <a:lnTo>
                        <a:pt x="19685"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7570" name="Group 72"/>
              <p:cNvGrpSpPr>
                <a:grpSpLocks noChangeAspect="1"/>
              </p:cNvGrpSpPr>
              <p:nvPr/>
            </p:nvGrpSpPr>
            <p:grpSpPr bwMode="auto">
              <a:xfrm>
                <a:off x="3579" y="1722"/>
                <a:ext cx="1391" cy="1290"/>
                <a:chOff x="3624" y="1722"/>
                <a:chExt cx="1391" cy="1290"/>
              </a:xfrm>
            </p:grpSpPr>
            <p:sp>
              <p:nvSpPr>
                <p:cNvPr id="17571" name="Freeform 73"/>
                <p:cNvSpPr>
                  <a:spLocks noChangeAspect="1"/>
                </p:cNvSpPr>
                <p:nvPr/>
              </p:nvSpPr>
              <p:spPr bwMode="auto">
                <a:xfrm>
                  <a:off x="3624" y="1722"/>
                  <a:ext cx="1391" cy="430"/>
                </a:xfrm>
                <a:custGeom>
                  <a:avLst/>
                  <a:gdLst>
                    <a:gd name="T0" fmla="*/ 0 w 1393"/>
                    <a:gd name="T1" fmla="*/ 3398 h 341"/>
                    <a:gd name="T2" fmla="*/ 94 w 1393"/>
                    <a:gd name="T3" fmla="*/ 3398 h 341"/>
                    <a:gd name="T4" fmla="*/ 140 w 1393"/>
                    <a:gd name="T5" fmla="*/ 3398 h 341"/>
                    <a:gd name="T6" fmla="*/ 187 w 1393"/>
                    <a:gd name="T7" fmla="*/ 4449 h 341"/>
                    <a:gd name="T8" fmla="*/ 249 w 1393"/>
                    <a:gd name="T9" fmla="*/ 5495 h 341"/>
                    <a:gd name="T10" fmla="*/ 327 w 1393"/>
                    <a:gd name="T11" fmla="*/ 5094 h 341"/>
                    <a:gd name="T12" fmla="*/ 641 w 1393"/>
                    <a:gd name="T13" fmla="*/ 3005 h 341"/>
                    <a:gd name="T14" fmla="*/ 1039 w 1393"/>
                    <a:gd name="T15" fmla="*/ 928 h 341"/>
                    <a:gd name="T16" fmla="*/ 1368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210"/>
                      </a:moveTo>
                      <a:lnTo>
                        <a:pt x="94" y="210"/>
                      </a:lnTo>
                      <a:lnTo>
                        <a:pt x="140" y="210"/>
                      </a:lnTo>
                      <a:lnTo>
                        <a:pt x="187" y="275"/>
                      </a:lnTo>
                      <a:lnTo>
                        <a:pt x="249" y="340"/>
                      </a:lnTo>
                      <a:lnTo>
                        <a:pt x="327" y="315"/>
                      </a:lnTo>
                      <a:lnTo>
                        <a:pt x="653" y="186"/>
                      </a:lnTo>
                      <a:lnTo>
                        <a:pt x="1058" y="57"/>
                      </a:lnTo>
                      <a:lnTo>
                        <a:pt x="1392"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72" name="Freeform 74"/>
                <p:cNvSpPr>
                  <a:spLocks noChangeAspect="1"/>
                </p:cNvSpPr>
                <p:nvPr/>
              </p:nvSpPr>
              <p:spPr bwMode="auto">
                <a:xfrm>
                  <a:off x="3624" y="2583"/>
                  <a:ext cx="1391" cy="429"/>
                </a:xfrm>
                <a:custGeom>
                  <a:avLst/>
                  <a:gdLst>
                    <a:gd name="T0" fmla="*/ 0 w 1393"/>
                    <a:gd name="T1" fmla="*/ 2044 h 341"/>
                    <a:gd name="T2" fmla="*/ 94 w 1393"/>
                    <a:gd name="T3" fmla="*/ 2044 h 341"/>
                    <a:gd name="T4" fmla="*/ 140 w 1393"/>
                    <a:gd name="T5" fmla="*/ 2044 h 341"/>
                    <a:gd name="T6" fmla="*/ 187 w 1393"/>
                    <a:gd name="T7" fmla="*/ 1027 h 341"/>
                    <a:gd name="T8" fmla="*/ 249 w 1393"/>
                    <a:gd name="T9" fmla="*/ 0 h 341"/>
                    <a:gd name="T10" fmla="*/ 327 w 1393"/>
                    <a:gd name="T11" fmla="*/ 370 h 341"/>
                    <a:gd name="T12" fmla="*/ 641 w 1393"/>
                    <a:gd name="T13" fmla="*/ 2423 h 341"/>
                    <a:gd name="T14" fmla="*/ 1039 w 1393"/>
                    <a:gd name="T15" fmla="*/ 4454 h 341"/>
                    <a:gd name="T16" fmla="*/ 1368 w 1393"/>
                    <a:gd name="T17" fmla="*/ 5348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130"/>
                      </a:moveTo>
                      <a:lnTo>
                        <a:pt x="94" y="130"/>
                      </a:lnTo>
                      <a:lnTo>
                        <a:pt x="140" y="130"/>
                      </a:lnTo>
                      <a:lnTo>
                        <a:pt x="187" y="65"/>
                      </a:lnTo>
                      <a:lnTo>
                        <a:pt x="249" y="0"/>
                      </a:lnTo>
                      <a:lnTo>
                        <a:pt x="327" y="24"/>
                      </a:lnTo>
                      <a:lnTo>
                        <a:pt x="653" y="154"/>
                      </a:lnTo>
                      <a:lnTo>
                        <a:pt x="1058" y="283"/>
                      </a:lnTo>
                      <a:lnTo>
                        <a:pt x="1392"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7428" name="AutoShape 75"/>
            <p:cNvSpPr>
              <a:spLocks noChangeAspect="1" noChangeArrowheads="1"/>
            </p:cNvSpPr>
            <p:nvPr/>
          </p:nvSpPr>
          <p:spPr bwMode="auto">
            <a:xfrm rot="-5400000">
              <a:off x="3307" y="1365"/>
              <a:ext cx="457" cy="16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90 w 21600"/>
                <a:gd name="T13" fmla="*/ 4554 h 21600"/>
                <a:gd name="T14" fmla="*/ 17110 w 21600"/>
                <a:gd name="T15" fmla="*/ 1704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429" name="Group 76"/>
            <p:cNvGrpSpPr>
              <a:grpSpLocks noChangeAspect="1"/>
            </p:cNvGrpSpPr>
            <p:nvPr/>
          </p:nvGrpSpPr>
          <p:grpSpPr bwMode="auto">
            <a:xfrm>
              <a:off x="3618" y="1312"/>
              <a:ext cx="1158" cy="250"/>
              <a:chOff x="3754" y="2207"/>
              <a:chExt cx="1367" cy="294"/>
            </a:xfrm>
          </p:grpSpPr>
          <p:grpSp>
            <p:nvGrpSpPr>
              <p:cNvPr id="17562" name="Group 77"/>
              <p:cNvGrpSpPr>
                <a:grpSpLocks noChangeAspect="1"/>
              </p:cNvGrpSpPr>
              <p:nvPr/>
            </p:nvGrpSpPr>
            <p:grpSpPr bwMode="auto">
              <a:xfrm>
                <a:off x="3754" y="2207"/>
                <a:ext cx="653" cy="294"/>
                <a:chOff x="3754" y="2207"/>
                <a:chExt cx="653" cy="294"/>
              </a:xfrm>
            </p:grpSpPr>
            <p:sp>
              <p:nvSpPr>
                <p:cNvPr id="17566" name="Rectangle 78"/>
                <p:cNvSpPr>
                  <a:spLocks noChangeAspect="1" noChangeArrowheads="1"/>
                </p:cNvSpPr>
                <p:nvPr/>
              </p:nvSpPr>
              <p:spPr bwMode="auto">
                <a:xfrm>
                  <a:off x="3754" y="2314"/>
                  <a:ext cx="653" cy="84"/>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67" name="AutoShape 79"/>
                <p:cNvSpPr>
                  <a:spLocks noChangeAspect="1" noChangeArrowheads="1"/>
                </p:cNvSpPr>
                <p:nvPr/>
              </p:nvSpPr>
              <p:spPr bwMode="auto">
                <a:xfrm flipH="1">
                  <a:off x="3944" y="2207"/>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68" name="AutoShape 80"/>
                <p:cNvSpPr>
                  <a:spLocks noChangeAspect="1" noChangeArrowheads="1"/>
                </p:cNvSpPr>
                <p:nvPr/>
              </p:nvSpPr>
              <p:spPr bwMode="auto">
                <a:xfrm flipH="1" flipV="1">
                  <a:off x="3944" y="2393"/>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563" name="Group 81"/>
              <p:cNvGrpSpPr>
                <a:grpSpLocks noChangeAspect="1"/>
              </p:cNvGrpSpPr>
              <p:nvPr/>
            </p:nvGrpSpPr>
            <p:grpSpPr bwMode="auto">
              <a:xfrm>
                <a:off x="4400" y="2276"/>
                <a:ext cx="721" cy="178"/>
                <a:chOff x="4400" y="2276"/>
                <a:chExt cx="721" cy="178"/>
              </a:xfrm>
            </p:grpSpPr>
            <p:sp>
              <p:nvSpPr>
                <p:cNvPr id="17564" name="Rectangle 82"/>
                <p:cNvSpPr>
                  <a:spLocks noChangeAspect="1" noChangeArrowheads="1"/>
                </p:cNvSpPr>
                <p:nvPr/>
              </p:nvSpPr>
              <p:spPr bwMode="auto">
                <a:xfrm>
                  <a:off x="4400" y="2276"/>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65" name="Line 83"/>
                <p:cNvSpPr>
                  <a:spLocks noChangeAspect="1" noChangeShapeType="1"/>
                </p:cNvSpPr>
                <p:nvPr/>
              </p:nvSpPr>
              <p:spPr bwMode="auto">
                <a:xfrm>
                  <a:off x="4457" y="2371"/>
                  <a:ext cx="512"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17430" name="Group 84"/>
            <p:cNvGrpSpPr>
              <a:grpSpLocks noChangeAspect="1"/>
            </p:cNvGrpSpPr>
            <p:nvPr/>
          </p:nvGrpSpPr>
          <p:grpSpPr bwMode="auto">
            <a:xfrm>
              <a:off x="3530" y="1204"/>
              <a:ext cx="1254" cy="472"/>
              <a:chOff x="3650" y="2079"/>
              <a:chExt cx="1480" cy="557"/>
            </a:xfrm>
          </p:grpSpPr>
          <p:grpSp>
            <p:nvGrpSpPr>
              <p:cNvPr id="17556" name="Group 85"/>
              <p:cNvGrpSpPr>
                <a:grpSpLocks noChangeAspect="1"/>
              </p:cNvGrpSpPr>
              <p:nvPr/>
            </p:nvGrpSpPr>
            <p:grpSpPr bwMode="auto">
              <a:xfrm>
                <a:off x="3650" y="2079"/>
                <a:ext cx="1477" cy="557"/>
                <a:chOff x="3655" y="2079"/>
                <a:chExt cx="1477" cy="557"/>
              </a:xfrm>
            </p:grpSpPr>
            <p:sp>
              <p:nvSpPr>
                <p:cNvPr id="17560" name="Freeform 86"/>
                <p:cNvSpPr>
                  <a:spLocks noChangeAspect="1"/>
                </p:cNvSpPr>
                <p:nvPr/>
              </p:nvSpPr>
              <p:spPr bwMode="auto">
                <a:xfrm>
                  <a:off x="3655" y="2079"/>
                  <a:ext cx="1477" cy="235"/>
                </a:xfrm>
                <a:custGeom>
                  <a:avLst/>
                  <a:gdLst>
                    <a:gd name="T0" fmla="*/ 0 w 1479"/>
                    <a:gd name="T1" fmla="*/ 2885 h 187"/>
                    <a:gd name="T2" fmla="*/ 94 w 1479"/>
                    <a:gd name="T3" fmla="*/ 2885 h 187"/>
                    <a:gd name="T4" fmla="*/ 171 w 1479"/>
                    <a:gd name="T5" fmla="*/ 2885 h 187"/>
                    <a:gd name="T6" fmla="*/ 273 w 1479"/>
                    <a:gd name="T7" fmla="*/ 2885 h 187"/>
                    <a:gd name="T8" fmla="*/ 432 w 1479"/>
                    <a:gd name="T9" fmla="*/ 2518 h 187"/>
                    <a:gd name="T10" fmla="*/ 665 w 1479"/>
                    <a:gd name="T11" fmla="*/ 1768 h 187"/>
                    <a:gd name="T12" fmla="*/ 883 w 1479"/>
                    <a:gd name="T13" fmla="*/ 1010 h 187"/>
                    <a:gd name="T14" fmla="*/ 1085 w 1479"/>
                    <a:gd name="T15" fmla="*/ 369 h 187"/>
                    <a:gd name="T16" fmla="*/ 1314 w 1479"/>
                    <a:gd name="T17" fmla="*/ 123 h 187"/>
                    <a:gd name="T18" fmla="*/ 1454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186"/>
                      </a:moveTo>
                      <a:lnTo>
                        <a:pt x="94" y="186"/>
                      </a:lnTo>
                      <a:lnTo>
                        <a:pt x="171" y="186"/>
                      </a:lnTo>
                      <a:lnTo>
                        <a:pt x="273" y="186"/>
                      </a:lnTo>
                      <a:lnTo>
                        <a:pt x="444" y="162"/>
                      </a:lnTo>
                      <a:lnTo>
                        <a:pt x="677" y="114"/>
                      </a:lnTo>
                      <a:lnTo>
                        <a:pt x="895" y="65"/>
                      </a:lnTo>
                      <a:lnTo>
                        <a:pt x="1097" y="24"/>
                      </a:lnTo>
                      <a:lnTo>
                        <a:pt x="1338" y="8"/>
                      </a:lnTo>
                      <a:lnTo>
                        <a:pt x="1478"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61" name="Freeform 87"/>
                <p:cNvSpPr>
                  <a:spLocks noChangeAspect="1"/>
                </p:cNvSpPr>
                <p:nvPr/>
              </p:nvSpPr>
              <p:spPr bwMode="auto">
                <a:xfrm>
                  <a:off x="3655" y="2400"/>
                  <a:ext cx="1477" cy="236"/>
                </a:xfrm>
                <a:custGeom>
                  <a:avLst/>
                  <a:gdLst>
                    <a:gd name="T0" fmla="*/ 0 w 1479"/>
                    <a:gd name="T1" fmla="*/ 0 h 187"/>
                    <a:gd name="T2" fmla="*/ 94 w 1479"/>
                    <a:gd name="T3" fmla="*/ 0 h 187"/>
                    <a:gd name="T4" fmla="*/ 171 w 1479"/>
                    <a:gd name="T5" fmla="*/ 0 h 187"/>
                    <a:gd name="T6" fmla="*/ 273 w 1479"/>
                    <a:gd name="T7" fmla="*/ 0 h 187"/>
                    <a:gd name="T8" fmla="*/ 432 w 1479"/>
                    <a:gd name="T9" fmla="*/ 390 h 187"/>
                    <a:gd name="T10" fmla="*/ 665 w 1479"/>
                    <a:gd name="T11" fmla="*/ 1181 h 187"/>
                    <a:gd name="T12" fmla="*/ 883 w 1479"/>
                    <a:gd name="T13" fmla="*/ 1984 h 187"/>
                    <a:gd name="T14" fmla="*/ 1085 w 1479"/>
                    <a:gd name="T15" fmla="*/ 2631 h 187"/>
                    <a:gd name="T16" fmla="*/ 1314 w 1479"/>
                    <a:gd name="T17" fmla="*/ 2882 h 187"/>
                    <a:gd name="T18" fmla="*/ 1454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0"/>
                      </a:moveTo>
                      <a:lnTo>
                        <a:pt x="94" y="0"/>
                      </a:lnTo>
                      <a:lnTo>
                        <a:pt x="171" y="0"/>
                      </a:lnTo>
                      <a:lnTo>
                        <a:pt x="273" y="0"/>
                      </a:lnTo>
                      <a:lnTo>
                        <a:pt x="444" y="24"/>
                      </a:lnTo>
                      <a:lnTo>
                        <a:pt x="677" y="72"/>
                      </a:lnTo>
                      <a:lnTo>
                        <a:pt x="895" y="121"/>
                      </a:lnTo>
                      <a:lnTo>
                        <a:pt x="1097" y="162"/>
                      </a:lnTo>
                      <a:lnTo>
                        <a:pt x="1338" y="177"/>
                      </a:lnTo>
                      <a:lnTo>
                        <a:pt x="1478"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557" name="Group 88"/>
              <p:cNvGrpSpPr>
                <a:grpSpLocks noChangeAspect="1"/>
              </p:cNvGrpSpPr>
              <p:nvPr/>
            </p:nvGrpSpPr>
            <p:grpSpPr bwMode="auto">
              <a:xfrm>
                <a:off x="4405" y="2279"/>
                <a:ext cx="725" cy="175"/>
                <a:chOff x="4405" y="2279"/>
                <a:chExt cx="725" cy="175"/>
              </a:xfrm>
            </p:grpSpPr>
            <p:sp>
              <p:nvSpPr>
                <p:cNvPr id="17558" name="Line 89"/>
                <p:cNvSpPr>
                  <a:spLocks noChangeAspect="1" noChangeShapeType="1"/>
                </p:cNvSpPr>
                <p:nvPr/>
              </p:nvSpPr>
              <p:spPr bwMode="auto">
                <a:xfrm flipH="1">
                  <a:off x="4405" y="2279"/>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59" name="Line 90"/>
                <p:cNvSpPr>
                  <a:spLocks noChangeAspect="1" noChangeShapeType="1"/>
                </p:cNvSpPr>
                <p:nvPr/>
              </p:nvSpPr>
              <p:spPr bwMode="auto">
                <a:xfrm flipH="1">
                  <a:off x="4408" y="2454"/>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17431" name="Group 91"/>
            <p:cNvGrpSpPr>
              <a:grpSpLocks noChangeAspect="1"/>
            </p:cNvGrpSpPr>
            <p:nvPr/>
          </p:nvGrpSpPr>
          <p:grpSpPr bwMode="auto">
            <a:xfrm>
              <a:off x="1166" y="898"/>
              <a:ext cx="1182" cy="1099"/>
              <a:chOff x="861" y="1718"/>
              <a:chExt cx="1395" cy="1297"/>
            </a:xfrm>
          </p:grpSpPr>
          <p:grpSp>
            <p:nvGrpSpPr>
              <p:cNvPr id="17550" name="Group 92"/>
              <p:cNvGrpSpPr>
                <a:grpSpLocks noChangeAspect="1"/>
              </p:cNvGrpSpPr>
              <p:nvPr/>
            </p:nvGrpSpPr>
            <p:grpSpPr bwMode="auto">
              <a:xfrm flipH="1">
                <a:off x="1990" y="1988"/>
                <a:ext cx="266" cy="763"/>
                <a:chOff x="3576" y="1988"/>
                <a:chExt cx="266" cy="763"/>
              </a:xfrm>
            </p:grpSpPr>
            <p:sp>
              <p:nvSpPr>
                <p:cNvPr id="17554" name="Rectangle 93"/>
                <p:cNvSpPr>
                  <a:spLocks noChangeAspect="1"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55" name="AutoShape 94"/>
                <p:cNvSpPr>
                  <a:spLocks noChangeAspect="1"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7551" name="AutoShape 95"/>
              <p:cNvSpPr>
                <a:spLocks noChangeAspect="1" noChangeArrowheads="1"/>
              </p:cNvSpPr>
              <p:nvPr/>
            </p:nvSpPr>
            <p:spPr bwMode="auto">
              <a:xfrm rot="16200000" flipH="1">
                <a:off x="1409"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52" name="AutoShape 96"/>
              <p:cNvSpPr>
                <a:spLocks noChangeAspect="1" noChangeArrowheads="1"/>
              </p:cNvSpPr>
              <p:nvPr/>
            </p:nvSpPr>
            <p:spPr bwMode="auto">
              <a:xfrm rot="16200000" flipH="1">
                <a:off x="996"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13 w 21600"/>
                  <a:gd name="T13" fmla="*/ 4513 h 21600"/>
                  <a:gd name="T14" fmla="*/ 17087 w 21600"/>
                  <a:gd name="T15" fmla="*/ 17087 h 21600"/>
                </a:gdLst>
                <a:ahLst/>
                <a:cxnLst>
                  <a:cxn ang="T8">
                    <a:pos x="T0" y="T1"/>
                  </a:cxn>
                  <a:cxn ang="T9">
                    <a:pos x="T2" y="T3"/>
                  </a:cxn>
                  <a:cxn ang="T10">
                    <a:pos x="T4" y="T5"/>
                  </a:cxn>
                  <a:cxn ang="T11">
                    <a:pos x="T6" y="T7"/>
                  </a:cxn>
                </a:cxnLst>
                <a:rect l="T12" t="T13" r="T14" b="T15"/>
                <a:pathLst>
                  <a:path w="21600" h="21600">
                    <a:moveTo>
                      <a:pt x="0" y="0"/>
                    </a:moveTo>
                    <a:lnTo>
                      <a:pt x="5419" y="21600"/>
                    </a:lnTo>
                    <a:lnTo>
                      <a:pt x="16181"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53" name="AutoShape 97"/>
              <p:cNvSpPr>
                <a:spLocks noChangeAspect="1" noChangeArrowheads="1"/>
              </p:cNvSpPr>
              <p:nvPr/>
            </p:nvSpPr>
            <p:spPr bwMode="auto">
              <a:xfrm rot="16200000" flipH="1">
                <a:off x="425" y="2154"/>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665 w 21600"/>
                  <a:gd name="T13" fmla="*/ 2687 h 21600"/>
                  <a:gd name="T14" fmla="*/ 18935 w 21600"/>
                  <a:gd name="T15" fmla="*/ 18913 h 21600"/>
                </a:gdLst>
                <a:ahLst/>
                <a:cxnLst>
                  <a:cxn ang="T8">
                    <a:pos x="T0" y="T1"/>
                  </a:cxn>
                  <a:cxn ang="T9">
                    <a:pos x="T2" y="T3"/>
                  </a:cxn>
                  <a:cxn ang="T10">
                    <a:pos x="T4" y="T5"/>
                  </a:cxn>
                  <a:cxn ang="T11">
                    <a:pos x="T6" y="T7"/>
                  </a:cxn>
                </a:cxnLst>
                <a:rect l="T12" t="T13" r="T14" b="T15"/>
                <a:pathLst>
                  <a:path w="21600" h="21600">
                    <a:moveTo>
                      <a:pt x="0" y="0"/>
                    </a:moveTo>
                    <a:lnTo>
                      <a:pt x="1731" y="21600"/>
                    </a:lnTo>
                    <a:lnTo>
                      <a:pt x="19869"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7432" name="Group 98"/>
            <p:cNvGrpSpPr>
              <a:grpSpLocks noChangeAspect="1"/>
            </p:cNvGrpSpPr>
            <p:nvPr/>
          </p:nvGrpSpPr>
          <p:grpSpPr bwMode="auto">
            <a:xfrm>
              <a:off x="2140" y="1100"/>
              <a:ext cx="287" cy="667"/>
              <a:chOff x="2010" y="1956"/>
              <a:chExt cx="339" cy="787"/>
            </a:xfrm>
          </p:grpSpPr>
          <p:grpSp>
            <p:nvGrpSpPr>
              <p:cNvPr id="17543" name="Group 99"/>
              <p:cNvGrpSpPr>
                <a:grpSpLocks noChangeAspect="1"/>
              </p:cNvGrpSpPr>
              <p:nvPr/>
            </p:nvGrpSpPr>
            <p:grpSpPr bwMode="auto">
              <a:xfrm>
                <a:off x="2034" y="1956"/>
                <a:ext cx="302" cy="161"/>
                <a:chOff x="2034" y="1956"/>
                <a:chExt cx="302" cy="161"/>
              </a:xfrm>
            </p:grpSpPr>
            <p:sp>
              <p:nvSpPr>
                <p:cNvPr id="17548" name="AutoShape 100"/>
                <p:cNvSpPr>
                  <a:spLocks noChangeAspect="1" noChangeArrowheads="1"/>
                </p:cNvSpPr>
                <p:nvPr/>
              </p:nvSpPr>
              <p:spPr bwMode="auto">
                <a:xfrm>
                  <a:off x="2034" y="1988"/>
                  <a:ext cx="177" cy="129"/>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49" name="Rectangle 101"/>
                <p:cNvSpPr>
                  <a:spLocks noChangeAspect="1" noChangeArrowheads="1"/>
                </p:cNvSpPr>
                <p:nvPr/>
              </p:nvSpPr>
              <p:spPr bwMode="auto">
                <a:xfrm>
                  <a:off x="2126" y="1956"/>
                  <a:ext cx="210" cy="161"/>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544" name="Group 102"/>
              <p:cNvGrpSpPr>
                <a:grpSpLocks noChangeAspect="1"/>
              </p:cNvGrpSpPr>
              <p:nvPr/>
            </p:nvGrpSpPr>
            <p:grpSpPr bwMode="auto">
              <a:xfrm>
                <a:off x="2010" y="2511"/>
                <a:ext cx="339" cy="232"/>
                <a:chOff x="2010" y="2511"/>
                <a:chExt cx="339" cy="232"/>
              </a:xfrm>
            </p:grpSpPr>
            <p:sp>
              <p:nvSpPr>
                <p:cNvPr id="17545" name="AutoShape 103"/>
                <p:cNvSpPr>
                  <a:spLocks noChangeAspect="1" noChangeArrowheads="1"/>
                </p:cNvSpPr>
                <p:nvPr/>
              </p:nvSpPr>
              <p:spPr bwMode="auto">
                <a:xfrm flipV="1">
                  <a:off x="2010" y="2561"/>
                  <a:ext cx="200" cy="182"/>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46" name="Rectangle 104"/>
                <p:cNvSpPr>
                  <a:spLocks noChangeAspect="1" noChangeArrowheads="1"/>
                </p:cNvSpPr>
                <p:nvPr/>
              </p:nvSpPr>
              <p:spPr bwMode="auto">
                <a:xfrm flipV="1">
                  <a:off x="2114" y="2561"/>
                  <a:ext cx="235" cy="182"/>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47" name="Rectangle 105"/>
                <p:cNvSpPr>
                  <a:spLocks noChangeAspect="1" noChangeArrowheads="1"/>
                </p:cNvSpPr>
                <p:nvPr/>
              </p:nvSpPr>
              <p:spPr bwMode="auto">
                <a:xfrm>
                  <a:off x="2081" y="2511"/>
                  <a:ext cx="156" cy="95"/>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nvGrpSpPr>
            <p:cNvPr id="17433" name="Group 106"/>
            <p:cNvGrpSpPr>
              <a:grpSpLocks noChangeAspect="1"/>
            </p:cNvGrpSpPr>
            <p:nvPr/>
          </p:nvGrpSpPr>
          <p:grpSpPr bwMode="auto">
            <a:xfrm>
              <a:off x="1172" y="901"/>
              <a:ext cx="1179" cy="1094"/>
              <a:chOff x="828" y="1722"/>
              <a:chExt cx="1391" cy="1290"/>
            </a:xfrm>
          </p:grpSpPr>
          <p:sp>
            <p:nvSpPr>
              <p:cNvPr id="17541" name="Freeform 107"/>
              <p:cNvSpPr>
                <a:spLocks noChangeAspect="1"/>
              </p:cNvSpPr>
              <p:nvPr/>
            </p:nvSpPr>
            <p:spPr bwMode="auto">
              <a:xfrm>
                <a:off x="828" y="1722"/>
                <a:ext cx="1391" cy="430"/>
              </a:xfrm>
              <a:custGeom>
                <a:avLst/>
                <a:gdLst>
                  <a:gd name="T0" fmla="*/ 1368 w 1393"/>
                  <a:gd name="T1" fmla="*/ 3398 h 341"/>
                  <a:gd name="T2" fmla="*/ 1274 w 1393"/>
                  <a:gd name="T3" fmla="*/ 3398 h 341"/>
                  <a:gd name="T4" fmla="*/ 1228 w 1393"/>
                  <a:gd name="T5" fmla="*/ 3398 h 341"/>
                  <a:gd name="T6" fmla="*/ 1181 w 1393"/>
                  <a:gd name="T7" fmla="*/ 4449 h 341"/>
                  <a:gd name="T8" fmla="*/ 1119 w 1393"/>
                  <a:gd name="T9" fmla="*/ 5495 h 341"/>
                  <a:gd name="T10" fmla="*/ 1042 w 1393"/>
                  <a:gd name="T11" fmla="*/ 5094 h 341"/>
                  <a:gd name="T12" fmla="*/ 726 w 1393"/>
                  <a:gd name="T13" fmla="*/ 3005 h 341"/>
                  <a:gd name="T14" fmla="*/ 334 w 1393"/>
                  <a:gd name="T15" fmla="*/ 928 h 341"/>
                  <a:gd name="T16" fmla="*/ 0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210"/>
                    </a:moveTo>
                    <a:lnTo>
                      <a:pt x="1298" y="210"/>
                    </a:lnTo>
                    <a:lnTo>
                      <a:pt x="1252" y="210"/>
                    </a:lnTo>
                    <a:lnTo>
                      <a:pt x="1205" y="275"/>
                    </a:lnTo>
                    <a:lnTo>
                      <a:pt x="1143" y="340"/>
                    </a:lnTo>
                    <a:lnTo>
                      <a:pt x="1065" y="315"/>
                    </a:lnTo>
                    <a:lnTo>
                      <a:pt x="738" y="186"/>
                    </a:lnTo>
                    <a:lnTo>
                      <a:pt x="334" y="57"/>
                    </a:lnTo>
                    <a:lnTo>
                      <a:pt x="0"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42" name="Freeform 108"/>
              <p:cNvSpPr>
                <a:spLocks noChangeAspect="1"/>
              </p:cNvSpPr>
              <p:nvPr/>
            </p:nvSpPr>
            <p:spPr bwMode="auto">
              <a:xfrm>
                <a:off x="828" y="2583"/>
                <a:ext cx="1391" cy="429"/>
              </a:xfrm>
              <a:custGeom>
                <a:avLst/>
                <a:gdLst>
                  <a:gd name="T0" fmla="*/ 1368 w 1393"/>
                  <a:gd name="T1" fmla="*/ 2044 h 341"/>
                  <a:gd name="T2" fmla="*/ 1274 w 1393"/>
                  <a:gd name="T3" fmla="*/ 2044 h 341"/>
                  <a:gd name="T4" fmla="*/ 1228 w 1393"/>
                  <a:gd name="T5" fmla="*/ 2044 h 341"/>
                  <a:gd name="T6" fmla="*/ 1181 w 1393"/>
                  <a:gd name="T7" fmla="*/ 1027 h 341"/>
                  <a:gd name="T8" fmla="*/ 1119 w 1393"/>
                  <a:gd name="T9" fmla="*/ 0 h 341"/>
                  <a:gd name="T10" fmla="*/ 1042 w 1393"/>
                  <a:gd name="T11" fmla="*/ 370 h 341"/>
                  <a:gd name="T12" fmla="*/ 726 w 1393"/>
                  <a:gd name="T13" fmla="*/ 2423 h 341"/>
                  <a:gd name="T14" fmla="*/ 334 w 1393"/>
                  <a:gd name="T15" fmla="*/ 4454 h 341"/>
                  <a:gd name="T16" fmla="*/ 0 w 1393"/>
                  <a:gd name="T17" fmla="*/ 5348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130"/>
                    </a:moveTo>
                    <a:lnTo>
                      <a:pt x="1298" y="130"/>
                    </a:lnTo>
                    <a:lnTo>
                      <a:pt x="1252" y="130"/>
                    </a:lnTo>
                    <a:lnTo>
                      <a:pt x="1205" y="65"/>
                    </a:lnTo>
                    <a:lnTo>
                      <a:pt x="1143" y="0"/>
                    </a:lnTo>
                    <a:lnTo>
                      <a:pt x="1065" y="24"/>
                    </a:lnTo>
                    <a:lnTo>
                      <a:pt x="738" y="154"/>
                    </a:lnTo>
                    <a:lnTo>
                      <a:pt x="334" y="283"/>
                    </a:lnTo>
                    <a:lnTo>
                      <a:pt x="0"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434" name="AutoShape 119"/>
            <p:cNvSpPr>
              <a:spLocks noChangeAspect="1" noChangeArrowheads="1"/>
            </p:cNvSpPr>
            <p:nvPr/>
          </p:nvSpPr>
          <p:spPr bwMode="auto">
            <a:xfrm rot="5400000">
              <a:off x="2191" y="1301"/>
              <a:ext cx="259" cy="25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836 w 21600"/>
                <a:gd name="T13" fmla="*/ 2836 h 21600"/>
                <a:gd name="T14" fmla="*/ 18764 w 21600"/>
                <a:gd name="T15" fmla="*/ 18764 h 21600"/>
              </a:gdLst>
              <a:ahLst/>
              <a:cxnLst>
                <a:cxn ang="T8">
                  <a:pos x="T0" y="T1"/>
                </a:cxn>
                <a:cxn ang="T9">
                  <a:pos x="T2" y="T3"/>
                </a:cxn>
                <a:cxn ang="T10">
                  <a:pos x="T4" y="T5"/>
                </a:cxn>
                <a:cxn ang="T11">
                  <a:pos x="T6" y="T7"/>
                </a:cxn>
              </a:cxnLst>
              <a:rect l="T12" t="T13" r="T14" b="T15"/>
              <a:pathLst>
                <a:path w="21600" h="21600">
                  <a:moveTo>
                    <a:pt x="0" y="0"/>
                  </a:moveTo>
                  <a:lnTo>
                    <a:pt x="2142" y="21600"/>
                  </a:lnTo>
                  <a:lnTo>
                    <a:pt x="19458"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5" name="Rectangle 120"/>
            <p:cNvSpPr>
              <a:spLocks noChangeAspect="1" noChangeArrowheads="1"/>
            </p:cNvSpPr>
            <p:nvPr/>
          </p:nvSpPr>
          <p:spPr bwMode="auto">
            <a:xfrm>
              <a:off x="2180" y="1295"/>
              <a:ext cx="1438" cy="280"/>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17436" name="Group 121"/>
            <p:cNvGrpSpPr>
              <a:grpSpLocks noChangeAspect="1"/>
            </p:cNvGrpSpPr>
            <p:nvPr/>
          </p:nvGrpSpPr>
          <p:grpSpPr bwMode="auto">
            <a:xfrm>
              <a:off x="2119" y="1114"/>
              <a:ext cx="1593" cy="648"/>
              <a:chOff x="1986" y="1973"/>
              <a:chExt cx="1879" cy="764"/>
            </a:xfrm>
          </p:grpSpPr>
          <p:sp>
            <p:nvSpPr>
              <p:cNvPr id="17520" name="Freeform 122"/>
              <p:cNvSpPr>
                <a:spLocks noChangeAspect="1"/>
              </p:cNvSpPr>
              <p:nvPr/>
            </p:nvSpPr>
            <p:spPr bwMode="auto">
              <a:xfrm>
                <a:off x="3532" y="2004"/>
                <a:ext cx="253" cy="295"/>
              </a:xfrm>
              <a:custGeom>
                <a:avLst/>
                <a:gdLst>
                  <a:gd name="T0" fmla="*/ 218 w 253"/>
                  <a:gd name="T1" fmla="*/ 280 h 295"/>
                  <a:gd name="T2" fmla="*/ 193 w 253"/>
                  <a:gd name="T3" fmla="*/ 288 h 295"/>
                  <a:gd name="T4" fmla="*/ 181 w 253"/>
                  <a:gd name="T5" fmla="*/ 290 h 295"/>
                  <a:gd name="T6" fmla="*/ 152 w 253"/>
                  <a:gd name="T7" fmla="*/ 293 h 295"/>
                  <a:gd name="T8" fmla="*/ 143 w 253"/>
                  <a:gd name="T9" fmla="*/ 293 h 295"/>
                  <a:gd name="T10" fmla="*/ 139 w 253"/>
                  <a:gd name="T11" fmla="*/ 295 h 295"/>
                  <a:gd name="T12" fmla="*/ 113 w 253"/>
                  <a:gd name="T13" fmla="*/ 281 h 295"/>
                  <a:gd name="T14" fmla="*/ 66 w 253"/>
                  <a:gd name="T15" fmla="*/ 280 h 295"/>
                  <a:gd name="T16" fmla="*/ 62 w 253"/>
                  <a:gd name="T17" fmla="*/ 281 h 295"/>
                  <a:gd name="T18" fmla="*/ 40 w 253"/>
                  <a:gd name="T19" fmla="*/ 272 h 295"/>
                  <a:gd name="T20" fmla="*/ 10 w 253"/>
                  <a:gd name="T21" fmla="*/ 270 h 295"/>
                  <a:gd name="T22" fmla="*/ 0 w 253"/>
                  <a:gd name="T23" fmla="*/ 237 h 295"/>
                  <a:gd name="T24" fmla="*/ 14 w 253"/>
                  <a:gd name="T25" fmla="*/ 198 h 295"/>
                  <a:gd name="T26" fmla="*/ 33 w 253"/>
                  <a:gd name="T27" fmla="*/ 173 h 295"/>
                  <a:gd name="T28" fmla="*/ 40 w 253"/>
                  <a:gd name="T29" fmla="*/ 150 h 295"/>
                  <a:gd name="T30" fmla="*/ 59 w 253"/>
                  <a:gd name="T31" fmla="*/ 126 h 295"/>
                  <a:gd name="T32" fmla="*/ 66 w 253"/>
                  <a:gd name="T33" fmla="*/ 103 h 295"/>
                  <a:gd name="T34" fmla="*/ 82 w 253"/>
                  <a:gd name="T35" fmla="*/ 89 h 295"/>
                  <a:gd name="T36" fmla="*/ 106 w 253"/>
                  <a:gd name="T37" fmla="*/ 71 h 295"/>
                  <a:gd name="T38" fmla="*/ 127 w 253"/>
                  <a:gd name="T39" fmla="*/ 58 h 295"/>
                  <a:gd name="T40" fmla="*/ 139 w 253"/>
                  <a:gd name="T41" fmla="*/ 50 h 295"/>
                  <a:gd name="T42" fmla="*/ 154 w 253"/>
                  <a:gd name="T43" fmla="*/ 26 h 295"/>
                  <a:gd name="T44" fmla="*/ 169 w 253"/>
                  <a:gd name="T45" fmla="*/ 3 h 295"/>
                  <a:gd name="T46" fmla="*/ 173 w 253"/>
                  <a:gd name="T47" fmla="*/ 3 h 295"/>
                  <a:gd name="T48" fmla="*/ 190 w 253"/>
                  <a:gd name="T49" fmla="*/ 0 h 295"/>
                  <a:gd name="T50" fmla="*/ 199 w 253"/>
                  <a:gd name="T51" fmla="*/ 11 h 295"/>
                  <a:gd name="T52" fmla="*/ 214 w 253"/>
                  <a:gd name="T53" fmla="*/ 37 h 295"/>
                  <a:gd name="T54" fmla="*/ 219 w 253"/>
                  <a:gd name="T55" fmla="*/ 48 h 295"/>
                  <a:gd name="T56" fmla="*/ 229 w 253"/>
                  <a:gd name="T57" fmla="*/ 74 h 295"/>
                  <a:gd name="T58" fmla="*/ 234 w 253"/>
                  <a:gd name="T59" fmla="*/ 89 h 295"/>
                  <a:gd name="T60" fmla="*/ 236 w 253"/>
                  <a:gd name="T61" fmla="*/ 112 h 295"/>
                  <a:gd name="T62" fmla="*/ 253 w 253"/>
                  <a:gd name="T63" fmla="*/ 171 h 295"/>
                  <a:gd name="T64" fmla="*/ 250 w 253"/>
                  <a:gd name="T65" fmla="*/ 194 h 295"/>
                  <a:gd name="T66" fmla="*/ 243 w 253"/>
                  <a:gd name="T67" fmla="*/ 217 h 295"/>
                  <a:gd name="T68" fmla="*/ 241 w 253"/>
                  <a:gd name="T69" fmla="*/ 239 h 295"/>
                  <a:gd name="T70" fmla="*/ 242 w 253"/>
                  <a:gd name="T71" fmla="*/ 256 h 295"/>
                  <a:gd name="T72" fmla="*/ 222 w 253"/>
                  <a:gd name="T73" fmla="*/ 280 h 295"/>
                  <a:gd name="T74" fmla="*/ 219 w 253"/>
                  <a:gd name="T75" fmla="*/ 286 h 29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3" h="295">
                    <a:moveTo>
                      <a:pt x="218" y="280"/>
                    </a:moveTo>
                    <a:lnTo>
                      <a:pt x="193" y="288"/>
                    </a:lnTo>
                    <a:lnTo>
                      <a:pt x="181" y="290"/>
                    </a:lnTo>
                    <a:lnTo>
                      <a:pt x="152" y="293"/>
                    </a:lnTo>
                    <a:lnTo>
                      <a:pt x="143" y="293"/>
                    </a:lnTo>
                    <a:lnTo>
                      <a:pt x="139" y="295"/>
                    </a:lnTo>
                    <a:lnTo>
                      <a:pt x="113" y="281"/>
                    </a:lnTo>
                    <a:lnTo>
                      <a:pt x="66" y="280"/>
                    </a:lnTo>
                    <a:lnTo>
                      <a:pt x="62" y="281"/>
                    </a:lnTo>
                    <a:lnTo>
                      <a:pt x="40" y="272"/>
                    </a:lnTo>
                    <a:lnTo>
                      <a:pt x="10" y="270"/>
                    </a:lnTo>
                    <a:lnTo>
                      <a:pt x="0" y="237"/>
                    </a:lnTo>
                    <a:lnTo>
                      <a:pt x="14" y="198"/>
                    </a:lnTo>
                    <a:lnTo>
                      <a:pt x="33" y="173"/>
                    </a:lnTo>
                    <a:lnTo>
                      <a:pt x="40" y="150"/>
                    </a:lnTo>
                    <a:lnTo>
                      <a:pt x="59" y="126"/>
                    </a:lnTo>
                    <a:lnTo>
                      <a:pt x="66" y="103"/>
                    </a:lnTo>
                    <a:lnTo>
                      <a:pt x="82" y="89"/>
                    </a:lnTo>
                    <a:lnTo>
                      <a:pt x="106" y="71"/>
                    </a:lnTo>
                    <a:lnTo>
                      <a:pt x="127" y="58"/>
                    </a:lnTo>
                    <a:lnTo>
                      <a:pt x="139" y="50"/>
                    </a:lnTo>
                    <a:lnTo>
                      <a:pt x="154" y="26"/>
                    </a:lnTo>
                    <a:lnTo>
                      <a:pt x="169" y="3"/>
                    </a:lnTo>
                    <a:lnTo>
                      <a:pt x="173" y="3"/>
                    </a:lnTo>
                    <a:lnTo>
                      <a:pt x="190" y="0"/>
                    </a:lnTo>
                    <a:lnTo>
                      <a:pt x="199" y="11"/>
                    </a:lnTo>
                    <a:lnTo>
                      <a:pt x="214" y="37"/>
                    </a:lnTo>
                    <a:lnTo>
                      <a:pt x="219" y="48"/>
                    </a:lnTo>
                    <a:lnTo>
                      <a:pt x="229" y="74"/>
                    </a:lnTo>
                    <a:lnTo>
                      <a:pt x="234" y="89"/>
                    </a:lnTo>
                    <a:lnTo>
                      <a:pt x="236" y="112"/>
                    </a:lnTo>
                    <a:lnTo>
                      <a:pt x="253" y="171"/>
                    </a:lnTo>
                    <a:lnTo>
                      <a:pt x="250" y="194"/>
                    </a:lnTo>
                    <a:lnTo>
                      <a:pt x="243" y="217"/>
                    </a:lnTo>
                    <a:lnTo>
                      <a:pt x="241" y="239"/>
                    </a:lnTo>
                    <a:lnTo>
                      <a:pt x="242" y="256"/>
                    </a:lnTo>
                    <a:lnTo>
                      <a:pt x="222" y="280"/>
                    </a:lnTo>
                    <a:lnTo>
                      <a:pt x="219" y="286"/>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21" name="Freeform 123"/>
              <p:cNvSpPr>
                <a:spLocks noChangeAspect="1"/>
              </p:cNvSpPr>
              <p:nvPr/>
            </p:nvSpPr>
            <p:spPr bwMode="auto">
              <a:xfrm>
                <a:off x="2687" y="2339"/>
                <a:ext cx="234" cy="317"/>
              </a:xfrm>
              <a:custGeom>
                <a:avLst/>
                <a:gdLst>
                  <a:gd name="T0" fmla="*/ 227 w 234"/>
                  <a:gd name="T1" fmla="*/ 37 h 317"/>
                  <a:gd name="T2" fmla="*/ 222 w 234"/>
                  <a:gd name="T3" fmla="*/ 43 h 317"/>
                  <a:gd name="T4" fmla="*/ 229 w 234"/>
                  <a:gd name="T5" fmla="*/ 73 h 317"/>
                  <a:gd name="T6" fmla="*/ 230 w 234"/>
                  <a:gd name="T7" fmla="*/ 90 h 317"/>
                  <a:gd name="T8" fmla="*/ 233 w 234"/>
                  <a:gd name="T9" fmla="*/ 126 h 317"/>
                  <a:gd name="T10" fmla="*/ 234 w 234"/>
                  <a:gd name="T11" fmla="*/ 136 h 317"/>
                  <a:gd name="T12" fmla="*/ 234 w 234"/>
                  <a:gd name="T13" fmla="*/ 143 h 317"/>
                  <a:gd name="T14" fmla="*/ 223 w 234"/>
                  <a:gd name="T15" fmla="*/ 175 h 317"/>
                  <a:gd name="T16" fmla="*/ 223 w 234"/>
                  <a:gd name="T17" fmla="*/ 233 h 317"/>
                  <a:gd name="T18" fmla="*/ 223 w 234"/>
                  <a:gd name="T19" fmla="*/ 239 h 317"/>
                  <a:gd name="T20" fmla="*/ 216 w 234"/>
                  <a:gd name="T21" fmla="*/ 266 h 317"/>
                  <a:gd name="T22" fmla="*/ 214 w 234"/>
                  <a:gd name="T23" fmla="*/ 303 h 317"/>
                  <a:gd name="T24" fmla="*/ 189 w 234"/>
                  <a:gd name="T25" fmla="*/ 317 h 317"/>
                  <a:gd name="T26" fmla="*/ 156 w 234"/>
                  <a:gd name="T27" fmla="*/ 299 h 317"/>
                  <a:gd name="T28" fmla="*/ 137 w 234"/>
                  <a:gd name="T29" fmla="*/ 274 h 317"/>
                  <a:gd name="T30" fmla="*/ 119 w 234"/>
                  <a:gd name="T31" fmla="*/ 266 h 317"/>
                  <a:gd name="T32" fmla="*/ 100 w 234"/>
                  <a:gd name="T33" fmla="*/ 241 h 317"/>
                  <a:gd name="T34" fmla="*/ 82 w 234"/>
                  <a:gd name="T35" fmla="*/ 233 h 317"/>
                  <a:gd name="T36" fmla="*/ 72 w 234"/>
                  <a:gd name="T37" fmla="*/ 213 h 317"/>
                  <a:gd name="T38" fmla="*/ 56 w 234"/>
                  <a:gd name="T39" fmla="*/ 183 h 317"/>
                  <a:gd name="T40" fmla="*/ 46 w 234"/>
                  <a:gd name="T41" fmla="*/ 158 h 317"/>
                  <a:gd name="T42" fmla="*/ 40 w 234"/>
                  <a:gd name="T43" fmla="*/ 143 h 317"/>
                  <a:gd name="T44" fmla="*/ 21 w 234"/>
                  <a:gd name="T45" fmla="*/ 124 h 317"/>
                  <a:gd name="T46" fmla="*/ 2 w 234"/>
                  <a:gd name="T47" fmla="*/ 103 h 317"/>
                  <a:gd name="T48" fmla="*/ 2 w 234"/>
                  <a:gd name="T49" fmla="*/ 98 h 317"/>
                  <a:gd name="T50" fmla="*/ 0 w 234"/>
                  <a:gd name="T51" fmla="*/ 78 h 317"/>
                  <a:gd name="T52" fmla="*/ 8 w 234"/>
                  <a:gd name="T53" fmla="*/ 67 h 317"/>
                  <a:gd name="T54" fmla="*/ 29 w 234"/>
                  <a:gd name="T55" fmla="*/ 48 h 317"/>
                  <a:gd name="T56" fmla="*/ 38 w 234"/>
                  <a:gd name="T57" fmla="*/ 42 h 317"/>
                  <a:gd name="T58" fmla="*/ 59 w 234"/>
                  <a:gd name="T59" fmla="*/ 29 h 317"/>
                  <a:gd name="T60" fmla="*/ 72 w 234"/>
                  <a:gd name="T61" fmla="*/ 23 h 317"/>
                  <a:gd name="T62" fmla="*/ 89 w 234"/>
                  <a:gd name="T63" fmla="*/ 20 h 317"/>
                  <a:gd name="T64" fmla="*/ 135 w 234"/>
                  <a:gd name="T65" fmla="*/ 0 h 317"/>
                  <a:gd name="T66" fmla="*/ 153 w 234"/>
                  <a:gd name="T67" fmla="*/ 3 h 317"/>
                  <a:gd name="T68" fmla="*/ 172 w 234"/>
                  <a:gd name="T69" fmla="*/ 11 h 317"/>
                  <a:gd name="T70" fmla="*/ 190 w 234"/>
                  <a:gd name="T71" fmla="*/ 15 h 317"/>
                  <a:gd name="T72" fmla="*/ 203 w 234"/>
                  <a:gd name="T73" fmla="*/ 13 h 317"/>
                  <a:gd name="T74" fmla="*/ 222 w 234"/>
                  <a:gd name="T75" fmla="*/ 38 h 317"/>
                  <a:gd name="T76" fmla="*/ 227 w 234"/>
                  <a:gd name="T77" fmla="*/ 42 h 3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4" h="317">
                    <a:moveTo>
                      <a:pt x="227" y="37"/>
                    </a:moveTo>
                    <a:lnTo>
                      <a:pt x="222" y="43"/>
                    </a:lnTo>
                    <a:lnTo>
                      <a:pt x="229" y="73"/>
                    </a:lnTo>
                    <a:lnTo>
                      <a:pt x="230" y="90"/>
                    </a:lnTo>
                    <a:lnTo>
                      <a:pt x="233" y="126"/>
                    </a:lnTo>
                    <a:lnTo>
                      <a:pt x="234" y="136"/>
                    </a:lnTo>
                    <a:lnTo>
                      <a:pt x="234" y="143"/>
                    </a:lnTo>
                    <a:lnTo>
                      <a:pt x="223" y="175"/>
                    </a:lnTo>
                    <a:lnTo>
                      <a:pt x="223" y="233"/>
                    </a:lnTo>
                    <a:lnTo>
                      <a:pt x="223" y="239"/>
                    </a:lnTo>
                    <a:lnTo>
                      <a:pt x="216" y="266"/>
                    </a:lnTo>
                    <a:lnTo>
                      <a:pt x="214" y="303"/>
                    </a:lnTo>
                    <a:lnTo>
                      <a:pt x="189" y="317"/>
                    </a:lnTo>
                    <a:lnTo>
                      <a:pt x="156" y="299"/>
                    </a:lnTo>
                    <a:lnTo>
                      <a:pt x="137" y="274"/>
                    </a:lnTo>
                    <a:lnTo>
                      <a:pt x="119" y="266"/>
                    </a:lnTo>
                    <a:lnTo>
                      <a:pt x="100" y="241"/>
                    </a:lnTo>
                    <a:lnTo>
                      <a:pt x="82" y="233"/>
                    </a:lnTo>
                    <a:lnTo>
                      <a:pt x="72" y="213"/>
                    </a:lnTo>
                    <a:lnTo>
                      <a:pt x="56" y="183"/>
                    </a:lnTo>
                    <a:lnTo>
                      <a:pt x="46" y="158"/>
                    </a:lnTo>
                    <a:lnTo>
                      <a:pt x="40" y="143"/>
                    </a:lnTo>
                    <a:lnTo>
                      <a:pt x="21" y="124"/>
                    </a:lnTo>
                    <a:lnTo>
                      <a:pt x="2" y="103"/>
                    </a:lnTo>
                    <a:lnTo>
                      <a:pt x="2" y="98"/>
                    </a:lnTo>
                    <a:lnTo>
                      <a:pt x="0" y="78"/>
                    </a:lnTo>
                    <a:lnTo>
                      <a:pt x="8" y="67"/>
                    </a:lnTo>
                    <a:lnTo>
                      <a:pt x="29" y="48"/>
                    </a:lnTo>
                    <a:lnTo>
                      <a:pt x="38" y="42"/>
                    </a:lnTo>
                    <a:lnTo>
                      <a:pt x="59" y="29"/>
                    </a:lnTo>
                    <a:lnTo>
                      <a:pt x="72" y="23"/>
                    </a:lnTo>
                    <a:lnTo>
                      <a:pt x="89" y="20"/>
                    </a:lnTo>
                    <a:lnTo>
                      <a:pt x="135" y="0"/>
                    </a:lnTo>
                    <a:lnTo>
                      <a:pt x="153" y="3"/>
                    </a:lnTo>
                    <a:lnTo>
                      <a:pt x="172" y="11"/>
                    </a:lnTo>
                    <a:lnTo>
                      <a:pt x="190" y="15"/>
                    </a:lnTo>
                    <a:lnTo>
                      <a:pt x="203" y="13"/>
                    </a:lnTo>
                    <a:lnTo>
                      <a:pt x="222" y="38"/>
                    </a:lnTo>
                    <a:lnTo>
                      <a:pt x="227" y="42"/>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22" name="Freeform 124"/>
              <p:cNvSpPr>
                <a:spLocks noChangeAspect="1"/>
              </p:cNvSpPr>
              <p:nvPr/>
            </p:nvSpPr>
            <p:spPr bwMode="auto">
              <a:xfrm>
                <a:off x="3373" y="1983"/>
                <a:ext cx="252" cy="294"/>
              </a:xfrm>
              <a:custGeom>
                <a:avLst/>
                <a:gdLst>
                  <a:gd name="T0" fmla="*/ 35 w 252"/>
                  <a:gd name="T1" fmla="*/ 14 h 294"/>
                  <a:gd name="T2" fmla="*/ 60 w 252"/>
                  <a:gd name="T3" fmla="*/ 5 h 294"/>
                  <a:gd name="T4" fmla="*/ 72 w 252"/>
                  <a:gd name="T5" fmla="*/ 4 h 294"/>
                  <a:gd name="T6" fmla="*/ 102 w 252"/>
                  <a:gd name="T7" fmla="*/ 1 h 294"/>
                  <a:gd name="T8" fmla="*/ 110 w 252"/>
                  <a:gd name="T9" fmla="*/ 0 h 294"/>
                  <a:gd name="T10" fmla="*/ 114 w 252"/>
                  <a:gd name="T11" fmla="*/ 0 h 294"/>
                  <a:gd name="T12" fmla="*/ 140 w 252"/>
                  <a:gd name="T13" fmla="*/ 13 h 294"/>
                  <a:gd name="T14" fmla="*/ 186 w 252"/>
                  <a:gd name="T15" fmla="*/ 14 h 294"/>
                  <a:gd name="T16" fmla="*/ 190 w 252"/>
                  <a:gd name="T17" fmla="*/ 13 h 294"/>
                  <a:gd name="T18" fmla="*/ 212 w 252"/>
                  <a:gd name="T19" fmla="*/ 21 h 294"/>
                  <a:gd name="T20" fmla="*/ 242 w 252"/>
                  <a:gd name="T21" fmla="*/ 24 h 294"/>
                  <a:gd name="T22" fmla="*/ 252 w 252"/>
                  <a:gd name="T23" fmla="*/ 55 h 294"/>
                  <a:gd name="T24" fmla="*/ 238 w 252"/>
                  <a:gd name="T25" fmla="*/ 97 h 294"/>
                  <a:gd name="T26" fmla="*/ 219 w 252"/>
                  <a:gd name="T27" fmla="*/ 121 h 294"/>
                  <a:gd name="T28" fmla="*/ 212 w 252"/>
                  <a:gd name="T29" fmla="*/ 144 h 294"/>
                  <a:gd name="T30" fmla="*/ 193 w 252"/>
                  <a:gd name="T31" fmla="*/ 168 h 294"/>
                  <a:gd name="T32" fmla="*/ 186 w 252"/>
                  <a:gd name="T33" fmla="*/ 190 h 294"/>
                  <a:gd name="T34" fmla="*/ 170 w 252"/>
                  <a:gd name="T35" fmla="*/ 204 h 294"/>
                  <a:gd name="T36" fmla="*/ 146 w 252"/>
                  <a:gd name="T37" fmla="*/ 223 h 294"/>
                  <a:gd name="T38" fmla="*/ 126 w 252"/>
                  <a:gd name="T39" fmla="*/ 237 h 294"/>
                  <a:gd name="T40" fmla="*/ 114 w 252"/>
                  <a:gd name="T41" fmla="*/ 243 h 294"/>
                  <a:gd name="T42" fmla="*/ 99 w 252"/>
                  <a:gd name="T43" fmla="*/ 267 h 294"/>
                  <a:gd name="T44" fmla="*/ 84 w 252"/>
                  <a:gd name="T45" fmla="*/ 291 h 294"/>
                  <a:gd name="T46" fmla="*/ 80 w 252"/>
                  <a:gd name="T47" fmla="*/ 291 h 294"/>
                  <a:gd name="T48" fmla="*/ 63 w 252"/>
                  <a:gd name="T49" fmla="*/ 294 h 294"/>
                  <a:gd name="T50" fmla="*/ 54 w 252"/>
                  <a:gd name="T51" fmla="*/ 284 h 294"/>
                  <a:gd name="T52" fmla="*/ 39 w 252"/>
                  <a:gd name="T53" fmla="*/ 257 h 294"/>
                  <a:gd name="T54" fmla="*/ 34 w 252"/>
                  <a:gd name="T55" fmla="*/ 246 h 294"/>
                  <a:gd name="T56" fmla="*/ 24 w 252"/>
                  <a:gd name="T57" fmla="*/ 221 h 294"/>
                  <a:gd name="T58" fmla="*/ 18 w 252"/>
                  <a:gd name="T59" fmla="*/ 204 h 294"/>
                  <a:gd name="T60" fmla="*/ 17 w 252"/>
                  <a:gd name="T61" fmla="*/ 182 h 294"/>
                  <a:gd name="T62" fmla="*/ 0 w 252"/>
                  <a:gd name="T63" fmla="*/ 122 h 294"/>
                  <a:gd name="T64" fmla="*/ 3 w 252"/>
                  <a:gd name="T65" fmla="*/ 101 h 294"/>
                  <a:gd name="T66" fmla="*/ 9 w 252"/>
                  <a:gd name="T67" fmla="*/ 77 h 294"/>
                  <a:gd name="T68" fmla="*/ 12 w 252"/>
                  <a:gd name="T69" fmla="*/ 54 h 294"/>
                  <a:gd name="T70" fmla="*/ 11 w 252"/>
                  <a:gd name="T71" fmla="*/ 38 h 294"/>
                  <a:gd name="T72" fmla="*/ 30 w 252"/>
                  <a:gd name="T73" fmla="*/ 14 h 29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2" h="294">
                    <a:moveTo>
                      <a:pt x="35" y="14"/>
                    </a:moveTo>
                    <a:lnTo>
                      <a:pt x="60" y="5"/>
                    </a:lnTo>
                    <a:lnTo>
                      <a:pt x="72" y="4"/>
                    </a:lnTo>
                    <a:lnTo>
                      <a:pt x="102" y="1"/>
                    </a:lnTo>
                    <a:lnTo>
                      <a:pt x="110" y="0"/>
                    </a:lnTo>
                    <a:lnTo>
                      <a:pt x="114" y="0"/>
                    </a:lnTo>
                    <a:lnTo>
                      <a:pt x="140" y="13"/>
                    </a:lnTo>
                    <a:lnTo>
                      <a:pt x="186" y="14"/>
                    </a:lnTo>
                    <a:lnTo>
                      <a:pt x="190" y="13"/>
                    </a:lnTo>
                    <a:lnTo>
                      <a:pt x="212" y="21"/>
                    </a:lnTo>
                    <a:lnTo>
                      <a:pt x="242" y="24"/>
                    </a:lnTo>
                    <a:lnTo>
                      <a:pt x="252" y="55"/>
                    </a:lnTo>
                    <a:lnTo>
                      <a:pt x="238" y="97"/>
                    </a:lnTo>
                    <a:lnTo>
                      <a:pt x="219" y="121"/>
                    </a:lnTo>
                    <a:lnTo>
                      <a:pt x="212" y="144"/>
                    </a:lnTo>
                    <a:lnTo>
                      <a:pt x="193" y="168"/>
                    </a:lnTo>
                    <a:lnTo>
                      <a:pt x="186" y="190"/>
                    </a:lnTo>
                    <a:lnTo>
                      <a:pt x="170" y="204"/>
                    </a:lnTo>
                    <a:lnTo>
                      <a:pt x="146" y="223"/>
                    </a:lnTo>
                    <a:lnTo>
                      <a:pt x="126" y="237"/>
                    </a:lnTo>
                    <a:lnTo>
                      <a:pt x="114" y="243"/>
                    </a:lnTo>
                    <a:lnTo>
                      <a:pt x="99" y="267"/>
                    </a:lnTo>
                    <a:lnTo>
                      <a:pt x="84" y="291"/>
                    </a:lnTo>
                    <a:lnTo>
                      <a:pt x="80" y="291"/>
                    </a:lnTo>
                    <a:lnTo>
                      <a:pt x="63" y="294"/>
                    </a:lnTo>
                    <a:lnTo>
                      <a:pt x="54" y="284"/>
                    </a:lnTo>
                    <a:lnTo>
                      <a:pt x="39" y="257"/>
                    </a:lnTo>
                    <a:lnTo>
                      <a:pt x="34" y="246"/>
                    </a:lnTo>
                    <a:lnTo>
                      <a:pt x="24" y="221"/>
                    </a:lnTo>
                    <a:lnTo>
                      <a:pt x="18" y="204"/>
                    </a:lnTo>
                    <a:lnTo>
                      <a:pt x="17" y="182"/>
                    </a:lnTo>
                    <a:lnTo>
                      <a:pt x="0" y="122"/>
                    </a:lnTo>
                    <a:lnTo>
                      <a:pt x="3" y="101"/>
                    </a:lnTo>
                    <a:lnTo>
                      <a:pt x="9" y="77"/>
                    </a:lnTo>
                    <a:lnTo>
                      <a:pt x="12" y="54"/>
                    </a:lnTo>
                    <a:lnTo>
                      <a:pt x="11" y="38"/>
                    </a:lnTo>
                    <a:lnTo>
                      <a:pt x="30" y="14"/>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23" name="Freeform 125"/>
              <p:cNvSpPr>
                <a:spLocks noChangeAspect="1"/>
              </p:cNvSpPr>
              <p:nvPr/>
            </p:nvSpPr>
            <p:spPr bwMode="auto">
              <a:xfrm>
                <a:off x="3000" y="1973"/>
                <a:ext cx="231" cy="323"/>
              </a:xfrm>
              <a:custGeom>
                <a:avLst/>
                <a:gdLst>
                  <a:gd name="T0" fmla="*/ 231 w 231"/>
                  <a:gd name="T1" fmla="*/ 266 h 323"/>
                  <a:gd name="T2" fmla="*/ 227 w 231"/>
                  <a:gd name="T3" fmla="*/ 262 h 323"/>
                  <a:gd name="T4" fmla="*/ 229 w 231"/>
                  <a:gd name="T5" fmla="*/ 229 h 323"/>
                  <a:gd name="T6" fmla="*/ 228 w 231"/>
                  <a:gd name="T7" fmla="*/ 214 h 323"/>
                  <a:gd name="T8" fmla="*/ 225 w 231"/>
                  <a:gd name="T9" fmla="*/ 178 h 323"/>
                  <a:gd name="T10" fmla="*/ 224 w 231"/>
                  <a:gd name="T11" fmla="*/ 166 h 323"/>
                  <a:gd name="T12" fmla="*/ 224 w 231"/>
                  <a:gd name="T13" fmla="*/ 161 h 323"/>
                  <a:gd name="T14" fmla="*/ 209 w 231"/>
                  <a:gd name="T15" fmla="*/ 131 h 323"/>
                  <a:gd name="T16" fmla="*/ 200 w 231"/>
                  <a:gd name="T17" fmla="*/ 74 h 323"/>
                  <a:gd name="T18" fmla="*/ 200 w 231"/>
                  <a:gd name="T19" fmla="*/ 69 h 323"/>
                  <a:gd name="T20" fmla="*/ 189 w 231"/>
                  <a:gd name="T21" fmla="*/ 44 h 323"/>
                  <a:gd name="T22" fmla="*/ 182 w 231"/>
                  <a:gd name="T23" fmla="*/ 8 h 323"/>
                  <a:gd name="T24" fmla="*/ 155 w 231"/>
                  <a:gd name="T25" fmla="*/ 0 h 323"/>
                  <a:gd name="T26" fmla="*/ 126 w 231"/>
                  <a:gd name="T27" fmla="*/ 24 h 323"/>
                  <a:gd name="T28" fmla="*/ 110 w 231"/>
                  <a:gd name="T29" fmla="*/ 52 h 323"/>
                  <a:gd name="T30" fmla="*/ 93 w 231"/>
                  <a:gd name="T31" fmla="*/ 64 h 323"/>
                  <a:gd name="T32" fmla="*/ 77 w 231"/>
                  <a:gd name="T33" fmla="*/ 93 h 323"/>
                  <a:gd name="T34" fmla="*/ 60 w 231"/>
                  <a:gd name="T35" fmla="*/ 106 h 323"/>
                  <a:gd name="T36" fmla="*/ 53 w 231"/>
                  <a:gd name="T37" fmla="*/ 127 h 323"/>
                  <a:gd name="T38" fmla="*/ 42 w 231"/>
                  <a:gd name="T39" fmla="*/ 160 h 323"/>
                  <a:gd name="T40" fmla="*/ 35 w 231"/>
                  <a:gd name="T41" fmla="*/ 188 h 323"/>
                  <a:gd name="T42" fmla="*/ 32 w 231"/>
                  <a:gd name="T43" fmla="*/ 203 h 323"/>
                  <a:gd name="T44" fmla="*/ 16 w 231"/>
                  <a:gd name="T45" fmla="*/ 227 h 323"/>
                  <a:gd name="T46" fmla="*/ 0 w 231"/>
                  <a:gd name="T47" fmla="*/ 250 h 323"/>
                  <a:gd name="T48" fmla="*/ 0 w 231"/>
                  <a:gd name="T49" fmla="*/ 255 h 323"/>
                  <a:gd name="T50" fmla="*/ 1 w 231"/>
                  <a:gd name="T51" fmla="*/ 276 h 323"/>
                  <a:gd name="T52" fmla="*/ 11 w 231"/>
                  <a:gd name="T53" fmla="*/ 285 h 323"/>
                  <a:gd name="T54" fmla="*/ 34 w 231"/>
                  <a:gd name="T55" fmla="*/ 299 h 323"/>
                  <a:gd name="T56" fmla="*/ 43 w 231"/>
                  <a:gd name="T57" fmla="*/ 303 h 323"/>
                  <a:gd name="T58" fmla="*/ 66 w 231"/>
                  <a:gd name="T59" fmla="*/ 311 h 323"/>
                  <a:gd name="T60" fmla="*/ 80 w 231"/>
                  <a:gd name="T61" fmla="*/ 315 h 323"/>
                  <a:gd name="T62" fmla="*/ 97 w 231"/>
                  <a:gd name="T63" fmla="*/ 313 h 323"/>
                  <a:gd name="T64" fmla="*/ 147 w 231"/>
                  <a:gd name="T65" fmla="*/ 323 h 323"/>
                  <a:gd name="T66" fmla="*/ 164 w 231"/>
                  <a:gd name="T67" fmla="*/ 316 h 323"/>
                  <a:gd name="T68" fmla="*/ 181 w 231"/>
                  <a:gd name="T69" fmla="*/ 304 h 323"/>
                  <a:gd name="T70" fmla="*/ 198 w 231"/>
                  <a:gd name="T71" fmla="*/ 296 h 323"/>
                  <a:gd name="T72" fmla="*/ 211 w 231"/>
                  <a:gd name="T73" fmla="*/ 295 h 323"/>
                  <a:gd name="T74" fmla="*/ 227 w 231"/>
                  <a:gd name="T75" fmla="*/ 267 h 323"/>
                  <a:gd name="T76" fmla="*/ 231 w 231"/>
                  <a:gd name="T77" fmla="*/ 261 h 3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1" h="323">
                    <a:moveTo>
                      <a:pt x="231" y="266"/>
                    </a:moveTo>
                    <a:lnTo>
                      <a:pt x="227" y="262"/>
                    </a:lnTo>
                    <a:lnTo>
                      <a:pt x="229" y="229"/>
                    </a:lnTo>
                    <a:lnTo>
                      <a:pt x="228" y="214"/>
                    </a:lnTo>
                    <a:lnTo>
                      <a:pt x="225" y="178"/>
                    </a:lnTo>
                    <a:lnTo>
                      <a:pt x="224" y="166"/>
                    </a:lnTo>
                    <a:lnTo>
                      <a:pt x="224" y="161"/>
                    </a:lnTo>
                    <a:lnTo>
                      <a:pt x="209" y="131"/>
                    </a:lnTo>
                    <a:lnTo>
                      <a:pt x="200" y="74"/>
                    </a:lnTo>
                    <a:lnTo>
                      <a:pt x="200" y="69"/>
                    </a:lnTo>
                    <a:lnTo>
                      <a:pt x="189" y="44"/>
                    </a:lnTo>
                    <a:lnTo>
                      <a:pt x="182" y="8"/>
                    </a:lnTo>
                    <a:lnTo>
                      <a:pt x="155" y="0"/>
                    </a:lnTo>
                    <a:lnTo>
                      <a:pt x="126" y="24"/>
                    </a:lnTo>
                    <a:lnTo>
                      <a:pt x="110" y="52"/>
                    </a:lnTo>
                    <a:lnTo>
                      <a:pt x="93" y="64"/>
                    </a:lnTo>
                    <a:lnTo>
                      <a:pt x="77" y="93"/>
                    </a:lnTo>
                    <a:lnTo>
                      <a:pt x="60" y="106"/>
                    </a:lnTo>
                    <a:lnTo>
                      <a:pt x="53" y="127"/>
                    </a:lnTo>
                    <a:lnTo>
                      <a:pt x="42" y="160"/>
                    </a:lnTo>
                    <a:lnTo>
                      <a:pt x="35" y="188"/>
                    </a:lnTo>
                    <a:lnTo>
                      <a:pt x="32" y="203"/>
                    </a:lnTo>
                    <a:lnTo>
                      <a:pt x="16" y="227"/>
                    </a:lnTo>
                    <a:lnTo>
                      <a:pt x="0" y="250"/>
                    </a:lnTo>
                    <a:lnTo>
                      <a:pt x="0" y="255"/>
                    </a:lnTo>
                    <a:lnTo>
                      <a:pt x="1" y="276"/>
                    </a:lnTo>
                    <a:lnTo>
                      <a:pt x="11" y="285"/>
                    </a:lnTo>
                    <a:lnTo>
                      <a:pt x="34" y="299"/>
                    </a:lnTo>
                    <a:lnTo>
                      <a:pt x="43" y="303"/>
                    </a:lnTo>
                    <a:lnTo>
                      <a:pt x="66" y="311"/>
                    </a:lnTo>
                    <a:lnTo>
                      <a:pt x="80" y="315"/>
                    </a:lnTo>
                    <a:lnTo>
                      <a:pt x="97" y="313"/>
                    </a:lnTo>
                    <a:lnTo>
                      <a:pt x="147" y="323"/>
                    </a:lnTo>
                    <a:lnTo>
                      <a:pt x="164" y="316"/>
                    </a:lnTo>
                    <a:lnTo>
                      <a:pt x="181" y="304"/>
                    </a:lnTo>
                    <a:lnTo>
                      <a:pt x="198" y="296"/>
                    </a:lnTo>
                    <a:lnTo>
                      <a:pt x="211" y="295"/>
                    </a:lnTo>
                    <a:lnTo>
                      <a:pt x="227" y="267"/>
                    </a:lnTo>
                    <a:lnTo>
                      <a:pt x="231" y="261"/>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24" name="Freeform 126"/>
              <p:cNvSpPr>
                <a:spLocks noChangeAspect="1"/>
              </p:cNvSpPr>
              <p:nvPr/>
            </p:nvSpPr>
            <p:spPr bwMode="auto">
              <a:xfrm>
                <a:off x="3612" y="2416"/>
                <a:ext cx="253" cy="294"/>
              </a:xfrm>
              <a:custGeom>
                <a:avLst/>
                <a:gdLst>
                  <a:gd name="T0" fmla="*/ 35 w 253"/>
                  <a:gd name="T1" fmla="*/ 14 h 294"/>
                  <a:gd name="T2" fmla="*/ 59 w 253"/>
                  <a:gd name="T3" fmla="*/ 5 h 294"/>
                  <a:gd name="T4" fmla="*/ 72 w 253"/>
                  <a:gd name="T5" fmla="*/ 4 h 294"/>
                  <a:gd name="T6" fmla="*/ 101 w 253"/>
                  <a:gd name="T7" fmla="*/ 1 h 294"/>
                  <a:gd name="T8" fmla="*/ 110 w 253"/>
                  <a:gd name="T9" fmla="*/ 0 h 294"/>
                  <a:gd name="T10" fmla="*/ 114 w 253"/>
                  <a:gd name="T11" fmla="*/ 0 h 294"/>
                  <a:gd name="T12" fmla="*/ 140 w 253"/>
                  <a:gd name="T13" fmla="*/ 13 h 294"/>
                  <a:gd name="T14" fmla="*/ 187 w 253"/>
                  <a:gd name="T15" fmla="*/ 14 h 294"/>
                  <a:gd name="T16" fmla="*/ 191 w 253"/>
                  <a:gd name="T17" fmla="*/ 13 h 294"/>
                  <a:gd name="T18" fmla="*/ 213 w 253"/>
                  <a:gd name="T19" fmla="*/ 23 h 294"/>
                  <a:gd name="T20" fmla="*/ 243 w 253"/>
                  <a:gd name="T21" fmla="*/ 24 h 294"/>
                  <a:gd name="T22" fmla="*/ 253 w 253"/>
                  <a:gd name="T23" fmla="*/ 57 h 294"/>
                  <a:gd name="T24" fmla="*/ 239 w 253"/>
                  <a:gd name="T25" fmla="*/ 97 h 294"/>
                  <a:gd name="T26" fmla="*/ 220 w 253"/>
                  <a:gd name="T27" fmla="*/ 121 h 294"/>
                  <a:gd name="T28" fmla="*/ 213 w 253"/>
                  <a:gd name="T29" fmla="*/ 144 h 294"/>
                  <a:gd name="T30" fmla="*/ 193 w 253"/>
                  <a:gd name="T31" fmla="*/ 168 h 294"/>
                  <a:gd name="T32" fmla="*/ 187 w 253"/>
                  <a:gd name="T33" fmla="*/ 192 h 294"/>
                  <a:gd name="T34" fmla="*/ 170 w 253"/>
                  <a:gd name="T35" fmla="*/ 204 h 294"/>
                  <a:gd name="T36" fmla="*/ 147 w 253"/>
                  <a:gd name="T37" fmla="*/ 223 h 294"/>
                  <a:gd name="T38" fmla="*/ 126 w 253"/>
                  <a:gd name="T39" fmla="*/ 237 h 294"/>
                  <a:gd name="T40" fmla="*/ 114 w 253"/>
                  <a:gd name="T41" fmla="*/ 243 h 294"/>
                  <a:gd name="T42" fmla="*/ 99 w 253"/>
                  <a:gd name="T43" fmla="*/ 267 h 294"/>
                  <a:gd name="T44" fmla="*/ 84 w 253"/>
                  <a:gd name="T45" fmla="*/ 291 h 294"/>
                  <a:gd name="T46" fmla="*/ 79 w 253"/>
                  <a:gd name="T47" fmla="*/ 291 h 294"/>
                  <a:gd name="T48" fmla="*/ 63 w 253"/>
                  <a:gd name="T49" fmla="*/ 294 h 294"/>
                  <a:gd name="T50" fmla="*/ 54 w 253"/>
                  <a:gd name="T51" fmla="*/ 284 h 294"/>
                  <a:gd name="T52" fmla="*/ 39 w 253"/>
                  <a:gd name="T53" fmla="*/ 257 h 294"/>
                  <a:gd name="T54" fmla="*/ 34 w 253"/>
                  <a:gd name="T55" fmla="*/ 246 h 294"/>
                  <a:gd name="T56" fmla="*/ 24 w 253"/>
                  <a:gd name="T57" fmla="*/ 221 h 294"/>
                  <a:gd name="T58" fmla="*/ 18 w 253"/>
                  <a:gd name="T59" fmla="*/ 204 h 294"/>
                  <a:gd name="T60" fmla="*/ 17 w 253"/>
                  <a:gd name="T61" fmla="*/ 182 h 294"/>
                  <a:gd name="T62" fmla="*/ 0 w 253"/>
                  <a:gd name="T63" fmla="*/ 124 h 294"/>
                  <a:gd name="T64" fmla="*/ 2 w 253"/>
                  <a:gd name="T65" fmla="*/ 101 h 294"/>
                  <a:gd name="T66" fmla="*/ 9 w 253"/>
                  <a:gd name="T67" fmla="*/ 77 h 294"/>
                  <a:gd name="T68" fmla="*/ 12 w 253"/>
                  <a:gd name="T69" fmla="*/ 55 h 294"/>
                  <a:gd name="T70" fmla="*/ 11 w 253"/>
                  <a:gd name="T71" fmla="*/ 39 h 294"/>
                  <a:gd name="T72" fmla="*/ 30 w 253"/>
                  <a:gd name="T73" fmla="*/ 14 h 29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3" h="294">
                    <a:moveTo>
                      <a:pt x="35" y="14"/>
                    </a:moveTo>
                    <a:lnTo>
                      <a:pt x="59" y="5"/>
                    </a:lnTo>
                    <a:lnTo>
                      <a:pt x="72" y="4"/>
                    </a:lnTo>
                    <a:lnTo>
                      <a:pt x="101" y="1"/>
                    </a:lnTo>
                    <a:lnTo>
                      <a:pt x="110" y="0"/>
                    </a:lnTo>
                    <a:lnTo>
                      <a:pt x="114" y="0"/>
                    </a:lnTo>
                    <a:lnTo>
                      <a:pt x="140" y="13"/>
                    </a:lnTo>
                    <a:lnTo>
                      <a:pt x="187" y="14"/>
                    </a:lnTo>
                    <a:lnTo>
                      <a:pt x="191" y="13"/>
                    </a:lnTo>
                    <a:lnTo>
                      <a:pt x="213" y="23"/>
                    </a:lnTo>
                    <a:lnTo>
                      <a:pt x="243" y="24"/>
                    </a:lnTo>
                    <a:lnTo>
                      <a:pt x="253" y="57"/>
                    </a:lnTo>
                    <a:lnTo>
                      <a:pt x="239" y="97"/>
                    </a:lnTo>
                    <a:lnTo>
                      <a:pt x="220" y="121"/>
                    </a:lnTo>
                    <a:lnTo>
                      <a:pt x="213" y="144"/>
                    </a:lnTo>
                    <a:lnTo>
                      <a:pt x="193" y="168"/>
                    </a:lnTo>
                    <a:lnTo>
                      <a:pt x="187" y="192"/>
                    </a:lnTo>
                    <a:lnTo>
                      <a:pt x="170" y="204"/>
                    </a:lnTo>
                    <a:lnTo>
                      <a:pt x="147" y="223"/>
                    </a:lnTo>
                    <a:lnTo>
                      <a:pt x="126" y="237"/>
                    </a:lnTo>
                    <a:lnTo>
                      <a:pt x="114" y="243"/>
                    </a:lnTo>
                    <a:lnTo>
                      <a:pt x="99" y="267"/>
                    </a:lnTo>
                    <a:lnTo>
                      <a:pt x="84" y="291"/>
                    </a:lnTo>
                    <a:lnTo>
                      <a:pt x="79" y="291"/>
                    </a:lnTo>
                    <a:lnTo>
                      <a:pt x="63" y="294"/>
                    </a:lnTo>
                    <a:lnTo>
                      <a:pt x="54" y="284"/>
                    </a:lnTo>
                    <a:lnTo>
                      <a:pt x="39" y="257"/>
                    </a:lnTo>
                    <a:lnTo>
                      <a:pt x="34" y="246"/>
                    </a:lnTo>
                    <a:lnTo>
                      <a:pt x="24" y="221"/>
                    </a:lnTo>
                    <a:lnTo>
                      <a:pt x="18" y="204"/>
                    </a:lnTo>
                    <a:lnTo>
                      <a:pt x="17" y="182"/>
                    </a:lnTo>
                    <a:lnTo>
                      <a:pt x="0" y="124"/>
                    </a:lnTo>
                    <a:lnTo>
                      <a:pt x="2" y="101"/>
                    </a:lnTo>
                    <a:lnTo>
                      <a:pt x="9" y="77"/>
                    </a:lnTo>
                    <a:lnTo>
                      <a:pt x="12" y="55"/>
                    </a:lnTo>
                    <a:lnTo>
                      <a:pt x="11" y="39"/>
                    </a:lnTo>
                    <a:lnTo>
                      <a:pt x="30" y="14"/>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25" name="Freeform 127"/>
              <p:cNvSpPr>
                <a:spLocks noChangeAspect="1"/>
              </p:cNvSpPr>
              <p:nvPr/>
            </p:nvSpPr>
            <p:spPr bwMode="auto">
              <a:xfrm>
                <a:off x="3391" y="2443"/>
                <a:ext cx="252" cy="294"/>
              </a:xfrm>
              <a:custGeom>
                <a:avLst/>
                <a:gdLst>
                  <a:gd name="T0" fmla="*/ 217 w 252"/>
                  <a:gd name="T1" fmla="*/ 280 h 294"/>
                  <a:gd name="T2" fmla="*/ 193 w 252"/>
                  <a:gd name="T3" fmla="*/ 287 h 294"/>
                  <a:gd name="T4" fmla="*/ 180 w 252"/>
                  <a:gd name="T5" fmla="*/ 289 h 294"/>
                  <a:gd name="T6" fmla="*/ 151 w 252"/>
                  <a:gd name="T7" fmla="*/ 292 h 294"/>
                  <a:gd name="T8" fmla="*/ 142 w 252"/>
                  <a:gd name="T9" fmla="*/ 294 h 294"/>
                  <a:gd name="T10" fmla="*/ 138 w 252"/>
                  <a:gd name="T11" fmla="*/ 294 h 294"/>
                  <a:gd name="T12" fmla="*/ 113 w 252"/>
                  <a:gd name="T13" fmla="*/ 280 h 294"/>
                  <a:gd name="T14" fmla="*/ 66 w 252"/>
                  <a:gd name="T15" fmla="*/ 280 h 294"/>
                  <a:gd name="T16" fmla="*/ 62 w 252"/>
                  <a:gd name="T17" fmla="*/ 280 h 294"/>
                  <a:gd name="T18" fmla="*/ 40 w 252"/>
                  <a:gd name="T19" fmla="*/ 271 h 294"/>
                  <a:gd name="T20" fmla="*/ 10 w 252"/>
                  <a:gd name="T21" fmla="*/ 269 h 294"/>
                  <a:gd name="T22" fmla="*/ 0 w 252"/>
                  <a:gd name="T23" fmla="*/ 237 h 294"/>
                  <a:gd name="T24" fmla="*/ 14 w 252"/>
                  <a:gd name="T25" fmla="*/ 197 h 294"/>
                  <a:gd name="T26" fmla="*/ 33 w 252"/>
                  <a:gd name="T27" fmla="*/ 173 h 294"/>
                  <a:gd name="T28" fmla="*/ 40 w 252"/>
                  <a:gd name="T29" fmla="*/ 150 h 294"/>
                  <a:gd name="T30" fmla="*/ 60 w 252"/>
                  <a:gd name="T31" fmla="*/ 125 h 294"/>
                  <a:gd name="T32" fmla="*/ 66 w 252"/>
                  <a:gd name="T33" fmla="*/ 102 h 294"/>
                  <a:gd name="T34" fmla="*/ 82 w 252"/>
                  <a:gd name="T35" fmla="*/ 90 h 294"/>
                  <a:gd name="T36" fmla="*/ 106 w 252"/>
                  <a:gd name="T37" fmla="*/ 71 h 294"/>
                  <a:gd name="T38" fmla="*/ 126 w 252"/>
                  <a:gd name="T39" fmla="*/ 57 h 294"/>
                  <a:gd name="T40" fmla="*/ 138 w 252"/>
                  <a:gd name="T41" fmla="*/ 50 h 294"/>
                  <a:gd name="T42" fmla="*/ 153 w 252"/>
                  <a:gd name="T43" fmla="*/ 26 h 294"/>
                  <a:gd name="T44" fmla="*/ 168 w 252"/>
                  <a:gd name="T45" fmla="*/ 3 h 294"/>
                  <a:gd name="T46" fmla="*/ 173 w 252"/>
                  <a:gd name="T47" fmla="*/ 1 h 294"/>
                  <a:gd name="T48" fmla="*/ 189 w 252"/>
                  <a:gd name="T49" fmla="*/ 0 h 294"/>
                  <a:gd name="T50" fmla="*/ 198 w 252"/>
                  <a:gd name="T51" fmla="*/ 10 h 294"/>
                  <a:gd name="T52" fmla="*/ 213 w 252"/>
                  <a:gd name="T53" fmla="*/ 37 h 294"/>
                  <a:gd name="T54" fmla="*/ 218 w 252"/>
                  <a:gd name="T55" fmla="*/ 47 h 294"/>
                  <a:gd name="T56" fmla="*/ 228 w 252"/>
                  <a:gd name="T57" fmla="*/ 73 h 294"/>
                  <a:gd name="T58" fmla="*/ 234 w 252"/>
                  <a:gd name="T59" fmla="*/ 90 h 294"/>
                  <a:gd name="T60" fmla="*/ 235 w 252"/>
                  <a:gd name="T61" fmla="*/ 112 h 294"/>
                  <a:gd name="T62" fmla="*/ 252 w 252"/>
                  <a:gd name="T63" fmla="*/ 170 h 294"/>
                  <a:gd name="T64" fmla="*/ 249 w 252"/>
                  <a:gd name="T65" fmla="*/ 193 h 294"/>
                  <a:gd name="T66" fmla="*/ 242 w 252"/>
                  <a:gd name="T67" fmla="*/ 216 h 294"/>
                  <a:gd name="T68" fmla="*/ 240 w 252"/>
                  <a:gd name="T69" fmla="*/ 238 h 294"/>
                  <a:gd name="T70" fmla="*/ 241 w 252"/>
                  <a:gd name="T71" fmla="*/ 255 h 294"/>
                  <a:gd name="T72" fmla="*/ 221 w 252"/>
                  <a:gd name="T73" fmla="*/ 280 h 294"/>
                  <a:gd name="T74" fmla="*/ 217 w 252"/>
                  <a:gd name="T75" fmla="*/ 285 h 2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2" h="294">
                    <a:moveTo>
                      <a:pt x="217" y="280"/>
                    </a:moveTo>
                    <a:lnTo>
                      <a:pt x="193" y="287"/>
                    </a:lnTo>
                    <a:lnTo>
                      <a:pt x="180" y="289"/>
                    </a:lnTo>
                    <a:lnTo>
                      <a:pt x="151" y="292"/>
                    </a:lnTo>
                    <a:lnTo>
                      <a:pt x="142" y="294"/>
                    </a:lnTo>
                    <a:lnTo>
                      <a:pt x="138" y="294"/>
                    </a:lnTo>
                    <a:lnTo>
                      <a:pt x="113" y="280"/>
                    </a:lnTo>
                    <a:lnTo>
                      <a:pt x="66" y="280"/>
                    </a:lnTo>
                    <a:lnTo>
                      <a:pt x="62" y="280"/>
                    </a:lnTo>
                    <a:lnTo>
                      <a:pt x="40" y="271"/>
                    </a:lnTo>
                    <a:lnTo>
                      <a:pt x="10" y="269"/>
                    </a:lnTo>
                    <a:lnTo>
                      <a:pt x="0" y="237"/>
                    </a:lnTo>
                    <a:lnTo>
                      <a:pt x="14" y="197"/>
                    </a:lnTo>
                    <a:lnTo>
                      <a:pt x="33" y="173"/>
                    </a:lnTo>
                    <a:lnTo>
                      <a:pt x="40" y="150"/>
                    </a:lnTo>
                    <a:lnTo>
                      <a:pt x="60" y="125"/>
                    </a:lnTo>
                    <a:lnTo>
                      <a:pt x="66" y="102"/>
                    </a:lnTo>
                    <a:lnTo>
                      <a:pt x="82" y="90"/>
                    </a:lnTo>
                    <a:lnTo>
                      <a:pt x="106" y="71"/>
                    </a:lnTo>
                    <a:lnTo>
                      <a:pt x="126" y="57"/>
                    </a:lnTo>
                    <a:lnTo>
                      <a:pt x="138" y="50"/>
                    </a:lnTo>
                    <a:lnTo>
                      <a:pt x="153" y="26"/>
                    </a:lnTo>
                    <a:lnTo>
                      <a:pt x="168" y="3"/>
                    </a:lnTo>
                    <a:lnTo>
                      <a:pt x="173" y="1"/>
                    </a:lnTo>
                    <a:lnTo>
                      <a:pt x="189" y="0"/>
                    </a:lnTo>
                    <a:lnTo>
                      <a:pt x="198" y="10"/>
                    </a:lnTo>
                    <a:lnTo>
                      <a:pt x="213" y="37"/>
                    </a:lnTo>
                    <a:lnTo>
                      <a:pt x="218" y="47"/>
                    </a:lnTo>
                    <a:lnTo>
                      <a:pt x="228" y="73"/>
                    </a:lnTo>
                    <a:lnTo>
                      <a:pt x="234" y="90"/>
                    </a:lnTo>
                    <a:lnTo>
                      <a:pt x="235" y="112"/>
                    </a:lnTo>
                    <a:lnTo>
                      <a:pt x="252" y="170"/>
                    </a:lnTo>
                    <a:lnTo>
                      <a:pt x="249" y="193"/>
                    </a:lnTo>
                    <a:lnTo>
                      <a:pt x="242" y="216"/>
                    </a:lnTo>
                    <a:lnTo>
                      <a:pt x="240" y="238"/>
                    </a:lnTo>
                    <a:lnTo>
                      <a:pt x="241" y="255"/>
                    </a:lnTo>
                    <a:lnTo>
                      <a:pt x="221" y="280"/>
                    </a:lnTo>
                    <a:lnTo>
                      <a:pt x="217" y="285"/>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26" name="Freeform 128"/>
              <p:cNvSpPr>
                <a:spLocks noChangeAspect="1"/>
              </p:cNvSpPr>
              <p:nvPr/>
            </p:nvSpPr>
            <p:spPr bwMode="auto">
              <a:xfrm>
                <a:off x="2746" y="2003"/>
                <a:ext cx="258" cy="289"/>
              </a:xfrm>
              <a:custGeom>
                <a:avLst/>
                <a:gdLst>
                  <a:gd name="T0" fmla="*/ 75 w 258"/>
                  <a:gd name="T1" fmla="*/ 286 h 289"/>
                  <a:gd name="T2" fmla="*/ 87 w 258"/>
                  <a:gd name="T3" fmla="*/ 286 h 289"/>
                  <a:gd name="T4" fmla="*/ 117 w 258"/>
                  <a:gd name="T5" fmla="*/ 282 h 289"/>
                  <a:gd name="T6" fmla="*/ 125 w 258"/>
                  <a:gd name="T7" fmla="*/ 281 h 289"/>
                  <a:gd name="T8" fmla="*/ 129 w 258"/>
                  <a:gd name="T9" fmla="*/ 281 h 289"/>
                  <a:gd name="T10" fmla="*/ 153 w 258"/>
                  <a:gd name="T11" fmla="*/ 262 h 289"/>
                  <a:gd name="T12" fmla="*/ 198 w 258"/>
                  <a:gd name="T13" fmla="*/ 250 h 289"/>
                  <a:gd name="T14" fmla="*/ 202 w 258"/>
                  <a:gd name="T15" fmla="*/ 250 h 289"/>
                  <a:gd name="T16" fmla="*/ 223 w 258"/>
                  <a:gd name="T17" fmla="*/ 237 h 289"/>
                  <a:gd name="T18" fmla="*/ 252 w 258"/>
                  <a:gd name="T19" fmla="*/ 228 h 289"/>
                  <a:gd name="T20" fmla="*/ 258 w 258"/>
                  <a:gd name="T21" fmla="*/ 194 h 289"/>
                  <a:gd name="T22" fmla="*/ 238 w 258"/>
                  <a:gd name="T23" fmla="*/ 157 h 289"/>
                  <a:gd name="T24" fmla="*/ 216 w 258"/>
                  <a:gd name="T25" fmla="*/ 138 h 289"/>
                  <a:gd name="T26" fmla="*/ 206 w 258"/>
                  <a:gd name="T27" fmla="*/ 117 h 289"/>
                  <a:gd name="T28" fmla="*/ 183 w 258"/>
                  <a:gd name="T29" fmla="*/ 97 h 289"/>
                  <a:gd name="T30" fmla="*/ 173 w 258"/>
                  <a:gd name="T31" fmla="*/ 77 h 289"/>
                  <a:gd name="T32" fmla="*/ 156 w 258"/>
                  <a:gd name="T33" fmla="*/ 68 h 289"/>
                  <a:gd name="T34" fmla="*/ 130 w 258"/>
                  <a:gd name="T35" fmla="*/ 53 h 289"/>
                  <a:gd name="T36" fmla="*/ 109 w 258"/>
                  <a:gd name="T37" fmla="*/ 45 h 289"/>
                  <a:gd name="T38" fmla="*/ 96 w 258"/>
                  <a:gd name="T39" fmla="*/ 40 h 289"/>
                  <a:gd name="T40" fmla="*/ 78 w 258"/>
                  <a:gd name="T41" fmla="*/ 20 h 289"/>
                  <a:gd name="T42" fmla="*/ 59 w 258"/>
                  <a:gd name="T43" fmla="*/ 0 h 289"/>
                  <a:gd name="T44" fmla="*/ 55 w 258"/>
                  <a:gd name="T45" fmla="*/ 1 h 289"/>
                  <a:gd name="T46" fmla="*/ 38 w 258"/>
                  <a:gd name="T47" fmla="*/ 3 h 289"/>
                  <a:gd name="T48" fmla="*/ 30 w 258"/>
                  <a:gd name="T49" fmla="*/ 15 h 289"/>
                  <a:gd name="T50" fmla="*/ 20 w 258"/>
                  <a:gd name="T51" fmla="*/ 44 h 289"/>
                  <a:gd name="T52" fmla="*/ 16 w 258"/>
                  <a:gd name="T53" fmla="*/ 55 h 289"/>
                  <a:gd name="T54" fmla="*/ 10 w 258"/>
                  <a:gd name="T55" fmla="*/ 83 h 289"/>
                  <a:gd name="T56" fmla="*/ 7 w 258"/>
                  <a:gd name="T57" fmla="*/ 101 h 289"/>
                  <a:gd name="T58" fmla="*/ 9 w 258"/>
                  <a:gd name="T59" fmla="*/ 122 h 289"/>
                  <a:gd name="T60" fmla="*/ 0 w 258"/>
                  <a:gd name="T61" fmla="*/ 184 h 289"/>
                  <a:gd name="T62" fmla="*/ 6 w 258"/>
                  <a:gd name="T63" fmla="*/ 205 h 289"/>
                  <a:gd name="T64" fmla="*/ 16 w 258"/>
                  <a:gd name="T65" fmla="*/ 227 h 289"/>
                  <a:gd name="T66" fmla="*/ 22 w 258"/>
                  <a:gd name="T67" fmla="*/ 248 h 289"/>
                  <a:gd name="T68" fmla="*/ 23 w 258"/>
                  <a:gd name="T69" fmla="*/ 264 h 289"/>
                  <a:gd name="T70" fmla="*/ 45 w 258"/>
                  <a:gd name="T71" fmla="*/ 284 h 289"/>
                  <a:gd name="T72" fmla="*/ 50 w 258"/>
                  <a:gd name="T73" fmla="*/ 289 h 289"/>
                  <a:gd name="T74" fmla="*/ 75 w 258"/>
                  <a:gd name="T75" fmla="*/ 286 h 2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8" h="289">
                    <a:moveTo>
                      <a:pt x="75" y="286"/>
                    </a:moveTo>
                    <a:lnTo>
                      <a:pt x="87" y="286"/>
                    </a:lnTo>
                    <a:lnTo>
                      <a:pt x="117" y="282"/>
                    </a:lnTo>
                    <a:lnTo>
                      <a:pt x="125" y="281"/>
                    </a:lnTo>
                    <a:lnTo>
                      <a:pt x="129" y="281"/>
                    </a:lnTo>
                    <a:lnTo>
                      <a:pt x="153" y="262"/>
                    </a:lnTo>
                    <a:lnTo>
                      <a:pt x="198" y="250"/>
                    </a:lnTo>
                    <a:lnTo>
                      <a:pt x="202" y="250"/>
                    </a:lnTo>
                    <a:lnTo>
                      <a:pt x="223" y="237"/>
                    </a:lnTo>
                    <a:lnTo>
                      <a:pt x="252" y="228"/>
                    </a:lnTo>
                    <a:lnTo>
                      <a:pt x="258" y="194"/>
                    </a:lnTo>
                    <a:lnTo>
                      <a:pt x="238" y="157"/>
                    </a:lnTo>
                    <a:lnTo>
                      <a:pt x="216" y="138"/>
                    </a:lnTo>
                    <a:lnTo>
                      <a:pt x="206" y="117"/>
                    </a:lnTo>
                    <a:lnTo>
                      <a:pt x="183" y="97"/>
                    </a:lnTo>
                    <a:lnTo>
                      <a:pt x="173" y="77"/>
                    </a:lnTo>
                    <a:lnTo>
                      <a:pt x="156" y="68"/>
                    </a:lnTo>
                    <a:lnTo>
                      <a:pt x="130" y="53"/>
                    </a:lnTo>
                    <a:lnTo>
                      <a:pt x="109" y="45"/>
                    </a:lnTo>
                    <a:lnTo>
                      <a:pt x="96" y="40"/>
                    </a:lnTo>
                    <a:lnTo>
                      <a:pt x="78" y="20"/>
                    </a:lnTo>
                    <a:lnTo>
                      <a:pt x="59" y="0"/>
                    </a:lnTo>
                    <a:lnTo>
                      <a:pt x="55" y="1"/>
                    </a:lnTo>
                    <a:lnTo>
                      <a:pt x="38" y="3"/>
                    </a:lnTo>
                    <a:lnTo>
                      <a:pt x="30" y="15"/>
                    </a:lnTo>
                    <a:lnTo>
                      <a:pt x="20" y="44"/>
                    </a:lnTo>
                    <a:lnTo>
                      <a:pt x="16" y="55"/>
                    </a:lnTo>
                    <a:lnTo>
                      <a:pt x="10" y="83"/>
                    </a:lnTo>
                    <a:lnTo>
                      <a:pt x="7" y="101"/>
                    </a:lnTo>
                    <a:lnTo>
                      <a:pt x="9" y="122"/>
                    </a:lnTo>
                    <a:lnTo>
                      <a:pt x="0" y="184"/>
                    </a:lnTo>
                    <a:lnTo>
                      <a:pt x="6" y="205"/>
                    </a:lnTo>
                    <a:lnTo>
                      <a:pt x="16" y="227"/>
                    </a:lnTo>
                    <a:lnTo>
                      <a:pt x="22" y="248"/>
                    </a:lnTo>
                    <a:lnTo>
                      <a:pt x="23" y="264"/>
                    </a:lnTo>
                    <a:lnTo>
                      <a:pt x="45" y="284"/>
                    </a:lnTo>
                    <a:lnTo>
                      <a:pt x="50" y="289"/>
                    </a:lnTo>
                    <a:lnTo>
                      <a:pt x="75" y="286"/>
                    </a:lnTo>
                    <a:close/>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27" name="Freeform 129"/>
              <p:cNvSpPr>
                <a:spLocks noChangeAspect="1"/>
              </p:cNvSpPr>
              <p:nvPr/>
            </p:nvSpPr>
            <p:spPr bwMode="auto">
              <a:xfrm>
                <a:off x="2586" y="2098"/>
                <a:ext cx="168" cy="197"/>
              </a:xfrm>
              <a:custGeom>
                <a:avLst/>
                <a:gdLst>
                  <a:gd name="T0" fmla="*/ 167 w 168"/>
                  <a:gd name="T1" fmla="*/ 1088 h 157"/>
                  <a:gd name="T2" fmla="*/ 167 w 168"/>
                  <a:gd name="T3" fmla="*/ 886 h 157"/>
                  <a:gd name="T4" fmla="*/ 165 w 168"/>
                  <a:gd name="T5" fmla="*/ 674 h 157"/>
                  <a:gd name="T6" fmla="*/ 160 w 168"/>
                  <a:gd name="T7" fmla="*/ 524 h 157"/>
                  <a:gd name="T8" fmla="*/ 152 w 168"/>
                  <a:gd name="T9" fmla="*/ 341 h 157"/>
                  <a:gd name="T10" fmla="*/ 143 w 168"/>
                  <a:gd name="T11" fmla="*/ 233 h 157"/>
                  <a:gd name="T12" fmla="*/ 132 w 168"/>
                  <a:gd name="T13" fmla="*/ 122 h 157"/>
                  <a:gd name="T14" fmla="*/ 120 w 168"/>
                  <a:gd name="T15" fmla="*/ 49 h 157"/>
                  <a:gd name="T16" fmla="*/ 107 w 168"/>
                  <a:gd name="T17" fmla="*/ 0 h 157"/>
                  <a:gd name="T18" fmla="*/ 92 w 168"/>
                  <a:gd name="T19" fmla="*/ 0 h 157"/>
                  <a:gd name="T20" fmla="*/ 78 w 168"/>
                  <a:gd name="T21" fmla="*/ 39 h 157"/>
                  <a:gd name="T22" fmla="*/ 64 w 168"/>
                  <a:gd name="T23" fmla="*/ 97 h 157"/>
                  <a:gd name="T24" fmla="*/ 50 w 168"/>
                  <a:gd name="T25" fmla="*/ 192 h 157"/>
                  <a:gd name="T26" fmla="*/ 37 w 168"/>
                  <a:gd name="T27" fmla="*/ 310 h 157"/>
                  <a:gd name="T28" fmla="*/ 26 w 168"/>
                  <a:gd name="T29" fmla="*/ 476 h 157"/>
                  <a:gd name="T30" fmla="*/ 16 w 168"/>
                  <a:gd name="T31" fmla="*/ 645 h 157"/>
                  <a:gd name="T32" fmla="*/ 9 w 168"/>
                  <a:gd name="T33" fmla="*/ 844 h 157"/>
                  <a:gd name="T34" fmla="*/ 3 w 168"/>
                  <a:gd name="T35" fmla="*/ 1036 h 157"/>
                  <a:gd name="T36" fmla="*/ 0 w 168"/>
                  <a:gd name="T37" fmla="*/ 1236 h 157"/>
                  <a:gd name="T38" fmla="*/ 0 w 168"/>
                  <a:gd name="T39" fmla="*/ 1442 h 157"/>
                  <a:gd name="T40" fmla="*/ 2 w 168"/>
                  <a:gd name="T41" fmla="*/ 1631 h 157"/>
                  <a:gd name="T42" fmla="*/ 6 w 168"/>
                  <a:gd name="T43" fmla="*/ 1809 h 157"/>
                  <a:gd name="T44" fmla="*/ 13 w 168"/>
                  <a:gd name="T45" fmla="*/ 1978 h 157"/>
                  <a:gd name="T46" fmla="*/ 21 w 168"/>
                  <a:gd name="T47" fmla="*/ 2114 h 157"/>
                  <a:gd name="T48" fmla="*/ 32 w 168"/>
                  <a:gd name="T49" fmla="*/ 2236 h 157"/>
                  <a:gd name="T50" fmla="*/ 44 w 168"/>
                  <a:gd name="T51" fmla="*/ 2324 h 157"/>
                  <a:gd name="T52" fmla="*/ 57 w 168"/>
                  <a:gd name="T53" fmla="*/ 2356 h 157"/>
                  <a:gd name="T54" fmla="*/ 71 w 168"/>
                  <a:gd name="T55" fmla="*/ 2385 h 157"/>
                  <a:gd name="T56" fmla="*/ 85 w 168"/>
                  <a:gd name="T57" fmla="*/ 2343 h 157"/>
                  <a:gd name="T58" fmla="*/ 100 w 168"/>
                  <a:gd name="T59" fmla="*/ 2294 h 157"/>
                  <a:gd name="T60" fmla="*/ 113 w 168"/>
                  <a:gd name="T61" fmla="*/ 2207 h 157"/>
                  <a:gd name="T62" fmla="*/ 127 w 168"/>
                  <a:gd name="T63" fmla="*/ 2093 h 157"/>
                  <a:gd name="T64" fmla="*/ 138 w 168"/>
                  <a:gd name="T65" fmla="*/ 1934 h 157"/>
                  <a:gd name="T66" fmla="*/ 148 w 168"/>
                  <a:gd name="T67" fmla="*/ 1774 h 157"/>
                  <a:gd name="T68" fmla="*/ 156 w 168"/>
                  <a:gd name="T69" fmla="*/ 1576 h 157"/>
                  <a:gd name="T70" fmla="*/ 162 w 168"/>
                  <a:gd name="T71" fmla="*/ 1380 h 157"/>
                  <a:gd name="T72" fmla="*/ 166 w 168"/>
                  <a:gd name="T73" fmla="*/ 1186 h 1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8" h="157">
                    <a:moveTo>
                      <a:pt x="166" y="78"/>
                    </a:moveTo>
                    <a:lnTo>
                      <a:pt x="167" y="71"/>
                    </a:lnTo>
                    <a:lnTo>
                      <a:pt x="167" y="64"/>
                    </a:lnTo>
                    <a:lnTo>
                      <a:pt x="167" y="58"/>
                    </a:lnTo>
                    <a:lnTo>
                      <a:pt x="166" y="52"/>
                    </a:lnTo>
                    <a:lnTo>
                      <a:pt x="165" y="45"/>
                    </a:lnTo>
                    <a:lnTo>
                      <a:pt x="162" y="39"/>
                    </a:lnTo>
                    <a:lnTo>
                      <a:pt x="160" y="34"/>
                    </a:lnTo>
                    <a:lnTo>
                      <a:pt x="156" y="28"/>
                    </a:lnTo>
                    <a:lnTo>
                      <a:pt x="152" y="23"/>
                    </a:lnTo>
                    <a:lnTo>
                      <a:pt x="148" y="19"/>
                    </a:lnTo>
                    <a:lnTo>
                      <a:pt x="143" y="15"/>
                    </a:lnTo>
                    <a:lnTo>
                      <a:pt x="138" y="11"/>
                    </a:lnTo>
                    <a:lnTo>
                      <a:pt x="132" y="8"/>
                    </a:lnTo>
                    <a:lnTo>
                      <a:pt x="126" y="5"/>
                    </a:lnTo>
                    <a:lnTo>
                      <a:pt x="120" y="3"/>
                    </a:lnTo>
                    <a:lnTo>
                      <a:pt x="113" y="1"/>
                    </a:lnTo>
                    <a:lnTo>
                      <a:pt x="107" y="0"/>
                    </a:lnTo>
                    <a:lnTo>
                      <a:pt x="99" y="0"/>
                    </a:lnTo>
                    <a:lnTo>
                      <a:pt x="92" y="0"/>
                    </a:lnTo>
                    <a:lnTo>
                      <a:pt x="85" y="1"/>
                    </a:lnTo>
                    <a:lnTo>
                      <a:pt x="78" y="2"/>
                    </a:lnTo>
                    <a:lnTo>
                      <a:pt x="71" y="4"/>
                    </a:lnTo>
                    <a:lnTo>
                      <a:pt x="64" y="6"/>
                    </a:lnTo>
                    <a:lnTo>
                      <a:pt x="57" y="9"/>
                    </a:lnTo>
                    <a:lnTo>
                      <a:pt x="50" y="13"/>
                    </a:lnTo>
                    <a:lnTo>
                      <a:pt x="44" y="17"/>
                    </a:lnTo>
                    <a:lnTo>
                      <a:pt x="37" y="21"/>
                    </a:lnTo>
                    <a:lnTo>
                      <a:pt x="32" y="26"/>
                    </a:lnTo>
                    <a:lnTo>
                      <a:pt x="26" y="31"/>
                    </a:lnTo>
                    <a:lnTo>
                      <a:pt x="21" y="36"/>
                    </a:lnTo>
                    <a:lnTo>
                      <a:pt x="16" y="42"/>
                    </a:lnTo>
                    <a:lnTo>
                      <a:pt x="13" y="48"/>
                    </a:lnTo>
                    <a:lnTo>
                      <a:pt x="9" y="55"/>
                    </a:lnTo>
                    <a:lnTo>
                      <a:pt x="6" y="61"/>
                    </a:lnTo>
                    <a:lnTo>
                      <a:pt x="3" y="68"/>
                    </a:lnTo>
                    <a:lnTo>
                      <a:pt x="2" y="74"/>
                    </a:lnTo>
                    <a:lnTo>
                      <a:pt x="0" y="81"/>
                    </a:lnTo>
                    <a:lnTo>
                      <a:pt x="0" y="88"/>
                    </a:lnTo>
                    <a:lnTo>
                      <a:pt x="0" y="95"/>
                    </a:lnTo>
                    <a:lnTo>
                      <a:pt x="0" y="101"/>
                    </a:lnTo>
                    <a:lnTo>
                      <a:pt x="2" y="107"/>
                    </a:lnTo>
                    <a:lnTo>
                      <a:pt x="3" y="113"/>
                    </a:lnTo>
                    <a:lnTo>
                      <a:pt x="6" y="119"/>
                    </a:lnTo>
                    <a:lnTo>
                      <a:pt x="9" y="125"/>
                    </a:lnTo>
                    <a:lnTo>
                      <a:pt x="13" y="130"/>
                    </a:lnTo>
                    <a:lnTo>
                      <a:pt x="16" y="135"/>
                    </a:lnTo>
                    <a:lnTo>
                      <a:pt x="21" y="139"/>
                    </a:lnTo>
                    <a:lnTo>
                      <a:pt x="26" y="143"/>
                    </a:lnTo>
                    <a:lnTo>
                      <a:pt x="32" y="147"/>
                    </a:lnTo>
                    <a:lnTo>
                      <a:pt x="37" y="150"/>
                    </a:lnTo>
                    <a:lnTo>
                      <a:pt x="44" y="152"/>
                    </a:lnTo>
                    <a:lnTo>
                      <a:pt x="50" y="154"/>
                    </a:lnTo>
                    <a:lnTo>
                      <a:pt x="57" y="155"/>
                    </a:lnTo>
                    <a:lnTo>
                      <a:pt x="64" y="156"/>
                    </a:lnTo>
                    <a:lnTo>
                      <a:pt x="71" y="156"/>
                    </a:lnTo>
                    <a:lnTo>
                      <a:pt x="78" y="155"/>
                    </a:lnTo>
                    <a:lnTo>
                      <a:pt x="85" y="154"/>
                    </a:lnTo>
                    <a:lnTo>
                      <a:pt x="92" y="153"/>
                    </a:lnTo>
                    <a:lnTo>
                      <a:pt x="100" y="151"/>
                    </a:lnTo>
                    <a:lnTo>
                      <a:pt x="107" y="148"/>
                    </a:lnTo>
                    <a:lnTo>
                      <a:pt x="113" y="145"/>
                    </a:lnTo>
                    <a:lnTo>
                      <a:pt x="120" y="141"/>
                    </a:lnTo>
                    <a:lnTo>
                      <a:pt x="127" y="137"/>
                    </a:lnTo>
                    <a:lnTo>
                      <a:pt x="132" y="132"/>
                    </a:lnTo>
                    <a:lnTo>
                      <a:pt x="138" y="127"/>
                    </a:lnTo>
                    <a:lnTo>
                      <a:pt x="143" y="122"/>
                    </a:lnTo>
                    <a:lnTo>
                      <a:pt x="148" y="116"/>
                    </a:lnTo>
                    <a:lnTo>
                      <a:pt x="152" y="111"/>
                    </a:lnTo>
                    <a:lnTo>
                      <a:pt x="156" y="104"/>
                    </a:lnTo>
                    <a:lnTo>
                      <a:pt x="160" y="98"/>
                    </a:lnTo>
                    <a:lnTo>
                      <a:pt x="162" y="91"/>
                    </a:lnTo>
                    <a:lnTo>
                      <a:pt x="165" y="85"/>
                    </a:lnTo>
                    <a:lnTo>
                      <a:pt x="166" y="78"/>
                    </a:lnTo>
                  </a:path>
                </a:pathLst>
              </a:custGeom>
              <a:solidFill>
                <a:srgbClr val="CB7DA4"/>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28" name="Freeform 130"/>
              <p:cNvSpPr>
                <a:spLocks noChangeAspect="1"/>
              </p:cNvSpPr>
              <p:nvPr/>
            </p:nvSpPr>
            <p:spPr bwMode="auto">
              <a:xfrm>
                <a:off x="2552" y="2431"/>
                <a:ext cx="173" cy="193"/>
              </a:xfrm>
              <a:custGeom>
                <a:avLst/>
                <a:gdLst>
                  <a:gd name="T0" fmla="*/ 172 w 173"/>
                  <a:gd name="T1" fmla="*/ 1132 h 153"/>
                  <a:gd name="T2" fmla="*/ 171 w 173"/>
                  <a:gd name="T3" fmla="*/ 930 h 153"/>
                  <a:gd name="T4" fmla="*/ 168 w 173"/>
                  <a:gd name="T5" fmla="*/ 737 h 153"/>
                  <a:gd name="T6" fmla="*/ 163 w 173"/>
                  <a:gd name="T7" fmla="*/ 542 h 153"/>
                  <a:gd name="T8" fmla="*/ 155 w 173"/>
                  <a:gd name="T9" fmla="*/ 376 h 153"/>
                  <a:gd name="T10" fmla="*/ 145 w 173"/>
                  <a:gd name="T11" fmla="*/ 245 h 153"/>
                  <a:gd name="T12" fmla="*/ 134 w 173"/>
                  <a:gd name="T13" fmla="*/ 126 h 153"/>
                  <a:gd name="T14" fmla="*/ 121 w 173"/>
                  <a:gd name="T15" fmla="*/ 50 h 153"/>
                  <a:gd name="T16" fmla="*/ 107 w 173"/>
                  <a:gd name="T17" fmla="*/ 1 h 153"/>
                  <a:gd name="T18" fmla="*/ 92 w 173"/>
                  <a:gd name="T19" fmla="*/ 0 h 153"/>
                  <a:gd name="T20" fmla="*/ 77 w 173"/>
                  <a:gd name="T21" fmla="*/ 40 h 153"/>
                  <a:gd name="T22" fmla="*/ 63 w 173"/>
                  <a:gd name="T23" fmla="*/ 117 h 153"/>
                  <a:gd name="T24" fmla="*/ 49 w 173"/>
                  <a:gd name="T25" fmla="*/ 201 h 153"/>
                  <a:gd name="T26" fmla="*/ 36 w 173"/>
                  <a:gd name="T27" fmla="*/ 341 h 153"/>
                  <a:gd name="T28" fmla="*/ 25 w 173"/>
                  <a:gd name="T29" fmla="*/ 500 h 153"/>
                  <a:gd name="T30" fmla="*/ 16 w 173"/>
                  <a:gd name="T31" fmla="*/ 684 h 153"/>
                  <a:gd name="T32" fmla="*/ 8 w 173"/>
                  <a:gd name="T33" fmla="*/ 875 h 153"/>
                  <a:gd name="T34" fmla="*/ 3 w 173"/>
                  <a:gd name="T35" fmla="*/ 1073 h 153"/>
                  <a:gd name="T36" fmla="*/ 1 w 173"/>
                  <a:gd name="T37" fmla="*/ 1290 h 153"/>
                  <a:gd name="T38" fmla="*/ 0 w 173"/>
                  <a:gd name="T39" fmla="*/ 1491 h 153"/>
                  <a:gd name="T40" fmla="*/ 3 w 173"/>
                  <a:gd name="T41" fmla="*/ 1708 h 153"/>
                  <a:gd name="T42" fmla="*/ 8 w 173"/>
                  <a:gd name="T43" fmla="*/ 1881 h 153"/>
                  <a:gd name="T44" fmla="*/ 15 w 173"/>
                  <a:gd name="T45" fmla="*/ 2064 h 153"/>
                  <a:gd name="T46" fmla="*/ 24 w 173"/>
                  <a:gd name="T47" fmla="*/ 2216 h 153"/>
                  <a:gd name="T48" fmla="*/ 35 w 173"/>
                  <a:gd name="T49" fmla="*/ 2312 h 153"/>
                  <a:gd name="T50" fmla="*/ 48 w 173"/>
                  <a:gd name="T51" fmla="*/ 2409 h 153"/>
                  <a:gd name="T52" fmla="*/ 62 w 173"/>
                  <a:gd name="T53" fmla="*/ 2451 h 153"/>
                  <a:gd name="T54" fmla="*/ 76 w 173"/>
                  <a:gd name="T55" fmla="*/ 2470 h 153"/>
                  <a:gd name="T56" fmla="*/ 91 w 173"/>
                  <a:gd name="T57" fmla="*/ 2451 h 153"/>
                  <a:gd name="T58" fmla="*/ 106 w 173"/>
                  <a:gd name="T59" fmla="*/ 2378 h 153"/>
                  <a:gd name="T60" fmla="*/ 120 w 173"/>
                  <a:gd name="T61" fmla="*/ 2296 h 153"/>
                  <a:gd name="T62" fmla="*/ 132 w 173"/>
                  <a:gd name="T63" fmla="*/ 2175 h 153"/>
                  <a:gd name="T64" fmla="*/ 144 w 173"/>
                  <a:gd name="T65" fmla="*/ 2035 h 153"/>
                  <a:gd name="T66" fmla="*/ 154 w 173"/>
                  <a:gd name="T67" fmla="*/ 1861 h 153"/>
                  <a:gd name="T68" fmla="*/ 162 w 173"/>
                  <a:gd name="T69" fmla="*/ 1666 h 153"/>
                  <a:gd name="T70" fmla="*/ 168 w 173"/>
                  <a:gd name="T71" fmla="*/ 1443 h 153"/>
                  <a:gd name="T72" fmla="*/ 171 w 173"/>
                  <a:gd name="T73" fmla="*/ 1236 h 1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3" h="153">
                    <a:moveTo>
                      <a:pt x="171" y="76"/>
                    </a:moveTo>
                    <a:lnTo>
                      <a:pt x="172" y="70"/>
                    </a:lnTo>
                    <a:lnTo>
                      <a:pt x="172" y="63"/>
                    </a:lnTo>
                    <a:lnTo>
                      <a:pt x="171" y="57"/>
                    </a:lnTo>
                    <a:lnTo>
                      <a:pt x="170" y="51"/>
                    </a:lnTo>
                    <a:lnTo>
                      <a:pt x="168" y="45"/>
                    </a:lnTo>
                    <a:lnTo>
                      <a:pt x="166" y="39"/>
                    </a:lnTo>
                    <a:lnTo>
                      <a:pt x="163" y="33"/>
                    </a:lnTo>
                    <a:lnTo>
                      <a:pt x="159" y="28"/>
                    </a:lnTo>
                    <a:lnTo>
                      <a:pt x="155" y="23"/>
                    </a:lnTo>
                    <a:lnTo>
                      <a:pt x="150" y="19"/>
                    </a:lnTo>
                    <a:lnTo>
                      <a:pt x="145" y="15"/>
                    </a:lnTo>
                    <a:lnTo>
                      <a:pt x="140" y="11"/>
                    </a:lnTo>
                    <a:lnTo>
                      <a:pt x="134" y="8"/>
                    </a:lnTo>
                    <a:lnTo>
                      <a:pt x="127" y="5"/>
                    </a:lnTo>
                    <a:lnTo>
                      <a:pt x="121" y="3"/>
                    </a:lnTo>
                    <a:lnTo>
                      <a:pt x="114" y="2"/>
                    </a:lnTo>
                    <a:lnTo>
                      <a:pt x="107" y="1"/>
                    </a:lnTo>
                    <a:lnTo>
                      <a:pt x="100" y="0"/>
                    </a:lnTo>
                    <a:lnTo>
                      <a:pt x="92" y="0"/>
                    </a:lnTo>
                    <a:lnTo>
                      <a:pt x="85" y="1"/>
                    </a:lnTo>
                    <a:lnTo>
                      <a:pt x="77" y="2"/>
                    </a:lnTo>
                    <a:lnTo>
                      <a:pt x="70" y="4"/>
                    </a:lnTo>
                    <a:lnTo>
                      <a:pt x="63" y="7"/>
                    </a:lnTo>
                    <a:lnTo>
                      <a:pt x="56" y="9"/>
                    </a:lnTo>
                    <a:lnTo>
                      <a:pt x="49" y="13"/>
                    </a:lnTo>
                    <a:lnTo>
                      <a:pt x="43" y="17"/>
                    </a:lnTo>
                    <a:lnTo>
                      <a:pt x="36" y="21"/>
                    </a:lnTo>
                    <a:lnTo>
                      <a:pt x="31" y="25"/>
                    </a:lnTo>
                    <a:lnTo>
                      <a:pt x="25" y="31"/>
                    </a:lnTo>
                    <a:lnTo>
                      <a:pt x="20" y="36"/>
                    </a:lnTo>
                    <a:lnTo>
                      <a:pt x="16" y="42"/>
                    </a:lnTo>
                    <a:lnTo>
                      <a:pt x="12" y="48"/>
                    </a:lnTo>
                    <a:lnTo>
                      <a:pt x="8" y="54"/>
                    </a:lnTo>
                    <a:lnTo>
                      <a:pt x="6" y="60"/>
                    </a:lnTo>
                    <a:lnTo>
                      <a:pt x="3" y="66"/>
                    </a:lnTo>
                    <a:lnTo>
                      <a:pt x="2" y="73"/>
                    </a:lnTo>
                    <a:lnTo>
                      <a:pt x="1" y="79"/>
                    </a:lnTo>
                    <a:lnTo>
                      <a:pt x="0" y="86"/>
                    </a:lnTo>
                    <a:lnTo>
                      <a:pt x="0" y="92"/>
                    </a:lnTo>
                    <a:lnTo>
                      <a:pt x="1" y="99"/>
                    </a:lnTo>
                    <a:lnTo>
                      <a:pt x="3" y="105"/>
                    </a:lnTo>
                    <a:lnTo>
                      <a:pt x="5" y="111"/>
                    </a:lnTo>
                    <a:lnTo>
                      <a:pt x="8" y="116"/>
                    </a:lnTo>
                    <a:lnTo>
                      <a:pt x="11" y="122"/>
                    </a:lnTo>
                    <a:lnTo>
                      <a:pt x="15" y="127"/>
                    </a:lnTo>
                    <a:lnTo>
                      <a:pt x="19" y="132"/>
                    </a:lnTo>
                    <a:lnTo>
                      <a:pt x="24" y="136"/>
                    </a:lnTo>
                    <a:lnTo>
                      <a:pt x="30" y="140"/>
                    </a:lnTo>
                    <a:lnTo>
                      <a:pt x="35" y="143"/>
                    </a:lnTo>
                    <a:lnTo>
                      <a:pt x="41" y="146"/>
                    </a:lnTo>
                    <a:lnTo>
                      <a:pt x="48" y="148"/>
                    </a:lnTo>
                    <a:lnTo>
                      <a:pt x="55" y="150"/>
                    </a:lnTo>
                    <a:lnTo>
                      <a:pt x="62" y="151"/>
                    </a:lnTo>
                    <a:lnTo>
                      <a:pt x="69" y="152"/>
                    </a:lnTo>
                    <a:lnTo>
                      <a:pt x="76" y="152"/>
                    </a:lnTo>
                    <a:lnTo>
                      <a:pt x="84" y="152"/>
                    </a:lnTo>
                    <a:lnTo>
                      <a:pt x="91" y="151"/>
                    </a:lnTo>
                    <a:lnTo>
                      <a:pt x="98" y="149"/>
                    </a:lnTo>
                    <a:lnTo>
                      <a:pt x="106" y="147"/>
                    </a:lnTo>
                    <a:lnTo>
                      <a:pt x="113" y="145"/>
                    </a:lnTo>
                    <a:lnTo>
                      <a:pt x="120" y="141"/>
                    </a:lnTo>
                    <a:lnTo>
                      <a:pt x="126" y="138"/>
                    </a:lnTo>
                    <a:lnTo>
                      <a:pt x="132" y="134"/>
                    </a:lnTo>
                    <a:lnTo>
                      <a:pt x="139" y="129"/>
                    </a:lnTo>
                    <a:lnTo>
                      <a:pt x="144" y="125"/>
                    </a:lnTo>
                    <a:lnTo>
                      <a:pt x="149" y="119"/>
                    </a:lnTo>
                    <a:lnTo>
                      <a:pt x="154" y="114"/>
                    </a:lnTo>
                    <a:lnTo>
                      <a:pt x="158" y="108"/>
                    </a:lnTo>
                    <a:lnTo>
                      <a:pt x="162" y="102"/>
                    </a:lnTo>
                    <a:lnTo>
                      <a:pt x="165" y="96"/>
                    </a:lnTo>
                    <a:lnTo>
                      <a:pt x="168" y="89"/>
                    </a:lnTo>
                    <a:lnTo>
                      <a:pt x="170" y="83"/>
                    </a:lnTo>
                    <a:lnTo>
                      <a:pt x="171" y="76"/>
                    </a:lnTo>
                  </a:path>
                </a:pathLst>
              </a:custGeom>
              <a:solidFill>
                <a:srgbClr val="CB7DA4"/>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29" name="Freeform 131"/>
              <p:cNvSpPr>
                <a:spLocks noChangeAspect="1"/>
              </p:cNvSpPr>
              <p:nvPr/>
            </p:nvSpPr>
            <p:spPr bwMode="auto">
              <a:xfrm>
                <a:off x="2178" y="2385"/>
                <a:ext cx="174" cy="193"/>
              </a:xfrm>
              <a:custGeom>
                <a:avLst/>
                <a:gdLst>
                  <a:gd name="T0" fmla="*/ 184 w 173"/>
                  <a:gd name="T1" fmla="*/ 1124 h 153"/>
                  <a:gd name="T2" fmla="*/ 184 w 173"/>
                  <a:gd name="T3" fmla="*/ 927 h 153"/>
                  <a:gd name="T4" fmla="*/ 180 w 173"/>
                  <a:gd name="T5" fmla="*/ 735 h 153"/>
                  <a:gd name="T6" fmla="*/ 175 w 173"/>
                  <a:gd name="T7" fmla="*/ 542 h 153"/>
                  <a:gd name="T8" fmla="*/ 167 w 173"/>
                  <a:gd name="T9" fmla="*/ 376 h 153"/>
                  <a:gd name="T10" fmla="*/ 158 w 173"/>
                  <a:gd name="T11" fmla="*/ 236 h 153"/>
                  <a:gd name="T12" fmla="*/ 146 w 173"/>
                  <a:gd name="T13" fmla="*/ 117 h 153"/>
                  <a:gd name="T14" fmla="*/ 133 w 173"/>
                  <a:gd name="T15" fmla="*/ 50 h 153"/>
                  <a:gd name="T16" fmla="*/ 119 w 173"/>
                  <a:gd name="T17" fmla="*/ 0 h 153"/>
                  <a:gd name="T18" fmla="*/ 104 w 173"/>
                  <a:gd name="T19" fmla="*/ 0 h 153"/>
                  <a:gd name="T20" fmla="*/ 77 w 173"/>
                  <a:gd name="T21" fmla="*/ 40 h 153"/>
                  <a:gd name="T22" fmla="*/ 63 w 173"/>
                  <a:gd name="T23" fmla="*/ 100 h 153"/>
                  <a:gd name="T24" fmla="*/ 49 w 173"/>
                  <a:gd name="T25" fmla="*/ 194 h 153"/>
                  <a:gd name="T26" fmla="*/ 36 w 173"/>
                  <a:gd name="T27" fmla="*/ 320 h 153"/>
                  <a:gd name="T28" fmla="*/ 25 w 173"/>
                  <a:gd name="T29" fmla="*/ 492 h 153"/>
                  <a:gd name="T30" fmla="*/ 16 w 173"/>
                  <a:gd name="T31" fmla="*/ 675 h 153"/>
                  <a:gd name="T32" fmla="*/ 8 w 173"/>
                  <a:gd name="T33" fmla="*/ 863 h 153"/>
                  <a:gd name="T34" fmla="*/ 3 w 173"/>
                  <a:gd name="T35" fmla="*/ 1073 h 153"/>
                  <a:gd name="T36" fmla="*/ 1 w 173"/>
                  <a:gd name="T37" fmla="*/ 1290 h 153"/>
                  <a:gd name="T38" fmla="*/ 1 w 173"/>
                  <a:gd name="T39" fmla="*/ 1491 h 153"/>
                  <a:gd name="T40" fmla="*/ 3 w 173"/>
                  <a:gd name="T41" fmla="*/ 1708 h 153"/>
                  <a:gd name="T42" fmla="*/ 8 w 173"/>
                  <a:gd name="T43" fmla="*/ 1881 h 153"/>
                  <a:gd name="T44" fmla="*/ 15 w 173"/>
                  <a:gd name="T45" fmla="*/ 2064 h 153"/>
                  <a:gd name="T46" fmla="*/ 25 w 173"/>
                  <a:gd name="T47" fmla="*/ 2216 h 153"/>
                  <a:gd name="T48" fmla="*/ 36 w 173"/>
                  <a:gd name="T49" fmla="*/ 2312 h 153"/>
                  <a:gd name="T50" fmla="*/ 49 w 173"/>
                  <a:gd name="T51" fmla="*/ 2409 h 153"/>
                  <a:gd name="T52" fmla="*/ 62 w 173"/>
                  <a:gd name="T53" fmla="*/ 2451 h 153"/>
                  <a:gd name="T54" fmla="*/ 77 w 173"/>
                  <a:gd name="T55" fmla="*/ 2470 h 153"/>
                  <a:gd name="T56" fmla="*/ 104 w 173"/>
                  <a:gd name="T57" fmla="*/ 2451 h 153"/>
                  <a:gd name="T58" fmla="*/ 118 w 173"/>
                  <a:gd name="T59" fmla="*/ 2378 h 153"/>
                  <a:gd name="T60" fmla="*/ 132 w 173"/>
                  <a:gd name="T61" fmla="*/ 2296 h 153"/>
                  <a:gd name="T62" fmla="*/ 145 w 173"/>
                  <a:gd name="T63" fmla="*/ 2160 h 153"/>
                  <a:gd name="T64" fmla="*/ 157 w 173"/>
                  <a:gd name="T65" fmla="*/ 2015 h 153"/>
                  <a:gd name="T66" fmla="*/ 167 w 173"/>
                  <a:gd name="T67" fmla="*/ 1833 h 153"/>
                  <a:gd name="T68" fmla="*/ 175 w 173"/>
                  <a:gd name="T69" fmla="*/ 1636 h 153"/>
                  <a:gd name="T70" fmla="*/ 180 w 173"/>
                  <a:gd name="T71" fmla="*/ 1443 h 153"/>
                  <a:gd name="T72" fmla="*/ 184 w 173"/>
                  <a:gd name="T73" fmla="*/ 1236 h 1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3" h="153">
                    <a:moveTo>
                      <a:pt x="172" y="76"/>
                    </a:moveTo>
                    <a:lnTo>
                      <a:pt x="172" y="69"/>
                    </a:lnTo>
                    <a:lnTo>
                      <a:pt x="172" y="63"/>
                    </a:lnTo>
                    <a:lnTo>
                      <a:pt x="172" y="56"/>
                    </a:lnTo>
                    <a:lnTo>
                      <a:pt x="170" y="50"/>
                    </a:lnTo>
                    <a:lnTo>
                      <a:pt x="168" y="44"/>
                    </a:lnTo>
                    <a:lnTo>
                      <a:pt x="166" y="38"/>
                    </a:lnTo>
                    <a:lnTo>
                      <a:pt x="163" y="33"/>
                    </a:lnTo>
                    <a:lnTo>
                      <a:pt x="159" y="28"/>
                    </a:lnTo>
                    <a:lnTo>
                      <a:pt x="155" y="23"/>
                    </a:lnTo>
                    <a:lnTo>
                      <a:pt x="150" y="18"/>
                    </a:lnTo>
                    <a:lnTo>
                      <a:pt x="146" y="14"/>
                    </a:lnTo>
                    <a:lnTo>
                      <a:pt x="140" y="11"/>
                    </a:lnTo>
                    <a:lnTo>
                      <a:pt x="134" y="7"/>
                    </a:lnTo>
                    <a:lnTo>
                      <a:pt x="128" y="5"/>
                    </a:lnTo>
                    <a:lnTo>
                      <a:pt x="121" y="3"/>
                    </a:lnTo>
                    <a:lnTo>
                      <a:pt x="114" y="1"/>
                    </a:lnTo>
                    <a:lnTo>
                      <a:pt x="107" y="0"/>
                    </a:lnTo>
                    <a:lnTo>
                      <a:pt x="100" y="0"/>
                    </a:lnTo>
                    <a:lnTo>
                      <a:pt x="92" y="0"/>
                    </a:lnTo>
                    <a:lnTo>
                      <a:pt x="85" y="1"/>
                    </a:lnTo>
                    <a:lnTo>
                      <a:pt x="77" y="2"/>
                    </a:lnTo>
                    <a:lnTo>
                      <a:pt x="70" y="4"/>
                    </a:lnTo>
                    <a:lnTo>
                      <a:pt x="63" y="6"/>
                    </a:lnTo>
                    <a:lnTo>
                      <a:pt x="56" y="9"/>
                    </a:lnTo>
                    <a:lnTo>
                      <a:pt x="49" y="12"/>
                    </a:lnTo>
                    <a:lnTo>
                      <a:pt x="43" y="16"/>
                    </a:lnTo>
                    <a:lnTo>
                      <a:pt x="36" y="20"/>
                    </a:lnTo>
                    <a:lnTo>
                      <a:pt x="31" y="25"/>
                    </a:lnTo>
                    <a:lnTo>
                      <a:pt x="25" y="30"/>
                    </a:lnTo>
                    <a:lnTo>
                      <a:pt x="20" y="36"/>
                    </a:lnTo>
                    <a:lnTo>
                      <a:pt x="16" y="41"/>
                    </a:lnTo>
                    <a:lnTo>
                      <a:pt x="12" y="47"/>
                    </a:lnTo>
                    <a:lnTo>
                      <a:pt x="8" y="53"/>
                    </a:lnTo>
                    <a:lnTo>
                      <a:pt x="6" y="60"/>
                    </a:lnTo>
                    <a:lnTo>
                      <a:pt x="3" y="66"/>
                    </a:lnTo>
                    <a:lnTo>
                      <a:pt x="2" y="73"/>
                    </a:lnTo>
                    <a:lnTo>
                      <a:pt x="1" y="79"/>
                    </a:lnTo>
                    <a:lnTo>
                      <a:pt x="0" y="86"/>
                    </a:lnTo>
                    <a:lnTo>
                      <a:pt x="1" y="92"/>
                    </a:lnTo>
                    <a:lnTo>
                      <a:pt x="2" y="98"/>
                    </a:lnTo>
                    <a:lnTo>
                      <a:pt x="3" y="105"/>
                    </a:lnTo>
                    <a:lnTo>
                      <a:pt x="5" y="111"/>
                    </a:lnTo>
                    <a:lnTo>
                      <a:pt x="8" y="116"/>
                    </a:lnTo>
                    <a:lnTo>
                      <a:pt x="12" y="122"/>
                    </a:lnTo>
                    <a:lnTo>
                      <a:pt x="15" y="127"/>
                    </a:lnTo>
                    <a:lnTo>
                      <a:pt x="20" y="131"/>
                    </a:lnTo>
                    <a:lnTo>
                      <a:pt x="25" y="136"/>
                    </a:lnTo>
                    <a:lnTo>
                      <a:pt x="30" y="139"/>
                    </a:lnTo>
                    <a:lnTo>
                      <a:pt x="36" y="143"/>
                    </a:lnTo>
                    <a:lnTo>
                      <a:pt x="42" y="146"/>
                    </a:lnTo>
                    <a:lnTo>
                      <a:pt x="49" y="148"/>
                    </a:lnTo>
                    <a:lnTo>
                      <a:pt x="55" y="150"/>
                    </a:lnTo>
                    <a:lnTo>
                      <a:pt x="62" y="151"/>
                    </a:lnTo>
                    <a:lnTo>
                      <a:pt x="70" y="151"/>
                    </a:lnTo>
                    <a:lnTo>
                      <a:pt x="77" y="152"/>
                    </a:lnTo>
                    <a:lnTo>
                      <a:pt x="84" y="151"/>
                    </a:lnTo>
                    <a:lnTo>
                      <a:pt x="92" y="151"/>
                    </a:lnTo>
                    <a:lnTo>
                      <a:pt x="99" y="149"/>
                    </a:lnTo>
                    <a:lnTo>
                      <a:pt x="106" y="147"/>
                    </a:lnTo>
                    <a:lnTo>
                      <a:pt x="113" y="144"/>
                    </a:lnTo>
                    <a:lnTo>
                      <a:pt x="120" y="141"/>
                    </a:lnTo>
                    <a:lnTo>
                      <a:pt x="127" y="138"/>
                    </a:lnTo>
                    <a:lnTo>
                      <a:pt x="133" y="133"/>
                    </a:lnTo>
                    <a:lnTo>
                      <a:pt x="139" y="129"/>
                    </a:lnTo>
                    <a:lnTo>
                      <a:pt x="145" y="124"/>
                    </a:lnTo>
                    <a:lnTo>
                      <a:pt x="150" y="119"/>
                    </a:lnTo>
                    <a:lnTo>
                      <a:pt x="155" y="113"/>
                    </a:lnTo>
                    <a:lnTo>
                      <a:pt x="159" y="108"/>
                    </a:lnTo>
                    <a:lnTo>
                      <a:pt x="163" y="101"/>
                    </a:lnTo>
                    <a:lnTo>
                      <a:pt x="166" y="95"/>
                    </a:lnTo>
                    <a:lnTo>
                      <a:pt x="168" y="89"/>
                    </a:lnTo>
                    <a:lnTo>
                      <a:pt x="170" y="82"/>
                    </a:lnTo>
                    <a:lnTo>
                      <a:pt x="172" y="76"/>
                    </a:lnTo>
                  </a:path>
                </a:pathLst>
              </a:custGeom>
              <a:solidFill>
                <a:srgbClr val="CB7DA4"/>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0" name="Freeform 132"/>
              <p:cNvSpPr>
                <a:spLocks noChangeAspect="1"/>
              </p:cNvSpPr>
              <p:nvPr/>
            </p:nvSpPr>
            <p:spPr bwMode="auto">
              <a:xfrm>
                <a:off x="1986" y="2120"/>
                <a:ext cx="168" cy="198"/>
              </a:xfrm>
              <a:custGeom>
                <a:avLst/>
                <a:gdLst>
                  <a:gd name="T0" fmla="*/ 167 w 168"/>
                  <a:gd name="T1" fmla="*/ 1169 h 157"/>
                  <a:gd name="T2" fmla="*/ 167 w 168"/>
                  <a:gd name="T3" fmla="*/ 929 h 157"/>
                  <a:gd name="T4" fmla="*/ 165 w 168"/>
                  <a:gd name="T5" fmla="*/ 737 h 157"/>
                  <a:gd name="T6" fmla="*/ 160 w 168"/>
                  <a:gd name="T7" fmla="*/ 540 h 157"/>
                  <a:gd name="T8" fmla="*/ 153 w 168"/>
                  <a:gd name="T9" fmla="*/ 376 h 157"/>
                  <a:gd name="T10" fmla="*/ 143 w 168"/>
                  <a:gd name="T11" fmla="*/ 236 h 157"/>
                  <a:gd name="T12" fmla="*/ 133 w 168"/>
                  <a:gd name="T13" fmla="*/ 117 h 157"/>
                  <a:gd name="T14" fmla="*/ 120 w 168"/>
                  <a:gd name="T15" fmla="*/ 40 h 157"/>
                  <a:gd name="T16" fmla="*/ 107 w 168"/>
                  <a:gd name="T17" fmla="*/ 0 h 157"/>
                  <a:gd name="T18" fmla="*/ 93 w 168"/>
                  <a:gd name="T19" fmla="*/ 0 h 157"/>
                  <a:gd name="T20" fmla="*/ 78 w 168"/>
                  <a:gd name="T21" fmla="*/ 1 h 157"/>
                  <a:gd name="T22" fmla="*/ 64 w 168"/>
                  <a:gd name="T23" fmla="*/ 100 h 157"/>
                  <a:gd name="T24" fmla="*/ 50 w 168"/>
                  <a:gd name="T25" fmla="*/ 194 h 157"/>
                  <a:gd name="T26" fmla="*/ 38 w 168"/>
                  <a:gd name="T27" fmla="*/ 319 h 157"/>
                  <a:gd name="T28" fmla="*/ 27 w 168"/>
                  <a:gd name="T29" fmla="*/ 492 h 157"/>
                  <a:gd name="T30" fmla="*/ 17 w 168"/>
                  <a:gd name="T31" fmla="*/ 681 h 157"/>
                  <a:gd name="T32" fmla="*/ 9 w 168"/>
                  <a:gd name="T33" fmla="*/ 875 h 157"/>
                  <a:gd name="T34" fmla="*/ 4 w 168"/>
                  <a:gd name="T35" fmla="*/ 1104 h 157"/>
                  <a:gd name="T36" fmla="*/ 1 w 168"/>
                  <a:gd name="T37" fmla="*/ 1320 h 157"/>
                  <a:gd name="T38" fmla="*/ 0 w 168"/>
                  <a:gd name="T39" fmla="*/ 1522 h 157"/>
                  <a:gd name="T40" fmla="*/ 2 w 168"/>
                  <a:gd name="T41" fmla="*/ 1730 h 157"/>
                  <a:gd name="T42" fmla="*/ 6 w 168"/>
                  <a:gd name="T43" fmla="*/ 1919 h 157"/>
                  <a:gd name="T44" fmla="*/ 13 w 168"/>
                  <a:gd name="T45" fmla="*/ 2104 h 157"/>
                  <a:gd name="T46" fmla="*/ 21 w 168"/>
                  <a:gd name="T47" fmla="*/ 2251 h 157"/>
                  <a:gd name="T48" fmla="*/ 32 w 168"/>
                  <a:gd name="T49" fmla="*/ 2371 h 157"/>
                  <a:gd name="T50" fmla="*/ 44 w 168"/>
                  <a:gd name="T51" fmla="*/ 2448 h 157"/>
                  <a:gd name="T52" fmla="*/ 57 w 168"/>
                  <a:gd name="T53" fmla="*/ 2502 h 157"/>
                  <a:gd name="T54" fmla="*/ 71 w 168"/>
                  <a:gd name="T55" fmla="*/ 2527 h 157"/>
                  <a:gd name="T56" fmla="*/ 85 w 168"/>
                  <a:gd name="T57" fmla="*/ 2493 h 157"/>
                  <a:gd name="T58" fmla="*/ 100 w 168"/>
                  <a:gd name="T59" fmla="*/ 2420 h 157"/>
                  <a:gd name="T60" fmla="*/ 114 w 168"/>
                  <a:gd name="T61" fmla="*/ 2351 h 157"/>
                  <a:gd name="T62" fmla="*/ 127 w 168"/>
                  <a:gd name="T63" fmla="*/ 2221 h 157"/>
                  <a:gd name="T64" fmla="*/ 138 w 168"/>
                  <a:gd name="T65" fmla="*/ 2061 h 157"/>
                  <a:gd name="T66" fmla="*/ 148 w 168"/>
                  <a:gd name="T67" fmla="*/ 1880 h 157"/>
                  <a:gd name="T68" fmla="*/ 157 w 168"/>
                  <a:gd name="T69" fmla="*/ 1675 h 157"/>
                  <a:gd name="T70" fmla="*/ 162 w 168"/>
                  <a:gd name="T71" fmla="*/ 1478 h 157"/>
                  <a:gd name="T72" fmla="*/ 166 w 168"/>
                  <a:gd name="T73" fmla="*/ 1260 h 1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8" h="157">
                    <a:moveTo>
                      <a:pt x="166" y="78"/>
                    </a:moveTo>
                    <a:lnTo>
                      <a:pt x="167" y="71"/>
                    </a:lnTo>
                    <a:lnTo>
                      <a:pt x="167" y="64"/>
                    </a:lnTo>
                    <a:lnTo>
                      <a:pt x="167" y="57"/>
                    </a:lnTo>
                    <a:lnTo>
                      <a:pt x="166" y="51"/>
                    </a:lnTo>
                    <a:lnTo>
                      <a:pt x="165" y="45"/>
                    </a:lnTo>
                    <a:lnTo>
                      <a:pt x="162" y="39"/>
                    </a:lnTo>
                    <a:lnTo>
                      <a:pt x="160" y="33"/>
                    </a:lnTo>
                    <a:lnTo>
                      <a:pt x="157" y="28"/>
                    </a:lnTo>
                    <a:lnTo>
                      <a:pt x="153" y="23"/>
                    </a:lnTo>
                    <a:lnTo>
                      <a:pt x="148" y="18"/>
                    </a:lnTo>
                    <a:lnTo>
                      <a:pt x="143" y="14"/>
                    </a:lnTo>
                    <a:lnTo>
                      <a:pt x="138" y="10"/>
                    </a:lnTo>
                    <a:lnTo>
                      <a:pt x="133" y="7"/>
                    </a:lnTo>
                    <a:lnTo>
                      <a:pt x="126" y="4"/>
                    </a:lnTo>
                    <a:lnTo>
                      <a:pt x="120" y="2"/>
                    </a:lnTo>
                    <a:lnTo>
                      <a:pt x="114" y="1"/>
                    </a:lnTo>
                    <a:lnTo>
                      <a:pt x="107" y="0"/>
                    </a:lnTo>
                    <a:lnTo>
                      <a:pt x="100" y="0"/>
                    </a:lnTo>
                    <a:lnTo>
                      <a:pt x="93" y="0"/>
                    </a:lnTo>
                    <a:lnTo>
                      <a:pt x="85" y="0"/>
                    </a:lnTo>
                    <a:lnTo>
                      <a:pt x="78" y="1"/>
                    </a:lnTo>
                    <a:lnTo>
                      <a:pt x="71" y="3"/>
                    </a:lnTo>
                    <a:lnTo>
                      <a:pt x="64" y="6"/>
                    </a:lnTo>
                    <a:lnTo>
                      <a:pt x="57" y="9"/>
                    </a:lnTo>
                    <a:lnTo>
                      <a:pt x="50" y="12"/>
                    </a:lnTo>
                    <a:lnTo>
                      <a:pt x="44" y="16"/>
                    </a:lnTo>
                    <a:lnTo>
                      <a:pt x="38" y="20"/>
                    </a:lnTo>
                    <a:lnTo>
                      <a:pt x="32" y="25"/>
                    </a:lnTo>
                    <a:lnTo>
                      <a:pt x="27" y="30"/>
                    </a:lnTo>
                    <a:lnTo>
                      <a:pt x="21" y="36"/>
                    </a:lnTo>
                    <a:lnTo>
                      <a:pt x="17" y="42"/>
                    </a:lnTo>
                    <a:lnTo>
                      <a:pt x="13" y="48"/>
                    </a:lnTo>
                    <a:lnTo>
                      <a:pt x="9" y="54"/>
                    </a:lnTo>
                    <a:lnTo>
                      <a:pt x="6" y="61"/>
                    </a:lnTo>
                    <a:lnTo>
                      <a:pt x="4" y="68"/>
                    </a:lnTo>
                    <a:lnTo>
                      <a:pt x="2" y="74"/>
                    </a:lnTo>
                    <a:lnTo>
                      <a:pt x="1" y="81"/>
                    </a:lnTo>
                    <a:lnTo>
                      <a:pt x="0" y="88"/>
                    </a:lnTo>
                    <a:lnTo>
                      <a:pt x="0" y="94"/>
                    </a:lnTo>
                    <a:lnTo>
                      <a:pt x="1" y="101"/>
                    </a:lnTo>
                    <a:lnTo>
                      <a:pt x="2" y="107"/>
                    </a:lnTo>
                    <a:lnTo>
                      <a:pt x="4" y="113"/>
                    </a:lnTo>
                    <a:lnTo>
                      <a:pt x="6" y="119"/>
                    </a:lnTo>
                    <a:lnTo>
                      <a:pt x="9" y="124"/>
                    </a:lnTo>
                    <a:lnTo>
                      <a:pt x="13" y="130"/>
                    </a:lnTo>
                    <a:lnTo>
                      <a:pt x="17" y="134"/>
                    </a:lnTo>
                    <a:lnTo>
                      <a:pt x="21" y="139"/>
                    </a:lnTo>
                    <a:lnTo>
                      <a:pt x="27" y="143"/>
                    </a:lnTo>
                    <a:lnTo>
                      <a:pt x="32" y="146"/>
                    </a:lnTo>
                    <a:lnTo>
                      <a:pt x="38" y="149"/>
                    </a:lnTo>
                    <a:lnTo>
                      <a:pt x="44" y="151"/>
                    </a:lnTo>
                    <a:lnTo>
                      <a:pt x="50" y="153"/>
                    </a:lnTo>
                    <a:lnTo>
                      <a:pt x="57" y="155"/>
                    </a:lnTo>
                    <a:lnTo>
                      <a:pt x="64" y="155"/>
                    </a:lnTo>
                    <a:lnTo>
                      <a:pt x="71" y="156"/>
                    </a:lnTo>
                    <a:lnTo>
                      <a:pt x="78" y="155"/>
                    </a:lnTo>
                    <a:lnTo>
                      <a:pt x="85" y="154"/>
                    </a:lnTo>
                    <a:lnTo>
                      <a:pt x="93" y="152"/>
                    </a:lnTo>
                    <a:lnTo>
                      <a:pt x="100" y="150"/>
                    </a:lnTo>
                    <a:lnTo>
                      <a:pt x="107" y="148"/>
                    </a:lnTo>
                    <a:lnTo>
                      <a:pt x="114" y="145"/>
                    </a:lnTo>
                    <a:lnTo>
                      <a:pt x="120" y="141"/>
                    </a:lnTo>
                    <a:lnTo>
                      <a:pt x="127" y="137"/>
                    </a:lnTo>
                    <a:lnTo>
                      <a:pt x="133" y="132"/>
                    </a:lnTo>
                    <a:lnTo>
                      <a:pt x="138" y="127"/>
                    </a:lnTo>
                    <a:lnTo>
                      <a:pt x="143" y="122"/>
                    </a:lnTo>
                    <a:lnTo>
                      <a:pt x="148" y="116"/>
                    </a:lnTo>
                    <a:lnTo>
                      <a:pt x="153" y="110"/>
                    </a:lnTo>
                    <a:lnTo>
                      <a:pt x="157" y="104"/>
                    </a:lnTo>
                    <a:lnTo>
                      <a:pt x="160" y="97"/>
                    </a:lnTo>
                    <a:lnTo>
                      <a:pt x="162" y="91"/>
                    </a:lnTo>
                    <a:lnTo>
                      <a:pt x="165" y="84"/>
                    </a:lnTo>
                    <a:lnTo>
                      <a:pt x="166" y="78"/>
                    </a:lnTo>
                  </a:path>
                </a:pathLst>
              </a:custGeom>
              <a:solidFill>
                <a:srgbClr val="CB7DA4"/>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1" name="Freeform 133"/>
              <p:cNvSpPr>
                <a:spLocks noChangeAspect="1"/>
              </p:cNvSpPr>
              <p:nvPr/>
            </p:nvSpPr>
            <p:spPr bwMode="auto">
              <a:xfrm>
                <a:off x="1998" y="2416"/>
                <a:ext cx="171" cy="192"/>
              </a:xfrm>
              <a:custGeom>
                <a:avLst/>
                <a:gdLst>
                  <a:gd name="T0" fmla="*/ 148 w 173"/>
                  <a:gd name="T1" fmla="*/ 1139 h 152"/>
                  <a:gd name="T2" fmla="*/ 147 w 173"/>
                  <a:gd name="T3" fmla="*/ 936 h 152"/>
                  <a:gd name="T4" fmla="*/ 144 w 173"/>
                  <a:gd name="T5" fmla="*/ 741 h 152"/>
                  <a:gd name="T6" fmla="*/ 139 w 173"/>
                  <a:gd name="T7" fmla="*/ 523 h 152"/>
                  <a:gd name="T8" fmla="*/ 131 w 173"/>
                  <a:gd name="T9" fmla="*/ 368 h 152"/>
                  <a:gd name="T10" fmla="*/ 125 w 173"/>
                  <a:gd name="T11" fmla="*/ 243 h 152"/>
                  <a:gd name="T12" fmla="*/ 119 w 173"/>
                  <a:gd name="T13" fmla="*/ 120 h 152"/>
                  <a:gd name="T14" fmla="*/ 108 w 173"/>
                  <a:gd name="T15" fmla="*/ 51 h 152"/>
                  <a:gd name="T16" fmla="*/ 94 w 173"/>
                  <a:gd name="T17" fmla="*/ 0 h 152"/>
                  <a:gd name="T18" fmla="*/ 80 w 173"/>
                  <a:gd name="T19" fmla="*/ 0 h 152"/>
                  <a:gd name="T20" fmla="*/ 65 w 173"/>
                  <a:gd name="T21" fmla="*/ 40 h 152"/>
                  <a:gd name="T22" fmla="*/ 50 w 173"/>
                  <a:gd name="T23" fmla="*/ 102 h 152"/>
                  <a:gd name="T24" fmla="*/ 43 w 173"/>
                  <a:gd name="T25" fmla="*/ 196 h 152"/>
                  <a:gd name="T26" fmla="*/ 36 w 173"/>
                  <a:gd name="T27" fmla="*/ 328 h 152"/>
                  <a:gd name="T28" fmla="*/ 25 w 173"/>
                  <a:gd name="T29" fmla="*/ 499 h 152"/>
                  <a:gd name="T30" fmla="*/ 15 w 173"/>
                  <a:gd name="T31" fmla="*/ 683 h 152"/>
                  <a:gd name="T32" fmla="*/ 8 w 173"/>
                  <a:gd name="T33" fmla="*/ 879 h 152"/>
                  <a:gd name="T34" fmla="*/ 3 w 173"/>
                  <a:gd name="T35" fmla="*/ 1090 h 152"/>
                  <a:gd name="T36" fmla="*/ 0 w 173"/>
                  <a:gd name="T37" fmla="*/ 1304 h 152"/>
                  <a:gd name="T38" fmla="*/ 0 w 173"/>
                  <a:gd name="T39" fmla="*/ 1499 h 152"/>
                  <a:gd name="T40" fmla="*/ 2 w 173"/>
                  <a:gd name="T41" fmla="*/ 1701 h 152"/>
                  <a:gd name="T42" fmla="*/ 7 w 173"/>
                  <a:gd name="T43" fmla="*/ 1893 h 152"/>
                  <a:gd name="T44" fmla="*/ 15 w 173"/>
                  <a:gd name="T45" fmla="*/ 2080 h 152"/>
                  <a:gd name="T46" fmla="*/ 24 w 173"/>
                  <a:gd name="T47" fmla="*/ 2237 h 152"/>
                  <a:gd name="T48" fmla="*/ 35 w 173"/>
                  <a:gd name="T49" fmla="*/ 2334 h 152"/>
                  <a:gd name="T50" fmla="*/ 43 w 173"/>
                  <a:gd name="T51" fmla="*/ 2435 h 152"/>
                  <a:gd name="T52" fmla="*/ 50 w 173"/>
                  <a:gd name="T53" fmla="*/ 2468 h 152"/>
                  <a:gd name="T54" fmla="*/ 64 w 173"/>
                  <a:gd name="T55" fmla="*/ 2490 h 152"/>
                  <a:gd name="T56" fmla="*/ 79 w 173"/>
                  <a:gd name="T57" fmla="*/ 2468 h 152"/>
                  <a:gd name="T58" fmla="*/ 94 w 173"/>
                  <a:gd name="T59" fmla="*/ 2396 h 152"/>
                  <a:gd name="T60" fmla="*/ 108 w 173"/>
                  <a:gd name="T61" fmla="*/ 2314 h 152"/>
                  <a:gd name="T62" fmla="*/ 118 w 173"/>
                  <a:gd name="T63" fmla="*/ 2197 h 152"/>
                  <a:gd name="T64" fmla="*/ 124 w 173"/>
                  <a:gd name="T65" fmla="*/ 2025 h 152"/>
                  <a:gd name="T66" fmla="*/ 130 w 173"/>
                  <a:gd name="T67" fmla="*/ 1869 h 152"/>
                  <a:gd name="T68" fmla="*/ 138 w 173"/>
                  <a:gd name="T69" fmla="*/ 1677 h 152"/>
                  <a:gd name="T70" fmla="*/ 144 w 173"/>
                  <a:gd name="T71" fmla="*/ 1450 h 152"/>
                  <a:gd name="T72" fmla="*/ 147 w 173"/>
                  <a:gd name="T73" fmla="*/ 1248 h 1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3" h="152">
                    <a:moveTo>
                      <a:pt x="171" y="75"/>
                    </a:moveTo>
                    <a:lnTo>
                      <a:pt x="172" y="69"/>
                    </a:lnTo>
                    <a:lnTo>
                      <a:pt x="172" y="62"/>
                    </a:lnTo>
                    <a:lnTo>
                      <a:pt x="171" y="56"/>
                    </a:lnTo>
                    <a:lnTo>
                      <a:pt x="170" y="50"/>
                    </a:lnTo>
                    <a:lnTo>
                      <a:pt x="168" y="44"/>
                    </a:lnTo>
                    <a:lnTo>
                      <a:pt x="166" y="38"/>
                    </a:lnTo>
                    <a:lnTo>
                      <a:pt x="163" y="32"/>
                    </a:lnTo>
                    <a:lnTo>
                      <a:pt x="159" y="27"/>
                    </a:lnTo>
                    <a:lnTo>
                      <a:pt x="155" y="22"/>
                    </a:lnTo>
                    <a:lnTo>
                      <a:pt x="150" y="18"/>
                    </a:lnTo>
                    <a:lnTo>
                      <a:pt x="145" y="14"/>
                    </a:lnTo>
                    <a:lnTo>
                      <a:pt x="139" y="10"/>
                    </a:lnTo>
                    <a:lnTo>
                      <a:pt x="133" y="7"/>
                    </a:lnTo>
                    <a:lnTo>
                      <a:pt x="127" y="5"/>
                    </a:lnTo>
                    <a:lnTo>
                      <a:pt x="120" y="3"/>
                    </a:lnTo>
                    <a:lnTo>
                      <a:pt x="113" y="1"/>
                    </a:lnTo>
                    <a:lnTo>
                      <a:pt x="106" y="0"/>
                    </a:lnTo>
                    <a:lnTo>
                      <a:pt x="99" y="0"/>
                    </a:lnTo>
                    <a:lnTo>
                      <a:pt x="92" y="0"/>
                    </a:lnTo>
                    <a:lnTo>
                      <a:pt x="84" y="0"/>
                    </a:lnTo>
                    <a:lnTo>
                      <a:pt x="77" y="2"/>
                    </a:lnTo>
                    <a:lnTo>
                      <a:pt x="70" y="4"/>
                    </a:lnTo>
                    <a:lnTo>
                      <a:pt x="62" y="6"/>
                    </a:lnTo>
                    <a:lnTo>
                      <a:pt x="55" y="9"/>
                    </a:lnTo>
                    <a:lnTo>
                      <a:pt x="49" y="12"/>
                    </a:lnTo>
                    <a:lnTo>
                      <a:pt x="42" y="16"/>
                    </a:lnTo>
                    <a:lnTo>
                      <a:pt x="36" y="20"/>
                    </a:lnTo>
                    <a:lnTo>
                      <a:pt x="30" y="25"/>
                    </a:lnTo>
                    <a:lnTo>
                      <a:pt x="25" y="30"/>
                    </a:lnTo>
                    <a:lnTo>
                      <a:pt x="20" y="35"/>
                    </a:lnTo>
                    <a:lnTo>
                      <a:pt x="15" y="41"/>
                    </a:lnTo>
                    <a:lnTo>
                      <a:pt x="11" y="47"/>
                    </a:lnTo>
                    <a:lnTo>
                      <a:pt x="8" y="53"/>
                    </a:lnTo>
                    <a:lnTo>
                      <a:pt x="5" y="59"/>
                    </a:lnTo>
                    <a:lnTo>
                      <a:pt x="3" y="66"/>
                    </a:lnTo>
                    <a:lnTo>
                      <a:pt x="1" y="72"/>
                    </a:lnTo>
                    <a:lnTo>
                      <a:pt x="0" y="79"/>
                    </a:lnTo>
                    <a:lnTo>
                      <a:pt x="0" y="85"/>
                    </a:lnTo>
                    <a:lnTo>
                      <a:pt x="0" y="91"/>
                    </a:lnTo>
                    <a:lnTo>
                      <a:pt x="1" y="98"/>
                    </a:lnTo>
                    <a:lnTo>
                      <a:pt x="2" y="104"/>
                    </a:lnTo>
                    <a:lnTo>
                      <a:pt x="5" y="110"/>
                    </a:lnTo>
                    <a:lnTo>
                      <a:pt x="7" y="115"/>
                    </a:lnTo>
                    <a:lnTo>
                      <a:pt x="11" y="121"/>
                    </a:lnTo>
                    <a:lnTo>
                      <a:pt x="15" y="126"/>
                    </a:lnTo>
                    <a:lnTo>
                      <a:pt x="19" y="130"/>
                    </a:lnTo>
                    <a:lnTo>
                      <a:pt x="24" y="135"/>
                    </a:lnTo>
                    <a:lnTo>
                      <a:pt x="29" y="139"/>
                    </a:lnTo>
                    <a:lnTo>
                      <a:pt x="35" y="142"/>
                    </a:lnTo>
                    <a:lnTo>
                      <a:pt x="41" y="145"/>
                    </a:lnTo>
                    <a:lnTo>
                      <a:pt x="48" y="147"/>
                    </a:lnTo>
                    <a:lnTo>
                      <a:pt x="54" y="149"/>
                    </a:lnTo>
                    <a:lnTo>
                      <a:pt x="62" y="150"/>
                    </a:lnTo>
                    <a:lnTo>
                      <a:pt x="69" y="151"/>
                    </a:lnTo>
                    <a:lnTo>
                      <a:pt x="76" y="151"/>
                    </a:lnTo>
                    <a:lnTo>
                      <a:pt x="84" y="151"/>
                    </a:lnTo>
                    <a:lnTo>
                      <a:pt x="91" y="150"/>
                    </a:lnTo>
                    <a:lnTo>
                      <a:pt x="98" y="148"/>
                    </a:lnTo>
                    <a:lnTo>
                      <a:pt x="106" y="146"/>
                    </a:lnTo>
                    <a:lnTo>
                      <a:pt x="112" y="143"/>
                    </a:lnTo>
                    <a:lnTo>
                      <a:pt x="120" y="140"/>
                    </a:lnTo>
                    <a:lnTo>
                      <a:pt x="126" y="137"/>
                    </a:lnTo>
                    <a:lnTo>
                      <a:pt x="132" y="133"/>
                    </a:lnTo>
                    <a:lnTo>
                      <a:pt x="139" y="128"/>
                    </a:lnTo>
                    <a:lnTo>
                      <a:pt x="144" y="123"/>
                    </a:lnTo>
                    <a:lnTo>
                      <a:pt x="149" y="118"/>
                    </a:lnTo>
                    <a:lnTo>
                      <a:pt x="154" y="113"/>
                    </a:lnTo>
                    <a:lnTo>
                      <a:pt x="158" y="107"/>
                    </a:lnTo>
                    <a:lnTo>
                      <a:pt x="162" y="101"/>
                    </a:lnTo>
                    <a:lnTo>
                      <a:pt x="165" y="95"/>
                    </a:lnTo>
                    <a:lnTo>
                      <a:pt x="168" y="88"/>
                    </a:lnTo>
                    <a:lnTo>
                      <a:pt x="170" y="82"/>
                    </a:lnTo>
                    <a:lnTo>
                      <a:pt x="171" y="75"/>
                    </a:lnTo>
                  </a:path>
                </a:pathLst>
              </a:custGeom>
              <a:solidFill>
                <a:srgbClr val="CB7DA4"/>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2" name="Freeform 134"/>
              <p:cNvSpPr>
                <a:spLocks noChangeAspect="1"/>
              </p:cNvSpPr>
              <p:nvPr/>
            </p:nvSpPr>
            <p:spPr bwMode="auto">
              <a:xfrm>
                <a:off x="2873" y="2343"/>
                <a:ext cx="230" cy="324"/>
              </a:xfrm>
              <a:custGeom>
                <a:avLst/>
                <a:gdLst>
                  <a:gd name="T0" fmla="*/ 0 w 230"/>
                  <a:gd name="T1" fmla="*/ 57 h 324"/>
                  <a:gd name="T2" fmla="*/ 5 w 230"/>
                  <a:gd name="T3" fmla="*/ 62 h 324"/>
                  <a:gd name="T4" fmla="*/ 3 w 230"/>
                  <a:gd name="T5" fmla="*/ 93 h 324"/>
                  <a:gd name="T6" fmla="*/ 4 w 230"/>
                  <a:gd name="T7" fmla="*/ 110 h 324"/>
                  <a:gd name="T8" fmla="*/ 6 w 230"/>
                  <a:gd name="T9" fmla="*/ 146 h 324"/>
                  <a:gd name="T10" fmla="*/ 7 w 230"/>
                  <a:gd name="T11" fmla="*/ 156 h 324"/>
                  <a:gd name="T12" fmla="*/ 7 w 230"/>
                  <a:gd name="T13" fmla="*/ 161 h 324"/>
                  <a:gd name="T14" fmla="*/ 23 w 230"/>
                  <a:gd name="T15" fmla="*/ 191 h 324"/>
                  <a:gd name="T16" fmla="*/ 31 w 230"/>
                  <a:gd name="T17" fmla="*/ 249 h 324"/>
                  <a:gd name="T18" fmla="*/ 32 w 230"/>
                  <a:gd name="T19" fmla="*/ 254 h 324"/>
                  <a:gd name="T20" fmla="*/ 42 w 230"/>
                  <a:gd name="T21" fmla="*/ 280 h 324"/>
                  <a:gd name="T22" fmla="*/ 49 w 230"/>
                  <a:gd name="T23" fmla="*/ 316 h 324"/>
                  <a:gd name="T24" fmla="*/ 76 w 230"/>
                  <a:gd name="T25" fmla="*/ 324 h 324"/>
                  <a:gd name="T26" fmla="*/ 106 w 230"/>
                  <a:gd name="T27" fmla="*/ 299 h 324"/>
                  <a:gd name="T28" fmla="*/ 120 w 230"/>
                  <a:gd name="T29" fmla="*/ 271 h 324"/>
                  <a:gd name="T30" fmla="*/ 137 w 230"/>
                  <a:gd name="T31" fmla="*/ 258 h 324"/>
                  <a:gd name="T32" fmla="*/ 153 w 230"/>
                  <a:gd name="T33" fmla="*/ 231 h 324"/>
                  <a:gd name="T34" fmla="*/ 170 w 230"/>
                  <a:gd name="T35" fmla="*/ 218 h 324"/>
                  <a:gd name="T36" fmla="*/ 177 w 230"/>
                  <a:gd name="T37" fmla="*/ 197 h 324"/>
                  <a:gd name="T38" fmla="*/ 188 w 230"/>
                  <a:gd name="T39" fmla="*/ 163 h 324"/>
                  <a:gd name="T40" fmla="*/ 195 w 230"/>
                  <a:gd name="T41" fmla="*/ 136 h 324"/>
                  <a:gd name="T42" fmla="*/ 198 w 230"/>
                  <a:gd name="T43" fmla="*/ 120 h 324"/>
                  <a:gd name="T44" fmla="*/ 214 w 230"/>
                  <a:gd name="T45" fmla="*/ 97 h 324"/>
                  <a:gd name="T46" fmla="*/ 230 w 230"/>
                  <a:gd name="T47" fmla="*/ 74 h 324"/>
                  <a:gd name="T48" fmla="*/ 230 w 230"/>
                  <a:gd name="T49" fmla="*/ 68 h 324"/>
                  <a:gd name="T50" fmla="*/ 229 w 230"/>
                  <a:gd name="T51" fmla="*/ 48 h 324"/>
                  <a:gd name="T52" fmla="*/ 219 w 230"/>
                  <a:gd name="T53" fmla="*/ 38 h 324"/>
                  <a:gd name="T54" fmla="*/ 196 w 230"/>
                  <a:gd name="T55" fmla="*/ 25 h 324"/>
                  <a:gd name="T56" fmla="*/ 187 w 230"/>
                  <a:gd name="T57" fmla="*/ 20 h 324"/>
                  <a:gd name="T58" fmla="*/ 164 w 230"/>
                  <a:gd name="T59" fmla="*/ 13 h 324"/>
                  <a:gd name="T60" fmla="*/ 151 w 230"/>
                  <a:gd name="T61" fmla="*/ 9 h 324"/>
                  <a:gd name="T62" fmla="*/ 133 w 230"/>
                  <a:gd name="T63" fmla="*/ 10 h 324"/>
                  <a:gd name="T64" fmla="*/ 85 w 230"/>
                  <a:gd name="T65" fmla="*/ 0 h 324"/>
                  <a:gd name="T66" fmla="*/ 68 w 230"/>
                  <a:gd name="T67" fmla="*/ 8 h 324"/>
                  <a:gd name="T68" fmla="*/ 51 w 230"/>
                  <a:gd name="T69" fmla="*/ 19 h 324"/>
                  <a:gd name="T70" fmla="*/ 34 w 230"/>
                  <a:gd name="T71" fmla="*/ 26 h 324"/>
                  <a:gd name="T72" fmla="*/ 20 w 230"/>
                  <a:gd name="T73" fmla="*/ 28 h 324"/>
                  <a:gd name="T74" fmla="*/ 4 w 230"/>
                  <a:gd name="T75" fmla="*/ 57 h 324"/>
                  <a:gd name="T76" fmla="*/ 0 w 230"/>
                  <a:gd name="T77" fmla="*/ 62 h 3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0" h="324">
                    <a:moveTo>
                      <a:pt x="0" y="57"/>
                    </a:moveTo>
                    <a:lnTo>
                      <a:pt x="5" y="62"/>
                    </a:lnTo>
                    <a:lnTo>
                      <a:pt x="3" y="93"/>
                    </a:lnTo>
                    <a:lnTo>
                      <a:pt x="4" y="110"/>
                    </a:lnTo>
                    <a:lnTo>
                      <a:pt x="6" y="146"/>
                    </a:lnTo>
                    <a:lnTo>
                      <a:pt x="7" y="156"/>
                    </a:lnTo>
                    <a:lnTo>
                      <a:pt x="7" y="161"/>
                    </a:lnTo>
                    <a:lnTo>
                      <a:pt x="23" y="191"/>
                    </a:lnTo>
                    <a:lnTo>
                      <a:pt x="31" y="249"/>
                    </a:lnTo>
                    <a:lnTo>
                      <a:pt x="32" y="254"/>
                    </a:lnTo>
                    <a:lnTo>
                      <a:pt x="42" y="280"/>
                    </a:lnTo>
                    <a:lnTo>
                      <a:pt x="49" y="316"/>
                    </a:lnTo>
                    <a:lnTo>
                      <a:pt x="76" y="324"/>
                    </a:lnTo>
                    <a:lnTo>
                      <a:pt x="106" y="299"/>
                    </a:lnTo>
                    <a:lnTo>
                      <a:pt x="120" y="271"/>
                    </a:lnTo>
                    <a:lnTo>
                      <a:pt x="137" y="258"/>
                    </a:lnTo>
                    <a:lnTo>
                      <a:pt x="153" y="231"/>
                    </a:lnTo>
                    <a:lnTo>
                      <a:pt x="170" y="218"/>
                    </a:lnTo>
                    <a:lnTo>
                      <a:pt x="177" y="197"/>
                    </a:lnTo>
                    <a:lnTo>
                      <a:pt x="188" y="163"/>
                    </a:lnTo>
                    <a:lnTo>
                      <a:pt x="195" y="136"/>
                    </a:lnTo>
                    <a:lnTo>
                      <a:pt x="198" y="120"/>
                    </a:lnTo>
                    <a:lnTo>
                      <a:pt x="214" y="97"/>
                    </a:lnTo>
                    <a:lnTo>
                      <a:pt x="230" y="74"/>
                    </a:lnTo>
                    <a:lnTo>
                      <a:pt x="230" y="68"/>
                    </a:lnTo>
                    <a:lnTo>
                      <a:pt x="229" y="48"/>
                    </a:lnTo>
                    <a:lnTo>
                      <a:pt x="219" y="38"/>
                    </a:lnTo>
                    <a:lnTo>
                      <a:pt x="196" y="25"/>
                    </a:lnTo>
                    <a:lnTo>
                      <a:pt x="187" y="20"/>
                    </a:lnTo>
                    <a:lnTo>
                      <a:pt x="164" y="13"/>
                    </a:lnTo>
                    <a:lnTo>
                      <a:pt x="151" y="9"/>
                    </a:lnTo>
                    <a:lnTo>
                      <a:pt x="133" y="10"/>
                    </a:lnTo>
                    <a:lnTo>
                      <a:pt x="85" y="0"/>
                    </a:lnTo>
                    <a:lnTo>
                      <a:pt x="68" y="8"/>
                    </a:lnTo>
                    <a:lnTo>
                      <a:pt x="51" y="19"/>
                    </a:lnTo>
                    <a:lnTo>
                      <a:pt x="34" y="26"/>
                    </a:lnTo>
                    <a:lnTo>
                      <a:pt x="20" y="28"/>
                    </a:lnTo>
                    <a:lnTo>
                      <a:pt x="4" y="57"/>
                    </a:lnTo>
                    <a:lnTo>
                      <a:pt x="0" y="62"/>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3" name="Freeform 135"/>
              <p:cNvSpPr>
                <a:spLocks noChangeAspect="1"/>
              </p:cNvSpPr>
              <p:nvPr/>
            </p:nvSpPr>
            <p:spPr bwMode="auto">
              <a:xfrm>
                <a:off x="2106" y="2081"/>
                <a:ext cx="173" cy="192"/>
              </a:xfrm>
              <a:custGeom>
                <a:avLst/>
                <a:gdLst>
                  <a:gd name="T0" fmla="*/ 172 w 173"/>
                  <a:gd name="T1" fmla="*/ 1139 h 152"/>
                  <a:gd name="T2" fmla="*/ 171 w 173"/>
                  <a:gd name="T3" fmla="*/ 936 h 152"/>
                  <a:gd name="T4" fmla="*/ 168 w 173"/>
                  <a:gd name="T5" fmla="*/ 741 h 152"/>
                  <a:gd name="T6" fmla="*/ 163 w 173"/>
                  <a:gd name="T7" fmla="*/ 523 h 152"/>
                  <a:gd name="T8" fmla="*/ 155 w 173"/>
                  <a:gd name="T9" fmla="*/ 368 h 152"/>
                  <a:gd name="T10" fmla="*/ 145 w 173"/>
                  <a:gd name="T11" fmla="*/ 243 h 152"/>
                  <a:gd name="T12" fmla="*/ 134 w 173"/>
                  <a:gd name="T13" fmla="*/ 120 h 152"/>
                  <a:gd name="T14" fmla="*/ 121 w 173"/>
                  <a:gd name="T15" fmla="*/ 51 h 152"/>
                  <a:gd name="T16" fmla="*/ 107 w 173"/>
                  <a:gd name="T17" fmla="*/ 0 h 152"/>
                  <a:gd name="T18" fmla="*/ 92 w 173"/>
                  <a:gd name="T19" fmla="*/ 0 h 152"/>
                  <a:gd name="T20" fmla="*/ 78 w 173"/>
                  <a:gd name="T21" fmla="*/ 40 h 152"/>
                  <a:gd name="T22" fmla="*/ 63 w 173"/>
                  <a:gd name="T23" fmla="*/ 102 h 152"/>
                  <a:gd name="T24" fmla="*/ 49 w 173"/>
                  <a:gd name="T25" fmla="*/ 196 h 152"/>
                  <a:gd name="T26" fmla="*/ 37 w 173"/>
                  <a:gd name="T27" fmla="*/ 328 h 152"/>
                  <a:gd name="T28" fmla="*/ 25 w 173"/>
                  <a:gd name="T29" fmla="*/ 499 h 152"/>
                  <a:gd name="T30" fmla="*/ 16 w 173"/>
                  <a:gd name="T31" fmla="*/ 683 h 152"/>
                  <a:gd name="T32" fmla="*/ 8 w 173"/>
                  <a:gd name="T33" fmla="*/ 879 h 152"/>
                  <a:gd name="T34" fmla="*/ 3 w 173"/>
                  <a:gd name="T35" fmla="*/ 1090 h 152"/>
                  <a:gd name="T36" fmla="*/ 1 w 173"/>
                  <a:gd name="T37" fmla="*/ 1304 h 152"/>
                  <a:gd name="T38" fmla="*/ 0 w 173"/>
                  <a:gd name="T39" fmla="*/ 1499 h 152"/>
                  <a:gd name="T40" fmla="*/ 3 w 173"/>
                  <a:gd name="T41" fmla="*/ 1701 h 152"/>
                  <a:gd name="T42" fmla="*/ 7 w 173"/>
                  <a:gd name="T43" fmla="*/ 1893 h 152"/>
                  <a:gd name="T44" fmla="*/ 15 w 173"/>
                  <a:gd name="T45" fmla="*/ 2080 h 152"/>
                  <a:gd name="T46" fmla="*/ 24 w 173"/>
                  <a:gd name="T47" fmla="*/ 2237 h 152"/>
                  <a:gd name="T48" fmla="*/ 35 w 173"/>
                  <a:gd name="T49" fmla="*/ 2334 h 152"/>
                  <a:gd name="T50" fmla="*/ 48 w 173"/>
                  <a:gd name="T51" fmla="*/ 2435 h 152"/>
                  <a:gd name="T52" fmla="*/ 61 w 173"/>
                  <a:gd name="T53" fmla="*/ 2468 h 152"/>
                  <a:gd name="T54" fmla="*/ 76 w 173"/>
                  <a:gd name="T55" fmla="*/ 2490 h 152"/>
                  <a:gd name="T56" fmla="*/ 91 w 173"/>
                  <a:gd name="T57" fmla="*/ 2468 h 152"/>
                  <a:gd name="T58" fmla="*/ 105 w 173"/>
                  <a:gd name="T59" fmla="*/ 2396 h 152"/>
                  <a:gd name="T60" fmla="*/ 119 w 173"/>
                  <a:gd name="T61" fmla="*/ 2314 h 152"/>
                  <a:gd name="T62" fmla="*/ 132 w 173"/>
                  <a:gd name="T63" fmla="*/ 2197 h 152"/>
                  <a:gd name="T64" fmla="*/ 144 w 173"/>
                  <a:gd name="T65" fmla="*/ 2025 h 152"/>
                  <a:gd name="T66" fmla="*/ 154 w 173"/>
                  <a:gd name="T67" fmla="*/ 1869 h 152"/>
                  <a:gd name="T68" fmla="*/ 162 w 173"/>
                  <a:gd name="T69" fmla="*/ 1677 h 152"/>
                  <a:gd name="T70" fmla="*/ 168 w 173"/>
                  <a:gd name="T71" fmla="*/ 1450 h 152"/>
                  <a:gd name="T72" fmla="*/ 171 w 173"/>
                  <a:gd name="T73" fmla="*/ 1248 h 1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3" h="152">
                    <a:moveTo>
                      <a:pt x="171" y="75"/>
                    </a:moveTo>
                    <a:lnTo>
                      <a:pt x="172" y="69"/>
                    </a:lnTo>
                    <a:lnTo>
                      <a:pt x="172" y="62"/>
                    </a:lnTo>
                    <a:lnTo>
                      <a:pt x="171" y="56"/>
                    </a:lnTo>
                    <a:lnTo>
                      <a:pt x="170" y="50"/>
                    </a:lnTo>
                    <a:lnTo>
                      <a:pt x="168" y="44"/>
                    </a:lnTo>
                    <a:lnTo>
                      <a:pt x="166" y="38"/>
                    </a:lnTo>
                    <a:lnTo>
                      <a:pt x="163" y="32"/>
                    </a:lnTo>
                    <a:lnTo>
                      <a:pt x="159" y="27"/>
                    </a:lnTo>
                    <a:lnTo>
                      <a:pt x="155" y="22"/>
                    </a:lnTo>
                    <a:lnTo>
                      <a:pt x="150" y="18"/>
                    </a:lnTo>
                    <a:lnTo>
                      <a:pt x="145" y="14"/>
                    </a:lnTo>
                    <a:lnTo>
                      <a:pt x="140" y="10"/>
                    </a:lnTo>
                    <a:lnTo>
                      <a:pt x="134" y="7"/>
                    </a:lnTo>
                    <a:lnTo>
                      <a:pt x="127" y="5"/>
                    </a:lnTo>
                    <a:lnTo>
                      <a:pt x="121" y="3"/>
                    </a:lnTo>
                    <a:lnTo>
                      <a:pt x="114" y="1"/>
                    </a:lnTo>
                    <a:lnTo>
                      <a:pt x="107" y="0"/>
                    </a:lnTo>
                    <a:lnTo>
                      <a:pt x="100" y="0"/>
                    </a:lnTo>
                    <a:lnTo>
                      <a:pt x="92" y="0"/>
                    </a:lnTo>
                    <a:lnTo>
                      <a:pt x="85" y="1"/>
                    </a:lnTo>
                    <a:lnTo>
                      <a:pt x="78" y="2"/>
                    </a:lnTo>
                    <a:lnTo>
                      <a:pt x="70" y="4"/>
                    </a:lnTo>
                    <a:lnTo>
                      <a:pt x="63" y="6"/>
                    </a:lnTo>
                    <a:lnTo>
                      <a:pt x="56" y="9"/>
                    </a:lnTo>
                    <a:lnTo>
                      <a:pt x="49" y="12"/>
                    </a:lnTo>
                    <a:lnTo>
                      <a:pt x="43" y="16"/>
                    </a:lnTo>
                    <a:lnTo>
                      <a:pt x="37" y="20"/>
                    </a:lnTo>
                    <a:lnTo>
                      <a:pt x="31" y="25"/>
                    </a:lnTo>
                    <a:lnTo>
                      <a:pt x="25" y="30"/>
                    </a:lnTo>
                    <a:lnTo>
                      <a:pt x="20" y="35"/>
                    </a:lnTo>
                    <a:lnTo>
                      <a:pt x="16" y="41"/>
                    </a:lnTo>
                    <a:lnTo>
                      <a:pt x="12" y="47"/>
                    </a:lnTo>
                    <a:lnTo>
                      <a:pt x="8" y="53"/>
                    </a:lnTo>
                    <a:lnTo>
                      <a:pt x="5" y="59"/>
                    </a:lnTo>
                    <a:lnTo>
                      <a:pt x="3" y="66"/>
                    </a:lnTo>
                    <a:lnTo>
                      <a:pt x="2" y="72"/>
                    </a:lnTo>
                    <a:lnTo>
                      <a:pt x="1" y="79"/>
                    </a:lnTo>
                    <a:lnTo>
                      <a:pt x="0" y="85"/>
                    </a:lnTo>
                    <a:lnTo>
                      <a:pt x="0" y="91"/>
                    </a:lnTo>
                    <a:lnTo>
                      <a:pt x="1" y="98"/>
                    </a:lnTo>
                    <a:lnTo>
                      <a:pt x="3" y="104"/>
                    </a:lnTo>
                    <a:lnTo>
                      <a:pt x="5" y="110"/>
                    </a:lnTo>
                    <a:lnTo>
                      <a:pt x="7" y="115"/>
                    </a:lnTo>
                    <a:lnTo>
                      <a:pt x="11" y="121"/>
                    </a:lnTo>
                    <a:lnTo>
                      <a:pt x="15" y="126"/>
                    </a:lnTo>
                    <a:lnTo>
                      <a:pt x="19" y="130"/>
                    </a:lnTo>
                    <a:lnTo>
                      <a:pt x="24" y="135"/>
                    </a:lnTo>
                    <a:lnTo>
                      <a:pt x="29" y="139"/>
                    </a:lnTo>
                    <a:lnTo>
                      <a:pt x="35" y="142"/>
                    </a:lnTo>
                    <a:lnTo>
                      <a:pt x="41" y="145"/>
                    </a:lnTo>
                    <a:lnTo>
                      <a:pt x="48" y="147"/>
                    </a:lnTo>
                    <a:lnTo>
                      <a:pt x="54" y="149"/>
                    </a:lnTo>
                    <a:lnTo>
                      <a:pt x="61" y="150"/>
                    </a:lnTo>
                    <a:lnTo>
                      <a:pt x="68" y="151"/>
                    </a:lnTo>
                    <a:lnTo>
                      <a:pt x="76" y="151"/>
                    </a:lnTo>
                    <a:lnTo>
                      <a:pt x="83" y="151"/>
                    </a:lnTo>
                    <a:lnTo>
                      <a:pt x="91" y="150"/>
                    </a:lnTo>
                    <a:lnTo>
                      <a:pt x="98" y="148"/>
                    </a:lnTo>
                    <a:lnTo>
                      <a:pt x="105" y="146"/>
                    </a:lnTo>
                    <a:lnTo>
                      <a:pt x="112" y="143"/>
                    </a:lnTo>
                    <a:lnTo>
                      <a:pt x="119" y="140"/>
                    </a:lnTo>
                    <a:lnTo>
                      <a:pt x="126" y="137"/>
                    </a:lnTo>
                    <a:lnTo>
                      <a:pt x="132" y="133"/>
                    </a:lnTo>
                    <a:lnTo>
                      <a:pt x="138" y="128"/>
                    </a:lnTo>
                    <a:lnTo>
                      <a:pt x="144" y="123"/>
                    </a:lnTo>
                    <a:lnTo>
                      <a:pt x="149" y="118"/>
                    </a:lnTo>
                    <a:lnTo>
                      <a:pt x="154" y="113"/>
                    </a:lnTo>
                    <a:lnTo>
                      <a:pt x="158" y="107"/>
                    </a:lnTo>
                    <a:lnTo>
                      <a:pt x="162" y="101"/>
                    </a:lnTo>
                    <a:lnTo>
                      <a:pt x="165" y="95"/>
                    </a:lnTo>
                    <a:lnTo>
                      <a:pt x="168" y="88"/>
                    </a:lnTo>
                    <a:lnTo>
                      <a:pt x="170" y="82"/>
                    </a:lnTo>
                    <a:lnTo>
                      <a:pt x="171" y="75"/>
                    </a:lnTo>
                  </a:path>
                </a:pathLst>
              </a:custGeom>
              <a:solidFill>
                <a:srgbClr val="CB7DA4"/>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4" name="Freeform 136"/>
              <p:cNvSpPr>
                <a:spLocks noChangeAspect="1"/>
              </p:cNvSpPr>
              <p:nvPr/>
            </p:nvSpPr>
            <p:spPr bwMode="auto">
              <a:xfrm>
                <a:off x="3028" y="2473"/>
                <a:ext cx="174" cy="192"/>
              </a:xfrm>
              <a:custGeom>
                <a:avLst/>
                <a:gdLst>
                  <a:gd name="T0" fmla="*/ 183 w 173"/>
                  <a:gd name="T1" fmla="*/ 1139 h 152"/>
                  <a:gd name="T2" fmla="*/ 183 w 173"/>
                  <a:gd name="T3" fmla="*/ 936 h 152"/>
                  <a:gd name="T4" fmla="*/ 180 w 173"/>
                  <a:gd name="T5" fmla="*/ 741 h 152"/>
                  <a:gd name="T6" fmla="*/ 175 w 173"/>
                  <a:gd name="T7" fmla="*/ 523 h 152"/>
                  <a:gd name="T8" fmla="*/ 167 w 173"/>
                  <a:gd name="T9" fmla="*/ 368 h 152"/>
                  <a:gd name="T10" fmla="*/ 157 w 173"/>
                  <a:gd name="T11" fmla="*/ 243 h 152"/>
                  <a:gd name="T12" fmla="*/ 145 w 173"/>
                  <a:gd name="T13" fmla="*/ 120 h 152"/>
                  <a:gd name="T14" fmla="*/ 132 w 173"/>
                  <a:gd name="T15" fmla="*/ 51 h 152"/>
                  <a:gd name="T16" fmla="*/ 118 w 173"/>
                  <a:gd name="T17" fmla="*/ 0 h 152"/>
                  <a:gd name="T18" fmla="*/ 104 w 173"/>
                  <a:gd name="T19" fmla="*/ 0 h 152"/>
                  <a:gd name="T20" fmla="*/ 77 w 173"/>
                  <a:gd name="T21" fmla="*/ 40 h 152"/>
                  <a:gd name="T22" fmla="*/ 62 w 173"/>
                  <a:gd name="T23" fmla="*/ 102 h 152"/>
                  <a:gd name="T24" fmla="*/ 49 w 173"/>
                  <a:gd name="T25" fmla="*/ 196 h 152"/>
                  <a:gd name="T26" fmla="*/ 36 w 173"/>
                  <a:gd name="T27" fmla="*/ 328 h 152"/>
                  <a:gd name="T28" fmla="*/ 25 w 173"/>
                  <a:gd name="T29" fmla="*/ 499 h 152"/>
                  <a:gd name="T30" fmla="*/ 15 w 173"/>
                  <a:gd name="T31" fmla="*/ 683 h 152"/>
                  <a:gd name="T32" fmla="*/ 8 w 173"/>
                  <a:gd name="T33" fmla="*/ 879 h 152"/>
                  <a:gd name="T34" fmla="*/ 3 w 173"/>
                  <a:gd name="T35" fmla="*/ 1090 h 152"/>
                  <a:gd name="T36" fmla="*/ 0 w 173"/>
                  <a:gd name="T37" fmla="*/ 1304 h 152"/>
                  <a:gd name="T38" fmla="*/ 0 w 173"/>
                  <a:gd name="T39" fmla="*/ 1526 h 152"/>
                  <a:gd name="T40" fmla="*/ 2 w 173"/>
                  <a:gd name="T41" fmla="*/ 1701 h 152"/>
                  <a:gd name="T42" fmla="*/ 7 w 173"/>
                  <a:gd name="T43" fmla="*/ 1928 h 152"/>
                  <a:gd name="T44" fmla="*/ 14 w 173"/>
                  <a:gd name="T45" fmla="*/ 2080 h 152"/>
                  <a:gd name="T46" fmla="*/ 24 w 173"/>
                  <a:gd name="T47" fmla="*/ 2237 h 152"/>
                  <a:gd name="T48" fmla="*/ 35 w 173"/>
                  <a:gd name="T49" fmla="*/ 2334 h 152"/>
                  <a:gd name="T50" fmla="*/ 48 w 173"/>
                  <a:gd name="T51" fmla="*/ 2435 h 152"/>
                  <a:gd name="T52" fmla="*/ 62 w 173"/>
                  <a:gd name="T53" fmla="*/ 2468 h 152"/>
                  <a:gd name="T54" fmla="*/ 76 w 173"/>
                  <a:gd name="T55" fmla="*/ 2490 h 152"/>
                  <a:gd name="T56" fmla="*/ 103 w 173"/>
                  <a:gd name="T57" fmla="*/ 2468 h 152"/>
                  <a:gd name="T58" fmla="*/ 118 w 173"/>
                  <a:gd name="T59" fmla="*/ 2396 h 152"/>
                  <a:gd name="T60" fmla="*/ 131 w 173"/>
                  <a:gd name="T61" fmla="*/ 2314 h 152"/>
                  <a:gd name="T62" fmla="*/ 144 w 173"/>
                  <a:gd name="T63" fmla="*/ 2197 h 152"/>
                  <a:gd name="T64" fmla="*/ 156 w 173"/>
                  <a:gd name="T65" fmla="*/ 2025 h 152"/>
                  <a:gd name="T66" fmla="*/ 166 w 173"/>
                  <a:gd name="T67" fmla="*/ 1869 h 152"/>
                  <a:gd name="T68" fmla="*/ 174 w 173"/>
                  <a:gd name="T69" fmla="*/ 1677 h 152"/>
                  <a:gd name="T70" fmla="*/ 180 w 173"/>
                  <a:gd name="T71" fmla="*/ 1450 h 152"/>
                  <a:gd name="T72" fmla="*/ 183 w 173"/>
                  <a:gd name="T73" fmla="*/ 1248 h 1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3" h="152">
                    <a:moveTo>
                      <a:pt x="171" y="75"/>
                    </a:moveTo>
                    <a:lnTo>
                      <a:pt x="171" y="69"/>
                    </a:lnTo>
                    <a:lnTo>
                      <a:pt x="172" y="62"/>
                    </a:lnTo>
                    <a:lnTo>
                      <a:pt x="171" y="56"/>
                    </a:lnTo>
                    <a:lnTo>
                      <a:pt x="170" y="50"/>
                    </a:lnTo>
                    <a:lnTo>
                      <a:pt x="168" y="44"/>
                    </a:lnTo>
                    <a:lnTo>
                      <a:pt x="165" y="38"/>
                    </a:lnTo>
                    <a:lnTo>
                      <a:pt x="163" y="32"/>
                    </a:lnTo>
                    <a:lnTo>
                      <a:pt x="159" y="27"/>
                    </a:lnTo>
                    <a:lnTo>
                      <a:pt x="155" y="22"/>
                    </a:lnTo>
                    <a:lnTo>
                      <a:pt x="150" y="18"/>
                    </a:lnTo>
                    <a:lnTo>
                      <a:pt x="145" y="14"/>
                    </a:lnTo>
                    <a:lnTo>
                      <a:pt x="139" y="10"/>
                    </a:lnTo>
                    <a:lnTo>
                      <a:pt x="133" y="7"/>
                    </a:lnTo>
                    <a:lnTo>
                      <a:pt x="127" y="5"/>
                    </a:lnTo>
                    <a:lnTo>
                      <a:pt x="120" y="3"/>
                    </a:lnTo>
                    <a:lnTo>
                      <a:pt x="113" y="1"/>
                    </a:lnTo>
                    <a:lnTo>
                      <a:pt x="106" y="0"/>
                    </a:lnTo>
                    <a:lnTo>
                      <a:pt x="99" y="0"/>
                    </a:lnTo>
                    <a:lnTo>
                      <a:pt x="92" y="0"/>
                    </a:lnTo>
                    <a:lnTo>
                      <a:pt x="84" y="1"/>
                    </a:lnTo>
                    <a:lnTo>
                      <a:pt x="77" y="2"/>
                    </a:lnTo>
                    <a:lnTo>
                      <a:pt x="69" y="4"/>
                    </a:lnTo>
                    <a:lnTo>
                      <a:pt x="62" y="6"/>
                    </a:lnTo>
                    <a:lnTo>
                      <a:pt x="55" y="9"/>
                    </a:lnTo>
                    <a:lnTo>
                      <a:pt x="49" y="12"/>
                    </a:lnTo>
                    <a:lnTo>
                      <a:pt x="42" y="16"/>
                    </a:lnTo>
                    <a:lnTo>
                      <a:pt x="36" y="20"/>
                    </a:lnTo>
                    <a:lnTo>
                      <a:pt x="30" y="25"/>
                    </a:lnTo>
                    <a:lnTo>
                      <a:pt x="25" y="30"/>
                    </a:lnTo>
                    <a:lnTo>
                      <a:pt x="20" y="35"/>
                    </a:lnTo>
                    <a:lnTo>
                      <a:pt x="15" y="41"/>
                    </a:lnTo>
                    <a:lnTo>
                      <a:pt x="11" y="47"/>
                    </a:lnTo>
                    <a:lnTo>
                      <a:pt x="8" y="53"/>
                    </a:lnTo>
                    <a:lnTo>
                      <a:pt x="5" y="59"/>
                    </a:lnTo>
                    <a:lnTo>
                      <a:pt x="3" y="66"/>
                    </a:lnTo>
                    <a:lnTo>
                      <a:pt x="1" y="72"/>
                    </a:lnTo>
                    <a:lnTo>
                      <a:pt x="0" y="79"/>
                    </a:lnTo>
                    <a:lnTo>
                      <a:pt x="0" y="85"/>
                    </a:lnTo>
                    <a:lnTo>
                      <a:pt x="0" y="92"/>
                    </a:lnTo>
                    <a:lnTo>
                      <a:pt x="1" y="98"/>
                    </a:lnTo>
                    <a:lnTo>
                      <a:pt x="2" y="104"/>
                    </a:lnTo>
                    <a:lnTo>
                      <a:pt x="5" y="110"/>
                    </a:lnTo>
                    <a:lnTo>
                      <a:pt x="7" y="116"/>
                    </a:lnTo>
                    <a:lnTo>
                      <a:pt x="11" y="121"/>
                    </a:lnTo>
                    <a:lnTo>
                      <a:pt x="14" y="126"/>
                    </a:lnTo>
                    <a:lnTo>
                      <a:pt x="19" y="131"/>
                    </a:lnTo>
                    <a:lnTo>
                      <a:pt x="24" y="135"/>
                    </a:lnTo>
                    <a:lnTo>
                      <a:pt x="29" y="139"/>
                    </a:lnTo>
                    <a:lnTo>
                      <a:pt x="35" y="142"/>
                    </a:lnTo>
                    <a:lnTo>
                      <a:pt x="41" y="145"/>
                    </a:lnTo>
                    <a:lnTo>
                      <a:pt x="48" y="147"/>
                    </a:lnTo>
                    <a:lnTo>
                      <a:pt x="54" y="149"/>
                    </a:lnTo>
                    <a:lnTo>
                      <a:pt x="62" y="150"/>
                    </a:lnTo>
                    <a:lnTo>
                      <a:pt x="69" y="151"/>
                    </a:lnTo>
                    <a:lnTo>
                      <a:pt x="76" y="151"/>
                    </a:lnTo>
                    <a:lnTo>
                      <a:pt x="83" y="151"/>
                    </a:lnTo>
                    <a:lnTo>
                      <a:pt x="91" y="150"/>
                    </a:lnTo>
                    <a:lnTo>
                      <a:pt x="98" y="148"/>
                    </a:lnTo>
                    <a:lnTo>
                      <a:pt x="106" y="146"/>
                    </a:lnTo>
                    <a:lnTo>
                      <a:pt x="112" y="144"/>
                    </a:lnTo>
                    <a:lnTo>
                      <a:pt x="119" y="140"/>
                    </a:lnTo>
                    <a:lnTo>
                      <a:pt x="126" y="137"/>
                    </a:lnTo>
                    <a:lnTo>
                      <a:pt x="132" y="133"/>
                    </a:lnTo>
                    <a:lnTo>
                      <a:pt x="139" y="128"/>
                    </a:lnTo>
                    <a:lnTo>
                      <a:pt x="144" y="123"/>
                    </a:lnTo>
                    <a:lnTo>
                      <a:pt x="149" y="118"/>
                    </a:lnTo>
                    <a:lnTo>
                      <a:pt x="154" y="113"/>
                    </a:lnTo>
                    <a:lnTo>
                      <a:pt x="158" y="107"/>
                    </a:lnTo>
                    <a:lnTo>
                      <a:pt x="162" y="101"/>
                    </a:lnTo>
                    <a:lnTo>
                      <a:pt x="165" y="95"/>
                    </a:lnTo>
                    <a:lnTo>
                      <a:pt x="168" y="88"/>
                    </a:lnTo>
                    <a:lnTo>
                      <a:pt x="169" y="82"/>
                    </a:lnTo>
                    <a:lnTo>
                      <a:pt x="171" y="75"/>
                    </a:lnTo>
                  </a:path>
                </a:pathLst>
              </a:custGeom>
              <a:solidFill>
                <a:srgbClr val="CB7DA4"/>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5" name="Freeform 137"/>
              <p:cNvSpPr>
                <a:spLocks noChangeAspect="1"/>
              </p:cNvSpPr>
              <p:nvPr/>
            </p:nvSpPr>
            <p:spPr bwMode="auto">
              <a:xfrm>
                <a:off x="2260" y="1999"/>
                <a:ext cx="231" cy="324"/>
              </a:xfrm>
              <a:custGeom>
                <a:avLst/>
                <a:gdLst>
                  <a:gd name="T0" fmla="*/ 0 w 231"/>
                  <a:gd name="T1" fmla="*/ 57 h 324"/>
                  <a:gd name="T2" fmla="*/ 5 w 231"/>
                  <a:gd name="T3" fmla="*/ 62 h 324"/>
                  <a:gd name="T4" fmla="*/ 3 w 231"/>
                  <a:gd name="T5" fmla="*/ 93 h 324"/>
                  <a:gd name="T6" fmla="*/ 4 w 231"/>
                  <a:gd name="T7" fmla="*/ 110 h 324"/>
                  <a:gd name="T8" fmla="*/ 6 w 231"/>
                  <a:gd name="T9" fmla="*/ 146 h 324"/>
                  <a:gd name="T10" fmla="*/ 7 w 231"/>
                  <a:gd name="T11" fmla="*/ 156 h 324"/>
                  <a:gd name="T12" fmla="*/ 7 w 231"/>
                  <a:gd name="T13" fmla="*/ 161 h 324"/>
                  <a:gd name="T14" fmla="*/ 23 w 231"/>
                  <a:gd name="T15" fmla="*/ 191 h 324"/>
                  <a:gd name="T16" fmla="*/ 31 w 231"/>
                  <a:gd name="T17" fmla="*/ 249 h 324"/>
                  <a:gd name="T18" fmla="*/ 32 w 231"/>
                  <a:gd name="T19" fmla="*/ 254 h 324"/>
                  <a:gd name="T20" fmla="*/ 42 w 231"/>
                  <a:gd name="T21" fmla="*/ 280 h 324"/>
                  <a:gd name="T22" fmla="*/ 49 w 231"/>
                  <a:gd name="T23" fmla="*/ 316 h 324"/>
                  <a:gd name="T24" fmla="*/ 76 w 231"/>
                  <a:gd name="T25" fmla="*/ 324 h 324"/>
                  <a:gd name="T26" fmla="*/ 106 w 231"/>
                  <a:gd name="T27" fmla="*/ 299 h 324"/>
                  <a:gd name="T28" fmla="*/ 121 w 231"/>
                  <a:gd name="T29" fmla="*/ 271 h 324"/>
                  <a:gd name="T30" fmla="*/ 138 w 231"/>
                  <a:gd name="T31" fmla="*/ 258 h 324"/>
                  <a:gd name="T32" fmla="*/ 154 w 231"/>
                  <a:gd name="T33" fmla="*/ 231 h 324"/>
                  <a:gd name="T34" fmla="*/ 171 w 231"/>
                  <a:gd name="T35" fmla="*/ 218 h 324"/>
                  <a:gd name="T36" fmla="*/ 178 w 231"/>
                  <a:gd name="T37" fmla="*/ 197 h 324"/>
                  <a:gd name="T38" fmla="*/ 189 w 231"/>
                  <a:gd name="T39" fmla="*/ 163 h 324"/>
                  <a:gd name="T40" fmla="*/ 196 w 231"/>
                  <a:gd name="T41" fmla="*/ 136 h 324"/>
                  <a:gd name="T42" fmla="*/ 199 w 231"/>
                  <a:gd name="T43" fmla="*/ 120 h 324"/>
                  <a:gd name="T44" fmla="*/ 215 w 231"/>
                  <a:gd name="T45" fmla="*/ 97 h 324"/>
                  <a:gd name="T46" fmla="*/ 231 w 231"/>
                  <a:gd name="T47" fmla="*/ 73 h 324"/>
                  <a:gd name="T48" fmla="*/ 231 w 231"/>
                  <a:gd name="T49" fmla="*/ 69 h 324"/>
                  <a:gd name="T50" fmla="*/ 229 w 231"/>
                  <a:gd name="T51" fmla="*/ 48 h 324"/>
                  <a:gd name="T52" fmla="*/ 220 w 231"/>
                  <a:gd name="T53" fmla="*/ 38 h 324"/>
                  <a:gd name="T54" fmla="*/ 197 w 231"/>
                  <a:gd name="T55" fmla="*/ 25 h 324"/>
                  <a:gd name="T56" fmla="*/ 188 w 231"/>
                  <a:gd name="T57" fmla="*/ 20 h 324"/>
                  <a:gd name="T58" fmla="*/ 165 w 231"/>
                  <a:gd name="T59" fmla="*/ 13 h 324"/>
                  <a:gd name="T60" fmla="*/ 152 w 231"/>
                  <a:gd name="T61" fmla="*/ 9 h 324"/>
                  <a:gd name="T62" fmla="*/ 134 w 231"/>
                  <a:gd name="T63" fmla="*/ 10 h 324"/>
                  <a:gd name="T64" fmla="*/ 85 w 231"/>
                  <a:gd name="T65" fmla="*/ 0 h 324"/>
                  <a:gd name="T66" fmla="*/ 67 w 231"/>
                  <a:gd name="T67" fmla="*/ 8 h 324"/>
                  <a:gd name="T68" fmla="*/ 51 w 231"/>
                  <a:gd name="T69" fmla="*/ 20 h 324"/>
                  <a:gd name="T70" fmla="*/ 33 w 231"/>
                  <a:gd name="T71" fmla="*/ 26 h 324"/>
                  <a:gd name="T72" fmla="*/ 20 w 231"/>
                  <a:gd name="T73" fmla="*/ 28 h 324"/>
                  <a:gd name="T74" fmla="*/ 4 w 231"/>
                  <a:gd name="T75" fmla="*/ 57 h 324"/>
                  <a:gd name="T76" fmla="*/ 0 w 231"/>
                  <a:gd name="T77" fmla="*/ 62 h 3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1" h="324">
                    <a:moveTo>
                      <a:pt x="0" y="57"/>
                    </a:moveTo>
                    <a:lnTo>
                      <a:pt x="5" y="62"/>
                    </a:lnTo>
                    <a:lnTo>
                      <a:pt x="3" y="93"/>
                    </a:lnTo>
                    <a:lnTo>
                      <a:pt x="4" y="110"/>
                    </a:lnTo>
                    <a:lnTo>
                      <a:pt x="6" y="146"/>
                    </a:lnTo>
                    <a:lnTo>
                      <a:pt x="7" y="156"/>
                    </a:lnTo>
                    <a:lnTo>
                      <a:pt x="7" y="161"/>
                    </a:lnTo>
                    <a:lnTo>
                      <a:pt x="23" y="191"/>
                    </a:lnTo>
                    <a:lnTo>
                      <a:pt x="31" y="249"/>
                    </a:lnTo>
                    <a:lnTo>
                      <a:pt x="32" y="254"/>
                    </a:lnTo>
                    <a:lnTo>
                      <a:pt x="42" y="280"/>
                    </a:lnTo>
                    <a:lnTo>
                      <a:pt x="49" y="316"/>
                    </a:lnTo>
                    <a:lnTo>
                      <a:pt x="76" y="324"/>
                    </a:lnTo>
                    <a:lnTo>
                      <a:pt x="106" y="299"/>
                    </a:lnTo>
                    <a:lnTo>
                      <a:pt x="121" y="271"/>
                    </a:lnTo>
                    <a:lnTo>
                      <a:pt x="138" y="258"/>
                    </a:lnTo>
                    <a:lnTo>
                      <a:pt x="154" y="231"/>
                    </a:lnTo>
                    <a:lnTo>
                      <a:pt x="171" y="218"/>
                    </a:lnTo>
                    <a:lnTo>
                      <a:pt x="178" y="197"/>
                    </a:lnTo>
                    <a:lnTo>
                      <a:pt x="189" y="163"/>
                    </a:lnTo>
                    <a:lnTo>
                      <a:pt x="196" y="136"/>
                    </a:lnTo>
                    <a:lnTo>
                      <a:pt x="199" y="120"/>
                    </a:lnTo>
                    <a:lnTo>
                      <a:pt x="215" y="97"/>
                    </a:lnTo>
                    <a:lnTo>
                      <a:pt x="231" y="73"/>
                    </a:lnTo>
                    <a:lnTo>
                      <a:pt x="231" y="69"/>
                    </a:lnTo>
                    <a:lnTo>
                      <a:pt x="229" y="48"/>
                    </a:lnTo>
                    <a:lnTo>
                      <a:pt x="220" y="38"/>
                    </a:lnTo>
                    <a:lnTo>
                      <a:pt x="197" y="25"/>
                    </a:lnTo>
                    <a:lnTo>
                      <a:pt x="188" y="20"/>
                    </a:lnTo>
                    <a:lnTo>
                      <a:pt x="165" y="13"/>
                    </a:lnTo>
                    <a:lnTo>
                      <a:pt x="152" y="9"/>
                    </a:lnTo>
                    <a:lnTo>
                      <a:pt x="134" y="10"/>
                    </a:lnTo>
                    <a:lnTo>
                      <a:pt x="85" y="0"/>
                    </a:lnTo>
                    <a:lnTo>
                      <a:pt x="67" y="8"/>
                    </a:lnTo>
                    <a:lnTo>
                      <a:pt x="51" y="20"/>
                    </a:lnTo>
                    <a:lnTo>
                      <a:pt x="33" y="26"/>
                    </a:lnTo>
                    <a:lnTo>
                      <a:pt x="20" y="28"/>
                    </a:lnTo>
                    <a:lnTo>
                      <a:pt x="4" y="57"/>
                    </a:lnTo>
                    <a:lnTo>
                      <a:pt x="0" y="62"/>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6" name="Freeform 138"/>
              <p:cNvSpPr>
                <a:spLocks noChangeAspect="1"/>
              </p:cNvSpPr>
              <p:nvPr/>
            </p:nvSpPr>
            <p:spPr bwMode="auto">
              <a:xfrm>
                <a:off x="2355" y="2370"/>
                <a:ext cx="230" cy="324"/>
              </a:xfrm>
              <a:custGeom>
                <a:avLst/>
                <a:gdLst>
                  <a:gd name="T0" fmla="*/ 0 w 230"/>
                  <a:gd name="T1" fmla="*/ 57 h 324"/>
                  <a:gd name="T2" fmla="*/ 5 w 230"/>
                  <a:gd name="T3" fmla="*/ 62 h 324"/>
                  <a:gd name="T4" fmla="*/ 3 w 230"/>
                  <a:gd name="T5" fmla="*/ 93 h 324"/>
                  <a:gd name="T6" fmla="*/ 4 w 230"/>
                  <a:gd name="T7" fmla="*/ 110 h 324"/>
                  <a:gd name="T8" fmla="*/ 7 w 230"/>
                  <a:gd name="T9" fmla="*/ 146 h 324"/>
                  <a:gd name="T10" fmla="*/ 7 w 230"/>
                  <a:gd name="T11" fmla="*/ 156 h 324"/>
                  <a:gd name="T12" fmla="*/ 8 w 230"/>
                  <a:gd name="T13" fmla="*/ 161 h 324"/>
                  <a:gd name="T14" fmla="*/ 23 w 230"/>
                  <a:gd name="T15" fmla="*/ 191 h 324"/>
                  <a:gd name="T16" fmla="*/ 32 w 230"/>
                  <a:gd name="T17" fmla="*/ 249 h 324"/>
                  <a:gd name="T18" fmla="*/ 32 w 230"/>
                  <a:gd name="T19" fmla="*/ 254 h 324"/>
                  <a:gd name="T20" fmla="*/ 42 w 230"/>
                  <a:gd name="T21" fmla="*/ 280 h 324"/>
                  <a:gd name="T22" fmla="*/ 49 w 230"/>
                  <a:gd name="T23" fmla="*/ 316 h 324"/>
                  <a:gd name="T24" fmla="*/ 76 w 230"/>
                  <a:gd name="T25" fmla="*/ 324 h 324"/>
                  <a:gd name="T26" fmla="*/ 106 w 230"/>
                  <a:gd name="T27" fmla="*/ 299 h 324"/>
                  <a:gd name="T28" fmla="*/ 120 w 230"/>
                  <a:gd name="T29" fmla="*/ 271 h 324"/>
                  <a:gd name="T30" fmla="*/ 137 w 230"/>
                  <a:gd name="T31" fmla="*/ 258 h 324"/>
                  <a:gd name="T32" fmla="*/ 153 w 230"/>
                  <a:gd name="T33" fmla="*/ 231 h 324"/>
                  <a:gd name="T34" fmla="*/ 170 w 230"/>
                  <a:gd name="T35" fmla="*/ 218 h 324"/>
                  <a:gd name="T36" fmla="*/ 177 w 230"/>
                  <a:gd name="T37" fmla="*/ 197 h 324"/>
                  <a:gd name="T38" fmla="*/ 188 w 230"/>
                  <a:gd name="T39" fmla="*/ 163 h 324"/>
                  <a:gd name="T40" fmla="*/ 195 w 230"/>
                  <a:gd name="T41" fmla="*/ 136 h 324"/>
                  <a:gd name="T42" fmla="*/ 198 w 230"/>
                  <a:gd name="T43" fmla="*/ 120 h 324"/>
                  <a:gd name="T44" fmla="*/ 214 w 230"/>
                  <a:gd name="T45" fmla="*/ 97 h 324"/>
                  <a:gd name="T46" fmla="*/ 230 w 230"/>
                  <a:gd name="T47" fmla="*/ 74 h 324"/>
                  <a:gd name="T48" fmla="*/ 230 w 230"/>
                  <a:gd name="T49" fmla="*/ 68 h 324"/>
                  <a:gd name="T50" fmla="*/ 228 w 230"/>
                  <a:gd name="T51" fmla="*/ 48 h 324"/>
                  <a:gd name="T52" fmla="*/ 219 w 230"/>
                  <a:gd name="T53" fmla="*/ 38 h 324"/>
                  <a:gd name="T54" fmla="*/ 196 w 230"/>
                  <a:gd name="T55" fmla="*/ 25 h 324"/>
                  <a:gd name="T56" fmla="*/ 187 w 230"/>
                  <a:gd name="T57" fmla="*/ 20 h 324"/>
                  <a:gd name="T58" fmla="*/ 164 w 230"/>
                  <a:gd name="T59" fmla="*/ 13 h 324"/>
                  <a:gd name="T60" fmla="*/ 151 w 230"/>
                  <a:gd name="T61" fmla="*/ 9 h 324"/>
                  <a:gd name="T62" fmla="*/ 133 w 230"/>
                  <a:gd name="T63" fmla="*/ 10 h 324"/>
                  <a:gd name="T64" fmla="*/ 85 w 230"/>
                  <a:gd name="T65" fmla="*/ 0 h 324"/>
                  <a:gd name="T66" fmla="*/ 67 w 230"/>
                  <a:gd name="T67" fmla="*/ 8 h 324"/>
                  <a:gd name="T68" fmla="*/ 51 w 230"/>
                  <a:gd name="T69" fmla="*/ 19 h 324"/>
                  <a:gd name="T70" fmla="*/ 34 w 230"/>
                  <a:gd name="T71" fmla="*/ 26 h 324"/>
                  <a:gd name="T72" fmla="*/ 20 w 230"/>
                  <a:gd name="T73" fmla="*/ 28 h 324"/>
                  <a:gd name="T74" fmla="*/ 5 w 230"/>
                  <a:gd name="T75" fmla="*/ 57 h 324"/>
                  <a:gd name="T76" fmla="*/ 1 w 230"/>
                  <a:gd name="T77" fmla="*/ 62 h 3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0" h="324">
                    <a:moveTo>
                      <a:pt x="0" y="57"/>
                    </a:moveTo>
                    <a:lnTo>
                      <a:pt x="5" y="62"/>
                    </a:lnTo>
                    <a:lnTo>
                      <a:pt x="3" y="93"/>
                    </a:lnTo>
                    <a:lnTo>
                      <a:pt x="4" y="110"/>
                    </a:lnTo>
                    <a:lnTo>
                      <a:pt x="7" y="146"/>
                    </a:lnTo>
                    <a:lnTo>
                      <a:pt x="7" y="156"/>
                    </a:lnTo>
                    <a:lnTo>
                      <a:pt x="8" y="161"/>
                    </a:lnTo>
                    <a:lnTo>
                      <a:pt x="23" y="191"/>
                    </a:lnTo>
                    <a:lnTo>
                      <a:pt x="32" y="249"/>
                    </a:lnTo>
                    <a:lnTo>
                      <a:pt x="32" y="254"/>
                    </a:lnTo>
                    <a:lnTo>
                      <a:pt x="42" y="280"/>
                    </a:lnTo>
                    <a:lnTo>
                      <a:pt x="49" y="316"/>
                    </a:lnTo>
                    <a:lnTo>
                      <a:pt x="76" y="324"/>
                    </a:lnTo>
                    <a:lnTo>
                      <a:pt x="106" y="299"/>
                    </a:lnTo>
                    <a:lnTo>
                      <a:pt x="120" y="271"/>
                    </a:lnTo>
                    <a:lnTo>
                      <a:pt x="137" y="258"/>
                    </a:lnTo>
                    <a:lnTo>
                      <a:pt x="153" y="231"/>
                    </a:lnTo>
                    <a:lnTo>
                      <a:pt x="170" y="218"/>
                    </a:lnTo>
                    <a:lnTo>
                      <a:pt x="177" y="197"/>
                    </a:lnTo>
                    <a:lnTo>
                      <a:pt x="188" y="163"/>
                    </a:lnTo>
                    <a:lnTo>
                      <a:pt x="195" y="136"/>
                    </a:lnTo>
                    <a:lnTo>
                      <a:pt x="198" y="120"/>
                    </a:lnTo>
                    <a:lnTo>
                      <a:pt x="214" y="97"/>
                    </a:lnTo>
                    <a:lnTo>
                      <a:pt x="230" y="74"/>
                    </a:lnTo>
                    <a:lnTo>
                      <a:pt x="230" y="68"/>
                    </a:lnTo>
                    <a:lnTo>
                      <a:pt x="228" y="48"/>
                    </a:lnTo>
                    <a:lnTo>
                      <a:pt x="219" y="38"/>
                    </a:lnTo>
                    <a:lnTo>
                      <a:pt x="196" y="25"/>
                    </a:lnTo>
                    <a:lnTo>
                      <a:pt x="187" y="20"/>
                    </a:lnTo>
                    <a:lnTo>
                      <a:pt x="164" y="13"/>
                    </a:lnTo>
                    <a:lnTo>
                      <a:pt x="151" y="9"/>
                    </a:lnTo>
                    <a:lnTo>
                      <a:pt x="133" y="10"/>
                    </a:lnTo>
                    <a:lnTo>
                      <a:pt x="85" y="0"/>
                    </a:lnTo>
                    <a:lnTo>
                      <a:pt x="67" y="8"/>
                    </a:lnTo>
                    <a:lnTo>
                      <a:pt x="51" y="19"/>
                    </a:lnTo>
                    <a:lnTo>
                      <a:pt x="34" y="26"/>
                    </a:lnTo>
                    <a:lnTo>
                      <a:pt x="20" y="28"/>
                    </a:lnTo>
                    <a:lnTo>
                      <a:pt x="5" y="57"/>
                    </a:lnTo>
                    <a:lnTo>
                      <a:pt x="1" y="62"/>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7" name="Freeform 139"/>
              <p:cNvSpPr>
                <a:spLocks noChangeAspect="1"/>
              </p:cNvSpPr>
              <p:nvPr/>
            </p:nvSpPr>
            <p:spPr bwMode="auto">
              <a:xfrm>
                <a:off x="3211" y="2071"/>
                <a:ext cx="172" cy="193"/>
              </a:xfrm>
              <a:custGeom>
                <a:avLst/>
                <a:gdLst>
                  <a:gd name="T0" fmla="*/ 160 w 173"/>
                  <a:gd name="T1" fmla="*/ 1132 h 153"/>
                  <a:gd name="T2" fmla="*/ 159 w 173"/>
                  <a:gd name="T3" fmla="*/ 930 h 153"/>
                  <a:gd name="T4" fmla="*/ 156 w 173"/>
                  <a:gd name="T5" fmla="*/ 735 h 153"/>
                  <a:gd name="T6" fmla="*/ 151 w 173"/>
                  <a:gd name="T7" fmla="*/ 542 h 153"/>
                  <a:gd name="T8" fmla="*/ 143 w 173"/>
                  <a:gd name="T9" fmla="*/ 376 h 153"/>
                  <a:gd name="T10" fmla="*/ 133 w 173"/>
                  <a:gd name="T11" fmla="*/ 245 h 153"/>
                  <a:gd name="T12" fmla="*/ 122 w 173"/>
                  <a:gd name="T13" fmla="*/ 126 h 153"/>
                  <a:gd name="T14" fmla="*/ 109 w 173"/>
                  <a:gd name="T15" fmla="*/ 50 h 153"/>
                  <a:gd name="T16" fmla="*/ 95 w 173"/>
                  <a:gd name="T17" fmla="*/ 1 h 153"/>
                  <a:gd name="T18" fmla="*/ 86 w 173"/>
                  <a:gd name="T19" fmla="*/ 0 h 153"/>
                  <a:gd name="T20" fmla="*/ 78 w 173"/>
                  <a:gd name="T21" fmla="*/ 40 h 153"/>
                  <a:gd name="T22" fmla="*/ 63 w 173"/>
                  <a:gd name="T23" fmla="*/ 117 h 153"/>
                  <a:gd name="T24" fmla="*/ 49 w 173"/>
                  <a:gd name="T25" fmla="*/ 201 h 153"/>
                  <a:gd name="T26" fmla="*/ 37 w 173"/>
                  <a:gd name="T27" fmla="*/ 341 h 153"/>
                  <a:gd name="T28" fmla="*/ 25 w 173"/>
                  <a:gd name="T29" fmla="*/ 500 h 153"/>
                  <a:gd name="T30" fmla="*/ 16 w 173"/>
                  <a:gd name="T31" fmla="*/ 684 h 153"/>
                  <a:gd name="T32" fmla="*/ 8 w 173"/>
                  <a:gd name="T33" fmla="*/ 875 h 153"/>
                  <a:gd name="T34" fmla="*/ 3 w 173"/>
                  <a:gd name="T35" fmla="*/ 1089 h 153"/>
                  <a:gd name="T36" fmla="*/ 1 w 173"/>
                  <a:gd name="T37" fmla="*/ 1297 h 153"/>
                  <a:gd name="T38" fmla="*/ 0 w 173"/>
                  <a:gd name="T39" fmla="*/ 1491 h 153"/>
                  <a:gd name="T40" fmla="*/ 3 w 173"/>
                  <a:gd name="T41" fmla="*/ 1708 h 153"/>
                  <a:gd name="T42" fmla="*/ 8 w 173"/>
                  <a:gd name="T43" fmla="*/ 1881 h 153"/>
                  <a:gd name="T44" fmla="*/ 15 w 173"/>
                  <a:gd name="T45" fmla="*/ 2064 h 153"/>
                  <a:gd name="T46" fmla="*/ 24 w 173"/>
                  <a:gd name="T47" fmla="*/ 2186 h 153"/>
                  <a:gd name="T48" fmla="*/ 35 w 173"/>
                  <a:gd name="T49" fmla="*/ 2312 h 153"/>
                  <a:gd name="T50" fmla="*/ 48 w 173"/>
                  <a:gd name="T51" fmla="*/ 2409 h 153"/>
                  <a:gd name="T52" fmla="*/ 61 w 173"/>
                  <a:gd name="T53" fmla="*/ 2451 h 153"/>
                  <a:gd name="T54" fmla="*/ 76 w 173"/>
                  <a:gd name="T55" fmla="*/ 2470 h 153"/>
                  <a:gd name="T56" fmla="*/ 86 w 173"/>
                  <a:gd name="T57" fmla="*/ 2423 h 153"/>
                  <a:gd name="T58" fmla="*/ 93 w 173"/>
                  <a:gd name="T59" fmla="*/ 2378 h 153"/>
                  <a:gd name="T60" fmla="*/ 107 w 173"/>
                  <a:gd name="T61" fmla="*/ 2296 h 153"/>
                  <a:gd name="T62" fmla="*/ 120 w 173"/>
                  <a:gd name="T63" fmla="*/ 2160 h 153"/>
                  <a:gd name="T64" fmla="*/ 132 w 173"/>
                  <a:gd name="T65" fmla="*/ 2015 h 153"/>
                  <a:gd name="T66" fmla="*/ 142 w 173"/>
                  <a:gd name="T67" fmla="*/ 1861 h 153"/>
                  <a:gd name="T68" fmla="*/ 150 w 173"/>
                  <a:gd name="T69" fmla="*/ 1666 h 153"/>
                  <a:gd name="T70" fmla="*/ 156 w 173"/>
                  <a:gd name="T71" fmla="*/ 1443 h 153"/>
                  <a:gd name="T72" fmla="*/ 159 w 173"/>
                  <a:gd name="T73" fmla="*/ 1236 h 1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3" h="153">
                    <a:moveTo>
                      <a:pt x="171" y="76"/>
                    </a:moveTo>
                    <a:lnTo>
                      <a:pt x="172" y="70"/>
                    </a:lnTo>
                    <a:lnTo>
                      <a:pt x="172" y="63"/>
                    </a:lnTo>
                    <a:lnTo>
                      <a:pt x="171" y="57"/>
                    </a:lnTo>
                    <a:lnTo>
                      <a:pt x="170" y="51"/>
                    </a:lnTo>
                    <a:lnTo>
                      <a:pt x="168" y="44"/>
                    </a:lnTo>
                    <a:lnTo>
                      <a:pt x="166" y="39"/>
                    </a:lnTo>
                    <a:lnTo>
                      <a:pt x="163" y="33"/>
                    </a:lnTo>
                    <a:lnTo>
                      <a:pt x="159" y="28"/>
                    </a:lnTo>
                    <a:lnTo>
                      <a:pt x="155" y="23"/>
                    </a:lnTo>
                    <a:lnTo>
                      <a:pt x="151" y="19"/>
                    </a:lnTo>
                    <a:lnTo>
                      <a:pt x="145" y="15"/>
                    </a:lnTo>
                    <a:lnTo>
                      <a:pt x="140" y="11"/>
                    </a:lnTo>
                    <a:lnTo>
                      <a:pt x="134" y="8"/>
                    </a:lnTo>
                    <a:lnTo>
                      <a:pt x="128" y="5"/>
                    </a:lnTo>
                    <a:lnTo>
                      <a:pt x="121" y="3"/>
                    </a:lnTo>
                    <a:lnTo>
                      <a:pt x="114" y="2"/>
                    </a:lnTo>
                    <a:lnTo>
                      <a:pt x="107" y="1"/>
                    </a:lnTo>
                    <a:lnTo>
                      <a:pt x="100" y="0"/>
                    </a:lnTo>
                    <a:lnTo>
                      <a:pt x="93" y="0"/>
                    </a:lnTo>
                    <a:lnTo>
                      <a:pt x="85" y="1"/>
                    </a:lnTo>
                    <a:lnTo>
                      <a:pt x="78" y="2"/>
                    </a:lnTo>
                    <a:lnTo>
                      <a:pt x="71" y="4"/>
                    </a:lnTo>
                    <a:lnTo>
                      <a:pt x="63" y="7"/>
                    </a:lnTo>
                    <a:lnTo>
                      <a:pt x="56" y="10"/>
                    </a:lnTo>
                    <a:lnTo>
                      <a:pt x="49" y="13"/>
                    </a:lnTo>
                    <a:lnTo>
                      <a:pt x="43" y="17"/>
                    </a:lnTo>
                    <a:lnTo>
                      <a:pt x="37" y="21"/>
                    </a:lnTo>
                    <a:lnTo>
                      <a:pt x="31" y="26"/>
                    </a:lnTo>
                    <a:lnTo>
                      <a:pt x="25" y="31"/>
                    </a:lnTo>
                    <a:lnTo>
                      <a:pt x="20" y="36"/>
                    </a:lnTo>
                    <a:lnTo>
                      <a:pt x="16" y="42"/>
                    </a:lnTo>
                    <a:lnTo>
                      <a:pt x="12" y="48"/>
                    </a:lnTo>
                    <a:lnTo>
                      <a:pt x="8" y="54"/>
                    </a:lnTo>
                    <a:lnTo>
                      <a:pt x="6" y="60"/>
                    </a:lnTo>
                    <a:lnTo>
                      <a:pt x="3" y="67"/>
                    </a:lnTo>
                    <a:lnTo>
                      <a:pt x="2" y="73"/>
                    </a:lnTo>
                    <a:lnTo>
                      <a:pt x="1" y="80"/>
                    </a:lnTo>
                    <a:lnTo>
                      <a:pt x="0" y="86"/>
                    </a:lnTo>
                    <a:lnTo>
                      <a:pt x="0" y="92"/>
                    </a:lnTo>
                    <a:lnTo>
                      <a:pt x="1" y="99"/>
                    </a:lnTo>
                    <a:lnTo>
                      <a:pt x="3" y="105"/>
                    </a:lnTo>
                    <a:lnTo>
                      <a:pt x="5" y="111"/>
                    </a:lnTo>
                    <a:lnTo>
                      <a:pt x="8" y="116"/>
                    </a:lnTo>
                    <a:lnTo>
                      <a:pt x="11" y="122"/>
                    </a:lnTo>
                    <a:lnTo>
                      <a:pt x="15" y="127"/>
                    </a:lnTo>
                    <a:lnTo>
                      <a:pt x="19" y="131"/>
                    </a:lnTo>
                    <a:lnTo>
                      <a:pt x="24" y="135"/>
                    </a:lnTo>
                    <a:lnTo>
                      <a:pt x="29" y="139"/>
                    </a:lnTo>
                    <a:lnTo>
                      <a:pt x="35" y="143"/>
                    </a:lnTo>
                    <a:lnTo>
                      <a:pt x="41" y="146"/>
                    </a:lnTo>
                    <a:lnTo>
                      <a:pt x="48" y="148"/>
                    </a:lnTo>
                    <a:lnTo>
                      <a:pt x="55" y="150"/>
                    </a:lnTo>
                    <a:lnTo>
                      <a:pt x="61" y="151"/>
                    </a:lnTo>
                    <a:lnTo>
                      <a:pt x="69" y="152"/>
                    </a:lnTo>
                    <a:lnTo>
                      <a:pt x="76" y="152"/>
                    </a:lnTo>
                    <a:lnTo>
                      <a:pt x="83" y="151"/>
                    </a:lnTo>
                    <a:lnTo>
                      <a:pt x="91" y="150"/>
                    </a:lnTo>
                    <a:lnTo>
                      <a:pt x="98" y="149"/>
                    </a:lnTo>
                    <a:lnTo>
                      <a:pt x="105" y="147"/>
                    </a:lnTo>
                    <a:lnTo>
                      <a:pt x="113" y="144"/>
                    </a:lnTo>
                    <a:lnTo>
                      <a:pt x="119" y="141"/>
                    </a:lnTo>
                    <a:lnTo>
                      <a:pt x="126" y="137"/>
                    </a:lnTo>
                    <a:lnTo>
                      <a:pt x="132" y="133"/>
                    </a:lnTo>
                    <a:lnTo>
                      <a:pt x="138" y="129"/>
                    </a:lnTo>
                    <a:lnTo>
                      <a:pt x="144" y="124"/>
                    </a:lnTo>
                    <a:lnTo>
                      <a:pt x="149" y="119"/>
                    </a:lnTo>
                    <a:lnTo>
                      <a:pt x="154" y="114"/>
                    </a:lnTo>
                    <a:lnTo>
                      <a:pt x="158" y="108"/>
                    </a:lnTo>
                    <a:lnTo>
                      <a:pt x="162" y="102"/>
                    </a:lnTo>
                    <a:lnTo>
                      <a:pt x="165" y="95"/>
                    </a:lnTo>
                    <a:lnTo>
                      <a:pt x="168" y="89"/>
                    </a:lnTo>
                    <a:lnTo>
                      <a:pt x="170" y="83"/>
                    </a:lnTo>
                    <a:lnTo>
                      <a:pt x="171" y="76"/>
                    </a:lnTo>
                  </a:path>
                </a:pathLst>
              </a:custGeom>
              <a:solidFill>
                <a:srgbClr val="CB7DA4"/>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8" name="Freeform 140"/>
              <p:cNvSpPr>
                <a:spLocks noChangeAspect="1"/>
              </p:cNvSpPr>
              <p:nvPr/>
            </p:nvSpPr>
            <p:spPr bwMode="auto">
              <a:xfrm>
                <a:off x="3293" y="2338"/>
                <a:ext cx="230" cy="323"/>
              </a:xfrm>
              <a:custGeom>
                <a:avLst/>
                <a:gdLst>
                  <a:gd name="T0" fmla="*/ 0 w 230"/>
                  <a:gd name="T1" fmla="*/ 57 h 323"/>
                  <a:gd name="T2" fmla="*/ 5 w 230"/>
                  <a:gd name="T3" fmla="*/ 62 h 323"/>
                  <a:gd name="T4" fmla="*/ 2 w 230"/>
                  <a:gd name="T5" fmla="*/ 93 h 323"/>
                  <a:gd name="T6" fmla="*/ 3 w 230"/>
                  <a:gd name="T7" fmla="*/ 108 h 323"/>
                  <a:gd name="T8" fmla="*/ 6 w 230"/>
                  <a:gd name="T9" fmla="*/ 146 h 323"/>
                  <a:gd name="T10" fmla="*/ 7 w 230"/>
                  <a:gd name="T11" fmla="*/ 156 h 323"/>
                  <a:gd name="T12" fmla="*/ 7 w 230"/>
                  <a:gd name="T13" fmla="*/ 161 h 323"/>
                  <a:gd name="T14" fmla="*/ 23 w 230"/>
                  <a:gd name="T15" fmla="*/ 192 h 323"/>
                  <a:gd name="T16" fmla="*/ 31 w 230"/>
                  <a:gd name="T17" fmla="*/ 248 h 323"/>
                  <a:gd name="T18" fmla="*/ 31 w 230"/>
                  <a:gd name="T19" fmla="*/ 255 h 323"/>
                  <a:gd name="T20" fmla="*/ 42 w 230"/>
                  <a:gd name="T21" fmla="*/ 280 h 323"/>
                  <a:gd name="T22" fmla="*/ 49 w 230"/>
                  <a:gd name="T23" fmla="*/ 315 h 323"/>
                  <a:gd name="T24" fmla="*/ 76 w 230"/>
                  <a:gd name="T25" fmla="*/ 323 h 323"/>
                  <a:gd name="T26" fmla="*/ 105 w 230"/>
                  <a:gd name="T27" fmla="*/ 299 h 323"/>
                  <a:gd name="T28" fmla="*/ 120 w 230"/>
                  <a:gd name="T29" fmla="*/ 271 h 323"/>
                  <a:gd name="T30" fmla="*/ 137 w 230"/>
                  <a:gd name="T31" fmla="*/ 258 h 323"/>
                  <a:gd name="T32" fmla="*/ 153 w 230"/>
                  <a:gd name="T33" fmla="*/ 229 h 323"/>
                  <a:gd name="T34" fmla="*/ 169 w 230"/>
                  <a:gd name="T35" fmla="*/ 218 h 323"/>
                  <a:gd name="T36" fmla="*/ 177 w 230"/>
                  <a:gd name="T37" fmla="*/ 195 h 323"/>
                  <a:gd name="T38" fmla="*/ 188 w 230"/>
                  <a:gd name="T39" fmla="*/ 163 h 323"/>
                  <a:gd name="T40" fmla="*/ 195 w 230"/>
                  <a:gd name="T41" fmla="*/ 136 h 323"/>
                  <a:gd name="T42" fmla="*/ 198 w 230"/>
                  <a:gd name="T43" fmla="*/ 120 h 323"/>
                  <a:gd name="T44" fmla="*/ 214 w 230"/>
                  <a:gd name="T45" fmla="*/ 96 h 323"/>
                  <a:gd name="T46" fmla="*/ 230 w 230"/>
                  <a:gd name="T47" fmla="*/ 73 h 323"/>
                  <a:gd name="T48" fmla="*/ 230 w 230"/>
                  <a:gd name="T49" fmla="*/ 68 h 323"/>
                  <a:gd name="T50" fmla="*/ 228 w 230"/>
                  <a:gd name="T51" fmla="*/ 47 h 323"/>
                  <a:gd name="T52" fmla="*/ 219 w 230"/>
                  <a:gd name="T53" fmla="*/ 38 h 323"/>
                  <a:gd name="T54" fmla="*/ 196 w 230"/>
                  <a:gd name="T55" fmla="*/ 24 h 323"/>
                  <a:gd name="T56" fmla="*/ 187 w 230"/>
                  <a:gd name="T57" fmla="*/ 20 h 323"/>
                  <a:gd name="T58" fmla="*/ 164 w 230"/>
                  <a:gd name="T59" fmla="*/ 11 h 323"/>
                  <a:gd name="T60" fmla="*/ 150 w 230"/>
                  <a:gd name="T61" fmla="*/ 8 h 323"/>
                  <a:gd name="T62" fmla="*/ 133 w 230"/>
                  <a:gd name="T63" fmla="*/ 10 h 323"/>
                  <a:gd name="T64" fmla="*/ 84 w 230"/>
                  <a:gd name="T65" fmla="*/ 0 h 323"/>
                  <a:gd name="T66" fmla="*/ 67 w 230"/>
                  <a:gd name="T67" fmla="*/ 6 h 323"/>
                  <a:gd name="T68" fmla="*/ 50 w 230"/>
                  <a:gd name="T69" fmla="*/ 19 h 323"/>
                  <a:gd name="T70" fmla="*/ 33 w 230"/>
                  <a:gd name="T71" fmla="*/ 26 h 323"/>
                  <a:gd name="T72" fmla="*/ 20 w 230"/>
                  <a:gd name="T73" fmla="*/ 28 h 323"/>
                  <a:gd name="T74" fmla="*/ 4 w 230"/>
                  <a:gd name="T75" fmla="*/ 55 h 323"/>
                  <a:gd name="T76" fmla="*/ 0 w 230"/>
                  <a:gd name="T77" fmla="*/ 62 h 32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30" h="323">
                    <a:moveTo>
                      <a:pt x="0" y="57"/>
                    </a:moveTo>
                    <a:lnTo>
                      <a:pt x="5" y="62"/>
                    </a:lnTo>
                    <a:lnTo>
                      <a:pt x="2" y="93"/>
                    </a:lnTo>
                    <a:lnTo>
                      <a:pt x="3" y="108"/>
                    </a:lnTo>
                    <a:lnTo>
                      <a:pt x="6" y="146"/>
                    </a:lnTo>
                    <a:lnTo>
                      <a:pt x="7" y="156"/>
                    </a:lnTo>
                    <a:lnTo>
                      <a:pt x="7" y="161"/>
                    </a:lnTo>
                    <a:lnTo>
                      <a:pt x="23" y="192"/>
                    </a:lnTo>
                    <a:lnTo>
                      <a:pt x="31" y="248"/>
                    </a:lnTo>
                    <a:lnTo>
                      <a:pt x="31" y="255"/>
                    </a:lnTo>
                    <a:lnTo>
                      <a:pt x="42" y="280"/>
                    </a:lnTo>
                    <a:lnTo>
                      <a:pt x="49" y="315"/>
                    </a:lnTo>
                    <a:lnTo>
                      <a:pt x="76" y="323"/>
                    </a:lnTo>
                    <a:lnTo>
                      <a:pt x="105" y="299"/>
                    </a:lnTo>
                    <a:lnTo>
                      <a:pt x="120" y="271"/>
                    </a:lnTo>
                    <a:lnTo>
                      <a:pt x="137" y="258"/>
                    </a:lnTo>
                    <a:lnTo>
                      <a:pt x="153" y="229"/>
                    </a:lnTo>
                    <a:lnTo>
                      <a:pt x="169" y="218"/>
                    </a:lnTo>
                    <a:lnTo>
                      <a:pt x="177" y="195"/>
                    </a:lnTo>
                    <a:lnTo>
                      <a:pt x="188" y="163"/>
                    </a:lnTo>
                    <a:lnTo>
                      <a:pt x="195" y="136"/>
                    </a:lnTo>
                    <a:lnTo>
                      <a:pt x="198" y="120"/>
                    </a:lnTo>
                    <a:lnTo>
                      <a:pt x="214" y="96"/>
                    </a:lnTo>
                    <a:lnTo>
                      <a:pt x="230" y="73"/>
                    </a:lnTo>
                    <a:lnTo>
                      <a:pt x="230" y="68"/>
                    </a:lnTo>
                    <a:lnTo>
                      <a:pt x="228" y="47"/>
                    </a:lnTo>
                    <a:lnTo>
                      <a:pt x="219" y="38"/>
                    </a:lnTo>
                    <a:lnTo>
                      <a:pt x="196" y="24"/>
                    </a:lnTo>
                    <a:lnTo>
                      <a:pt x="187" y="20"/>
                    </a:lnTo>
                    <a:lnTo>
                      <a:pt x="164" y="11"/>
                    </a:lnTo>
                    <a:lnTo>
                      <a:pt x="150" y="8"/>
                    </a:lnTo>
                    <a:lnTo>
                      <a:pt x="133" y="10"/>
                    </a:lnTo>
                    <a:lnTo>
                      <a:pt x="84" y="0"/>
                    </a:lnTo>
                    <a:lnTo>
                      <a:pt x="67" y="6"/>
                    </a:lnTo>
                    <a:lnTo>
                      <a:pt x="50" y="19"/>
                    </a:lnTo>
                    <a:lnTo>
                      <a:pt x="33" y="26"/>
                    </a:lnTo>
                    <a:lnTo>
                      <a:pt x="20" y="28"/>
                    </a:lnTo>
                    <a:lnTo>
                      <a:pt x="4" y="55"/>
                    </a:lnTo>
                    <a:lnTo>
                      <a:pt x="0" y="62"/>
                    </a:lnTo>
                  </a:path>
                </a:pathLst>
              </a:custGeom>
              <a:solidFill>
                <a:srgbClr val="A9CFA1"/>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39" name="Freeform 141"/>
              <p:cNvSpPr>
                <a:spLocks noChangeAspect="1"/>
              </p:cNvSpPr>
              <p:nvPr/>
            </p:nvSpPr>
            <p:spPr bwMode="auto">
              <a:xfrm>
                <a:off x="3191" y="2428"/>
                <a:ext cx="133" cy="224"/>
              </a:xfrm>
              <a:custGeom>
                <a:avLst/>
                <a:gdLst>
                  <a:gd name="T0" fmla="*/ 30 w 134"/>
                  <a:gd name="T1" fmla="*/ 123 h 178"/>
                  <a:gd name="T2" fmla="*/ 32 w 134"/>
                  <a:gd name="T3" fmla="*/ 98 h 178"/>
                  <a:gd name="T4" fmla="*/ 33 w 134"/>
                  <a:gd name="T5" fmla="*/ 39 h 178"/>
                  <a:gd name="T6" fmla="*/ 35 w 134"/>
                  <a:gd name="T7" fmla="*/ 39 h 178"/>
                  <a:gd name="T8" fmla="*/ 37 w 134"/>
                  <a:gd name="T9" fmla="*/ 0 h 178"/>
                  <a:gd name="T10" fmla="*/ 39 w 134"/>
                  <a:gd name="T11" fmla="*/ 39 h 178"/>
                  <a:gd name="T12" fmla="*/ 45 w 134"/>
                  <a:gd name="T13" fmla="*/ 123 h 178"/>
                  <a:gd name="T14" fmla="*/ 48 w 134"/>
                  <a:gd name="T15" fmla="*/ 155 h 178"/>
                  <a:gd name="T16" fmla="*/ 52 w 134"/>
                  <a:gd name="T17" fmla="*/ 155 h 178"/>
                  <a:gd name="T18" fmla="*/ 60 w 134"/>
                  <a:gd name="T19" fmla="*/ 155 h 178"/>
                  <a:gd name="T20" fmla="*/ 67 w 134"/>
                  <a:gd name="T21" fmla="*/ 98 h 178"/>
                  <a:gd name="T22" fmla="*/ 67 w 134"/>
                  <a:gd name="T23" fmla="*/ 39 h 178"/>
                  <a:gd name="T24" fmla="*/ 67 w 134"/>
                  <a:gd name="T25" fmla="*/ 0 h 178"/>
                  <a:gd name="T26" fmla="*/ 70 w 134"/>
                  <a:gd name="T27" fmla="*/ 0 h 178"/>
                  <a:gd name="T28" fmla="*/ 74 w 134"/>
                  <a:gd name="T29" fmla="*/ 62 h 178"/>
                  <a:gd name="T30" fmla="*/ 76 w 134"/>
                  <a:gd name="T31" fmla="*/ 191 h 178"/>
                  <a:gd name="T32" fmla="*/ 78 w 134"/>
                  <a:gd name="T33" fmla="*/ 245 h 178"/>
                  <a:gd name="T34" fmla="*/ 78 w 134"/>
                  <a:gd name="T35" fmla="*/ 288 h 178"/>
                  <a:gd name="T36" fmla="*/ 80 w 134"/>
                  <a:gd name="T37" fmla="*/ 288 h 178"/>
                  <a:gd name="T38" fmla="*/ 87 w 134"/>
                  <a:gd name="T39" fmla="*/ 308 h 178"/>
                  <a:gd name="T40" fmla="*/ 91 w 134"/>
                  <a:gd name="T41" fmla="*/ 342 h 178"/>
                  <a:gd name="T42" fmla="*/ 93 w 134"/>
                  <a:gd name="T43" fmla="*/ 380 h 178"/>
                  <a:gd name="T44" fmla="*/ 97 w 134"/>
                  <a:gd name="T45" fmla="*/ 496 h 178"/>
                  <a:gd name="T46" fmla="*/ 99 w 134"/>
                  <a:gd name="T47" fmla="*/ 662 h 178"/>
                  <a:gd name="T48" fmla="*/ 102 w 134"/>
                  <a:gd name="T49" fmla="*/ 804 h 178"/>
                  <a:gd name="T50" fmla="*/ 104 w 134"/>
                  <a:gd name="T51" fmla="*/ 909 h 178"/>
                  <a:gd name="T52" fmla="*/ 102 w 134"/>
                  <a:gd name="T53" fmla="*/ 1028 h 178"/>
                  <a:gd name="T54" fmla="*/ 106 w 134"/>
                  <a:gd name="T55" fmla="*/ 1243 h 178"/>
                  <a:gd name="T56" fmla="*/ 112 w 134"/>
                  <a:gd name="T57" fmla="*/ 1797 h 178"/>
                  <a:gd name="T58" fmla="*/ 117 w 134"/>
                  <a:gd name="T59" fmla="*/ 2049 h 178"/>
                  <a:gd name="T60" fmla="*/ 116 w 134"/>
                  <a:gd name="T61" fmla="*/ 2075 h 178"/>
                  <a:gd name="T62" fmla="*/ 119 w 134"/>
                  <a:gd name="T63" fmla="*/ 2200 h 178"/>
                  <a:gd name="T64" fmla="*/ 121 w 134"/>
                  <a:gd name="T65" fmla="*/ 2477 h 178"/>
                  <a:gd name="T66" fmla="*/ 116 w 134"/>
                  <a:gd name="T67" fmla="*/ 2507 h 178"/>
                  <a:gd name="T68" fmla="*/ 106 w 134"/>
                  <a:gd name="T69" fmla="*/ 2538 h 178"/>
                  <a:gd name="T70" fmla="*/ 91 w 134"/>
                  <a:gd name="T71" fmla="*/ 2629 h 178"/>
                  <a:gd name="T72" fmla="*/ 82 w 134"/>
                  <a:gd name="T73" fmla="*/ 2701 h 178"/>
                  <a:gd name="T74" fmla="*/ 78 w 134"/>
                  <a:gd name="T75" fmla="*/ 2731 h 178"/>
                  <a:gd name="T76" fmla="*/ 67 w 134"/>
                  <a:gd name="T77" fmla="*/ 2701 h 178"/>
                  <a:gd name="T78" fmla="*/ 63 w 134"/>
                  <a:gd name="T79" fmla="*/ 2762 h 178"/>
                  <a:gd name="T80" fmla="*/ 54 w 134"/>
                  <a:gd name="T81" fmla="*/ 2799 h 178"/>
                  <a:gd name="T82" fmla="*/ 41 w 134"/>
                  <a:gd name="T83" fmla="*/ 2731 h 178"/>
                  <a:gd name="T84" fmla="*/ 20 w 134"/>
                  <a:gd name="T85" fmla="*/ 2731 h 178"/>
                  <a:gd name="T86" fmla="*/ 7 w 134"/>
                  <a:gd name="T87" fmla="*/ 2670 h 178"/>
                  <a:gd name="T88" fmla="*/ 3 w 134"/>
                  <a:gd name="T89" fmla="*/ 2629 h 178"/>
                  <a:gd name="T90" fmla="*/ 1 w 134"/>
                  <a:gd name="T91" fmla="*/ 2538 h 178"/>
                  <a:gd name="T92" fmla="*/ 1 w 134"/>
                  <a:gd name="T93" fmla="*/ 2477 h 178"/>
                  <a:gd name="T94" fmla="*/ 0 w 134"/>
                  <a:gd name="T95" fmla="*/ 1953 h 178"/>
                  <a:gd name="T96" fmla="*/ 1 w 134"/>
                  <a:gd name="T97" fmla="*/ 1457 h 178"/>
                  <a:gd name="T98" fmla="*/ 1 w 134"/>
                  <a:gd name="T99" fmla="*/ 1348 h 178"/>
                  <a:gd name="T100" fmla="*/ 1 w 134"/>
                  <a:gd name="T101" fmla="*/ 1243 h 178"/>
                  <a:gd name="T102" fmla="*/ 1 w 134"/>
                  <a:gd name="T103" fmla="*/ 1028 h 178"/>
                  <a:gd name="T104" fmla="*/ 3 w 134"/>
                  <a:gd name="T105" fmla="*/ 758 h 178"/>
                  <a:gd name="T106" fmla="*/ 5 w 134"/>
                  <a:gd name="T107" fmla="*/ 540 h 178"/>
                  <a:gd name="T108" fmla="*/ 9 w 134"/>
                  <a:gd name="T109" fmla="*/ 418 h 178"/>
                  <a:gd name="T110" fmla="*/ 13 w 134"/>
                  <a:gd name="T111" fmla="*/ 342 h 178"/>
                  <a:gd name="T112" fmla="*/ 19 w 134"/>
                  <a:gd name="T113" fmla="*/ 229 h 178"/>
                  <a:gd name="T114" fmla="*/ 22 w 134"/>
                  <a:gd name="T115" fmla="*/ 191 h 178"/>
                  <a:gd name="T116" fmla="*/ 24 w 134"/>
                  <a:gd name="T117" fmla="*/ 123 h 178"/>
                  <a:gd name="T118" fmla="*/ 26 w 134"/>
                  <a:gd name="T119" fmla="*/ 123 h 178"/>
                  <a:gd name="T120" fmla="*/ 32 w 134"/>
                  <a:gd name="T121" fmla="*/ 62 h 178"/>
                  <a:gd name="T122" fmla="*/ 30 w 134"/>
                  <a:gd name="T123" fmla="*/ 123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 h="178">
                    <a:moveTo>
                      <a:pt x="30" y="8"/>
                    </a:moveTo>
                    <a:lnTo>
                      <a:pt x="32" y="6"/>
                    </a:lnTo>
                    <a:lnTo>
                      <a:pt x="33" y="2"/>
                    </a:lnTo>
                    <a:lnTo>
                      <a:pt x="35" y="2"/>
                    </a:lnTo>
                    <a:lnTo>
                      <a:pt x="37" y="0"/>
                    </a:lnTo>
                    <a:lnTo>
                      <a:pt x="39" y="2"/>
                    </a:lnTo>
                    <a:lnTo>
                      <a:pt x="45" y="8"/>
                    </a:lnTo>
                    <a:lnTo>
                      <a:pt x="48" y="10"/>
                    </a:lnTo>
                    <a:lnTo>
                      <a:pt x="52" y="10"/>
                    </a:lnTo>
                    <a:lnTo>
                      <a:pt x="60" y="10"/>
                    </a:lnTo>
                    <a:lnTo>
                      <a:pt x="67" y="6"/>
                    </a:lnTo>
                    <a:lnTo>
                      <a:pt x="71" y="2"/>
                    </a:lnTo>
                    <a:lnTo>
                      <a:pt x="78" y="0"/>
                    </a:lnTo>
                    <a:lnTo>
                      <a:pt x="82" y="0"/>
                    </a:lnTo>
                    <a:lnTo>
                      <a:pt x="86" y="4"/>
                    </a:lnTo>
                    <a:lnTo>
                      <a:pt x="88" y="12"/>
                    </a:lnTo>
                    <a:lnTo>
                      <a:pt x="90" y="16"/>
                    </a:lnTo>
                    <a:lnTo>
                      <a:pt x="90" y="18"/>
                    </a:lnTo>
                    <a:lnTo>
                      <a:pt x="92" y="18"/>
                    </a:lnTo>
                    <a:lnTo>
                      <a:pt x="99" y="20"/>
                    </a:lnTo>
                    <a:lnTo>
                      <a:pt x="103" y="22"/>
                    </a:lnTo>
                    <a:lnTo>
                      <a:pt x="105" y="24"/>
                    </a:lnTo>
                    <a:lnTo>
                      <a:pt x="109" y="32"/>
                    </a:lnTo>
                    <a:lnTo>
                      <a:pt x="111" y="42"/>
                    </a:lnTo>
                    <a:lnTo>
                      <a:pt x="114" y="51"/>
                    </a:lnTo>
                    <a:lnTo>
                      <a:pt x="116" y="57"/>
                    </a:lnTo>
                    <a:lnTo>
                      <a:pt x="114" y="65"/>
                    </a:lnTo>
                    <a:lnTo>
                      <a:pt x="118" y="79"/>
                    </a:lnTo>
                    <a:lnTo>
                      <a:pt x="124" y="114"/>
                    </a:lnTo>
                    <a:lnTo>
                      <a:pt x="129" y="130"/>
                    </a:lnTo>
                    <a:lnTo>
                      <a:pt x="128" y="131"/>
                    </a:lnTo>
                    <a:lnTo>
                      <a:pt x="131" y="140"/>
                    </a:lnTo>
                    <a:lnTo>
                      <a:pt x="133" y="157"/>
                    </a:lnTo>
                    <a:lnTo>
                      <a:pt x="128" y="159"/>
                    </a:lnTo>
                    <a:lnTo>
                      <a:pt x="118" y="161"/>
                    </a:lnTo>
                    <a:lnTo>
                      <a:pt x="103" y="167"/>
                    </a:lnTo>
                    <a:lnTo>
                      <a:pt x="94" y="171"/>
                    </a:lnTo>
                    <a:lnTo>
                      <a:pt x="90" y="173"/>
                    </a:lnTo>
                    <a:lnTo>
                      <a:pt x="75" y="171"/>
                    </a:lnTo>
                    <a:lnTo>
                      <a:pt x="63" y="175"/>
                    </a:lnTo>
                    <a:lnTo>
                      <a:pt x="54" y="177"/>
                    </a:lnTo>
                    <a:lnTo>
                      <a:pt x="41" y="173"/>
                    </a:lnTo>
                    <a:lnTo>
                      <a:pt x="20" y="173"/>
                    </a:lnTo>
                    <a:lnTo>
                      <a:pt x="7" y="169"/>
                    </a:lnTo>
                    <a:lnTo>
                      <a:pt x="3" y="167"/>
                    </a:lnTo>
                    <a:lnTo>
                      <a:pt x="1" y="161"/>
                    </a:lnTo>
                    <a:lnTo>
                      <a:pt x="1" y="157"/>
                    </a:lnTo>
                    <a:lnTo>
                      <a:pt x="0" y="124"/>
                    </a:lnTo>
                    <a:lnTo>
                      <a:pt x="1" y="92"/>
                    </a:lnTo>
                    <a:lnTo>
                      <a:pt x="1" y="85"/>
                    </a:lnTo>
                    <a:lnTo>
                      <a:pt x="1" y="79"/>
                    </a:lnTo>
                    <a:lnTo>
                      <a:pt x="1" y="65"/>
                    </a:lnTo>
                    <a:lnTo>
                      <a:pt x="3" y="48"/>
                    </a:lnTo>
                    <a:lnTo>
                      <a:pt x="5" y="34"/>
                    </a:lnTo>
                    <a:lnTo>
                      <a:pt x="9" y="26"/>
                    </a:lnTo>
                    <a:lnTo>
                      <a:pt x="13" y="22"/>
                    </a:lnTo>
                    <a:lnTo>
                      <a:pt x="19" y="14"/>
                    </a:lnTo>
                    <a:lnTo>
                      <a:pt x="22" y="12"/>
                    </a:lnTo>
                    <a:lnTo>
                      <a:pt x="24" y="8"/>
                    </a:lnTo>
                    <a:lnTo>
                      <a:pt x="26" y="8"/>
                    </a:lnTo>
                    <a:lnTo>
                      <a:pt x="32" y="4"/>
                    </a:lnTo>
                    <a:lnTo>
                      <a:pt x="30" y="8"/>
                    </a:lnTo>
                  </a:path>
                </a:pathLst>
              </a:custGeom>
              <a:solidFill>
                <a:srgbClr val="008000"/>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40" name="Freeform 142"/>
              <p:cNvSpPr>
                <a:spLocks noChangeAspect="1"/>
              </p:cNvSpPr>
              <p:nvPr/>
            </p:nvSpPr>
            <p:spPr bwMode="auto">
              <a:xfrm>
                <a:off x="2436" y="2091"/>
                <a:ext cx="169" cy="198"/>
              </a:xfrm>
              <a:custGeom>
                <a:avLst/>
                <a:gdLst>
                  <a:gd name="T0" fmla="*/ 167 w 169"/>
                  <a:gd name="T1" fmla="*/ 1169 h 157"/>
                  <a:gd name="T2" fmla="*/ 167 w 169"/>
                  <a:gd name="T3" fmla="*/ 937 h 157"/>
                  <a:gd name="T4" fmla="*/ 165 w 169"/>
                  <a:gd name="T5" fmla="*/ 737 h 157"/>
                  <a:gd name="T6" fmla="*/ 160 w 169"/>
                  <a:gd name="T7" fmla="*/ 540 h 157"/>
                  <a:gd name="T8" fmla="*/ 153 w 169"/>
                  <a:gd name="T9" fmla="*/ 376 h 157"/>
                  <a:gd name="T10" fmla="*/ 144 w 169"/>
                  <a:gd name="T11" fmla="*/ 236 h 157"/>
                  <a:gd name="T12" fmla="*/ 132 w 169"/>
                  <a:gd name="T13" fmla="*/ 117 h 157"/>
                  <a:gd name="T14" fmla="*/ 120 w 169"/>
                  <a:gd name="T15" fmla="*/ 50 h 157"/>
                  <a:gd name="T16" fmla="*/ 107 w 169"/>
                  <a:gd name="T17" fmla="*/ 0 h 157"/>
                  <a:gd name="T18" fmla="*/ 92 w 169"/>
                  <a:gd name="T19" fmla="*/ 0 h 157"/>
                  <a:gd name="T20" fmla="*/ 78 w 169"/>
                  <a:gd name="T21" fmla="*/ 40 h 157"/>
                  <a:gd name="T22" fmla="*/ 64 w 169"/>
                  <a:gd name="T23" fmla="*/ 100 h 157"/>
                  <a:gd name="T24" fmla="*/ 50 w 169"/>
                  <a:gd name="T25" fmla="*/ 194 h 157"/>
                  <a:gd name="T26" fmla="*/ 37 w 169"/>
                  <a:gd name="T27" fmla="*/ 339 h 157"/>
                  <a:gd name="T28" fmla="*/ 26 w 169"/>
                  <a:gd name="T29" fmla="*/ 498 h 157"/>
                  <a:gd name="T30" fmla="*/ 16 w 169"/>
                  <a:gd name="T31" fmla="*/ 681 h 157"/>
                  <a:gd name="T32" fmla="*/ 9 w 169"/>
                  <a:gd name="T33" fmla="*/ 890 h 157"/>
                  <a:gd name="T34" fmla="*/ 3 w 169"/>
                  <a:gd name="T35" fmla="*/ 1104 h 157"/>
                  <a:gd name="T36" fmla="*/ 0 w 169"/>
                  <a:gd name="T37" fmla="*/ 1320 h 157"/>
                  <a:gd name="T38" fmla="*/ 0 w 169"/>
                  <a:gd name="T39" fmla="*/ 1522 h 157"/>
                  <a:gd name="T40" fmla="*/ 2 w 169"/>
                  <a:gd name="T41" fmla="*/ 1730 h 157"/>
                  <a:gd name="T42" fmla="*/ 6 w 169"/>
                  <a:gd name="T43" fmla="*/ 1919 h 157"/>
                  <a:gd name="T44" fmla="*/ 13 w 169"/>
                  <a:gd name="T45" fmla="*/ 2104 h 157"/>
                  <a:gd name="T46" fmla="*/ 22 w 169"/>
                  <a:gd name="T47" fmla="*/ 2251 h 157"/>
                  <a:gd name="T48" fmla="*/ 32 w 169"/>
                  <a:gd name="T49" fmla="*/ 2371 h 157"/>
                  <a:gd name="T50" fmla="*/ 44 w 169"/>
                  <a:gd name="T51" fmla="*/ 2467 h 157"/>
                  <a:gd name="T52" fmla="*/ 58 w 169"/>
                  <a:gd name="T53" fmla="*/ 2502 h 157"/>
                  <a:gd name="T54" fmla="*/ 71 w 169"/>
                  <a:gd name="T55" fmla="*/ 2527 h 157"/>
                  <a:gd name="T56" fmla="*/ 86 w 169"/>
                  <a:gd name="T57" fmla="*/ 2493 h 157"/>
                  <a:gd name="T58" fmla="*/ 100 w 169"/>
                  <a:gd name="T59" fmla="*/ 2448 h 157"/>
                  <a:gd name="T60" fmla="*/ 114 w 169"/>
                  <a:gd name="T61" fmla="*/ 2351 h 157"/>
                  <a:gd name="T62" fmla="*/ 127 w 169"/>
                  <a:gd name="T63" fmla="*/ 2221 h 157"/>
                  <a:gd name="T64" fmla="*/ 139 w 169"/>
                  <a:gd name="T65" fmla="*/ 2061 h 157"/>
                  <a:gd name="T66" fmla="*/ 149 w 169"/>
                  <a:gd name="T67" fmla="*/ 1880 h 157"/>
                  <a:gd name="T68" fmla="*/ 157 w 169"/>
                  <a:gd name="T69" fmla="*/ 1675 h 157"/>
                  <a:gd name="T70" fmla="*/ 163 w 169"/>
                  <a:gd name="T71" fmla="*/ 1478 h 157"/>
                  <a:gd name="T72" fmla="*/ 166 w 169"/>
                  <a:gd name="T73" fmla="*/ 1243 h 1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9" h="157">
                    <a:moveTo>
                      <a:pt x="166" y="77"/>
                    </a:moveTo>
                    <a:lnTo>
                      <a:pt x="167" y="71"/>
                    </a:lnTo>
                    <a:lnTo>
                      <a:pt x="168" y="64"/>
                    </a:lnTo>
                    <a:lnTo>
                      <a:pt x="167" y="58"/>
                    </a:lnTo>
                    <a:lnTo>
                      <a:pt x="166" y="51"/>
                    </a:lnTo>
                    <a:lnTo>
                      <a:pt x="165" y="45"/>
                    </a:lnTo>
                    <a:lnTo>
                      <a:pt x="163" y="39"/>
                    </a:lnTo>
                    <a:lnTo>
                      <a:pt x="160" y="33"/>
                    </a:lnTo>
                    <a:lnTo>
                      <a:pt x="157" y="28"/>
                    </a:lnTo>
                    <a:lnTo>
                      <a:pt x="153" y="23"/>
                    </a:lnTo>
                    <a:lnTo>
                      <a:pt x="148" y="18"/>
                    </a:lnTo>
                    <a:lnTo>
                      <a:pt x="144" y="14"/>
                    </a:lnTo>
                    <a:lnTo>
                      <a:pt x="138" y="10"/>
                    </a:lnTo>
                    <a:lnTo>
                      <a:pt x="132" y="7"/>
                    </a:lnTo>
                    <a:lnTo>
                      <a:pt x="127" y="5"/>
                    </a:lnTo>
                    <a:lnTo>
                      <a:pt x="120" y="3"/>
                    </a:lnTo>
                    <a:lnTo>
                      <a:pt x="113" y="1"/>
                    </a:lnTo>
                    <a:lnTo>
                      <a:pt x="107" y="0"/>
                    </a:lnTo>
                    <a:lnTo>
                      <a:pt x="99" y="0"/>
                    </a:lnTo>
                    <a:lnTo>
                      <a:pt x="92" y="0"/>
                    </a:lnTo>
                    <a:lnTo>
                      <a:pt x="85" y="0"/>
                    </a:lnTo>
                    <a:lnTo>
                      <a:pt x="78" y="2"/>
                    </a:lnTo>
                    <a:lnTo>
                      <a:pt x="71" y="4"/>
                    </a:lnTo>
                    <a:lnTo>
                      <a:pt x="64" y="6"/>
                    </a:lnTo>
                    <a:lnTo>
                      <a:pt x="57" y="9"/>
                    </a:lnTo>
                    <a:lnTo>
                      <a:pt x="50" y="12"/>
                    </a:lnTo>
                    <a:lnTo>
                      <a:pt x="44" y="16"/>
                    </a:lnTo>
                    <a:lnTo>
                      <a:pt x="37" y="21"/>
                    </a:lnTo>
                    <a:lnTo>
                      <a:pt x="32" y="25"/>
                    </a:lnTo>
                    <a:lnTo>
                      <a:pt x="26" y="31"/>
                    </a:lnTo>
                    <a:lnTo>
                      <a:pt x="21" y="36"/>
                    </a:lnTo>
                    <a:lnTo>
                      <a:pt x="16" y="42"/>
                    </a:lnTo>
                    <a:lnTo>
                      <a:pt x="13" y="48"/>
                    </a:lnTo>
                    <a:lnTo>
                      <a:pt x="9" y="55"/>
                    </a:lnTo>
                    <a:lnTo>
                      <a:pt x="6" y="61"/>
                    </a:lnTo>
                    <a:lnTo>
                      <a:pt x="3" y="68"/>
                    </a:lnTo>
                    <a:lnTo>
                      <a:pt x="2" y="74"/>
                    </a:lnTo>
                    <a:lnTo>
                      <a:pt x="0" y="81"/>
                    </a:lnTo>
                    <a:lnTo>
                      <a:pt x="0" y="88"/>
                    </a:lnTo>
                    <a:lnTo>
                      <a:pt x="0" y="94"/>
                    </a:lnTo>
                    <a:lnTo>
                      <a:pt x="1" y="101"/>
                    </a:lnTo>
                    <a:lnTo>
                      <a:pt x="2" y="107"/>
                    </a:lnTo>
                    <a:lnTo>
                      <a:pt x="4" y="113"/>
                    </a:lnTo>
                    <a:lnTo>
                      <a:pt x="6" y="119"/>
                    </a:lnTo>
                    <a:lnTo>
                      <a:pt x="9" y="125"/>
                    </a:lnTo>
                    <a:lnTo>
                      <a:pt x="13" y="130"/>
                    </a:lnTo>
                    <a:lnTo>
                      <a:pt x="17" y="135"/>
                    </a:lnTo>
                    <a:lnTo>
                      <a:pt x="22" y="139"/>
                    </a:lnTo>
                    <a:lnTo>
                      <a:pt x="27" y="143"/>
                    </a:lnTo>
                    <a:lnTo>
                      <a:pt x="32" y="146"/>
                    </a:lnTo>
                    <a:lnTo>
                      <a:pt x="38" y="149"/>
                    </a:lnTo>
                    <a:lnTo>
                      <a:pt x="44" y="152"/>
                    </a:lnTo>
                    <a:lnTo>
                      <a:pt x="51" y="153"/>
                    </a:lnTo>
                    <a:lnTo>
                      <a:pt x="58" y="155"/>
                    </a:lnTo>
                    <a:lnTo>
                      <a:pt x="65" y="155"/>
                    </a:lnTo>
                    <a:lnTo>
                      <a:pt x="71" y="156"/>
                    </a:lnTo>
                    <a:lnTo>
                      <a:pt x="79" y="155"/>
                    </a:lnTo>
                    <a:lnTo>
                      <a:pt x="86" y="154"/>
                    </a:lnTo>
                    <a:lnTo>
                      <a:pt x="93" y="152"/>
                    </a:lnTo>
                    <a:lnTo>
                      <a:pt x="100" y="151"/>
                    </a:lnTo>
                    <a:lnTo>
                      <a:pt x="108" y="148"/>
                    </a:lnTo>
                    <a:lnTo>
                      <a:pt x="114" y="145"/>
                    </a:lnTo>
                    <a:lnTo>
                      <a:pt x="121" y="141"/>
                    </a:lnTo>
                    <a:lnTo>
                      <a:pt x="127" y="137"/>
                    </a:lnTo>
                    <a:lnTo>
                      <a:pt x="133" y="132"/>
                    </a:lnTo>
                    <a:lnTo>
                      <a:pt x="139" y="127"/>
                    </a:lnTo>
                    <a:lnTo>
                      <a:pt x="144" y="122"/>
                    </a:lnTo>
                    <a:lnTo>
                      <a:pt x="149" y="116"/>
                    </a:lnTo>
                    <a:lnTo>
                      <a:pt x="153" y="110"/>
                    </a:lnTo>
                    <a:lnTo>
                      <a:pt x="157" y="104"/>
                    </a:lnTo>
                    <a:lnTo>
                      <a:pt x="160" y="98"/>
                    </a:lnTo>
                    <a:lnTo>
                      <a:pt x="163" y="91"/>
                    </a:lnTo>
                    <a:lnTo>
                      <a:pt x="165" y="84"/>
                    </a:lnTo>
                    <a:lnTo>
                      <a:pt x="166" y="77"/>
                    </a:lnTo>
                  </a:path>
                </a:pathLst>
              </a:custGeom>
              <a:solidFill>
                <a:srgbClr val="CB7DA4"/>
              </a:solidFill>
              <a:ln w="28575"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37" name="Group 143"/>
            <p:cNvGrpSpPr>
              <a:grpSpLocks noChangeAspect="1"/>
            </p:cNvGrpSpPr>
            <p:nvPr/>
          </p:nvGrpSpPr>
          <p:grpSpPr bwMode="auto">
            <a:xfrm>
              <a:off x="1055" y="1325"/>
              <a:ext cx="1240" cy="248"/>
              <a:chOff x="730" y="2222"/>
              <a:chExt cx="1463" cy="292"/>
            </a:xfrm>
          </p:grpSpPr>
          <p:grpSp>
            <p:nvGrpSpPr>
              <p:cNvPr id="17513" name="Group 144"/>
              <p:cNvGrpSpPr>
                <a:grpSpLocks noChangeAspect="1"/>
              </p:cNvGrpSpPr>
              <p:nvPr/>
            </p:nvGrpSpPr>
            <p:grpSpPr bwMode="auto">
              <a:xfrm>
                <a:off x="1446" y="2222"/>
                <a:ext cx="747" cy="292"/>
                <a:chOff x="1446" y="2222"/>
                <a:chExt cx="747" cy="292"/>
              </a:xfrm>
            </p:grpSpPr>
            <p:sp>
              <p:nvSpPr>
                <p:cNvPr id="17517" name="Rectangle 145"/>
                <p:cNvSpPr>
                  <a:spLocks noChangeAspect="1" noChangeArrowheads="1"/>
                </p:cNvSpPr>
                <p:nvPr/>
              </p:nvSpPr>
              <p:spPr bwMode="auto">
                <a:xfrm>
                  <a:off x="1448" y="2330"/>
                  <a:ext cx="745" cy="81"/>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18" name="AutoShape 146"/>
                <p:cNvSpPr>
                  <a:spLocks noChangeAspect="1" noChangeArrowheads="1"/>
                </p:cNvSpPr>
                <p:nvPr/>
              </p:nvSpPr>
              <p:spPr bwMode="auto">
                <a:xfrm>
                  <a:off x="1446" y="2222"/>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19" name="AutoShape 147"/>
                <p:cNvSpPr>
                  <a:spLocks noChangeAspect="1" noChangeArrowheads="1"/>
                </p:cNvSpPr>
                <p:nvPr/>
              </p:nvSpPr>
              <p:spPr bwMode="auto">
                <a:xfrm flipV="1">
                  <a:off x="1450" y="2406"/>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514" name="Group 148"/>
              <p:cNvGrpSpPr>
                <a:grpSpLocks noChangeAspect="1"/>
              </p:cNvGrpSpPr>
              <p:nvPr/>
            </p:nvGrpSpPr>
            <p:grpSpPr bwMode="auto">
              <a:xfrm>
                <a:off x="730" y="2274"/>
                <a:ext cx="721" cy="178"/>
                <a:chOff x="730" y="2274"/>
                <a:chExt cx="721" cy="178"/>
              </a:xfrm>
            </p:grpSpPr>
            <p:sp>
              <p:nvSpPr>
                <p:cNvPr id="17515" name="Rectangle 149"/>
                <p:cNvSpPr>
                  <a:spLocks noChangeAspect="1" noChangeArrowheads="1"/>
                </p:cNvSpPr>
                <p:nvPr/>
              </p:nvSpPr>
              <p:spPr bwMode="auto">
                <a:xfrm>
                  <a:off x="730" y="2274"/>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16" name="Line 150"/>
                <p:cNvSpPr>
                  <a:spLocks noChangeAspect="1" noChangeShapeType="1"/>
                </p:cNvSpPr>
                <p:nvPr/>
              </p:nvSpPr>
              <p:spPr bwMode="auto">
                <a:xfrm>
                  <a:off x="921" y="2371"/>
                  <a:ext cx="515"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17438" name="Group 151"/>
            <p:cNvGrpSpPr>
              <a:grpSpLocks noChangeAspect="1"/>
            </p:cNvGrpSpPr>
            <p:nvPr/>
          </p:nvGrpSpPr>
          <p:grpSpPr bwMode="auto">
            <a:xfrm>
              <a:off x="1051" y="1220"/>
              <a:ext cx="1253" cy="460"/>
              <a:chOff x="725" y="2098"/>
              <a:chExt cx="1479" cy="543"/>
            </a:xfrm>
          </p:grpSpPr>
          <p:grpSp>
            <p:nvGrpSpPr>
              <p:cNvPr id="17507" name="Group 152"/>
              <p:cNvGrpSpPr>
                <a:grpSpLocks noChangeAspect="1"/>
              </p:cNvGrpSpPr>
              <p:nvPr/>
            </p:nvGrpSpPr>
            <p:grpSpPr bwMode="auto">
              <a:xfrm>
                <a:off x="725" y="2098"/>
                <a:ext cx="1479" cy="543"/>
                <a:chOff x="725" y="2103"/>
                <a:chExt cx="1479" cy="543"/>
              </a:xfrm>
            </p:grpSpPr>
            <p:sp>
              <p:nvSpPr>
                <p:cNvPr id="17511" name="Freeform 153"/>
                <p:cNvSpPr>
                  <a:spLocks noChangeAspect="1"/>
                </p:cNvSpPr>
                <p:nvPr/>
              </p:nvSpPr>
              <p:spPr bwMode="auto">
                <a:xfrm>
                  <a:off x="725" y="2103"/>
                  <a:ext cx="1479" cy="235"/>
                </a:xfrm>
                <a:custGeom>
                  <a:avLst/>
                  <a:gdLst>
                    <a:gd name="T0" fmla="*/ 1478 w 1479"/>
                    <a:gd name="T1" fmla="*/ 2885 h 187"/>
                    <a:gd name="T2" fmla="*/ 1384 w 1479"/>
                    <a:gd name="T3" fmla="*/ 2885 h 187"/>
                    <a:gd name="T4" fmla="*/ 1307 w 1479"/>
                    <a:gd name="T5" fmla="*/ 2885 h 187"/>
                    <a:gd name="T6" fmla="*/ 1205 w 1479"/>
                    <a:gd name="T7" fmla="*/ 2885 h 187"/>
                    <a:gd name="T8" fmla="*/ 1034 w 1479"/>
                    <a:gd name="T9" fmla="*/ 2518 h 187"/>
                    <a:gd name="T10" fmla="*/ 801 w 1479"/>
                    <a:gd name="T11" fmla="*/ 1768 h 187"/>
                    <a:gd name="T12" fmla="*/ 583 w 1479"/>
                    <a:gd name="T13" fmla="*/ 1010 h 187"/>
                    <a:gd name="T14" fmla="*/ 381 w 1479"/>
                    <a:gd name="T15" fmla="*/ 369 h 187"/>
                    <a:gd name="T16" fmla="*/ 140 w 1479"/>
                    <a:gd name="T17" fmla="*/ 123 h 187"/>
                    <a:gd name="T18" fmla="*/ 0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186"/>
                      </a:moveTo>
                      <a:lnTo>
                        <a:pt x="1384" y="186"/>
                      </a:lnTo>
                      <a:lnTo>
                        <a:pt x="1307" y="186"/>
                      </a:lnTo>
                      <a:lnTo>
                        <a:pt x="1205" y="186"/>
                      </a:lnTo>
                      <a:lnTo>
                        <a:pt x="1034" y="162"/>
                      </a:lnTo>
                      <a:lnTo>
                        <a:pt x="801" y="114"/>
                      </a:lnTo>
                      <a:lnTo>
                        <a:pt x="583" y="65"/>
                      </a:lnTo>
                      <a:lnTo>
                        <a:pt x="381" y="24"/>
                      </a:lnTo>
                      <a:lnTo>
                        <a:pt x="140" y="8"/>
                      </a:lnTo>
                      <a:lnTo>
                        <a:pt x="0"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2" name="Freeform 154"/>
                <p:cNvSpPr>
                  <a:spLocks noChangeAspect="1"/>
                </p:cNvSpPr>
                <p:nvPr/>
              </p:nvSpPr>
              <p:spPr bwMode="auto">
                <a:xfrm>
                  <a:off x="725" y="2410"/>
                  <a:ext cx="1479" cy="236"/>
                </a:xfrm>
                <a:custGeom>
                  <a:avLst/>
                  <a:gdLst>
                    <a:gd name="T0" fmla="*/ 1478 w 1479"/>
                    <a:gd name="T1" fmla="*/ 0 h 187"/>
                    <a:gd name="T2" fmla="*/ 1384 w 1479"/>
                    <a:gd name="T3" fmla="*/ 0 h 187"/>
                    <a:gd name="T4" fmla="*/ 1307 w 1479"/>
                    <a:gd name="T5" fmla="*/ 0 h 187"/>
                    <a:gd name="T6" fmla="*/ 1205 w 1479"/>
                    <a:gd name="T7" fmla="*/ 0 h 187"/>
                    <a:gd name="T8" fmla="*/ 1034 w 1479"/>
                    <a:gd name="T9" fmla="*/ 390 h 187"/>
                    <a:gd name="T10" fmla="*/ 801 w 1479"/>
                    <a:gd name="T11" fmla="*/ 1181 h 187"/>
                    <a:gd name="T12" fmla="*/ 583 w 1479"/>
                    <a:gd name="T13" fmla="*/ 1984 h 187"/>
                    <a:gd name="T14" fmla="*/ 381 w 1479"/>
                    <a:gd name="T15" fmla="*/ 2631 h 187"/>
                    <a:gd name="T16" fmla="*/ 140 w 1479"/>
                    <a:gd name="T17" fmla="*/ 2882 h 187"/>
                    <a:gd name="T18" fmla="*/ 0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0"/>
                      </a:moveTo>
                      <a:lnTo>
                        <a:pt x="1384" y="0"/>
                      </a:lnTo>
                      <a:lnTo>
                        <a:pt x="1307" y="0"/>
                      </a:lnTo>
                      <a:lnTo>
                        <a:pt x="1205" y="0"/>
                      </a:lnTo>
                      <a:lnTo>
                        <a:pt x="1034" y="24"/>
                      </a:lnTo>
                      <a:lnTo>
                        <a:pt x="801" y="72"/>
                      </a:lnTo>
                      <a:lnTo>
                        <a:pt x="583" y="121"/>
                      </a:lnTo>
                      <a:lnTo>
                        <a:pt x="381" y="162"/>
                      </a:lnTo>
                      <a:lnTo>
                        <a:pt x="140" y="177"/>
                      </a:lnTo>
                      <a:lnTo>
                        <a:pt x="0"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508" name="Group 155"/>
              <p:cNvGrpSpPr>
                <a:grpSpLocks noChangeAspect="1"/>
              </p:cNvGrpSpPr>
              <p:nvPr/>
            </p:nvGrpSpPr>
            <p:grpSpPr bwMode="auto">
              <a:xfrm>
                <a:off x="727" y="2279"/>
                <a:ext cx="725" cy="175"/>
                <a:chOff x="727" y="2279"/>
                <a:chExt cx="725" cy="175"/>
              </a:xfrm>
            </p:grpSpPr>
            <p:sp>
              <p:nvSpPr>
                <p:cNvPr id="17509" name="Line 156"/>
                <p:cNvSpPr>
                  <a:spLocks noChangeAspect="1" noChangeShapeType="1"/>
                </p:cNvSpPr>
                <p:nvPr/>
              </p:nvSpPr>
              <p:spPr bwMode="auto">
                <a:xfrm>
                  <a:off x="730" y="2279"/>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10" name="Line 157"/>
                <p:cNvSpPr>
                  <a:spLocks noChangeAspect="1" noChangeShapeType="1"/>
                </p:cNvSpPr>
                <p:nvPr/>
              </p:nvSpPr>
              <p:spPr bwMode="auto">
                <a:xfrm>
                  <a:off x="727" y="2454"/>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7439" name="Rectangle 158"/>
            <p:cNvSpPr>
              <a:spLocks noChangeAspect="1" noChangeArrowheads="1"/>
            </p:cNvSpPr>
            <p:nvPr/>
          </p:nvSpPr>
          <p:spPr bwMode="auto">
            <a:xfrm>
              <a:off x="2692" y="785"/>
              <a:ext cx="3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46038" rIns="0" bIns="46038">
              <a:spAutoFit/>
            </a:bodyPr>
            <a:lstStyle/>
            <a:p>
              <a:pPr algn="ctr" eaLnBrk="0" hangingPunct="0"/>
              <a:r>
                <a:rPr lang="en-US">
                  <a:latin typeface="Arial Narrow" pitchFamily="34" charset="0"/>
                </a:rPr>
                <a:t>CO</a:t>
              </a:r>
              <a:r>
                <a:rPr lang="en-US" baseline="-25000">
                  <a:latin typeface="Arial Narrow" pitchFamily="34" charset="0"/>
                </a:rPr>
                <a:t>2</a:t>
              </a:r>
              <a:endParaRPr lang="en-US">
                <a:latin typeface="Arial Narrow" pitchFamily="34" charset="0"/>
              </a:endParaRPr>
            </a:p>
          </p:txBody>
        </p:sp>
        <p:grpSp>
          <p:nvGrpSpPr>
            <p:cNvPr id="17440" name="Group 159"/>
            <p:cNvGrpSpPr>
              <a:grpSpLocks noChangeAspect="1"/>
            </p:cNvGrpSpPr>
            <p:nvPr/>
          </p:nvGrpSpPr>
          <p:grpSpPr bwMode="auto">
            <a:xfrm rot="-971353">
              <a:off x="2713" y="1022"/>
              <a:ext cx="78" cy="54"/>
              <a:chOff x="1961" y="1798"/>
              <a:chExt cx="868" cy="606"/>
            </a:xfrm>
          </p:grpSpPr>
          <p:sp>
            <p:nvSpPr>
              <p:cNvPr id="17504" name="Oval 160"/>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05" name="Oval 161"/>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06" name="Oval 162"/>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41" name="Group 163"/>
            <p:cNvGrpSpPr>
              <a:grpSpLocks noChangeAspect="1"/>
            </p:cNvGrpSpPr>
            <p:nvPr/>
          </p:nvGrpSpPr>
          <p:grpSpPr bwMode="auto">
            <a:xfrm rot="-1501013">
              <a:off x="3078" y="922"/>
              <a:ext cx="78" cy="54"/>
              <a:chOff x="1961" y="1798"/>
              <a:chExt cx="868" cy="606"/>
            </a:xfrm>
          </p:grpSpPr>
          <p:sp>
            <p:nvSpPr>
              <p:cNvPr id="17501" name="Oval 164"/>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02" name="Oval 165"/>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03" name="Oval 166"/>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42" name="Group 167"/>
            <p:cNvGrpSpPr>
              <a:grpSpLocks noChangeAspect="1"/>
            </p:cNvGrpSpPr>
            <p:nvPr/>
          </p:nvGrpSpPr>
          <p:grpSpPr bwMode="auto">
            <a:xfrm rot="1072722">
              <a:off x="3195" y="995"/>
              <a:ext cx="78" cy="54"/>
              <a:chOff x="1961" y="1798"/>
              <a:chExt cx="868" cy="606"/>
            </a:xfrm>
          </p:grpSpPr>
          <p:sp>
            <p:nvSpPr>
              <p:cNvPr id="17498" name="Oval 168"/>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99" name="Oval 169"/>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500" name="Oval 170"/>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43" name="Group 171"/>
            <p:cNvGrpSpPr>
              <a:grpSpLocks noChangeAspect="1"/>
            </p:cNvGrpSpPr>
            <p:nvPr/>
          </p:nvGrpSpPr>
          <p:grpSpPr bwMode="auto">
            <a:xfrm rot="-6708084">
              <a:off x="2559" y="943"/>
              <a:ext cx="78" cy="54"/>
              <a:chOff x="1961" y="1798"/>
              <a:chExt cx="868" cy="606"/>
            </a:xfrm>
          </p:grpSpPr>
          <p:sp>
            <p:nvSpPr>
              <p:cNvPr id="17495" name="Oval 172"/>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96" name="Oval 173"/>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97" name="Oval 174"/>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44" name="Group 175"/>
            <p:cNvGrpSpPr>
              <a:grpSpLocks noChangeAspect="1"/>
            </p:cNvGrpSpPr>
            <p:nvPr/>
          </p:nvGrpSpPr>
          <p:grpSpPr bwMode="auto">
            <a:xfrm rot="763461">
              <a:off x="2641" y="1399"/>
              <a:ext cx="78" cy="54"/>
              <a:chOff x="1961" y="1798"/>
              <a:chExt cx="868" cy="606"/>
            </a:xfrm>
          </p:grpSpPr>
          <p:sp>
            <p:nvSpPr>
              <p:cNvPr id="17492" name="Oval 176"/>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93" name="Oval 177"/>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94" name="Oval 178"/>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45" name="Group 179"/>
            <p:cNvGrpSpPr>
              <a:grpSpLocks noChangeAspect="1"/>
            </p:cNvGrpSpPr>
            <p:nvPr/>
          </p:nvGrpSpPr>
          <p:grpSpPr bwMode="auto">
            <a:xfrm rot="-1072722">
              <a:off x="3454" y="1426"/>
              <a:ext cx="78" cy="54"/>
              <a:chOff x="1961" y="1798"/>
              <a:chExt cx="868" cy="606"/>
            </a:xfrm>
          </p:grpSpPr>
          <p:sp>
            <p:nvSpPr>
              <p:cNvPr id="17489" name="Oval 180"/>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90" name="Oval 181"/>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91" name="Oval 182"/>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46" name="Group 183"/>
            <p:cNvGrpSpPr>
              <a:grpSpLocks noChangeAspect="1"/>
            </p:cNvGrpSpPr>
            <p:nvPr/>
          </p:nvGrpSpPr>
          <p:grpSpPr bwMode="auto">
            <a:xfrm rot="637180">
              <a:off x="3984" y="1426"/>
              <a:ext cx="78" cy="54"/>
              <a:chOff x="1961" y="1798"/>
              <a:chExt cx="868" cy="606"/>
            </a:xfrm>
          </p:grpSpPr>
          <p:sp>
            <p:nvSpPr>
              <p:cNvPr id="17486" name="Oval 184"/>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87" name="Oval 185"/>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88" name="Oval 186"/>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47" name="Group 187"/>
            <p:cNvGrpSpPr>
              <a:grpSpLocks noChangeAspect="1"/>
            </p:cNvGrpSpPr>
            <p:nvPr/>
          </p:nvGrpSpPr>
          <p:grpSpPr bwMode="auto">
            <a:xfrm rot="1308084">
              <a:off x="4691" y="1426"/>
              <a:ext cx="78" cy="54"/>
              <a:chOff x="1961" y="1798"/>
              <a:chExt cx="868" cy="606"/>
            </a:xfrm>
          </p:grpSpPr>
          <p:sp>
            <p:nvSpPr>
              <p:cNvPr id="17483" name="Oval 188"/>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84" name="Oval 189"/>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85" name="Oval 190"/>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48" name="Group 191"/>
            <p:cNvGrpSpPr>
              <a:grpSpLocks noChangeAspect="1"/>
            </p:cNvGrpSpPr>
            <p:nvPr/>
          </p:nvGrpSpPr>
          <p:grpSpPr bwMode="auto">
            <a:xfrm rot="4051234">
              <a:off x="3097" y="1408"/>
              <a:ext cx="78" cy="55"/>
              <a:chOff x="1961" y="1798"/>
              <a:chExt cx="868" cy="606"/>
            </a:xfrm>
          </p:grpSpPr>
          <p:sp>
            <p:nvSpPr>
              <p:cNvPr id="17480" name="Oval 192"/>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81" name="Oval 193"/>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82" name="Oval 194"/>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49" name="Group 195"/>
            <p:cNvGrpSpPr>
              <a:grpSpLocks noChangeAspect="1"/>
            </p:cNvGrpSpPr>
            <p:nvPr/>
          </p:nvGrpSpPr>
          <p:grpSpPr bwMode="auto">
            <a:xfrm rot="-1308084">
              <a:off x="1762" y="1426"/>
              <a:ext cx="78" cy="54"/>
              <a:chOff x="1961" y="1798"/>
              <a:chExt cx="868" cy="606"/>
            </a:xfrm>
          </p:grpSpPr>
          <p:sp>
            <p:nvSpPr>
              <p:cNvPr id="17477" name="Oval 196"/>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78" name="Oval 197"/>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79" name="Oval 198"/>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50" name="Group 199"/>
            <p:cNvGrpSpPr>
              <a:grpSpLocks noChangeAspect="1"/>
            </p:cNvGrpSpPr>
            <p:nvPr/>
          </p:nvGrpSpPr>
          <p:grpSpPr bwMode="auto">
            <a:xfrm rot="-8994971">
              <a:off x="2936" y="1073"/>
              <a:ext cx="78" cy="54"/>
              <a:chOff x="1961" y="1798"/>
              <a:chExt cx="868" cy="606"/>
            </a:xfrm>
          </p:grpSpPr>
          <p:sp>
            <p:nvSpPr>
              <p:cNvPr id="17474" name="Oval 200"/>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75" name="Oval 201"/>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7476" name="Oval 202"/>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17451" name="Group 203"/>
            <p:cNvGrpSpPr>
              <a:grpSpLocks noChangeAspect="1"/>
            </p:cNvGrpSpPr>
            <p:nvPr/>
          </p:nvGrpSpPr>
          <p:grpSpPr bwMode="auto">
            <a:xfrm>
              <a:off x="2821" y="1061"/>
              <a:ext cx="39" cy="203"/>
              <a:chOff x="3856" y="1638"/>
              <a:chExt cx="46" cy="240"/>
            </a:xfrm>
          </p:grpSpPr>
          <p:grpSp>
            <p:nvGrpSpPr>
              <p:cNvPr id="17468" name="Group 204"/>
              <p:cNvGrpSpPr>
                <a:grpSpLocks noChangeAspect="1"/>
              </p:cNvGrpSpPr>
              <p:nvPr/>
            </p:nvGrpSpPr>
            <p:grpSpPr bwMode="auto">
              <a:xfrm flipH="1">
                <a:off x="3856" y="1638"/>
                <a:ext cx="46" cy="239"/>
                <a:chOff x="743" y="3007"/>
                <a:chExt cx="46" cy="239"/>
              </a:xfrm>
            </p:grpSpPr>
            <p:sp>
              <p:nvSpPr>
                <p:cNvPr id="17472" name="Line 205"/>
                <p:cNvSpPr>
                  <a:spLocks noChangeAspect="1" noChangeShapeType="1"/>
                </p:cNvSpPr>
                <p:nvPr/>
              </p:nvSpPr>
              <p:spPr bwMode="auto">
                <a:xfrm>
                  <a:off x="767" y="3007"/>
                  <a:ext cx="0" cy="166"/>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73" name="Freeform 206"/>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7469" name="Group 207"/>
              <p:cNvGrpSpPr>
                <a:grpSpLocks noChangeAspect="1"/>
              </p:cNvGrpSpPr>
              <p:nvPr/>
            </p:nvGrpSpPr>
            <p:grpSpPr bwMode="auto">
              <a:xfrm flipH="1">
                <a:off x="3856" y="1639"/>
                <a:ext cx="46" cy="239"/>
                <a:chOff x="743" y="3007"/>
                <a:chExt cx="46" cy="239"/>
              </a:xfrm>
            </p:grpSpPr>
            <p:sp>
              <p:nvSpPr>
                <p:cNvPr id="17470" name="Line 208"/>
                <p:cNvSpPr>
                  <a:spLocks noChangeAspect="1"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71" name="Freeform 209"/>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17452" name="Group 210"/>
            <p:cNvGrpSpPr>
              <a:grpSpLocks noChangeAspect="1"/>
            </p:cNvGrpSpPr>
            <p:nvPr/>
          </p:nvGrpSpPr>
          <p:grpSpPr bwMode="auto">
            <a:xfrm rot="6882704">
              <a:off x="2912" y="1268"/>
              <a:ext cx="39" cy="204"/>
              <a:chOff x="3856" y="1638"/>
              <a:chExt cx="46" cy="240"/>
            </a:xfrm>
          </p:grpSpPr>
          <p:grpSp>
            <p:nvGrpSpPr>
              <p:cNvPr id="17462" name="Group 211"/>
              <p:cNvGrpSpPr>
                <a:grpSpLocks noChangeAspect="1"/>
              </p:cNvGrpSpPr>
              <p:nvPr/>
            </p:nvGrpSpPr>
            <p:grpSpPr bwMode="auto">
              <a:xfrm flipH="1">
                <a:off x="3856" y="1638"/>
                <a:ext cx="46" cy="239"/>
                <a:chOff x="743" y="3007"/>
                <a:chExt cx="46" cy="239"/>
              </a:xfrm>
            </p:grpSpPr>
            <p:sp>
              <p:nvSpPr>
                <p:cNvPr id="17466" name="Line 212"/>
                <p:cNvSpPr>
                  <a:spLocks noChangeAspect="1" noChangeShapeType="1"/>
                </p:cNvSpPr>
                <p:nvPr/>
              </p:nvSpPr>
              <p:spPr bwMode="auto">
                <a:xfrm>
                  <a:off x="767" y="3007"/>
                  <a:ext cx="0" cy="166"/>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67" name="Freeform 21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7463" name="Group 214"/>
              <p:cNvGrpSpPr>
                <a:grpSpLocks noChangeAspect="1"/>
              </p:cNvGrpSpPr>
              <p:nvPr/>
            </p:nvGrpSpPr>
            <p:grpSpPr bwMode="auto">
              <a:xfrm flipH="1">
                <a:off x="3856" y="1639"/>
                <a:ext cx="46" cy="239"/>
                <a:chOff x="743" y="3007"/>
                <a:chExt cx="46" cy="239"/>
              </a:xfrm>
            </p:grpSpPr>
            <p:sp>
              <p:nvSpPr>
                <p:cNvPr id="17464" name="Line 215"/>
                <p:cNvSpPr>
                  <a:spLocks noChangeAspect="1"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65" name="Freeform 216"/>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17453" name="Group 113"/>
            <p:cNvGrpSpPr>
              <a:grpSpLocks noChangeAspect="1"/>
            </p:cNvGrpSpPr>
            <p:nvPr/>
          </p:nvGrpSpPr>
          <p:grpSpPr bwMode="auto">
            <a:xfrm>
              <a:off x="3330" y="1788"/>
              <a:ext cx="822" cy="460"/>
              <a:chOff x="3414" y="2769"/>
              <a:chExt cx="970" cy="542"/>
            </a:xfrm>
          </p:grpSpPr>
          <p:sp>
            <p:nvSpPr>
              <p:cNvPr id="17460" name="Rectangle 114"/>
              <p:cNvSpPr>
                <a:spLocks noChangeAspect="1" noChangeArrowheads="1"/>
              </p:cNvSpPr>
              <p:nvPr/>
            </p:nvSpPr>
            <p:spPr bwMode="auto">
              <a:xfrm>
                <a:off x="3414" y="3016"/>
                <a:ext cx="970"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000">
                    <a:solidFill>
                      <a:schemeClr val="tx1"/>
                    </a:solidFill>
                    <a:latin typeface="Arial Narrow" pitchFamily="34" charset="0"/>
                  </a:rPr>
                  <a:t>Parietal Cell</a:t>
                </a:r>
              </a:p>
            </p:txBody>
          </p:sp>
          <p:sp>
            <p:nvSpPr>
              <p:cNvPr id="17461" name="Freeform 115"/>
              <p:cNvSpPr>
                <a:spLocks noChangeAspect="1"/>
              </p:cNvSpPr>
              <p:nvPr/>
            </p:nvSpPr>
            <p:spPr bwMode="auto">
              <a:xfrm>
                <a:off x="3523" y="2769"/>
                <a:ext cx="113" cy="294"/>
              </a:xfrm>
              <a:custGeom>
                <a:avLst/>
                <a:gdLst>
                  <a:gd name="T0" fmla="*/ 0 w 102"/>
                  <a:gd name="T1" fmla="*/ 0 h 260"/>
                  <a:gd name="T2" fmla="*/ 27 w 102"/>
                  <a:gd name="T3" fmla="*/ 630 h 260"/>
                  <a:gd name="T4" fmla="*/ 343 w 102"/>
                  <a:gd name="T5" fmla="*/ 1131 h 260"/>
                  <a:gd name="T6" fmla="*/ 0 60000 65536"/>
                  <a:gd name="T7" fmla="*/ 0 60000 65536"/>
                  <a:gd name="T8" fmla="*/ 0 60000 65536"/>
                </a:gdLst>
                <a:ahLst/>
                <a:cxnLst>
                  <a:cxn ang="T6">
                    <a:pos x="T0" y="T1"/>
                  </a:cxn>
                  <a:cxn ang="T7">
                    <a:pos x="T2" y="T3"/>
                  </a:cxn>
                  <a:cxn ang="T8">
                    <a:pos x="T4" y="T5"/>
                  </a:cxn>
                </a:cxnLst>
                <a:rect l="0" t="0" r="r" b="b"/>
                <a:pathLst>
                  <a:path w="102" h="260">
                    <a:moveTo>
                      <a:pt x="0" y="0"/>
                    </a:moveTo>
                    <a:lnTo>
                      <a:pt x="8" y="145"/>
                    </a:lnTo>
                    <a:lnTo>
                      <a:pt x="101" y="259"/>
                    </a:lnTo>
                  </a:path>
                </a:pathLst>
              </a:custGeom>
              <a:noFill/>
              <a:ln w="12700" cap="rnd" cmpd="sng">
                <a:solidFill>
                  <a:schemeClr val="tx1"/>
                </a:solidFill>
                <a:prstDash val="solid"/>
                <a:round/>
                <a:headEnd type="none" w="med" len="med"/>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54" name="Group 110"/>
            <p:cNvGrpSpPr>
              <a:grpSpLocks noChangeAspect="1"/>
            </p:cNvGrpSpPr>
            <p:nvPr/>
          </p:nvGrpSpPr>
          <p:grpSpPr bwMode="auto">
            <a:xfrm>
              <a:off x="2336" y="1715"/>
              <a:ext cx="970" cy="533"/>
              <a:chOff x="2242" y="2683"/>
              <a:chExt cx="1144" cy="628"/>
            </a:xfrm>
          </p:grpSpPr>
          <p:sp>
            <p:nvSpPr>
              <p:cNvPr id="17458" name="Rectangle 111"/>
              <p:cNvSpPr>
                <a:spLocks noChangeAspect="1" noChangeArrowheads="1"/>
              </p:cNvSpPr>
              <p:nvPr/>
            </p:nvSpPr>
            <p:spPr bwMode="auto">
              <a:xfrm>
                <a:off x="2242" y="3016"/>
                <a:ext cx="1144"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000">
                    <a:solidFill>
                      <a:schemeClr val="tx1"/>
                    </a:solidFill>
                    <a:latin typeface="Arial Narrow" pitchFamily="34" charset="0"/>
                  </a:rPr>
                  <a:t>Endocrine Cell</a:t>
                </a:r>
              </a:p>
            </p:txBody>
          </p:sp>
          <p:sp>
            <p:nvSpPr>
              <p:cNvPr id="17459" name="Freeform 112"/>
              <p:cNvSpPr>
                <a:spLocks noChangeAspect="1"/>
              </p:cNvSpPr>
              <p:nvPr/>
            </p:nvSpPr>
            <p:spPr bwMode="auto">
              <a:xfrm>
                <a:off x="2957" y="2683"/>
                <a:ext cx="295" cy="381"/>
              </a:xfrm>
              <a:custGeom>
                <a:avLst/>
                <a:gdLst>
                  <a:gd name="T0" fmla="*/ 283 w 296"/>
                  <a:gd name="T1" fmla="*/ 0 h 252"/>
                  <a:gd name="T2" fmla="*/ 236 w 296"/>
                  <a:gd name="T3" fmla="*/ 19510 h 252"/>
                  <a:gd name="T4" fmla="*/ 0 w 296"/>
                  <a:gd name="T5" fmla="*/ 35740 h 252"/>
                  <a:gd name="T6" fmla="*/ 0 60000 65536"/>
                  <a:gd name="T7" fmla="*/ 0 60000 65536"/>
                  <a:gd name="T8" fmla="*/ 0 60000 65536"/>
                </a:gdLst>
                <a:ahLst/>
                <a:cxnLst>
                  <a:cxn ang="T6">
                    <a:pos x="T0" y="T1"/>
                  </a:cxn>
                  <a:cxn ang="T7">
                    <a:pos x="T2" y="T3"/>
                  </a:cxn>
                  <a:cxn ang="T8">
                    <a:pos x="T4" y="T5"/>
                  </a:cxn>
                </a:cxnLst>
                <a:rect l="0" t="0" r="r" b="b"/>
                <a:pathLst>
                  <a:path w="296" h="252">
                    <a:moveTo>
                      <a:pt x="295" y="0"/>
                    </a:moveTo>
                    <a:lnTo>
                      <a:pt x="248" y="137"/>
                    </a:lnTo>
                    <a:lnTo>
                      <a:pt x="0" y="251"/>
                    </a:lnTo>
                  </a:path>
                </a:pathLst>
              </a:custGeom>
              <a:noFill/>
              <a:ln w="12700" cap="rnd"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55" name="Group 116"/>
            <p:cNvGrpSpPr>
              <a:grpSpLocks noChangeAspect="1"/>
            </p:cNvGrpSpPr>
            <p:nvPr/>
          </p:nvGrpSpPr>
          <p:grpSpPr bwMode="auto">
            <a:xfrm>
              <a:off x="1630" y="1712"/>
              <a:ext cx="1033" cy="542"/>
              <a:chOff x="1409" y="2679"/>
              <a:chExt cx="1219" cy="639"/>
            </a:xfrm>
          </p:grpSpPr>
          <p:sp>
            <p:nvSpPr>
              <p:cNvPr id="17456" name="Rectangle 117"/>
              <p:cNvSpPr>
                <a:spLocks noChangeAspect="1" noChangeArrowheads="1"/>
              </p:cNvSpPr>
              <p:nvPr/>
            </p:nvSpPr>
            <p:spPr bwMode="auto">
              <a:xfrm>
                <a:off x="1409" y="3022"/>
                <a:ext cx="807" cy="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000">
                    <a:solidFill>
                      <a:schemeClr val="tx1"/>
                    </a:solidFill>
                    <a:latin typeface="Arial Narrow" pitchFamily="34" charset="0"/>
                  </a:rPr>
                  <a:t>Chief Cell</a:t>
                </a:r>
              </a:p>
            </p:txBody>
          </p:sp>
          <p:sp>
            <p:nvSpPr>
              <p:cNvPr id="17457" name="Freeform 118"/>
              <p:cNvSpPr>
                <a:spLocks noChangeAspect="1"/>
              </p:cNvSpPr>
              <p:nvPr/>
            </p:nvSpPr>
            <p:spPr bwMode="auto">
              <a:xfrm rot="-550685">
                <a:off x="2119" y="2679"/>
                <a:ext cx="509" cy="363"/>
              </a:xfrm>
              <a:custGeom>
                <a:avLst/>
                <a:gdLst>
                  <a:gd name="T0" fmla="*/ 77110339 w 172"/>
                  <a:gd name="T1" fmla="*/ 0 h 325"/>
                  <a:gd name="T2" fmla="*/ 63093799 w 172"/>
                  <a:gd name="T3" fmla="*/ 488 h 325"/>
                  <a:gd name="T4" fmla="*/ 0 w 172"/>
                  <a:gd name="T5" fmla="*/ 1223 h 325"/>
                  <a:gd name="T6" fmla="*/ 0 60000 65536"/>
                  <a:gd name="T7" fmla="*/ 0 60000 65536"/>
                  <a:gd name="T8" fmla="*/ 0 60000 65536"/>
                </a:gdLst>
                <a:ahLst/>
                <a:cxnLst>
                  <a:cxn ang="T6">
                    <a:pos x="T0" y="T1"/>
                  </a:cxn>
                  <a:cxn ang="T7">
                    <a:pos x="T2" y="T3"/>
                  </a:cxn>
                  <a:cxn ang="T8">
                    <a:pos x="T4" y="T5"/>
                  </a:cxn>
                </a:cxnLst>
                <a:rect l="0" t="0" r="r" b="b"/>
                <a:pathLst>
                  <a:path w="172" h="325">
                    <a:moveTo>
                      <a:pt x="171" y="0"/>
                    </a:moveTo>
                    <a:lnTo>
                      <a:pt x="140" y="129"/>
                    </a:lnTo>
                    <a:lnTo>
                      <a:pt x="0" y="324"/>
                    </a:lnTo>
                  </a:path>
                </a:pathLst>
              </a:custGeom>
              <a:noFill/>
              <a:ln w="12700" cap="rnd"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737509" name="Rectangle 229"/>
          <p:cNvSpPr>
            <a:spLocks noChangeArrowheads="1"/>
          </p:cNvSpPr>
          <p:nvPr/>
        </p:nvSpPr>
        <p:spPr bwMode="auto">
          <a:xfrm>
            <a:off x="7315200" y="6207125"/>
            <a:ext cx="1665288"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lnSpc>
                <a:spcPct val="80000"/>
              </a:lnSpc>
            </a:pPr>
            <a:r>
              <a:rPr lang="en-US" sz="2000">
                <a:latin typeface="Arial Narrow" pitchFamily="34" charset="0"/>
              </a:rPr>
              <a:t> Waisbren et al,</a:t>
            </a:r>
          </a:p>
          <a:p>
            <a:pPr eaLnBrk="0" hangingPunct="0">
              <a:lnSpc>
                <a:spcPct val="80000"/>
              </a:lnSpc>
            </a:pPr>
            <a:r>
              <a:rPr lang="en-US" sz="2000" i="1">
                <a:latin typeface="Arial Narrow" pitchFamily="34" charset="0"/>
              </a:rPr>
              <a:t>Nature</a:t>
            </a:r>
            <a:r>
              <a:rPr lang="en-US" sz="2000">
                <a:latin typeface="Arial Narrow" pitchFamily="34" charset="0"/>
              </a:rPr>
              <a:t> 368, 1994 </a:t>
            </a:r>
          </a:p>
        </p:txBody>
      </p:sp>
      <p:sp>
        <p:nvSpPr>
          <p:cNvPr id="737510" name="Rectangle 230"/>
          <p:cNvSpPr>
            <a:spLocks noChangeArrowheads="1"/>
          </p:cNvSpPr>
          <p:nvPr/>
        </p:nvSpPr>
        <p:spPr bwMode="auto">
          <a:xfrm>
            <a:off x="5456238" y="6070600"/>
            <a:ext cx="1306512"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900" i="1">
                <a:solidFill>
                  <a:srgbClr val="0000FF"/>
                </a:solidFill>
                <a:latin typeface="Arial Narrow" pitchFamily="34" charset="0"/>
              </a:rPr>
              <a:t>Parietal Cell </a:t>
            </a:r>
          </a:p>
        </p:txBody>
      </p:sp>
      <p:grpSp>
        <p:nvGrpSpPr>
          <p:cNvPr id="234" name="Group 64"/>
          <p:cNvGrpSpPr>
            <a:grpSpLocks/>
          </p:cNvGrpSpPr>
          <p:nvPr/>
        </p:nvGrpSpPr>
        <p:grpSpPr bwMode="auto">
          <a:xfrm>
            <a:off x="2273300" y="857807"/>
            <a:ext cx="4565650" cy="0"/>
            <a:chOff x="0" y="672"/>
            <a:chExt cx="2876" cy="0"/>
          </a:xfrm>
        </p:grpSpPr>
        <p:sp>
          <p:nvSpPr>
            <p:cNvPr id="235" name="Line 6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 name="Line 6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37504"/>
                                        </p:tgtEl>
                                        <p:attrNameLst>
                                          <p:attrName>style.visibility</p:attrName>
                                        </p:attrNameLst>
                                      </p:cBhvr>
                                      <p:to>
                                        <p:strVal val="visible"/>
                                      </p:to>
                                    </p:set>
                                    <p:animEffect transition="in" filter="dissolve">
                                      <p:cBhvr>
                                        <p:cTn id="7" dur="500"/>
                                        <p:tgtEl>
                                          <p:spTgt spid="7375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737508"/>
                                        </p:tgtEl>
                                        <p:attrNameLst>
                                          <p:attrName>style.visibility</p:attrName>
                                        </p:attrNameLst>
                                      </p:cBhvr>
                                      <p:to>
                                        <p:strVal val="visible"/>
                                      </p:to>
                                    </p:set>
                                    <p:animEffect transition="in" filter="dissolve">
                                      <p:cBhvr>
                                        <p:cTn id="12" dur="500"/>
                                        <p:tgtEl>
                                          <p:spTgt spid="73750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737331"/>
                                        </p:tgtEl>
                                        <p:attrNameLst>
                                          <p:attrName>style.visibility</p:attrName>
                                        </p:attrNameLst>
                                      </p:cBhvr>
                                      <p:to>
                                        <p:strVal val="visible"/>
                                      </p:to>
                                    </p:set>
                                    <p:animEffect transition="in" filter="dissolve">
                                      <p:cBhvr>
                                        <p:cTn id="17" dur="500"/>
                                        <p:tgtEl>
                                          <p:spTgt spid="7373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737319"/>
                                        </p:tgtEl>
                                        <p:attrNameLst>
                                          <p:attrName>style.visibility</p:attrName>
                                        </p:attrNameLst>
                                      </p:cBhvr>
                                      <p:to>
                                        <p:strVal val="visible"/>
                                      </p:to>
                                    </p:set>
                                    <p:animEffect transition="in" filter="dissolve">
                                      <p:cBhvr>
                                        <p:cTn id="22" dur="500"/>
                                        <p:tgtEl>
                                          <p:spTgt spid="73731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737325"/>
                                        </p:tgtEl>
                                        <p:attrNameLst>
                                          <p:attrName>style.visibility</p:attrName>
                                        </p:attrNameLst>
                                      </p:cBhvr>
                                      <p:to>
                                        <p:strVal val="visible"/>
                                      </p:to>
                                    </p:set>
                                    <p:animEffect transition="in" filter="dissolve">
                                      <p:cBhvr>
                                        <p:cTn id="27" dur="500"/>
                                        <p:tgtEl>
                                          <p:spTgt spid="73732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737334"/>
                                        </p:tgtEl>
                                        <p:attrNameLst>
                                          <p:attrName>style.visibility</p:attrName>
                                        </p:attrNameLst>
                                      </p:cBhvr>
                                      <p:to>
                                        <p:strVal val="visible"/>
                                      </p:to>
                                    </p:set>
                                    <p:animEffect transition="in" filter="wipe(left)">
                                      <p:cBhvr>
                                        <p:cTn id="32" dur="500"/>
                                        <p:tgtEl>
                                          <p:spTgt spid="737334"/>
                                        </p:tgtEl>
                                      </p:cBhvr>
                                    </p:animEffect>
                                  </p:childTnLst>
                                </p:cTn>
                              </p:par>
                            </p:childTnLst>
                          </p:cTn>
                        </p:par>
                        <p:par>
                          <p:cTn id="33" fill="hold" nodeType="afterGroup">
                            <p:stCondLst>
                              <p:cond delay="500"/>
                            </p:stCondLst>
                            <p:childTnLst>
                              <p:par>
                                <p:cTn id="34" presetID="9" presetClass="entr" presetSubtype="0" fill="hold" nodeType="afterEffect">
                                  <p:stCondLst>
                                    <p:cond delay="0"/>
                                  </p:stCondLst>
                                  <p:childTnLst>
                                    <p:set>
                                      <p:cBhvr>
                                        <p:cTn id="35" dur="1" fill="hold">
                                          <p:stCondLst>
                                            <p:cond delay="0"/>
                                          </p:stCondLst>
                                        </p:cTn>
                                        <p:tgtEl>
                                          <p:spTgt spid="737290"/>
                                        </p:tgtEl>
                                        <p:attrNameLst>
                                          <p:attrName>style.visibility</p:attrName>
                                        </p:attrNameLst>
                                      </p:cBhvr>
                                      <p:to>
                                        <p:strVal val="visible"/>
                                      </p:to>
                                    </p:set>
                                    <p:animEffect transition="in" filter="dissolve">
                                      <p:cBhvr>
                                        <p:cTn id="36" dur="500"/>
                                        <p:tgtEl>
                                          <p:spTgt spid="73729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737286"/>
                                        </p:tgtEl>
                                        <p:attrNameLst>
                                          <p:attrName>style.visibility</p:attrName>
                                        </p:attrNameLst>
                                      </p:cBhvr>
                                      <p:to>
                                        <p:strVal val="visible"/>
                                      </p:to>
                                    </p:set>
                                    <p:animEffect transition="in" filter="dissolve">
                                      <p:cBhvr>
                                        <p:cTn id="41" dur="500"/>
                                        <p:tgtEl>
                                          <p:spTgt spid="73728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nodeType="clickEffect">
                                  <p:stCondLst>
                                    <p:cond delay="0"/>
                                  </p:stCondLst>
                                  <p:childTnLst>
                                    <p:set>
                                      <p:cBhvr>
                                        <p:cTn id="45" dur="1" fill="hold">
                                          <p:stCondLst>
                                            <p:cond delay="0"/>
                                          </p:stCondLst>
                                        </p:cTn>
                                        <p:tgtEl>
                                          <p:spTgt spid="737313"/>
                                        </p:tgtEl>
                                        <p:attrNameLst>
                                          <p:attrName>style.visibility</p:attrName>
                                        </p:attrNameLst>
                                      </p:cBhvr>
                                      <p:to>
                                        <p:strVal val="visible"/>
                                      </p:to>
                                    </p:set>
                                    <p:animEffect transition="in" filter="dissolve">
                                      <p:cBhvr>
                                        <p:cTn id="46" dur="500"/>
                                        <p:tgtEl>
                                          <p:spTgt spid="73731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737293"/>
                                        </p:tgtEl>
                                        <p:attrNameLst>
                                          <p:attrName>style.visibility</p:attrName>
                                        </p:attrNameLst>
                                      </p:cBhvr>
                                      <p:to>
                                        <p:strVal val="visible"/>
                                      </p:to>
                                    </p:set>
                                    <p:animEffect transition="in" filter="wipe(left)">
                                      <p:cBhvr>
                                        <p:cTn id="51" dur="500"/>
                                        <p:tgtEl>
                                          <p:spTgt spid="737293"/>
                                        </p:tgtEl>
                                      </p:cBhvr>
                                    </p:animEffect>
                                  </p:childTnLst>
                                </p:cTn>
                              </p:par>
                            </p:childTnLst>
                          </p:cTn>
                        </p:par>
                        <p:par>
                          <p:cTn id="52" fill="hold" nodeType="afterGroup">
                            <p:stCondLst>
                              <p:cond delay="500"/>
                            </p:stCondLst>
                            <p:childTnLst>
                              <p:par>
                                <p:cTn id="53" presetID="9" presetClass="entr" presetSubtype="0" fill="hold" nodeType="afterEffect">
                                  <p:stCondLst>
                                    <p:cond delay="0"/>
                                  </p:stCondLst>
                                  <p:childTnLst>
                                    <p:set>
                                      <p:cBhvr>
                                        <p:cTn id="54" dur="1" fill="hold">
                                          <p:stCondLst>
                                            <p:cond delay="0"/>
                                          </p:stCondLst>
                                        </p:cTn>
                                        <p:tgtEl>
                                          <p:spTgt spid="737287"/>
                                        </p:tgtEl>
                                        <p:attrNameLst>
                                          <p:attrName>style.visibility</p:attrName>
                                        </p:attrNameLst>
                                      </p:cBhvr>
                                      <p:to>
                                        <p:strVal val="visible"/>
                                      </p:to>
                                    </p:set>
                                    <p:animEffect transition="in" filter="dissolve">
                                      <p:cBhvr>
                                        <p:cTn id="55" dur="500"/>
                                        <p:tgtEl>
                                          <p:spTgt spid="737287"/>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presetSubtype="0" fill="hold" grpId="0" nodeType="clickEffect">
                                  <p:stCondLst>
                                    <p:cond delay="0"/>
                                  </p:stCondLst>
                                  <p:childTnLst>
                                    <p:set>
                                      <p:cBhvr>
                                        <p:cTn id="59" dur="1" fill="hold">
                                          <p:stCondLst>
                                            <p:cond delay="0"/>
                                          </p:stCondLst>
                                        </p:cTn>
                                        <p:tgtEl>
                                          <p:spTgt spid="737500"/>
                                        </p:tgtEl>
                                        <p:attrNameLst>
                                          <p:attrName>style.visibility</p:attrName>
                                        </p:attrNameLst>
                                      </p:cBhvr>
                                      <p:to>
                                        <p:strVal val="visible"/>
                                      </p:to>
                                    </p:set>
                                    <p:animEffect transition="in" filter="dissolve">
                                      <p:cBhvr>
                                        <p:cTn id="60" dur="500"/>
                                        <p:tgtEl>
                                          <p:spTgt spid="737500"/>
                                        </p:tgtEl>
                                      </p:cBhvr>
                                    </p:animEffect>
                                  </p:childTnLst>
                                </p:cTn>
                              </p:par>
                              <p:par>
                                <p:cTn id="61" presetID="9" presetClass="entr" presetSubtype="0" fill="hold" nodeType="withEffect">
                                  <p:stCondLst>
                                    <p:cond delay="0"/>
                                  </p:stCondLst>
                                  <p:childTnLst>
                                    <p:set>
                                      <p:cBhvr>
                                        <p:cTn id="62" dur="1" fill="hold">
                                          <p:stCondLst>
                                            <p:cond delay="0"/>
                                          </p:stCondLst>
                                        </p:cTn>
                                        <p:tgtEl>
                                          <p:spTgt spid="234"/>
                                        </p:tgtEl>
                                        <p:attrNameLst>
                                          <p:attrName>style.visibility</p:attrName>
                                        </p:attrNameLst>
                                      </p:cBhvr>
                                      <p:to>
                                        <p:strVal val="visible"/>
                                      </p:to>
                                    </p:set>
                                    <p:animEffect transition="in" filter="dissolve">
                                      <p:cBhvr>
                                        <p:cTn id="63" dur="500"/>
                                        <p:tgtEl>
                                          <p:spTgt spid="234"/>
                                        </p:tgtEl>
                                      </p:cBhvr>
                                    </p:animEffect>
                                  </p:childTnLst>
                                </p:cTn>
                              </p:par>
                            </p:childTnLst>
                          </p:cTn>
                        </p:par>
                        <p:par>
                          <p:cTn id="64" fill="hold">
                            <p:stCondLst>
                              <p:cond delay="500"/>
                            </p:stCondLst>
                            <p:childTnLst>
                              <p:par>
                                <p:cTn id="65" presetID="9" presetClass="entr" presetSubtype="0" fill="hold" grpId="0" nodeType="afterEffect">
                                  <p:stCondLst>
                                    <p:cond delay="0"/>
                                  </p:stCondLst>
                                  <p:childTnLst>
                                    <p:set>
                                      <p:cBhvr>
                                        <p:cTn id="66" dur="1" fill="hold">
                                          <p:stCondLst>
                                            <p:cond delay="0"/>
                                          </p:stCondLst>
                                        </p:cTn>
                                        <p:tgtEl>
                                          <p:spTgt spid="737509"/>
                                        </p:tgtEl>
                                        <p:attrNameLst>
                                          <p:attrName>style.visibility</p:attrName>
                                        </p:attrNameLst>
                                      </p:cBhvr>
                                      <p:to>
                                        <p:strVal val="visible"/>
                                      </p:to>
                                    </p:set>
                                    <p:animEffect transition="in" filter="dissolve">
                                      <p:cBhvr>
                                        <p:cTn id="67" dur="500"/>
                                        <p:tgtEl>
                                          <p:spTgt spid="737509"/>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737510"/>
                                        </p:tgtEl>
                                        <p:attrNameLst>
                                          <p:attrName>style.visibility</p:attrName>
                                        </p:attrNameLst>
                                      </p:cBhvr>
                                      <p:to>
                                        <p:strVal val="visible"/>
                                      </p:to>
                                    </p:set>
                                    <p:animEffect transition="in" filter="dissolve">
                                      <p:cBhvr>
                                        <p:cTn id="72" dur="500"/>
                                        <p:tgtEl>
                                          <p:spTgt spid="7375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500" grpId="0"/>
      <p:bldP spid="737286" grpId="0"/>
      <p:bldP spid="737293" grpId="0" animBg="1"/>
      <p:bldP spid="737334" grpId="0" animBg="1"/>
      <p:bldP spid="737509" grpId="0"/>
      <p:bldP spid="7375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62" name="Group 2"/>
          <p:cNvGrpSpPr>
            <a:grpSpLocks/>
          </p:cNvGrpSpPr>
          <p:nvPr/>
        </p:nvGrpSpPr>
        <p:grpSpPr bwMode="auto">
          <a:xfrm>
            <a:off x="5991225" y="2420938"/>
            <a:ext cx="1962150" cy="1736725"/>
            <a:chOff x="3774" y="1525"/>
            <a:chExt cx="1236" cy="1094"/>
          </a:xfrm>
        </p:grpSpPr>
        <p:sp>
          <p:nvSpPr>
            <p:cNvPr id="18490" name="Oval 3"/>
            <p:cNvSpPr>
              <a:spLocks noChangeArrowheads="1"/>
            </p:cNvSpPr>
            <p:nvPr/>
          </p:nvSpPr>
          <p:spPr bwMode="auto">
            <a:xfrm>
              <a:off x="3774" y="1525"/>
              <a:ext cx="1092" cy="1094"/>
            </a:xfrm>
            <a:prstGeom prst="ellipse">
              <a:avLst/>
            </a:prstGeom>
            <a:noFill/>
            <a:ln w="19050">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18491" name="Group 4"/>
            <p:cNvGrpSpPr>
              <a:grpSpLocks/>
            </p:cNvGrpSpPr>
            <p:nvPr/>
          </p:nvGrpSpPr>
          <p:grpSpPr bwMode="auto">
            <a:xfrm>
              <a:off x="4694" y="1948"/>
              <a:ext cx="316" cy="211"/>
              <a:chOff x="4694" y="1948"/>
              <a:chExt cx="316" cy="211"/>
            </a:xfrm>
          </p:grpSpPr>
          <p:sp>
            <p:nvSpPr>
              <p:cNvPr id="18492" name="Line 5"/>
              <p:cNvSpPr>
                <a:spLocks noChangeShapeType="1"/>
              </p:cNvSpPr>
              <p:nvPr/>
            </p:nvSpPr>
            <p:spPr bwMode="auto">
              <a:xfrm flipH="1">
                <a:off x="4720" y="1948"/>
                <a:ext cx="264" cy="0"/>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93" name="Line 6"/>
              <p:cNvSpPr>
                <a:spLocks noChangeShapeType="1"/>
              </p:cNvSpPr>
              <p:nvPr/>
            </p:nvSpPr>
            <p:spPr bwMode="auto">
              <a:xfrm flipH="1">
                <a:off x="4717" y="2159"/>
                <a:ext cx="263" cy="0"/>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94" name="Oval 7"/>
              <p:cNvSpPr>
                <a:spLocks noChangeArrowheads="1"/>
              </p:cNvSpPr>
              <p:nvPr/>
            </p:nvSpPr>
            <p:spPr bwMode="auto">
              <a:xfrm flipH="1">
                <a:off x="4694" y="1948"/>
                <a:ext cx="53" cy="211"/>
              </a:xfrm>
              <a:prstGeom prst="ellipse">
                <a:avLst/>
              </a:prstGeom>
              <a:solidFill>
                <a:srgbClr val="FFFF00"/>
              </a:solidFill>
              <a:ln w="19050">
                <a:solidFill>
                  <a:srgbClr val="FF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8495" name="Rectangle 8"/>
              <p:cNvSpPr>
                <a:spLocks noChangeArrowheads="1"/>
              </p:cNvSpPr>
              <p:nvPr/>
            </p:nvSpPr>
            <p:spPr bwMode="auto">
              <a:xfrm flipH="1">
                <a:off x="4722" y="1952"/>
                <a:ext cx="264" cy="205"/>
              </a:xfrm>
              <a:prstGeom prst="rect">
                <a:avLst/>
              </a:prstGeom>
              <a:solidFill>
                <a:srgbClr val="FFFF00"/>
              </a:solidFill>
              <a:ln>
                <a:noFill/>
              </a:ln>
              <a:effectLst/>
              <a:extLst>
                <a:ext uri="{91240B29-F687-4F45-9708-019B960494DF}">
                  <a14:hiddenLine xmlns:a14="http://schemas.microsoft.com/office/drawing/2010/main" w="12700">
                    <a:solidFill>
                      <a:srgbClr val="FF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8496" name="Oval 9"/>
              <p:cNvSpPr>
                <a:spLocks noChangeArrowheads="1"/>
              </p:cNvSpPr>
              <p:nvPr/>
            </p:nvSpPr>
            <p:spPr bwMode="auto">
              <a:xfrm flipH="1">
                <a:off x="4957" y="1948"/>
                <a:ext cx="53" cy="211"/>
              </a:xfrm>
              <a:prstGeom prst="ellipse">
                <a:avLst/>
              </a:prstGeom>
              <a:solidFill>
                <a:srgbClr val="CC9900"/>
              </a:solidFill>
              <a:ln w="19050">
                <a:solidFill>
                  <a:srgbClr val="FF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sp>
        <p:nvSpPr>
          <p:cNvPr id="501770" name="Oval 10"/>
          <p:cNvSpPr>
            <a:spLocks noChangeArrowheads="1"/>
          </p:cNvSpPr>
          <p:nvPr/>
        </p:nvSpPr>
        <p:spPr bwMode="auto">
          <a:xfrm>
            <a:off x="1084263" y="2420938"/>
            <a:ext cx="1733550" cy="1736725"/>
          </a:xfrm>
          <a:prstGeom prst="ellipse">
            <a:avLst/>
          </a:prstGeom>
          <a:noFill/>
          <a:ln w="19050">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r>
              <a:rPr lang="en-US">
                <a:solidFill>
                  <a:schemeClr val="tx1"/>
                </a:solidFill>
              </a:rPr>
              <a:t> </a:t>
            </a:r>
          </a:p>
        </p:txBody>
      </p:sp>
      <p:sp>
        <p:nvSpPr>
          <p:cNvPr id="18436" name="Freeform 11"/>
          <p:cNvSpPr>
            <a:spLocks/>
          </p:cNvSpPr>
          <p:nvPr/>
        </p:nvSpPr>
        <p:spPr bwMode="auto">
          <a:xfrm>
            <a:off x="1241425" y="2687638"/>
            <a:ext cx="352425" cy="315912"/>
          </a:xfrm>
          <a:custGeom>
            <a:avLst/>
            <a:gdLst>
              <a:gd name="T0" fmla="*/ 2147483647 w 257"/>
              <a:gd name="T1" fmla="*/ 0 h 265"/>
              <a:gd name="T2" fmla="*/ 2147483647 w 257"/>
              <a:gd name="T3" fmla="*/ 2147483647 h 265"/>
              <a:gd name="T4" fmla="*/ 0 w 257"/>
              <a:gd name="T5" fmla="*/ 2147483647 h 265"/>
              <a:gd name="T6" fmla="*/ 2147483647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1772" name="Group 12"/>
          <p:cNvGrpSpPr>
            <a:grpSpLocks/>
          </p:cNvGrpSpPr>
          <p:nvPr/>
        </p:nvGrpSpPr>
        <p:grpSpPr bwMode="auto">
          <a:xfrm>
            <a:off x="466725" y="2005013"/>
            <a:ext cx="1114425" cy="995362"/>
            <a:chOff x="294" y="1263"/>
            <a:chExt cx="702" cy="627"/>
          </a:xfrm>
        </p:grpSpPr>
        <p:sp>
          <p:nvSpPr>
            <p:cNvPr id="18486" name="Freeform 13" descr="50%"/>
            <p:cNvSpPr>
              <a:spLocks/>
            </p:cNvSpPr>
            <p:nvPr/>
          </p:nvSpPr>
          <p:spPr bwMode="auto">
            <a:xfrm>
              <a:off x="774" y="1691"/>
              <a:ext cx="222" cy="199"/>
            </a:xfrm>
            <a:custGeom>
              <a:avLst/>
              <a:gdLst>
                <a:gd name="T0" fmla="*/ 9 w 257"/>
                <a:gd name="T1" fmla="*/ 0 h 265"/>
                <a:gd name="T2" fmla="*/ 44 w 257"/>
                <a:gd name="T3" fmla="*/ 8 h 265"/>
                <a:gd name="T4" fmla="*/ 0 w 257"/>
                <a:gd name="T5" fmla="*/ 2 h 265"/>
                <a:gd name="T6" fmla="*/ 9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pattFill prst="pct50">
              <a:fgClr>
                <a:srgbClr val="000000"/>
              </a:fgClr>
              <a:bgClr>
                <a:srgbClr val="FFFFFF"/>
              </a:bgClr>
            </a:patt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8487" name="Group 14"/>
            <p:cNvGrpSpPr>
              <a:grpSpLocks/>
            </p:cNvGrpSpPr>
            <p:nvPr/>
          </p:nvGrpSpPr>
          <p:grpSpPr bwMode="auto">
            <a:xfrm>
              <a:off x="294" y="1263"/>
              <a:ext cx="702" cy="624"/>
              <a:chOff x="294" y="1263"/>
              <a:chExt cx="702" cy="624"/>
            </a:xfrm>
          </p:grpSpPr>
          <p:sp>
            <p:nvSpPr>
              <p:cNvPr id="18488" name="Line 15"/>
              <p:cNvSpPr>
                <a:spLocks noChangeShapeType="1"/>
              </p:cNvSpPr>
              <p:nvPr/>
            </p:nvSpPr>
            <p:spPr bwMode="auto">
              <a:xfrm flipH="1" flipV="1">
                <a:off x="444" y="1263"/>
                <a:ext cx="552" cy="62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89" name="Line 16"/>
              <p:cNvSpPr>
                <a:spLocks noChangeShapeType="1"/>
              </p:cNvSpPr>
              <p:nvPr/>
            </p:nvSpPr>
            <p:spPr bwMode="auto">
              <a:xfrm flipH="1" flipV="1">
                <a:off x="294" y="1400"/>
                <a:ext cx="698" cy="487"/>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1777" name="Group 17"/>
          <p:cNvGrpSpPr>
            <a:grpSpLocks/>
          </p:cNvGrpSpPr>
          <p:nvPr/>
        </p:nvGrpSpPr>
        <p:grpSpPr bwMode="auto">
          <a:xfrm>
            <a:off x="1611313" y="3038475"/>
            <a:ext cx="846137" cy="569913"/>
            <a:chOff x="1015" y="1914"/>
            <a:chExt cx="533" cy="359"/>
          </a:xfrm>
        </p:grpSpPr>
        <p:sp>
          <p:nvSpPr>
            <p:cNvPr id="18484" name="Line 18"/>
            <p:cNvSpPr>
              <a:spLocks noChangeShapeType="1"/>
            </p:cNvSpPr>
            <p:nvPr/>
          </p:nvSpPr>
          <p:spPr bwMode="auto">
            <a:xfrm rot="251382">
              <a:off x="1015" y="1914"/>
              <a:ext cx="125" cy="101"/>
            </a:xfrm>
            <a:prstGeom prst="line">
              <a:avLst/>
            </a:prstGeom>
            <a:noFill/>
            <a:ln w="19050">
              <a:solidFill>
                <a:srgbClr val="008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85" name="Rectangle 19"/>
            <p:cNvSpPr>
              <a:spLocks noChangeArrowheads="1"/>
            </p:cNvSpPr>
            <p:nvPr/>
          </p:nvSpPr>
          <p:spPr bwMode="auto">
            <a:xfrm>
              <a:off x="1046" y="1997"/>
              <a:ext cx="502" cy="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sz="2600">
                  <a:solidFill>
                    <a:srgbClr val="008000"/>
                  </a:solidFill>
                  <a:latin typeface="Arial Narrow" pitchFamily="34" charset="0"/>
                </a:rPr>
                <a:t>cRNA</a:t>
              </a:r>
            </a:p>
          </p:txBody>
        </p:sp>
      </p:grpSp>
      <p:sp>
        <p:nvSpPr>
          <p:cNvPr id="501780" name="Line 20"/>
          <p:cNvSpPr>
            <a:spLocks noChangeShapeType="1"/>
          </p:cNvSpPr>
          <p:nvPr/>
        </p:nvSpPr>
        <p:spPr bwMode="auto">
          <a:xfrm rot="92634" flipH="1">
            <a:off x="5313363" y="4105275"/>
            <a:ext cx="587375" cy="581025"/>
          </a:xfrm>
          <a:prstGeom prst="line">
            <a:avLst/>
          </a:prstGeom>
          <a:noFill/>
          <a:ln w="19050">
            <a:solidFill>
              <a:schemeClr val="tx1"/>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501781" name="Group 21"/>
          <p:cNvGrpSpPr>
            <a:grpSpLocks/>
          </p:cNvGrpSpPr>
          <p:nvPr/>
        </p:nvGrpSpPr>
        <p:grpSpPr bwMode="auto">
          <a:xfrm>
            <a:off x="2884488" y="3922713"/>
            <a:ext cx="1195387" cy="763587"/>
            <a:chOff x="1817" y="2471"/>
            <a:chExt cx="753" cy="481"/>
          </a:xfrm>
        </p:grpSpPr>
        <p:sp>
          <p:nvSpPr>
            <p:cNvPr id="18482" name="Line 22"/>
            <p:cNvSpPr>
              <a:spLocks noChangeShapeType="1"/>
            </p:cNvSpPr>
            <p:nvPr/>
          </p:nvSpPr>
          <p:spPr bwMode="auto">
            <a:xfrm rot="-92634">
              <a:off x="1817" y="2586"/>
              <a:ext cx="369" cy="366"/>
            </a:xfrm>
            <a:prstGeom prst="line">
              <a:avLst/>
            </a:prstGeom>
            <a:noFill/>
            <a:ln w="19050">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83" name="Rectangle 23"/>
            <p:cNvSpPr>
              <a:spLocks noChangeArrowheads="1"/>
            </p:cNvSpPr>
            <p:nvPr/>
          </p:nvSpPr>
          <p:spPr bwMode="auto">
            <a:xfrm>
              <a:off x="1952" y="2471"/>
              <a:ext cx="618" cy="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lnSpc>
                  <a:spcPct val="90000"/>
                </a:lnSpc>
              </a:pPr>
              <a:r>
                <a:rPr lang="en-US" sz="2600">
                  <a:solidFill>
                    <a:schemeClr val="tx1"/>
                  </a:solidFill>
                  <a:latin typeface="Arial Narrow" pitchFamily="34" charset="0"/>
                </a:rPr>
                <a:t>3 days</a:t>
              </a:r>
            </a:p>
          </p:txBody>
        </p:sp>
      </p:grpSp>
      <p:sp>
        <p:nvSpPr>
          <p:cNvPr id="501784" name="Oval 24"/>
          <p:cNvSpPr>
            <a:spLocks noChangeArrowheads="1"/>
          </p:cNvSpPr>
          <p:nvPr/>
        </p:nvSpPr>
        <p:spPr bwMode="auto">
          <a:xfrm>
            <a:off x="3536950" y="4686300"/>
            <a:ext cx="1733550" cy="1736725"/>
          </a:xfrm>
          <a:prstGeom prst="ellipse">
            <a:avLst/>
          </a:prstGeom>
          <a:noFill/>
          <a:ln w="19050">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501785" name="Rectangle 25"/>
          <p:cNvSpPr>
            <a:spLocks noChangeArrowheads="1"/>
          </p:cNvSpPr>
          <p:nvPr/>
        </p:nvSpPr>
        <p:spPr bwMode="auto">
          <a:xfrm>
            <a:off x="3608388" y="5280025"/>
            <a:ext cx="796925" cy="438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sz="2600">
                <a:solidFill>
                  <a:srgbClr val="008000"/>
                </a:solidFill>
                <a:latin typeface="Arial Narrow" pitchFamily="34" charset="0"/>
              </a:rPr>
              <a:t>cRNA</a:t>
            </a:r>
          </a:p>
        </p:txBody>
      </p:sp>
      <p:sp>
        <p:nvSpPr>
          <p:cNvPr id="501786" name="Line 26"/>
          <p:cNvSpPr>
            <a:spLocks noChangeShapeType="1"/>
          </p:cNvSpPr>
          <p:nvPr/>
        </p:nvSpPr>
        <p:spPr bwMode="auto">
          <a:xfrm>
            <a:off x="4484688" y="5524500"/>
            <a:ext cx="452437" cy="0"/>
          </a:xfrm>
          <a:prstGeom prst="line">
            <a:avLst/>
          </a:prstGeom>
          <a:noFill/>
          <a:ln w="19050">
            <a:solidFill>
              <a:srgbClr val="008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501787" name="Group 27"/>
          <p:cNvGrpSpPr>
            <a:grpSpLocks/>
          </p:cNvGrpSpPr>
          <p:nvPr/>
        </p:nvGrpSpPr>
        <p:grpSpPr bwMode="auto">
          <a:xfrm>
            <a:off x="4999038" y="4618038"/>
            <a:ext cx="2644775" cy="1069975"/>
            <a:chOff x="3149" y="2909"/>
            <a:chExt cx="1666" cy="674"/>
          </a:xfrm>
        </p:grpSpPr>
        <p:grpSp>
          <p:nvGrpSpPr>
            <p:cNvPr id="18469" name="Group 28"/>
            <p:cNvGrpSpPr>
              <a:grpSpLocks/>
            </p:cNvGrpSpPr>
            <p:nvPr/>
          </p:nvGrpSpPr>
          <p:grpSpPr bwMode="auto">
            <a:xfrm>
              <a:off x="3506" y="2909"/>
              <a:ext cx="1309" cy="516"/>
              <a:chOff x="3506" y="2909"/>
              <a:chExt cx="1309" cy="516"/>
            </a:xfrm>
          </p:grpSpPr>
          <p:grpSp>
            <p:nvGrpSpPr>
              <p:cNvPr id="18476" name="Group 29"/>
              <p:cNvGrpSpPr>
                <a:grpSpLocks/>
              </p:cNvGrpSpPr>
              <p:nvPr/>
            </p:nvGrpSpPr>
            <p:grpSpPr bwMode="auto">
              <a:xfrm>
                <a:off x="3506" y="3196"/>
                <a:ext cx="546" cy="229"/>
                <a:chOff x="3524" y="2487"/>
                <a:chExt cx="632" cy="306"/>
              </a:xfrm>
            </p:grpSpPr>
            <p:sp>
              <p:nvSpPr>
                <p:cNvPr id="18478" name="Line 30"/>
                <p:cNvSpPr>
                  <a:spLocks noChangeShapeType="1"/>
                </p:cNvSpPr>
                <p:nvPr/>
              </p:nvSpPr>
              <p:spPr bwMode="auto">
                <a:xfrm flipH="1">
                  <a:off x="3524" y="2657"/>
                  <a:ext cx="181" cy="136"/>
                </a:xfrm>
                <a:prstGeom prst="line">
                  <a:avLst/>
                </a:prstGeom>
                <a:noFill/>
                <a:ln w="19050">
                  <a:solidFill>
                    <a:srgbClr val="E1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79" name="Line 31"/>
                <p:cNvSpPr>
                  <a:spLocks noChangeShapeType="1"/>
                </p:cNvSpPr>
                <p:nvPr/>
              </p:nvSpPr>
              <p:spPr bwMode="auto">
                <a:xfrm flipH="1">
                  <a:off x="3975" y="2487"/>
                  <a:ext cx="181" cy="136"/>
                </a:xfrm>
                <a:prstGeom prst="line">
                  <a:avLst/>
                </a:prstGeom>
                <a:noFill/>
                <a:ln w="19050">
                  <a:solidFill>
                    <a:srgbClr val="E1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80" name="Arc 32"/>
                <p:cNvSpPr>
                  <a:spLocks/>
                </p:cNvSpPr>
                <p:nvPr/>
              </p:nvSpPr>
              <p:spPr bwMode="auto">
                <a:xfrm rot="2700000">
                  <a:off x="3865" y="2572"/>
                  <a:ext cx="87" cy="120"/>
                </a:xfrm>
                <a:custGeom>
                  <a:avLst/>
                  <a:gdLst>
                    <a:gd name="T0" fmla="*/ 0 w 21853"/>
                    <a:gd name="T1" fmla="*/ 0 h 21600"/>
                    <a:gd name="T2" fmla="*/ 0 w 21853"/>
                    <a:gd name="T3" fmla="*/ 0 h 21600"/>
                    <a:gd name="T4" fmla="*/ 0 w 21853"/>
                    <a:gd name="T5" fmla="*/ 0 h 21600"/>
                    <a:gd name="T6" fmla="*/ 0 60000 65536"/>
                    <a:gd name="T7" fmla="*/ 0 60000 65536"/>
                    <a:gd name="T8" fmla="*/ 0 60000 65536"/>
                  </a:gdLst>
                  <a:ahLst/>
                  <a:cxnLst>
                    <a:cxn ang="T6">
                      <a:pos x="T0" y="T1"/>
                    </a:cxn>
                    <a:cxn ang="T7">
                      <a:pos x="T2" y="T3"/>
                    </a:cxn>
                    <a:cxn ang="T8">
                      <a:pos x="T4" y="T5"/>
                    </a:cxn>
                  </a:cxnLst>
                  <a:rect l="0" t="0" r="r" b="b"/>
                  <a:pathLst>
                    <a:path w="21853" h="21600" fill="none" extrusionOk="0">
                      <a:moveTo>
                        <a:pt x="21853" y="0"/>
                      </a:moveTo>
                      <a:cubicBezTo>
                        <a:pt x="21853" y="11929"/>
                        <a:pt x="12182" y="21600"/>
                        <a:pt x="253" y="21600"/>
                      </a:cubicBezTo>
                      <a:cubicBezTo>
                        <a:pt x="168" y="21600"/>
                        <a:pt x="84" y="21599"/>
                        <a:pt x="0" y="21598"/>
                      </a:cubicBezTo>
                    </a:path>
                    <a:path w="21853" h="21600" stroke="0" extrusionOk="0">
                      <a:moveTo>
                        <a:pt x="21853" y="0"/>
                      </a:moveTo>
                      <a:cubicBezTo>
                        <a:pt x="21853" y="11929"/>
                        <a:pt x="12182" y="21600"/>
                        <a:pt x="253" y="21600"/>
                      </a:cubicBezTo>
                      <a:cubicBezTo>
                        <a:pt x="168" y="21600"/>
                        <a:pt x="84" y="21599"/>
                        <a:pt x="0" y="21598"/>
                      </a:cubicBezTo>
                      <a:lnTo>
                        <a:pt x="253" y="0"/>
                      </a:lnTo>
                      <a:lnTo>
                        <a:pt x="21853" y="0"/>
                      </a:lnTo>
                      <a:close/>
                    </a:path>
                  </a:pathLst>
                </a:custGeom>
                <a:noFill/>
                <a:ln w="19050" cap="rnd">
                  <a:solidFill>
                    <a:srgbClr val="E1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81" name="Arc 33"/>
                <p:cNvSpPr>
                  <a:spLocks/>
                </p:cNvSpPr>
                <p:nvPr/>
              </p:nvSpPr>
              <p:spPr bwMode="auto">
                <a:xfrm rot="-8100000">
                  <a:off x="3729" y="2588"/>
                  <a:ext cx="85" cy="12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19050" cap="rnd">
                  <a:solidFill>
                    <a:srgbClr val="E1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8477" name="Rectangle 34"/>
              <p:cNvSpPr>
                <a:spLocks noChangeArrowheads="1"/>
              </p:cNvSpPr>
              <p:nvPr/>
            </p:nvSpPr>
            <p:spPr bwMode="auto">
              <a:xfrm>
                <a:off x="3893" y="2909"/>
                <a:ext cx="922" cy="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lnSpc>
                    <a:spcPct val="90000"/>
                  </a:lnSpc>
                </a:pPr>
                <a:r>
                  <a:rPr lang="en-US" sz="2600">
                    <a:latin typeface="Arial Narrow" pitchFamily="34" charset="0"/>
                  </a:rPr>
                  <a:t>Expressed</a:t>
                </a:r>
              </a:p>
              <a:p>
                <a:pPr algn="ctr" eaLnBrk="0" hangingPunct="0">
                  <a:lnSpc>
                    <a:spcPct val="90000"/>
                  </a:lnSpc>
                </a:pPr>
                <a:r>
                  <a:rPr lang="en-US" sz="2600">
                    <a:latin typeface="Arial Narrow" pitchFamily="34" charset="0"/>
                  </a:rPr>
                  <a:t>AQP1</a:t>
                </a:r>
              </a:p>
            </p:txBody>
          </p:sp>
        </p:grpSp>
        <p:grpSp>
          <p:nvGrpSpPr>
            <p:cNvPr id="18470" name="Group 35"/>
            <p:cNvGrpSpPr>
              <a:grpSpLocks/>
            </p:cNvGrpSpPr>
            <p:nvPr/>
          </p:nvGrpSpPr>
          <p:grpSpPr bwMode="auto">
            <a:xfrm>
              <a:off x="3149" y="3372"/>
              <a:ext cx="318" cy="211"/>
              <a:chOff x="3149" y="3372"/>
              <a:chExt cx="318" cy="211"/>
            </a:xfrm>
          </p:grpSpPr>
          <p:sp>
            <p:nvSpPr>
              <p:cNvPr id="18471" name="Oval 36"/>
              <p:cNvSpPr>
                <a:spLocks noChangeArrowheads="1"/>
              </p:cNvSpPr>
              <p:nvPr/>
            </p:nvSpPr>
            <p:spPr bwMode="auto">
              <a:xfrm flipH="1">
                <a:off x="3149" y="3372"/>
                <a:ext cx="53" cy="211"/>
              </a:xfrm>
              <a:prstGeom prst="ellipse">
                <a:avLst/>
              </a:prstGeom>
              <a:solidFill>
                <a:srgbClr val="FFFF00"/>
              </a:solidFill>
              <a:ln w="19050">
                <a:solidFill>
                  <a:srgbClr val="FF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8472" name="Rectangle 37"/>
              <p:cNvSpPr>
                <a:spLocks noChangeArrowheads="1"/>
              </p:cNvSpPr>
              <p:nvPr/>
            </p:nvSpPr>
            <p:spPr bwMode="auto">
              <a:xfrm flipH="1">
                <a:off x="3175" y="3373"/>
                <a:ext cx="266" cy="208"/>
              </a:xfrm>
              <a:prstGeom prst="rect">
                <a:avLst/>
              </a:prstGeom>
              <a:solidFill>
                <a:srgbClr val="FFFF00"/>
              </a:solidFill>
              <a:ln>
                <a:noFill/>
              </a:ln>
              <a:effectLst/>
              <a:extLst>
                <a:ext uri="{91240B29-F687-4F45-9708-019B960494DF}">
                  <a14:hiddenLine xmlns:a14="http://schemas.microsoft.com/office/drawing/2010/main" w="12700">
                    <a:solidFill>
                      <a:srgbClr val="FF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8473" name="Oval 38"/>
              <p:cNvSpPr>
                <a:spLocks noChangeArrowheads="1"/>
              </p:cNvSpPr>
              <p:nvPr/>
            </p:nvSpPr>
            <p:spPr bwMode="auto">
              <a:xfrm flipH="1">
                <a:off x="3414" y="3372"/>
                <a:ext cx="53" cy="211"/>
              </a:xfrm>
              <a:prstGeom prst="ellipse">
                <a:avLst/>
              </a:prstGeom>
              <a:solidFill>
                <a:srgbClr val="CC9900"/>
              </a:solidFill>
              <a:ln w="19050">
                <a:solidFill>
                  <a:srgbClr val="FF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8474" name="Line 39"/>
              <p:cNvSpPr>
                <a:spLocks noChangeShapeType="1"/>
              </p:cNvSpPr>
              <p:nvPr/>
            </p:nvSpPr>
            <p:spPr bwMode="auto">
              <a:xfrm flipH="1">
                <a:off x="3175" y="3372"/>
                <a:ext cx="266" cy="0"/>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75" name="Line 40"/>
              <p:cNvSpPr>
                <a:spLocks noChangeShapeType="1"/>
              </p:cNvSpPr>
              <p:nvPr/>
            </p:nvSpPr>
            <p:spPr bwMode="auto">
              <a:xfrm flipH="1">
                <a:off x="3172" y="3583"/>
                <a:ext cx="265" cy="0"/>
              </a:xfrm>
              <a:prstGeom prst="line">
                <a:avLst/>
              </a:prstGeom>
              <a:noFill/>
              <a:ln w="19050">
                <a:solidFill>
                  <a:srgbClr val="FF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1801" name="Group 41"/>
          <p:cNvGrpSpPr>
            <a:grpSpLocks/>
          </p:cNvGrpSpPr>
          <p:nvPr/>
        </p:nvGrpSpPr>
        <p:grpSpPr bwMode="auto">
          <a:xfrm>
            <a:off x="5118100" y="1803400"/>
            <a:ext cx="1370013" cy="1192213"/>
            <a:chOff x="3224" y="1136"/>
            <a:chExt cx="863" cy="751"/>
          </a:xfrm>
        </p:grpSpPr>
        <p:sp>
          <p:nvSpPr>
            <p:cNvPr id="18465" name="Rectangle 42"/>
            <p:cNvSpPr>
              <a:spLocks noChangeArrowheads="1"/>
            </p:cNvSpPr>
            <p:nvPr/>
          </p:nvSpPr>
          <p:spPr bwMode="auto">
            <a:xfrm>
              <a:off x="3224" y="1136"/>
              <a:ext cx="270"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sz="2600">
                  <a:solidFill>
                    <a:schemeClr val="tx1"/>
                  </a:solidFill>
                  <a:latin typeface="Arial Narrow" pitchFamily="34" charset="0"/>
                </a:rPr>
                <a:t>pH</a:t>
              </a:r>
            </a:p>
          </p:txBody>
        </p:sp>
        <p:sp>
          <p:nvSpPr>
            <p:cNvPr id="18466" name="Freeform 43" descr="50%"/>
            <p:cNvSpPr>
              <a:spLocks/>
            </p:cNvSpPr>
            <p:nvPr/>
          </p:nvSpPr>
          <p:spPr bwMode="auto">
            <a:xfrm>
              <a:off x="3864" y="1688"/>
              <a:ext cx="222" cy="199"/>
            </a:xfrm>
            <a:custGeom>
              <a:avLst/>
              <a:gdLst>
                <a:gd name="T0" fmla="*/ 9 w 257"/>
                <a:gd name="T1" fmla="*/ 0 h 265"/>
                <a:gd name="T2" fmla="*/ 44 w 257"/>
                <a:gd name="T3" fmla="*/ 8 h 265"/>
                <a:gd name="T4" fmla="*/ 0 w 257"/>
                <a:gd name="T5" fmla="*/ 2 h 265"/>
                <a:gd name="T6" fmla="*/ 9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pattFill prst="pct50">
              <a:fgClr>
                <a:srgbClr val="000000"/>
              </a:fgClr>
              <a:bgClr>
                <a:srgbClr val="FFFFFF"/>
              </a:bgClr>
            </a:pattFill>
            <a:ln w="9525"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67" name="Line 44"/>
            <p:cNvSpPr>
              <a:spLocks noChangeShapeType="1"/>
            </p:cNvSpPr>
            <p:nvPr/>
          </p:nvSpPr>
          <p:spPr bwMode="auto">
            <a:xfrm flipH="1" flipV="1">
              <a:off x="3534" y="1267"/>
              <a:ext cx="553" cy="619"/>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68" name="Line 45"/>
            <p:cNvSpPr>
              <a:spLocks noChangeShapeType="1"/>
            </p:cNvSpPr>
            <p:nvPr/>
          </p:nvSpPr>
          <p:spPr bwMode="auto">
            <a:xfrm flipH="1" flipV="1">
              <a:off x="3384" y="1395"/>
              <a:ext cx="699" cy="488"/>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01806" name="Group 46"/>
          <p:cNvGrpSpPr>
            <a:grpSpLocks/>
          </p:cNvGrpSpPr>
          <p:nvPr/>
        </p:nvGrpSpPr>
        <p:grpSpPr bwMode="auto">
          <a:xfrm>
            <a:off x="7245350" y="1819275"/>
            <a:ext cx="1473200" cy="1166813"/>
            <a:chOff x="4564" y="1146"/>
            <a:chExt cx="928" cy="735"/>
          </a:xfrm>
        </p:grpSpPr>
        <p:sp>
          <p:nvSpPr>
            <p:cNvPr id="18461" name="Rectangle 47"/>
            <p:cNvSpPr>
              <a:spLocks noChangeArrowheads="1"/>
            </p:cNvSpPr>
            <p:nvPr/>
          </p:nvSpPr>
          <p:spPr bwMode="auto">
            <a:xfrm>
              <a:off x="5234" y="1146"/>
              <a:ext cx="258"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sz="2600">
                  <a:solidFill>
                    <a:schemeClr val="tx1"/>
                  </a:solidFill>
                  <a:latin typeface="Arial Narrow" pitchFamily="34" charset="0"/>
                </a:rPr>
                <a:t>V</a:t>
              </a:r>
              <a:r>
                <a:rPr lang="en-US" sz="2600" baseline="-25000">
                  <a:solidFill>
                    <a:schemeClr val="tx1"/>
                  </a:solidFill>
                  <a:latin typeface="Arial Narrow" pitchFamily="34" charset="0"/>
                </a:rPr>
                <a:t>m</a:t>
              </a:r>
            </a:p>
          </p:txBody>
        </p:sp>
        <p:grpSp>
          <p:nvGrpSpPr>
            <p:cNvPr id="18462" name="Group 48"/>
            <p:cNvGrpSpPr>
              <a:grpSpLocks/>
            </p:cNvGrpSpPr>
            <p:nvPr/>
          </p:nvGrpSpPr>
          <p:grpSpPr bwMode="auto">
            <a:xfrm>
              <a:off x="4564" y="1262"/>
              <a:ext cx="700" cy="619"/>
              <a:chOff x="4564" y="1262"/>
              <a:chExt cx="700" cy="619"/>
            </a:xfrm>
          </p:grpSpPr>
          <p:sp>
            <p:nvSpPr>
              <p:cNvPr id="18463" name="Line 49"/>
              <p:cNvSpPr>
                <a:spLocks noChangeShapeType="1"/>
              </p:cNvSpPr>
              <p:nvPr/>
            </p:nvSpPr>
            <p:spPr bwMode="auto">
              <a:xfrm flipV="1">
                <a:off x="4564" y="1262"/>
                <a:ext cx="553" cy="618"/>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64" name="Line 50"/>
              <p:cNvSpPr>
                <a:spLocks noChangeShapeType="1"/>
              </p:cNvSpPr>
              <p:nvPr/>
            </p:nvSpPr>
            <p:spPr bwMode="auto">
              <a:xfrm flipV="1">
                <a:off x="4565" y="1394"/>
                <a:ext cx="699" cy="487"/>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1811" name="Group 51"/>
          <p:cNvGrpSpPr>
            <a:grpSpLocks/>
          </p:cNvGrpSpPr>
          <p:nvPr/>
        </p:nvGrpSpPr>
        <p:grpSpPr bwMode="auto">
          <a:xfrm>
            <a:off x="4991100" y="2995613"/>
            <a:ext cx="1423988" cy="488950"/>
            <a:chOff x="3144" y="1887"/>
            <a:chExt cx="897" cy="308"/>
          </a:xfrm>
        </p:grpSpPr>
        <p:sp>
          <p:nvSpPr>
            <p:cNvPr id="18459" name="Rectangle 52"/>
            <p:cNvSpPr>
              <a:spLocks noChangeArrowheads="1"/>
            </p:cNvSpPr>
            <p:nvPr/>
          </p:nvSpPr>
          <p:spPr bwMode="auto">
            <a:xfrm>
              <a:off x="3144" y="1887"/>
              <a:ext cx="435"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CO</a:t>
              </a:r>
              <a:r>
                <a:rPr lang="en-US" sz="2600" baseline="-25000">
                  <a:solidFill>
                    <a:srgbClr val="008000"/>
                  </a:solidFill>
                  <a:latin typeface="Arial Narrow" pitchFamily="34" charset="0"/>
                </a:rPr>
                <a:t>2</a:t>
              </a:r>
              <a:endParaRPr lang="en-US" sz="2600">
                <a:solidFill>
                  <a:srgbClr val="008000"/>
                </a:solidFill>
                <a:latin typeface="Arial Narrow" pitchFamily="34" charset="0"/>
              </a:endParaRPr>
            </a:p>
          </p:txBody>
        </p:sp>
        <p:sp>
          <p:nvSpPr>
            <p:cNvPr id="18460" name="Line 53"/>
            <p:cNvSpPr>
              <a:spLocks noChangeShapeType="1"/>
            </p:cNvSpPr>
            <p:nvPr/>
          </p:nvSpPr>
          <p:spPr bwMode="auto">
            <a:xfrm flipH="1">
              <a:off x="3560" y="2055"/>
              <a:ext cx="481" cy="3"/>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8448" name="Freeform 54"/>
          <p:cNvSpPr>
            <a:spLocks/>
          </p:cNvSpPr>
          <p:nvPr/>
        </p:nvSpPr>
        <p:spPr bwMode="auto">
          <a:xfrm>
            <a:off x="6148388" y="2679700"/>
            <a:ext cx="352425" cy="315913"/>
          </a:xfrm>
          <a:custGeom>
            <a:avLst/>
            <a:gdLst>
              <a:gd name="T0" fmla="*/ 2147483647 w 257"/>
              <a:gd name="T1" fmla="*/ 0 h 265"/>
              <a:gd name="T2" fmla="*/ 2147483647 w 257"/>
              <a:gd name="T3" fmla="*/ 2147483647 h 265"/>
              <a:gd name="T4" fmla="*/ 0 w 257"/>
              <a:gd name="T5" fmla="*/ 2147483647 h 265"/>
              <a:gd name="T6" fmla="*/ 2147483647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1815" name="Group 55"/>
          <p:cNvGrpSpPr>
            <a:grpSpLocks/>
          </p:cNvGrpSpPr>
          <p:nvPr/>
        </p:nvGrpSpPr>
        <p:grpSpPr bwMode="auto">
          <a:xfrm>
            <a:off x="7131050" y="2995613"/>
            <a:ext cx="1682750" cy="488950"/>
            <a:chOff x="4492" y="1887"/>
            <a:chExt cx="1060" cy="308"/>
          </a:xfrm>
        </p:grpSpPr>
        <p:sp>
          <p:nvSpPr>
            <p:cNvPr id="18455" name="Rectangle 56"/>
            <p:cNvSpPr>
              <a:spLocks noChangeArrowheads="1"/>
            </p:cNvSpPr>
            <p:nvPr/>
          </p:nvSpPr>
          <p:spPr bwMode="auto">
            <a:xfrm>
              <a:off x="5117" y="1887"/>
              <a:ext cx="435"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CO</a:t>
              </a:r>
              <a:r>
                <a:rPr lang="en-US" sz="2600" baseline="-25000">
                  <a:solidFill>
                    <a:srgbClr val="008000"/>
                  </a:solidFill>
                  <a:latin typeface="Arial Narrow" pitchFamily="34" charset="0"/>
                </a:rPr>
                <a:t>2</a:t>
              </a:r>
              <a:endParaRPr lang="en-US" sz="2600">
                <a:solidFill>
                  <a:srgbClr val="008000"/>
                </a:solidFill>
                <a:latin typeface="Arial Narrow" pitchFamily="34" charset="0"/>
              </a:endParaRPr>
            </a:p>
          </p:txBody>
        </p:sp>
        <p:grpSp>
          <p:nvGrpSpPr>
            <p:cNvPr id="18456" name="Group 57"/>
            <p:cNvGrpSpPr>
              <a:grpSpLocks/>
            </p:cNvGrpSpPr>
            <p:nvPr/>
          </p:nvGrpSpPr>
          <p:grpSpPr bwMode="auto">
            <a:xfrm flipH="1">
              <a:off x="4492" y="2055"/>
              <a:ext cx="619" cy="1"/>
              <a:chOff x="593" y="3414"/>
              <a:chExt cx="619" cy="1"/>
            </a:xfrm>
          </p:grpSpPr>
          <p:sp>
            <p:nvSpPr>
              <p:cNvPr id="18457" name="Line 58"/>
              <p:cNvSpPr>
                <a:spLocks noChangeShapeType="1"/>
              </p:cNvSpPr>
              <p:nvPr/>
            </p:nvSpPr>
            <p:spPr bwMode="auto">
              <a:xfrm flipH="1">
                <a:off x="1028" y="3414"/>
                <a:ext cx="184" cy="1"/>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58" name="Line 59"/>
              <p:cNvSpPr>
                <a:spLocks noChangeShapeType="1"/>
              </p:cNvSpPr>
              <p:nvPr/>
            </p:nvSpPr>
            <p:spPr bwMode="auto">
              <a:xfrm>
                <a:off x="593" y="3415"/>
                <a:ext cx="129" cy="0"/>
              </a:xfrm>
              <a:prstGeom prst="line">
                <a:avLst/>
              </a:prstGeom>
              <a:noFill/>
              <a:ln w="19050">
                <a:solidFill>
                  <a:srgbClr val="008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8450" name="Rectangle 60"/>
          <p:cNvSpPr>
            <a:spLocks noChangeArrowheads="1"/>
          </p:cNvSpPr>
          <p:nvPr/>
        </p:nvSpPr>
        <p:spPr bwMode="auto">
          <a:xfrm>
            <a:off x="0" y="35877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i="1">
                <a:solidFill>
                  <a:schemeClr val="tx1"/>
                </a:solidFill>
                <a:latin typeface="Arial Narrow" pitchFamily="34" charset="0"/>
              </a:rPr>
              <a:t>Xenopus</a:t>
            </a:r>
            <a:r>
              <a:rPr lang="en-US" sz="4000">
                <a:solidFill>
                  <a:schemeClr val="tx1"/>
                </a:solidFill>
                <a:latin typeface="Arial Narrow" pitchFamily="34" charset="0"/>
              </a:rPr>
              <a:t>-Oocyte Expression System </a:t>
            </a:r>
          </a:p>
        </p:txBody>
      </p:sp>
      <p:grpSp>
        <p:nvGrpSpPr>
          <p:cNvPr id="18451" name="Group 64"/>
          <p:cNvGrpSpPr>
            <a:grpSpLocks/>
          </p:cNvGrpSpPr>
          <p:nvPr/>
        </p:nvGrpSpPr>
        <p:grpSpPr bwMode="auto">
          <a:xfrm>
            <a:off x="2273300" y="1228725"/>
            <a:ext cx="4565650" cy="0"/>
            <a:chOff x="0" y="672"/>
            <a:chExt cx="2876" cy="0"/>
          </a:xfrm>
        </p:grpSpPr>
        <p:sp>
          <p:nvSpPr>
            <p:cNvPr id="18453" name="Line 6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54" name="Line 6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01827" name="Text Box 67"/>
          <p:cNvSpPr txBox="1">
            <a:spLocks noChangeArrowheads="1"/>
          </p:cNvSpPr>
          <p:nvPr/>
        </p:nvSpPr>
        <p:spPr bwMode="auto">
          <a:xfrm>
            <a:off x="7762875" y="3359150"/>
            <a:ext cx="4191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spcBef>
                <a:spcPct val="50000"/>
              </a:spcBef>
            </a:pPr>
            <a:r>
              <a:rPr lang="en-US">
                <a:latin typeface="Arial" charset="0"/>
              </a:rPr>
              <a:t>?</a:t>
            </a:r>
          </a:p>
        </p:txBody>
      </p:sp>
    </p:spTree>
  </p:cSld>
  <p:clrMapOvr>
    <a:masterClrMapping/>
  </p:clrMapOvr>
  <p:transition advTm="69232"/>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70"/>
                                        </p:tgtEl>
                                        <p:attrNameLst>
                                          <p:attrName>style.visibility</p:attrName>
                                        </p:attrNameLst>
                                      </p:cBhvr>
                                      <p:to>
                                        <p:strVal val="visible"/>
                                      </p:to>
                                    </p:set>
                                    <p:animEffect transition="in" filter="dissolve">
                                      <p:cBhvr>
                                        <p:cTn id="7" dur="500"/>
                                        <p:tgtEl>
                                          <p:spTgt spid="501770"/>
                                        </p:tgtEl>
                                      </p:cBhvr>
                                    </p:animEffect>
                                  </p:childTnLst>
                                </p:cTn>
                              </p:par>
                            </p:childTnLst>
                          </p:cTn>
                        </p:par>
                        <p:par>
                          <p:cTn id="8" fill="hold" nodeType="afterGroup">
                            <p:stCondLst>
                              <p:cond delay="500"/>
                            </p:stCondLst>
                            <p:childTnLst>
                              <p:par>
                                <p:cTn id="9" presetID="2" presetClass="entr" presetSubtype="9" fill="hold" nodeType="afterEffect">
                                  <p:stCondLst>
                                    <p:cond delay="0"/>
                                  </p:stCondLst>
                                  <p:childTnLst>
                                    <p:set>
                                      <p:cBhvr>
                                        <p:cTn id="10" dur="1" fill="hold">
                                          <p:stCondLst>
                                            <p:cond delay="0"/>
                                          </p:stCondLst>
                                        </p:cTn>
                                        <p:tgtEl>
                                          <p:spTgt spid="501772"/>
                                        </p:tgtEl>
                                        <p:attrNameLst>
                                          <p:attrName>style.visibility</p:attrName>
                                        </p:attrNameLst>
                                      </p:cBhvr>
                                      <p:to>
                                        <p:strVal val="visible"/>
                                      </p:to>
                                    </p:set>
                                    <p:anim calcmode="lin" valueType="num">
                                      <p:cBhvr additive="base">
                                        <p:cTn id="11" dur="500" fill="hold"/>
                                        <p:tgtEl>
                                          <p:spTgt spid="501772"/>
                                        </p:tgtEl>
                                        <p:attrNameLst>
                                          <p:attrName>ppt_x</p:attrName>
                                        </p:attrNameLst>
                                      </p:cBhvr>
                                      <p:tavLst>
                                        <p:tav tm="0">
                                          <p:val>
                                            <p:strVal val="0-#ppt_w/2"/>
                                          </p:val>
                                        </p:tav>
                                        <p:tav tm="100000">
                                          <p:val>
                                            <p:strVal val="#ppt_x"/>
                                          </p:val>
                                        </p:tav>
                                      </p:tavLst>
                                    </p:anim>
                                    <p:anim calcmode="lin" valueType="num">
                                      <p:cBhvr additive="base">
                                        <p:cTn id="12" dur="500" fill="hold"/>
                                        <p:tgtEl>
                                          <p:spTgt spid="501772"/>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1000"/>
                            </p:stCondLst>
                            <p:childTnLst>
                              <p:par>
                                <p:cTn id="14" presetID="22" presetClass="entr" presetSubtype="1" fill="hold" nodeType="afterEffect">
                                  <p:stCondLst>
                                    <p:cond delay="0"/>
                                  </p:stCondLst>
                                  <p:childTnLst>
                                    <p:set>
                                      <p:cBhvr>
                                        <p:cTn id="15" dur="1" fill="hold">
                                          <p:stCondLst>
                                            <p:cond delay="0"/>
                                          </p:stCondLst>
                                        </p:cTn>
                                        <p:tgtEl>
                                          <p:spTgt spid="501777"/>
                                        </p:tgtEl>
                                        <p:attrNameLst>
                                          <p:attrName>style.visibility</p:attrName>
                                        </p:attrNameLst>
                                      </p:cBhvr>
                                      <p:to>
                                        <p:strVal val="visible"/>
                                      </p:to>
                                    </p:set>
                                    <p:animEffect transition="in" filter="wipe(up)">
                                      <p:cBhvr>
                                        <p:cTn id="16" dur="500"/>
                                        <p:tgtEl>
                                          <p:spTgt spid="501777"/>
                                        </p:tgtEl>
                                      </p:cBhvr>
                                    </p:animEffect>
                                  </p:childTnLst>
                                </p:cTn>
                              </p:par>
                            </p:childTnLst>
                          </p:cTn>
                        </p:par>
                        <p:par>
                          <p:cTn id="17" fill="hold" nodeType="afterGroup">
                            <p:stCondLst>
                              <p:cond delay="1500"/>
                            </p:stCondLst>
                            <p:childTnLst>
                              <p:par>
                                <p:cTn id="18" presetID="22" presetClass="entr" presetSubtype="1" fill="hold" nodeType="afterEffect">
                                  <p:stCondLst>
                                    <p:cond delay="500"/>
                                  </p:stCondLst>
                                  <p:childTnLst>
                                    <p:set>
                                      <p:cBhvr>
                                        <p:cTn id="19" dur="1" fill="hold">
                                          <p:stCondLst>
                                            <p:cond delay="0"/>
                                          </p:stCondLst>
                                        </p:cTn>
                                        <p:tgtEl>
                                          <p:spTgt spid="501781"/>
                                        </p:tgtEl>
                                        <p:attrNameLst>
                                          <p:attrName>style.visibility</p:attrName>
                                        </p:attrNameLst>
                                      </p:cBhvr>
                                      <p:to>
                                        <p:strVal val="visible"/>
                                      </p:to>
                                    </p:set>
                                    <p:animEffect transition="in" filter="wipe(up)">
                                      <p:cBhvr>
                                        <p:cTn id="20" dur="500"/>
                                        <p:tgtEl>
                                          <p:spTgt spid="501781"/>
                                        </p:tgtEl>
                                      </p:cBhvr>
                                    </p:animEffect>
                                  </p:childTnLst>
                                </p:cTn>
                              </p:par>
                            </p:childTnLst>
                          </p:cTn>
                        </p:par>
                        <p:par>
                          <p:cTn id="21" fill="hold" nodeType="afterGroup">
                            <p:stCondLst>
                              <p:cond delay="2500"/>
                            </p:stCondLst>
                            <p:childTnLst>
                              <p:par>
                                <p:cTn id="22" presetID="9" presetClass="entr" presetSubtype="0" fill="hold" grpId="0" nodeType="afterEffect">
                                  <p:stCondLst>
                                    <p:cond delay="0"/>
                                  </p:stCondLst>
                                  <p:childTnLst>
                                    <p:set>
                                      <p:cBhvr>
                                        <p:cTn id="23" dur="1" fill="hold">
                                          <p:stCondLst>
                                            <p:cond delay="0"/>
                                          </p:stCondLst>
                                        </p:cTn>
                                        <p:tgtEl>
                                          <p:spTgt spid="501784"/>
                                        </p:tgtEl>
                                        <p:attrNameLst>
                                          <p:attrName>style.visibility</p:attrName>
                                        </p:attrNameLst>
                                      </p:cBhvr>
                                      <p:to>
                                        <p:strVal val="visible"/>
                                      </p:to>
                                    </p:set>
                                    <p:animEffect transition="in" filter="dissolve">
                                      <p:cBhvr>
                                        <p:cTn id="24" dur="500"/>
                                        <p:tgtEl>
                                          <p:spTgt spid="501784"/>
                                        </p:tgtEl>
                                      </p:cBhvr>
                                    </p:animEffect>
                                  </p:childTnLst>
                                </p:cTn>
                              </p:par>
                            </p:childTnLst>
                          </p:cTn>
                        </p:par>
                        <p:par>
                          <p:cTn id="25" fill="hold" nodeType="afterGroup">
                            <p:stCondLst>
                              <p:cond delay="3000"/>
                            </p:stCondLst>
                            <p:childTnLst>
                              <p:par>
                                <p:cTn id="26" presetID="9" presetClass="entr" presetSubtype="0" fill="hold" grpId="0" nodeType="afterEffect">
                                  <p:stCondLst>
                                    <p:cond delay="0"/>
                                  </p:stCondLst>
                                  <p:childTnLst>
                                    <p:set>
                                      <p:cBhvr>
                                        <p:cTn id="27" dur="1" fill="hold">
                                          <p:stCondLst>
                                            <p:cond delay="0"/>
                                          </p:stCondLst>
                                        </p:cTn>
                                        <p:tgtEl>
                                          <p:spTgt spid="501785"/>
                                        </p:tgtEl>
                                        <p:attrNameLst>
                                          <p:attrName>style.visibility</p:attrName>
                                        </p:attrNameLst>
                                      </p:cBhvr>
                                      <p:to>
                                        <p:strVal val="visible"/>
                                      </p:to>
                                    </p:set>
                                    <p:animEffect transition="in" filter="dissolve">
                                      <p:cBhvr>
                                        <p:cTn id="28" dur="500"/>
                                        <p:tgtEl>
                                          <p:spTgt spid="501785"/>
                                        </p:tgtEl>
                                      </p:cBhvr>
                                    </p:animEffect>
                                  </p:childTnLst>
                                </p:cTn>
                              </p:par>
                            </p:childTnLst>
                          </p:cTn>
                        </p:par>
                        <p:par>
                          <p:cTn id="29" fill="hold" nodeType="afterGroup">
                            <p:stCondLst>
                              <p:cond delay="3500"/>
                            </p:stCondLst>
                            <p:childTnLst>
                              <p:par>
                                <p:cTn id="30" presetID="22" presetClass="entr" presetSubtype="8" fill="hold" grpId="0" nodeType="afterEffect">
                                  <p:stCondLst>
                                    <p:cond delay="0"/>
                                  </p:stCondLst>
                                  <p:childTnLst>
                                    <p:set>
                                      <p:cBhvr>
                                        <p:cTn id="31" dur="1" fill="hold">
                                          <p:stCondLst>
                                            <p:cond delay="0"/>
                                          </p:stCondLst>
                                        </p:cTn>
                                        <p:tgtEl>
                                          <p:spTgt spid="501786"/>
                                        </p:tgtEl>
                                        <p:attrNameLst>
                                          <p:attrName>style.visibility</p:attrName>
                                        </p:attrNameLst>
                                      </p:cBhvr>
                                      <p:to>
                                        <p:strVal val="visible"/>
                                      </p:to>
                                    </p:set>
                                    <p:animEffect transition="in" filter="wipe(left)">
                                      <p:cBhvr>
                                        <p:cTn id="32" dur="500"/>
                                        <p:tgtEl>
                                          <p:spTgt spid="501786"/>
                                        </p:tgtEl>
                                      </p:cBhvr>
                                    </p:animEffect>
                                  </p:childTnLst>
                                </p:cTn>
                              </p:par>
                            </p:childTnLst>
                          </p:cTn>
                        </p:par>
                        <p:par>
                          <p:cTn id="33" fill="hold" nodeType="afterGroup">
                            <p:stCondLst>
                              <p:cond delay="4000"/>
                            </p:stCondLst>
                            <p:childTnLst>
                              <p:par>
                                <p:cTn id="34" presetID="9" presetClass="entr" presetSubtype="0" fill="hold" nodeType="afterEffect">
                                  <p:stCondLst>
                                    <p:cond delay="0"/>
                                  </p:stCondLst>
                                  <p:childTnLst>
                                    <p:set>
                                      <p:cBhvr>
                                        <p:cTn id="35" dur="1" fill="hold">
                                          <p:stCondLst>
                                            <p:cond delay="0"/>
                                          </p:stCondLst>
                                        </p:cTn>
                                        <p:tgtEl>
                                          <p:spTgt spid="501787"/>
                                        </p:tgtEl>
                                        <p:attrNameLst>
                                          <p:attrName>style.visibility</p:attrName>
                                        </p:attrNameLst>
                                      </p:cBhvr>
                                      <p:to>
                                        <p:strVal val="visible"/>
                                      </p:to>
                                    </p:set>
                                    <p:animEffect transition="in" filter="dissolve">
                                      <p:cBhvr>
                                        <p:cTn id="36" dur="500"/>
                                        <p:tgtEl>
                                          <p:spTgt spid="501787"/>
                                        </p:tgtEl>
                                      </p:cBhvr>
                                    </p:animEffect>
                                  </p:childTnLst>
                                </p:cTn>
                              </p:par>
                            </p:childTnLst>
                          </p:cTn>
                        </p:par>
                        <p:par>
                          <p:cTn id="37" fill="hold" nodeType="afterGroup">
                            <p:stCondLst>
                              <p:cond delay="4500"/>
                            </p:stCondLst>
                            <p:childTnLst>
                              <p:par>
                                <p:cTn id="38" presetID="22" presetClass="entr" presetSubtype="4" fill="hold" grpId="0" nodeType="afterEffect">
                                  <p:stCondLst>
                                    <p:cond delay="500"/>
                                  </p:stCondLst>
                                  <p:childTnLst>
                                    <p:set>
                                      <p:cBhvr>
                                        <p:cTn id="39" dur="1" fill="hold">
                                          <p:stCondLst>
                                            <p:cond delay="0"/>
                                          </p:stCondLst>
                                        </p:cTn>
                                        <p:tgtEl>
                                          <p:spTgt spid="501780"/>
                                        </p:tgtEl>
                                        <p:attrNameLst>
                                          <p:attrName>style.visibility</p:attrName>
                                        </p:attrNameLst>
                                      </p:cBhvr>
                                      <p:to>
                                        <p:strVal val="visible"/>
                                      </p:to>
                                    </p:set>
                                    <p:animEffect transition="in" filter="wipe(down)">
                                      <p:cBhvr>
                                        <p:cTn id="40" dur="500"/>
                                        <p:tgtEl>
                                          <p:spTgt spid="501780"/>
                                        </p:tgtEl>
                                      </p:cBhvr>
                                    </p:animEffect>
                                  </p:childTnLst>
                                </p:cTn>
                              </p:par>
                            </p:childTnLst>
                          </p:cTn>
                        </p:par>
                        <p:par>
                          <p:cTn id="41" fill="hold" nodeType="afterGroup">
                            <p:stCondLst>
                              <p:cond delay="5500"/>
                            </p:stCondLst>
                            <p:childTnLst>
                              <p:par>
                                <p:cTn id="42" presetID="9" presetClass="entr" presetSubtype="0" fill="hold" nodeType="afterEffect">
                                  <p:stCondLst>
                                    <p:cond delay="0"/>
                                  </p:stCondLst>
                                  <p:childTnLst>
                                    <p:set>
                                      <p:cBhvr>
                                        <p:cTn id="43" dur="1" fill="hold">
                                          <p:stCondLst>
                                            <p:cond delay="0"/>
                                          </p:stCondLst>
                                        </p:cTn>
                                        <p:tgtEl>
                                          <p:spTgt spid="501762"/>
                                        </p:tgtEl>
                                        <p:attrNameLst>
                                          <p:attrName>style.visibility</p:attrName>
                                        </p:attrNameLst>
                                      </p:cBhvr>
                                      <p:to>
                                        <p:strVal val="visible"/>
                                      </p:to>
                                    </p:set>
                                    <p:animEffect transition="in" filter="dissolve">
                                      <p:cBhvr>
                                        <p:cTn id="44" dur="500"/>
                                        <p:tgtEl>
                                          <p:spTgt spid="501762"/>
                                        </p:tgtEl>
                                      </p:cBhvr>
                                    </p:animEffect>
                                  </p:childTnLst>
                                </p:cTn>
                              </p:par>
                            </p:childTnLst>
                          </p:cTn>
                        </p:par>
                        <p:par>
                          <p:cTn id="45" fill="hold" nodeType="afterGroup">
                            <p:stCondLst>
                              <p:cond delay="6000"/>
                            </p:stCondLst>
                            <p:childTnLst>
                              <p:par>
                                <p:cTn id="46" presetID="2" presetClass="entr" presetSubtype="9" fill="hold" nodeType="afterEffect">
                                  <p:stCondLst>
                                    <p:cond delay="0"/>
                                  </p:stCondLst>
                                  <p:childTnLst>
                                    <p:set>
                                      <p:cBhvr>
                                        <p:cTn id="47" dur="1" fill="hold">
                                          <p:stCondLst>
                                            <p:cond delay="0"/>
                                          </p:stCondLst>
                                        </p:cTn>
                                        <p:tgtEl>
                                          <p:spTgt spid="501801"/>
                                        </p:tgtEl>
                                        <p:attrNameLst>
                                          <p:attrName>style.visibility</p:attrName>
                                        </p:attrNameLst>
                                      </p:cBhvr>
                                      <p:to>
                                        <p:strVal val="visible"/>
                                      </p:to>
                                    </p:set>
                                    <p:anim calcmode="lin" valueType="num">
                                      <p:cBhvr additive="base">
                                        <p:cTn id="48" dur="500" fill="hold"/>
                                        <p:tgtEl>
                                          <p:spTgt spid="501801"/>
                                        </p:tgtEl>
                                        <p:attrNameLst>
                                          <p:attrName>ppt_x</p:attrName>
                                        </p:attrNameLst>
                                      </p:cBhvr>
                                      <p:tavLst>
                                        <p:tav tm="0">
                                          <p:val>
                                            <p:strVal val="0-#ppt_w/2"/>
                                          </p:val>
                                        </p:tav>
                                        <p:tav tm="100000">
                                          <p:val>
                                            <p:strVal val="#ppt_x"/>
                                          </p:val>
                                        </p:tav>
                                      </p:tavLst>
                                    </p:anim>
                                    <p:anim calcmode="lin" valueType="num">
                                      <p:cBhvr additive="base">
                                        <p:cTn id="49" dur="500" fill="hold"/>
                                        <p:tgtEl>
                                          <p:spTgt spid="501801"/>
                                        </p:tgtEl>
                                        <p:attrNameLst>
                                          <p:attrName>ppt_y</p:attrName>
                                        </p:attrNameLst>
                                      </p:cBhvr>
                                      <p:tavLst>
                                        <p:tav tm="0">
                                          <p:val>
                                            <p:strVal val="0-#ppt_h/2"/>
                                          </p:val>
                                        </p:tav>
                                        <p:tav tm="100000">
                                          <p:val>
                                            <p:strVal val="#ppt_y"/>
                                          </p:val>
                                        </p:tav>
                                      </p:tavLst>
                                    </p:anim>
                                  </p:childTnLst>
                                </p:cTn>
                              </p:par>
                              <p:par>
                                <p:cTn id="50" presetID="2" presetClass="entr" presetSubtype="3" fill="hold" nodeType="withEffect">
                                  <p:stCondLst>
                                    <p:cond delay="0"/>
                                  </p:stCondLst>
                                  <p:childTnLst>
                                    <p:set>
                                      <p:cBhvr>
                                        <p:cTn id="51" dur="1" fill="hold">
                                          <p:stCondLst>
                                            <p:cond delay="0"/>
                                          </p:stCondLst>
                                        </p:cTn>
                                        <p:tgtEl>
                                          <p:spTgt spid="501806"/>
                                        </p:tgtEl>
                                        <p:attrNameLst>
                                          <p:attrName>style.visibility</p:attrName>
                                        </p:attrNameLst>
                                      </p:cBhvr>
                                      <p:to>
                                        <p:strVal val="visible"/>
                                      </p:to>
                                    </p:set>
                                    <p:anim calcmode="lin" valueType="num">
                                      <p:cBhvr additive="base">
                                        <p:cTn id="52" dur="500" fill="hold"/>
                                        <p:tgtEl>
                                          <p:spTgt spid="501806"/>
                                        </p:tgtEl>
                                        <p:attrNameLst>
                                          <p:attrName>ppt_x</p:attrName>
                                        </p:attrNameLst>
                                      </p:cBhvr>
                                      <p:tavLst>
                                        <p:tav tm="0">
                                          <p:val>
                                            <p:strVal val="1+#ppt_w/2"/>
                                          </p:val>
                                        </p:tav>
                                        <p:tav tm="100000">
                                          <p:val>
                                            <p:strVal val="#ppt_x"/>
                                          </p:val>
                                        </p:tav>
                                      </p:tavLst>
                                    </p:anim>
                                    <p:anim calcmode="lin" valueType="num">
                                      <p:cBhvr additive="base">
                                        <p:cTn id="53" dur="500" fill="hold"/>
                                        <p:tgtEl>
                                          <p:spTgt spid="501806"/>
                                        </p:tgtEl>
                                        <p:attrNameLst>
                                          <p:attrName>ppt_y</p:attrName>
                                        </p:attrNameLst>
                                      </p:cBhvr>
                                      <p:tavLst>
                                        <p:tav tm="0">
                                          <p:val>
                                            <p:strVal val="0-#ppt_h/2"/>
                                          </p:val>
                                        </p:tav>
                                        <p:tav tm="100000">
                                          <p:val>
                                            <p:strVal val="#ppt_y"/>
                                          </p:val>
                                        </p:tav>
                                      </p:tavLst>
                                    </p:anim>
                                  </p:childTnLst>
                                </p:cTn>
                              </p:par>
                            </p:childTnLst>
                          </p:cTn>
                        </p:par>
                        <p:par>
                          <p:cTn id="54" fill="hold" nodeType="afterGroup">
                            <p:stCondLst>
                              <p:cond delay="6500"/>
                            </p:stCondLst>
                            <p:childTnLst>
                              <p:par>
                                <p:cTn id="55" presetID="22" presetClass="entr" presetSubtype="8" fill="hold" nodeType="afterEffect">
                                  <p:stCondLst>
                                    <p:cond delay="1000"/>
                                  </p:stCondLst>
                                  <p:childTnLst>
                                    <p:set>
                                      <p:cBhvr>
                                        <p:cTn id="56" dur="1" fill="hold">
                                          <p:stCondLst>
                                            <p:cond delay="0"/>
                                          </p:stCondLst>
                                        </p:cTn>
                                        <p:tgtEl>
                                          <p:spTgt spid="501811"/>
                                        </p:tgtEl>
                                        <p:attrNameLst>
                                          <p:attrName>style.visibility</p:attrName>
                                        </p:attrNameLst>
                                      </p:cBhvr>
                                      <p:to>
                                        <p:strVal val="visible"/>
                                      </p:to>
                                    </p:set>
                                    <p:animEffect transition="in" filter="wipe(left)">
                                      <p:cBhvr>
                                        <p:cTn id="57" dur="500"/>
                                        <p:tgtEl>
                                          <p:spTgt spid="501811"/>
                                        </p:tgtEl>
                                      </p:cBhvr>
                                    </p:animEffect>
                                  </p:childTnLst>
                                </p:cTn>
                              </p:par>
                              <p:par>
                                <p:cTn id="58" presetID="22" presetClass="entr" presetSubtype="2" fill="hold" nodeType="withEffect">
                                  <p:stCondLst>
                                    <p:cond delay="1000"/>
                                  </p:stCondLst>
                                  <p:childTnLst>
                                    <p:set>
                                      <p:cBhvr>
                                        <p:cTn id="59" dur="1" fill="hold">
                                          <p:stCondLst>
                                            <p:cond delay="0"/>
                                          </p:stCondLst>
                                        </p:cTn>
                                        <p:tgtEl>
                                          <p:spTgt spid="501815"/>
                                        </p:tgtEl>
                                        <p:attrNameLst>
                                          <p:attrName>style.visibility</p:attrName>
                                        </p:attrNameLst>
                                      </p:cBhvr>
                                      <p:to>
                                        <p:strVal val="visible"/>
                                      </p:to>
                                    </p:set>
                                    <p:animEffect transition="in" filter="wipe(right)">
                                      <p:cBhvr>
                                        <p:cTn id="60" dur="500"/>
                                        <p:tgtEl>
                                          <p:spTgt spid="501815"/>
                                        </p:tgtEl>
                                      </p:cBhvr>
                                    </p:animEffect>
                                  </p:childTnLst>
                                </p:cTn>
                              </p:par>
                            </p:childTnLst>
                          </p:cTn>
                        </p:par>
                        <p:par>
                          <p:cTn id="61" fill="hold" nodeType="afterGroup">
                            <p:stCondLst>
                              <p:cond delay="8000"/>
                            </p:stCondLst>
                            <p:childTnLst>
                              <p:par>
                                <p:cTn id="62" presetID="9" presetClass="entr" presetSubtype="0" fill="hold" grpId="0" nodeType="afterEffect">
                                  <p:stCondLst>
                                    <p:cond delay="0"/>
                                  </p:stCondLst>
                                  <p:childTnLst>
                                    <p:set>
                                      <p:cBhvr>
                                        <p:cTn id="63" dur="1" fill="hold">
                                          <p:stCondLst>
                                            <p:cond delay="0"/>
                                          </p:stCondLst>
                                        </p:cTn>
                                        <p:tgtEl>
                                          <p:spTgt spid="501827"/>
                                        </p:tgtEl>
                                        <p:attrNameLst>
                                          <p:attrName>style.visibility</p:attrName>
                                        </p:attrNameLst>
                                      </p:cBhvr>
                                      <p:to>
                                        <p:strVal val="visible"/>
                                      </p:to>
                                    </p:set>
                                    <p:animEffect transition="in" filter="dissolve">
                                      <p:cBhvr>
                                        <p:cTn id="64" dur="500"/>
                                        <p:tgtEl>
                                          <p:spTgt spid="501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70" grpId="0" animBg="1"/>
      <p:bldP spid="501780" grpId="0" animBg="1"/>
      <p:bldP spid="501784" grpId="0" animBg="1"/>
      <p:bldP spid="501785" grpId="0"/>
      <p:bldP spid="501786" grpId="0" animBg="1"/>
      <p:bldP spid="501827" grpId="0"/>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58" name="Freeform 2"/>
          <p:cNvSpPr>
            <a:spLocks/>
          </p:cNvSpPr>
          <p:nvPr/>
        </p:nvSpPr>
        <p:spPr bwMode="auto">
          <a:xfrm>
            <a:off x="1822450" y="2287588"/>
            <a:ext cx="352425" cy="315912"/>
          </a:xfrm>
          <a:custGeom>
            <a:avLst/>
            <a:gdLst>
              <a:gd name="T0" fmla="*/ 2147483647 w 257"/>
              <a:gd name="T1" fmla="*/ 0 h 265"/>
              <a:gd name="T2" fmla="*/ 2147483647 w 257"/>
              <a:gd name="T3" fmla="*/ 2147483647 h 265"/>
              <a:gd name="T4" fmla="*/ 0 w 257"/>
              <a:gd name="T5" fmla="*/ 2147483647 h 265"/>
              <a:gd name="T6" fmla="*/ 2147483647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811" name="Rectangle 3"/>
          <p:cNvSpPr>
            <a:spLocks noChangeArrowheads="1"/>
          </p:cNvSpPr>
          <p:nvPr/>
        </p:nvSpPr>
        <p:spPr bwMode="auto">
          <a:xfrm>
            <a:off x="2409825" y="3606800"/>
            <a:ext cx="6905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CO</a:t>
            </a:r>
            <a:r>
              <a:rPr lang="en-US" sz="2600" baseline="-25000">
                <a:solidFill>
                  <a:srgbClr val="008000"/>
                </a:solidFill>
                <a:latin typeface="Arial Narrow" pitchFamily="34" charset="0"/>
              </a:rPr>
              <a:t>2</a:t>
            </a:r>
            <a:endParaRPr lang="en-US" sz="2600">
              <a:solidFill>
                <a:srgbClr val="008000"/>
              </a:solidFill>
              <a:latin typeface="Arial Narrow" pitchFamily="34" charset="0"/>
            </a:endParaRPr>
          </a:p>
        </p:txBody>
      </p:sp>
      <p:sp>
        <p:nvSpPr>
          <p:cNvPr id="503812" name="Line 4"/>
          <p:cNvSpPr>
            <a:spLocks noChangeShapeType="1"/>
          </p:cNvSpPr>
          <p:nvPr/>
        </p:nvSpPr>
        <p:spPr bwMode="auto">
          <a:xfrm flipH="1">
            <a:off x="3003550" y="3854450"/>
            <a:ext cx="515938" cy="3175"/>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3813" name="Oval 5"/>
          <p:cNvSpPr>
            <a:spLocks noChangeAspect="1" noChangeArrowheads="1"/>
          </p:cNvSpPr>
          <p:nvPr/>
        </p:nvSpPr>
        <p:spPr bwMode="auto">
          <a:xfrm>
            <a:off x="3267075" y="2546350"/>
            <a:ext cx="2605088" cy="2609850"/>
          </a:xfrm>
          <a:prstGeom prst="ellipse">
            <a:avLst/>
          </a:prstGeom>
          <a:noFill/>
          <a:ln w="19050">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503814" name="Rectangle 6"/>
          <p:cNvSpPr>
            <a:spLocks noChangeArrowheads="1"/>
          </p:cNvSpPr>
          <p:nvPr/>
        </p:nvSpPr>
        <p:spPr bwMode="auto">
          <a:xfrm>
            <a:off x="3476625" y="3606800"/>
            <a:ext cx="6905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CO</a:t>
            </a:r>
            <a:r>
              <a:rPr lang="en-US" sz="2600" baseline="-25000">
                <a:solidFill>
                  <a:srgbClr val="008000"/>
                </a:solidFill>
                <a:latin typeface="Arial Narrow" pitchFamily="34" charset="0"/>
              </a:rPr>
              <a:t>2</a:t>
            </a:r>
            <a:endParaRPr lang="en-US" sz="2600">
              <a:solidFill>
                <a:srgbClr val="008000"/>
              </a:solidFill>
              <a:latin typeface="Arial Narrow" pitchFamily="34" charset="0"/>
            </a:endParaRPr>
          </a:p>
        </p:txBody>
      </p:sp>
      <p:sp>
        <p:nvSpPr>
          <p:cNvPr id="503815" name="Text Box 7"/>
          <p:cNvSpPr txBox="1">
            <a:spLocks noChangeAspect="1" noChangeArrowheads="1"/>
          </p:cNvSpPr>
          <p:nvPr/>
        </p:nvSpPr>
        <p:spPr bwMode="auto">
          <a:xfrm>
            <a:off x="3886200" y="3284538"/>
            <a:ext cx="511175" cy="388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105000"/>
              </a:lnSpc>
              <a:spcAft>
                <a:spcPct val="5000"/>
              </a:spcAft>
            </a:pPr>
            <a:r>
              <a:rPr lang="en-US" sz="2600">
                <a:solidFill>
                  <a:srgbClr val="008000"/>
                </a:solidFill>
                <a:latin typeface="Arial Narrow" pitchFamily="34" charset="0"/>
              </a:rPr>
              <a:t>H</a:t>
            </a:r>
            <a:r>
              <a:rPr lang="en-US" sz="2600" baseline="-25000">
                <a:solidFill>
                  <a:srgbClr val="008000"/>
                </a:solidFill>
                <a:latin typeface="Arial Narrow" pitchFamily="34" charset="0"/>
              </a:rPr>
              <a:t>2</a:t>
            </a:r>
            <a:r>
              <a:rPr lang="en-US" sz="2600">
                <a:solidFill>
                  <a:srgbClr val="008000"/>
                </a:solidFill>
                <a:latin typeface="Arial Narrow" pitchFamily="34" charset="0"/>
              </a:rPr>
              <a:t>O</a:t>
            </a:r>
          </a:p>
        </p:txBody>
      </p:sp>
      <p:sp>
        <p:nvSpPr>
          <p:cNvPr id="503816" name="Rectangle 8"/>
          <p:cNvSpPr>
            <a:spLocks noChangeAspect="1" noChangeArrowheads="1"/>
          </p:cNvSpPr>
          <p:nvPr/>
        </p:nvSpPr>
        <p:spPr bwMode="auto">
          <a:xfrm>
            <a:off x="4860925" y="3606800"/>
            <a:ext cx="99536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600">
                <a:solidFill>
                  <a:srgbClr val="008000"/>
                </a:solidFill>
                <a:latin typeface="Arial Narrow" pitchFamily="34" charset="0"/>
              </a:rPr>
              <a:t>HCO</a:t>
            </a:r>
            <a:r>
              <a:rPr lang="en-US" sz="2600" baseline="-14000">
                <a:solidFill>
                  <a:srgbClr val="008000"/>
                </a:solidFill>
                <a:latin typeface="Arial Narrow" pitchFamily="34" charset="0"/>
              </a:rPr>
              <a:t>3</a:t>
            </a:r>
            <a:r>
              <a:rPr lang="en-US" sz="2600" baseline="30000">
                <a:solidFill>
                  <a:srgbClr val="008000"/>
                </a:solidFill>
                <a:latin typeface="Arial Narrow" pitchFamily="34" charset="0"/>
              </a:rPr>
              <a:t>–</a:t>
            </a:r>
          </a:p>
        </p:txBody>
      </p:sp>
      <p:sp>
        <p:nvSpPr>
          <p:cNvPr id="503817" name="Rectangle 9"/>
          <p:cNvSpPr>
            <a:spLocks noChangeAspect="1" noChangeArrowheads="1"/>
          </p:cNvSpPr>
          <p:nvPr/>
        </p:nvSpPr>
        <p:spPr bwMode="auto">
          <a:xfrm>
            <a:off x="4613275" y="3284538"/>
            <a:ext cx="660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2600">
                <a:solidFill>
                  <a:srgbClr val="008000"/>
                </a:solidFill>
                <a:latin typeface="Arial Narrow" pitchFamily="34" charset="0"/>
              </a:rPr>
              <a:t>H</a:t>
            </a:r>
            <a:r>
              <a:rPr lang="en-US" sz="2600" baseline="30000">
                <a:solidFill>
                  <a:srgbClr val="008000"/>
                </a:solidFill>
                <a:latin typeface="Arial Narrow" pitchFamily="34" charset="0"/>
              </a:rPr>
              <a:t>+</a:t>
            </a:r>
          </a:p>
        </p:txBody>
      </p:sp>
      <p:grpSp>
        <p:nvGrpSpPr>
          <p:cNvPr id="503818" name="Group 10"/>
          <p:cNvGrpSpPr>
            <a:grpSpLocks/>
          </p:cNvGrpSpPr>
          <p:nvPr/>
        </p:nvGrpSpPr>
        <p:grpSpPr bwMode="auto">
          <a:xfrm>
            <a:off x="4098925" y="3582988"/>
            <a:ext cx="801688" cy="276225"/>
            <a:chOff x="2582" y="2257"/>
            <a:chExt cx="505" cy="174"/>
          </a:xfrm>
        </p:grpSpPr>
        <p:sp>
          <p:nvSpPr>
            <p:cNvPr id="19472" name="Line 11"/>
            <p:cNvSpPr>
              <a:spLocks noChangeShapeType="1"/>
            </p:cNvSpPr>
            <p:nvPr/>
          </p:nvSpPr>
          <p:spPr bwMode="auto">
            <a:xfrm flipH="1">
              <a:off x="2582" y="2428"/>
              <a:ext cx="505" cy="3"/>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73" name="Arc 12"/>
            <p:cNvSpPr>
              <a:spLocks/>
            </p:cNvSpPr>
            <p:nvPr/>
          </p:nvSpPr>
          <p:spPr bwMode="auto">
            <a:xfrm rot="16200000" flipH="1">
              <a:off x="2739" y="2165"/>
              <a:ext cx="172" cy="356"/>
            </a:xfrm>
            <a:custGeom>
              <a:avLst/>
              <a:gdLst>
                <a:gd name="T0" fmla="*/ 0 w 21600"/>
                <a:gd name="T1" fmla="*/ 0 h 39136"/>
                <a:gd name="T2" fmla="*/ 0 w 21600"/>
                <a:gd name="T3" fmla="*/ 0 h 39136"/>
                <a:gd name="T4" fmla="*/ 0 w 21600"/>
                <a:gd name="T5" fmla="*/ 0 h 39136"/>
                <a:gd name="T6" fmla="*/ 0 60000 65536"/>
                <a:gd name="T7" fmla="*/ 0 60000 65536"/>
                <a:gd name="T8" fmla="*/ 0 60000 65536"/>
              </a:gdLst>
              <a:ahLst/>
              <a:cxnLst>
                <a:cxn ang="T6">
                  <a:pos x="T0" y="T1"/>
                </a:cxn>
                <a:cxn ang="T7">
                  <a:pos x="T2" y="T3"/>
                </a:cxn>
                <a:cxn ang="T8">
                  <a:pos x="T4" y="T5"/>
                </a:cxn>
              </a:cxnLst>
              <a:rect l="0" t="0" r="r" b="b"/>
              <a:pathLst>
                <a:path w="21600" h="39136" fill="none" extrusionOk="0">
                  <a:moveTo>
                    <a:pt x="8970" y="0"/>
                  </a:moveTo>
                  <a:cubicBezTo>
                    <a:pt x="16664" y="3512"/>
                    <a:pt x="21600" y="11191"/>
                    <a:pt x="21600" y="19649"/>
                  </a:cubicBezTo>
                  <a:cubicBezTo>
                    <a:pt x="21600" y="27968"/>
                    <a:pt x="16822" y="35547"/>
                    <a:pt x="9317" y="39136"/>
                  </a:cubicBezTo>
                </a:path>
                <a:path w="21600" h="39136" stroke="0" extrusionOk="0">
                  <a:moveTo>
                    <a:pt x="8970" y="0"/>
                  </a:moveTo>
                  <a:cubicBezTo>
                    <a:pt x="16664" y="3512"/>
                    <a:pt x="21600" y="11191"/>
                    <a:pt x="21600" y="19649"/>
                  </a:cubicBezTo>
                  <a:cubicBezTo>
                    <a:pt x="21600" y="27968"/>
                    <a:pt x="16822" y="35547"/>
                    <a:pt x="9317" y="39136"/>
                  </a:cubicBezTo>
                  <a:lnTo>
                    <a:pt x="0" y="19649"/>
                  </a:lnTo>
                  <a:lnTo>
                    <a:pt x="8970" y="0"/>
                  </a:lnTo>
                  <a:close/>
                </a:path>
              </a:pathLst>
            </a:custGeom>
            <a:noFill/>
            <a:ln w="19050">
              <a:solidFill>
                <a:srgbClr val="008000"/>
              </a:solidFill>
              <a:round/>
              <a:headEnd type="none" w="med" len="lg"/>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03821" name="Text Box 13"/>
          <p:cNvSpPr txBox="1">
            <a:spLocks noChangeArrowheads="1"/>
          </p:cNvSpPr>
          <p:nvPr/>
        </p:nvSpPr>
        <p:spPr bwMode="auto">
          <a:xfrm>
            <a:off x="4195763" y="4116388"/>
            <a:ext cx="762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sym typeface="Symbol" pitchFamily="18" charset="2"/>
              </a:rPr>
              <a:t></a:t>
            </a:r>
            <a:r>
              <a:rPr lang="en-US" sz="2000">
                <a:latin typeface="Arial Narrow" pitchFamily="34" charset="0"/>
              </a:rPr>
              <a:t>pH</a:t>
            </a:r>
            <a:r>
              <a:rPr lang="en-US" sz="2000" baseline="-25000">
                <a:latin typeface="Arial Narrow" pitchFamily="34" charset="0"/>
              </a:rPr>
              <a:t>i</a:t>
            </a:r>
          </a:p>
        </p:txBody>
      </p:sp>
      <p:sp>
        <p:nvSpPr>
          <p:cNvPr id="19468" name="Rectangle 14"/>
          <p:cNvSpPr>
            <a:spLocks noChangeArrowheads="1"/>
          </p:cNvSpPr>
          <p:nvPr/>
        </p:nvSpPr>
        <p:spPr bwMode="auto">
          <a:xfrm>
            <a:off x="0" y="35877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Effect of CO</a:t>
            </a:r>
            <a:r>
              <a:rPr lang="en-US" sz="4000" baseline="-25000">
                <a:solidFill>
                  <a:schemeClr val="tx1"/>
                </a:solidFill>
                <a:latin typeface="Arial Narrow" pitchFamily="34" charset="0"/>
              </a:rPr>
              <a:t>2</a:t>
            </a:r>
            <a:r>
              <a:rPr lang="en-US" sz="4000">
                <a:solidFill>
                  <a:schemeClr val="tx1"/>
                </a:solidFill>
                <a:latin typeface="Arial Narrow" pitchFamily="34" charset="0"/>
              </a:rPr>
              <a:t> Permeability on Intracellular pH </a:t>
            </a:r>
          </a:p>
        </p:txBody>
      </p:sp>
      <p:grpSp>
        <p:nvGrpSpPr>
          <p:cNvPr id="19469" name="Group 18"/>
          <p:cNvGrpSpPr>
            <a:grpSpLocks/>
          </p:cNvGrpSpPr>
          <p:nvPr/>
        </p:nvGrpSpPr>
        <p:grpSpPr bwMode="auto">
          <a:xfrm>
            <a:off x="2273300" y="1228725"/>
            <a:ext cx="4565650" cy="0"/>
            <a:chOff x="0" y="672"/>
            <a:chExt cx="2876" cy="0"/>
          </a:xfrm>
        </p:grpSpPr>
        <p:sp>
          <p:nvSpPr>
            <p:cNvPr id="19470" name="Line 19"/>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71" name="Line 20"/>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advTm="69232"/>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3"/>
                                        </p:tgtEl>
                                        <p:attrNameLst>
                                          <p:attrName>style.visibility</p:attrName>
                                        </p:attrNameLst>
                                      </p:cBhvr>
                                      <p:to>
                                        <p:strVal val="visible"/>
                                      </p:to>
                                    </p:set>
                                    <p:animEffect transition="in" filter="dissolve">
                                      <p:cBhvr>
                                        <p:cTn id="7" dur="500"/>
                                        <p:tgtEl>
                                          <p:spTgt spid="50381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1"/>
                                        </p:tgtEl>
                                        <p:attrNameLst>
                                          <p:attrName>style.visibility</p:attrName>
                                        </p:attrNameLst>
                                      </p:cBhvr>
                                      <p:to>
                                        <p:strVal val="visible"/>
                                      </p:to>
                                    </p:set>
                                    <p:animEffect transition="in" filter="dissolve">
                                      <p:cBhvr>
                                        <p:cTn id="12" dur="500"/>
                                        <p:tgtEl>
                                          <p:spTgt spid="503811"/>
                                        </p:tgtEl>
                                      </p:cBhvr>
                                    </p:animEffec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03812"/>
                                        </p:tgtEl>
                                        <p:attrNameLst>
                                          <p:attrName>style.visibility</p:attrName>
                                        </p:attrNameLst>
                                      </p:cBhvr>
                                      <p:to>
                                        <p:strVal val="visible"/>
                                      </p:to>
                                    </p:set>
                                    <p:animEffect transition="in" filter="wipe(left)">
                                      <p:cBhvr>
                                        <p:cTn id="16" dur="500"/>
                                        <p:tgtEl>
                                          <p:spTgt spid="503812"/>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503814"/>
                                        </p:tgtEl>
                                        <p:attrNameLst>
                                          <p:attrName>style.visibility</p:attrName>
                                        </p:attrNameLst>
                                      </p:cBhvr>
                                      <p:to>
                                        <p:strVal val="visible"/>
                                      </p:to>
                                    </p:set>
                                    <p:animEffect transition="in" filter="dissolve">
                                      <p:cBhvr>
                                        <p:cTn id="20" dur="500"/>
                                        <p:tgtEl>
                                          <p:spTgt spid="503814"/>
                                        </p:tgtEl>
                                      </p:cBhvr>
                                    </p:animEffect>
                                  </p:childTnLst>
                                </p:cTn>
                              </p:par>
                            </p:childTnLst>
                          </p:cTn>
                        </p:par>
                        <p:par>
                          <p:cTn id="21" fill="hold" nodeType="afterGroup">
                            <p:stCondLst>
                              <p:cond delay="1500"/>
                            </p:stCondLst>
                            <p:childTnLst>
                              <p:par>
                                <p:cTn id="22" presetID="9" presetClass="entr" presetSubtype="0" fill="hold" grpId="0" nodeType="afterEffect">
                                  <p:stCondLst>
                                    <p:cond delay="0"/>
                                  </p:stCondLst>
                                  <p:childTnLst>
                                    <p:set>
                                      <p:cBhvr>
                                        <p:cTn id="23" dur="1" fill="hold">
                                          <p:stCondLst>
                                            <p:cond delay="0"/>
                                          </p:stCondLst>
                                        </p:cTn>
                                        <p:tgtEl>
                                          <p:spTgt spid="503815"/>
                                        </p:tgtEl>
                                        <p:attrNameLst>
                                          <p:attrName>style.visibility</p:attrName>
                                        </p:attrNameLst>
                                      </p:cBhvr>
                                      <p:to>
                                        <p:strVal val="visible"/>
                                      </p:to>
                                    </p:set>
                                    <p:animEffect transition="in" filter="dissolve">
                                      <p:cBhvr>
                                        <p:cTn id="24" dur="500"/>
                                        <p:tgtEl>
                                          <p:spTgt spid="503815"/>
                                        </p:tgtEl>
                                      </p:cBhvr>
                                    </p:animEffect>
                                  </p:childTnLst>
                                </p:cTn>
                              </p:par>
                            </p:childTnLst>
                          </p:cTn>
                        </p:par>
                        <p:par>
                          <p:cTn id="25" fill="hold" nodeType="afterGroup">
                            <p:stCondLst>
                              <p:cond delay="2000"/>
                            </p:stCondLst>
                            <p:childTnLst>
                              <p:par>
                                <p:cTn id="26" presetID="22" presetClass="entr" presetSubtype="8" fill="hold" nodeType="afterEffect">
                                  <p:stCondLst>
                                    <p:cond delay="0"/>
                                  </p:stCondLst>
                                  <p:childTnLst>
                                    <p:set>
                                      <p:cBhvr>
                                        <p:cTn id="27" dur="1" fill="hold">
                                          <p:stCondLst>
                                            <p:cond delay="0"/>
                                          </p:stCondLst>
                                        </p:cTn>
                                        <p:tgtEl>
                                          <p:spTgt spid="503818"/>
                                        </p:tgtEl>
                                        <p:attrNameLst>
                                          <p:attrName>style.visibility</p:attrName>
                                        </p:attrNameLst>
                                      </p:cBhvr>
                                      <p:to>
                                        <p:strVal val="visible"/>
                                      </p:to>
                                    </p:set>
                                    <p:animEffect transition="in" filter="wipe(left)">
                                      <p:cBhvr>
                                        <p:cTn id="28" dur="500"/>
                                        <p:tgtEl>
                                          <p:spTgt spid="503818"/>
                                        </p:tgtEl>
                                      </p:cBhvr>
                                    </p:animEffect>
                                  </p:childTnLst>
                                </p:cTn>
                              </p:par>
                            </p:childTnLst>
                          </p:cTn>
                        </p:par>
                        <p:par>
                          <p:cTn id="29" fill="hold" nodeType="afterGroup">
                            <p:stCondLst>
                              <p:cond delay="2500"/>
                            </p:stCondLst>
                            <p:childTnLst>
                              <p:par>
                                <p:cTn id="30" presetID="9" presetClass="entr" presetSubtype="0" fill="hold" grpId="0" nodeType="afterEffect">
                                  <p:stCondLst>
                                    <p:cond delay="0"/>
                                  </p:stCondLst>
                                  <p:childTnLst>
                                    <p:set>
                                      <p:cBhvr>
                                        <p:cTn id="31" dur="1" fill="hold">
                                          <p:stCondLst>
                                            <p:cond delay="0"/>
                                          </p:stCondLst>
                                        </p:cTn>
                                        <p:tgtEl>
                                          <p:spTgt spid="503817"/>
                                        </p:tgtEl>
                                        <p:attrNameLst>
                                          <p:attrName>style.visibility</p:attrName>
                                        </p:attrNameLst>
                                      </p:cBhvr>
                                      <p:to>
                                        <p:strVal val="visible"/>
                                      </p:to>
                                    </p:set>
                                    <p:animEffect transition="in" filter="dissolve">
                                      <p:cBhvr>
                                        <p:cTn id="32" dur="500"/>
                                        <p:tgtEl>
                                          <p:spTgt spid="503817"/>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503816"/>
                                        </p:tgtEl>
                                        <p:attrNameLst>
                                          <p:attrName>style.visibility</p:attrName>
                                        </p:attrNameLst>
                                      </p:cBhvr>
                                      <p:to>
                                        <p:strVal val="visible"/>
                                      </p:to>
                                    </p:set>
                                    <p:animEffect transition="in" filter="dissolve">
                                      <p:cBhvr>
                                        <p:cTn id="35" dur="500"/>
                                        <p:tgtEl>
                                          <p:spTgt spid="503816"/>
                                        </p:tgtEl>
                                      </p:cBhvr>
                                    </p:animEffect>
                                  </p:childTnLst>
                                </p:cTn>
                              </p:par>
                            </p:childTnLst>
                          </p:cTn>
                        </p:par>
                        <p:par>
                          <p:cTn id="36" fill="hold" nodeType="afterGroup">
                            <p:stCondLst>
                              <p:cond delay="3000"/>
                            </p:stCondLst>
                            <p:childTnLst>
                              <p:par>
                                <p:cTn id="37" presetID="9" presetClass="entr" presetSubtype="0" fill="hold" grpId="0" nodeType="afterEffect">
                                  <p:stCondLst>
                                    <p:cond delay="0"/>
                                  </p:stCondLst>
                                  <p:childTnLst>
                                    <p:set>
                                      <p:cBhvr>
                                        <p:cTn id="38" dur="1" fill="hold">
                                          <p:stCondLst>
                                            <p:cond delay="0"/>
                                          </p:stCondLst>
                                        </p:cTn>
                                        <p:tgtEl>
                                          <p:spTgt spid="503821"/>
                                        </p:tgtEl>
                                        <p:attrNameLst>
                                          <p:attrName>style.visibility</p:attrName>
                                        </p:attrNameLst>
                                      </p:cBhvr>
                                      <p:to>
                                        <p:strVal val="visible"/>
                                      </p:to>
                                    </p:set>
                                    <p:animEffect transition="in" filter="dissolve">
                                      <p:cBhvr>
                                        <p:cTn id="39" dur="500"/>
                                        <p:tgtEl>
                                          <p:spTgt spid="5038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p:bldP spid="503812" grpId="0" animBg="1"/>
      <p:bldP spid="503813" grpId="0" animBg="1"/>
      <p:bldP spid="503814" grpId="0"/>
      <p:bldP spid="503815" grpId="0"/>
      <p:bldP spid="503816" grpId="0"/>
      <p:bldP spid="503817" grpId="0"/>
      <p:bldP spid="50382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2786" name="Group 2"/>
          <p:cNvGrpSpPr>
            <a:grpSpLocks/>
          </p:cNvGrpSpPr>
          <p:nvPr/>
        </p:nvGrpSpPr>
        <p:grpSpPr bwMode="auto">
          <a:xfrm>
            <a:off x="409575" y="2416175"/>
            <a:ext cx="6365875" cy="3281363"/>
            <a:chOff x="258" y="1522"/>
            <a:chExt cx="4010" cy="2067"/>
          </a:xfrm>
        </p:grpSpPr>
        <p:sp>
          <p:nvSpPr>
            <p:cNvPr id="20517" name="Rectangle 3"/>
            <p:cNvSpPr>
              <a:spLocks noChangeArrowheads="1"/>
            </p:cNvSpPr>
            <p:nvPr/>
          </p:nvSpPr>
          <p:spPr bwMode="auto">
            <a:xfrm>
              <a:off x="966" y="1526"/>
              <a:ext cx="3302" cy="1923"/>
            </a:xfrm>
            <a:prstGeom prst="rect">
              <a:avLst/>
            </a:prstGeom>
            <a:solidFill>
              <a:srgbClr val="FFFFCC"/>
            </a:solidFill>
            <a:ln w="317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20518" name="Group 4"/>
            <p:cNvGrpSpPr>
              <a:grpSpLocks/>
            </p:cNvGrpSpPr>
            <p:nvPr/>
          </p:nvGrpSpPr>
          <p:grpSpPr bwMode="auto">
            <a:xfrm>
              <a:off x="258" y="1767"/>
              <a:ext cx="709" cy="1822"/>
              <a:chOff x="258" y="1767"/>
              <a:chExt cx="709" cy="1822"/>
            </a:xfrm>
          </p:grpSpPr>
          <p:sp>
            <p:nvSpPr>
              <p:cNvPr id="20527" name="Rectangle 5"/>
              <p:cNvSpPr>
                <a:spLocks noChangeArrowheads="1"/>
              </p:cNvSpPr>
              <p:nvPr/>
            </p:nvSpPr>
            <p:spPr bwMode="auto">
              <a:xfrm>
                <a:off x="609" y="1767"/>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solidFill>
                      <a:srgbClr val="0000FF"/>
                    </a:solidFill>
                    <a:latin typeface="Arial Narrow" pitchFamily="34" charset="0"/>
                  </a:rPr>
                  <a:t>7.3</a:t>
                </a:r>
              </a:p>
            </p:txBody>
          </p:sp>
          <p:sp>
            <p:nvSpPr>
              <p:cNvPr id="20528" name="Rectangle 6"/>
              <p:cNvSpPr>
                <a:spLocks noChangeArrowheads="1"/>
              </p:cNvSpPr>
              <p:nvPr/>
            </p:nvSpPr>
            <p:spPr bwMode="auto">
              <a:xfrm>
                <a:off x="609" y="2536"/>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solidFill>
                      <a:srgbClr val="0000FF"/>
                    </a:solidFill>
                    <a:latin typeface="Arial Narrow" pitchFamily="34" charset="0"/>
                  </a:rPr>
                  <a:t>7.2</a:t>
                </a:r>
              </a:p>
            </p:txBody>
          </p:sp>
          <p:sp>
            <p:nvSpPr>
              <p:cNvPr id="20529" name="Rectangle 7"/>
              <p:cNvSpPr>
                <a:spLocks noChangeArrowheads="1"/>
              </p:cNvSpPr>
              <p:nvPr/>
            </p:nvSpPr>
            <p:spPr bwMode="auto">
              <a:xfrm>
                <a:off x="631" y="3301"/>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solidFill>
                      <a:srgbClr val="0000FF"/>
                    </a:solidFill>
                    <a:latin typeface="Arial Narrow" pitchFamily="34" charset="0"/>
                  </a:rPr>
                  <a:t>7.1</a:t>
                </a:r>
              </a:p>
            </p:txBody>
          </p:sp>
          <p:sp>
            <p:nvSpPr>
              <p:cNvPr id="20530" name="Rectangle 8"/>
              <p:cNvSpPr>
                <a:spLocks noChangeArrowheads="1"/>
              </p:cNvSpPr>
              <p:nvPr/>
            </p:nvSpPr>
            <p:spPr bwMode="auto">
              <a:xfrm>
                <a:off x="258" y="2532"/>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0000FF"/>
                    </a:solidFill>
                    <a:latin typeface="Arial Narrow" pitchFamily="34" charset="0"/>
                  </a:rPr>
                  <a:t>pH</a:t>
                </a:r>
                <a:r>
                  <a:rPr lang="en-US" baseline="-25000">
                    <a:solidFill>
                      <a:srgbClr val="0000FF"/>
                    </a:solidFill>
                    <a:latin typeface="Arial Narrow" pitchFamily="34" charset="0"/>
                  </a:rPr>
                  <a:t>i</a:t>
                </a:r>
              </a:p>
            </p:txBody>
          </p:sp>
        </p:grpSp>
        <p:grpSp>
          <p:nvGrpSpPr>
            <p:cNvPr id="20519" name="Group 9"/>
            <p:cNvGrpSpPr>
              <a:grpSpLocks/>
            </p:cNvGrpSpPr>
            <p:nvPr/>
          </p:nvGrpSpPr>
          <p:grpSpPr bwMode="auto">
            <a:xfrm>
              <a:off x="965" y="1522"/>
              <a:ext cx="79" cy="1924"/>
              <a:chOff x="965" y="1522"/>
              <a:chExt cx="79" cy="1924"/>
            </a:xfrm>
          </p:grpSpPr>
          <p:sp>
            <p:nvSpPr>
              <p:cNvPr id="20520" name="Line 10"/>
              <p:cNvSpPr>
                <a:spLocks noChangeShapeType="1"/>
              </p:cNvSpPr>
              <p:nvPr/>
            </p:nvSpPr>
            <p:spPr bwMode="auto">
              <a:xfrm>
                <a:off x="965" y="3446"/>
                <a:ext cx="79" cy="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21" name="Line 11"/>
              <p:cNvSpPr>
                <a:spLocks noChangeShapeType="1"/>
              </p:cNvSpPr>
              <p:nvPr/>
            </p:nvSpPr>
            <p:spPr bwMode="auto">
              <a:xfrm>
                <a:off x="965" y="3063"/>
                <a:ext cx="47" cy="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22" name="Line 12"/>
              <p:cNvSpPr>
                <a:spLocks noChangeShapeType="1"/>
              </p:cNvSpPr>
              <p:nvPr/>
            </p:nvSpPr>
            <p:spPr bwMode="auto">
              <a:xfrm>
                <a:off x="965" y="2678"/>
                <a:ext cx="79" cy="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23" name="Line 13"/>
              <p:cNvSpPr>
                <a:spLocks noChangeShapeType="1"/>
              </p:cNvSpPr>
              <p:nvPr/>
            </p:nvSpPr>
            <p:spPr bwMode="auto">
              <a:xfrm>
                <a:off x="965" y="2293"/>
                <a:ext cx="47" cy="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24" name="Line 14"/>
              <p:cNvSpPr>
                <a:spLocks noChangeShapeType="1"/>
              </p:cNvSpPr>
              <p:nvPr/>
            </p:nvSpPr>
            <p:spPr bwMode="auto">
              <a:xfrm>
                <a:off x="965" y="1909"/>
                <a:ext cx="79" cy="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25" name="Line 15"/>
              <p:cNvSpPr>
                <a:spLocks noChangeShapeType="1"/>
              </p:cNvSpPr>
              <p:nvPr/>
            </p:nvSpPr>
            <p:spPr bwMode="auto">
              <a:xfrm flipV="1">
                <a:off x="965" y="1522"/>
                <a:ext cx="0" cy="1924"/>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26" name="Line 16"/>
              <p:cNvSpPr>
                <a:spLocks noChangeShapeType="1"/>
              </p:cNvSpPr>
              <p:nvPr/>
            </p:nvSpPr>
            <p:spPr bwMode="auto">
              <a:xfrm>
                <a:off x="965" y="1523"/>
                <a:ext cx="47" cy="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2801" name="Group 17"/>
          <p:cNvGrpSpPr>
            <a:grpSpLocks/>
          </p:cNvGrpSpPr>
          <p:nvPr/>
        </p:nvGrpSpPr>
        <p:grpSpPr bwMode="auto">
          <a:xfrm>
            <a:off x="1654175" y="3443288"/>
            <a:ext cx="4841875" cy="1598612"/>
            <a:chOff x="1042" y="2169"/>
            <a:chExt cx="3050" cy="1007"/>
          </a:xfrm>
        </p:grpSpPr>
        <p:sp>
          <p:nvSpPr>
            <p:cNvPr id="20515" name="Freeform 18"/>
            <p:cNvSpPr>
              <a:spLocks/>
            </p:cNvSpPr>
            <p:nvPr/>
          </p:nvSpPr>
          <p:spPr bwMode="auto">
            <a:xfrm>
              <a:off x="1042" y="2169"/>
              <a:ext cx="2594" cy="793"/>
            </a:xfrm>
            <a:custGeom>
              <a:avLst/>
              <a:gdLst>
                <a:gd name="T0" fmla="*/ 4 w 2982"/>
                <a:gd name="T1" fmla="*/ 86 h 721"/>
                <a:gd name="T2" fmla="*/ 13 w 2982"/>
                <a:gd name="T3" fmla="*/ 0 h 721"/>
                <a:gd name="T4" fmla="*/ 22 w 2982"/>
                <a:gd name="T5" fmla="*/ 0 h 721"/>
                <a:gd name="T6" fmla="*/ 32 w 2982"/>
                <a:gd name="T7" fmla="*/ 38 h 721"/>
                <a:gd name="T8" fmla="*/ 40 w 2982"/>
                <a:gd name="T9" fmla="*/ 38 h 721"/>
                <a:gd name="T10" fmla="*/ 49 w 2982"/>
                <a:gd name="T11" fmla="*/ 38 h 721"/>
                <a:gd name="T12" fmla="*/ 58 w 2982"/>
                <a:gd name="T13" fmla="*/ 86 h 721"/>
                <a:gd name="T14" fmla="*/ 67 w 2982"/>
                <a:gd name="T15" fmla="*/ 86 h 721"/>
                <a:gd name="T16" fmla="*/ 76 w 2982"/>
                <a:gd name="T17" fmla="*/ 86 h 721"/>
                <a:gd name="T18" fmla="*/ 84 w 2982"/>
                <a:gd name="T19" fmla="*/ 38 h 721"/>
                <a:gd name="T20" fmla="*/ 94 w 2982"/>
                <a:gd name="T21" fmla="*/ 38 h 721"/>
                <a:gd name="T22" fmla="*/ 103 w 2982"/>
                <a:gd name="T23" fmla="*/ 86 h 721"/>
                <a:gd name="T24" fmla="*/ 112 w 2982"/>
                <a:gd name="T25" fmla="*/ 125 h 721"/>
                <a:gd name="T26" fmla="*/ 121 w 2982"/>
                <a:gd name="T27" fmla="*/ 38 h 721"/>
                <a:gd name="T28" fmla="*/ 130 w 2982"/>
                <a:gd name="T29" fmla="*/ 38 h 721"/>
                <a:gd name="T30" fmla="*/ 139 w 2982"/>
                <a:gd name="T31" fmla="*/ 86 h 721"/>
                <a:gd name="T32" fmla="*/ 148 w 2982"/>
                <a:gd name="T33" fmla="*/ 86 h 721"/>
                <a:gd name="T34" fmla="*/ 157 w 2982"/>
                <a:gd name="T35" fmla="*/ 86 h 721"/>
                <a:gd name="T36" fmla="*/ 165 w 2982"/>
                <a:gd name="T37" fmla="*/ 86 h 721"/>
                <a:gd name="T38" fmla="*/ 175 w 2982"/>
                <a:gd name="T39" fmla="*/ 86 h 721"/>
                <a:gd name="T40" fmla="*/ 184 w 2982"/>
                <a:gd name="T41" fmla="*/ 38 h 721"/>
                <a:gd name="T42" fmla="*/ 193 w 2982"/>
                <a:gd name="T43" fmla="*/ 175 h 721"/>
                <a:gd name="T44" fmla="*/ 201 w 2982"/>
                <a:gd name="T45" fmla="*/ 125 h 721"/>
                <a:gd name="T46" fmla="*/ 210 w 2982"/>
                <a:gd name="T47" fmla="*/ 38 h 721"/>
                <a:gd name="T48" fmla="*/ 219 w 2982"/>
                <a:gd name="T49" fmla="*/ 239 h 721"/>
                <a:gd name="T50" fmla="*/ 228 w 2982"/>
                <a:gd name="T51" fmla="*/ 125 h 721"/>
                <a:gd name="T52" fmla="*/ 237 w 2982"/>
                <a:gd name="T53" fmla="*/ 175 h 721"/>
                <a:gd name="T54" fmla="*/ 246 w 2982"/>
                <a:gd name="T55" fmla="*/ 280 h 721"/>
                <a:gd name="T56" fmla="*/ 255 w 2982"/>
                <a:gd name="T57" fmla="*/ 192 h 721"/>
                <a:gd name="T58" fmla="*/ 264 w 2982"/>
                <a:gd name="T59" fmla="*/ 192 h 721"/>
                <a:gd name="T60" fmla="*/ 273 w 2982"/>
                <a:gd name="T61" fmla="*/ 239 h 721"/>
                <a:gd name="T62" fmla="*/ 282 w 2982"/>
                <a:gd name="T63" fmla="*/ 280 h 721"/>
                <a:gd name="T64" fmla="*/ 291 w 2982"/>
                <a:gd name="T65" fmla="*/ 371 h 721"/>
                <a:gd name="T66" fmla="*/ 300 w 2982"/>
                <a:gd name="T67" fmla="*/ 477 h 721"/>
                <a:gd name="T68" fmla="*/ 308 w 2982"/>
                <a:gd name="T69" fmla="*/ 521 h 721"/>
                <a:gd name="T70" fmla="*/ 317 w 2982"/>
                <a:gd name="T71" fmla="*/ 630 h 721"/>
                <a:gd name="T72" fmla="*/ 327 w 2982"/>
                <a:gd name="T73" fmla="*/ 723 h 721"/>
                <a:gd name="T74" fmla="*/ 336 w 2982"/>
                <a:gd name="T75" fmla="*/ 768 h 721"/>
                <a:gd name="T76" fmla="*/ 345 w 2982"/>
                <a:gd name="T77" fmla="*/ 831 h 721"/>
                <a:gd name="T78" fmla="*/ 354 w 2982"/>
                <a:gd name="T79" fmla="*/ 1009 h 721"/>
                <a:gd name="T80" fmla="*/ 363 w 2982"/>
                <a:gd name="T81" fmla="*/ 1009 h 721"/>
                <a:gd name="T82" fmla="*/ 371 w 2982"/>
                <a:gd name="T83" fmla="*/ 1115 h 721"/>
                <a:gd name="T84" fmla="*/ 381 w 2982"/>
                <a:gd name="T85" fmla="*/ 1202 h 721"/>
                <a:gd name="T86" fmla="*/ 390 w 2982"/>
                <a:gd name="T87" fmla="*/ 1225 h 721"/>
                <a:gd name="T88" fmla="*/ 398 w 2982"/>
                <a:gd name="T89" fmla="*/ 1358 h 721"/>
                <a:gd name="T90" fmla="*/ 407 w 2982"/>
                <a:gd name="T91" fmla="*/ 1358 h 721"/>
                <a:gd name="T92" fmla="*/ 416 w 2982"/>
                <a:gd name="T93" fmla="*/ 1401 h 721"/>
                <a:gd name="T94" fmla="*/ 425 w 2982"/>
                <a:gd name="T95" fmla="*/ 1509 h 721"/>
                <a:gd name="T96" fmla="*/ 433 w 2982"/>
                <a:gd name="T97" fmla="*/ 1559 h 721"/>
                <a:gd name="T98" fmla="*/ 443 w 2982"/>
                <a:gd name="T99" fmla="*/ 1559 h 721"/>
                <a:gd name="T100" fmla="*/ 452 w 2982"/>
                <a:gd name="T101" fmla="*/ 1708 h 721"/>
                <a:gd name="T102" fmla="*/ 462 w 2982"/>
                <a:gd name="T103" fmla="*/ 1664 h 721"/>
                <a:gd name="T104" fmla="*/ 470 w 2982"/>
                <a:gd name="T105" fmla="*/ 1664 h 721"/>
                <a:gd name="T106" fmla="*/ 479 w 2982"/>
                <a:gd name="T107" fmla="*/ 1861 h 721"/>
                <a:gd name="T108" fmla="*/ 488 w 2982"/>
                <a:gd name="T109" fmla="*/ 1793 h 721"/>
                <a:gd name="T110" fmla="*/ 498 w 2982"/>
                <a:gd name="T111" fmla="*/ 1947 h 721"/>
                <a:gd name="T112" fmla="*/ 505 w 2982"/>
                <a:gd name="T113" fmla="*/ 2060 h 721"/>
                <a:gd name="T114" fmla="*/ 515 w 2982"/>
                <a:gd name="T115" fmla="*/ 2060 h 721"/>
                <a:gd name="T116" fmla="*/ 524 w 2982"/>
                <a:gd name="T117" fmla="*/ 2101 h 721"/>
                <a:gd name="T118" fmla="*/ 533 w 2982"/>
                <a:gd name="T119" fmla="*/ 2229 h 721"/>
                <a:gd name="T120" fmla="*/ 542 w 2982"/>
                <a:gd name="T121" fmla="*/ 2035 h 721"/>
                <a:gd name="T122" fmla="*/ 551 w 2982"/>
                <a:gd name="T123" fmla="*/ 2145 h 721"/>
                <a:gd name="T124" fmla="*/ 560 w 2982"/>
                <a:gd name="T125" fmla="*/ 2256 h 7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82" h="721">
                  <a:moveTo>
                    <a:pt x="0" y="28"/>
                  </a:moveTo>
                  <a:lnTo>
                    <a:pt x="24" y="28"/>
                  </a:lnTo>
                  <a:lnTo>
                    <a:pt x="47" y="0"/>
                  </a:lnTo>
                  <a:lnTo>
                    <a:pt x="71" y="0"/>
                  </a:lnTo>
                  <a:lnTo>
                    <a:pt x="95" y="28"/>
                  </a:lnTo>
                  <a:lnTo>
                    <a:pt x="119" y="0"/>
                  </a:lnTo>
                  <a:lnTo>
                    <a:pt x="142" y="0"/>
                  </a:lnTo>
                  <a:lnTo>
                    <a:pt x="166" y="13"/>
                  </a:lnTo>
                  <a:lnTo>
                    <a:pt x="190" y="13"/>
                  </a:lnTo>
                  <a:lnTo>
                    <a:pt x="214" y="13"/>
                  </a:lnTo>
                  <a:lnTo>
                    <a:pt x="238" y="28"/>
                  </a:lnTo>
                  <a:lnTo>
                    <a:pt x="262" y="13"/>
                  </a:lnTo>
                  <a:lnTo>
                    <a:pt x="286" y="0"/>
                  </a:lnTo>
                  <a:lnTo>
                    <a:pt x="309" y="28"/>
                  </a:lnTo>
                  <a:lnTo>
                    <a:pt x="333" y="13"/>
                  </a:lnTo>
                  <a:lnTo>
                    <a:pt x="357" y="28"/>
                  </a:lnTo>
                  <a:lnTo>
                    <a:pt x="381" y="28"/>
                  </a:lnTo>
                  <a:lnTo>
                    <a:pt x="405" y="28"/>
                  </a:lnTo>
                  <a:lnTo>
                    <a:pt x="429" y="13"/>
                  </a:lnTo>
                  <a:lnTo>
                    <a:pt x="453" y="13"/>
                  </a:lnTo>
                  <a:lnTo>
                    <a:pt x="477" y="28"/>
                  </a:lnTo>
                  <a:lnTo>
                    <a:pt x="500" y="13"/>
                  </a:lnTo>
                  <a:lnTo>
                    <a:pt x="524" y="41"/>
                  </a:lnTo>
                  <a:lnTo>
                    <a:pt x="548" y="28"/>
                  </a:lnTo>
                  <a:lnTo>
                    <a:pt x="572" y="13"/>
                  </a:lnTo>
                  <a:lnTo>
                    <a:pt x="595" y="41"/>
                  </a:lnTo>
                  <a:lnTo>
                    <a:pt x="619" y="28"/>
                  </a:lnTo>
                  <a:lnTo>
                    <a:pt x="644" y="13"/>
                  </a:lnTo>
                  <a:lnTo>
                    <a:pt x="668" y="28"/>
                  </a:lnTo>
                  <a:lnTo>
                    <a:pt x="691" y="13"/>
                  </a:lnTo>
                  <a:lnTo>
                    <a:pt x="715" y="13"/>
                  </a:lnTo>
                  <a:lnTo>
                    <a:pt x="739" y="28"/>
                  </a:lnTo>
                  <a:lnTo>
                    <a:pt x="763" y="28"/>
                  </a:lnTo>
                  <a:lnTo>
                    <a:pt x="786" y="28"/>
                  </a:lnTo>
                  <a:lnTo>
                    <a:pt x="810" y="41"/>
                  </a:lnTo>
                  <a:lnTo>
                    <a:pt x="834" y="28"/>
                  </a:lnTo>
                  <a:lnTo>
                    <a:pt x="858" y="13"/>
                  </a:lnTo>
                  <a:lnTo>
                    <a:pt x="882" y="28"/>
                  </a:lnTo>
                  <a:lnTo>
                    <a:pt x="906" y="13"/>
                  </a:lnTo>
                  <a:lnTo>
                    <a:pt x="930" y="28"/>
                  </a:lnTo>
                  <a:lnTo>
                    <a:pt x="954" y="41"/>
                  </a:lnTo>
                  <a:lnTo>
                    <a:pt x="977" y="13"/>
                  </a:lnTo>
                  <a:lnTo>
                    <a:pt x="1001" y="28"/>
                  </a:lnTo>
                  <a:lnTo>
                    <a:pt x="1025" y="56"/>
                  </a:lnTo>
                  <a:lnTo>
                    <a:pt x="1049" y="28"/>
                  </a:lnTo>
                  <a:lnTo>
                    <a:pt x="1073" y="41"/>
                  </a:lnTo>
                  <a:lnTo>
                    <a:pt x="1097" y="56"/>
                  </a:lnTo>
                  <a:lnTo>
                    <a:pt x="1121" y="13"/>
                  </a:lnTo>
                  <a:lnTo>
                    <a:pt x="1144" y="28"/>
                  </a:lnTo>
                  <a:lnTo>
                    <a:pt x="1168" y="77"/>
                  </a:lnTo>
                  <a:lnTo>
                    <a:pt x="1192" y="56"/>
                  </a:lnTo>
                  <a:lnTo>
                    <a:pt x="1216" y="41"/>
                  </a:lnTo>
                  <a:lnTo>
                    <a:pt x="1240" y="77"/>
                  </a:lnTo>
                  <a:lnTo>
                    <a:pt x="1263" y="56"/>
                  </a:lnTo>
                  <a:lnTo>
                    <a:pt x="1287" y="56"/>
                  </a:lnTo>
                  <a:lnTo>
                    <a:pt x="1311" y="90"/>
                  </a:lnTo>
                  <a:lnTo>
                    <a:pt x="1335" y="62"/>
                  </a:lnTo>
                  <a:lnTo>
                    <a:pt x="1359" y="62"/>
                  </a:lnTo>
                  <a:lnTo>
                    <a:pt x="1383" y="77"/>
                  </a:lnTo>
                  <a:lnTo>
                    <a:pt x="1406" y="62"/>
                  </a:lnTo>
                  <a:lnTo>
                    <a:pt x="1430" y="62"/>
                  </a:lnTo>
                  <a:lnTo>
                    <a:pt x="1454" y="77"/>
                  </a:lnTo>
                  <a:lnTo>
                    <a:pt x="1478" y="90"/>
                  </a:lnTo>
                  <a:lnTo>
                    <a:pt x="1502" y="90"/>
                  </a:lnTo>
                  <a:lnTo>
                    <a:pt x="1526" y="126"/>
                  </a:lnTo>
                  <a:lnTo>
                    <a:pt x="1550" y="118"/>
                  </a:lnTo>
                  <a:lnTo>
                    <a:pt x="1574" y="126"/>
                  </a:lnTo>
                  <a:lnTo>
                    <a:pt x="1597" y="153"/>
                  </a:lnTo>
                  <a:lnTo>
                    <a:pt x="1621" y="167"/>
                  </a:lnTo>
                  <a:lnTo>
                    <a:pt x="1645" y="167"/>
                  </a:lnTo>
                  <a:lnTo>
                    <a:pt x="1668" y="188"/>
                  </a:lnTo>
                  <a:lnTo>
                    <a:pt x="1692" y="202"/>
                  </a:lnTo>
                  <a:lnTo>
                    <a:pt x="1717" y="202"/>
                  </a:lnTo>
                  <a:lnTo>
                    <a:pt x="1741" y="230"/>
                  </a:lnTo>
                  <a:lnTo>
                    <a:pt x="1764" y="216"/>
                  </a:lnTo>
                  <a:lnTo>
                    <a:pt x="1788" y="245"/>
                  </a:lnTo>
                  <a:lnTo>
                    <a:pt x="1812" y="265"/>
                  </a:lnTo>
                  <a:lnTo>
                    <a:pt x="1836" y="265"/>
                  </a:lnTo>
                  <a:lnTo>
                    <a:pt x="1859" y="279"/>
                  </a:lnTo>
                  <a:lnTo>
                    <a:pt x="1883" y="321"/>
                  </a:lnTo>
                  <a:lnTo>
                    <a:pt x="1907" y="321"/>
                  </a:lnTo>
                  <a:lnTo>
                    <a:pt x="1932" y="321"/>
                  </a:lnTo>
                  <a:lnTo>
                    <a:pt x="1955" y="328"/>
                  </a:lnTo>
                  <a:lnTo>
                    <a:pt x="1979" y="356"/>
                  </a:lnTo>
                  <a:lnTo>
                    <a:pt x="2003" y="342"/>
                  </a:lnTo>
                  <a:lnTo>
                    <a:pt x="2027" y="384"/>
                  </a:lnTo>
                  <a:lnTo>
                    <a:pt x="2050" y="384"/>
                  </a:lnTo>
                  <a:lnTo>
                    <a:pt x="2074" y="391"/>
                  </a:lnTo>
                  <a:lnTo>
                    <a:pt x="2098" y="405"/>
                  </a:lnTo>
                  <a:lnTo>
                    <a:pt x="2122" y="433"/>
                  </a:lnTo>
                  <a:lnTo>
                    <a:pt x="2146" y="419"/>
                  </a:lnTo>
                  <a:lnTo>
                    <a:pt x="2170" y="433"/>
                  </a:lnTo>
                  <a:lnTo>
                    <a:pt x="2194" y="454"/>
                  </a:lnTo>
                  <a:lnTo>
                    <a:pt x="2218" y="447"/>
                  </a:lnTo>
                  <a:lnTo>
                    <a:pt x="2241" y="468"/>
                  </a:lnTo>
                  <a:lnTo>
                    <a:pt x="2265" y="482"/>
                  </a:lnTo>
                  <a:lnTo>
                    <a:pt x="2289" y="468"/>
                  </a:lnTo>
                  <a:lnTo>
                    <a:pt x="2312" y="496"/>
                  </a:lnTo>
                  <a:lnTo>
                    <a:pt x="2336" y="523"/>
                  </a:lnTo>
                  <a:lnTo>
                    <a:pt x="2361" y="496"/>
                  </a:lnTo>
                  <a:lnTo>
                    <a:pt x="2385" y="510"/>
                  </a:lnTo>
                  <a:lnTo>
                    <a:pt x="2408" y="545"/>
                  </a:lnTo>
                  <a:lnTo>
                    <a:pt x="2432" y="531"/>
                  </a:lnTo>
                  <a:lnTo>
                    <a:pt x="2456" y="531"/>
                  </a:lnTo>
                  <a:lnTo>
                    <a:pt x="2480" y="559"/>
                  </a:lnTo>
                  <a:lnTo>
                    <a:pt x="2503" y="531"/>
                  </a:lnTo>
                  <a:lnTo>
                    <a:pt x="2527" y="559"/>
                  </a:lnTo>
                  <a:lnTo>
                    <a:pt x="2551" y="594"/>
                  </a:lnTo>
                  <a:lnTo>
                    <a:pt x="2576" y="587"/>
                  </a:lnTo>
                  <a:lnTo>
                    <a:pt x="2599" y="572"/>
                  </a:lnTo>
                  <a:lnTo>
                    <a:pt x="2623" y="636"/>
                  </a:lnTo>
                  <a:lnTo>
                    <a:pt x="2647" y="621"/>
                  </a:lnTo>
                  <a:lnTo>
                    <a:pt x="2671" y="636"/>
                  </a:lnTo>
                  <a:lnTo>
                    <a:pt x="2694" y="657"/>
                  </a:lnTo>
                  <a:lnTo>
                    <a:pt x="2718" y="650"/>
                  </a:lnTo>
                  <a:lnTo>
                    <a:pt x="2742" y="657"/>
                  </a:lnTo>
                  <a:lnTo>
                    <a:pt x="2766" y="670"/>
                  </a:lnTo>
                  <a:lnTo>
                    <a:pt x="2790" y="670"/>
                  </a:lnTo>
                  <a:lnTo>
                    <a:pt x="2814" y="670"/>
                  </a:lnTo>
                  <a:lnTo>
                    <a:pt x="2838" y="712"/>
                  </a:lnTo>
                  <a:lnTo>
                    <a:pt x="2861" y="712"/>
                  </a:lnTo>
                  <a:lnTo>
                    <a:pt x="2885" y="650"/>
                  </a:lnTo>
                  <a:lnTo>
                    <a:pt x="2909" y="720"/>
                  </a:lnTo>
                  <a:lnTo>
                    <a:pt x="2933" y="685"/>
                  </a:lnTo>
                  <a:lnTo>
                    <a:pt x="2957" y="720"/>
                  </a:lnTo>
                  <a:lnTo>
                    <a:pt x="2981" y="720"/>
                  </a:lnTo>
                </a:path>
              </a:pathLst>
            </a:custGeom>
            <a:noFill/>
            <a:ln w="19050" cap="rnd" cmpd="sng">
              <a:solidFill>
                <a:srgbClr val="008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16" name="Freeform 19"/>
            <p:cNvSpPr>
              <a:spLocks/>
            </p:cNvSpPr>
            <p:nvPr/>
          </p:nvSpPr>
          <p:spPr bwMode="auto">
            <a:xfrm>
              <a:off x="3635" y="2960"/>
              <a:ext cx="457" cy="216"/>
            </a:xfrm>
            <a:custGeom>
              <a:avLst/>
              <a:gdLst>
                <a:gd name="T0" fmla="*/ 0 w 525"/>
                <a:gd name="T1" fmla="*/ 0 h 196"/>
                <a:gd name="T2" fmla="*/ 4 w 525"/>
                <a:gd name="T3" fmla="*/ 132 h 196"/>
                <a:gd name="T4" fmla="*/ 9 w 525"/>
                <a:gd name="T5" fmla="*/ 132 h 196"/>
                <a:gd name="T6" fmla="*/ 14 w 525"/>
                <a:gd name="T7" fmla="*/ 132 h 196"/>
                <a:gd name="T8" fmla="*/ 18 w 525"/>
                <a:gd name="T9" fmla="*/ 90 h 196"/>
                <a:gd name="T10" fmla="*/ 23 w 525"/>
                <a:gd name="T11" fmla="*/ 132 h 196"/>
                <a:gd name="T12" fmla="*/ 27 w 525"/>
                <a:gd name="T13" fmla="*/ 222 h 196"/>
                <a:gd name="T14" fmla="*/ 32 w 525"/>
                <a:gd name="T15" fmla="*/ 222 h 196"/>
                <a:gd name="T16" fmla="*/ 37 w 525"/>
                <a:gd name="T17" fmla="*/ 222 h 196"/>
                <a:gd name="T18" fmla="*/ 41 w 525"/>
                <a:gd name="T19" fmla="*/ 380 h 196"/>
                <a:gd name="T20" fmla="*/ 45 w 525"/>
                <a:gd name="T21" fmla="*/ 287 h 196"/>
                <a:gd name="T22" fmla="*/ 50 w 525"/>
                <a:gd name="T23" fmla="*/ 287 h 196"/>
                <a:gd name="T24" fmla="*/ 54 w 525"/>
                <a:gd name="T25" fmla="*/ 423 h 196"/>
                <a:gd name="T26" fmla="*/ 59 w 525"/>
                <a:gd name="T27" fmla="*/ 380 h 196"/>
                <a:gd name="T28" fmla="*/ 63 w 525"/>
                <a:gd name="T29" fmla="*/ 423 h 196"/>
                <a:gd name="T30" fmla="*/ 68 w 525"/>
                <a:gd name="T31" fmla="*/ 490 h 196"/>
                <a:gd name="T32" fmla="*/ 72 w 525"/>
                <a:gd name="T33" fmla="*/ 445 h 196"/>
                <a:gd name="T34" fmla="*/ 77 w 525"/>
                <a:gd name="T35" fmla="*/ 445 h 196"/>
                <a:gd name="T36" fmla="*/ 80 w 525"/>
                <a:gd name="T37" fmla="*/ 490 h 196"/>
                <a:gd name="T38" fmla="*/ 85 w 525"/>
                <a:gd name="T39" fmla="*/ 490 h 196"/>
                <a:gd name="T40" fmla="*/ 90 w 525"/>
                <a:gd name="T41" fmla="*/ 538 h 196"/>
                <a:gd name="T42" fmla="*/ 95 w 525"/>
                <a:gd name="T43" fmla="*/ 626 h 196"/>
                <a:gd name="T44" fmla="*/ 99 w 525"/>
                <a:gd name="T45" fmla="*/ 579 h 1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25" h="196">
                  <a:moveTo>
                    <a:pt x="0" y="0"/>
                  </a:moveTo>
                  <a:lnTo>
                    <a:pt x="24" y="41"/>
                  </a:lnTo>
                  <a:lnTo>
                    <a:pt x="48" y="41"/>
                  </a:lnTo>
                  <a:lnTo>
                    <a:pt x="71" y="41"/>
                  </a:lnTo>
                  <a:lnTo>
                    <a:pt x="95" y="28"/>
                  </a:lnTo>
                  <a:lnTo>
                    <a:pt x="119" y="41"/>
                  </a:lnTo>
                  <a:lnTo>
                    <a:pt x="143" y="69"/>
                  </a:lnTo>
                  <a:lnTo>
                    <a:pt x="167" y="69"/>
                  </a:lnTo>
                  <a:lnTo>
                    <a:pt x="190" y="69"/>
                  </a:lnTo>
                  <a:lnTo>
                    <a:pt x="214" y="118"/>
                  </a:lnTo>
                  <a:lnTo>
                    <a:pt x="238" y="90"/>
                  </a:lnTo>
                  <a:lnTo>
                    <a:pt x="261" y="90"/>
                  </a:lnTo>
                  <a:lnTo>
                    <a:pt x="285" y="132"/>
                  </a:lnTo>
                  <a:lnTo>
                    <a:pt x="309" y="118"/>
                  </a:lnTo>
                  <a:lnTo>
                    <a:pt x="333" y="132"/>
                  </a:lnTo>
                  <a:lnTo>
                    <a:pt x="356" y="153"/>
                  </a:lnTo>
                  <a:lnTo>
                    <a:pt x="380" y="139"/>
                  </a:lnTo>
                  <a:lnTo>
                    <a:pt x="404" y="139"/>
                  </a:lnTo>
                  <a:lnTo>
                    <a:pt x="427" y="153"/>
                  </a:lnTo>
                  <a:lnTo>
                    <a:pt x="451" y="153"/>
                  </a:lnTo>
                  <a:lnTo>
                    <a:pt x="475" y="167"/>
                  </a:lnTo>
                  <a:lnTo>
                    <a:pt x="499" y="195"/>
                  </a:lnTo>
                  <a:lnTo>
                    <a:pt x="524" y="181"/>
                  </a:lnTo>
                </a:path>
              </a:pathLst>
            </a:custGeom>
            <a:noFill/>
            <a:ln w="19050" cap="rnd" cmpd="sng">
              <a:solidFill>
                <a:srgbClr val="008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02804" name="Group 20"/>
          <p:cNvGrpSpPr>
            <a:grpSpLocks/>
          </p:cNvGrpSpPr>
          <p:nvPr/>
        </p:nvGrpSpPr>
        <p:grpSpPr bwMode="auto">
          <a:xfrm>
            <a:off x="1655763" y="3282950"/>
            <a:ext cx="4840287" cy="1098550"/>
            <a:chOff x="1043" y="2068"/>
            <a:chExt cx="3049" cy="692"/>
          </a:xfrm>
        </p:grpSpPr>
        <p:sp>
          <p:nvSpPr>
            <p:cNvPr id="20513" name="Freeform 21"/>
            <p:cNvSpPr>
              <a:spLocks/>
            </p:cNvSpPr>
            <p:nvPr/>
          </p:nvSpPr>
          <p:spPr bwMode="auto">
            <a:xfrm>
              <a:off x="1043" y="2068"/>
              <a:ext cx="2593" cy="538"/>
            </a:xfrm>
            <a:custGeom>
              <a:avLst/>
              <a:gdLst>
                <a:gd name="T0" fmla="*/ 4 w 2981"/>
                <a:gd name="T1" fmla="*/ 212 h 490"/>
                <a:gd name="T2" fmla="*/ 13 w 2981"/>
                <a:gd name="T3" fmla="*/ 212 h 490"/>
                <a:gd name="T4" fmla="*/ 22 w 2981"/>
                <a:gd name="T5" fmla="*/ 212 h 490"/>
                <a:gd name="T6" fmla="*/ 32 w 2981"/>
                <a:gd name="T7" fmla="*/ 212 h 490"/>
                <a:gd name="T8" fmla="*/ 40 w 2981"/>
                <a:gd name="T9" fmla="*/ 173 h 490"/>
                <a:gd name="T10" fmla="*/ 49 w 2981"/>
                <a:gd name="T11" fmla="*/ 173 h 490"/>
                <a:gd name="T12" fmla="*/ 58 w 2981"/>
                <a:gd name="T13" fmla="*/ 257 h 490"/>
                <a:gd name="T14" fmla="*/ 67 w 2981"/>
                <a:gd name="T15" fmla="*/ 212 h 490"/>
                <a:gd name="T16" fmla="*/ 76 w 2981"/>
                <a:gd name="T17" fmla="*/ 212 h 490"/>
                <a:gd name="T18" fmla="*/ 84 w 2981"/>
                <a:gd name="T19" fmla="*/ 173 h 490"/>
                <a:gd name="T20" fmla="*/ 94 w 2981"/>
                <a:gd name="T21" fmla="*/ 148 h 490"/>
                <a:gd name="T22" fmla="*/ 103 w 2981"/>
                <a:gd name="T23" fmla="*/ 212 h 490"/>
                <a:gd name="T24" fmla="*/ 112 w 2981"/>
                <a:gd name="T25" fmla="*/ 173 h 490"/>
                <a:gd name="T26" fmla="*/ 121 w 2981"/>
                <a:gd name="T27" fmla="*/ 212 h 490"/>
                <a:gd name="T28" fmla="*/ 130 w 2981"/>
                <a:gd name="T29" fmla="*/ 212 h 490"/>
                <a:gd name="T30" fmla="*/ 139 w 2981"/>
                <a:gd name="T31" fmla="*/ 173 h 490"/>
                <a:gd name="T32" fmla="*/ 148 w 2981"/>
                <a:gd name="T33" fmla="*/ 173 h 490"/>
                <a:gd name="T34" fmla="*/ 157 w 2981"/>
                <a:gd name="T35" fmla="*/ 212 h 490"/>
                <a:gd name="T36" fmla="*/ 165 w 2981"/>
                <a:gd name="T37" fmla="*/ 148 h 490"/>
                <a:gd name="T38" fmla="*/ 175 w 2981"/>
                <a:gd name="T39" fmla="*/ 148 h 490"/>
                <a:gd name="T40" fmla="*/ 184 w 2981"/>
                <a:gd name="T41" fmla="*/ 148 h 490"/>
                <a:gd name="T42" fmla="*/ 192 w 2981"/>
                <a:gd name="T43" fmla="*/ 108 h 490"/>
                <a:gd name="T44" fmla="*/ 201 w 2981"/>
                <a:gd name="T45" fmla="*/ 108 h 490"/>
                <a:gd name="T46" fmla="*/ 210 w 2981"/>
                <a:gd name="T47" fmla="*/ 108 h 490"/>
                <a:gd name="T48" fmla="*/ 219 w 2981"/>
                <a:gd name="T49" fmla="*/ 108 h 490"/>
                <a:gd name="T50" fmla="*/ 228 w 2981"/>
                <a:gd name="T51" fmla="*/ 108 h 490"/>
                <a:gd name="T52" fmla="*/ 237 w 2981"/>
                <a:gd name="T53" fmla="*/ 108 h 490"/>
                <a:gd name="T54" fmla="*/ 245 w 2981"/>
                <a:gd name="T55" fmla="*/ 0 h 490"/>
                <a:gd name="T56" fmla="*/ 254 w 2981"/>
                <a:gd name="T57" fmla="*/ 38 h 490"/>
                <a:gd name="T58" fmla="*/ 264 w 2981"/>
                <a:gd name="T59" fmla="*/ 108 h 490"/>
                <a:gd name="T60" fmla="*/ 273 w 2981"/>
                <a:gd name="T61" fmla="*/ 38 h 490"/>
                <a:gd name="T62" fmla="*/ 281 w 2981"/>
                <a:gd name="T63" fmla="*/ 173 h 490"/>
                <a:gd name="T64" fmla="*/ 291 w 2981"/>
                <a:gd name="T65" fmla="*/ 257 h 490"/>
                <a:gd name="T66" fmla="*/ 300 w 2981"/>
                <a:gd name="T67" fmla="*/ 322 h 490"/>
                <a:gd name="T68" fmla="*/ 308 w 2981"/>
                <a:gd name="T69" fmla="*/ 362 h 490"/>
                <a:gd name="T70" fmla="*/ 317 w 2981"/>
                <a:gd name="T71" fmla="*/ 428 h 490"/>
                <a:gd name="T72" fmla="*/ 327 w 2981"/>
                <a:gd name="T73" fmla="*/ 448 h 490"/>
                <a:gd name="T74" fmla="*/ 335 w 2981"/>
                <a:gd name="T75" fmla="*/ 492 h 490"/>
                <a:gd name="T76" fmla="*/ 344 w 2981"/>
                <a:gd name="T77" fmla="*/ 596 h 490"/>
                <a:gd name="T78" fmla="*/ 354 w 2981"/>
                <a:gd name="T79" fmla="*/ 596 h 490"/>
                <a:gd name="T80" fmla="*/ 362 w 2981"/>
                <a:gd name="T81" fmla="*/ 640 h 490"/>
                <a:gd name="T82" fmla="*/ 371 w 2981"/>
                <a:gd name="T83" fmla="*/ 708 h 490"/>
                <a:gd name="T84" fmla="*/ 381 w 2981"/>
                <a:gd name="T85" fmla="*/ 708 h 490"/>
                <a:gd name="T86" fmla="*/ 389 w 2981"/>
                <a:gd name="T87" fmla="*/ 812 h 490"/>
                <a:gd name="T88" fmla="*/ 398 w 2981"/>
                <a:gd name="T89" fmla="*/ 836 h 490"/>
                <a:gd name="T90" fmla="*/ 407 w 2981"/>
                <a:gd name="T91" fmla="*/ 836 h 490"/>
                <a:gd name="T92" fmla="*/ 416 w 2981"/>
                <a:gd name="T93" fmla="*/ 984 h 490"/>
                <a:gd name="T94" fmla="*/ 424 w 2981"/>
                <a:gd name="T95" fmla="*/ 944 h 490"/>
                <a:gd name="T96" fmla="*/ 433 w 2981"/>
                <a:gd name="T97" fmla="*/ 984 h 490"/>
                <a:gd name="T98" fmla="*/ 443 w 2981"/>
                <a:gd name="T99" fmla="*/ 1008 h 490"/>
                <a:gd name="T100" fmla="*/ 451 w 2981"/>
                <a:gd name="T101" fmla="*/ 1094 h 490"/>
                <a:gd name="T102" fmla="*/ 461 w 2981"/>
                <a:gd name="T103" fmla="*/ 1111 h 490"/>
                <a:gd name="T104" fmla="*/ 469 w 2981"/>
                <a:gd name="T105" fmla="*/ 1178 h 490"/>
                <a:gd name="T106" fmla="*/ 478 w 2981"/>
                <a:gd name="T107" fmla="*/ 1159 h 490"/>
                <a:gd name="T108" fmla="*/ 488 w 2981"/>
                <a:gd name="T109" fmla="*/ 1221 h 490"/>
                <a:gd name="T110" fmla="*/ 497 w 2981"/>
                <a:gd name="T111" fmla="*/ 1285 h 490"/>
                <a:gd name="T112" fmla="*/ 505 w 2981"/>
                <a:gd name="T113" fmla="*/ 1257 h 490"/>
                <a:gd name="T114" fmla="*/ 514 w 2981"/>
                <a:gd name="T115" fmla="*/ 1375 h 490"/>
                <a:gd name="T116" fmla="*/ 523 w 2981"/>
                <a:gd name="T117" fmla="*/ 1436 h 490"/>
                <a:gd name="T118" fmla="*/ 532 w 2981"/>
                <a:gd name="T119" fmla="*/ 1394 h 490"/>
                <a:gd name="T120" fmla="*/ 541 w 2981"/>
                <a:gd name="T121" fmla="*/ 1436 h 490"/>
                <a:gd name="T122" fmla="*/ 550 w 2981"/>
                <a:gd name="T123" fmla="*/ 1460 h 490"/>
                <a:gd name="T124" fmla="*/ 559 w 2981"/>
                <a:gd name="T125" fmla="*/ 1460 h 4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81" h="490">
                  <a:moveTo>
                    <a:pt x="0" y="69"/>
                  </a:moveTo>
                  <a:lnTo>
                    <a:pt x="24" y="69"/>
                  </a:lnTo>
                  <a:lnTo>
                    <a:pt x="47" y="56"/>
                  </a:lnTo>
                  <a:lnTo>
                    <a:pt x="71" y="69"/>
                  </a:lnTo>
                  <a:lnTo>
                    <a:pt x="95" y="56"/>
                  </a:lnTo>
                  <a:lnTo>
                    <a:pt x="118" y="69"/>
                  </a:lnTo>
                  <a:lnTo>
                    <a:pt x="142" y="48"/>
                  </a:lnTo>
                  <a:lnTo>
                    <a:pt x="166" y="69"/>
                  </a:lnTo>
                  <a:lnTo>
                    <a:pt x="190" y="69"/>
                  </a:lnTo>
                  <a:lnTo>
                    <a:pt x="214" y="56"/>
                  </a:lnTo>
                  <a:lnTo>
                    <a:pt x="238" y="56"/>
                  </a:lnTo>
                  <a:lnTo>
                    <a:pt x="262" y="56"/>
                  </a:lnTo>
                  <a:lnTo>
                    <a:pt x="285" y="69"/>
                  </a:lnTo>
                  <a:lnTo>
                    <a:pt x="309" y="84"/>
                  </a:lnTo>
                  <a:lnTo>
                    <a:pt x="333" y="84"/>
                  </a:lnTo>
                  <a:lnTo>
                    <a:pt x="357" y="69"/>
                  </a:lnTo>
                  <a:lnTo>
                    <a:pt x="381" y="69"/>
                  </a:lnTo>
                  <a:lnTo>
                    <a:pt x="404" y="69"/>
                  </a:lnTo>
                  <a:lnTo>
                    <a:pt x="428" y="56"/>
                  </a:lnTo>
                  <a:lnTo>
                    <a:pt x="452" y="56"/>
                  </a:lnTo>
                  <a:lnTo>
                    <a:pt x="476" y="69"/>
                  </a:lnTo>
                  <a:lnTo>
                    <a:pt x="500" y="48"/>
                  </a:lnTo>
                  <a:lnTo>
                    <a:pt x="524" y="56"/>
                  </a:lnTo>
                  <a:lnTo>
                    <a:pt x="548" y="69"/>
                  </a:lnTo>
                  <a:lnTo>
                    <a:pt x="572" y="56"/>
                  </a:lnTo>
                  <a:lnTo>
                    <a:pt x="595" y="56"/>
                  </a:lnTo>
                  <a:lnTo>
                    <a:pt x="619" y="84"/>
                  </a:lnTo>
                  <a:lnTo>
                    <a:pt x="643" y="69"/>
                  </a:lnTo>
                  <a:lnTo>
                    <a:pt x="666" y="56"/>
                  </a:lnTo>
                  <a:lnTo>
                    <a:pt x="691" y="69"/>
                  </a:lnTo>
                  <a:lnTo>
                    <a:pt x="715" y="48"/>
                  </a:lnTo>
                  <a:lnTo>
                    <a:pt x="739" y="56"/>
                  </a:lnTo>
                  <a:lnTo>
                    <a:pt x="762" y="69"/>
                  </a:lnTo>
                  <a:lnTo>
                    <a:pt x="786" y="56"/>
                  </a:lnTo>
                  <a:lnTo>
                    <a:pt x="810" y="56"/>
                  </a:lnTo>
                  <a:lnTo>
                    <a:pt x="834" y="69"/>
                  </a:lnTo>
                  <a:lnTo>
                    <a:pt x="857" y="48"/>
                  </a:lnTo>
                  <a:lnTo>
                    <a:pt x="881" y="48"/>
                  </a:lnTo>
                  <a:lnTo>
                    <a:pt x="905" y="56"/>
                  </a:lnTo>
                  <a:lnTo>
                    <a:pt x="930" y="48"/>
                  </a:lnTo>
                  <a:lnTo>
                    <a:pt x="953" y="56"/>
                  </a:lnTo>
                  <a:lnTo>
                    <a:pt x="977" y="48"/>
                  </a:lnTo>
                  <a:lnTo>
                    <a:pt x="1001" y="48"/>
                  </a:lnTo>
                  <a:lnTo>
                    <a:pt x="1025" y="35"/>
                  </a:lnTo>
                  <a:lnTo>
                    <a:pt x="1048" y="48"/>
                  </a:lnTo>
                  <a:lnTo>
                    <a:pt x="1072" y="35"/>
                  </a:lnTo>
                  <a:lnTo>
                    <a:pt x="1096" y="28"/>
                  </a:lnTo>
                  <a:lnTo>
                    <a:pt x="1120" y="35"/>
                  </a:lnTo>
                  <a:lnTo>
                    <a:pt x="1144" y="28"/>
                  </a:lnTo>
                  <a:lnTo>
                    <a:pt x="1168" y="35"/>
                  </a:lnTo>
                  <a:lnTo>
                    <a:pt x="1192" y="35"/>
                  </a:lnTo>
                  <a:lnTo>
                    <a:pt x="1215" y="35"/>
                  </a:lnTo>
                  <a:lnTo>
                    <a:pt x="1239" y="13"/>
                  </a:lnTo>
                  <a:lnTo>
                    <a:pt x="1263" y="35"/>
                  </a:lnTo>
                  <a:lnTo>
                    <a:pt x="1286" y="13"/>
                  </a:lnTo>
                  <a:lnTo>
                    <a:pt x="1310" y="0"/>
                  </a:lnTo>
                  <a:lnTo>
                    <a:pt x="1334" y="35"/>
                  </a:lnTo>
                  <a:lnTo>
                    <a:pt x="1358" y="13"/>
                  </a:lnTo>
                  <a:lnTo>
                    <a:pt x="1382" y="28"/>
                  </a:lnTo>
                  <a:lnTo>
                    <a:pt x="1406" y="35"/>
                  </a:lnTo>
                  <a:lnTo>
                    <a:pt x="1430" y="28"/>
                  </a:lnTo>
                  <a:lnTo>
                    <a:pt x="1453" y="13"/>
                  </a:lnTo>
                  <a:lnTo>
                    <a:pt x="1477" y="56"/>
                  </a:lnTo>
                  <a:lnTo>
                    <a:pt x="1501" y="56"/>
                  </a:lnTo>
                  <a:lnTo>
                    <a:pt x="1525" y="69"/>
                  </a:lnTo>
                  <a:lnTo>
                    <a:pt x="1549" y="84"/>
                  </a:lnTo>
                  <a:lnTo>
                    <a:pt x="1572" y="90"/>
                  </a:lnTo>
                  <a:lnTo>
                    <a:pt x="1597" y="105"/>
                  </a:lnTo>
                  <a:lnTo>
                    <a:pt x="1621" y="126"/>
                  </a:lnTo>
                  <a:lnTo>
                    <a:pt x="1644" y="118"/>
                  </a:lnTo>
                  <a:lnTo>
                    <a:pt x="1668" y="118"/>
                  </a:lnTo>
                  <a:lnTo>
                    <a:pt x="1692" y="139"/>
                  </a:lnTo>
                  <a:lnTo>
                    <a:pt x="1716" y="146"/>
                  </a:lnTo>
                  <a:lnTo>
                    <a:pt x="1740" y="146"/>
                  </a:lnTo>
                  <a:lnTo>
                    <a:pt x="1763" y="160"/>
                  </a:lnTo>
                  <a:lnTo>
                    <a:pt x="1787" y="160"/>
                  </a:lnTo>
                  <a:lnTo>
                    <a:pt x="1811" y="175"/>
                  </a:lnTo>
                  <a:lnTo>
                    <a:pt x="1835" y="195"/>
                  </a:lnTo>
                  <a:lnTo>
                    <a:pt x="1859" y="195"/>
                  </a:lnTo>
                  <a:lnTo>
                    <a:pt x="1883" y="195"/>
                  </a:lnTo>
                  <a:lnTo>
                    <a:pt x="1907" y="216"/>
                  </a:lnTo>
                  <a:lnTo>
                    <a:pt x="1930" y="209"/>
                  </a:lnTo>
                  <a:lnTo>
                    <a:pt x="1954" y="216"/>
                  </a:lnTo>
                  <a:lnTo>
                    <a:pt x="1978" y="230"/>
                  </a:lnTo>
                  <a:lnTo>
                    <a:pt x="2001" y="237"/>
                  </a:lnTo>
                  <a:lnTo>
                    <a:pt x="2025" y="230"/>
                  </a:lnTo>
                  <a:lnTo>
                    <a:pt x="2049" y="265"/>
                  </a:lnTo>
                  <a:lnTo>
                    <a:pt x="2074" y="265"/>
                  </a:lnTo>
                  <a:lnTo>
                    <a:pt x="2098" y="265"/>
                  </a:lnTo>
                  <a:lnTo>
                    <a:pt x="2121" y="272"/>
                  </a:lnTo>
                  <a:lnTo>
                    <a:pt x="2145" y="272"/>
                  </a:lnTo>
                  <a:lnTo>
                    <a:pt x="2169" y="272"/>
                  </a:lnTo>
                  <a:lnTo>
                    <a:pt x="2192" y="293"/>
                  </a:lnTo>
                  <a:lnTo>
                    <a:pt x="2216" y="321"/>
                  </a:lnTo>
                  <a:lnTo>
                    <a:pt x="2240" y="293"/>
                  </a:lnTo>
                  <a:lnTo>
                    <a:pt x="2264" y="307"/>
                  </a:lnTo>
                  <a:lnTo>
                    <a:pt x="2288" y="321"/>
                  </a:lnTo>
                  <a:lnTo>
                    <a:pt x="2312" y="321"/>
                  </a:lnTo>
                  <a:lnTo>
                    <a:pt x="2336" y="321"/>
                  </a:lnTo>
                  <a:lnTo>
                    <a:pt x="2360" y="328"/>
                  </a:lnTo>
                  <a:lnTo>
                    <a:pt x="2383" y="356"/>
                  </a:lnTo>
                  <a:lnTo>
                    <a:pt x="2407" y="356"/>
                  </a:lnTo>
                  <a:lnTo>
                    <a:pt x="2431" y="377"/>
                  </a:lnTo>
                  <a:lnTo>
                    <a:pt x="2455" y="362"/>
                  </a:lnTo>
                  <a:lnTo>
                    <a:pt x="2478" y="362"/>
                  </a:lnTo>
                  <a:lnTo>
                    <a:pt x="2502" y="384"/>
                  </a:lnTo>
                  <a:lnTo>
                    <a:pt x="2527" y="384"/>
                  </a:lnTo>
                  <a:lnTo>
                    <a:pt x="2551" y="377"/>
                  </a:lnTo>
                  <a:lnTo>
                    <a:pt x="2574" y="398"/>
                  </a:lnTo>
                  <a:lnTo>
                    <a:pt x="2598" y="398"/>
                  </a:lnTo>
                  <a:lnTo>
                    <a:pt x="2622" y="398"/>
                  </a:lnTo>
                  <a:lnTo>
                    <a:pt x="2646" y="419"/>
                  </a:lnTo>
                  <a:lnTo>
                    <a:pt x="2669" y="411"/>
                  </a:lnTo>
                  <a:lnTo>
                    <a:pt x="2693" y="411"/>
                  </a:lnTo>
                  <a:lnTo>
                    <a:pt x="2717" y="447"/>
                  </a:lnTo>
                  <a:lnTo>
                    <a:pt x="2741" y="447"/>
                  </a:lnTo>
                  <a:lnTo>
                    <a:pt x="2765" y="454"/>
                  </a:lnTo>
                  <a:lnTo>
                    <a:pt x="2789" y="468"/>
                  </a:lnTo>
                  <a:lnTo>
                    <a:pt x="2813" y="447"/>
                  </a:lnTo>
                  <a:lnTo>
                    <a:pt x="2837" y="454"/>
                  </a:lnTo>
                  <a:lnTo>
                    <a:pt x="2860" y="475"/>
                  </a:lnTo>
                  <a:lnTo>
                    <a:pt x="2884" y="468"/>
                  </a:lnTo>
                  <a:lnTo>
                    <a:pt x="2908" y="468"/>
                  </a:lnTo>
                  <a:lnTo>
                    <a:pt x="2932" y="475"/>
                  </a:lnTo>
                  <a:lnTo>
                    <a:pt x="2955" y="489"/>
                  </a:lnTo>
                  <a:lnTo>
                    <a:pt x="2980" y="475"/>
                  </a:lnTo>
                </a:path>
              </a:pathLst>
            </a:custGeom>
            <a:noFill/>
            <a:ln w="28575" cap="rnd" cmpd="sng">
              <a:solidFill>
                <a:srgbClr val="FF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14" name="Freeform 22"/>
            <p:cNvSpPr>
              <a:spLocks/>
            </p:cNvSpPr>
            <p:nvPr/>
          </p:nvSpPr>
          <p:spPr bwMode="auto">
            <a:xfrm>
              <a:off x="3635" y="2590"/>
              <a:ext cx="457" cy="170"/>
            </a:xfrm>
            <a:custGeom>
              <a:avLst/>
              <a:gdLst>
                <a:gd name="T0" fmla="*/ 0 w 525"/>
                <a:gd name="T1" fmla="*/ 0 h 155"/>
                <a:gd name="T2" fmla="*/ 4 w 525"/>
                <a:gd name="T3" fmla="*/ 103 h 155"/>
                <a:gd name="T4" fmla="*/ 9 w 525"/>
                <a:gd name="T5" fmla="*/ 103 h 155"/>
                <a:gd name="T6" fmla="*/ 14 w 525"/>
                <a:gd name="T7" fmla="*/ 103 h 155"/>
                <a:gd name="T8" fmla="*/ 18 w 525"/>
                <a:gd name="T9" fmla="*/ 103 h 155"/>
                <a:gd name="T10" fmla="*/ 23 w 525"/>
                <a:gd name="T11" fmla="*/ 147 h 155"/>
                <a:gd name="T12" fmla="*/ 27 w 525"/>
                <a:gd name="T13" fmla="*/ 147 h 155"/>
                <a:gd name="T14" fmla="*/ 32 w 525"/>
                <a:gd name="T15" fmla="*/ 191 h 155"/>
                <a:gd name="T16" fmla="*/ 37 w 525"/>
                <a:gd name="T17" fmla="*/ 147 h 155"/>
                <a:gd name="T18" fmla="*/ 41 w 525"/>
                <a:gd name="T19" fmla="*/ 191 h 155"/>
                <a:gd name="T20" fmla="*/ 44 w 525"/>
                <a:gd name="T21" fmla="*/ 191 h 155"/>
                <a:gd name="T22" fmla="*/ 50 w 525"/>
                <a:gd name="T23" fmla="*/ 191 h 155"/>
                <a:gd name="T24" fmla="*/ 55 w 525"/>
                <a:gd name="T25" fmla="*/ 253 h 155"/>
                <a:gd name="T26" fmla="*/ 59 w 525"/>
                <a:gd name="T27" fmla="*/ 315 h 155"/>
                <a:gd name="T28" fmla="*/ 63 w 525"/>
                <a:gd name="T29" fmla="*/ 213 h 155"/>
                <a:gd name="T30" fmla="*/ 68 w 525"/>
                <a:gd name="T31" fmla="*/ 277 h 155"/>
                <a:gd name="T32" fmla="*/ 72 w 525"/>
                <a:gd name="T33" fmla="*/ 378 h 155"/>
                <a:gd name="T34" fmla="*/ 77 w 525"/>
                <a:gd name="T35" fmla="*/ 315 h 155"/>
                <a:gd name="T36" fmla="*/ 81 w 525"/>
                <a:gd name="T37" fmla="*/ 315 h 155"/>
                <a:gd name="T38" fmla="*/ 85 w 525"/>
                <a:gd name="T39" fmla="*/ 378 h 155"/>
                <a:gd name="T40" fmla="*/ 90 w 525"/>
                <a:gd name="T41" fmla="*/ 362 h 155"/>
                <a:gd name="T42" fmla="*/ 95 w 525"/>
                <a:gd name="T43" fmla="*/ 378 h 155"/>
                <a:gd name="T44" fmla="*/ 99 w 525"/>
                <a:gd name="T45" fmla="*/ 468 h 1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25" h="155">
                  <a:moveTo>
                    <a:pt x="0" y="0"/>
                  </a:moveTo>
                  <a:lnTo>
                    <a:pt x="24" y="34"/>
                  </a:lnTo>
                  <a:lnTo>
                    <a:pt x="47" y="34"/>
                  </a:lnTo>
                  <a:lnTo>
                    <a:pt x="71" y="34"/>
                  </a:lnTo>
                  <a:lnTo>
                    <a:pt x="95" y="34"/>
                  </a:lnTo>
                  <a:lnTo>
                    <a:pt x="119" y="48"/>
                  </a:lnTo>
                  <a:lnTo>
                    <a:pt x="143" y="48"/>
                  </a:lnTo>
                  <a:lnTo>
                    <a:pt x="166" y="62"/>
                  </a:lnTo>
                  <a:lnTo>
                    <a:pt x="190" y="48"/>
                  </a:lnTo>
                  <a:lnTo>
                    <a:pt x="214" y="62"/>
                  </a:lnTo>
                  <a:lnTo>
                    <a:pt x="237" y="62"/>
                  </a:lnTo>
                  <a:lnTo>
                    <a:pt x="262" y="62"/>
                  </a:lnTo>
                  <a:lnTo>
                    <a:pt x="286" y="83"/>
                  </a:lnTo>
                  <a:lnTo>
                    <a:pt x="310" y="104"/>
                  </a:lnTo>
                  <a:lnTo>
                    <a:pt x="333" y="70"/>
                  </a:lnTo>
                  <a:lnTo>
                    <a:pt x="357" y="91"/>
                  </a:lnTo>
                  <a:lnTo>
                    <a:pt x="381" y="125"/>
                  </a:lnTo>
                  <a:lnTo>
                    <a:pt x="405" y="104"/>
                  </a:lnTo>
                  <a:lnTo>
                    <a:pt x="428" y="104"/>
                  </a:lnTo>
                  <a:lnTo>
                    <a:pt x="452" y="125"/>
                  </a:lnTo>
                  <a:lnTo>
                    <a:pt x="476" y="119"/>
                  </a:lnTo>
                  <a:lnTo>
                    <a:pt x="500" y="125"/>
                  </a:lnTo>
                  <a:lnTo>
                    <a:pt x="524" y="154"/>
                  </a:lnTo>
                </a:path>
              </a:pathLst>
            </a:custGeom>
            <a:noFill/>
            <a:ln w="28575" cap="rnd" cmpd="sng">
              <a:solidFill>
                <a:srgbClr val="FF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02807" name="Freeform 23"/>
          <p:cNvSpPr>
            <a:spLocks/>
          </p:cNvSpPr>
          <p:nvPr/>
        </p:nvSpPr>
        <p:spPr bwMode="auto">
          <a:xfrm>
            <a:off x="1657350" y="3400425"/>
            <a:ext cx="4840288" cy="527050"/>
          </a:xfrm>
          <a:custGeom>
            <a:avLst/>
            <a:gdLst>
              <a:gd name="T0" fmla="*/ 0 w 3506"/>
              <a:gd name="T1" fmla="*/ 2147483647 h 302"/>
              <a:gd name="T2" fmla="*/ 2147483647 w 3506"/>
              <a:gd name="T3" fmla="*/ 0 h 302"/>
              <a:gd name="T4" fmla="*/ 2147483647 w 3506"/>
              <a:gd name="T5" fmla="*/ 0 h 302"/>
              <a:gd name="T6" fmla="*/ 2147483647 w 3506"/>
              <a:gd name="T7" fmla="*/ 0 h 302"/>
              <a:gd name="T8" fmla="*/ 2147483647 w 3506"/>
              <a:gd name="T9" fmla="*/ 2147483647 h 302"/>
              <a:gd name="T10" fmla="*/ 2147483647 w 3506"/>
              <a:gd name="T11" fmla="*/ 0 h 302"/>
              <a:gd name="T12" fmla="*/ 2147483647 w 3506"/>
              <a:gd name="T13" fmla="*/ 0 h 302"/>
              <a:gd name="T14" fmla="*/ 2147483647 w 3506"/>
              <a:gd name="T15" fmla="*/ 0 h 302"/>
              <a:gd name="T16" fmla="*/ 2147483647 w 3506"/>
              <a:gd name="T17" fmla="*/ 2147483647 h 302"/>
              <a:gd name="T18" fmla="*/ 2147483647 w 3506"/>
              <a:gd name="T19" fmla="*/ 2147483647 h 302"/>
              <a:gd name="T20" fmla="*/ 2147483647 w 3506"/>
              <a:gd name="T21" fmla="*/ 2147483647 h 302"/>
              <a:gd name="T22" fmla="*/ 2147483647 w 3506"/>
              <a:gd name="T23" fmla="*/ 2147483647 h 302"/>
              <a:gd name="T24" fmla="*/ 2147483647 w 3506"/>
              <a:gd name="T25" fmla="*/ 2147483647 h 302"/>
              <a:gd name="T26" fmla="*/ 2147483647 w 3506"/>
              <a:gd name="T27" fmla="*/ 2147483647 h 302"/>
              <a:gd name="T28" fmla="*/ 2147483647 w 3506"/>
              <a:gd name="T29" fmla="*/ 2147483647 h 302"/>
              <a:gd name="T30" fmla="*/ 2147483647 w 3506"/>
              <a:gd name="T31" fmla="*/ 2147483647 h 302"/>
              <a:gd name="T32" fmla="*/ 2147483647 w 3506"/>
              <a:gd name="T33" fmla="*/ 2147483647 h 302"/>
              <a:gd name="T34" fmla="*/ 2147483647 w 3506"/>
              <a:gd name="T35" fmla="*/ 2147483647 h 302"/>
              <a:gd name="T36" fmla="*/ 2147483647 w 3506"/>
              <a:gd name="T37" fmla="*/ 2147483647 h 302"/>
              <a:gd name="T38" fmla="*/ 2147483647 w 3506"/>
              <a:gd name="T39" fmla="*/ 2147483647 h 302"/>
              <a:gd name="T40" fmla="*/ 2147483647 w 3506"/>
              <a:gd name="T41" fmla="*/ 2147483647 h 302"/>
              <a:gd name="T42" fmla="*/ 2147483647 w 3506"/>
              <a:gd name="T43" fmla="*/ 2147483647 h 302"/>
              <a:gd name="T44" fmla="*/ 2147483647 w 3506"/>
              <a:gd name="T45" fmla="*/ 2147483647 h 302"/>
              <a:gd name="T46" fmla="*/ 2147483647 w 3506"/>
              <a:gd name="T47" fmla="*/ 2147483647 h 302"/>
              <a:gd name="T48" fmla="*/ 2147483647 w 3506"/>
              <a:gd name="T49" fmla="*/ 2147483647 h 302"/>
              <a:gd name="T50" fmla="*/ 2147483647 w 3506"/>
              <a:gd name="T51" fmla="*/ 2147483647 h 302"/>
              <a:gd name="T52" fmla="*/ 2147483647 w 3506"/>
              <a:gd name="T53" fmla="*/ 2147483647 h 302"/>
              <a:gd name="T54" fmla="*/ 2147483647 w 3506"/>
              <a:gd name="T55" fmla="*/ 2147483647 h 302"/>
              <a:gd name="T56" fmla="*/ 2147483647 w 3506"/>
              <a:gd name="T57" fmla="*/ 2147483647 h 302"/>
              <a:gd name="T58" fmla="*/ 2147483647 w 3506"/>
              <a:gd name="T59" fmla="*/ 2147483647 h 302"/>
              <a:gd name="T60" fmla="*/ 2147483647 w 3506"/>
              <a:gd name="T61" fmla="*/ 2147483647 h 30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506" h="302">
                <a:moveTo>
                  <a:pt x="0" y="14"/>
                </a:moveTo>
                <a:lnTo>
                  <a:pt x="114" y="0"/>
                </a:lnTo>
                <a:lnTo>
                  <a:pt x="232" y="0"/>
                </a:lnTo>
                <a:lnTo>
                  <a:pt x="346" y="0"/>
                </a:lnTo>
                <a:lnTo>
                  <a:pt x="465" y="20"/>
                </a:lnTo>
                <a:lnTo>
                  <a:pt x="579" y="0"/>
                </a:lnTo>
                <a:lnTo>
                  <a:pt x="699" y="0"/>
                </a:lnTo>
                <a:lnTo>
                  <a:pt x="817" y="0"/>
                </a:lnTo>
                <a:lnTo>
                  <a:pt x="931" y="20"/>
                </a:lnTo>
                <a:lnTo>
                  <a:pt x="1050" y="14"/>
                </a:lnTo>
                <a:lnTo>
                  <a:pt x="1164" y="14"/>
                </a:lnTo>
                <a:lnTo>
                  <a:pt x="1283" y="20"/>
                </a:lnTo>
                <a:lnTo>
                  <a:pt x="1402" y="20"/>
                </a:lnTo>
                <a:lnTo>
                  <a:pt x="1517" y="35"/>
                </a:lnTo>
                <a:lnTo>
                  <a:pt x="1635" y="63"/>
                </a:lnTo>
                <a:lnTo>
                  <a:pt x="1749" y="63"/>
                </a:lnTo>
                <a:lnTo>
                  <a:pt x="1868" y="63"/>
                </a:lnTo>
                <a:lnTo>
                  <a:pt x="1982" y="98"/>
                </a:lnTo>
                <a:lnTo>
                  <a:pt x="2102" y="98"/>
                </a:lnTo>
                <a:lnTo>
                  <a:pt x="2220" y="126"/>
                </a:lnTo>
                <a:lnTo>
                  <a:pt x="2334" y="140"/>
                </a:lnTo>
                <a:lnTo>
                  <a:pt x="2453" y="160"/>
                </a:lnTo>
                <a:lnTo>
                  <a:pt x="2567" y="175"/>
                </a:lnTo>
                <a:lnTo>
                  <a:pt x="2687" y="175"/>
                </a:lnTo>
                <a:lnTo>
                  <a:pt x="2801" y="203"/>
                </a:lnTo>
                <a:lnTo>
                  <a:pt x="2919" y="224"/>
                </a:lnTo>
                <a:lnTo>
                  <a:pt x="3039" y="251"/>
                </a:lnTo>
                <a:lnTo>
                  <a:pt x="3152" y="251"/>
                </a:lnTo>
                <a:lnTo>
                  <a:pt x="3272" y="273"/>
                </a:lnTo>
                <a:lnTo>
                  <a:pt x="3386" y="273"/>
                </a:lnTo>
                <a:lnTo>
                  <a:pt x="3505" y="301"/>
                </a:lnTo>
              </a:path>
            </a:pathLst>
          </a:custGeom>
          <a:noFill/>
          <a:ln w="19050" cap="rnd" cmpd="sng">
            <a:solidFill>
              <a:srgbClr val="99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2808" name="Group 24"/>
          <p:cNvGrpSpPr>
            <a:grpSpLocks/>
          </p:cNvGrpSpPr>
          <p:nvPr/>
        </p:nvGrpSpPr>
        <p:grpSpPr bwMode="auto">
          <a:xfrm>
            <a:off x="2489200" y="4738688"/>
            <a:ext cx="923925" cy="569912"/>
            <a:chOff x="1568" y="3165"/>
            <a:chExt cx="582" cy="359"/>
          </a:xfrm>
        </p:grpSpPr>
        <p:sp>
          <p:nvSpPr>
            <p:cNvPr id="20508" name="Rectangle 25"/>
            <p:cNvSpPr>
              <a:spLocks noChangeArrowheads="1"/>
            </p:cNvSpPr>
            <p:nvPr/>
          </p:nvSpPr>
          <p:spPr bwMode="auto">
            <a:xfrm>
              <a:off x="1568" y="3165"/>
              <a:ext cx="58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rgbClr val="0000FF"/>
                  </a:solidFill>
                  <a:latin typeface="Arial Narrow" pitchFamily="34" charset="0"/>
                </a:rPr>
                <a:t>10 sec</a:t>
              </a:r>
            </a:p>
          </p:txBody>
        </p:sp>
        <p:grpSp>
          <p:nvGrpSpPr>
            <p:cNvPr id="20509" name="Group 26"/>
            <p:cNvGrpSpPr>
              <a:grpSpLocks/>
            </p:cNvGrpSpPr>
            <p:nvPr/>
          </p:nvGrpSpPr>
          <p:grpSpPr bwMode="auto">
            <a:xfrm>
              <a:off x="1652" y="3444"/>
              <a:ext cx="415" cy="80"/>
              <a:chOff x="1664" y="3444"/>
              <a:chExt cx="415" cy="80"/>
            </a:xfrm>
          </p:grpSpPr>
          <p:sp>
            <p:nvSpPr>
              <p:cNvPr id="20510" name="Line 27"/>
              <p:cNvSpPr>
                <a:spLocks noChangeShapeType="1"/>
              </p:cNvSpPr>
              <p:nvPr/>
            </p:nvSpPr>
            <p:spPr bwMode="auto">
              <a:xfrm>
                <a:off x="1664" y="3444"/>
                <a:ext cx="415" cy="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11" name="Line 28"/>
              <p:cNvSpPr>
                <a:spLocks noChangeShapeType="1"/>
              </p:cNvSpPr>
              <p:nvPr/>
            </p:nvSpPr>
            <p:spPr bwMode="auto">
              <a:xfrm>
                <a:off x="1664" y="3444"/>
                <a:ext cx="0" cy="8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12" name="Line 29"/>
              <p:cNvSpPr>
                <a:spLocks noChangeShapeType="1"/>
              </p:cNvSpPr>
              <p:nvPr/>
            </p:nvSpPr>
            <p:spPr bwMode="auto">
              <a:xfrm>
                <a:off x="2079" y="3444"/>
                <a:ext cx="0" cy="8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02814" name="Group 30"/>
          <p:cNvGrpSpPr>
            <a:grpSpLocks/>
          </p:cNvGrpSpPr>
          <p:nvPr/>
        </p:nvGrpSpPr>
        <p:grpSpPr bwMode="auto">
          <a:xfrm>
            <a:off x="3560763" y="2403475"/>
            <a:ext cx="2941637" cy="633413"/>
            <a:chOff x="2243" y="1466"/>
            <a:chExt cx="1853" cy="399"/>
          </a:xfrm>
        </p:grpSpPr>
        <p:grpSp>
          <p:nvGrpSpPr>
            <p:cNvPr id="20503" name="Group 31"/>
            <p:cNvGrpSpPr>
              <a:grpSpLocks/>
            </p:cNvGrpSpPr>
            <p:nvPr/>
          </p:nvGrpSpPr>
          <p:grpSpPr bwMode="auto">
            <a:xfrm>
              <a:off x="2243" y="1778"/>
              <a:ext cx="1853" cy="87"/>
              <a:chOff x="2243" y="1778"/>
              <a:chExt cx="1853" cy="87"/>
            </a:xfrm>
          </p:grpSpPr>
          <p:sp>
            <p:nvSpPr>
              <p:cNvPr id="20505" name="Line 32"/>
              <p:cNvSpPr>
                <a:spLocks noChangeShapeType="1"/>
              </p:cNvSpPr>
              <p:nvPr/>
            </p:nvSpPr>
            <p:spPr bwMode="auto">
              <a:xfrm>
                <a:off x="2243" y="1778"/>
                <a:ext cx="1853" cy="0"/>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06" name="Line 33"/>
              <p:cNvSpPr>
                <a:spLocks noChangeShapeType="1"/>
              </p:cNvSpPr>
              <p:nvPr/>
            </p:nvSpPr>
            <p:spPr bwMode="auto">
              <a:xfrm>
                <a:off x="2243" y="1778"/>
                <a:ext cx="0" cy="87"/>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07" name="Line 34"/>
              <p:cNvSpPr>
                <a:spLocks noChangeShapeType="1"/>
              </p:cNvSpPr>
              <p:nvPr/>
            </p:nvSpPr>
            <p:spPr bwMode="auto">
              <a:xfrm>
                <a:off x="4096" y="1778"/>
                <a:ext cx="0" cy="87"/>
              </a:xfrm>
              <a:prstGeom prst="line">
                <a:avLst/>
              </a:prstGeom>
              <a:noFill/>
              <a:ln w="19050">
                <a:solidFill>
                  <a:srgbClr val="00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0504" name="Rectangle 35"/>
            <p:cNvSpPr>
              <a:spLocks noChangeArrowheads="1"/>
            </p:cNvSpPr>
            <p:nvPr/>
          </p:nvSpPr>
          <p:spPr bwMode="auto">
            <a:xfrm>
              <a:off x="2674" y="1466"/>
              <a:ext cx="9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rgbClr val="0000FF"/>
                  </a:solidFill>
                  <a:latin typeface="Arial Narrow" pitchFamily="34" charset="0"/>
                </a:rPr>
                <a:t>CO</a:t>
              </a:r>
              <a:r>
                <a:rPr lang="en-US" baseline="-20000">
                  <a:solidFill>
                    <a:srgbClr val="0000FF"/>
                  </a:solidFill>
                  <a:latin typeface="Arial Narrow" pitchFamily="34" charset="0"/>
                </a:rPr>
                <a:t>2</a:t>
              </a:r>
              <a:r>
                <a:rPr lang="en-US">
                  <a:solidFill>
                    <a:srgbClr val="0000FF"/>
                  </a:solidFill>
                  <a:latin typeface="Arial Narrow" pitchFamily="34" charset="0"/>
                </a:rPr>
                <a:t> / HCO</a:t>
              </a:r>
              <a:r>
                <a:rPr lang="en-US" baseline="-20000">
                  <a:solidFill>
                    <a:srgbClr val="0000FF"/>
                  </a:solidFill>
                  <a:latin typeface="Arial Narrow" pitchFamily="34" charset="0"/>
                </a:rPr>
                <a:t>3</a:t>
              </a:r>
              <a:r>
                <a:rPr lang="en-US" baseline="30000">
                  <a:solidFill>
                    <a:srgbClr val="0000FF"/>
                  </a:solidFill>
                  <a:latin typeface="Arial Narrow" pitchFamily="34" charset="0"/>
                </a:rPr>
                <a:t>-</a:t>
              </a:r>
            </a:p>
          </p:txBody>
        </p:sp>
      </p:grpSp>
      <p:sp>
        <p:nvSpPr>
          <p:cNvPr id="502820" name="Rectangle 36"/>
          <p:cNvSpPr>
            <a:spLocks noChangeArrowheads="1"/>
          </p:cNvSpPr>
          <p:nvPr/>
        </p:nvSpPr>
        <p:spPr bwMode="auto">
          <a:xfrm>
            <a:off x="6792913" y="2906713"/>
            <a:ext cx="89058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000">
                <a:solidFill>
                  <a:schemeClr val="tx1"/>
                </a:solidFill>
                <a:latin typeface="Arial Narrow" pitchFamily="34" charset="0"/>
              </a:rPr>
              <a:t>“Ooze”</a:t>
            </a:r>
          </a:p>
          <a:p>
            <a:pPr eaLnBrk="0" hangingPunct="0"/>
            <a:r>
              <a:rPr lang="en-US" sz="2000">
                <a:solidFill>
                  <a:schemeClr val="tx1"/>
                </a:solidFill>
                <a:latin typeface="Arial Narrow" pitchFamily="34" charset="0"/>
              </a:rPr>
              <a:t>Time(s)</a:t>
            </a:r>
          </a:p>
        </p:txBody>
      </p:sp>
      <p:sp>
        <p:nvSpPr>
          <p:cNvPr id="502821" name="Rectangle 37"/>
          <p:cNvSpPr>
            <a:spLocks noChangeArrowheads="1"/>
          </p:cNvSpPr>
          <p:nvPr/>
        </p:nvSpPr>
        <p:spPr bwMode="auto">
          <a:xfrm>
            <a:off x="7237413" y="2924175"/>
            <a:ext cx="160178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lvl="1" eaLnBrk="0" hangingPunct="0"/>
            <a:r>
              <a:rPr lang="en-US" sz="2000">
                <a:solidFill>
                  <a:schemeClr val="tx1"/>
                </a:solidFill>
                <a:latin typeface="Symbol" pitchFamily="18" charset="2"/>
              </a:rPr>
              <a:t>D</a:t>
            </a:r>
            <a:r>
              <a:rPr lang="en-US" sz="2000">
                <a:solidFill>
                  <a:schemeClr val="tx1"/>
                </a:solidFill>
                <a:latin typeface="Arial Narrow" pitchFamily="34" charset="0"/>
              </a:rPr>
              <a:t>pH</a:t>
            </a:r>
            <a:r>
              <a:rPr lang="en-US" sz="2000" baseline="-25000">
                <a:solidFill>
                  <a:schemeClr val="tx1"/>
                </a:solidFill>
                <a:latin typeface="Arial Narrow" pitchFamily="34" charset="0"/>
              </a:rPr>
              <a:t>i</a:t>
            </a:r>
            <a:r>
              <a:rPr lang="en-US" sz="2000">
                <a:solidFill>
                  <a:schemeClr val="tx1"/>
                </a:solidFill>
                <a:latin typeface="Arial Narrow" pitchFamily="34" charset="0"/>
              </a:rPr>
              <a:t>/</a:t>
            </a:r>
            <a:r>
              <a:rPr lang="en-US" sz="2000">
                <a:solidFill>
                  <a:schemeClr val="tx1"/>
                </a:solidFill>
                <a:latin typeface="Symbol" pitchFamily="18" charset="2"/>
              </a:rPr>
              <a:t>D</a:t>
            </a:r>
            <a:r>
              <a:rPr lang="en-US" sz="2000">
                <a:solidFill>
                  <a:schemeClr val="tx1"/>
                </a:solidFill>
                <a:latin typeface="Arial Narrow" pitchFamily="34" charset="0"/>
              </a:rPr>
              <a:t>t</a:t>
            </a:r>
          </a:p>
          <a:p>
            <a:pPr lvl="1" eaLnBrk="0" hangingPunct="0"/>
            <a:r>
              <a:rPr lang="en-US" sz="2000">
                <a:solidFill>
                  <a:schemeClr val="tx1"/>
                </a:solidFill>
                <a:latin typeface="Arial Narrow" pitchFamily="34" charset="0"/>
              </a:rPr>
              <a:t>x10</a:t>
            </a:r>
            <a:r>
              <a:rPr lang="en-US" sz="2000" baseline="30000">
                <a:solidFill>
                  <a:schemeClr val="tx1"/>
                </a:solidFill>
                <a:latin typeface="Arial Narrow" pitchFamily="34" charset="0"/>
              </a:rPr>
              <a:t>-4 </a:t>
            </a:r>
            <a:r>
              <a:rPr lang="en-US" sz="2000">
                <a:solidFill>
                  <a:schemeClr val="tx1"/>
                </a:solidFill>
                <a:latin typeface="Arial Narrow" pitchFamily="34" charset="0"/>
              </a:rPr>
              <a:t>pH/s</a:t>
            </a:r>
          </a:p>
        </p:txBody>
      </p:sp>
      <p:sp>
        <p:nvSpPr>
          <p:cNvPr id="502822" name="Rectangle 38"/>
          <p:cNvSpPr>
            <a:spLocks noChangeArrowheads="1"/>
          </p:cNvSpPr>
          <p:nvPr/>
        </p:nvSpPr>
        <p:spPr bwMode="auto">
          <a:xfrm>
            <a:off x="6919913" y="3700463"/>
            <a:ext cx="5318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000">
                <a:solidFill>
                  <a:srgbClr val="9900FF"/>
                </a:solidFill>
                <a:latin typeface="Arial Narrow" pitchFamily="34" charset="0"/>
              </a:rPr>
              <a:t>180</a:t>
            </a:r>
          </a:p>
        </p:txBody>
      </p:sp>
      <p:sp>
        <p:nvSpPr>
          <p:cNvPr id="502823" name="Rectangle 39"/>
          <p:cNvSpPr>
            <a:spLocks noChangeArrowheads="1"/>
          </p:cNvSpPr>
          <p:nvPr/>
        </p:nvSpPr>
        <p:spPr bwMode="auto">
          <a:xfrm>
            <a:off x="7866063" y="3700463"/>
            <a:ext cx="542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000">
                <a:solidFill>
                  <a:srgbClr val="9900FF"/>
                </a:solidFill>
                <a:latin typeface="Arial Narrow" pitchFamily="34" charset="0"/>
              </a:rPr>
              <a:t>-9.6</a:t>
            </a:r>
          </a:p>
        </p:txBody>
      </p:sp>
      <p:sp>
        <p:nvSpPr>
          <p:cNvPr id="502824" name="Rectangle 40"/>
          <p:cNvSpPr>
            <a:spLocks noChangeArrowheads="1"/>
          </p:cNvSpPr>
          <p:nvPr/>
        </p:nvSpPr>
        <p:spPr bwMode="auto">
          <a:xfrm>
            <a:off x="7034213" y="4224338"/>
            <a:ext cx="415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000">
                <a:solidFill>
                  <a:srgbClr val="FF6600"/>
                </a:solidFill>
                <a:latin typeface="Arial Narrow" pitchFamily="34" charset="0"/>
              </a:rPr>
              <a:t>82</a:t>
            </a:r>
          </a:p>
        </p:txBody>
      </p:sp>
      <p:sp>
        <p:nvSpPr>
          <p:cNvPr id="502825" name="Rectangle 41"/>
          <p:cNvSpPr>
            <a:spLocks noChangeArrowheads="1"/>
          </p:cNvSpPr>
          <p:nvPr/>
        </p:nvSpPr>
        <p:spPr bwMode="auto">
          <a:xfrm>
            <a:off x="7753350" y="4224338"/>
            <a:ext cx="6588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000">
                <a:solidFill>
                  <a:srgbClr val="FF6600"/>
                </a:solidFill>
                <a:latin typeface="Arial Narrow" pitchFamily="34" charset="0"/>
              </a:rPr>
              <a:t>-25.1</a:t>
            </a:r>
          </a:p>
        </p:txBody>
      </p:sp>
      <p:sp>
        <p:nvSpPr>
          <p:cNvPr id="502826" name="Rectangle 42"/>
          <p:cNvSpPr>
            <a:spLocks noChangeArrowheads="1"/>
          </p:cNvSpPr>
          <p:nvPr/>
        </p:nvSpPr>
        <p:spPr bwMode="auto">
          <a:xfrm>
            <a:off x="7034213" y="4876800"/>
            <a:ext cx="420687"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000">
                <a:solidFill>
                  <a:srgbClr val="008000"/>
                </a:solidFill>
                <a:latin typeface="Arial Narrow" pitchFamily="34" charset="0"/>
              </a:rPr>
              <a:t>50</a:t>
            </a:r>
          </a:p>
        </p:txBody>
      </p:sp>
      <p:sp>
        <p:nvSpPr>
          <p:cNvPr id="502827" name="Rectangle 43"/>
          <p:cNvSpPr>
            <a:spLocks noChangeArrowheads="1"/>
          </p:cNvSpPr>
          <p:nvPr/>
        </p:nvSpPr>
        <p:spPr bwMode="auto">
          <a:xfrm>
            <a:off x="7753350" y="4876800"/>
            <a:ext cx="66516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000">
                <a:solidFill>
                  <a:srgbClr val="008000"/>
                </a:solidFill>
                <a:latin typeface="Arial Narrow" pitchFamily="34" charset="0"/>
              </a:rPr>
              <a:t>-35.8</a:t>
            </a:r>
          </a:p>
        </p:txBody>
      </p:sp>
      <p:sp>
        <p:nvSpPr>
          <p:cNvPr id="502828" name="Text Box 44"/>
          <p:cNvSpPr txBox="1">
            <a:spLocks noChangeArrowheads="1"/>
          </p:cNvSpPr>
          <p:nvPr/>
        </p:nvSpPr>
        <p:spPr bwMode="auto">
          <a:xfrm>
            <a:off x="5476875" y="6021388"/>
            <a:ext cx="3581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rPr>
              <a:t>Cooper &amp; Boron, </a:t>
            </a:r>
            <a:r>
              <a:rPr lang="en-US" sz="2000" i="1">
                <a:latin typeface="Arial Narrow" pitchFamily="34" charset="0"/>
              </a:rPr>
              <a:t>AJP Cell </a:t>
            </a:r>
            <a:r>
              <a:rPr lang="en-US" sz="2000">
                <a:latin typeface="Arial Narrow" pitchFamily="34" charset="0"/>
              </a:rPr>
              <a:t>275, 1998</a:t>
            </a:r>
          </a:p>
        </p:txBody>
      </p:sp>
      <p:sp>
        <p:nvSpPr>
          <p:cNvPr id="502829" name="Rectangle 45"/>
          <p:cNvSpPr>
            <a:spLocks noChangeArrowheads="1"/>
          </p:cNvSpPr>
          <p:nvPr/>
        </p:nvSpPr>
        <p:spPr bwMode="auto">
          <a:xfrm>
            <a:off x="0" y="35877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Effect of AQP1 Expression on CO</a:t>
            </a:r>
            <a:r>
              <a:rPr lang="en-US" sz="4000" baseline="-25000">
                <a:solidFill>
                  <a:schemeClr val="tx1"/>
                </a:solidFill>
                <a:latin typeface="Arial Narrow" pitchFamily="34" charset="0"/>
              </a:rPr>
              <a:t>2</a:t>
            </a:r>
            <a:r>
              <a:rPr lang="en-US" sz="4000">
                <a:solidFill>
                  <a:schemeClr val="tx1"/>
                </a:solidFill>
                <a:latin typeface="Arial Narrow" pitchFamily="34" charset="0"/>
              </a:rPr>
              <a:t> Permeability </a:t>
            </a:r>
          </a:p>
        </p:txBody>
      </p:sp>
      <p:sp>
        <p:nvSpPr>
          <p:cNvPr id="502833" name="Rectangle 49"/>
          <p:cNvSpPr>
            <a:spLocks noChangeArrowheads="1"/>
          </p:cNvSpPr>
          <p:nvPr/>
        </p:nvSpPr>
        <p:spPr bwMode="auto">
          <a:xfrm>
            <a:off x="0" y="36195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The First Gas Channel </a:t>
            </a:r>
          </a:p>
        </p:txBody>
      </p:sp>
      <p:sp>
        <p:nvSpPr>
          <p:cNvPr id="502834" name="Text Box 50"/>
          <p:cNvSpPr txBox="1">
            <a:spLocks noChangeArrowheads="1"/>
          </p:cNvSpPr>
          <p:nvPr/>
        </p:nvSpPr>
        <p:spPr bwMode="auto">
          <a:xfrm>
            <a:off x="5476875" y="6367463"/>
            <a:ext cx="3581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rPr>
              <a:t>Nakhoul et al, </a:t>
            </a:r>
            <a:r>
              <a:rPr lang="en-US" sz="2000" i="1">
                <a:latin typeface="Arial Narrow" pitchFamily="34" charset="0"/>
              </a:rPr>
              <a:t>AJP Cell </a:t>
            </a:r>
            <a:r>
              <a:rPr lang="en-US" sz="2000">
                <a:latin typeface="Arial Narrow" pitchFamily="34" charset="0"/>
              </a:rPr>
              <a:t>274, 1998</a:t>
            </a:r>
          </a:p>
        </p:txBody>
      </p:sp>
      <p:grpSp>
        <p:nvGrpSpPr>
          <p:cNvPr id="20500" name="Group 51"/>
          <p:cNvGrpSpPr>
            <a:grpSpLocks/>
          </p:cNvGrpSpPr>
          <p:nvPr/>
        </p:nvGrpSpPr>
        <p:grpSpPr bwMode="auto">
          <a:xfrm>
            <a:off x="2273300" y="1228725"/>
            <a:ext cx="4565650" cy="0"/>
            <a:chOff x="0" y="672"/>
            <a:chExt cx="2876" cy="0"/>
          </a:xfrm>
        </p:grpSpPr>
        <p:sp>
          <p:nvSpPr>
            <p:cNvPr id="20501" name="Line 52"/>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02" name="Line 53"/>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02786"/>
                                        </p:tgtEl>
                                        <p:attrNameLst>
                                          <p:attrName>style.visibility</p:attrName>
                                        </p:attrNameLst>
                                      </p:cBhvr>
                                      <p:to>
                                        <p:strVal val="visible"/>
                                      </p:to>
                                    </p:set>
                                    <p:animEffect transition="in" filter="dissolve">
                                      <p:cBhvr>
                                        <p:cTn id="7" dur="500"/>
                                        <p:tgtEl>
                                          <p:spTgt spid="50278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502814"/>
                                        </p:tgtEl>
                                        <p:attrNameLst>
                                          <p:attrName>style.visibility</p:attrName>
                                        </p:attrNameLst>
                                      </p:cBhvr>
                                      <p:to>
                                        <p:strVal val="visible"/>
                                      </p:to>
                                    </p:set>
                                    <p:animEffect transition="in" filter="dissolve">
                                      <p:cBhvr>
                                        <p:cTn id="11" dur="500"/>
                                        <p:tgtEl>
                                          <p:spTgt spid="502814"/>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502808"/>
                                        </p:tgtEl>
                                        <p:attrNameLst>
                                          <p:attrName>style.visibility</p:attrName>
                                        </p:attrNameLst>
                                      </p:cBhvr>
                                      <p:to>
                                        <p:strVal val="visible"/>
                                      </p:to>
                                    </p:set>
                                    <p:animEffect transition="in" filter="dissolve">
                                      <p:cBhvr>
                                        <p:cTn id="15" dur="500"/>
                                        <p:tgtEl>
                                          <p:spTgt spid="502808"/>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502828"/>
                                        </p:tgtEl>
                                        <p:attrNameLst>
                                          <p:attrName>style.visibility</p:attrName>
                                        </p:attrNameLst>
                                      </p:cBhvr>
                                      <p:to>
                                        <p:strVal val="visible"/>
                                      </p:to>
                                    </p:set>
                                    <p:animEffect transition="in" filter="dissolve">
                                      <p:cBhvr>
                                        <p:cTn id="19" dur="500"/>
                                        <p:tgtEl>
                                          <p:spTgt spid="502828"/>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502834"/>
                                        </p:tgtEl>
                                        <p:attrNameLst>
                                          <p:attrName>style.visibility</p:attrName>
                                        </p:attrNameLst>
                                      </p:cBhvr>
                                      <p:to>
                                        <p:strVal val="visible"/>
                                      </p:to>
                                    </p:set>
                                    <p:animEffect transition="in" filter="dissolve">
                                      <p:cBhvr>
                                        <p:cTn id="23" dur="500"/>
                                        <p:tgtEl>
                                          <p:spTgt spid="5028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502807"/>
                                        </p:tgtEl>
                                        <p:attrNameLst>
                                          <p:attrName>style.visibility</p:attrName>
                                        </p:attrNameLst>
                                      </p:cBhvr>
                                      <p:to>
                                        <p:strVal val="visible"/>
                                      </p:to>
                                    </p:set>
                                    <p:animEffect transition="in" filter="wipe(left)">
                                      <p:cBhvr>
                                        <p:cTn id="28" dur="500"/>
                                        <p:tgtEl>
                                          <p:spTgt spid="50280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502820"/>
                                        </p:tgtEl>
                                        <p:attrNameLst>
                                          <p:attrName>style.visibility</p:attrName>
                                        </p:attrNameLst>
                                      </p:cBhvr>
                                      <p:to>
                                        <p:strVal val="visible"/>
                                      </p:to>
                                    </p:set>
                                    <p:animEffect transition="in" filter="dissolve">
                                      <p:cBhvr>
                                        <p:cTn id="33" dur="500"/>
                                        <p:tgtEl>
                                          <p:spTgt spid="502820"/>
                                        </p:tgtEl>
                                      </p:cBhvr>
                                    </p:animEffect>
                                  </p:childTnLst>
                                </p:cTn>
                              </p:par>
                            </p:childTnLst>
                          </p:cTn>
                        </p:par>
                        <p:par>
                          <p:cTn id="34" fill="hold" nodeType="afterGroup">
                            <p:stCondLst>
                              <p:cond delay="500"/>
                            </p:stCondLst>
                            <p:childTnLst>
                              <p:par>
                                <p:cTn id="35" presetID="9" presetClass="entr" presetSubtype="0" fill="hold" grpId="0" nodeType="afterEffect">
                                  <p:stCondLst>
                                    <p:cond delay="0"/>
                                  </p:stCondLst>
                                  <p:childTnLst>
                                    <p:set>
                                      <p:cBhvr>
                                        <p:cTn id="36" dur="1" fill="hold">
                                          <p:stCondLst>
                                            <p:cond delay="0"/>
                                          </p:stCondLst>
                                        </p:cTn>
                                        <p:tgtEl>
                                          <p:spTgt spid="502822"/>
                                        </p:tgtEl>
                                        <p:attrNameLst>
                                          <p:attrName>style.visibility</p:attrName>
                                        </p:attrNameLst>
                                      </p:cBhvr>
                                      <p:to>
                                        <p:strVal val="visible"/>
                                      </p:to>
                                    </p:set>
                                    <p:animEffect transition="in" filter="dissolve">
                                      <p:cBhvr>
                                        <p:cTn id="37" dur="500"/>
                                        <p:tgtEl>
                                          <p:spTgt spid="502822"/>
                                        </p:tgtEl>
                                      </p:cBhvr>
                                    </p:animEffect>
                                  </p:childTnLst>
                                </p:cTn>
                              </p:par>
                            </p:childTnLst>
                          </p:cTn>
                        </p:par>
                        <p:par>
                          <p:cTn id="38" fill="hold" nodeType="afterGroup">
                            <p:stCondLst>
                              <p:cond delay="1000"/>
                            </p:stCondLst>
                            <p:childTnLst>
                              <p:par>
                                <p:cTn id="39" presetID="9" presetClass="entr" presetSubtype="0" fill="hold" grpId="0" nodeType="afterEffect">
                                  <p:stCondLst>
                                    <p:cond delay="0"/>
                                  </p:stCondLst>
                                  <p:childTnLst>
                                    <p:set>
                                      <p:cBhvr>
                                        <p:cTn id="40" dur="1" fill="hold">
                                          <p:stCondLst>
                                            <p:cond delay="0"/>
                                          </p:stCondLst>
                                        </p:cTn>
                                        <p:tgtEl>
                                          <p:spTgt spid="502821"/>
                                        </p:tgtEl>
                                        <p:attrNameLst>
                                          <p:attrName>style.visibility</p:attrName>
                                        </p:attrNameLst>
                                      </p:cBhvr>
                                      <p:to>
                                        <p:strVal val="visible"/>
                                      </p:to>
                                    </p:set>
                                    <p:animEffect transition="in" filter="dissolve">
                                      <p:cBhvr>
                                        <p:cTn id="41" dur="500"/>
                                        <p:tgtEl>
                                          <p:spTgt spid="502821"/>
                                        </p:tgtEl>
                                      </p:cBhvr>
                                    </p:animEffect>
                                  </p:childTnLst>
                                </p:cTn>
                              </p:par>
                            </p:childTnLst>
                          </p:cTn>
                        </p:par>
                        <p:par>
                          <p:cTn id="42" fill="hold" nodeType="afterGroup">
                            <p:stCondLst>
                              <p:cond delay="1500"/>
                            </p:stCondLst>
                            <p:childTnLst>
                              <p:par>
                                <p:cTn id="43" presetID="9" presetClass="entr" presetSubtype="0" fill="hold" grpId="0" nodeType="afterEffect">
                                  <p:stCondLst>
                                    <p:cond delay="0"/>
                                  </p:stCondLst>
                                  <p:childTnLst>
                                    <p:set>
                                      <p:cBhvr>
                                        <p:cTn id="44" dur="1" fill="hold">
                                          <p:stCondLst>
                                            <p:cond delay="0"/>
                                          </p:stCondLst>
                                        </p:cTn>
                                        <p:tgtEl>
                                          <p:spTgt spid="502823"/>
                                        </p:tgtEl>
                                        <p:attrNameLst>
                                          <p:attrName>style.visibility</p:attrName>
                                        </p:attrNameLst>
                                      </p:cBhvr>
                                      <p:to>
                                        <p:strVal val="visible"/>
                                      </p:to>
                                    </p:set>
                                    <p:animEffect transition="in" filter="dissolve">
                                      <p:cBhvr>
                                        <p:cTn id="45" dur="500"/>
                                        <p:tgtEl>
                                          <p:spTgt spid="502823"/>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nodeType="clickEffect">
                                  <p:stCondLst>
                                    <p:cond delay="0"/>
                                  </p:stCondLst>
                                  <p:childTnLst>
                                    <p:set>
                                      <p:cBhvr>
                                        <p:cTn id="49" dur="1" fill="hold">
                                          <p:stCondLst>
                                            <p:cond delay="0"/>
                                          </p:stCondLst>
                                        </p:cTn>
                                        <p:tgtEl>
                                          <p:spTgt spid="502804"/>
                                        </p:tgtEl>
                                        <p:attrNameLst>
                                          <p:attrName>style.visibility</p:attrName>
                                        </p:attrNameLst>
                                      </p:cBhvr>
                                      <p:to>
                                        <p:strVal val="visible"/>
                                      </p:to>
                                    </p:set>
                                    <p:animEffect transition="in" filter="wipe(left)">
                                      <p:cBhvr>
                                        <p:cTn id="50" dur="500"/>
                                        <p:tgtEl>
                                          <p:spTgt spid="502804"/>
                                        </p:tgtEl>
                                      </p:cBhvr>
                                    </p:animEffect>
                                  </p:childTnLst>
                                </p:cTn>
                              </p:par>
                            </p:childTnLst>
                          </p:cTn>
                        </p:par>
                        <p:par>
                          <p:cTn id="51" fill="hold" nodeType="afterGroup">
                            <p:stCondLst>
                              <p:cond delay="500"/>
                            </p:stCondLst>
                            <p:childTnLst>
                              <p:par>
                                <p:cTn id="52" presetID="9" presetClass="entr" presetSubtype="0" fill="hold" grpId="0" nodeType="afterEffect">
                                  <p:stCondLst>
                                    <p:cond delay="0"/>
                                  </p:stCondLst>
                                  <p:childTnLst>
                                    <p:set>
                                      <p:cBhvr>
                                        <p:cTn id="53" dur="1" fill="hold">
                                          <p:stCondLst>
                                            <p:cond delay="0"/>
                                          </p:stCondLst>
                                        </p:cTn>
                                        <p:tgtEl>
                                          <p:spTgt spid="502824"/>
                                        </p:tgtEl>
                                        <p:attrNameLst>
                                          <p:attrName>style.visibility</p:attrName>
                                        </p:attrNameLst>
                                      </p:cBhvr>
                                      <p:to>
                                        <p:strVal val="visible"/>
                                      </p:to>
                                    </p:set>
                                    <p:animEffect transition="in" filter="dissolve">
                                      <p:cBhvr>
                                        <p:cTn id="54" dur="500"/>
                                        <p:tgtEl>
                                          <p:spTgt spid="502824"/>
                                        </p:tgtEl>
                                      </p:cBhvr>
                                    </p:animEffect>
                                  </p:childTnLst>
                                </p:cTn>
                              </p:par>
                            </p:childTnLst>
                          </p:cTn>
                        </p:par>
                        <p:par>
                          <p:cTn id="55" fill="hold" nodeType="afterGroup">
                            <p:stCondLst>
                              <p:cond delay="1000"/>
                            </p:stCondLst>
                            <p:childTnLst>
                              <p:par>
                                <p:cTn id="56" presetID="9" presetClass="entr" presetSubtype="0" fill="hold" grpId="0" nodeType="afterEffect">
                                  <p:stCondLst>
                                    <p:cond delay="0"/>
                                  </p:stCondLst>
                                  <p:childTnLst>
                                    <p:set>
                                      <p:cBhvr>
                                        <p:cTn id="57" dur="1" fill="hold">
                                          <p:stCondLst>
                                            <p:cond delay="0"/>
                                          </p:stCondLst>
                                        </p:cTn>
                                        <p:tgtEl>
                                          <p:spTgt spid="502825"/>
                                        </p:tgtEl>
                                        <p:attrNameLst>
                                          <p:attrName>style.visibility</p:attrName>
                                        </p:attrNameLst>
                                      </p:cBhvr>
                                      <p:to>
                                        <p:strVal val="visible"/>
                                      </p:to>
                                    </p:set>
                                    <p:animEffect transition="in" filter="dissolve">
                                      <p:cBhvr>
                                        <p:cTn id="58" dur="500"/>
                                        <p:tgtEl>
                                          <p:spTgt spid="502825"/>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8" fill="hold" nodeType="clickEffect">
                                  <p:stCondLst>
                                    <p:cond delay="0"/>
                                  </p:stCondLst>
                                  <p:childTnLst>
                                    <p:set>
                                      <p:cBhvr>
                                        <p:cTn id="62" dur="1" fill="hold">
                                          <p:stCondLst>
                                            <p:cond delay="0"/>
                                          </p:stCondLst>
                                        </p:cTn>
                                        <p:tgtEl>
                                          <p:spTgt spid="502801"/>
                                        </p:tgtEl>
                                        <p:attrNameLst>
                                          <p:attrName>style.visibility</p:attrName>
                                        </p:attrNameLst>
                                      </p:cBhvr>
                                      <p:to>
                                        <p:strVal val="visible"/>
                                      </p:to>
                                    </p:set>
                                    <p:animEffect transition="in" filter="wipe(left)">
                                      <p:cBhvr>
                                        <p:cTn id="63" dur="500"/>
                                        <p:tgtEl>
                                          <p:spTgt spid="502801"/>
                                        </p:tgtEl>
                                      </p:cBhvr>
                                    </p:animEffect>
                                  </p:childTnLst>
                                </p:cTn>
                              </p:par>
                            </p:childTnLst>
                          </p:cTn>
                        </p:par>
                        <p:par>
                          <p:cTn id="64" fill="hold" nodeType="afterGroup">
                            <p:stCondLst>
                              <p:cond delay="500"/>
                            </p:stCondLst>
                            <p:childTnLst>
                              <p:par>
                                <p:cTn id="65" presetID="9" presetClass="entr" presetSubtype="0" fill="hold" grpId="0" nodeType="afterEffect">
                                  <p:stCondLst>
                                    <p:cond delay="0"/>
                                  </p:stCondLst>
                                  <p:childTnLst>
                                    <p:set>
                                      <p:cBhvr>
                                        <p:cTn id="66" dur="1" fill="hold">
                                          <p:stCondLst>
                                            <p:cond delay="0"/>
                                          </p:stCondLst>
                                        </p:cTn>
                                        <p:tgtEl>
                                          <p:spTgt spid="502826"/>
                                        </p:tgtEl>
                                        <p:attrNameLst>
                                          <p:attrName>style.visibility</p:attrName>
                                        </p:attrNameLst>
                                      </p:cBhvr>
                                      <p:to>
                                        <p:strVal val="visible"/>
                                      </p:to>
                                    </p:set>
                                    <p:animEffect transition="in" filter="dissolve">
                                      <p:cBhvr>
                                        <p:cTn id="67" dur="500"/>
                                        <p:tgtEl>
                                          <p:spTgt spid="502826"/>
                                        </p:tgtEl>
                                      </p:cBhvr>
                                    </p:animEffect>
                                  </p:childTnLst>
                                </p:cTn>
                              </p:par>
                            </p:childTnLst>
                          </p:cTn>
                        </p:par>
                        <p:par>
                          <p:cTn id="68" fill="hold" nodeType="afterGroup">
                            <p:stCondLst>
                              <p:cond delay="1000"/>
                            </p:stCondLst>
                            <p:childTnLst>
                              <p:par>
                                <p:cTn id="69" presetID="9" presetClass="entr" presetSubtype="0" fill="hold" grpId="0" nodeType="afterEffect">
                                  <p:stCondLst>
                                    <p:cond delay="0"/>
                                  </p:stCondLst>
                                  <p:childTnLst>
                                    <p:set>
                                      <p:cBhvr>
                                        <p:cTn id="70" dur="1" fill="hold">
                                          <p:stCondLst>
                                            <p:cond delay="0"/>
                                          </p:stCondLst>
                                        </p:cTn>
                                        <p:tgtEl>
                                          <p:spTgt spid="502827"/>
                                        </p:tgtEl>
                                        <p:attrNameLst>
                                          <p:attrName>style.visibility</p:attrName>
                                        </p:attrNameLst>
                                      </p:cBhvr>
                                      <p:to>
                                        <p:strVal val="visible"/>
                                      </p:to>
                                    </p:set>
                                    <p:animEffect transition="in" filter="dissolve">
                                      <p:cBhvr>
                                        <p:cTn id="71" dur="500"/>
                                        <p:tgtEl>
                                          <p:spTgt spid="502827"/>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xit" presetSubtype="0" fill="hold" grpId="0" nodeType="clickEffect">
                                  <p:stCondLst>
                                    <p:cond delay="0"/>
                                  </p:stCondLst>
                                  <p:childTnLst>
                                    <p:set>
                                      <p:cBhvr>
                                        <p:cTn id="75" dur="1" fill="hold">
                                          <p:stCondLst>
                                            <p:cond delay="0"/>
                                          </p:stCondLst>
                                        </p:cTn>
                                        <p:tgtEl>
                                          <p:spTgt spid="502829"/>
                                        </p:tgtEl>
                                        <p:attrNameLst>
                                          <p:attrName>style.visibility</p:attrName>
                                        </p:attrNameLst>
                                      </p:cBhvr>
                                      <p:to>
                                        <p:strVal val="hidden"/>
                                      </p:to>
                                    </p:set>
                                  </p:childTnLst>
                                </p:cTn>
                              </p:par>
                            </p:childTnLst>
                          </p:cTn>
                        </p:par>
                        <p:par>
                          <p:cTn id="76" fill="hold" nodeType="afterGroup">
                            <p:stCondLst>
                              <p:cond delay="0"/>
                            </p:stCondLst>
                            <p:childTnLst>
                              <p:par>
                                <p:cTn id="77" presetID="1" presetClass="entr" presetSubtype="0" fill="hold" grpId="0" nodeType="afterEffect">
                                  <p:stCondLst>
                                    <p:cond delay="0"/>
                                  </p:stCondLst>
                                  <p:childTnLst>
                                    <p:set>
                                      <p:cBhvr>
                                        <p:cTn id="78" dur="1" fill="hold">
                                          <p:stCondLst>
                                            <p:cond delay="0"/>
                                          </p:stCondLst>
                                        </p:cTn>
                                        <p:tgtEl>
                                          <p:spTgt spid="5028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807" grpId="0" animBg="1"/>
      <p:bldP spid="502820" grpId="0"/>
      <p:bldP spid="502821" grpId="0"/>
      <p:bldP spid="502822" grpId="0"/>
      <p:bldP spid="502823" grpId="0"/>
      <p:bldP spid="502824" grpId="0"/>
      <p:bldP spid="502825" grpId="0"/>
      <p:bldP spid="502826" grpId="0"/>
      <p:bldP spid="502827" grpId="0"/>
      <p:bldP spid="502828" grpId="0"/>
      <p:bldP spid="502829" grpId="0"/>
      <p:bldP spid="502833" grpId="0"/>
      <p:bldP spid="50283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ChangeArrowheads="1"/>
          </p:cNvSpPr>
          <p:nvPr/>
        </p:nvSpPr>
        <p:spPr bwMode="auto">
          <a:xfrm>
            <a:off x="0" y="3048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Outline</a:t>
            </a:r>
          </a:p>
        </p:txBody>
      </p:sp>
      <p:sp>
        <p:nvSpPr>
          <p:cNvPr id="21507" name="Rectangle 3"/>
          <p:cNvSpPr>
            <a:spLocks noChangeArrowheads="1"/>
          </p:cNvSpPr>
          <p:nvPr/>
        </p:nvSpPr>
        <p:spPr bwMode="auto">
          <a:xfrm>
            <a:off x="2266950" y="1581150"/>
            <a:ext cx="6729413" cy="4705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eaLnBrk="0" hangingPunct="0">
              <a:spcBef>
                <a:spcPct val="20000"/>
              </a:spcBef>
              <a:buFontTx/>
              <a:buChar char="•"/>
            </a:pPr>
            <a:r>
              <a:rPr lang="en-US" sz="2800">
                <a:solidFill>
                  <a:schemeClr val="tx1"/>
                </a:solidFill>
                <a:latin typeface="Arial Narrow" pitchFamily="34" charset="0"/>
              </a:rPr>
              <a:t>Background</a:t>
            </a:r>
          </a:p>
          <a:p>
            <a:pPr marL="342900" indent="-342900" eaLnBrk="0" hangingPunct="0">
              <a:spcBef>
                <a:spcPct val="20000"/>
              </a:spcBef>
              <a:buFontTx/>
              <a:buChar char="•"/>
            </a:pPr>
            <a:r>
              <a:rPr lang="en-US" sz="2800" b="1">
                <a:latin typeface="Arial Narrow" pitchFamily="34" charset="0"/>
              </a:rPr>
              <a:t>Computer simulations</a:t>
            </a:r>
          </a:p>
          <a:p>
            <a:pPr marL="342900" indent="-342900" eaLnBrk="0" hangingPunct="0">
              <a:spcBef>
                <a:spcPct val="20000"/>
              </a:spcBef>
              <a:buFontTx/>
              <a:buChar char="•"/>
            </a:pPr>
            <a:r>
              <a:rPr lang="en-US" sz="2800">
                <a:solidFill>
                  <a:schemeClr val="tx1"/>
                </a:solidFill>
                <a:latin typeface="Arial Narrow" pitchFamily="34" charset="0"/>
              </a:rPr>
              <a:t>Gas selectivity by channels</a:t>
            </a:r>
          </a:p>
          <a:p>
            <a:pPr marL="342900" indent="-342900" eaLnBrk="0" hangingPunct="0">
              <a:spcBef>
                <a:spcPct val="20000"/>
              </a:spcBef>
              <a:buFontTx/>
              <a:buChar char="•"/>
            </a:pPr>
            <a:r>
              <a:rPr lang="en-US" sz="2800">
                <a:solidFill>
                  <a:schemeClr val="tx1"/>
                </a:solidFill>
                <a:latin typeface="Arial Narrow" pitchFamily="34" charset="0"/>
              </a:rPr>
              <a:t>Physiological significance</a:t>
            </a:r>
            <a:endParaRPr lang="en-US" sz="2800" b="1">
              <a:latin typeface="Arial Narrow" pitchFamily="34" charset="0"/>
            </a:endParaRPr>
          </a:p>
          <a:p>
            <a:pPr marL="342900" indent="-342900" eaLnBrk="0" hangingPunct="0">
              <a:spcBef>
                <a:spcPct val="20000"/>
              </a:spcBef>
              <a:buFontTx/>
              <a:buChar char="•"/>
            </a:pPr>
            <a:endParaRPr lang="en-US">
              <a:solidFill>
                <a:schemeClr val="tx1"/>
              </a:solidFill>
              <a:latin typeface="Arial Narrow" pitchFamily="34" charset="0"/>
            </a:endParaRPr>
          </a:p>
          <a:p>
            <a:pPr marL="342900" indent="-342900" eaLnBrk="0" hangingPunct="0">
              <a:spcBef>
                <a:spcPct val="20000"/>
              </a:spcBef>
            </a:pPr>
            <a:endParaRPr lang="en-US" sz="2800" b="1">
              <a:solidFill>
                <a:srgbClr val="FFFF00"/>
              </a:solidFill>
              <a:latin typeface="Arial Narrow" pitchFamily="34" charset="0"/>
            </a:endParaRPr>
          </a:p>
        </p:txBody>
      </p:sp>
      <p:grpSp>
        <p:nvGrpSpPr>
          <p:cNvPr id="21508" name="Group 4"/>
          <p:cNvGrpSpPr>
            <a:grpSpLocks/>
          </p:cNvGrpSpPr>
          <p:nvPr/>
        </p:nvGrpSpPr>
        <p:grpSpPr bwMode="auto">
          <a:xfrm>
            <a:off x="2273300" y="1200150"/>
            <a:ext cx="4565650" cy="0"/>
            <a:chOff x="0" y="672"/>
            <a:chExt cx="2876" cy="0"/>
          </a:xfrm>
        </p:grpSpPr>
        <p:sp>
          <p:nvSpPr>
            <p:cNvPr id="21509"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0"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Technical Approach</a:t>
            </a:r>
            <a:br>
              <a:rPr lang="en-US" sz="4000" b="1">
                <a:solidFill>
                  <a:schemeClr val="tx1"/>
                </a:solidFill>
                <a:latin typeface="Arial Narrow" pitchFamily="34" charset="0"/>
              </a:rPr>
            </a:br>
            <a:endParaRPr lang="en-US" sz="4000" b="1" baseline="-25000">
              <a:solidFill>
                <a:schemeClr val="tx1"/>
              </a:solidFill>
              <a:latin typeface="Arial Narrow" pitchFamily="34" charset="0"/>
            </a:endParaRPr>
          </a:p>
        </p:txBody>
      </p:sp>
      <p:sp>
        <p:nvSpPr>
          <p:cNvPr id="555014" name="Rectangle 6"/>
          <p:cNvSpPr>
            <a:spLocks noChangeArrowheads="1"/>
          </p:cNvSpPr>
          <p:nvPr/>
        </p:nvSpPr>
        <p:spPr bwMode="auto">
          <a:xfrm>
            <a:off x="609600" y="15240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Molecular Dynamics (MD) simulations</a:t>
            </a:r>
          </a:p>
        </p:txBody>
      </p:sp>
      <p:sp>
        <p:nvSpPr>
          <p:cNvPr id="555015" name="Rectangle 7"/>
          <p:cNvSpPr>
            <a:spLocks noChangeArrowheads="1"/>
          </p:cNvSpPr>
          <p:nvPr/>
        </p:nvSpPr>
        <p:spPr bwMode="auto">
          <a:xfrm>
            <a:off x="609600" y="24955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Start with crystal structure and interatomic forces</a:t>
            </a:r>
          </a:p>
        </p:txBody>
      </p:sp>
      <p:sp>
        <p:nvSpPr>
          <p:cNvPr id="555016" name="Rectangle 8"/>
          <p:cNvSpPr>
            <a:spLocks noChangeArrowheads="1"/>
          </p:cNvSpPr>
          <p:nvPr/>
        </p:nvSpPr>
        <p:spPr bwMode="auto">
          <a:xfrm>
            <a:off x="609600" y="34671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Calculate vibrational movements of atoms, every 1 fs in real time … for a total of ~10 ns</a:t>
            </a: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5015"/>
                                        </p:tgtEl>
                                        <p:attrNameLst>
                                          <p:attrName>style.visibility</p:attrName>
                                        </p:attrNameLst>
                                      </p:cBhvr>
                                      <p:to>
                                        <p:strVal val="visible"/>
                                      </p:to>
                                    </p:set>
                                    <p:animEffect transition="in" filter="dissolve">
                                      <p:cBhvr>
                                        <p:cTn id="12" dur="500"/>
                                        <p:tgtEl>
                                          <p:spTgt spid="55501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55016"/>
                                        </p:tgtEl>
                                        <p:attrNameLst>
                                          <p:attrName>style.visibility</p:attrName>
                                        </p:attrNameLst>
                                      </p:cBhvr>
                                      <p:to>
                                        <p:strVal val="visible"/>
                                      </p:to>
                                    </p:set>
                                    <p:animEffect transition="in" filter="dissolve">
                                      <p:cBhvr>
                                        <p:cTn id="17" dur="500"/>
                                        <p:tgtEl>
                                          <p:spTgt spid="5550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P spid="555015" grpId="0"/>
      <p:bldP spid="55501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6227" name="Object 3"/>
          <p:cNvGraphicFramePr>
            <a:graphicFrameLocks noChangeAspect="1"/>
          </p:cNvGraphicFramePr>
          <p:nvPr/>
        </p:nvGraphicFramePr>
        <p:xfrm>
          <a:off x="2162175" y="1616075"/>
          <a:ext cx="4695825" cy="4576763"/>
        </p:xfrm>
        <a:graphic>
          <a:graphicData uri="http://schemas.openxmlformats.org/presentationml/2006/ole">
            <mc:AlternateContent xmlns:mc="http://schemas.openxmlformats.org/markup-compatibility/2006">
              <mc:Choice xmlns:v="urn:schemas-microsoft-com:vml" Requires="v">
                <p:oleObj spid="_x0000_s23592" name="Photo Editor Photo" r:id="rId4" imgW="3761905" imgH="3666667" progId="MSPhotoEd.3">
                  <p:embed/>
                </p:oleObj>
              </mc:Choice>
              <mc:Fallback>
                <p:oleObj name="Photo Editor Photo" r:id="rId4" imgW="3761905" imgH="3666667" progId="MSPhotoEd.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62175" y="1616075"/>
                        <a:ext cx="4695825" cy="4576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36228" name="Text Box 4"/>
          <p:cNvSpPr txBox="1">
            <a:spLocks noChangeArrowheads="1"/>
          </p:cNvSpPr>
          <p:nvPr/>
        </p:nvSpPr>
        <p:spPr bwMode="auto">
          <a:xfrm>
            <a:off x="5848350" y="6364288"/>
            <a:ext cx="2724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solidFill>
                  <a:srgbClr val="FF0000"/>
                </a:solidFill>
                <a:latin typeface="Arial Narrow" pitchFamily="34" charset="0"/>
              </a:rPr>
              <a:t>Sui et al, </a:t>
            </a:r>
            <a:r>
              <a:rPr lang="en-US" sz="2000" i="1">
                <a:solidFill>
                  <a:srgbClr val="FF0000"/>
                </a:solidFill>
                <a:latin typeface="Arial Narrow" pitchFamily="34" charset="0"/>
              </a:rPr>
              <a:t>Nature </a:t>
            </a:r>
            <a:r>
              <a:rPr lang="en-US" sz="2000">
                <a:solidFill>
                  <a:srgbClr val="FF0000"/>
                </a:solidFill>
                <a:latin typeface="Arial Narrow" pitchFamily="34" charset="0"/>
              </a:rPr>
              <a:t>414, 2001</a:t>
            </a:r>
          </a:p>
        </p:txBody>
      </p:sp>
      <p:grpSp>
        <p:nvGrpSpPr>
          <p:cNvPr id="436229" name="Group 5"/>
          <p:cNvGrpSpPr>
            <a:grpSpLocks/>
          </p:cNvGrpSpPr>
          <p:nvPr/>
        </p:nvGrpSpPr>
        <p:grpSpPr bwMode="auto">
          <a:xfrm>
            <a:off x="4872038" y="1574800"/>
            <a:ext cx="4262437" cy="2359025"/>
            <a:chOff x="3069" y="980"/>
            <a:chExt cx="2685" cy="1486"/>
          </a:xfrm>
        </p:grpSpPr>
        <p:sp>
          <p:nvSpPr>
            <p:cNvPr id="23566" name="Text Box 6"/>
            <p:cNvSpPr txBox="1">
              <a:spLocks noChangeArrowheads="1"/>
            </p:cNvSpPr>
            <p:nvPr/>
          </p:nvSpPr>
          <p:spPr bwMode="auto">
            <a:xfrm>
              <a:off x="4410" y="980"/>
              <a:ext cx="1344" cy="14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85750" indent="-28575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b="1">
                  <a:solidFill>
                    <a:srgbClr val="0000FF"/>
                  </a:solidFill>
                  <a:latin typeface="Arial Narrow" pitchFamily="34" charset="0"/>
                </a:rPr>
                <a:t>Central pore:</a:t>
              </a:r>
            </a:p>
            <a:p>
              <a:r>
                <a:rPr lang="en-US" sz="2000">
                  <a:solidFill>
                    <a:srgbClr val="0000FF"/>
                  </a:solidFill>
                  <a:latin typeface="Arial Narrow" pitchFamily="34" charset="0"/>
                </a:rPr>
                <a:t>Mainly hydrophobic</a:t>
              </a:r>
            </a:p>
            <a:p>
              <a:r>
                <a:rPr lang="en-US" sz="2000">
                  <a:solidFill>
                    <a:srgbClr val="0000FF"/>
                  </a:solidFill>
                  <a:latin typeface="Arial Narrow" pitchFamily="34" charset="0"/>
                </a:rPr>
                <a:t>~3 A at narrowest</a:t>
              </a:r>
            </a:p>
            <a:p>
              <a:r>
                <a:rPr lang="en-US" sz="2000">
                  <a:solidFill>
                    <a:srgbClr val="0000FF"/>
                  </a:solidFill>
                  <a:latin typeface="Arial Narrow" pitchFamily="34" charset="0"/>
                </a:rPr>
                <a:t>Gated by hydrophobic residues</a:t>
              </a:r>
            </a:p>
            <a:p>
              <a:endParaRPr lang="en-US" sz="2000">
                <a:solidFill>
                  <a:srgbClr val="0000FF"/>
                </a:solidFill>
                <a:latin typeface="Arial Narrow" pitchFamily="34" charset="0"/>
              </a:endParaRPr>
            </a:p>
          </p:txBody>
        </p:sp>
        <p:grpSp>
          <p:nvGrpSpPr>
            <p:cNvPr id="23567" name="Group 7"/>
            <p:cNvGrpSpPr>
              <a:grpSpLocks/>
            </p:cNvGrpSpPr>
            <p:nvPr/>
          </p:nvGrpSpPr>
          <p:grpSpPr bwMode="auto">
            <a:xfrm>
              <a:off x="3069" y="2039"/>
              <a:ext cx="1485" cy="427"/>
              <a:chOff x="3069" y="2039"/>
              <a:chExt cx="1485" cy="427"/>
            </a:xfrm>
          </p:grpSpPr>
          <p:sp>
            <p:nvSpPr>
              <p:cNvPr id="23568" name="Line 8"/>
              <p:cNvSpPr>
                <a:spLocks noChangeShapeType="1"/>
              </p:cNvSpPr>
              <p:nvPr/>
            </p:nvSpPr>
            <p:spPr bwMode="auto">
              <a:xfrm flipV="1">
                <a:off x="3069" y="2039"/>
                <a:ext cx="1485" cy="427"/>
              </a:xfrm>
              <a:prstGeom prst="line">
                <a:avLst/>
              </a:prstGeom>
              <a:noFill/>
              <a:ln w="57150">
                <a:solidFill>
                  <a:schemeClr val="tx1"/>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9" name="Line 9"/>
              <p:cNvSpPr>
                <a:spLocks noChangeShapeType="1"/>
              </p:cNvSpPr>
              <p:nvPr/>
            </p:nvSpPr>
            <p:spPr bwMode="auto">
              <a:xfrm flipV="1">
                <a:off x="3084" y="2040"/>
                <a:ext cx="1464" cy="420"/>
              </a:xfrm>
              <a:prstGeom prst="line">
                <a:avLst/>
              </a:prstGeom>
              <a:noFill/>
              <a:ln w="38100">
                <a:solidFill>
                  <a:srgbClr val="FFFF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436234" name="Group 10"/>
          <p:cNvGrpSpPr>
            <a:grpSpLocks/>
          </p:cNvGrpSpPr>
          <p:nvPr/>
        </p:nvGrpSpPr>
        <p:grpSpPr bwMode="auto">
          <a:xfrm>
            <a:off x="95250" y="4203700"/>
            <a:ext cx="3800475" cy="2835275"/>
            <a:chOff x="60" y="2648"/>
            <a:chExt cx="2394" cy="1786"/>
          </a:xfrm>
        </p:grpSpPr>
        <p:sp>
          <p:nvSpPr>
            <p:cNvPr id="23562" name="Text Box 11"/>
            <p:cNvSpPr txBox="1">
              <a:spLocks noChangeArrowheads="1"/>
            </p:cNvSpPr>
            <p:nvPr/>
          </p:nvSpPr>
          <p:spPr bwMode="auto">
            <a:xfrm>
              <a:off x="60" y="2648"/>
              <a:ext cx="1422" cy="1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85750" indent="-28575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b="1">
                  <a:solidFill>
                    <a:srgbClr val="0000FF"/>
                  </a:solidFill>
                  <a:latin typeface="Arial Narrow" pitchFamily="34" charset="0"/>
                </a:rPr>
                <a:t>Aquapore:</a:t>
              </a:r>
            </a:p>
            <a:p>
              <a:r>
                <a:rPr lang="en-US" sz="2000">
                  <a:solidFill>
                    <a:srgbClr val="0000FF"/>
                  </a:solidFill>
                  <a:latin typeface="Arial Narrow" pitchFamily="34" charset="0"/>
                </a:rPr>
                <a:t>Hydrophilic &amp; hydrophobic</a:t>
              </a:r>
            </a:p>
            <a:p>
              <a:r>
                <a:rPr lang="en-US" sz="2000">
                  <a:solidFill>
                    <a:srgbClr val="0000FF"/>
                  </a:solidFill>
                  <a:latin typeface="Arial Narrow" pitchFamily="34" charset="0"/>
                </a:rPr>
                <a:t>Length: 18</a:t>
              </a:r>
              <a:r>
                <a:rPr lang="en-US" sz="1000">
                  <a:solidFill>
                    <a:srgbClr val="0000FF"/>
                  </a:solidFill>
                  <a:latin typeface="Arial Narrow" pitchFamily="34" charset="0"/>
                </a:rPr>
                <a:t> </a:t>
              </a:r>
              <a:r>
                <a:rPr lang="en-US" sz="2000">
                  <a:solidFill>
                    <a:srgbClr val="0000FF"/>
                  </a:solidFill>
                  <a:latin typeface="Arial Narrow" pitchFamily="34" charset="0"/>
                </a:rPr>
                <a:t>–</a:t>
              </a:r>
              <a:r>
                <a:rPr lang="en-US" sz="1000">
                  <a:solidFill>
                    <a:srgbClr val="0000FF"/>
                  </a:solidFill>
                  <a:latin typeface="Arial Narrow" pitchFamily="34" charset="0"/>
                </a:rPr>
                <a:t> </a:t>
              </a:r>
              <a:r>
                <a:rPr lang="en-US" sz="2000">
                  <a:solidFill>
                    <a:srgbClr val="0000FF"/>
                  </a:solidFill>
                  <a:latin typeface="Arial Narrow" pitchFamily="34" charset="0"/>
                </a:rPr>
                <a:t>20 A</a:t>
              </a:r>
            </a:p>
            <a:p>
              <a:r>
                <a:rPr lang="en-US" sz="2000">
                  <a:solidFill>
                    <a:srgbClr val="0000FF"/>
                  </a:solidFill>
                  <a:latin typeface="Arial Narrow" pitchFamily="34" charset="0"/>
                </a:rPr>
                <a:t>Diameter: 2.8</a:t>
              </a:r>
              <a:r>
                <a:rPr lang="en-US" sz="1000">
                  <a:solidFill>
                    <a:srgbClr val="0000FF"/>
                  </a:solidFill>
                  <a:latin typeface="Arial Narrow" pitchFamily="34" charset="0"/>
                </a:rPr>
                <a:t> </a:t>
              </a:r>
              <a:r>
                <a:rPr lang="en-US" sz="2000">
                  <a:solidFill>
                    <a:srgbClr val="0000FF"/>
                  </a:solidFill>
                  <a:latin typeface="Arial Narrow" pitchFamily="34" charset="0"/>
                </a:rPr>
                <a:t>–</a:t>
              </a:r>
              <a:r>
                <a:rPr lang="en-US" sz="1000">
                  <a:solidFill>
                    <a:srgbClr val="0000FF"/>
                  </a:solidFill>
                  <a:latin typeface="Arial Narrow" pitchFamily="34" charset="0"/>
                </a:rPr>
                <a:t> </a:t>
              </a:r>
              <a:r>
                <a:rPr lang="en-US" sz="2000">
                  <a:solidFill>
                    <a:srgbClr val="0000FF"/>
                  </a:solidFill>
                  <a:latin typeface="Arial Narrow" pitchFamily="34" charset="0"/>
                </a:rPr>
                <a:t>4 A at narrowest (near bilayer center)</a:t>
              </a:r>
            </a:p>
            <a:p>
              <a:endParaRPr lang="en-US" sz="2000">
                <a:solidFill>
                  <a:srgbClr val="0000FF"/>
                </a:solidFill>
                <a:latin typeface="Arial Narrow" pitchFamily="34" charset="0"/>
              </a:endParaRPr>
            </a:p>
            <a:p>
              <a:endParaRPr lang="en-US" sz="2000">
                <a:solidFill>
                  <a:srgbClr val="0000FF"/>
                </a:solidFill>
                <a:latin typeface="Arial Narrow" pitchFamily="34" charset="0"/>
              </a:endParaRPr>
            </a:p>
          </p:txBody>
        </p:sp>
        <p:grpSp>
          <p:nvGrpSpPr>
            <p:cNvPr id="23563" name="Group 12"/>
            <p:cNvGrpSpPr>
              <a:grpSpLocks/>
            </p:cNvGrpSpPr>
            <p:nvPr/>
          </p:nvGrpSpPr>
          <p:grpSpPr bwMode="auto">
            <a:xfrm>
              <a:off x="1075" y="2900"/>
              <a:ext cx="1379" cy="296"/>
              <a:chOff x="1075" y="2900"/>
              <a:chExt cx="1379" cy="296"/>
            </a:xfrm>
          </p:grpSpPr>
          <p:sp>
            <p:nvSpPr>
              <p:cNvPr id="23564" name="Line 13"/>
              <p:cNvSpPr>
                <a:spLocks noChangeShapeType="1"/>
              </p:cNvSpPr>
              <p:nvPr/>
            </p:nvSpPr>
            <p:spPr bwMode="auto">
              <a:xfrm flipH="1">
                <a:off x="1075" y="2900"/>
                <a:ext cx="1379" cy="296"/>
              </a:xfrm>
              <a:prstGeom prst="line">
                <a:avLst/>
              </a:prstGeom>
              <a:noFill/>
              <a:ln w="57150">
                <a:solidFill>
                  <a:srgbClr val="FFFF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5" name="Line 14"/>
              <p:cNvSpPr>
                <a:spLocks noChangeShapeType="1"/>
              </p:cNvSpPr>
              <p:nvPr/>
            </p:nvSpPr>
            <p:spPr bwMode="auto">
              <a:xfrm flipH="1">
                <a:off x="1092" y="2904"/>
                <a:ext cx="1344" cy="288"/>
              </a:xfrm>
              <a:prstGeom prst="line">
                <a:avLst/>
              </a:prstGeom>
              <a:noFill/>
              <a:ln w="38100">
                <a:solidFill>
                  <a:srgbClr val="0000FF"/>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23558" name="Rectangle 18"/>
          <p:cNvSpPr>
            <a:spLocks noChangeArrowheads="1"/>
          </p:cNvSpPr>
          <p:nvPr/>
        </p:nvSpPr>
        <p:spPr bwMode="auto">
          <a:xfrm>
            <a:off x="0" y="3683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AQP1 Structure (top view) </a:t>
            </a:r>
          </a:p>
        </p:txBody>
      </p:sp>
      <p:grpSp>
        <p:nvGrpSpPr>
          <p:cNvPr id="23559" name="Group 25"/>
          <p:cNvGrpSpPr>
            <a:grpSpLocks/>
          </p:cNvGrpSpPr>
          <p:nvPr/>
        </p:nvGrpSpPr>
        <p:grpSpPr bwMode="auto">
          <a:xfrm>
            <a:off x="2273300" y="1228725"/>
            <a:ext cx="4565650" cy="0"/>
            <a:chOff x="0" y="672"/>
            <a:chExt cx="2876" cy="0"/>
          </a:xfrm>
        </p:grpSpPr>
        <p:sp>
          <p:nvSpPr>
            <p:cNvPr id="23560" name="Line 26"/>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1" name="Line 27"/>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advTm="28784"/>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36227"/>
                                        </p:tgtEl>
                                        <p:attrNameLst>
                                          <p:attrName>style.visibility</p:attrName>
                                        </p:attrNameLst>
                                      </p:cBhvr>
                                      <p:to>
                                        <p:strVal val="visible"/>
                                      </p:to>
                                    </p:set>
                                    <p:animEffect transition="in" filter="dissolve">
                                      <p:cBhvr>
                                        <p:cTn id="7" dur="500"/>
                                        <p:tgtEl>
                                          <p:spTgt spid="436227"/>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36228"/>
                                        </p:tgtEl>
                                        <p:attrNameLst>
                                          <p:attrName>style.visibility</p:attrName>
                                        </p:attrNameLst>
                                      </p:cBhvr>
                                      <p:to>
                                        <p:strVal val="visible"/>
                                      </p:to>
                                    </p:set>
                                    <p:animEffect transition="in" filter="dissolve">
                                      <p:cBhvr>
                                        <p:cTn id="11" dur="500"/>
                                        <p:tgtEl>
                                          <p:spTgt spid="43622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436234"/>
                                        </p:tgtEl>
                                        <p:attrNameLst>
                                          <p:attrName>style.visibility</p:attrName>
                                        </p:attrNameLst>
                                      </p:cBhvr>
                                      <p:to>
                                        <p:strVal val="visible"/>
                                      </p:to>
                                    </p:set>
                                    <p:animEffect transition="in" filter="dissolve">
                                      <p:cBhvr>
                                        <p:cTn id="16" dur="500"/>
                                        <p:tgtEl>
                                          <p:spTgt spid="43623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436229"/>
                                        </p:tgtEl>
                                        <p:attrNameLst>
                                          <p:attrName>style.visibility</p:attrName>
                                        </p:attrNameLst>
                                      </p:cBhvr>
                                      <p:to>
                                        <p:strVal val="visible"/>
                                      </p:to>
                                    </p:set>
                                    <p:animEffect transition="in" filter="dissolve">
                                      <p:cBhvr>
                                        <p:cTn id="21" dur="500"/>
                                        <p:tgtEl>
                                          <p:spTgt spid="436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2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70" name="Text Box 2"/>
          <p:cNvSpPr txBox="1">
            <a:spLocks noChangeArrowheads="1"/>
          </p:cNvSpPr>
          <p:nvPr/>
        </p:nvSpPr>
        <p:spPr bwMode="auto">
          <a:xfrm>
            <a:off x="5734050" y="6450013"/>
            <a:ext cx="33416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r"/>
            <a:r>
              <a:rPr lang="en-US" sz="1600">
                <a:solidFill>
                  <a:srgbClr val="FF0000"/>
                </a:solidFill>
                <a:latin typeface="Arial Narrow" pitchFamily="34" charset="0"/>
              </a:rPr>
              <a:t>Wang et al, </a:t>
            </a:r>
            <a:r>
              <a:rPr lang="en-US" sz="1600" i="1">
                <a:solidFill>
                  <a:srgbClr val="FF0000"/>
                </a:solidFill>
                <a:latin typeface="Arial Narrow" pitchFamily="34" charset="0"/>
              </a:rPr>
              <a:t>J Struct Biol</a:t>
            </a:r>
            <a:r>
              <a:rPr lang="en-US" sz="1600">
                <a:solidFill>
                  <a:srgbClr val="FF0000"/>
                </a:solidFill>
                <a:latin typeface="Arial Narrow" pitchFamily="34" charset="0"/>
              </a:rPr>
              <a:t> 157, 2007</a:t>
            </a:r>
          </a:p>
        </p:txBody>
      </p:sp>
      <p:sp>
        <p:nvSpPr>
          <p:cNvPr id="24579" name="Rectangle 3"/>
          <p:cNvSpPr>
            <a:spLocks noGrp="1" noChangeArrowheads="1"/>
          </p:cNvSpPr>
          <p:nvPr>
            <p:ph type="title"/>
          </p:nvPr>
        </p:nvSpPr>
        <p:spPr>
          <a:xfrm>
            <a:off x="0" y="104775"/>
            <a:ext cx="9144000" cy="1143000"/>
          </a:xfrm>
        </p:spPr>
        <p:txBody>
          <a:bodyPr lIns="92075" tIns="46038" rIns="92075" bIns="46038"/>
          <a:lstStyle/>
          <a:p>
            <a:pPr>
              <a:lnSpc>
                <a:spcPct val="80000"/>
              </a:lnSpc>
            </a:pPr>
            <a:r>
              <a:rPr lang="en-US" sz="4000" smtClean="0">
                <a:latin typeface="Arial Narrow" pitchFamily="34" charset="0"/>
              </a:rPr>
              <a:t>Molecular Dynamics Simulation:</a:t>
            </a:r>
            <a:br>
              <a:rPr lang="en-US" sz="4000" smtClean="0">
                <a:latin typeface="Arial Narrow" pitchFamily="34" charset="0"/>
              </a:rPr>
            </a:br>
            <a:r>
              <a:rPr lang="en-US" sz="4000" smtClean="0">
                <a:latin typeface="Arial Narrow" pitchFamily="34" charset="0"/>
              </a:rPr>
              <a:t>CO</a:t>
            </a:r>
            <a:r>
              <a:rPr lang="en-US" sz="4000" baseline="-25000" smtClean="0">
                <a:latin typeface="Arial Narrow" pitchFamily="34" charset="0"/>
              </a:rPr>
              <a:t>2</a:t>
            </a:r>
            <a:r>
              <a:rPr lang="en-US" sz="4000" smtClean="0">
                <a:latin typeface="Arial Narrow" pitchFamily="34" charset="0"/>
              </a:rPr>
              <a:t> through the Central Pore of AQP1 </a:t>
            </a:r>
          </a:p>
        </p:txBody>
      </p:sp>
      <p:grpSp>
        <p:nvGrpSpPr>
          <p:cNvPr id="24580" name="Group 5"/>
          <p:cNvGrpSpPr>
            <a:grpSpLocks/>
          </p:cNvGrpSpPr>
          <p:nvPr/>
        </p:nvGrpSpPr>
        <p:grpSpPr bwMode="auto">
          <a:xfrm>
            <a:off x="6086475" y="1793875"/>
            <a:ext cx="1287463" cy="636588"/>
            <a:chOff x="3834" y="1130"/>
            <a:chExt cx="811" cy="401"/>
          </a:xfrm>
        </p:grpSpPr>
        <p:sp>
          <p:nvSpPr>
            <p:cNvPr id="24589" name="Line 6"/>
            <p:cNvSpPr>
              <a:spLocks noChangeShapeType="1"/>
            </p:cNvSpPr>
            <p:nvPr/>
          </p:nvSpPr>
          <p:spPr bwMode="auto">
            <a:xfrm flipV="1">
              <a:off x="3834" y="1303"/>
              <a:ext cx="474" cy="228"/>
            </a:xfrm>
            <a:prstGeom prst="line">
              <a:avLst/>
            </a:prstGeom>
            <a:noFill/>
            <a:ln w="19050">
              <a:solidFill>
                <a:srgbClr val="E100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90" name="Rectangle 7"/>
            <p:cNvSpPr>
              <a:spLocks noChangeArrowheads="1"/>
            </p:cNvSpPr>
            <p:nvPr/>
          </p:nvSpPr>
          <p:spPr bwMode="auto">
            <a:xfrm>
              <a:off x="4234" y="1130"/>
              <a:ext cx="41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CO</a:t>
              </a:r>
              <a:r>
                <a:rPr lang="en-US" baseline="-14000">
                  <a:latin typeface="Arial Narrow" pitchFamily="34" charset="0"/>
                </a:rPr>
                <a:t>2</a:t>
              </a:r>
            </a:p>
          </p:txBody>
        </p:sp>
      </p:grpSp>
      <p:grpSp>
        <p:nvGrpSpPr>
          <p:cNvPr id="24581" name="Group 12"/>
          <p:cNvGrpSpPr>
            <a:grpSpLocks/>
          </p:cNvGrpSpPr>
          <p:nvPr/>
        </p:nvGrpSpPr>
        <p:grpSpPr bwMode="auto">
          <a:xfrm>
            <a:off x="2273300" y="1228725"/>
            <a:ext cx="4565650" cy="0"/>
            <a:chOff x="0" y="672"/>
            <a:chExt cx="2876" cy="0"/>
          </a:xfrm>
        </p:grpSpPr>
        <p:sp>
          <p:nvSpPr>
            <p:cNvPr id="24587" name="Line 13"/>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8" name="Line 14"/>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pic>
        <p:nvPicPr>
          <p:cNvPr id="775184" name="Aqp1-co2-central-zoomed.mpg">
            <a:hlinkClick r:id="" action="ppaction://media"/>
          </p:cNvPr>
          <p:cNvPicPr>
            <a:picLocks noGrp="1" noRot="1" noChangeAspect="1" noChangeArrowheads="1"/>
          </p:cNvPicPr>
          <p:nvPr>
            <p:ph idx="1"/>
            <a:videoFile r:link="rId1"/>
          </p:nvPr>
        </p:nvPicPr>
        <p:blipFill>
          <a:blip r:embed="rId3">
            <a:extLst>
              <a:ext uri="{28A0092B-C50C-407E-A947-70E740481C1C}">
                <a14:useLocalDpi xmlns:a14="http://schemas.microsoft.com/office/drawing/2010/main" val="0"/>
              </a:ext>
            </a:extLst>
          </a:blip>
          <a:srcRect/>
          <a:stretch>
            <a:fillRect/>
          </a:stretch>
        </p:blipFill>
        <p:spPr>
          <a:xfrm>
            <a:off x="144463" y="1751013"/>
            <a:ext cx="8851900" cy="4700587"/>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775176" name="Group 8"/>
          <p:cNvGrpSpPr>
            <a:grpSpLocks/>
          </p:cNvGrpSpPr>
          <p:nvPr/>
        </p:nvGrpSpPr>
        <p:grpSpPr bwMode="auto">
          <a:xfrm>
            <a:off x="5946775" y="1858963"/>
            <a:ext cx="3197225" cy="4999037"/>
            <a:chOff x="2333" y="-817"/>
            <a:chExt cx="2014" cy="3149"/>
          </a:xfrm>
        </p:grpSpPr>
        <p:sp>
          <p:nvSpPr>
            <p:cNvPr id="24584" name="Rectangle 9"/>
            <p:cNvSpPr>
              <a:spLocks noChangeArrowheads="1"/>
            </p:cNvSpPr>
            <p:nvPr/>
          </p:nvSpPr>
          <p:spPr bwMode="auto">
            <a:xfrm>
              <a:off x="2333" y="-817"/>
              <a:ext cx="2014" cy="3149"/>
            </a:xfrm>
            <a:prstGeom prst="rect">
              <a:avLst/>
            </a:prstGeom>
            <a:solidFill>
              <a:schemeClr val="bg1"/>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24585" name="Text Box 10"/>
            <p:cNvSpPr txBox="1">
              <a:spLocks noChangeArrowheads="1"/>
            </p:cNvSpPr>
            <p:nvPr/>
          </p:nvSpPr>
          <p:spPr bwMode="auto">
            <a:xfrm>
              <a:off x="2335" y="2005"/>
              <a:ext cx="2012"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a:solidFill>
                    <a:srgbClr val="008000"/>
                  </a:solidFill>
                  <a:latin typeface="Arial Narrow" pitchFamily="34" charset="0"/>
                </a:rPr>
                <a:t>Emad Tajkhorshid</a:t>
              </a:r>
            </a:p>
          </p:txBody>
        </p:sp>
        <p:pic>
          <p:nvPicPr>
            <p:cNvPr id="24586" name="Picture 11" descr="IMG_0009"/>
            <p:cNvPicPr>
              <a:picLocks noChangeAspect="1" noChangeArrowheads="1"/>
            </p:cNvPicPr>
            <p:nvPr/>
          </p:nvPicPr>
          <p:blipFill>
            <a:blip r:embed="rId4">
              <a:extLst>
                <a:ext uri="{28A0092B-C50C-407E-A947-70E740481C1C}">
                  <a14:useLocalDpi xmlns:a14="http://schemas.microsoft.com/office/drawing/2010/main" val="0"/>
                </a:ext>
              </a:extLst>
            </a:blip>
            <a:srcRect l="54622" t="13020" r="16988" b="32404"/>
            <a:stretch>
              <a:fillRect/>
            </a:stretch>
          </p:blipFill>
          <p:spPr bwMode="auto">
            <a:xfrm>
              <a:off x="2388" y="-761"/>
              <a:ext cx="1898" cy="2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75170"/>
                                        </p:tgtEl>
                                        <p:attrNameLst>
                                          <p:attrName>style.visibility</p:attrName>
                                        </p:attrNameLst>
                                      </p:cBhvr>
                                      <p:to>
                                        <p:strVal val="visible"/>
                                      </p:to>
                                    </p:set>
                                    <p:animEffect transition="in" filter="dissolve">
                                      <p:cBhvr>
                                        <p:cTn id="7" dur="500"/>
                                        <p:tgtEl>
                                          <p:spTgt spid="7751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nodeType="clickEffect">
                                  <p:stCondLst>
                                    <p:cond delay="0"/>
                                  </p:stCondLst>
                                  <p:childTnLst>
                                    <p:set>
                                      <p:cBhvr>
                                        <p:cTn id="11" dur="1" fill="hold">
                                          <p:stCondLst>
                                            <p:cond delay="0"/>
                                          </p:stCondLst>
                                        </p:cTn>
                                        <p:tgtEl>
                                          <p:spTgt spid="775176"/>
                                        </p:tgtEl>
                                        <p:attrNameLst>
                                          <p:attrName>style.visibility</p:attrName>
                                        </p:attrNameLst>
                                      </p:cBhvr>
                                      <p:to>
                                        <p:strVal val="visible"/>
                                      </p:to>
                                    </p:set>
                                    <p:anim calcmode="lin" valueType="num">
                                      <p:cBhvr>
                                        <p:cTn id="12" dur="500" fill="hold"/>
                                        <p:tgtEl>
                                          <p:spTgt spid="775176"/>
                                        </p:tgtEl>
                                        <p:attrNameLst>
                                          <p:attrName>ppt_w</p:attrName>
                                        </p:attrNameLst>
                                      </p:cBhvr>
                                      <p:tavLst>
                                        <p:tav tm="0">
                                          <p:val>
                                            <p:fltVal val="0"/>
                                          </p:val>
                                        </p:tav>
                                        <p:tav tm="100000">
                                          <p:val>
                                            <p:strVal val="#ppt_w"/>
                                          </p:val>
                                        </p:tav>
                                      </p:tavLst>
                                    </p:anim>
                                    <p:anim calcmode="lin" valueType="num">
                                      <p:cBhvr>
                                        <p:cTn id="13" dur="500" fill="hold"/>
                                        <p:tgtEl>
                                          <p:spTgt spid="775176"/>
                                        </p:tgtEl>
                                        <p:attrNameLst>
                                          <p:attrName>ppt_h</p:attrName>
                                        </p:attrNameLst>
                                      </p:cBhvr>
                                      <p:tavLst>
                                        <p:tav tm="0">
                                          <p:val>
                                            <p:fltVal val="0"/>
                                          </p:val>
                                        </p:tav>
                                        <p:tav tm="100000">
                                          <p:val>
                                            <p:strVal val="#ppt_h"/>
                                          </p:val>
                                        </p:tav>
                                      </p:tavLst>
                                    </p:anim>
                                    <p:animEffect transition="in" filter="fade">
                                      <p:cBhvr>
                                        <p:cTn id="14" dur="500"/>
                                        <p:tgtEl>
                                          <p:spTgt spid="77517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3" presetClass="exit" presetSubtype="0" fill="hold" nodeType="clickEffect">
                                  <p:stCondLst>
                                    <p:cond delay="0"/>
                                  </p:stCondLst>
                                  <p:childTnLst>
                                    <p:anim calcmode="lin" valueType="num">
                                      <p:cBhvr>
                                        <p:cTn id="18" dur="500"/>
                                        <p:tgtEl>
                                          <p:spTgt spid="775176"/>
                                        </p:tgtEl>
                                        <p:attrNameLst>
                                          <p:attrName>ppt_w</p:attrName>
                                        </p:attrNameLst>
                                      </p:cBhvr>
                                      <p:tavLst>
                                        <p:tav tm="0">
                                          <p:val>
                                            <p:strVal val="ppt_w"/>
                                          </p:val>
                                        </p:tav>
                                        <p:tav tm="100000">
                                          <p:val>
                                            <p:fltVal val="0"/>
                                          </p:val>
                                        </p:tav>
                                      </p:tavLst>
                                    </p:anim>
                                    <p:anim calcmode="lin" valueType="num">
                                      <p:cBhvr>
                                        <p:cTn id="19" dur="500"/>
                                        <p:tgtEl>
                                          <p:spTgt spid="775176"/>
                                        </p:tgtEl>
                                        <p:attrNameLst>
                                          <p:attrName>ppt_h</p:attrName>
                                        </p:attrNameLst>
                                      </p:cBhvr>
                                      <p:tavLst>
                                        <p:tav tm="0">
                                          <p:val>
                                            <p:strVal val="ppt_h"/>
                                          </p:val>
                                        </p:tav>
                                        <p:tav tm="100000">
                                          <p:val>
                                            <p:fltVal val="0"/>
                                          </p:val>
                                        </p:tav>
                                      </p:tavLst>
                                    </p:anim>
                                    <p:animEffect transition="out" filter="fade">
                                      <p:cBhvr>
                                        <p:cTn id="20" dur="500"/>
                                        <p:tgtEl>
                                          <p:spTgt spid="775176"/>
                                        </p:tgtEl>
                                      </p:cBhvr>
                                    </p:animEffect>
                                    <p:set>
                                      <p:cBhvr>
                                        <p:cTn id="21" dur="1" fill="hold">
                                          <p:stCondLst>
                                            <p:cond delay="499"/>
                                          </p:stCondLst>
                                        </p:cTn>
                                        <p:tgtEl>
                                          <p:spTgt spid="77517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2" restart="whenNotActive" fill="hold" evtFilter="cancelBubble" nodeType="interactiveSeq">
                <p:stCondLst>
                  <p:cond evt="onClick" delay="0">
                    <p:tgtEl>
                      <p:spTgt spid="775184"/>
                    </p:tgtEl>
                  </p:cond>
                </p:stCondLst>
                <p:endSync evt="end" delay="0">
                  <p:rtn val="all"/>
                </p:endSync>
                <p:childTnLst>
                  <p:par>
                    <p:cTn id="23" fill="hold" nodeType="clickPar">
                      <p:stCondLst>
                        <p:cond delay="0"/>
                      </p:stCondLst>
                      <p:childTnLst>
                        <p:par>
                          <p:cTn id="24" fill="hold" nodeType="withGroup">
                            <p:stCondLst>
                              <p:cond delay="0"/>
                            </p:stCondLst>
                            <p:childTnLst>
                              <p:par>
                                <p:cTn id="25" presetID="2" presetClass="mediacall" presetSubtype="0" fill="hold" nodeType="clickEffect">
                                  <p:stCondLst>
                                    <p:cond delay="0"/>
                                  </p:stCondLst>
                                  <p:childTnLst>
                                    <p:cmd type="call" cmd="togglePause">
                                      <p:cBhvr>
                                        <p:cTn id="26" dur="1" fill="hold"/>
                                        <p:tgtEl>
                                          <p:spTgt spid="775184"/>
                                        </p:tgtEl>
                                      </p:cBhvr>
                                    </p:cmd>
                                  </p:childTnLst>
                                </p:cTn>
                              </p:par>
                            </p:childTnLst>
                          </p:cTn>
                        </p:par>
                      </p:childTnLst>
                    </p:cTn>
                  </p:par>
                </p:childTnLst>
              </p:cTn>
              <p:nextCondLst>
                <p:cond evt="onClick" delay="0">
                  <p:tgtEl>
                    <p:spTgt spid="775184"/>
                  </p:tgtEl>
                </p:cond>
              </p:nextCondLst>
            </p:seq>
            <p:video>
              <p:cMediaNode>
                <p:cTn id="27" fill="hold" display="0">
                  <p:stCondLst>
                    <p:cond delay="indefinite"/>
                  </p:stCondLst>
                  <p:endCondLst>
                    <p:cond evt="onNext" delay="0">
                      <p:tgtEl>
                        <p:sldTgt/>
                      </p:tgtEl>
                    </p:cond>
                    <p:cond evt="onPrev" delay="0">
                      <p:tgtEl>
                        <p:sldTgt/>
                      </p:tgtEl>
                    </p:cond>
                  </p:endCondLst>
                </p:cTn>
                <p:tgtEl>
                  <p:spTgt spid="775184"/>
                </p:tgtEl>
              </p:cMediaNode>
            </p:video>
          </p:childTnLst>
        </p:cTn>
      </p:par>
    </p:tnLst>
    <p:bldLst>
      <p:bldP spid="775170" grpId="0"/>
    </p:bld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602" name="Rectangle 3"/>
          <p:cNvSpPr>
            <a:spLocks noGrp="1" noChangeArrowheads="1"/>
          </p:cNvSpPr>
          <p:nvPr>
            <p:ph type="title"/>
          </p:nvPr>
        </p:nvSpPr>
        <p:spPr>
          <a:xfrm>
            <a:off x="685800" y="114300"/>
            <a:ext cx="7772400" cy="1143000"/>
          </a:xfrm>
        </p:spPr>
        <p:txBody>
          <a:bodyPr lIns="92075" tIns="46038" rIns="92075" bIns="46038"/>
          <a:lstStyle/>
          <a:p>
            <a:pPr>
              <a:lnSpc>
                <a:spcPct val="80000"/>
              </a:lnSpc>
            </a:pPr>
            <a:r>
              <a:rPr lang="en-US" sz="4000" smtClean="0">
                <a:latin typeface="Arial Narrow" pitchFamily="34" charset="0"/>
              </a:rPr>
              <a:t>Molecular Dynamics Simulation:</a:t>
            </a:r>
            <a:br>
              <a:rPr lang="en-US" sz="4000" smtClean="0">
                <a:latin typeface="Arial Narrow" pitchFamily="34" charset="0"/>
              </a:rPr>
            </a:br>
            <a:r>
              <a:rPr lang="en-US" sz="4000" smtClean="0">
                <a:latin typeface="Arial Narrow" pitchFamily="34" charset="0"/>
              </a:rPr>
              <a:t>O</a:t>
            </a:r>
            <a:r>
              <a:rPr lang="en-US" sz="4000" baseline="-25000" smtClean="0">
                <a:latin typeface="Arial Narrow" pitchFamily="34" charset="0"/>
              </a:rPr>
              <a:t>2</a:t>
            </a:r>
            <a:r>
              <a:rPr lang="en-US" sz="4000" smtClean="0">
                <a:latin typeface="Arial Narrow" pitchFamily="34" charset="0"/>
              </a:rPr>
              <a:t> through the Central Pore of AQP1 </a:t>
            </a:r>
          </a:p>
        </p:txBody>
      </p:sp>
      <p:sp>
        <p:nvSpPr>
          <p:cNvPr id="672777" name="Text Box 9"/>
          <p:cNvSpPr txBox="1">
            <a:spLocks noChangeArrowheads="1"/>
          </p:cNvSpPr>
          <p:nvPr/>
        </p:nvSpPr>
        <p:spPr bwMode="auto">
          <a:xfrm>
            <a:off x="5699125" y="6364288"/>
            <a:ext cx="35956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solidFill>
                  <a:srgbClr val="FF0000"/>
                </a:solidFill>
                <a:latin typeface="Arial Narrow" pitchFamily="34" charset="0"/>
              </a:rPr>
              <a:t>Wang et al, </a:t>
            </a:r>
            <a:r>
              <a:rPr lang="en-US" sz="2000" i="1">
                <a:solidFill>
                  <a:srgbClr val="FF0000"/>
                </a:solidFill>
                <a:latin typeface="Arial Narrow" pitchFamily="34" charset="0"/>
              </a:rPr>
              <a:t>J Struct Biol 157</a:t>
            </a:r>
            <a:r>
              <a:rPr lang="en-US" sz="2000">
                <a:solidFill>
                  <a:srgbClr val="FF0000"/>
                </a:solidFill>
                <a:latin typeface="Arial Narrow" pitchFamily="34" charset="0"/>
              </a:rPr>
              <a:t>, 2007</a:t>
            </a:r>
          </a:p>
        </p:txBody>
      </p:sp>
      <p:sp>
        <p:nvSpPr>
          <p:cNvPr id="25604" name="Line 7"/>
          <p:cNvSpPr>
            <a:spLocks noChangeShapeType="1"/>
          </p:cNvSpPr>
          <p:nvPr/>
        </p:nvSpPr>
        <p:spPr bwMode="auto">
          <a:xfrm flipV="1">
            <a:off x="5549900" y="1933575"/>
            <a:ext cx="752475" cy="361950"/>
          </a:xfrm>
          <a:prstGeom prst="line">
            <a:avLst/>
          </a:prstGeom>
          <a:noFill/>
          <a:ln w="19050">
            <a:solidFill>
              <a:srgbClr val="E100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5" name="Rectangle 8"/>
          <p:cNvSpPr>
            <a:spLocks noChangeArrowheads="1"/>
          </p:cNvSpPr>
          <p:nvPr/>
        </p:nvSpPr>
        <p:spPr bwMode="auto">
          <a:xfrm>
            <a:off x="6249988" y="1658938"/>
            <a:ext cx="4714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O</a:t>
            </a:r>
            <a:r>
              <a:rPr lang="en-US" baseline="-14000">
                <a:latin typeface="Arial Narrow" pitchFamily="34" charset="0"/>
              </a:rPr>
              <a:t>2</a:t>
            </a:r>
          </a:p>
        </p:txBody>
      </p:sp>
      <p:grpSp>
        <p:nvGrpSpPr>
          <p:cNvPr id="25606" name="Group 13"/>
          <p:cNvGrpSpPr>
            <a:grpSpLocks/>
          </p:cNvGrpSpPr>
          <p:nvPr/>
        </p:nvGrpSpPr>
        <p:grpSpPr bwMode="auto">
          <a:xfrm>
            <a:off x="2273300" y="1228725"/>
            <a:ext cx="4565650" cy="0"/>
            <a:chOff x="0" y="672"/>
            <a:chExt cx="2876" cy="0"/>
          </a:xfrm>
        </p:grpSpPr>
        <p:sp>
          <p:nvSpPr>
            <p:cNvPr id="25608" name="Line 1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9" name="Line 1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pic>
        <p:nvPicPr>
          <p:cNvPr id="672784" name="Aqp1-oxy-central-zoomed.mpg">
            <a:hlinkClick r:id="" action="ppaction://media"/>
          </p:cNvPr>
          <p:cNvPicPr>
            <a:picLocks noGrp="1" noRot="1" noChangeAspect="1" noChangeArrowheads="1"/>
          </p:cNvPicPr>
          <p:nvPr>
            <p:ph sz="half" idx="2"/>
            <a:videoFile r:link="rId1"/>
          </p:nvPr>
        </p:nvPicPr>
        <p:blipFill>
          <a:blip r:embed="rId3">
            <a:extLst>
              <a:ext uri="{28A0092B-C50C-407E-A947-70E740481C1C}">
                <a14:useLocalDpi xmlns:a14="http://schemas.microsoft.com/office/drawing/2010/main" val="0"/>
              </a:ext>
            </a:extLst>
          </a:blip>
          <a:srcRect/>
          <a:stretch>
            <a:fillRect/>
          </a:stretch>
        </p:blipFill>
        <p:spPr>
          <a:xfrm>
            <a:off x="144463" y="1751013"/>
            <a:ext cx="8851900" cy="4700587"/>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72777"/>
                                        </p:tgtEl>
                                        <p:attrNameLst>
                                          <p:attrName>style.visibility</p:attrName>
                                        </p:attrNameLst>
                                      </p:cBhvr>
                                      <p:to>
                                        <p:strVal val="visible"/>
                                      </p:to>
                                    </p:set>
                                    <p:animEffect transition="in" filter="dissolve">
                                      <p:cBhvr>
                                        <p:cTn id="7" dur="500"/>
                                        <p:tgtEl>
                                          <p:spTgt spid="672777"/>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672784"/>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2" presetClass="mediacall" presetSubtype="0" fill="hold" nodeType="clickEffect">
                                  <p:stCondLst>
                                    <p:cond delay="0"/>
                                  </p:stCondLst>
                                  <p:childTnLst>
                                    <p:cmd type="call" cmd="togglePause">
                                      <p:cBhvr>
                                        <p:cTn id="12" dur="1" fill="hold"/>
                                        <p:tgtEl>
                                          <p:spTgt spid="672784"/>
                                        </p:tgtEl>
                                      </p:cBhvr>
                                    </p:cmd>
                                  </p:childTnLst>
                                </p:cTn>
                              </p:par>
                            </p:childTnLst>
                          </p:cTn>
                        </p:par>
                      </p:childTnLst>
                    </p:cTn>
                  </p:par>
                </p:childTnLst>
              </p:cTn>
              <p:nextCondLst>
                <p:cond evt="onClick" delay="0">
                  <p:tgtEl>
                    <p:spTgt spid="672784"/>
                  </p:tgtEl>
                </p:cond>
              </p:nextCondLst>
            </p:seq>
            <p:video>
              <p:cMediaNode>
                <p:cTn id="13" fill="hold" display="0">
                  <p:stCondLst>
                    <p:cond delay="indefinite"/>
                  </p:stCondLst>
                  <p:endCondLst>
                    <p:cond evt="onNext" delay="0">
                      <p:tgtEl>
                        <p:sldTgt/>
                      </p:tgtEl>
                    </p:cond>
                    <p:cond evt="onPrev" delay="0">
                      <p:tgtEl>
                        <p:sldTgt/>
                      </p:tgtEl>
                    </p:cond>
                  </p:endCondLst>
                </p:cTn>
                <p:tgtEl>
                  <p:spTgt spid="672784"/>
                </p:tgtEl>
              </p:cMediaNode>
            </p:video>
          </p:childTnLst>
        </p:cTn>
      </p:par>
    </p:tnLst>
    <p:bldLst>
      <p:bldP spid="672777" grpId="0"/>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01826" name="Line 2"/>
          <p:cNvSpPr>
            <a:spLocks noChangeShapeType="1"/>
          </p:cNvSpPr>
          <p:nvPr/>
        </p:nvSpPr>
        <p:spPr bwMode="auto">
          <a:xfrm>
            <a:off x="454025" y="2201863"/>
            <a:ext cx="3860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1827" name="Rectangle 3"/>
          <p:cNvSpPr>
            <a:spLocks noChangeArrowheads="1"/>
          </p:cNvSpPr>
          <p:nvPr/>
        </p:nvSpPr>
        <p:spPr bwMode="auto">
          <a:xfrm>
            <a:off x="2757488" y="3097213"/>
            <a:ext cx="3624262" cy="2163762"/>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101828" name="Group 4"/>
          <p:cNvGrpSpPr>
            <a:grpSpLocks/>
          </p:cNvGrpSpPr>
          <p:nvPr/>
        </p:nvGrpSpPr>
        <p:grpSpPr bwMode="auto">
          <a:xfrm>
            <a:off x="4576763" y="4121150"/>
            <a:ext cx="3727450" cy="111125"/>
            <a:chOff x="2877" y="2243"/>
            <a:chExt cx="2348" cy="70"/>
          </a:xfrm>
        </p:grpSpPr>
        <p:grpSp>
          <p:nvGrpSpPr>
            <p:cNvPr id="5240" name="Group 5"/>
            <p:cNvGrpSpPr>
              <a:grpSpLocks/>
            </p:cNvGrpSpPr>
            <p:nvPr/>
          </p:nvGrpSpPr>
          <p:grpSpPr bwMode="auto">
            <a:xfrm>
              <a:off x="2877" y="2273"/>
              <a:ext cx="170" cy="10"/>
              <a:chOff x="2853" y="2273"/>
              <a:chExt cx="170" cy="10"/>
            </a:xfrm>
          </p:grpSpPr>
          <p:sp>
            <p:nvSpPr>
              <p:cNvPr id="5247" name="Line 6"/>
              <p:cNvSpPr>
                <a:spLocks noChangeShapeType="1"/>
              </p:cNvSpPr>
              <p:nvPr/>
            </p:nvSpPr>
            <p:spPr bwMode="auto">
              <a:xfrm>
                <a:off x="2853" y="2281"/>
                <a:ext cx="170" cy="2"/>
              </a:xfrm>
              <a:prstGeom prst="line">
                <a:avLst/>
              </a:prstGeom>
              <a:noFill/>
              <a:ln w="63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48" name="Line 7"/>
              <p:cNvSpPr>
                <a:spLocks noChangeShapeType="1"/>
              </p:cNvSpPr>
              <p:nvPr/>
            </p:nvSpPr>
            <p:spPr bwMode="auto">
              <a:xfrm flipV="1">
                <a:off x="2853" y="2273"/>
                <a:ext cx="170" cy="2"/>
              </a:xfrm>
              <a:prstGeom prst="line">
                <a:avLst/>
              </a:prstGeom>
              <a:noFill/>
              <a:ln w="63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49" name="Line 8"/>
              <p:cNvSpPr>
                <a:spLocks noChangeShapeType="1"/>
              </p:cNvSpPr>
              <p:nvPr/>
            </p:nvSpPr>
            <p:spPr bwMode="auto">
              <a:xfrm rot="-5400000">
                <a:off x="2858" y="2277"/>
                <a:ext cx="6"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241" name="Group 9"/>
            <p:cNvGrpSpPr>
              <a:grpSpLocks/>
            </p:cNvGrpSpPr>
            <p:nvPr/>
          </p:nvGrpSpPr>
          <p:grpSpPr bwMode="auto">
            <a:xfrm>
              <a:off x="2933" y="2243"/>
              <a:ext cx="2292" cy="70"/>
              <a:chOff x="2933" y="2243"/>
              <a:chExt cx="2292" cy="70"/>
            </a:xfrm>
          </p:grpSpPr>
          <p:sp>
            <p:nvSpPr>
              <p:cNvPr id="5242" name="Line 10"/>
              <p:cNvSpPr>
                <a:spLocks noChangeShapeType="1"/>
              </p:cNvSpPr>
              <p:nvPr/>
            </p:nvSpPr>
            <p:spPr bwMode="auto">
              <a:xfrm flipH="1" flipV="1">
                <a:off x="2933" y="2285"/>
                <a:ext cx="2284" cy="2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43" name="Line 11"/>
              <p:cNvSpPr>
                <a:spLocks noChangeShapeType="1"/>
              </p:cNvSpPr>
              <p:nvPr/>
            </p:nvSpPr>
            <p:spPr bwMode="auto">
              <a:xfrm flipH="1">
                <a:off x="2933" y="2243"/>
                <a:ext cx="2284" cy="2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244" name="Group 12"/>
              <p:cNvGrpSpPr>
                <a:grpSpLocks noChangeAspect="1"/>
              </p:cNvGrpSpPr>
              <p:nvPr/>
            </p:nvGrpSpPr>
            <p:grpSpPr bwMode="auto">
              <a:xfrm>
                <a:off x="5216" y="2243"/>
                <a:ext cx="9" cy="69"/>
                <a:chOff x="1448" y="2121"/>
                <a:chExt cx="60" cy="475"/>
              </a:xfrm>
            </p:grpSpPr>
            <p:sp>
              <p:nvSpPr>
                <p:cNvPr id="5245" name="Arc 13"/>
                <p:cNvSpPr>
                  <a:spLocks noChangeAspect="1"/>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246" name="Arc 14"/>
                <p:cNvSpPr>
                  <a:spLocks noChangeAspect="1"/>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1101839" name="Group 15"/>
          <p:cNvGrpSpPr>
            <a:grpSpLocks/>
          </p:cNvGrpSpPr>
          <p:nvPr/>
        </p:nvGrpSpPr>
        <p:grpSpPr bwMode="auto">
          <a:xfrm>
            <a:off x="6423025" y="3784600"/>
            <a:ext cx="1327150" cy="760413"/>
            <a:chOff x="672" y="3003"/>
            <a:chExt cx="836" cy="479"/>
          </a:xfrm>
        </p:grpSpPr>
        <p:grpSp>
          <p:nvGrpSpPr>
            <p:cNvPr id="5229" name="Group 16"/>
            <p:cNvGrpSpPr>
              <a:grpSpLocks/>
            </p:cNvGrpSpPr>
            <p:nvPr/>
          </p:nvGrpSpPr>
          <p:grpSpPr bwMode="auto">
            <a:xfrm>
              <a:off x="672" y="3003"/>
              <a:ext cx="836" cy="479"/>
              <a:chOff x="672" y="2119"/>
              <a:chExt cx="836" cy="479"/>
            </a:xfrm>
          </p:grpSpPr>
          <p:grpSp>
            <p:nvGrpSpPr>
              <p:cNvPr id="5233" name="Group 17"/>
              <p:cNvGrpSpPr>
                <a:grpSpLocks/>
              </p:cNvGrpSpPr>
              <p:nvPr/>
            </p:nvGrpSpPr>
            <p:grpSpPr bwMode="auto">
              <a:xfrm>
                <a:off x="727" y="2121"/>
                <a:ext cx="725" cy="475"/>
                <a:chOff x="727" y="2123"/>
                <a:chExt cx="725" cy="475"/>
              </a:xfrm>
            </p:grpSpPr>
            <p:sp>
              <p:nvSpPr>
                <p:cNvPr id="5238" name="Line 18"/>
                <p:cNvSpPr>
                  <a:spLocks noChangeShapeType="1"/>
                </p:cNvSpPr>
                <p:nvPr/>
              </p:nvSpPr>
              <p:spPr bwMode="auto">
                <a:xfrm>
                  <a:off x="730" y="2123"/>
                  <a:ext cx="722" cy="0"/>
                </a:xfrm>
                <a:prstGeom prst="line">
                  <a:avLst/>
                </a:prstGeom>
                <a:noFill/>
                <a:ln w="28575">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239" name="Line 19"/>
                <p:cNvSpPr>
                  <a:spLocks noChangeShapeType="1"/>
                </p:cNvSpPr>
                <p:nvPr/>
              </p:nvSpPr>
              <p:spPr bwMode="auto">
                <a:xfrm>
                  <a:off x="727" y="2598"/>
                  <a:ext cx="723" cy="0"/>
                </a:xfrm>
                <a:prstGeom prst="line">
                  <a:avLst/>
                </a:prstGeom>
                <a:noFill/>
                <a:ln w="28575">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234" name="Oval 20"/>
              <p:cNvSpPr>
                <a:spLocks noChangeArrowheads="1"/>
              </p:cNvSpPr>
              <p:nvPr/>
            </p:nvSpPr>
            <p:spPr bwMode="auto">
              <a:xfrm>
                <a:off x="672" y="2119"/>
                <a:ext cx="126" cy="479"/>
              </a:xfrm>
              <a:prstGeom prst="ellipse">
                <a:avLst/>
              </a:prstGeom>
              <a:solidFill>
                <a:srgbClr val="FFCACA"/>
              </a:solidFill>
              <a:ln w="28575">
                <a:solidFill>
                  <a:srgbClr val="A5002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5235" name="Group 21"/>
              <p:cNvGrpSpPr>
                <a:grpSpLocks/>
              </p:cNvGrpSpPr>
              <p:nvPr/>
            </p:nvGrpSpPr>
            <p:grpSpPr bwMode="auto">
              <a:xfrm>
                <a:off x="1448" y="2121"/>
                <a:ext cx="60" cy="475"/>
                <a:chOff x="1448" y="2121"/>
                <a:chExt cx="60" cy="475"/>
              </a:xfrm>
            </p:grpSpPr>
            <p:sp>
              <p:nvSpPr>
                <p:cNvPr id="5236" name="Arc 22"/>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A5002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237" name="Arc 23"/>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A5002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230" name="Group 24"/>
            <p:cNvGrpSpPr>
              <a:grpSpLocks/>
            </p:cNvGrpSpPr>
            <p:nvPr/>
          </p:nvGrpSpPr>
          <p:grpSpPr bwMode="auto">
            <a:xfrm>
              <a:off x="738" y="3004"/>
              <a:ext cx="60" cy="475"/>
              <a:chOff x="1448" y="2121"/>
              <a:chExt cx="60" cy="475"/>
            </a:xfrm>
          </p:grpSpPr>
          <p:sp>
            <p:nvSpPr>
              <p:cNvPr id="5231" name="Arc 25"/>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A5002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232" name="Arc 26"/>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A5002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1101851" name="Group 27"/>
          <p:cNvGrpSpPr>
            <a:grpSpLocks/>
          </p:cNvGrpSpPr>
          <p:nvPr/>
        </p:nvGrpSpPr>
        <p:grpSpPr bwMode="auto">
          <a:xfrm>
            <a:off x="6324600" y="4141788"/>
            <a:ext cx="269875" cy="69850"/>
            <a:chOff x="3988" y="2609"/>
            <a:chExt cx="170" cy="44"/>
          </a:xfrm>
        </p:grpSpPr>
        <p:sp>
          <p:nvSpPr>
            <p:cNvPr id="5227" name="Line 28"/>
            <p:cNvSpPr>
              <a:spLocks noChangeShapeType="1"/>
            </p:cNvSpPr>
            <p:nvPr/>
          </p:nvSpPr>
          <p:spPr bwMode="auto">
            <a:xfrm flipV="1">
              <a:off x="3988" y="2609"/>
              <a:ext cx="170" cy="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8" name="Line 29"/>
            <p:cNvSpPr>
              <a:spLocks noChangeShapeType="1"/>
            </p:cNvSpPr>
            <p:nvPr/>
          </p:nvSpPr>
          <p:spPr bwMode="auto">
            <a:xfrm>
              <a:off x="3988" y="2651"/>
              <a:ext cx="170" cy="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1854" name="Group 30"/>
          <p:cNvGrpSpPr>
            <a:grpSpLocks/>
          </p:cNvGrpSpPr>
          <p:nvPr/>
        </p:nvGrpSpPr>
        <p:grpSpPr bwMode="auto">
          <a:xfrm>
            <a:off x="877888" y="4119563"/>
            <a:ext cx="3640137" cy="111125"/>
            <a:chOff x="549" y="2243"/>
            <a:chExt cx="2293" cy="70"/>
          </a:xfrm>
        </p:grpSpPr>
        <p:sp>
          <p:nvSpPr>
            <p:cNvPr id="5224" name="Line 31"/>
            <p:cNvSpPr>
              <a:spLocks noChangeShapeType="1"/>
            </p:cNvSpPr>
            <p:nvPr/>
          </p:nvSpPr>
          <p:spPr bwMode="auto">
            <a:xfrm flipV="1">
              <a:off x="558" y="2285"/>
              <a:ext cx="2284" cy="2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5" name="Line 32"/>
            <p:cNvSpPr>
              <a:spLocks noChangeShapeType="1"/>
            </p:cNvSpPr>
            <p:nvPr/>
          </p:nvSpPr>
          <p:spPr bwMode="auto">
            <a:xfrm>
              <a:off x="558" y="2243"/>
              <a:ext cx="2284" cy="2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6" name="Oval 33"/>
            <p:cNvSpPr>
              <a:spLocks noChangeAspect="1" noChangeArrowheads="1"/>
            </p:cNvSpPr>
            <p:nvPr/>
          </p:nvSpPr>
          <p:spPr bwMode="auto">
            <a:xfrm>
              <a:off x="549" y="2243"/>
              <a:ext cx="12" cy="69"/>
            </a:xfrm>
            <a:prstGeom prst="ellipse">
              <a:avLst/>
            </a:prstGeom>
            <a:solidFill>
              <a:srgbClr val="969696"/>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101858" name="Group 34"/>
          <p:cNvGrpSpPr>
            <a:grpSpLocks/>
          </p:cNvGrpSpPr>
          <p:nvPr/>
        </p:nvGrpSpPr>
        <p:grpSpPr bwMode="auto">
          <a:xfrm>
            <a:off x="1371600" y="3784600"/>
            <a:ext cx="1327150" cy="760413"/>
            <a:chOff x="672" y="3003"/>
            <a:chExt cx="836" cy="479"/>
          </a:xfrm>
        </p:grpSpPr>
        <p:grpSp>
          <p:nvGrpSpPr>
            <p:cNvPr id="5213" name="Group 35"/>
            <p:cNvGrpSpPr>
              <a:grpSpLocks/>
            </p:cNvGrpSpPr>
            <p:nvPr/>
          </p:nvGrpSpPr>
          <p:grpSpPr bwMode="auto">
            <a:xfrm>
              <a:off x="672" y="3003"/>
              <a:ext cx="836" cy="479"/>
              <a:chOff x="672" y="2119"/>
              <a:chExt cx="836" cy="479"/>
            </a:xfrm>
          </p:grpSpPr>
          <p:grpSp>
            <p:nvGrpSpPr>
              <p:cNvPr id="5217" name="Group 36"/>
              <p:cNvGrpSpPr>
                <a:grpSpLocks/>
              </p:cNvGrpSpPr>
              <p:nvPr/>
            </p:nvGrpSpPr>
            <p:grpSpPr bwMode="auto">
              <a:xfrm>
                <a:off x="727" y="2121"/>
                <a:ext cx="725" cy="475"/>
                <a:chOff x="727" y="2123"/>
                <a:chExt cx="725" cy="475"/>
              </a:xfrm>
            </p:grpSpPr>
            <p:sp>
              <p:nvSpPr>
                <p:cNvPr id="5222" name="Line 37"/>
                <p:cNvSpPr>
                  <a:spLocks noChangeShapeType="1"/>
                </p:cNvSpPr>
                <p:nvPr/>
              </p:nvSpPr>
              <p:spPr bwMode="auto">
                <a:xfrm>
                  <a:off x="730" y="2123"/>
                  <a:ext cx="722" cy="0"/>
                </a:xfrm>
                <a:prstGeom prst="line">
                  <a:avLst/>
                </a:prstGeom>
                <a:noFill/>
                <a:ln w="28575">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223" name="Line 38"/>
                <p:cNvSpPr>
                  <a:spLocks noChangeShapeType="1"/>
                </p:cNvSpPr>
                <p:nvPr/>
              </p:nvSpPr>
              <p:spPr bwMode="auto">
                <a:xfrm>
                  <a:off x="727" y="2598"/>
                  <a:ext cx="723" cy="0"/>
                </a:xfrm>
                <a:prstGeom prst="line">
                  <a:avLst/>
                </a:prstGeom>
                <a:noFill/>
                <a:ln w="28575">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218" name="Oval 39"/>
              <p:cNvSpPr>
                <a:spLocks noChangeArrowheads="1"/>
              </p:cNvSpPr>
              <p:nvPr/>
            </p:nvSpPr>
            <p:spPr bwMode="auto">
              <a:xfrm>
                <a:off x="672" y="2119"/>
                <a:ext cx="126" cy="479"/>
              </a:xfrm>
              <a:prstGeom prst="ellipse">
                <a:avLst/>
              </a:prstGeom>
              <a:solidFill>
                <a:srgbClr val="FFCACA"/>
              </a:solidFill>
              <a:ln w="28575">
                <a:solidFill>
                  <a:srgbClr val="A5002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5219" name="Group 40"/>
              <p:cNvGrpSpPr>
                <a:grpSpLocks/>
              </p:cNvGrpSpPr>
              <p:nvPr/>
            </p:nvGrpSpPr>
            <p:grpSpPr bwMode="auto">
              <a:xfrm>
                <a:off x="1448" y="2121"/>
                <a:ext cx="60" cy="475"/>
                <a:chOff x="1448" y="2121"/>
                <a:chExt cx="60" cy="475"/>
              </a:xfrm>
            </p:grpSpPr>
            <p:sp>
              <p:nvSpPr>
                <p:cNvPr id="5220" name="Arc 41"/>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A5002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221" name="Arc 42"/>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A5002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214" name="Group 43"/>
            <p:cNvGrpSpPr>
              <a:grpSpLocks/>
            </p:cNvGrpSpPr>
            <p:nvPr/>
          </p:nvGrpSpPr>
          <p:grpSpPr bwMode="auto">
            <a:xfrm>
              <a:off x="738" y="3004"/>
              <a:ext cx="60" cy="475"/>
              <a:chOff x="1448" y="2121"/>
              <a:chExt cx="60" cy="475"/>
            </a:xfrm>
          </p:grpSpPr>
          <p:sp>
            <p:nvSpPr>
              <p:cNvPr id="5215" name="Arc 44"/>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A5002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216" name="Arc 45"/>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A5002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101870" name="Rectangle 46"/>
          <p:cNvSpPr>
            <a:spLocks noChangeArrowheads="1"/>
          </p:cNvSpPr>
          <p:nvPr/>
        </p:nvSpPr>
        <p:spPr bwMode="auto">
          <a:xfrm>
            <a:off x="2371725" y="2549525"/>
            <a:ext cx="4324350"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a:lnSpc>
                <a:spcPct val="80000"/>
              </a:lnSpc>
            </a:pPr>
            <a:r>
              <a:rPr lang="en-US">
                <a:solidFill>
                  <a:schemeClr val="tx1"/>
                </a:solidFill>
                <a:latin typeface="Arial Narrow" pitchFamily="34" charset="0"/>
              </a:rPr>
              <a:t>Continuous flow of Artificial Seawater</a:t>
            </a:r>
          </a:p>
        </p:txBody>
      </p:sp>
      <p:sp>
        <p:nvSpPr>
          <p:cNvPr id="1101871" name="Rectangle 47"/>
          <p:cNvSpPr>
            <a:spLocks noChangeArrowheads="1"/>
          </p:cNvSpPr>
          <p:nvPr/>
        </p:nvSpPr>
        <p:spPr bwMode="auto">
          <a:xfrm>
            <a:off x="7964488" y="3640138"/>
            <a:ext cx="428625"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a:r>
              <a:rPr lang="en-US" sz="2600">
                <a:solidFill>
                  <a:schemeClr val="tx1"/>
                </a:solidFill>
                <a:latin typeface="Arial Narrow" pitchFamily="34" charset="0"/>
              </a:rPr>
              <a:t>pH</a:t>
            </a:r>
          </a:p>
        </p:txBody>
      </p:sp>
      <p:sp>
        <p:nvSpPr>
          <p:cNvPr id="1101872" name="Rectangle 48"/>
          <p:cNvSpPr>
            <a:spLocks noChangeArrowheads="1"/>
          </p:cNvSpPr>
          <p:nvPr/>
        </p:nvSpPr>
        <p:spPr bwMode="auto">
          <a:xfrm>
            <a:off x="830263" y="3640138"/>
            <a:ext cx="409575"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a:r>
              <a:rPr lang="en-US" sz="2600">
                <a:solidFill>
                  <a:schemeClr val="tx1"/>
                </a:solidFill>
                <a:latin typeface="Arial Narrow" pitchFamily="34" charset="0"/>
              </a:rPr>
              <a:t>V</a:t>
            </a:r>
            <a:r>
              <a:rPr lang="en-US" sz="2600" baseline="-25000">
                <a:solidFill>
                  <a:schemeClr val="tx1"/>
                </a:solidFill>
                <a:latin typeface="Arial Narrow" pitchFamily="34" charset="0"/>
              </a:rPr>
              <a:t>m</a:t>
            </a:r>
          </a:p>
        </p:txBody>
      </p:sp>
      <p:grpSp>
        <p:nvGrpSpPr>
          <p:cNvPr id="1101903" name="Group 79"/>
          <p:cNvGrpSpPr>
            <a:grpSpLocks/>
          </p:cNvGrpSpPr>
          <p:nvPr/>
        </p:nvGrpSpPr>
        <p:grpSpPr bwMode="auto">
          <a:xfrm>
            <a:off x="1874838" y="3787775"/>
            <a:ext cx="165100" cy="755650"/>
            <a:chOff x="1177" y="2040"/>
            <a:chExt cx="104" cy="476"/>
          </a:xfrm>
        </p:grpSpPr>
        <p:sp>
          <p:nvSpPr>
            <p:cNvPr id="5211" name="Line 80"/>
            <p:cNvSpPr>
              <a:spLocks noChangeShapeType="1"/>
            </p:cNvSpPr>
            <p:nvPr/>
          </p:nvSpPr>
          <p:spPr bwMode="auto">
            <a:xfrm>
              <a:off x="1177" y="2040"/>
              <a:ext cx="102" cy="0"/>
            </a:xfrm>
            <a:prstGeom prst="line">
              <a:avLst/>
            </a:prstGeom>
            <a:noFill/>
            <a:ln w="28575">
              <a:solidFill>
                <a:srgbClr val="A5002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12" name="Line 81"/>
            <p:cNvSpPr>
              <a:spLocks noChangeShapeType="1"/>
            </p:cNvSpPr>
            <p:nvPr/>
          </p:nvSpPr>
          <p:spPr bwMode="auto">
            <a:xfrm>
              <a:off x="1182" y="2516"/>
              <a:ext cx="99" cy="0"/>
            </a:xfrm>
            <a:prstGeom prst="line">
              <a:avLst/>
            </a:prstGeom>
            <a:noFill/>
            <a:ln w="28575">
              <a:solidFill>
                <a:srgbClr val="A5002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1906" name="Group 82"/>
          <p:cNvGrpSpPr>
            <a:grpSpLocks/>
          </p:cNvGrpSpPr>
          <p:nvPr/>
        </p:nvGrpSpPr>
        <p:grpSpPr bwMode="auto">
          <a:xfrm>
            <a:off x="1271588" y="4125913"/>
            <a:ext cx="269875" cy="98425"/>
            <a:chOff x="815" y="2247"/>
            <a:chExt cx="170" cy="62"/>
          </a:xfrm>
        </p:grpSpPr>
        <p:sp>
          <p:nvSpPr>
            <p:cNvPr id="5209" name="Line 83"/>
            <p:cNvSpPr>
              <a:spLocks noChangeShapeType="1"/>
            </p:cNvSpPr>
            <p:nvPr/>
          </p:nvSpPr>
          <p:spPr bwMode="auto">
            <a:xfrm>
              <a:off x="815" y="2247"/>
              <a:ext cx="170" cy="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10" name="Line 84"/>
            <p:cNvSpPr>
              <a:spLocks noChangeShapeType="1"/>
            </p:cNvSpPr>
            <p:nvPr/>
          </p:nvSpPr>
          <p:spPr bwMode="auto">
            <a:xfrm flipV="1">
              <a:off x="815" y="2307"/>
              <a:ext cx="170" cy="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1909" name="Group 85"/>
          <p:cNvGrpSpPr>
            <a:grpSpLocks/>
          </p:cNvGrpSpPr>
          <p:nvPr/>
        </p:nvGrpSpPr>
        <p:grpSpPr bwMode="auto">
          <a:xfrm>
            <a:off x="1787525" y="4129088"/>
            <a:ext cx="269875" cy="92075"/>
            <a:chOff x="1134" y="2249"/>
            <a:chExt cx="170" cy="58"/>
          </a:xfrm>
        </p:grpSpPr>
        <p:sp>
          <p:nvSpPr>
            <p:cNvPr id="5207" name="Line 86"/>
            <p:cNvSpPr>
              <a:spLocks noChangeShapeType="1"/>
            </p:cNvSpPr>
            <p:nvPr/>
          </p:nvSpPr>
          <p:spPr bwMode="auto">
            <a:xfrm>
              <a:off x="1134" y="2249"/>
              <a:ext cx="170" cy="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08" name="Line 87"/>
            <p:cNvSpPr>
              <a:spLocks noChangeShapeType="1"/>
            </p:cNvSpPr>
            <p:nvPr/>
          </p:nvSpPr>
          <p:spPr bwMode="auto">
            <a:xfrm flipV="1">
              <a:off x="1134" y="2305"/>
              <a:ext cx="170" cy="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135" name="Rectangle 89"/>
          <p:cNvSpPr>
            <a:spLocks noGrp="1" noChangeArrowheads="1"/>
          </p:cNvSpPr>
          <p:nvPr>
            <p:ph type="title"/>
          </p:nvPr>
        </p:nvSpPr>
        <p:spPr>
          <a:xfrm>
            <a:off x="0" y="350838"/>
            <a:ext cx="9142413" cy="1143000"/>
          </a:xfrm>
          <a:noFill/>
        </p:spPr>
        <p:txBody>
          <a:bodyPr/>
          <a:lstStyle/>
          <a:p>
            <a:pPr>
              <a:lnSpc>
                <a:spcPct val="80000"/>
              </a:lnSpc>
            </a:pPr>
            <a:r>
              <a:rPr lang="en-US" smtClean="0">
                <a:latin typeface="Arial Narrow" pitchFamily="34" charset="0"/>
              </a:rPr>
              <a:t>Monitoring Intracellular pH</a:t>
            </a:r>
            <a:br>
              <a:rPr lang="en-US" smtClean="0">
                <a:latin typeface="Arial Narrow" pitchFamily="34" charset="0"/>
              </a:rPr>
            </a:br>
            <a:r>
              <a:rPr lang="en-US" smtClean="0">
                <a:latin typeface="Arial Narrow" pitchFamily="34" charset="0"/>
              </a:rPr>
              <a:t>in a Squid Giant Axon</a:t>
            </a:r>
          </a:p>
        </p:txBody>
      </p:sp>
      <p:grpSp>
        <p:nvGrpSpPr>
          <p:cNvPr id="5136" name="Group 90"/>
          <p:cNvGrpSpPr>
            <a:grpSpLocks/>
          </p:cNvGrpSpPr>
          <p:nvPr/>
        </p:nvGrpSpPr>
        <p:grpSpPr bwMode="auto">
          <a:xfrm>
            <a:off x="2273300" y="1581150"/>
            <a:ext cx="4565650" cy="0"/>
            <a:chOff x="0" y="672"/>
            <a:chExt cx="2876" cy="0"/>
          </a:xfrm>
        </p:grpSpPr>
        <p:sp>
          <p:nvSpPr>
            <p:cNvPr id="5205" name="Line 91"/>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06" name="Line 92"/>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101917" name="Rectangle 93"/>
          <p:cNvSpPr>
            <a:spLocks noChangeArrowheads="1"/>
          </p:cNvSpPr>
          <p:nvPr/>
        </p:nvSpPr>
        <p:spPr bwMode="auto">
          <a:xfrm>
            <a:off x="2970213" y="3103563"/>
            <a:ext cx="200025" cy="666750"/>
          </a:xfrm>
          <a:prstGeom prst="rect">
            <a:avLst/>
          </a:prstGeom>
          <a:solidFill>
            <a:srgbClr val="CC99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1918" name="Rectangle 94"/>
          <p:cNvSpPr>
            <a:spLocks noChangeArrowheads="1"/>
          </p:cNvSpPr>
          <p:nvPr/>
        </p:nvSpPr>
        <p:spPr bwMode="auto">
          <a:xfrm>
            <a:off x="2970213" y="4586288"/>
            <a:ext cx="200025" cy="669925"/>
          </a:xfrm>
          <a:prstGeom prst="rect">
            <a:avLst/>
          </a:prstGeom>
          <a:solidFill>
            <a:srgbClr val="CC99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1919" name="Rectangle 95"/>
          <p:cNvSpPr>
            <a:spLocks noChangeArrowheads="1"/>
          </p:cNvSpPr>
          <p:nvPr/>
        </p:nvSpPr>
        <p:spPr bwMode="auto">
          <a:xfrm>
            <a:off x="5972175" y="3100388"/>
            <a:ext cx="200025" cy="642937"/>
          </a:xfrm>
          <a:prstGeom prst="rect">
            <a:avLst/>
          </a:prstGeom>
          <a:solidFill>
            <a:srgbClr val="CC99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1920" name="Rectangle 96"/>
          <p:cNvSpPr>
            <a:spLocks noChangeArrowheads="1"/>
          </p:cNvSpPr>
          <p:nvPr/>
        </p:nvSpPr>
        <p:spPr bwMode="auto">
          <a:xfrm>
            <a:off x="5969000" y="4589463"/>
            <a:ext cx="200025" cy="668337"/>
          </a:xfrm>
          <a:prstGeom prst="rect">
            <a:avLst/>
          </a:prstGeom>
          <a:solidFill>
            <a:srgbClr val="CC99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1921" name="Line 97"/>
          <p:cNvSpPr>
            <a:spLocks noChangeShapeType="1"/>
          </p:cNvSpPr>
          <p:nvPr/>
        </p:nvSpPr>
        <p:spPr bwMode="auto">
          <a:xfrm>
            <a:off x="3876675" y="2911475"/>
            <a:ext cx="0" cy="64770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1922" name="Line 98"/>
          <p:cNvSpPr>
            <a:spLocks noChangeShapeType="1"/>
          </p:cNvSpPr>
          <p:nvPr/>
        </p:nvSpPr>
        <p:spPr bwMode="auto">
          <a:xfrm>
            <a:off x="5245100" y="2911475"/>
            <a:ext cx="0" cy="64770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101923" name="Group 99"/>
          <p:cNvGrpSpPr>
            <a:grpSpLocks/>
          </p:cNvGrpSpPr>
          <p:nvPr/>
        </p:nvGrpSpPr>
        <p:grpSpPr bwMode="auto">
          <a:xfrm>
            <a:off x="4454525" y="5818188"/>
            <a:ext cx="3849688" cy="568325"/>
            <a:chOff x="3165" y="3479"/>
            <a:chExt cx="2425" cy="358"/>
          </a:xfrm>
        </p:grpSpPr>
        <p:sp>
          <p:nvSpPr>
            <p:cNvPr id="5203" name="Line 100"/>
            <p:cNvSpPr>
              <a:spLocks noChangeShapeType="1"/>
            </p:cNvSpPr>
            <p:nvPr/>
          </p:nvSpPr>
          <p:spPr bwMode="auto">
            <a:xfrm flipV="1">
              <a:off x="3165" y="3479"/>
              <a:ext cx="2425" cy="1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04" name="Line 101"/>
            <p:cNvSpPr>
              <a:spLocks noChangeShapeType="1"/>
            </p:cNvSpPr>
            <p:nvPr/>
          </p:nvSpPr>
          <p:spPr bwMode="auto">
            <a:xfrm>
              <a:off x="3165" y="3710"/>
              <a:ext cx="2425" cy="1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1926" name="Group 102"/>
          <p:cNvGrpSpPr>
            <a:grpSpLocks/>
          </p:cNvGrpSpPr>
          <p:nvPr/>
        </p:nvGrpSpPr>
        <p:grpSpPr bwMode="auto">
          <a:xfrm>
            <a:off x="3178175" y="5988050"/>
            <a:ext cx="2243138" cy="227013"/>
            <a:chOff x="2361" y="3586"/>
            <a:chExt cx="1413" cy="143"/>
          </a:xfrm>
        </p:grpSpPr>
        <p:sp>
          <p:nvSpPr>
            <p:cNvPr id="5201" name="Line 103"/>
            <p:cNvSpPr>
              <a:spLocks noChangeShapeType="1"/>
            </p:cNvSpPr>
            <p:nvPr/>
          </p:nvSpPr>
          <p:spPr bwMode="auto">
            <a:xfrm flipV="1">
              <a:off x="2361" y="3586"/>
              <a:ext cx="1413" cy="69"/>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02" name="Line 104"/>
            <p:cNvSpPr>
              <a:spLocks noChangeShapeType="1"/>
            </p:cNvSpPr>
            <p:nvPr/>
          </p:nvSpPr>
          <p:spPr bwMode="auto">
            <a:xfrm>
              <a:off x="2361" y="3660"/>
              <a:ext cx="1413" cy="69"/>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1929" name="Group 105"/>
          <p:cNvGrpSpPr>
            <a:grpSpLocks/>
          </p:cNvGrpSpPr>
          <p:nvPr/>
        </p:nvGrpSpPr>
        <p:grpSpPr bwMode="auto">
          <a:xfrm>
            <a:off x="876300" y="2979738"/>
            <a:ext cx="1774825" cy="758825"/>
            <a:chOff x="535" y="1525"/>
            <a:chExt cx="1118" cy="478"/>
          </a:xfrm>
        </p:grpSpPr>
        <p:sp>
          <p:nvSpPr>
            <p:cNvPr id="5199" name="Rectangle 106"/>
            <p:cNvSpPr>
              <a:spLocks noChangeArrowheads="1"/>
            </p:cNvSpPr>
            <p:nvPr/>
          </p:nvSpPr>
          <p:spPr bwMode="auto">
            <a:xfrm>
              <a:off x="535" y="1525"/>
              <a:ext cx="11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a:r>
                <a:rPr lang="en-US">
                  <a:solidFill>
                    <a:schemeClr val="tx1"/>
                  </a:solidFill>
                  <a:latin typeface="Arial Narrow" pitchFamily="34" charset="0"/>
                </a:rPr>
                <a:t>Glass cannula</a:t>
              </a:r>
            </a:p>
          </p:txBody>
        </p:sp>
        <p:sp>
          <p:nvSpPr>
            <p:cNvPr id="5200" name="Line 107"/>
            <p:cNvSpPr>
              <a:spLocks noChangeShapeType="1"/>
            </p:cNvSpPr>
            <p:nvPr/>
          </p:nvSpPr>
          <p:spPr bwMode="auto">
            <a:xfrm flipH="1" flipV="1">
              <a:off x="887" y="1771"/>
              <a:ext cx="131" cy="23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1932" name="Group 108"/>
          <p:cNvGrpSpPr>
            <a:grpSpLocks/>
          </p:cNvGrpSpPr>
          <p:nvPr/>
        </p:nvGrpSpPr>
        <p:grpSpPr bwMode="auto">
          <a:xfrm>
            <a:off x="2235200" y="5402263"/>
            <a:ext cx="2219325" cy="600075"/>
            <a:chOff x="1408" y="3459"/>
            <a:chExt cx="1398" cy="378"/>
          </a:xfrm>
        </p:grpSpPr>
        <p:sp>
          <p:nvSpPr>
            <p:cNvPr id="5197" name="Rectangle 109"/>
            <p:cNvSpPr>
              <a:spLocks noChangeArrowheads="1"/>
            </p:cNvSpPr>
            <p:nvPr/>
          </p:nvSpPr>
          <p:spPr bwMode="auto">
            <a:xfrm>
              <a:off x="1408" y="3459"/>
              <a:ext cx="139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a:r>
                <a:rPr lang="en-US">
                  <a:solidFill>
                    <a:schemeClr val="tx1"/>
                  </a:solidFill>
                  <a:latin typeface="Arial Narrow" pitchFamily="34" charset="0"/>
                </a:rPr>
                <a:t>pH-sensitive glass</a:t>
              </a:r>
            </a:p>
          </p:txBody>
        </p:sp>
        <p:sp>
          <p:nvSpPr>
            <p:cNvPr id="5198" name="Line 110"/>
            <p:cNvSpPr>
              <a:spLocks noChangeShapeType="1"/>
            </p:cNvSpPr>
            <p:nvPr/>
          </p:nvSpPr>
          <p:spPr bwMode="auto">
            <a:xfrm flipH="1" flipV="1">
              <a:off x="2105" y="3721"/>
              <a:ext cx="66" cy="11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1935" name="Group 111"/>
          <p:cNvGrpSpPr>
            <a:grpSpLocks/>
          </p:cNvGrpSpPr>
          <p:nvPr/>
        </p:nvGrpSpPr>
        <p:grpSpPr bwMode="auto">
          <a:xfrm>
            <a:off x="5807075" y="5268913"/>
            <a:ext cx="1914525" cy="577850"/>
            <a:chOff x="3658" y="3357"/>
            <a:chExt cx="1206" cy="364"/>
          </a:xfrm>
        </p:grpSpPr>
        <p:sp>
          <p:nvSpPr>
            <p:cNvPr id="5195" name="Rectangle 112"/>
            <p:cNvSpPr>
              <a:spLocks noChangeArrowheads="1"/>
            </p:cNvSpPr>
            <p:nvPr/>
          </p:nvSpPr>
          <p:spPr bwMode="auto">
            <a:xfrm>
              <a:off x="3658" y="3357"/>
              <a:ext cx="120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a:r>
                <a:rPr lang="en-US">
                  <a:solidFill>
                    <a:schemeClr val="tx1"/>
                  </a:solidFill>
                  <a:latin typeface="Arial Narrow" pitchFamily="34" charset="0"/>
                </a:rPr>
                <a:t>Insulating glass</a:t>
              </a:r>
            </a:p>
          </p:txBody>
        </p:sp>
        <p:sp>
          <p:nvSpPr>
            <p:cNvPr id="5196" name="Line 113"/>
            <p:cNvSpPr>
              <a:spLocks noChangeShapeType="1"/>
            </p:cNvSpPr>
            <p:nvPr/>
          </p:nvSpPr>
          <p:spPr bwMode="auto">
            <a:xfrm flipV="1">
              <a:off x="4163" y="3605"/>
              <a:ext cx="66" cy="11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101938" name="Line 114"/>
          <p:cNvSpPr>
            <a:spLocks noChangeShapeType="1"/>
          </p:cNvSpPr>
          <p:nvPr/>
        </p:nvSpPr>
        <p:spPr bwMode="auto">
          <a:xfrm>
            <a:off x="8228013" y="4179888"/>
            <a:ext cx="45878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1939" name="Line 115"/>
          <p:cNvSpPr>
            <a:spLocks noChangeShapeType="1"/>
          </p:cNvSpPr>
          <p:nvPr/>
        </p:nvSpPr>
        <p:spPr bwMode="auto">
          <a:xfrm>
            <a:off x="454025" y="4179888"/>
            <a:ext cx="51593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1940" name="Line 116"/>
          <p:cNvSpPr>
            <a:spLocks noChangeShapeType="1"/>
          </p:cNvSpPr>
          <p:nvPr/>
        </p:nvSpPr>
        <p:spPr bwMode="auto">
          <a:xfrm flipV="1">
            <a:off x="454025" y="2201863"/>
            <a:ext cx="0" cy="19780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101941" name="Group 117"/>
          <p:cNvGrpSpPr>
            <a:grpSpLocks/>
          </p:cNvGrpSpPr>
          <p:nvPr/>
        </p:nvGrpSpPr>
        <p:grpSpPr bwMode="auto">
          <a:xfrm>
            <a:off x="4286250" y="1927225"/>
            <a:ext cx="547688" cy="547688"/>
            <a:chOff x="2700" y="1214"/>
            <a:chExt cx="345" cy="345"/>
          </a:xfrm>
        </p:grpSpPr>
        <p:sp>
          <p:nvSpPr>
            <p:cNvPr id="5193" name="Oval 118"/>
            <p:cNvSpPr>
              <a:spLocks noChangeAspect="1" noChangeArrowheads="1"/>
            </p:cNvSpPr>
            <p:nvPr/>
          </p:nvSpPr>
          <p:spPr bwMode="auto">
            <a:xfrm>
              <a:off x="2700" y="1214"/>
              <a:ext cx="345" cy="345"/>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94" name="Line 119"/>
            <p:cNvSpPr>
              <a:spLocks noChangeShapeType="1"/>
            </p:cNvSpPr>
            <p:nvPr/>
          </p:nvSpPr>
          <p:spPr bwMode="auto">
            <a:xfrm flipV="1">
              <a:off x="2801" y="1286"/>
              <a:ext cx="162" cy="17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101944" name="Line 120"/>
          <p:cNvSpPr>
            <a:spLocks noChangeShapeType="1"/>
          </p:cNvSpPr>
          <p:nvPr/>
        </p:nvSpPr>
        <p:spPr bwMode="auto">
          <a:xfrm flipV="1">
            <a:off x="8686800" y="2201863"/>
            <a:ext cx="0" cy="197802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1945" name="Line 121"/>
          <p:cNvSpPr>
            <a:spLocks noChangeShapeType="1"/>
          </p:cNvSpPr>
          <p:nvPr/>
        </p:nvSpPr>
        <p:spPr bwMode="auto">
          <a:xfrm>
            <a:off x="4826000" y="2201863"/>
            <a:ext cx="3860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101946" name="Group 122"/>
          <p:cNvGrpSpPr>
            <a:grpSpLocks/>
          </p:cNvGrpSpPr>
          <p:nvPr/>
        </p:nvGrpSpPr>
        <p:grpSpPr bwMode="auto">
          <a:xfrm>
            <a:off x="3967163" y="6259513"/>
            <a:ext cx="825500" cy="457200"/>
            <a:chOff x="2499" y="3943"/>
            <a:chExt cx="520" cy="288"/>
          </a:xfrm>
        </p:grpSpPr>
        <p:sp>
          <p:nvSpPr>
            <p:cNvPr id="5191" name="Rectangle 123"/>
            <p:cNvSpPr>
              <a:spLocks noChangeArrowheads="1"/>
            </p:cNvSpPr>
            <p:nvPr/>
          </p:nvSpPr>
          <p:spPr bwMode="auto">
            <a:xfrm>
              <a:off x="2499" y="3943"/>
              <a:ext cx="4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a:r>
                <a:rPr lang="en-US">
                  <a:solidFill>
                    <a:schemeClr val="tx1"/>
                  </a:solidFill>
                  <a:latin typeface="Arial Narrow" pitchFamily="34" charset="0"/>
                </a:rPr>
                <a:t>Weld</a:t>
              </a:r>
            </a:p>
          </p:txBody>
        </p:sp>
        <p:sp>
          <p:nvSpPr>
            <p:cNvPr id="5192" name="Line 124"/>
            <p:cNvSpPr>
              <a:spLocks noChangeShapeType="1"/>
            </p:cNvSpPr>
            <p:nvPr/>
          </p:nvSpPr>
          <p:spPr bwMode="auto">
            <a:xfrm flipV="1">
              <a:off x="2953" y="3945"/>
              <a:ext cx="66" cy="11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1949" name="Group 125"/>
          <p:cNvGrpSpPr>
            <a:grpSpLocks/>
          </p:cNvGrpSpPr>
          <p:nvPr/>
        </p:nvGrpSpPr>
        <p:grpSpPr bwMode="auto">
          <a:xfrm>
            <a:off x="390525" y="4719638"/>
            <a:ext cx="2706688" cy="457200"/>
            <a:chOff x="250" y="3021"/>
            <a:chExt cx="1705" cy="288"/>
          </a:xfrm>
        </p:grpSpPr>
        <p:sp>
          <p:nvSpPr>
            <p:cNvPr id="5189" name="Rectangle 126"/>
            <p:cNvSpPr>
              <a:spLocks noChangeArrowheads="1"/>
            </p:cNvSpPr>
            <p:nvPr/>
          </p:nvSpPr>
          <p:spPr bwMode="auto">
            <a:xfrm>
              <a:off x="250" y="3021"/>
              <a:ext cx="1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a:r>
                <a:rPr lang="en-US">
                  <a:solidFill>
                    <a:schemeClr val="tx1"/>
                  </a:solidFill>
                  <a:latin typeface="Arial Narrow" pitchFamily="34" charset="0"/>
                </a:rPr>
                <a:t>Vaseline/oil dam</a:t>
              </a:r>
            </a:p>
          </p:txBody>
        </p:sp>
        <p:sp>
          <p:nvSpPr>
            <p:cNvPr id="5190" name="Line 127"/>
            <p:cNvSpPr>
              <a:spLocks noChangeShapeType="1"/>
            </p:cNvSpPr>
            <p:nvPr/>
          </p:nvSpPr>
          <p:spPr bwMode="auto">
            <a:xfrm>
              <a:off x="1504" y="3179"/>
              <a:ext cx="451" cy="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1952" name="Group 128"/>
          <p:cNvGrpSpPr>
            <a:grpSpLocks/>
          </p:cNvGrpSpPr>
          <p:nvPr/>
        </p:nvGrpSpPr>
        <p:grpSpPr bwMode="auto">
          <a:xfrm>
            <a:off x="6421438" y="2809875"/>
            <a:ext cx="1216025" cy="758825"/>
            <a:chOff x="3968" y="1770"/>
            <a:chExt cx="766" cy="478"/>
          </a:xfrm>
        </p:grpSpPr>
        <p:sp>
          <p:nvSpPr>
            <p:cNvPr id="5187" name="Rectangle 129"/>
            <p:cNvSpPr>
              <a:spLocks noChangeArrowheads="1"/>
            </p:cNvSpPr>
            <p:nvPr/>
          </p:nvSpPr>
          <p:spPr bwMode="auto">
            <a:xfrm>
              <a:off x="3969" y="1770"/>
              <a:ext cx="7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a:r>
                <a:rPr lang="en-US">
                  <a:solidFill>
                    <a:schemeClr val="tx1"/>
                  </a:solidFill>
                  <a:latin typeface="Arial Narrow" pitchFamily="34" charset="0"/>
                </a:rPr>
                <a:t>Chamber</a:t>
              </a:r>
            </a:p>
          </p:txBody>
        </p:sp>
        <p:sp>
          <p:nvSpPr>
            <p:cNvPr id="5188" name="Line 130"/>
            <p:cNvSpPr>
              <a:spLocks noChangeShapeType="1"/>
            </p:cNvSpPr>
            <p:nvPr/>
          </p:nvSpPr>
          <p:spPr bwMode="auto">
            <a:xfrm flipV="1">
              <a:off x="3968" y="2016"/>
              <a:ext cx="131" cy="23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02013" name="Group 189"/>
          <p:cNvGrpSpPr>
            <a:grpSpLocks/>
          </p:cNvGrpSpPr>
          <p:nvPr/>
        </p:nvGrpSpPr>
        <p:grpSpPr bwMode="auto">
          <a:xfrm>
            <a:off x="1900238" y="3748088"/>
            <a:ext cx="5237162" cy="836612"/>
            <a:chOff x="1197" y="2361"/>
            <a:chExt cx="3299" cy="527"/>
          </a:xfrm>
        </p:grpSpPr>
        <p:grpSp>
          <p:nvGrpSpPr>
            <p:cNvPr id="5159" name="Group 133"/>
            <p:cNvGrpSpPr>
              <a:grpSpLocks/>
            </p:cNvGrpSpPr>
            <p:nvPr/>
          </p:nvGrpSpPr>
          <p:grpSpPr bwMode="auto">
            <a:xfrm>
              <a:off x="1197" y="2361"/>
              <a:ext cx="3299" cy="527"/>
              <a:chOff x="1197" y="2361"/>
              <a:chExt cx="3299" cy="527"/>
            </a:xfrm>
          </p:grpSpPr>
          <p:sp>
            <p:nvSpPr>
              <p:cNvPr id="5161" name="Line 51"/>
              <p:cNvSpPr>
                <a:spLocks noChangeShapeType="1"/>
              </p:cNvSpPr>
              <p:nvPr/>
            </p:nvSpPr>
            <p:spPr bwMode="auto">
              <a:xfrm>
                <a:off x="1257" y="2887"/>
                <a:ext cx="318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162" name="Group 52"/>
              <p:cNvGrpSpPr>
                <a:grpSpLocks/>
              </p:cNvGrpSpPr>
              <p:nvPr/>
            </p:nvGrpSpPr>
            <p:grpSpPr bwMode="auto">
              <a:xfrm>
                <a:off x="1269" y="2362"/>
                <a:ext cx="3227" cy="524"/>
                <a:chOff x="1265" y="2012"/>
                <a:chExt cx="3227" cy="524"/>
              </a:xfrm>
            </p:grpSpPr>
            <p:grpSp>
              <p:nvGrpSpPr>
                <p:cNvPr id="5183" name="Group 53"/>
                <p:cNvGrpSpPr>
                  <a:grpSpLocks/>
                </p:cNvGrpSpPr>
                <p:nvPr/>
              </p:nvGrpSpPr>
              <p:grpSpPr bwMode="auto">
                <a:xfrm>
                  <a:off x="4432" y="2012"/>
                  <a:ext cx="60" cy="524"/>
                  <a:chOff x="1448" y="2121"/>
                  <a:chExt cx="60" cy="475"/>
                </a:xfrm>
              </p:grpSpPr>
              <p:sp>
                <p:nvSpPr>
                  <p:cNvPr id="5185" name="Arc 54"/>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DDDDDD">
                      <a:alpha val="50195"/>
                    </a:srgbClr>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86" name="Arc 55"/>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DDDDDD">
                      <a:alpha val="50195"/>
                    </a:srgbClr>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184" name="Rectangle 56"/>
                <p:cNvSpPr>
                  <a:spLocks noChangeArrowheads="1"/>
                </p:cNvSpPr>
                <p:nvPr/>
              </p:nvSpPr>
              <p:spPr bwMode="auto">
                <a:xfrm>
                  <a:off x="1265" y="2012"/>
                  <a:ext cx="3167" cy="523"/>
                </a:xfrm>
                <a:prstGeom prst="rect">
                  <a:avLst/>
                </a:prstGeom>
                <a:solidFill>
                  <a:srgbClr val="DDDDDD">
                    <a:alpha val="50195"/>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63" name="Group 57"/>
              <p:cNvGrpSpPr>
                <a:grpSpLocks/>
              </p:cNvGrpSpPr>
              <p:nvPr/>
            </p:nvGrpSpPr>
            <p:grpSpPr bwMode="auto">
              <a:xfrm>
                <a:off x="1197" y="2361"/>
                <a:ext cx="124" cy="527"/>
                <a:chOff x="983" y="2095"/>
                <a:chExt cx="124" cy="527"/>
              </a:xfrm>
            </p:grpSpPr>
            <p:grpSp>
              <p:nvGrpSpPr>
                <p:cNvPr id="5174" name="Group 58"/>
                <p:cNvGrpSpPr>
                  <a:grpSpLocks/>
                </p:cNvGrpSpPr>
                <p:nvPr/>
              </p:nvGrpSpPr>
              <p:grpSpPr bwMode="auto">
                <a:xfrm>
                  <a:off x="1041" y="2095"/>
                  <a:ext cx="60" cy="524"/>
                  <a:chOff x="1448" y="2121"/>
                  <a:chExt cx="60" cy="475"/>
                </a:xfrm>
              </p:grpSpPr>
              <p:sp>
                <p:nvSpPr>
                  <p:cNvPr id="5181" name="Arc 59"/>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C8C8C8"/>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82" name="Arc 60"/>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C8C8C8"/>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75" name="Group 61"/>
                <p:cNvGrpSpPr>
                  <a:grpSpLocks/>
                </p:cNvGrpSpPr>
                <p:nvPr/>
              </p:nvGrpSpPr>
              <p:grpSpPr bwMode="auto">
                <a:xfrm flipH="1">
                  <a:off x="983" y="2096"/>
                  <a:ext cx="60" cy="524"/>
                  <a:chOff x="1448" y="2121"/>
                  <a:chExt cx="60" cy="475"/>
                </a:xfrm>
              </p:grpSpPr>
              <p:sp>
                <p:nvSpPr>
                  <p:cNvPr id="5179" name="Arc 62"/>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C8C8C8"/>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80" name="Arc 63"/>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C8C8C8"/>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76" name="Group 64"/>
                <p:cNvGrpSpPr>
                  <a:grpSpLocks/>
                </p:cNvGrpSpPr>
                <p:nvPr/>
              </p:nvGrpSpPr>
              <p:grpSpPr bwMode="auto">
                <a:xfrm>
                  <a:off x="1047" y="2098"/>
                  <a:ext cx="60" cy="524"/>
                  <a:chOff x="1448" y="2121"/>
                  <a:chExt cx="60" cy="475"/>
                </a:xfrm>
              </p:grpSpPr>
              <p:sp>
                <p:nvSpPr>
                  <p:cNvPr id="5177" name="Arc 65"/>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ffectLst/>
                  <a:extLst>
                    <a:ext uri="{909E8E84-426E-40DD-AFC4-6F175D3DCCD1}">
                      <a14:hiddenFill xmlns:a14="http://schemas.microsoft.com/office/drawing/2010/main">
                        <a:solidFill>
                          <a:srgbClr val="B2B2B2">
                            <a:alpha val="50195"/>
                          </a:srgb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78" name="Arc 66"/>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ffectLst/>
                  <a:extLst>
                    <a:ext uri="{909E8E84-426E-40DD-AFC4-6F175D3DCCD1}">
                      <a14:hiddenFill xmlns:a14="http://schemas.microsoft.com/office/drawing/2010/main">
                        <a:solidFill>
                          <a:srgbClr val="B2B2B2">
                            <a:alpha val="50195"/>
                          </a:srgb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164" name="Group 69"/>
              <p:cNvGrpSpPr>
                <a:grpSpLocks/>
              </p:cNvGrpSpPr>
              <p:nvPr/>
            </p:nvGrpSpPr>
            <p:grpSpPr bwMode="auto">
              <a:xfrm>
                <a:off x="1197" y="2361"/>
                <a:ext cx="124" cy="527"/>
                <a:chOff x="1193" y="2011"/>
                <a:chExt cx="124" cy="527"/>
              </a:xfrm>
            </p:grpSpPr>
            <p:grpSp>
              <p:nvGrpSpPr>
                <p:cNvPr id="5165" name="Group 70"/>
                <p:cNvGrpSpPr>
                  <a:grpSpLocks/>
                </p:cNvGrpSpPr>
                <p:nvPr/>
              </p:nvGrpSpPr>
              <p:grpSpPr bwMode="auto">
                <a:xfrm>
                  <a:off x="1251" y="2011"/>
                  <a:ext cx="60" cy="524"/>
                  <a:chOff x="1448" y="2121"/>
                  <a:chExt cx="60" cy="475"/>
                </a:xfrm>
              </p:grpSpPr>
              <p:sp>
                <p:nvSpPr>
                  <p:cNvPr id="5172" name="Arc 71"/>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C8C8C8"/>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73" name="Arc 72"/>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C8C8C8"/>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66" name="Group 73"/>
                <p:cNvGrpSpPr>
                  <a:grpSpLocks/>
                </p:cNvGrpSpPr>
                <p:nvPr/>
              </p:nvGrpSpPr>
              <p:grpSpPr bwMode="auto">
                <a:xfrm flipH="1">
                  <a:off x="1193" y="2012"/>
                  <a:ext cx="60" cy="524"/>
                  <a:chOff x="1448" y="2121"/>
                  <a:chExt cx="60" cy="475"/>
                </a:xfrm>
              </p:grpSpPr>
              <p:sp>
                <p:nvSpPr>
                  <p:cNvPr id="5170" name="Arc 74"/>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C8C8C8"/>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71" name="Arc 75"/>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solidFill>
                    <a:srgbClr val="C8C8C8"/>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67" name="Group 76"/>
                <p:cNvGrpSpPr>
                  <a:grpSpLocks/>
                </p:cNvGrpSpPr>
                <p:nvPr/>
              </p:nvGrpSpPr>
              <p:grpSpPr bwMode="auto">
                <a:xfrm>
                  <a:off x="1257" y="2014"/>
                  <a:ext cx="60" cy="524"/>
                  <a:chOff x="1448" y="2121"/>
                  <a:chExt cx="60" cy="475"/>
                </a:xfrm>
              </p:grpSpPr>
              <p:sp>
                <p:nvSpPr>
                  <p:cNvPr id="5168" name="Arc 77"/>
                  <p:cNvSpPr>
                    <a:spLocks/>
                  </p:cNvSpPr>
                  <p:nvPr/>
                </p:nvSpPr>
                <p:spPr bwMode="auto">
                  <a:xfrm>
                    <a:off x="1448" y="2121"/>
                    <a:ext cx="60" cy="23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ffectLst/>
                  <a:extLst>
                    <a:ext uri="{909E8E84-426E-40DD-AFC4-6F175D3DCCD1}">
                      <a14:hiddenFill xmlns:a14="http://schemas.microsoft.com/office/drawing/2010/main">
                        <a:solidFill>
                          <a:srgbClr val="B2B2B2">
                            <a:alpha val="50195"/>
                          </a:srgb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69" name="Arc 78"/>
                  <p:cNvSpPr>
                    <a:spLocks/>
                  </p:cNvSpPr>
                  <p:nvPr/>
                </p:nvSpPr>
                <p:spPr bwMode="auto">
                  <a:xfrm flipV="1">
                    <a:off x="1448" y="2358"/>
                    <a:ext cx="60" cy="23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ffectLst/>
                  <a:extLst>
                    <a:ext uri="{909E8E84-426E-40DD-AFC4-6F175D3DCCD1}">
                      <a14:hiddenFill xmlns:a14="http://schemas.microsoft.com/office/drawing/2010/main">
                        <a:solidFill>
                          <a:srgbClr val="B2B2B2">
                            <a:alpha val="50195"/>
                          </a:srgb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sp>
          <p:nvSpPr>
            <p:cNvPr id="5160" name="Line 132"/>
            <p:cNvSpPr>
              <a:spLocks noChangeShapeType="1"/>
            </p:cNvSpPr>
            <p:nvPr/>
          </p:nvSpPr>
          <p:spPr bwMode="auto">
            <a:xfrm>
              <a:off x="1251" y="2363"/>
              <a:ext cx="3185"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101912" name="Rectangle 88"/>
          <p:cNvSpPr>
            <a:spLocks noChangeArrowheads="1"/>
          </p:cNvSpPr>
          <p:nvPr/>
        </p:nvSpPr>
        <p:spPr bwMode="auto">
          <a:xfrm>
            <a:off x="3084513" y="4697413"/>
            <a:ext cx="29797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a:r>
              <a:rPr lang="en-US">
                <a:solidFill>
                  <a:schemeClr val="tx1"/>
                </a:solidFill>
                <a:latin typeface="Arial Narrow" pitchFamily="34" charset="0"/>
              </a:rPr>
              <a:t>Axon diameter </a:t>
            </a:r>
            <a:r>
              <a:rPr lang="en-US">
                <a:solidFill>
                  <a:schemeClr val="tx1"/>
                </a:solidFill>
                <a:latin typeface="Arial Narrow" pitchFamily="34" charset="0"/>
                <a:sym typeface="Symbol" pitchFamily="18" charset="2"/>
              </a:rPr>
              <a:t> 550 m</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01827"/>
                                        </p:tgtEl>
                                        <p:attrNameLst>
                                          <p:attrName>style.visibility</p:attrName>
                                        </p:attrNameLst>
                                      </p:cBhvr>
                                      <p:to>
                                        <p:strVal val="visible"/>
                                      </p:to>
                                    </p:set>
                                    <p:animEffect transition="in" filter="dissolve">
                                      <p:cBhvr>
                                        <p:cTn id="7" dur="500"/>
                                        <p:tgtEl>
                                          <p:spTgt spid="110182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101952"/>
                                        </p:tgtEl>
                                        <p:attrNameLst>
                                          <p:attrName>style.visibility</p:attrName>
                                        </p:attrNameLst>
                                      </p:cBhvr>
                                      <p:to>
                                        <p:strVal val="visible"/>
                                      </p:to>
                                    </p:set>
                                    <p:animEffect transition="in" filter="dissolve">
                                      <p:cBhvr>
                                        <p:cTn id="11" dur="500"/>
                                        <p:tgtEl>
                                          <p:spTgt spid="110195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1102013"/>
                                        </p:tgtEl>
                                        <p:attrNameLst>
                                          <p:attrName>style.visibility</p:attrName>
                                        </p:attrNameLst>
                                      </p:cBhvr>
                                      <p:to>
                                        <p:strVal val="visible"/>
                                      </p:to>
                                    </p:set>
                                    <p:animEffect transition="in" filter="dissolve">
                                      <p:cBhvr>
                                        <p:cTn id="16" dur="500"/>
                                        <p:tgtEl>
                                          <p:spTgt spid="1102013"/>
                                        </p:tgtEl>
                                      </p:cBhvr>
                                    </p:animEffect>
                                  </p:childTnLst>
                                </p:cTn>
                              </p:par>
                            </p:childTnLst>
                          </p:cTn>
                        </p:par>
                        <p:par>
                          <p:cTn id="17" fill="hold" nodeType="afterGroup">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1101912"/>
                                        </p:tgtEl>
                                        <p:attrNameLst>
                                          <p:attrName>style.visibility</p:attrName>
                                        </p:attrNameLst>
                                      </p:cBhvr>
                                      <p:to>
                                        <p:strVal val="visible"/>
                                      </p:to>
                                    </p:set>
                                    <p:animEffect transition="in" filter="dissolve">
                                      <p:cBhvr>
                                        <p:cTn id="20" dur="500"/>
                                        <p:tgtEl>
                                          <p:spTgt spid="1101912"/>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101858"/>
                                        </p:tgtEl>
                                        <p:attrNameLst>
                                          <p:attrName>style.visibility</p:attrName>
                                        </p:attrNameLst>
                                      </p:cBhvr>
                                      <p:to>
                                        <p:strVal val="visible"/>
                                      </p:to>
                                    </p:set>
                                    <p:anim calcmode="lin" valueType="num">
                                      <p:cBhvr additive="base">
                                        <p:cTn id="25" dur="500" fill="hold"/>
                                        <p:tgtEl>
                                          <p:spTgt spid="1101858"/>
                                        </p:tgtEl>
                                        <p:attrNameLst>
                                          <p:attrName>ppt_x</p:attrName>
                                        </p:attrNameLst>
                                      </p:cBhvr>
                                      <p:tavLst>
                                        <p:tav tm="0">
                                          <p:val>
                                            <p:strVal val="0-#ppt_w/2"/>
                                          </p:val>
                                        </p:tav>
                                        <p:tav tm="100000">
                                          <p:val>
                                            <p:strVal val="#ppt_x"/>
                                          </p:val>
                                        </p:tav>
                                      </p:tavLst>
                                    </p:anim>
                                    <p:anim calcmode="lin" valueType="num">
                                      <p:cBhvr additive="base">
                                        <p:cTn id="26" dur="500" fill="hold"/>
                                        <p:tgtEl>
                                          <p:spTgt spid="1101858"/>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101903"/>
                                        </p:tgtEl>
                                        <p:attrNameLst>
                                          <p:attrName>style.visibility</p:attrName>
                                        </p:attrNameLst>
                                      </p:cBhvr>
                                      <p:to>
                                        <p:strVal val="visible"/>
                                      </p:to>
                                    </p:set>
                                    <p:anim calcmode="lin" valueType="num">
                                      <p:cBhvr additive="base">
                                        <p:cTn id="29" dur="500" fill="hold"/>
                                        <p:tgtEl>
                                          <p:spTgt spid="1101903"/>
                                        </p:tgtEl>
                                        <p:attrNameLst>
                                          <p:attrName>ppt_x</p:attrName>
                                        </p:attrNameLst>
                                      </p:cBhvr>
                                      <p:tavLst>
                                        <p:tav tm="0">
                                          <p:val>
                                            <p:strVal val="0-#ppt_w/2"/>
                                          </p:val>
                                        </p:tav>
                                        <p:tav tm="100000">
                                          <p:val>
                                            <p:strVal val="#ppt_x"/>
                                          </p:val>
                                        </p:tav>
                                      </p:tavLst>
                                    </p:anim>
                                    <p:anim calcmode="lin" valueType="num">
                                      <p:cBhvr additive="base">
                                        <p:cTn id="30" dur="500" fill="hold"/>
                                        <p:tgtEl>
                                          <p:spTgt spid="1101903"/>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1101839"/>
                                        </p:tgtEl>
                                        <p:attrNameLst>
                                          <p:attrName>style.visibility</p:attrName>
                                        </p:attrNameLst>
                                      </p:cBhvr>
                                      <p:to>
                                        <p:strVal val="visible"/>
                                      </p:to>
                                    </p:set>
                                    <p:anim calcmode="lin" valueType="num">
                                      <p:cBhvr additive="base">
                                        <p:cTn id="33" dur="500" fill="hold"/>
                                        <p:tgtEl>
                                          <p:spTgt spid="1101839"/>
                                        </p:tgtEl>
                                        <p:attrNameLst>
                                          <p:attrName>ppt_x</p:attrName>
                                        </p:attrNameLst>
                                      </p:cBhvr>
                                      <p:tavLst>
                                        <p:tav tm="0">
                                          <p:val>
                                            <p:strVal val="1+#ppt_w/2"/>
                                          </p:val>
                                        </p:tav>
                                        <p:tav tm="100000">
                                          <p:val>
                                            <p:strVal val="#ppt_x"/>
                                          </p:val>
                                        </p:tav>
                                      </p:tavLst>
                                    </p:anim>
                                    <p:anim calcmode="lin" valueType="num">
                                      <p:cBhvr additive="base">
                                        <p:cTn id="34" dur="500" fill="hold"/>
                                        <p:tgtEl>
                                          <p:spTgt spid="1101839"/>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9" presetClass="entr" presetSubtype="0" fill="hold" nodeType="afterEffect">
                                  <p:stCondLst>
                                    <p:cond delay="0"/>
                                  </p:stCondLst>
                                  <p:childTnLst>
                                    <p:set>
                                      <p:cBhvr>
                                        <p:cTn id="37" dur="1" fill="hold">
                                          <p:stCondLst>
                                            <p:cond delay="0"/>
                                          </p:stCondLst>
                                        </p:cTn>
                                        <p:tgtEl>
                                          <p:spTgt spid="1101929"/>
                                        </p:tgtEl>
                                        <p:attrNameLst>
                                          <p:attrName>style.visibility</p:attrName>
                                        </p:attrNameLst>
                                      </p:cBhvr>
                                      <p:to>
                                        <p:strVal val="visible"/>
                                      </p:to>
                                    </p:set>
                                    <p:animEffect transition="in" filter="dissolve">
                                      <p:cBhvr>
                                        <p:cTn id="38" dur="500"/>
                                        <p:tgtEl>
                                          <p:spTgt spid="1101929"/>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101906"/>
                                        </p:tgtEl>
                                        <p:attrNameLst>
                                          <p:attrName>style.visibility</p:attrName>
                                        </p:attrNameLst>
                                      </p:cBhvr>
                                      <p:to>
                                        <p:strVal val="visible"/>
                                      </p:to>
                                    </p:set>
                                    <p:anim calcmode="lin" valueType="num">
                                      <p:cBhvr additive="base">
                                        <p:cTn id="43" dur="500" fill="hold"/>
                                        <p:tgtEl>
                                          <p:spTgt spid="1101906"/>
                                        </p:tgtEl>
                                        <p:attrNameLst>
                                          <p:attrName>ppt_x</p:attrName>
                                        </p:attrNameLst>
                                      </p:cBhvr>
                                      <p:tavLst>
                                        <p:tav tm="0">
                                          <p:val>
                                            <p:strVal val="0-#ppt_w/2"/>
                                          </p:val>
                                        </p:tav>
                                        <p:tav tm="100000">
                                          <p:val>
                                            <p:strVal val="#ppt_x"/>
                                          </p:val>
                                        </p:tav>
                                      </p:tavLst>
                                    </p:anim>
                                    <p:anim calcmode="lin" valueType="num">
                                      <p:cBhvr additive="base">
                                        <p:cTn id="44" dur="500" fill="hold"/>
                                        <p:tgtEl>
                                          <p:spTgt spid="1101906"/>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101909"/>
                                        </p:tgtEl>
                                        <p:attrNameLst>
                                          <p:attrName>style.visibility</p:attrName>
                                        </p:attrNameLst>
                                      </p:cBhvr>
                                      <p:to>
                                        <p:strVal val="visible"/>
                                      </p:to>
                                    </p:set>
                                    <p:anim calcmode="lin" valueType="num">
                                      <p:cBhvr additive="base">
                                        <p:cTn id="47" dur="500" fill="hold"/>
                                        <p:tgtEl>
                                          <p:spTgt spid="1101909"/>
                                        </p:tgtEl>
                                        <p:attrNameLst>
                                          <p:attrName>ppt_x</p:attrName>
                                        </p:attrNameLst>
                                      </p:cBhvr>
                                      <p:tavLst>
                                        <p:tav tm="0">
                                          <p:val>
                                            <p:strVal val="0-#ppt_w/2"/>
                                          </p:val>
                                        </p:tav>
                                        <p:tav tm="100000">
                                          <p:val>
                                            <p:strVal val="#ppt_x"/>
                                          </p:val>
                                        </p:tav>
                                      </p:tavLst>
                                    </p:anim>
                                    <p:anim calcmode="lin" valueType="num">
                                      <p:cBhvr additive="base">
                                        <p:cTn id="48" dur="500" fill="hold"/>
                                        <p:tgtEl>
                                          <p:spTgt spid="1101909"/>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101854"/>
                                        </p:tgtEl>
                                        <p:attrNameLst>
                                          <p:attrName>style.visibility</p:attrName>
                                        </p:attrNameLst>
                                      </p:cBhvr>
                                      <p:to>
                                        <p:strVal val="visible"/>
                                      </p:to>
                                    </p:set>
                                    <p:anim calcmode="lin" valueType="num">
                                      <p:cBhvr additive="base">
                                        <p:cTn id="51" dur="500" fill="hold"/>
                                        <p:tgtEl>
                                          <p:spTgt spid="1101854"/>
                                        </p:tgtEl>
                                        <p:attrNameLst>
                                          <p:attrName>ppt_x</p:attrName>
                                        </p:attrNameLst>
                                      </p:cBhvr>
                                      <p:tavLst>
                                        <p:tav tm="0">
                                          <p:val>
                                            <p:strVal val="0-#ppt_w/2"/>
                                          </p:val>
                                        </p:tav>
                                        <p:tav tm="100000">
                                          <p:val>
                                            <p:strVal val="#ppt_x"/>
                                          </p:val>
                                        </p:tav>
                                      </p:tavLst>
                                    </p:anim>
                                    <p:anim calcmode="lin" valueType="num">
                                      <p:cBhvr additive="base">
                                        <p:cTn id="52" dur="500" fill="hold"/>
                                        <p:tgtEl>
                                          <p:spTgt spid="1101854"/>
                                        </p:tgtEl>
                                        <p:attrNameLst>
                                          <p:attrName>ppt_y</p:attrName>
                                        </p:attrNameLst>
                                      </p:cBhvr>
                                      <p:tavLst>
                                        <p:tav tm="0">
                                          <p:val>
                                            <p:strVal val="#ppt_y"/>
                                          </p:val>
                                        </p:tav>
                                        <p:tav tm="100000">
                                          <p:val>
                                            <p:strVal val="#ppt_y"/>
                                          </p:val>
                                        </p:tav>
                                      </p:tavLst>
                                    </p:anim>
                                  </p:childTnLst>
                                </p:cTn>
                              </p:par>
                            </p:childTnLst>
                          </p:cTn>
                        </p:par>
                        <p:par>
                          <p:cTn id="53" fill="hold" nodeType="afterGroup">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101872"/>
                                        </p:tgtEl>
                                        <p:attrNameLst>
                                          <p:attrName>style.visibility</p:attrName>
                                        </p:attrNameLst>
                                      </p:cBhvr>
                                      <p:to>
                                        <p:strVal val="visible"/>
                                      </p:to>
                                    </p:set>
                                    <p:animEffect transition="in" filter="dissolve">
                                      <p:cBhvr>
                                        <p:cTn id="56" dur="500"/>
                                        <p:tgtEl>
                                          <p:spTgt spid="110187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nodeType="clickEffect">
                                  <p:stCondLst>
                                    <p:cond delay="0"/>
                                  </p:stCondLst>
                                  <p:childTnLst>
                                    <p:set>
                                      <p:cBhvr>
                                        <p:cTn id="60" dur="1" fill="hold">
                                          <p:stCondLst>
                                            <p:cond delay="0"/>
                                          </p:stCondLst>
                                        </p:cTn>
                                        <p:tgtEl>
                                          <p:spTgt spid="1101828"/>
                                        </p:tgtEl>
                                        <p:attrNameLst>
                                          <p:attrName>style.visibility</p:attrName>
                                        </p:attrNameLst>
                                      </p:cBhvr>
                                      <p:to>
                                        <p:strVal val="visible"/>
                                      </p:to>
                                    </p:set>
                                    <p:anim calcmode="lin" valueType="num">
                                      <p:cBhvr additive="base">
                                        <p:cTn id="61" dur="500" fill="hold"/>
                                        <p:tgtEl>
                                          <p:spTgt spid="1101828"/>
                                        </p:tgtEl>
                                        <p:attrNameLst>
                                          <p:attrName>ppt_x</p:attrName>
                                        </p:attrNameLst>
                                      </p:cBhvr>
                                      <p:tavLst>
                                        <p:tav tm="0">
                                          <p:val>
                                            <p:strVal val="1+#ppt_w/2"/>
                                          </p:val>
                                        </p:tav>
                                        <p:tav tm="100000">
                                          <p:val>
                                            <p:strVal val="#ppt_x"/>
                                          </p:val>
                                        </p:tav>
                                      </p:tavLst>
                                    </p:anim>
                                    <p:anim calcmode="lin" valueType="num">
                                      <p:cBhvr additive="base">
                                        <p:cTn id="62" dur="500" fill="hold"/>
                                        <p:tgtEl>
                                          <p:spTgt spid="1101828"/>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0"/>
                                  </p:stCondLst>
                                  <p:childTnLst>
                                    <p:set>
                                      <p:cBhvr>
                                        <p:cTn id="64" dur="1" fill="hold">
                                          <p:stCondLst>
                                            <p:cond delay="0"/>
                                          </p:stCondLst>
                                        </p:cTn>
                                        <p:tgtEl>
                                          <p:spTgt spid="1101851"/>
                                        </p:tgtEl>
                                        <p:attrNameLst>
                                          <p:attrName>style.visibility</p:attrName>
                                        </p:attrNameLst>
                                      </p:cBhvr>
                                      <p:to>
                                        <p:strVal val="visible"/>
                                      </p:to>
                                    </p:set>
                                    <p:anim calcmode="lin" valueType="num">
                                      <p:cBhvr additive="base">
                                        <p:cTn id="65" dur="500" fill="hold"/>
                                        <p:tgtEl>
                                          <p:spTgt spid="1101851"/>
                                        </p:tgtEl>
                                        <p:attrNameLst>
                                          <p:attrName>ppt_x</p:attrName>
                                        </p:attrNameLst>
                                      </p:cBhvr>
                                      <p:tavLst>
                                        <p:tav tm="0">
                                          <p:val>
                                            <p:strVal val="1+#ppt_w/2"/>
                                          </p:val>
                                        </p:tav>
                                        <p:tav tm="100000">
                                          <p:val>
                                            <p:strVal val="#ppt_x"/>
                                          </p:val>
                                        </p:tav>
                                      </p:tavLst>
                                    </p:anim>
                                    <p:anim calcmode="lin" valueType="num">
                                      <p:cBhvr additive="base">
                                        <p:cTn id="66" dur="500" fill="hold"/>
                                        <p:tgtEl>
                                          <p:spTgt spid="1101851"/>
                                        </p:tgtEl>
                                        <p:attrNameLst>
                                          <p:attrName>ppt_y</p:attrName>
                                        </p:attrNameLst>
                                      </p:cBhvr>
                                      <p:tavLst>
                                        <p:tav tm="0">
                                          <p:val>
                                            <p:strVal val="#ppt_y"/>
                                          </p:val>
                                        </p:tav>
                                        <p:tav tm="100000">
                                          <p:val>
                                            <p:strVal val="#ppt_y"/>
                                          </p:val>
                                        </p:tav>
                                      </p:tavLst>
                                    </p:anim>
                                  </p:childTnLst>
                                </p:cTn>
                              </p:par>
                            </p:childTnLst>
                          </p:cTn>
                        </p:par>
                        <p:par>
                          <p:cTn id="67" fill="hold" nodeType="afterGroup">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1101871"/>
                                        </p:tgtEl>
                                        <p:attrNameLst>
                                          <p:attrName>style.visibility</p:attrName>
                                        </p:attrNameLst>
                                      </p:cBhvr>
                                      <p:to>
                                        <p:strVal val="visible"/>
                                      </p:to>
                                    </p:set>
                                    <p:animEffect transition="in" filter="dissolve">
                                      <p:cBhvr>
                                        <p:cTn id="70" dur="500"/>
                                        <p:tgtEl>
                                          <p:spTgt spid="1101871"/>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nodeType="clickEffect">
                                  <p:stCondLst>
                                    <p:cond delay="0"/>
                                  </p:stCondLst>
                                  <p:childTnLst>
                                    <p:set>
                                      <p:cBhvr>
                                        <p:cTn id="74" dur="1" fill="hold">
                                          <p:stCondLst>
                                            <p:cond delay="0"/>
                                          </p:stCondLst>
                                        </p:cTn>
                                        <p:tgtEl>
                                          <p:spTgt spid="1101923"/>
                                        </p:tgtEl>
                                        <p:attrNameLst>
                                          <p:attrName>style.visibility</p:attrName>
                                        </p:attrNameLst>
                                      </p:cBhvr>
                                      <p:to>
                                        <p:strVal val="visible"/>
                                      </p:to>
                                    </p:set>
                                    <p:animEffect transition="in" filter="dissolve">
                                      <p:cBhvr>
                                        <p:cTn id="75" dur="500"/>
                                        <p:tgtEl>
                                          <p:spTgt spid="1101923"/>
                                        </p:tgtEl>
                                      </p:cBhvr>
                                    </p:animEffect>
                                  </p:childTnLst>
                                </p:cTn>
                              </p:par>
                            </p:childTnLst>
                          </p:cTn>
                        </p:par>
                        <p:par>
                          <p:cTn id="76" fill="hold" nodeType="afterGroup">
                            <p:stCondLst>
                              <p:cond delay="500"/>
                            </p:stCondLst>
                            <p:childTnLst>
                              <p:par>
                                <p:cTn id="77" presetID="9" presetClass="entr" presetSubtype="0" fill="hold" nodeType="afterEffect">
                                  <p:stCondLst>
                                    <p:cond delay="0"/>
                                  </p:stCondLst>
                                  <p:childTnLst>
                                    <p:set>
                                      <p:cBhvr>
                                        <p:cTn id="78" dur="1" fill="hold">
                                          <p:stCondLst>
                                            <p:cond delay="0"/>
                                          </p:stCondLst>
                                        </p:cTn>
                                        <p:tgtEl>
                                          <p:spTgt spid="1101935"/>
                                        </p:tgtEl>
                                        <p:attrNameLst>
                                          <p:attrName>style.visibility</p:attrName>
                                        </p:attrNameLst>
                                      </p:cBhvr>
                                      <p:to>
                                        <p:strVal val="visible"/>
                                      </p:to>
                                    </p:set>
                                    <p:animEffect transition="in" filter="dissolve">
                                      <p:cBhvr>
                                        <p:cTn id="79" dur="500"/>
                                        <p:tgtEl>
                                          <p:spTgt spid="1101935"/>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2" fill="hold" nodeType="clickEffect">
                                  <p:stCondLst>
                                    <p:cond delay="0"/>
                                  </p:stCondLst>
                                  <p:childTnLst>
                                    <p:set>
                                      <p:cBhvr>
                                        <p:cTn id="83" dur="1" fill="hold">
                                          <p:stCondLst>
                                            <p:cond delay="0"/>
                                          </p:stCondLst>
                                        </p:cTn>
                                        <p:tgtEl>
                                          <p:spTgt spid="1101926"/>
                                        </p:tgtEl>
                                        <p:attrNameLst>
                                          <p:attrName>style.visibility</p:attrName>
                                        </p:attrNameLst>
                                      </p:cBhvr>
                                      <p:to>
                                        <p:strVal val="visible"/>
                                      </p:to>
                                    </p:set>
                                    <p:anim calcmode="lin" valueType="num">
                                      <p:cBhvr additive="base">
                                        <p:cTn id="84" dur="500" fill="hold"/>
                                        <p:tgtEl>
                                          <p:spTgt spid="1101926"/>
                                        </p:tgtEl>
                                        <p:attrNameLst>
                                          <p:attrName>ppt_x</p:attrName>
                                        </p:attrNameLst>
                                      </p:cBhvr>
                                      <p:tavLst>
                                        <p:tav tm="0">
                                          <p:val>
                                            <p:strVal val="1+#ppt_w/2"/>
                                          </p:val>
                                        </p:tav>
                                        <p:tav tm="100000">
                                          <p:val>
                                            <p:strVal val="#ppt_x"/>
                                          </p:val>
                                        </p:tav>
                                      </p:tavLst>
                                    </p:anim>
                                    <p:anim calcmode="lin" valueType="num">
                                      <p:cBhvr additive="base">
                                        <p:cTn id="85" dur="500" fill="hold"/>
                                        <p:tgtEl>
                                          <p:spTgt spid="1101926"/>
                                        </p:tgtEl>
                                        <p:attrNameLst>
                                          <p:attrName>ppt_y</p:attrName>
                                        </p:attrNameLst>
                                      </p:cBhvr>
                                      <p:tavLst>
                                        <p:tav tm="0">
                                          <p:val>
                                            <p:strVal val="#ppt_y"/>
                                          </p:val>
                                        </p:tav>
                                        <p:tav tm="100000">
                                          <p:val>
                                            <p:strVal val="#ppt_y"/>
                                          </p:val>
                                        </p:tav>
                                      </p:tavLst>
                                    </p:anim>
                                  </p:childTnLst>
                                </p:cTn>
                              </p:par>
                            </p:childTnLst>
                          </p:cTn>
                        </p:par>
                        <p:par>
                          <p:cTn id="86" fill="hold" nodeType="afterGroup">
                            <p:stCondLst>
                              <p:cond delay="500"/>
                            </p:stCondLst>
                            <p:childTnLst>
                              <p:par>
                                <p:cTn id="87" presetID="9" presetClass="entr" presetSubtype="0" fill="hold" nodeType="afterEffect">
                                  <p:stCondLst>
                                    <p:cond delay="0"/>
                                  </p:stCondLst>
                                  <p:childTnLst>
                                    <p:set>
                                      <p:cBhvr>
                                        <p:cTn id="88" dur="1" fill="hold">
                                          <p:stCondLst>
                                            <p:cond delay="0"/>
                                          </p:stCondLst>
                                        </p:cTn>
                                        <p:tgtEl>
                                          <p:spTgt spid="1101932"/>
                                        </p:tgtEl>
                                        <p:attrNameLst>
                                          <p:attrName>style.visibility</p:attrName>
                                        </p:attrNameLst>
                                      </p:cBhvr>
                                      <p:to>
                                        <p:strVal val="visible"/>
                                      </p:to>
                                    </p:set>
                                    <p:animEffect transition="in" filter="dissolve">
                                      <p:cBhvr>
                                        <p:cTn id="89" dur="500"/>
                                        <p:tgtEl>
                                          <p:spTgt spid="1101932"/>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9" presetClass="entr" presetSubtype="0" fill="hold" nodeType="clickEffect">
                                  <p:stCondLst>
                                    <p:cond delay="0"/>
                                  </p:stCondLst>
                                  <p:childTnLst>
                                    <p:set>
                                      <p:cBhvr>
                                        <p:cTn id="93" dur="1" fill="hold">
                                          <p:stCondLst>
                                            <p:cond delay="0"/>
                                          </p:stCondLst>
                                        </p:cTn>
                                        <p:tgtEl>
                                          <p:spTgt spid="1101946"/>
                                        </p:tgtEl>
                                        <p:attrNameLst>
                                          <p:attrName>style.visibility</p:attrName>
                                        </p:attrNameLst>
                                      </p:cBhvr>
                                      <p:to>
                                        <p:strVal val="visible"/>
                                      </p:to>
                                    </p:set>
                                    <p:animEffect transition="in" filter="dissolve">
                                      <p:cBhvr>
                                        <p:cTn id="94" dur="500"/>
                                        <p:tgtEl>
                                          <p:spTgt spid="1101946"/>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xit" presetSubtype="0" fill="hold" nodeType="clickEffect">
                                  <p:stCondLst>
                                    <p:cond delay="0"/>
                                  </p:stCondLst>
                                  <p:childTnLst>
                                    <p:animEffect transition="out" filter="dissolve">
                                      <p:cBhvr>
                                        <p:cTn id="98" dur="500"/>
                                        <p:tgtEl>
                                          <p:spTgt spid="1101923"/>
                                        </p:tgtEl>
                                      </p:cBhvr>
                                    </p:animEffect>
                                    <p:set>
                                      <p:cBhvr>
                                        <p:cTn id="99" dur="1" fill="hold">
                                          <p:stCondLst>
                                            <p:cond delay="499"/>
                                          </p:stCondLst>
                                        </p:cTn>
                                        <p:tgtEl>
                                          <p:spTgt spid="1101923"/>
                                        </p:tgtEl>
                                        <p:attrNameLst>
                                          <p:attrName>style.visibility</p:attrName>
                                        </p:attrNameLst>
                                      </p:cBhvr>
                                      <p:to>
                                        <p:strVal val="hidden"/>
                                      </p:to>
                                    </p:set>
                                  </p:childTnLst>
                                </p:cTn>
                              </p:par>
                              <p:par>
                                <p:cTn id="100" presetID="9" presetClass="exit" presetSubtype="0" fill="hold" nodeType="withEffect">
                                  <p:stCondLst>
                                    <p:cond delay="0"/>
                                  </p:stCondLst>
                                  <p:childTnLst>
                                    <p:animEffect transition="out" filter="dissolve">
                                      <p:cBhvr>
                                        <p:cTn id="101" dur="500"/>
                                        <p:tgtEl>
                                          <p:spTgt spid="1101926"/>
                                        </p:tgtEl>
                                      </p:cBhvr>
                                    </p:animEffect>
                                    <p:set>
                                      <p:cBhvr>
                                        <p:cTn id="102" dur="1" fill="hold">
                                          <p:stCondLst>
                                            <p:cond delay="499"/>
                                          </p:stCondLst>
                                        </p:cTn>
                                        <p:tgtEl>
                                          <p:spTgt spid="1101926"/>
                                        </p:tgtEl>
                                        <p:attrNameLst>
                                          <p:attrName>style.visibility</p:attrName>
                                        </p:attrNameLst>
                                      </p:cBhvr>
                                      <p:to>
                                        <p:strVal val="hidden"/>
                                      </p:to>
                                    </p:set>
                                  </p:childTnLst>
                                </p:cTn>
                              </p:par>
                              <p:par>
                                <p:cTn id="103" presetID="9" presetClass="exit" presetSubtype="0" fill="hold" nodeType="withEffect">
                                  <p:stCondLst>
                                    <p:cond delay="0"/>
                                  </p:stCondLst>
                                  <p:childTnLst>
                                    <p:animEffect transition="out" filter="dissolve">
                                      <p:cBhvr>
                                        <p:cTn id="104" dur="500"/>
                                        <p:tgtEl>
                                          <p:spTgt spid="1101932"/>
                                        </p:tgtEl>
                                      </p:cBhvr>
                                    </p:animEffect>
                                    <p:set>
                                      <p:cBhvr>
                                        <p:cTn id="105" dur="1" fill="hold">
                                          <p:stCondLst>
                                            <p:cond delay="499"/>
                                          </p:stCondLst>
                                        </p:cTn>
                                        <p:tgtEl>
                                          <p:spTgt spid="1101932"/>
                                        </p:tgtEl>
                                        <p:attrNameLst>
                                          <p:attrName>style.visibility</p:attrName>
                                        </p:attrNameLst>
                                      </p:cBhvr>
                                      <p:to>
                                        <p:strVal val="hidden"/>
                                      </p:to>
                                    </p:set>
                                  </p:childTnLst>
                                </p:cTn>
                              </p:par>
                              <p:par>
                                <p:cTn id="106" presetID="9" presetClass="exit" presetSubtype="0" fill="hold" nodeType="withEffect">
                                  <p:stCondLst>
                                    <p:cond delay="0"/>
                                  </p:stCondLst>
                                  <p:childTnLst>
                                    <p:animEffect transition="out" filter="dissolve">
                                      <p:cBhvr>
                                        <p:cTn id="107" dur="500"/>
                                        <p:tgtEl>
                                          <p:spTgt spid="1101935"/>
                                        </p:tgtEl>
                                      </p:cBhvr>
                                    </p:animEffect>
                                    <p:set>
                                      <p:cBhvr>
                                        <p:cTn id="108" dur="1" fill="hold">
                                          <p:stCondLst>
                                            <p:cond delay="499"/>
                                          </p:stCondLst>
                                        </p:cTn>
                                        <p:tgtEl>
                                          <p:spTgt spid="1101935"/>
                                        </p:tgtEl>
                                        <p:attrNameLst>
                                          <p:attrName>style.visibility</p:attrName>
                                        </p:attrNameLst>
                                      </p:cBhvr>
                                      <p:to>
                                        <p:strVal val="hidden"/>
                                      </p:to>
                                    </p:set>
                                  </p:childTnLst>
                                </p:cTn>
                              </p:par>
                              <p:par>
                                <p:cTn id="109" presetID="9" presetClass="exit" presetSubtype="0" fill="hold" nodeType="withEffect">
                                  <p:stCondLst>
                                    <p:cond delay="0"/>
                                  </p:stCondLst>
                                  <p:childTnLst>
                                    <p:animEffect transition="out" filter="dissolve">
                                      <p:cBhvr>
                                        <p:cTn id="110" dur="500"/>
                                        <p:tgtEl>
                                          <p:spTgt spid="1101946"/>
                                        </p:tgtEl>
                                      </p:cBhvr>
                                    </p:animEffect>
                                    <p:set>
                                      <p:cBhvr>
                                        <p:cTn id="111" dur="1" fill="hold">
                                          <p:stCondLst>
                                            <p:cond delay="499"/>
                                          </p:stCondLst>
                                        </p:cTn>
                                        <p:tgtEl>
                                          <p:spTgt spid="1101946"/>
                                        </p:tgtEl>
                                        <p:attrNameLst>
                                          <p:attrName>style.visibility</p:attrName>
                                        </p:attrNameLst>
                                      </p:cBhvr>
                                      <p:to>
                                        <p:strVal val="hidden"/>
                                      </p:to>
                                    </p:set>
                                  </p:childTnLst>
                                </p:cTn>
                              </p:par>
                              <p:par>
                                <p:cTn id="112" presetID="9" presetClass="exit" presetSubtype="0" fill="hold" nodeType="withEffect">
                                  <p:stCondLst>
                                    <p:cond delay="0"/>
                                  </p:stCondLst>
                                  <p:childTnLst>
                                    <p:animEffect transition="out" filter="dissolve">
                                      <p:cBhvr>
                                        <p:cTn id="113" dur="500"/>
                                        <p:tgtEl>
                                          <p:spTgt spid="1101952"/>
                                        </p:tgtEl>
                                      </p:cBhvr>
                                    </p:animEffect>
                                    <p:set>
                                      <p:cBhvr>
                                        <p:cTn id="114" dur="1" fill="hold">
                                          <p:stCondLst>
                                            <p:cond delay="499"/>
                                          </p:stCondLst>
                                        </p:cTn>
                                        <p:tgtEl>
                                          <p:spTgt spid="1101952"/>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9" presetClass="entr" presetSubtype="0" fill="hold" nodeType="clickEffect">
                                  <p:stCondLst>
                                    <p:cond delay="0"/>
                                  </p:stCondLst>
                                  <p:childTnLst>
                                    <p:set>
                                      <p:cBhvr>
                                        <p:cTn id="118" dur="1" fill="hold">
                                          <p:stCondLst>
                                            <p:cond delay="0"/>
                                          </p:stCondLst>
                                        </p:cTn>
                                        <p:tgtEl>
                                          <p:spTgt spid="1101941"/>
                                        </p:tgtEl>
                                        <p:attrNameLst>
                                          <p:attrName>style.visibility</p:attrName>
                                        </p:attrNameLst>
                                      </p:cBhvr>
                                      <p:to>
                                        <p:strVal val="visible"/>
                                      </p:to>
                                    </p:set>
                                    <p:animEffect transition="in" filter="dissolve">
                                      <p:cBhvr>
                                        <p:cTn id="119" dur="500"/>
                                        <p:tgtEl>
                                          <p:spTgt spid="1101941"/>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22" presetClass="entr" presetSubtype="8" fill="hold" grpId="0" nodeType="clickEffect">
                                  <p:stCondLst>
                                    <p:cond delay="0"/>
                                  </p:stCondLst>
                                  <p:childTnLst>
                                    <p:set>
                                      <p:cBhvr>
                                        <p:cTn id="123" dur="1" fill="hold">
                                          <p:stCondLst>
                                            <p:cond delay="0"/>
                                          </p:stCondLst>
                                        </p:cTn>
                                        <p:tgtEl>
                                          <p:spTgt spid="1101938"/>
                                        </p:tgtEl>
                                        <p:attrNameLst>
                                          <p:attrName>style.visibility</p:attrName>
                                        </p:attrNameLst>
                                      </p:cBhvr>
                                      <p:to>
                                        <p:strVal val="visible"/>
                                      </p:to>
                                    </p:set>
                                    <p:animEffect transition="in" filter="wipe(left)">
                                      <p:cBhvr>
                                        <p:cTn id="124" dur="500"/>
                                        <p:tgtEl>
                                          <p:spTgt spid="1101938"/>
                                        </p:tgtEl>
                                      </p:cBhvr>
                                    </p:animEffect>
                                  </p:childTnLst>
                                </p:cTn>
                              </p:par>
                              <p:par>
                                <p:cTn id="125" presetID="22" presetClass="entr" presetSubtype="2" fill="hold" grpId="0" nodeType="withEffect">
                                  <p:stCondLst>
                                    <p:cond delay="0"/>
                                  </p:stCondLst>
                                  <p:childTnLst>
                                    <p:set>
                                      <p:cBhvr>
                                        <p:cTn id="126" dur="1" fill="hold">
                                          <p:stCondLst>
                                            <p:cond delay="0"/>
                                          </p:stCondLst>
                                        </p:cTn>
                                        <p:tgtEl>
                                          <p:spTgt spid="1101939"/>
                                        </p:tgtEl>
                                        <p:attrNameLst>
                                          <p:attrName>style.visibility</p:attrName>
                                        </p:attrNameLst>
                                      </p:cBhvr>
                                      <p:to>
                                        <p:strVal val="visible"/>
                                      </p:to>
                                    </p:set>
                                    <p:animEffect transition="in" filter="wipe(right)">
                                      <p:cBhvr>
                                        <p:cTn id="127" dur="500"/>
                                        <p:tgtEl>
                                          <p:spTgt spid="1101939"/>
                                        </p:tgtEl>
                                      </p:cBhvr>
                                    </p:animEffect>
                                  </p:childTnLst>
                                </p:cTn>
                              </p:par>
                            </p:childTnLst>
                          </p:cTn>
                        </p:par>
                        <p:par>
                          <p:cTn id="128" fill="hold" nodeType="afterGroup">
                            <p:stCondLst>
                              <p:cond delay="500"/>
                            </p:stCondLst>
                            <p:childTnLst>
                              <p:par>
                                <p:cTn id="129" presetID="22" presetClass="entr" presetSubtype="4" fill="hold" grpId="0" nodeType="afterEffect">
                                  <p:stCondLst>
                                    <p:cond delay="0"/>
                                  </p:stCondLst>
                                  <p:childTnLst>
                                    <p:set>
                                      <p:cBhvr>
                                        <p:cTn id="130" dur="1" fill="hold">
                                          <p:stCondLst>
                                            <p:cond delay="0"/>
                                          </p:stCondLst>
                                        </p:cTn>
                                        <p:tgtEl>
                                          <p:spTgt spid="1101944"/>
                                        </p:tgtEl>
                                        <p:attrNameLst>
                                          <p:attrName>style.visibility</p:attrName>
                                        </p:attrNameLst>
                                      </p:cBhvr>
                                      <p:to>
                                        <p:strVal val="visible"/>
                                      </p:to>
                                    </p:set>
                                    <p:animEffect transition="in" filter="wipe(down)">
                                      <p:cBhvr>
                                        <p:cTn id="131" dur="500"/>
                                        <p:tgtEl>
                                          <p:spTgt spid="1101944"/>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101940"/>
                                        </p:tgtEl>
                                        <p:attrNameLst>
                                          <p:attrName>style.visibility</p:attrName>
                                        </p:attrNameLst>
                                      </p:cBhvr>
                                      <p:to>
                                        <p:strVal val="visible"/>
                                      </p:to>
                                    </p:set>
                                    <p:animEffect transition="in" filter="wipe(down)">
                                      <p:cBhvr>
                                        <p:cTn id="134" dur="500"/>
                                        <p:tgtEl>
                                          <p:spTgt spid="1101940"/>
                                        </p:tgtEl>
                                      </p:cBhvr>
                                    </p:animEffect>
                                  </p:childTnLst>
                                </p:cTn>
                              </p:par>
                            </p:childTnLst>
                          </p:cTn>
                        </p:par>
                        <p:par>
                          <p:cTn id="135" fill="hold" nodeType="afterGroup">
                            <p:stCondLst>
                              <p:cond delay="1000"/>
                            </p:stCondLst>
                            <p:childTnLst>
                              <p:par>
                                <p:cTn id="136" presetID="22" presetClass="entr" presetSubtype="2" fill="hold" grpId="0" nodeType="afterEffect">
                                  <p:stCondLst>
                                    <p:cond delay="0"/>
                                  </p:stCondLst>
                                  <p:childTnLst>
                                    <p:set>
                                      <p:cBhvr>
                                        <p:cTn id="137" dur="1" fill="hold">
                                          <p:stCondLst>
                                            <p:cond delay="0"/>
                                          </p:stCondLst>
                                        </p:cTn>
                                        <p:tgtEl>
                                          <p:spTgt spid="1101945"/>
                                        </p:tgtEl>
                                        <p:attrNameLst>
                                          <p:attrName>style.visibility</p:attrName>
                                        </p:attrNameLst>
                                      </p:cBhvr>
                                      <p:to>
                                        <p:strVal val="visible"/>
                                      </p:to>
                                    </p:set>
                                    <p:animEffect transition="in" filter="wipe(right)">
                                      <p:cBhvr>
                                        <p:cTn id="138" dur="500"/>
                                        <p:tgtEl>
                                          <p:spTgt spid="1101945"/>
                                        </p:tgtEl>
                                      </p:cBhvr>
                                    </p:animEffect>
                                  </p:childTnLst>
                                </p:cTn>
                              </p:par>
                              <p:par>
                                <p:cTn id="139" presetID="22" presetClass="entr" presetSubtype="8" fill="hold" grpId="0" nodeType="withEffect">
                                  <p:stCondLst>
                                    <p:cond delay="0"/>
                                  </p:stCondLst>
                                  <p:childTnLst>
                                    <p:set>
                                      <p:cBhvr>
                                        <p:cTn id="140" dur="1" fill="hold">
                                          <p:stCondLst>
                                            <p:cond delay="0"/>
                                          </p:stCondLst>
                                        </p:cTn>
                                        <p:tgtEl>
                                          <p:spTgt spid="1101826"/>
                                        </p:tgtEl>
                                        <p:attrNameLst>
                                          <p:attrName>style.visibility</p:attrName>
                                        </p:attrNameLst>
                                      </p:cBhvr>
                                      <p:to>
                                        <p:strVal val="visible"/>
                                      </p:to>
                                    </p:set>
                                    <p:animEffect transition="in" filter="wipe(left)">
                                      <p:cBhvr>
                                        <p:cTn id="141" dur="500"/>
                                        <p:tgtEl>
                                          <p:spTgt spid="1101826"/>
                                        </p:tgtEl>
                                      </p:cBhvr>
                                    </p:animEffec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9" presetClass="entr" presetSubtype="0" fill="hold" grpId="0" nodeType="clickEffect">
                                  <p:stCondLst>
                                    <p:cond delay="0"/>
                                  </p:stCondLst>
                                  <p:childTnLst>
                                    <p:set>
                                      <p:cBhvr>
                                        <p:cTn id="145" dur="1" fill="hold">
                                          <p:stCondLst>
                                            <p:cond delay="0"/>
                                          </p:stCondLst>
                                        </p:cTn>
                                        <p:tgtEl>
                                          <p:spTgt spid="1101917"/>
                                        </p:tgtEl>
                                        <p:attrNameLst>
                                          <p:attrName>style.visibility</p:attrName>
                                        </p:attrNameLst>
                                      </p:cBhvr>
                                      <p:to>
                                        <p:strVal val="visible"/>
                                      </p:to>
                                    </p:set>
                                    <p:animEffect transition="in" filter="dissolve">
                                      <p:cBhvr>
                                        <p:cTn id="146" dur="500"/>
                                        <p:tgtEl>
                                          <p:spTgt spid="1101917"/>
                                        </p:tgtEl>
                                      </p:cBhvr>
                                    </p:animEffect>
                                  </p:childTnLst>
                                </p:cTn>
                              </p:par>
                              <p:par>
                                <p:cTn id="147" presetID="9" presetClass="entr" presetSubtype="0" fill="hold" grpId="0" nodeType="withEffect">
                                  <p:stCondLst>
                                    <p:cond delay="0"/>
                                  </p:stCondLst>
                                  <p:childTnLst>
                                    <p:set>
                                      <p:cBhvr>
                                        <p:cTn id="148" dur="1" fill="hold">
                                          <p:stCondLst>
                                            <p:cond delay="0"/>
                                          </p:stCondLst>
                                        </p:cTn>
                                        <p:tgtEl>
                                          <p:spTgt spid="1101919"/>
                                        </p:tgtEl>
                                        <p:attrNameLst>
                                          <p:attrName>style.visibility</p:attrName>
                                        </p:attrNameLst>
                                      </p:cBhvr>
                                      <p:to>
                                        <p:strVal val="visible"/>
                                      </p:to>
                                    </p:set>
                                    <p:animEffect transition="in" filter="dissolve">
                                      <p:cBhvr>
                                        <p:cTn id="149" dur="500"/>
                                        <p:tgtEl>
                                          <p:spTgt spid="1101919"/>
                                        </p:tgtEl>
                                      </p:cBhvr>
                                    </p:animEffect>
                                  </p:childTnLst>
                                </p:cTn>
                              </p:par>
                              <p:par>
                                <p:cTn id="150" presetID="9" presetClass="entr" presetSubtype="0" fill="hold" grpId="0" nodeType="withEffect">
                                  <p:stCondLst>
                                    <p:cond delay="0"/>
                                  </p:stCondLst>
                                  <p:childTnLst>
                                    <p:set>
                                      <p:cBhvr>
                                        <p:cTn id="151" dur="1" fill="hold">
                                          <p:stCondLst>
                                            <p:cond delay="0"/>
                                          </p:stCondLst>
                                        </p:cTn>
                                        <p:tgtEl>
                                          <p:spTgt spid="1101920"/>
                                        </p:tgtEl>
                                        <p:attrNameLst>
                                          <p:attrName>style.visibility</p:attrName>
                                        </p:attrNameLst>
                                      </p:cBhvr>
                                      <p:to>
                                        <p:strVal val="visible"/>
                                      </p:to>
                                    </p:set>
                                    <p:animEffect transition="in" filter="dissolve">
                                      <p:cBhvr>
                                        <p:cTn id="152" dur="500"/>
                                        <p:tgtEl>
                                          <p:spTgt spid="1101920"/>
                                        </p:tgtEl>
                                      </p:cBhvr>
                                    </p:animEffect>
                                  </p:childTnLst>
                                </p:cTn>
                              </p:par>
                              <p:par>
                                <p:cTn id="153" presetID="9" presetClass="entr" presetSubtype="0" fill="hold" grpId="0" nodeType="withEffect">
                                  <p:stCondLst>
                                    <p:cond delay="0"/>
                                  </p:stCondLst>
                                  <p:childTnLst>
                                    <p:set>
                                      <p:cBhvr>
                                        <p:cTn id="154" dur="1" fill="hold">
                                          <p:stCondLst>
                                            <p:cond delay="0"/>
                                          </p:stCondLst>
                                        </p:cTn>
                                        <p:tgtEl>
                                          <p:spTgt spid="1101918"/>
                                        </p:tgtEl>
                                        <p:attrNameLst>
                                          <p:attrName>style.visibility</p:attrName>
                                        </p:attrNameLst>
                                      </p:cBhvr>
                                      <p:to>
                                        <p:strVal val="visible"/>
                                      </p:to>
                                    </p:set>
                                    <p:animEffect transition="in" filter="dissolve">
                                      <p:cBhvr>
                                        <p:cTn id="155" dur="500"/>
                                        <p:tgtEl>
                                          <p:spTgt spid="1101918"/>
                                        </p:tgtEl>
                                      </p:cBhvr>
                                    </p:animEffect>
                                  </p:childTnLst>
                                </p:cTn>
                              </p:par>
                            </p:childTnLst>
                          </p:cTn>
                        </p:par>
                        <p:par>
                          <p:cTn id="156" fill="hold" nodeType="afterGroup">
                            <p:stCondLst>
                              <p:cond delay="500"/>
                            </p:stCondLst>
                            <p:childTnLst>
                              <p:par>
                                <p:cTn id="157" presetID="9" presetClass="entr" presetSubtype="0" fill="hold" nodeType="afterEffect">
                                  <p:stCondLst>
                                    <p:cond delay="0"/>
                                  </p:stCondLst>
                                  <p:childTnLst>
                                    <p:set>
                                      <p:cBhvr>
                                        <p:cTn id="158" dur="1" fill="hold">
                                          <p:stCondLst>
                                            <p:cond delay="0"/>
                                          </p:stCondLst>
                                        </p:cTn>
                                        <p:tgtEl>
                                          <p:spTgt spid="1101949"/>
                                        </p:tgtEl>
                                        <p:attrNameLst>
                                          <p:attrName>style.visibility</p:attrName>
                                        </p:attrNameLst>
                                      </p:cBhvr>
                                      <p:to>
                                        <p:strVal val="visible"/>
                                      </p:to>
                                    </p:set>
                                    <p:animEffect transition="in" filter="dissolve">
                                      <p:cBhvr>
                                        <p:cTn id="159" dur="500"/>
                                        <p:tgtEl>
                                          <p:spTgt spid="1101949"/>
                                        </p:tgtEl>
                                      </p:cBhvr>
                                    </p:animEffect>
                                  </p:childTnLst>
                                </p:cTn>
                              </p:par>
                            </p:childTnLst>
                          </p:cTn>
                        </p:par>
                      </p:childTnLst>
                    </p:cTn>
                  </p:par>
                  <p:par>
                    <p:cTn id="160" fill="hold" nodeType="clickPar">
                      <p:stCondLst>
                        <p:cond delay="indefinite"/>
                      </p:stCondLst>
                      <p:childTnLst>
                        <p:par>
                          <p:cTn id="161" fill="hold" nodeType="withGroup">
                            <p:stCondLst>
                              <p:cond delay="0"/>
                            </p:stCondLst>
                            <p:childTnLst>
                              <p:par>
                                <p:cTn id="162" presetID="22" presetClass="entr" presetSubtype="1" fill="hold" grpId="0" nodeType="clickEffect">
                                  <p:stCondLst>
                                    <p:cond delay="0"/>
                                  </p:stCondLst>
                                  <p:childTnLst>
                                    <p:set>
                                      <p:cBhvr>
                                        <p:cTn id="163" dur="1" fill="hold">
                                          <p:stCondLst>
                                            <p:cond delay="0"/>
                                          </p:stCondLst>
                                        </p:cTn>
                                        <p:tgtEl>
                                          <p:spTgt spid="1101921"/>
                                        </p:tgtEl>
                                        <p:attrNameLst>
                                          <p:attrName>style.visibility</p:attrName>
                                        </p:attrNameLst>
                                      </p:cBhvr>
                                      <p:to>
                                        <p:strVal val="visible"/>
                                      </p:to>
                                    </p:set>
                                    <p:animEffect transition="in" filter="wipe(up)">
                                      <p:cBhvr>
                                        <p:cTn id="164" dur="500"/>
                                        <p:tgtEl>
                                          <p:spTgt spid="1101921"/>
                                        </p:tgtEl>
                                      </p:cBhvr>
                                    </p:animEffect>
                                  </p:childTnLst>
                                </p:cTn>
                              </p:par>
                              <p:par>
                                <p:cTn id="165" presetID="22" presetClass="entr" presetSubtype="1" fill="hold" grpId="0" nodeType="withEffect">
                                  <p:stCondLst>
                                    <p:cond delay="0"/>
                                  </p:stCondLst>
                                  <p:childTnLst>
                                    <p:set>
                                      <p:cBhvr>
                                        <p:cTn id="166" dur="1" fill="hold">
                                          <p:stCondLst>
                                            <p:cond delay="0"/>
                                          </p:stCondLst>
                                        </p:cTn>
                                        <p:tgtEl>
                                          <p:spTgt spid="1101922"/>
                                        </p:tgtEl>
                                        <p:attrNameLst>
                                          <p:attrName>style.visibility</p:attrName>
                                        </p:attrNameLst>
                                      </p:cBhvr>
                                      <p:to>
                                        <p:strVal val="visible"/>
                                      </p:to>
                                    </p:set>
                                    <p:animEffect transition="in" filter="wipe(up)">
                                      <p:cBhvr>
                                        <p:cTn id="167" dur="500"/>
                                        <p:tgtEl>
                                          <p:spTgt spid="1101922"/>
                                        </p:tgtEl>
                                      </p:cBhvr>
                                    </p:animEffect>
                                  </p:childTnLst>
                                </p:cTn>
                              </p:par>
                            </p:childTnLst>
                          </p:cTn>
                        </p:par>
                        <p:par>
                          <p:cTn id="168" fill="hold" nodeType="afterGroup">
                            <p:stCondLst>
                              <p:cond delay="500"/>
                            </p:stCondLst>
                            <p:childTnLst>
                              <p:par>
                                <p:cTn id="169" presetID="9" presetClass="entr" presetSubtype="0" fill="hold" grpId="0" nodeType="afterEffect">
                                  <p:stCondLst>
                                    <p:cond delay="0"/>
                                  </p:stCondLst>
                                  <p:childTnLst>
                                    <p:set>
                                      <p:cBhvr>
                                        <p:cTn id="170" dur="1" fill="hold">
                                          <p:stCondLst>
                                            <p:cond delay="0"/>
                                          </p:stCondLst>
                                        </p:cTn>
                                        <p:tgtEl>
                                          <p:spTgt spid="1101870"/>
                                        </p:tgtEl>
                                        <p:attrNameLst>
                                          <p:attrName>style.visibility</p:attrName>
                                        </p:attrNameLst>
                                      </p:cBhvr>
                                      <p:to>
                                        <p:strVal val="visible"/>
                                      </p:to>
                                    </p:set>
                                    <p:animEffect transition="in" filter="dissolve">
                                      <p:cBhvr>
                                        <p:cTn id="171" dur="500"/>
                                        <p:tgtEl>
                                          <p:spTgt spid="11018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1826" grpId="0" animBg="1"/>
      <p:bldP spid="1101827" grpId="0" animBg="1"/>
      <p:bldP spid="1101870" grpId="0"/>
      <p:bldP spid="1101871" grpId="0"/>
      <p:bldP spid="1101872" grpId="0"/>
      <p:bldP spid="1101917" grpId="0" animBg="1"/>
      <p:bldP spid="1101918" grpId="0" animBg="1"/>
      <p:bldP spid="1101919" grpId="0" animBg="1"/>
      <p:bldP spid="1101920" grpId="0" animBg="1"/>
      <p:bldP spid="1101921" grpId="0" animBg="1"/>
      <p:bldP spid="1101922" grpId="0" animBg="1"/>
      <p:bldP spid="1101938" grpId="0" animBg="1"/>
      <p:bldP spid="1101939" grpId="0" animBg="1"/>
      <p:bldP spid="1101940" grpId="0" animBg="1"/>
      <p:bldP spid="1101944" grpId="0" animBg="1"/>
      <p:bldP spid="1101945" grpId="0" animBg="1"/>
      <p:bldP spid="110191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ChangeArrowheads="1"/>
          </p:cNvSpPr>
          <p:nvPr/>
        </p:nvSpPr>
        <p:spPr bwMode="auto">
          <a:xfrm>
            <a:off x="0" y="53340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Running Conclusions</a:t>
            </a:r>
            <a:br>
              <a:rPr lang="en-US" sz="4000" b="1">
                <a:solidFill>
                  <a:schemeClr val="tx1"/>
                </a:solidFill>
                <a:latin typeface="Arial Narrow" pitchFamily="34" charset="0"/>
              </a:rPr>
            </a:br>
            <a:endParaRPr lang="en-US" sz="4000" b="1" baseline="-25000">
              <a:solidFill>
                <a:schemeClr val="tx1"/>
              </a:solidFill>
              <a:latin typeface="Arial Narrow" pitchFamily="34" charset="0"/>
            </a:endParaRPr>
          </a:p>
        </p:txBody>
      </p:sp>
      <p:grpSp>
        <p:nvGrpSpPr>
          <p:cNvPr id="26627" name="Group 3"/>
          <p:cNvGrpSpPr>
            <a:grpSpLocks/>
          </p:cNvGrpSpPr>
          <p:nvPr/>
        </p:nvGrpSpPr>
        <p:grpSpPr bwMode="auto">
          <a:xfrm>
            <a:off x="2273300" y="1228725"/>
            <a:ext cx="4565650" cy="0"/>
            <a:chOff x="0" y="672"/>
            <a:chExt cx="2876" cy="0"/>
          </a:xfrm>
        </p:grpSpPr>
        <p:sp>
          <p:nvSpPr>
            <p:cNvPr id="26631"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2"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71398" name="Rectangle 6"/>
          <p:cNvSpPr>
            <a:spLocks noChangeArrowheads="1"/>
          </p:cNvSpPr>
          <p:nvPr/>
        </p:nvSpPr>
        <p:spPr bwMode="auto">
          <a:xfrm>
            <a:off x="609600" y="15240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O</a:t>
            </a:r>
            <a:r>
              <a:rPr lang="en-US" sz="3200" baseline="-25000">
                <a:solidFill>
                  <a:schemeClr val="tx1"/>
                </a:solidFill>
                <a:latin typeface="Arial Narrow" pitchFamily="34" charset="0"/>
              </a:rPr>
              <a:t>2</a:t>
            </a:r>
            <a:r>
              <a:rPr lang="en-US" sz="3200">
                <a:solidFill>
                  <a:schemeClr val="tx1"/>
                </a:solidFill>
                <a:latin typeface="Arial Narrow" pitchFamily="34" charset="0"/>
              </a:rPr>
              <a:t> and CO</a:t>
            </a:r>
            <a:r>
              <a:rPr lang="en-US" sz="3200" baseline="-25000">
                <a:solidFill>
                  <a:schemeClr val="tx1"/>
                </a:solidFill>
                <a:latin typeface="Arial Narrow" pitchFamily="34" charset="0"/>
              </a:rPr>
              <a:t>2</a:t>
            </a:r>
            <a:r>
              <a:rPr lang="en-US" sz="3200">
                <a:solidFill>
                  <a:schemeClr val="tx1"/>
                </a:solidFill>
                <a:latin typeface="Arial Narrow" pitchFamily="34" charset="0"/>
              </a:rPr>
              <a:t> movement through AQP1 is feasible …</a:t>
            </a:r>
          </a:p>
        </p:txBody>
      </p:sp>
      <p:sp>
        <p:nvSpPr>
          <p:cNvPr id="571399" name="Rectangle 7"/>
          <p:cNvSpPr>
            <a:spLocks noChangeArrowheads="1"/>
          </p:cNvSpPr>
          <p:nvPr/>
        </p:nvSpPr>
        <p:spPr bwMode="auto">
          <a:xfrm>
            <a:off x="609600" y="24955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 both via the </a:t>
            </a:r>
            <a:r>
              <a:rPr lang="en-US" sz="3200" u="sng">
                <a:solidFill>
                  <a:schemeClr val="tx1"/>
                </a:solidFill>
                <a:latin typeface="Arial Narrow" pitchFamily="34" charset="0"/>
              </a:rPr>
              <a:t>aquapores</a:t>
            </a:r>
            <a:r>
              <a:rPr lang="en-US" sz="3200">
                <a:solidFill>
                  <a:schemeClr val="tx1"/>
                </a:solidFill>
                <a:latin typeface="Arial Narrow" pitchFamily="34" charset="0"/>
              </a:rPr>
              <a:t> and the </a:t>
            </a:r>
            <a:r>
              <a:rPr lang="en-US" sz="3200" u="sng">
                <a:solidFill>
                  <a:schemeClr val="tx1"/>
                </a:solidFill>
                <a:latin typeface="Arial Narrow" pitchFamily="34" charset="0"/>
              </a:rPr>
              <a:t>central pore</a:t>
            </a:r>
          </a:p>
        </p:txBody>
      </p:sp>
      <p:sp>
        <p:nvSpPr>
          <p:cNvPr id="571400" name="Rectangle 8"/>
          <p:cNvSpPr>
            <a:spLocks noChangeArrowheads="1"/>
          </p:cNvSpPr>
          <p:nvPr/>
        </p:nvSpPr>
        <p:spPr bwMode="auto">
          <a:xfrm>
            <a:off x="609600" y="36099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dirty="0">
                <a:solidFill>
                  <a:schemeClr val="tx1"/>
                </a:solidFill>
                <a:latin typeface="Arial Narrow" pitchFamily="34" charset="0"/>
              </a:rPr>
              <a:t>The central pore (a </a:t>
            </a:r>
            <a:r>
              <a:rPr lang="en-US" sz="3200" dirty="0" smtClean="0">
                <a:solidFill>
                  <a:schemeClr val="tx1"/>
                </a:solidFill>
                <a:latin typeface="Arial Narrow" pitchFamily="34" charset="0"/>
              </a:rPr>
              <a:t>~vacuum</a:t>
            </a:r>
            <a:r>
              <a:rPr lang="en-US" sz="3200" dirty="0">
                <a:solidFill>
                  <a:schemeClr val="tx1"/>
                </a:solidFill>
                <a:latin typeface="Arial Narrow" pitchFamily="34" charset="0"/>
              </a:rPr>
              <a:t>) may be the perfect channel for nonpolar gases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71398"/>
                                        </p:tgtEl>
                                        <p:attrNameLst>
                                          <p:attrName>style.visibility</p:attrName>
                                        </p:attrNameLst>
                                      </p:cBhvr>
                                      <p:to>
                                        <p:strVal val="visible"/>
                                      </p:to>
                                    </p:set>
                                    <p:animEffect transition="in" filter="dissolve">
                                      <p:cBhvr>
                                        <p:cTn id="7" dur="1000"/>
                                        <p:tgtEl>
                                          <p:spTgt spid="5713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71399"/>
                                        </p:tgtEl>
                                        <p:attrNameLst>
                                          <p:attrName>style.visibility</p:attrName>
                                        </p:attrNameLst>
                                      </p:cBhvr>
                                      <p:to>
                                        <p:strVal val="visible"/>
                                      </p:to>
                                    </p:set>
                                    <p:animEffect transition="in" filter="dissolve">
                                      <p:cBhvr>
                                        <p:cTn id="12" dur="500"/>
                                        <p:tgtEl>
                                          <p:spTgt spid="5713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71400"/>
                                        </p:tgtEl>
                                        <p:attrNameLst>
                                          <p:attrName>style.visibility</p:attrName>
                                        </p:attrNameLst>
                                      </p:cBhvr>
                                      <p:to>
                                        <p:strVal val="visible"/>
                                      </p:to>
                                    </p:set>
                                    <p:animEffect transition="in" filter="dissolve">
                                      <p:cBhvr>
                                        <p:cTn id="17" dur="500"/>
                                        <p:tgtEl>
                                          <p:spTgt spid="571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398" grpId="0"/>
      <p:bldP spid="571399" grpId="0"/>
      <p:bldP spid="57140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more about Molecular Dynamics modeling from Emad Tajkhorshid</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10005667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more about the structural biology of proteins that act as gas channels from Bob Stroud</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41957217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ChangeArrowheads="1"/>
          </p:cNvSpPr>
          <p:nvPr/>
        </p:nvSpPr>
        <p:spPr bwMode="auto">
          <a:xfrm>
            <a:off x="0" y="3048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Outline</a:t>
            </a:r>
          </a:p>
        </p:txBody>
      </p:sp>
      <p:sp>
        <p:nvSpPr>
          <p:cNvPr id="27651" name="Rectangle 3"/>
          <p:cNvSpPr>
            <a:spLocks noChangeArrowheads="1"/>
          </p:cNvSpPr>
          <p:nvPr/>
        </p:nvSpPr>
        <p:spPr bwMode="auto">
          <a:xfrm>
            <a:off x="2266950" y="1581150"/>
            <a:ext cx="6729413" cy="4705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eaLnBrk="0" hangingPunct="0">
              <a:spcBef>
                <a:spcPct val="20000"/>
              </a:spcBef>
              <a:buFontTx/>
              <a:buChar char="•"/>
            </a:pPr>
            <a:r>
              <a:rPr lang="en-US" sz="2800">
                <a:solidFill>
                  <a:schemeClr val="tx1"/>
                </a:solidFill>
                <a:latin typeface="Arial Narrow" pitchFamily="34" charset="0"/>
              </a:rPr>
              <a:t>Background</a:t>
            </a:r>
          </a:p>
          <a:p>
            <a:pPr marL="342900" indent="-342900" eaLnBrk="0" hangingPunct="0">
              <a:spcBef>
                <a:spcPct val="20000"/>
              </a:spcBef>
              <a:buFontTx/>
              <a:buChar char="•"/>
            </a:pPr>
            <a:r>
              <a:rPr lang="en-US" sz="2800">
                <a:solidFill>
                  <a:schemeClr val="tx1"/>
                </a:solidFill>
                <a:latin typeface="Arial Narrow" pitchFamily="34" charset="0"/>
              </a:rPr>
              <a:t>Computer simulations</a:t>
            </a:r>
          </a:p>
          <a:p>
            <a:pPr marL="342900" indent="-342900" eaLnBrk="0" hangingPunct="0">
              <a:spcBef>
                <a:spcPct val="20000"/>
              </a:spcBef>
              <a:buFontTx/>
              <a:buChar char="•"/>
            </a:pPr>
            <a:r>
              <a:rPr lang="en-US" sz="2800" b="1">
                <a:latin typeface="Arial Narrow" pitchFamily="34" charset="0"/>
              </a:rPr>
              <a:t>Gas selectivity by channels</a:t>
            </a:r>
          </a:p>
          <a:p>
            <a:pPr marL="342900" indent="-342900" eaLnBrk="0" hangingPunct="0">
              <a:spcBef>
                <a:spcPct val="20000"/>
              </a:spcBef>
              <a:buFontTx/>
              <a:buChar char="•"/>
            </a:pPr>
            <a:r>
              <a:rPr lang="en-US" sz="2800">
                <a:solidFill>
                  <a:schemeClr val="tx1"/>
                </a:solidFill>
                <a:latin typeface="Arial Narrow" pitchFamily="34" charset="0"/>
              </a:rPr>
              <a:t>Physiological significance</a:t>
            </a:r>
            <a:endParaRPr lang="en-US" sz="2800" b="1">
              <a:latin typeface="Arial Narrow" pitchFamily="34" charset="0"/>
            </a:endParaRPr>
          </a:p>
          <a:p>
            <a:pPr marL="342900" indent="-342900" eaLnBrk="0" hangingPunct="0">
              <a:spcBef>
                <a:spcPct val="20000"/>
              </a:spcBef>
              <a:buFontTx/>
              <a:buChar char="•"/>
            </a:pPr>
            <a:endParaRPr lang="en-US">
              <a:solidFill>
                <a:schemeClr val="tx1"/>
              </a:solidFill>
              <a:latin typeface="Arial Narrow" pitchFamily="34" charset="0"/>
            </a:endParaRPr>
          </a:p>
          <a:p>
            <a:pPr marL="342900" indent="-342900" eaLnBrk="0" hangingPunct="0">
              <a:spcBef>
                <a:spcPct val="20000"/>
              </a:spcBef>
            </a:pPr>
            <a:endParaRPr lang="en-US" sz="2800" b="1">
              <a:solidFill>
                <a:srgbClr val="FFFF00"/>
              </a:solidFill>
              <a:latin typeface="Arial Narrow" pitchFamily="34" charset="0"/>
            </a:endParaRPr>
          </a:p>
        </p:txBody>
      </p:sp>
      <p:grpSp>
        <p:nvGrpSpPr>
          <p:cNvPr id="27652" name="Group 4"/>
          <p:cNvGrpSpPr>
            <a:grpSpLocks/>
          </p:cNvGrpSpPr>
          <p:nvPr/>
        </p:nvGrpSpPr>
        <p:grpSpPr bwMode="auto">
          <a:xfrm>
            <a:off x="2273300" y="1200150"/>
            <a:ext cx="4565650" cy="0"/>
            <a:chOff x="0" y="672"/>
            <a:chExt cx="2876" cy="0"/>
          </a:xfrm>
        </p:grpSpPr>
        <p:sp>
          <p:nvSpPr>
            <p:cNvPr id="27653"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654"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ChangeArrowheads="1"/>
          </p:cNvSpPr>
          <p:nvPr/>
        </p:nvSpPr>
        <p:spPr bwMode="auto">
          <a:xfrm>
            <a:off x="0" y="54292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Technical Approach</a:t>
            </a:r>
            <a:br>
              <a:rPr lang="en-US" sz="4000" b="1">
                <a:solidFill>
                  <a:schemeClr val="tx1"/>
                </a:solidFill>
                <a:latin typeface="Arial Narrow" pitchFamily="34" charset="0"/>
              </a:rPr>
            </a:br>
            <a:endParaRPr lang="en-US" sz="4000" b="1" baseline="-25000">
              <a:solidFill>
                <a:schemeClr val="tx1"/>
              </a:solidFill>
              <a:latin typeface="Arial Narrow" pitchFamily="34" charset="0"/>
            </a:endParaRPr>
          </a:p>
        </p:txBody>
      </p:sp>
      <p:grpSp>
        <p:nvGrpSpPr>
          <p:cNvPr id="28675" name="Group 3"/>
          <p:cNvGrpSpPr>
            <a:grpSpLocks/>
          </p:cNvGrpSpPr>
          <p:nvPr/>
        </p:nvGrpSpPr>
        <p:grpSpPr bwMode="auto">
          <a:xfrm>
            <a:off x="2273300" y="1228725"/>
            <a:ext cx="4565650" cy="0"/>
            <a:chOff x="0" y="672"/>
            <a:chExt cx="2876" cy="0"/>
          </a:xfrm>
        </p:grpSpPr>
        <p:sp>
          <p:nvSpPr>
            <p:cNvPr id="28679"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0"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69350" name="Rectangle 6"/>
          <p:cNvSpPr>
            <a:spLocks noChangeArrowheads="1"/>
          </p:cNvSpPr>
          <p:nvPr/>
        </p:nvSpPr>
        <p:spPr bwMode="auto">
          <a:xfrm>
            <a:off x="609600" y="15240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Express mammalian channels in </a:t>
            </a:r>
            <a:r>
              <a:rPr lang="en-US" sz="3200" i="1">
                <a:solidFill>
                  <a:schemeClr val="tx1"/>
                </a:solidFill>
                <a:latin typeface="Arial Narrow" pitchFamily="34" charset="0"/>
              </a:rPr>
              <a:t>Xenopus</a:t>
            </a:r>
            <a:r>
              <a:rPr lang="en-US" sz="3200">
                <a:solidFill>
                  <a:schemeClr val="tx1"/>
                </a:solidFill>
                <a:latin typeface="Arial Narrow" pitchFamily="34" charset="0"/>
              </a:rPr>
              <a:t> (frog) oocytes.</a:t>
            </a:r>
          </a:p>
        </p:txBody>
      </p:sp>
      <p:sp>
        <p:nvSpPr>
          <p:cNvPr id="569351" name="Rectangle 7"/>
          <p:cNvSpPr>
            <a:spLocks noChangeArrowheads="1"/>
          </p:cNvSpPr>
          <p:nvPr/>
        </p:nvSpPr>
        <p:spPr bwMode="auto">
          <a:xfrm>
            <a:off x="609600" y="24955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Study dissolved gases that change pH</a:t>
            </a:r>
          </a:p>
        </p:txBody>
      </p:sp>
      <p:sp>
        <p:nvSpPr>
          <p:cNvPr id="569352" name="Rectangle 8"/>
          <p:cNvSpPr>
            <a:spLocks noChangeArrowheads="1"/>
          </p:cNvSpPr>
          <p:nvPr/>
        </p:nvSpPr>
        <p:spPr bwMode="auto">
          <a:xfrm>
            <a:off x="609600" y="3467100"/>
            <a:ext cx="7318375"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Measure pH on the surface of the oocyte using pH-sensitive microelectrodes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9350"/>
                                        </p:tgtEl>
                                        <p:attrNameLst>
                                          <p:attrName>style.visibility</p:attrName>
                                        </p:attrNameLst>
                                      </p:cBhvr>
                                      <p:to>
                                        <p:strVal val="visible"/>
                                      </p:to>
                                    </p:set>
                                    <p:animEffect transition="in" filter="dissolve">
                                      <p:cBhvr>
                                        <p:cTn id="7" dur="1000"/>
                                        <p:tgtEl>
                                          <p:spTgt spid="56935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69351"/>
                                        </p:tgtEl>
                                        <p:attrNameLst>
                                          <p:attrName>style.visibility</p:attrName>
                                        </p:attrNameLst>
                                      </p:cBhvr>
                                      <p:to>
                                        <p:strVal val="visible"/>
                                      </p:to>
                                    </p:set>
                                    <p:animEffect transition="in" filter="dissolve">
                                      <p:cBhvr>
                                        <p:cTn id="12" dur="500"/>
                                        <p:tgtEl>
                                          <p:spTgt spid="56935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69352"/>
                                        </p:tgtEl>
                                        <p:attrNameLst>
                                          <p:attrName>style.visibility</p:attrName>
                                        </p:attrNameLst>
                                      </p:cBhvr>
                                      <p:to>
                                        <p:strVal val="visible"/>
                                      </p:to>
                                    </p:set>
                                    <p:animEffect transition="in" filter="dissolve">
                                      <p:cBhvr>
                                        <p:cTn id="17" dur="500"/>
                                        <p:tgtEl>
                                          <p:spTgt spid="569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9350" grpId="0"/>
      <p:bldP spid="569351" grpId="0"/>
      <p:bldP spid="56935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0" y="114300"/>
            <a:ext cx="9144000" cy="1143000"/>
          </a:xfrm>
        </p:spPr>
        <p:txBody>
          <a:bodyPr/>
          <a:lstStyle/>
          <a:p>
            <a:pPr>
              <a:lnSpc>
                <a:spcPct val="80000"/>
              </a:lnSpc>
            </a:pPr>
            <a:r>
              <a:rPr lang="en-US" sz="4000" i="1" smtClean="0">
                <a:solidFill>
                  <a:schemeClr val="tx1"/>
                </a:solidFill>
                <a:latin typeface="Arial Narrow" pitchFamily="34" charset="0"/>
              </a:rPr>
              <a:t>Xenopus</a:t>
            </a:r>
            <a:r>
              <a:rPr lang="en-US" sz="4000" smtClean="0">
                <a:solidFill>
                  <a:schemeClr val="tx1"/>
                </a:solidFill>
                <a:latin typeface="Arial Narrow" pitchFamily="34" charset="0"/>
              </a:rPr>
              <a:t> oocyte:</a:t>
            </a:r>
            <a:br>
              <a:rPr lang="en-US" sz="4000" smtClean="0">
                <a:solidFill>
                  <a:schemeClr val="tx1"/>
                </a:solidFill>
                <a:latin typeface="Arial Narrow" pitchFamily="34" charset="0"/>
              </a:rPr>
            </a:br>
            <a:r>
              <a:rPr lang="en-US" sz="4000" smtClean="0">
                <a:solidFill>
                  <a:schemeClr val="tx1"/>
                </a:solidFill>
                <a:latin typeface="Arial Narrow" pitchFamily="34" charset="0"/>
              </a:rPr>
              <a:t>pH Changes Caused by CO</a:t>
            </a:r>
            <a:r>
              <a:rPr lang="en-US" sz="4000" baseline="-25000" smtClean="0">
                <a:solidFill>
                  <a:schemeClr val="tx1"/>
                </a:solidFill>
                <a:latin typeface="Arial Narrow" pitchFamily="34" charset="0"/>
              </a:rPr>
              <a:t>2</a:t>
            </a:r>
            <a:r>
              <a:rPr lang="en-US" sz="4000" smtClean="0">
                <a:solidFill>
                  <a:schemeClr val="tx1"/>
                </a:solidFill>
                <a:latin typeface="Arial Narrow" pitchFamily="34" charset="0"/>
              </a:rPr>
              <a:t> Influx</a:t>
            </a:r>
          </a:p>
        </p:txBody>
      </p:sp>
      <p:sp>
        <p:nvSpPr>
          <p:cNvPr id="29699" name="Freeform 3"/>
          <p:cNvSpPr>
            <a:spLocks/>
          </p:cNvSpPr>
          <p:nvPr/>
        </p:nvSpPr>
        <p:spPr bwMode="auto">
          <a:xfrm>
            <a:off x="1822450" y="2287588"/>
            <a:ext cx="352425" cy="315912"/>
          </a:xfrm>
          <a:custGeom>
            <a:avLst/>
            <a:gdLst>
              <a:gd name="T0" fmla="*/ 2147483647 w 257"/>
              <a:gd name="T1" fmla="*/ 0 h 265"/>
              <a:gd name="T2" fmla="*/ 2147483647 w 257"/>
              <a:gd name="T3" fmla="*/ 2147483647 h 265"/>
              <a:gd name="T4" fmla="*/ 0 w 257"/>
              <a:gd name="T5" fmla="*/ 2147483647 h 265"/>
              <a:gd name="T6" fmla="*/ 2147483647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7918" name="Rectangle 14"/>
          <p:cNvSpPr>
            <a:spLocks noChangeArrowheads="1"/>
          </p:cNvSpPr>
          <p:nvPr/>
        </p:nvSpPr>
        <p:spPr bwMode="auto">
          <a:xfrm>
            <a:off x="2409825" y="3606800"/>
            <a:ext cx="6905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CO</a:t>
            </a:r>
            <a:r>
              <a:rPr lang="en-US" sz="2600" baseline="-25000">
                <a:solidFill>
                  <a:srgbClr val="008000"/>
                </a:solidFill>
                <a:latin typeface="Arial Narrow" pitchFamily="34" charset="0"/>
              </a:rPr>
              <a:t>2</a:t>
            </a:r>
            <a:endParaRPr lang="en-US" sz="2600">
              <a:solidFill>
                <a:srgbClr val="008000"/>
              </a:solidFill>
              <a:latin typeface="Arial Narrow" pitchFamily="34" charset="0"/>
            </a:endParaRPr>
          </a:p>
        </p:txBody>
      </p:sp>
      <p:sp>
        <p:nvSpPr>
          <p:cNvPr id="507930" name="Line 26"/>
          <p:cNvSpPr>
            <a:spLocks noChangeShapeType="1"/>
          </p:cNvSpPr>
          <p:nvPr/>
        </p:nvSpPr>
        <p:spPr bwMode="auto">
          <a:xfrm flipH="1">
            <a:off x="1612900" y="3854450"/>
            <a:ext cx="801688" cy="4763"/>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7931" name="Rectangle 27"/>
          <p:cNvSpPr>
            <a:spLocks noChangeArrowheads="1"/>
          </p:cNvSpPr>
          <p:nvPr/>
        </p:nvSpPr>
        <p:spPr bwMode="auto">
          <a:xfrm>
            <a:off x="1009650" y="3606800"/>
            <a:ext cx="6905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CO</a:t>
            </a:r>
            <a:r>
              <a:rPr lang="en-US" sz="2600" baseline="-25000">
                <a:solidFill>
                  <a:srgbClr val="008000"/>
                </a:solidFill>
                <a:latin typeface="Arial Narrow" pitchFamily="34" charset="0"/>
              </a:rPr>
              <a:t>2</a:t>
            </a:r>
            <a:endParaRPr lang="en-US" sz="2600">
              <a:solidFill>
                <a:srgbClr val="008000"/>
              </a:solidFill>
              <a:latin typeface="Arial Narrow" pitchFamily="34" charset="0"/>
            </a:endParaRPr>
          </a:p>
        </p:txBody>
      </p:sp>
      <p:sp>
        <p:nvSpPr>
          <p:cNvPr id="507932" name="Rectangle 28"/>
          <p:cNvSpPr>
            <a:spLocks noChangeAspect="1" noChangeArrowheads="1"/>
          </p:cNvSpPr>
          <p:nvPr/>
        </p:nvSpPr>
        <p:spPr bwMode="auto">
          <a:xfrm>
            <a:off x="2632075" y="5205413"/>
            <a:ext cx="995363"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600">
                <a:solidFill>
                  <a:srgbClr val="008000"/>
                </a:solidFill>
                <a:latin typeface="Arial Narrow" pitchFamily="34" charset="0"/>
              </a:rPr>
              <a:t>HCO</a:t>
            </a:r>
            <a:r>
              <a:rPr lang="en-US" sz="2600" baseline="-14000">
                <a:solidFill>
                  <a:srgbClr val="008000"/>
                </a:solidFill>
                <a:latin typeface="Arial Narrow" pitchFamily="34" charset="0"/>
              </a:rPr>
              <a:t>3</a:t>
            </a:r>
            <a:r>
              <a:rPr lang="en-US" sz="2600" baseline="30000">
                <a:solidFill>
                  <a:srgbClr val="008000"/>
                </a:solidFill>
                <a:latin typeface="Arial Narrow" pitchFamily="34" charset="0"/>
              </a:rPr>
              <a:t>–</a:t>
            </a:r>
          </a:p>
        </p:txBody>
      </p:sp>
      <p:sp>
        <p:nvSpPr>
          <p:cNvPr id="507933" name="Rectangle 29"/>
          <p:cNvSpPr>
            <a:spLocks noChangeAspect="1" noChangeArrowheads="1"/>
          </p:cNvSpPr>
          <p:nvPr/>
        </p:nvSpPr>
        <p:spPr bwMode="auto">
          <a:xfrm>
            <a:off x="3492500" y="4906963"/>
            <a:ext cx="660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2600">
                <a:solidFill>
                  <a:srgbClr val="008000"/>
                </a:solidFill>
                <a:latin typeface="Arial Narrow" pitchFamily="34" charset="0"/>
              </a:rPr>
              <a:t>H</a:t>
            </a:r>
            <a:r>
              <a:rPr lang="en-US" sz="2600" baseline="30000">
                <a:solidFill>
                  <a:srgbClr val="008000"/>
                </a:solidFill>
                <a:latin typeface="Arial Narrow" pitchFamily="34" charset="0"/>
              </a:rPr>
              <a:t>+</a:t>
            </a:r>
          </a:p>
        </p:txBody>
      </p:sp>
      <p:grpSp>
        <p:nvGrpSpPr>
          <p:cNvPr id="507934" name="Group 30"/>
          <p:cNvGrpSpPr>
            <a:grpSpLocks/>
          </p:cNvGrpSpPr>
          <p:nvPr/>
        </p:nvGrpSpPr>
        <p:grpSpPr bwMode="auto">
          <a:xfrm rot="900000">
            <a:off x="2360613" y="4552950"/>
            <a:ext cx="1384300" cy="269875"/>
            <a:chOff x="1565" y="2880"/>
            <a:chExt cx="872" cy="170"/>
          </a:xfrm>
        </p:grpSpPr>
        <p:sp>
          <p:nvSpPr>
            <p:cNvPr id="29759" name="Freeform 31"/>
            <p:cNvSpPr>
              <a:spLocks noChangeAspect="1"/>
            </p:cNvSpPr>
            <p:nvPr/>
          </p:nvSpPr>
          <p:spPr bwMode="auto">
            <a:xfrm rot="2576874" flipH="1" flipV="1">
              <a:off x="1565" y="2904"/>
              <a:ext cx="782" cy="146"/>
            </a:xfrm>
            <a:custGeom>
              <a:avLst/>
              <a:gdLst>
                <a:gd name="T0" fmla="*/ 0 w 615"/>
                <a:gd name="T1" fmla="*/ 0 h 74"/>
                <a:gd name="T2" fmla="*/ 252 w 615"/>
                <a:gd name="T3" fmla="*/ 21288 h 74"/>
                <a:gd name="T4" fmla="*/ 530 w 615"/>
                <a:gd name="T5" fmla="*/ 49350 h 74"/>
                <a:gd name="T6" fmla="*/ 824 w 615"/>
                <a:gd name="T7" fmla="*/ 72493 h 74"/>
                <a:gd name="T8" fmla="*/ 1104 w 615"/>
                <a:gd name="T9" fmla="*/ 93657 h 74"/>
                <a:gd name="T10" fmla="*/ 1447 w 615"/>
                <a:gd name="T11" fmla="*/ 114586 h 74"/>
                <a:gd name="T12" fmla="*/ 1723 w 615"/>
                <a:gd name="T13" fmla="*/ 128585 h 74"/>
                <a:gd name="T14" fmla="*/ 2020 w 615"/>
                <a:gd name="T15" fmla="*/ 146752 h 74"/>
                <a:gd name="T16" fmla="*/ 2322 w 615"/>
                <a:gd name="T17" fmla="*/ 167087 h 74"/>
                <a:gd name="T18" fmla="*/ 2645 w 615"/>
                <a:gd name="T19" fmla="*/ 177940 h 74"/>
                <a:gd name="T20" fmla="*/ 2953 w 615"/>
                <a:gd name="T21" fmla="*/ 192100 h 74"/>
                <a:gd name="T22" fmla="*/ 3223 w 615"/>
                <a:gd name="T23" fmla="*/ 208435 h 74"/>
                <a:gd name="T24" fmla="*/ 3574 w 615"/>
                <a:gd name="T25" fmla="*/ 218773 h 74"/>
                <a:gd name="T26" fmla="*/ 3877 w 615"/>
                <a:gd name="T27" fmla="*/ 228664 h 74"/>
                <a:gd name="T28" fmla="*/ 4187 w 615"/>
                <a:gd name="T29" fmla="*/ 232404 h 74"/>
                <a:gd name="T30" fmla="*/ 4514 w 615"/>
                <a:gd name="T31" fmla="*/ 239693 h 74"/>
                <a:gd name="T32" fmla="*/ 4806 w 615"/>
                <a:gd name="T33" fmla="*/ 243133 h 74"/>
                <a:gd name="T34" fmla="*/ 5132 w 615"/>
                <a:gd name="T35" fmla="*/ 250078 h 74"/>
                <a:gd name="T36" fmla="*/ 5446 w 615"/>
                <a:gd name="T37" fmla="*/ 253695 h 74"/>
                <a:gd name="T38" fmla="*/ 5779 w 615"/>
                <a:gd name="T39" fmla="*/ 253695 h 74"/>
                <a:gd name="T40" fmla="*/ 6072 w 615"/>
                <a:gd name="T41" fmla="*/ 250078 h 74"/>
                <a:gd name="T42" fmla="*/ 6400 w 615"/>
                <a:gd name="T43" fmla="*/ 250078 h 74"/>
                <a:gd name="T44" fmla="*/ 6716 w 615"/>
                <a:gd name="T45" fmla="*/ 239693 h 74"/>
                <a:gd name="T46" fmla="*/ 7001 w 615"/>
                <a:gd name="T47" fmla="*/ 239693 h 74"/>
                <a:gd name="T48" fmla="*/ 7348 w 615"/>
                <a:gd name="T49" fmla="*/ 228664 h 74"/>
                <a:gd name="T50" fmla="*/ 7646 w 615"/>
                <a:gd name="T51" fmla="*/ 218773 h 74"/>
                <a:gd name="T52" fmla="*/ 7959 w 615"/>
                <a:gd name="T53" fmla="*/ 208435 h 74"/>
                <a:gd name="T54" fmla="*/ 8276 w 615"/>
                <a:gd name="T55" fmla="*/ 197485 h 74"/>
                <a:gd name="T56" fmla="*/ 8578 w 615"/>
                <a:gd name="T57" fmla="*/ 188531 h 74"/>
                <a:gd name="T58" fmla="*/ 8886 w 615"/>
                <a:gd name="T59" fmla="*/ 167087 h 74"/>
                <a:gd name="T60" fmla="*/ 9205 w 615"/>
                <a:gd name="T61" fmla="*/ 157197 h 74"/>
                <a:gd name="T62" fmla="*/ 9509 w 615"/>
                <a:gd name="T63" fmla="*/ 135906 h 74"/>
                <a:gd name="T64" fmla="*/ 9791 w 615"/>
                <a:gd name="T65" fmla="*/ 121488 h 74"/>
                <a:gd name="T66" fmla="*/ 10082 w 615"/>
                <a:gd name="T67" fmla="*/ 100095 h 74"/>
                <a:gd name="T68" fmla="*/ 10378 w 615"/>
                <a:gd name="T69" fmla="*/ 79675 h 74"/>
                <a:gd name="T70" fmla="*/ 10650 w 615"/>
                <a:gd name="T71" fmla="*/ 52609 h 74"/>
                <a:gd name="T72" fmla="*/ 10972 w 615"/>
                <a:gd name="T73" fmla="*/ 32142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19050" cap="rnd" cmpd="sng">
              <a:solidFill>
                <a:srgbClr val="008000"/>
              </a:solidFill>
              <a:prstDash val="solid"/>
              <a:round/>
              <a:headEnd type="none" w="med" len="lg"/>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60" name="Freeform 32"/>
            <p:cNvSpPr>
              <a:spLocks noChangeAspect="1"/>
            </p:cNvSpPr>
            <p:nvPr/>
          </p:nvSpPr>
          <p:spPr bwMode="auto">
            <a:xfrm rot="2520073" flipH="1">
              <a:off x="1655" y="2880"/>
              <a:ext cx="782" cy="62"/>
            </a:xfrm>
            <a:custGeom>
              <a:avLst/>
              <a:gdLst>
                <a:gd name="T0" fmla="*/ 0 w 615"/>
                <a:gd name="T1" fmla="*/ 0 h 74"/>
                <a:gd name="T2" fmla="*/ 252 w 615"/>
                <a:gd name="T3" fmla="*/ 3 h 74"/>
                <a:gd name="T4" fmla="*/ 530 w 615"/>
                <a:gd name="T5" fmla="*/ 3 h 74"/>
                <a:gd name="T6" fmla="*/ 824 w 615"/>
                <a:gd name="T7" fmla="*/ 3 h 74"/>
                <a:gd name="T8" fmla="*/ 1104 w 615"/>
                <a:gd name="T9" fmla="*/ 3 h 74"/>
                <a:gd name="T10" fmla="*/ 1447 w 615"/>
                <a:gd name="T11" fmla="*/ 4 h 74"/>
                <a:gd name="T12" fmla="*/ 1723 w 615"/>
                <a:gd name="T13" fmla="*/ 5 h 74"/>
                <a:gd name="T14" fmla="*/ 2020 w 615"/>
                <a:gd name="T15" fmla="*/ 5 h 74"/>
                <a:gd name="T16" fmla="*/ 2322 w 615"/>
                <a:gd name="T17" fmla="*/ 6 h 74"/>
                <a:gd name="T18" fmla="*/ 2645 w 615"/>
                <a:gd name="T19" fmla="*/ 7 h 74"/>
                <a:gd name="T20" fmla="*/ 2953 w 615"/>
                <a:gd name="T21" fmla="*/ 7 h 74"/>
                <a:gd name="T22" fmla="*/ 3223 w 615"/>
                <a:gd name="T23" fmla="*/ 7 h 74"/>
                <a:gd name="T24" fmla="*/ 3574 w 615"/>
                <a:gd name="T25" fmla="*/ 8 h 74"/>
                <a:gd name="T26" fmla="*/ 3877 w 615"/>
                <a:gd name="T27" fmla="*/ 8 h 74"/>
                <a:gd name="T28" fmla="*/ 4187 w 615"/>
                <a:gd name="T29" fmla="*/ 8 h 74"/>
                <a:gd name="T30" fmla="*/ 4514 w 615"/>
                <a:gd name="T31" fmla="*/ 8 h 74"/>
                <a:gd name="T32" fmla="*/ 4806 w 615"/>
                <a:gd name="T33" fmla="*/ 8 h 74"/>
                <a:gd name="T34" fmla="*/ 5132 w 615"/>
                <a:gd name="T35" fmla="*/ 8 h 74"/>
                <a:gd name="T36" fmla="*/ 5446 w 615"/>
                <a:gd name="T37" fmla="*/ 9 h 74"/>
                <a:gd name="T38" fmla="*/ 5779 w 615"/>
                <a:gd name="T39" fmla="*/ 9 h 74"/>
                <a:gd name="T40" fmla="*/ 6072 w 615"/>
                <a:gd name="T41" fmla="*/ 8 h 74"/>
                <a:gd name="T42" fmla="*/ 6400 w 615"/>
                <a:gd name="T43" fmla="*/ 8 h 74"/>
                <a:gd name="T44" fmla="*/ 6716 w 615"/>
                <a:gd name="T45" fmla="*/ 8 h 74"/>
                <a:gd name="T46" fmla="*/ 7001 w 615"/>
                <a:gd name="T47" fmla="*/ 8 h 74"/>
                <a:gd name="T48" fmla="*/ 7348 w 615"/>
                <a:gd name="T49" fmla="*/ 8 h 74"/>
                <a:gd name="T50" fmla="*/ 7646 w 615"/>
                <a:gd name="T51" fmla="*/ 8 h 74"/>
                <a:gd name="T52" fmla="*/ 7959 w 615"/>
                <a:gd name="T53" fmla="*/ 7 h 74"/>
                <a:gd name="T54" fmla="*/ 8276 w 615"/>
                <a:gd name="T55" fmla="*/ 7 h 74"/>
                <a:gd name="T56" fmla="*/ 8578 w 615"/>
                <a:gd name="T57" fmla="*/ 7 h 74"/>
                <a:gd name="T58" fmla="*/ 8886 w 615"/>
                <a:gd name="T59" fmla="*/ 6 h 74"/>
                <a:gd name="T60" fmla="*/ 9205 w 615"/>
                <a:gd name="T61" fmla="*/ 6 h 74"/>
                <a:gd name="T62" fmla="*/ 9509 w 615"/>
                <a:gd name="T63" fmla="*/ 5 h 74"/>
                <a:gd name="T64" fmla="*/ 9791 w 615"/>
                <a:gd name="T65" fmla="*/ 4 h 74"/>
                <a:gd name="T66" fmla="*/ 10082 w 615"/>
                <a:gd name="T67" fmla="*/ 3 h 74"/>
                <a:gd name="T68" fmla="*/ 10378 w 615"/>
                <a:gd name="T69" fmla="*/ 3 h 74"/>
                <a:gd name="T70" fmla="*/ 10650 w 615"/>
                <a:gd name="T71" fmla="*/ 3 h 74"/>
                <a:gd name="T72" fmla="*/ 10972 w 615"/>
                <a:gd name="T73" fmla="*/ 3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19050" cap="rnd" cmpd="sng">
              <a:solidFill>
                <a:srgbClr val="008000"/>
              </a:solidFill>
              <a:prstDash val="solid"/>
              <a:round/>
              <a:headEnd type="none" w="med" len="lg"/>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07937" name="Text Box 33"/>
          <p:cNvSpPr txBox="1">
            <a:spLocks noChangeAspect="1" noChangeArrowheads="1"/>
          </p:cNvSpPr>
          <p:nvPr/>
        </p:nvSpPr>
        <p:spPr bwMode="auto">
          <a:xfrm>
            <a:off x="1990725" y="4089400"/>
            <a:ext cx="511175" cy="388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105000"/>
              </a:lnSpc>
              <a:spcAft>
                <a:spcPct val="5000"/>
              </a:spcAft>
            </a:pPr>
            <a:r>
              <a:rPr lang="en-US" sz="2600">
                <a:solidFill>
                  <a:srgbClr val="009900"/>
                </a:solidFill>
                <a:latin typeface="Arial Narrow" pitchFamily="34" charset="0"/>
              </a:rPr>
              <a:t>H</a:t>
            </a:r>
            <a:r>
              <a:rPr lang="en-US" sz="2600" baseline="-25000">
                <a:solidFill>
                  <a:srgbClr val="009900"/>
                </a:solidFill>
                <a:latin typeface="Arial Narrow" pitchFamily="34" charset="0"/>
              </a:rPr>
              <a:t>2</a:t>
            </a:r>
            <a:r>
              <a:rPr lang="en-US" sz="2600">
                <a:solidFill>
                  <a:srgbClr val="009900"/>
                </a:solidFill>
                <a:latin typeface="Arial Narrow" pitchFamily="34" charset="0"/>
              </a:rPr>
              <a:t>O</a:t>
            </a:r>
          </a:p>
        </p:txBody>
      </p:sp>
      <p:sp>
        <p:nvSpPr>
          <p:cNvPr id="507938" name="Rectangle 34"/>
          <p:cNvSpPr>
            <a:spLocks noChangeAspect="1" noChangeArrowheads="1"/>
          </p:cNvSpPr>
          <p:nvPr/>
        </p:nvSpPr>
        <p:spPr bwMode="auto">
          <a:xfrm>
            <a:off x="1009650" y="5205413"/>
            <a:ext cx="995363"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600">
                <a:solidFill>
                  <a:srgbClr val="008000"/>
                </a:solidFill>
                <a:latin typeface="Arial Narrow" pitchFamily="34" charset="0"/>
              </a:rPr>
              <a:t>HCO</a:t>
            </a:r>
            <a:r>
              <a:rPr lang="en-US" sz="2600" baseline="-14000">
                <a:solidFill>
                  <a:srgbClr val="008000"/>
                </a:solidFill>
                <a:latin typeface="Arial Narrow" pitchFamily="34" charset="0"/>
              </a:rPr>
              <a:t>3</a:t>
            </a:r>
            <a:r>
              <a:rPr lang="en-US" sz="2600" baseline="30000">
                <a:solidFill>
                  <a:srgbClr val="008000"/>
                </a:solidFill>
                <a:latin typeface="Arial Narrow" pitchFamily="34" charset="0"/>
              </a:rPr>
              <a:t>–</a:t>
            </a:r>
          </a:p>
        </p:txBody>
      </p:sp>
      <p:sp>
        <p:nvSpPr>
          <p:cNvPr id="507939" name="Line 35"/>
          <p:cNvSpPr>
            <a:spLocks noChangeShapeType="1"/>
          </p:cNvSpPr>
          <p:nvPr/>
        </p:nvSpPr>
        <p:spPr bwMode="auto">
          <a:xfrm flipH="1">
            <a:off x="1965325" y="5473700"/>
            <a:ext cx="687388" cy="4763"/>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7940" name="Rectangle 36"/>
          <p:cNvSpPr>
            <a:spLocks noChangeArrowheads="1"/>
          </p:cNvSpPr>
          <p:nvPr/>
        </p:nvSpPr>
        <p:spPr bwMode="auto">
          <a:xfrm>
            <a:off x="3476625" y="3606800"/>
            <a:ext cx="6905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CO</a:t>
            </a:r>
            <a:r>
              <a:rPr lang="en-US" sz="2600" baseline="-25000">
                <a:solidFill>
                  <a:srgbClr val="008000"/>
                </a:solidFill>
                <a:latin typeface="Arial Narrow" pitchFamily="34" charset="0"/>
              </a:rPr>
              <a:t>2</a:t>
            </a:r>
            <a:endParaRPr lang="en-US" sz="2600">
              <a:solidFill>
                <a:srgbClr val="008000"/>
              </a:solidFill>
              <a:latin typeface="Arial Narrow" pitchFamily="34" charset="0"/>
            </a:endParaRPr>
          </a:p>
        </p:txBody>
      </p:sp>
      <p:sp>
        <p:nvSpPr>
          <p:cNvPr id="507941" name="Text Box 37"/>
          <p:cNvSpPr txBox="1">
            <a:spLocks noChangeAspect="1" noChangeArrowheads="1"/>
          </p:cNvSpPr>
          <p:nvPr/>
        </p:nvSpPr>
        <p:spPr bwMode="auto">
          <a:xfrm>
            <a:off x="3886200" y="3284538"/>
            <a:ext cx="511175" cy="388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105000"/>
              </a:lnSpc>
              <a:spcAft>
                <a:spcPct val="5000"/>
              </a:spcAft>
            </a:pPr>
            <a:r>
              <a:rPr lang="en-US" sz="2600">
                <a:solidFill>
                  <a:srgbClr val="008000"/>
                </a:solidFill>
                <a:latin typeface="Arial Narrow" pitchFamily="34" charset="0"/>
              </a:rPr>
              <a:t>H</a:t>
            </a:r>
            <a:r>
              <a:rPr lang="en-US" sz="2600" baseline="-25000">
                <a:solidFill>
                  <a:srgbClr val="008000"/>
                </a:solidFill>
                <a:latin typeface="Arial Narrow" pitchFamily="34" charset="0"/>
              </a:rPr>
              <a:t>2</a:t>
            </a:r>
            <a:r>
              <a:rPr lang="en-US" sz="2600">
                <a:solidFill>
                  <a:srgbClr val="008000"/>
                </a:solidFill>
                <a:latin typeface="Arial Narrow" pitchFamily="34" charset="0"/>
              </a:rPr>
              <a:t>O</a:t>
            </a:r>
          </a:p>
        </p:txBody>
      </p:sp>
      <p:sp>
        <p:nvSpPr>
          <p:cNvPr id="507942" name="Rectangle 38"/>
          <p:cNvSpPr>
            <a:spLocks noChangeAspect="1" noChangeArrowheads="1"/>
          </p:cNvSpPr>
          <p:nvPr/>
        </p:nvSpPr>
        <p:spPr bwMode="auto">
          <a:xfrm>
            <a:off x="4860925" y="3606800"/>
            <a:ext cx="99536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600">
                <a:solidFill>
                  <a:srgbClr val="008000"/>
                </a:solidFill>
                <a:latin typeface="Arial Narrow" pitchFamily="34" charset="0"/>
              </a:rPr>
              <a:t>HCO</a:t>
            </a:r>
            <a:r>
              <a:rPr lang="en-US" sz="2600" baseline="-14000">
                <a:solidFill>
                  <a:srgbClr val="008000"/>
                </a:solidFill>
                <a:latin typeface="Arial Narrow" pitchFamily="34" charset="0"/>
              </a:rPr>
              <a:t>3</a:t>
            </a:r>
            <a:r>
              <a:rPr lang="en-US" sz="2600" baseline="30000">
                <a:solidFill>
                  <a:srgbClr val="008000"/>
                </a:solidFill>
                <a:latin typeface="Arial Narrow" pitchFamily="34" charset="0"/>
              </a:rPr>
              <a:t>–</a:t>
            </a:r>
          </a:p>
        </p:txBody>
      </p:sp>
      <p:sp>
        <p:nvSpPr>
          <p:cNvPr id="507943" name="Rectangle 39"/>
          <p:cNvSpPr>
            <a:spLocks noChangeAspect="1" noChangeArrowheads="1"/>
          </p:cNvSpPr>
          <p:nvPr/>
        </p:nvSpPr>
        <p:spPr bwMode="auto">
          <a:xfrm>
            <a:off x="4613275" y="3284538"/>
            <a:ext cx="660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2600">
                <a:solidFill>
                  <a:srgbClr val="008000"/>
                </a:solidFill>
                <a:latin typeface="Arial Narrow" pitchFamily="34" charset="0"/>
              </a:rPr>
              <a:t>H</a:t>
            </a:r>
            <a:r>
              <a:rPr lang="en-US" sz="2600" baseline="30000">
                <a:solidFill>
                  <a:srgbClr val="008000"/>
                </a:solidFill>
                <a:latin typeface="Arial Narrow" pitchFamily="34" charset="0"/>
              </a:rPr>
              <a:t>+</a:t>
            </a:r>
          </a:p>
        </p:txBody>
      </p:sp>
      <p:grpSp>
        <p:nvGrpSpPr>
          <p:cNvPr id="507944" name="Group 40"/>
          <p:cNvGrpSpPr>
            <a:grpSpLocks/>
          </p:cNvGrpSpPr>
          <p:nvPr/>
        </p:nvGrpSpPr>
        <p:grpSpPr bwMode="auto">
          <a:xfrm>
            <a:off x="4098925" y="3582988"/>
            <a:ext cx="801688" cy="276225"/>
            <a:chOff x="2582" y="2257"/>
            <a:chExt cx="505" cy="174"/>
          </a:xfrm>
        </p:grpSpPr>
        <p:sp>
          <p:nvSpPr>
            <p:cNvPr id="29757" name="Line 41"/>
            <p:cNvSpPr>
              <a:spLocks noChangeShapeType="1"/>
            </p:cNvSpPr>
            <p:nvPr/>
          </p:nvSpPr>
          <p:spPr bwMode="auto">
            <a:xfrm flipH="1">
              <a:off x="2582" y="2428"/>
              <a:ext cx="505" cy="3"/>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58" name="Arc 42"/>
            <p:cNvSpPr>
              <a:spLocks/>
            </p:cNvSpPr>
            <p:nvPr/>
          </p:nvSpPr>
          <p:spPr bwMode="auto">
            <a:xfrm rot="16200000" flipH="1">
              <a:off x="2739" y="2165"/>
              <a:ext cx="172" cy="356"/>
            </a:xfrm>
            <a:custGeom>
              <a:avLst/>
              <a:gdLst>
                <a:gd name="T0" fmla="*/ 0 w 21600"/>
                <a:gd name="T1" fmla="*/ 0 h 39136"/>
                <a:gd name="T2" fmla="*/ 0 w 21600"/>
                <a:gd name="T3" fmla="*/ 0 h 39136"/>
                <a:gd name="T4" fmla="*/ 0 w 21600"/>
                <a:gd name="T5" fmla="*/ 0 h 39136"/>
                <a:gd name="T6" fmla="*/ 0 60000 65536"/>
                <a:gd name="T7" fmla="*/ 0 60000 65536"/>
                <a:gd name="T8" fmla="*/ 0 60000 65536"/>
              </a:gdLst>
              <a:ahLst/>
              <a:cxnLst>
                <a:cxn ang="T6">
                  <a:pos x="T0" y="T1"/>
                </a:cxn>
                <a:cxn ang="T7">
                  <a:pos x="T2" y="T3"/>
                </a:cxn>
                <a:cxn ang="T8">
                  <a:pos x="T4" y="T5"/>
                </a:cxn>
              </a:cxnLst>
              <a:rect l="0" t="0" r="r" b="b"/>
              <a:pathLst>
                <a:path w="21600" h="39136" fill="none" extrusionOk="0">
                  <a:moveTo>
                    <a:pt x="8970" y="0"/>
                  </a:moveTo>
                  <a:cubicBezTo>
                    <a:pt x="16664" y="3512"/>
                    <a:pt x="21600" y="11191"/>
                    <a:pt x="21600" y="19649"/>
                  </a:cubicBezTo>
                  <a:cubicBezTo>
                    <a:pt x="21600" y="27968"/>
                    <a:pt x="16822" y="35547"/>
                    <a:pt x="9317" y="39136"/>
                  </a:cubicBezTo>
                </a:path>
                <a:path w="21600" h="39136" stroke="0" extrusionOk="0">
                  <a:moveTo>
                    <a:pt x="8970" y="0"/>
                  </a:moveTo>
                  <a:cubicBezTo>
                    <a:pt x="16664" y="3512"/>
                    <a:pt x="21600" y="11191"/>
                    <a:pt x="21600" y="19649"/>
                  </a:cubicBezTo>
                  <a:cubicBezTo>
                    <a:pt x="21600" y="27968"/>
                    <a:pt x="16822" y="35547"/>
                    <a:pt x="9317" y="39136"/>
                  </a:cubicBezTo>
                  <a:lnTo>
                    <a:pt x="0" y="19649"/>
                  </a:lnTo>
                  <a:lnTo>
                    <a:pt x="8970" y="0"/>
                  </a:lnTo>
                  <a:close/>
                </a:path>
              </a:pathLst>
            </a:custGeom>
            <a:noFill/>
            <a:ln w="19050">
              <a:solidFill>
                <a:srgbClr val="008000"/>
              </a:solidFill>
              <a:round/>
              <a:headEnd type="none" w="med" len="lg"/>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07947" name="Text Box 43"/>
          <p:cNvSpPr txBox="1">
            <a:spLocks noChangeArrowheads="1"/>
          </p:cNvSpPr>
          <p:nvPr/>
        </p:nvSpPr>
        <p:spPr bwMode="auto">
          <a:xfrm>
            <a:off x="4195763" y="4116388"/>
            <a:ext cx="762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sym typeface="Symbol" pitchFamily="18" charset="2"/>
              </a:rPr>
              <a:t></a:t>
            </a:r>
            <a:r>
              <a:rPr lang="en-US" sz="2000">
                <a:latin typeface="Arial Narrow" pitchFamily="34" charset="0"/>
              </a:rPr>
              <a:t>pH</a:t>
            </a:r>
            <a:r>
              <a:rPr lang="en-US" sz="2000" baseline="-25000">
                <a:latin typeface="Arial Narrow" pitchFamily="34" charset="0"/>
              </a:rPr>
              <a:t>i</a:t>
            </a:r>
          </a:p>
        </p:txBody>
      </p:sp>
      <p:sp>
        <p:nvSpPr>
          <p:cNvPr id="507948" name="Text Box 44"/>
          <p:cNvSpPr txBox="1">
            <a:spLocks noChangeArrowheads="1"/>
          </p:cNvSpPr>
          <p:nvPr/>
        </p:nvSpPr>
        <p:spPr bwMode="auto">
          <a:xfrm>
            <a:off x="3814763" y="5135563"/>
            <a:ext cx="762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sym typeface="Symbol" pitchFamily="18" charset="2"/>
              </a:rPr>
              <a:t></a:t>
            </a:r>
            <a:r>
              <a:rPr lang="en-US" sz="2000">
                <a:latin typeface="Arial Narrow" pitchFamily="34" charset="0"/>
              </a:rPr>
              <a:t>pH</a:t>
            </a:r>
            <a:r>
              <a:rPr lang="en-US" sz="2000" baseline="-25000">
                <a:latin typeface="Arial Narrow" pitchFamily="34" charset="0"/>
              </a:rPr>
              <a:t>S</a:t>
            </a:r>
          </a:p>
        </p:txBody>
      </p:sp>
      <p:sp>
        <p:nvSpPr>
          <p:cNvPr id="507949" name="Text Box 45"/>
          <p:cNvSpPr txBox="1">
            <a:spLocks noChangeArrowheads="1"/>
          </p:cNvSpPr>
          <p:nvPr/>
        </p:nvSpPr>
        <p:spPr bwMode="auto">
          <a:xfrm>
            <a:off x="2219325" y="3305175"/>
            <a:ext cx="1019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sym typeface="Symbol" pitchFamily="18" charset="2"/>
              </a:rPr>
              <a:t></a:t>
            </a:r>
            <a:r>
              <a:rPr lang="en-US" sz="2000">
                <a:latin typeface="Arial Narrow" pitchFamily="34" charset="0"/>
              </a:rPr>
              <a:t>[CO</a:t>
            </a:r>
            <a:r>
              <a:rPr lang="en-US" sz="2000" baseline="-25000">
                <a:latin typeface="Arial Narrow" pitchFamily="34" charset="0"/>
              </a:rPr>
              <a:t>2</a:t>
            </a:r>
            <a:r>
              <a:rPr lang="en-US" sz="2000">
                <a:latin typeface="Arial Narrow" pitchFamily="34" charset="0"/>
              </a:rPr>
              <a:t>]</a:t>
            </a:r>
            <a:r>
              <a:rPr lang="en-US" sz="2000" baseline="-25000">
                <a:latin typeface="Arial Narrow" pitchFamily="34" charset="0"/>
              </a:rPr>
              <a:t>S</a:t>
            </a:r>
          </a:p>
        </p:txBody>
      </p:sp>
      <p:sp>
        <p:nvSpPr>
          <p:cNvPr id="507950" name="Rectangle 46"/>
          <p:cNvSpPr>
            <a:spLocks noChangeAspect="1" noChangeArrowheads="1"/>
          </p:cNvSpPr>
          <p:nvPr/>
        </p:nvSpPr>
        <p:spPr bwMode="auto">
          <a:xfrm>
            <a:off x="2181225" y="4967288"/>
            <a:ext cx="1063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000">
                <a:latin typeface="Arial Narrow" pitchFamily="34" charset="0"/>
                <a:sym typeface="Symbol" pitchFamily="18" charset="2"/>
              </a:rPr>
              <a:t></a:t>
            </a:r>
            <a:r>
              <a:rPr lang="en-US" sz="2000">
                <a:latin typeface="Arial Narrow" pitchFamily="34" charset="0"/>
              </a:rPr>
              <a:t>[HCO</a:t>
            </a:r>
            <a:r>
              <a:rPr lang="en-US" sz="2000" baseline="-14000">
                <a:latin typeface="Arial Narrow" pitchFamily="34" charset="0"/>
              </a:rPr>
              <a:t>3</a:t>
            </a:r>
            <a:r>
              <a:rPr lang="en-US" sz="2000" baseline="30000">
                <a:latin typeface="Arial Narrow" pitchFamily="34" charset="0"/>
              </a:rPr>
              <a:t>–</a:t>
            </a:r>
            <a:r>
              <a:rPr lang="en-US" sz="2000">
                <a:latin typeface="Arial Narrow" pitchFamily="34" charset="0"/>
              </a:rPr>
              <a:t>]</a:t>
            </a:r>
          </a:p>
        </p:txBody>
      </p:sp>
      <p:sp>
        <p:nvSpPr>
          <p:cNvPr id="507951" name="Rectangle 47"/>
          <p:cNvSpPr>
            <a:spLocks noChangeArrowheads="1"/>
          </p:cNvSpPr>
          <p:nvPr/>
        </p:nvSpPr>
        <p:spPr bwMode="auto">
          <a:xfrm>
            <a:off x="4518025" y="5441950"/>
            <a:ext cx="2573338"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sz="2600">
                <a:solidFill>
                  <a:schemeClr val="tx1"/>
                </a:solidFill>
                <a:latin typeface="Arial Narrow" pitchFamily="34" charset="0"/>
              </a:rPr>
              <a:t>pH … with 15-</a:t>
            </a:r>
            <a:r>
              <a:rPr lang="en-US" sz="2600">
                <a:solidFill>
                  <a:schemeClr val="tx1"/>
                </a:solidFill>
                <a:latin typeface="Arial Narrow" pitchFamily="34" charset="0"/>
                <a:sym typeface="Symbol" pitchFamily="18" charset="2"/>
              </a:rPr>
              <a:t>m tip</a:t>
            </a:r>
          </a:p>
        </p:txBody>
      </p:sp>
      <p:grpSp>
        <p:nvGrpSpPr>
          <p:cNvPr id="507952" name="Group 48"/>
          <p:cNvGrpSpPr>
            <a:grpSpLocks/>
          </p:cNvGrpSpPr>
          <p:nvPr/>
        </p:nvGrpSpPr>
        <p:grpSpPr bwMode="auto">
          <a:xfrm flipH="1">
            <a:off x="5438775" y="4470400"/>
            <a:ext cx="1144588" cy="1044575"/>
            <a:chOff x="1584" y="2834"/>
            <a:chExt cx="721" cy="658"/>
          </a:xfrm>
        </p:grpSpPr>
        <p:sp>
          <p:nvSpPr>
            <p:cNvPr id="29753" name="Freeform 49" descr="50%"/>
            <p:cNvSpPr>
              <a:spLocks/>
            </p:cNvSpPr>
            <p:nvPr/>
          </p:nvSpPr>
          <p:spPr bwMode="auto">
            <a:xfrm flipV="1">
              <a:off x="2064" y="2872"/>
              <a:ext cx="222" cy="199"/>
            </a:xfrm>
            <a:custGeom>
              <a:avLst/>
              <a:gdLst>
                <a:gd name="T0" fmla="*/ 9 w 257"/>
                <a:gd name="T1" fmla="*/ 0 h 265"/>
                <a:gd name="T2" fmla="*/ 44 w 257"/>
                <a:gd name="T3" fmla="*/ 8 h 265"/>
                <a:gd name="T4" fmla="*/ 0 w 257"/>
                <a:gd name="T5" fmla="*/ 2 h 265"/>
                <a:gd name="T6" fmla="*/ 9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pattFill prst="pct50">
              <a:fgClr>
                <a:srgbClr val="000000"/>
              </a:fgClr>
              <a:bgClr>
                <a:srgbClr val="FFFFFF"/>
              </a:bgClr>
            </a:pattFill>
            <a:ln w="9525"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54" name="Line 50"/>
            <p:cNvSpPr>
              <a:spLocks noChangeShapeType="1"/>
            </p:cNvSpPr>
            <p:nvPr/>
          </p:nvSpPr>
          <p:spPr bwMode="auto">
            <a:xfrm flipH="1">
              <a:off x="1734" y="2873"/>
              <a:ext cx="553" cy="619"/>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55" name="Line 51"/>
            <p:cNvSpPr>
              <a:spLocks noChangeShapeType="1"/>
            </p:cNvSpPr>
            <p:nvPr/>
          </p:nvSpPr>
          <p:spPr bwMode="auto">
            <a:xfrm flipH="1">
              <a:off x="1584" y="2876"/>
              <a:ext cx="699" cy="488"/>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756" name="Rectangle 52"/>
            <p:cNvSpPr>
              <a:spLocks noChangeArrowheads="1"/>
            </p:cNvSpPr>
            <p:nvPr/>
          </p:nvSpPr>
          <p:spPr bwMode="auto">
            <a:xfrm rot="13652904" flipV="1">
              <a:off x="2164" y="2849"/>
              <a:ext cx="156" cy="126"/>
            </a:xfrm>
            <a:prstGeom prst="rect">
              <a:avLst/>
            </a:prstGeom>
            <a:solidFill>
              <a:srgbClr val="FFFFAF"/>
            </a:solidFill>
            <a:ln>
              <a:noFill/>
            </a:ln>
            <a:effectLst/>
            <a:extLst>
              <a:ext uri="{91240B29-F687-4F45-9708-019B960494DF}">
                <a14:hiddenLine xmlns:a14="http://schemas.microsoft.com/office/drawing/2010/main" w="31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507929" name="Oval 25"/>
          <p:cNvSpPr>
            <a:spLocks noChangeAspect="1" noChangeArrowheads="1"/>
          </p:cNvSpPr>
          <p:nvPr/>
        </p:nvSpPr>
        <p:spPr bwMode="auto">
          <a:xfrm>
            <a:off x="3267075" y="2546350"/>
            <a:ext cx="2605088" cy="2609850"/>
          </a:xfrm>
          <a:prstGeom prst="ellipse">
            <a:avLst/>
          </a:prstGeom>
          <a:noFill/>
          <a:ln w="19050">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507919" name="Line 15"/>
          <p:cNvSpPr>
            <a:spLocks noChangeShapeType="1"/>
          </p:cNvSpPr>
          <p:nvPr/>
        </p:nvSpPr>
        <p:spPr bwMode="auto">
          <a:xfrm flipH="1">
            <a:off x="3003550" y="3854450"/>
            <a:ext cx="515938" cy="3175"/>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507987" name="Group 83"/>
          <p:cNvGrpSpPr>
            <a:grpSpLocks/>
          </p:cNvGrpSpPr>
          <p:nvPr/>
        </p:nvGrpSpPr>
        <p:grpSpPr bwMode="auto">
          <a:xfrm>
            <a:off x="6642100" y="1831975"/>
            <a:ext cx="1639888" cy="1974850"/>
            <a:chOff x="1954" y="840"/>
            <a:chExt cx="1033" cy="1244"/>
          </a:xfrm>
        </p:grpSpPr>
        <p:sp>
          <p:nvSpPr>
            <p:cNvPr id="29751" name="Rectangle 84"/>
            <p:cNvSpPr>
              <a:spLocks noChangeAspect="1" noChangeArrowheads="1"/>
            </p:cNvSpPr>
            <p:nvPr/>
          </p:nvSpPr>
          <p:spPr bwMode="auto">
            <a:xfrm>
              <a:off x="2056" y="843"/>
              <a:ext cx="901" cy="1241"/>
            </a:xfrm>
            <a:prstGeom prst="rect">
              <a:avLst/>
            </a:prstGeom>
            <a:solidFill>
              <a:srgbClr val="CCFFCC">
                <a:alpha val="59999"/>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29752" name="Text Box 85"/>
            <p:cNvSpPr txBox="1">
              <a:spLocks noChangeArrowheads="1"/>
            </p:cNvSpPr>
            <p:nvPr/>
          </p:nvSpPr>
          <p:spPr bwMode="auto">
            <a:xfrm>
              <a:off x="1954" y="840"/>
              <a:ext cx="1033"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80000"/>
                </a:lnSpc>
              </a:pPr>
              <a:r>
                <a:rPr lang="en-US" sz="1600">
                  <a:solidFill>
                    <a:schemeClr val="tx1"/>
                  </a:solidFill>
                  <a:latin typeface="Arial Narrow" pitchFamily="34" charset="0"/>
                </a:rPr>
                <a:t>5% CO</a:t>
              </a:r>
              <a:r>
                <a:rPr lang="en-US" sz="1600" baseline="-25000">
                  <a:solidFill>
                    <a:schemeClr val="tx1"/>
                  </a:solidFill>
                  <a:latin typeface="Arial Narrow" pitchFamily="34" charset="0"/>
                </a:rPr>
                <a:t>2</a:t>
              </a:r>
              <a:r>
                <a:rPr lang="en-US" sz="800" baseline="-25000">
                  <a:solidFill>
                    <a:schemeClr val="tx1"/>
                  </a:solidFill>
                  <a:latin typeface="Arial Narrow" pitchFamily="34" charset="0"/>
                </a:rPr>
                <a:t> </a:t>
              </a:r>
              <a:endParaRPr lang="en-US" sz="1600">
                <a:solidFill>
                  <a:schemeClr val="tx1"/>
                </a:solidFill>
                <a:latin typeface="Arial Narrow" pitchFamily="34" charset="0"/>
              </a:endParaRPr>
            </a:p>
            <a:p>
              <a:pPr algn="ctr" eaLnBrk="1" hangingPunct="1">
                <a:lnSpc>
                  <a:spcPct val="80000"/>
                </a:lnSpc>
              </a:pPr>
              <a:r>
                <a:rPr lang="en-US" sz="1600">
                  <a:solidFill>
                    <a:schemeClr val="tx1"/>
                  </a:solidFill>
                  <a:latin typeface="Arial Narrow" pitchFamily="34" charset="0"/>
                </a:rPr>
                <a:t>33 mM HCO</a:t>
              </a:r>
              <a:r>
                <a:rPr lang="en-US" sz="1600" baseline="-25000">
                  <a:solidFill>
                    <a:schemeClr val="tx1"/>
                  </a:solidFill>
                  <a:latin typeface="Arial Narrow" pitchFamily="34" charset="0"/>
                </a:rPr>
                <a:t>3</a:t>
              </a:r>
              <a:r>
                <a:rPr lang="en-US" sz="1600" baseline="30000">
                  <a:solidFill>
                    <a:schemeClr val="tx1"/>
                  </a:solidFill>
                  <a:latin typeface="Arial Narrow" pitchFamily="34" charset="0"/>
                </a:rPr>
                <a:t>–</a:t>
              </a:r>
              <a:endParaRPr lang="en-US" sz="1600" baseline="30000">
                <a:solidFill>
                  <a:schemeClr val="tx1"/>
                </a:solidFill>
                <a:latin typeface="Arial Narrow" pitchFamily="34" charset="0"/>
                <a:sym typeface="Symbol" pitchFamily="18" charset="2"/>
              </a:endParaRPr>
            </a:p>
          </p:txBody>
        </p:sp>
      </p:grpSp>
      <p:sp>
        <p:nvSpPr>
          <p:cNvPr id="29723" name="Freeform 86"/>
          <p:cNvSpPr>
            <a:spLocks noChangeAspect="1"/>
          </p:cNvSpPr>
          <p:nvPr/>
        </p:nvSpPr>
        <p:spPr bwMode="auto">
          <a:xfrm>
            <a:off x="7439025" y="2984500"/>
            <a:ext cx="706438" cy="633413"/>
          </a:xfrm>
          <a:custGeom>
            <a:avLst/>
            <a:gdLst>
              <a:gd name="T0" fmla="*/ 2147483647 w 257"/>
              <a:gd name="T1" fmla="*/ 0 h 265"/>
              <a:gd name="T2" fmla="*/ 2147483647 w 257"/>
              <a:gd name="T3" fmla="*/ 2147483647 h 265"/>
              <a:gd name="T4" fmla="*/ 0 w 257"/>
              <a:gd name="T5" fmla="*/ 2147483647 h 265"/>
              <a:gd name="T6" fmla="*/ 2147483647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7991" name="Group 87"/>
          <p:cNvGrpSpPr>
            <a:grpSpLocks noChangeAspect="1"/>
          </p:cNvGrpSpPr>
          <p:nvPr/>
        </p:nvGrpSpPr>
        <p:grpSpPr bwMode="auto">
          <a:xfrm>
            <a:off x="6507163" y="2343150"/>
            <a:ext cx="1720850" cy="852488"/>
            <a:chOff x="811" y="800"/>
            <a:chExt cx="606" cy="213"/>
          </a:xfrm>
        </p:grpSpPr>
        <p:sp>
          <p:nvSpPr>
            <p:cNvPr id="29749" name="Freeform 88"/>
            <p:cNvSpPr>
              <a:spLocks noChangeAspect="1"/>
            </p:cNvSpPr>
            <p:nvPr/>
          </p:nvSpPr>
          <p:spPr bwMode="auto">
            <a:xfrm>
              <a:off x="811" y="987"/>
              <a:ext cx="109" cy="26"/>
            </a:xfrm>
            <a:custGeom>
              <a:avLst/>
              <a:gdLst>
                <a:gd name="T0" fmla="*/ 1 w 206"/>
                <a:gd name="T1" fmla="*/ 13 h 26"/>
                <a:gd name="T2" fmla="*/ 1 w 206"/>
                <a:gd name="T3" fmla="*/ 17 h 26"/>
                <a:gd name="T4" fmla="*/ 1 w 206"/>
                <a:gd name="T5" fmla="*/ 13 h 26"/>
                <a:gd name="T6" fmla="*/ 1 w 206"/>
                <a:gd name="T7" fmla="*/ 13 h 26"/>
                <a:gd name="T8" fmla="*/ 1 w 206"/>
                <a:gd name="T9" fmla="*/ 13 h 26"/>
                <a:gd name="T10" fmla="*/ 1 w 206"/>
                <a:gd name="T11" fmla="*/ 9 h 26"/>
                <a:gd name="T12" fmla="*/ 1 w 206"/>
                <a:gd name="T13" fmla="*/ 22 h 26"/>
                <a:gd name="T14" fmla="*/ 1 w 206"/>
                <a:gd name="T15" fmla="*/ 17 h 26"/>
                <a:gd name="T16" fmla="*/ 1 w 206"/>
                <a:gd name="T17" fmla="*/ 9 h 26"/>
                <a:gd name="T18" fmla="*/ 1 w 206"/>
                <a:gd name="T19" fmla="*/ 9 h 26"/>
                <a:gd name="T20" fmla="*/ 1 w 206"/>
                <a:gd name="T21" fmla="*/ 13 h 26"/>
                <a:gd name="T22" fmla="*/ 1 w 206"/>
                <a:gd name="T23" fmla="*/ 22 h 26"/>
                <a:gd name="T24" fmla="*/ 1 w 206"/>
                <a:gd name="T25" fmla="*/ 13 h 26"/>
                <a:gd name="T26" fmla="*/ 1 w 206"/>
                <a:gd name="T27" fmla="*/ 13 h 26"/>
                <a:gd name="T28" fmla="*/ 1 w 206"/>
                <a:gd name="T29" fmla="*/ 9 h 26"/>
                <a:gd name="T30" fmla="*/ 1 w 206"/>
                <a:gd name="T31" fmla="*/ 17 h 26"/>
                <a:gd name="T32" fmla="*/ 1 w 206"/>
                <a:gd name="T33" fmla="*/ 13 h 26"/>
                <a:gd name="T34" fmla="*/ 1 w 206"/>
                <a:gd name="T35" fmla="*/ 13 h 26"/>
                <a:gd name="T36" fmla="*/ 1 w 206"/>
                <a:gd name="T37" fmla="*/ 17 h 26"/>
                <a:gd name="T38" fmla="*/ 1 w 206"/>
                <a:gd name="T39" fmla="*/ 13 h 26"/>
                <a:gd name="T40" fmla="*/ 1 w 206"/>
                <a:gd name="T41" fmla="*/ 13 h 26"/>
                <a:gd name="T42" fmla="*/ 1 w 206"/>
                <a:gd name="T43" fmla="*/ 17 h 26"/>
                <a:gd name="T44" fmla="*/ 1 w 206"/>
                <a:gd name="T45" fmla="*/ 22 h 26"/>
                <a:gd name="T46" fmla="*/ 1 w 206"/>
                <a:gd name="T47" fmla="*/ 17 h 26"/>
                <a:gd name="T48" fmla="*/ 1 w 206"/>
                <a:gd name="T49" fmla="*/ 9 h 26"/>
                <a:gd name="T50" fmla="*/ 1 w 206"/>
                <a:gd name="T51" fmla="*/ 13 h 26"/>
                <a:gd name="T52" fmla="*/ 1 w 206"/>
                <a:gd name="T53" fmla="*/ 22 h 26"/>
                <a:gd name="T54" fmla="*/ 1 w 206"/>
                <a:gd name="T55" fmla="*/ 9 h 26"/>
                <a:gd name="T56" fmla="*/ 1 w 206"/>
                <a:gd name="T57" fmla="*/ 9 h 26"/>
                <a:gd name="T58" fmla="*/ 1 w 206"/>
                <a:gd name="T59" fmla="*/ 17 h 26"/>
                <a:gd name="T60" fmla="*/ 1 w 206"/>
                <a:gd name="T61" fmla="*/ 9 h 26"/>
                <a:gd name="T62" fmla="*/ 1 w 206"/>
                <a:gd name="T63" fmla="*/ 9 h 26"/>
                <a:gd name="T64" fmla="*/ 1 w 206"/>
                <a:gd name="T65" fmla="*/ 13 h 26"/>
                <a:gd name="T66" fmla="*/ 1 w 206"/>
                <a:gd name="T67" fmla="*/ 9 h 26"/>
                <a:gd name="T68" fmla="*/ 1 w 206"/>
                <a:gd name="T69" fmla="*/ 17 h 26"/>
                <a:gd name="T70" fmla="*/ 1 w 206"/>
                <a:gd name="T71" fmla="*/ 13 h 26"/>
                <a:gd name="T72" fmla="*/ 1 w 206"/>
                <a:gd name="T73" fmla="*/ 13 h 26"/>
                <a:gd name="T74" fmla="*/ 1 w 206"/>
                <a:gd name="T75" fmla="*/ 13 h 26"/>
                <a:gd name="T76" fmla="*/ 1 w 206"/>
                <a:gd name="T77" fmla="*/ 22 h 26"/>
                <a:gd name="T78" fmla="*/ 1 w 206"/>
                <a:gd name="T79" fmla="*/ 22 h 26"/>
                <a:gd name="T80" fmla="*/ 1 w 206"/>
                <a:gd name="T81" fmla="*/ 13 h 26"/>
                <a:gd name="T82" fmla="*/ 1 w 206"/>
                <a:gd name="T83" fmla="*/ 13 h 26"/>
                <a:gd name="T84" fmla="*/ 1 w 206"/>
                <a:gd name="T85" fmla="*/ 13 h 26"/>
                <a:gd name="T86" fmla="*/ 1 w 206"/>
                <a:gd name="T87" fmla="*/ 17 h 26"/>
                <a:gd name="T88" fmla="*/ 1 w 206"/>
                <a:gd name="T89" fmla="*/ 9 h 26"/>
                <a:gd name="T90" fmla="*/ 1 w 206"/>
                <a:gd name="T91" fmla="*/ 17 h 26"/>
                <a:gd name="T92" fmla="*/ 1 w 206"/>
                <a:gd name="T93" fmla="*/ 9 h 26"/>
                <a:gd name="T94" fmla="*/ 1 w 206"/>
                <a:gd name="T95" fmla="*/ 22 h 26"/>
                <a:gd name="T96" fmla="*/ 1 w 206"/>
                <a:gd name="T97" fmla="*/ 17 h 26"/>
                <a:gd name="T98" fmla="*/ 1 w 206"/>
                <a:gd name="T99" fmla="*/ 0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06" h="26">
                  <a:moveTo>
                    <a:pt x="0" y="5"/>
                  </a:moveTo>
                  <a:lnTo>
                    <a:pt x="0" y="5"/>
                  </a:lnTo>
                  <a:lnTo>
                    <a:pt x="4" y="9"/>
                  </a:lnTo>
                  <a:lnTo>
                    <a:pt x="4" y="13"/>
                  </a:lnTo>
                  <a:lnTo>
                    <a:pt x="8" y="5"/>
                  </a:lnTo>
                  <a:lnTo>
                    <a:pt x="11" y="17"/>
                  </a:lnTo>
                  <a:lnTo>
                    <a:pt x="11" y="9"/>
                  </a:lnTo>
                  <a:lnTo>
                    <a:pt x="15" y="13"/>
                  </a:lnTo>
                  <a:lnTo>
                    <a:pt x="19" y="13"/>
                  </a:lnTo>
                  <a:lnTo>
                    <a:pt x="23" y="13"/>
                  </a:lnTo>
                  <a:lnTo>
                    <a:pt x="26" y="13"/>
                  </a:lnTo>
                  <a:lnTo>
                    <a:pt x="26" y="17"/>
                  </a:lnTo>
                  <a:lnTo>
                    <a:pt x="30" y="13"/>
                  </a:lnTo>
                  <a:lnTo>
                    <a:pt x="30" y="5"/>
                  </a:lnTo>
                  <a:lnTo>
                    <a:pt x="34" y="9"/>
                  </a:lnTo>
                  <a:lnTo>
                    <a:pt x="34" y="17"/>
                  </a:lnTo>
                  <a:lnTo>
                    <a:pt x="34" y="9"/>
                  </a:lnTo>
                  <a:lnTo>
                    <a:pt x="38" y="9"/>
                  </a:lnTo>
                  <a:lnTo>
                    <a:pt x="38" y="17"/>
                  </a:lnTo>
                  <a:lnTo>
                    <a:pt x="41" y="22"/>
                  </a:lnTo>
                  <a:lnTo>
                    <a:pt x="45" y="9"/>
                  </a:lnTo>
                  <a:lnTo>
                    <a:pt x="45" y="13"/>
                  </a:lnTo>
                  <a:lnTo>
                    <a:pt x="49" y="17"/>
                  </a:lnTo>
                  <a:lnTo>
                    <a:pt x="49" y="13"/>
                  </a:lnTo>
                  <a:lnTo>
                    <a:pt x="53" y="13"/>
                  </a:lnTo>
                  <a:lnTo>
                    <a:pt x="53" y="17"/>
                  </a:lnTo>
                  <a:lnTo>
                    <a:pt x="53" y="9"/>
                  </a:lnTo>
                  <a:lnTo>
                    <a:pt x="56" y="13"/>
                  </a:lnTo>
                  <a:lnTo>
                    <a:pt x="56" y="17"/>
                  </a:lnTo>
                  <a:lnTo>
                    <a:pt x="60" y="9"/>
                  </a:lnTo>
                  <a:lnTo>
                    <a:pt x="64" y="13"/>
                  </a:lnTo>
                  <a:lnTo>
                    <a:pt x="64" y="17"/>
                  </a:lnTo>
                  <a:lnTo>
                    <a:pt x="68" y="13"/>
                  </a:lnTo>
                  <a:lnTo>
                    <a:pt x="68" y="17"/>
                  </a:lnTo>
                  <a:lnTo>
                    <a:pt x="71" y="17"/>
                  </a:lnTo>
                  <a:lnTo>
                    <a:pt x="71" y="13"/>
                  </a:lnTo>
                  <a:lnTo>
                    <a:pt x="75" y="22"/>
                  </a:lnTo>
                  <a:lnTo>
                    <a:pt x="75" y="13"/>
                  </a:lnTo>
                  <a:lnTo>
                    <a:pt x="79" y="13"/>
                  </a:lnTo>
                  <a:lnTo>
                    <a:pt x="82" y="13"/>
                  </a:lnTo>
                  <a:lnTo>
                    <a:pt x="86" y="13"/>
                  </a:lnTo>
                  <a:lnTo>
                    <a:pt x="90" y="13"/>
                  </a:lnTo>
                  <a:lnTo>
                    <a:pt x="90" y="17"/>
                  </a:lnTo>
                  <a:lnTo>
                    <a:pt x="94" y="9"/>
                  </a:lnTo>
                  <a:lnTo>
                    <a:pt x="94" y="13"/>
                  </a:lnTo>
                  <a:lnTo>
                    <a:pt x="97" y="17"/>
                  </a:lnTo>
                  <a:lnTo>
                    <a:pt x="101" y="13"/>
                  </a:lnTo>
                  <a:lnTo>
                    <a:pt x="101" y="9"/>
                  </a:lnTo>
                  <a:lnTo>
                    <a:pt x="105" y="9"/>
                  </a:lnTo>
                  <a:lnTo>
                    <a:pt x="105" y="13"/>
                  </a:lnTo>
                  <a:lnTo>
                    <a:pt x="105" y="17"/>
                  </a:lnTo>
                  <a:lnTo>
                    <a:pt x="105" y="9"/>
                  </a:lnTo>
                  <a:lnTo>
                    <a:pt x="105" y="13"/>
                  </a:lnTo>
                  <a:lnTo>
                    <a:pt x="109" y="13"/>
                  </a:lnTo>
                  <a:lnTo>
                    <a:pt x="109" y="9"/>
                  </a:lnTo>
                  <a:lnTo>
                    <a:pt x="109" y="17"/>
                  </a:lnTo>
                  <a:lnTo>
                    <a:pt x="109" y="13"/>
                  </a:lnTo>
                  <a:lnTo>
                    <a:pt x="109" y="17"/>
                  </a:lnTo>
                  <a:lnTo>
                    <a:pt x="112" y="9"/>
                  </a:lnTo>
                  <a:lnTo>
                    <a:pt x="112" y="13"/>
                  </a:lnTo>
                  <a:lnTo>
                    <a:pt x="116" y="13"/>
                  </a:lnTo>
                  <a:lnTo>
                    <a:pt x="116" y="9"/>
                  </a:lnTo>
                  <a:lnTo>
                    <a:pt x="116" y="13"/>
                  </a:lnTo>
                  <a:lnTo>
                    <a:pt x="116" y="9"/>
                  </a:lnTo>
                  <a:lnTo>
                    <a:pt x="120" y="9"/>
                  </a:lnTo>
                  <a:lnTo>
                    <a:pt x="120" y="17"/>
                  </a:lnTo>
                  <a:lnTo>
                    <a:pt x="124" y="9"/>
                  </a:lnTo>
                  <a:lnTo>
                    <a:pt x="124" y="22"/>
                  </a:lnTo>
                  <a:lnTo>
                    <a:pt x="124" y="9"/>
                  </a:lnTo>
                  <a:lnTo>
                    <a:pt x="124" y="17"/>
                  </a:lnTo>
                  <a:lnTo>
                    <a:pt x="124" y="13"/>
                  </a:lnTo>
                  <a:lnTo>
                    <a:pt x="127" y="17"/>
                  </a:lnTo>
                  <a:lnTo>
                    <a:pt x="127" y="13"/>
                  </a:lnTo>
                  <a:lnTo>
                    <a:pt x="127" y="9"/>
                  </a:lnTo>
                  <a:lnTo>
                    <a:pt x="127" y="22"/>
                  </a:lnTo>
                  <a:lnTo>
                    <a:pt x="127" y="9"/>
                  </a:lnTo>
                  <a:lnTo>
                    <a:pt x="131" y="13"/>
                  </a:lnTo>
                  <a:lnTo>
                    <a:pt x="135" y="9"/>
                  </a:lnTo>
                  <a:lnTo>
                    <a:pt x="135" y="22"/>
                  </a:lnTo>
                  <a:lnTo>
                    <a:pt x="135" y="13"/>
                  </a:lnTo>
                  <a:lnTo>
                    <a:pt x="139" y="17"/>
                  </a:lnTo>
                  <a:lnTo>
                    <a:pt x="139" y="9"/>
                  </a:lnTo>
                  <a:lnTo>
                    <a:pt x="139" y="13"/>
                  </a:lnTo>
                  <a:lnTo>
                    <a:pt x="142" y="13"/>
                  </a:lnTo>
                  <a:lnTo>
                    <a:pt x="142" y="9"/>
                  </a:lnTo>
                  <a:lnTo>
                    <a:pt x="142" y="13"/>
                  </a:lnTo>
                  <a:lnTo>
                    <a:pt x="142" y="9"/>
                  </a:lnTo>
                  <a:lnTo>
                    <a:pt x="146" y="17"/>
                  </a:lnTo>
                  <a:lnTo>
                    <a:pt x="146" y="13"/>
                  </a:lnTo>
                  <a:lnTo>
                    <a:pt x="146" y="9"/>
                  </a:lnTo>
                  <a:lnTo>
                    <a:pt x="150" y="13"/>
                  </a:lnTo>
                  <a:lnTo>
                    <a:pt x="150" y="9"/>
                  </a:lnTo>
                  <a:lnTo>
                    <a:pt x="154" y="13"/>
                  </a:lnTo>
                  <a:lnTo>
                    <a:pt x="154" y="17"/>
                  </a:lnTo>
                  <a:lnTo>
                    <a:pt x="154" y="13"/>
                  </a:lnTo>
                  <a:lnTo>
                    <a:pt x="157" y="13"/>
                  </a:lnTo>
                  <a:lnTo>
                    <a:pt x="157" y="9"/>
                  </a:lnTo>
                  <a:lnTo>
                    <a:pt x="157" y="13"/>
                  </a:lnTo>
                  <a:lnTo>
                    <a:pt x="157" y="17"/>
                  </a:lnTo>
                  <a:lnTo>
                    <a:pt x="161" y="13"/>
                  </a:lnTo>
                  <a:lnTo>
                    <a:pt x="161" y="17"/>
                  </a:lnTo>
                  <a:lnTo>
                    <a:pt x="161" y="9"/>
                  </a:lnTo>
                  <a:lnTo>
                    <a:pt x="165" y="13"/>
                  </a:lnTo>
                  <a:lnTo>
                    <a:pt x="165" y="17"/>
                  </a:lnTo>
                  <a:lnTo>
                    <a:pt x="165" y="13"/>
                  </a:lnTo>
                  <a:lnTo>
                    <a:pt x="165" y="22"/>
                  </a:lnTo>
                  <a:lnTo>
                    <a:pt x="169" y="13"/>
                  </a:lnTo>
                  <a:lnTo>
                    <a:pt x="169" y="17"/>
                  </a:lnTo>
                  <a:lnTo>
                    <a:pt x="169" y="22"/>
                  </a:lnTo>
                  <a:lnTo>
                    <a:pt x="169" y="13"/>
                  </a:lnTo>
                  <a:lnTo>
                    <a:pt x="172" y="22"/>
                  </a:lnTo>
                  <a:lnTo>
                    <a:pt x="172" y="13"/>
                  </a:lnTo>
                  <a:lnTo>
                    <a:pt x="172" y="22"/>
                  </a:lnTo>
                  <a:lnTo>
                    <a:pt x="172" y="26"/>
                  </a:lnTo>
                  <a:lnTo>
                    <a:pt x="176" y="22"/>
                  </a:lnTo>
                  <a:lnTo>
                    <a:pt x="176" y="5"/>
                  </a:lnTo>
                  <a:lnTo>
                    <a:pt x="176" y="22"/>
                  </a:lnTo>
                  <a:lnTo>
                    <a:pt x="176" y="13"/>
                  </a:lnTo>
                  <a:lnTo>
                    <a:pt x="176" y="17"/>
                  </a:lnTo>
                  <a:lnTo>
                    <a:pt x="180" y="9"/>
                  </a:lnTo>
                  <a:lnTo>
                    <a:pt x="180" y="13"/>
                  </a:lnTo>
                  <a:lnTo>
                    <a:pt x="184" y="13"/>
                  </a:lnTo>
                  <a:lnTo>
                    <a:pt x="184" y="9"/>
                  </a:lnTo>
                  <a:lnTo>
                    <a:pt x="184" y="17"/>
                  </a:lnTo>
                  <a:lnTo>
                    <a:pt x="187" y="13"/>
                  </a:lnTo>
                  <a:lnTo>
                    <a:pt x="187" y="9"/>
                  </a:lnTo>
                  <a:lnTo>
                    <a:pt x="187" y="13"/>
                  </a:lnTo>
                  <a:lnTo>
                    <a:pt x="187" y="17"/>
                  </a:lnTo>
                  <a:lnTo>
                    <a:pt x="191" y="13"/>
                  </a:lnTo>
                  <a:lnTo>
                    <a:pt x="191" y="9"/>
                  </a:lnTo>
                  <a:lnTo>
                    <a:pt x="191" y="13"/>
                  </a:lnTo>
                  <a:lnTo>
                    <a:pt x="195" y="13"/>
                  </a:lnTo>
                  <a:lnTo>
                    <a:pt x="195" y="9"/>
                  </a:lnTo>
                  <a:lnTo>
                    <a:pt x="195" y="17"/>
                  </a:lnTo>
                  <a:lnTo>
                    <a:pt x="195" y="13"/>
                  </a:lnTo>
                  <a:lnTo>
                    <a:pt x="199" y="13"/>
                  </a:lnTo>
                  <a:lnTo>
                    <a:pt x="199" y="9"/>
                  </a:lnTo>
                  <a:lnTo>
                    <a:pt x="199" y="17"/>
                  </a:lnTo>
                  <a:lnTo>
                    <a:pt x="199" y="26"/>
                  </a:lnTo>
                  <a:lnTo>
                    <a:pt x="202" y="17"/>
                  </a:lnTo>
                  <a:lnTo>
                    <a:pt x="202" y="22"/>
                  </a:lnTo>
                  <a:lnTo>
                    <a:pt x="202" y="17"/>
                  </a:lnTo>
                  <a:lnTo>
                    <a:pt x="202" y="13"/>
                  </a:lnTo>
                  <a:lnTo>
                    <a:pt x="206" y="17"/>
                  </a:lnTo>
                  <a:lnTo>
                    <a:pt x="206" y="13"/>
                  </a:lnTo>
                  <a:lnTo>
                    <a:pt x="206" y="0"/>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0" name="Freeform 89"/>
            <p:cNvSpPr>
              <a:spLocks noChangeAspect="1"/>
            </p:cNvSpPr>
            <p:nvPr/>
          </p:nvSpPr>
          <p:spPr bwMode="auto">
            <a:xfrm>
              <a:off x="918" y="800"/>
              <a:ext cx="499" cy="188"/>
            </a:xfrm>
            <a:custGeom>
              <a:avLst/>
              <a:gdLst>
                <a:gd name="T0" fmla="*/ 3 w 596"/>
                <a:gd name="T1" fmla="*/ 9 h 192"/>
                <a:gd name="T2" fmla="*/ 3 w 596"/>
                <a:gd name="T3" fmla="*/ 22 h 192"/>
                <a:gd name="T4" fmla="*/ 3 w 596"/>
                <a:gd name="T5" fmla="*/ 24 h 192"/>
                <a:gd name="T6" fmla="*/ 4 w 596"/>
                <a:gd name="T7" fmla="*/ 41 h 192"/>
                <a:gd name="T8" fmla="*/ 5 w 596"/>
                <a:gd name="T9" fmla="*/ 54 h 192"/>
                <a:gd name="T10" fmla="*/ 7 w 596"/>
                <a:gd name="T11" fmla="*/ 63 h 192"/>
                <a:gd name="T12" fmla="*/ 7 w 596"/>
                <a:gd name="T13" fmla="*/ 68 h 192"/>
                <a:gd name="T14" fmla="*/ 8 w 596"/>
                <a:gd name="T15" fmla="*/ 81 h 192"/>
                <a:gd name="T16" fmla="*/ 9 w 596"/>
                <a:gd name="T17" fmla="*/ 81 h 192"/>
                <a:gd name="T18" fmla="*/ 10 w 596"/>
                <a:gd name="T19" fmla="*/ 90 h 192"/>
                <a:gd name="T20" fmla="*/ 11 w 596"/>
                <a:gd name="T21" fmla="*/ 90 h 192"/>
                <a:gd name="T22" fmla="*/ 11 w 596"/>
                <a:gd name="T23" fmla="*/ 100 h 192"/>
                <a:gd name="T24" fmla="*/ 13 w 596"/>
                <a:gd name="T25" fmla="*/ 104 h 192"/>
                <a:gd name="T26" fmla="*/ 13 w 596"/>
                <a:gd name="T27" fmla="*/ 106 h 192"/>
                <a:gd name="T28" fmla="*/ 15 w 596"/>
                <a:gd name="T29" fmla="*/ 110 h 192"/>
                <a:gd name="T30" fmla="*/ 16 w 596"/>
                <a:gd name="T31" fmla="*/ 106 h 192"/>
                <a:gd name="T32" fmla="*/ 17 w 596"/>
                <a:gd name="T33" fmla="*/ 113 h 192"/>
                <a:gd name="T34" fmla="*/ 18 w 596"/>
                <a:gd name="T35" fmla="*/ 110 h 192"/>
                <a:gd name="T36" fmla="*/ 19 w 596"/>
                <a:gd name="T37" fmla="*/ 113 h 192"/>
                <a:gd name="T38" fmla="*/ 19 w 596"/>
                <a:gd name="T39" fmla="*/ 110 h 192"/>
                <a:gd name="T40" fmla="*/ 22 w 596"/>
                <a:gd name="T41" fmla="*/ 116 h 192"/>
                <a:gd name="T42" fmla="*/ 23 w 596"/>
                <a:gd name="T43" fmla="*/ 118 h 192"/>
                <a:gd name="T44" fmla="*/ 23 w 596"/>
                <a:gd name="T45" fmla="*/ 123 h 192"/>
                <a:gd name="T46" fmla="*/ 23 w 596"/>
                <a:gd name="T47" fmla="*/ 123 h 192"/>
                <a:gd name="T48" fmla="*/ 26 w 596"/>
                <a:gd name="T49" fmla="*/ 116 h 192"/>
                <a:gd name="T50" fmla="*/ 27 w 596"/>
                <a:gd name="T51" fmla="*/ 123 h 192"/>
                <a:gd name="T52" fmla="*/ 28 w 596"/>
                <a:gd name="T53" fmla="*/ 123 h 192"/>
                <a:gd name="T54" fmla="*/ 28 w 596"/>
                <a:gd name="T55" fmla="*/ 123 h 192"/>
                <a:gd name="T56" fmla="*/ 29 w 596"/>
                <a:gd name="T57" fmla="*/ 123 h 192"/>
                <a:gd name="T58" fmla="*/ 31 w 596"/>
                <a:gd name="T59" fmla="*/ 123 h 192"/>
                <a:gd name="T60" fmla="*/ 32 w 596"/>
                <a:gd name="T61" fmla="*/ 127 h 192"/>
                <a:gd name="T62" fmla="*/ 33 w 596"/>
                <a:gd name="T63" fmla="*/ 127 h 192"/>
                <a:gd name="T64" fmla="*/ 34 w 596"/>
                <a:gd name="T65" fmla="*/ 127 h 192"/>
                <a:gd name="T66" fmla="*/ 34 w 596"/>
                <a:gd name="T67" fmla="*/ 127 h 192"/>
                <a:gd name="T68" fmla="*/ 35 w 596"/>
                <a:gd name="T69" fmla="*/ 127 h 192"/>
                <a:gd name="T70" fmla="*/ 37 w 596"/>
                <a:gd name="T71" fmla="*/ 135 h 192"/>
                <a:gd name="T72" fmla="*/ 38 w 596"/>
                <a:gd name="T73" fmla="*/ 127 h 192"/>
                <a:gd name="T74" fmla="*/ 39 w 596"/>
                <a:gd name="T75" fmla="*/ 135 h 192"/>
                <a:gd name="T76" fmla="*/ 40 w 596"/>
                <a:gd name="T77" fmla="*/ 135 h 192"/>
                <a:gd name="T78" fmla="*/ 41 w 596"/>
                <a:gd name="T79" fmla="*/ 135 h 192"/>
                <a:gd name="T80" fmla="*/ 41 w 596"/>
                <a:gd name="T81" fmla="*/ 127 h 192"/>
                <a:gd name="T82" fmla="*/ 44 w 596"/>
                <a:gd name="T83" fmla="*/ 135 h 192"/>
                <a:gd name="T84" fmla="*/ 44 w 596"/>
                <a:gd name="T85" fmla="*/ 127 h 192"/>
                <a:gd name="T86" fmla="*/ 47 w 596"/>
                <a:gd name="T87" fmla="*/ 127 h 192"/>
                <a:gd name="T88" fmla="*/ 49 w 596"/>
                <a:gd name="T89" fmla="*/ 135 h 192"/>
                <a:gd name="T90" fmla="*/ 49 w 596"/>
                <a:gd name="T91" fmla="*/ 127 h 192"/>
                <a:gd name="T92" fmla="*/ 52 w 596"/>
                <a:gd name="T93" fmla="*/ 135 h 192"/>
                <a:gd name="T94" fmla="*/ 54 w 596"/>
                <a:gd name="T95" fmla="*/ 135 h 192"/>
                <a:gd name="T96" fmla="*/ 56 w 596"/>
                <a:gd name="T97" fmla="*/ 135 h 192"/>
                <a:gd name="T98" fmla="*/ 58 w 596"/>
                <a:gd name="T99" fmla="*/ 135 h 192"/>
                <a:gd name="T100" fmla="*/ 59 w 596"/>
                <a:gd name="T101" fmla="*/ 135 h 192"/>
                <a:gd name="T102" fmla="*/ 60 w 596"/>
                <a:gd name="T103" fmla="*/ 135 h 192"/>
                <a:gd name="T104" fmla="*/ 62 w 596"/>
                <a:gd name="T105" fmla="*/ 141 h 192"/>
                <a:gd name="T106" fmla="*/ 63 w 596"/>
                <a:gd name="T107" fmla="*/ 141 h 192"/>
                <a:gd name="T108" fmla="*/ 63 w 596"/>
                <a:gd name="T109" fmla="*/ 141 h 192"/>
                <a:gd name="T110" fmla="*/ 64 w 596"/>
                <a:gd name="T111" fmla="*/ 141 h 192"/>
                <a:gd name="T112" fmla="*/ 66 w 596"/>
                <a:gd name="T113" fmla="*/ 135 h 192"/>
                <a:gd name="T114" fmla="*/ 67 w 596"/>
                <a:gd name="T115" fmla="*/ 135 h 192"/>
                <a:gd name="T116" fmla="*/ 68 w 596"/>
                <a:gd name="T117" fmla="*/ 135 h 192"/>
                <a:gd name="T118" fmla="*/ 69 w 596"/>
                <a:gd name="T119" fmla="*/ 135 h 192"/>
                <a:gd name="T120" fmla="*/ 70 w 596"/>
                <a:gd name="T121" fmla="*/ 135 h 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6" h="192">
                  <a:moveTo>
                    <a:pt x="3" y="192"/>
                  </a:moveTo>
                  <a:lnTo>
                    <a:pt x="0" y="141"/>
                  </a:lnTo>
                  <a:lnTo>
                    <a:pt x="0" y="110"/>
                  </a:lnTo>
                  <a:lnTo>
                    <a:pt x="4" y="83"/>
                  </a:lnTo>
                  <a:lnTo>
                    <a:pt x="4" y="57"/>
                  </a:lnTo>
                  <a:lnTo>
                    <a:pt x="4" y="39"/>
                  </a:lnTo>
                  <a:lnTo>
                    <a:pt x="4" y="22"/>
                  </a:lnTo>
                  <a:lnTo>
                    <a:pt x="8" y="13"/>
                  </a:lnTo>
                  <a:lnTo>
                    <a:pt x="8" y="9"/>
                  </a:lnTo>
                  <a:lnTo>
                    <a:pt x="12" y="0"/>
                  </a:lnTo>
                  <a:lnTo>
                    <a:pt x="12" y="4"/>
                  </a:lnTo>
                  <a:lnTo>
                    <a:pt x="12" y="0"/>
                  </a:lnTo>
                  <a:lnTo>
                    <a:pt x="15" y="9"/>
                  </a:lnTo>
                  <a:lnTo>
                    <a:pt x="15" y="13"/>
                  </a:lnTo>
                  <a:lnTo>
                    <a:pt x="15" y="9"/>
                  </a:lnTo>
                  <a:lnTo>
                    <a:pt x="15" y="22"/>
                  </a:lnTo>
                  <a:lnTo>
                    <a:pt x="19" y="31"/>
                  </a:lnTo>
                  <a:lnTo>
                    <a:pt x="19" y="22"/>
                  </a:lnTo>
                  <a:lnTo>
                    <a:pt x="19" y="31"/>
                  </a:lnTo>
                  <a:lnTo>
                    <a:pt x="19" y="22"/>
                  </a:lnTo>
                  <a:lnTo>
                    <a:pt x="23" y="22"/>
                  </a:lnTo>
                  <a:lnTo>
                    <a:pt x="23" y="31"/>
                  </a:lnTo>
                  <a:lnTo>
                    <a:pt x="27" y="31"/>
                  </a:lnTo>
                  <a:lnTo>
                    <a:pt x="30" y="35"/>
                  </a:lnTo>
                  <a:lnTo>
                    <a:pt x="30" y="44"/>
                  </a:lnTo>
                  <a:lnTo>
                    <a:pt x="30" y="39"/>
                  </a:lnTo>
                  <a:lnTo>
                    <a:pt x="30" y="53"/>
                  </a:lnTo>
                  <a:lnTo>
                    <a:pt x="34" y="44"/>
                  </a:lnTo>
                  <a:lnTo>
                    <a:pt x="34" y="53"/>
                  </a:lnTo>
                  <a:lnTo>
                    <a:pt x="34" y="44"/>
                  </a:lnTo>
                  <a:lnTo>
                    <a:pt x="34" y="53"/>
                  </a:lnTo>
                  <a:lnTo>
                    <a:pt x="38" y="53"/>
                  </a:lnTo>
                  <a:lnTo>
                    <a:pt x="38" y="57"/>
                  </a:lnTo>
                  <a:lnTo>
                    <a:pt x="38" y="61"/>
                  </a:lnTo>
                  <a:lnTo>
                    <a:pt x="42" y="66"/>
                  </a:lnTo>
                  <a:lnTo>
                    <a:pt x="42" y="57"/>
                  </a:lnTo>
                  <a:lnTo>
                    <a:pt x="42" y="66"/>
                  </a:lnTo>
                  <a:lnTo>
                    <a:pt x="45" y="66"/>
                  </a:lnTo>
                  <a:lnTo>
                    <a:pt x="45" y="70"/>
                  </a:lnTo>
                  <a:lnTo>
                    <a:pt x="45" y="66"/>
                  </a:lnTo>
                  <a:lnTo>
                    <a:pt x="45" y="75"/>
                  </a:lnTo>
                  <a:lnTo>
                    <a:pt x="49" y="70"/>
                  </a:lnTo>
                  <a:lnTo>
                    <a:pt x="49" y="79"/>
                  </a:lnTo>
                  <a:lnTo>
                    <a:pt x="49" y="75"/>
                  </a:lnTo>
                  <a:lnTo>
                    <a:pt x="49" y="79"/>
                  </a:lnTo>
                  <a:lnTo>
                    <a:pt x="53" y="79"/>
                  </a:lnTo>
                  <a:lnTo>
                    <a:pt x="53" y="88"/>
                  </a:lnTo>
                  <a:lnTo>
                    <a:pt x="53" y="79"/>
                  </a:lnTo>
                  <a:lnTo>
                    <a:pt x="53" y="83"/>
                  </a:lnTo>
                  <a:lnTo>
                    <a:pt x="56" y="88"/>
                  </a:lnTo>
                  <a:lnTo>
                    <a:pt x="56" y="92"/>
                  </a:lnTo>
                  <a:lnTo>
                    <a:pt x="56" y="88"/>
                  </a:lnTo>
                  <a:lnTo>
                    <a:pt x="56" y="92"/>
                  </a:lnTo>
                  <a:lnTo>
                    <a:pt x="60" y="88"/>
                  </a:lnTo>
                  <a:lnTo>
                    <a:pt x="60" y="97"/>
                  </a:lnTo>
                  <a:lnTo>
                    <a:pt x="60" y="92"/>
                  </a:lnTo>
                  <a:lnTo>
                    <a:pt x="64" y="105"/>
                  </a:lnTo>
                  <a:lnTo>
                    <a:pt x="64" y="92"/>
                  </a:lnTo>
                  <a:lnTo>
                    <a:pt x="64" y="97"/>
                  </a:lnTo>
                  <a:lnTo>
                    <a:pt x="64" y="92"/>
                  </a:lnTo>
                  <a:lnTo>
                    <a:pt x="64" y="97"/>
                  </a:lnTo>
                  <a:lnTo>
                    <a:pt x="68" y="92"/>
                  </a:lnTo>
                  <a:lnTo>
                    <a:pt x="68" y="97"/>
                  </a:lnTo>
                  <a:lnTo>
                    <a:pt x="68" y="105"/>
                  </a:lnTo>
                  <a:lnTo>
                    <a:pt x="68" y="101"/>
                  </a:lnTo>
                  <a:lnTo>
                    <a:pt x="71" y="105"/>
                  </a:lnTo>
                  <a:lnTo>
                    <a:pt x="71" y="101"/>
                  </a:lnTo>
                  <a:lnTo>
                    <a:pt x="71" y="110"/>
                  </a:lnTo>
                  <a:lnTo>
                    <a:pt x="75" y="105"/>
                  </a:lnTo>
                  <a:lnTo>
                    <a:pt x="75" y="101"/>
                  </a:lnTo>
                  <a:lnTo>
                    <a:pt x="75" y="114"/>
                  </a:lnTo>
                  <a:lnTo>
                    <a:pt x="75" y="97"/>
                  </a:lnTo>
                  <a:lnTo>
                    <a:pt x="75" y="110"/>
                  </a:lnTo>
                  <a:lnTo>
                    <a:pt x="79" y="105"/>
                  </a:lnTo>
                  <a:lnTo>
                    <a:pt x="79" y="110"/>
                  </a:lnTo>
                  <a:lnTo>
                    <a:pt x="79" y="114"/>
                  </a:lnTo>
                  <a:lnTo>
                    <a:pt x="79" y="110"/>
                  </a:lnTo>
                  <a:lnTo>
                    <a:pt x="79" y="114"/>
                  </a:lnTo>
                  <a:lnTo>
                    <a:pt x="83" y="114"/>
                  </a:lnTo>
                  <a:lnTo>
                    <a:pt x="83" y="110"/>
                  </a:lnTo>
                  <a:lnTo>
                    <a:pt x="83" y="114"/>
                  </a:lnTo>
                  <a:lnTo>
                    <a:pt x="83" y="118"/>
                  </a:lnTo>
                  <a:lnTo>
                    <a:pt x="86" y="118"/>
                  </a:lnTo>
                  <a:lnTo>
                    <a:pt x="86" y="114"/>
                  </a:lnTo>
                  <a:lnTo>
                    <a:pt x="86" y="118"/>
                  </a:lnTo>
                  <a:lnTo>
                    <a:pt x="90" y="123"/>
                  </a:lnTo>
                  <a:lnTo>
                    <a:pt x="90" y="118"/>
                  </a:lnTo>
                  <a:lnTo>
                    <a:pt x="90" y="114"/>
                  </a:lnTo>
                  <a:lnTo>
                    <a:pt x="90" y="118"/>
                  </a:lnTo>
                  <a:lnTo>
                    <a:pt x="94" y="127"/>
                  </a:lnTo>
                  <a:lnTo>
                    <a:pt x="94" y="114"/>
                  </a:lnTo>
                  <a:lnTo>
                    <a:pt x="94" y="127"/>
                  </a:lnTo>
                  <a:lnTo>
                    <a:pt x="94" y="114"/>
                  </a:lnTo>
                  <a:lnTo>
                    <a:pt x="94" y="123"/>
                  </a:lnTo>
                  <a:lnTo>
                    <a:pt x="98" y="114"/>
                  </a:lnTo>
                  <a:lnTo>
                    <a:pt x="98" y="123"/>
                  </a:lnTo>
                  <a:lnTo>
                    <a:pt x="98" y="127"/>
                  </a:lnTo>
                  <a:lnTo>
                    <a:pt x="101" y="127"/>
                  </a:lnTo>
                  <a:lnTo>
                    <a:pt x="101" y="123"/>
                  </a:lnTo>
                  <a:lnTo>
                    <a:pt x="101" y="127"/>
                  </a:lnTo>
                  <a:lnTo>
                    <a:pt x="106" y="132"/>
                  </a:lnTo>
                  <a:lnTo>
                    <a:pt x="106" y="127"/>
                  </a:lnTo>
                  <a:lnTo>
                    <a:pt x="109" y="127"/>
                  </a:lnTo>
                  <a:lnTo>
                    <a:pt x="109" y="132"/>
                  </a:lnTo>
                  <a:lnTo>
                    <a:pt x="112" y="127"/>
                  </a:lnTo>
                  <a:lnTo>
                    <a:pt x="112" y="132"/>
                  </a:lnTo>
                  <a:lnTo>
                    <a:pt x="112" y="136"/>
                  </a:lnTo>
                  <a:lnTo>
                    <a:pt x="112" y="132"/>
                  </a:lnTo>
                  <a:lnTo>
                    <a:pt x="116" y="136"/>
                  </a:lnTo>
                  <a:lnTo>
                    <a:pt x="116" y="127"/>
                  </a:lnTo>
                  <a:lnTo>
                    <a:pt x="116" y="132"/>
                  </a:lnTo>
                  <a:lnTo>
                    <a:pt x="116" y="136"/>
                  </a:lnTo>
                  <a:lnTo>
                    <a:pt x="120" y="127"/>
                  </a:lnTo>
                  <a:lnTo>
                    <a:pt x="120" y="132"/>
                  </a:lnTo>
                  <a:lnTo>
                    <a:pt x="120" y="136"/>
                  </a:lnTo>
                  <a:lnTo>
                    <a:pt x="124" y="141"/>
                  </a:lnTo>
                  <a:lnTo>
                    <a:pt x="124" y="136"/>
                  </a:lnTo>
                  <a:lnTo>
                    <a:pt x="124" y="141"/>
                  </a:lnTo>
                  <a:lnTo>
                    <a:pt x="124" y="136"/>
                  </a:lnTo>
                  <a:lnTo>
                    <a:pt x="127" y="132"/>
                  </a:lnTo>
                  <a:lnTo>
                    <a:pt x="127" y="136"/>
                  </a:lnTo>
                  <a:lnTo>
                    <a:pt x="127" y="141"/>
                  </a:lnTo>
                  <a:lnTo>
                    <a:pt x="132" y="136"/>
                  </a:lnTo>
                  <a:lnTo>
                    <a:pt x="132" y="146"/>
                  </a:lnTo>
                  <a:lnTo>
                    <a:pt x="132" y="141"/>
                  </a:lnTo>
                  <a:lnTo>
                    <a:pt x="132" y="136"/>
                  </a:lnTo>
                  <a:lnTo>
                    <a:pt x="132" y="141"/>
                  </a:lnTo>
                  <a:lnTo>
                    <a:pt x="135" y="141"/>
                  </a:lnTo>
                  <a:lnTo>
                    <a:pt x="135" y="150"/>
                  </a:lnTo>
                  <a:lnTo>
                    <a:pt x="135" y="141"/>
                  </a:lnTo>
                  <a:lnTo>
                    <a:pt x="135" y="136"/>
                  </a:lnTo>
                  <a:lnTo>
                    <a:pt x="139" y="136"/>
                  </a:lnTo>
                  <a:lnTo>
                    <a:pt x="139" y="141"/>
                  </a:lnTo>
                  <a:lnTo>
                    <a:pt x="142" y="141"/>
                  </a:lnTo>
                  <a:lnTo>
                    <a:pt x="142" y="146"/>
                  </a:lnTo>
                  <a:lnTo>
                    <a:pt x="142" y="141"/>
                  </a:lnTo>
                  <a:lnTo>
                    <a:pt x="142" y="136"/>
                  </a:lnTo>
                  <a:lnTo>
                    <a:pt x="147" y="146"/>
                  </a:lnTo>
                  <a:lnTo>
                    <a:pt x="147" y="141"/>
                  </a:lnTo>
                  <a:lnTo>
                    <a:pt x="147" y="146"/>
                  </a:lnTo>
                  <a:lnTo>
                    <a:pt x="147" y="141"/>
                  </a:lnTo>
                  <a:lnTo>
                    <a:pt x="150" y="146"/>
                  </a:lnTo>
                  <a:lnTo>
                    <a:pt x="150" y="154"/>
                  </a:lnTo>
                  <a:lnTo>
                    <a:pt x="150" y="141"/>
                  </a:lnTo>
                  <a:lnTo>
                    <a:pt x="150" y="146"/>
                  </a:lnTo>
                  <a:lnTo>
                    <a:pt x="154" y="150"/>
                  </a:lnTo>
                  <a:lnTo>
                    <a:pt x="154" y="146"/>
                  </a:lnTo>
                  <a:lnTo>
                    <a:pt x="154" y="141"/>
                  </a:lnTo>
                  <a:lnTo>
                    <a:pt x="154" y="150"/>
                  </a:lnTo>
                  <a:lnTo>
                    <a:pt x="157" y="159"/>
                  </a:lnTo>
                  <a:lnTo>
                    <a:pt x="157" y="146"/>
                  </a:lnTo>
                  <a:lnTo>
                    <a:pt x="157" y="150"/>
                  </a:lnTo>
                  <a:lnTo>
                    <a:pt x="157" y="146"/>
                  </a:lnTo>
                  <a:lnTo>
                    <a:pt x="161" y="150"/>
                  </a:lnTo>
                  <a:lnTo>
                    <a:pt x="161" y="146"/>
                  </a:lnTo>
                  <a:lnTo>
                    <a:pt x="161" y="150"/>
                  </a:lnTo>
                  <a:lnTo>
                    <a:pt x="161" y="154"/>
                  </a:lnTo>
                  <a:lnTo>
                    <a:pt x="165" y="146"/>
                  </a:lnTo>
                  <a:lnTo>
                    <a:pt x="165" y="150"/>
                  </a:lnTo>
                  <a:lnTo>
                    <a:pt x="165" y="141"/>
                  </a:lnTo>
                  <a:lnTo>
                    <a:pt x="165" y="150"/>
                  </a:lnTo>
                  <a:lnTo>
                    <a:pt x="168" y="146"/>
                  </a:lnTo>
                  <a:lnTo>
                    <a:pt x="168" y="150"/>
                  </a:lnTo>
                  <a:lnTo>
                    <a:pt x="168" y="154"/>
                  </a:lnTo>
                  <a:lnTo>
                    <a:pt x="168" y="146"/>
                  </a:lnTo>
                  <a:lnTo>
                    <a:pt x="168" y="150"/>
                  </a:lnTo>
                  <a:lnTo>
                    <a:pt x="173" y="141"/>
                  </a:lnTo>
                  <a:lnTo>
                    <a:pt x="173" y="150"/>
                  </a:lnTo>
                  <a:lnTo>
                    <a:pt x="173" y="141"/>
                  </a:lnTo>
                  <a:lnTo>
                    <a:pt x="176" y="154"/>
                  </a:lnTo>
                  <a:lnTo>
                    <a:pt x="176" y="150"/>
                  </a:lnTo>
                  <a:lnTo>
                    <a:pt x="180" y="159"/>
                  </a:lnTo>
                  <a:lnTo>
                    <a:pt x="180" y="150"/>
                  </a:lnTo>
                  <a:lnTo>
                    <a:pt x="180" y="154"/>
                  </a:lnTo>
                  <a:lnTo>
                    <a:pt x="183" y="154"/>
                  </a:lnTo>
                  <a:lnTo>
                    <a:pt x="183" y="150"/>
                  </a:lnTo>
                  <a:lnTo>
                    <a:pt x="183" y="163"/>
                  </a:lnTo>
                  <a:lnTo>
                    <a:pt x="188" y="154"/>
                  </a:lnTo>
                  <a:lnTo>
                    <a:pt x="188" y="150"/>
                  </a:lnTo>
                  <a:lnTo>
                    <a:pt x="191" y="154"/>
                  </a:lnTo>
                  <a:lnTo>
                    <a:pt x="191" y="150"/>
                  </a:lnTo>
                  <a:lnTo>
                    <a:pt x="191" y="154"/>
                  </a:lnTo>
                  <a:lnTo>
                    <a:pt x="195" y="150"/>
                  </a:lnTo>
                  <a:lnTo>
                    <a:pt x="195" y="154"/>
                  </a:lnTo>
                  <a:lnTo>
                    <a:pt x="195" y="150"/>
                  </a:lnTo>
                  <a:lnTo>
                    <a:pt x="195" y="154"/>
                  </a:lnTo>
                  <a:lnTo>
                    <a:pt x="199" y="159"/>
                  </a:lnTo>
                  <a:lnTo>
                    <a:pt x="199" y="150"/>
                  </a:lnTo>
                  <a:lnTo>
                    <a:pt x="199" y="163"/>
                  </a:lnTo>
                  <a:lnTo>
                    <a:pt x="199" y="154"/>
                  </a:lnTo>
                  <a:lnTo>
                    <a:pt x="203" y="154"/>
                  </a:lnTo>
                  <a:lnTo>
                    <a:pt x="203" y="150"/>
                  </a:lnTo>
                  <a:lnTo>
                    <a:pt x="203" y="159"/>
                  </a:lnTo>
                  <a:lnTo>
                    <a:pt x="203" y="150"/>
                  </a:lnTo>
                  <a:lnTo>
                    <a:pt x="206" y="154"/>
                  </a:lnTo>
                  <a:lnTo>
                    <a:pt x="206" y="159"/>
                  </a:lnTo>
                  <a:lnTo>
                    <a:pt x="206" y="154"/>
                  </a:lnTo>
                  <a:lnTo>
                    <a:pt x="210" y="159"/>
                  </a:lnTo>
                  <a:lnTo>
                    <a:pt x="210" y="154"/>
                  </a:lnTo>
                  <a:lnTo>
                    <a:pt x="210" y="159"/>
                  </a:lnTo>
                  <a:lnTo>
                    <a:pt x="214" y="163"/>
                  </a:lnTo>
                  <a:lnTo>
                    <a:pt x="214" y="154"/>
                  </a:lnTo>
                  <a:lnTo>
                    <a:pt x="214" y="150"/>
                  </a:lnTo>
                  <a:lnTo>
                    <a:pt x="217" y="154"/>
                  </a:lnTo>
                  <a:lnTo>
                    <a:pt x="217" y="150"/>
                  </a:lnTo>
                  <a:lnTo>
                    <a:pt x="217" y="154"/>
                  </a:lnTo>
                  <a:lnTo>
                    <a:pt x="217" y="159"/>
                  </a:lnTo>
                  <a:lnTo>
                    <a:pt x="221" y="159"/>
                  </a:lnTo>
                  <a:lnTo>
                    <a:pt x="221" y="154"/>
                  </a:lnTo>
                  <a:lnTo>
                    <a:pt x="225" y="159"/>
                  </a:lnTo>
                  <a:lnTo>
                    <a:pt x="225" y="154"/>
                  </a:lnTo>
                  <a:lnTo>
                    <a:pt x="225" y="163"/>
                  </a:lnTo>
                  <a:lnTo>
                    <a:pt x="225" y="154"/>
                  </a:lnTo>
                  <a:lnTo>
                    <a:pt x="229" y="154"/>
                  </a:lnTo>
                  <a:lnTo>
                    <a:pt x="229" y="159"/>
                  </a:lnTo>
                  <a:lnTo>
                    <a:pt x="229" y="154"/>
                  </a:lnTo>
                  <a:lnTo>
                    <a:pt x="229" y="159"/>
                  </a:lnTo>
                  <a:lnTo>
                    <a:pt x="232" y="154"/>
                  </a:lnTo>
                  <a:lnTo>
                    <a:pt x="232" y="163"/>
                  </a:lnTo>
                  <a:lnTo>
                    <a:pt x="232" y="159"/>
                  </a:lnTo>
                  <a:lnTo>
                    <a:pt x="232" y="163"/>
                  </a:lnTo>
                  <a:lnTo>
                    <a:pt x="232" y="154"/>
                  </a:lnTo>
                  <a:lnTo>
                    <a:pt x="236" y="159"/>
                  </a:lnTo>
                  <a:lnTo>
                    <a:pt x="236" y="154"/>
                  </a:lnTo>
                  <a:lnTo>
                    <a:pt x="236" y="159"/>
                  </a:lnTo>
                  <a:lnTo>
                    <a:pt x="236" y="154"/>
                  </a:lnTo>
                  <a:lnTo>
                    <a:pt x="240" y="159"/>
                  </a:lnTo>
                  <a:lnTo>
                    <a:pt x="244" y="150"/>
                  </a:lnTo>
                  <a:lnTo>
                    <a:pt x="244" y="163"/>
                  </a:lnTo>
                  <a:lnTo>
                    <a:pt x="244" y="159"/>
                  </a:lnTo>
                  <a:lnTo>
                    <a:pt x="247" y="159"/>
                  </a:lnTo>
                  <a:lnTo>
                    <a:pt x="247" y="163"/>
                  </a:lnTo>
                  <a:lnTo>
                    <a:pt x="247" y="159"/>
                  </a:lnTo>
                  <a:lnTo>
                    <a:pt x="247" y="163"/>
                  </a:lnTo>
                  <a:lnTo>
                    <a:pt x="251" y="159"/>
                  </a:lnTo>
                  <a:lnTo>
                    <a:pt x="251" y="163"/>
                  </a:lnTo>
                  <a:lnTo>
                    <a:pt x="251" y="159"/>
                  </a:lnTo>
                  <a:lnTo>
                    <a:pt x="251" y="163"/>
                  </a:lnTo>
                  <a:lnTo>
                    <a:pt x="255" y="159"/>
                  </a:lnTo>
                  <a:lnTo>
                    <a:pt x="255" y="163"/>
                  </a:lnTo>
                  <a:lnTo>
                    <a:pt x="255" y="154"/>
                  </a:lnTo>
                  <a:lnTo>
                    <a:pt x="259" y="159"/>
                  </a:lnTo>
                  <a:lnTo>
                    <a:pt x="259" y="163"/>
                  </a:lnTo>
                  <a:lnTo>
                    <a:pt x="259" y="159"/>
                  </a:lnTo>
                  <a:lnTo>
                    <a:pt x="259" y="163"/>
                  </a:lnTo>
                  <a:lnTo>
                    <a:pt x="262" y="163"/>
                  </a:lnTo>
                  <a:lnTo>
                    <a:pt x="262" y="159"/>
                  </a:lnTo>
                  <a:lnTo>
                    <a:pt x="266" y="163"/>
                  </a:lnTo>
                  <a:lnTo>
                    <a:pt x="266" y="159"/>
                  </a:lnTo>
                  <a:lnTo>
                    <a:pt x="266" y="163"/>
                  </a:lnTo>
                  <a:lnTo>
                    <a:pt x="270" y="163"/>
                  </a:lnTo>
                  <a:lnTo>
                    <a:pt x="270" y="159"/>
                  </a:lnTo>
                  <a:lnTo>
                    <a:pt x="270" y="163"/>
                  </a:lnTo>
                  <a:lnTo>
                    <a:pt x="273" y="172"/>
                  </a:lnTo>
                  <a:lnTo>
                    <a:pt x="273" y="163"/>
                  </a:lnTo>
                  <a:lnTo>
                    <a:pt x="277" y="163"/>
                  </a:lnTo>
                  <a:lnTo>
                    <a:pt x="281" y="163"/>
                  </a:lnTo>
                  <a:lnTo>
                    <a:pt x="281" y="172"/>
                  </a:lnTo>
                  <a:lnTo>
                    <a:pt x="281" y="163"/>
                  </a:lnTo>
                  <a:lnTo>
                    <a:pt x="285" y="163"/>
                  </a:lnTo>
                  <a:lnTo>
                    <a:pt x="285" y="172"/>
                  </a:lnTo>
                  <a:lnTo>
                    <a:pt x="285" y="163"/>
                  </a:lnTo>
                  <a:lnTo>
                    <a:pt x="288" y="163"/>
                  </a:lnTo>
                  <a:lnTo>
                    <a:pt x="288" y="159"/>
                  </a:lnTo>
                  <a:lnTo>
                    <a:pt x="288" y="163"/>
                  </a:lnTo>
                  <a:lnTo>
                    <a:pt x="292" y="163"/>
                  </a:lnTo>
                  <a:lnTo>
                    <a:pt x="292" y="172"/>
                  </a:lnTo>
                  <a:lnTo>
                    <a:pt x="296" y="163"/>
                  </a:lnTo>
                  <a:lnTo>
                    <a:pt x="296" y="172"/>
                  </a:lnTo>
                  <a:lnTo>
                    <a:pt x="296" y="163"/>
                  </a:lnTo>
                  <a:lnTo>
                    <a:pt x="300" y="172"/>
                  </a:lnTo>
                  <a:lnTo>
                    <a:pt x="300" y="163"/>
                  </a:lnTo>
                  <a:lnTo>
                    <a:pt x="300" y="172"/>
                  </a:lnTo>
                  <a:lnTo>
                    <a:pt x="300" y="163"/>
                  </a:lnTo>
                  <a:lnTo>
                    <a:pt x="303" y="172"/>
                  </a:lnTo>
                  <a:lnTo>
                    <a:pt x="303" y="163"/>
                  </a:lnTo>
                  <a:lnTo>
                    <a:pt x="307" y="163"/>
                  </a:lnTo>
                  <a:lnTo>
                    <a:pt x="307" y="172"/>
                  </a:lnTo>
                  <a:lnTo>
                    <a:pt x="311" y="163"/>
                  </a:lnTo>
                  <a:lnTo>
                    <a:pt x="311" y="172"/>
                  </a:lnTo>
                  <a:lnTo>
                    <a:pt x="311" y="163"/>
                  </a:lnTo>
                  <a:lnTo>
                    <a:pt x="315" y="163"/>
                  </a:lnTo>
                  <a:lnTo>
                    <a:pt x="315" y="172"/>
                  </a:lnTo>
                  <a:lnTo>
                    <a:pt x="315" y="163"/>
                  </a:lnTo>
                  <a:lnTo>
                    <a:pt x="318" y="172"/>
                  </a:lnTo>
                  <a:lnTo>
                    <a:pt x="318" y="163"/>
                  </a:lnTo>
                  <a:lnTo>
                    <a:pt x="323" y="172"/>
                  </a:lnTo>
                  <a:lnTo>
                    <a:pt x="326" y="163"/>
                  </a:lnTo>
                  <a:lnTo>
                    <a:pt x="326" y="172"/>
                  </a:lnTo>
                  <a:lnTo>
                    <a:pt x="329" y="172"/>
                  </a:lnTo>
                  <a:lnTo>
                    <a:pt x="329" y="163"/>
                  </a:lnTo>
                  <a:lnTo>
                    <a:pt x="333" y="172"/>
                  </a:lnTo>
                  <a:lnTo>
                    <a:pt x="333" y="163"/>
                  </a:lnTo>
                  <a:lnTo>
                    <a:pt x="333" y="172"/>
                  </a:lnTo>
                  <a:lnTo>
                    <a:pt x="333" y="163"/>
                  </a:lnTo>
                  <a:lnTo>
                    <a:pt x="337" y="172"/>
                  </a:lnTo>
                  <a:lnTo>
                    <a:pt x="341" y="163"/>
                  </a:lnTo>
                  <a:lnTo>
                    <a:pt x="344" y="172"/>
                  </a:lnTo>
                  <a:lnTo>
                    <a:pt x="344" y="163"/>
                  </a:lnTo>
                  <a:lnTo>
                    <a:pt x="344" y="172"/>
                  </a:lnTo>
                  <a:lnTo>
                    <a:pt x="349" y="172"/>
                  </a:lnTo>
                  <a:lnTo>
                    <a:pt x="352" y="172"/>
                  </a:lnTo>
                  <a:lnTo>
                    <a:pt x="352" y="181"/>
                  </a:lnTo>
                  <a:lnTo>
                    <a:pt x="352" y="172"/>
                  </a:lnTo>
                  <a:lnTo>
                    <a:pt x="352" y="163"/>
                  </a:lnTo>
                  <a:lnTo>
                    <a:pt x="356" y="172"/>
                  </a:lnTo>
                  <a:lnTo>
                    <a:pt x="356" y="163"/>
                  </a:lnTo>
                  <a:lnTo>
                    <a:pt x="356" y="181"/>
                  </a:lnTo>
                  <a:lnTo>
                    <a:pt x="359" y="163"/>
                  </a:lnTo>
                  <a:lnTo>
                    <a:pt x="359" y="172"/>
                  </a:lnTo>
                  <a:lnTo>
                    <a:pt x="359" y="163"/>
                  </a:lnTo>
                  <a:lnTo>
                    <a:pt x="364" y="172"/>
                  </a:lnTo>
                  <a:lnTo>
                    <a:pt x="364" y="163"/>
                  </a:lnTo>
                  <a:lnTo>
                    <a:pt x="367" y="163"/>
                  </a:lnTo>
                  <a:lnTo>
                    <a:pt x="371" y="172"/>
                  </a:lnTo>
                  <a:lnTo>
                    <a:pt x="371" y="163"/>
                  </a:lnTo>
                  <a:lnTo>
                    <a:pt x="374" y="163"/>
                  </a:lnTo>
                  <a:lnTo>
                    <a:pt x="379" y="172"/>
                  </a:lnTo>
                  <a:lnTo>
                    <a:pt x="382" y="163"/>
                  </a:lnTo>
                  <a:lnTo>
                    <a:pt x="385" y="172"/>
                  </a:lnTo>
                  <a:lnTo>
                    <a:pt x="385" y="163"/>
                  </a:lnTo>
                  <a:lnTo>
                    <a:pt x="390" y="163"/>
                  </a:lnTo>
                  <a:lnTo>
                    <a:pt x="390" y="172"/>
                  </a:lnTo>
                  <a:lnTo>
                    <a:pt x="393" y="172"/>
                  </a:lnTo>
                  <a:lnTo>
                    <a:pt x="397" y="163"/>
                  </a:lnTo>
                  <a:lnTo>
                    <a:pt x="400" y="172"/>
                  </a:lnTo>
                  <a:lnTo>
                    <a:pt x="400" y="163"/>
                  </a:lnTo>
                  <a:lnTo>
                    <a:pt x="405" y="163"/>
                  </a:lnTo>
                  <a:lnTo>
                    <a:pt x="405" y="172"/>
                  </a:lnTo>
                  <a:lnTo>
                    <a:pt x="408" y="163"/>
                  </a:lnTo>
                  <a:lnTo>
                    <a:pt x="408" y="172"/>
                  </a:lnTo>
                  <a:lnTo>
                    <a:pt x="412" y="172"/>
                  </a:lnTo>
                  <a:lnTo>
                    <a:pt x="412" y="163"/>
                  </a:lnTo>
                  <a:lnTo>
                    <a:pt x="416" y="172"/>
                  </a:lnTo>
                  <a:lnTo>
                    <a:pt x="416" y="163"/>
                  </a:lnTo>
                  <a:lnTo>
                    <a:pt x="420" y="172"/>
                  </a:lnTo>
                  <a:lnTo>
                    <a:pt x="423" y="163"/>
                  </a:lnTo>
                  <a:lnTo>
                    <a:pt x="427" y="163"/>
                  </a:lnTo>
                  <a:lnTo>
                    <a:pt x="427" y="181"/>
                  </a:lnTo>
                  <a:lnTo>
                    <a:pt x="427" y="163"/>
                  </a:lnTo>
                  <a:lnTo>
                    <a:pt x="431" y="163"/>
                  </a:lnTo>
                  <a:lnTo>
                    <a:pt x="431" y="172"/>
                  </a:lnTo>
                  <a:lnTo>
                    <a:pt x="435" y="163"/>
                  </a:lnTo>
                  <a:lnTo>
                    <a:pt x="438" y="172"/>
                  </a:lnTo>
                  <a:lnTo>
                    <a:pt x="442" y="172"/>
                  </a:lnTo>
                  <a:lnTo>
                    <a:pt x="446" y="172"/>
                  </a:lnTo>
                  <a:lnTo>
                    <a:pt x="446" y="163"/>
                  </a:lnTo>
                  <a:lnTo>
                    <a:pt x="449" y="163"/>
                  </a:lnTo>
                  <a:lnTo>
                    <a:pt x="453" y="163"/>
                  </a:lnTo>
                  <a:lnTo>
                    <a:pt x="457" y="172"/>
                  </a:lnTo>
                  <a:lnTo>
                    <a:pt x="457" y="163"/>
                  </a:lnTo>
                  <a:lnTo>
                    <a:pt x="461" y="163"/>
                  </a:lnTo>
                  <a:lnTo>
                    <a:pt x="461" y="172"/>
                  </a:lnTo>
                  <a:lnTo>
                    <a:pt x="464" y="172"/>
                  </a:lnTo>
                  <a:lnTo>
                    <a:pt x="468" y="181"/>
                  </a:lnTo>
                  <a:lnTo>
                    <a:pt x="468" y="172"/>
                  </a:lnTo>
                  <a:lnTo>
                    <a:pt x="468" y="181"/>
                  </a:lnTo>
                  <a:lnTo>
                    <a:pt x="472" y="172"/>
                  </a:lnTo>
                  <a:lnTo>
                    <a:pt x="476" y="172"/>
                  </a:lnTo>
                  <a:lnTo>
                    <a:pt x="479" y="181"/>
                  </a:lnTo>
                  <a:lnTo>
                    <a:pt x="479" y="172"/>
                  </a:lnTo>
                  <a:lnTo>
                    <a:pt x="483" y="181"/>
                  </a:lnTo>
                  <a:lnTo>
                    <a:pt x="483" y="172"/>
                  </a:lnTo>
                  <a:lnTo>
                    <a:pt x="487" y="172"/>
                  </a:lnTo>
                  <a:lnTo>
                    <a:pt x="490" y="172"/>
                  </a:lnTo>
                  <a:lnTo>
                    <a:pt x="494" y="172"/>
                  </a:lnTo>
                  <a:lnTo>
                    <a:pt x="494" y="163"/>
                  </a:lnTo>
                  <a:lnTo>
                    <a:pt x="494" y="172"/>
                  </a:lnTo>
                  <a:lnTo>
                    <a:pt x="498" y="172"/>
                  </a:lnTo>
                  <a:lnTo>
                    <a:pt x="498" y="181"/>
                  </a:lnTo>
                  <a:lnTo>
                    <a:pt x="498" y="172"/>
                  </a:lnTo>
                  <a:lnTo>
                    <a:pt x="502" y="172"/>
                  </a:lnTo>
                  <a:lnTo>
                    <a:pt x="505" y="172"/>
                  </a:lnTo>
                  <a:lnTo>
                    <a:pt x="509" y="172"/>
                  </a:lnTo>
                  <a:lnTo>
                    <a:pt x="509" y="181"/>
                  </a:lnTo>
                  <a:lnTo>
                    <a:pt x="509" y="172"/>
                  </a:lnTo>
                  <a:lnTo>
                    <a:pt x="513" y="172"/>
                  </a:lnTo>
                  <a:lnTo>
                    <a:pt x="513" y="181"/>
                  </a:lnTo>
                  <a:lnTo>
                    <a:pt x="513" y="172"/>
                  </a:lnTo>
                  <a:lnTo>
                    <a:pt x="517" y="172"/>
                  </a:lnTo>
                  <a:lnTo>
                    <a:pt x="517" y="181"/>
                  </a:lnTo>
                  <a:lnTo>
                    <a:pt x="517" y="172"/>
                  </a:lnTo>
                  <a:lnTo>
                    <a:pt x="517" y="181"/>
                  </a:lnTo>
                  <a:lnTo>
                    <a:pt x="520" y="181"/>
                  </a:lnTo>
                  <a:lnTo>
                    <a:pt x="524" y="181"/>
                  </a:lnTo>
                  <a:lnTo>
                    <a:pt x="524" y="172"/>
                  </a:lnTo>
                  <a:lnTo>
                    <a:pt x="524" y="181"/>
                  </a:lnTo>
                  <a:lnTo>
                    <a:pt x="528" y="172"/>
                  </a:lnTo>
                  <a:lnTo>
                    <a:pt x="528" y="181"/>
                  </a:lnTo>
                  <a:lnTo>
                    <a:pt x="528" y="172"/>
                  </a:lnTo>
                  <a:lnTo>
                    <a:pt x="532" y="181"/>
                  </a:lnTo>
                  <a:lnTo>
                    <a:pt x="532" y="172"/>
                  </a:lnTo>
                  <a:lnTo>
                    <a:pt x="535" y="172"/>
                  </a:lnTo>
                  <a:lnTo>
                    <a:pt x="535" y="181"/>
                  </a:lnTo>
                  <a:lnTo>
                    <a:pt x="540" y="181"/>
                  </a:lnTo>
                  <a:lnTo>
                    <a:pt x="540" y="172"/>
                  </a:lnTo>
                  <a:lnTo>
                    <a:pt x="543" y="181"/>
                  </a:lnTo>
                  <a:lnTo>
                    <a:pt x="546" y="181"/>
                  </a:lnTo>
                  <a:lnTo>
                    <a:pt x="550" y="181"/>
                  </a:lnTo>
                  <a:lnTo>
                    <a:pt x="554" y="181"/>
                  </a:lnTo>
                  <a:lnTo>
                    <a:pt x="554" y="172"/>
                  </a:lnTo>
                  <a:lnTo>
                    <a:pt x="554" y="181"/>
                  </a:lnTo>
                  <a:lnTo>
                    <a:pt x="554" y="185"/>
                  </a:lnTo>
                  <a:lnTo>
                    <a:pt x="558" y="185"/>
                  </a:lnTo>
                  <a:lnTo>
                    <a:pt x="558" y="172"/>
                  </a:lnTo>
                  <a:lnTo>
                    <a:pt x="558" y="181"/>
                  </a:lnTo>
                  <a:lnTo>
                    <a:pt x="561" y="181"/>
                  </a:lnTo>
                  <a:lnTo>
                    <a:pt x="561" y="172"/>
                  </a:lnTo>
                  <a:lnTo>
                    <a:pt x="561" y="181"/>
                  </a:lnTo>
                  <a:lnTo>
                    <a:pt x="561" y="172"/>
                  </a:lnTo>
                  <a:lnTo>
                    <a:pt x="565" y="181"/>
                  </a:lnTo>
                  <a:lnTo>
                    <a:pt x="565" y="185"/>
                  </a:lnTo>
                  <a:lnTo>
                    <a:pt x="569" y="181"/>
                  </a:lnTo>
                  <a:lnTo>
                    <a:pt x="569" y="172"/>
                  </a:lnTo>
                  <a:lnTo>
                    <a:pt x="569" y="181"/>
                  </a:lnTo>
                  <a:lnTo>
                    <a:pt x="573" y="172"/>
                  </a:lnTo>
                  <a:lnTo>
                    <a:pt x="573" y="181"/>
                  </a:lnTo>
                  <a:lnTo>
                    <a:pt x="573" y="172"/>
                  </a:lnTo>
                  <a:lnTo>
                    <a:pt x="576" y="172"/>
                  </a:lnTo>
                  <a:lnTo>
                    <a:pt x="576" y="181"/>
                  </a:lnTo>
                  <a:lnTo>
                    <a:pt x="576" y="172"/>
                  </a:lnTo>
                  <a:lnTo>
                    <a:pt x="576" y="181"/>
                  </a:lnTo>
                  <a:lnTo>
                    <a:pt x="581" y="172"/>
                  </a:lnTo>
                  <a:lnTo>
                    <a:pt x="584" y="181"/>
                  </a:lnTo>
                  <a:lnTo>
                    <a:pt x="588" y="172"/>
                  </a:lnTo>
                  <a:lnTo>
                    <a:pt x="588" y="181"/>
                  </a:lnTo>
                  <a:lnTo>
                    <a:pt x="588" y="185"/>
                  </a:lnTo>
                  <a:lnTo>
                    <a:pt x="588" y="172"/>
                  </a:lnTo>
                  <a:lnTo>
                    <a:pt x="591" y="181"/>
                  </a:lnTo>
                  <a:lnTo>
                    <a:pt x="591" y="172"/>
                  </a:lnTo>
                  <a:lnTo>
                    <a:pt x="596" y="172"/>
                  </a:lnTo>
                  <a:lnTo>
                    <a:pt x="596" y="18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07994" name="Group 90"/>
          <p:cNvGrpSpPr>
            <a:grpSpLocks noChangeAspect="1"/>
          </p:cNvGrpSpPr>
          <p:nvPr/>
        </p:nvGrpSpPr>
        <p:grpSpPr bwMode="auto">
          <a:xfrm>
            <a:off x="6535738" y="2708275"/>
            <a:ext cx="1495425" cy="522288"/>
            <a:chOff x="2031" y="2606"/>
            <a:chExt cx="629" cy="130"/>
          </a:xfrm>
        </p:grpSpPr>
        <p:sp>
          <p:nvSpPr>
            <p:cNvPr id="29747" name="Freeform 91"/>
            <p:cNvSpPr>
              <a:spLocks noChangeAspect="1"/>
            </p:cNvSpPr>
            <p:nvPr/>
          </p:nvSpPr>
          <p:spPr bwMode="auto">
            <a:xfrm>
              <a:off x="2031" y="2713"/>
              <a:ext cx="118" cy="23"/>
            </a:xfrm>
            <a:custGeom>
              <a:avLst/>
              <a:gdLst>
                <a:gd name="T0" fmla="*/ 2 w 148"/>
                <a:gd name="T1" fmla="*/ 1 h 35"/>
                <a:gd name="T2" fmla="*/ 2 w 148"/>
                <a:gd name="T3" fmla="*/ 1 h 35"/>
                <a:gd name="T4" fmla="*/ 2 w 148"/>
                <a:gd name="T5" fmla="*/ 1 h 35"/>
                <a:gd name="T6" fmla="*/ 2 w 148"/>
                <a:gd name="T7" fmla="*/ 1 h 35"/>
                <a:gd name="T8" fmla="*/ 2 w 148"/>
                <a:gd name="T9" fmla="*/ 1 h 35"/>
                <a:gd name="T10" fmla="*/ 2 w 148"/>
                <a:gd name="T11" fmla="*/ 1 h 35"/>
                <a:gd name="T12" fmla="*/ 2 w 148"/>
                <a:gd name="T13" fmla="*/ 1 h 35"/>
                <a:gd name="T14" fmla="*/ 2 w 148"/>
                <a:gd name="T15" fmla="*/ 1 h 35"/>
                <a:gd name="T16" fmla="*/ 2 w 148"/>
                <a:gd name="T17" fmla="*/ 0 h 35"/>
                <a:gd name="T18" fmla="*/ 2 w 148"/>
                <a:gd name="T19" fmla="*/ 1 h 35"/>
                <a:gd name="T20" fmla="*/ 2 w 148"/>
                <a:gd name="T21" fmla="*/ 1 h 35"/>
                <a:gd name="T22" fmla="*/ 2 w 148"/>
                <a:gd name="T23" fmla="*/ 1 h 35"/>
                <a:gd name="T24" fmla="*/ 2 w 148"/>
                <a:gd name="T25" fmla="*/ 1 h 35"/>
                <a:gd name="T26" fmla="*/ 2 w 148"/>
                <a:gd name="T27" fmla="*/ 1 h 35"/>
                <a:gd name="T28" fmla="*/ 3 w 148"/>
                <a:gd name="T29" fmla="*/ 1 h 35"/>
                <a:gd name="T30" fmla="*/ 3 w 148"/>
                <a:gd name="T31" fmla="*/ 1 h 35"/>
                <a:gd name="T32" fmla="*/ 3 w 148"/>
                <a:gd name="T33" fmla="*/ 1 h 35"/>
                <a:gd name="T34" fmla="*/ 4 w 148"/>
                <a:gd name="T35" fmla="*/ 1 h 35"/>
                <a:gd name="T36" fmla="*/ 4 w 148"/>
                <a:gd name="T37" fmla="*/ 1 h 35"/>
                <a:gd name="T38" fmla="*/ 4 w 148"/>
                <a:gd name="T39" fmla="*/ 1 h 35"/>
                <a:gd name="T40" fmla="*/ 4 w 148"/>
                <a:gd name="T41" fmla="*/ 1 h 35"/>
                <a:gd name="T42" fmla="*/ 4 w 148"/>
                <a:gd name="T43" fmla="*/ 1 h 35"/>
                <a:gd name="T44" fmla="*/ 4 w 148"/>
                <a:gd name="T45" fmla="*/ 1 h 35"/>
                <a:gd name="T46" fmla="*/ 5 w 148"/>
                <a:gd name="T47" fmla="*/ 1 h 35"/>
                <a:gd name="T48" fmla="*/ 5 w 148"/>
                <a:gd name="T49" fmla="*/ 1 h 35"/>
                <a:gd name="T50" fmla="*/ 5 w 148"/>
                <a:gd name="T51" fmla="*/ 1 h 35"/>
                <a:gd name="T52" fmla="*/ 5 w 148"/>
                <a:gd name="T53" fmla="*/ 1 h 35"/>
                <a:gd name="T54" fmla="*/ 5 w 148"/>
                <a:gd name="T55" fmla="*/ 1 h 35"/>
                <a:gd name="T56" fmla="*/ 6 w 148"/>
                <a:gd name="T57" fmla="*/ 1 h 35"/>
                <a:gd name="T58" fmla="*/ 6 w 148"/>
                <a:gd name="T59" fmla="*/ 1 h 35"/>
                <a:gd name="T60" fmla="*/ 6 w 148"/>
                <a:gd name="T61" fmla="*/ 1 h 35"/>
                <a:gd name="T62" fmla="*/ 6 w 148"/>
                <a:gd name="T63" fmla="*/ 1 h 35"/>
                <a:gd name="T64" fmla="*/ 6 w 148"/>
                <a:gd name="T65" fmla="*/ 1 h 35"/>
                <a:gd name="T66" fmla="*/ 6 w 148"/>
                <a:gd name="T67" fmla="*/ 1 h 35"/>
                <a:gd name="T68" fmla="*/ 6 w 148"/>
                <a:gd name="T69" fmla="*/ 1 h 35"/>
                <a:gd name="T70" fmla="*/ 7 w 148"/>
                <a:gd name="T71" fmla="*/ 1 h 35"/>
                <a:gd name="T72" fmla="*/ 7 w 148"/>
                <a:gd name="T73" fmla="*/ 1 h 35"/>
                <a:gd name="T74" fmla="*/ 7 w 148"/>
                <a:gd name="T75" fmla="*/ 1 h 35"/>
                <a:gd name="T76" fmla="*/ 7 w 148"/>
                <a:gd name="T77" fmla="*/ 1 h 35"/>
                <a:gd name="T78" fmla="*/ 7 w 148"/>
                <a:gd name="T79" fmla="*/ 1 h 35"/>
                <a:gd name="T80" fmla="*/ 8 w 148"/>
                <a:gd name="T81" fmla="*/ 1 h 35"/>
                <a:gd name="T82" fmla="*/ 8 w 148"/>
                <a:gd name="T83" fmla="*/ 1 h 35"/>
                <a:gd name="T84" fmla="*/ 8 w 148"/>
                <a:gd name="T85" fmla="*/ 1 h 35"/>
                <a:gd name="T86" fmla="*/ 8 w 148"/>
                <a:gd name="T87" fmla="*/ 1 h 35"/>
                <a:gd name="T88" fmla="*/ 9 w 148"/>
                <a:gd name="T89" fmla="*/ 1 h 35"/>
                <a:gd name="T90" fmla="*/ 9 w 148"/>
                <a:gd name="T91" fmla="*/ 1 h 35"/>
                <a:gd name="T92" fmla="*/ 9 w 148"/>
                <a:gd name="T93" fmla="*/ 1 h 35"/>
                <a:gd name="T94" fmla="*/ 9 w 148"/>
                <a:gd name="T95" fmla="*/ 1 h 35"/>
                <a:gd name="T96" fmla="*/ 9 w 148"/>
                <a:gd name="T97" fmla="*/ 1 h 35"/>
                <a:gd name="T98" fmla="*/ 9 w 148"/>
                <a:gd name="T99" fmla="*/ 1 h 35"/>
                <a:gd name="T100" fmla="*/ 10 w 148"/>
                <a:gd name="T101" fmla="*/ 1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8" h="35">
                  <a:moveTo>
                    <a:pt x="0" y="12"/>
                  </a:moveTo>
                  <a:lnTo>
                    <a:pt x="5" y="12"/>
                  </a:lnTo>
                  <a:lnTo>
                    <a:pt x="5" y="23"/>
                  </a:lnTo>
                  <a:lnTo>
                    <a:pt x="10" y="23"/>
                  </a:lnTo>
                  <a:lnTo>
                    <a:pt x="10" y="35"/>
                  </a:lnTo>
                  <a:lnTo>
                    <a:pt x="10" y="23"/>
                  </a:lnTo>
                  <a:lnTo>
                    <a:pt x="14" y="12"/>
                  </a:lnTo>
                  <a:lnTo>
                    <a:pt x="14" y="23"/>
                  </a:lnTo>
                  <a:lnTo>
                    <a:pt x="19" y="12"/>
                  </a:lnTo>
                  <a:lnTo>
                    <a:pt x="19" y="23"/>
                  </a:lnTo>
                  <a:lnTo>
                    <a:pt x="19" y="12"/>
                  </a:lnTo>
                  <a:lnTo>
                    <a:pt x="19" y="23"/>
                  </a:lnTo>
                  <a:lnTo>
                    <a:pt x="24" y="23"/>
                  </a:lnTo>
                  <a:lnTo>
                    <a:pt x="24" y="12"/>
                  </a:lnTo>
                  <a:lnTo>
                    <a:pt x="24" y="0"/>
                  </a:lnTo>
                  <a:lnTo>
                    <a:pt x="29" y="23"/>
                  </a:lnTo>
                  <a:lnTo>
                    <a:pt x="29" y="12"/>
                  </a:lnTo>
                  <a:lnTo>
                    <a:pt x="29" y="23"/>
                  </a:lnTo>
                  <a:lnTo>
                    <a:pt x="34" y="23"/>
                  </a:lnTo>
                  <a:lnTo>
                    <a:pt x="34" y="29"/>
                  </a:lnTo>
                  <a:lnTo>
                    <a:pt x="34" y="23"/>
                  </a:lnTo>
                  <a:lnTo>
                    <a:pt x="38" y="23"/>
                  </a:lnTo>
                  <a:lnTo>
                    <a:pt x="43" y="23"/>
                  </a:lnTo>
                  <a:lnTo>
                    <a:pt x="43" y="29"/>
                  </a:lnTo>
                  <a:lnTo>
                    <a:pt x="43" y="12"/>
                  </a:lnTo>
                  <a:lnTo>
                    <a:pt x="43" y="23"/>
                  </a:lnTo>
                  <a:lnTo>
                    <a:pt x="48" y="23"/>
                  </a:lnTo>
                  <a:lnTo>
                    <a:pt x="53" y="23"/>
                  </a:lnTo>
                  <a:lnTo>
                    <a:pt x="58" y="23"/>
                  </a:lnTo>
                  <a:lnTo>
                    <a:pt x="58" y="29"/>
                  </a:lnTo>
                  <a:lnTo>
                    <a:pt x="58" y="23"/>
                  </a:lnTo>
                  <a:lnTo>
                    <a:pt x="62" y="29"/>
                  </a:lnTo>
                  <a:lnTo>
                    <a:pt x="62" y="12"/>
                  </a:lnTo>
                  <a:lnTo>
                    <a:pt x="62" y="23"/>
                  </a:lnTo>
                  <a:lnTo>
                    <a:pt x="67" y="23"/>
                  </a:lnTo>
                  <a:lnTo>
                    <a:pt x="72" y="23"/>
                  </a:lnTo>
                  <a:lnTo>
                    <a:pt x="77" y="23"/>
                  </a:lnTo>
                  <a:lnTo>
                    <a:pt x="77" y="29"/>
                  </a:lnTo>
                  <a:lnTo>
                    <a:pt x="77" y="6"/>
                  </a:lnTo>
                  <a:lnTo>
                    <a:pt x="77" y="23"/>
                  </a:lnTo>
                  <a:lnTo>
                    <a:pt x="77" y="29"/>
                  </a:lnTo>
                  <a:lnTo>
                    <a:pt x="82" y="12"/>
                  </a:lnTo>
                  <a:lnTo>
                    <a:pt x="82" y="23"/>
                  </a:lnTo>
                  <a:lnTo>
                    <a:pt x="82" y="12"/>
                  </a:lnTo>
                  <a:lnTo>
                    <a:pt x="86" y="23"/>
                  </a:lnTo>
                  <a:lnTo>
                    <a:pt x="86" y="12"/>
                  </a:lnTo>
                  <a:lnTo>
                    <a:pt x="86" y="29"/>
                  </a:lnTo>
                  <a:lnTo>
                    <a:pt x="91" y="23"/>
                  </a:lnTo>
                  <a:lnTo>
                    <a:pt x="91" y="12"/>
                  </a:lnTo>
                  <a:lnTo>
                    <a:pt x="91" y="23"/>
                  </a:lnTo>
                  <a:lnTo>
                    <a:pt x="96" y="12"/>
                  </a:lnTo>
                  <a:lnTo>
                    <a:pt x="101" y="12"/>
                  </a:lnTo>
                  <a:lnTo>
                    <a:pt x="101" y="23"/>
                  </a:lnTo>
                  <a:lnTo>
                    <a:pt x="101" y="12"/>
                  </a:lnTo>
                  <a:lnTo>
                    <a:pt x="106" y="12"/>
                  </a:lnTo>
                  <a:lnTo>
                    <a:pt x="106" y="23"/>
                  </a:lnTo>
                  <a:lnTo>
                    <a:pt x="110" y="12"/>
                  </a:lnTo>
                  <a:lnTo>
                    <a:pt x="110" y="23"/>
                  </a:lnTo>
                  <a:lnTo>
                    <a:pt x="110" y="12"/>
                  </a:lnTo>
                  <a:lnTo>
                    <a:pt x="115" y="12"/>
                  </a:lnTo>
                  <a:lnTo>
                    <a:pt x="115" y="23"/>
                  </a:lnTo>
                  <a:lnTo>
                    <a:pt x="115" y="12"/>
                  </a:lnTo>
                  <a:lnTo>
                    <a:pt x="115" y="23"/>
                  </a:lnTo>
                  <a:lnTo>
                    <a:pt x="120" y="23"/>
                  </a:lnTo>
                  <a:lnTo>
                    <a:pt x="120" y="12"/>
                  </a:lnTo>
                  <a:lnTo>
                    <a:pt x="120" y="23"/>
                  </a:lnTo>
                  <a:lnTo>
                    <a:pt x="120" y="12"/>
                  </a:lnTo>
                  <a:lnTo>
                    <a:pt x="125" y="12"/>
                  </a:lnTo>
                  <a:lnTo>
                    <a:pt x="125" y="23"/>
                  </a:lnTo>
                  <a:lnTo>
                    <a:pt x="130" y="23"/>
                  </a:lnTo>
                  <a:lnTo>
                    <a:pt x="130" y="29"/>
                  </a:lnTo>
                  <a:lnTo>
                    <a:pt x="130" y="23"/>
                  </a:lnTo>
                  <a:lnTo>
                    <a:pt x="130" y="12"/>
                  </a:lnTo>
                  <a:lnTo>
                    <a:pt x="134" y="23"/>
                  </a:lnTo>
                  <a:lnTo>
                    <a:pt x="134" y="12"/>
                  </a:lnTo>
                  <a:lnTo>
                    <a:pt x="139" y="12"/>
                  </a:lnTo>
                  <a:lnTo>
                    <a:pt x="148" y="9"/>
                  </a:lnTo>
                  <a:lnTo>
                    <a:pt x="139" y="12"/>
                  </a:lnTo>
                  <a:lnTo>
                    <a:pt x="139" y="23"/>
                  </a:lnTo>
                  <a:lnTo>
                    <a:pt x="144" y="12"/>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48" name="Freeform 92"/>
            <p:cNvSpPr>
              <a:spLocks noChangeAspect="1"/>
            </p:cNvSpPr>
            <p:nvPr/>
          </p:nvSpPr>
          <p:spPr bwMode="auto">
            <a:xfrm>
              <a:off x="2149" y="2606"/>
              <a:ext cx="511" cy="121"/>
            </a:xfrm>
            <a:custGeom>
              <a:avLst/>
              <a:gdLst>
                <a:gd name="T0" fmla="*/ 2 w 639"/>
                <a:gd name="T1" fmla="*/ 1 h 186"/>
                <a:gd name="T2" fmla="*/ 2 w 639"/>
                <a:gd name="T3" fmla="*/ 1 h 186"/>
                <a:gd name="T4" fmla="*/ 2 w 639"/>
                <a:gd name="T5" fmla="*/ 1 h 186"/>
                <a:gd name="T6" fmla="*/ 2 w 639"/>
                <a:gd name="T7" fmla="*/ 1 h 186"/>
                <a:gd name="T8" fmla="*/ 4 w 639"/>
                <a:gd name="T9" fmla="*/ 1 h 186"/>
                <a:gd name="T10" fmla="*/ 4 w 639"/>
                <a:gd name="T11" fmla="*/ 1 h 186"/>
                <a:gd name="T12" fmla="*/ 5 w 639"/>
                <a:gd name="T13" fmla="*/ 1 h 186"/>
                <a:gd name="T14" fmla="*/ 6 w 639"/>
                <a:gd name="T15" fmla="*/ 1 h 186"/>
                <a:gd name="T16" fmla="*/ 6 w 639"/>
                <a:gd name="T17" fmla="*/ 1 h 186"/>
                <a:gd name="T18" fmla="*/ 7 w 639"/>
                <a:gd name="T19" fmla="*/ 1 h 186"/>
                <a:gd name="T20" fmla="*/ 8 w 639"/>
                <a:gd name="T21" fmla="*/ 1 h 186"/>
                <a:gd name="T22" fmla="*/ 9 w 639"/>
                <a:gd name="T23" fmla="*/ 1 h 186"/>
                <a:gd name="T24" fmla="*/ 9 w 639"/>
                <a:gd name="T25" fmla="*/ 1 h 186"/>
                <a:gd name="T26" fmla="*/ 10 w 639"/>
                <a:gd name="T27" fmla="*/ 1 h 186"/>
                <a:gd name="T28" fmla="*/ 11 w 639"/>
                <a:gd name="T29" fmla="*/ 1 h 186"/>
                <a:gd name="T30" fmla="*/ 11 w 639"/>
                <a:gd name="T31" fmla="*/ 1 h 186"/>
                <a:gd name="T32" fmla="*/ 12 w 639"/>
                <a:gd name="T33" fmla="*/ 1 h 186"/>
                <a:gd name="T34" fmla="*/ 12 w 639"/>
                <a:gd name="T35" fmla="*/ 1 h 186"/>
                <a:gd name="T36" fmla="*/ 14 w 639"/>
                <a:gd name="T37" fmla="*/ 1 h 186"/>
                <a:gd name="T38" fmla="*/ 14 w 639"/>
                <a:gd name="T39" fmla="*/ 1 h 186"/>
                <a:gd name="T40" fmla="*/ 14 w 639"/>
                <a:gd name="T41" fmla="*/ 1 h 186"/>
                <a:gd name="T42" fmla="*/ 15 w 639"/>
                <a:gd name="T43" fmla="*/ 1 h 186"/>
                <a:gd name="T44" fmla="*/ 17 w 639"/>
                <a:gd name="T45" fmla="*/ 1 h 186"/>
                <a:gd name="T46" fmla="*/ 18 w 639"/>
                <a:gd name="T47" fmla="*/ 1 h 186"/>
                <a:gd name="T48" fmla="*/ 18 w 639"/>
                <a:gd name="T49" fmla="*/ 1 h 186"/>
                <a:gd name="T50" fmla="*/ 18 w 639"/>
                <a:gd name="T51" fmla="*/ 1 h 186"/>
                <a:gd name="T52" fmla="*/ 19 w 639"/>
                <a:gd name="T53" fmla="*/ 1 h 186"/>
                <a:gd name="T54" fmla="*/ 19 w 639"/>
                <a:gd name="T55" fmla="*/ 1 h 186"/>
                <a:gd name="T56" fmla="*/ 21 w 639"/>
                <a:gd name="T57" fmla="*/ 1 h 186"/>
                <a:gd name="T58" fmla="*/ 22 w 639"/>
                <a:gd name="T59" fmla="*/ 1 h 186"/>
                <a:gd name="T60" fmla="*/ 22 w 639"/>
                <a:gd name="T61" fmla="*/ 1 h 186"/>
                <a:gd name="T62" fmla="*/ 23 w 639"/>
                <a:gd name="T63" fmla="*/ 1 h 186"/>
                <a:gd name="T64" fmla="*/ 24 w 639"/>
                <a:gd name="T65" fmla="*/ 1 h 186"/>
                <a:gd name="T66" fmla="*/ 24 w 639"/>
                <a:gd name="T67" fmla="*/ 1 h 186"/>
                <a:gd name="T68" fmla="*/ 24 w 639"/>
                <a:gd name="T69" fmla="*/ 1 h 186"/>
                <a:gd name="T70" fmla="*/ 26 w 639"/>
                <a:gd name="T71" fmla="*/ 1 h 186"/>
                <a:gd name="T72" fmla="*/ 26 w 639"/>
                <a:gd name="T73" fmla="*/ 1 h 186"/>
                <a:gd name="T74" fmla="*/ 27 w 639"/>
                <a:gd name="T75" fmla="*/ 1 h 186"/>
                <a:gd name="T76" fmla="*/ 27 w 639"/>
                <a:gd name="T77" fmla="*/ 1 h 186"/>
                <a:gd name="T78" fmla="*/ 27 w 639"/>
                <a:gd name="T79" fmla="*/ 1 h 186"/>
                <a:gd name="T80" fmla="*/ 29 w 639"/>
                <a:gd name="T81" fmla="*/ 1 h 186"/>
                <a:gd name="T82" fmla="*/ 30 w 639"/>
                <a:gd name="T83" fmla="*/ 1 h 186"/>
                <a:gd name="T84" fmla="*/ 30 w 639"/>
                <a:gd name="T85" fmla="*/ 1 h 186"/>
                <a:gd name="T86" fmla="*/ 31 w 639"/>
                <a:gd name="T87" fmla="*/ 1 h 186"/>
                <a:gd name="T88" fmla="*/ 32 w 639"/>
                <a:gd name="T89" fmla="*/ 1 h 186"/>
                <a:gd name="T90" fmla="*/ 32 w 639"/>
                <a:gd name="T91" fmla="*/ 1 h 186"/>
                <a:gd name="T92" fmla="*/ 34 w 639"/>
                <a:gd name="T93" fmla="*/ 1 h 186"/>
                <a:gd name="T94" fmla="*/ 34 w 639"/>
                <a:gd name="T95" fmla="*/ 1 h 186"/>
                <a:gd name="T96" fmla="*/ 34 w 639"/>
                <a:gd name="T97" fmla="*/ 1 h 186"/>
                <a:gd name="T98" fmla="*/ 35 w 639"/>
                <a:gd name="T99" fmla="*/ 1 h 186"/>
                <a:gd name="T100" fmla="*/ 36 w 639"/>
                <a:gd name="T101" fmla="*/ 1 h 186"/>
                <a:gd name="T102" fmla="*/ 37 w 639"/>
                <a:gd name="T103" fmla="*/ 1 h 186"/>
                <a:gd name="T104" fmla="*/ 37 w 639"/>
                <a:gd name="T105" fmla="*/ 1 h 186"/>
                <a:gd name="T106" fmla="*/ 38 w 639"/>
                <a:gd name="T107" fmla="*/ 1 h 186"/>
                <a:gd name="T108" fmla="*/ 38 w 639"/>
                <a:gd name="T109" fmla="*/ 1 h 186"/>
                <a:gd name="T110" fmla="*/ 40 w 639"/>
                <a:gd name="T111" fmla="*/ 1 h 186"/>
                <a:gd name="T112" fmla="*/ 40 w 639"/>
                <a:gd name="T113" fmla="*/ 1 h 186"/>
                <a:gd name="T114" fmla="*/ 40 w 639"/>
                <a:gd name="T115" fmla="*/ 1 h 186"/>
                <a:gd name="T116" fmla="*/ 42 w 639"/>
                <a:gd name="T117" fmla="*/ 1 h 186"/>
                <a:gd name="T118" fmla="*/ 42 w 639"/>
                <a:gd name="T119" fmla="*/ 1 h 186"/>
                <a:gd name="T120" fmla="*/ 42 w 639"/>
                <a:gd name="T121" fmla="*/ 1 h 186"/>
                <a:gd name="T122" fmla="*/ 44 w 639"/>
                <a:gd name="T123" fmla="*/ 1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9" h="186">
                  <a:moveTo>
                    <a:pt x="1" y="179"/>
                  </a:moveTo>
                  <a:lnTo>
                    <a:pt x="0" y="140"/>
                  </a:lnTo>
                  <a:lnTo>
                    <a:pt x="0" y="111"/>
                  </a:lnTo>
                  <a:lnTo>
                    <a:pt x="6" y="105"/>
                  </a:lnTo>
                  <a:lnTo>
                    <a:pt x="6" y="87"/>
                  </a:lnTo>
                  <a:lnTo>
                    <a:pt x="6" y="70"/>
                  </a:lnTo>
                  <a:lnTo>
                    <a:pt x="6" y="58"/>
                  </a:lnTo>
                  <a:lnTo>
                    <a:pt x="6" y="47"/>
                  </a:lnTo>
                  <a:lnTo>
                    <a:pt x="14" y="41"/>
                  </a:lnTo>
                  <a:lnTo>
                    <a:pt x="14" y="29"/>
                  </a:lnTo>
                  <a:lnTo>
                    <a:pt x="14" y="17"/>
                  </a:lnTo>
                  <a:lnTo>
                    <a:pt x="14" y="23"/>
                  </a:lnTo>
                  <a:lnTo>
                    <a:pt x="22" y="17"/>
                  </a:lnTo>
                  <a:lnTo>
                    <a:pt x="22" y="12"/>
                  </a:lnTo>
                  <a:lnTo>
                    <a:pt x="22" y="6"/>
                  </a:lnTo>
                  <a:lnTo>
                    <a:pt x="22" y="12"/>
                  </a:lnTo>
                  <a:lnTo>
                    <a:pt x="31" y="6"/>
                  </a:lnTo>
                  <a:lnTo>
                    <a:pt x="31" y="12"/>
                  </a:lnTo>
                  <a:lnTo>
                    <a:pt x="31" y="6"/>
                  </a:lnTo>
                  <a:lnTo>
                    <a:pt x="31" y="0"/>
                  </a:lnTo>
                  <a:lnTo>
                    <a:pt x="31" y="12"/>
                  </a:lnTo>
                  <a:lnTo>
                    <a:pt x="39" y="12"/>
                  </a:lnTo>
                  <a:lnTo>
                    <a:pt x="39" y="6"/>
                  </a:lnTo>
                  <a:lnTo>
                    <a:pt x="39" y="12"/>
                  </a:lnTo>
                  <a:lnTo>
                    <a:pt x="39" y="17"/>
                  </a:lnTo>
                  <a:lnTo>
                    <a:pt x="45" y="17"/>
                  </a:lnTo>
                  <a:lnTo>
                    <a:pt x="45" y="29"/>
                  </a:lnTo>
                  <a:lnTo>
                    <a:pt x="45" y="41"/>
                  </a:lnTo>
                  <a:lnTo>
                    <a:pt x="45" y="29"/>
                  </a:lnTo>
                  <a:lnTo>
                    <a:pt x="53" y="29"/>
                  </a:lnTo>
                  <a:lnTo>
                    <a:pt x="53" y="41"/>
                  </a:lnTo>
                  <a:lnTo>
                    <a:pt x="61" y="41"/>
                  </a:lnTo>
                  <a:lnTo>
                    <a:pt x="61" y="47"/>
                  </a:lnTo>
                  <a:lnTo>
                    <a:pt x="69" y="52"/>
                  </a:lnTo>
                  <a:lnTo>
                    <a:pt x="69" y="58"/>
                  </a:lnTo>
                  <a:lnTo>
                    <a:pt x="69" y="47"/>
                  </a:lnTo>
                  <a:lnTo>
                    <a:pt x="69" y="58"/>
                  </a:lnTo>
                  <a:lnTo>
                    <a:pt x="69" y="64"/>
                  </a:lnTo>
                  <a:lnTo>
                    <a:pt x="77" y="64"/>
                  </a:lnTo>
                  <a:lnTo>
                    <a:pt x="77" y="70"/>
                  </a:lnTo>
                  <a:lnTo>
                    <a:pt x="84" y="76"/>
                  </a:lnTo>
                  <a:lnTo>
                    <a:pt x="84" y="82"/>
                  </a:lnTo>
                  <a:lnTo>
                    <a:pt x="84" y="70"/>
                  </a:lnTo>
                  <a:lnTo>
                    <a:pt x="92" y="76"/>
                  </a:lnTo>
                  <a:lnTo>
                    <a:pt x="99" y="82"/>
                  </a:lnTo>
                  <a:lnTo>
                    <a:pt x="99" y="93"/>
                  </a:lnTo>
                  <a:lnTo>
                    <a:pt x="107" y="87"/>
                  </a:lnTo>
                  <a:lnTo>
                    <a:pt x="107" y="93"/>
                  </a:lnTo>
                  <a:lnTo>
                    <a:pt x="107" y="82"/>
                  </a:lnTo>
                  <a:lnTo>
                    <a:pt x="107" y="87"/>
                  </a:lnTo>
                  <a:lnTo>
                    <a:pt x="116" y="87"/>
                  </a:lnTo>
                  <a:lnTo>
                    <a:pt x="116" y="93"/>
                  </a:lnTo>
                  <a:lnTo>
                    <a:pt x="116" y="99"/>
                  </a:lnTo>
                  <a:lnTo>
                    <a:pt x="122" y="99"/>
                  </a:lnTo>
                  <a:lnTo>
                    <a:pt x="122" y="111"/>
                  </a:lnTo>
                  <a:lnTo>
                    <a:pt x="122" y="105"/>
                  </a:lnTo>
                  <a:lnTo>
                    <a:pt x="122" y="111"/>
                  </a:lnTo>
                  <a:lnTo>
                    <a:pt x="130" y="99"/>
                  </a:lnTo>
                  <a:lnTo>
                    <a:pt x="130" y="111"/>
                  </a:lnTo>
                  <a:lnTo>
                    <a:pt x="130" y="99"/>
                  </a:lnTo>
                  <a:lnTo>
                    <a:pt x="130" y="105"/>
                  </a:lnTo>
                  <a:lnTo>
                    <a:pt x="138" y="105"/>
                  </a:lnTo>
                  <a:lnTo>
                    <a:pt x="138" y="111"/>
                  </a:lnTo>
                  <a:lnTo>
                    <a:pt x="138" y="116"/>
                  </a:lnTo>
                  <a:lnTo>
                    <a:pt x="138" y="111"/>
                  </a:lnTo>
                  <a:lnTo>
                    <a:pt x="146" y="111"/>
                  </a:lnTo>
                  <a:lnTo>
                    <a:pt x="155" y="111"/>
                  </a:lnTo>
                  <a:lnTo>
                    <a:pt x="155" y="116"/>
                  </a:lnTo>
                  <a:lnTo>
                    <a:pt x="161" y="111"/>
                  </a:lnTo>
                  <a:lnTo>
                    <a:pt x="161" y="116"/>
                  </a:lnTo>
                  <a:lnTo>
                    <a:pt x="161" y="111"/>
                  </a:lnTo>
                  <a:lnTo>
                    <a:pt x="161" y="116"/>
                  </a:lnTo>
                  <a:lnTo>
                    <a:pt x="169" y="111"/>
                  </a:lnTo>
                  <a:lnTo>
                    <a:pt x="169" y="128"/>
                  </a:lnTo>
                  <a:lnTo>
                    <a:pt x="169" y="105"/>
                  </a:lnTo>
                  <a:lnTo>
                    <a:pt x="169" y="122"/>
                  </a:lnTo>
                  <a:lnTo>
                    <a:pt x="177" y="116"/>
                  </a:lnTo>
                  <a:lnTo>
                    <a:pt x="177" y="122"/>
                  </a:lnTo>
                  <a:lnTo>
                    <a:pt x="177" y="128"/>
                  </a:lnTo>
                  <a:lnTo>
                    <a:pt x="177" y="122"/>
                  </a:lnTo>
                  <a:lnTo>
                    <a:pt x="184" y="128"/>
                  </a:lnTo>
                  <a:lnTo>
                    <a:pt x="184" y="122"/>
                  </a:lnTo>
                  <a:lnTo>
                    <a:pt x="184" y="134"/>
                  </a:lnTo>
                  <a:lnTo>
                    <a:pt x="184" y="128"/>
                  </a:lnTo>
                  <a:lnTo>
                    <a:pt x="193" y="128"/>
                  </a:lnTo>
                  <a:lnTo>
                    <a:pt x="193" y="134"/>
                  </a:lnTo>
                  <a:lnTo>
                    <a:pt x="193" y="140"/>
                  </a:lnTo>
                  <a:lnTo>
                    <a:pt x="200" y="134"/>
                  </a:lnTo>
                  <a:lnTo>
                    <a:pt x="200" y="128"/>
                  </a:lnTo>
                  <a:lnTo>
                    <a:pt x="200" y="122"/>
                  </a:lnTo>
                  <a:lnTo>
                    <a:pt x="207" y="122"/>
                  </a:lnTo>
                  <a:lnTo>
                    <a:pt x="207" y="128"/>
                  </a:lnTo>
                  <a:lnTo>
                    <a:pt x="207" y="134"/>
                  </a:lnTo>
                  <a:lnTo>
                    <a:pt x="215" y="134"/>
                  </a:lnTo>
                  <a:lnTo>
                    <a:pt x="215" y="128"/>
                  </a:lnTo>
                  <a:lnTo>
                    <a:pt x="215" y="140"/>
                  </a:lnTo>
                  <a:lnTo>
                    <a:pt x="215" y="134"/>
                  </a:lnTo>
                  <a:lnTo>
                    <a:pt x="223" y="140"/>
                  </a:lnTo>
                  <a:lnTo>
                    <a:pt x="223" y="134"/>
                  </a:lnTo>
                  <a:lnTo>
                    <a:pt x="232" y="134"/>
                  </a:lnTo>
                  <a:lnTo>
                    <a:pt x="232" y="140"/>
                  </a:lnTo>
                  <a:lnTo>
                    <a:pt x="232" y="134"/>
                  </a:lnTo>
                  <a:lnTo>
                    <a:pt x="232" y="140"/>
                  </a:lnTo>
                  <a:lnTo>
                    <a:pt x="237" y="140"/>
                  </a:lnTo>
                  <a:lnTo>
                    <a:pt x="237" y="134"/>
                  </a:lnTo>
                  <a:lnTo>
                    <a:pt x="237" y="140"/>
                  </a:lnTo>
                  <a:lnTo>
                    <a:pt x="246" y="128"/>
                  </a:lnTo>
                  <a:lnTo>
                    <a:pt x="246" y="134"/>
                  </a:lnTo>
                  <a:lnTo>
                    <a:pt x="246" y="140"/>
                  </a:lnTo>
                  <a:lnTo>
                    <a:pt x="246" y="134"/>
                  </a:lnTo>
                  <a:lnTo>
                    <a:pt x="246" y="140"/>
                  </a:lnTo>
                  <a:lnTo>
                    <a:pt x="254" y="128"/>
                  </a:lnTo>
                  <a:lnTo>
                    <a:pt x="254" y="134"/>
                  </a:lnTo>
                  <a:lnTo>
                    <a:pt x="254" y="140"/>
                  </a:lnTo>
                  <a:lnTo>
                    <a:pt x="254" y="134"/>
                  </a:lnTo>
                  <a:lnTo>
                    <a:pt x="254" y="140"/>
                  </a:lnTo>
                  <a:lnTo>
                    <a:pt x="262" y="140"/>
                  </a:lnTo>
                  <a:lnTo>
                    <a:pt x="269" y="140"/>
                  </a:lnTo>
                  <a:lnTo>
                    <a:pt x="269" y="134"/>
                  </a:lnTo>
                  <a:lnTo>
                    <a:pt x="269" y="140"/>
                  </a:lnTo>
                  <a:lnTo>
                    <a:pt x="269" y="134"/>
                  </a:lnTo>
                  <a:lnTo>
                    <a:pt x="276" y="140"/>
                  </a:lnTo>
                  <a:lnTo>
                    <a:pt x="276" y="134"/>
                  </a:lnTo>
                  <a:lnTo>
                    <a:pt x="276" y="140"/>
                  </a:lnTo>
                  <a:lnTo>
                    <a:pt x="285" y="140"/>
                  </a:lnTo>
                  <a:lnTo>
                    <a:pt x="285" y="134"/>
                  </a:lnTo>
                  <a:lnTo>
                    <a:pt x="285" y="140"/>
                  </a:lnTo>
                  <a:lnTo>
                    <a:pt x="292" y="140"/>
                  </a:lnTo>
                  <a:lnTo>
                    <a:pt x="292" y="146"/>
                  </a:lnTo>
                  <a:lnTo>
                    <a:pt x="292" y="151"/>
                  </a:lnTo>
                  <a:lnTo>
                    <a:pt x="300" y="157"/>
                  </a:lnTo>
                  <a:lnTo>
                    <a:pt x="300" y="151"/>
                  </a:lnTo>
                  <a:lnTo>
                    <a:pt x="300" y="146"/>
                  </a:lnTo>
                  <a:lnTo>
                    <a:pt x="300" y="140"/>
                  </a:lnTo>
                  <a:lnTo>
                    <a:pt x="300" y="157"/>
                  </a:lnTo>
                  <a:lnTo>
                    <a:pt x="308" y="157"/>
                  </a:lnTo>
                  <a:lnTo>
                    <a:pt x="308" y="146"/>
                  </a:lnTo>
                  <a:lnTo>
                    <a:pt x="308" y="151"/>
                  </a:lnTo>
                  <a:lnTo>
                    <a:pt x="315" y="151"/>
                  </a:lnTo>
                  <a:lnTo>
                    <a:pt x="315" y="146"/>
                  </a:lnTo>
                  <a:lnTo>
                    <a:pt x="315" y="151"/>
                  </a:lnTo>
                  <a:lnTo>
                    <a:pt x="322" y="151"/>
                  </a:lnTo>
                  <a:lnTo>
                    <a:pt x="322" y="146"/>
                  </a:lnTo>
                  <a:lnTo>
                    <a:pt x="322" y="151"/>
                  </a:lnTo>
                  <a:lnTo>
                    <a:pt x="322" y="157"/>
                  </a:lnTo>
                  <a:lnTo>
                    <a:pt x="322" y="151"/>
                  </a:lnTo>
                  <a:lnTo>
                    <a:pt x="331" y="151"/>
                  </a:lnTo>
                  <a:lnTo>
                    <a:pt x="331" y="157"/>
                  </a:lnTo>
                  <a:lnTo>
                    <a:pt x="339" y="157"/>
                  </a:lnTo>
                  <a:lnTo>
                    <a:pt x="339" y="163"/>
                  </a:lnTo>
                  <a:lnTo>
                    <a:pt x="339" y="151"/>
                  </a:lnTo>
                  <a:lnTo>
                    <a:pt x="345" y="163"/>
                  </a:lnTo>
                  <a:lnTo>
                    <a:pt x="345" y="151"/>
                  </a:lnTo>
                  <a:lnTo>
                    <a:pt x="345" y="157"/>
                  </a:lnTo>
                  <a:lnTo>
                    <a:pt x="353" y="157"/>
                  </a:lnTo>
                  <a:lnTo>
                    <a:pt x="353" y="151"/>
                  </a:lnTo>
                  <a:lnTo>
                    <a:pt x="361" y="163"/>
                  </a:lnTo>
                  <a:lnTo>
                    <a:pt x="361" y="157"/>
                  </a:lnTo>
                  <a:lnTo>
                    <a:pt x="361" y="163"/>
                  </a:lnTo>
                  <a:lnTo>
                    <a:pt x="361" y="151"/>
                  </a:lnTo>
                  <a:lnTo>
                    <a:pt x="361" y="163"/>
                  </a:lnTo>
                  <a:lnTo>
                    <a:pt x="370" y="157"/>
                  </a:lnTo>
                  <a:lnTo>
                    <a:pt x="370" y="163"/>
                  </a:lnTo>
                  <a:lnTo>
                    <a:pt x="370" y="157"/>
                  </a:lnTo>
                  <a:lnTo>
                    <a:pt x="378" y="163"/>
                  </a:lnTo>
                  <a:lnTo>
                    <a:pt x="378" y="157"/>
                  </a:lnTo>
                  <a:lnTo>
                    <a:pt x="378" y="163"/>
                  </a:lnTo>
                  <a:lnTo>
                    <a:pt x="384" y="163"/>
                  </a:lnTo>
                  <a:lnTo>
                    <a:pt x="384" y="169"/>
                  </a:lnTo>
                  <a:lnTo>
                    <a:pt x="384" y="163"/>
                  </a:lnTo>
                  <a:lnTo>
                    <a:pt x="392" y="157"/>
                  </a:lnTo>
                  <a:lnTo>
                    <a:pt x="392" y="169"/>
                  </a:lnTo>
                  <a:lnTo>
                    <a:pt x="392" y="163"/>
                  </a:lnTo>
                  <a:lnTo>
                    <a:pt x="400" y="163"/>
                  </a:lnTo>
                  <a:lnTo>
                    <a:pt x="400" y="157"/>
                  </a:lnTo>
                  <a:lnTo>
                    <a:pt x="400" y="163"/>
                  </a:lnTo>
                  <a:lnTo>
                    <a:pt x="407" y="157"/>
                  </a:lnTo>
                  <a:lnTo>
                    <a:pt x="407" y="169"/>
                  </a:lnTo>
                  <a:lnTo>
                    <a:pt x="407" y="163"/>
                  </a:lnTo>
                  <a:lnTo>
                    <a:pt x="407" y="157"/>
                  </a:lnTo>
                  <a:lnTo>
                    <a:pt x="416" y="163"/>
                  </a:lnTo>
                  <a:lnTo>
                    <a:pt x="416" y="169"/>
                  </a:lnTo>
                  <a:lnTo>
                    <a:pt x="416" y="157"/>
                  </a:lnTo>
                  <a:lnTo>
                    <a:pt x="416" y="163"/>
                  </a:lnTo>
                  <a:lnTo>
                    <a:pt x="423" y="169"/>
                  </a:lnTo>
                  <a:lnTo>
                    <a:pt x="423" y="163"/>
                  </a:lnTo>
                  <a:lnTo>
                    <a:pt x="423" y="175"/>
                  </a:lnTo>
                  <a:lnTo>
                    <a:pt x="430" y="175"/>
                  </a:lnTo>
                  <a:lnTo>
                    <a:pt x="430" y="169"/>
                  </a:lnTo>
                  <a:lnTo>
                    <a:pt x="430" y="163"/>
                  </a:lnTo>
                  <a:lnTo>
                    <a:pt x="430" y="169"/>
                  </a:lnTo>
                  <a:lnTo>
                    <a:pt x="430" y="163"/>
                  </a:lnTo>
                  <a:lnTo>
                    <a:pt x="438" y="169"/>
                  </a:lnTo>
                  <a:lnTo>
                    <a:pt x="438" y="163"/>
                  </a:lnTo>
                  <a:lnTo>
                    <a:pt x="438" y="169"/>
                  </a:lnTo>
                  <a:lnTo>
                    <a:pt x="446" y="169"/>
                  </a:lnTo>
                  <a:lnTo>
                    <a:pt x="446" y="175"/>
                  </a:lnTo>
                  <a:lnTo>
                    <a:pt x="446" y="169"/>
                  </a:lnTo>
                  <a:lnTo>
                    <a:pt x="455" y="175"/>
                  </a:lnTo>
                  <a:lnTo>
                    <a:pt x="455" y="169"/>
                  </a:lnTo>
                  <a:lnTo>
                    <a:pt x="461" y="169"/>
                  </a:lnTo>
                  <a:lnTo>
                    <a:pt x="461" y="175"/>
                  </a:lnTo>
                  <a:lnTo>
                    <a:pt x="461" y="169"/>
                  </a:lnTo>
                  <a:lnTo>
                    <a:pt x="461" y="175"/>
                  </a:lnTo>
                  <a:lnTo>
                    <a:pt x="461" y="169"/>
                  </a:lnTo>
                  <a:lnTo>
                    <a:pt x="469" y="169"/>
                  </a:lnTo>
                  <a:lnTo>
                    <a:pt x="469" y="175"/>
                  </a:lnTo>
                  <a:lnTo>
                    <a:pt x="469" y="169"/>
                  </a:lnTo>
                  <a:lnTo>
                    <a:pt x="469" y="175"/>
                  </a:lnTo>
                  <a:lnTo>
                    <a:pt x="477" y="175"/>
                  </a:lnTo>
                  <a:lnTo>
                    <a:pt x="477" y="163"/>
                  </a:lnTo>
                  <a:lnTo>
                    <a:pt x="477" y="169"/>
                  </a:lnTo>
                  <a:lnTo>
                    <a:pt x="477" y="175"/>
                  </a:lnTo>
                  <a:lnTo>
                    <a:pt x="485" y="169"/>
                  </a:lnTo>
                  <a:lnTo>
                    <a:pt x="485" y="175"/>
                  </a:lnTo>
                  <a:lnTo>
                    <a:pt x="485" y="181"/>
                  </a:lnTo>
                  <a:lnTo>
                    <a:pt x="485" y="175"/>
                  </a:lnTo>
                  <a:lnTo>
                    <a:pt x="485" y="169"/>
                  </a:lnTo>
                  <a:lnTo>
                    <a:pt x="493" y="175"/>
                  </a:lnTo>
                  <a:lnTo>
                    <a:pt x="493" y="181"/>
                  </a:lnTo>
                  <a:lnTo>
                    <a:pt x="493" y="169"/>
                  </a:lnTo>
                  <a:lnTo>
                    <a:pt x="493" y="175"/>
                  </a:lnTo>
                  <a:lnTo>
                    <a:pt x="493" y="163"/>
                  </a:lnTo>
                  <a:lnTo>
                    <a:pt x="500" y="169"/>
                  </a:lnTo>
                  <a:lnTo>
                    <a:pt x="500" y="163"/>
                  </a:lnTo>
                  <a:lnTo>
                    <a:pt x="500" y="169"/>
                  </a:lnTo>
                  <a:lnTo>
                    <a:pt x="508" y="181"/>
                  </a:lnTo>
                  <a:lnTo>
                    <a:pt x="508" y="169"/>
                  </a:lnTo>
                  <a:lnTo>
                    <a:pt x="508" y="186"/>
                  </a:lnTo>
                  <a:lnTo>
                    <a:pt x="508" y="175"/>
                  </a:lnTo>
                  <a:lnTo>
                    <a:pt x="515" y="175"/>
                  </a:lnTo>
                  <a:lnTo>
                    <a:pt x="515" y="181"/>
                  </a:lnTo>
                  <a:lnTo>
                    <a:pt x="515" y="175"/>
                  </a:lnTo>
                  <a:lnTo>
                    <a:pt x="523" y="169"/>
                  </a:lnTo>
                  <a:lnTo>
                    <a:pt x="523" y="175"/>
                  </a:lnTo>
                  <a:lnTo>
                    <a:pt x="523" y="169"/>
                  </a:lnTo>
                  <a:lnTo>
                    <a:pt x="523" y="175"/>
                  </a:lnTo>
                  <a:lnTo>
                    <a:pt x="523" y="186"/>
                  </a:lnTo>
                  <a:lnTo>
                    <a:pt x="532" y="175"/>
                  </a:lnTo>
                  <a:lnTo>
                    <a:pt x="532" y="181"/>
                  </a:lnTo>
                  <a:lnTo>
                    <a:pt x="532" y="169"/>
                  </a:lnTo>
                  <a:lnTo>
                    <a:pt x="532" y="181"/>
                  </a:lnTo>
                  <a:lnTo>
                    <a:pt x="539" y="163"/>
                  </a:lnTo>
                  <a:lnTo>
                    <a:pt x="539" y="175"/>
                  </a:lnTo>
                  <a:lnTo>
                    <a:pt x="539" y="169"/>
                  </a:lnTo>
                  <a:lnTo>
                    <a:pt x="539" y="181"/>
                  </a:lnTo>
                  <a:lnTo>
                    <a:pt x="546" y="175"/>
                  </a:lnTo>
                  <a:lnTo>
                    <a:pt x="546" y="169"/>
                  </a:lnTo>
                  <a:lnTo>
                    <a:pt x="546" y="175"/>
                  </a:lnTo>
                  <a:lnTo>
                    <a:pt x="554" y="169"/>
                  </a:lnTo>
                  <a:lnTo>
                    <a:pt x="554" y="175"/>
                  </a:lnTo>
                  <a:lnTo>
                    <a:pt x="554" y="181"/>
                  </a:lnTo>
                  <a:lnTo>
                    <a:pt x="554" y="169"/>
                  </a:lnTo>
                  <a:lnTo>
                    <a:pt x="562" y="175"/>
                  </a:lnTo>
                  <a:lnTo>
                    <a:pt x="562" y="169"/>
                  </a:lnTo>
                  <a:lnTo>
                    <a:pt x="562" y="186"/>
                  </a:lnTo>
                  <a:lnTo>
                    <a:pt x="562" y="181"/>
                  </a:lnTo>
                  <a:lnTo>
                    <a:pt x="562" y="175"/>
                  </a:lnTo>
                  <a:lnTo>
                    <a:pt x="570" y="169"/>
                  </a:lnTo>
                  <a:lnTo>
                    <a:pt x="576" y="175"/>
                  </a:lnTo>
                  <a:lnTo>
                    <a:pt x="576" y="169"/>
                  </a:lnTo>
                  <a:lnTo>
                    <a:pt x="576" y="181"/>
                  </a:lnTo>
                  <a:lnTo>
                    <a:pt x="576" y="175"/>
                  </a:lnTo>
                  <a:lnTo>
                    <a:pt x="585" y="175"/>
                  </a:lnTo>
                  <a:lnTo>
                    <a:pt x="585" y="181"/>
                  </a:lnTo>
                  <a:lnTo>
                    <a:pt x="585" y="175"/>
                  </a:lnTo>
                  <a:lnTo>
                    <a:pt x="593" y="181"/>
                  </a:lnTo>
                  <a:lnTo>
                    <a:pt x="593" y="175"/>
                  </a:lnTo>
                  <a:lnTo>
                    <a:pt x="601" y="186"/>
                  </a:lnTo>
                  <a:lnTo>
                    <a:pt x="601" y="181"/>
                  </a:lnTo>
                  <a:lnTo>
                    <a:pt x="608" y="175"/>
                  </a:lnTo>
                  <a:lnTo>
                    <a:pt x="608" y="181"/>
                  </a:lnTo>
                  <a:lnTo>
                    <a:pt x="608" y="175"/>
                  </a:lnTo>
                  <a:lnTo>
                    <a:pt x="615" y="181"/>
                  </a:lnTo>
                  <a:lnTo>
                    <a:pt x="615" y="169"/>
                  </a:lnTo>
                  <a:lnTo>
                    <a:pt x="615" y="186"/>
                  </a:lnTo>
                  <a:lnTo>
                    <a:pt x="624" y="181"/>
                  </a:lnTo>
                  <a:lnTo>
                    <a:pt x="631" y="181"/>
                  </a:lnTo>
                  <a:lnTo>
                    <a:pt x="631" y="175"/>
                  </a:lnTo>
                  <a:lnTo>
                    <a:pt x="639" y="175"/>
                  </a:lnTo>
                  <a:lnTo>
                    <a:pt x="639" y="181"/>
                  </a:lnTo>
                  <a:lnTo>
                    <a:pt x="639"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07997" name="Text Box 93"/>
          <p:cNvSpPr txBox="1">
            <a:spLocks noChangeAspect="1" noChangeArrowheads="1"/>
          </p:cNvSpPr>
          <p:nvPr/>
        </p:nvSpPr>
        <p:spPr bwMode="auto">
          <a:xfrm>
            <a:off x="7478713" y="2546350"/>
            <a:ext cx="8461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2000">
                <a:solidFill>
                  <a:srgbClr val="008000"/>
                </a:solidFill>
                <a:latin typeface="Arial Narrow" pitchFamily="34" charset="0"/>
              </a:rPr>
              <a:t>AQP1</a:t>
            </a:r>
          </a:p>
        </p:txBody>
      </p:sp>
      <p:sp>
        <p:nvSpPr>
          <p:cNvPr id="507998" name="Text Box 94"/>
          <p:cNvSpPr txBox="1">
            <a:spLocks noChangeAspect="1" noChangeArrowheads="1"/>
          </p:cNvSpPr>
          <p:nvPr/>
        </p:nvSpPr>
        <p:spPr bwMode="auto">
          <a:xfrm>
            <a:off x="7612063" y="3146425"/>
            <a:ext cx="6429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2000">
                <a:solidFill>
                  <a:srgbClr val="FF6600"/>
                </a:solidFill>
                <a:latin typeface="Arial Narrow" pitchFamily="34" charset="0"/>
              </a:rPr>
              <a:t>H</a:t>
            </a:r>
            <a:r>
              <a:rPr lang="en-US" sz="2000" baseline="-25000">
                <a:solidFill>
                  <a:srgbClr val="FF6600"/>
                </a:solidFill>
                <a:latin typeface="Arial Narrow" pitchFamily="34" charset="0"/>
              </a:rPr>
              <a:t>2</a:t>
            </a:r>
            <a:r>
              <a:rPr lang="en-US" sz="2000">
                <a:solidFill>
                  <a:srgbClr val="FF6600"/>
                </a:solidFill>
                <a:latin typeface="Arial Narrow" pitchFamily="34" charset="0"/>
              </a:rPr>
              <a:t>O</a:t>
            </a:r>
          </a:p>
        </p:txBody>
      </p:sp>
      <p:grpSp>
        <p:nvGrpSpPr>
          <p:cNvPr id="507999" name="Group 95"/>
          <p:cNvGrpSpPr>
            <a:grpSpLocks/>
          </p:cNvGrpSpPr>
          <p:nvPr/>
        </p:nvGrpSpPr>
        <p:grpSpPr bwMode="auto">
          <a:xfrm>
            <a:off x="6845300" y="3370263"/>
            <a:ext cx="769938" cy="382587"/>
            <a:chOff x="2082" y="1809"/>
            <a:chExt cx="485" cy="241"/>
          </a:xfrm>
        </p:grpSpPr>
        <p:grpSp>
          <p:nvGrpSpPr>
            <p:cNvPr id="29742" name="Group 96"/>
            <p:cNvGrpSpPr>
              <a:grpSpLocks/>
            </p:cNvGrpSpPr>
            <p:nvPr/>
          </p:nvGrpSpPr>
          <p:grpSpPr bwMode="auto">
            <a:xfrm>
              <a:off x="2085" y="1992"/>
              <a:ext cx="482" cy="58"/>
              <a:chOff x="2085" y="1992"/>
              <a:chExt cx="482" cy="58"/>
            </a:xfrm>
          </p:grpSpPr>
          <p:sp>
            <p:nvSpPr>
              <p:cNvPr id="29744" name="Line 97"/>
              <p:cNvSpPr>
                <a:spLocks noChangeAspect="1" noChangeShapeType="1"/>
              </p:cNvSpPr>
              <p:nvPr/>
            </p:nvSpPr>
            <p:spPr bwMode="auto">
              <a:xfrm>
                <a:off x="2085" y="1995"/>
                <a:ext cx="4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45" name="Line 98"/>
              <p:cNvSpPr>
                <a:spLocks noChangeAspect="1" noChangeShapeType="1"/>
              </p:cNvSpPr>
              <p:nvPr/>
            </p:nvSpPr>
            <p:spPr bwMode="auto">
              <a:xfrm>
                <a:off x="2089" y="1992"/>
                <a:ext cx="0" cy="5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46" name="Line 99"/>
              <p:cNvSpPr>
                <a:spLocks noChangeAspect="1" noChangeShapeType="1"/>
              </p:cNvSpPr>
              <p:nvPr/>
            </p:nvSpPr>
            <p:spPr bwMode="auto">
              <a:xfrm>
                <a:off x="2562" y="1992"/>
                <a:ext cx="0" cy="5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9743" name="Rectangle 100"/>
            <p:cNvSpPr>
              <a:spLocks noChangeAspect="1" noChangeArrowheads="1"/>
            </p:cNvSpPr>
            <p:nvPr/>
          </p:nvSpPr>
          <p:spPr bwMode="auto">
            <a:xfrm>
              <a:off x="2082" y="1809"/>
              <a:ext cx="47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000">
                  <a:solidFill>
                    <a:srgbClr val="000000"/>
                  </a:solidFill>
                  <a:latin typeface="Arial Narrow" pitchFamily="34" charset="0"/>
                </a:rPr>
                <a:t>2 min</a:t>
              </a:r>
            </a:p>
          </p:txBody>
        </p:sp>
      </p:grpSp>
      <p:grpSp>
        <p:nvGrpSpPr>
          <p:cNvPr id="508005" name="Group 101"/>
          <p:cNvGrpSpPr>
            <a:grpSpLocks/>
          </p:cNvGrpSpPr>
          <p:nvPr/>
        </p:nvGrpSpPr>
        <p:grpSpPr bwMode="auto">
          <a:xfrm>
            <a:off x="5715000" y="2165350"/>
            <a:ext cx="773113" cy="1220788"/>
            <a:chOff x="1370" y="1050"/>
            <a:chExt cx="487" cy="769"/>
          </a:xfrm>
        </p:grpSpPr>
        <p:sp>
          <p:nvSpPr>
            <p:cNvPr id="29736" name="Text Box 102"/>
            <p:cNvSpPr txBox="1">
              <a:spLocks noChangeAspect="1" noChangeArrowheads="1"/>
            </p:cNvSpPr>
            <p:nvPr/>
          </p:nvSpPr>
          <p:spPr bwMode="auto">
            <a:xfrm>
              <a:off x="1370" y="1301"/>
              <a:ext cx="34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sz="2000">
                  <a:solidFill>
                    <a:schemeClr val="tx1"/>
                  </a:solidFill>
                  <a:latin typeface="Arial Narrow" pitchFamily="34" charset="0"/>
                </a:rPr>
                <a:t>pH</a:t>
              </a:r>
              <a:r>
                <a:rPr lang="en-US" sz="2000" baseline="-25000">
                  <a:solidFill>
                    <a:schemeClr val="tx1"/>
                  </a:solidFill>
                  <a:latin typeface="Arial Narrow" pitchFamily="34" charset="0"/>
                </a:rPr>
                <a:t>S</a:t>
              </a:r>
            </a:p>
          </p:txBody>
        </p:sp>
        <p:sp>
          <p:nvSpPr>
            <p:cNvPr id="29737" name="Line 103"/>
            <p:cNvSpPr>
              <a:spLocks noChangeShapeType="1"/>
            </p:cNvSpPr>
            <p:nvPr/>
          </p:nvSpPr>
          <p:spPr bwMode="auto">
            <a:xfrm>
              <a:off x="1781" y="1144"/>
              <a:ext cx="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38" name="Line 104"/>
            <p:cNvSpPr>
              <a:spLocks noChangeShapeType="1"/>
            </p:cNvSpPr>
            <p:nvPr/>
          </p:nvSpPr>
          <p:spPr bwMode="auto">
            <a:xfrm flipH="1">
              <a:off x="1779" y="1138"/>
              <a:ext cx="2" cy="59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39" name="Line 105"/>
            <p:cNvSpPr>
              <a:spLocks noChangeShapeType="1"/>
            </p:cNvSpPr>
            <p:nvPr/>
          </p:nvSpPr>
          <p:spPr bwMode="auto">
            <a:xfrm>
              <a:off x="1781" y="1723"/>
              <a:ext cx="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40" name="Rectangle 106"/>
            <p:cNvSpPr>
              <a:spLocks noChangeAspect="1" noChangeArrowheads="1"/>
            </p:cNvSpPr>
            <p:nvPr/>
          </p:nvSpPr>
          <p:spPr bwMode="auto">
            <a:xfrm>
              <a:off x="1582" y="1627"/>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29741" name="Rectangle 107"/>
            <p:cNvSpPr>
              <a:spLocks noChangeAspect="1" noChangeArrowheads="1"/>
            </p:cNvSpPr>
            <p:nvPr/>
          </p:nvSpPr>
          <p:spPr bwMode="auto">
            <a:xfrm>
              <a:off x="1582" y="1050"/>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grpSp>
      <p:grpSp>
        <p:nvGrpSpPr>
          <p:cNvPr id="29730" name="Group 108"/>
          <p:cNvGrpSpPr>
            <a:grpSpLocks/>
          </p:cNvGrpSpPr>
          <p:nvPr/>
        </p:nvGrpSpPr>
        <p:grpSpPr bwMode="auto">
          <a:xfrm>
            <a:off x="2273300" y="1228725"/>
            <a:ext cx="4565650" cy="0"/>
            <a:chOff x="0" y="672"/>
            <a:chExt cx="2876" cy="0"/>
          </a:xfrm>
        </p:grpSpPr>
        <p:sp>
          <p:nvSpPr>
            <p:cNvPr id="29734" name="Line 109"/>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35" name="Line 110"/>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9731" name="Rectangle 111"/>
          <p:cNvSpPr>
            <a:spLocks noChangeArrowheads="1"/>
          </p:cNvSpPr>
          <p:nvPr/>
        </p:nvSpPr>
        <p:spPr bwMode="auto">
          <a:xfrm>
            <a:off x="5895975" y="6399213"/>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Musa-Aziz et al, </a:t>
            </a:r>
            <a:r>
              <a:rPr lang="en-US" sz="2000" i="1">
                <a:latin typeface="Arial Narrow" pitchFamily="34" charset="0"/>
              </a:rPr>
              <a:t>PNAS</a:t>
            </a:r>
            <a:r>
              <a:rPr lang="en-US" sz="2000">
                <a:latin typeface="Arial Narrow" pitchFamily="34" charset="0"/>
              </a:rPr>
              <a:t>, 2009</a:t>
            </a:r>
          </a:p>
        </p:txBody>
      </p:sp>
      <p:sp>
        <p:nvSpPr>
          <p:cNvPr id="508016" name="AutoShape 112"/>
          <p:cNvSpPr>
            <a:spLocks/>
          </p:cNvSpPr>
          <p:nvPr/>
        </p:nvSpPr>
        <p:spPr bwMode="auto">
          <a:xfrm rot="-5400000">
            <a:off x="1600200" y="5019676"/>
            <a:ext cx="219075" cy="1619250"/>
          </a:xfrm>
          <a:prstGeom prst="leftBrace">
            <a:avLst>
              <a:gd name="adj1" fmla="val 61594"/>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508017" name="Text Box 113"/>
          <p:cNvSpPr txBox="1">
            <a:spLocks noChangeArrowheads="1"/>
          </p:cNvSpPr>
          <p:nvPr/>
        </p:nvSpPr>
        <p:spPr bwMode="auto">
          <a:xfrm>
            <a:off x="523875" y="5848350"/>
            <a:ext cx="2371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sz="2000">
                <a:solidFill>
                  <a:schemeClr val="tx1"/>
                </a:solidFill>
                <a:latin typeface="Arial Narrow" pitchFamily="34" charset="0"/>
              </a:rPr>
              <a:t>Bulk Extracellular Fluid</a:t>
            </a:r>
          </a:p>
        </p:txBody>
      </p:sp>
    </p:spTree>
  </p:cSld>
  <p:clrMapOvr>
    <a:masterClrMapping/>
  </p:clrMapOvr>
  <p:transition advTm="69232"/>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7929"/>
                                        </p:tgtEl>
                                        <p:attrNameLst>
                                          <p:attrName>style.visibility</p:attrName>
                                        </p:attrNameLst>
                                      </p:cBhvr>
                                      <p:to>
                                        <p:strVal val="visible"/>
                                      </p:to>
                                    </p:set>
                                    <p:animEffect transition="in" filter="dissolve">
                                      <p:cBhvr>
                                        <p:cTn id="7" dur="500"/>
                                        <p:tgtEl>
                                          <p:spTgt spid="5079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7918"/>
                                        </p:tgtEl>
                                        <p:attrNameLst>
                                          <p:attrName>style.visibility</p:attrName>
                                        </p:attrNameLst>
                                      </p:cBhvr>
                                      <p:to>
                                        <p:strVal val="visible"/>
                                      </p:to>
                                    </p:set>
                                    <p:animEffect transition="in" filter="dissolve">
                                      <p:cBhvr>
                                        <p:cTn id="12" dur="500"/>
                                        <p:tgtEl>
                                          <p:spTgt spid="507918"/>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07932"/>
                                        </p:tgtEl>
                                        <p:attrNameLst>
                                          <p:attrName>style.visibility</p:attrName>
                                        </p:attrNameLst>
                                      </p:cBhvr>
                                      <p:to>
                                        <p:strVal val="visible"/>
                                      </p:to>
                                    </p:set>
                                    <p:animEffect transition="in" filter="dissolve">
                                      <p:cBhvr>
                                        <p:cTn id="15" dur="500"/>
                                        <p:tgtEl>
                                          <p:spTgt spid="50793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507919"/>
                                        </p:tgtEl>
                                        <p:attrNameLst>
                                          <p:attrName>style.visibility</p:attrName>
                                        </p:attrNameLst>
                                      </p:cBhvr>
                                      <p:to>
                                        <p:strVal val="visible"/>
                                      </p:to>
                                    </p:set>
                                    <p:animEffect transition="in" filter="wipe(left)">
                                      <p:cBhvr>
                                        <p:cTn id="20" dur="500"/>
                                        <p:tgtEl>
                                          <p:spTgt spid="507919"/>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507940"/>
                                        </p:tgtEl>
                                        <p:attrNameLst>
                                          <p:attrName>style.visibility</p:attrName>
                                        </p:attrNameLst>
                                      </p:cBhvr>
                                      <p:to>
                                        <p:strVal val="visible"/>
                                      </p:to>
                                    </p:set>
                                    <p:animEffect transition="in" filter="dissolve">
                                      <p:cBhvr>
                                        <p:cTn id="24" dur="500"/>
                                        <p:tgtEl>
                                          <p:spTgt spid="507940"/>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507941"/>
                                        </p:tgtEl>
                                        <p:attrNameLst>
                                          <p:attrName>style.visibility</p:attrName>
                                        </p:attrNameLst>
                                      </p:cBhvr>
                                      <p:to>
                                        <p:strVal val="visible"/>
                                      </p:to>
                                    </p:set>
                                    <p:animEffect transition="in" filter="dissolve">
                                      <p:cBhvr>
                                        <p:cTn id="28" dur="500"/>
                                        <p:tgtEl>
                                          <p:spTgt spid="507941"/>
                                        </p:tgtEl>
                                      </p:cBhvr>
                                    </p:animEffect>
                                  </p:childTnLst>
                                </p:cTn>
                              </p:par>
                            </p:childTnLst>
                          </p:cTn>
                        </p:par>
                        <p:par>
                          <p:cTn id="29" fill="hold" nodeType="afterGroup">
                            <p:stCondLst>
                              <p:cond delay="1500"/>
                            </p:stCondLst>
                            <p:childTnLst>
                              <p:par>
                                <p:cTn id="30" presetID="22" presetClass="entr" presetSubtype="8" fill="hold" nodeType="afterEffect">
                                  <p:stCondLst>
                                    <p:cond delay="0"/>
                                  </p:stCondLst>
                                  <p:childTnLst>
                                    <p:set>
                                      <p:cBhvr>
                                        <p:cTn id="31" dur="1" fill="hold">
                                          <p:stCondLst>
                                            <p:cond delay="0"/>
                                          </p:stCondLst>
                                        </p:cTn>
                                        <p:tgtEl>
                                          <p:spTgt spid="507944"/>
                                        </p:tgtEl>
                                        <p:attrNameLst>
                                          <p:attrName>style.visibility</p:attrName>
                                        </p:attrNameLst>
                                      </p:cBhvr>
                                      <p:to>
                                        <p:strVal val="visible"/>
                                      </p:to>
                                    </p:set>
                                    <p:animEffect transition="in" filter="wipe(left)">
                                      <p:cBhvr>
                                        <p:cTn id="32" dur="500"/>
                                        <p:tgtEl>
                                          <p:spTgt spid="507944"/>
                                        </p:tgtEl>
                                      </p:cBhvr>
                                    </p:animEffect>
                                  </p:childTnLst>
                                </p:cTn>
                              </p:par>
                            </p:childTnLst>
                          </p:cTn>
                        </p:par>
                        <p:par>
                          <p:cTn id="33" fill="hold" nodeType="afterGroup">
                            <p:stCondLst>
                              <p:cond delay="2000"/>
                            </p:stCondLst>
                            <p:childTnLst>
                              <p:par>
                                <p:cTn id="34" presetID="9" presetClass="entr" presetSubtype="0" fill="hold" grpId="0" nodeType="afterEffect">
                                  <p:stCondLst>
                                    <p:cond delay="0"/>
                                  </p:stCondLst>
                                  <p:childTnLst>
                                    <p:set>
                                      <p:cBhvr>
                                        <p:cTn id="35" dur="1" fill="hold">
                                          <p:stCondLst>
                                            <p:cond delay="0"/>
                                          </p:stCondLst>
                                        </p:cTn>
                                        <p:tgtEl>
                                          <p:spTgt spid="507943"/>
                                        </p:tgtEl>
                                        <p:attrNameLst>
                                          <p:attrName>style.visibility</p:attrName>
                                        </p:attrNameLst>
                                      </p:cBhvr>
                                      <p:to>
                                        <p:strVal val="visible"/>
                                      </p:to>
                                    </p:set>
                                    <p:animEffect transition="in" filter="dissolve">
                                      <p:cBhvr>
                                        <p:cTn id="36" dur="500"/>
                                        <p:tgtEl>
                                          <p:spTgt spid="507943"/>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507942"/>
                                        </p:tgtEl>
                                        <p:attrNameLst>
                                          <p:attrName>style.visibility</p:attrName>
                                        </p:attrNameLst>
                                      </p:cBhvr>
                                      <p:to>
                                        <p:strVal val="visible"/>
                                      </p:to>
                                    </p:set>
                                    <p:animEffect transition="in" filter="dissolve">
                                      <p:cBhvr>
                                        <p:cTn id="39" dur="500"/>
                                        <p:tgtEl>
                                          <p:spTgt spid="507942"/>
                                        </p:tgtEl>
                                      </p:cBhvr>
                                    </p:animEffect>
                                  </p:childTnLst>
                                </p:cTn>
                              </p:par>
                            </p:childTnLst>
                          </p:cTn>
                        </p:par>
                        <p:par>
                          <p:cTn id="40" fill="hold" nodeType="afterGroup">
                            <p:stCondLst>
                              <p:cond delay="2500"/>
                            </p:stCondLst>
                            <p:childTnLst>
                              <p:par>
                                <p:cTn id="41" presetID="9" presetClass="entr" presetSubtype="0" fill="hold" grpId="0" nodeType="afterEffect">
                                  <p:stCondLst>
                                    <p:cond delay="0"/>
                                  </p:stCondLst>
                                  <p:childTnLst>
                                    <p:set>
                                      <p:cBhvr>
                                        <p:cTn id="42" dur="1" fill="hold">
                                          <p:stCondLst>
                                            <p:cond delay="0"/>
                                          </p:stCondLst>
                                        </p:cTn>
                                        <p:tgtEl>
                                          <p:spTgt spid="507947"/>
                                        </p:tgtEl>
                                        <p:attrNameLst>
                                          <p:attrName>style.visibility</p:attrName>
                                        </p:attrNameLst>
                                      </p:cBhvr>
                                      <p:to>
                                        <p:strVal val="visible"/>
                                      </p:to>
                                    </p:set>
                                    <p:animEffect transition="in" filter="dissolve">
                                      <p:cBhvr>
                                        <p:cTn id="43" dur="500"/>
                                        <p:tgtEl>
                                          <p:spTgt spid="507947"/>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507949"/>
                                        </p:tgtEl>
                                        <p:attrNameLst>
                                          <p:attrName>style.visibility</p:attrName>
                                        </p:attrNameLst>
                                      </p:cBhvr>
                                      <p:to>
                                        <p:strVal val="visible"/>
                                      </p:to>
                                    </p:set>
                                    <p:animEffect transition="in" filter="dissolve">
                                      <p:cBhvr>
                                        <p:cTn id="48" dur="500"/>
                                        <p:tgtEl>
                                          <p:spTgt spid="507949"/>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507931"/>
                                        </p:tgtEl>
                                        <p:attrNameLst>
                                          <p:attrName>style.visibility</p:attrName>
                                        </p:attrNameLst>
                                      </p:cBhvr>
                                      <p:to>
                                        <p:strVal val="visible"/>
                                      </p:to>
                                    </p:set>
                                    <p:animEffect transition="in" filter="dissolve">
                                      <p:cBhvr>
                                        <p:cTn id="53" dur="500"/>
                                        <p:tgtEl>
                                          <p:spTgt spid="507931"/>
                                        </p:tgtEl>
                                      </p:cBhvr>
                                    </p:animEffect>
                                  </p:childTnLst>
                                </p:cTn>
                              </p:par>
                            </p:childTnLst>
                          </p:cTn>
                        </p:par>
                        <p:par>
                          <p:cTn id="54" fill="hold" nodeType="afterGroup">
                            <p:stCondLst>
                              <p:cond delay="500"/>
                            </p:stCondLst>
                            <p:childTnLst>
                              <p:par>
                                <p:cTn id="55" presetID="22" presetClass="entr" presetSubtype="8" fill="hold" grpId="0" nodeType="afterEffect">
                                  <p:stCondLst>
                                    <p:cond delay="0"/>
                                  </p:stCondLst>
                                  <p:childTnLst>
                                    <p:set>
                                      <p:cBhvr>
                                        <p:cTn id="56" dur="1" fill="hold">
                                          <p:stCondLst>
                                            <p:cond delay="0"/>
                                          </p:stCondLst>
                                        </p:cTn>
                                        <p:tgtEl>
                                          <p:spTgt spid="507930"/>
                                        </p:tgtEl>
                                        <p:attrNameLst>
                                          <p:attrName>style.visibility</p:attrName>
                                        </p:attrNameLst>
                                      </p:cBhvr>
                                      <p:to>
                                        <p:strVal val="visible"/>
                                      </p:to>
                                    </p:set>
                                    <p:animEffect transition="in" filter="wipe(left)">
                                      <p:cBhvr>
                                        <p:cTn id="57" dur="500"/>
                                        <p:tgtEl>
                                          <p:spTgt spid="507930"/>
                                        </p:tgtEl>
                                      </p:cBhvr>
                                    </p:animEffect>
                                  </p:childTnLst>
                                </p:cTn>
                              </p:par>
                            </p:childTnLst>
                          </p:cTn>
                        </p:par>
                        <p:par>
                          <p:cTn id="58" fill="hold" nodeType="afterGroup">
                            <p:stCondLst>
                              <p:cond delay="1000"/>
                            </p:stCondLst>
                            <p:childTnLst>
                              <p:par>
                                <p:cTn id="59" presetID="9" presetClass="entr" presetSubtype="0" fill="hold" grpId="0" nodeType="afterEffect">
                                  <p:stCondLst>
                                    <p:cond delay="0"/>
                                  </p:stCondLst>
                                  <p:childTnLst>
                                    <p:set>
                                      <p:cBhvr>
                                        <p:cTn id="60" dur="1" fill="hold">
                                          <p:stCondLst>
                                            <p:cond delay="0"/>
                                          </p:stCondLst>
                                        </p:cTn>
                                        <p:tgtEl>
                                          <p:spTgt spid="508016"/>
                                        </p:tgtEl>
                                        <p:attrNameLst>
                                          <p:attrName>style.visibility</p:attrName>
                                        </p:attrNameLst>
                                      </p:cBhvr>
                                      <p:to>
                                        <p:strVal val="visible"/>
                                      </p:to>
                                    </p:set>
                                    <p:animEffect transition="in" filter="dissolve">
                                      <p:cBhvr>
                                        <p:cTn id="61" dur="500"/>
                                        <p:tgtEl>
                                          <p:spTgt spid="508016"/>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508017"/>
                                        </p:tgtEl>
                                        <p:attrNameLst>
                                          <p:attrName>style.visibility</p:attrName>
                                        </p:attrNameLst>
                                      </p:cBhvr>
                                      <p:to>
                                        <p:strVal val="visible"/>
                                      </p:to>
                                    </p:set>
                                    <p:animEffect transition="in" filter="dissolve">
                                      <p:cBhvr>
                                        <p:cTn id="64" dur="500"/>
                                        <p:tgtEl>
                                          <p:spTgt spid="508017"/>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507933"/>
                                        </p:tgtEl>
                                        <p:attrNameLst>
                                          <p:attrName>style.visibility</p:attrName>
                                        </p:attrNameLst>
                                      </p:cBhvr>
                                      <p:to>
                                        <p:strVal val="visible"/>
                                      </p:to>
                                    </p:set>
                                    <p:animEffect transition="in" filter="dissolve">
                                      <p:cBhvr>
                                        <p:cTn id="69" dur="500"/>
                                        <p:tgtEl>
                                          <p:spTgt spid="507933"/>
                                        </p:tgtEl>
                                      </p:cBhvr>
                                    </p:animEffect>
                                  </p:childTnLst>
                                </p:cTn>
                              </p:par>
                            </p:childTnLst>
                          </p:cTn>
                        </p:par>
                        <p:par>
                          <p:cTn id="70" fill="hold" nodeType="afterGroup">
                            <p:stCondLst>
                              <p:cond delay="500"/>
                            </p:stCondLst>
                            <p:childTnLst>
                              <p:par>
                                <p:cTn id="71" presetID="22" presetClass="entr" presetSubtype="4" fill="hold" nodeType="afterEffect">
                                  <p:stCondLst>
                                    <p:cond delay="0"/>
                                  </p:stCondLst>
                                  <p:childTnLst>
                                    <p:set>
                                      <p:cBhvr>
                                        <p:cTn id="72" dur="1" fill="hold">
                                          <p:stCondLst>
                                            <p:cond delay="0"/>
                                          </p:stCondLst>
                                        </p:cTn>
                                        <p:tgtEl>
                                          <p:spTgt spid="507934"/>
                                        </p:tgtEl>
                                        <p:attrNameLst>
                                          <p:attrName>style.visibility</p:attrName>
                                        </p:attrNameLst>
                                      </p:cBhvr>
                                      <p:to>
                                        <p:strVal val="visible"/>
                                      </p:to>
                                    </p:set>
                                    <p:animEffect transition="in" filter="wipe(down)">
                                      <p:cBhvr>
                                        <p:cTn id="73" dur="500"/>
                                        <p:tgtEl>
                                          <p:spTgt spid="507934"/>
                                        </p:tgtEl>
                                      </p:cBhvr>
                                    </p:animEffect>
                                  </p:childTnLst>
                                </p:cTn>
                              </p:par>
                            </p:childTnLst>
                          </p:cTn>
                        </p:par>
                        <p:par>
                          <p:cTn id="74" fill="hold" nodeType="afterGroup">
                            <p:stCondLst>
                              <p:cond delay="1000"/>
                            </p:stCondLst>
                            <p:childTnLst>
                              <p:par>
                                <p:cTn id="75" presetID="9" presetClass="entr" presetSubtype="0" fill="hold" grpId="0" nodeType="afterEffect">
                                  <p:stCondLst>
                                    <p:cond delay="0"/>
                                  </p:stCondLst>
                                  <p:childTnLst>
                                    <p:set>
                                      <p:cBhvr>
                                        <p:cTn id="76" dur="1" fill="hold">
                                          <p:stCondLst>
                                            <p:cond delay="0"/>
                                          </p:stCondLst>
                                        </p:cTn>
                                        <p:tgtEl>
                                          <p:spTgt spid="507937"/>
                                        </p:tgtEl>
                                        <p:attrNameLst>
                                          <p:attrName>style.visibility</p:attrName>
                                        </p:attrNameLst>
                                      </p:cBhvr>
                                      <p:to>
                                        <p:strVal val="visible"/>
                                      </p:to>
                                    </p:set>
                                    <p:animEffect transition="in" filter="dissolve">
                                      <p:cBhvr>
                                        <p:cTn id="77" dur="500"/>
                                        <p:tgtEl>
                                          <p:spTgt spid="507937"/>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507950"/>
                                        </p:tgtEl>
                                        <p:attrNameLst>
                                          <p:attrName>style.visibility</p:attrName>
                                        </p:attrNameLst>
                                      </p:cBhvr>
                                      <p:to>
                                        <p:strVal val="visible"/>
                                      </p:to>
                                    </p:set>
                                    <p:animEffect transition="in" filter="dissolve">
                                      <p:cBhvr>
                                        <p:cTn id="82" dur="500"/>
                                        <p:tgtEl>
                                          <p:spTgt spid="507950"/>
                                        </p:tgtEl>
                                      </p:cBhvr>
                                    </p:animEffect>
                                  </p:childTnLst>
                                </p:cTn>
                              </p:par>
                            </p:childTnLst>
                          </p:cTn>
                        </p:par>
                        <p:par>
                          <p:cTn id="83" fill="hold" nodeType="afterGroup">
                            <p:stCondLst>
                              <p:cond delay="500"/>
                            </p:stCondLst>
                            <p:childTnLst>
                              <p:par>
                                <p:cTn id="84" presetID="9" presetClass="entr" presetSubtype="0" fill="hold" grpId="0" nodeType="afterEffect">
                                  <p:stCondLst>
                                    <p:cond delay="0"/>
                                  </p:stCondLst>
                                  <p:childTnLst>
                                    <p:set>
                                      <p:cBhvr>
                                        <p:cTn id="85" dur="1" fill="hold">
                                          <p:stCondLst>
                                            <p:cond delay="0"/>
                                          </p:stCondLst>
                                        </p:cTn>
                                        <p:tgtEl>
                                          <p:spTgt spid="507948"/>
                                        </p:tgtEl>
                                        <p:attrNameLst>
                                          <p:attrName>style.visibility</p:attrName>
                                        </p:attrNameLst>
                                      </p:cBhvr>
                                      <p:to>
                                        <p:strVal val="visible"/>
                                      </p:to>
                                    </p:set>
                                    <p:animEffect transition="in" filter="dissolve">
                                      <p:cBhvr>
                                        <p:cTn id="86" dur="500"/>
                                        <p:tgtEl>
                                          <p:spTgt spid="507948"/>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507938"/>
                                        </p:tgtEl>
                                        <p:attrNameLst>
                                          <p:attrName>style.visibility</p:attrName>
                                        </p:attrNameLst>
                                      </p:cBhvr>
                                      <p:to>
                                        <p:strVal val="visible"/>
                                      </p:to>
                                    </p:set>
                                    <p:animEffect transition="in" filter="dissolve">
                                      <p:cBhvr>
                                        <p:cTn id="91" dur="500"/>
                                        <p:tgtEl>
                                          <p:spTgt spid="507938"/>
                                        </p:tgtEl>
                                      </p:cBhvr>
                                    </p:animEffect>
                                  </p:childTnLst>
                                </p:cTn>
                              </p:par>
                            </p:childTnLst>
                          </p:cTn>
                        </p:par>
                        <p:par>
                          <p:cTn id="92" fill="hold" nodeType="afterGroup">
                            <p:stCondLst>
                              <p:cond delay="500"/>
                            </p:stCondLst>
                            <p:childTnLst>
                              <p:par>
                                <p:cTn id="93" presetID="22" presetClass="entr" presetSubtype="8" fill="hold" grpId="0" nodeType="afterEffect">
                                  <p:stCondLst>
                                    <p:cond delay="0"/>
                                  </p:stCondLst>
                                  <p:childTnLst>
                                    <p:set>
                                      <p:cBhvr>
                                        <p:cTn id="94" dur="1" fill="hold">
                                          <p:stCondLst>
                                            <p:cond delay="0"/>
                                          </p:stCondLst>
                                        </p:cTn>
                                        <p:tgtEl>
                                          <p:spTgt spid="507939"/>
                                        </p:tgtEl>
                                        <p:attrNameLst>
                                          <p:attrName>style.visibility</p:attrName>
                                        </p:attrNameLst>
                                      </p:cBhvr>
                                      <p:to>
                                        <p:strVal val="visible"/>
                                      </p:to>
                                    </p:set>
                                    <p:animEffect transition="in" filter="wipe(left)">
                                      <p:cBhvr>
                                        <p:cTn id="95" dur="500"/>
                                        <p:tgtEl>
                                          <p:spTgt spid="507939"/>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507952"/>
                                        </p:tgtEl>
                                        <p:attrNameLst>
                                          <p:attrName>style.visibility</p:attrName>
                                        </p:attrNameLst>
                                      </p:cBhvr>
                                      <p:to>
                                        <p:strVal val="visible"/>
                                      </p:to>
                                    </p:set>
                                    <p:anim calcmode="lin" valueType="num">
                                      <p:cBhvr additive="base">
                                        <p:cTn id="100" dur="500" fill="hold"/>
                                        <p:tgtEl>
                                          <p:spTgt spid="507952"/>
                                        </p:tgtEl>
                                        <p:attrNameLst>
                                          <p:attrName>ppt_x</p:attrName>
                                        </p:attrNameLst>
                                      </p:cBhvr>
                                      <p:tavLst>
                                        <p:tav tm="0">
                                          <p:val>
                                            <p:strVal val="#ppt_x"/>
                                          </p:val>
                                        </p:tav>
                                        <p:tav tm="100000">
                                          <p:val>
                                            <p:strVal val="#ppt_x"/>
                                          </p:val>
                                        </p:tav>
                                      </p:tavLst>
                                    </p:anim>
                                    <p:anim calcmode="lin" valueType="num">
                                      <p:cBhvr additive="base">
                                        <p:cTn id="101" dur="500" fill="hold"/>
                                        <p:tgtEl>
                                          <p:spTgt spid="507952"/>
                                        </p:tgtEl>
                                        <p:attrNameLst>
                                          <p:attrName>ppt_y</p:attrName>
                                        </p:attrNameLst>
                                      </p:cBhvr>
                                      <p:tavLst>
                                        <p:tav tm="0">
                                          <p:val>
                                            <p:strVal val="1+#ppt_h/2"/>
                                          </p:val>
                                        </p:tav>
                                        <p:tav tm="100000">
                                          <p:val>
                                            <p:strVal val="#ppt_y"/>
                                          </p:val>
                                        </p:tav>
                                      </p:tavLst>
                                    </p:anim>
                                  </p:childTnLst>
                                </p:cTn>
                              </p:par>
                            </p:childTnLst>
                          </p:cTn>
                        </p:par>
                        <p:par>
                          <p:cTn id="102" fill="hold" nodeType="afterGroup">
                            <p:stCondLst>
                              <p:cond delay="500"/>
                            </p:stCondLst>
                            <p:childTnLst>
                              <p:par>
                                <p:cTn id="103" presetID="9" presetClass="entr" presetSubtype="0" fill="hold" grpId="0" nodeType="afterEffect">
                                  <p:stCondLst>
                                    <p:cond delay="0"/>
                                  </p:stCondLst>
                                  <p:childTnLst>
                                    <p:set>
                                      <p:cBhvr>
                                        <p:cTn id="104" dur="1" fill="hold">
                                          <p:stCondLst>
                                            <p:cond delay="0"/>
                                          </p:stCondLst>
                                        </p:cTn>
                                        <p:tgtEl>
                                          <p:spTgt spid="507951"/>
                                        </p:tgtEl>
                                        <p:attrNameLst>
                                          <p:attrName>style.visibility</p:attrName>
                                        </p:attrNameLst>
                                      </p:cBhvr>
                                      <p:to>
                                        <p:strVal val="visible"/>
                                      </p:to>
                                    </p:set>
                                    <p:animEffect transition="in" filter="dissolve">
                                      <p:cBhvr>
                                        <p:cTn id="105" dur="500"/>
                                        <p:tgtEl>
                                          <p:spTgt spid="507951"/>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9" presetClass="entr" presetSubtype="0" fill="hold" nodeType="clickEffect">
                                  <p:stCondLst>
                                    <p:cond delay="0"/>
                                  </p:stCondLst>
                                  <p:childTnLst>
                                    <p:set>
                                      <p:cBhvr>
                                        <p:cTn id="109" dur="1" fill="hold">
                                          <p:stCondLst>
                                            <p:cond delay="0"/>
                                          </p:stCondLst>
                                        </p:cTn>
                                        <p:tgtEl>
                                          <p:spTgt spid="507999"/>
                                        </p:tgtEl>
                                        <p:attrNameLst>
                                          <p:attrName>style.visibility</p:attrName>
                                        </p:attrNameLst>
                                      </p:cBhvr>
                                      <p:to>
                                        <p:strVal val="visible"/>
                                      </p:to>
                                    </p:set>
                                    <p:animEffect transition="in" filter="dissolve">
                                      <p:cBhvr>
                                        <p:cTn id="110" dur="500"/>
                                        <p:tgtEl>
                                          <p:spTgt spid="507999"/>
                                        </p:tgtEl>
                                      </p:cBhvr>
                                    </p:animEffect>
                                  </p:childTnLst>
                                </p:cTn>
                              </p:par>
                              <p:par>
                                <p:cTn id="111" presetID="9" presetClass="entr" presetSubtype="0" fill="hold" nodeType="withEffect">
                                  <p:stCondLst>
                                    <p:cond delay="0"/>
                                  </p:stCondLst>
                                  <p:childTnLst>
                                    <p:set>
                                      <p:cBhvr>
                                        <p:cTn id="112" dur="1" fill="hold">
                                          <p:stCondLst>
                                            <p:cond delay="0"/>
                                          </p:stCondLst>
                                        </p:cTn>
                                        <p:tgtEl>
                                          <p:spTgt spid="508005"/>
                                        </p:tgtEl>
                                        <p:attrNameLst>
                                          <p:attrName>style.visibility</p:attrName>
                                        </p:attrNameLst>
                                      </p:cBhvr>
                                      <p:to>
                                        <p:strVal val="visible"/>
                                      </p:to>
                                    </p:set>
                                    <p:animEffect transition="in" filter="dissolve">
                                      <p:cBhvr>
                                        <p:cTn id="113" dur="500"/>
                                        <p:tgtEl>
                                          <p:spTgt spid="508005"/>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9" presetClass="entr" presetSubtype="0" fill="hold" nodeType="clickEffect">
                                  <p:stCondLst>
                                    <p:cond delay="0"/>
                                  </p:stCondLst>
                                  <p:childTnLst>
                                    <p:set>
                                      <p:cBhvr>
                                        <p:cTn id="117" dur="1" fill="hold">
                                          <p:stCondLst>
                                            <p:cond delay="0"/>
                                          </p:stCondLst>
                                        </p:cTn>
                                        <p:tgtEl>
                                          <p:spTgt spid="507987"/>
                                        </p:tgtEl>
                                        <p:attrNameLst>
                                          <p:attrName>style.visibility</p:attrName>
                                        </p:attrNameLst>
                                      </p:cBhvr>
                                      <p:to>
                                        <p:strVal val="visible"/>
                                      </p:to>
                                    </p:set>
                                    <p:animEffect transition="in" filter="dissolve">
                                      <p:cBhvr>
                                        <p:cTn id="118" dur="500"/>
                                        <p:tgtEl>
                                          <p:spTgt spid="507987"/>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9" presetClass="entr" presetSubtype="0" fill="hold" grpId="0" nodeType="clickEffect">
                                  <p:stCondLst>
                                    <p:cond delay="0"/>
                                  </p:stCondLst>
                                  <p:childTnLst>
                                    <p:set>
                                      <p:cBhvr>
                                        <p:cTn id="122" dur="1" fill="hold">
                                          <p:stCondLst>
                                            <p:cond delay="0"/>
                                          </p:stCondLst>
                                        </p:cTn>
                                        <p:tgtEl>
                                          <p:spTgt spid="507998"/>
                                        </p:tgtEl>
                                        <p:attrNameLst>
                                          <p:attrName>style.visibility</p:attrName>
                                        </p:attrNameLst>
                                      </p:cBhvr>
                                      <p:to>
                                        <p:strVal val="visible"/>
                                      </p:to>
                                    </p:set>
                                    <p:animEffect transition="in" filter="dissolve">
                                      <p:cBhvr>
                                        <p:cTn id="123" dur="500"/>
                                        <p:tgtEl>
                                          <p:spTgt spid="507998"/>
                                        </p:tgtEl>
                                      </p:cBhvr>
                                    </p:animEffect>
                                  </p:childTnLst>
                                </p:cTn>
                              </p:par>
                            </p:childTnLst>
                          </p:cTn>
                        </p:par>
                        <p:par>
                          <p:cTn id="124" fill="hold" nodeType="afterGroup">
                            <p:stCondLst>
                              <p:cond delay="500"/>
                            </p:stCondLst>
                            <p:childTnLst>
                              <p:par>
                                <p:cTn id="125" presetID="22" presetClass="entr" presetSubtype="8" fill="hold" nodeType="afterEffect">
                                  <p:stCondLst>
                                    <p:cond delay="0"/>
                                  </p:stCondLst>
                                  <p:childTnLst>
                                    <p:set>
                                      <p:cBhvr>
                                        <p:cTn id="126" dur="1" fill="hold">
                                          <p:stCondLst>
                                            <p:cond delay="0"/>
                                          </p:stCondLst>
                                        </p:cTn>
                                        <p:tgtEl>
                                          <p:spTgt spid="507994"/>
                                        </p:tgtEl>
                                        <p:attrNameLst>
                                          <p:attrName>style.visibility</p:attrName>
                                        </p:attrNameLst>
                                      </p:cBhvr>
                                      <p:to>
                                        <p:strVal val="visible"/>
                                      </p:to>
                                    </p:set>
                                    <p:animEffect transition="in" filter="wipe(left)">
                                      <p:cBhvr>
                                        <p:cTn id="127" dur="500"/>
                                        <p:tgtEl>
                                          <p:spTgt spid="507994"/>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grpId="0" nodeType="clickEffect">
                                  <p:stCondLst>
                                    <p:cond delay="0"/>
                                  </p:stCondLst>
                                  <p:childTnLst>
                                    <p:set>
                                      <p:cBhvr>
                                        <p:cTn id="131" dur="1" fill="hold">
                                          <p:stCondLst>
                                            <p:cond delay="0"/>
                                          </p:stCondLst>
                                        </p:cTn>
                                        <p:tgtEl>
                                          <p:spTgt spid="507997"/>
                                        </p:tgtEl>
                                        <p:attrNameLst>
                                          <p:attrName>style.visibility</p:attrName>
                                        </p:attrNameLst>
                                      </p:cBhvr>
                                      <p:to>
                                        <p:strVal val="visible"/>
                                      </p:to>
                                    </p:set>
                                    <p:animEffect transition="in" filter="dissolve">
                                      <p:cBhvr>
                                        <p:cTn id="132" dur="500"/>
                                        <p:tgtEl>
                                          <p:spTgt spid="507997"/>
                                        </p:tgtEl>
                                      </p:cBhvr>
                                    </p:animEffect>
                                  </p:childTnLst>
                                </p:cTn>
                              </p:par>
                            </p:childTnLst>
                          </p:cTn>
                        </p:par>
                        <p:par>
                          <p:cTn id="133" fill="hold" nodeType="afterGroup">
                            <p:stCondLst>
                              <p:cond delay="500"/>
                            </p:stCondLst>
                            <p:childTnLst>
                              <p:par>
                                <p:cTn id="134" presetID="22" presetClass="entr" presetSubtype="8" fill="hold" nodeType="afterEffect">
                                  <p:stCondLst>
                                    <p:cond delay="0"/>
                                  </p:stCondLst>
                                  <p:childTnLst>
                                    <p:set>
                                      <p:cBhvr>
                                        <p:cTn id="135" dur="1" fill="hold">
                                          <p:stCondLst>
                                            <p:cond delay="0"/>
                                          </p:stCondLst>
                                        </p:cTn>
                                        <p:tgtEl>
                                          <p:spTgt spid="507991"/>
                                        </p:tgtEl>
                                        <p:attrNameLst>
                                          <p:attrName>style.visibility</p:attrName>
                                        </p:attrNameLst>
                                      </p:cBhvr>
                                      <p:to>
                                        <p:strVal val="visible"/>
                                      </p:to>
                                    </p:set>
                                    <p:animEffect transition="in" filter="wipe(left)">
                                      <p:cBhvr>
                                        <p:cTn id="136" dur="500"/>
                                        <p:tgtEl>
                                          <p:spTgt spid="5079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8" grpId="0"/>
      <p:bldP spid="507930" grpId="0" animBg="1"/>
      <p:bldP spid="507931" grpId="0"/>
      <p:bldP spid="507932" grpId="0"/>
      <p:bldP spid="507933" grpId="0"/>
      <p:bldP spid="507937" grpId="0"/>
      <p:bldP spid="507938" grpId="0"/>
      <p:bldP spid="507939" grpId="0" animBg="1"/>
      <p:bldP spid="507940" grpId="0"/>
      <p:bldP spid="507941" grpId="0"/>
      <p:bldP spid="507942" grpId="0"/>
      <p:bldP spid="507943" grpId="0"/>
      <p:bldP spid="507947" grpId="0"/>
      <p:bldP spid="507948" grpId="0"/>
      <p:bldP spid="507949" grpId="0"/>
      <p:bldP spid="507950" grpId="0"/>
      <p:bldP spid="507951" grpId="0"/>
      <p:bldP spid="507929" grpId="0" animBg="1"/>
      <p:bldP spid="507919" grpId="0" animBg="1"/>
      <p:bldP spid="507997" grpId="0"/>
      <p:bldP spid="507998" grpId="0"/>
      <p:bldP spid="508016" grpId="0" animBg="1"/>
      <p:bldP spid="50801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0" y="114300"/>
            <a:ext cx="9144000" cy="1143000"/>
          </a:xfrm>
        </p:spPr>
        <p:txBody>
          <a:bodyPr/>
          <a:lstStyle/>
          <a:p>
            <a:pPr>
              <a:lnSpc>
                <a:spcPct val="80000"/>
              </a:lnSpc>
            </a:pPr>
            <a:r>
              <a:rPr lang="en-US" sz="4000" i="1" smtClean="0">
                <a:solidFill>
                  <a:schemeClr val="tx1"/>
                </a:solidFill>
                <a:latin typeface="Arial Narrow" pitchFamily="34" charset="0"/>
              </a:rPr>
              <a:t>Xenopus</a:t>
            </a:r>
            <a:r>
              <a:rPr lang="en-US" sz="4000" smtClean="0">
                <a:solidFill>
                  <a:schemeClr val="tx1"/>
                </a:solidFill>
                <a:latin typeface="Arial Narrow" pitchFamily="34" charset="0"/>
              </a:rPr>
              <a:t> oocyte:</a:t>
            </a:r>
            <a:br>
              <a:rPr lang="en-US" sz="4000" smtClean="0">
                <a:solidFill>
                  <a:schemeClr val="tx1"/>
                </a:solidFill>
                <a:latin typeface="Arial Narrow" pitchFamily="34" charset="0"/>
              </a:rPr>
            </a:br>
            <a:r>
              <a:rPr lang="en-US" sz="4000" smtClean="0">
                <a:solidFill>
                  <a:schemeClr val="tx1"/>
                </a:solidFill>
                <a:latin typeface="Arial Narrow" pitchFamily="34" charset="0"/>
              </a:rPr>
              <a:t>pH Changes Caused by NH</a:t>
            </a:r>
            <a:r>
              <a:rPr lang="en-US" sz="4000" baseline="-25000" smtClean="0">
                <a:solidFill>
                  <a:schemeClr val="tx1"/>
                </a:solidFill>
                <a:latin typeface="Arial Narrow" pitchFamily="34" charset="0"/>
              </a:rPr>
              <a:t>3</a:t>
            </a:r>
            <a:r>
              <a:rPr lang="en-US" sz="4000" smtClean="0">
                <a:solidFill>
                  <a:schemeClr val="tx1"/>
                </a:solidFill>
                <a:latin typeface="Arial Narrow" pitchFamily="34" charset="0"/>
              </a:rPr>
              <a:t> Influx</a:t>
            </a:r>
          </a:p>
        </p:txBody>
      </p:sp>
      <p:sp>
        <p:nvSpPr>
          <p:cNvPr id="30723" name="Freeform 3"/>
          <p:cNvSpPr>
            <a:spLocks/>
          </p:cNvSpPr>
          <p:nvPr/>
        </p:nvSpPr>
        <p:spPr bwMode="auto">
          <a:xfrm>
            <a:off x="1822450" y="2287588"/>
            <a:ext cx="352425" cy="315912"/>
          </a:xfrm>
          <a:custGeom>
            <a:avLst/>
            <a:gdLst>
              <a:gd name="T0" fmla="*/ 2147483647 w 257"/>
              <a:gd name="T1" fmla="*/ 0 h 265"/>
              <a:gd name="T2" fmla="*/ 2147483647 w 257"/>
              <a:gd name="T3" fmla="*/ 2147483647 h 265"/>
              <a:gd name="T4" fmla="*/ 0 w 257"/>
              <a:gd name="T5" fmla="*/ 2147483647 h 265"/>
              <a:gd name="T6" fmla="*/ 2147483647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rnd">
                <a:solidFill>
                  <a:schemeClr val="tx1"/>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0990" name="Rectangle 14"/>
          <p:cNvSpPr>
            <a:spLocks noChangeArrowheads="1"/>
          </p:cNvSpPr>
          <p:nvPr/>
        </p:nvSpPr>
        <p:spPr bwMode="auto">
          <a:xfrm>
            <a:off x="2419350" y="3606800"/>
            <a:ext cx="681038"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NH</a:t>
            </a:r>
            <a:r>
              <a:rPr lang="en-US" sz="2600" baseline="-25000">
                <a:solidFill>
                  <a:srgbClr val="008000"/>
                </a:solidFill>
                <a:latin typeface="Arial Narrow" pitchFamily="34" charset="0"/>
              </a:rPr>
              <a:t>3</a:t>
            </a:r>
            <a:endParaRPr lang="en-US" sz="2600">
              <a:solidFill>
                <a:srgbClr val="008000"/>
              </a:solidFill>
              <a:latin typeface="Arial Narrow" pitchFamily="34" charset="0"/>
            </a:endParaRPr>
          </a:p>
        </p:txBody>
      </p:sp>
      <p:sp>
        <p:nvSpPr>
          <p:cNvPr id="510991" name="Line 15"/>
          <p:cNvSpPr>
            <a:spLocks noChangeShapeType="1"/>
          </p:cNvSpPr>
          <p:nvPr/>
        </p:nvSpPr>
        <p:spPr bwMode="auto">
          <a:xfrm flipH="1">
            <a:off x="3003550" y="3854450"/>
            <a:ext cx="515938" cy="3175"/>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0995" name="Rectangle 19"/>
          <p:cNvSpPr>
            <a:spLocks noChangeArrowheads="1"/>
          </p:cNvSpPr>
          <p:nvPr/>
        </p:nvSpPr>
        <p:spPr bwMode="auto">
          <a:xfrm>
            <a:off x="4518025" y="5441950"/>
            <a:ext cx="2573338" cy="43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sz="2600">
                <a:solidFill>
                  <a:schemeClr val="tx1"/>
                </a:solidFill>
                <a:latin typeface="Arial Narrow" pitchFamily="34" charset="0"/>
              </a:rPr>
              <a:t>pH … with 15-</a:t>
            </a:r>
            <a:r>
              <a:rPr lang="en-US" sz="2600">
                <a:solidFill>
                  <a:schemeClr val="tx1"/>
                </a:solidFill>
                <a:latin typeface="Arial Narrow" pitchFamily="34" charset="0"/>
                <a:sym typeface="Symbol" pitchFamily="18" charset="2"/>
              </a:rPr>
              <a:t>m tip</a:t>
            </a:r>
          </a:p>
        </p:txBody>
      </p:sp>
      <p:grpSp>
        <p:nvGrpSpPr>
          <p:cNvPr id="510996" name="Group 20"/>
          <p:cNvGrpSpPr>
            <a:grpSpLocks/>
          </p:cNvGrpSpPr>
          <p:nvPr/>
        </p:nvGrpSpPr>
        <p:grpSpPr bwMode="auto">
          <a:xfrm flipH="1">
            <a:off x="5438775" y="4470400"/>
            <a:ext cx="1144588" cy="1044575"/>
            <a:chOff x="1584" y="2834"/>
            <a:chExt cx="721" cy="658"/>
          </a:xfrm>
        </p:grpSpPr>
        <p:sp>
          <p:nvSpPr>
            <p:cNvPr id="30781" name="Freeform 21" descr="50%"/>
            <p:cNvSpPr>
              <a:spLocks/>
            </p:cNvSpPr>
            <p:nvPr/>
          </p:nvSpPr>
          <p:spPr bwMode="auto">
            <a:xfrm flipV="1">
              <a:off x="2064" y="2872"/>
              <a:ext cx="222" cy="199"/>
            </a:xfrm>
            <a:custGeom>
              <a:avLst/>
              <a:gdLst>
                <a:gd name="T0" fmla="*/ 9 w 257"/>
                <a:gd name="T1" fmla="*/ 0 h 265"/>
                <a:gd name="T2" fmla="*/ 44 w 257"/>
                <a:gd name="T3" fmla="*/ 8 h 265"/>
                <a:gd name="T4" fmla="*/ 0 w 257"/>
                <a:gd name="T5" fmla="*/ 2 h 265"/>
                <a:gd name="T6" fmla="*/ 9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pattFill prst="pct50">
              <a:fgClr>
                <a:srgbClr val="000000"/>
              </a:fgClr>
              <a:bgClr>
                <a:srgbClr val="FFFFFF"/>
              </a:bgClr>
            </a:pattFill>
            <a:ln w="9525"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82" name="Line 22"/>
            <p:cNvSpPr>
              <a:spLocks noChangeShapeType="1"/>
            </p:cNvSpPr>
            <p:nvPr/>
          </p:nvSpPr>
          <p:spPr bwMode="auto">
            <a:xfrm flipH="1">
              <a:off x="1734" y="2873"/>
              <a:ext cx="553" cy="619"/>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83" name="Line 23"/>
            <p:cNvSpPr>
              <a:spLocks noChangeShapeType="1"/>
            </p:cNvSpPr>
            <p:nvPr/>
          </p:nvSpPr>
          <p:spPr bwMode="auto">
            <a:xfrm flipH="1">
              <a:off x="1584" y="2876"/>
              <a:ext cx="699" cy="488"/>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84" name="Rectangle 24"/>
            <p:cNvSpPr>
              <a:spLocks noChangeArrowheads="1"/>
            </p:cNvSpPr>
            <p:nvPr/>
          </p:nvSpPr>
          <p:spPr bwMode="auto">
            <a:xfrm rot="13652904" flipV="1">
              <a:off x="2164" y="2849"/>
              <a:ext cx="156" cy="126"/>
            </a:xfrm>
            <a:prstGeom prst="rect">
              <a:avLst/>
            </a:prstGeom>
            <a:solidFill>
              <a:srgbClr val="FFFFAF"/>
            </a:solidFill>
            <a:ln>
              <a:noFill/>
            </a:ln>
            <a:effectLst/>
            <a:extLst>
              <a:ext uri="{91240B29-F687-4F45-9708-019B960494DF}">
                <a14:hiddenLine xmlns:a14="http://schemas.microsoft.com/office/drawing/2010/main" w="31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511001" name="Oval 25"/>
          <p:cNvSpPr>
            <a:spLocks noChangeAspect="1" noChangeArrowheads="1"/>
          </p:cNvSpPr>
          <p:nvPr/>
        </p:nvSpPr>
        <p:spPr bwMode="auto">
          <a:xfrm>
            <a:off x="3267075" y="2546350"/>
            <a:ext cx="2605088" cy="2609850"/>
          </a:xfrm>
          <a:prstGeom prst="ellipse">
            <a:avLst/>
          </a:prstGeom>
          <a:noFill/>
          <a:ln w="19050">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511002" name="Line 26"/>
          <p:cNvSpPr>
            <a:spLocks noChangeShapeType="1"/>
          </p:cNvSpPr>
          <p:nvPr/>
        </p:nvSpPr>
        <p:spPr bwMode="auto">
          <a:xfrm flipH="1">
            <a:off x="1612900" y="3854450"/>
            <a:ext cx="801688" cy="4763"/>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1003" name="Rectangle 27"/>
          <p:cNvSpPr>
            <a:spLocks noChangeArrowheads="1"/>
          </p:cNvSpPr>
          <p:nvPr/>
        </p:nvSpPr>
        <p:spPr bwMode="auto">
          <a:xfrm>
            <a:off x="1019175" y="3606800"/>
            <a:ext cx="681038"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NH</a:t>
            </a:r>
            <a:r>
              <a:rPr lang="en-US" sz="2600" baseline="-25000">
                <a:solidFill>
                  <a:srgbClr val="008000"/>
                </a:solidFill>
                <a:latin typeface="Arial Narrow" pitchFamily="34" charset="0"/>
              </a:rPr>
              <a:t>3</a:t>
            </a:r>
            <a:endParaRPr lang="en-US" sz="2600">
              <a:solidFill>
                <a:srgbClr val="008000"/>
              </a:solidFill>
              <a:latin typeface="Arial Narrow" pitchFamily="34" charset="0"/>
            </a:endParaRPr>
          </a:p>
        </p:txBody>
      </p:sp>
      <p:sp>
        <p:nvSpPr>
          <p:cNvPr id="511004" name="Rectangle 28"/>
          <p:cNvSpPr>
            <a:spLocks noChangeAspect="1" noChangeArrowheads="1"/>
          </p:cNvSpPr>
          <p:nvPr/>
        </p:nvSpPr>
        <p:spPr bwMode="auto">
          <a:xfrm>
            <a:off x="3289300" y="5062538"/>
            <a:ext cx="787400"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600">
                <a:solidFill>
                  <a:srgbClr val="008000"/>
                </a:solidFill>
                <a:latin typeface="Arial Narrow" pitchFamily="34" charset="0"/>
              </a:rPr>
              <a:t>NH</a:t>
            </a:r>
            <a:r>
              <a:rPr lang="en-US" sz="2600" baseline="-14000">
                <a:solidFill>
                  <a:srgbClr val="008000"/>
                </a:solidFill>
                <a:latin typeface="Arial Narrow" pitchFamily="34" charset="0"/>
              </a:rPr>
              <a:t>4</a:t>
            </a:r>
            <a:r>
              <a:rPr lang="en-US" sz="2600" baseline="30000">
                <a:solidFill>
                  <a:srgbClr val="008000"/>
                </a:solidFill>
                <a:latin typeface="Arial Narrow" pitchFamily="34" charset="0"/>
              </a:rPr>
              <a:t>+</a:t>
            </a:r>
          </a:p>
        </p:txBody>
      </p:sp>
      <p:sp>
        <p:nvSpPr>
          <p:cNvPr id="511005" name="Rectangle 29"/>
          <p:cNvSpPr>
            <a:spLocks noChangeAspect="1" noChangeArrowheads="1"/>
          </p:cNvSpPr>
          <p:nvPr/>
        </p:nvSpPr>
        <p:spPr bwMode="auto">
          <a:xfrm>
            <a:off x="2225675" y="4037013"/>
            <a:ext cx="660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2600">
                <a:solidFill>
                  <a:srgbClr val="008000"/>
                </a:solidFill>
                <a:latin typeface="Arial Narrow" pitchFamily="34" charset="0"/>
              </a:rPr>
              <a:t>H</a:t>
            </a:r>
            <a:r>
              <a:rPr lang="en-US" sz="2600" baseline="30000">
                <a:solidFill>
                  <a:srgbClr val="008000"/>
                </a:solidFill>
                <a:latin typeface="Arial Narrow" pitchFamily="34" charset="0"/>
              </a:rPr>
              <a:t>+</a:t>
            </a:r>
          </a:p>
        </p:txBody>
      </p:sp>
      <p:sp>
        <p:nvSpPr>
          <p:cNvPr id="511006" name="Rectangle 30"/>
          <p:cNvSpPr>
            <a:spLocks noChangeAspect="1" noChangeArrowheads="1"/>
          </p:cNvSpPr>
          <p:nvPr/>
        </p:nvSpPr>
        <p:spPr bwMode="auto">
          <a:xfrm>
            <a:off x="1009650" y="5062538"/>
            <a:ext cx="787400"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600">
                <a:solidFill>
                  <a:srgbClr val="008000"/>
                </a:solidFill>
                <a:latin typeface="Arial Narrow" pitchFamily="34" charset="0"/>
              </a:rPr>
              <a:t>NH</a:t>
            </a:r>
            <a:r>
              <a:rPr lang="en-US" sz="2600" baseline="-14000">
                <a:solidFill>
                  <a:srgbClr val="008000"/>
                </a:solidFill>
                <a:latin typeface="Arial Narrow" pitchFamily="34" charset="0"/>
              </a:rPr>
              <a:t>4</a:t>
            </a:r>
            <a:r>
              <a:rPr lang="en-US" sz="2600" baseline="30000">
                <a:solidFill>
                  <a:srgbClr val="008000"/>
                </a:solidFill>
                <a:latin typeface="Arial Narrow" pitchFamily="34" charset="0"/>
              </a:rPr>
              <a:t>+</a:t>
            </a:r>
          </a:p>
        </p:txBody>
      </p:sp>
      <p:sp>
        <p:nvSpPr>
          <p:cNvPr id="511007" name="Line 31"/>
          <p:cNvSpPr>
            <a:spLocks noChangeShapeType="1"/>
          </p:cNvSpPr>
          <p:nvPr/>
        </p:nvSpPr>
        <p:spPr bwMode="auto">
          <a:xfrm flipH="1">
            <a:off x="1965325" y="5326063"/>
            <a:ext cx="1322388" cy="9525"/>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1008" name="Rectangle 32"/>
          <p:cNvSpPr>
            <a:spLocks noChangeArrowheads="1"/>
          </p:cNvSpPr>
          <p:nvPr/>
        </p:nvSpPr>
        <p:spPr bwMode="auto">
          <a:xfrm>
            <a:off x="3486150" y="3606800"/>
            <a:ext cx="681038"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sz="2600">
                <a:solidFill>
                  <a:srgbClr val="008000"/>
                </a:solidFill>
                <a:latin typeface="Arial Narrow" pitchFamily="34" charset="0"/>
              </a:rPr>
              <a:t>NH</a:t>
            </a:r>
            <a:r>
              <a:rPr lang="en-US" sz="2600" baseline="-25000">
                <a:solidFill>
                  <a:srgbClr val="008000"/>
                </a:solidFill>
                <a:latin typeface="Arial Narrow" pitchFamily="34" charset="0"/>
              </a:rPr>
              <a:t>3</a:t>
            </a:r>
            <a:endParaRPr lang="en-US" sz="2600">
              <a:solidFill>
                <a:srgbClr val="008000"/>
              </a:solidFill>
              <a:latin typeface="Arial Narrow" pitchFamily="34" charset="0"/>
            </a:endParaRPr>
          </a:p>
        </p:txBody>
      </p:sp>
      <p:sp>
        <p:nvSpPr>
          <p:cNvPr id="511009" name="Rectangle 33"/>
          <p:cNvSpPr>
            <a:spLocks noChangeAspect="1" noChangeArrowheads="1"/>
          </p:cNvSpPr>
          <p:nvPr/>
        </p:nvSpPr>
        <p:spPr bwMode="auto">
          <a:xfrm>
            <a:off x="4860925" y="3606800"/>
            <a:ext cx="78740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600">
                <a:solidFill>
                  <a:srgbClr val="008000"/>
                </a:solidFill>
                <a:latin typeface="Arial Narrow" pitchFamily="34" charset="0"/>
              </a:rPr>
              <a:t>NH</a:t>
            </a:r>
            <a:r>
              <a:rPr lang="en-US" sz="2600" baseline="-14000">
                <a:solidFill>
                  <a:srgbClr val="008000"/>
                </a:solidFill>
                <a:latin typeface="Arial Narrow" pitchFamily="34" charset="0"/>
              </a:rPr>
              <a:t>4</a:t>
            </a:r>
            <a:r>
              <a:rPr lang="en-US" sz="2600" baseline="30000">
                <a:solidFill>
                  <a:srgbClr val="008000"/>
                </a:solidFill>
                <a:latin typeface="Arial Narrow" pitchFamily="34" charset="0"/>
              </a:rPr>
              <a:t>+</a:t>
            </a:r>
          </a:p>
        </p:txBody>
      </p:sp>
      <p:sp>
        <p:nvSpPr>
          <p:cNvPr id="511010" name="Rectangle 34"/>
          <p:cNvSpPr>
            <a:spLocks noChangeAspect="1" noChangeArrowheads="1"/>
          </p:cNvSpPr>
          <p:nvPr/>
        </p:nvSpPr>
        <p:spPr bwMode="auto">
          <a:xfrm>
            <a:off x="4000500" y="3294063"/>
            <a:ext cx="660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2600">
                <a:solidFill>
                  <a:srgbClr val="008000"/>
                </a:solidFill>
                <a:latin typeface="Arial Narrow" pitchFamily="34" charset="0"/>
              </a:rPr>
              <a:t>H</a:t>
            </a:r>
            <a:r>
              <a:rPr lang="en-US" sz="2600" baseline="30000">
                <a:solidFill>
                  <a:srgbClr val="008000"/>
                </a:solidFill>
                <a:latin typeface="Arial Narrow" pitchFamily="34" charset="0"/>
              </a:rPr>
              <a:t>+</a:t>
            </a:r>
          </a:p>
        </p:txBody>
      </p:sp>
      <p:grpSp>
        <p:nvGrpSpPr>
          <p:cNvPr id="511011" name="Group 35"/>
          <p:cNvGrpSpPr>
            <a:grpSpLocks/>
          </p:cNvGrpSpPr>
          <p:nvPr/>
        </p:nvGrpSpPr>
        <p:grpSpPr bwMode="auto">
          <a:xfrm>
            <a:off x="4098925" y="3582988"/>
            <a:ext cx="801688" cy="276225"/>
            <a:chOff x="2582" y="2257"/>
            <a:chExt cx="505" cy="174"/>
          </a:xfrm>
        </p:grpSpPr>
        <p:sp>
          <p:nvSpPr>
            <p:cNvPr id="30779" name="Line 36"/>
            <p:cNvSpPr>
              <a:spLocks noChangeShapeType="1"/>
            </p:cNvSpPr>
            <p:nvPr/>
          </p:nvSpPr>
          <p:spPr bwMode="auto">
            <a:xfrm flipH="1">
              <a:off x="2582" y="2428"/>
              <a:ext cx="505" cy="3"/>
            </a:xfrm>
            <a:prstGeom prst="line">
              <a:avLst/>
            </a:prstGeom>
            <a:noFill/>
            <a:ln w="19050">
              <a:solidFill>
                <a:srgbClr val="008000"/>
              </a:solidFill>
              <a:round/>
              <a:headEnd type="stealth" w="med"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80" name="Arc 37"/>
            <p:cNvSpPr>
              <a:spLocks/>
            </p:cNvSpPr>
            <p:nvPr/>
          </p:nvSpPr>
          <p:spPr bwMode="auto">
            <a:xfrm rot="16200000" flipH="1">
              <a:off x="2653" y="2251"/>
              <a:ext cx="172" cy="184"/>
            </a:xfrm>
            <a:custGeom>
              <a:avLst/>
              <a:gdLst>
                <a:gd name="T0" fmla="*/ 0 w 21600"/>
                <a:gd name="T1" fmla="*/ 0 h 20213"/>
                <a:gd name="T2" fmla="*/ 0 w 21600"/>
                <a:gd name="T3" fmla="*/ 0 h 20213"/>
                <a:gd name="T4" fmla="*/ 0 w 21600"/>
                <a:gd name="T5" fmla="*/ 0 h 20213"/>
                <a:gd name="T6" fmla="*/ 0 60000 65536"/>
                <a:gd name="T7" fmla="*/ 0 60000 65536"/>
                <a:gd name="T8" fmla="*/ 0 60000 65536"/>
              </a:gdLst>
              <a:ahLst/>
              <a:cxnLst>
                <a:cxn ang="T6">
                  <a:pos x="T0" y="T1"/>
                </a:cxn>
                <a:cxn ang="T7">
                  <a:pos x="T2" y="T3"/>
                </a:cxn>
                <a:cxn ang="T8">
                  <a:pos x="T4" y="T5"/>
                </a:cxn>
              </a:cxnLst>
              <a:rect l="0" t="0" r="r" b="b"/>
              <a:pathLst>
                <a:path w="21600" h="20213" fill="none" extrusionOk="0">
                  <a:moveTo>
                    <a:pt x="8970" y="0"/>
                  </a:moveTo>
                  <a:cubicBezTo>
                    <a:pt x="16664" y="3512"/>
                    <a:pt x="21600" y="11191"/>
                    <a:pt x="21600" y="19649"/>
                  </a:cubicBezTo>
                  <a:cubicBezTo>
                    <a:pt x="21600" y="19837"/>
                    <a:pt x="21597" y="20025"/>
                    <a:pt x="21592" y="20212"/>
                  </a:cubicBezTo>
                </a:path>
                <a:path w="21600" h="20213" stroke="0" extrusionOk="0">
                  <a:moveTo>
                    <a:pt x="8970" y="0"/>
                  </a:moveTo>
                  <a:cubicBezTo>
                    <a:pt x="16664" y="3512"/>
                    <a:pt x="21600" y="11191"/>
                    <a:pt x="21600" y="19649"/>
                  </a:cubicBezTo>
                  <a:cubicBezTo>
                    <a:pt x="21600" y="19837"/>
                    <a:pt x="21597" y="20025"/>
                    <a:pt x="21592" y="20212"/>
                  </a:cubicBezTo>
                  <a:lnTo>
                    <a:pt x="0" y="19649"/>
                  </a:lnTo>
                  <a:lnTo>
                    <a:pt x="8970" y="0"/>
                  </a:lnTo>
                  <a:close/>
                </a:path>
              </a:pathLst>
            </a:custGeom>
            <a:noFill/>
            <a:ln w="19050">
              <a:solidFill>
                <a:srgbClr val="008000"/>
              </a:solidFill>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11014" name="Text Box 38"/>
          <p:cNvSpPr txBox="1">
            <a:spLocks noChangeArrowheads="1"/>
          </p:cNvSpPr>
          <p:nvPr/>
        </p:nvSpPr>
        <p:spPr bwMode="auto">
          <a:xfrm>
            <a:off x="4195763" y="4116388"/>
            <a:ext cx="762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sym typeface="Symbol" pitchFamily="18" charset="2"/>
              </a:rPr>
              <a:t></a:t>
            </a:r>
            <a:r>
              <a:rPr lang="en-US" sz="2000">
                <a:latin typeface="Arial Narrow" pitchFamily="34" charset="0"/>
              </a:rPr>
              <a:t>pH</a:t>
            </a:r>
            <a:r>
              <a:rPr lang="en-US" sz="2000" baseline="-25000">
                <a:latin typeface="Arial Narrow" pitchFamily="34" charset="0"/>
              </a:rPr>
              <a:t>i</a:t>
            </a:r>
          </a:p>
        </p:txBody>
      </p:sp>
      <p:sp>
        <p:nvSpPr>
          <p:cNvPr id="511015" name="Text Box 39"/>
          <p:cNvSpPr txBox="1">
            <a:spLocks noChangeArrowheads="1"/>
          </p:cNvSpPr>
          <p:nvPr/>
        </p:nvSpPr>
        <p:spPr bwMode="auto">
          <a:xfrm>
            <a:off x="2051050" y="4373563"/>
            <a:ext cx="762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sym typeface="Symbol" pitchFamily="18" charset="2"/>
              </a:rPr>
              <a:t></a:t>
            </a:r>
            <a:r>
              <a:rPr lang="en-US" sz="2000">
                <a:latin typeface="Arial Narrow" pitchFamily="34" charset="0"/>
              </a:rPr>
              <a:t>pH</a:t>
            </a:r>
            <a:r>
              <a:rPr lang="en-US" sz="2000" baseline="-25000">
                <a:latin typeface="Arial Narrow" pitchFamily="34" charset="0"/>
              </a:rPr>
              <a:t>S</a:t>
            </a:r>
          </a:p>
        </p:txBody>
      </p:sp>
      <p:sp>
        <p:nvSpPr>
          <p:cNvPr id="511016" name="Text Box 40"/>
          <p:cNvSpPr txBox="1">
            <a:spLocks noChangeArrowheads="1"/>
          </p:cNvSpPr>
          <p:nvPr/>
        </p:nvSpPr>
        <p:spPr bwMode="auto">
          <a:xfrm>
            <a:off x="2219325" y="3305175"/>
            <a:ext cx="1019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sym typeface="Symbol" pitchFamily="18" charset="2"/>
              </a:rPr>
              <a:t></a:t>
            </a:r>
            <a:r>
              <a:rPr lang="en-US" sz="2000">
                <a:latin typeface="Arial Narrow" pitchFamily="34" charset="0"/>
              </a:rPr>
              <a:t>[NH</a:t>
            </a:r>
            <a:r>
              <a:rPr lang="en-US" sz="2000" baseline="-25000">
                <a:latin typeface="Arial Narrow" pitchFamily="34" charset="0"/>
              </a:rPr>
              <a:t>3</a:t>
            </a:r>
            <a:r>
              <a:rPr lang="en-US" sz="2000">
                <a:latin typeface="Arial Narrow" pitchFamily="34" charset="0"/>
              </a:rPr>
              <a:t>]</a:t>
            </a:r>
            <a:r>
              <a:rPr lang="en-US" sz="2000" baseline="-25000">
                <a:latin typeface="Arial Narrow" pitchFamily="34" charset="0"/>
              </a:rPr>
              <a:t>S</a:t>
            </a:r>
          </a:p>
        </p:txBody>
      </p:sp>
      <p:sp>
        <p:nvSpPr>
          <p:cNvPr id="511017" name="Rectangle 41"/>
          <p:cNvSpPr>
            <a:spLocks noChangeAspect="1" noChangeArrowheads="1"/>
          </p:cNvSpPr>
          <p:nvPr/>
        </p:nvSpPr>
        <p:spPr bwMode="auto">
          <a:xfrm>
            <a:off x="3143250" y="5414963"/>
            <a:ext cx="9064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2000">
                <a:latin typeface="Arial Narrow" pitchFamily="34" charset="0"/>
                <a:sym typeface="Symbol" pitchFamily="18" charset="2"/>
              </a:rPr>
              <a:t></a:t>
            </a:r>
            <a:r>
              <a:rPr lang="en-US" sz="2000">
                <a:latin typeface="Arial Narrow" pitchFamily="34" charset="0"/>
              </a:rPr>
              <a:t>[NH</a:t>
            </a:r>
            <a:r>
              <a:rPr lang="en-US" sz="2000" baseline="-14000">
                <a:latin typeface="Arial Narrow" pitchFamily="34" charset="0"/>
              </a:rPr>
              <a:t>4</a:t>
            </a:r>
            <a:r>
              <a:rPr lang="en-US" sz="2000" baseline="30000">
                <a:latin typeface="Arial Narrow" pitchFamily="34" charset="0"/>
              </a:rPr>
              <a:t>+</a:t>
            </a:r>
            <a:r>
              <a:rPr lang="en-US" sz="2000">
                <a:latin typeface="Arial Narrow" pitchFamily="34" charset="0"/>
              </a:rPr>
              <a:t>]</a:t>
            </a:r>
          </a:p>
        </p:txBody>
      </p:sp>
      <p:grpSp>
        <p:nvGrpSpPr>
          <p:cNvPr id="511018" name="Group 42"/>
          <p:cNvGrpSpPr>
            <a:grpSpLocks/>
          </p:cNvGrpSpPr>
          <p:nvPr/>
        </p:nvGrpSpPr>
        <p:grpSpPr bwMode="auto">
          <a:xfrm>
            <a:off x="2605088" y="4002088"/>
            <a:ext cx="587375" cy="1241425"/>
            <a:chOff x="1641" y="2521"/>
            <a:chExt cx="370" cy="782"/>
          </a:xfrm>
        </p:grpSpPr>
        <p:sp>
          <p:nvSpPr>
            <p:cNvPr id="30777" name="Freeform 43"/>
            <p:cNvSpPr>
              <a:spLocks noChangeAspect="1"/>
            </p:cNvSpPr>
            <p:nvPr/>
          </p:nvSpPr>
          <p:spPr bwMode="auto">
            <a:xfrm rot="3420073" flipH="1">
              <a:off x="1589" y="2881"/>
              <a:ext cx="782" cy="62"/>
            </a:xfrm>
            <a:custGeom>
              <a:avLst/>
              <a:gdLst>
                <a:gd name="T0" fmla="*/ 0 w 615"/>
                <a:gd name="T1" fmla="*/ 0 h 74"/>
                <a:gd name="T2" fmla="*/ 252 w 615"/>
                <a:gd name="T3" fmla="*/ 3 h 74"/>
                <a:gd name="T4" fmla="*/ 530 w 615"/>
                <a:gd name="T5" fmla="*/ 3 h 74"/>
                <a:gd name="T6" fmla="*/ 824 w 615"/>
                <a:gd name="T7" fmla="*/ 3 h 74"/>
                <a:gd name="T8" fmla="*/ 1104 w 615"/>
                <a:gd name="T9" fmla="*/ 3 h 74"/>
                <a:gd name="T10" fmla="*/ 1447 w 615"/>
                <a:gd name="T11" fmla="*/ 4 h 74"/>
                <a:gd name="T12" fmla="*/ 1723 w 615"/>
                <a:gd name="T13" fmla="*/ 5 h 74"/>
                <a:gd name="T14" fmla="*/ 2020 w 615"/>
                <a:gd name="T15" fmla="*/ 5 h 74"/>
                <a:gd name="T16" fmla="*/ 2322 w 615"/>
                <a:gd name="T17" fmla="*/ 6 h 74"/>
                <a:gd name="T18" fmla="*/ 2645 w 615"/>
                <a:gd name="T19" fmla="*/ 7 h 74"/>
                <a:gd name="T20" fmla="*/ 2953 w 615"/>
                <a:gd name="T21" fmla="*/ 7 h 74"/>
                <a:gd name="T22" fmla="*/ 3223 w 615"/>
                <a:gd name="T23" fmla="*/ 7 h 74"/>
                <a:gd name="T24" fmla="*/ 3574 w 615"/>
                <a:gd name="T25" fmla="*/ 8 h 74"/>
                <a:gd name="T26" fmla="*/ 3877 w 615"/>
                <a:gd name="T27" fmla="*/ 8 h 74"/>
                <a:gd name="T28" fmla="*/ 4187 w 615"/>
                <a:gd name="T29" fmla="*/ 8 h 74"/>
                <a:gd name="T30" fmla="*/ 4514 w 615"/>
                <a:gd name="T31" fmla="*/ 8 h 74"/>
                <a:gd name="T32" fmla="*/ 4806 w 615"/>
                <a:gd name="T33" fmla="*/ 8 h 74"/>
                <a:gd name="T34" fmla="*/ 5132 w 615"/>
                <a:gd name="T35" fmla="*/ 8 h 74"/>
                <a:gd name="T36" fmla="*/ 5446 w 615"/>
                <a:gd name="T37" fmla="*/ 9 h 74"/>
                <a:gd name="T38" fmla="*/ 5779 w 615"/>
                <a:gd name="T39" fmla="*/ 9 h 74"/>
                <a:gd name="T40" fmla="*/ 6072 w 615"/>
                <a:gd name="T41" fmla="*/ 8 h 74"/>
                <a:gd name="T42" fmla="*/ 6400 w 615"/>
                <a:gd name="T43" fmla="*/ 8 h 74"/>
                <a:gd name="T44" fmla="*/ 6716 w 615"/>
                <a:gd name="T45" fmla="*/ 8 h 74"/>
                <a:gd name="T46" fmla="*/ 7001 w 615"/>
                <a:gd name="T47" fmla="*/ 8 h 74"/>
                <a:gd name="T48" fmla="*/ 7348 w 615"/>
                <a:gd name="T49" fmla="*/ 8 h 74"/>
                <a:gd name="T50" fmla="*/ 7646 w 615"/>
                <a:gd name="T51" fmla="*/ 8 h 74"/>
                <a:gd name="T52" fmla="*/ 7959 w 615"/>
                <a:gd name="T53" fmla="*/ 7 h 74"/>
                <a:gd name="T54" fmla="*/ 8276 w 615"/>
                <a:gd name="T55" fmla="*/ 7 h 74"/>
                <a:gd name="T56" fmla="*/ 8578 w 615"/>
                <a:gd name="T57" fmla="*/ 7 h 74"/>
                <a:gd name="T58" fmla="*/ 8886 w 615"/>
                <a:gd name="T59" fmla="*/ 6 h 74"/>
                <a:gd name="T60" fmla="*/ 9205 w 615"/>
                <a:gd name="T61" fmla="*/ 6 h 74"/>
                <a:gd name="T62" fmla="*/ 9509 w 615"/>
                <a:gd name="T63" fmla="*/ 5 h 74"/>
                <a:gd name="T64" fmla="*/ 9791 w 615"/>
                <a:gd name="T65" fmla="*/ 4 h 74"/>
                <a:gd name="T66" fmla="*/ 10082 w 615"/>
                <a:gd name="T67" fmla="*/ 3 h 74"/>
                <a:gd name="T68" fmla="*/ 10378 w 615"/>
                <a:gd name="T69" fmla="*/ 3 h 74"/>
                <a:gd name="T70" fmla="*/ 10650 w 615"/>
                <a:gd name="T71" fmla="*/ 3 h 74"/>
                <a:gd name="T72" fmla="*/ 10972 w 615"/>
                <a:gd name="T73" fmla="*/ 3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19050" cap="rnd" cmpd="sng">
              <a:solidFill>
                <a:srgbClr val="008000"/>
              </a:solidFill>
              <a:prstDash val="solid"/>
              <a:round/>
              <a:headEnd type="none" w="med" len="lg"/>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78" name="Arc 44"/>
            <p:cNvSpPr>
              <a:spLocks/>
            </p:cNvSpPr>
            <p:nvPr/>
          </p:nvSpPr>
          <p:spPr bwMode="auto">
            <a:xfrm rot="5363961" flipH="1">
              <a:off x="1675" y="2668"/>
              <a:ext cx="172" cy="239"/>
            </a:xfrm>
            <a:custGeom>
              <a:avLst/>
              <a:gdLst>
                <a:gd name="T0" fmla="*/ 0 w 21600"/>
                <a:gd name="T1" fmla="*/ 0 h 26268"/>
                <a:gd name="T2" fmla="*/ 0 w 21600"/>
                <a:gd name="T3" fmla="*/ 0 h 26268"/>
                <a:gd name="T4" fmla="*/ 0 w 21600"/>
                <a:gd name="T5" fmla="*/ 0 h 26268"/>
                <a:gd name="T6" fmla="*/ 0 60000 65536"/>
                <a:gd name="T7" fmla="*/ 0 60000 65536"/>
                <a:gd name="T8" fmla="*/ 0 60000 65536"/>
              </a:gdLst>
              <a:ahLst/>
              <a:cxnLst>
                <a:cxn ang="T6">
                  <a:pos x="T0" y="T1"/>
                </a:cxn>
                <a:cxn ang="T7">
                  <a:pos x="T2" y="T3"/>
                </a:cxn>
                <a:cxn ang="T8">
                  <a:pos x="T4" y="T5"/>
                </a:cxn>
              </a:cxnLst>
              <a:rect l="0" t="0" r="r" b="b"/>
              <a:pathLst>
                <a:path w="21600" h="26268" fill="none" extrusionOk="0">
                  <a:moveTo>
                    <a:pt x="8970" y="0"/>
                  </a:moveTo>
                  <a:cubicBezTo>
                    <a:pt x="16664" y="3512"/>
                    <a:pt x="21600" y="11191"/>
                    <a:pt x="21600" y="19649"/>
                  </a:cubicBezTo>
                  <a:cubicBezTo>
                    <a:pt x="21600" y="21895"/>
                    <a:pt x="21249" y="24129"/>
                    <a:pt x="20560" y="26267"/>
                  </a:cubicBezTo>
                </a:path>
                <a:path w="21600" h="26268" stroke="0" extrusionOk="0">
                  <a:moveTo>
                    <a:pt x="8970" y="0"/>
                  </a:moveTo>
                  <a:cubicBezTo>
                    <a:pt x="16664" y="3512"/>
                    <a:pt x="21600" y="11191"/>
                    <a:pt x="21600" y="19649"/>
                  </a:cubicBezTo>
                  <a:cubicBezTo>
                    <a:pt x="21600" y="21895"/>
                    <a:pt x="21249" y="24129"/>
                    <a:pt x="20560" y="26267"/>
                  </a:cubicBezTo>
                  <a:lnTo>
                    <a:pt x="0" y="19649"/>
                  </a:lnTo>
                  <a:lnTo>
                    <a:pt x="8970" y="0"/>
                  </a:lnTo>
                  <a:close/>
                </a:path>
              </a:pathLst>
            </a:custGeom>
            <a:noFill/>
            <a:ln w="19050">
              <a:solidFill>
                <a:srgbClr val="008000"/>
              </a:solidFill>
              <a:round/>
              <a:headEnd type="none" w="med" len="lg"/>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511021" name="Group 45"/>
          <p:cNvGrpSpPr>
            <a:grpSpLocks/>
          </p:cNvGrpSpPr>
          <p:nvPr/>
        </p:nvGrpSpPr>
        <p:grpSpPr bwMode="auto">
          <a:xfrm>
            <a:off x="7085013" y="1871663"/>
            <a:ext cx="1709737" cy="1744662"/>
            <a:chOff x="2431" y="1372"/>
            <a:chExt cx="1077" cy="1099"/>
          </a:xfrm>
        </p:grpSpPr>
        <p:sp>
          <p:nvSpPr>
            <p:cNvPr id="30775" name="Rectangle 46"/>
            <p:cNvSpPr>
              <a:spLocks noChangeAspect="1" noChangeArrowheads="1"/>
            </p:cNvSpPr>
            <p:nvPr/>
          </p:nvSpPr>
          <p:spPr bwMode="auto">
            <a:xfrm>
              <a:off x="2433" y="1372"/>
              <a:ext cx="1075" cy="1099"/>
            </a:xfrm>
            <a:prstGeom prst="rect">
              <a:avLst/>
            </a:prstGeom>
            <a:solidFill>
              <a:srgbClr val="CCCCFF">
                <a:alpha val="70195"/>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0776" name="Text Box 47"/>
            <p:cNvSpPr txBox="1">
              <a:spLocks noChangeArrowheads="1"/>
            </p:cNvSpPr>
            <p:nvPr/>
          </p:nvSpPr>
          <p:spPr bwMode="auto">
            <a:xfrm>
              <a:off x="2431" y="1394"/>
              <a:ext cx="1033" cy="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80000"/>
                </a:lnSpc>
              </a:pPr>
              <a:r>
                <a:rPr lang="en-US" sz="1600">
                  <a:solidFill>
                    <a:schemeClr val="tx1"/>
                  </a:solidFill>
                  <a:latin typeface="Arial Narrow" pitchFamily="34" charset="0"/>
                </a:rPr>
                <a:t>0.5 mM</a:t>
              </a:r>
              <a:r>
                <a:rPr lang="en-US" sz="800" baseline="-25000">
                  <a:solidFill>
                    <a:schemeClr val="tx1"/>
                  </a:solidFill>
                  <a:latin typeface="Arial Narrow" pitchFamily="34" charset="0"/>
                </a:rPr>
                <a:t> </a:t>
              </a:r>
              <a:endParaRPr lang="en-US" sz="1600">
                <a:solidFill>
                  <a:schemeClr val="tx1"/>
                </a:solidFill>
                <a:latin typeface="Arial Narrow" pitchFamily="34" charset="0"/>
              </a:endParaRPr>
            </a:p>
            <a:p>
              <a:pPr algn="ctr" eaLnBrk="1" hangingPunct="1">
                <a:lnSpc>
                  <a:spcPct val="80000"/>
                </a:lnSpc>
              </a:pPr>
              <a:r>
                <a:rPr lang="en-US" sz="1600">
                  <a:solidFill>
                    <a:schemeClr val="tx1"/>
                  </a:solidFill>
                  <a:latin typeface="Arial Narrow" pitchFamily="34" charset="0"/>
                </a:rPr>
                <a:t>NH</a:t>
              </a:r>
              <a:r>
                <a:rPr lang="en-US" sz="1600" baseline="-25000">
                  <a:solidFill>
                    <a:schemeClr val="tx1"/>
                  </a:solidFill>
                  <a:latin typeface="Arial Narrow" pitchFamily="34" charset="0"/>
                </a:rPr>
                <a:t>3</a:t>
              </a:r>
              <a:r>
                <a:rPr lang="en-US" sz="1600">
                  <a:solidFill>
                    <a:schemeClr val="tx1"/>
                  </a:solidFill>
                  <a:latin typeface="Arial Narrow" pitchFamily="34" charset="0"/>
                </a:rPr>
                <a:t> + NH</a:t>
              </a:r>
              <a:r>
                <a:rPr lang="en-US" sz="1600" baseline="-25000">
                  <a:solidFill>
                    <a:schemeClr val="tx1"/>
                  </a:solidFill>
                  <a:latin typeface="Arial Narrow" pitchFamily="34" charset="0"/>
                </a:rPr>
                <a:t>4</a:t>
              </a:r>
              <a:r>
                <a:rPr lang="en-US" sz="1600" baseline="30000">
                  <a:solidFill>
                    <a:schemeClr val="tx1"/>
                  </a:solidFill>
                  <a:latin typeface="Arial Narrow" pitchFamily="34" charset="0"/>
                </a:rPr>
                <a:t>+</a:t>
              </a:r>
              <a:endParaRPr lang="en-US" sz="1600" baseline="30000">
                <a:solidFill>
                  <a:schemeClr val="tx1"/>
                </a:solidFill>
                <a:latin typeface="Arial Narrow" pitchFamily="34" charset="0"/>
                <a:sym typeface="Symbol" pitchFamily="18" charset="2"/>
              </a:endParaRPr>
            </a:p>
          </p:txBody>
        </p:sp>
      </p:grpSp>
      <p:grpSp>
        <p:nvGrpSpPr>
          <p:cNvPr id="511024" name="Group 48"/>
          <p:cNvGrpSpPr>
            <a:grpSpLocks/>
          </p:cNvGrpSpPr>
          <p:nvPr/>
        </p:nvGrpSpPr>
        <p:grpSpPr bwMode="auto">
          <a:xfrm>
            <a:off x="7078663" y="3570288"/>
            <a:ext cx="769937" cy="382587"/>
            <a:chOff x="2082" y="1809"/>
            <a:chExt cx="485" cy="241"/>
          </a:xfrm>
        </p:grpSpPr>
        <p:grpSp>
          <p:nvGrpSpPr>
            <p:cNvPr id="30770" name="Group 49"/>
            <p:cNvGrpSpPr>
              <a:grpSpLocks/>
            </p:cNvGrpSpPr>
            <p:nvPr/>
          </p:nvGrpSpPr>
          <p:grpSpPr bwMode="auto">
            <a:xfrm>
              <a:off x="2085" y="1992"/>
              <a:ext cx="482" cy="58"/>
              <a:chOff x="2085" y="1992"/>
              <a:chExt cx="482" cy="58"/>
            </a:xfrm>
          </p:grpSpPr>
          <p:sp>
            <p:nvSpPr>
              <p:cNvPr id="30772" name="Line 50"/>
              <p:cNvSpPr>
                <a:spLocks noChangeAspect="1" noChangeShapeType="1"/>
              </p:cNvSpPr>
              <p:nvPr/>
            </p:nvSpPr>
            <p:spPr bwMode="auto">
              <a:xfrm>
                <a:off x="2085" y="1995"/>
                <a:ext cx="4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73" name="Line 51"/>
              <p:cNvSpPr>
                <a:spLocks noChangeAspect="1" noChangeShapeType="1"/>
              </p:cNvSpPr>
              <p:nvPr/>
            </p:nvSpPr>
            <p:spPr bwMode="auto">
              <a:xfrm>
                <a:off x="2089" y="1992"/>
                <a:ext cx="0" cy="5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74" name="Line 52"/>
              <p:cNvSpPr>
                <a:spLocks noChangeAspect="1" noChangeShapeType="1"/>
              </p:cNvSpPr>
              <p:nvPr/>
            </p:nvSpPr>
            <p:spPr bwMode="auto">
              <a:xfrm>
                <a:off x="2562" y="1992"/>
                <a:ext cx="0" cy="5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0771" name="Rectangle 53"/>
            <p:cNvSpPr>
              <a:spLocks noChangeAspect="1" noChangeArrowheads="1"/>
            </p:cNvSpPr>
            <p:nvPr/>
          </p:nvSpPr>
          <p:spPr bwMode="auto">
            <a:xfrm>
              <a:off x="2082" y="1809"/>
              <a:ext cx="47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2000">
                  <a:solidFill>
                    <a:srgbClr val="000000"/>
                  </a:solidFill>
                  <a:latin typeface="Arial Narrow" pitchFamily="34" charset="0"/>
                </a:rPr>
                <a:t>2 min</a:t>
              </a:r>
            </a:p>
          </p:txBody>
        </p:sp>
      </p:grpSp>
      <p:grpSp>
        <p:nvGrpSpPr>
          <p:cNvPr id="511030" name="Group 54"/>
          <p:cNvGrpSpPr>
            <a:grpSpLocks noChangeAspect="1"/>
          </p:cNvGrpSpPr>
          <p:nvPr/>
        </p:nvGrpSpPr>
        <p:grpSpPr bwMode="auto">
          <a:xfrm>
            <a:off x="6659563" y="2630488"/>
            <a:ext cx="1912937" cy="763587"/>
            <a:chOff x="1513" y="949"/>
            <a:chExt cx="675" cy="190"/>
          </a:xfrm>
        </p:grpSpPr>
        <p:sp>
          <p:nvSpPr>
            <p:cNvPr id="30767" name="Freeform 55"/>
            <p:cNvSpPr>
              <a:spLocks noChangeAspect="1"/>
            </p:cNvSpPr>
            <p:nvPr/>
          </p:nvSpPr>
          <p:spPr bwMode="auto">
            <a:xfrm>
              <a:off x="1588" y="952"/>
              <a:ext cx="419" cy="187"/>
            </a:xfrm>
            <a:custGeom>
              <a:avLst/>
              <a:gdLst>
                <a:gd name="T0" fmla="*/ 1 w 601"/>
                <a:gd name="T1" fmla="*/ 0 h 273"/>
                <a:gd name="T2" fmla="*/ 1 w 601"/>
                <a:gd name="T3" fmla="*/ 1 h 273"/>
                <a:gd name="T4" fmla="*/ 1 w 601"/>
                <a:gd name="T5" fmla="*/ 0 h 273"/>
                <a:gd name="T6" fmla="*/ 1 w 601"/>
                <a:gd name="T7" fmla="*/ 1 h 273"/>
                <a:gd name="T8" fmla="*/ 1 w 601"/>
                <a:gd name="T9" fmla="*/ 1 h 273"/>
                <a:gd name="T10" fmla="*/ 1 w 601"/>
                <a:gd name="T11" fmla="*/ 1 h 273"/>
                <a:gd name="T12" fmla="*/ 1 w 601"/>
                <a:gd name="T13" fmla="*/ 1 h 273"/>
                <a:gd name="T14" fmla="*/ 1 w 601"/>
                <a:gd name="T15" fmla="*/ 1 h 273"/>
                <a:gd name="T16" fmla="*/ 1 w 601"/>
                <a:gd name="T17" fmla="*/ 1 h 273"/>
                <a:gd name="T18" fmla="*/ 1 w 601"/>
                <a:gd name="T19" fmla="*/ 1 h 273"/>
                <a:gd name="T20" fmla="*/ 1 w 601"/>
                <a:gd name="T21" fmla="*/ 1 h 273"/>
                <a:gd name="T22" fmla="*/ 1 w 601"/>
                <a:gd name="T23" fmla="*/ 1 h 273"/>
                <a:gd name="T24" fmla="*/ 1 w 601"/>
                <a:gd name="T25" fmla="*/ 1 h 273"/>
                <a:gd name="T26" fmla="*/ 2 w 601"/>
                <a:gd name="T27" fmla="*/ 2 h 273"/>
                <a:gd name="T28" fmla="*/ 2 w 601"/>
                <a:gd name="T29" fmla="*/ 2 h 273"/>
                <a:gd name="T30" fmla="*/ 2 w 601"/>
                <a:gd name="T31" fmla="*/ 2 h 273"/>
                <a:gd name="T32" fmla="*/ 2 w 601"/>
                <a:gd name="T33" fmla="*/ 2 h 273"/>
                <a:gd name="T34" fmla="*/ 2 w 601"/>
                <a:gd name="T35" fmla="*/ 2 h 273"/>
                <a:gd name="T36" fmla="*/ 2 w 601"/>
                <a:gd name="T37" fmla="*/ 2 h 273"/>
                <a:gd name="T38" fmla="*/ 3 w 601"/>
                <a:gd name="T39" fmla="*/ 2 h 273"/>
                <a:gd name="T40" fmla="*/ 3 w 601"/>
                <a:gd name="T41" fmla="*/ 2 h 273"/>
                <a:gd name="T42" fmla="*/ 3 w 601"/>
                <a:gd name="T43" fmla="*/ 2 h 273"/>
                <a:gd name="T44" fmla="*/ 3 w 601"/>
                <a:gd name="T45" fmla="*/ 2 h 273"/>
                <a:gd name="T46" fmla="*/ 3 w 601"/>
                <a:gd name="T47" fmla="*/ 2 h 273"/>
                <a:gd name="T48" fmla="*/ 3 w 601"/>
                <a:gd name="T49" fmla="*/ 2 h 273"/>
                <a:gd name="T50" fmla="*/ 3 w 601"/>
                <a:gd name="T51" fmla="*/ 2 h 273"/>
                <a:gd name="T52" fmla="*/ 3 w 601"/>
                <a:gd name="T53" fmla="*/ 2 h 273"/>
                <a:gd name="T54" fmla="*/ 3 w 601"/>
                <a:gd name="T55" fmla="*/ 2 h 273"/>
                <a:gd name="T56" fmla="*/ 4 w 601"/>
                <a:gd name="T57" fmla="*/ 2 h 273"/>
                <a:gd name="T58" fmla="*/ 4 w 601"/>
                <a:gd name="T59" fmla="*/ 2 h 273"/>
                <a:gd name="T60" fmla="*/ 4 w 601"/>
                <a:gd name="T61" fmla="*/ 2 h 273"/>
                <a:gd name="T62" fmla="*/ 4 w 601"/>
                <a:gd name="T63" fmla="*/ 2 h 273"/>
                <a:gd name="T64" fmla="*/ 4 w 601"/>
                <a:gd name="T65" fmla="*/ 2 h 273"/>
                <a:gd name="T66" fmla="*/ 4 w 601"/>
                <a:gd name="T67" fmla="*/ 2 h 273"/>
                <a:gd name="T68" fmla="*/ 5 w 601"/>
                <a:gd name="T69" fmla="*/ 2 h 273"/>
                <a:gd name="T70" fmla="*/ 5 w 601"/>
                <a:gd name="T71" fmla="*/ 2 h 273"/>
                <a:gd name="T72" fmla="*/ 5 w 601"/>
                <a:gd name="T73" fmla="*/ 2 h 273"/>
                <a:gd name="T74" fmla="*/ 5 w 601"/>
                <a:gd name="T75" fmla="*/ 2 h 273"/>
                <a:gd name="T76" fmla="*/ 5 w 601"/>
                <a:gd name="T77" fmla="*/ 2 h 273"/>
                <a:gd name="T78" fmla="*/ 5 w 601"/>
                <a:gd name="T79" fmla="*/ 2 h 273"/>
                <a:gd name="T80" fmla="*/ 6 w 601"/>
                <a:gd name="T81" fmla="*/ 2 h 273"/>
                <a:gd name="T82" fmla="*/ 6 w 601"/>
                <a:gd name="T83" fmla="*/ 2 h 273"/>
                <a:gd name="T84" fmla="*/ 6 w 601"/>
                <a:gd name="T85" fmla="*/ 2 h 273"/>
                <a:gd name="T86" fmla="*/ 6 w 601"/>
                <a:gd name="T87" fmla="*/ 2 h 273"/>
                <a:gd name="T88" fmla="*/ 6 w 601"/>
                <a:gd name="T89" fmla="*/ 2 h 273"/>
                <a:gd name="T90" fmla="*/ 6 w 601"/>
                <a:gd name="T91" fmla="*/ 2 h 273"/>
                <a:gd name="T92" fmla="*/ 6 w 601"/>
                <a:gd name="T93" fmla="*/ 2 h 273"/>
                <a:gd name="T94" fmla="*/ 6 w 601"/>
                <a:gd name="T95" fmla="*/ 2 h 273"/>
                <a:gd name="T96" fmla="*/ 6 w 601"/>
                <a:gd name="T97" fmla="*/ 2 h 273"/>
                <a:gd name="T98" fmla="*/ 6 w 601"/>
                <a:gd name="T99" fmla="*/ 2 h 273"/>
                <a:gd name="T100" fmla="*/ 7 w 601"/>
                <a:gd name="T101" fmla="*/ 2 h 273"/>
                <a:gd name="T102" fmla="*/ 7 w 601"/>
                <a:gd name="T103" fmla="*/ 2 h 273"/>
                <a:gd name="T104" fmla="*/ 7 w 601"/>
                <a:gd name="T105" fmla="*/ 2 h 273"/>
                <a:gd name="T106" fmla="*/ 7 w 601"/>
                <a:gd name="T107" fmla="*/ 2 h 273"/>
                <a:gd name="T108" fmla="*/ 7 w 601"/>
                <a:gd name="T109" fmla="*/ 2 h 273"/>
                <a:gd name="T110" fmla="*/ 7 w 601"/>
                <a:gd name="T111" fmla="*/ 2 h 273"/>
                <a:gd name="T112" fmla="*/ 7 w 601"/>
                <a:gd name="T113" fmla="*/ 2 h 273"/>
                <a:gd name="T114" fmla="*/ 7 w 601"/>
                <a:gd name="T115" fmla="*/ 2 h 273"/>
                <a:gd name="T116" fmla="*/ 8 w 601"/>
                <a:gd name="T117" fmla="*/ 2 h 273"/>
                <a:gd name="T118" fmla="*/ 8 w 601"/>
                <a:gd name="T119" fmla="*/ 1 h 273"/>
                <a:gd name="T120" fmla="*/ 8 w 601"/>
                <a:gd name="T121" fmla="*/ 1 h 2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01" h="273">
                  <a:moveTo>
                    <a:pt x="0" y="7"/>
                  </a:moveTo>
                  <a:lnTo>
                    <a:pt x="0" y="14"/>
                  </a:lnTo>
                  <a:lnTo>
                    <a:pt x="4" y="7"/>
                  </a:lnTo>
                  <a:lnTo>
                    <a:pt x="4" y="14"/>
                  </a:lnTo>
                  <a:lnTo>
                    <a:pt x="9" y="14"/>
                  </a:lnTo>
                  <a:lnTo>
                    <a:pt x="9" y="7"/>
                  </a:lnTo>
                  <a:lnTo>
                    <a:pt x="13" y="7"/>
                  </a:lnTo>
                  <a:lnTo>
                    <a:pt x="13" y="14"/>
                  </a:lnTo>
                  <a:lnTo>
                    <a:pt x="13" y="0"/>
                  </a:lnTo>
                  <a:lnTo>
                    <a:pt x="13" y="14"/>
                  </a:lnTo>
                  <a:lnTo>
                    <a:pt x="17" y="7"/>
                  </a:lnTo>
                  <a:lnTo>
                    <a:pt x="17" y="14"/>
                  </a:lnTo>
                  <a:lnTo>
                    <a:pt x="17" y="0"/>
                  </a:lnTo>
                  <a:lnTo>
                    <a:pt x="22" y="14"/>
                  </a:lnTo>
                  <a:lnTo>
                    <a:pt x="22" y="0"/>
                  </a:lnTo>
                  <a:lnTo>
                    <a:pt x="22" y="7"/>
                  </a:lnTo>
                  <a:lnTo>
                    <a:pt x="26" y="7"/>
                  </a:lnTo>
                  <a:lnTo>
                    <a:pt x="26" y="0"/>
                  </a:lnTo>
                  <a:lnTo>
                    <a:pt x="26" y="14"/>
                  </a:lnTo>
                  <a:lnTo>
                    <a:pt x="26" y="0"/>
                  </a:lnTo>
                  <a:lnTo>
                    <a:pt x="31" y="0"/>
                  </a:lnTo>
                  <a:lnTo>
                    <a:pt x="31" y="7"/>
                  </a:lnTo>
                  <a:lnTo>
                    <a:pt x="31" y="0"/>
                  </a:lnTo>
                  <a:lnTo>
                    <a:pt x="35" y="7"/>
                  </a:lnTo>
                  <a:lnTo>
                    <a:pt x="35" y="0"/>
                  </a:lnTo>
                  <a:lnTo>
                    <a:pt x="35" y="14"/>
                  </a:lnTo>
                  <a:lnTo>
                    <a:pt x="40" y="0"/>
                  </a:lnTo>
                  <a:lnTo>
                    <a:pt x="40" y="14"/>
                  </a:lnTo>
                  <a:lnTo>
                    <a:pt x="40" y="0"/>
                  </a:lnTo>
                  <a:lnTo>
                    <a:pt x="40" y="7"/>
                  </a:lnTo>
                  <a:lnTo>
                    <a:pt x="44" y="14"/>
                  </a:lnTo>
                  <a:lnTo>
                    <a:pt x="44" y="7"/>
                  </a:lnTo>
                  <a:lnTo>
                    <a:pt x="44" y="14"/>
                  </a:lnTo>
                  <a:lnTo>
                    <a:pt x="44" y="7"/>
                  </a:lnTo>
                  <a:lnTo>
                    <a:pt x="49" y="14"/>
                  </a:lnTo>
                  <a:lnTo>
                    <a:pt x="49" y="7"/>
                  </a:lnTo>
                  <a:lnTo>
                    <a:pt x="53" y="7"/>
                  </a:lnTo>
                  <a:lnTo>
                    <a:pt x="53" y="14"/>
                  </a:lnTo>
                  <a:lnTo>
                    <a:pt x="58" y="14"/>
                  </a:lnTo>
                  <a:lnTo>
                    <a:pt x="62" y="14"/>
                  </a:lnTo>
                  <a:lnTo>
                    <a:pt x="66" y="14"/>
                  </a:lnTo>
                  <a:lnTo>
                    <a:pt x="66" y="7"/>
                  </a:lnTo>
                  <a:lnTo>
                    <a:pt x="66" y="14"/>
                  </a:lnTo>
                  <a:lnTo>
                    <a:pt x="71" y="14"/>
                  </a:lnTo>
                  <a:lnTo>
                    <a:pt x="71" y="7"/>
                  </a:lnTo>
                  <a:lnTo>
                    <a:pt x="75" y="14"/>
                  </a:lnTo>
                  <a:lnTo>
                    <a:pt x="80" y="7"/>
                  </a:lnTo>
                  <a:lnTo>
                    <a:pt x="80" y="14"/>
                  </a:lnTo>
                  <a:lnTo>
                    <a:pt x="80" y="7"/>
                  </a:lnTo>
                  <a:lnTo>
                    <a:pt x="80" y="14"/>
                  </a:lnTo>
                  <a:lnTo>
                    <a:pt x="84" y="14"/>
                  </a:lnTo>
                  <a:lnTo>
                    <a:pt x="84" y="28"/>
                  </a:lnTo>
                  <a:lnTo>
                    <a:pt x="84" y="14"/>
                  </a:lnTo>
                  <a:lnTo>
                    <a:pt x="89" y="14"/>
                  </a:lnTo>
                  <a:lnTo>
                    <a:pt x="93" y="14"/>
                  </a:lnTo>
                  <a:lnTo>
                    <a:pt x="98" y="7"/>
                  </a:lnTo>
                  <a:lnTo>
                    <a:pt x="98" y="14"/>
                  </a:lnTo>
                  <a:lnTo>
                    <a:pt x="98" y="7"/>
                  </a:lnTo>
                  <a:lnTo>
                    <a:pt x="102" y="14"/>
                  </a:lnTo>
                  <a:lnTo>
                    <a:pt x="107" y="14"/>
                  </a:lnTo>
                  <a:lnTo>
                    <a:pt x="107" y="7"/>
                  </a:lnTo>
                  <a:lnTo>
                    <a:pt x="111" y="14"/>
                  </a:lnTo>
                  <a:lnTo>
                    <a:pt x="115" y="14"/>
                  </a:lnTo>
                  <a:lnTo>
                    <a:pt x="120" y="14"/>
                  </a:lnTo>
                  <a:lnTo>
                    <a:pt x="120" y="28"/>
                  </a:lnTo>
                  <a:lnTo>
                    <a:pt x="120" y="14"/>
                  </a:lnTo>
                  <a:lnTo>
                    <a:pt x="120" y="28"/>
                  </a:lnTo>
                  <a:lnTo>
                    <a:pt x="120" y="14"/>
                  </a:lnTo>
                  <a:lnTo>
                    <a:pt x="124" y="14"/>
                  </a:lnTo>
                  <a:lnTo>
                    <a:pt x="124" y="28"/>
                  </a:lnTo>
                  <a:lnTo>
                    <a:pt x="129" y="43"/>
                  </a:lnTo>
                  <a:lnTo>
                    <a:pt x="129" y="50"/>
                  </a:lnTo>
                  <a:lnTo>
                    <a:pt x="129" y="72"/>
                  </a:lnTo>
                  <a:lnTo>
                    <a:pt x="129" y="86"/>
                  </a:lnTo>
                  <a:lnTo>
                    <a:pt x="129" y="100"/>
                  </a:lnTo>
                  <a:lnTo>
                    <a:pt x="133" y="122"/>
                  </a:lnTo>
                  <a:lnTo>
                    <a:pt x="133" y="136"/>
                  </a:lnTo>
                  <a:lnTo>
                    <a:pt x="133" y="158"/>
                  </a:lnTo>
                  <a:lnTo>
                    <a:pt x="133" y="172"/>
                  </a:lnTo>
                  <a:lnTo>
                    <a:pt x="133" y="165"/>
                  </a:lnTo>
                  <a:lnTo>
                    <a:pt x="138" y="201"/>
                  </a:lnTo>
                  <a:lnTo>
                    <a:pt x="138" y="215"/>
                  </a:lnTo>
                  <a:lnTo>
                    <a:pt x="138" y="230"/>
                  </a:lnTo>
                  <a:lnTo>
                    <a:pt x="142" y="230"/>
                  </a:lnTo>
                  <a:lnTo>
                    <a:pt x="142" y="244"/>
                  </a:lnTo>
                  <a:lnTo>
                    <a:pt x="142" y="251"/>
                  </a:lnTo>
                  <a:lnTo>
                    <a:pt x="147" y="244"/>
                  </a:lnTo>
                  <a:lnTo>
                    <a:pt x="147" y="251"/>
                  </a:lnTo>
                  <a:lnTo>
                    <a:pt x="147" y="259"/>
                  </a:lnTo>
                  <a:lnTo>
                    <a:pt x="147" y="244"/>
                  </a:lnTo>
                  <a:lnTo>
                    <a:pt x="151" y="259"/>
                  </a:lnTo>
                  <a:lnTo>
                    <a:pt x="151" y="251"/>
                  </a:lnTo>
                  <a:lnTo>
                    <a:pt x="151" y="259"/>
                  </a:lnTo>
                  <a:lnTo>
                    <a:pt x="156" y="259"/>
                  </a:lnTo>
                  <a:lnTo>
                    <a:pt x="156" y="266"/>
                  </a:lnTo>
                  <a:lnTo>
                    <a:pt x="156" y="259"/>
                  </a:lnTo>
                  <a:lnTo>
                    <a:pt x="160" y="259"/>
                  </a:lnTo>
                  <a:lnTo>
                    <a:pt x="160" y="266"/>
                  </a:lnTo>
                  <a:lnTo>
                    <a:pt x="164" y="259"/>
                  </a:lnTo>
                  <a:lnTo>
                    <a:pt x="164" y="266"/>
                  </a:lnTo>
                  <a:lnTo>
                    <a:pt x="164" y="259"/>
                  </a:lnTo>
                  <a:lnTo>
                    <a:pt x="164" y="266"/>
                  </a:lnTo>
                  <a:lnTo>
                    <a:pt x="169" y="259"/>
                  </a:lnTo>
                  <a:lnTo>
                    <a:pt x="169" y="266"/>
                  </a:lnTo>
                  <a:lnTo>
                    <a:pt x="169" y="273"/>
                  </a:lnTo>
                  <a:lnTo>
                    <a:pt x="169" y="259"/>
                  </a:lnTo>
                  <a:lnTo>
                    <a:pt x="169" y="273"/>
                  </a:lnTo>
                  <a:lnTo>
                    <a:pt x="173" y="259"/>
                  </a:lnTo>
                  <a:lnTo>
                    <a:pt x="173" y="266"/>
                  </a:lnTo>
                  <a:lnTo>
                    <a:pt x="173" y="259"/>
                  </a:lnTo>
                  <a:lnTo>
                    <a:pt x="178" y="266"/>
                  </a:lnTo>
                  <a:lnTo>
                    <a:pt x="178" y="259"/>
                  </a:lnTo>
                  <a:lnTo>
                    <a:pt x="178" y="266"/>
                  </a:lnTo>
                  <a:lnTo>
                    <a:pt x="178" y="259"/>
                  </a:lnTo>
                  <a:lnTo>
                    <a:pt x="182" y="259"/>
                  </a:lnTo>
                  <a:lnTo>
                    <a:pt x="182" y="266"/>
                  </a:lnTo>
                  <a:lnTo>
                    <a:pt x="182" y="259"/>
                  </a:lnTo>
                  <a:lnTo>
                    <a:pt x="187" y="273"/>
                  </a:lnTo>
                  <a:lnTo>
                    <a:pt x="187" y="259"/>
                  </a:lnTo>
                  <a:lnTo>
                    <a:pt x="191" y="259"/>
                  </a:lnTo>
                  <a:lnTo>
                    <a:pt x="196" y="259"/>
                  </a:lnTo>
                  <a:lnTo>
                    <a:pt x="196" y="266"/>
                  </a:lnTo>
                  <a:lnTo>
                    <a:pt x="196" y="259"/>
                  </a:lnTo>
                  <a:lnTo>
                    <a:pt x="196" y="266"/>
                  </a:lnTo>
                  <a:lnTo>
                    <a:pt x="196" y="259"/>
                  </a:lnTo>
                  <a:lnTo>
                    <a:pt x="200" y="259"/>
                  </a:lnTo>
                  <a:lnTo>
                    <a:pt x="205" y="259"/>
                  </a:lnTo>
                  <a:lnTo>
                    <a:pt x="209" y="251"/>
                  </a:lnTo>
                  <a:lnTo>
                    <a:pt x="209" y="259"/>
                  </a:lnTo>
                  <a:lnTo>
                    <a:pt x="213" y="259"/>
                  </a:lnTo>
                  <a:lnTo>
                    <a:pt x="213" y="266"/>
                  </a:lnTo>
                  <a:lnTo>
                    <a:pt x="213" y="244"/>
                  </a:lnTo>
                  <a:lnTo>
                    <a:pt x="213" y="251"/>
                  </a:lnTo>
                  <a:lnTo>
                    <a:pt x="218" y="259"/>
                  </a:lnTo>
                  <a:lnTo>
                    <a:pt x="218" y="251"/>
                  </a:lnTo>
                  <a:lnTo>
                    <a:pt x="218" y="266"/>
                  </a:lnTo>
                  <a:lnTo>
                    <a:pt x="218" y="259"/>
                  </a:lnTo>
                  <a:lnTo>
                    <a:pt x="222" y="259"/>
                  </a:lnTo>
                  <a:lnTo>
                    <a:pt x="222" y="251"/>
                  </a:lnTo>
                  <a:lnTo>
                    <a:pt x="222" y="259"/>
                  </a:lnTo>
                  <a:lnTo>
                    <a:pt x="227" y="259"/>
                  </a:lnTo>
                  <a:lnTo>
                    <a:pt x="227" y="251"/>
                  </a:lnTo>
                  <a:lnTo>
                    <a:pt x="227" y="244"/>
                  </a:lnTo>
                  <a:lnTo>
                    <a:pt x="231" y="244"/>
                  </a:lnTo>
                  <a:lnTo>
                    <a:pt x="231" y="251"/>
                  </a:lnTo>
                  <a:lnTo>
                    <a:pt x="231" y="244"/>
                  </a:lnTo>
                  <a:lnTo>
                    <a:pt x="231" y="259"/>
                  </a:lnTo>
                  <a:lnTo>
                    <a:pt x="236" y="251"/>
                  </a:lnTo>
                  <a:lnTo>
                    <a:pt x="236" y="244"/>
                  </a:lnTo>
                  <a:lnTo>
                    <a:pt x="236" y="251"/>
                  </a:lnTo>
                  <a:lnTo>
                    <a:pt x="240" y="251"/>
                  </a:lnTo>
                  <a:lnTo>
                    <a:pt x="240" y="259"/>
                  </a:lnTo>
                  <a:lnTo>
                    <a:pt x="245" y="251"/>
                  </a:lnTo>
                  <a:lnTo>
                    <a:pt x="245" y="259"/>
                  </a:lnTo>
                  <a:lnTo>
                    <a:pt x="245" y="251"/>
                  </a:lnTo>
                  <a:lnTo>
                    <a:pt x="249" y="251"/>
                  </a:lnTo>
                  <a:lnTo>
                    <a:pt x="249" y="244"/>
                  </a:lnTo>
                  <a:lnTo>
                    <a:pt x="254" y="251"/>
                  </a:lnTo>
                  <a:lnTo>
                    <a:pt x="254" y="244"/>
                  </a:lnTo>
                  <a:lnTo>
                    <a:pt x="254" y="251"/>
                  </a:lnTo>
                  <a:lnTo>
                    <a:pt x="254" y="237"/>
                  </a:lnTo>
                  <a:lnTo>
                    <a:pt x="258" y="251"/>
                  </a:lnTo>
                  <a:lnTo>
                    <a:pt x="258" y="237"/>
                  </a:lnTo>
                  <a:lnTo>
                    <a:pt x="258" y="251"/>
                  </a:lnTo>
                  <a:lnTo>
                    <a:pt x="262" y="251"/>
                  </a:lnTo>
                  <a:lnTo>
                    <a:pt x="262" y="244"/>
                  </a:lnTo>
                  <a:lnTo>
                    <a:pt x="267" y="230"/>
                  </a:lnTo>
                  <a:lnTo>
                    <a:pt x="267" y="237"/>
                  </a:lnTo>
                  <a:lnTo>
                    <a:pt x="267" y="244"/>
                  </a:lnTo>
                  <a:lnTo>
                    <a:pt x="267" y="237"/>
                  </a:lnTo>
                  <a:lnTo>
                    <a:pt x="271" y="237"/>
                  </a:lnTo>
                  <a:lnTo>
                    <a:pt x="271" y="244"/>
                  </a:lnTo>
                  <a:lnTo>
                    <a:pt x="271" y="237"/>
                  </a:lnTo>
                  <a:lnTo>
                    <a:pt x="276" y="244"/>
                  </a:lnTo>
                  <a:lnTo>
                    <a:pt x="276" y="237"/>
                  </a:lnTo>
                  <a:lnTo>
                    <a:pt x="276" y="244"/>
                  </a:lnTo>
                  <a:lnTo>
                    <a:pt x="280" y="237"/>
                  </a:lnTo>
                  <a:lnTo>
                    <a:pt x="280" y="244"/>
                  </a:lnTo>
                  <a:lnTo>
                    <a:pt x="280" y="237"/>
                  </a:lnTo>
                  <a:lnTo>
                    <a:pt x="280" y="244"/>
                  </a:lnTo>
                  <a:lnTo>
                    <a:pt x="285" y="237"/>
                  </a:lnTo>
                  <a:lnTo>
                    <a:pt x="285" y="244"/>
                  </a:lnTo>
                  <a:lnTo>
                    <a:pt x="285" y="230"/>
                  </a:lnTo>
                  <a:lnTo>
                    <a:pt x="289" y="244"/>
                  </a:lnTo>
                  <a:lnTo>
                    <a:pt x="289" y="237"/>
                  </a:lnTo>
                  <a:lnTo>
                    <a:pt x="289" y="230"/>
                  </a:lnTo>
                  <a:lnTo>
                    <a:pt x="294" y="244"/>
                  </a:lnTo>
                  <a:lnTo>
                    <a:pt x="294" y="237"/>
                  </a:lnTo>
                  <a:lnTo>
                    <a:pt x="294" y="244"/>
                  </a:lnTo>
                  <a:lnTo>
                    <a:pt x="294" y="237"/>
                  </a:lnTo>
                  <a:lnTo>
                    <a:pt x="298" y="244"/>
                  </a:lnTo>
                  <a:lnTo>
                    <a:pt x="298" y="230"/>
                  </a:lnTo>
                  <a:lnTo>
                    <a:pt x="303" y="230"/>
                  </a:lnTo>
                  <a:lnTo>
                    <a:pt x="303" y="237"/>
                  </a:lnTo>
                  <a:lnTo>
                    <a:pt x="303" y="244"/>
                  </a:lnTo>
                  <a:lnTo>
                    <a:pt x="307" y="230"/>
                  </a:lnTo>
                  <a:lnTo>
                    <a:pt x="307" y="223"/>
                  </a:lnTo>
                  <a:lnTo>
                    <a:pt x="307" y="230"/>
                  </a:lnTo>
                  <a:lnTo>
                    <a:pt x="307" y="223"/>
                  </a:lnTo>
                  <a:lnTo>
                    <a:pt x="311" y="223"/>
                  </a:lnTo>
                  <a:lnTo>
                    <a:pt x="311" y="215"/>
                  </a:lnTo>
                  <a:lnTo>
                    <a:pt x="311" y="230"/>
                  </a:lnTo>
                  <a:lnTo>
                    <a:pt x="311" y="215"/>
                  </a:lnTo>
                  <a:lnTo>
                    <a:pt x="311" y="230"/>
                  </a:lnTo>
                  <a:lnTo>
                    <a:pt x="316" y="223"/>
                  </a:lnTo>
                  <a:lnTo>
                    <a:pt x="320" y="223"/>
                  </a:lnTo>
                  <a:lnTo>
                    <a:pt x="320" y="230"/>
                  </a:lnTo>
                  <a:lnTo>
                    <a:pt x="320" y="223"/>
                  </a:lnTo>
                  <a:lnTo>
                    <a:pt x="325" y="215"/>
                  </a:lnTo>
                  <a:lnTo>
                    <a:pt x="325" y="223"/>
                  </a:lnTo>
                  <a:lnTo>
                    <a:pt x="325" y="230"/>
                  </a:lnTo>
                  <a:lnTo>
                    <a:pt x="329" y="223"/>
                  </a:lnTo>
                  <a:lnTo>
                    <a:pt x="329" y="230"/>
                  </a:lnTo>
                  <a:lnTo>
                    <a:pt x="329" y="223"/>
                  </a:lnTo>
                  <a:lnTo>
                    <a:pt x="334" y="230"/>
                  </a:lnTo>
                  <a:lnTo>
                    <a:pt x="334" y="223"/>
                  </a:lnTo>
                  <a:lnTo>
                    <a:pt x="338" y="230"/>
                  </a:lnTo>
                  <a:lnTo>
                    <a:pt x="338" y="215"/>
                  </a:lnTo>
                  <a:lnTo>
                    <a:pt x="343" y="215"/>
                  </a:lnTo>
                  <a:lnTo>
                    <a:pt x="343" y="223"/>
                  </a:lnTo>
                  <a:lnTo>
                    <a:pt x="343" y="215"/>
                  </a:lnTo>
                  <a:lnTo>
                    <a:pt x="343" y="223"/>
                  </a:lnTo>
                  <a:lnTo>
                    <a:pt x="347" y="215"/>
                  </a:lnTo>
                  <a:lnTo>
                    <a:pt x="347" y="237"/>
                  </a:lnTo>
                  <a:lnTo>
                    <a:pt x="347" y="223"/>
                  </a:lnTo>
                  <a:lnTo>
                    <a:pt x="347" y="215"/>
                  </a:lnTo>
                  <a:lnTo>
                    <a:pt x="352" y="215"/>
                  </a:lnTo>
                  <a:lnTo>
                    <a:pt x="352" y="223"/>
                  </a:lnTo>
                  <a:lnTo>
                    <a:pt x="352" y="215"/>
                  </a:lnTo>
                  <a:lnTo>
                    <a:pt x="356" y="230"/>
                  </a:lnTo>
                  <a:lnTo>
                    <a:pt x="356" y="223"/>
                  </a:lnTo>
                  <a:lnTo>
                    <a:pt x="356" y="215"/>
                  </a:lnTo>
                  <a:lnTo>
                    <a:pt x="360" y="215"/>
                  </a:lnTo>
                  <a:lnTo>
                    <a:pt x="360" y="223"/>
                  </a:lnTo>
                  <a:lnTo>
                    <a:pt x="360" y="215"/>
                  </a:lnTo>
                  <a:lnTo>
                    <a:pt x="365" y="215"/>
                  </a:lnTo>
                  <a:lnTo>
                    <a:pt x="365" y="223"/>
                  </a:lnTo>
                  <a:lnTo>
                    <a:pt x="365" y="215"/>
                  </a:lnTo>
                  <a:lnTo>
                    <a:pt x="369" y="215"/>
                  </a:lnTo>
                  <a:lnTo>
                    <a:pt x="374" y="215"/>
                  </a:lnTo>
                  <a:lnTo>
                    <a:pt x="374" y="201"/>
                  </a:lnTo>
                  <a:lnTo>
                    <a:pt x="374" y="215"/>
                  </a:lnTo>
                  <a:lnTo>
                    <a:pt x="378" y="215"/>
                  </a:lnTo>
                  <a:lnTo>
                    <a:pt x="378" y="201"/>
                  </a:lnTo>
                  <a:lnTo>
                    <a:pt x="378" y="215"/>
                  </a:lnTo>
                  <a:lnTo>
                    <a:pt x="383" y="215"/>
                  </a:lnTo>
                  <a:lnTo>
                    <a:pt x="383" y="201"/>
                  </a:lnTo>
                  <a:lnTo>
                    <a:pt x="383" y="215"/>
                  </a:lnTo>
                  <a:lnTo>
                    <a:pt x="383" y="201"/>
                  </a:lnTo>
                  <a:lnTo>
                    <a:pt x="387" y="215"/>
                  </a:lnTo>
                  <a:lnTo>
                    <a:pt x="392" y="215"/>
                  </a:lnTo>
                  <a:lnTo>
                    <a:pt x="396" y="201"/>
                  </a:lnTo>
                  <a:lnTo>
                    <a:pt x="396" y="215"/>
                  </a:lnTo>
                  <a:lnTo>
                    <a:pt x="396" y="201"/>
                  </a:lnTo>
                  <a:lnTo>
                    <a:pt x="401" y="201"/>
                  </a:lnTo>
                  <a:lnTo>
                    <a:pt x="401" y="215"/>
                  </a:lnTo>
                  <a:lnTo>
                    <a:pt x="401" y="201"/>
                  </a:lnTo>
                  <a:lnTo>
                    <a:pt x="401" y="215"/>
                  </a:lnTo>
                  <a:lnTo>
                    <a:pt x="405" y="201"/>
                  </a:lnTo>
                  <a:lnTo>
                    <a:pt x="405" y="215"/>
                  </a:lnTo>
                  <a:lnTo>
                    <a:pt x="405" y="201"/>
                  </a:lnTo>
                  <a:lnTo>
                    <a:pt x="409" y="194"/>
                  </a:lnTo>
                  <a:lnTo>
                    <a:pt x="409" y="215"/>
                  </a:lnTo>
                  <a:lnTo>
                    <a:pt x="409" y="201"/>
                  </a:lnTo>
                  <a:lnTo>
                    <a:pt x="409" y="215"/>
                  </a:lnTo>
                  <a:lnTo>
                    <a:pt x="414" y="201"/>
                  </a:lnTo>
                  <a:lnTo>
                    <a:pt x="414" y="215"/>
                  </a:lnTo>
                  <a:lnTo>
                    <a:pt x="414" y="201"/>
                  </a:lnTo>
                  <a:lnTo>
                    <a:pt x="418" y="201"/>
                  </a:lnTo>
                  <a:lnTo>
                    <a:pt x="418" y="215"/>
                  </a:lnTo>
                  <a:lnTo>
                    <a:pt x="418" y="201"/>
                  </a:lnTo>
                  <a:lnTo>
                    <a:pt x="418" y="215"/>
                  </a:lnTo>
                  <a:lnTo>
                    <a:pt x="418" y="201"/>
                  </a:lnTo>
                  <a:lnTo>
                    <a:pt x="423" y="201"/>
                  </a:lnTo>
                  <a:lnTo>
                    <a:pt x="427" y="201"/>
                  </a:lnTo>
                  <a:lnTo>
                    <a:pt x="432" y="201"/>
                  </a:lnTo>
                  <a:lnTo>
                    <a:pt x="436" y="201"/>
                  </a:lnTo>
                  <a:lnTo>
                    <a:pt x="436" y="215"/>
                  </a:lnTo>
                  <a:lnTo>
                    <a:pt x="436" y="201"/>
                  </a:lnTo>
                  <a:lnTo>
                    <a:pt x="441" y="215"/>
                  </a:lnTo>
                  <a:lnTo>
                    <a:pt x="441" y="201"/>
                  </a:lnTo>
                  <a:lnTo>
                    <a:pt x="445" y="201"/>
                  </a:lnTo>
                  <a:lnTo>
                    <a:pt x="445" y="187"/>
                  </a:lnTo>
                  <a:lnTo>
                    <a:pt x="445" y="201"/>
                  </a:lnTo>
                  <a:lnTo>
                    <a:pt x="445" y="194"/>
                  </a:lnTo>
                  <a:lnTo>
                    <a:pt x="450" y="201"/>
                  </a:lnTo>
                  <a:lnTo>
                    <a:pt x="450" y="215"/>
                  </a:lnTo>
                  <a:lnTo>
                    <a:pt x="450" y="201"/>
                  </a:lnTo>
                  <a:lnTo>
                    <a:pt x="454" y="201"/>
                  </a:lnTo>
                  <a:lnTo>
                    <a:pt x="454" y="194"/>
                  </a:lnTo>
                  <a:lnTo>
                    <a:pt x="454" y="201"/>
                  </a:lnTo>
                  <a:lnTo>
                    <a:pt x="458" y="201"/>
                  </a:lnTo>
                  <a:lnTo>
                    <a:pt x="458" y="194"/>
                  </a:lnTo>
                  <a:lnTo>
                    <a:pt x="458" y="201"/>
                  </a:lnTo>
                  <a:lnTo>
                    <a:pt x="463" y="201"/>
                  </a:lnTo>
                  <a:lnTo>
                    <a:pt x="463" y="194"/>
                  </a:lnTo>
                  <a:lnTo>
                    <a:pt x="463" y="201"/>
                  </a:lnTo>
                  <a:lnTo>
                    <a:pt x="467" y="194"/>
                  </a:lnTo>
                  <a:lnTo>
                    <a:pt x="467" y="201"/>
                  </a:lnTo>
                  <a:lnTo>
                    <a:pt x="467" y="194"/>
                  </a:lnTo>
                  <a:lnTo>
                    <a:pt x="467" y="201"/>
                  </a:lnTo>
                  <a:lnTo>
                    <a:pt x="472" y="194"/>
                  </a:lnTo>
                  <a:lnTo>
                    <a:pt x="472" y="201"/>
                  </a:lnTo>
                  <a:lnTo>
                    <a:pt x="472" y="194"/>
                  </a:lnTo>
                  <a:lnTo>
                    <a:pt x="472" y="201"/>
                  </a:lnTo>
                  <a:lnTo>
                    <a:pt x="472" y="194"/>
                  </a:lnTo>
                  <a:lnTo>
                    <a:pt x="476" y="201"/>
                  </a:lnTo>
                  <a:lnTo>
                    <a:pt x="476" y="194"/>
                  </a:lnTo>
                  <a:lnTo>
                    <a:pt x="476" y="201"/>
                  </a:lnTo>
                  <a:lnTo>
                    <a:pt x="481" y="194"/>
                  </a:lnTo>
                  <a:lnTo>
                    <a:pt x="481" y="201"/>
                  </a:lnTo>
                  <a:lnTo>
                    <a:pt x="481" y="194"/>
                  </a:lnTo>
                  <a:lnTo>
                    <a:pt x="481" y="201"/>
                  </a:lnTo>
                  <a:lnTo>
                    <a:pt x="485" y="187"/>
                  </a:lnTo>
                  <a:lnTo>
                    <a:pt x="485" y="201"/>
                  </a:lnTo>
                  <a:lnTo>
                    <a:pt x="485" y="194"/>
                  </a:lnTo>
                  <a:lnTo>
                    <a:pt x="485" y="201"/>
                  </a:lnTo>
                  <a:lnTo>
                    <a:pt x="490" y="201"/>
                  </a:lnTo>
                  <a:lnTo>
                    <a:pt x="490" y="194"/>
                  </a:lnTo>
                  <a:lnTo>
                    <a:pt x="494" y="194"/>
                  </a:lnTo>
                  <a:lnTo>
                    <a:pt x="494" y="187"/>
                  </a:lnTo>
                  <a:lnTo>
                    <a:pt x="494" y="194"/>
                  </a:lnTo>
                  <a:lnTo>
                    <a:pt x="494" y="187"/>
                  </a:lnTo>
                  <a:lnTo>
                    <a:pt x="499" y="194"/>
                  </a:lnTo>
                  <a:lnTo>
                    <a:pt x="499" y="201"/>
                  </a:lnTo>
                  <a:lnTo>
                    <a:pt x="499" y="194"/>
                  </a:lnTo>
                  <a:lnTo>
                    <a:pt x="499" y="201"/>
                  </a:lnTo>
                  <a:lnTo>
                    <a:pt x="503" y="201"/>
                  </a:lnTo>
                  <a:lnTo>
                    <a:pt x="503" y="194"/>
                  </a:lnTo>
                  <a:lnTo>
                    <a:pt x="503" y="187"/>
                  </a:lnTo>
                  <a:lnTo>
                    <a:pt x="503" y="201"/>
                  </a:lnTo>
                  <a:lnTo>
                    <a:pt x="507" y="187"/>
                  </a:lnTo>
                  <a:lnTo>
                    <a:pt x="507" y="194"/>
                  </a:lnTo>
                  <a:lnTo>
                    <a:pt x="507" y="187"/>
                  </a:lnTo>
                  <a:lnTo>
                    <a:pt x="507" y="194"/>
                  </a:lnTo>
                  <a:lnTo>
                    <a:pt x="512" y="187"/>
                  </a:lnTo>
                  <a:lnTo>
                    <a:pt x="512" y="194"/>
                  </a:lnTo>
                  <a:lnTo>
                    <a:pt x="512" y="187"/>
                  </a:lnTo>
                  <a:lnTo>
                    <a:pt x="516" y="194"/>
                  </a:lnTo>
                  <a:lnTo>
                    <a:pt x="516" y="187"/>
                  </a:lnTo>
                  <a:lnTo>
                    <a:pt x="516" y="194"/>
                  </a:lnTo>
                  <a:lnTo>
                    <a:pt x="521" y="194"/>
                  </a:lnTo>
                  <a:lnTo>
                    <a:pt x="521" y="187"/>
                  </a:lnTo>
                  <a:lnTo>
                    <a:pt x="521" y="179"/>
                  </a:lnTo>
                  <a:lnTo>
                    <a:pt x="521" y="187"/>
                  </a:lnTo>
                  <a:lnTo>
                    <a:pt x="525" y="187"/>
                  </a:lnTo>
                  <a:lnTo>
                    <a:pt x="530" y="194"/>
                  </a:lnTo>
                  <a:lnTo>
                    <a:pt x="530" y="179"/>
                  </a:lnTo>
                  <a:lnTo>
                    <a:pt x="530" y="201"/>
                  </a:lnTo>
                  <a:lnTo>
                    <a:pt x="530" y="194"/>
                  </a:lnTo>
                  <a:lnTo>
                    <a:pt x="534" y="187"/>
                  </a:lnTo>
                  <a:lnTo>
                    <a:pt x="534" y="194"/>
                  </a:lnTo>
                  <a:lnTo>
                    <a:pt x="534" y="187"/>
                  </a:lnTo>
                  <a:lnTo>
                    <a:pt x="539" y="201"/>
                  </a:lnTo>
                  <a:lnTo>
                    <a:pt x="539" y="187"/>
                  </a:lnTo>
                  <a:lnTo>
                    <a:pt x="539" y="179"/>
                  </a:lnTo>
                  <a:lnTo>
                    <a:pt x="539" y="187"/>
                  </a:lnTo>
                  <a:lnTo>
                    <a:pt x="539" y="194"/>
                  </a:lnTo>
                  <a:lnTo>
                    <a:pt x="543" y="179"/>
                  </a:lnTo>
                  <a:lnTo>
                    <a:pt x="543" y="187"/>
                  </a:lnTo>
                  <a:lnTo>
                    <a:pt x="543" y="194"/>
                  </a:lnTo>
                  <a:lnTo>
                    <a:pt x="548" y="187"/>
                  </a:lnTo>
                  <a:lnTo>
                    <a:pt x="548" y="194"/>
                  </a:lnTo>
                  <a:lnTo>
                    <a:pt x="548" y="187"/>
                  </a:lnTo>
                  <a:lnTo>
                    <a:pt x="548" y="194"/>
                  </a:lnTo>
                  <a:lnTo>
                    <a:pt x="548" y="187"/>
                  </a:lnTo>
                  <a:lnTo>
                    <a:pt x="552" y="187"/>
                  </a:lnTo>
                  <a:lnTo>
                    <a:pt x="552" y="194"/>
                  </a:lnTo>
                  <a:lnTo>
                    <a:pt x="552" y="201"/>
                  </a:lnTo>
                  <a:lnTo>
                    <a:pt x="556" y="187"/>
                  </a:lnTo>
                  <a:lnTo>
                    <a:pt x="556" y="194"/>
                  </a:lnTo>
                  <a:lnTo>
                    <a:pt x="561" y="194"/>
                  </a:lnTo>
                  <a:lnTo>
                    <a:pt x="561" y="187"/>
                  </a:lnTo>
                  <a:lnTo>
                    <a:pt x="561" y="179"/>
                  </a:lnTo>
                  <a:lnTo>
                    <a:pt x="561" y="187"/>
                  </a:lnTo>
                  <a:lnTo>
                    <a:pt x="565" y="187"/>
                  </a:lnTo>
                  <a:lnTo>
                    <a:pt x="565" y="194"/>
                  </a:lnTo>
                  <a:lnTo>
                    <a:pt x="565" y="187"/>
                  </a:lnTo>
                  <a:lnTo>
                    <a:pt x="570" y="179"/>
                  </a:lnTo>
                  <a:lnTo>
                    <a:pt x="570" y="187"/>
                  </a:lnTo>
                  <a:lnTo>
                    <a:pt x="570" y="179"/>
                  </a:lnTo>
                  <a:lnTo>
                    <a:pt x="570" y="187"/>
                  </a:lnTo>
                  <a:lnTo>
                    <a:pt x="574" y="187"/>
                  </a:lnTo>
                  <a:lnTo>
                    <a:pt x="574" y="172"/>
                  </a:lnTo>
                  <a:lnTo>
                    <a:pt x="574" y="179"/>
                  </a:lnTo>
                  <a:lnTo>
                    <a:pt x="579" y="179"/>
                  </a:lnTo>
                  <a:lnTo>
                    <a:pt x="579" y="187"/>
                  </a:lnTo>
                  <a:lnTo>
                    <a:pt x="579" y="172"/>
                  </a:lnTo>
                  <a:lnTo>
                    <a:pt x="579" y="187"/>
                  </a:lnTo>
                  <a:lnTo>
                    <a:pt x="583" y="172"/>
                  </a:lnTo>
                  <a:lnTo>
                    <a:pt x="583" y="187"/>
                  </a:lnTo>
                  <a:lnTo>
                    <a:pt x="583" y="172"/>
                  </a:lnTo>
                  <a:lnTo>
                    <a:pt x="583" y="179"/>
                  </a:lnTo>
                  <a:lnTo>
                    <a:pt x="588" y="179"/>
                  </a:lnTo>
                  <a:lnTo>
                    <a:pt x="588" y="172"/>
                  </a:lnTo>
                  <a:lnTo>
                    <a:pt x="588" y="179"/>
                  </a:lnTo>
                  <a:lnTo>
                    <a:pt x="588" y="194"/>
                  </a:lnTo>
                  <a:lnTo>
                    <a:pt x="592" y="172"/>
                  </a:lnTo>
                  <a:lnTo>
                    <a:pt x="592" y="187"/>
                  </a:lnTo>
                  <a:lnTo>
                    <a:pt x="592" y="179"/>
                  </a:lnTo>
                  <a:lnTo>
                    <a:pt x="592" y="172"/>
                  </a:lnTo>
                  <a:lnTo>
                    <a:pt x="592" y="179"/>
                  </a:lnTo>
                  <a:lnTo>
                    <a:pt x="597" y="179"/>
                  </a:lnTo>
                  <a:lnTo>
                    <a:pt x="597" y="172"/>
                  </a:lnTo>
                  <a:lnTo>
                    <a:pt x="597" y="165"/>
                  </a:lnTo>
                  <a:lnTo>
                    <a:pt x="597" y="179"/>
                  </a:lnTo>
                  <a:lnTo>
                    <a:pt x="601" y="179"/>
                  </a:lnTo>
                  <a:lnTo>
                    <a:pt x="601" y="172"/>
                  </a:lnTo>
                  <a:lnTo>
                    <a:pt x="601" y="179"/>
                  </a:lnTo>
                  <a:lnTo>
                    <a:pt x="601" y="17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8" name="Freeform 56"/>
            <p:cNvSpPr>
              <a:spLocks noChangeAspect="1"/>
            </p:cNvSpPr>
            <p:nvPr/>
          </p:nvSpPr>
          <p:spPr bwMode="auto">
            <a:xfrm>
              <a:off x="1513" y="949"/>
              <a:ext cx="81" cy="23"/>
            </a:xfrm>
            <a:custGeom>
              <a:avLst/>
              <a:gdLst>
                <a:gd name="T0" fmla="*/ 0 w 369"/>
                <a:gd name="T1" fmla="*/ 1 h 35"/>
                <a:gd name="T2" fmla="*/ 0 w 369"/>
                <a:gd name="T3" fmla="*/ 1 h 35"/>
                <a:gd name="T4" fmla="*/ 0 w 369"/>
                <a:gd name="T5" fmla="*/ 1 h 35"/>
                <a:gd name="T6" fmla="*/ 0 w 369"/>
                <a:gd name="T7" fmla="*/ 1 h 35"/>
                <a:gd name="T8" fmla="*/ 0 w 369"/>
                <a:gd name="T9" fmla="*/ 1 h 35"/>
                <a:gd name="T10" fmla="*/ 0 w 369"/>
                <a:gd name="T11" fmla="*/ 1 h 35"/>
                <a:gd name="T12" fmla="*/ 0 w 369"/>
                <a:gd name="T13" fmla="*/ 1 h 35"/>
                <a:gd name="T14" fmla="*/ 0 w 369"/>
                <a:gd name="T15" fmla="*/ 1 h 35"/>
                <a:gd name="T16" fmla="*/ 0 w 369"/>
                <a:gd name="T17" fmla="*/ 1 h 35"/>
                <a:gd name="T18" fmla="*/ 0 w 369"/>
                <a:gd name="T19" fmla="*/ 1 h 35"/>
                <a:gd name="T20" fmla="*/ 0 w 369"/>
                <a:gd name="T21" fmla="*/ 1 h 35"/>
                <a:gd name="T22" fmla="*/ 0 w 369"/>
                <a:gd name="T23" fmla="*/ 0 h 35"/>
                <a:gd name="T24" fmla="*/ 0 w 369"/>
                <a:gd name="T25" fmla="*/ 1 h 35"/>
                <a:gd name="T26" fmla="*/ 0 w 369"/>
                <a:gd name="T27" fmla="*/ 1 h 35"/>
                <a:gd name="T28" fmla="*/ 0 w 369"/>
                <a:gd name="T29" fmla="*/ 1 h 35"/>
                <a:gd name="T30" fmla="*/ 0 w 369"/>
                <a:gd name="T31" fmla="*/ 1 h 35"/>
                <a:gd name="T32" fmla="*/ 0 w 369"/>
                <a:gd name="T33" fmla="*/ 1 h 35"/>
                <a:gd name="T34" fmla="*/ 0 w 369"/>
                <a:gd name="T35" fmla="*/ 1 h 35"/>
                <a:gd name="T36" fmla="*/ 0 w 369"/>
                <a:gd name="T37" fmla="*/ 1 h 35"/>
                <a:gd name="T38" fmla="*/ 0 w 369"/>
                <a:gd name="T39" fmla="*/ 1 h 35"/>
                <a:gd name="T40" fmla="*/ 0 w 369"/>
                <a:gd name="T41" fmla="*/ 1 h 35"/>
                <a:gd name="T42" fmla="*/ 0 w 369"/>
                <a:gd name="T43" fmla="*/ 1 h 35"/>
                <a:gd name="T44" fmla="*/ 0 w 369"/>
                <a:gd name="T45" fmla="*/ 1 h 35"/>
                <a:gd name="T46" fmla="*/ 0 w 369"/>
                <a:gd name="T47" fmla="*/ 1 h 35"/>
                <a:gd name="T48" fmla="*/ 0 w 369"/>
                <a:gd name="T49" fmla="*/ 1 h 35"/>
                <a:gd name="T50" fmla="*/ 0 w 369"/>
                <a:gd name="T51" fmla="*/ 1 h 35"/>
                <a:gd name="T52" fmla="*/ 0 w 369"/>
                <a:gd name="T53" fmla="*/ 1 h 35"/>
                <a:gd name="T54" fmla="*/ 0 w 369"/>
                <a:gd name="T55" fmla="*/ 1 h 35"/>
                <a:gd name="T56" fmla="*/ 0 w 369"/>
                <a:gd name="T57" fmla="*/ 1 h 35"/>
                <a:gd name="T58" fmla="*/ 0 w 369"/>
                <a:gd name="T59" fmla="*/ 1 h 35"/>
                <a:gd name="T60" fmla="*/ 0 w 369"/>
                <a:gd name="T61" fmla="*/ 1 h 35"/>
                <a:gd name="T62" fmla="*/ 0 w 369"/>
                <a:gd name="T63" fmla="*/ 1 h 35"/>
                <a:gd name="T64" fmla="*/ 0 w 369"/>
                <a:gd name="T65" fmla="*/ 1 h 35"/>
                <a:gd name="T66" fmla="*/ 0 w 369"/>
                <a:gd name="T67" fmla="*/ 1 h 35"/>
                <a:gd name="T68" fmla="*/ 0 w 369"/>
                <a:gd name="T69" fmla="*/ 1 h 35"/>
                <a:gd name="T70" fmla="*/ 0 w 369"/>
                <a:gd name="T71" fmla="*/ 1 h 35"/>
                <a:gd name="T72" fmla="*/ 0 w 369"/>
                <a:gd name="T73" fmla="*/ 1 h 35"/>
                <a:gd name="T74" fmla="*/ 0 w 369"/>
                <a:gd name="T75" fmla="*/ 1 h 35"/>
                <a:gd name="T76" fmla="*/ 0 w 369"/>
                <a:gd name="T77" fmla="*/ 1 h 35"/>
                <a:gd name="T78" fmla="*/ 0 w 369"/>
                <a:gd name="T79" fmla="*/ 1 h 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9" h="35">
                  <a:moveTo>
                    <a:pt x="0" y="26"/>
                  </a:moveTo>
                  <a:lnTo>
                    <a:pt x="0" y="26"/>
                  </a:lnTo>
                  <a:lnTo>
                    <a:pt x="0" y="11"/>
                  </a:lnTo>
                  <a:lnTo>
                    <a:pt x="0" y="26"/>
                  </a:lnTo>
                  <a:lnTo>
                    <a:pt x="25" y="26"/>
                  </a:lnTo>
                  <a:lnTo>
                    <a:pt x="44" y="26"/>
                  </a:lnTo>
                  <a:lnTo>
                    <a:pt x="44" y="11"/>
                  </a:lnTo>
                  <a:lnTo>
                    <a:pt x="44" y="35"/>
                  </a:lnTo>
                  <a:lnTo>
                    <a:pt x="44" y="11"/>
                  </a:lnTo>
                  <a:lnTo>
                    <a:pt x="44" y="26"/>
                  </a:lnTo>
                  <a:lnTo>
                    <a:pt x="68" y="11"/>
                  </a:lnTo>
                  <a:lnTo>
                    <a:pt x="68" y="35"/>
                  </a:lnTo>
                  <a:lnTo>
                    <a:pt x="68" y="0"/>
                  </a:lnTo>
                  <a:lnTo>
                    <a:pt x="68" y="26"/>
                  </a:lnTo>
                  <a:lnTo>
                    <a:pt x="68" y="11"/>
                  </a:lnTo>
                  <a:lnTo>
                    <a:pt x="87" y="11"/>
                  </a:lnTo>
                  <a:lnTo>
                    <a:pt x="87" y="26"/>
                  </a:lnTo>
                  <a:lnTo>
                    <a:pt x="87" y="0"/>
                  </a:lnTo>
                  <a:lnTo>
                    <a:pt x="112" y="26"/>
                  </a:lnTo>
                  <a:lnTo>
                    <a:pt x="112" y="11"/>
                  </a:lnTo>
                  <a:lnTo>
                    <a:pt x="112" y="26"/>
                  </a:lnTo>
                  <a:lnTo>
                    <a:pt x="112" y="11"/>
                  </a:lnTo>
                  <a:lnTo>
                    <a:pt x="112" y="26"/>
                  </a:lnTo>
                  <a:lnTo>
                    <a:pt x="131" y="26"/>
                  </a:lnTo>
                  <a:lnTo>
                    <a:pt x="131" y="35"/>
                  </a:lnTo>
                  <a:lnTo>
                    <a:pt x="131" y="26"/>
                  </a:lnTo>
                  <a:lnTo>
                    <a:pt x="131" y="35"/>
                  </a:lnTo>
                  <a:lnTo>
                    <a:pt x="156" y="26"/>
                  </a:lnTo>
                  <a:lnTo>
                    <a:pt x="156" y="11"/>
                  </a:lnTo>
                  <a:lnTo>
                    <a:pt x="156" y="26"/>
                  </a:lnTo>
                  <a:lnTo>
                    <a:pt x="175" y="26"/>
                  </a:lnTo>
                  <a:lnTo>
                    <a:pt x="175" y="11"/>
                  </a:lnTo>
                  <a:lnTo>
                    <a:pt x="175" y="26"/>
                  </a:lnTo>
                  <a:lnTo>
                    <a:pt x="175" y="11"/>
                  </a:lnTo>
                  <a:lnTo>
                    <a:pt x="194" y="11"/>
                  </a:lnTo>
                  <a:lnTo>
                    <a:pt x="194" y="26"/>
                  </a:lnTo>
                  <a:lnTo>
                    <a:pt x="194" y="11"/>
                  </a:lnTo>
                  <a:lnTo>
                    <a:pt x="194" y="26"/>
                  </a:lnTo>
                  <a:lnTo>
                    <a:pt x="218" y="26"/>
                  </a:lnTo>
                  <a:lnTo>
                    <a:pt x="218" y="11"/>
                  </a:lnTo>
                  <a:lnTo>
                    <a:pt x="218" y="26"/>
                  </a:lnTo>
                  <a:lnTo>
                    <a:pt x="238" y="26"/>
                  </a:lnTo>
                  <a:lnTo>
                    <a:pt x="238" y="11"/>
                  </a:lnTo>
                  <a:lnTo>
                    <a:pt x="262" y="35"/>
                  </a:lnTo>
                  <a:lnTo>
                    <a:pt x="262" y="26"/>
                  </a:lnTo>
                  <a:lnTo>
                    <a:pt x="262" y="35"/>
                  </a:lnTo>
                  <a:lnTo>
                    <a:pt x="262" y="26"/>
                  </a:lnTo>
                  <a:lnTo>
                    <a:pt x="282" y="26"/>
                  </a:lnTo>
                  <a:lnTo>
                    <a:pt x="282" y="35"/>
                  </a:lnTo>
                  <a:lnTo>
                    <a:pt x="282" y="26"/>
                  </a:lnTo>
                  <a:lnTo>
                    <a:pt x="282" y="11"/>
                  </a:lnTo>
                  <a:lnTo>
                    <a:pt x="306" y="35"/>
                  </a:lnTo>
                  <a:lnTo>
                    <a:pt x="306" y="26"/>
                  </a:lnTo>
                  <a:lnTo>
                    <a:pt x="325" y="35"/>
                  </a:lnTo>
                  <a:lnTo>
                    <a:pt x="325" y="11"/>
                  </a:lnTo>
                  <a:lnTo>
                    <a:pt x="325" y="26"/>
                  </a:lnTo>
                  <a:lnTo>
                    <a:pt x="350" y="11"/>
                  </a:lnTo>
                  <a:lnTo>
                    <a:pt x="350" y="26"/>
                  </a:lnTo>
                  <a:lnTo>
                    <a:pt x="350" y="35"/>
                  </a:lnTo>
                  <a:lnTo>
                    <a:pt x="350" y="26"/>
                  </a:lnTo>
                  <a:lnTo>
                    <a:pt x="369" y="2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9" name="Freeform 57"/>
            <p:cNvSpPr>
              <a:spLocks noChangeAspect="1"/>
            </p:cNvSpPr>
            <p:nvPr/>
          </p:nvSpPr>
          <p:spPr bwMode="auto">
            <a:xfrm>
              <a:off x="2004" y="1048"/>
              <a:ext cx="184" cy="32"/>
            </a:xfrm>
            <a:custGeom>
              <a:avLst/>
              <a:gdLst>
                <a:gd name="T0" fmla="*/ 0 w 220"/>
                <a:gd name="T1" fmla="*/ 58 h 30"/>
                <a:gd name="T2" fmla="*/ 3 w 220"/>
                <a:gd name="T3" fmla="*/ 58 h 30"/>
                <a:gd name="T4" fmla="*/ 3 w 220"/>
                <a:gd name="T5" fmla="*/ 33 h 30"/>
                <a:gd name="T6" fmla="*/ 3 w 220"/>
                <a:gd name="T7" fmla="*/ 51 h 30"/>
                <a:gd name="T8" fmla="*/ 3 w 220"/>
                <a:gd name="T9" fmla="*/ 51 h 30"/>
                <a:gd name="T10" fmla="*/ 3 w 220"/>
                <a:gd name="T11" fmla="*/ 42 h 30"/>
                <a:gd name="T12" fmla="*/ 3 w 220"/>
                <a:gd name="T13" fmla="*/ 51 h 30"/>
                <a:gd name="T14" fmla="*/ 4 w 220"/>
                <a:gd name="T15" fmla="*/ 33 h 30"/>
                <a:gd name="T16" fmla="*/ 4 w 220"/>
                <a:gd name="T17" fmla="*/ 33 h 30"/>
                <a:gd name="T18" fmla="*/ 5 w 220"/>
                <a:gd name="T19" fmla="*/ 33 h 30"/>
                <a:gd name="T20" fmla="*/ 6 w 220"/>
                <a:gd name="T21" fmla="*/ 42 h 30"/>
                <a:gd name="T22" fmla="*/ 7 w 220"/>
                <a:gd name="T23" fmla="*/ 42 h 30"/>
                <a:gd name="T24" fmla="*/ 7 w 220"/>
                <a:gd name="T25" fmla="*/ 42 h 30"/>
                <a:gd name="T26" fmla="*/ 7 w 220"/>
                <a:gd name="T27" fmla="*/ 33 h 30"/>
                <a:gd name="T28" fmla="*/ 8 w 220"/>
                <a:gd name="T29" fmla="*/ 33 h 30"/>
                <a:gd name="T30" fmla="*/ 8 w 220"/>
                <a:gd name="T31" fmla="*/ 33 h 30"/>
                <a:gd name="T32" fmla="*/ 9 w 220"/>
                <a:gd name="T33" fmla="*/ 22 h 30"/>
                <a:gd name="T34" fmla="*/ 9 w 220"/>
                <a:gd name="T35" fmla="*/ 33 h 30"/>
                <a:gd name="T36" fmla="*/ 9 w 220"/>
                <a:gd name="T37" fmla="*/ 27 h 30"/>
                <a:gd name="T38" fmla="*/ 9 w 220"/>
                <a:gd name="T39" fmla="*/ 33 h 30"/>
                <a:gd name="T40" fmla="*/ 11 w 220"/>
                <a:gd name="T41" fmla="*/ 42 h 30"/>
                <a:gd name="T42" fmla="*/ 11 w 220"/>
                <a:gd name="T43" fmla="*/ 33 h 30"/>
                <a:gd name="T44" fmla="*/ 11 w 220"/>
                <a:gd name="T45" fmla="*/ 27 h 30"/>
                <a:gd name="T46" fmla="*/ 11 w 220"/>
                <a:gd name="T47" fmla="*/ 22 h 30"/>
                <a:gd name="T48" fmla="*/ 13 w 220"/>
                <a:gd name="T49" fmla="*/ 22 h 30"/>
                <a:gd name="T50" fmla="*/ 13 w 220"/>
                <a:gd name="T51" fmla="*/ 27 h 30"/>
                <a:gd name="T52" fmla="*/ 13 w 220"/>
                <a:gd name="T53" fmla="*/ 27 h 30"/>
                <a:gd name="T54" fmla="*/ 16 w 220"/>
                <a:gd name="T55" fmla="*/ 22 h 30"/>
                <a:gd name="T56" fmla="*/ 16 w 220"/>
                <a:gd name="T57" fmla="*/ 33 h 30"/>
                <a:gd name="T58" fmla="*/ 17 w 220"/>
                <a:gd name="T59" fmla="*/ 22 h 30"/>
                <a:gd name="T60" fmla="*/ 17 w 220"/>
                <a:gd name="T61" fmla="*/ 22 h 30"/>
                <a:gd name="T62" fmla="*/ 18 w 220"/>
                <a:gd name="T63" fmla="*/ 3 h 30"/>
                <a:gd name="T64" fmla="*/ 19 w 220"/>
                <a:gd name="T65" fmla="*/ 22 h 30"/>
                <a:gd name="T66" fmla="*/ 19 w 220"/>
                <a:gd name="T67" fmla="*/ 22 h 30"/>
                <a:gd name="T68" fmla="*/ 19 w 220"/>
                <a:gd name="T69" fmla="*/ 3 h 30"/>
                <a:gd name="T70" fmla="*/ 19 w 220"/>
                <a:gd name="T71" fmla="*/ 22 h 30"/>
                <a:gd name="T72" fmla="*/ 19 w 220"/>
                <a:gd name="T73" fmla="*/ 7 h 30"/>
                <a:gd name="T74" fmla="*/ 21 w 220"/>
                <a:gd name="T75" fmla="*/ 22 h 30"/>
                <a:gd name="T76" fmla="*/ 21 w 220"/>
                <a:gd name="T77" fmla="*/ 3 h 30"/>
                <a:gd name="T78" fmla="*/ 23 w 220"/>
                <a:gd name="T79" fmla="*/ 22 h 30"/>
                <a:gd name="T80" fmla="*/ 23 w 220"/>
                <a:gd name="T81" fmla="*/ 22 h 30"/>
                <a:gd name="T82" fmla="*/ 23 w 220"/>
                <a:gd name="T83" fmla="*/ 7 h 30"/>
                <a:gd name="T84" fmla="*/ 23 w 220"/>
                <a:gd name="T85" fmla="*/ 7 h 30"/>
                <a:gd name="T86" fmla="*/ 23 w 220"/>
                <a:gd name="T87" fmla="*/ 7 h 30"/>
                <a:gd name="T88" fmla="*/ 23 w 220"/>
                <a:gd name="T89" fmla="*/ 3 h 30"/>
                <a:gd name="T90" fmla="*/ 25 w 220"/>
                <a:gd name="T91" fmla="*/ 7 h 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20" h="30">
                  <a:moveTo>
                    <a:pt x="0" y="30"/>
                  </a:moveTo>
                  <a:lnTo>
                    <a:pt x="0" y="27"/>
                  </a:lnTo>
                  <a:lnTo>
                    <a:pt x="6" y="20"/>
                  </a:lnTo>
                  <a:lnTo>
                    <a:pt x="6" y="27"/>
                  </a:lnTo>
                  <a:lnTo>
                    <a:pt x="6" y="20"/>
                  </a:lnTo>
                  <a:lnTo>
                    <a:pt x="11" y="20"/>
                  </a:lnTo>
                  <a:lnTo>
                    <a:pt x="11" y="16"/>
                  </a:lnTo>
                  <a:lnTo>
                    <a:pt x="11" y="20"/>
                  </a:lnTo>
                  <a:lnTo>
                    <a:pt x="17" y="23"/>
                  </a:lnTo>
                  <a:lnTo>
                    <a:pt x="17" y="20"/>
                  </a:lnTo>
                  <a:lnTo>
                    <a:pt x="17" y="23"/>
                  </a:lnTo>
                  <a:lnTo>
                    <a:pt x="22" y="30"/>
                  </a:lnTo>
                  <a:lnTo>
                    <a:pt x="22" y="20"/>
                  </a:lnTo>
                  <a:lnTo>
                    <a:pt x="29" y="23"/>
                  </a:lnTo>
                  <a:lnTo>
                    <a:pt x="29" y="20"/>
                  </a:lnTo>
                  <a:lnTo>
                    <a:pt x="34" y="16"/>
                  </a:lnTo>
                  <a:lnTo>
                    <a:pt x="40" y="16"/>
                  </a:lnTo>
                  <a:lnTo>
                    <a:pt x="40" y="20"/>
                  </a:lnTo>
                  <a:lnTo>
                    <a:pt x="45" y="20"/>
                  </a:lnTo>
                  <a:lnTo>
                    <a:pt x="45" y="16"/>
                  </a:lnTo>
                  <a:lnTo>
                    <a:pt x="51" y="20"/>
                  </a:lnTo>
                  <a:lnTo>
                    <a:pt x="51" y="23"/>
                  </a:lnTo>
                  <a:lnTo>
                    <a:pt x="57" y="20"/>
                  </a:lnTo>
                  <a:lnTo>
                    <a:pt x="57" y="16"/>
                  </a:lnTo>
                  <a:lnTo>
                    <a:pt x="63" y="16"/>
                  </a:lnTo>
                  <a:lnTo>
                    <a:pt x="63" y="20"/>
                  </a:lnTo>
                  <a:lnTo>
                    <a:pt x="63" y="16"/>
                  </a:lnTo>
                  <a:lnTo>
                    <a:pt x="68" y="16"/>
                  </a:lnTo>
                  <a:lnTo>
                    <a:pt x="68" y="10"/>
                  </a:lnTo>
                  <a:lnTo>
                    <a:pt x="74" y="10"/>
                  </a:lnTo>
                  <a:lnTo>
                    <a:pt x="74" y="16"/>
                  </a:lnTo>
                  <a:lnTo>
                    <a:pt x="74" y="13"/>
                  </a:lnTo>
                  <a:lnTo>
                    <a:pt x="74" y="16"/>
                  </a:lnTo>
                  <a:lnTo>
                    <a:pt x="79" y="13"/>
                  </a:lnTo>
                  <a:lnTo>
                    <a:pt x="79" y="16"/>
                  </a:lnTo>
                  <a:lnTo>
                    <a:pt x="79" y="13"/>
                  </a:lnTo>
                  <a:lnTo>
                    <a:pt x="85" y="16"/>
                  </a:lnTo>
                  <a:lnTo>
                    <a:pt x="85" y="20"/>
                  </a:lnTo>
                  <a:lnTo>
                    <a:pt x="85" y="16"/>
                  </a:lnTo>
                  <a:lnTo>
                    <a:pt x="90" y="20"/>
                  </a:lnTo>
                  <a:lnTo>
                    <a:pt x="90" y="16"/>
                  </a:lnTo>
                  <a:lnTo>
                    <a:pt x="96" y="13"/>
                  </a:lnTo>
                  <a:lnTo>
                    <a:pt x="96" y="10"/>
                  </a:lnTo>
                  <a:lnTo>
                    <a:pt x="101" y="16"/>
                  </a:lnTo>
                  <a:lnTo>
                    <a:pt x="101" y="10"/>
                  </a:lnTo>
                  <a:lnTo>
                    <a:pt x="101" y="16"/>
                  </a:lnTo>
                  <a:lnTo>
                    <a:pt x="101" y="13"/>
                  </a:lnTo>
                  <a:lnTo>
                    <a:pt x="108" y="10"/>
                  </a:lnTo>
                  <a:lnTo>
                    <a:pt x="108" y="16"/>
                  </a:lnTo>
                  <a:lnTo>
                    <a:pt x="108" y="13"/>
                  </a:lnTo>
                  <a:lnTo>
                    <a:pt x="114" y="16"/>
                  </a:lnTo>
                  <a:lnTo>
                    <a:pt x="119" y="10"/>
                  </a:lnTo>
                  <a:lnTo>
                    <a:pt x="119" y="13"/>
                  </a:lnTo>
                  <a:lnTo>
                    <a:pt x="125" y="10"/>
                  </a:lnTo>
                  <a:lnTo>
                    <a:pt x="125" y="7"/>
                  </a:lnTo>
                  <a:lnTo>
                    <a:pt x="130" y="10"/>
                  </a:lnTo>
                  <a:lnTo>
                    <a:pt x="130" y="13"/>
                  </a:lnTo>
                  <a:lnTo>
                    <a:pt x="136" y="16"/>
                  </a:lnTo>
                  <a:lnTo>
                    <a:pt x="141" y="13"/>
                  </a:lnTo>
                  <a:lnTo>
                    <a:pt x="141" y="10"/>
                  </a:lnTo>
                  <a:lnTo>
                    <a:pt x="147" y="10"/>
                  </a:lnTo>
                  <a:lnTo>
                    <a:pt x="152" y="10"/>
                  </a:lnTo>
                  <a:lnTo>
                    <a:pt x="152" y="3"/>
                  </a:lnTo>
                  <a:lnTo>
                    <a:pt x="152" y="10"/>
                  </a:lnTo>
                  <a:lnTo>
                    <a:pt x="158" y="3"/>
                  </a:lnTo>
                  <a:lnTo>
                    <a:pt x="158" y="10"/>
                  </a:lnTo>
                  <a:lnTo>
                    <a:pt x="158" y="13"/>
                  </a:lnTo>
                  <a:lnTo>
                    <a:pt x="164" y="10"/>
                  </a:lnTo>
                  <a:lnTo>
                    <a:pt x="164" y="3"/>
                  </a:lnTo>
                  <a:lnTo>
                    <a:pt x="170" y="10"/>
                  </a:lnTo>
                  <a:lnTo>
                    <a:pt x="170" y="3"/>
                  </a:lnTo>
                  <a:lnTo>
                    <a:pt x="170" y="10"/>
                  </a:lnTo>
                  <a:lnTo>
                    <a:pt x="175" y="10"/>
                  </a:lnTo>
                  <a:lnTo>
                    <a:pt x="175" y="7"/>
                  </a:lnTo>
                  <a:lnTo>
                    <a:pt x="175" y="10"/>
                  </a:lnTo>
                  <a:lnTo>
                    <a:pt x="182" y="10"/>
                  </a:lnTo>
                  <a:lnTo>
                    <a:pt x="182" y="7"/>
                  </a:lnTo>
                  <a:lnTo>
                    <a:pt x="182" y="3"/>
                  </a:lnTo>
                  <a:lnTo>
                    <a:pt x="187" y="0"/>
                  </a:lnTo>
                  <a:lnTo>
                    <a:pt x="187" y="3"/>
                  </a:lnTo>
                  <a:lnTo>
                    <a:pt x="187" y="10"/>
                  </a:lnTo>
                  <a:lnTo>
                    <a:pt x="193" y="10"/>
                  </a:lnTo>
                  <a:lnTo>
                    <a:pt x="193" y="7"/>
                  </a:lnTo>
                  <a:lnTo>
                    <a:pt x="198" y="7"/>
                  </a:lnTo>
                  <a:lnTo>
                    <a:pt x="198" y="10"/>
                  </a:lnTo>
                  <a:lnTo>
                    <a:pt x="198" y="7"/>
                  </a:lnTo>
                  <a:lnTo>
                    <a:pt x="204" y="3"/>
                  </a:lnTo>
                  <a:lnTo>
                    <a:pt x="204" y="7"/>
                  </a:lnTo>
                  <a:lnTo>
                    <a:pt x="209" y="7"/>
                  </a:lnTo>
                  <a:lnTo>
                    <a:pt x="209" y="3"/>
                  </a:lnTo>
                  <a:lnTo>
                    <a:pt x="209" y="7"/>
                  </a:lnTo>
                  <a:lnTo>
                    <a:pt x="209" y="3"/>
                  </a:lnTo>
                  <a:lnTo>
                    <a:pt x="215" y="7"/>
                  </a:lnTo>
                  <a:lnTo>
                    <a:pt x="215" y="3"/>
                  </a:lnTo>
                  <a:lnTo>
                    <a:pt x="220" y="7"/>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511034" name="Group 58"/>
          <p:cNvGrpSpPr>
            <a:grpSpLocks noChangeAspect="1"/>
          </p:cNvGrpSpPr>
          <p:nvPr/>
        </p:nvGrpSpPr>
        <p:grpSpPr bwMode="auto">
          <a:xfrm>
            <a:off x="6700838" y="2566988"/>
            <a:ext cx="2093912" cy="506412"/>
            <a:chOff x="1527" y="933"/>
            <a:chExt cx="739" cy="126"/>
          </a:xfrm>
        </p:grpSpPr>
        <p:sp>
          <p:nvSpPr>
            <p:cNvPr id="30765" name="Freeform 59"/>
            <p:cNvSpPr>
              <a:spLocks noChangeAspect="1"/>
            </p:cNvSpPr>
            <p:nvPr/>
          </p:nvSpPr>
          <p:spPr bwMode="auto">
            <a:xfrm>
              <a:off x="1527" y="933"/>
              <a:ext cx="150" cy="36"/>
            </a:xfrm>
            <a:custGeom>
              <a:avLst/>
              <a:gdLst>
                <a:gd name="T0" fmla="*/ 0 w 295"/>
                <a:gd name="T1" fmla="*/ 27 h 36"/>
                <a:gd name="T2" fmla="*/ 1 w 295"/>
                <a:gd name="T3" fmla="*/ 27 h 36"/>
                <a:gd name="T4" fmla="*/ 1 w 295"/>
                <a:gd name="T5" fmla="*/ 27 h 36"/>
                <a:gd name="T6" fmla="*/ 1 w 295"/>
                <a:gd name="T7" fmla="*/ 27 h 36"/>
                <a:gd name="T8" fmla="*/ 1 w 295"/>
                <a:gd name="T9" fmla="*/ 27 h 36"/>
                <a:gd name="T10" fmla="*/ 1 w 295"/>
                <a:gd name="T11" fmla="*/ 27 h 36"/>
                <a:gd name="T12" fmla="*/ 1 w 295"/>
                <a:gd name="T13" fmla="*/ 36 h 36"/>
                <a:gd name="T14" fmla="*/ 1 w 295"/>
                <a:gd name="T15" fmla="*/ 27 h 36"/>
                <a:gd name="T16" fmla="*/ 1 w 295"/>
                <a:gd name="T17" fmla="*/ 27 h 36"/>
                <a:gd name="T18" fmla="*/ 1 w 295"/>
                <a:gd name="T19" fmla="*/ 27 h 36"/>
                <a:gd name="T20" fmla="*/ 1 w 295"/>
                <a:gd name="T21" fmla="*/ 27 h 36"/>
                <a:gd name="T22" fmla="*/ 1 w 295"/>
                <a:gd name="T23" fmla="*/ 27 h 36"/>
                <a:gd name="T24" fmla="*/ 1 w 295"/>
                <a:gd name="T25" fmla="*/ 27 h 36"/>
                <a:gd name="T26" fmla="*/ 1 w 295"/>
                <a:gd name="T27" fmla="*/ 36 h 36"/>
                <a:gd name="T28" fmla="*/ 1 w 295"/>
                <a:gd name="T29" fmla="*/ 36 h 36"/>
                <a:gd name="T30" fmla="*/ 1 w 295"/>
                <a:gd name="T31" fmla="*/ 27 h 36"/>
                <a:gd name="T32" fmla="*/ 1 w 295"/>
                <a:gd name="T33" fmla="*/ 27 h 36"/>
                <a:gd name="T34" fmla="*/ 1 w 295"/>
                <a:gd name="T35" fmla="*/ 18 h 36"/>
                <a:gd name="T36" fmla="*/ 1 w 295"/>
                <a:gd name="T37" fmla="*/ 27 h 36"/>
                <a:gd name="T38" fmla="*/ 1 w 295"/>
                <a:gd name="T39" fmla="*/ 27 h 36"/>
                <a:gd name="T40" fmla="*/ 1 w 295"/>
                <a:gd name="T41" fmla="*/ 27 h 36"/>
                <a:gd name="T42" fmla="*/ 1 w 295"/>
                <a:gd name="T43" fmla="*/ 18 h 36"/>
                <a:gd name="T44" fmla="*/ 1 w 295"/>
                <a:gd name="T45" fmla="*/ 9 h 36"/>
                <a:gd name="T46" fmla="*/ 1 w 295"/>
                <a:gd name="T47" fmla="*/ 9 h 36"/>
                <a:gd name="T48" fmla="*/ 1 w 295"/>
                <a:gd name="T49" fmla="*/ 27 h 36"/>
                <a:gd name="T50" fmla="*/ 1 w 295"/>
                <a:gd name="T51" fmla="*/ 18 h 36"/>
                <a:gd name="T52" fmla="*/ 1 w 295"/>
                <a:gd name="T53" fmla="*/ 9 h 36"/>
                <a:gd name="T54" fmla="*/ 1 w 295"/>
                <a:gd name="T55" fmla="*/ 18 h 36"/>
                <a:gd name="T56" fmla="*/ 1 w 295"/>
                <a:gd name="T57" fmla="*/ 18 h 36"/>
                <a:gd name="T58" fmla="*/ 1 w 295"/>
                <a:gd name="T59" fmla="*/ 18 h 36"/>
                <a:gd name="T60" fmla="*/ 1 w 295"/>
                <a:gd name="T61" fmla="*/ 9 h 36"/>
                <a:gd name="T62" fmla="*/ 1 w 295"/>
                <a:gd name="T63" fmla="*/ 9 h 36"/>
                <a:gd name="T64" fmla="*/ 1 w 295"/>
                <a:gd name="T65" fmla="*/ 27 h 36"/>
                <a:gd name="T66" fmla="*/ 1 w 295"/>
                <a:gd name="T67" fmla="*/ 9 h 36"/>
                <a:gd name="T68" fmla="*/ 1 w 295"/>
                <a:gd name="T69" fmla="*/ 9 h 36"/>
                <a:gd name="T70" fmla="*/ 1 w 295"/>
                <a:gd name="T71" fmla="*/ 0 h 36"/>
                <a:gd name="T72" fmla="*/ 1 w 295"/>
                <a:gd name="T73" fmla="*/ 18 h 36"/>
                <a:gd name="T74" fmla="*/ 1 w 295"/>
                <a:gd name="T75" fmla="*/ 27 h 36"/>
                <a:gd name="T76" fmla="*/ 1 w 295"/>
                <a:gd name="T77" fmla="*/ 9 h 36"/>
                <a:gd name="T78" fmla="*/ 1 w 295"/>
                <a:gd name="T79" fmla="*/ 27 h 36"/>
                <a:gd name="T80" fmla="*/ 1 w 295"/>
                <a:gd name="T81" fmla="*/ 27 h 36"/>
                <a:gd name="T82" fmla="*/ 1 w 295"/>
                <a:gd name="T83" fmla="*/ 27 h 36"/>
                <a:gd name="T84" fmla="*/ 1 w 295"/>
                <a:gd name="T85" fmla="*/ 18 h 36"/>
                <a:gd name="T86" fmla="*/ 1 w 295"/>
                <a:gd name="T87" fmla="*/ 27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5" h="36">
                  <a:moveTo>
                    <a:pt x="0" y="27"/>
                  </a:moveTo>
                  <a:lnTo>
                    <a:pt x="0" y="27"/>
                  </a:lnTo>
                  <a:lnTo>
                    <a:pt x="8" y="27"/>
                  </a:lnTo>
                  <a:lnTo>
                    <a:pt x="15" y="27"/>
                  </a:lnTo>
                  <a:lnTo>
                    <a:pt x="23" y="27"/>
                  </a:lnTo>
                  <a:lnTo>
                    <a:pt x="31" y="27"/>
                  </a:lnTo>
                  <a:lnTo>
                    <a:pt x="39" y="27"/>
                  </a:lnTo>
                  <a:lnTo>
                    <a:pt x="47" y="36"/>
                  </a:lnTo>
                  <a:lnTo>
                    <a:pt x="47" y="18"/>
                  </a:lnTo>
                  <a:lnTo>
                    <a:pt x="47" y="27"/>
                  </a:lnTo>
                  <a:lnTo>
                    <a:pt x="55" y="27"/>
                  </a:lnTo>
                  <a:lnTo>
                    <a:pt x="63" y="27"/>
                  </a:lnTo>
                  <a:lnTo>
                    <a:pt x="71" y="27"/>
                  </a:lnTo>
                  <a:lnTo>
                    <a:pt x="79" y="27"/>
                  </a:lnTo>
                  <a:lnTo>
                    <a:pt x="87" y="27"/>
                  </a:lnTo>
                  <a:lnTo>
                    <a:pt x="87" y="36"/>
                  </a:lnTo>
                  <a:lnTo>
                    <a:pt x="95" y="27"/>
                  </a:lnTo>
                  <a:lnTo>
                    <a:pt x="95" y="36"/>
                  </a:lnTo>
                  <a:lnTo>
                    <a:pt x="103" y="27"/>
                  </a:lnTo>
                  <a:lnTo>
                    <a:pt x="111" y="27"/>
                  </a:lnTo>
                  <a:lnTo>
                    <a:pt x="119" y="18"/>
                  </a:lnTo>
                  <a:lnTo>
                    <a:pt x="127" y="27"/>
                  </a:lnTo>
                  <a:lnTo>
                    <a:pt x="135" y="27"/>
                  </a:lnTo>
                  <a:lnTo>
                    <a:pt x="135" y="18"/>
                  </a:lnTo>
                  <a:lnTo>
                    <a:pt x="143" y="27"/>
                  </a:lnTo>
                  <a:lnTo>
                    <a:pt x="151" y="18"/>
                  </a:lnTo>
                  <a:lnTo>
                    <a:pt x="151" y="0"/>
                  </a:lnTo>
                  <a:lnTo>
                    <a:pt x="159" y="9"/>
                  </a:lnTo>
                  <a:lnTo>
                    <a:pt x="159" y="27"/>
                  </a:lnTo>
                  <a:lnTo>
                    <a:pt x="167" y="9"/>
                  </a:lnTo>
                  <a:lnTo>
                    <a:pt x="167" y="27"/>
                  </a:lnTo>
                  <a:lnTo>
                    <a:pt x="175" y="27"/>
                  </a:lnTo>
                  <a:lnTo>
                    <a:pt x="183" y="18"/>
                  </a:lnTo>
                  <a:lnTo>
                    <a:pt x="191" y="9"/>
                  </a:lnTo>
                  <a:lnTo>
                    <a:pt x="191" y="18"/>
                  </a:lnTo>
                  <a:lnTo>
                    <a:pt x="199" y="18"/>
                  </a:lnTo>
                  <a:lnTo>
                    <a:pt x="207" y="9"/>
                  </a:lnTo>
                  <a:lnTo>
                    <a:pt x="207" y="18"/>
                  </a:lnTo>
                  <a:lnTo>
                    <a:pt x="215" y="18"/>
                  </a:lnTo>
                  <a:lnTo>
                    <a:pt x="215" y="9"/>
                  </a:lnTo>
                  <a:lnTo>
                    <a:pt x="223" y="9"/>
                  </a:lnTo>
                  <a:lnTo>
                    <a:pt x="231" y="0"/>
                  </a:lnTo>
                  <a:lnTo>
                    <a:pt x="231" y="27"/>
                  </a:lnTo>
                  <a:lnTo>
                    <a:pt x="239" y="9"/>
                  </a:lnTo>
                  <a:lnTo>
                    <a:pt x="247" y="18"/>
                  </a:lnTo>
                  <a:lnTo>
                    <a:pt x="247" y="9"/>
                  </a:lnTo>
                  <a:lnTo>
                    <a:pt x="255" y="27"/>
                  </a:lnTo>
                  <a:lnTo>
                    <a:pt x="255" y="0"/>
                  </a:lnTo>
                  <a:lnTo>
                    <a:pt x="263" y="18"/>
                  </a:lnTo>
                  <a:lnTo>
                    <a:pt x="263" y="27"/>
                  </a:lnTo>
                  <a:lnTo>
                    <a:pt x="271" y="9"/>
                  </a:lnTo>
                  <a:lnTo>
                    <a:pt x="271" y="27"/>
                  </a:lnTo>
                  <a:lnTo>
                    <a:pt x="279" y="27"/>
                  </a:lnTo>
                  <a:lnTo>
                    <a:pt x="287" y="27"/>
                  </a:lnTo>
                  <a:lnTo>
                    <a:pt x="287" y="18"/>
                  </a:lnTo>
                  <a:lnTo>
                    <a:pt x="295" y="18"/>
                  </a:lnTo>
                  <a:lnTo>
                    <a:pt x="295" y="27"/>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6" name="Freeform 60"/>
            <p:cNvSpPr>
              <a:spLocks noChangeAspect="1"/>
            </p:cNvSpPr>
            <p:nvPr/>
          </p:nvSpPr>
          <p:spPr bwMode="auto">
            <a:xfrm>
              <a:off x="1678" y="952"/>
              <a:ext cx="588" cy="107"/>
            </a:xfrm>
            <a:custGeom>
              <a:avLst/>
              <a:gdLst>
                <a:gd name="T0" fmla="*/ 2147483647 w 88"/>
                <a:gd name="T1" fmla="*/ 2147483647 h 12"/>
                <a:gd name="T2" fmla="*/ 2147483647 w 88"/>
                <a:gd name="T3" fmla="*/ 2147483647 h 12"/>
                <a:gd name="T4" fmla="*/ 2147483647 w 88"/>
                <a:gd name="T5" fmla="*/ 2147483647 h 12"/>
                <a:gd name="T6" fmla="*/ 2147483647 w 88"/>
                <a:gd name="T7" fmla="*/ 2147483647 h 12"/>
                <a:gd name="T8" fmla="*/ 2147483647 w 88"/>
                <a:gd name="T9" fmla="*/ 2147483647 h 12"/>
                <a:gd name="T10" fmla="*/ 2147483647 w 88"/>
                <a:gd name="T11" fmla="*/ 2147483647 h 12"/>
                <a:gd name="T12" fmla="*/ 2147483647 w 88"/>
                <a:gd name="T13" fmla="*/ 2147483647 h 12"/>
                <a:gd name="T14" fmla="*/ 2147483647 w 88"/>
                <a:gd name="T15" fmla="*/ 2147483647 h 12"/>
                <a:gd name="T16" fmla="*/ 2147483647 w 88"/>
                <a:gd name="T17" fmla="*/ 2147483647 h 12"/>
                <a:gd name="T18" fmla="*/ 2147483647 w 88"/>
                <a:gd name="T19" fmla="*/ 2147483647 h 12"/>
                <a:gd name="T20" fmla="*/ 2147483647 w 88"/>
                <a:gd name="T21" fmla="*/ 2147483647 h 12"/>
                <a:gd name="T22" fmla="*/ 2147483647 w 88"/>
                <a:gd name="T23" fmla="*/ 2147483647 h 12"/>
                <a:gd name="T24" fmla="*/ 2147483647 w 88"/>
                <a:gd name="T25" fmla="*/ 2147483647 h 12"/>
                <a:gd name="T26" fmla="*/ 2147483647 w 88"/>
                <a:gd name="T27" fmla="*/ 2147483647 h 12"/>
                <a:gd name="T28" fmla="*/ 2147483647 w 88"/>
                <a:gd name="T29" fmla="*/ 2147483647 h 12"/>
                <a:gd name="T30" fmla="*/ 2147483647 w 88"/>
                <a:gd name="T31" fmla="*/ 2147483647 h 12"/>
                <a:gd name="T32" fmla="*/ 2147483647 w 88"/>
                <a:gd name="T33" fmla="*/ 2147483647 h 12"/>
                <a:gd name="T34" fmla="*/ 2147483647 w 88"/>
                <a:gd name="T35" fmla="*/ 2147483647 h 12"/>
                <a:gd name="T36" fmla="*/ 2147483647 w 88"/>
                <a:gd name="T37" fmla="*/ 2147483647 h 12"/>
                <a:gd name="T38" fmla="*/ 2147483647 w 88"/>
                <a:gd name="T39" fmla="*/ 2147483647 h 12"/>
                <a:gd name="T40" fmla="*/ 2147483647 w 88"/>
                <a:gd name="T41" fmla="*/ 2147483647 h 12"/>
                <a:gd name="T42" fmla="*/ 2147483647 w 88"/>
                <a:gd name="T43" fmla="*/ 2147483647 h 12"/>
                <a:gd name="T44" fmla="*/ 2147483647 w 88"/>
                <a:gd name="T45" fmla="*/ 2147483647 h 12"/>
                <a:gd name="T46" fmla="*/ 2147483647 w 88"/>
                <a:gd name="T47" fmla="*/ 2147483647 h 12"/>
                <a:gd name="T48" fmla="*/ 2147483647 w 88"/>
                <a:gd name="T49" fmla="*/ 2147483647 h 12"/>
                <a:gd name="T50" fmla="*/ 2147483647 w 88"/>
                <a:gd name="T51" fmla="*/ 2147483647 h 12"/>
                <a:gd name="T52" fmla="*/ 2147483647 w 88"/>
                <a:gd name="T53" fmla="*/ 2147483647 h 12"/>
                <a:gd name="T54" fmla="*/ 2147483647 w 88"/>
                <a:gd name="T55" fmla="*/ 2147483647 h 12"/>
                <a:gd name="T56" fmla="*/ 2147483647 w 88"/>
                <a:gd name="T57" fmla="*/ 2147483647 h 12"/>
                <a:gd name="T58" fmla="*/ 2147483647 w 88"/>
                <a:gd name="T59" fmla="*/ 2147483647 h 12"/>
                <a:gd name="T60" fmla="*/ 2147483647 w 88"/>
                <a:gd name="T61" fmla="*/ 2147483647 h 12"/>
                <a:gd name="T62" fmla="*/ 2147483647 w 88"/>
                <a:gd name="T63" fmla="*/ 2147483647 h 12"/>
                <a:gd name="T64" fmla="*/ 2147483647 w 88"/>
                <a:gd name="T65" fmla="*/ 2147483647 h 12"/>
                <a:gd name="T66" fmla="*/ 2147483647 w 88"/>
                <a:gd name="T67" fmla="*/ 2147483647 h 12"/>
                <a:gd name="T68" fmla="*/ 2147483647 w 88"/>
                <a:gd name="T69" fmla="*/ 2147483647 h 12"/>
                <a:gd name="T70" fmla="*/ 2147483647 w 88"/>
                <a:gd name="T71" fmla="*/ 2147483647 h 12"/>
                <a:gd name="T72" fmla="*/ 2147483647 w 88"/>
                <a:gd name="T73" fmla="*/ 2147483647 h 12"/>
                <a:gd name="T74" fmla="*/ 2147483647 w 88"/>
                <a:gd name="T75" fmla="*/ 2147483647 h 12"/>
                <a:gd name="T76" fmla="*/ 2147483647 w 88"/>
                <a:gd name="T77" fmla="*/ 2147483647 h 12"/>
                <a:gd name="T78" fmla="*/ 2147483647 w 88"/>
                <a:gd name="T79" fmla="*/ 2147483647 h 12"/>
                <a:gd name="T80" fmla="*/ 2147483647 w 88"/>
                <a:gd name="T81" fmla="*/ 2147483647 h 12"/>
                <a:gd name="T82" fmla="*/ 2147483647 w 88"/>
                <a:gd name="T83" fmla="*/ 2147483647 h 12"/>
                <a:gd name="T84" fmla="*/ 2147483647 w 88"/>
                <a:gd name="T85" fmla="*/ 2147483647 h 12"/>
                <a:gd name="T86" fmla="*/ 2147483647 w 88"/>
                <a:gd name="T87" fmla="*/ 2147483647 h 12"/>
                <a:gd name="T88" fmla="*/ 2147483647 w 88"/>
                <a:gd name="T89" fmla="*/ 2147483647 h 12"/>
                <a:gd name="T90" fmla="*/ 2147483647 w 88"/>
                <a:gd name="T91" fmla="*/ 2147483647 h 12"/>
                <a:gd name="T92" fmla="*/ 2147483647 w 88"/>
                <a:gd name="T93" fmla="*/ 2147483647 h 12"/>
                <a:gd name="T94" fmla="*/ 2147483647 w 88"/>
                <a:gd name="T95" fmla="*/ 2147483647 h 12"/>
                <a:gd name="T96" fmla="*/ 2147483647 w 88"/>
                <a:gd name="T97" fmla="*/ 2147483647 h 12"/>
                <a:gd name="T98" fmla="*/ 2147483647 w 88"/>
                <a:gd name="T99" fmla="*/ 2147483647 h 12"/>
                <a:gd name="T100" fmla="*/ 2147483647 w 88"/>
                <a:gd name="T101" fmla="*/ 2147483647 h 12"/>
                <a:gd name="T102" fmla="*/ 2147483647 w 88"/>
                <a:gd name="T103" fmla="*/ 2147483647 h 12"/>
                <a:gd name="T104" fmla="*/ 2147483647 w 88"/>
                <a:gd name="T105" fmla="*/ 2147483647 h 12"/>
                <a:gd name="T106" fmla="*/ 2147483647 w 88"/>
                <a:gd name="T107" fmla="*/ 2147483647 h 12"/>
                <a:gd name="T108" fmla="*/ 2147483647 w 88"/>
                <a:gd name="T109" fmla="*/ 2147483647 h 12"/>
                <a:gd name="T110" fmla="*/ 2147483647 w 88"/>
                <a:gd name="T111" fmla="*/ 2147483647 h 12"/>
                <a:gd name="T112" fmla="*/ 2147483647 w 88"/>
                <a:gd name="T113" fmla="*/ 2147483647 h 12"/>
                <a:gd name="T114" fmla="*/ 2147483647 w 88"/>
                <a:gd name="T115" fmla="*/ 2147483647 h 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8" h="12">
                  <a:moveTo>
                    <a:pt x="0" y="0"/>
                  </a:moveTo>
                  <a:lnTo>
                    <a:pt x="0" y="0"/>
                  </a:lnTo>
                  <a:lnTo>
                    <a:pt x="1" y="2"/>
                  </a:lnTo>
                  <a:lnTo>
                    <a:pt x="1" y="3"/>
                  </a:lnTo>
                  <a:lnTo>
                    <a:pt x="1" y="5"/>
                  </a:lnTo>
                  <a:lnTo>
                    <a:pt x="2" y="4"/>
                  </a:lnTo>
                  <a:lnTo>
                    <a:pt x="2" y="5"/>
                  </a:lnTo>
                  <a:lnTo>
                    <a:pt x="3" y="7"/>
                  </a:lnTo>
                  <a:lnTo>
                    <a:pt x="3" y="8"/>
                  </a:lnTo>
                  <a:lnTo>
                    <a:pt x="3" y="9"/>
                  </a:lnTo>
                  <a:lnTo>
                    <a:pt x="3" y="8"/>
                  </a:lnTo>
                  <a:lnTo>
                    <a:pt x="4" y="8"/>
                  </a:lnTo>
                  <a:lnTo>
                    <a:pt x="4" y="7"/>
                  </a:lnTo>
                  <a:lnTo>
                    <a:pt x="4" y="8"/>
                  </a:lnTo>
                  <a:lnTo>
                    <a:pt x="4" y="10"/>
                  </a:lnTo>
                  <a:lnTo>
                    <a:pt x="4" y="8"/>
                  </a:lnTo>
                  <a:lnTo>
                    <a:pt x="5" y="10"/>
                  </a:lnTo>
                  <a:lnTo>
                    <a:pt x="6" y="10"/>
                  </a:lnTo>
                  <a:lnTo>
                    <a:pt x="6" y="9"/>
                  </a:lnTo>
                  <a:lnTo>
                    <a:pt x="7" y="10"/>
                  </a:lnTo>
                  <a:lnTo>
                    <a:pt x="7" y="12"/>
                  </a:lnTo>
                  <a:lnTo>
                    <a:pt x="8" y="12"/>
                  </a:lnTo>
                  <a:lnTo>
                    <a:pt x="8" y="8"/>
                  </a:lnTo>
                  <a:lnTo>
                    <a:pt x="9" y="11"/>
                  </a:lnTo>
                  <a:lnTo>
                    <a:pt x="10" y="10"/>
                  </a:lnTo>
                  <a:lnTo>
                    <a:pt x="11" y="10"/>
                  </a:lnTo>
                  <a:lnTo>
                    <a:pt x="12" y="10"/>
                  </a:lnTo>
                  <a:lnTo>
                    <a:pt x="12" y="12"/>
                  </a:lnTo>
                  <a:lnTo>
                    <a:pt x="13" y="10"/>
                  </a:lnTo>
                  <a:lnTo>
                    <a:pt x="13" y="11"/>
                  </a:lnTo>
                  <a:lnTo>
                    <a:pt x="14" y="10"/>
                  </a:lnTo>
                  <a:lnTo>
                    <a:pt x="15" y="11"/>
                  </a:lnTo>
                  <a:lnTo>
                    <a:pt x="15" y="10"/>
                  </a:lnTo>
                  <a:lnTo>
                    <a:pt x="15" y="11"/>
                  </a:lnTo>
                  <a:lnTo>
                    <a:pt x="15" y="10"/>
                  </a:lnTo>
                  <a:lnTo>
                    <a:pt x="16" y="11"/>
                  </a:lnTo>
                  <a:lnTo>
                    <a:pt x="16" y="10"/>
                  </a:lnTo>
                  <a:lnTo>
                    <a:pt x="17" y="12"/>
                  </a:lnTo>
                  <a:lnTo>
                    <a:pt x="17" y="10"/>
                  </a:lnTo>
                  <a:lnTo>
                    <a:pt x="18" y="10"/>
                  </a:lnTo>
                  <a:lnTo>
                    <a:pt x="19" y="10"/>
                  </a:lnTo>
                  <a:lnTo>
                    <a:pt x="20" y="11"/>
                  </a:lnTo>
                  <a:lnTo>
                    <a:pt x="21" y="11"/>
                  </a:lnTo>
                  <a:lnTo>
                    <a:pt x="21" y="10"/>
                  </a:lnTo>
                  <a:lnTo>
                    <a:pt x="21" y="11"/>
                  </a:lnTo>
                  <a:lnTo>
                    <a:pt x="22" y="12"/>
                  </a:lnTo>
                  <a:lnTo>
                    <a:pt x="22" y="11"/>
                  </a:lnTo>
                  <a:lnTo>
                    <a:pt x="23" y="11"/>
                  </a:lnTo>
                  <a:lnTo>
                    <a:pt x="23" y="10"/>
                  </a:lnTo>
                  <a:lnTo>
                    <a:pt x="24" y="10"/>
                  </a:lnTo>
                  <a:lnTo>
                    <a:pt x="24" y="11"/>
                  </a:lnTo>
                  <a:lnTo>
                    <a:pt x="25" y="10"/>
                  </a:lnTo>
                  <a:lnTo>
                    <a:pt x="26" y="12"/>
                  </a:lnTo>
                  <a:lnTo>
                    <a:pt x="26" y="11"/>
                  </a:lnTo>
                  <a:lnTo>
                    <a:pt x="27" y="10"/>
                  </a:lnTo>
                  <a:lnTo>
                    <a:pt x="28" y="11"/>
                  </a:lnTo>
                  <a:lnTo>
                    <a:pt x="28" y="10"/>
                  </a:lnTo>
                  <a:lnTo>
                    <a:pt x="29" y="10"/>
                  </a:lnTo>
                  <a:lnTo>
                    <a:pt x="30" y="10"/>
                  </a:lnTo>
                  <a:lnTo>
                    <a:pt x="30" y="12"/>
                  </a:lnTo>
                  <a:lnTo>
                    <a:pt x="31" y="10"/>
                  </a:lnTo>
                  <a:lnTo>
                    <a:pt x="31" y="11"/>
                  </a:lnTo>
                  <a:lnTo>
                    <a:pt x="32" y="10"/>
                  </a:lnTo>
                  <a:lnTo>
                    <a:pt x="33" y="10"/>
                  </a:lnTo>
                  <a:lnTo>
                    <a:pt x="33" y="9"/>
                  </a:lnTo>
                  <a:lnTo>
                    <a:pt x="34" y="11"/>
                  </a:lnTo>
                  <a:lnTo>
                    <a:pt x="34" y="10"/>
                  </a:lnTo>
                  <a:lnTo>
                    <a:pt x="35" y="10"/>
                  </a:lnTo>
                  <a:lnTo>
                    <a:pt x="36" y="10"/>
                  </a:lnTo>
                  <a:lnTo>
                    <a:pt x="37" y="11"/>
                  </a:lnTo>
                  <a:lnTo>
                    <a:pt x="37" y="10"/>
                  </a:lnTo>
                  <a:lnTo>
                    <a:pt x="38" y="11"/>
                  </a:lnTo>
                  <a:lnTo>
                    <a:pt x="38" y="10"/>
                  </a:lnTo>
                  <a:lnTo>
                    <a:pt x="39" y="10"/>
                  </a:lnTo>
                  <a:lnTo>
                    <a:pt x="39" y="11"/>
                  </a:lnTo>
                  <a:lnTo>
                    <a:pt x="40" y="9"/>
                  </a:lnTo>
                  <a:lnTo>
                    <a:pt x="40" y="10"/>
                  </a:lnTo>
                  <a:lnTo>
                    <a:pt x="41" y="10"/>
                  </a:lnTo>
                  <a:lnTo>
                    <a:pt x="42" y="10"/>
                  </a:lnTo>
                  <a:lnTo>
                    <a:pt x="43" y="11"/>
                  </a:lnTo>
                  <a:lnTo>
                    <a:pt x="43" y="10"/>
                  </a:lnTo>
                  <a:lnTo>
                    <a:pt x="44" y="10"/>
                  </a:lnTo>
                  <a:lnTo>
                    <a:pt x="44" y="11"/>
                  </a:lnTo>
                  <a:lnTo>
                    <a:pt x="44" y="10"/>
                  </a:lnTo>
                  <a:lnTo>
                    <a:pt x="45" y="10"/>
                  </a:lnTo>
                  <a:lnTo>
                    <a:pt x="46" y="12"/>
                  </a:lnTo>
                  <a:lnTo>
                    <a:pt x="46" y="10"/>
                  </a:lnTo>
                  <a:lnTo>
                    <a:pt x="47" y="11"/>
                  </a:lnTo>
                  <a:lnTo>
                    <a:pt x="47" y="9"/>
                  </a:lnTo>
                  <a:lnTo>
                    <a:pt x="47" y="10"/>
                  </a:lnTo>
                  <a:lnTo>
                    <a:pt x="47" y="11"/>
                  </a:lnTo>
                  <a:lnTo>
                    <a:pt x="48" y="10"/>
                  </a:lnTo>
                  <a:lnTo>
                    <a:pt x="48" y="11"/>
                  </a:lnTo>
                  <a:lnTo>
                    <a:pt x="48" y="10"/>
                  </a:lnTo>
                  <a:lnTo>
                    <a:pt x="49" y="10"/>
                  </a:lnTo>
                  <a:lnTo>
                    <a:pt x="49" y="9"/>
                  </a:lnTo>
                  <a:lnTo>
                    <a:pt x="49" y="11"/>
                  </a:lnTo>
                  <a:lnTo>
                    <a:pt x="50" y="10"/>
                  </a:lnTo>
                  <a:lnTo>
                    <a:pt x="50" y="11"/>
                  </a:lnTo>
                  <a:lnTo>
                    <a:pt x="51" y="10"/>
                  </a:lnTo>
                  <a:lnTo>
                    <a:pt x="52" y="10"/>
                  </a:lnTo>
                  <a:lnTo>
                    <a:pt x="52" y="9"/>
                  </a:lnTo>
                  <a:lnTo>
                    <a:pt x="52" y="10"/>
                  </a:lnTo>
                  <a:lnTo>
                    <a:pt x="53" y="10"/>
                  </a:lnTo>
                  <a:lnTo>
                    <a:pt x="53" y="9"/>
                  </a:lnTo>
                  <a:lnTo>
                    <a:pt x="53" y="10"/>
                  </a:lnTo>
                  <a:lnTo>
                    <a:pt x="54" y="10"/>
                  </a:lnTo>
                  <a:lnTo>
                    <a:pt x="54" y="11"/>
                  </a:lnTo>
                  <a:lnTo>
                    <a:pt x="54" y="9"/>
                  </a:lnTo>
                  <a:lnTo>
                    <a:pt x="55" y="11"/>
                  </a:lnTo>
                  <a:lnTo>
                    <a:pt x="55" y="10"/>
                  </a:lnTo>
                  <a:lnTo>
                    <a:pt x="56" y="10"/>
                  </a:lnTo>
                  <a:lnTo>
                    <a:pt x="56" y="11"/>
                  </a:lnTo>
                  <a:lnTo>
                    <a:pt x="56" y="10"/>
                  </a:lnTo>
                  <a:lnTo>
                    <a:pt x="57" y="10"/>
                  </a:lnTo>
                  <a:lnTo>
                    <a:pt x="57" y="9"/>
                  </a:lnTo>
                  <a:lnTo>
                    <a:pt x="58" y="10"/>
                  </a:lnTo>
                  <a:lnTo>
                    <a:pt x="58" y="9"/>
                  </a:lnTo>
                  <a:lnTo>
                    <a:pt x="58" y="11"/>
                  </a:lnTo>
                  <a:lnTo>
                    <a:pt x="59" y="10"/>
                  </a:lnTo>
                  <a:lnTo>
                    <a:pt x="59" y="11"/>
                  </a:lnTo>
                  <a:lnTo>
                    <a:pt x="60" y="10"/>
                  </a:lnTo>
                  <a:lnTo>
                    <a:pt x="61" y="10"/>
                  </a:lnTo>
                  <a:lnTo>
                    <a:pt x="61" y="9"/>
                  </a:lnTo>
                  <a:lnTo>
                    <a:pt x="61" y="10"/>
                  </a:lnTo>
                  <a:lnTo>
                    <a:pt x="62" y="10"/>
                  </a:lnTo>
                  <a:lnTo>
                    <a:pt x="62" y="9"/>
                  </a:lnTo>
                  <a:lnTo>
                    <a:pt x="62" y="11"/>
                  </a:lnTo>
                  <a:lnTo>
                    <a:pt x="62" y="10"/>
                  </a:lnTo>
                  <a:lnTo>
                    <a:pt x="63" y="9"/>
                  </a:lnTo>
                  <a:lnTo>
                    <a:pt x="63" y="10"/>
                  </a:lnTo>
                  <a:lnTo>
                    <a:pt x="64" y="10"/>
                  </a:lnTo>
                  <a:lnTo>
                    <a:pt x="64" y="9"/>
                  </a:lnTo>
                  <a:lnTo>
                    <a:pt x="64" y="10"/>
                  </a:lnTo>
                  <a:lnTo>
                    <a:pt x="65" y="10"/>
                  </a:lnTo>
                  <a:lnTo>
                    <a:pt x="66" y="10"/>
                  </a:lnTo>
                  <a:lnTo>
                    <a:pt x="66" y="9"/>
                  </a:lnTo>
                  <a:lnTo>
                    <a:pt x="67" y="10"/>
                  </a:lnTo>
                  <a:lnTo>
                    <a:pt x="67" y="9"/>
                  </a:lnTo>
                  <a:lnTo>
                    <a:pt x="67" y="10"/>
                  </a:lnTo>
                  <a:lnTo>
                    <a:pt x="68" y="10"/>
                  </a:lnTo>
                  <a:lnTo>
                    <a:pt x="69" y="10"/>
                  </a:lnTo>
                  <a:lnTo>
                    <a:pt x="69" y="8"/>
                  </a:lnTo>
                  <a:lnTo>
                    <a:pt x="69" y="10"/>
                  </a:lnTo>
                  <a:lnTo>
                    <a:pt x="70" y="10"/>
                  </a:lnTo>
                  <a:lnTo>
                    <a:pt x="70" y="9"/>
                  </a:lnTo>
                  <a:lnTo>
                    <a:pt x="70" y="11"/>
                  </a:lnTo>
                  <a:lnTo>
                    <a:pt x="71" y="10"/>
                  </a:lnTo>
                  <a:lnTo>
                    <a:pt x="71" y="9"/>
                  </a:lnTo>
                  <a:lnTo>
                    <a:pt x="71" y="10"/>
                  </a:lnTo>
                  <a:lnTo>
                    <a:pt x="72" y="10"/>
                  </a:lnTo>
                  <a:lnTo>
                    <a:pt x="72" y="11"/>
                  </a:lnTo>
                  <a:lnTo>
                    <a:pt x="72" y="10"/>
                  </a:lnTo>
                  <a:lnTo>
                    <a:pt x="73" y="10"/>
                  </a:lnTo>
                  <a:lnTo>
                    <a:pt x="74" y="10"/>
                  </a:lnTo>
                  <a:lnTo>
                    <a:pt x="75" y="10"/>
                  </a:lnTo>
                  <a:lnTo>
                    <a:pt x="76" y="10"/>
                  </a:lnTo>
                  <a:lnTo>
                    <a:pt x="77" y="9"/>
                  </a:lnTo>
                  <a:lnTo>
                    <a:pt x="77" y="11"/>
                  </a:lnTo>
                  <a:lnTo>
                    <a:pt x="77" y="8"/>
                  </a:lnTo>
                  <a:lnTo>
                    <a:pt x="78" y="8"/>
                  </a:lnTo>
                  <a:lnTo>
                    <a:pt x="78" y="10"/>
                  </a:lnTo>
                  <a:lnTo>
                    <a:pt x="79" y="9"/>
                  </a:lnTo>
                  <a:lnTo>
                    <a:pt x="79" y="10"/>
                  </a:lnTo>
                  <a:lnTo>
                    <a:pt x="80" y="10"/>
                  </a:lnTo>
                  <a:lnTo>
                    <a:pt x="81" y="10"/>
                  </a:lnTo>
                  <a:lnTo>
                    <a:pt x="82" y="9"/>
                  </a:lnTo>
                  <a:lnTo>
                    <a:pt x="82" y="10"/>
                  </a:lnTo>
                  <a:lnTo>
                    <a:pt x="83" y="9"/>
                  </a:lnTo>
                  <a:lnTo>
                    <a:pt x="83" y="8"/>
                  </a:lnTo>
                  <a:lnTo>
                    <a:pt x="83" y="10"/>
                  </a:lnTo>
                  <a:lnTo>
                    <a:pt x="83" y="9"/>
                  </a:lnTo>
                  <a:lnTo>
                    <a:pt x="84" y="10"/>
                  </a:lnTo>
                  <a:lnTo>
                    <a:pt x="85" y="10"/>
                  </a:lnTo>
                  <a:lnTo>
                    <a:pt x="85" y="9"/>
                  </a:lnTo>
                  <a:lnTo>
                    <a:pt x="85" y="10"/>
                  </a:lnTo>
                  <a:lnTo>
                    <a:pt x="86" y="8"/>
                  </a:lnTo>
                  <a:lnTo>
                    <a:pt x="86" y="9"/>
                  </a:lnTo>
                  <a:lnTo>
                    <a:pt x="86" y="10"/>
                  </a:lnTo>
                  <a:lnTo>
                    <a:pt x="87" y="10"/>
                  </a:lnTo>
                  <a:lnTo>
                    <a:pt x="87" y="9"/>
                  </a:lnTo>
                  <a:lnTo>
                    <a:pt x="87" y="10"/>
                  </a:lnTo>
                  <a:lnTo>
                    <a:pt x="88" y="9"/>
                  </a:lnTo>
                  <a:lnTo>
                    <a:pt x="88" y="10"/>
                  </a:lnTo>
                  <a:lnTo>
                    <a:pt x="88"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11037" name="Text Box 61"/>
          <p:cNvSpPr txBox="1">
            <a:spLocks noChangeAspect="1" noChangeArrowheads="1"/>
          </p:cNvSpPr>
          <p:nvPr/>
        </p:nvSpPr>
        <p:spPr bwMode="auto">
          <a:xfrm>
            <a:off x="7867650" y="3170238"/>
            <a:ext cx="8461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2000">
                <a:solidFill>
                  <a:srgbClr val="008000"/>
                </a:solidFill>
                <a:latin typeface="Arial Narrow" pitchFamily="34" charset="0"/>
              </a:rPr>
              <a:t>AQP1</a:t>
            </a:r>
          </a:p>
        </p:txBody>
      </p:sp>
      <p:sp>
        <p:nvSpPr>
          <p:cNvPr id="511038" name="Text Box 62"/>
          <p:cNvSpPr txBox="1">
            <a:spLocks noChangeAspect="1" noChangeArrowheads="1"/>
          </p:cNvSpPr>
          <p:nvPr/>
        </p:nvSpPr>
        <p:spPr bwMode="auto">
          <a:xfrm>
            <a:off x="7816850" y="2481263"/>
            <a:ext cx="6429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2000">
                <a:solidFill>
                  <a:srgbClr val="FF6600"/>
                </a:solidFill>
                <a:latin typeface="Arial Narrow" pitchFamily="34" charset="0"/>
              </a:rPr>
              <a:t>H</a:t>
            </a:r>
            <a:r>
              <a:rPr lang="en-US" sz="2000" baseline="-25000">
                <a:solidFill>
                  <a:srgbClr val="FF6600"/>
                </a:solidFill>
                <a:latin typeface="Arial Narrow" pitchFamily="34" charset="0"/>
              </a:rPr>
              <a:t>2</a:t>
            </a:r>
            <a:r>
              <a:rPr lang="en-US" sz="2000">
                <a:solidFill>
                  <a:srgbClr val="FF6600"/>
                </a:solidFill>
                <a:latin typeface="Arial Narrow" pitchFamily="34" charset="0"/>
              </a:rPr>
              <a:t>O</a:t>
            </a:r>
          </a:p>
        </p:txBody>
      </p:sp>
      <p:grpSp>
        <p:nvGrpSpPr>
          <p:cNvPr id="511039" name="Group 63"/>
          <p:cNvGrpSpPr>
            <a:grpSpLocks/>
          </p:cNvGrpSpPr>
          <p:nvPr/>
        </p:nvGrpSpPr>
        <p:grpSpPr bwMode="auto">
          <a:xfrm>
            <a:off x="5715000" y="1768475"/>
            <a:ext cx="928688" cy="2170113"/>
            <a:chOff x="1568" y="1307"/>
            <a:chExt cx="585" cy="1367"/>
          </a:xfrm>
        </p:grpSpPr>
        <p:sp>
          <p:nvSpPr>
            <p:cNvPr id="30757" name="Text Box 64"/>
            <p:cNvSpPr txBox="1">
              <a:spLocks noChangeAspect="1" noChangeArrowheads="1"/>
            </p:cNvSpPr>
            <p:nvPr/>
          </p:nvSpPr>
          <p:spPr bwMode="auto">
            <a:xfrm>
              <a:off x="1568" y="1844"/>
              <a:ext cx="34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sz="2000">
                  <a:solidFill>
                    <a:schemeClr val="tx1"/>
                  </a:solidFill>
                  <a:latin typeface="Arial Narrow" pitchFamily="34" charset="0"/>
                </a:rPr>
                <a:t>pH</a:t>
              </a:r>
              <a:r>
                <a:rPr lang="en-US" sz="2000" baseline="-25000">
                  <a:solidFill>
                    <a:schemeClr val="tx1"/>
                  </a:solidFill>
                  <a:latin typeface="Arial Narrow" pitchFamily="34" charset="0"/>
                </a:rPr>
                <a:t>S</a:t>
              </a:r>
            </a:p>
          </p:txBody>
        </p:sp>
        <p:sp>
          <p:nvSpPr>
            <p:cNvPr id="30758" name="Line 65"/>
            <p:cNvSpPr>
              <a:spLocks noChangeShapeType="1"/>
            </p:cNvSpPr>
            <p:nvPr/>
          </p:nvSpPr>
          <p:spPr bwMode="auto">
            <a:xfrm>
              <a:off x="2077" y="1402"/>
              <a:ext cx="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9" name="Line 66"/>
            <p:cNvSpPr>
              <a:spLocks noChangeShapeType="1"/>
            </p:cNvSpPr>
            <p:nvPr/>
          </p:nvSpPr>
          <p:spPr bwMode="auto">
            <a:xfrm flipH="1">
              <a:off x="2073" y="1396"/>
              <a:ext cx="4" cy="119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60" name="Line 67"/>
            <p:cNvSpPr>
              <a:spLocks noChangeShapeType="1"/>
            </p:cNvSpPr>
            <p:nvPr/>
          </p:nvSpPr>
          <p:spPr bwMode="auto">
            <a:xfrm>
              <a:off x="2077" y="1981"/>
              <a:ext cx="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61" name="Rectangle 68"/>
            <p:cNvSpPr>
              <a:spLocks noChangeAspect="1" noChangeArrowheads="1"/>
            </p:cNvSpPr>
            <p:nvPr/>
          </p:nvSpPr>
          <p:spPr bwMode="auto">
            <a:xfrm>
              <a:off x="1878" y="1884"/>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30762" name="Rectangle 69"/>
            <p:cNvSpPr>
              <a:spLocks noChangeAspect="1" noChangeArrowheads="1"/>
            </p:cNvSpPr>
            <p:nvPr/>
          </p:nvSpPr>
          <p:spPr bwMode="auto">
            <a:xfrm>
              <a:off x="1878" y="1307"/>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sp>
          <p:nvSpPr>
            <p:cNvPr id="30763" name="Line 70"/>
            <p:cNvSpPr>
              <a:spLocks noChangeShapeType="1"/>
            </p:cNvSpPr>
            <p:nvPr/>
          </p:nvSpPr>
          <p:spPr bwMode="auto">
            <a:xfrm>
              <a:off x="2077" y="2579"/>
              <a:ext cx="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64" name="Rectangle 71"/>
            <p:cNvSpPr>
              <a:spLocks noChangeAspect="1" noChangeArrowheads="1"/>
            </p:cNvSpPr>
            <p:nvPr/>
          </p:nvSpPr>
          <p:spPr bwMode="auto">
            <a:xfrm>
              <a:off x="1878" y="248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7.3</a:t>
              </a:r>
              <a:endParaRPr lang="en-US" sz="2000">
                <a:solidFill>
                  <a:schemeClr val="tx1"/>
                </a:solidFill>
                <a:latin typeface="Arial Narrow" pitchFamily="34" charset="0"/>
              </a:endParaRPr>
            </a:p>
          </p:txBody>
        </p:sp>
      </p:grpSp>
      <p:grpSp>
        <p:nvGrpSpPr>
          <p:cNvPr id="30751" name="Group 72"/>
          <p:cNvGrpSpPr>
            <a:grpSpLocks/>
          </p:cNvGrpSpPr>
          <p:nvPr/>
        </p:nvGrpSpPr>
        <p:grpSpPr bwMode="auto">
          <a:xfrm>
            <a:off x="2273300" y="1228725"/>
            <a:ext cx="4565650" cy="0"/>
            <a:chOff x="0" y="672"/>
            <a:chExt cx="2876" cy="0"/>
          </a:xfrm>
        </p:grpSpPr>
        <p:sp>
          <p:nvSpPr>
            <p:cNvPr id="30755" name="Line 73"/>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56" name="Line 74"/>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0752" name="Rectangle 75"/>
          <p:cNvSpPr>
            <a:spLocks noChangeArrowheads="1"/>
          </p:cNvSpPr>
          <p:nvPr/>
        </p:nvSpPr>
        <p:spPr bwMode="auto">
          <a:xfrm>
            <a:off x="5895975" y="6399213"/>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Musa-Aziz et al, </a:t>
            </a:r>
            <a:r>
              <a:rPr lang="en-US" sz="2000" i="1">
                <a:latin typeface="Arial Narrow" pitchFamily="34" charset="0"/>
              </a:rPr>
              <a:t>PNAS</a:t>
            </a:r>
            <a:r>
              <a:rPr lang="en-US" sz="2000">
                <a:latin typeface="Arial Narrow" pitchFamily="34" charset="0"/>
              </a:rPr>
              <a:t>, 2009</a:t>
            </a:r>
          </a:p>
        </p:txBody>
      </p:sp>
      <p:sp>
        <p:nvSpPr>
          <p:cNvPr id="511052" name="AutoShape 76"/>
          <p:cNvSpPr>
            <a:spLocks/>
          </p:cNvSpPr>
          <p:nvPr/>
        </p:nvSpPr>
        <p:spPr bwMode="auto">
          <a:xfrm rot="-5400000">
            <a:off x="1600200" y="5019676"/>
            <a:ext cx="219075" cy="1619250"/>
          </a:xfrm>
          <a:prstGeom prst="leftBrace">
            <a:avLst>
              <a:gd name="adj1" fmla="val 61594"/>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511053" name="Text Box 77"/>
          <p:cNvSpPr txBox="1">
            <a:spLocks noChangeArrowheads="1"/>
          </p:cNvSpPr>
          <p:nvPr/>
        </p:nvSpPr>
        <p:spPr bwMode="auto">
          <a:xfrm>
            <a:off x="523875" y="5848350"/>
            <a:ext cx="2371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spcBef>
                <a:spcPct val="50000"/>
              </a:spcBef>
            </a:pPr>
            <a:r>
              <a:rPr lang="en-US" sz="2000">
                <a:solidFill>
                  <a:schemeClr val="tx1"/>
                </a:solidFill>
                <a:latin typeface="Arial Narrow" pitchFamily="34" charset="0"/>
              </a:rPr>
              <a:t>Bulk Extracellular Fluid</a:t>
            </a:r>
          </a:p>
        </p:txBody>
      </p:sp>
    </p:spTree>
  </p:cSld>
  <p:clrMapOvr>
    <a:masterClrMapping/>
  </p:clrMapOvr>
  <p:transition advTm="69232"/>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1001"/>
                                        </p:tgtEl>
                                        <p:attrNameLst>
                                          <p:attrName>style.visibility</p:attrName>
                                        </p:attrNameLst>
                                      </p:cBhvr>
                                      <p:to>
                                        <p:strVal val="visible"/>
                                      </p:to>
                                    </p:set>
                                    <p:animEffect transition="in" filter="dissolve">
                                      <p:cBhvr>
                                        <p:cTn id="7" dur="500"/>
                                        <p:tgtEl>
                                          <p:spTgt spid="51100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0990"/>
                                        </p:tgtEl>
                                        <p:attrNameLst>
                                          <p:attrName>style.visibility</p:attrName>
                                        </p:attrNameLst>
                                      </p:cBhvr>
                                      <p:to>
                                        <p:strVal val="visible"/>
                                      </p:to>
                                    </p:set>
                                    <p:animEffect transition="in" filter="dissolve">
                                      <p:cBhvr>
                                        <p:cTn id="12" dur="500"/>
                                        <p:tgtEl>
                                          <p:spTgt spid="510990"/>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11004"/>
                                        </p:tgtEl>
                                        <p:attrNameLst>
                                          <p:attrName>style.visibility</p:attrName>
                                        </p:attrNameLst>
                                      </p:cBhvr>
                                      <p:to>
                                        <p:strVal val="visible"/>
                                      </p:to>
                                    </p:set>
                                    <p:animEffect transition="in" filter="dissolve">
                                      <p:cBhvr>
                                        <p:cTn id="15" dur="500"/>
                                        <p:tgtEl>
                                          <p:spTgt spid="51100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510991"/>
                                        </p:tgtEl>
                                        <p:attrNameLst>
                                          <p:attrName>style.visibility</p:attrName>
                                        </p:attrNameLst>
                                      </p:cBhvr>
                                      <p:to>
                                        <p:strVal val="visible"/>
                                      </p:to>
                                    </p:set>
                                    <p:animEffect transition="in" filter="wipe(left)">
                                      <p:cBhvr>
                                        <p:cTn id="20" dur="500"/>
                                        <p:tgtEl>
                                          <p:spTgt spid="510991"/>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511008"/>
                                        </p:tgtEl>
                                        <p:attrNameLst>
                                          <p:attrName>style.visibility</p:attrName>
                                        </p:attrNameLst>
                                      </p:cBhvr>
                                      <p:to>
                                        <p:strVal val="visible"/>
                                      </p:to>
                                    </p:set>
                                    <p:animEffect transition="in" filter="dissolve">
                                      <p:cBhvr>
                                        <p:cTn id="24" dur="500"/>
                                        <p:tgtEl>
                                          <p:spTgt spid="511008"/>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511010"/>
                                        </p:tgtEl>
                                        <p:attrNameLst>
                                          <p:attrName>style.visibility</p:attrName>
                                        </p:attrNameLst>
                                      </p:cBhvr>
                                      <p:to>
                                        <p:strVal val="visible"/>
                                      </p:to>
                                    </p:set>
                                    <p:animEffect transition="in" filter="dissolve">
                                      <p:cBhvr>
                                        <p:cTn id="28" dur="500"/>
                                        <p:tgtEl>
                                          <p:spTgt spid="511010"/>
                                        </p:tgtEl>
                                      </p:cBhvr>
                                    </p:animEffect>
                                  </p:childTnLst>
                                </p:cTn>
                              </p:par>
                            </p:childTnLst>
                          </p:cTn>
                        </p:par>
                        <p:par>
                          <p:cTn id="29" fill="hold" nodeType="afterGroup">
                            <p:stCondLst>
                              <p:cond delay="1500"/>
                            </p:stCondLst>
                            <p:childTnLst>
                              <p:par>
                                <p:cTn id="30" presetID="22" presetClass="entr" presetSubtype="8" fill="hold" nodeType="afterEffect">
                                  <p:stCondLst>
                                    <p:cond delay="0"/>
                                  </p:stCondLst>
                                  <p:childTnLst>
                                    <p:set>
                                      <p:cBhvr>
                                        <p:cTn id="31" dur="1" fill="hold">
                                          <p:stCondLst>
                                            <p:cond delay="0"/>
                                          </p:stCondLst>
                                        </p:cTn>
                                        <p:tgtEl>
                                          <p:spTgt spid="511011"/>
                                        </p:tgtEl>
                                        <p:attrNameLst>
                                          <p:attrName>style.visibility</p:attrName>
                                        </p:attrNameLst>
                                      </p:cBhvr>
                                      <p:to>
                                        <p:strVal val="visible"/>
                                      </p:to>
                                    </p:set>
                                    <p:animEffect transition="in" filter="wipe(left)">
                                      <p:cBhvr>
                                        <p:cTn id="32" dur="500"/>
                                        <p:tgtEl>
                                          <p:spTgt spid="511011"/>
                                        </p:tgtEl>
                                      </p:cBhvr>
                                    </p:animEffect>
                                  </p:childTnLst>
                                </p:cTn>
                              </p:par>
                            </p:childTnLst>
                          </p:cTn>
                        </p:par>
                        <p:par>
                          <p:cTn id="33" fill="hold" nodeType="afterGroup">
                            <p:stCondLst>
                              <p:cond delay="2000"/>
                            </p:stCondLst>
                            <p:childTnLst>
                              <p:par>
                                <p:cTn id="34" presetID="9" presetClass="entr" presetSubtype="0" fill="hold" grpId="0" nodeType="afterEffect">
                                  <p:stCondLst>
                                    <p:cond delay="0"/>
                                  </p:stCondLst>
                                  <p:childTnLst>
                                    <p:set>
                                      <p:cBhvr>
                                        <p:cTn id="35" dur="1" fill="hold">
                                          <p:stCondLst>
                                            <p:cond delay="0"/>
                                          </p:stCondLst>
                                        </p:cTn>
                                        <p:tgtEl>
                                          <p:spTgt spid="511009"/>
                                        </p:tgtEl>
                                        <p:attrNameLst>
                                          <p:attrName>style.visibility</p:attrName>
                                        </p:attrNameLst>
                                      </p:cBhvr>
                                      <p:to>
                                        <p:strVal val="visible"/>
                                      </p:to>
                                    </p:set>
                                    <p:animEffect transition="in" filter="dissolve">
                                      <p:cBhvr>
                                        <p:cTn id="36" dur="500"/>
                                        <p:tgtEl>
                                          <p:spTgt spid="511009"/>
                                        </p:tgtEl>
                                      </p:cBhvr>
                                    </p:animEffect>
                                  </p:childTnLst>
                                </p:cTn>
                              </p:par>
                            </p:childTnLst>
                          </p:cTn>
                        </p:par>
                        <p:par>
                          <p:cTn id="37" fill="hold" nodeType="afterGroup">
                            <p:stCondLst>
                              <p:cond delay="2500"/>
                            </p:stCondLst>
                            <p:childTnLst>
                              <p:par>
                                <p:cTn id="38" presetID="9" presetClass="entr" presetSubtype="0" fill="hold" grpId="0" nodeType="afterEffect">
                                  <p:stCondLst>
                                    <p:cond delay="0"/>
                                  </p:stCondLst>
                                  <p:childTnLst>
                                    <p:set>
                                      <p:cBhvr>
                                        <p:cTn id="39" dur="1" fill="hold">
                                          <p:stCondLst>
                                            <p:cond delay="0"/>
                                          </p:stCondLst>
                                        </p:cTn>
                                        <p:tgtEl>
                                          <p:spTgt spid="511014"/>
                                        </p:tgtEl>
                                        <p:attrNameLst>
                                          <p:attrName>style.visibility</p:attrName>
                                        </p:attrNameLst>
                                      </p:cBhvr>
                                      <p:to>
                                        <p:strVal val="visible"/>
                                      </p:to>
                                    </p:set>
                                    <p:animEffect transition="in" filter="dissolve">
                                      <p:cBhvr>
                                        <p:cTn id="40" dur="500"/>
                                        <p:tgtEl>
                                          <p:spTgt spid="511014"/>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511016"/>
                                        </p:tgtEl>
                                        <p:attrNameLst>
                                          <p:attrName>style.visibility</p:attrName>
                                        </p:attrNameLst>
                                      </p:cBhvr>
                                      <p:to>
                                        <p:strVal val="visible"/>
                                      </p:to>
                                    </p:set>
                                    <p:animEffect transition="in" filter="dissolve">
                                      <p:cBhvr>
                                        <p:cTn id="45" dur="500"/>
                                        <p:tgtEl>
                                          <p:spTgt spid="51101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grpId="0" nodeType="clickEffect">
                                  <p:stCondLst>
                                    <p:cond delay="0"/>
                                  </p:stCondLst>
                                  <p:childTnLst>
                                    <p:set>
                                      <p:cBhvr>
                                        <p:cTn id="49" dur="1" fill="hold">
                                          <p:stCondLst>
                                            <p:cond delay="0"/>
                                          </p:stCondLst>
                                        </p:cTn>
                                        <p:tgtEl>
                                          <p:spTgt spid="511003"/>
                                        </p:tgtEl>
                                        <p:attrNameLst>
                                          <p:attrName>style.visibility</p:attrName>
                                        </p:attrNameLst>
                                      </p:cBhvr>
                                      <p:to>
                                        <p:strVal val="visible"/>
                                      </p:to>
                                    </p:set>
                                    <p:animEffect transition="in" filter="dissolve">
                                      <p:cBhvr>
                                        <p:cTn id="50" dur="500"/>
                                        <p:tgtEl>
                                          <p:spTgt spid="511003"/>
                                        </p:tgtEl>
                                      </p:cBhvr>
                                    </p:animEffect>
                                  </p:childTnLst>
                                </p:cTn>
                              </p:par>
                            </p:childTnLst>
                          </p:cTn>
                        </p:par>
                        <p:par>
                          <p:cTn id="51" fill="hold" nodeType="afterGroup">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511002"/>
                                        </p:tgtEl>
                                        <p:attrNameLst>
                                          <p:attrName>style.visibility</p:attrName>
                                        </p:attrNameLst>
                                      </p:cBhvr>
                                      <p:to>
                                        <p:strVal val="visible"/>
                                      </p:to>
                                    </p:set>
                                    <p:animEffect transition="in" filter="wipe(left)">
                                      <p:cBhvr>
                                        <p:cTn id="54" dur="500"/>
                                        <p:tgtEl>
                                          <p:spTgt spid="511002"/>
                                        </p:tgtEl>
                                      </p:cBhvr>
                                    </p:animEffect>
                                  </p:childTnLst>
                                </p:cTn>
                              </p:par>
                            </p:childTnLst>
                          </p:cTn>
                        </p:par>
                        <p:par>
                          <p:cTn id="55" fill="hold" nodeType="afterGroup">
                            <p:stCondLst>
                              <p:cond delay="1000"/>
                            </p:stCondLst>
                            <p:childTnLst>
                              <p:par>
                                <p:cTn id="56" presetID="9" presetClass="entr" presetSubtype="0" fill="hold" grpId="0" nodeType="afterEffect">
                                  <p:stCondLst>
                                    <p:cond delay="0"/>
                                  </p:stCondLst>
                                  <p:childTnLst>
                                    <p:set>
                                      <p:cBhvr>
                                        <p:cTn id="57" dur="1" fill="hold">
                                          <p:stCondLst>
                                            <p:cond delay="0"/>
                                          </p:stCondLst>
                                        </p:cTn>
                                        <p:tgtEl>
                                          <p:spTgt spid="511052"/>
                                        </p:tgtEl>
                                        <p:attrNameLst>
                                          <p:attrName>style.visibility</p:attrName>
                                        </p:attrNameLst>
                                      </p:cBhvr>
                                      <p:to>
                                        <p:strVal val="visible"/>
                                      </p:to>
                                    </p:set>
                                    <p:animEffect transition="in" filter="dissolve">
                                      <p:cBhvr>
                                        <p:cTn id="58" dur="500"/>
                                        <p:tgtEl>
                                          <p:spTgt spid="511052"/>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511053"/>
                                        </p:tgtEl>
                                        <p:attrNameLst>
                                          <p:attrName>style.visibility</p:attrName>
                                        </p:attrNameLst>
                                      </p:cBhvr>
                                      <p:to>
                                        <p:strVal val="visible"/>
                                      </p:to>
                                    </p:set>
                                    <p:animEffect transition="in" filter="dissolve">
                                      <p:cBhvr>
                                        <p:cTn id="61" dur="500"/>
                                        <p:tgtEl>
                                          <p:spTgt spid="511053"/>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2" presetClass="entr" presetSubtype="4" fill="hold" nodeType="clickEffect">
                                  <p:stCondLst>
                                    <p:cond delay="0"/>
                                  </p:stCondLst>
                                  <p:childTnLst>
                                    <p:set>
                                      <p:cBhvr>
                                        <p:cTn id="65" dur="1" fill="hold">
                                          <p:stCondLst>
                                            <p:cond delay="0"/>
                                          </p:stCondLst>
                                        </p:cTn>
                                        <p:tgtEl>
                                          <p:spTgt spid="511018"/>
                                        </p:tgtEl>
                                        <p:attrNameLst>
                                          <p:attrName>style.visibility</p:attrName>
                                        </p:attrNameLst>
                                      </p:cBhvr>
                                      <p:to>
                                        <p:strVal val="visible"/>
                                      </p:to>
                                    </p:set>
                                    <p:animEffect transition="in" filter="wipe(down)">
                                      <p:cBhvr>
                                        <p:cTn id="66" dur="500"/>
                                        <p:tgtEl>
                                          <p:spTgt spid="511018"/>
                                        </p:tgtEl>
                                      </p:cBhvr>
                                    </p:animEffect>
                                  </p:childTnLst>
                                </p:cTn>
                              </p:par>
                            </p:childTnLst>
                          </p:cTn>
                        </p:par>
                        <p:par>
                          <p:cTn id="67" fill="hold" nodeType="afterGroup">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511005"/>
                                        </p:tgtEl>
                                        <p:attrNameLst>
                                          <p:attrName>style.visibility</p:attrName>
                                        </p:attrNameLst>
                                      </p:cBhvr>
                                      <p:to>
                                        <p:strVal val="visible"/>
                                      </p:to>
                                    </p:set>
                                    <p:animEffect transition="in" filter="dissolve">
                                      <p:cBhvr>
                                        <p:cTn id="70" dur="500"/>
                                        <p:tgtEl>
                                          <p:spTgt spid="511005"/>
                                        </p:tgtEl>
                                      </p:cBhvr>
                                    </p:animEffect>
                                  </p:childTnLst>
                                </p:cTn>
                              </p:par>
                            </p:childTnLst>
                          </p:cTn>
                        </p:par>
                        <p:par>
                          <p:cTn id="71" fill="hold" nodeType="afterGroup">
                            <p:stCondLst>
                              <p:cond delay="1000"/>
                            </p:stCondLst>
                            <p:childTnLst>
                              <p:par>
                                <p:cTn id="72" presetID="9" presetClass="entr" presetSubtype="0" fill="hold" grpId="0" nodeType="afterEffect">
                                  <p:stCondLst>
                                    <p:cond delay="0"/>
                                  </p:stCondLst>
                                  <p:childTnLst>
                                    <p:set>
                                      <p:cBhvr>
                                        <p:cTn id="73" dur="1" fill="hold">
                                          <p:stCondLst>
                                            <p:cond delay="0"/>
                                          </p:stCondLst>
                                        </p:cTn>
                                        <p:tgtEl>
                                          <p:spTgt spid="511015"/>
                                        </p:tgtEl>
                                        <p:attrNameLst>
                                          <p:attrName>style.visibility</p:attrName>
                                        </p:attrNameLst>
                                      </p:cBhvr>
                                      <p:to>
                                        <p:strVal val="visible"/>
                                      </p:to>
                                    </p:set>
                                    <p:animEffect transition="in" filter="dissolve">
                                      <p:cBhvr>
                                        <p:cTn id="74" dur="500"/>
                                        <p:tgtEl>
                                          <p:spTgt spid="51101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11017"/>
                                        </p:tgtEl>
                                        <p:attrNameLst>
                                          <p:attrName>style.visibility</p:attrName>
                                        </p:attrNameLst>
                                      </p:cBhvr>
                                      <p:to>
                                        <p:strVal val="visible"/>
                                      </p:to>
                                    </p:set>
                                    <p:animEffect transition="in" filter="dissolve">
                                      <p:cBhvr>
                                        <p:cTn id="79" dur="500"/>
                                        <p:tgtEl>
                                          <p:spTgt spid="511017"/>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11006"/>
                                        </p:tgtEl>
                                        <p:attrNameLst>
                                          <p:attrName>style.visibility</p:attrName>
                                        </p:attrNameLst>
                                      </p:cBhvr>
                                      <p:to>
                                        <p:strVal val="visible"/>
                                      </p:to>
                                    </p:set>
                                    <p:animEffect transition="in" filter="dissolve">
                                      <p:cBhvr>
                                        <p:cTn id="84" dur="500"/>
                                        <p:tgtEl>
                                          <p:spTgt spid="511006"/>
                                        </p:tgtEl>
                                      </p:cBhvr>
                                    </p:animEffect>
                                  </p:childTnLst>
                                </p:cTn>
                              </p:par>
                            </p:childTnLst>
                          </p:cTn>
                        </p:par>
                        <p:par>
                          <p:cTn id="85" fill="hold" nodeType="afterGroup">
                            <p:stCondLst>
                              <p:cond delay="500"/>
                            </p:stCondLst>
                            <p:childTnLst>
                              <p:par>
                                <p:cTn id="86" presetID="22" presetClass="entr" presetSubtype="8" fill="hold" grpId="0" nodeType="afterEffect">
                                  <p:stCondLst>
                                    <p:cond delay="0"/>
                                  </p:stCondLst>
                                  <p:childTnLst>
                                    <p:set>
                                      <p:cBhvr>
                                        <p:cTn id="87" dur="1" fill="hold">
                                          <p:stCondLst>
                                            <p:cond delay="0"/>
                                          </p:stCondLst>
                                        </p:cTn>
                                        <p:tgtEl>
                                          <p:spTgt spid="511007"/>
                                        </p:tgtEl>
                                        <p:attrNameLst>
                                          <p:attrName>style.visibility</p:attrName>
                                        </p:attrNameLst>
                                      </p:cBhvr>
                                      <p:to>
                                        <p:strVal val="visible"/>
                                      </p:to>
                                    </p:set>
                                    <p:animEffect transition="in" filter="wipe(left)">
                                      <p:cBhvr>
                                        <p:cTn id="88" dur="500"/>
                                        <p:tgtEl>
                                          <p:spTgt spid="511007"/>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nodeType="clickEffect">
                                  <p:stCondLst>
                                    <p:cond delay="0"/>
                                  </p:stCondLst>
                                  <p:childTnLst>
                                    <p:set>
                                      <p:cBhvr>
                                        <p:cTn id="92" dur="1" fill="hold">
                                          <p:stCondLst>
                                            <p:cond delay="0"/>
                                          </p:stCondLst>
                                        </p:cTn>
                                        <p:tgtEl>
                                          <p:spTgt spid="510996"/>
                                        </p:tgtEl>
                                        <p:attrNameLst>
                                          <p:attrName>style.visibility</p:attrName>
                                        </p:attrNameLst>
                                      </p:cBhvr>
                                      <p:to>
                                        <p:strVal val="visible"/>
                                      </p:to>
                                    </p:set>
                                    <p:anim calcmode="lin" valueType="num">
                                      <p:cBhvr additive="base">
                                        <p:cTn id="93" dur="500" fill="hold"/>
                                        <p:tgtEl>
                                          <p:spTgt spid="510996"/>
                                        </p:tgtEl>
                                        <p:attrNameLst>
                                          <p:attrName>ppt_x</p:attrName>
                                        </p:attrNameLst>
                                      </p:cBhvr>
                                      <p:tavLst>
                                        <p:tav tm="0">
                                          <p:val>
                                            <p:strVal val="#ppt_x"/>
                                          </p:val>
                                        </p:tav>
                                        <p:tav tm="100000">
                                          <p:val>
                                            <p:strVal val="#ppt_x"/>
                                          </p:val>
                                        </p:tav>
                                      </p:tavLst>
                                    </p:anim>
                                    <p:anim calcmode="lin" valueType="num">
                                      <p:cBhvr additive="base">
                                        <p:cTn id="94" dur="500" fill="hold"/>
                                        <p:tgtEl>
                                          <p:spTgt spid="510996"/>
                                        </p:tgtEl>
                                        <p:attrNameLst>
                                          <p:attrName>ppt_y</p:attrName>
                                        </p:attrNameLst>
                                      </p:cBhvr>
                                      <p:tavLst>
                                        <p:tav tm="0">
                                          <p:val>
                                            <p:strVal val="1+#ppt_h/2"/>
                                          </p:val>
                                        </p:tav>
                                        <p:tav tm="100000">
                                          <p:val>
                                            <p:strVal val="#ppt_y"/>
                                          </p:val>
                                        </p:tav>
                                      </p:tavLst>
                                    </p:anim>
                                  </p:childTnLst>
                                </p:cTn>
                              </p:par>
                            </p:childTnLst>
                          </p:cTn>
                        </p:par>
                        <p:par>
                          <p:cTn id="95" fill="hold" nodeType="afterGroup">
                            <p:stCondLst>
                              <p:cond delay="500"/>
                            </p:stCondLst>
                            <p:childTnLst>
                              <p:par>
                                <p:cTn id="96" presetID="9" presetClass="entr" presetSubtype="0" fill="hold" grpId="0" nodeType="afterEffect">
                                  <p:stCondLst>
                                    <p:cond delay="0"/>
                                  </p:stCondLst>
                                  <p:childTnLst>
                                    <p:set>
                                      <p:cBhvr>
                                        <p:cTn id="97" dur="1" fill="hold">
                                          <p:stCondLst>
                                            <p:cond delay="0"/>
                                          </p:stCondLst>
                                        </p:cTn>
                                        <p:tgtEl>
                                          <p:spTgt spid="510995"/>
                                        </p:tgtEl>
                                        <p:attrNameLst>
                                          <p:attrName>style.visibility</p:attrName>
                                        </p:attrNameLst>
                                      </p:cBhvr>
                                      <p:to>
                                        <p:strVal val="visible"/>
                                      </p:to>
                                    </p:set>
                                    <p:animEffect transition="in" filter="dissolve">
                                      <p:cBhvr>
                                        <p:cTn id="98" dur="500"/>
                                        <p:tgtEl>
                                          <p:spTgt spid="51099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nodeType="clickEffect">
                                  <p:stCondLst>
                                    <p:cond delay="0"/>
                                  </p:stCondLst>
                                  <p:childTnLst>
                                    <p:set>
                                      <p:cBhvr>
                                        <p:cTn id="102" dur="1" fill="hold">
                                          <p:stCondLst>
                                            <p:cond delay="0"/>
                                          </p:stCondLst>
                                        </p:cTn>
                                        <p:tgtEl>
                                          <p:spTgt spid="511039"/>
                                        </p:tgtEl>
                                        <p:attrNameLst>
                                          <p:attrName>style.visibility</p:attrName>
                                        </p:attrNameLst>
                                      </p:cBhvr>
                                      <p:to>
                                        <p:strVal val="visible"/>
                                      </p:to>
                                    </p:set>
                                    <p:animEffect transition="in" filter="dissolve">
                                      <p:cBhvr>
                                        <p:cTn id="103" dur="500"/>
                                        <p:tgtEl>
                                          <p:spTgt spid="511039"/>
                                        </p:tgtEl>
                                      </p:cBhvr>
                                    </p:animEffect>
                                  </p:childTnLst>
                                </p:cTn>
                              </p:par>
                              <p:par>
                                <p:cTn id="104" presetID="9" presetClass="entr" presetSubtype="0" fill="hold" nodeType="withEffect">
                                  <p:stCondLst>
                                    <p:cond delay="0"/>
                                  </p:stCondLst>
                                  <p:childTnLst>
                                    <p:set>
                                      <p:cBhvr>
                                        <p:cTn id="105" dur="1" fill="hold">
                                          <p:stCondLst>
                                            <p:cond delay="0"/>
                                          </p:stCondLst>
                                        </p:cTn>
                                        <p:tgtEl>
                                          <p:spTgt spid="511024"/>
                                        </p:tgtEl>
                                        <p:attrNameLst>
                                          <p:attrName>style.visibility</p:attrName>
                                        </p:attrNameLst>
                                      </p:cBhvr>
                                      <p:to>
                                        <p:strVal val="visible"/>
                                      </p:to>
                                    </p:set>
                                    <p:animEffect transition="in" filter="dissolve">
                                      <p:cBhvr>
                                        <p:cTn id="106" dur="500"/>
                                        <p:tgtEl>
                                          <p:spTgt spid="511024"/>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9" presetClass="entr" presetSubtype="0" fill="hold" nodeType="clickEffect">
                                  <p:stCondLst>
                                    <p:cond delay="0"/>
                                  </p:stCondLst>
                                  <p:childTnLst>
                                    <p:set>
                                      <p:cBhvr>
                                        <p:cTn id="110" dur="1" fill="hold">
                                          <p:stCondLst>
                                            <p:cond delay="0"/>
                                          </p:stCondLst>
                                        </p:cTn>
                                        <p:tgtEl>
                                          <p:spTgt spid="511021"/>
                                        </p:tgtEl>
                                        <p:attrNameLst>
                                          <p:attrName>style.visibility</p:attrName>
                                        </p:attrNameLst>
                                      </p:cBhvr>
                                      <p:to>
                                        <p:strVal val="visible"/>
                                      </p:to>
                                    </p:set>
                                    <p:animEffect transition="in" filter="dissolve">
                                      <p:cBhvr>
                                        <p:cTn id="111" dur="500"/>
                                        <p:tgtEl>
                                          <p:spTgt spid="511021"/>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9" presetClass="entr" presetSubtype="0" fill="hold" grpId="0" nodeType="clickEffect">
                                  <p:stCondLst>
                                    <p:cond delay="0"/>
                                  </p:stCondLst>
                                  <p:childTnLst>
                                    <p:set>
                                      <p:cBhvr>
                                        <p:cTn id="115" dur="1" fill="hold">
                                          <p:stCondLst>
                                            <p:cond delay="0"/>
                                          </p:stCondLst>
                                        </p:cTn>
                                        <p:tgtEl>
                                          <p:spTgt spid="511038"/>
                                        </p:tgtEl>
                                        <p:attrNameLst>
                                          <p:attrName>style.visibility</p:attrName>
                                        </p:attrNameLst>
                                      </p:cBhvr>
                                      <p:to>
                                        <p:strVal val="visible"/>
                                      </p:to>
                                    </p:set>
                                    <p:animEffect transition="in" filter="dissolve">
                                      <p:cBhvr>
                                        <p:cTn id="116" dur="500"/>
                                        <p:tgtEl>
                                          <p:spTgt spid="511038"/>
                                        </p:tgtEl>
                                      </p:cBhvr>
                                    </p:animEffect>
                                  </p:childTnLst>
                                </p:cTn>
                              </p:par>
                            </p:childTnLst>
                          </p:cTn>
                        </p:par>
                        <p:par>
                          <p:cTn id="117" fill="hold" nodeType="afterGroup">
                            <p:stCondLst>
                              <p:cond delay="500"/>
                            </p:stCondLst>
                            <p:childTnLst>
                              <p:par>
                                <p:cTn id="118" presetID="22" presetClass="entr" presetSubtype="8" fill="hold" nodeType="afterEffect">
                                  <p:stCondLst>
                                    <p:cond delay="0"/>
                                  </p:stCondLst>
                                  <p:childTnLst>
                                    <p:set>
                                      <p:cBhvr>
                                        <p:cTn id="119" dur="1" fill="hold">
                                          <p:stCondLst>
                                            <p:cond delay="0"/>
                                          </p:stCondLst>
                                        </p:cTn>
                                        <p:tgtEl>
                                          <p:spTgt spid="511034"/>
                                        </p:tgtEl>
                                        <p:attrNameLst>
                                          <p:attrName>style.visibility</p:attrName>
                                        </p:attrNameLst>
                                      </p:cBhvr>
                                      <p:to>
                                        <p:strVal val="visible"/>
                                      </p:to>
                                    </p:set>
                                    <p:animEffect transition="in" filter="wipe(left)">
                                      <p:cBhvr>
                                        <p:cTn id="120" dur="500"/>
                                        <p:tgtEl>
                                          <p:spTgt spid="511034"/>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8" fill="hold" grpId="0" nodeType="clickEffect">
                                  <p:stCondLst>
                                    <p:cond delay="0"/>
                                  </p:stCondLst>
                                  <p:childTnLst>
                                    <p:set>
                                      <p:cBhvr>
                                        <p:cTn id="124" dur="1" fill="hold">
                                          <p:stCondLst>
                                            <p:cond delay="0"/>
                                          </p:stCondLst>
                                        </p:cTn>
                                        <p:tgtEl>
                                          <p:spTgt spid="511037"/>
                                        </p:tgtEl>
                                        <p:attrNameLst>
                                          <p:attrName>style.visibility</p:attrName>
                                        </p:attrNameLst>
                                      </p:cBhvr>
                                      <p:to>
                                        <p:strVal val="visible"/>
                                      </p:to>
                                    </p:set>
                                    <p:animEffect transition="in" filter="wipe(left)">
                                      <p:cBhvr>
                                        <p:cTn id="125" dur="500"/>
                                        <p:tgtEl>
                                          <p:spTgt spid="511037"/>
                                        </p:tgtEl>
                                      </p:cBhvr>
                                    </p:animEffect>
                                  </p:childTnLst>
                                </p:cTn>
                              </p:par>
                            </p:childTnLst>
                          </p:cTn>
                        </p:par>
                        <p:par>
                          <p:cTn id="126" fill="hold" nodeType="afterGroup">
                            <p:stCondLst>
                              <p:cond delay="500"/>
                            </p:stCondLst>
                            <p:childTnLst>
                              <p:par>
                                <p:cTn id="127" presetID="22" presetClass="entr" presetSubtype="8" fill="hold" nodeType="afterEffect">
                                  <p:stCondLst>
                                    <p:cond delay="0"/>
                                  </p:stCondLst>
                                  <p:childTnLst>
                                    <p:set>
                                      <p:cBhvr>
                                        <p:cTn id="128" dur="1" fill="hold">
                                          <p:stCondLst>
                                            <p:cond delay="0"/>
                                          </p:stCondLst>
                                        </p:cTn>
                                        <p:tgtEl>
                                          <p:spTgt spid="511030"/>
                                        </p:tgtEl>
                                        <p:attrNameLst>
                                          <p:attrName>style.visibility</p:attrName>
                                        </p:attrNameLst>
                                      </p:cBhvr>
                                      <p:to>
                                        <p:strVal val="visible"/>
                                      </p:to>
                                    </p:set>
                                    <p:animEffect transition="in" filter="wipe(left)">
                                      <p:cBhvr>
                                        <p:cTn id="129" dur="500"/>
                                        <p:tgtEl>
                                          <p:spTgt spid="511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90" grpId="0"/>
      <p:bldP spid="510991" grpId="0" animBg="1"/>
      <p:bldP spid="510995" grpId="0"/>
      <p:bldP spid="511001" grpId="0" animBg="1"/>
      <p:bldP spid="511002" grpId="0" animBg="1"/>
      <p:bldP spid="511003" grpId="0"/>
      <p:bldP spid="511004" grpId="0"/>
      <p:bldP spid="511005" grpId="0"/>
      <p:bldP spid="511006" grpId="0"/>
      <p:bldP spid="511007" grpId="0" animBg="1"/>
      <p:bldP spid="511008" grpId="0"/>
      <p:bldP spid="511009" grpId="0"/>
      <p:bldP spid="511010" grpId="0"/>
      <p:bldP spid="511014" grpId="0"/>
      <p:bldP spid="511015" grpId="0"/>
      <p:bldP spid="511016" grpId="0"/>
      <p:bldP spid="511017" grpId="0"/>
      <p:bldP spid="511037" grpId="0"/>
      <p:bldP spid="511038" grpId="0"/>
      <p:bldP spid="511052" grpId="0" animBg="1"/>
      <p:bldP spid="51105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8" name="Group 2"/>
          <p:cNvGrpSpPr>
            <a:grpSpLocks/>
          </p:cNvGrpSpPr>
          <p:nvPr/>
        </p:nvGrpSpPr>
        <p:grpSpPr bwMode="auto">
          <a:xfrm>
            <a:off x="11113" y="92075"/>
            <a:ext cx="9056687" cy="6765925"/>
            <a:chOff x="21" y="58"/>
            <a:chExt cx="5705" cy="4262"/>
          </a:xfrm>
        </p:grpSpPr>
        <p:sp>
          <p:nvSpPr>
            <p:cNvPr id="9219" name="Text Box 331"/>
            <p:cNvSpPr txBox="1">
              <a:spLocks noChangeArrowheads="1"/>
            </p:cNvSpPr>
            <p:nvPr/>
          </p:nvSpPr>
          <p:spPr bwMode="auto">
            <a:xfrm>
              <a:off x="651" y="398"/>
              <a:ext cx="11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endParaRPr lang="en-US" sz="1400"/>
            </a:p>
          </p:txBody>
        </p:sp>
        <p:sp>
          <p:nvSpPr>
            <p:cNvPr id="9220" name="Oval 118"/>
            <p:cNvSpPr>
              <a:spLocks noChangeAspect="1" noChangeArrowheads="1"/>
            </p:cNvSpPr>
            <p:nvPr/>
          </p:nvSpPr>
          <p:spPr bwMode="auto">
            <a:xfrm>
              <a:off x="2550" y="739"/>
              <a:ext cx="3167" cy="3167"/>
            </a:xfrm>
            <a:prstGeom prst="ellipse">
              <a:avLst/>
            </a:prstGeom>
            <a:solidFill>
              <a:srgbClr val="B2B2B2"/>
            </a:solidFill>
            <a:ln w="19050">
              <a:solidFill>
                <a:srgbClr val="996633"/>
              </a:solidFill>
              <a:round/>
              <a:headEnd type="none" w="sm" len="sm"/>
              <a:tailEnd type="none" w="sm" len="sm"/>
            </a:ln>
          </p:spPr>
          <p:txBody>
            <a:bodyPr wrap="none" anchor="ctr"/>
            <a:lstStyle/>
            <a:p>
              <a:endParaRPr lang="en-US"/>
            </a:p>
          </p:txBody>
        </p:sp>
        <p:sp>
          <p:nvSpPr>
            <p:cNvPr id="9221" name="Oval 60"/>
            <p:cNvSpPr>
              <a:spLocks noChangeArrowheads="1"/>
            </p:cNvSpPr>
            <p:nvPr/>
          </p:nvSpPr>
          <p:spPr bwMode="auto">
            <a:xfrm>
              <a:off x="2578" y="767"/>
              <a:ext cx="3109" cy="3109"/>
            </a:xfrm>
            <a:prstGeom prst="ellipse">
              <a:avLst/>
            </a:prstGeom>
            <a:solidFill>
              <a:srgbClr val="A9CFA1"/>
            </a:solidFill>
            <a:ln w="19050">
              <a:solidFill>
                <a:srgbClr val="996633"/>
              </a:solidFill>
              <a:round/>
              <a:headEnd/>
              <a:tailEnd/>
            </a:ln>
          </p:spPr>
          <p:txBody>
            <a:bodyPr wrap="none" anchor="ctr"/>
            <a:lstStyle/>
            <a:p>
              <a:pPr algn="ctr"/>
              <a:endParaRPr lang="en-US" b="1"/>
            </a:p>
          </p:txBody>
        </p:sp>
        <p:sp>
          <p:nvSpPr>
            <p:cNvPr id="9222" name="Text Box 79"/>
            <p:cNvSpPr txBox="1">
              <a:spLocks noChangeArrowheads="1"/>
            </p:cNvSpPr>
            <p:nvPr/>
          </p:nvSpPr>
          <p:spPr bwMode="auto">
            <a:xfrm>
              <a:off x="4887" y="2190"/>
              <a:ext cx="83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400" b="1"/>
                <a:t>Intracellular </a:t>
              </a:r>
            </a:p>
            <a:p>
              <a:pPr algn="ctr"/>
              <a:r>
                <a:rPr lang="en-US" sz="1400" b="1"/>
                <a:t>Fluid</a:t>
              </a:r>
            </a:p>
            <a:p>
              <a:pPr algn="ctr"/>
              <a:r>
                <a:rPr lang="en-US" sz="1400"/>
                <a:t>(ICF)</a:t>
              </a:r>
            </a:p>
          </p:txBody>
        </p:sp>
        <p:sp>
          <p:nvSpPr>
            <p:cNvPr id="9223" name="Line 80"/>
            <p:cNvSpPr>
              <a:spLocks noChangeShapeType="1"/>
            </p:cNvSpPr>
            <p:nvPr/>
          </p:nvSpPr>
          <p:spPr bwMode="auto">
            <a:xfrm>
              <a:off x="1099" y="1061"/>
              <a:ext cx="576"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224" name="Line 98"/>
            <p:cNvSpPr>
              <a:spLocks noChangeShapeType="1"/>
            </p:cNvSpPr>
            <p:nvPr/>
          </p:nvSpPr>
          <p:spPr bwMode="auto">
            <a:xfrm>
              <a:off x="1091" y="3556"/>
              <a:ext cx="576"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225" name="Line 98"/>
            <p:cNvSpPr>
              <a:spLocks noChangeShapeType="1"/>
            </p:cNvSpPr>
            <p:nvPr/>
          </p:nvSpPr>
          <p:spPr bwMode="auto">
            <a:xfrm>
              <a:off x="1097" y="3028"/>
              <a:ext cx="576"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226" name="Rectangle 291"/>
            <p:cNvSpPr>
              <a:spLocks noChangeArrowheads="1"/>
            </p:cNvSpPr>
            <p:nvPr/>
          </p:nvSpPr>
          <p:spPr bwMode="auto">
            <a:xfrm>
              <a:off x="594" y="1590"/>
              <a:ext cx="522" cy="1179"/>
            </a:xfrm>
            <a:prstGeom prst="rect">
              <a:avLst/>
            </a:prstGeom>
            <a:solidFill>
              <a:srgbClr val="FBE4B7"/>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9227" name="Rectangle 329"/>
            <p:cNvSpPr>
              <a:spLocks noChangeArrowheads="1"/>
            </p:cNvSpPr>
            <p:nvPr/>
          </p:nvSpPr>
          <p:spPr bwMode="auto">
            <a:xfrm>
              <a:off x="656" y="2497"/>
              <a:ext cx="385" cy="1179"/>
            </a:xfrm>
            <a:prstGeom prst="rect">
              <a:avLst/>
            </a:prstGeom>
            <a:solidFill>
              <a:srgbClr val="FB7133">
                <a:alpha val="8313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9228" name="Text Box 21"/>
            <p:cNvSpPr txBox="1">
              <a:spLocks noChangeArrowheads="1"/>
            </p:cNvSpPr>
            <p:nvPr/>
          </p:nvSpPr>
          <p:spPr bwMode="auto">
            <a:xfrm>
              <a:off x="588" y="2196"/>
              <a:ext cx="522" cy="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lnSpc>
                  <a:spcPct val="80000"/>
                </a:lnSpc>
              </a:pPr>
              <a:r>
                <a:rPr lang="en-US" sz="1400"/>
                <a:t>HCO</a:t>
              </a:r>
              <a:r>
                <a:rPr lang="en-US" sz="1400" baseline="-25000"/>
                <a:t>3</a:t>
              </a:r>
              <a:r>
                <a:rPr lang="en-US" sz="1400" baseline="30000"/>
                <a:t>-</a:t>
              </a:r>
            </a:p>
            <a:p>
              <a:pPr algn="ctr">
                <a:lnSpc>
                  <a:spcPct val="40000"/>
                </a:lnSpc>
              </a:pPr>
              <a:endParaRPr lang="en-US" sz="1400" baseline="-25000"/>
            </a:p>
            <a:p>
              <a:pPr algn="ctr"/>
              <a:r>
                <a:rPr lang="en-US" sz="1400"/>
                <a:t>+</a:t>
              </a:r>
              <a:endParaRPr lang="en-US" sz="1400" b="1"/>
            </a:p>
          </p:txBody>
        </p:sp>
        <p:graphicFrame>
          <p:nvGraphicFramePr>
            <p:cNvPr id="9229" name="Object 131"/>
            <p:cNvGraphicFramePr>
              <a:graphicFrameLocks noChangeAspect="1"/>
            </p:cNvGraphicFramePr>
            <p:nvPr/>
          </p:nvGraphicFramePr>
          <p:xfrm>
            <a:off x="752" y="2918"/>
            <a:ext cx="192" cy="176"/>
          </p:xfrm>
          <a:graphic>
            <a:graphicData uri="http://schemas.openxmlformats.org/presentationml/2006/ole">
              <mc:AlternateContent xmlns:mc="http://schemas.openxmlformats.org/markup-compatibility/2006">
                <mc:Choice xmlns:v="urn:schemas-microsoft-com:vml" Requires="v">
                  <p:oleObj spid="_x0000_s222818" name="Equation" r:id="rId4" imgW="304668" imgH="279279" progId="Equation.DSMT4">
                    <p:embed/>
                  </p:oleObj>
                </mc:Choice>
                <mc:Fallback>
                  <p:oleObj name="Equation" r:id="rId4" imgW="304668" imgH="279279"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2" y="2918"/>
                          <a:ext cx="192" cy="176"/>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230" name="Object 132"/>
            <p:cNvGraphicFramePr>
              <a:graphicFrameLocks noChangeAspect="1"/>
            </p:cNvGraphicFramePr>
            <p:nvPr/>
          </p:nvGraphicFramePr>
          <p:xfrm>
            <a:off x="739" y="3475"/>
            <a:ext cx="224" cy="168"/>
          </p:xfrm>
          <a:graphic>
            <a:graphicData uri="http://schemas.openxmlformats.org/presentationml/2006/ole">
              <mc:AlternateContent xmlns:mc="http://schemas.openxmlformats.org/markup-compatibility/2006">
                <mc:Choice xmlns:v="urn:schemas-microsoft-com:vml" Requires="v">
                  <p:oleObj spid="_x0000_s222819" name="Equation" r:id="rId6" imgW="355292" imgH="266469" progId="Equation.DSMT4">
                    <p:embed/>
                  </p:oleObj>
                </mc:Choice>
                <mc:Fallback>
                  <p:oleObj name="Equation" r:id="rId6" imgW="355292" imgH="266469"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9" y="3475"/>
                          <a:ext cx="224" cy="16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231" name="Group 141"/>
            <p:cNvGrpSpPr>
              <a:grpSpLocks/>
            </p:cNvGrpSpPr>
            <p:nvPr/>
          </p:nvGrpSpPr>
          <p:grpSpPr bwMode="auto">
            <a:xfrm>
              <a:off x="808" y="1871"/>
              <a:ext cx="91" cy="292"/>
              <a:chOff x="3095" y="1167"/>
              <a:chExt cx="91" cy="292"/>
            </a:xfrm>
          </p:grpSpPr>
          <p:grpSp>
            <p:nvGrpSpPr>
              <p:cNvPr id="9232" name="Group 273"/>
              <p:cNvGrpSpPr>
                <a:grpSpLocks/>
              </p:cNvGrpSpPr>
              <p:nvPr/>
            </p:nvGrpSpPr>
            <p:grpSpPr bwMode="auto">
              <a:xfrm>
                <a:off x="3157" y="1171"/>
                <a:ext cx="29" cy="288"/>
                <a:chOff x="1615" y="1660"/>
                <a:chExt cx="29" cy="401"/>
              </a:xfrm>
            </p:grpSpPr>
            <p:sp>
              <p:nvSpPr>
                <p:cNvPr id="9233"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4"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35" name="Group 276"/>
              <p:cNvGrpSpPr>
                <a:grpSpLocks/>
              </p:cNvGrpSpPr>
              <p:nvPr/>
            </p:nvGrpSpPr>
            <p:grpSpPr bwMode="auto">
              <a:xfrm>
                <a:off x="3095" y="1167"/>
                <a:ext cx="29" cy="288"/>
                <a:chOff x="1553" y="1656"/>
                <a:chExt cx="29" cy="402"/>
              </a:xfrm>
            </p:grpSpPr>
            <p:sp>
              <p:nvSpPr>
                <p:cNvPr id="9236"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7"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238" name="Group 148"/>
            <p:cNvGrpSpPr>
              <a:grpSpLocks/>
            </p:cNvGrpSpPr>
            <p:nvPr/>
          </p:nvGrpSpPr>
          <p:grpSpPr bwMode="auto">
            <a:xfrm>
              <a:off x="810" y="3147"/>
              <a:ext cx="91" cy="292"/>
              <a:chOff x="3095" y="1167"/>
              <a:chExt cx="91" cy="292"/>
            </a:xfrm>
          </p:grpSpPr>
          <p:grpSp>
            <p:nvGrpSpPr>
              <p:cNvPr id="9239" name="Group 273"/>
              <p:cNvGrpSpPr>
                <a:grpSpLocks/>
              </p:cNvGrpSpPr>
              <p:nvPr/>
            </p:nvGrpSpPr>
            <p:grpSpPr bwMode="auto">
              <a:xfrm>
                <a:off x="3157" y="1171"/>
                <a:ext cx="29" cy="288"/>
                <a:chOff x="1615" y="1660"/>
                <a:chExt cx="29" cy="401"/>
              </a:xfrm>
            </p:grpSpPr>
            <p:sp>
              <p:nvSpPr>
                <p:cNvPr id="9240"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1"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42" name="Group 276"/>
              <p:cNvGrpSpPr>
                <a:grpSpLocks/>
              </p:cNvGrpSpPr>
              <p:nvPr/>
            </p:nvGrpSpPr>
            <p:grpSpPr bwMode="auto">
              <a:xfrm>
                <a:off x="3095" y="1167"/>
                <a:ext cx="29" cy="288"/>
                <a:chOff x="1553" y="1656"/>
                <a:chExt cx="29" cy="402"/>
              </a:xfrm>
            </p:grpSpPr>
            <p:sp>
              <p:nvSpPr>
                <p:cNvPr id="9243"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4"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245" name="Group 196"/>
            <p:cNvGrpSpPr>
              <a:grpSpLocks/>
            </p:cNvGrpSpPr>
            <p:nvPr/>
          </p:nvGrpSpPr>
          <p:grpSpPr bwMode="auto">
            <a:xfrm>
              <a:off x="746" y="2524"/>
              <a:ext cx="196" cy="196"/>
              <a:chOff x="2344" y="3702"/>
              <a:chExt cx="196" cy="196"/>
            </a:xfrm>
          </p:grpSpPr>
          <p:sp>
            <p:nvSpPr>
              <p:cNvPr id="9246" name="Oval 191"/>
              <p:cNvSpPr>
                <a:spLocks noChangeArrowheads="1"/>
              </p:cNvSpPr>
              <p:nvPr/>
            </p:nvSpPr>
            <p:spPr bwMode="auto">
              <a:xfrm>
                <a:off x="2344" y="3702"/>
                <a:ext cx="196" cy="196"/>
              </a:xfrm>
              <a:prstGeom prst="ellipse">
                <a:avLst/>
              </a:prstGeom>
              <a:gradFill rotWithShape="1">
                <a:gsLst>
                  <a:gs pos="0">
                    <a:srgbClr val="FF5A33"/>
                  </a:gs>
                  <a:gs pos="50000">
                    <a:srgbClr val="FBE4B7"/>
                  </a:gs>
                  <a:gs pos="100000">
                    <a:srgbClr val="FF5A33"/>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47" name="Text Box 194"/>
              <p:cNvSpPr txBox="1">
                <a:spLocks noChangeArrowheads="1"/>
              </p:cNvSpPr>
              <p:nvPr/>
            </p:nvSpPr>
            <p:spPr bwMode="auto">
              <a:xfrm>
                <a:off x="2383" y="3714"/>
                <a:ext cx="134" cy="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400">
                    <a:solidFill>
                      <a:srgbClr val="000000"/>
                    </a:solidFill>
                  </a:rPr>
                  <a:t>H</a:t>
                </a:r>
                <a:r>
                  <a:rPr lang="en-US" sz="1400" baseline="30000">
                    <a:solidFill>
                      <a:srgbClr val="000000"/>
                    </a:solidFill>
                  </a:rPr>
                  <a:t>+</a:t>
                </a:r>
              </a:p>
            </p:txBody>
          </p:sp>
        </p:grpSp>
        <p:sp>
          <p:nvSpPr>
            <p:cNvPr id="9248" name="Text Box 330"/>
            <p:cNvSpPr txBox="1">
              <a:spLocks noChangeArrowheads="1"/>
            </p:cNvSpPr>
            <p:nvPr/>
          </p:nvSpPr>
          <p:spPr bwMode="auto">
            <a:xfrm>
              <a:off x="752" y="2724"/>
              <a:ext cx="18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a:t>
              </a:r>
            </a:p>
          </p:txBody>
        </p:sp>
        <p:sp>
          <p:nvSpPr>
            <p:cNvPr id="9249" name="Text Box 6"/>
            <p:cNvSpPr txBox="1">
              <a:spLocks noChangeArrowheads="1"/>
            </p:cNvSpPr>
            <p:nvPr/>
          </p:nvSpPr>
          <p:spPr bwMode="auto">
            <a:xfrm>
              <a:off x="698" y="958"/>
              <a:ext cx="332" cy="2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CO</a:t>
              </a:r>
              <a:r>
                <a:rPr lang="en-US" sz="1400" baseline="-25000"/>
                <a:t>2</a:t>
              </a:r>
              <a:endParaRPr lang="en-US" sz="1400"/>
            </a:p>
          </p:txBody>
        </p:sp>
        <p:grpSp>
          <p:nvGrpSpPr>
            <p:cNvPr id="9250" name="Group 133"/>
            <p:cNvGrpSpPr>
              <a:grpSpLocks/>
            </p:cNvGrpSpPr>
            <p:nvPr/>
          </p:nvGrpSpPr>
          <p:grpSpPr bwMode="auto">
            <a:xfrm>
              <a:off x="809" y="1174"/>
              <a:ext cx="91" cy="403"/>
              <a:chOff x="3095" y="1167"/>
              <a:chExt cx="91" cy="292"/>
            </a:xfrm>
          </p:grpSpPr>
          <p:grpSp>
            <p:nvGrpSpPr>
              <p:cNvPr id="9251" name="Group 273"/>
              <p:cNvGrpSpPr>
                <a:grpSpLocks/>
              </p:cNvGrpSpPr>
              <p:nvPr/>
            </p:nvGrpSpPr>
            <p:grpSpPr bwMode="auto">
              <a:xfrm>
                <a:off x="3157" y="1171"/>
                <a:ext cx="29" cy="288"/>
                <a:chOff x="1615" y="1660"/>
                <a:chExt cx="29" cy="401"/>
              </a:xfrm>
            </p:grpSpPr>
            <p:sp>
              <p:nvSpPr>
                <p:cNvPr id="9252"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3"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54" name="Group 276"/>
              <p:cNvGrpSpPr>
                <a:grpSpLocks/>
              </p:cNvGrpSpPr>
              <p:nvPr/>
            </p:nvGrpSpPr>
            <p:grpSpPr bwMode="auto">
              <a:xfrm>
                <a:off x="3095" y="1167"/>
                <a:ext cx="29" cy="288"/>
                <a:chOff x="1553" y="1656"/>
                <a:chExt cx="29" cy="402"/>
              </a:xfrm>
            </p:grpSpPr>
            <p:sp>
              <p:nvSpPr>
                <p:cNvPr id="9255"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56"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257" name="Text Box 326"/>
            <p:cNvSpPr txBox="1">
              <a:spLocks noChangeArrowheads="1"/>
            </p:cNvSpPr>
            <p:nvPr/>
          </p:nvSpPr>
          <p:spPr bwMode="auto">
            <a:xfrm>
              <a:off x="962" y="1147"/>
              <a:ext cx="22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300">
                  <a:solidFill>
                    <a:srgbClr val="000000"/>
                  </a:solidFill>
                </a:rPr>
                <a:t>H</a:t>
              </a:r>
              <a:r>
                <a:rPr lang="en-US" sz="1300" baseline="-25000">
                  <a:solidFill>
                    <a:srgbClr val="000000"/>
                  </a:solidFill>
                </a:rPr>
                <a:t>2</a:t>
              </a:r>
              <a:r>
                <a:rPr lang="en-US" sz="1300">
                  <a:solidFill>
                    <a:srgbClr val="000000"/>
                  </a:solidFill>
                </a:rPr>
                <a:t>O</a:t>
              </a:r>
              <a:endParaRPr lang="en-US" sz="1300" baseline="30000">
                <a:solidFill>
                  <a:srgbClr val="000000"/>
                </a:solidFill>
              </a:endParaRPr>
            </a:p>
          </p:txBody>
        </p:sp>
        <p:sp>
          <p:nvSpPr>
            <p:cNvPr id="9258" name="Arc 327"/>
            <p:cNvSpPr>
              <a:spLocks/>
            </p:cNvSpPr>
            <p:nvPr/>
          </p:nvSpPr>
          <p:spPr bwMode="auto">
            <a:xfrm rot="10800000">
              <a:off x="879" y="1223"/>
              <a:ext cx="90" cy="161"/>
            </a:xfrm>
            <a:custGeom>
              <a:avLst/>
              <a:gdLst>
                <a:gd name="T0" fmla="*/ 0 w 21600"/>
                <a:gd name="T1" fmla="*/ 0 h 42372"/>
                <a:gd name="T2" fmla="*/ 0 w 21600"/>
                <a:gd name="T3" fmla="*/ 1 h 42372"/>
                <a:gd name="T4" fmla="*/ 0 w 21600"/>
                <a:gd name="T5" fmla="*/ 0 h 42372"/>
                <a:gd name="T6" fmla="*/ 0 60000 65536"/>
                <a:gd name="T7" fmla="*/ 0 60000 65536"/>
                <a:gd name="T8" fmla="*/ 0 60000 65536"/>
                <a:gd name="T9" fmla="*/ 0 w 21600"/>
                <a:gd name="T10" fmla="*/ 0 h 42372"/>
                <a:gd name="T11" fmla="*/ 21600 w 21600"/>
                <a:gd name="T12" fmla="*/ 42372 h 42372"/>
              </a:gdLst>
              <a:ahLst/>
              <a:cxnLst>
                <a:cxn ang="T6">
                  <a:pos x="T0" y="T1"/>
                </a:cxn>
                <a:cxn ang="T7">
                  <a:pos x="T2" y="T3"/>
                </a:cxn>
                <a:cxn ang="T8">
                  <a:pos x="T4" y="T5"/>
                </a:cxn>
              </a:cxnLst>
              <a:rect l="T9" t="T10" r="T11" b="T12"/>
              <a:pathLst>
                <a:path w="21600" h="42372" fill="none" extrusionOk="0">
                  <a:moveTo>
                    <a:pt x="918" y="-1"/>
                  </a:moveTo>
                  <a:cubicBezTo>
                    <a:pt x="12479" y="491"/>
                    <a:pt x="21600" y="10007"/>
                    <a:pt x="21600" y="21580"/>
                  </a:cubicBezTo>
                  <a:cubicBezTo>
                    <a:pt x="21600" y="31255"/>
                    <a:pt x="15166" y="39750"/>
                    <a:pt x="5852" y="42371"/>
                  </a:cubicBezTo>
                </a:path>
                <a:path w="21600" h="42372" stroke="0" extrusionOk="0">
                  <a:moveTo>
                    <a:pt x="918" y="-1"/>
                  </a:moveTo>
                  <a:cubicBezTo>
                    <a:pt x="12479" y="491"/>
                    <a:pt x="21600" y="10007"/>
                    <a:pt x="21600" y="21580"/>
                  </a:cubicBezTo>
                  <a:cubicBezTo>
                    <a:pt x="21600" y="31255"/>
                    <a:pt x="15166" y="39750"/>
                    <a:pt x="5852" y="42371"/>
                  </a:cubicBezTo>
                  <a:lnTo>
                    <a:pt x="0" y="21580"/>
                  </a:lnTo>
                  <a:lnTo>
                    <a:pt x="918" y="-1"/>
                  </a:lnTo>
                  <a:close/>
                </a:path>
              </a:pathLst>
            </a:custGeom>
            <a:noFill/>
            <a:ln w="9525">
              <a:solidFill>
                <a:schemeClr val="tx1"/>
              </a:solidFill>
              <a:round/>
              <a:headEnd type="arrow" w="med" len="me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259" name="Arc 328"/>
            <p:cNvSpPr>
              <a:spLocks/>
            </p:cNvSpPr>
            <p:nvPr/>
          </p:nvSpPr>
          <p:spPr bwMode="auto">
            <a:xfrm rot="-358755">
              <a:off x="743" y="1226"/>
              <a:ext cx="90" cy="161"/>
            </a:xfrm>
            <a:custGeom>
              <a:avLst/>
              <a:gdLst>
                <a:gd name="T0" fmla="*/ 0 w 21600"/>
                <a:gd name="T1" fmla="*/ 0 h 42372"/>
                <a:gd name="T2" fmla="*/ 0 w 21600"/>
                <a:gd name="T3" fmla="*/ 1 h 42372"/>
                <a:gd name="T4" fmla="*/ 0 w 21600"/>
                <a:gd name="T5" fmla="*/ 0 h 42372"/>
                <a:gd name="T6" fmla="*/ 0 60000 65536"/>
                <a:gd name="T7" fmla="*/ 0 60000 65536"/>
                <a:gd name="T8" fmla="*/ 0 60000 65536"/>
                <a:gd name="T9" fmla="*/ 0 w 21600"/>
                <a:gd name="T10" fmla="*/ 0 h 42372"/>
                <a:gd name="T11" fmla="*/ 21600 w 21600"/>
                <a:gd name="T12" fmla="*/ 42372 h 42372"/>
              </a:gdLst>
              <a:ahLst/>
              <a:cxnLst>
                <a:cxn ang="T6">
                  <a:pos x="T0" y="T1"/>
                </a:cxn>
                <a:cxn ang="T7">
                  <a:pos x="T2" y="T3"/>
                </a:cxn>
                <a:cxn ang="T8">
                  <a:pos x="T4" y="T5"/>
                </a:cxn>
              </a:cxnLst>
              <a:rect l="T9" t="T10" r="T11" b="T12"/>
              <a:pathLst>
                <a:path w="21600" h="42372" fill="none" extrusionOk="0">
                  <a:moveTo>
                    <a:pt x="918" y="-1"/>
                  </a:moveTo>
                  <a:cubicBezTo>
                    <a:pt x="12479" y="491"/>
                    <a:pt x="21600" y="10007"/>
                    <a:pt x="21600" y="21580"/>
                  </a:cubicBezTo>
                  <a:cubicBezTo>
                    <a:pt x="21600" y="31255"/>
                    <a:pt x="15166" y="39750"/>
                    <a:pt x="5852" y="42371"/>
                  </a:cubicBezTo>
                </a:path>
                <a:path w="21600" h="42372" stroke="0" extrusionOk="0">
                  <a:moveTo>
                    <a:pt x="918" y="-1"/>
                  </a:moveTo>
                  <a:cubicBezTo>
                    <a:pt x="12479" y="491"/>
                    <a:pt x="21600" y="10007"/>
                    <a:pt x="21600" y="21580"/>
                  </a:cubicBezTo>
                  <a:cubicBezTo>
                    <a:pt x="21600" y="31255"/>
                    <a:pt x="15166" y="39750"/>
                    <a:pt x="5852" y="42371"/>
                  </a:cubicBezTo>
                  <a:lnTo>
                    <a:pt x="0" y="21580"/>
                  </a:lnTo>
                  <a:lnTo>
                    <a:pt x="918" y="-1"/>
                  </a:lnTo>
                  <a:close/>
                </a:path>
              </a:pathLst>
            </a:custGeom>
            <a:noFill/>
            <a:ln w="9525">
              <a:solidFill>
                <a:schemeClr val="tx1"/>
              </a:solidFill>
              <a:round/>
              <a:headEnd type="arrow"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60" name="Text Box 329"/>
            <p:cNvSpPr txBox="1">
              <a:spLocks noChangeArrowheads="1"/>
            </p:cNvSpPr>
            <p:nvPr/>
          </p:nvSpPr>
          <p:spPr bwMode="auto">
            <a:xfrm>
              <a:off x="521" y="1153"/>
              <a:ext cx="22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300">
                  <a:solidFill>
                    <a:srgbClr val="000000"/>
                  </a:solidFill>
                </a:rPr>
                <a:t>H</a:t>
              </a:r>
              <a:r>
                <a:rPr lang="en-US" sz="1300" baseline="-25000">
                  <a:solidFill>
                    <a:srgbClr val="000000"/>
                  </a:solidFill>
                </a:rPr>
                <a:t>2</a:t>
              </a:r>
              <a:r>
                <a:rPr lang="en-US" sz="1300">
                  <a:solidFill>
                    <a:srgbClr val="000000"/>
                  </a:solidFill>
                </a:rPr>
                <a:t>O</a:t>
              </a:r>
              <a:endParaRPr lang="en-US" sz="1300" baseline="30000">
                <a:solidFill>
                  <a:srgbClr val="000000"/>
                </a:solidFill>
              </a:endParaRPr>
            </a:p>
          </p:txBody>
        </p:sp>
        <p:graphicFrame>
          <p:nvGraphicFramePr>
            <p:cNvPr id="9261" name="Object 333"/>
            <p:cNvGraphicFramePr>
              <a:graphicFrameLocks noChangeAspect="1"/>
            </p:cNvGraphicFramePr>
            <p:nvPr/>
          </p:nvGraphicFramePr>
          <p:xfrm>
            <a:off x="905" y="1430"/>
            <a:ext cx="152" cy="144"/>
          </p:xfrm>
          <a:graphic>
            <a:graphicData uri="http://schemas.openxmlformats.org/presentationml/2006/ole">
              <mc:AlternateContent xmlns:mc="http://schemas.openxmlformats.org/markup-compatibility/2006">
                <mc:Choice xmlns:v="urn:schemas-microsoft-com:vml" Requires="v">
                  <p:oleObj spid="_x0000_s222820" name="Equation" r:id="rId8" imgW="241300" imgH="228600" progId="Equation.DSMT4">
                    <p:embed/>
                  </p:oleObj>
                </mc:Choice>
                <mc:Fallback>
                  <p:oleObj name="Equation" r:id="rId8" imgW="241300" imgH="228600" progId="Equation.DSMT4">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05" y="1430"/>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62" name="Object 334"/>
            <p:cNvGraphicFramePr>
              <a:graphicFrameLocks noChangeAspect="1"/>
            </p:cNvGraphicFramePr>
            <p:nvPr/>
          </p:nvGraphicFramePr>
          <p:xfrm>
            <a:off x="669" y="1421"/>
            <a:ext cx="160" cy="152"/>
          </p:xfrm>
          <a:graphic>
            <a:graphicData uri="http://schemas.openxmlformats.org/presentationml/2006/ole">
              <mc:AlternateContent xmlns:mc="http://schemas.openxmlformats.org/markup-compatibility/2006">
                <mc:Choice xmlns:v="urn:schemas-microsoft-com:vml" Requires="v">
                  <p:oleObj spid="_x0000_s222821" name="Equation" r:id="rId10" imgW="241300" imgH="228600" progId="Equation.DSMT4">
                    <p:embed/>
                  </p:oleObj>
                </mc:Choice>
                <mc:Fallback>
                  <p:oleObj name="Equation" r:id="rId10" imgW="241300" imgH="228600" progId="Equation.DSMT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69" y="1421"/>
                          <a:ext cx="160" cy="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63" name="Object 405"/>
            <p:cNvGraphicFramePr>
              <a:graphicFrameLocks noChangeAspect="1"/>
            </p:cNvGraphicFramePr>
            <p:nvPr/>
          </p:nvGraphicFramePr>
          <p:xfrm>
            <a:off x="666" y="1957"/>
            <a:ext cx="152" cy="144"/>
          </p:xfrm>
          <a:graphic>
            <a:graphicData uri="http://schemas.openxmlformats.org/presentationml/2006/ole">
              <mc:AlternateContent xmlns:mc="http://schemas.openxmlformats.org/markup-compatibility/2006">
                <mc:Choice xmlns:v="urn:schemas-microsoft-com:vml" Requires="v">
                  <p:oleObj spid="_x0000_s222822" name="Equation" r:id="rId12" imgW="241300" imgH="228600" progId="Equation.DSMT4">
                    <p:embed/>
                  </p:oleObj>
                </mc:Choice>
                <mc:Fallback>
                  <p:oleObj name="Equation" r:id="rId12" imgW="241300" imgH="228600" progId="Equation.DSMT4">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66" y="1957"/>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64" name="Object 409"/>
            <p:cNvGraphicFramePr>
              <a:graphicFrameLocks noChangeAspect="1"/>
            </p:cNvGraphicFramePr>
            <p:nvPr/>
          </p:nvGraphicFramePr>
          <p:xfrm>
            <a:off x="904" y="1965"/>
            <a:ext cx="152" cy="144"/>
          </p:xfrm>
          <a:graphic>
            <a:graphicData uri="http://schemas.openxmlformats.org/presentationml/2006/ole">
              <mc:AlternateContent xmlns:mc="http://schemas.openxmlformats.org/markup-compatibility/2006">
                <mc:Choice xmlns:v="urn:schemas-microsoft-com:vml" Requires="v">
                  <p:oleObj spid="_x0000_s222823" name="Equation" r:id="rId14" imgW="241300" imgH="228600" progId="Equation.DSMT4">
                    <p:embed/>
                  </p:oleObj>
                </mc:Choice>
                <mc:Fallback>
                  <p:oleObj name="Equation" r:id="rId14" imgW="241300" imgH="228600" progId="Equation.DSMT4">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904" y="1965"/>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65" name="Object 410"/>
            <p:cNvGraphicFramePr>
              <a:graphicFrameLocks noChangeAspect="1"/>
            </p:cNvGraphicFramePr>
            <p:nvPr/>
          </p:nvGraphicFramePr>
          <p:xfrm>
            <a:off x="889" y="3217"/>
            <a:ext cx="288" cy="176"/>
          </p:xfrm>
          <a:graphic>
            <a:graphicData uri="http://schemas.openxmlformats.org/presentationml/2006/ole">
              <mc:AlternateContent xmlns:mc="http://schemas.openxmlformats.org/markup-compatibility/2006">
                <mc:Choice xmlns:v="urn:schemas-microsoft-com:vml" Requires="v">
                  <p:oleObj spid="_x0000_s222824" name="Equation" r:id="rId16" imgW="457200" imgH="279400" progId="Equation.DSMT4">
                    <p:embed/>
                  </p:oleObj>
                </mc:Choice>
                <mc:Fallback>
                  <p:oleObj name="Equation" r:id="rId16" imgW="457200" imgH="279400" progId="Equation.DSMT4">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89" y="3217"/>
                          <a:ext cx="288"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66" name="Object 411"/>
            <p:cNvGraphicFramePr>
              <a:graphicFrameLocks noChangeAspect="1"/>
            </p:cNvGraphicFramePr>
            <p:nvPr/>
          </p:nvGraphicFramePr>
          <p:xfrm>
            <a:off x="547" y="3204"/>
            <a:ext cx="288" cy="176"/>
          </p:xfrm>
          <a:graphic>
            <a:graphicData uri="http://schemas.openxmlformats.org/presentationml/2006/ole">
              <mc:AlternateContent xmlns:mc="http://schemas.openxmlformats.org/markup-compatibility/2006">
                <mc:Choice xmlns:v="urn:schemas-microsoft-com:vml" Requires="v">
                  <p:oleObj spid="_x0000_s222825" name="Equation" r:id="rId18" imgW="457200" imgH="279400" progId="Equation.DSMT4">
                    <p:embed/>
                  </p:oleObj>
                </mc:Choice>
                <mc:Fallback>
                  <p:oleObj name="Equation" r:id="rId18" imgW="457200" imgH="279400" progId="Equation.DSMT4">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47" y="3204"/>
                          <a:ext cx="288"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267" name="Group 461"/>
            <p:cNvGrpSpPr>
              <a:grpSpLocks/>
            </p:cNvGrpSpPr>
            <p:nvPr/>
          </p:nvGrpSpPr>
          <p:grpSpPr bwMode="auto">
            <a:xfrm>
              <a:off x="623" y="1628"/>
              <a:ext cx="445" cy="204"/>
              <a:chOff x="670" y="1321"/>
              <a:chExt cx="445" cy="204"/>
            </a:xfrm>
          </p:grpSpPr>
          <p:sp>
            <p:nvSpPr>
              <p:cNvPr id="9268" name="Text Box 17"/>
              <p:cNvSpPr txBox="1">
                <a:spLocks noChangeArrowheads="1"/>
              </p:cNvSpPr>
              <p:nvPr/>
            </p:nvSpPr>
            <p:spPr bwMode="auto">
              <a:xfrm>
                <a:off x="670" y="1332"/>
                <a:ext cx="44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H</a:t>
                </a:r>
                <a:r>
                  <a:rPr lang="en-US" sz="1400" baseline="-25000"/>
                  <a:t>2</a:t>
                </a:r>
                <a:r>
                  <a:rPr lang="en-US" sz="1400"/>
                  <a:t>CO</a:t>
                </a:r>
                <a:r>
                  <a:rPr lang="en-US" sz="1400" baseline="-25000"/>
                  <a:t>3</a:t>
                </a:r>
                <a:endParaRPr lang="en-US" sz="1400"/>
              </a:p>
            </p:txBody>
          </p:sp>
          <p:sp>
            <p:nvSpPr>
              <p:cNvPr id="9269" name="Rectangle 460"/>
              <p:cNvSpPr>
                <a:spLocks noChangeArrowheads="1"/>
              </p:cNvSpPr>
              <p:nvPr/>
            </p:nvSpPr>
            <p:spPr bwMode="auto">
              <a:xfrm>
                <a:off x="703" y="1321"/>
                <a:ext cx="385" cy="20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9270" name="Rectangle 462"/>
            <p:cNvSpPr>
              <a:spLocks noChangeArrowheads="1"/>
            </p:cNvSpPr>
            <p:nvPr/>
          </p:nvSpPr>
          <p:spPr bwMode="auto">
            <a:xfrm>
              <a:off x="656" y="2195"/>
              <a:ext cx="408" cy="18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9271" name="Group 604"/>
            <p:cNvGrpSpPr>
              <a:grpSpLocks/>
            </p:cNvGrpSpPr>
            <p:nvPr/>
          </p:nvGrpSpPr>
          <p:grpSpPr bwMode="auto">
            <a:xfrm>
              <a:off x="1608" y="957"/>
              <a:ext cx="668" cy="2718"/>
              <a:chOff x="1758" y="650"/>
              <a:chExt cx="668" cy="2718"/>
            </a:xfrm>
          </p:grpSpPr>
          <p:sp>
            <p:nvSpPr>
              <p:cNvPr id="9272" name="Rectangle 511"/>
              <p:cNvSpPr>
                <a:spLocks noChangeArrowheads="1"/>
              </p:cNvSpPr>
              <p:nvPr/>
            </p:nvSpPr>
            <p:spPr bwMode="auto">
              <a:xfrm>
                <a:off x="1831" y="1282"/>
                <a:ext cx="522" cy="1179"/>
              </a:xfrm>
              <a:prstGeom prst="rect">
                <a:avLst/>
              </a:prstGeom>
              <a:solidFill>
                <a:srgbClr val="FBE4B7"/>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9273" name="Rectangle 329"/>
              <p:cNvSpPr>
                <a:spLocks noChangeArrowheads="1"/>
              </p:cNvSpPr>
              <p:nvPr/>
            </p:nvSpPr>
            <p:spPr bwMode="auto">
              <a:xfrm>
                <a:off x="1893" y="2189"/>
                <a:ext cx="386" cy="1179"/>
              </a:xfrm>
              <a:prstGeom prst="rect">
                <a:avLst/>
              </a:prstGeom>
              <a:solidFill>
                <a:srgbClr val="996633">
                  <a:alpha val="788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9274" name="Text Box 21"/>
              <p:cNvSpPr txBox="1">
                <a:spLocks noChangeArrowheads="1"/>
              </p:cNvSpPr>
              <p:nvPr/>
            </p:nvSpPr>
            <p:spPr bwMode="auto">
              <a:xfrm>
                <a:off x="1825" y="1888"/>
                <a:ext cx="522" cy="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lnSpc>
                    <a:spcPct val="80000"/>
                  </a:lnSpc>
                </a:pPr>
                <a:r>
                  <a:rPr lang="en-US" sz="1400"/>
                  <a:t>HCO</a:t>
                </a:r>
                <a:r>
                  <a:rPr lang="en-US" sz="1400" baseline="-25000"/>
                  <a:t>3</a:t>
                </a:r>
                <a:r>
                  <a:rPr lang="en-US" sz="1400" baseline="30000"/>
                  <a:t>-</a:t>
                </a:r>
              </a:p>
              <a:p>
                <a:pPr algn="ctr">
                  <a:lnSpc>
                    <a:spcPct val="40000"/>
                  </a:lnSpc>
                </a:pPr>
                <a:endParaRPr lang="en-US" sz="1400" baseline="-25000"/>
              </a:p>
              <a:p>
                <a:pPr algn="ctr"/>
                <a:r>
                  <a:rPr lang="en-US" sz="1400"/>
                  <a:t>+</a:t>
                </a:r>
                <a:endParaRPr lang="en-US" sz="1400" b="1"/>
              </a:p>
            </p:txBody>
          </p:sp>
          <p:graphicFrame>
            <p:nvGraphicFramePr>
              <p:cNvPr id="9275" name="Object 514"/>
              <p:cNvGraphicFramePr>
                <a:graphicFrameLocks noChangeAspect="1"/>
              </p:cNvGraphicFramePr>
              <p:nvPr/>
            </p:nvGraphicFramePr>
            <p:xfrm>
              <a:off x="1989" y="2610"/>
              <a:ext cx="192" cy="176"/>
            </p:xfrm>
            <a:graphic>
              <a:graphicData uri="http://schemas.openxmlformats.org/presentationml/2006/ole">
                <mc:AlternateContent xmlns:mc="http://schemas.openxmlformats.org/markup-compatibility/2006">
                  <mc:Choice xmlns:v="urn:schemas-microsoft-com:vml" Requires="v">
                    <p:oleObj spid="_x0000_s222826" name="Equation" r:id="rId20" imgW="304668" imgH="279279" progId="Equation.DSMT4">
                      <p:embed/>
                    </p:oleObj>
                  </mc:Choice>
                  <mc:Fallback>
                    <p:oleObj name="Equation" r:id="rId20" imgW="304668" imgH="279279"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9" y="2610"/>
                            <a:ext cx="192" cy="176"/>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276" name="Object 515"/>
              <p:cNvGraphicFramePr>
                <a:graphicFrameLocks noChangeAspect="1"/>
              </p:cNvGraphicFramePr>
              <p:nvPr/>
            </p:nvGraphicFramePr>
            <p:xfrm>
              <a:off x="1976" y="3167"/>
              <a:ext cx="224" cy="168"/>
            </p:xfrm>
            <a:graphic>
              <a:graphicData uri="http://schemas.openxmlformats.org/presentationml/2006/ole">
                <mc:AlternateContent xmlns:mc="http://schemas.openxmlformats.org/markup-compatibility/2006">
                  <mc:Choice xmlns:v="urn:schemas-microsoft-com:vml" Requires="v">
                    <p:oleObj spid="_x0000_s222827" name="Equation" r:id="rId21" imgW="355292" imgH="266469" progId="Equation.DSMT4">
                      <p:embed/>
                    </p:oleObj>
                  </mc:Choice>
                  <mc:Fallback>
                    <p:oleObj name="Equation" r:id="rId21" imgW="355292" imgH="266469"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76" y="3167"/>
                            <a:ext cx="224" cy="16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277" name="Group 516"/>
              <p:cNvGrpSpPr>
                <a:grpSpLocks/>
              </p:cNvGrpSpPr>
              <p:nvPr/>
            </p:nvGrpSpPr>
            <p:grpSpPr bwMode="auto">
              <a:xfrm>
                <a:off x="2045" y="1563"/>
                <a:ext cx="91" cy="292"/>
                <a:chOff x="3095" y="1167"/>
                <a:chExt cx="91" cy="292"/>
              </a:xfrm>
            </p:grpSpPr>
            <p:grpSp>
              <p:nvGrpSpPr>
                <p:cNvPr id="9278" name="Group 273"/>
                <p:cNvGrpSpPr>
                  <a:grpSpLocks/>
                </p:cNvGrpSpPr>
                <p:nvPr/>
              </p:nvGrpSpPr>
              <p:grpSpPr bwMode="auto">
                <a:xfrm>
                  <a:off x="3157" y="1171"/>
                  <a:ext cx="29" cy="288"/>
                  <a:chOff x="1615" y="1660"/>
                  <a:chExt cx="29" cy="401"/>
                </a:xfrm>
              </p:grpSpPr>
              <p:sp>
                <p:nvSpPr>
                  <p:cNvPr id="9279"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80"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81" name="Group 276"/>
                <p:cNvGrpSpPr>
                  <a:grpSpLocks/>
                </p:cNvGrpSpPr>
                <p:nvPr/>
              </p:nvGrpSpPr>
              <p:grpSpPr bwMode="auto">
                <a:xfrm>
                  <a:off x="3095" y="1167"/>
                  <a:ext cx="29" cy="288"/>
                  <a:chOff x="1553" y="1656"/>
                  <a:chExt cx="29" cy="402"/>
                </a:xfrm>
              </p:grpSpPr>
              <p:sp>
                <p:nvSpPr>
                  <p:cNvPr id="9282"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83"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284" name="Group 523"/>
              <p:cNvGrpSpPr>
                <a:grpSpLocks/>
              </p:cNvGrpSpPr>
              <p:nvPr/>
            </p:nvGrpSpPr>
            <p:grpSpPr bwMode="auto">
              <a:xfrm>
                <a:off x="2047" y="2839"/>
                <a:ext cx="91" cy="292"/>
                <a:chOff x="3095" y="1167"/>
                <a:chExt cx="91" cy="292"/>
              </a:xfrm>
            </p:grpSpPr>
            <p:grpSp>
              <p:nvGrpSpPr>
                <p:cNvPr id="9285" name="Group 273"/>
                <p:cNvGrpSpPr>
                  <a:grpSpLocks/>
                </p:cNvGrpSpPr>
                <p:nvPr/>
              </p:nvGrpSpPr>
              <p:grpSpPr bwMode="auto">
                <a:xfrm>
                  <a:off x="3157" y="1171"/>
                  <a:ext cx="29" cy="288"/>
                  <a:chOff x="1615" y="1660"/>
                  <a:chExt cx="29" cy="401"/>
                </a:xfrm>
              </p:grpSpPr>
              <p:sp>
                <p:nvSpPr>
                  <p:cNvPr id="9286"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87"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88" name="Group 276"/>
                <p:cNvGrpSpPr>
                  <a:grpSpLocks/>
                </p:cNvGrpSpPr>
                <p:nvPr/>
              </p:nvGrpSpPr>
              <p:grpSpPr bwMode="auto">
                <a:xfrm>
                  <a:off x="3095" y="1167"/>
                  <a:ext cx="29" cy="288"/>
                  <a:chOff x="1553" y="1656"/>
                  <a:chExt cx="29" cy="402"/>
                </a:xfrm>
              </p:grpSpPr>
              <p:sp>
                <p:nvSpPr>
                  <p:cNvPr id="9289"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90"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291" name="Text Box 533"/>
              <p:cNvSpPr txBox="1">
                <a:spLocks noChangeArrowheads="1"/>
              </p:cNvSpPr>
              <p:nvPr/>
            </p:nvSpPr>
            <p:spPr bwMode="auto">
              <a:xfrm>
                <a:off x="1989" y="2416"/>
                <a:ext cx="18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a:t>
                </a:r>
              </a:p>
            </p:txBody>
          </p:sp>
          <p:sp>
            <p:nvSpPr>
              <p:cNvPr id="9292" name="Text Box 6"/>
              <p:cNvSpPr txBox="1">
                <a:spLocks noChangeArrowheads="1"/>
              </p:cNvSpPr>
              <p:nvPr/>
            </p:nvSpPr>
            <p:spPr bwMode="auto">
              <a:xfrm>
                <a:off x="1935" y="650"/>
                <a:ext cx="332" cy="2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CO</a:t>
                </a:r>
                <a:r>
                  <a:rPr lang="en-US" sz="1400" baseline="-25000"/>
                  <a:t>2</a:t>
                </a:r>
                <a:endParaRPr lang="en-US" sz="1400"/>
              </a:p>
            </p:txBody>
          </p:sp>
          <p:grpSp>
            <p:nvGrpSpPr>
              <p:cNvPr id="9293" name="Group 535"/>
              <p:cNvGrpSpPr>
                <a:grpSpLocks/>
              </p:cNvGrpSpPr>
              <p:nvPr/>
            </p:nvGrpSpPr>
            <p:grpSpPr bwMode="auto">
              <a:xfrm>
                <a:off x="2046" y="866"/>
                <a:ext cx="91" cy="403"/>
                <a:chOff x="3095" y="1167"/>
                <a:chExt cx="91" cy="292"/>
              </a:xfrm>
            </p:grpSpPr>
            <p:grpSp>
              <p:nvGrpSpPr>
                <p:cNvPr id="9294" name="Group 273"/>
                <p:cNvGrpSpPr>
                  <a:grpSpLocks/>
                </p:cNvGrpSpPr>
                <p:nvPr/>
              </p:nvGrpSpPr>
              <p:grpSpPr bwMode="auto">
                <a:xfrm>
                  <a:off x="3157" y="1171"/>
                  <a:ext cx="29" cy="288"/>
                  <a:chOff x="1615" y="1660"/>
                  <a:chExt cx="29" cy="401"/>
                </a:xfrm>
              </p:grpSpPr>
              <p:sp>
                <p:nvSpPr>
                  <p:cNvPr id="9295"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96"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97" name="Group 276"/>
                <p:cNvGrpSpPr>
                  <a:grpSpLocks/>
                </p:cNvGrpSpPr>
                <p:nvPr/>
              </p:nvGrpSpPr>
              <p:grpSpPr bwMode="auto">
                <a:xfrm>
                  <a:off x="3095" y="1167"/>
                  <a:ext cx="29" cy="288"/>
                  <a:chOff x="1553" y="1656"/>
                  <a:chExt cx="29" cy="402"/>
                </a:xfrm>
              </p:grpSpPr>
              <p:sp>
                <p:nvSpPr>
                  <p:cNvPr id="9298"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99"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300" name="Text Box 542"/>
              <p:cNvSpPr txBox="1">
                <a:spLocks noChangeArrowheads="1"/>
              </p:cNvSpPr>
              <p:nvPr/>
            </p:nvSpPr>
            <p:spPr bwMode="auto">
              <a:xfrm>
                <a:off x="2199" y="839"/>
                <a:ext cx="22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300">
                    <a:solidFill>
                      <a:srgbClr val="000000"/>
                    </a:solidFill>
                  </a:rPr>
                  <a:t>H</a:t>
                </a:r>
                <a:r>
                  <a:rPr lang="en-US" sz="1300" baseline="-25000">
                    <a:solidFill>
                      <a:srgbClr val="000000"/>
                    </a:solidFill>
                  </a:rPr>
                  <a:t>2</a:t>
                </a:r>
                <a:r>
                  <a:rPr lang="en-US" sz="1300">
                    <a:solidFill>
                      <a:srgbClr val="000000"/>
                    </a:solidFill>
                  </a:rPr>
                  <a:t>O</a:t>
                </a:r>
                <a:endParaRPr lang="en-US" sz="1300" baseline="30000">
                  <a:solidFill>
                    <a:srgbClr val="000000"/>
                  </a:solidFill>
                </a:endParaRPr>
              </a:p>
            </p:txBody>
          </p:sp>
          <p:sp>
            <p:nvSpPr>
              <p:cNvPr id="9301" name="Arc 543"/>
              <p:cNvSpPr>
                <a:spLocks/>
              </p:cNvSpPr>
              <p:nvPr/>
            </p:nvSpPr>
            <p:spPr bwMode="auto">
              <a:xfrm rot="10800000">
                <a:off x="2116" y="915"/>
                <a:ext cx="90" cy="161"/>
              </a:xfrm>
              <a:custGeom>
                <a:avLst/>
                <a:gdLst>
                  <a:gd name="T0" fmla="*/ 0 w 21600"/>
                  <a:gd name="T1" fmla="*/ 0 h 42372"/>
                  <a:gd name="T2" fmla="*/ 0 w 21600"/>
                  <a:gd name="T3" fmla="*/ 0 h 42372"/>
                  <a:gd name="T4" fmla="*/ 0 w 21600"/>
                  <a:gd name="T5" fmla="*/ 0 h 42372"/>
                  <a:gd name="T6" fmla="*/ 0 60000 65536"/>
                  <a:gd name="T7" fmla="*/ 0 60000 65536"/>
                  <a:gd name="T8" fmla="*/ 0 60000 65536"/>
                  <a:gd name="T9" fmla="*/ 0 w 21600"/>
                  <a:gd name="T10" fmla="*/ 0 h 42372"/>
                  <a:gd name="T11" fmla="*/ 21600 w 21600"/>
                  <a:gd name="T12" fmla="*/ 42372 h 42372"/>
                </a:gdLst>
                <a:ahLst/>
                <a:cxnLst>
                  <a:cxn ang="T6">
                    <a:pos x="T0" y="T1"/>
                  </a:cxn>
                  <a:cxn ang="T7">
                    <a:pos x="T2" y="T3"/>
                  </a:cxn>
                  <a:cxn ang="T8">
                    <a:pos x="T4" y="T5"/>
                  </a:cxn>
                </a:cxnLst>
                <a:rect l="T9" t="T10" r="T11" b="T12"/>
                <a:pathLst>
                  <a:path w="21600" h="42372" fill="none" extrusionOk="0">
                    <a:moveTo>
                      <a:pt x="918" y="-1"/>
                    </a:moveTo>
                    <a:cubicBezTo>
                      <a:pt x="12479" y="491"/>
                      <a:pt x="21600" y="10007"/>
                      <a:pt x="21600" y="21580"/>
                    </a:cubicBezTo>
                    <a:cubicBezTo>
                      <a:pt x="21600" y="31255"/>
                      <a:pt x="15166" y="39750"/>
                      <a:pt x="5852" y="42371"/>
                    </a:cubicBezTo>
                  </a:path>
                  <a:path w="21600" h="42372" stroke="0" extrusionOk="0">
                    <a:moveTo>
                      <a:pt x="918" y="-1"/>
                    </a:moveTo>
                    <a:cubicBezTo>
                      <a:pt x="12479" y="491"/>
                      <a:pt x="21600" y="10007"/>
                      <a:pt x="21600" y="21580"/>
                    </a:cubicBezTo>
                    <a:cubicBezTo>
                      <a:pt x="21600" y="31255"/>
                      <a:pt x="15166" y="39750"/>
                      <a:pt x="5852" y="42371"/>
                    </a:cubicBezTo>
                    <a:lnTo>
                      <a:pt x="0" y="21580"/>
                    </a:lnTo>
                    <a:lnTo>
                      <a:pt x="918" y="-1"/>
                    </a:lnTo>
                    <a:close/>
                  </a:path>
                </a:pathLst>
              </a:custGeom>
              <a:noFill/>
              <a:ln w="9525">
                <a:solidFill>
                  <a:schemeClr val="tx1"/>
                </a:solidFill>
                <a:round/>
                <a:headEnd type="arrow" w="med" len="me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302" name="Arc 544"/>
              <p:cNvSpPr>
                <a:spLocks/>
              </p:cNvSpPr>
              <p:nvPr/>
            </p:nvSpPr>
            <p:spPr bwMode="auto">
              <a:xfrm rot="-358755">
                <a:off x="1980" y="918"/>
                <a:ext cx="90" cy="161"/>
              </a:xfrm>
              <a:custGeom>
                <a:avLst/>
                <a:gdLst>
                  <a:gd name="T0" fmla="*/ 0 w 21600"/>
                  <a:gd name="T1" fmla="*/ 0 h 42372"/>
                  <a:gd name="T2" fmla="*/ 0 w 21600"/>
                  <a:gd name="T3" fmla="*/ 0 h 42372"/>
                  <a:gd name="T4" fmla="*/ 0 w 21600"/>
                  <a:gd name="T5" fmla="*/ 0 h 42372"/>
                  <a:gd name="T6" fmla="*/ 0 60000 65536"/>
                  <a:gd name="T7" fmla="*/ 0 60000 65536"/>
                  <a:gd name="T8" fmla="*/ 0 60000 65536"/>
                  <a:gd name="T9" fmla="*/ 0 w 21600"/>
                  <a:gd name="T10" fmla="*/ 0 h 42372"/>
                  <a:gd name="T11" fmla="*/ 21600 w 21600"/>
                  <a:gd name="T12" fmla="*/ 42372 h 42372"/>
                </a:gdLst>
                <a:ahLst/>
                <a:cxnLst>
                  <a:cxn ang="T6">
                    <a:pos x="T0" y="T1"/>
                  </a:cxn>
                  <a:cxn ang="T7">
                    <a:pos x="T2" y="T3"/>
                  </a:cxn>
                  <a:cxn ang="T8">
                    <a:pos x="T4" y="T5"/>
                  </a:cxn>
                </a:cxnLst>
                <a:rect l="T9" t="T10" r="T11" b="T12"/>
                <a:pathLst>
                  <a:path w="21600" h="42372" fill="none" extrusionOk="0">
                    <a:moveTo>
                      <a:pt x="918" y="-1"/>
                    </a:moveTo>
                    <a:cubicBezTo>
                      <a:pt x="12479" y="491"/>
                      <a:pt x="21600" y="10007"/>
                      <a:pt x="21600" y="21580"/>
                    </a:cubicBezTo>
                    <a:cubicBezTo>
                      <a:pt x="21600" y="31255"/>
                      <a:pt x="15166" y="39750"/>
                      <a:pt x="5852" y="42371"/>
                    </a:cubicBezTo>
                  </a:path>
                  <a:path w="21600" h="42372" stroke="0" extrusionOk="0">
                    <a:moveTo>
                      <a:pt x="918" y="-1"/>
                    </a:moveTo>
                    <a:cubicBezTo>
                      <a:pt x="12479" y="491"/>
                      <a:pt x="21600" y="10007"/>
                      <a:pt x="21600" y="21580"/>
                    </a:cubicBezTo>
                    <a:cubicBezTo>
                      <a:pt x="21600" y="31255"/>
                      <a:pt x="15166" y="39750"/>
                      <a:pt x="5852" y="42371"/>
                    </a:cubicBezTo>
                    <a:lnTo>
                      <a:pt x="0" y="21580"/>
                    </a:lnTo>
                    <a:lnTo>
                      <a:pt x="918" y="-1"/>
                    </a:lnTo>
                    <a:close/>
                  </a:path>
                </a:pathLst>
              </a:custGeom>
              <a:noFill/>
              <a:ln w="9525">
                <a:solidFill>
                  <a:schemeClr val="tx1"/>
                </a:solidFill>
                <a:round/>
                <a:headEnd type="arrow"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03" name="Text Box 545"/>
              <p:cNvSpPr txBox="1">
                <a:spLocks noChangeArrowheads="1"/>
              </p:cNvSpPr>
              <p:nvPr/>
            </p:nvSpPr>
            <p:spPr bwMode="auto">
              <a:xfrm>
                <a:off x="1758" y="845"/>
                <a:ext cx="22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300">
                    <a:solidFill>
                      <a:srgbClr val="000000"/>
                    </a:solidFill>
                  </a:rPr>
                  <a:t>H</a:t>
                </a:r>
                <a:r>
                  <a:rPr lang="en-US" sz="1300" baseline="-25000">
                    <a:solidFill>
                      <a:srgbClr val="000000"/>
                    </a:solidFill>
                  </a:rPr>
                  <a:t>2</a:t>
                </a:r>
                <a:r>
                  <a:rPr lang="en-US" sz="1300">
                    <a:solidFill>
                      <a:srgbClr val="000000"/>
                    </a:solidFill>
                  </a:rPr>
                  <a:t>O</a:t>
                </a:r>
                <a:endParaRPr lang="en-US" sz="1300" baseline="30000">
                  <a:solidFill>
                    <a:srgbClr val="000000"/>
                  </a:solidFill>
                </a:endParaRPr>
              </a:p>
            </p:txBody>
          </p:sp>
          <p:graphicFrame>
            <p:nvGraphicFramePr>
              <p:cNvPr id="9304" name="Object 546"/>
              <p:cNvGraphicFramePr>
                <a:graphicFrameLocks noChangeAspect="1"/>
              </p:cNvGraphicFramePr>
              <p:nvPr/>
            </p:nvGraphicFramePr>
            <p:xfrm>
              <a:off x="2142" y="1122"/>
              <a:ext cx="152" cy="144"/>
            </p:xfrm>
            <a:graphic>
              <a:graphicData uri="http://schemas.openxmlformats.org/presentationml/2006/ole">
                <mc:AlternateContent xmlns:mc="http://schemas.openxmlformats.org/markup-compatibility/2006">
                  <mc:Choice xmlns:v="urn:schemas-microsoft-com:vml" Requires="v">
                    <p:oleObj spid="_x0000_s222828" name="Equation" r:id="rId22" imgW="241300" imgH="228600" progId="Equation.DSMT4">
                      <p:embed/>
                    </p:oleObj>
                  </mc:Choice>
                  <mc:Fallback>
                    <p:oleObj name="Equation" r:id="rId22" imgW="241300" imgH="228600" progId="Equation.DSMT4">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42" y="1122"/>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05" name="Object 547"/>
              <p:cNvGraphicFramePr>
                <a:graphicFrameLocks noChangeAspect="1"/>
              </p:cNvGraphicFramePr>
              <p:nvPr/>
            </p:nvGraphicFramePr>
            <p:xfrm>
              <a:off x="1906" y="1113"/>
              <a:ext cx="160" cy="152"/>
            </p:xfrm>
            <a:graphic>
              <a:graphicData uri="http://schemas.openxmlformats.org/presentationml/2006/ole">
                <mc:AlternateContent xmlns:mc="http://schemas.openxmlformats.org/markup-compatibility/2006">
                  <mc:Choice xmlns:v="urn:schemas-microsoft-com:vml" Requires="v">
                    <p:oleObj spid="_x0000_s222829" name="Equation" r:id="rId23" imgW="241300" imgH="228600" progId="Equation.DSMT4">
                      <p:embed/>
                    </p:oleObj>
                  </mc:Choice>
                  <mc:Fallback>
                    <p:oleObj name="Equation" r:id="rId23" imgW="241300" imgH="228600" progId="Equation.DSMT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906" y="1113"/>
                            <a:ext cx="160" cy="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06" name="Object 548"/>
              <p:cNvGraphicFramePr>
                <a:graphicFrameLocks noChangeAspect="1"/>
              </p:cNvGraphicFramePr>
              <p:nvPr/>
            </p:nvGraphicFramePr>
            <p:xfrm>
              <a:off x="1903" y="1649"/>
              <a:ext cx="152" cy="144"/>
            </p:xfrm>
            <a:graphic>
              <a:graphicData uri="http://schemas.openxmlformats.org/presentationml/2006/ole">
                <mc:AlternateContent xmlns:mc="http://schemas.openxmlformats.org/markup-compatibility/2006">
                  <mc:Choice xmlns:v="urn:schemas-microsoft-com:vml" Requires="v">
                    <p:oleObj spid="_x0000_s222830" name="Equation" r:id="rId24" imgW="241300" imgH="228600" progId="Equation.DSMT4">
                      <p:embed/>
                    </p:oleObj>
                  </mc:Choice>
                  <mc:Fallback>
                    <p:oleObj name="Equation" r:id="rId24" imgW="241300" imgH="228600" progId="Equation.DSMT4">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903" y="1649"/>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07" name="Object 549"/>
              <p:cNvGraphicFramePr>
                <a:graphicFrameLocks noChangeAspect="1"/>
              </p:cNvGraphicFramePr>
              <p:nvPr/>
            </p:nvGraphicFramePr>
            <p:xfrm>
              <a:off x="2141" y="1657"/>
              <a:ext cx="152" cy="144"/>
            </p:xfrm>
            <a:graphic>
              <a:graphicData uri="http://schemas.openxmlformats.org/presentationml/2006/ole">
                <mc:AlternateContent xmlns:mc="http://schemas.openxmlformats.org/markup-compatibility/2006">
                  <mc:Choice xmlns:v="urn:schemas-microsoft-com:vml" Requires="v">
                    <p:oleObj spid="_x0000_s222831" name="Equation" r:id="rId25" imgW="241300" imgH="228600" progId="Equation.DSMT4">
                      <p:embed/>
                    </p:oleObj>
                  </mc:Choice>
                  <mc:Fallback>
                    <p:oleObj name="Equation" r:id="rId25" imgW="241300" imgH="228600" progId="Equation.DSMT4">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141" y="1657"/>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08" name="Object 550"/>
              <p:cNvGraphicFramePr>
                <a:graphicFrameLocks noChangeAspect="1"/>
              </p:cNvGraphicFramePr>
              <p:nvPr/>
            </p:nvGraphicFramePr>
            <p:xfrm>
              <a:off x="2126" y="2909"/>
              <a:ext cx="288" cy="176"/>
            </p:xfrm>
            <a:graphic>
              <a:graphicData uri="http://schemas.openxmlformats.org/presentationml/2006/ole">
                <mc:AlternateContent xmlns:mc="http://schemas.openxmlformats.org/markup-compatibility/2006">
                  <mc:Choice xmlns:v="urn:schemas-microsoft-com:vml" Requires="v">
                    <p:oleObj spid="_x0000_s222832" name="Equation" r:id="rId26" imgW="457200" imgH="279400" progId="Equation.DSMT4">
                      <p:embed/>
                    </p:oleObj>
                  </mc:Choice>
                  <mc:Fallback>
                    <p:oleObj name="Equation" r:id="rId26" imgW="457200" imgH="279400" progId="Equation.DSMT4">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126" y="2909"/>
                            <a:ext cx="288"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09" name="Object 551"/>
              <p:cNvGraphicFramePr>
                <a:graphicFrameLocks noChangeAspect="1"/>
              </p:cNvGraphicFramePr>
              <p:nvPr/>
            </p:nvGraphicFramePr>
            <p:xfrm>
              <a:off x="1784" y="2896"/>
              <a:ext cx="288" cy="176"/>
            </p:xfrm>
            <a:graphic>
              <a:graphicData uri="http://schemas.openxmlformats.org/presentationml/2006/ole">
                <mc:AlternateContent xmlns:mc="http://schemas.openxmlformats.org/markup-compatibility/2006">
                  <mc:Choice xmlns:v="urn:schemas-microsoft-com:vml" Requires="v">
                    <p:oleObj spid="_x0000_s222833" name="Equation" r:id="rId27" imgW="457200" imgH="279400" progId="Equation.DSMT4">
                      <p:embed/>
                    </p:oleObj>
                  </mc:Choice>
                  <mc:Fallback>
                    <p:oleObj name="Equation" r:id="rId27" imgW="457200" imgH="279400" progId="Equation.DSMT4">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784" y="2896"/>
                            <a:ext cx="288"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310" name="Group 552"/>
              <p:cNvGrpSpPr>
                <a:grpSpLocks/>
              </p:cNvGrpSpPr>
              <p:nvPr/>
            </p:nvGrpSpPr>
            <p:grpSpPr bwMode="auto">
              <a:xfrm>
                <a:off x="1860" y="1320"/>
                <a:ext cx="445" cy="204"/>
                <a:chOff x="670" y="1321"/>
                <a:chExt cx="445" cy="204"/>
              </a:xfrm>
            </p:grpSpPr>
            <p:sp>
              <p:nvSpPr>
                <p:cNvPr id="9311" name="Text Box 17"/>
                <p:cNvSpPr txBox="1">
                  <a:spLocks noChangeArrowheads="1"/>
                </p:cNvSpPr>
                <p:nvPr/>
              </p:nvSpPr>
              <p:spPr bwMode="auto">
                <a:xfrm>
                  <a:off x="670" y="1332"/>
                  <a:ext cx="44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H</a:t>
                  </a:r>
                  <a:r>
                    <a:rPr lang="en-US" sz="1400" baseline="-25000"/>
                    <a:t>2</a:t>
                  </a:r>
                  <a:r>
                    <a:rPr lang="en-US" sz="1400"/>
                    <a:t>CO</a:t>
                  </a:r>
                  <a:r>
                    <a:rPr lang="en-US" sz="1400" baseline="-25000"/>
                    <a:t>3</a:t>
                  </a:r>
                  <a:endParaRPr lang="en-US" sz="1400"/>
                </a:p>
              </p:txBody>
            </p:sp>
            <p:sp>
              <p:nvSpPr>
                <p:cNvPr id="9312" name="Rectangle 554"/>
                <p:cNvSpPr>
                  <a:spLocks noChangeArrowheads="1"/>
                </p:cNvSpPr>
                <p:nvPr/>
              </p:nvSpPr>
              <p:spPr bwMode="auto">
                <a:xfrm>
                  <a:off x="703" y="1321"/>
                  <a:ext cx="385" cy="20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9313" name="Rectangle 555"/>
              <p:cNvSpPr>
                <a:spLocks noChangeArrowheads="1"/>
              </p:cNvSpPr>
              <p:nvPr/>
            </p:nvSpPr>
            <p:spPr bwMode="auto">
              <a:xfrm>
                <a:off x="1893" y="1887"/>
                <a:ext cx="408" cy="18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9314" name="Group 195"/>
              <p:cNvGrpSpPr>
                <a:grpSpLocks/>
              </p:cNvGrpSpPr>
              <p:nvPr/>
            </p:nvGrpSpPr>
            <p:grpSpPr bwMode="auto">
              <a:xfrm>
                <a:off x="1981" y="2228"/>
                <a:ext cx="196" cy="196"/>
                <a:chOff x="1723" y="3589"/>
                <a:chExt cx="196" cy="196"/>
              </a:xfrm>
            </p:grpSpPr>
            <p:sp>
              <p:nvSpPr>
                <p:cNvPr id="9315" name="Oval 190"/>
                <p:cNvSpPr>
                  <a:spLocks noChangeArrowheads="1"/>
                </p:cNvSpPr>
                <p:nvPr/>
              </p:nvSpPr>
              <p:spPr bwMode="auto">
                <a:xfrm>
                  <a:off x="1723" y="3589"/>
                  <a:ext cx="196" cy="196"/>
                </a:xfrm>
                <a:prstGeom prst="ellipse">
                  <a:avLst/>
                </a:prstGeom>
                <a:gradFill rotWithShape="1">
                  <a:gsLst>
                    <a:gs pos="0">
                      <a:srgbClr val="996633"/>
                    </a:gs>
                    <a:gs pos="50000">
                      <a:srgbClr val="FBE4B7"/>
                    </a:gs>
                    <a:gs pos="100000">
                      <a:srgbClr val="996633"/>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16" name="Text Box 192"/>
                <p:cNvSpPr txBox="1">
                  <a:spLocks noChangeArrowheads="1"/>
                </p:cNvSpPr>
                <p:nvPr/>
              </p:nvSpPr>
              <p:spPr bwMode="auto">
                <a:xfrm>
                  <a:off x="1759" y="3607"/>
                  <a:ext cx="134" cy="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400">
                      <a:solidFill>
                        <a:srgbClr val="000000"/>
                      </a:solidFill>
                    </a:rPr>
                    <a:t>H</a:t>
                  </a:r>
                  <a:r>
                    <a:rPr lang="en-US" sz="1400" baseline="30000">
                      <a:solidFill>
                        <a:srgbClr val="000000"/>
                      </a:solidFill>
                    </a:rPr>
                    <a:t>+</a:t>
                  </a:r>
                </a:p>
              </p:txBody>
            </p:sp>
          </p:grpSp>
        </p:grpSp>
        <p:sp>
          <p:nvSpPr>
            <p:cNvPr id="9317" name="Line 96"/>
            <p:cNvSpPr>
              <a:spLocks noChangeShapeType="1"/>
            </p:cNvSpPr>
            <p:nvPr/>
          </p:nvSpPr>
          <p:spPr bwMode="auto">
            <a:xfrm>
              <a:off x="1092" y="2286"/>
              <a:ext cx="576"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318" name="Line 95"/>
            <p:cNvSpPr>
              <a:spLocks noChangeShapeType="1"/>
            </p:cNvSpPr>
            <p:nvPr/>
          </p:nvSpPr>
          <p:spPr bwMode="auto">
            <a:xfrm>
              <a:off x="1095" y="1741"/>
              <a:ext cx="576"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319" name="Line 97"/>
            <p:cNvSpPr>
              <a:spLocks noChangeShapeType="1"/>
            </p:cNvSpPr>
            <p:nvPr/>
          </p:nvSpPr>
          <p:spPr bwMode="auto">
            <a:xfrm>
              <a:off x="1094" y="2636"/>
              <a:ext cx="576"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320" name="Line 80"/>
            <p:cNvSpPr>
              <a:spLocks noChangeShapeType="1"/>
            </p:cNvSpPr>
            <p:nvPr/>
          </p:nvSpPr>
          <p:spPr bwMode="auto">
            <a:xfrm>
              <a:off x="3826" y="1058"/>
              <a:ext cx="576" cy="0"/>
            </a:xfrm>
            <a:prstGeom prst="line">
              <a:avLst/>
            </a:prstGeom>
            <a:noFill/>
            <a:ln w="12700">
              <a:solidFill>
                <a:schemeClr val="bg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321" name="Line 98"/>
            <p:cNvSpPr>
              <a:spLocks noChangeShapeType="1"/>
            </p:cNvSpPr>
            <p:nvPr/>
          </p:nvSpPr>
          <p:spPr bwMode="auto">
            <a:xfrm>
              <a:off x="3818" y="3553"/>
              <a:ext cx="576" cy="0"/>
            </a:xfrm>
            <a:prstGeom prst="line">
              <a:avLst/>
            </a:prstGeom>
            <a:noFill/>
            <a:ln w="12700">
              <a:solidFill>
                <a:schemeClr val="bg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322" name="Line 98"/>
            <p:cNvSpPr>
              <a:spLocks noChangeShapeType="1"/>
            </p:cNvSpPr>
            <p:nvPr/>
          </p:nvSpPr>
          <p:spPr bwMode="auto">
            <a:xfrm>
              <a:off x="3818" y="3025"/>
              <a:ext cx="576" cy="0"/>
            </a:xfrm>
            <a:prstGeom prst="line">
              <a:avLst/>
            </a:prstGeom>
            <a:noFill/>
            <a:ln w="12700">
              <a:solidFill>
                <a:schemeClr val="bg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323" name="Rectangle 610"/>
            <p:cNvSpPr>
              <a:spLocks noChangeArrowheads="1"/>
            </p:cNvSpPr>
            <p:nvPr/>
          </p:nvSpPr>
          <p:spPr bwMode="auto">
            <a:xfrm>
              <a:off x="3315" y="1587"/>
              <a:ext cx="522" cy="1179"/>
            </a:xfrm>
            <a:prstGeom prst="rect">
              <a:avLst/>
            </a:prstGeom>
            <a:solidFill>
              <a:srgbClr val="FBE4B7"/>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9324" name="Rectangle 329"/>
            <p:cNvSpPr>
              <a:spLocks noChangeArrowheads="1"/>
            </p:cNvSpPr>
            <p:nvPr/>
          </p:nvSpPr>
          <p:spPr bwMode="auto">
            <a:xfrm>
              <a:off x="3377" y="2494"/>
              <a:ext cx="385" cy="1179"/>
            </a:xfrm>
            <a:prstGeom prst="rect">
              <a:avLst/>
            </a:prstGeom>
            <a:solidFill>
              <a:srgbClr val="FB7133">
                <a:alpha val="8313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9325" name="Text Box 21"/>
            <p:cNvSpPr txBox="1">
              <a:spLocks noChangeArrowheads="1"/>
            </p:cNvSpPr>
            <p:nvPr/>
          </p:nvSpPr>
          <p:spPr bwMode="auto">
            <a:xfrm>
              <a:off x="3309" y="2193"/>
              <a:ext cx="522" cy="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lnSpc>
                  <a:spcPct val="80000"/>
                </a:lnSpc>
              </a:pPr>
              <a:r>
                <a:rPr lang="en-US" sz="1400"/>
                <a:t>HCO</a:t>
              </a:r>
              <a:r>
                <a:rPr lang="en-US" sz="1400" baseline="-25000"/>
                <a:t>3</a:t>
              </a:r>
              <a:r>
                <a:rPr lang="en-US" sz="1400" baseline="30000"/>
                <a:t>-</a:t>
              </a:r>
            </a:p>
            <a:p>
              <a:pPr algn="ctr">
                <a:lnSpc>
                  <a:spcPct val="40000"/>
                </a:lnSpc>
              </a:pPr>
              <a:endParaRPr lang="en-US" sz="1400" baseline="-25000"/>
            </a:p>
            <a:p>
              <a:pPr algn="ctr"/>
              <a:r>
                <a:rPr lang="en-US" sz="1400"/>
                <a:t>+</a:t>
              </a:r>
              <a:endParaRPr lang="en-US" sz="1400" b="1"/>
            </a:p>
          </p:txBody>
        </p:sp>
        <p:graphicFrame>
          <p:nvGraphicFramePr>
            <p:cNvPr id="9326" name="Object 263"/>
            <p:cNvGraphicFramePr>
              <a:graphicFrameLocks noChangeAspect="1"/>
            </p:cNvGraphicFramePr>
            <p:nvPr/>
          </p:nvGraphicFramePr>
          <p:xfrm>
            <a:off x="3473" y="2915"/>
            <a:ext cx="192" cy="176"/>
          </p:xfrm>
          <a:graphic>
            <a:graphicData uri="http://schemas.openxmlformats.org/presentationml/2006/ole">
              <mc:AlternateContent xmlns:mc="http://schemas.openxmlformats.org/markup-compatibility/2006">
                <mc:Choice xmlns:v="urn:schemas-microsoft-com:vml" Requires="v">
                  <p:oleObj spid="_x0000_s222834" name="Equation" r:id="rId28" imgW="304668" imgH="279279" progId="Equation.DSMT4">
                    <p:embed/>
                  </p:oleObj>
                </mc:Choice>
                <mc:Fallback>
                  <p:oleObj name="Equation" r:id="rId28" imgW="304668" imgH="279279"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73" y="2915"/>
                          <a:ext cx="192" cy="176"/>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327" name="Object 264"/>
            <p:cNvGraphicFramePr>
              <a:graphicFrameLocks noChangeAspect="1"/>
            </p:cNvGraphicFramePr>
            <p:nvPr/>
          </p:nvGraphicFramePr>
          <p:xfrm>
            <a:off x="3460" y="3472"/>
            <a:ext cx="224" cy="168"/>
          </p:xfrm>
          <a:graphic>
            <a:graphicData uri="http://schemas.openxmlformats.org/presentationml/2006/ole">
              <mc:AlternateContent xmlns:mc="http://schemas.openxmlformats.org/markup-compatibility/2006">
                <mc:Choice xmlns:v="urn:schemas-microsoft-com:vml" Requires="v">
                  <p:oleObj spid="_x0000_s222835" name="Equation" r:id="rId29" imgW="355292" imgH="266469" progId="Equation.DSMT4">
                    <p:embed/>
                  </p:oleObj>
                </mc:Choice>
                <mc:Fallback>
                  <p:oleObj name="Equation" r:id="rId29" imgW="355292" imgH="266469"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0" y="3472"/>
                          <a:ext cx="224" cy="16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328" name="Group 273"/>
            <p:cNvGrpSpPr>
              <a:grpSpLocks/>
            </p:cNvGrpSpPr>
            <p:nvPr/>
          </p:nvGrpSpPr>
          <p:grpSpPr bwMode="auto">
            <a:xfrm>
              <a:off x="3591" y="1872"/>
              <a:ext cx="29" cy="288"/>
              <a:chOff x="1615" y="1660"/>
              <a:chExt cx="29" cy="401"/>
            </a:xfrm>
          </p:grpSpPr>
          <p:sp>
            <p:nvSpPr>
              <p:cNvPr id="9329"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0"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31" name="Group 276"/>
            <p:cNvGrpSpPr>
              <a:grpSpLocks/>
            </p:cNvGrpSpPr>
            <p:nvPr/>
          </p:nvGrpSpPr>
          <p:grpSpPr bwMode="auto">
            <a:xfrm>
              <a:off x="3529" y="1868"/>
              <a:ext cx="29" cy="288"/>
              <a:chOff x="1553" y="1656"/>
              <a:chExt cx="29" cy="402"/>
            </a:xfrm>
          </p:grpSpPr>
          <p:sp>
            <p:nvSpPr>
              <p:cNvPr id="9332"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3"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34" name="Group 273"/>
            <p:cNvGrpSpPr>
              <a:grpSpLocks/>
            </p:cNvGrpSpPr>
            <p:nvPr/>
          </p:nvGrpSpPr>
          <p:grpSpPr bwMode="auto">
            <a:xfrm>
              <a:off x="3593" y="3148"/>
              <a:ext cx="29" cy="288"/>
              <a:chOff x="1615" y="1660"/>
              <a:chExt cx="29" cy="401"/>
            </a:xfrm>
          </p:grpSpPr>
          <p:sp>
            <p:nvSpPr>
              <p:cNvPr id="9335"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6"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37" name="Group 276"/>
            <p:cNvGrpSpPr>
              <a:grpSpLocks/>
            </p:cNvGrpSpPr>
            <p:nvPr/>
          </p:nvGrpSpPr>
          <p:grpSpPr bwMode="auto">
            <a:xfrm>
              <a:off x="3531" y="3144"/>
              <a:ext cx="29" cy="288"/>
              <a:chOff x="1553" y="1656"/>
              <a:chExt cx="29" cy="402"/>
            </a:xfrm>
          </p:grpSpPr>
          <p:sp>
            <p:nvSpPr>
              <p:cNvPr id="9338"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39"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340" name="Oval 630"/>
            <p:cNvSpPr>
              <a:spLocks noChangeArrowheads="1"/>
            </p:cNvSpPr>
            <p:nvPr/>
          </p:nvSpPr>
          <p:spPr bwMode="auto">
            <a:xfrm>
              <a:off x="3467" y="2521"/>
              <a:ext cx="196" cy="196"/>
            </a:xfrm>
            <a:prstGeom prst="ellipse">
              <a:avLst/>
            </a:prstGeom>
            <a:gradFill rotWithShape="1">
              <a:gsLst>
                <a:gs pos="0">
                  <a:srgbClr val="FF5A33"/>
                </a:gs>
                <a:gs pos="50000">
                  <a:srgbClr val="FBE4B7"/>
                </a:gs>
                <a:gs pos="100000">
                  <a:srgbClr val="FF5A33"/>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41" name="Text Box 631"/>
            <p:cNvSpPr txBox="1">
              <a:spLocks noChangeArrowheads="1"/>
            </p:cNvSpPr>
            <p:nvPr/>
          </p:nvSpPr>
          <p:spPr bwMode="auto">
            <a:xfrm>
              <a:off x="3506" y="2533"/>
              <a:ext cx="134" cy="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400">
                  <a:solidFill>
                    <a:srgbClr val="000000"/>
                  </a:solidFill>
                </a:rPr>
                <a:t>H</a:t>
              </a:r>
              <a:r>
                <a:rPr lang="en-US" sz="1400" baseline="30000">
                  <a:solidFill>
                    <a:srgbClr val="000000"/>
                  </a:solidFill>
                </a:rPr>
                <a:t>+</a:t>
              </a:r>
            </a:p>
          </p:txBody>
        </p:sp>
        <p:sp>
          <p:nvSpPr>
            <p:cNvPr id="9342" name="Text Box 632"/>
            <p:cNvSpPr txBox="1">
              <a:spLocks noChangeArrowheads="1"/>
            </p:cNvSpPr>
            <p:nvPr/>
          </p:nvSpPr>
          <p:spPr bwMode="auto">
            <a:xfrm>
              <a:off x="3473" y="2721"/>
              <a:ext cx="18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a:t>
              </a:r>
            </a:p>
          </p:txBody>
        </p:sp>
        <p:sp>
          <p:nvSpPr>
            <p:cNvPr id="9343" name="Text Box 6"/>
            <p:cNvSpPr txBox="1">
              <a:spLocks noChangeArrowheads="1"/>
            </p:cNvSpPr>
            <p:nvPr/>
          </p:nvSpPr>
          <p:spPr bwMode="auto">
            <a:xfrm>
              <a:off x="3419" y="955"/>
              <a:ext cx="332" cy="2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CO</a:t>
              </a:r>
              <a:r>
                <a:rPr lang="en-US" sz="1400" baseline="-25000"/>
                <a:t>2</a:t>
              </a:r>
              <a:endParaRPr lang="en-US" sz="1400"/>
            </a:p>
          </p:txBody>
        </p:sp>
        <p:grpSp>
          <p:nvGrpSpPr>
            <p:cNvPr id="9344" name="Group 273"/>
            <p:cNvGrpSpPr>
              <a:grpSpLocks/>
            </p:cNvGrpSpPr>
            <p:nvPr/>
          </p:nvGrpSpPr>
          <p:grpSpPr bwMode="auto">
            <a:xfrm>
              <a:off x="3592" y="1177"/>
              <a:ext cx="29" cy="397"/>
              <a:chOff x="1615" y="1660"/>
              <a:chExt cx="29" cy="401"/>
            </a:xfrm>
          </p:grpSpPr>
          <p:sp>
            <p:nvSpPr>
              <p:cNvPr id="9345"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46"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47" name="Group 276"/>
            <p:cNvGrpSpPr>
              <a:grpSpLocks/>
            </p:cNvGrpSpPr>
            <p:nvPr/>
          </p:nvGrpSpPr>
          <p:grpSpPr bwMode="auto">
            <a:xfrm>
              <a:off x="3530" y="1171"/>
              <a:ext cx="29" cy="397"/>
              <a:chOff x="1553" y="1656"/>
              <a:chExt cx="29" cy="402"/>
            </a:xfrm>
          </p:grpSpPr>
          <p:sp>
            <p:nvSpPr>
              <p:cNvPr id="9348"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49"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350" name="Text Box 641"/>
            <p:cNvSpPr txBox="1">
              <a:spLocks noChangeArrowheads="1"/>
            </p:cNvSpPr>
            <p:nvPr/>
          </p:nvSpPr>
          <p:spPr bwMode="auto">
            <a:xfrm>
              <a:off x="3683" y="1144"/>
              <a:ext cx="22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300">
                  <a:solidFill>
                    <a:srgbClr val="000000"/>
                  </a:solidFill>
                </a:rPr>
                <a:t>H</a:t>
              </a:r>
              <a:r>
                <a:rPr lang="en-US" sz="1300" baseline="-25000">
                  <a:solidFill>
                    <a:srgbClr val="000000"/>
                  </a:solidFill>
                </a:rPr>
                <a:t>2</a:t>
              </a:r>
              <a:r>
                <a:rPr lang="en-US" sz="1300">
                  <a:solidFill>
                    <a:srgbClr val="000000"/>
                  </a:solidFill>
                </a:rPr>
                <a:t>O</a:t>
              </a:r>
              <a:endParaRPr lang="en-US" sz="1300" baseline="30000">
                <a:solidFill>
                  <a:srgbClr val="000000"/>
                </a:solidFill>
              </a:endParaRPr>
            </a:p>
          </p:txBody>
        </p:sp>
        <p:sp>
          <p:nvSpPr>
            <p:cNvPr id="9351" name="Arc 642"/>
            <p:cNvSpPr>
              <a:spLocks/>
            </p:cNvSpPr>
            <p:nvPr/>
          </p:nvSpPr>
          <p:spPr bwMode="auto">
            <a:xfrm rot="10800000">
              <a:off x="3600" y="1220"/>
              <a:ext cx="90" cy="161"/>
            </a:xfrm>
            <a:custGeom>
              <a:avLst/>
              <a:gdLst>
                <a:gd name="T0" fmla="*/ 0 w 21600"/>
                <a:gd name="T1" fmla="*/ 0 h 42372"/>
                <a:gd name="T2" fmla="*/ 0 w 21600"/>
                <a:gd name="T3" fmla="*/ 1 h 42372"/>
                <a:gd name="T4" fmla="*/ 0 w 21600"/>
                <a:gd name="T5" fmla="*/ 0 h 42372"/>
                <a:gd name="T6" fmla="*/ 0 60000 65536"/>
                <a:gd name="T7" fmla="*/ 0 60000 65536"/>
                <a:gd name="T8" fmla="*/ 0 60000 65536"/>
                <a:gd name="T9" fmla="*/ 0 w 21600"/>
                <a:gd name="T10" fmla="*/ 0 h 42372"/>
                <a:gd name="T11" fmla="*/ 21600 w 21600"/>
                <a:gd name="T12" fmla="*/ 42372 h 42372"/>
              </a:gdLst>
              <a:ahLst/>
              <a:cxnLst>
                <a:cxn ang="T6">
                  <a:pos x="T0" y="T1"/>
                </a:cxn>
                <a:cxn ang="T7">
                  <a:pos x="T2" y="T3"/>
                </a:cxn>
                <a:cxn ang="T8">
                  <a:pos x="T4" y="T5"/>
                </a:cxn>
              </a:cxnLst>
              <a:rect l="T9" t="T10" r="T11" b="T12"/>
              <a:pathLst>
                <a:path w="21600" h="42372" fill="none" extrusionOk="0">
                  <a:moveTo>
                    <a:pt x="918" y="-1"/>
                  </a:moveTo>
                  <a:cubicBezTo>
                    <a:pt x="12479" y="491"/>
                    <a:pt x="21600" y="10007"/>
                    <a:pt x="21600" y="21580"/>
                  </a:cubicBezTo>
                  <a:cubicBezTo>
                    <a:pt x="21600" y="31255"/>
                    <a:pt x="15166" y="39750"/>
                    <a:pt x="5852" y="42371"/>
                  </a:cubicBezTo>
                </a:path>
                <a:path w="21600" h="42372" stroke="0" extrusionOk="0">
                  <a:moveTo>
                    <a:pt x="918" y="-1"/>
                  </a:moveTo>
                  <a:cubicBezTo>
                    <a:pt x="12479" y="491"/>
                    <a:pt x="21600" y="10007"/>
                    <a:pt x="21600" y="21580"/>
                  </a:cubicBezTo>
                  <a:cubicBezTo>
                    <a:pt x="21600" y="31255"/>
                    <a:pt x="15166" y="39750"/>
                    <a:pt x="5852" y="42371"/>
                  </a:cubicBezTo>
                  <a:lnTo>
                    <a:pt x="0" y="21580"/>
                  </a:lnTo>
                  <a:lnTo>
                    <a:pt x="918" y="-1"/>
                  </a:lnTo>
                  <a:close/>
                </a:path>
              </a:pathLst>
            </a:custGeom>
            <a:noFill/>
            <a:ln w="9525">
              <a:solidFill>
                <a:schemeClr val="tx1"/>
              </a:solidFill>
              <a:round/>
              <a:headEnd type="arrow" w="med" len="me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352" name="Arc 643"/>
            <p:cNvSpPr>
              <a:spLocks/>
            </p:cNvSpPr>
            <p:nvPr/>
          </p:nvSpPr>
          <p:spPr bwMode="auto">
            <a:xfrm rot="-358755">
              <a:off x="3464" y="1223"/>
              <a:ext cx="90" cy="161"/>
            </a:xfrm>
            <a:custGeom>
              <a:avLst/>
              <a:gdLst>
                <a:gd name="T0" fmla="*/ 0 w 21600"/>
                <a:gd name="T1" fmla="*/ 0 h 42372"/>
                <a:gd name="T2" fmla="*/ 0 w 21600"/>
                <a:gd name="T3" fmla="*/ 1 h 42372"/>
                <a:gd name="T4" fmla="*/ 0 w 21600"/>
                <a:gd name="T5" fmla="*/ 0 h 42372"/>
                <a:gd name="T6" fmla="*/ 0 60000 65536"/>
                <a:gd name="T7" fmla="*/ 0 60000 65536"/>
                <a:gd name="T8" fmla="*/ 0 60000 65536"/>
                <a:gd name="T9" fmla="*/ 0 w 21600"/>
                <a:gd name="T10" fmla="*/ 0 h 42372"/>
                <a:gd name="T11" fmla="*/ 21600 w 21600"/>
                <a:gd name="T12" fmla="*/ 42372 h 42372"/>
              </a:gdLst>
              <a:ahLst/>
              <a:cxnLst>
                <a:cxn ang="T6">
                  <a:pos x="T0" y="T1"/>
                </a:cxn>
                <a:cxn ang="T7">
                  <a:pos x="T2" y="T3"/>
                </a:cxn>
                <a:cxn ang="T8">
                  <a:pos x="T4" y="T5"/>
                </a:cxn>
              </a:cxnLst>
              <a:rect l="T9" t="T10" r="T11" b="T12"/>
              <a:pathLst>
                <a:path w="21600" h="42372" fill="none" extrusionOk="0">
                  <a:moveTo>
                    <a:pt x="918" y="-1"/>
                  </a:moveTo>
                  <a:cubicBezTo>
                    <a:pt x="12479" y="491"/>
                    <a:pt x="21600" y="10007"/>
                    <a:pt x="21600" y="21580"/>
                  </a:cubicBezTo>
                  <a:cubicBezTo>
                    <a:pt x="21600" y="31255"/>
                    <a:pt x="15166" y="39750"/>
                    <a:pt x="5852" y="42371"/>
                  </a:cubicBezTo>
                </a:path>
                <a:path w="21600" h="42372" stroke="0" extrusionOk="0">
                  <a:moveTo>
                    <a:pt x="918" y="-1"/>
                  </a:moveTo>
                  <a:cubicBezTo>
                    <a:pt x="12479" y="491"/>
                    <a:pt x="21600" y="10007"/>
                    <a:pt x="21600" y="21580"/>
                  </a:cubicBezTo>
                  <a:cubicBezTo>
                    <a:pt x="21600" y="31255"/>
                    <a:pt x="15166" y="39750"/>
                    <a:pt x="5852" y="42371"/>
                  </a:cubicBezTo>
                  <a:lnTo>
                    <a:pt x="0" y="21580"/>
                  </a:lnTo>
                  <a:lnTo>
                    <a:pt x="918" y="-1"/>
                  </a:lnTo>
                  <a:close/>
                </a:path>
              </a:pathLst>
            </a:custGeom>
            <a:noFill/>
            <a:ln w="9525">
              <a:solidFill>
                <a:schemeClr val="tx1"/>
              </a:solidFill>
              <a:round/>
              <a:headEnd type="arrow"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53" name="Text Box 644"/>
            <p:cNvSpPr txBox="1">
              <a:spLocks noChangeArrowheads="1"/>
            </p:cNvSpPr>
            <p:nvPr/>
          </p:nvSpPr>
          <p:spPr bwMode="auto">
            <a:xfrm>
              <a:off x="3242" y="1150"/>
              <a:ext cx="22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300">
                  <a:solidFill>
                    <a:srgbClr val="000000"/>
                  </a:solidFill>
                </a:rPr>
                <a:t>H</a:t>
              </a:r>
              <a:r>
                <a:rPr lang="en-US" sz="1300" baseline="-25000">
                  <a:solidFill>
                    <a:srgbClr val="000000"/>
                  </a:solidFill>
                </a:rPr>
                <a:t>2</a:t>
              </a:r>
              <a:r>
                <a:rPr lang="en-US" sz="1300">
                  <a:solidFill>
                    <a:srgbClr val="000000"/>
                  </a:solidFill>
                </a:rPr>
                <a:t>O</a:t>
              </a:r>
              <a:endParaRPr lang="en-US" sz="1300" baseline="30000">
                <a:solidFill>
                  <a:srgbClr val="000000"/>
                </a:solidFill>
              </a:endParaRPr>
            </a:p>
          </p:txBody>
        </p:sp>
        <p:graphicFrame>
          <p:nvGraphicFramePr>
            <p:cNvPr id="9354" name="Object 645"/>
            <p:cNvGraphicFramePr>
              <a:graphicFrameLocks noChangeAspect="1"/>
            </p:cNvGraphicFramePr>
            <p:nvPr/>
          </p:nvGraphicFramePr>
          <p:xfrm>
            <a:off x="3626" y="1427"/>
            <a:ext cx="152" cy="144"/>
          </p:xfrm>
          <a:graphic>
            <a:graphicData uri="http://schemas.openxmlformats.org/presentationml/2006/ole">
              <mc:AlternateContent xmlns:mc="http://schemas.openxmlformats.org/markup-compatibility/2006">
                <mc:Choice xmlns:v="urn:schemas-microsoft-com:vml" Requires="v">
                  <p:oleObj spid="_x0000_s222836" name="Equation" r:id="rId30" imgW="241300" imgH="228600" progId="Equation.DSMT4">
                    <p:embed/>
                  </p:oleObj>
                </mc:Choice>
                <mc:Fallback>
                  <p:oleObj name="Equation" r:id="rId30" imgW="241300" imgH="228600" progId="Equation.DSMT4">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26" y="1427"/>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55" name="Object 646"/>
            <p:cNvGraphicFramePr>
              <a:graphicFrameLocks noChangeAspect="1"/>
            </p:cNvGraphicFramePr>
            <p:nvPr/>
          </p:nvGraphicFramePr>
          <p:xfrm>
            <a:off x="3390" y="1418"/>
            <a:ext cx="160" cy="152"/>
          </p:xfrm>
          <a:graphic>
            <a:graphicData uri="http://schemas.openxmlformats.org/presentationml/2006/ole">
              <mc:AlternateContent xmlns:mc="http://schemas.openxmlformats.org/markup-compatibility/2006">
                <mc:Choice xmlns:v="urn:schemas-microsoft-com:vml" Requires="v">
                  <p:oleObj spid="_x0000_s222837" name="Equation" r:id="rId31" imgW="241300" imgH="228600" progId="Equation.DSMT4">
                    <p:embed/>
                  </p:oleObj>
                </mc:Choice>
                <mc:Fallback>
                  <p:oleObj name="Equation" r:id="rId31" imgW="241300" imgH="228600" progId="Equation.DSMT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390" y="1418"/>
                          <a:ext cx="160" cy="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56" name="Object 647"/>
            <p:cNvGraphicFramePr>
              <a:graphicFrameLocks noChangeAspect="1"/>
            </p:cNvGraphicFramePr>
            <p:nvPr/>
          </p:nvGraphicFramePr>
          <p:xfrm>
            <a:off x="3387" y="1954"/>
            <a:ext cx="152" cy="144"/>
          </p:xfrm>
          <a:graphic>
            <a:graphicData uri="http://schemas.openxmlformats.org/presentationml/2006/ole">
              <mc:AlternateContent xmlns:mc="http://schemas.openxmlformats.org/markup-compatibility/2006">
                <mc:Choice xmlns:v="urn:schemas-microsoft-com:vml" Requires="v">
                  <p:oleObj spid="_x0000_s222838" name="Equation" r:id="rId32" imgW="241300" imgH="228600" progId="Equation.DSMT4">
                    <p:embed/>
                  </p:oleObj>
                </mc:Choice>
                <mc:Fallback>
                  <p:oleObj name="Equation" r:id="rId32" imgW="241300" imgH="228600" progId="Equation.DSMT4">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87" y="1954"/>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57" name="Object 648"/>
            <p:cNvGraphicFramePr>
              <a:graphicFrameLocks noChangeAspect="1"/>
            </p:cNvGraphicFramePr>
            <p:nvPr/>
          </p:nvGraphicFramePr>
          <p:xfrm>
            <a:off x="3625" y="1962"/>
            <a:ext cx="152" cy="144"/>
          </p:xfrm>
          <a:graphic>
            <a:graphicData uri="http://schemas.openxmlformats.org/presentationml/2006/ole">
              <mc:AlternateContent xmlns:mc="http://schemas.openxmlformats.org/markup-compatibility/2006">
                <mc:Choice xmlns:v="urn:schemas-microsoft-com:vml" Requires="v">
                  <p:oleObj spid="_x0000_s222839" name="Equation" r:id="rId33" imgW="241300" imgH="228600" progId="Equation.DSMT4">
                    <p:embed/>
                  </p:oleObj>
                </mc:Choice>
                <mc:Fallback>
                  <p:oleObj name="Equation" r:id="rId33" imgW="241300" imgH="228600" progId="Equation.DSMT4">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5" y="1962"/>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58" name="Object 649"/>
            <p:cNvGraphicFramePr>
              <a:graphicFrameLocks noChangeAspect="1"/>
            </p:cNvGraphicFramePr>
            <p:nvPr/>
          </p:nvGraphicFramePr>
          <p:xfrm>
            <a:off x="3610" y="3214"/>
            <a:ext cx="288" cy="176"/>
          </p:xfrm>
          <a:graphic>
            <a:graphicData uri="http://schemas.openxmlformats.org/presentationml/2006/ole">
              <mc:AlternateContent xmlns:mc="http://schemas.openxmlformats.org/markup-compatibility/2006">
                <mc:Choice xmlns:v="urn:schemas-microsoft-com:vml" Requires="v">
                  <p:oleObj spid="_x0000_s222840" name="Equation" r:id="rId34" imgW="457200" imgH="279400" progId="Equation.DSMT4">
                    <p:embed/>
                  </p:oleObj>
                </mc:Choice>
                <mc:Fallback>
                  <p:oleObj name="Equation" r:id="rId34" imgW="457200" imgH="279400" progId="Equation.DSMT4">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610" y="3214"/>
                          <a:ext cx="288"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59" name="Object 650"/>
            <p:cNvGraphicFramePr>
              <a:graphicFrameLocks noChangeAspect="1"/>
            </p:cNvGraphicFramePr>
            <p:nvPr/>
          </p:nvGraphicFramePr>
          <p:xfrm>
            <a:off x="3268" y="3201"/>
            <a:ext cx="288" cy="176"/>
          </p:xfrm>
          <a:graphic>
            <a:graphicData uri="http://schemas.openxmlformats.org/presentationml/2006/ole">
              <mc:AlternateContent xmlns:mc="http://schemas.openxmlformats.org/markup-compatibility/2006">
                <mc:Choice xmlns:v="urn:schemas-microsoft-com:vml" Requires="v">
                  <p:oleObj spid="_x0000_s222841" name="Equation" r:id="rId35" imgW="457200" imgH="279400" progId="Equation.DSMT4">
                    <p:embed/>
                  </p:oleObj>
                </mc:Choice>
                <mc:Fallback>
                  <p:oleObj name="Equation" r:id="rId35" imgW="457200" imgH="279400" progId="Equation.DSMT4">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268" y="3201"/>
                          <a:ext cx="288"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360" name="Text Box 17"/>
            <p:cNvSpPr txBox="1">
              <a:spLocks noChangeArrowheads="1"/>
            </p:cNvSpPr>
            <p:nvPr/>
          </p:nvSpPr>
          <p:spPr bwMode="auto">
            <a:xfrm>
              <a:off x="3344" y="1636"/>
              <a:ext cx="44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H</a:t>
              </a:r>
              <a:r>
                <a:rPr lang="en-US" sz="1400" baseline="-25000"/>
                <a:t>2</a:t>
              </a:r>
              <a:r>
                <a:rPr lang="en-US" sz="1400"/>
                <a:t>CO</a:t>
              </a:r>
              <a:r>
                <a:rPr lang="en-US" sz="1400" baseline="-25000"/>
                <a:t>3</a:t>
              </a:r>
              <a:endParaRPr lang="en-US" sz="1400"/>
            </a:p>
          </p:txBody>
        </p:sp>
        <p:sp>
          <p:nvSpPr>
            <p:cNvPr id="9361" name="Rectangle 653"/>
            <p:cNvSpPr>
              <a:spLocks noChangeArrowheads="1"/>
            </p:cNvSpPr>
            <p:nvPr/>
          </p:nvSpPr>
          <p:spPr bwMode="auto">
            <a:xfrm>
              <a:off x="3377" y="1625"/>
              <a:ext cx="385" cy="20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62" name="Rectangle 654"/>
            <p:cNvSpPr>
              <a:spLocks noChangeArrowheads="1"/>
            </p:cNvSpPr>
            <p:nvPr/>
          </p:nvSpPr>
          <p:spPr bwMode="auto">
            <a:xfrm>
              <a:off x="3377" y="2192"/>
              <a:ext cx="408" cy="18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63" name="Rectangle 656"/>
            <p:cNvSpPr>
              <a:spLocks noChangeArrowheads="1"/>
            </p:cNvSpPr>
            <p:nvPr/>
          </p:nvSpPr>
          <p:spPr bwMode="auto">
            <a:xfrm>
              <a:off x="4402" y="1586"/>
              <a:ext cx="522" cy="1179"/>
            </a:xfrm>
            <a:prstGeom prst="rect">
              <a:avLst/>
            </a:prstGeom>
            <a:solidFill>
              <a:srgbClr val="FBE4B7"/>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9364" name="Rectangle 329"/>
            <p:cNvSpPr>
              <a:spLocks noChangeArrowheads="1"/>
            </p:cNvSpPr>
            <p:nvPr/>
          </p:nvSpPr>
          <p:spPr bwMode="auto">
            <a:xfrm>
              <a:off x="4464" y="2493"/>
              <a:ext cx="386" cy="1179"/>
            </a:xfrm>
            <a:prstGeom prst="rect">
              <a:avLst/>
            </a:prstGeom>
            <a:solidFill>
              <a:srgbClr val="996633">
                <a:alpha val="7882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9365" name="Text Box 21"/>
            <p:cNvSpPr txBox="1">
              <a:spLocks noChangeArrowheads="1"/>
            </p:cNvSpPr>
            <p:nvPr/>
          </p:nvSpPr>
          <p:spPr bwMode="auto">
            <a:xfrm>
              <a:off x="4396" y="2192"/>
              <a:ext cx="522" cy="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lnSpc>
                  <a:spcPct val="80000"/>
                </a:lnSpc>
              </a:pPr>
              <a:r>
                <a:rPr lang="en-US" sz="1400"/>
                <a:t>HCO</a:t>
              </a:r>
              <a:r>
                <a:rPr lang="en-US" sz="1400" baseline="-25000"/>
                <a:t>3</a:t>
              </a:r>
              <a:r>
                <a:rPr lang="en-US" sz="1400" baseline="30000"/>
                <a:t>-</a:t>
              </a:r>
            </a:p>
            <a:p>
              <a:pPr algn="ctr">
                <a:lnSpc>
                  <a:spcPct val="40000"/>
                </a:lnSpc>
              </a:pPr>
              <a:endParaRPr lang="en-US" sz="1400" baseline="-25000"/>
            </a:p>
            <a:p>
              <a:pPr algn="ctr"/>
              <a:r>
                <a:rPr lang="en-US" sz="1400"/>
                <a:t>+</a:t>
              </a:r>
              <a:endParaRPr lang="en-US" sz="1400" b="1"/>
            </a:p>
          </p:txBody>
        </p:sp>
        <p:graphicFrame>
          <p:nvGraphicFramePr>
            <p:cNvPr id="9366" name="Object 659"/>
            <p:cNvGraphicFramePr>
              <a:graphicFrameLocks noChangeAspect="1"/>
            </p:cNvGraphicFramePr>
            <p:nvPr/>
          </p:nvGraphicFramePr>
          <p:xfrm>
            <a:off x="4560" y="2914"/>
            <a:ext cx="192" cy="176"/>
          </p:xfrm>
          <a:graphic>
            <a:graphicData uri="http://schemas.openxmlformats.org/presentationml/2006/ole">
              <mc:AlternateContent xmlns:mc="http://schemas.openxmlformats.org/markup-compatibility/2006">
                <mc:Choice xmlns:v="urn:schemas-microsoft-com:vml" Requires="v">
                  <p:oleObj spid="_x0000_s222842" name="Equation" r:id="rId36" imgW="304668" imgH="279279" progId="Equation.DSMT4">
                    <p:embed/>
                  </p:oleObj>
                </mc:Choice>
                <mc:Fallback>
                  <p:oleObj name="Equation" r:id="rId36" imgW="304668" imgH="279279"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60" y="2914"/>
                          <a:ext cx="192" cy="176"/>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367" name="Object 660"/>
            <p:cNvGraphicFramePr>
              <a:graphicFrameLocks noChangeAspect="1"/>
            </p:cNvGraphicFramePr>
            <p:nvPr/>
          </p:nvGraphicFramePr>
          <p:xfrm>
            <a:off x="4547" y="3471"/>
            <a:ext cx="224" cy="168"/>
          </p:xfrm>
          <a:graphic>
            <a:graphicData uri="http://schemas.openxmlformats.org/presentationml/2006/ole">
              <mc:AlternateContent xmlns:mc="http://schemas.openxmlformats.org/markup-compatibility/2006">
                <mc:Choice xmlns:v="urn:schemas-microsoft-com:vml" Requires="v">
                  <p:oleObj spid="_x0000_s222843" name="Equation" r:id="rId37" imgW="355292" imgH="266469" progId="Equation.DSMT4">
                    <p:embed/>
                  </p:oleObj>
                </mc:Choice>
                <mc:Fallback>
                  <p:oleObj name="Equation" r:id="rId37" imgW="355292" imgH="266469"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47" y="3471"/>
                          <a:ext cx="224" cy="168"/>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368" name="Group 661"/>
            <p:cNvGrpSpPr>
              <a:grpSpLocks/>
            </p:cNvGrpSpPr>
            <p:nvPr/>
          </p:nvGrpSpPr>
          <p:grpSpPr bwMode="auto">
            <a:xfrm>
              <a:off x="4616" y="1867"/>
              <a:ext cx="91" cy="292"/>
              <a:chOff x="3095" y="1167"/>
              <a:chExt cx="91" cy="292"/>
            </a:xfrm>
          </p:grpSpPr>
          <p:grpSp>
            <p:nvGrpSpPr>
              <p:cNvPr id="9369" name="Group 273"/>
              <p:cNvGrpSpPr>
                <a:grpSpLocks/>
              </p:cNvGrpSpPr>
              <p:nvPr/>
            </p:nvGrpSpPr>
            <p:grpSpPr bwMode="auto">
              <a:xfrm>
                <a:off x="3157" y="1171"/>
                <a:ext cx="29" cy="288"/>
                <a:chOff x="1615" y="1660"/>
                <a:chExt cx="29" cy="401"/>
              </a:xfrm>
            </p:grpSpPr>
            <p:sp>
              <p:nvSpPr>
                <p:cNvPr id="9370"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71"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72" name="Group 276"/>
              <p:cNvGrpSpPr>
                <a:grpSpLocks/>
              </p:cNvGrpSpPr>
              <p:nvPr/>
            </p:nvGrpSpPr>
            <p:grpSpPr bwMode="auto">
              <a:xfrm>
                <a:off x="3095" y="1167"/>
                <a:ext cx="29" cy="288"/>
                <a:chOff x="1553" y="1656"/>
                <a:chExt cx="29" cy="402"/>
              </a:xfrm>
            </p:grpSpPr>
            <p:sp>
              <p:nvSpPr>
                <p:cNvPr id="9373"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74"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9375" name="Group 668"/>
            <p:cNvGrpSpPr>
              <a:grpSpLocks/>
            </p:cNvGrpSpPr>
            <p:nvPr/>
          </p:nvGrpSpPr>
          <p:grpSpPr bwMode="auto">
            <a:xfrm>
              <a:off x="4618" y="3143"/>
              <a:ext cx="91" cy="292"/>
              <a:chOff x="3095" y="1167"/>
              <a:chExt cx="91" cy="292"/>
            </a:xfrm>
          </p:grpSpPr>
          <p:grpSp>
            <p:nvGrpSpPr>
              <p:cNvPr id="9376" name="Group 273"/>
              <p:cNvGrpSpPr>
                <a:grpSpLocks/>
              </p:cNvGrpSpPr>
              <p:nvPr/>
            </p:nvGrpSpPr>
            <p:grpSpPr bwMode="auto">
              <a:xfrm>
                <a:off x="3157" y="1171"/>
                <a:ext cx="29" cy="288"/>
                <a:chOff x="1615" y="1660"/>
                <a:chExt cx="29" cy="401"/>
              </a:xfrm>
            </p:grpSpPr>
            <p:sp>
              <p:nvSpPr>
                <p:cNvPr id="9377"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78"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79" name="Group 276"/>
              <p:cNvGrpSpPr>
                <a:grpSpLocks/>
              </p:cNvGrpSpPr>
              <p:nvPr/>
            </p:nvGrpSpPr>
            <p:grpSpPr bwMode="auto">
              <a:xfrm>
                <a:off x="3095" y="1167"/>
                <a:ext cx="29" cy="288"/>
                <a:chOff x="1553" y="1656"/>
                <a:chExt cx="29" cy="402"/>
              </a:xfrm>
            </p:grpSpPr>
            <p:sp>
              <p:nvSpPr>
                <p:cNvPr id="9380"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81"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382" name="Text Box 675"/>
            <p:cNvSpPr txBox="1">
              <a:spLocks noChangeArrowheads="1"/>
            </p:cNvSpPr>
            <p:nvPr/>
          </p:nvSpPr>
          <p:spPr bwMode="auto">
            <a:xfrm>
              <a:off x="4560" y="2720"/>
              <a:ext cx="18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a:t>
              </a:r>
            </a:p>
          </p:txBody>
        </p:sp>
        <p:sp>
          <p:nvSpPr>
            <p:cNvPr id="9383" name="Text Box 6"/>
            <p:cNvSpPr txBox="1">
              <a:spLocks noChangeArrowheads="1"/>
            </p:cNvSpPr>
            <p:nvPr/>
          </p:nvSpPr>
          <p:spPr bwMode="auto">
            <a:xfrm>
              <a:off x="4506" y="954"/>
              <a:ext cx="332" cy="2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CO</a:t>
              </a:r>
              <a:r>
                <a:rPr lang="en-US" sz="1400" baseline="-25000"/>
                <a:t>2</a:t>
              </a:r>
              <a:endParaRPr lang="en-US" sz="1400"/>
            </a:p>
          </p:txBody>
        </p:sp>
        <p:grpSp>
          <p:nvGrpSpPr>
            <p:cNvPr id="9384" name="Group 677"/>
            <p:cNvGrpSpPr>
              <a:grpSpLocks/>
            </p:cNvGrpSpPr>
            <p:nvPr/>
          </p:nvGrpSpPr>
          <p:grpSpPr bwMode="auto">
            <a:xfrm>
              <a:off x="4617" y="1170"/>
              <a:ext cx="91" cy="403"/>
              <a:chOff x="3095" y="1167"/>
              <a:chExt cx="91" cy="292"/>
            </a:xfrm>
          </p:grpSpPr>
          <p:grpSp>
            <p:nvGrpSpPr>
              <p:cNvPr id="9385" name="Group 273"/>
              <p:cNvGrpSpPr>
                <a:grpSpLocks/>
              </p:cNvGrpSpPr>
              <p:nvPr/>
            </p:nvGrpSpPr>
            <p:grpSpPr bwMode="auto">
              <a:xfrm>
                <a:off x="3157" y="1171"/>
                <a:ext cx="29" cy="288"/>
                <a:chOff x="1615" y="1660"/>
                <a:chExt cx="29" cy="401"/>
              </a:xfrm>
            </p:grpSpPr>
            <p:sp>
              <p:nvSpPr>
                <p:cNvPr id="9386" name="Line 274"/>
                <p:cNvSpPr>
                  <a:spLocks noChangeShapeType="1"/>
                </p:cNvSpPr>
                <p:nvPr/>
              </p:nvSpPr>
              <p:spPr bwMode="auto">
                <a:xfrm rot="5400000">
                  <a:off x="1415" y="1861"/>
                  <a:ext cx="401"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87" name="Line 275"/>
                <p:cNvSpPr>
                  <a:spLocks noChangeShapeType="1"/>
                </p:cNvSpPr>
                <p:nvPr/>
              </p:nvSpPr>
              <p:spPr bwMode="auto">
                <a:xfrm rot="5400000">
                  <a:off x="1619" y="2033"/>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388" name="Group 276"/>
              <p:cNvGrpSpPr>
                <a:grpSpLocks/>
              </p:cNvGrpSpPr>
              <p:nvPr/>
            </p:nvGrpSpPr>
            <p:grpSpPr bwMode="auto">
              <a:xfrm>
                <a:off x="3095" y="1167"/>
                <a:ext cx="29" cy="288"/>
                <a:chOff x="1553" y="1656"/>
                <a:chExt cx="29" cy="402"/>
              </a:xfrm>
            </p:grpSpPr>
            <p:sp>
              <p:nvSpPr>
                <p:cNvPr id="9389" name="Line 277"/>
                <p:cNvSpPr>
                  <a:spLocks noChangeShapeType="1"/>
                </p:cNvSpPr>
                <p:nvPr/>
              </p:nvSpPr>
              <p:spPr bwMode="auto">
                <a:xfrm rot="-5400000">
                  <a:off x="1381" y="1857"/>
                  <a:ext cx="40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90" name="Line 278"/>
                <p:cNvSpPr>
                  <a:spLocks noChangeShapeType="1"/>
                </p:cNvSpPr>
                <p:nvPr/>
              </p:nvSpPr>
              <p:spPr bwMode="auto">
                <a:xfrm rot="-5400000">
                  <a:off x="1557" y="1654"/>
                  <a:ext cx="22" cy="2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391" name="Text Box 684"/>
            <p:cNvSpPr txBox="1">
              <a:spLocks noChangeArrowheads="1"/>
            </p:cNvSpPr>
            <p:nvPr/>
          </p:nvSpPr>
          <p:spPr bwMode="auto">
            <a:xfrm>
              <a:off x="4770" y="1143"/>
              <a:ext cx="22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300">
                  <a:solidFill>
                    <a:srgbClr val="000000"/>
                  </a:solidFill>
                </a:rPr>
                <a:t>H</a:t>
              </a:r>
              <a:r>
                <a:rPr lang="en-US" sz="1300" baseline="-25000">
                  <a:solidFill>
                    <a:srgbClr val="000000"/>
                  </a:solidFill>
                </a:rPr>
                <a:t>2</a:t>
              </a:r>
              <a:r>
                <a:rPr lang="en-US" sz="1300">
                  <a:solidFill>
                    <a:srgbClr val="000000"/>
                  </a:solidFill>
                </a:rPr>
                <a:t>O</a:t>
              </a:r>
              <a:endParaRPr lang="en-US" sz="1300" baseline="30000">
                <a:solidFill>
                  <a:srgbClr val="000000"/>
                </a:solidFill>
              </a:endParaRPr>
            </a:p>
          </p:txBody>
        </p:sp>
        <p:sp>
          <p:nvSpPr>
            <p:cNvPr id="9392" name="Arc 685"/>
            <p:cNvSpPr>
              <a:spLocks/>
            </p:cNvSpPr>
            <p:nvPr/>
          </p:nvSpPr>
          <p:spPr bwMode="auto">
            <a:xfrm rot="10800000">
              <a:off x="4687" y="1219"/>
              <a:ext cx="90" cy="161"/>
            </a:xfrm>
            <a:custGeom>
              <a:avLst/>
              <a:gdLst>
                <a:gd name="T0" fmla="*/ 0 w 21600"/>
                <a:gd name="T1" fmla="*/ 0 h 42372"/>
                <a:gd name="T2" fmla="*/ 0 w 21600"/>
                <a:gd name="T3" fmla="*/ 1 h 42372"/>
                <a:gd name="T4" fmla="*/ 0 w 21600"/>
                <a:gd name="T5" fmla="*/ 0 h 42372"/>
                <a:gd name="T6" fmla="*/ 0 60000 65536"/>
                <a:gd name="T7" fmla="*/ 0 60000 65536"/>
                <a:gd name="T8" fmla="*/ 0 60000 65536"/>
                <a:gd name="T9" fmla="*/ 0 w 21600"/>
                <a:gd name="T10" fmla="*/ 0 h 42372"/>
                <a:gd name="T11" fmla="*/ 21600 w 21600"/>
                <a:gd name="T12" fmla="*/ 42372 h 42372"/>
              </a:gdLst>
              <a:ahLst/>
              <a:cxnLst>
                <a:cxn ang="T6">
                  <a:pos x="T0" y="T1"/>
                </a:cxn>
                <a:cxn ang="T7">
                  <a:pos x="T2" y="T3"/>
                </a:cxn>
                <a:cxn ang="T8">
                  <a:pos x="T4" y="T5"/>
                </a:cxn>
              </a:cxnLst>
              <a:rect l="T9" t="T10" r="T11" b="T12"/>
              <a:pathLst>
                <a:path w="21600" h="42372" fill="none" extrusionOk="0">
                  <a:moveTo>
                    <a:pt x="918" y="-1"/>
                  </a:moveTo>
                  <a:cubicBezTo>
                    <a:pt x="12479" y="491"/>
                    <a:pt x="21600" y="10007"/>
                    <a:pt x="21600" y="21580"/>
                  </a:cubicBezTo>
                  <a:cubicBezTo>
                    <a:pt x="21600" y="31255"/>
                    <a:pt x="15166" y="39750"/>
                    <a:pt x="5852" y="42371"/>
                  </a:cubicBezTo>
                </a:path>
                <a:path w="21600" h="42372" stroke="0" extrusionOk="0">
                  <a:moveTo>
                    <a:pt x="918" y="-1"/>
                  </a:moveTo>
                  <a:cubicBezTo>
                    <a:pt x="12479" y="491"/>
                    <a:pt x="21600" y="10007"/>
                    <a:pt x="21600" y="21580"/>
                  </a:cubicBezTo>
                  <a:cubicBezTo>
                    <a:pt x="21600" y="31255"/>
                    <a:pt x="15166" y="39750"/>
                    <a:pt x="5852" y="42371"/>
                  </a:cubicBezTo>
                  <a:lnTo>
                    <a:pt x="0" y="21580"/>
                  </a:lnTo>
                  <a:lnTo>
                    <a:pt x="918" y="-1"/>
                  </a:lnTo>
                  <a:close/>
                </a:path>
              </a:pathLst>
            </a:custGeom>
            <a:noFill/>
            <a:ln w="9525">
              <a:solidFill>
                <a:schemeClr val="tx1"/>
              </a:solidFill>
              <a:round/>
              <a:headEnd type="arrow" w="med" len="me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9393" name="Arc 686"/>
            <p:cNvSpPr>
              <a:spLocks/>
            </p:cNvSpPr>
            <p:nvPr/>
          </p:nvSpPr>
          <p:spPr bwMode="auto">
            <a:xfrm rot="-358755">
              <a:off x="4551" y="1222"/>
              <a:ext cx="90" cy="161"/>
            </a:xfrm>
            <a:custGeom>
              <a:avLst/>
              <a:gdLst>
                <a:gd name="T0" fmla="*/ 0 w 21600"/>
                <a:gd name="T1" fmla="*/ 0 h 42372"/>
                <a:gd name="T2" fmla="*/ 0 w 21600"/>
                <a:gd name="T3" fmla="*/ 1 h 42372"/>
                <a:gd name="T4" fmla="*/ 0 w 21600"/>
                <a:gd name="T5" fmla="*/ 0 h 42372"/>
                <a:gd name="T6" fmla="*/ 0 60000 65536"/>
                <a:gd name="T7" fmla="*/ 0 60000 65536"/>
                <a:gd name="T8" fmla="*/ 0 60000 65536"/>
                <a:gd name="T9" fmla="*/ 0 w 21600"/>
                <a:gd name="T10" fmla="*/ 0 h 42372"/>
                <a:gd name="T11" fmla="*/ 21600 w 21600"/>
                <a:gd name="T12" fmla="*/ 42372 h 42372"/>
              </a:gdLst>
              <a:ahLst/>
              <a:cxnLst>
                <a:cxn ang="T6">
                  <a:pos x="T0" y="T1"/>
                </a:cxn>
                <a:cxn ang="T7">
                  <a:pos x="T2" y="T3"/>
                </a:cxn>
                <a:cxn ang="T8">
                  <a:pos x="T4" y="T5"/>
                </a:cxn>
              </a:cxnLst>
              <a:rect l="T9" t="T10" r="T11" b="T12"/>
              <a:pathLst>
                <a:path w="21600" h="42372" fill="none" extrusionOk="0">
                  <a:moveTo>
                    <a:pt x="918" y="-1"/>
                  </a:moveTo>
                  <a:cubicBezTo>
                    <a:pt x="12479" y="491"/>
                    <a:pt x="21600" y="10007"/>
                    <a:pt x="21600" y="21580"/>
                  </a:cubicBezTo>
                  <a:cubicBezTo>
                    <a:pt x="21600" y="31255"/>
                    <a:pt x="15166" y="39750"/>
                    <a:pt x="5852" y="42371"/>
                  </a:cubicBezTo>
                </a:path>
                <a:path w="21600" h="42372" stroke="0" extrusionOk="0">
                  <a:moveTo>
                    <a:pt x="918" y="-1"/>
                  </a:moveTo>
                  <a:cubicBezTo>
                    <a:pt x="12479" y="491"/>
                    <a:pt x="21600" y="10007"/>
                    <a:pt x="21600" y="21580"/>
                  </a:cubicBezTo>
                  <a:cubicBezTo>
                    <a:pt x="21600" y="31255"/>
                    <a:pt x="15166" y="39750"/>
                    <a:pt x="5852" y="42371"/>
                  </a:cubicBezTo>
                  <a:lnTo>
                    <a:pt x="0" y="21580"/>
                  </a:lnTo>
                  <a:lnTo>
                    <a:pt x="918" y="-1"/>
                  </a:lnTo>
                  <a:close/>
                </a:path>
              </a:pathLst>
            </a:custGeom>
            <a:noFill/>
            <a:ln w="9525">
              <a:solidFill>
                <a:schemeClr val="tx1"/>
              </a:solidFill>
              <a:round/>
              <a:headEnd type="arrow"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94" name="Text Box 687"/>
            <p:cNvSpPr txBox="1">
              <a:spLocks noChangeArrowheads="1"/>
            </p:cNvSpPr>
            <p:nvPr/>
          </p:nvSpPr>
          <p:spPr bwMode="auto">
            <a:xfrm>
              <a:off x="4329" y="1149"/>
              <a:ext cx="22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300">
                  <a:solidFill>
                    <a:srgbClr val="000000"/>
                  </a:solidFill>
                </a:rPr>
                <a:t>H</a:t>
              </a:r>
              <a:r>
                <a:rPr lang="en-US" sz="1300" baseline="-25000">
                  <a:solidFill>
                    <a:srgbClr val="000000"/>
                  </a:solidFill>
                </a:rPr>
                <a:t>2</a:t>
              </a:r>
              <a:r>
                <a:rPr lang="en-US" sz="1300">
                  <a:solidFill>
                    <a:srgbClr val="000000"/>
                  </a:solidFill>
                </a:rPr>
                <a:t>O</a:t>
              </a:r>
              <a:endParaRPr lang="en-US" sz="1300" baseline="30000">
                <a:solidFill>
                  <a:srgbClr val="000000"/>
                </a:solidFill>
              </a:endParaRPr>
            </a:p>
          </p:txBody>
        </p:sp>
        <p:graphicFrame>
          <p:nvGraphicFramePr>
            <p:cNvPr id="9395" name="Object 688"/>
            <p:cNvGraphicFramePr>
              <a:graphicFrameLocks noChangeAspect="1"/>
            </p:cNvGraphicFramePr>
            <p:nvPr/>
          </p:nvGraphicFramePr>
          <p:xfrm>
            <a:off x="4713" y="1426"/>
            <a:ext cx="152" cy="144"/>
          </p:xfrm>
          <a:graphic>
            <a:graphicData uri="http://schemas.openxmlformats.org/presentationml/2006/ole">
              <mc:AlternateContent xmlns:mc="http://schemas.openxmlformats.org/markup-compatibility/2006">
                <mc:Choice xmlns:v="urn:schemas-microsoft-com:vml" Requires="v">
                  <p:oleObj spid="_x0000_s222844" name="Equation" r:id="rId38" imgW="241300" imgH="228600" progId="Equation.DSMT4">
                    <p:embed/>
                  </p:oleObj>
                </mc:Choice>
                <mc:Fallback>
                  <p:oleObj name="Equation" r:id="rId38" imgW="241300" imgH="228600" progId="Equation.DSMT4">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13" y="1426"/>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96" name="Object 689"/>
            <p:cNvGraphicFramePr>
              <a:graphicFrameLocks noChangeAspect="1"/>
            </p:cNvGraphicFramePr>
            <p:nvPr/>
          </p:nvGraphicFramePr>
          <p:xfrm>
            <a:off x="4477" y="1417"/>
            <a:ext cx="160" cy="152"/>
          </p:xfrm>
          <a:graphic>
            <a:graphicData uri="http://schemas.openxmlformats.org/presentationml/2006/ole">
              <mc:AlternateContent xmlns:mc="http://schemas.openxmlformats.org/markup-compatibility/2006">
                <mc:Choice xmlns:v="urn:schemas-microsoft-com:vml" Requires="v">
                  <p:oleObj spid="_x0000_s222845" name="Equation" r:id="rId39" imgW="241300" imgH="228600" progId="Equation.DSMT4">
                    <p:embed/>
                  </p:oleObj>
                </mc:Choice>
                <mc:Fallback>
                  <p:oleObj name="Equation" r:id="rId39" imgW="241300" imgH="228600" progId="Equation.DSMT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77" y="1417"/>
                          <a:ext cx="160" cy="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97" name="Object 690"/>
            <p:cNvGraphicFramePr>
              <a:graphicFrameLocks noChangeAspect="1"/>
            </p:cNvGraphicFramePr>
            <p:nvPr/>
          </p:nvGraphicFramePr>
          <p:xfrm>
            <a:off x="4474" y="1953"/>
            <a:ext cx="152" cy="144"/>
          </p:xfrm>
          <a:graphic>
            <a:graphicData uri="http://schemas.openxmlformats.org/presentationml/2006/ole">
              <mc:AlternateContent xmlns:mc="http://schemas.openxmlformats.org/markup-compatibility/2006">
                <mc:Choice xmlns:v="urn:schemas-microsoft-com:vml" Requires="v">
                  <p:oleObj spid="_x0000_s222846" name="Equation" r:id="rId40" imgW="241300" imgH="228600" progId="Equation.DSMT4">
                    <p:embed/>
                  </p:oleObj>
                </mc:Choice>
                <mc:Fallback>
                  <p:oleObj name="Equation" r:id="rId40" imgW="241300" imgH="228600" progId="Equation.DSMT4">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74" y="1953"/>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98" name="Object 691"/>
            <p:cNvGraphicFramePr>
              <a:graphicFrameLocks noChangeAspect="1"/>
            </p:cNvGraphicFramePr>
            <p:nvPr/>
          </p:nvGraphicFramePr>
          <p:xfrm>
            <a:off x="4712" y="1961"/>
            <a:ext cx="152" cy="144"/>
          </p:xfrm>
          <a:graphic>
            <a:graphicData uri="http://schemas.openxmlformats.org/presentationml/2006/ole">
              <mc:AlternateContent xmlns:mc="http://schemas.openxmlformats.org/markup-compatibility/2006">
                <mc:Choice xmlns:v="urn:schemas-microsoft-com:vml" Requires="v">
                  <p:oleObj spid="_x0000_s222847" name="Equation" r:id="rId41" imgW="241300" imgH="228600" progId="Equation.DSMT4">
                    <p:embed/>
                  </p:oleObj>
                </mc:Choice>
                <mc:Fallback>
                  <p:oleObj name="Equation" r:id="rId41" imgW="241300" imgH="228600" progId="Equation.DSMT4">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712" y="1961"/>
                          <a:ext cx="1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99" name="Object 692"/>
            <p:cNvGraphicFramePr>
              <a:graphicFrameLocks noChangeAspect="1"/>
            </p:cNvGraphicFramePr>
            <p:nvPr/>
          </p:nvGraphicFramePr>
          <p:xfrm>
            <a:off x="4697" y="3213"/>
            <a:ext cx="288" cy="176"/>
          </p:xfrm>
          <a:graphic>
            <a:graphicData uri="http://schemas.openxmlformats.org/presentationml/2006/ole">
              <mc:AlternateContent xmlns:mc="http://schemas.openxmlformats.org/markup-compatibility/2006">
                <mc:Choice xmlns:v="urn:schemas-microsoft-com:vml" Requires="v">
                  <p:oleObj spid="_x0000_s222848" name="Equation" r:id="rId42" imgW="457200" imgH="279400" progId="Equation.DSMT4">
                    <p:embed/>
                  </p:oleObj>
                </mc:Choice>
                <mc:Fallback>
                  <p:oleObj name="Equation" r:id="rId42" imgW="457200" imgH="279400" progId="Equation.DSMT4">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697" y="3213"/>
                          <a:ext cx="288"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400" name="Object 693"/>
            <p:cNvGraphicFramePr>
              <a:graphicFrameLocks noChangeAspect="1"/>
            </p:cNvGraphicFramePr>
            <p:nvPr/>
          </p:nvGraphicFramePr>
          <p:xfrm>
            <a:off x="4355" y="3200"/>
            <a:ext cx="288" cy="176"/>
          </p:xfrm>
          <a:graphic>
            <a:graphicData uri="http://schemas.openxmlformats.org/presentationml/2006/ole">
              <mc:AlternateContent xmlns:mc="http://schemas.openxmlformats.org/markup-compatibility/2006">
                <mc:Choice xmlns:v="urn:schemas-microsoft-com:vml" Requires="v">
                  <p:oleObj spid="_x0000_s222849" name="Equation" r:id="rId43" imgW="457200" imgH="279400" progId="Equation.DSMT4">
                    <p:embed/>
                  </p:oleObj>
                </mc:Choice>
                <mc:Fallback>
                  <p:oleObj name="Equation" r:id="rId43" imgW="457200" imgH="279400" progId="Equation.DSMT4">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355" y="3200"/>
                          <a:ext cx="288"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401" name="Group 694"/>
            <p:cNvGrpSpPr>
              <a:grpSpLocks/>
            </p:cNvGrpSpPr>
            <p:nvPr/>
          </p:nvGrpSpPr>
          <p:grpSpPr bwMode="auto">
            <a:xfrm>
              <a:off x="4431" y="1624"/>
              <a:ext cx="445" cy="204"/>
              <a:chOff x="670" y="1321"/>
              <a:chExt cx="445" cy="204"/>
            </a:xfrm>
          </p:grpSpPr>
          <p:sp>
            <p:nvSpPr>
              <p:cNvPr id="9402" name="Text Box 17"/>
              <p:cNvSpPr txBox="1">
                <a:spLocks noChangeArrowheads="1"/>
              </p:cNvSpPr>
              <p:nvPr/>
            </p:nvSpPr>
            <p:spPr bwMode="auto">
              <a:xfrm>
                <a:off x="670" y="1332"/>
                <a:ext cx="44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r>
                  <a:rPr lang="en-US" sz="1400"/>
                  <a:t>H</a:t>
                </a:r>
                <a:r>
                  <a:rPr lang="en-US" sz="1400" baseline="-25000"/>
                  <a:t>2</a:t>
                </a:r>
                <a:r>
                  <a:rPr lang="en-US" sz="1400"/>
                  <a:t>CO</a:t>
                </a:r>
                <a:r>
                  <a:rPr lang="en-US" sz="1400" baseline="-25000"/>
                  <a:t>3</a:t>
                </a:r>
                <a:endParaRPr lang="en-US" sz="1400"/>
              </a:p>
            </p:txBody>
          </p:sp>
          <p:sp>
            <p:nvSpPr>
              <p:cNvPr id="9403" name="Rectangle 696"/>
              <p:cNvSpPr>
                <a:spLocks noChangeArrowheads="1"/>
              </p:cNvSpPr>
              <p:nvPr/>
            </p:nvSpPr>
            <p:spPr bwMode="auto">
              <a:xfrm>
                <a:off x="703" y="1321"/>
                <a:ext cx="385" cy="20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9404" name="Rectangle 697"/>
            <p:cNvSpPr>
              <a:spLocks noChangeArrowheads="1"/>
            </p:cNvSpPr>
            <p:nvPr/>
          </p:nvSpPr>
          <p:spPr bwMode="auto">
            <a:xfrm>
              <a:off x="4464" y="2191"/>
              <a:ext cx="408" cy="18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9405" name="Group 698"/>
            <p:cNvGrpSpPr>
              <a:grpSpLocks/>
            </p:cNvGrpSpPr>
            <p:nvPr/>
          </p:nvGrpSpPr>
          <p:grpSpPr bwMode="auto">
            <a:xfrm>
              <a:off x="4552" y="2532"/>
              <a:ext cx="196" cy="196"/>
              <a:chOff x="1723" y="3589"/>
              <a:chExt cx="196" cy="196"/>
            </a:xfrm>
          </p:grpSpPr>
          <p:sp>
            <p:nvSpPr>
              <p:cNvPr id="9406" name="Oval 699"/>
              <p:cNvSpPr>
                <a:spLocks noChangeArrowheads="1"/>
              </p:cNvSpPr>
              <p:nvPr/>
            </p:nvSpPr>
            <p:spPr bwMode="auto">
              <a:xfrm>
                <a:off x="1723" y="3589"/>
                <a:ext cx="196" cy="196"/>
              </a:xfrm>
              <a:prstGeom prst="ellipse">
                <a:avLst/>
              </a:prstGeom>
              <a:gradFill rotWithShape="1">
                <a:gsLst>
                  <a:gs pos="0">
                    <a:srgbClr val="996633"/>
                  </a:gs>
                  <a:gs pos="50000">
                    <a:srgbClr val="FBE4B7"/>
                  </a:gs>
                  <a:gs pos="100000">
                    <a:srgbClr val="996633"/>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407" name="Text Box 700"/>
              <p:cNvSpPr txBox="1">
                <a:spLocks noChangeArrowheads="1"/>
              </p:cNvSpPr>
              <p:nvPr/>
            </p:nvSpPr>
            <p:spPr bwMode="auto">
              <a:xfrm>
                <a:off x="1759" y="3607"/>
                <a:ext cx="134" cy="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400">
                    <a:solidFill>
                      <a:srgbClr val="000000"/>
                    </a:solidFill>
                  </a:rPr>
                  <a:t>H</a:t>
                </a:r>
                <a:r>
                  <a:rPr lang="en-US" sz="1400" baseline="30000">
                    <a:solidFill>
                      <a:srgbClr val="000000"/>
                    </a:solidFill>
                  </a:rPr>
                  <a:t>+</a:t>
                </a:r>
              </a:p>
            </p:txBody>
          </p:sp>
        </p:grpSp>
        <p:sp>
          <p:nvSpPr>
            <p:cNvPr id="9408" name="Line 96"/>
            <p:cNvSpPr>
              <a:spLocks noChangeShapeType="1"/>
            </p:cNvSpPr>
            <p:nvPr/>
          </p:nvSpPr>
          <p:spPr bwMode="auto">
            <a:xfrm>
              <a:off x="3825" y="2283"/>
              <a:ext cx="576" cy="0"/>
            </a:xfrm>
            <a:prstGeom prst="line">
              <a:avLst/>
            </a:prstGeom>
            <a:noFill/>
            <a:ln w="12700">
              <a:solidFill>
                <a:schemeClr val="bg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09" name="Line 95"/>
            <p:cNvSpPr>
              <a:spLocks noChangeShapeType="1"/>
            </p:cNvSpPr>
            <p:nvPr/>
          </p:nvSpPr>
          <p:spPr bwMode="auto">
            <a:xfrm>
              <a:off x="3828" y="1738"/>
              <a:ext cx="576" cy="0"/>
            </a:xfrm>
            <a:prstGeom prst="line">
              <a:avLst/>
            </a:prstGeom>
            <a:noFill/>
            <a:ln w="12700">
              <a:solidFill>
                <a:schemeClr val="bg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0" name="Line 97"/>
            <p:cNvSpPr>
              <a:spLocks noChangeShapeType="1"/>
            </p:cNvSpPr>
            <p:nvPr/>
          </p:nvSpPr>
          <p:spPr bwMode="auto">
            <a:xfrm>
              <a:off x="3815" y="2633"/>
              <a:ext cx="576" cy="0"/>
            </a:xfrm>
            <a:prstGeom prst="line">
              <a:avLst/>
            </a:prstGeom>
            <a:noFill/>
            <a:ln w="12700">
              <a:solidFill>
                <a:schemeClr val="bg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1" name="Line 80"/>
            <p:cNvSpPr>
              <a:spLocks noChangeShapeType="1"/>
            </p:cNvSpPr>
            <p:nvPr/>
          </p:nvSpPr>
          <p:spPr bwMode="auto">
            <a:xfrm>
              <a:off x="2232" y="1062"/>
              <a:ext cx="1152" cy="0"/>
            </a:xfrm>
            <a:prstGeom prst="line">
              <a:avLst/>
            </a:prstGeom>
            <a:noFill/>
            <a:ln w="19050">
              <a:solidFill>
                <a:srgbClr val="E10000"/>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2" name="Line 80"/>
            <p:cNvSpPr>
              <a:spLocks noChangeShapeType="1"/>
            </p:cNvSpPr>
            <p:nvPr/>
          </p:nvSpPr>
          <p:spPr bwMode="auto">
            <a:xfrm>
              <a:off x="2244" y="1736"/>
              <a:ext cx="403"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3" name="Line 80"/>
            <p:cNvSpPr>
              <a:spLocks noChangeShapeType="1"/>
            </p:cNvSpPr>
            <p:nvPr/>
          </p:nvSpPr>
          <p:spPr bwMode="auto">
            <a:xfrm>
              <a:off x="2244" y="2286"/>
              <a:ext cx="288"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4" name="Line 80"/>
            <p:cNvSpPr>
              <a:spLocks noChangeShapeType="1"/>
            </p:cNvSpPr>
            <p:nvPr/>
          </p:nvSpPr>
          <p:spPr bwMode="auto">
            <a:xfrm>
              <a:off x="2222" y="2632"/>
              <a:ext cx="345"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5" name="Line 80"/>
            <p:cNvSpPr>
              <a:spLocks noChangeShapeType="1"/>
            </p:cNvSpPr>
            <p:nvPr/>
          </p:nvSpPr>
          <p:spPr bwMode="auto">
            <a:xfrm>
              <a:off x="2216" y="3024"/>
              <a:ext cx="461"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6" name="Line 80"/>
            <p:cNvSpPr>
              <a:spLocks noChangeShapeType="1"/>
            </p:cNvSpPr>
            <p:nvPr/>
          </p:nvSpPr>
          <p:spPr bwMode="auto">
            <a:xfrm>
              <a:off x="2222" y="3552"/>
              <a:ext cx="864"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7" name="Line 80"/>
            <p:cNvSpPr>
              <a:spLocks noChangeShapeType="1"/>
            </p:cNvSpPr>
            <p:nvPr/>
          </p:nvSpPr>
          <p:spPr bwMode="auto">
            <a:xfrm>
              <a:off x="313" y="1062"/>
              <a:ext cx="317"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8" name="Line 80"/>
            <p:cNvSpPr>
              <a:spLocks noChangeShapeType="1"/>
            </p:cNvSpPr>
            <p:nvPr/>
          </p:nvSpPr>
          <p:spPr bwMode="auto">
            <a:xfrm>
              <a:off x="304" y="1742"/>
              <a:ext cx="317"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19" name="Line 80"/>
            <p:cNvSpPr>
              <a:spLocks noChangeShapeType="1"/>
            </p:cNvSpPr>
            <p:nvPr/>
          </p:nvSpPr>
          <p:spPr bwMode="auto">
            <a:xfrm>
              <a:off x="302" y="2282"/>
              <a:ext cx="317"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20" name="Line 80"/>
            <p:cNvSpPr>
              <a:spLocks noChangeShapeType="1"/>
            </p:cNvSpPr>
            <p:nvPr/>
          </p:nvSpPr>
          <p:spPr bwMode="auto">
            <a:xfrm>
              <a:off x="306" y="2638"/>
              <a:ext cx="317"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21" name="Line 80"/>
            <p:cNvSpPr>
              <a:spLocks noChangeShapeType="1"/>
            </p:cNvSpPr>
            <p:nvPr/>
          </p:nvSpPr>
          <p:spPr bwMode="auto">
            <a:xfrm>
              <a:off x="307" y="3029"/>
              <a:ext cx="317"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22" name="Line 80"/>
            <p:cNvSpPr>
              <a:spLocks noChangeShapeType="1"/>
            </p:cNvSpPr>
            <p:nvPr/>
          </p:nvSpPr>
          <p:spPr bwMode="auto">
            <a:xfrm>
              <a:off x="307" y="3556"/>
              <a:ext cx="317" cy="0"/>
            </a:xfrm>
            <a:prstGeom prst="line">
              <a:avLst/>
            </a:prstGeom>
            <a:noFill/>
            <a:ln w="12700">
              <a:solidFill>
                <a:schemeClr val="tx1"/>
              </a:solidFill>
              <a:prstDash val="lgDash"/>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9423" name="Text Box 62"/>
            <p:cNvSpPr txBox="1">
              <a:spLocks noChangeArrowheads="1"/>
            </p:cNvSpPr>
            <p:nvPr/>
          </p:nvSpPr>
          <p:spPr bwMode="auto">
            <a:xfrm>
              <a:off x="1039" y="3762"/>
              <a:ext cx="2324"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600" b="1" dirty="0"/>
                <a:t>Extracellular Unconvected Fluid </a:t>
              </a:r>
              <a:r>
                <a:rPr lang="en-US" sz="1600" dirty="0"/>
                <a:t>(EUF)</a:t>
              </a:r>
              <a:endParaRPr lang="en-US" sz="1600" baseline="-25000" dirty="0"/>
            </a:p>
          </p:txBody>
        </p:sp>
        <p:sp>
          <p:nvSpPr>
            <p:cNvPr id="9424" name="Text Box 11"/>
            <p:cNvSpPr txBox="1">
              <a:spLocks noChangeArrowheads="1"/>
            </p:cNvSpPr>
            <p:nvPr/>
          </p:nvSpPr>
          <p:spPr bwMode="auto">
            <a:xfrm>
              <a:off x="1000" y="784"/>
              <a:ext cx="81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400"/>
                <a:t>Free Diffusion</a:t>
              </a:r>
              <a:endParaRPr lang="en-US" sz="1400" baseline="-25000"/>
            </a:p>
          </p:txBody>
        </p:sp>
        <p:sp>
          <p:nvSpPr>
            <p:cNvPr id="9426" name="Text Box 62"/>
            <p:cNvSpPr txBox="1">
              <a:spLocks noChangeArrowheads="1"/>
            </p:cNvSpPr>
            <p:nvPr/>
          </p:nvSpPr>
          <p:spPr bwMode="auto">
            <a:xfrm rot="-5400000">
              <a:off x="-1035" y="2221"/>
              <a:ext cx="232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600" b="1"/>
                <a:t>Bulk Extracellular Fluid </a:t>
              </a:r>
              <a:r>
                <a:rPr lang="en-US" sz="1600"/>
                <a:t>(BECF)</a:t>
              </a:r>
              <a:endParaRPr lang="en-US" sz="1600" baseline="-25000"/>
            </a:p>
          </p:txBody>
        </p:sp>
        <p:sp>
          <p:nvSpPr>
            <p:cNvPr id="9427" name="Arc 218"/>
            <p:cNvSpPr>
              <a:spLocks/>
            </p:cNvSpPr>
            <p:nvPr/>
          </p:nvSpPr>
          <p:spPr bwMode="auto">
            <a:xfrm rot="10800000">
              <a:off x="214" y="58"/>
              <a:ext cx="3111" cy="4262"/>
            </a:xfrm>
            <a:custGeom>
              <a:avLst/>
              <a:gdLst>
                <a:gd name="T0" fmla="*/ 2016 w 4938713"/>
                <a:gd name="T1" fmla="*/ 95 h 6765925"/>
                <a:gd name="T2" fmla="*/ 3111 w 4938713"/>
                <a:gd name="T3" fmla="*/ 2134 h 6765925"/>
                <a:gd name="T4" fmla="*/ 2009 w 4938713"/>
                <a:gd name="T5" fmla="*/ 4169 h 6765925"/>
                <a:gd name="T6" fmla="*/ 0 60000 65536"/>
                <a:gd name="T7" fmla="*/ 0 60000 65536"/>
                <a:gd name="T8" fmla="*/ 0 60000 65536"/>
              </a:gdLst>
              <a:ahLst/>
              <a:cxnLst>
                <a:cxn ang="T6">
                  <a:pos x="T0" y="T1"/>
                </a:cxn>
                <a:cxn ang="T7">
                  <a:pos x="T2" y="T3"/>
                </a:cxn>
                <a:cxn ang="T8">
                  <a:pos x="T4" y="T5"/>
                </a:cxn>
              </a:cxnLst>
              <a:rect l="0" t="0" r="r" b="b"/>
              <a:pathLst>
                <a:path w="4938713" h="6765925" stroke="0">
                  <a:moveTo>
                    <a:pt x="3200270" y="151591"/>
                  </a:moveTo>
                  <a:cubicBezTo>
                    <a:pt x="4235166" y="590932"/>
                    <a:pt x="4940144" y="1903144"/>
                    <a:pt x="4938712" y="3387437"/>
                  </a:cubicBezTo>
                  <a:cubicBezTo>
                    <a:pt x="4937277" y="4874379"/>
                    <a:pt x="4227287" y="6185715"/>
                    <a:pt x="3189026" y="6619069"/>
                  </a:cubicBezTo>
                  <a:lnTo>
                    <a:pt x="2469357" y="3382963"/>
                  </a:lnTo>
                  <a:lnTo>
                    <a:pt x="3200270" y="151591"/>
                  </a:lnTo>
                  <a:close/>
                </a:path>
                <a:path w="4938713" h="6765925" fill="none">
                  <a:moveTo>
                    <a:pt x="3200270" y="151591"/>
                  </a:moveTo>
                  <a:cubicBezTo>
                    <a:pt x="4235166" y="590932"/>
                    <a:pt x="4940144" y="1903144"/>
                    <a:pt x="4938712" y="3387437"/>
                  </a:cubicBezTo>
                  <a:cubicBezTo>
                    <a:pt x="4937277" y="4874379"/>
                    <a:pt x="4227287" y="6185715"/>
                    <a:pt x="3189026" y="6619069"/>
                  </a:cubicBezTo>
                </a:path>
              </a:pathLst>
            </a:custGeom>
            <a:noFill/>
            <a:ln w="19050" cap="flat" cmpd="sng" algn="ctr">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cxnSp>
          <p:nvCxnSpPr>
            <p:cNvPr id="9428" name="Straight Arrow Connector 220"/>
            <p:cNvCxnSpPr>
              <a:cxnSpLocks noChangeShapeType="1"/>
            </p:cNvCxnSpPr>
            <p:nvPr/>
          </p:nvCxnSpPr>
          <p:spPr bwMode="auto">
            <a:xfrm>
              <a:off x="1295" y="179"/>
              <a:ext cx="1549" cy="1182"/>
            </a:xfrm>
            <a:prstGeom prst="straightConnector1">
              <a:avLst/>
            </a:prstGeom>
            <a:noFill/>
            <a:ln w="25400" algn="ctr">
              <a:solidFill>
                <a:schemeClr val="bg2"/>
              </a:solidFill>
              <a:round/>
              <a:headEnd type="arrow" w="med" len="med"/>
              <a:tailEnd type="arrow" w="med" len="med"/>
            </a:ln>
            <a:extLst>
              <a:ext uri="{909E8E84-426E-40DD-AFC4-6F175D3DCCD1}">
                <a14:hiddenFill xmlns:a14="http://schemas.microsoft.com/office/drawing/2010/main">
                  <a:noFill/>
                </a14:hiddenFill>
              </a:ext>
            </a:extLst>
          </p:spPr>
        </p:cxnSp>
        <p:sp>
          <p:nvSpPr>
            <p:cNvPr id="9429" name="TextBox 224"/>
            <p:cNvSpPr txBox="1">
              <a:spLocks noChangeArrowheads="1"/>
            </p:cNvSpPr>
            <p:nvPr/>
          </p:nvSpPr>
          <p:spPr bwMode="auto">
            <a:xfrm>
              <a:off x="1908" y="511"/>
              <a:ext cx="30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a:r>
                <a:rPr lang="en-US" sz="1600"/>
                <a:t>d</a:t>
              </a:r>
            </a:p>
          </p:txBody>
        </p:sp>
      </p:grpSp>
      <p:sp>
        <p:nvSpPr>
          <p:cNvPr id="214" name="Rectangle 68"/>
          <p:cNvSpPr>
            <a:spLocks noChangeArrowheads="1"/>
          </p:cNvSpPr>
          <p:nvPr/>
        </p:nvSpPr>
        <p:spPr bwMode="auto">
          <a:xfrm>
            <a:off x="3351870" y="6551803"/>
            <a:ext cx="57753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a:r>
              <a:rPr lang="en-US" sz="2000" dirty="0" smtClean="0">
                <a:latin typeface="Arial Narrow" pitchFamily="34" charset="0"/>
              </a:rPr>
              <a:t>Somersalo, Occhipinti, Boron, Calvetti, </a:t>
            </a:r>
            <a:r>
              <a:rPr lang="en-US" sz="2000" i="1" dirty="0">
                <a:latin typeface="Arial Narrow" pitchFamily="34" charset="0"/>
              </a:rPr>
              <a:t>J </a:t>
            </a:r>
            <a:r>
              <a:rPr lang="en-US" sz="2000" i="1" dirty="0" err="1">
                <a:latin typeface="Arial Narrow" pitchFamily="34" charset="0"/>
              </a:rPr>
              <a:t>Theor</a:t>
            </a:r>
            <a:r>
              <a:rPr lang="en-US" sz="2000" i="1" dirty="0">
                <a:latin typeface="Arial Narrow" pitchFamily="34" charset="0"/>
              </a:rPr>
              <a:t> Biol</a:t>
            </a:r>
            <a:r>
              <a:rPr lang="en-US" sz="2000" dirty="0">
                <a:latin typeface="Arial Narrow" pitchFamily="34" charset="0"/>
              </a:rPr>
              <a:t>, </a:t>
            </a:r>
            <a:r>
              <a:rPr lang="en-US" sz="2000" dirty="0" smtClean="0">
                <a:latin typeface="Arial Narrow" pitchFamily="34" charset="0"/>
              </a:rPr>
              <a:t>2012</a:t>
            </a:r>
            <a:endParaRPr lang="en-US" sz="2000" dirty="0">
              <a:latin typeface="Arial Narrow" pitchFamily="34" charset="0"/>
            </a:endParaRPr>
          </a:p>
        </p:txBody>
      </p:sp>
    </p:spTree>
    <p:extLst>
      <p:ext uri="{BB962C8B-B14F-4D97-AF65-F5344CB8AC3E}">
        <p14:creationId xmlns:p14="http://schemas.microsoft.com/office/powerpoint/2010/main" val="3162024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dissolve">
                                      <p:cBhvr>
                                        <p:cTn id="7"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1506" name="Group 2"/>
          <p:cNvGrpSpPr>
            <a:grpSpLocks/>
          </p:cNvGrpSpPr>
          <p:nvPr/>
        </p:nvGrpSpPr>
        <p:grpSpPr bwMode="auto">
          <a:xfrm>
            <a:off x="144463" y="1600200"/>
            <a:ext cx="3656012" cy="3656013"/>
            <a:chOff x="91" y="1008"/>
            <a:chExt cx="2303" cy="2303"/>
          </a:xfrm>
        </p:grpSpPr>
        <p:sp>
          <p:nvSpPr>
            <p:cNvPr id="21554" name="Oval 3"/>
            <p:cNvSpPr>
              <a:spLocks noChangeAspect="1" noChangeArrowheads="1"/>
            </p:cNvSpPr>
            <p:nvPr/>
          </p:nvSpPr>
          <p:spPr bwMode="auto">
            <a:xfrm>
              <a:off x="91" y="1008"/>
              <a:ext cx="2303" cy="2303"/>
            </a:xfrm>
            <a:prstGeom prst="ellipse">
              <a:avLst/>
            </a:prstGeom>
            <a:solidFill>
              <a:srgbClr val="B2DCFF"/>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55" name="Oval 4"/>
            <p:cNvSpPr>
              <a:spLocks noChangeAspect="1" noChangeArrowheads="1"/>
            </p:cNvSpPr>
            <p:nvPr/>
          </p:nvSpPr>
          <p:spPr bwMode="auto">
            <a:xfrm>
              <a:off x="146" y="1070"/>
              <a:ext cx="2188" cy="2188"/>
            </a:xfrm>
            <a:prstGeom prst="ellipse">
              <a:avLst/>
            </a:prstGeom>
            <a:solidFill>
              <a:srgbClr val="B2DCFF"/>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56" name="Oval 5"/>
            <p:cNvSpPr>
              <a:spLocks noChangeAspect="1" noChangeArrowheads="1"/>
            </p:cNvSpPr>
            <p:nvPr/>
          </p:nvSpPr>
          <p:spPr bwMode="auto">
            <a:xfrm>
              <a:off x="202" y="1127"/>
              <a:ext cx="2073" cy="2073"/>
            </a:xfrm>
            <a:prstGeom prst="ellipse">
              <a:avLst/>
            </a:prstGeom>
            <a:solidFill>
              <a:srgbClr val="B2DCFF">
                <a:alpha val="76862"/>
              </a:srgbClr>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57" name="Oval 6"/>
            <p:cNvSpPr>
              <a:spLocks noChangeAspect="1" noChangeArrowheads="1"/>
            </p:cNvSpPr>
            <p:nvPr/>
          </p:nvSpPr>
          <p:spPr bwMode="auto">
            <a:xfrm>
              <a:off x="263" y="1186"/>
              <a:ext cx="1958" cy="1958"/>
            </a:xfrm>
            <a:prstGeom prst="ellipse">
              <a:avLst/>
            </a:prstGeom>
            <a:solidFill>
              <a:srgbClr val="B2DCFF"/>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58" name="Oval 7"/>
            <p:cNvSpPr>
              <a:spLocks noChangeAspect="1" noChangeArrowheads="1"/>
            </p:cNvSpPr>
            <p:nvPr/>
          </p:nvSpPr>
          <p:spPr bwMode="auto">
            <a:xfrm>
              <a:off x="320" y="1244"/>
              <a:ext cx="1843" cy="1843"/>
            </a:xfrm>
            <a:prstGeom prst="ellipse">
              <a:avLst/>
            </a:prstGeom>
            <a:solidFill>
              <a:srgbClr val="B2DCFF"/>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59" name="Oval 8"/>
            <p:cNvSpPr>
              <a:spLocks noChangeAspect="1" noChangeArrowheads="1"/>
            </p:cNvSpPr>
            <p:nvPr/>
          </p:nvSpPr>
          <p:spPr bwMode="auto">
            <a:xfrm>
              <a:off x="372" y="1295"/>
              <a:ext cx="1727" cy="1727"/>
            </a:xfrm>
            <a:prstGeom prst="ellipse">
              <a:avLst/>
            </a:prstGeom>
            <a:solidFill>
              <a:srgbClr val="A9CFA1"/>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60" name="Oval 9"/>
            <p:cNvSpPr>
              <a:spLocks noChangeAspect="1" noChangeArrowheads="1"/>
            </p:cNvSpPr>
            <p:nvPr/>
          </p:nvSpPr>
          <p:spPr bwMode="auto">
            <a:xfrm>
              <a:off x="426" y="1347"/>
              <a:ext cx="1612" cy="1612"/>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61" name="Text Box 22"/>
            <p:cNvSpPr txBox="1">
              <a:spLocks noChangeArrowheads="1"/>
            </p:cNvSpPr>
            <p:nvPr/>
          </p:nvSpPr>
          <p:spPr bwMode="auto">
            <a:xfrm>
              <a:off x="1600" y="2164"/>
              <a:ext cx="22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eaLnBrk="1" hangingPunct="1">
                <a:spcBef>
                  <a:spcPct val="50000"/>
                </a:spcBef>
              </a:pPr>
              <a:r>
                <a:rPr lang="en-US" sz="2000" i="1">
                  <a:solidFill>
                    <a:schemeClr val="tx1"/>
                  </a:solidFill>
                </a:rPr>
                <a:t>R</a:t>
              </a:r>
            </a:p>
          </p:txBody>
        </p:sp>
        <p:sp>
          <p:nvSpPr>
            <p:cNvPr id="21562" name="Oval 11"/>
            <p:cNvSpPr>
              <a:spLocks noChangeAspect="1" noChangeArrowheads="1"/>
            </p:cNvSpPr>
            <p:nvPr/>
          </p:nvSpPr>
          <p:spPr bwMode="auto">
            <a:xfrm>
              <a:off x="484" y="1411"/>
              <a:ext cx="1497" cy="1497"/>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63" name="Oval 12"/>
            <p:cNvSpPr>
              <a:spLocks noChangeAspect="1" noChangeArrowheads="1"/>
            </p:cNvSpPr>
            <p:nvPr/>
          </p:nvSpPr>
          <p:spPr bwMode="auto">
            <a:xfrm>
              <a:off x="542" y="1470"/>
              <a:ext cx="1382" cy="1382"/>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64" name="Oval 13"/>
            <p:cNvSpPr>
              <a:spLocks noChangeAspect="1" noChangeArrowheads="1"/>
            </p:cNvSpPr>
            <p:nvPr/>
          </p:nvSpPr>
          <p:spPr bwMode="auto">
            <a:xfrm>
              <a:off x="597" y="1528"/>
              <a:ext cx="1267" cy="1267"/>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65" name="Oval 14"/>
            <p:cNvSpPr>
              <a:spLocks noChangeAspect="1" noChangeArrowheads="1"/>
            </p:cNvSpPr>
            <p:nvPr/>
          </p:nvSpPr>
          <p:spPr bwMode="auto">
            <a:xfrm>
              <a:off x="656" y="1589"/>
              <a:ext cx="1152" cy="1152"/>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66" name="Oval 15"/>
            <p:cNvSpPr>
              <a:spLocks noChangeAspect="1" noChangeArrowheads="1"/>
            </p:cNvSpPr>
            <p:nvPr/>
          </p:nvSpPr>
          <p:spPr bwMode="auto">
            <a:xfrm>
              <a:off x="715" y="1646"/>
              <a:ext cx="1036" cy="1036"/>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67" name="Oval 16"/>
            <p:cNvSpPr>
              <a:spLocks noChangeAspect="1" noChangeArrowheads="1"/>
            </p:cNvSpPr>
            <p:nvPr/>
          </p:nvSpPr>
          <p:spPr bwMode="auto">
            <a:xfrm>
              <a:off x="770" y="1702"/>
              <a:ext cx="921" cy="921"/>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68" name="Oval 17"/>
            <p:cNvSpPr>
              <a:spLocks noChangeAspect="1" noChangeArrowheads="1"/>
            </p:cNvSpPr>
            <p:nvPr/>
          </p:nvSpPr>
          <p:spPr bwMode="auto">
            <a:xfrm>
              <a:off x="831" y="1762"/>
              <a:ext cx="806" cy="806"/>
            </a:xfrm>
            <a:prstGeom prst="ellipse">
              <a:avLst/>
            </a:prstGeom>
            <a:solidFill>
              <a:srgbClr val="A9CFA1"/>
            </a:solidFill>
            <a:ln w="9525">
              <a:solidFill>
                <a:srgbClr val="CC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69" name="Oval 18"/>
            <p:cNvSpPr>
              <a:spLocks noChangeAspect="1" noChangeArrowheads="1"/>
            </p:cNvSpPr>
            <p:nvPr/>
          </p:nvSpPr>
          <p:spPr bwMode="auto">
            <a:xfrm>
              <a:off x="886" y="1817"/>
              <a:ext cx="691" cy="691"/>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70" name="Oval 19"/>
            <p:cNvSpPr>
              <a:spLocks noChangeAspect="1" noChangeArrowheads="1"/>
            </p:cNvSpPr>
            <p:nvPr/>
          </p:nvSpPr>
          <p:spPr bwMode="auto">
            <a:xfrm>
              <a:off x="940" y="1874"/>
              <a:ext cx="576" cy="576"/>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71" name="Oval 20"/>
            <p:cNvSpPr>
              <a:spLocks noChangeAspect="1" noChangeArrowheads="1"/>
            </p:cNvSpPr>
            <p:nvPr/>
          </p:nvSpPr>
          <p:spPr bwMode="auto">
            <a:xfrm>
              <a:off x="1001" y="1930"/>
              <a:ext cx="461" cy="461"/>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72" name="Oval 21"/>
            <p:cNvSpPr>
              <a:spLocks noChangeAspect="1" noChangeArrowheads="1"/>
            </p:cNvSpPr>
            <p:nvPr/>
          </p:nvSpPr>
          <p:spPr bwMode="auto">
            <a:xfrm>
              <a:off x="1061" y="1987"/>
              <a:ext cx="345" cy="345"/>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73" name="Oval 22"/>
            <p:cNvSpPr>
              <a:spLocks noChangeAspect="1" noChangeArrowheads="1"/>
            </p:cNvSpPr>
            <p:nvPr/>
          </p:nvSpPr>
          <p:spPr bwMode="auto">
            <a:xfrm>
              <a:off x="1117" y="2043"/>
              <a:ext cx="230" cy="230"/>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74" name="Oval 23"/>
            <p:cNvSpPr>
              <a:spLocks noChangeAspect="1" noChangeArrowheads="1"/>
            </p:cNvSpPr>
            <p:nvPr/>
          </p:nvSpPr>
          <p:spPr bwMode="auto">
            <a:xfrm>
              <a:off x="1174" y="2098"/>
              <a:ext cx="115" cy="115"/>
            </a:xfrm>
            <a:prstGeom prst="ellipse">
              <a:avLst/>
            </a:prstGeom>
            <a:solidFill>
              <a:srgbClr val="A9CFA1"/>
            </a:solidFill>
            <a:ln w="9525">
              <a:solidFill>
                <a:srgbClr val="33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75" name="Line 20"/>
            <p:cNvSpPr>
              <a:spLocks noChangeShapeType="1"/>
            </p:cNvSpPr>
            <p:nvPr/>
          </p:nvSpPr>
          <p:spPr bwMode="auto">
            <a:xfrm flipV="1">
              <a:off x="1231" y="1262"/>
              <a:ext cx="739" cy="89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76" name="Text Box 23"/>
            <p:cNvSpPr txBox="1">
              <a:spLocks noChangeArrowheads="1"/>
            </p:cNvSpPr>
            <p:nvPr/>
          </p:nvSpPr>
          <p:spPr bwMode="auto">
            <a:xfrm>
              <a:off x="1631" y="1144"/>
              <a:ext cx="34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eaLnBrk="1" hangingPunct="1">
                <a:spcBef>
                  <a:spcPct val="50000"/>
                </a:spcBef>
              </a:pPr>
              <a:r>
                <a:rPr lang="en-US" sz="2000" i="1">
                  <a:solidFill>
                    <a:schemeClr val="tx1"/>
                  </a:solidFill>
                </a:rPr>
                <a:t>R</a:t>
              </a:r>
              <a:r>
                <a:rPr lang="en-US" sz="2000" baseline="-25000">
                  <a:solidFill>
                    <a:schemeClr val="tx1"/>
                  </a:solidFill>
                  <a:latin typeface="Arial" charset="0"/>
                  <a:cs typeface="Arial" charset="0"/>
                </a:rPr>
                <a:t>∞</a:t>
              </a:r>
              <a:endParaRPr lang="en-US" sz="2000">
                <a:solidFill>
                  <a:schemeClr val="tx1"/>
                </a:solidFill>
                <a:latin typeface="Arial" charset="0"/>
                <a:cs typeface="Arial" charset="0"/>
              </a:endParaRPr>
            </a:p>
          </p:txBody>
        </p:sp>
        <p:sp>
          <p:nvSpPr>
            <p:cNvPr id="21577" name="Line 14"/>
            <p:cNvSpPr>
              <a:spLocks noChangeShapeType="1"/>
            </p:cNvSpPr>
            <p:nvPr/>
          </p:nvSpPr>
          <p:spPr bwMode="auto">
            <a:xfrm>
              <a:off x="1228" y="2155"/>
              <a:ext cx="629" cy="60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78" name="Text Box 23"/>
            <p:cNvSpPr txBox="1">
              <a:spLocks noChangeArrowheads="1"/>
            </p:cNvSpPr>
            <p:nvPr/>
          </p:nvSpPr>
          <p:spPr bwMode="auto">
            <a:xfrm>
              <a:off x="1608" y="2324"/>
              <a:ext cx="34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eaLnBrk="1" hangingPunct="1">
                <a:spcBef>
                  <a:spcPct val="50000"/>
                </a:spcBef>
              </a:pPr>
              <a:r>
                <a:rPr lang="en-US" sz="2000" i="1">
                  <a:solidFill>
                    <a:schemeClr val="tx1"/>
                  </a:solidFill>
                </a:rPr>
                <a:t>R</a:t>
              </a:r>
              <a:endParaRPr lang="en-US" sz="2000">
                <a:solidFill>
                  <a:schemeClr val="tx1"/>
                </a:solidFill>
                <a:latin typeface="Arial" charset="0"/>
                <a:cs typeface="Arial" charset="0"/>
              </a:endParaRPr>
            </a:p>
          </p:txBody>
        </p:sp>
      </p:grpSp>
      <p:sp>
        <p:nvSpPr>
          <p:cNvPr id="21507" name="Text Box 58"/>
          <p:cNvSpPr txBox="1">
            <a:spLocks noChangeArrowheads="1"/>
          </p:cNvSpPr>
          <p:nvPr/>
        </p:nvSpPr>
        <p:spPr bwMode="auto">
          <a:xfrm>
            <a:off x="3706813" y="5092700"/>
            <a:ext cx="8016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eaLnBrk="1" hangingPunct="1">
              <a:spcBef>
                <a:spcPct val="50000"/>
              </a:spcBef>
            </a:pPr>
            <a:r>
              <a:rPr lang="en-US" sz="1400" i="1" baseline="-25000">
                <a:solidFill>
                  <a:schemeClr val="tx1"/>
                </a:solidFill>
              </a:rPr>
              <a:t>  </a:t>
            </a:r>
            <a:r>
              <a:rPr lang="en-US" sz="1400" i="1">
                <a:solidFill>
                  <a:schemeClr val="tx1"/>
                </a:solidFill>
              </a:rPr>
              <a:t>r</a:t>
            </a:r>
            <a:r>
              <a:rPr lang="en-US" sz="1400" baseline="-25000">
                <a:solidFill>
                  <a:schemeClr val="tx1"/>
                </a:solidFill>
              </a:rPr>
              <a:t>0</a:t>
            </a:r>
            <a:r>
              <a:rPr lang="en-US" sz="1400" i="1">
                <a:solidFill>
                  <a:schemeClr val="tx1"/>
                </a:solidFill>
              </a:rPr>
              <a:t>= </a:t>
            </a:r>
            <a:r>
              <a:rPr lang="en-US" sz="1400">
                <a:solidFill>
                  <a:schemeClr val="tx1"/>
                </a:solidFill>
              </a:rPr>
              <a:t>0</a:t>
            </a:r>
          </a:p>
        </p:txBody>
      </p:sp>
      <p:sp>
        <p:nvSpPr>
          <p:cNvPr id="21508" name="Rectangle 65"/>
          <p:cNvSpPr>
            <a:spLocks noChangeArrowheads="1"/>
          </p:cNvSpPr>
          <p:nvPr/>
        </p:nvSpPr>
        <p:spPr bwMode="auto">
          <a:xfrm>
            <a:off x="4211638" y="1773238"/>
            <a:ext cx="3203575" cy="3270250"/>
          </a:xfrm>
          <a:prstGeom prst="rect">
            <a:avLst/>
          </a:prstGeom>
          <a:solidFill>
            <a:srgbClr val="A9CFA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US" sz="2000">
              <a:solidFill>
                <a:schemeClr val="tx1"/>
              </a:solidFill>
              <a:latin typeface="Arial" charset="0"/>
            </a:endParaRPr>
          </a:p>
        </p:txBody>
      </p:sp>
      <p:sp>
        <p:nvSpPr>
          <p:cNvPr id="21509" name="Line 4"/>
          <p:cNvSpPr>
            <a:spLocks noChangeShapeType="1"/>
          </p:cNvSpPr>
          <p:nvPr/>
        </p:nvSpPr>
        <p:spPr bwMode="auto">
          <a:xfrm>
            <a:off x="4211638" y="5045075"/>
            <a:ext cx="447992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10" name="Line 28"/>
          <p:cNvSpPr>
            <a:spLocks noChangeShapeType="1"/>
          </p:cNvSpPr>
          <p:nvPr/>
        </p:nvSpPr>
        <p:spPr bwMode="auto">
          <a:xfrm flipH="1" flipV="1">
            <a:off x="4210050" y="1360488"/>
            <a:ext cx="1588" cy="37480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11" name="Text Box 56"/>
          <p:cNvSpPr txBox="1">
            <a:spLocks noChangeArrowheads="1"/>
          </p:cNvSpPr>
          <p:nvPr/>
        </p:nvSpPr>
        <p:spPr bwMode="auto">
          <a:xfrm>
            <a:off x="7256463" y="5078413"/>
            <a:ext cx="4111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eaLnBrk="1" hangingPunct="1">
              <a:spcBef>
                <a:spcPct val="50000"/>
              </a:spcBef>
            </a:pPr>
            <a:r>
              <a:rPr lang="en-US" sz="1800" i="1">
                <a:solidFill>
                  <a:schemeClr val="tx1"/>
                </a:solidFill>
              </a:rPr>
              <a:t>R</a:t>
            </a:r>
          </a:p>
        </p:txBody>
      </p:sp>
      <p:sp>
        <p:nvSpPr>
          <p:cNvPr id="21512" name="Text Box 61"/>
          <p:cNvSpPr txBox="1">
            <a:spLocks noChangeArrowheads="1"/>
          </p:cNvSpPr>
          <p:nvPr/>
        </p:nvSpPr>
        <p:spPr bwMode="auto">
          <a:xfrm>
            <a:off x="8694738" y="4826000"/>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eaLnBrk="1" hangingPunct="1">
              <a:spcBef>
                <a:spcPct val="50000"/>
              </a:spcBef>
            </a:pPr>
            <a:r>
              <a:rPr lang="en-US" sz="1800" i="1">
                <a:solidFill>
                  <a:schemeClr val="tx1"/>
                </a:solidFill>
              </a:rPr>
              <a:t>r</a:t>
            </a:r>
          </a:p>
        </p:txBody>
      </p:sp>
      <p:sp>
        <p:nvSpPr>
          <p:cNvPr id="21513" name="Text Box 64"/>
          <p:cNvSpPr txBox="1">
            <a:spLocks noChangeArrowheads="1"/>
          </p:cNvSpPr>
          <p:nvPr/>
        </p:nvSpPr>
        <p:spPr bwMode="auto">
          <a:xfrm>
            <a:off x="3916363" y="1379538"/>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eaLnBrk="1" hangingPunct="1">
              <a:spcBef>
                <a:spcPct val="50000"/>
              </a:spcBef>
            </a:pPr>
            <a:r>
              <a:rPr lang="en-US" sz="1800" i="1">
                <a:solidFill>
                  <a:schemeClr val="tx1"/>
                </a:solidFill>
              </a:rPr>
              <a:t>t</a:t>
            </a:r>
          </a:p>
        </p:txBody>
      </p:sp>
      <p:sp>
        <p:nvSpPr>
          <p:cNvPr id="21514" name="Rectangle 77"/>
          <p:cNvSpPr>
            <a:spLocks noChangeArrowheads="1"/>
          </p:cNvSpPr>
          <p:nvPr/>
        </p:nvSpPr>
        <p:spPr bwMode="auto">
          <a:xfrm>
            <a:off x="4249738" y="5086350"/>
            <a:ext cx="31115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400" i="1">
                <a:solidFill>
                  <a:schemeClr val="tx1"/>
                </a:solidFill>
              </a:rPr>
              <a:t>r</a:t>
            </a:r>
            <a:r>
              <a:rPr lang="en-US" sz="1400" baseline="-25000">
                <a:solidFill>
                  <a:schemeClr val="tx1"/>
                </a:solidFill>
              </a:rPr>
              <a:t>1</a:t>
            </a:r>
          </a:p>
        </p:txBody>
      </p:sp>
      <p:sp>
        <p:nvSpPr>
          <p:cNvPr id="21515" name="Rectangle 80"/>
          <p:cNvSpPr>
            <a:spLocks noChangeArrowheads="1"/>
          </p:cNvSpPr>
          <p:nvPr/>
        </p:nvSpPr>
        <p:spPr bwMode="auto">
          <a:xfrm>
            <a:off x="4451350" y="5086350"/>
            <a:ext cx="31115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400" i="1">
                <a:solidFill>
                  <a:schemeClr val="tx1"/>
                </a:solidFill>
              </a:rPr>
              <a:t>r</a:t>
            </a:r>
            <a:r>
              <a:rPr lang="en-US" sz="1400" baseline="-25000">
                <a:solidFill>
                  <a:schemeClr val="tx1"/>
                </a:solidFill>
              </a:rPr>
              <a:t>2</a:t>
            </a:r>
          </a:p>
        </p:txBody>
      </p:sp>
      <p:sp>
        <p:nvSpPr>
          <p:cNvPr id="21516" name="Rectangle 81"/>
          <p:cNvSpPr>
            <a:spLocks noChangeArrowheads="1"/>
          </p:cNvSpPr>
          <p:nvPr/>
        </p:nvSpPr>
        <p:spPr bwMode="auto">
          <a:xfrm>
            <a:off x="5545138" y="5084763"/>
            <a:ext cx="412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sz="1400" i="1">
                <a:solidFill>
                  <a:srgbClr val="CC0000"/>
                </a:solidFill>
              </a:rPr>
              <a:t>r</a:t>
            </a:r>
            <a:r>
              <a:rPr lang="en-US" sz="1400" i="1" baseline="-25000">
                <a:solidFill>
                  <a:srgbClr val="CC0000"/>
                </a:solidFill>
              </a:rPr>
              <a:t>j</a:t>
            </a:r>
          </a:p>
        </p:txBody>
      </p:sp>
      <p:sp>
        <p:nvSpPr>
          <p:cNvPr id="21517" name="Rectangle 82"/>
          <p:cNvSpPr>
            <a:spLocks noChangeArrowheads="1"/>
          </p:cNvSpPr>
          <p:nvPr/>
        </p:nvSpPr>
        <p:spPr bwMode="auto">
          <a:xfrm>
            <a:off x="8335963" y="5041900"/>
            <a:ext cx="91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800" i="1">
                <a:solidFill>
                  <a:schemeClr val="tx1"/>
                </a:solidFill>
              </a:rPr>
              <a:t>R</a:t>
            </a:r>
            <a:r>
              <a:rPr lang="en-US" sz="1800" i="1" baseline="-25000">
                <a:solidFill>
                  <a:schemeClr val="tx1"/>
                </a:solidFill>
                <a:cs typeface="Arial" charset="0"/>
              </a:rPr>
              <a:t>∞ </a:t>
            </a:r>
            <a:r>
              <a:rPr lang="en-US" sz="1800" i="1">
                <a:solidFill>
                  <a:schemeClr val="tx1"/>
                </a:solidFill>
                <a:cs typeface="Arial" charset="0"/>
              </a:rPr>
              <a:t>= </a:t>
            </a:r>
            <a:r>
              <a:rPr lang="en-US" sz="1400" i="1">
                <a:solidFill>
                  <a:schemeClr val="tx1"/>
                </a:solidFill>
              </a:rPr>
              <a:t>r</a:t>
            </a:r>
            <a:r>
              <a:rPr lang="en-US" sz="1400" i="1" baseline="-25000">
                <a:solidFill>
                  <a:schemeClr val="tx1"/>
                </a:solidFill>
              </a:rPr>
              <a:t>N</a:t>
            </a:r>
            <a:r>
              <a:rPr lang="en-US" sz="1400" i="1">
                <a:solidFill>
                  <a:schemeClr val="tx1"/>
                </a:solidFill>
              </a:rPr>
              <a:t>  </a:t>
            </a:r>
          </a:p>
        </p:txBody>
      </p:sp>
      <p:graphicFrame>
        <p:nvGraphicFramePr>
          <p:cNvPr id="21518" name="Object 74"/>
          <p:cNvGraphicFramePr>
            <a:graphicFrameLocks noChangeAspect="1"/>
          </p:cNvGraphicFramePr>
          <p:nvPr/>
        </p:nvGraphicFramePr>
        <p:xfrm>
          <a:off x="5329238" y="1773238"/>
          <a:ext cx="717550" cy="358775"/>
        </p:xfrm>
        <a:graphic>
          <a:graphicData uri="http://schemas.openxmlformats.org/presentationml/2006/ole">
            <mc:AlternateContent xmlns:mc="http://schemas.openxmlformats.org/markup-compatibility/2006">
              <mc:Choice xmlns:v="urn:schemas-microsoft-com:vml" Requires="v">
                <p:oleObj spid="_x0000_s223247" name="Equation" r:id="rId4" imgW="431613" imgH="215806" progId="Equation.DSMT4">
                  <p:embed/>
                </p:oleObj>
              </mc:Choice>
              <mc:Fallback>
                <p:oleObj name="Equation" r:id="rId4" imgW="431613" imgH="215806"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29238" y="1773238"/>
                        <a:ext cx="717550" cy="358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519" name="Rectangle 66"/>
          <p:cNvSpPr>
            <a:spLocks noChangeArrowheads="1"/>
          </p:cNvSpPr>
          <p:nvPr/>
        </p:nvSpPr>
        <p:spPr bwMode="auto">
          <a:xfrm>
            <a:off x="7415213" y="1773238"/>
            <a:ext cx="1079500" cy="3268662"/>
          </a:xfrm>
          <a:prstGeom prst="rect">
            <a:avLst/>
          </a:prstGeom>
          <a:solidFill>
            <a:srgbClr val="B2D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endParaRPr lang="en-US" sz="2000">
              <a:solidFill>
                <a:schemeClr val="tx1"/>
              </a:solidFill>
              <a:latin typeface="Arial" charset="0"/>
            </a:endParaRPr>
          </a:p>
        </p:txBody>
      </p:sp>
      <p:grpSp>
        <p:nvGrpSpPr>
          <p:cNvPr id="21520" name="Group 42"/>
          <p:cNvGrpSpPr>
            <a:grpSpLocks/>
          </p:cNvGrpSpPr>
          <p:nvPr/>
        </p:nvGrpSpPr>
        <p:grpSpPr bwMode="auto">
          <a:xfrm>
            <a:off x="4402138" y="2087563"/>
            <a:ext cx="4092575" cy="3019425"/>
            <a:chOff x="2751" y="1315"/>
            <a:chExt cx="2237" cy="1902"/>
          </a:xfrm>
        </p:grpSpPr>
        <p:sp>
          <p:nvSpPr>
            <p:cNvPr id="21534" name="Line 29"/>
            <p:cNvSpPr>
              <a:spLocks noChangeShapeType="1"/>
            </p:cNvSpPr>
            <p:nvPr/>
          </p:nvSpPr>
          <p:spPr bwMode="auto">
            <a:xfrm flipV="1">
              <a:off x="2751" y="1326"/>
              <a:ext cx="0" cy="1891"/>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35" name="Line 30"/>
            <p:cNvSpPr>
              <a:spLocks noChangeShapeType="1"/>
            </p:cNvSpPr>
            <p:nvPr/>
          </p:nvSpPr>
          <p:spPr bwMode="auto">
            <a:xfrm flipV="1">
              <a:off x="2870" y="1324"/>
              <a:ext cx="0" cy="1890"/>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36" name="Line 31"/>
            <p:cNvSpPr>
              <a:spLocks noChangeShapeType="1"/>
            </p:cNvSpPr>
            <p:nvPr/>
          </p:nvSpPr>
          <p:spPr bwMode="auto">
            <a:xfrm flipV="1">
              <a:off x="2990" y="1324"/>
              <a:ext cx="0" cy="1890"/>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37" name="Line 32"/>
            <p:cNvSpPr>
              <a:spLocks noChangeShapeType="1"/>
            </p:cNvSpPr>
            <p:nvPr/>
          </p:nvSpPr>
          <p:spPr bwMode="auto">
            <a:xfrm flipV="1">
              <a:off x="3110" y="1324"/>
              <a:ext cx="0" cy="1890"/>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38" name="Line 33"/>
            <p:cNvSpPr>
              <a:spLocks noChangeShapeType="1"/>
            </p:cNvSpPr>
            <p:nvPr/>
          </p:nvSpPr>
          <p:spPr bwMode="auto">
            <a:xfrm flipV="1">
              <a:off x="3221" y="1324"/>
              <a:ext cx="0" cy="1890"/>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39" name="Line 36"/>
            <p:cNvSpPr>
              <a:spLocks noChangeShapeType="1"/>
            </p:cNvSpPr>
            <p:nvPr/>
          </p:nvSpPr>
          <p:spPr bwMode="auto">
            <a:xfrm flipV="1">
              <a:off x="3332" y="1321"/>
              <a:ext cx="0" cy="1894"/>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0" name="Line 37"/>
            <p:cNvSpPr>
              <a:spLocks noChangeShapeType="1"/>
            </p:cNvSpPr>
            <p:nvPr/>
          </p:nvSpPr>
          <p:spPr bwMode="auto">
            <a:xfrm flipV="1">
              <a:off x="3451" y="1321"/>
              <a:ext cx="0" cy="1894"/>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1" name="Line 38"/>
            <p:cNvSpPr>
              <a:spLocks noChangeShapeType="1"/>
            </p:cNvSpPr>
            <p:nvPr/>
          </p:nvSpPr>
          <p:spPr bwMode="auto">
            <a:xfrm flipV="1">
              <a:off x="3571" y="1317"/>
              <a:ext cx="0" cy="1894"/>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2" name="Line 39"/>
            <p:cNvSpPr>
              <a:spLocks noChangeShapeType="1"/>
            </p:cNvSpPr>
            <p:nvPr/>
          </p:nvSpPr>
          <p:spPr bwMode="auto">
            <a:xfrm flipV="1">
              <a:off x="3692" y="1317"/>
              <a:ext cx="0" cy="1894"/>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3" name="Line 40"/>
            <p:cNvSpPr>
              <a:spLocks noChangeShapeType="1"/>
            </p:cNvSpPr>
            <p:nvPr/>
          </p:nvSpPr>
          <p:spPr bwMode="auto">
            <a:xfrm flipV="1">
              <a:off x="3809" y="1317"/>
              <a:ext cx="0" cy="1894"/>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4" name="Line 41"/>
            <p:cNvSpPr>
              <a:spLocks noChangeShapeType="1"/>
            </p:cNvSpPr>
            <p:nvPr/>
          </p:nvSpPr>
          <p:spPr bwMode="auto">
            <a:xfrm flipV="1">
              <a:off x="3923" y="1317"/>
              <a:ext cx="0" cy="1894"/>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5" name="Line 43"/>
            <p:cNvSpPr>
              <a:spLocks noChangeShapeType="1"/>
            </p:cNvSpPr>
            <p:nvPr/>
          </p:nvSpPr>
          <p:spPr bwMode="auto">
            <a:xfrm flipV="1">
              <a:off x="4041" y="1317"/>
              <a:ext cx="0" cy="1894"/>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6" name="Line 44"/>
            <p:cNvSpPr>
              <a:spLocks noChangeShapeType="1"/>
            </p:cNvSpPr>
            <p:nvPr/>
          </p:nvSpPr>
          <p:spPr bwMode="auto">
            <a:xfrm flipV="1">
              <a:off x="4160" y="1317"/>
              <a:ext cx="0" cy="1894"/>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7" name="Line 45"/>
            <p:cNvSpPr>
              <a:spLocks noChangeShapeType="1"/>
            </p:cNvSpPr>
            <p:nvPr/>
          </p:nvSpPr>
          <p:spPr bwMode="auto">
            <a:xfrm flipV="1">
              <a:off x="4277" y="1321"/>
              <a:ext cx="0" cy="1893"/>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8" name="Line 47"/>
            <p:cNvSpPr>
              <a:spLocks noChangeShapeType="1"/>
            </p:cNvSpPr>
            <p:nvPr/>
          </p:nvSpPr>
          <p:spPr bwMode="auto">
            <a:xfrm flipV="1">
              <a:off x="4516" y="1317"/>
              <a:ext cx="0" cy="1893"/>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49" name="Line 48"/>
            <p:cNvSpPr>
              <a:spLocks noChangeShapeType="1"/>
            </p:cNvSpPr>
            <p:nvPr/>
          </p:nvSpPr>
          <p:spPr bwMode="auto">
            <a:xfrm flipV="1">
              <a:off x="4638" y="1317"/>
              <a:ext cx="0" cy="1893"/>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50" name="Line 50"/>
            <p:cNvSpPr>
              <a:spLocks noChangeShapeType="1"/>
            </p:cNvSpPr>
            <p:nvPr/>
          </p:nvSpPr>
          <p:spPr bwMode="auto">
            <a:xfrm flipV="1">
              <a:off x="4752" y="1315"/>
              <a:ext cx="0" cy="1897"/>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51" name="Line 51"/>
            <p:cNvSpPr>
              <a:spLocks noChangeShapeType="1"/>
            </p:cNvSpPr>
            <p:nvPr/>
          </p:nvSpPr>
          <p:spPr bwMode="auto">
            <a:xfrm flipV="1">
              <a:off x="4871" y="1315"/>
              <a:ext cx="0" cy="1897"/>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52" name="Line 52"/>
            <p:cNvSpPr>
              <a:spLocks noChangeShapeType="1"/>
            </p:cNvSpPr>
            <p:nvPr/>
          </p:nvSpPr>
          <p:spPr bwMode="auto">
            <a:xfrm flipV="1">
              <a:off x="4988" y="1315"/>
              <a:ext cx="0" cy="1897"/>
            </a:xfrm>
            <a:prstGeom prst="line">
              <a:avLst/>
            </a:prstGeom>
            <a:noFill/>
            <a:ln w="9525">
              <a:solidFill>
                <a:srgbClr val="33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1553" name="Line 46"/>
            <p:cNvSpPr>
              <a:spLocks noChangeShapeType="1"/>
            </p:cNvSpPr>
            <p:nvPr/>
          </p:nvSpPr>
          <p:spPr bwMode="auto">
            <a:xfrm flipV="1">
              <a:off x="4397" y="1317"/>
              <a:ext cx="0" cy="1893"/>
            </a:xfrm>
            <a:prstGeom prst="line">
              <a:avLst/>
            </a:prstGeom>
            <a:noFill/>
            <a:ln w="19050">
              <a:solidFill>
                <a:srgbClr val="996633"/>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21521" name="Rectangle 64"/>
          <p:cNvSpPr>
            <a:spLocks noChangeArrowheads="1"/>
          </p:cNvSpPr>
          <p:nvPr/>
        </p:nvSpPr>
        <p:spPr bwMode="auto">
          <a:xfrm>
            <a:off x="0" y="28575"/>
            <a:ext cx="9144000" cy="746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4000">
                <a:solidFill>
                  <a:schemeClr val="tx1"/>
                </a:solidFill>
                <a:latin typeface="Arial Narrow" pitchFamily="34" charset="0"/>
              </a:rPr>
              <a:t>Modeling the CO</a:t>
            </a:r>
            <a:r>
              <a:rPr lang="en-US" sz="4000" baseline="-25000">
                <a:solidFill>
                  <a:schemeClr val="tx1"/>
                </a:solidFill>
                <a:latin typeface="Arial Narrow" pitchFamily="34" charset="0"/>
              </a:rPr>
              <a:t>2</a:t>
            </a:r>
            <a:r>
              <a:rPr lang="en-US" sz="4000">
                <a:solidFill>
                  <a:schemeClr val="tx1"/>
                </a:solidFill>
                <a:latin typeface="Arial Narrow" pitchFamily="34" charset="0"/>
              </a:rPr>
              <a:t> Pulse</a:t>
            </a:r>
          </a:p>
        </p:txBody>
      </p:sp>
      <p:grpSp>
        <p:nvGrpSpPr>
          <p:cNvPr id="21522" name="Group 65"/>
          <p:cNvGrpSpPr>
            <a:grpSpLocks/>
          </p:cNvGrpSpPr>
          <p:nvPr/>
        </p:nvGrpSpPr>
        <p:grpSpPr bwMode="auto">
          <a:xfrm>
            <a:off x="2244725" y="762000"/>
            <a:ext cx="4565650" cy="0"/>
            <a:chOff x="0" y="672"/>
            <a:chExt cx="2876" cy="0"/>
          </a:xfrm>
        </p:grpSpPr>
        <p:sp>
          <p:nvSpPr>
            <p:cNvPr id="21532" name="Line 66"/>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33" name="Line 67"/>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1523" name="Text Box 77"/>
          <p:cNvSpPr txBox="1">
            <a:spLocks noChangeArrowheads="1"/>
          </p:cNvSpPr>
          <p:nvPr/>
        </p:nvSpPr>
        <p:spPr bwMode="auto">
          <a:xfrm>
            <a:off x="1066800" y="5691188"/>
            <a:ext cx="1809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eaLnBrk="1" hangingPunct="1"/>
            <a:r>
              <a:rPr lang="en-US" sz="1800">
                <a:solidFill>
                  <a:schemeClr val="tx1"/>
                </a:solidFill>
                <a:latin typeface="Arial" charset="0"/>
              </a:rPr>
              <a:t>Method of Lines</a:t>
            </a:r>
          </a:p>
        </p:txBody>
      </p:sp>
      <p:sp>
        <p:nvSpPr>
          <p:cNvPr id="21525" name="Rectangle 80"/>
          <p:cNvSpPr>
            <a:spLocks noChangeArrowheads="1"/>
          </p:cNvSpPr>
          <p:nvPr/>
        </p:nvSpPr>
        <p:spPr bwMode="auto">
          <a:xfrm>
            <a:off x="4692650" y="5086350"/>
            <a:ext cx="314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400" i="1">
                <a:solidFill>
                  <a:schemeClr val="tx1"/>
                </a:solidFill>
              </a:rPr>
              <a:t>r</a:t>
            </a:r>
            <a:r>
              <a:rPr lang="en-US" sz="1400" baseline="-25000">
                <a:solidFill>
                  <a:schemeClr val="tx1"/>
                </a:solidFill>
              </a:rPr>
              <a:t>3</a:t>
            </a:r>
          </a:p>
        </p:txBody>
      </p:sp>
      <p:sp>
        <p:nvSpPr>
          <p:cNvPr id="21526" name="Right Brace 1"/>
          <p:cNvSpPr>
            <a:spLocks/>
          </p:cNvSpPr>
          <p:nvPr/>
        </p:nvSpPr>
        <p:spPr bwMode="auto">
          <a:xfrm rot="5400000">
            <a:off x="5677694" y="4031456"/>
            <a:ext cx="254000" cy="3182938"/>
          </a:xfrm>
          <a:prstGeom prst="rightBrace">
            <a:avLst>
              <a:gd name="adj1" fmla="val 8354"/>
              <a:gd name="adj2"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7" name="Right Brace 70"/>
          <p:cNvSpPr>
            <a:spLocks/>
          </p:cNvSpPr>
          <p:nvPr/>
        </p:nvSpPr>
        <p:spPr bwMode="auto">
          <a:xfrm rot="5400000">
            <a:off x="7847013" y="5097462"/>
            <a:ext cx="254000" cy="1050925"/>
          </a:xfrm>
          <a:prstGeom prst="rightBrace">
            <a:avLst>
              <a:gd name="adj1" fmla="val 8332"/>
              <a:gd name="adj2" fmla="val 50000"/>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8" name="Text Box 56"/>
          <p:cNvSpPr txBox="1">
            <a:spLocks noChangeArrowheads="1"/>
          </p:cNvSpPr>
          <p:nvPr/>
        </p:nvSpPr>
        <p:spPr bwMode="auto">
          <a:xfrm>
            <a:off x="4722813" y="5746750"/>
            <a:ext cx="2162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lgn="ctr" eaLnBrk="1" hangingPunct="1">
              <a:spcBef>
                <a:spcPct val="50000"/>
              </a:spcBef>
            </a:pPr>
            <a:r>
              <a:rPr lang="en-US" sz="1800">
                <a:solidFill>
                  <a:schemeClr val="tx1"/>
                </a:solidFill>
                <a:latin typeface="Arial Narrow" pitchFamily="34" charset="0"/>
              </a:rPr>
              <a:t>Intracellular fluid (ICF)</a:t>
            </a:r>
          </a:p>
        </p:txBody>
      </p:sp>
      <p:sp>
        <p:nvSpPr>
          <p:cNvPr id="21529" name="Text Box 56"/>
          <p:cNvSpPr txBox="1">
            <a:spLocks noChangeArrowheads="1"/>
          </p:cNvSpPr>
          <p:nvPr/>
        </p:nvSpPr>
        <p:spPr bwMode="auto">
          <a:xfrm>
            <a:off x="7345363" y="5746750"/>
            <a:ext cx="1300162"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lgn="ctr" eaLnBrk="1" hangingPunct="1">
              <a:lnSpc>
                <a:spcPts val="1500"/>
              </a:lnSpc>
            </a:pPr>
            <a:r>
              <a:rPr lang="en-US" sz="1800">
                <a:solidFill>
                  <a:schemeClr val="tx1"/>
                </a:solidFill>
                <a:latin typeface="Arial Narrow" pitchFamily="34" charset="0"/>
              </a:rPr>
              <a:t>Extracellular</a:t>
            </a:r>
          </a:p>
          <a:p>
            <a:pPr algn="ctr" eaLnBrk="1" hangingPunct="1">
              <a:lnSpc>
                <a:spcPts val="1500"/>
              </a:lnSpc>
            </a:pPr>
            <a:r>
              <a:rPr lang="en-US" sz="1800">
                <a:solidFill>
                  <a:schemeClr val="tx1"/>
                </a:solidFill>
                <a:latin typeface="Arial Narrow" pitchFamily="34" charset="0"/>
              </a:rPr>
              <a:t>Unconvected</a:t>
            </a:r>
          </a:p>
          <a:p>
            <a:pPr algn="ctr" eaLnBrk="1" hangingPunct="1">
              <a:lnSpc>
                <a:spcPts val="1500"/>
              </a:lnSpc>
            </a:pPr>
            <a:r>
              <a:rPr lang="en-US" sz="1800">
                <a:solidFill>
                  <a:schemeClr val="tx1"/>
                </a:solidFill>
                <a:latin typeface="Arial Narrow" pitchFamily="34" charset="0"/>
              </a:rPr>
              <a:t>Layer (EUL)</a:t>
            </a:r>
          </a:p>
        </p:txBody>
      </p:sp>
      <p:cxnSp>
        <p:nvCxnSpPr>
          <p:cNvPr id="21530" name="Straight Arrow Connector 3"/>
          <p:cNvCxnSpPr>
            <a:cxnSpLocks noChangeShapeType="1"/>
          </p:cNvCxnSpPr>
          <p:nvPr/>
        </p:nvCxnSpPr>
        <p:spPr bwMode="auto">
          <a:xfrm>
            <a:off x="4210050" y="5749925"/>
            <a:ext cx="0" cy="307975"/>
          </a:xfrm>
          <a:prstGeom prst="straightConnector1">
            <a:avLst/>
          </a:prstGeom>
          <a:noFill/>
          <a:ln w="38100" algn="ctr">
            <a:solidFill>
              <a:schemeClr val="tx1"/>
            </a:solidFill>
            <a:round/>
            <a:headEnd type="stealth" w="med" len="me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531" name="Text Box 56"/>
          <p:cNvSpPr txBox="1">
            <a:spLocks noChangeArrowheads="1"/>
          </p:cNvSpPr>
          <p:nvPr/>
        </p:nvSpPr>
        <p:spPr bwMode="auto">
          <a:xfrm>
            <a:off x="3562350" y="6040438"/>
            <a:ext cx="130016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E10000"/>
                </a:solidFill>
                <a:latin typeface="Times New Roman" pitchFamily="18" charset="0"/>
              </a:defRPr>
            </a:lvl1pPr>
            <a:lvl2pPr marL="742950" indent="-285750">
              <a:defRPr sz="2400">
                <a:solidFill>
                  <a:srgbClr val="E10000"/>
                </a:solidFill>
                <a:latin typeface="Times New Roman" pitchFamily="18" charset="0"/>
              </a:defRPr>
            </a:lvl2pPr>
            <a:lvl3pPr marL="1143000" indent="-228600">
              <a:defRPr sz="2400">
                <a:solidFill>
                  <a:srgbClr val="E10000"/>
                </a:solidFill>
                <a:latin typeface="Times New Roman" pitchFamily="18" charset="0"/>
              </a:defRPr>
            </a:lvl3pPr>
            <a:lvl4pPr marL="1600200" indent="-228600">
              <a:defRPr sz="2400">
                <a:solidFill>
                  <a:srgbClr val="E10000"/>
                </a:solidFill>
                <a:latin typeface="Times New Roman" pitchFamily="18" charset="0"/>
              </a:defRPr>
            </a:lvl4pPr>
            <a:lvl5pPr marL="2057400" indent="-228600">
              <a:defRPr sz="2400">
                <a:solidFill>
                  <a:srgbClr val="E10000"/>
                </a:solidFill>
                <a:latin typeface="Times New Roman" pitchFamily="18" charset="0"/>
              </a:defRPr>
            </a:lvl5pPr>
            <a:lvl6pPr marL="2514600" indent="-228600" eaLnBrk="0" fontAlgn="base" hangingPunct="0">
              <a:spcBef>
                <a:spcPct val="0"/>
              </a:spcBef>
              <a:spcAft>
                <a:spcPct val="0"/>
              </a:spcAft>
              <a:defRPr sz="2400">
                <a:solidFill>
                  <a:srgbClr val="E10000"/>
                </a:solidFill>
                <a:latin typeface="Times New Roman" pitchFamily="18" charset="0"/>
              </a:defRPr>
            </a:lvl6pPr>
            <a:lvl7pPr marL="2971800" indent="-228600" eaLnBrk="0" fontAlgn="base" hangingPunct="0">
              <a:spcBef>
                <a:spcPct val="0"/>
              </a:spcBef>
              <a:spcAft>
                <a:spcPct val="0"/>
              </a:spcAft>
              <a:defRPr sz="2400">
                <a:solidFill>
                  <a:srgbClr val="E10000"/>
                </a:solidFill>
                <a:latin typeface="Times New Roman" pitchFamily="18" charset="0"/>
              </a:defRPr>
            </a:lvl7pPr>
            <a:lvl8pPr marL="3429000" indent="-228600" eaLnBrk="0" fontAlgn="base" hangingPunct="0">
              <a:spcBef>
                <a:spcPct val="0"/>
              </a:spcBef>
              <a:spcAft>
                <a:spcPct val="0"/>
              </a:spcAft>
              <a:defRPr sz="2400">
                <a:solidFill>
                  <a:srgbClr val="E10000"/>
                </a:solidFill>
                <a:latin typeface="Times New Roman" pitchFamily="18" charset="0"/>
              </a:defRPr>
            </a:lvl8pPr>
            <a:lvl9pPr marL="3886200" indent="-228600" eaLnBrk="0" fontAlgn="base" hangingPunct="0">
              <a:spcBef>
                <a:spcPct val="0"/>
              </a:spcBef>
              <a:spcAft>
                <a:spcPct val="0"/>
              </a:spcAft>
              <a:defRPr sz="2400">
                <a:solidFill>
                  <a:srgbClr val="E10000"/>
                </a:solidFill>
                <a:latin typeface="Times New Roman" pitchFamily="18" charset="0"/>
              </a:defRPr>
            </a:lvl9pPr>
          </a:lstStyle>
          <a:p>
            <a:pPr algn="ctr" eaLnBrk="1" hangingPunct="1">
              <a:lnSpc>
                <a:spcPts val="1500"/>
              </a:lnSpc>
            </a:pPr>
            <a:r>
              <a:rPr lang="en-US" sz="1800">
                <a:solidFill>
                  <a:schemeClr val="tx1"/>
                </a:solidFill>
                <a:latin typeface="Arial Narrow" pitchFamily="34" charset="0"/>
              </a:rPr>
              <a:t>Center of Cell</a:t>
            </a:r>
          </a:p>
        </p:txBody>
      </p:sp>
      <p:sp>
        <p:nvSpPr>
          <p:cNvPr id="75" name="Rectangle 68"/>
          <p:cNvSpPr>
            <a:spLocks noChangeArrowheads="1"/>
          </p:cNvSpPr>
          <p:nvPr/>
        </p:nvSpPr>
        <p:spPr bwMode="auto">
          <a:xfrm>
            <a:off x="3351870" y="6551803"/>
            <a:ext cx="57753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a:r>
              <a:rPr lang="en-US" sz="2000" dirty="0" smtClean="0">
                <a:latin typeface="Arial Narrow" pitchFamily="34" charset="0"/>
              </a:rPr>
              <a:t>Somersalo, Occhipinti, Boron, Calvetti, </a:t>
            </a:r>
            <a:r>
              <a:rPr lang="en-US" sz="2000" i="1" dirty="0">
                <a:latin typeface="Arial Narrow" pitchFamily="34" charset="0"/>
              </a:rPr>
              <a:t>J </a:t>
            </a:r>
            <a:r>
              <a:rPr lang="en-US" sz="2000" i="1" dirty="0" err="1">
                <a:latin typeface="Arial Narrow" pitchFamily="34" charset="0"/>
              </a:rPr>
              <a:t>Theor</a:t>
            </a:r>
            <a:r>
              <a:rPr lang="en-US" sz="2000" i="1" dirty="0">
                <a:latin typeface="Arial Narrow" pitchFamily="34" charset="0"/>
              </a:rPr>
              <a:t> Biol</a:t>
            </a:r>
            <a:r>
              <a:rPr lang="en-US" sz="2000" dirty="0">
                <a:latin typeface="Arial Narrow" pitchFamily="34" charset="0"/>
              </a:rPr>
              <a:t>, </a:t>
            </a:r>
            <a:r>
              <a:rPr lang="en-US" sz="2000" dirty="0" smtClean="0">
                <a:latin typeface="Arial Narrow" pitchFamily="34" charset="0"/>
              </a:rPr>
              <a:t>2012</a:t>
            </a:r>
            <a:endParaRPr lang="en-US" sz="2000" dirty="0">
              <a:latin typeface="Arial Narrow" pitchFamily="34" charset="0"/>
            </a:endParaRPr>
          </a:p>
        </p:txBody>
      </p:sp>
    </p:spTree>
    <p:extLst>
      <p:ext uri="{BB962C8B-B14F-4D97-AF65-F5344CB8AC3E}">
        <p14:creationId xmlns:p14="http://schemas.microsoft.com/office/powerpoint/2010/main" val="34840184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dissolve">
                                      <p:cBhvr>
                                        <p:cTn id="7"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1731963" y="5473700"/>
            <a:ext cx="5661025" cy="693738"/>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a:solidFill>
                <a:schemeClr val="tx1"/>
              </a:solidFill>
            </a:endParaRPr>
          </a:p>
        </p:txBody>
      </p:sp>
      <p:sp>
        <p:nvSpPr>
          <p:cNvPr id="6147" name="Rectangle 3"/>
          <p:cNvSpPr>
            <a:spLocks noChangeArrowheads="1"/>
          </p:cNvSpPr>
          <p:nvPr/>
        </p:nvSpPr>
        <p:spPr bwMode="auto">
          <a:xfrm>
            <a:off x="1731963" y="2024063"/>
            <a:ext cx="5661025" cy="3170237"/>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a:solidFill>
                <a:schemeClr val="tx1"/>
              </a:solidFill>
            </a:endParaRPr>
          </a:p>
        </p:txBody>
      </p:sp>
      <p:sp>
        <p:nvSpPr>
          <p:cNvPr id="6148" name="Rectangle 4"/>
          <p:cNvSpPr>
            <a:spLocks noGrp="1" noChangeArrowheads="1"/>
          </p:cNvSpPr>
          <p:nvPr>
            <p:ph type="title"/>
          </p:nvPr>
        </p:nvSpPr>
        <p:spPr>
          <a:xfrm>
            <a:off x="0" y="350838"/>
            <a:ext cx="9142413" cy="1143000"/>
          </a:xfrm>
        </p:spPr>
        <p:txBody>
          <a:bodyPr/>
          <a:lstStyle/>
          <a:p>
            <a:pPr>
              <a:lnSpc>
                <a:spcPct val="80000"/>
              </a:lnSpc>
            </a:pPr>
            <a:r>
              <a:rPr lang="en-US" smtClean="0">
                <a:solidFill>
                  <a:schemeClr val="tx1"/>
                </a:solidFill>
                <a:latin typeface="Arial Narrow" pitchFamily="34" charset="0"/>
              </a:rPr>
              <a:t>Introduction of the “CO</a:t>
            </a:r>
            <a:r>
              <a:rPr lang="en-US" baseline="-25000" smtClean="0">
                <a:solidFill>
                  <a:schemeClr val="tx1"/>
                </a:solidFill>
                <a:latin typeface="Arial Narrow" pitchFamily="34" charset="0"/>
              </a:rPr>
              <a:t>2</a:t>
            </a:r>
            <a:r>
              <a:rPr lang="en-US" smtClean="0">
                <a:solidFill>
                  <a:schemeClr val="tx1"/>
                </a:solidFill>
                <a:latin typeface="Arial Narrow" pitchFamily="34" charset="0"/>
              </a:rPr>
              <a:t> Pulse”</a:t>
            </a:r>
            <a:br>
              <a:rPr lang="en-US" smtClean="0">
                <a:solidFill>
                  <a:schemeClr val="tx1"/>
                </a:solidFill>
                <a:latin typeface="Arial Narrow" pitchFamily="34" charset="0"/>
              </a:rPr>
            </a:br>
            <a:r>
              <a:rPr lang="en-US" smtClean="0">
                <a:solidFill>
                  <a:schemeClr val="tx1"/>
                </a:solidFill>
                <a:latin typeface="Arial Narrow" pitchFamily="34" charset="0"/>
              </a:rPr>
              <a:t>(squid giant axon)</a:t>
            </a:r>
          </a:p>
        </p:txBody>
      </p:sp>
      <p:sp>
        <p:nvSpPr>
          <p:cNvPr id="6149" name="Rectangle 5"/>
          <p:cNvSpPr>
            <a:spLocks noChangeArrowheads="1"/>
          </p:cNvSpPr>
          <p:nvPr/>
        </p:nvSpPr>
        <p:spPr bwMode="auto">
          <a:xfrm rot="-60000">
            <a:off x="868363" y="3438525"/>
            <a:ext cx="3714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pH</a:t>
            </a:r>
            <a:r>
              <a:rPr lang="en-US" sz="800" baseline="-25000">
                <a:solidFill>
                  <a:schemeClr val="tx1"/>
                </a:solidFill>
                <a:latin typeface="Arial Narrow" pitchFamily="34" charset="0"/>
              </a:rPr>
              <a:t> </a:t>
            </a:r>
            <a:r>
              <a:rPr lang="en-US" baseline="-25000">
                <a:solidFill>
                  <a:schemeClr val="tx1"/>
                </a:solidFill>
                <a:latin typeface="Arial Narrow" pitchFamily="34" charset="0"/>
              </a:rPr>
              <a:t>i</a:t>
            </a:r>
            <a:endParaRPr lang="en-US">
              <a:solidFill>
                <a:schemeClr val="tx1"/>
              </a:solidFill>
              <a:latin typeface="Arial Narrow" pitchFamily="34" charset="0"/>
            </a:endParaRPr>
          </a:p>
        </p:txBody>
      </p:sp>
      <p:sp>
        <p:nvSpPr>
          <p:cNvPr id="6150" name="Rectangle 6"/>
          <p:cNvSpPr>
            <a:spLocks noChangeArrowheads="1"/>
          </p:cNvSpPr>
          <p:nvPr/>
        </p:nvSpPr>
        <p:spPr bwMode="auto">
          <a:xfrm>
            <a:off x="1325563" y="4610100"/>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6.8</a:t>
            </a:r>
          </a:p>
        </p:txBody>
      </p:sp>
      <p:sp>
        <p:nvSpPr>
          <p:cNvPr id="6151" name="Rectangle 7"/>
          <p:cNvSpPr>
            <a:spLocks noChangeArrowheads="1"/>
          </p:cNvSpPr>
          <p:nvPr/>
        </p:nvSpPr>
        <p:spPr bwMode="auto">
          <a:xfrm>
            <a:off x="1325563" y="3825875"/>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7.0</a:t>
            </a:r>
          </a:p>
        </p:txBody>
      </p:sp>
      <p:sp>
        <p:nvSpPr>
          <p:cNvPr id="6152" name="Rectangle 8"/>
          <p:cNvSpPr>
            <a:spLocks noChangeArrowheads="1"/>
          </p:cNvSpPr>
          <p:nvPr/>
        </p:nvSpPr>
        <p:spPr bwMode="auto">
          <a:xfrm>
            <a:off x="1325563" y="303688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7.2</a:t>
            </a:r>
          </a:p>
        </p:txBody>
      </p:sp>
      <p:sp>
        <p:nvSpPr>
          <p:cNvPr id="6153" name="Rectangle 9"/>
          <p:cNvSpPr>
            <a:spLocks noChangeArrowheads="1"/>
          </p:cNvSpPr>
          <p:nvPr/>
        </p:nvSpPr>
        <p:spPr bwMode="auto">
          <a:xfrm>
            <a:off x="1325563" y="224313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7.4</a:t>
            </a:r>
          </a:p>
        </p:txBody>
      </p:sp>
      <p:sp>
        <p:nvSpPr>
          <p:cNvPr id="6154" name="Rectangle 10"/>
          <p:cNvSpPr>
            <a:spLocks noChangeArrowheads="1"/>
          </p:cNvSpPr>
          <p:nvPr/>
        </p:nvSpPr>
        <p:spPr bwMode="auto">
          <a:xfrm rot="-60000">
            <a:off x="868363" y="5646738"/>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V</a:t>
            </a:r>
            <a:r>
              <a:rPr lang="en-US" baseline="-25000">
                <a:solidFill>
                  <a:schemeClr val="tx1"/>
                </a:solidFill>
                <a:latin typeface="Arial Narrow" pitchFamily="34" charset="0"/>
              </a:rPr>
              <a:t>m</a:t>
            </a:r>
            <a:endParaRPr lang="en-US">
              <a:solidFill>
                <a:schemeClr val="tx1"/>
              </a:solidFill>
              <a:latin typeface="Arial Narrow" pitchFamily="34" charset="0"/>
            </a:endParaRPr>
          </a:p>
        </p:txBody>
      </p:sp>
      <p:sp>
        <p:nvSpPr>
          <p:cNvPr id="6155" name="Rectangle 11"/>
          <p:cNvSpPr>
            <a:spLocks noChangeArrowheads="1"/>
          </p:cNvSpPr>
          <p:nvPr/>
        </p:nvSpPr>
        <p:spPr bwMode="auto">
          <a:xfrm>
            <a:off x="1301750" y="5983288"/>
            <a:ext cx="3619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-58</a:t>
            </a:r>
          </a:p>
        </p:txBody>
      </p:sp>
      <p:sp>
        <p:nvSpPr>
          <p:cNvPr id="6156" name="Rectangle 12"/>
          <p:cNvSpPr>
            <a:spLocks noChangeArrowheads="1"/>
          </p:cNvSpPr>
          <p:nvPr/>
        </p:nvSpPr>
        <p:spPr bwMode="auto">
          <a:xfrm>
            <a:off x="1301750" y="5299075"/>
            <a:ext cx="3619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-56</a:t>
            </a:r>
          </a:p>
        </p:txBody>
      </p:sp>
      <p:sp>
        <p:nvSpPr>
          <p:cNvPr id="6157" name="Line 13"/>
          <p:cNvSpPr>
            <a:spLocks noChangeShapeType="1"/>
          </p:cNvSpPr>
          <p:nvPr/>
        </p:nvSpPr>
        <p:spPr bwMode="auto">
          <a:xfrm>
            <a:off x="1731963" y="3613150"/>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8" name="Line 14"/>
          <p:cNvSpPr>
            <a:spLocks noChangeShapeType="1"/>
          </p:cNvSpPr>
          <p:nvPr/>
        </p:nvSpPr>
        <p:spPr bwMode="auto">
          <a:xfrm>
            <a:off x="1731963" y="5826125"/>
            <a:ext cx="5661025"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9" name="Line 15"/>
          <p:cNvSpPr>
            <a:spLocks noChangeShapeType="1"/>
          </p:cNvSpPr>
          <p:nvPr/>
        </p:nvSpPr>
        <p:spPr bwMode="auto">
          <a:xfrm>
            <a:off x="1731963" y="2430463"/>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60" name="Line 16"/>
          <p:cNvSpPr>
            <a:spLocks noChangeShapeType="1"/>
          </p:cNvSpPr>
          <p:nvPr/>
        </p:nvSpPr>
        <p:spPr bwMode="auto">
          <a:xfrm>
            <a:off x="1731963" y="2824163"/>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61" name="Line 17"/>
          <p:cNvSpPr>
            <a:spLocks noChangeShapeType="1"/>
          </p:cNvSpPr>
          <p:nvPr/>
        </p:nvSpPr>
        <p:spPr bwMode="auto">
          <a:xfrm>
            <a:off x="1731963" y="3217863"/>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62" name="Line 18"/>
          <p:cNvSpPr>
            <a:spLocks noChangeShapeType="1"/>
          </p:cNvSpPr>
          <p:nvPr/>
        </p:nvSpPr>
        <p:spPr bwMode="auto">
          <a:xfrm>
            <a:off x="1731963" y="4010025"/>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63" name="Line 19"/>
          <p:cNvSpPr>
            <a:spLocks noChangeShapeType="1"/>
          </p:cNvSpPr>
          <p:nvPr/>
        </p:nvSpPr>
        <p:spPr bwMode="auto">
          <a:xfrm>
            <a:off x="1731963" y="4403725"/>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64" name="Line 20"/>
          <p:cNvSpPr>
            <a:spLocks noChangeShapeType="1"/>
          </p:cNvSpPr>
          <p:nvPr/>
        </p:nvSpPr>
        <p:spPr bwMode="auto">
          <a:xfrm>
            <a:off x="1731963" y="4797425"/>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65" name="Line 21"/>
          <p:cNvSpPr>
            <a:spLocks noChangeShapeType="1"/>
          </p:cNvSpPr>
          <p:nvPr/>
        </p:nvSpPr>
        <p:spPr bwMode="auto">
          <a:xfrm flipH="1" flipV="1">
            <a:off x="1727200" y="2024063"/>
            <a:ext cx="1588" cy="3178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26742" name="Group 22"/>
          <p:cNvGrpSpPr>
            <a:grpSpLocks/>
          </p:cNvGrpSpPr>
          <p:nvPr/>
        </p:nvGrpSpPr>
        <p:grpSpPr bwMode="auto">
          <a:xfrm>
            <a:off x="2125663" y="2036763"/>
            <a:ext cx="4024312" cy="461962"/>
            <a:chOff x="1335" y="1282"/>
            <a:chExt cx="2535" cy="291"/>
          </a:xfrm>
        </p:grpSpPr>
        <p:sp>
          <p:nvSpPr>
            <p:cNvPr id="6280" name="Rectangle 23"/>
            <p:cNvSpPr>
              <a:spLocks noChangeArrowheads="1"/>
            </p:cNvSpPr>
            <p:nvPr/>
          </p:nvSpPr>
          <p:spPr bwMode="auto">
            <a:xfrm>
              <a:off x="1606" y="1282"/>
              <a:ext cx="19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solidFill>
                    <a:schemeClr val="tx1"/>
                  </a:solidFill>
                  <a:latin typeface="Arial Narrow" pitchFamily="34" charset="0"/>
                </a:rPr>
                <a:t>5% CO</a:t>
              </a:r>
              <a:r>
                <a:rPr lang="en-US" baseline="-25000">
                  <a:solidFill>
                    <a:schemeClr val="tx1"/>
                  </a:solidFill>
                  <a:latin typeface="Arial Narrow" pitchFamily="34" charset="0"/>
                </a:rPr>
                <a:t>2</a:t>
              </a:r>
              <a:r>
                <a:rPr lang="en-US">
                  <a:solidFill>
                    <a:schemeClr val="tx1"/>
                  </a:solidFill>
                  <a:latin typeface="Arial Narrow" pitchFamily="34" charset="0"/>
                </a:rPr>
                <a:t> / 50</a:t>
              </a:r>
              <a:r>
                <a:rPr lang="en-US" baseline="-25000">
                  <a:solidFill>
                    <a:schemeClr val="tx1"/>
                  </a:solidFill>
                  <a:latin typeface="Arial Narrow" pitchFamily="34" charset="0"/>
                </a:rPr>
                <a:t> </a:t>
              </a:r>
              <a:r>
                <a:rPr lang="en-US">
                  <a:solidFill>
                    <a:schemeClr val="tx1"/>
                  </a:solidFill>
                  <a:latin typeface="Arial Narrow" pitchFamily="34" charset="0"/>
                </a:rPr>
                <a:t>mM 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p>
          </p:txBody>
        </p:sp>
        <p:grpSp>
          <p:nvGrpSpPr>
            <p:cNvPr id="6281" name="Group 24"/>
            <p:cNvGrpSpPr>
              <a:grpSpLocks/>
            </p:cNvGrpSpPr>
            <p:nvPr/>
          </p:nvGrpSpPr>
          <p:grpSpPr bwMode="auto">
            <a:xfrm>
              <a:off x="1335" y="1533"/>
              <a:ext cx="2535" cy="40"/>
              <a:chOff x="1335" y="1533"/>
              <a:chExt cx="2535" cy="40"/>
            </a:xfrm>
          </p:grpSpPr>
          <p:sp>
            <p:nvSpPr>
              <p:cNvPr id="6282" name="Line 25"/>
              <p:cNvSpPr>
                <a:spLocks noChangeShapeType="1"/>
              </p:cNvSpPr>
              <p:nvPr/>
            </p:nvSpPr>
            <p:spPr bwMode="auto">
              <a:xfrm>
                <a:off x="1335" y="1533"/>
                <a:ext cx="25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83" name="Line 26"/>
              <p:cNvSpPr>
                <a:spLocks noChangeShapeType="1"/>
              </p:cNvSpPr>
              <p:nvPr/>
            </p:nvSpPr>
            <p:spPr bwMode="auto">
              <a:xfrm>
                <a:off x="1340" y="1533"/>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84" name="Line 27"/>
              <p:cNvSpPr>
                <a:spLocks noChangeShapeType="1"/>
              </p:cNvSpPr>
              <p:nvPr/>
            </p:nvSpPr>
            <p:spPr bwMode="auto">
              <a:xfrm>
                <a:off x="3865" y="1533"/>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26748" name="Freeform 28"/>
          <p:cNvSpPr>
            <a:spLocks/>
          </p:cNvSpPr>
          <p:nvPr/>
        </p:nvSpPr>
        <p:spPr bwMode="auto">
          <a:xfrm>
            <a:off x="1912938" y="3051175"/>
            <a:ext cx="212725" cy="53975"/>
          </a:xfrm>
          <a:custGeom>
            <a:avLst/>
            <a:gdLst>
              <a:gd name="T0" fmla="*/ 0 w 134"/>
              <a:gd name="T1" fmla="*/ 2147483647 h 34"/>
              <a:gd name="T2" fmla="*/ 2147483647 w 134"/>
              <a:gd name="T3" fmla="*/ 2147483647 h 34"/>
              <a:gd name="T4" fmla="*/ 2147483647 w 134"/>
              <a:gd name="T5" fmla="*/ 2147483647 h 34"/>
              <a:gd name="T6" fmla="*/ 2147483647 w 134"/>
              <a:gd name="T7" fmla="*/ 2147483647 h 34"/>
              <a:gd name="T8" fmla="*/ 2147483647 w 134"/>
              <a:gd name="T9" fmla="*/ 2147483647 h 34"/>
              <a:gd name="T10" fmla="*/ 2147483647 w 134"/>
              <a:gd name="T11" fmla="*/ 2147483647 h 34"/>
              <a:gd name="T12" fmla="*/ 2147483647 w 134"/>
              <a:gd name="T13" fmla="*/ 2147483647 h 34"/>
              <a:gd name="T14" fmla="*/ 2147483647 w 134"/>
              <a:gd name="T15" fmla="*/ 2147483647 h 34"/>
              <a:gd name="T16" fmla="*/ 2147483647 w 134"/>
              <a:gd name="T17" fmla="*/ 2147483647 h 34"/>
              <a:gd name="T18" fmla="*/ 2147483647 w 134"/>
              <a:gd name="T19" fmla="*/ 2147483647 h 34"/>
              <a:gd name="T20" fmla="*/ 2147483647 w 134"/>
              <a:gd name="T21" fmla="*/ 2147483647 h 34"/>
              <a:gd name="T22" fmla="*/ 2147483647 w 134"/>
              <a:gd name="T23" fmla="*/ 2147483647 h 34"/>
              <a:gd name="T24" fmla="*/ 2147483647 w 134"/>
              <a:gd name="T25" fmla="*/ 2147483647 h 34"/>
              <a:gd name="T26" fmla="*/ 2147483647 w 134"/>
              <a:gd name="T27" fmla="*/ 2147483647 h 34"/>
              <a:gd name="T28" fmla="*/ 2147483647 w 134"/>
              <a:gd name="T29" fmla="*/ 2147483647 h 34"/>
              <a:gd name="T30" fmla="*/ 2147483647 w 134"/>
              <a:gd name="T31" fmla="*/ 2147483647 h 34"/>
              <a:gd name="T32" fmla="*/ 2147483647 w 134"/>
              <a:gd name="T33" fmla="*/ 2147483647 h 34"/>
              <a:gd name="T34" fmla="*/ 2147483647 w 134"/>
              <a:gd name="T35" fmla="*/ 2147483647 h 34"/>
              <a:gd name="T36" fmla="*/ 2147483647 w 134"/>
              <a:gd name="T37" fmla="*/ 2147483647 h 34"/>
              <a:gd name="T38" fmla="*/ 2147483647 w 134"/>
              <a:gd name="T39" fmla="*/ 2147483647 h 34"/>
              <a:gd name="T40" fmla="*/ 2147483647 w 134"/>
              <a:gd name="T41" fmla="*/ 2147483647 h 34"/>
              <a:gd name="T42" fmla="*/ 2147483647 w 134"/>
              <a:gd name="T43" fmla="*/ 2147483647 h 34"/>
              <a:gd name="T44" fmla="*/ 2147483647 w 134"/>
              <a:gd name="T45" fmla="*/ 2147483647 h 34"/>
              <a:gd name="T46" fmla="*/ 2147483647 w 134"/>
              <a:gd name="T47" fmla="*/ 2147483647 h 34"/>
              <a:gd name="T48" fmla="*/ 2147483647 w 134"/>
              <a:gd name="T49" fmla="*/ 2147483647 h 34"/>
              <a:gd name="T50" fmla="*/ 2147483647 w 134"/>
              <a:gd name="T51" fmla="*/ 2147483647 h 34"/>
              <a:gd name="T52" fmla="*/ 2147483647 w 134"/>
              <a:gd name="T53" fmla="*/ 2147483647 h 34"/>
              <a:gd name="T54" fmla="*/ 2147483647 w 134"/>
              <a:gd name="T55" fmla="*/ 2147483647 h 34"/>
              <a:gd name="T56" fmla="*/ 2147483647 w 134"/>
              <a:gd name="T57" fmla="*/ 2147483647 h 34"/>
              <a:gd name="T58" fmla="*/ 2147483647 w 134"/>
              <a:gd name="T59" fmla="*/ 2147483647 h 34"/>
              <a:gd name="T60" fmla="*/ 2147483647 w 134"/>
              <a:gd name="T61" fmla="*/ 2147483647 h 34"/>
              <a:gd name="T62" fmla="*/ 2147483647 w 134"/>
              <a:gd name="T63" fmla="*/ 2147483647 h 34"/>
              <a:gd name="T64" fmla="*/ 2147483647 w 134"/>
              <a:gd name="T65" fmla="*/ 0 h 34"/>
              <a:gd name="T66" fmla="*/ 2147483647 w 134"/>
              <a:gd name="T67" fmla="*/ 0 h 34"/>
              <a:gd name="T68" fmla="*/ 2147483647 w 134"/>
              <a:gd name="T69" fmla="*/ 0 h 34"/>
              <a:gd name="T70" fmla="*/ 2147483647 w 134"/>
              <a:gd name="T71" fmla="*/ 2147483647 h 34"/>
              <a:gd name="T72" fmla="*/ 2147483647 w 134"/>
              <a:gd name="T73" fmla="*/ 2147483647 h 34"/>
              <a:gd name="T74" fmla="*/ 2147483647 w 134"/>
              <a:gd name="T75" fmla="*/ 2147483647 h 34"/>
              <a:gd name="T76" fmla="*/ 2147483647 w 134"/>
              <a:gd name="T77" fmla="*/ 2147483647 h 34"/>
              <a:gd name="T78" fmla="*/ 2147483647 w 134"/>
              <a:gd name="T79" fmla="*/ 2147483647 h 34"/>
              <a:gd name="T80" fmla="*/ 2147483647 w 134"/>
              <a:gd name="T81" fmla="*/ 2147483647 h 34"/>
              <a:gd name="T82" fmla="*/ 2147483647 w 134"/>
              <a:gd name="T83" fmla="*/ 2147483647 h 34"/>
              <a:gd name="T84" fmla="*/ 2147483647 w 134"/>
              <a:gd name="T85" fmla="*/ 2147483647 h 34"/>
              <a:gd name="T86" fmla="*/ 2147483647 w 134"/>
              <a:gd name="T87" fmla="*/ 2147483647 h 34"/>
              <a:gd name="T88" fmla="*/ 2147483647 w 134"/>
              <a:gd name="T89" fmla="*/ 2147483647 h 34"/>
              <a:gd name="T90" fmla="*/ 2147483647 w 134"/>
              <a:gd name="T91" fmla="*/ 2147483647 h 34"/>
              <a:gd name="T92" fmla="*/ 2147483647 w 134"/>
              <a:gd name="T93" fmla="*/ 2147483647 h 34"/>
              <a:gd name="T94" fmla="*/ 2147483647 w 134"/>
              <a:gd name="T95" fmla="*/ 2147483647 h 34"/>
              <a:gd name="T96" fmla="*/ 2147483647 w 134"/>
              <a:gd name="T97" fmla="*/ 2147483647 h 34"/>
              <a:gd name="T98" fmla="*/ 2147483647 w 134"/>
              <a:gd name="T99" fmla="*/ 2147483647 h 34"/>
              <a:gd name="T100" fmla="*/ 2147483647 w 134"/>
              <a:gd name="T101" fmla="*/ 2147483647 h 34"/>
              <a:gd name="T102" fmla="*/ 2147483647 w 134"/>
              <a:gd name="T103" fmla="*/ 2147483647 h 34"/>
              <a:gd name="T104" fmla="*/ 2147483647 w 134"/>
              <a:gd name="T105" fmla="*/ 2147483647 h 34"/>
              <a:gd name="T106" fmla="*/ 2147483647 w 134"/>
              <a:gd name="T107" fmla="*/ 2147483647 h 34"/>
              <a:gd name="T108" fmla="*/ 2147483647 w 134"/>
              <a:gd name="T109" fmla="*/ 2147483647 h 34"/>
              <a:gd name="T110" fmla="*/ 2147483647 w 134"/>
              <a:gd name="T111" fmla="*/ 2147483647 h 34"/>
              <a:gd name="T112" fmla="*/ 2147483647 w 134"/>
              <a:gd name="T113" fmla="*/ 2147483647 h 34"/>
              <a:gd name="T114" fmla="*/ 2147483647 w 134"/>
              <a:gd name="T115" fmla="*/ 2147483647 h 34"/>
              <a:gd name="T116" fmla="*/ 2147483647 w 134"/>
              <a:gd name="T117" fmla="*/ 2147483647 h 34"/>
              <a:gd name="T118" fmla="*/ 2147483647 w 134"/>
              <a:gd name="T119" fmla="*/ 2147483647 h 34"/>
              <a:gd name="T120" fmla="*/ 2147483647 w 134"/>
              <a:gd name="T121" fmla="*/ 2147483647 h 34"/>
              <a:gd name="T122" fmla="*/ 2147483647 w 134"/>
              <a:gd name="T123" fmla="*/ 2147483647 h 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 h="34">
                <a:moveTo>
                  <a:pt x="0" y="34"/>
                </a:moveTo>
                <a:lnTo>
                  <a:pt x="2" y="31"/>
                </a:lnTo>
                <a:lnTo>
                  <a:pt x="4" y="31"/>
                </a:lnTo>
                <a:lnTo>
                  <a:pt x="6" y="31"/>
                </a:lnTo>
                <a:lnTo>
                  <a:pt x="9" y="31"/>
                </a:lnTo>
                <a:lnTo>
                  <a:pt x="11" y="31"/>
                </a:lnTo>
                <a:lnTo>
                  <a:pt x="13" y="31"/>
                </a:lnTo>
                <a:lnTo>
                  <a:pt x="15" y="29"/>
                </a:lnTo>
                <a:lnTo>
                  <a:pt x="18" y="29"/>
                </a:lnTo>
                <a:lnTo>
                  <a:pt x="20" y="29"/>
                </a:lnTo>
                <a:lnTo>
                  <a:pt x="22" y="29"/>
                </a:lnTo>
                <a:lnTo>
                  <a:pt x="24" y="29"/>
                </a:lnTo>
                <a:lnTo>
                  <a:pt x="26" y="29"/>
                </a:lnTo>
                <a:lnTo>
                  <a:pt x="29" y="29"/>
                </a:lnTo>
                <a:lnTo>
                  <a:pt x="31" y="29"/>
                </a:lnTo>
                <a:lnTo>
                  <a:pt x="33" y="29"/>
                </a:lnTo>
                <a:lnTo>
                  <a:pt x="35" y="23"/>
                </a:lnTo>
                <a:lnTo>
                  <a:pt x="37" y="20"/>
                </a:lnTo>
                <a:lnTo>
                  <a:pt x="39" y="20"/>
                </a:lnTo>
                <a:lnTo>
                  <a:pt x="42" y="20"/>
                </a:lnTo>
                <a:lnTo>
                  <a:pt x="44" y="11"/>
                </a:lnTo>
                <a:lnTo>
                  <a:pt x="46" y="8"/>
                </a:lnTo>
                <a:lnTo>
                  <a:pt x="48" y="8"/>
                </a:lnTo>
                <a:lnTo>
                  <a:pt x="51" y="8"/>
                </a:lnTo>
                <a:lnTo>
                  <a:pt x="53" y="11"/>
                </a:lnTo>
                <a:lnTo>
                  <a:pt x="55" y="17"/>
                </a:lnTo>
                <a:lnTo>
                  <a:pt x="57" y="20"/>
                </a:lnTo>
                <a:lnTo>
                  <a:pt x="59" y="20"/>
                </a:lnTo>
                <a:lnTo>
                  <a:pt x="62" y="20"/>
                </a:lnTo>
                <a:lnTo>
                  <a:pt x="64" y="20"/>
                </a:lnTo>
                <a:lnTo>
                  <a:pt x="66" y="17"/>
                </a:lnTo>
                <a:lnTo>
                  <a:pt x="68" y="14"/>
                </a:lnTo>
                <a:lnTo>
                  <a:pt x="70" y="0"/>
                </a:lnTo>
                <a:lnTo>
                  <a:pt x="73" y="0"/>
                </a:lnTo>
                <a:lnTo>
                  <a:pt x="74" y="0"/>
                </a:lnTo>
                <a:lnTo>
                  <a:pt x="77" y="3"/>
                </a:lnTo>
                <a:lnTo>
                  <a:pt x="79" y="15"/>
                </a:lnTo>
                <a:lnTo>
                  <a:pt x="81" y="17"/>
                </a:lnTo>
                <a:lnTo>
                  <a:pt x="83" y="15"/>
                </a:lnTo>
                <a:lnTo>
                  <a:pt x="86" y="15"/>
                </a:lnTo>
                <a:lnTo>
                  <a:pt x="88" y="15"/>
                </a:lnTo>
                <a:lnTo>
                  <a:pt x="90" y="15"/>
                </a:lnTo>
                <a:lnTo>
                  <a:pt x="92" y="15"/>
                </a:lnTo>
                <a:lnTo>
                  <a:pt x="94" y="15"/>
                </a:lnTo>
                <a:lnTo>
                  <a:pt x="97" y="15"/>
                </a:lnTo>
                <a:lnTo>
                  <a:pt x="99" y="18"/>
                </a:lnTo>
                <a:lnTo>
                  <a:pt x="101" y="21"/>
                </a:lnTo>
                <a:lnTo>
                  <a:pt x="103" y="24"/>
                </a:lnTo>
                <a:lnTo>
                  <a:pt x="105" y="24"/>
                </a:lnTo>
                <a:lnTo>
                  <a:pt x="107" y="27"/>
                </a:lnTo>
                <a:lnTo>
                  <a:pt x="109" y="27"/>
                </a:lnTo>
                <a:lnTo>
                  <a:pt x="112" y="27"/>
                </a:lnTo>
                <a:lnTo>
                  <a:pt x="114" y="27"/>
                </a:lnTo>
                <a:lnTo>
                  <a:pt x="116" y="27"/>
                </a:lnTo>
                <a:lnTo>
                  <a:pt x="118" y="27"/>
                </a:lnTo>
                <a:lnTo>
                  <a:pt x="121" y="27"/>
                </a:lnTo>
                <a:lnTo>
                  <a:pt x="123" y="27"/>
                </a:lnTo>
                <a:lnTo>
                  <a:pt x="125" y="27"/>
                </a:lnTo>
                <a:lnTo>
                  <a:pt x="127" y="30"/>
                </a:lnTo>
                <a:lnTo>
                  <a:pt x="129" y="30"/>
                </a:lnTo>
                <a:lnTo>
                  <a:pt x="132" y="30"/>
                </a:lnTo>
                <a:lnTo>
                  <a:pt x="134" y="3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6749" name="Group 29"/>
          <p:cNvGrpSpPr>
            <a:grpSpLocks/>
          </p:cNvGrpSpPr>
          <p:nvPr/>
        </p:nvGrpSpPr>
        <p:grpSpPr bwMode="auto">
          <a:xfrm>
            <a:off x="2125663" y="3103563"/>
            <a:ext cx="371475" cy="1681162"/>
            <a:chOff x="1579" y="1955"/>
            <a:chExt cx="234" cy="1059"/>
          </a:xfrm>
        </p:grpSpPr>
        <p:sp>
          <p:nvSpPr>
            <p:cNvPr id="6278" name="Freeform 30"/>
            <p:cNvSpPr>
              <a:spLocks/>
            </p:cNvSpPr>
            <p:nvPr/>
          </p:nvSpPr>
          <p:spPr bwMode="auto">
            <a:xfrm>
              <a:off x="1714" y="2981"/>
              <a:ext cx="99" cy="33"/>
            </a:xfrm>
            <a:custGeom>
              <a:avLst/>
              <a:gdLst>
                <a:gd name="T0" fmla="*/ 0 w 99"/>
                <a:gd name="T1" fmla="*/ 0 h 33"/>
                <a:gd name="T2" fmla="*/ 2 w 99"/>
                <a:gd name="T3" fmla="*/ 0 h 33"/>
                <a:gd name="T4" fmla="*/ 4 w 99"/>
                <a:gd name="T5" fmla="*/ 3 h 33"/>
                <a:gd name="T6" fmla="*/ 6 w 99"/>
                <a:gd name="T7" fmla="*/ 3 h 33"/>
                <a:gd name="T8" fmla="*/ 9 w 99"/>
                <a:gd name="T9" fmla="*/ 3 h 33"/>
                <a:gd name="T10" fmla="*/ 11 w 99"/>
                <a:gd name="T11" fmla="*/ 6 h 33"/>
                <a:gd name="T12" fmla="*/ 13 w 99"/>
                <a:gd name="T13" fmla="*/ 9 h 33"/>
                <a:gd name="T14" fmla="*/ 15 w 99"/>
                <a:gd name="T15" fmla="*/ 12 h 33"/>
                <a:gd name="T16" fmla="*/ 18 w 99"/>
                <a:gd name="T17" fmla="*/ 15 h 33"/>
                <a:gd name="T18" fmla="*/ 20 w 99"/>
                <a:gd name="T19" fmla="*/ 15 h 33"/>
                <a:gd name="T20" fmla="*/ 22 w 99"/>
                <a:gd name="T21" fmla="*/ 15 h 33"/>
                <a:gd name="T22" fmla="*/ 24 w 99"/>
                <a:gd name="T23" fmla="*/ 15 h 33"/>
                <a:gd name="T24" fmla="*/ 26 w 99"/>
                <a:gd name="T25" fmla="*/ 15 h 33"/>
                <a:gd name="T26" fmla="*/ 29 w 99"/>
                <a:gd name="T27" fmla="*/ 15 h 33"/>
                <a:gd name="T28" fmla="*/ 31 w 99"/>
                <a:gd name="T29" fmla="*/ 18 h 33"/>
                <a:gd name="T30" fmla="*/ 33 w 99"/>
                <a:gd name="T31" fmla="*/ 18 h 33"/>
                <a:gd name="T32" fmla="*/ 35 w 99"/>
                <a:gd name="T33" fmla="*/ 21 h 33"/>
                <a:gd name="T34" fmla="*/ 37 w 99"/>
                <a:gd name="T35" fmla="*/ 21 h 33"/>
                <a:gd name="T36" fmla="*/ 39 w 99"/>
                <a:gd name="T37" fmla="*/ 21 h 33"/>
                <a:gd name="T38" fmla="*/ 41 w 99"/>
                <a:gd name="T39" fmla="*/ 24 h 33"/>
                <a:gd name="T40" fmla="*/ 44 w 99"/>
                <a:gd name="T41" fmla="*/ 24 h 33"/>
                <a:gd name="T42" fmla="*/ 46 w 99"/>
                <a:gd name="T43" fmla="*/ 24 h 33"/>
                <a:gd name="T44" fmla="*/ 48 w 99"/>
                <a:gd name="T45" fmla="*/ 26 h 33"/>
                <a:gd name="T46" fmla="*/ 50 w 99"/>
                <a:gd name="T47" fmla="*/ 26 h 33"/>
                <a:gd name="T48" fmla="*/ 53 w 99"/>
                <a:gd name="T49" fmla="*/ 26 h 33"/>
                <a:gd name="T50" fmla="*/ 55 w 99"/>
                <a:gd name="T51" fmla="*/ 29 h 33"/>
                <a:gd name="T52" fmla="*/ 57 w 99"/>
                <a:gd name="T53" fmla="*/ 29 h 33"/>
                <a:gd name="T54" fmla="*/ 59 w 99"/>
                <a:gd name="T55" fmla="*/ 29 h 33"/>
                <a:gd name="T56" fmla="*/ 61 w 99"/>
                <a:gd name="T57" fmla="*/ 29 h 33"/>
                <a:gd name="T58" fmla="*/ 64 w 99"/>
                <a:gd name="T59" fmla="*/ 32 h 33"/>
                <a:gd name="T60" fmla="*/ 66 w 99"/>
                <a:gd name="T61" fmla="*/ 32 h 33"/>
                <a:gd name="T62" fmla="*/ 68 w 99"/>
                <a:gd name="T63" fmla="*/ 32 h 33"/>
                <a:gd name="T64" fmla="*/ 70 w 99"/>
                <a:gd name="T65" fmla="*/ 32 h 33"/>
                <a:gd name="T66" fmla="*/ 72 w 99"/>
                <a:gd name="T67" fmla="*/ 32 h 33"/>
                <a:gd name="T68" fmla="*/ 74 w 99"/>
                <a:gd name="T69" fmla="*/ 32 h 33"/>
                <a:gd name="T70" fmla="*/ 76 w 99"/>
                <a:gd name="T71" fmla="*/ 33 h 33"/>
                <a:gd name="T72" fmla="*/ 79 w 99"/>
                <a:gd name="T73" fmla="*/ 33 h 33"/>
                <a:gd name="T74" fmla="*/ 81 w 99"/>
                <a:gd name="T75" fmla="*/ 33 h 33"/>
                <a:gd name="T76" fmla="*/ 83 w 99"/>
                <a:gd name="T77" fmla="*/ 33 h 33"/>
                <a:gd name="T78" fmla="*/ 85 w 99"/>
                <a:gd name="T79" fmla="*/ 33 h 33"/>
                <a:gd name="T80" fmla="*/ 88 w 99"/>
                <a:gd name="T81" fmla="*/ 33 h 33"/>
                <a:gd name="T82" fmla="*/ 90 w 99"/>
                <a:gd name="T83" fmla="*/ 33 h 33"/>
                <a:gd name="T84" fmla="*/ 92 w 99"/>
                <a:gd name="T85" fmla="*/ 33 h 33"/>
                <a:gd name="T86" fmla="*/ 94 w 99"/>
                <a:gd name="T87" fmla="*/ 30 h 33"/>
                <a:gd name="T88" fmla="*/ 96 w 99"/>
                <a:gd name="T89" fmla="*/ 30 h 33"/>
                <a:gd name="T90" fmla="*/ 99 w 99"/>
                <a:gd name="T91" fmla="*/ 27 h 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33">
                  <a:moveTo>
                    <a:pt x="0" y="0"/>
                  </a:moveTo>
                  <a:lnTo>
                    <a:pt x="2" y="0"/>
                  </a:lnTo>
                  <a:lnTo>
                    <a:pt x="4" y="3"/>
                  </a:lnTo>
                  <a:lnTo>
                    <a:pt x="6" y="3"/>
                  </a:lnTo>
                  <a:lnTo>
                    <a:pt x="9" y="3"/>
                  </a:lnTo>
                  <a:lnTo>
                    <a:pt x="11" y="6"/>
                  </a:lnTo>
                  <a:lnTo>
                    <a:pt x="13" y="9"/>
                  </a:lnTo>
                  <a:lnTo>
                    <a:pt x="15" y="12"/>
                  </a:lnTo>
                  <a:lnTo>
                    <a:pt x="18" y="15"/>
                  </a:lnTo>
                  <a:lnTo>
                    <a:pt x="20" y="15"/>
                  </a:lnTo>
                  <a:lnTo>
                    <a:pt x="22" y="15"/>
                  </a:lnTo>
                  <a:lnTo>
                    <a:pt x="24" y="15"/>
                  </a:lnTo>
                  <a:lnTo>
                    <a:pt x="26" y="15"/>
                  </a:lnTo>
                  <a:lnTo>
                    <a:pt x="29" y="15"/>
                  </a:lnTo>
                  <a:lnTo>
                    <a:pt x="31" y="18"/>
                  </a:lnTo>
                  <a:lnTo>
                    <a:pt x="33" y="18"/>
                  </a:lnTo>
                  <a:lnTo>
                    <a:pt x="35" y="21"/>
                  </a:lnTo>
                  <a:lnTo>
                    <a:pt x="37" y="21"/>
                  </a:lnTo>
                  <a:lnTo>
                    <a:pt x="39" y="21"/>
                  </a:lnTo>
                  <a:lnTo>
                    <a:pt x="41" y="24"/>
                  </a:lnTo>
                  <a:lnTo>
                    <a:pt x="44" y="24"/>
                  </a:lnTo>
                  <a:lnTo>
                    <a:pt x="46" y="24"/>
                  </a:lnTo>
                  <a:lnTo>
                    <a:pt x="48" y="26"/>
                  </a:lnTo>
                  <a:lnTo>
                    <a:pt x="50" y="26"/>
                  </a:lnTo>
                  <a:lnTo>
                    <a:pt x="53" y="26"/>
                  </a:lnTo>
                  <a:lnTo>
                    <a:pt x="55" y="29"/>
                  </a:lnTo>
                  <a:lnTo>
                    <a:pt x="57" y="29"/>
                  </a:lnTo>
                  <a:lnTo>
                    <a:pt x="59" y="29"/>
                  </a:lnTo>
                  <a:lnTo>
                    <a:pt x="61" y="29"/>
                  </a:lnTo>
                  <a:lnTo>
                    <a:pt x="64" y="32"/>
                  </a:lnTo>
                  <a:lnTo>
                    <a:pt x="66" y="32"/>
                  </a:lnTo>
                  <a:lnTo>
                    <a:pt x="68" y="32"/>
                  </a:lnTo>
                  <a:lnTo>
                    <a:pt x="70" y="32"/>
                  </a:lnTo>
                  <a:lnTo>
                    <a:pt x="72" y="32"/>
                  </a:lnTo>
                  <a:lnTo>
                    <a:pt x="74" y="32"/>
                  </a:lnTo>
                  <a:lnTo>
                    <a:pt x="76" y="33"/>
                  </a:lnTo>
                  <a:lnTo>
                    <a:pt x="79" y="33"/>
                  </a:lnTo>
                  <a:lnTo>
                    <a:pt x="81" y="33"/>
                  </a:lnTo>
                  <a:lnTo>
                    <a:pt x="83" y="33"/>
                  </a:lnTo>
                  <a:lnTo>
                    <a:pt x="85" y="33"/>
                  </a:lnTo>
                  <a:lnTo>
                    <a:pt x="88" y="33"/>
                  </a:lnTo>
                  <a:lnTo>
                    <a:pt x="90" y="33"/>
                  </a:lnTo>
                  <a:lnTo>
                    <a:pt x="92" y="33"/>
                  </a:lnTo>
                  <a:lnTo>
                    <a:pt x="94" y="30"/>
                  </a:lnTo>
                  <a:lnTo>
                    <a:pt x="96" y="30"/>
                  </a:lnTo>
                  <a:lnTo>
                    <a:pt x="99" y="2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9" name="Freeform 31"/>
            <p:cNvSpPr>
              <a:spLocks/>
            </p:cNvSpPr>
            <p:nvPr/>
          </p:nvSpPr>
          <p:spPr bwMode="auto">
            <a:xfrm>
              <a:off x="1579" y="1955"/>
              <a:ext cx="135" cy="1026"/>
            </a:xfrm>
            <a:custGeom>
              <a:avLst/>
              <a:gdLst>
                <a:gd name="T0" fmla="*/ 2 w 135"/>
                <a:gd name="T1" fmla="*/ 26 h 1026"/>
                <a:gd name="T2" fmla="*/ 6 w 135"/>
                <a:gd name="T3" fmla="*/ 61 h 1026"/>
                <a:gd name="T4" fmla="*/ 10 w 135"/>
                <a:gd name="T5" fmla="*/ 99 h 1026"/>
                <a:gd name="T6" fmla="*/ 14 w 135"/>
                <a:gd name="T7" fmla="*/ 257 h 1026"/>
                <a:gd name="T8" fmla="*/ 18 w 135"/>
                <a:gd name="T9" fmla="*/ 266 h 1026"/>
                <a:gd name="T10" fmla="*/ 22 w 135"/>
                <a:gd name="T11" fmla="*/ 347 h 1026"/>
                <a:gd name="T12" fmla="*/ 26 w 135"/>
                <a:gd name="T13" fmla="*/ 400 h 1026"/>
                <a:gd name="T14" fmla="*/ 30 w 135"/>
                <a:gd name="T15" fmla="*/ 508 h 1026"/>
                <a:gd name="T16" fmla="*/ 34 w 135"/>
                <a:gd name="T17" fmla="*/ 561 h 1026"/>
                <a:gd name="T18" fmla="*/ 38 w 135"/>
                <a:gd name="T19" fmla="*/ 613 h 1026"/>
                <a:gd name="T20" fmla="*/ 42 w 135"/>
                <a:gd name="T21" fmla="*/ 628 h 1026"/>
                <a:gd name="T22" fmla="*/ 47 w 135"/>
                <a:gd name="T23" fmla="*/ 698 h 1026"/>
                <a:gd name="T24" fmla="*/ 51 w 135"/>
                <a:gd name="T25" fmla="*/ 733 h 1026"/>
                <a:gd name="T26" fmla="*/ 55 w 135"/>
                <a:gd name="T27" fmla="*/ 786 h 1026"/>
                <a:gd name="T28" fmla="*/ 59 w 135"/>
                <a:gd name="T29" fmla="*/ 792 h 1026"/>
                <a:gd name="T30" fmla="*/ 64 w 135"/>
                <a:gd name="T31" fmla="*/ 821 h 1026"/>
                <a:gd name="T32" fmla="*/ 68 w 135"/>
                <a:gd name="T33" fmla="*/ 859 h 1026"/>
                <a:gd name="T34" fmla="*/ 72 w 135"/>
                <a:gd name="T35" fmla="*/ 882 h 1026"/>
                <a:gd name="T36" fmla="*/ 76 w 135"/>
                <a:gd name="T37" fmla="*/ 900 h 1026"/>
                <a:gd name="T38" fmla="*/ 81 w 135"/>
                <a:gd name="T39" fmla="*/ 920 h 1026"/>
                <a:gd name="T40" fmla="*/ 85 w 135"/>
                <a:gd name="T41" fmla="*/ 932 h 1026"/>
                <a:gd name="T42" fmla="*/ 89 w 135"/>
                <a:gd name="T43" fmla="*/ 961 h 1026"/>
                <a:gd name="T44" fmla="*/ 93 w 135"/>
                <a:gd name="T45" fmla="*/ 976 h 1026"/>
                <a:gd name="T46" fmla="*/ 98 w 135"/>
                <a:gd name="T47" fmla="*/ 976 h 1026"/>
                <a:gd name="T48" fmla="*/ 102 w 135"/>
                <a:gd name="T49" fmla="*/ 985 h 1026"/>
                <a:gd name="T50" fmla="*/ 107 w 135"/>
                <a:gd name="T51" fmla="*/ 990 h 1026"/>
                <a:gd name="T52" fmla="*/ 111 w 135"/>
                <a:gd name="T53" fmla="*/ 999 h 1026"/>
                <a:gd name="T54" fmla="*/ 116 w 135"/>
                <a:gd name="T55" fmla="*/ 1002 h 1026"/>
                <a:gd name="T56" fmla="*/ 120 w 135"/>
                <a:gd name="T57" fmla="*/ 1011 h 1026"/>
                <a:gd name="T58" fmla="*/ 124 w 135"/>
                <a:gd name="T59" fmla="*/ 1014 h 1026"/>
                <a:gd name="T60" fmla="*/ 128 w 135"/>
                <a:gd name="T61" fmla="*/ 1023 h 1026"/>
                <a:gd name="T62" fmla="*/ 133 w 135"/>
                <a:gd name="T63" fmla="*/ 1023 h 10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5" h="1026">
                  <a:moveTo>
                    <a:pt x="0" y="0"/>
                  </a:moveTo>
                  <a:lnTo>
                    <a:pt x="2" y="26"/>
                  </a:lnTo>
                  <a:lnTo>
                    <a:pt x="4" y="55"/>
                  </a:lnTo>
                  <a:lnTo>
                    <a:pt x="6" y="61"/>
                  </a:lnTo>
                  <a:lnTo>
                    <a:pt x="8" y="64"/>
                  </a:lnTo>
                  <a:lnTo>
                    <a:pt x="10" y="99"/>
                  </a:lnTo>
                  <a:lnTo>
                    <a:pt x="12" y="178"/>
                  </a:lnTo>
                  <a:lnTo>
                    <a:pt x="14" y="257"/>
                  </a:lnTo>
                  <a:lnTo>
                    <a:pt x="16" y="260"/>
                  </a:lnTo>
                  <a:lnTo>
                    <a:pt x="18" y="266"/>
                  </a:lnTo>
                  <a:lnTo>
                    <a:pt x="20" y="336"/>
                  </a:lnTo>
                  <a:lnTo>
                    <a:pt x="22" y="347"/>
                  </a:lnTo>
                  <a:lnTo>
                    <a:pt x="24" y="397"/>
                  </a:lnTo>
                  <a:lnTo>
                    <a:pt x="26" y="400"/>
                  </a:lnTo>
                  <a:lnTo>
                    <a:pt x="28" y="453"/>
                  </a:lnTo>
                  <a:lnTo>
                    <a:pt x="30" y="508"/>
                  </a:lnTo>
                  <a:lnTo>
                    <a:pt x="32" y="511"/>
                  </a:lnTo>
                  <a:lnTo>
                    <a:pt x="34" y="561"/>
                  </a:lnTo>
                  <a:lnTo>
                    <a:pt x="36" y="563"/>
                  </a:lnTo>
                  <a:lnTo>
                    <a:pt x="38" y="613"/>
                  </a:lnTo>
                  <a:lnTo>
                    <a:pt x="41" y="625"/>
                  </a:lnTo>
                  <a:lnTo>
                    <a:pt x="42" y="628"/>
                  </a:lnTo>
                  <a:lnTo>
                    <a:pt x="44" y="669"/>
                  </a:lnTo>
                  <a:lnTo>
                    <a:pt x="47" y="698"/>
                  </a:lnTo>
                  <a:lnTo>
                    <a:pt x="49" y="701"/>
                  </a:lnTo>
                  <a:lnTo>
                    <a:pt x="51" y="733"/>
                  </a:lnTo>
                  <a:lnTo>
                    <a:pt x="53" y="762"/>
                  </a:lnTo>
                  <a:lnTo>
                    <a:pt x="55" y="786"/>
                  </a:lnTo>
                  <a:lnTo>
                    <a:pt x="57" y="789"/>
                  </a:lnTo>
                  <a:lnTo>
                    <a:pt x="59" y="792"/>
                  </a:lnTo>
                  <a:lnTo>
                    <a:pt x="61" y="815"/>
                  </a:lnTo>
                  <a:lnTo>
                    <a:pt x="64" y="821"/>
                  </a:lnTo>
                  <a:lnTo>
                    <a:pt x="66" y="844"/>
                  </a:lnTo>
                  <a:lnTo>
                    <a:pt x="68" y="859"/>
                  </a:lnTo>
                  <a:lnTo>
                    <a:pt x="70" y="882"/>
                  </a:lnTo>
                  <a:lnTo>
                    <a:pt x="72" y="882"/>
                  </a:lnTo>
                  <a:lnTo>
                    <a:pt x="74" y="897"/>
                  </a:lnTo>
                  <a:lnTo>
                    <a:pt x="76" y="900"/>
                  </a:lnTo>
                  <a:lnTo>
                    <a:pt x="78" y="920"/>
                  </a:lnTo>
                  <a:lnTo>
                    <a:pt x="81" y="920"/>
                  </a:lnTo>
                  <a:lnTo>
                    <a:pt x="83" y="929"/>
                  </a:lnTo>
                  <a:lnTo>
                    <a:pt x="85" y="932"/>
                  </a:lnTo>
                  <a:lnTo>
                    <a:pt x="87" y="947"/>
                  </a:lnTo>
                  <a:lnTo>
                    <a:pt x="89" y="961"/>
                  </a:lnTo>
                  <a:lnTo>
                    <a:pt x="91" y="964"/>
                  </a:lnTo>
                  <a:lnTo>
                    <a:pt x="93" y="976"/>
                  </a:lnTo>
                  <a:lnTo>
                    <a:pt x="96" y="973"/>
                  </a:lnTo>
                  <a:lnTo>
                    <a:pt x="98" y="976"/>
                  </a:lnTo>
                  <a:lnTo>
                    <a:pt x="100" y="979"/>
                  </a:lnTo>
                  <a:lnTo>
                    <a:pt x="102" y="985"/>
                  </a:lnTo>
                  <a:lnTo>
                    <a:pt x="104" y="988"/>
                  </a:lnTo>
                  <a:lnTo>
                    <a:pt x="107" y="990"/>
                  </a:lnTo>
                  <a:lnTo>
                    <a:pt x="109" y="996"/>
                  </a:lnTo>
                  <a:lnTo>
                    <a:pt x="111" y="999"/>
                  </a:lnTo>
                  <a:lnTo>
                    <a:pt x="113" y="999"/>
                  </a:lnTo>
                  <a:lnTo>
                    <a:pt x="116" y="1002"/>
                  </a:lnTo>
                  <a:lnTo>
                    <a:pt x="117" y="1008"/>
                  </a:lnTo>
                  <a:lnTo>
                    <a:pt x="120" y="1011"/>
                  </a:lnTo>
                  <a:lnTo>
                    <a:pt x="122" y="1011"/>
                  </a:lnTo>
                  <a:lnTo>
                    <a:pt x="124" y="1014"/>
                  </a:lnTo>
                  <a:lnTo>
                    <a:pt x="126" y="1020"/>
                  </a:lnTo>
                  <a:lnTo>
                    <a:pt x="128" y="1023"/>
                  </a:lnTo>
                  <a:lnTo>
                    <a:pt x="131" y="1023"/>
                  </a:lnTo>
                  <a:lnTo>
                    <a:pt x="133" y="1023"/>
                  </a:lnTo>
                  <a:lnTo>
                    <a:pt x="135" y="102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26752" name="Group 32"/>
          <p:cNvGrpSpPr>
            <a:grpSpLocks/>
          </p:cNvGrpSpPr>
          <p:nvPr/>
        </p:nvGrpSpPr>
        <p:grpSpPr bwMode="auto">
          <a:xfrm>
            <a:off x="2478088" y="4481513"/>
            <a:ext cx="3692525" cy="303212"/>
            <a:chOff x="1801" y="2823"/>
            <a:chExt cx="2326" cy="191"/>
          </a:xfrm>
        </p:grpSpPr>
        <p:grpSp>
          <p:nvGrpSpPr>
            <p:cNvPr id="6268" name="Group 33"/>
            <p:cNvGrpSpPr>
              <a:grpSpLocks/>
            </p:cNvGrpSpPr>
            <p:nvPr/>
          </p:nvGrpSpPr>
          <p:grpSpPr bwMode="auto">
            <a:xfrm>
              <a:off x="1988" y="2857"/>
              <a:ext cx="1919" cy="138"/>
              <a:chOff x="1988" y="2857"/>
              <a:chExt cx="1919" cy="138"/>
            </a:xfrm>
          </p:grpSpPr>
          <p:sp>
            <p:nvSpPr>
              <p:cNvPr id="6271" name="Freeform 34"/>
              <p:cNvSpPr>
                <a:spLocks/>
              </p:cNvSpPr>
              <p:nvPr/>
            </p:nvSpPr>
            <p:spPr bwMode="auto">
              <a:xfrm>
                <a:off x="1988" y="2944"/>
                <a:ext cx="275" cy="51"/>
              </a:xfrm>
              <a:custGeom>
                <a:avLst/>
                <a:gdLst>
                  <a:gd name="T0" fmla="*/ 0 w 988"/>
                  <a:gd name="T1" fmla="*/ 0 h 240"/>
                  <a:gd name="T2" fmla="*/ 0 w 988"/>
                  <a:gd name="T3" fmla="*/ 0 h 240"/>
                  <a:gd name="T4" fmla="*/ 0 w 988"/>
                  <a:gd name="T5" fmla="*/ 0 h 240"/>
                  <a:gd name="T6" fmla="*/ 0 w 988"/>
                  <a:gd name="T7" fmla="*/ 0 h 240"/>
                  <a:gd name="T8" fmla="*/ 0 w 988"/>
                  <a:gd name="T9" fmla="*/ 0 h 240"/>
                  <a:gd name="T10" fmla="*/ 0 w 988"/>
                  <a:gd name="T11" fmla="*/ 0 h 240"/>
                  <a:gd name="T12" fmla="*/ 0 w 988"/>
                  <a:gd name="T13" fmla="*/ 0 h 240"/>
                  <a:gd name="T14" fmla="*/ 0 w 988"/>
                  <a:gd name="T15" fmla="*/ 0 h 240"/>
                  <a:gd name="T16" fmla="*/ 0 w 988"/>
                  <a:gd name="T17" fmla="*/ 0 h 240"/>
                  <a:gd name="T18" fmla="*/ 0 w 988"/>
                  <a:gd name="T19" fmla="*/ 0 h 240"/>
                  <a:gd name="T20" fmla="*/ 0 w 988"/>
                  <a:gd name="T21" fmla="*/ 0 h 240"/>
                  <a:gd name="T22" fmla="*/ 0 w 988"/>
                  <a:gd name="T23" fmla="*/ 0 h 240"/>
                  <a:gd name="T24" fmla="*/ 0 w 988"/>
                  <a:gd name="T25" fmla="*/ 0 h 240"/>
                  <a:gd name="T26" fmla="*/ 0 w 988"/>
                  <a:gd name="T27" fmla="*/ 0 h 240"/>
                  <a:gd name="T28" fmla="*/ 0 w 988"/>
                  <a:gd name="T29" fmla="*/ 0 h 240"/>
                  <a:gd name="T30" fmla="*/ 0 w 988"/>
                  <a:gd name="T31" fmla="*/ 0 h 240"/>
                  <a:gd name="T32" fmla="*/ 0 w 988"/>
                  <a:gd name="T33" fmla="*/ 0 h 240"/>
                  <a:gd name="T34" fmla="*/ 0 w 988"/>
                  <a:gd name="T35" fmla="*/ 0 h 240"/>
                  <a:gd name="T36" fmla="*/ 0 w 988"/>
                  <a:gd name="T37" fmla="*/ 0 h 240"/>
                  <a:gd name="T38" fmla="*/ 0 w 988"/>
                  <a:gd name="T39" fmla="*/ 0 h 240"/>
                  <a:gd name="T40" fmla="*/ 0 w 988"/>
                  <a:gd name="T41" fmla="*/ 0 h 240"/>
                  <a:gd name="T42" fmla="*/ 0 w 988"/>
                  <a:gd name="T43" fmla="*/ 0 h 240"/>
                  <a:gd name="T44" fmla="*/ 0 w 988"/>
                  <a:gd name="T45" fmla="*/ 0 h 240"/>
                  <a:gd name="T46" fmla="*/ 0 w 988"/>
                  <a:gd name="T47" fmla="*/ 0 h 240"/>
                  <a:gd name="T48" fmla="*/ 0 w 988"/>
                  <a:gd name="T49" fmla="*/ 0 h 240"/>
                  <a:gd name="T50" fmla="*/ 0 w 988"/>
                  <a:gd name="T51" fmla="*/ 0 h 240"/>
                  <a:gd name="T52" fmla="*/ 0 w 988"/>
                  <a:gd name="T53" fmla="*/ 0 h 240"/>
                  <a:gd name="T54" fmla="*/ 0 w 988"/>
                  <a:gd name="T55" fmla="*/ 0 h 240"/>
                  <a:gd name="T56" fmla="*/ 0 w 988"/>
                  <a:gd name="T57" fmla="*/ 0 h 240"/>
                  <a:gd name="T58" fmla="*/ 0 w 988"/>
                  <a:gd name="T59" fmla="*/ 0 h 240"/>
                  <a:gd name="T60" fmla="*/ 0 w 988"/>
                  <a:gd name="T61" fmla="*/ 0 h 240"/>
                  <a:gd name="T62" fmla="*/ 0 w 988"/>
                  <a:gd name="T63" fmla="*/ 0 h 240"/>
                  <a:gd name="T64" fmla="*/ 0 w 988"/>
                  <a:gd name="T65" fmla="*/ 0 h 240"/>
                  <a:gd name="T66" fmla="*/ 0 w 988"/>
                  <a:gd name="T67" fmla="*/ 0 h 240"/>
                  <a:gd name="T68" fmla="*/ 0 w 988"/>
                  <a:gd name="T69" fmla="*/ 0 h 240"/>
                  <a:gd name="T70" fmla="*/ 0 w 988"/>
                  <a:gd name="T71" fmla="*/ 0 h 240"/>
                  <a:gd name="T72" fmla="*/ 0 w 988"/>
                  <a:gd name="T73" fmla="*/ 0 h 240"/>
                  <a:gd name="T74" fmla="*/ 0 w 988"/>
                  <a:gd name="T75" fmla="*/ 0 h 240"/>
                  <a:gd name="T76" fmla="*/ 0 w 988"/>
                  <a:gd name="T77" fmla="*/ 0 h 240"/>
                  <a:gd name="T78" fmla="*/ 0 w 988"/>
                  <a:gd name="T79" fmla="*/ 0 h 240"/>
                  <a:gd name="T80" fmla="*/ 0 w 988"/>
                  <a:gd name="T81" fmla="*/ 0 h 240"/>
                  <a:gd name="T82" fmla="*/ 0 w 988"/>
                  <a:gd name="T83" fmla="*/ 0 h 240"/>
                  <a:gd name="T84" fmla="*/ 0 w 988"/>
                  <a:gd name="T85" fmla="*/ 0 h 240"/>
                  <a:gd name="T86" fmla="*/ 0 w 988"/>
                  <a:gd name="T87" fmla="*/ 0 h 240"/>
                  <a:gd name="T88" fmla="*/ 0 w 988"/>
                  <a:gd name="T89" fmla="*/ 0 h 240"/>
                  <a:gd name="T90" fmla="*/ 0 w 988"/>
                  <a:gd name="T91" fmla="*/ 0 h 240"/>
                  <a:gd name="T92" fmla="*/ 0 w 988"/>
                  <a:gd name="T93" fmla="*/ 0 h 240"/>
                  <a:gd name="T94" fmla="*/ 0 w 988"/>
                  <a:gd name="T95" fmla="*/ 0 h 240"/>
                  <a:gd name="T96" fmla="*/ 0 w 988"/>
                  <a:gd name="T97" fmla="*/ 0 h 240"/>
                  <a:gd name="T98" fmla="*/ 0 w 988"/>
                  <a:gd name="T99" fmla="*/ 0 h 240"/>
                  <a:gd name="T100" fmla="*/ 0 w 988"/>
                  <a:gd name="T101" fmla="*/ 0 h 240"/>
                  <a:gd name="T102" fmla="*/ 0 w 988"/>
                  <a:gd name="T103" fmla="*/ 0 h 240"/>
                  <a:gd name="T104" fmla="*/ 0 w 988"/>
                  <a:gd name="T105" fmla="*/ 0 h 240"/>
                  <a:gd name="T106" fmla="*/ 0 w 988"/>
                  <a:gd name="T107" fmla="*/ 0 h 240"/>
                  <a:gd name="T108" fmla="*/ 0 w 988"/>
                  <a:gd name="T109" fmla="*/ 0 h 240"/>
                  <a:gd name="T110" fmla="*/ 0 w 988"/>
                  <a:gd name="T111" fmla="*/ 0 h 240"/>
                  <a:gd name="T112" fmla="*/ 0 w 988"/>
                  <a:gd name="T113" fmla="*/ 0 h 240"/>
                  <a:gd name="T114" fmla="*/ 0 w 988"/>
                  <a:gd name="T115" fmla="*/ 0 h 240"/>
                  <a:gd name="T116" fmla="*/ 0 w 988"/>
                  <a:gd name="T117" fmla="*/ 0 h 240"/>
                  <a:gd name="T118" fmla="*/ 0 w 988"/>
                  <a:gd name="T119" fmla="*/ 0 h 240"/>
                  <a:gd name="T120" fmla="*/ 0 w 988"/>
                  <a:gd name="T121" fmla="*/ 0 h 240"/>
                  <a:gd name="T122" fmla="*/ 0 w 988"/>
                  <a:gd name="T123" fmla="*/ 0 h 240"/>
                  <a:gd name="T124" fmla="*/ 0 w 988"/>
                  <a:gd name="T125" fmla="*/ 0 h 2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8" h="240">
                    <a:moveTo>
                      <a:pt x="0" y="224"/>
                    </a:moveTo>
                    <a:lnTo>
                      <a:pt x="8" y="224"/>
                    </a:lnTo>
                    <a:lnTo>
                      <a:pt x="16" y="224"/>
                    </a:lnTo>
                    <a:lnTo>
                      <a:pt x="24" y="224"/>
                    </a:lnTo>
                    <a:lnTo>
                      <a:pt x="32" y="224"/>
                    </a:lnTo>
                    <a:lnTo>
                      <a:pt x="40" y="224"/>
                    </a:lnTo>
                    <a:lnTo>
                      <a:pt x="48" y="224"/>
                    </a:lnTo>
                    <a:lnTo>
                      <a:pt x="56" y="238"/>
                    </a:lnTo>
                    <a:lnTo>
                      <a:pt x="63" y="238"/>
                    </a:lnTo>
                    <a:lnTo>
                      <a:pt x="71" y="238"/>
                    </a:lnTo>
                    <a:lnTo>
                      <a:pt x="79" y="225"/>
                    </a:lnTo>
                    <a:lnTo>
                      <a:pt x="87" y="210"/>
                    </a:lnTo>
                    <a:lnTo>
                      <a:pt x="96" y="210"/>
                    </a:lnTo>
                    <a:lnTo>
                      <a:pt x="103" y="210"/>
                    </a:lnTo>
                    <a:lnTo>
                      <a:pt x="111" y="210"/>
                    </a:lnTo>
                    <a:lnTo>
                      <a:pt x="119" y="211"/>
                    </a:lnTo>
                    <a:lnTo>
                      <a:pt x="127" y="211"/>
                    </a:lnTo>
                    <a:lnTo>
                      <a:pt x="134" y="225"/>
                    </a:lnTo>
                    <a:lnTo>
                      <a:pt x="142" y="225"/>
                    </a:lnTo>
                    <a:lnTo>
                      <a:pt x="150" y="225"/>
                    </a:lnTo>
                    <a:lnTo>
                      <a:pt x="159" y="225"/>
                    </a:lnTo>
                    <a:lnTo>
                      <a:pt x="166" y="226"/>
                    </a:lnTo>
                    <a:lnTo>
                      <a:pt x="174" y="226"/>
                    </a:lnTo>
                    <a:lnTo>
                      <a:pt x="182" y="226"/>
                    </a:lnTo>
                    <a:lnTo>
                      <a:pt x="190" y="239"/>
                    </a:lnTo>
                    <a:lnTo>
                      <a:pt x="197" y="239"/>
                    </a:lnTo>
                    <a:lnTo>
                      <a:pt x="205" y="240"/>
                    </a:lnTo>
                    <a:lnTo>
                      <a:pt x="214" y="240"/>
                    </a:lnTo>
                    <a:lnTo>
                      <a:pt x="222" y="212"/>
                    </a:lnTo>
                    <a:lnTo>
                      <a:pt x="230" y="212"/>
                    </a:lnTo>
                    <a:lnTo>
                      <a:pt x="237" y="212"/>
                    </a:lnTo>
                    <a:lnTo>
                      <a:pt x="245" y="198"/>
                    </a:lnTo>
                    <a:lnTo>
                      <a:pt x="253" y="199"/>
                    </a:lnTo>
                    <a:lnTo>
                      <a:pt x="261" y="199"/>
                    </a:lnTo>
                    <a:lnTo>
                      <a:pt x="269" y="185"/>
                    </a:lnTo>
                    <a:lnTo>
                      <a:pt x="277" y="185"/>
                    </a:lnTo>
                    <a:lnTo>
                      <a:pt x="285" y="185"/>
                    </a:lnTo>
                    <a:lnTo>
                      <a:pt x="293" y="186"/>
                    </a:lnTo>
                    <a:lnTo>
                      <a:pt x="301" y="186"/>
                    </a:lnTo>
                    <a:lnTo>
                      <a:pt x="308" y="199"/>
                    </a:lnTo>
                    <a:lnTo>
                      <a:pt x="316" y="199"/>
                    </a:lnTo>
                    <a:lnTo>
                      <a:pt x="324" y="199"/>
                    </a:lnTo>
                    <a:lnTo>
                      <a:pt x="332" y="199"/>
                    </a:lnTo>
                    <a:lnTo>
                      <a:pt x="340" y="200"/>
                    </a:lnTo>
                    <a:lnTo>
                      <a:pt x="348" y="200"/>
                    </a:lnTo>
                    <a:lnTo>
                      <a:pt x="356" y="186"/>
                    </a:lnTo>
                    <a:lnTo>
                      <a:pt x="364" y="186"/>
                    </a:lnTo>
                    <a:lnTo>
                      <a:pt x="372" y="186"/>
                    </a:lnTo>
                    <a:lnTo>
                      <a:pt x="379" y="187"/>
                    </a:lnTo>
                    <a:lnTo>
                      <a:pt x="387" y="187"/>
                    </a:lnTo>
                    <a:lnTo>
                      <a:pt x="396" y="187"/>
                    </a:lnTo>
                    <a:lnTo>
                      <a:pt x="404" y="173"/>
                    </a:lnTo>
                    <a:lnTo>
                      <a:pt x="411" y="173"/>
                    </a:lnTo>
                    <a:lnTo>
                      <a:pt x="419" y="173"/>
                    </a:lnTo>
                    <a:lnTo>
                      <a:pt x="427" y="174"/>
                    </a:lnTo>
                    <a:lnTo>
                      <a:pt x="435" y="174"/>
                    </a:lnTo>
                    <a:lnTo>
                      <a:pt x="442" y="174"/>
                    </a:lnTo>
                    <a:lnTo>
                      <a:pt x="450" y="174"/>
                    </a:lnTo>
                    <a:lnTo>
                      <a:pt x="459" y="174"/>
                    </a:lnTo>
                    <a:lnTo>
                      <a:pt x="467" y="161"/>
                    </a:lnTo>
                    <a:lnTo>
                      <a:pt x="475" y="161"/>
                    </a:lnTo>
                    <a:lnTo>
                      <a:pt x="482" y="146"/>
                    </a:lnTo>
                    <a:lnTo>
                      <a:pt x="490" y="146"/>
                    </a:lnTo>
                    <a:lnTo>
                      <a:pt x="498" y="146"/>
                    </a:lnTo>
                    <a:lnTo>
                      <a:pt x="506" y="146"/>
                    </a:lnTo>
                    <a:lnTo>
                      <a:pt x="513" y="147"/>
                    </a:lnTo>
                    <a:lnTo>
                      <a:pt x="522" y="147"/>
                    </a:lnTo>
                    <a:lnTo>
                      <a:pt x="530" y="147"/>
                    </a:lnTo>
                    <a:lnTo>
                      <a:pt x="538" y="161"/>
                    </a:lnTo>
                    <a:lnTo>
                      <a:pt x="545" y="161"/>
                    </a:lnTo>
                    <a:lnTo>
                      <a:pt x="553" y="162"/>
                    </a:lnTo>
                    <a:lnTo>
                      <a:pt x="561" y="147"/>
                    </a:lnTo>
                    <a:lnTo>
                      <a:pt x="569" y="147"/>
                    </a:lnTo>
                    <a:lnTo>
                      <a:pt x="577" y="147"/>
                    </a:lnTo>
                    <a:lnTo>
                      <a:pt x="585" y="147"/>
                    </a:lnTo>
                    <a:lnTo>
                      <a:pt x="593" y="147"/>
                    </a:lnTo>
                    <a:lnTo>
                      <a:pt x="601" y="134"/>
                    </a:lnTo>
                    <a:lnTo>
                      <a:pt x="609" y="134"/>
                    </a:lnTo>
                    <a:lnTo>
                      <a:pt x="616" y="134"/>
                    </a:lnTo>
                    <a:lnTo>
                      <a:pt x="624" y="121"/>
                    </a:lnTo>
                    <a:lnTo>
                      <a:pt x="632" y="121"/>
                    </a:lnTo>
                    <a:lnTo>
                      <a:pt x="641" y="135"/>
                    </a:lnTo>
                    <a:lnTo>
                      <a:pt x="649" y="121"/>
                    </a:lnTo>
                    <a:lnTo>
                      <a:pt x="656" y="121"/>
                    </a:lnTo>
                    <a:lnTo>
                      <a:pt x="664" y="108"/>
                    </a:lnTo>
                    <a:lnTo>
                      <a:pt x="672" y="108"/>
                    </a:lnTo>
                    <a:lnTo>
                      <a:pt x="680" y="108"/>
                    </a:lnTo>
                    <a:lnTo>
                      <a:pt x="687" y="108"/>
                    </a:lnTo>
                    <a:lnTo>
                      <a:pt x="695" y="108"/>
                    </a:lnTo>
                    <a:lnTo>
                      <a:pt x="704" y="108"/>
                    </a:lnTo>
                    <a:lnTo>
                      <a:pt x="712" y="108"/>
                    </a:lnTo>
                    <a:lnTo>
                      <a:pt x="719" y="122"/>
                    </a:lnTo>
                    <a:lnTo>
                      <a:pt x="727" y="108"/>
                    </a:lnTo>
                    <a:lnTo>
                      <a:pt x="735" y="109"/>
                    </a:lnTo>
                    <a:lnTo>
                      <a:pt x="743" y="109"/>
                    </a:lnTo>
                    <a:lnTo>
                      <a:pt x="751" y="94"/>
                    </a:lnTo>
                    <a:lnTo>
                      <a:pt x="758" y="94"/>
                    </a:lnTo>
                    <a:lnTo>
                      <a:pt x="767" y="94"/>
                    </a:lnTo>
                    <a:lnTo>
                      <a:pt x="775" y="81"/>
                    </a:lnTo>
                    <a:lnTo>
                      <a:pt x="783" y="81"/>
                    </a:lnTo>
                    <a:lnTo>
                      <a:pt x="790" y="81"/>
                    </a:lnTo>
                    <a:lnTo>
                      <a:pt x="798" y="81"/>
                    </a:lnTo>
                    <a:lnTo>
                      <a:pt x="806" y="81"/>
                    </a:lnTo>
                    <a:lnTo>
                      <a:pt x="814" y="68"/>
                    </a:lnTo>
                    <a:lnTo>
                      <a:pt x="823" y="82"/>
                    </a:lnTo>
                    <a:lnTo>
                      <a:pt x="830" y="68"/>
                    </a:lnTo>
                    <a:lnTo>
                      <a:pt x="838" y="68"/>
                    </a:lnTo>
                    <a:lnTo>
                      <a:pt x="846" y="68"/>
                    </a:lnTo>
                    <a:lnTo>
                      <a:pt x="854" y="55"/>
                    </a:lnTo>
                    <a:lnTo>
                      <a:pt x="861" y="42"/>
                    </a:lnTo>
                    <a:lnTo>
                      <a:pt x="869" y="27"/>
                    </a:lnTo>
                    <a:lnTo>
                      <a:pt x="877" y="14"/>
                    </a:lnTo>
                    <a:lnTo>
                      <a:pt x="886" y="14"/>
                    </a:lnTo>
                    <a:lnTo>
                      <a:pt x="894" y="0"/>
                    </a:lnTo>
                    <a:lnTo>
                      <a:pt x="901" y="0"/>
                    </a:lnTo>
                    <a:lnTo>
                      <a:pt x="909" y="1"/>
                    </a:lnTo>
                    <a:lnTo>
                      <a:pt x="917" y="14"/>
                    </a:lnTo>
                    <a:lnTo>
                      <a:pt x="925" y="14"/>
                    </a:lnTo>
                    <a:lnTo>
                      <a:pt x="932" y="28"/>
                    </a:lnTo>
                    <a:lnTo>
                      <a:pt x="940" y="14"/>
                    </a:lnTo>
                    <a:lnTo>
                      <a:pt x="949" y="14"/>
                    </a:lnTo>
                    <a:lnTo>
                      <a:pt x="957" y="15"/>
                    </a:lnTo>
                    <a:lnTo>
                      <a:pt x="965" y="15"/>
                    </a:lnTo>
                    <a:lnTo>
                      <a:pt x="972" y="15"/>
                    </a:lnTo>
                    <a:lnTo>
                      <a:pt x="980" y="15"/>
                    </a:lnTo>
                    <a:lnTo>
                      <a:pt x="988"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2" name="Freeform 35"/>
              <p:cNvSpPr>
                <a:spLocks/>
              </p:cNvSpPr>
              <p:nvPr/>
            </p:nvSpPr>
            <p:spPr bwMode="auto">
              <a:xfrm>
                <a:off x="2263" y="2935"/>
                <a:ext cx="274" cy="28"/>
              </a:xfrm>
              <a:custGeom>
                <a:avLst/>
                <a:gdLst>
                  <a:gd name="T0" fmla="*/ 0 w 987"/>
                  <a:gd name="T1" fmla="*/ 0 h 132"/>
                  <a:gd name="T2" fmla="*/ 0 w 987"/>
                  <a:gd name="T3" fmla="*/ 0 h 132"/>
                  <a:gd name="T4" fmla="*/ 0 w 987"/>
                  <a:gd name="T5" fmla="*/ 0 h 132"/>
                  <a:gd name="T6" fmla="*/ 0 w 987"/>
                  <a:gd name="T7" fmla="*/ 0 h 132"/>
                  <a:gd name="T8" fmla="*/ 0 w 987"/>
                  <a:gd name="T9" fmla="*/ 0 h 132"/>
                  <a:gd name="T10" fmla="*/ 0 w 987"/>
                  <a:gd name="T11" fmla="*/ 0 h 132"/>
                  <a:gd name="T12" fmla="*/ 0 w 987"/>
                  <a:gd name="T13" fmla="*/ 0 h 132"/>
                  <a:gd name="T14" fmla="*/ 0 w 987"/>
                  <a:gd name="T15" fmla="*/ 0 h 132"/>
                  <a:gd name="T16" fmla="*/ 0 w 987"/>
                  <a:gd name="T17" fmla="*/ 0 h 132"/>
                  <a:gd name="T18" fmla="*/ 0 w 987"/>
                  <a:gd name="T19" fmla="*/ 0 h 132"/>
                  <a:gd name="T20" fmla="*/ 0 w 987"/>
                  <a:gd name="T21" fmla="*/ 0 h 132"/>
                  <a:gd name="T22" fmla="*/ 0 w 987"/>
                  <a:gd name="T23" fmla="*/ 0 h 132"/>
                  <a:gd name="T24" fmla="*/ 0 w 987"/>
                  <a:gd name="T25" fmla="*/ 0 h 132"/>
                  <a:gd name="T26" fmla="*/ 0 w 987"/>
                  <a:gd name="T27" fmla="*/ 0 h 132"/>
                  <a:gd name="T28" fmla="*/ 0 w 987"/>
                  <a:gd name="T29" fmla="*/ 0 h 132"/>
                  <a:gd name="T30" fmla="*/ 0 w 987"/>
                  <a:gd name="T31" fmla="*/ 0 h 132"/>
                  <a:gd name="T32" fmla="*/ 0 w 987"/>
                  <a:gd name="T33" fmla="*/ 0 h 132"/>
                  <a:gd name="T34" fmla="*/ 0 w 987"/>
                  <a:gd name="T35" fmla="*/ 0 h 132"/>
                  <a:gd name="T36" fmla="*/ 0 w 987"/>
                  <a:gd name="T37" fmla="*/ 0 h 132"/>
                  <a:gd name="T38" fmla="*/ 0 w 987"/>
                  <a:gd name="T39" fmla="*/ 0 h 132"/>
                  <a:gd name="T40" fmla="*/ 0 w 987"/>
                  <a:gd name="T41" fmla="*/ 0 h 132"/>
                  <a:gd name="T42" fmla="*/ 0 w 987"/>
                  <a:gd name="T43" fmla="*/ 0 h 132"/>
                  <a:gd name="T44" fmla="*/ 0 w 987"/>
                  <a:gd name="T45" fmla="*/ 0 h 132"/>
                  <a:gd name="T46" fmla="*/ 0 w 987"/>
                  <a:gd name="T47" fmla="*/ 0 h 132"/>
                  <a:gd name="T48" fmla="*/ 0 w 987"/>
                  <a:gd name="T49" fmla="*/ 0 h 132"/>
                  <a:gd name="T50" fmla="*/ 0 w 987"/>
                  <a:gd name="T51" fmla="*/ 0 h 132"/>
                  <a:gd name="T52" fmla="*/ 0 w 987"/>
                  <a:gd name="T53" fmla="*/ 0 h 132"/>
                  <a:gd name="T54" fmla="*/ 0 w 987"/>
                  <a:gd name="T55" fmla="*/ 0 h 132"/>
                  <a:gd name="T56" fmla="*/ 0 w 987"/>
                  <a:gd name="T57" fmla="*/ 0 h 132"/>
                  <a:gd name="T58" fmla="*/ 0 w 987"/>
                  <a:gd name="T59" fmla="*/ 0 h 132"/>
                  <a:gd name="T60" fmla="*/ 0 w 987"/>
                  <a:gd name="T61" fmla="*/ 0 h 132"/>
                  <a:gd name="T62" fmla="*/ 0 w 987"/>
                  <a:gd name="T63" fmla="*/ 0 h 132"/>
                  <a:gd name="T64" fmla="*/ 0 w 987"/>
                  <a:gd name="T65" fmla="*/ 0 h 132"/>
                  <a:gd name="T66" fmla="*/ 0 w 987"/>
                  <a:gd name="T67" fmla="*/ 0 h 132"/>
                  <a:gd name="T68" fmla="*/ 0 w 987"/>
                  <a:gd name="T69" fmla="*/ 0 h 132"/>
                  <a:gd name="T70" fmla="*/ 0 w 987"/>
                  <a:gd name="T71" fmla="*/ 0 h 132"/>
                  <a:gd name="T72" fmla="*/ 0 w 987"/>
                  <a:gd name="T73" fmla="*/ 0 h 132"/>
                  <a:gd name="T74" fmla="*/ 0 w 987"/>
                  <a:gd name="T75" fmla="*/ 0 h 132"/>
                  <a:gd name="T76" fmla="*/ 0 w 987"/>
                  <a:gd name="T77" fmla="*/ 0 h 132"/>
                  <a:gd name="T78" fmla="*/ 0 w 987"/>
                  <a:gd name="T79" fmla="*/ 0 h 132"/>
                  <a:gd name="T80" fmla="*/ 0 w 987"/>
                  <a:gd name="T81" fmla="*/ 0 h 132"/>
                  <a:gd name="T82" fmla="*/ 0 w 987"/>
                  <a:gd name="T83" fmla="*/ 0 h 132"/>
                  <a:gd name="T84" fmla="*/ 0 w 987"/>
                  <a:gd name="T85" fmla="*/ 0 h 132"/>
                  <a:gd name="T86" fmla="*/ 0 w 987"/>
                  <a:gd name="T87" fmla="*/ 0 h 132"/>
                  <a:gd name="T88" fmla="*/ 0 w 987"/>
                  <a:gd name="T89" fmla="*/ 0 h 132"/>
                  <a:gd name="T90" fmla="*/ 0 w 987"/>
                  <a:gd name="T91" fmla="*/ 0 h 132"/>
                  <a:gd name="T92" fmla="*/ 0 w 987"/>
                  <a:gd name="T93" fmla="*/ 0 h 132"/>
                  <a:gd name="T94" fmla="*/ 0 w 987"/>
                  <a:gd name="T95" fmla="*/ 0 h 132"/>
                  <a:gd name="T96" fmla="*/ 0 w 987"/>
                  <a:gd name="T97" fmla="*/ 0 h 132"/>
                  <a:gd name="T98" fmla="*/ 0 w 987"/>
                  <a:gd name="T99" fmla="*/ 0 h 132"/>
                  <a:gd name="T100" fmla="*/ 0 w 987"/>
                  <a:gd name="T101" fmla="*/ 0 h 132"/>
                  <a:gd name="T102" fmla="*/ 0 w 987"/>
                  <a:gd name="T103" fmla="*/ 0 h 132"/>
                  <a:gd name="T104" fmla="*/ 0 w 987"/>
                  <a:gd name="T105" fmla="*/ 0 h 132"/>
                  <a:gd name="T106" fmla="*/ 0 w 987"/>
                  <a:gd name="T107" fmla="*/ 0 h 132"/>
                  <a:gd name="T108" fmla="*/ 0 w 987"/>
                  <a:gd name="T109" fmla="*/ 0 h 132"/>
                  <a:gd name="T110" fmla="*/ 0 w 987"/>
                  <a:gd name="T111" fmla="*/ 0 h 132"/>
                  <a:gd name="T112" fmla="*/ 0 w 987"/>
                  <a:gd name="T113" fmla="*/ 0 h 132"/>
                  <a:gd name="T114" fmla="*/ 0 w 987"/>
                  <a:gd name="T115" fmla="*/ 0 h 132"/>
                  <a:gd name="T116" fmla="*/ 0 w 987"/>
                  <a:gd name="T117" fmla="*/ 0 h 132"/>
                  <a:gd name="T118" fmla="*/ 0 w 987"/>
                  <a:gd name="T119" fmla="*/ 0 h 132"/>
                  <a:gd name="T120" fmla="*/ 0 w 987"/>
                  <a:gd name="T121" fmla="*/ 0 h 132"/>
                  <a:gd name="T122" fmla="*/ 0 w 987"/>
                  <a:gd name="T123" fmla="*/ 0 h 132"/>
                  <a:gd name="T124" fmla="*/ 0 w 987"/>
                  <a:gd name="T125" fmla="*/ 0 h 1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32">
                    <a:moveTo>
                      <a:pt x="0" y="60"/>
                    </a:moveTo>
                    <a:lnTo>
                      <a:pt x="8" y="60"/>
                    </a:lnTo>
                    <a:lnTo>
                      <a:pt x="15" y="60"/>
                    </a:lnTo>
                    <a:lnTo>
                      <a:pt x="24" y="60"/>
                    </a:lnTo>
                    <a:lnTo>
                      <a:pt x="32" y="60"/>
                    </a:lnTo>
                    <a:lnTo>
                      <a:pt x="40" y="60"/>
                    </a:lnTo>
                    <a:lnTo>
                      <a:pt x="47" y="61"/>
                    </a:lnTo>
                    <a:lnTo>
                      <a:pt x="55" y="74"/>
                    </a:lnTo>
                    <a:lnTo>
                      <a:pt x="63" y="74"/>
                    </a:lnTo>
                    <a:lnTo>
                      <a:pt x="71" y="74"/>
                    </a:lnTo>
                    <a:lnTo>
                      <a:pt x="79" y="74"/>
                    </a:lnTo>
                    <a:lnTo>
                      <a:pt x="87" y="74"/>
                    </a:lnTo>
                    <a:lnTo>
                      <a:pt x="95" y="75"/>
                    </a:lnTo>
                    <a:lnTo>
                      <a:pt x="103" y="61"/>
                    </a:lnTo>
                    <a:lnTo>
                      <a:pt x="111" y="61"/>
                    </a:lnTo>
                    <a:lnTo>
                      <a:pt x="118" y="61"/>
                    </a:lnTo>
                    <a:lnTo>
                      <a:pt x="126" y="61"/>
                    </a:lnTo>
                    <a:lnTo>
                      <a:pt x="134" y="62"/>
                    </a:lnTo>
                    <a:lnTo>
                      <a:pt x="143" y="62"/>
                    </a:lnTo>
                    <a:lnTo>
                      <a:pt x="150" y="62"/>
                    </a:lnTo>
                    <a:lnTo>
                      <a:pt x="158" y="62"/>
                    </a:lnTo>
                    <a:lnTo>
                      <a:pt x="166" y="62"/>
                    </a:lnTo>
                    <a:lnTo>
                      <a:pt x="174" y="62"/>
                    </a:lnTo>
                    <a:lnTo>
                      <a:pt x="181" y="62"/>
                    </a:lnTo>
                    <a:lnTo>
                      <a:pt x="189" y="62"/>
                    </a:lnTo>
                    <a:lnTo>
                      <a:pt x="197" y="76"/>
                    </a:lnTo>
                    <a:lnTo>
                      <a:pt x="206" y="76"/>
                    </a:lnTo>
                    <a:lnTo>
                      <a:pt x="213" y="90"/>
                    </a:lnTo>
                    <a:lnTo>
                      <a:pt x="221" y="104"/>
                    </a:lnTo>
                    <a:lnTo>
                      <a:pt x="229" y="118"/>
                    </a:lnTo>
                    <a:lnTo>
                      <a:pt x="237" y="118"/>
                    </a:lnTo>
                    <a:lnTo>
                      <a:pt x="244" y="118"/>
                    </a:lnTo>
                    <a:lnTo>
                      <a:pt x="252" y="118"/>
                    </a:lnTo>
                    <a:lnTo>
                      <a:pt x="261" y="132"/>
                    </a:lnTo>
                    <a:lnTo>
                      <a:pt x="269" y="132"/>
                    </a:lnTo>
                    <a:lnTo>
                      <a:pt x="276" y="132"/>
                    </a:lnTo>
                    <a:lnTo>
                      <a:pt x="284" y="118"/>
                    </a:lnTo>
                    <a:lnTo>
                      <a:pt x="292" y="105"/>
                    </a:lnTo>
                    <a:lnTo>
                      <a:pt x="300" y="105"/>
                    </a:lnTo>
                    <a:lnTo>
                      <a:pt x="308" y="92"/>
                    </a:lnTo>
                    <a:lnTo>
                      <a:pt x="315" y="92"/>
                    </a:lnTo>
                    <a:lnTo>
                      <a:pt x="324" y="92"/>
                    </a:lnTo>
                    <a:lnTo>
                      <a:pt x="332" y="77"/>
                    </a:lnTo>
                    <a:lnTo>
                      <a:pt x="340" y="77"/>
                    </a:lnTo>
                    <a:lnTo>
                      <a:pt x="347" y="77"/>
                    </a:lnTo>
                    <a:lnTo>
                      <a:pt x="355" y="78"/>
                    </a:lnTo>
                    <a:lnTo>
                      <a:pt x="363" y="78"/>
                    </a:lnTo>
                    <a:lnTo>
                      <a:pt x="371" y="78"/>
                    </a:lnTo>
                    <a:lnTo>
                      <a:pt x="378" y="78"/>
                    </a:lnTo>
                    <a:lnTo>
                      <a:pt x="387" y="78"/>
                    </a:lnTo>
                    <a:lnTo>
                      <a:pt x="395" y="78"/>
                    </a:lnTo>
                    <a:lnTo>
                      <a:pt x="403" y="78"/>
                    </a:lnTo>
                    <a:lnTo>
                      <a:pt x="410" y="93"/>
                    </a:lnTo>
                    <a:lnTo>
                      <a:pt x="418" y="78"/>
                    </a:lnTo>
                    <a:lnTo>
                      <a:pt x="426" y="78"/>
                    </a:lnTo>
                    <a:lnTo>
                      <a:pt x="434" y="78"/>
                    </a:lnTo>
                    <a:lnTo>
                      <a:pt x="442" y="79"/>
                    </a:lnTo>
                    <a:lnTo>
                      <a:pt x="450" y="79"/>
                    </a:lnTo>
                    <a:lnTo>
                      <a:pt x="458" y="65"/>
                    </a:lnTo>
                    <a:lnTo>
                      <a:pt x="466" y="65"/>
                    </a:lnTo>
                    <a:lnTo>
                      <a:pt x="474" y="52"/>
                    </a:lnTo>
                    <a:lnTo>
                      <a:pt x="482" y="52"/>
                    </a:lnTo>
                    <a:lnTo>
                      <a:pt x="489" y="52"/>
                    </a:lnTo>
                    <a:lnTo>
                      <a:pt x="497" y="39"/>
                    </a:lnTo>
                    <a:lnTo>
                      <a:pt x="506" y="39"/>
                    </a:lnTo>
                    <a:lnTo>
                      <a:pt x="514" y="39"/>
                    </a:lnTo>
                    <a:lnTo>
                      <a:pt x="521" y="39"/>
                    </a:lnTo>
                    <a:lnTo>
                      <a:pt x="529" y="39"/>
                    </a:lnTo>
                    <a:lnTo>
                      <a:pt x="537" y="39"/>
                    </a:lnTo>
                    <a:lnTo>
                      <a:pt x="545" y="39"/>
                    </a:lnTo>
                    <a:lnTo>
                      <a:pt x="552" y="39"/>
                    </a:lnTo>
                    <a:lnTo>
                      <a:pt x="560" y="39"/>
                    </a:lnTo>
                    <a:lnTo>
                      <a:pt x="569" y="40"/>
                    </a:lnTo>
                    <a:lnTo>
                      <a:pt x="577" y="40"/>
                    </a:lnTo>
                    <a:lnTo>
                      <a:pt x="585" y="40"/>
                    </a:lnTo>
                    <a:lnTo>
                      <a:pt x="592" y="40"/>
                    </a:lnTo>
                    <a:lnTo>
                      <a:pt x="600" y="40"/>
                    </a:lnTo>
                    <a:lnTo>
                      <a:pt x="608" y="40"/>
                    </a:lnTo>
                    <a:lnTo>
                      <a:pt x="616" y="40"/>
                    </a:lnTo>
                    <a:lnTo>
                      <a:pt x="623" y="40"/>
                    </a:lnTo>
                    <a:lnTo>
                      <a:pt x="632" y="54"/>
                    </a:lnTo>
                    <a:lnTo>
                      <a:pt x="640" y="67"/>
                    </a:lnTo>
                    <a:lnTo>
                      <a:pt x="648" y="67"/>
                    </a:lnTo>
                    <a:lnTo>
                      <a:pt x="655" y="68"/>
                    </a:lnTo>
                    <a:lnTo>
                      <a:pt x="663" y="68"/>
                    </a:lnTo>
                    <a:lnTo>
                      <a:pt x="671" y="68"/>
                    </a:lnTo>
                    <a:lnTo>
                      <a:pt x="679" y="68"/>
                    </a:lnTo>
                    <a:lnTo>
                      <a:pt x="687" y="68"/>
                    </a:lnTo>
                    <a:lnTo>
                      <a:pt x="695" y="68"/>
                    </a:lnTo>
                    <a:lnTo>
                      <a:pt x="703" y="55"/>
                    </a:lnTo>
                    <a:lnTo>
                      <a:pt x="711" y="55"/>
                    </a:lnTo>
                    <a:lnTo>
                      <a:pt x="719" y="41"/>
                    </a:lnTo>
                    <a:lnTo>
                      <a:pt x="726" y="41"/>
                    </a:lnTo>
                    <a:lnTo>
                      <a:pt x="734" y="28"/>
                    </a:lnTo>
                    <a:lnTo>
                      <a:pt x="742" y="28"/>
                    </a:lnTo>
                    <a:lnTo>
                      <a:pt x="751" y="28"/>
                    </a:lnTo>
                    <a:lnTo>
                      <a:pt x="758" y="28"/>
                    </a:lnTo>
                    <a:lnTo>
                      <a:pt x="766" y="14"/>
                    </a:lnTo>
                    <a:lnTo>
                      <a:pt x="774" y="14"/>
                    </a:lnTo>
                    <a:lnTo>
                      <a:pt x="782" y="0"/>
                    </a:lnTo>
                    <a:lnTo>
                      <a:pt x="790" y="1"/>
                    </a:lnTo>
                    <a:lnTo>
                      <a:pt x="797" y="1"/>
                    </a:lnTo>
                    <a:lnTo>
                      <a:pt x="805" y="1"/>
                    </a:lnTo>
                    <a:lnTo>
                      <a:pt x="814" y="14"/>
                    </a:lnTo>
                    <a:lnTo>
                      <a:pt x="821" y="29"/>
                    </a:lnTo>
                    <a:lnTo>
                      <a:pt x="829" y="43"/>
                    </a:lnTo>
                    <a:lnTo>
                      <a:pt x="837" y="43"/>
                    </a:lnTo>
                    <a:lnTo>
                      <a:pt x="845" y="43"/>
                    </a:lnTo>
                    <a:lnTo>
                      <a:pt x="853" y="29"/>
                    </a:lnTo>
                    <a:lnTo>
                      <a:pt x="860" y="29"/>
                    </a:lnTo>
                    <a:lnTo>
                      <a:pt x="868" y="29"/>
                    </a:lnTo>
                    <a:lnTo>
                      <a:pt x="877" y="15"/>
                    </a:lnTo>
                    <a:lnTo>
                      <a:pt x="885" y="15"/>
                    </a:lnTo>
                    <a:lnTo>
                      <a:pt x="892" y="2"/>
                    </a:lnTo>
                    <a:lnTo>
                      <a:pt x="900" y="2"/>
                    </a:lnTo>
                    <a:lnTo>
                      <a:pt x="908" y="2"/>
                    </a:lnTo>
                    <a:lnTo>
                      <a:pt x="916" y="2"/>
                    </a:lnTo>
                    <a:lnTo>
                      <a:pt x="924" y="2"/>
                    </a:lnTo>
                    <a:lnTo>
                      <a:pt x="932" y="2"/>
                    </a:lnTo>
                    <a:lnTo>
                      <a:pt x="940" y="16"/>
                    </a:lnTo>
                    <a:lnTo>
                      <a:pt x="948" y="16"/>
                    </a:lnTo>
                    <a:lnTo>
                      <a:pt x="956" y="16"/>
                    </a:lnTo>
                    <a:lnTo>
                      <a:pt x="963" y="16"/>
                    </a:lnTo>
                    <a:lnTo>
                      <a:pt x="971" y="16"/>
                    </a:lnTo>
                    <a:lnTo>
                      <a:pt x="979" y="16"/>
                    </a:lnTo>
                    <a:lnTo>
                      <a:pt x="987" y="1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3" name="Freeform 36"/>
              <p:cNvSpPr>
                <a:spLocks/>
              </p:cNvSpPr>
              <p:nvPr/>
            </p:nvSpPr>
            <p:spPr bwMode="auto">
              <a:xfrm>
                <a:off x="2537" y="2923"/>
                <a:ext cx="274" cy="16"/>
              </a:xfrm>
              <a:custGeom>
                <a:avLst/>
                <a:gdLst>
                  <a:gd name="T0" fmla="*/ 0 w 986"/>
                  <a:gd name="T1" fmla="*/ 0 h 73"/>
                  <a:gd name="T2" fmla="*/ 0 w 986"/>
                  <a:gd name="T3" fmla="*/ 0 h 73"/>
                  <a:gd name="T4" fmla="*/ 0 w 986"/>
                  <a:gd name="T5" fmla="*/ 0 h 73"/>
                  <a:gd name="T6" fmla="*/ 0 w 986"/>
                  <a:gd name="T7" fmla="*/ 0 h 73"/>
                  <a:gd name="T8" fmla="*/ 0 w 986"/>
                  <a:gd name="T9" fmla="*/ 0 h 73"/>
                  <a:gd name="T10" fmla="*/ 0 w 986"/>
                  <a:gd name="T11" fmla="*/ 0 h 73"/>
                  <a:gd name="T12" fmla="*/ 0 w 986"/>
                  <a:gd name="T13" fmla="*/ 0 h 73"/>
                  <a:gd name="T14" fmla="*/ 0 w 986"/>
                  <a:gd name="T15" fmla="*/ 0 h 73"/>
                  <a:gd name="T16" fmla="*/ 0 w 986"/>
                  <a:gd name="T17" fmla="*/ 0 h 73"/>
                  <a:gd name="T18" fmla="*/ 0 w 986"/>
                  <a:gd name="T19" fmla="*/ 0 h 73"/>
                  <a:gd name="T20" fmla="*/ 0 w 986"/>
                  <a:gd name="T21" fmla="*/ 0 h 73"/>
                  <a:gd name="T22" fmla="*/ 0 w 986"/>
                  <a:gd name="T23" fmla="*/ 0 h 73"/>
                  <a:gd name="T24" fmla="*/ 0 w 986"/>
                  <a:gd name="T25" fmla="*/ 0 h 73"/>
                  <a:gd name="T26" fmla="*/ 0 w 986"/>
                  <a:gd name="T27" fmla="*/ 0 h 73"/>
                  <a:gd name="T28" fmla="*/ 0 w 986"/>
                  <a:gd name="T29" fmla="*/ 0 h 73"/>
                  <a:gd name="T30" fmla="*/ 0 w 986"/>
                  <a:gd name="T31" fmla="*/ 0 h 73"/>
                  <a:gd name="T32" fmla="*/ 0 w 986"/>
                  <a:gd name="T33" fmla="*/ 0 h 73"/>
                  <a:gd name="T34" fmla="*/ 0 w 986"/>
                  <a:gd name="T35" fmla="*/ 0 h 73"/>
                  <a:gd name="T36" fmla="*/ 0 w 986"/>
                  <a:gd name="T37" fmla="*/ 0 h 73"/>
                  <a:gd name="T38" fmla="*/ 0 w 986"/>
                  <a:gd name="T39" fmla="*/ 0 h 73"/>
                  <a:gd name="T40" fmla="*/ 0 w 986"/>
                  <a:gd name="T41" fmla="*/ 0 h 73"/>
                  <a:gd name="T42" fmla="*/ 0 w 986"/>
                  <a:gd name="T43" fmla="*/ 0 h 73"/>
                  <a:gd name="T44" fmla="*/ 0 w 986"/>
                  <a:gd name="T45" fmla="*/ 0 h 73"/>
                  <a:gd name="T46" fmla="*/ 0 w 986"/>
                  <a:gd name="T47" fmla="*/ 0 h 73"/>
                  <a:gd name="T48" fmla="*/ 0 w 986"/>
                  <a:gd name="T49" fmla="*/ 0 h 73"/>
                  <a:gd name="T50" fmla="*/ 0 w 986"/>
                  <a:gd name="T51" fmla="*/ 0 h 73"/>
                  <a:gd name="T52" fmla="*/ 0 w 986"/>
                  <a:gd name="T53" fmla="*/ 0 h 73"/>
                  <a:gd name="T54" fmla="*/ 0 w 986"/>
                  <a:gd name="T55" fmla="*/ 0 h 73"/>
                  <a:gd name="T56" fmla="*/ 0 w 986"/>
                  <a:gd name="T57" fmla="*/ 0 h 73"/>
                  <a:gd name="T58" fmla="*/ 0 w 986"/>
                  <a:gd name="T59" fmla="*/ 0 h 73"/>
                  <a:gd name="T60" fmla="*/ 0 w 986"/>
                  <a:gd name="T61" fmla="*/ 0 h 73"/>
                  <a:gd name="T62" fmla="*/ 0 w 986"/>
                  <a:gd name="T63" fmla="*/ 0 h 73"/>
                  <a:gd name="T64" fmla="*/ 0 w 986"/>
                  <a:gd name="T65" fmla="*/ 0 h 73"/>
                  <a:gd name="T66" fmla="*/ 0 w 986"/>
                  <a:gd name="T67" fmla="*/ 0 h 73"/>
                  <a:gd name="T68" fmla="*/ 0 w 986"/>
                  <a:gd name="T69" fmla="*/ 0 h 73"/>
                  <a:gd name="T70" fmla="*/ 0 w 986"/>
                  <a:gd name="T71" fmla="*/ 0 h 73"/>
                  <a:gd name="T72" fmla="*/ 0 w 986"/>
                  <a:gd name="T73" fmla="*/ 0 h 73"/>
                  <a:gd name="T74" fmla="*/ 0 w 986"/>
                  <a:gd name="T75" fmla="*/ 0 h 73"/>
                  <a:gd name="T76" fmla="*/ 0 w 986"/>
                  <a:gd name="T77" fmla="*/ 0 h 73"/>
                  <a:gd name="T78" fmla="*/ 0 w 986"/>
                  <a:gd name="T79" fmla="*/ 0 h 73"/>
                  <a:gd name="T80" fmla="*/ 0 w 986"/>
                  <a:gd name="T81" fmla="*/ 0 h 73"/>
                  <a:gd name="T82" fmla="*/ 0 w 986"/>
                  <a:gd name="T83" fmla="*/ 0 h 73"/>
                  <a:gd name="T84" fmla="*/ 0 w 986"/>
                  <a:gd name="T85" fmla="*/ 0 h 73"/>
                  <a:gd name="T86" fmla="*/ 0 w 986"/>
                  <a:gd name="T87" fmla="*/ 0 h 73"/>
                  <a:gd name="T88" fmla="*/ 0 w 986"/>
                  <a:gd name="T89" fmla="*/ 0 h 73"/>
                  <a:gd name="T90" fmla="*/ 0 w 986"/>
                  <a:gd name="T91" fmla="*/ 0 h 73"/>
                  <a:gd name="T92" fmla="*/ 0 w 986"/>
                  <a:gd name="T93" fmla="*/ 0 h 73"/>
                  <a:gd name="T94" fmla="*/ 0 w 986"/>
                  <a:gd name="T95" fmla="*/ 0 h 73"/>
                  <a:gd name="T96" fmla="*/ 0 w 986"/>
                  <a:gd name="T97" fmla="*/ 0 h 73"/>
                  <a:gd name="T98" fmla="*/ 0 w 986"/>
                  <a:gd name="T99" fmla="*/ 0 h 73"/>
                  <a:gd name="T100" fmla="*/ 0 w 986"/>
                  <a:gd name="T101" fmla="*/ 0 h 73"/>
                  <a:gd name="T102" fmla="*/ 0 w 986"/>
                  <a:gd name="T103" fmla="*/ 0 h 73"/>
                  <a:gd name="T104" fmla="*/ 0 w 986"/>
                  <a:gd name="T105" fmla="*/ 0 h 73"/>
                  <a:gd name="T106" fmla="*/ 0 w 986"/>
                  <a:gd name="T107" fmla="*/ 0 h 73"/>
                  <a:gd name="T108" fmla="*/ 0 w 986"/>
                  <a:gd name="T109" fmla="*/ 0 h 73"/>
                  <a:gd name="T110" fmla="*/ 0 w 986"/>
                  <a:gd name="T111" fmla="*/ 0 h 73"/>
                  <a:gd name="T112" fmla="*/ 0 w 986"/>
                  <a:gd name="T113" fmla="*/ 0 h 73"/>
                  <a:gd name="T114" fmla="*/ 0 w 986"/>
                  <a:gd name="T115" fmla="*/ 0 h 73"/>
                  <a:gd name="T116" fmla="*/ 0 w 986"/>
                  <a:gd name="T117" fmla="*/ 0 h 73"/>
                  <a:gd name="T118" fmla="*/ 0 w 986"/>
                  <a:gd name="T119" fmla="*/ 0 h 73"/>
                  <a:gd name="T120" fmla="*/ 0 w 986"/>
                  <a:gd name="T121" fmla="*/ 0 h 73"/>
                  <a:gd name="T122" fmla="*/ 0 w 986"/>
                  <a:gd name="T123" fmla="*/ 0 h 73"/>
                  <a:gd name="T124" fmla="*/ 0 w 986"/>
                  <a:gd name="T125" fmla="*/ 0 h 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73">
                    <a:moveTo>
                      <a:pt x="0" y="71"/>
                    </a:moveTo>
                    <a:lnTo>
                      <a:pt x="8" y="71"/>
                    </a:lnTo>
                    <a:lnTo>
                      <a:pt x="16" y="72"/>
                    </a:lnTo>
                    <a:lnTo>
                      <a:pt x="24" y="72"/>
                    </a:lnTo>
                    <a:lnTo>
                      <a:pt x="32" y="58"/>
                    </a:lnTo>
                    <a:lnTo>
                      <a:pt x="39" y="58"/>
                    </a:lnTo>
                    <a:lnTo>
                      <a:pt x="47" y="58"/>
                    </a:lnTo>
                    <a:lnTo>
                      <a:pt x="55" y="45"/>
                    </a:lnTo>
                    <a:lnTo>
                      <a:pt x="63" y="45"/>
                    </a:lnTo>
                    <a:lnTo>
                      <a:pt x="72" y="45"/>
                    </a:lnTo>
                    <a:lnTo>
                      <a:pt x="79" y="45"/>
                    </a:lnTo>
                    <a:lnTo>
                      <a:pt x="87" y="45"/>
                    </a:lnTo>
                    <a:lnTo>
                      <a:pt x="95" y="45"/>
                    </a:lnTo>
                    <a:lnTo>
                      <a:pt x="103" y="59"/>
                    </a:lnTo>
                    <a:lnTo>
                      <a:pt x="110" y="59"/>
                    </a:lnTo>
                    <a:lnTo>
                      <a:pt x="118" y="59"/>
                    </a:lnTo>
                    <a:lnTo>
                      <a:pt x="127" y="59"/>
                    </a:lnTo>
                    <a:lnTo>
                      <a:pt x="135" y="59"/>
                    </a:lnTo>
                    <a:lnTo>
                      <a:pt x="142" y="73"/>
                    </a:lnTo>
                    <a:lnTo>
                      <a:pt x="150" y="60"/>
                    </a:lnTo>
                    <a:lnTo>
                      <a:pt x="158" y="60"/>
                    </a:lnTo>
                    <a:lnTo>
                      <a:pt x="166" y="60"/>
                    </a:lnTo>
                    <a:lnTo>
                      <a:pt x="173" y="60"/>
                    </a:lnTo>
                    <a:lnTo>
                      <a:pt x="181" y="60"/>
                    </a:lnTo>
                    <a:lnTo>
                      <a:pt x="190" y="60"/>
                    </a:lnTo>
                    <a:lnTo>
                      <a:pt x="198" y="60"/>
                    </a:lnTo>
                    <a:lnTo>
                      <a:pt x="206" y="60"/>
                    </a:lnTo>
                    <a:lnTo>
                      <a:pt x="213" y="47"/>
                    </a:lnTo>
                    <a:lnTo>
                      <a:pt x="221" y="47"/>
                    </a:lnTo>
                    <a:lnTo>
                      <a:pt x="229" y="47"/>
                    </a:lnTo>
                    <a:lnTo>
                      <a:pt x="237" y="47"/>
                    </a:lnTo>
                    <a:lnTo>
                      <a:pt x="244" y="47"/>
                    </a:lnTo>
                    <a:lnTo>
                      <a:pt x="253" y="47"/>
                    </a:lnTo>
                    <a:lnTo>
                      <a:pt x="261" y="47"/>
                    </a:lnTo>
                    <a:lnTo>
                      <a:pt x="269" y="47"/>
                    </a:lnTo>
                    <a:lnTo>
                      <a:pt x="276" y="48"/>
                    </a:lnTo>
                    <a:lnTo>
                      <a:pt x="284" y="48"/>
                    </a:lnTo>
                    <a:lnTo>
                      <a:pt x="292" y="48"/>
                    </a:lnTo>
                    <a:lnTo>
                      <a:pt x="300" y="48"/>
                    </a:lnTo>
                    <a:lnTo>
                      <a:pt x="309" y="48"/>
                    </a:lnTo>
                    <a:lnTo>
                      <a:pt x="316" y="48"/>
                    </a:lnTo>
                    <a:lnTo>
                      <a:pt x="324" y="48"/>
                    </a:lnTo>
                    <a:lnTo>
                      <a:pt x="332" y="48"/>
                    </a:lnTo>
                    <a:lnTo>
                      <a:pt x="340" y="48"/>
                    </a:lnTo>
                    <a:lnTo>
                      <a:pt x="347" y="48"/>
                    </a:lnTo>
                    <a:lnTo>
                      <a:pt x="355" y="48"/>
                    </a:lnTo>
                    <a:lnTo>
                      <a:pt x="363" y="49"/>
                    </a:lnTo>
                    <a:lnTo>
                      <a:pt x="372" y="49"/>
                    </a:lnTo>
                    <a:lnTo>
                      <a:pt x="379" y="49"/>
                    </a:lnTo>
                    <a:lnTo>
                      <a:pt x="387" y="49"/>
                    </a:lnTo>
                    <a:lnTo>
                      <a:pt x="395" y="62"/>
                    </a:lnTo>
                    <a:lnTo>
                      <a:pt x="403" y="62"/>
                    </a:lnTo>
                    <a:lnTo>
                      <a:pt x="410" y="49"/>
                    </a:lnTo>
                    <a:lnTo>
                      <a:pt x="418" y="49"/>
                    </a:lnTo>
                    <a:lnTo>
                      <a:pt x="426" y="49"/>
                    </a:lnTo>
                    <a:lnTo>
                      <a:pt x="435" y="49"/>
                    </a:lnTo>
                    <a:lnTo>
                      <a:pt x="443" y="49"/>
                    </a:lnTo>
                    <a:lnTo>
                      <a:pt x="450" y="36"/>
                    </a:lnTo>
                    <a:lnTo>
                      <a:pt x="458" y="36"/>
                    </a:lnTo>
                    <a:lnTo>
                      <a:pt x="466" y="36"/>
                    </a:lnTo>
                    <a:lnTo>
                      <a:pt x="474" y="36"/>
                    </a:lnTo>
                    <a:lnTo>
                      <a:pt x="481" y="36"/>
                    </a:lnTo>
                    <a:lnTo>
                      <a:pt x="489" y="36"/>
                    </a:lnTo>
                    <a:lnTo>
                      <a:pt x="498" y="37"/>
                    </a:lnTo>
                    <a:lnTo>
                      <a:pt x="506" y="37"/>
                    </a:lnTo>
                    <a:lnTo>
                      <a:pt x="513" y="37"/>
                    </a:lnTo>
                    <a:lnTo>
                      <a:pt x="521" y="37"/>
                    </a:lnTo>
                    <a:lnTo>
                      <a:pt x="529" y="37"/>
                    </a:lnTo>
                    <a:lnTo>
                      <a:pt x="537" y="37"/>
                    </a:lnTo>
                    <a:lnTo>
                      <a:pt x="545" y="37"/>
                    </a:lnTo>
                    <a:lnTo>
                      <a:pt x="553" y="37"/>
                    </a:lnTo>
                    <a:lnTo>
                      <a:pt x="561" y="24"/>
                    </a:lnTo>
                    <a:lnTo>
                      <a:pt x="569" y="24"/>
                    </a:lnTo>
                    <a:lnTo>
                      <a:pt x="577" y="9"/>
                    </a:lnTo>
                    <a:lnTo>
                      <a:pt x="584" y="24"/>
                    </a:lnTo>
                    <a:lnTo>
                      <a:pt x="592" y="24"/>
                    </a:lnTo>
                    <a:lnTo>
                      <a:pt x="600" y="38"/>
                    </a:lnTo>
                    <a:lnTo>
                      <a:pt x="608" y="51"/>
                    </a:lnTo>
                    <a:lnTo>
                      <a:pt x="616" y="51"/>
                    </a:lnTo>
                    <a:lnTo>
                      <a:pt x="624" y="38"/>
                    </a:lnTo>
                    <a:lnTo>
                      <a:pt x="632" y="38"/>
                    </a:lnTo>
                    <a:lnTo>
                      <a:pt x="640" y="38"/>
                    </a:lnTo>
                    <a:lnTo>
                      <a:pt x="648" y="25"/>
                    </a:lnTo>
                    <a:lnTo>
                      <a:pt x="655" y="25"/>
                    </a:lnTo>
                    <a:lnTo>
                      <a:pt x="663" y="25"/>
                    </a:lnTo>
                    <a:lnTo>
                      <a:pt x="671" y="25"/>
                    </a:lnTo>
                    <a:lnTo>
                      <a:pt x="680" y="25"/>
                    </a:lnTo>
                    <a:lnTo>
                      <a:pt x="687" y="25"/>
                    </a:lnTo>
                    <a:lnTo>
                      <a:pt x="695" y="25"/>
                    </a:lnTo>
                    <a:lnTo>
                      <a:pt x="703" y="25"/>
                    </a:lnTo>
                    <a:lnTo>
                      <a:pt x="711" y="26"/>
                    </a:lnTo>
                    <a:lnTo>
                      <a:pt x="718" y="26"/>
                    </a:lnTo>
                    <a:lnTo>
                      <a:pt x="726" y="26"/>
                    </a:lnTo>
                    <a:lnTo>
                      <a:pt x="734" y="39"/>
                    </a:lnTo>
                    <a:lnTo>
                      <a:pt x="743" y="39"/>
                    </a:lnTo>
                    <a:lnTo>
                      <a:pt x="750" y="39"/>
                    </a:lnTo>
                    <a:lnTo>
                      <a:pt x="758" y="40"/>
                    </a:lnTo>
                    <a:lnTo>
                      <a:pt x="766" y="40"/>
                    </a:lnTo>
                    <a:lnTo>
                      <a:pt x="773" y="40"/>
                    </a:lnTo>
                    <a:lnTo>
                      <a:pt x="780" y="26"/>
                    </a:lnTo>
                    <a:lnTo>
                      <a:pt x="788" y="26"/>
                    </a:lnTo>
                    <a:lnTo>
                      <a:pt x="797" y="27"/>
                    </a:lnTo>
                    <a:lnTo>
                      <a:pt x="805" y="40"/>
                    </a:lnTo>
                    <a:lnTo>
                      <a:pt x="813" y="40"/>
                    </a:lnTo>
                    <a:lnTo>
                      <a:pt x="820" y="40"/>
                    </a:lnTo>
                    <a:lnTo>
                      <a:pt x="828" y="27"/>
                    </a:lnTo>
                    <a:lnTo>
                      <a:pt x="836" y="27"/>
                    </a:lnTo>
                    <a:lnTo>
                      <a:pt x="844" y="27"/>
                    </a:lnTo>
                    <a:lnTo>
                      <a:pt x="851" y="27"/>
                    </a:lnTo>
                    <a:lnTo>
                      <a:pt x="860" y="14"/>
                    </a:lnTo>
                    <a:lnTo>
                      <a:pt x="868" y="14"/>
                    </a:lnTo>
                    <a:lnTo>
                      <a:pt x="876" y="14"/>
                    </a:lnTo>
                    <a:lnTo>
                      <a:pt x="883" y="14"/>
                    </a:lnTo>
                    <a:lnTo>
                      <a:pt x="891" y="14"/>
                    </a:lnTo>
                    <a:lnTo>
                      <a:pt x="899" y="14"/>
                    </a:lnTo>
                    <a:lnTo>
                      <a:pt x="907" y="0"/>
                    </a:lnTo>
                    <a:lnTo>
                      <a:pt x="915" y="0"/>
                    </a:lnTo>
                    <a:lnTo>
                      <a:pt x="923" y="0"/>
                    </a:lnTo>
                    <a:lnTo>
                      <a:pt x="931" y="0"/>
                    </a:lnTo>
                    <a:lnTo>
                      <a:pt x="939" y="0"/>
                    </a:lnTo>
                    <a:lnTo>
                      <a:pt x="947" y="0"/>
                    </a:lnTo>
                    <a:lnTo>
                      <a:pt x="954" y="0"/>
                    </a:lnTo>
                    <a:lnTo>
                      <a:pt x="962" y="15"/>
                    </a:lnTo>
                    <a:lnTo>
                      <a:pt x="970" y="15"/>
                    </a:lnTo>
                    <a:lnTo>
                      <a:pt x="979" y="15"/>
                    </a:lnTo>
                    <a:lnTo>
                      <a:pt x="986"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4" name="Freeform 37"/>
              <p:cNvSpPr>
                <a:spLocks/>
              </p:cNvSpPr>
              <p:nvPr/>
            </p:nvSpPr>
            <p:spPr bwMode="auto">
              <a:xfrm>
                <a:off x="2811" y="2901"/>
                <a:ext cx="274" cy="25"/>
              </a:xfrm>
              <a:custGeom>
                <a:avLst/>
                <a:gdLst>
                  <a:gd name="T0" fmla="*/ 0 w 987"/>
                  <a:gd name="T1" fmla="*/ 0 h 118"/>
                  <a:gd name="T2" fmla="*/ 0 w 987"/>
                  <a:gd name="T3" fmla="*/ 0 h 118"/>
                  <a:gd name="T4" fmla="*/ 0 w 987"/>
                  <a:gd name="T5" fmla="*/ 0 h 118"/>
                  <a:gd name="T6" fmla="*/ 0 w 987"/>
                  <a:gd name="T7" fmla="*/ 0 h 118"/>
                  <a:gd name="T8" fmla="*/ 0 w 987"/>
                  <a:gd name="T9" fmla="*/ 0 h 118"/>
                  <a:gd name="T10" fmla="*/ 0 w 987"/>
                  <a:gd name="T11" fmla="*/ 0 h 118"/>
                  <a:gd name="T12" fmla="*/ 0 w 987"/>
                  <a:gd name="T13" fmla="*/ 0 h 118"/>
                  <a:gd name="T14" fmla="*/ 0 w 987"/>
                  <a:gd name="T15" fmla="*/ 0 h 118"/>
                  <a:gd name="T16" fmla="*/ 0 w 987"/>
                  <a:gd name="T17" fmla="*/ 0 h 118"/>
                  <a:gd name="T18" fmla="*/ 0 w 987"/>
                  <a:gd name="T19" fmla="*/ 0 h 118"/>
                  <a:gd name="T20" fmla="*/ 0 w 987"/>
                  <a:gd name="T21" fmla="*/ 0 h 118"/>
                  <a:gd name="T22" fmla="*/ 0 w 987"/>
                  <a:gd name="T23" fmla="*/ 0 h 118"/>
                  <a:gd name="T24" fmla="*/ 0 w 987"/>
                  <a:gd name="T25" fmla="*/ 0 h 118"/>
                  <a:gd name="T26" fmla="*/ 0 w 987"/>
                  <a:gd name="T27" fmla="*/ 0 h 118"/>
                  <a:gd name="T28" fmla="*/ 0 w 987"/>
                  <a:gd name="T29" fmla="*/ 0 h 118"/>
                  <a:gd name="T30" fmla="*/ 0 w 987"/>
                  <a:gd name="T31" fmla="*/ 0 h 118"/>
                  <a:gd name="T32" fmla="*/ 0 w 987"/>
                  <a:gd name="T33" fmla="*/ 0 h 118"/>
                  <a:gd name="T34" fmla="*/ 0 w 987"/>
                  <a:gd name="T35" fmla="*/ 0 h 118"/>
                  <a:gd name="T36" fmla="*/ 0 w 987"/>
                  <a:gd name="T37" fmla="*/ 0 h 118"/>
                  <a:gd name="T38" fmla="*/ 0 w 987"/>
                  <a:gd name="T39" fmla="*/ 0 h 118"/>
                  <a:gd name="T40" fmla="*/ 0 w 987"/>
                  <a:gd name="T41" fmla="*/ 0 h 118"/>
                  <a:gd name="T42" fmla="*/ 0 w 987"/>
                  <a:gd name="T43" fmla="*/ 0 h 118"/>
                  <a:gd name="T44" fmla="*/ 0 w 987"/>
                  <a:gd name="T45" fmla="*/ 0 h 118"/>
                  <a:gd name="T46" fmla="*/ 0 w 987"/>
                  <a:gd name="T47" fmla="*/ 0 h 118"/>
                  <a:gd name="T48" fmla="*/ 0 w 987"/>
                  <a:gd name="T49" fmla="*/ 0 h 118"/>
                  <a:gd name="T50" fmla="*/ 0 w 987"/>
                  <a:gd name="T51" fmla="*/ 0 h 118"/>
                  <a:gd name="T52" fmla="*/ 0 w 987"/>
                  <a:gd name="T53" fmla="*/ 0 h 118"/>
                  <a:gd name="T54" fmla="*/ 0 w 987"/>
                  <a:gd name="T55" fmla="*/ 0 h 118"/>
                  <a:gd name="T56" fmla="*/ 0 w 987"/>
                  <a:gd name="T57" fmla="*/ 0 h 118"/>
                  <a:gd name="T58" fmla="*/ 0 w 987"/>
                  <a:gd name="T59" fmla="*/ 0 h 118"/>
                  <a:gd name="T60" fmla="*/ 0 w 987"/>
                  <a:gd name="T61" fmla="*/ 0 h 118"/>
                  <a:gd name="T62" fmla="*/ 0 w 987"/>
                  <a:gd name="T63" fmla="*/ 0 h 118"/>
                  <a:gd name="T64" fmla="*/ 0 w 987"/>
                  <a:gd name="T65" fmla="*/ 0 h 118"/>
                  <a:gd name="T66" fmla="*/ 0 w 987"/>
                  <a:gd name="T67" fmla="*/ 0 h 118"/>
                  <a:gd name="T68" fmla="*/ 0 w 987"/>
                  <a:gd name="T69" fmla="*/ 0 h 118"/>
                  <a:gd name="T70" fmla="*/ 0 w 987"/>
                  <a:gd name="T71" fmla="*/ 0 h 118"/>
                  <a:gd name="T72" fmla="*/ 0 w 987"/>
                  <a:gd name="T73" fmla="*/ 0 h 118"/>
                  <a:gd name="T74" fmla="*/ 0 w 987"/>
                  <a:gd name="T75" fmla="*/ 0 h 118"/>
                  <a:gd name="T76" fmla="*/ 0 w 987"/>
                  <a:gd name="T77" fmla="*/ 0 h 118"/>
                  <a:gd name="T78" fmla="*/ 0 w 987"/>
                  <a:gd name="T79" fmla="*/ 0 h 118"/>
                  <a:gd name="T80" fmla="*/ 0 w 987"/>
                  <a:gd name="T81" fmla="*/ 0 h 118"/>
                  <a:gd name="T82" fmla="*/ 0 w 987"/>
                  <a:gd name="T83" fmla="*/ 0 h 118"/>
                  <a:gd name="T84" fmla="*/ 0 w 987"/>
                  <a:gd name="T85" fmla="*/ 0 h 118"/>
                  <a:gd name="T86" fmla="*/ 0 w 987"/>
                  <a:gd name="T87" fmla="*/ 0 h 118"/>
                  <a:gd name="T88" fmla="*/ 0 w 987"/>
                  <a:gd name="T89" fmla="*/ 0 h 118"/>
                  <a:gd name="T90" fmla="*/ 0 w 987"/>
                  <a:gd name="T91" fmla="*/ 0 h 118"/>
                  <a:gd name="T92" fmla="*/ 0 w 987"/>
                  <a:gd name="T93" fmla="*/ 0 h 118"/>
                  <a:gd name="T94" fmla="*/ 0 w 987"/>
                  <a:gd name="T95" fmla="*/ 0 h 118"/>
                  <a:gd name="T96" fmla="*/ 0 w 987"/>
                  <a:gd name="T97" fmla="*/ 0 h 118"/>
                  <a:gd name="T98" fmla="*/ 0 w 987"/>
                  <a:gd name="T99" fmla="*/ 0 h 118"/>
                  <a:gd name="T100" fmla="*/ 0 w 987"/>
                  <a:gd name="T101" fmla="*/ 0 h 118"/>
                  <a:gd name="T102" fmla="*/ 0 w 987"/>
                  <a:gd name="T103" fmla="*/ 0 h 118"/>
                  <a:gd name="T104" fmla="*/ 0 w 987"/>
                  <a:gd name="T105" fmla="*/ 0 h 118"/>
                  <a:gd name="T106" fmla="*/ 0 w 987"/>
                  <a:gd name="T107" fmla="*/ 0 h 118"/>
                  <a:gd name="T108" fmla="*/ 0 w 987"/>
                  <a:gd name="T109" fmla="*/ 0 h 118"/>
                  <a:gd name="T110" fmla="*/ 0 w 987"/>
                  <a:gd name="T111" fmla="*/ 0 h 118"/>
                  <a:gd name="T112" fmla="*/ 0 w 987"/>
                  <a:gd name="T113" fmla="*/ 0 h 118"/>
                  <a:gd name="T114" fmla="*/ 0 w 987"/>
                  <a:gd name="T115" fmla="*/ 0 h 118"/>
                  <a:gd name="T116" fmla="*/ 0 w 987"/>
                  <a:gd name="T117" fmla="*/ 0 h 118"/>
                  <a:gd name="T118" fmla="*/ 0 w 987"/>
                  <a:gd name="T119" fmla="*/ 0 h 118"/>
                  <a:gd name="T120" fmla="*/ 0 w 987"/>
                  <a:gd name="T121" fmla="*/ 0 h 118"/>
                  <a:gd name="T122" fmla="*/ 0 w 987"/>
                  <a:gd name="T123" fmla="*/ 0 h 118"/>
                  <a:gd name="T124" fmla="*/ 0 w 987"/>
                  <a:gd name="T125" fmla="*/ 0 h 1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18">
                    <a:moveTo>
                      <a:pt x="0" y="118"/>
                    </a:moveTo>
                    <a:lnTo>
                      <a:pt x="8" y="118"/>
                    </a:lnTo>
                    <a:lnTo>
                      <a:pt x="16" y="118"/>
                    </a:lnTo>
                    <a:lnTo>
                      <a:pt x="24" y="118"/>
                    </a:lnTo>
                    <a:lnTo>
                      <a:pt x="32" y="104"/>
                    </a:lnTo>
                    <a:lnTo>
                      <a:pt x="39" y="104"/>
                    </a:lnTo>
                    <a:lnTo>
                      <a:pt x="47" y="104"/>
                    </a:lnTo>
                    <a:lnTo>
                      <a:pt x="56" y="104"/>
                    </a:lnTo>
                    <a:lnTo>
                      <a:pt x="64" y="104"/>
                    </a:lnTo>
                    <a:lnTo>
                      <a:pt x="71" y="105"/>
                    </a:lnTo>
                    <a:lnTo>
                      <a:pt x="79" y="105"/>
                    </a:lnTo>
                    <a:lnTo>
                      <a:pt x="87" y="91"/>
                    </a:lnTo>
                    <a:lnTo>
                      <a:pt x="95" y="91"/>
                    </a:lnTo>
                    <a:lnTo>
                      <a:pt x="102" y="91"/>
                    </a:lnTo>
                    <a:lnTo>
                      <a:pt x="110" y="91"/>
                    </a:lnTo>
                    <a:lnTo>
                      <a:pt x="119" y="105"/>
                    </a:lnTo>
                    <a:lnTo>
                      <a:pt x="127" y="105"/>
                    </a:lnTo>
                    <a:lnTo>
                      <a:pt x="135" y="92"/>
                    </a:lnTo>
                    <a:lnTo>
                      <a:pt x="142" y="92"/>
                    </a:lnTo>
                    <a:lnTo>
                      <a:pt x="150" y="92"/>
                    </a:lnTo>
                    <a:lnTo>
                      <a:pt x="158" y="92"/>
                    </a:lnTo>
                    <a:lnTo>
                      <a:pt x="166" y="92"/>
                    </a:lnTo>
                    <a:lnTo>
                      <a:pt x="173" y="92"/>
                    </a:lnTo>
                    <a:lnTo>
                      <a:pt x="182" y="92"/>
                    </a:lnTo>
                    <a:lnTo>
                      <a:pt x="190" y="92"/>
                    </a:lnTo>
                    <a:lnTo>
                      <a:pt x="198" y="92"/>
                    </a:lnTo>
                    <a:lnTo>
                      <a:pt x="205" y="106"/>
                    </a:lnTo>
                    <a:lnTo>
                      <a:pt x="213" y="106"/>
                    </a:lnTo>
                    <a:lnTo>
                      <a:pt x="221" y="106"/>
                    </a:lnTo>
                    <a:lnTo>
                      <a:pt x="229" y="106"/>
                    </a:lnTo>
                    <a:lnTo>
                      <a:pt x="237" y="106"/>
                    </a:lnTo>
                    <a:lnTo>
                      <a:pt x="245" y="107"/>
                    </a:lnTo>
                    <a:lnTo>
                      <a:pt x="253" y="93"/>
                    </a:lnTo>
                    <a:lnTo>
                      <a:pt x="261" y="93"/>
                    </a:lnTo>
                    <a:lnTo>
                      <a:pt x="269" y="80"/>
                    </a:lnTo>
                    <a:lnTo>
                      <a:pt x="276" y="66"/>
                    </a:lnTo>
                    <a:lnTo>
                      <a:pt x="284" y="66"/>
                    </a:lnTo>
                    <a:lnTo>
                      <a:pt x="292" y="67"/>
                    </a:lnTo>
                    <a:lnTo>
                      <a:pt x="301" y="67"/>
                    </a:lnTo>
                    <a:lnTo>
                      <a:pt x="308" y="67"/>
                    </a:lnTo>
                    <a:lnTo>
                      <a:pt x="316" y="52"/>
                    </a:lnTo>
                    <a:lnTo>
                      <a:pt x="324" y="52"/>
                    </a:lnTo>
                    <a:lnTo>
                      <a:pt x="332" y="53"/>
                    </a:lnTo>
                    <a:lnTo>
                      <a:pt x="340" y="53"/>
                    </a:lnTo>
                    <a:lnTo>
                      <a:pt x="347" y="67"/>
                    </a:lnTo>
                    <a:lnTo>
                      <a:pt x="355" y="67"/>
                    </a:lnTo>
                    <a:lnTo>
                      <a:pt x="364" y="67"/>
                    </a:lnTo>
                    <a:lnTo>
                      <a:pt x="372" y="67"/>
                    </a:lnTo>
                    <a:lnTo>
                      <a:pt x="379" y="68"/>
                    </a:lnTo>
                    <a:lnTo>
                      <a:pt x="387" y="68"/>
                    </a:lnTo>
                    <a:lnTo>
                      <a:pt x="395" y="68"/>
                    </a:lnTo>
                    <a:lnTo>
                      <a:pt x="403" y="68"/>
                    </a:lnTo>
                    <a:lnTo>
                      <a:pt x="410" y="68"/>
                    </a:lnTo>
                    <a:lnTo>
                      <a:pt x="418" y="68"/>
                    </a:lnTo>
                    <a:lnTo>
                      <a:pt x="427" y="68"/>
                    </a:lnTo>
                    <a:lnTo>
                      <a:pt x="435" y="68"/>
                    </a:lnTo>
                    <a:lnTo>
                      <a:pt x="443" y="54"/>
                    </a:lnTo>
                    <a:lnTo>
                      <a:pt x="450" y="54"/>
                    </a:lnTo>
                    <a:lnTo>
                      <a:pt x="458" y="40"/>
                    </a:lnTo>
                    <a:lnTo>
                      <a:pt x="466" y="41"/>
                    </a:lnTo>
                    <a:lnTo>
                      <a:pt x="474" y="27"/>
                    </a:lnTo>
                    <a:lnTo>
                      <a:pt x="482" y="14"/>
                    </a:lnTo>
                    <a:lnTo>
                      <a:pt x="490" y="14"/>
                    </a:lnTo>
                    <a:lnTo>
                      <a:pt x="498" y="14"/>
                    </a:lnTo>
                    <a:lnTo>
                      <a:pt x="506" y="0"/>
                    </a:lnTo>
                    <a:lnTo>
                      <a:pt x="514" y="1"/>
                    </a:lnTo>
                    <a:lnTo>
                      <a:pt x="521" y="14"/>
                    </a:lnTo>
                    <a:lnTo>
                      <a:pt x="529" y="14"/>
                    </a:lnTo>
                    <a:lnTo>
                      <a:pt x="537" y="14"/>
                    </a:lnTo>
                    <a:lnTo>
                      <a:pt x="546" y="28"/>
                    </a:lnTo>
                    <a:lnTo>
                      <a:pt x="553" y="28"/>
                    </a:lnTo>
                    <a:lnTo>
                      <a:pt x="561" y="28"/>
                    </a:lnTo>
                    <a:lnTo>
                      <a:pt x="569" y="28"/>
                    </a:lnTo>
                    <a:lnTo>
                      <a:pt x="577" y="28"/>
                    </a:lnTo>
                    <a:lnTo>
                      <a:pt x="584" y="28"/>
                    </a:lnTo>
                    <a:lnTo>
                      <a:pt x="592" y="29"/>
                    </a:lnTo>
                    <a:lnTo>
                      <a:pt x="600" y="15"/>
                    </a:lnTo>
                    <a:lnTo>
                      <a:pt x="609" y="15"/>
                    </a:lnTo>
                    <a:lnTo>
                      <a:pt x="616" y="15"/>
                    </a:lnTo>
                    <a:lnTo>
                      <a:pt x="624" y="15"/>
                    </a:lnTo>
                    <a:lnTo>
                      <a:pt x="632" y="15"/>
                    </a:lnTo>
                    <a:lnTo>
                      <a:pt x="640" y="2"/>
                    </a:lnTo>
                    <a:lnTo>
                      <a:pt x="648" y="2"/>
                    </a:lnTo>
                    <a:lnTo>
                      <a:pt x="655" y="2"/>
                    </a:lnTo>
                    <a:lnTo>
                      <a:pt x="664" y="2"/>
                    </a:lnTo>
                    <a:lnTo>
                      <a:pt x="672" y="2"/>
                    </a:lnTo>
                    <a:lnTo>
                      <a:pt x="680" y="2"/>
                    </a:lnTo>
                    <a:lnTo>
                      <a:pt x="687" y="16"/>
                    </a:lnTo>
                    <a:lnTo>
                      <a:pt x="695" y="16"/>
                    </a:lnTo>
                    <a:lnTo>
                      <a:pt x="703" y="16"/>
                    </a:lnTo>
                    <a:lnTo>
                      <a:pt x="711" y="30"/>
                    </a:lnTo>
                    <a:lnTo>
                      <a:pt x="718" y="30"/>
                    </a:lnTo>
                    <a:lnTo>
                      <a:pt x="727" y="30"/>
                    </a:lnTo>
                    <a:lnTo>
                      <a:pt x="735" y="30"/>
                    </a:lnTo>
                    <a:lnTo>
                      <a:pt x="743" y="30"/>
                    </a:lnTo>
                    <a:lnTo>
                      <a:pt x="750" y="30"/>
                    </a:lnTo>
                    <a:lnTo>
                      <a:pt x="758" y="17"/>
                    </a:lnTo>
                    <a:lnTo>
                      <a:pt x="766" y="17"/>
                    </a:lnTo>
                    <a:lnTo>
                      <a:pt x="774" y="17"/>
                    </a:lnTo>
                    <a:lnTo>
                      <a:pt x="782" y="17"/>
                    </a:lnTo>
                    <a:lnTo>
                      <a:pt x="790" y="4"/>
                    </a:lnTo>
                    <a:lnTo>
                      <a:pt x="798" y="4"/>
                    </a:lnTo>
                    <a:lnTo>
                      <a:pt x="806" y="4"/>
                    </a:lnTo>
                    <a:lnTo>
                      <a:pt x="814" y="4"/>
                    </a:lnTo>
                    <a:lnTo>
                      <a:pt x="821" y="4"/>
                    </a:lnTo>
                    <a:lnTo>
                      <a:pt x="829" y="4"/>
                    </a:lnTo>
                    <a:lnTo>
                      <a:pt x="837" y="4"/>
                    </a:lnTo>
                    <a:lnTo>
                      <a:pt x="846" y="4"/>
                    </a:lnTo>
                    <a:lnTo>
                      <a:pt x="853" y="5"/>
                    </a:lnTo>
                    <a:lnTo>
                      <a:pt x="861" y="5"/>
                    </a:lnTo>
                    <a:lnTo>
                      <a:pt x="869" y="5"/>
                    </a:lnTo>
                    <a:lnTo>
                      <a:pt x="877" y="5"/>
                    </a:lnTo>
                    <a:lnTo>
                      <a:pt x="885" y="5"/>
                    </a:lnTo>
                    <a:lnTo>
                      <a:pt x="892" y="5"/>
                    </a:lnTo>
                    <a:lnTo>
                      <a:pt x="900" y="5"/>
                    </a:lnTo>
                    <a:lnTo>
                      <a:pt x="909" y="5"/>
                    </a:lnTo>
                    <a:lnTo>
                      <a:pt x="917" y="5"/>
                    </a:lnTo>
                    <a:lnTo>
                      <a:pt x="924" y="5"/>
                    </a:lnTo>
                    <a:lnTo>
                      <a:pt x="932" y="5"/>
                    </a:lnTo>
                    <a:lnTo>
                      <a:pt x="940" y="6"/>
                    </a:lnTo>
                    <a:lnTo>
                      <a:pt x="948" y="6"/>
                    </a:lnTo>
                    <a:lnTo>
                      <a:pt x="955" y="6"/>
                    </a:lnTo>
                    <a:lnTo>
                      <a:pt x="963" y="6"/>
                    </a:lnTo>
                    <a:lnTo>
                      <a:pt x="972" y="6"/>
                    </a:lnTo>
                    <a:lnTo>
                      <a:pt x="980" y="6"/>
                    </a:lnTo>
                    <a:lnTo>
                      <a:pt x="987" y="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5" name="Freeform 38"/>
              <p:cNvSpPr>
                <a:spLocks/>
              </p:cNvSpPr>
              <p:nvPr/>
            </p:nvSpPr>
            <p:spPr bwMode="auto">
              <a:xfrm>
                <a:off x="3085" y="2890"/>
                <a:ext cx="274" cy="22"/>
              </a:xfrm>
              <a:custGeom>
                <a:avLst/>
                <a:gdLst>
                  <a:gd name="T0" fmla="*/ 0 w 987"/>
                  <a:gd name="T1" fmla="*/ 0 h 105"/>
                  <a:gd name="T2" fmla="*/ 0 w 987"/>
                  <a:gd name="T3" fmla="*/ 0 h 105"/>
                  <a:gd name="T4" fmla="*/ 0 w 987"/>
                  <a:gd name="T5" fmla="*/ 0 h 105"/>
                  <a:gd name="T6" fmla="*/ 0 w 987"/>
                  <a:gd name="T7" fmla="*/ 0 h 105"/>
                  <a:gd name="T8" fmla="*/ 0 w 987"/>
                  <a:gd name="T9" fmla="*/ 0 h 105"/>
                  <a:gd name="T10" fmla="*/ 0 w 987"/>
                  <a:gd name="T11" fmla="*/ 0 h 105"/>
                  <a:gd name="T12" fmla="*/ 0 w 987"/>
                  <a:gd name="T13" fmla="*/ 0 h 105"/>
                  <a:gd name="T14" fmla="*/ 0 w 987"/>
                  <a:gd name="T15" fmla="*/ 0 h 105"/>
                  <a:gd name="T16" fmla="*/ 0 w 987"/>
                  <a:gd name="T17" fmla="*/ 0 h 105"/>
                  <a:gd name="T18" fmla="*/ 0 w 987"/>
                  <a:gd name="T19" fmla="*/ 0 h 105"/>
                  <a:gd name="T20" fmla="*/ 0 w 987"/>
                  <a:gd name="T21" fmla="*/ 0 h 105"/>
                  <a:gd name="T22" fmla="*/ 0 w 987"/>
                  <a:gd name="T23" fmla="*/ 0 h 105"/>
                  <a:gd name="T24" fmla="*/ 0 w 987"/>
                  <a:gd name="T25" fmla="*/ 0 h 105"/>
                  <a:gd name="T26" fmla="*/ 0 w 987"/>
                  <a:gd name="T27" fmla="*/ 0 h 105"/>
                  <a:gd name="T28" fmla="*/ 0 w 987"/>
                  <a:gd name="T29" fmla="*/ 0 h 105"/>
                  <a:gd name="T30" fmla="*/ 0 w 987"/>
                  <a:gd name="T31" fmla="*/ 0 h 105"/>
                  <a:gd name="T32" fmla="*/ 0 w 987"/>
                  <a:gd name="T33" fmla="*/ 0 h 105"/>
                  <a:gd name="T34" fmla="*/ 0 w 987"/>
                  <a:gd name="T35" fmla="*/ 0 h 105"/>
                  <a:gd name="T36" fmla="*/ 0 w 987"/>
                  <a:gd name="T37" fmla="*/ 0 h 105"/>
                  <a:gd name="T38" fmla="*/ 0 w 987"/>
                  <a:gd name="T39" fmla="*/ 0 h 105"/>
                  <a:gd name="T40" fmla="*/ 0 w 987"/>
                  <a:gd name="T41" fmla="*/ 0 h 105"/>
                  <a:gd name="T42" fmla="*/ 0 w 987"/>
                  <a:gd name="T43" fmla="*/ 0 h 105"/>
                  <a:gd name="T44" fmla="*/ 0 w 987"/>
                  <a:gd name="T45" fmla="*/ 0 h 105"/>
                  <a:gd name="T46" fmla="*/ 0 w 987"/>
                  <a:gd name="T47" fmla="*/ 0 h 105"/>
                  <a:gd name="T48" fmla="*/ 0 w 987"/>
                  <a:gd name="T49" fmla="*/ 0 h 105"/>
                  <a:gd name="T50" fmla="*/ 0 w 987"/>
                  <a:gd name="T51" fmla="*/ 0 h 105"/>
                  <a:gd name="T52" fmla="*/ 0 w 987"/>
                  <a:gd name="T53" fmla="*/ 0 h 105"/>
                  <a:gd name="T54" fmla="*/ 0 w 987"/>
                  <a:gd name="T55" fmla="*/ 0 h 105"/>
                  <a:gd name="T56" fmla="*/ 0 w 987"/>
                  <a:gd name="T57" fmla="*/ 0 h 105"/>
                  <a:gd name="T58" fmla="*/ 0 w 987"/>
                  <a:gd name="T59" fmla="*/ 0 h 105"/>
                  <a:gd name="T60" fmla="*/ 0 w 987"/>
                  <a:gd name="T61" fmla="*/ 0 h 105"/>
                  <a:gd name="T62" fmla="*/ 0 w 987"/>
                  <a:gd name="T63" fmla="*/ 0 h 105"/>
                  <a:gd name="T64" fmla="*/ 0 w 987"/>
                  <a:gd name="T65" fmla="*/ 0 h 105"/>
                  <a:gd name="T66" fmla="*/ 0 w 987"/>
                  <a:gd name="T67" fmla="*/ 0 h 105"/>
                  <a:gd name="T68" fmla="*/ 0 w 987"/>
                  <a:gd name="T69" fmla="*/ 0 h 105"/>
                  <a:gd name="T70" fmla="*/ 0 w 987"/>
                  <a:gd name="T71" fmla="*/ 0 h 105"/>
                  <a:gd name="T72" fmla="*/ 0 w 987"/>
                  <a:gd name="T73" fmla="*/ 0 h 105"/>
                  <a:gd name="T74" fmla="*/ 0 w 987"/>
                  <a:gd name="T75" fmla="*/ 0 h 105"/>
                  <a:gd name="T76" fmla="*/ 0 w 987"/>
                  <a:gd name="T77" fmla="*/ 0 h 105"/>
                  <a:gd name="T78" fmla="*/ 0 w 987"/>
                  <a:gd name="T79" fmla="*/ 0 h 105"/>
                  <a:gd name="T80" fmla="*/ 0 w 987"/>
                  <a:gd name="T81" fmla="*/ 0 h 105"/>
                  <a:gd name="T82" fmla="*/ 0 w 987"/>
                  <a:gd name="T83" fmla="*/ 0 h 105"/>
                  <a:gd name="T84" fmla="*/ 0 w 987"/>
                  <a:gd name="T85" fmla="*/ 0 h 105"/>
                  <a:gd name="T86" fmla="*/ 0 w 987"/>
                  <a:gd name="T87" fmla="*/ 0 h 105"/>
                  <a:gd name="T88" fmla="*/ 0 w 987"/>
                  <a:gd name="T89" fmla="*/ 0 h 105"/>
                  <a:gd name="T90" fmla="*/ 0 w 987"/>
                  <a:gd name="T91" fmla="*/ 0 h 105"/>
                  <a:gd name="T92" fmla="*/ 0 w 987"/>
                  <a:gd name="T93" fmla="*/ 0 h 105"/>
                  <a:gd name="T94" fmla="*/ 0 w 987"/>
                  <a:gd name="T95" fmla="*/ 0 h 105"/>
                  <a:gd name="T96" fmla="*/ 0 w 987"/>
                  <a:gd name="T97" fmla="*/ 0 h 105"/>
                  <a:gd name="T98" fmla="*/ 0 w 987"/>
                  <a:gd name="T99" fmla="*/ 0 h 105"/>
                  <a:gd name="T100" fmla="*/ 0 w 987"/>
                  <a:gd name="T101" fmla="*/ 0 h 105"/>
                  <a:gd name="T102" fmla="*/ 0 w 987"/>
                  <a:gd name="T103" fmla="*/ 0 h 105"/>
                  <a:gd name="T104" fmla="*/ 0 w 987"/>
                  <a:gd name="T105" fmla="*/ 0 h 105"/>
                  <a:gd name="T106" fmla="*/ 0 w 987"/>
                  <a:gd name="T107" fmla="*/ 0 h 105"/>
                  <a:gd name="T108" fmla="*/ 0 w 987"/>
                  <a:gd name="T109" fmla="*/ 0 h 105"/>
                  <a:gd name="T110" fmla="*/ 0 w 987"/>
                  <a:gd name="T111" fmla="*/ 0 h 105"/>
                  <a:gd name="T112" fmla="*/ 0 w 987"/>
                  <a:gd name="T113" fmla="*/ 0 h 105"/>
                  <a:gd name="T114" fmla="*/ 0 w 987"/>
                  <a:gd name="T115" fmla="*/ 0 h 105"/>
                  <a:gd name="T116" fmla="*/ 0 w 987"/>
                  <a:gd name="T117" fmla="*/ 0 h 105"/>
                  <a:gd name="T118" fmla="*/ 0 w 987"/>
                  <a:gd name="T119" fmla="*/ 0 h 105"/>
                  <a:gd name="T120" fmla="*/ 0 w 987"/>
                  <a:gd name="T121" fmla="*/ 0 h 105"/>
                  <a:gd name="T122" fmla="*/ 0 w 987"/>
                  <a:gd name="T123" fmla="*/ 0 h 105"/>
                  <a:gd name="T124" fmla="*/ 0 w 987"/>
                  <a:gd name="T125" fmla="*/ 0 h 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05">
                    <a:moveTo>
                      <a:pt x="0" y="60"/>
                    </a:moveTo>
                    <a:lnTo>
                      <a:pt x="8" y="60"/>
                    </a:lnTo>
                    <a:lnTo>
                      <a:pt x="16" y="60"/>
                    </a:lnTo>
                    <a:lnTo>
                      <a:pt x="24" y="60"/>
                    </a:lnTo>
                    <a:lnTo>
                      <a:pt x="32" y="60"/>
                    </a:lnTo>
                    <a:lnTo>
                      <a:pt x="39" y="46"/>
                    </a:lnTo>
                    <a:lnTo>
                      <a:pt x="48" y="46"/>
                    </a:lnTo>
                    <a:lnTo>
                      <a:pt x="56" y="46"/>
                    </a:lnTo>
                    <a:lnTo>
                      <a:pt x="64" y="46"/>
                    </a:lnTo>
                    <a:lnTo>
                      <a:pt x="71" y="46"/>
                    </a:lnTo>
                    <a:lnTo>
                      <a:pt x="79" y="46"/>
                    </a:lnTo>
                    <a:lnTo>
                      <a:pt x="87" y="33"/>
                    </a:lnTo>
                    <a:lnTo>
                      <a:pt x="95" y="33"/>
                    </a:lnTo>
                    <a:lnTo>
                      <a:pt x="104" y="33"/>
                    </a:lnTo>
                    <a:lnTo>
                      <a:pt x="111" y="33"/>
                    </a:lnTo>
                    <a:lnTo>
                      <a:pt x="119" y="33"/>
                    </a:lnTo>
                    <a:lnTo>
                      <a:pt x="127" y="34"/>
                    </a:lnTo>
                    <a:lnTo>
                      <a:pt x="135" y="34"/>
                    </a:lnTo>
                    <a:lnTo>
                      <a:pt x="142" y="34"/>
                    </a:lnTo>
                    <a:lnTo>
                      <a:pt x="150" y="34"/>
                    </a:lnTo>
                    <a:lnTo>
                      <a:pt x="158" y="34"/>
                    </a:lnTo>
                    <a:lnTo>
                      <a:pt x="167" y="34"/>
                    </a:lnTo>
                    <a:lnTo>
                      <a:pt x="174" y="49"/>
                    </a:lnTo>
                    <a:lnTo>
                      <a:pt x="182" y="49"/>
                    </a:lnTo>
                    <a:lnTo>
                      <a:pt x="190" y="49"/>
                    </a:lnTo>
                    <a:lnTo>
                      <a:pt x="198" y="49"/>
                    </a:lnTo>
                    <a:lnTo>
                      <a:pt x="205" y="49"/>
                    </a:lnTo>
                    <a:lnTo>
                      <a:pt x="213" y="49"/>
                    </a:lnTo>
                    <a:lnTo>
                      <a:pt x="221" y="63"/>
                    </a:lnTo>
                    <a:lnTo>
                      <a:pt x="230" y="63"/>
                    </a:lnTo>
                    <a:lnTo>
                      <a:pt x="237" y="63"/>
                    </a:lnTo>
                    <a:lnTo>
                      <a:pt x="245" y="63"/>
                    </a:lnTo>
                    <a:lnTo>
                      <a:pt x="253" y="63"/>
                    </a:lnTo>
                    <a:lnTo>
                      <a:pt x="261" y="63"/>
                    </a:lnTo>
                    <a:lnTo>
                      <a:pt x="268" y="63"/>
                    </a:lnTo>
                    <a:lnTo>
                      <a:pt x="276" y="63"/>
                    </a:lnTo>
                    <a:lnTo>
                      <a:pt x="285" y="63"/>
                    </a:lnTo>
                    <a:lnTo>
                      <a:pt x="293" y="77"/>
                    </a:lnTo>
                    <a:lnTo>
                      <a:pt x="300" y="77"/>
                    </a:lnTo>
                    <a:lnTo>
                      <a:pt x="308" y="91"/>
                    </a:lnTo>
                    <a:lnTo>
                      <a:pt x="316" y="91"/>
                    </a:lnTo>
                    <a:lnTo>
                      <a:pt x="324" y="91"/>
                    </a:lnTo>
                    <a:lnTo>
                      <a:pt x="331" y="104"/>
                    </a:lnTo>
                    <a:lnTo>
                      <a:pt x="339" y="105"/>
                    </a:lnTo>
                    <a:lnTo>
                      <a:pt x="348" y="105"/>
                    </a:lnTo>
                    <a:lnTo>
                      <a:pt x="356" y="105"/>
                    </a:lnTo>
                    <a:lnTo>
                      <a:pt x="363" y="105"/>
                    </a:lnTo>
                    <a:lnTo>
                      <a:pt x="371" y="105"/>
                    </a:lnTo>
                    <a:lnTo>
                      <a:pt x="379" y="91"/>
                    </a:lnTo>
                    <a:lnTo>
                      <a:pt x="387" y="92"/>
                    </a:lnTo>
                    <a:lnTo>
                      <a:pt x="395" y="92"/>
                    </a:lnTo>
                    <a:lnTo>
                      <a:pt x="402" y="78"/>
                    </a:lnTo>
                    <a:lnTo>
                      <a:pt x="411" y="78"/>
                    </a:lnTo>
                    <a:lnTo>
                      <a:pt x="419" y="78"/>
                    </a:lnTo>
                    <a:lnTo>
                      <a:pt x="427" y="65"/>
                    </a:lnTo>
                    <a:lnTo>
                      <a:pt x="435" y="65"/>
                    </a:lnTo>
                    <a:lnTo>
                      <a:pt x="442" y="65"/>
                    </a:lnTo>
                    <a:lnTo>
                      <a:pt x="450" y="52"/>
                    </a:lnTo>
                    <a:lnTo>
                      <a:pt x="458" y="52"/>
                    </a:lnTo>
                    <a:lnTo>
                      <a:pt x="466" y="52"/>
                    </a:lnTo>
                    <a:lnTo>
                      <a:pt x="474" y="38"/>
                    </a:lnTo>
                    <a:lnTo>
                      <a:pt x="482" y="38"/>
                    </a:lnTo>
                    <a:lnTo>
                      <a:pt x="490" y="38"/>
                    </a:lnTo>
                    <a:lnTo>
                      <a:pt x="498" y="38"/>
                    </a:lnTo>
                    <a:lnTo>
                      <a:pt x="505" y="38"/>
                    </a:lnTo>
                    <a:lnTo>
                      <a:pt x="513" y="38"/>
                    </a:lnTo>
                    <a:lnTo>
                      <a:pt x="521" y="38"/>
                    </a:lnTo>
                    <a:lnTo>
                      <a:pt x="530" y="25"/>
                    </a:lnTo>
                    <a:lnTo>
                      <a:pt x="538" y="25"/>
                    </a:lnTo>
                    <a:lnTo>
                      <a:pt x="545" y="25"/>
                    </a:lnTo>
                    <a:lnTo>
                      <a:pt x="553" y="25"/>
                    </a:lnTo>
                    <a:lnTo>
                      <a:pt x="561" y="25"/>
                    </a:lnTo>
                    <a:lnTo>
                      <a:pt x="569" y="25"/>
                    </a:lnTo>
                    <a:lnTo>
                      <a:pt x="576" y="25"/>
                    </a:lnTo>
                    <a:lnTo>
                      <a:pt x="584" y="25"/>
                    </a:lnTo>
                    <a:lnTo>
                      <a:pt x="593" y="25"/>
                    </a:lnTo>
                    <a:lnTo>
                      <a:pt x="601" y="25"/>
                    </a:lnTo>
                    <a:lnTo>
                      <a:pt x="608" y="26"/>
                    </a:lnTo>
                    <a:lnTo>
                      <a:pt x="616" y="26"/>
                    </a:lnTo>
                    <a:lnTo>
                      <a:pt x="624" y="26"/>
                    </a:lnTo>
                    <a:lnTo>
                      <a:pt x="632" y="26"/>
                    </a:lnTo>
                    <a:lnTo>
                      <a:pt x="639" y="39"/>
                    </a:lnTo>
                    <a:lnTo>
                      <a:pt x="647" y="40"/>
                    </a:lnTo>
                    <a:lnTo>
                      <a:pt x="656" y="40"/>
                    </a:lnTo>
                    <a:lnTo>
                      <a:pt x="664" y="40"/>
                    </a:lnTo>
                    <a:lnTo>
                      <a:pt x="672" y="40"/>
                    </a:lnTo>
                    <a:lnTo>
                      <a:pt x="679" y="26"/>
                    </a:lnTo>
                    <a:lnTo>
                      <a:pt x="687" y="26"/>
                    </a:lnTo>
                    <a:lnTo>
                      <a:pt x="695" y="27"/>
                    </a:lnTo>
                    <a:lnTo>
                      <a:pt x="703" y="27"/>
                    </a:lnTo>
                    <a:lnTo>
                      <a:pt x="710" y="27"/>
                    </a:lnTo>
                    <a:lnTo>
                      <a:pt x="719" y="27"/>
                    </a:lnTo>
                    <a:lnTo>
                      <a:pt x="727" y="13"/>
                    </a:lnTo>
                    <a:lnTo>
                      <a:pt x="735" y="14"/>
                    </a:lnTo>
                    <a:lnTo>
                      <a:pt x="743" y="14"/>
                    </a:lnTo>
                    <a:lnTo>
                      <a:pt x="750" y="14"/>
                    </a:lnTo>
                    <a:lnTo>
                      <a:pt x="758" y="0"/>
                    </a:lnTo>
                    <a:lnTo>
                      <a:pt x="766" y="0"/>
                    </a:lnTo>
                    <a:lnTo>
                      <a:pt x="775" y="14"/>
                    </a:lnTo>
                    <a:lnTo>
                      <a:pt x="782" y="28"/>
                    </a:lnTo>
                    <a:lnTo>
                      <a:pt x="790" y="28"/>
                    </a:lnTo>
                    <a:lnTo>
                      <a:pt x="798" y="28"/>
                    </a:lnTo>
                    <a:lnTo>
                      <a:pt x="806" y="28"/>
                    </a:lnTo>
                    <a:lnTo>
                      <a:pt x="813" y="28"/>
                    </a:lnTo>
                    <a:lnTo>
                      <a:pt x="821" y="28"/>
                    </a:lnTo>
                    <a:lnTo>
                      <a:pt x="829" y="28"/>
                    </a:lnTo>
                    <a:lnTo>
                      <a:pt x="838" y="15"/>
                    </a:lnTo>
                    <a:lnTo>
                      <a:pt x="845" y="15"/>
                    </a:lnTo>
                    <a:lnTo>
                      <a:pt x="853" y="15"/>
                    </a:lnTo>
                    <a:lnTo>
                      <a:pt x="861" y="15"/>
                    </a:lnTo>
                    <a:lnTo>
                      <a:pt x="869" y="15"/>
                    </a:lnTo>
                    <a:lnTo>
                      <a:pt x="877" y="15"/>
                    </a:lnTo>
                    <a:lnTo>
                      <a:pt x="884" y="15"/>
                    </a:lnTo>
                    <a:lnTo>
                      <a:pt x="892" y="15"/>
                    </a:lnTo>
                    <a:lnTo>
                      <a:pt x="901" y="15"/>
                    </a:lnTo>
                    <a:lnTo>
                      <a:pt x="909" y="16"/>
                    </a:lnTo>
                    <a:lnTo>
                      <a:pt x="916" y="16"/>
                    </a:lnTo>
                    <a:lnTo>
                      <a:pt x="924" y="2"/>
                    </a:lnTo>
                    <a:lnTo>
                      <a:pt x="932" y="2"/>
                    </a:lnTo>
                    <a:lnTo>
                      <a:pt x="940" y="2"/>
                    </a:lnTo>
                    <a:lnTo>
                      <a:pt x="947" y="2"/>
                    </a:lnTo>
                    <a:lnTo>
                      <a:pt x="956" y="3"/>
                    </a:lnTo>
                    <a:lnTo>
                      <a:pt x="964" y="3"/>
                    </a:lnTo>
                    <a:lnTo>
                      <a:pt x="972" y="3"/>
                    </a:lnTo>
                    <a:lnTo>
                      <a:pt x="979" y="16"/>
                    </a:lnTo>
                    <a:lnTo>
                      <a:pt x="987" y="1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6" name="Freeform 39"/>
              <p:cNvSpPr>
                <a:spLocks/>
              </p:cNvSpPr>
              <p:nvPr/>
            </p:nvSpPr>
            <p:spPr bwMode="auto">
              <a:xfrm>
                <a:off x="3359" y="2876"/>
                <a:ext cx="275" cy="20"/>
              </a:xfrm>
              <a:custGeom>
                <a:avLst/>
                <a:gdLst>
                  <a:gd name="T0" fmla="*/ 0 w 987"/>
                  <a:gd name="T1" fmla="*/ 0 h 92"/>
                  <a:gd name="T2" fmla="*/ 0 w 987"/>
                  <a:gd name="T3" fmla="*/ 0 h 92"/>
                  <a:gd name="T4" fmla="*/ 0 w 987"/>
                  <a:gd name="T5" fmla="*/ 0 h 92"/>
                  <a:gd name="T6" fmla="*/ 0 w 987"/>
                  <a:gd name="T7" fmla="*/ 0 h 92"/>
                  <a:gd name="T8" fmla="*/ 0 w 987"/>
                  <a:gd name="T9" fmla="*/ 0 h 92"/>
                  <a:gd name="T10" fmla="*/ 0 w 987"/>
                  <a:gd name="T11" fmla="*/ 0 h 92"/>
                  <a:gd name="T12" fmla="*/ 0 w 987"/>
                  <a:gd name="T13" fmla="*/ 0 h 92"/>
                  <a:gd name="T14" fmla="*/ 0 w 987"/>
                  <a:gd name="T15" fmla="*/ 0 h 92"/>
                  <a:gd name="T16" fmla="*/ 0 w 987"/>
                  <a:gd name="T17" fmla="*/ 0 h 92"/>
                  <a:gd name="T18" fmla="*/ 0 w 987"/>
                  <a:gd name="T19" fmla="*/ 0 h 92"/>
                  <a:gd name="T20" fmla="*/ 0 w 987"/>
                  <a:gd name="T21" fmla="*/ 0 h 92"/>
                  <a:gd name="T22" fmla="*/ 0 w 987"/>
                  <a:gd name="T23" fmla="*/ 0 h 92"/>
                  <a:gd name="T24" fmla="*/ 0 w 987"/>
                  <a:gd name="T25" fmla="*/ 0 h 92"/>
                  <a:gd name="T26" fmla="*/ 0 w 987"/>
                  <a:gd name="T27" fmla="*/ 0 h 92"/>
                  <a:gd name="T28" fmla="*/ 0 w 987"/>
                  <a:gd name="T29" fmla="*/ 0 h 92"/>
                  <a:gd name="T30" fmla="*/ 0 w 987"/>
                  <a:gd name="T31" fmla="*/ 0 h 92"/>
                  <a:gd name="T32" fmla="*/ 0 w 987"/>
                  <a:gd name="T33" fmla="*/ 0 h 92"/>
                  <a:gd name="T34" fmla="*/ 0 w 987"/>
                  <a:gd name="T35" fmla="*/ 0 h 92"/>
                  <a:gd name="T36" fmla="*/ 0 w 987"/>
                  <a:gd name="T37" fmla="*/ 0 h 92"/>
                  <a:gd name="T38" fmla="*/ 0 w 987"/>
                  <a:gd name="T39" fmla="*/ 0 h 92"/>
                  <a:gd name="T40" fmla="*/ 0 w 987"/>
                  <a:gd name="T41" fmla="*/ 0 h 92"/>
                  <a:gd name="T42" fmla="*/ 0 w 987"/>
                  <a:gd name="T43" fmla="*/ 0 h 92"/>
                  <a:gd name="T44" fmla="*/ 0 w 987"/>
                  <a:gd name="T45" fmla="*/ 0 h 92"/>
                  <a:gd name="T46" fmla="*/ 0 w 987"/>
                  <a:gd name="T47" fmla="*/ 0 h 92"/>
                  <a:gd name="T48" fmla="*/ 0 w 987"/>
                  <a:gd name="T49" fmla="*/ 0 h 92"/>
                  <a:gd name="T50" fmla="*/ 0 w 987"/>
                  <a:gd name="T51" fmla="*/ 0 h 92"/>
                  <a:gd name="T52" fmla="*/ 0 w 987"/>
                  <a:gd name="T53" fmla="*/ 0 h 92"/>
                  <a:gd name="T54" fmla="*/ 0 w 987"/>
                  <a:gd name="T55" fmla="*/ 0 h 92"/>
                  <a:gd name="T56" fmla="*/ 0 w 987"/>
                  <a:gd name="T57" fmla="*/ 0 h 92"/>
                  <a:gd name="T58" fmla="*/ 0 w 987"/>
                  <a:gd name="T59" fmla="*/ 0 h 92"/>
                  <a:gd name="T60" fmla="*/ 0 w 987"/>
                  <a:gd name="T61" fmla="*/ 0 h 92"/>
                  <a:gd name="T62" fmla="*/ 0 w 987"/>
                  <a:gd name="T63" fmla="*/ 0 h 92"/>
                  <a:gd name="T64" fmla="*/ 0 w 987"/>
                  <a:gd name="T65" fmla="*/ 0 h 92"/>
                  <a:gd name="T66" fmla="*/ 0 w 987"/>
                  <a:gd name="T67" fmla="*/ 0 h 92"/>
                  <a:gd name="T68" fmla="*/ 0 w 987"/>
                  <a:gd name="T69" fmla="*/ 0 h 92"/>
                  <a:gd name="T70" fmla="*/ 0 w 987"/>
                  <a:gd name="T71" fmla="*/ 0 h 92"/>
                  <a:gd name="T72" fmla="*/ 0 w 987"/>
                  <a:gd name="T73" fmla="*/ 0 h 92"/>
                  <a:gd name="T74" fmla="*/ 0 w 987"/>
                  <a:gd name="T75" fmla="*/ 0 h 92"/>
                  <a:gd name="T76" fmla="*/ 0 w 987"/>
                  <a:gd name="T77" fmla="*/ 0 h 92"/>
                  <a:gd name="T78" fmla="*/ 0 w 987"/>
                  <a:gd name="T79" fmla="*/ 0 h 92"/>
                  <a:gd name="T80" fmla="*/ 0 w 987"/>
                  <a:gd name="T81" fmla="*/ 0 h 92"/>
                  <a:gd name="T82" fmla="*/ 0 w 987"/>
                  <a:gd name="T83" fmla="*/ 0 h 92"/>
                  <a:gd name="T84" fmla="*/ 0 w 987"/>
                  <a:gd name="T85" fmla="*/ 0 h 92"/>
                  <a:gd name="T86" fmla="*/ 0 w 987"/>
                  <a:gd name="T87" fmla="*/ 0 h 92"/>
                  <a:gd name="T88" fmla="*/ 0 w 987"/>
                  <a:gd name="T89" fmla="*/ 0 h 92"/>
                  <a:gd name="T90" fmla="*/ 0 w 987"/>
                  <a:gd name="T91" fmla="*/ 0 h 92"/>
                  <a:gd name="T92" fmla="*/ 0 w 987"/>
                  <a:gd name="T93" fmla="*/ 0 h 92"/>
                  <a:gd name="T94" fmla="*/ 0 w 987"/>
                  <a:gd name="T95" fmla="*/ 0 h 92"/>
                  <a:gd name="T96" fmla="*/ 0 w 987"/>
                  <a:gd name="T97" fmla="*/ 0 h 92"/>
                  <a:gd name="T98" fmla="*/ 0 w 987"/>
                  <a:gd name="T99" fmla="*/ 0 h 92"/>
                  <a:gd name="T100" fmla="*/ 0 w 987"/>
                  <a:gd name="T101" fmla="*/ 0 h 92"/>
                  <a:gd name="T102" fmla="*/ 0 w 987"/>
                  <a:gd name="T103" fmla="*/ 0 h 92"/>
                  <a:gd name="T104" fmla="*/ 0 w 987"/>
                  <a:gd name="T105" fmla="*/ 0 h 92"/>
                  <a:gd name="T106" fmla="*/ 0 w 987"/>
                  <a:gd name="T107" fmla="*/ 0 h 92"/>
                  <a:gd name="T108" fmla="*/ 0 w 987"/>
                  <a:gd name="T109" fmla="*/ 0 h 92"/>
                  <a:gd name="T110" fmla="*/ 0 w 987"/>
                  <a:gd name="T111" fmla="*/ 0 h 92"/>
                  <a:gd name="T112" fmla="*/ 0 w 987"/>
                  <a:gd name="T113" fmla="*/ 0 h 92"/>
                  <a:gd name="T114" fmla="*/ 0 w 987"/>
                  <a:gd name="T115" fmla="*/ 0 h 92"/>
                  <a:gd name="T116" fmla="*/ 0 w 987"/>
                  <a:gd name="T117" fmla="*/ 0 h 92"/>
                  <a:gd name="T118" fmla="*/ 0 w 987"/>
                  <a:gd name="T119" fmla="*/ 0 h 92"/>
                  <a:gd name="T120" fmla="*/ 0 w 987"/>
                  <a:gd name="T121" fmla="*/ 0 h 92"/>
                  <a:gd name="T122" fmla="*/ 0 w 987"/>
                  <a:gd name="T123" fmla="*/ 0 h 92"/>
                  <a:gd name="T124" fmla="*/ 0 w 987"/>
                  <a:gd name="T125" fmla="*/ 0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92">
                    <a:moveTo>
                      <a:pt x="0" y="78"/>
                    </a:moveTo>
                    <a:lnTo>
                      <a:pt x="8" y="92"/>
                    </a:lnTo>
                    <a:lnTo>
                      <a:pt x="16" y="92"/>
                    </a:lnTo>
                    <a:lnTo>
                      <a:pt x="24" y="79"/>
                    </a:lnTo>
                    <a:lnTo>
                      <a:pt x="32" y="79"/>
                    </a:lnTo>
                    <a:lnTo>
                      <a:pt x="40" y="79"/>
                    </a:lnTo>
                    <a:lnTo>
                      <a:pt x="48" y="79"/>
                    </a:lnTo>
                    <a:lnTo>
                      <a:pt x="56" y="79"/>
                    </a:lnTo>
                    <a:lnTo>
                      <a:pt x="63" y="79"/>
                    </a:lnTo>
                    <a:lnTo>
                      <a:pt x="71" y="79"/>
                    </a:lnTo>
                    <a:lnTo>
                      <a:pt x="79" y="79"/>
                    </a:lnTo>
                    <a:lnTo>
                      <a:pt x="87" y="79"/>
                    </a:lnTo>
                    <a:lnTo>
                      <a:pt x="95" y="80"/>
                    </a:lnTo>
                    <a:lnTo>
                      <a:pt x="103" y="80"/>
                    </a:lnTo>
                    <a:lnTo>
                      <a:pt x="111" y="80"/>
                    </a:lnTo>
                    <a:lnTo>
                      <a:pt x="119" y="66"/>
                    </a:lnTo>
                    <a:lnTo>
                      <a:pt x="127" y="66"/>
                    </a:lnTo>
                    <a:lnTo>
                      <a:pt x="134" y="66"/>
                    </a:lnTo>
                    <a:lnTo>
                      <a:pt x="142" y="67"/>
                    </a:lnTo>
                    <a:lnTo>
                      <a:pt x="151" y="53"/>
                    </a:lnTo>
                    <a:lnTo>
                      <a:pt x="159" y="53"/>
                    </a:lnTo>
                    <a:lnTo>
                      <a:pt x="166" y="53"/>
                    </a:lnTo>
                    <a:lnTo>
                      <a:pt x="174" y="39"/>
                    </a:lnTo>
                    <a:lnTo>
                      <a:pt x="182" y="39"/>
                    </a:lnTo>
                    <a:lnTo>
                      <a:pt x="190" y="39"/>
                    </a:lnTo>
                    <a:lnTo>
                      <a:pt x="198" y="39"/>
                    </a:lnTo>
                    <a:lnTo>
                      <a:pt x="205" y="39"/>
                    </a:lnTo>
                    <a:lnTo>
                      <a:pt x="214" y="26"/>
                    </a:lnTo>
                    <a:lnTo>
                      <a:pt x="222" y="26"/>
                    </a:lnTo>
                    <a:lnTo>
                      <a:pt x="230" y="40"/>
                    </a:lnTo>
                    <a:lnTo>
                      <a:pt x="237" y="40"/>
                    </a:lnTo>
                    <a:lnTo>
                      <a:pt x="245" y="40"/>
                    </a:lnTo>
                    <a:lnTo>
                      <a:pt x="253" y="40"/>
                    </a:lnTo>
                    <a:lnTo>
                      <a:pt x="261" y="40"/>
                    </a:lnTo>
                    <a:lnTo>
                      <a:pt x="268" y="55"/>
                    </a:lnTo>
                    <a:lnTo>
                      <a:pt x="277" y="55"/>
                    </a:lnTo>
                    <a:lnTo>
                      <a:pt x="285" y="55"/>
                    </a:lnTo>
                    <a:lnTo>
                      <a:pt x="293" y="40"/>
                    </a:lnTo>
                    <a:lnTo>
                      <a:pt x="300" y="40"/>
                    </a:lnTo>
                    <a:lnTo>
                      <a:pt x="308" y="27"/>
                    </a:lnTo>
                    <a:lnTo>
                      <a:pt x="316" y="27"/>
                    </a:lnTo>
                    <a:lnTo>
                      <a:pt x="324" y="14"/>
                    </a:lnTo>
                    <a:lnTo>
                      <a:pt x="332" y="14"/>
                    </a:lnTo>
                    <a:lnTo>
                      <a:pt x="340" y="14"/>
                    </a:lnTo>
                    <a:lnTo>
                      <a:pt x="348" y="0"/>
                    </a:lnTo>
                    <a:lnTo>
                      <a:pt x="356" y="1"/>
                    </a:lnTo>
                    <a:lnTo>
                      <a:pt x="364" y="1"/>
                    </a:lnTo>
                    <a:lnTo>
                      <a:pt x="371" y="1"/>
                    </a:lnTo>
                    <a:lnTo>
                      <a:pt x="379" y="1"/>
                    </a:lnTo>
                    <a:lnTo>
                      <a:pt x="387" y="1"/>
                    </a:lnTo>
                    <a:lnTo>
                      <a:pt x="396" y="1"/>
                    </a:lnTo>
                    <a:lnTo>
                      <a:pt x="404" y="1"/>
                    </a:lnTo>
                    <a:lnTo>
                      <a:pt x="411" y="1"/>
                    </a:lnTo>
                    <a:lnTo>
                      <a:pt x="419" y="1"/>
                    </a:lnTo>
                    <a:lnTo>
                      <a:pt x="427" y="1"/>
                    </a:lnTo>
                    <a:lnTo>
                      <a:pt x="435" y="1"/>
                    </a:lnTo>
                    <a:lnTo>
                      <a:pt x="442" y="2"/>
                    </a:lnTo>
                    <a:lnTo>
                      <a:pt x="450" y="2"/>
                    </a:lnTo>
                    <a:lnTo>
                      <a:pt x="459" y="2"/>
                    </a:lnTo>
                    <a:lnTo>
                      <a:pt x="467" y="2"/>
                    </a:lnTo>
                    <a:lnTo>
                      <a:pt x="474" y="2"/>
                    </a:lnTo>
                    <a:lnTo>
                      <a:pt x="482" y="2"/>
                    </a:lnTo>
                    <a:lnTo>
                      <a:pt x="490" y="2"/>
                    </a:lnTo>
                    <a:lnTo>
                      <a:pt x="498" y="2"/>
                    </a:lnTo>
                    <a:lnTo>
                      <a:pt x="505" y="2"/>
                    </a:lnTo>
                    <a:lnTo>
                      <a:pt x="513" y="16"/>
                    </a:lnTo>
                    <a:lnTo>
                      <a:pt x="522" y="16"/>
                    </a:lnTo>
                    <a:lnTo>
                      <a:pt x="530" y="30"/>
                    </a:lnTo>
                    <a:lnTo>
                      <a:pt x="537" y="30"/>
                    </a:lnTo>
                    <a:lnTo>
                      <a:pt x="545" y="43"/>
                    </a:lnTo>
                    <a:lnTo>
                      <a:pt x="553" y="58"/>
                    </a:lnTo>
                    <a:lnTo>
                      <a:pt x="561" y="58"/>
                    </a:lnTo>
                    <a:lnTo>
                      <a:pt x="568" y="58"/>
                    </a:lnTo>
                    <a:lnTo>
                      <a:pt x="577" y="58"/>
                    </a:lnTo>
                    <a:lnTo>
                      <a:pt x="585" y="58"/>
                    </a:lnTo>
                    <a:lnTo>
                      <a:pt x="593" y="58"/>
                    </a:lnTo>
                    <a:lnTo>
                      <a:pt x="600" y="58"/>
                    </a:lnTo>
                    <a:lnTo>
                      <a:pt x="608" y="44"/>
                    </a:lnTo>
                    <a:lnTo>
                      <a:pt x="616" y="44"/>
                    </a:lnTo>
                    <a:lnTo>
                      <a:pt x="624" y="44"/>
                    </a:lnTo>
                    <a:lnTo>
                      <a:pt x="632" y="44"/>
                    </a:lnTo>
                    <a:lnTo>
                      <a:pt x="640" y="44"/>
                    </a:lnTo>
                    <a:lnTo>
                      <a:pt x="648" y="44"/>
                    </a:lnTo>
                    <a:lnTo>
                      <a:pt x="656" y="31"/>
                    </a:lnTo>
                    <a:lnTo>
                      <a:pt x="664" y="31"/>
                    </a:lnTo>
                    <a:lnTo>
                      <a:pt x="671" y="18"/>
                    </a:lnTo>
                    <a:lnTo>
                      <a:pt x="679" y="18"/>
                    </a:lnTo>
                    <a:lnTo>
                      <a:pt x="687" y="18"/>
                    </a:lnTo>
                    <a:lnTo>
                      <a:pt x="695" y="18"/>
                    </a:lnTo>
                    <a:lnTo>
                      <a:pt x="704" y="18"/>
                    </a:lnTo>
                    <a:lnTo>
                      <a:pt x="711" y="18"/>
                    </a:lnTo>
                    <a:lnTo>
                      <a:pt x="719" y="18"/>
                    </a:lnTo>
                    <a:lnTo>
                      <a:pt x="727" y="18"/>
                    </a:lnTo>
                    <a:lnTo>
                      <a:pt x="735" y="5"/>
                    </a:lnTo>
                    <a:lnTo>
                      <a:pt x="742" y="5"/>
                    </a:lnTo>
                    <a:lnTo>
                      <a:pt x="750" y="5"/>
                    </a:lnTo>
                    <a:lnTo>
                      <a:pt x="758" y="5"/>
                    </a:lnTo>
                    <a:lnTo>
                      <a:pt x="767" y="5"/>
                    </a:lnTo>
                    <a:lnTo>
                      <a:pt x="774" y="5"/>
                    </a:lnTo>
                    <a:lnTo>
                      <a:pt x="782" y="19"/>
                    </a:lnTo>
                    <a:lnTo>
                      <a:pt x="790" y="19"/>
                    </a:lnTo>
                    <a:lnTo>
                      <a:pt x="798" y="33"/>
                    </a:lnTo>
                    <a:lnTo>
                      <a:pt x="805" y="33"/>
                    </a:lnTo>
                    <a:lnTo>
                      <a:pt x="813" y="33"/>
                    </a:lnTo>
                    <a:lnTo>
                      <a:pt x="822" y="33"/>
                    </a:lnTo>
                    <a:lnTo>
                      <a:pt x="830" y="19"/>
                    </a:lnTo>
                    <a:lnTo>
                      <a:pt x="838" y="20"/>
                    </a:lnTo>
                    <a:lnTo>
                      <a:pt x="845" y="20"/>
                    </a:lnTo>
                    <a:lnTo>
                      <a:pt x="853" y="20"/>
                    </a:lnTo>
                    <a:lnTo>
                      <a:pt x="861" y="20"/>
                    </a:lnTo>
                    <a:lnTo>
                      <a:pt x="869" y="20"/>
                    </a:lnTo>
                    <a:lnTo>
                      <a:pt x="876" y="20"/>
                    </a:lnTo>
                    <a:lnTo>
                      <a:pt x="885" y="20"/>
                    </a:lnTo>
                    <a:lnTo>
                      <a:pt x="893" y="20"/>
                    </a:lnTo>
                    <a:lnTo>
                      <a:pt x="901" y="34"/>
                    </a:lnTo>
                    <a:lnTo>
                      <a:pt x="908" y="47"/>
                    </a:lnTo>
                    <a:lnTo>
                      <a:pt x="916" y="34"/>
                    </a:lnTo>
                    <a:lnTo>
                      <a:pt x="924" y="34"/>
                    </a:lnTo>
                    <a:lnTo>
                      <a:pt x="932" y="21"/>
                    </a:lnTo>
                    <a:lnTo>
                      <a:pt x="939" y="21"/>
                    </a:lnTo>
                    <a:lnTo>
                      <a:pt x="948" y="21"/>
                    </a:lnTo>
                    <a:lnTo>
                      <a:pt x="956" y="21"/>
                    </a:lnTo>
                    <a:lnTo>
                      <a:pt x="964" y="21"/>
                    </a:lnTo>
                    <a:lnTo>
                      <a:pt x="972" y="21"/>
                    </a:lnTo>
                    <a:lnTo>
                      <a:pt x="979" y="21"/>
                    </a:lnTo>
                    <a:lnTo>
                      <a:pt x="987" y="2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7" name="Freeform 40"/>
              <p:cNvSpPr>
                <a:spLocks/>
              </p:cNvSpPr>
              <p:nvPr/>
            </p:nvSpPr>
            <p:spPr bwMode="auto">
              <a:xfrm>
                <a:off x="3634" y="2857"/>
                <a:ext cx="273" cy="24"/>
              </a:xfrm>
              <a:custGeom>
                <a:avLst/>
                <a:gdLst>
                  <a:gd name="T0" fmla="*/ 0 w 987"/>
                  <a:gd name="T1" fmla="*/ 0 h 115"/>
                  <a:gd name="T2" fmla="*/ 0 w 987"/>
                  <a:gd name="T3" fmla="*/ 0 h 115"/>
                  <a:gd name="T4" fmla="*/ 0 w 987"/>
                  <a:gd name="T5" fmla="*/ 0 h 115"/>
                  <a:gd name="T6" fmla="*/ 0 w 987"/>
                  <a:gd name="T7" fmla="*/ 0 h 115"/>
                  <a:gd name="T8" fmla="*/ 0 w 987"/>
                  <a:gd name="T9" fmla="*/ 0 h 115"/>
                  <a:gd name="T10" fmla="*/ 0 w 987"/>
                  <a:gd name="T11" fmla="*/ 0 h 115"/>
                  <a:gd name="T12" fmla="*/ 0 w 987"/>
                  <a:gd name="T13" fmla="*/ 0 h 115"/>
                  <a:gd name="T14" fmla="*/ 0 w 987"/>
                  <a:gd name="T15" fmla="*/ 0 h 115"/>
                  <a:gd name="T16" fmla="*/ 0 w 987"/>
                  <a:gd name="T17" fmla="*/ 0 h 115"/>
                  <a:gd name="T18" fmla="*/ 0 w 987"/>
                  <a:gd name="T19" fmla="*/ 0 h 115"/>
                  <a:gd name="T20" fmla="*/ 0 w 987"/>
                  <a:gd name="T21" fmla="*/ 0 h 115"/>
                  <a:gd name="T22" fmla="*/ 0 w 987"/>
                  <a:gd name="T23" fmla="*/ 0 h 115"/>
                  <a:gd name="T24" fmla="*/ 0 w 987"/>
                  <a:gd name="T25" fmla="*/ 0 h 115"/>
                  <a:gd name="T26" fmla="*/ 0 w 987"/>
                  <a:gd name="T27" fmla="*/ 0 h 115"/>
                  <a:gd name="T28" fmla="*/ 0 w 987"/>
                  <a:gd name="T29" fmla="*/ 0 h 115"/>
                  <a:gd name="T30" fmla="*/ 0 w 987"/>
                  <a:gd name="T31" fmla="*/ 0 h 115"/>
                  <a:gd name="T32" fmla="*/ 0 w 987"/>
                  <a:gd name="T33" fmla="*/ 0 h 115"/>
                  <a:gd name="T34" fmla="*/ 0 w 987"/>
                  <a:gd name="T35" fmla="*/ 0 h 115"/>
                  <a:gd name="T36" fmla="*/ 0 w 987"/>
                  <a:gd name="T37" fmla="*/ 0 h 115"/>
                  <a:gd name="T38" fmla="*/ 0 w 987"/>
                  <a:gd name="T39" fmla="*/ 0 h 115"/>
                  <a:gd name="T40" fmla="*/ 0 w 987"/>
                  <a:gd name="T41" fmla="*/ 0 h 115"/>
                  <a:gd name="T42" fmla="*/ 0 w 987"/>
                  <a:gd name="T43" fmla="*/ 0 h 115"/>
                  <a:gd name="T44" fmla="*/ 0 w 987"/>
                  <a:gd name="T45" fmla="*/ 0 h 115"/>
                  <a:gd name="T46" fmla="*/ 0 w 987"/>
                  <a:gd name="T47" fmla="*/ 0 h 115"/>
                  <a:gd name="T48" fmla="*/ 0 w 987"/>
                  <a:gd name="T49" fmla="*/ 0 h 115"/>
                  <a:gd name="T50" fmla="*/ 0 w 987"/>
                  <a:gd name="T51" fmla="*/ 0 h 115"/>
                  <a:gd name="T52" fmla="*/ 0 w 987"/>
                  <a:gd name="T53" fmla="*/ 0 h 115"/>
                  <a:gd name="T54" fmla="*/ 0 w 987"/>
                  <a:gd name="T55" fmla="*/ 0 h 115"/>
                  <a:gd name="T56" fmla="*/ 0 w 987"/>
                  <a:gd name="T57" fmla="*/ 0 h 115"/>
                  <a:gd name="T58" fmla="*/ 0 w 987"/>
                  <a:gd name="T59" fmla="*/ 0 h 115"/>
                  <a:gd name="T60" fmla="*/ 0 w 987"/>
                  <a:gd name="T61" fmla="*/ 0 h 115"/>
                  <a:gd name="T62" fmla="*/ 0 w 987"/>
                  <a:gd name="T63" fmla="*/ 0 h 115"/>
                  <a:gd name="T64" fmla="*/ 0 w 987"/>
                  <a:gd name="T65" fmla="*/ 0 h 115"/>
                  <a:gd name="T66" fmla="*/ 0 w 987"/>
                  <a:gd name="T67" fmla="*/ 0 h 115"/>
                  <a:gd name="T68" fmla="*/ 0 w 987"/>
                  <a:gd name="T69" fmla="*/ 0 h 115"/>
                  <a:gd name="T70" fmla="*/ 0 w 987"/>
                  <a:gd name="T71" fmla="*/ 0 h 115"/>
                  <a:gd name="T72" fmla="*/ 0 w 987"/>
                  <a:gd name="T73" fmla="*/ 0 h 115"/>
                  <a:gd name="T74" fmla="*/ 0 w 987"/>
                  <a:gd name="T75" fmla="*/ 0 h 115"/>
                  <a:gd name="T76" fmla="*/ 0 w 987"/>
                  <a:gd name="T77" fmla="*/ 0 h 115"/>
                  <a:gd name="T78" fmla="*/ 0 w 987"/>
                  <a:gd name="T79" fmla="*/ 0 h 115"/>
                  <a:gd name="T80" fmla="*/ 0 w 987"/>
                  <a:gd name="T81" fmla="*/ 0 h 115"/>
                  <a:gd name="T82" fmla="*/ 0 w 987"/>
                  <a:gd name="T83" fmla="*/ 0 h 115"/>
                  <a:gd name="T84" fmla="*/ 0 w 987"/>
                  <a:gd name="T85" fmla="*/ 0 h 115"/>
                  <a:gd name="T86" fmla="*/ 0 w 987"/>
                  <a:gd name="T87" fmla="*/ 0 h 115"/>
                  <a:gd name="T88" fmla="*/ 0 w 987"/>
                  <a:gd name="T89" fmla="*/ 0 h 115"/>
                  <a:gd name="T90" fmla="*/ 0 w 987"/>
                  <a:gd name="T91" fmla="*/ 0 h 115"/>
                  <a:gd name="T92" fmla="*/ 0 w 987"/>
                  <a:gd name="T93" fmla="*/ 0 h 115"/>
                  <a:gd name="T94" fmla="*/ 0 w 987"/>
                  <a:gd name="T95" fmla="*/ 0 h 115"/>
                  <a:gd name="T96" fmla="*/ 0 w 987"/>
                  <a:gd name="T97" fmla="*/ 0 h 115"/>
                  <a:gd name="T98" fmla="*/ 0 w 987"/>
                  <a:gd name="T99" fmla="*/ 0 h 115"/>
                  <a:gd name="T100" fmla="*/ 0 w 987"/>
                  <a:gd name="T101" fmla="*/ 0 h 115"/>
                  <a:gd name="T102" fmla="*/ 0 w 987"/>
                  <a:gd name="T103" fmla="*/ 0 h 115"/>
                  <a:gd name="T104" fmla="*/ 0 w 987"/>
                  <a:gd name="T105" fmla="*/ 0 h 115"/>
                  <a:gd name="T106" fmla="*/ 0 w 987"/>
                  <a:gd name="T107" fmla="*/ 0 h 115"/>
                  <a:gd name="T108" fmla="*/ 0 w 987"/>
                  <a:gd name="T109" fmla="*/ 0 h 115"/>
                  <a:gd name="T110" fmla="*/ 0 w 987"/>
                  <a:gd name="T111" fmla="*/ 0 h 115"/>
                  <a:gd name="T112" fmla="*/ 0 w 987"/>
                  <a:gd name="T113" fmla="*/ 0 h 115"/>
                  <a:gd name="T114" fmla="*/ 0 w 987"/>
                  <a:gd name="T115" fmla="*/ 0 h 115"/>
                  <a:gd name="T116" fmla="*/ 0 w 987"/>
                  <a:gd name="T117" fmla="*/ 0 h 115"/>
                  <a:gd name="T118" fmla="*/ 0 w 987"/>
                  <a:gd name="T119" fmla="*/ 0 h 115"/>
                  <a:gd name="T120" fmla="*/ 0 w 987"/>
                  <a:gd name="T121" fmla="*/ 0 h 115"/>
                  <a:gd name="T122" fmla="*/ 0 w 987"/>
                  <a:gd name="T123" fmla="*/ 0 h 115"/>
                  <a:gd name="T124" fmla="*/ 0 w 987"/>
                  <a:gd name="T125" fmla="*/ 0 h 1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15">
                    <a:moveTo>
                      <a:pt x="0" y="113"/>
                    </a:moveTo>
                    <a:lnTo>
                      <a:pt x="8" y="113"/>
                    </a:lnTo>
                    <a:lnTo>
                      <a:pt x="17" y="114"/>
                    </a:lnTo>
                    <a:lnTo>
                      <a:pt x="24" y="114"/>
                    </a:lnTo>
                    <a:lnTo>
                      <a:pt x="32" y="114"/>
                    </a:lnTo>
                    <a:lnTo>
                      <a:pt x="40" y="114"/>
                    </a:lnTo>
                    <a:lnTo>
                      <a:pt x="48" y="114"/>
                    </a:lnTo>
                    <a:lnTo>
                      <a:pt x="55" y="114"/>
                    </a:lnTo>
                    <a:lnTo>
                      <a:pt x="63" y="101"/>
                    </a:lnTo>
                    <a:lnTo>
                      <a:pt x="71" y="101"/>
                    </a:lnTo>
                    <a:lnTo>
                      <a:pt x="80" y="101"/>
                    </a:lnTo>
                    <a:lnTo>
                      <a:pt x="88" y="101"/>
                    </a:lnTo>
                    <a:lnTo>
                      <a:pt x="95" y="114"/>
                    </a:lnTo>
                    <a:lnTo>
                      <a:pt x="103" y="115"/>
                    </a:lnTo>
                    <a:lnTo>
                      <a:pt x="111" y="101"/>
                    </a:lnTo>
                    <a:lnTo>
                      <a:pt x="119" y="101"/>
                    </a:lnTo>
                    <a:lnTo>
                      <a:pt x="126" y="101"/>
                    </a:lnTo>
                    <a:lnTo>
                      <a:pt x="134" y="101"/>
                    </a:lnTo>
                    <a:lnTo>
                      <a:pt x="143" y="101"/>
                    </a:lnTo>
                    <a:lnTo>
                      <a:pt x="151" y="115"/>
                    </a:lnTo>
                    <a:lnTo>
                      <a:pt x="158" y="115"/>
                    </a:lnTo>
                    <a:lnTo>
                      <a:pt x="166" y="102"/>
                    </a:lnTo>
                    <a:lnTo>
                      <a:pt x="174" y="102"/>
                    </a:lnTo>
                    <a:lnTo>
                      <a:pt x="182" y="102"/>
                    </a:lnTo>
                    <a:lnTo>
                      <a:pt x="189" y="102"/>
                    </a:lnTo>
                    <a:lnTo>
                      <a:pt x="197" y="102"/>
                    </a:lnTo>
                    <a:lnTo>
                      <a:pt x="206" y="89"/>
                    </a:lnTo>
                    <a:lnTo>
                      <a:pt x="214" y="89"/>
                    </a:lnTo>
                    <a:lnTo>
                      <a:pt x="222" y="89"/>
                    </a:lnTo>
                    <a:lnTo>
                      <a:pt x="229" y="74"/>
                    </a:lnTo>
                    <a:lnTo>
                      <a:pt x="237" y="75"/>
                    </a:lnTo>
                    <a:lnTo>
                      <a:pt x="245" y="75"/>
                    </a:lnTo>
                    <a:lnTo>
                      <a:pt x="253" y="75"/>
                    </a:lnTo>
                    <a:lnTo>
                      <a:pt x="261" y="75"/>
                    </a:lnTo>
                    <a:lnTo>
                      <a:pt x="269" y="75"/>
                    </a:lnTo>
                    <a:lnTo>
                      <a:pt x="277" y="75"/>
                    </a:lnTo>
                    <a:lnTo>
                      <a:pt x="285" y="75"/>
                    </a:lnTo>
                    <a:lnTo>
                      <a:pt x="292" y="90"/>
                    </a:lnTo>
                    <a:lnTo>
                      <a:pt x="300" y="103"/>
                    </a:lnTo>
                    <a:lnTo>
                      <a:pt x="308" y="103"/>
                    </a:lnTo>
                    <a:lnTo>
                      <a:pt x="316" y="103"/>
                    </a:lnTo>
                    <a:lnTo>
                      <a:pt x="324" y="104"/>
                    </a:lnTo>
                    <a:lnTo>
                      <a:pt x="332" y="104"/>
                    </a:lnTo>
                    <a:lnTo>
                      <a:pt x="340" y="90"/>
                    </a:lnTo>
                    <a:lnTo>
                      <a:pt x="348" y="90"/>
                    </a:lnTo>
                    <a:lnTo>
                      <a:pt x="356" y="90"/>
                    </a:lnTo>
                    <a:lnTo>
                      <a:pt x="363" y="91"/>
                    </a:lnTo>
                    <a:lnTo>
                      <a:pt x="371" y="91"/>
                    </a:lnTo>
                    <a:lnTo>
                      <a:pt x="379" y="91"/>
                    </a:lnTo>
                    <a:lnTo>
                      <a:pt x="388" y="76"/>
                    </a:lnTo>
                    <a:lnTo>
                      <a:pt x="395" y="76"/>
                    </a:lnTo>
                    <a:lnTo>
                      <a:pt x="403" y="76"/>
                    </a:lnTo>
                    <a:lnTo>
                      <a:pt x="411" y="77"/>
                    </a:lnTo>
                    <a:lnTo>
                      <a:pt x="419" y="77"/>
                    </a:lnTo>
                    <a:lnTo>
                      <a:pt x="426" y="77"/>
                    </a:lnTo>
                    <a:lnTo>
                      <a:pt x="434" y="63"/>
                    </a:lnTo>
                    <a:lnTo>
                      <a:pt x="443" y="63"/>
                    </a:lnTo>
                    <a:lnTo>
                      <a:pt x="451" y="77"/>
                    </a:lnTo>
                    <a:lnTo>
                      <a:pt x="459" y="77"/>
                    </a:lnTo>
                    <a:lnTo>
                      <a:pt x="466" y="77"/>
                    </a:lnTo>
                    <a:lnTo>
                      <a:pt x="474" y="64"/>
                    </a:lnTo>
                    <a:lnTo>
                      <a:pt x="482" y="64"/>
                    </a:lnTo>
                    <a:lnTo>
                      <a:pt x="490" y="64"/>
                    </a:lnTo>
                    <a:lnTo>
                      <a:pt x="497" y="64"/>
                    </a:lnTo>
                    <a:lnTo>
                      <a:pt x="506" y="64"/>
                    </a:lnTo>
                    <a:lnTo>
                      <a:pt x="514" y="79"/>
                    </a:lnTo>
                    <a:lnTo>
                      <a:pt x="522" y="79"/>
                    </a:lnTo>
                    <a:lnTo>
                      <a:pt x="529" y="79"/>
                    </a:lnTo>
                    <a:lnTo>
                      <a:pt x="537" y="79"/>
                    </a:lnTo>
                    <a:lnTo>
                      <a:pt x="545" y="65"/>
                    </a:lnTo>
                    <a:lnTo>
                      <a:pt x="553" y="65"/>
                    </a:lnTo>
                    <a:lnTo>
                      <a:pt x="561" y="65"/>
                    </a:lnTo>
                    <a:lnTo>
                      <a:pt x="569" y="65"/>
                    </a:lnTo>
                    <a:lnTo>
                      <a:pt x="577" y="65"/>
                    </a:lnTo>
                    <a:lnTo>
                      <a:pt x="585" y="65"/>
                    </a:lnTo>
                    <a:lnTo>
                      <a:pt x="593" y="65"/>
                    </a:lnTo>
                    <a:lnTo>
                      <a:pt x="600" y="80"/>
                    </a:lnTo>
                    <a:lnTo>
                      <a:pt x="608" y="80"/>
                    </a:lnTo>
                    <a:lnTo>
                      <a:pt x="616" y="80"/>
                    </a:lnTo>
                    <a:lnTo>
                      <a:pt x="624" y="66"/>
                    </a:lnTo>
                    <a:lnTo>
                      <a:pt x="632" y="66"/>
                    </a:lnTo>
                    <a:lnTo>
                      <a:pt x="640" y="52"/>
                    </a:lnTo>
                    <a:lnTo>
                      <a:pt x="648" y="52"/>
                    </a:lnTo>
                    <a:lnTo>
                      <a:pt x="656" y="52"/>
                    </a:lnTo>
                    <a:lnTo>
                      <a:pt x="664" y="52"/>
                    </a:lnTo>
                    <a:lnTo>
                      <a:pt x="671" y="53"/>
                    </a:lnTo>
                    <a:lnTo>
                      <a:pt x="679" y="66"/>
                    </a:lnTo>
                    <a:lnTo>
                      <a:pt x="688" y="53"/>
                    </a:lnTo>
                    <a:lnTo>
                      <a:pt x="696" y="53"/>
                    </a:lnTo>
                    <a:lnTo>
                      <a:pt x="703" y="53"/>
                    </a:lnTo>
                    <a:lnTo>
                      <a:pt x="711" y="53"/>
                    </a:lnTo>
                    <a:lnTo>
                      <a:pt x="719" y="53"/>
                    </a:lnTo>
                    <a:lnTo>
                      <a:pt x="727" y="53"/>
                    </a:lnTo>
                    <a:lnTo>
                      <a:pt x="734" y="53"/>
                    </a:lnTo>
                    <a:lnTo>
                      <a:pt x="742" y="53"/>
                    </a:lnTo>
                    <a:lnTo>
                      <a:pt x="751" y="53"/>
                    </a:lnTo>
                    <a:lnTo>
                      <a:pt x="759" y="54"/>
                    </a:lnTo>
                    <a:lnTo>
                      <a:pt x="766" y="54"/>
                    </a:lnTo>
                    <a:lnTo>
                      <a:pt x="774" y="54"/>
                    </a:lnTo>
                    <a:lnTo>
                      <a:pt x="782" y="54"/>
                    </a:lnTo>
                    <a:lnTo>
                      <a:pt x="790" y="54"/>
                    </a:lnTo>
                    <a:lnTo>
                      <a:pt x="798" y="40"/>
                    </a:lnTo>
                    <a:lnTo>
                      <a:pt x="805" y="41"/>
                    </a:lnTo>
                    <a:lnTo>
                      <a:pt x="814" y="27"/>
                    </a:lnTo>
                    <a:lnTo>
                      <a:pt x="822" y="27"/>
                    </a:lnTo>
                    <a:lnTo>
                      <a:pt x="830" y="27"/>
                    </a:lnTo>
                    <a:lnTo>
                      <a:pt x="838" y="13"/>
                    </a:lnTo>
                    <a:lnTo>
                      <a:pt x="845" y="13"/>
                    </a:lnTo>
                    <a:lnTo>
                      <a:pt x="853" y="0"/>
                    </a:lnTo>
                    <a:lnTo>
                      <a:pt x="861" y="0"/>
                    </a:lnTo>
                    <a:lnTo>
                      <a:pt x="870" y="0"/>
                    </a:lnTo>
                    <a:lnTo>
                      <a:pt x="877" y="0"/>
                    </a:lnTo>
                    <a:lnTo>
                      <a:pt x="885" y="0"/>
                    </a:lnTo>
                    <a:lnTo>
                      <a:pt x="893" y="28"/>
                    </a:lnTo>
                    <a:lnTo>
                      <a:pt x="901" y="42"/>
                    </a:lnTo>
                    <a:lnTo>
                      <a:pt x="908" y="42"/>
                    </a:lnTo>
                    <a:lnTo>
                      <a:pt x="916" y="42"/>
                    </a:lnTo>
                    <a:lnTo>
                      <a:pt x="924" y="28"/>
                    </a:lnTo>
                    <a:lnTo>
                      <a:pt x="933" y="14"/>
                    </a:lnTo>
                    <a:lnTo>
                      <a:pt x="940" y="14"/>
                    </a:lnTo>
                    <a:lnTo>
                      <a:pt x="948" y="14"/>
                    </a:lnTo>
                    <a:lnTo>
                      <a:pt x="956" y="1"/>
                    </a:lnTo>
                    <a:lnTo>
                      <a:pt x="964" y="14"/>
                    </a:lnTo>
                    <a:lnTo>
                      <a:pt x="972" y="14"/>
                    </a:lnTo>
                    <a:lnTo>
                      <a:pt x="979" y="15"/>
                    </a:lnTo>
                    <a:lnTo>
                      <a:pt x="987"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269" name="Freeform 41"/>
            <p:cNvSpPr>
              <a:spLocks/>
            </p:cNvSpPr>
            <p:nvPr/>
          </p:nvSpPr>
          <p:spPr bwMode="auto">
            <a:xfrm>
              <a:off x="1801" y="2992"/>
              <a:ext cx="186" cy="22"/>
            </a:xfrm>
            <a:custGeom>
              <a:avLst/>
              <a:gdLst>
                <a:gd name="T0" fmla="*/ 2 w 186"/>
                <a:gd name="T1" fmla="*/ 22 h 22"/>
                <a:gd name="T2" fmla="*/ 6 w 186"/>
                <a:gd name="T3" fmla="*/ 19 h 22"/>
                <a:gd name="T4" fmla="*/ 11 w 186"/>
                <a:gd name="T5" fmla="*/ 16 h 22"/>
                <a:gd name="T6" fmla="*/ 15 w 186"/>
                <a:gd name="T7" fmla="*/ 13 h 22"/>
                <a:gd name="T8" fmla="*/ 19 w 186"/>
                <a:gd name="T9" fmla="*/ 13 h 22"/>
                <a:gd name="T10" fmla="*/ 24 w 186"/>
                <a:gd name="T11" fmla="*/ 16 h 22"/>
                <a:gd name="T12" fmla="*/ 28 w 186"/>
                <a:gd name="T13" fmla="*/ 19 h 22"/>
                <a:gd name="T14" fmla="*/ 33 w 186"/>
                <a:gd name="T15" fmla="*/ 22 h 22"/>
                <a:gd name="T16" fmla="*/ 37 w 186"/>
                <a:gd name="T17" fmla="*/ 22 h 22"/>
                <a:gd name="T18" fmla="*/ 41 w 186"/>
                <a:gd name="T19" fmla="*/ 19 h 22"/>
                <a:gd name="T20" fmla="*/ 46 w 186"/>
                <a:gd name="T21" fmla="*/ 19 h 22"/>
                <a:gd name="T22" fmla="*/ 50 w 186"/>
                <a:gd name="T23" fmla="*/ 16 h 22"/>
                <a:gd name="T24" fmla="*/ 54 w 186"/>
                <a:gd name="T25" fmla="*/ 14 h 22"/>
                <a:gd name="T26" fmla="*/ 59 w 186"/>
                <a:gd name="T27" fmla="*/ 14 h 22"/>
                <a:gd name="T28" fmla="*/ 63 w 186"/>
                <a:gd name="T29" fmla="*/ 14 h 22"/>
                <a:gd name="T30" fmla="*/ 68 w 186"/>
                <a:gd name="T31" fmla="*/ 11 h 22"/>
                <a:gd name="T32" fmla="*/ 72 w 186"/>
                <a:gd name="T33" fmla="*/ 11 h 22"/>
                <a:gd name="T34" fmla="*/ 77 w 186"/>
                <a:gd name="T35" fmla="*/ 11 h 22"/>
                <a:gd name="T36" fmla="*/ 81 w 186"/>
                <a:gd name="T37" fmla="*/ 14 h 22"/>
                <a:gd name="T38" fmla="*/ 85 w 186"/>
                <a:gd name="T39" fmla="*/ 14 h 22"/>
                <a:gd name="T40" fmla="*/ 90 w 186"/>
                <a:gd name="T41" fmla="*/ 14 h 22"/>
                <a:gd name="T42" fmla="*/ 94 w 186"/>
                <a:gd name="T43" fmla="*/ 8 h 22"/>
                <a:gd name="T44" fmla="*/ 98 w 186"/>
                <a:gd name="T45" fmla="*/ 5 h 22"/>
                <a:gd name="T46" fmla="*/ 103 w 186"/>
                <a:gd name="T47" fmla="*/ 5 h 22"/>
                <a:gd name="T48" fmla="*/ 107 w 186"/>
                <a:gd name="T49" fmla="*/ 8 h 22"/>
                <a:gd name="T50" fmla="*/ 112 w 186"/>
                <a:gd name="T51" fmla="*/ 11 h 22"/>
                <a:gd name="T52" fmla="*/ 116 w 186"/>
                <a:gd name="T53" fmla="*/ 11 h 22"/>
                <a:gd name="T54" fmla="*/ 120 w 186"/>
                <a:gd name="T55" fmla="*/ 11 h 22"/>
                <a:gd name="T56" fmla="*/ 125 w 186"/>
                <a:gd name="T57" fmla="*/ 11 h 22"/>
                <a:gd name="T58" fmla="*/ 129 w 186"/>
                <a:gd name="T59" fmla="*/ 11 h 22"/>
                <a:gd name="T60" fmla="*/ 133 w 186"/>
                <a:gd name="T61" fmla="*/ 8 h 22"/>
                <a:gd name="T62" fmla="*/ 138 w 186"/>
                <a:gd name="T63" fmla="*/ 8 h 22"/>
                <a:gd name="T64" fmla="*/ 142 w 186"/>
                <a:gd name="T65" fmla="*/ 6 h 22"/>
                <a:gd name="T66" fmla="*/ 147 w 186"/>
                <a:gd name="T67" fmla="*/ 8 h 22"/>
                <a:gd name="T68" fmla="*/ 151 w 186"/>
                <a:gd name="T69" fmla="*/ 6 h 22"/>
                <a:gd name="T70" fmla="*/ 155 w 186"/>
                <a:gd name="T71" fmla="*/ 6 h 22"/>
                <a:gd name="T72" fmla="*/ 160 w 186"/>
                <a:gd name="T73" fmla="*/ 6 h 22"/>
                <a:gd name="T74" fmla="*/ 164 w 186"/>
                <a:gd name="T75" fmla="*/ 8 h 22"/>
                <a:gd name="T76" fmla="*/ 168 w 186"/>
                <a:gd name="T77" fmla="*/ 8 h 22"/>
                <a:gd name="T78" fmla="*/ 173 w 186"/>
                <a:gd name="T79" fmla="*/ 3 h 22"/>
                <a:gd name="T80" fmla="*/ 177 w 186"/>
                <a:gd name="T81" fmla="*/ 0 h 22"/>
                <a:gd name="T82" fmla="*/ 182 w 186"/>
                <a:gd name="T83" fmla="*/ 0 h 22"/>
                <a:gd name="T84" fmla="*/ 186 w 186"/>
                <a:gd name="T85" fmla="*/ 0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6" h="22">
                  <a:moveTo>
                    <a:pt x="0" y="22"/>
                  </a:moveTo>
                  <a:lnTo>
                    <a:pt x="2" y="22"/>
                  </a:lnTo>
                  <a:lnTo>
                    <a:pt x="4" y="22"/>
                  </a:lnTo>
                  <a:lnTo>
                    <a:pt x="6" y="19"/>
                  </a:lnTo>
                  <a:lnTo>
                    <a:pt x="8" y="19"/>
                  </a:lnTo>
                  <a:lnTo>
                    <a:pt x="11" y="16"/>
                  </a:lnTo>
                  <a:lnTo>
                    <a:pt x="13" y="16"/>
                  </a:lnTo>
                  <a:lnTo>
                    <a:pt x="15" y="13"/>
                  </a:lnTo>
                  <a:lnTo>
                    <a:pt x="17" y="13"/>
                  </a:lnTo>
                  <a:lnTo>
                    <a:pt x="19" y="13"/>
                  </a:lnTo>
                  <a:lnTo>
                    <a:pt x="21" y="16"/>
                  </a:lnTo>
                  <a:lnTo>
                    <a:pt x="24" y="16"/>
                  </a:lnTo>
                  <a:lnTo>
                    <a:pt x="26" y="19"/>
                  </a:lnTo>
                  <a:lnTo>
                    <a:pt x="28" y="19"/>
                  </a:lnTo>
                  <a:lnTo>
                    <a:pt x="30" y="19"/>
                  </a:lnTo>
                  <a:lnTo>
                    <a:pt x="33" y="22"/>
                  </a:lnTo>
                  <a:lnTo>
                    <a:pt x="35" y="22"/>
                  </a:lnTo>
                  <a:lnTo>
                    <a:pt x="37" y="22"/>
                  </a:lnTo>
                  <a:lnTo>
                    <a:pt x="39" y="22"/>
                  </a:lnTo>
                  <a:lnTo>
                    <a:pt x="41" y="19"/>
                  </a:lnTo>
                  <a:lnTo>
                    <a:pt x="43" y="19"/>
                  </a:lnTo>
                  <a:lnTo>
                    <a:pt x="46" y="19"/>
                  </a:lnTo>
                  <a:lnTo>
                    <a:pt x="48" y="16"/>
                  </a:lnTo>
                  <a:lnTo>
                    <a:pt x="50" y="16"/>
                  </a:lnTo>
                  <a:lnTo>
                    <a:pt x="52" y="14"/>
                  </a:lnTo>
                  <a:lnTo>
                    <a:pt x="54" y="14"/>
                  </a:lnTo>
                  <a:lnTo>
                    <a:pt x="57" y="14"/>
                  </a:lnTo>
                  <a:lnTo>
                    <a:pt x="59" y="14"/>
                  </a:lnTo>
                  <a:lnTo>
                    <a:pt x="61" y="14"/>
                  </a:lnTo>
                  <a:lnTo>
                    <a:pt x="63" y="14"/>
                  </a:lnTo>
                  <a:lnTo>
                    <a:pt x="65" y="14"/>
                  </a:lnTo>
                  <a:lnTo>
                    <a:pt x="68" y="11"/>
                  </a:lnTo>
                  <a:lnTo>
                    <a:pt x="70" y="11"/>
                  </a:lnTo>
                  <a:lnTo>
                    <a:pt x="72" y="11"/>
                  </a:lnTo>
                  <a:lnTo>
                    <a:pt x="74" y="11"/>
                  </a:lnTo>
                  <a:lnTo>
                    <a:pt x="77" y="11"/>
                  </a:lnTo>
                  <a:lnTo>
                    <a:pt x="79" y="11"/>
                  </a:lnTo>
                  <a:lnTo>
                    <a:pt x="81" y="14"/>
                  </a:lnTo>
                  <a:lnTo>
                    <a:pt x="83" y="14"/>
                  </a:lnTo>
                  <a:lnTo>
                    <a:pt x="85" y="14"/>
                  </a:lnTo>
                  <a:lnTo>
                    <a:pt x="87" y="14"/>
                  </a:lnTo>
                  <a:lnTo>
                    <a:pt x="90" y="14"/>
                  </a:lnTo>
                  <a:lnTo>
                    <a:pt x="92" y="11"/>
                  </a:lnTo>
                  <a:lnTo>
                    <a:pt x="94" y="8"/>
                  </a:lnTo>
                  <a:lnTo>
                    <a:pt x="96" y="8"/>
                  </a:lnTo>
                  <a:lnTo>
                    <a:pt x="98" y="5"/>
                  </a:lnTo>
                  <a:lnTo>
                    <a:pt x="101" y="5"/>
                  </a:lnTo>
                  <a:lnTo>
                    <a:pt x="103" y="5"/>
                  </a:lnTo>
                  <a:lnTo>
                    <a:pt x="105" y="8"/>
                  </a:lnTo>
                  <a:lnTo>
                    <a:pt x="107" y="8"/>
                  </a:lnTo>
                  <a:lnTo>
                    <a:pt x="109" y="11"/>
                  </a:lnTo>
                  <a:lnTo>
                    <a:pt x="112" y="11"/>
                  </a:lnTo>
                  <a:lnTo>
                    <a:pt x="114" y="11"/>
                  </a:lnTo>
                  <a:lnTo>
                    <a:pt x="116" y="11"/>
                  </a:lnTo>
                  <a:lnTo>
                    <a:pt x="118" y="11"/>
                  </a:lnTo>
                  <a:lnTo>
                    <a:pt x="120" y="11"/>
                  </a:lnTo>
                  <a:lnTo>
                    <a:pt x="122" y="11"/>
                  </a:lnTo>
                  <a:lnTo>
                    <a:pt x="125" y="11"/>
                  </a:lnTo>
                  <a:lnTo>
                    <a:pt x="127" y="11"/>
                  </a:lnTo>
                  <a:lnTo>
                    <a:pt x="129" y="11"/>
                  </a:lnTo>
                  <a:lnTo>
                    <a:pt x="131" y="11"/>
                  </a:lnTo>
                  <a:lnTo>
                    <a:pt x="133" y="8"/>
                  </a:lnTo>
                  <a:lnTo>
                    <a:pt x="136" y="8"/>
                  </a:lnTo>
                  <a:lnTo>
                    <a:pt x="138" y="8"/>
                  </a:lnTo>
                  <a:lnTo>
                    <a:pt x="140" y="6"/>
                  </a:lnTo>
                  <a:lnTo>
                    <a:pt x="142" y="6"/>
                  </a:lnTo>
                  <a:lnTo>
                    <a:pt x="145" y="8"/>
                  </a:lnTo>
                  <a:lnTo>
                    <a:pt x="147" y="8"/>
                  </a:lnTo>
                  <a:lnTo>
                    <a:pt x="149" y="8"/>
                  </a:lnTo>
                  <a:lnTo>
                    <a:pt x="151" y="6"/>
                  </a:lnTo>
                  <a:lnTo>
                    <a:pt x="153" y="6"/>
                  </a:lnTo>
                  <a:lnTo>
                    <a:pt x="155" y="6"/>
                  </a:lnTo>
                  <a:lnTo>
                    <a:pt x="157" y="6"/>
                  </a:lnTo>
                  <a:lnTo>
                    <a:pt x="160" y="6"/>
                  </a:lnTo>
                  <a:lnTo>
                    <a:pt x="162" y="6"/>
                  </a:lnTo>
                  <a:lnTo>
                    <a:pt x="164" y="8"/>
                  </a:lnTo>
                  <a:lnTo>
                    <a:pt x="166" y="8"/>
                  </a:lnTo>
                  <a:lnTo>
                    <a:pt x="168" y="8"/>
                  </a:lnTo>
                  <a:lnTo>
                    <a:pt x="171" y="6"/>
                  </a:lnTo>
                  <a:lnTo>
                    <a:pt x="173" y="3"/>
                  </a:lnTo>
                  <a:lnTo>
                    <a:pt x="175" y="0"/>
                  </a:lnTo>
                  <a:lnTo>
                    <a:pt x="177" y="0"/>
                  </a:lnTo>
                  <a:lnTo>
                    <a:pt x="180" y="0"/>
                  </a:lnTo>
                  <a:lnTo>
                    <a:pt x="182" y="0"/>
                  </a:lnTo>
                  <a:lnTo>
                    <a:pt x="184" y="0"/>
                  </a:lnTo>
                  <a:lnTo>
                    <a:pt x="186"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0" name="Freeform 42"/>
            <p:cNvSpPr>
              <a:spLocks/>
            </p:cNvSpPr>
            <p:nvPr/>
          </p:nvSpPr>
          <p:spPr bwMode="auto">
            <a:xfrm>
              <a:off x="3907" y="2823"/>
              <a:ext cx="220" cy="40"/>
            </a:xfrm>
            <a:custGeom>
              <a:avLst/>
              <a:gdLst>
                <a:gd name="T0" fmla="*/ 3 w 220"/>
                <a:gd name="T1" fmla="*/ 36 h 40"/>
                <a:gd name="T2" fmla="*/ 7 w 220"/>
                <a:gd name="T3" fmla="*/ 36 h 40"/>
                <a:gd name="T4" fmla="*/ 11 w 220"/>
                <a:gd name="T5" fmla="*/ 36 h 40"/>
                <a:gd name="T6" fmla="*/ 15 w 220"/>
                <a:gd name="T7" fmla="*/ 36 h 40"/>
                <a:gd name="T8" fmla="*/ 20 w 220"/>
                <a:gd name="T9" fmla="*/ 34 h 40"/>
                <a:gd name="T10" fmla="*/ 24 w 220"/>
                <a:gd name="T11" fmla="*/ 37 h 40"/>
                <a:gd name="T12" fmla="*/ 29 w 220"/>
                <a:gd name="T13" fmla="*/ 37 h 40"/>
                <a:gd name="T14" fmla="*/ 33 w 220"/>
                <a:gd name="T15" fmla="*/ 37 h 40"/>
                <a:gd name="T16" fmla="*/ 38 w 220"/>
                <a:gd name="T17" fmla="*/ 34 h 40"/>
                <a:gd name="T18" fmla="*/ 42 w 220"/>
                <a:gd name="T19" fmla="*/ 34 h 40"/>
                <a:gd name="T20" fmla="*/ 46 w 220"/>
                <a:gd name="T21" fmla="*/ 34 h 40"/>
                <a:gd name="T22" fmla="*/ 51 w 220"/>
                <a:gd name="T23" fmla="*/ 37 h 40"/>
                <a:gd name="T24" fmla="*/ 55 w 220"/>
                <a:gd name="T25" fmla="*/ 37 h 40"/>
                <a:gd name="T26" fmla="*/ 60 w 220"/>
                <a:gd name="T27" fmla="*/ 37 h 40"/>
                <a:gd name="T28" fmla="*/ 64 w 220"/>
                <a:gd name="T29" fmla="*/ 37 h 40"/>
                <a:gd name="T30" fmla="*/ 68 w 220"/>
                <a:gd name="T31" fmla="*/ 37 h 40"/>
                <a:gd name="T32" fmla="*/ 73 w 220"/>
                <a:gd name="T33" fmla="*/ 34 h 40"/>
                <a:gd name="T34" fmla="*/ 77 w 220"/>
                <a:gd name="T35" fmla="*/ 31 h 40"/>
                <a:gd name="T36" fmla="*/ 81 w 220"/>
                <a:gd name="T37" fmla="*/ 31 h 40"/>
                <a:gd name="T38" fmla="*/ 86 w 220"/>
                <a:gd name="T39" fmla="*/ 31 h 40"/>
                <a:gd name="T40" fmla="*/ 90 w 220"/>
                <a:gd name="T41" fmla="*/ 29 h 40"/>
                <a:gd name="T42" fmla="*/ 95 w 220"/>
                <a:gd name="T43" fmla="*/ 29 h 40"/>
                <a:gd name="T44" fmla="*/ 99 w 220"/>
                <a:gd name="T45" fmla="*/ 32 h 40"/>
                <a:gd name="T46" fmla="*/ 104 w 220"/>
                <a:gd name="T47" fmla="*/ 32 h 40"/>
                <a:gd name="T48" fmla="*/ 108 w 220"/>
                <a:gd name="T49" fmla="*/ 29 h 40"/>
                <a:gd name="T50" fmla="*/ 112 w 220"/>
                <a:gd name="T51" fmla="*/ 26 h 40"/>
                <a:gd name="T52" fmla="*/ 117 w 220"/>
                <a:gd name="T53" fmla="*/ 26 h 40"/>
                <a:gd name="T54" fmla="*/ 121 w 220"/>
                <a:gd name="T55" fmla="*/ 26 h 40"/>
                <a:gd name="T56" fmla="*/ 125 w 220"/>
                <a:gd name="T57" fmla="*/ 26 h 40"/>
                <a:gd name="T58" fmla="*/ 130 w 220"/>
                <a:gd name="T59" fmla="*/ 23 h 40"/>
                <a:gd name="T60" fmla="*/ 134 w 220"/>
                <a:gd name="T61" fmla="*/ 26 h 40"/>
                <a:gd name="T62" fmla="*/ 139 w 220"/>
                <a:gd name="T63" fmla="*/ 23 h 40"/>
                <a:gd name="T64" fmla="*/ 143 w 220"/>
                <a:gd name="T65" fmla="*/ 20 h 40"/>
                <a:gd name="T66" fmla="*/ 147 w 220"/>
                <a:gd name="T67" fmla="*/ 17 h 40"/>
                <a:gd name="T68" fmla="*/ 152 w 220"/>
                <a:gd name="T69" fmla="*/ 17 h 40"/>
                <a:gd name="T70" fmla="*/ 156 w 220"/>
                <a:gd name="T71" fmla="*/ 18 h 40"/>
                <a:gd name="T72" fmla="*/ 161 w 220"/>
                <a:gd name="T73" fmla="*/ 18 h 40"/>
                <a:gd name="T74" fmla="*/ 165 w 220"/>
                <a:gd name="T75" fmla="*/ 12 h 40"/>
                <a:gd name="T76" fmla="*/ 169 w 220"/>
                <a:gd name="T77" fmla="*/ 3 h 40"/>
                <a:gd name="T78" fmla="*/ 174 w 220"/>
                <a:gd name="T79" fmla="*/ 3 h 40"/>
                <a:gd name="T80" fmla="*/ 178 w 220"/>
                <a:gd name="T81" fmla="*/ 3 h 40"/>
                <a:gd name="T82" fmla="*/ 183 w 220"/>
                <a:gd name="T83" fmla="*/ 6 h 40"/>
                <a:gd name="T84" fmla="*/ 187 w 220"/>
                <a:gd name="T85" fmla="*/ 9 h 40"/>
                <a:gd name="T86" fmla="*/ 191 w 220"/>
                <a:gd name="T87" fmla="*/ 23 h 40"/>
                <a:gd name="T88" fmla="*/ 196 w 220"/>
                <a:gd name="T89" fmla="*/ 27 h 40"/>
                <a:gd name="T90" fmla="*/ 200 w 220"/>
                <a:gd name="T91" fmla="*/ 27 h 40"/>
                <a:gd name="T92" fmla="*/ 204 w 220"/>
                <a:gd name="T93" fmla="*/ 30 h 40"/>
                <a:gd name="T94" fmla="*/ 209 w 220"/>
                <a:gd name="T95" fmla="*/ 30 h 40"/>
                <a:gd name="T96" fmla="*/ 213 w 220"/>
                <a:gd name="T97" fmla="*/ 30 h 40"/>
                <a:gd name="T98" fmla="*/ 218 w 220"/>
                <a:gd name="T99" fmla="*/ 30 h 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20" h="40">
                  <a:moveTo>
                    <a:pt x="0" y="36"/>
                  </a:moveTo>
                  <a:lnTo>
                    <a:pt x="3" y="36"/>
                  </a:lnTo>
                  <a:lnTo>
                    <a:pt x="5" y="39"/>
                  </a:lnTo>
                  <a:lnTo>
                    <a:pt x="7" y="36"/>
                  </a:lnTo>
                  <a:lnTo>
                    <a:pt x="9" y="36"/>
                  </a:lnTo>
                  <a:lnTo>
                    <a:pt x="11" y="36"/>
                  </a:lnTo>
                  <a:lnTo>
                    <a:pt x="13" y="36"/>
                  </a:lnTo>
                  <a:lnTo>
                    <a:pt x="15" y="36"/>
                  </a:lnTo>
                  <a:lnTo>
                    <a:pt x="18" y="36"/>
                  </a:lnTo>
                  <a:lnTo>
                    <a:pt x="20" y="34"/>
                  </a:lnTo>
                  <a:lnTo>
                    <a:pt x="22" y="34"/>
                  </a:lnTo>
                  <a:lnTo>
                    <a:pt x="24" y="37"/>
                  </a:lnTo>
                  <a:lnTo>
                    <a:pt x="26" y="37"/>
                  </a:lnTo>
                  <a:lnTo>
                    <a:pt x="29" y="37"/>
                  </a:lnTo>
                  <a:lnTo>
                    <a:pt x="31" y="37"/>
                  </a:lnTo>
                  <a:lnTo>
                    <a:pt x="33" y="37"/>
                  </a:lnTo>
                  <a:lnTo>
                    <a:pt x="35" y="37"/>
                  </a:lnTo>
                  <a:lnTo>
                    <a:pt x="38" y="34"/>
                  </a:lnTo>
                  <a:lnTo>
                    <a:pt x="40" y="34"/>
                  </a:lnTo>
                  <a:lnTo>
                    <a:pt x="42" y="34"/>
                  </a:lnTo>
                  <a:lnTo>
                    <a:pt x="44" y="34"/>
                  </a:lnTo>
                  <a:lnTo>
                    <a:pt x="46" y="34"/>
                  </a:lnTo>
                  <a:lnTo>
                    <a:pt x="48" y="34"/>
                  </a:lnTo>
                  <a:lnTo>
                    <a:pt x="51" y="37"/>
                  </a:lnTo>
                  <a:lnTo>
                    <a:pt x="53" y="37"/>
                  </a:lnTo>
                  <a:lnTo>
                    <a:pt x="55" y="37"/>
                  </a:lnTo>
                  <a:lnTo>
                    <a:pt x="57" y="37"/>
                  </a:lnTo>
                  <a:lnTo>
                    <a:pt x="60" y="37"/>
                  </a:lnTo>
                  <a:lnTo>
                    <a:pt x="61" y="40"/>
                  </a:lnTo>
                  <a:lnTo>
                    <a:pt x="64" y="37"/>
                  </a:lnTo>
                  <a:lnTo>
                    <a:pt x="66" y="37"/>
                  </a:lnTo>
                  <a:lnTo>
                    <a:pt x="68" y="37"/>
                  </a:lnTo>
                  <a:lnTo>
                    <a:pt x="71" y="34"/>
                  </a:lnTo>
                  <a:lnTo>
                    <a:pt x="73" y="34"/>
                  </a:lnTo>
                  <a:lnTo>
                    <a:pt x="75" y="31"/>
                  </a:lnTo>
                  <a:lnTo>
                    <a:pt x="77" y="31"/>
                  </a:lnTo>
                  <a:lnTo>
                    <a:pt x="79" y="31"/>
                  </a:lnTo>
                  <a:lnTo>
                    <a:pt x="81" y="31"/>
                  </a:lnTo>
                  <a:lnTo>
                    <a:pt x="83" y="31"/>
                  </a:lnTo>
                  <a:lnTo>
                    <a:pt x="86" y="31"/>
                  </a:lnTo>
                  <a:lnTo>
                    <a:pt x="88" y="29"/>
                  </a:lnTo>
                  <a:lnTo>
                    <a:pt x="90" y="29"/>
                  </a:lnTo>
                  <a:lnTo>
                    <a:pt x="92" y="29"/>
                  </a:lnTo>
                  <a:lnTo>
                    <a:pt x="95" y="29"/>
                  </a:lnTo>
                  <a:lnTo>
                    <a:pt x="97" y="29"/>
                  </a:lnTo>
                  <a:lnTo>
                    <a:pt x="99" y="32"/>
                  </a:lnTo>
                  <a:lnTo>
                    <a:pt x="101" y="34"/>
                  </a:lnTo>
                  <a:lnTo>
                    <a:pt x="104" y="32"/>
                  </a:lnTo>
                  <a:lnTo>
                    <a:pt x="106" y="32"/>
                  </a:lnTo>
                  <a:lnTo>
                    <a:pt x="108" y="29"/>
                  </a:lnTo>
                  <a:lnTo>
                    <a:pt x="110" y="29"/>
                  </a:lnTo>
                  <a:lnTo>
                    <a:pt x="112" y="26"/>
                  </a:lnTo>
                  <a:lnTo>
                    <a:pt x="114" y="26"/>
                  </a:lnTo>
                  <a:lnTo>
                    <a:pt x="117" y="26"/>
                  </a:lnTo>
                  <a:lnTo>
                    <a:pt x="119" y="26"/>
                  </a:lnTo>
                  <a:lnTo>
                    <a:pt x="121" y="26"/>
                  </a:lnTo>
                  <a:lnTo>
                    <a:pt x="123" y="26"/>
                  </a:lnTo>
                  <a:lnTo>
                    <a:pt x="125" y="26"/>
                  </a:lnTo>
                  <a:lnTo>
                    <a:pt x="128" y="26"/>
                  </a:lnTo>
                  <a:lnTo>
                    <a:pt x="130" y="23"/>
                  </a:lnTo>
                  <a:lnTo>
                    <a:pt x="132" y="23"/>
                  </a:lnTo>
                  <a:lnTo>
                    <a:pt x="134" y="26"/>
                  </a:lnTo>
                  <a:lnTo>
                    <a:pt x="137" y="23"/>
                  </a:lnTo>
                  <a:lnTo>
                    <a:pt x="139" y="23"/>
                  </a:lnTo>
                  <a:lnTo>
                    <a:pt x="141" y="20"/>
                  </a:lnTo>
                  <a:lnTo>
                    <a:pt x="143" y="20"/>
                  </a:lnTo>
                  <a:lnTo>
                    <a:pt x="145" y="20"/>
                  </a:lnTo>
                  <a:lnTo>
                    <a:pt x="147" y="17"/>
                  </a:lnTo>
                  <a:lnTo>
                    <a:pt x="149" y="17"/>
                  </a:lnTo>
                  <a:lnTo>
                    <a:pt x="152" y="17"/>
                  </a:lnTo>
                  <a:lnTo>
                    <a:pt x="154" y="18"/>
                  </a:lnTo>
                  <a:lnTo>
                    <a:pt x="156" y="18"/>
                  </a:lnTo>
                  <a:lnTo>
                    <a:pt x="158" y="18"/>
                  </a:lnTo>
                  <a:lnTo>
                    <a:pt x="161" y="18"/>
                  </a:lnTo>
                  <a:lnTo>
                    <a:pt x="163" y="15"/>
                  </a:lnTo>
                  <a:lnTo>
                    <a:pt x="165" y="12"/>
                  </a:lnTo>
                  <a:lnTo>
                    <a:pt x="167" y="6"/>
                  </a:lnTo>
                  <a:lnTo>
                    <a:pt x="169" y="3"/>
                  </a:lnTo>
                  <a:lnTo>
                    <a:pt x="172" y="3"/>
                  </a:lnTo>
                  <a:lnTo>
                    <a:pt x="174" y="3"/>
                  </a:lnTo>
                  <a:lnTo>
                    <a:pt x="176" y="0"/>
                  </a:lnTo>
                  <a:lnTo>
                    <a:pt x="178" y="3"/>
                  </a:lnTo>
                  <a:lnTo>
                    <a:pt x="180" y="3"/>
                  </a:lnTo>
                  <a:lnTo>
                    <a:pt x="183" y="6"/>
                  </a:lnTo>
                  <a:lnTo>
                    <a:pt x="185" y="9"/>
                  </a:lnTo>
                  <a:lnTo>
                    <a:pt x="187" y="9"/>
                  </a:lnTo>
                  <a:lnTo>
                    <a:pt x="189" y="12"/>
                  </a:lnTo>
                  <a:lnTo>
                    <a:pt x="191" y="23"/>
                  </a:lnTo>
                  <a:lnTo>
                    <a:pt x="194" y="27"/>
                  </a:lnTo>
                  <a:lnTo>
                    <a:pt x="196" y="27"/>
                  </a:lnTo>
                  <a:lnTo>
                    <a:pt x="198" y="27"/>
                  </a:lnTo>
                  <a:lnTo>
                    <a:pt x="200" y="27"/>
                  </a:lnTo>
                  <a:lnTo>
                    <a:pt x="202" y="27"/>
                  </a:lnTo>
                  <a:lnTo>
                    <a:pt x="204" y="30"/>
                  </a:lnTo>
                  <a:lnTo>
                    <a:pt x="207" y="30"/>
                  </a:lnTo>
                  <a:lnTo>
                    <a:pt x="209" y="30"/>
                  </a:lnTo>
                  <a:lnTo>
                    <a:pt x="211" y="30"/>
                  </a:lnTo>
                  <a:lnTo>
                    <a:pt x="213" y="30"/>
                  </a:lnTo>
                  <a:lnTo>
                    <a:pt x="215" y="30"/>
                  </a:lnTo>
                  <a:lnTo>
                    <a:pt x="218" y="30"/>
                  </a:lnTo>
                  <a:lnTo>
                    <a:pt x="220" y="2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26763" name="Freeform 43"/>
          <p:cNvSpPr>
            <a:spLocks/>
          </p:cNvSpPr>
          <p:nvPr/>
        </p:nvSpPr>
        <p:spPr bwMode="auto">
          <a:xfrm>
            <a:off x="1912938" y="5802313"/>
            <a:ext cx="209550" cy="15875"/>
          </a:xfrm>
          <a:custGeom>
            <a:avLst/>
            <a:gdLst>
              <a:gd name="T0" fmla="*/ 0 w 132"/>
              <a:gd name="T1" fmla="*/ 2147483647 h 10"/>
              <a:gd name="T2" fmla="*/ 2147483647 w 132"/>
              <a:gd name="T3" fmla="*/ 2147483647 h 10"/>
              <a:gd name="T4" fmla="*/ 2147483647 w 132"/>
              <a:gd name="T5" fmla="*/ 2147483647 h 10"/>
              <a:gd name="T6" fmla="*/ 2147483647 w 132"/>
              <a:gd name="T7" fmla="*/ 2147483647 h 10"/>
              <a:gd name="T8" fmla="*/ 2147483647 w 132"/>
              <a:gd name="T9" fmla="*/ 2147483647 h 10"/>
              <a:gd name="T10" fmla="*/ 2147483647 w 132"/>
              <a:gd name="T11" fmla="*/ 2147483647 h 10"/>
              <a:gd name="T12" fmla="*/ 2147483647 w 132"/>
              <a:gd name="T13" fmla="*/ 2147483647 h 10"/>
              <a:gd name="T14" fmla="*/ 2147483647 w 132"/>
              <a:gd name="T15" fmla="*/ 2147483647 h 10"/>
              <a:gd name="T16" fmla="*/ 2147483647 w 132"/>
              <a:gd name="T17" fmla="*/ 2147483647 h 10"/>
              <a:gd name="T18" fmla="*/ 2147483647 w 132"/>
              <a:gd name="T19" fmla="*/ 2147483647 h 10"/>
              <a:gd name="T20" fmla="*/ 2147483647 w 132"/>
              <a:gd name="T21" fmla="*/ 2147483647 h 10"/>
              <a:gd name="T22" fmla="*/ 2147483647 w 132"/>
              <a:gd name="T23" fmla="*/ 2147483647 h 10"/>
              <a:gd name="T24" fmla="*/ 2147483647 w 132"/>
              <a:gd name="T25" fmla="*/ 2147483647 h 10"/>
              <a:gd name="T26" fmla="*/ 2147483647 w 132"/>
              <a:gd name="T27" fmla="*/ 2147483647 h 10"/>
              <a:gd name="T28" fmla="*/ 2147483647 w 132"/>
              <a:gd name="T29" fmla="*/ 2147483647 h 10"/>
              <a:gd name="T30" fmla="*/ 2147483647 w 132"/>
              <a:gd name="T31" fmla="*/ 0 h 10"/>
              <a:gd name="T32" fmla="*/ 2147483647 w 132"/>
              <a:gd name="T33" fmla="*/ 0 h 10"/>
              <a:gd name="T34" fmla="*/ 2147483647 w 132"/>
              <a:gd name="T35" fmla="*/ 2147483647 h 10"/>
              <a:gd name="T36" fmla="*/ 2147483647 w 132"/>
              <a:gd name="T37" fmla="*/ 2147483647 h 10"/>
              <a:gd name="T38" fmla="*/ 2147483647 w 132"/>
              <a:gd name="T39" fmla="*/ 2147483647 h 10"/>
              <a:gd name="T40" fmla="*/ 2147483647 w 132"/>
              <a:gd name="T41" fmla="*/ 2147483647 h 10"/>
              <a:gd name="T42" fmla="*/ 2147483647 w 132"/>
              <a:gd name="T43" fmla="*/ 2147483647 h 10"/>
              <a:gd name="T44" fmla="*/ 2147483647 w 132"/>
              <a:gd name="T45" fmla="*/ 2147483647 h 10"/>
              <a:gd name="T46" fmla="*/ 2147483647 w 132"/>
              <a:gd name="T47" fmla="*/ 2147483647 h 10"/>
              <a:gd name="T48" fmla="*/ 2147483647 w 132"/>
              <a:gd name="T49" fmla="*/ 2147483647 h 10"/>
              <a:gd name="T50" fmla="*/ 2147483647 w 132"/>
              <a:gd name="T51" fmla="*/ 2147483647 h 10"/>
              <a:gd name="T52" fmla="*/ 2147483647 w 132"/>
              <a:gd name="T53" fmla="*/ 2147483647 h 10"/>
              <a:gd name="T54" fmla="*/ 2147483647 w 132"/>
              <a:gd name="T55" fmla="*/ 2147483647 h 10"/>
              <a:gd name="T56" fmla="*/ 2147483647 w 132"/>
              <a:gd name="T57" fmla="*/ 2147483647 h 10"/>
              <a:gd name="T58" fmla="*/ 2147483647 w 132"/>
              <a:gd name="T59" fmla="*/ 2147483647 h 10"/>
              <a:gd name="T60" fmla="*/ 2147483647 w 132"/>
              <a:gd name="T61" fmla="*/ 0 h 10"/>
              <a:gd name="T62" fmla="*/ 2147483647 w 132"/>
              <a:gd name="T63" fmla="*/ 0 h 10"/>
              <a:gd name="T64" fmla="*/ 2147483647 w 132"/>
              <a:gd name="T65" fmla="*/ 0 h 10"/>
              <a:gd name="T66" fmla="*/ 2147483647 w 132"/>
              <a:gd name="T67" fmla="*/ 0 h 10"/>
              <a:gd name="T68" fmla="*/ 2147483647 w 132"/>
              <a:gd name="T69" fmla="*/ 0 h 10"/>
              <a:gd name="T70" fmla="*/ 2147483647 w 132"/>
              <a:gd name="T71" fmla="*/ 2147483647 h 10"/>
              <a:gd name="T72" fmla="*/ 2147483647 w 132"/>
              <a:gd name="T73" fmla="*/ 2147483647 h 10"/>
              <a:gd name="T74" fmla="*/ 2147483647 w 132"/>
              <a:gd name="T75" fmla="*/ 2147483647 h 10"/>
              <a:gd name="T76" fmla="*/ 2147483647 w 132"/>
              <a:gd name="T77" fmla="*/ 2147483647 h 10"/>
              <a:gd name="T78" fmla="*/ 2147483647 w 132"/>
              <a:gd name="T79" fmla="*/ 2147483647 h 10"/>
              <a:gd name="T80" fmla="*/ 2147483647 w 132"/>
              <a:gd name="T81" fmla="*/ 2147483647 h 10"/>
              <a:gd name="T82" fmla="*/ 2147483647 w 132"/>
              <a:gd name="T83" fmla="*/ 2147483647 h 10"/>
              <a:gd name="T84" fmla="*/ 2147483647 w 132"/>
              <a:gd name="T85" fmla="*/ 2147483647 h 10"/>
              <a:gd name="T86" fmla="*/ 2147483647 w 132"/>
              <a:gd name="T87" fmla="*/ 2147483647 h 10"/>
              <a:gd name="T88" fmla="*/ 2147483647 w 132"/>
              <a:gd name="T89" fmla="*/ 2147483647 h 10"/>
              <a:gd name="T90" fmla="*/ 2147483647 w 132"/>
              <a:gd name="T91" fmla="*/ 2147483647 h 10"/>
              <a:gd name="T92" fmla="*/ 2147483647 w 132"/>
              <a:gd name="T93" fmla="*/ 2147483647 h 10"/>
              <a:gd name="T94" fmla="*/ 2147483647 w 132"/>
              <a:gd name="T95" fmla="*/ 2147483647 h 10"/>
              <a:gd name="T96" fmla="*/ 2147483647 w 132"/>
              <a:gd name="T97" fmla="*/ 2147483647 h 10"/>
              <a:gd name="T98" fmla="*/ 2147483647 w 132"/>
              <a:gd name="T99" fmla="*/ 2147483647 h 10"/>
              <a:gd name="T100" fmla="*/ 2147483647 w 132"/>
              <a:gd name="T101" fmla="*/ 2147483647 h 10"/>
              <a:gd name="T102" fmla="*/ 2147483647 w 132"/>
              <a:gd name="T103" fmla="*/ 2147483647 h 10"/>
              <a:gd name="T104" fmla="*/ 2147483647 w 132"/>
              <a:gd name="T105" fmla="*/ 2147483647 h 10"/>
              <a:gd name="T106" fmla="*/ 2147483647 w 132"/>
              <a:gd name="T107" fmla="*/ 2147483647 h 10"/>
              <a:gd name="T108" fmla="*/ 2147483647 w 132"/>
              <a:gd name="T109" fmla="*/ 2147483647 h 10"/>
              <a:gd name="T110" fmla="*/ 2147483647 w 132"/>
              <a:gd name="T111" fmla="*/ 2147483647 h 10"/>
              <a:gd name="T112" fmla="*/ 2147483647 w 132"/>
              <a:gd name="T113" fmla="*/ 2147483647 h 10"/>
              <a:gd name="T114" fmla="*/ 2147483647 w 132"/>
              <a:gd name="T115" fmla="*/ 2147483647 h 10"/>
              <a:gd name="T116" fmla="*/ 2147483647 w 132"/>
              <a:gd name="T117" fmla="*/ 2147483647 h 10"/>
              <a:gd name="T118" fmla="*/ 2147483647 w 132"/>
              <a:gd name="T119" fmla="*/ 2147483647 h 10"/>
              <a:gd name="T120" fmla="*/ 2147483647 w 132"/>
              <a:gd name="T121" fmla="*/ 2147483647 h 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2" h="10">
                <a:moveTo>
                  <a:pt x="0" y="6"/>
                </a:moveTo>
                <a:lnTo>
                  <a:pt x="2" y="3"/>
                </a:lnTo>
                <a:lnTo>
                  <a:pt x="4" y="3"/>
                </a:lnTo>
                <a:lnTo>
                  <a:pt x="6" y="3"/>
                </a:lnTo>
                <a:lnTo>
                  <a:pt x="9" y="3"/>
                </a:lnTo>
                <a:lnTo>
                  <a:pt x="11" y="3"/>
                </a:lnTo>
                <a:lnTo>
                  <a:pt x="13" y="3"/>
                </a:lnTo>
                <a:lnTo>
                  <a:pt x="15" y="3"/>
                </a:lnTo>
                <a:lnTo>
                  <a:pt x="17" y="3"/>
                </a:lnTo>
                <a:lnTo>
                  <a:pt x="20" y="3"/>
                </a:lnTo>
                <a:lnTo>
                  <a:pt x="22" y="3"/>
                </a:lnTo>
                <a:lnTo>
                  <a:pt x="24" y="3"/>
                </a:lnTo>
                <a:lnTo>
                  <a:pt x="26" y="3"/>
                </a:lnTo>
                <a:lnTo>
                  <a:pt x="29" y="3"/>
                </a:lnTo>
                <a:lnTo>
                  <a:pt x="31" y="3"/>
                </a:lnTo>
                <a:lnTo>
                  <a:pt x="33" y="0"/>
                </a:lnTo>
                <a:lnTo>
                  <a:pt x="35" y="0"/>
                </a:lnTo>
                <a:lnTo>
                  <a:pt x="37" y="3"/>
                </a:lnTo>
                <a:lnTo>
                  <a:pt x="39" y="3"/>
                </a:lnTo>
                <a:lnTo>
                  <a:pt x="41" y="3"/>
                </a:lnTo>
                <a:lnTo>
                  <a:pt x="44" y="3"/>
                </a:lnTo>
                <a:lnTo>
                  <a:pt x="46" y="3"/>
                </a:lnTo>
                <a:lnTo>
                  <a:pt x="48" y="3"/>
                </a:lnTo>
                <a:lnTo>
                  <a:pt x="51" y="3"/>
                </a:lnTo>
                <a:lnTo>
                  <a:pt x="52" y="3"/>
                </a:lnTo>
                <a:lnTo>
                  <a:pt x="55" y="6"/>
                </a:lnTo>
                <a:lnTo>
                  <a:pt x="57" y="3"/>
                </a:lnTo>
                <a:lnTo>
                  <a:pt x="59" y="3"/>
                </a:lnTo>
                <a:lnTo>
                  <a:pt x="61" y="3"/>
                </a:lnTo>
                <a:lnTo>
                  <a:pt x="64" y="3"/>
                </a:lnTo>
                <a:lnTo>
                  <a:pt x="66" y="0"/>
                </a:lnTo>
                <a:lnTo>
                  <a:pt x="68" y="0"/>
                </a:lnTo>
                <a:lnTo>
                  <a:pt x="70" y="0"/>
                </a:lnTo>
                <a:lnTo>
                  <a:pt x="72" y="0"/>
                </a:lnTo>
                <a:lnTo>
                  <a:pt x="74" y="0"/>
                </a:lnTo>
                <a:lnTo>
                  <a:pt x="77" y="3"/>
                </a:lnTo>
                <a:lnTo>
                  <a:pt x="79" y="3"/>
                </a:lnTo>
                <a:lnTo>
                  <a:pt x="81" y="3"/>
                </a:lnTo>
                <a:lnTo>
                  <a:pt x="83" y="3"/>
                </a:lnTo>
                <a:lnTo>
                  <a:pt x="86" y="3"/>
                </a:lnTo>
                <a:lnTo>
                  <a:pt x="88" y="6"/>
                </a:lnTo>
                <a:lnTo>
                  <a:pt x="90" y="7"/>
                </a:lnTo>
                <a:lnTo>
                  <a:pt x="92" y="7"/>
                </a:lnTo>
                <a:lnTo>
                  <a:pt x="94" y="7"/>
                </a:lnTo>
                <a:lnTo>
                  <a:pt x="97" y="7"/>
                </a:lnTo>
                <a:lnTo>
                  <a:pt x="99" y="7"/>
                </a:lnTo>
                <a:lnTo>
                  <a:pt x="101" y="7"/>
                </a:lnTo>
                <a:lnTo>
                  <a:pt x="103" y="7"/>
                </a:lnTo>
                <a:lnTo>
                  <a:pt x="105" y="7"/>
                </a:lnTo>
                <a:lnTo>
                  <a:pt x="107" y="7"/>
                </a:lnTo>
                <a:lnTo>
                  <a:pt x="109" y="7"/>
                </a:lnTo>
                <a:lnTo>
                  <a:pt x="112" y="4"/>
                </a:lnTo>
                <a:lnTo>
                  <a:pt x="114" y="4"/>
                </a:lnTo>
                <a:lnTo>
                  <a:pt x="116" y="4"/>
                </a:lnTo>
                <a:lnTo>
                  <a:pt x="118" y="4"/>
                </a:lnTo>
                <a:lnTo>
                  <a:pt x="120" y="1"/>
                </a:lnTo>
                <a:lnTo>
                  <a:pt x="123" y="1"/>
                </a:lnTo>
                <a:lnTo>
                  <a:pt x="125" y="4"/>
                </a:lnTo>
                <a:lnTo>
                  <a:pt x="127" y="4"/>
                </a:lnTo>
                <a:lnTo>
                  <a:pt x="129" y="7"/>
                </a:lnTo>
                <a:lnTo>
                  <a:pt x="132" y="1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6764" name="Group 44"/>
          <p:cNvGrpSpPr>
            <a:grpSpLocks/>
          </p:cNvGrpSpPr>
          <p:nvPr/>
        </p:nvGrpSpPr>
        <p:grpSpPr bwMode="auto">
          <a:xfrm>
            <a:off x="2108200" y="5740400"/>
            <a:ext cx="400050" cy="201613"/>
            <a:chOff x="1568" y="3616"/>
            <a:chExt cx="252" cy="127"/>
          </a:xfrm>
        </p:grpSpPr>
        <p:sp>
          <p:nvSpPr>
            <p:cNvPr id="6266" name="Freeform 45"/>
            <p:cNvSpPr>
              <a:spLocks/>
            </p:cNvSpPr>
            <p:nvPr/>
          </p:nvSpPr>
          <p:spPr bwMode="auto">
            <a:xfrm>
              <a:off x="1568" y="3656"/>
              <a:ext cx="151" cy="87"/>
            </a:xfrm>
            <a:custGeom>
              <a:avLst/>
              <a:gdLst>
                <a:gd name="T0" fmla="*/ 4 w 151"/>
                <a:gd name="T1" fmla="*/ 3 h 87"/>
                <a:gd name="T2" fmla="*/ 9 w 151"/>
                <a:gd name="T3" fmla="*/ 9 h 87"/>
                <a:gd name="T4" fmla="*/ 13 w 151"/>
                <a:gd name="T5" fmla="*/ 15 h 87"/>
                <a:gd name="T6" fmla="*/ 17 w 151"/>
                <a:gd name="T7" fmla="*/ 21 h 87"/>
                <a:gd name="T8" fmla="*/ 21 w 151"/>
                <a:gd name="T9" fmla="*/ 36 h 87"/>
                <a:gd name="T10" fmla="*/ 26 w 151"/>
                <a:gd name="T11" fmla="*/ 48 h 87"/>
                <a:gd name="T12" fmla="*/ 30 w 151"/>
                <a:gd name="T13" fmla="*/ 60 h 87"/>
                <a:gd name="T14" fmla="*/ 34 w 151"/>
                <a:gd name="T15" fmla="*/ 63 h 87"/>
                <a:gd name="T16" fmla="*/ 39 w 151"/>
                <a:gd name="T17" fmla="*/ 72 h 87"/>
                <a:gd name="T18" fmla="*/ 43 w 151"/>
                <a:gd name="T19" fmla="*/ 81 h 87"/>
                <a:gd name="T20" fmla="*/ 47 w 151"/>
                <a:gd name="T21" fmla="*/ 84 h 87"/>
                <a:gd name="T22" fmla="*/ 52 w 151"/>
                <a:gd name="T23" fmla="*/ 87 h 87"/>
                <a:gd name="T24" fmla="*/ 56 w 151"/>
                <a:gd name="T25" fmla="*/ 87 h 87"/>
                <a:gd name="T26" fmla="*/ 61 w 151"/>
                <a:gd name="T27" fmla="*/ 84 h 87"/>
                <a:gd name="T28" fmla="*/ 65 w 151"/>
                <a:gd name="T29" fmla="*/ 81 h 87"/>
                <a:gd name="T30" fmla="*/ 69 w 151"/>
                <a:gd name="T31" fmla="*/ 75 h 87"/>
                <a:gd name="T32" fmla="*/ 74 w 151"/>
                <a:gd name="T33" fmla="*/ 72 h 87"/>
                <a:gd name="T34" fmla="*/ 78 w 151"/>
                <a:gd name="T35" fmla="*/ 66 h 87"/>
                <a:gd name="T36" fmla="*/ 83 w 151"/>
                <a:gd name="T37" fmla="*/ 60 h 87"/>
                <a:gd name="T38" fmla="*/ 87 w 151"/>
                <a:gd name="T39" fmla="*/ 63 h 87"/>
                <a:gd name="T40" fmla="*/ 92 w 151"/>
                <a:gd name="T41" fmla="*/ 66 h 87"/>
                <a:gd name="T42" fmla="*/ 96 w 151"/>
                <a:gd name="T43" fmla="*/ 66 h 87"/>
                <a:gd name="T44" fmla="*/ 100 w 151"/>
                <a:gd name="T45" fmla="*/ 48 h 87"/>
                <a:gd name="T46" fmla="*/ 105 w 151"/>
                <a:gd name="T47" fmla="*/ 46 h 87"/>
                <a:gd name="T48" fmla="*/ 109 w 151"/>
                <a:gd name="T49" fmla="*/ 39 h 87"/>
                <a:gd name="T50" fmla="*/ 114 w 151"/>
                <a:gd name="T51" fmla="*/ 37 h 87"/>
                <a:gd name="T52" fmla="*/ 118 w 151"/>
                <a:gd name="T53" fmla="*/ 31 h 87"/>
                <a:gd name="T54" fmla="*/ 122 w 151"/>
                <a:gd name="T55" fmla="*/ 28 h 87"/>
                <a:gd name="T56" fmla="*/ 127 w 151"/>
                <a:gd name="T57" fmla="*/ 25 h 87"/>
                <a:gd name="T58" fmla="*/ 131 w 151"/>
                <a:gd name="T59" fmla="*/ 22 h 87"/>
                <a:gd name="T60" fmla="*/ 135 w 151"/>
                <a:gd name="T61" fmla="*/ 19 h 87"/>
                <a:gd name="T62" fmla="*/ 140 w 151"/>
                <a:gd name="T63" fmla="*/ 16 h 87"/>
                <a:gd name="T64" fmla="*/ 144 w 151"/>
                <a:gd name="T65" fmla="*/ 13 h 87"/>
                <a:gd name="T66" fmla="*/ 149 w 151"/>
                <a:gd name="T67" fmla="*/ 10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1" h="87">
                  <a:moveTo>
                    <a:pt x="0" y="0"/>
                  </a:moveTo>
                  <a:lnTo>
                    <a:pt x="4" y="3"/>
                  </a:lnTo>
                  <a:lnTo>
                    <a:pt x="6" y="6"/>
                  </a:lnTo>
                  <a:lnTo>
                    <a:pt x="9" y="9"/>
                  </a:lnTo>
                  <a:lnTo>
                    <a:pt x="11" y="12"/>
                  </a:lnTo>
                  <a:lnTo>
                    <a:pt x="13" y="15"/>
                  </a:lnTo>
                  <a:lnTo>
                    <a:pt x="15" y="18"/>
                  </a:lnTo>
                  <a:lnTo>
                    <a:pt x="17" y="21"/>
                  </a:lnTo>
                  <a:lnTo>
                    <a:pt x="19" y="36"/>
                  </a:lnTo>
                  <a:lnTo>
                    <a:pt x="21" y="36"/>
                  </a:lnTo>
                  <a:lnTo>
                    <a:pt x="24" y="39"/>
                  </a:lnTo>
                  <a:lnTo>
                    <a:pt x="26" y="48"/>
                  </a:lnTo>
                  <a:lnTo>
                    <a:pt x="28" y="51"/>
                  </a:lnTo>
                  <a:lnTo>
                    <a:pt x="30" y="60"/>
                  </a:lnTo>
                  <a:lnTo>
                    <a:pt x="32" y="60"/>
                  </a:lnTo>
                  <a:lnTo>
                    <a:pt x="34" y="63"/>
                  </a:lnTo>
                  <a:lnTo>
                    <a:pt x="37" y="69"/>
                  </a:lnTo>
                  <a:lnTo>
                    <a:pt x="39" y="72"/>
                  </a:lnTo>
                  <a:lnTo>
                    <a:pt x="41" y="81"/>
                  </a:lnTo>
                  <a:lnTo>
                    <a:pt x="43" y="81"/>
                  </a:lnTo>
                  <a:lnTo>
                    <a:pt x="46" y="84"/>
                  </a:lnTo>
                  <a:lnTo>
                    <a:pt x="47" y="84"/>
                  </a:lnTo>
                  <a:lnTo>
                    <a:pt x="50" y="84"/>
                  </a:lnTo>
                  <a:lnTo>
                    <a:pt x="52" y="87"/>
                  </a:lnTo>
                  <a:lnTo>
                    <a:pt x="54" y="87"/>
                  </a:lnTo>
                  <a:lnTo>
                    <a:pt x="56" y="87"/>
                  </a:lnTo>
                  <a:lnTo>
                    <a:pt x="59" y="84"/>
                  </a:lnTo>
                  <a:lnTo>
                    <a:pt x="61" y="84"/>
                  </a:lnTo>
                  <a:lnTo>
                    <a:pt x="63" y="81"/>
                  </a:lnTo>
                  <a:lnTo>
                    <a:pt x="65" y="81"/>
                  </a:lnTo>
                  <a:lnTo>
                    <a:pt x="67" y="78"/>
                  </a:lnTo>
                  <a:lnTo>
                    <a:pt x="69" y="75"/>
                  </a:lnTo>
                  <a:lnTo>
                    <a:pt x="72" y="75"/>
                  </a:lnTo>
                  <a:lnTo>
                    <a:pt x="74" y="72"/>
                  </a:lnTo>
                  <a:lnTo>
                    <a:pt x="76" y="69"/>
                  </a:lnTo>
                  <a:lnTo>
                    <a:pt x="78" y="66"/>
                  </a:lnTo>
                  <a:lnTo>
                    <a:pt x="80" y="63"/>
                  </a:lnTo>
                  <a:lnTo>
                    <a:pt x="83" y="60"/>
                  </a:lnTo>
                  <a:lnTo>
                    <a:pt x="85" y="60"/>
                  </a:lnTo>
                  <a:lnTo>
                    <a:pt x="87" y="63"/>
                  </a:lnTo>
                  <a:lnTo>
                    <a:pt x="89" y="66"/>
                  </a:lnTo>
                  <a:lnTo>
                    <a:pt x="92" y="66"/>
                  </a:lnTo>
                  <a:lnTo>
                    <a:pt x="94" y="66"/>
                  </a:lnTo>
                  <a:lnTo>
                    <a:pt x="96" y="66"/>
                  </a:lnTo>
                  <a:lnTo>
                    <a:pt x="98" y="66"/>
                  </a:lnTo>
                  <a:lnTo>
                    <a:pt x="100" y="48"/>
                  </a:lnTo>
                  <a:lnTo>
                    <a:pt x="102" y="48"/>
                  </a:lnTo>
                  <a:lnTo>
                    <a:pt x="105" y="46"/>
                  </a:lnTo>
                  <a:lnTo>
                    <a:pt x="107" y="42"/>
                  </a:lnTo>
                  <a:lnTo>
                    <a:pt x="109" y="39"/>
                  </a:lnTo>
                  <a:lnTo>
                    <a:pt x="111" y="37"/>
                  </a:lnTo>
                  <a:lnTo>
                    <a:pt x="114" y="37"/>
                  </a:lnTo>
                  <a:lnTo>
                    <a:pt x="116" y="34"/>
                  </a:lnTo>
                  <a:lnTo>
                    <a:pt x="118" y="31"/>
                  </a:lnTo>
                  <a:lnTo>
                    <a:pt x="120" y="28"/>
                  </a:lnTo>
                  <a:lnTo>
                    <a:pt x="122" y="28"/>
                  </a:lnTo>
                  <a:lnTo>
                    <a:pt x="125" y="25"/>
                  </a:lnTo>
                  <a:lnTo>
                    <a:pt x="127" y="25"/>
                  </a:lnTo>
                  <a:lnTo>
                    <a:pt x="129" y="22"/>
                  </a:lnTo>
                  <a:lnTo>
                    <a:pt x="131" y="22"/>
                  </a:lnTo>
                  <a:lnTo>
                    <a:pt x="133" y="19"/>
                  </a:lnTo>
                  <a:lnTo>
                    <a:pt x="135" y="19"/>
                  </a:lnTo>
                  <a:lnTo>
                    <a:pt x="138" y="19"/>
                  </a:lnTo>
                  <a:lnTo>
                    <a:pt x="140" y="16"/>
                  </a:lnTo>
                  <a:lnTo>
                    <a:pt x="142" y="16"/>
                  </a:lnTo>
                  <a:lnTo>
                    <a:pt x="144" y="13"/>
                  </a:lnTo>
                  <a:lnTo>
                    <a:pt x="147" y="13"/>
                  </a:lnTo>
                  <a:lnTo>
                    <a:pt x="149" y="10"/>
                  </a:lnTo>
                  <a:lnTo>
                    <a:pt x="151" y="1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7" name="Freeform 46"/>
            <p:cNvSpPr>
              <a:spLocks/>
            </p:cNvSpPr>
            <p:nvPr/>
          </p:nvSpPr>
          <p:spPr bwMode="auto">
            <a:xfrm>
              <a:off x="1719" y="3616"/>
              <a:ext cx="101" cy="49"/>
            </a:xfrm>
            <a:custGeom>
              <a:avLst/>
              <a:gdLst>
                <a:gd name="T0" fmla="*/ 0 w 101"/>
                <a:gd name="T1" fmla="*/ 49 h 49"/>
                <a:gd name="T2" fmla="*/ 2 w 101"/>
                <a:gd name="T3" fmla="*/ 46 h 49"/>
                <a:gd name="T4" fmla="*/ 4 w 101"/>
                <a:gd name="T5" fmla="*/ 46 h 49"/>
                <a:gd name="T6" fmla="*/ 7 w 101"/>
                <a:gd name="T7" fmla="*/ 46 h 49"/>
                <a:gd name="T8" fmla="*/ 9 w 101"/>
                <a:gd name="T9" fmla="*/ 43 h 49"/>
                <a:gd name="T10" fmla="*/ 11 w 101"/>
                <a:gd name="T11" fmla="*/ 43 h 49"/>
                <a:gd name="T12" fmla="*/ 13 w 101"/>
                <a:gd name="T13" fmla="*/ 40 h 49"/>
                <a:gd name="T14" fmla="*/ 15 w 101"/>
                <a:gd name="T15" fmla="*/ 40 h 49"/>
                <a:gd name="T16" fmla="*/ 18 w 101"/>
                <a:gd name="T17" fmla="*/ 37 h 49"/>
                <a:gd name="T18" fmla="*/ 20 w 101"/>
                <a:gd name="T19" fmla="*/ 34 h 49"/>
                <a:gd name="T20" fmla="*/ 22 w 101"/>
                <a:gd name="T21" fmla="*/ 34 h 49"/>
                <a:gd name="T22" fmla="*/ 24 w 101"/>
                <a:gd name="T23" fmla="*/ 34 h 49"/>
                <a:gd name="T24" fmla="*/ 26 w 101"/>
                <a:gd name="T25" fmla="*/ 32 h 49"/>
                <a:gd name="T26" fmla="*/ 29 w 101"/>
                <a:gd name="T27" fmla="*/ 28 h 49"/>
                <a:gd name="T28" fmla="*/ 31 w 101"/>
                <a:gd name="T29" fmla="*/ 28 h 49"/>
                <a:gd name="T30" fmla="*/ 33 w 101"/>
                <a:gd name="T31" fmla="*/ 28 h 49"/>
                <a:gd name="T32" fmla="*/ 35 w 101"/>
                <a:gd name="T33" fmla="*/ 28 h 49"/>
                <a:gd name="T34" fmla="*/ 37 w 101"/>
                <a:gd name="T35" fmla="*/ 26 h 49"/>
                <a:gd name="T36" fmla="*/ 40 w 101"/>
                <a:gd name="T37" fmla="*/ 26 h 49"/>
                <a:gd name="T38" fmla="*/ 42 w 101"/>
                <a:gd name="T39" fmla="*/ 23 h 49"/>
                <a:gd name="T40" fmla="*/ 44 w 101"/>
                <a:gd name="T41" fmla="*/ 23 h 49"/>
                <a:gd name="T42" fmla="*/ 46 w 101"/>
                <a:gd name="T43" fmla="*/ 20 h 49"/>
                <a:gd name="T44" fmla="*/ 48 w 101"/>
                <a:gd name="T45" fmla="*/ 20 h 49"/>
                <a:gd name="T46" fmla="*/ 51 w 101"/>
                <a:gd name="T47" fmla="*/ 20 h 49"/>
                <a:gd name="T48" fmla="*/ 53 w 101"/>
                <a:gd name="T49" fmla="*/ 20 h 49"/>
                <a:gd name="T50" fmla="*/ 55 w 101"/>
                <a:gd name="T51" fmla="*/ 17 h 49"/>
                <a:gd name="T52" fmla="*/ 57 w 101"/>
                <a:gd name="T53" fmla="*/ 17 h 49"/>
                <a:gd name="T54" fmla="*/ 60 w 101"/>
                <a:gd name="T55" fmla="*/ 14 h 49"/>
                <a:gd name="T56" fmla="*/ 62 w 101"/>
                <a:gd name="T57" fmla="*/ 14 h 49"/>
                <a:gd name="T58" fmla="*/ 64 w 101"/>
                <a:gd name="T59" fmla="*/ 14 h 49"/>
                <a:gd name="T60" fmla="*/ 66 w 101"/>
                <a:gd name="T61" fmla="*/ 11 h 49"/>
                <a:gd name="T62" fmla="*/ 68 w 101"/>
                <a:gd name="T63" fmla="*/ 11 h 49"/>
                <a:gd name="T64" fmla="*/ 70 w 101"/>
                <a:gd name="T65" fmla="*/ 8 h 49"/>
                <a:gd name="T66" fmla="*/ 73 w 101"/>
                <a:gd name="T67" fmla="*/ 8 h 49"/>
                <a:gd name="T68" fmla="*/ 75 w 101"/>
                <a:gd name="T69" fmla="*/ 8 h 49"/>
                <a:gd name="T70" fmla="*/ 77 w 101"/>
                <a:gd name="T71" fmla="*/ 5 h 49"/>
                <a:gd name="T72" fmla="*/ 79 w 101"/>
                <a:gd name="T73" fmla="*/ 5 h 49"/>
                <a:gd name="T74" fmla="*/ 82 w 101"/>
                <a:gd name="T75" fmla="*/ 5 h 49"/>
                <a:gd name="T76" fmla="*/ 84 w 101"/>
                <a:gd name="T77" fmla="*/ 5 h 49"/>
                <a:gd name="T78" fmla="*/ 86 w 101"/>
                <a:gd name="T79" fmla="*/ 5 h 49"/>
                <a:gd name="T80" fmla="*/ 88 w 101"/>
                <a:gd name="T81" fmla="*/ 2 h 49"/>
                <a:gd name="T82" fmla="*/ 90 w 101"/>
                <a:gd name="T83" fmla="*/ 2 h 49"/>
                <a:gd name="T84" fmla="*/ 95 w 101"/>
                <a:gd name="T85" fmla="*/ 2 h 49"/>
                <a:gd name="T86" fmla="*/ 101 w 101"/>
                <a:gd name="T87" fmla="*/ 0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 h="49">
                  <a:moveTo>
                    <a:pt x="0" y="49"/>
                  </a:moveTo>
                  <a:lnTo>
                    <a:pt x="2" y="46"/>
                  </a:lnTo>
                  <a:lnTo>
                    <a:pt x="4" y="46"/>
                  </a:lnTo>
                  <a:lnTo>
                    <a:pt x="7" y="46"/>
                  </a:lnTo>
                  <a:lnTo>
                    <a:pt x="9" y="43"/>
                  </a:lnTo>
                  <a:lnTo>
                    <a:pt x="11" y="43"/>
                  </a:lnTo>
                  <a:lnTo>
                    <a:pt x="13" y="40"/>
                  </a:lnTo>
                  <a:lnTo>
                    <a:pt x="15" y="40"/>
                  </a:lnTo>
                  <a:lnTo>
                    <a:pt x="18" y="37"/>
                  </a:lnTo>
                  <a:lnTo>
                    <a:pt x="20" y="34"/>
                  </a:lnTo>
                  <a:lnTo>
                    <a:pt x="22" y="34"/>
                  </a:lnTo>
                  <a:lnTo>
                    <a:pt x="24" y="34"/>
                  </a:lnTo>
                  <a:lnTo>
                    <a:pt x="26" y="32"/>
                  </a:lnTo>
                  <a:lnTo>
                    <a:pt x="29" y="28"/>
                  </a:lnTo>
                  <a:lnTo>
                    <a:pt x="31" y="28"/>
                  </a:lnTo>
                  <a:lnTo>
                    <a:pt x="33" y="28"/>
                  </a:lnTo>
                  <a:lnTo>
                    <a:pt x="35" y="28"/>
                  </a:lnTo>
                  <a:lnTo>
                    <a:pt x="37" y="26"/>
                  </a:lnTo>
                  <a:lnTo>
                    <a:pt x="40" y="26"/>
                  </a:lnTo>
                  <a:lnTo>
                    <a:pt x="42" y="23"/>
                  </a:lnTo>
                  <a:lnTo>
                    <a:pt x="44" y="23"/>
                  </a:lnTo>
                  <a:lnTo>
                    <a:pt x="46" y="20"/>
                  </a:lnTo>
                  <a:lnTo>
                    <a:pt x="48" y="20"/>
                  </a:lnTo>
                  <a:lnTo>
                    <a:pt x="51" y="20"/>
                  </a:lnTo>
                  <a:lnTo>
                    <a:pt x="53" y="20"/>
                  </a:lnTo>
                  <a:lnTo>
                    <a:pt x="55" y="17"/>
                  </a:lnTo>
                  <a:lnTo>
                    <a:pt x="57" y="17"/>
                  </a:lnTo>
                  <a:lnTo>
                    <a:pt x="60" y="14"/>
                  </a:lnTo>
                  <a:lnTo>
                    <a:pt x="62" y="14"/>
                  </a:lnTo>
                  <a:lnTo>
                    <a:pt x="64" y="14"/>
                  </a:lnTo>
                  <a:lnTo>
                    <a:pt x="66" y="11"/>
                  </a:lnTo>
                  <a:lnTo>
                    <a:pt x="68" y="11"/>
                  </a:lnTo>
                  <a:lnTo>
                    <a:pt x="70" y="8"/>
                  </a:lnTo>
                  <a:lnTo>
                    <a:pt x="73" y="8"/>
                  </a:lnTo>
                  <a:lnTo>
                    <a:pt x="75" y="8"/>
                  </a:lnTo>
                  <a:lnTo>
                    <a:pt x="77" y="5"/>
                  </a:lnTo>
                  <a:lnTo>
                    <a:pt x="79" y="5"/>
                  </a:lnTo>
                  <a:lnTo>
                    <a:pt x="82" y="5"/>
                  </a:lnTo>
                  <a:lnTo>
                    <a:pt x="84" y="5"/>
                  </a:lnTo>
                  <a:lnTo>
                    <a:pt x="86" y="5"/>
                  </a:lnTo>
                  <a:lnTo>
                    <a:pt x="88" y="2"/>
                  </a:lnTo>
                  <a:lnTo>
                    <a:pt x="90" y="2"/>
                  </a:lnTo>
                  <a:lnTo>
                    <a:pt x="95" y="2"/>
                  </a:lnTo>
                  <a:lnTo>
                    <a:pt x="101"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26767" name="Group 47"/>
          <p:cNvGrpSpPr>
            <a:grpSpLocks/>
          </p:cNvGrpSpPr>
          <p:nvPr/>
        </p:nvGrpSpPr>
        <p:grpSpPr bwMode="auto">
          <a:xfrm>
            <a:off x="2498725" y="5599113"/>
            <a:ext cx="3644900" cy="147637"/>
            <a:chOff x="1814" y="3527"/>
            <a:chExt cx="2296" cy="93"/>
          </a:xfrm>
        </p:grpSpPr>
        <p:grpSp>
          <p:nvGrpSpPr>
            <p:cNvPr id="6256" name="Group 48"/>
            <p:cNvGrpSpPr>
              <a:grpSpLocks/>
            </p:cNvGrpSpPr>
            <p:nvPr/>
          </p:nvGrpSpPr>
          <p:grpSpPr bwMode="auto">
            <a:xfrm>
              <a:off x="1994" y="3527"/>
              <a:ext cx="1919" cy="81"/>
              <a:chOff x="1994" y="3527"/>
              <a:chExt cx="1919" cy="81"/>
            </a:xfrm>
          </p:grpSpPr>
          <p:sp>
            <p:nvSpPr>
              <p:cNvPr id="6259" name="Freeform 49"/>
              <p:cNvSpPr>
                <a:spLocks/>
              </p:cNvSpPr>
              <p:nvPr/>
            </p:nvSpPr>
            <p:spPr bwMode="auto">
              <a:xfrm>
                <a:off x="1994" y="3590"/>
                <a:ext cx="274" cy="12"/>
              </a:xfrm>
              <a:custGeom>
                <a:avLst/>
                <a:gdLst>
                  <a:gd name="T0" fmla="*/ 0 w 988"/>
                  <a:gd name="T1" fmla="*/ 0 h 61"/>
                  <a:gd name="T2" fmla="*/ 0 w 988"/>
                  <a:gd name="T3" fmla="*/ 0 h 61"/>
                  <a:gd name="T4" fmla="*/ 0 w 988"/>
                  <a:gd name="T5" fmla="*/ 0 h 61"/>
                  <a:gd name="T6" fmla="*/ 0 w 988"/>
                  <a:gd name="T7" fmla="*/ 0 h 61"/>
                  <a:gd name="T8" fmla="*/ 0 w 988"/>
                  <a:gd name="T9" fmla="*/ 0 h 61"/>
                  <a:gd name="T10" fmla="*/ 0 w 988"/>
                  <a:gd name="T11" fmla="*/ 0 h 61"/>
                  <a:gd name="T12" fmla="*/ 0 w 988"/>
                  <a:gd name="T13" fmla="*/ 0 h 61"/>
                  <a:gd name="T14" fmla="*/ 0 w 988"/>
                  <a:gd name="T15" fmla="*/ 0 h 61"/>
                  <a:gd name="T16" fmla="*/ 0 w 988"/>
                  <a:gd name="T17" fmla="*/ 0 h 61"/>
                  <a:gd name="T18" fmla="*/ 0 w 988"/>
                  <a:gd name="T19" fmla="*/ 0 h 61"/>
                  <a:gd name="T20" fmla="*/ 0 w 988"/>
                  <a:gd name="T21" fmla="*/ 0 h 61"/>
                  <a:gd name="T22" fmla="*/ 0 w 988"/>
                  <a:gd name="T23" fmla="*/ 0 h 61"/>
                  <a:gd name="T24" fmla="*/ 0 w 988"/>
                  <a:gd name="T25" fmla="*/ 0 h 61"/>
                  <a:gd name="T26" fmla="*/ 0 w 988"/>
                  <a:gd name="T27" fmla="*/ 0 h 61"/>
                  <a:gd name="T28" fmla="*/ 0 w 988"/>
                  <a:gd name="T29" fmla="*/ 0 h 61"/>
                  <a:gd name="T30" fmla="*/ 0 w 988"/>
                  <a:gd name="T31" fmla="*/ 0 h 61"/>
                  <a:gd name="T32" fmla="*/ 0 w 988"/>
                  <a:gd name="T33" fmla="*/ 0 h 61"/>
                  <a:gd name="T34" fmla="*/ 0 w 988"/>
                  <a:gd name="T35" fmla="*/ 0 h 61"/>
                  <a:gd name="T36" fmla="*/ 0 w 988"/>
                  <a:gd name="T37" fmla="*/ 0 h 61"/>
                  <a:gd name="T38" fmla="*/ 0 w 988"/>
                  <a:gd name="T39" fmla="*/ 0 h 61"/>
                  <a:gd name="T40" fmla="*/ 0 w 988"/>
                  <a:gd name="T41" fmla="*/ 0 h 61"/>
                  <a:gd name="T42" fmla="*/ 0 w 988"/>
                  <a:gd name="T43" fmla="*/ 0 h 61"/>
                  <a:gd name="T44" fmla="*/ 0 w 988"/>
                  <a:gd name="T45" fmla="*/ 0 h 61"/>
                  <a:gd name="T46" fmla="*/ 0 w 988"/>
                  <a:gd name="T47" fmla="*/ 0 h 61"/>
                  <a:gd name="T48" fmla="*/ 0 w 988"/>
                  <a:gd name="T49" fmla="*/ 0 h 61"/>
                  <a:gd name="T50" fmla="*/ 0 w 988"/>
                  <a:gd name="T51" fmla="*/ 0 h 61"/>
                  <a:gd name="T52" fmla="*/ 0 w 988"/>
                  <a:gd name="T53" fmla="*/ 0 h 61"/>
                  <a:gd name="T54" fmla="*/ 0 w 988"/>
                  <a:gd name="T55" fmla="*/ 0 h 61"/>
                  <a:gd name="T56" fmla="*/ 0 w 988"/>
                  <a:gd name="T57" fmla="*/ 0 h 61"/>
                  <a:gd name="T58" fmla="*/ 0 w 988"/>
                  <a:gd name="T59" fmla="*/ 0 h 61"/>
                  <a:gd name="T60" fmla="*/ 0 w 988"/>
                  <a:gd name="T61" fmla="*/ 0 h 61"/>
                  <a:gd name="T62" fmla="*/ 0 w 988"/>
                  <a:gd name="T63" fmla="*/ 0 h 61"/>
                  <a:gd name="T64" fmla="*/ 0 w 988"/>
                  <a:gd name="T65" fmla="*/ 0 h 61"/>
                  <a:gd name="T66" fmla="*/ 0 w 988"/>
                  <a:gd name="T67" fmla="*/ 0 h 61"/>
                  <a:gd name="T68" fmla="*/ 0 w 988"/>
                  <a:gd name="T69" fmla="*/ 0 h 61"/>
                  <a:gd name="T70" fmla="*/ 0 w 988"/>
                  <a:gd name="T71" fmla="*/ 0 h 61"/>
                  <a:gd name="T72" fmla="*/ 0 w 988"/>
                  <a:gd name="T73" fmla="*/ 0 h 61"/>
                  <a:gd name="T74" fmla="*/ 0 w 988"/>
                  <a:gd name="T75" fmla="*/ 0 h 61"/>
                  <a:gd name="T76" fmla="*/ 0 w 988"/>
                  <a:gd name="T77" fmla="*/ 0 h 61"/>
                  <a:gd name="T78" fmla="*/ 0 w 988"/>
                  <a:gd name="T79" fmla="*/ 0 h 61"/>
                  <a:gd name="T80" fmla="*/ 0 w 988"/>
                  <a:gd name="T81" fmla="*/ 0 h 61"/>
                  <a:gd name="T82" fmla="*/ 0 w 988"/>
                  <a:gd name="T83" fmla="*/ 0 h 61"/>
                  <a:gd name="T84" fmla="*/ 0 w 988"/>
                  <a:gd name="T85" fmla="*/ 0 h 61"/>
                  <a:gd name="T86" fmla="*/ 0 w 988"/>
                  <a:gd name="T87" fmla="*/ 0 h 61"/>
                  <a:gd name="T88" fmla="*/ 0 w 988"/>
                  <a:gd name="T89" fmla="*/ 0 h 61"/>
                  <a:gd name="T90" fmla="*/ 0 w 988"/>
                  <a:gd name="T91" fmla="*/ 0 h 61"/>
                  <a:gd name="T92" fmla="*/ 0 w 988"/>
                  <a:gd name="T93" fmla="*/ 0 h 61"/>
                  <a:gd name="T94" fmla="*/ 0 w 988"/>
                  <a:gd name="T95" fmla="*/ 0 h 61"/>
                  <a:gd name="T96" fmla="*/ 0 w 988"/>
                  <a:gd name="T97" fmla="*/ 0 h 61"/>
                  <a:gd name="T98" fmla="*/ 0 w 988"/>
                  <a:gd name="T99" fmla="*/ 0 h 61"/>
                  <a:gd name="T100" fmla="*/ 0 w 988"/>
                  <a:gd name="T101" fmla="*/ 0 h 61"/>
                  <a:gd name="T102" fmla="*/ 0 w 988"/>
                  <a:gd name="T103" fmla="*/ 0 h 61"/>
                  <a:gd name="T104" fmla="*/ 0 w 988"/>
                  <a:gd name="T105" fmla="*/ 0 h 61"/>
                  <a:gd name="T106" fmla="*/ 0 w 988"/>
                  <a:gd name="T107" fmla="*/ 0 h 61"/>
                  <a:gd name="T108" fmla="*/ 0 w 988"/>
                  <a:gd name="T109" fmla="*/ 0 h 61"/>
                  <a:gd name="T110" fmla="*/ 0 w 988"/>
                  <a:gd name="T111" fmla="*/ 0 h 61"/>
                  <a:gd name="T112" fmla="*/ 0 w 988"/>
                  <a:gd name="T113" fmla="*/ 0 h 61"/>
                  <a:gd name="T114" fmla="*/ 0 w 988"/>
                  <a:gd name="T115" fmla="*/ 0 h 61"/>
                  <a:gd name="T116" fmla="*/ 0 w 988"/>
                  <a:gd name="T117" fmla="*/ 0 h 61"/>
                  <a:gd name="T118" fmla="*/ 0 w 988"/>
                  <a:gd name="T119" fmla="*/ 0 h 61"/>
                  <a:gd name="T120" fmla="*/ 0 w 988"/>
                  <a:gd name="T121" fmla="*/ 0 h 61"/>
                  <a:gd name="T122" fmla="*/ 0 w 988"/>
                  <a:gd name="T123" fmla="*/ 0 h 61"/>
                  <a:gd name="T124" fmla="*/ 0 w 988"/>
                  <a:gd name="T125" fmla="*/ 0 h 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8" h="61">
                    <a:moveTo>
                      <a:pt x="0" y="60"/>
                    </a:moveTo>
                    <a:lnTo>
                      <a:pt x="7" y="60"/>
                    </a:lnTo>
                    <a:lnTo>
                      <a:pt x="16" y="60"/>
                    </a:lnTo>
                    <a:lnTo>
                      <a:pt x="24" y="60"/>
                    </a:lnTo>
                    <a:lnTo>
                      <a:pt x="32" y="60"/>
                    </a:lnTo>
                    <a:lnTo>
                      <a:pt x="39" y="60"/>
                    </a:lnTo>
                    <a:lnTo>
                      <a:pt x="47" y="60"/>
                    </a:lnTo>
                    <a:lnTo>
                      <a:pt x="55" y="60"/>
                    </a:lnTo>
                    <a:lnTo>
                      <a:pt x="63" y="60"/>
                    </a:lnTo>
                    <a:lnTo>
                      <a:pt x="72" y="60"/>
                    </a:lnTo>
                    <a:lnTo>
                      <a:pt x="79" y="60"/>
                    </a:lnTo>
                    <a:lnTo>
                      <a:pt x="87" y="61"/>
                    </a:lnTo>
                    <a:lnTo>
                      <a:pt x="95" y="61"/>
                    </a:lnTo>
                    <a:lnTo>
                      <a:pt x="103" y="61"/>
                    </a:lnTo>
                    <a:lnTo>
                      <a:pt x="110" y="61"/>
                    </a:lnTo>
                    <a:lnTo>
                      <a:pt x="118" y="61"/>
                    </a:lnTo>
                    <a:lnTo>
                      <a:pt x="126" y="61"/>
                    </a:lnTo>
                    <a:lnTo>
                      <a:pt x="135" y="61"/>
                    </a:lnTo>
                    <a:lnTo>
                      <a:pt x="142" y="61"/>
                    </a:lnTo>
                    <a:lnTo>
                      <a:pt x="150" y="48"/>
                    </a:lnTo>
                    <a:lnTo>
                      <a:pt x="158" y="48"/>
                    </a:lnTo>
                    <a:lnTo>
                      <a:pt x="166" y="48"/>
                    </a:lnTo>
                    <a:lnTo>
                      <a:pt x="174" y="48"/>
                    </a:lnTo>
                    <a:lnTo>
                      <a:pt x="181" y="48"/>
                    </a:lnTo>
                    <a:lnTo>
                      <a:pt x="189" y="48"/>
                    </a:lnTo>
                    <a:lnTo>
                      <a:pt x="198" y="48"/>
                    </a:lnTo>
                    <a:lnTo>
                      <a:pt x="206" y="48"/>
                    </a:lnTo>
                    <a:lnTo>
                      <a:pt x="213" y="48"/>
                    </a:lnTo>
                    <a:lnTo>
                      <a:pt x="221" y="48"/>
                    </a:lnTo>
                    <a:lnTo>
                      <a:pt x="229" y="48"/>
                    </a:lnTo>
                    <a:lnTo>
                      <a:pt x="237" y="49"/>
                    </a:lnTo>
                    <a:lnTo>
                      <a:pt x="244" y="49"/>
                    </a:lnTo>
                    <a:lnTo>
                      <a:pt x="252" y="49"/>
                    </a:lnTo>
                    <a:lnTo>
                      <a:pt x="261" y="49"/>
                    </a:lnTo>
                    <a:lnTo>
                      <a:pt x="269" y="49"/>
                    </a:lnTo>
                    <a:lnTo>
                      <a:pt x="277" y="35"/>
                    </a:lnTo>
                    <a:lnTo>
                      <a:pt x="284" y="35"/>
                    </a:lnTo>
                    <a:lnTo>
                      <a:pt x="292" y="49"/>
                    </a:lnTo>
                    <a:lnTo>
                      <a:pt x="300" y="49"/>
                    </a:lnTo>
                    <a:lnTo>
                      <a:pt x="308" y="36"/>
                    </a:lnTo>
                    <a:lnTo>
                      <a:pt x="316" y="36"/>
                    </a:lnTo>
                    <a:lnTo>
                      <a:pt x="324" y="36"/>
                    </a:lnTo>
                    <a:lnTo>
                      <a:pt x="332" y="36"/>
                    </a:lnTo>
                    <a:lnTo>
                      <a:pt x="340" y="36"/>
                    </a:lnTo>
                    <a:lnTo>
                      <a:pt x="348" y="36"/>
                    </a:lnTo>
                    <a:lnTo>
                      <a:pt x="355" y="36"/>
                    </a:lnTo>
                    <a:lnTo>
                      <a:pt x="363" y="22"/>
                    </a:lnTo>
                    <a:lnTo>
                      <a:pt x="371" y="36"/>
                    </a:lnTo>
                    <a:lnTo>
                      <a:pt x="380" y="23"/>
                    </a:lnTo>
                    <a:lnTo>
                      <a:pt x="387" y="23"/>
                    </a:lnTo>
                    <a:lnTo>
                      <a:pt x="395" y="23"/>
                    </a:lnTo>
                    <a:lnTo>
                      <a:pt x="403" y="23"/>
                    </a:lnTo>
                    <a:lnTo>
                      <a:pt x="411" y="23"/>
                    </a:lnTo>
                    <a:lnTo>
                      <a:pt x="418" y="23"/>
                    </a:lnTo>
                    <a:lnTo>
                      <a:pt x="426" y="23"/>
                    </a:lnTo>
                    <a:lnTo>
                      <a:pt x="434" y="9"/>
                    </a:lnTo>
                    <a:lnTo>
                      <a:pt x="443" y="9"/>
                    </a:lnTo>
                    <a:lnTo>
                      <a:pt x="451" y="9"/>
                    </a:lnTo>
                    <a:lnTo>
                      <a:pt x="458" y="9"/>
                    </a:lnTo>
                    <a:lnTo>
                      <a:pt x="466" y="9"/>
                    </a:lnTo>
                    <a:lnTo>
                      <a:pt x="474" y="9"/>
                    </a:lnTo>
                    <a:lnTo>
                      <a:pt x="482" y="9"/>
                    </a:lnTo>
                    <a:lnTo>
                      <a:pt x="489" y="9"/>
                    </a:lnTo>
                    <a:lnTo>
                      <a:pt x="498" y="9"/>
                    </a:lnTo>
                    <a:lnTo>
                      <a:pt x="506" y="24"/>
                    </a:lnTo>
                    <a:lnTo>
                      <a:pt x="514" y="24"/>
                    </a:lnTo>
                    <a:lnTo>
                      <a:pt x="521" y="24"/>
                    </a:lnTo>
                    <a:lnTo>
                      <a:pt x="529" y="24"/>
                    </a:lnTo>
                    <a:lnTo>
                      <a:pt x="537" y="25"/>
                    </a:lnTo>
                    <a:lnTo>
                      <a:pt x="545" y="25"/>
                    </a:lnTo>
                    <a:lnTo>
                      <a:pt x="552" y="25"/>
                    </a:lnTo>
                    <a:lnTo>
                      <a:pt x="561" y="25"/>
                    </a:lnTo>
                    <a:lnTo>
                      <a:pt x="569" y="25"/>
                    </a:lnTo>
                    <a:lnTo>
                      <a:pt x="577" y="25"/>
                    </a:lnTo>
                    <a:lnTo>
                      <a:pt x="585" y="25"/>
                    </a:lnTo>
                    <a:lnTo>
                      <a:pt x="592" y="25"/>
                    </a:lnTo>
                    <a:lnTo>
                      <a:pt x="600" y="25"/>
                    </a:lnTo>
                    <a:lnTo>
                      <a:pt x="608" y="25"/>
                    </a:lnTo>
                    <a:lnTo>
                      <a:pt x="616" y="25"/>
                    </a:lnTo>
                    <a:lnTo>
                      <a:pt x="624" y="26"/>
                    </a:lnTo>
                    <a:lnTo>
                      <a:pt x="632" y="26"/>
                    </a:lnTo>
                    <a:lnTo>
                      <a:pt x="640" y="26"/>
                    </a:lnTo>
                    <a:lnTo>
                      <a:pt x="648" y="40"/>
                    </a:lnTo>
                    <a:lnTo>
                      <a:pt x="655" y="26"/>
                    </a:lnTo>
                    <a:lnTo>
                      <a:pt x="663" y="40"/>
                    </a:lnTo>
                    <a:lnTo>
                      <a:pt x="671" y="26"/>
                    </a:lnTo>
                    <a:lnTo>
                      <a:pt x="679" y="26"/>
                    </a:lnTo>
                    <a:lnTo>
                      <a:pt x="687" y="40"/>
                    </a:lnTo>
                    <a:lnTo>
                      <a:pt x="695" y="40"/>
                    </a:lnTo>
                    <a:lnTo>
                      <a:pt x="703" y="27"/>
                    </a:lnTo>
                    <a:lnTo>
                      <a:pt x="711" y="27"/>
                    </a:lnTo>
                    <a:lnTo>
                      <a:pt x="719" y="27"/>
                    </a:lnTo>
                    <a:lnTo>
                      <a:pt x="726" y="27"/>
                    </a:lnTo>
                    <a:lnTo>
                      <a:pt x="734" y="27"/>
                    </a:lnTo>
                    <a:lnTo>
                      <a:pt x="743" y="27"/>
                    </a:lnTo>
                    <a:lnTo>
                      <a:pt x="751" y="27"/>
                    </a:lnTo>
                    <a:lnTo>
                      <a:pt x="758" y="27"/>
                    </a:lnTo>
                    <a:lnTo>
                      <a:pt x="766" y="27"/>
                    </a:lnTo>
                    <a:lnTo>
                      <a:pt x="774" y="27"/>
                    </a:lnTo>
                    <a:lnTo>
                      <a:pt x="782" y="27"/>
                    </a:lnTo>
                    <a:lnTo>
                      <a:pt x="789" y="28"/>
                    </a:lnTo>
                    <a:lnTo>
                      <a:pt x="797" y="28"/>
                    </a:lnTo>
                    <a:lnTo>
                      <a:pt x="806" y="28"/>
                    </a:lnTo>
                    <a:lnTo>
                      <a:pt x="814" y="28"/>
                    </a:lnTo>
                    <a:lnTo>
                      <a:pt x="822" y="28"/>
                    </a:lnTo>
                    <a:lnTo>
                      <a:pt x="829" y="13"/>
                    </a:lnTo>
                    <a:lnTo>
                      <a:pt x="837" y="13"/>
                    </a:lnTo>
                    <a:lnTo>
                      <a:pt x="845" y="13"/>
                    </a:lnTo>
                    <a:lnTo>
                      <a:pt x="853" y="13"/>
                    </a:lnTo>
                    <a:lnTo>
                      <a:pt x="860" y="14"/>
                    </a:lnTo>
                    <a:lnTo>
                      <a:pt x="869" y="14"/>
                    </a:lnTo>
                    <a:lnTo>
                      <a:pt x="877" y="14"/>
                    </a:lnTo>
                    <a:lnTo>
                      <a:pt x="885" y="14"/>
                    </a:lnTo>
                    <a:lnTo>
                      <a:pt x="893" y="14"/>
                    </a:lnTo>
                    <a:lnTo>
                      <a:pt x="900" y="0"/>
                    </a:lnTo>
                    <a:lnTo>
                      <a:pt x="908" y="0"/>
                    </a:lnTo>
                    <a:lnTo>
                      <a:pt x="916" y="0"/>
                    </a:lnTo>
                    <a:lnTo>
                      <a:pt x="925" y="1"/>
                    </a:lnTo>
                    <a:lnTo>
                      <a:pt x="932" y="1"/>
                    </a:lnTo>
                    <a:lnTo>
                      <a:pt x="940" y="1"/>
                    </a:lnTo>
                    <a:lnTo>
                      <a:pt x="948" y="1"/>
                    </a:lnTo>
                    <a:lnTo>
                      <a:pt x="956" y="1"/>
                    </a:lnTo>
                    <a:lnTo>
                      <a:pt x="963" y="1"/>
                    </a:lnTo>
                    <a:lnTo>
                      <a:pt x="971" y="1"/>
                    </a:lnTo>
                    <a:lnTo>
                      <a:pt x="979" y="1"/>
                    </a:lnTo>
                    <a:lnTo>
                      <a:pt x="988" y="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0" name="Freeform 50"/>
              <p:cNvSpPr>
                <a:spLocks/>
              </p:cNvSpPr>
              <p:nvPr/>
            </p:nvSpPr>
            <p:spPr bwMode="auto">
              <a:xfrm>
                <a:off x="2268" y="3583"/>
                <a:ext cx="275" cy="10"/>
              </a:xfrm>
              <a:custGeom>
                <a:avLst/>
                <a:gdLst>
                  <a:gd name="T0" fmla="*/ 0 w 987"/>
                  <a:gd name="T1" fmla="*/ 0 h 48"/>
                  <a:gd name="T2" fmla="*/ 0 w 987"/>
                  <a:gd name="T3" fmla="*/ 0 h 48"/>
                  <a:gd name="T4" fmla="*/ 0 w 987"/>
                  <a:gd name="T5" fmla="*/ 0 h 48"/>
                  <a:gd name="T6" fmla="*/ 0 w 987"/>
                  <a:gd name="T7" fmla="*/ 0 h 48"/>
                  <a:gd name="T8" fmla="*/ 0 w 987"/>
                  <a:gd name="T9" fmla="*/ 0 h 48"/>
                  <a:gd name="T10" fmla="*/ 0 w 987"/>
                  <a:gd name="T11" fmla="*/ 0 h 48"/>
                  <a:gd name="T12" fmla="*/ 0 w 987"/>
                  <a:gd name="T13" fmla="*/ 0 h 48"/>
                  <a:gd name="T14" fmla="*/ 0 w 987"/>
                  <a:gd name="T15" fmla="*/ 0 h 48"/>
                  <a:gd name="T16" fmla="*/ 0 w 987"/>
                  <a:gd name="T17" fmla="*/ 0 h 48"/>
                  <a:gd name="T18" fmla="*/ 0 w 987"/>
                  <a:gd name="T19" fmla="*/ 0 h 48"/>
                  <a:gd name="T20" fmla="*/ 0 w 987"/>
                  <a:gd name="T21" fmla="*/ 0 h 48"/>
                  <a:gd name="T22" fmla="*/ 0 w 987"/>
                  <a:gd name="T23" fmla="*/ 0 h 48"/>
                  <a:gd name="T24" fmla="*/ 0 w 987"/>
                  <a:gd name="T25" fmla="*/ 0 h 48"/>
                  <a:gd name="T26" fmla="*/ 0 w 987"/>
                  <a:gd name="T27" fmla="*/ 0 h 48"/>
                  <a:gd name="T28" fmla="*/ 0 w 987"/>
                  <a:gd name="T29" fmla="*/ 0 h 48"/>
                  <a:gd name="T30" fmla="*/ 0 w 987"/>
                  <a:gd name="T31" fmla="*/ 0 h 48"/>
                  <a:gd name="T32" fmla="*/ 0 w 987"/>
                  <a:gd name="T33" fmla="*/ 0 h 48"/>
                  <a:gd name="T34" fmla="*/ 0 w 987"/>
                  <a:gd name="T35" fmla="*/ 0 h 48"/>
                  <a:gd name="T36" fmla="*/ 0 w 987"/>
                  <a:gd name="T37" fmla="*/ 0 h 48"/>
                  <a:gd name="T38" fmla="*/ 0 w 987"/>
                  <a:gd name="T39" fmla="*/ 0 h 48"/>
                  <a:gd name="T40" fmla="*/ 0 w 987"/>
                  <a:gd name="T41" fmla="*/ 0 h 48"/>
                  <a:gd name="T42" fmla="*/ 0 w 987"/>
                  <a:gd name="T43" fmla="*/ 0 h 48"/>
                  <a:gd name="T44" fmla="*/ 0 w 987"/>
                  <a:gd name="T45" fmla="*/ 0 h 48"/>
                  <a:gd name="T46" fmla="*/ 0 w 987"/>
                  <a:gd name="T47" fmla="*/ 0 h 48"/>
                  <a:gd name="T48" fmla="*/ 0 w 987"/>
                  <a:gd name="T49" fmla="*/ 0 h 48"/>
                  <a:gd name="T50" fmla="*/ 0 w 987"/>
                  <a:gd name="T51" fmla="*/ 0 h 48"/>
                  <a:gd name="T52" fmla="*/ 0 w 987"/>
                  <a:gd name="T53" fmla="*/ 0 h 48"/>
                  <a:gd name="T54" fmla="*/ 0 w 987"/>
                  <a:gd name="T55" fmla="*/ 0 h 48"/>
                  <a:gd name="T56" fmla="*/ 0 w 987"/>
                  <a:gd name="T57" fmla="*/ 0 h 48"/>
                  <a:gd name="T58" fmla="*/ 0 w 987"/>
                  <a:gd name="T59" fmla="*/ 0 h 48"/>
                  <a:gd name="T60" fmla="*/ 0 w 987"/>
                  <a:gd name="T61" fmla="*/ 0 h 48"/>
                  <a:gd name="T62" fmla="*/ 0 w 987"/>
                  <a:gd name="T63" fmla="*/ 0 h 48"/>
                  <a:gd name="T64" fmla="*/ 0 w 987"/>
                  <a:gd name="T65" fmla="*/ 0 h 48"/>
                  <a:gd name="T66" fmla="*/ 0 w 987"/>
                  <a:gd name="T67" fmla="*/ 0 h 48"/>
                  <a:gd name="T68" fmla="*/ 0 w 987"/>
                  <a:gd name="T69" fmla="*/ 0 h 48"/>
                  <a:gd name="T70" fmla="*/ 0 w 987"/>
                  <a:gd name="T71" fmla="*/ 0 h 48"/>
                  <a:gd name="T72" fmla="*/ 0 w 987"/>
                  <a:gd name="T73" fmla="*/ 0 h 48"/>
                  <a:gd name="T74" fmla="*/ 0 w 987"/>
                  <a:gd name="T75" fmla="*/ 0 h 48"/>
                  <a:gd name="T76" fmla="*/ 0 w 987"/>
                  <a:gd name="T77" fmla="*/ 0 h 48"/>
                  <a:gd name="T78" fmla="*/ 0 w 987"/>
                  <a:gd name="T79" fmla="*/ 0 h 48"/>
                  <a:gd name="T80" fmla="*/ 0 w 987"/>
                  <a:gd name="T81" fmla="*/ 0 h 48"/>
                  <a:gd name="T82" fmla="*/ 0 w 987"/>
                  <a:gd name="T83" fmla="*/ 0 h 48"/>
                  <a:gd name="T84" fmla="*/ 0 w 987"/>
                  <a:gd name="T85" fmla="*/ 0 h 48"/>
                  <a:gd name="T86" fmla="*/ 0 w 987"/>
                  <a:gd name="T87" fmla="*/ 0 h 48"/>
                  <a:gd name="T88" fmla="*/ 0 w 987"/>
                  <a:gd name="T89" fmla="*/ 0 h 48"/>
                  <a:gd name="T90" fmla="*/ 0 w 987"/>
                  <a:gd name="T91" fmla="*/ 0 h 48"/>
                  <a:gd name="T92" fmla="*/ 0 w 987"/>
                  <a:gd name="T93" fmla="*/ 0 h 48"/>
                  <a:gd name="T94" fmla="*/ 0 w 987"/>
                  <a:gd name="T95" fmla="*/ 0 h 48"/>
                  <a:gd name="T96" fmla="*/ 0 w 987"/>
                  <a:gd name="T97" fmla="*/ 0 h 48"/>
                  <a:gd name="T98" fmla="*/ 0 w 987"/>
                  <a:gd name="T99" fmla="*/ 0 h 48"/>
                  <a:gd name="T100" fmla="*/ 0 w 987"/>
                  <a:gd name="T101" fmla="*/ 0 h 48"/>
                  <a:gd name="T102" fmla="*/ 0 w 987"/>
                  <a:gd name="T103" fmla="*/ 0 h 48"/>
                  <a:gd name="T104" fmla="*/ 0 w 987"/>
                  <a:gd name="T105" fmla="*/ 0 h 48"/>
                  <a:gd name="T106" fmla="*/ 0 w 987"/>
                  <a:gd name="T107" fmla="*/ 0 h 48"/>
                  <a:gd name="T108" fmla="*/ 0 w 987"/>
                  <a:gd name="T109" fmla="*/ 0 h 48"/>
                  <a:gd name="T110" fmla="*/ 0 w 987"/>
                  <a:gd name="T111" fmla="*/ 0 h 48"/>
                  <a:gd name="T112" fmla="*/ 0 w 987"/>
                  <a:gd name="T113" fmla="*/ 0 h 48"/>
                  <a:gd name="T114" fmla="*/ 0 w 987"/>
                  <a:gd name="T115" fmla="*/ 0 h 48"/>
                  <a:gd name="T116" fmla="*/ 0 w 987"/>
                  <a:gd name="T117" fmla="*/ 0 h 48"/>
                  <a:gd name="T118" fmla="*/ 0 w 987"/>
                  <a:gd name="T119" fmla="*/ 0 h 48"/>
                  <a:gd name="T120" fmla="*/ 0 w 987"/>
                  <a:gd name="T121" fmla="*/ 0 h 48"/>
                  <a:gd name="T122" fmla="*/ 0 w 987"/>
                  <a:gd name="T123" fmla="*/ 0 h 48"/>
                  <a:gd name="T124" fmla="*/ 0 w 987"/>
                  <a:gd name="T125" fmla="*/ 0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48">
                    <a:moveTo>
                      <a:pt x="0" y="31"/>
                    </a:moveTo>
                    <a:lnTo>
                      <a:pt x="8" y="31"/>
                    </a:lnTo>
                    <a:lnTo>
                      <a:pt x="15" y="31"/>
                    </a:lnTo>
                    <a:lnTo>
                      <a:pt x="23" y="32"/>
                    </a:lnTo>
                    <a:lnTo>
                      <a:pt x="31" y="32"/>
                    </a:lnTo>
                    <a:lnTo>
                      <a:pt x="39" y="32"/>
                    </a:lnTo>
                    <a:lnTo>
                      <a:pt x="46" y="32"/>
                    </a:lnTo>
                    <a:lnTo>
                      <a:pt x="54" y="32"/>
                    </a:lnTo>
                    <a:lnTo>
                      <a:pt x="63" y="32"/>
                    </a:lnTo>
                    <a:lnTo>
                      <a:pt x="71" y="32"/>
                    </a:lnTo>
                    <a:lnTo>
                      <a:pt x="78" y="32"/>
                    </a:lnTo>
                    <a:lnTo>
                      <a:pt x="86" y="32"/>
                    </a:lnTo>
                    <a:lnTo>
                      <a:pt x="94" y="32"/>
                    </a:lnTo>
                    <a:lnTo>
                      <a:pt x="102" y="32"/>
                    </a:lnTo>
                    <a:lnTo>
                      <a:pt x="110" y="33"/>
                    </a:lnTo>
                    <a:lnTo>
                      <a:pt x="117" y="33"/>
                    </a:lnTo>
                    <a:lnTo>
                      <a:pt x="126" y="33"/>
                    </a:lnTo>
                    <a:lnTo>
                      <a:pt x="134" y="33"/>
                    </a:lnTo>
                    <a:lnTo>
                      <a:pt x="142" y="33"/>
                    </a:lnTo>
                    <a:lnTo>
                      <a:pt x="149" y="33"/>
                    </a:lnTo>
                    <a:lnTo>
                      <a:pt x="157" y="33"/>
                    </a:lnTo>
                    <a:lnTo>
                      <a:pt x="165" y="33"/>
                    </a:lnTo>
                    <a:lnTo>
                      <a:pt x="173" y="33"/>
                    </a:lnTo>
                    <a:lnTo>
                      <a:pt x="181" y="33"/>
                    </a:lnTo>
                    <a:lnTo>
                      <a:pt x="189" y="47"/>
                    </a:lnTo>
                    <a:lnTo>
                      <a:pt x="197" y="47"/>
                    </a:lnTo>
                    <a:lnTo>
                      <a:pt x="205" y="47"/>
                    </a:lnTo>
                    <a:lnTo>
                      <a:pt x="212" y="48"/>
                    </a:lnTo>
                    <a:lnTo>
                      <a:pt x="220" y="48"/>
                    </a:lnTo>
                    <a:lnTo>
                      <a:pt x="228" y="34"/>
                    </a:lnTo>
                    <a:lnTo>
                      <a:pt x="236" y="34"/>
                    </a:lnTo>
                    <a:lnTo>
                      <a:pt x="244" y="48"/>
                    </a:lnTo>
                    <a:lnTo>
                      <a:pt x="252" y="48"/>
                    </a:lnTo>
                    <a:lnTo>
                      <a:pt x="260" y="48"/>
                    </a:lnTo>
                    <a:lnTo>
                      <a:pt x="268" y="34"/>
                    </a:lnTo>
                    <a:lnTo>
                      <a:pt x="276" y="35"/>
                    </a:lnTo>
                    <a:lnTo>
                      <a:pt x="283" y="35"/>
                    </a:lnTo>
                    <a:lnTo>
                      <a:pt x="291" y="35"/>
                    </a:lnTo>
                    <a:lnTo>
                      <a:pt x="299" y="35"/>
                    </a:lnTo>
                    <a:lnTo>
                      <a:pt x="308" y="35"/>
                    </a:lnTo>
                    <a:lnTo>
                      <a:pt x="315" y="35"/>
                    </a:lnTo>
                    <a:lnTo>
                      <a:pt x="323" y="35"/>
                    </a:lnTo>
                    <a:lnTo>
                      <a:pt x="331" y="21"/>
                    </a:lnTo>
                    <a:lnTo>
                      <a:pt x="339" y="22"/>
                    </a:lnTo>
                    <a:lnTo>
                      <a:pt x="347" y="22"/>
                    </a:lnTo>
                    <a:lnTo>
                      <a:pt x="354" y="22"/>
                    </a:lnTo>
                    <a:lnTo>
                      <a:pt x="363" y="22"/>
                    </a:lnTo>
                    <a:lnTo>
                      <a:pt x="371" y="22"/>
                    </a:lnTo>
                    <a:lnTo>
                      <a:pt x="379" y="22"/>
                    </a:lnTo>
                    <a:lnTo>
                      <a:pt x="386" y="8"/>
                    </a:lnTo>
                    <a:lnTo>
                      <a:pt x="394" y="8"/>
                    </a:lnTo>
                    <a:lnTo>
                      <a:pt x="402" y="22"/>
                    </a:lnTo>
                    <a:lnTo>
                      <a:pt x="410" y="22"/>
                    </a:lnTo>
                    <a:lnTo>
                      <a:pt x="417" y="22"/>
                    </a:lnTo>
                    <a:lnTo>
                      <a:pt x="426" y="23"/>
                    </a:lnTo>
                    <a:lnTo>
                      <a:pt x="434" y="23"/>
                    </a:lnTo>
                    <a:lnTo>
                      <a:pt x="442" y="23"/>
                    </a:lnTo>
                    <a:lnTo>
                      <a:pt x="450" y="23"/>
                    </a:lnTo>
                    <a:lnTo>
                      <a:pt x="457" y="23"/>
                    </a:lnTo>
                    <a:lnTo>
                      <a:pt x="465" y="23"/>
                    </a:lnTo>
                    <a:lnTo>
                      <a:pt x="473" y="23"/>
                    </a:lnTo>
                    <a:lnTo>
                      <a:pt x="481" y="23"/>
                    </a:lnTo>
                    <a:lnTo>
                      <a:pt x="489" y="23"/>
                    </a:lnTo>
                    <a:lnTo>
                      <a:pt x="497" y="23"/>
                    </a:lnTo>
                    <a:lnTo>
                      <a:pt x="505" y="23"/>
                    </a:lnTo>
                    <a:lnTo>
                      <a:pt x="513" y="24"/>
                    </a:lnTo>
                    <a:lnTo>
                      <a:pt x="520" y="24"/>
                    </a:lnTo>
                    <a:lnTo>
                      <a:pt x="528" y="24"/>
                    </a:lnTo>
                    <a:lnTo>
                      <a:pt x="536" y="10"/>
                    </a:lnTo>
                    <a:lnTo>
                      <a:pt x="545" y="10"/>
                    </a:lnTo>
                    <a:lnTo>
                      <a:pt x="553" y="10"/>
                    </a:lnTo>
                    <a:lnTo>
                      <a:pt x="560" y="10"/>
                    </a:lnTo>
                    <a:lnTo>
                      <a:pt x="568" y="24"/>
                    </a:lnTo>
                    <a:lnTo>
                      <a:pt x="576" y="11"/>
                    </a:lnTo>
                    <a:lnTo>
                      <a:pt x="584" y="11"/>
                    </a:lnTo>
                    <a:lnTo>
                      <a:pt x="591" y="11"/>
                    </a:lnTo>
                    <a:lnTo>
                      <a:pt x="599" y="25"/>
                    </a:lnTo>
                    <a:lnTo>
                      <a:pt x="608" y="25"/>
                    </a:lnTo>
                    <a:lnTo>
                      <a:pt x="616" y="25"/>
                    </a:lnTo>
                    <a:lnTo>
                      <a:pt x="623" y="25"/>
                    </a:lnTo>
                    <a:lnTo>
                      <a:pt x="631" y="25"/>
                    </a:lnTo>
                    <a:lnTo>
                      <a:pt x="639" y="11"/>
                    </a:lnTo>
                    <a:lnTo>
                      <a:pt x="647" y="11"/>
                    </a:lnTo>
                    <a:lnTo>
                      <a:pt x="655" y="11"/>
                    </a:lnTo>
                    <a:lnTo>
                      <a:pt x="662" y="12"/>
                    </a:lnTo>
                    <a:lnTo>
                      <a:pt x="671" y="12"/>
                    </a:lnTo>
                    <a:lnTo>
                      <a:pt x="679" y="26"/>
                    </a:lnTo>
                    <a:lnTo>
                      <a:pt x="687" y="12"/>
                    </a:lnTo>
                    <a:lnTo>
                      <a:pt x="694" y="12"/>
                    </a:lnTo>
                    <a:lnTo>
                      <a:pt x="702" y="12"/>
                    </a:lnTo>
                    <a:lnTo>
                      <a:pt x="710" y="26"/>
                    </a:lnTo>
                    <a:lnTo>
                      <a:pt x="718" y="12"/>
                    </a:lnTo>
                    <a:lnTo>
                      <a:pt x="725" y="12"/>
                    </a:lnTo>
                    <a:lnTo>
                      <a:pt x="734" y="12"/>
                    </a:lnTo>
                    <a:lnTo>
                      <a:pt x="742" y="12"/>
                    </a:lnTo>
                    <a:lnTo>
                      <a:pt x="750" y="26"/>
                    </a:lnTo>
                    <a:lnTo>
                      <a:pt x="757" y="26"/>
                    </a:lnTo>
                    <a:lnTo>
                      <a:pt x="765" y="27"/>
                    </a:lnTo>
                    <a:lnTo>
                      <a:pt x="773" y="13"/>
                    </a:lnTo>
                    <a:lnTo>
                      <a:pt x="781" y="13"/>
                    </a:lnTo>
                    <a:lnTo>
                      <a:pt x="790" y="13"/>
                    </a:lnTo>
                    <a:lnTo>
                      <a:pt x="797" y="13"/>
                    </a:lnTo>
                    <a:lnTo>
                      <a:pt x="805" y="13"/>
                    </a:lnTo>
                    <a:lnTo>
                      <a:pt x="813" y="13"/>
                    </a:lnTo>
                    <a:lnTo>
                      <a:pt x="821" y="13"/>
                    </a:lnTo>
                    <a:lnTo>
                      <a:pt x="828" y="13"/>
                    </a:lnTo>
                    <a:lnTo>
                      <a:pt x="836" y="14"/>
                    </a:lnTo>
                    <a:lnTo>
                      <a:pt x="844" y="14"/>
                    </a:lnTo>
                    <a:lnTo>
                      <a:pt x="853" y="14"/>
                    </a:lnTo>
                    <a:lnTo>
                      <a:pt x="860" y="14"/>
                    </a:lnTo>
                    <a:lnTo>
                      <a:pt x="868" y="14"/>
                    </a:lnTo>
                    <a:lnTo>
                      <a:pt x="876" y="0"/>
                    </a:lnTo>
                    <a:lnTo>
                      <a:pt x="884" y="0"/>
                    </a:lnTo>
                    <a:lnTo>
                      <a:pt x="892" y="0"/>
                    </a:lnTo>
                    <a:lnTo>
                      <a:pt x="899" y="1"/>
                    </a:lnTo>
                    <a:lnTo>
                      <a:pt x="907" y="1"/>
                    </a:lnTo>
                    <a:lnTo>
                      <a:pt x="916" y="1"/>
                    </a:lnTo>
                    <a:lnTo>
                      <a:pt x="924" y="15"/>
                    </a:lnTo>
                    <a:lnTo>
                      <a:pt x="931" y="15"/>
                    </a:lnTo>
                    <a:lnTo>
                      <a:pt x="939" y="15"/>
                    </a:lnTo>
                    <a:lnTo>
                      <a:pt x="947" y="15"/>
                    </a:lnTo>
                    <a:lnTo>
                      <a:pt x="955" y="15"/>
                    </a:lnTo>
                    <a:lnTo>
                      <a:pt x="962" y="15"/>
                    </a:lnTo>
                    <a:lnTo>
                      <a:pt x="970" y="15"/>
                    </a:lnTo>
                    <a:lnTo>
                      <a:pt x="979" y="15"/>
                    </a:lnTo>
                    <a:lnTo>
                      <a:pt x="987"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1" name="Freeform 51"/>
              <p:cNvSpPr>
                <a:spLocks/>
              </p:cNvSpPr>
              <p:nvPr/>
            </p:nvSpPr>
            <p:spPr bwMode="auto">
              <a:xfrm>
                <a:off x="2543" y="3532"/>
                <a:ext cx="273" cy="54"/>
              </a:xfrm>
              <a:custGeom>
                <a:avLst/>
                <a:gdLst>
                  <a:gd name="T0" fmla="*/ 0 w 987"/>
                  <a:gd name="T1" fmla="*/ 0 h 255"/>
                  <a:gd name="T2" fmla="*/ 0 w 987"/>
                  <a:gd name="T3" fmla="*/ 0 h 255"/>
                  <a:gd name="T4" fmla="*/ 0 w 987"/>
                  <a:gd name="T5" fmla="*/ 0 h 255"/>
                  <a:gd name="T6" fmla="*/ 0 w 987"/>
                  <a:gd name="T7" fmla="*/ 0 h 255"/>
                  <a:gd name="T8" fmla="*/ 0 w 987"/>
                  <a:gd name="T9" fmla="*/ 0 h 255"/>
                  <a:gd name="T10" fmla="*/ 0 w 987"/>
                  <a:gd name="T11" fmla="*/ 0 h 255"/>
                  <a:gd name="T12" fmla="*/ 0 w 987"/>
                  <a:gd name="T13" fmla="*/ 0 h 255"/>
                  <a:gd name="T14" fmla="*/ 0 w 987"/>
                  <a:gd name="T15" fmla="*/ 0 h 255"/>
                  <a:gd name="T16" fmla="*/ 0 w 987"/>
                  <a:gd name="T17" fmla="*/ 0 h 255"/>
                  <a:gd name="T18" fmla="*/ 0 w 987"/>
                  <a:gd name="T19" fmla="*/ 0 h 255"/>
                  <a:gd name="T20" fmla="*/ 0 w 987"/>
                  <a:gd name="T21" fmla="*/ 0 h 255"/>
                  <a:gd name="T22" fmla="*/ 0 w 987"/>
                  <a:gd name="T23" fmla="*/ 0 h 255"/>
                  <a:gd name="T24" fmla="*/ 0 w 987"/>
                  <a:gd name="T25" fmla="*/ 0 h 255"/>
                  <a:gd name="T26" fmla="*/ 0 w 987"/>
                  <a:gd name="T27" fmla="*/ 0 h 255"/>
                  <a:gd name="T28" fmla="*/ 0 w 987"/>
                  <a:gd name="T29" fmla="*/ 0 h 255"/>
                  <a:gd name="T30" fmla="*/ 0 w 987"/>
                  <a:gd name="T31" fmla="*/ 0 h 255"/>
                  <a:gd name="T32" fmla="*/ 0 w 987"/>
                  <a:gd name="T33" fmla="*/ 0 h 255"/>
                  <a:gd name="T34" fmla="*/ 0 w 987"/>
                  <a:gd name="T35" fmla="*/ 0 h 255"/>
                  <a:gd name="T36" fmla="*/ 0 w 987"/>
                  <a:gd name="T37" fmla="*/ 0 h 255"/>
                  <a:gd name="T38" fmla="*/ 0 w 987"/>
                  <a:gd name="T39" fmla="*/ 0 h 255"/>
                  <a:gd name="T40" fmla="*/ 0 w 987"/>
                  <a:gd name="T41" fmla="*/ 0 h 255"/>
                  <a:gd name="T42" fmla="*/ 0 w 987"/>
                  <a:gd name="T43" fmla="*/ 0 h 255"/>
                  <a:gd name="T44" fmla="*/ 0 w 987"/>
                  <a:gd name="T45" fmla="*/ 0 h 255"/>
                  <a:gd name="T46" fmla="*/ 0 w 987"/>
                  <a:gd name="T47" fmla="*/ 0 h 255"/>
                  <a:gd name="T48" fmla="*/ 0 w 987"/>
                  <a:gd name="T49" fmla="*/ 0 h 255"/>
                  <a:gd name="T50" fmla="*/ 0 w 987"/>
                  <a:gd name="T51" fmla="*/ 0 h 255"/>
                  <a:gd name="T52" fmla="*/ 0 w 987"/>
                  <a:gd name="T53" fmla="*/ 0 h 255"/>
                  <a:gd name="T54" fmla="*/ 0 w 987"/>
                  <a:gd name="T55" fmla="*/ 0 h 255"/>
                  <a:gd name="T56" fmla="*/ 0 w 987"/>
                  <a:gd name="T57" fmla="*/ 0 h 255"/>
                  <a:gd name="T58" fmla="*/ 0 w 987"/>
                  <a:gd name="T59" fmla="*/ 0 h 255"/>
                  <a:gd name="T60" fmla="*/ 0 w 987"/>
                  <a:gd name="T61" fmla="*/ 0 h 255"/>
                  <a:gd name="T62" fmla="*/ 0 w 987"/>
                  <a:gd name="T63" fmla="*/ 0 h 255"/>
                  <a:gd name="T64" fmla="*/ 0 w 987"/>
                  <a:gd name="T65" fmla="*/ 0 h 255"/>
                  <a:gd name="T66" fmla="*/ 0 w 987"/>
                  <a:gd name="T67" fmla="*/ 0 h 255"/>
                  <a:gd name="T68" fmla="*/ 0 w 987"/>
                  <a:gd name="T69" fmla="*/ 0 h 255"/>
                  <a:gd name="T70" fmla="*/ 0 w 987"/>
                  <a:gd name="T71" fmla="*/ 0 h 255"/>
                  <a:gd name="T72" fmla="*/ 0 w 987"/>
                  <a:gd name="T73" fmla="*/ 0 h 255"/>
                  <a:gd name="T74" fmla="*/ 0 w 987"/>
                  <a:gd name="T75" fmla="*/ 0 h 255"/>
                  <a:gd name="T76" fmla="*/ 0 w 987"/>
                  <a:gd name="T77" fmla="*/ 0 h 255"/>
                  <a:gd name="T78" fmla="*/ 0 w 987"/>
                  <a:gd name="T79" fmla="*/ 0 h 255"/>
                  <a:gd name="T80" fmla="*/ 0 w 987"/>
                  <a:gd name="T81" fmla="*/ 0 h 255"/>
                  <a:gd name="T82" fmla="*/ 0 w 987"/>
                  <a:gd name="T83" fmla="*/ 0 h 255"/>
                  <a:gd name="T84" fmla="*/ 0 w 987"/>
                  <a:gd name="T85" fmla="*/ 0 h 255"/>
                  <a:gd name="T86" fmla="*/ 0 w 987"/>
                  <a:gd name="T87" fmla="*/ 0 h 255"/>
                  <a:gd name="T88" fmla="*/ 0 w 987"/>
                  <a:gd name="T89" fmla="*/ 0 h 255"/>
                  <a:gd name="T90" fmla="*/ 0 w 987"/>
                  <a:gd name="T91" fmla="*/ 0 h 255"/>
                  <a:gd name="T92" fmla="*/ 0 w 987"/>
                  <a:gd name="T93" fmla="*/ 0 h 255"/>
                  <a:gd name="T94" fmla="*/ 0 w 987"/>
                  <a:gd name="T95" fmla="*/ 0 h 255"/>
                  <a:gd name="T96" fmla="*/ 0 w 987"/>
                  <a:gd name="T97" fmla="*/ 0 h 255"/>
                  <a:gd name="T98" fmla="*/ 0 w 987"/>
                  <a:gd name="T99" fmla="*/ 0 h 255"/>
                  <a:gd name="T100" fmla="*/ 0 w 987"/>
                  <a:gd name="T101" fmla="*/ 0 h 255"/>
                  <a:gd name="T102" fmla="*/ 0 w 987"/>
                  <a:gd name="T103" fmla="*/ 0 h 255"/>
                  <a:gd name="T104" fmla="*/ 0 w 987"/>
                  <a:gd name="T105" fmla="*/ 0 h 255"/>
                  <a:gd name="T106" fmla="*/ 0 w 987"/>
                  <a:gd name="T107" fmla="*/ 0 h 255"/>
                  <a:gd name="T108" fmla="*/ 0 w 987"/>
                  <a:gd name="T109" fmla="*/ 0 h 255"/>
                  <a:gd name="T110" fmla="*/ 0 w 987"/>
                  <a:gd name="T111" fmla="*/ 0 h 255"/>
                  <a:gd name="T112" fmla="*/ 0 w 987"/>
                  <a:gd name="T113" fmla="*/ 0 h 255"/>
                  <a:gd name="T114" fmla="*/ 0 w 987"/>
                  <a:gd name="T115" fmla="*/ 0 h 255"/>
                  <a:gd name="T116" fmla="*/ 0 w 987"/>
                  <a:gd name="T117" fmla="*/ 0 h 255"/>
                  <a:gd name="T118" fmla="*/ 0 w 987"/>
                  <a:gd name="T119" fmla="*/ 0 h 255"/>
                  <a:gd name="T120" fmla="*/ 0 w 987"/>
                  <a:gd name="T121" fmla="*/ 0 h 255"/>
                  <a:gd name="T122" fmla="*/ 0 w 987"/>
                  <a:gd name="T123" fmla="*/ 0 h 255"/>
                  <a:gd name="T124" fmla="*/ 0 w 987"/>
                  <a:gd name="T125" fmla="*/ 0 h 25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255">
                    <a:moveTo>
                      <a:pt x="0" y="254"/>
                    </a:moveTo>
                    <a:lnTo>
                      <a:pt x="7" y="254"/>
                    </a:lnTo>
                    <a:lnTo>
                      <a:pt x="15" y="255"/>
                    </a:lnTo>
                    <a:lnTo>
                      <a:pt x="23" y="241"/>
                    </a:lnTo>
                    <a:lnTo>
                      <a:pt x="31" y="241"/>
                    </a:lnTo>
                    <a:lnTo>
                      <a:pt x="39" y="241"/>
                    </a:lnTo>
                    <a:lnTo>
                      <a:pt x="47" y="241"/>
                    </a:lnTo>
                    <a:lnTo>
                      <a:pt x="55" y="241"/>
                    </a:lnTo>
                    <a:lnTo>
                      <a:pt x="63" y="241"/>
                    </a:lnTo>
                    <a:lnTo>
                      <a:pt x="71" y="241"/>
                    </a:lnTo>
                    <a:lnTo>
                      <a:pt x="78" y="242"/>
                    </a:lnTo>
                    <a:lnTo>
                      <a:pt x="86" y="242"/>
                    </a:lnTo>
                    <a:lnTo>
                      <a:pt x="94" y="228"/>
                    </a:lnTo>
                    <a:lnTo>
                      <a:pt x="102" y="228"/>
                    </a:lnTo>
                    <a:lnTo>
                      <a:pt x="111" y="228"/>
                    </a:lnTo>
                    <a:lnTo>
                      <a:pt x="118" y="228"/>
                    </a:lnTo>
                    <a:lnTo>
                      <a:pt x="126" y="228"/>
                    </a:lnTo>
                    <a:lnTo>
                      <a:pt x="134" y="214"/>
                    </a:lnTo>
                    <a:lnTo>
                      <a:pt x="142" y="214"/>
                    </a:lnTo>
                    <a:lnTo>
                      <a:pt x="149" y="214"/>
                    </a:lnTo>
                    <a:lnTo>
                      <a:pt x="157" y="214"/>
                    </a:lnTo>
                    <a:lnTo>
                      <a:pt x="165" y="214"/>
                    </a:lnTo>
                    <a:lnTo>
                      <a:pt x="174" y="214"/>
                    </a:lnTo>
                    <a:lnTo>
                      <a:pt x="182" y="214"/>
                    </a:lnTo>
                    <a:lnTo>
                      <a:pt x="189" y="214"/>
                    </a:lnTo>
                    <a:lnTo>
                      <a:pt x="197" y="214"/>
                    </a:lnTo>
                    <a:lnTo>
                      <a:pt x="205" y="214"/>
                    </a:lnTo>
                    <a:lnTo>
                      <a:pt x="213" y="201"/>
                    </a:lnTo>
                    <a:lnTo>
                      <a:pt x="220" y="201"/>
                    </a:lnTo>
                    <a:lnTo>
                      <a:pt x="229" y="201"/>
                    </a:lnTo>
                    <a:lnTo>
                      <a:pt x="237" y="187"/>
                    </a:lnTo>
                    <a:lnTo>
                      <a:pt x="245" y="187"/>
                    </a:lnTo>
                    <a:lnTo>
                      <a:pt x="253" y="187"/>
                    </a:lnTo>
                    <a:lnTo>
                      <a:pt x="260" y="188"/>
                    </a:lnTo>
                    <a:lnTo>
                      <a:pt x="268" y="174"/>
                    </a:lnTo>
                    <a:lnTo>
                      <a:pt x="276" y="174"/>
                    </a:lnTo>
                    <a:lnTo>
                      <a:pt x="284" y="174"/>
                    </a:lnTo>
                    <a:lnTo>
                      <a:pt x="292" y="174"/>
                    </a:lnTo>
                    <a:lnTo>
                      <a:pt x="300" y="159"/>
                    </a:lnTo>
                    <a:lnTo>
                      <a:pt x="308" y="159"/>
                    </a:lnTo>
                    <a:lnTo>
                      <a:pt x="316" y="160"/>
                    </a:lnTo>
                    <a:lnTo>
                      <a:pt x="324" y="132"/>
                    </a:lnTo>
                    <a:lnTo>
                      <a:pt x="331" y="132"/>
                    </a:lnTo>
                    <a:lnTo>
                      <a:pt x="339" y="119"/>
                    </a:lnTo>
                    <a:lnTo>
                      <a:pt x="347" y="105"/>
                    </a:lnTo>
                    <a:lnTo>
                      <a:pt x="356" y="105"/>
                    </a:lnTo>
                    <a:lnTo>
                      <a:pt x="364" y="90"/>
                    </a:lnTo>
                    <a:lnTo>
                      <a:pt x="371" y="90"/>
                    </a:lnTo>
                    <a:lnTo>
                      <a:pt x="379" y="90"/>
                    </a:lnTo>
                    <a:lnTo>
                      <a:pt x="387" y="91"/>
                    </a:lnTo>
                    <a:lnTo>
                      <a:pt x="395" y="91"/>
                    </a:lnTo>
                    <a:lnTo>
                      <a:pt x="402" y="105"/>
                    </a:lnTo>
                    <a:lnTo>
                      <a:pt x="411" y="133"/>
                    </a:lnTo>
                    <a:lnTo>
                      <a:pt x="419" y="147"/>
                    </a:lnTo>
                    <a:lnTo>
                      <a:pt x="427" y="147"/>
                    </a:lnTo>
                    <a:lnTo>
                      <a:pt x="434" y="147"/>
                    </a:lnTo>
                    <a:lnTo>
                      <a:pt x="442" y="147"/>
                    </a:lnTo>
                    <a:lnTo>
                      <a:pt x="450" y="134"/>
                    </a:lnTo>
                    <a:lnTo>
                      <a:pt x="458" y="134"/>
                    </a:lnTo>
                    <a:lnTo>
                      <a:pt x="465" y="134"/>
                    </a:lnTo>
                    <a:lnTo>
                      <a:pt x="474" y="134"/>
                    </a:lnTo>
                    <a:lnTo>
                      <a:pt x="482" y="134"/>
                    </a:lnTo>
                    <a:lnTo>
                      <a:pt x="490" y="134"/>
                    </a:lnTo>
                    <a:lnTo>
                      <a:pt x="498" y="120"/>
                    </a:lnTo>
                    <a:lnTo>
                      <a:pt x="505" y="120"/>
                    </a:lnTo>
                    <a:lnTo>
                      <a:pt x="513" y="121"/>
                    </a:lnTo>
                    <a:lnTo>
                      <a:pt x="521" y="121"/>
                    </a:lnTo>
                    <a:lnTo>
                      <a:pt x="529" y="121"/>
                    </a:lnTo>
                    <a:lnTo>
                      <a:pt x="537" y="107"/>
                    </a:lnTo>
                    <a:lnTo>
                      <a:pt x="545" y="107"/>
                    </a:lnTo>
                    <a:lnTo>
                      <a:pt x="553" y="107"/>
                    </a:lnTo>
                    <a:lnTo>
                      <a:pt x="561" y="107"/>
                    </a:lnTo>
                    <a:lnTo>
                      <a:pt x="569" y="107"/>
                    </a:lnTo>
                    <a:lnTo>
                      <a:pt x="576" y="108"/>
                    </a:lnTo>
                    <a:lnTo>
                      <a:pt x="584" y="108"/>
                    </a:lnTo>
                    <a:lnTo>
                      <a:pt x="592" y="108"/>
                    </a:lnTo>
                    <a:lnTo>
                      <a:pt x="601" y="108"/>
                    </a:lnTo>
                    <a:lnTo>
                      <a:pt x="608" y="108"/>
                    </a:lnTo>
                    <a:lnTo>
                      <a:pt x="616" y="108"/>
                    </a:lnTo>
                    <a:lnTo>
                      <a:pt x="624" y="93"/>
                    </a:lnTo>
                    <a:lnTo>
                      <a:pt x="632" y="93"/>
                    </a:lnTo>
                    <a:lnTo>
                      <a:pt x="640" y="80"/>
                    </a:lnTo>
                    <a:lnTo>
                      <a:pt x="647" y="80"/>
                    </a:lnTo>
                    <a:lnTo>
                      <a:pt x="656" y="80"/>
                    </a:lnTo>
                    <a:lnTo>
                      <a:pt x="664" y="66"/>
                    </a:lnTo>
                    <a:lnTo>
                      <a:pt x="672" y="66"/>
                    </a:lnTo>
                    <a:lnTo>
                      <a:pt x="679" y="66"/>
                    </a:lnTo>
                    <a:lnTo>
                      <a:pt x="687" y="66"/>
                    </a:lnTo>
                    <a:lnTo>
                      <a:pt x="695" y="67"/>
                    </a:lnTo>
                    <a:lnTo>
                      <a:pt x="703" y="67"/>
                    </a:lnTo>
                    <a:lnTo>
                      <a:pt x="710" y="67"/>
                    </a:lnTo>
                    <a:lnTo>
                      <a:pt x="719" y="67"/>
                    </a:lnTo>
                    <a:lnTo>
                      <a:pt x="727" y="67"/>
                    </a:lnTo>
                    <a:lnTo>
                      <a:pt x="735" y="67"/>
                    </a:lnTo>
                    <a:lnTo>
                      <a:pt x="743" y="53"/>
                    </a:lnTo>
                    <a:lnTo>
                      <a:pt x="749" y="53"/>
                    </a:lnTo>
                    <a:lnTo>
                      <a:pt x="757" y="54"/>
                    </a:lnTo>
                    <a:lnTo>
                      <a:pt x="765" y="54"/>
                    </a:lnTo>
                    <a:lnTo>
                      <a:pt x="773" y="39"/>
                    </a:lnTo>
                    <a:lnTo>
                      <a:pt x="781" y="39"/>
                    </a:lnTo>
                    <a:lnTo>
                      <a:pt x="789" y="39"/>
                    </a:lnTo>
                    <a:lnTo>
                      <a:pt x="797" y="39"/>
                    </a:lnTo>
                    <a:lnTo>
                      <a:pt x="805" y="39"/>
                    </a:lnTo>
                    <a:lnTo>
                      <a:pt x="813" y="26"/>
                    </a:lnTo>
                    <a:lnTo>
                      <a:pt x="820" y="26"/>
                    </a:lnTo>
                    <a:lnTo>
                      <a:pt x="828" y="26"/>
                    </a:lnTo>
                    <a:lnTo>
                      <a:pt x="837" y="26"/>
                    </a:lnTo>
                    <a:lnTo>
                      <a:pt x="845" y="26"/>
                    </a:lnTo>
                    <a:lnTo>
                      <a:pt x="852" y="26"/>
                    </a:lnTo>
                    <a:lnTo>
                      <a:pt x="860" y="26"/>
                    </a:lnTo>
                    <a:lnTo>
                      <a:pt x="868" y="26"/>
                    </a:lnTo>
                    <a:lnTo>
                      <a:pt x="876" y="26"/>
                    </a:lnTo>
                    <a:lnTo>
                      <a:pt x="883" y="26"/>
                    </a:lnTo>
                    <a:lnTo>
                      <a:pt x="891" y="27"/>
                    </a:lnTo>
                    <a:lnTo>
                      <a:pt x="900" y="13"/>
                    </a:lnTo>
                    <a:lnTo>
                      <a:pt x="908" y="13"/>
                    </a:lnTo>
                    <a:lnTo>
                      <a:pt x="916" y="13"/>
                    </a:lnTo>
                    <a:lnTo>
                      <a:pt x="923" y="13"/>
                    </a:lnTo>
                    <a:lnTo>
                      <a:pt x="931" y="13"/>
                    </a:lnTo>
                    <a:lnTo>
                      <a:pt x="939" y="13"/>
                    </a:lnTo>
                    <a:lnTo>
                      <a:pt x="947" y="13"/>
                    </a:lnTo>
                    <a:lnTo>
                      <a:pt x="954" y="0"/>
                    </a:lnTo>
                    <a:lnTo>
                      <a:pt x="963" y="0"/>
                    </a:lnTo>
                    <a:lnTo>
                      <a:pt x="971" y="0"/>
                    </a:lnTo>
                    <a:lnTo>
                      <a:pt x="979" y="0"/>
                    </a:lnTo>
                    <a:lnTo>
                      <a:pt x="987"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2" name="Freeform 52"/>
              <p:cNvSpPr>
                <a:spLocks/>
              </p:cNvSpPr>
              <p:nvPr/>
            </p:nvSpPr>
            <p:spPr bwMode="auto">
              <a:xfrm>
                <a:off x="2816" y="3527"/>
                <a:ext cx="275" cy="17"/>
              </a:xfrm>
              <a:custGeom>
                <a:avLst/>
                <a:gdLst>
                  <a:gd name="T0" fmla="*/ 0 w 986"/>
                  <a:gd name="T1" fmla="*/ 0 h 80"/>
                  <a:gd name="T2" fmla="*/ 0 w 986"/>
                  <a:gd name="T3" fmla="*/ 0 h 80"/>
                  <a:gd name="T4" fmla="*/ 0 w 986"/>
                  <a:gd name="T5" fmla="*/ 0 h 80"/>
                  <a:gd name="T6" fmla="*/ 0 w 986"/>
                  <a:gd name="T7" fmla="*/ 0 h 80"/>
                  <a:gd name="T8" fmla="*/ 0 w 986"/>
                  <a:gd name="T9" fmla="*/ 0 h 80"/>
                  <a:gd name="T10" fmla="*/ 0 w 986"/>
                  <a:gd name="T11" fmla="*/ 0 h 80"/>
                  <a:gd name="T12" fmla="*/ 0 w 986"/>
                  <a:gd name="T13" fmla="*/ 0 h 80"/>
                  <a:gd name="T14" fmla="*/ 0 w 986"/>
                  <a:gd name="T15" fmla="*/ 0 h 80"/>
                  <a:gd name="T16" fmla="*/ 0 w 986"/>
                  <a:gd name="T17" fmla="*/ 0 h 80"/>
                  <a:gd name="T18" fmla="*/ 0 w 986"/>
                  <a:gd name="T19" fmla="*/ 0 h 80"/>
                  <a:gd name="T20" fmla="*/ 0 w 986"/>
                  <a:gd name="T21" fmla="*/ 0 h 80"/>
                  <a:gd name="T22" fmla="*/ 0 w 986"/>
                  <a:gd name="T23" fmla="*/ 0 h 80"/>
                  <a:gd name="T24" fmla="*/ 0 w 986"/>
                  <a:gd name="T25" fmla="*/ 0 h 80"/>
                  <a:gd name="T26" fmla="*/ 0 w 986"/>
                  <a:gd name="T27" fmla="*/ 0 h 80"/>
                  <a:gd name="T28" fmla="*/ 0 w 986"/>
                  <a:gd name="T29" fmla="*/ 0 h 80"/>
                  <a:gd name="T30" fmla="*/ 0 w 986"/>
                  <a:gd name="T31" fmla="*/ 0 h 80"/>
                  <a:gd name="T32" fmla="*/ 0 w 986"/>
                  <a:gd name="T33" fmla="*/ 0 h 80"/>
                  <a:gd name="T34" fmla="*/ 0 w 986"/>
                  <a:gd name="T35" fmla="*/ 0 h 80"/>
                  <a:gd name="T36" fmla="*/ 0 w 986"/>
                  <a:gd name="T37" fmla="*/ 0 h 80"/>
                  <a:gd name="T38" fmla="*/ 0 w 986"/>
                  <a:gd name="T39" fmla="*/ 0 h 80"/>
                  <a:gd name="T40" fmla="*/ 0 w 986"/>
                  <a:gd name="T41" fmla="*/ 0 h 80"/>
                  <a:gd name="T42" fmla="*/ 0 w 986"/>
                  <a:gd name="T43" fmla="*/ 0 h 80"/>
                  <a:gd name="T44" fmla="*/ 0 w 986"/>
                  <a:gd name="T45" fmla="*/ 0 h 80"/>
                  <a:gd name="T46" fmla="*/ 0 w 986"/>
                  <a:gd name="T47" fmla="*/ 0 h 80"/>
                  <a:gd name="T48" fmla="*/ 0 w 986"/>
                  <a:gd name="T49" fmla="*/ 0 h 80"/>
                  <a:gd name="T50" fmla="*/ 0 w 986"/>
                  <a:gd name="T51" fmla="*/ 0 h 80"/>
                  <a:gd name="T52" fmla="*/ 0 w 986"/>
                  <a:gd name="T53" fmla="*/ 0 h 80"/>
                  <a:gd name="T54" fmla="*/ 0 w 986"/>
                  <a:gd name="T55" fmla="*/ 0 h 80"/>
                  <a:gd name="T56" fmla="*/ 0 w 986"/>
                  <a:gd name="T57" fmla="*/ 0 h 80"/>
                  <a:gd name="T58" fmla="*/ 0 w 986"/>
                  <a:gd name="T59" fmla="*/ 0 h 80"/>
                  <a:gd name="T60" fmla="*/ 0 w 986"/>
                  <a:gd name="T61" fmla="*/ 0 h 80"/>
                  <a:gd name="T62" fmla="*/ 0 w 986"/>
                  <a:gd name="T63" fmla="*/ 0 h 80"/>
                  <a:gd name="T64" fmla="*/ 0 w 986"/>
                  <a:gd name="T65" fmla="*/ 0 h 80"/>
                  <a:gd name="T66" fmla="*/ 0 w 986"/>
                  <a:gd name="T67" fmla="*/ 0 h 80"/>
                  <a:gd name="T68" fmla="*/ 0 w 986"/>
                  <a:gd name="T69" fmla="*/ 0 h 80"/>
                  <a:gd name="T70" fmla="*/ 0 w 986"/>
                  <a:gd name="T71" fmla="*/ 0 h 80"/>
                  <a:gd name="T72" fmla="*/ 0 w 986"/>
                  <a:gd name="T73" fmla="*/ 0 h 80"/>
                  <a:gd name="T74" fmla="*/ 0 w 986"/>
                  <a:gd name="T75" fmla="*/ 0 h 80"/>
                  <a:gd name="T76" fmla="*/ 0 w 986"/>
                  <a:gd name="T77" fmla="*/ 0 h 80"/>
                  <a:gd name="T78" fmla="*/ 0 w 986"/>
                  <a:gd name="T79" fmla="*/ 0 h 80"/>
                  <a:gd name="T80" fmla="*/ 0 w 986"/>
                  <a:gd name="T81" fmla="*/ 0 h 80"/>
                  <a:gd name="T82" fmla="*/ 0 w 986"/>
                  <a:gd name="T83" fmla="*/ 0 h 80"/>
                  <a:gd name="T84" fmla="*/ 0 w 986"/>
                  <a:gd name="T85" fmla="*/ 0 h 80"/>
                  <a:gd name="T86" fmla="*/ 0 w 986"/>
                  <a:gd name="T87" fmla="*/ 0 h 80"/>
                  <a:gd name="T88" fmla="*/ 0 w 986"/>
                  <a:gd name="T89" fmla="*/ 0 h 80"/>
                  <a:gd name="T90" fmla="*/ 0 w 986"/>
                  <a:gd name="T91" fmla="*/ 0 h 80"/>
                  <a:gd name="T92" fmla="*/ 0 w 986"/>
                  <a:gd name="T93" fmla="*/ 0 h 80"/>
                  <a:gd name="T94" fmla="*/ 0 w 986"/>
                  <a:gd name="T95" fmla="*/ 0 h 80"/>
                  <a:gd name="T96" fmla="*/ 0 w 986"/>
                  <a:gd name="T97" fmla="*/ 0 h 80"/>
                  <a:gd name="T98" fmla="*/ 0 w 986"/>
                  <a:gd name="T99" fmla="*/ 0 h 80"/>
                  <a:gd name="T100" fmla="*/ 0 w 986"/>
                  <a:gd name="T101" fmla="*/ 0 h 80"/>
                  <a:gd name="T102" fmla="*/ 0 w 986"/>
                  <a:gd name="T103" fmla="*/ 0 h 80"/>
                  <a:gd name="T104" fmla="*/ 0 w 986"/>
                  <a:gd name="T105" fmla="*/ 0 h 80"/>
                  <a:gd name="T106" fmla="*/ 0 w 986"/>
                  <a:gd name="T107" fmla="*/ 0 h 80"/>
                  <a:gd name="T108" fmla="*/ 0 w 986"/>
                  <a:gd name="T109" fmla="*/ 0 h 80"/>
                  <a:gd name="T110" fmla="*/ 0 w 986"/>
                  <a:gd name="T111" fmla="*/ 0 h 80"/>
                  <a:gd name="T112" fmla="*/ 0 w 986"/>
                  <a:gd name="T113" fmla="*/ 0 h 80"/>
                  <a:gd name="T114" fmla="*/ 0 w 986"/>
                  <a:gd name="T115" fmla="*/ 0 h 80"/>
                  <a:gd name="T116" fmla="*/ 0 w 986"/>
                  <a:gd name="T117" fmla="*/ 0 h 80"/>
                  <a:gd name="T118" fmla="*/ 0 w 986"/>
                  <a:gd name="T119" fmla="*/ 0 h 80"/>
                  <a:gd name="T120" fmla="*/ 0 w 986"/>
                  <a:gd name="T121" fmla="*/ 0 h 80"/>
                  <a:gd name="T122" fmla="*/ 0 w 986"/>
                  <a:gd name="T123" fmla="*/ 0 h 80"/>
                  <a:gd name="T124" fmla="*/ 0 w 986"/>
                  <a:gd name="T125" fmla="*/ 0 h 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80">
                    <a:moveTo>
                      <a:pt x="0" y="26"/>
                    </a:moveTo>
                    <a:lnTo>
                      <a:pt x="7" y="26"/>
                    </a:lnTo>
                    <a:lnTo>
                      <a:pt x="15" y="26"/>
                    </a:lnTo>
                    <a:lnTo>
                      <a:pt x="23" y="26"/>
                    </a:lnTo>
                    <a:lnTo>
                      <a:pt x="31" y="26"/>
                    </a:lnTo>
                    <a:lnTo>
                      <a:pt x="39" y="27"/>
                    </a:lnTo>
                    <a:lnTo>
                      <a:pt x="47" y="27"/>
                    </a:lnTo>
                    <a:lnTo>
                      <a:pt x="55" y="27"/>
                    </a:lnTo>
                    <a:lnTo>
                      <a:pt x="63" y="27"/>
                    </a:lnTo>
                    <a:lnTo>
                      <a:pt x="70" y="27"/>
                    </a:lnTo>
                    <a:lnTo>
                      <a:pt x="78" y="13"/>
                    </a:lnTo>
                    <a:lnTo>
                      <a:pt x="86" y="13"/>
                    </a:lnTo>
                    <a:lnTo>
                      <a:pt x="95" y="13"/>
                    </a:lnTo>
                    <a:lnTo>
                      <a:pt x="103" y="14"/>
                    </a:lnTo>
                    <a:lnTo>
                      <a:pt x="110" y="14"/>
                    </a:lnTo>
                    <a:lnTo>
                      <a:pt x="118" y="14"/>
                    </a:lnTo>
                    <a:lnTo>
                      <a:pt x="126" y="14"/>
                    </a:lnTo>
                    <a:lnTo>
                      <a:pt x="134" y="14"/>
                    </a:lnTo>
                    <a:lnTo>
                      <a:pt x="141" y="14"/>
                    </a:lnTo>
                    <a:lnTo>
                      <a:pt x="149" y="14"/>
                    </a:lnTo>
                    <a:lnTo>
                      <a:pt x="158" y="14"/>
                    </a:lnTo>
                    <a:lnTo>
                      <a:pt x="166" y="28"/>
                    </a:lnTo>
                    <a:lnTo>
                      <a:pt x="173" y="28"/>
                    </a:lnTo>
                    <a:lnTo>
                      <a:pt x="181" y="28"/>
                    </a:lnTo>
                    <a:lnTo>
                      <a:pt x="189" y="15"/>
                    </a:lnTo>
                    <a:lnTo>
                      <a:pt x="197" y="15"/>
                    </a:lnTo>
                    <a:lnTo>
                      <a:pt x="205" y="15"/>
                    </a:lnTo>
                    <a:lnTo>
                      <a:pt x="212" y="0"/>
                    </a:lnTo>
                    <a:lnTo>
                      <a:pt x="221" y="0"/>
                    </a:lnTo>
                    <a:lnTo>
                      <a:pt x="229" y="0"/>
                    </a:lnTo>
                    <a:lnTo>
                      <a:pt x="237" y="0"/>
                    </a:lnTo>
                    <a:lnTo>
                      <a:pt x="244" y="0"/>
                    </a:lnTo>
                    <a:lnTo>
                      <a:pt x="252" y="15"/>
                    </a:lnTo>
                    <a:lnTo>
                      <a:pt x="260" y="15"/>
                    </a:lnTo>
                    <a:lnTo>
                      <a:pt x="268" y="15"/>
                    </a:lnTo>
                    <a:lnTo>
                      <a:pt x="275" y="29"/>
                    </a:lnTo>
                    <a:lnTo>
                      <a:pt x="284" y="29"/>
                    </a:lnTo>
                    <a:lnTo>
                      <a:pt x="292" y="30"/>
                    </a:lnTo>
                    <a:lnTo>
                      <a:pt x="300" y="43"/>
                    </a:lnTo>
                    <a:lnTo>
                      <a:pt x="307" y="44"/>
                    </a:lnTo>
                    <a:lnTo>
                      <a:pt x="315" y="57"/>
                    </a:lnTo>
                    <a:lnTo>
                      <a:pt x="323" y="57"/>
                    </a:lnTo>
                    <a:lnTo>
                      <a:pt x="331" y="58"/>
                    </a:lnTo>
                    <a:lnTo>
                      <a:pt x="339" y="58"/>
                    </a:lnTo>
                    <a:lnTo>
                      <a:pt x="347" y="58"/>
                    </a:lnTo>
                    <a:lnTo>
                      <a:pt x="355" y="58"/>
                    </a:lnTo>
                    <a:lnTo>
                      <a:pt x="363" y="58"/>
                    </a:lnTo>
                    <a:lnTo>
                      <a:pt x="370" y="58"/>
                    </a:lnTo>
                    <a:lnTo>
                      <a:pt x="378" y="58"/>
                    </a:lnTo>
                    <a:lnTo>
                      <a:pt x="386" y="58"/>
                    </a:lnTo>
                    <a:lnTo>
                      <a:pt x="394" y="45"/>
                    </a:lnTo>
                    <a:lnTo>
                      <a:pt x="403" y="45"/>
                    </a:lnTo>
                    <a:lnTo>
                      <a:pt x="410" y="45"/>
                    </a:lnTo>
                    <a:lnTo>
                      <a:pt x="418" y="45"/>
                    </a:lnTo>
                    <a:lnTo>
                      <a:pt x="426" y="45"/>
                    </a:lnTo>
                    <a:lnTo>
                      <a:pt x="434" y="45"/>
                    </a:lnTo>
                    <a:lnTo>
                      <a:pt x="441" y="45"/>
                    </a:lnTo>
                    <a:lnTo>
                      <a:pt x="449" y="59"/>
                    </a:lnTo>
                    <a:lnTo>
                      <a:pt x="457" y="45"/>
                    </a:lnTo>
                    <a:lnTo>
                      <a:pt x="466" y="45"/>
                    </a:lnTo>
                    <a:lnTo>
                      <a:pt x="474" y="45"/>
                    </a:lnTo>
                    <a:lnTo>
                      <a:pt x="481" y="46"/>
                    </a:lnTo>
                    <a:lnTo>
                      <a:pt x="489" y="46"/>
                    </a:lnTo>
                    <a:lnTo>
                      <a:pt x="497" y="46"/>
                    </a:lnTo>
                    <a:lnTo>
                      <a:pt x="505" y="46"/>
                    </a:lnTo>
                    <a:lnTo>
                      <a:pt x="512" y="46"/>
                    </a:lnTo>
                    <a:lnTo>
                      <a:pt x="521" y="46"/>
                    </a:lnTo>
                    <a:lnTo>
                      <a:pt x="529" y="46"/>
                    </a:lnTo>
                    <a:lnTo>
                      <a:pt x="537" y="32"/>
                    </a:lnTo>
                    <a:lnTo>
                      <a:pt x="544" y="33"/>
                    </a:lnTo>
                    <a:lnTo>
                      <a:pt x="552" y="33"/>
                    </a:lnTo>
                    <a:lnTo>
                      <a:pt x="560" y="33"/>
                    </a:lnTo>
                    <a:lnTo>
                      <a:pt x="568" y="33"/>
                    </a:lnTo>
                    <a:lnTo>
                      <a:pt x="576" y="19"/>
                    </a:lnTo>
                    <a:lnTo>
                      <a:pt x="584" y="19"/>
                    </a:lnTo>
                    <a:lnTo>
                      <a:pt x="592" y="19"/>
                    </a:lnTo>
                    <a:lnTo>
                      <a:pt x="600" y="19"/>
                    </a:lnTo>
                    <a:lnTo>
                      <a:pt x="608" y="19"/>
                    </a:lnTo>
                    <a:lnTo>
                      <a:pt x="615" y="20"/>
                    </a:lnTo>
                    <a:lnTo>
                      <a:pt x="623" y="20"/>
                    </a:lnTo>
                    <a:lnTo>
                      <a:pt x="631" y="20"/>
                    </a:lnTo>
                    <a:lnTo>
                      <a:pt x="639" y="34"/>
                    </a:lnTo>
                    <a:lnTo>
                      <a:pt x="647" y="34"/>
                    </a:lnTo>
                    <a:lnTo>
                      <a:pt x="655" y="48"/>
                    </a:lnTo>
                    <a:lnTo>
                      <a:pt x="663" y="61"/>
                    </a:lnTo>
                    <a:lnTo>
                      <a:pt x="671" y="62"/>
                    </a:lnTo>
                    <a:lnTo>
                      <a:pt x="678" y="62"/>
                    </a:lnTo>
                    <a:lnTo>
                      <a:pt x="686" y="62"/>
                    </a:lnTo>
                    <a:lnTo>
                      <a:pt x="694" y="62"/>
                    </a:lnTo>
                    <a:lnTo>
                      <a:pt x="703" y="62"/>
                    </a:lnTo>
                    <a:lnTo>
                      <a:pt x="710" y="62"/>
                    </a:lnTo>
                    <a:lnTo>
                      <a:pt x="718" y="62"/>
                    </a:lnTo>
                    <a:lnTo>
                      <a:pt x="726" y="77"/>
                    </a:lnTo>
                    <a:lnTo>
                      <a:pt x="734" y="77"/>
                    </a:lnTo>
                    <a:lnTo>
                      <a:pt x="742" y="62"/>
                    </a:lnTo>
                    <a:lnTo>
                      <a:pt x="749" y="63"/>
                    </a:lnTo>
                    <a:lnTo>
                      <a:pt x="757" y="63"/>
                    </a:lnTo>
                    <a:lnTo>
                      <a:pt x="766" y="63"/>
                    </a:lnTo>
                    <a:lnTo>
                      <a:pt x="774" y="63"/>
                    </a:lnTo>
                    <a:lnTo>
                      <a:pt x="781" y="63"/>
                    </a:lnTo>
                    <a:lnTo>
                      <a:pt x="789" y="63"/>
                    </a:lnTo>
                    <a:lnTo>
                      <a:pt x="797" y="63"/>
                    </a:lnTo>
                    <a:lnTo>
                      <a:pt x="805" y="63"/>
                    </a:lnTo>
                    <a:lnTo>
                      <a:pt x="812" y="63"/>
                    </a:lnTo>
                    <a:lnTo>
                      <a:pt x="820" y="63"/>
                    </a:lnTo>
                    <a:lnTo>
                      <a:pt x="829" y="63"/>
                    </a:lnTo>
                    <a:lnTo>
                      <a:pt x="837" y="64"/>
                    </a:lnTo>
                    <a:lnTo>
                      <a:pt x="844" y="64"/>
                    </a:lnTo>
                    <a:lnTo>
                      <a:pt x="852" y="64"/>
                    </a:lnTo>
                    <a:lnTo>
                      <a:pt x="860" y="64"/>
                    </a:lnTo>
                    <a:lnTo>
                      <a:pt x="868" y="64"/>
                    </a:lnTo>
                    <a:lnTo>
                      <a:pt x="876" y="64"/>
                    </a:lnTo>
                    <a:lnTo>
                      <a:pt x="883" y="64"/>
                    </a:lnTo>
                    <a:lnTo>
                      <a:pt x="892" y="64"/>
                    </a:lnTo>
                    <a:lnTo>
                      <a:pt x="900" y="64"/>
                    </a:lnTo>
                    <a:lnTo>
                      <a:pt x="908" y="64"/>
                    </a:lnTo>
                    <a:lnTo>
                      <a:pt x="915" y="64"/>
                    </a:lnTo>
                    <a:lnTo>
                      <a:pt x="923" y="79"/>
                    </a:lnTo>
                    <a:lnTo>
                      <a:pt x="931" y="79"/>
                    </a:lnTo>
                    <a:lnTo>
                      <a:pt x="939" y="80"/>
                    </a:lnTo>
                    <a:lnTo>
                      <a:pt x="947" y="80"/>
                    </a:lnTo>
                    <a:lnTo>
                      <a:pt x="955" y="80"/>
                    </a:lnTo>
                    <a:lnTo>
                      <a:pt x="963" y="65"/>
                    </a:lnTo>
                    <a:lnTo>
                      <a:pt x="971" y="65"/>
                    </a:lnTo>
                    <a:lnTo>
                      <a:pt x="979" y="65"/>
                    </a:lnTo>
                    <a:lnTo>
                      <a:pt x="986" y="6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3" name="Freeform 53"/>
              <p:cNvSpPr>
                <a:spLocks/>
              </p:cNvSpPr>
              <p:nvPr/>
            </p:nvSpPr>
            <p:spPr bwMode="auto">
              <a:xfrm>
                <a:off x="3091" y="3535"/>
                <a:ext cx="274" cy="27"/>
              </a:xfrm>
              <a:custGeom>
                <a:avLst/>
                <a:gdLst>
                  <a:gd name="T0" fmla="*/ 0 w 987"/>
                  <a:gd name="T1" fmla="*/ 0 h 123"/>
                  <a:gd name="T2" fmla="*/ 0 w 987"/>
                  <a:gd name="T3" fmla="*/ 0 h 123"/>
                  <a:gd name="T4" fmla="*/ 0 w 987"/>
                  <a:gd name="T5" fmla="*/ 0 h 123"/>
                  <a:gd name="T6" fmla="*/ 0 w 987"/>
                  <a:gd name="T7" fmla="*/ 0 h 123"/>
                  <a:gd name="T8" fmla="*/ 0 w 987"/>
                  <a:gd name="T9" fmla="*/ 0 h 123"/>
                  <a:gd name="T10" fmla="*/ 0 w 987"/>
                  <a:gd name="T11" fmla="*/ 0 h 123"/>
                  <a:gd name="T12" fmla="*/ 0 w 987"/>
                  <a:gd name="T13" fmla="*/ 0 h 123"/>
                  <a:gd name="T14" fmla="*/ 0 w 987"/>
                  <a:gd name="T15" fmla="*/ 0 h 123"/>
                  <a:gd name="T16" fmla="*/ 0 w 987"/>
                  <a:gd name="T17" fmla="*/ 0 h 123"/>
                  <a:gd name="T18" fmla="*/ 0 w 987"/>
                  <a:gd name="T19" fmla="*/ 0 h 123"/>
                  <a:gd name="T20" fmla="*/ 0 w 987"/>
                  <a:gd name="T21" fmla="*/ 0 h 123"/>
                  <a:gd name="T22" fmla="*/ 0 w 987"/>
                  <a:gd name="T23" fmla="*/ 0 h 123"/>
                  <a:gd name="T24" fmla="*/ 0 w 987"/>
                  <a:gd name="T25" fmla="*/ 0 h 123"/>
                  <a:gd name="T26" fmla="*/ 0 w 987"/>
                  <a:gd name="T27" fmla="*/ 0 h 123"/>
                  <a:gd name="T28" fmla="*/ 0 w 987"/>
                  <a:gd name="T29" fmla="*/ 0 h 123"/>
                  <a:gd name="T30" fmla="*/ 0 w 987"/>
                  <a:gd name="T31" fmla="*/ 0 h 123"/>
                  <a:gd name="T32" fmla="*/ 0 w 987"/>
                  <a:gd name="T33" fmla="*/ 0 h 123"/>
                  <a:gd name="T34" fmla="*/ 0 w 987"/>
                  <a:gd name="T35" fmla="*/ 0 h 123"/>
                  <a:gd name="T36" fmla="*/ 0 w 987"/>
                  <a:gd name="T37" fmla="*/ 0 h 123"/>
                  <a:gd name="T38" fmla="*/ 0 w 987"/>
                  <a:gd name="T39" fmla="*/ 0 h 123"/>
                  <a:gd name="T40" fmla="*/ 0 w 987"/>
                  <a:gd name="T41" fmla="*/ 0 h 123"/>
                  <a:gd name="T42" fmla="*/ 0 w 987"/>
                  <a:gd name="T43" fmla="*/ 0 h 123"/>
                  <a:gd name="T44" fmla="*/ 0 w 987"/>
                  <a:gd name="T45" fmla="*/ 0 h 123"/>
                  <a:gd name="T46" fmla="*/ 0 w 987"/>
                  <a:gd name="T47" fmla="*/ 0 h 123"/>
                  <a:gd name="T48" fmla="*/ 0 w 987"/>
                  <a:gd name="T49" fmla="*/ 0 h 123"/>
                  <a:gd name="T50" fmla="*/ 0 w 987"/>
                  <a:gd name="T51" fmla="*/ 0 h 123"/>
                  <a:gd name="T52" fmla="*/ 0 w 987"/>
                  <a:gd name="T53" fmla="*/ 0 h 123"/>
                  <a:gd name="T54" fmla="*/ 0 w 987"/>
                  <a:gd name="T55" fmla="*/ 0 h 123"/>
                  <a:gd name="T56" fmla="*/ 0 w 987"/>
                  <a:gd name="T57" fmla="*/ 0 h 123"/>
                  <a:gd name="T58" fmla="*/ 0 w 987"/>
                  <a:gd name="T59" fmla="*/ 0 h 123"/>
                  <a:gd name="T60" fmla="*/ 0 w 987"/>
                  <a:gd name="T61" fmla="*/ 0 h 123"/>
                  <a:gd name="T62" fmla="*/ 0 w 987"/>
                  <a:gd name="T63" fmla="*/ 0 h 123"/>
                  <a:gd name="T64" fmla="*/ 0 w 987"/>
                  <a:gd name="T65" fmla="*/ 0 h 123"/>
                  <a:gd name="T66" fmla="*/ 0 w 987"/>
                  <a:gd name="T67" fmla="*/ 0 h 123"/>
                  <a:gd name="T68" fmla="*/ 0 w 987"/>
                  <a:gd name="T69" fmla="*/ 0 h 123"/>
                  <a:gd name="T70" fmla="*/ 0 w 987"/>
                  <a:gd name="T71" fmla="*/ 0 h 123"/>
                  <a:gd name="T72" fmla="*/ 0 w 987"/>
                  <a:gd name="T73" fmla="*/ 0 h 123"/>
                  <a:gd name="T74" fmla="*/ 0 w 987"/>
                  <a:gd name="T75" fmla="*/ 0 h 123"/>
                  <a:gd name="T76" fmla="*/ 0 w 987"/>
                  <a:gd name="T77" fmla="*/ 0 h 123"/>
                  <a:gd name="T78" fmla="*/ 0 w 987"/>
                  <a:gd name="T79" fmla="*/ 0 h 123"/>
                  <a:gd name="T80" fmla="*/ 0 w 987"/>
                  <a:gd name="T81" fmla="*/ 0 h 123"/>
                  <a:gd name="T82" fmla="*/ 0 w 987"/>
                  <a:gd name="T83" fmla="*/ 0 h 123"/>
                  <a:gd name="T84" fmla="*/ 0 w 987"/>
                  <a:gd name="T85" fmla="*/ 0 h 123"/>
                  <a:gd name="T86" fmla="*/ 0 w 987"/>
                  <a:gd name="T87" fmla="*/ 0 h 123"/>
                  <a:gd name="T88" fmla="*/ 0 w 987"/>
                  <a:gd name="T89" fmla="*/ 0 h 123"/>
                  <a:gd name="T90" fmla="*/ 0 w 987"/>
                  <a:gd name="T91" fmla="*/ 0 h 123"/>
                  <a:gd name="T92" fmla="*/ 0 w 987"/>
                  <a:gd name="T93" fmla="*/ 0 h 123"/>
                  <a:gd name="T94" fmla="*/ 0 w 987"/>
                  <a:gd name="T95" fmla="*/ 0 h 123"/>
                  <a:gd name="T96" fmla="*/ 0 w 987"/>
                  <a:gd name="T97" fmla="*/ 0 h 123"/>
                  <a:gd name="T98" fmla="*/ 0 w 987"/>
                  <a:gd name="T99" fmla="*/ 0 h 123"/>
                  <a:gd name="T100" fmla="*/ 0 w 987"/>
                  <a:gd name="T101" fmla="*/ 0 h 123"/>
                  <a:gd name="T102" fmla="*/ 0 w 987"/>
                  <a:gd name="T103" fmla="*/ 0 h 123"/>
                  <a:gd name="T104" fmla="*/ 0 w 987"/>
                  <a:gd name="T105" fmla="*/ 0 h 123"/>
                  <a:gd name="T106" fmla="*/ 0 w 987"/>
                  <a:gd name="T107" fmla="*/ 0 h 123"/>
                  <a:gd name="T108" fmla="*/ 0 w 987"/>
                  <a:gd name="T109" fmla="*/ 0 h 123"/>
                  <a:gd name="T110" fmla="*/ 0 w 987"/>
                  <a:gd name="T111" fmla="*/ 0 h 123"/>
                  <a:gd name="T112" fmla="*/ 0 w 987"/>
                  <a:gd name="T113" fmla="*/ 0 h 123"/>
                  <a:gd name="T114" fmla="*/ 0 w 987"/>
                  <a:gd name="T115" fmla="*/ 0 h 123"/>
                  <a:gd name="T116" fmla="*/ 0 w 987"/>
                  <a:gd name="T117" fmla="*/ 0 h 123"/>
                  <a:gd name="T118" fmla="*/ 0 w 987"/>
                  <a:gd name="T119" fmla="*/ 0 h 123"/>
                  <a:gd name="T120" fmla="*/ 0 w 987"/>
                  <a:gd name="T121" fmla="*/ 0 h 123"/>
                  <a:gd name="T122" fmla="*/ 0 w 987"/>
                  <a:gd name="T123" fmla="*/ 0 h 123"/>
                  <a:gd name="T124" fmla="*/ 0 w 987"/>
                  <a:gd name="T125" fmla="*/ 0 h 1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23">
                    <a:moveTo>
                      <a:pt x="0" y="26"/>
                    </a:moveTo>
                    <a:lnTo>
                      <a:pt x="8" y="26"/>
                    </a:lnTo>
                    <a:lnTo>
                      <a:pt x="16" y="26"/>
                    </a:lnTo>
                    <a:lnTo>
                      <a:pt x="25" y="27"/>
                    </a:lnTo>
                    <a:lnTo>
                      <a:pt x="32" y="27"/>
                    </a:lnTo>
                    <a:lnTo>
                      <a:pt x="40" y="13"/>
                    </a:lnTo>
                    <a:lnTo>
                      <a:pt x="48" y="13"/>
                    </a:lnTo>
                    <a:lnTo>
                      <a:pt x="56" y="13"/>
                    </a:lnTo>
                    <a:lnTo>
                      <a:pt x="63" y="13"/>
                    </a:lnTo>
                    <a:lnTo>
                      <a:pt x="71" y="13"/>
                    </a:lnTo>
                    <a:lnTo>
                      <a:pt x="79" y="13"/>
                    </a:lnTo>
                    <a:lnTo>
                      <a:pt x="88" y="14"/>
                    </a:lnTo>
                    <a:lnTo>
                      <a:pt x="96" y="14"/>
                    </a:lnTo>
                    <a:lnTo>
                      <a:pt x="103" y="14"/>
                    </a:lnTo>
                    <a:lnTo>
                      <a:pt x="111" y="14"/>
                    </a:lnTo>
                    <a:lnTo>
                      <a:pt x="119" y="14"/>
                    </a:lnTo>
                    <a:lnTo>
                      <a:pt x="127" y="14"/>
                    </a:lnTo>
                    <a:lnTo>
                      <a:pt x="134" y="0"/>
                    </a:lnTo>
                    <a:lnTo>
                      <a:pt x="143" y="0"/>
                    </a:lnTo>
                    <a:lnTo>
                      <a:pt x="151" y="1"/>
                    </a:lnTo>
                    <a:lnTo>
                      <a:pt x="159" y="1"/>
                    </a:lnTo>
                    <a:lnTo>
                      <a:pt x="167" y="1"/>
                    </a:lnTo>
                    <a:lnTo>
                      <a:pt x="174" y="1"/>
                    </a:lnTo>
                    <a:lnTo>
                      <a:pt x="182" y="1"/>
                    </a:lnTo>
                    <a:lnTo>
                      <a:pt x="190" y="1"/>
                    </a:lnTo>
                    <a:lnTo>
                      <a:pt x="198" y="1"/>
                    </a:lnTo>
                    <a:lnTo>
                      <a:pt x="206" y="1"/>
                    </a:lnTo>
                    <a:lnTo>
                      <a:pt x="214" y="1"/>
                    </a:lnTo>
                    <a:lnTo>
                      <a:pt x="222" y="1"/>
                    </a:lnTo>
                    <a:lnTo>
                      <a:pt x="230" y="1"/>
                    </a:lnTo>
                    <a:lnTo>
                      <a:pt x="237" y="2"/>
                    </a:lnTo>
                    <a:lnTo>
                      <a:pt x="245" y="2"/>
                    </a:lnTo>
                    <a:lnTo>
                      <a:pt x="253" y="2"/>
                    </a:lnTo>
                    <a:lnTo>
                      <a:pt x="261" y="16"/>
                    </a:lnTo>
                    <a:lnTo>
                      <a:pt x="269" y="44"/>
                    </a:lnTo>
                    <a:lnTo>
                      <a:pt x="277" y="44"/>
                    </a:lnTo>
                    <a:lnTo>
                      <a:pt x="285" y="44"/>
                    </a:lnTo>
                    <a:lnTo>
                      <a:pt x="293" y="45"/>
                    </a:lnTo>
                    <a:lnTo>
                      <a:pt x="300" y="45"/>
                    </a:lnTo>
                    <a:lnTo>
                      <a:pt x="308" y="59"/>
                    </a:lnTo>
                    <a:lnTo>
                      <a:pt x="316" y="59"/>
                    </a:lnTo>
                    <a:lnTo>
                      <a:pt x="324" y="59"/>
                    </a:lnTo>
                    <a:lnTo>
                      <a:pt x="332" y="59"/>
                    </a:lnTo>
                    <a:lnTo>
                      <a:pt x="340" y="59"/>
                    </a:lnTo>
                    <a:lnTo>
                      <a:pt x="348" y="59"/>
                    </a:lnTo>
                    <a:lnTo>
                      <a:pt x="356" y="59"/>
                    </a:lnTo>
                    <a:lnTo>
                      <a:pt x="363" y="59"/>
                    </a:lnTo>
                    <a:lnTo>
                      <a:pt x="371" y="73"/>
                    </a:lnTo>
                    <a:lnTo>
                      <a:pt x="379" y="73"/>
                    </a:lnTo>
                    <a:lnTo>
                      <a:pt x="388" y="73"/>
                    </a:lnTo>
                    <a:lnTo>
                      <a:pt x="395" y="73"/>
                    </a:lnTo>
                    <a:lnTo>
                      <a:pt x="403" y="73"/>
                    </a:lnTo>
                    <a:lnTo>
                      <a:pt x="411" y="87"/>
                    </a:lnTo>
                    <a:lnTo>
                      <a:pt x="419" y="87"/>
                    </a:lnTo>
                    <a:lnTo>
                      <a:pt x="426" y="87"/>
                    </a:lnTo>
                    <a:lnTo>
                      <a:pt x="434" y="74"/>
                    </a:lnTo>
                    <a:lnTo>
                      <a:pt x="442" y="74"/>
                    </a:lnTo>
                    <a:lnTo>
                      <a:pt x="451" y="74"/>
                    </a:lnTo>
                    <a:lnTo>
                      <a:pt x="459" y="74"/>
                    </a:lnTo>
                    <a:lnTo>
                      <a:pt x="466" y="60"/>
                    </a:lnTo>
                    <a:lnTo>
                      <a:pt x="474" y="60"/>
                    </a:lnTo>
                    <a:lnTo>
                      <a:pt x="482" y="61"/>
                    </a:lnTo>
                    <a:lnTo>
                      <a:pt x="490" y="61"/>
                    </a:lnTo>
                    <a:lnTo>
                      <a:pt x="497" y="61"/>
                    </a:lnTo>
                    <a:lnTo>
                      <a:pt x="505" y="61"/>
                    </a:lnTo>
                    <a:lnTo>
                      <a:pt x="514" y="61"/>
                    </a:lnTo>
                    <a:lnTo>
                      <a:pt x="522" y="61"/>
                    </a:lnTo>
                    <a:lnTo>
                      <a:pt x="530" y="61"/>
                    </a:lnTo>
                    <a:lnTo>
                      <a:pt x="537" y="61"/>
                    </a:lnTo>
                    <a:lnTo>
                      <a:pt x="545" y="61"/>
                    </a:lnTo>
                    <a:lnTo>
                      <a:pt x="553" y="61"/>
                    </a:lnTo>
                    <a:lnTo>
                      <a:pt x="561" y="61"/>
                    </a:lnTo>
                    <a:lnTo>
                      <a:pt x="568" y="62"/>
                    </a:lnTo>
                    <a:lnTo>
                      <a:pt x="577" y="62"/>
                    </a:lnTo>
                    <a:lnTo>
                      <a:pt x="585" y="62"/>
                    </a:lnTo>
                    <a:lnTo>
                      <a:pt x="593" y="62"/>
                    </a:lnTo>
                    <a:lnTo>
                      <a:pt x="600" y="62"/>
                    </a:lnTo>
                    <a:lnTo>
                      <a:pt x="608" y="62"/>
                    </a:lnTo>
                    <a:lnTo>
                      <a:pt x="616" y="62"/>
                    </a:lnTo>
                    <a:lnTo>
                      <a:pt x="624" y="62"/>
                    </a:lnTo>
                    <a:lnTo>
                      <a:pt x="633" y="62"/>
                    </a:lnTo>
                    <a:lnTo>
                      <a:pt x="640" y="62"/>
                    </a:lnTo>
                    <a:lnTo>
                      <a:pt x="648" y="63"/>
                    </a:lnTo>
                    <a:lnTo>
                      <a:pt x="656" y="49"/>
                    </a:lnTo>
                    <a:lnTo>
                      <a:pt x="664" y="49"/>
                    </a:lnTo>
                    <a:lnTo>
                      <a:pt x="671" y="49"/>
                    </a:lnTo>
                    <a:lnTo>
                      <a:pt x="679" y="49"/>
                    </a:lnTo>
                    <a:lnTo>
                      <a:pt x="687" y="49"/>
                    </a:lnTo>
                    <a:lnTo>
                      <a:pt x="696" y="49"/>
                    </a:lnTo>
                    <a:lnTo>
                      <a:pt x="703" y="63"/>
                    </a:lnTo>
                    <a:lnTo>
                      <a:pt x="711" y="63"/>
                    </a:lnTo>
                    <a:lnTo>
                      <a:pt x="719" y="63"/>
                    </a:lnTo>
                    <a:lnTo>
                      <a:pt x="727" y="63"/>
                    </a:lnTo>
                    <a:lnTo>
                      <a:pt x="734" y="77"/>
                    </a:lnTo>
                    <a:lnTo>
                      <a:pt x="742" y="77"/>
                    </a:lnTo>
                    <a:lnTo>
                      <a:pt x="750" y="92"/>
                    </a:lnTo>
                    <a:lnTo>
                      <a:pt x="759" y="106"/>
                    </a:lnTo>
                    <a:lnTo>
                      <a:pt x="766" y="106"/>
                    </a:lnTo>
                    <a:lnTo>
                      <a:pt x="774" y="106"/>
                    </a:lnTo>
                    <a:lnTo>
                      <a:pt x="782" y="106"/>
                    </a:lnTo>
                    <a:lnTo>
                      <a:pt x="790" y="107"/>
                    </a:lnTo>
                    <a:lnTo>
                      <a:pt x="797" y="107"/>
                    </a:lnTo>
                    <a:lnTo>
                      <a:pt x="805" y="107"/>
                    </a:lnTo>
                    <a:lnTo>
                      <a:pt x="814" y="107"/>
                    </a:lnTo>
                    <a:lnTo>
                      <a:pt x="822" y="107"/>
                    </a:lnTo>
                    <a:lnTo>
                      <a:pt x="830" y="107"/>
                    </a:lnTo>
                    <a:lnTo>
                      <a:pt x="837" y="107"/>
                    </a:lnTo>
                    <a:lnTo>
                      <a:pt x="845" y="107"/>
                    </a:lnTo>
                    <a:lnTo>
                      <a:pt x="853" y="107"/>
                    </a:lnTo>
                    <a:lnTo>
                      <a:pt x="861" y="121"/>
                    </a:lnTo>
                    <a:lnTo>
                      <a:pt x="868" y="121"/>
                    </a:lnTo>
                    <a:lnTo>
                      <a:pt x="877" y="121"/>
                    </a:lnTo>
                    <a:lnTo>
                      <a:pt x="885" y="121"/>
                    </a:lnTo>
                    <a:lnTo>
                      <a:pt x="893" y="122"/>
                    </a:lnTo>
                    <a:lnTo>
                      <a:pt x="900" y="122"/>
                    </a:lnTo>
                    <a:lnTo>
                      <a:pt x="908" y="122"/>
                    </a:lnTo>
                    <a:lnTo>
                      <a:pt x="916" y="122"/>
                    </a:lnTo>
                    <a:lnTo>
                      <a:pt x="924" y="122"/>
                    </a:lnTo>
                    <a:lnTo>
                      <a:pt x="931" y="122"/>
                    </a:lnTo>
                    <a:lnTo>
                      <a:pt x="940" y="122"/>
                    </a:lnTo>
                    <a:lnTo>
                      <a:pt x="948" y="122"/>
                    </a:lnTo>
                    <a:lnTo>
                      <a:pt x="956" y="122"/>
                    </a:lnTo>
                    <a:lnTo>
                      <a:pt x="964" y="122"/>
                    </a:lnTo>
                    <a:lnTo>
                      <a:pt x="971" y="122"/>
                    </a:lnTo>
                    <a:lnTo>
                      <a:pt x="979" y="123"/>
                    </a:lnTo>
                    <a:lnTo>
                      <a:pt x="987" y="12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4" name="Freeform 54"/>
              <p:cNvSpPr>
                <a:spLocks/>
              </p:cNvSpPr>
              <p:nvPr/>
            </p:nvSpPr>
            <p:spPr bwMode="auto">
              <a:xfrm>
                <a:off x="3365" y="3556"/>
                <a:ext cx="273" cy="31"/>
              </a:xfrm>
              <a:custGeom>
                <a:avLst/>
                <a:gdLst>
                  <a:gd name="T0" fmla="*/ 0 w 987"/>
                  <a:gd name="T1" fmla="*/ 0 h 147"/>
                  <a:gd name="T2" fmla="*/ 0 w 987"/>
                  <a:gd name="T3" fmla="*/ 0 h 147"/>
                  <a:gd name="T4" fmla="*/ 0 w 987"/>
                  <a:gd name="T5" fmla="*/ 0 h 147"/>
                  <a:gd name="T6" fmla="*/ 0 w 987"/>
                  <a:gd name="T7" fmla="*/ 0 h 147"/>
                  <a:gd name="T8" fmla="*/ 0 w 987"/>
                  <a:gd name="T9" fmla="*/ 0 h 147"/>
                  <a:gd name="T10" fmla="*/ 0 w 987"/>
                  <a:gd name="T11" fmla="*/ 0 h 147"/>
                  <a:gd name="T12" fmla="*/ 0 w 987"/>
                  <a:gd name="T13" fmla="*/ 0 h 147"/>
                  <a:gd name="T14" fmla="*/ 0 w 987"/>
                  <a:gd name="T15" fmla="*/ 0 h 147"/>
                  <a:gd name="T16" fmla="*/ 0 w 987"/>
                  <a:gd name="T17" fmla="*/ 0 h 147"/>
                  <a:gd name="T18" fmla="*/ 0 w 987"/>
                  <a:gd name="T19" fmla="*/ 0 h 147"/>
                  <a:gd name="T20" fmla="*/ 0 w 987"/>
                  <a:gd name="T21" fmla="*/ 0 h 147"/>
                  <a:gd name="T22" fmla="*/ 0 w 987"/>
                  <a:gd name="T23" fmla="*/ 0 h 147"/>
                  <a:gd name="T24" fmla="*/ 0 w 987"/>
                  <a:gd name="T25" fmla="*/ 0 h 147"/>
                  <a:gd name="T26" fmla="*/ 0 w 987"/>
                  <a:gd name="T27" fmla="*/ 0 h 147"/>
                  <a:gd name="T28" fmla="*/ 0 w 987"/>
                  <a:gd name="T29" fmla="*/ 0 h 147"/>
                  <a:gd name="T30" fmla="*/ 0 w 987"/>
                  <a:gd name="T31" fmla="*/ 0 h 147"/>
                  <a:gd name="T32" fmla="*/ 0 w 987"/>
                  <a:gd name="T33" fmla="*/ 0 h 147"/>
                  <a:gd name="T34" fmla="*/ 0 w 987"/>
                  <a:gd name="T35" fmla="*/ 0 h 147"/>
                  <a:gd name="T36" fmla="*/ 0 w 987"/>
                  <a:gd name="T37" fmla="*/ 0 h 147"/>
                  <a:gd name="T38" fmla="*/ 0 w 987"/>
                  <a:gd name="T39" fmla="*/ 0 h 147"/>
                  <a:gd name="T40" fmla="*/ 0 w 987"/>
                  <a:gd name="T41" fmla="*/ 0 h 147"/>
                  <a:gd name="T42" fmla="*/ 0 w 987"/>
                  <a:gd name="T43" fmla="*/ 0 h 147"/>
                  <a:gd name="T44" fmla="*/ 0 w 987"/>
                  <a:gd name="T45" fmla="*/ 0 h 147"/>
                  <a:gd name="T46" fmla="*/ 0 w 987"/>
                  <a:gd name="T47" fmla="*/ 0 h 147"/>
                  <a:gd name="T48" fmla="*/ 0 w 987"/>
                  <a:gd name="T49" fmla="*/ 0 h 147"/>
                  <a:gd name="T50" fmla="*/ 0 w 987"/>
                  <a:gd name="T51" fmla="*/ 0 h 147"/>
                  <a:gd name="T52" fmla="*/ 0 w 987"/>
                  <a:gd name="T53" fmla="*/ 0 h 147"/>
                  <a:gd name="T54" fmla="*/ 0 w 987"/>
                  <a:gd name="T55" fmla="*/ 0 h 147"/>
                  <a:gd name="T56" fmla="*/ 0 w 987"/>
                  <a:gd name="T57" fmla="*/ 0 h 147"/>
                  <a:gd name="T58" fmla="*/ 0 w 987"/>
                  <a:gd name="T59" fmla="*/ 0 h 147"/>
                  <a:gd name="T60" fmla="*/ 0 w 987"/>
                  <a:gd name="T61" fmla="*/ 0 h 147"/>
                  <a:gd name="T62" fmla="*/ 0 w 987"/>
                  <a:gd name="T63" fmla="*/ 0 h 147"/>
                  <a:gd name="T64" fmla="*/ 0 w 987"/>
                  <a:gd name="T65" fmla="*/ 0 h 147"/>
                  <a:gd name="T66" fmla="*/ 0 w 987"/>
                  <a:gd name="T67" fmla="*/ 0 h 147"/>
                  <a:gd name="T68" fmla="*/ 0 w 987"/>
                  <a:gd name="T69" fmla="*/ 0 h 147"/>
                  <a:gd name="T70" fmla="*/ 0 w 987"/>
                  <a:gd name="T71" fmla="*/ 0 h 147"/>
                  <a:gd name="T72" fmla="*/ 0 w 987"/>
                  <a:gd name="T73" fmla="*/ 0 h 147"/>
                  <a:gd name="T74" fmla="*/ 0 w 987"/>
                  <a:gd name="T75" fmla="*/ 0 h 147"/>
                  <a:gd name="T76" fmla="*/ 0 w 987"/>
                  <a:gd name="T77" fmla="*/ 0 h 147"/>
                  <a:gd name="T78" fmla="*/ 0 w 987"/>
                  <a:gd name="T79" fmla="*/ 0 h 147"/>
                  <a:gd name="T80" fmla="*/ 0 w 987"/>
                  <a:gd name="T81" fmla="*/ 0 h 147"/>
                  <a:gd name="T82" fmla="*/ 0 w 987"/>
                  <a:gd name="T83" fmla="*/ 0 h 147"/>
                  <a:gd name="T84" fmla="*/ 0 w 987"/>
                  <a:gd name="T85" fmla="*/ 0 h 147"/>
                  <a:gd name="T86" fmla="*/ 0 w 987"/>
                  <a:gd name="T87" fmla="*/ 0 h 147"/>
                  <a:gd name="T88" fmla="*/ 0 w 987"/>
                  <a:gd name="T89" fmla="*/ 0 h 147"/>
                  <a:gd name="T90" fmla="*/ 0 w 987"/>
                  <a:gd name="T91" fmla="*/ 0 h 147"/>
                  <a:gd name="T92" fmla="*/ 0 w 987"/>
                  <a:gd name="T93" fmla="*/ 0 h 147"/>
                  <a:gd name="T94" fmla="*/ 0 w 987"/>
                  <a:gd name="T95" fmla="*/ 0 h 147"/>
                  <a:gd name="T96" fmla="*/ 0 w 987"/>
                  <a:gd name="T97" fmla="*/ 0 h 147"/>
                  <a:gd name="T98" fmla="*/ 0 w 987"/>
                  <a:gd name="T99" fmla="*/ 0 h 147"/>
                  <a:gd name="T100" fmla="*/ 0 w 987"/>
                  <a:gd name="T101" fmla="*/ 0 h 147"/>
                  <a:gd name="T102" fmla="*/ 0 w 987"/>
                  <a:gd name="T103" fmla="*/ 0 h 147"/>
                  <a:gd name="T104" fmla="*/ 0 w 987"/>
                  <a:gd name="T105" fmla="*/ 0 h 147"/>
                  <a:gd name="T106" fmla="*/ 0 w 987"/>
                  <a:gd name="T107" fmla="*/ 0 h 147"/>
                  <a:gd name="T108" fmla="*/ 0 w 987"/>
                  <a:gd name="T109" fmla="*/ 0 h 147"/>
                  <a:gd name="T110" fmla="*/ 0 w 987"/>
                  <a:gd name="T111" fmla="*/ 0 h 147"/>
                  <a:gd name="T112" fmla="*/ 0 w 987"/>
                  <a:gd name="T113" fmla="*/ 0 h 147"/>
                  <a:gd name="T114" fmla="*/ 0 w 987"/>
                  <a:gd name="T115" fmla="*/ 0 h 147"/>
                  <a:gd name="T116" fmla="*/ 0 w 987"/>
                  <a:gd name="T117" fmla="*/ 0 h 147"/>
                  <a:gd name="T118" fmla="*/ 0 w 987"/>
                  <a:gd name="T119" fmla="*/ 0 h 147"/>
                  <a:gd name="T120" fmla="*/ 0 w 987"/>
                  <a:gd name="T121" fmla="*/ 0 h 147"/>
                  <a:gd name="T122" fmla="*/ 0 w 987"/>
                  <a:gd name="T123" fmla="*/ 0 h 147"/>
                  <a:gd name="T124" fmla="*/ 0 w 987"/>
                  <a:gd name="T125" fmla="*/ 0 h 1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47">
                    <a:moveTo>
                      <a:pt x="0" y="26"/>
                    </a:moveTo>
                    <a:lnTo>
                      <a:pt x="9" y="26"/>
                    </a:lnTo>
                    <a:lnTo>
                      <a:pt x="16" y="26"/>
                    </a:lnTo>
                    <a:lnTo>
                      <a:pt x="24" y="12"/>
                    </a:lnTo>
                    <a:lnTo>
                      <a:pt x="32" y="12"/>
                    </a:lnTo>
                    <a:lnTo>
                      <a:pt x="40" y="12"/>
                    </a:lnTo>
                    <a:lnTo>
                      <a:pt x="47" y="12"/>
                    </a:lnTo>
                    <a:lnTo>
                      <a:pt x="55" y="13"/>
                    </a:lnTo>
                    <a:lnTo>
                      <a:pt x="63" y="13"/>
                    </a:lnTo>
                    <a:lnTo>
                      <a:pt x="72" y="26"/>
                    </a:lnTo>
                    <a:lnTo>
                      <a:pt x="80" y="13"/>
                    </a:lnTo>
                    <a:lnTo>
                      <a:pt x="87" y="13"/>
                    </a:lnTo>
                    <a:lnTo>
                      <a:pt x="95" y="13"/>
                    </a:lnTo>
                    <a:lnTo>
                      <a:pt x="103" y="13"/>
                    </a:lnTo>
                    <a:lnTo>
                      <a:pt x="111" y="13"/>
                    </a:lnTo>
                    <a:lnTo>
                      <a:pt x="118" y="13"/>
                    </a:lnTo>
                    <a:lnTo>
                      <a:pt x="126" y="13"/>
                    </a:lnTo>
                    <a:lnTo>
                      <a:pt x="135" y="13"/>
                    </a:lnTo>
                    <a:lnTo>
                      <a:pt x="143" y="14"/>
                    </a:lnTo>
                    <a:lnTo>
                      <a:pt x="150" y="14"/>
                    </a:lnTo>
                    <a:lnTo>
                      <a:pt x="158" y="0"/>
                    </a:lnTo>
                    <a:lnTo>
                      <a:pt x="166" y="0"/>
                    </a:lnTo>
                    <a:lnTo>
                      <a:pt x="174" y="0"/>
                    </a:lnTo>
                    <a:lnTo>
                      <a:pt x="182" y="0"/>
                    </a:lnTo>
                    <a:lnTo>
                      <a:pt x="189" y="0"/>
                    </a:lnTo>
                    <a:lnTo>
                      <a:pt x="198" y="0"/>
                    </a:lnTo>
                    <a:lnTo>
                      <a:pt x="206" y="1"/>
                    </a:lnTo>
                    <a:lnTo>
                      <a:pt x="214" y="1"/>
                    </a:lnTo>
                    <a:lnTo>
                      <a:pt x="221" y="14"/>
                    </a:lnTo>
                    <a:lnTo>
                      <a:pt x="229" y="28"/>
                    </a:lnTo>
                    <a:lnTo>
                      <a:pt x="237" y="42"/>
                    </a:lnTo>
                    <a:lnTo>
                      <a:pt x="245" y="42"/>
                    </a:lnTo>
                    <a:lnTo>
                      <a:pt x="253" y="57"/>
                    </a:lnTo>
                    <a:lnTo>
                      <a:pt x="261" y="57"/>
                    </a:lnTo>
                    <a:lnTo>
                      <a:pt x="269" y="57"/>
                    </a:lnTo>
                    <a:lnTo>
                      <a:pt x="277" y="71"/>
                    </a:lnTo>
                    <a:lnTo>
                      <a:pt x="284" y="71"/>
                    </a:lnTo>
                    <a:lnTo>
                      <a:pt x="292" y="71"/>
                    </a:lnTo>
                    <a:lnTo>
                      <a:pt x="300" y="85"/>
                    </a:lnTo>
                    <a:lnTo>
                      <a:pt x="308" y="85"/>
                    </a:lnTo>
                    <a:lnTo>
                      <a:pt x="316" y="86"/>
                    </a:lnTo>
                    <a:lnTo>
                      <a:pt x="324" y="86"/>
                    </a:lnTo>
                    <a:lnTo>
                      <a:pt x="332" y="99"/>
                    </a:lnTo>
                    <a:lnTo>
                      <a:pt x="340" y="100"/>
                    </a:lnTo>
                    <a:lnTo>
                      <a:pt x="347" y="86"/>
                    </a:lnTo>
                    <a:lnTo>
                      <a:pt x="355" y="86"/>
                    </a:lnTo>
                    <a:lnTo>
                      <a:pt x="363" y="86"/>
                    </a:lnTo>
                    <a:lnTo>
                      <a:pt x="371" y="86"/>
                    </a:lnTo>
                    <a:lnTo>
                      <a:pt x="379" y="86"/>
                    </a:lnTo>
                    <a:lnTo>
                      <a:pt x="387" y="86"/>
                    </a:lnTo>
                    <a:lnTo>
                      <a:pt x="395" y="86"/>
                    </a:lnTo>
                    <a:lnTo>
                      <a:pt x="403" y="87"/>
                    </a:lnTo>
                    <a:lnTo>
                      <a:pt x="411" y="73"/>
                    </a:lnTo>
                    <a:lnTo>
                      <a:pt x="418" y="73"/>
                    </a:lnTo>
                    <a:lnTo>
                      <a:pt x="426" y="73"/>
                    </a:lnTo>
                    <a:lnTo>
                      <a:pt x="435" y="73"/>
                    </a:lnTo>
                    <a:lnTo>
                      <a:pt x="443" y="73"/>
                    </a:lnTo>
                    <a:lnTo>
                      <a:pt x="450" y="73"/>
                    </a:lnTo>
                    <a:lnTo>
                      <a:pt x="458" y="60"/>
                    </a:lnTo>
                    <a:lnTo>
                      <a:pt x="466" y="60"/>
                    </a:lnTo>
                    <a:lnTo>
                      <a:pt x="474" y="60"/>
                    </a:lnTo>
                    <a:lnTo>
                      <a:pt x="481" y="60"/>
                    </a:lnTo>
                    <a:lnTo>
                      <a:pt x="489" y="60"/>
                    </a:lnTo>
                    <a:lnTo>
                      <a:pt x="498" y="74"/>
                    </a:lnTo>
                    <a:lnTo>
                      <a:pt x="506" y="74"/>
                    </a:lnTo>
                    <a:lnTo>
                      <a:pt x="514" y="74"/>
                    </a:lnTo>
                    <a:lnTo>
                      <a:pt x="521" y="74"/>
                    </a:lnTo>
                    <a:lnTo>
                      <a:pt x="529" y="74"/>
                    </a:lnTo>
                    <a:lnTo>
                      <a:pt x="537" y="74"/>
                    </a:lnTo>
                    <a:lnTo>
                      <a:pt x="545" y="74"/>
                    </a:lnTo>
                    <a:lnTo>
                      <a:pt x="552" y="75"/>
                    </a:lnTo>
                    <a:lnTo>
                      <a:pt x="561" y="75"/>
                    </a:lnTo>
                    <a:lnTo>
                      <a:pt x="569" y="75"/>
                    </a:lnTo>
                    <a:lnTo>
                      <a:pt x="577" y="75"/>
                    </a:lnTo>
                    <a:lnTo>
                      <a:pt x="584" y="61"/>
                    </a:lnTo>
                    <a:lnTo>
                      <a:pt x="592" y="61"/>
                    </a:lnTo>
                    <a:lnTo>
                      <a:pt x="600" y="61"/>
                    </a:lnTo>
                    <a:lnTo>
                      <a:pt x="608" y="61"/>
                    </a:lnTo>
                    <a:lnTo>
                      <a:pt x="616" y="61"/>
                    </a:lnTo>
                    <a:lnTo>
                      <a:pt x="624" y="62"/>
                    </a:lnTo>
                    <a:lnTo>
                      <a:pt x="632" y="75"/>
                    </a:lnTo>
                    <a:lnTo>
                      <a:pt x="640" y="89"/>
                    </a:lnTo>
                    <a:lnTo>
                      <a:pt x="647" y="103"/>
                    </a:lnTo>
                    <a:lnTo>
                      <a:pt x="655" y="103"/>
                    </a:lnTo>
                    <a:lnTo>
                      <a:pt x="663" y="103"/>
                    </a:lnTo>
                    <a:lnTo>
                      <a:pt x="671" y="118"/>
                    </a:lnTo>
                    <a:lnTo>
                      <a:pt x="679" y="118"/>
                    </a:lnTo>
                    <a:lnTo>
                      <a:pt x="687" y="118"/>
                    </a:lnTo>
                    <a:lnTo>
                      <a:pt x="695" y="119"/>
                    </a:lnTo>
                    <a:lnTo>
                      <a:pt x="703" y="132"/>
                    </a:lnTo>
                    <a:lnTo>
                      <a:pt x="710" y="133"/>
                    </a:lnTo>
                    <a:lnTo>
                      <a:pt x="718" y="146"/>
                    </a:lnTo>
                    <a:lnTo>
                      <a:pt x="726" y="147"/>
                    </a:lnTo>
                    <a:lnTo>
                      <a:pt x="734" y="147"/>
                    </a:lnTo>
                    <a:lnTo>
                      <a:pt x="742" y="147"/>
                    </a:lnTo>
                    <a:lnTo>
                      <a:pt x="750" y="147"/>
                    </a:lnTo>
                    <a:lnTo>
                      <a:pt x="758" y="147"/>
                    </a:lnTo>
                    <a:lnTo>
                      <a:pt x="766" y="147"/>
                    </a:lnTo>
                    <a:lnTo>
                      <a:pt x="774" y="147"/>
                    </a:lnTo>
                    <a:lnTo>
                      <a:pt x="781" y="147"/>
                    </a:lnTo>
                    <a:lnTo>
                      <a:pt x="789" y="147"/>
                    </a:lnTo>
                    <a:lnTo>
                      <a:pt x="797" y="147"/>
                    </a:lnTo>
                    <a:lnTo>
                      <a:pt x="806" y="147"/>
                    </a:lnTo>
                    <a:lnTo>
                      <a:pt x="813" y="134"/>
                    </a:lnTo>
                    <a:lnTo>
                      <a:pt x="821" y="134"/>
                    </a:lnTo>
                    <a:lnTo>
                      <a:pt x="829" y="134"/>
                    </a:lnTo>
                    <a:lnTo>
                      <a:pt x="837" y="134"/>
                    </a:lnTo>
                    <a:lnTo>
                      <a:pt x="844" y="134"/>
                    </a:lnTo>
                    <a:lnTo>
                      <a:pt x="852" y="134"/>
                    </a:lnTo>
                    <a:lnTo>
                      <a:pt x="860" y="134"/>
                    </a:lnTo>
                    <a:lnTo>
                      <a:pt x="869" y="134"/>
                    </a:lnTo>
                    <a:lnTo>
                      <a:pt x="877" y="134"/>
                    </a:lnTo>
                    <a:lnTo>
                      <a:pt x="884" y="135"/>
                    </a:lnTo>
                    <a:lnTo>
                      <a:pt x="892" y="121"/>
                    </a:lnTo>
                    <a:lnTo>
                      <a:pt x="900" y="121"/>
                    </a:lnTo>
                    <a:lnTo>
                      <a:pt x="908" y="121"/>
                    </a:lnTo>
                    <a:lnTo>
                      <a:pt x="915" y="135"/>
                    </a:lnTo>
                    <a:lnTo>
                      <a:pt x="924" y="135"/>
                    </a:lnTo>
                    <a:lnTo>
                      <a:pt x="932" y="135"/>
                    </a:lnTo>
                    <a:lnTo>
                      <a:pt x="940" y="135"/>
                    </a:lnTo>
                    <a:lnTo>
                      <a:pt x="948" y="122"/>
                    </a:lnTo>
                    <a:lnTo>
                      <a:pt x="955" y="122"/>
                    </a:lnTo>
                    <a:lnTo>
                      <a:pt x="963" y="122"/>
                    </a:lnTo>
                    <a:lnTo>
                      <a:pt x="971" y="122"/>
                    </a:lnTo>
                    <a:lnTo>
                      <a:pt x="979" y="107"/>
                    </a:lnTo>
                    <a:lnTo>
                      <a:pt x="987" y="10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5" name="Freeform 55"/>
              <p:cNvSpPr>
                <a:spLocks/>
              </p:cNvSpPr>
              <p:nvPr/>
            </p:nvSpPr>
            <p:spPr bwMode="auto">
              <a:xfrm>
                <a:off x="3638" y="3579"/>
                <a:ext cx="275" cy="29"/>
              </a:xfrm>
              <a:custGeom>
                <a:avLst/>
                <a:gdLst>
                  <a:gd name="T0" fmla="*/ 0 w 987"/>
                  <a:gd name="T1" fmla="*/ 0 h 139"/>
                  <a:gd name="T2" fmla="*/ 0 w 987"/>
                  <a:gd name="T3" fmla="*/ 0 h 139"/>
                  <a:gd name="T4" fmla="*/ 0 w 987"/>
                  <a:gd name="T5" fmla="*/ 0 h 139"/>
                  <a:gd name="T6" fmla="*/ 0 w 987"/>
                  <a:gd name="T7" fmla="*/ 0 h 139"/>
                  <a:gd name="T8" fmla="*/ 0 w 987"/>
                  <a:gd name="T9" fmla="*/ 0 h 139"/>
                  <a:gd name="T10" fmla="*/ 0 w 987"/>
                  <a:gd name="T11" fmla="*/ 0 h 139"/>
                  <a:gd name="T12" fmla="*/ 0 w 987"/>
                  <a:gd name="T13" fmla="*/ 0 h 139"/>
                  <a:gd name="T14" fmla="*/ 0 w 987"/>
                  <a:gd name="T15" fmla="*/ 0 h 139"/>
                  <a:gd name="T16" fmla="*/ 0 w 987"/>
                  <a:gd name="T17" fmla="*/ 0 h 139"/>
                  <a:gd name="T18" fmla="*/ 0 w 987"/>
                  <a:gd name="T19" fmla="*/ 0 h 139"/>
                  <a:gd name="T20" fmla="*/ 0 w 987"/>
                  <a:gd name="T21" fmla="*/ 0 h 139"/>
                  <a:gd name="T22" fmla="*/ 0 w 987"/>
                  <a:gd name="T23" fmla="*/ 0 h 139"/>
                  <a:gd name="T24" fmla="*/ 0 w 987"/>
                  <a:gd name="T25" fmla="*/ 0 h 139"/>
                  <a:gd name="T26" fmla="*/ 0 w 987"/>
                  <a:gd name="T27" fmla="*/ 0 h 139"/>
                  <a:gd name="T28" fmla="*/ 0 w 987"/>
                  <a:gd name="T29" fmla="*/ 0 h 139"/>
                  <a:gd name="T30" fmla="*/ 0 w 987"/>
                  <a:gd name="T31" fmla="*/ 0 h 139"/>
                  <a:gd name="T32" fmla="*/ 0 w 987"/>
                  <a:gd name="T33" fmla="*/ 0 h 139"/>
                  <a:gd name="T34" fmla="*/ 0 w 987"/>
                  <a:gd name="T35" fmla="*/ 0 h 139"/>
                  <a:gd name="T36" fmla="*/ 0 w 987"/>
                  <a:gd name="T37" fmla="*/ 0 h 139"/>
                  <a:gd name="T38" fmla="*/ 0 w 987"/>
                  <a:gd name="T39" fmla="*/ 0 h 139"/>
                  <a:gd name="T40" fmla="*/ 0 w 987"/>
                  <a:gd name="T41" fmla="*/ 0 h 139"/>
                  <a:gd name="T42" fmla="*/ 0 w 987"/>
                  <a:gd name="T43" fmla="*/ 0 h 139"/>
                  <a:gd name="T44" fmla="*/ 0 w 987"/>
                  <a:gd name="T45" fmla="*/ 0 h 139"/>
                  <a:gd name="T46" fmla="*/ 0 w 987"/>
                  <a:gd name="T47" fmla="*/ 0 h 139"/>
                  <a:gd name="T48" fmla="*/ 0 w 987"/>
                  <a:gd name="T49" fmla="*/ 0 h 139"/>
                  <a:gd name="T50" fmla="*/ 0 w 987"/>
                  <a:gd name="T51" fmla="*/ 0 h 139"/>
                  <a:gd name="T52" fmla="*/ 0 w 987"/>
                  <a:gd name="T53" fmla="*/ 0 h 139"/>
                  <a:gd name="T54" fmla="*/ 0 w 987"/>
                  <a:gd name="T55" fmla="*/ 0 h 139"/>
                  <a:gd name="T56" fmla="*/ 0 w 987"/>
                  <a:gd name="T57" fmla="*/ 0 h 139"/>
                  <a:gd name="T58" fmla="*/ 0 w 987"/>
                  <a:gd name="T59" fmla="*/ 0 h 139"/>
                  <a:gd name="T60" fmla="*/ 0 w 987"/>
                  <a:gd name="T61" fmla="*/ 0 h 139"/>
                  <a:gd name="T62" fmla="*/ 0 w 987"/>
                  <a:gd name="T63" fmla="*/ 0 h 139"/>
                  <a:gd name="T64" fmla="*/ 0 w 987"/>
                  <a:gd name="T65" fmla="*/ 0 h 139"/>
                  <a:gd name="T66" fmla="*/ 0 w 987"/>
                  <a:gd name="T67" fmla="*/ 0 h 139"/>
                  <a:gd name="T68" fmla="*/ 0 w 987"/>
                  <a:gd name="T69" fmla="*/ 0 h 139"/>
                  <a:gd name="T70" fmla="*/ 0 w 987"/>
                  <a:gd name="T71" fmla="*/ 0 h 139"/>
                  <a:gd name="T72" fmla="*/ 0 w 987"/>
                  <a:gd name="T73" fmla="*/ 0 h 139"/>
                  <a:gd name="T74" fmla="*/ 0 w 987"/>
                  <a:gd name="T75" fmla="*/ 0 h 139"/>
                  <a:gd name="T76" fmla="*/ 0 w 987"/>
                  <a:gd name="T77" fmla="*/ 0 h 139"/>
                  <a:gd name="T78" fmla="*/ 0 w 987"/>
                  <a:gd name="T79" fmla="*/ 0 h 139"/>
                  <a:gd name="T80" fmla="*/ 0 w 987"/>
                  <a:gd name="T81" fmla="*/ 0 h 139"/>
                  <a:gd name="T82" fmla="*/ 0 w 987"/>
                  <a:gd name="T83" fmla="*/ 0 h 139"/>
                  <a:gd name="T84" fmla="*/ 0 w 987"/>
                  <a:gd name="T85" fmla="*/ 0 h 139"/>
                  <a:gd name="T86" fmla="*/ 0 w 987"/>
                  <a:gd name="T87" fmla="*/ 0 h 139"/>
                  <a:gd name="T88" fmla="*/ 0 w 987"/>
                  <a:gd name="T89" fmla="*/ 0 h 139"/>
                  <a:gd name="T90" fmla="*/ 0 w 987"/>
                  <a:gd name="T91" fmla="*/ 0 h 139"/>
                  <a:gd name="T92" fmla="*/ 0 w 987"/>
                  <a:gd name="T93" fmla="*/ 0 h 139"/>
                  <a:gd name="T94" fmla="*/ 0 w 987"/>
                  <a:gd name="T95" fmla="*/ 0 h 139"/>
                  <a:gd name="T96" fmla="*/ 0 w 987"/>
                  <a:gd name="T97" fmla="*/ 0 h 139"/>
                  <a:gd name="T98" fmla="*/ 0 w 987"/>
                  <a:gd name="T99" fmla="*/ 0 h 139"/>
                  <a:gd name="T100" fmla="*/ 0 w 987"/>
                  <a:gd name="T101" fmla="*/ 0 h 139"/>
                  <a:gd name="T102" fmla="*/ 0 w 987"/>
                  <a:gd name="T103" fmla="*/ 0 h 139"/>
                  <a:gd name="T104" fmla="*/ 0 w 987"/>
                  <a:gd name="T105" fmla="*/ 0 h 139"/>
                  <a:gd name="T106" fmla="*/ 0 w 987"/>
                  <a:gd name="T107" fmla="*/ 0 h 139"/>
                  <a:gd name="T108" fmla="*/ 0 w 987"/>
                  <a:gd name="T109" fmla="*/ 0 h 139"/>
                  <a:gd name="T110" fmla="*/ 0 w 987"/>
                  <a:gd name="T111" fmla="*/ 0 h 139"/>
                  <a:gd name="T112" fmla="*/ 0 w 987"/>
                  <a:gd name="T113" fmla="*/ 0 h 139"/>
                  <a:gd name="T114" fmla="*/ 0 w 987"/>
                  <a:gd name="T115" fmla="*/ 0 h 139"/>
                  <a:gd name="T116" fmla="*/ 0 w 987"/>
                  <a:gd name="T117" fmla="*/ 0 h 139"/>
                  <a:gd name="T118" fmla="*/ 0 w 987"/>
                  <a:gd name="T119" fmla="*/ 0 h 139"/>
                  <a:gd name="T120" fmla="*/ 0 w 987"/>
                  <a:gd name="T121" fmla="*/ 0 h 139"/>
                  <a:gd name="T122" fmla="*/ 0 w 987"/>
                  <a:gd name="T123" fmla="*/ 0 h 139"/>
                  <a:gd name="T124" fmla="*/ 0 w 987"/>
                  <a:gd name="T125" fmla="*/ 0 h 1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39">
                    <a:moveTo>
                      <a:pt x="0" y="0"/>
                    </a:moveTo>
                    <a:lnTo>
                      <a:pt x="8" y="0"/>
                    </a:lnTo>
                    <a:lnTo>
                      <a:pt x="16" y="0"/>
                    </a:lnTo>
                    <a:lnTo>
                      <a:pt x="24" y="0"/>
                    </a:lnTo>
                    <a:lnTo>
                      <a:pt x="31" y="1"/>
                    </a:lnTo>
                    <a:lnTo>
                      <a:pt x="39" y="1"/>
                    </a:lnTo>
                    <a:lnTo>
                      <a:pt x="47" y="16"/>
                    </a:lnTo>
                    <a:lnTo>
                      <a:pt x="55" y="29"/>
                    </a:lnTo>
                    <a:lnTo>
                      <a:pt x="63" y="57"/>
                    </a:lnTo>
                    <a:lnTo>
                      <a:pt x="71" y="57"/>
                    </a:lnTo>
                    <a:lnTo>
                      <a:pt x="79" y="57"/>
                    </a:lnTo>
                    <a:lnTo>
                      <a:pt x="87" y="57"/>
                    </a:lnTo>
                    <a:lnTo>
                      <a:pt x="94" y="57"/>
                    </a:lnTo>
                    <a:lnTo>
                      <a:pt x="102" y="58"/>
                    </a:lnTo>
                    <a:lnTo>
                      <a:pt x="110" y="71"/>
                    </a:lnTo>
                    <a:lnTo>
                      <a:pt x="119" y="73"/>
                    </a:lnTo>
                    <a:lnTo>
                      <a:pt x="126" y="73"/>
                    </a:lnTo>
                    <a:lnTo>
                      <a:pt x="134" y="73"/>
                    </a:lnTo>
                    <a:lnTo>
                      <a:pt x="142" y="73"/>
                    </a:lnTo>
                    <a:lnTo>
                      <a:pt x="150" y="73"/>
                    </a:lnTo>
                    <a:lnTo>
                      <a:pt x="157" y="73"/>
                    </a:lnTo>
                    <a:lnTo>
                      <a:pt x="165" y="73"/>
                    </a:lnTo>
                    <a:lnTo>
                      <a:pt x="173" y="73"/>
                    </a:lnTo>
                    <a:lnTo>
                      <a:pt x="182" y="73"/>
                    </a:lnTo>
                    <a:lnTo>
                      <a:pt x="190" y="73"/>
                    </a:lnTo>
                    <a:lnTo>
                      <a:pt x="197" y="73"/>
                    </a:lnTo>
                    <a:lnTo>
                      <a:pt x="205" y="74"/>
                    </a:lnTo>
                    <a:lnTo>
                      <a:pt x="213" y="59"/>
                    </a:lnTo>
                    <a:lnTo>
                      <a:pt x="221" y="59"/>
                    </a:lnTo>
                    <a:lnTo>
                      <a:pt x="228" y="59"/>
                    </a:lnTo>
                    <a:lnTo>
                      <a:pt x="236" y="59"/>
                    </a:lnTo>
                    <a:lnTo>
                      <a:pt x="245" y="59"/>
                    </a:lnTo>
                    <a:lnTo>
                      <a:pt x="253" y="46"/>
                    </a:lnTo>
                    <a:lnTo>
                      <a:pt x="261" y="46"/>
                    </a:lnTo>
                    <a:lnTo>
                      <a:pt x="268" y="60"/>
                    </a:lnTo>
                    <a:lnTo>
                      <a:pt x="276" y="60"/>
                    </a:lnTo>
                    <a:lnTo>
                      <a:pt x="284" y="74"/>
                    </a:lnTo>
                    <a:lnTo>
                      <a:pt x="292" y="75"/>
                    </a:lnTo>
                    <a:lnTo>
                      <a:pt x="299" y="75"/>
                    </a:lnTo>
                    <a:lnTo>
                      <a:pt x="308" y="75"/>
                    </a:lnTo>
                    <a:lnTo>
                      <a:pt x="316" y="75"/>
                    </a:lnTo>
                    <a:lnTo>
                      <a:pt x="324" y="75"/>
                    </a:lnTo>
                    <a:lnTo>
                      <a:pt x="331" y="75"/>
                    </a:lnTo>
                    <a:lnTo>
                      <a:pt x="339" y="75"/>
                    </a:lnTo>
                    <a:lnTo>
                      <a:pt x="347" y="60"/>
                    </a:lnTo>
                    <a:lnTo>
                      <a:pt x="355" y="61"/>
                    </a:lnTo>
                    <a:lnTo>
                      <a:pt x="363" y="61"/>
                    </a:lnTo>
                    <a:lnTo>
                      <a:pt x="371" y="61"/>
                    </a:lnTo>
                    <a:lnTo>
                      <a:pt x="379" y="61"/>
                    </a:lnTo>
                    <a:lnTo>
                      <a:pt x="387" y="61"/>
                    </a:lnTo>
                    <a:lnTo>
                      <a:pt x="394" y="76"/>
                    </a:lnTo>
                    <a:lnTo>
                      <a:pt x="402" y="90"/>
                    </a:lnTo>
                    <a:lnTo>
                      <a:pt x="410" y="90"/>
                    </a:lnTo>
                    <a:lnTo>
                      <a:pt x="418" y="104"/>
                    </a:lnTo>
                    <a:lnTo>
                      <a:pt x="426" y="104"/>
                    </a:lnTo>
                    <a:lnTo>
                      <a:pt x="434" y="104"/>
                    </a:lnTo>
                    <a:lnTo>
                      <a:pt x="442" y="104"/>
                    </a:lnTo>
                    <a:lnTo>
                      <a:pt x="450" y="104"/>
                    </a:lnTo>
                    <a:lnTo>
                      <a:pt x="458" y="104"/>
                    </a:lnTo>
                    <a:lnTo>
                      <a:pt x="465" y="104"/>
                    </a:lnTo>
                    <a:lnTo>
                      <a:pt x="473" y="104"/>
                    </a:lnTo>
                    <a:lnTo>
                      <a:pt x="481" y="104"/>
                    </a:lnTo>
                    <a:lnTo>
                      <a:pt x="490" y="91"/>
                    </a:lnTo>
                    <a:lnTo>
                      <a:pt x="497" y="91"/>
                    </a:lnTo>
                    <a:lnTo>
                      <a:pt x="505" y="91"/>
                    </a:lnTo>
                    <a:lnTo>
                      <a:pt x="513" y="105"/>
                    </a:lnTo>
                    <a:lnTo>
                      <a:pt x="521" y="105"/>
                    </a:lnTo>
                    <a:lnTo>
                      <a:pt x="528" y="105"/>
                    </a:lnTo>
                    <a:lnTo>
                      <a:pt x="536" y="119"/>
                    </a:lnTo>
                    <a:lnTo>
                      <a:pt x="545" y="119"/>
                    </a:lnTo>
                    <a:lnTo>
                      <a:pt x="553" y="119"/>
                    </a:lnTo>
                    <a:lnTo>
                      <a:pt x="560" y="119"/>
                    </a:lnTo>
                    <a:lnTo>
                      <a:pt x="568" y="119"/>
                    </a:lnTo>
                    <a:lnTo>
                      <a:pt x="576" y="119"/>
                    </a:lnTo>
                    <a:lnTo>
                      <a:pt x="584" y="106"/>
                    </a:lnTo>
                    <a:lnTo>
                      <a:pt x="592" y="92"/>
                    </a:lnTo>
                    <a:lnTo>
                      <a:pt x="599" y="78"/>
                    </a:lnTo>
                    <a:lnTo>
                      <a:pt x="608" y="64"/>
                    </a:lnTo>
                    <a:lnTo>
                      <a:pt x="616" y="64"/>
                    </a:lnTo>
                    <a:lnTo>
                      <a:pt x="624" y="50"/>
                    </a:lnTo>
                    <a:lnTo>
                      <a:pt x="632" y="50"/>
                    </a:lnTo>
                    <a:lnTo>
                      <a:pt x="639" y="36"/>
                    </a:lnTo>
                    <a:lnTo>
                      <a:pt x="647" y="36"/>
                    </a:lnTo>
                    <a:lnTo>
                      <a:pt x="655" y="37"/>
                    </a:lnTo>
                    <a:lnTo>
                      <a:pt x="663" y="37"/>
                    </a:lnTo>
                    <a:lnTo>
                      <a:pt x="672" y="23"/>
                    </a:lnTo>
                    <a:lnTo>
                      <a:pt x="679" y="23"/>
                    </a:lnTo>
                    <a:lnTo>
                      <a:pt x="687" y="23"/>
                    </a:lnTo>
                    <a:lnTo>
                      <a:pt x="695" y="23"/>
                    </a:lnTo>
                    <a:lnTo>
                      <a:pt x="703" y="23"/>
                    </a:lnTo>
                    <a:lnTo>
                      <a:pt x="710" y="9"/>
                    </a:lnTo>
                    <a:lnTo>
                      <a:pt x="718" y="9"/>
                    </a:lnTo>
                    <a:lnTo>
                      <a:pt x="727" y="9"/>
                    </a:lnTo>
                    <a:lnTo>
                      <a:pt x="735" y="9"/>
                    </a:lnTo>
                    <a:lnTo>
                      <a:pt x="742" y="24"/>
                    </a:lnTo>
                    <a:lnTo>
                      <a:pt x="750" y="80"/>
                    </a:lnTo>
                    <a:lnTo>
                      <a:pt x="758" y="80"/>
                    </a:lnTo>
                    <a:lnTo>
                      <a:pt x="765" y="94"/>
                    </a:lnTo>
                    <a:lnTo>
                      <a:pt x="773" y="94"/>
                    </a:lnTo>
                    <a:lnTo>
                      <a:pt x="781" y="94"/>
                    </a:lnTo>
                    <a:lnTo>
                      <a:pt x="790" y="94"/>
                    </a:lnTo>
                    <a:lnTo>
                      <a:pt x="797" y="108"/>
                    </a:lnTo>
                    <a:lnTo>
                      <a:pt x="805" y="108"/>
                    </a:lnTo>
                    <a:lnTo>
                      <a:pt x="813" y="122"/>
                    </a:lnTo>
                    <a:lnTo>
                      <a:pt x="821" y="122"/>
                    </a:lnTo>
                    <a:lnTo>
                      <a:pt x="828" y="137"/>
                    </a:lnTo>
                    <a:lnTo>
                      <a:pt x="836" y="122"/>
                    </a:lnTo>
                    <a:lnTo>
                      <a:pt x="844" y="122"/>
                    </a:lnTo>
                    <a:lnTo>
                      <a:pt x="853" y="123"/>
                    </a:lnTo>
                    <a:lnTo>
                      <a:pt x="861" y="123"/>
                    </a:lnTo>
                    <a:lnTo>
                      <a:pt x="868" y="123"/>
                    </a:lnTo>
                    <a:lnTo>
                      <a:pt x="876" y="123"/>
                    </a:lnTo>
                    <a:lnTo>
                      <a:pt x="884" y="123"/>
                    </a:lnTo>
                    <a:lnTo>
                      <a:pt x="892" y="123"/>
                    </a:lnTo>
                    <a:lnTo>
                      <a:pt x="899" y="123"/>
                    </a:lnTo>
                    <a:lnTo>
                      <a:pt x="907" y="138"/>
                    </a:lnTo>
                    <a:lnTo>
                      <a:pt x="916" y="138"/>
                    </a:lnTo>
                    <a:lnTo>
                      <a:pt x="924" y="138"/>
                    </a:lnTo>
                    <a:lnTo>
                      <a:pt x="931" y="138"/>
                    </a:lnTo>
                    <a:lnTo>
                      <a:pt x="939" y="138"/>
                    </a:lnTo>
                    <a:lnTo>
                      <a:pt x="947" y="138"/>
                    </a:lnTo>
                    <a:lnTo>
                      <a:pt x="955" y="139"/>
                    </a:lnTo>
                    <a:lnTo>
                      <a:pt x="962" y="139"/>
                    </a:lnTo>
                    <a:lnTo>
                      <a:pt x="971" y="139"/>
                    </a:lnTo>
                    <a:lnTo>
                      <a:pt x="979" y="139"/>
                    </a:lnTo>
                    <a:lnTo>
                      <a:pt x="987" y="139"/>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257" name="Freeform 56"/>
            <p:cNvSpPr>
              <a:spLocks/>
            </p:cNvSpPr>
            <p:nvPr/>
          </p:nvSpPr>
          <p:spPr bwMode="auto">
            <a:xfrm>
              <a:off x="1814" y="3602"/>
              <a:ext cx="180" cy="16"/>
            </a:xfrm>
            <a:custGeom>
              <a:avLst/>
              <a:gdLst>
                <a:gd name="T0" fmla="*/ 2 w 180"/>
                <a:gd name="T1" fmla="*/ 16 h 16"/>
                <a:gd name="T2" fmla="*/ 6 w 180"/>
                <a:gd name="T3" fmla="*/ 14 h 16"/>
                <a:gd name="T4" fmla="*/ 10 w 180"/>
                <a:gd name="T5" fmla="*/ 14 h 16"/>
                <a:gd name="T6" fmla="*/ 15 w 180"/>
                <a:gd name="T7" fmla="*/ 14 h 16"/>
                <a:gd name="T8" fmla="*/ 19 w 180"/>
                <a:gd name="T9" fmla="*/ 14 h 16"/>
                <a:gd name="T10" fmla="*/ 24 w 180"/>
                <a:gd name="T11" fmla="*/ 14 h 16"/>
                <a:gd name="T12" fmla="*/ 28 w 180"/>
                <a:gd name="T13" fmla="*/ 14 h 16"/>
                <a:gd name="T14" fmla="*/ 33 w 180"/>
                <a:gd name="T15" fmla="*/ 14 h 16"/>
                <a:gd name="T16" fmla="*/ 37 w 180"/>
                <a:gd name="T17" fmla="*/ 11 h 16"/>
                <a:gd name="T18" fmla="*/ 41 w 180"/>
                <a:gd name="T19" fmla="*/ 11 h 16"/>
                <a:gd name="T20" fmla="*/ 46 w 180"/>
                <a:gd name="T21" fmla="*/ 11 h 16"/>
                <a:gd name="T22" fmla="*/ 50 w 180"/>
                <a:gd name="T23" fmla="*/ 11 h 16"/>
                <a:gd name="T24" fmla="*/ 55 w 180"/>
                <a:gd name="T25" fmla="*/ 11 h 16"/>
                <a:gd name="T26" fmla="*/ 59 w 180"/>
                <a:gd name="T27" fmla="*/ 11 h 16"/>
                <a:gd name="T28" fmla="*/ 63 w 180"/>
                <a:gd name="T29" fmla="*/ 11 h 16"/>
                <a:gd name="T30" fmla="*/ 68 w 180"/>
                <a:gd name="T31" fmla="*/ 8 h 16"/>
                <a:gd name="T32" fmla="*/ 72 w 180"/>
                <a:gd name="T33" fmla="*/ 8 h 16"/>
                <a:gd name="T34" fmla="*/ 76 w 180"/>
                <a:gd name="T35" fmla="*/ 8 h 16"/>
                <a:gd name="T36" fmla="*/ 81 w 180"/>
                <a:gd name="T37" fmla="*/ 5 h 16"/>
                <a:gd name="T38" fmla="*/ 86 w 180"/>
                <a:gd name="T39" fmla="*/ 8 h 16"/>
                <a:gd name="T40" fmla="*/ 90 w 180"/>
                <a:gd name="T41" fmla="*/ 5 h 16"/>
                <a:gd name="T42" fmla="*/ 94 w 180"/>
                <a:gd name="T43" fmla="*/ 5 h 16"/>
                <a:gd name="T44" fmla="*/ 99 w 180"/>
                <a:gd name="T45" fmla="*/ 6 h 16"/>
                <a:gd name="T46" fmla="*/ 103 w 180"/>
                <a:gd name="T47" fmla="*/ 6 h 16"/>
                <a:gd name="T48" fmla="*/ 107 w 180"/>
                <a:gd name="T49" fmla="*/ 6 h 16"/>
                <a:gd name="T50" fmla="*/ 112 w 180"/>
                <a:gd name="T51" fmla="*/ 6 h 16"/>
                <a:gd name="T52" fmla="*/ 116 w 180"/>
                <a:gd name="T53" fmla="*/ 6 h 16"/>
                <a:gd name="T54" fmla="*/ 121 w 180"/>
                <a:gd name="T55" fmla="*/ 6 h 16"/>
                <a:gd name="T56" fmla="*/ 125 w 180"/>
                <a:gd name="T57" fmla="*/ 6 h 16"/>
                <a:gd name="T58" fmla="*/ 129 w 180"/>
                <a:gd name="T59" fmla="*/ 3 h 16"/>
                <a:gd name="T60" fmla="*/ 134 w 180"/>
                <a:gd name="T61" fmla="*/ 3 h 16"/>
                <a:gd name="T62" fmla="*/ 138 w 180"/>
                <a:gd name="T63" fmla="*/ 3 h 16"/>
                <a:gd name="T64" fmla="*/ 143 w 180"/>
                <a:gd name="T65" fmla="*/ 0 h 16"/>
                <a:gd name="T66" fmla="*/ 147 w 180"/>
                <a:gd name="T67" fmla="*/ 3 h 16"/>
                <a:gd name="T68" fmla="*/ 152 w 180"/>
                <a:gd name="T69" fmla="*/ 3 h 16"/>
                <a:gd name="T70" fmla="*/ 156 w 180"/>
                <a:gd name="T71" fmla="*/ 3 h 16"/>
                <a:gd name="T72" fmla="*/ 160 w 180"/>
                <a:gd name="T73" fmla="*/ 3 h 16"/>
                <a:gd name="T74" fmla="*/ 164 w 180"/>
                <a:gd name="T75" fmla="*/ 3 h 16"/>
                <a:gd name="T76" fmla="*/ 169 w 180"/>
                <a:gd name="T77" fmla="*/ 3 h 16"/>
                <a:gd name="T78" fmla="*/ 173 w 180"/>
                <a:gd name="T79" fmla="*/ 3 h 16"/>
                <a:gd name="T80" fmla="*/ 178 w 180"/>
                <a:gd name="T81" fmla="*/ 0 h 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0" h="16">
                  <a:moveTo>
                    <a:pt x="0" y="16"/>
                  </a:moveTo>
                  <a:lnTo>
                    <a:pt x="2" y="16"/>
                  </a:lnTo>
                  <a:lnTo>
                    <a:pt x="4" y="16"/>
                  </a:lnTo>
                  <a:lnTo>
                    <a:pt x="6" y="14"/>
                  </a:lnTo>
                  <a:lnTo>
                    <a:pt x="9" y="14"/>
                  </a:lnTo>
                  <a:lnTo>
                    <a:pt x="10" y="14"/>
                  </a:lnTo>
                  <a:lnTo>
                    <a:pt x="13" y="14"/>
                  </a:lnTo>
                  <a:lnTo>
                    <a:pt x="15" y="14"/>
                  </a:lnTo>
                  <a:lnTo>
                    <a:pt x="17" y="14"/>
                  </a:lnTo>
                  <a:lnTo>
                    <a:pt x="19" y="14"/>
                  </a:lnTo>
                  <a:lnTo>
                    <a:pt x="22" y="14"/>
                  </a:lnTo>
                  <a:lnTo>
                    <a:pt x="24" y="14"/>
                  </a:lnTo>
                  <a:lnTo>
                    <a:pt x="26" y="14"/>
                  </a:lnTo>
                  <a:lnTo>
                    <a:pt x="28" y="14"/>
                  </a:lnTo>
                  <a:lnTo>
                    <a:pt x="31" y="14"/>
                  </a:lnTo>
                  <a:lnTo>
                    <a:pt x="33" y="14"/>
                  </a:lnTo>
                  <a:lnTo>
                    <a:pt x="35" y="11"/>
                  </a:lnTo>
                  <a:lnTo>
                    <a:pt x="37" y="11"/>
                  </a:lnTo>
                  <a:lnTo>
                    <a:pt x="39" y="11"/>
                  </a:lnTo>
                  <a:lnTo>
                    <a:pt x="41" y="11"/>
                  </a:lnTo>
                  <a:lnTo>
                    <a:pt x="44" y="11"/>
                  </a:lnTo>
                  <a:lnTo>
                    <a:pt x="46" y="11"/>
                  </a:lnTo>
                  <a:lnTo>
                    <a:pt x="48" y="11"/>
                  </a:lnTo>
                  <a:lnTo>
                    <a:pt x="50" y="11"/>
                  </a:lnTo>
                  <a:lnTo>
                    <a:pt x="53" y="11"/>
                  </a:lnTo>
                  <a:lnTo>
                    <a:pt x="55" y="11"/>
                  </a:lnTo>
                  <a:lnTo>
                    <a:pt x="57" y="11"/>
                  </a:lnTo>
                  <a:lnTo>
                    <a:pt x="59" y="11"/>
                  </a:lnTo>
                  <a:lnTo>
                    <a:pt x="61" y="11"/>
                  </a:lnTo>
                  <a:lnTo>
                    <a:pt x="63" y="11"/>
                  </a:lnTo>
                  <a:lnTo>
                    <a:pt x="66" y="8"/>
                  </a:lnTo>
                  <a:lnTo>
                    <a:pt x="68" y="8"/>
                  </a:lnTo>
                  <a:lnTo>
                    <a:pt x="70" y="8"/>
                  </a:lnTo>
                  <a:lnTo>
                    <a:pt x="72" y="8"/>
                  </a:lnTo>
                  <a:lnTo>
                    <a:pt x="75" y="8"/>
                  </a:lnTo>
                  <a:lnTo>
                    <a:pt x="76" y="8"/>
                  </a:lnTo>
                  <a:lnTo>
                    <a:pt x="79" y="8"/>
                  </a:lnTo>
                  <a:lnTo>
                    <a:pt x="81" y="5"/>
                  </a:lnTo>
                  <a:lnTo>
                    <a:pt x="83" y="8"/>
                  </a:lnTo>
                  <a:lnTo>
                    <a:pt x="86" y="8"/>
                  </a:lnTo>
                  <a:lnTo>
                    <a:pt x="88" y="8"/>
                  </a:lnTo>
                  <a:lnTo>
                    <a:pt x="90" y="5"/>
                  </a:lnTo>
                  <a:lnTo>
                    <a:pt x="92" y="5"/>
                  </a:lnTo>
                  <a:lnTo>
                    <a:pt x="94" y="5"/>
                  </a:lnTo>
                  <a:lnTo>
                    <a:pt x="96" y="6"/>
                  </a:lnTo>
                  <a:lnTo>
                    <a:pt x="99" y="6"/>
                  </a:lnTo>
                  <a:lnTo>
                    <a:pt x="101" y="6"/>
                  </a:lnTo>
                  <a:lnTo>
                    <a:pt x="103" y="6"/>
                  </a:lnTo>
                  <a:lnTo>
                    <a:pt x="105" y="6"/>
                  </a:lnTo>
                  <a:lnTo>
                    <a:pt x="107" y="6"/>
                  </a:lnTo>
                  <a:lnTo>
                    <a:pt x="110" y="6"/>
                  </a:lnTo>
                  <a:lnTo>
                    <a:pt x="112" y="6"/>
                  </a:lnTo>
                  <a:lnTo>
                    <a:pt x="114" y="6"/>
                  </a:lnTo>
                  <a:lnTo>
                    <a:pt x="116" y="6"/>
                  </a:lnTo>
                  <a:lnTo>
                    <a:pt x="118" y="6"/>
                  </a:lnTo>
                  <a:lnTo>
                    <a:pt x="121" y="6"/>
                  </a:lnTo>
                  <a:lnTo>
                    <a:pt x="123" y="6"/>
                  </a:lnTo>
                  <a:lnTo>
                    <a:pt x="125" y="6"/>
                  </a:lnTo>
                  <a:lnTo>
                    <a:pt x="127" y="3"/>
                  </a:lnTo>
                  <a:lnTo>
                    <a:pt x="129" y="3"/>
                  </a:lnTo>
                  <a:lnTo>
                    <a:pt x="132" y="3"/>
                  </a:lnTo>
                  <a:lnTo>
                    <a:pt x="134" y="3"/>
                  </a:lnTo>
                  <a:lnTo>
                    <a:pt x="136" y="3"/>
                  </a:lnTo>
                  <a:lnTo>
                    <a:pt x="138" y="3"/>
                  </a:lnTo>
                  <a:lnTo>
                    <a:pt x="140" y="3"/>
                  </a:lnTo>
                  <a:lnTo>
                    <a:pt x="143" y="0"/>
                  </a:lnTo>
                  <a:lnTo>
                    <a:pt x="145" y="3"/>
                  </a:lnTo>
                  <a:lnTo>
                    <a:pt x="147" y="3"/>
                  </a:lnTo>
                  <a:lnTo>
                    <a:pt x="149" y="3"/>
                  </a:lnTo>
                  <a:lnTo>
                    <a:pt x="152" y="3"/>
                  </a:lnTo>
                  <a:lnTo>
                    <a:pt x="154" y="3"/>
                  </a:lnTo>
                  <a:lnTo>
                    <a:pt x="156" y="3"/>
                  </a:lnTo>
                  <a:lnTo>
                    <a:pt x="158" y="3"/>
                  </a:lnTo>
                  <a:lnTo>
                    <a:pt x="160" y="3"/>
                  </a:lnTo>
                  <a:lnTo>
                    <a:pt x="162" y="3"/>
                  </a:lnTo>
                  <a:lnTo>
                    <a:pt x="164" y="3"/>
                  </a:lnTo>
                  <a:lnTo>
                    <a:pt x="167" y="3"/>
                  </a:lnTo>
                  <a:lnTo>
                    <a:pt x="169" y="3"/>
                  </a:lnTo>
                  <a:lnTo>
                    <a:pt x="171" y="3"/>
                  </a:lnTo>
                  <a:lnTo>
                    <a:pt x="173" y="3"/>
                  </a:lnTo>
                  <a:lnTo>
                    <a:pt x="176" y="0"/>
                  </a:lnTo>
                  <a:lnTo>
                    <a:pt x="178" y="0"/>
                  </a:lnTo>
                  <a:lnTo>
                    <a:pt x="180"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8" name="Freeform 57"/>
            <p:cNvSpPr>
              <a:spLocks/>
            </p:cNvSpPr>
            <p:nvPr/>
          </p:nvSpPr>
          <p:spPr bwMode="auto">
            <a:xfrm>
              <a:off x="3913" y="3606"/>
              <a:ext cx="197" cy="14"/>
            </a:xfrm>
            <a:custGeom>
              <a:avLst/>
              <a:gdLst>
                <a:gd name="T0" fmla="*/ 2 w 197"/>
                <a:gd name="T1" fmla="*/ 0 h 14"/>
                <a:gd name="T2" fmla="*/ 6 w 197"/>
                <a:gd name="T3" fmla="*/ 0 h 14"/>
                <a:gd name="T4" fmla="*/ 11 w 197"/>
                <a:gd name="T5" fmla="*/ 0 h 14"/>
                <a:gd name="T6" fmla="*/ 15 w 197"/>
                <a:gd name="T7" fmla="*/ 0 h 14"/>
                <a:gd name="T8" fmla="*/ 20 w 197"/>
                <a:gd name="T9" fmla="*/ 3 h 14"/>
                <a:gd name="T10" fmla="*/ 24 w 197"/>
                <a:gd name="T11" fmla="*/ 6 h 14"/>
                <a:gd name="T12" fmla="*/ 28 w 197"/>
                <a:gd name="T13" fmla="*/ 6 h 14"/>
                <a:gd name="T14" fmla="*/ 33 w 197"/>
                <a:gd name="T15" fmla="*/ 6 h 14"/>
                <a:gd name="T16" fmla="*/ 37 w 197"/>
                <a:gd name="T17" fmla="*/ 4 h 14"/>
                <a:gd name="T18" fmla="*/ 41 w 197"/>
                <a:gd name="T19" fmla="*/ 0 h 14"/>
                <a:gd name="T20" fmla="*/ 46 w 197"/>
                <a:gd name="T21" fmla="*/ 0 h 14"/>
                <a:gd name="T22" fmla="*/ 50 w 197"/>
                <a:gd name="T23" fmla="*/ 0 h 14"/>
                <a:gd name="T24" fmla="*/ 55 w 197"/>
                <a:gd name="T25" fmla="*/ 4 h 14"/>
                <a:gd name="T26" fmla="*/ 59 w 197"/>
                <a:gd name="T27" fmla="*/ 4 h 14"/>
                <a:gd name="T28" fmla="*/ 63 w 197"/>
                <a:gd name="T29" fmla="*/ 7 h 14"/>
                <a:gd name="T30" fmla="*/ 68 w 197"/>
                <a:gd name="T31" fmla="*/ 10 h 14"/>
                <a:gd name="T32" fmla="*/ 72 w 197"/>
                <a:gd name="T33" fmla="*/ 10 h 14"/>
                <a:gd name="T34" fmla="*/ 76 w 197"/>
                <a:gd name="T35" fmla="*/ 10 h 14"/>
                <a:gd name="T36" fmla="*/ 81 w 197"/>
                <a:gd name="T37" fmla="*/ 13 h 14"/>
                <a:gd name="T38" fmla="*/ 85 w 197"/>
                <a:gd name="T39" fmla="*/ 13 h 14"/>
                <a:gd name="T40" fmla="*/ 90 w 197"/>
                <a:gd name="T41" fmla="*/ 13 h 14"/>
                <a:gd name="T42" fmla="*/ 94 w 197"/>
                <a:gd name="T43" fmla="*/ 13 h 14"/>
                <a:gd name="T44" fmla="*/ 98 w 197"/>
                <a:gd name="T45" fmla="*/ 10 h 14"/>
                <a:gd name="T46" fmla="*/ 103 w 197"/>
                <a:gd name="T47" fmla="*/ 10 h 14"/>
                <a:gd name="T48" fmla="*/ 107 w 197"/>
                <a:gd name="T49" fmla="*/ 7 h 14"/>
                <a:gd name="T50" fmla="*/ 111 w 197"/>
                <a:gd name="T51" fmla="*/ 7 h 14"/>
                <a:gd name="T52" fmla="*/ 116 w 197"/>
                <a:gd name="T53" fmla="*/ 4 h 14"/>
                <a:gd name="T54" fmla="*/ 120 w 197"/>
                <a:gd name="T55" fmla="*/ 1 h 14"/>
                <a:gd name="T56" fmla="*/ 125 w 197"/>
                <a:gd name="T57" fmla="*/ 1 h 14"/>
                <a:gd name="T58" fmla="*/ 129 w 197"/>
                <a:gd name="T59" fmla="*/ 1 h 14"/>
                <a:gd name="T60" fmla="*/ 134 w 197"/>
                <a:gd name="T61" fmla="*/ 1 h 14"/>
                <a:gd name="T62" fmla="*/ 138 w 197"/>
                <a:gd name="T63" fmla="*/ 1 h 14"/>
                <a:gd name="T64" fmla="*/ 142 w 197"/>
                <a:gd name="T65" fmla="*/ 7 h 14"/>
                <a:gd name="T66" fmla="*/ 146 w 197"/>
                <a:gd name="T67" fmla="*/ 10 h 14"/>
                <a:gd name="T68" fmla="*/ 151 w 197"/>
                <a:gd name="T69" fmla="*/ 10 h 14"/>
                <a:gd name="T70" fmla="*/ 155 w 197"/>
                <a:gd name="T71" fmla="*/ 10 h 14"/>
                <a:gd name="T72" fmla="*/ 160 w 197"/>
                <a:gd name="T73" fmla="*/ 10 h 14"/>
                <a:gd name="T74" fmla="*/ 164 w 197"/>
                <a:gd name="T75" fmla="*/ 8 h 14"/>
                <a:gd name="T76" fmla="*/ 169 w 197"/>
                <a:gd name="T77" fmla="*/ 8 h 14"/>
                <a:gd name="T78" fmla="*/ 173 w 197"/>
                <a:gd name="T79" fmla="*/ 8 h 14"/>
                <a:gd name="T80" fmla="*/ 177 w 197"/>
                <a:gd name="T81" fmla="*/ 14 h 14"/>
                <a:gd name="T82" fmla="*/ 182 w 197"/>
                <a:gd name="T83" fmla="*/ 11 h 14"/>
                <a:gd name="T84" fmla="*/ 186 w 197"/>
                <a:gd name="T85" fmla="*/ 11 h 14"/>
                <a:gd name="T86" fmla="*/ 190 w 197"/>
                <a:gd name="T87" fmla="*/ 11 h 14"/>
                <a:gd name="T88" fmla="*/ 195 w 197"/>
                <a:gd name="T89" fmla="*/ 11 h 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97" h="14">
                  <a:moveTo>
                    <a:pt x="0" y="3"/>
                  </a:moveTo>
                  <a:lnTo>
                    <a:pt x="2" y="0"/>
                  </a:lnTo>
                  <a:lnTo>
                    <a:pt x="4" y="0"/>
                  </a:lnTo>
                  <a:lnTo>
                    <a:pt x="6" y="0"/>
                  </a:lnTo>
                  <a:lnTo>
                    <a:pt x="9" y="0"/>
                  </a:lnTo>
                  <a:lnTo>
                    <a:pt x="11" y="0"/>
                  </a:lnTo>
                  <a:lnTo>
                    <a:pt x="13" y="3"/>
                  </a:lnTo>
                  <a:lnTo>
                    <a:pt x="15" y="0"/>
                  </a:lnTo>
                  <a:lnTo>
                    <a:pt x="17" y="3"/>
                  </a:lnTo>
                  <a:lnTo>
                    <a:pt x="20" y="3"/>
                  </a:lnTo>
                  <a:lnTo>
                    <a:pt x="22" y="3"/>
                  </a:lnTo>
                  <a:lnTo>
                    <a:pt x="24" y="6"/>
                  </a:lnTo>
                  <a:lnTo>
                    <a:pt x="26" y="6"/>
                  </a:lnTo>
                  <a:lnTo>
                    <a:pt x="28" y="6"/>
                  </a:lnTo>
                  <a:lnTo>
                    <a:pt x="30" y="6"/>
                  </a:lnTo>
                  <a:lnTo>
                    <a:pt x="33" y="6"/>
                  </a:lnTo>
                  <a:lnTo>
                    <a:pt x="35" y="6"/>
                  </a:lnTo>
                  <a:lnTo>
                    <a:pt x="37" y="4"/>
                  </a:lnTo>
                  <a:lnTo>
                    <a:pt x="39" y="4"/>
                  </a:lnTo>
                  <a:lnTo>
                    <a:pt x="41" y="0"/>
                  </a:lnTo>
                  <a:lnTo>
                    <a:pt x="44" y="0"/>
                  </a:lnTo>
                  <a:lnTo>
                    <a:pt x="46" y="0"/>
                  </a:lnTo>
                  <a:lnTo>
                    <a:pt x="48" y="0"/>
                  </a:lnTo>
                  <a:lnTo>
                    <a:pt x="50" y="0"/>
                  </a:lnTo>
                  <a:lnTo>
                    <a:pt x="52" y="0"/>
                  </a:lnTo>
                  <a:lnTo>
                    <a:pt x="55" y="4"/>
                  </a:lnTo>
                  <a:lnTo>
                    <a:pt x="57" y="4"/>
                  </a:lnTo>
                  <a:lnTo>
                    <a:pt x="59" y="4"/>
                  </a:lnTo>
                  <a:lnTo>
                    <a:pt x="61" y="7"/>
                  </a:lnTo>
                  <a:lnTo>
                    <a:pt x="63" y="7"/>
                  </a:lnTo>
                  <a:lnTo>
                    <a:pt x="66" y="7"/>
                  </a:lnTo>
                  <a:lnTo>
                    <a:pt x="68" y="10"/>
                  </a:lnTo>
                  <a:lnTo>
                    <a:pt x="70" y="10"/>
                  </a:lnTo>
                  <a:lnTo>
                    <a:pt x="72" y="10"/>
                  </a:lnTo>
                  <a:lnTo>
                    <a:pt x="74" y="10"/>
                  </a:lnTo>
                  <a:lnTo>
                    <a:pt x="76" y="10"/>
                  </a:lnTo>
                  <a:lnTo>
                    <a:pt x="78" y="10"/>
                  </a:lnTo>
                  <a:lnTo>
                    <a:pt x="81" y="13"/>
                  </a:lnTo>
                  <a:lnTo>
                    <a:pt x="83" y="13"/>
                  </a:lnTo>
                  <a:lnTo>
                    <a:pt x="85" y="13"/>
                  </a:lnTo>
                  <a:lnTo>
                    <a:pt x="87" y="13"/>
                  </a:lnTo>
                  <a:lnTo>
                    <a:pt x="90" y="13"/>
                  </a:lnTo>
                  <a:lnTo>
                    <a:pt x="92" y="13"/>
                  </a:lnTo>
                  <a:lnTo>
                    <a:pt x="94" y="13"/>
                  </a:lnTo>
                  <a:lnTo>
                    <a:pt x="96" y="13"/>
                  </a:lnTo>
                  <a:lnTo>
                    <a:pt x="98" y="10"/>
                  </a:lnTo>
                  <a:lnTo>
                    <a:pt x="101" y="10"/>
                  </a:lnTo>
                  <a:lnTo>
                    <a:pt x="103" y="10"/>
                  </a:lnTo>
                  <a:lnTo>
                    <a:pt x="105" y="10"/>
                  </a:lnTo>
                  <a:lnTo>
                    <a:pt x="107" y="7"/>
                  </a:lnTo>
                  <a:lnTo>
                    <a:pt x="109" y="7"/>
                  </a:lnTo>
                  <a:lnTo>
                    <a:pt x="111" y="7"/>
                  </a:lnTo>
                  <a:lnTo>
                    <a:pt x="114" y="7"/>
                  </a:lnTo>
                  <a:lnTo>
                    <a:pt x="116" y="4"/>
                  </a:lnTo>
                  <a:lnTo>
                    <a:pt x="118" y="4"/>
                  </a:lnTo>
                  <a:lnTo>
                    <a:pt x="120" y="1"/>
                  </a:lnTo>
                  <a:lnTo>
                    <a:pt x="123" y="1"/>
                  </a:lnTo>
                  <a:lnTo>
                    <a:pt x="125" y="1"/>
                  </a:lnTo>
                  <a:lnTo>
                    <a:pt x="127" y="1"/>
                  </a:lnTo>
                  <a:lnTo>
                    <a:pt x="129" y="1"/>
                  </a:lnTo>
                  <a:lnTo>
                    <a:pt x="131" y="1"/>
                  </a:lnTo>
                  <a:lnTo>
                    <a:pt x="134" y="1"/>
                  </a:lnTo>
                  <a:lnTo>
                    <a:pt x="136" y="1"/>
                  </a:lnTo>
                  <a:lnTo>
                    <a:pt x="138" y="1"/>
                  </a:lnTo>
                  <a:lnTo>
                    <a:pt x="140" y="4"/>
                  </a:lnTo>
                  <a:lnTo>
                    <a:pt x="142" y="7"/>
                  </a:lnTo>
                  <a:lnTo>
                    <a:pt x="144" y="7"/>
                  </a:lnTo>
                  <a:lnTo>
                    <a:pt x="146" y="10"/>
                  </a:lnTo>
                  <a:lnTo>
                    <a:pt x="149" y="10"/>
                  </a:lnTo>
                  <a:lnTo>
                    <a:pt x="151" y="10"/>
                  </a:lnTo>
                  <a:lnTo>
                    <a:pt x="153" y="10"/>
                  </a:lnTo>
                  <a:lnTo>
                    <a:pt x="155" y="10"/>
                  </a:lnTo>
                  <a:lnTo>
                    <a:pt x="157" y="10"/>
                  </a:lnTo>
                  <a:lnTo>
                    <a:pt x="160" y="10"/>
                  </a:lnTo>
                  <a:lnTo>
                    <a:pt x="162" y="10"/>
                  </a:lnTo>
                  <a:lnTo>
                    <a:pt x="164" y="8"/>
                  </a:lnTo>
                  <a:lnTo>
                    <a:pt x="166" y="8"/>
                  </a:lnTo>
                  <a:lnTo>
                    <a:pt x="169" y="8"/>
                  </a:lnTo>
                  <a:lnTo>
                    <a:pt x="171" y="8"/>
                  </a:lnTo>
                  <a:lnTo>
                    <a:pt x="173" y="8"/>
                  </a:lnTo>
                  <a:lnTo>
                    <a:pt x="175" y="11"/>
                  </a:lnTo>
                  <a:lnTo>
                    <a:pt x="177" y="14"/>
                  </a:lnTo>
                  <a:lnTo>
                    <a:pt x="179" y="14"/>
                  </a:lnTo>
                  <a:lnTo>
                    <a:pt x="182" y="11"/>
                  </a:lnTo>
                  <a:lnTo>
                    <a:pt x="184" y="11"/>
                  </a:lnTo>
                  <a:lnTo>
                    <a:pt x="186" y="11"/>
                  </a:lnTo>
                  <a:lnTo>
                    <a:pt x="188" y="11"/>
                  </a:lnTo>
                  <a:lnTo>
                    <a:pt x="190" y="11"/>
                  </a:lnTo>
                  <a:lnTo>
                    <a:pt x="192" y="11"/>
                  </a:lnTo>
                  <a:lnTo>
                    <a:pt x="195" y="11"/>
                  </a:lnTo>
                  <a:lnTo>
                    <a:pt x="197" y="8"/>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26778" name="Line 58"/>
          <p:cNvSpPr>
            <a:spLocks noChangeShapeType="1"/>
          </p:cNvSpPr>
          <p:nvPr/>
        </p:nvSpPr>
        <p:spPr bwMode="auto">
          <a:xfrm>
            <a:off x="2481263" y="4781550"/>
            <a:ext cx="3665537" cy="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174" name="Group 59"/>
          <p:cNvGrpSpPr>
            <a:grpSpLocks/>
          </p:cNvGrpSpPr>
          <p:nvPr/>
        </p:nvGrpSpPr>
        <p:grpSpPr bwMode="auto">
          <a:xfrm>
            <a:off x="2273300" y="1581150"/>
            <a:ext cx="4565650" cy="0"/>
            <a:chOff x="0" y="672"/>
            <a:chExt cx="2876" cy="0"/>
          </a:xfrm>
        </p:grpSpPr>
        <p:sp>
          <p:nvSpPr>
            <p:cNvPr id="6254" name="Line 6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5" name="Line 6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175" name="Line 62"/>
          <p:cNvSpPr>
            <a:spLocks noChangeShapeType="1"/>
          </p:cNvSpPr>
          <p:nvPr/>
        </p:nvSpPr>
        <p:spPr bwMode="auto">
          <a:xfrm flipH="1" flipV="1">
            <a:off x="1727200" y="5473700"/>
            <a:ext cx="1588" cy="6953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76" name="Rectangle 63"/>
          <p:cNvSpPr>
            <a:spLocks noChangeArrowheads="1"/>
          </p:cNvSpPr>
          <p:nvPr/>
        </p:nvSpPr>
        <p:spPr bwMode="auto">
          <a:xfrm>
            <a:off x="1728788" y="2027238"/>
            <a:ext cx="5668962" cy="31686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177" name="Rectangle 64"/>
          <p:cNvSpPr>
            <a:spLocks noChangeArrowheads="1"/>
          </p:cNvSpPr>
          <p:nvPr/>
        </p:nvSpPr>
        <p:spPr bwMode="auto">
          <a:xfrm>
            <a:off x="1728788" y="5472113"/>
            <a:ext cx="5668962" cy="6969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178" name="Group 65"/>
          <p:cNvGrpSpPr>
            <a:grpSpLocks/>
          </p:cNvGrpSpPr>
          <p:nvPr/>
        </p:nvGrpSpPr>
        <p:grpSpPr bwMode="auto">
          <a:xfrm>
            <a:off x="6391275" y="4743450"/>
            <a:ext cx="752475" cy="412750"/>
            <a:chOff x="4266" y="2688"/>
            <a:chExt cx="474" cy="260"/>
          </a:xfrm>
        </p:grpSpPr>
        <p:sp>
          <p:nvSpPr>
            <p:cNvPr id="6249" name="Rectangle 66"/>
            <p:cNvSpPr>
              <a:spLocks noChangeArrowheads="1"/>
            </p:cNvSpPr>
            <p:nvPr/>
          </p:nvSpPr>
          <p:spPr bwMode="auto">
            <a:xfrm>
              <a:off x="4266" y="2688"/>
              <a:ext cx="4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10 min</a:t>
              </a:r>
            </a:p>
          </p:txBody>
        </p:sp>
        <p:grpSp>
          <p:nvGrpSpPr>
            <p:cNvPr id="6250" name="Group 67"/>
            <p:cNvGrpSpPr>
              <a:grpSpLocks/>
            </p:cNvGrpSpPr>
            <p:nvPr/>
          </p:nvGrpSpPr>
          <p:grpSpPr bwMode="auto">
            <a:xfrm>
              <a:off x="4328" y="2908"/>
              <a:ext cx="327" cy="40"/>
              <a:chOff x="4659" y="3171"/>
              <a:chExt cx="294" cy="40"/>
            </a:xfrm>
          </p:grpSpPr>
          <p:sp>
            <p:nvSpPr>
              <p:cNvPr id="6251" name="Line 68"/>
              <p:cNvSpPr>
                <a:spLocks noChangeShapeType="1"/>
              </p:cNvSpPr>
              <p:nvPr/>
            </p:nvSpPr>
            <p:spPr bwMode="auto">
              <a:xfrm>
                <a:off x="4952" y="3171"/>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2" name="Line 69"/>
              <p:cNvSpPr>
                <a:spLocks noChangeShapeType="1"/>
              </p:cNvSpPr>
              <p:nvPr/>
            </p:nvSpPr>
            <p:spPr bwMode="auto">
              <a:xfrm>
                <a:off x="4659" y="3171"/>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53" name="Line 70"/>
              <p:cNvSpPr>
                <a:spLocks noChangeShapeType="1"/>
              </p:cNvSpPr>
              <p:nvPr/>
            </p:nvSpPr>
            <p:spPr bwMode="auto">
              <a:xfrm>
                <a:off x="4660" y="3174"/>
                <a:ext cx="292"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926791" name="Group 71"/>
          <p:cNvGrpSpPr>
            <a:grpSpLocks/>
          </p:cNvGrpSpPr>
          <p:nvPr/>
        </p:nvGrpSpPr>
        <p:grpSpPr bwMode="auto">
          <a:xfrm>
            <a:off x="4687888" y="2670175"/>
            <a:ext cx="4160837" cy="2663825"/>
            <a:chOff x="2953" y="1682"/>
            <a:chExt cx="2621" cy="1678"/>
          </a:xfrm>
        </p:grpSpPr>
        <p:sp>
          <p:nvSpPr>
            <p:cNvPr id="6245" name="Rectangle 72"/>
            <p:cNvSpPr>
              <a:spLocks noChangeArrowheads="1"/>
            </p:cNvSpPr>
            <p:nvPr/>
          </p:nvSpPr>
          <p:spPr bwMode="auto">
            <a:xfrm>
              <a:off x="2953" y="1682"/>
              <a:ext cx="2621" cy="1678"/>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246" name="Group 73"/>
            <p:cNvGrpSpPr>
              <a:grpSpLocks/>
            </p:cNvGrpSpPr>
            <p:nvPr/>
          </p:nvGrpSpPr>
          <p:grpSpPr bwMode="auto">
            <a:xfrm>
              <a:off x="3955" y="1766"/>
              <a:ext cx="1526" cy="1526"/>
              <a:chOff x="1824" y="1243"/>
              <a:chExt cx="1526" cy="1526"/>
            </a:xfrm>
          </p:grpSpPr>
          <p:sp>
            <p:nvSpPr>
              <p:cNvPr id="6247" name="Oval 74"/>
              <p:cNvSpPr>
                <a:spLocks noChangeAspect="1" noChangeArrowheads="1"/>
              </p:cNvSpPr>
              <p:nvPr/>
            </p:nvSpPr>
            <p:spPr bwMode="auto">
              <a:xfrm>
                <a:off x="1824" y="1243"/>
                <a:ext cx="1526" cy="1526"/>
              </a:xfrm>
              <a:prstGeom prst="ellipse">
                <a:avLst/>
              </a:prstGeom>
              <a:solidFill>
                <a:srgbClr val="B2B2B2"/>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248" name="Oval 75"/>
              <p:cNvSpPr>
                <a:spLocks noChangeAspect="1" noChangeArrowheads="1"/>
              </p:cNvSpPr>
              <p:nvPr/>
            </p:nvSpPr>
            <p:spPr bwMode="auto">
              <a:xfrm>
                <a:off x="1848" y="1268"/>
                <a:ext cx="1480" cy="1480"/>
              </a:xfrm>
              <a:prstGeom prst="ellipse">
                <a:avLst/>
              </a:prstGeom>
              <a:solidFill>
                <a:srgbClr val="A9CFA1"/>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sp>
        <p:nvSpPr>
          <p:cNvPr id="926796" name="Rectangle 76"/>
          <p:cNvSpPr>
            <a:spLocks noChangeArrowheads="1"/>
          </p:cNvSpPr>
          <p:nvPr/>
        </p:nvSpPr>
        <p:spPr bwMode="auto">
          <a:xfrm>
            <a:off x="5437188" y="4329113"/>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26797" name="Rectangle 77"/>
          <p:cNvSpPr>
            <a:spLocks noChangeArrowheads="1"/>
          </p:cNvSpPr>
          <p:nvPr/>
        </p:nvSpPr>
        <p:spPr bwMode="auto">
          <a:xfrm>
            <a:off x="5405438" y="3444875"/>
            <a:ext cx="6810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grpSp>
        <p:nvGrpSpPr>
          <p:cNvPr id="926798" name="Group 78"/>
          <p:cNvGrpSpPr>
            <a:grpSpLocks/>
          </p:cNvGrpSpPr>
          <p:nvPr/>
        </p:nvGrpSpPr>
        <p:grpSpPr bwMode="auto">
          <a:xfrm>
            <a:off x="4746625" y="3440113"/>
            <a:ext cx="823913" cy="1346200"/>
            <a:chOff x="2990" y="2167"/>
            <a:chExt cx="519" cy="848"/>
          </a:xfrm>
        </p:grpSpPr>
        <p:sp>
          <p:nvSpPr>
            <p:cNvPr id="6234" name="Rectangle 79"/>
            <p:cNvSpPr>
              <a:spLocks noChangeArrowheads="1"/>
            </p:cNvSpPr>
            <p:nvPr/>
          </p:nvSpPr>
          <p:spPr bwMode="auto">
            <a:xfrm>
              <a:off x="2990" y="2727"/>
              <a:ext cx="2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6235" name="Rectangle 80"/>
            <p:cNvSpPr>
              <a:spLocks noChangeArrowheads="1"/>
            </p:cNvSpPr>
            <p:nvPr/>
          </p:nvSpPr>
          <p:spPr bwMode="auto">
            <a:xfrm>
              <a:off x="2991" y="2172"/>
              <a:ext cx="41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sp>
          <p:nvSpPr>
            <p:cNvPr id="6236" name="Rectangle 81"/>
            <p:cNvSpPr>
              <a:spLocks noChangeArrowheads="1"/>
            </p:cNvSpPr>
            <p:nvPr/>
          </p:nvSpPr>
          <p:spPr bwMode="auto">
            <a:xfrm>
              <a:off x="3300" y="2167"/>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6237" name="Group 82"/>
            <p:cNvGrpSpPr>
              <a:grpSpLocks/>
            </p:cNvGrpSpPr>
            <p:nvPr/>
          </p:nvGrpSpPr>
          <p:grpSpPr bwMode="auto">
            <a:xfrm>
              <a:off x="3356" y="2477"/>
              <a:ext cx="100" cy="239"/>
              <a:chOff x="3356" y="2477"/>
              <a:chExt cx="100" cy="239"/>
            </a:xfrm>
          </p:grpSpPr>
          <p:grpSp>
            <p:nvGrpSpPr>
              <p:cNvPr id="6239" name="Group 83"/>
              <p:cNvGrpSpPr>
                <a:grpSpLocks/>
              </p:cNvGrpSpPr>
              <p:nvPr/>
            </p:nvGrpSpPr>
            <p:grpSpPr bwMode="auto">
              <a:xfrm>
                <a:off x="3356" y="2477"/>
                <a:ext cx="46" cy="239"/>
                <a:chOff x="743" y="3007"/>
                <a:chExt cx="46" cy="239"/>
              </a:xfrm>
            </p:grpSpPr>
            <p:sp>
              <p:nvSpPr>
                <p:cNvPr id="6243" name="Line 84"/>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4" name="Freeform 85"/>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6240" name="Group 86"/>
              <p:cNvGrpSpPr>
                <a:grpSpLocks/>
              </p:cNvGrpSpPr>
              <p:nvPr/>
            </p:nvGrpSpPr>
            <p:grpSpPr bwMode="auto">
              <a:xfrm flipH="1" flipV="1">
                <a:off x="3410" y="2477"/>
                <a:ext cx="46" cy="239"/>
                <a:chOff x="743" y="3007"/>
                <a:chExt cx="46" cy="239"/>
              </a:xfrm>
            </p:grpSpPr>
            <p:sp>
              <p:nvSpPr>
                <p:cNvPr id="6241" name="Line 87"/>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42" name="Freeform 88"/>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sp>
          <p:nvSpPr>
            <p:cNvPr id="6238" name="Rectangle 89"/>
            <p:cNvSpPr>
              <a:spLocks noChangeArrowheads="1"/>
            </p:cNvSpPr>
            <p:nvPr/>
          </p:nvSpPr>
          <p:spPr bwMode="auto">
            <a:xfrm>
              <a:off x="3301" y="2723"/>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sp>
        <p:nvSpPr>
          <p:cNvPr id="926810" name="Rectangle 90"/>
          <p:cNvSpPr>
            <a:spLocks noChangeArrowheads="1"/>
          </p:cNvSpPr>
          <p:nvPr/>
        </p:nvSpPr>
        <p:spPr bwMode="auto">
          <a:xfrm>
            <a:off x="6659563" y="3444875"/>
            <a:ext cx="6810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926811" name="Rectangle 91"/>
          <p:cNvSpPr>
            <a:spLocks noChangeArrowheads="1"/>
          </p:cNvSpPr>
          <p:nvPr/>
        </p:nvSpPr>
        <p:spPr bwMode="auto">
          <a:xfrm>
            <a:off x="7696200" y="3448050"/>
            <a:ext cx="6524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grpSp>
        <p:nvGrpSpPr>
          <p:cNvPr id="926812" name="Group 92"/>
          <p:cNvGrpSpPr>
            <a:grpSpLocks/>
          </p:cNvGrpSpPr>
          <p:nvPr/>
        </p:nvGrpSpPr>
        <p:grpSpPr bwMode="auto">
          <a:xfrm>
            <a:off x="7221538" y="3675063"/>
            <a:ext cx="534987" cy="695325"/>
            <a:chOff x="2708" y="1782"/>
            <a:chExt cx="337" cy="438"/>
          </a:xfrm>
        </p:grpSpPr>
        <p:sp>
          <p:nvSpPr>
            <p:cNvPr id="6230" name="Arc 93"/>
            <p:cNvSpPr>
              <a:spLocks/>
            </p:cNvSpPr>
            <p:nvPr/>
          </p:nvSpPr>
          <p:spPr bwMode="auto">
            <a:xfrm flipV="1">
              <a:off x="2708" y="1782"/>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1" name="Arc 94"/>
            <p:cNvSpPr>
              <a:spLocks/>
            </p:cNvSpPr>
            <p:nvPr/>
          </p:nvSpPr>
          <p:spPr bwMode="auto">
            <a:xfrm flipV="1">
              <a:off x="2877" y="1782"/>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lnTo>
                    <a:pt x="21600" y="2160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32" name="Freeform 95"/>
            <p:cNvSpPr>
              <a:spLocks noChangeAspect="1"/>
            </p:cNvSpPr>
            <p:nvPr/>
          </p:nvSpPr>
          <p:spPr bwMode="auto">
            <a:xfrm flipH="1">
              <a:off x="2852" y="2127"/>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6233" name="Line 96"/>
            <p:cNvSpPr>
              <a:spLocks noChangeShapeType="1"/>
            </p:cNvSpPr>
            <p:nvPr/>
          </p:nvSpPr>
          <p:spPr bwMode="auto">
            <a:xfrm>
              <a:off x="2876" y="2027"/>
              <a:ext cx="0" cy="131"/>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926817" name="Group 97"/>
          <p:cNvGrpSpPr>
            <a:grpSpLocks/>
          </p:cNvGrpSpPr>
          <p:nvPr/>
        </p:nvGrpSpPr>
        <p:grpSpPr bwMode="auto">
          <a:xfrm>
            <a:off x="6670675" y="4322763"/>
            <a:ext cx="1636713" cy="463550"/>
            <a:chOff x="1245" y="2296"/>
            <a:chExt cx="1031" cy="292"/>
          </a:xfrm>
        </p:grpSpPr>
        <p:sp>
          <p:nvSpPr>
            <p:cNvPr id="6227" name="Rectangle 98"/>
            <p:cNvSpPr>
              <a:spLocks noChangeArrowheads="1"/>
            </p:cNvSpPr>
            <p:nvPr/>
          </p:nvSpPr>
          <p:spPr bwMode="auto">
            <a:xfrm>
              <a:off x="1680" y="2300"/>
              <a:ext cx="5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6228" name="Rectangle 99"/>
            <p:cNvSpPr>
              <a:spLocks noChangeArrowheads="1"/>
            </p:cNvSpPr>
            <p:nvPr/>
          </p:nvSpPr>
          <p:spPr bwMode="auto">
            <a:xfrm>
              <a:off x="1245" y="2300"/>
              <a:ext cx="2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6229" name="Rectangle 100"/>
            <p:cNvSpPr>
              <a:spLocks noChangeArrowheads="1"/>
            </p:cNvSpPr>
            <p:nvPr/>
          </p:nvSpPr>
          <p:spPr bwMode="auto">
            <a:xfrm>
              <a:off x="1556" y="2296"/>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grpSp>
        <p:nvGrpSpPr>
          <p:cNvPr id="926821" name="Group 101"/>
          <p:cNvGrpSpPr>
            <a:grpSpLocks/>
          </p:cNvGrpSpPr>
          <p:nvPr/>
        </p:nvGrpSpPr>
        <p:grpSpPr bwMode="auto">
          <a:xfrm>
            <a:off x="6007100" y="3603625"/>
            <a:ext cx="674688" cy="149225"/>
            <a:chOff x="3784" y="2270"/>
            <a:chExt cx="425" cy="94"/>
          </a:xfrm>
        </p:grpSpPr>
        <p:grpSp>
          <p:nvGrpSpPr>
            <p:cNvPr id="6213" name="Group 102"/>
            <p:cNvGrpSpPr>
              <a:grpSpLocks/>
            </p:cNvGrpSpPr>
            <p:nvPr/>
          </p:nvGrpSpPr>
          <p:grpSpPr bwMode="auto">
            <a:xfrm>
              <a:off x="3788" y="2270"/>
              <a:ext cx="421" cy="46"/>
              <a:chOff x="1882" y="3254"/>
              <a:chExt cx="421" cy="46"/>
            </a:xfrm>
          </p:grpSpPr>
          <p:grpSp>
            <p:nvGrpSpPr>
              <p:cNvPr id="6221" name="Group 103"/>
              <p:cNvGrpSpPr>
                <a:grpSpLocks/>
              </p:cNvGrpSpPr>
              <p:nvPr/>
            </p:nvGrpSpPr>
            <p:grpSpPr bwMode="auto">
              <a:xfrm>
                <a:off x="1882" y="3254"/>
                <a:ext cx="417" cy="46"/>
                <a:chOff x="1886" y="3236"/>
                <a:chExt cx="417" cy="46"/>
              </a:xfrm>
            </p:grpSpPr>
            <p:sp>
              <p:nvSpPr>
                <p:cNvPr id="6225" name="Line 104"/>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6" name="Freeform 105"/>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222" name="Group 106"/>
              <p:cNvGrpSpPr>
                <a:grpSpLocks/>
              </p:cNvGrpSpPr>
              <p:nvPr/>
            </p:nvGrpSpPr>
            <p:grpSpPr bwMode="auto">
              <a:xfrm>
                <a:off x="1886" y="3254"/>
                <a:ext cx="417" cy="46"/>
                <a:chOff x="1886" y="3236"/>
                <a:chExt cx="417" cy="46"/>
              </a:xfrm>
            </p:grpSpPr>
            <p:sp>
              <p:nvSpPr>
                <p:cNvPr id="6223" name="Line 107"/>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4" name="Freeform 108"/>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6214" name="Group 109"/>
            <p:cNvGrpSpPr>
              <a:grpSpLocks/>
            </p:cNvGrpSpPr>
            <p:nvPr/>
          </p:nvGrpSpPr>
          <p:grpSpPr bwMode="auto">
            <a:xfrm flipH="1">
              <a:off x="3784" y="2318"/>
              <a:ext cx="421" cy="46"/>
              <a:chOff x="1882" y="3254"/>
              <a:chExt cx="421" cy="46"/>
            </a:xfrm>
          </p:grpSpPr>
          <p:grpSp>
            <p:nvGrpSpPr>
              <p:cNvPr id="6215" name="Group 110"/>
              <p:cNvGrpSpPr>
                <a:grpSpLocks/>
              </p:cNvGrpSpPr>
              <p:nvPr/>
            </p:nvGrpSpPr>
            <p:grpSpPr bwMode="auto">
              <a:xfrm>
                <a:off x="1882" y="3254"/>
                <a:ext cx="417" cy="46"/>
                <a:chOff x="1886" y="3236"/>
                <a:chExt cx="417" cy="46"/>
              </a:xfrm>
            </p:grpSpPr>
            <p:sp>
              <p:nvSpPr>
                <p:cNvPr id="6219" name="Line 111"/>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20" name="Freeform 112"/>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216" name="Group 113"/>
              <p:cNvGrpSpPr>
                <a:grpSpLocks/>
              </p:cNvGrpSpPr>
              <p:nvPr/>
            </p:nvGrpSpPr>
            <p:grpSpPr bwMode="auto">
              <a:xfrm>
                <a:off x="1886" y="3254"/>
                <a:ext cx="417" cy="46"/>
                <a:chOff x="1886" y="3236"/>
                <a:chExt cx="417" cy="46"/>
              </a:xfrm>
            </p:grpSpPr>
            <p:sp>
              <p:nvSpPr>
                <p:cNvPr id="6217" name="Line 114"/>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8" name="Freeform 115"/>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grpSp>
        <p:nvGrpSpPr>
          <p:cNvPr id="926836" name="Group 116"/>
          <p:cNvGrpSpPr>
            <a:grpSpLocks/>
          </p:cNvGrpSpPr>
          <p:nvPr/>
        </p:nvGrpSpPr>
        <p:grpSpPr bwMode="auto">
          <a:xfrm>
            <a:off x="6013450" y="3638550"/>
            <a:ext cx="668338" cy="73025"/>
            <a:chOff x="1882" y="3254"/>
            <a:chExt cx="421" cy="46"/>
          </a:xfrm>
        </p:grpSpPr>
        <p:grpSp>
          <p:nvGrpSpPr>
            <p:cNvPr id="6207" name="Group 117"/>
            <p:cNvGrpSpPr>
              <a:grpSpLocks/>
            </p:cNvGrpSpPr>
            <p:nvPr/>
          </p:nvGrpSpPr>
          <p:grpSpPr bwMode="auto">
            <a:xfrm>
              <a:off x="1882" y="3254"/>
              <a:ext cx="417" cy="46"/>
              <a:chOff x="1886" y="3236"/>
              <a:chExt cx="417" cy="46"/>
            </a:xfrm>
          </p:grpSpPr>
          <p:sp>
            <p:nvSpPr>
              <p:cNvPr id="6211" name="Line 118"/>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2" name="Freeform 119"/>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208" name="Group 120"/>
            <p:cNvGrpSpPr>
              <a:grpSpLocks/>
            </p:cNvGrpSpPr>
            <p:nvPr/>
          </p:nvGrpSpPr>
          <p:grpSpPr bwMode="auto">
            <a:xfrm>
              <a:off x="1886" y="3254"/>
              <a:ext cx="417" cy="46"/>
              <a:chOff x="1886" y="3236"/>
              <a:chExt cx="417" cy="46"/>
            </a:xfrm>
          </p:grpSpPr>
          <p:sp>
            <p:nvSpPr>
              <p:cNvPr id="6209" name="Line 121"/>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10" name="Freeform 122"/>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926843" name="Group 123"/>
          <p:cNvGrpSpPr>
            <a:grpSpLocks/>
          </p:cNvGrpSpPr>
          <p:nvPr/>
        </p:nvGrpSpPr>
        <p:grpSpPr bwMode="auto">
          <a:xfrm>
            <a:off x="7415213" y="3930650"/>
            <a:ext cx="158750" cy="379413"/>
            <a:chOff x="4671" y="2425"/>
            <a:chExt cx="100" cy="239"/>
          </a:xfrm>
        </p:grpSpPr>
        <p:grpSp>
          <p:nvGrpSpPr>
            <p:cNvPr id="6201" name="Group 124"/>
            <p:cNvGrpSpPr>
              <a:grpSpLocks/>
            </p:cNvGrpSpPr>
            <p:nvPr/>
          </p:nvGrpSpPr>
          <p:grpSpPr bwMode="auto">
            <a:xfrm>
              <a:off x="4671" y="2425"/>
              <a:ext cx="46" cy="239"/>
              <a:chOff x="743" y="3007"/>
              <a:chExt cx="46" cy="239"/>
            </a:xfrm>
          </p:grpSpPr>
          <p:sp>
            <p:nvSpPr>
              <p:cNvPr id="6205" name="Line 125"/>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6" name="Freeform 126"/>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6202" name="Group 127"/>
            <p:cNvGrpSpPr>
              <a:grpSpLocks/>
            </p:cNvGrpSpPr>
            <p:nvPr/>
          </p:nvGrpSpPr>
          <p:grpSpPr bwMode="auto">
            <a:xfrm flipH="1" flipV="1">
              <a:off x="4725" y="2425"/>
              <a:ext cx="46" cy="239"/>
              <a:chOff x="743" y="3007"/>
              <a:chExt cx="46" cy="239"/>
            </a:xfrm>
          </p:grpSpPr>
          <p:sp>
            <p:nvSpPr>
              <p:cNvPr id="6203" name="Line 128"/>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4" name="Freeform 129"/>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sp>
        <p:nvSpPr>
          <p:cNvPr id="926850" name="Rectangle 130"/>
          <p:cNvSpPr>
            <a:spLocks noChangeArrowheads="1"/>
          </p:cNvSpPr>
          <p:nvPr/>
        </p:nvSpPr>
        <p:spPr bwMode="auto">
          <a:xfrm>
            <a:off x="7324725" y="3438525"/>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926851" name="Group 131"/>
          <p:cNvGrpSpPr>
            <a:grpSpLocks/>
          </p:cNvGrpSpPr>
          <p:nvPr/>
        </p:nvGrpSpPr>
        <p:grpSpPr bwMode="auto">
          <a:xfrm>
            <a:off x="7218363" y="2927350"/>
            <a:ext cx="549275" cy="457200"/>
            <a:chOff x="4547" y="1844"/>
            <a:chExt cx="346" cy="288"/>
          </a:xfrm>
        </p:grpSpPr>
        <p:sp>
          <p:nvSpPr>
            <p:cNvPr id="6197" name="Rectangle 132"/>
            <p:cNvSpPr>
              <a:spLocks noChangeArrowheads="1"/>
            </p:cNvSpPr>
            <p:nvPr/>
          </p:nvSpPr>
          <p:spPr bwMode="auto">
            <a:xfrm>
              <a:off x="4552" y="1844"/>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pH</a:t>
              </a:r>
              <a:r>
                <a:rPr lang="en-US" baseline="-25000">
                  <a:latin typeface="Arial Narrow" pitchFamily="34" charset="0"/>
                </a:rPr>
                <a:t>i</a:t>
              </a:r>
            </a:p>
          </p:txBody>
        </p:sp>
        <p:grpSp>
          <p:nvGrpSpPr>
            <p:cNvPr id="6198" name="Group 133"/>
            <p:cNvGrpSpPr>
              <a:grpSpLocks/>
            </p:cNvGrpSpPr>
            <p:nvPr/>
          </p:nvGrpSpPr>
          <p:grpSpPr bwMode="auto">
            <a:xfrm flipH="1">
              <a:off x="4547" y="1869"/>
              <a:ext cx="46" cy="239"/>
              <a:chOff x="743" y="3007"/>
              <a:chExt cx="46" cy="239"/>
            </a:xfrm>
          </p:grpSpPr>
          <p:sp>
            <p:nvSpPr>
              <p:cNvPr id="6199" name="Line 134"/>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00" name="Freeform 135"/>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sp>
        <p:nvSpPr>
          <p:cNvPr id="6192" name="Rectangle 136"/>
          <p:cNvSpPr>
            <a:spLocks noChangeArrowheads="1"/>
          </p:cNvSpPr>
          <p:nvPr/>
        </p:nvSpPr>
        <p:spPr bwMode="auto">
          <a:xfrm>
            <a:off x="5010150" y="6399213"/>
            <a:ext cx="4014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Boron &amp; De Weer, </a:t>
            </a:r>
            <a:r>
              <a:rPr lang="en-US" sz="2000" i="1">
                <a:latin typeface="Arial Narrow" pitchFamily="34" charset="0"/>
              </a:rPr>
              <a:t>J Gen Physiol</a:t>
            </a:r>
            <a:r>
              <a:rPr lang="en-US" sz="2000">
                <a:latin typeface="Arial Narrow" pitchFamily="34" charset="0"/>
              </a:rPr>
              <a:t> 67, 1976 </a:t>
            </a:r>
          </a:p>
        </p:txBody>
      </p:sp>
      <p:grpSp>
        <p:nvGrpSpPr>
          <p:cNvPr id="926857" name="Group 137"/>
          <p:cNvGrpSpPr>
            <a:grpSpLocks/>
          </p:cNvGrpSpPr>
          <p:nvPr/>
        </p:nvGrpSpPr>
        <p:grpSpPr bwMode="auto">
          <a:xfrm>
            <a:off x="-3175" y="2771775"/>
            <a:ext cx="2962275" cy="4089400"/>
            <a:chOff x="1408" y="552"/>
            <a:chExt cx="1866" cy="2576"/>
          </a:xfrm>
        </p:grpSpPr>
        <p:sp>
          <p:nvSpPr>
            <p:cNvPr id="6194" name="Rectangle 138"/>
            <p:cNvSpPr>
              <a:spLocks noChangeArrowheads="1"/>
            </p:cNvSpPr>
            <p:nvPr/>
          </p:nvSpPr>
          <p:spPr bwMode="auto">
            <a:xfrm>
              <a:off x="1408" y="552"/>
              <a:ext cx="1866" cy="2576"/>
            </a:xfrm>
            <a:prstGeom prst="rect">
              <a:avLst/>
            </a:prstGeom>
            <a:solidFill>
              <a:schemeClr val="bg1"/>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195" name="Text Box 139"/>
            <p:cNvSpPr txBox="1">
              <a:spLocks noChangeArrowheads="1"/>
            </p:cNvSpPr>
            <p:nvPr/>
          </p:nvSpPr>
          <p:spPr bwMode="auto">
            <a:xfrm>
              <a:off x="1408" y="2840"/>
              <a:ext cx="1775"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a:solidFill>
                    <a:srgbClr val="008000"/>
                  </a:solidFill>
                  <a:latin typeface="Arial Narrow" pitchFamily="34" charset="0"/>
                </a:rPr>
                <a:t>Paul De Weer</a:t>
              </a:r>
            </a:p>
          </p:txBody>
        </p:sp>
        <p:pic>
          <p:nvPicPr>
            <p:cNvPr id="6196" name="Picture 140" descr="R001-004"/>
            <p:cNvPicPr>
              <a:picLocks noChangeAspect="1" noChangeArrowheads="1"/>
            </p:cNvPicPr>
            <p:nvPr/>
          </p:nvPicPr>
          <p:blipFill>
            <a:blip r:embed="rId3">
              <a:extLst>
                <a:ext uri="{28A0092B-C50C-407E-A947-70E740481C1C}">
                  <a14:useLocalDpi xmlns:a14="http://schemas.microsoft.com/office/drawing/2010/main" val="0"/>
                </a:ext>
              </a:extLst>
            </a:blip>
            <a:srcRect l="5466" t="10249" r="55086" b="14684"/>
            <a:stretch>
              <a:fillRect/>
            </a:stretch>
          </p:blipFill>
          <p:spPr bwMode="auto">
            <a:xfrm>
              <a:off x="1461" y="606"/>
              <a:ext cx="1761" cy="2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advTm="10390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6748"/>
                                        </p:tgtEl>
                                        <p:attrNameLst>
                                          <p:attrName>style.visibility</p:attrName>
                                        </p:attrNameLst>
                                      </p:cBhvr>
                                      <p:to>
                                        <p:strVal val="visible"/>
                                      </p:to>
                                    </p:set>
                                    <p:animEffect transition="in" filter="wipe(left)">
                                      <p:cBhvr>
                                        <p:cTn id="7" dur="500"/>
                                        <p:tgtEl>
                                          <p:spTgt spid="92674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26763"/>
                                        </p:tgtEl>
                                        <p:attrNameLst>
                                          <p:attrName>style.visibility</p:attrName>
                                        </p:attrNameLst>
                                      </p:cBhvr>
                                      <p:to>
                                        <p:strVal val="visible"/>
                                      </p:to>
                                    </p:set>
                                    <p:animEffect transition="in" filter="wipe(left)">
                                      <p:cBhvr>
                                        <p:cTn id="10" dur="500"/>
                                        <p:tgtEl>
                                          <p:spTgt spid="92676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926742"/>
                                        </p:tgtEl>
                                        <p:attrNameLst>
                                          <p:attrName>style.visibility</p:attrName>
                                        </p:attrNameLst>
                                      </p:cBhvr>
                                      <p:to>
                                        <p:strVal val="visible"/>
                                      </p:to>
                                    </p:set>
                                    <p:animEffect transition="in" filter="dissolve">
                                      <p:cBhvr>
                                        <p:cTn id="15" dur="500"/>
                                        <p:tgtEl>
                                          <p:spTgt spid="92674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3" presetClass="entr" presetSubtype="0" fill="hold" nodeType="clickEffect">
                                  <p:stCondLst>
                                    <p:cond delay="0"/>
                                  </p:stCondLst>
                                  <p:childTnLst>
                                    <p:set>
                                      <p:cBhvr>
                                        <p:cTn id="19" dur="1" fill="hold">
                                          <p:stCondLst>
                                            <p:cond delay="0"/>
                                          </p:stCondLst>
                                        </p:cTn>
                                        <p:tgtEl>
                                          <p:spTgt spid="926791"/>
                                        </p:tgtEl>
                                        <p:attrNameLst>
                                          <p:attrName>style.visibility</p:attrName>
                                        </p:attrNameLst>
                                      </p:cBhvr>
                                      <p:to>
                                        <p:strVal val="visible"/>
                                      </p:to>
                                    </p:set>
                                    <p:anim calcmode="lin" valueType="num">
                                      <p:cBhvr>
                                        <p:cTn id="20" dur="500" fill="hold"/>
                                        <p:tgtEl>
                                          <p:spTgt spid="926791"/>
                                        </p:tgtEl>
                                        <p:attrNameLst>
                                          <p:attrName>ppt_w</p:attrName>
                                        </p:attrNameLst>
                                      </p:cBhvr>
                                      <p:tavLst>
                                        <p:tav tm="0">
                                          <p:val>
                                            <p:fltVal val="0"/>
                                          </p:val>
                                        </p:tav>
                                        <p:tav tm="100000">
                                          <p:val>
                                            <p:strVal val="#ppt_w"/>
                                          </p:val>
                                        </p:tav>
                                      </p:tavLst>
                                    </p:anim>
                                    <p:anim calcmode="lin" valueType="num">
                                      <p:cBhvr>
                                        <p:cTn id="21" dur="500" fill="hold"/>
                                        <p:tgtEl>
                                          <p:spTgt spid="926791"/>
                                        </p:tgtEl>
                                        <p:attrNameLst>
                                          <p:attrName>ppt_h</p:attrName>
                                        </p:attrNameLst>
                                      </p:cBhvr>
                                      <p:tavLst>
                                        <p:tav tm="0">
                                          <p:val>
                                            <p:fltVal val="0"/>
                                          </p:val>
                                        </p:tav>
                                        <p:tav tm="100000">
                                          <p:val>
                                            <p:strVal val="#ppt_h"/>
                                          </p:val>
                                        </p:tav>
                                      </p:tavLst>
                                    </p:anim>
                                    <p:animEffect transition="in" filter="fade">
                                      <p:cBhvr>
                                        <p:cTn id="22" dur="500"/>
                                        <p:tgtEl>
                                          <p:spTgt spid="92679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26797"/>
                                        </p:tgtEl>
                                        <p:attrNameLst>
                                          <p:attrName>style.visibility</p:attrName>
                                        </p:attrNameLst>
                                      </p:cBhvr>
                                      <p:to>
                                        <p:strVal val="visible"/>
                                      </p:to>
                                    </p:set>
                                    <p:animEffect transition="in" filter="dissolve">
                                      <p:cBhvr>
                                        <p:cTn id="27" dur="500"/>
                                        <p:tgtEl>
                                          <p:spTgt spid="92679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926796"/>
                                        </p:tgtEl>
                                        <p:attrNameLst>
                                          <p:attrName>style.visibility</p:attrName>
                                        </p:attrNameLst>
                                      </p:cBhvr>
                                      <p:to>
                                        <p:strVal val="visible"/>
                                      </p:to>
                                    </p:set>
                                    <p:animEffect transition="in" filter="dissolve">
                                      <p:cBhvr>
                                        <p:cTn id="30" dur="500"/>
                                        <p:tgtEl>
                                          <p:spTgt spid="92679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926798"/>
                                        </p:tgtEl>
                                        <p:attrNameLst>
                                          <p:attrName>style.visibility</p:attrName>
                                        </p:attrNameLst>
                                      </p:cBhvr>
                                      <p:to>
                                        <p:strVal val="visible"/>
                                      </p:to>
                                    </p:set>
                                    <p:animEffect transition="in" filter="dissolve">
                                      <p:cBhvr>
                                        <p:cTn id="35" dur="500"/>
                                        <p:tgtEl>
                                          <p:spTgt spid="92679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p:cTn id="39" dur="1" fill="hold">
                                          <p:stCondLst>
                                            <p:cond delay="0"/>
                                          </p:stCondLst>
                                        </p:cTn>
                                        <p:tgtEl>
                                          <p:spTgt spid="926836"/>
                                        </p:tgtEl>
                                        <p:attrNameLst>
                                          <p:attrName>style.visibility</p:attrName>
                                        </p:attrNameLst>
                                      </p:cBhvr>
                                      <p:to>
                                        <p:strVal val="visible"/>
                                      </p:to>
                                    </p:set>
                                    <p:animEffect transition="in" filter="wipe(left)">
                                      <p:cBhvr>
                                        <p:cTn id="40" dur="500"/>
                                        <p:tgtEl>
                                          <p:spTgt spid="926836"/>
                                        </p:tgtEl>
                                      </p:cBhvr>
                                    </p:animEffect>
                                  </p:childTnLst>
                                </p:cTn>
                              </p:par>
                            </p:childTnLst>
                          </p:cTn>
                        </p:par>
                        <p:par>
                          <p:cTn id="41" fill="hold" nodeType="afterGroup">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926810"/>
                                        </p:tgtEl>
                                        <p:attrNameLst>
                                          <p:attrName>style.visibility</p:attrName>
                                        </p:attrNameLst>
                                      </p:cBhvr>
                                      <p:to>
                                        <p:strVal val="visible"/>
                                      </p:to>
                                    </p:set>
                                    <p:animEffect transition="in" filter="dissolve">
                                      <p:cBhvr>
                                        <p:cTn id="44" dur="500"/>
                                        <p:tgtEl>
                                          <p:spTgt spid="92681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926811"/>
                                        </p:tgtEl>
                                        <p:attrNameLst>
                                          <p:attrName>style.visibility</p:attrName>
                                        </p:attrNameLst>
                                      </p:cBhvr>
                                      <p:to>
                                        <p:strVal val="visible"/>
                                      </p:to>
                                    </p:set>
                                    <p:animEffect transition="in" filter="dissolve">
                                      <p:cBhvr>
                                        <p:cTn id="49" dur="500"/>
                                        <p:tgtEl>
                                          <p:spTgt spid="926811"/>
                                        </p:tgtEl>
                                      </p:cBhvr>
                                    </p:animEffect>
                                  </p:childTnLst>
                                </p:cTn>
                              </p:par>
                            </p:childTnLst>
                          </p:cTn>
                        </p:par>
                        <p:par>
                          <p:cTn id="50" fill="hold" nodeType="afterGroup">
                            <p:stCondLst>
                              <p:cond delay="500"/>
                            </p:stCondLst>
                            <p:childTnLst>
                              <p:par>
                                <p:cTn id="51" presetID="22" presetClass="entr" presetSubtype="1" fill="hold" nodeType="afterEffect">
                                  <p:stCondLst>
                                    <p:cond delay="0"/>
                                  </p:stCondLst>
                                  <p:childTnLst>
                                    <p:set>
                                      <p:cBhvr>
                                        <p:cTn id="52" dur="1" fill="hold">
                                          <p:stCondLst>
                                            <p:cond delay="0"/>
                                          </p:stCondLst>
                                        </p:cTn>
                                        <p:tgtEl>
                                          <p:spTgt spid="926812"/>
                                        </p:tgtEl>
                                        <p:attrNameLst>
                                          <p:attrName>style.visibility</p:attrName>
                                        </p:attrNameLst>
                                      </p:cBhvr>
                                      <p:to>
                                        <p:strVal val="visible"/>
                                      </p:to>
                                    </p:set>
                                    <p:animEffect transition="in" filter="wipe(up)">
                                      <p:cBhvr>
                                        <p:cTn id="53" dur="500"/>
                                        <p:tgtEl>
                                          <p:spTgt spid="926812"/>
                                        </p:tgtEl>
                                      </p:cBhvr>
                                    </p:animEffect>
                                  </p:childTnLst>
                                </p:cTn>
                              </p:par>
                            </p:childTnLst>
                          </p:cTn>
                        </p:par>
                        <p:par>
                          <p:cTn id="54" fill="hold" nodeType="afterGroup">
                            <p:stCondLst>
                              <p:cond delay="1000"/>
                            </p:stCondLst>
                            <p:childTnLst>
                              <p:par>
                                <p:cTn id="55" presetID="9" presetClass="entr" presetSubtype="0" fill="hold" nodeType="afterEffect">
                                  <p:stCondLst>
                                    <p:cond delay="0"/>
                                  </p:stCondLst>
                                  <p:childTnLst>
                                    <p:set>
                                      <p:cBhvr>
                                        <p:cTn id="56" dur="1" fill="hold">
                                          <p:stCondLst>
                                            <p:cond delay="0"/>
                                          </p:stCondLst>
                                        </p:cTn>
                                        <p:tgtEl>
                                          <p:spTgt spid="926817"/>
                                        </p:tgtEl>
                                        <p:attrNameLst>
                                          <p:attrName>style.visibility</p:attrName>
                                        </p:attrNameLst>
                                      </p:cBhvr>
                                      <p:to>
                                        <p:strVal val="visible"/>
                                      </p:to>
                                    </p:set>
                                    <p:animEffect transition="in" filter="dissolve">
                                      <p:cBhvr>
                                        <p:cTn id="57" dur="500"/>
                                        <p:tgtEl>
                                          <p:spTgt spid="926817"/>
                                        </p:tgtEl>
                                      </p:cBhvr>
                                    </p:animEffect>
                                  </p:childTnLst>
                                </p:cTn>
                              </p:par>
                            </p:childTnLst>
                          </p:cTn>
                        </p:par>
                        <p:par>
                          <p:cTn id="58" fill="hold" nodeType="afterGroup">
                            <p:stCondLst>
                              <p:cond delay="1500"/>
                            </p:stCondLst>
                            <p:childTnLst>
                              <p:par>
                                <p:cTn id="59" presetID="9" presetClass="entr" presetSubtype="0" fill="hold" nodeType="afterEffect">
                                  <p:stCondLst>
                                    <p:cond delay="0"/>
                                  </p:stCondLst>
                                  <p:childTnLst>
                                    <p:set>
                                      <p:cBhvr>
                                        <p:cTn id="60" dur="1" fill="hold">
                                          <p:stCondLst>
                                            <p:cond delay="0"/>
                                          </p:stCondLst>
                                        </p:cTn>
                                        <p:tgtEl>
                                          <p:spTgt spid="926851"/>
                                        </p:tgtEl>
                                        <p:attrNameLst>
                                          <p:attrName>style.visibility</p:attrName>
                                        </p:attrNameLst>
                                      </p:cBhvr>
                                      <p:to>
                                        <p:strVal val="visible"/>
                                      </p:to>
                                    </p:set>
                                    <p:animEffect transition="in" filter="dissolve">
                                      <p:cBhvr>
                                        <p:cTn id="61" dur="500"/>
                                        <p:tgtEl>
                                          <p:spTgt spid="926851"/>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2" presetClass="entr" presetSubtype="8" fill="hold" nodeType="clickEffect">
                                  <p:stCondLst>
                                    <p:cond delay="0"/>
                                  </p:stCondLst>
                                  <p:childTnLst>
                                    <p:set>
                                      <p:cBhvr>
                                        <p:cTn id="65" dur="1" fill="hold">
                                          <p:stCondLst>
                                            <p:cond delay="0"/>
                                          </p:stCondLst>
                                        </p:cTn>
                                        <p:tgtEl>
                                          <p:spTgt spid="926749"/>
                                        </p:tgtEl>
                                        <p:attrNameLst>
                                          <p:attrName>style.visibility</p:attrName>
                                        </p:attrNameLst>
                                      </p:cBhvr>
                                      <p:to>
                                        <p:strVal val="visible"/>
                                      </p:to>
                                    </p:set>
                                    <p:animEffect transition="in" filter="wipe(left)">
                                      <p:cBhvr>
                                        <p:cTn id="66" dur="500"/>
                                        <p:tgtEl>
                                          <p:spTgt spid="926749"/>
                                        </p:tgtEl>
                                      </p:cBhvr>
                                    </p:animEffect>
                                  </p:childTnLst>
                                </p:cTn>
                              </p:par>
                              <p:par>
                                <p:cTn id="67" presetID="22" presetClass="entr" presetSubtype="8" fill="hold" nodeType="withEffect">
                                  <p:stCondLst>
                                    <p:cond delay="0"/>
                                  </p:stCondLst>
                                  <p:childTnLst>
                                    <p:set>
                                      <p:cBhvr>
                                        <p:cTn id="68" dur="1" fill="hold">
                                          <p:stCondLst>
                                            <p:cond delay="0"/>
                                          </p:stCondLst>
                                        </p:cTn>
                                        <p:tgtEl>
                                          <p:spTgt spid="926764"/>
                                        </p:tgtEl>
                                        <p:attrNameLst>
                                          <p:attrName>style.visibility</p:attrName>
                                        </p:attrNameLst>
                                      </p:cBhvr>
                                      <p:to>
                                        <p:strVal val="visible"/>
                                      </p:to>
                                    </p:set>
                                    <p:animEffect transition="in" filter="wipe(left)">
                                      <p:cBhvr>
                                        <p:cTn id="69" dur="500"/>
                                        <p:tgtEl>
                                          <p:spTgt spid="926764"/>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xit" presetSubtype="0" fill="hold" nodeType="clickEffect">
                                  <p:stCondLst>
                                    <p:cond delay="0"/>
                                  </p:stCondLst>
                                  <p:childTnLst>
                                    <p:animEffect transition="out" filter="dissolve">
                                      <p:cBhvr>
                                        <p:cTn id="73" dur="500"/>
                                        <p:tgtEl>
                                          <p:spTgt spid="926836"/>
                                        </p:tgtEl>
                                      </p:cBhvr>
                                    </p:animEffect>
                                    <p:set>
                                      <p:cBhvr>
                                        <p:cTn id="74" dur="1" fill="hold">
                                          <p:stCondLst>
                                            <p:cond delay="499"/>
                                          </p:stCondLst>
                                        </p:cTn>
                                        <p:tgtEl>
                                          <p:spTgt spid="926836"/>
                                        </p:tgtEl>
                                        <p:attrNameLst>
                                          <p:attrName>style.visibility</p:attrName>
                                        </p:attrNameLst>
                                      </p:cBhvr>
                                      <p:to>
                                        <p:strVal val="hidden"/>
                                      </p:to>
                                    </p:set>
                                  </p:childTnLst>
                                </p:cTn>
                              </p:par>
                              <p:par>
                                <p:cTn id="75" presetID="9" presetClass="entr" presetSubtype="0" fill="hold" nodeType="withEffect">
                                  <p:stCondLst>
                                    <p:cond delay="0"/>
                                  </p:stCondLst>
                                  <p:childTnLst>
                                    <p:set>
                                      <p:cBhvr>
                                        <p:cTn id="76" dur="1" fill="hold">
                                          <p:stCondLst>
                                            <p:cond delay="0"/>
                                          </p:stCondLst>
                                        </p:cTn>
                                        <p:tgtEl>
                                          <p:spTgt spid="926821"/>
                                        </p:tgtEl>
                                        <p:attrNameLst>
                                          <p:attrName>style.visibility</p:attrName>
                                        </p:attrNameLst>
                                      </p:cBhvr>
                                      <p:to>
                                        <p:strVal val="visible"/>
                                      </p:to>
                                    </p:set>
                                    <p:animEffect transition="in" filter="dissolve">
                                      <p:cBhvr>
                                        <p:cTn id="77" dur="500"/>
                                        <p:tgtEl>
                                          <p:spTgt spid="926821"/>
                                        </p:tgtEl>
                                      </p:cBhvr>
                                    </p:animEffect>
                                  </p:childTnLst>
                                </p:cTn>
                              </p:par>
                              <p:par>
                                <p:cTn id="78" presetID="9" presetClass="exit" presetSubtype="0" fill="hold" nodeType="withEffect">
                                  <p:stCondLst>
                                    <p:cond delay="0"/>
                                  </p:stCondLst>
                                  <p:childTnLst>
                                    <p:animEffect transition="out" filter="dissolve">
                                      <p:cBhvr>
                                        <p:cTn id="79" dur="500"/>
                                        <p:tgtEl>
                                          <p:spTgt spid="926812"/>
                                        </p:tgtEl>
                                      </p:cBhvr>
                                    </p:animEffect>
                                    <p:set>
                                      <p:cBhvr>
                                        <p:cTn id="80" dur="1" fill="hold">
                                          <p:stCondLst>
                                            <p:cond delay="499"/>
                                          </p:stCondLst>
                                        </p:cTn>
                                        <p:tgtEl>
                                          <p:spTgt spid="926812"/>
                                        </p:tgtEl>
                                        <p:attrNameLst>
                                          <p:attrName>style.visibility</p:attrName>
                                        </p:attrNameLst>
                                      </p:cBhvr>
                                      <p:to>
                                        <p:strVal val="hidden"/>
                                      </p:to>
                                    </p:set>
                                  </p:childTnLst>
                                </p:cTn>
                              </p:par>
                              <p:par>
                                <p:cTn id="81" presetID="9" presetClass="entr" presetSubtype="0" fill="hold" nodeType="withEffect">
                                  <p:stCondLst>
                                    <p:cond delay="0"/>
                                  </p:stCondLst>
                                  <p:childTnLst>
                                    <p:set>
                                      <p:cBhvr>
                                        <p:cTn id="82" dur="1" fill="hold">
                                          <p:stCondLst>
                                            <p:cond delay="0"/>
                                          </p:stCondLst>
                                        </p:cTn>
                                        <p:tgtEl>
                                          <p:spTgt spid="926843"/>
                                        </p:tgtEl>
                                        <p:attrNameLst>
                                          <p:attrName>style.visibility</p:attrName>
                                        </p:attrNameLst>
                                      </p:cBhvr>
                                      <p:to>
                                        <p:strVal val="visible"/>
                                      </p:to>
                                    </p:set>
                                    <p:animEffect transition="in" filter="dissolve">
                                      <p:cBhvr>
                                        <p:cTn id="83" dur="500"/>
                                        <p:tgtEl>
                                          <p:spTgt spid="926843"/>
                                        </p:tgtEl>
                                      </p:cBhvr>
                                    </p:animEffect>
                                  </p:childTnLst>
                                </p:cTn>
                              </p:par>
                              <p:par>
                                <p:cTn id="84" presetID="9" presetClass="entr" presetSubtype="0" fill="hold" grpId="0" nodeType="withEffect">
                                  <p:stCondLst>
                                    <p:cond delay="0"/>
                                  </p:stCondLst>
                                  <p:childTnLst>
                                    <p:set>
                                      <p:cBhvr>
                                        <p:cTn id="85" dur="1" fill="hold">
                                          <p:stCondLst>
                                            <p:cond delay="0"/>
                                          </p:stCondLst>
                                        </p:cTn>
                                        <p:tgtEl>
                                          <p:spTgt spid="926850"/>
                                        </p:tgtEl>
                                        <p:attrNameLst>
                                          <p:attrName>style.visibility</p:attrName>
                                        </p:attrNameLst>
                                      </p:cBhvr>
                                      <p:to>
                                        <p:strVal val="visible"/>
                                      </p:to>
                                    </p:set>
                                    <p:animEffect transition="in" filter="dissolve">
                                      <p:cBhvr>
                                        <p:cTn id="86" dur="500"/>
                                        <p:tgtEl>
                                          <p:spTgt spid="926850"/>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xit" presetSubtype="0" fill="hold" grpId="1" nodeType="clickEffect">
                                  <p:stCondLst>
                                    <p:cond delay="0"/>
                                  </p:stCondLst>
                                  <p:childTnLst>
                                    <p:animEffect transition="out" filter="dissolve">
                                      <p:cBhvr>
                                        <p:cTn id="90" dur="500"/>
                                        <p:tgtEl>
                                          <p:spTgt spid="926797"/>
                                        </p:tgtEl>
                                      </p:cBhvr>
                                    </p:animEffect>
                                    <p:set>
                                      <p:cBhvr>
                                        <p:cTn id="91" dur="1" fill="hold">
                                          <p:stCondLst>
                                            <p:cond delay="499"/>
                                          </p:stCondLst>
                                        </p:cTn>
                                        <p:tgtEl>
                                          <p:spTgt spid="926797"/>
                                        </p:tgtEl>
                                        <p:attrNameLst>
                                          <p:attrName>style.visibility</p:attrName>
                                        </p:attrNameLst>
                                      </p:cBhvr>
                                      <p:to>
                                        <p:strVal val="hidden"/>
                                      </p:to>
                                    </p:set>
                                  </p:childTnLst>
                                </p:cTn>
                              </p:par>
                              <p:par>
                                <p:cTn id="92" presetID="9" presetClass="exit" presetSubtype="0" fill="hold" grpId="1" nodeType="withEffect">
                                  <p:stCondLst>
                                    <p:cond delay="0"/>
                                  </p:stCondLst>
                                  <p:childTnLst>
                                    <p:animEffect transition="out" filter="dissolve">
                                      <p:cBhvr>
                                        <p:cTn id="93" dur="500"/>
                                        <p:tgtEl>
                                          <p:spTgt spid="926796"/>
                                        </p:tgtEl>
                                      </p:cBhvr>
                                    </p:animEffect>
                                    <p:set>
                                      <p:cBhvr>
                                        <p:cTn id="94" dur="1" fill="hold">
                                          <p:stCondLst>
                                            <p:cond delay="499"/>
                                          </p:stCondLst>
                                        </p:cTn>
                                        <p:tgtEl>
                                          <p:spTgt spid="926796"/>
                                        </p:tgtEl>
                                        <p:attrNameLst>
                                          <p:attrName>style.visibility</p:attrName>
                                        </p:attrNameLst>
                                      </p:cBhvr>
                                      <p:to>
                                        <p:strVal val="hidden"/>
                                      </p:to>
                                    </p:set>
                                  </p:childTnLst>
                                </p:cTn>
                              </p:par>
                              <p:par>
                                <p:cTn id="95" presetID="9" presetClass="exit" presetSubtype="0" fill="hold" nodeType="withEffect">
                                  <p:stCondLst>
                                    <p:cond delay="0"/>
                                  </p:stCondLst>
                                  <p:childTnLst>
                                    <p:animEffect transition="out" filter="dissolve">
                                      <p:cBhvr>
                                        <p:cTn id="96" dur="500"/>
                                        <p:tgtEl>
                                          <p:spTgt spid="926791"/>
                                        </p:tgtEl>
                                      </p:cBhvr>
                                    </p:animEffect>
                                    <p:set>
                                      <p:cBhvr>
                                        <p:cTn id="97" dur="1" fill="hold">
                                          <p:stCondLst>
                                            <p:cond delay="499"/>
                                          </p:stCondLst>
                                        </p:cTn>
                                        <p:tgtEl>
                                          <p:spTgt spid="926791"/>
                                        </p:tgtEl>
                                        <p:attrNameLst>
                                          <p:attrName>style.visibility</p:attrName>
                                        </p:attrNameLst>
                                      </p:cBhvr>
                                      <p:to>
                                        <p:strVal val="hidden"/>
                                      </p:to>
                                    </p:set>
                                  </p:childTnLst>
                                </p:cTn>
                              </p:par>
                              <p:par>
                                <p:cTn id="98" presetID="9" presetClass="exit" presetSubtype="0" fill="hold" nodeType="withEffect">
                                  <p:stCondLst>
                                    <p:cond delay="0"/>
                                  </p:stCondLst>
                                  <p:childTnLst>
                                    <p:animEffect transition="out" filter="dissolve">
                                      <p:cBhvr>
                                        <p:cTn id="99" dur="500"/>
                                        <p:tgtEl>
                                          <p:spTgt spid="926798"/>
                                        </p:tgtEl>
                                      </p:cBhvr>
                                    </p:animEffect>
                                    <p:set>
                                      <p:cBhvr>
                                        <p:cTn id="100" dur="1" fill="hold">
                                          <p:stCondLst>
                                            <p:cond delay="499"/>
                                          </p:stCondLst>
                                        </p:cTn>
                                        <p:tgtEl>
                                          <p:spTgt spid="926798"/>
                                        </p:tgtEl>
                                        <p:attrNameLst>
                                          <p:attrName>style.visibility</p:attrName>
                                        </p:attrNameLst>
                                      </p:cBhvr>
                                      <p:to>
                                        <p:strVal val="hidden"/>
                                      </p:to>
                                    </p:set>
                                  </p:childTnLst>
                                </p:cTn>
                              </p:par>
                              <p:par>
                                <p:cTn id="101" presetID="9" presetClass="exit" presetSubtype="0" fill="hold" nodeType="withEffect">
                                  <p:stCondLst>
                                    <p:cond delay="0"/>
                                  </p:stCondLst>
                                  <p:childTnLst>
                                    <p:animEffect transition="out" filter="dissolve">
                                      <p:cBhvr>
                                        <p:cTn id="102" dur="500"/>
                                        <p:tgtEl>
                                          <p:spTgt spid="926821"/>
                                        </p:tgtEl>
                                      </p:cBhvr>
                                    </p:animEffect>
                                    <p:set>
                                      <p:cBhvr>
                                        <p:cTn id="103" dur="1" fill="hold">
                                          <p:stCondLst>
                                            <p:cond delay="499"/>
                                          </p:stCondLst>
                                        </p:cTn>
                                        <p:tgtEl>
                                          <p:spTgt spid="926821"/>
                                        </p:tgtEl>
                                        <p:attrNameLst>
                                          <p:attrName>style.visibility</p:attrName>
                                        </p:attrNameLst>
                                      </p:cBhvr>
                                      <p:to>
                                        <p:strVal val="hidden"/>
                                      </p:to>
                                    </p:set>
                                  </p:childTnLst>
                                </p:cTn>
                              </p:par>
                              <p:par>
                                <p:cTn id="104" presetID="9" presetClass="exit" presetSubtype="0" fill="hold" nodeType="withEffect">
                                  <p:stCondLst>
                                    <p:cond delay="0"/>
                                  </p:stCondLst>
                                  <p:childTnLst>
                                    <p:animEffect transition="out" filter="dissolve">
                                      <p:cBhvr>
                                        <p:cTn id="105" dur="500"/>
                                        <p:tgtEl>
                                          <p:spTgt spid="926817"/>
                                        </p:tgtEl>
                                      </p:cBhvr>
                                    </p:animEffect>
                                    <p:set>
                                      <p:cBhvr>
                                        <p:cTn id="106" dur="1" fill="hold">
                                          <p:stCondLst>
                                            <p:cond delay="499"/>
                                          </p:stCondLst>
                                        </p:cTn>
                                        <p:tgtEl>
                                          <p:spTgt spid="926817"/>
                                        </p:tgtEl>
                                        <p:attrNameLst>
                                          <p:attrName>style.visibility</p:attrName>
                                        </p:attrNameLst>
                                      </p:cBhvr>
                                      <p:to>
                                        <p:strVal val="hidden"/>
                                      </p:to>
                                    </p:set>
                                  </p:childTnLst>
                                </p:cTn>
                              </p:par>
                              <p:par>
                                <p:cTn id="107" presetID="9" presetClass="exit" presetSubtype="0" fill="hold" nodeType="withEffect">
                                  <p:stCondLst>
                                    <p:cond delay="0"/>
                                  </p:stCondLst>
                                  <p:childTnLst>
                                    <p:animEffect transition="out" filter="dissolve">
                                      <p:cBhvr>
                                        <p:cTn id="108" dur="500"/>
                                        <p:tgtEl>
                                          <p:spTgt spid="926843"/>
                                        </p:tgtEl>
                                      </p:cBhvr>
                                    </p:animEffect>
                                    <p:set>
                                      <p:cBhvr>
                                        <p:cTn id="109" dur="1" fill="hold">
                                          <p:stCondLst>
                                            <p:cond delay="499"/>
                                          </p:stCondLst>
                                        </p:cTn>
                                        <p:tgtEl>
                                          <p:spTgt spid="926843"/>
                                        </p:tgtEl>
                                        <p:attrNameLst>
                                          <p:attrName>style.visibility</p:attrName>
                                        </p:attrNameLst>
                                      </p:cBhvr>
                                      <p:to>
                                        <p:strVal val="hidden"/>
                                      </p:to>
                                    </p:set>
                                  </p:childTnLst>
                                </p:cTn>
                              </p:par>
                              <p:par>
                                <p:cTn id="110" presetID="9" presetClass="exit" presetSubtype="0" fill="hold" grpId="1" nodeType="withEffect">
                                  <p:stCondLst>
                                    <p:cond delay="0"/>
                                  </p:stCondLst>
                                  <p:childTnLst>
                                    <p:animEffect transition="out" filter="dissolve">
                                      <p:cBhvr>
                                        <p:cTn id="111" dur="500"/>
                                        <p:tgtEl>
                                          <p:spTgt spid="926850"/>
                                        </p:tgtEl>
                                      </p:cBhvr>
                                    </p:animEffect>
                                    <p:set>
                                      <p:cBhvr>
                                        <p:cTn id="112" dur="1" fill="hold">
                                          <p:stCondLst>
                                            <p:cond delay="499"/>
                                          </p:stCondLst>
                                        </p:cTn>
                                        <p:tgtEl>
                                          <p:spTgt spid="926850"/>
                                        </p:tgtEl>
                                        <p:attrNameLst>
                                          <p:attrName>style.visibility</p:attrName>
                                        </p:attrNameLst>
                                      </p:cBhvr>
                                      <p:to>
                                        <p:strVal val="hidden"/>
                                      </p:to>
                                    </p:set>
                                  </p:childTnLst>
                                </p:cTn>
                              </p:par>
                              <p:par>
                                <p:cTn id="113" presetID="9" presetClass="exit" presetSubtype="0" fill="hold" grpId="1" nodeType="withEffect">
                                  <p:stCondLst>
                                    <p:cond delay="0"/>
                                  </p:stCondLst>
                                  <p:childTnLst>
                                    <p:animEffect transition="out" filter="dissolve">
                                      <p:cBhvr>
                                        <p:cTn id="114" dur="500"/>
                                        <p:tgtEl>
                                          <p:spTgt spid="926811"/>
                                        </p:tgtEl>
                                      </p:cBhvr>
                                    </p:animEffect>
                                    <p:set>
                                      <p:cBhvr>
                                        <p:cTn id="115" dur="1" fill="hold">
                                          <p:stCondLst>
                                            <p:cond delay="499"/>
                                          </p:stCondLst>
                                        </p:cTn>
                                        <p:tgtEl>
                                          <p:spTgt spid="926811"/>
                                        </p:tgtEl>
                                        <p:attrNameLst>
                                          <p:attrName>style.visibility</p:attrName>
                                        </p:attrNameLst>
                                      </p:cBhvr>
                                      <p:to>
                                        <p:strVal val="hidden"/>
                                      </p:to>
                                    </p:set>
                                  </p:childTnLst>
                                </p:cTn>
                              </p:par>
                              <p:par>
                                <p:cTn id="116" presetID="9" presetClass="exit" presetSubtype="0" fill="hold" grpId="1" nodeType="withEffect">
                                  <p:stCondLst>
                                    <p:cond delay="0"/>
                                  </p:stCondLst>
                                  <p:childTnLst>
                                    <p:animEffect transition="out" filter="dissolve">
                                      <p:cBhvr>
                                        <p:cTn id="117" dur="500"/>
                                        <p:tgtEl>
                                          <p:spTgt spid="926810"/>
                                        </p:tgtEl>
                                      </p:cBhvr>
                                    </p:animEffect>
                                    <p:set>
                                      <p:cBhvr>
                                        <p:cTn id="118" dur="1" fill="hold">
                                          <p:stCondLst>
                                            <p:cond delay="499"/>
                                          </p:stCondLst>
                                        </p:cTn>
                                        <p:tgtEl>
                                          <p:spTgt spid="926810"/>
                                        </p:tgtEl>
                                        <p:attrNameLst>
                                          <p:attrName>style.visibility</p:attrName>
                                        </p:attrNameLst>
                                      </p:cBhvr>
                                      <p:to>
                                        <p:strVal val="hidden"/>
                                      </p:to>
                                    </p:set>
                                  </p:childTnLst>
                                </p:cTn>
                              </p:par>
                              <p:par>
                                <p:cTn id="119" presetID="9" presetClass="exit" presetSubtype="0" fill="hold" nodeType="withEffect">
                                  <p:stCondLst>
                                    <p:cond delay="0"/>
                                  </p:stCondLst>
                                  <p:childTnLst>
                                    <p:animEffect transition="out" filter="dissolve">
                                      <p:cBhvr>
                                        <p:cTn id="120" dur="500"/>
                                        <p:tgtEl>
                                          <p:spTgt spid="926812"/>
                                        </p:tgtEl>
                                      </p:cBhvr>
                                    </p:animEffect>
                                    <p:set>
                                      <p:cBhvr>
                                        <p:cTn id="121" dur="1" fill="hold">
                                          <p:stCondLst>
                                            <p:cond delay="499"/>
                                          </p:stCondLst>
                                        </p:cTn>
                                        <p:tgtEl>
                                          <p:spTgt spid="926812"/>
                                        </p:tgtEl>
                                        <p:attrNameLst>
                                          <p:attrName>style.visibility</p:attrName>
                                        </p:attrNameLst>
                                      </p:cBhvr>
                                      <p:to>
                                        <p:strVal val="hidden"/>
                                      </p:to>
                                    </p:set>
                                  </p:childTnLst>
                                </p:cTn>
                              </p:par>
                              <p:par>
                                <p:cTn id="122" presetID="9" presetClass="exit" presetSubtype="0" fill="hold" nodeType="withEffect">
                                  <p:stCondLst>
                                    <p:cond delay="0"/>
                                  </p:stCondLst>
                                  <p:childTnLst>
                                    <p:animEffect transition="out" filter="dissolve">
                                      <p:cBhvr>
                                        <p:cTn id="123" dur="500"/>
                                        <p:tgtEl>
                                          <p:spTgt spid="926836"/>
                                        </p:tgtEl>
                                      </p:cBhvr>
                                    </p:animEffect>
                                    <p:set>
                                      <p:cBhvr>
                                        <p:cTn id="124" dur="1" fill="hold">
                                          <p:stCondLst>
                                            <p:cond delay="499"/>
                                          </p:stCondLst>
                                        </p:cTn>
                                        <p:tgtEl>
                                          <p:spTgt spid="926836"/>
                                        </p:tgtEl>
                                        <p:attrNameLst>
                                          <p:attrName>style.visibility</p:attrName>
                                        </p:attrNameLst>
                                      </p:cBhvr>
                                      <p:to>
                                        <p:strVal val="hidden"/>
                                      </p:to>
                                    </p:set>
                                  </p:childTnLst>
                                </p:cTn>
                              </p:par>
                              <p:par>
                                <p:cTn id="125" presetID="9" presetClass="exit" presetSubtype="0" fill="hold" nodeType="withEffect">
                                  <p:stCondLst>
                                    <p:cond delay="0"/>
                                  </p:stCondLst>
                                  <p:childTnLst>
                                    <p:animEffect transition="out" filter="dissolve">
                                      <p:cBhvr>
                                        <p:cTn id="126" dur="500"/>
                                        <p:tgtEl>
                                          <p:spTgt spid="926851"/>
                                        </p:tgtEl>
                                      </p:cBhvr>
                                    </p:animEffect>
                                    <p:set>
                                      <p:cBhvr>
                                        <p:cTn id="127" dur="1" fill="hold">
                                          <p:stCondLst>
                                            <p:cond delay="499"/>
                                          </p:stCondLst>
                                        </p:cTn>
                                        <p:tgtEl>
                                          <p:spTgt spid="926851"/>
                                        </p:tgtEl>
                                        <p:attrNameLst>
                                          <p:attrName>style.visibility</p:attrName>
                                        </p:attrNameLst>
                                      </p:cBhvr>
                                      <p:to>
                                        <p:strVal val="hidden"/>
                                      </p:to>
                                    </p:set>
                                  </p:childTnLst>
                                </p:cTn>
                              </p:par>
                            </p:childTnLst>
                          </p:cTn>
                        </p:par>
                        <p:par>
                          <p:cTn id="128" fill="hold" nodeType="afterGroup">
                            <p:stCondLst>
                              <p:cond delay="500"/>
                            </p:stCondLst>
                            <p:childTnLst>
                              <p:par>
                                <p:cTn id="129" presetID="22" presetClass="entr" presetSubtype="8" fill="hold" grpId="0" nodeType="afterEffect">
                                  <p:stCondLst>
                                    <p:cond delay="0"/>
                                  </p:stCondLst>
                                  <p:childTnLst>
                                    <p:set>
                                      <p:cBhvr>
                                        <p:cTn id="130" dur="1" fill="hold">
                                          <p:stCondLst>
                                            <p:cond delay="0"/>
                                          </p:stCondLst>
                                        </p:cTn>
                                        <p:tgtEl>
                                          <p:spTgt spid="926778"/>
                                        </p:tgtEl>
                                        <p:attrNameLst>
                                          <p:attrName>style.visibility</p:attrName>
                                        </p:attrNameLst>
                                      </p:cBhvr>
                                      <p:to>
                                        <p:strVal val="visible"/>
                                      </p:to>
                                    </p:set>
                                    <p:animEffect transition="in" filter="wipe(left)">
                                      <p:cBhvr>
                                        <p:cTn id="131" dur="500"/>
                                        <p:tgtEl>
                                          <p:spTgt spid="926778"/>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22" presetClass="entr" presetSubtype="8" fill="hold" nodeType="clickEffect">
                                  <p:stCondLst>
                                    <p:cond delay="0"/>
                                  </p:stCondLst>
                                  <p:childTnLst>
                                    <p:set>
                                      <p:cBhvr>
                                        <p:cTn id="135" dur="1" fill="hold">
                                          <p:stCondLst>
                                            <p:cond delay="0"/>
                                          </p:stCondLst>
                                        </p:cTn>
                                        <p:tgtEl>
                                          <p:spTgt spid="926752"/>
                                        </p:tgtEl>
                                        <p:attrNameLst>
                                          <p:attrName>style.visibility</p:attrName>
                                        </p:attrNameLst>
                                      </p:cBhvr>
                                      <p:to>
                                        <p:strVal val="visible"/>
                                      </p:to>
                                    </p:set>
                                    <p:animEffect transition="in" filter="wipe(left)">
                                      <p:cBhvr>
                                        <p:cTn id="136" dur="500"/>
                                        <p:tgtEl>
                                          <p:spTgt spid="926752"/>
                                        </p:tgtEl>
                                      </p:cBhvr>
                                    </p:animEffect>
                                  </p:childTnLst>
                                </p:cTn>
                              </p:par>
                              <p:par>
                                <p:cTn id="137" presetID="22" presetClass="entr" presetSubtype="8" fill="hold" nodeType="withEffect">
                                  <p:stCondLst>
                                    <p:cond delay="0"/>
                                  </p:stCondLst>
                                  <p:childTnLst>
                                    <p:set>
                                      <p:cBhvr>
                                        <p:cTn id="138" dur="1" fill="hold">
                                          <p:stCondLst>
                                            <p:cond delay="0"/>
                                          </p:stCondLst>
                                        </p:cTn>
                                        <p:tgtEl>
                                          <p:spTgt spid="926767"/>
                                        </p:tgtEl>
                                        <p:attrNameLst>
                                          <p:attrName>style.visibility</p:attrName>
                                        </p:attrNameLst>
                                      </p:cBhvr>
                                      <p:to>
                                        <p:strVal val="visible"/>
                                      </p:to>
                                    </p:set>
                                    <p:animEffect transition="in" filter="wipe(left)">
                                      <p:cBhvr>
                                        <p:cTn id="139" dur="500"/>
                                        <p:tgtEl>
                                          <p:spTgt spid="926767"/>
                                        </p:tgtEl>
                                      </p:cBhvr>
                                    </p:animEffect>
                                  </p:childTnLst>
                                </p:cTn>
                              </p:par>
                            </p:childTnLst>
                          </p:cTn>
                        </p:par>
                      </p:childTnLst>
                    </p:cTn>
                  </p:par>
                  <p:par>
                    <p:cTn id="140" fill="hold" nodeType="clickPar">
                      <p:stCondLst>
                        <p:cond delay="indefinite"/>
                      </p:stCondLst>
                      <p:childTnLst>
                        <p:par>
                          <p:cTn id="141" fill="hold" nodeType="withGroup">
                            <p:stCondLst>
                              <p:cond delay="0"/>
                            </p:stCondLst>
                            <p:childTnLst>
                              <p:par>
                                <p:cTn id="142" presetID="9" presetClass="entr" presetSubtype="0" fill="hold" nodeType="clickEffect">
                                  <p:stCondLst>
                                    <p:cond delay="0"/>
                                  </p:stCondLst>
                                  <p:childTnLst>
                                    <p:set>
                                      <p:cBhvr>
                                        <p:cTn id="143" dur="1" fill="hold">
                                          <p:stCondLst>
                                            <p:cond delay="0"/>
                                          </p:stCondLst>
                                        </p:cTn>
                                        <p:tgtEl>
                                          <p:spTgt spid="926857"/>
                                        </p:tgtEl>
                                        <p:attrNameLst>
                                          <p:attrName>style.visibility</p:attrName>
                                        </p:attrNameLst>
                                      </p:cBhvr>
                                      <p:to>
                                        <p:strVal val="visible"/>
                                      </p:to>
                                    </p:set>
                                    <p:animEffect transition="in" filter="dissolve">
                                      <p:cBhvr>
                                        <p:cTn id="144" dur="500"/>
                                        <p:tgtEl>
                                          <p:spTgt spid="926857"/>
                                        </p:tgtEl>
                                      </p:cBhvr>
                                    </p:animEffec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9" presetClass="exit" presetSubtype="0" fill="hold" nodeType="clickEffect">
                                  <p:stCondLst>
                                    <p:cond delay="0"/>
                                  </p:stCondLst>
                                  <p:childTnLst>
                                    <p:animEffect transition="out" filter="dissolve">
                                      <p:cBhvr>
                                        <p:cTn id="148" dur="500"/>
                                        <p:tgtEl>
                                          <p:spTgt spid="926857"/>
                                        </p:tgtEl>
                                      </p:cBhvr>
                                    </p:animEffect>
                                    <p:set>
                                      <p:cBhvr>
                                        <p:cTn id="149" dur="1" fill="hold">
                                          <p:stCondLst>
                                            <p:cond delay="499"/>
                                          </p:stCondLst>
                                        </p:cTn>
                                        <p:tgtEl>
                                          <p:spTgt spid="9268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6748" grpId="0" animBg="1"/>
      <p:bldP spid="926763" grpId="0" animBg="1"/>
      <p:bldP spid="926778" grpId="0" animBg="1"/>
      <p:bldP spid="926796" grpId="0"/>
      <p:bldP spid="926796" grpId="1"/>
      <p:bldP spid="926797" grpId="0"/>
      <p:bldP spid="926797" grpId="1"/>
      <p:bldP spid="926810" grpId="0"/>
      <p:bldP spid="926810" grpId="1"/>
      <p:bldP spid="926811" grpId="0"/>
      <p:bldP spid="926811" grpId="1"/>
      <p:bldP spid="926850" grpId="0"/>
      <p:bldP spid="926850"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1" name="Rectangle 6"/>
          <p:cNvSpPr>
            <a:spLocks noChangeArrowheads="1"/>
          </p:cNvSpPr>
          <p:nvPr/>
        </p:nvSpPr>
        <p:spPr bwMode="auto">
          <a:xfrm>
            <a:off x="1234535" y="579314"/>
            <a:ext cx="2935000" cy="245563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62" name="Rectangle 7"/>
          <p:cNvSpPr>
            <a:spLocks noChangeArrowheads="1"/>
          </p:cNvSpPr>
          <p:nvPr/>
        </p:nvSpPr>
        <p:spPr bwMode="auto">
          <a:xfrm>
            <a:off x="1232139" y="577778"/>
            <a:ext cx="2935000" cy="2455633"/>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463" name="Group 91"/>
          <p:cNvGrpSpPr>
            <a:grpSpLocks/>
          </p:cNvGrpSpPr>
          <p:nvPr/>
        </p:nvGrpSpPr>
        <p:grpSpPr bwMode="auto">
          <a:xfrm>
            <a:off x="1232139" y="577778"/>
            <a:ext cx="2935000" cy="26870"/>
            <a:chOff x="3117850" y="779463"/>
            <a:chExt cx="2935288" cy="26873"/>
          </a:xfrm>
        </p:grpSpPr>
        <p:sp>
          <p:nvSpPr>
            <p:cNvPr id="2560" name="Line 8"/>
            <p:cNvSpPr>
              <a:spLocks noChangeShapeType="1"/>
            </p:cNvSpPr>
            <p:nvPr/>
          </p:nvSpPr>
          <p:spPr bwMode="auto">
            <a:xfrm>
              <a:off x="3117850" y="779463"/>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 name="Line 15"/>
            <p:cNvSpPr>
              <a:spLocks noChangeShapeType="1"/>
            </p:cNvSpPr>
            <p:nvPr/>
          </p:nvSpPr>
          <p:spPr bwMode="auto">
            <a:xfrm>
              <a:off x="334010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 name="Line 18"/>
            <p:cNvSpPr>
              <a:spLocks noChangeShapeType="1"/>
            </p:cNvSpPr>
            <p:nvPr/>
          </p:nvSpPr>
          <p:spPr bwMode="auto">
            <a:xfrm>
              <a:off x="3790950" y="783869"/>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 name="Line 21"/>
            <p:cNvSpPr>
              <a:spLocks noChangeShapeType="1"/>
            </p:cNvSpPr>
            <p:nvPr/>
          </p:nvSpPr>
          <p:spPr bwMode="auto">
            <a:xfrm>
              <a:off x="424180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 name="Line 24"/>
            <p:cNvSpPr>
              <a:spLocks noChangeShapeType="1"/>
            </p:cNvSpPr>
            <p:nvPr/>
          </p:nvSpPr>
          <p:spPr bwMode="auto">
            <a:xfrm>
              <a:off x="469265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 name="Line 27"/>
            <p:cNvSpPr>
              <a:spLocks noChangeShapeType="1"/>
            </p:cNvSpPr>
            <p:nvPr/>
          </p:nvSpPr>
          <p:spPr bwMode="auto">
            <a:xfrm>
              <a:off x="514350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6" name="Line 30"/>
            <p:cNvSpPr>
              <a:spLocks noChangeShapeType="1"/>
            </p:cNvSpPr>
            <p:nvPr/>
          </p:nvSpPr>
          <p:spPr bwMode="auto">
            <a:xfrm>
              <a:off x="559435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7" name="Line 50"/>
            <p:cNvSpPr>
              <a:spLocks noChangeShapeType="1"/>
            </p:cNvSpPr>
            <p:nvPr/>
          </p:nvSpPr>
          <p:spPr bwMode="auto">
            <a:xfrm>
              <a:off x="3117850" y="779463"/>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4" name="Group 89"/>
          <p:cNvGrpSpPr>
            <a:grpSpLocks/>
          </p:cNvGrpSpPr>
          <p:nvPr/>
        </p:nvGrpSpPr>
        <p:grpSpPr bwMode="auto">
          <a:xfrm>
            <a:off x="1232139" y="3003251"/>
            <a:ext cx="3111261" cy="296993"/>
            <a:chOff x="3117850" y="3205163"/>
            <a:chExt cx="3111566" cy="297021"/>
          </a:xfrm>
        </p:grpSpPr>
        <p:sp>
          <p:nvSpPr>
            <p:cNvPr id="2543" name="Line 9"/>
            <p:cNvSpPr>
              <a:spLocks noChangeShapeType="1"/>
            </p:cNvSpPr>
            <p:nvPr/>
          </p:nvSpPr>
          <p:spPr bwMode="auto">
            <a:xfrm>
              <a:off x="3117850" y="3235325"/>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4" name="Line 12"/>
            <p:cNvSpPr>
              <a:spLocks noChangeShapeType="1"/>
            </p:cNvSpPr>
            <p:nvPr/>
          </p:nvSpPr>
          <p:spPr bwMode="auto">
            <a:xfrm>
              <a:off x="3117850" y="3235325"/>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5" name="Line 14"/>
            <p:cNvSpPr>
              <a:spLocks noChangeShapeType="1"/>
            </p:cNvSpPr>
            <p:nvPr/>
          </p:nvSpPr>
          <p:spPr bwMode="auto">
            <a:xfrm flipV="1">
              <a:off x="334010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 name="Rectangle 16"/>
            <p:cNvSpPr>
              <a:spLocks noChangeArrowheads="1"/>
            </p:cNvSpPr>
            <p:nvPr/>
          </p:nvSpPr>
          <p:spPr bwMode="auto">
            <a:xfrm>
              <a:off x="3292119" y="3255963"/>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latin typeface="Arial Narrow" pitchFamily="34" charset="0"/>
              </a:endParaRPr>
            </a:p>
          </p:txBody>
        </p:sp>
        <p:sp>
          <p:nvSpPr>
            <p:cNvPr id="2547" name="Line 17"/>
            <p:cNvSpPr>
              <a:spLocks noChangeShapeType="1"/>
            </p:cNvSpPr>
            <p:nvPr/>
          </p:nvSpPr>
          <p:spPr bwMode="auto">
            <a:xfrm flipV="1">
              <a:off x="379095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 name="Rectangle 19"/>
            <p:cNvSpPr>
              <a:spLocks noChangeArrowheads="1"/>
            </p:cNvSpPr>
            <p:nvPr/>
          </p:nvSpPr>
          <p:spPr bwMode="auto">
            <a:xfrm>
              <a:off x="3647719" y="325596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200</a:t>
              </a:r>
              <a:endParaRPr lang="en-US" sz="1600">
                <a:latin typeface="Arial Narrow" pitchFamily="34" charset="0"/>
              </a:endParaRPr>
            </a:p>
          </p:txBody>
        </p:sp>
        <p:sp>
          <p:nvSpPr>
            <p:cNvPr id="2549" name="Line 20"/>
            <p:cNvSpPr>
              <a:spLocks noChangeShapeType="1"/>
            </p:cNvSpPr>
            <p:nvPr/>
          </p:nvSpPr>
          <p:spPr bwMode="auto">
            <a:xfrm flipV="1">
              <a:off x="424180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 name="Rectangle 22"/>
            <p:cNvSpPr>
              <a:spLocks noChangeArrowheads="1"/>
            </p:cNvSpPr>
            <p:nvPr/>
          </p:nvSpPr>
          <p:spPr bwMode="auto">
            <a:xfrm>
              <a:off x="4098569" y="325596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400</a:t>
              </a:r>
              <a:endParaRPr lang="en-US" sz="1600">
                <a:latin typeface="Arial Narrow" pitchFamily="34" charset="0"/>
              </a:endParaRPr>
            </a:p>
          </p:txBody>
        </p:sp>
        <p:sp>
          <p:nvSpPr>
            <p:cNvPr id="2551" name="Line 23"/>
            <p:cNvSpPr>
              <a:spLocks noChangeShapeType="1"/>
            </p:cNvSpPr>
            <p:nvPr/>
          </p:nvSpPr>
          <p:spPr bwMode="auto">
            <a:xfrm flipV="1">
              <a:off x="469265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 name="Rectangle 25"/>
            <p:cNvSpPr>
              <a:spLocks noChangeArrowheads="1"/>
            </p:cNvSpPr>
            <p:nvPr/>
          </p:nvSpPr>
          <p:spPr bwMode="auto">
            <a:xfrm>
              <a:off x="4549419" y="325596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600</a:t>
              </a:r>
              <a:endParaRPr lang="en-US" sz="1600">
                <a:latin typeface="Arial Narrow" pitchFamily="34" charset="0"/>
              </a:endParaRPr>
            </a:p>
          </p:txBody>
        </p:sp>
        <p:sp>
          <p:nvSpPr>
            <p:cNvPr id="2553" name="Line 26"/>
            <p:cNvSpPr>
              <a:spLocks noChangeShapeType="1"/>
            </p:cNvSpPr>
            <p:nvPr/>
          </p:nvSpPr>
          <p:spPr bwMode="auto">
            <a:xfrm flipV="1">
              <a:off x="514350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 name="Rectangle 28"/>
            <p:cNvSpPr>
              <a:spLocks noChangeArrowheads="1"/>
            </p:cNvSpPr>
            <p:nvPr/>
          </p:nvSpPr>
          <p:spPr bwMode="auto">
            <a:xfrm>
              <a:off x="5000269" y="325596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800</a:t>
              </a:r>
              <a:endParaRPr lang="en-US" sz="1600">
                <a:latin typeface="Arial Narrow" pitchFamily="34" charset="0"/>
              </a:endParaRPr>
            </a:p>
          </p:txBody>
        </p:sp>
        <p:sp>
          <p:nvSpPr>
            <p:cNvPr id="2555" name="Line 29"/>
            <p:cNvSpPr>
              <a:spLocks noChangeShapeType="1"/>
            </p:cNvSpPr>
            <p:nvPr/>
          </p:nvSpPr>
          <p:spPr bwMode="auto">
            <a:xfrm flipV="1">
              <a:off x="559435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6" name="Rectangle 31"/>
            <p:cNvSpPr>
              <a:spLocks noChangeArrowheads="1"/>
            </p:cNvSpPr>
            <p:nvPr/>
          </p:nvSpPr>
          <p:spPr bwMode="auto">
            <a:xfrm>
              <a:off x="5398732" y="3255963"/>
              <a:ext cx="3718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1000</a:t>
              </a:r>
              <a:endParaRPr lang="en-US" sz="1600">
                <a:latin typeface="Arial Narrow" pitchFamily="34" charset="0"/>
              </a:endParaRPr>
            </a:p>
          </p:txBody>
        </p:sp>
        <p:sp>
          <p:nvSpPr>
            <p:cNvPr id="2557" name="Line 32"/>
            <p:cNvSpPr>
              <a:spLocks noChangeShapeType="1"/>
            </p:cNvSpPr>
            <p:nvPr/>
          </p:nvSpPr>
          <p:spPr bwMode="auto">
            <a:xfrm flipV="1">
              <a:off x="6053138"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8" name="Rectangle 34"/>
            <p:cNvSpPr>
              <a:spLocks noChangeArrowheads="1"/>
            </p:cNvSpPr>
            <p:nvPr/>
          </p:nvSpPr>
          <p:spPr bwMode="auto">
            <a:xfrm>
              <a:off x="5857519" y="3255963"/>
              <a:ext cx="3718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1200</a:t>
              </a:r>
              <a:endParaRPr lang="en-US" sz="1600">
                <a:latin typeface="Arial Narrow" pitchFamily="34" charset="0"/>
              </a:endParaRPr>
            </a:p>
          </p:txBody>
        </p:sp>
        <p:sp>
          <p:nvSpPr>
            <p:cNvPr id="2559" name="Line 51"/>
            <p:cNvSpPr>
              <a:spLocks noChangeShapeType="1"/>
            </p:cNvSpPr>
            <p:nvPr/>
          </p:nvSpPr>
          <p:spPr bwMode="auto">
            <a:xfrm>
              <a:off x="3117850" y="3235325"/>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 name="Group 90"/>
          <p:cNvGrpSpPr>
            <a:grpSpLocks/>
          </p:cNvGrpSpPr>
          <p:nvPr/>
        </p:nvGrpSpPr>
        <p:grpSpPr bwMode="auto">
          <a:xfrm>
            <a:off x="4138567" y="577778"/>
            <a:ext cx="28572" cy="2455633"/>
            <a:chOff x="6024563" y="779463"/>
            <a:chExt cx="28575" cy="2455862"/>
          </a:xfrm>
        </p:grpSpPr>
        <p:sp>
          <p:nvSpPr>
            <p:cNvPr id="2535" name="Line 10"/>
            <p:cNvSpPr>
              <a:spLocks noChangeShapeType="1"/>
            </p:cNvSpPr>
            <p:nvPr/>
          </p:nvSpPr>
          <p:spPr bwMode="auto">
            <a:xfrm flipV="1">
              <a:off x="6053138"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6" name="Line 33"/>
            <p:cNvSpPr>
              <a:spLocks noChangeShapeType="1"/>
            </p:cNvSpPr>
            <p:nvPr/>
          </p:nvSpPr>
          <p:spPr bwMode="auto">
            <a:xfrm>
              <a:off x="6053138" y="787400"/>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 name="Line 36"/>
            <p:cNvSpPr>
              <a:spLocks noChangeShapeType="1"/>
            </p:cNvSpPr>
            <p:nvPr/>
          </p:nvSpPr>
          <p:spPr bwMode="auto">
            <a:xfrm flipH="1">
              <a:off x="6024563" y="31162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 name="Line 39"/>
            <p:cNvSpPr>
              <a:spLocks noChangeShapeType="1"/>
            </p:cNvSpPr>
            <p:nvPr/>
          </p:nvSpPr>
          <p:spPr bwMode="auto">
            <a:xfrm flipH="1">
              <a:off x="6024563" y="25320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 name="Line 42"/>
            <p:cNvSpPr>
              <a:spLocks noChangeShapeType="1"/>
            </p:cNvSpPr>
            <p:nvPr/>
          </p:nvSpPr>
          <p:spPr bwMode="auto">
            <a:xfrm flipH="1">
              <a:off x="6024563" y="19478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 name="Line 45"/>
            <p:cNvSpPr>
              <a:spLocks noChangeShapeType="1"/>
            </p:cNvSpPr>
            <p:nvPr/>
          </p:nvSpPr>
          <p:spPr bwMode="auto">
            <a:xfrm flipH="1">
              <a:off x="6024563" y="13636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 name="Line 48"/>
            <p:cNvSpPr>
              <a:spLocks noChangeShapeType="1"/>
            </p:cNvSpPr>
            <p:nvPr/>
          </p:nvSpPr>
          <p:spPr bwMode="auto">
            <a:xfrm flipH="1">
              <a:off x="6024563" y="78740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 name="Line 52"/>
            <p:cNvSpPr>
              <a:spLocks noChangeShapeType="1"/>
            </p:cNvSpPr>
            <p:nvPr/>
          </p:nvSpPr>
          <p:spPr bwMode="auto">
            <a:xfrm flipV="1">
              <a:off x="6053138"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6" name="Group 92"/>
          <p:cNvGrpSpPr>
            <a:grpSpLocks/>
          </p:cNvGrpSpPr>
          <p:nvPr/>
        </p:nvGrpSpPr>
        <p:grpSpPr bwMode="auto">
          <a:xfrm>
            <a:off x="764982" y="457200"/>
            <a:ext cx="487314" cy="2576210"/>
            <a:chOff x="2654178" y="658874"/>
            <a:chExt cx="487362" cy="2576451"/>
          </a:xfrm>
        </p:grpSpPr>
        <p:sp>
          <p:nvSpPr>
            <p:cNvPr id="2522" name="Line 11"/>
            <p:cNvSpPr>
              <a:spLocks noChangeShapeType="1"/>
            </p:cNvSpPr>
            <p:nvPr/>
          </p:nvSpPr>
          <p:spPr bwMode="auto">
            <a:xfrm flipV="1">
              <a:off x="3119315"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 name="Line 13"/>
            <p:cNvSpPr>
              <a:spLocks noChangeShapeType="1"/>
            </p:cNvSpPr>
            <p:nvPr/>
          </p:nvSpPr>
          <p:spPr bwMode="auto">
            <a:xfrm flipV="1">
              <a:off x="3119315"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 name="Line 35"/>
            <p:cNvSpPr>
              <a:spLocks noChangeShapeType="1"/>
            </p:cNvSpPr>
            <p:nvPr/>
          </p:nvSpPr>
          <p:spPr bwMode="auto">
            <a:xfrm>
              <a:off x="3119315" y="31162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 name="Rectangle 37"/>
            <p:cNvSpPr>
              <a:spLocks noChangeArrowheads="1"/>
            </p:cNvSpPr>
            <p:nvPr/>
          </p:nvSpPr>
          <p:spPr bwMode="auto">
            <a:xfrm>
              <a:off x="2654178" y="2987736"/>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7.500</a:t>
              </a:r>
              <a:endParaRPr lang="en-US" sz="1600">
                <a:latin typeface="Arial Narrow" pitchFamily="34" charset="0"/>
              </a:endParaRPr>
            </a:p>
          </p:txBody>
        </p:sp>
        <p:sp>
          <p:nvSpPr>
            <p:cNvPr id="2526" name="Line 38"/>
            <p:cNvSpPr>
              <a:spLocks noChangeShapeType="1"/>
            </p:cNvSpPr>
            <p:nvPr/>
          </p:nvSpPr>
          <p:spPr bwMode="auto">
            <a:xfrm>
              <a:off x="3119315" y="25320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 name="Rectangle 40"/>
            <p:cNvSpPr>
              <a:spLocks noChangeArrowheads="1"/>
            </p:cNvSpPr>
            <p:nvPr/>
          </p:nvSpPr>
          <p:spPr bwMode="auto">
            <a:xfrm>
              <a:off x="2654178" y="2405124"/>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7.502</a:t>
              </a:r>
              <a:endParaRPr lang="en-US" sz="1600">
                <a:latin typeface="Arial Narrow" pitchFamily="34" charset="0"/>
              </a:endParaRPr>
            </a:p>
          </p:txBody>
        </p:sp>
        <p:sp>
          <p:nvSpPr>
            <p:cNvPr id="2528" name="Line 41"/>
            <p:cNvSpPr>
              <a:spLocks noChangeShapeType="1"/>
            </p:cNvSpPr>
            <p:nvPr/>
          </p:nvSpPr>
          <p:spPr bwMode="auto">
            <a:xfrm>
              <a:off x="3119315" y="19478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 name="Rectangle 43"/>
            <p:cNvSpPr>
              <a:spLocks noChangeArrowheads="1"/>
            </p:cNvSpPr>
            <p:nvPr/>
          </p:nvSpPr>
          <p:spPr bwMode="auto">
            <a:xfrm>
              <a:off x="2654178" y="1820924"/>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7.504</a:t>
              </a:r>
              <a:endParaRPr lang="en-US" sz="1600">
                <a:latin typeface="Arial Narrow" pitchFamily="34" charset="0"/>
              </a:endParaRPr>
            </a:p>
          </p:txBody>
        </p:sp>
        <p:sp>
          <p:nvSpPr>
            <p:cNvPr id="2530" name="Line 44"/>
            <p:cNvSpPr>
              <a:spLocks noChangeShapeType="1"/>
            </p:cNvSpPr>
            <p:nvPr/>
          </p:nvSpPr>
          <p:spPr bwMode="auto">
            <a:xfrm>
              <a:off x="3119315" y="13636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 name="Rectangle 46"/>
            <p:cNvSpPr>
              <a:spLocks noChangeArrowheads="1"/>
            </p:cNvSpPr>
            <p:nvPr/>
          </p:nvSpPr>
          <p:spPr bwMode="auto">
            <a:xfrm>
              <a:off x="2654178" y="1236724"/>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7.506</a:t>
              </a:r>
              <a:endParaRPr lang="en-US" sz="1600">
                <a:latin typeface="Arial Narrow" pitchFamily="34" charset="0"/>
              </a:endParaRPr>
            </a:p>
          </p:txBody>
        </p:sp>
        <p:sp>
          <p:nvSpPr>
            <p:cNvPr id="2532" name="Line 47"/>
            <p:cNvSpPr>
              <a:spLocks noChangeShapeType="1"/>
            </p:cNvSpPr>
            <p:nvPr/>
          </p:nvSpPr>
          <p:spPr bwMode="auto">
            <a:xfrm>
              <a:off x="3119315" y="78740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3" name="Rectangle 49"/>
            <p:cNvSpPr>
              <a:spLocks noChangeArrowheads="1"/>
            </p:cNvSpPr>
            <p:nvPr/>
          </p:nvSpPr>
          <p:spPr bwMode="auto">
            <a:xfrm>
              <a:off x="2654178" y="658874"/>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7.508</a:t>
              </a:r>
              <a:endParaRPr lang="en-US" sz="1600">
                <a:latin typeface="Arial Narrow" pitchFamily="34" charset="0"/>
              </a:endParaRPr>
            </a:p>
          </p:txBody>
        </p:sp>
        <p:sp>
          <p:nvSpPr>
            <p:cNvPr id="2534" name="Line 53"/>
            <p:cNvSpPr>
              <a:spLocks noChangeShapeType="1"/>
            </p:cNvSpPr>
            <p:nvPr/>
          </p:nvSpPr>
          <p:spPr bwMode="auto">
            <a:xfrm flipV="1">
              <a:off x="3119315"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471" name="Rectangle 58"/>
          <p:cNvSpPr>
            <a:spLocks noChangeArrowheads="1"/>
          </p:cNvSpPr>
          <p:nvPr/>
        </p:nvSpPr>
        <p:spPr bwMode="auto">
          <a:xfrm>
            <a:off x="2457880" y="3305040"/>
            <a:ext cx="789691" cy="246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Time (sec)</a:t>
            </a:r>
            <a:endParaRPr lang="en-US" sz="1600">
              <a:latin typeface="Arial Narrow" pitchFamily="34" charset="0"/>
            </a:endParaRPr>
          </a:p>
        </p:txBody>
      </p:sp>
      <p:sp>
        <p:nvSpPr>
          <p:cNvPr id="2472" name="Rectangle 59"/>
          <p:cNvSpPr>
            <a:spLocks noChangeArrowheads="1"/>
          </p:cNvSpPr>
          <p:nvPr/>
        </p:nvSpPr>
        <p:spPr bwMode="auto">
          <a:xfrm>
            <a:off x="387350" y="1634161"/>
            <a:ext cx="290116" cy="246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pH</a:t>
            </a:r>
            <a:r>
              <a:rPr lang="en-US" sz="1600" baseline="-25000">
                <a:solidFill>
                  <a:srgbClr val="000000"/>
                </a:solidFill>
                <a:latin typeface="Arial Narrow" pitchFamily="34" charset="0"/>
              </a:rPr>
              <a:t>S</a:t>
            </a:r>
            <a:endParaRPr lang="en-US" sz="1600" baseline="-25000">
              <a:latin typeface="Arial Narrow" pitchFamily="34" charset="0"/>
            </a:endParaRPr>
          </a:p>
        </p:txBody>
      </p:sp>
      <p:sp>
        <p:nvSpPr>
          <p:cNvPr id="2503" name="Rectangle 43"/>
          <p:cNvSpPr>
            <a:spLocks noChangeArrowheads="1"/>
          </p:cNvSpPr>
          <p:nvPr/>
        </p:nvSpPr>
        <p:spPr bwMode="auto">
          <a:xfrm>
            <a:off x="2460758" y="615378"/>
            <a:ext cx="1654013" cy="196514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0" name="Group 9"/>
          <p:cNvGrpSpPr/>
          <p:nvPr/>
        </p:nvGrpSpPr>
        <p:grpSpPr>
          <a:xfrm>
            <a:off x="2513140" y="605854"/>
            <a:ext cx="1601631" cy="253976"/>
            <a:chOff x="2513140" y="605854"/>
            <a:chExt cx="1601631" cy="253976"/>
          </a:xfrm>
        </p:grpSpPr>
        <p:sp>
          <p:nvSpPr>
            <p:cNvPr id="2519" name="Line 31"/>
            <p:cNvSpPr>
              <a:spLocks noChangeShapeType="1"/>
            </p:cNvSpPr>
            <p:nvPr/>
          </p:nvSpPr>
          <p:spPr bwMode="auto">
            <a:xfrm>
              <a:off x="2513140" y="715381"/>
              <a:ext cx="18254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20" name="Object 41"/>
            <p:cNvGraphicFramePr>
              <a:graphicFrameLocks noChangeAspect="1"/>
            </p:cNvGraphicFramePr>
            <p:nvPr>
              <p:extLst>
                <p:ext uri="{D42A27DB-BD31-4B8C-83A1-F6EECF244321}">
                  <p14:modId xmlns:p14="http://schemas.microsoft.com/office/powerpoint/2010/main" val="1819252872"/>
                </p:ext>
              </p:extLst>
            </p:nvPr>
          </p:nvGraphicFramePr>
          <p:xfrm>
            <a:off x="2717908" y="605854"/>
            <a:ext cx="1396863" cy="253976"/>
          </p:xfrm>
          <a:graphic>
            <a:graphicData uri="http://schemas.openxmlformats.org/presentationml/2006/ole">
              <mc:AlternateContent xmlns:mc="http://schemas.openxmlformats.org/markup-compatibility/2006">
                <mc:Choice xmlns:v="urn:schemas-microsoft-com:vml" Requires="v">
                  <p:oleObj spid="_x0000_s221420" name="Equation" r:id="rId4" imgW="1396394" imgH="253890" progId="Equation.DSMT4">
                    <p:embed/>
                  </p:oleObj>
                </mc:Choice>
                <mc:Fallback>
                  <p:oleObj name="Equation" r:id="rId4" imgW="1396394" imgH="253890"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17908" y="605854"/>
                          <a:ext cx="1396863"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9" name="Group 8"/>
          <p:cNvGrpSpPr/>
          <p:nvPr/>
        </p:nvGrpSpPr>
        <p:grpSpPr>
          <a:xfrm>
            <a:off x="2511553" y="815384"/>
            <a:ext cx="907961" cy="253976"/>
            <a:chOff x="2511553" y="815384"/>
            <a:chExt cx="907961" cy="253976"/>
          </a:xfrm>
        </p:grpSpPr>
        <p:sp>
          <p:nvSpPr>
            <p:cNvPr id="2512" name="Line 33"/>
            <p:cNvSpPr>
              <a:spLocks noChangeShapeType="1"/>
            </p:cNvSpPr>
            <p:nvPr/>
          </p:nvSpPr>
          <p:spPr bwMode="auto">
            <a:xfrm>
              <a:off x="2511553" y="932848"/>
              <a:ext cx="182545" cy="0"/>
            </a:xfrm>
            <a:prstGeom prst="line">
              <a:avLst/>
            </a:prstGeom>
            <a:noFill/>
            <a:ln w="1905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21" name="Object 47"/>
            <p:cNvGraphicFramePr>
              <a:graphicFrameLocks noChangeAspect="1"/>
            </p:cNvGraphicFramePr>
            <p:nvPr>
              <p:extLst>
                <p:ext uri="{D42A27DB-BD31-4B8C-83A1-F6EECF244321}">
                  <p14:modId xmlns:p14="http://schemas.microsoft.com/office/powerpoint/2010/main" val="603105056"/>
                </p:ext>
              </p:extLst>
            </p:nvPr>
          </p:nvGraphicFramePr>
          <p:xfrm>
            <a:off x="2714733" y="815384"/>
            <a:ext cx="704781" cy="253976"/>
          </p:xfrm>
          <a:graphic>
            <a:graphicData uri="http://schemas.openxmlformats.org/presentationml/2006/ole">
              <mc:AlternateContent xmlns:mc="http://schemas.openxmlformats.org/markup-compatibility/2006">
                <mc:Choice xmlns:v="urn:schemas-microsoft-com:vml" Requires="v">
                  <p:oleObj spid="_x0000_s221421" name="Equation" r:id="rId6" imgW="774364" imgH="279279" progId="Equation.DSMT4">
                    <p:embed/>
                  </p:oleObj>
                </mc:Choice>
                <mc:Fallback>
                  <p:oleObj name="Equation" r:id="rId6" imgW="774364" imgH="279279"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14733" y="815384"/>
                          <a:ext cx="704781"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8" name="Group 7"/>
          <p:cNvGrpSpPr/>
          <p:nvPr/>
        </p:nvGrpSpPr>
        <p:grpSpPr>
          <a:xfrm>
            <a:off x="2514728" y="1045764"/>
            <a:ext cx="912723" cy="253976"/>
            <a:chOff x="2514728" y="1045764"/>
            <a:chExt cx="912723" cy="253976"/>
          </a:xfrm>
        </p:grpSpPr>
        <p:sp>
          <p:nvSpPr>
            <p:cNvPr id="2513" name="Line 34"/>
            <p:cNvSpPr>
              <a:spLocks noChangeShapeType="1"/>
            </p:cNvSpPr>
            <p:nvPr/>
          </p:nvSpPr>
          <p:spPr bwMode="auto">
            <a:xfrm>
              <a:off x="2514728" y="1153490"/>
              <a:ext cx="182545" cy="0"/>
            </a:xfrm>
            <a:prstGeom prst="line">
              <a:avLst/>
            </a:prstGeom>
            <a:noFill/>
            <a:ln w="1905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5" name="Object 56"/>
            <p:cNvGraphicFramePr>
              <a:graphicFrameLocks noChangeAspect="1"/>
            </p:cNvGraphicFramePr>
            <p:nvPr>
              <p:extLst>
                <p:ext uri="{D42A27DB-BD31-4B8C-83A1-F6EECF244321}">
                  <p14:modId xmlns:p14="http://schemas.microsoft.com/office/powerpoint/2010/main" val="4175400248"/>
                </p:ext>
              </p:extLst>
            </p:nvPr>
          </p:nvGraphicFramePr>
          <p:xfrm>
            <a:off x="2709971" y="1045764"/>
            <a:ext cx="717480" cy="253976"/>
          </p:xfrm>
          <a:graphic>
            <a:graphicData uri="http://schemas.openxmlformats.org/presentationml/2006/ole">
              <mc:AlternateContent xmlns:mc="http://schemas.openxmlformats.org/markup-compatibility/2006">
                <mc:Choice xmlns:v="urn:schemas-microsoft-com:vml" Requires="v">
                  <p:oleObj spid="_x0000_s221422" name="Equation" r:id="rId8" imgW="787400" imgH="279400" progId="Equation.DSMT4">
                    <p:embed/>
                  </p:oleObj>
                </mc:Choice>
                <mc:Fallback>
                  <p:oleObj name="Equation" r:id="rId8" imgW="787400" imgH="279400" progId="Equation.DSMT4">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09971" y="1045764"/>
                          <a:ext cx="717480"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7" name="Group 6"/>
          <p:cNvGrpSpPr/>
          <p:nvPr/>
        </p:nvGrpSpPr>
        <p:grpSpPr>
          <a:xfrm>
            <a:off x="2513140" y="1263018"/>
            <a:ext cx="915898" cy="253976"/>
            <a:chOff x="2513140" y="1263018"/>
            <a:chExt cx="915898" cy="253976"/>
          </a:xfrm>
        </p:grpSpPr>
        <p:sp>
          <p:nvSpPr>
            <p:cNvPr id="2514" name="Line 35"/>
            <p:cNvSpPr>
              <a:spLocks noChangeShapeType="1"/>
            </p:cNvSpPr>
            <p:nvPr/>
          </p:nvSpPr>
          <p:spPr bwMode="auto">
            <a:xfrm>
              <a:off x="2513140" y="1370957"/>
              <a:ext cx="182545" cy="0"/>
            </a:xfrm>
            <a:prstGeom prst="line">
              <a:avLst/>
            </a:prstGeom>
            <a:noFill/>
            <a:ln w="19050">
              <a:solidFill>
                <a:srgbClr val="33CCCC"/>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6" name="Object 58"/>
            <p:cNvGraphicFramePr>
              <a:graphicFrameLocks noChangeAspect="1"/>
            </p:cNvGraphicFramePr>
            <p:nvPr>
              <p:extLst>
                <p:ext uri="{D42A27DB-BD31-4B8C-83A1-F6EECF244321}">
                  <p14:modId xmlns:p14="http://schemas.microsoft.com/office/powerpoint/2010/main" val="3797212857"/>
                </p:ext>
              </p:extLst>
            </p:nvPr>
          </p:nvGraphicFramePr>
          <p:xfrm>
            <a:off x="2711558" y="1263018"/>
            <a:ext cx="717480" cy="253976"/>
          </p:xfrm>
          <a:graphic>
            <a:graphicData uri="http://schemas.openxmlformats.org/presentationml/2006/ole">
              <mc:AlternateContent xmlns:mc="http://schemas.openxmlformats.org/markup-compatibility/2006">
                <mc:Choice xmlns:v="urn:schemas-microsoft-com:vml" Requires="v">
                  <p:oleObj spid="_x0000_s221423" name="Equation" r:id="rId10" imgW="787400" imgH="279400" progId="Equation.DSMT4">
                    <p:embed/>
                  </p:oleObj>
                </mc:Choice>
                <mc:Fallback>
                  <p:oleObj name="Equation" r:id="rId10" imgW="787400" imgH="279400" progId="Equation.DSMT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11558" y="1263018"/>
                          <a:ext cx="717480"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6" name="Group 5"/>
          <p:cNvGrpSpPr/>
          <p:nvPr/>
        </p:nvGrpSpPr>
        <p:grpSpPr>
          <a:xfrm>
            <a:off x="2516315" y="1485247"/>
            <a:ext cx="912723" cy="253976"/>
            <a:chOff x="2516315" y="1485247"/>
            <a:chExt cx="912723" cy="253976"/>
          </a:xfrm>
        </p:grpSpPr>
        <p:sp>
          <p:nvSpPr>
            <p:cNvPr id="2515" name="Line 36"/>
            <p:cNvSpPr>
              <a:spLocks noChangeShapeType="1"/>
            </p:cNvSpPr>
            <p:nvPr/>
          </p:nvSpPr>
          <p:spPr bwMode="auto">
            <a:xfrm>
              <a:off x="2516315" y="1585250"/>
              <a:ext cx="182545" cy="0"/>
            </a:xfrm>
            <a:prstGeom prst="line">
              <a:avLst/>
            </a:prstGeom>
            <a:noFill/>
            <a:ln w="1905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7" name="Object 59"/>
            <p:cNvGraphicFramePr>
              <a:graphicFrameLocks noChangeAspect="1"/>
            </p:cNvGraphicFramePr>
            <p:nvPr>
              <p:extLst>
                <p:ext uri="{D42A27DB-BD31-4B8C-83A1-F6EECF244321}">
                  <p14:modId xmlns:p14="http://schemas.microsoft.com/office/powerpoint/2010/main" val="929875660"/>
                </p:ext>
              </p:extLst>
            </p:nvPr>
          </p:nvGraphicFramePr>
          <p:xfrm>
            <a:off x="2711558" y="1485247"/>
            <a:ext cx="717480" cy="253976"/>
          </p:xfrm>
          <a:graphic>
            <a:graphicData uri="http://schemas.openxmlformats.org/presentationml/2006/ole">
              <mc:AlternateContent xmlns:mc="http://schemas.openxmlformats.org/markup-compatibility/2006">
                <mc:Choice xmlns:v="urn:schemas-microsoft-com:vml" Requires="v">
                  <p:oleObj spid="_x0000_s221424" name="Equation" r:id="rId12" imgW="787400" imgH="279400" progId="Equation.DSMT4">
                    <p:embed/>
                  </p:oleObj>
                </mc:Choice>
                <mc:Fallback>
                  <p:oleObj name="Equation" r:id="rId12" imgW="787400" imgH="279400" progId="Equation.DSMT4">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11558" y="1485247"/>
                          <a:ext cx="717480"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5" name="Group 4"/>
          <p:cNvGrpSpPr/>
          <p:nvPr/>
        </p:nvGrpSpPr>
        <p:grpSpPr>
          <a:xfrm>
            <a:off x="2516315" y="1687401"/>
            <a:ext cx="1161936" cy="253976"/>
            <a:chOff x="2514728" y="1701127"/>
            <a:chExt cx="1161936" cy="253976"/>
          </a:xfrm>
        </p:grpSpPr>
        <p:sp>
          <p:nvSpPr>
            <p:cNvPr id="2516" name="Line 37"/>
            <p:cNvSpPr>
              <a:spLocks noChangeShapeType="1"/>
            </p:cNvSpPr>
            <p:nvPr/>
          </p:nvSpPr>
          <p:spPr bwMode="auto">
            <a:xfrm>
              <a:off x="2514728" y="1812241"/>
              <a:ext cx="182545" cy="0"/>
            </a:xfrm>
            <a:prstGeom prst="line">
              <a:avLst/>
            </a:prstGeom>
            <a:noFill/>
            <a:ln w="19050">
              <a:solidFill>
                <a:srgbClr val="EABD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8" name="Object 60"/>
            <p:cNvGraphicFramePr>
              <a:graphicFrameLocks noChangeAspect="1"/>
            </p:cNvGraphicFramePr>
            <p:nvPr>
              <p:extLst>
                <p:ext uri="{D42A27DB-BD31-4B8C-83A1-F6EECF244321}">
                  <p14:modId xmlns:p14="http://schemas.microsoft.com/office/powerpoint/2010/main" val="2349970383"/>
                </p:ext>
              </p:extLst>
            </p:nvPr>
          </p:nvGraphicFramePr>
          <p:xfrm>
            <a:off x="2717908" y="1701127"/>
            <a:ext cx="958756" cy="253976"/>
          </p:xfrm>
          <a:graphic>
            <a:graphicData uri="http://schemas.openxmlformats.org/presentationml/2006/ole">
              <mc:AlternateContent xmlns:mc="http://schemas.openxmlformats.org/markup-compatibility/2006">
                <mc:Choice xmlns:v="urn:schemas-microsoft-com:vml" Requires="v">
                  <p:oleObj spid="_x0000_s221425" name="Equation" r:id="rId14" imgW="1054100" imgH="279400" progId="Equation.DSMT4">
                    <p:embed/>
                  </p:oleObj>
                </mc:Choice>
                <mc:Fallback>
                  <p:oleObj name="Equation" r:id="rId14" imgW="1054100" imgH="279400" progId="Equation.DSMT4">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717908" y="1701127"/>
                          <a:ext cx="958756"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 name="Group 3"/>
          <p:cNvGrpSpPr/>
          <p:nvPr/>
        </p:nvGrpSpPr>
        <p:grpSpPr>
          <a:xfrm>
            <a:off x="2517902" y="1910657"/>
            <a:ext cx="1147651" cy="253976"/>
            <a:chOff x="2517902" y="1910657"/>
            <a:chExt cx="1147651" cy="253976"/>
          </a:xfrm>
        </p:grpSpPr>
        <p:sp>
          <p:nvSpPr>
            <p:cNvPr id="2517" name="Line 38"/>
            <p:cNvSpPr>
              <a:spLocks noChangeShapeType="1"/>
            </p:cNvSpPr>
            <p:nvPr/>
          </p:nvSpPr>
          <p:spPr bwMode="auto">
            <a:xfrm>
              <a:off x="2517902" y="2024946"/>
              <a:ext cx="182545" cy="0"/>
            </a:xfrm>
            <a:prstGeom prst="line">
              <a:avLst/>
            </a:prstGeom>
            <a:noFill/>
            <a:ln w="19050">
              <a:solidFill>
                <a:srgbClr val="3F3F3F"/>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9" name="Object 61"/>
            <p:cNvGraphicFramePr>
              <a:graphicFrameLocks noChangeAspect="1"/>
            </p:cNvGraphicFramePr>
            <p:nvPr>
              <p:extLst>
                <p:ext uri="{D42A27DB-BD31-4B8C-83A1-F6EECF244321}">
                  <p14:modId xmlns:p14="http://schemas.microsoft.com/office/powerpoint/2010/main" val="2091700199"/>
                </p:ext>
              </p:extLst>
            </p:nvPr>
          </p:nvGraphicFramePr>
          <p:xfrm>
            <a:off x="2717908" y="1910657"/>
            <a:ext cx="947645" cy="253976"/>
          </p:xfrm>
          <a:graphic>
            <a:graphicData uri="http://schemas.openxmlformats.org/presentationml/2006/ole">
              <mc:AlternateContent xmlns:mc="http://schemas.openxmlformats.org/markup-compatibility/2006">
                <mc:Choice xmlns:v="urn:schemas-microsoft-com:vml" Requires="v">
                  <p:oleObj spid="_x0000_s221426" name="Equation" r:id="rId16" imgW="1040948" imgH="279279" progId="Equation.DSMT4">
                    <p:embed/>
                  </p:oleObj>
                </mc:Choice>
                <mc:Fallback>
                  <p:oleObj name="Equation" r:id="rId16" imgW="1040948" imgH="279279" progId="Equation.DSMT4">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717908" y="1910657"/>
                          <a:ext cx="947645"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 name="Group 2"/>
          <p:cNvGrpSpPr/>
          <p:nvPr/>
        </p:nvGrpSpPr>
        <p:grpSpPr>
          <a:xfrm>
            <a:off x="2519491" y="2113838"/>
            <a:ext cx="1146062" cy="253976"/>
            <a:chOff x="2519491" y="2113838"/>
            <a:chExt cx="1146062" cy="253976"/>
          </a:xfrm>
        </p:grpSpPr>
        <p:sp>
          <p:nvSpPr>
            <p:cNvPr id="2501" name="Line 39"/>
            <p:cNvSpPr>
              <a:spLocks noChangeShapeType="1"/>
            </p:cNvSpPr>
            <p:nvPr/>
          </p:nvSpPr>
          <p:spPr bwMode="auto">
            <a:xfrm>
              <a:off x="2519491" y="2224159"/>
              <a:ext cx="182544" cy="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10" name="Object 62"/>
            <p:cNvGraphicFramePr>
              <a:graphicFrameLocks noChangeAspect="1"/>
            </p:cNvGraphicFramePr>
            <p:nvPr>
              <p:extLst>
                <p:ext uri="{D42A27DB-BD31-4B8C-83A1-F6EECF244321}">
                  <p14:modId xmlns:p14="http://schemas.microsoft.com/office/powerpoint/2010/main" val="2028562399"/>
                </p:ext>
              </p:extLst>
            </p:nvPr>
          </p:nvGraphicFramePr>
          <p:xfrm>
            <a:off x="2717908" y="2113838"/>
            <a:ext cx="947645" cy="253976"/>
          </p:xfrm>
          <a:graphic>
            <a:graphicData uri="http://schemas.openxmlformats.org/presentationml/2006/ole">
              <mc:AlternateContent xmlns:mc="http://schemas.openxmlformats.org/markup-compatibility/2006">
                <mc:Choice xmlns:v="urn:schemas-microsoft-com:vml" Requires="v">
                  <p:oleObj spid="_x0000_s221427" name="Equation" r:id="rId18" imgW="1040948" imgH="279279" progId="Equation.DSMT4">
                    <p:embed/>
                  </p:oleObj>
                </mc:Choice>
                <mc:Fallback>
                  <p:oleObj name="Equation" r:id="rId18" imgW="1040948" imgH="279279" progId="Equation.DSMT4">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717908" y="2113838"/>
                          <a:ext cx="947645"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 name="Group 1"/>
          <p:cNvGrpSpPr/>
          <p:nvPr/>
        </p:nvGrpSpPr>
        <p:grpSpPr>
          <a:xfrm>
            <a:off x="2519490" y="2329718"/>
            <a:ext cx="909548" cy="253976"/>
            <a:chOff x="2519490" y="2329718"/>
            <a:chExt cx="909548" cy="253976"/>
          </a:xfrm>
        </p:grpSpPr>
        <p:sp>
          <p:nvSpPr>
            <p:cNvPr id="2518" name="Line 40"/>
            <p:cNvSpPr>
              <a:spLocks noChangeShapeType="1"/>
            </p:cNvSpPr>
            <p:nvPr/>
          </p:nvSpPr>
          <p:spPr bwMode="auto">
            <a:xfrm>
              <a:off x="2519490" y="2450356"/>
              <a:ext cx="182545" cy="0"/>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11" name="Object 63"/>
            <p:cNvGraphicFramePr>
              <a:graphicFrameLocks noChangeAspect="1"/>
            </p:cNvGraphicFramePr>
            <p:nvPr>
              <p:extLst>
                <p:ext uri="{D42A27DB-BD31-4B8C-83A1-F6EECF244321}">
                  <p14:modId xmlns:p14="http://schemas.microsoft.com/office/powerpoint/2010/main" val="3483535424"/>
                </p:ext>
              </p:extLst>
            </p:nvPr>
          </p:nvGraphicFramePr>
          <p:xfrm>
            <a:off x="2711558" y="2329718"/>
            <a:ext cx="717480" cy="253976"/>
          </p:xfrm>
          <a:graphic>
            <a:graphicData uri="http://schemas.openxmlformats.org/presentationml/2006/ole">
              <mc:AlternateContent xmlns:mc="http://schemas.openxmlformats.org/markup-compatibility/2006">
                <mc:Choice xmlns:v="urn:schemas-microsoft-com:vml" Requires="v">
                  <p:oleObj spid="_x0000_s221428" name="Equation" r:id="rId20" imgW="787400" imgH="279400" progId="Equation.DSMT4">
                    <p:embed/>
                  </p:oleObj>
                </mc:Choice>
                <mc:Fallback>
                  <p:oleObj name="Equation" r:id="rId20" imgW="787400" imgH="279400" progId="Equation.DSMT4">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11558" y="2329718"/>
                          <a:ext cx="717480"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051" name="Text Box 8"/>
          <p:cNvSpPr txBox="1">
            <a:spLocks noChangeArrowheads="1"/>
          </p:cNvSpPr>
          <p:nvPr/>
        </p:nvSpPr>
        <p:spPr bwMode="auto">
          <a:xfrm>
            <a:off x="2277408" y="125413"/>
            <a:ext cx="595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dirty="0"/>
              <a:t>(A)</a:t>
            </a:r>
          </a:p>
        </p:txBody>
      </p:sp>
      <p:sp>
        <p:nvSpPr>
          <p:cNvPr id="2375" name="Rectangle 6"/>
          <p:cNvSpPr>
            <a:spLocks noChangeArrowheads="1"/>
          </p:cNvSpPr>
          <p:nvPr/>
        </p:nvSpPr>
        <p:spPr bwMode="auto">
          <a:xfrm>
            <a:off x="5773659" y="649288"/>
            <a:ext cx="3030213" cy="24476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 name="Rectangle 7"/>
          <p:cNvSpPr>
            <a:spLocks noChangeArrowheads="1"/>
          </p:cNvSpPr>
          <p:nvPr/>
        </p:nvSpPr>
        <p:spPr bwMode="auto">
          <a:xfrm>
            <a:off x="5773659" y="649288"/>
            <a:ext cx="3030213" cy="2447662"/>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377" name="Group 120"/>
          <p:cNvGrpSpPr>
            <a:grpSpLocks/>
          </p:cNvGrpSpPr>
          <p:nvPr/>
        </p:nvGrpSpPr>
        <p:grpSpPr bwMode="auto">
          <a:xfrm>
            <a:off x="5773659" y="649288"/>
            <a:ext cx="3030213" cy="30159"/>
            <a:chOff x="3430588" y="1098550"/>
            <a:chExt cx="3030537" cy="30162"/>
          </a:xfrm>
        </p:grpSpPr>
        <p:sp>
          <p:nvSpPr>
            <p:cNvPr id="2452" name="Line 8"/>
            <p:cNvSpPr>
              <a:spLocks noChangeShapeType="1"/>
            </p:cNvSpPr>
            <p:nvPr/>
          </p:nvSpPr>
          <p:spPr bwMode="auto">
            <a:xfrm>
              <a:off x="3430588" y="1098550"/>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3" name="Line 15"/>
            <p:cNvSpPr>
              <a:spLocks noChangeShapeType="1"/>
            </p:cNvSpPr>
            <p:nvPr/>
          </p:nvSpPr>
          <p:spPr bwMode="auto">
            <a:xfrm>
              <a:off x="3659188"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4" name="Line 18"/>
            <p:cNvSpPr>
              <a:spLocks noChangeShapeType="1"/>
            </p:cNvSpPr>
            <p:nvPr/>
          </p:nvSpPr>
          <p:spPr bwMode="auto">
            <a:xfrm>
              <a:off x="4125913"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5" name="Line 21"/>
            <p:cNvSpPr>
              <a:spLocks noChangeShapeType="1"/>
            </p:cNvSpPr>
            <p:nvPr/>
          </p:nvSpPr>
          <p:spPr bwMode="auto">
            <a:xfrm>
              <a:off x="4591050"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6" name="Line 24"/>
            <p:cNvSpPr>
              <a:spLocks noChangeShapeType="1"/>
            </p:cNvSpPr>
            <p:nvPr/>
          </p:nvSpPr>
          <p:spPr bwMode="auto">
            <a:xfrm>
              <a:off x="5056188"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7" name="Line 27"/>
            <p:cNvSpPr>
              <a:spLocks noChangeShapeType="1"/>
            </p:cNvSpPr>
            <p:nvPr/>
          </p:nvSpPr>
          <p:spPr bwMode="auto">
            <a:xfrm>
              <a:off x="5522913"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 name="Line 30"/>
            <p:cNvSpPr>
              <a:spLocks noChangeShapeType="1"/>
            </p:cNvSpPr>
            <p:nvPr/>
          </p:nvSpPr>
          <p:spPr bwMode="auto">
            <a:xfrm>
              <a:off x="5988050"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 name="Line 33"/>
            <p:cNvSpPr>
              <a:spLocks noChangeShapeType="1"/>
            </p:cNvSpPr>
            <p:nvPr/>
          </p:nvSpPr>
          <p:spPr bwMode="auto">
            <a:xfrm>
              <a:off x="6461125"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60" name="Line 50"/>
            <p:cNvSpPr>
              <a:spLocks noChangeShapeType="1"/>
            </p:cNvSpPr>
            <p:nvPr/>
          </p:nvSpPr>
          <p:spPr bwMode="auto">
            <a:xfrm>
              <a:off x="3430588" y="1098550"/>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78" name="Group 121"/>
          <p:cNvGrpSpPr>
            <a:grpSpLocks/>
          </p:cNvGrpSpPr>
          <p:nvPr/>
        </p:nvGrpSpPr>
        <p:grpSpPr bwMode="auto">
          <a:xfrm>
            <a:off x="5773659" y="3058854"/>
            <a:ext cx="3210004" cy="304926"/>
            <a:chOff x="3430588" y="3508375"/>
            <a:chExt cx="3210347" cy="304959"/>
          </a:xfrm>
        </p:grpSpPr>
        <p:sp>
          <p:nvSpPr>
            <p:cNvPr id="2435" name="Line 9"/>
            <p:cNvSpPr>
              <a:spLocks noChangeShapeType="1"/>
            </p:cNvSpPr>
            <p:nvPr/>
          </p:nvSpPr>
          <p:spPr bwMode="auto">
            <a:xfrm>
              <a:off x="3430588" y="3546475"/>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6" name="Line 12"/>
            <p:cNvSpPr>
              <a:spLocks noChangeShapeType="1"/>
            </p:cNvSpPr>
            <p:nvPr/>
          </p:nvSpPr>
          <p:spPr bwMode="auto">
            <a:xfrm>
              <a:off x="3430588" y="3546475"/>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7" name="Line 14"/>
            <p:cNvSpPr>
              <a:spLocks noChangeShapeType="1"/>
            </p:cNvSpPr>
            <p:nvPr/>
          </p:nvSpPr>
          <p:spPr bwMode="auto">
            <a:xfrm flipV="1">
              <a:off x="3659188"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8" name="Rectangle 16"/>
            <p:cNvSpPr>
              <a:spLocks noChangeArrowheads="1"/>
            </p:cNvSpPr>
            <p:nvPr/>
          </p:nvSpPr>
          <p:spPr bwMode="auto">
            <a:xfrm>
              <a:off x="3614738" y="3567113"/>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latin typeface="Arial Narrow" pitchFamily="34" charset="0"/>
              </a:endParaRPr>
            </a:p>
          </p:txBody>
        </p:sp>
        <p:sp>
          <p:nvSpPr>
            <p:cNvPr id="2439" name="Line 17"/>
            <p:cNvSpPr>
              <a:spLocks noChangeShapeType="1"/>
            </p:cNvSpPr>
            <p:nvPr/>
          </p:nvSpPr>
          <p:spPr bwMode="auto">
            <a:xfrm flipV="1">
              <a:off x="4125913"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0" name="Rectangle 19"/>
            <p:cNvSpPr>
              <a:spLocks noChangeArrowheads="1"/>
            </p:cNvSpPr>
            <p:nvPr/>
          </p:nvSpPr>
          <p:spPr bwMode="auto">
            <a:xfrm>
              <a:off x="3984625" y="356711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200</a:t>
              </a:r>
              <a:endParaRPr lang="en-US" sz="1600">
                <a:latin typeface="Arial Narrow" pitchFamily="34" charset="0"/>
              </a:endParaRPr>
            </a:p>
          </p:txBody>
        </p:sp>
        <p:sp>
          <p:nvSpPr>
            <p:cNvPr id="2441" name="Line 20"/>
            <p:cNvSpPr>
              <a:spLocks noChangeShapeType="1"/>
            </p:cNvSpPr>
            <p:nvPr/>
          </p:nvSpPr>
          <p:spPr bwMode="auto">
            <a:xfrm flipV="1">
              <a:off x="4591050"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2" name="Rectangle 22"/>
            <p:cNvSpPr>
              <a:spLocks noChangeArrowheads="1"/>
            </p:cNvSpPr>
            <p:nvPr/>
          </p:nvSpPr>
          <p:spPr bwMode="auto">
            <a:xfrm>
              <a:off x="4449763" y="356711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400</a:t>
              </a:r>
              <a:endParaRPr lang="en-US" sz="1600">
                <a:latin typeface="Arial Narrow" pitchFamily="34" charset="0"/>
              </a:endParaRPr>
            </a:p>
          </p:txBody>
        </p:sp>
        <p:sp>
          <p:nvSpPr>
            <p:cNvPr id="2443" name="Line 23"/>
            <p:cNvSpPr>
              <a:spLocks noChangeShapeType="1"/>
            </p:cNvSpPr>
            <p:nvPr/>
          </p:nvSpPr>
          <p:spPr bwMode="auto">
            <a:xfrm flipV="1">
              <a:off x="5056188"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4" name="Rectangle 25"/>
            <p:cNvSpPr>
              <a:spLocks noChangeArrowheads="1"/>
            </p:cNvSpPr>
            <p:nvPr/>
          </p:nvSpPr>
          <p:spPr bwMode="auto">
            <a:xfrm>
              <a:off x="4916488" y="356711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600</a:t>
              </a:r>
              <a:endParaRPr lang="en-US" sz="1600">
                <a:latin typeface="Arial Narrow" pitchFamily="34" charset="0"/>
              </a:endParaRPr>
            </a:p>
          </p:txBody>
        </p:sp>
        <p:sp>
          <p:nvSpPr>
            <p:cNvPr id="2445" name="Line 26"/>
            <p:cNvSpPr>
              <a:spLocks noChangeShapeType="1"/>
            </p:cNvSpPr>
            <p:nvPr/>
          </p:nvSpPr>
          <p:spPr bwMode="auto">
            <a:xfrm flipV="1">
              <a:off x="5522913"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6" name="Rectangle 28"/>
            <p:cNvSpPr>
              <a:spLocks noChangeArrowheads="1"/>
            </p:cNvSpPr>
            <p:nvPr/>
          </p:nvSpPr>
          <p:spPr bwMode="auto">
            <a:xfrm>
              <a:off x="5381625" y="356711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800</a:t>
              </a:r>
              <a:endParaRPr lang="en-US" sz="1600">
                <a:latin typeface="Arial Narrow" pitchFamily="34" charset="0"/>
              </a:endParaRPr>
            </a:p>
          </p:txBody>
        </p:sp>
        <p:sp>
          <p:nvSpPr>
            <p:cNvPr id="2447" name="Line 29"/>
            <p:cNvSpPr>
              <a:spLocks noChangeShapeType="1"/>
            </p:cNvSpPr>
            <p:nvPr/>
          </p:nvSpPr>
          <p:spPr bwMode="auto">
            <a:xfrm flipV="1">
              <a:off x="5988050"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8" name="Rectangle 31"/>
            <p:cNvSpPr>
              <a:spLocks noChangeArrowheads="1"/>
            </p:cNvSpPr>
            <p:nvPr/>
          </p:nvSpPr>
          <p:spPr bwMode="auto">
            <a:xfrm>
              <a:off x="5795963" y="3567113"/>
              <a:ext cx="3718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1000</a:t>
              </a:r>
              <a:endParaRPr lang="en-US" sz="1600">
                <a:latin typeface="Arial Narrow" pitchFamily="34" charset="0"/>
              </a:endParaRPr>
            </a:p>
          </p:txBody>
        </p:sp>
        <p:sp>
          <p:nvSpPr>
            <p:cNvPr id="2449" name="Line 32"/>
            <p:cNvSpPr>
              <a:spLocks noChangeShapeType="1"/>
            </p:cNvSpPr>
            <p:nvPr/>
          </p:nvSpPr>
          <p:spPr bwMode="auto">
            <a:xfrm flipV="1">
              <a:off x="6461125"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0" name="Rectangle 34"/>
            <p:cNvSpPr>
              <a:spLocks noChangeArrowheads="1"/>
            </p:cNvSpPr>
            <p:nvPr/>
          </p:nvSpPr>
          <p:spPr bwMode="auto">
            <a:xfrm>
              <a:off x="6269038" y="3567113"/>
              <a:ext cx="3718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1200</a:t>
              </a:r>
              <a:endParaRPr lang="en-US" sz="1600">
                <a:latin typeface="Arial Narrow" pitchFamily="34" charset="0"/>
              </a:endParaRPr>
            </a:p>
          </p:txBody>
        </p:sp>
        <p:sp>
          <p:nvSpPr>
            <p:cNvPr id="2451" name="Line 51"/>
            <p:cNvSpPr>
              <a:spLocks noChangeShapeType="1"/>
            </p:cNvSpPr>
            <p:nvPr/>
          </p:nvSpPr>
          <p:spPr bwMode="auto">
            <a:xfrm>
              <a:off x="3430588" y="3546475"/>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79" name="Group 122"/>
          <p:cNvGrpSpPr>
            <a:grpSpLocks/>
          </p:cNvGrpSpPr>
          <p:nvPr/>
        </p:nvGrpSpPr>
        <p:grpSpPr bwMode="auto">
          <a:xfrm>
            <a:off x="5391112" y="649288"/>
            <a:ext cx="411119" cy="2464249"/>
            <a:chOff x="3048000" y="1098550"/>
            <a:chExt cx="411163" cy="2464514"/>
          </a:xfrm>
        </p:grpSpPr>
        <p:sp>
          <p:nvSpPr>
            <p:cNvPr id="2422" name="Line 11"/>
            <p:cNvSpPr>
              <a:spLocks noChangeShapeType="1"/>
            </p:cNvSpPr>
            <p:nvPr/>
          </p:nvSpPr>
          <p:spPr bwMode="auto">
            <a:xfrm flipV="1">
              <a:off x="3430588"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3" name="Line 13"/>
            <p:cNvSpPr>
              <a:spLocks noChangeShapeType="1"/>
            </p:cNvSpPr>
            <p:nvPr/>
          </p:nvSpPr>
          <p:spPr bwMode="auto">
            <a:xfrm flipV="1">
              <a:off x="3430588"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4" name="Line 35"/>
            <p:cNvSpPr>
              <a:spLocks noChangeShapeType="1"/>
            </p:cNvSpPr>
            <p:nvPr/>
          </p:nvSpPr>
          <p:spPr bwMode="auto">
            <a:xfrm>
              <a:off x="3430588" y="343535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5" name="Rectangle 37"/>
            <p:cNvSpPr>
              <a:spLocks noChangeArrowheads="1"/>
            </p:cNvSpPr>
            <p:nvPr/>
          </p:nvSpPr>
          <p:spPr bwMode="auto">
            <a:xfrm>
              <a:off x="3048000" y="3316843"/>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7.00</a:t>
              </a:r>
              <a:endParaRPr lang="en-US" sz="1600">
                <a:latin typeface="Arial Narrow" pitchFamily="34" charset="0"/>
              </a:endParaRPr>
            </a:p>
          </p:txBody>
        </p:sp>
        <p:sp>
          <p:nvSpPr>
            <p:cNvPr id="2426" name="Line 38"/>
            <p:cNvSpPr>
              <a:spLocks noChangeShapeType="1"/>
            </p:cNvSpPr>
            <p:nvPr/>
          </p:nvSpPr>
          <p:spPr bwMode="auto">
            <a:xfrm>
              <a:off x="3430588" y="290195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7" name="Rectangle 40"/>
            <p:cNvSpPr>
              <a:spLocks noChangeArrowheads="1"/>
            </p:cNvSpPr>
            <p:nvPr/>
          </p:nvSpPr>
          <p:spPr bwMode="auto">
            <a:xfrm>
              <a:off x="3048000" y="2785030"/>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7.05</a:t>
              </a:r>
              <a:endParaRPr lang="en-US" sz="1600">
                <a:latin typeface="Arial Narrow" pitchFamily="34" charset="0"/>
              </a:endParaRPr>
            </a:p>
          </p:txBody>
        </p:sp>
        <p:sp>
          <p:nvSpPr>
            <p:cNvPr id="2428" name="Line 41"/>
            <p:cNvSpPr>
              <a:spLocks noChangeShapeType="1"/>
            </p:cNvSpPr>
            <p:nvPr/>
          </p:nvSpPr>
          <p:spPr bwMode="auto">
            <a:xfrm>
              <a:off x="3430588" y="237013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9" name="Rectangle 43"/>
            <p:cNvSpPr>
              <a:spLocks noChangeArrowheads="1"/>
            </p:cNvSpPr>
            <p:nvPr/>
          </p:nvSpPr>
          <p:spPr bwMode="auto">
            <a:xfrm>
              <a:off x="3048000" y="2251630"/>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7.10</a:t>
              </a:r>
              <a:endParaRPr lang="en-US" sz="1600">
                <a:latin typeface="Arial Narrow" pitchFamily="34" charset="0"/>
              </a:endParaRPr>
            </a:p>
          </p:txBody>
        </p:sp>
        <p:sp>
          <p:nvSpPr>
            <p:cNvPr id="2430" name="Line 44"/>
            <p:cNvSpPr>
              <a:spLocks noChangeShapeType="1"/>
            </p:cNvSpPr>
            <p:nvPr/>
          </p:nvSpPr>
          <p:spPr bwMode="auto">
            <a:xfrm>
              <a:off x="3430588" y="1838325"/>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1" name="Rectangle 46"/>
            <p:cNvSpPr>
              <a:spLocks noChangeArrowheads="1"/>
            </p:cNvSpPr>
            <p:nvPr/>
          </p:nvSpPr>
          <p:spPr bwMode="auto">
            <a:xfrm>
              <a:off x="3048000" y="1719818"/>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7.15</a:t>
              </a:r>
              <a:endParaRPr lang="en-US" sz="1600">
                <a:latin typeface="Arial Narrow" pitchFamily="34" charset="0"/>
              </a:endParaRPr>
            </a:p>
          </p:txBody>
        </p:sp>
        <p:sp>
          <p:nvSpPr>
            <p:cNvPr id="2432" name="Line 47"/>
            <p:cNvSpPr>
              <a:spLocks noChangeShapeType="1"/>
            </p:cNvSpPr>
            <p:nvPr/>
          </p:nvSpPr>
          <p:spPr bwMode="auto">
            <a:xfrm>
              <a:off x="3430588" y="1304925"/>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3" name="Rectangle 49"/>
            <p:cNvSpPr>
              <a:spLocks noChangeArrowheads="1"/>
            </p:cNvSpPr>
            <p:nvPr/>
          </p:nvSpPr>
          <p:spPr bwMode="auto">
            <a:xfrm>
              <a:off x="3048000" y="1188005"/>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7.20</a:t>
              </a:r>
              <a:endParaRPr lang="en-US" sz="1600">
                <a:latin typeface="Arial Narrow" pitchFamily="34" charset="0"/>
              </a:endParaRPr>
            </a:p>
          </p:txBody>
        </p:sp>
        <p:sp>
          <p:nvSpPr>
            <p:cNvPr id="2434" name="Line 53"/>
            <p:cNvSpPr>
              <a:spLocks noChangeShapeType="1"/>
            </p:cNvSpPr>
            <p:nvPr/>
          </p:nvSpPr>
          <p:spPr bwMode="auto">
            <a:xfrm flipV="1">
              <a:off x="3430588"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384" name="Rectangle 58"/>
          <p:cNvSpPr>
            <a:spLocks noChangeArrowheads="1"/>
          </p:cNvSpPr>
          <p:nvPr/>
        </p:nvSpPr>
        <p:spPr bwMode="auto">
          <a:xfrm>
            <a:off x="6924978" y="3363780"/>
            <a:ext cx="789684" cy="246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Time (sec)</a:t>
            </a:r>
            <a:endParaRPr lang="en-US" sz="1600">
              <a:latin typeface="Arial Narrow" pitchFamily="34" charset="0"/>
            </a:endParaRPr>
          </a:p>
        </p:txBody>
      </p:sp>
      <p:sp>
        <p:nvSpPr>
          <p:cNvPr id="2385" name="Rectangle 59"/>
          <p:cNvSpPr>
            <a:spLocks noChangeArrowheads="1"/>
          </p:cNvSpPr>
          <p:nvPr/>
        </p:nvSpPr>
        <p:spPr bwMode="auto">
          <a:xfrm>
            <a:off x="5045075" y="1730260"/>
            <a:ext cx="240424" cy="246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pH</a:t>
            </a:r>
            <a:r>
              <a:rPr lang="en-US" sz="1600" baseline="-25000">
                <a:solidFill>
                  <a:srgbClr val="000000"/>
                </a:solidFill>
                <a:latin typeface="Arial Narrow" pitchFamily="34" charset="0"/>
              </a:rPr>
              <a:t>i</a:t>
            </a:r>
            <a:endParaRPr lang="en-US" sz="1600" baseline="-25000">
              <a:latin typeface="Arial Narrow" pitchFamily="34" charset="0"/>
            </a:endParaRPr>
          </a:p>
        </p:txBody>
      </p:sp>
      <p:grpSp>
        <p:nvGrpSpPr>
          <p:cNvPr id="2389" name="Group 132"/>
          <p:cNvGrpSpPr>
            <a:grpSpLocks/>
          </p:cNvGrpSpPr>
          <p:nvPr/>
        </p:nvGrpSpPr>
        <p:grpSpPr bwMode="auto">
          <a:xfrm>
            <a:off x="8767364" y="649288"/>
            <a:ext cx="36508" cy="2447662"/>
            <a:chOff x="6424613" y="1098550"/>
            <a:chExt cx="36512" cy="2447925"/>
          </a:xfrm>
        </p:grpSpPr>
        <p:sp>
          <p:nvSpPr>
            <p:cNvPr id="2414" name="Line 10"/>
            <p:cNvSpPr>
              <a:spLocks noChangeShapeType="1"/>
            </p:cNvSpPr>
            <p:nvPr/>
          </p:nvSpPr>
          <p:spPr bwMode="auto">
            <a:xfrm flipV="1">
              <a:off x="6461125"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5" name="Line 36"/>
            <p:cNvSpPr>
              <a:spLocks noChangeShapeType="1"/>
            </p:cNvSpPr>
            <p:nvPr/>
          </p:nvSpPr>
          <p:spPr bwMode="auto">
            <a:xfrm flipH="1">
              <a:off x="6424613" y="3435350"/>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6" name="Line 39"/>
            <p:cNvSpPr>
              <a:spLocks noChangeShapeType="1"/>
            </p:cNvSpPr>
            <p:nvPr/>
          </p:nvSpPr>
          <p:spPr bwMode="auto">
            <a:xfrm flipH="1">
              <a:off x="6424613" y="2901950"/>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7" name="Line 42"/>
            <p:cNvSpPr>
              <a:spLocks noChangeShapeType="1"/>
            </p:cNvSpPr>
            <p:nvPr/>
          </p:nvSpPr>
          <p:spPr bwMode="auto">
            <a:xfrm flipH="1">
              <a:off x="6424613" y="2370138"/>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8" name="Line 45"/>
            <p:cNvSpPr>
              <a:spLocks noChangeShapeType="1"/>
            </p:cNvSpPr>
            <p:nvPr/>
          </p:nvSpPr>
          <p:spPr bwMode="auto">
            <a:xfrm flipH="1">
              <a:off x="6424613" y="1838325"/>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9" name="Line 48"/>
            <p:cNvSpPr>
              <a:spLocks noChangeShapeType="1"/>
            </p:cNvSpPr>
            <p:nvPr/>
          </p:nvSpPr>
          <p:spPr bwMode="auto">
            <a:xfrm flipH="1">
              <a:off x="6424613" y="1304925"/>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0" name="Line 52"/>
            <p:cNvSpPr>
              <a:spLocks noChangeShapeType="1"/>
            </p:cNvSpPr>
            <p:nvPr/>
          </p:nvSpPr>
          <p:spPr bwMode="auto">
            <a:xfrm flipV="1">
              <a:off x="6461125"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1" name="Freeform 64"/>
            <p:cNvSpPr>
              <a:spLocks/>
            </p:cNvSpPr>
            <p:nvPr/>
          </p:nvSpPr>
          <p:spPr bwMode="auto">
            <a:xfrm>
              <a:off x="6438900" y="3435350"/>
              <a:ext cx="22225" cy="0"/>
            </a:xfrm>
            <a:custGeom>
              <a:avLst/>
              <a:gdLst>
                <a:gd name="T0" fmla="*/ 0 w 14"/>
                <a:gd name="T1" fmla="*/ 14288 w 14"/>
                <a:gd name="T2" fmla="*/ 22225 w 14"/>
                <a:gd name="T3" fmla="*/ 0 60000 65536"/>
                <a:gd name="T4" fmla="*/ 0 60000 65536"/>
                <a:gd name="T5" fmla="*/ 0 60000 65536"/>
              </a:gdLst>
              <a:ahLst/>
              <a:cxnLst>
                <a:cxn ang="T3">
                  <a:pos x="T0" y="0"/>
                </a:cxn>
                <a:cxn ang="T4">
                  <a:pos x="T1" y="0"/>
                </a:cxn>
                <a:cxn ang="T5">
                  <a:pos x="T2" y="0"/>
                </a:cxn>
              </a:cxnLst>
              <a:rect l="0" t="0" r="r" b="b"/>
              <a:pathLst>
                <a:path w="14">
                  <a:moveTo>
                    <a:pt x="0" y="0"/>
                  </a:moveTo>
                  <a:lnTo>
                    <a:pt x="9" y="0"/>
                  </a:lnTo>
                  <a:lnTo>
                    <a:pt x="14" y="0"/>
                  </a:lnTo>
                </a:path>
              </a:pathLst>
            </a:custGeom>
            <a:noFill/>
            <a:ln w="14"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053" name="Text Box 8"/>
          <p:cNvSpPr txBox="1">
            <a:spLocks noChangeArrowheads="1"/>
          </p:cNvSpPr>
          <p:nvPr/>
        </p:nvSpPr>
        <p:spPr bwMode="auto">
          <a:xfrm>
            <a:off x="7022360" y="163513"/>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dirty="0"/>
              <a:t>(C)</a:t>
            </a:r>
          </a:p>
        </p:txBody>
      </p:sp>
      <p:sp>
        <p:nvSpPr>
          <p:cNvPr id="2216" name="Rectangle 93"/>
          <p:cNvSpPr>
            <a:spLocks noChangeArrowheads="1"/>
          </p:cNvSpPr>
          <p:nvPr/>
        </p:nvSpPr>
        <p:spPr bwMode="auto">
          <a:xfrm>
            <a:off x="1105311" y="3979863"/>
            <a:ext cx="3116918" cy="2133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17" name="Rectangle 94"/>
          <p:cNvSpPr>
            <a:spLocks noChangeArrowheads="1"/>
          </p:cNvSpPr>
          <p:nvPr/>
        </p:nvSpPr>
        <p:spPr bwMode="auto">
          <a:xfrm>
            <a:off x="1105311" y="3979863"/>
            <a:ext cx="3116918" cy="213360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8" name="Line 96"/>
          <p:cNvSpPr>
            <a:spLocks noChangeShapeType="1"/>
          </p:cNvSpPr>
          <p:nvPr/>
        </p:nvSpPr>
        <p:spPr bwMode="auto">
          <a:xfrm>
            <a:off x="1105311" y="6113463"/>
            <a:ext cx="3116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9" name="Line 99"/>
          <p:cNvSpPr>
            <a:spLocks noChangeShapeType="1"/>
          </p:cNvSpPr>
          <p:nvPr/>
        </p:nvSpPr>
        <p:spPr bwMode="auto">
          <a:xfrm>
            <a:off x="1105311" y="6113463"/>
            <a:ext cx="3116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0" name="Rectangle 121"/>
          <p:cNvSpPr>
            <a:spLocks noChangeArrowheads="1"/>
          </p:cNvSpPr>
          <p:nvPr/>
        </p:nvSpPr>
        <p:spPr bwMode="auto">
          <a:xfrm>
            <a:off x="962479" y="6200775"/>
            <a:ext cx="1858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21" name="Rectangle 122"/>
          <p:cNvSpPr>
            <a:spLocks noChangeArrowheads="1"/>
          </p:cNvSpPr>
          <p:nvPr/>
        </p:nvSpPr>
        <p:spPr bwMode="auto">
          <a:xfrm>
            <a:off x="1148161" y="6135688"/>
            <a:ext cx="9294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-4</a:t>
            </a:r>
            <a:endParaRPr lang="en-US" sz="1000">
              <a:latin typeface="Arial Narrow" pitchFamily="34" charset="0"/>
            </a:endParaRPr>
          </a:p>
        </p:txBody>
      </p:sp>
      <p:sp>
        <p:nvSpPr>
          <p:cNvPr id="2222" name="Line 141"/>
          <p:cNvSpPr>
            <a:spLocks noChangeShapeType="1"/>
          </p:cNvSpPr>
          <p:nvPr/>
        </p:nvSpPr>
        <p:spPr bwMode="auto">
          <a:xfrm flipV="1">
            <a:off x="2140052" y="60785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3" name="Rectangle 143"/>
          <p:cNvSpPr>
            <a:spLocks noChangeArrowheads="1"/>
          </p:cNvSpPr>
          <p:nvPr/>
        </p:nvSpPr>
        <p:spPr bwMode="auto">
          <a:xfrm>
            <a:off x="1995632" y="6200775"/>
            <a:ext cx="1858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24" name="Rectangle 144"/>
          <p:cNvSpPr>
            <a:spLocks noChangeArrowheads="1"/>
          </p:cNvSpPr>
          <p:nvPr/>
        </p:nvSpPr>
        <p:spPr bwMode="auto">
          <a:xfrm>
            <a:off x="2182901" y="6135688"/>
            <a:ext cx="9294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-2</a:t>
            </a:r>
            <a:endParaRPr lang="en-US" sz="1000">
              <a:latin typeface="Arial Narrow" pitchFamily="34" charset="0"/>
            </a:endParaRPr>
          </a:p>
        </p:txBody>
      </p:sp>
      <p:sp>
        <p:nvSpPr>
          <p:cNvPr id="2225" name="Line 163"/>
          <p:cNvSpPr>
            <a:spLocks noChangeShapeType="1"/>
          </p:cNvSpPr>
          <p:nvPr/>
        </p:nvSpPr>
        <p:spPr bwMode="auto">
          <a:xfrm flipV="1">
            <a:off x="3181140" y="60785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6" name="Rectangle 165"/>
          <p:cNvSpPr>
            <a:spLocks noChangeArrowheads="1"/>
          </p:cNvSpPr>
          <p:nvPr/>
        </p:nvSpPr>
        <p:spPr bwMode="auto">
          <a:xfrm>
            <a:off x="3058939" y="6200775"/>
            <a:ext cx="1858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27" name="Rectangle 166"/>
          <p:cNvSpPr>
            <a:spLocks noChangeArrowheads="1"/>
          </p:cNvSpPr>
          <p:nvPr/>
        </p:nvSpPr>
        <p:spPr bwMode="auto">
          <a:xfrm>
            <a:off x="3246208" y="6135688"/>
            <a:ext cx="5769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0</a:t>
            </a:r>
            <a:endParaRPr lang="en-US" sz="1000">
              <a:latin typeface="Arial Narrow" pitchFamily="34" charset="0"/>
            </a:endParaRPr>
          </a:p>
        </p:txBody>
      </p:sp>
      <p:sp>
        <p:nvSpPr>
          <p:cNvPr id="2228" name="Rectangle 187"/>
          <p:cNvSpPr>
            <a:spLocks noChangeArrowheads="1"/>
          </p:cNvSpPr>
          <p:nvPr/>
        </p:nvSpPr>
        <p:spPr bwMode="auto">
          <a:xfrm>
            <a:off x="4100028" y="6200775"/>
            <a:ext cx="1858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29" name="Rectangle 188"/>
          <p:cNvSpPr>
            <a:spLocks noChangeArrowheads="1"/>
          </p:cNvSpPr>
          <p:nvPr/>
        </p:nvSpPr>
        <p:spPr bwMode="auto">
          <a:xfrm>
            <a:off x="4287297" y="6135688"/>
            <a:ext cx="5769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2</a:t>
            </a:r>
            <a:endParaRPr lang="en-US" sz="1000">
              <a:latin typeface="Arial Narrow" pitchFamily="34" charset="0"/>
            </a:endParaRPr>
          </a:p>
        </p:txBody>
      </p:sp>
      <p:grpSp>
        <p:nvGrpSpPr>
          <p:cNvPr id="2230" name="Group 220"/>
          <p:cNvGrpSpPr>
            <a:grpSpLocks/>
          </p:cNvGrpSpPr>
          <p:nvPr/>
        </p:nvGrpSpPr>
        <p:grpSpPr bwMode="auto">
          <a:xfrm>
            <a:off x="1105311" y="3979863"/>
            <a:ext cx="3116918" cy="28575"/>
            <a:chOff x="1157288" y="715963"/>
            <a:chExt cx="3117851" cy="28575"/>
          </a:xfrm>
        </p:grpSpPr>
        <p:sp>
          <p:nvSpPr>
            <p:cNvPr id="2369" name="Line 95"/>
            <p:cNvSpPr>
              <a:spLocks noChangeShapeType="1"/>
            </p:cNvSpPr>
            <p:nvPr/>
          </p:nvSpPr>
          <p:spPr bwMode="auto">
            <a:xfrm>
              <a:off x="1157288" y="715963"/>
              <a:ext cx="31178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 name="Line 142"/>
            <p:cNvSpPr>
              <a:spLocks noChangeShapeType="1"/>
            </p:cNvSpPr>
            <p:nvPr/>
          </p:nvSpPr>
          <p:spPr bwMode="auto">
            <a:xfrm>
              <a:off x="2192339" y="7159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1" name="Line 164"/>
            <p:cNvSpPr>
              <a:spLocks noChangeShapeType="1"/>
            </p:cNvSpPr>
            <p:nvPr/>
          </p:nvSpPr>
          <p:spPr bwMode="auto">
            <a:xfrm>
              <a:off x="3233739" y="7159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 name="Line 186"/>
            <p:cNvSpPr>
              <a:spLocks noChangeShapeType="1"/>
            </p:cNvSpPr>
            <p:nvPr/>
          </p:nvSpPr>
          <p:spPr bwMode="auto">
            <a:xfrm>
              <a:off x="4275139" y="7159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 name="Line 220"/>
            <p:cNvSpPr>
              <a:spLocks noChangeShapeType="1"/>
            </p:cNvSpPr>
            <p:nvPr/>
          </p:nvSpPr>
          <p:spPr bwMode="auto">
            <a:xfrm flipH="1">
              <a:off x="4240214" y="715963"/>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 name="Line 224"/>
            <p:cNvSpPr>
              <a:spLocks noChangeShapeType="1"/>
            </p:cNvSpPr>
            <p:nvPr/>
          </p:nvSpPr>
          <p:spPr bwMode="auto">
            <a:xfrm>
              <a:off x="1157288" y="715963"/>
              <a:ext cx="31178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231" name="Line 225"/>
          <p:cNvSpPr>
            <a:spLocks noChangeShapeType="1"/>
          </p:cNvSpPr>
          <p:nvPr/>
        </p:nvSpPr>
        <p:spPr bwMode="auto">
          <a:xfrm>
            <a:off x="1105311" y="6113463"/>
            <a:ext cx="3116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232" name="Group 222"/>
          <p:cNvGrpSpPr>
            <a:grpSpLocks/>
          </p:cNvGrpSpPr>
          <p:nvPr/>
        </p:nvGrpSpPr>
        <p:grpSpPr bwMode="auto">
          <a:xfrm>
            <a:off x="4187314" y="3979863"/>
            <a:ext cx="34915" cy="2133600"/>
            <a:chOff x="4240214" y="715963"/>
            <a:chExt cx="34925" cy="2133600"/>
          </a:xfrm>
        </p:grpSpPr>
        <p:sp>
          <p:nvSpPr>
            <p:cNvPr id="2362" name="Line 97"/>
            <p:cNvSpPr>
              <a:spLocks noChangeShapeType="1"/>
            </p:cNvSpPr>
            <p:nvPr/>
          </p:nvSpPr>
          <p:spPr bwMode="auto">
            <a:xfrm flipV="1">
              <a:off x="4275139"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3" name="Line 185"/>
            <p:cNvSpPr>
              <a:spLocks noChangeShapeType="1"/>
            </p:cNvSpPr>
            <p:nvPr/>
          </p:nvSpPr>
          <p:spPr bwMode="auto">
            <a:xfrm flipV="1">
              <a:off x="4275139" y="28146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 name="Line 208"/>
            <p:cNvSpPr>
              <a:spLocks noChangeShapeType="1"/>
            </p:cNvSpPr>
            <p:nvPr/>
          </p:nvSpPr>
          <p:spPr bwMode="auto">
            <a:xfrm flipH="1">
              <a:off x="4240214" y="2849563"/>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 name="Line 211"/>
            <p:cNvSpPr>
              <a:spLocks noChangeShapeType="1"/>
            </p:cNvSpPr>
            <p:nvPr/>
          </p:nvSpPr>
          <p:spPr bwMode="auto">
            <a:xfrm flipH="1">
              <a:off x="4240214" y="2311400"/>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 name="Line 214"/>
            <p:cNvSpPr>
              <a:spLocks noChangeShapeType="1"/>
            </p:cNvSpPr>
            <p:nvPr/>
          </p:nvSpPr>
          <p:spPr bwMode="auto">
            <a:xfrm flipH="1">
              <a:off x="4240214" y="1779588"/>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 name="Line 217"/>
            <p:cNvSpPr>
              <a:spLocks noChangeShapeType="1"/>
            </p:cNvSpPr>
            <p:nvPr/>
          </p:nvSpPr>
          <p:spPr bwMode="auto">
            <a:xfrm flipH="1">
              <a:off x="4240214" y="1247775"/>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 name="Line 226"/>
            <p:cNvSpPr>
              <a:spLocks noChangeShapeType="1"/>
            </p:cNvSpPr>
            <p:nvPr/>
          </p:nvSpPr>
          <p:spPr bwMode="auto">
            <a:xfrm flipV="1">
              <a:off x="4275139"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233" name="Group 223"/>
          <p:cNvGrpSpPr>
            <a:grpSpLocks/>
          </p:cNvGrpSpPr>
          <p:nvPr/>
        </p:nvGrpSpPr>
        <p:grpSpPr bwMode="auto">
          <a:xfrm>
            <a:off x="976762" y="3867150"/>
            <a:ext cx="157115" cy="2379821"/>
            <a:chOff x="1028701" y="603250"/>
            <a:chExt cx="157162" cy="2379821"/>
          </a:xfrm>
        </p:grpSpPr>
        <p:sp>
          <p:nvSpPr>
            <p:cNvPr id="2257" name="Line 98"/>
            <p:cNvSpPr>
              <a:spLocks noChangeShapeType="1"/>
            </p:cNvSpPr>
            <p:nvPr/>
          </p:nvSpPr>
          <p:spPr bwMode="auto">
            <a:xfrm flipV="1">
              <a:off x="1157288"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 name="Line 100"/>
            <p:cNvSpPr>
              <a:spLocks noChangeShapeType="1"/>
            </p:cNvSpPr>
            <p:nvPr/>
          </p:nvSpPr>
          <p:spPr bwMode="auto">
            <a:xfrm flipV="1">
              <a:off x="1157288"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 name="Line 10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 name="Line 10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 name="Line 10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 name="Line 10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 name="Line 10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 name="Line 10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 name="Line 10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 name="Line 10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 name="Line 10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 name="Line 11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9" name="Line 11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 name="Line 11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 name="Line 11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 name="Line 11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 name="Line 11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 name="Line 11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 name="Line 11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 name="Line 11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 name="Line 119"/>
            <p:cNvSpPr>
              <a:spLocks noChangeShapeType="1"/>
            </p:cNvSpPr>
            <p:nvPr/>
          </p:nvSpPr>
          <p:spPr bwMode="auto">
            <a:xfrm flipV="1">
              <a:off x="1157288" y="28146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 name="Line 120"/>
            <p:cNvSpPr>
              <a:spLocks noChangeShapeType="1"/>
            </p:cNvSpPr>
            <p:nvPr/>
          </p:nvSpPr>
          <p:spPr bwMode="auto">
            <a:xfrm>
              <a:off x="1157288" y="7159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 name="Line 12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 name="Line 12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 name="Line 12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 name="Line 12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 name="Line 12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 name="Line 12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 name="Line 12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6" name="Line 13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7" name="Line 13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8" name="Line 13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9" name="Line 13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0" name="Line 13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1" name="Line 13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2" name="Line 13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3" name="Line 13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4" name="Line 13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5" name="Line 13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6" name="Line 14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7" name="Line 14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8" name="Line 14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9" name="Line 14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0" name="Line 14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1" name="Line 14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2" name="Line 15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3" name="Line 15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4" name="Line 15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5" name="Line 15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6" name="Line 15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7" name="Line 15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8" name="Line 15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9" name="Line 15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0" name="Line 15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1" name="Line 15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2" name="Line 16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3" name="Line 16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4" name="Line 16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5" name="Line 16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6" name="Line 16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7" name="Line 16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8" name="Line 17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9" name="Line 17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0" name="Line 17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1" name="Line 17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2" name="Line 17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3" name="Line 17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4" name="Line 17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5" name="Line 17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6" name="Line 17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7" name="Line 17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8" name="Line 18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9" name="Line 18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0" name="Line 18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1" name="Line 18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2" name="Line 18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3" name="Line 18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4" name="Line 19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5" name="Line 19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6" name="Line 19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7" name="Line 19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8" name="Line 19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9" name="Line 19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0" name="Line 19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1" name="Line 19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2" name="Line 19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3" name="Line 19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4" name="Line 20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 name="Line 20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6" name="Line 20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7" name="Line 20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8" name="Line 20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9" name="Line 20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0" name="Line 20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1" name="Line 207"/>
            <p:cNvSpPr>
              <a:spLocks noChangeShapeType="1"/>
            </p:cNvSpPr>
            <p:nvPr/>
          </p:nvSpPr>
          <p:spPr bwMode="auto">
            <a:xfrm>
              <a:off x="1157288" y="28495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2" name="Rectangle 209"/>
            <p:cNvSpPr>
              <a:spLocks noChangeArrowheads="1"/>
            </p:cNvSpPr>
            <p:nvPr/>
          </p:nvSpPr>
          <p:spPr bwMode="auto">
            <a:xfrm>
              <a:off x="1028701" y="2736850"/>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latin typeface="Arial Narrow" pitchFamily="34" charset="0"/>
              </a:endParaRPr>
            </a:p>
          </p:txBody>
        </p:sp>
        <p:sp>
          <p:nvSpPr>
            <p:cNvPr id="2353" name="Line 210"/>
            <p:cNvSpPr>
              <a:spLocks noChangeShapeType="1"/>
            </p:cNvSpPr>
            <p:nvPr/>
          </p:nvSpPr>
          <p:spPr bwMode="auto">
            <a:xfrm>
              <a:off x="1157288" y="231140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4" name="Rectangle 212"/>
            <p:cNvSpPr>
              <a:spLocks noChangeArrowheads="1"/>
            </p:cNvSpPr>
            <p:nvPr/>
          </p:nvSpPr>
          <p:spPr bwMode="auto">
            <a:xfrm>
              <a:off x="1028701" y="2198688"/>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a:t>
              </a:r>
              <a:endParaRPr lang="en-US" sz="1600">
                <a:latin typeface="Arial Narrow" pitchFamily="34" charset="0"/>
              </a:endParaRPr>
            </a:p>
          </p:txBody>
        </p:sp>
        <p:sp>
          <p:nvSpPr>
            <p:cNvPr id="2355" name="Line 213"/>
            <p:cNvSpPr>
              <a:spLocks noChangeShapeType="1"/>
            </p:cNvSpPr>
            <p:nvPr/>
          </p:nvSpPr>
          <p:spPr bwMode="auto">
            <a:xfrm>
              <a:off x="1157288" y="177958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 name="Rectangle 215"/>
            <p:cNvSpPr>
              <a:spLocks noChangeArrowheads="1"/>
            </p:cNvSpPr>
            <p:nvPr/>
          </p:nvSpPr>
          <p:spPr bwMode="auto">
            <a:xfrm>
              <a:off x="1028701" y="1666875"/>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4</a:t>
              </a:r>
              <a:endParaRPr lang="en-US" sz="1600">
                <a:latin typeface="Arial Narrow" pitchFamily="34" charset="0"/>
              </a:endParaRPr>
            </a:p>
          </p:txBody>
        </p:sp>
        <p:sp>
          <p:nvSpPr>
            <p:cNvPr id="2357" name="Line 216"/>
            <p:cNvSpPr>
              <a:spLocks noChangeShapeType="1"/>
            </p:cNvSpPr>
            <p:nvPr/>
          </p:nvSpPr>
          <p:spPr bwMode="auto">
            <a:xfrm>
              <a:off x="1157288" y="1247775"/>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 name="Rectangle 218"/>
            <p:cNvSpPr>
              <a:spLocks noChangeArrowheads="1"/>
            </p:cNvSpPr>
            <p:nvPr/>
          </p:nvSpPr>
          <p:spPr bwMode="auto">
            <a:xfrm>
              <a:off x="1028701" y="1135063"/>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6</a:t>
              </a:r>
              <a:endParaRPr lang="en-US" sz="1600">
                <a:latin typeface="Arial Narrow" pitchFamily="34" charset="0"/>
              </a:endParaRPr>
            </a:p>
          </p:txBody>
        </p:sp>
        <p:sp>
          <p:nvSpPr>
            <p:cNvPr id="2359" name="Line 219"/>
            <p:cNvSpPr>
              <a:spLocks noChangeShapeType="1"/>
            </p:cNvSpPr>
            <p:nvPr/>
          </p:nvSpPr>
          <p:spPr bwMode="auto">
            <a:xfrm>
              <a:off x="1157288" y="7159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 name="Rectangle 221"/>
            <p:cNvSpPr>
              <a:spLocks noChangeArrowheads="1"/>
            </p:cNvSpPr>
            <p:nvPr/>
          </p:nvSpPr>
          <p:spPr bwMode="auto">
            <a:xfrm>
              <a:off x="1028701" y="603250"/>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8</a:t>
              </a:r>
              <a:endParaRPr lang="en-US" sz="1600">
                <a:latin typeface="Arial Narrow" pitchFamily="34" charset="0"/>
              </a:endParaRPr>
            </a:p>
          </p:txBody>
        </p:sp>
        <p:sp>
          <p:nvSpPr>
            <p:cNvPr id="2361" name="Line 227"/>
            <p:cNvSpPr>
              <a:spLocks noChangeShapeType="1"/>
            </p:cNvSpPr>
            <p:nvPr/>
          </p:nvSpPr>
          <p:spPr bwMode="auto">
            <a:xfrm flipV="1">
              <a:off x="1157288"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234" name="Oval 228"/>
          <p:cNvSpPr>
            <a:spLocks noChangeArrowheads="1"/>
          </p:cNvSpPr>
          <p:nvPr/>
        </p:nvSpPr>
        <p:spPr bwMode="auto">
          <a:xfrm>
            <a:off x="3934978" y="4059238"/>
            <a:ext cx="93635" cy="9366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35" name="Group 225"/>
          <p:cNvGrpSpPr>
            <a:grpSpLocks/>
          </p:cNvGrpSpPr>
          <p:nvPr/>
        </p:nvGrpSpPr>
        <p:grpSpPr bwMode="auto">
          <a:xfrm rot="5400000">
            <a:off x="371861" y="4641901"/>
            <a:ext cx="312459" cy="757730"/>
            <a:chOff x="697707" y="1416918"/>
            <a:chExt cx="312459" cy="757957"/>
          </a:xfrm>
        </p:grpSpPr>
        <p:sp>
          <p:nvSpPr>
            <p:cNvPr id="2252" name="Rectangle 229"/>
            <p:cNvSpPr>
              <a:spLocks noChangeArrowheads="1"/>
            </p:cNvSpPr>
            <p:nvPr/>
          </p:nvSpPr>
          <p:spPr bwMode="auto">
            <a:xfrm rot="-5400000">
              <a:off x="771526" y="1984375"/>
              <a:ext cx="136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a:t>
              </a:r>
              <a:endParaRPr lang="en-US"/>
            </a:p>
          </p:txBody>
        </p:sp>
        <p:sp>
          <p:nvSpPr>
            <p:cNvPr id="2253" name="Rectangle 230"/>
            <p:cNvSpPr>
              <a:spLocks noChangeArrowheads="1"/>
            </p:cNvSpPr>
            <p:nvPr/>
          </p:nvSpPr>
          <p:spPr bwMode="auto">
            <a:xfrm rot="-5400000">
              <a:off x="758301" y="1931304"/>
              <a:ext cx="1250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Symbol" pitchFamily="18" charset="2"/>
                </a:rPr>
                <a:t>D</a:t>
              </a:r>
              <a:endParaRPr lang="en-US" sz="1600"/>
            </a:p>
          </p:txBody>
        </p:sp>
        <p:sp>
          <p:nvSpPr>
            <p:cNvPr id="2254" name="Rectangle 231"/>
            <p:cNvSpPr>
              <a:spLocks noChangeArrowheads="1"/>
            </p:cNvSpPr>
            <p:nvPr/>
          </p:nvSpPr>
          <p:spPr bwMode="auto">
            <a:xfrm rot="-5400000">
              <a:off x="694797" y="1728100"/>
              <a:ext cx="29014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pH</a:t>
              </a:r>
              <a:r>
                <a:rPr lang="en-US" sz="1600" baseline="-25000">
                  <a:solidFill>
                    <a:srgbClr val="000000"/>
                  </a:solidFill>
                  <a:latin typeface="Arial Narrow" pitchFamily="34" charset="0"/>
                </a:rPr>
                <a:t>S</a:t>
              </a:r>
              <a:endParaRPr lang="en-US" sz="1600" baseline="-25000">
                <a:latin typeface="Arial Narrow" pitchFamily="34" charset="0"/>
              </a:endParaRPr>
            </a:p>
          </p:txBody>
        </p:sp>
        <p:sp>
          <p:nvSpPr>
            <p:cNvPr id="2255" name="Rectangle 233"/>
            <p:cNvSpPr>
              <a:spLocks noChangeArrowheads="1"/>
            </p:cNvSpPr>
            <p:nvPr/>
          </p:nvSpPr>
          <p:spPr bwMode="auto">
            <a:xfrm rot="-5400000">
              <a:off x="771526" y="1524000"/>
              <a:ext cx="136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a:t>
              </a:r>
              <a:endParaRPr lang="en-US"/>
            </a:p>
          </p:txBody>
        </p:sp>
        <p:sp>
          <p:nvSpPr>
            <p:cNvPr id="2256" name="Rectangle 234"/>
            <p:cNvSpPr>
              <a:spLocks noChangeArrowheads="1"/>
            </p:cNvSpPr>
            <p:nvPr/>
          </p:nvSpPr>
          <p:spPr bwMode="auto">
            <a:xfrm rot="-5400000">
              <a:off x="798409" y="1444009"/>
              <a:ext cx="2388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max</a:t>
              </a:r>
              <a:endParaRPr lang="en-US" sz="2000">
                <a:latin typeface="Arial Narrow" pitchFamily="34" charset="0"/>
              </a:endParaRPr>
            </a:p>
          </p:txBody>
        </p:sp>
      </p:grpSp>
      <p:grpSp>
        <p:nvGrpSpPr>
          <p:cNvPr id="2236" name="Group 226"/>
          <p:cNvGrpSpPr>
            <a:grpSpLocks/>
          </p:cNvGrpSpPr>
          <p:nvPr/>
        </p:nvGrpSpPr>
        <p:grpSpPr bwMode="auto">
          <a:xfrm>
            <a:off x="2071809" y="6466443"/>
            <a:ext cx="1115679" cy="315357"/>
            <a:chOff x="2092326" y="3189843"/>
            <a:chExt cx="1116013" cy="315357"/>
          </a:xfrm>
        </p:grpSpPr>
        <p:grpSp>
          <p:nvGrpSpPr>
            <p:cNvPr id="2248" name="Group 238"/>
            <p:cNvGrpSpPr>
              <a:grpSpLocks/>
            </p:cNvGrpSpPr>
            <p:nvPr/>
          </p:nvGrpSpPr>
          <p:grpSpPr bwMode="auto">
            <a:xfrm>
              <a:off x="2092326" y="3189843"/>
              <a:ext cx="444951" cy="315357"/>
              <a:chOff x="2092326" y="3116263"/>
              <a:chExt cx="444951" cy="315357"/>
            </a:xfrm>
          </p:grpSpPr>
          <p:sp>
            <p:nvSpPr>
              <p:cNvPr id="2250" name="Rectangle 235"/>
              <p:cNvSpPr>
                <a:spLocks noChangeArrowheads="1"/>
              </p:cNvSpPr>
              <p:nvPr/>
            </p:nvSpPr>
            <p:spPr bwMode="auto">
              <a:xfrm>
                <a:off x="2092326" y="3116263"/>
                <a:ext cx="4023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a:t>
                </a:r>
                <a:r>
                  <a:rPr lang="en-US" sz="1600" baseline="-25000">
                    <a:solidFill>
                      <a:srgbClr val="000000"/>
                    </a:solidFill>
                    <a:latin typeface="Arial Narrow" pitchFamily="34" charset="0"/>
                  </a:rPr>
                  <a:t>M,CO</a:t>
                </a:r>
                <a:endParaRPr lang="en-US" sz="1600">
                  <a:latin typeface="Arial Narrow" pitchFamily="34" charset="0"/>
                </a:endParaRPr>
              </a:p>
            </p:txBody>
          </p:sp>
          <p:sp>
            <p:nvSpPr>
              <p:cNvPr id="2251" name="Rectangle 237"/>
              <p:cNvSpPr>
                <a:spLocks noChangeArrowheads="1"/>
              </p:cNvSpPr>
              <p:nvPr/>
            </p:nvSpPr>
            <p:spPr bwMode="auto">
              <a:xfrm>
                <a:off x="2490789" y="3308509"/>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800">
                    <a:solidFill>
                      <a:srgbClr val="000000"/>
                    </a:solidFill>
                    <a:latin typeface="Arial Narrow" pitchFamily="34" charset="0"/>
                  </a:rPr>
                  <a:t>2</a:t>
                </a:r>
                <a:endParaRPr lang="en-US" sz="800">
                  <a:latin typeface="Arial Narrow" pitchFamily="34" charset="0"/>
                </a:endParaRPr>
              </a:p>
            </p:txBody>
          </p:sp>
        </p:grpSp>
        <p:sp>
          <p:nvSpPr>
            <p:cNvPr id="2249" name="Rectangle 238"/>
            <p:cNvSpPr>
              <a:spLocks noChangeArrowheads="1"/>
            </p:cNvSpPr>
            <p:nvPr/>
          </p:nvSpPr>
          <p:spPr bwMode="auto">
            <a:xfrm>
              <a:off x="2512636" y="3213656"/>
              <a:ext cx="69570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 </a:t>
              </a:r>
              <a:r>
                <a:rPr lang="en-US" sz="1600">
                  <a:solidFill>
                    <a:srgbClr val="000000"/>
                  </a:solidFill>
                  <a:latin typeface="Arial Narrow" pitchFamily="34" charset="0"/>
                </a:rPr>
                <a:t>(cm/sec)</a:t>
              </a:r>
              <a:endParaRPr lang="en-US" sz="1600">
                <a:latin typeface="Arial Narrow" pitchFamily="34" charset="0"/>
              </a:endParaRPr>
            </a:p>
          </p:txBody>
        </p:sp>
      </p:grpSp>
      <p:sp>
        <p:nvSpPr>
          <p:cNvPr id="2237" name="Oval 239"/>
          <p:cNvSpPr>
            <a:spLocks noChangeArrowheads="1"/>
          </p:cNvSpPr>
          <p:nvPr/>
        </p:nvSpPr>
        <p:spPr bwMode="auto">
          <a:xfrm>
            <a:off x="3411260" y="4059238"/>
            <a:ext cx="93635" cy="93663"/>
          </a:xfrm>
          <a:prstGeom prst="ellipse">
            <a:avLst/>
          </a:pr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8" name="Oval 240"/>
          <p:cNvSpPr>
            <a:spLocks noChangeArrowheads="1"/>
          </p:cNvSpPr>
          <p:nvPr/>
        </p:nvSpPr>
        <p:spPr bwMode="auto">
          <a:xfrm>
            <a:off x="2893888" y="4065588"/>
            <a:ext cx="93635" cy="93663"/>
          </a:xfrm>
          <a:prstGeom prst="ellipse">
            <a:avLst/>
          </a:pr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9" name="Oval 241"/>
          <p:cNvSpPr>
            <a:spLocks noChangeArrowheads="1"/>
          </p:cNvSpPr>
          <p:nvPr/>
        </p:nvSpPr>
        <p:spPr bwMode="auto">
          <a:xfrm>
            <a:off x="2376518" y="4122738"/>
            <a:ext cx="93635" cy="93663"/>
          </a:xfrm>
          <a:prstGeom prst="ellipse">
            <a:avLst/>
          </a:prstGeom>
          <a:solidFill>
            <a:srgbClr val="00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0" name="Oval 242"/>
          <p:cNvSpPr>
            <a:spLocks noChangeArrowheads="1"/>
          </p:cNvSpPr>
          <p:nvPr/>
        </p:nvSpPr>
        <p:spPr bwMode="auto">
          <a:xfrm>
            <a:off x="1852800" y="4568825"/>
            <a:ext cx="93635" cy="93663"/>
          </a:xfrm>
          <a:prstGeom prst="ellipse">
            <a:avLst/>
          </a:prstGeom>
          <a:solidFill>
            <a:srgbClr val="BF0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1" name="Oval 243"/>
          <p:cNvSpPr>
            <a:spLocks noChangeArrowheads="1"/>
          </p:cNvSpPr>
          <p:nvPr/>
        </p:nvSpPr>
        <p:spPr bwMode="auto">
          <a:xfrm>
            <a:off x="1651247" y="4986338"/>
            <a:ext cx="93635" cy="92075"/>
          </a:xfrm>
          <a:prstGeom prst="ellipse">
            <a:avLst/>
          </a:prstGeom>
          <a:solidFill>
            <a:srgbClr val="B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 name="Oval 244"/>
          <p:cNvSpPr>
            <a:spLocks noChangeArrowheads="1"/>
          </p:cNvSpPr>
          <p:nvPr/>
        </p:nvSpPr>
        <p:spPr bwMode="auto">
          <a:xfrm>
            <a:off x="1494132" y="5322888"/>
            <a:ext cx="92047" cy="93663"/>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3" name="Oval 245"/>
          <p:cNvSpPr>
            <a:spLocks noChangeArrowheads="1"/>
          </p:cNvSpPr>
          <p:nvPr/>
        </p:nvSpPr>
        <p:spPr bwMode="auto">
          <a:xfrm>
            <a:off x="1400497" y="5502275"/>
            <a:ext cx="93635" cy="9366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4" name="Oval 246"/>
          <p:cNvSpPr>
            <a:spLocks noChangeArrowheads="1"/>
          </p:cNvSpPr>
          <p:nvPr/>
        </p:nvSpPr>
        <p:spPr bwMode="auto">
          <a:xfrm>
            <a:off x="1335430" y="5610225"/>
            <a:ext cx="93635" cy="9366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45" name="Group 235"/>
          <p:cNvGrpSpPr>
            <a:grpSpLocks/>
          </p:cNvGrpSpPr>
          <p:nvPr/>
        </p:nvGrpSpPr>
        <p:grpSpPr bwMode="auto">
          <a:xfrm>
            <a:off x="1105311" y="3711575"/>
            <a:ext cx="396816" cy="295434"/>
            <a:chOff x="1157288" y="447675"/>
            <a:chExt cx="396935" cy="295434"/>
          </a:xfrm>
        </p:grpSpPr>
        <p:sp>
          <p:nvSpPr>
            <p:cNvPr id="2246" name="Rectangle 222"/>
            <p:cNvSpPr>
              <a:spLocks noChangeArrowheads="1"/>
            </p:cNvSpPr>
            <p:nvPr/>
          </p:nvSpPr>
          <p:spPr bwMode="auto">
            <a:xfrm>
              <a:off x="1157288" y="496888"/>
              <a:ext cx="3206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x</a:t>
              </a:r>
              <a:r>
                <a:rPr lang="en-US" sz="1400">
                  <a:solidFill>
                    <a:srgbClr val="000000"/>
                  </a:solidFill>
                  <a:latin typeface="Helvetica" charset="0"/>
                </a:rPr>
                <a:t> </a:t>
              </a:r>
              <a:r>
                <a:rPr lang="en-US" sz="1600">
                  <a:solidFill>
                    <a:srgbClr val="000000"/>
                  </a:solidFill>
                  <a:latin typeface="Arial Narrow" pitchFamily="34" charset="0"/>
                </a:rPr>
                <a:t>10</a:t>
              </a:r>
              <a:endParaRPr lang="en-US" sz="1600" baseline="30000">
                <a:latin typeface="Arial Narrow" pitchFamily="34" charset="0"/>
              </a:endParaRPr>
            </a:p>
          </p:txBody>
        </p:sp>
        <p:sp>
          <p:nvSpPr>
            <p:cNvPr id="2247" name="Rectangle 144"/>
            <p:cNvSpPr>
              <a:spLocks noChangeArrowheads="1"/>
            </p:cNvSpPr>
            <p:nvPr/>
          </p:nvSpPr>
          <p:spPr bwMode="auto">
            <a:xfrm>
              <a:off x="1466057" y="447675"/>
              <a:ext cx="8816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a:t>
              </a:r>
              <a:r>
                <a:rPr lang="en-US" sz="900">
                  <a:solidFill>
                    <a:srgbClr val="000000"/>
                  </a:solidFill>
                  <a:latin typeface="Arial Narrow" pitchFamily="34" charset="0"/>
                </a:rPr>
                <a:t>3</a:t>
              </a:r>
              <a:endParaRPr lang="en-US">
                <a:latin typeface="Arial Narrow" pitchFamily="34" charset="0"/>
              </a:endParaRPr>
            </a:p>
          </p:txBody>
        </p:sp>
      </p:grpSp>
      <p:sp>
        <p:nvSpPr>
          <p:cNvPr id="2055" name="Text Box 8"/>
          <p:cNvSpPr txBox="1">
            <a:spLocks noChangeArrowheads="1"/>
          </p:cNvSpPr>
          <p:nvPr/>
        </p:nvSpPr>
        <p:spPr bwMode="auto">
          <a:xfrm>
            <a:off x="2283758" y="3539585"/>
            <a:ext cx="595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dirty="0"/>
              <a:t>(B)</a:t>
            </a:r>
          </a:p>
        </p:txBody>
      </p:sp>
      <p:sp>
        <p:nvSpPr>
          <p:cNvPr id="2056" name="Text Box 8"/>
          <p:cNvSpPr txBox="1">
            <a:spLocks noChangeArrowheads="1"/>
          </p:cNvSpPr>
          <p:nvPr/>
        </p:nvSpPr>
        <p:spPr bwMode="auto">
          <a:xfrm>
            <a:off x="7029504" y="354222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dirty="0"/>
              <a:t>(D)</a:t>
            </a:r>
          </a:p>
        </p:txBody>
      </p:sp>
      <p:sp>
        <p:nvSpPr>
          <p:cNvPr id="2058" name="Rectangle 251"/>
          <p:cNvSpPr>
            <a:spLocks noChangeArrowheads="1"/>
          </p:cNvSpPr>
          <p:nvPr/>
        </p:nvSpPr>
        <p:spPr bwMode="auto">
          <a:xfrm>
            <a:off x="5675117" y="4019490"/>
            <a:ext cx="3117502" cy="21331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059" name="Rectangle 252"/>
          <p:cNvSpPr>
            <a:spLocks noChangeArrowheads="1"/>
          </p:cNvSpPr>
          <p:nvPr/>
        </p:nvSpPr>
        <p:spPr bwMode="auto">
          <a:xfrm>
            <a:off x="5675117" y="4019490"/>
            <a:ext cx="3117502" cy="213313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0" name="Rectangle 367"/>
          <p:cNvSpPr>
            <a:spLocks noChangeArrowheads="1"/>
          </p:cNvSpPr>
          <p:nvPr/>
        </p:nvSpPr>
        <p:spPr bwMode="auto">
          <a:xfrm>
            <a:off x="5546544" y="6014546"/>
            <a:ext cx="92964" cy="246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latin typeface="Arial Narrow" pitchFamily="34" charset="0"/>
            </a:endParaRPr>
          </a:p>
        </p:txBody>
      </p:sp>
      <p:grpSp>
        <p:nvGrpSpPr>
          <p:cNvPr id="2061" name="Group 370"/>
          <p:cNvGrpSpPr>
            <a:grpSpLocks/>
          </p:cNvGrpSpPr>
          <p:nvPr/>
        </p:nvGrpSpPr>
        <p:grpSpPr bwMode="auto">
          <a:xfrm>
            <a:off x="5675117" y="3735388"/>
            <a:ext cx="408840" cy="311242"/>
            <a:chOff x="3240088" y="1816100"/>
            <a:chExt cx="408886" cy="311309"/>
          </a:xfrm>
        </p:grpSpPr>
        <p:sp>
          <p:nvSpPr>
            <p:cNvPr id="2214" name="Rectangle 377"/>
            <p:cNvSpPr>
              <a:spLocks noChangeArrowheads="1"/>
            </p:cNvSpPr>
            <p:nvPr/>
          </p:nvSpPr>
          <p:spPr bwMode="auto">
            <a:xfrm>
              <a:off x="3240088" y="1881188"/>
              <a:ext cx="31739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x 10</a:t>
              </a:r>
              <a:endParaRPr lang="en-US" sz="1600">
                <a:latin typeface="Arial Narrow" pitchFamily="34" charset="0"/>
              </a:endParaRPr>
            </a:p>
          </p:txBody>
        </p:sp>
        <p:sp>
          <p:nvSpPr>
            <p:cNvPr id="2215" name="Rectangle 378"/>
            <p:cNvSpPr>
              <a:spLocks noChangeArrowheads="1"/>
            </p:cNvSpPr>
            <p:nvPr/>
          </p:nvSpPr>
          <p:spPr bwMode="auto">
            <a:xfrm>
              <a:off x="3556000" y="1816100"/>
              <a:ext cx="9297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-3</a:t>
              </a:r>
              <a:endParaRPr lang="en-US" sz="1000">
                <a:latin typeface="Arial Narrow" pitchFamily="34" charset="0"/>
              </a:endParaRPr>
            </a:p>
          </p:txBody>
        </p:sp>
      </p:grpSp>
      <p:grpSp>
        <p:nvGrpSpPr>
          <p:cNvPr id="2062" name="Group 371"/>
          <p:cNvGrpSpPr>
            <a:grpSpLocks/>
          </p:cNvGrpSpPr>
          <p:nvPr/>
        </p:nvGrpSpPr>
        <p:grpSpPr bwMode="auto">
          <a:xfrm>
            <a:off x="5675117" y="4019490"/>
            <a:ext cx="3117502" cy="28569"/>
            <a:chOff x="3240088" y="2100263"/>
            <a:chExt cx="3117850" cy="28575"/>
          </a:xfrm>
        </p:grpSpPr>
        <p:sp>
          <p:nvSpPr>
            <p:cNvPr id="2208" name="Line 253"/>
            <p:cNvSpPr>
              <a:spLocks noChangeShapeType="1"/>
            </p:cNvSpPr>
            <p:nvPr/>
          </p:nvSpPr>
          <p:spPr bwMode="auto">
            <a:xfrm>
              <a:off x="3240088" y="21002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9" name="Line 278"/>
            <p:cNvSpPr>
              <a:spLocks noChangeShapeType="1"/>
            </p:cNvSpPr>
            <p:nvPr/>
          </p:nvSpPr>
          <p:spPr bwMode="auto">
            <a:xfrm>
              <a:off x="3240088" y="21002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0" name="Line 300"/>
            <p:cNvSpPr>
              <a:spLocks noChangeShapeType="1"/>
            </p:cNvSpPr>
            <p:nvPr/>
          </p:nvSpPr>
          <p:spPr bwMode="auto">
            <a:xfrm>
              <a:off x="4275138" y="21002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1" name="Line 322"/>
            <p:cNvSpPr>
              <a:spLocks noChangeShapeType="1"/>
            </p:cNvSpPr>
            <p:nvPr/>
          </p:nvSpPr>
          <p:spPr bwMode="auto">
            <a:xfrm>
              <a:off x="5316538" y="21002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2" name="Line 344"/>
            <p:cNvSpPr>
              <a:spLocks noChangeShapeType="1"/>
            </p:cNvSpPr>
            <p:nvPr/>
          </p:nvSpPr>
          <p:spPr bwMode="auto">
            <a:xfrm>
              <a:off x="6357938" y="21002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3" name="Line 379"/>
            <p:cNvSpPr>
              <a:spLocks noChangeShapeType="1"/>
            </p:cNvSpPr>
            <p:nvPr/>
          </p:nvSpPr>
          <p:spPr bwMode="auto">
            <a:xfrm>
              <a:off x="3240088" y="21002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63" name="Group 372"/>
          <p:cNvGrpSpPr>
            <a:grpSpLocks/>
          </p:cNvGrpSpPr>
          <p:nvPr/>
        </p:nvGrpSpPr>
        <p:grpSpPr bwMode="auto">
          <a:xfrm>
            <a:off x="5532258" y="6117711"/>
            <a:ext cx="3383142" cy="368378"/>
            <a:chOff x="3097213" y="4198938"/>
            <a:chExt cx="3383520" cy="368458"/>
          </a:xfrm>
        </p:grpSpPr>
        <p:sp>
          <p:nvSpPr>
            <p:cNvPr id="2194" name="Rectangle 279"/>
            <p:cNvSpPr>
              <a:spLocks noChangeArrowheads="1"/>
            </p:cNvSpPr>
            <p:nvPr/>
          </p:nvSpPr>
          <p:spPr bwMode="auto">
            <a:xfrm>
              <a:off x="3097213" y="4321175"/>
              <a:ext cx="1859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195" name="Rectangle 280"/>
            <p:cNvSpPr>
              <a:spLocks noChangeArrowheads="1"/>
            </p:cNvSpPr>
            <p:nvPr/>
          </p:nvSpPr>
          <p:spPr bwMode="auto">
            <a:xfrm>
              <a:off x="3282950" y="4262438"/>
              <a:ext cx="9297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-4</a:t>
              </a:r>
              <a:endParaRPr lang="en-US" sz="1000">
                <a:latin typeface="Arial Narrow" pitchFamily="34" charset="0"/>
              </a:endParaRPr>
            </a:p>
          </p:txBody>
        </p:sp>
        <p:sp>
          <p:nvSpPr>
            <p:cNvPr id="2196" name="Rectangle 301"/>
            <p:cNvSpPr>
              <a:spLocks noChangeArrowheads="1"/>
            </p:cNvSpPr>
            <p:nvPr/>
          </p:nvSpPr>
          <p:spPr bwMode="auto">
            <a:xfrm>
              <a:off x="4130675" y="4321175"/>
              <a:ext cx="1859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197" name="Rectangle 302"/>
            <p:cNvSpPr>
              <a:spLocks noChangeArrowheads="1"/>
            </p:cNvSpPr>
            <p:nvPr/>
          </p:nvSpPr>
          <p:spPr bwMode="auto">
            <a:xfrm>
              <a:off x="4318000" y="4256088"/>
              <a:ext cx="9297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-2</a:t>
              </a:r>
              <a:endParaRPr lang="en-US" sz="1000">
                <a:latin typeface="Arial Narrow" pitchFamily="34" charset="0"/>
              </a:endParaRPr>
            </a:p>
          </p:txBody>
        </p:sp>
        <p:sp>
          <p:nvSpPr>
            <p:cNvPr id="2198" name="Rectangle 323"/>
            <p:cNvSpPr>
              <a:spLocks noChangeArrowheads="1"/>
            </p:cNvSpPr>
            <p:nvPr/>
          </p:nvSpPr>
          <p:spPr bwMode="auto">
            <a:xfrm>
              <a:off x="5194300" y="4321175"/>
              <a:ext cx="1859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199" name="Rectangle 324"/>
            <p:cNvSpPr>
              <a:spLocks noChangeArrowheads="1"/>
            </p:cNvSpPr>
            <p:nvPr/>
          </p:nvSpPr>
          <p:spPr bwMode="auto">
            <a:xfrm>
              <a:off x="5381625" y="42560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0</a:t>
              </a:r>
              <a:endParaRPr lang="en-US" sz="1000">
                <a:latin typeface="Arial Narrow" pitchFamily="34" charset="0"/>
              </a:endParaRPr>
            </a:p>
          </p:txBody>
        </p:sp>
        <p:sp>
          <p:nvSpPr>
            <p:cNvPr id="2200" name="Rectangle 345"/>
            <p:cNvSpPr>
              <a:spLocks noChangeArrowheads="1"/>
            </p:cNvSpPr>
            <p:nvPr/>
          </p:nvSpPr>
          <p:spPr bwMode="auto">
            <a:xfrm>
              <a:off x="6235700" y="4321175"/>
              <a:ext cx="1859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01" name="Rectangle 346"/>
            <p:cNvSpPr>
              <a:spLocks noChangeArrowheads="1"/>
            </p:cNvSpPr>
            <p:nvPr/>
          </p:nvSpPr>
          <p:spPr bwMode="auto">
            <a:xfrm>
              <a:off x="6423025" y="42560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2</a:t>
              </a:r>
              <a:endParaRPr lang="en-US" sz="1000">
                <a:latin typeface="Arial Narrow" pitchFamily="34" charset="0"/>
              </a:endParaRPr>
            </a:p>
          </p:txBody>
        </p:sp>
        <p:grpSp>
          <p:nvGrpSpPr>
            <p:cNvPr id="2202" name="Group 506"/>
            <p:cNvGrpSpPr>
              <a:grpSpLocks/>
            </p:cNvGrpSpPr>
            <p:nvPr/>
          </p:nvGrpSpPr>
          <p:grpSpPr bwMode="auto">
            <a:xfrm>
              <a:off x="3240088" y="4198938"/>
              <a:ext cx="3117850" cy="34925"/>
              <a:chOff x="3240088" y="4198938"/>
              <a:chExt cx="3117850" cy="34925"/>
            </a:xfrm>
          </p:grpSpPr>
          <p:sp>
            <p:nvSpPr>
              <p:cNvPr id="2203" name="Line 254"/>
              <p:cNvSpPr>
                <a:spLocks noChangeShapeType="1"/>
              </p:cNvSpPr>
              <p:nvPr/>
            </p:nvSpPr>
            <p:spPr bwMode="auto">
              <a:xfrm>
                <a:off x="3240088" y="42338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4" name="Line 257"/>
              <p:cNvSpPr>
                <a:spLocks noChangeShapeType="1"/>
              </p:cNvSpPr>
              <p:nvPr/>
            </p:nvSpPr>
            <p:spPr bwMode="auto">
              <a:xfrm>
                <a:off x="3240088" y="42338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5" name="Line 299"/>
              <p:cNvSpPr>
                <a:spLocks noChangeShapeType="1"/>
              </p:cNvSpPr>
              <p:nvPr/>
            </p:nvSpPr>
            <p:spPr bwMode="auto">
              <a:xfrm flipV="1">
                <a:off x="4275138" y="41989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6" name="Line 321"/>
              <p:cNvSpPr>
                <a:spLocks noChangeShapeType="1"/>
              </p:cNvSpPr>
              <p:nvPr/>
            </p:nvSpPr>
            <p:spPr bwMode="auto">
              <a:xfrm flipV="1">
                <a:off x="5316538" y="41989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7" name="Line 380"/>
              <p:cNvSpPr>
                <a:spLocks noChangeShapeType="1"/>
              </p:cNvSpPr>
              <p:nvPr/>
            </p:nvSpPr>
            <p:spPr bwMode="auto">
              <a:xfrm>
                <a:off x="3240088" y="42338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064" name="Group 373"/>
          <p:cNvGrpSpPr>
            <a:grpSpLocks/>
          </p:cNvGrpSpPr>
          <p:nvPr/>
        </p:nvGrpSpPr>
        <p:grpSpPr bwMode="auto">
          <a:xfrm>
            <a:off x="8757698" y="4019490"/>
            <a:ext cx="34921" cy="2133139"/>
            <a:chOff x="6323013" y="2100263"/>
            <a:chExt cx="34925" cy="2133600"/>
          </a:xfrm>
        </p:grpSpPr>
        <p:sp>
          <p:nvSpPr>
            <p:cNvPr id="2187" name="Line 255"/>
            <p:cNvSpPr>
              <a:spLocks noChangeShapeType="1"/>
            </p:cNvSpPr>
            <p:nvPr/>
          </p:nvSpPr>
          <p:spPr bwMode="auto">
            <a:xfrm flipV="1">
              <a:off x="635793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8" name="Line 343"/>
            <p:cNvSpPr>
              <a:spLocks noChangeShapeType="1"/>
            </p:cNvSpPr>
            <p:nvPr/>
          </p:nvSpPr>
          <p:spPr bwMode="auto">
            <a:xfrm flipV="1">
              <a:off x="6357938" y="41989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9" name="Line 366"/>
            <p:cNvSpPr>
              <a:spLocks noChangeShapeType="1"/>
            </p:cNvSpPr>
            <p:nvPr/>
          </p:nvSpPr>
          <p:spPr bwMode="auto">
            <a:xfrm flipH="1">
              <a:off x="6323013" y="4233863"/>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0" name="Line 369"/>
            <p:cNvSpPr>
              <a:spLocks noChangeShapeType="1"/>
            </p:cNvSpPr>
            <p:nvPr/>
          </p:nvSpPr>
          <p:spPr bwMode="auto">
            <a:xfrm flipH="1">
              <a:off x="6323013" y="3652838"/>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1" name="Line 372"/>
            <p:cNvSpPr>
              <a:spLocks noChangeShapeType="1"/>
            </p:cNvSpPr>
            <p:nvPr/>
          </p:nvSpPr>
          <p:spPr bwMode="auto">
            <a:xfrm flipH="1">
              <a:off x="6323013" y="3076575"/>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2" name="Line 375"/>
            <p:cNvSpPr>
              <a:spLocks noChangeShapeType="1"/>
            </p:cNvSpPr>
            <p:nvPr/>
          </p:nvSpPr>
          <p:spPr bwMode="auto">
            <a:xfrm flipH="1">
              <a:off x="6323013" y="2501900"/>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3" name="Line 381"/>
            <p:cNvSpPr>
              <a:spLocks noChangeShapeType="1"/>
            </p:cNvSpPr>
            <p:nvPr/>
          </p:nvSpPr>
          <p:spPr bwMode="auto">
            <a:xfrm flipV="1">
              <a:off x="635793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65" name="Group 374"/>
          <p:cNvGrpSpPr>
            <a:grpSpLocks/>
          </p:cNvGrpSpPr>
          <p:nvPr/>
        </p:nvGrpSpPr>
        <p:grpSpPr bwMode="auto">
          <a:xfrm>
            <a:off x="5546544" y="4019490"/>
            <a:ext cx="157145" cy="2133139"/>
            <a:chOff x="3111500" y="2100263"/>
            <a:chExt cx="157163" cy="2133600"/>
          </a:xfrm>
        </p:grpSpPr>
        <p:sp>
          <p:nvSpPr>
            <p:cNvPr id="2085" name="Rectangle 370"/>
            <p:cNvSpPr>
              <a:spLocks noChangeArrowheads="1"/>
            </p:cNvSpPr>
            <p:nvPr/>
          </p:nvSpPr>
          <p:spPr bwMode="auto">
            <a:xfrm>
              <a:off x="3111500" y="3514725"/>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a:t>
              </a:r>
              <a:endParaRPr lang="en-US" sz="1600">
                <a:latin typeface="Arial Narrow" pitchFamily="34" charset="0"/>
              </a:endParaRPr>
            </a:p>
          </p:txBody>
        </p:sp>
        <p:sp>
          <p:nvSpPr>
            <p:cNvPr id="2086" name="Rectangle 373"/>
            <p:cNvSpPr>
              <a:spLocks noChangeArrowheads="1"/>
            </p:cNvSpPr>
            <p:nvPr/>
          </p:nvSpPr>
          <p:spPr bwMode="auto">
            <a:xfrm>
              <a:off x="3111500" y="2940050"/>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a:t>
              </a:r>
              <a:endParaRPr lang="en-US" sz="1600">
                <a:latin typeface="Arial Narrow" pitchFamily="34" charset="0"/>
              </a:endParaRPr>
            </a:p>
          </p:txBody>
        </p:sp>
        <p:sp>
          <p:nvSpPr>
            <p:cNvPr id="2087" name="Rectangle 376"/>
            <p:cNvSpPr>
              <a:spLocks noChangeArrowheads="1"/>
            </p:cNvSpPr>
            <p:nvPr/>
          </p:nvSpPr>
          <p:spPr bwMode="auto">
            <a:xfrm>
              <a:off x="3111500" y="2365375"/>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3</a:t>
              </a:r>
              <a:endParaRPr lang="en-US" sz="1600">
                <a:latin typeface="Arial Narrow" pitchFamily="34" charset="0"/>
              </a:endParaRPr>
            </a:p>
          </p:txBody>
        </p:sp>
        <p:grpSp>
          <p:nvGrpSpPr>
            <p:cNvPr id="2088" name="Group 392"/>
            <p:cNvGrpSpPr>
              <a:grpSpLocks/>
            </p:cNvGrpSpPr>
            <p:nvPr/>
          </p:nvGrpSpPr>
          <p:grpSpPr bwMode="auto">
            <a:xfrm>
              <a:off x="3240088" y="2100263"/>
              <a:ext cx="28575" cy="2133600"/>
              <a:chOff x="3240088" y="2100263"/>
              <a:chExt cx="28575" cy="2133600"/>
            </a:xfrm>
          </p:grpSpPr>
          <p:sp>
            <p:nvSpPr>
              <p:cNvPr id="2089" name="Line 256"/>
              <p:cNvSpPr>
                <a:spLocks noChangeShapeType="1"/>
              </p:cNvSpPr>
              <p:nvPr/>
            </p:nvSpPr>
            <p:spPr bwMode="auto">
              <a:xfrm flipV="1">
                <a:off x="324008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0" name="Line 258"/>
              <p:cNvSpPr>
                <a:spLocks noChangeShapeType="1"/>
              </p:cNvSpPr>
              <p:nvPr/>
            </p:nvSpPr>
            <p:spPr bwMode="auto">
              <a:xfrm flipV="1">
                <a:off x="324008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1" name="Line 25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2" name="Line 26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3" name="Line 26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4" name="Line 26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5" name="Line 26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6" name="Line 26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7" name="Line 26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8" name="Line 26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9" name="Line 26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0" name="Line 26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1" name="Line 26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2" name="Line 27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3" name="Line 27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4" name="Line 27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5" name="Line 27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6" name="Line 27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7" name="Line 27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8" name="Line 27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9" name="Line 277"/>
              <p:cNvSpPr>
                <a:spLocks noChangeShapeType="1"/>
              </p:cNvSpPr>
              <p:nvPr/>
            </p:nvSpPr>
            <p:spPr bwMode="auto">
              <a:xfrm flipV="1">
                <a:off x="3240088" y="41989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0" name="Line 28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1" name="Line 28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2" name="Line 28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3" name="Line 28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4" name="Line 28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5" name="Line 28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6" name="Line 28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7" name="Line 28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8" name="Line 28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9" name="Line 29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0" name="Line 29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1" name="Line 29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2" name="Line 29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3" name="Line 29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 name="Line 29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 name="Line 29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6" name="Line 29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7" name="Line 29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8" name="Line 30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9" name="Line 30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 name="Line 30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1" name="Line 30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2" name="Line 30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3" name="Line 30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4" name="Line 30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5" name="Line 31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6" name="Line 31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7" name="Line 31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8" name="Line 31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9" name="Line 31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0" name="Line 31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1" name="Line 31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2" name="Line 31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3" name="Line 31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4" name="Line 31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5" name="Line 32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6" name="Line 32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7" name="Line 32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 name="Line 32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 name="Line 32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 name="Line 32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 name="Line 33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 name="Line 33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3" name="Line 33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 name="Line 33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5" name="Line 33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6" name="Line 33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7" name="Line 33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8" name="Line 33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 name="Line 33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0" name="Line 33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1" name="Line 34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2" name="Line 34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3" name="Line 34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4" name="Line 34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5" name="Line 34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6" name="Line 34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7" name="Line 35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8" name="Line 35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9" name="Line 35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0" name="Line 35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1" name="Line 35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2" name="Line 35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3" name="Line 35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4" name="Line 35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5" name="Line 35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6" name="Line 35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7" name="Line 36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8" name="Line 36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9" name="Line 36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0" name="Line 36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1" name="Line 36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2" name="Line 365"/>
              <p:cNvSpPr>
                <a:spLocks noChangeShapeType="1"/>
              </p:cNvSpPr>
              <p:nvPr/>
            </p:nvSpPr>
            <p:spPr bwMode="auto">
              <a:xfrm>
                <a:off x="3240088" y="42338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3" name="Line 368"/>
              <p:cNvSpPr>
                <a:spLocks noChangeShapeType="1"/>
              </p:cNvSpPr>
              <p:nvPr/>
            </p:nvSpPr>
            <p:spPr bwMode="auto">
              <a:xfrm>
                <a:off x="3240088" y="365283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4" name="Line 371"/>
              <p:cNvSpPr>
                <a:spLocks noChangeShapeType="1"/>
              </p:cNvSpPr>
              <p:nvPr/>
            </p:nvSpPr>
            <p:spPr bwMode="auto">
              <a:xfrm>
                <a:off x="3240088" y="3076575"/>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5" name="Line 374"/>
              <p:cNvSpPr>
                <a:spLocks noChangeShapeType="1"/>
              </p:cNvSpPr>
              <p:nvPr/>
            </p:nvSpPr>
            <p:spPr bwMode="auto">
              <a:xfrm>
                <a:off x="3240088" y="250190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6" name="Line 382"/>
              <p:cNvSpPr>
                <a:spLocks noChangeShapeType="1"/>
              </p:cNvSpPr>
              <p:nvPr/>
            </p:nvSpPr>
            <p:spPr bwMode="auto">
              <a:xfrm flipV="1">
                <a:off x="324008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066" name="Oval 383"/>
          <p:cNvSpPr>
            <a:spLocks noChangeArrowheads="1"/>
          </p:cNvSpPr>
          <p:nvPr/>
        </p:nvSpPr>
        <p:spPr bwMode="auto">
          <a:xfrm>
            <a:off x="8505313" y="4084563"/>
            <a:ext cx="93652" cy="9364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 name="Oval 392"/>
          <p:cNvSpPr>
            <a:spLocks noChangeArrowheads="1"/>
          </p:cNvSpPr>
          <p:nvPr/>
        </p:nvSpPr>
        <p:spPr bwMode="auto">
          <a:xfrm>
            <a:off x="7981496" y="4084563"/>
            <a:ext cx="93652" cy="93643"/>
          </a:xfrm>
          <a:prstGeom prst="ellipse">
            <a:avLst/>
          </a:pr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 name="Oval 393"/>
          <p:cNvSpPr>
            <a:spLocks noChangeArrowheads="1"/>
          </p:cNvSpPr>
          <p:nvPr/>
        </p:nvSpPr>
        <p:spPr bwMode="auto">
          <a:xfrm>
            <a:off x="7464029" y="4090911"/>
            <a:ext cx="93652" cy="93643"/>
          </a:xfrm>
          <a:prstGeom prst="ellipse">
            <a:avLst/>
          </a:pr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 name="Oval 394"/>
          <p:cNvSpPr>
            <a:spLocks noChangeArrowheads="1"/>
          </p:cNvSpPr>
          <p:nvPr/>
        </p:nvSpPr>
        <p:spPr bwMode="auto">
          <a:xfrm>
            <a:off x="6946562" y="4184554"/>
            <a:ext cx="93652" cy="93643"/>
          </a:xfrm>
          <a:prstGeom prst="ellipse">
            <a:avLst/>
          </a:prstGeom>
          <a:solidFill>
            <a:srgbClr val="00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0" name="Oval 395"/>
          <p:cNvSpPr>
            <a:spLocks noChangeArrowheads="1"/>
          </p:cNvSpPr>
          <p:nvPr/>
        </p:nvSpPr>
        <p:spPr bwMode="auto">
          <a:xfrm>
            <a:off x="6422746" y="4773389"/>
            <a:ext cx="93652" cy="93643"/>
          </a:xfrm>
          <a:prstGeom prst="ellipse">
            <a:avLst/>
          </a:prstGeom>
          <a:solidFill>
            <a:srgbClr val="BF0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 name="Oval 396"/>
          <p:cNvSpPr>
            <a:spLocks noChangeArrowheads="1"/>
          </p:cNvSpPr>
          <p:nvPr/>
        </p:nvSpPr>
        <p:spPr bwMode="auto">
          <a:xfrm>
            <a:off x="6221156" y="5211444"/>
            <a:ext cx="93652" cy="93643"/>
          </a:xfrm>
          <a:prstGeom prst="ellipse">
            <a:avLst/>
          </a:prstGeom>
          <a:solidFill>
            <a:srgbClr val="B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2" name="Oval 397"/>
          <p:cNvSpPr>
            <a:spLocks noChangeArrowheads="1"/>
          </p:cNvSpPr>
          <p:nvPr/>
        </p:nvSpPr>
        <p:spPr bwMode="auto">
          <a:xfrm>
            <a:off x="6064011" y="5527289"/>
            <a:ext cx="92065" cy="93643"/>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3" name="Oval 398"/>
          <p:cNvSpPr>
            <a:spLocks noChangeArrowheads="1"/>
          </p:cNvSpPr>
          <p:nvPr/>
        </p:nvSpPr>
        <p:spPr bwMode="auto">
          <a:xfrm>
            <a:off x="5970359" y="5678068"/>
            <a:ext cx="93652" cy="936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4" name="Oval 399"/>
          <p:cNvSpPr>
            <a:spLocks noChangeArrowheads="1"/>
          </p:cNvSpPr>
          <p:nvPr/>
        </p:nvSpPr>
        <p:spPr bwMode="auto">
          <a:xfrm>
            <a:off x="5905278" y="5765363"/>
            <a:ext cx="93652" cy="9364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075" name="Group 384"/>
          <p:cNvGrpSpPr>
            <a:grpSpLocks/>
          </p:cNvGrpSpPr>
          <p:nvPr/>
        </p:nvGrpSpPr>
        <p:grpSpPr bwMode="auto">
          <a:xfrm>
            <a:off x="4584700" y="4978572"/>
            <a:ext cx="922161" cy="293344"/>
            <a:chOff x="838200" y="3263027"/>
            <a:chExt cx="922264" cy="293407"/>
          </a:xfrm>
        </p:grpSpPr>
        <p:sp>
          <p:nvSpPr>
            <p:cNvPr id="2081" name="Rectangle 229"/>
            <p:cNvSpPr>
              <a:spLocks noChangeArrowheads="1"/>
            </p:cNvSpPr>
            <p:nvPr/>
          </p:nvSpPr>
          <p:spPr bwMode="auto">
            <a:xfrm>
              <a:off x="838200" y="3263819"/>
              <a:ext cx="11862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a:t>
              </a:r>
              <a:endParaRPr lang="en-US"/>
            </a:p>
          </p:txBody>
        </p:sp>
        <p:sp>
          <p:nvSpPr>
            <p:cNvPr id="2082" name="Rectangle 231"/>
            <p:cNvSpPr>
              <a:spLocks noChangeArrowheads="1"/>
            </p:cNvSpPr>
            <p:nvPr/>
          </p:nvSpPr>
          <p:spPr bwMode="auto">
            <a:xfrm>
              <a:off x="939800" y="3263027"/>
              <a:ext cx="51937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dpH</a:t>
              </a:r>
              <a:r>
                <a:rPr lang="en-US" sz="1600" baseline="-25000">
                  <a:solidFill>
                    <a:srgbClr val="000000"/>
                  </a:solidFill>
                  <a:latin typeface="Arial Narrow" pitchFamily="34" charset="0"/>
                </a:rPr>
                <a:t>i</a:t>
              </a:r>
              <a:r>
                <a:rPr lang="en-US" sz="1600">
                  <a:solidFill>
                    <a:srgbClr val="000000"/>
                  </a:solidFill>
                  <a:latin typeface="Arial Narrow" pitchFamily="34" charset="0"/>
                </a:rPr>
                <a:t>/dt</a:t>
              </a:r>
              <a:endParaRPr lang="en-US" sz="1600" baseline="-25000">
                <a:latin typeface="Arial Narrow" pitchFamily="34" charset="0"/>
              </a:endParaRPr>
            </a:p>
          </p:txBody>
        </p:sp>
        <p:sp>
          <p:nvSpPr>
            <p:cNvPr id="2083" name="Rectangle 233"/>
            <p:cNvSpPr>
              <a:spLocks noChangeArrowheads="1"/>
            </p:cNvSpPr>
            <p:nvPr/>
          </p:nvSpPr>
          <p:spPr bwMode="auto">
            <a:xfrm>
              <a:off x="1462882" y="3263819"/>
              <a:ext cx="136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a:t>
              </a:r>
              <a:endParaRPr lang="en-US"/>
            </a:p>
          </p:txBody>
        </p:sp>
        <p:sp>
          <p:nvSpPr>
            <p:cNvPr id="2084" name="Rectangle 234"/>
            <p:cNvSpPr>
              <a:spLocks noChangeArrowheads="1"/>
            </p:cNvSpPr>
            <p:nvPr/>
          </p:nvSpPr>
          <p:spPr bwMode="auto">
            <a:xfrm>
              <a:off x="1521616" y="3371768"/>
              <a:ext cx="2388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max</a:t>
              </a:r>
              <a:endParaRPr lang="en-US" sz="2000">
                <a:latin typeface="Arial Narrow" pitchFamily="34" charset="0"/>
              </a:endParaRPr>
            </a:p>
          </p:txBody>
        </p:sp>
      </p:grpSp>
      <p:grpSp>
        <p:nvGrpSpPr>
          <p:cNvPr id="2076" name="Group 523"/>
          <p:cNvGrpSpPr>
            <a:grpSpLocks/>
          </p:cNvGrpSpPr>
          <p:nvPr/>
        </p:nvGrpSpPr>
        <p:grpSpPr bwMode="auto">
          <a:xfrm>
            <a:off x="6688441" y="6476036"/>
            <a:ext cx="1115888" cy="315289"/>
            <a:chOff x="2092326" y="3189843"/>
            <a:chExt cx="1116013" cy="315357"/>
          </a:xfrm>
        </p:grpSpPr>
        <p:grpSp>
          <p:nvGrpSpPr>
            <p:cNvPr id="2077" name="Group 524"/>
            <p:cNvGrpSpPr>
              <a:grpSpLocks/>
            </p:cNvGrpSpPr>
            <p:nvPr/>
          </p:nvGrpSpPr>
          <p:grpSpPr bwMode="auto">
            <a:xfrm>
              <a:off x="2092326" y="3189843"/>
              <a:ext cx="444951" cy="315357"/>
              <a:chOff x="2092326" y="3116263"/>
              <a:chExt cx="444951" cy="315357"/>
            </a:xfrm>
          </p:grpSpPr>
          <p:sp>
            <p:nvSpPr>
              <p:cNvPr id="2079" name="Rectangle 235"/>
              <p:cNvSpPr>
                <a:spLocks noChangeArrowheads="1"/>
              </p:cNvSpPr>
              <p:nvPr/>
            </p:nvSpPr>
            <p:spPr bwMode="auto">
              <a:xfrm>
                <a:off x="2092326" y="3116263"/>
                <a:ext cx="4023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a:t>
                </a:r>
                <a:r>
                  <a:rPr lang="en-US" sz="1600" baseline="-25000">
                    <a:solidFill>
                      <a:srgbClr val="000000"/>
                    </a:solidFill>
                    <a:latin typeface="Arial Narrow" pitchFamily="34" charset="0"/>
                  </a:rPr>
                  <a:t>M,CO</a:t>
                </a:r>
                <a:endParaRPr lang="en-US" sz="1600">
                  <a:latin typeface="Arial Narrow" pitchFamily="34" charset="0"/>
                </a:endParaRPr>
              </a:p>
            </p:txBody>
          </p:sp>
          <p:sp>
            <p:nvSpPr>
              <p:cNvPr id="2080" name="Rectangle 237"/>
              <p:cNvSpPr>
                <a:spLocks noChangeArrowheads="1"/>
              </p:cNvSpPr>
              <p:nvPr/>
            </p:nvSpPr>
            <p:spPr bwMode="auto">
              <a:xfrm>
                <a:off x="2490789" y="3308509"/>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800">
                    <a:solidFill>
                      <a:srgbClr val="000000"/>
                    </a:solidFill>
                    <a:latin typeface="Arial Narrow" pitchFamily="34" charset="0"/>
                  </a:rPr>
                  <a:t>2</a:t>
                </a:r>
                <a:endParaRPr lang="en-US" sz="800">
                  <a:latin typeface="Arial Narrow" pitchFamily="34" charset="0"/>
                </a:endParaRPr>
              </a:p>
            </p:txBody>
          </p:sp>
        </p:grpSp>
        <p:sp>
          <p:nvSpPr>
            <p:cNvPr id="2078" name="Rectangle 238"/>
            <p:cNvSpPr>
              <a:spLocks noChangeArrowheads="1"/>
            </p:cNvSpPr>
            <p:nvPr/>
          </p:nvSpPr>
          <p:spPr bwMode="auto">
            <a:xfrm>
              <a:off x="2512636" y="3213656"/>
              <a:ext cx="69570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 </a:t>
              </a:r>
              <a:r>
                <a:rPr lang="en-US" sz="1600">
                  <a:solidFill>
                    <a:srgbClr val="000000"/>
                  </a:solidFill>
                  <a:latin typeface="Arial Narrow" pitchFamily="34" charset="0"/>
                </a:rPr>
                <a:t>(cm/sec)</a:t>
              </a:r>
              <a:endParaRPr lang="en-US" sz="1600">
                <a:latin typeface="Arial Narrow" pitchFamily="34" charset="0"/>
              </a:endParaRPr>
            </a:p>
          </p:txBody>
        </p:sp>
      </p:grpSp>
      <p:grpSp>
        <p:nvGrpSpPr>
          <p:cNvPr id="525" name="Group 524"/>
          <p:cNvGrpSpPr/>
          <p:nvPr/>
        </p:nvGrpSpPr>
        <p:grpSpPr>
          <a:xfrm>
            <a:off x="1232139" y="719052"/>
            <a:ext cx="2935000" cy="2195307"/>
            <a:chOff x="1232139" y="719052"/>
            <a:chExt cx="2935000" cy="2195307"/>
          </a:xfrm>
        </p:grpSpPr>
        <p:sp>
          <p:nvSpPr>
            <p:cNvPr id="526" name="Freeform 71"/>
            <p:cNvSpPr>
              <a:spLocks/>
            </p:cNvSpPr>
            <p:nvPr/>
          </p:nvSpPr>
          <p:spPr bwMode="auto">
            <a:xfrm>
              <a:off x="2822658" y="2900073"/>
              <a:ext cx="960344" cy="14286"/>
            </a:xfrm>
            <a:custGeom>
              <a:avLst/>
              <a:gdLst>
                <a:gd name="T0" fmla="*/ 14288 w 605"/>
                <a:gd name="T1" fmla="*/ 0 h 9"/>
                <a:gd name="T2" fmla="*/ 36513 w 605"/>
                <a:gd name="T3" fmla="*/ 0 h 9"/>
                <a:gd name="T4" fmla="*/ 58738 w 605"/>
                <a:gd name="T5" fmla="*/ 0 h 9"/>
                <a:gd name="T6" fmla="*/ 80963 w 605"/>
                <a:gd name="T7" fmla="*/ 0 h 9"/>
                <a:gd name="T8" fmla="*/ 103188 w 605"/>
                <a:gd name="T9" fmla="*/ 0 h 9"/>
                <a:gd name="T10" fmla="*/ 125413 w 605"/>
                <a:gd name="T11" fmla="*/ 6350 h 9"/>
                <a:gd name="T12" fmla="*/ 147638 w 605"/>
                <a:gd name="T13" fmla="*/ 6350 h 9"/>
                <a:gd name="T14" fmla="*/ 169863 w 605"/>
                <a:gd name="T15" fmla="*/ 6350 h 9"/>
                <a:gd name="T16" fmla="*/ 192088 w 605"/>
                <a:gd name="T17" fmla="*/ 6350 h 9"/>
                <a:gd name="T18" fmla="*/ 214313 w 605"/>
                <a:gd name="T19" fmla="*/ 6350 h 9"/>
                <a:gd name="T20" fmla="*/ 236538 w 605"/>
                <a:gd name="T21" fmla="*/ 6350 h 9"/>
                <a:gd name="T22" fmla="*/ 258763 w 605"/>
                <a:gd name="T23" fmla="*/ 6350 h 9"/>
                <a:gd name="T24" fmla="*/ 280988 w 605"/>
                <a:gd name="T25" fmla="*/ 6350 h 9"/>
                <a:gd name="T26" fmla="*/ 301625 w 605"/>
                <a:gd name="T27" fmla="*/ 6350 h 9"/>
                <a:gd name="T28" fmla="*/ 323850 w 605"/>
                <a:gd name="T29" fmla="*/ 6350 h 9"/>
                <a:gd name="T30" fmla="*/ 346075 w 605"/>
                <a:gd name="T31" fmla="*/ 6350 h 9"/>
                <a:gd name="T32" fmla="*/ 368300 w 605"/>
                <a:gd name="T33" fmla="*/ 6350 h 9"/>
                <a:gd name="T34" fmla="*/ 390525 w 605"/>
                <a:gd name="T35" fmla="*/ 6350 h 9"/>
                <a:gd name="T36" fmla="*/ 420688 w 605"/>
                <a:gd name="T37" fmla="*/ 6350 h 9"/>
                <a:gd name="T38" fmla="*/ 442913 w 605"/>
                <a:gd name="T39" fmla="*/ 6350 h 9"/>
                <a:gd name="T40" fmla="*/ 465138 w 605"/>
                <a:gd name="T41" fmla="*/ 6350 h 9"/>
                <a:gd name="T42" fmla="*/ 495300 w 605"/>
                <a:gd name="T43" fmla="*/ 6350 h 9"/>
                <a:gd name="T44" fmla="*/ 517525 w 605"/>
                <a:gd name="T45" fmla="*/ 14287 h 9"/>
                <a:gd name="T46" fmla="*/ 539750 w 605"/>
                <a:gd name="T47" fmla="*/ 14287 h 9"/>
                <a:gd name="T48" fmla="*/ 560388 w 605"/>
                <a:gd name="T49" fmla="*/ 14287 h 9"/>
                <a:gd name="T50" fmla="*/ 582613 w 605"/>
                <a:gd name="T51" fmla="*/ 14287 h 9"/>
                <a:gd name="T52" fmla="*/ 604838 w 605"/>
                <a:gd name="T53" fmla="*/ 14287 h 9"/>
                <a:gd name="T54" fmla="*/ 627063 w 605"/>
                <a:gd name="T55" fmla="*/ 14287 h 9"/>
                <a:gd name="T56" fmla="*/ 649288 w 605"/>
                <a:gd name="T57" fmla="*/ 14287 h 9"/>
                <a:gd name="T58" fmla="*/ 671513 w 605"/>
                <a:gd name="T59" fmla="*/ 14287 h 9"/>
                <a:gd name="T60" fmla="*/ 693738 w 605"/>
                <a:gd name="T61" fmla="*/ 14287 h 9"/>
                <a:gd name="T62" fmla="*/ 715963 w 605"/>
                <a:gd name="T63" fmla="*/ 14287 h 9"/>
                <a:gd name="T64" fmla="*/ 738188 w 605"/>
                <a:gd name="T65" fmla="*/ 14287 h 9"/>
                <a:gd name="T66" fmla="*/ 760413 w 605"/>
                <a:gd name="T67" fmla="*/ 14287 h 9"/>
                <a:gd name="T68" fmla="*/ 782638 w 605"/>
                <a:gd name="T69" fmla="*/ 14287 h 9"/>
                <a:gd name="T70" fmla="*/ 804863 w 605"/>
                <a:gd name="T71" fmla="*/ 14287 h 9"/>
                <a:gd name="T72" fmla="*/ 827088 w 605"/>
                <a:gd name="T73" fmla="*/ 14287 h 9"/>
                <a:gd name="T74" fmla="*/ 849313 w 605"/>
                <a:gd name="T75" fmla="*/ 14287 h 9"/>
                <a:gd name="T76" fmla="*/ 871538 w 605"/>
                <a:gd name="T77" fmla="*/ 14287 h 9"/>
                <a:gd name="T78" fmla="*/ 901700 w 605"/>
                <a:gd name="T79" fmla="*/ 14287 h 9"/>
                <a:gd name="T80" fmla="*/ 923925 w 605"/>
                <a:gd name="T81" fmla="*/ 14287 h 9"/>
                <a:gd name="T82" fmla="*/ 946150 w 605"/>
                <a:gd name="T83" fmla="*/ 14287 h 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5" h="9">
                  <a:moveTo>
                    <a:pt x="0" y="0"/>
                  </a:moveTo>
                  <a:lnTo>
                    <a:pt x="4" y="0"/>
                  </a:lnTo>
                  <a:lnTo>
                    <a:pt x="9" y="0"/>
                  </a:lnTo>
                  <a:lnTo>
                    <a:pt x="14" y="0"/>
                  </a:lnTo>
                  <a:lnTo>
                    <a:pt x="18" y="0"/>
                  </a:lnTo>
                  <a:lnTo>
                    <a:pt x="23" y="0"/>
                  </a:lnTo>
                  <a:lnTo>
                    <a:pt x="28" y="0"/>
                  </a:lnTo>
                  <a:lnTo>
                    <a:pt x="32" y="0"/>
                  </a:lnTo>
                  <a:lnTo>
                    <a:pt x="37" y="0"/>
                  </a:lnTo>
                  <a:lnTo>
                    <a:pt x="41" y="0"/>
                  </a:lnTo>
                  <a:lnTo>
                    <a:pt x="46" y="0"/>
                  </a:lnTo>
                  <a:lnTo>
                    <a:pt x="51" y="0"/>
                  </a:lnTo>
                  <a:lnTo>
                    <a:pt x="55" y="0"/>
                  </a:lnTo>
                  <a:lnTo>
                    <a:pt x="60" y="0"/>
                  </a:lnTo>
                  <a:lnTo>
                    <a:pt x="65" y="0"/>
                  </a:lnTo>
                  <a:lnTo>
                    <a:pt x="69" y="4"/>
                  </a:lnTo>
                  <a:lnTo>
                    <a:pt x="74" y="4"/>
                  </a:lnTo>
                  <a:lnTo>
                    <a:pt x="79" y="4"/>
                  </a:lnTo>
                  <a:lnTo>
                    <a:pt x="83" y="4"/>
                  </a:lnTo>
                  <a:lnTo>
                    <a:pt x="88" y="4"/>
                  </a:lnTo>
                  <a:lnTo>
                    <a:pt x="93" y="4"/>
                  </a:lnTo>
                  <a:lnTo>
                    <a:pt x="97" y="4"/>
                  </a:lnTo>
                  <a:lnTo>
                    <a:pt x="102" y="4"/>
                  </a:lnTo>
                  <a:lnTo>
                    <a:pt x="107" y="4"/>
                  </a:lnTo>
                  <a:lnTo>
                    <a:pt x="111" y="4"/>
                  </a:lnTo>
                  <a:lnTo>
                    <a:pt x="116" y="4"/>
                  </a:lnTo>
                  <a:lnTo>
                    <a:pt x="121" y="4"/>
                  </a:lnTo>
                  <a:lnTo>
                    <a:pt x="125" y="4"/>
                  </a:lnTo>
                  <a:lnTo>
                    <a:pt x="130" y="4"/>
                  </a:lnTo>
                  <a:lnTo>
                    <a:pt x="135" y="4"/>
                  </a:lnTo>
                  <a:lnTo>
                    <a:pt x="139" y="4"/>
                  </a:lnTo>
                  <a:lnTo>
                    <a:pt x="144" y="4"/>
                  </a:lnTo>
                  <a:lnTo>
                    <a:pt x="149" y="4"/>
                  </a:lnTo>
                  <a:lnTo>
                    <a:pt x="153" y="4"/>
                  </a:lnTo>
                  <a:lnTo>
                    <a:pt x="158" y="4"/>
                  </a:lnTo>
                  <a:lnTo>
                    <a:pt x="163" y="4"/>
                  </a:lnTo>
                  <a:lnTo>
                    <a:pt x="167" y="4"/>
                  </a:lnTo>
                  <a:lnTo>
                    <a:pt x="172" y="4"/>
                  </a:lnTo>
                  <a:lnTo>
                    <a:pt x="177" y="4"/>
                  </a:lnTo>
                  <a:lnTo>
                    <a:pt x="181" y="4"/>
                  </a:lnTo>
                  <a:lnTo>
                    <a:pt x="186" y="4"/>
                  </a:lnTo>
                  <a:lnTo>
                    <a:pt x="190" y="4"/>
                  </a:lnTo>
                  <a:lnTo>
                    <a:pt x="195" y="4"/>
                  </a:lnTo>
                  <a:lnTo>
                    <a:pt x="200" y="4"/>
                  </a:lnTo>
                  <a:lnTo>
                    <a:pt x="204" y="4"/>
                  </a:lnTo>
                  <a:lnTo>
                    <a:pt x="209" y="4"/>
                  </a:lnTo>
                  <a:lnTo>
                    <a:pt x="214" y="4"/>
                  </a:lnTo>
                  <a:lnTo>
                    <a:pt x="218" y="4"/>
                  </a:lnTo>
                  <a:lnTo>
                    <a:pt x="223" y="4"/>
                  </a:lnTo>
                  <a:lnTo>
                    <a:pt x="228" y="4"/>
                  </a:lnTo>
                  <a:lnTo>
                    <a:pt x="232" y="4"/>
                  </a:lnTo>
                  <a:lnTo>
                    <a:pt x="237" y="4"/>
                  </a:lnTo>
                  <a:lnTo>
                    <a:pt x="242" y="4"/>
                  </a:lnTo>
                  <a:lnTo>
                    <a:pt x="246" y="4"/>
                  </a:lnTo>
                  <a:lnTo>
                    <a:pt x="251" y="4"/>
                  </a:lnTo>
                  <a:lnTo>
                    <a:pt x="260" y="4"/>
                  </a:lnTo>
                  <a:lnTo>
                    <a:pt x="265" y="4"/>
                  </a:lnTo>
                  <a:lnTo>
                    <a:pt x="270" y="4"/>
                  </a:lnTo>
                  <a:lnTo>
                    <a:pt x="274" y="4"/>
                  </a:lnTo>
                  <a:lnTo>
                    <a:pt x="279" y="4"/>
                  </a:lnTo>
                  <a:lnTo>
                    <a:pt x="284" y="4"/>
                  </a:lnTo>
                  <a:lnTo>
                    <a:pt x="288" y="4"/>
                  </a:lnTo>
                  <a:lnTo>
                    <a:pt x="293" y="4"/>
                  </a:lnTo>
                  <a:lnTo>
                    <a:pt x="302" y="4"/>
                  </a:lnTo>
                  <a:lnTo>
                    <a:pt x="307" y="4"/>
                  </a:lnTo>
                  <a:lnTo>
                    <a:pt x="312" y="4"/>
                  </a:lnTo>
                  <a:lnTo>
                    <a:pt x="316" y="4"/>
                  </a:lnTo>
                  <a:lnTo>
                    <a:pt x="321" y="9"/>
                  </a:lnTo>
                  <a:lnTo>
                    <a:pt x="326" y="9"/>
                  </a:lnTo>
                  <a:lnTo>
                    <a:pt x="330" y="9"/>
                  </a:lnTo>
                  <a:lnTo>
                    <a:pt x="335" y="9"/>
                  </a:lnTo>
                  <a:lnTo>
                    <a:pt x="340" y="9"/>
                  </a:lnTo>
                  <a:lnTo>
                    <a:pt x="344" y="9"/>
                  </a:lnTo>
                  <a:lnTo>
                    <a:pt x="349" y="9"/>
                  </a:lnTo>
                  <a:lnTo>
                    <a:pt x="353" y="9"/>
                  </a:lnTo>
                  <a:lnTo>
                    <a:pt x="358" y="9"/>
                  </a:lnTo>
                  <a:lnTo>
                    <a:pt x="363" y="9"/>
                  </a:lnTo>
                  <a:lnTo>
                    <a:pt x="367" y="9"/>
                  </a:lnTo>
                  <a:lnTo>
                    <a:pt x="372" y="9"/>
                  </a:lnTo>
                  <a:lnTo>
                    <a:pt x="377" y="9"/>
                  </a:lnTo>
                  <a:lnTo>
                    <a:pt x="381" y="9"/>
                  </a:lnTo>
                  <a:lnTo>
                    <a:pt x="386" y="9"/>
                  </a:lnTo>
                  <a:lnTo>
                    <a:pt x="391" y="9"/>
                  </a:lnTo>
                  <a:lnTo>
                    <a:pt x="395" y="9"/>
                  </a:lnTo>
                  <a:lnTo>
                    <a:pt x="400" y="9"/>
                  </a:lnTo>
                  <a:lnTo>
                    <a:pt x="405" y="9"/>
                  </a:lnTo>
                  <a:lnTo>
                    <a:pt x="409" y="9"/>
                  </a:lnTo>
                  <a:lnTo>
                    <a:pt x="414" y="9"/>
                  </a:lnTo>
                  <a:lnTo>
                    <a:pt x="419" y="9"/>
                  </a:lnTo>
                  <a:lnTo>
                    <a:pt x="423" y="9"/>
                  </a:lnTo>
                  <a:lnTo>
                    <a:pt x="428" y="9"/>
                  </a:lnTo>
                  <a:lnTo>
                    <a:pt x="433" y="9"/>
                  </a:lnTo>
                  <a:lnTo>
                    <a:pt x="437" y="9"/>
                  </a:lnTo>
                  <a:lnTo>
                    <a:pt x="442" y="9"/>
                  </a:lnTo>
                  <a:lnTo>
                    <a:pt x="447" y="9"/>
                  </a:lnTo>
                  <a:lnTo>
                    <a:pt x="451" y="9"/>
                  </a:lnTo>
                  <a:lnTo>
                    <a:pt x="456" y="9"/>
                  </a:lnTo>
                  <a:lnTo>
                    <a:pt x="461" y="9"/>
                  </a:lnTo>
                  <a:lnTo>
                    <a:pt x="465" y="9"/>
                  </a:lnTo>
                  <a:lnTo>
                    <a:pt x="470" y="9"/>
                  </a:lnTo>
                  <a:lnTo>
                    <a:pt x="475" y="9"/>
                  </a:lnTo>
                  <a:lnTo>
                    <a:pt x="479" y="9"/>
                  </a:lnTo>
                  <a:lnTo>
                    <a:pt x="484" y="9"/>
                  </a:lnTo>
                  <a:lnTo>
                    <a:pt x="489" y="9"/>
                  </a:lnTo>
                  <a:lnTo>
                    <a:pt x="493" y="9"/>
                  </a:lnTo>
                  <a:lnTo>
                    <a:pt x="498" y="9"/>
                  </a:lnTo>
                  <a:lnTo>
                    <a:pt x="503" y="9"/>
                  </a:lnTo>
                  <a:lnTo>
                    <a:pt x="507" y="9"/>
                  </a:lnTo>
                  <a:lnTo>
                    <a:pt x="512" y="9"/>
                  </a:lnTo>
                  <a:lnTo>
                    <a:pt x="516" y="9"/>
                  </a:lnTo>
                  <a:lnTo>
                    <a:pt x="521" y="9"/>
                  </a:lnTo>
                  <a:lnTo>
                    <a:pt x="526" y="9"/>
                  </a:lnTo>
                  <a:lnTo>
                    <a:pt x="530" y="9"/>
                  </a:lnTo>
                  <a:lnTo>
                    <a:pt x="535" y="9"/>
                  </a:lnTo>
                  <a:lnTo>
                    <a:pt x="540" y="9"/>
                  </a:lnTo>
                  <a:lnTo>
                    <a:pt x="544" y="9"/>
                  </a:lnTo>
                  <a:lnTo>
                    <a:pt x="549" y="9"/>
                  </a:lnTo>
                  <a:lnTo>
                    <a:pt x="554" y="9"/>
                  </a:lnTo>
                  <a:lnTo>
                    <a:pt x="563" y="9"/>
                  </a:lnTo>
                  <a:lnTo>
                    <a:pt x="568" y="9"/>
                  </a:lnTo>
                  <a:lnTo>
                    <a:pt x="572" y="9"/>
                  </a:lnTo>
                  <a:lnTo>
                    <a:pt x="577" y="9"/>
                  </a:lnTo>
                  <a:lnTo>
                    <a:pt x="582" y="9"/>
                  </a:lnTo>
                  <a:lnTo>
                    <a:pt x="586" y="9"/>
                  </a:lnTo>
                  <a:lnTo>
                    <a:pt x="591" y="9"/>
                  </a:lnTo>
                  <a:lnTo>
                    <a:pt x="596" y="9"/>
                  </a:lnTo>
                  <a:lnTo>
                    <a:pt x="600" y="9"/>
                  </a:lnTo>
                  <a:lnTo>
                    <a:pt x="605" y="9"/>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7" name="Freeform 72"/>
            <p:cNvSpPr>
              <a:spLocks/>
            </p:cNvSpPr>
            <p:nvPr/>
          </p:nvSpPr>
          <p:spPr bwMode="auto">
            <a:xfrm>
              <a:off x="3783002" y="2914359"/>
              <a:ext cx="384137" cy="0"/>
            </a:xfrm>
            <a:custGeom>
              <a:avLst/>
              <a:gdLst>
                <a:gd name="T0" fmla="*/ 0 w 242"/>
                <a:gd name="T1" fmla="*/ 7938 w 242"/>
                <a:gd name="T2" fmla="*/ 14288 w 242"/>
                <a:gd name="T3" fmla="*/ 22225 w 242"/>
                <a:gd name="T4" fmla="*/ 30163 w 242"/>
                <a:gd name="T5" fmla="*/ 36513 w 242"/>
                <a:gd name="T6" fmla="*/ 44450 w 242"/>
                <a:gd name="T7" fmla="*/ 52388 w 242"/>
                <a:gd name="T8" fmla="*/ 58738 w 242"/>
                <a:gd name="T9" fmla="*/ 66675 w 242"/>
                <a:gd name="T10" fmla="*/ 74613 w 242"/>
                <a:gd name="T11" fmla="*/ 80963 w 242"/>
                <a:gd name="T12" fmla="*/ 88900 w 242"/>
                <a:gd name="T13" fmla="*/ 96838 w 242"/>
                <a:gd name="T14" fmla="*/ 103188 w 242"/>
                <a:gd name="T15" fmla="*/ 111125 w 242"/>
                <a:gd name="T16" fmla="*/ 117475 w 242"/>
                <a:gd name="T17" fmla="*/ 125413 w 242"/>
                <a:gd name="T18" fmla="*/ 133350 w 242"/>
                <a:gd name="T19" fmla="*/ 139700 w 242"/>
                <a:gd name="T20" fmla="*/ 147638 w 242"/>
                <a:gd name="T21" fmla="*/ 155575 w 242"/>
                <a:gd name="T22" fmla="*/ 161925 w 242"/>
                <a:gd name="T23" fmla="*/ 177800 w 242"/>
                <a:gd name="T24" fmla="*/ 184150 w 242"/>
                <a:gd name="T25" fmla="*/ 192088 w 242"/>
                <a:gd name="T26" fmla="*/ 200025 w 242"/>
                <a:gd name="T27" fmla="*/ 206375 w 242"/>
                <a:gd name="T28" fmla="*/ 214313 w 242"/>
                <a:gd name="T29" fmla="*/ 222250 w 242"/>
                <a:gd name="T30" fmla="*/ 236538 w 242"/>
                <a:gd name="T31" fmla="*/ 244475 w 242"/>
                <a:gd name="T32" fmla="*/ 250825 w 242"/>
                <a:gd name="T33" fmla="*/ 258763 w 242"/>
                <a:gd name="T34" fmla="*/ 273050 w 242"/>
                <a:gd name="T35" fmla="*/ 280988 w 242"/>
                <a:gd name="T36" fmla="*/ 288925 w 242"/>
                <a:gd name="T37" fmla="*/ 295275 w 242"/>
                <a:gd name="T38" fmla="*/ 303213 w 242"/>
                <a:gd name="T39" fmla="*/ 311150 w 242"/>
                <a:gd name="T40" fmla="*/ 317500 w 242"/>
                <a:gd name="T41" fmla="*/ 325438 w 242"/>
                <a:gd name="T42" fmla="*/ 333375 w 242"/>
                <a:gd name="T43" fmla="*/ 339725 w 242"/>
                <a:gd name="T44" fmla="*/ 347663 w 242"/>
                <a:gd name="T45" fmla="*/ 355600 w 242"/>
                <a:gd name="T46" fmla="*/ 361950 w 242"/>
                <a:gd name="T47" fmla="*/ 369888 w 242"/>
                <a:gd name="T48" fmla="*/ 376238 w 242"/>
                <a:gd name="T49" fmla="*/ 384175 w 2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Lst>
              <a:ahLst/>
              <a:cxnLst>
                <a:cxn ang="T50">
                  <a:pos x="T0" y="0"/>
                </a:cxn>
                <a:cxn ang="T51">
                  <a:pos x="T1" y="0"/>
                </a:cxn>
                <a:cxn ang="T52">
                  <a:pos x="T2" y="0"/>
                </a:cxn>
                <a:cxn ang="T53">
                  <a:pos x="T3" y="0"/>
                </a:cxn>
                <a:cxn ang="T54">
                  <a:pos x="T4" y="0"/>
                </a:cxn>
                <a:cxn ang="T55">
                  <a:pos x="T5" y="0"/>
                </a:cxn>
                <a:cxn ang="T56">
                  <a:pos x="T6" y="0"/>
                </a:cxn>
                <a:cxn ang="T57">
                  <a:pos x="T7" y="0"/>
                </a:cxn>
                <a:cxn ang="T58">
                  <a:pos x="T8" y="0"/>
                </a:cxn>
                <a:cxn ang="T59">
                  <a:pos x="T9" y="0"/>
                </a:cxn>
                <a:cxn ang="T60">
                  <a:pos x="T10" y="0"/>
                </a:cxn>
                <a:cxn ang="T61">
                  <a:pos x="T11" y="0"/>
                </a:cxn>
                <a:cxn ang="T62">
                  <a:pos x="T12" y="0"/>
                </a:cxn>
                <a:cxn ang="T63">
                  <a:pos x="T13" y="0"/>
                </a:cxn>
                <a:cxn ang="T64">
                  <a:pos x="T14" y="0"/>
                </a:cxn>
                <a:cxn ang="T65">
                  <a:pos x="T15" y="0"/>
                </a:cxn>
                <a:cxn ang="T66">
                  <a:pos x="T16" y="0"/>
                </a:cxn>
                <a:cxn ang="T67">
                  <a:pos x="T17" y="0"/>
                </a:cxn>
                <a:cxn ang="T68">
                  <a:pos x="T18" y="0"/>
                </a:cxn>
                <a:cxn ang="T69">
                  <a:pos x="T19" y="0"/>
                </a:cxn>
                <a:cxn ang="T70">
                  <a:pos x="T20" y="0"/>
                </a:cxn>
                <a:cxn ang="T71">
                  <a:pos x="T21" y="0"/>
                </a:cxn>
                <a:cxn ang="T72">
                  <a:pos x="T22" y="0"/>
                </a:cxn>
                <a:cxn ang="T73">
                  <a:pos x="T23" y="0"/>
                </a:cxn>
                <a:cxn ang="T74">
                  <a:pos x="T24" y="0"/>
                </a:cxn>
                <a:cxn ang="T75">
                  <a:pos x="T25" y="0"/>
                </a:cxn>
                <a:cxn ang="T76">
                  <a:pos x="T26" y="0"/>
                </a:cxn>
                <a:cxn ang="T77">
                  <a:pos x="T27" y="0"/>
                </a:cxn>
                <a:cxn ang="T78">
                  <a:pos x="T28" y="0"/>
                </a:cxn>
                <a:cxn ang="T79">
                  <a:pos x="T29" y="0"/>
                </a:cxn>
                <a:cxn ang="T80">
                  <a:pos x="T30" y="0"/>
                </a:cxn>
                <a:cxn ang="T81">
                  <a:pos x="T31" y="0"/>
                </a:cxn>
                <a:cxn ang="T82">
                  <a:pos x="T32" y="0"/>
                </a:cxn>
                <a:cxn ang="T83">
                  <a:pos x="T33" y="0"/>
                </a:cxn>
                <a:cxn ang="T84">
                  <a:pos x="T34" y="0"/>
                </a:cxn>
                <a:cxn ang="T85">
                  <a:pos x="T35" y="0"/>
                </a:cxn>
                <a:cxn ang="T86">
                  <a:pos x="T36" y="0"/>
                </a:cxn>
                <a:cxn ang="T87">
                  <a:pos x="T37" y="0"/>
                </a:cxn>
                <a:cxn ang="T88">
                  <a:pos x="T38" y="0"/>
                </a:cxn>
                <a:cxn ang="T89">
                  <a:pos x="T39" y="0"/>
                </a:cxn>
                <a:cxn ang="T90">
                  <a:pos x="T40" y="0"/>
                </a:cxn>
                <a:cxn ang="T91">
                  <a:pos x="T41" y="0"/>
                </a:cxn>
                <a:cxn ang="T92">
                  <a:pos x="T42" y="0"/>
                </a:cxn>
                <a:cxn ang="T93">
                  <a:pos x="T43" y="0"/>
                </a:cxn>
                <a:cxn ang="T94">
                  <a:pos x="T44" y="0"/>
                </a:cxn>
                <a:cxn ang="T95">
                  <a:pos x="T45" y="0"/>
                </a:cxn>
                <a:cxn ang="T96">
                  <a:pos x="T46" y="0"/>
                </a:cxn>
                <a:cxn ang="T97">
                  <a:pos x="T47" y="0"/>
                </a:cxn>
                <a:cxn ang="T98">
                  <a:pos x="T48" y="0"/>
                </a:cxn>
                <a:cxn ang="T99">
                  <a:pos x="T49" y="0"/>
                </a:cxn>
              </a:cxnLst>
              <a:rect l="0" t="0" r="r" b="b"/>
              <a:pathLst>
                <a:path w="242">
                  <a:moveTo>
                    <a:pt x="0" y="0"/>
                  </a:moveTo>
                  <a:lnTo>
                    <a:pt x="5" y="0"/>
                  </a:lnTo>
                  <a:lnTo>
                    <a:pt x="9" y="0"/>
                  </a:lnTo>
                  <a:lnTo>
                    <a:pt x="14" y="0"/>
                  </a:lnTo>
                  <a:lnTo>
                    <a:pt x="19" y="0"/>
                  </a:lnTo>
                  <a:lnTo>
                    <a:pt x="23" y="0"/>
                  </a:lnTo>
                  <a:lnTo>
                    <a:pt x="28" y="0"/>
                  </a:lnTo>
                  <a:lnTo>
                    <a:pt x="33" y="0"/>
                  </a:lnTo>
                  <a:lnTo>
                    <a:pt x="37" y="0"/>
                  </a:lnTo>
                  <a:lnTo>
                    <a:pt x="42" y="0"/>
                  </a:lnTo>
                  <a:lnTo>
                    <a:pt x="47" y="0"/>
                  </a:lnTo>
                  <a:lnTo>
                    <a:pt x="51" y="0"/>
                  </a:lnTo>
                  <a:lnTo>
                    <a:pt x="56" y="0"/>
                  </a:lnTo>
                  <a:lnTo>
                    <a:pt x="61" y="0"/>
                  </a:lnTo>
                  <a:lnTo>
                    <a:pt x="65" y="0"/>
                  </a:lnTo>
                  <a:lnTo>
                    <a:pt x="70" y="0"/>
                  </a:lnTo>
                  <a:lnTo>
                    <a:pt x="74" y="0"/>
                  </a:lnTo>
                  <a:lnTo>
                    <a:pt x="79" y="0"/>
                  </a:lnTo>
                  <a:lnTo>
                    <a:pt x="84" y="0"/>
                  </a:lnTo>
                  <a:lnTo>
                    <a:pt x="88" y="0"/>
                  </a:lnTo>
                  <a:lnTo>
                    <a:pt x="93" y="0"/>
                  </a:lnTo>
                  <a:lnTo>
                    <a:pt x="98" y="0"/>
                  </a:lnTo>
                  <a:lnTo>
                    <a:pt x="102" y="0"/>
                  </a:lnTo>
                  <a:lnTo>
                    <a:pt x="112" y="0"/>
                  </a:lnTo>
                  <a:lnTo>
                    <a:pt x="116" y="0"/>
                  </a:lnTo>
                  <a:lnTo>
                    <a:pt x="121" y="0"/>
                  </a:lnTo>
                  <a:lnTo>
                    <a:pt x="126" y="0"/>
                  </a:lnTo>
                  <a:lnTo>
                    <a:pt x="130" y="0"/>
                  </a:lnTo>
                  <a:lnTo>
                    <a:pt x="135" y="0"/>
                  </a:lnTo>
                  <a:lnTo>
                    <a:pt x="140" y="0"/>
                  </a:lnTo>
                  <a:lnTo>
                    <a:pt x="149" y="0"/>
                  </a:lnTo>
                  <a:lnTo>
                    <a:pt x="154" y="0"/>
                  </a:lnTo>
                  <a:lnTo>
                    <a:pt x="158" y="0"/>
                  </a:lnTo>
                  <a:lnTo>
                    <a:pt x="163" y="0"/>
                  </a:lnTo>
                  <a:lnTo>
                    <a:pt x="172" y="0"/>
                  </a:lnTo>
                  <a:lnTo>
                    <a:pt x="177" y="0"/>
                  </a:lnTo>
                  <a:lnTo>
                    <a:pt x="182" y="0"/>
                  </a:lnTo>
                  <a:lnTo>
                    <a:pt x="186" y="0"/>
                  </a:lnTo>
                  <a:lnTo>
                    <a:pt x="191" y="0"/>
                  </a:lnTo>
                  <a:lnTo>
                    <a:pt x="196" y="0"/>
                  </a:lnTo>
                  <a:lnTo>
                    <a:pt x="200" y="0"/>
                  </a:lnTo>
                  <a:lnTo>
                    <a:pt x="205" y="0"/>
                  </a:lnTo>
                  <a:lnTo>
                    <a:pt x="210" y="0"/>
                  </a:lnTo>
                  <a:lnTo>
                    <a:pt x="214" y="0"/>
                  </a:lnTo>
                  <a:lnTo>
                    <a:pt x="219" y="0"/>
                  </a:lnTo>
                  <a:lnTo>
                    <a:pt x="224" y="0"/>
                  </a:lnTo>
                  <a:lnTo>
                    <a:pt x="228" y="0"/>
                  </a:lnTo>
                  <a:lnTo>
                    <a:pt x="233" y="0"/>
                  </a:lnTo>
                  <a:lnTo>
                    <a:pt x="237" y="0"/>
                  </a:lnTo>
                  <a:lnTo>
                    <a:pt x="242" y="0"/>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8" name="Freeform 70"/>
            <p:cNvSpPr>
              <a:spLocks/>
            </p:cNvSpPr>
            <p:nvPr/>
          </p:nvSpPr>
          <p:spPr bwMode="auto">
            <a:xfrm>
              <a:off x="1927396" y="2396883"/>
              <a:ext cx="895262" cy="503190"/>
            </a:xfrm>
            <a:custGeom>
              <a:avLst/>
              <a:gdLst>
                <a:gd name="T0" fmla="*/ 7938 w 564"/>
                <a:gd name="T1" fmla="*/ 14287 h 317"/>
                <a:gd name="T2" fmla="*/ 14288 w 564"/>
                <a:gd name="T3" fmla="*/ 36512 h 317"/>
                <a:gd name="T4" fmla="*/ 36513 w 564"/>
                <a:gd name="T5" fmla="*/ 66675 h 317"/>
                <a:gd name="T6" fmla="*/ 52388 w 564"/>
                <a:gd name="T7" fmla="*/ 96837 h 317"/>
                <a:gd name="T8" fmla="*/ 74613 w 564"/>
                <a:gd name="T9" fmla="*/ 125412 h 317"/>
                <a:gd name="T10" fmla="*/ 96838 w 564"/>
                <a:gd name="T11" fmla="*/ 155575 h 317"/>
                <a:gd name="T12" fmla="*/ 103188 w 564"/>
                <a:gd name="T13" fmla="*/ 177800 h 317"/>
                <a:gd name="T14" fmla="*/ 125413 w 564"/>
                <a:gd name="T15" fmla="*/ 206375 h 317"/>
                <a:gd name="T16" fmla="*/ 147638 w 564"/>
                <a:gd name="T17" fmla="*/ 228600 h 317"/>
                <a:gd name="T18" fmla="*/ 169863 w 564"/>
                <a:gd name="T19" fmla="*/ 250825 h 317"/>
                <a:gd name="T20" fmla="*/ 192088 w 564"/>
                <a:gd name="T21" fmla="*/ 273050 h 317"/>
                <a:gd name="T22" fmla="*/ 214313 w 564"/>
                <a:gd name="T23" fmla="*/ 295275 h 317"/>
                <a:gd name="T24" fmla="*/ 236538 w 564"/>
                <a:gd name="T25" fmla="*/ 311150 h 317"/>
                <a:gd name="T26" fmla="*/ 258763 w 564"/>
                <a:gd name="T27" fmla="*/ 333375 h 317"/>
                <a:gd name="T28" fmla="*/ 280988 w 564"/>
                <a:gd name="T29" fmla="*/ 347662 h 317"/>
                <a:gd name="T30" fmla="*/ 303213 w 564"/>
                <a:gd name="T31" fmla="*/ 361950 h 317"/>
                <a:gd name="T32" fmla="*/ 325438 w 564"/>
                <a:gd name="T33" fmla="*/ 369887 h 317"/>
                <a:gd name="T34" fmla="*/ 347663 w 564"/>
                <a:gd name="T35" fmla="*/ 384175 h 317"/>
                <a:gd name="T36" fmla="*/ 369888 w 564"/>
                <a:gd name="T37" fmla="*/ 398462 h 317"/>
                <a:gd name="T38" fmla="*/ 392113 w 564"/>
                <a:gd name="T39" fmla="*/ 406400 h 317"/>
                <a:gd name="T40" fmla="*/ 414338 w 564"/>
                <a:gd name="T41" fmla="*/ 414337 h 317"/>
                <a:gd name="T42" fmla="*/ 436563 w 564"/>
                <a:gd name="T43" fmla="*/ 420687 h 317"/>
                <a:gd name="T44" fmla="*/ 458788 w 564"/>
                <a:gd name="T45" fmla="*/ 436562 h 317"/>
                <a:gd name="T46" fmla="*/ 481013 w 564"/>
                <a:gd name="T47" fmla="*/ 436562 h 317"/>
                <a:gd name="T48" fmla="*/ 503238 w 564"/>
                <a:gd name="T49" fmla="*/ 442912 h 317"/>
                <a:gd name="T50" fmla="*/ 525463 w 564"/>
                <a:gd name="T51" fmla="*/ 450850 h 317"/>
                <a:gd name="T52" fmla="*/ 547688 w 564"/>
                <a:gd name="T53" fmla="*/ 458787 h 317"/>
                <a:gd name="T54" fmla="*/ 569913 w 564"/>
                <a:gd name="T55" fmla="*/ 465137 h 317"/>
                <a:gd name="T56" fmla="*/ 592138 w 564"/>
                <a:gd name="T57" fmla="*/ 465137 h 317"/>
                <a:gd name="T58" fmla="*/ 614363 w 564"/>
                <a:gd name="T59" fmla="*/ 473075 h 317"/>
                <a:gd name="T60" fmla="*/ 636588 w 564"/>
                <a:gd name="T61" fmla="*/ 473075 h 317"/>
                <a:gd name="T62" fmla="*/ 658813 w 564"/>
                <a:gd name="T63" fmla="*/ 481012 h 317"/>
                <a:gd name="T64" fmla="*/ 681038 w 564"/>
                <a:gd name="T65" fmla="*/ 481012 h 317"/>
                <a:gd name="T66" fmla="*/ 701675 w 564"/>
                <a:gd name="T67" fmla="*/ 487362 h 317"/>
                <a:gd name="T68" fmla="*/ 723900 w 564"/>
                <a:gd name="T69" fmla="*/ 487362 h 317"/>
                <a:gd name="T70" fmla="*/ 746125 w 564"/>
                <a:gd name="T71" fmla="*/ 487362 h 317"/>
                <a:gd name="T72" fmla="*/ 768350 w 564"/>
                <a:gd name="T73" fmla="*/ 495300 h 317"/>
                <a:gd name="T74" fmla="*/ 790575 w 564"/>
                <a:gd name="T75" fmla="*/ 495300 h 317"/>
                <a:gd name="T76" fmla="*/ 812800 w 564"/>
                <a:gd name="T77" fmla="*/ 495300 h 317"/>
                <a:gd name="T78" fmla="*/ 835025 w 564"/>
                <a:gd name="T79" fmla="*/ 495300 h 317"/>
                <a:gd name="T80" fmla="*/ 857250 w 564"/>
                <a:gd name="T81" fmla="*/ 503237 h 317"/>
                <a:gd name="T82" fmla="*/ 879475 w 564"/>
                <a:gd name="T83" fmla="*/ 503237 h 3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4" h="317">
                  <a:moveTo>
                    <a:pt x="0" y="0"/>
                  </a:moveTo>
                  <a:lnTo>
                    <a:pt x="0" y="5"/>
                  </a:lnTo>
                  <a:lnTo>
                    <a:pt x="5" y="9"/>
                  </a:lnTo>
                  <a:lnTo>
                    <a:pt x="5" y="14"/>
                  </a:lnTo>
                  <a:lnTo>
                    <a:pt x="9" y="19"/>
                  </a:lnTo>
                  <a:lnTo>
                    <a:pt x="9" y="23"/>
                  </a:lnTo>
                  <a:lnTo>
                    <a:pt x="14" y="28"/>
                  </a:lnTo>
                  <a:lnTo>
                    <a:pt x="14" y="33"/>
                  </a:lnTo>
                  <a:lnTo>
                    <a:pt x="23" y="42"/>
                  </a:lnTo>
                  <a:lnTo>
                    <a:pt x="23" y="51"/>
                  </a:lnTo>
                  <a:lnTo>
                    <a:pt x="28" y="56"/>
                  </a:lnTo>
                  <a:lnTo>
                    <a:pt x="33" y="61"/>
                  </a:lnTo>
                  <a:lnTo>
                    <a:pt x="33" y="65"/>
                  </a:lnTo>
                  <a:lnTo>
                    <a:pt x="37" y="70"/>
                  </a:lnTo>
                  <a:lnTo>
                    <a:pt x="47" y="79"/>
                  </a:lnTo>
                  <a:lnTo>
                    <a:pt x="47" y="84"/>
                  </a:lnTo>
                  <a:lnTo>
                    <a:pt x="51" y="88"/>
                  </a:lnTo>
                  <a:lnTo>
                    <a:pt x="61" y="98"/>
                  </a:lnTo>
                  <a:lnTo>
                    <a:pt x="61" y="102"/>
                  </a:lnTo>
                  <a:lnTo>
                    <a:pt x="65" y="107"/>
                  </a:lnTo>
                  <a:lnTo>
                    <a:pt x="65" y="112"/>
                  </a:lnTo>
                  <a:lnTo>
                    <a:pt x="70" y="116"/>
                  </a:lnTo>
                  <a:lnTo>
                    <a:pt x="79" y="126"/>
                  </a:lnTo>
                  <a:lnTo>
                    <a:pt x="79" y="130"/>
                  </a:lnTo>
                  <a:lnTo>
                    <a:pt x="84" y="130"/>
                  </a:lnTo>
                  <a:lnTo>
                    <a:pt x="93" y="140"/>
                  </a:lnTo>
                  <a:lnTo>
                    <a:pt x="93" y="144"/>
                  </a:lnTo>
                  <a:lnTo>
                    <a:pt x="98" y="149"/>
                  </a:lnTo>
                  <a:lnTo>
                    <a:pt x="103" y="154"/>
                  </a:lnTo>
                  <a:lnTo>
                    <a:pt x="107" y="158"/>
                  </a:lnTo>
                  <a:lnTo>
                    <a:pt x="112" y="163"/>
                  </a:lnTo>
                  <a:lnTo>
                    <a:pt x="116" y="168"/>
                  </a:lnTo>
                  <a:lnTo>
                    <a:pt x="121" y="172"/>
                  </a:lnTo>
                  <a:lnTo>
                    <a:pt x="126" y="177"/>
                  </a:lnTo>
                  <a:lnTo>
                    <a:pt x="130" y="182"/>
                  </a:lnTo>
                  <a:lnTo>
                    <a:pt x="135" y="186"/>
                  </a:lnTo>
                  <a:lnTo>
                    <a:pt x="140" y="191"/>
                  </a:lnTo>
                  <a:lnTo>
                    <a:pt x="144" y="196"/>
                  </a:lnTo>
                  <a:lnTo>
                    <a:pt x="149" y="196"/>
                  </a:lnTo>
                  <a:lnTo>
                    <a:pt x="154" y="200"/>
                  </a:lnTo>
                  <a:lnTo>
                    <a:pt x="158" y="205"/>
                  </a:lnTo>
                  <a:lnTo>
                    <a:pt x="163" y="210"/>
                  </a:lnTo>
                  <a:lnTo>
                    <a:pt x="168" y="210"/>
                  </a:lnTo>
                  <a:lnTo>
                    <a:pt x="172" y="214"/>
                  </a:lnTo>
                  <a:lnTo>
                    <a:pt x="177" y="219"/>
                  </a:lnTo>
                  <a:lnTo>
                    <a:pt x="182" y="219"/>
                  </a:lnTo>
                  <a:lnTo>
                    <a:pt x="186" y="224"/>
                  </a:lnTo>
                  <a:lnTo>
                    <a:pt x="191" y="228"/>
                  </a:lnTo>
                  <a:lnTo>
                    <a:pt x="196" y="228"/>
                  </a:lnTo>
                  <a:lnTo>
                    <a:pt x="200" y="233"/>
                  </a:lnTo>
                  <a:lnTo>
                    <a:pt x="205" y="233"/>
                  </a:lnTo>
                  <a:lnTo>
                    <a:pt x="210" y="238"/>
                  </a:lnTo>
                  <a:lnTo>
                    <a:pt x="214" y="238"/>
                  </a:lnTo>
                  <a:lnTo>
                    <a:pt x="219" y="242"/>
                  </a:lnTo>
                  <a:lnTo>
                    <a:pt x="224" y="247"/>
                  </a:lnTo>
                  <a:lnTo>
                    <a:pt x="228" y="247"/>
                  </a:lnTo>
                  <a:lnTo>
                    <a:pt x="233" y="251"/>
                  </a:lnTo>
                  <a:lnTo>
                    <a:pt x="238" y="251"/>
                  </a:lnTo>
                  <a:lnTo>
                    <a:pt x="242" y="256"/>
                  </a:lnTo>
                  <a:lnTo>
                    <a:pt x="247" y="256"/>
                  </a:lnTo>
                  <a:lnTo>
                    <a:pt x="252" y="256"/>
                  </a:lnTo>
                  <a:lnTo>
                    <a:pt x="256" y="261"/>
                  </a:lnTo>
                  <a:lnTo>
                    <a:pt x="261" y="261"/>
                  </a:lnTo>
                  <a:lnTo>
                    <a:pt x="266" y="265"/>
                  </a:lnTo>
                  <a:lnTo>
                    <a:pt x="270" y="265"/>
                  </a:lnTo>
                  <a:lnTo>
                    <a:pt x="275" y="265"/>
                  </a:lnTo>
                  <a:lnTo>
                    <a:pt x="279" y="270"/>
                  </a:lnTo>
                  <a:lnTo>
                    <a:pt x="284" y="270"/>
                  </a:lnTo>
                  <a:lnTo>
                    <a:pt x="289" y="275"/>
                  </a:lnTo>
                  <a:lnTo>
                    <a:pt x="293" y="275"/>
                  </a:lnTo>
                  <a:lnTo>
                    <a:pt x="298" y="275"/>
                  </a:lnTo>
                  <a:lnTo>
                    <a:pt x="303" y="275"/>
                  </a:lnTo>
                  <a:lnTo>
                    <a:pt x="307" y="279"/>
                  </a:lnTo>
                  <a:lnTo>
                    <a:pt x="312" y="279"/>
                  </a:lnTo>
                  <a:lnTo>
                    <a:pt x="317" y="279"/>
                  </a:lnTo>
                  <a:lnTo>
                    <a:pt x="321" y="284"/>
                  </a:lnTo>
                  <a:lnTo>
                    <a:pt x="326" y="284"/>
                  </a:lnTo>
                  <a:lnTo>
                    <a:pt x="331" y="284"/>
                  </a:lnTo>
                  <a:lnTo>
                    <a:pt x="335" y="284"/>
                  </a:lnTo>
                  <a:lnTo>
                    <a:pt x="340" y="289"/>
                  </a:lnTo>
                  <a:lnTo>
                    <a:pt x="345" y="289"/>
                  </a:lnTo>
                  <a:lnTo>
                    <a:pt x="349" y="289"/>
                  </a:lnTo>
                  <a:lnTo>
                    <a:pt x="354" y="289"/>
                  </a:lnTo>
                  <a:lnTo>
                    <a:pt x="359" y="293"/>
                  </a:lnTo>
                  <a:lnTo>
                    <a:pt x="363" y="293"/>
                  </a:lnTo>
                  <a:lnTo>
                    <a:pt x="368" y="293"/>
                  </a:lnTo>
                  <a:lnTo>
                    <a:pt x="373" y="293"/>
                  </a:lnTo>
                  <a:lnTo>
                    <a:pt x="377" y="293"/>
                  </a:lnTo>
                  <a:lnTo>
                    <a:pt x="382" y="298"/>
                  </a:lnTo>
                  <a:lnTo>
                    <a:pt x="387" y="298"/>
                  </a:lnTo>
                  <a:lnTo>
                    <a:pt x="391" y="298"/>
                  </a:lnTo>
                  <a:lnTo>
                    <a:pt x="396" y="298"/>
                  </a:lnTo>
                  <a:lnTo>
                    <a:pt x="401" y="298"/>
                  </a:lnTo>
                  <a:lnTo>
                    <a:pt x="405" y="298"/>
                  </a:lnTo>
                  <a:lnTo>
                    <a:pt x="410" y="303"/>
                  </a:lnTo>
                  <a:lnTo>
                    <a:pt x="415" y="303"/>
                  </a:lnTo>
                  <a:lnTo>
                    <a:pt x="419" y="303"/>
                  </a:lnTo>
                  <a:lnTo>
                    <a:pt x="424" y="303"/>
                  </a:lnTo>
                  <a:lnTo>
                    <a:pt x="429" y="303"/>
                  </a:lnTo>
                  <a:lnTo>
                    <a:pt x="433" y="303"/>
                  </a:lnTo>
                  <a:lnTo>
                    <a:pt x="438" y="303"/>
                  </a:lnTo>
                  <a:lnTo>
                    <a:pt x="442" y="307"/>
                  </a:lnTo>
                  <a:lnTo>
                    <a:pt x="447" y="307"/>
                  </a:lnTo>
                  <a:lnTo>
                    <a:pt x="452" y="307"/>
                  </a:lnTo>
                  <a:lnTo>
                    <a:pt x="456" y="307"/>
                  </a:lnTo>
                  <a:lnTo>
                    <a:pt x="461" y="307"/>
                  </a:lnTo>
                  <a:lnTo>
                    <a:pt x="466" y="307"/>
                  </a:lnTo>
                  <a:lnTo>
                    <a:pt x="470" y="307"/>
                  </a:lnTo>
                  <a:lnTo>
                    <a:pt x="475" y="307"/>
                  </a:lnTo>
                  <a:lnTo>
                    <a:pt x="480" y="307"/>
                  </a:lnTo>
                  <a:lnTo>
                    <a:pt x="484" y="312"/>
                  </a:lnTo>
                  <a:lnTo>
                    <a:pt x="489" y="312"/>
                  </a:lnTo>
                  <a:lnTo>
                    <a:pt x="494" y="312"/>
                  </a:lnTo>
                  <a:lnTo>
                    <a:pt x="498" y="312"/>
                  </a:lnTo>
                  <a:lnTo>
                    <a:pt x="503" y="312"/>
                  </a:lnTo>
                  <a:lnTo>
                    <a:pt x="508" y="312"/>
                  </a:lnTo>
                  <a:lnTo>
                    <a:pt x="512" y="312"/>
                  </a:lnTo>
                  <a:lnTo>
                    <a:pt x="517" y="312"/>
                  </a:lnTo>
                  <a:lnTo>
                    <a:pt x="522" y="312"/>
                  </a:lnTo>
                  <a:lnTo>
                    <a:pt x="526" y="312"/>
                  </a:lnTo>
                  <a:lnTo>
                    <a:pt x="531" y="312"/>
                  </a:lnTo>
                  <a:lnTo>
                    <a:pt x="536" y="312"/>
                  </a:lnTo>
                  <a:lnTo>
                    <a:pt x="540" y="317"/>
                  </a:lnTo>
                  <a:lnTo>
                    <a:pt x="545" y="317"/>
                  </a:lnTo>
                  <a:lnTo>
                    <a:pt x="550" y="317"/>
                  </a:lnTo>
                  <a:lnTo>
                    <a:pt x="554" y="317"/>
                  </a:lnTo>
                  <a:lnTo>
                    <a:pt x="559" y="317"/>
                  </a:lnTo>
                  <a:lnTo>
                    <a:pt x="564" y="317"/>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9" name="Freeform 69"/>
            <p:cNvSpPr>
              <a:spLocks/>
            </p:cNvSpPr>
            <p:nvPr/>
          </p:nvSpPr>
          <p:spPr bwMode="auto">
            <a:xfrm>
              <a:off x="1232139" y="719052"/>
              <a:ext cx="695257" cy="2195307"/>
            </a:xfrm>
            <a:custGeom>
              <a:avLst/>
              <a:gdLst>
                <a:gd name="T0" fmla="*/ 222250 w 438"/>
                <a:gd name="T1" fmla="*/ 1196975 h 1383"/>
                <a:gd name="T2" fmla="*/ 236538 w 438"/>
                <a:gd name="T3" fmla="*/ 228600 h 1383"/>
                <a:gd name="T4" fmla="*/ 244475 w 438"/>
                <a:gd name="T5" fmla="*/ 0 h 1383"/>
                <a:gd name="T6" fmla="*/ 252413 w 438"/>
                <a:gd name="T7" fmla="*/ 44450 h 1383"/>
                <a:gd name="T8" fmla="*/ 266700 w 438"/>
                <a:gd name="T9" fmla="*/ 103187 h 1383"/>
                <a:gd name="T10" fmla="*/ 274638 w 438"/>
                <a:gd name="T11" fmla="*/ 184150 h 1383"/>
                <a:gd name="T12" fmla="*/ 288925 w 438"/>
                <a:gd name="T13" fmla="*/ 236537 h 1383"/>
                <a:gd name="T14" fmla="*/ 296863 w 438"/>
                <a:gd name="T15" fmla="*/ 309562 h 1383"/>
                <a:gd name="T16" fmla="*/ 311150 w 438"/>
                <a:gd name="T17" fmla="*/ 354012 h 1383"/>
                <a:gd name="T18" fmla="*/ 319088 w 438"/>
                <a:gd name="T19" fmla="*/ 428625 h 1383"/>
                <a:gd name="T20" fmla="*/ 333375 w 438"/>
                <a:gd name="T21" fmla="*/ 473075 h 1383"/>
                <a:gd name="T22" fmla="*/ 341313 w 438"/>
                <a:gd name="T23" fmla="*/ 539750 h 1383"/>
                <a:gd name="T24" fmla="*/ 355600 w 438"/>
                <a:gd name="T25" fmla="*/ 584200 h 1383"/>
                <a:gd name="T26" fmla="*/ 361950 w 438"/>
                <a:gd name="T27" fmla="*/ 642937 h 1383"/>
                <a:gd name="T28" fmla="*/ 377825 w 438"/>
                <a:gd name="T29" fmla="*/ 679450 h 1383"/>
                <a:gd name="T30" fmla="*/ 384175 w 438"/>
                <a:gd name="T31" fmla="*/ 739775 h 1383"/>
                <a:gd name="T32" fmla="*/ 400050 w 438"/>
                <a:gd name="T33" fmla="*/ 782637 h 1383"/>
                <a:gd name="T34" fmla="*/ 406400 w 438"/>
                <a:gd name="T35" fmla="*/ 835025 h 1383"/>
                <a:gd name="T36" fmla="*/ 422275 w 438"/>
                <a:gd name="T37" fmla="*/ 871537 h 1383"/>
                <a:gd name="T38" fmla="*/ 428625 w 438"/>
                <a:gd name="T39" fmla="*/ 923925 h 1383"/>
                <a:gd name="T40" fmla="*/ 444500 w 438"/>
                <a:gd name="T41" fmla="*/ 960437 h 1383"/>
                <a:gd name="T42" fmla="*/ 450850 w 438"/>
                <a:gd name="T43" fmla="*/ 1012825 h 1383"/>
                <a:gd name="T44" fmla="*/ 466725 w 438"/>
                <a:gd name="T45" fmla="*/ 1041400 h 1383"/>
                <a:gd name="T46" fmla="*/ 473075 w 438"/>
                <a:gd name="T47" fmla="*/ 1093787 h 1383"/>
                <a:gd name="T48" fmla="*/ 488950 w 438"/>
                <a:gd name="T49" fmla="*/ 1130300 h 1383"/>
                <a:gd name="T50" fmla="*/ 495300 w 438"/>
                <a:gd name="T51" fmla="*/ 1174750 h 1383"/>
                <a:gd name="T52" fmla="*/ 511175 w 438"/>
                <a:gd name="T53" fmla="*/ 1204912 h 1383"/>
                <a:gd name="T54" fmla="*/ 517525 w 438"/>
                <a:gd name="T55" fmla="*/ 1249362 h 1383"/>
                <a:gd name="T56" fmla="*/ 533400 w 438"/>
                <a:gd name="T57" fmla="*/ 1271587 h 1383"/>
                <a:gd name="T58" fmla="*/ 539750 w 438"/>
                <a:gd name="T59" fmla="*/ 1316037 h 1383"/>
                <a:gd name="T60" fmla="*/ 555625 w 438"/>
                <a:gd name="T61" fmla="*/ 1344612 h 1383"/>
                <a:gd name="T62" fmla="*/ 561975 w 438"/>
                <a:gd name="T63" fmla="*/ 1374775 h 1383"/>
                <a:gd name="T64" fmla="*/ 577850 w 438"/>
                <a:gd name="T65" fmla="*/ 1404937 h 1383"/>
                <a:gd name="T66" fmla="*/ 584200 w 438"/>
                <a:gd name="T67" fmla="*/ 1441450 h 1383"/>
                <a:gd name="T68" fmla="*/ 600075 w 438"/>
                <a:gd name="T69" fmla="*/ 1471612 h 1383"/>
                <a:gd name="T70" fmla="*/ 606425 w 438"/>
                <a:gd name="T71" fmla="*/ 1500187 h 1383"/>
                <a:gd name="T72" fmla="*/ 620713 w 438"/>
                <a:gd name="T73" fmla="*/ 1522412 h 1383"/>
                <a:gd name="T74" fmla="*/ 628650 w 438"/>
                <a:gd name="T75" fmla="*/ 1552575 h 1383"/>
                <a:gd name="T76" fmla="*/ 642938 w 438"/>
                <a:gd name="T77" fmla="*/ 1574800 h 1383"/>
                <a:gd name="T78" fmla="*/ 650875 w 438"/>
                <a:gd name="T79" fmla="*/ 1603375 h 1383"/>
                <a:gd name="T80" fmla="*/ 673100 w 438"/>
                <a:gd name="T81" fmla="*/ 1641475 h 1383"/>
                <a:gd name="T82" fmla="*/ 681038 w 438"/>
                <a:gd name="T83" fmla="*/ 1663700 h 13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38" h="1383">
                  <a:moveTo>
                    <a:pt x="0" y="1383"/>
                  </a:moveTo>
                  <a:lnTo>
                    <a:pt x="140" y="1383"/>
                  </a:lnTo>
                  <a:lnTo>
                    <a:pt x="140" y="754"/>
                  </a:lnTo>
                  <a:lnTo>
                    <a:pt x="145" y="750"/>
                  </a:lnTo>
                  <a:lnTo>
                    <a:pt x="145" y="149"/>
                  </a:lnTo>
                  <a:lnTo>
                    <a:pt x="149" y="144"/>
                  </a:lnTo>
                  <a:lnTo>
                    <a:pt x="149" y="9"/>
                  </a:lnTo>
                  <a:lnTo>
                    <a:pt x="154" y="5"/>
                  </a:lnTo>
                  <a:lnTo>
                    <a:pt x="154" y="0"/>
                  </a:lnTo>
                  <a:lnTo>
                    <a:pt x="154" y="5"/>
                  </a:lnTo>
                  <a:lnTo>
                    <a:pt x="159" y="9"/>
                  </a:lnTo>
                  <a:lnTo>
                    <a:pt x="159" y="28"/>
                  </a:lnTo>
                  <a:lnTo>
                    <a:pt x="163" y="32"/>
                  </a:lnTo>
                  <a:lnTo>
                    <a:pt x="163" y="60"/>
                  </a:lnTo>
                  <a:lnTo>
                    <a:pt x="168" y="65"/>
                  </a:lnTo>
                  <a:lnTo>
                    <a:pt x="168" y="88"/>
                  </a:lnTo>
                  <a:lnTo>
                    <a:pt x="173" y="93"/>
                  </a:lnTo>
                  <a:lnTo>
                    <a:pt x="173" y="116"/>
                  </a:lnTo>
                  <a:lnTo>
                    <a:pt x="177" y="121"/>
                  </a:lnTo>
                  <a:lnTo>
                    <a:pt x="177" y="144"/>
                  </a:lnTo>
                  <a:lnTo>
                    <a:pt x="182" y="149"/>
                  </a:lnTo>
                  <a:lnTo>
                    <a:pt x="182" y="168"/>
                  </a:lnTo>
                  <a:lnTo>
                    <a:pt x="187" y="172"/>
                  </a:lnTo>
                  <a:lnTo>
                    <a:pt x="187" y="195"/>
                  </a:lnTo>
                  <a:lnTo>
                    <a:pt x="191" y="200"/>
                  </a:lnTo>
                  <a:lnTo>
                    <a:pt x="191" y="219"/>
                  </a:lnTo>
                  <a:lnTo>
                    <a:pt x="196" y="223"/>
                  </a:lnTo>
                  <a:lnTo>
                    <a:pt x="196" y="247"/>
                  </a:lnTo>
                  <a:lnTo>
                    <a:pt x="201" y="251"/>
                  </a:lnTo>
                  <a:lnTo>
                    <a:pt x="201" y="270"/>
                  </a:lnTo>
                  <a:lnTo>
                    <a:pt x="205" y="275"/>
                  </a:lnTo>
                  <a:lnTo>
                    <a:pt x="205" y="293"/>
                  </a:lnTo>
                  <a:lnTo>
                    <a:pt x="210" y="298"/>
                  </a:lnTo>
                  <a:lnTo>
                    <a:pt x="210" y="317"/>
                  </a:lnTo>
                  <a:lnTo>
                    <a:pt x="215" y="321"/>
                  </a:lnTo>
                  <a:lnTo>
                    <a:pt x="215" y="340"/>
                  </a:lnTo>
                  <a:lnTo>
                    <a:pt x="219" y="344"/>
                  </a:lnTo>
                  <a:lnTo>
                    <a:pt x="219" y="363"/>
                  </a:lnTo>
                  <a:lnTo>
                    <a:pt x="224" y="368"/>
                  </a:lnTo>
                  <a:lnTo>
                    <a:pt x="224" y="382"/>
                  </a:lnTo>
                  <a:lnTo>
                    <a:pt x="228" y="386"/>
                  </a:lnTo>
                  <a:lnTo>
                    <a:pt x="228" y="405"/>
                  </a:lnTo>
                  <a:lnTo>
                    <a:pt x="233" y="410"/>
                  </a:lnTo>
                  <a:lnTo>
                    <a:pt x="233" y="424"/>
                  </a:lnTo>
                  <a:lnTo>
                    <a:pt x="238" y="428"/>
                  </a:lnTo>
                  <a:lnTo>
                    <a:pt x="238" y="447"/>
                  </a:lnTo>
                  <a:lnTo>
                    <a:pt x="242" y="452"/>
                  </a:lnTo>
                  <a:lnTo>
                    <a:pt x="242" y="466"/>
                  </a:lnTo>
                  <a:lnTo>
                    <a:pt x="247" y="470"/>
                  </a:lnTo>
                  <a:lnTo>
                    <a:pt x="247" y="489"/>
                  </a:lnTo>
                  <a:lnTo>
                    <a:pt x="252" y="493"/>
                  </a:lnTo>
                  <a:lnTo>
                    <a:pt x="252" y="507"/>
                  </a:lnTo>
                  <a:lnTo>
                    <a:pt x="256" y="512"/>
                  </a:lnTo>
                  <a:lnTo>
                    <a:pt x="256" y="526"/>
                  </a:lnTo>
                  <a:lnTo>
                    <a:pt x="261" y="531"/>
                  </a:lnTo>
                  <a:lnTo>
                    <a:pt x="261" y="545"/>
                  </a:lnTo>
                  <a:lnTo>
                    <a:pt x="266" y="549"/>
                  </a:lnTo>
                  <a:lnTo>
                    <a:pt x="266" y="563"/>
                  </a:lnTo>
                  <a:lnTo>
                    <a:pt x="270" y="568"/>
                  </a:lnTo>
                  <a:lnTo>
                    <a:pt x="270" y="582"/>
                  </a:lnTo>
                  <a:lnTo>
                    <a:pt x="275" y="587"/>
                  </a:lnTo>
                  <a:lnTo>
                    <a:pt x="275" y="601"/>
                  </a:lnTo>
                  <a:lnTo>
                    <a:pt x="280" y="605"/>
                  </a:lnTo>
                  <a:lnTo>
                    <a:pt x="280" y="619"/>
                  </a:lnTo>
                  <a:lnTo>
                    <a:pt x="284" y="624"/>
                  </a:lnTo>
                  <a:lnTo>
                    <a:pt x="284" y="638"/>
                  </a:lnTo>
                  <a:lnTo>
                    <a:pt x="289" y="643"/>
                  </a:lnTo>
                  <a:lnTo>
                    <a:pt x="289" y="652"/>
                  </a:lnTo>
                  <a:lnTo>
                    <a:pt x="294" y="656"/>
                  </a:lnTo>
                  <a:lnTo>
                    <a:pt x="294" y="670"/>
                  </a:lnTo>
                  <a:lnTo>
                    <a:pt x="298" y="675"/>
                  </a:lnTo>
                  <a:lnTo>
                    <a:pt x="298" y="689"/>
                  </a:lnTo>
                  <a:lnTo>
                    <a:pt x="303" y="694"/>
                  </a:lnTo>
                  <a:lnTo>
                    <a:pt x="303" y="708"/>
                  </a:lnTo>
                  <a:lnTo>
                    <a:pt x="308" y="712"/>
                  </a:lnTo>
                  <a:lnTo>
                    <a:pt x="308" y="722"/>
                  </a:lnTo>
                  <a:lnTo>
                    <a:pt x="312" y="726"/>
                  </a:lnTo>
                  <a:lnTo>
                    <a:pt x="312" y="740"/>
                  </a:lnTo>
                  <a:lnTo>
                    <a:pt x="317" y="745"/>
                  </a:lnTo>
                  <a:lnTo>
                    <a:pt x="317" y="754"/>
                  </a:lnTo>
                  <a:lnTo>
                    <a:pt x="322" y="759"/>
                  </a:lnTo>
                  <a:lnTo>
                    <a:pt x="322" y="768"/>
                  </a:lnTo>
                  <a:lnTo>
                    <a:pt x="326" y="773"/>
                  </a:lnTo>
                  <a:lnTo>
                    <a:pt x="326" y="787"/>
                  </a:lnTo>
                  <a:lnTo>
                    <a:pt x="331" y="792"/>
                  </a:lnTo>
                  <a:lnTo>
                    <a:pt x="331" y="796"/>
                  </a:lnTo>
                  <a:lnTo>
                    <a:pt x="336" y="801"/>
                  </a:lnTo>
                  <a:lnTo>
                    <a:pt x="336" y="815"/>
                  </a:lnTo>
                  <a:lnTo>
                    <a:pt x="340" y="819"/>
                  </a:lnTo>
                  <a:lnTo>
                    <a:pt x="340" y="829"/>
                  </a:lnTo>
                  <a:lnTo>
                    <a:pt x="345" y="833"/>
                  </a:lnTo>
                  <a:lnTo>
                    <a:pt x="345" y="843"/>
                  </a:lnTo>
                  <a:lnTo>
                    <a:pt x="350" y="847"/>
                  </a:lnTo>
                  <a:lnTo>
                    <a:pt x="350" y="852"/>
                  </a:lnTo>
                  <a:lnTo>
                    <a:pt x="354" y="857"/>
                  </a:lnTo>
                  <a:lnTo>
                    <a:pt x="354" y="866"/>
                  </a:lnTo>
                  <a:lnTo>
                    <a:pt x="359" y="871"/>
                  </a:lnTo>
                  <a:lnTo>
                    <a:pt x="359" y="880"/>
                  </a:lnTo>
                  <a:lnTo>
                    <a:pt x="364" y="885"/>
                  </a:lnTo>
                  <a:lnTo>
                    <a:pt x="364" y="894"/>
                  </a:lnTo>
                  <a:lnTo>
                    <a:pt x="368" y="899"/>
                  </a:lnTo>
                  <a:lnTo>
                    <a:pt x="368" y="908"/>
                  </a:lnTo>
                  <a:lnTo>
                    <a:pt x="373" y="913"/>
                  </a:lnTo>
                  <a:lnTo>
                    <a:pt x="373" y="922"/>
                  </a:lnTo>
                  <a:lnTo>
                    <a:pt x="378" y="927"/>
                  </a:lnTo>
                  <a:lnTo>
                    <a:pt x="378" y="931"/>
                  </a:lnTo>
                  <a:lnTo>
                    <a:pt x="382" y="936"/>
                  </a:lnTo>
                  <a:lnTo>
                    <a:pt x="382" y="945"/>
                  </a:lnTo>
                  <a:lnTo>
                    <a:pt x="387" y="950"/>
                  </a:lnTo>
                  <a:lnTo>
                    <a:pt x="387" y="955"/>
                  </a:lnTo>
                  <a:lnTo>
                    <a:pt x="391" y="959"/>
                  </a:lnTo>
                  <a:lnTo>
                    <a:pt x="391" y="969"/>
                  </a:lnTo>
                  <a:lnTo>
                    <a:pt x="396" y="973"/>
                  </a:lnTo>
                  <a:lnTo>
                    <a:pt x="396" y="978"/>
                  </a:lnTo>
                  <a:lnTo>
                    <a:pt x="401" y="982"/>
                  </a:lnTo>
                  <a:lnTo>
                    <a:pt x="401" y="987"/>
                  </a:lnTo>
                  <a:lnTo>
                    <a:pt x="405" y="992"/>
                  </a:lnTo>
                  <a:lnTo>
                    <a:pt x="405" y="996"/>
                  </a:lnTo>
                  <a:lnTo>
                    <a:pt x="410" y="1001"/>
                  </a:lnTo>
                  <a:lnTo>
                    <a:pt x="410" y="1010"/>
                  </a:lnTo>
                  <a:lnTo>
                    <a:pt x="419" y="1020"/>
                  </a:lnTo>
                  <a:lnTo>
                    <a:pt x="419" y="1029"/>
                  </a:lnTo>
                  <a:lnTo>
                    <a:pt x="424" y="1034"/>
                  </a:lnTo>
                  <a:lnTo>
                    <a:pt x="424" y="1038"/>
                  </a:lnTo>
                  <a:lnTo>
                    <a:pt x="429" y="1043"/>
                  </a:lnTo>
                  <a:lnTo>
                    <a:pt x="429" y="1048"/>
                  </a:lnTo>
                  <a:lnTo>
                    <a:pt x="433" y="1052"/>
                  </a:lnTo>
                  <a:lnTo>
                    <a:pt x="438" y="1057"/>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30" name="Group 529"/>
          <p:cNvGrpSpPr/>
          <p:nvPr/>
        </p:nvGrpSpPr>
        <p:grpSpPr>
          <a:xfrm>
            <a:off x="5773659" y="855641"/>
            <a:ext cx="3030214" cy="2130196"/>
            <a:chOff x="5773659" y="855641"/>
            <a:chExt cx="3030214" cy="2130196"/>
          </a:xfrm>
        </p:grpSpPr>
        <p:sp>
          <p:nvSpPr>
            <p:cNvPr id="531" name="Freeform 72"/>
            <p:cNvSpPr>
              <a:spLocks/>
            </p:cNvSpPr>
            <p:nvPr/>
          </p:nvSpPr>
          <p:spPr bwMode="auto">
            <a:xfrm>
              <a:off x="8472121" y="2985837"/>
              <a:ext cx="331752" cy="0"/>
            </a:xfrm>
            <a:custGeom>
              <a:avLst/>
              <a:gdLst>
                <a:gd name="T0" fmla="*/ 0 w 209"/>
                <a:gd name="T1" fmla="*/ 6350 w 209"/>
                <a:gd name="T2" fmla="*/ 14287 w 209"/>
                <a:gd name="T3" fmla="*/ 22225 w 209"/>
                <a:gd name="T4" fmla="*/ 28575 w 209"/>
                <a:gd name="T5" fmla="*/ 36512 w 209"/>
                <a:gd name="T6" fmla="*/ 44450 w 209"/>
                <a:gd name="T7" fmla="*/ 50800 w 209"/>
                <a:gd name="T8" fmla="*/ 58737 w 209"/>
                <a:gd name="T9" fmla="*/ 65087 w 209"/>
                <a:gd name="T10" fmla="*/ 73025 w 209"/>
                <a:gd name="T11" fmla="*/ 80962 w 209"/>
                <a:gd name="T12" fmla="*/ 87312 w 209"/>
                <a:gd name="T13" fmla="*/ 95250 w 209"/>
                <a:gd name="T14" fmla="*/ 103187 w 209"/>
                <a:gd name="T15" fmla="*/ 117475 w 209"/>
                <a:gd name="T16" fmla="*/ 125412 w 209"/>
                <a:gd name="T17" fmla="*/ 131762 w 209"/>
                <a:gd name="T18" fmla="*/ 139700 w 209"/>
                <a:gd name="T19" fmla="*/ 147637 w 209"/>
                <a:gd name="T20" fmla="*/ 161925 w 209"/>
                <a:gd name="T21" fmla="*/ 169862 w 209"/>
                <a:gd name="T22" fmla="*/ 176212 w 209"/>
                <a:gd name="T23" fmla="*/ 184150 w 209"/>
                <a:gd name="T24" fmla="*/ 192087 w 209"/>
                <a:gd name="T25" fmla="*/ 206375 w 209"/>
                <a:gd name="T26" fmla="*/ 214312 w 209"/>
                <a:gd name="T27" fmla="*/ 220662 w 209"/>
                <a:gd name="T28" fmla="*/ 236537 w 209"/>
                <a:gd name="T29" fmla="*/ 242887 w 209"/>
                <a:gd name="T30" fmla="*/ 250825 w 209"/>
                <a:gd name="T31" fmla="*/ 258762 w 209"/>
                <a:gd name="T32" fmla="*/ 265112 w 209"/>
                <a:gd name="T33" fmla="*/ 273050 w 209"/>
                <a:gd name="T34" fmla="*/ 280987 w 209"/>
                <a:gd name="T35" fmla="*/ 287337 w 209"/>
                <a:gd name="T36" fmla="*/ 295275 w 209"/>
                <a:gd name="T37" fmla="*/ 303212 w 209"/>
                <a:gd name="T38" fmla="*/ 309562 w 209"/>
                <a:gd name="T39" fmla="*/ 317500 w 209"/>
                <a:gd name="T40" fmla="*/ 323850 w 209"/>
                <a:gd name="T41" fmla="*/ 331787 w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42">
                  <a:pos x="T0" y="0"/>
                </a:cxn>
                <a:cxn ang="T43">
                  <a:pos x="T1" y="0"/>
                </a:cxn>
                <a:cxn ang="T44">
                  <a:pos x="T2" y="0"/>
                </a:cxn>
                <a:cxn ang="T45">
                  <a:pos x="T3" y="0"/>
                </a:cxn>
                <a:cxn ang="T46">
                  <a:pos x="T4" y="0"/>
                </a:cxn>
                <a:cxn ang="T47">
                  <a:pos x="T5" y="0"/>
                </a:cxn>
                <a:cxn ang="T48">
                  <a:pos x="T6" y="0"/>
                </a:cxn>
                <a:cxn ang="T49">
                  <a:pos x="T7" y="0"/>
                </a:cxn>
                <a:cxn ang="T50">
                  <a:pos x="T8" y="0"/>
                </a:cxn>
                <a:cxn ang="T51">
                  <a:pos x="T9" y="0"/>
                </a:cxn>
                <a:cxn ang="T52">
                  <a:pos x="T10" y="0"/>
                </a:cxn>
                <a:cxn ang="T53">
                  <a:pos x="T11" y="0"/>
                </a:cxn>
                <a:cxn ang="T54">
                  <a:pos x="T12" y="0"/>
                </a:cxn>
                <a:cxn ang="T55">
                  <a:pos x="T13" y="0"/>
                </a:cxn>
                <a:cxn ang="T56">
                  <a:pos x="T14" y="0"/>
                </a:cxn>
                <a:cxn ang="T57">
                  <a:pos x="T15" y="0"/>
                </a:cxn>
                <a:cxn ang="T58">
                  <a:pos x="T16" y="0"/>
                </a:cxn>
                <a:cxn ang="T59">
                  <a:pos x="T17" y="0"/>
                </a:cxn>
                <a:cxn ang="T60">
                  <a:pos x="T18" y="0"/>
                </a:cxn>
                <a:cxn ang="T61">
                  <a:pos x="T19" y="0"/>
                </a:cxn>
                <a:cxn ang="T62">
                  <a:pos x="T20" y="0"/>
                </a:cxn>
                <a:cxn ang="T63">
                  <a:pos x="T21" y="0"/>
                </a:cxn>
                <a:cxn ang="T64">
                  <a:pos x="T22" y="0"/>
                </a:cxn>
                <a:cxn ang="T65">
                  <a:pos x="T23" y="0"/>
                </a:cxn>
                <a:cxn ang="T66">
                  <a:pos x="T24" y="0"/>
                </a:cxn>
                <a:cxn ang="T67">
                  <a:pos x="T25" y="0"/>
                </a:cxn>
                <a:cxn ang="T68">
                  <a:pos x="T26" y="0"/>
                </a:cxn>
                <a:cxn ang="T69">
                  <a:pos x="T27" y="0"/>
                </a:cxn>
                <a:cxn ang="T70">
                  <a:pos x="T28" y="0"/>
                </a:cxn>
                <a:cxn ang="T71">
                  <a:pos x="T29" y="0"/>
                </a:cxn>
                <a:cxn ang="T72">
                  <a:pos x="T30" y="0"/>
                </a:cxn>
                <a:cxn ang="T73">
                  <a:pos x="T31" y="0"/>
                </a:cxn>
                <a:cxn ang="T74">
                  <a:pos x="T32" y="0"/>
                </a:cxn>
                <a:cxn ang="T75">
                  <a:pos x="T33" y="0"/>
                </a:cxn>
                <a:cxn ang="T76">
                  <a:pos x="T34" y="0"/>
                </a:cxn>
                <a:cxn ang="T77">
                  <a:pos x="T35" y="0"/>
                </a:cxn>
                <a:cxn ang="T78">
                  <a:pos x="T36" y="0"/>
                </a:cxn>
                <a:cxn ang="T79">
                  <a:pos x="T37" y="0"/>
                </a:cxn>
                <a:cxn ang="T80">
                  <a:pos x="T38" y="0"/>
                </a:cxn>
                <a:cxn ang="T81">
                  <a:pos x="T39" y="0"/>
                </a:cxn>
                <a:cxn ang="T82">
                  <a:pos x="T40" y="0"/>
                </a:cxn>
                <a:cxn ang="T83">
                  <a:pos x="T41" y="0"/>
                </a:cxn>
              </a:cxnLst>
              <a:rect l="0" t="0" r="r" b="b"/>
              <a:pathLst>
                <a:path w="209">
                  <a:moveTo>
                    <a:pt x="0" y="0"/>
                  </a:moveTo>
                  <a:lnTo>
                    <a:pt x="4" y="0"/>
                  </a:lnTo>
                  <a:lnTo>
                    <a:pt x="9" y="0"/>
                  </a:lnTo>
                  <a:lnTo>
                    <a:pt x="14" y="0"/>
                  </a:lnTo>
                  <a:lnTo>
                    <a:pt x="18" y="0"/>
                  </a:lnTo>
                  <a:lnTo>
                    <a:pt x="23" y="0"/>
                  </a:lnTo>
                  <a:lnTo>
                    <a:pt x="28" y="0"/>
                  </a:lnTo>
                  <a:lnTo>
                    <a:pt x="32" y="0"/>
                  </a:lnTo>
                  <a:lnTo>
                    <a:pt x="37" y="0"/>
                  </a:lnTo>
                  <a:lnTo>
                    <a:pt x="41" y="0"/>
                  </a:lnTo>
                  <a:lnTo>
                    <a:pt x="46" y="0"/>
                  </a:lnTo>
                  <a:lnTo>
                    <a:pt x="51" y="0"/>
                  </a:lnTo>
                  <a:lnTo>
                    <a:pt x="55" y="0"/>
                  </a:lnTo>
                  <a:lnTo>
                    <a:pt x="60" y="0"/>
                  </a:lnTo>
                  <a:lnTo>
                    <a:pt x="65" y="0"/>
                  </a:lnTo>
                  <a:lnTo>
                    <a:pt x="74" y="0"/>
                  </a:lnTo>
                  <a:lnTo>
                    <a:pt x="79" y="0"/>
                  </a:lnTo>
                  <a:lnTo>
                    <a:pt x="83" y="0"/>
                  </a:lnTo>
                  <a:lnTo>
                    <a:pt x="88" y="0"/>
                  </a:lnTo>
                  <a:lnTo>
                    <a:pt x="93" y="0"/>
                  </a:lnTo>
                  <a:lnTo>
                    <a:pt x="102" y="0"/>
                  </a:lnTo>
                  <a:lnTo>
                    <a:pt x="107" y="0"/>
                  </a:lnTo>
                  <a:lnTo>
                    <a:pt x="111" y="0"/>
                  </a:lnTo>
                  <a:lnTo>
                    <a:pt x="116" y="0"/>
                  </a:lnTo>
                  <a:lnTo>
                    <a:pt x="121" y="0"/>
                  </a:lnTo>
                  <a:lnTo>
                    <a:pt x="130" y="0"/>
                  </a:lnTo>
                  <a:lnTo>
                    <a:pt x="135" y="0"/>
                  </a:lnTo>
                  <a:lnTo>
                    <a:pt x="139" y="0"/>
                  </a:lnTo>
                  <a:lnTo>
                    <a:pt x="149" y="0"/>
                  </a:lnTo>
                  <a:lnTo>
                    <a:pt x="153" y="0"/>
                  </a:lnTo>
                  <a:lnTo>
                    <a:pt x="158" y="0"/>
                  </a:lnTo>
                  <a:lnTo>
                    <a:pt x="163" y="0"/>
                  </a:lnTo>
                  <a:lnTo>
                    <a:pt x="167" y="0"/>
                  </a:lnTo>
                  <a:lnTo>
                    <a:pt x="172" y="0"/>
                  </a:lnTo>
                  <a:lnTo>
                    <a:pt x="177" y="0"/>
                  </a:lnTo>
                  <a:lnTo>
                    <a:pt x="181" y="0"/>
                  </a:lnTo>
                  <a:lnTo>
                    <a:pt x="186" y="0"/>
                  </a:lnTo>
                  <a:lnTo>
                    <a:pt x="191" y="0"/>
                  </a:lnTo>
                  <a:lnTo>
                    <a:pt x="195" y="0"/>
                  </a:lnTo>
                  <a:lnTo>
                    <a:pt x="200" y="0"/>
                  </a:lnTo>
                  <a:lnTo>
                    <a:pt x="204" y="0"/>
                  </a:lnTo>
                  <a:lnTo>
                    <a:pt x="209" y="0"/>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 name="Freeform 71"/>
            <p:cNvSpPr>
              <a:spLocks/>
            </p:cNvSpPr>
            <p:nvPr/>
          </p:nvSpPr>
          <p:spPr bwMode="auto">
            <a:xfrm>
              <a:off x="7503849" y="2977901"/>
              <a:ext cx="968272" cy="7936"/>
            </a:xfrm>
            <a:custGeom>
              <a:avLst/>
              <a:gdLst>
                <a:gd name="T0" fmla="*/ 14288 w 610"/>
                <a:gd name="T1" fmla="*/ 0 h 5"/>
                <a:gd name="T2" fmla="*/ 36513 w 610"/>
                <a:gd name="T3" fmla="*/ 0 h 5"/>
                <a:gd name="T4" fmla="*/ 58738 w 610"/>
                <a:gd name="T5" fmla="*/ 0 h 5"/>
                <a:gd name="T6" fmla="*/ 80963 w 610"/>
                <a:gd name="T7" fmla="*/ 7937 h 5"/>
                <a:gd name="T8" fmla="*/ 103188 w 610"/>
                <a:gd name="T9" fmla="*/ 7937 h 5"/>
                <a:gd name="T10" fmla="*/ 125413 w 610"/>
                <a:gd name="T11" fmla="*/ 7937 h 5"/>
                <a:gd name="T12" fmla="*/ 147638 w 610"/>
                <a:gd name="T13" fmla="*/ 7937 h 5"/>
                <a:gd name="T14" fmla="*/ 169863 w 610"/>
                <a:gd name="T15" fmla="*/ 7937 h 5"/>
                <a:gd name="T16" fmla="*/ 192088 w 610"/>
                <a:gd name="T17" fmla="*/ 7937 h 5"/>
                <a:gd name="T18" fmla="*/ 214313 w 610"/>
                <a:gd name="T19" fmla="*/ 7937 h 5"/>
                <a:gd name="T20" fmla="*/ 236538 w 610"/>
                <a:gd name="T21" fmla="*/ 7937 h 5"/>
                <a:gd name="T22" fmla="*/ 265113 w 610"/>
                <a:gd name="T23" fmla="*/ 7937 h 5"/>
                <a:gd name="T24" fmla="*/ 287338 w 610"/>
                <a:gd name="T25" fmla="*/ 7937 h 5"/>
                <a:gd name="T26" fmla="*/ 309563 w 610"/>
                <a:gd name="T27" fmla="*/ 7937 h 5"/>
                <a:gd name="T28" fmla="*/ 331788 w 610"/>
                <a:gd name="T29" fmla="*/ 7937 h 5"/>
                <a:gd name="T30" fmla="*/ 361950 w 610"/>
                <a:gd name="T31" fmla="*/ 7937 h 5"/>
                <a:gd name="T32" fmla="*/ 384175 w 610"/>
                <a:gd name="T33" fmla="*/ 7937 h 5"/>
                <a:gd name="T34" fmla="*/ 412750 w 610"/>
                <a:gd name="T35" fmla="*/ 7937 h 5"/>
                <a:gd name="T36" fmla="*/ 434975 w 610"/>
                <a:gd name="T37" fmla="*/ 7937 h 5"/>
                <a:gd name="T38" fmla="*/ 457200 w 610"/>
                <a:gd name="T39" fmla="*/ 7937 h 5"/>
                <a:gd name="T40" fmla="*/ 479425 w 610"/>
                <a:gd name="T41" fmla="*/ 7937 h 5"/>
                <a:gd name="T42" fmla="*/ 501650 w 610"/>
                <a:gd name="T43" fmla="*/ 7937 h 5"/>
                <a:gd name="T44" fmla="*/ 523875 w 610"/>
                <a:gd name="T45" fmla="*/ 7937 h 5"/>
                <a:gd name="T46" fmla="*/ 546100 w 610"/>
                <a:gd name="T47" fmla="*/ 7937 h 5"/>
                <a:gd name="T48" fmla="*/ 568325 w 610"/>
                <a:gd name="T49" fmla="*/ 7937 h 5"/>
                <a:gd name="T50" fmla="*/ 590550 w 610"/>
                <a:gd name="T51" fmla="*/ 7937 h 5"/>
                <a:gd name="T52" fmla="*/ 612775 w 610"/>
                <a:gd name="T53" fmla="*/ 7937 h 5"/>
                <a:gd name="T54" fmla="*/ 635000 w 610"/>
                <a:gd name="T55" fmla="*/ 7937 h 5"/>
                <a:gd name="T56" fmla="*/ 657225 w 610"/>
                <a:gd name="T57" fmla="*/ 7937 h 5"/>
                <a:gd name="T58" fmla="*/ 679450 w 610"/>
                <a:gd name="T59" fmla="*/ 7937 h 5"/>
                <a:gd name="T60" fmla="*/ 701675 w 610"/>
                <a:gd name="T61" fmla="*/ 7937 h 5"/>
                <a:gd name="T62" fmla="*/ 723900 w 610"/>
                <a:gd name="T63" fmla="*/ 7937 h 5"/>
                <a:gd name="T64" fmla="*/ 746125 w 610"/>
                <a:gd name="T65" fmla="*/ 7937 h 5"/>
                <a:gd name="T66" fmla="*/ 768350 w 610"/>
                <a:gd name="T67" fmla="*/ 7937 h 5"/>
                <a:gd name="T68" fmla="*/ 790575 w 610"/>
                <a:gd name="T69" fmla="*/ 7937 h 5"/>
                <a:gd name="T70" fmla="*/ 812800 w 610"/>
                <a:gd name="T71" fmla="*/ 7937 h 5"/>
                <a:gd name="T72" fmla="*/ 841375 w 610"/>
                <a:gd name="T73" fmla="*/ 7937 h 5"/>
                <a:gd name="T74" fmla="*/ 863600 w 610"/>
                <a:gd name="T75" fmla="*/ 7937 h 5"/>
                <a:gd name="T76" fmla="*/ 885825 w 610"/>
                <a:gd name="T77" fmla="*/ 7937 h 5"/>
                <a:gd name="T78" fmla="*/ 908050 w 610"/>
                <a:gd name="T79" fmla="*/ 7937 h 5"/>
                <a:gd name="T80" fmla="*/ 930275 w 610"/>
                <a:gd name="T81" fmla="*/ 7937 h 5"/>
                <a:gd name="T82" fmla="*/ 952500 w 610"/>
                <a:gd name="T83" fmla="*/ 7937 h 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0" h="5">
                  <a:moveTo>
                    <a:pt x="0" y="0"/>
                  </a:moveTo>
                  <a:lnTo>
                    <a:pt x="4" y="0"/>
                  </a:lnTo>
                  <a:lnTo>
                    <a:pt x="9" y="0"/>
                  </a:lnTo>
                  <a:lnTo>
                    <a:pt x="13" y="0"/>
                  </a:lnTo>
                  <a:lnTo>
                    <a:pt x="18" y="0"/>
                  </a:lnTo>
                  <a:lnTo>
                    <a:pt x="23" y="0"/>
                  </a:lnTo>
                  <a:lnTo>
                    <a:pt x="27" y="0"/>
                  </a:lnTo>
                  <a:lnTo>
                    <a:pt x="32" y="0"/>
                  </a:lnTo>
                  <a:lnTo>
                    <a:pt x="37" y="0"/>
                  </a:lnTo>
                  <a:lnTo>
                    <a:pt x="41" y="0"/>
                  </a:lnTo>
                  <a:lnTo>
                    <a:pt x="46" y="0"/>
                  </a:lnTo>
                  <a:lnTo>
                    <a:pt x="51" y="5"/>
                  </a:lnTo>
                  <a:lnTo>
                    <a:pt x="55" y="5"/>
                  </a:lnTo>
                  <a:lnTo>
                    <a:pt x="60" y="5"/>
                  </a:lnTo>
                  <a:lnTo>
                    <a:pt x="65" y="5"/>
                  </a:lnTo>
                  <a:lnTo>
                    <a:pt x="69" y="5"/>
                  </a:lnTo>
                  <a:lnTo>
                    <a:pt x="74" y="5"/>
                  </a:lnTo>
                  <a:lnTo>
                    <a:pt x="79" y="5"/>
                  </a:lnTo>
                  <a:lnTo>
                    <a:pt x="83" y="5"/>
                  </a:lnTo>
                  <a:lnTo>
                    <a:pt x="88" y="5"/>
                  </a:lnTo>
                  <a:lnTo>
                    <a:pt x="93" y="5"/>
                  </a:lnTo>
                  <a:lnTo>
                    <a:pt x="97" y="5"/>
                  </a:lnTo>
                  <a:lnTo>
                    <a:pt x="102" y="5"/>
                  </a:lnTo>
                  <a:lnTo>
                    <a:pt x="107" y="5"/>
                  </a:lnTo>
                  <a:lnTo>
                    <a:pt x="111" y="5"/>
                  </a:lnTo>
                  <a:lnTo>
                    <a:pt x="116" y="5"/>
                  </a:lnTo>
                  <a:lnTo>
                    <a:pt x="121" y="5"/>
                  </a:lnTo>
                  <a:lnTo>
                    <a:pt x="125" y="5"/>
                  </a:lnTo>
                  <a:lnTo>
                    <a:pt x="130" y="5"/>
                  </a:lnTo>
                  <a:lnTo>
                    <a:pt x="135" y="5"/>
                  </a:lnTo>
                  <a:lnTo>
                    <a:pt x="139" y="5"/>
                  </a:lnTo>
                  <a:lnTo>
                    <a:pt x="144" y="5"/>
                  </a:lnTo>
                  <a:lnTo>
                    <a:pt x="149" y="5"/>
                  </a:lnTo>
                  <a:lnTo>
                    <a:pt x="158" y="5"/>
                  </a:lnTo>
                  <a:lnTo>
                    <a:pt x="162" y="5"/>
                  </a:lnTo>
                  <a:lnTo>
                    <a:pt x="167" y="5"/>
                  </a:lnTo>
                  <a:lnTo>
                    <a:pt x="172" y="5"/>
                  </a:lnTo>
                  <a:lnTo>
                    <a:pt x="176" y="5"/>
                  </a:lnTo>
                  <a:lnTo>
                    <a:pt x="181" y="5"/>
                  </a:lnTo>
                  <a:lnTo>
                    <a:pt x="186" y="5"/>
                  </a:lnTo>
                  <a:lnTo>
                    <a:pt x="190" y="5"/>
                  </a:lnTo>
                  <a:lnTo>
                    <a:pt x="195" y="5"/>
                  </a:lnTo>
                  <a:lnTo>
                    <a:pt x="200" y="5"/>
                  </a:lnTo>
                  <a:lnTo>
                    <a:pt x="204" y="5"/>
                  </a:lnTo>
                  <a:lnTo>
                    <a:pt x="209" y="5"/>
                  </a:lnTo>
                  <a:lnTo>
                    <a:pt x="218" y="5"/>
                  </a:lnTo>
                  <a:lnTo>
                    <a:pt x="223" y="5"/>
                  </a:lnTo>
                  <a:lnTo>
                    <a:pt x="228" y="5"/>
                  </a:lnTo>
                  <a:lnTo>
                    <a:pt x="232" y="5"/>
                  </a:lnTo>
                  <a:lnTo>
                    <a:pt x="237" y="5"/>
                  </a:lnTo>
                  <a:lnTo>
                    <a:pt x="242" y="5"/>
                  </a:lnTo>
                  <a:lnTo>
                    <a:pt x="251" y="5"/>
                  </a:lnTo>
                  <a:lnTo>
                    <a:pt x="256" y="5"/>
                  </a:lnTo>
                  <a:lnTo>
                    <a:pt x="260" y="5"/>
                  </a:lnTo>
                  <a:lnTo>
                    <a:pt x="265" y="5"/>
                  </a:lnTo>
                  <a:lnTo>
                    <a:pt x="270" y="5"/>
                  </a:lnTo>
                  <a:lnTo>
                    <a:pt x="274" y="5"/>
                  </a:lnTo>
                  <a:lnTo>
                    <a:pt x="279" y="5"/>
                  </a:lnTo>
                  <a:lnTo>
                    <a:pt x="284" y="5"/>
                  </a:lnTo>
                  <a:lnTo>
                    <a:pt x="288" y="5"/>
                  </a:lnTo>
                  <a:lnTo>
                    <a:pt x="293" y="5"/>
                  </a:lnTo>
                  <a:lnTo>
                    <a:pt x="298" y="5"/>
                  </a:lnTo>
                  <a:lnTo>
                    <a:pt x="302" y="5"/>
                  </a:lnTo>
                  <a:lnTo>
                    <a:pt x="307" y="5"/>
                  </a:lnTo>
                  <a:lnTo>
                    <a:pt x="312" y="5"/>
                  </a:lnTo>
                  <a:lnTo>
                    <a:pt x="316" y="5"/>
                  </a:lnTo>
                  <a:lnTo>
                    <a:pt x="321" y="5"/>
                  </a:lnTo>
                  <a:lnTo>
                    <a:pt x="325" y="5"/>
                  </a:lnTo>
                  <a:lnTo>
                    <a:pt x="330" y="5"/>
                  </a:lnTo>
                  <a:lnTo>
                    <a:pt x="335" y="5"/>
                  </a:lnTo>
                  <a:lnTo>
                    <a:pt x="339" y="5"/>
                  </a:lnTo>
                  <a:lnTo>
                    <a:pt x="344" y="5"/>
                  </a:lnTo>
                  <a:lnTo>
                    <a:pt x="349" y="5"/>
                  </a:lnTo>
                  <a:lnTo>
                    <a:pt x="353" y="5"/>
                  </a:lnTo>
                  <a:lnTo>
                    <a:pt x="358" y="5"/>
                  </a:lnTo>
                  <a:lnTo>
                    <a:pt x="363" y="5"/>
                  </a:lnTo>
                  <a:lnTo>
                    <a:pt x="367" y="5"/>
                  </a:lnTo>
                  <a:lnTo>
                    <a:pt x="372" y="5"/>
                  </a:lnTo>
                  <a:lnTo>
                    <a:pt x="377" y="5"/>
                  </a:lnTo>
                  <a:lnTo>
                    <a:pt x="381" y="5"/>
                  </a:lnTo>
                  <a:lnTo>
                    <a:pt x="386" y="5"/>
                  </a:lnTo>
                  <a:lnTo>
                    <a:pt x="391" y="5"/>
                  </a:lnTo>
                  <a:lnTo>
                    <a:pt x="395" y="5"/>
                  </a:lnTo>
                  <a:lnTo>
                    <a:pt x="400" y="5"/>
                  </a:lnTo>
                  <a:lnTo>
                    <a:pt x="405" y="5"/>
                  </a:lnTo>
                  <a:lnTo>
                    <a:pt x="409" y="5"/>
                  </a:lnTo>
                  <a:lnTo>
                    <a:pt x="414" y="5"/>
                  </a:lnTo>
                  <a:lnTo>
                    <a:pt x="419" y="5"/>
                  </a:lnTo>
                  <a:lnTo>
                    <a:pt x="423" y="5"/>
                  </a:lnTo>
                  <a:lnTo>
                    <a:pt x="428" y="5"/>
                  </a:lnTo>
                  <a:lnTo>
                    <a:pt x="433" y="5"/>
                  </a:lnTo>
                  <a:lnTo>
                    <a:pt x="437" y="5"/>
                  </a:lnTo>
                  <a:lnTo>
                    <a:pt x="442" y="5"/>
                  </a:lnTo>
                  <a:lnTo>
                    <a:pt x="447" y="5"/>
                  </a:lnTo>
                  <a:lnTo>
                    <a:pt x="451" y="5"/>
                  </a:lnTo>
                  <a:lnTo>
                    <a:pt x="456" y="5"/>
                  </a:lnTo>
                  <a:lnTo>
                    <a:pt x="461" y="5"/>
                  </a:lnTo>
                  <a:lnTo>
                    <a:pt x="465" y="5"/>
                  </a:lnTo>
                  <a:lnTo>
                    <a:pt x="470" y="5"/>
                  </a:lnTo>
                  <a:lnTo>
                    <a:pt x="475" y="5"/>
                  </a:lnTo>
                  <a:lnTo>
                    <a:pt x="479" y="5"/>
                  </a:lnTo>
                  <a:lnTo>
                    <a:pt x="484" y="5"/>
                  </a:lnTo>
                  <a:lnTo>
                    <a:pt x="488" y="5"/>
                  </a:lnTo>
                  <a:lnTo>
                    <a:pt x="493" y="5"/>
                  </a:lnTo>
                  <a:lnTo>
                    <a:pt x="498" y="5"/>
                  </a:lnTo>
                  <a:lnTo>
                    <a:pt x="502" y="5"/>
                  </a:lnTo>
                  <a:lnTo>
                    <a:pt x="507" y="5"/>
                  </a:lnTo>
                  <a:lnTo>
                    <a:pt x="512" y="5"/>
                  </a:lnTo>
                  <a:lnTo>
                    <a:pt x="516" y="5"/>
                  </a:lnTo>
                  <a:lnTo>
                    <a:pt x="526" y="5"/>
                  </a:lnTo>
                  <a:lnTo>
                    <a:pt x="530" y="5"/>
                  </a:lnTo>
                  <a:lnTo>
                    <a:pt x="535" y="5"/>
                  </a:lnTo>
                  <a:lnTo>
                    <a:pt x="540" y="5"/>
                  </a:lnTo>
                  <a:lnTo>
                    <a:pt x="544" y="5"/>
                  </a:lnTo>
                  <a:lnTo>
                    <a:pt x="549" y="5"/>
                  </a:lnTo>
                  <a:lnTo>
                    <a:pt x="554" y="5"/>
                  </a:lnTo>
                  <a:lnTo>
                    <a:pt x="558" y="5"/>
                  </a:lnTo>
                  <a:lnTo>
                    <a:pt x="563" y="5"/>
                  </a:lnTo>
                  <a:lnTo>
                    <a:pt x="568" y="5"/>
                  </a:lnTo>
                  <a:lnTo>
                    <a:pt x="572" y="5"/>
                  </a:lnTo>
                  <a:lnTo>
                    <a:pt x="577" y="5"/>
                  </a:lnTo>
                  <a:lnTo>
                    <a:pt x="582" y="5"/>
                  </a:lnTo>
                  <a:lnTo>
                    <a:pt x="586" y="5"/>
                  </a:lnTo>
                  <a:lnTo>
                    <a:pt x="591" y="5"/>
                  </a:lnTo>
                  <a:lnTo>
                    <a:pt x="596" y="5"/>
                  </a:lnTo>
                  <a:lnTo>
                    <a:pt x="600" y="5"/>
                  </a:lnTo>
                  <a:lnTo>
                    <a:pt x="605" y="5"/>
                  </a:lnTo>
                  <a:lnTo>
                    <a:pt x="610" y="5"/>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33" name="Group 532"/>
            <p:cNvGrpSpPr/>
            <p:nvPr/>
          </p:nvGrpSpPr>
          <p:grpSpPr>
            <a:xfrm>
              <a:off x="5773659" y="855641"/>
              <a:ext cx="1730191" cy="2122260"/>
              <a:chOff x="5773659" y="855641"/>
              <a:chExt cx="1730191" cy="2122260"/>
            </a:xfrm>
          </p:grpSpPr>
          <p:sp>
            <p:nvSpPr>
              <p:cNvPr id="534" name="Freeform 70"/>
              <p:cNvSpPr>
                <a:spLocks/>
              </p:cNvSpPr>
              <p:nvPr/>
            </p:nvSpPr>
            <p:spPr bwMode="auto">
              <a:xfrm>
                <a:off x="6564150" y="2733452"/>
                <a:ext cx="939700" cy="244449"/>
              </a:xfrm>
              <a:custGeom>
                <a:avLst/>
                <a:gdLst>
                  <a:gd name="T0" fmla="*/ 14288 w 592"/>
                  <a:gd name="T1" fmla="*/ 15875 h 154"/>
                  <a:gd name="T2" fmla="*/ 36513 w 592"/>
                  <a:gd name="T3" fmla="*/ 38100 h 154"/>
                  <a:gd name="T4" fmla="*/ 58738 w 592"/>
                  <a:gd name="T5" fmla="*/ 52388 h 154"/>
                  <a:gd name="T6" fmla="*/ 80963 w 592"/>
                  <a:gd name="T7" fmla="*/ 74613 h 154"/>
                  <a:gd name="T8" fmla="*/ 103188 w 592"/>
                  <a:gd name="T9" fmla="*/ 88900 h 154"/>
                  <a:gd name="T10" fmla="*/ 125413 w 592"/>
                  <a:gd name="T11" fmla="*/ 104775 h 154"/>
                  <a:gd name="T12" fmla="*/ 147638 w 592"/>
                  <a:gd name="T13" fmla="*/ 111125 h 154"/>
                  <a:gd name="T14" fmla="*/ 169863 w 592"/>
                  <a:gd name="T15" fmla="*/ 125413 h 154"/>
                  <a:gd name="T16" fmla="*/ 192088 w 592"/>
                  <a:gd name="T17" fmla="*/ 133350 h 154"/>
                  <a:gd name="T18" fmla="*/ 214313 w 592"/>
                  <a:gd name="T19" fmla="*/ 147638 h 154"/>
                  <a:gd name="T20" fmla="*/ 236538 w 592"/>
                  <a:gd name="T21" fmla="*/ 155575 h 154"/>
                  <a:gd name="T22" fmla="*/ 258763 w 592"/>
                  <a:gd name="T23" fmla="*/ 163513 h 154"/>
                  <a:gd name="T24" fmla="*/ 280988 w 592"/>
                  <a:gd name="T25" fmla="*/ 169863 h 154"/>
                  <a:gd name="T26" fmla="*/ 303213 w 592"/>
                  <a:gd name="T27" fmla="*/ 177800 h 154"/>
                  <a:gd name="T28" fmla="*/ 325438 w 592"/>
                  <a:gd name="T29" fmla="*/ 185738 h 154"/>
                  <a:gd name="T30" fmla="*/ 347663 w 592"/>
                  <a:gd name="T31" fmla="*/ 192088 h 154"/>
                  <a:gd name="T32" fmla="*/ 369888 w 592"/>
                  <a:gd name="T33" fmla="*/ 192088 h 154"/>
                  <a:gd name="T34" fmla="*/ 392113 w 592"/>
                  <a:gd name="T35" fmla="*/ 200025 h 154"/>
                  <a:gd name="T36" fmla="*/ 414338 w 592"/>
                  <a:gd name="T37" fmla="*/ 200025 h 154"/>
                  <a:gd name="T38" fmla="*/ 436563 w 592"/>
                  <a:gd name="T39" fmla="*/ 207963 h 154"/>
                  <a:gd name="T40" fmla="*/ 458788 w 592"/>
                  <a:gd name="T41" fmla="*/ 214313 h 154"/>
                  <a:gd name="T42" fmla="*/ 481013 w 592"/>
                  <a:gd name="T43" fmla="*/ 214313 h 154"/>
                  <a:gd name="T44" fmla="*/ 503238 w 592"/>
                  <a:gd name="T45" fmla="*/ 214313 h 154"/>
                  <a:gd name="T46" fmla="*/ 525463 w 592"/>
                  <a:gd name="T47" fmla="*/ 222250 h 154"/>
                  <a:gd name="T48" fmla="*/ 547688 w 592"/>
                  <a:gd name="T49" fmla="*/ 222250 h 154"/>
                  <a:gd name="T50" fmla="*/ 569913 w 592"/>
                  <a:gd name="T51" fmla="*/ 230188 h 154"/>
                  <a:gd name="T52" fmla="*/ 592138 w 592"/>
                  <a:gd name="T53" fmla="*/ 230188 h 154"/>
                  <a:gd name="T54" fmla="*/ 614363 w 592"/>
                  <a:gd name="T55" fmla="*/ 230188 h 154"/>
                  <a:gd name="T56" fmla="*/ 636588 w 592"/>
                  <a:gd name="T57" fmla="*/ 230188 h 154"/>
                  <a:gd name="T58" fmla="*/ 658813 w 592"/>
                  <a:gd name="T59" fmla="*/ 236538 h 154"/>
                  <a:gd name="T60" fmla="*/ 681038 w 592"/>
                  <a:gd name="T61" fmla="*/ 236538 h 154"/>
                  <a:gd name="T62" fmla="*/ 701675 w 592"/>
                  <a:gd name="T63" fmla="*/ 236538 h 154"/>
                  <a:gd name="T64" fmla="*/ 723900 w 592"/>
                  <a:gd name="T65" fmla="*/ 236538 h 154"/>
                  <a:gd name="T66" fmla="*/ 746125 w 592"/>
                  <a:gd name="T67" fmla="*/ 236538 h 154"/>
                  <a:gd name="T68" fmla="*/ 768350 w 592"/>
                  <a:gd name="T69" fmla="*/ 236538 h 154"/>
                  <a:gd name="T70" fmla="*/ 790575 w 592"/>
                  <a:gd name="T71" fmla="*/ 244475 h 154"/>
                  <a:gd name="T72" fmla="*/ 812800 w 592"/>
                  <a:gd name="T73" fmla="*/ 244475 h 154"/>
                  <a:gd name="T74" fmla="*/ 835025 w 592"/>
                  <a:gd name="T75" fmla="*/ 244475 h 154"/>
                  <a:gd name="T76" fmla="*/ 857250 w 592"/>
                  <a:gd name="T77" fmla="*/ 244475 h 154"/>
                  <a:gd name="T78" fmla="*/ 879475 w 592"/>
                  <a:gd name="T79" fmla="*/ 244475 h 154"/>
                  <a:gd name="T80" fmla="*/ 901700 w 592"/>
                  <a:gd name="T81" fmla="*/ 244475 h 154"/>
                  <a:gd name="T82" fmla="*/ 923925 w 592"/>
                  <a:gd name="T83" fmla="*/ 244475 h 1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2" h="154">
                    <a:moveTo>
                      <a:pt x="0" y="0"/>
                    </a:moveTo>
                    <a:lnTo>
                      <a:pt x="5" y="5"/>
                    </a:lnTo>
                    <a:lnTo>
                      <a:pt x="9" y="10"/>
                    </a:lnTo>
                    <a:lnTo>
                      <a:pt x="14" y="14"/>
                    </a:lnTo>
                    <a:lnTo>
                      <a:pt x="19" y="19"/>
                    </a:lnTo>
                    <a:lnTo>
                      <a:pt x="23" y="24"/>
                    </a:lnTo>
                    <a:lnTo>
                      <a:pt x="28" y="28"/>
                    </a:lnTo>
                    <a:lnTo>
                      <a:pt x="33" y="33"/>
                    </a:lnTo>
                    <a:lnTo>
                      <a:pt x="37" y="33"/>
                    </a:lnTo>
                    <a:lnTo>
                      <a:pt x="42" y="38"/>
                    </a:lnTo>
                    <a:lnTo>
                      <a:pt x="47" y="42"/>
                    </a:lnTo>
                    <a:lnTo>
                      <a:pt x="51" y="47"/>
                    </a:lnTo>
                    <a:lnTo>
                      <a:pt x="56" y="47"/>
                    </a:lnTo>
                    <a:lnTo>
                      <a:pt x="61" y="52"/>
                    </a:lnTo>
                    <a:lnTo>
                      <a:pt x="65" y="56"/>
                    </a:lnTo>
                    <a:lnTo>
                      <a:pt x="70" y="56"/>
                    </a:lnTo>
                    <a:lnTo>
                      <a:pt x="75" y="61"/>
                    </a:lnTo>
                    <a:lnTo>
                      <a:pt x="79" y="66"/>
                    </a:lnTo>
                    <a:lnTo>
                      <a:pt x="84" y="66"/>
                    </a:lnTo>
                    <a:lnTo>
                      <a:pt x="89" y="70"/>
                    </a:lnTo>
                    <a:lnTo>
                      <a:pt x="93" y="70"/>
                    </a:lnTo>
                    <a:lnTo>
                      <a:pt x="98" y="75"/>
                    </a:lnTo>
                    <a:lnTo>
                      <a:pt x="103" y="75"/>
                    </a:lnTo>
                    <a:lnTo>
                      <a:pt x="107" y="79"/>
                    </a:lnTo>
                    <a:lnTo>
                      <a:pt x="112" y="79"/>
                    </a:lnTo>
                    <a:lnTo>
                      <a:pt x="116" y="84"/>
                    </a:lnTo>
                    <a:lnTo>
                      <a:pt x="121" y="84"/>
                    </a:lnTo>
                    <a:lnTo>
                      <a:pt x="126" y="89"/>
                    </a:lnTo>
                    <a:lnTo>
                      <a:pt x="130" y="89"/>
                    </a:lnTo>
                    <a:lnTo>
                      <a:pt x="135" y="93"/>
                    </a:lnTo>
                    <a:lnTo>
                      <a:pt x="140" y="93"/>
                    </a:lnTo>
                    <a:lnTo>
                      <a:pt x="144" y="93"/>
                    </a:lnTo>
                    <a:lnTo>
                      <a:pt x="149" y="98"/>
                    </a:lnTo>
                    <a:lnTo>
                      <a:pt x="154" y="98"/>
                    </a:lnTo>
                    <a:lnTo>
                      <a:pt x="158" y="103"/>
                    </a:lnTo>
                    <a:lnTo>
                      <a:pt x="163" y="103"/>
                    </a:lnTo>
                    <a:lnTo>
                      <a:pt x="168" y="103"/>
                    </a:lnTo>
                    <a:lnTo>
                      <a:pt x="172" y="103"/>
                    </a:lnTo>
                    <a:lnTo>
                      <a:pt x="177" y="107"/>
                    </a:lnTo>
                    <a:lnTo>
                      <a:pt x="182" y="107"/>
                    </a:lnTo>
                    <a:lnTo>
                      <a:pt x="186" y="112"/>
                    </a:lnTo>
                    <a:lnTo>
                      <a:pt x="191" y="112"/>
                    </a:lnTo>
                    <a:lnTo>
                      <a:pt x="196" y="112"/>
                    </a:lnTo>
                    <a:lnTo>
                      <a:pt x="200" y="112"/>
                    </a:lnTo>
                    <a:lnTo>
                      <a:pt x="205" y="117"/>
                    </a:lnTo>
                    <a:lnTo>
                      <a:pt x="210" y="117"/>
                    </a:lnTo>
                    <a:lnTo>
                      <a:pt x="214" y="117"/>
                    </a:lnTo>
                    <a:lnTo>
                      <a:pt x="219" y="121"/>
                    </a:lnTo>
                    <a:lnTo>
                      <a:pt x="224" y="121"/>
                    </a:lnTo>
                    <a:lnTo>
                      <a:pt x="228" y="121"/>
                    </a:lnTo>
                    <a:lnTo>
                      <a:pt x="233" y="121"/>
                    </a:lnTo>
                    <a:lnTo>
                      <a:pt x="238" y="121"/>
                    </a:lnTo>
                    <a:lnTo>
                      <a:pt x="242" y="126"/>
                    </a:lnTo>
                    <a:lnTo>
                      <a:pt x="247" y="126"/>
                    </a:lnTo>
                    <a:lnTo>
                      <a:pt x="252" y="126"/>
                    </a:lnTo>
                    <a:lnTo>
                      <a:pt x="256" y="126"/>
                    </a:lnTo>
                    <a:lnTo>
                      <a:pt x="261" y="126"/>
                    </a:lnTo>
                    <a:lnTo>
                      <a:pt x="266" y="131"/>
                    </a:lnTo>
                    <a:lnTo>
                      <a:pt x="270" y="131"/>
                    </a:lnTo>
                    <a:lnTo>
                      <a:pt x="275" y="131"/>
                    </a:lnTo>
                    <a:lnTo>
                      <a:pt x="279" y="131"/>
                    </a:lnTo>
                    <a:lnTo>
                      <a:pt x="284" y="131"/>
                    </a:lnTo>
                    <a:lnTo>
                      <a:pt x="289" y="135"/>
                    </a:lnTo>
                    <a:lnTo>
                      <a:pt x="293" y="135"/>
                    </a:lnTo>
                    <a:lnTo>
                      <a:pt x="298" y="135"/>
                    </a:lnTo>
                    <a:lnTo>
                      <a:pt x="303" y="135"/>
                    </a:lnTo>
                    <a:lnTo>
                      <a:pt x="307" y="135"/>
                    </a:lnTo>
                    <a:lnTo>
                      <a:pt x="312" y="135"/>
                    </a:lnTo>
                    <a:lnTo>
                      <a:pt x="317" y="135"/>
                    </a:lnTo>
                    <a:lnTo>
                      <a:pt x="321" y="140"/>
                    </a:lnTo>
                    <a:lnTo>
                      <a:pt x="326" y="140"/>
                    </a:lnTo>
                    <a:lnTo>
                      <a:pt x="331" y="140"/>
                    </a:lnTo>
                    <a:lnTo>
                      <a:pt x="335" y="140"/>
                    </a:lnTo>
                    <a:lnTo>
                      <a:pt x="340" y="140"/>
                    </a:lnTo>
                    <a:lnTo>
                      <a:pt x="345" y="140"/>
                    </a:lnTo>
                    <a:lnTo>
                      <a:pt x="349" y="140"/>
                    </a:lnTo>
                    <a:lnTo>
                      <a:pt x="354" y="140"/>
                    </a:lnTo>
                    <a:lnTo>
                      <a:pt x="359" y="145"/>
                    </a:lnTo>
                    <a:lnTo>
                      <a:pt x="363" y="145"/>
                    </a:lnTo>
                    <a:lnTo>
                      <a:pt x="368" y="145"/>
                    </a:lnTo>
                    <a:lnTo>
                      <a:pt x="373" y="145"/>
                    </a:lnTo>
                    <a:lnTo>
                      <a:pt x="377" y="145"/>
                    </a:lnTo>
                    <a:lnTo>
                      <a:pt x="382" y="145"/>
                    </a:lnTo>
                    <a:lnTo>
                      <a:pt x="387" y="145"/>
                    </a:lnTo>
                    <a:lnTo>
                      <a:pt x="391" y="145"/>
                    </a:lnTo>
                    <a:lnTo>
                      <a:pt x="396" y="145"/>
                    </a:lnTo>
                    <a:lnTo>
                      <a:pt x="401" y="145"/>
                    </a:lnTo>
                    <a:lnTo>
                      <a:pt x="405" y="145"/>
                    </a:lnTo>
                    <a:lnTo>
                      <a:pt x="410" y="149"/>
                    </a:lnTo>
                    <a:lnTo>
                      <a:pt x="415" y="149"/>
                    </a:lnTo>
                    <a:lnTo>
                      <a:pt x="419" y="149"/>
                    </a:lnTo>
                    <a:lnTo>
                      <a:pt x="424" y="149"/>
                    </a:lnTo>
                    <a:lnTo>
                      <a:pt x="429" y="149"/>
                    </a:lnTo>
                    <a:lnTo>
                      <a:pt x="433" y="149"/>
                    </a:lnTo>
                    <a:lnTo>
                      <a:pt x="438" y="149"/>
                    </a:lnTo>
                    <a:lnTo>
                      <a:pt x="442" y="149"/>
                    </a:lnTo>
                    <a:lnTo>
                      <a:pt x="447" y="149"/>
                    </a:lnTo>
                    <a:lnTo>
                      <a:pt x="452" y="149"/>
                    </a:lnTo>
                    <a:lnTo>
                      <a:pt x="456" y="149"/>
                    </a:lnTo>
                    <a:lnTo>
                      <a:pt x="461" y="149"/>
                    </a:lnTo>
                    <a:lnTo>
                      <a:pt x="466" y="149"/>
                    </a:lnTo>
                    <a:lnTo>
                      <a:pt x="470" y="149"/>
                    </a:lnTo>
                    <a:lnTo>
                      <a:pt x="475" y="149"/>
                    </a:lnTo>
                    <a:lnTo>
                      <a:pt x="480" y="149"/>
                    </a:lnTo>
                    <a:lnTo>
                      <a:pt x="484" y="149"/>
                    </a:lnTo>
                    <a:lnTo>
                      <a:pt x="489" y="154"/>
                    </a:lnTo>
                    <a:lnTo>
                      <a:pt x="494" y="154"/>
                    </a:lnTo>
                    <a:lnTo>
                      <a:pt x="498" y="154"/>
                    </a:lnTo>
                    <a:lnTo>
                      <a:pt x="503" y="154"/>
                    </a:lnTo>
                    <a:lnTo>
                      <a:pt x="508" y="154"/>
                    </a:lnTo>
                    <a:lnTo>
                      <a:pt x="512" y="154"/>
                    </a:lnTo>
                    <a:lnTo>
                      <a:pt x="517" y="154"/>
                    </a:lnTo>
                    <a:lnTo>
                      <a:pt x="522" y="154"/>
                    </a:lnTo>
                    <a:lnTo>
                      <a:pt x="526" y="154"/>
                    </a:lnTo>
                    <a:lnTo>
                      <a:pt x="531" y="154"/>
                    </a:lnTo>
                    <a:lnTo>
                      <a:pt x="536" y="154"/>
                    </a:lnTo>
                    <a:lnTo>
                      <a:pt x="540" y="154"/>
                    </a:lnTo>
                    <a:lnTo>
                      <a:pt x="545" y="154"/>
                    </a:lnTo>
                    <a:lnTo>
                      <a:pt x="550" y="154"/>
                    </a:lnTo>
                    <a:lnTo>
                      <a:pt x="554" y="154"/>
                    </a:lnTo>
                    <a:lnTo>
                      <a:pt x="559" y="154"/>
                    </a:lnTo>
                    <a:lnTo>
                      <a:pt x="564" y="154"/>
                    </a:lnTo>
                    <a:lnTo>
                      <a:pt x="568" y="154"/>
                    </a:lnTo>
                    <a:lnTo>
                      <a:pt x="573" y="154"/>
                    </a:lnTo>
                    <a:lnTo>
                      <a:pt x="578" y="154"/>
                    </a:lnTo>
                    <a:lnTo>
                      <a:pt x="582" y="154"/>
                    </a:lnTo>
                    <a:lnTo>
                      <a:pt x="587" y="154"/>
                    </a:lnTo>
                    <a:lnTo>
                      <a:pt x="592" y="154"/>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5" name="Freeform 69"/>
              <p:cNvSpPr>
                <a:spLocks/>
              </p:cNvSpPr>
              <p:nvPr/>
            </p:nvSpPr>
            <p:spPr bwMode="auto">
              <a:xfrm>
                <a:off x="5773659" y="855641"/>
                <a:ext cx="790491" cy="1877810"/>
              </a:xfrm>
              <a:custGeom>
                <a:avLst/>
                <a:gdLst>
                  <a:gd name="T0" fmla="*/ 228600 w 498"/>
                  <a:gd name="T1" fmla="*/ 44450 h 1183"/>
                  <a:gd name="T2" fmla="*/ 242888 w 498"/>
                  <a:gd name="T3" fmla="*/ 149225 h 1183"/>
                  <a:gd name="T4" fmla="*/ 250825 w 498"/>
                  <a:gd name="T5" fmla="*/ 280987 h 1183"/>
                  <a:gd name="T6" fmla="*/ 265113 w 498"/>
                  <a:gd name="T7" fmla="*/ 341312 h 1183"/>
                  <a:gd name="T8" fmla="*/ 273050 w 498"/>
                  <a:gd name="T9" fmla="*/ 436562 h 1183"/>
                  <a:gd name="T10" fmla="*/ 287338 w 498"/>
                  <a:gd name="T11" fmla="*/ 495300 h 1183"/>
                  <a:gd name="T12" fmla="*/ 295275 w 498"/>
                  <a:gd name="T13" fmla="*/ 577850 h 1183"/>
                  <a:gd name="T14" fmla="*/ 309563 w 498"/>
                  <a:gd name="T15" fmla="*/ 622300 h 1183"/>
                  <a:gd name="T16" fmla="*/ 317500 w 498"/>
                  <a:gd name="T17" fmla="*/ 695325 h 1183"/>
                  <a:gd name="T18" fmla="*/ 331788 w 498"/>
                  <a:gd name="T19" fmla="*/ 739775 h 1183"/>
                  <a:gd name="T20" fmla="*/ 339725 w 498"/>
                  <a:gd name="T21" fmla="*/ 798512 h 1183"/>
                  <a:gd name="T22" fmla="*/ 354013 w 498"/>
                  <a:gd name="T23" fmla="*/ 842962 h 1183"/>
                  <a:gd name="T24" fmla="*/ 361950 w 498"/>
                  <a:gd name="T25" fmla="*/ 903287 h 1183"/>
                  <a:gd name="T26" fmla="*/ 376238 w 498"/>
                  <a:gd name="T27" fmla="*/ 947737 h 1183"/>
                  <a:gd name="T28" fmla="*/ 384175 w 498"/>
                  <a:gd name="T29" fmla="*/ 998537 h 1183"/>
                  <a:gd name="T30" fmla="*/ 398463 w 498"/>
                  <a:gd name="T31" fmla="*/ 1035050 h 1183"/>
                  <a:gd name="T32" fmla="*/ 406400 w 498"/>
                  <a:gd name="T33" fmla="*/ 1079500 h 1183"/>
                  <a:gd name="T34" fmla="*/ 420688 w 498"/>
                  <a:gd name="T35" fmla="*/ 1117600 h 1183"/>
                  <a:gd name="T36" fmla="*/ 428625 w 498"/>
                  <a:gd name="T37" fmla="*/ 1162050 h 1183"/>
                  <a:gd name="T38" fmla="*/ 442913 w 498"/>
                  <a:gd name="T39" fmla="*/ 1198562 h 1183"/>
                  <a:gd name="T40" fmla="*/ 450850 w 498"/>
                  <a:gd name="T41" fmla="*/ 1235075 h 1183"/>
                  <a:gd name="T42" fmla="*/ 465138 w 498"/>
                  <a:gd name="T43" fmla="*/ 1265237 h 1183"/>
                  <a:gd name="T44" fmla="*/ 473075 w 498"/>
                  <a:gd name="T45" fmla="*/ 1309687 h 1183"/>
                  <a:gd name="T46" fmla="*/ 487363 w 498"/>
                  <a:gd name="T47" fmla="*/ 1338262 h 1183"/>
                  <a:gd name="T48" fmla="*/ 495300 w 498"/>
                  <a:gd name="T49" fmla="*/ 1368425 h 1183"/>
                  <a:gd name="T50" fmla="*/ 509588 w 498"/>
                  <a:gd name="T51" fmla="*/ 1398587 h 1183"/>
                  <a:gd name="T52" fmla="*/ 517525 w 498"/>
                  <a:gd name="T53" fmla="*/ 1435100 h 1183"/>
                  <a:gd name="T54" fmla="*/ 539750 w 498"/>
                  <a:gd name="T55" fmla="*/ 1471612 h 1183"/>
                  <a:gd name="T56" fmla="*/ 546100 w 498"/>
                  <a:gd name="T57" fmla="*/ 1501775 h 1183"/>
                  <a:gd name="T58" fmla="*/ 561975 w 498"/>
                  <a:gd name="T59" fmla="*/ 1524000 h 1183"/>
                  <a:gd name="T60" fmla="*/ 576263 w 498"/>
                  <a:gd name="T61" fmla="*/ 1568450 h 1183"/>
                  <a:gd name="T62" fmla="*/ 590550 w 498"/>
                  <a:gd name="T63" fmla="*/ 1590675 h 1183"/>
                  <a:gd name="T64" fmla="*/ 598488 w 498"/>
                  <a:gd name="T65" fmla="*/ 1612900 h 1183"/>
                  <a:gd name="T66" fmla="*/ 612775 w 498"/>
                  <a:gd name="T67" fmla="*/ 1635125 h 1183"/>
                  <a:gd name="T68" fmla="*/ 628650 w 498"/>
                  <a:gd name="T69" fmla="*/ 1671637 h 1183"/>
                  <a:gd name="T70" fmla="*/ 650875 w 498"/>
                  <a:gd name="T71" fmla="*/ 1708150 h 1183"/>
                  <a:gd name="T72" fmla="*/ 673100 w 498"/>
                  <a:gd name="T73" fmla="*/ 1738312 h 1183"/>
                  <a:gd name="T74" fmla="*/ 701675 w 498"/>
                  <a:gd name="T75" fmla="*/ 1774825 h 1183"/>
                  <a:gd name="T76" fmla="*/ 723900 w 498"/>
                  <a:gd name="T77" fmla="*/ 1804987 h 1183"/>
                  <a:gd name="T78" fmla="*/ 738188 w 498"/>
                  <a:gd name="T79" fmla="*/ 1827212 h 1183"/>
                  <a:gd name="T80" fmla="*/ 754063 w 498"/>
                  <a:gd name="T81" fmla="*/ 1841500 h 1183"/>
                  <a:gd name="T82" fmla="*/ 776288 w 498"/>
                  <a:gd name="T83" fmla="*/ 1871662 h 11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98" h="1183">
                    <a:moveTo>
                      <a:pt x="0" y="0"/>
                    </a:moveTo>
                    <a:lnTo>
                      <a:pt x="144" y="0"/>
                    </a:lnTo>
                    <a:lnTo>
                      <a:pt x="144" y="28"/>
                    </a:lnTo>
                    <a:lnTo>
                      <a:pt x="149" y="33"/>
                    </a:lnTo>
                    <a:lnTo>
                      <a:pt x="149" y="89"/>
                    </a:lnTo>
                    <a:lnTo>
                      <a:pt x="153" y="94"/>
                    </a:lnTo>
                    <a:lnTo>
                      <a:pt x="153" y="135"/>
                    </a:lnTo>
                    <a:lnTo>
                      <a:pt x="158" y="140"/>
                    </a:lnTo>
                    <a:lnTo>
                      <a:pt x="158" y="177"/>
                    </a:lnTo>
                    <a:lnTo>
                      <a:pt x="163" y="182"/>
                    </a:lnTo>
                    <a:lnTo>
                      <a:pt x="163" y="210"/>
                    </a:lnTo>
                    <a:lnTo>
                      <a:pt x="167" y="215"/>
                    </a:lnTo>
                    <a:lnTo>
                      <a:pt x="167" y="243"/>
                    </a:lnTo>
                    <a:lnTo>
                      <a:pt x="172" y="247"/>
                    </a:lnTo>
                    <a:lnTo>
                      <a:pt x="172" y="275"/>
                    </a:lnTo>
                    <a:lnTo>
                      <a:pt x="177" y="280"/>
                    </a:lnTo>
                    <a:lnTo>
                      <a:pt x="177" y="308"/>
                    </a:lnTo>
                    <a:lnTo>
                      <a:pt x="181" y="312"/>
                    </a:lnTo>
                    <a:lnTo>
                      <a:pt x="181" y="336"/>
                    </a:lnTo>
                    <a:lnTo>
                      <a:pt x="186" y="340"/>
                    </a:lnTo>
                    <a:lnTo>
                      <a:pt x="186" y="364"/>
                    </a:lnTo>
                    <a:lnTo>
                      <a:pt x="191" y="368"/>
                    </a:lnTo>
                    <a:lnTo>
                      <a:pt x="191" y="387"/>
                    </a:lnTo>
                    <a:lnTo>
                      <a:pt x="195" y="392"/>
                    </a:lnTo>
                    <a:lnTo>
                      <a:pt x="195" y="410"/>
                    </a:lnTo>
                    <a:lnTo>
                      <a:pt x="200" y="415"/>
                    </a:lnTo>
                    <a:lnTo>
                      <a:pt x="200" y="438"/>
                    </a:lnTo>
                    <a:lnTo>
                      <a:pt x="205" y="443"/>
                    </a:lnTo>
                    <a:lnTo>
                      <a:pt x="205" y="461"/>
                    </a:lnTo>
                    <a:lnTo>
                      <a:pt x="209" y="466"/>
                    </a:lnTo>
                    <a:lnTo>
                      <a:pt x="209" y="485"/>
                    </a:lnTo>
                    <a:lnTo>
                      <a:pt x="214" y="489"/>
                    </a:lnTo>
                    <a:lnTo>
                      <a:pt x="214" y="503"/>
                    </a:lnTo>
                    <a:lnTo>
                      <a:pt x="219" y="508"/>
                    </a:lnTo>
                    <a:lnTo>
                      <a:pt x="219" y="527"/>
                    </a:lnTo>
                    <a:lnTo>
                      <a:pt x="223" y="531"/>
                    </a:lnTo>
                    <a:lnTo>
                      <a:pt x="223" y="550"/>
                    </a:lnTo>
                    <a:lnTo>
                      <a:pt x="228" y="555"/>
                    </a:lnTo>
                    <a:lnTo>
                      <a:pt x="228" y="569"/>
                    </a:lnTo>
                    <a:lnTo>
                      <a:pt x="233" y="573"/>
                    </a:lnTo>
                    <a:lnTo>
                      <a:pt x="233" y="592"/>
                    </a:lnTo>
                    <a:lnTo>
                      <a:pt x="237" y="597"/>
                    </a:lnTo>
                    <a:lnTo>
                      <a:pt x="237" y="606"/>
                    </a:lnTo>
                    <a:lnTo>
                      <a:pt x="242" y="610"/>
                    </a:lnTo>
                    <a:lnTo>
                      <a:pt x="242" y="629"/>
                    </a:lnTo>
                    <a:lnTo>
                      <a:pt x="247" y="634"/>
                    </a:lnTo>
                    <a:lnTo>
                      <a:pt x="247" y="648"/>
                    </a:lnTo>
                    <a:lnTo>
                      <a:pt x="251" y="652"/>
                    </a:lnTo>
                    <a:lnTo>
                      <a:pt x="251" y="662"/>
                    </a:lnTo>
                    <a:lnTo>
                      <a:pt x="256" y="666"/>
                    </a:lnTo>
                    <a:lnTo>
                      <a:pt x="256" y="680"/>
                    </a:lnTo>
                    <a:lnTo>
                      <a:pt x="261" y="685"/>
                    </a:lnTo>
                    <a:lnTo>
                      <a:pt x="261" y="699"/>
                    </a:lnTo>
                    <a:lnTo>
                      <a:pt x="265" y="704"/>
                    </a:lnTo>
                    <a:lnTo>
                      <a:pt x="265" y="718"/>
                    </a:lnTo>
                    <a:lnTo>
                      <a:pt x="270" y="722"/>
                    </a:lnTo>
                    <a:lnTo>
                      <a:pt x="270" y="732"/>
                    </a:lnTo>
                    <a:lnTo>
                      <a:pt x="275" y="736"/>
                    </a:lnTo>
                    <a:lnTo>
                      <a:pt x="275" y="750"/>
                    </a:lnTo>
                    <a:lnTo>
                      <a:pt x="279" y="755"/>
                    </a:lnTo>
                    <a:lnTo>
                      <a:pt x="279" y="764"/>
                    </a:lnTo>
                    <a:lnTo>
                      <a:pt x="284" y="769"/>
                    </a:lnTo>
                    <a:lnTo>
                      <a:pt x="284" y="778"/>
                    </a:lnTo>
                    <a:lnTo>
                      <a:pt x="288" y="783"/>
                    </a:lnTo>
                    <a:lnTo>
                      <a:pt x="288" y="792"/>
                    </a:lnTo>
                    <a:lnTo>
                      <a:pt x="293" y="797"/>
                    </a:lnTo>
                    <a:lnTo>
                      <a:pt x="293" y="811"/>
                    </a:lnTo>
                    <a:lnTo>
                      <a:pt x="298" y="815"/>
                    </a:lnTo>
                    <a:lnTo>
                      <a:pt x="298" y="825"/>
                    </a:lnTo>
                    <a:lnTo>
                      <a:pt x="302" y="829"/>
                    </a:lnTo>
                    <a:lnTo>
                      <a:pt x="302" y="839"/>
                    </a:lnTo>
                    <a:lnTo>
                      <a:pt x="307" y="843"/>
                    </a:lnTo>
                    <a:lnTo>
                      <a:pt x="307" y="853"/>
                    </a:lnTo>
                    <a:lnTo>
                      <a:pt x="312" y="857"/>
                    </a:lnTo>
                    <a:lnTo>
                      <a:pt x="312" y="862"/>
                    </a:lnTo>
                    <a:lnTo>
                      <a:pt x="316" y="867"/>
                    </a:lnTo>
                    <a:lnTo>
                      <a:pt x="316" y="876"/>
                    </a:lnTo>
                    <a:lnTo>
                      <a:pt x="321" y="881"/>
                    </a:lnTo>
                    <a:lnTo>
                      <a:pt x="321" y="890"/>
                    </a:lnTo>
                    <a:lnTo>
                      <a:pt x="326" y="895"/>
                    </a:lnTo>
                    <a:lnTo>
                      <a:pt x="326" y="904"/>
                    </a:lnTo>
                    <a:lnTo>
                      <a:pt x="335" y="913"/>
                    </a:lnTo>
                    <a:lnTo>
                      <a:pt x="335" y="923"/>
                    </a:lnTo>
                    <a:lnTo>
                      <a:pt x="340" y="927"/>
                    </a:lnTo>
                    <a:lnTo>
                      <a:pt x="340" y="936"/>
                    </a:lnTo>
                    <a:lnTo>
                      <a:pt x="344" y="941"/>
                    </a:lnTo>
                    <a:lnTo>
                      <a:pt x="344" y="946"/>
                    </a:lnTo>
                    <a:lnTo>
                      <a:pt x="349" y="950"/>
                    </a:lnTo>
                    <a:lnTo>
                      <a:pt x="349" y="955"/>
                    </a:lnTo>
                    <a:lnTo>
                      <a:pt x="354" y="960"/>
                    </a:lnTo>
                    <a:lnTo>
                      <a:pt x="354" y="969"/>
                    </a:lnTo>
                    <a:lnTo>
                      <a:pt x="363" y="978"/>
                    </a:lnTo>
                    <a:lnTo>
                      <a:pt x="363" y="988"/>
                    </a:lnTo>
                    <a:lnTo>
                      <a:pt x="368" y="992"/>
                    </a:lnTo>
                    <a:lnTo>
                      <a:pt x="368" y="997"/>
                    </a:lnTo>
                    <a:lnTo>
                      <a:pt x="372" y="1002"/>
                    </a:lnTo>
                    <a:lnTo>
                      <a:pt x="372" y="1006"/>
                    </a:lnTo>
                    <a:lnTo>
                      <a:pt x="377" y="1011"/>
                    </a:lnTo>
                    <a:lnTo>
                      <a:pt x="377" y="1016"/>
                    </a:lnTo>
                    <a:lnTo>
                      <a:pt x="382" y="1020"/>
                    </a:lnTo>
                    <a:lnTo>
                      <a:pt x="382" y="1025"/>
                    </a:lnTo>
                    <a:lnTo>
                      <a:pt x="386" y="1030"/>
                    </a:lnTo>
                    <a:lnTo>
                      <a:pt x="386" y="1034"/>
                    </a:lnTo>
                    <a:lnTo>
                      <a:pt x="396" y="1044"/>
                    </a:lnTo>
                    <a:lnTo>
                      <a:pt x="396" y="1053"/>
                    </a:lnTo>
                    <a:lnTo>
                      <a:pt x="400" y="1058"/>
                    </a:lnTo>
                    <a:lnTo>
                      <a:pt x="410" y="1067"/>
                    </a:lnTo>
                    <a:lnTo>
                      <a:pt x="410" y="1076"/>
                    </a:lnTo>
                    <a:lnTo>
                      <a:pt x="414" y="1081"/>
                    </a:lnTo>
                    <a:lnTo>
                      <a:pt x="424" y="1090"/>
                    </a:lnTo>
                    <a:lnTo>
                      <a:pt x="424" y="1095"/>
                    </a:lnTo>
                    <a:lnTo>
                      <a:pt x="433" y="1104"/>
                    </a:lnTo>
                    <a:lnTo>
                      <a:pt x="433" y="1109"/>
                    </a:lnTo>
                    <a:lnTo>
                      <a:pt x="442" y="1118"/>
                    </a:lnTo>
                    <a:lnTo>
                      <a:pt x="442" y="1123"/>
                    </a:lnTo>
                    <a:lnTo>
                      <a:pt x="447" y="1127"/>
                    </a:lnTo>
                    <a:lnTo>
                      <a:pt x="456" y="1137"/>
                    </a:lnTo>
                    <a:lnTo>
                      <a:pt x="456" y="1141"/>
                    </a:lnTo>
                    <a:lnTo>
                      <a:pt x="461" y="1146"/>
                    </a:lnTo>
                    <a:lnTo>
                      <a:pt x="465" y="1151"/>
                    </a:lnTo>
                    <a:lnTo>
                      <a:pt x="475" y="1160"/>
                    </a:lnTo>
                    <a:lnTo>
                      <a:pt x="470" y="1160"/>
                    </a:lnTo>
                    <a:lnTo>
                      <a:pt x="475" y="1160"/>
                    </a:lnTo>
                    <a:lnTo>
                      <a:pt x="479" y="1165"/>
                    </a:lnTo>
                    <a:lnTo>
                      <a:pt x="489" y="1174"/>
                    </a:lnTo>
                    <a:lnTo>
                      <a:pt x="489" y="1179"/>
                    </a:lnTo>
                    <a:lnTo>
                      <a:pt x="493" y="1179"/>
                    </a:lnTo>
                    <a:lnTo>
                      <a:pt x="498" y="1183"/>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536" name="Group 535"/>
          <p:cNvGrpSpPr/>
          <p:nvPr/>
        </p:nvGrpSpPr>
        <p:grpSpPr>
          <a:xfrm>
            <a:off x="1232139" y="719052"/>
            <a:ext cx="2935000" cy="2195307"/>
            <a:chOff x="1232139" y="719052"/>
            <a:chExt cx="2935000" cy="2195307"/>
          </a:xfrm>
        </p:grpSpPr>
        <p:sp>
          <p:nvSpPr>
            <p:cNvPr id="537" name="Freeform 54"/>
            <p:cNvSpPr>
              <a:spLocks/>
            </p:cNvSpPr>
            <p:nvPr/>
          </p:nvSpPr>
          <p:spPr bwMode="auto">
            <a:xfrm>
              <a:off x="1232139" y="719052"/>
              <a:ext cx="703194" cy="2195307"/>
            </a:xfrm>
            <a:custGeom>
              <a:avLst/>
              <a:gdLst>
                <a:gd name="T0" fmla="*/ 222250 w 443"/>
                <a:gd name="T1" fmla="*/ 1196975 h 1383"/>
                <a:gd name="T2" fmla="*/ 236538 w 443"/>
                <a:gd name="T3" fmla="*/ 228600 h 1383"/>
                <a:gd name="T4" fmla="*/ 244475 w 443"/>
                <a:gd name="T5" fmla="*/ 0 h 1383"/>
                <a:gd name="T6" fmla="*/ 252413 w 443"/>
                <a:gd name="T7" fmla="*/ 44450 h 1383"/>
                <a:gd name="T8" fmla="*/ 266700 w 443"/>
                <a:gd name="T9" fmla="*/ 95250 h 1383"/>
                <a:gd name="T10" fmla="*/ 274638 w 443"/>
                <a:gd name="T11" fmla="*/ 184150 h 1383"/>
                <a:gd name="T12" fmla="*/ 288925 w 443"/>
                <a:gd name="T13" fmla="*/ 236537 h 1383"/>
                <a:gd name="T14" fmla="*/ 296863 w 443"/>
                <a:gd name="T15" fmla="*/ 309562 h 1383"/>
                <a:gd name="T16" fmla="*/ 311150 w 443"/>
                <a:gd name="T17" fmla="*/ 361950 h 1383"/>
                <a:gd name="T18" fmla="*/ 319088 w 443"/>
                <a:gd name="T19" fmla="*/ 428625 h 1383"/>
                <a:gd name="T20" fmla="*/ 333375 w 443"/>
                <a:gd name="T21" fmla="*/ 473075 h 1383"/>
                <a:gd name="T22" fmla="*/ 341313 w 443"/>
                <a:gd name="T23" fmla="*/ 539750 h 1383"/>
                <a:gd name="T24" fmla="*/ 355600 w 443"/>
                <a:gd name="T25" fmla="*/ 576262 h 1383"/>
                <a:gd name="T26" fmla="*/ 361950 w 443"/>
                <a:gd name="T27" fmla="*/ 642937 h 1383"/>
                <a:gd name="T28" fmla="*/ 377825 w 443"/>
                <a:gd name="T29" fmla="*/ 679450 h 1383"/>
                <a:gd name="T30" fmla="*/ 384175 w 443"/>
                <a:gd name="T31" fmla="*/ 739775 h 1383"/>
                <a:gd name="T32" fmla="*/ 400050 w 443"/>
                <a:gd name="T33" fmla="*/ 776287 h 1383"/>
                <a:gd name="T34" fmla="*/ 406400 w 443"/>
                <a:gd name="T35" fmla="*/ 835025 h 1383"/>
                <a:gd name="T36" fmla="*/ 422275 w 443"/>
                <a:gd name="T37" fmla="*/ 871537 h 1383"/>
                <a:gd name="T38" fmla="*/ 428625 w 443"/>
                <a:gd name="T39" fmla="*/ 923925 h 1383"/>
                <a:gd name="T40" fmla="*/ 444500 w 443"/>
                <a:gd name="T41" fmla="*/ 960437 h 1383"/>
                <a:gd name="T42" fmla="*/ 450850 w 443"/>
                <a:gd name="T43" fmla="*/ 1012825 h 1383"/>
                <a:gd name="T44" fmla="*/ 466725 w 443"/>
                <a:gd name="T45" fmla="*/ 1049337 h 1383"/>
                <a:gd name="T46" fmla="*/ 473075 w 443"/>
                <a:gd name="T47" fmla="*/ 1093787 h 1383"/>
                <a:gd name="T48" fmla="*/ 488950 w 443"/>
                <a:gd name="T49" fmla="*/ 1130300 h 1383"/>
                <a:gd name="T50" fmla="*/ 495300 w 443"/>
                <a:gd name="T51" fmla="*/ 1168400 h 1383"/>
                <a:gd name="T52" fmla="*/ 511175 w 443"/>
                <a:gd name="T53" fmla="*/ 1204912 h 1383"/>
                <a:gd name="T54" fmla="*/ 517525 w 443"/>
                <a:gd name="T55" fmla="*/ 1241425 h 1383"/>
                <a:gd name="T56" fmla="*/ 533400 w 443"/>
                <a:gd name="T57" fmla="*/ 1279525 h 1383"/>
                <a:gd name="T58" fmla="*/ 539750 w 443"/>
                <a:gd name="T59" fmla="*/ 1316037 h 1383"/>
                <a:gd name="T60" fmla="*/ 555625 w 443"/>
                <a:gd name="T61" fmla="*/ 1344612 h 1383"/>
                <a:gd name="T62" fmla="*/ 561975 w 443"/>
                <a:gd name="T63" fmla="*/ 1374775 h 1383"/>
                <a:gd name="T64" fmla="*/ 577850 w 443"/>
                <a:gd name="T65" fmla="*/ 1404937 h 1383"/>
                <a:gd name="T66" fmla="*/ 584200 w 443"/>
                <a:gd name="T67" fmla="*/ 1441450 h 1383"/>
                <a:gd name="T68" fmla="*/ 600075 w 443"/>
                <a:gd name="T69" fmla="*/ 1463675 h 1383"/>
                <a:gd name="T70" fmla="*/ 606425 w 443"/>
                <a:gd name="T71" fmla="*/ 1500187 h 1383"/>
                <a:gd name="T72" fmla="*/ 620713 w 443"/>
                <a:gd name="T73" fmla="*/ 1522412 h 1383"/>
                <a:gd name="T74" fmla="*/ 628650 w 443"/>
                <a:gd name="T75" fmla="*/ 1552575 h 1383"/>
                <a:gd name="T76" fmla="*/ 642938 w 443"/>
                <a:gd name="T77" fmla="*/ 1574800 h 1383"/>
                <a:gd name="T78" fmla="*/ 650875 w 443"/>
                <a:gd name="T79" fmla="*/ 1603375 h 1383"/>
                <a:gd name="T80" fmla="*/ 665163 w 443"/>
                <a:gd name="T81" fmla="*/ 1633537 h 1383"/>
                <a:gd name="T82" fmla="*/ 687388 w 443"/>
                <a:gd name="T83" fmla="*/ 1663700 h 13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43" h="1383">
                  <a:moveTo>
                    <a:pt x="0" y="1383"/>
                  </a:moveTo>
                  <a:lnTo>
                    <a:pt x="140" y="1383"/>
                  </a:lnTo>
                  <a:lnTo>
                    <a:pt x="140" y="754"/>
                  </a:lnTo>
                  <a:lnTo>
                    <a:pt x="145" y="750"/>
                  </a:lnTo>
                  <a:lnTo>
                    <a:pt x="145" y="149"/>
                  </a:lnTo>
                  <a:lnTo>
                    <a:pt x="149" y="144"/>
                  </a:lnTo>
                  <a:lnTo>
                    <a:pt x="149" y="14"/>
                  </a:lnTo>
                  <a:lnTo>
                    <a:pt x="154" y="9"/>
                  </a:lnTo>
                  <a:lnTo>
                    <a:pt x="154" y="0"/>
                  </a:lnTo>
                  <a:lnTo>
                    <a:pt x="154" y="5"/>
                  </a:lnTo>
                  <a:lnTo>
                    <a:pt x="159" y="9"/>
                  </a:lnTo>
                  <a:lnTo>
                    <a:pt x="159" y="28"/>
                  </a:lnTo>
                  <a:lnTo>
                    <a:pt x="163" y="32"/>
                  </a:lnTo>
                  <a:lnTo>
                    <a:pt x="163" y="56"/>
                  </a:lnTo>
                  <a:lnTo>
                    <a:pt x="168" y="60"/>
                  </a:lnTo>
                  <a:lnTo>
                    <a:pt x="168" y="88"/>
                  </a:lnTo>
                  <a:lnTo>
                    <a:pt x="173" y="93"/>
                  </a:lnTo>
                  <a:lnTo>
                    <a:pt x="173" y="116"/>
                  </a:lnTo>
                  <a:lnTo>
                    <a:pt x="177" y="121"/>
                  </a:lnTo>
                  <a:lnTo>
                    <a:pt x="177" y="144"/>
                  </a:lnTo>
                  <a:lnTo>
                    <a:pt x="182" y="149"/>
                  </a:lnTo>
                  <a:lnTo>
                    <a:pt x="182" y="172"/>
                  </a:lnTo>
                  <a:lnTo>
                    <a:pt x="187" y="177"/>
                  </a:lnTo>
                  <a:lnTo>
                    <a:pt x="187" y="195"/>
                  </a:lnTo>
                  <a:lnTo>
                    <a:pt x="191" y="200"/>
                  </a:lnTo>
                  <a:lnTo>
                    <a:pt x="191" y="223"/>
                  </a:lnTo>
                  <a:lnTo>
                    <a:pt x="196" y="228"/>
                  </a:lnTo>
                  <a:lnTo>
                    <a:pt x="196" y="247"/>
                  </a:lnTo>
                  <a:lnTo>
                    <a:pt x="201" y="251"/>
                  </a:lnTo>
                  <a:lnTo>
                    <a:pt x="201" y="270"/>
                  </a:lnTo>
                  <a:lnTo>
                    <a:pt x="205" y="275"/>
                  </a:lnTo>
                  <a:lnTo>
                    <a:pt x="205" y="293"/>
                  </a:lnTo>
                  <a:lnTo>
                    <a:pt x="210" y="298"/>
                  </a:lnTo>
                  <a:lnTo>
                    <a:pt x="210" y="317"/>
                  </a:lnTo>
                  <a:lnTo>
                    <a:pt x="215" y="321"/>
                  </a:lnTo>
                  <a:lnTo>
                    <a:pt x="215" y="340"/>
                  </a:lnTo>
                  <a:lnTo>
                    <a:pt x="219" y="344"/>
                  </a:lnTo>
                  <a:lnTo>
                    <a:pt x="219" y="358"/>
                  </a:lnTo>
                  <a:lnTo>
                    <a:pt x="224" y="363"/>
                  </a:lnTo>
                  <a:lnTo>
                    <a:pt x="224" y="382"/>
                  </a:lnTo>
                  <a:lnTo>
                    <a:pt x="228" y="386"/>
                  </a:lnTo>
                  <a:lnTo>
                    <a:pt x="228" y="405"/>
                  </a:lnTo>
                  <a:lnTo>
                    <a:pt x="233" y="410"/>
                  </a:lnTo>
                  <a:lnTo>
                    <a:pt x="233" y="424"/>
                  </a:lnTo>
                  <a:lnTo>
                    <a:pt x="238" y="428"/>
                  </a:lnTo>
                  <a:lnTo>
                    <a:pt x="238" y="447"/>
                  </a:lnTo>
                  <a:lnTo>
                    <a:pt x="242" y="452"/>
                  </a:lnTo>
                  <a:lnTo>
                    <a:pt x="242" y="466"/>
                  </a:lnTo>
                  <a:lnTo>
                    <a:pt x="247" y="470"/>
                  </a:lnTo>
                  <a:lnTo>
                    <a:pt x="247" y="484"/>
                  </a:lnTo>
                  <a:lnTo>
                    <a:pt x="252" y="489"/>
                  </a:lnTo>
                  <a:lnTo>
                    <a:pt x="252" y="507"/>
                  </a:lnTo>
                  <a:lnTo>
                    <a:pt x="256" y="512"/>
                  </a:lnTo>
                  <a:lnTo>
                    <a:pt x="256" y="526"/>
                  </a:lnTo>
                  <a:lnTo>
                    <a:pt x="261" y="531"/>
                  </a:lnTo>
                  <a:lnTo>
                    <a:pt x="261" y="545"/>
                  </a:lnTo>
                  <a:lnTo>
                    <a:pt x="266" y="549"/>
                  </a:lnTo>
                  <a:lnTo>
                    <a:pt x="266" y="563"/>
                  </a:lnTo>
                  <a:lnTo>
                    <a:pt x="270" y="568"/>
                  </a:lnTo>
                  <a:lnTo>
                    <a:pt x="270" y="582"/>
                  </a:lnTo>
                  <a:lnTo>
                    <a:pt x="275" y="587"/>
                  </a:lnTo>
                  <a:lnTo>
                    <a:pt x="275" y="601"/>
                  </a:lnTo>
                  <a:lnTo>
                    <a:pt x="280" y="605"/>
                  </a:lnTo>
                  <a:lnTo>
                    <a:pt x="280" y="619"/>
                  </a:lnTo>
                  <a:lnTo>
                    <a:pt x="284" y="624"/>
                  </a:lnTo>
                  <a:lnTo>
                    <a:pt x="284" y="638"/>
                  </a:lnTo>
                  <a:lnTo>
                    <a:pt x="289" y="643"/>
                  </a:lnTo>
                  <a:lnTo>
                    <a:pt x="289" y="656"/>
                  </a:lnTo>
                  <a:lnTo>
                    <a:pt x="294" y="661"/>
                  </a:lnTo>
                  <a:lnTo>
                    <a:pt x="294" y="670"/>
                  </a:lnTo>
                  <a:lnTo>
                    <a:pt x="298" y="675"/>
                  </a:lnTo>
                  <a:lnTo>
                    <a:pt x="298" y="689"/>
                  </a:lnTo>
                  <a:lnTo>
                    <a:pt x="303" y="694"/>
                  </a:lnTo>
                  <a:lnTo>
                    <a:pt x="303" y="708"/>
                  </a:lnTo>
                  <a:lnTo>
                    <a:pt x="308" y="712"/>
                  </a:lnTo>
                  <a:lnTo>
                    <a:pt x="308" y="722"/>
                  </a:lnTo>
                  <a:lnTo>
                    <a:pt x="312" y="726"/>
                  </a:lnTo>
                  <a:lnTo>
                    <a:pt x="312" y="736"/>
                  </a:lnTo>
                  <a:lnTo>
                    <a:pt x="317" y="740"/>
                  </a:lnTo>
                  <a:lnTo>
                    <a:pt x="317" y="754"/>
                  </a:lnTo>
                  <a:lnTo>
                    <a:pt x="322" y="759"/>
                  </a:lnTo>
                  <a:lnTo>
                    <a:pt x="322" y="768"/>
                  </a:lnTo>
                  <a:lnTo>
                    <a:pt x="326" y="773"/>
                  </a:lnTo>
                  <a:lnTo>
                    <a:pt x="326" y="782"/>
                  </a:lnTo>
                  <a:lnTo>
                    <a:pt x="331" y="787"/>
                  </a:lnTo>
                  <a:lnTo>
                    <a:pt x="331" y="801"/>
                  </a:lnTo>
                  <a:lnTo>
                    <a:pt x="336" y="806"/>
                  </a:lnTo>
                  <a:lnTo>
                    <a:pt x="336" y="810"/>
                  </a:lnTo>
                  <a:lnTo>
                    <a:pt x="340" y="815"/>
                  </a:lnTo>
                  <a:lnTo>
                    <a:pt x="340" y="829"/>
                  </a:lnTo>
                  <a:lnTo>
                    <a:pt x="345" y="833"/>
                  </a:lnTo>
                  <a:lnTo>
                    <a:pt x="345" y="843"/>
                  </a:lnTo>
                  <a:lnTo>
                    <a:pt x="350" y="847"/>
                  </a:lnTo>
                  <a:lnTo>
                    <a:pt x="350" y="857"/>
                  </a:lnTo>
                  <a:lnTo>
                    <a:pt x="354" y="861"/>
                  </a:lnTo>
                  <a:lnTo>
                    <a:pt x="354" y="866"/>
                  </a:lnTo>
                  <a:lnTo>
                    <a:pt x="359" y="871"/>
                  </a:lnTo>
                  <a:lnTo>
                    <a:pt x="359" y="880"/>
                  </a:lnTo>
                  <a:lnTo>
                    <a:pt x="364" y="885"/>
                  </a:lnTo>
                  <a:lnTo>
                    <a:pt x="364" y="894"/>
                  </a:lnTo>
                  <a:lnTo>
                    <a:pt x="368" y="899"/>
                  </a:lnTo>
                  <a:lnTo>
                    <a:pt x="368" y="908"/>
                  </a:lnTo>
                  <a:lnTo>
                    <a:pt x="373" y="913"/>
                  </a:lnTo>
                  <a:lnTo>
                    <a:pt x="373" y="917"/>
                  </a:lnTo>
                  <a:lnTo>
                    <a:pt x="378" y="922"/>
                  </a:lnTo>
                  <a:lnTo>
                    <a:pt x="378" y="931"/>
                  </a:lnTo>
                  <a:lnTo>
                    <a:pt x="382" y="936"/>
                  </a:lnTo>
                  <a:lnTo>
                    <a:pt x="382" y="945"/>
                  </a:lnTo>
                  <a:lnTo>
                    <a:pt x="387" y="950"/>
                  </a:lnTo>
                  <a:lnTo>
                    <a:pt x="387" y="955"/>
                  </a:lnTo>
                  <a:lnTo>
                    <a:pt x="391" y="959"/>
                  </a:lnTo>
                  <a:lnTo>
                    <a:pt x="391" y="964"/>
                  </a:lnTo>
                  <a:lnTo>
                    <a:pt x="396" y="969"/>
                  </a:lnTo>
                  <a:lnTo>
                    <a:pt x="396" y="978"/>
                  </a:lnTo>
                  <a:lnTo>
                    <a:pt x="401" y="982"/>
                  </a:lnTo>
                  <a:lnTo>
                    <a:pt x="401" y="987"/>
                  </a:lnTo>
                  <a:lnTo>
                    <a:pt x="405" y="992"/>
                  </a:lnTo>
                  <a:lnTo>
                    <a:pt x="405" y="996"/>
                  </a:lnTo>
                  <a:lnTo>
                    <a:pt x="410" y="1001"/>
                  </a:lnTo>
                  <a:lnTo>
                    <a:pt x="410" y="1010"/>
                  </a:lnTo>
                  <a:lnTo>
                    <a:pt x="415" y="1015"/>
                  </a:lnTo>
                  <a:lnTo>
                    <a:pt x="419" y="1020"/>
                  </a:lnTo>
                  <a:lnTo>
                    <a:pt x="419" y="1029"/>
                  </a:lnTo>
                  <a:lnTo>
                    <a:pt x="424" y="1034"/>
                  </a:lnTo>
                  <a:lnTo>
                    <a:pt x="424" y="1038"/>
                  </a:lnTo>
                  <a:lnTo>
                    <a:pt x="433" y="1048"/>
                  </a:lnTo>
                  <a:lnTo>
                    <a:pt x="433" y="1057"/>
                  </a:lnTo>
                  <a:lnTo>
                    <a:pt x="443" y="1066"/>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8" name="Freeform 55"/>
            <p:cNvSpPr>
              <a:spLocks/>
            </p:cNvSpPr>
            <p:nvPr/>
          </p:nvSpPr>
          <p:spPr bwMode="auto">
            <a:xfrm>
              <a:off x="1935333" y="2411168"/>
              <a:ext cx="915898" cy="488904"/>
            </a:xfrm>
            <a:custGeom>
              <a:avLst/>
              <a:gdLst>
                <a:gd name="T0" fmla="*/ 6350 w 577"/>
                <a:gd name="T1" fmla="*/ 22225 h 308"/>
                <a:gd name="T2" fmla="*/ 22225 w 577"/>
                <a:gd name="T3" fmla="*/ 44450 h 308"/>
                <a:gd name="T4" fmla="*/ 36513 w 577"/>
                <a:gd name="T5" fmla="*/ 74613 h 308"/>
                <a:gd name="T6" fmla="*/ 66675 w 577"/>
                <a:gd name="T7" fmla="*/ 111125 h 308"/>
                <a:gd name="T8" fmla="*/ 88900 w 577"/>
                <a:gd name="T9" fmla="*/ 141288 h 308"/>
                <a:gd name="T10" fmla="*/ 111125 w 577"/>
                <a:gd name="T11" fmla="*/ 169863 h 308"/>
                <a:gd name="T12" fmla="*/ 125413 w 577"/>
                <a:gd name="T13" fmla="*/ 192088 h 308"/>
                <a:gd name="T14" fmla="*/ 147638 w 577"/>
                <a:gd name="T15" fmla="*/ 222250 h 308"/>
                <a:gd name="T16" fmla="*/ 169863 w 577"/>
                <a:gd name="T17" fmla="*/ 244475 h 308"/>
                <a:gd name="T18" fmla="*/ 192088 w 577"/>
                <a:gd name="T19" fmla="*/ 266700 h 308"/>
                <a:gd name="T20" fmla="*/ 214313 w 577"/>
                <a:gd name="T21" fmla="*/ 288925 h 308"/>
                <a:gd name="T22" fmla="*/ 236538 w 577"/>
                <a:gd name="T23" fmla="*/ 303213 h 308"/>
                <a:gd name="T24" fmla="*/ 258763 w 577"/>
                <a:gd name="T25" fmla="*/ 325438 h 308"/>
                <a:gd name="T26" fmla="*/ 280988 w 577"/>
                <a:gd name="T27" fmla="*/ 341313 h 308"/>
                <a:gd name="T28" fmla="*/ 303213 w 577"/>
                <a:gd name="T29" fmla="*/ 355600 h 308"/>
                <a:gd name="T30" fmla="*/ 325438 w 577"/>
                <a:gd name="T31" fmla="*/ 363538 h 308"/>
                <a:gd name="T32" fmla="*/ 347663 w 577"/>
                <a:gd name="T33" fmla="*/ 377825 h 308"/>
                <a:gd name="T34" fmla="*/ 369888 w 577"/>
                <a:gd name="T35" fmla="*/ 384175 h 308"/>
                <a:gd name="T36" fmla="*/ 392113 w 577"/>
                <a:gd name="T37" fmla="*/ 400050 h 308"/>
                <a:gd name="T38" fmla="*/ 414338 w 577"/>
                <a:gd name="T39" fmla="*/ 406400 h 308"/>
                <a:gd name="T40" fmla="*/ 434975 w 577"/>
                <a:gd name="T41" fmla="*/ 414338 h 308"/>
                <a:gd name="T42" fmla="*/ 457200 w 577"/>
                <a:gd name="T43" fmla="*/ 422275 h 308"/>
                <a:gd name="T44" fmla="*/ 479425 w 577"/>
                <a:gd name="T45" fmla="*/ 428625 h 308"/>
                <a:gd name="T46" fmla="*/ 501650 w 577"/>
                <a:gd name="T47" fmla="*/ 436563 h 308"/>
                <a:gd name="T48" fmla="*/ 523875 w 577"/>
                <a:gd name="T49" fmla="*/ 436563 h 308"/>
                <a:gd name="T50" fmla="*/ 546100 w 577"/>
                <a:gd name="T51" fmla="*/ 444500 h 308"/>
                <a:gd name="T52" fmla="*/ 568325 w 577"/>
                <a:gd name="T53" fmla="*/ 450850 h 308"/>
                <a:gd name="T54" fmla="*/ 590550 w 577"/>
                <a:gd name="T55" fmla="*/ 450850 h 308"/>
                <a:gd name="T56" fmla="*/ 612775 w 577"/>
                <a:gd name="T57" fmla="*/ 458788 h 308"/>
                <a:gd name="T58" fmla="*/ 635000 w 577"/>
                <a:gd name="T59" fmla="*/ 458788 h 308"/>
                <a:gd name="T60" fmla="*/ 657225 w 577"/>
                <a:gd name="T61" fmla="*/ 466725 h 308"/>
                <a:gd name="T62" fmla="*/ 679450 w 577"/>
                <a:gd name="T63" fmla="*/ 466725 h 308"/>
                <a:gd name="T64" fmla="*/ 701675 w 577"/>
                <a:gd name="T65" fmla="*/ 473075 h 308"/>
                <a:gd name="T66" fmla="*/ 723900 w 577"/>
                <a:gd name="T67" fmla="*/ 473075 h 308"/>
                <a:gd name="T68" fmla="*/ 746125 w 577"/>
                <a:gd name="T69" fmla="*/ 473075 h 308"/>
                <a:gd name="T70" fmla="*/ 768350 w 577"/>
                <a:gd name="T71" fmla="*/ 481013 h 308"/>
                <a:gd name="T72" fmla="*/ 790575 w 577"/>
                <a:gd name="T73" fmla="*/ 481013 h 308"/>
                <a:gd name="T74" fmla="*/ 812800 w 577"/>
                <a:gd name="T75" fmla="*/ 481013 h 308"/>
                <a:gd name="T76" fmla="*/ 835025 w 577"/>
                <a:gd name="T77" fmla="*/ 481013 h 308"/>
                <a:gd name="T78" fmla="*/ 857250 w 577"/>
                <a:gd name="T79" fmla="*/ 488950 h 308"/>
                <a:gd name="T80" fmla="*/ 879475 w 577"/>
                <a:gd name="T81" fmla="*/ 488950 h 308"/>
                <a:gd name="T82" fmla="*/ 901700 w 577"/>
                <a:gd name="T83" fmla="*/ 488950 h 30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7" h="308">
                  <a:moveTo>
                    <a:pt x="0" y="0"/>
                  </a:moveTo>
                  <a:lnTo>
                    <a:pt x="0" y="10"/>
                  </a:lnTo>
                  <a:lnTo>
                    <a:pt x="4" y="14"/>
                  </a:lnTo>
                  <a:lnTo>
                    <a:pt x="9" y="19"/>
                  </a:lnTo>
                  <a:lnTo>
                    <a:pt x="9" y="24"/>
                  </a:lnTo>
                  <a:lnTo>
                    <a:pt x="14" y="28"/>
                  </a:lnTo>
                  <a:lnTo>
                    <a:pt x="18" y="33"/>
                  </a:lnTo>
                  <a:lnTo>
                    <a:pt x="18" y="42"/>
                  </a:lnTo>
                  <a:lnTo>
                    <a:pt x="23" y="47"/>
                  </a:lnTo>
                  <a:lnTo>
                    <a:pt x="32" y="56"/>
                  </a:lnTo>
                  <a:lnTo>
                    <a:pt x="32" y="61"/>
                  </a:lnTo>
                  <a:lnTo>
                    <a:pt x="42" y="70"/>
                  </a:lnTo>
                  <a:lnTo>
                    <a:pt x="42" y="75"/>
                  </a:lnTo>
                  <a:lnTo>
                    <a:pt x="46" y="79"/>
                  </a:lnTo>
                  <a:lnTo>
                    <a:pt x="56" y="89"/>
                  </a:lnTo>
                  <a:lnTo>
                    <a:pt x="56" y="93"/>
                  </a:lnTo>
                  <a:lnTo>
                    <a:pt x="60" y="98"/>
                  </a:lnTo>
                  <a:lnTo>
                    <a:pt x="70" y="107"/>
                  </a:lnTo>
                  <a:lnTo>
                    <a:pt x="70" y="112"/>
                  </a:lnTo>
                  <a:lnTo>
                    <a:pt x="74" y="117"/>
                  </a:lnTo>
                  <a:lnTo>
                    <a:pt x="79" y="121"/>
                  </a:lnTo>
                  <a:lnTo>
                    <a:pt x="88" y="131"/>
                  </a:lnTo>
                  <a:lnTo>
                    <a:pt x="88" y="135"/>
                  </a:lnTo>
                  <a:lnTo>
                    <a:pt x="93" y="140"/>
                  </a:lnTo>
                  <a:lnTo>
                    <a:pt x="98" y="145"/>
                  </a:lnTo>
                  <a:lnTo>
                    <a:pt x="102" y="149"/>
                  </a:lnTo>
                  <a:lnTo>
                    <a:pt x="107" y="154"/>
                  </a:lnTo>
                  <a:lnTo>
                    <a:pt x="111" y="159"/>
                  </a:lnTo>
                  <a:lnTo>
                    <a:pt x="116" y="163"/>
                  </a:lnTo>
                  <a:lnTo>
                    <a:pt x="121" y="168"/>
                  </a:lnTo>
                  <a:lnTo>
                    <a:pt x="125" y="173"/>
                  </a:lnTo>
                  <a:lnTo>
                    <a:pt x="130" y="177"/>
                  </a:lnTo>
                  <a:lnTo>
                    <a:pt x="135" y="182"/>
                  </a:lnTo>
                  <a:lnTo>
                    <a:pt x="139" y="187"/>
                  </a:lnTo>
                  <a:lnTo>
                    <a:pt x="144" y="191"/>
                  </a:lnTo>
                  <a:lnTo>
                    <a:pt x="149" y="191"/>
                  </a:lnTo>
                  <a:lnTo>
                    <a:pt x="153" y="196"/>
                  </a:lnTo>
                  <a:lnTo>
                    <a:pt x="158" y="201"/>
                  </a:lnTo>
                  <a:lnTo>
                    <a:pt x="163" y="205"/>
                  </a:lnTo>
                  <a:lnTo>
                    <a:pt x="167" y="205"/>
                  </a:lnTo>
                  <a:lnTo>
                    <a:pt x="172" y="210"/>
                  </a:lnTo>
                  <a:lnTo>
                    <a:pt x="177" y="215"/>
                  </a:lnTo>
                  <a:lnTo>
                    <a:pt x="181" y="215"/>
                  </a:lnTo>
                  <a:lnTo>
                    <a:pt x="186" y="219"/>
                  </a:lnTo>
                  <a:lnTo>
                    <a:pt x="191" y="224"/>
                  </a:lnTo>
                  <a:lnTo>
                    <a:pt x="195" y="224"/>
                  </a:lnTo>
                  <a:lnTo>
                    <a:pt x="200" y="229"/>
                  </a:lnTo>
                  <a:lnTo>
                    <a:pt x="205" y="229"/>
                  </a:lnTo>
                  <a:lnTo>
                    <a:pt x="209" y="233"/>
                  </a:lnTo>
                  <a:lnTo>
                    <a:pt x="214" y="233"/>
                  </a:lnTo>
                  <a:lnTo>
                    <a:pt x="219" y="238"/>
                  </a:lnTo>
                  <a:lnTo>
                    <a:pt x="223" y="238"/>
                  </a:lnTo>
                  <a:lnTo>
                    <a:pt x="228" y="242"/>
                  </a:lnTo>
                  <a:lnTo>
                    <a:pt x="233" y="242"/>
                  </a:lnTo>
                  <a:lnTo>
                    <a:pt x="237" y="247"/>
                  </a:lnTo>
                  <a:lnTo>
                    <a:pt x="242" y="247"/>
                  </a:lnTo>
                  <a:lnTo>
                    <a:pt x="247" y="252"/>
                  </a:lnTo>
                  <a:lnTo>
                    <a:pt x="251" y="252"/>
                  </a:lnTo>
                  <a:lnTo>
                    <a:pt x="256" y="252"/>
                  </a:lnTo>
                  <a:lnTo>
                    <a:pt x="261" y="256"/>
                  </a:lnTo>
                  <a:lnTo>
                    <a:pt x="265" y="256"/>
                  </a:lnTo>
                  <a:lnTo>
                    <a:pt x="270" y="256"/>
                  </a:lnTo>
                  <a:lnTo>
                    <a:pt x="274" y="261"/>
                  </a:lnTo>
                  <a:lnTo>
                    <a:pt x="279" y="261"/>
                  </a:lnTo>
                  <a:lnTo>
                    <a:pt x="284" y="261"/>
                  </a:lnTo>
                  <a:lnTo>
                    <a:pt x="288" y="266"/>
                  </a:lnTo>
                  <a:lnTo>
                    <a:pt x="293" y="266"/>
                  </a:lnTo>
                  <a:lnTo>
                    <a:pt x="298" y="266"/>
                  </a:lnTo>
                  <a:lnTo>
                    <a:pt x="302" y="270"/>
                  </a:lnTo>
                  <a:lnTo>
                    <a:pt x="307" y="270"/>
                  </a:lnTo>
                  <a:lnTo>
                    <a:pt x="312" y="270"/>
                  </a:lnTo>
                  <a:lnTo>
                    <a:pt x="316" y="275"/>
                  </a:lnTo>
                  <a:lnTo>
                    <a:pt x="321" y="275"/>
                  </a:lnTo>
                  <a:lnTo>
                    <a:pt x="326" y="275"/>
                  </a:lnTo>
                  <a:lnTo>
                    <a:pt x="330" y="275"/>
                  </a:lnTo>
                  <a:lnTo>
                    <a:pt x="335" y="280"/>
                  </a:lnTo>
                  <a:lnTo>
                    <a:pt x="340" y="280"/>
                  </a:lnTo>
                  <a:lnTo>
                    <a:pt x="344" y="280"/>
                  </a:lnTo>
                  <a:lnTo>
                    <a:pt x="349" y="280"/>
                  </a:lnTo>
                  <a:lnTo>
                    <a:pt x="354" y="284"/>
                  </a:lnTo>
                  <a:lnTo>
                    <a:pt x="358" y="284"/>
                  </a:lnTo>
                  <a:lnTo>
                    <a:pt x="363" y="284"/>
                  </a:lnTo>
                  <a:lnTo>
                    <a:pt x="368" y="284"/>
                  </a:lnTo>
                  <a:lnTo>
                    <a:pt x="372" y="284"/>
                  </a:lnTo>
                  <a:lnTo>
                    <a:pt x="377" y="289"/>
                  </a:lnTo>
                  <a:lnTo>
                    <a:pt x="382" y="289"/>
                  </a:lnTo>
                  <a:lnTo>
                    <a:pt x="386" y="289"/>
                  </a:lnTo>
                  <a:lnTo>
                    <a:pt x="391" y="289"/>
                  </a:lnTo>
                  <a:lnTo>
                    <a:pt x="396" y="289"/>
                  </a:lnTo>
                  <a:lnTo>
                    <a:pt x="400" y="289"/>
                  </a:lnTo>
                  <a:lnTo>
                    <a:pt x="405" y="294"/>
                  </a:lnTo>
                  <a:lnTo>
                    <a:pt x="410" y="294"/>
                  </a:lnTo>
                  <a:lnTo>
                    <a:pt x="414" y="294"/>
                  </a:lnTo>
                  <a:lnTo>
                    <a:pt x="419" y="294"/>
                  </a:lnTo>
                  <a:lnTo>
                    <a:pt x="424" y="294"/>
                  </a:lnTo>
                  <a:lnTo>
                    <a:pt x="428" y="294"/>
                  </a:lnTo>
                  <a:lnTo>
                    <a:pt x="433" y="294"/>
                  </a:lnTo>
                  <a:lnTo>
                    <a:pt x="437" y="298"/>
                  </a:lnTo>
                  <a:lnTo>
                    <a:pt x="442" y="298"/>
                  </a:lnTo>
                  <a:lnTo>
                    <a:pt x="447" y="298"/>
                  </a:lnTo>
                  <a:lnTo>
                    <a:pt x="451" y="298"/>
                  </a:lnTo>
                  <a:lnTo>
                    <a:pt x="456" y="298"/>
                  </a:lnTo>
                  <a:lnTo>
                    <a:pt x="461" y="298"/>
                  </a:lnTo>
                  <a:lnTo>
                    <a:pt x="465" y="298"/>
                  </a:lnTo>
                  <a:lnTo>
                    <a:pt x="470" y="298"/>
                  </a:lnTo>
                  <a:lnTo>
                    <a:pt x="475" y="298"/>
                  </a:lnTo>
                  <a:lnTo>
                    <a:pt x="479" y="303"/>
                  </a:lnTo>
                  <a:lnTo>
                    <a:pt x="484" y="303"/>
                  </a:lnTo>
                  <a:lnTo>
                    <a:pt x="489" y="303"/>
                  </a:lnTo>
                  <a:lnTo>
                    <a:pt x="493" y="303"/>
                  </a:lnTo>
                  <a:lnTo>
                    <a:pt x="498" y="303"/>
                  </a:lnTo>
                  <a:lnTo>
                    <a:pt x="503" y="303"/>
                  </a:lnTo>
                  <a:lnTo>
                    <a:pt x="507" y="303"/>
                  </a:lnTo>
                  <a:lnTo>
                    <a:pt x="512" y="303"/>
                  </a:lnTo>
                  <a:lnTo>
                    <a:pt x="517" y="303"/>
                  </a:lnTo>
                  <a:lnTo>
                    <a:pt x="521" y="303"/>
                  </a:lnTo>
                  <a:lnTo>
                    <a:pt x="526" y="303"/>
                  </a:lnTo>
                  <a:lnTo>
                    <a:pt x="531" y="303"/>
                  </a:lnTo>
                  <a:lnTo>
                    <a:pt x="535" y="308"/>
                  </a:lnTo>
                  <a:lnTo>
                    <a:pt x="540" y="308"/>
                  </a:lnTo>
                  <a:lnTo>
                    <a:pt x="545" y="308"/>
                  </a:lnTo>
                  <a:lnTo>
                    <a:pt x="549" y="308"/>
                  </a:lnTo>
                  <a:lnTo>
                    <a:pt x="554" y="308"/>
                  </a:lnTo>
                  <a:lnTo>
                    <a:pt x="559" y="308"/>
                  </a:lnTo>
                  <a:lnTo>
                    <a:pt x="563" y="308"/>
                  </a:lnTo>
                  <a:lnTo>
                    <a:pt x="568" y="308"/>
                  </a:lnTo>
                  <a:lnTo>
                    <a:pt x="573" y="308"/>
                  </a:lnTo>
                  <a:lnTo>
                    <a:pt x="577" y="308"/>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9" name="Freeform 56"/>
            <p:cNvSpPr>
              <a:spLocks/>
            </p:cNvSpPr>
            <p:nvPr/>
          </p:nvSpPr>
          <p:spPr bwMode="auto">
            <a:xfrm>
              <a:off x="2851230" y="2900073"/>
              <a:ext cx="1012726" cy="14286"/>
            </a:xfrm>
            <a:custGeom>
              <a:avLst/>
              <a:gdLst>
                <a:gd name="T0" fmla="*/ 15875 w 638"/>
                <a:gd name="T1" fmla="*/ 0 h 9"/>
                <a:gd name="T2" fmla="*/ 36513 w 638"/>
                <a:gd name="T3" fmla="*/ 0 h 9"/>
                <a:gd name="T4" fmla="*/ 58738 w 638"/>
                <a:gd name="T5" fmla="*/ 0 h 9"/>
                <a:gd name="T6" fmla="*/ 80963 w 638"/>
                <a:gd name="T7" fmla="*/ 6350 h 9"/>
                <a:gd name="T8" fmla="*/ 103188 w 638"/>
                <a:gd name="T9" fmla="*/ 6350 h 9"/>
                <a:gd name="T10" fmla="*/ 125413 w 638"/>
                <a:gd name="T11" fmla="*/ 6350 h 9"/>
                <a:gd name="T12" fmla="*/ 147638 w 638"/>
                <a:gd name="T13" fmla="*/ 6350 h 9"/>
                <a:gd name="T14" fmla="*/ 169863 w 638"/>
                <a:gd name="T15" fmla="*/ 6350 h 9"/>
                <a:gd name="T16" fmla="*/ 192088 w 638"/>
                <a:gd name="T17" fmla="*/ 6350 h 9"/>
                <a:gd name="T18" fmla="*/ 214313 w 638"/>
                <a:gd name="T19" fmla="*/ 6350 h 9"/>
                <a:gd name="T20" fmla="*/ 236538 w 638"/>
                <a:gd name="T21" fmla="*/ 6350 h 9"/>
                <a:gd name="T22" fmla="*/ 258763 w 638"/>
                <a:gd name="T23" fmla="*/ 6350 h 9"/>
                <a:gd name="T24" fmla="*/ 280988 w 638"/>
                <a:gd name="T25" fmla="*/ 6350 h 9"/>
                <a:gd name="T26" fmla="*/ 303213 w 638"/>
                <a:gd name="T27" fmla="*/ 6350 h 9"/>
                <a:gd name="T28" fmla="*/ 325438 w 638"/>
                <a:gd name="T29" fmla="*/ 6350 h 9"/>
                <a:gd name="T30" fmla="*/ 347663 w 638"/>
                <a:gd name="T31" fmla="*/ 6350 h 9"/>
                <a:gd name="T32" fmla="*/ 369888 w 638"/>
                <a:gd name="T33" fmla="*/ 6350 h 9"/>
                <a:gd name="T34" fmla="*/ 392113 w 638"/>
                <a:gd name="T35" fmla="*/ 6350 h 9"/>
                <a:gd name="T36" fmla="*/ 414338 w 638"/>
                <a:gd name="T37" fmla="*/ 6350 h 9"/>
                <a:gd name="T38" fmla="*/ 436563 w 638"/>
                <a:gd name="T39" fmla="*/ 6350 h 9"/>
                <a:gd name="T40" fmla="*/ 458788 w 638"/>
                <a:gd name="T41" fmla="*/ 6350 h 9"/>
                <a:gd name="T42" fmla="*/ 488950 w 638"/>
                <a:gd name="T43" fmla="*/ 14287 h 9"/>
                <a:gd name="T44" fmla="*/ 511175 w 638"/>
                <a:gd name="T45" fmla="*/ 14287 h 9"/>
                <a:gd name="T46" fmla="*/ 531813 w 638"/>
                <a:gd name="T47" fmla="*/ 14287 h 9"/>
                <a:gd name="T48" fmla="*/ 561975 w 638"/>
                <a:gd name="T49" fmla="*/ 14287 h 9"/>
                <a:gd name="T50" fmla="*/ 584200 w 638"/>
                <a:gd name="T51" fmla="*/ 14287 h 9"/>
                <a:gd name="T52" fmla="*/ 614363 w 638"/>
                <a:gd name="T53" fmla="*/ 14287 h 9"/>
                <a:gd name="T54" fmla="*/ 642938 w 638"/>
                <a:gd name="T55" fmla="*/ 14287 h 9"/>
                <a:gd name="T56" fmla="*/ 665163 w 638"/>
                <a:gd name="T57" fmla="*/ 14287 h 9"/>
                <a:gd name="T58" fmla="*/ 695325 w 638"/>
                <a:gd name="T59" fmla="*/ 14287 h 9"/>
                <a:gd name="T60" fmla="*/ 725488 w 638"/>
                <a:gd name="T61" fmla="*/ 14287 h 9"/>
                <a:gd name="T62" fmla="*/ 754063 w 638"/>
                <a:gd name="T63" fmla="*/ 14287 h 9"/>
                <a:gd name="T64" fmla="*/ 784225 w 638"/>
                <a:gd name="T65" fmla="*/ 14287 h 9"/>
                <a:gd name="T66" fmla="*/ 806450 w 638"/>
                <a:gd name="T67" fmla="*/ 14287 h 9"/>
                <a:gd name="T68" fmla="*/ 835025 w 638"/>
                <a:gd name="T69" fmla="*/ 14287 h 9"/>
                <a:gd name="T70" fmla="*/ 865188 w 638"/>
                <a:gd name="T71" fmla="*/ 14287 h 9"/>
                <a:gd name="T72" fmla="*/ 887413 w 638"/>
                <a:gd name="T73" fmla="*/ 14287 h 9"/>
                <a:gd name="T74" fmla="*/ 909638 w 638"/>
                <a:gd name="T75" fmla="*/ 14287 h 9"/>
                <a:gd name="T76" fmla="*/ 931863 w 638"/>
                <a:gd name="T77" fmla="*/ 14287 h 9"/>
                <a:gd name="T78" fmla="*/ 954088 w 638"/>
                <a:gd name="T79" fmla="*/ 14287 h 9"/>
                <a:gd name="T80" fmla="*/ 976313 w 638"/>
                <a:gd name="T81" fmla="*/ 14287 h 9"/>
                <a:gd name="T82" fmla="*/ 998538 w 638"/>
                <a:gd name="T83" fmla="*/ 14287 h 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38" h="9">
                  <a:moveTo>
                    <a:pt x="0" y="0"/>
                  </a:moveTo>
                  <a:lnTo>
                    <a:pt x="5" y="0"/>
                  </a:lnTo>
                  <a:lnTo>
                    <a:pt x="10" y="0"/>
                  </a:lnTo>
                  <a:lnTo>
                    <a:pt x="14" y="0"/>
                  </a:lnTo>
                  <a:lnTo>
                    <a:pt x="19" y="0"/>
                  </a:lnTo>
                  <a:lnTo>
                    <a:pt x="23" y="0"/>
                  </a:lnTo>
                  <a:lnTo>
                    <a:pt x="28" y="0"/>
                  </a:lnTo>
                  <a:lnTo>
                    <a:pt x="33" y="0"/>
                  </a:lnTo>
                  <a:lnTo>
                    <a:pt x="37" y="0"/>
                  </a:lnTo>
                  <a:lnTo>
                    <a:pt x="42" y="0"/>
                  </a:lnTo>
                  <a:lnTo>
                    <a:pt x="47" y="0"/>
                  </a:lnTo>
                  <a:lnTo>
                    <a:pt x="51" y="4"/>
                  </a:lnTo>
                  <a:lnTo>
                    <a:pt x="56" y="4"/>
                  </a:lnTo>
                  <a:lnTo>
                    <a:pt x="61" y="4"/>
                  </a:lnTo>
                  <a:lnTo>
                    <a:pt x="65" y="4"/>
                  </a:lnTo>
                  <a:lnTo>
                    <a:pt x="70" y="4"/>
                  </a:lnTo>
                  <a:lnTo>
                    <a:pt x="75" y="4"/>
                  </a:lnTo>
                  <a:lnTo>
                    <a:pt x="79" y="4"/>
                  </a:lnTo>
                  <a:lnTo>
                    <a:pt x="84" y="4"/>
                  </a:lnTo>
                  <a:lnTo>
                    <a:pt x="89" y="4"/>
                  </a:lnTo>
                  <a:lnTo>
                    <a:pt x="93" y="4"/>
                  </a:lnTo>
                  <a:lnTo>
                    <a:pt x="98" y="4"/>
                  </a:lnTo>
                  <a:lnTo>
                    <a:pt x="103" y="4"/>
                  </a:lnTo>
                  <a:lnTo>
                    <a:pt x="107" y="4"/>
                  </a:lnTo>
                  <a:lnTo>
                    <a:pt x="112" y="4"/>
                  </a:lnTo>
                  <a:lnTo>
                    <a:pt x="117" y="4"/>
                  </a:lnTo>
                  <a:lnTo>
                    <a:pt x="121" y="4"/>
                  </a:lnTo>
                  <a:lnTo>
                    <a:pt x="126" y="4"/>
                  </a:lnTo>
                  <a:lnTo>
                    <a:pt x="131" y="4"/>
                  </a:lnTo>
                  <a:lnTo>
                    <a:pt x="135" y="4"/>
                  </a:lnTo>
                  <a:lnTo>
                    <a:pt x="140" y="4"/>
                  </a:lnTo>
                  <a:lnTo>
                    <a:pt x="145" y="4"/>
                  </a:lnTo>
                  <a:lnTo>
                    <a:pt x="149" y="4"/>
                  </a:lnTo>
                  <a:lnTo>
                    <a:pt x="154" y="4"/>
                  </a:lnTo>
                  <a:lnTo>
                    <a:pt x="159" y="4"/>
                  </a:lnTo>
                  <a:lnTo>
                    <a:pt x="163" y="4"/>
                  </a:lnTo>
                  <a:lnTo>
                    <a:pt x="168" y="4"/>
                  </a:lnTo>
                  <a:lnTo>
                    <a:pt x="172" y="4"/>
                  </a:lnTo>
                  <a:lnTo>
                    <a:pt x="177" y="4"/>
                  </a:lnTo>
                  <a:lnTo>
                    <a:pt x="182" y="4"/>
                  </a:lnTo>
                  <a:lnTo>
                    <a:pt x="186" y="4"/>
                  </a:lnTo>
                  <a:lnTo>
                    <a:pt x="191" y="4"/>
                  </a:lnTo>
                  <a:lnTo>
                    <a:pt x="196" y="4"/>
                  </a:lnTo>
                  <a:lnTo>
                    <a:pt x="200" y="4"/>
                  </a:lnTo>
                  <a:lnTo>
                    <a:pt x="205" y="4"/>
                  </a:lnTo>
                  <a:lnTo>
                    <a:pt x="210" y="4"/>
                  </a:lnTo>
                  <a:lnTo>
                    <a:pt x="214" y="4"/>
                  </a:lnTo>
                  <a:lnTo>
                    <a:pt x="219" y="4"/>
                  </a:lnTo>
                  <a:lnTo>
                    <a:pt x="224" y="4"/>
                  </a:lnTo>
                  <a:lnTo>
                    <a:pt x="228" y="4"/>
                  </a:lnTo>
                  <a:lnTo>
                    <a:pt x="233" y="4"/>
                  </a:lnTo>
                  <a:lnTo>
                    <a:pt x="238" y="4"/>
                  </a:lnTo>
                  <a:lnTo>
                    <a:pt x="242" y="4"/>
                  </a:lnTo>
                  <a:lnTo>
                    <a:pt x="247" y="4"/>
                  </a:lnTo>
                  <a:lnTo>
                    <a:pt x="252" y="4"/>
                  </a:lnTo>
                  <a:lnTo>
                    <a:pt x="256" y="4"/>
                  </a:lnTo>
                  <a:lnTo>
                    <a:pt x="261" y="4"/>
                  </a:lnTo>
                  <a:lnTo>
                    <a:pt x="266" y="4"/>
                  </a:lnTo>
                  <a:lnTo>
                    <a:pt x="270" y="4"/>
                  </a:lnTo>
                  <a:lnTo>
                    <a:pt x="275" y="4"/>
                  </a:lnTo>
                  <a:lnTo>
                    <a:pt x="280" y="4"/>
                  </a:lnTo>
                  <a:lnTo>
                    <a:pt x="284" y="4"/>
                  </a:lnTo>
                  <a:lnTo>
                    <a:pt x="289" y="4"/>
                  </a:lnTo>
                  <a:lnTo>
                    <a:pt x="294" y="4"/>
                  </a:lnTo>
                  <a:lnTo>
                    <a:pt x="298" y="4"/>
                  </a:lnTo>
                  <a:lnTo>
                    <a:pt x="308" y="9"/>
                  </a:lnTo>
                  <a:lnTo>
                    <a:pt x="312" y="9"/>
                  </a:lnTo>
                  <a:lnTo>
                    <a:pt x="317" y="9"/>
                  </a:lnTo>
                  <a:lnTo>
                    <a:pt x="322" y="9"/>
                  </a:lnTo>
                  <a:lnTo>
                    <a:pt x="326" y="9"/>
                  </a:lnTo>
                  <a:lnTo>
                    <a:pt x="331" y="9"/>
                  </a:lnTo>
                  <a:lnTo>
                    <a:pt x="335" y="9"/>
                  </a:lnTo>
                  <a:lnTo>
                    <a:pt x="345" y="9"/>
                  </a:lnTo>
                  <a:lnTo>
                    <a:pt x="349" y="9"/>
                  </a:lnTo>
                  <a:lnTo>
                    <a:pt x="354" y="9"/>
                  </a:lnTo>
                  <a:lnTo>
                    <a:pt x="359" y="9"/>
                  </a:lnTo>
                  <a:lnTo>
                    <a:pt x="363" y="9"/>
                  </a:lnTo>
                  <a:lnTo>
                    <a:pt x="368" y="9"/>
                  </a:lnTo>
                  <a:lnTo>
                    <a:pt x="373" y="9"/>
                  </a:lnTo>
                  <a:lnTo>
                    <a:pt x="382" y="9"/>
                  </a:lnTo>
                  <a:lnTo>
                    <a:pt x="387" y="9"/>
                  </a:lnTo>
                  <a:lnTo>
                    <a:pt x="391" y="9"/>
                  </a:lnTo>
                  <a:lnTo>
                    <a:pt x="396" y="9"/>
                  </a:lnTo>
                  <a:lnTo>
                    <a:pt x="405" y="9"/>
                  </a:lnTo>
                  <a:lnTo>
                    <a:pt x="410" y="9"/>
                  </a:lnTo>
                  <a:lnTo>
                    <a:pt x="415" y="9"/>
                  </a:lnTo>
                  <a:lnTo>
                    <a:pt x="419" y="9"/>
                  </a:lnTo>
                  <a:lnTo>
                    <a:pt x="429" y="9"/>
                  </a:lnTo>
                  <a:lnTo>
                    <a:pt x="433" y="9"/>
                  </a:lnTo>
                  <a:lnTo>
                    <a:pt x="438" y="9"/>
                  </a:lnTo>
                  <a:lnTo>
                    <a:pt x="443" y="9"/>
                  </a:lnTo>
                  <a:lnTo>
                    <a:pt x="452" y="9"/>
                  </a:lnTo>
                  <a:lnTo>
                    <a:pt x="457" y="9"/>
                  </a:lnTo>
                  <a:lnTo>
                    <a:pt x="461" y="9"/>
                  </a:lnTo>
                  <a:lnTo>
                    <a:pt x="466" y="9"/>
                  </a:lnTo>
                  <a:lnTo>
                    <a:pt x="475" y="9"/>
                  </a:lnTo>
                  <a:lnTo>
                    <a:pt x="480" y="9"/>
                  </a:lnTo>
                  <a:lnTo>
                    <a:pt x="485" y="9"/>
                  </a:lnTo>
                  <a:lnTo>
                    <a:pt x="494" y="9"/>
                  </a:lnTo>
                  <a:lnTo>
                    <a:pt x="498" y="9"/>
                  </a:lnTo>
                  <a:lnTo>
                    <a:pt x="503" y="9"/>
                  </a:lnTo>
                  <a:lnTo>
                    <a:pt x="508" y="9"/>
                  </a:lnTo>
                  <a:lnTo>
                    <a:pt x="517" y="9"/>
                  </a:lnTo>
                  <a:lnTo>
                    <a:pt x="522" y="9"/>
                  </a:lnTo>
                  <a:lnTo>
                    <a:pt x="526" y="9"/>
                  </a:lnTo>
                  <a:lnTo>
                    <a:pt x="531" y="9"/>
                  </a:lnTo>
                  <a:lnTo>
                    <a:pt x="540" y="9"/>
                  </a:lnTo>
                  <a:lnTo>
                    <a:pt x="545" y="9"/>
                  </a:lnTo>
                  <a:lnTo>
                    <a:pt x="550" y="9"/>
                  </a:lnTo>
                  <a:lnTo>
                    <a:pt x="554" y="9"/>
                  </a:lnTo>
                  <a:lnTo>
                    <a:pt x="559" y="9"/>
                  </a:lnTo>
                  <a:lnTo>
                    <a:pt x="564" y="9"/>
                  </a:lnTo>
                  <a:lnTo>
                    <a:pt x="568" y="9"/>
                  </a:lnTo>
                  <a:lnTo>
                    <a:pt x="573" y="9"/>
                  </a:lnTo>
                  <a:lnTo>
                    <a:pt x="578" y="9"/>
                  </a:lnTo>
                  <a:lnTo>
                    <a:pt x="582" y="9"/>
                  </a:lnTo>
                  <a:lnTo>
                    <a:pt x="587" y="9"/>
                  </a:lnTo>
                  <a:lnTo>
                    <a:pt x="592" y="9"/>
                  </a:lnTo>
                  <a:lnTo>
                    <a:pt x="596" y="9"/>
                  </a:lnTo>
                  <a:lnTo>
                    <a:pt x="601" y="9"/>
                  </a:lnTo>
                  <a:lnTo>
                    <a:pt x="606" y="9"/>
                  </a:lnTo>
                  <a:lnTo>
                    <a:pt x="610" y="9"/>
                  </a:lnTo>
                  <a:lnTo>
                    <a:pt x="615" y="9"/>
                  </a:lnTo>
                  <a:lnTo>
                    <a:pt x="620" y="9"/>
                  </a:lnTo>
                  <a:lnTo>
                    <a:pt x="624" y="9"/>
                  </a:lnTo>
                  <a:lnTo>
                    <a:pt x="629" y="9"/>
                  </a:lnTo>
                  <a:lnTo>
                    <a:pt x="634" y="9"/>
                  </a:lnTo>
                  <a:lnTo>
                    <a:pt x="638" y="9"/>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0" name="Freeform 57"/>
            <p:cNvSpPr>
              <a:spLocks/>
            </p:cNvSpPr>
            <p:nvPr/>
          </p:nvSpPr>
          <p:spPr bwMode="auto">
            <a:xfrm>
              <a:off x="3863956" y="2914359"/>
              <a:ext cx="303183" cy="0"/>
            </a:xfrm>
            <a:custGeom>
              <a:avLst/>
              <a:gdLst>
                <a:gd name="T0" fmla="*/ 0 w 191"/>
                <a:gd name="T1" fmla="*/ 7938 w 191"/>
                <a:gd name="T2" fmla="*/ 15875 w 191"/>
                <a:gd name="T3" fmla="*/ 22225 w 191"/>
                <a:gd name="T4" fmla="*/ 30163 w 191"/>
                <a:gd name="T5" fmla="*/ 36513 w 191"/>
                <a:gd name="T6" fmla="*/ 52388 w 191"/>
                <a:gd name="T7" fmla="*/ 58738 w 191"/>
                <a:gd name="T8" fmla="*/ 66675 w 191"/>
                <a:gd name="T9" fmla="*/ 74613 w 191"/>
                <a:gd name="T10" fmla="*/ 80963 w 191"/>
                <a:gd name="T11" fmla="*/ 88900 w 191"/>
                <a:gd name="T12" fmla="*/ 96838 w 191"/>
                <a:gd name="T13" fmla="*/ 111125 w 191"/>
                <a:gd name="T14" fmla="*/ 119063 w 191"/>
                <a:gd name="T15" fmla="*/ 125413 w 191"/>
                <a:gd name="T16" fmla="*/ 141288 w 191"/>
                <a:gd name="T17" fmla="*/ 147638 w 191"/>
                <a:gd name="T18" fmla="*/ 163513 w 191"/>
                <a:gd name="T19" fmla="*/ 169863 w 191"/>
                <a:gd name="T20" fmla="*/ 177800 w 191"/>
                <a:gd name="T21" fmla="*/ 192088 w 191"/>
                <a:gd name="T22" fmla="*/ 200025 w 191"/>
                <a:gd name="T23" fmla="*/ 214313 w 191"/>
                <a:gd name="T24" fmla="*/ 222250 w 191"/>
                <a:gd name="T25" fmla="*/ 236538 w 191"/>
                <a:gd name="T26" fmla="*/ 244475 w 191"/>
                <a:gd name="T27" fmla="*/ 258763 w 191"/>
                <a:gd name="T28" fmla="*/ 266700 w 191"/>
                <a:gd name="T29" fmla="*/ 280988 w 191"/>
                <a:gd name="T30" fmla="*/ 288925 w 191"/>
                <a:gd name="T31" fmla="*/ 303213 w 1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Lst>
              <a:ahLst/>
              <a:cxnLst>
                <a:cxn ang="T32">
                  <a:pos x="T0" y="0"/>
                </a:cxn>
                <a:cxn ang="T33">
                  <a:pos x="T1" y="0"/>
                </a:cxn>
                <a:cxn ang="T34">
                  <a:pos x="T2" y="0"/>
                </a:cxn>
                <a:cxn ang="T35">
                  <a:pos x="T3" y="0"/>
                </a:cxn>
                <a:cxn ang="T36">
                  <a:pos x="T4" y="0"/>
                </a:cxn>
                <a:cxn ang="T37">
                  <a:pos x="T5" y="0"/>
                </a:cxn>
                <a:cxn ang="T38">
                  <a:pos x="T6" y="0"/>
                </a:cxn>
                <a:cxn ang="T39">
                  <a:pos x="T7" y="0"/>
                </a:cxn>
                <a:cxn ang="T40">
                  <a:pos x="T8" y="0"/>
                </a:cxn>
                <a:cxn ang="T41">
                  <a:pos x="T9" y="0"/>
                </a:cxn>
                <a:cxn ang="T42">
                  <a:pos x="T10" y="0"/>
                </a:cxn>
                <a:cxn ang="T43">
                  <a:pos x="T11" y="0"/>
                </a:cxn>
                <a:cxn ang="T44">
                  <a:pos x="T12" y="0"/>
                </a:cxn>
                <a:cxn ang="T45">
                  <a:pos x="T13" y="0"/>
                </a:cxn>
                <a:cxn ang="T46">
                  <a:pos x="T14" y="0"/>
                </a:cxn>
                <a:cxn ang="T47">
                  <a:pos x="T15" y="0"/>
                </a:cxn>
                <a:cxn ang="T48">
                  <a:pos x="T16" y="0"/>
                </a:cxn>
                <a:cxn ang="T49">
                  <a:pos x="T17" y="0"/>
                </a:cxn>
                <a:cxn ang="T50">
                  <a:pos x="T18" y="0"/>
                </a:cxn>
                <a:cxn ang="T51">
                  <a:pos x="T19" y="0"/>
                </a:cxn>
                <a:cxn ang="T52">
                  <a:pos x="T20" y="0"/>
                </a:cxn>
                <a:cxn ang="T53">
                  <a:pos x="T21" y="0"/>
                </a:cxn>
                <a:cxn ang="T54">
                  <a:pos x="T22" y="0"/>
                </a:cxn>
                <a:cxn ang="T55">
                  <a:pos x="T23" y="0"/>
                </a:cxn>
                <a:cxn ang="T56">
                  <a:pos x="T24" y="0"/>
                </a:cxn>
                <a:cxn ang="T57">
                  <a:pos x="T25" y="0"/>
                </a:cxn>
                <a:cxn ang="T58">
                  <a:pos x="T26" y="0"/>
                </a:cxn>
                <a:cxn ang="T59">
                  <a:pos x="T27" y="0"/>
                </a:cxn>
                <a:cxn ang="T60">
                  <a:pos x="T28" y="0"/>
                </a:cxn>
                <a:cxn ang="T61">
                  <a:pos x="T29" y="0"/>
                </a:cxn>
                <a:cxn ang="T62">
                  <a:pos x="T30" y="0"/>
                </a:cxn>
                <a:cxn ang="T63">
                  <a:pos x="T31" y="0"/>
                </a:cxn>
              </a:cxnLst>
              <a:rect l="0" t="0" r="r" b="b"/>
              <a:pathLst>
                <a:path w="191">
                  <a:moveTo>
                    <a:pt x="0" y="0"/>
                  </a:moveTo>
                  <a:lnTo>
                    <a:pt x="5" y="0"/>
                  </a:lnTo>
                  <a:lnTo>
                    <a:pt x="10" y="0"/>
                  </a:lnTo>
                  <a:lnTo>
                    <a:pt x="14" y="0"/>
                  </a:lnTo>
                  <a:lnTo>
                    <a:pt x="19" y="0"/>
                  </a:lnTo>
                  <a:lnTo>
                    <a:pt x="23" y="0"/>
                  </a:lnTo>
                  <a:lnTo>
                    <a:pt x="33" y="0"/>
                  </a:lnTo>
                  <a:lnTo>
                    <a:pt x="37" y="0"/>
                  </a:lnTo>
                  <a:lnTo>
                    <a:pt x="42" y="0"/>
                  </a:lnTo>
                  <a:lnTo>
                    <a:pt x="47" y="0"/>
                  </a:lnTo>
                  <a:lnTo>
                    <a:pt x="51" y="0"/>
                  </a:lnTo>
                  <a:lnTo>
                    <a:pt x="56" y="0"/>
                  </a:lnTo>
                  <a:lnTo>
                    <a:pt x="61" y="0"/>
                  </a:lnTo>
                  <a:lnTo>
                    <a:pt x="70" y="0"/>
                  </a:lnTo>
                  <a:lnTo>
                    <a:pt x="75" y="0"/>
                  </a:lnTo>
                  <a:lnTo>
                    <a:pt x="79" y="0"/>
                  </a:lnTo>
                  <a:lnTo>
                    <a:pt x="89" y="0"/>
                  </a:lnTo>
                  <a:lnTo>
                    <a:pt x="93" y="0"/>
                  </a:lnTo>
                  <a:lnTo>
                    <a:pt x="103" y="0"/>
                  </a:lnTo>
                  <a:lnTo>
                    <a:pt x="107" y="0"/>
                  </a:lnTo>
                  <a:lnTo>
                    <a:pt x="112" y="0"/>
                  </a:lnTo>
                  <a:lnTo>
                    <a:pt x="121" y="0"/>
                  </a:lnTo>
                  <a:lnTo>
                    <a:pt x="126" y="0"/>
                  </a:lnTo>
                  <a:lnTo>
                    <a:pt x="135" y="0"/>
                  </a:lnTo>
                  <a:lnTo>
                    <a:pt x="140" y="0"/>
                  </a:lnTo>
                  <a:lnTo>
                    <a:pt x="149" y="0"/>
                  </a:lnTo>
                  <a:lnTo>
                    <a:pt x="154" y="0"/>
                  </a:lnTo>
                  <a:lnTo>
                    <a:pt x="163" y="0"/>
                  </a:lnTo>
                  <a:lnTo>
                    <a:pt x="168" y="0"/>
                  </a:lnTo>
                  <a:lnTo>
                    <a:pt x="177" y="0"/>
                  </a:lnTo>
                  <a:lnTo>
                    <a:pt x="182" y="0"/>
                  </a:lnTo>
                  <a:lnTo>
                    <a:pt x="191" y="0"/>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41" name="Group 540"/>
          <p:cNvGrpSpPr/>
          <p:nvPr/>
        </p:nvGrpSpPr>
        <p:grpSpPr>
          <a:xfrm>
            <a:off x="5773659" y="855641"/>
            <a:ext cx="3030213" cy="2130196"/>
            <a:chOff x="5773659" y="855641"/>
            <a:chExt cx="3030213" cy="2130196"/>
          </a:xfrm>
        </p:grpSpPr>
        <p:sp>
          <p:nvSpPr>
            <p:cNvPr id="542" name="Freeform 54"/>
            <p:cNvSpPr>
              <a:spLocks/>
            </p:cNvSpPr>
            <p:nvPr/>
          </p:nvSpPr>
          <p:spPr bwMode="auto">
            <a:xfrm>
              <a:off x="5773659" y="855641"/>
              <a:ext cx="798427" cy="1885747"/>
            </a:xfrm>
            <a:custGeom>
              <a:avLst/>
              <a:gdLst>
                <a:gd name="T0" fmla="*/ 228600 w 503"/>
                <a:gd name="T1" fmla="*/ 44450 h 1188"/>
                <a:gd name="T2" fmla="*/ 242887 w 503"/>
                <a:gd name="T3" fmla="*/ 149225 h 1188"/>
                <a:gd name="T4" fmla="*/ 250825 w 503"/>
                <a:gd name="T5" fmla="*/ 274638 h 1188"/>
                <a:gd name="T6" fmla="*/ 265112 w 503"/>
                <a:gd name="T7" fmla="*/ 341313 h 1188"/>
                <a:gd name="T8" fmla="*/ 273050 w 503"/>
                <a:gd name="T9" fmla="*/ 436563 h 1188"/>
                <a:gd name="T10" fmla="*/ 287337 w 503"/>
                <a:gd name="T11" fmla="*/ 495300 h 1188"/>
                <a:gd name="T12" fmla="*/ 295275 w 503"/>
                <a:gd name="T13" fmla="*/ 577850 h 1188"/>
                <a:gd name="T14" fmla="*/ 309562 w 503"/>
                <a:gd name="T15" fmla="*/ 622300 h 1188"/>
                <a:gd name="T16" fmla="*/ 317500 w 503"/>
                <a:gd name="T17" fmla="*/ 695325 h 1188"/>
                <a:gd name="T18" fmla="*/ 331787 w 503"/>
                <a:gd name="T19" fmla="*/ 739775 h 1188"/>
                <a:gd name="T20" fmla="*/ 339725 w 503"/>
                <a:gd name="T21" fmla="*/ 798513 h 1188"/>
                <a:gd name="T22" fmla="*/ 354012 w 503"/>
                <a:gd name="T23" fmla="*/ 842963 h 1188"/>
                <a:gd name="T24" fmla="*/ 361950 w 503"/>
                <a:gd name="T25" fmla="*/ 903288 h 1188"/>
                <a:gd name="T26" fmla="*/ 376237 w 503"/>
                <a:gd name="T27" fmla="*/ 939800 h 1188"/>
                <a:gd name="T28" fmla="*/ 384175 w 503"/>
                <a:gd name="T29" fmla="*/ 998538 h 1188"/>
                <a:gd name="T30" fmla="*/ 398462 w 503"/>
                <a:gd name="T31" fmla="*/ 1035050 h 1188"/>
                <a:gd name="T32" fmla="*/ 406400 w 503"/>
                <a:gd name="T33" fmla="*/ 1079500 h 1188"/>
                <a:gd name="T34" fmla="*/ 420687 w 503"/>
                <a:gd name="T35" fmla="*/ 1117600 h 1188"/>
                <a:gd name="T36" fmla="*/ 428625 w 503"/>
                <a:gd name="T37" fmla="*/ 1162050 h 1188"/>
                <a:gd name="T38" fmla="*/ 442912 w 503"/>
                <a:gd name="T39" fmla="*/ 1190625 h 1188"/>
                <a:gd name="T40" fmla="*/ 450850 w 503"/>
                <a:gd name="T41" fmla="*/ 1235075 h 1188"/>
                <a:gd name="T42" fmla="*/ 465137 w 503"/>
                <a:gd name="T43" fmla="*/ 1265238 h 1188"/>
                <a:gd name="T44" fmla="*/ 473075 w 503"/>
                <a:gd name="T45" fmla="*/ 1301750 h 1188"/>
                <a:gd name="T46" fmla="*/ 487362 w 503"/>
                <a:gd name="T47" fmla="*/ 1331913 h 1188"/>
                <a:gd name="T48" fmla="*/ 495300 w 503"/>
                <a:gd name="T49" fmla="*/ 1376363 h 1188"/>
                <a:gd name="T50" fmla="*/ 509587 w 503"/>
                <a:gd name="T51" fmla="*/ 1398588 h 1188"/>
                <a:gd name="T52" fmla="*/ 517525 w 503"/>
                <a:gd name="T53" fmla="*/ 1427163 h 1188"/>
                <a:gd name="T54" fmla="*/ 531812 w 503"/>
                <a:gd name="T55" fmla="*/ 1457325 h 1188"/>
                <a:gd name="T56" fmla="*/ 546100 w 503"/>
                <a:gd name="T57" fmla="*/ 1501775 h 1188"/>
                <a:gd name="T58" fmla="*/ 568325 w 503"/>
                <a:gd name="T59" fmla="*/ 1538288 h 1188"/>
                <a:gd name="T60" fmla="*/ 576262 w 503"/>
                <a:gd name="T61" fmla="*/ 1568450 h 1188"/>
                <a:gd name="T62" fmla="*/ 590550 w 503"/>
                <a:gd name="T63" fmla="*/ 1590675 h 1188"/>
                <a:gd name="T64" fmla="*/ 598487 w 503"/>
                <a:gd name="T65" fmla="*/ 1612900 h 1188"/>
                <a:gd name="T66" fmla="*/ 620712 w 503"/>
                <a:gd name="T67" fmla="*/ 1641475 h 1188"/>
                <a:gd name="T68" fmla="*/ 635000 w 503"/>
                <a:gd name="T69" fmla="*/ 1685925 h 1188"/>
                <a:gd name="T70" fmla="*/ 657225 w 503"/>
                <a:gd name="T71" fmla="*/ 1716088 h 1188"/>
                <a:gd name="T72" fmla="*/ 679450 w 503"/>
                <a:gd name="T73" fmla="*/ 1744663 h 1188"/>
                <a:gd name="T74" fmla="*/ 701675 w 503"/>
                <a:gd name="T75" fmla="*/ 1774825 h 1188"/>
                <a:gd name="T76" fmla="*/ 723900 w 503"/>
                <a:gd name="T77" fmla="*/ 1804988 h 1188"/>
                <a:gd name="T78" fmla="*/ 738187 w 503"/>
                <a:gd name="T79" fmla="*/ 1827213 h 1188"/>
                <a:gd name="T80" fmla="*/ 760412 w 503"/>
                <a:gd name="T81" fmla="*/ 1849438 h 1188"/>
                <a:gd name="T82" fmla="*/ 782637 w 503"/>
                <a:gd name="T83" fmla="*/ 1871663 h 118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03" h="1188">
                  <a:moveTo>
                    <a:pt x="0" y="0"/>
                  </a:moveTo>
                  <a:lnTo>
                    <a:pt x="144" y="0"/>
                  </a:lnTo>
                  <a:lnTo>
                    <a:pt x="144" y="28"/>
                  </a:lnTo>
                  <a:lnTo>
                    <a:pt x="149" y="33"/>
                  </a:lnTo>
                  <a:lnTo>
                    <a:pt x="149" y="89"/>
                  </a:lnTo>
                  <a:lnTo>
                    <a:pt x="153" y="94"/>
                  </a:lnTo>
                  <a:lnTo>
                    <a:pt x="153" y="135"/>
                  </a:lnTo>
                  <a:lnTo>
                    <a:pt x="158" y="140"/>
                  </a:lnTo>
                  <a:lnTo>
                    <a:pt x="158" y="173"/>
                  </a:lnTo>
                  <a:lnTo>
                    <a:pt x="163" y="177"/>
                  </a:lnTo>
                  <a:lnTo>
                    <a:pt x="163" y="210"/>
                  </a:lnTo>
                  <a:lnTo>
                    <a:pt x="167" y="215"/>
                  </a:lnTo>
                  <a:lnTo>
                    <a:pt x="167" y="247"/>
                  </a:lnTo>
                  <a:lnTo>
                    <a:pt x="172" y="252"/>
                  </a:lnTo>
                  <a:lnTo>
                    <a:pt x="172" y="275"/>
                  </a:lnTo>
                  <a:lnTo>
                    <a:pt x="177" y="280"/>
                  </a:lnTo>
                  <a:lnTo>
                    <a:pt x="177" y="308"/>
                  </a:lnTo>
                  <a:lnTo>
                    <a:pt x="181" y="312"/>
                  </a:lnTo>
                  <a:lnTo>
                    <a:pt x="181" y="336"/>
                  </a:lnTo>
                  <a:lnTo>
                    <a:pt x="186" y="340"/>
                  </a:lnTo>
                  <a:lnTo>
                    <a:pt x="186" y="364"/>
                  </a:lnTo>
                  <a:lnTo>
                    <a:pt x="191" y="368"/>
                  </a:lnTo>
                  <a:lnTo>
                    <a:pt x="191" y="387"/>
                  </a:lnTo>
                  <a:lnTo>
                    <a:pt x="195" y="392"/>
                  </a:lnTo>
                  <a:lnTo>
                    <a:pt x="195" y="410"/>
                  </a:lnTo>
                  <a:lnTo>
                    <a:pt x="200" y="415"/>
                  </a:lnTo>
                  <a:lnTo>
                    <a:pt x="200" y="438"/>
                  </a:lnTo>
                  <a:lnTo>
                    <a:pt x="205" y="443"/>
                  </a:lnTo>
                  <a:lnTo>
                    <a:pt x="205" y="461"/>
                  </a:lnTo>
                  <a:lnTo>
                    <a:pt x="209" y="466"/>
                  </a:lnTo>
                  <a:lnTo>
                    <a:pt x="209" y="480"/>
                  </a:lnTo>
                  <a:lnTo>
                    <a:pt x="214" y="485"/>
                  </a:lnTo>
                  <a:lnTo>
                    <a:pt x="214" y="503"/>
                  </a:lnTo>
                  <a:lnTo>
                    <a:pt x="219" y="508"/>
                  </a:lnTo>
                  <a:lnTo>
                    <a:pt x="219" y="527"/>
                  </a:lnTo>
                  <a:lnTo>
                    <a:pt x="223" y="531"/>
                  </a:lnTo>
                  <a:lnTo>
                    <a:pt x="223" y="545"/>
                  </a:lnTo>
                  <a:lnTo>
                    <a:pt x="228" y="550"/>
                  </a:lnTo>
                  <a:lnTo>
                    <a:pt x="228" y="569"/>
                  </a:lnTo>
                  <a:lnTo>
                    <a:pt x="233" y="573"/>
                  </a:lnTo>
                  <a:lnTo>
                    <a:pt x="233" y="587"/>
                  </a:lnTo>
                  <a:lnTo>
                    <a:pt x="237" y="592"/>
                  </a:lnTo>
                  <a:lnTo>
                    <a:pt x="237" y="606"/>
                  </a:lnTo>
                  <a:lnTo>
                    <a:pt x="242" y="610"/>
                  </a:lnTo>
                  <a:lnTo>
                    <a:pt x="242" y="629"/>
                  </a:lnTo>
                  <a:lnTo>
                    <a:pt x="247" y="634"/>
                  </a:lnTo>
                  <a:lnTo>
                    <a:pt x="247" y="648"/>
                  </a:lnTo>
                  <a:lnTo>
                    <a:pt x="251" y="652"/>
                  </a:lnTo>
                  <a:lnTo>
                    <a:pt x="251" y="662"/>
                  </a:lnTo>
                  <a:lnTo>
                    <a:pt x="256" y="666"/>
                  </a:lnTo>
                  <a:lnTo>
                    <a:pt x="256" y="680"/>
                  </a:lnTo>
                  <a:lnTo>
                    <a:pt x="261" y="685"/>
                  </a:lnTo>
                  <a:lnTo>
                    <a:pt x="261" y="699"/>
                  </a:lnTo>
                  <a:lnTo>
                    <a:pt x="265" y="704"/>
                  </a:lnTo>
                  <a:lnTo>
                    <a:pt x="265" y="713"/>
                  </a:lnTo>
                  <a:lnTo>
                    <a:pt x="270" y="718"/>
                  </a:lnTo>
                  <a:lnTo>
                    <a:pt x="270" y="732"/>
                  </a:lnTo>
                  <a:lnTo>
                    <a:pt x="275" y="736"/>
                  </a:lnTo>
                  <a:lnTo>
                    <a:pt x="275" y="746"/>
                  </a:lnTo>
                  <a:lnTo>
                    <a:pt x="279" y="750"/>
                  </a:lnTo>
                  <a:lnTo>
                    <a:pt x="279" y="764"/>
                  </a:lnTo>
                  <a:lnTo>
                    <a:pt x="284" y="769"/>
                  </a:lnTo>
                  <a:lnTo>
                    <a:pt x="284" y="778"/>
                  </a:lnTo>
                  <a:lnTo>
                    <a:pt x="288" y="783"/>
                  </a:lnTo>
                  <a:lnTo>
                    <a:pt x="288" y="792"/>
                  </a:lnTo>
                  <a:lnTo>
                    <a:pt x="293" y="797"/>
                  </a:lnTo>
                  <a:lnTo>
                    <a:pt x="293" y="806"/>
                  </a:lnTo>
                  <a:lnTo>
                    <a:pt x="298" y="811"/>
                  </a:lnTo>
                  <a:lnTo>
                    <a:pt x="298" y="820"/>
                  </a:lnTo>
                  <a:lnTo>
                    <a:pt x="302" y="825"/>
                  </a:lnTo>
                  <a:lnTo>
                    <a:pt x="302" y="834"/>
                  </a:lnTo>
                  <a:lnTo>
                    <a:pt x="307" y="839"/>
                  </a:lnTo>
                  <a:lnTo>
                    <a:pt x="307" y="848"/>
                  </a:lnTo>
                  <a:lnTo>
                    <a:pt x="312" y="853"/>
                  </a:lnTo>
                  <a:lnTo>
                    <a:pt x="312" y="867"/>
                  </a:lnTo>
                  <a:lnTo>
                    <a:pt x="316" y="871"/>
                  </a:lnTo>
                  <a:lnTo>
                    <a:pt x="316" y="876"/>
                  </a:lnTo>
                  <a:lnTo>
                    <a:pt x="321" y="881"/>
                  </a:lnTo>
                  <a:lnTo>
                    <a:pt x="321" y="890"/>
                  </a:lnTo>
                  <a:lnTo>
                    <a:pt x="326" y="895"/>
                  </a:lnTo>
                  <a:lnTo>
                    <a:pt x="326" y="899"/>
                  </a:lnTo>
                  <a:lnTo>
                    <a:pt x="330" y="904"/>
                  </a:lnTo>
                  <a:lnTo>
                    <a:pt x="330" y="913"/>
                  </a:lnTo>
                  <a:lnTo>
                    <a:pt x="335" y="918"/>
                  </a:lnTo>
                  <a:lnTo>
                    <a:pt x="335" y="927"/>
                  </a:lnTo>
                  <a:lnTo>
                    <a:pt x="344" y="936"/>
                  </a:lnTo>
                  <a:lnTo>
                    <a:pt x="344" y="946"/>
                  </a:lnTo>
                  <a:lnTo>
                    <a:pt x="349" y="950"/>
                  </a:lnTo>
                  <a:lnTo>
                    <a:pt x="349" y="960"/>
                  </a:lnTo>
                  <a:lnTo>
                    <a:pt x="358" y="969"/>
                  </a:lnTo>
                  <a:lnTo>
                    <a:pt x="358" y="978"/>
                  </a:lnTo>
                  <a:lnTo>
                    <a:pt x="363" y="983"/>
                  </a:lnTo>
                  <a:lnTo>
                    <a:pt x="363" y="988"/>
                  </a:lnTo>
                  <a:lnTo>
                    <a:pt x="368" y="992"/>
                  </a:lnTo>
                  <a:lnTo>
                    <a:pt x="368" y="997"/>
                  </a:lnTo>
                  <a:lnTo>
                    <a:pt x="372" y="1002"/>
                  </a:lnTo>
                  <a:lnTo>
                    <a:pt x="372" y="1006"/>
                  </a:lnTo>
                  <a:lnTo>
                    <a:pt x="377" y="1011"/>
                  </a:lnTo>
                  <a:lnTo>
                    <a:pt x="377" y="1016"/>
                  </a:lnTo>
                  <a:lnTo>
                    <a:pt x="382" y="1020"/>
                  </a:lnTo>
                  <a:lnTo>
                    <a:pt x="382" y="1025"/>
                  </a:lnTo>
                  <a:lnTo>
                    <a:pt x="391" y="1034"/>
                  </a:lnTo>
                  <a:lnTo>
                    <a:pt x="391" y="1044"/>
                  </a:lnTo>
                  <a:lnTo>
                    <a:pt x="400" y="1053"/>
                  </a:lnTo>
                  <a:lnTo>
                    <a:pt x="400" y="1062"/>
                  </a:lnTo>
                  <a:lnTo>
                    <a:pt x="405" y="1067"/>
                  </a:lnTo>
                  <a:lnTo>
                    <a:pt x="414" y="1076"/>
                  </a:lnTo>
                  <a:lnTo>
                    <a:pt x="414" y="1081"/>
                  </a:lnTo>
                  <a:lnTo>
                    <a:pt x="424" y="1090"/>
                  </a:lnTo>
                  <a:lnTo>
                    <a:pt x="424" y="1095"/>
                  </a:lnTo>
                  <a:lnTo>
                    <a:pt x="428" y="1099"/>
                  </a:lnTo>
                  <a:lnTo>
                    <a:pt x="428" y="1104"/>
                  </a:lnTo>
                  <a:lnTo>
                    <a:pt x="433" y="1109"/>
                  </a:lnTo>
                  <a:lnTo>
                    <a:pt x="442" y="1118"/>
                  </a:lnTo>
                  <a:lnTo>
                    <a:pt x="442" y="1123"/>
                  </a:lnTo>
                  <a:lnTo>
                    <a:pt x="447" y="1127"/>
                  </a:lnTo>
                  <a:lnTo>
                    <a:pt x="456" y="1137"/>
                  </a:lnTo>
                  <a:lnTo>
                    <a:pt x="456" y="1141"/>
                  </a:lnTo>
                  <a:lnTo>
                    <a:pt x="461" y="1146"/>
                  </a:lnTo>
                  <a:lnTo>
                    <a:pt x="465" y="1151"/>
                  </a:lnTo>
                  <a:lnTo>
                    <a:pt x="470" y="1155"/>
                  </a:lnTo>
                  <a:lnTo>
                    <a:pt x="475" y="1160"/>
                  </a:lnTo>
                  <a:lnTo>
                    <a:pt x="479" y="1165"/>
                  </a:lnTo>
                  <a:lnTo>
                    <a:pt x="484" y="1169"/>
                  </a:lnTo>
                  <a:lnTo>
                    <a:pt x="489" y="1174"/>
                  </a:lnTo>
                  <a:lnTo>
                    <a:pt x="493" y="1179"/>
                  </a:lnTo>
                  <a:lnTo>
                    <a:pt x="498" y="1183"/>
                  </a:lnTo>
                  <a:lnTo>
                    <a:pt x="503" y="1188"/>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 name="Freeform 55"/>
            <p:cNvSpPr>
              <a:spLocks/>
            </p:cNvSpPr>
            <p:nvPr/>
          </p:nvSpPr>
          <p:spPr bwMode="auto">
            <a:xfrm>
              <a:off x="6572086" y="2741388"/>
              <a:ext cx="938112" cy="236512"/>
            </a:xfrm>
            <a:custGeom>
              <a:avLst/>
              <a:gdLst>
                <a:gd name="T0" fmla="*/ 14287 w 591"/>
                <a:gd name="T1" fmla="*/ 14287 h 149"/>
                <a:gd name="T2" fmla="*/ 36512 w 591"/>
                <a:gd name="T3" fmla="*/ 36512 h 149"/>
                <a:gd name="T4" fmla="*/ 58737 w 591"/>
                <a:gd name="T5" fmla="*/ 52387 h 149"/>
                <a:gd name="T6" fmla="*/ 80962 w 591"/>
                <a:gd name="T7" fmla="*/ 66675 h 149"/>
                <a:gd name="T8" fmla="*/ 103187 w 591"/>
                <a:gd name="T9" fmla="*/ 80962 h 149"/>
                <a:gd name="T10" fmla="*/ 125412 w 591"/>
                <a:gd name="T11" fmla="*/ 96837 h 149"/>
                <a:gd name="T12" fmla="*/ 147637 w 591"/>
                <a:gd name="T13" fmla="*/ 111125 h 149"/>
                <a:gd name="T14" fmla="*/ 169862 w 591"/>
                <a:gd name="T15" fmla="*/ 117475 h 149"/>
                <a:gd name="T16" fmla="*/ 192087 w 591"/>
                <a:gd name="T17" fmla="*/ 133350 h 149"/>
                <a:gd name="T18" fmla="*/ 214312 w 591"/>
                <a:gd name="T19" fmla="*/ 139700 h 149"/>
                <a:gd name="T20" fmla="*/ 236537 w 591"/>
                <a:gd name="T21" fmla="*/ 147637 h 149"/>
                <a:gd name="T22" fmla="*/ 258762 w 591"/>
                <a:gd name="T23" fmla="*/ 155575 h 149"/>
                <a:gd name="T24" fmla="*/ 280987 w 591"/>
                <a:gd name="T25" fmla="*/ 161925 h 149"/>
                <a:gd name="T26" fmla="*/ 303212 w 591"/>
                <a:gd name="T27" fmla="*/ 169862 h 149"/>
                <a:gd name="T28" fmla="*/ 325437 w 591"/>
                <a:gd name="T29" fmla="*/ 177800 h 149"/>
                <a:gd name="T30" fmla="*/ 347662 w 591"/>
                <a:gd name="T31" fmla="*/ 184150 h 149"/>
                <a:gd name="T32" fmla="*/ 369887 w 591"/>
                <a:gd name="T33" fmla="*/ 184150 h 149"/>
                <a:gd name="T34" fmla="*/ 392112 w 591"/>
                <a:gd name="T35" fmla="*/ 192087 h 149"/>
                <a:gd name="T36" fmla="*/ 414337 w 591"/>
                <a:gd name="T37" fmla="*/ 200025 h 149"/>
                <a:gd name="T38" fmla="*/ 434975 w 591"/>
                <a:gd name="T39" fmla="*/ 200025 h 149"/>
                <a:gd name="T40" fmla="*/ 457200 w 591"/>
                <a:gd name="T41" fmla="*/ 206375 h 149"/>
                <a:gd name="T42" fmla="*/ 479425 w 591"/>
                <a:gd name="T43" fmla="*/ 206375 h 149"/>
                <a:gd name="T44" fmla="*/ 501650 w 591"/>
                <a:gd name="T45" fmla="*/ 214312 h 149"/>
                <a:gd name="T46" fmla="*/ 523875 w 591"/>
                <a:gd name="T47" fmla="*/ 214312 h 149"/>
                <a:gd name="T48" fmla="*/ 546100 w 591"/>
                <a:gd name="T49" fmla="*/ 214312 h 149"/>
                <a:gd name="T50" fmla="*/ 568325 w 591"/>
                <a:gd name="T51" fmla="*/ 222250 h 149"/>
                <a:gd name="T52" fmla="*/ 590550 w 591"/>
                <a:gd name="T53" fmla="*/ 222250 h 149"/>
                <a:gd name="T54" fmla="*/ 612775 w 591"/>
                <a:gd name="T55" fmla="*/ 222250 h 149"/>
                <a:gd name="T56" fmla="*/ 635000 w 591"/>
                <a:gd name="T57" fmla="*/ 222250 h 149"/>
                <a:gd name="T58" fmla="*/ 657225 w 591"/>
                <a:gd name="T59" fmla="*/ 228600 h 149"/>
                <a:gd name="T60" fmla="*/ 679450 w 591"/>
                <a:gd name="T61" fmla="*/ 228600 h 149"/>
                <a:gd name="T62" fmla="*/ 701675 w 591"/>
                <a:gd name="T63" fmla="*/ 228600 h 149"/>
                <a:gd name="T64" fmla="*/ 723900 w 591"/>
                <a:gd name="T65" fmla="*/ 228600 h 149"/>
                <a:gd name="T66" fmla="*/ 746125 w 591"/>
                <a:gd name="T67" fmla="*/ 228600 h 149"/>
                <a:gd name="T68" fmla="*/ 768350 w 591"/>
                <a:gd name="T69" fmla="*/ 236537 h 149"/>
                <a:gd name="T70" fmla="*/ 790575 w 591"/>
                <a:gd name="T71" fmla="*/ 236537 h 149"/>
                <a:gd name="T72" fmla="*/ 812800 w 591"/>
                <a:gd name="T73" fmla="*/ 236537 h 149"/>
                <a:gd name="T74" fmla="*/ 835025 w 591"/>
                <a:gd name="T75" fmla="*/ 236537 h 149"/>
                <a:gd name="T76" fmla="*/ 857250 w 591"/>
                <a:gd name="T77" fmla="*/ 236537 h 149"/>
                <a:gd name="T78" fmla="*/ 879475 w 591"/>
                <a:gd name="T79" fmla="*/ 236537 h 149"/>
                <a:gd name="T80" fmla="*/ 901700 w 591"/>
                <a:gd name="T81" fmla="*/ 236537 h 149"/>
                <a:gd name="T82" fmla="*/ 923925 w 591"/>
                <a:gd name="T83" fmla="*/ 236537 h 1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1" h="149">
                  <a:moveTo>
                    <a:pt x="0" y="0"/>
                  </a:moveTo>
                  <a:lnTo>
                    <a:pt x="4" y="5"/>
                  </a:lnTo>
                  <a:lnTo>
                    <a:pt x="9" y="9"/>
                  </a:lnTo>
                  <a:lnTo>
                    <a:pt x="14" y="14"/>
                  </a:lnTo>
                  <a:lnTo>
                    <a:pt x="18" y="19"/>
                  </a:lnTo>
                  <a:lnTo>
                    <a:pt x="23" y="23"/>
                  </a:lnTo>
                  <a:lnTo>
                    <a:pt x="28" y="28"/>
                  </a:lnTo>
                  <a:lnTo>
                    <a:pt x="32" y="28"/>
                  </a:lnTo>
                  <a:lnTo>
                    <a:pt x="37" y="33"/>
                  </a:lnTo>
                  <a:lnTo>
                    <a:pt x="42" y="37"/>
                  </a:lnTo>
                  <a:lnTo>
                    <a:pt x="46" y="42"/>
                  </a:lnTo>
                  <a:lnTo>
                    <a:pt x="51" y="42"/>
                  </a:lnTo>
                  <a:lnTo>
                    <a:pt x="56" y="47"/>
                  </a:lnTo>
                  <a:lnTo>
                    <a:pt x="60" y="51"/>
                  </a:lnTo>
                  <a:lnTo>
                    <a:pt x="65" y="51"/>
                  </a:lnTo>
                  <a:lnTo>
                    <a:pt x="70" y="56"/>
                  </a:lnTo>
                  <a:lnTo>
                    <a:pt x="74" y="61"/>
                  </a:lnTo>
                  <a:lnTo>
                    <a:pt x="79" y="61"/>
                  </a:lnTo>
                  <a:lnTo>
                    <a:pt x="84" y="65"/>
                  </a:lnTo>
                  <a:lnTo>
                    <a:pt x="88" y="65"/>
                  </a:lnTo>
                  <a:lnTo>
                    <a:pt x="93" y="70"/>
                  </a:lnTo>
                  <a:lnTo>
                    <a:pt x="98" y="70"/>
                  </a:lnTo>
                  <a:lnTo>
                    <a:pt x="102" y="74"/>
                  </a:lnTo>
                  <a:lnTo>
                    <a:pt x="107" y="74"/>
                  </a:lnTo>
                  <a:lnTo>
                    <a:pt x="111" y="79"/>
                  </a:lnTo>
                  <a:lnTo>
                    <a:pt x="116" y="79"/>
                  </a:lnTo>
                  <a:lnTo>
                    <a:pt x="121" y="84"/>
                  </a:lnTo>
                  <a:lnTo>
                    <a:pt x="125" y="84"/>
                  </a:lnTo>
                  <a:lnTo>
                    <a:pt x="130" y="84"/>
                  </a:lnTo>
                  <a:lnTo>
                    <a:pt x="135" y="88"/>
                  </a:lnTo>
                  <a:lnTo>
                    <a:pt x="139" y="88"/>
                  </a:lnTo>
                  <a:lnTo>
                    <a:pt x="144" y="93"/>
                  </a:lnTo>
                  <a:lnTo>
                    <a:pt x="149" y="93"/>
                  </a:lnTo>
                  <a:lnTo>
                    <a:pt x="153" y="93"/>
                  </a:lnTo>
                  <a:lnTo>
                    <a:pt x="158" y="98"/>
                  </a:lnTo>
                  <a:lnTo>
                    <a:pt x="163" y="98"/>
                  </a:lnTo>
                  <a:lnTo>
                    <a:pt x="167" y="102"/>
                  </a:lnTo>
                  <a:lnTo>
                    <a:pt x="172" y="102"/>
                  </a:lnTo>
                  <a:lnTo>
                    <a:pt x="177" y="102"/>
                  </a:lnTo>
                  <a:lnTo>
                    <a:pt x="181" y="102"/>
                  </a:lnTo>
                  <a:lnTo>
                    <a:pt x="186" y="107"/>
                  </a:lnTo>
                  <a:lnTo>
                    <a:pt x="191" y="107"/>
                  </a:lnTo>
                  <a:lnTo>
                    <a:pt x="195" y="107"/>
                  </a:lnTo>
                  <a:lnTo>
                    <a:pt x="200" y="112"/>
                  </a:lnTo>
                  <a:lnTo>
                    <a:pt x="205" y="112"/>
                  </a:lnTo>
                  <a:lnTo>
                    <a:pt x="209" y="112"/>
                  </a:lnTo>
                  <a:lnTo>
                    <a:pt x="214" y="112"/>
                  </a:lnTo>
                  <a:lnTo>
                    <a:pt x="219" y="116"/>
                  </a:lnTo>
                  <a:lnTo>
                    <a:pt x="223" y="116"/>
                  </a:lnTo>
                  <a:lnTo>
                    <a:pt x="228" y="116"/>
                  </a:lnTo>
                  <a:lnTo>
                    <a:pt x="233" y="116"/>
                  </a:lnTo>
                  <a:lnTo>
                    <a:pt x="237" y="121"/>
                  </a:lnTo>
                  <a:lnTo>
                    <a:pt x="242" y="121"/>
                  </a:lnTo>
                  <a:lnTo>
                    <a:pt x="247" y="121"/>
                  </a:lnTo>
                  <a:lnTo>
                    <a:pt x="251" y="121"/>
                  </a:lnTo>
                  <a:lnTo>
                    <a:pt x="256" y="121"/>
                  </a:lnTo>
                  <a:lnTo>
                    <a:pt x="261" y="126"/>
                  </a:lnTo>
                  <a:lnTo>
                    <a:pt x="265" y="126"/>
                  </a:lnTo>
                  <a:lnTo>
                    <a:pt x="270" y="126"/>
                  </a:lnTo>
                  <a:lnTo>
                    <a:pt x="274" y="126"/>
                  </a:lnTo>
                  <a:lnTo>
                    <a:pt x="279" y="126"/>
                  </a:lnTo>
                  <a:lnTo>
                    <a:pt x="284" y="130"/>
                  </a:lnTo>
                  <a:lnTo>
                    <a:pt x="288" y="130"/>
                  </a:lnTo>
                  <a:lnTo>
                    <a:pt x="293" y="130"/>
                  </a:lnTo>
                  <a:lnTo>
                    <a:pt x="298" y="130"/>
                  </a:lnTo>
                  <a:lnTo>
                    <a:pt x="302" y="130"/>
                  </a:lnTo>
                  <a:lnTo>
                    <a:pt x="307" y="130"/>
                  </a:lnTo>
                  <a:lnTo>
                    <a:pt x="312" y="130"/>
                  </a:lnTo>
                  <a:lnTo>
                    <a:pt x="316" y="135"/>
                  </a:lnTo>
                  <a:lnTo>
                    <a:pt x="321" y="135"/>
                  </a:lnTo>
                  <a:lnTo>
                    <a:pt x="326" y="135"/>
                  </a:lnTo>
                  <a:lnTo>
                    <a:pt x="330" y="135"/>
                  </a:lnTo>
                  <a:lnTo>
                    <a:pt x="335" y="135"/>
                  </a:lnTo>
                  <a:lnTo>
                    <a:pt x="340" y="135"/>
                  </a:lnTo>
                  <a:lnTo>
                    <a:pt x="344" y="135"/>
                  </a:lnTo>
                  <a:lnTo>
                    <a:pt x="349" y="135"/>
                  </a:lnTo>
                  <a:lnTo>
                    <a:pt x="354" y="140"/>
                  </a:lnTo>
                  <a:lnTo>
                    <a:pt x="358" y="140"/>
                  </a:lnTo>
                  <a:lnTo>
                    <a:pt x="363" y="140"/>
                  </a:lnTo>
                  <a:lnTo>
                    <a:pt x="368" y="140"/>
                  </a:lnTo>
                  <a:lnTo>
                    <a:pt x="372" y="140"/>
                  </a:lnTo>
                  <a:lnTo>
                    <a:pt x="377" y="140"/>
                  </a:lnTo>
                  <a:lnTo>
                    <a:pt x="382" y="140"/>
                  </a:lnTo>
                  <a:lnTo>
                    <a:pt x="386" y="140"/>
                  </a:lnTo>
                  <a:lnTo>
                    <a:pt x="391" y="140"/>
                  </a:lnTo>
                  <a:lnTo>
                    <a:pt x="396" y="140"/>
                  </a:lnTo>
                  <a:lnTo>
                    <a:pt x="400" y="140"/>
                  </a:lnTo>
                  <a:lnTo>
                    <a:pt x="405" y="140"/>
                  </a:lnTo>
                  <a:lnTo>
                    <a:pt x="410" y="144"/>
                  </a:lnTo>
                  <a:lnTo>
                    <a:pt x="414" y="144"/>
                  </a:lnTo>
                  <a:lnTo>
                    <a:pt x="419" y="144"/>
                  </a:lnTo>
                  <a:lnTo>
                    <a:pt x="424" y="144"/>
                  </a:lnTo>
                  <a:lnTo>
                    <a:pt x="428" y="144"/>
                  </a:lnTo>
                  <a:lnTo>
                    <a:pt x="433" y="144"/>
                  </a:lnTo>
                  <a:lnTo>
                    <a:pt x="437" y="144"/>
                  </a:lnTo>
                  <a:lnTo>
                    <a:pt x="442" y="144"/>
                  </a:lnTo>
                  <a:lnTo>
                    <a:pt x="447" y="144"/>
                  </a:lnTo>
                  <a:lnTo>
                    <a:pt x="451" y="144"/>
                  </a:lnTo>
                  <a:lnTo>
                    <a:pt x="456" y="144"/>
                  </a:lnTo>
                  <a:lnTo>
                    <a:pt x="461" y="144"/>
                  </a:lnTo>
                  <a:lnTo>
                    <a:pt x="465" y="144"/>
                  </a:lnTo>
                  <a:lnTo>
                    <a:pt x="470" y="144"/>
                  </a:lnTo>
                  <a:lnTo>
                    <a:pt x="475" y="144"/>
                  </a:lnTo>
                  <a:lnTo>
                    <a:pt x="479" y="144"/>
                  </a:lnTo>
                  <a:lnTo>
                    <a:pt x="484" y="149"/>
                  </a:lnTo>
                  <a:lnTo>
                    <a:pt x="489" y="149"/>
                  </a:lnTo>
                  <a:lnTo>
                    <a:pt x="493" y="149"/>
                  </a:lnTo>
                  <a:lnTo>
                    <a:pt x="498" y="149"/>
                  </a:lnTo>
                  <a:lnTo>
                    <a:pt x="503" y="149"/>
                  </a:lnTo>
                  <a:lnTo>
                    <a:pt x="507" y="149"/>
                  </a:lnTo>
                  <a:lnTo>
                    <a:pt x="512" y="149"/>
                  </a:lnTo>
                  <a:lnTo>
                    <a:pt x="517" y="149"/>
                  </a:lnTo>
                  <a:lnTo>
                    <a:pt x="521" y="149"/>
                  </a:lnTo>
                  <a:lnTo>
                    <a:pt x="526" y="149"/>
                  </a:lnTo>
                  <a:lnTo>
                    <a:pt x="531" y="149"/>
                  </a:lnTo>
                  <a:lnTo>
                    <a:pt x="535" y="149"/>
                  </a:lnTo>
                  <a:lnTo>
                    <a:pt x="540" y="149"/>
                  </a:lnTo>
                  <a:lnTo>
                    <a:pt x="545" y="149"/>
                  </a:lnTo>
                  <a:lnTo>
                    <a:pt x="549" y="149"/>
                  </a:lnTo>
                  <a:lnTo>
                    <a:pt x="554" y="149"/>
                  </a:lnTo>
                  <a:lnTo>
                    <a:pt x="559" y="149"/>
                  </a:lnTo>
                  <a:lnTo>
                    <a:pt x="563" y="149"/>
                  </a:lnTo>
                  <a:lnTo>
                    <a:pt x="568" y="149"/>
                  </a:lnTo>
                  <a:lnTo>
                    <a:pt x="573" y="149"/>
                  </a:lnTo>
                  <a:lnTo>
                    <a:pt x="577" y="149"/>
                  </a:lnTo>
                  <a:lnTo>
                    <a:pt x="582" y="149"/>
                  </a:lnTo>
                  <a:lnTo>
                    <a:pt x="587" y="149"/>
                  </a:lnTo>
                  <a:lnTo>
                    <a:pt x="591" y="149"/>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 name="Freeform 56"/>
            <p:cNvSpPr>
              <a:spLocks/>
            </p:cNvSpPr>
            <p:nvPr/>
          </p:nvSpPr>
          <p:spPr bwMode="auto">
            <a:xfrm>
              <a:off x="7510199" y="2977901"/>
              <a:ext cx="1049225" cy="7936"/>
            </a:xfrm>
            <a:custGeom>
              <a:avLst/>
              <a:gdLst>
                <a:gd name="T0" fmla="*/ 14287 w 661"/>
                <a:gd name="T1" fmla="*/ 0 h 5"/>
                <a:gd name="T2" fmla="*/ 36512 w 661"/>
                <a:gd name="T3" fmla="*/ 0 h 5"/>
                <a:gd name="T4" fmla="*/ 58737 w 661"/>
                <a:gd name="T5" fmla="*/ 0 h 5"/>
                <a:gd name="T6" fmla="*/ 80962 w 661"/>
                <a:gd name="T7" fmla="*/ 7937 h 5"/>
                <a:gd name="T8" fmla="*/ 103187 w 661"/>
                <a:gd name="T9" fmla="*/ 7937 h 5"/>
                <a:gd name="T10" fmla="*/ 125412 w 661"/>
                <a:gd name="T11" fmla="*/ 7937 h 5"/>
                <a:gd name="T12" fmla="*/ 147637 w 661"/>
                <a:gd name="T13" fmla="*/ 7937 h 5"/>
                <a:gd name="T14" fmla="*/ 169862 w 661"/>
                <a:gd name="T15" fmla="*/ 7937 h 5"/>
                <a:gd name="T16" fmla="*/ 192087 w 661"/>
                <a:gd name="T17" fmla="*/ 7937 h 5"/>
                <a:gd name="T18" fmla="*/ 214312 w 661"/>
                <a:gd name="T19" fmla="*/ 7937 h 5"/>
                <a:gd name="T20" fmla="*/ 236537 w 661"/>
                <a:gd name="T21" fmla="*/ 7937 h 5"/>
                <a:gd name="T22" fmla="*/ 258762 w 661"/>
                <a:gd name="T23" fmla="*/ 7937 h 5"/>
                <a:gd name="T24" fmla="*/ 280987 w 661"/>
                <a:gd name="T25" fmla="*/ 7937 h 5"/>
                <a:gd name="T26" fmla="*/ 303212 w 661"/>
                <a:gd name="T27" fmla="*/ 7937 h 5"/>
                <a:gd name="T28" fmla="*/ 325437 w 661"/>
                <a:gd name="T29" fmla="*/ 7937 h 5"/>
                <a:gd name="T30" fmla="*/ 347662 w 661"/>
                <a:gd name="T31" fmla="*/ 7937 h 5"/>
                <a:gd name="T32" fmla="*/ 369887 w 661"/>
                <a:gd name="T33" fmla="*/ 7937 h 5"/>
                <a:gd name="T34" fmla="*/ 392112 w 661"/>
                <a:gd name="T35" fmla="*/ 7937 h 5"/>
                <a:gd name="T36" fmla="*/ 422275 w 661"/>
                <a:gd name="T37" fmla="*/ 7937 h 5"/>
                <a:gd name="T38" fmla="*/ 444500 w 661"/>
                <a:gd name="T39" fmla="*/ 7937 h 5"/>
                <a:gd name="T40" fmla="*/ 473075 w 661"/>
                <a:gd name="T41" fmla="*/ 7937 h 5"/>
                <a:gd name="T42" fmla="*/ 495300 w 661"/>
                <a:gd name="T43" fmla="*/ 7937 h 5"/>
                <a:gd name="T44" fmla="*/ 525462 w 661"/>
                <a:gd name="T45" fmla="*/ 7937 h 5"/>
                <a:gd name="T46" fmla="*/ 547687 w 661"/>
                <a:gd name="T47" fmla="*/ 7937 h 5"/>
                <a:gd name="T48" fmla="*/ 576262 w 661"/>
                <a:gd name="T49" fmla="*/ 7937 h 5"/>
                <a:gd name="T50" fmla="*/ 606425 w 661"/>
                <a:gd name="T51" fmla="*/ 7937 h 5"/>
                <a:gd name="T52" fmla="*/ 636587 w 661"/>
                <a:gd name="T53" fmla="*/ 7937 h 5"/>
                <a:gd name="T54" fmla="*/ 665162 w 661"/>
                <a:gd name="T55" fmla="*/ 7937 h 5"/>
                <a:gd name="T56" fmla="*/ 695325 w 661"/>
                <a:gd name="T57" fmla="*/ 7937 h 5"/>
                <a:gd name="T58" fmla="*/ 725487 w 661"/>
                <a:gd name="T59" fmla="*/ 7937 h 5"/>
                <a:gd name="T60" fmla="*/ 747712 w 661"/>
                <a:gd name="T61" fmla="*/ 7937 h 5"/>
                <a:gd name="T62" fmla="*/ 776287 w 661"/>
                <a:gd name="T63" fmla="*/ 7937 h 5"/>
                <a:gd name="T64" fmla="*/ 806450 w 661"/>
                <a:gd name="T65" fmla="*/ 7937 h 5"/>
                <a:gd name="T66" fmla="*/ 835025 w 661"/>
                <a:gd name="T67" fmla="*/ 7937 h 5"/>
                <a:gd name="T68" fmla="*/ 857250 w 661"/>
                <a:gd name="T69" fmla="*/ 7937 h 5"/>
                <a:gd name="T70" fmla="*/ 887412 w 661"/>
                <a:gd name="T71" fmla="*/ 7937 h 5"/>
                <a:gd name="T72" fmla="*/ 909637 w 661"/>
                <a:gd name="T73" fmla="*/ 7937 h 5"/>
                <a:gd name="T74" fmla="*/ 931862 w 661"/>
                <a:gd name="T75" fmla="*/ 7937 h 5"/>
                <a:gd name="T76" fmla="*/ 962025 w 661"/>
                <a:gd name="T77" fmla="*/ 7937 h 5"/>
                <a:gd name="T78" fmla="*/ 984250 w 661"/>
                <a:gd name="T79" fmla="*/ 7937 h 5"/>
                <a:gd name="T80" fmla="*/ 1006475 w 661"/>
                <a:gd name="T81" fmla="*/ 7937 h 5"/>
                <a:gd name="T82" fmla="*/ 1027112 w 661"/>
                <a:gd name="T83" fmla="*/ 7937 h 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61" h="5">
                  <a:moveTo>
                    <a:pt x="0" y="0"/>
                  </a:moveTo>
                  <a:lnTo>
                    <a:pt x="5" y="0"/>
                  </a:lnTo>
                  <a:lnTo>
                    <a:pt x="9" y="0"/>
                  </a:lnTo>
                  <a:lnTo>
                    <a:pt x="14" y="0"/>
                  </a:lnTo>
                  <a:lnTo>
                    <a:pt x="19" y="0"/>
                  </a:lnTo>
                  <a:lnTo>
                    <a:pt x="23" y="0"/>
                  </a:lnTo>
                  <a:lnTo>
                    <a:pt x="28" y="0"/>
                  </a:lnTo>
                  <a:lnTo>
                    <a:pt x="33" y="0"/>
                  </a:lnTo>
                  <a:lnTo>
                    <a:pt x="37" y="0"/>
                  </a:lnTo>
                  <a:lnTo>
                    <a:pt x="42" y="0"/>
                  </a:lnTo>
                  <a:lnTo>
                    <a:pt x="47" y="5"/>
                  </a:lnTo>
                  <a:lnTo>
                    <a:pt x="51" y="5"/>
                  </a:lnTo>
                  <a:lnTo>
                    <a:pt x="56" y="5"/>
                  </a:lnTo>
                  <a:lnTo>
                    <a:pt x="61" y="5"/>
                  </a:lnTo>
                  <a:lnTo>
                    <a:pt x="65" y="5"/>
                  </a:lnTo>
                  <a:lnTo>
                    <a:pt x="70" y="5"/>
                  </a:lnTo>
                  <a:lnTo>
                    <a:pt x="75" y="5"/>
                  </a:lnTo>
                  <a:lnTo>
                    <a:pt x="79" y="5"/>
                  </a:lnTo>
                  <a:lnTo>
                    <a:pt x="84" y="5"/>
                  </a:lnTo>
                  <a:lnTo>
                    <a:pt x="89" y="5"/>
                  </a:lnTo>
                  <a:lnTo>
                    <a:pt x="93" y="5"/>
                  </a:lnTo>
                  <a:lnTo>
                    <a:pt x="98" y="5"/>
                  </a:lnTo>
                  <a:lnTo>
                    <a:pt x="103" y="5"/>
                  </a:lnTo>
                  <a:lnTo>
                    <a:pt x="107" y="5"/>
                  </a:lnTo>
                  <a:lnTo>
                    <a:pt x="112" y="5"/>
                  </a:lnTo>
                  <a:lnTo>
                    <a:pt x="117" y="5"/>
                  </a:lnTo>
                  <a:lnTo>
                    <a:pt x="121" y="5"/>
                  </a:lnTo>
                  <a:lnTo>
                    <a:pt x="126" y="5"/>
                  </a:lnTo>
                  <a:lnTo>
                    <a:pt x="131" y="5"/>
                  </a:lnTo>
                  <a:lnTo>
                    <a:pt x="135" y="5"/>
                  </a:lnTo>
                  <a:lnTo>
                    <a:pt x="140" y="5"/>
                  </a:lnTo>
                  <a:lnTo>
                    <a:pt x="145" y="5"/>
                  </a:lnTo>
                  <a:lnTo>
                    <a:pt x="149" y="5"/>
                  </a:lnTo>
                  <a:lnTo>
                    <a:pt x="154" y="5"/>
                  </a:lnTo>
                  <a:lnTo>
                    <a:pt x="158" y="5"/>
                  </a:lnTo>
                  <a:lnTo>
                    <a:pt x="163" y="5"/>
                  </a:lnTo>
                  <a:lnTo>
                    <a:pt x="168" y="5"/>
                  </a:lnTo>
                  <a:lnTo>
                    <a:pt x="172" y="5"/>
                  </a:lnTo>
                  <a:lnTo>
                    <a:pt x="177" y="5"/>
                  </a:lnTo>
                  <a:lnTo>
                    <a:pt x="182" y="5"/>
                  </a:lnTo>
                  <a:lnTo>
                    <a:pt x="186" y="5"/>
                  </a:lnTo>
                  <a:lnTo>
                    <a:pt x="191" y="5"/>
                  </a:lnTo>
                  <a:lnTo>
                    <a:pt x="196" y="5"/>
                  </a:lnTo>
                  <a:lnTo>
                    <a:pt x="200" y="5"/>
                  </a:lnTo>
                  <a:lnTo>
                    <a:pt x="205" y="5"/>
                  </a:lnTo>
                  <a:lnTo>
                    <a:pt x="210" y="5"/>
                  </a:lnTo>
                  <a:lnTo>
                    <a:pt x="214" y="5"/>
                  </a:lnTo>
                  <a:lnTo>
                    <a:pt x="219" y="5"/>
                  </a:lnTo>
                  <a:lnTo>
                    <a:pt x="224" y="5"/>
                  </a:lnTo>
                  <a:lnTo>
                    <a:pt x="228" y="5"/>
                  </a:lnTo>
                  <a:lnTo>
                    <a:pt x="233" y="5"/>
                  </a:lnTo>
                  <a:lnTo>
                    <a:pt x="238" y="5"/>
                  </a:lnTo>
                  <a:lnTo>
                    <a:pt x="242" y="5"/>
                  </a:lnTo>
                  <a:lnTo>
                    <a:pt x="247" y="5"/>
                  </a:lnTo>
                  <a:lnTo>
                    <a:pt x="252" y="5"/>
                  </a:lnTo>
                  <a:lnTo>
                    <a:pt x="261" y="5"/>
                  </a:lnTo>
                  <a:lnTo>
                    <a:pt x="266" y="5"/>
                  </a:lnTo>
                  <a:lnTo>
                    <a:pt x="270" y="5"/>
                  </a:lnTo>
                  <a:lnTo>
                    <a:pt x="275" y="5"/>
                  </a:lnTo>
                  <a:lnTo>
                    <a:pt x="280" y="5"/>
                  </a:lnTo>
                  <a:lnTo>
                    <a:pt x="284" y="5"/>
                  </a:lnTo>
                  <a:lnTo>
                    <a:pt x="289" y="5"/>
                  </a:lnTo>
                  <a:lnTo>
                    <a:pt x="298" y="5"/>
                  </a:lnTo>
                  <a:lnTo>
                    <a:pt x="303" y="5"/>
                  </a:lnTo>
                  <a:lnTo>
                    <a:pt x="308" y="5"/>
                  </a:lnTo>
                  <a:lnTo>
                    <a:pt x="312" y="5"/>
                  </a:lnTo>
                  <a:lnTo>
                    <a:pt x="317" y="5"/>
                  </a:lnTo>
                  <a:lnTo>
                    <a:pt x="321" y="5"/>
                  </a:lnTo>
                  <a:lnTo>
                    <a:pt x="331" y="5"/>
                  </a:lnTo>
                  <a:lnTo>
                    <a:pt x="335" y="5"/>
                  </a:lnTo>
                  <a:lnTo>
                    <a:pt x="340" y="5"/>
                  </a:lnTo>
                  <a:lnTo>
                    <a:pt x="345" y="5"/>
                  </a:lnTo>
                  <a:lnTo>
                    <a:pt x="354" y="5"/>
                  </a:lnTo>
                  <a:lnTo>
                    <a:pt x="359" y="5"/>
                  </a:lnTo>
                  <a:lnTo>
                    <a:pt x="363" y="5"/>
                  </a:lnTo>
                  <a:lnTo>
                    <a:pt x="368" y="5"/>
                  </a:lnTo>
                  <a:lnTo>
                    <a:pt x="377" y="5"/>
                  </a:lnTo>
                  <a:lnTo>
                    <a:pt x="382" y="5"/>
                  </a:lnTo>
                  <a:lnTo>
                    <a:pt x="387" y="5"/>
                  </a:lnTo>
                  <a:lnTo>
                    <a:pt x="396" y="5"/>
                  </a:lnTo>
                  <a:lnTo>
                    <a:pt x="401" y="5"/>
                  </a:lnTo>
                  <a:lnTo>
                    <a:pt x="405" y="5"/>
                  </a:lnTo>
                  <a:lnTo>
                    <a:pt x="410" y="5"/>
                  </a:lnTo>
                  <a:lnTo>
                    <a:pt x="419" y="5"/>
                  </a:lnTo>
                  <a:lnTo>
                    <a:pt x="424" y="5"/>
                  </a:lnTo>
                  <a:lnTo>
                    <a:pt x="429" y="5"/>
                  </a:lnTo>
                  <a:lnTo>
                    <a:pt x="438" y="5"/>
                  </a:lnTo>
                  <a:lnTo>
                    <a:pt x="443" y="5"/>
                  </a:lnTo>
                  <a:lnTo>
                    <a:pt x="447" y="5"/>
                  </a:lnTo>
                  <a:lnTo>
                    <a:pt x="457" y="5"/>
                  </a:lnTo>
                  <a:lnTo>
                    <a:pt x="461" y="5"/>
                  </a:lnTo>
                  <a:lnTo>
                    <a:pt x="466" y="5"/>
                  </a:lnTo>
                  <a:lnTo>
                    <a:pt x="471" y="5"/>
                  </a:lnTo>
                  <a:lnTo>
                    <a:pt x="480" y="5"/>
                  </a:lnTo>
                  <a:lnTo>
                    <a:pt x="484" y="5"/>
                  </a:lnTo>
                  <a:lnTo>
                    <a:pt x="489" y="5"/>
                  </a:lnTo>
                  <a:lnTo>
                    <a:pt x="498" y="5"/>
                  </a:lnTo>
                  <a:lnTo>
                    <a:pt x="503" y="5"/>
                  </a:lnTo>
                  <a:lnTo>
                    <a:pt x="508" y="5"/>
                  </a:lnTo>
                  <a:lnTo>
                    <a:pt x="517" y="5"/>
                  </a:lnTo>
                  <a:lnTo>
                    <a:pt x="522" y="5"/>
                  </a:lnTo>
                  <a:lnTo>
                    <a:pt x="526" y="5"/>
                  </a:lnTo>
                  <a:lnTo>
                    <a:pt x="531" y="5"/>
                  </a:lnTo>
                  <a:lnTo>
                    <a:pt x="536" y="5"/>
                  </a:lnTo>
                  <a:lnTo>
                    <a:pt x="540" y="5"/>
                  </a:lnTo>
                  <a:lnTo>
                    <a:pt x="550" y="5"/>
                  </a:lnTo>
                  <a:lnTo>
                    <a:pt x="554" y="5"/>
                  </a:lnTo>
                  <a:lnTo>
                    <a:pt x="559" y="5"/>
                  </a:lnTo>
                  <a:lnTo>
                    <a:pt x="564" y="5"/>
                  </a:lnTo>
                  <a:lnTo>
                    <a:pt x="568" y="5"/>
                  </a:lnTo>
                  <a:lnTo>
                    <a:pt x="573" y="5"/>
                  </a:lnTo>
                  <a:lnTo>
                    <a:pt x="578" y="5"/>
                  </a:lnTo>
                  <a:lnTo>
                    <a:pt x="582" y="5"/>
                  </a:lnTo>
                  <a:lnTo>
                    <a:pt x="587" y="5"/>
                  </a:lnTo>
                  <a:lnTo>
                    <a:pt x="592" y="5"/>
                  </a:lnTo>
                  <a:lnTo>
                    <a:pt x="596" y="5"/>
                  </a:lnTo>
                  <a:lnTo>
                    <a:pt x="606" y="5"/>
                  </a:lnTo>
                  <a:lnTo>
                    <a:pt x="610" y="5"/>
                  </a:lnTo>
                  <a:lnTo>
                    <a:pt x="615" y="5"/>
                  </a:lnTo>
                  <a:lnTo>
                    <a:pt x="620" y="5"/>
                  </a:lnTo>
                  <a:lnTo>
                    <a:pt x="624" y="5"/>
                  </a:lnTo>
                  <a:lnTo>
                    <a:pt x="629" y="5"/>
                  </a:lnTo>
                  <a:lnTo>
                    <a:pt x="634" y="5"/>
                  </a:lnTo>
                  <a:lnTo>
                    <a:pt x="638" y="5"/>
                  </a:lnTo>
                  <a:lnTo>
                    <a:pt x="643" y="5"/>
                  </a:lnTo>
                  <a:lnTo>
                    <a:pt x="647" y="5"/>
                  </a:lnTo>
                  <a:lnTo>
                    <a:pt x="657" y="5"/>
                  </a:lnTo>
                  <a:lnTo>
                    <a:pt x="661" y="5"/>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 name="Freeform 57"/>
            <p:cNvSpPr>
              <a:spLocks/>
            </p:cNvSpPr>
            <p:nvPr/>
          </p:nvSpPr>
          <p:spPr bwMode="auto">
            <a:xfrm>
              <a:off x="8559423" y="2985837"/>
              <a:ext cx="244449" cy="0"/>
            </a:xfrm>
            <a:custGeom>
              <a:avLst/>
              <a:gdLst>
                <a:gd name="T0" fmla="*/ 0 w 154"/>
                <a:gd name="T1" fmla="*/ 7938 w 154"/>
                <a:gd name="T2" fmla="*/ 15875 w 154"/>
                <a:gd name="T3" fmla="*/ 22225 w 154"/>
                <a:gd name="T4" fmla="*/ 30163 w 154"/>
                <a:gd name="T5" fmla="*/ 44450 w 154"/>
                <a:gd name="T6" fmla="*/ 52388 w 154"/>
                <a:gd name="T7" fmla="*/ 66675 w 154"/>
                <a:gd name="T8" fmla="*/ 74613 w 154"/>
                <a:gd name="T9" fmla="*/ 88900 w 154"/>
                <a:gd name="T10" fmla="*/ 96838 w 154"/>
                <a:gd name="T11" fmla="*/ 104775 w 154"/>
                <a:gd name="T12" fmla="*/ 119063 w 154"/>
                <a:gd name="T13" fmla="*/ 127000 w 154"/>
                <a:gd name="T14" fmla="*/ 141288 w 154"/>
                <a:gd name="T15" fmla="*/ 149225 w 154"/>
                <a:gd name="T16" fmla="*/ 163513 w 154"/>
                <a:gd name="T17" fmla="*/ 171450 w 154"/>
                <a:gd name="T18" fmla="*/ 185738 w 154"/>
                <a:gd name="T19" fmla="*/ 193675 w 154"/>
                <a:gd name="T20" fmla="*/ 207963 w 154"/>
                <a:gd name="T21" fmla="*/ 222250 w 154"/>
                <a:gd name="T22" fmla="*/ 230188 w 154"/>
                <a:gd name="T23" fmla="*/ 244475 w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24">
                  <a:pos x="T0" y="0"/>
                </a:cxn>
                <a:cxn ang="T25">
                  <a:pos x="T1" y="0"/>
                </a:cxn>
                <a:cxn ang="T26">
                  <a:pos x="T2" y="0"/>
                </a:cxn>
                <a:cxn ang="T27">
                  <a:pos x="T3" y="0"/>
                </a:cxn>
                <a:cxn ang="T28">
                  <a:pos x="T4" y="0"/>
                </a:cxn>
                <a:cxn ang="T29">
                  <a:pos x="T5" y="0"/>
                </a:cxn>
                <a:cxn ang="T30">
                  <a:pos x="T6" y="0"/>
                </a:cxn>
                <a:cxn ang="T31">
                  <a:pos x="T7" y="0"/>
                </a:cxn>
                <a:cxn ang="T32">
                  <a:pos x="T8" y="0"/>
                </a:cxn>
                <a:cxn ang="T33">
                  <a:pos x="T9" y="0"/>
                </a:cxn>
                <a:cxn ang="T34">
                  <a:pos x="T10" y="0"/>
                </a:cxn>
                <a:cxn ang="T35">
                  <a:pos x="T11" y="0"/>
                </a:cxn>
                <a:cxn ang="T36">
                  <a:pos x="T12" y="0"/>
                </a:cxn>
                <a:cxn ang="T37">
                  <a:pos x="T13" y="0"/>
                </a:cxn>
                <a:cxn ang="T38">
                  <a:pos x="T14" y="0"/>
                </a:cxn>
                <a:cxn ang="T39">
                  <a:pos x="T15" y="0"/>
                </a:cxn>
                <a:cxn ang="T40">
                  <a:pos x="T16" y="0"/>
                </a:cxn>
                <a:cxn ang="T41">
                  <a:pos x="T17" y="0"/>
                </a:cxn>
                <a:cxn ang="T42">
                  <a:pos x="T18" y="0"/>
                </a:cxn>
                <a:cxn ang="T43">
                  <a:pos x="T19" y="0"/>
                </a:cxn>
                <a:cxn ang="T44">
                  <a:pos x="T20" y="0"/>
                </a:cxn>
                <a:cxn ang="T45">
                  <a:pos x="T21" y="0"/>
                </a:cxn>
                <a:cxn ang="T46">
                  <a:pos x="T22" y="0"/>
                </a:cxn>
                <a:cxn ang="T47">
                  <a:pos x="T23" y="0"/>
                </a:cxn>
              </a:cxnLst>
              <a:rect l="0" t="0" r="r" b="b"/>
              <a:pathLst>
                <a:path w="154">
                  <a:moveTo>
                    <a:pt x="0" y="0"/>
                  </a:moveTo>
                  <a:lnTo>
                    <a:pt x="5" y="0"/>
                  </a:lnTo>
                  <a:lnTo>
                    <a:pt x="10" y="0"/>
                  </a:lnTo>
                  <a:lnTo>
                    <a:pt x="14" y="0"/>
                  </a:lnTo>
                  <a:lnTo>
                    <a:pt x="19" y="0"/>
                  </a:lnTo>
                  <a:lnTo>
                    <a:pt x="28" y="0"/>
                  </a:lnTo>
                  <a:lnTo>
                    <a:pt x="33" y="0"/>
                  </a:lnTo>
                  <a:lnTo>
                    <a:pt x="42" y="0"/>
                  </a:lnTo>
                  <a:lnTo>
                    <a:pt x="47" y="0"/>
                  </a:lnTo>
                  <a:lnTo>
                    <a:pt x="56" y="0"/>
                  </a:lnTo>
                  <a:lnTo>
                    <a:pt x="61" y="0"/>
                  </a:lnTo>
                  <a:lnTo>
                    <a:pt x="66" y="0"/>
                  </a:lnTo>
                  <a:lnTo>
                    <a:pt x="75" y="0"/>
                  </a:lnTo>
                  <a:lnTo>
                    <a:pt x="80" y="0"/>
                  </a:lnTo>
                  <a:lnTo>
                    <a:pt x="89" y="0"/>
                  </a:lnTo>
                  <a:lnTo>
                    <a:pt x="94" y="0"/>
                  </a:lnTo>
                  <a:lnTo>
                    <a:pt x="103" y="0"/>
                  </a:lnTo>
                  <a:lnTo>
                    <a:pt x="108" y="0"/>
                  </a:lnTo>
                  <a:lnTo>
                    <a:pt x="117" y="0"/>
                  </a:lnTo>
                  <a:lnTo>
                    <a:pt x="122" y="0"/>
                  </a:lnTo>
                  <a:lnTo>
                    <a:pt x="131" y="0"/>
                  </a:lnTo>
                  <a:lnTo>
                    <a:pt x="140" y="0"/>
                  </a:lnTo>
                  <a:lnTo>
                    <a:pt x="145" y="0"/>
                  </a:lnTo>
                  <a:lnTo>
                    <a:pt x="154" y="0"/>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46" name="Group 545"/>
          <p:cNvGrpSpPr/>
          <p:nvPr/>
        </p:nvGrpSpPr>
        <p:grpSpPr>
          <a:xfrm>
            <a:off x="5773659" y="855641"/>
            <a:ext cx="3007991" cy="2130196"/>
            <a:chOff x="5773659" y="855641"/>
            <a:chExt cx="3007991" cy="2130196"/>
          </a:xfrm>
        </p:grpSpPr>
        <p:sp>
          <p:nvSpPr>
            <p:cNvPr id="547" name="Freeform 61"/>
            <p:cNvSpPr>
              <a:spLocks/>
            </p:cNvSpPr>
            <p:nvPr/>
          </p:nvSpPr>
          <p:spPr bwMode="auto">
            <a:xfrm>
              <a:off x="5773659" y="855641"/>
              <a:ext cx="798427" cy="1885747"/>
            </a:xfrm>
            <a:custGeom>
              <a:avLst/>
              <a:gdLst>
                <a:gd name="T0" fmla="*/ 228600 w 503"/>
                <a:gd name="T1" fmla="*/ 44450 h 1188"/>
                <a:gd name="T2" fmla="*/ 242887 w 503"/>
                <a:gd name="T3" fmla="*/ 149225 h 1188"/>
                <a:gd name="T4" fmla="*/ 250825 w 503"/>
                <a:gd name="T5" fmla="*/ 274638 h 1188"/>
                <a:gd name="T6" fmla="*/ 265112 w 503"/>
                <a:gd name="T7" fmla="*/ 341313 h 1188"/>
                <a:gd name="T8" fmla="*/ 273050 w 503"/>
                <a:gd name="T9" fmla="*/ 436563 h 1188"/>
                <a:gd name="T10" fmla="*/ 287337 w 503"/>
                <a:gd name="T11" fmla="*/ 488950 h 1188"/>
                <a:gd name="T12" fmla="*/ 295275 w 503"/>
                <a:gd name="T13" fmla="*/ 569913 h 1188"/>
                <a:gd name="T14" fmla="*/ 309562 w 503"/>
                <a:gd name="T15" fmla="*/ 622300 h 1188"/>
                <a:gd name="T16" fmla="*/ 317500 w 503"/>
                <a:gd name="T17" fmla="*/ 688975 h 1188"/>
                <a:gd name="T18" fmla="*/ 331787 w 503"/>
                <a:gd name="T19" fmla="*/ 739775 h 1188"/>
                <a:gd name="T20" fmla="*/ 339725 w 503"/>
                <a:gd name="T21" fmla="*/ 798513 h 1188"/>
                <a:gd name="T22" fmla="*/ 354012 w 503"/>
                <a:gd name="T23" fmla="*/ 842963 h 1188"/>
                <a:gd name="T24" fmla="*/ 361950 w 503"/>
                <a:gd name="T25" fmla="*/ 895350 h 1188"/>
                <a:gd name="T26" fmla="*/ 376237 w 503"/>
                <a:gd name="T27" fmla="*/ 939800 h 1188"/>
                <a:gd name="T28" fmla="*/ 384175 w 503"/>
                <a:gd name="T29" fmla="*/ 990600 h 1188"/>
                <a:gd name="T30" fmla="*/ 398462 w 503"/>
                <a:gd name="T31" fmla="*/ 1028700 h 1188"/>
                <a:gd name="T32" fmla="*/ 406400 w 503"/>
                <a:gd name="T33" fmla="*/ 1079500 h 1188"/>
                <a:gd name="T34" fmla="*/ 420687 w 503"/>
                <a:gd name="T35" fmla="*/ 1117600 h 1188"/>
                <a:gd name="T36" fmla="*/ 428625 w 503"/>
                <a:gd name="T37" fmla="*/ 1162050 h 1188"/>
                <a:gd name="T38" fmla="*/ 442912 w 503"/>
                <a:gd name="T39" fmla="*/ 1190625 h 1188"/>
                <a:gd name="T40" fmla="*/ 450850 w 503"/>
                <a:gd name="T41" fmla="*/ 1235075 h 1188"/>
                <a:gd name="T42" fmla="*/ 465137 w 503"/>
                <a:gd name="T43" fmla="*/ 1265238 h 1188"/>
                <a:gd name="T44" fmla="*/ 473075 w 503"/>
                <a:gd name="T45" fmla="*/ 1301750 h 1188"/>
                <a:gd name="T46" fmla="*/ 487362 w 503"/>
                <a:gd name="T47" fmla="*/ 1331913 h 1188"/>
                <a:gd name="T48" fmla="*/ 495300 w 503"/>
                <a:gd name="T49" fmla="*/ 1368425 h 1188"/>
                <a:gd name="T50" fmla="*/ 509587 w 503"/>
                <a:gd name="T51" fmla="*/ 1398588 h 1188"/>
                <a:gd name="T52" fmla="*/ 517525 w 503"/>
                <a:gd name="T53" fmla="*/ 1427163 h 1188"/>
                <a:gd name="T54" fmla="*/ 531812 w 503"/>
                <a:gd name="T55" fmla="*/ 1449388 h 1188"/>
                <a:gd name="T56" fmla="*/ 539750 w 503"/>
                <a:gd name="T57" fmla="*/ 1479550 h 1188"/>
                <a:gd name="T58" fmla="*/ 554037 w 503"/>
                <a:gd name="T59" fmla="*/ 1508125 h 1188"/>
                <a:gd name="T60" fmla="*/ 561975 w 503"/>
                <a:gd name="T61" fmla="*/ 1530350 h 1188"/>
                <a:gd name="T62" fmla="*/ 584200 w 503"/>
                <a:gd name="T63" fmla="*/ 1568450 h 1188"/>
                <a:gd name="T64" fmla="*/ 598487 w 503"/>
                <a:gd name="T65" fmla="*/ 1612900 h 1188"/>
                <a:gd name="T66" fmla="*/ 628650 w 503"/>
                <a:gd name="T67" fmla="*/ 1657350 h 1188"/>
                <a:gd name="T68" fmla="*/ 635000 w 503"/>
                <a:gd name="T69" fmla="*/ 1679575 h 1188"/>
                <a:gd name="T70" fmla="*/ 665162 w 503"/>
                <a:gd name="T71" fmla="*/ 1716088 h 1188"/>
                <a:gd name="T72" fmla="*/ 679450 w 503"/>
                <a:gd name="T73" fmla="*/ 1752600 h 1188"/>
                <a:gd name="T74" fmla="*/ 701675 w 503"/>
                <a:gd name="T75" fmla="*/ 1774825 h 1188"/>
                <a:gd name="T76" fmla="*/ 715962 w 503"/>
                <a:gd name="T77" fmla="*/ 1797050 h 1188"/>
                <a:gd name="T78" fmla="*/ 738187 w 503"/>
                <a:gd name="T79" fmla="*/ 1827213 h 1188"/>
                <a:gd name="T80" fmla="*/ 760412 w 503"/>
                <a:gd name="T81" fmla="*/ 1849438 h 1188"/>
                <a:gd name="T82" fmla="*/ 782637 w 503"/>
                <a:gd name="T83" fmla="*/ 1871663 h 118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03" h="1188">
                  <a:moveTo>
                    <a:pt x="0" y="0"/>
                  </a:moveTo>
                  <a:lnTo>
                    <a:pt x="144" y="0"/>
                  </a:lnTo>
                  <a:lnTo>
                    <a:pt x="144" y="28"/>
                  </a:lnTo>
                  <a:lnTo>
                    <a:pt x="149" y="33"/>
                  </a:lnTo>
                  <a:lnTo>
                    <a:pt x="149" y="89"/>
                  </a:lnTo>
                  <a:lnTo>
                    <a:pt x="153" y="94"/>
                  </a:lnTo>
                  <a:lnTo>
                    <a:pt x="153" y="135"/>
                  </a:lnTo>
                  <a:lnTo>
                    <a:pt x="158" y="140"/>
                  </a:lnTo>
                  <a:lnTo>
                    <a:pt x="158" y="173"/>
                  </a:lnTo>
                  <a:lnTo>
                    <a:pt x="163" y="177"/>
                  </a:lnTo>
                  <a:lnTo>
                    <a:pt x="163" y="210"/>
                  </a:lnTo>
                  <a:lnTo>
                    <a:pt x="167" y="215"/>
                  </a:lnTo>
                  <a:lnTo>
                    <a:pt x="167" y="243"/>
                  </a:lnTo>
                  <a:lnTo>
                    <a:pt x="172" y="247"/>
                  </a:lnTo>
                  <a:lnTo>
                    <a:pt x="172" y="275"/>
                  </a:lnTo>
                  <a:lnTo>
                    <a:pt x="177" y="280"/>
                  </a:lnTo>
                  <a:lnTo>
                    <a:pt x="177" y="303"/>
                  </a:lnTo>
                  <a:lnTo>
                    <a:pt x="181" y="308"/>
                  </a:lnTo>
                  <a:lnTo>
                    <a:pt x="181" y="331"/>
                  </a:lnTo>
                  <a:lnTo>
                    <a:pt x="186" y="336"/>
                  </a:lnTo>
                  <a:lnTo>
                    <a:pt x="186" y="359"/>
                  </a:lnTo>
                  <a:lnTo>
                    <a:pt x="191" y="364"/>
                  </a:lnTo>
                  <a:lnTo>
                    <a:pt x="191" y="387"/>
                  </a:lnTo>
                  <a:lnTo>
                    <a:pt x="195" y="392"/>
                  </a:lnTo>
                  <a:lnTo>
                    <a:pt x="195" y="410"/>
                  </a:lnTo>
                  <a:lnTo>
                    <a:pt x="200" y="415"/>
                  </a:lnTo>
                  <a:lnTo>
                    <a:pt x="200" y="434"/>
                  </a:lnTo>
                  <a:lnTo>
                    <a:pt x="205" y="438"/>
                  </a:lnTo>
                  <a:lnTo>
                    <a:pt x="205" y="461"/>
                  </a:lnTo>
                  <a:lnTo>
                    <a:pt x="209" y="466"/>
                  </a:lnTo>
                  <a:lnTo>
                    <a:pt x="209" y="485"/>
                  </a:lnTo>
                  <a:lnTo>
                    <a:pt x="214" y="489"/>
                  </a:lnTo>
                  <a:lnTo>
                    <a:pt x="214" y="503"/>
                  </a:lnTo>
                  <a:lnTo>
                    <a:pt x="219" y="508"/>
                  </a:lnTo>
                  <a:lnTo>
                    <a:pt x="219" y="527"/>
                  </a:lnTo>
                  <a:lnTo>
                    <a:pt x="223" y="531"/>
                  </a:lnTo>
                  <a:lnTo>
                    <a:pt x="223" y="545"/>
                  </a:lnTo>
                  <a:lnTo>
                    <a:pt x="228" y="550"/>
                  </a:lnTo>
                  <a:lnTo>
                    <a:pt x="228" y="564"/>
                  </a:lnTo>
                  <a:lnTo>
                    <a:pt x="233" y="569"/>
                  </a:lnTo>
                  <a:lnTo>
                    <a:pt x="233" y="587"/>
                  </a:lnTo>
                  <a:lnTo>
                    <a:pt x="237" y="592"/>
                  </a:lnTo>
                  <a:lnTo>
                    <a:pt x="237" y="606"/>
                  </a:lnTo>
                  <a:lnTo>
                    <a:pt x="242" y="610"/>
                  </a:lnTo>
                  <a:lnTo>
                    <a:pt x="242" y="624"/>
                  </a:lnTo>
                  <a:lnTo>
                    <a:pt x="247" y="629"/>
                  </a:lnTo>
                  <a:lnTo>
                    <a:pt x="247" y="643"/>
                  </a:lnTo>
                  <a:lnTo>
                    <a:pt x="251" y="648"/>
                  </a:lnTo>
                  <a:lnTo>
                    <a:pt x="251" y="662"/>
                  </a:lnTo>
                  <a:lnTo>
                    <a:pt x="256" y="666"/>
                  </a:lnTo>
                  <a:lnTo>
                    <a:pt x="256" y="680"/>
                  </a:lnTo>
                  <a:lnTo>
                    <a:pt x="261" y="685"/>
                  </a:lnTo>
                  <a:lnTo>
                    <a:pt x="261" y="699"/>
                  </a:lnTo>
                  <a:lnTo>
                    <a:pt x="265" y="704"/>
                  </a:lnTo>
                  <a:lnTo>
                    <a:pt x="265" y="713"/>
                  </a:lnTo>
                  <a:lnTo>
                    <a:pt x="270" y="718"/>
                  </a:lnTo>
                  <a:lnTo>
                    <a:pt x="270" y="732"/>
                  </a:lnTo>
                  <a:lnTo>
                    <a:pt x="275" y="736"/>
                  </a:lnTo>
                  <a:lnTo>
                    <a:pt x="275" y="746"/>
                  </a:lnTo>
                  <a:lnTo>
                    <a:pt x="279" y="750"/>
                  </a:lnTo>
                  <a:lnTo>
                    <a:pt x="279" y="764"/>
                  </a:lnTo>
                  <a:lnTo>
                    <a:pt x="284" y="769"/>
                  </a:lnTo>
                  <a:lnTo>
                    <a:pt x="284" y="778"/>
                  </a:lnTo>
                  <a:lnTo>
                    <a:pt x="288" y="783"/>
                  </a:lnTo>
                  <a:lnTo>
                    <a:pt x="288" y="792"/>
                  </a:lnTo>
                  <a:lnTo>
                    <a:pt x="293" y="797"/>
                  </a:lnTo>
                  <a:lnTo>
                    <a:pt x="293" y="806"/>
                  </a:lnTo>
                  <a:lnTo>
                    <a:pt x="298" y="811"/>
                  </a:lnTo>
                  <a:lnTo>
                    <a:pt x="298" y="820"/>
                  </a:lnTo>
                  <a:lnTo>
                    <a:pt x="302" y="825"/>
                  </a:lnTo>
                  <a:lnTo>
                    <a:pt x="302" y="834"/>
                  </a:lnTo>
                  <a:lnTo>
                    <a:pt x="307" y="839"/>
                  </a:lnTo>
                  <a:lnTo>
                    <a:pt x="307" y="848"/>
                  </a:lnTo>
                  <a:lnTo>
                    <a:pt x="312" y="853"/>
                  </a:lnTo>
                  <a:lnTo>
                    <a:pt x="312" y="862"/>
                  </a:lnTo>
                  <a:lnTo>
                    <a:pt x="316" y="867"/>
                  </a:lnTo>
                  <a:lnTo>
                    <a:pt x="316" y="876"/>
                  </a:lnTo>
                  <a:lnTo>
                    <a:pt x="321" y="881"/>
                  </a:lnTo>
                  <a:lnTo>
                    <a:pt x="321" y="885"/>
                  </a:lnTo>
                  <a:lnTo>
                    <a:pt x="326" y="890"/>
                  </a:lnTo>
                  <a:lnTo>
                    <a:pt x="326" y="899"/>
                  </a:lnTo>
                  <a:lnTo>
                    <a:pt x="330" y="904"/>
                  </a:lnTo>
                  <a:lnTo>
                    <a:pt x="330" y="909"/>
                  </a:lnTo>
                  <a:lnTo>
                    <a:pt x="335" y="913"/>
                  </a:lnTo>
                  <a:lnTo>
                    <a:pt x="335" y="923"/>
                  </a:lnTo>
                  <a:lnTo>
                    <a:pt x="340" y="927"/>
                  </a:lnTo>
                  <a:lnTo>
                    <a:pt x="340" y="932"/>
                  </a:lnTo>
                  <a:lnTo>
                    <a:pt x="344" y="936"/>
                  </a:lnTo>
                  <a:lnTo>
                    <a:pt x="344" y="946"/>
                  </a:lnTo>
                  <a:lnTo>
                    <a:pt x="349" y="950"/>
                  </a:lnTo>
                  <a:lnTo>
                    <a:pt x="349" y="955"/>
                  </a:lnTo>
                  <a:lnTo>
                    <a:pt x="354" y="960"/>
                  </a:lnTo>
                  <a:lnTo>
                    <a:pt x="354" y="964"/>
                  </a:lnTo>
                  <a:lnTo>
                    <a:pt x="358" y="969"/>
                  </a:lnTo>
                  <a:lnTo>
                    <a:pt x="358" y="978"/>
                  </a:lnTo>
                  <a:lnTo>
                    <a:pt x="368" y="988"/>
                  </a:lnTo>
                  <a:lnTo>
                    <a:pt x="368" y="997"/>
                  </a:lnTo>
                  <a:lnTo>
                    <a:pt x="377" y="1006"/>
                  </a:lnTo>
                  <a:lnTo>
                    <a:pt x="377" y="1016"/>
                  </a:lnTo>
                  <a:lnTo>
                    <a:pt x="386" y="1025"/>
                  </a:lnTo>
                  <a:lnTo>
                    <a:pt x="386" y="1034"/>
                  </a:lnTo>
                  <a:lnTo>
                    <a:pt x="396" y="1044"/>
                  </a:lnTo>
                  <a:lnTo>
                    <a:pt x="396" y="1048"/>
                  </a:lnTo>
                  <a:lnTo>
                    <a:pt x="400" y="1053"/>
                  </a:lnTo>
                  <a:lnTo>
                    <a:pt x="400" y="1058"/>
                  </a:lnTo>
                  <a:lnTo>
                    <a:pt x="410" y="1067"/>
                  </a:lnTo>
                  <a:lnTo>
                    <a:pt x="410" y="1072"/>
                  </a:lnTo>
                  <a:lnTo>
                    <a:pt x="419" y="1081"/>
                  </a:lnTo>
                  <a:lnTo>
                    <a:pt x="419" y="1086"/>
                  </a:lnTo>
                  <a:lnTo>
                    <a:pt x="428" y="1095"/>
                  </a:lnTo>
                  <a:lnTo>
                    <a:pt x="428" y="1104"/>
                  </a:lnTo>
                  <a:lnTo>
                    <a:pt x="433" y="1109"/>
                  </a:lnTo>
                  <a:lnTo>
                    <a:pt x="438" y="1113"/>
                  </a:lnTo>
                  <a:lnTo>
                    <a:pt x="442" y="1118"/>
                  </a:lnTo>
                  <a:lnTo>
                    <a:pt x="447" y="1123"/>
                  </a:lnTo>
                  <a:lnTo>
                    <a:pt x="447" y="1127"/>
                  </a:lnTo>
                  <a:lnTo>
                    <a:pt x="451" y="1132"/>
                  </a:lnTo>
                  <a:lnTo>
                    <a:pt x="456" y="1137"/>
                  </a:lnTo>
                  <a:lnTo>
                    <a:pt x="465" y="1146"/>
                  </a:lnTo>
                  <a:lnTo>
                    <a:pt x="465" y="1151"/>
                  </a:lnTo>
                  <a:lnTo>
                    <a:pt x="470" y="1155"/>
                  </a:lnTo>
                  <a:lnTo>
                    <a:pt x="475" y="1160"/>
                  </a:lnTo>
                  <a:lnTo>
                    <a:pt x="479" y="1165"/>
                  </a:lnTo>
                  <a:lnTo>
                    <a:pt x="484" y="1169"/>
                  </a:lnTo>
                  <a:lnTo>
                    <a:pt x="489" y="1174"/>
                  </a:lnTo>
                  <a:lnTo>
                    <a:pt x="493" y="1179"/>
                  </a:lnTo>
                  <a:lnTo>
                    <a:pt x="498" y="1183"/>
                  </a:lnTo>
                  <a:lnTo>
                    <a:pt x="503" y="1188"/>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 name="Freeform 62"/>
            <p:cNvSpPr>
              <a:spLocks/>
            </p:cNvSpPr>
            <p:nvPr/>
          </p:nvSpPr>
          <p:spPr bwMode="auto">
            <a:xfrm>
              <a:off x="6572086" y="2741388"/>
              <a:ext cx="938112" cy="236512"/>
            </a:xfrm>
            <a:custGeom>
              <a:avLst/>
              <a:gdLst>
                <a:gd name="T0" fmla="*/ 14287 w 591"/>
                <a:gd name="T1" fmla="*/ 14287 h 149"/>
                <a:gd name="T2" fmla="*/ 36512 w 591"/>
                <a:gd name="T3" fmla="*/ 36512 h 149"/>
                <a:gd name="T4" fmla="*/ 58737 w 591"/>
                <a:gd name="T5" fmla="*/ 52387 h 149"/>
                <a:gd name="T6" fmla="*/ 80962 w 591"/>
                <a:gd name="T7" fmla="*/ 66675 h 149"/>
                <a:gd name="T8" fmla="*/ 103187 w 591"/>
                <a:gd name="T9" fmla="*/ 80962 h 149"/>
                <a:gd name="T10" fmla="*/ 125412 w 591"/>
                <a:gd name="T11" fmla="*/ 96837 h 149"/>
                <a:gd name="T12" fmla="*/ 147637 w 591"/>
                <a:gd name="T13" fmla="*/ 111125 h 149"/>
                <a:gd name="T14" fmla="*/ 169862 w 591"/>
                <a:gd name="T15" fmla="*/ 117475 h 149"/>
                <a:gd name="T16" fmla="*/ 192087 w 591"/>
                <a:gd name="T17" fmla="*/ 133350 h 149"/>
                <a:gd name="T18" fmla="*/ 214312 w 591"/>
                <a:gd name="T19" fmla="*/ 139700 h 149"/>
                <a:gd name="T20" fmla="*/ 236537 w 591"/>
                <a:gd name="T21" fmla="*/ 147637 h 149"/>
                <a:gd name="T22" fmla="*/ 258762 w 591"/>
                <a:gd name="T23" fmla="*/ 155575 h 149"/>
                <a:gd name="T24" fmla="*/ 280987 w 591"/>
                <a:gd name="T25" fmla="*/ 161925 h 149"/>
                <a:gd name="T26" fmla="*/ 303212 w 591"/>
                <a:gd name="T27" fmla="*/ 169862 h 149"/>
                <a:gd name="T28" fmla="*/ 325437 w 591"/>
                <a:gd name="T29" fmla="*/ 177800 h 149"/>
                <a:gd name="T30" fmla="*/ 347662 w 591"/>
                <a:gd name="T31" fmla="*/ 184150 h 149"/>
                <a:gd name="T32" fmla="*/ 369887 w 591"/>
                <a:gd name="T33" fmla="*/ 184150 h 149"/>
                <a:gd name="T34" fmla="*/ 392112 w 591"/>
                <a:gd name="T35" fmla="*/ 192087 h 149"/>
                <a:gd name="T36" fmla="*/ 414337 w 591"/>
                <a:gd name="T37" fmla="*/ 200025 h 149"/>
                <a:gd name="T38" fmla="*/ 434975 w 591"/>
                <a:gd name="T39" fmla="*/ 200025 h 149"/>
                <a:gd name="T40" fmla="*/ 457200 w 591"/>
                <a:gd name="T41" fmla="*/ 206375 h 149"/>
                <a:gd name="T42" fmla="*/ 479425 w 591"/>
                <a:gd name="T43" fmla="*/ 206375 h 149"/>
                <a:gd name="T44" fmla="*/ 501650 w 591"/>
                <a:gd name="T45" fmla="*/ 214312 h 149"/>
                <a:gd name="T46" fmla="*/ 523875 w 591"/>
                <a:gd name="T47" fmla="*/ 214312 h 149"/>
                <a:gd name="T48" fmla="*/ 546100 w 591"/>
                <a:gd name="T49" fmla="*/ 214312 h 149"/>
                <a:gd name="T50" fmla="*/ 568325 w 591"/>
                <a:gd name="T51" fmla="*/ 222250 h 149"/>
                <a:gd name="T52" fmla="*/ 590550 w 591"/>
                <a:gd name="T53" fmla="*/ 222250 h 149"/>
                <a:gd name="T54" fmla="*/ 612775 w 591"/>
                <a:gd name="T55" fmla="*/ 222250 h 149"/>
                <a:gd name="T56" fmla="*/ 635000 w 591"/>
                <a:gd name="T57" fmla="*/ 222250 h 149"/>
                <a:gd name="T58" fmla="*/ 657225 w 591"/>
                <a:gd name="T59" fmla="*/ 228600 h 149"/>
                <a:gd name="T60" fmla="*/ 679450 w 591"/>
                <a:gd name="T61" fmla="*/ 228600 h 149"/>
                <a:gd name="T62" fmla="*/ 701675 w 591"/>
                <a:gd name="T63" fmla="*/ 228600 h 149"/>
                <a:gd name="T64" fmla="*/ 723900 w 591"/>
                <a:gd name="T65" fmla="*/ 228600 h 149"/>
                <a:gd name="T66" fmla="*/ 746125 w 591"/>
                <a:gd name="T67" fmla="*/ 228600 h 149"/>
                <a:gd name="T68" fmla="*/ 768350 w 591"/>
                <a:gd name="T69" fmla="*/ 236537 h 149"/>
                <a:gd name="T70" fmla="*/ 790575 w 591"/>
                <a:gd name="T71" fmla="*/ 236537 h 149"/>
                <a:gd name="T72" fmla="*/ 812800 w 591"/>
                <a:gd name="T73" fmla="*/ 236537 h 149"/>
                <a:gd name="T74" fmla="*/ 835025 w 591"/>
                <a:gd name="T75" fmla="*/ 236537 h 149"/>
                <a:gd name="T76" fmla="*/ 857250 w 591"/>
                <a:gd name="T77" fmla="*/ 236537 h 149"/>
                <a:gd name="T78" fmla="*/ 879475 w 591"/>
                <a:gd name="T79" fmla="*/ 236537 h 149"/>
                <a:gd name="T80" fmla="*/ 901700 w 591"/>
                <a:gd name="T81" fmla="*/ 236537 h 149"/>
                <a:gd name="T82" fmla="*/ 923925 w 591"/>
                <a:gd name="T83" fmla="*/ 236537 h 1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1" h="149">
                  <a:moveTo>
                    <a:pt x="0" y="0"/>
                  </a:moveTo>
                  <a:lnTo>
                    <a:pt x="4" y="5"/>
                  </a:lnTo>
                  <a:lnTo>
                    <a:pt x="9" y="9"/>
                  </a:lnTo>
                  <a:lnTo>
                    <a:pt x="14" y="14"/>
                  </a:lnTo>
                  <a:lnTo>
                    <a:pt x="18" y="19"/>
                  </a:lnTo>
                  <a:lnTo>
                    <a:pt x="23" y="23"/>
                  </a:lnTo>
                  <a:lnTo>
                    <a:pt x="28" y="23"/>
                  </a:lnTo>
                  <a:lnTo>
                    <a:pt x="32" y="28"/>
                  </a:lnTo>
                  <a:lnTo>
                    <a:pt x="37" y="33"/>
                  </a:lnTo>
                  <a:lnTo>
                    <a:pt x="42" y="37"/>
                  </a:lnTo>
                  <a:lnTo>
                    <a:pt x="46" y="37"/>
                  </a:lnTo>
                  <a:lnTo>
                    <a:pt x="51" y="42"/>
                  </a:lnTo>
                  <a:lnTo>
                    <a:pt x="56" y="47"/>
                  </a:lnTo>
                  <a:lnTo>
                    <a:pt x="60" y="51"/>
                  </a:lnTo>
                  <a:lnTo>
                    <a:pt x="65" y="51"/>
                  </a:lnTo>
                  <a:lnTo>
                    <a:pt x="70" y="56"/>
                  </a:lnTo>
                  <a:lnTo>
                    <a:pt x="74" y="56"/>
                  </a:lnTo>
                  <a:lnTo>
                    <a:pt x="79" y="61"/>
                  </a:lnTo>
                  <a:lnTo>
                    <a:pt x="84" y="65"/>
                  </a:lnTo>
                  <a:lnTo>
                    <a:pt x="88" y="65"/>
                  </a:lnTo>
                  <a:lnTo>
                    <a:pt x="93" y="70"/>
                  </a:lnTo>
                  <a:lnTo>
                    <a:pt x="98" y="70"/>
                  </a:lnTo>
                  <a:lnTo>
                    <a:pt x="102" y="74"/>
                  </a:lnTo>
                  <a:lnTo>
                    <a:pt x="107" y="74"/>
                  </a:lnTo>
                  <a:lnTo>
                    <a:pt x="111" y="79"/>
                  </a:lnTo>
                  <a:lnTo>
                    <a:pt x="116" y="79"/>
                  </a:lnTo>
                  <a:lnTo>
                    <a:pt x="121" y="84"/>
                  </a:lnTo>
                  <a:lnTo>
                    <a:pt x="125" y="84"/>
                  </a:lnTo>
                  <a:lnTo>
                    <a:pt x="130" y="84"/>
                  </a:lnTo>
                  <a:lnTo>
                    <a:pt x="135" y="88"/>
                  </a:lnTo>
                  <a:lnTo>
                    <a:pt x="139" y="88"/>
                  </a:lnTo>
                  <a:lnTo>
                    <a:pt x="144" y="93"/>
                  </a:lnTo>
                  <a:lnTo>
                    <a:pt x="149" y="93"/>
                  </a:lnTo>
                  <a:lnTo>
                    <a:pt x="153" y="93"/>
                  </a:lnTo>
                  <a:lnTo>
                    <a:pt x="158" y="98"/>
                  </a:lnTo>
                  <a:lnTo>
                    <a:pt x="163" y="98"/>
                  </a:lnTo>
                  <a:lnTo>
                    <a:pt x="167" y="98"/>
                  </a:lnTo>
                  <a:lnTo>
                    <a:pt x="172" y="102"/>
                  </a:lnTo>
                  <a:lnTo>
                    <a:pt x="177" y="102"/>
                  </a:lnTo>
                  <a:lnTo>
                    <a:pt x="181" y="102"/>
                  </a:lnTo>
                  <a:lnTo>
                    <a:pt x="186" y="107"/>
                  </a:lnTo>
                  <a:lnTo>
                    <a:pt x="191" y="107"/>
                  </a:lnTo>
                  <a:lnTo>
                    <a:pt x="195" y="107"/>
                  </a:lnTo>
                  <a:lnTo>
                    <a:pt x="200" y="107"/>
                  </a:lnTo>
                  <a:lnTo>
                    <a:pt x="205" y="112"/>
                  </a:lnTo>
                  <a:lnTo>
                    <a:pt x="209" y="112"/>
                  </a:lnTo>
                  <a:lnTo>
                    <a:pt x="214" y="112"/>
                  </a:lnTo>
                  <a:lnTo>
                    <a:pt x="219" y="116"/>
                  </a:lnTo>
                  <a:lnTo>
                    <a:pt x="223" y="116"/>
                  </a:lnTo>
                  <a:lnTo>
                    <a:pt x="228" y="116"/>
                  </a:lnTo>
                  <a:lnTo>
                    <a:pt x="233" y="116"/>
                  </a:lnTo>
                  <a:lnTo>
                    <a:pt x="237" y="121"/>
                  </a:lnTo>
                  <a:lnTo>
                    <a:pt x="242" y="121"/>
                  </a:lnTo>
                  <a:lnTo>
                    <a:pt x="247" y="121"/>
                  </a:lnTo>
                  <a:lnTo>
                    <a:pt x="251" y="121"/>
                  </a:lnTo>
                  <a:lnTo>
                    <a:pt x="256" y="121"/>
                  </a:lnTo>
                  <a:lnTo>
                    <a:pt x="261" y="126"/>
                  </a:lnTo>
                  <a:lnTo>
                    <a:pt x="265" y="126"/>
                  </a:lnTo>
                  <a:lnTo>
                    <a:pt x="270" y="126"/>
                  </a:lnTo>
                  <a:lnTo>
                    <a:pt x="274" y="126"/>
                  </a:lnTo>
                  <a:lnTo>
                    <a:pt x="279" y="126"/>
                  </a:lnTo>
                  <a:lnTo>
                    <a:pt x="284" y="126"/>
                  </a:lnTo>
                  <a:lnTo>
                    <a:pt x="288" y="130"/>
                  </a:lnTo>
                  <a:lnTo>
                    <a:pt x="293" y="130"/>
                  </a:lnTo>
                  <a:lnTo>
                    <a:pt x="298" y="130"/>
                  </a:lnTo>
                  <a:lnTo>
                    <a:pt x="302" y="130"/>
                  </a:lnTo>
                  <a:lnTo>
                    <a:pt x="307" y="130"/>
                  </a:lnTo>
                  <a:lnTo>
                    <a:pt x="312" y="130"/>
                  </a:lnTo>
                  <a:lnTo>
                    <a:pt x="316" y="135"/>
                  </a:lnTo>
                  <a:lnTo>
                    <a:pt x="321" y="135"/>
                  </a:lnTo>
                  <a:lnTo>
                    <a:pt x="326" y="135"/>
                  </a:lnTo>
                  <a:lnTo>
                    <a:pt x="330" y="135"/>
                  </a:lnTo>
                  <a:lnTo>
                    <a:pt x="335" y="135"/>
                  </a:lnTo>
                  <a:lnTo>
                    <a:pt x="340" y="135"/>
                  </a:lnTo>
                  <a:lnTo>
                    <a:pt x="344" y="135"/>
                  </a:lnTo>
                  <a:lnTo>
                    <a:pt x="349" y="135"/>
                  </a:lnTo>
                  <a:lnTo>
                    <a:pt x="354" y="135"/>
                  </a:lnTo>
                  <a:lnTo>
                    <a:pt x="358" y="140"/>
                  </a:lnTo>
                  <a:lnTo>
                    <a:pt x="363" y="140"/>
                  </a:lnTo>
                  <a:lnTo>
                    <a:pt x="368" y="140"/>
                  </a:lnTo>
                  <a:lnTo>
                    <a:pt x="372" y="140"/>
                  </a:lnTo>
                  <a:lnTo>
                    <a:pt x="377" y="140"/>
                  </a:lnTo>
                  <a:lnTo>
                    <a:pt x="382" y="140"/>
                  </a:lnTo>
                  <a:lnTo>
                    <a:pt x="386" y="140"/>
                  </a:lnTo>
                  <a:lnTo>
                    <a:pt x="391" y="140"/>
                  </a:lnTo>
                  <a:lnTo>
                    <a:pt x="396" y="140"/>
                  </a:lnTo>
                  <a:lnTo>
                    <a:pt x="400" y="140"/>
                  </a:lnTo>
                  <a:lnTo>
                    <a:pt x="405" y="140"/>
                  </a:lnTo>
                  <a:lnTo>
                    <a:pt x="410" y="144"/>
                  </a:lnTo>
                  <a:lnTo>
                    <a:pt x="414" y="144"/>
                  </a:lnTo>
                  <a:lnTo>
                    <a:pt x="419" y="144"/>
                  </a:lnTo>
                  <a:lnTo>
                    <a:pt x="424" y="144"/>
                  </a:lnTo>
                  <a:lnTo>
                    <a:pt x="428" y="144"/>
                  </a:lnTo>
                  <a:lnTo>
                    <a:pt x="433" y="144"/>
                  </a:lnTo>
                  <a:lnTo>
                    <a:pt x="437" y="144"/>
                  </a:lnTo>
                  <a:lnTo>
                    <a:pt x="442" y="144"/>
                  </a:lnTo>
                  <a:lnTo>
                    <a:pt x="447" y="144"/>
                  </a:lnTo>
                  <a:lnTo>
                    <a:pt x="451" y="144"/>
                  </a:lnTo>
                  <a:lnTo>
                    <a:pt x="456" y="144"/>
                  </a:lnTo>
                  <a:lnTo>
                    <a:pt x="461" y="144"/>
                  </a:lnTo>
                  <a:lnTo>
                    <a:pt x="465" y="144"/>
                  </a:lnTo>
                  <a:lnTo>
                    <a:pt x="470" y="144"/>
                  </a:lnTo>
                  <a:lnTo>
                    <a:pt x="475" y="144"/>
                  </a:lnTo>
                  <a:lnTo>
                    <a:pt x="479" y="144"/>
                  </a:lnTo>
                  <a:lnTo>
                    <a:pt x="484" y="149"/>
                  </a:lnTo>
                  <a:lnTo>
                    <a:pt x="489" y="149"/>
                  </a:lnTo>
                  <a:lnTo>
                    <a:pt x="493" y="149"/>
                  </a:lnTo>
                  <a:lnTo>
                    <a:pt x="498" y="149"/>
                  </a:lnTo>
                  <a:lnTo>
                    <a:pt x="503" y="149"/>
                  </a:lnTo>
                  <a:lnTo>
                    <a:pt x="507" y="149"/>
                  </a:lnTo>
                  <a:lnTo>
                    <a:pt x="512" y="149"/>
                  </a:lnTo>
                  <a:lnTo>
                    <a:pt x="517" y="149"/>
                  </a:lnTo>
                  <a:lnTo>
                    <a:pt x="521" y="149"/>
                  </a:lnTo>
                  <a:lnTo>
                    <a:pt x="526" y="149"/>
                  </a:lnTo>
                  <a:lnTo>
                    <a:pt x="531" y="149"/>
                  </a:lnTo>
                  <a:lnTo>
                    <a:pt x="535" y="149"/>
                  </a:lnTo>
                  <a:lnTo>
                    <a:pt x="540" y="149"/>
                  </a:lnTo>
                  <a:lnTo>
                    <a:pt x="545" y="149"/>
                  </a:lnTo>
                  <a:lnTo>
                    <a:pt x="549" y="149"/>
                  </a:lnTo>
                  <a:lnTo>
                    <a:pt x="554" y="149"/>
                  </a:lnTo>
                  <a:lnTo>
                    <a:pt x="559" y="149"/>
                  </a:lnTo>
                  <a:lnTo>
                    <a:pt x="563" y="149"/>
                  </a:lnTo>
                  <a:lnTo>
                    <a:pt x="568" y="149"/>
                  </a:lnTo>
                  <a:lnTo>
                    <a:pt x="573" y="149"/>
                  </a:lnTo>
                  <a:lnTo>
                    <a:pt x="577" y="149"/>
                  </a:lnTo>
                  <a:lnTo>
                    <a:pt x="582" y="149"/>
                  </a:lnTo>
                  <a:lnTo>
                    <a:pt x="587" y="149"/>
                  </a:lnTo>
                  <a:lnTo>
                    <a:pt x="591" y="149"/>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 name="Freeform 63"/>
            <p:cNvSpPr>
              <a:spLocks/>
            </p:cNvSpPr>
            <p:nvPr/>
          </p:nvSpPr>
          <p:spPr bwMode="auto">
            <a:xfrm>
              <a:off x="7510199" y="2977901"/>
              <a:ext cx="1271451" cy="7936"/>
            </a:xfrm>
            <a:custGeom>
              <a:avLst/>
              <a:gdLst>
                <a:gd name="T0" fmla="*/ 14287 w 801"/>
                <a:gd name="T1" fmla="*/ 0 h 5"/>
                <a:gd name="T2" fmla="*/ 36512 w 801"/>
                <a:gd name="T3" fmla="*/ 0 h 5"/>
                <a:gd name="T4" fmla="*/ 58737 w 801"/>
                <a:gd name="T5" fmla="*/ 0 h 5"/>
                <a:gd name="T6" fmla="*/ 80962 w 801"/>
                <a:gd name="T7" fmla="*/ 7937 h 5"/>
                <a:gd name="T8" fmla="*/ 103187 w 801"/>
                <a:gd name="T9" fmla="*/ 7937 h 5"/>
                <a:gd name="T10" fmla="*/ 125412 w 801"/>
                <a:gd name="T11" fmla="*/ 7937 h 5"/>
                <a:gd name="T12" fmla="*/ 155575 w 801"/>
                <a:gd name="T13" fmla="*/ 7937 h 5"/>
                <a:gd name="T14" fmla="*/ 177800 w 801"/>
                <a:gd name="T15" fmla="*/ 7937 h 5"/>
                <a:gd name="T16" fmla="*/ 200025 w 801"/>
                <a:gd name="T17" fmla="*/ 7937 h 5"/>
                <a:gd name="T18" fmla="*/ 222250 w 801"/>
                <a:gd name="T19" fmla="*/ 7937 h 5"/>
                <a:gd name="T20" fmla="*/ 244475 w 801"/>
                <a:gd name="T21" fmla="*/ 7937 h 5"/>
                <a:gd name="T22" fmla="*/ 266700 w 801"/>
                <a:gd name="T23" fmla="*/ 7937 h 5"/>
                <a:gd name="T24" fmla="*/ 295275 w 801"/>
                <a:gd name="T25" fmla="*/ 7937 h 5"/>
                <a:gd name="T26" fmla="*/ 317500 w 801"/>
                <a:gd name="T27" fmla="*/ 7937 h 5"/>
                <a:gd name="T28" fmla="*/ 347662 w 801"/>
                <a:gd name="T29" fmla="*/ 7937 h 5"/>
                <a:gd name="T30" fmla="*/ 369887 w 801"/>
                <a:gd name="T31" fmla="*/ 7937 h 5"/>
                <a:gd name="T32" fmla="*/ 400050 w 801"/>
                <a:gd name="T33" fmla="*/ 7937 h 5"/>
                <a:gd name="T34" fmla="*/ 422275 w 801"/>
                <a:gd name="T35" fmla="*/ 7937 h 5"/>
                <a:gd name="T36" fmla="*/ 450850 w 801"/>
                <a:gd name="T37" fmla="*/ 7937 h 5"/>
                <a:gd name="T38" fmla="*/ 473075 w 801"/>
                <a:gd name="T39" fmla="*/ 7937 h 5"/>
                <a:gd name="T40" fmla="*/ 503237 w 801"/>
                <a:gd name="T41" fmla="*/ 7937 h 5"/>
                <a:gd name="T42" fmla="*/ 531812 w 801"/>
                <a:gd name="T43" fmla="*/ 7937 h 5"/>
                <a:gd name="T44" fmla="*/ 561975 w 801"/>
                <a:gd name="T45" fmla="*/ 7937 h 5"/>
                <a:gd name="T46" fmla="*/ 592137 w 801"/>
                <a:gd name="T47" fmla="*/ 7937 h 5"/>
                <a:gd name="T48" fmla="*/ 620712 w 801"/>
                <a:gd name="T49" fmla="*/ 7937 h 5"/>
                <a:gd name="T50" fmla="*/ 650875 w 801"/>
                <a:gd name="T51" fmla="*/ 7937 h 5"/>
                <a:gd name="T52" fmla="*/ 681037 w 801"/>
                <a:gd name="T53" fmla="*/ 7937 h 5"/>
                <a:gd name="T54" fmla="*/ 717550 w 801"/>
                <a:gd name="T55" fmla="*/ 7937 h 5"/>
                <a:gd name="T56" fmla="*/ 747712 w 801"/>
                <a:gd name="T57" fmla="*/ 7937 h 5"/>
                <a:gd name="T58" fmla="*/ 776287 w 801"/>
                <a:gd name="T59" fmla="*/ 7937 h 5"/>
                <a:gd name="T60" fmla="*/ 812800 w 801"/>
                <a:gd name="T61" fmla="*/ 7937 h 5"/>
                <a:gd name="T62" fmla="*/ 850900 w 801"/>
                <a:gd name="T63" fmla="*/ 7937 h 5"/>
                <a:gd name="T64" fmla="*/ 879475 w 801"/>
                <a:gd name="T65" fmla="*/ 7937 h 5"/>
                <a:gd name="T66" fmla="*/ 917575 w 801"/>
                <a:gd name="T67" fmla="*/ 7937 h 5"/>
                <a:gd name="T68" fmla="*/ 954087 w 801"/>
                <a:gd name="T69" fmla="*/ 7937 h 5"/>
                <a:gd name="T70" fmla="*/ 990600 w 801"/>
                <a:gd name="T71" fmla="*/ 7937 h 5"/>
                <a:gd name="T72" fmla="*/ 1035050 w 801"/>
                <a:gd name="T73" fmla="*/ 7937 h 5"/>
                <a:gd name="T74" fmla="*/ 1071562 w 801"/>
                <a:gd name="T75" fmla="*/ 7937 h 5"/>
                <a:gd name="T76" fmla="*/ 1109662 w 801"/>
                <a:gd name="T77" fmla="*/ 7937 h 5"/>
                <a:gd name="T78" fmla="*/ 1154112 w 801"/>
                <a:gd name="T79" fmla="*/ 7937 h 5"/>
                <a:gd name="T80" fmla="*/ 1198562 w 801"/>
                <a:gd name="T81" fmla="*/ 7937 h 5"/>
                <a:gd name="T82" fmla="*/ 1243012 w 801"/>
                <a:gd name="T83" fmla="*/ 7937 h 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01" h="5">
                  <a:moveTo>
                    <a:pt x="0" y="0"/>
                  </a:moveTo>
                  <a:lnTo>
                    <a:pt x="5" y="0"/>
                  </a:lnTo>
                  <a:lnTo>
                    <a:pt x="9" y="0"/>
                  </a:lnTo>
                  <a:lnTo>
                    <a:pt x="14" y="0"/>
                  </a:lnTo>
                  <a:lnTo>
                    <a:pt x="19" y="0"/>
                  </a:lnTo>
                  <a:lnTo>
                    <a:pt x="23" y="0"/>
                  </a:lnTo>
                  <a:lnTo>
                    <a:pt x="28" y="0"/>
                  </a:lnTo>
                  <a:lnTo>
                    <a:pt x="33" y="0"/>
                  </a:lnTo>
                  <a:lnTo>
                    <a:pt x="37" y="0"/>
                  </a:lnTo>
                  <a:lnTo>
                    <a:pt x="42" y="0"/>
                  </a:lnTo>
                  <a:lnTo>
                    <a:pt x="47" y="0"/>
                  </a:lnTo>
                  <a:lnTo>
                    <a:pt x="51" y="5"/>
                  </a:lnTo>
                  <a:lnTo>
                    <a:pt x="56" y="5"/>
                  </a:lnTo>
                  <a:lnTo>
                    <a:pt x="61" y="5"/>
                  </a:lnTo>
                  <a:lnTo>
                    <a:pt x="65" y="5"/>
                  </a:lnTo>
                  <a:lnTo>
                    <a:pt x="70" y="5"/>
                  </a:lnTo>
                  <a:lnTo>
                    <a:pt x="75" y="5"/>
                  </a:lnTo>
                  <a:lnTo>
                    <a:pt x="79" y="5"/>
                  </a:lnTo>
                  <a:lnTo>
                    <a:pt x="89" y="5"/>
                  </a:lnTo>
                  <a:lnTo>
                    <a:pt x="93" y="5"/>
                  </a:lnTo>
                  <a:lnTo>
                    <a:pt x="98" y="5"/>
                  </a:lnTo>
                  <a:lnTo>
                    <a:pt x="103" y="5"/>
                  </a:lnTo>
                  <a:lnTo>
                    <a:pt x="107" y="5"/>
                  </a:lnTo>
                  <a:lnTo>
                    <a:pt x="112" y="5"/>
                  </a:lnTo>
                  <a:lnTo>
                    <a:pt x="117" y="5"/>
                  </a:lnTo>
                  <a:lnTo>
                    <a:pt x="121" y="5"/>
                  </a:lnTo>
                  <a:lnTo>
                    <a:pt x="126" y="5"/>
                  </a:lnTo>
                  <a:lnTo>
                    <a:pt x="131" y="5"/>
                  </a:lnTo>
                  <a:lnTo>
                    <a:pt x="135" y="5"/>
                  </a:lnTo>
                  <a:lnTo>
                    <a:pt x="140" y="5"/>
                  </a:lnTo>
                  <a:lnTo>
                    <a:pt x="145" y="5"/>
                  </a:lnTo>
                  <a:lnTo>
                    <a:pt x="149" y="5"/>
                  </a:lnTo>
                  <a:lnTo>
                    <a:pt x="154" y="5"/>
                  </a:lnTo>
                  <a:lnTo>
                    <a:pt x="158" y="5"/>
                  </a:lnTo>
                  <a:lnTo>
                    <a:pt x="163" y="5"/>
                  </a:lnTo>
                  <a:lnTo>
                    <a:pt x="168" y="5"/>
                  </a:lnTo>
                  <a:lnTo>
                    <a:pt x="172" y="5"/>
                  </a:lnTo>
                  <a:lnTo>
                    <a:pt x="182" y="5"/>
                  </a:lnTo>
                  <a:lnTo>
                    <a:pt x="186" y="5"/>
                  </a:lnTo>
                  <a:lnTo>
                    <a:pt x="191" y="5"/>
                  </a:lnTo>
                  <a:lnTo>
                    <a:pt x="196" y="5"/>
                  </a:lnTo>
                  <a:lnTo>
                    <a:pt x="200" y="5"/>
                  </a:lnTo>
                  <a:lnTo>
                    <a:pt x="205" y="5"/>
                  </a:lnTo>
                  <a:lnTo>
                    <a:pt x="210" y="5"/>
                  </a:lnTo>
                  <a:lnTo>
                    <a:pt x="219" y="5"/>
                  </a:lnTo>
                  <a:lnTo>
                    <a:pt x="224" y="5"/>
                  </a:lnTo>
                  <a:lnTo>
                    <a:pt x="228" y="5"/>
                  </a:lnTo>
                  <a:lnTo>
                    <a:pt x="233" y="5"/>
                  </a:lnTo>
                  <a:lnTo>
                    <a:pt x="238" y="5"/>
                  </a:lnTo>
                  <a:lnTo>
                    <a:pt x="242" y="5"/>
                  </a:lnTo>
                  <a:lnTo>
                    <a:pt x="252" y="5"/>
                  </a:lnTo>
                  <a:lnTo>
                    <a:pt x="256" y="5"/>
                  </a:lnTo>
                  <a:lnTo>
                    <a:pt x="261" y="5"/>
                  </a:lnTo>
                  <a:lnTo>
                    <a:pt x="266" y="5"/>
                  </a:lnTo>
                  <a:lnTo>
                    <a:pt x="270" y="5"/>
                  </a:lnTo>
                  <a:lnTo>
                    <a:pt x="280" y="5"/>
                  </a:lnTo>
                  <a:lnTo>
                    <a:pt x="284" y="5"/>
                  </a:lnTo>
                  <a:lnTo>
                    <a:pt x="289" y="5"/>
                  </a:lnTo>
                  <a:lnTo>
                    <a:pt x="294" y="5"/>
                  </a:lnTo>
                  <a:lnTo>
                    <a:pt x="298" y="5"/>
                  </a:lnTo>
                  <a:lnTo>
                    <a:pt x="308" y="5"/>
                  </a:lnTo>
                  <a:lnTo>
                    <a:pt x="312" y="5"/>
                  </a:lnTo>
                  <a:lnTo>
                    <a:pt x="317" y="5"/>
                  </a:lnTo>
                  <a:lnTo>
                    <a:pt x="321" y="5"/>
                  </a:lnTo>
                  <a:lnTo>
                    <a:pt x="331" y="5"/>
                  </a:lnTo>
                  <a:lnTo>
                    <a:pt x="335" y="5"/>
                  </a:lnTo>
                  <a:lnTo>
                    <a:pt x="340" y="5"/>
                  </a:lnTo>
                  <a:lnTo>
                    <a:pt x="349" y="5"/>
                  </a:lnTo>
                  <a:lnTo>
                    <a:pt x="354" y="5"/>
                  </a:lnTo>
                  <a:lnTo>
                    <a:pt x="359" y="5"/>
                  </a:lnTo>
                  <a:lnTo>
                    <a:pt x="368" y="5"/>
                  </a:lnTo>
                  <a:lnTo>
                    <a:pt x="373" y="5"/>
                  </a:lnTo>
                  <a:lnTo>
                    <a:pt x="377" y="5"/>
                  </a:lnTo>
                  <a:lnTo>
                    <a:pt x="387" y="5"/>
                  </a:lnTo>
                  <a:lnTo>
                    <a:pt x="391" y="5"/>
                  </a:lnTo>
                  <a:lnTo>
                    <a:pt x="396" y="5"/>
                  </a:lnTo>
                  <a:lnTo>
                    <a:pt x="405" y="5"/>
                  </a:lnTo>
                  <a:lnTo>
                    <a:pt x="410" y="5"/>
                  </a:lnTo>
                  <a:lnTo>
                    <a:pt x="415" y="5"/>
                  </a:lnTo>
                  <a:lnTo>
                    <a:pt x="424" y="5"/>
                  </a:lnTo>
                  <a:lnTo>
                    <a:pt x="429" y="5"/>
                  </a:lnTo>
                  <a:lnTo>
                    <a:pt x="438" y="5"/>
                  </a:lnTo>
                  <a:lnTo>
                    <a:pt x="443" y="5"/>
                  </a:lnTo>
                  <a:lnTo>
                    <a:pt x="452" y="5"/>
                  </a:lnTo>
                  <a:lnTo>
                    <a:pt x="457" y="5"/>
                  </a:lnTo>
                  <a:lnTo>
                    <a:pt x="466" y="5"/>
                  </a:lnTo>
                  <a:lnTo>
                    <a:pt x="471" y="5"/>
                  </a:lnTo>
                  <a:lnTo>
                    <a:pt x="475" y="5"/>
                  </a:lnTo>
                  <a:lnTo>
                    <a:pt x="484" y="5"/>
                  </a:lnTo>
                  <a:lnTo>
                    <a:pt x="489" y="5"/>
                  </a:lnTo>
                  <a:lnTo>
                    <a:pt x="498" y="5"/>
                  </a:lnTo>
                  <a:lnTo>
                    <a:pt x="508" y="5"/>
                  </a:lnTo>
                  <a:lnTo>
                    <a:pt x="512" y="5"/>
                  </a:lnTo>
                  <a:lnTo>
                    <a:pt x="522" y="5"/>
                  </a:lnTo>
                  <a:lnTo>
                    <a:pt x="526" y="5"/>
                  </a:lnTo>
                  <a:lnTo>
                    <a:pt x="536" y="5"/>
                  </a:lnTo>
                  <a:lnTo>
                    <a:pt x="540" y="5"/>
                  </a:lnTo>
                  <a:lnTo>
                    <a:pt x="550" y="5"/>
                  </a:lnTo>
                  <a:lnTo>
                    <a:pt x="554" y="5"/>
                  </a:lnTo>
                  <a:lnTo>
                    <a:pt x="564" y="5"/>
                  </a:lnTo>
                  <a:lnTo>
                    <a:pt x="573" y="5"/>
                  </a:lnTo>
                  <a:lnTo>
                    <a:pt x="578" y="5"/>
                  </a:lnTo>
                  <a:lnTo>
                    <a:pt x="587" y="5"/>
                  </a:lnTo>
                  <a:lnTo>
                    <a:pt x="596" y="5"/>
                  </a:lnTo>
                  <a:lnTo>
                    <a:pt x="601" y="5"/>
                  </a:lnTo>
                  <a:lnTo>
                    <a:pt x="610" y="5"/>
                  </a:lnTo>
                  <a:lnTo>
                    <a:pt x="620" y="5"/>
                  </a:lnTo>
                  <a:lnTo>
                    <a:pt x="624" y="5"/>
                  </a:lnTo>
                  <a:lnTo>
                    <a:pt x="634" y="5"/>
                  </a:lnTo>
                  <a:lnTo>
                    <a:pt x="643" y="5"/>
                  </a:lnTo>
                  <a:lnTo>
                    <a:pt x="652" y="5"/>
                  </a:lnTo>
                  <a:lnTo>
                    <a:pt x="657" y="5"/>
                  </a:lnTo>
                  <a:lnTo>
                    <a:pt x="666" y="5"/>
                  </a:lnTo>
                  <a:lnTo>
                    <a:pt x="675" y="5"/>
                  </a:lnTo>
                  <a:lnTo>
                    <a:pt x="685" y="5"/>
                  </a:lnTo>
                  <a:lnTo>
                    <a:pt x="689" y="5"/>
                  </a:lnTo>
                  <a:lnTo>
                    <a:pt x="699" y="5"/>
                  </a:lnTo>
                  <a:lnTo>
                    <a:pt x="708" y="5"/>
                  </a:lnTo>
                  <a:lnTo>
                    <a:pt x="717" y="5"/>
                  </a:lnTo>
                  <a:lnTo>
                    <a:pt x="727" y="5"/>
                  </a:lnTo>
                  <a:lnTo>
                    <a:pt x="736" y="5"/>
                  </a:lnTo>
                  <a:lnTo>
                    <a:pt x="745" y="5"/>
                  </a:lnTo>
                  <a:lnTo>
                    <a:pt x="755" y="5"/>
                  </a:lnTo>
                  <a:lnTo>
                    <a:pt x="764" y="5"/>
                  </a:lnTo>
                  <a:lnTo>
                    <a:pt x="773" y="5"/>
                  </a:lnTo>
                  <a:lnTo>
                    <a:pt x="783" y="5"/>
                  </a:lnTo>
                  <a:lnTo>
                    <a:pt x="792" y="5"/>
                  </a:lnTo>
                  <a:lnTo>
                    <a:pt x="801" y="5"/>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0" name="Group 549"/>
          <p:cNvGrpSpPr/>
          <p:nvPr/>
        </p:nvGrpSpPr>
        <p:grpSpPr>
          <a:xfrm>
            <a:off x="1232139" y="726989"/>
            <a:ext cx="2935000" cy="2187371"/>
            <a:chOff x="1232139" y="726989"/>
            <a:chExt cx="2935000" cy="2187371"/>
          </a:xfrm>
        </p:grpSpPr>
        <p:sp>
          <p:nvSpPr>
            <p:cNvPr id="551" name="Freeform 61"/>
            <p:cNvSpPr>
              <a:spLocks/>
            </p:cNvSpPr>
            <p:nvPr/>
          </p:nvSpPr>
          <p:spPr bwMode="auto">
            <a:xfrm>
              <a:off x="1232139" y="726989"/>
              <a:ext cx="687321" cy="2187371"/>
            </a:xfrm>
            <a:custGeom>
              <a:avLst/>
              <a:gdLst>
                <a:gd name="T0" fmla="*/ 222250 w 433"/>
                <a:gd name="T1" fmla="*/ 1189038 h 1378"/>
                <a:gd name="T2" fmla="*/ 236538 w 433"/>
                <a:gd name="T3" fmla="*/ 228600 h 1378"/>
                <a:gd name="T4" fmla="*/ 244475 w 433"/>
                <a:gd name="T5" fmla="*/ 0 h 1378"/>
                <a:gd name="T6" fmla="*/ 252413 w 433"/>
                <a:gd name="T7" fmla="*/ 42863 h 1378"/>
                <a:gd name="T8" fmla="*/ 266700 w 433"/>
                <a:gd name="T9" fmla="*/ 95250 h 1378"/>
                <a:gd name="T10" fmla="*/ 274638 w 433"/>
                <a:gd name="T11" fmla="*/ 184150 h 1378"/>
                <a:gd name="T12" fmla="*/ 288925 w 433"/>
                <a:gd name="T13" fmla="*/ 236538 h 1378"/>
                <a:gd name="T14" fmla="*/ 296863 w 433"/>
                <a:gd name="T15" fmla="*/ 309563 h 1378"/>
                <a:gd name="T16" fmla="*/ 311150 w 433"/>
                <a:gd name="T17" fmla="*/ 354013 h 1378"/>
                <a:gd name="T18" fmla="*/ 319088 w 433"/>
                <a:gd name="T19" fmla="*/ 420688 h 1378"/>
                <a:gd name="T20" fmla="*/ 333375 w 433"/>
                <a:gd name="T21" fmla="*/ 465138 h 1378"/>
                <a:gd name="T22" fmla="*/ 341313 w 433"/>
                <a:gd name="T23" fmla="*/ 531813 h 1378"/>
                <a:gd name="T24" fmla="*/ 355600 w 433"/>
                <a:gd name="T25" fmla="*/ 576263 h 1378"/>
                <a:gd name="T26" fmla="*/ 361950 w 433"/>
                <a:gd name="T27" fmla="*/ 635000 h 1378"/>
                <a:gd name="T28" fmla="*/ 377825 w 433"/>
                <a:gd name="T29" fmla="*/ 679450 h 1378"/>
                <a:gd name="T30" fmla="*/ 384175 w 433"/>
                <a:gd name="T31" fmla="*/ 731838 h 1378"/>
                <a:gd name="T32" fmla="*/ 400050 w 433"/>
                <a:gd name="T33" fmla="*/ 774700 h 1378"/>
                <a:gd name="T34" fmla="*/ 406400 w 433"/>
                <a:gd name="T35" fmla="*/ 827088 h 1378"/>
                <a:gd name="T36" fmla="*/ 422275 w 433"/>
                <a:gd name="T37" fmla="*/ 863600 h 1378"/>
                <a:gd name="T38" fmla="*/ 428625 w 433"/>
                <a:gd name="T39" fmla="*/ 915988 h 1378"/>
                <a:gd name="T40" fmla="*/ 444500 w 433"/>
                <a:gd name="T41" fmla="*/ 952500 h 1378"/>
                <a:gd name="T42" fmla="*/ 450850 w 433"/>
                <a:gd name="T43" fmla="*/ 1004888 h 1378"/>
                <a:gd name="T44" fmla="*/ 466725 w 433"/>
                <a:gd name="T45" fmla="*/ 1041400 h 1378"/>
                <a:gd name="T46" fmla="*/ 473075 w 433"/>
                <a:gd name="T47" fmla="*/ 1085850 h 1378"/>
                <a:gd name="T48" fmla="*/ 488950 w 433"/>
                <a:gd name="T49" fmla="*/ 1122363 h 1378"/>
                <a:gd name="T50" fmla="*/ 495300 w 433"/>
                <a:gd name="T51" fmla="*/ 1166813 h 1378"/>
                <a:gd name="T52" fmla="*/ 511175 w 433"/>
                <a:gd name="T53" fmla="*/ 1196975 h 1378"/>
                <a:gd name="T54" fmla="*/ 517525 w 433"/>
                <a:gd name="T55" fmla="*/ 1233488 h 1378"/>
                <a:gd name="T56" fmla="*/ 533400 w 433"/>
                <a:gd name="T57" fmla="*/ 1263650 h 1378"/>
                <a:gd name="T58" fmla="*/ 539750 w 433"/>
                <a:gd name="T59" fmla="*/ 1308100 h 1378"/>
                <a:gd name="T60" fmla="*/ 555625 w 433"/>
                <a:gd name="T61" fmla="*/ 1336675 h 1378"/>
                <a:gd name="T62" fmla="*/ 561975 w 433"/>
                <a:gd name="T63" fmla="*/ 1366838 h 1378"/>
                <a:gd name="T64" fmla="*/ 577850 w 433"/>
                <a:gd name="T65" fmla="*/ 1397000 h 1378"/>
                <a:gd name="T66" fmla="*/ 584200 w 433"/>
                <a:gd name="T67" fmla="*/ 1433513 h 1378"/>
                <a:gd name="T68" fmla="*/ 600075 w 433"/>
                <a:gd name="T69" fmla="*/ 1455738 h 1378"/>
                <a:gd name="T70" fmla="*/ 606425 w 433"/>
                <a:gd name="T71" fmla="*/ 1485900 h 1378"/>
                <a:gd name="T72" fmla="*/ 620713 w 433"/>
                <a:gd name="T73" fmla="*/ 1514475 h 1378"/>
                <a:gd name="T74" fmla="*/ 628650 w 433"/>
                <a:gd name="T75" fmla="*/ 1536700 h 1378"/>
                <a:gd name="T76" fmla="*/ 642938 w 433"/>
                <a:gd name="T77" fmla="*/ 1566863 h 1378"/>
                <a:gd name="T78" fmla="*/ 650875 w 433"/>
                <a:gd name="T79" fmla="*/ 1589088 h 1378"/>
                <a:gd name="T80" fmla="*/ 665163 w 433"/>
                <a:gd name="T81" fmla="*/ 1617663 h 1378"/>
                <a:gd name="T82" fmla="*/ 681038 w 433"/>
                <a:gd name="T83" fmla="*/ 1647825 h 13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33" h="1378">
                  <a:moveTo>
                    <a:pt x="0" y="1378"/>
                  </a:moveTo>
                  <a:lnTo>
                    <a:pt x="140" y="1378"/>
                  </a:lnTo>
                  <a:lnTo>
                    <a:pt x="140" y="749"/>
                  </a:lnTo>
                  <a:lnTo>
                    <a:pt x="145" y="745"/>
                  </a:lnTo>
                  <a:lnTo>
                    <a:pt x="145" y="149"/>
                  </a:lnTo>
                  <a:lnTo>
                    <a:pt x="149" y="144"/>
                  </a:lnTo>
                  <a:lnTo>
                    <a:pt x="149" y="9"/>
                  </a:lnTo>
                  <a:lnTo>
                    <a:pt x="154" y="4"/>
                  </a:lnTo>
                  <a:lnTo>
                    <a:pt x="154" y="0"/>
                  </a:lnTo>
                  <a:lnTo>
                    <a:pt x="154" y="4"/>
                  </a:lnTo>
                  <a:lnTo>
                    <a:pt x="159" y="9"/>
                  </a:lnTo>
                  <a:lnTo>
                    <a:pt x="159" y="27"/>
                  </a:lnTo>
                  <a:lnTo>
                    <a:pt x="163" y="32"/>
                  </a:lnTo>
                  <a:lnTo>
                    <a:pt x="163" y="55"/>
                  </a:lnTo>
                  <a:lnTo>
                    <a:pt x="168" y="60"/>
                  </a:lnTo>
                  <a:lnTo>
                    <a:pt x="168" y="88"/>
                  </a:lnTo>
                  <a:lnTo>
                    <a:pt x="173" y="93"/>
                  </a:lnTo>
                  <a:lnTo>
                    <a:pt x="173" y="116"/>
                  </a:lnTo>
                  <a:lnTo>
                    <a:pt x="177" y="121"/>
                  </a:lnTo>
                  <a:lnTo>
                    <a:pt x="177" y="144"/>
                  </a:lnTo>
                  <a:lnTo>
                    <a:pt x="182" y="149"/>
                  </a:lnTo>
                  <a:lnTo>
                    <a:pt x="182" y="167"/>
                  </a:lnTo>
                  <a:lnTo>
                    <a:pt x="187" y="172"/>
                  </a:lnTo>
                  <a:lnTo>
                    <a:pt x="187" y="195"/>
                  </a:lnTo>
                  <a:lnTo>
                    <a:pt x="191" y="200"/>
                  </a:lnTo>
                  <a:lnTo>
                    <a:pt x="191" y="218"/>
                  </a:lnTo>
                  <a:lnTo>
                    <a:pt x="196" y="223"/>
                  </a:lnTo>
                  <a:lnTo>
                    <a:pt x="196" y="242"/>
                  </a:lnTo>
                  <a:lnTo>
                    <a:pt x="201" y="246"/>
                  </a:lnTo>
                  <a:lnTo>
                    <a:pt x="201" y="265"/>
                  </a:lnTo>
                  <a:lnTo>
                    <a:pt x="205" y="270"/>
                  </a:lnTo>
                  <a:lnTo>
                    <a:pt x="205" y="288"/>
                  </a:lnTo>
                  <a:lnTo>
                    <a:pt x="210" y="293"/>
                  </a:lnTo>
                  <a:lnTo>
                    <a:pt x="210" y="312"/>
                  </a:lnTo>
                  <a:lnTo>
                    <a:pt x="215" y="316"/>
                  </a:lnTo>
                  <a:lnTo>
                    <a:pt x="215" y="335"/>
                  </a:lnTo>
                  <a:lnTo>
                    <a:pt x="219" y="339"/>
                  </a:lnTo>
                  <a:lnTo>
                    <a:pt x="219" y="358"/>
                  </a:lnTo>
                  <a:lnTo>
                    <a:pt x="224" y="363"/>
                  </a:lnTo>
                  <a:lnTo>
                    <a:pt x="224" y="381"/>
                  </a:lnTo>
                  <a:lnTo>
                    <a:pt x="228" y="386"/>
                  </a:lnTo>
                  <a:lnTo>
                    <a:pt x="228" y="400"/>
                  </a:lnTo>
                  <a:lnTo>
                    <a:pt x="233" y="405"/>
                  </a:lnTo>
                  <a:lnTo>
                    <a:pt x="233" y="423"/>
                  </a:lnTo>
                  <a:lnTo>
                    <a:pt x="238" y="428"/>
                  </a:lnTo>
                  <a:lnTo>
                    <a:pt x="238" y="442"/>
                  </a:lnTo>
                  <a:lnTo>
                    <a:pt x="242" y="447"/>
                  </a:lnTo>
                  <a:lnTo>
                    <a:pt x="242" y="461"/>
                  </a:lnTo>
                  <a:lnTo>
                    <a:pt x="247" y="465"/>
                  </a:lnTo>
                  <a:lnTo>
                    <a:pt x="247" y="484"/>
                  </a:lnTo>
                  <a:lnTo>
                    <a:pt x="252" y="488"/>
                  </a:lnTo>
                  <a:lnTo>
                    <a:pt x="252" y="502"/>
                  </a:lnTo>
                  <a:lnTo>
                    <a:pt x="256" y="507"/>
                  </a:lnTo>
                  <a:lnTo>
                    <a:pt x="256" y="521"/>
                  </a:lnTo>
                  <a:lnTo>
                    <a:pt x="261" y="526"/>
                  </a:lnTo>
                  <a:lnTo>
                    <a:pt x="261" y="540"/>
                  </a:lnTo>
                  <a:lnTo>
                    <a:pt x="266" y="544"/>
                  </a:lnTo>
                  <a:lnTo>
                    <a:pt x="266" y="563"/>
                  </a:lnTo>
                  <a:lnTo>
                    <a:pt x="270" y="568"/>
                  </a:lnTo>
                  <a:lnTo>
                    <a:pt x="270" y="577"/>
                  </a:lnTo>
                  <a:lnTo>
                    <a:pt x="275" y="582"/>
                  </a:lnTo>
                  <a:lnTo>
                    <a:pt x="275" y="596"/>
                  </a:lnTo>
                  <a:lnTo>
                    <a:pt x="280" y="600"/>
                  </a:lnTo>
                  <a:lnTo>
                    <a:pt x="280" y="614"/>
                  </a:lnTo>
                  <a:lnTo>
                    <a:pt x="284" y="619"/>
                  </a:lnTo>
                  <a:lnTo>
                    <a:pt x="284" y="633"/>
                  </a:lnTo>
                  <a:lnTo>
                    <a:pt x="289" y="638"/>
                  </a:lnTo>
                  <a:lnTo>
                    <a:pt x="289" y="651"/>
                  </a:lnTo>
                  <a:lnTo>
                    <a:pt x="294" y="656"/>
                  </a:lnTo>
                  <a:lnTo>
                    <a:pt x="294" y="665"/>
                  </a:lnTo>
                  <a:lnTo>
                    <a:pt x="298" y="670"/>
                  </a:lnTo>
                  <a:lnTo>
                    <a:pt x="298" y="684"/>
                  </a:lnTo>
                  <a:lnTo>
                    <a:pt x="303" y="689"/>
                  </a:lnTo>
                  <a:lnTo>
                    <a:pt x="303" y="703"/>
                  </a:lnTo>
                  <a:lnTo>
                    <a:pt x="308" y="707"/>
                  </a:lnTo>
                  <a:lnTo>
                    <a:pt x="308" y="717"/>
                  </a:lnTo>
                  <a:lnTo>
                    <a:pt x="312" y="721"/>
                  </a:lnTo>
                  <a:lnTo>
                    <a:pt x="312" y="735"/>
                  </a:lnTo>
                  <a:lnTo>
                    <a:pt x="317" y="740"/>
                  </a:lnTo>
                  <a:lnTo>
                    <a:pt x="317" y="749"/>
                  </a:lnTo>
                  <a:lnTo>
                    <a:pt x="322" y="754"/>
                  </a:lnTo>
                  <a:lnTo>
                    <a:pt x="322" y="763"/>
                  </a:lnTo>
                  <a:lnTo>
                    <a:pt x="326" y="768"/>
                  </a:lnTo>
                  <a:lnTo>
                    <a:pt x="326" y="777"/>
                  </a:lnTo>
                  <a:lnTo>
                    <a:pt x="331" y="782"/>
                  </a:lnTo>
                  <a:lnTo>
                    <a:pt x="331" y="791"/>
                  </a:lnTo>
                  <a:lnTo>
                    <a:pt x="336" y="796"/>
                  </a:lnTo>
                  <a:lnTo>
                    <a:pt x="336" y="810"/>
                  </a:lnTo>
                  <a:lnTo>
                    <a:pt x="340" y="814"/>
                  </a:lnTo>
                  <a:lnTo>
                    <a:pt x="340" y="824"/>
                  </a:lnTo>
                  <a:lnTo>
                    <a:pt x="345" y="828"/>
                  </a:lnTo>
                  <a:lnTo>
                    <a:pt x="345" y="838"/>
                  </a:lnTo>
                  <a:lnTo>
                    <a:pt x="350" y="842"/>
                  </a:lnTo>
                  <a:lnTo>
                    <a:pt x="350" y="852"/>
                  </a:lnTo>
                  <a:lnTo>
                    <a:pt x="354" y="856"/>
                  </a:lnTo>
                  <a:lnTo>
                    <a:pt x="354" y="861"/>
                  </a:lnTo>
                  <a:lnTo>
                    <a:pt x="359" y="866"/>
                  </a:lnTo>
                  <a:lnTo>
                    <a:pt x="359" y="875"/>
                  </a:lnTo>
                  <a:lnTo>
                    <a:pt x="364" y="880"/>
                  </a:lnTo>
                  <a:lnTo>
                    <a:pt x="364" y="889"/>
                  </a:lnTo>
                  <a:lnTo>
                    <a:pt x="368" y="894"/>
                  </a:lnTo>
                  <a:lnTo>
                    <a:pt x="368" y="903"/>
                  </a:lnTo>
                  <a:lnTo>
                    <a:pt x="373" y="908"/>
                  </a:lnTo>
                  <a:lnTo>
                    <a:pt x="373" y="912"/>
                  </a:lnTo>
                  <a:lnTo>
                    <a:pt x="378" y="917"/>
                  </a:lnTo>
                  <a:lnTo>
                    <a:pt x="378" y="926"/>
                  </a:lnTo>
                  <a:lnTo>
                    <a:pt x="382" y="931"/>
                  </a:lnTo>
                  <a:lnTo>
                    <a:pt x="382" y="936"/>
                  </a:lnTo>
                  <a:lnTo>
                    <a:pt x="387" y="940"/>
                  </a:lnTo>
                  <a:lnTo>
                    <a:pt x="387" y="950"/>
                  </a:lnTo>
                  <a:lnTo>
                    <a:pt x="391" y="954"/>
                  </a:lnTo>
                  <a:lnTo>
                    <a:pt x="391" y="959"/>
                  </a:lnTo>
                  <a:lnTo>
                    <a:pt x="396" y="964"/>
                  </a:lnTo>
                  <a:lnTo>
                    <a:pt x="396" y="968"/>
                  </a:lnTo>
                  <a:lnTo>
                    <a:pt x="401" y="973"/>
                  </a:lnTo>
                  <a:lnTo>
                    <a:pt x="401" y="982"/>
                  </a:lnTo>
                  <a:lnTo>
                    <a:pt x="405" y="987"/>
                  </a:lnTo>
                  <a:lnTo>
                    <a:pt x="405" y="991"/>
                  </a:lnTo>
                  <a:lnTo>
                    <a:pt x="410" y="996"/>
                  </a:lnTo>
                  <a:lnTo>
                    <a:pt x="410" y="1001"/>
                  </a:lnTo>
                  <a:lnTo>
                    <a:pt x="415" y="1005"/>
                  </a:lnTo>
                  <a:lnTo>
                    <a:pt x="415" y="1015"/>
                  </a:lnTo>
                  <a:lnTo>
                    <a:pt x="419" y="1019"/>
                  </a:lnTo>
                  <a:lnTo>
                    <a:pt x="424" y="1024"/>
                  </a:lnTo>
                  <a:lnTo>
                    <a:pt x="424" y="1033"/>
                  </a:lnTo>
                  <a:lnTo>
                    <a:pt x="429" y="1038"/>
                  </a:lnTo>
                  <a:lnTo>
                    <a:pt x="433" y="1043"/>
                  </a:lnTo>
                  <a:lnTo>
                    <a:pt x="433" y="1052"/>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 name="Freeform 62"/>
            <p:cNvSpPr>
              <a:spLocks/>
            </p:cNvSpPr>
            <p:nvPr/>
          </p:nvSpPr>
          <p:spPr bwMode="auto">
            <a:xfrm>
              <a:off x="1919460" y="2396883"/>
              <a:ext cx="903199" cy="503190"/>
            </a:xfrm>
            <a:custGeom>
              <a:avLst/>
              <a:gdLst>
                <a:gd name="T0" fmla="*/ 15875 w 569"/>
                <a:gd name="T1" fmla="*/ 14287 h 317"/>
                <a:gd name="T2" fmla="*/ 22225 w 569"/>
                <a:gd name="T3" fmla="*/ 36512 h 317"/>
                <a:gd name="T4" fmla="*/ 38100 w 569"/>
                <a:gd name="T5" fmla="*/ 66675 h 317"/>
                <a:gd name="T6" fmla="*/ 60325 w 569"/>
                <a:gd name="T7" fmla="*/ 96837 h 317"/>
                <a:gd name="T8" fmla="*/ 74613 w 569"/>
                <a:gd name="T9" fmla="*/ 119062 h 317"/>
                <a:gd name="T10" fmla="*/ 96838 w 569"/>
                <a:gd name="T11" fmla="*/ 147637 h 317"/>
                <a:gd name="T12" fmla="*/ 119063 w 569"/>
                <a:gd name="T13" fmla="*/ 177800 h 317"/>
                <a:gd name="T14" fmla="*/ 133350 w 569"/>
                <a:gd name="T15" fmla="*/ 200025 h 317"/>
                <a:gd name="T16" fmla="*/ 155575 w 569"/>
                <a:gd name="T17" fmla="*/ 228600 h 317"/>
                <a:gd name="T18" fmla="*/ 177800 w 569"/>
                <a:gd name="T19" fmla="*/ 250825 h 317"/>
                <a:gd name="T20" fmla="*/ 200025 w 569"/>
                <a:gd name="T21" fmla="*/ 273050 h 317"/>
                <a:gd name="T22" fmla="*/ 222250 w 569"/>
                <a:gd name="T23" fmla="*/ 295275 h 317"/>
                <a:gd name="T24" fmla="*/ 244475 w 569"/>
                <a:gd name="T25" fmla="*/ 311150 h 317"/>
                <a:gd name="T26" fmla="*/ 266700 w 569"/>
                <a:gd name="T27" fmla="*/ 325437 h 317"/>
                <a:gd name="T28" fmla="*/ 288925 w 569"/>
                <a:gd name="T29" fmla="*/ 347662 h 317"/>
                <a:gd name="T30" fmla="*/ 311150 w 569"/>
                <a:gd name="T31" fmla="*/ 361950 h 317"/>
                <a:gd name="T32" fmla="*/ 333375 w 569"/>
                <a:gd name="T33" fmla="*/ 369887 h 317"/>
                <a:gd name="T34" fmla="*/ 355600 w 569"/>
                <a:gd name="T35" fmla="*/ 384175 h 317"/>
                <a:gd name="T36" fmla="*/ 377825 w 569"/>
                <a:gd name="T37" fmla="*/ 392112 h 317"/>
                <a:gd name="T38" fmla="*/ 400050 w 569"/>
                <a:gd name="T39" fmla="*/ 406400 h 317"/>
                <a:gd name="T40" fmla="*/ 422275 w 569"/>
                <a:gd name="T41" fmla="*/ 414337 h 317"/>
                <a:gd name="T42" fmla="*/ 444500 w 569"/>
                <a:gd name="T43" fmla="*/ 420687 h 317"/>
                <a:gd name="T44" fmla="*/ 466725 w 569"/>
                <a:gd name="T45" fmla="*/ 428625 h 317"/>
                <a:gd name="T46" fmla="*/ 488950 w 569"/>
                <a:gd name="T47" fmla="*/ 436562 h 317"/>
                <a:gd name="T48" fmla="*/ 511175 w 569"/>
                <a:gd name="T49" fmla="*/ 442912 h 317"/>
                <a:gd name="T50" fmla="*/ 533400 w 569"/>
                <a:gd name="T51" fmla="*/ 450850 h 317"/>
                <a:gd name="T52" fmla="*/ 555625 w 569"/>
                <a:gd name="T53" fmla="*/ 458787 h 317"/>
                <a:gd name="T54" fmla="*/ 577850 w 569"/>
                <a:gd name="T55" fmla="*/ 458787 h 317"/>
                <a:gd name="T56" fmla="*/ 600075 w 569"/>
                <a:gd name="T57" fmla="*/ 465137 h 317"/>
                <a:gd name="T58" fmla="*/ 622300 w 569"/>
                <a:gd name="T59" fmla="*/ 473075 h 317"/>
                <a:gd name="T60" fmla="*/ 644525 w 569"/>
                <a:gd name="T61" fmla="*/ 473075 h 317"/>
                <a:gd name="T62" fmla="*/ 666750 w 569"/>
                <a:gd name="T63" fmla="*/ 481012 h 317"/>
                <a:gd name="T64" fmla="*/ 688975 w 569"/>
                <a:gd name="T65" fmla="*/ 481012 h 317"/>
                <a:gd name="T66" fmla="*/ 709613 w 569"/>
                <a:gd name="T67" fmla="*/ 481012 h 317"/>
                <a:gd name="T68" fmla="*/ 731838 w 569"/>
                <a:gd name="T69" fmla="*/ 487362 h 317"/>
                <a:gd name="T70" fmla="*/ 754063 w 569"/>
                <a:gd name="T71" fmla="*/ 487362 h 317"/>
                <a:gd name="T72" fmla="*/ 776288 w 569"/>
                <a:gd name="T73" fmla="*/ 495300 h 317"/>
                <a:gd name="T74" fmla="*/ 798513 w 569"/>
                <a:gd name="T75" fmla="*/ 495300 h 317"/>
                <a:gd name="T76" fmla="*/ 820738 w 569"/>
                <a:gd name="T77" fmla="*/ 495300 h 317"/>
                <a:gd name="T78" fmla="*/ 842963 w 569"/>
                <a:gd name="T79" fmla="*/ 495300 h 317"/>
                <a:gd name="T80" fmla="*/ 865188 w 569"/>
                <a:gd name="T81" fmla="*/ 503237 h 317"/>
                <a:gd name="T82" fmla="*/ 887413 w 569"/>
                <a:gd name="T83" fmla="*/ 503237 h 3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9" h="317">
                  <a:moveTo>
                    <a:pt x="0" y="0"/>
                  </a:moveTo>
                  <a:lnTo>
                    <a:pt x="5" y="5"/>
                  </a:lnTo>
                  <a:lnTo>
                    <a:pt x="10" y="9"/>
                  </a:lnTo>
                  <a:lnTo>
                    <a:pt x="10" y="14"/>
                  </a:lnTo>
                  <a:lnTo>
                    <a:pt x="14" y="19"/>
                  </a:lnTo>
                  <a:lnTo>
                    <a:pt x="14" y="23"/>
                  </a:lnTo>
                  <a:lnTo>
                    <a:pt x="19" y="28"/>
                  </a:lnTo>
                  <a:lnTo>
                    <a:pt x="24" y="33"/>
                  </a:lnTo>
                  <a:lnTo>
                    <a:pt x="24" y="42"/>
                  </a:lnTo>
                  <a:lnTo>
                    <a:pt x="28" y="47"/>
                  </a:lnTo>
                  <a:lnTo>
                    <a:pt x="38" y="56"/>
                  </a:lnTo>
                  <a:lnTo>
                    <a:pt x="38" y="61"/>
                  </a:lnTo>
                  <a:lnTo>
                    <a:pt x="42" y="65"/>
                  </a:lnTo>
                  <a:lnTo>
                    <a:pt x="42" y="70"/>
                  </a:lnTo>
                  <a:lnTo>
                    <a:pt x="47" y="75"/>
                  </a:lnTo>
                  <a:lnTo>
                    <a:pt x="47" y="79"/>
                  </a:lnTo>
                  <a:lnTo>
                    <a:pt x="52" y="84"/>
                  </a:lnTo>
                  <a:lnTo>
                    <a:pt x="61" y="93"/>
                  </a:lnTo>
                  <a:lnTo>
                    <a:pt x="61" y="98"/>
                  </a:lnTo>
                  <a:lnTo>
                    <a:pt x="66" y="102"/>
                  </a:lnTo>
                  <a:lnTo>
                    <a:pt x="75" y="112"/>
                  </a:lnTo>
                  <a:lnTo>
                    <a:pt x="75" y="116"/>
                  </a:lnTo>
                  <a:lnTo>
                    <a:pt x="80" y="121"/>
                  </a:lnTo>
                  <a:lnTo>
                    <a:pt x="84" y="126"/>
                  </a:lnTo>
                  <a:lnTo>
                    <a:pt x="94" y="135"/>
                  </a:lnTo>
                  <a:lnTo>
                    <a:pt x="94" y="140"/>
                  </a:lnTo>
                  <a:lnTo>
                    <a:pt x="98" y="144"/>
                  </a:lnTo>
                  <a:lnTo>
                    <a:pt x="103" y="149"/>
                  </a:lnTo>
                  <a:lnTo>
                    <a:pt x="108" y="154"/>
                  </a:lnTo>
                  <a:lnTo>
                    <a:pt x="112" y="158"/>
                  </a:lnTo>
                  <a:lnTo>
                    <a:pt x="117" y="163"/>
                  </a:lnTo>
                  <a:lnTo>
                    <a:pt x="121" y="168"/>
                  </a:lnTo>
                  <a:lnTo>
                    <a:pt x="126" y="172"/>
                  </a:lnTo>
                  <a:lnTo>
                    <a:pt x="131" y="177"/>
                  </a:lnTo>
                  <a:lnTo>
                    <a:pt x="135" y="182"/>
                  </a:lnTo>
                  <a:lnTo>
                    <a:pt x="140" y="186"/>
                  </a:lnTo>
                  <a:lnTo>
                    <a:pt x="145" y="186"/>
                  </a:lnTo>
                  <a:lnTo>
                    <a:pt x="149" y="191"/>
                  </a:lnTo>
                  <a:lnTo>
                    <a:pt x="154" y="196"/>
                  </a:lnTo>
                  <a:lnTo>
                    <a:pt x="159" y="200"/>
                  </a:lnTo>
                  <a:lnTo>
                    <a:pt x="163" y="205"/>
                  </a:lnTo>
                  <a:lnTo>
                    <a:pt x="168" y="205"/>
                  </a:lnTo>
                  <a:lnTo>
                    <a:pt x="173" y="210"/>
                  </a:lnTo>
                  <a:lnTo>
                    <a:pt x="177" y="214"/>
                  </a:lnTo>
                  <a:lnTo>
                    <a:pt x="182" y="219"/>
                  </a:lnTo>
                  <a:lnTo>
                    <a:pt x="187" y="219"/>
                  </a:lnTo>
                  <a:lnTo>
                    <a:pt x="191" y="224"/>
                  </a:lnTo>
                  <a:lnTo>
                    <a:pt x="196" y="228"/>
                  </a:lnTo>
                  <a:lnTo>
                    <a:pt x="201" y="228"/>
                  </a:lnTo>
                  <a:lnTo>
                    <a:pt x="205" y="233"/>
                  </a:lnTo>
                  <a:lnTo>
                    <a:pt x="210" y="233"/>
                  </a:lnTo>
                  <a:lnTo>
                    <a:pt x="215" y="238"/>
                  </a:lnTo>
                  <a:lnTo>
                    <a:pt x="219" y="238"/>
                  </a:lnTo>
                  <a:lnTo>
                    <a:pt x="224" y="242"/>
                  </a:lnTo>
                  <a:lnTo>
                    <a:pt x="229" y="242"/>
                  </a:lnTo>
                  <a:lnTo>
                    <a:pt x="233" y="247"/>
                  </a:lnTo>
                  <a:lnTo>
                    <a:pt x="238" y="247"/>
                  </a:lnTo>
                  <a:lnTo>
                    <a:pt x="243" y="251"/>
                  </a:lnTo>
                  <a:lnTo>
                    <a:pt x="247" y="251"/>
                  </a:lnTo>
                  <a:lnTo>
                    <a:pt x="252" y="256"/>
                  </a:lnTo>
                  <a:lnTo>
                    <a:pt x="257" y="256"/>
                  </a:lnTo>
                  <a:lnTo>
                    <a:pt x="261" y="261"/>
                  </a:lnTo>
                  <a:lnTo>
                    <a:pt x="266" y="261"/>
                  </a:lnTo>
                  <a:lnTo>
                    <a:pt x="271" y="261"/>
                  </a:lnTo>
                  <a:lnTo>
                    <a:pt x="275" y="265"/>
                  </a:lnTo>
                  <a:lnTo>
                    <a:pt x="280" y="265"/>
                  </a:lnTo>
                  <a:lnTo>
                    <a:pt x="284" y="270"/>
                  </a:lnTo>
                  <a:lnTo>
                    <a:pt x="289" y="270"/>
                  </a:lnTo>
                  <a:lnTo>
                    <a:pt x="294" y="270"/>
                  </a:lnTo>
                  <a:lnTo>
                    <a:pt x="298" y="275"/>
                  </a:lnTo>
                  <a:lnTo>
                    <a:pt x="303" y="275"/>
                  </a:lnTo>
                  <a:lnTo>
                    <a:pt x="308" y="275"/>
                  </a:lnTo>
                  <a:lnTo>
                    <a:pt x="312" y="279"/>
                  </a:lnTo>
                  <a:lnTo>
                    <a:pt x="317" y="279"/>
                  </a:lnTo>
                  <a:lnTo>
                    <a:pt x="322" y="279"/>
                  </a:lnTo>
                  <a:lnTo>
                    <a:pt x="326" y="284"/>
                  </a:lnTo>
                  <a:lnTo>
                    <a:pt x="331" y="284"/>
                  </a:lnTo>
                  <a:lnTo>
                    <a:pt x="336" y="284"/>
                  </a:lnTo>
                  <a:lnTo>
                    <a:pt x="340" y="284"/>
                  </a:lnTo>
                  <a:lnTo>
                    <a:pt x="345" y="289"/>
                  </a:lnTo>
                  <a:lnTo>
                    <a:pt x="350" y="289"/>
                  </a:lnTo>
                  <a:lnTo>
                    <a:pt x="354" y="289"/>
                  </a:lnTo>
                  <a:lnTo>
                    <a:pt x="359" y="289"/>
                  </a:lnTo>
                  <a:lnTo>
                    <a:pt x="364" y="289"/>
                  </a:lnTo>
                  <a:lnTo>
                    <a:pt x="368" y="293"/>
                  </a:lnTo>
                  <a:lnTo>
                    <a:pt x="373" y="293"/>
                  </a:lnTo>
                  <a:lnTo>
                    <a:pt x="378" y="293"/>
                  </a:lnTo>
                  <a:lnTo>
                    <a:pt x="382" y="293"/>
                  </a:lnTo>
                  <a:lnTo>
                    <a:pt x="387" y="298"/>
                  </a:lnTo>
                  <a:lnTo>
                    <a:pt x="392" y="298"/>
                  </a:lnTo>
                  <a:lnTo>
                    <a:pt x="396" y="298"/>
                  </a:lnTo>
                  <a:lnTo>
                    <a:pt x="401" y="298"/>
                  </a:lnTo>
                  <a:lnTo>
                    <a:pt x="406" y="298"/>
                  </a:lnTo>
                  <a:lnTo>
                    <a:pt x="410" y="298"/>
                  </a:lnTo>
                  <a:lnTo>
                    <a:pt x="415" y="303"/>
                  </a:lnTo>
                  <a:lnTo>
                    <a:pt x="420" y="303"/>
                  </a:lnTo>
                  <a:lnTo>
                    <a:pt x="424" y="303"/>
                  </a:lnTo>
                  <a:lnTo>
                    <a:pt x="429" y="303"/>
                  </a:lnTo>
                  <a:lnTo>
                    <a:pt x="434" y="303"/>
                  </a:lnTo>
                  <a:lnTo>
                    <a:pt x="438" y="303"/>
                  </a:lnTo>
                  <a:lnTo>
                    <a:pt x="443" y="303"/>
                  </a:lnTo>
                  <a:lnTo>
                    <a:pt x="447" y="303"/>
                  </a:lnTo>
                  <a:lnTo>
                    <a:pt x="452" y="307"/>
                  </a:lnTo>
                  <a:lnTo>
                    <a:pt x="457" y="307"/>
                  </a:lnTo>
                  <a:lnTo>
                    <a:pt x="461" y="307"/>
                  </a:lnTo>
                  <a:lnTo>
                    <a:pt x="466" y="307"/>
                  </a:lnTo>
                  <a:lnTo>
                    <a:pt x="471" y="307"/>
                  </a:lnTo>
                  <a:lnTo>
                    <a:pt x="475" y="307"/>
                  </a:lnTo>
                  <a:lnTo>
                    <a:pt x="480" y="307"/>
                  </a:lnTo>
                  <a:lnTo>
                    <a:pt x="485" y="307"/>
                  </a:lnTo>
                  <a:lnTo>
                    <a:pt x="489" y="312"/>
                  </a:lnTo>
                  <a:lnTo>
                    <a:pt x="494" y="312"/>
                  </a:lnTo>
                  <a:lnTo>
                    <a:pt x="499" y="312"/>
                  </a:lnTo>
                  <a:lnTo>
                    <a:pt x="503" y="312"/>
                  </a:lnTo>
                  <a:lnTo>
                    <a:pt x="508" y="312"/>
                  </a:lnTo>
                  <a:lnTo>
                    <a:pt x="513" y="312"/>
                  </a:lnTo>
                  <a:lnTo>
                    <a:pt x="517" y="312"/>
                  </a:lnTo>
                  <a:lnTo>
                    <a:pt x="522" y="312"/>
                  </a:lnTo>
                  <a:lnTo>
                    <a:pt x="527" y="312"/>
                  </a:lnTo>
                  <a:lnTo>
                    <a:pt x="531" y="312"/>
                  </a:lnTo>
                  <a:lnTo>
                    <a:pt x="536" y="312"/>
                  </a:lnTo>
                  <a:lnTo>
                    <a:pt x="541" y="312"/>
                  </a:lnTo>
                  <a:lnTo>
                    <a:pt x="545" y="317"/>
                  </a:lnTo>
                  <a:lnTo>
                    <a:pt x="550" y="317"/>
                  </a:lnTo>
                  <a:lnTo>
                    <a:pt x="555" y="317"/>
                  </a:lnTo>
                  <a:lnTo>
                    <a:pt x="559" y="317"/>
                  </a:lnTo>
                  <a:lnTo>
                    <a:pt x="564" y="317"/>
                  </a:lnTo>
                  <a:lnTo>
                    <a:pt x="569" y="317"/>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 name="Freeform 63"/>
            <p:cNvSpPr>
              <a:spLocks/>
            </p:cNvSpPr>
            <p:nvPr/>
          </p:nvSpPr>
          <p:spPr bwMode="auto">
            <a:xfrm>
              <a:off x="2822658" y="2900073"/>
              <a:ext cx="1152412" cy="14286"/>
            </a:xfrm>
            <a:custGeom>
              <a:avLst/>
              <a:gdLst>
                <a:gd name="T0" fmla="*/ 14288 w 726"/>
                <a:gd name="T1" fmla="*/ 0 h 9"/>
                <a:gd name="T2" fmla="*/ 36513 w 726"/>
                <a:gd name="T3" fmla="*/ 0 h 9"/>
                <a:gd name="T4" fmla="*/ 58738 w 726"/>
                <a:gd name="T5" fmla="*/ 0 h 9"/>
                <a:gd name="T6" fmla="*/ 80963 w 726"/>
                <a:gd name="T7" fmla="*/ 0 h 9"/>
                <a:gd name="T8" fmla="*/ 103188 w 726"/>
                <a:gd name="T9" fmla="*/ 0 h 9"/>
                <a:gd name="T10" fmla="*/ 125413 w 726"/>
                <a:gd name="T11" fmla="*/ 6350 h 9"/>
                <a:gd name="T12" fmla="*/ 147638 w 726"/>
                <a:gd name="T13" fmla="*/ 6350 h 9"/>
                <a:gd name="T14" fmla="*/ 169863 w 726"/>
                <a:gd name="T15" fmla="*/ 6350 h 9"/>
                <a:gd name="T16" fmla="*/ 192088 w 726"/>
                <a:gd name="T17" fmla="*/ 6350 h 9"/>
                <a:gd name="T18" fmla="*/ 214313 w 726"/>
                <a:gd name="T19" fmla="*/ 6350 h 9"/>
                <a:gd name="T20" fmla="*/ 236538 w 726"/>
                <a:gd name="T21" fmla="*/ 6350 h 9"/>
                <a:gd name="T22" fmla="*/ 258763 w 726"/>
                <a:gd name="T23" fmla="*/ 6350 h 9"/>
                <a:gd name="T24" fmla="*/ 280988 w 726"/>
                <a:gd name="T25" fmla="*/ 6350 h 9"/>
                <a:gd name="T26" fmla="*/ 301625 w 726"/>
                <a:gd name="T27" fmla="*/ 6350 h 9"/>
                <a:gd name="T28" fmla="*/ 331788 w 726"/>
                <a:gd name="T29" fmla="*/ 6350 h 9"/>
                <a:gd name="T30" fmla="*/ 354013 w 726"/>
                <a:gd name="T31" fmla="*/ 6350 h 9"/>
                <a:gd name="T32" fmla="*/ 376238 w 726"/>
                <a:gd name="T33" fmla="*/ 6350 h 9"/>
                <a:gd name="T34" fmla="*/ 398463 w 726"/>
                <a:gd name="T35" fmla="*/ 6350 h 9"/>
                <a:gd name="T36" fmla="*/ 428625 w 726"/>
                <a:gd name="T37" fmla="*/ 6350 h 9"/>
                <a:gd name="T38" fmla="*/ 450850 w 726"/>
                <a:gd name="T39" fmla="*/ 6350 h 9"/>
                <a:gd name="T40" fmla="*/ 473075 w 726"/>
                <a:gd name="T41" fmla="*/ 6350 h 9"/>
                <a:gd name="T42" fmla="*/ 501650 w 726"/>
                <a:gd name="T43" fmla="*/ 6350 h 9"/>
                <a:gd name="T44" fmla="*/ 523875 w 726"/>
                <a:gd name="T45" fmla="*/ 14287 h 9"/>
                <a:gd name="T46" fmla="*/ 554038 w 726"/>
                <a:gd name="T47" fmla="*/ 14287 h 9"/>
                <a:gd name="T48" fmla="*/ 582613 w 726"/>
                <a:gd name="T49" fmla="*/ 14287 h 9"/>
                <a:gd name="T50" fmla="*/ 604838 w 726"/>
                <a:gd name="T51" fmla="*/ 14287 h 9"/>
                <a:gd name="T52" fmla="*/ 635000 w 726"/>
                <a:gd name="T53" fmla="*/ 14287 h 9"/>
                <a:gd name="T54" fmla="*/ 665163 w 726"/>
                <a:gd name="T55" fmla="*/ 14287 h 9"/>
                <a:gd name="T56" fmla="*/ 693738 w 726"/>
                <a:gd name="T57" fmla="*/ 14287 h 9"/>
                <a:gd name="T58" fmla="*/ 723900 w 726"/>
                <a:gd name="T59" fmla="*/ 14287 h 9"/>
                <a:gd name="T60" fmla="*/ 754063 w 726"/>
                <a:gd name="T61" fmla="*/ 14287 h 9"/>
                <a:gd name="T62" fmla="*/ 782638 w 726"/>
                <a:gd name="T63" fmla="*/ 14287 h 9"/>
                <a:gd name="T64" fmla="*/ 812800 w 726"/>
                <a:gd name="T65" fmla="*/ 14287 h 9"/>
                <a:gd name="T66" fmla="*/ 849313 w 726"/>
                <a:gd name="T67" fmla="*/ 14287 h 9"/>
                <a:gd name="T68" fmla="*/ 879475 w 726"/>
                <a:gd name="T69" fmla="*/ 14287 h 9"/>
                <a:gd name="T70" fmla="*/ 915988 w 726"/>
                <a:gd name="T71" fmla="*/ 14287 h 9"/>
                <a:gd name="T72" fmla="*/ 946150 w 726"/>
                <a:gd name="T73" fmla="*/ 14287 h 9"/>
                <a:gd name="T74" fmla="*/ 982663 w 726"/>
                <a:gd name="T75" fmla="*/ 14287 h 9"/>
                <a:gd name="T76" fmla="*/ 1019175 w 726"/>
                <a:gd name="T77" fmla="*/ 14287 h 9"/>
                <a:gd name="T78" fmla="*/ 1057275 w 726"/>
                <a:gd name="T79" fmla="*/ 14287 h 9"/>
                <a:gd name="T80" fmla="*/ 1093788 w 726"/>
                <a:gd name="T81" fmla="*/ 14287 h 9"/>
                <a:gd name="T82" fmla="*/ 1130300 w 726"/>
                <a:gd name="T83" fmla="*/ 14287 h 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6" h="9">
                  <a:moveTo>
                    <a:pt x="0" y="0"/>
                  </a:moveTo>
                  <a:lnTo>
                    <a:pt x="4" y="0"/>
                  </a:lnTo>
                  <a:lnTo>
                    <a:pt x="9" y="0"/>
                  </a:lnTo>
                  <a:lnTo>
                    <a:pt x="14" y="0"/>
                  </a:lnTo>
                  <a:lnTo>
                    <a:pt x="18" y="0"/>
                  </a:lnTo>
                  <a:lnTo>
                    <a:pt x="23" y="0"/>
                  </a:lnTo>
                  <a:lnTo>
                    <a:pt x="28" y="0"/>
                  </a:lnTo>
                  <a:lnTo>
                    <a:pt x="32" y="0"/>
                  </a:lnTo>
                  <a:lnTo>
                    <a:pt x="37" y="0"/>
                  </a:lnTo>
                  <a:lnTo>
                    <a:pt x="41" y="0"/>
                  </a:lnTo>
                  <a:lnTo>
                    <a:pt x="46" y="0"/>
                  </a:lnTo>
                  <a:lnTo>
                    <a:pt x="51" y="0"/>
                  </a:lnTo>
                  <a:lnTo>
                    <a:pt x="55" y="0"/>
                  </a:lnTo>
                  <a:lnTo>
                    <a:pt x="60" y="0"/>
                  </a:lnTo>
                  <a:lnTo>
                    <a:pt x="65" y="0"/>
                  </a:lnTo>
                  <a:lnTo>
                    <a:pt x="69" y="4"/>
                  </a:lnTo>
                  <a:lnTo>
                    <a:pt x="74" y="4"/>
                  </a:lnTo>
                  <a:lnTo>
                    <a:pt x="79" y="4"/>
                  </a:lnTo>
                  <a:lnTo>
                    <a:pt x="83" y="4"/>
                  </a:lnTo>
                  <a:lnTo>
                    <a:pt x="88" y="4"/>
                  </a:lnTo>
                  <a:lnTo>
                    <a:pt x="93" y="4"/>
                  </a:lnTo>
                  <a:lnTo>
                    <a:pt x="97" y="4"/>
                  </a:lnTo>
                  <a:lnTo>
                    <a:pt x="102" y="4"/>
                  </a:lnTo>
                  <a:lnTo>
                    <a:pt x="107" y="4"/>
                  </a:lnTo>
                  <a:lnTo>
                    <a:pt x="111" y="4"/>
                  </a:lnTo>
                  <a:lnTo>
                    <a:pt x="116" y="4"/>
                  </a:lnTo>
                  <a:lnTo>
                    <a:pt x="121" y="4"/>
                  </a:lnTo>
                  <a:lnTo>
                    <a:pt x="125" y="4"/>
                  </a:lnTo>
                  <a:lnTo>
                    <a:pt x="130" y="4"/>
                  </a:lnTo>
                  <a:lnTo>
                    <a:pt x="135" y="4"/>
                  </a:lnTo>
                  <a:lnTo>
                    <a:pt x="139" y="4"/>
                  </a:lnTo>
                  <a:lnTo>
                    <a:pt x="144" y="4"/>
                  </a:lnTo>
                  <a:lnTo>
                    <a:pt x="149" y="4"/>
                  </a:lnTo>
                  <a:lnTo>
                    <a:pt x="153" y="4"/>
                  </a:lnTo>
                  <a:lnTo>
                    <a:pt x="158" y="4"/>
                  </a:lnTo>
                  <a:lnTo>
                    <a:pt x="163" y="4"/>
                  </a:lnTo>
                  <a:lnTo>
                    <a:pt x="167" y="4"/>
                  </a:lnTo>
                  <a:lnTo>
                    <a:pt x="172" y="4"/>
                  </a:lnTo>
                  <a:lnTo>
                    <a:pt x="177" y="4"/>
                  </a:lnTo>
                  <a:lnTo>
                    <a:pt x="181" y="4"/>
                  </a:lnTo>
                  <a:lnTo>
                    <a:pt x="186" y="4"/>
                  </a:lnTo>
                  <a:lnTo>
                    <a:pt x="190" y="4"/>
                  </a:lnTo>
                  <a:lnTo>
                    <a:pt x="200" y="4"/>
                  </a:lnTo>
                  <a:lnTo>
                    <a:pt x="204" y="4"/>
                  </a:lnTo>
                  <a:lnTo>
                    <a:pt x="209" y="4"/>
                  </a:lnTo>
                  <a:lnTo>
                    <a:pt x="214" y="4"/>
                  </a:lnTo>
                  <a:lnTo>
                    <a:pt x="218" y="4"/>
                  </a:lnTo>
                  <a:lnTo>
                    <a:pt x="223" y="4"/>
                  </a:lnTo>
                  <a:lnTo>
                    <a:pt x="228" y="4"/>
                  </a:lnTo>
                  <a:lnTo>
                    <a:pt x="232" y="4"/>
                  </a:lnTo>
                  <a:lnTo>
                    <a:pt x="237" y="4"/>
                  </a:lnTo>
                  <a:lnTo>
                    <a:pt x="242" y="4"/>
                  </a:lnTo>
                  <a:lnTo>
                    <a:pt x="246" y="4"/>
                  </a:lnTo>
                  <a:lnTo>
                    <a:pt x="251" y="4"/>
                  </a:lnTo>
                  <a:lnTo>
                    <a:pt x="256" y="4"/>
                  </a:lnTo>
                  <a:lnTo>
                    <a:pt x="260" y="4"/>
                  </a:lnTo>
                  <a:lnTo>
                    <a:pt x="270" y="4"/>
                  </a:lnTo>
                  <a:lnTo>
                    <a:pt x="274" y="4"/>
                  </a:lnTo>
                  <a:lnTo>
                    <a:pt x="279" y="4"/>
                  </a:lnTo>
                  <a:lnTo>
                    <a:pt x="284" y="4"/>
                  </a:lnTo>
                  <a:lnTo>
                    <a:pt x="288" y="4"/>
                  </a:lnTo>
                  <a:lnTo>
                    <a:pt x="293" y="4"/>
                  </a:lnTo>
                  <a:lnTo>
                    <a:pt x="298" y="4"/>
                  </a:lnTo>
                  <a:lnTo>
                    <a:pt x="302" y="4"/>
                  </a:lnTo>
                  <a:lnTo>
                    <a:pt x="312" y="4"/>
                  </a:lnTo>
                  <a:lnTo>
                    <a:pt x="316" y="4"/>
                  </a:lnTo>
                  <a:lnTo>
                    <a:pt x="321" y="4"/>
                  </a:lnTo>
                  <a:lnTo>
                    <a:pt x="326" y="9"/>
                  </a:lnTo>
                  <a:lnTo>
                    <a:pt x="330" y="9"/>
                  </a:lnTo>
                  <a:lnTo>
                    <a:pt x="340" y="9"/>
                  </a:lnTo>
                  <a:lnTo>
                    <a:pt x="344" y="9"/>
                  </a:lnTo>
                  <a:lnTo>
                    <a:pt x="349" y="9"/>
                  </a:lnTo>
                  <a:lnTo>
                    <a:pt x="353" y="9"/>
                  </a:lnTo>
                  <a:lnTo>
                    <a:pt x="358" y="9"/>
                  </a:lnTo>
                  <a:lnTo>
                    <a:pt x="367" y="9"/>
                  </a:lnTo>
                  <a:lnTo>
                    <a:pt x="372" y="9"/>
                  </a:lnTo>
                  <a:lnTo>
                    <a:pt x="377" y="9"/>
                  </a:lnTo>
                  <a:lnTo>
                    <a:pt x="381" y="9"/>
                  </a:lnTo>
                  <a:lnTo>
                    <a:pt x="391" y="9"/>
                  </a:lnTo>
                  <a:lnTo>
                    <a:pt x="395" y="9"/>
                  </a:lnTo>
                  <a:lnTo>
                    <a:pt x="400" y="9"/>
                  </a:lnTo>
                  <a:lnTo>
                    <a:pt x="405" y="9"/>
                  </a:lnTo>
                  <a:lnTo>
                    <a:pt x="414" y="9"/>
                  </a:lnTo>
                  <a:lnTo>
                    <a:pt x="419" y="9"/>
                  </a:lnTo>
                  <a:lnTo>
                    <a:pt x="423" y="9"/>
                  </a:lnTo>
                  <a:lnTo>
                    <a:pt x="428" y="9"/>
                  </a:lnTo>
                  <a:lnTo>
                    <a:pt x="437" y="9"/>
                  </a:lnTo>
                  <a:lnTo>
                    <a:pt x="442" y="9"/>
                  </a:lnTo>
                  <a:lnTo>
                    <a:pt x="447" y="9"/>
                  </a:lnTo>
                  <a:lnTo>
                    <a:pt x="456" y="9"/>
                  </a:lnTo>
                  <a:lnTo>
                    <a:pt x="461" y="9"/>
                  </a:lnTo>
                  <a:lnTo>
                    <a:pt x="465" y="9"/>
                  </a:lnTo>
                  <a:lnTo>
                    <a:pt x="475" y="9"/>
                  </a:lnTo>
                  <a:lnTo>
                    <a:pt x="479" y="9"/>
                  </a:lnTo>
                  <a:lnTo>
                    <a:pt x="489" y="9"/>
                  </a:lnTo>
                  <a:lnTo>
                    <a:pt x="493" y="9"/>
                  </a:lnTo>
                  <a:lnTo>
                    <a:pt x="498" y="9"/>
                  </a:lnTo>
                  <a:lnTo>
                    <a:pt x="507" y="9"/>
                  </a:lnTo>
                  <a:lnTo>
                    <a:pt x="512" y="9"/>
                  </a:lnTo>
                  <a:lnTo>
                    <a:pt x="521" y="9"/>
                  </a:lnTo>
                  <a:lnTo>
                    <a:pt x="526" y="9"/>
                  </a:lnTo>
                  <a:lnTo>
                    <a:pt x="535" y="9"/>
                  </a:lnTo>
                  <a:lnTo>
                    <a:pt x="540" y="9"/>
                  </a:lnTo>
                  <a:lnTo>
                    <a:pt x="549" y="9"/>
                  </a:lnTo>
                  <a:lnTo>
                    <a:pt x="554" y="9"/>
                  </a:lnTo>
                  <a:lnTo>
                    <a:pt x="563" y="9"/>
                  </a:lnTo>
                  <a:lnTo>
                    <a:pt x="568" y="9"/>
                  </a:lnTo>
                  <a:lnTo>
                    <a:pt x="577" y="9"/>
                  </a:lnTo>
                  <a:lnTo>
                    <a:pt x="582" y="9"/>
                  </a:lnTo>
                  <a:lnTo>
                    <a:pt x="591" y="9"/>
                  </a:lnTo>
                  <a:lnTo>
                    <a:pt x="596" y="9"/>
                  </a:lnTo>
                  <a:lnTo>
                    <a:pt x="605" y="9"/>
                  </a:lnTo>
                  <a:lnTo>
                    <a:pt x="610" y="9"/>
                  </a:lnTo>
                  <a:lnTo>
                    <a:pt x="619" y="9"/>
                  </a:lnTo>
                  <a:lnTo>
                    <a:pt x="624" y="9"/>
                  </a:lnTo>
                  <a:lnTo>
                    <a:pt x="633" y="9"/>
                  </a:lnTo>
                  <a:lnTo>
                    <a:pt x="642" y="9"/>
                  </a:lnTo>
                  <a:lnTo>
                    <a:pt x="647" y="9"/>
                  </a:lnTo>
                  <a:lnTo>
                    <a:pt x="656" y="9"/>
                  </a:lnTo>
                  <a:lnTo>
                    <a:pt x="666" y="9"/>
                  </a:lnTo>
                  <a:lnTo>
                    <a:pt x="670" y="9"/>
                  </a:lnTo>
                  <a:lnTo>
                    <a:pt x="679" y="9"/>
                  </a:lnTo>
                  <a:lnTo>
                    <a:pt x="689" y="9"/>
                  </a:lnTo>
                  <a:lnTo>
                    <a:pt x="693" y="9"/>
                  </a:lnTo>
                  <a:lnTo>
                    <a:pt x="703" y="9"/>
                  </a:lnTo>
                  <a:lnTo>
                    <a:pt x="712" y="9"/>
                  </a:lnTo>
                  <a:lnTo>
                    <a:pt x="721" y="9"/>
                  </a:lnTo>
                  <a:lnTo>
                    <a:pt x="726" y="9"/>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 name="Freeform 64"/>
            <p:cNvSpPr>
              <a:spLocks/>
            </p:cNvSpPr>
            <p:nvPr/>
          </p:nvSpPr>
          <p:spPr bwMode="auto">
            <a:xfrm>
              <a:off x="3975070" y="2914359"/>
              <a:ext cx="192069" cy="0"/>
            </a:xfrm>
            <a:custGeom>
              <a:avLst/>
              <a:gdLst>
                <a:gd name="T0" fmla="*/ 0 w 121"/>
                <a:gd name="T1" fmla="*/ 14288 w 121"/>
                <a:gd name="T2" fmla="*/ 30163 w 121"/>
                <a:gd name="T3" fmla="*/ 44450 w 121"/>
                <a:gd name="T4" fmla="*/ 58738 w 121"/>
                <a:gd name="T5" fmla="*/ 74613 w 121"/>
                <a:gd name="T6" fmla="*/ 80963 w 121"/>
                <a:gd name="T7" fmla="*/ 96838 w 121"/>
                <a:gd name="T8" fmla="*/ 111125 w 121"/>
                <a:gd name="T9" fmla="*/ 125413 w 121"/>
                <a:gd name="T10" fmla="*/ 141288 w 121"/>
                <a:gd name="T11" fmla="*/ 155575 w 121"/>
                <a:gd name="T12" fmla="*/ 169863 w 121"/>
                <a:gd name="T13" fmla="*/ 184150 w 121"/>
                <a:gd name="T14" fmla="*/ 192088 w 121"/>
                <a:gd name="T15" fmla="*/ 0 60000 65536"/>
                <a:gd name="T16" fmla="*/ 0 60000 65536"/>
                <a:gd name="T17" fmla="*/ 0 60000 655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15">
                  <a:pos x="T0" y="0"/>
                </a:cxn>
                <a:cxn ang="T16">
                  <a:pos x="T1" y="0"/>
                </a:cxn>
                <a:cxn ang="T17">
                  <a:pos x="T2" y="0"/>
                </a:cxn>
                <a:cxn ang="T18">
                  <a:pos x="T3" y="0"/>
                </a:cxn>
                <a:cxn ang="T19">
                  <a:pos x="T4" y="0"/>
                </a:cxn>
                <a:cxn ang="T20">
                  <a:pos x="T5" y="0"/>
                </a:cxn>
                <a:cxn ang="T21">
                  <a:pos x="T6" y="0"/>
                </a:cxn>
                <a:cxn ang="T22">
                  <a:pos x="T7" y="0"/>
                </a:cxn>
                <a:cxn ang="T23">
                  <a:pos x="T8" y="0"/>
                </a:cxn>
                <a:cxn ang="T24">
                  <a:pos x="T9" y="0"/>
                </a:cxn>
                <a:cxn ang="T25">
                  <a:pos x="T10" y="0"/>
                </a:cxn>
                <a:cxn ang="T26">
                  <a:pos x="T11" y="0"/>
                </a:cxn>
                <a:cxn ang="T27">
                  <a:pos x="T12" y="0"/>
                </a:cxn>
                <a:cxn ang="T28">
                  <a:pos x="T13" y="0"/>
                </a:cxn>
                <a:cxn ang="T29">
                  <a:pos x="T14" y="0"/>
                </a:cxn>
              </a:cxnLst>
              <a:rect l="0" t="0" r="r" b="b"/>
              <a:pathLst>
                <a:path w="121">
                  <a:moveTo>
                    <a:pt x="0" y="0"/>
                  </a:moveTo>
                  <a:lnTo>
                    <a:pt x="9" y="0"/>
                  </a:lnTo>
                  <a:lnTo>
                    <a:pt x="19" y="0"/>
                  </a:lnTo>
                  <a:lnTo>
                    <a:pt x="28" y="0"/>
                  </a:lnTo>
                  <a:lnTo>
                    <a:pt x="37" y="0"/>
                  </a:lnTo>
                  <a:lnTo>
                    <a:pt x="47" y="0"/>
                  </a:lnTo>
                  <a:lnTo>
                    <a:pt x="51" y="0"/>
                  </a:lnTo>
                  <a:lnTo>
                    <a:pt x="61" y="0"/>
                  </a:lnTo>
                  <a:lnTo>
                    <a:pt x="70" y="0"/>
                  </a:lnTo>
                  <a:lnTo>
                    <a:pt x="79" y="0"/>
                  </a:lnTo>
                  <a:lnTo>
                    <a:pt x="89" y="0"/>
                  </a:lnTo>
                  <a:lnTo>
                    <a:pt x="98" y="0"/>
                  </a:lnTo>
                  <a:lnTo>
                    <a:pt x="107" y="0"/>
                  </a:lnTo>
                  <a:lnTo>
                    <a:pt x="116" y="0"/>
                  </a:lnTo>
                  <a:lnTo>
                    <a:pt x="121" y="0"/>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65" name="Group 564"/>
          <p:cNvGrpSpPr/>
          <p:nvPr/>
        </p:nvGrpSpPr>
        <p:grpSpPr>
          <a:xfrm>
            <a:off x="1232139" y="792070"/>
            <a:ext cx="2935000" cy="2122290"/>
            <a:chOff x="1232139" y="792070"/>
            <a:chExt cx="2935000" cy="2122290"/>
          </a:xfrm>
        </p:grpSpPr>
        <p:sp>
          <p:nvSpPr>
            <p:cNvPr id="566" name="Freeform 65"/>
            <p:cNvSpPr>
              <a:spLocks/>
            </p:cNvSpPr>
            <p:nvPr/>
          </p:nvSpPr>
          <p:spPr bwMode="auto">
            <a:xfrm>
              <a:off x="1232139" y="792070"/>
              <a:ext cx="680971" cy="2122289"/>
            </a:xfrm>
            <a:custGeom>
              <a:avLst/>
              <a:gdLst>
                <a:gd name="T0" fmla="*/ 222250 w 429"/>
                <a:gd name="T1" fmla="*/ 1176337 h 1337"/>
                <a:gd name="T2" fmla="*/ 236538 w 429"/>
                <a:gd name="T3" fmla="*/ 236537 h 1337"/>
                <a:gd name="T4" fmla="*/ 244475 w 429"/>
                <a:gd name="T5" fmla="*/ 0 h 1337"/>
                <a:gd name="T6" fmla="*/ 252413 w 429"/>
                <a:gd name="T7" fmla="*/ 38100 h 1337"/>
                <a:gd name="T8" fmla="*/ 266700 w 429"/>
                <a:gd name="T9" fmla="*/ 88900 h 1337"/>
                <a:gd name="T10" fmla="*/ 274638 w 429"/>
                <a:gd name="T11" fmla="*/ 171450 h 1337"/>
                <a:gd name="T12" fmla="*/ 288925 w 429"/>
                <a:gd name="T13" fmla="*/ 214312 h 1337"/>
                <a:gd name="T14" fmla="*/ 296863 w 429"/>
                <a:gd name="T15" fmla="*/ 288925 h 1337"/>
                <a:gd name="T16" fmla="*/ 311150 w 429"/>
                <a:gd name="T17" fmla="*/ 333375 h 1337"/>
                <a:gd name="T18" fmla="*/ 319088 w 429"/>
                <a:gd name="T19" fmla="*/ 392112 h 1337"/>
                <a:gd name="T20" fmla="*/ 333375 w 429"/>
                <a:gd name="T21" fmla="*/ 436562 h 1337"/>
                <a:gd name="T22" fmla="*/ 341313 w 429"/>
                <a:gd name="T23" fmla="*/ 495300 h 1337"/>
                <a:gd name="T24" fmla="*/ 355600 w 429"/>
                <a:gd name="T25" fmla="*/ 539750 h 1337"/>
                <a:gd name="T26" fmla="*/ 361950 w 429"/>
                <a:gd name="T27" fmla="*/ 600075 h 1337"/>
                <a:gd name="T28" fmla="*/ 377825 w 429"/>
                <a:gd name="T29" fmla="*/ 636587 h 1337"/>
                <a:gd name="T30" fmla="*/ 384175 w 429"/>
                <a:gd name="T31" fmla="*/ 688975 h 1337"/>
                <a:gd name="T32" fmla="*/ 400050 w 429"/>
                <a:gd name="T33" fmla="*/ 731837 h 1337"/>
                <a:gd name="T34" fmla="*/ 406400 w 429"/>
                <a:gd name="T35" fmla="*/ 776287 h 1337"/>
                <a:gd name="T36" fmla="*/ 422275 w 429"/>
                <a:gd name="T37" fmla="*/ 814387 h 1337"/>
                <a:gd name="T38" fmla="*/ 428625 w 429"/>
                <a:gd name="T39" fmla="*/ 865187 h 1337"/>
                <a:gd name="T40" fmla="*/ 444500 w 429"/>
                <a:gd name="T41" fmla="*/ 903287 h 1337"/>
                <a:gd name="T42" fmla="*/ 450850 w 429"/>
                <a:gd name="T43" fmla="*/ 947737 h 1337"/>
                <a:gd name="T44" fmla="*/ 466725 w 429"/>
                <a:gd name="T45" fmla="*/ 984250 h 1337"/>
                <a:gd name="T46" fmla="*/ 473075 w 429"/>
                <a:gd name="T47" fmla="*/ 1028700 h 1337"/>
                <a:gd name="T48" fmla="*/ 488950 w 429"/>
                <a:gd name="T49" fmla="*/ 1057275 h 1337"/>
                <a:gd name="T50" fmla="*/ 495300 w 429"/>
                <a:gd name="T51" fmla="*/ 1101725 h 1337"/>
                <a:gd name="T52" fmla="*/ 511175 w 429"/>
                <a:gd name="T53" fmla="*/ 1131887 h 1337"/>
                <a:gd name="T54" fmla="*/ 517525 w 429"/>
                <a:gd name="T55" fmla="*/ 1168400 h 1337"/>
                <a:gd name="T56" fmla="*/ 533400 w 429"/>
                <a:gd name="T57" fmla="*/ 1198562 h 1337"/>
                <a:gd name="T58" fmla="*/ 539750 w 429"/>
                <a:gd name="T59" fmla="*/ 1235075 h 1337"/>
                <a:gd name="T60" fmla="*/ 555625 w 429"/>
                <a:gd name="T61" fmla="*/ 1265237 h 1337"/>
                <a:gd name="T62" fmla="*/ 561975 w 429"/>
                <a:gd name="T63" fmla="*/ 1301750 h 1337"/>
                <a:gd name="T64" fmla="*/ 577850 w 429"/>
                <a:gd name="T65" fmla="*/ 1331912 h 1337"/>
                <a:gd name="T66" fmla="*/ 584200 w 429"/>
                <a:gd name="T67" fmla="*/ 1360487 h 1337"/>
                <a:gd name="T68" fmla="*/ 600075 w 429"/>
                <a:gd name="T69" fmla="*/ 1382712 h 1337"/>
                <a:gd name="T70" fmla="*/ 606425 w 429"/>
                <a:gd name="T71" fmla="*/ 1412875 h 1337"/>
                <a:gd name="T72" fmla="*/ 620713 w 429"/>
                <a:gd name="T73" fmla="*/ 1443037 h 1337"/>
                <a:gd name="T74" fmla="*/ 628650 w 429"/>
                <a:gd name="T75" fmla="*/ 1465262 h 1337"/>
                <a:gd name="T76" fmla="*/ 642938 w 429"/>
                <a:gd name="T77" fmla="*/ 1485900 h 1337"/>
                <a:gd name="T78" fmla="*/ 650875 w 429"/>
                <a:gd name="T79" fmla="*/ 1516062 h 1337"/>
                <a:gd name="T80" fmla="*/ 665163 w 429"/>
                <a:gd name="T81" fmla="*/ 1538287 h 1337"/>
                <a:gd name="T82" fmla="*/ 673100 w 429"/>
                <a:gd name="T83" fmla="*/ 1560512 h 13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29" h="1337">
                  <a:moveTo>
                    <a:pt x="0" y="1337"/>
                  </a:moveTo>
                  <a:lnTo>
                    <a:pt x="140" y="1337"/>
                  </a:lnTo>
                  <a:lnTo>
                    <a:pt x="140" y="741"/>
                  </a:lnTo>
                  <a:lnTo>
                    <a:pt x="145" y="736"/>
                  </a:lnTo>
                  <a:lnTo>
                    <a:pt x="145" y="154"/>
                  </a:lnTo>
                  <a:lnTo>
                    <a:pt x="149" y="149"/>
                  </a:lnTo>
                  <a:lnTo>
                    <a:pt x="149" y="10"/>
                  </a:lnTo>
                  <a:lnTo>
                    <a:pt x="154" y="5"/>
                  </a:lnTo>
                  <a:lnTo>
                    <a:pt x="154" y="0"/>
                  </a:lnTo>
                  <a:lnTo>
                    <a:pt x="154" y="5"/>
                  </a:lnTo>
                  <a:lnTo>
                    <a:pt x="159" y="10"/>
                  </a:lnTo>
                  <a:lnTo>
                    <a:pt x="159" y="24"/>
                  </a:lnTo>
                  <a:lnTo>
                    <a:pt x="163" y="28"/>
                  </a:lnTo>
                  <a:lnTo>
                    <a:pt x="163" y="52"/>
                  </a:lnTo>
                  <a:lnTo>
                    <a:pt x="168" y="56"/>
                  </a:lnTo>
                  <a:lnTo>
                    <a:pt x="168" y="80"/>
                  </a:lnTo>
                  <a:lnTo>
                    <a:pt x="173" y="84"/>
                  </a:lnTo>
                  <a:lnTo>
                    <a:pt x="173" y="108"/>
                  </a:lnTo>
                  <a:lnTo>
                    <a:pt x="177" y="112"/>
                  </a:lnTo>
                  <a:lnTo>
                    <a:pt x="177" y="131"/>
                  </a:lnTo>
                  <a:lnTo>
                    <a:pt x="182" y="135"/>
                  </a:lnTo>
                  <a:lnTo>
                    <a:pt x="182" y="159"/>
                  </a:lnTo>
                  <a:lnTo>
                    <a:pt x="187" y="163"/>
                  </a:lnTo>
                  <a:lnTo>
                    <a:pt x="187" y="182"/>
                  </a:lnTo>
                  <a:lnTo>
                    <a:pt x="191" y="187"/>
                  </a:lnTo>
                  <a:lnTo>
                    <a:pt x="191" y="205"/>
                  </a:lnTo>
                  <a:lnTo>
                    <a:pt x="196" y="210"/>
                  </a:lnTo>
                  <a:lnTo>
                    <a:pt x="196" y="229"/>
                  </a:lnTo>
                  <a:lnTo>
                    <a:pt x="201" y="233"/>
                  </a:lnTo>
                  <a:lnTo>
                    <a:pt x="201" y="247"/>
                  </a:lnTo>
                  <a:lnTo>
                    <a:pt x="205" y="252"/>
                  </a:lnTo>
                  <a:lnTo>
                    <a:pt x="205" y="271"/>
                  </a:lnTo>
                  <a:lnTo>
                    <a:pt x="210" y="275"/>
                  </a:lnTo>
                  <a:lnTo>
                    <a:pt x="210" y="294"/>
                  </a:lnTo>
                  <a:lnTo>
                    <a:pt x="215" y="298"/>
                  </a:lnTo>
                  <a:lnTo>
                    <a:pt x="215" y="312"/>
                  </a:lnTo>
                  <a:lnTo>
                    <a:pt x="219" y="317"/>
                  </a:lnTo>
                  <a:lnTo>
                    <a:pt x="219" y="336"/>
                  </a:lnTo>
                  <a:lnTo>
                    <a:pt x="224" y="340"/>
                  </a:lnTo>
                  <a:lnTo>
                    <a:pt x="224" y="354"/>
                  </a:lnTo>
                  <a:lnTo>
                    <a:pt x="228" y="359"/>
                  </a:lnTo>
                  <a:lnTo>
                    <a:pt x="228" y="378"/>
                  </a:lnTo>
                  <a:lnTo>
                    <a:pt x="233" y="382"/>
                  </a:lnTo>
                  <a:lnTo>
                    <a:pt x="233" y="396"/>
                  </a:lnTo>
                  <a:lnTo>
                    <a:pt x="238" y="401"/>
                  </a:lnTo>
                  <a:lnTo>
                    <a:pt x="238" y="415"/>
                  </a:lnTo>
                  <a:lnTo>
                    <a:pt x="242" y="420"/>
                  </a:lnTo>
                  <a:lnTo>
                    <a:pt x="242" y="434"/>
                  </a:lnTo>
                  <a:lnTo>
                    <a:pt x="247" y="438"/>
                  </a:lnTo>
                  <a:lnTo>
                    <a:pt x="247" y="457"/>
                  </a:lnTo>
                  <a:lnTo>
                    <a:pt x="252" y="461"/>
                  </a:lnTo>
                  <a:lnTo>
                    <a:pt x="252" y="475"/>
                  </a:lnTo>
                  <a:lnTo>
                    <a:pt x="256" y="480"/>
                  </a:lnTo>
                  <a:lnTo>
                    <a:pt x="256" y="489"/>
                  </a:lnTo>
                  <a:lnTo>
                    <a:pt x="261" y="494"/>
                  </a:lnTo>
                  <a:lnTo>
                    <a:pt x="261" y="508"/>
                  </a:lnTo>
                  <a:lnTo>
                    <a:pt x="266" y="513"/>
                  </a:lnTo>
                  <a:lnTo>
                    <a:pt x="266" y="527"/>
                  </a:lnTo>
                  <a:lnTo>
                    <a:pt x="270" y="531"/>
                  </a:lnTo>
                  <a:lnTo>
                    <a:pt x="270" y="545"/>
                  </a:lnTo>
                  <a:lnTo>
                    <a:pt x="275" y="550"/>
                  </a:lnTo>
                  <a:lnTo>
                    <a:pt x="275" y="564"/>
                  </a:lnTo>
                  <a:lnTo>
                    <a:pt x="280" y="569"/>
                  </a:lnTo>
                  <a:lnTo>
                    <a:pt x="280" y="583"/>
                  </a:lnTo>
                  <a:lnTo>
                    <a:pt x="284" y="587"/>
                  </a:lnTo>
                  <a:lnTo>
                    <a:pt x="284" y="597"/>
                  </a:lnTo>
                  <a:lnTo>
                    <a:pt x="289" y="601"/>
                  </a:lnTo>
                  <a:lnTo>
                    <a:pt x="289" y="615"/>
                  </a:lnTo>
                  <a:lnTo>
                    <a:pt x="294" y="620"/>
                  </a:lnTo>
                  <a:lnTo>
                    <a:pt x="294" y="629"/>
                  </a:lnTo>
                  <a:lnTo>
                    <a:pt x="298" y="634"/>
                  </a:lnTo>
                  <a:lnTo>
                    <a:pt x="298" y="648"/>
                  </a:lnTo>
                  <a:lnTo>
                    <a:pt x="303" y="652"/>
                  </a:lnTo>
                  <a:lnTo>
                    <a:pt x="303" y="662"/>
                  </a:lnTo>
                  <a:lnTo>
                    <a:pt x="308" y="666"/>
                  </a:lnTo>
                  <a:lnTo>
                    <a:pt x="308" y="676"/>
                  </a:lnTo>
                  <a:lnTo>
                    <a:pt x="312" y="680"/>
                  </a:lnTo>
                  <a:lnTo>
                    <a:pt x="312" y="694"/>
                  </a:lnTo>
                  <a:lnTo>
                    <a:pt x="317" y="699"/>
                  </a:lnTo>
                  <a:lnTo>
                    <a:pt x="317" y="708"/>
                  </a:lnTo>
                  <a:lnTo>
                    <a:pt x="322" y="713"/>
                  </a:lnTo>
                  <a:lnTo>
                    <a:pt x="322" y="722"/>
                  </a:lnTo>
                  <a:lnTo>
                    <a:pt x="326" y="727"/>
                  </a:lnTo>
                  <a:lnTo>
                    <a:pt x="326" y="736"/>
                  </a:lnTo>
                  <a:lnTo>
                    <a:pt x="331" y="741"/>
                  </a:lnTo>
                  <a:lnTo>
                    <a:pt x="331" y="750"/>
                  </a:lnTo>
                  <a:lnTo>
                    <a:pt x="336" y="755"/>
                  </a:lnTo>
                  <a:lnTo>
                    <a:pt x="336" y="769"/>
                  </a:lnTo>
                  <a:lnTo>
                    <a:pt x="340" y="773"/>
                  </a:lnTo>
                  <a:lnTo>
                    <a:pt x="340" y="778"/>
                  </a:lnTo>
                  <a:lnTo>
                    <a:pt x="345" y="783"/>
                  </a:lnTo>
                  <a:lnTo>
                    <a:pt x="345" y="792"/>
                  </a:lnTo>
                  <a:lnTo>
                    <a:pt x="350" y="797"/>
                  </a:lnTo>
                  <a:lnTo>
                    <a:pt x="350" y="806"/>
                  </a:lnTo>
                  <a:lnTo>
                    <a:pt x="354" y="811"/>
                  </a:lnTo>
                  <a:lnTo>
                    <a:pt x="354" y="820"/>
                  </a:lnTo>
                  <a:lnTo>
                    <a:pt x="359" y="825"/>
                  </a:lnTo>
                  <a:lnTo>
                    <a:pt x="359" y="834"/>
                  </a:lnTo>
                  <a:lnTo>
                    <a:pt x="364" y="839"/>
                  </a:lnTo>
                  <a:lnTo>
                    <a:pt x="364" y="843"/>
                  </a:lnTo>
                  <a:lnTo>
                    <a:pt x="368" y="848"/>
                  </a:lnTo>
                  <a:lnTo>
                    <a:pt x="368" y="857"/>
                  </a:lnTo>
                  <a:lnTo>
                    <a:pt x="373" y="862"/>
                  </a:lnTo>
                  <a:lnTo>
                    <a:pt x="373" y="867"/>
                  </a:lnTo>
                  <a:lnTo>
                    <a:pt x="378" y="871"/>
                  </a:lnTo>
                  <a:lnTo>
                    <a:pt x="378" y="881"/>
                  </a:lnTo>
                  <a:lnTo>
                    <a:pt x="382" y="885"/>
                  </a:lnTo>
                  <a:lnTo>
                    <a:pt x="382" y="890"/>
                  </a:lnTo>
                  <a:lnTo>
                    <a:pt x="387" y="895"/>
                  </a:lnTo>
                  <a:lnTo>
                    <a:pt x="387" y="904"/>
                  </a:lnTo>
                  <a:lnTo>
                    <a:pt x="391" y="909"/>
                  </a:lnTo>
                  <a:lnTo>
                    <a:pt x="391" y="913"/>
                  </a:lnTo>
                  <a:lnTo>
                    <a:pt x="396" y="918"/>
                  </a:lnTo>
                  <a:lnTo>
                    <a:pt x="396" y="923"/>
                  </a:lnTo>
                  <a:lnTo>
                    <a:pt x="401" y="927"/>
                  </a:lnTo>
                  <a:lnTo>
                    <a:pt x="401" y="932"/>
                  </a:lnTo>
                  <a:lnTo>
                    <a:pt x="405" y="936"/>
                  </a:lnTo>
                  <a:lnTo>
                    <a:pt x="405" y="946"/>
                  </a:lnTo>
                  <a:lnTo>
                    <a:pt x="410" y="950"/>
                  </a:lnTo>
                  <a:lnTo>
                    <a:pt x="410" y="955"/>
                  </a:lnTo>
                  <a:lnTo>
                    <a:pt x="415" y="960"/>
                  </a:lnTo>
                  <a:lnTo>
                    <a:pt x="415" y="964"/>
                  </a:lnTo>
                  <a:lnTo>
                    <a:pt x="419" y="969"/>
                  </a:lnTo>
                  <a:lnTo>
                    <a:pt x="419" y="974"/>
                  </a:lnTo>
                  <a:lnTo>
                    <a:pt x="424" y="978"/>
                  </a:lnTo>
                  <a:lnTo>
                    <a:pt x="424" y="983"/>
                  </a:lnTo>
                  <a:lnTo>
                    <a:pt x="429" y="988"/>
                  </a:lnTo>
                  <a:lnTo>
                    <a:pt x="429" y="992"/>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 name="Freeform 66"/>
            <p:cNvSpPr>
              <a:spLocks/>
            </p:cNvSpPr>
            <p:nvPr/>
          </p:nvSpPr>
          <p:spPr bwMode="auto">
            <a:xfrm>
              <a:off x="1913110" y="2366723"/>
              <a:ext cx="901612" cy="525413"/>
            </a:xfrm>
            <a:custGeom>
              <a:avLst/>
              <a:gdLst>
                <a:gd name="T0" fmla="*/ 6350 w 568"/>
                <a:gd name="T1" fmla="*/ 15875 h 331"/>
                <a:gd name="T2" fmla="*/ 28575 w 568"/>
                <a:gd name="T3" fmla="*/ 44450 h 331"/>
                <a:gd name="T4" fmla="*/ 36513 w 568"/>
                <a:gd name="T5" fmla="*/ 66675 h 331"/>
                <a:gd name="T6" fmla="*/ 58738 w 568"/>
                <a:gd name="T7" fmla="*/ 96837 h 331"/>
                <a:gd name="T8" fmla="*/ 73025 w 568"/>
                <a:gd name="T9" fmla="*/ 119062 h 331"/>
                <a:gd name="T10" fmla="*/ 95250 w 568"/>
                <a:gd name="T11" fmla="*/ 155575 h 331"/>
                <a:gd name="T12" fmla="*/ 117475 w 568"/>
                <a:gd name="T13" fmla="*/ 185737 h 331"/>
                <a:gd name="T14" fmla="*/ 139700 w 568"/>
                <a:gd name="T15" fmla="*/ 214312 h 331"/>
                <a:gd name="T16" fmla="*/ 155575 w 568"/>
                <a:gd name="T17" fmla="*/ 236537 h 331"/>
                <a:gd name="T18" fmla="*/ 177800 w 568"/>
                <a:gd name="T19" fmla="*/ 258762 h 331"/>
                <a:gd name="T20" fmla="*/ 198438 w 568"/>
                <a:gd name="T21" fmla="*/ 288925 h 331"/>
                <a:gd name="T22" fmla="*/ 220663 w 568"/>
                <a:gd name="T23" fmla="*/ 303212 h 331"/>
                <a:gd name="T24" fmla="*/ 242888 w 568"/>
                <a:gd name="T25" fmla="*/ 325437 h 331"/>
                <a:gd name="T26" fmla="*/ 265113 w 568"/>
                <a:gd name="T27" fmla="*/ 341312 h 331"/>
                <a:gd name="T28" fmla="*/ 287338 w 568"/>
                <a:gd name="T29" fmla="*/ 363537 h 331"/>
                <a:gd name="T30" fmla="*/ 309563 w 568"/>
                <a:gd name="T31" fmla="*/ 377825 h 331"/>
                <a:gd name="T32" fmla="*/ 331788 w 568"/>
                <a:gd name="T33" fmla="*/ 392112 h 331"/>
                <a:gd name="T34" fmla="*/ 354013 w 568"/>
                <a:gd name="T35" fmla="*/ 400050 h 331"/>
                <a:gd name="T36" fmla="*/ 376238 w 568"/>
                <a:gd name="T37" fmla="*/ 414337 h 331"/>
                <a:gd name="T38" fmla="*/ 398463 w 568"/>
                <a:gd name="T39" fmla="*/ 422275 h 331"/>
                <a:gd name="T40" fmla="*/ 420688 w 568"/>
                <a:gd name="T41" fmla="*/ 436562 h 331"/>
                <a:gd name="T42" fmla="*/ 442913 w 568"/>
                <a:gd name="T43" fmla="*/ 444500 h 331"/>
                <a:gd name="T44" fmla="*/ 465138 w 568"/>
                <a:gd name="T45" fmla="*/ 450850 h 331"/>
                <a:gd name="T46" fmla="*/ 487363 w 568"/>
                <a:gd name="T47" fmla="*/ 458787 h 331"/>
                <a:gd name="T48" fmla="*/ 509588 w 568"/>
                <a:gd name="T49" fmla="*/ 466725 h 331"/>
                <a:gd name="T50" fmla="*/ 531813 w 568"/>
                <a:gd name="T51" fmla="*/ 473075 h 331"/>
                <a:gd name="T52" fmla="*/ 554038 w 568"/>
                <a:gd name="T53" fmla="*/ 481012 h 331"/>
                <a:gd name="T54" fmla="*/ 576263 w 568"/>
                <a:gd name="T55" fmla="*/ 481012 h 331"/>
                <a:gd name="T56" fmla="*/ 598488 w 568"/>
                <a:gd name="T57" fmla="*/ 488950 h 331"/>
                <a:gd name="T58" fmla="*/ 620713 w 568"/>
                <a:gd name="T59" fmla="*/ 495300 h 331"/>
                <a:gd name="T60" fmla="*/ 642938 w 568"/>
                <a:gd name="T61" fmla="*/ 495300 h 331"/>
                <a:gd name="T62" fmla="*/ 665163 w 568"/>
                <a:gd name="T63" fmla="*/ 503237 h 331"/>
                <a:gd name="T64" fmla="*/ 687388 w 568"/>
                <a:gd name="T65" fmla="*/ 503237 h 331"/>
                <a:gd name="T66" fmla="*/ 709613 w 568"/>
                <a:gd name="T67" fmla="*/ 511175 h 331"/>
                <a:gd name="T68" fmla="*/ 731838 w 568"/>
                <a:gd name="T69" fmla="*/ 511175 h 331"/>
                <a:gd name="T70" fmla="*/ 754063 w 568"/>
                <a:gd name="T71" fmla="*/ 517525 h 331"/>
                <a:gd name="T72" fmla="*/ 776288 w 568"/>
                <a:gd name="T73" fmla="*/ 517525 h 331"/>
                <a:gd name="T74" fmla="*/ 798513 w 568"/>
                <a:gd name="T75" fmla="*/ 517525 h 331"/>
                <a:gd name="T76" fmla="*/ 820738 w 568"/>
                <a:gd name="T77" fmla="*/ 525462 h 331"/>
                <a:gd name="T78" fmla="*/ 842963 w 568"/>
                <a:gd name="T79" fmla="*/ 525462 h 331"/>
                <a:gd name="T80" fmla="*/ 865188 w 568"/>
                <a:gd name="T81" fmla="*/ 525462 h 331"/>
                <a:gd name="T82" fmla="*/ 887413 w 568"/>
                <a:gd name="T83" fmla="*/ 525462 h 3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8" h="331">
                  <a:moveTo>
                    <a:pt x="0" y="0"/>
                  </a:moveTo>
                  <a:lnTo>
                    <a:pt x="4" y="5"/>
                  </a:lnTo>
                  <a:lnTo>
                    <a:pt x="4" y="10"/>
                  </a:lnTo>
                  <a:lnTo>
                    <a:pt x="9" y="14"/>
                  </a:lnTo>
                  <a:lnTo>
                    <a:pt x="9" y="19"/>
                  </a:lnTo>
                  <a:lnTo>
                    <a:pt x="18" y="28"/>
                  </a:lnTo>
                  <a:lnTo>
                    <a:pt x="18" y="33"/>
                  </a:lnTo>
                  <a:lnTo>
                    <a:pt x="23" y="38"/>
                  </a:lnTo>
                  <a:lnTo>
                    <a:pt x="23" y="42"/>
                  </a:lnTo>
                  <a:lnTo>
                    <a:pt x="28" y="47"/>
                  </a:lnTo>
                  <a:lnTo>
                    <a:pt x="28" y="52"/>
                  </a:lnTo>
                  <a:lnTo>
                    <a:pt x="37" y="61"/>
                  </a:lnTo>
                  <a:lnTo>
                    <a:pt x="37" y="66"/>
                  </a:lnTo>
                  <a:lnTo>
                    <a:pt x="42" y="70"/>
                  </a:lnTo>
                  <a:lnTo>
                    <a:pt x="46" y="75"/>
                  </a:lnTo>
                  <a:lnTo>
                    <a:pt x="46" y="84"/>
                  </a:lnTo>
                  <a:lnTo>
                    <a:pt x="51" y="89"/>
                  </a:lnTo>
                  <a:lnTo>
                    <a:pt x="60" y="98"/>
                  </a:lnTo>
                  <a:lnTo>
                    <a:pt x="60" y="103"/>
                  </a:lnTo>
                  <a:lnTo>
                    <a:pt x="65" y="107"/>
                  </a:lnTo>
                  <a:lnTo>
                    <a:pt x="74" y="117"/>
                  </a:lnTo>
                  <a:lnTo>
                    <a:pt x="74" y="121"/>
                  </a:lnTo>
                  <a:lnTo>
                    <a:pt x="79" y="126"/>
                  </a:lnTo>
                  <a:lnTo>
                    <a:pt x="88" y="135"/>
                  </a:lnTo>
                  <a:lnTo>
                    <a:pt x="88" y="140"/>
                  </a:lnTo>
                  <a:lnTo>
                    <a:pt x="93" y="145"/>
                  </a:lnTo>
                  <a:lnTo>
                    <a:pt x="98" y="149"/>
                  </a:lnTo>
                  <a:lnTo>
                    <a:pt x="102" y="154"/>
                  </a:lnTo>
                  <a:lnTo>
                    <a:pt x="107" y="159"/>
                  </a:lnTo>
                  <a:lnTo>
                    <a:pt x="112" y="163"/>
                  </a:lnTo>
                  <a:lnTo>
                    <a:pt x="116" y="168"/>
                  </a:lnTo>
                  <a:lnTo>
                    <a:pt x="125" y="177"/>
                  </a:lnTo>
                  <a:lnTo>
                    <a:pt x="125" y="182"/>
                  </a:lnTo>
                  <a:lnTo>
                    <a:pt x="130" y="187"/>
                  </a:lnTo>
                  <a:lnTo>
                    <a:pt x="135" y="187"/>
                  </a:lnTo>
                  <a:lnTo>
                    <a:pt x="139" y="191"/>
                  </a:lnTo>
                  <a:lnTo>
                    <a:pt x="144" y="196"/>
                  </a:lnTo>
                  <a:lnTo>
                    <a:pt x="149" y="201"/>
                  </a:lnTo>
                  <a:lnTo>
                    <a:pt x="153" y="205"/>
                  </a:lnTo>
                  <a:lnTo>
                    <a:pt x="158" y="210"/>
                  </a:lnTo>
                  <a:lnTo>
                    <a:pt x="163" y="215"/>
                  </a:lnTo>
                  <a:lnTo>
                    <a:pt x="167" y="215"/>
                  </a:lnTo>
                  <a:lnTo>
                    <a:pt x="172" y="219"/>
                  </a:lnTo>
                  <a:lnTo>
                    <a:pt x="177" y="224"/>
                  </a:lnTo>
                  <a:lnTo>
                    <a:pt x="181" y="229"/>
                  </a:lnTo>
                  <a:lnTo>
                    <a:pt x="186" y="229"/>
                  </a:lnTo>
                  <a:lnTo>
                    <a:pt x="191" y="233"/>
                  </a:lnTo>
                  <a:lnTo>
                    <a:pt x="195" y="238"/>
                  </a:lnTo>
                  <a:lnTo>
                    <a:pt x="200" y="238"/>
                  </a:lnTo>
                  <a:lnTo>
                    <a:pt x="205" y="243"/>
                  </a:lnTo>
                  <a:lnTo>
                    <a:pt x="209" y="247"/>
                  </a:lnTo>
                  <a:lnTo>
                    <a:pt x="214" y="247"/>
                  </a:lnTo>
                  <a:lnTo>
                    <a:pt x="219" y="252"/>
                  </a:lnTo>
                  <a:lnTo>
                    <a:pt x="223" y="252"/>
                  </a:lnTo>
                  <a:lnTo>
                    <a:pt x="228" y="257"/>
                  </a:lnTo>
                  <a:lnTo>
                    <a:pt x="233" y="257"/>
                  </a:lnTo>
                  <a:lnTo>
                    <a:pt x="237" y="261"/>
                  </a:lnTo>
                  <a:lnTo>
                    <a:pt x="242" y="266"/>
                  </a:lnTo>
                  <a:lnTo>
                    <a:pt x="247" y="266"/>
                  </a:lnTo>
                  <a:lnTo>
                    <a:pt x="251" y="266"/>
                  </a:lnTo>
                  <a:lnTo>
                    <a:pt x="256" y="270"/>
                  </a:lnTo>
                  <a:lnTo>
                    <a:pt x="261" y="270"/>
                  </a:lnTo>
                  <a:lnTo>
                    <a:pt x="265" y="275"/>
                  </a:lnTo>
                  <a:lnTo>
                    <a:pt x="270" y="275"/>
                  </a:lnTo>
                  <a:lnTo>
                    <a:pt x="275" y="280"/>
                  </a:lnTo>
                  <a:lnTo>
                    <a:pt x="279" y="280"/>
                  </a:lnTo>
                  <a:lnTo>
                    <a:pt x="284" y="280"/>
                  </a:lnTo>
                  <a:lnTo>
                    <a:pt x="288" y="284"/>
                  </a:lnTo>
                  <a:lnTo>
                    <a:pt x="293" y="284"/>
                  </a:lnTo>
                  <a:lnTo>
                    <a:pt x="298" y="289"/>
                  </a:lnTo>
                  <a:lnTo>
                    <a:pt x="302" y="289"/>
                  </a:lnTo>
                  <a:lnTo>
                    <a:pt x="307" y="289"/>
                  </a:lnTo>
                  <a:lnTo>
                    <a:pt x="312" y="289"/>
                  </a:lnTo>
                  <a:lnTo>
                    <a:pt x="316" y="294"/>
                  </a:lnTo>
                  <a:lnTo>
                    <a:pt x="321" y="294"/>
                  </a:lnTo>
                  <a:lnTo>
                    <a:pt x="326" y="294"/>
                  </a:lnTo>
                  <a:lnTo>
                    <a:pt x="330" y="298"/>
                  </a:lnTo>
                  <a:lnTo>
                    <a:pt x="335" y="298"/>
                  </a:lnTo>
                  <a:lnTo>
                    <a:pt x="340" y="298"/>
                  </a:lnTo>
                  <a:lnTo>
                    <a:pt x="344" y="303"/>
                  </a:lnTo>
                  <a:lnTo>
                    <a:pt x="349" y="303"/>
                  </a:lnTo>
                  <a:lnTo>
                    <a:pt x="354" y="303"/>
                  </a:lnTo>
                  <a:lnTo>
                    <a:pt x="358" y="303"/>
                  </a:lnTo>
                  <a:lnTo>
                    <a:pt x="363" y="303"/>
                  </a:lnTo>
                  <a:lnTo>
                    <a:pt x="368" y="308"/>
                  </a:lnTo>
                  <a:lnTo>
                    <a:pt x="372" y="308"/>
                  </a:lnTo>
                  <a:lnTo>
                    <a:pt x="377" y="308"/>
                  </a:lnTo>
                  <a:lnTo>
                    <a:pt x="382" y="308"/>
                  </a:lnTo>
                  <a:lnTo>
                    <a:pt x="386" y="312"/>
                  </a:lnTo>
                  <a:lnTo>
                    <a:pt x="391" y="312"/>
                  </a:lnTo>
                  <a:lnTo>
                    <a:pt x="396" y="312"/>
                  </a:lnTo>
                  <a:lnTo>
                    <a:pt x="400" y="312"/>
                  </a:lnTo>
                  <a:lnTo>
                    <a:pt x="405" y="312"/>
                  </a:lnTo>
                  <a:lnTo>
                    <a:pt x="410" y="317"/>
                  </a:lnTo>
                  <a:lnTo>
                    <a:pt x="414" y="317"/>
                  </a:lnTo>
                  <a:lnTo>
                    <a:pt x="419" y="317"/>
                  </a:lnTo>
                  <a:lnTo>
                    <a:pt x="424" y="317"/>
                  </a:lnTo>
                  <a:lnTo>
                    <a:pt x="428" y="317"/>
                  </a:lnTo>
                  <a:lnTo>
                    <a:pt x="433" y="317"/>
                  </a:lnTo>
                  <a:lnTo>
                    <a:pt x="438" y="322"/>
                  </a:lnTo>
                  <a:lnTo>
                    <a:pt x="442" y="322"/>
                  </a:lnTo>
                  <a:lnTo>
                    <a:pt x="447" y="322"/>
                  </a:lnTo>
                  <a:lnTo>
                    <a:pt x="451" y="322"/>
                  </a:lnTo>
                  <a:lnTo>
                    <a:pt x="456" y="322"/>
                  </a:lnTo>
                  <a:lnTo>
                    <a:pt x="461" y="322"/>
                  </a:lnTo>
                  <a:lnTo>
                    <a:pt x="465" y="322"/>
                  </a:lnTo>
                  <a:lnTo>
                    <a:pt x="470" y="326"/>
                  </a:lnTo>
                  <a:lnTo>
                    <a:pt x="475" y="326"/>
                  </a:lnTo>
                  <a:lnTo>
                    <a:pt x="479" y="326"/>
                  </a:lnTo>
                  <a:lnTo>
                    <a:pt x="484" y="326"/>
                  </a:lnTo>
                  <a:lnTo>
                    <a:pt x="489" y="326"/>
                  </a:lnTo>
                  <a:lnTo>
                    <a:pt x="493" y="326"/>
                  </a:lnTo>
                  <a:lnTo>
                    <a:pt x="498" y="326"/>
                  </a:lnTo>
                  <a:lnTo>
                    <a:pt x="503" y="326"/>
                  </a:lnTo>
                  <a:lnTo>
                    <a:pt x="507" y="326"/>
                  </a:lnTo>
                  <a:lnTo>
                    <a:pt x="512" y="331"/>
                  </a:lnTo>
                  <a:lnTo>
                    <a:pt x="517" y="331"/>
                  </a:lnTo>
                  <a:lnTo>
                    <a:pt x="521" y="331"/>
                  </a:lnTo>
                  <a:lnTo>
                    <a:pt x="526" y="331"/>
                  </a:lnTo>
                  <a:lnTo>
                    <a:pt x="531" y="331"/>
                  </a:lnTo>
                  <a:lnTo>
                    <a:pt x="535" y="331"/>
                  </a:lnTo>
                  <a:lnTo>
                    <a:pt x="540" y="331"/>
                  </a:lnTo>
                  <a:lnTo>
                    <a:pt x="545" y="331"/>
                  </a:lnTo>
                  <a:lnTo>
                    <a:pt x="549" y="331"/>
                  </a:lnTo>
                  <a:lnTo>
                    <a:pt x="554" y="331"/>
                  </a:lnTo>
                  <a:lnTo>
                    <a:pt x="559" y="331"/>
                  </a:lnTo>
                  <a:lnTo>
                    <a:pt x="563" y="331"/>
                  </a:lnTo>
                  <a:lnTo>
                    <a:pt x="568" y="331"/>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 name="Freeform 67"/>
            <p:cNvSpPr>
              <a:spLocks/>
            </p:cNvSpPr>
            <p:nvPr/>
          </p:nvSpPr>
          <p:spPr bwMode="auto">
            <a:xfrm>
              <a:off x="2814722" y="2892137"/>
              <a:ext cx="1034948" cy="22223"/>
            </a:xfrm>
            <a:custGeom>
              <a:avLst/>
              <a:gdLst>
                <a:gd name="T0" fmla="*/ 14288 w 652"/>
                <a:gd name="T1" fmla="*/ 7938 h 14"/>
                <a:gd name="T2" fmla="*/ 36513 w 652"/>
                <a:gd name="T3" fmla="*/ 7938 h 14"/>
                <a:gd name="T4" fmla="*/ 58738 w 652"/>
                <a:gd name="T5" fmla="*/ 7938 h 14"/>
                <a:gd name="T6" fmla="*/ 80963 w 652"/>
                <a:gd name="T7" fmla="*/ 7938 h 14"/>
                <a:gd name="T8" fmla="*/ 103188 w 652"/>
                <a:gd name="T9" fmla="*/ 7938 h 14"/>
                <a:gd name="T10" fmla="*/ 125413 w 652"/>
                <a:gd name="T11" fmla="*/ 7938 h 14"/>
                <a:gd name="T12" fmla="*/ 147638 w 652"/>
                <a:gd name="T13" fmla="*/ 7938 h 14"/>
                <a:gd name="T14" fmla="*/ 169863 w 652"/>
                <a:gd name="T15" fmla="*/ 14288 h 14"/>
                <a:gd name="T16" fmla="*/ 192088 w 652"/>
                <a:gd name="T17" fmla="*/ 14288 h 14"/>
                <a:gd name="T18" fmla="*/ 214313 w 652"/>
                <a:gd name="T19" fmla="*/ 14288 h 14"/>
                <a:gd name="T20" fmla="*/ 236538 w 652"/>
                <a:gd name="T21" fmla="*/ 14288 h 14"/>
                <a:gd name="T22" fmla="*/ 258763 w 652"/>
                <a:gd name="T23" fmla="*/ 14288 h 14"/>
                <a:gd name="T24" fmla="*/ 280988 w 652"/>
                <a:gd name="T25" fmla="*/ 14288 h 14"/>
                <a:gd name="T26" fmla="*/ 303213 w 652"/>
                <a:gd name="T27" fmla="*/ 14288 h 14"/>
                <a:gd name="T28" fmla="*/ 325438 w 652"/>
                <a:gd name="T29" fmla="*/ 14288 h 14"/>
                <a:gd name="T30" fmla="*/ 347663 w 652"/>
                <a:gd name="T31" fmla="*/ 14288 h 14"/>
                <a:gd name="T32" fmla="*/ 369888 w 652"/>
                <a:gd name="T33" fmla="*/ 14288 h 14"/>
                <a:gd name="T34" fmla="*/ 392113 w 652"/>
                <a:gd name="T35" fmla="*/ 14288 h 14"/>
                <a:gd name="T36" fmla="*/ 414338 w 652"/>
                <a:gd name="T37" fmla="*/ 14288 h 14"/>
                <a:gd name="T38" fmla="*/ 436563 w 652"/>
                <a:gd name="T39" fmla="*/ 14288 h 14"/>
                <a:gd name="T40" fmla="*/ 458788 w 652"/>
                <a:gd name="T41" fmla="*/ 14288 h 14"/>
                <a:gd name="T42" fmla="*/ 481013 w 652"/>
                <a:gd name="T43" fmla="*/ 14288 h 14"/>
                <a:gd name="T44" fmla="*/ 503238 w 652"/>
                <a:gd name="T45" fmla="*/ 14288 h 14"/>
                <a:gd name="T46" fmla="*/ 525463 w 652"/>
                <a:gd name="T47" fmla="*/ 14288 h 14"/>
                <a:gd name="T48" fmla="*/ 554038 w 652"/>
                <a:gd name="T49" fmla="*/ 14288 h 14"/>
                <a:gd name="T50" fmla="*/ 576263 w 652"/>
                <a:gd name="T51" fmla="*/ 22225 h 14"/>
                <a:gd name="T52" fmla="*/ 598488 w 652"/>
                <a:gd name="T53" fmla="*/ 22225 h 14"/>
                <a:gd name="T54" fmla="*/ 628650 w 652"/>
                <a:gd name="T55" fmla="*/ 22225 h 14"/>
                <a:gd name="T56" fmla="*/ 650875 w 652"/>
                <a:gd name="T57" fmla="*/ 22225 h 14"/>
                <a:gd name="T58" fmla="*/ 679450 w 652"/>
                <a:gd name="T59" fmla="*/ 22225 h 14"/>
                <a:gd name="T60" fmla="*/ 701675 w 652"/>
                <a:gd name="T61" fmla="*/ 22225 h 14"/>
                <a:gd name="T62" fmla="*/ 731838 w 652"/>
                <a:gd name="T63" fmla="*/ 22225 h 14"/>
                <a:gd name="T64" fmla="*/ 762000 w 652"/>
                <a:gd name="T65" fmla="*/ 22225 h 14"/>
                <a:gd name="T66" fmla="*/ 784225 w 652"/>
                <a:gd name="T67" fmla="*/ 22225 h 14"/>
                <a:gd name="T68" fmla="*/ 812800 w 652"/>
                <a:gd name="T69" fmla="*/ 22225 h 14"/>
                <a:gd name="T70" fmla="*/ 842963 w 652"/>
                <a:gd name="T71" fmla="*/ 22225 h 14"/>
                <a:gd name="T72" fmla="*/ 871538 w 652"/>
                <a:gd name="T73" fmla="*/ 22225 h 14"/>
                <a:gd name="T74" fmla="*/ 893763 w 652"/>
                <a:gd name="T75" fmla="*/ 22225 h 14"/>
                <a:gd name="T76" fmla="*/ 923925 w 652"/>
                <a:gd name="T77" fmla="*/ 22225 h 14"/>
                <a:gd name="T78" fmla="*/ 954088 w 652"/>
                <a:gd name="T79" fmla="*/ 22225 h 14"/>
                <a:gd name="T80" fmla="*/ 982663 w 652"/>
                <a:gd name="T81" fmla="*/ 22225 h 14"/>
                <a:gd name="T82" fmla="*/ 1012825 w 652"/>
                <a:gd name="T83" fmla="*/ 22225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52" h="14">
                  <a:moveTo>
                    <a:pt x="0" y="0"/>
                  </a:moveTo>
                  <a:lnTo>
                    <a:pt x="5" y="5"/>
                  </a:lnTo>
                  <a:lnTo>
                    <a:pt x="9" y="5"/>
                  </a:lnTo>
                  <a:lnTo>
                    <a:pt x="14" y="5"/>
                  </a:lnTo>
                  <a:lnTo>
                    <a:pt x="19" y="5"/>
                  </a:lnTo>
                  <a:lnTo>
                    <a:pt x="23" y="5"/>
                  </a:lnTo>
                  <a:lnTo>
                    <a:pt x="28" y="5"/>
                  </a:lnTo>
                  <a:lnTo>
                    <a:pt x="33" y="5"/>
                  </a:lnTo>
                  <a:lnTo>
                    <a:pt x="37" y="5"/>
                  </a:lnTo>
                  <a:lnTo>
                    <a:pt x="42" y="5"/>
                  </a:lnTo>
                  <a:lnTo>
                    <a:pt x="46" y="5"/>
                  </a:lnTo>
                  <a:lnTo>
                    <a:pt x="51" y="5"/>
                  </a:lnTo>
                  <a:lnTo>
                    <a:pt x="56" y="5"/>
                  </a:lnTo>
                  <a:lnTo>
                    <a:pt x="60" y="5"/>
                  </a:lnTo>
                  <a:lnTo>
                    <a:pt x="65" y="5"/>
                  </a:lnTo>
                  <a:lnTo>
                    <a:pt x="70" y="5"/>
                  </a:lnTo>
                  <a:lnTo>
                    <a:pt x="74" y="5"/>
                  </a:lnTo>
                  <a:lnTo>
                    <a:pt x="79" y="5"/>
                  </a:lnTo>
                  <a:lnTo>
                    <a:pt x="84" y="5"/>
                  </a:lnTo>
                  <a:lnTo>
                    <a:pt x="88" y="5"/>
                  </a:lnTo>
                  <a:lnTo>
                    <a:pt x="93" y="5"/>
                  </a:lnTo>
                  <a:lnTo>
                    <a:pt x="98" y="9"/>
                  </a:lnTo>
                  <a:lnTo>
                    <a:pt x="102" y="9"/>
                  </a:lnTo>
                  <a:lnTo>
                    <a:pt x="107" y="9"/>
                  </a:lnTo>
                  <a:lnTo>
                    <a:pt x="112" y="9"/>
                  </a:lnTo>
                  <a:lnTo>
                    <a:pt x="116" y="9"/>
                  </a:lnTo>
                  <a:lnTo>
                    <a:pt x="121" y="9"/>
                  </a:lnTo>
                  <a:lnTo>
                    <a:pt x="126" y="9"/>
                  </a:lnTo>
                  <a:lnTo>
                    <a:pt x="130" y="9"/>
                  </a:lnTo>
                  <a:lnTo>
                    <a:pt x="135" y="9"/>
                  </a:lnTo>
                  <a:lnTo>
                    <a:pt x="140" y="9"/>
                  </a:lnTo>
                  <a:lnTo>
                    <a:pt x="144" y="9"/>
                  </a:lnTo>
                  <a:lnTo>
                    <a:pt x="149" y="9"/>
                  </a:lnTo>
                  <a:lnTo>
                    <a:pt x="154" y="9"/>
                  </a:lnTo>
                  <a:lnTo>
                    <a:pt x="158" y="9"/>
                  </a:lnTo>
                  <a:lnTo>
                    <a:pt x="163" y="9"/>
                  </a:lnTo>
                  <a:lnTo>
                    <a:pt x="168" y="9"/>
                  </a:lnTo>
                  <a:lnTo>
                    <a:pt x="172" y="9"/>
                  </a:lnTo>
                  <a:lnTo>
                    <a:pt x="177" y="9"/>
                  </a:lnTo>
                  <a:lnTo>
                    <a:pt x="182" y="9"/>
                  </a:lnTo>
                  <a:lnTo>
                    <a:pt x="186" y="9"/>
                  </a:lnTo>
                  <a:lnTo>
                    <a:pt x="191" y="9"/>
                  </a:lnTo>
                  <a:lnTo>
                    <a:pt x="195" y="9"/>
                  </a:lnTo>
                  <a:lnTo>
                    <a:pt x="200" y="9"/>
                  </a:lnTo>
                  <a:lnTo>
                    <a:pt x="205" y="9"/>
                  </a:lnTo>
                  <a:lnTo>
                    <a:pt x="209" y="9"/>
                  </a:lnTo>
                  <a:lnTo>
                    <a:pt x="214" y="9"/>
                  </a:lnTo>
                  <a:lnTo>
                    <a:pt x="219" y="9"/>
                  </a:lnTo>
                  <a:lnTo>
                    <a:pt x="223" y="9"/>
                  </a:lnTo>
                  <a:lnTo>
                    <a:pt x="228" y="9"/>
                  </a:lnTo>
                  <a:lnTo>
                    <a:pt x="233" y="9"/>
                  </a:lnTo>
                  <a:lnTo>
                    <a:pt x="237" y="9"/>
                  </a:lnTo>
                  <a:lnTo>
                    <a:pt x="242" y="9"/>
                  </a:lnTo>
                  <a:lnTo>
                    <a:pt x="247" y="9"/>
                  </a:lnTo>
                  <a:lnTo>
                    <a:pt x="251" y="9"/>
                  </a:lnTo>
                  <a:lnTo>
                    <a:pt x="256" y="9"/>
                  </a:lnTo>
                  <a:lnTo>
                    <a:pt x="261" y="9"/>
                  </a:lnTo>
                  <a:lnTo>
                    <a:pt x="265" y="9"/>
                  </a:lnTo>
                  <a:lnTo>
                    <a:pt x="270" y="9"/>
                  </a:lnTo>
                  <a:lnTo>
                    <a:pt x="275" y="9"/>
                  </a:lnTo>
                  <a:lnTo>
                    <a:pt x="279" y="9"/>
                  </a:lnTo>
                  <a:lnTo>
                    <a:pt x="284" y="9"/>
                  </a:lnTo>
                  <a:lnTo>
                    <a:pt x="289" y="9"/>
                  </a:lnTo>
                  <a:lnTo>
                    <a:pt x="293" y="9"/>
                  </a:lnTo>
                  <a:lnTo>
                    <a:pt x="298" y="9"/>
                  </a:lnTo>
                  <a:lnTo>
                    <a:pt x="303" y="9"/>
                  </a:lnTo>
                  <a:lnTo>
                    <a:pt x="307" y="9"/>
                  </a:lnTo>
                  <a:lnTo>
                    <a:pt x="312" y="9"/>
                  </a:lnTo>
                  <a:lnTo>
                    <a:pt x="317" y="9"/>
                  </a:lnTo>
                  <a:lnTo>
                    <a:pt x="321" y="9"/>
                  </a:lnTo>
                  <a:lnTo>
                    <a:pt x="326" y="9"/>
                  </a:lnTo>
                  <a:lnTo>
                    <a:pt x="331" y="9"/>
                  </a:lnTo>
                  <a:lnTo>
                    <a:pt x="335" y="9"/>
                  </a:lnTo>
                  <a:lnTo>
                    <a:pt x="345" y="9"/>
                  </a:lnTo>
                  <a:lnTo>
                    <a:pt x="349" y="9"/>
                  </a:lnTo>
                  <a:lnTo>
                    <a:pt x="354" y="9"/>
                  </a:lnTo>
                  <a:lnTo>
                    <a:pt x="358" y="9"/>
                  </a:lnTo>
                  <a:lnTo>
                    <a:pt x="363" y="14"/>
                  </a:lnTo>
                  <a:lnTo>
                    <a:pt x="368" y="14"/>
                  </a:lnTo>
                  <a:lnTo>
                    <a:pt x="372" y="14"/>
                  </a:lnTo>
                  <a:lnTo>
                    <a:pt x="377" y="14"/>
                  </a:lnTo>
                  <a:lnTo>
                    <a:pt x="386" y="14"/>
                  </a:lnTo>
                  <a:lnTo>
                    <a:pt x="391" y="14"/>
                  </a:lnTo>
                  <a:lnTo>
                    <a:pt x="396" y="14"/>
                  </a:lnTo>
                  <a:lnTo>
                    <a:pt x="400" y="14"/>
                  </a:lnTo>
                  <a:lnTo>
                    <a:pt x="405" y="14"/>
                  </a:lnTo>
                  <a:lnTo>
                    <a:pt x="410" y="14"/>
                  </a:lnTo>
                  <a:lnTo>
                    <a:pt x="419" y="14"/>
                  </a:lnTo>
                  <a:lnTo>
                    <a:pt x="424" y="14"/>
                  </a:lnTo>
                  <a:lnTo>
                    <a:pt x="428" y="14"/>
                  </a:lnTo>
                  <a:lnTo>
                    <a:pt x="433" y="14"/>
                  </a:lnTo>
                  <a:lnTo>
                    <a:pt x="438" y="14"/>
                  </a:lnTo>
                  <a:lnTo>
                    <a:pt x="442" y="14"/>
                  </a:lnTo>
                  <a:lnTo>
                    <a:pt x="452" y="14"/>
                  </a:lnTo>
                  <a:lnTo>
                    <a:pt x="456" y="14"/>
                  </a:lnTo>
                  <a:lnTo>
                    <a:pt x="461" y="14"/>
                  </a:lnTo>
                  <a:lnTo>
                    <a:pt x="466" y="14"/>
                  </a:lnTo>
                  <a:lnTo>
                    <a:pt x="470" y="14"/>
                  </a:lnTo>
                  <a:lnTo>
                    <a:pt x="480" y="14"/>
                  </a:lnTo>
                  <a:lnTo>
                    <a:pt x="484" y="14"/>
                  </a:lnTo>
                  <a:lnTo>
                    <a:pt x="489" y="14"/>
                  </a:lnTo>
                  <a:lnTo>
                    <a:pt x="494" y="14"/>
                  </a:lnTo>
                  <a:lnTo>
                    <a:pt x="503" y="14"/>
                  </a:lnTo>
                  <a:lnTo>
                    <a:pt x="508" y="14"/>
                  </a:lnTo>
                  <a:lnTo>
                    <a:pt x="512" y="14"/>
                  </a:lnTo>
                  <a:lnTo>
                    <a:pt x="517" y="14"/>
                  </a:lnTo>
                  <a:lnTo>
                    <a:pt x="521" y="14"/>
                  </a:lnTo>
                  <a:lnTo>
                    <a:pt x="531" y="14"/>
                  </a:lnTo>
                  <a:lnTo>
                    <a:pt x="535" y="14"/>
                  </a:lnTo>
                  <a:lnTo>
                    <a:pt x="540" y="14"/>
                  </a:lnTo>
                  <a:lnTo>
                    <a:pt x="549" y="14"/>
                  </a:lnTo>
                  <a:lnTo>
                    <a:pt x="554" y="14"/>
                  </a:lnTo>
                  <a:lnTo>
                    <a:pt x="559" y="14"/>
                  </a:lnTo>
                  <a:lnTo>
                    <a:pt x="563" y="14"/>
                  </a:lnTo>
                  <a:lnTo>
                    <a:pt x="573" y="14"/>
                  </a:lnTo>
                  <a:lnTo>
                    <a:pt x="577" y="14"/>
                  </a:lnTo>
                  <a:lnTo>
                    <a:pt x="582" y="14"/>
                  </a:lnTo>
                  <a:lnTo>
                    <a:pt x="591" y="14"/>
                  </a:lnTo>
                  <a:lnTo>
                    <a:pt x="596" y="14"/>
                  </a:lnTo>
                  <a:lnTo>
                    <a:pt x="601" y="14"/>
                  </a:lnTo>
                  <a:lnTo>
                    <a:pt x="610" y="14"/>
                  </a:lnTo>
                  <a:lnTo>
                    <a:pt x="615" y="14"/>
                  </a:lnTo>
                  <a:lnTo>
                    <a:pt x="619" y="14"/>
                  </a:lnTo>
                  <a:lnTo>
                    <a:pt x="629" y="14"/>
                  </a:lnTo>
                  <a:lnTo>
                    <a:pt x="633" y="14"/>
                  </a:lnTo>
                  <a:lnTo>
                    <a:pt x="638" y="14"/>
                  </a:lnTo>
                  <a:lnTo>
                    <a:pt x="643" y="14"/>
                  </a:lnTo>
                  <a:lnTo>
                    <a:pt x="652" y="14"/>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 name="Freeform 68"/>
            <p:cNvSpPr>
              <a:spLocks/>
            </p:cNvSpPr>
            <p:nvPr/>
          </p:nvSpPr>
          <p:spPr bwMode="auto">
            <a:xfrm>
              <a:off x="3849670" y="2914359"/>
              <a:ext cx="317469" cy="0"/>
            </a:xfrm>
            <a:custGeom>
              <a:avLst/>
              <a:gdLst>
                <a:gd name="T0" fmla="*/ 0 w 200"/>
                <a:gd name="T1" fmla="*/ 7938 w 200"/>
                <a:gd name="T2" fmla="*/ 14288 w 200"/>
                <a:gd name="T3" fmla="*/ 22225 w 200"/>
                <a:gd name="T4" fmla="*/ 30163 w 200"/>
                <a:gd name="T5" fmla="*/ 36513 w 200"/>
                <a:gd name="T6" fmla="*/ 44450 w 200"/>
                <a:gd name="T7" fmla="*/ 50800 w 200"/>
                <a:gd name="T8" fmla="*/ 58738 w 200"/>
                <a:gd name="T9" fmla="*/ 66675 w 200"/>
                <a:gd name="T10" fmla="*/ 73025 w 200"/>
                <a:gd name="T11" fmla="*/ 80963 w 200"/>
                <a:gd name="T12" fmla="*/ 88900 w 200"/>
                <a:gd name="T13" fmla="*/ 95250 w 200"/>
                <a:gd name="T14" fmla="*/ 103188 w 200"/>
                <a:gd name="T15" fmla="*/ 111125 w 200"/>
                <a:gd name="T16" fmla="*/ 117475 w 200"/>
                <a:gd name="T17" fmla="*/ 125413 w 200"/>
                <a:gd name="T18" fmla="*/ 133350 w 200"/>
                <a:gd name="T19" fmla="*/ 139700 w 200"/>
                <a:gd name="T20" fmla="*/ 147638 w 200"/>
                <a:gd name="T21" fmla="*/ 161925 w 200"/>
                <a:gd name="T22" fmla="*/ 169863 w 200"/>
                <a:gd name="T23" fmla="*/ 177800 w 200"/>
                <a:gd name="T24" fmla="*/ 192088 w 200"/>
                <a:gd name="T25" fmla="*/ 200025 w 200"/>
                <a:gd name="T26" fmla="*/ 206375 w 200"/>
                <a:gd name="T27" fmla="*/ 222250 w 200"/>
                <a:gd name="T28" fmla="*/ 228600 w 200"/>
                <a:gd name="T29" fmla="*/ 236538 w 200"/>
                <a:gd name="T30" fmla="*/ 250825 w 200"/>
                <a:gd name="T31" fmla="*/ 266700 w 200"/>
                <a:gd name="T32" fmla="*/ 273050 w 200"/>
                <a:gd name="T33" fmla="*/ 288925 w 200"/>
                <a:gd name="T34" fmla="*/ 295275 w 200"/>
                <a:gd name="T35" fmla="*/ 309563 w 200"/>
                <a:gd name="T36" fmla="*/ 317500 w 200"/>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Lst>
              <a:ahLst/>
              <a:cxnLst>
                <a:cxn ang="T37">
                  <a:pos x="T0" y="0"/>
                </a:cxn>
                <a:cxn ang="T38">
                  <a:pos x="T1" y="0"/>
                </a:cxn>
                <a:cxn ang="T39">
                  <a:pos x="T2" y="0"/>
                </a:cxn>
                <a:cxn ang="T40">
                  <a:pos x="T3" y="0"/>
                </a:cxn>
                <a:cxn ang="T41">
                  <a:pos x="T4" y="0"/>
                </a:cxn>
                <a:cxn ang="T42">
                  <a:pos x="T5" y="0"/>
                </a:cxn>
                <a:cxn ang="T43">
                  <a:pos x="T6" y="0"/>
                </a:cxn>
                <a:cxn ang="T44">
                  <a:pos x="T7" y="0"/>
                </a:cxn>
                <a:cxn ang="T45">
                  <a:pos x="T8" y="0"/>
                </a:cxn>
                <a:cxn ang="T46">
                  <a:pos x="T9" y="0"/>
                </a:cxn>
                <a:cxn ang="T47">
                  <a:pos x="T10" y="0"/>
                </a:cxn>
                <a:cxn ang="T48">
                  <a:pos x="T11" y="0"/>
                </a:cxn>
                <a:cxn ang="T49">
                  <a:pos x="T12" y="0"/>
                </a:cxn>
                <a:cxn ang="T50">
                  <a:pos x="T13" y="0"/>
                </a:cxn>
                <a:cxn ang="T51">
                  <a:pos x="T14" y="0"/>
                </a:cxn>
                <a:cxn ang="T52">
                  <a:pos x="T15" y="0"/>
                </a:cxn>
                <a:cxn ang="T53">
                  <a:pos x="T16" y="0"/>
                </a:cxn>
                <a:cxn ang="T54">
                  <a:pos x="T17" y="0"/>
                </a:cxn>
                <a:cxn ang="T55">
                  <a:pos x="T18" y="0"/>
                </a:cxn>
                <a:cxn ang="T56">
                  <a:pos x="T19" y="0"/>
                </a:cxn>
                <a:cxn ang="T57">
                  <a:pos x="T20" y="0"/>
                </a:cxn>
                <a:cxn ang="T58">
                  <a:pos x="T21" y="0"/>
                </a:cxn>
                <a:cxn ang="T59">
                  <a:pos x="T22" y="0"/>
                </a:cxn>
                <a:cxn ang="T60">
                  <a:pos x="T23" y="0"/>
                </a:cxn>
                <a:cxn ang="T61">
                  <a:pos x="T24" y="0"/>
                </a:cxn>
                <a:cxn ang="T62">
                  <a:pos x="T25" y="0"/>
                </a:cxn>
                <a:cxn ang="T63">
                  <a:pos x="T26" y="0"/>
                </a:cxn>
                <a:cxn ang="T64">
                  <a:pos x="T27" y="0"/>
                </a:cxn>
                <a:cxn ang="T65">
                  <a:pos x="T28" y="0"/>
                </a:cxn>
                <a:cxn ang="T66">
                  <a:pos x="T29" y="0"/>
                </a:cxn>
                <a:cxn ang="T67">
                  <a:pos x="T30" y="0"/>
                </a:cxn>
                <a:cxn ang="T68">
                  <a:pos x="T31" y="0"/>
                </a:cxn>
                <a:cxn ang="T69">
                  <a:pos x="T32" y="0"/>
                </a:cxn>
                <a:cxn ang="T70">
                  <a:pos x="T33" y="0"/>
                </a:cxn>
                <a:cxn ang="T71">
                  <a:pos x="T34" y="0"/>
                </a:cxn>
                <a:cxn ang="T72">
                  <a:pos x="T35" y="0"/>
                </a:cxn>
                <a:cxn ang="T73">
                  <a:pos x="T36" y="0"/>
                </a:cxn>
              </a:cxnLst>
              <a:rect l="0" t="0" r="r" b="b"/>
              <a:pathLst>
                <a:path w="200">
                  <a:moveTo>
                    <a:pt x="0" y="0"/>
                  </a:moveTo>
                  <a:lnTo>
                    <a:pt x="5" y="0"/>
                  </a:lnTo>
                  <a:lnTo>
                    <a:pt x="9" y="0"/>
                  </a:lnTo>
                  <a:lnTo>
                    <a:pt x="14" y="0"/>
                  </a:lnTo>
                  <a:lnTo>
                    <a:pt x="19" y="0"/>
                  </a:lnTo>
                  <a:lnTo>
                    <a:pt x="23" y="0"/>
                  </a:lnTo>
                  <a:lnTo>
                    <a:pt x="28" y="0"/>
                  </a:lnTo>
                  <a:lnTo>
                    <a:pt x="32" y="0"/>
                  </a:lnTo>
                  <a:lnTo>
                    <a:pt x="37" y="0"/>
                  </a:lnTo>
                  <a:lnTo>
                    <a:pt x="42" y="0"/>
                  </a:lnTo>
                  <a:lnTo>
                    <a:pt x="46" y="0"/>
                  </a:lnTo>
                  <a:lnTo>
                    <a:pt x="51" y="0"/>
                  </a:lnTo>
                  <a:lnTo>
                    <a:pt x="56" y="0"/>
                  </a:lnTo>
                  <a:lnTo>
                    <a:pt x="60" y="0"/>
                  </a:lnTo>
                  <a:lnTo>
                    <a:pt x="65" y="0"/>
                  </a:lnTo>
                  <a:lnTo>
                    <a:pt x="70" y="0"/>
                  </a:lnTo>
                  <a:lnTo>
                    <a:pt x="74" y="0"/>
                  </a:lnTo>
                  <a:lnTo>
                    <a:pt x="79" y="0"/>
                  </a:lnTo>
                  <a:lnTo>
                    <a:pt x="84" y="0"/>
                  </a:lnTo>
                  <a:lnTo>
                    <a:pt x="88" y="0"/>
                  </a:lnTo>
                  <a:lnTo>
                    <a:pt x="93" y="0"/>
                  </a:lnTo>
                  <a:lnTo>
                    <a:pt x="102" y="0"/>
                  </a:lnTo>
                  <a:lnTo>
                    <a:pt x="107" y="0"/>
                  </a:lnTo>
                  <a:lnTo>
                    <a:pt x="112" y="0"/>
                  </a:lnTo>
                  <a:lnTo>
                    <a:pt x="121" y="0"/>
                  </a:lnTo>
                  <a:lnTo>
                    <a:pt x="126" y="0"/>
                  </a:lnTo>
                  <a:lnTo>
                    <a:pt x="130" y="0"/>
                  </a:lnTo>
                  <a:lnTo>
                    <a:pt x="140" y="0"/>
                  </a:lnTo>
                  <a:lnTo>
                    <a:pt x="144" y="0"/>
                  </a:lnTo>
                  <a:lnTo>
                    <a:pt x="149" y="0"/>
                  </a:lnTo>
                  <a:lnTo>
                    <a:pt x="158" y="0"/>
                  </a:lnTo>
                  <a:lnTo>
                    <a:pt x="168" y="0"/>
                  </a:lnTo>
                  <a:lnTo>
                    <a:pt x="172" y="0"/>
                  </a:lnTo>
                  <a:lnTo>
                    <a:pt x="182" y="0"/>
                  </a:lnTo>
                  <a:lnTo>
                    <a:pt x="186" y="0"/>
                  </a:lnTo>
                  <a:lnTo>
                    <a:pt x="195" y="0"/>
                  </a:lnTo>
                  <a:lnTo>
                    <a:pt x="200" y="0"/>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70" name="Group 569"/>
          <p:cNvGrpSpPr/>
          <p:nvPr/>
        </p:nvGrpSpPr>
        <p:grpSpPr>
          <a:xfrm>
            <a:off x="5773659" y="855641"/>
            <a:ext cx="3030213" cy="2130196"/>
            <a:chOff x="5773659" y="855641"/>
            <a:chExt cx="3030213" cy="2130196"/>
          </a:xfrm>
        </p:grpSpPr>
        <p:sp>
          <p:nvSpPr>
            <p:cNvPr id="571" name="Freeform 65"/>
            <p:cNvSpPr>
              <a:spLocks/>
            </p:cNvSpPr>
            <p:nvPr/>
          </p:nvSpPr>
          <p:spPr bwMode="auto">
            <a:xfrm>
              <a:off x="5773659" y="855641"/>
              <a:ext cx="776204" cy="1849238"/>
            </a:xfrm>
            <a:custGeom>
              <a:avLst/>
              <a:gdLst>
                <a:gd name="T0" fmla="*/ 228600 w 489"/>
                <a:gd name="T1" fmla="*/ 44450 h 1165"/>
                <a:gd name="T2" fmla="*/ 242887 w 489"/>
                <a:gd name="T3" fmla="*/ 141287 h 1165"/>
                <a:gd name="T4" fmla="*/ 250825 w 489"/>
                <a:gd name="T5" fmla="*/ 266700 h 1165"/>
                <a:gd name="T6" fmla="*/ 265112 w 489"/>
                <a:gd name="T7" fmla="*/ 333375 h 1165"/>
                <a:gd name="T8" fmla="*/ 273050 w 489"/>
                <a:gd name="T9" fmla="*/ 422275 h 1165"/>
                <a:gd name="T10" fmla="*/ 287337 w 489"/>
                <a:gd name="T11" fmla="*/ 473075 h 1165"/>
                <a:gd name="T12" fmla="*/ 295275 w 489"/>
                <a:gd name="T13" fmla="*/ 555625 h 1165"/>
                <a:gd name="T14" fmla="*/ 309562 w 489"/>
                <a:gd name="T15" fmla="*/ 606425 h 1165"/>
                <a:gd name="T16" fmla="*/ 317500 w 489"/>
                <a:gd name="T17" fmla="*/ 673100 h 1165"/>
                <a:gd name="T18" fmla="*/ 331787 w 489"/>
                <a:gd name="T19" fmla="*/ 717550 h 1165"/>
                <a:gd name="T20" fmla="*/ 339725 w 489"/>
                <a:gd name="T21" fmla="*/ 776287 h 1165"/>
                <a:gd name="T22" fmla="*/ 354012 w 489"/>
                <a:gd name="T23" fmla="*/ 820737 h 1165"/>
                <a:gd name="T24" fmla="*/ 361950 w 489"/>
                <a:gd name="T25" fmla="*/ 881062 h 1165"/>
                <a:gd name="T26" fmla="*/ 376237 w 489"/>
                <a:gd name="T27" fmla="*/ 917575 h 1165"/>
                <a:gd name="T28" fmla="*/ 384175 w 489"/>
                <a:gd name="T29" fmla="*/ 968375 h 1165"/>
                <a:gd name="T30" fmla="*/ 398462 w 489"/>
                <a:gd name="T31" fmla="*/ 1006475 h 1165"/>
                <a:gd name="T32" fmla="*/ 406400 w 489"/>
                <a:gd name="T33" fmla="*/ 1057275 h 1165"/>
                <a:gd name="T34" fmla="*/ 420687 w 489"/>
                <a:gd name="T35" fmla="*/ 1087437 h 1165"/>
                <a:gd name="T36" fmla="*/ 428625 w 489"/>
                <a:gd name="T37" fmla="*/ 1139825 h 1165"/>
                <a:gd name="T38" fmla="*/ 442912 w 489"/>
                <a:gd name="T39" fmla="*/ 1168400 h 1165"/>
                <a:gd name="T40" fmla="*/ 450850 w 489"/>
                <a:gd name="T41" fmla="*/ 1206500 h 1165"/>
                <a:gd name="T42" fmla="*/ 465137 w 489"/>
                <a:gd name="T43" fmla="*/ 1243012 h 1165"/>
                <a:gd name="T44" fmla="*/ 473075 w 489"/>
                <a:gd name="T45" fmla="*/ 1279525 h 1165"/>
                <a:gd name="T46" fmla="*/ 487362 w 489"/>
                <a:gd name="T47" fmla="*/ 1309687 h 1165"/>
                <a:gd name="T48" fmla="*/ 495300 w 489"/>
                <a:gd name="T49" fmla="*/ 1346200 h 1165"/>
                <a:gd name="T50" fmla="*/ 509587 w 489"/>
                <a:gd name="T51" fmla="*/ 1368425 h 1165"/>
                <a:gd name="T52" fmla="*/ 517525 w 489"/>
                <a:gd name="T53" fmla="*/ 1404937 h 1165"/>
                <a:gd name="T54" fmla="*/ 531812 w 489"/>
                <a:gd name="T55" fmla="*/ 1427162 h 1165"/>
                <a:gd name="T56" fmla="*/ 539750 w 489"/>
                <a:gd name="T57" fmla="*/ 1457325 h 1165"/>
                <a:gd name="T58" fmla="*/ 561975 w 489"/>
                <a:gd name="T59" fmla="*/ 1493837 h 1165"/>
                <a:gd name="T60" fmla="*/ 568325 w 489"/>
                <a:gd name="T61" fmla="*/ 1524000 h 1165"/>
                <a:gd name="T62" fmla="*/ 590550 w 489"/>
                <a:gd name="T63" fmla="*/ 1560512 h 1165"/>
                <a:gd name="T64" fmla="*/ 598487 w 489"/>
                <a:gd name="T65" fmla="*/ 1590675 h 1165"/>
                <a:gd name="T66" fmla="*/ 628650 w 489"/>
                <a:gd name="T67" fmla="*/ 1635125 h 1165"/>
                <a:gd name="T68" fmla="*/ 635000 w 489"/>
                <a:gd name="T69" fmla="*/ 1657350 h 1165"/>
                <a:gd name="T70" fmla="*/ 657225 w 489"/>
                <a:gd name="T71" fmla="*/ 1685925 h 1165"/>
                <a:gd name="T72" fmla="*/ 673100 w 489"/>
                <a:gd name="T73" fmla="*/ 1708150 h 1165"/>
                <a:gd name="T74" fmla="*/ 687387 w 489"/>
                <a:gd name="T75" fmla="*/ 1738312 h 1165"/>
                <a:gd name="T76" fmla="*/ 701675 w 489"/>
                <a:gd name="T77" fmla="*/ 1760537 h 1165"/>
                <a:gd name="T78" fmla="*/ 723900 w 489"/>
                <a:gd name="T79" fmla="*/ 1782762 h 1165"/>
                <a:gd name="T80" fmla="*/ 738187 w 489"/>
                <a:gd name="T81" fmla="*/ 1804987 h 1165"/>
                <a:gd name="T82" fmla="*/ 760412 w 489"/>
                <a:gd name="T83" fmla="*/ 1833562 h 11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9" h="1165">
                  <a:moveTo>
                    <a:pt x="0" y="0"/>
                  </a:moveTo>
                  <a:lnTo>
                    <a:pt x="144" y="0"/>
                  </a:lnTo>
                  <a:lnTo>
                    <a:pt x="144" y="28"/>
                  </a:lnTo>
                  <a:lnTo>
                    <a:pt x="149" y="33"/>
                  </a:lnTo>
                  <a:lnTo>
                    <a:pt x="149" y="84"/>
                  </a:lnTo>
                  <a:lnTo>
                    <a:pt x="153" y="89"/>
                  </a:lnTo>
                  <a:lnTo>
                    <a:pt x="153" y="131"/>
                  </a:lnTo>
                  <a:lnTo>
                    <a:pt x="158" y="135"/>
                  </a:lnTo>
                  <a:lnTo>
                    <a:pt x="158" y="168"/>
                  </a:lnTo>
                  <a:lnTo>
                    <a:pt x="163" y="173"/>
                  </a:lnTo>
                  <a:lnTo>
                    <a:pt x="163" y="205"/>
                  </a:lnTo>
                  <a:lnTo>
                    <a:pt x="167" y="210"/>
                  </a:lnTo>
                  <a:lnTo>
                    <a:pt x="167" y="238"/>
                  </a:lnTo>
                  <a:lnTo>
                    <a:pt x="172" y="243"/>
                  </a:lnTo>
                  <a:lnTo>
                    <a:pt x="172" y="266"/>
                  </a:lnTo>
                  <a:lnTo>
                    <a:pt x="177" y="271"/>
                  </a:lnTo>
                  <a:lnTo>
                    <a:pt x="177" y="294"/>
                  </a:lnTo>
                  <a:lnTo>
                    <a:pt x="181" y="298"/>
                  </a:lnTo>
                  <a:lnTo>
                    <a:pt x="181" y="322"/>
                  </a:lnTo>
                  <a:lnTo>
                    <a:pt x="186" y="326"/>
                  </a:lnTo>
                  <a:lnTo>
                    <a:pt x="186" y="350"/>
                  </a:lnTo>
                  <a:lnTo>
                    <a:pt x="191" y="354"/>
                  </a:lnTo>
                  <a:lnTo>
                    <a:pt x="191" y="378"/>
                  </a:lnTo>
                  <a:lnTo>
                    <a:pt x="195" y="382"/>
                  </a:lnTo>
                  <a:lnTo>
                    <a:pt x="195" y="401"/>
                  </a:lnTo>
                  <a:lnTo>
                    <a:pt x="200" y="406"/>
                  </a:lnTo>
                  <a:lnTo>
                    <a:pt x="200" y="424"/>
                  </a:lnTo>
                  <a:lnTo>
                    <a:pt x="205" y="429"/>
                  </a:lnTo>
                  <a:lnTo>
                    <a:pt x="205" y="447"/>
                  </a:lnTo>
                  <a:lnTo>
                    <a:pt x="209" y="452"/>
                  </a:lnTo>
                  <a:lnTo>
                    <a:pt x="209" y="471"/>
                  </a:lnTo>
                  <a:lnTo>
                    <a:pt x="214" y="475"/>
                  </a:lnTo>
                  <a:lnTo>
                    <a:pt x="214" y="489"/>
                  </a:lnTo>
                  <a:lnTo>
                    <a:pt x="219" y="494"/>
                  </a:lnTo>
                  <a:lnTo>
                    <a:pt x="219" y="513"/>
                  </a:lnTo>
                  <a:lnTo>
                    <a:pt x="223" y="517"/>
                  </a:lnTo>
                  <a:lnTo>
                    <a:pt x="223" y="536"/>
                  </a:lnTo>
                  <a:lnTo>
                    <a:pt x="228" y="541"/>
                  </a:lnTo>
                  <a:lnTo>
                    <a:pt x="228" y="555"/>
                  </a:lnTo>
                  <a:lnTo>
                    <a:pt x="233" y="559"/>
                  </a:lnTo>
                  <a:lnTo>
                    <a:pt x="233" y="573"/>
                  </a:lnTo>
                  <a:lnTo>
                    <a:pt x="237" y="578"/>
                  </a:lnTo>
                  <a:lnTo>
                    <a:pt x="237" y="592"/>
                  </a:lnTo>
                  <a:lnTo>
                    <a:pt x="242" y="597"/>
                  </a:lnTo>
                  <a:lnTo>
                    <a:pt x="242" y="610"/>
                  </a:lnTo>
                  <a:lnTo>
                    <a:pt x="247" y="615"/>
                  </a:lnTo>
                  <a:lnTo>
                    <a:pt x="247" y="629"/>
                  </a:lnTo>
                  <a:lnTo>
                    <a:pt x="251" y="634"/>
                  </a:lnTo>
                  <a:lnTo>
                    <a:pt x="251" y="648"/>
                  </a:lnTo>
                  <a:lnTo>
                    <a:pt x="256" y="652"/>
                  </a:lnTo>
                  <a:lnTo>
                    <a:pt x="256" y="666"/>
                  </a:lnTo>
                  <a:lnTo>
                    <a:pt x="261" y="671"/>
                  </a:lnTo>
                  <a:lnTo>
                    <a:pt x="261" y="680"/>
                  </a:lnTo>
                  <a:lnTo>
                    <a:pt x="265" y="685"/>
                  </a:lnTo>
                  <a:lnTo>
                    <a:pt x="265" y="699"/>
                  </a:lnTo>
                  <a:lnTo>
                    <a:pt x="270" y="704"/>
                  </a:lnTo>
                  <a:lnTo>
                    <a:pt x="270" y="718"/>
                  </a:lnTo>
                  <a:lnTo>
                    <a:pt x="275" y="722"/>
                  </a:lnTo>
                  <a:lnTo>
                    <a:pt x="275" y="732"/>
                  </a:lnTo>
                  <a:lnTo>
                    <a:pt x="279" y="736"/>
                  </a:lnTo>
                  <a:lnTo>
                    <a:pt x="279" y="746"/>
                  </a:lnTo>
                  <a:lnTo>
                    <a:pt x="284" y="750"/>
                  </a:lnTo>
                  <a:lnTo>
                    <a:pt x="284" y="760"/>
                  </a:lnTo>
                  <a:lnTo>
                    <a:pt x="288" y="764"/>
                  </a:lnTo>
                  <a:lnTo>
                    <a:pt x="288" y="778"/>
                  </a:lnTo>
                  <a:lnTo>
                    <a:pt x="293" y="783"/>
                  </a:lnTo>
                  <a:lnTo>
                    <a:pt x="293" y="792"/>
                  </a:lnTo>
                  <a:lnTo>
                    <a:pt x="298" y="797"/>
                  </a:lnTo>
                  <a:lnTo>
                    <a:pt x="298" y="806"/>
                  </a:lnTo>
                  <a:lnTo>
                    <a:pt x="302" y="811"/>
                  </a:lnTo>
                  <a:lnTo>
                    <a:pt x="302" y="820"/>
                  </a:lnTo>
                  <a:lnTo>
                    <a:pt x="307" y="825"/>
                  </a:lnTo>
                  <a:lnTo>
                    <a:pt x="307" y="834"/>
                  </a:lnTo>
                  <a:lnTo>
                    <a:pt x="312" y="839"/>
                  </a:lnTo>
                  <a:lnTo>
                    <a:pt x="312" y="848"/>
                  </a:lnTo>
                  <a:lnTo>
                    <a:pt x="316" y="853"/>
                  </a:lnTo>
                  <a:lnTo>
                    <a:pt x="316" y="857"/>
                  </a:lnTo>
                  <a:lnTo>
                    <a:pt x="321" y="862"/>
                  </a:lnTo>
                  <a:lnTo>
                    <a:pt x="321" y="871"/>
                  </a:lnTo>
                  <a:lnTo>
                    <a:pt x="326" y="876"/>
                  </a:lnTo>
                  <a:lnTo>
                    <a:pt x="326" y="885"/>
                  </a:lnTo>
                  <a:lnTo>
                    <a:pt x="330" y="890"/>
                  </a:lnTo>
                  <a:lnTo>
                    <a:pt x="330" y="895"/>
                  </a:lnTo>
                  <a:lnTo>
                    <a:pt x="335" y="899"/>
                  </a:lnTo>
                  <a:lnTo>
                    <a:pt x="335" y="909"/>
                  </a:lnTo>
                  <a:lnTo>
                    <a:pt x="340" y="913"/>
                  </a:lnTo>
                  <a:lnTo>
                    <a:pt x="340" y="918"/>
                  </a:lnTo>
                  <a:lnTo>
                    <a:pt x="344" y="923"/>
                  </a:lnTo>
                  <a:lnTo>
                    <a:pt x="344" y="932"/>
                  </a:lnTo>
                  <a:lnTo>
                    <a:pt x="354" y="941"/>
                  </a:lnTo>
                  <a:lnTo>
                    <a:pt x="354" y="950"/>
                  </a:lnTo>
                  <a:lnTo>
                    <a:pt x="358" y="955"/>
                  </a:lnTo>
                  <a:lnTo>
                    <a:pt x="358" y="960"/>
                  </a:lnTo>
                  <a:lnTo>
                    <a:pt x="363" y="964"/>
                  </a:lnTo>
                  <a:lnTo>
                    <a:pt x="363" y="974"/>
                  </a:lnTo>
                  <a:lnTo>
                    <a:pt x="372" y="983"/>
                  </a:lnTo>
                  <a:lnTo>
                    <a:pt x="372" y="988"/>
                  </a:lnTo>
                  <a:lnTo>
                    <a:pt x="377" y="992"/>
                  </a:lnTo>
                  <a:lnTo>
                    <a:pt x="377" y="1002"/>
                  </a:lnTo>
                  <a:lnTo>
                    <a:pt x="386" y="1011"/>
                  </a:lnTo>
                  <a:lnTo>
                    <a:pt x="386" y="1020"/>
                  </a:lnTo>
                  <a:lnTo>
                    <a:pt x="396" y="1030"/>
                  </a:lnTo>
                  <a:lnTo>
                    <a:pt x="396" y="1034"/>
                  </a:lnTo>
                  <a:lnTo>
                    <a:pt x="400" y="1039"/>
                  </a:lnTo>
                  <a:lnTo>
                    <a:pt x="400" y="1044"/>
                  </a:lnTo>
                  <a:lnTo>
                    <a:pt x="410" y="1053"/>
                  </a:lnTo>
                  <a:lnTo>
                    <a:pt x="410" y="1058"/>
                  </a:lnTo>
                  <a:lnTo>
                    <a:pt x="414" y="1062"/>
                  </a:lnTo>
                  <a:lnTo>
                    <a:pt x="414" y="1067"/>
                  </a:lnTo>
                  <a:lnTo>
                    <a:pt x="419" y="1072"/>
                  </a:lnTo>
                  <a:lnTo>
                    <a:pt x="424" y="1076"/>
                  </a:lnTo>
                  <a:lnTo>
                    <a:pt x="424" y="1081"/>
                  </a:lnTo>
                  <a:lnTo>
                    <a:pt x="433" y="1090"/>
                  </a:lnTo>
                  <a:lnTo>
                    <a:pt x="433" y="1095"/>
                  </a:lnTo>
                  <a:lnTo>
                    <a:pt x="438" y="1099"/>
                  </a:lnTo>
                  <a:lnTo>
                    <a:pt x="442" y="1104"/>
                  </a:lnTo>
                  <a:lnTo>
                    <a:pt x="442" y="1109"/>
                  </a:lnTo>
                  <a:lnTo>
                    <a:pt x="447" y="1113"/>
                  </a:lnTo>
                  <a:lnTo>
                    <a:pt x="451" y="1118"/>
                  </a:lnTo>
                  <a:lnTo>
                    <a:pt x="456" y="1123"/>
                  </a:lnTo>
                  <a:lnTo>
                    <a:pt x="456" y="1127"/>
                  </a:lnTo>
                  <a:lnTo>
                    <a:pt x="461" y="1132"/>
                  </a:lnTo>
                  <a:lnTo>
                    <a:pt x="465" y="1137"/>
                  </a:lnTo>
                  <a:lnTo>
                    <a:pt x="470" y="1141"/>
                  </a:lnTo>
                  <a:lnTo>
                    <a:pt x="479" y="1151"/>
                  </a:lnTo>
                  <a:lnTo>
                    <a:pt x="479" y="1155"/>
                  </a:lnTo>
                  <a:lnTo>
                    <a:pt x="484" y="1160"/>
                  </a:lnTo>
                  <a:lnTo>
                    <a:pt x="489" y="1165"/>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 name="Freeform 66"/>
            <p:cNvSpPr>
              <a:spLocks/>
            </p:cNvSpPr>
            <p:nvPr/>
          </p:nvSpPr>
          <p:spPr bwMode="auto">
            <a:xfrm>
              <a:off x="6549863" y="2704880"/>
              <a:ext cx="938112" cy="273021"/>
            </a:xfrm>
            <a:custGeom>
              <a:avLst/>
              <a:gdLst>
                <a:gd name="T0" fmla="*/ 14287 w 591"/>
                <a:gd name="T1" fmla="*/ 14288 h 172"/>
                <a:gd name="T2" fmla="*/ 36512 w 591"/>
                <a:gd name="T3" fmla="*/ 36513 h 172"/>
                <a:gd name="T4" fmla="*/ 58737 w 591"/>
                <a:gd name="T5" fmla="*/ 50800 h 172"/>
                <a:gd name="T6" fmla="*/ 80962 w 591"/>
                <a:gd name="T7" fmla="*/ 73025 h 172"/>
                <a:gd name="T8" fmla="*/ 103187 w 591"/>
                <a:gd name="T9" fmla="*/ 88900 h 172"/>
                <a:gd name="T10" fmla="*/ 125412 w 591"/>
                <a:gd name="T11" fmla="*/ 103188 h 172"/>
                <a:gd name="T12" fmla="*/ 147637 w 591"/>
                <a:gd name="T13" fmla="*/ 117475 h 172"/>
                <a:gd name="T14" fmla="*/ 169862 w 591"/>
                <a:gd name="T15" fmla="*/ 133350 h 172"/>
                <a:gd name="T16" fmla="*/ 192087 w 591"/>
                <a:gd name="T17" fmla="*/ 147638 h 172"/>
                <a:gd name="T18" fmla="*/ 214312 w 591"/>
                <a:gd name="T19" fmla="*/ 153988 h 172"/>
                <a:gd name="T20" fmla="*/ 236537 w 591"/>
                <a:gd name="T21" fmla="*/ 169863 h 172"/>
                <a:gd name="T22" fmla="*/ 258762 w 591"/>
                <a:gd name="T23" fmla="*/ 176213 h 172"/>
                <a:gd name="T24" fmla="*/ 280987 w 591"/>
                <a:gd name="T25" fmla="*/ 184150 h 172"/>
                <a:gd name="T26" fmla="*/ 303212 w 591"/>
                <a:gd name="T27" fmla="*/ 192088 h 172"/>
                <a:gd name="T28" fmla="*/ 325437 w 591"/>
                <a:gd name="T29" fmla="*/ 198438 h 172"/>
                <a:gd name="T30" fmla="*/ 347662 w 591"/>
                <a:gd name="T31" fmla="*/ 206375 h 172"/>
                <a:gd name="T32" fmla="*/ 369887 w 591"/>
                <a:gd name="T33" fmla="*/ 214313 h 172"/>
                <a:gd name="T34" fmla="*/ 392112 w 591"/>
                <a:gd name="T35" fmla="*/ 214313 h 172"/>
                <a:gd name="T36" fmla="*/ 414337 w 591"/>
                <a:gd name="T37" fmla="*/ 220663 h 172"/>
                <a:gd name="T38" fmla="*/ 436562 w 591"/>
                <a:gd name="T39" fmla="*/ 228600 h 172"/>
                <a:gd name="T40" fmla="*/ 457200 w 591"/>
                <a:gd name="T41" fmla="*/ 228600 h 172"/>
                <a:gd name="T42" fmla="*/ 479425 w 591"/>
                <a:gd name="T43" fmla="*/ 236538 h 172"/>
                <a:gd name="T44" fmla="*/ 501650 w 591"/>
                <a:gd name="T45" fmla="*/ 236538 h 172"/>
                <a:gd name="T46" fmla="*/ 523875 w 591"/>
                <a:gd name="T47" fmla="*/ 242888 h 172"/>
                <a:gd name="T48" fmla="*/ 546100 w 591"/>
                <a:gd name="T49" fmla="*/ 242888 h 172"/>
                <a:gd name="T50" fmla="*/ 568325 w 591"/>
                <a:gd name="T51" fmla="*/ 250825 h 172"/>
                <a:gd name="T52" fmla="*/ 590550 w 591"/>
                <a:gd name="T53" fmla="*/ 250825 h 172"/>
                <a:gd name="T54" fmla="*/ 612775 w 591"/>
                <a:gd name="T55" fmla="*/ 250825 h 172"/>
                <a:gd name="T56" fmla="*/ 635000 w 591"/>
                <a:gd name="T57" fmla="*/ 258763 h 172"/>
                <a:gd name="T58" fmla="*/ 657225 w 591"/>
                <a:gd name="T59" fmla="*/ 258763 h 172"/>
                <a:gd name="T60" fmla="*/ 679450 w 591"/>
                <a:gd name="T61" fmla="*/ 258763 h 172"/>
                <a:gd name="T62" fmla="*/ 701675 w 591"/>
                <a:gd name="T63" fmla="*/ 258763 h 172"/>
                <a:gd name="T64" fmla="*/ 723900 w 591"/>
                <a:gd name="T65" fmla="*/ 265113 h 172"/>
                <a:gd name="T66" fmla="*/ 746125 w 591"/>
                <a:gd name="T67" fmla="*/ 265113 h 172"/>
                <a:gd name="T68" fmla="*/ 768350 w 591"/>
                <a:gd name="T69" fmla="*/ 265113 h 172"/>
                <a:gd name="T70" fmla="*/ 790575 w 591"/>
                <a:gd name="T71" fmla="*/ 265113 h 172"/>
                <a:gd name="T72" fmla="*/ 812800 w 591"/>
                <a:gd name="T73" fmla="*/ 265113 h 172"/>
                <a:gd name="T74" fmla="*/ 835025 w 591"/>
                <a:gd name="T75" fmla="*/ 273050 h 172"/>
                <a:gd name="T76" fmla="*/ 857250 w 591"/>
                <a:gd name="T77" fmla="*/ 273050 h 172"/>
                <a:gd name="T78" fmla="*/ 879475 w 591"/>
                <a:gd name="T79" fmla="*/ 273050 h 172"/>
                <a:gd name="T80" fmla="*/ 901700 w 591"/>
                <a:gd name="T81" fmla="*/ 273050 h 172"/>
                <a:gd name="T82" fmla="*/ 923925 w 591"/>
                <a:gd name="T83" fmla="*/ 273050 h 1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1" h="172">
                  <a:moveTo>
                    <a:pt x="0" y="0"/>
                  </a:moveTo>
                  <a:lnTo>
                    <a:pt x="4" y="4"/>
                  </a:lnTo>
                  <a:lnTo>
                    <a:pt x="9" y="9"/>
                  </a:lnTo>
                  <a:lnTo>
                    <a:pt x="14" y="14"/>
                  </a:lnTo>
                  <a:lnTo>
                    <a:pt x="18" y="18"/>
                  </a:lnTo>
                  <a:lnTo>
                    <a:pt x="23" y="23"/>
                  </a:lnTo>
                  <a:lnTo>
                    <a:pt x="28" y="28"/>
                  </a:lnTo>
                  <a:lnTo>
                    <a:pt x="32" y="28"/>
                  </a:lnTo>
                  <a:lnTo>
                    <a:pt x="37" y="32"/>
                  </a:lnTo>
                  <a:lnTo>
                    <a:pt x="42" y="37"/>
                  </a:lnTo>
                  <a:lnTo>
                    <a:pt x="46" y="42"/>
                  </a:lnTo>
                  <a:lnTo>
                    <a:pt x="51" y="46"/>
                  </a:lnTo>
                  <a:lnTo>
                    <a:pt x="56" y="51"/>
                  </a:lnTo>
                  <a:lnTo>
                    <a:pt x="60" y="56"/>
                  </a:lnTo>
                  <a:lnTo>
                    <a:pt x="65" y="56"/>
                  </a:lnTo>
                  <a:lnTo>
                    <a:pt x="70" y="60"/>
                  </a:lnTo>
                  <a:lnTo>
                    <a:pt x="74" y="65"/>
                  </a:lnTo>
                  <a:lnTo>
                    <a:pt x="79" y="65"/>
                  </a:lnTo>
                  <a:lnTo>
                    <a:pt x="84" y="70"/>
                  </a:lnTo>
                  <a:lnTo>
                    <a:pt x="88" y="74"/>
                  </a:lnTo>
                  <a:lnTo>
                    <a:pt x="93" y="74"/>
                  </a:lnTo>
                  <a:lnTo>
                    <a:pt x="98" y="79"/>
                  </a:lnTo>
                  <a:lnTo>
                    <a:pt x="102" y="79"/>
                  </a:lnTo>
                  <a:lnTo>
                    <a:pt x="107" y="84"/>
                  </a:lnTo>
                  <a:lnTo>
                    <a:pt x="112" y="84"/>
                  </a:lnTo>
                  <a:lnTo>
                    <a:pt x="116" y="88"/>
                  </a:lnTo>
                  <a:lnTo>
                    <a:pt x="121" y="93"/>
                  </a:lnTo>
                  <a:lnTo>
                    <a:pt x="125" y="93"/>
                  </a:lnTo>
                  <a:lnTo>
                    <a:pt x="130" y="97"/>
                  </a:lnTo>
                  <a:lnTo>
                    <a:pt x="135" y="97"/>
                  </a:lnTo>
                  <a:lnTo>
                    <a:pt x="139" y="97"/>
                  </a:lnTo>
                  <a:lnTo>
                    <a:pt x="144" y="102"/>
                  </a:lnTo>
                  <a:lnTo>
                    <a:pt x="149" y="107"/>
                  </a:lnTo>
                  <a:lnTo>
                    <a:pt x="153" y="107"/>
                  </a:lnTo>
                  <a:lnTo>
                    <a:pt x="158" y="107"/>
                  </a:lnTo>
                  <a:lnTo>
                    <a:pt x="163" y="111"/>
                  </a:lnTo>
                  <a:lnTo>
                    <a:pt x="167" y="111"/>
                  </a:lnTo>
                  <a:lnTo>
                    <a:pt x="172" y="116"/>
                  </a:lnTo>
                  <a:lnTo>
                    <a:pt x="177" y="116"/>
                  </a:lnTo>
                  <a:lnTo>
                    <a:pt x="181" y="116"/>
                  </a:lnTo>
                  <a:lnTo>
                    <a:pt x="186" y="121"/>
                  </a:lnTo>
                  <a:lnTo>
                    <a:pt x="191" y="121"/>
                  </a:lnTo>
                  <a:lnTo>
                    <a:pt x="195" y="121"/>
                  </a:lnTo>
                  <a:lnTo>
                    <a:pt x="200" y="125"/>
                  </a:lnTo>
                  <a:lnTo>
                    <a:pt x="205" y="125"/>
                  </a:lnTo>
                  <a:lnTo>
                    <a:pt x="209" y="125"/>
                  </a:lnTo>
                  <a:lnTo>
                    <a:pt x="214" y="130"/>
                  </a:lnTo>
                  <a:lnTo>
                    <a:pt x="219" y="130"/>
                  </a:lnTo>
                  <a:lnTo>
                    <a:pt x="223" y="130"/>
                  </a:lnTo>
                  <a:lnTo>
                    <a:pt x="228" y="130"/>
                  </a:lnTo>
                  <a:lnTo>
                    <a:pt x="233" y="135"/>
                  </a:lnTo>
                  <a:lnTo>
                    <a:pt x="237" y="135"/>
                  </a:lnTo>
                  <a:lnTo>
                    <a:pt x="242" y="135"/>
                  </a:lnTo>
                  <a:lnTo>
                    <a:pt x="247" y="135"/>
                  </a:lnTo>
                  <a:lnTo>
                    <a:pt x="251" y="139"/>
                  </a:lnTo>
                  <a:lnTo>
                    <a:pt x="256" y="139"/>
                  </a:lnTo>
                  <a:lnTo>
                    <a:pt x="261" y="139"/>
                  </a:lnTo>
                  <a:lnTo>
                    <a:pt x="265" y="139"/>
                  </a:lnTo>
                  <a:lnTo>
                    <a:pt x="270" y="144"/>
                  </a:lnTo>
                  <a:lnTo>
                    <a:pt x="275" y="144"/>
                  </a:lnTo>
                  <a:lnTo>
                    <a:pt x="279" y="144"/>
                  </a:lnTo>
                  <a:lnTo>
                    <a:pt x="284" y="144"/>
                  </a:lnTo>
                  <a:lnTo>
                    <a:pt x="288" y="144"/>
                  </a:lnTo>
                  <a:lnTo>
                    <a:pt x="293" y="149"/>
                  </a:lnTo>
                  <a:lnTo>
                    <a:pt x="298" y="149"/>
                  </a:lnTo>
                  <a:lnTo>
                    <a:pt x="302" y="149"/>
                  </a:lnTo>
                  <a:lnTo>
                    <a:pt x="307" y="149"/>
                  </a:lnTo>
                  <a:lnTo>
                    <a:pt x="312" y="149"/>
                  </a:lnTo>
                  <a:lnTo>
                    <a:pt x="316" y="149"/>
                  </a:lnTo>
                  <a:lnTo>
                    <a:pt x="321" y="153"/>
                  </a:lnTo>
                  <a:lnTo>
                    <a:pt x="326" y="153"/>
                  </a:lnTo>
                  <a:lnTo>
                    <a:pt x="330" y="153"/>
                  </a:lnTo>
                  <a:lnTo>
                    <a:pt x="335" y="153"/>
                  </a:lnTo>
                  <a:lnTo>
                    <a:pt x="340" y="153"/>
                  </a:lnTo>
                  <a:lnTo>
                    <a:pt x="344" y="153"/>
                  </a:lnTo>
                  <a:lnTo>
                    <a:pt x="349" y="153"/>
                  </a:lnTo>
                  <a:lnTo>
                    <a:pt x="354" y="158"/>
                  </a:lnTo>
                  <a:lnTo>
                    <a:pt x="358" y="158"/>
                  </a:lnTo>
                  <a:lnTo>
                    <a:pt x="363" y="158"/>
                  </a:lnTo>
                  <a:lnTo>
                    <a:pt x="368" y="158"/>
                  </a:lnTo>
                  <a:lnTo>
                    <a:pt x="372" y="158"/>
                  </a:lnTo>
                  <a:lnTo>
                    <a:pt x="377" y="158"/>
                  </a:lnTo>
                  <a:lnTo>
                    <a:pt x="382" y="158"/>
                  </a:lnTo>
                  <a:lnTo>
                    <a:pt x="386" y="158"/>
                  </a:lnTo>
                  <a:lnTo>
                    <a:pt x="391" y="163"/>
                  </a:lnTo>
                  <a:lnTo>
                    <a:pt x="396" y="163"/>
                  </a:lnTo>
                  <a:lnTo>
                    <a:pt x="400" y="163"/>
                  </a:lnTo>
                  <a:lnTo>
                    <a:pt x="405" y="163"/>
                  </a:lnTo>
                  <a:lnTo>
                    <a:pt x="410" y="163"/>
                  </a:lnTo>
                  <a:lnTo>
                    <a:pt x="414" y="163"/>
                  </a:lnTo>
                  <a:lnTo>
                    <a:pt x="419" y="163"/>
                  </a:lnTo>
                  <a:lnTo>
                    <a:pt x="424" y="163"/>
                  </a:lnTo>
                  <a:lnTo>
                    <a:pt x="428" y="163"/>
                  </a:lnTo>
                  <a:lnTo>
                    <a:pt x="433" y="163"/>
                  </a:lnTo>
                  <a:lnTo>
                    <a:pt x="438" y="163"/>
                  </a:lnTo>
                  <a:lnTo>
                    <a:pt x="442" y="163"/>
                  </a:lnTo>
                  <a:lnTo>
                    <a:pt x="447" y="167"/>
                  </a:lnTo>
                  <a:lnTo>
                    <a:pt x="451" y="167"/>
                  </a:lnTo>
                  <a:lnTo>
                    <a:pt x="456" y="167"/>
                  </a:lnTo>
                  <a:lnTo>
                    <a:pt x="461" y="167"/>
                  </a:lnTo>
                  <a:lnTo>
                    <a:pt x="465" y="167"/>
                  </a:lnTo>
                  <a:lnTo>
                    <a:pt x="470" y="167"/>
                  </a:lnTo>
                  <a:lnTo>
                    <a:pt x="475" y="167"/>
                  </a:lnTo>
                  <a:lnTo>
                    <a:pt x="479" y="167"/>
                  </a:lnTo>
                  <a:lnTo>
                    <a:pt x="484" y="167"/>
                  </a:lnTo>
                  <a:lnTo>
                    <a:pt x="489" y="167"/>
                  </a:lnTo>
                  <a:lnTo>
                    <a:pt x="493" y="167"/>
                  </a:lnTo>
                  <a:lnTo>
                    <a:pt x="498" y="167"/>
                  </a:lnTo>
                  <a:lnTo>
                    <a:pt x="503" y="167"/>
                  </a:lnTo>
                  <a:lnTo>
                    <a:pt x="507" y="167"/>
                  </a:lnTo>
                  <a:lnTo>
                    <a:pt x="512" y="167"/>
                  </a:lnTo>
                  <a:lnTo>
                    <a:pt x="517" y="167"/>
                  </a:lnTo>
                  <a:lnTo>
                    <a:pt x="521" y="167"/>
                  </a:lnTo>
                  <a:lnTo>
                    <a:pt x="526" y="172"/>
                  </a:lnTo>
                  <a:lnTo>
                    <a:pt x="531" y="172"/>
                  </a:lnTo>
                  <a:lnTo>
                    <a:pt x="535" y="172"/>
                  </a:lnTo>
                  <a:lnTo>
                    <a:pt x="540" y="172"/>
                  </a:lnTo>
                  <a:lnTo>
                    <a:pt x="545" y="172"/>
                  </a:lnTo>
                  <a:lnTo>
                    <a:pt x="549" y="172"/>
                  </a:lnTo>
                  <a:lnTo>
                    <a:pt x="554" y="172"/>
                  </a:lnTo>
                  <a:lnTo>
                    <a:pt x="559" y="172"/>
                  </a:lnTo>
                  <a:lnTo>
                    <a:pt x="563" y="172"/>
                  </a:lnTo>
                  <a:lnTo>
                    <a:pt x="568" y="172"/>
                  </a:lnTo>
                  <a:lnTo>
                    <a:pt x="573" y="172"/>
                  </a:lnTo>
                  <a:lnTo>
                    <a:pt x="577" y="172"/>
                  </a:lnTo>
                  <a:lnTo>
                    <a:pt x="582" y="172"/>
                  </a:lnTo>
                  <a:lnTo>
                    <a:pt x="587" y="172"/>
                  </a:lnTo>
                  <a:lnTo>
                    <a:pt x="591" y="172"/>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 name="Freeform 67"/>
            <p:cNvSpPr>
              <a:spLocks/>
            </p:cNvSpPr>
            <p:nvPr/>
          </p:nvSpPr>
          <p:spPr bwMode="auto">
            <a:xfrm>
              <a:off x="7487976" y="2977901"/>
              <a:ext cx="1057162" cy="7936"/>
            </a:xfrm>
            <a:custGeom>
              <a:avLst/>
              <a:gdLst>
                <a:gd name="T0" fmla="*/ 15875 w 666"/>
                <a:gd name="T1" fmla="*/ 0 h 5"/>
                <a:gd name="T2" fmla="*/ 36513 w 666"/>
                <a:gd name="T3" fmla="*/ 0 h 5"/>
                <a:gd name="T4" fmla="*/ 58738 w 666"/>
                <a:gd name="T5" fmla="*/ 0 h 5"/>
                <a:gd name="T6" fmla="*/ 80963 w 666"/>
                <a:gd name="T7" fmla="*/ 0 h 5"/>
                <a:gd name="T8" fmla="*/ 103188 w 666"/>
                <a:gd name="T9" fmla="*/ 0 h 5"/>
                <a:gd name="T10" fmla="*/ 125413 w 666"/>
                <a:gd name="T11" fmla="*/ 0 h 5"/>
                <a:gd name="T12" fmla="*/ 147638 w 666"/>
                <a:gd name="T13" fmla="*/ 7937 h 5"/>
                <a:gd name="T14" fmla="*/ 169863 w 666"/>
                <a:gd name="T15" fmla="*/ 7937 h 5"/>
                <a:gd name="T16" fmla="*/ 192088 w 666"/>
                <a:gd name="T17" fmla="*/ 7937 h 5"/>
                <a:gd name="T18" fmla="*/ 214313 w 666"/>
                <a:gd name="T19" fmla="*/ 7937 h 5"/>
                <a:gd name="T20" fmla="*/ 236538 w 666"/>
                <a:gd name="T21" fmla="*/ 7937 h 5"/>
                <a:gd name="T22" fmla="*/ 258763 w 666"/>
                <a:gd name="T23" fmla="*/ 7937 h 5"/>
                <a:gd name="T24" fmla="*/ 280988 w 666"/>
                <a:gd name="T25" fmla="*/ 7937 h 5"/>
                <a:gd name="T26" fmla="*/ 303213 w 666"/>
                <a:gd name="T27" fmla="*/ 7937 h 5"/>
                <a:gd name="T28" fmla="*/ 325438 w 666"/>
                <a:gd name="T29" fmla="*/ 7937 h 5"/>
                <a:gd name="T30" fmla="*/ 347663 w 666"/>
                <a:gd name="T31" fmla="*/ 7937 h 5"/>
                <a:gd name="T32" fmla="*/ 369888 w 666"/>
                <a:gd name="T33" fmla="*/ 7937 h 5"/>
                <a:gd name="T34" fmla="*/ 392113 w 666"/>
                <a:gd name="T35" fmla="*/ 7937 h 5"/>
                <a:gd name="T36" fmla="*/ 414338 w 666"/>
                <a:gd name="T37" fmla="*/ 7937 h 5"/>
                <a:gd name="T38" fmla="*/ 436563 w 666"/>
                <a:gd name="T39" fmla="*/ 7937 h 5"/>
                <a:gd name="T40" fmla="*/ 466725 w 666"/>
                <a:gd name="T41" fmla="*/ 7937 h 5"/>
                <a:gd name="T42" fmla="*/ 488950 w 666"/>
                <a:gd name="T43" fmla="*/ 7937 h 5"/>
                <a:gd name="T44" fmla="*/ 517525 w 666"/>
                <a:gd name="T45" fmla="*/ 7937 h 5"/>
                <a:gd name="T46" fmla="*/ 539750 w 666"/>
                <a:gd name="T47" fmla="*/ 7937 h 5"/>
                <a:gd name="T48" fmla="*/ 569913 w 666"/>
                <a:gd name="T49" fmla="*/ 7937 h 5"/>
                <a:gd name="T50" fmla="*/ 592138 w 666"/>
                <a:gd name="T51" fmla="*/ 7937 h 5"/>
                <a:gd name="T52" fmla="*/ 620713 w 666"/>
                <a:gd name="T53" fmla="*/ 7937 h 5"/>
                <a:gd name="T54" fmla="*/ 650875 w 666"/>
                <a:gd name="T55" fmla="*/ 7937 h 5"/>
                <a:gd name="T56" fmla="*/ 673100 w 666"/>
                <a:gd name="T57" fmla="*/ 7937 h 5"/>
                <a:gd name="T58" fmla="*/ 703263 w 666"/>
                <a:gd name="T59" fmla="*/ 7937 h 5"/>
                <a:gd name="T60" fmla="*/ 731838 w 666"/>
                <a:gd name="T61" fmla="*/ 7937 h 5"/>
                <a:gd name="T62" fmla="*/ 762000 w 666"/>
                <a:gd name="T63" fmla="*/ 7937 h 5"/>
                <a:gd name="T64" fmla="*/ 784225 w 666"/>
                <a:gd name="T65" fmla="*/ 7937 h 5"/>
                <a:gd name="T66" fmla="*/ 812800 w 666"/>
                <a:gd name="T67" fmla="*/ 7937 h 5"/>
                <a:gd name="T68" fmla="*/ 842963 w 666"/>
                <a:gd name="T69" fmla="*/ 7937 h 5"/>
                <a:gd name="T70" fmla="*/ 873125 w 666"/>
                <a:gd name="T71" fmla="*/ 7937 h 5"/>
                <a:gd name="T72" fmla="*/ 909638 w 666"/>
                <a:gd name="T73" fmla="*/ 7937 h 5"/>
                <a:gd name="T74" fmla="*/ 939800 w 666"/>
                <a:gd name="T75" fmla="*/ 7937 h 5"/>
                <a:gd name="T76" fmla="*/ 968375 w 666"/>
                <a:gd name="T77" fmla="*/ 7937 h 5"/>
                <a:gd name="T78" fmla="*/ 990600 w 666"/>
                <a:gd name="T79" fmla="*/ 7937 h 5"/>
                <a:gd name="T80" fmla="*/ 1020763 w 666"/>
                <a:gd name="T81" fmla="*/ 7937 h 5"/>
                <a:gd name="T82" fmla="*/ 1042988 w 666"/>
                <a:gd name="T83" fmla="*/ 7937 h 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66" h="5">
                  <a:moveTo>
                    <a:pt x="0" y="0"/>
                  </a:moveTo>
                  <a:lnTo>
                    <a:pt x="5" y="0"/>
                  </a:lnTo>
                  <a:lnTo>
                    <a:pt x="10" y="0"/>
                  </a:lnTo>
                  <a:lnTo>
                    <a:pt x="14" y="0"/>
                  </a:lnTo>
                  <a:lnTo>
                    <a:pt x="19" y="0"/>
                  </a:lnTo>
                  <a:lnTo>
                    <a:pt x="23" y="0"/>
                  </a:lnTo>
                  <a:lnTo>
                    <a:pt x="28" y="0"/>
                  </a:lnTo>
                  <a:lnTo>
                    <a:pt x="33" y="0"/>
                  </a:lnTo>
                  <a:lnTo>
                    <a:pt x="37" y="0"/>
                  </a:lnTo>
                  <a:lnTo>
                    <a:pt x="42" y="0"/>
                  </a:lnTo>
                  <a:lnTo>
                    <a:pt x="47" y="0"/>
                  </a:lnTo>
                  <a:lnTo>
                    <a:pt x="51" y="0"/>
                  </a:lnTo>
                  <a:lnTo>
                    <a:pt x="56" y="0"/>
                  </a:lnTo>
                  <a:lnTo>
                    <a:pt x="61" y="0"/>
                  </a:lnTo>
                  <a:lnTo>
                    <a:pt x="65" y="0"/>
                  </a:lnTo>
                  <a:lnTo>
                    <a:pt x="70" y="0"/>
                  </a:lnTo>
                  <a:lnTo>
                    <a:pt x="75" y="0"/>
                  </a:lnTo>
                  <a:lnTo>
                    <a:pt x="79" y="0"/>
                  </a:lnTo>
                  <a:lnTo>
                    <a:pt x="84" y="0"/>
                  </a:lnTo>
                  <a:lnTo>
                    <a:pt x="89" y="0"/>
                  </a:lnTo>
                  <a:lnTo>
                    <a:pt x="93" y="5"/>
                  </a:lnTo>
                  <a:lnTo>
                    <a:pt x="98" y="5"/>
                  </a:lnTo>
                  <a:lnTo>
                    <a:pt x="103" y="5"/>
                  </a:lnTo>
                  <a:lnTo>
                    <a:pt x="107" y="5"/>
                  </a:lnTo>
                  <a:lnTo>
                    <a:pt x="112" y="5"/>
                  </a:lnTo>
                  <a:lnTo>
                    <a:pt x="117" y="5"/>
                  </a:lnTo>
                  <a:lnTo>
                    <a:pt x="121" y="5"/>
                  </a:lnTo>
                  <a:lnTo>
                    <a:pt x="126" y="5"/>
                  </a:lnTo>
                  <a:lnTo>
                    <a:pt x="131" y="5"/>
                  </a:lnTo>
                  <a:lnTo>
                    <a:pt x="135" y="5"/>
                  </a:lnTo>
                  <a:lnTo>
                    <a:pt x="140" y="5"/>
                  </a:lnTo>
                  <a:lnTo>
                    <a:pt x="145" y="5"/>
                  </a:lnTo>
                  <a:lnTo>
                    <a:pt x="149" y="5"/>
                  </a:lnTo>
                  <a:lnTo>
                    <a:pt x="154" y="5"/>
                  </a:lnTo>
                  <a:lnTo>
                    <a:pt x="159" y="5"/>
                  </a:lnTo>
                  <a:lnTo>
                    <a:pt x="163" y="5"/>
                  </a:lnTo>
                  <a:lnTo>
                    <a:pt x="168" y="5"/>
                  </a:lnTo>
                  <a:lnTo>
                    <a:pt x="172" y="5"/>
                  </a:lnTo>
                  <a:lnTo>
                    <a:pt x="177" y="5"/>
                  </a:lnTo>
                  <a:lnTo>
                    <a:pt x="182" y="5"/>
                  </a:lnTo>
                  <a:lnTo>
                    <a:pt x="186" y="5"/>
                  </a:lnTo>
                  <a:lnTo>
                    <a:pt x="191" y="5"/>
                  </a:lnTo>
                  <a:lnTo>
                    <a:pt x="196" y="5"/>
                  </a:lnTo>
                  <a:lnTo>
                    <a:pt x="200" y="5"/>
                  </a:lnTo>
                  <a:lnTo>
                    <a:pt x="205" y="5"/>
                  </a:lnTo>
                  <a:lnTo>
                    <a:pt x="210" y="5"/>
                  </a:lnTo>
                  <a:lnTo>
                    <a:pt x="214" y="5"/>
                  </a:lnTo>
                  <a:lnTo>
                    <a:pt x="219" y="5"/>
                  </a:lnTo>
                  <a:lnTo>
                    <a:pt x="224" y="5"/>
                  </a:lnTo>
                  <a:lnTo>
                    <a:pt x="228" y="5"/>
                  </a:lnTo>
                  <a:lnTo>
                    <a:pt x="233" y="5"/>
                  </a:lnTo>
                  <a:lnTo>
                    <a:pt x="238" y="5"/>
                  </a:lnTo>
                  <a:lnTo>
                    <a:pt x="242" y="5"/>
                  </a:lnTo>
                  <a:lnTo>
                    <a:pt x="247" y="5"/>
                  </a:lnTo>
                  <a:lnTo>
                    <a:pt x="252" y="5"/>
                  </a:lnTo>
                  <a:lnTo>
                    <a:pt x="256" y="5"/>
                  </a:lnTo>
                  <a:lnTo>
                    <a:pt x="261" y="5"/>
                  </a:lnTo>
                  <a:lnTo>
                    <a:pt x="266" y="5"/>
                  </a:lnTo>
                  <a:lnTo>
                    <a:pt x="270" y="5"/>
                  </a:lnTo>
                  <a:lnTo>
                    <a:pt x="275" y="5"/>
                  </a:lnTo>
                  <a:lnTo>
                    <a:pt x="280" y="5"/>
                  </a:lnTo>
                  <a:lnTo>
                    <a:pt x="289" y="5"/>
                  </a:lnTo>
                  <a:lnTo>
                    <a:pt x="294" y="5"/>
                  </a:lnTo>
                  <a:lnTo>
                    <a:pt x="298" y="5"/>
                  </a:lnTo>
                  <a:lnTo>
                    <a:pt x="303" y="5"/>
                  </a:lnTo>
                  <a:lnTo>
                    <a:pt x="308" y="5"/>
                  </a:lnTo>
                  <a:lnTo>
                    <a:pt x="312" y="5"/>
                  </a:lnTo>
                  <a:lnTo>
                    <a:pt x="317" y="5"/>
                  </a:lnTo>
                  <a:lnTo>
                    <a:pt x="326" y="5"/>
                  </a:lnTo>
                  <a:lnTo>
                    <a:pt x="331" y="5"/>
                  </a:lnTo>
                  <a:lnTo>
                    <a:pt x="335" y="5"/>
                  </a:lnTo>
                  <a:lnTo>
                    <a:pt x="340" y="5"/>
                  </a:lnTo>
                  <a:lnTo>
                    <a:pt x="345" y="5"/>
                  </a:lnTo>
                  <a:lnTo>
                    <a:pt x="354" y="5"/>
                  </a:lnTo>
                  <a:lnTo>
                    <a:pt x="359" y="5"/>
                  </a:lnTo>
                  <a:lnTo>
                    <a:pt x="363" y="5"/>
                  </a:lnTo>
                  <a:lnTo>
                    <a:pt x="368" y="5"/>
                  </a:lnTo>
                  <a:lnTo>
                    <a:pt x="373" y="5"/>
                  </a:lnTo>
                  <a:lnTo>
                    <a:pt x="382" y="5"/>
                  </a:lnTo>
                  <a:lnTo>
                    <a:pt x="387" y="5"/>
                  </a:lnTo>
                  <a:lnTo>
                    <a:pt x="391" y="5"/>
                  </a:lnTo>
                  <a:lnTo>
                    <a:pt x="396" y="5"/>
                  </a:lnTo>
                  <a:lnTo>
                    <a:pt x="401" y="5"/>
                  </a:lnTo>
                  <a:lnTo>
                    <a:pt x="410" y="5"/>
                  </a:lnTo>
                  <a:lnTo>
                    <a:pt x="415" y="5"/>
                  </a:lnTo>
                  <a:lnTo>
                    <a:pt x="419" y="5"/>
                  </a:lnTo>
                  <a:lnTo>
                    <a:pt x="424" y="5"/>
                  </a:lnTo>
                  <a:lnTo>
                    <a:pt x="433" y="5"/>
                  </a:lnTo>
                  <a:lnTo>
                    <a:pt x="438" y="5"/>
                  </a:lnTo>
                  <a:lnTo>
                    <a:pt x="443" y="5"/>
                  </a:lnTo>
                  <a:lnTo>
                    <a:pt x="447" y="5"/>
                  </a:lnTo>
                  <a:lnTo>
                    <a:pt x="457" y="5"/>
                  </a:lnTo>
                  <a:lnTo>
                    <a:pt x="461" y="5"/>
                  </a:lnTo>
                  <a:lnTo>
                    <a:pt x="466" y="5"/>
                  </a:lnTo>
                  <a:lnTo>
                    <a:pt x="471" y="5"/>
                  </a:lnTo>
                  <a:lnTo>
                    <a:pt x="480" y="5"/>
                  </a:lnTo>
                  <a:lnTo>
                    <a:pt x="485" y="5"/>
                  </a:lnTo>
                  <a:lnTo>
                    <a:pt x="489" y="5"/>
                  </a:lnTo>
                  <a:lnTo>
                    <a:pt x="494" y="5"/>
                  </a:lnTo>
                  <a:lnTo>
                    <a:pt x="503" y="5"/>
                  </a:lnTo>
                  <a:lnTo>
                    <a:pt x="508" y="5"/>
                  </a:lnTo>
                  <a:lnTo>
                    <a:pt x="512" y="5"/>
                  </a:lnTo>
                  <a:lnTo>
                    <a:pt x="522" y="5"/>
                  </a:lnTo>
                  <a:lnTo>
                    <a:pt x="526" y="5"/>
                  </a:lnTo>
                  <a:lnTo>
                    <a:pt x="531" y="5"/>
                  </a:lnTo>
                  <a:lnTo>
                    <a:pt x="540" y="5"/>
                  </a:lnTo>
                  <a:lnTo>
                    <a:pt x="545" y="5"/>
                  </a:lnTo>
                  <a:lnTo>
                    <a:pt x="550" y="5"/>
                  </a:lnTo>
                  <a:lnTo>
                    <a:pt x="559" y="5"/>
                  </a:lnTo>
                  <a:lnTo>
                    <a:pt x="564" y="5"/>
                  </a:lnTo>
                  <a:lnTo>
                    <a:pt x="573" y="5"/>
                  </a:lnTo>
                  <a:lnTo>
                    <a:pt x="578" y="5"/>
                  </a:lnTo>
                  <a:lnTo>
                    <a:pt x="582" y="5"/>
                  </a:lnTo>
                  <a:lnTo>
                    <a:pt x="592" y="5"/>
                  </a:lnTo>
                  <a:lnTo>
                    <a:pt x="596" y="5"/>
                  </a:lnTo>
                  <a:lnTo>
                    <a:pt x="606" y="5"/>
                  </a:lnTo>
                  <a:lnTo>
                    <a:pt x="610" y="5"/>
                  </a:lnTo>
                  <a:lnTo>
                    <a:pt x="615" y="5"/>
                  </a:lnTo>
                  <a:lnTo>
                    <a:pt x="620" y="5"/>
                  </a:lnTo>
                  <a:lnTo>
                    <a:pt x="624" y="5"/>
                  </a:lnTo>
                  <a:lnTo>
                    <a:pt x="629" y="5"/>
                  </a:lnTo>
                  <a:lnTo>
                    <a:pt x="638" y="5"/>
                  </a:lnTo>
                  <a:lnTo>
                    <a:pt x="643" y="5"/>
                  </a:lnTo>
                  <a:lnTo>
                    <a:pt x="648" y="5"/>
                  </a:lnTo>
                  <a:lnTo>
                    <a:pt x="652" y="5"/>
                  </a:lnTo>
                  <a:lnTo>
                    <a:pt x="657" y="5"/>
                  </a:lnTo>
                  <a:lnTo>
                    <a:pt x="661" y="5"/>
                  </a:lnTo>
                  <a:lnTo>
                    <a:pt x="666" y="5"/>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4" name="Freeform 68"/>
            <p:cNvSpPr>
              <a:spLocks/>
            </p:cNvSpPr>
            <p:nvPr/>
          </p:nvSpPr>
          <p:spPr bwMode="auto">
            <a:xfrm>
              <a:off x="8545138" y="2985837"/>
              <a:ext cx="258734" cy="0"/>
            </a:xfrm>
            <a:custGeom>
              <a:avLst/>
              <a:gdLst>
                <a:gd name="T0" fmla="*/ 0 w 163"/>
                <a:gd name="T1" fmla="*/ 14287 w 163"/>
                <a:gd name="T2" fmla="*/ 22225 w 163"/>
                <a:gd name="T3" fmla="*/ 30162 w 163"/>
                <a:gd name="T4" fmla="*/ 36512 w 163"/>
                <a:gd name="T5" fmla="*/ 44450 w 163"/>
                <a:gd name="T6" fmla="*/ 52387 w 163"/>
                <a:gd name="T7" fmla="*/ 58737 w 163"/>
                <a:gd name="T8" fmla="*/ 66675 w 163"/>
                <a:gd name="T9" fmla="*/ 80962 w 163"/>
                <a:gd name="T10" fmla="*/ 88900 w 163"/>
                <a:gd name="T11" fmla="*/ 96837 w 163"/>
                <a:gd name="T12" fmla="*/ 103187 w 163"/>
                <a:gd name="T13" fmla="*/ 119062 w 163"/>
                <a:gd name="T14" fmla="*/ 125412 w 163"/>
                <a:gd name="T15" fmla="*/ 133350 w 163"/>
                <a:gd name="T16" fmla="*/ 147637 w 163"/>
                <a:gd name="T17" fmla="*/ 155575 w 163"/>
                <a:gd name="T18" fmla="*/ 163512 w 163"/>
                <a:gd name="T19" fmla="*/ 177800 w 163"/>
                <a:gd name="T20" fmla="*/ 192087 w 163"/>
                <a:gd name="T21" fmla="*/ 200025 w 163"/>
                <a:gd name="T22" fmla="*/ 214312 w 163"/>
                <a:gd name="T23" fmla="*/ 230187 w 163"/>
                <a:gd name="T24" fmla="*/ 236537 w 163"/>
                <a:gd name="T25" fmla="*/ 250825 w 163"/>
                <a:gd name="T26" fmla="*/ 258762 w 163"/>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27">
                  <a:pos x="T0" y="0"/>
                </a:cxn>
                <a:cxn ang="T28">
                  <a:pos x="T1" y="0"/>
                </a:cxn>
                <a:cxn ang="T29">
                  <a:pos x="T2" y="0"/>
                </a:cxn>
                <a:cxn ang="T30">
                  <a:pos x="T3" y="0"/>
                </a:cxn>
                <a:cxn ang="T31">
                  <a:pos x="T4" y="0"/>
                </a:cxn>
                <a:cxn ang="T32">
                  <a:pos x="T5" y="0"/>
                </a:cxn>
                <a:cxn ang="T33">
                  <a:pos x="T6" y="0"/>
                </a:cxn>
                <a:cxn ang="T34">
                  <a:pos x="T7" y="0"/>
                </a:cxn>
                <a:cxn ang="T35">
                  <a:pos x="T8" y="0"/>
                </a:cxn>
                <a:cxn ang="T36">
                  <a:pos x="T9" y="0"/>
                </a:cxn>
                <a:cxn ang="T37">
                  <a:pos x="T10" y="0"/>
                </a:cxn>
                <a:cxn ang="T38">
                  <a:pos x="T11" y="0"/>
                </a:cxn>
                <a:cxn ang="T39">
                  <a:pos x="T12" y="0"/>
                </a:cxn>
                <a:cxn ang="T40">
                  <a:pos x="T13" y="0"/>
                </a:cxn>
                <a:cxn ang="T41">
                  <a:pos x="T14" y="0"/>
                </a:cxn>
                <a:cxn ang="T42">
                  <a:pos x="T15" y="0"/>
                </a:cxn>
                <a:cxn ang="T43">
                  <a:pos x="T16" y="0"/>
                </a:cxn>
                <a:cxn ang="T44">
                  <a:pos x="T17" y="0"/>
                </a:cxn>
                <a:cxn ang="T45">
                  <a:pos x="T18" y="0"/>
                </a:cxn>
                <a:cxn ang="T46">
                  <a:pos x="T19" y="0"/>
                </a:cxn>
                <a:cxn ang="T47">
                  <a:pos x="T20" y="0"/>
                </a:cxn>
                <a:cxn ang="T48">
                  <a:pos x="T21" y="0"/>
                </a:cxn>
                <a:cxn ang="T49">
                  <a:pos x="T22" y="0"/>
                </a:cxn>
                <a:cxn ang="T50">
                  <a:pos x="T23" y="0"/>
                </a:cxn>
                <a:cxn ang="T51">
                  <a:pos x="T24" y="0"/>
                </a:cxn>
                <a:cxn ang="T52">
                  <a:pos x="T25" y="0"/>
                </a:cxn>
                <a:cxn ang="T53">
                  <a:pos x="T26" y="0"/>
                </a:cxn>
              </a:cxnLst>
              <a:rect l="0" t="0" r="r" b="b"/>
              <a:pathLst>
                <a:path w="163">
                  <a:moveTo>
                    <a:pt x="0" y="0"/>
                  </a:moveTo>
                  <a:lnTo>
                    <a:pt x="9" y="0"/>
                  </a:lnTo>
                  <a:lnTo>
                    <a:pt x="14" y="0"/>
                  </a:lnTo>
                  <a:lnTo>
                    <a:pt x="19" y="0"/>
                  </a:lnTo>
                  <a:lnTo>
                    <a:pt x="23" y="0"/>
                  </a:lnTo>
                  <a:lnTo>
                    <a:pt x="28" y="0"/>
                  </a:lnTo>
                  <a:lnTo>
                    <a:pt x="33" y="0"/>
                  </a:lnTo>
                  <a:lnTo>
                    <a:pt x="37" y="0"/>
                  </a:lnTo>
                  <a:lnTo>
                    <a:pt x="42" y="0"/>
                  </a:lnTo>
                  <a:lnTo>
                    <a:pt x="51" y="0"/>
                  </a:lnTo>
                  <a:lnTo>
                    <a:pt x="56" y="0"/>
                  </a:lnTo>
                  <a:lnTo>
                    <a:pt x="61" y="0"/>
                  </a:lnTo>
                  <a:lnTo>
                    <a:pt x="65" y="0"/>
                  </a:lnTo>
                  <a:lnTo>
                    <a:pt x="75" y="0"/>
                  </a:lnTo>
                  <a:lnTo>
                    <a:pt x="79" y="0"/>
                  </a:lnTo>
                  <a:lnTo>
                    <a:pt x="84" y="0"/>
                  </a:lnTo>
                  <a:lnTo>
                    <a:pt x="93" y="0"/>
                  </a:lnTo>
                  <a:lnTo>
                    <a:pt x="98" y="0"/>
                  </a:lnTo>
                  <a:lnTo>
                    <a:pt x="103" y="0"/>
                  </a:lnTo>
                  <a:lnTo>
                    <a:pt x="112" y="0"/>
                  </a:lnTo>
                  <a:lnTo>
                    <a:pt x="121" y="0"/>
                  </a:lnTo>
                  <a:lnTo>
                    <a:pt x="126" y="0"/>
                  </a:lnTo>
                  <a:lnTo>
                    <a:pt x="135" y="0"/>
                  </a:lnTo>
                  <a:lnTo>
                    <a:pt x="145" y="0"/>
                  </a:lnTo>
                  <a:lnTo>
                    <a:pt x="149" y="0"/>
                  </a:lnTo>
                  <a:lnTo>
                    <a:pt x="158" y="0"/>
                  </a:lnTo>
                  <a:lnTo>
                    <a:pt x="163" y="0"/>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81" name="Group 580"/>
          <p:cNvGrpSpPr/>
          <p:nvPr/>
        </p:nvGrpSpPr>
        <p:grpSpPr>
          <a:xfrm>
            <a:off x="1232139" y="1280974"/>
            <a:ext cx="2935001" cy="1633385"/>
            <a:chOff x="1232139" y="1280974"/>
            <a:chExt cx="2935001" cy="1633385"/>
          </a:xfrm>
        </p:grpSpPr>
        <p:sp>
          <p:nvSpPr>
            <p:cNvPr id="582" name="Freeform 73"/>
            <p:cNvSpPr>
              <a:spLocks/>
            </p:cNvSpPr>
            <p:nvPr/>
          </p:nvSpPr>
          <p:spPr bwMode="auto">
            <a:xfrm>
              <a:off x="1232139" y="1280974"/>
              <a:ext cx="814308" cy="1633384"/>
            </a:xfrm>
            <a:custGeom>
              <a:avLst/>
              <a:gdLst>
                <a:gd name="T0" fmla="*/ 222250 w 513"/>
                <a:gd name="T1" fmla="*/ 1019175 h 1029"/>
                <a:gd name="T2" fmla="*/ 236538 w 513"/>
                <a:gd name="T3" fmla="*/ 236537 h 1029"/>
                <a:gd name="T4" fmla="*/ 244475 w 513"/>
                <a:gd name="T5" fmla="*/ 0 h 1029"/>
                <a:gd name="T6" fmla="*/ 266700 w 513"/>
                <a:gd name="T7" fmla="*/ 44450 h 1029"/>
                <a:gd name="T8" fmla="*/ 274638 w 513"/>
                <a:gd name="T9" fmla="*/ 88900 h 1029"/>
                <a:gd name="T10" fmla="*/ 288925 w 513"/>
                <a:gd name="T11" fmla="*/ 117475 h 1029"/>
                <a:gd name="T12" fmla="*/ 296863 w 513"/>
                <a:gd name="T13" fmla="*/ 155575 h 1029"/>
                <a:gd name="T14" fmla="*/ 311150 w 513"/>
                <a:gd name="T15" fmla="*/ 184150 h 1029"/>
                <a:gd name="T16" fmla="*/ 319088 w 513"/>
                <a:gd name="T17" fmla="*/ 220662 h 1029"/>
                <a:gd name="T18" fmla="*/ 333375 w 513"/>
                <a:gd name="T19" fmla="*/ 250825 h 1029"/>
                <a:gd name="T20" fmla="*/ 341313 w 513"/>
                <a:gd name="T21" fmla="*/ 280987 h 1029"/>
                <a:gd name="T22" fmla="*/ 355600 w 513"/>
                <a:gd name="T23" fmla="*/ 309562 h 1029"/>
                <a:gd name="T24" fmla="*/ 361950 w 513"/>
                <a:gd name="T25" fmla="*/ 347662 h 1029"/>
                <a:gd name="T26" fmla="*/ 384175 w 513"/>
                <a:gd name="T27" fmla="*/ 392112 h 1029"/>
                <a:gd name="T28" fmla="*/ 392113 w 513"/>
                <a:gd name="T29" fmla="*/ 420687 h 1029"/>
                <a:gd name="T30" fmla="*/ 406400 w 513"/>
                <a:gd name="T31" fmla="*/ 442912 h 1029"/>
                <a:gd name="T32" fmla="*/ 414338 w 513"/>
                <a:gd name="T33" fmla="*/ 473075 h 1029"/>
                <a:gd name="T34" fmla="*/ 428625 w 513"/>
                <a:gd name="T35" fmla="*/ 501650 h 1029"/>
                <a:gd name="T36" fmla="*/ 436563 w 513"/>
                <a:gd name="T37" fmla="*/ 531812 h 1029"/>
                <a:gd name="T38" fmla="*/ 466725 w 513"/>
                <a:gd name="T39" fmla="*/ 584200 h 1029"/>
                <a:gd name="T40" fmla="*/ 473075 w 513"/>
                <a:gd name="T41" fmla="*/ 620712 h 1029"/>
                <a:gd name="T42" fmla="*/ 495300 w 513"/>
                <a:gd name="T43" fmla="*/ 657225 h 1029"/>
                <a:gd name="T44" fmla="*/ 503238 w 513"/>
                <a:gd name="T45" fmla="*/ 679450 h 1029"/>
                <a:gd name="T46" fmla="*/ 525463 w 513"/>
                <a:gd name="T47" fmla="*/ 717550 h 1029"/>
                <a:gd name="T48" fmla="*/ 533400 w 513"/>
                <a:gd name="T49" fmla="*/ 746125 h 1029"/>
                <a:gd name="T50" fmla="*/ 547688 w 513"/>
                <a:gd name="T51" fmla="*/ 768350 h 1029"/>
                <a:gd name="T52" fmla="*/ 555625 w 513"/>
                <a:gd name="T53" fmla="*/ 790575 h 1029"/>
                <a:gd name="T54" fmla="*/ 569913 w 513"/>
                <a:gd name="T55" fmla="*/ 812800 h 1029"/>
                <a:gd name="T56" fmla="*/ 577850 w 513"/>
                <a:gd name="T57" fmla="*/ 842962 h 1029"/>
                <a:gd name="T58" fmla="*/ 592138 w 513"/>
                <a:gd name="T59" fmla="*/ 865187 h 1029"/>
                <a:gd name="T60" fmla="*/ 614363 w 513"/>
                <a:gd name="T61" fmla="*/ 893762 h 1029"/>
                <a:gd name="T62" fmla="*/ 620713 w 513"/>
                <a:gd name="T63" fmla="*/ 923925 h 1029"/>
                <a:gd name="T64" fmla="*/ 636588 w 513"/>
                <a:gd name="T65" fmla="*/ 946150 h 1029"/>
                <a:gd name="T66" fmla="*/ 650875 w 513"/>
                <a:gd name="T67" fmla="*/ 968375 h 1029"/>
                <a:gd name="T68" fmla="*/ 665163 w 513"/>
                <a:gd name="T69" fmla="*/ 990600 h 1029"/>
                <a:gd name="T70" fmla="*/ 681038 w 513"/>
                <a:gd name="T71" fmla="*/ 1012825 h 1029"/>
                <a:gd name="T72" fmla="*/ 695325 w 513"/>
                <a:gd name="T73" fmla="*/ 1041400 h 1029"/>
                <a:gd name="T74" fmla="*/ 717550 w 513"/>
                <a:gd name="T75" fmla="*/ 1071562 h 1029"/>
                <a:gd name="T76" fmla="*/ 739775 w 513"/>
                <a:gd name="T77" fmla="*/ 1101725 h 1029"/>
                <a:gd name="T78" fmla="*/ 754063 w 513"/>
                <a:gd name="T79" fmla="*/ 1130300 h 1029"/>
                <a:gd name="T80" fmla="*/ 776288 w 513"/>
                <a:gd name="T81" fmla="*/ 1160462 h 1029"/>
                <a:gd name="T82" fmla="*/ 798513 w 513"/>
                <a:gd name="T83" fmla="*/ 1190625 h 10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13" h="1029">
                  <a:moveTo>
                    <a:pt x="0" y="1029"/>
                  </a:moveTo>
                  <a:lnTo>
                    <a:pt x="140" y="1029"/>
                  </a:lnTo>
                  <a:lnTo>
                    <a:pt x="140" y="642"/>
                  </a:lnTo>
                  <a:lnTo>
                    <a:pt x="145" y="638"/>
                  </a:lnTo>
                  <a:lnTo>
                    <a:pt x="145" y="153"/>
                  </a:lnTo>
                  <a:lnTo>
                    <a:pt x="149" y="149"/>
                  </a:lnTo>
                  <a:lnTo>
                    <a:pt x="149" y="18"/>
                  </a:lnTo>
                  <a:lnTo>
                    <a:pt x="154" y="14"/>
                  </a:lnTo>
                  <a:lnTo>
                    <a:pt x="154" y="0"/>
                  </a:lnTo>
                  <a:lnTo>
                    <a:pt x="163" y="9"/>
                  </a:lnTo>
                  <a:lnTo>
                    <a:pt x="163" y="23"/>
                  </a:lnTo>
                  <a:lnTo>
                    <a:pt x="168" y="28"/>
                  </a:lnTo>
                  <a:lnTo>
                    <a:pt x="168" y="37"/>
                  </a:lnTo>
                  <a:lnTo>
                    <a:pt x="173" y="42"/>
                  </a:lnTo>
                  <a:lnTo>
                    <a:pt x="173" y="56"/>
                  </a:lnTo>
                  <a:lnTo>
                    <a:pt x="177" y="60"/>
                  </a:lnTo>
                  <a:lnTo>
                    <a:pt x="177" y="70"/>
                  </a:lnTo>
                  <a:lnTo>
                    <a:pt x="182" y="74"/>
                  </a:lnTo>
                  <a:lnTo>
                    <a:pt x="182" y="84"/>
                  </a:lnTo>
                  <a:lnTo>
                    <a:pt x="187" y="88"/>
                  </a:lnTo>
                  <a:lnTo>
                    <a:pt x="187" y="98"/>
                  </a:lnTo>
                  <a:lnTo>
                    <a:pt x="191" y="102"/>
                  </a:lnTo>
                  <a:lnTo>
                    <a:pt x="191" y="112"/>
                  </a:lnTo>
                  <a:lnTo>
                    <a:pt x="196" y="116"/>
                  </a:lnTo>
                  <a:lnTo>
                    <a:pt x="196" y="126"/>
                  </a:lnTo>
                  <a:lnTo>
                    <a:pt x="201" y="130"/>
                  </a:lnTo>
                  <a:lnTo>
                    <a:pt x="201" y="139"/>
                  </a:lnTo>
                  <a:lnTo>
                    <a:pt x="205" y="144"/>
                  </a:lnTo>
                  <a:lnTo>
                    <a:pt x="205" y="153"/>
                  </a:lnTo>
                  <a:lnTo>
                    <a:pt x="210" y="158"/>
                  </a:lnTo>
                  <a:lnTo>
                    <a:pt x="210" y="167"/>
                  </a:lnTo>
                  <a:lnTo>
                    <a:pt x="215" y="172"/>
                  </a:lnTo>
                  <a:lnTo>
                    <a:pt x="215" y="177"/>
                  </a:lnTo>
                  <a:lnTo>
                    <a:pt x="219" y="181"/>
                  </a:lnTo>
                  <a:lnTo>
                    <a:pt x="219" y="191"/>
                  </a:lnTo>
                  <a:lnTo>
                    <a:pt x="224" y="195"/>
                  </a:lnTo>
                  <a:lnTo>
                    <a:pt x="224" y="205"/>
                  </a:lnTo>
                  <a:lnTo>
                    <a:pt x="228" y="209"/>
                  </a:lnTo>
                  <a:lnTo>
                    <a:pt x="228" y="219"/>
                  </a:lnTo>
                  <a:lnTo>
                    <a:pt x="238" y="228"/>
                  </a:lnTo>
                  <a:lnTo>
                    <a:pt x="238" y="242"/>
                  </a:lnTo>
                  <a:lnTo>
                    <a:pt x="242" y="247"/>
                  </a:lnTo>
                  <a:lnTo>
                    <a:pt x="242" y="251"/>
                  </a:lnTo>
                  <a:lnTo>
                    <a:pt x="247" y="256"/>
                  </a:lnTo>
                  <a:lnTo>
                    <a:pt x="247" y="265"/>
                  </a:lnTo>
                  <a:lnTo>
                    <a:pt x="252" y="270"/>
                  </a:lnTo>
                  <a:lnTo>
                    <a:pt x="252" y="275"/>
                  </a:lnTo>
                  <a:lnTo>
                    <a:pt x="256" y="279"/>
                  </a:lnTo>
                  <a:lnTo>
                    <a:pt x="256" y="289"/>
                  </a:lnTo>
                  <a:lnTo>
                    <a:pt x="261" y="293"/>
                  </a:lnTo>
                  <a:lnTo>
                    <a:pt x="261" y="298"/>
                  </a:lnTo>
                  <a:lnTo>
                    <a:pt x="266" y="302"/>
                  </a:lnTo>
                  <a:lnTo>
                    <a:pt x="266" y="312"/>
                  </a:lnTo>
                  <a:lnTo>
                    <a:pt x="270" y="316"/>
                  </a:lnTo>
                  <a:lnTo>
                    <a:pt x="270" y="321"/>
                  </a:lnTo>
                  <a:lnTo>
                    <a:pt x="275" y="326"/>
                  </a:lnTo>
                  <a:lnTo>
                    <a:pt x="275" y="335"/>
                  </a:lnTo>
                  <a:lnTo>
                    <a:pt x="284" y="344"/>
                  </a:lnTo>
                  <a:lnTo>
                    <a:pt x="284" y="358"/>
                  </a:lnTo>
                  <a:lnTo>
                    <a:pt x="294" y="368"/>
                  </a:lnTo>
                  <a:lnTo>
                    <a:pt x="294" y="377"/>
                  </a:lnTo>
                  <a:lnTo>
                    <a:pt x="298" y="382"/>
                  </a:lnTo>
                  <a:lnTo>
                    <a:pt x="298" y="391"/>
                  </a:lnTo>
                  <a:lnTo>
                    <a:pt x="308" y="400"/>
                  </a:lnTo>
                  <a:lnTo>
                    <a:pt x="308" y="410"/>
                  </a:lnTo>
                  <a:lnTo>
                    <a:pt x="312" y="414"/>
                  </a:lnTo>
                  <a:lnTo>
                    <a:pt x="312" y="419"/>
                  </a:lnTo>
                  <a:lnTo>
                    <a:pt x="317" y="424"/>
                  </a:lnTo>
                  <a:lnTo>
                    <a:pt x="317" y="428"/>
                  </a:lnTo>
                  <a:lnTo>
                    <a:pt x="322" y="433"/>
                  </a:lnTo>
                  <a:lnTo>
                    <a:pt x="322" y="442"/>
                  </a:lnTo>
                  <a:lnTo>
                    <a:pt x="331" y="452"/>
                  </a:lnTo>
                  <a:lnTo>
                    <a:pt x="331" y="461"/>
                  </a:lnTo>
                  <a:lnTo>
                    <a:pt x="336" y="465"/>
                  </a:lnTo>
                  <a:lnTo>
                    <a:pt x="336" y="470"/>
                  </a:lnTo>
                  <a:lnTo>
                    <a:pt x="340" y="475"/>
                  </a:lnTo>
                  <a:lnTo>
                    <a:pt x="340" y="479"/>
                  </a:lnTo>
                  <a:lnTo>
                    <a:pt x="345" y="484"/>
                  </a:lnTo>
                  <a:lnTo>
                    <a:pt x="345" y="489"/>
                  </a:lnTo>
                  <a:lnTo>
                    <a:pt x="350" y="493"/>
                  </a:lnTo>
                  <a:lnTo>
                    <a:pt x="350" y="498"/>
                  </a:lnTo>
                  <a:lnTo>
                    <a:pt x="354" y="503"/>
                  </a:lnTo>
                  <a:lnTo>
                    <a:pt x="354" y="507"/>
                  </a:lnTo>
                  <a:lnTo>
                    <a:pt x="359" y="512"/>
                  </a:lnTo>
                  <a:lnTo>
                    <a:pt x="359" y="517"/>
                  </a:lnTo>
                  <a:lnTo>
                    <a:pt x="364" y="521"/>
                  </a:lnTo>
                  <a:lnTo>
                    <a:pt x="364" y="531"/>
                  </a:lnTo>
                  <a:lnTo>
                    <a:pt x="368" y="535"/>
                  </a:lnTo>
                  <a:lnTo>
                    <a:pt x="373" y="540"/>
                  </a:lnTo>
                  <a:lnTo>
                    <a:pt x="373" y="545"/>
                  </a:lnTo>
                  <a:lnTo>
                    <a:pt x="378" y="549"/>
                  </a:lnTo>
                  <a:lnTo>
                    <a:pt x="378" y="554"/>
                  </a:lnTo>
                  <a:lnTo>
                    <a:pt x="387" y="563"/>
                  </a:lnTo>
                  <a:lnTo>
                    <a:pt x="387" y="573"/>
                  </a:lnTo>
                  <a:lnTo>
                    <a:pt x="391" y="577"/>
                  </a:lnTo>
                  <a:lnTo>
                    <a:pt x="391" y="582"/>
                  </a:lnTo>
                  <a:lnTo>
                    <a:pt x="396" y="587"/>
                  </a:lnTo>
                  <a:lnTo>
                    <a:pt x="401" y="591"/>
                  </a:lnTo>
                  <a:lnTo>
                    <a:pt x="401" y="596"/>
                  </a:lnTo>
                  <a:lnTo>
                    <a:pt x="405" y="601"/>
                  </a:lnTo>
                  <a:lnTo>
                    <a:pt x="405" y="605"/>
                  </a:lnTo>
                  <a:lnTo>
                    <a:pt x="410" y="610"/>
                  </a:lnTo>
                  <a:lnTo>
                    <a:pt x="410" y="615"/>
                  </a:lnTo>
                  <a:lnTo>
                    <a:pt x="415" y="619"/>
                  </a:lnTo>
                  <a:lnTo>
                    <a:pt x="419" y="624"/>
                  </a:lnTo>
                  <a:lnTo>
                    <a:pt x="419" y="628"/>
                  </a:lnTo>
                  <a:lnTo>
                    <a:pt x="424" y="633"/>
                  </a:lnTo>
                  <a:lnTo>
                    <a:pt x="429" y="638"/>
                  </a:lnTo>
                  <a:lnTo>
                    <a:pt x="429" y="642"/>
                  </a:lnTo>
                  <a:lnTo>
                    <a:pt x="438" y="652"/>
                  </a:lnTo>
                  <a:lnTo>
                    <a:pt x="438" y="656"/>
                  </a:lnTo>
                  <a:lnTo>
                    <a:pt x="443" y="661"/>
                  </a:lnTo>
                  <a:lnTo>
                    <a:pt x="443" y="666"/>
                  </a:lnTo>
                  <a:lnTo>
                    <a:pt x="452" y="675"/>
                  </a:lnTo>
                  <a:lnTo>
                    <a:pt x="452" y="680"/>
                  </a:lnTo>
                  <a:lnTo>
                    <a:pt x="457" y="684"/>
                  </a:lnTo>
                  <a:lnTo>
                    <a:pt x="466" y="694"/>
                  </a:lnTo>
                  <a:lnTo>
                    <a:pt x="466" y="698"/>
                  </a:lnTo>
                  <a:lnTo>
                    <a:pt x="475" y="708"/>
                  </a:lnTo>
                  <a:lnTo>
                    <a:pt x="475" y="712"/>
                  </a:lnTo>
                  <a:lnTo>
                    <a:pt x="480" y="717"/>
                  </a:lnTo>
                  <a:lnTo>
                    <a:pt x="489" y="726"/>
                  </a:lnTo>
                  <a:lnTo>
                    <a:pt x="489" y="731"/>
                  </a:lnTo>
                  <a:lnTo>
                    <a:pt x="499" y="740"/>
                  </a:lnTo>
                  <a:lnTo>
                    <a:pt x="499" y="745"/>
                  </a:lnTo>
                  <a:lnTo>
                    <a:pt x="503" y="750"/>
                  </a:lnTo>
                  <a:lnTo>
                    <a:pt x="508" y="754"/>
                  </a:lnTo>
                  <a:lnTo>
                    <a:pt x="513" y="759"/>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 name="Freeform 74"/>
            <p:cNvSpPr>
              <a:spLocks/>
            </p:cNvSpPr>
            <p:nvPr/>
          </p:nvSpPr>
          <p:spPr bwMode="auto">
            <a:xfrm>
              <a:off x="2046447" y="2485775"/>
              <a:ext cx="915898" cy="398425"/>
            </a:xfrm>
            <a:custGeom>
              <a:avLst/>
              <a:gdLst>
                <a:gd name="T0" fmla="*/ 6350 w 577"/>
                <a:gd name="T1" fmla="*/ 14287 h 251"/>
                <a:gd name="T2" fmla="*/ 28575 w 577"/>
                <a:gd name="T3" fmla="*/ 36512 h 251"/>
                <a:gd name="T4" fmla="*/ 50800 w 577"/>
                <a:gd name="T5" fmla="*/ 58737 h 251"/>
                <a:gd name="T6" fmla="*/ 73025 w 577"/>
                <a:gd name="T7" fmla="*/ 80962 h 251"/>
                <a:gd name="T8" fmla="*/ 95250 w 577"/>
                <a:gd name="T9" fmla="*/ 103187 h 251"/>
                <a:gd name="T10" fmla="*/ 125413 w 577"/>
                <a:gd name="T11" fmla="*/ 125412 h 251"/>
                <a:gd name="T12" fmla="*/ 131763 w 577"/>
                <a:gd name="T13" fmla="*/ 133350 h 251"/>
                <a:gd name="T14" fmla="*/ 153988 w 577"/>
                <a:gd name="T15" fmla="*/ 155575 h 251"/>
                <a:gd name="T16" fmla="*/ 169863 w 577"/>
                <a:gd name="T17" fmla="*/ 169862 h 251"/>
                <a:gd name="T18" fmla="*/ 192088 w 577"/>
                <a:gd name="T19" fmla="*/ 177800 h 251"/>
                <a:gd name="T20" fmla="*/ 214313 w 577"/>
                <a:gd name="T21" fmla="*/ 192087 h 251"/>
                <a:gd name="T22" fmla="*/ 236538 w 577"/>
                <a:gd name="T23" fmla="*/ 214312 h 251"/>
                <a:gd name="T24" fmla="*/ 258763 w 577"/>
                <a:gd name="T25" fmla="*/ 222250 h 251"/>
                <a:gd name="T26" fmla="*/ 280988 w 577"/>
                <a:gd name="T27" fmla="*/ 236537 h 251"/>
                <a:gd name="T28" fmla="*/ 303213 w 577"/>
                <a:gd name="T29" fmla="*/ 250825 h 251"/>
                <a:gd name="T30" fmla="*/ 323850 w 577"/>
                <a:gd name="T31" fmla="*/ 258762 h 251"/>
                <a:gd name="T32" fmla="*/ 346075 w 577"/>
                <a:gd name="T33" fmla="*/ 273050 h 251"/>
                <a:gd name="T34" fmla="*/ 368300 w 577"/>
                <a:gd name="T35" fmla="*/ 280987 h 251"/>
                <a:gd name="T36" fmla="*/ 390525 w 577"/>
                <a:gd name="T37" fmla="*/ 288925 h 251"/>
                <a:gd name="T38" fmla="*/ 412750 w 577"/>
                <a:gd name="T39" fmla="*/ 303212 h 251"/>
                <a:gd name="T40" fmla="*/ 434975 w 577"/>
                <a:gd name="T41" fmla="*/ 309562 h 251"/>
                <a:gd name="T42" fmla="*/ 457200 w 577"/>
                <a:gd name="T43" fmla="*/ 317500 h 251"/>
                <a:gd name="T44" fmla="*/ 479425 w 577"/>
                <a:gd name="T45" fmla="*/ 325437 h 251"/>
                <a:gd name="T46" fmla="*/ 501650 w 577"/>
                <a:gd name="T47" fmla="*/ 331787 h 251"/>
                <a:gd name="T48" fmla="*/ 523875 w 577"/>
                <a:gd name="T49" fmla="*/ 331787 h 251"/>
                <a:gd name="T50" fmla="*/ 546100 w 577"/>
                <a:gd name="T51" fmla="*/ 339725 h 251"/>
                <a:gd name="T52" fmla="*/ 568325 w 577"/>
                <a:gd name="T53" fmla="*/ 347662 h 251"/>
                <a:gd name="T54" fmla="*/ 590550 w 577"/>
                <a:gd name="T55" fmla="*/ 354012 h 251"/>
                <a:gd name="T56" fmla="*/ 612775 w 577"/>
                <a:gd name="T57" fmla="*/ 354012 h 251"/>
                <a:gd name="T58" fmla="*/ 635000 w 577"/>
                <a:gd name="T59" fmla="*/ 361950 h 251"/>
                <a:gd name="T60" fmla="*/ 657225 w 577"/>
                <a:gd name="T61" fmla="*/ 369887 h 251"/>
                <a:gd name="T62" fmla="*/ 679450 w 577"/>
                <a:gd name="T63" fmla="*/ 369887 h 251"/>
                <a:gd name="T64" fmla="*/ 701675 w 577"/>
                <a:gd name="T65" fmla="*/ 376237 h 251"/>
                <a:gd name="T66" fmla="*/ 723900 w 577"/>
                <a:gd name="T67" fmla="*/ 376237 h 251"/>
                <a:gd name="T68" fmla="*/ 746125 w 577"/>
                <a:gd name="T69" fmla="*/ 384175 h 251"/>
                <a:gd name="T70" fmla="*/ 768350 w 577"/>
                <a:gd name="T71" fmla="*/ 384175 h 251"/>
                <a:gd name="T72" fmla="*/ 790575 w 577"/>
                <a:gd name="T73" fmla="*/ 384175 h 251"/>
                <a:gd name="T74" fmla="*/ 812800 w 577"/>
                <a:gd name="T75" fmla="*/ 392112 h 251"/>
                <a:gd name="T76" fmla="*/ 835025 w 577"/>
                <a:gd name="T77" fmla="*/ 392112 h 251"/>
                <a:gd name="T78" fmla="*/ 857250 w 577"/>
                <a:gd name="T79" fmla="*/ 392112 h 251"/>
                <a:gd name="T80" fmla="*/ 879475 w 577"/>
                <a:gd name="T81" fmla="*/ 398462 h 251"/>
                <a:gd name="T82" fmla="*/ 901700 w 577"/>
                <a:gd name="T83" fmla="*/ 398462 h 2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7" h="251">
                  <a:moveTo>
                    <a:pt x="0" y="0"/>
                  </a:moveTo>
                  <a:lnTo>
                    <a:pt x="9" y="9"/>
                  </a:lnTo>
                  <a:lnTo>
                    <a:pt x="4" y="9"/>
                  </a:lnTo>
                  <a:lnTo>
                    <a:pt x="9" y="9"/>
                  </a:lnTo>
                  <a:lnTo>
                    <a:pt x="18" y="19"/>
                  </a:lnTo>
                  <a:lnTo>
                    <a:pt x="18" y="23"/>
                  </a:lnTo>
                  <a:lnTo>
                    <a:pt x="23" y="28"/>
                  </a:lnTo>
                  <a:lnTo>
                    <a:pt x="28" y="32"/>
                  </a:lnTo>
                  <a:lnTo>
                    <a:pt x="32" y="37"/>
                  </a:lnTo>
                  <a:lnTo>
                    <a:pt x="37" y="42"/>
                  </a:lnTo>
                  <a:lnTo>
                    <a:pt x="41" y="46"/>
                  </a:lnTo>
                  <a:lnTo>
                    <a:pt x="46" y="51"/>
                  </a:lnTo>
                  <a:lnTo>
                    <a:pt x="51" y="56"/>
                  </a:lnTo>
                  <a:lnTo>
                    <a:pt x="55" y="60"/>
                  </a:lnTo>
                  <a:lnTo>
                    <a:pt x="60" y="65"/>
                  </a:lnTo>
                  <a:lnTo>
                    <a:pt x="65" y="70"/>
                  </a:lnTo>
                  <a:lnTo>
                    <a:pt x="69" y="70"/>
                  </a:lnTo>
                  <a:lnTo>
                    <a:pt x="79" y="79"/>
                  </a:lnTo>
                  <a:lnTo>
                    <a:pt x="74" y="79"/>
                  </a:lnTo>
                  <a:lnTo>
                    <a:pt x="79" y="79"/>
                  </a:lnTo>
                  <a:lnTo>
                    <a:pt x="83" y="84"/>
                  </a:lnTo>
                  <a:lnTo>
                    <a:pt x="88" y="88"/>
                  </a:lnTo>
                  <a:lnTo>
                    <a:pt x="93" y="93"/>
                  </a:lnTo>
                  <a:lnTo>
                    <a:pt x="97" y="98"/>
                  </a:lnTo>
                  <a:lnTo>
                    <a:pt x="102" y="98"/>
                  </a:lnTo>
                  <a:lnTo>
                    <a:pt x="111" y="107"/>
                  </a:lnTo>
                  <a:lnTo>
                    <a:pt x="107" y="107"/>
                  </a:lnTo>
                  <a:lnTo>
                    <a:pt x="111" y="107"/>
                  </a:lnTo>
                  <a:lnTo>
                    <a:pt x="116" y="112"/>
                  </a:lnTo>
                  <a:lnTo>
                    <a:pt x="121" y="112"/>
                  </a:lnTo>
                  <a:lnTo>
                    <a:pt x="125" y="116"/>
                  </a:lnTo>
                  <a:lnTo>
                    <a:pt x="130" y="121"/>
                  </a:lnTo>
                  <a:lnTo>
                    <a:pt x="135" y="121"/>
                  </a:lnTo>
                  <a:lnTo>
                    <a:pt x="139" y="126"/>
                  </a:lnTo>
                  <a:lnTo>
                    <a:pt x="144" y="130"/>
                  </a:lnTo>
                  <a:lnTo>
                    <a:pt x="149" y="135"/>
                  </a:lnTo>
                  <a:lnTo>
                    <a:pt x="153" y="135"/>
                  </a:lnTo>
                  <a:lnTo>
                    <a:pt x="158" y="140"/>
                  </a:lnTo>
                  <a:lnTo>
                    <a:pt x="163" y="140"/>
                  </a:lnTo>
                  <a:lnTo>
                    <a:pt x="167" y="144"/>
                  </a:lnTo>
                  <a:lnTo>
                    <a:pt x="172" y="149"/>
                  </a:lnTo>
                  <a:lnTo>
                    <a:pt x="177" y="149"/>
                  </a:lnTo>
                  <a:lnTo>
                    <a:pt x="181" y="154"/>
                  </a:lnTo>
                  <a:lnTo>
                    <a:pt x="186" y="154"/>
                  </a:lnTo>
                  <a:lnTo>
                    <a:pt x="191" y="158"/>
                  </a:lnTo>
                  <a:lnTo>
                    <a:pt x="195" y="158"/>
                  </a:lnTo>
                  <a:lnTo>
                    <a:pt x="200" y="163"/>
                  </a:lnTo>
                  <a:lnTo>
                    <a:pt x="204" y="163"/>
                  </a:lnTo>
                  <a:lnTo>
                    <a:pt x="209" y="168"/>
                  </a:lnTo>
                  <a:lnTo>
                    <a:pt x="214" y="168"/>
                  </a:lnTo>
                  <a:lnTo>
                    <a:pt x="218" y="172"/>
                  </a:lnTo>
                  <a:lnTo>
                    <a:pt x="223" y="172"/>
                  </a:lnTo>
                  <a:lnTo>
                    <a:pt x="228" y="177"/>
                  </a:lnTo>
                  <a:lnTo>
                    <a:pt x="232" y="177"/>
                  </a:lnTo>
                  <a:lnTo>
                    <a:pt x="237" y="177"/>
                  </a:lnTo>
                  <a:lnTo>
                    <a:pt x="242" y="182"/>
                  </a:lnTo>
                  <a:lnTo>
                    <a:pt x="246" y="182"/>
                  </a:lnTo>
                  <a:lnTo>
                    <a:pt x="251" y="186"/>
                  </a:lnTo>
                  <a:lnTo>
                    <a:pt x="256" y="186"/>
                  </a:lnTo>
                  <a:lnTo>
                    <a:pt x="260" y="191"/>
                  </a:lnTo>
                  <a:lnTo>
                    <a:pt x="265" y="191"/>
                  </a:lnTo>
                  <a:lnTo>
                    <a:pt x="270" y="191"/>
                  </a:lnTo>
                  <a:lnTo>
                    <a:pt x="274" y="195"/>
                  </a:lnTo>
                  <a:lnTo>
                    <a:pt x="279" y="195"/>
                  </a:lnTo>
                  <a:lnTo>
                    <a:pt x="284" y="195"/>
                  </a:lnTo>
                  <a:lnTo>
                    <a:pt x="288" y="200"/>
                  </a:lnTo>
                  <a:lnTo>
                    <a:pt x="293" y="200"/>
                  </a:lnTo>
                  <a:lnTo>
                    <a:pt x="298" y="200"/>
                  </a:lnTo>
                  <a:lnTo>
                    <a:pt x="302" y="205"/>
                  </a:lnTo>
                  <a:lnTo>
                    <a:pt x="307" y="205"/>
                  </a:lnTo>
                  <a:lnTo>
                    <a:pt x="312" y="205"/>
                  </a:lnTo>
                  <a:lnTo>
                    <a:pt x="316" y="209"/>
                  </a:lnTo>
                  <a:lnTo>
                    <a:pt x="321" y="209"/>
                  </a:lnTo>
                  <a:lnTo>
                    <a:pt x="326" y="209"/>
                  </a:lnTo>
                  <a:lnTo>
                    <a:pt x="330" y="209"/>
                  </a:lnTo>
                  <a:lnTo>
                    <a:pt x="335" y="214"/>
                  </a:lnTo>
                  <a:lnTo>
                    <a:pt x="340" y="214"/>
                  </a:lnTo>
                  <a:lnTo>
                    <a:pt x="344" y="214"/>
                  </a:lnTo>
                  <a:lnTo>
                    <a:pt x="349" y="219"/>
                  </a:lnTo>
                  <a:lnTo>
                    <a:pt x="354" y="219"/>
                  </a:lnTo>
                  <a:lnTo>
                    <a:pt x="358" y="219"/>
                  </a:lnTo>
                  <a:lnTo>
                    <a:pt x="363" y="219"/>
                  </a:lnTo>
                  <a:lnTo>
                    <a:pt x="367" y="219"/>
                  </a:lnTo>
                  <a:lnTo>
                    <a:pt x="372" y="223"/>
                  </a:lnTo>
                  <a:lnTo>
                    <a:pt x="377" y="223"/>
                  </a:lnTo>
                  <a:lnTo>
                    <a:pt x="381" y="223"/>
                  </a:lnTo>
                  <a:lnTo>
                    <a:pt x="386" y="223"/>
                  </a:lnTo>
                  <a:lnTo>
                    <a:pt x="391" y="228"/>
                  </a:lnTo>
                  <a:lnTo>
                    <a:pt x="395" y="228"/>
                  </a:lnTo>
                  <a:lnTo>
                    <a:pt x="400" y="228"/>
                  </a:lnTo>
                  <a:lnTo>
                    <a:pt x="405" y="228"/>
                  </a:lnTo>
                  <a:lnTo>
                    <a:pt x="409" y="228"/>
                  </a:lnTo>
                  <a:lnTo>
                    <a:pt x="414" y="233"/>
                  </a:lnTo>
                  <a:lnTo>
                    <a:pt x="419" y="233"/>
                  </a:lnTo>
                  <a:lnTo>
                    <a:pt x="423" y="233"/>
                  </a:lnTo>
                  <a:lnTo>
                    <a:pt x="428" y="233"/>
                  </a:lnTo>
                  <a:lnTo>
                    <a:pt x="433" y="233"/>
                  </a:lnTo>
                  <a:lnTo>
                    <a:pt x="437" y="233"/>
                  </a:lnTo>
                  <a:lnTo>
                    <a:pt x="442" y="237"/>
                  </a:lnTo>
                  <a:lnTo>
                    <a:pt x="447" y="237"/>
                  </a:lnTo>
                  <a:lnTo>
                    <a:pt x="451" y="237"/>
                  </a:lnTo>
                  <a:lnTo>
                    <a:pt x="456" y="237"/>
                  </a:lnTo>
                  <a:lnTo>
                    <a:pt x="461" y="237"/>
                  </a:lnTo>
                  <a:lnTo>
                    <a:pt x="465" y="237"/>
                  </a:lnTo>
                  <a:lnTo>
                    <a:pt x="470" y="242"/>
                  </a:lnTo>
                  <a:lnTo>
                    <a:pt x="475" y="242"/>
                  </a:lnTo>
                  <a:lnTo>
                    <a:pt x="479" y="242"/>
                  </a:lnTo>
                  <a:lnTo>
                    <a:pt x="484" y="242"/>
                  </a:lnTo>
                  <a:lnTo>
                    <a:pt x="489" y="242"/>
                  </a:lnTo>
                  <a:lnTo>
                    <a:pt x="493" y="242"/>
                  </a:lnTo>
                  <a:lnTo>
                    <a:pt x="498" y="242"/>
                  </a:lnTo>
                  <a:lnTo>
                    <a:pt x="503" y="242"/>
                  </a:lnTo>
                  <a:lnTo>
                    <a:pt x="507" y="242"/>
                  </a:lnTo>
                  <a:lnTo>
                    <a:pt x="512" y="247"/>
                  </a:lnTo>
                  <a:lnTo>
                    <a:pt x="517" y="247"/>
                  </a:lnTo>
                  <a:lnTo>
                    <a:pt x="521" y="247"/>
                  </a:lnTo>
                  <a:lnTo>
                    <a:pt x="526" y="247"/>
                  </a:lnTo>
                  <a:lnTo>
                    <a:pt x="530" y="247"/>
                  </a:lnTo>
                  <a:lnTo>
                    <a:pt x="535" y="247"/>
                  </a:lnTo>
                  <a:lnTo>
                    <a:pt x="540" y="247"/>
                  </a:lnTo>
                  <a:lnTo>
                    <a:pt x="544" y="247"/>
                  </a:lnTo>
                  <a:lnTo>
                    <a:pt x="549" y="251"/>
                  </a:lnTo>
                  <a:lnTo>
                    <a:pt x="554" y="251"/>
                  </a:lnTo>
                  <a:lnTo>
                    <a:pt x="558" y="251"/>
                  </a:lnTo>
                  <a:lnTo>
                    <a:pt x="563" y="251"/>
                  </a:lnTo>
                  <a:lnTo>
                    <a:pt x="568" y="251"/>
                  </a:lnTo>
                  <a:lnTo>
                    <a:pt x="572" y="251"/>
                  </a:lnTo>
                  <a:lnTo>
                    <a:pt x="577" y="251"/>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 name="Freeform 75"/>
            <p:cNvSpPr>
              <a:spLocks/>
            </p:cNvSpPr>
            <p:nvPr/>
          </p:nvSpPr>
          <p:spPr bwMode="auto">
            <a:xfrm>
              <a:off x="2962344" y="2884199"/>
              <a:ext cx="1057171" cy="30159"/>
            </a:xfrm>
            <a:custGeom>
              <a:avLst/>
              <a:gdLst>
                <a:gd name="T0" fmla="*/ 14288 w 666"/>
                <a:gd name="T1" fmla="*/ 0 h 19"/>
                <a:gd name="T2" fmla="*/ 36513 w 666"/>
                <a:gd name="T3" fmla="*/ 0 h 19"/>
                <a:gd name="T4" fmla="*/ 58738 w 666"/>
                <a:gd name="T5" fmla="*/ 7937 h 19"/>
                <a:gd name="T6" fmla="*/ 80963 w 666"/>
                <a:gd name="T7" fmla="*/ 7937 h 19"/>
                <a:gd name="T8" fmla="*/ 103188 w 666"/>
                <a:gd name="T9" fmla="*/ 7937 h 19"/>
                <a:gd name="T10" fmla="*/ 125413 w 666"/>
                <a:gd name="T11" fmla="*/ 7937 h 19"/>
                <a:gd name="T12" fmla="*/ 147638 w 666"/>
                <a:gd name="T13" fmla="*/ 7937 h 19"/>
                <a:gd name="T14" fmla="*/ 169863 w 666"/>
                <a:gd name="T15" fmla="*/ 15875 h 19"/>
                <a:gd name="T16" fmla="*/ 192088 w 666"/>
                <a:gd name="T17" fmla="*/ 15875 h 19"/>
                <a:gd name="T18" fmla="*/ 214313 w 666"/>
                <a:gd name="T19" fmla="*/ 15875 h 19"/>
                <a:gd name="T20" fmla="*/ 236538 w 666"/>
                <a:gd name="T21" fmla="*/ 15875 h 19"/>
                <a:gd name="T22" fmla="*/ 258763 w 666"/>
                <a:gd name="T23" fmla="*/ 15875 h 19"/>
                <a:gd name="T24" fmla="*/ 280988 w 666"/>
                <a:gd name="T25" fmla="*/ 15875 h 19"/>
                <a:gd name="T26" fmla="*/ 303213 w 666"/>
                <a:gd name="T27" fmla="*/ 15875 h 19"/>
                <a:gd name="T28" fmla="*/ 325438 w 666"/>
                <a:gd name="T29" fmla="*/ 15875 h 19"/>
                <a:gd name="T30" fmla="*/ 347663 w 666"/>
                <a:gd name="T31" fmla="*/ 15875 h 19"/>
                <a:gd name="T32" fmla="*/ 369888 w 666"/>
                <a:gd name="T33" fmla="*/ 22225 h 19"/>
                <a:gd name="T34" fmla="*/ 392113 w 666"/>
                <a:gd name="T35" fmla="*/ 22225 h 19"/>
                <a:gd name="T36" fmla="*/ 414338 w 666"/>
                <a:gd name="T37" fmla="*/ 22225 h 19"/>
                <a:gd name="T38" fmla="*/ 436563 w 666"/>
                <a:gd name="T39" fmla="*/ 22225 h 19"/>
                <a:gd name="T40" fmla="*/ 458788 w 666"/>
                <a:gd name="T41" fmla="*/ 22225 h 19"/>
                <a:gd name="T42" fmla="*/ 481013 w 666"/>
                <a:gd name="T43" fmla="*/ 22225 h 19"/>
                <a:gd name="T44" fmla="*/ 503238 w 666"/>
                <a:gd name="T45" fmla="*/ 22225 h 19"/>
                <a:gd name="T46" fmla="*/ 525463 w 666"/>
                <a:gd name="T47" fmla="*/ 22225 h 19"/>
                <a:gd name="T48" fmla="*/ 547688 w 666"/>
                <a:gd name="T49" fmla="*/ 22225 h 19"/>
                <a:gd name="T50" fmla="*/ 569913 w 666"/>
                <a:gd name="T51" fmla="*/ 22225 h 19"/>
                <a:gd name="T52" fmla="*/ 592138 w 666"/>
                <a:gd name="T53" fmla="*/ 22225 h 19"/>
                <a:gd name="T54" fmla="*/ 614363 w 666"/>
                <a:gd name="T55" fmla="*/ 22225 h 19"/>
                <a:gd name="T56" fmla="*/ 642938 w 666"/>
                <a:gd name="T57" fmla="*/ 22225 h 19"/>
                <a:gd name="T58" fmla="*/ 665163 w 666"/>
                <a:gd name="T59" fmla="*/ 22225 h 19"/>
                <a:gd name="T60" fmla="*/ 695325 w 666"/>
                <a:gd name="T61" fmla="*/ 22225 h 19"/>
                <a:gd name="T62" fmla="*/ 723900 w 666"/>
                <a:gd name="T63" fmla="*/ 22225 h 19"/>
                <a:gd name="T64" fmla="*/ 754063 w 666"/>
                <a:gd name="T65" fmla="*/ 22225 h 19"/>
                <a:gd name="T66" fmla="*/ 784225 w 666"/>
                <a:gd name="T67" fmla="*/ 22225 h 19"/>
                <a:gd name="T68" fmla="*/ 812800 w 666"/>
                <a:gd name="T69" fmla="*/ 22225 h 19"/>
                <a:gd name="T70" fmla="*/ 842963 w 666"/>
                <a:gd name="T71" fmla="*/ 22225 h 19"/>
                <a:gd name="T72" fmla="*/ 873125 w 666"/>
                <a:gd name="T73" fmla="*/ 22225 h 19"/>
                <a:gd name="T74" fmla="*/ 901700 w 666"/>
                <a:gd name="T75" fmla="*/ 30162 h 19"/>
                <a:gd name="T76" fmla="*/ 938213 w 666"/>
                <a:gd name="T77" fmla="*/ 30162 h 19"/>
                <a:gd name="T78" fmla="*/ 968375 w 666"/>
                <a:gd name="T79" fmla="*/ 30162 h 19"/>
                <a:gd name="T80" fmla="*/ 998538 w 666"/>
                <a:gd name="T81" fmla="*/ 30162 h 19"/>
                <a:gd name="T82" fmla="*/ 1035050 w 666"/>
                <a:gd name="T83" fmla="*/ 30162 h 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66" h="19">
                  <a:moveTo>
                    <a:pt x="0" y="0"/>
                  </a:moveTo>
                  <a:lnTo>
                    <a:pt x="5" y="0"/>
                  </a:lnTo>
                  <a:lnTo>
                    <a:pt x="9" y="0"/>
                  </a:lnTo>
                  <a:lnTo>
                    <a:pt x="14" y="0"/>
                  </a:lnTo>
                  <a:lnTo>
                    <a:pt x="19" y="0"/>
                  </a:lnTo>
                  <a:lnTo>
                    <a:pt x="23" y="0"/>
                  </a:lnTo>
                  <a:lnTo>
                    <a:pt x="28" y="5"/>
                  </a:lnTo>
                  <a:lnTo>
                    <a:pt x="33" y="5"/>
                  </a:lnTo>
                  <a:lnTo>
                    <a:pt x="37" y="5"/>
                  </a:lnTo>
                  <a:lnTo>
                    <a:pt x="42" y="5"/>
                  </a:lnTo>
                  <a:lnTo>
                    <a:pt x="47" y="5"/>
                  </a:lnTo>
                  <a:lnTo>
                    <a:pt x="51" y="5"/>
                  </a:lnTo>
                  <a:lnTo>
                    <a:pt x="56" y="5"/>
                  </a:lnTo>
                  <a:lnTo>
                    <a:pt x="61" y="5"/>
                  </a:lnTo>
                  <a:lnTo>
                    <a:pt x="65" y="5"/>
                  </a:lnTo>
                  <a:lnTo>
                    <a:pt x="70" y="5"/>
                  </a:lnTo>
                  <a:lnTo>
                    <a:pt x="75" y="5"/>
                  </a:lnTo>
                  <a:lnTo>
                    <a:pt x="79" y="5"/>
                  </a:lnTo>
                  <a:lnTo>
                    <a:pt x="84" y="5"/>
                  </a:lnTo>
                  <a:lnTo>
                    <a:pt x="89" y="5"/>
                  </a:lnTo>
                  <a:lnTo>
                    <a:pt x="93" y="5"/>
                  </a:lnTo>
                  <a:lnTo>
                    <a:pt x="98" y="5"/>
                  </a:lnTo>
                  <a:lnTo>
                    <a:pt x="102" y="5"/>
                  </a:lnTo>
                  <a:lnTo>
                    <a:pt x="107" y="10"/>
                  </a:lnTo>
                  <a:lnTo>
                    <a:pt x="112" y="10"/>
                  </a:lnTo>
                  <a:lnTo>
                    <a:pt x="116" y="10"/>
                  </a:lnTo>
                  <a:lnTo>
                    <a:pt x="121" y="10"/>
                  </a:lnTo>
                  <a:lnTo>
                    <a:pt x="126" y="10"/>
                  </a:lnTo>
                  <a:lnTo>
                    <a:pt x="130" y="10"/>
                  </a:lnTo>
                  <a:lnTo>
                    <a:pt x="135" y="10"/>
                  </a:lnTo>
                  <a:lnTo>
                    <a:pt x="140" y="10"/>
                  </a:lnTo>
                  <a:lnTo>
                    <a:pt x="144" y="10"/>
                  </a:lnTo>
                  <a:lnTo>
                    <a:pt x="149" y="10"/>
                  </a:lnTo>
                  <a:lnTo>
                    <a:pt x="154" y="10"/>
                  </a:lnTo>
                  <a:lnTo>
                    <a:pt x="158" y="10"/>
                  </a:lnTo>
                  <a:lnTo>
                    <a:pt x="163" y="10"/>
                  </a:lnTo>
                  <a:lnTo>
                    <a:pt x="168" y="10"/>
                  </a:lnTo>
                  <a:lnTo>
                    <a:pt x="172" y="10"/>
                  </a:lnTo>
                  <a:lnTo>
                    <a:pt x="177" y="10"/>
                  </a:lnTo>
                  <a:lnTo>
                    <a:pt x="182" y="10"/>
                  </a:lnTo>
                  <a:lnTo>
                    <a:pt x="186" y="10"/>
                  </a:lnTo>
                  <a:lnTo>
                    <a:pt x="191" y="10"/>
                  </a:lnTo>
                  <a:lnTo>
                    <a:pt x="196" y="10"/>
                  </a:lnTo>
                  <a:lnTo>
                    <a:pt x="200" y="10"/>
                  </a:lnTo>
                  <a:lnTo>
                    <a:pt x="205" y="10"/>
                  </a:lnTo>
                  <a:lnTo>
                    <a:pt x="210" y="10"/>
                  </a:lnTo>
                  <a:lnTo>
                    <a:pt x="214" y="10"/>
                  </a:lnTo>
                  <a:lnTo>
                    <a:pt x="219" y="10"/>
                  </a:lnTo>
                  <a:lnTo>
                    <a:pt x="224" y="14"/>
                  </a:lnTo>
                  <a:lnTo>
                    <a:pt x="228" y="14"/>
                  </a:lnTo>
                  <a:lnTo>
                    <a:pt x="233" y="14"/>
                  </a:lnTo>
                  <a:lnTo>
                    <a:pt x="238" y="14"/>
                  </a:lnTo>
                  <a:lnTo>
                    <a:pt x="242" y="14"/>
                  </a:lnTo>
                  <a:lnTo>
                    <a:pt x="247" y="14"/>
                  </a:lnTo>
                  <a:lnTo>
                    <a:pt x="252" y="14"/>
                  </a:lnTo>
                  <a:lnTo>
                    <a:pt x="256" y="14"/>
                  </a:lnTo>
                  <a:lnTo>
                    <a:pt x="261" y="14"/>
                  </a:lnTo>
                  <a:lnTo>
                    <a:pt x="265" y="14"/>
                  </a:lnTo>
                  <a:lnTo>
                    <a:pt x="270" y="14"/>
                  </a:lnTo>
                  <a:lnTo>
                    <a:pt x="275" y="14"/>
                  </a:lnTo>
                  <a:lnTo>
                    <a:pt x="279" y="14"/>
                  </a:lnTo>
                  <a:lnTo>
                    <a:pt x="284" y="14"/>
                  </a:lnTo>
                  <a:lnTo>
                    <a:pt x="289" y="14"/>
                  </a:lnTo>
                  <a:lnTo>
                    <a:pt x="293" y="14"/>
                  </a:lnTo>
                  <a:lnTo>
                    <a:pt x="298" y="14"/>
                  </a:lnTo>
                  <a:lnTo>
                    <a:pt x="303" y="14"/>
                  </a:lnTo>
                  <a:lnTo>
                    <a:pt x="307" y="14"/>
                  </a:lnTo>
                  <a:lnTo>
                    <a:pt x="312" y="14"/>
                  </a:lnTo>
                  <a:lnTo>
                    <a:pt x="317" y="14"/>
                  </a:lnTo>
                  <a:lnTo>
                    <a:pt x="321" y="14"/>
                  </a:lnTo>
                  <a:lnTo>
                    <a:pt x="326" y="14"/>
                  </a:lnTo>
                  <a:lnTo>
                    <a:pt x="331" y="14"/>
                  </a:lnTo>
                  <a:lnTo>
                    <a:pt x="335" y="14"/>
                  </a:lnTo>
                  <a:lnTo>
                    <a:pt x="340" y="14"/>
                  </a:lnTo>
                  <a:lnTo>
                    <a:pt x="345" y="14"/>
                  </a:lnTo>
                  <a:lnTo>
                    <a:pt x="349" y="14"/>
                  </a:lnTo>
                  <a:lnTo>
                    <a:pt x="354" y="14"/>
                  </a:lnTo>
                  <a:lnTo>
                    <a:pt x="359" y="14"/>
                  </a:lnTo>
                  <a:lnTo>
                    <a:pt x="363" y="14"/>
                  </a:lnTo>
                  <a:lnTo>
                    <a:pt x="368" y="14"/>
                  </a:lnTo>
                  <a:lnTo>
                    <a:pt x="373" y="14"/>
                  </a:lnTo>
                  <a:lnTo>
                    <a:pt x="377" y="14"/>
                  </a:lnTo>
                  <a:lnTo>
                    <a:pt x="382" y="14"/>
                  </a:lnTo>
                  <a:lnTo>
                    <a:pt x="387" y="14"/>
                  </a:lnTo>
                  <a:lnTo>
                    <a:pt x="396" y="14"/>
                  </a:lnTo>
                  <a:lnTo>
                    <a:pt x="401" y="14"/>
                  </a:lnTo>
                  <a:lnTo>
                    <a:pt x="405" y="14"/>
                  </a:lnTo>
                  <a:lnTo>
                    <a:pt x="410" y="14"/>
                  </a:lnTo>
                  <a:lnTo>
                    <a:pt x="415" y="14"/>
                  </a:lnTo>
                  <a:lnTo>
                    <a:pt x="419" y="14"/>
                  </a:lnTo>
                  <a:lnTo>
                    <a:pt x="428" y="14"/>
                  </a:lnTo>
                  <a:lnTo>
                    <a:pt x="433" y="14"/>
                  </a:lnTo>
                  <a:lnTo>
                    <a:pt x="438" y="14"/>
                  </a:lnTo>
                  <a:lnTo>
                    <a:pt x="442" y="14"/>
                  </a:lnTo>
                  <a:lnTo>
                    <a:pt x="452" y="14"/>
                  </a:lnTo>
                  <a:lnTo>
                    <a:pt x="456" y="14"/>
                  </a:lnTo>
                  <a:lnTo>
                    <a:pt x="461" y="14"/>
                  </a:lnTo>
                  <a:lnTo>
                    <a:pt x="466" y="14"/>
                  </a:lnTo>
                  <a:lnTo>
                    <a:pt x="475" y="14"/>
                  </a:lnTo>
                  <a:lnTo>
                    <a:pt x="480" y="14"/>
                  </a:lnTo>
                  <a:lnTo>
                    <a:pt x="484" y="14"/>
                  </a:lnTo>
                  <a:lnTo>
                    <a:pt x="494" y="14"/>
                  </a:lnTo>
                  <a:lnTo>
                    <a:pt x="498" y="14"/>
                  </a:lnTo>
                  <a:lnTo>
                    <a:pt x="503" y="14"/>
                  </a:lnTo>
                  <a:lnTo>
                    <a:pt x="512" y="14"/>
                  </a:lnTo>
                  <a:lnTo>
                    <a:pt x="517" y="14"/>
                  </a:lnTo>
                  <a:lnTo>
                    <a:pt x="526" y="14"/>
                  </a:lnTo>
                  <a:lnTo>
                    <a:pt x="531" y="14"/>
                  </a:lnTo>
                  <a:lnTo>
                    <a:pt x="536" y="14"/>
                  </a:lnTo>
                  <a:lnTo>
                    <a:pt x="545" y="14"/>
                  </a:lnTo>
                  <a:lnTo>
                    <a:pt x="550" y="14"/>
                  </a:lnTo>
                  <a:lnTo>
                    <a:pt x="559" y="19"/>
                  </a:lnTo>
                  <a:lnTo>
                    <a:pt x="564" y="19"/>
                  </a:lnTo>
                  <a:lnTo>
                    <a:pt x="568" y="19"/>
                  </a:lnTo>
                  <a:lnTo>
                    <a:pt x="578" y="19"/>
                  </a:lnTo>
                  <a:lnTo>
                    <a:pt x="582" y="19"/>
                  </a:lnTo>
                  <a:lnTo>
                    <a:pt x="591" y="19"/>
                  </a:lnTo>
                  <a:lnTo>
                    <a:pt x="596" y="19"/>
                  </a:lnTo>
                  <a:lnTo>
                    <a:pt x="605" y="19"/>
                  </a:lnTo>
                  <a:lnTo>
                    <a:pt x="610" y="19"/>
                  </a:lnTo>
                  <a:lnTo>
                    <a:pt x="615" y="19"/>
                  </a:lnTo>
                  <a:lnTo>
                    <a:pt x="624" y="19"/>
                  </a:lnTo>
                  <a:lnTo>
                    <a:pt x="629" y="19"/>
                  </a:lnTo>
                  <a:lnTo>
                    <a:pt x="638" y="19"/>
                  </a:lnTo>
                  <a:lnTo>
                    <a:pt x="643" y="19"/>
                  </a:lnTo>
                  <a:lnTo>
                    <a:pt x="652" y="19"/>
                  </a:lnTo>
                  <a:lnTo>
                    <a:pt x="657" y="19"/>
                  </a:lnTo>
                  <a:lnTo>
                    <a:pt x="666" y="19"/>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5" name="Freeform 76"/>
            <p:cNvSpPr>
              <a:spLocks/>
            </p:cNvSpPr>
            <p:nvPr/>
          </p:nvSpPr>
          <p:spPr bwMode="auto">
            <a:xfrm>
              <a:off x="4019516" y="2914359"/>
              <a:ext cx="147624" cy="0"/>
            </a:xfrm>
            <a:custGeom>
              <a:avLst/>
              <a:gdLst>
                <a:gd name="T0" fmla="*/ 0 w 93"/>
                <a:gd name="T1" fmla="*/ 7938 w 93"/>
                <a:gd name="T2" fmla="*/ 22225 w 93"/>
                <a:gd name="T3" fmla="*/ 30163 w 93"/>
                <a:gd name="T4" fmla="*/ 44450 w 93"/>
                <a:gd name="T5" fmla="*/ 52388 w 93"/>
                <a:gd name="T6" fmla="*/ 66675 w 93"/>
                <a:gd name="T7" fmla="*/ 74613 w 93"/>
                <a:gd name="T8" fmla="*/ 88900 w 93"/>
                <a:gd name="T9" fmla="*/ 96838 w 93"/>
                <a:gd name="T10" fmla="*/ 111125 w 93"/>
                <a:gd name="T11" fmla="*/ 119063 w 93"/>
                <a:gd name="T12" fmla="*/ 133350 w 93"/>
                <a:gd name="T13" fmla="*/ 147638 w 93"/>
                <a:gd name="T14" fmla="*/ 0 60000 65536"/>
                <a:gd name="T15" fmla="*/ 0 60000 65536"/>
                <a:gd name="T16" fmla="*/ 0 60000 65536"/>
                <a:gd name="T17" fmla="*/ 0 60000 655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60000 65536"/>
              </a:gdLst>
              <a:ahLst/>
              <a:cxnLst>
                <a:cxn ang="T14">
                  <a:pos x="T0" y="0"/>
                </a:cxn>
                <a:cxn ang="T15">
                  <a:pos x="T1" y="0"/>
                </a:cxn>
                <a:cxn ang="T16">
                  <a:pos x="T2" y="0"/>
                </a:cxn>
                <a:cxn ang="T17">
                  <a:pos x="T3" y="0"/>
                </a:cxn>
                <a:cxn ang="T18">
                  <a:pos x="T4" y="0"/>
                </a:cxn>
                <a:cxn ang="T19">
                  <a:pos x="T5" y="0"/>
                </a:cxn>
                <a:cxn ang="T20">
                  <a:pos x="T6" y="0"/>
                </a:cxn>
                <a:cxn ang="T21">
                  <a:pos x="T7" y="0"/>
                </a:cxn>
                <a:cxn ang="T22">
                  <a:pos x="T8" y="0"/>
                </a:cxn>
                <a:cxn ang="T23">
                  <a:pos x="T9" y="0"/>
                </a:cxn>
                <a:cxn ang="T24">
                  <a:pos x="T10" y="0"/>
                </a:cxn>
                <a:cxn ang="T25">
                  <a:pos x="T11" y="0"/>
                </a:cxn>
                <a:cxn ang="T26">
                  <a:pos x="T12" y="0"/>
                </a:cxn>
                <a:cxn ang="T27">
                  <a:pos x="T13" y="0"/>
                </a:cxn>
              </a:cxnLst>
              <a:rect l="0" t="0" r="r" b="b"/>
              <a:pathLst>
                <a:path w="93">
                  <a:moveTo>
                    <a:pt x="0" y="0"/>
                  </a:moveTo>
                  <a:lnTo>
                    <a:pt x="5" y="0"/>
                  </a:lnTo>
                  <a:lnTo>
                    <a:pt x="14" y="0"/>
                  </a:lnTo>
                  <a:lnTo>
                    <a:pt x="19" y="0"/>
                  </a:lnTo>
                  <a:lnTo>
                    <a:pt x="28" y="0"/>
                  </a:lnTo>
                  <a:lnTo>
                    <a:pt x="33" y="0"/>
                  </a:lnTo>
                  <a:lnTo>
                    <a:pt x="42" y="0"/>
                  </a:lnTo>
                  <a:lnTo>
                    <a:pt x="47" y="0"/>
                  </a:lnTo>
                  <a:lnTo>
                    <a:pt x="56" y="0"/>
                  </a:lnTo>
                  <a:lnTo>
                    <a:pt x="61" y="0"/>
                  </a:lnTo>
                  <a:lnTo>
                    <a:pt x="70" y="0"/>
                  </a:lnTo>
                  <a:lnTo>
                    <a:pt x="75" y="0"/>
                  </a:lnTo>
                  <a:lnTo>
                    <a:pt x="84" y="0"/>
                  </a:lnTo>
                  <a:lnTo>
                    <a:pt x="93" y="0"/>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86" name="Group 585"/>
          <p:cNvGrpSpPr/>
          <p:nvPr/>
        </p:nvGrpSpPr>
        <p:grpSpPr>
          <a:xfrm>
            <a:off x="5773659" y="855641"/>
            <a:ext cx="3030213" cy="2130196"/>
            <a:chOff x="5773659" y="855641"/>
            <a:chExt cx="3030213" cy="2130196"/>
          </a:xfrm>
        </p:grpSpPr>
        <p:sp>
          <p:nvSpPr>
            <p:cNvPr id="587" name="Freeform 73"/>
            <p:cNvSpPr>
              <a:spLocks/>
            </p:cNvSpPr>
            <p:nvPr/>
          </p:nvSpPr>
          <p:spPr bwMode="auto">
            <a:xfrm>
              <a:off x="5773659" y="855641"/>
              <a:ext cx="768268" cy="1663521"/>
            </a:xfrm>
            <a:custGeom>
              <a:avLst/>
              <a:gdLst>
                <a:gd name="T0" fmla="*/ 228600 w 484"/>
                <a:gd name="T1" fmla="*/ 30163 h 1048"/>
                <a:gd name="T2" fmla="*/ 242888 w 484"/>
                <a:gd name="T3" fmla="*/ 104775 h 1048"/>
                <a:gd name="T4" fmla="*/ 250825 w 484"/>
                <a:gd name="T5" fmla="*/ 200025 h 1048"/>
                <a:gd name="T6" fmla="*/ 265113 w 484"/>
                <a:gd name="T7" fmla="*/ 252413 h 1048"/>
                <a:gd name="T8" fmla="*/ 273050 w 484"/>
                <a:gd name="T9" fmla="*/ 325438 h 1048"/>
                <a:gd name="T10" fmla="*/ 287338 w 484"/>
                <a:gd name="T11" fmla="*/ 369888 h 1048"/>
                <a:gd name="T12" fmla="*/ 295275 w 484"/>
                <a:gd name="T13" fmla="*/ 436563 h 1048"/>
                <a:gd name="T14" fmla="*/ 309563 w 484"/>
                <a:gd name="T15" fmla="*/ 473075 h 1048"/>
                <a:gd name="T16" fmla="*/ 317500 w 484"/>
                <a:gd name="T17" fmla="*/ 533400 h 1048"/>
                <a:gd name="T18" fmla="*/ 331788 w 484"/>
                <a:gd name="T19" fmla="*/ 569913 h 1048"/>
                <a:gd name="T20" fmla="*/ 339725 w 484"/>
                <a:gd name="T21" fmla="*/ 622300 h 1048"/>
                <a:gd name="T22" fmla="*/ 354013 w 484"/>
                <a:gd name="T23" fmla="*/ 658813 h 1048"/>
                <a:gd name="T24" fmla="*/ 361950 w 484"/>
                <a:gd name="T25" fmla="*/ 703263 h 1048"/>
                <a:gd name="T26" fmla="*/ 376238 w 484"/>
                <a:gd name="T27" fmla="*/ 739775 h 1048"/>
                <a:gd name="T28" fmla="*/ 384175 w 484"/>
                <a:gd name="T29" fmla="*/ 784225 h 1048"/>
                <a:gd name="T30" fmla="*/ 398463 w 484"/>
                <a:gd name="T31" fmla="*/ 820738 h 1048"/>
                <a:gd name="T32" fmla="*/ 406400 w 484"/>
                <a:gd name="T33" fmla="*/ 858838 h 1048"/>
                <a:gd name="T34" fmla="*/ 420688 w 484"/>
                <a:gd name="T35" fmla="*/ 895350 h 1048"/>
                <a:gd name="T36" fmla="*/ 428625 w 484"/>
                <a:gd name="T37" fmla="*/ 931863 h 1048"/>
                <a:gd name="T38" fmla="*/ 442913 w 484"/>
                <a:gd name="T39" fmla="*/ 962025 h 1048"/>
                <a:gd name="T40" fmla="*/ 450850 w 484"/>
                <a:gd name="T41" fmla="*/ 1006475 h 1048"/>
                <a:gd name="T42" fmla="*/ 465138 w 484"/>
                <a:gd name="T43" fmla="*/ 1028700 h 1048"/>
                <a:gd name="T44" fmla="*/ 473075 w 484"/>
                <a:gd name="T45" fmla="*/ 1065213 h 1048"/>
                <a:gd name="T46" fmla="*/ 487363 w 484"/>
                <a:gd name="T47" fmla="*/ 1095375 h 1048"/>
                <a:gd name="T48" fmla="*/ 495300 w 484"/>
                <a:gd name="T49" fmla="*/ 1131888 h 1048"/>
                <a:gd name="T50" fmla="*/ 509588 w 484"/>
                <a:gd name="T51" fmla="*/ 1154113 h 1048"/>
                <a:gd name="T52" fmla="*/ 517525 w 484"/>
                <a:gd name="T53" fmla="*/ 1184275 h 1048"/>
                <a:gd name="T54" fmla="*/ 531813 w 484"/>
                <a:gd name="T55" fmla="*/ 1212850 h 1048"/>
                <a:gd name="T56" fmla="*/ 546100 w 484"/>
                <a:gd name="T57" fmla="*/ 1257300 h 1048"/>
                <a:gd name="T58" fmla="*/ 561975 w 484"/>
                <a:gd name="T59" fmla="*/ 1287463 h 1048"/>
                <a:gd name="T60" fmla="*/ 568325 w 484"/>
                <a:gd name="T61" fmla="*/ 1316038 h 1048"/>
                <a:gd name="T62" fmla="*/ 584200 w 484"/>
                <a:gd name="T63" fmla="*/ 1346200 h 1048"/>
                <a:gd name="T64" fmla="*/ 606425 w 484"/>
                <a:gd name="T65" fmla="*/ 1376363 h 1048"/>
                <a:gd name="T66" fmla="*/ 612775 w 484"/>
                <a:gd name="T67" fmla="*/ 1404938 h 1048"/>
                <a:gd name="T68" fmla="*/ 628650 w 484"/>
                <a:gd name="T69" fmla="*/ 1427163 h 1048"/>
                <a:gd name="T70" fmla="*/ 642938 w 484"/>
                <a:gd name="T71" fmla="*/ 1465263 h 1048"/>
                <a:gd name="T72" fmla="*/ 665163 w 484"/>
                <a:gd name="T73" fmla="*/ 1501775 h 1048"/>
                <a:gd name="T74" fmla="*/ 679450 w 484"/>
                <a:gd name="T75" fmla="*/ 1524000 h 1048"/>
                <a:gd name="T76" fmla="*/ 701675 w 484"/>
                <a:gd name="T77" fmla="*/ 1552575 h 1048"/>
                <a:gd name="T78" fmla="*/ 723900 w 484"/>
                <a:gd name="T79" fmla="*/ 1590675 h 1048"/>
                <a:gd name="T80" fmla="*/ 738188 w 484"/>
                <a:gd name="T81" fmla="*/ 1612900 h 1048"/>
                <a:gd name="T82" fmla="*/ 754063 w 484"/>
                <a:gd name="T83" fmla="*/ 1641475 h 10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4" h="1048">
                  <a:moveTo>
                    <a:pt x="0" y="0"/>
                  </a:moveTo>
                  <a:lnTo>
                    <a:pt x="144" y="0"/>
                  </a:lnTo>
                  <a:lnTo>
                    <a:pt x="144" y="19"/>
                  </a:lnTo>
                  <a:lnTo>
                    <a:pt x="149" y="24"/>
                  </a:lnTo>
                  <a:lnTo>
                    <a:pt x="149" y="61"/>
                  </a:lnTo>
                  <a:lnTo>
                    <a:pt x="153" y="66"/>
                  </a:lnTo>
                  <a:lnTo>
                    <a:pt x="153" y="98"/>
                  </a:lnTo>
                  <a:lnTo>
                    <a:pt x="158" y="103"/>
                  </a:lnTo>
                  <a:lnTo>
                    <a:pt x="158" y="126"/>
                  </a:lnTo>
                  <a:lnTo>
                    <a:pt x="163" y="131"/>
                  </a:lnTo>
                  <a:lnTo>
                    <a:pt x="163" y="154"/>
                  </a:lnTo>
                  <a:lnTo>
                    <a:pt x="167" y="159"/>
                  </a:lnTo>
                  <a:lnTo>
                    <a:pt x="167" y="182"/>
                  </a:lnTo>
                  <a:lnTo>
                    <a:pt x="172" y="187"/>
                  </a:lnTo>
                  <a:lnTo>
                    <a:pt x="172" y="205"/>
                  </a:lnTo>
                  <a:lnTo>
                    <a:pt x="177" y="210"/>
                  </a:lnTo>
                  <a:lnTo>
                    <a:pt x="177" y="229"/>
                  </a:lnTo>
                  <a:lnTo>
                    <a:pt x="181" y="233"/>
                  </a:lnTo>
                  <a:lnTo>
                    <a:pt x="181" y="252"/>
                  </a:lnTo>
                  <a:lnTo>
                    <a:pt x="186" y="257"/>
                  </a:lnTo>
                  <a:lnTo>
                    <a:pt x="186" y="275"/>
                  </a:lnTo>
                  <a:lnTo>
                    <a:pt x="191" y="280"/>
                  </a:lnTo>
                  <a:lnTo>
                    <a:pt x="191" y="294"/>
                  </a:lnTo>
                  <a:lnTo>
                    <a:pt x="195" y="298"/>
                  </a:lnTo>
                  <a:lnTo>
                    <a:pt x="195" y="312"/>
                  </a:lnTo>
                  <a:lnTo>
                    <a:pt x="200" y="317"/>
                  </a:lnTo>
                  <a:lnTo>
                    <a:pt x="200" y="336"/>
                  </a:lnTo>
                  <a:lnTo>
                    <a:pt x="205" y="340"/>
                  </a:lnTo>
                  <a:lnTo>
                    <a:pt x="205" y="354"/>
                  </a:lnTo>
                  <a:lnTo>
                    <a:pt x="209" y="359"/>
                  </a:lnTo>
                  <a:lnTo>
                    <a:pt x="209" y="373"/>
                  </a:lnTo>
                  <a:lnTo>
                    <a:pt x="214" y="378"/>
                  </a:lnTo>
                  <a:lnTo>
                    <a:pt x="214" y="392"/>
                  </a:lnTo>
                  <a:lnTo>
                    <a:pt x="219" y="396"/>
                  </a:lnTo>
                  <a:lnTo>
                    <a:pt x="219" y="410"/>
                  </a:lnTo>
                  <a:lnTo>
                    <a:pt x="223" y="415"/>
                  </a:lnTo>
                  <a:lnTo>
                    <a:pt x="223" y="424"/>
                  </a:lnTo>
                  <a:lnTo>
                    <a:pt x="228" y="429"/>
                  </a:lnTo>
                  <a:lnTo>
                    <a:pt x="228" y="443"/>
                  </a:lnTo>
                  <a:lnTo>
                    <a:pt x="233" y="447"/>
                  </a:lnTo>
                  <a:lnTo>
                    <a:pt x="233" y="461"/>
                  </a:lnTo>
                  <a:lnTo>
                    <a:pt x="237" y="466"/>
                  </a:lnTo>
                  <a:lnTo>
                    <a:pt x="237" y="480"/>
                  </a:lnTo>
                  <a:lnTo>
                    <a:pt x="242" y="485"/>
                  </a:lnTo>
                  <a:lnTo>
                    <a:pt x="242" y="494"/>
                  </a:lnTo>
                  <a:lnTo>
                    <a:pt x="247" y="499"/>
                  </a:lnTo>
                  <a:lnTo>
                    <a:pt x="247" y="513"/>
                  </a:lnTo>
                  <a:lnTo>
                    <a:pt x="251" y="517"/>
                  </a:lnTo>
                  <a:lnTo>
                    <a:pt x="251" y="527"/>
                  </a:lnTo>
                  <a:lnTo>
                    <a:pt x="256" y="531"/>
                  </a:lnTo>
                  <a:lnTo>
                    <a:pt x="256" y="541"/>
                  </a:lnTo>
                  <a:lnTo>
                    <a:pt x="261" y="545"/>
                  </a:lnTo>
                  <a:lnTo>
                    <a:pt x="261" y="559"/>
                  </a:lnTo>
                  <a:lnTo>
                    <a:pt x="265" y="564"/>
                  </a:lnTo>
                  <a:lnTo>
                    <a:pt x="265" y="573"/>
                  </a:lnTo>
                  <a:lnTo>
                    <a:pt x="270" y="578"/>
                  </a:lnTo>
                  <a:lnTo>
                    <a:pt x="270" y="587"/>
                  </a:lnTo>
                  <a:lnTo>
                    <a:pt x="275" y="592"/>
                  </a:lnTo>
                  <a:lnTo>
                    <a:pt x="275" y="601"/>
                  </a:lnTo>
                  <a:lnTo>
                    <a:pt x="279" y="606"/>
                  </a:lnTo>
                  <a:lnTo>
                    <a:pt x="279" y="615"/>
                  </a:lnTo>
                  <a:lnTo>
                    <a:pt x="284" y="620"/>
                  </a:lnTo>
                  <a:lnTo>
                    <a:pt x="284" y="634"/>
                  </a:lnTo>
                  <a:lnTo>
                    <a:pt x="288" y="638"/>
                  </a:lnTo>
                  <a:lnTo>
                    <a:pt x="288" y="643"/>
                  </a:lnTo>
                  <a:lnTo>
                    <a:pt x="293" y="648"/>
                  </a:lnTo>
                  <a:lnTo>
                    <a:pt x="293" y="662"/>
                  </a:lnTo>
                  <a:lnTo>
                    <a:pt x="298" y="666"/>
                  </a:lnTo>
                  <a:lnTo>
                    <a:pt x="298" y="671"/>
                  </a:lnTo>
                  <a:lnTo>
                    <a:pt x="302" y="676"/>
                  </a:lnTo>
                  <a:lnTo>
                    <a:pt x="302" y="685"/>
                  </a:lnTo>
                  <a:lnTo>
                    <a:pt x="307" y="690"/>
                  </a:lnTo>
                  <a:lnTo>
                    <a:pt x="307" y="699"/>
                  </a:lnTo>
                  <a:lnTo>
                    <a:pt x="312" y="704"/>
                  </a:lnTo>
                  <a:lnTo>
                    <a:pt x="312" y="713"/>
                  </a:lnTo>
                  <a:lnTo>
                    <a:pt x="316" y="718"/>
                  </a:lnTo>
                  <a:lnTo>
                    <a:pt x="316" y="722"/>
                  </a:lnTo>
                  <a:lnTo>
                    <a:pt x="321" y="727"/>
                  </a:lnTo>
                  <a:lnTo>
                    <a:pt x="321" y="736"/>
                  </a:lnTo>
                  <a:lnTo>
                    <a:pt x="326" y="741"/>
                  </a:lnTo>
                  <a:lnTo>
                    <a:pt x="326" y="746"/>
                  </a:lnTo>
                  <a:lnTo>
                    <a:pt x="330" y="750"/>
                  </a:lnTo>
                  <a:lnTo>
                    <a:pt x="330" y="760"/>
                  </a:lnTo>
                  <a:lnTo>
                    <a:pt x="335" y="764"/>
                  </a:lnTo>
                  <a:lnTo>
                    <a:pt x="335" y="773"/>
                  </a:lnTo>
                  <a:lnTo>
                    <a:pt x="344" y="783"/>
                  </a:lnTo>
                  <a:lnTo>
                    <a:pt x="344" y="792"/>
                  </a:lnTo>
                  <a:lnTo>
                    <a:pt x="349" y="797"/>
                  </a:lnTo>
                  <a:lnTo>
                    <a:pt x="349" y="806"/>
                  </a:lnTo>
                  <a:lnTo>
                    <a:pt x="354" y="811"/>
                  </a:lnTo>
                  <a:lnTo>
                    <a:pt x="354" y="815"/>
                  </a:lnTo>
                  <a:lnTo>
                    <a:pt x="358" y="820"/>
                  </a:lnTo>
                  <a:lnTo>
                    <a:pt x="358" y="829"/>
                  </a:lnTo>
                  <a:lnTo>
                    <a:pt x="363" y="834"/>
                  </a:lnTo>
                  <a:lnTo>
                    <a:pt x="368" y="839"/>
                  </a:lnTo>
                  <a:lnTo>
                    <a:pt x="368" y="848"/>
                  </a:lnTo>
                  <a:lnTo>
                    <a:pt x="372" y="853"/>
                  </a:lnTo>
                  <a:lnTo>
                    <a:pt x="372" y="857"/>
                  </a:lnTo>
                  <a:lnTo>
                    <a:pt x="382" y="867"/>
                  </a:lnTo>
                  <a:lnTo>
                    <a:pt x="382" y="876"/>
                  </a:lnTo>
                  <a:lnTo>
                    <a:pt x="386" y="881"/>
                  </a:lnTo>
                  <a:lnTo>
                    <a:pt x="386" y="885"/>
                  </a:lnTo>
                  <a:lnTo>
                    <a:pt x="391" y="890"/>
                  </a:lnTo>
                  <a:lnTo>
                    <a:pt x="391" y="895"/>
                  </a:lnTo>
                  <a:lnTo>
                    <a:pt x="396" y="899"/>
                  </a:lnTo>
                  <a:lnTo>
                    <a:pt x="396" y="904"/>
                  </a:lnTo>
                  <a:lnTo>
                    <a:pt x="405" y="913"/>
                  </a:lnTo>
                  <a:lnTo>
                    <a:pt x="405" y="923"/>
                  </a:lnTo>
                  <a:lnTo>
                    <a:pt x="414" y="932"/>
                  </a:lnTo>
                  <a:lnTo>
                    <a:pt x="414" y="941"/>
                  </a:lnTo>
                  <a:lnTo>
                    <a:pt x="419" y="946"/>
                  </a:lnTo>
                  <a:lnTo>
                    <a:pt x="424" y="950"/>
                  </a:lnTo>
                  <a:lnTo>
                    <a:pt x="424" y="955"/>
                  </a:lnTo>
                  <a:lnTo>
                    <a:pt x="428" y="960"/>
                  </a:lnTo>
                  <a:lnTo>
                    <a:pt x="433" y="964"/>
                  </a:lnTo>
                  <a:lnTo>
                    <a:pt x="433" y="969"/>
                  </a:lnTo>
                  <a:lnTo>
                    <a:pt x="442" y="978"/>
                  </a:lnTo>
                  <a:lnTo>
                    <a:pt x="442" y="988"/>
                  </a:lnTo>
                  <a:lnTo>
                    <a:pt x="447" y="992"/>
                  </a:lnTo>
                  <a:lnTo>
                    <a:pt x="456" y="1002"/>
                  </a:lnTo>
                  <a:lnTo>
                    <a:pt x="456" y="1006"/>
                  </a:lnTo>
                  <a:lnTo>
                    <a:pt x="461" y="1011"/>
                  </a:lnTo>
                  <a:lnTo>
                    <a:pt x="465" y="1016"/>
                  </a:lnTo>
                  <a:lnTo>
                    <a:pt x="465" y="1025"/>
                  </a:lnTo>
                  <a:lnTo>
                    <a:pt x="470" y="1030"/>
                  </a:lnTo>
                  <a:lnTo>
                    <a:pt x="475" y="1034"/>
                  </a:lnTo>
                  <a:lnTo>
                    <a:pt x="484" y="1044"/>
                  </a:lnTo>
                  <a:lnTo>
                    <a:pt x="484" y="1048"/>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8" name="Freeform 74"/>
            <p:cNvSpPr>
              <a:spLocks/>
            </p:cNvSpPr>
            <p:nvPr/>
          </p:nvSpPr>
          <p:spPr bwMode="auto">
            <a:xfrm>
              <a:off x="6541927" y="2519162"/>
              <a:ext cx="923826" cy="436515"/>
            </a:xfrm>
            <a:custGeom>
              <a:avLst/>
              <a:gdLst>
                <a:gd name="T0" fmla="*/ 14288 w 582"/>
                <a:gd name="T1" fmla="*/ 15875 h 275"/>
                <a:gd name="T2" fmla="*/ 36513 w 582"/>
                <a:gd name="T3" fmla="*/ 44450 h 275"/>
                <a:gd name="T4" fmla="*/ 52388 w 582"/>
                <a:gd name="T5" fmla="*/ 60325 h 275"/>
                <a:gd name="T6" fmla="*/ 74613 w 582"/>
                <a:gd name="T7" fmla="*/ 88900 h 275"/>
                <a:gd name="T8" fmla="*/ 96838 w 582"/>
                <a:gd name="T9" fmla="*/ 111125 h 275"/>
                <a:gd name="T10" fmla="*/ 119063 w 582"/>
                <a:gd name="T11" fmla="*/ 133350 h 275"/>
                <a:gd name="T12" fmla="*/ 141288 w 582"/>
                <a:gd name="T13" fmla="*/ 155575 h 275"/>
                <a:gd name="T14" fmla="*/ 163513 w 582"/>
                <a:gd name="T15" fmla="*/ 177800 h 275"/>
                <a:gd name="T16" fmla="*/ 185738 w 582"/>
                <a:gd name="T17" fmla="*/ 192087 h 275"/>
                <a:gd name="T18" fmla="*/ 214313 w 582"/>
                <a:gd name="T19" fmla="*/ 214312 h 275"/>
                <a:gd name="T20" fmla="*/ 222250 w 582"/>
                <a:gd name="T21" fmla="*/ 222250 h 275"/>
                <a:gd name="T22" fmla="*/ 244475 w 582"/>
                <a:gd name="T23" fmla="*/ 236537 h 275"/>
                <a:gd name="T24" fmla="*/ 266700 w 582"/>
                <a:gd name="T25" fmla="*/ 252412 h 275"/>
                <a:gd name="T26" fmla="*/ 288925 w 582"/>
                <a:gd name="T27" fmla="*/ 266700 h 275"/>
                <a:gd name="T28" fmla="*/ 311150 w 582"/>
                <a:gd name="T29" fmla="*/ 280987 h 275"/>
                <a:gd name="T30" fmla="*/ 333375 w 582"/>
                <a:gd name="T31" fmla="*/ 288925 h 275"/>
                <a:gd name="T32" fmla="*/ 355600 w 582"/>
                <a:gd name="T33" fmla="*/ 303212 h 275"/>
                <a:gd name="T34" fmla="*/ 377825 w 582"/>
                <a:gd name="T35" fmla="*/ 311150 h 275"/>
                <a:gd name="T36" fmla="*/ 400050 w 582"/>
                <a:gd name="T37" fmla="*/ 319087 h 275"/>
                <a:gd name="T38" fmla="*/ 422275 w 582"/>
                <a:gd name="T39" fmla="*/ 333375 h 275"/>
                <a:gd name="T40" fmla="*/ 444500 w 582"/>
                <a:gd name="T41" fmla="*/ 339725 h 275"/>
                <a:gd name="T42" fmla="*/ 465138 w 582"/>
                <a:gd name="T43" fmla="*/ 347662 h 275"/>
                <a:gd name="T44" fmla="*/ 487363 w 582"/>
                <a:gd name="T45" fmla="*/ 355600 h 275"/>
                <a:gd name="T46" fmla="*/ 509588 w 582"/>
                <a:gd name="T47" fmla="*/ 361950 h 275"/>
                <a:gd name="T48" fmla="*/ 531813 w 582"/>
                <a:gd name="T49" fmla="*/ 369887 h 275"/>
                <a:gd name="T50" fmla="*/ 554038 w 582"/>
                <a:gd name="T51" fmla="*/ 377825 h 275"/>
                <a:gd name="T52" fmla="*/ 576263 w 582"/>
                <a:gd name="T53" fmla="*/ 377825 h 275"/>
                <a:gd name="T54" fmla="*/ 598488 w 582"/>
                <a:gd name="T55" fmla="*/ 384175 h 275"/>
                <a:gd name="T56" fmla="*/ 620713 w 582"/>
                <a:gd name="T57" fmla="*/ 392112 h 275"/>
                <a:gd name="T58" fmla="*/ 642938 w 582"/>
                <a:gd name="T59" fmla="*/ 400050 h 275"/>
                <a:gd name="T60" fmla="*/ 665163 w 582"/>
                <a:gd name="T61" fmla="*/ 400050 h 275"/>
                <a:gd name="T62" fmla="*/ 687388 w 582"/>
                <a:gd name="T63" fmla="*/ 406400 h 275"/>
                <a:gd name="T64" fmla="*/ 709613 w 582"/>
                <a:gd name="T65" fmla="*/ 406400 h 275"/>
                <a:gd name="T66" fmla="*/ 731838 w 582"/>
                <a:gd name="T67" fmla="*/ 414337 h 275"/>
                <a:gd name="T68" fmla="*/ 754063 w 582"/>
                <a:gd name="T69" fmla="*/ 414337 h 275"/>
                <a:gd name="T70" fmla="*/ 776288 w 582"/>
                <a:gd name="T71" fmla="*/ 422275 h 275"/>
                <a:gd name="T72" fmla="*/ 798513 w 582"/>
                <a:gd name="T73" fmla="*/ 422275 h 275"/>
                <a:gd name="T74" fmla="*/ 820738 w 582"/>
                <a:gd name="T75" fmla="*/ 428625 h 275"/>
                <a:gd name="T76" fmla="*/ 842963 w 582"/>
                <a:gd name="T77" fmla="*/ 428625 h 275"/>
                <a:gd name="T78" fmla="*/ 865188 w 582"/>
                <a:gd name="T79" fmla="*/ 428625 h 275"/>
                <a:gd name="T80" fmla="*/ 887413 w 582"/>
                <a:gd name="T81" fmla="*/ 428625 h 275"/>
                <a:gd name="T82" fmla="*/ 909638 w 582"/>
                <a:gd name="T83" fmla="*/ 436562 h 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2" h="275">
                  <a:moveTo>
                    <a:pt x="0" y="0"/>
                  </a:moveTo>
                  <a:lnTo>
                    <a:pt x="5" y="5"/>
                  </a:lnTo>
                  <a:lnTo>
                    <a:pt x="9" y="10"/>
                  </a:lnTo>
                  <a:lnTo>
                    <a:pt x="19" y="19"/>
                  </a:lnTo>
                  <a:lnTo>
                    <a:pt x="19" y="24"/>
                  </a:lnTo>
                  <a:lnTo>
                    <a:pt x="23" y="28"/>
                  </a:lnTo>
                  <a:lnTo>
                    <a:pt x="33" y="38"/>
                  </a:lnTo>
                  <a:lnTo>
                    <a:pt x="28" y="38"/>
                  </a:lnTo>
                  <a:lnTo>
                    <a:pt x="33" y="38"/>
                  </a:lnTo>
                  <a:lnTo>
                    <a:pt x="42" y="47"/>
                  </a:lnTo>
                  <a:lnTo>
                    <a:pt x="42" y="51"/>
                  </a:lnTo>
                  <a:lnTo>
                    <a:pt x="47" y="56"/>
                  </a:lnTo>
                  <a:lnTo>
                    <a:pt x="51" y="61"/>
                  </a:lnTo>
                  <a:lnTo>
                    <a:pt x="56" y="65"/>
                  </a:lnTo>
                  <a:lnTo>
                    <a:pt x="61" y="70"/>
                  </a:lnTo>
                  <a:lnTo>
                    <a:pt x="65" y="75"/>
                  </a:lnTo>
                  <a:lnTo>
                    <a:pt x="70" y="79"/>
                  </a:lnTo>
                  <a:lnTo>
                    <a:pt x="75" y="84"/>
                  </a:lnTo>
                  <a:lnTo>
                    <a:pt x="79" y="89"/>
                  </a:lnTo>
                  <a:lnTo>
                    <a:pt x="84" y="93"/>
                  </a:lnTo>
                  <a:lnTo>
                    <a:pt x="89" y="98"/>
                  </a:lnTo>
                  <a:lnTo>
                    <a:pt x="93" y="103"/>
                  </a:lnTo>
                  <a:lnTo>
                    <a:pt x="98" y="107"/>
                  </a:lnTo>
                  <a:lnTo>
                    <a:pt x="103" y="112"/>
                  </a:lnTo>
                  <a:lnTo>
                    <a:pt x="107" y="112"/>
                  </a:lnTo>
                  <a:lnTo>
                    <a:pt x="112" y="117"/>
                  </a:lnTo>
                  <a:lnTo>
                    <a:pt x="117" y="121"/>
                  </a:lnTo>
                  <a:lnTo>
                    <a:pt x="121" y="126"/>
                  </a:lnTo>
                  <a:lnTo>
                    <a:pt x="126" y="126"/>
                  </a:lnTo>
                  <a:lnTo>
                    <a:pt x="135" y="135"/>
                  </a:lnTo>
                  <a:lnTo>
                    <a:pt x="130" y="135"/>
                  </a:lnTo>
                  <a:lnTo>
                    <a:pt x="135" y="135"/>
                  </a:lnTo>
                  <a:lnTo>
                    <a:pt x="140" y="140"/>
                  </a:lnTo>
                  <a:lnTo>
                    <a:pt x="144" y="140"/>
                  </a:lnTo>
                  <a:lnTo>
                    <a:pt x="149" y="145"/>
                  </a:lnTo>
                  <a:lnTo>
                    <a:pt x="154" y="149"/>
                  </a:lnTo>
                  <a:lnTo>
                    <a:pt x="158" y="149"/>
                  </a:lnTo>
                  <a:lnTo>
                    <a:pt x="163" y="154"/>
                  </a:lnTo>
                  <a:lnTo>
                    <a:pt x="168" y="159"/>
                  </a:lnTo>
                  <a:lnTo>
                    <a:pt x="172" y="163"/>
                  </a:lnTo>
                  <a:lnTo>
                    <a:pt x="177" y="163"/>
                  </a:lnTo>
                  <a:lnTo>
                    <a:pt x="182" y="168"/>
                  </a:lnTo>
                  <a:lnTo>
                    <a:pt x="186" y="168"/>
                  </a:lnTo>
                  <a:lnTo>
                    <a:pt x="191" y="173"/>
                  </a:lnTo>
                  <a:lnTo>
                    <a:pt x="196" y="177"/>
                  </a:lnTo>
                  <a:lnTo>
                    <a:pt x="200" y="177"/>
                  </a:lnTo>
                  <a:lnTo>
                    <a:pt x="205" y="182"/>
                  </a:lnTo>
                  <a:lnTo>
                    <a:pt x="210" y="182"/>
                  </a:lnTo>
                  <a:lnTo>
                    <a:pt x="214" y="182"/>
                  </a:lnTo>
                  <a:lnTo>
                    <a:pt x="219" y="187"/>
                  </a:lnTo>
                  <a:lnTo>
                    <a:pt x="224" y="191"/>
                  </a:lnTo>
                  <a:lnTo>
                    <a:pt x="228" y="191"/>
                  </a:lnTo>
                  <a:lnTo>
                    <a:pt x="233" y="196"/>
                  </a:lnTo>
                  <a:lnTo>
                    <a:pt x="238" y="196"/>
                  </a:lnTo>
                  <a:lnTo>
                    <a:pt x="242" y="201"/>
                  </a:lnTo>
                  <a:lnTo>
                    <a:pt x="247" y="201"/>
                  </a:lnTo>
                  <a:lnTo>
                    <a:pt x="252" y="201"/>
                  </a:lnTo>
                  <a:lnTo>
                    <a:pt x="256" y="205"/>
                  </a:lnTo>
                  <a:lnTo>
                    <a:pt x="261" y="205"/>
                  </a:lnTo>
                  <a:lnTo>
                    <a:pt x="266" y="210"/>
                  </a:lnTo>
                  <a:lnTo>
                    <a:pt x="270" y="210"/>
                  </a:lnTo>
                  <a:lnTo>
                    <a:pt x="275" y="210"/>
                  </a:lnTo>
                  <a:lnTo>
                    <a:pt x="280" y="214"/>
                  </a:lnTo>
                  <a:lnTo>
                    <a:pt x="284" y="214"/>
                  </a:lnTo>
                  <a:lnTo>
                    <a:pt x="289" y="219"/>
                  </a:lnTo>
                  <a:lnTo>
                    <a:pt x="293" y="219"/>
                  </a:lnTo>
                  <a:lnTo>
                    <a:pt x="298" y="219"/>
                  </a:lnTo>
                  <a:lnTo>
                    <a:pt x="303" y="219"/>
                  </a:lnTo>
                  <a:lnTo>
                    <a:pt x="307" y="224"/>
                  </a:lnTo>
                  <a:lnTo>
                    <a:pt x="312" y="224"/>
                  </a:lnTo>
                  <a:lnTo>
                    <a:pt x="317" y="228"/>
                  </a:lnTo>
                  <a:lnTo>
                    <a:pt x="321" y="228"/>
                  </a:lnTo>
                  <a:lnTo>
                    <a:pt x="326" y="228"/>
                  </a:lnTo>
                  <a:lnTo>
                    <a:pt x="331" y="233"/>
                  </a:lnTo>
                  <a:lnTo>
                    <a:pt x="335" y="233"/>
                  </a:lnTo>
                  <a:lnTo>
                    <a:pt x="340" y="233"/>
                  </a:lnTo>
                  <a:lnTo>
                    <a:pt x="345" y="233"/>
                  </a:lnTo>
                  <a:lnTo>
                    <a:pt x="349" y="238"/>
                  </a:lnTo>
                  <a:lnTo>
                    <a:pt x="354" y="238"/>
                  </a:lnTo>
                  <a:lnTo>
                    <a:pt x="359" y="238"/>
                  </a:lnTo>
                  <a:lnTo>
                    <a:pt x="363" y="238"/>
                  </a:lnTo>
                  <a:lnTo>
                    <a:pt x="368" y="242"/>
                  </a:lnTo>
                  <a:lnTo>
                    <a:pt x="373" y="242"/>
                  </a:lnTo>
                  <a:lnTo>
                    <a:pt x="377" y="242"/>
                  </a:lnTo>
                  <a:lnTo>
                    <a:pt x="382" y="242"/>
                  </a:lnTo>
                  <a:lnTo>
                    <a:pt x="387" y="247"/>
                  </a:lnTo>
                  <a:lnTo>
                    <a:pt x="391" y="247"/>
                  </a:lnTo>
                  <a:lnTo>
                    <a:pt x="396" y="247"/>
                  </a:lnTo>
                  <a:lnTo>
                    <a:pt x="401" y="247"/>
                  </a:lnTo>
                  <a:lnTo>
                    <a:pt x="405" y="252"/>
                  </a:lnTo>
                  <a:lnTo>
                    <a:pt x="410" y="252"/>
                  </a:lnTo>
                  <a:lnTo>
                    <a:pt x="415" y="252"/>
                  </a:lnTo>
                  <a:lnTo>
                    <a:pt x="419" y="252"/>
                  </a:lnTo>
                  <a:lnTo>
                    <a:pt x="424" y="252"/>
                  </a:lnTo>
                  <a:lnTo>
                    <a:pt x="429" y="256"/>
                  </a:lnTo>
                  <a:lnTo>
                    <a:pt x="433" y="256"/>
                  </a:lnTo>
                  <a:lnTo>
                    <a:pt x="438" y="256"/>
                  </a:lnTo>
                  <a:lnTo>
                    <a:pt x="443" y="256"/>
                  </a:lnTo>
                  <a:lnTo>
                    <a:pt x="447" y="256"/>
                  </a:lnTo>
                  <a:lnTo>
                    <a:pt x="452" y="256"/>
                  </a:lnTo>
                  <a:lnTo>
                    <a:pt x="456" y="261"/>
                  </a:lnTo>
                  <a:lnTo>
                    <a:pt x="461" y="261"/>
                  </a:lnTo>
                  <a:lnTo>
                    <a:pt x="466" y="261"/>
                  </a:lnTo>
                  <a:lnTo>
                    <a:pt x="470" y="261"/>
                  </a:lnTo>
                  <a:lnTo>
                    <a:pt x="475" y="261"/>
                  </a:lnTo>
                  <a:lnTo>
                    <a:pt x="480" y="261"/>
                  </a:lnTo>
                  <a:lnTo>
                    <a:pt x="484" y="266"/>
                  </a:lnTo>
                  <a:lnTo>
                    <a:pt x="489" y="266"/>
                  </a:lnTo>
                  <a:lnTo>
                    <a:pt x="494" y="266"/>
                  </a:lnTo>
                  <a:lnTo>
                    <a:pt x="498" y="266"/>
                  </a:lnTo>
                  <a:lnTo>
                    <a:pt x="503" y="266"/>
                  </a:lnTo>
                  <a:lnTo>
                    <a:pt x="508" y="266"/>
                  </a:lnTo>
                  <a:lnTo>
                    <a:pt x="512" y="266"/>
                  </a:lnTo>
                  <a:lnTo>
                    <a:pt x="517" y="270"/>
                  </a:lnTo>
                  <a:lnTo>
                    <a:pt x="522" y="270"/>
                  </a:lnTo>
                  <a:lnTo>
                    <a:pt x="526" y="270"/>
                  </a:lnTo>
                  <a:lnTo>
                    <a:pt x="531" y="270"/>
                  </a:lnTo>
                  <a:lnTo>
                    <a:pt x="536" y="270"/>
                  </a:lnTo>
                  <a:lnTo>
                    <a:pt x="540" y="270"/>
                  </a:lnTo>
                  <a:lnTo>
                    <a:pt x="545" y="270"/>
                  </a:lnTo>
                  <a:lnTo>
                    <a:pt x="550" y="270"/>
                  </a:lnTo>
                  <a:lnTo>
                    <a:pt x="554" y="270"/>
                  </a:lnTo>
                  <a:lnTo>
                    <a:pt x="559" y="270"/>
                  </a:lnTo>
                  <a:lnTo>
                    <a:pt x="564" y="275"/>
                  </a:lnTo>
                  <a:lnTo>
                    <a:pt x="568" y="275"/>
                  </a:lnTo>
                  <a:lnTo>
                    <a:pt x="573" y="275"/>
                  </a:lnTo>
                  <a:lnTo>
                    <a:pt x="578" y="275"/>
                  </a:lnTo>
                  <a:lnTo>
                    <a:pt x="582" y="275"/>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9" name="Freeform 75"/>
            <p:cNvSpPr>
              <a:spLocks/>
            </p:cNvSpPr>
            <p:nvPr/>
          </p:nvSpPr>
          <p:spPr bwMode="auto">
            <a:xfrm>
              <a:off x="7465753" y="2955678"/>
              <a:ext cx="1028590" cy="30159"/>
            </a:xfrm>
            <a:custGeom>
              <a:avLst/>
              <a:gdLst>
                <a:gd name="T0" fmla="*/ 15875 w 648"/>
                <a:gd name="T1" fmla="*/ 0 h 19"/>
                <a:gd name="T2" fmla="*/ 38100 w 648"/>
                <a:gd name="T3" fmla="*/ 0 h 19"/>
                <a:gd name="T4" fmla="*/ 58738 w 648"/>
                <a:gd name="T5" fmla="*/ 7937 h 19"/>
                <a:gd name="T6" fmla="*/ 80963 w 648"/>
                <a:gd name="T7" fmla="*/ 7937 h 19"/>
                <a:gd name="T8" fmla="*/ 103188 w 648"/>
                <a:gd name="T9" fmla="*/ 7937 h 19"/>
                <a:gd name="T10" fmla="*/ 125413 w 648"/>
                <a:gd name="T11" fmla="*/ 7937 h 19"/>
                <a:gd name="T12" fmla="*/ 147638 w 648"/>
                <a:gd name="T13" fmla="*/ 7937 h 19"/>
                <a:gd name="T14" fmla="*/ 169863 w 648"/>
                <a:gd name="T15" fmla="*/ 14287 h 19"/>
                <a:gd name="T16" fmla="*/ 192088 w 648"/>
                <a:gd name="T17" fmla="*/ 14287 h 19"/>
                <a:gd name="T18" fmla="*/ 214313 w 648"/>
                <a:gd name="T19" fmla="*/ 14287 h 19"/>
                <a:gd name="T20" fmla="*/ 236538 w 648"/>
                <a:gd name="T21" fmla="*/ 14287 h 19"/>
                <a:gd name="T22" fmla="*/ 258763 w 648"/>
                <a:gd name="T23" fmla="*/ 14287 h 19"/>
                <a:gd name="T24" fmla="*/ 280988 w 648"/>
                <a:gd name="T25" fmla="*/ 14287 h 19"/>
                <a:gd name="T26" fmla="*/ 303213 w 648"/>
                <a:gd name="T27" fmla="*/ 14287 h 19"/>
                <a:gd name="T28" fmla="*/ 325438 w 648"/>
                <a:gd name="T29" fmla="*/ 22225 h 19"/>
                <a:gd name="T30" fmla="*/ 347663 w 648"/>
                <a:gd name="T31" fmla="*/ 22225 h 19"/>
                <a:gd name="T32" fmla="*/ 369888 w 648"/>
                <a:gd name="T33" fmla="*/ 22225 h 19"/>
                <a:gd name="T34" fmla="*/ 392113 w 648"/>
                <a:gd name="T35" fmla="*/ 22225 h 19"/>
                <a:gd name="T36" fmla="*/ 414338 w 648"/>
                <a:gd name="T37" fmla="*/ 22225 h 19"/>
                <a:gd name="T38" fmla="*/ 444500 w 648"/>
                <a:gd name="T39" fmla="*/ 22225 h 19"/>
                <a:gd name="T40" fmla="*/ 466725 w 648"/>
                <a:gd name="T41" fmla="*/ 22225 h 19"/>
                <a:gd name="T42" fmla="*/ 488950 w 648"/>
                <a:gd name="T43" fmla="*/ 22225 h 19"/>
                <a:gd name="T44" fmla="*/ 511175 w 648"/>
                <a:gd name="T45" fmla="*/ 22225 h 19"/>
                <a:gd name="T46" fmla="*/ 533400 w 648"/>
                <a:gd name="T47" fmla="*/ 22225 h 19"/>
                <a:gd name="T48" fmla="*/ 554038 w 648"/>
                <a:gd name="T49" fmla="*/ 22225 h 19"/>
                <a:gd name="T50" fmla="*/ 576263 w 648"/>
                <a:gd name="T51" fmla="*/ 22225 h 19"/>
                <a:gd name="T52" fmla="*/ 598488 w 648"/>
                <a:gd name="T53" fmla="*/ 22225 h 19"/>
                <a:gd name="T54" fmla="*/ 620713 w 648"/>
                <a:gd name="T55" fmla="*/ 22225 h 19"/>
                <a:gd name="T56" fmla="*/ 642938 w 648"/>
                <a:gd name="T57" fmla="*/ 30162 h 19"/>
                <a:gd name="T58" fmla="*/ 665163 w 648"/>
                <a:gd name="T59" fmla="*/ 30162 h 19"/>
                <a:gd name="T60" fmla="*/ 687388 w 648"/>
                <a:gd name="T61" fmla="*/ 30162 h 19"/>
                <a:gd name="T62" fmla="*/ 717550 w 648"/>
                <a:gd name="T63" fmla="*/ 30162 h 19"/>
                <a:gd name="T64" fmla="*/ 739775 w 648"/>
                <a:gd name="T65" fmla="*/ 30162 h 19"/>
                <a:gd name="T66" fmla="*/ 769938 w 648"/>
                <a:gd name="T67" fmla="*/ 30162 h 19"/>
                <a:gd name="T68" fmla="*/ 792163 w 648"/>
                <a:gd name="T69" fmla="*/ 30162 h 19"/>
                <a:gd name="T70" fmla="*/ 820738 w 648"/>
                <a:gd name="T71" fmla="*/ 30162 h 19"/>
                <a:gd name="T72" fmla="*/ 850900 w 648"/>
                <a:gd name="T73" fmla="*/ 30162 h 19"/>
                <a:gd name="T74" fmla="*/ 879475 w 648"/>
                <a:gd name="T75" fmla="*/ 30162 h 19"/>
                <a:gd name="T76" fmla="*/ 909638 w 648"/>
                <a:gd name="T77" fmla="*/ 30162 h 19"/>
                <a:gd name="T78" fmla="*/ 939800 w 648"/>
                <a:gd name="T79" fmla="*/ 30162 h 19"/>
                <a:gd name="T80" fmla="*/ 976313 w 648"/>
                <a:gd name="T81" fmla="*/ 30162 h 19"/>
                <a:gd name="T82" fmla="*/ 1006475 w 648"/>
                <a:gd name="T83" fmla="*/ 30162 h 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48" h="19">
                  <a:moveTo>
                    <a:pt x="0" y="0"/>
                  </a:moveTo>
                  <a:lnTo>
                    <a:pt x="5" y="0"/>
                  </a:lnTo>
                  <a:lnTo>
                    <a:pt x="10" y="0"/>
                  </a:lnTo>
                  <a:lnTo>
                    <a:pt x="14" y="0"/>
                  </a:lnTo>
                  <a:lnTo>
                    <a:pt x="19" y="0"/>
                  </a:lnTo>
                  <a:lnTo>
                    <a:pt x="24" y="0"/>
                  </a:lnTo>
                  <a:lnTo>
                    <a:pt x="28" y="0"/>
                  </a:lnTo>
                  <a:lnTo>
                    <a:pt x="33" y="5"/>
                  </a:lnTo>
                  <a:lnTo>
                    <a:pt x="37" y="5"/>
                  </a:lnTo>
                  <a:lnTo>
                    <a:pt x="42" y="5"/>
                  </a:lnTo>
                  <a:lnTo>
                    <a:pt x="47" y="5"/>
                  </a:lnTo>
                  <a:lnTo>
                    <a:pt x="51" y="5"/>
                  </a:lnTo>
                  <a:lnTo>
                    <a:pt x="56" y="5"/>
                  </a:lnTo>
                  <a:lnTo>
                    <a:pt x="61" y="5"/>
                  </a:lnTo>
                  <a:lnTo>
                    <a:pt x="65" y="5"/>
                  </a:lnTo>
                  <a:lnTo>
                    <a:pt x="70" y="5"/>
                  </a:lnTo>
                  <a:lnTo>
                    <a:pt x="75" y="5"/>
                  </a:lnTo>
                  <a:lnTo>
                    <a:pt x="79" y="5"/>
                  </a:lnTo>
                  <a:lnTo>
                    <a:pt x="84" y="5"/>
                  </a:lnTo>
                  <a:lnTo>
                    <a:pt x="89" y="5"/>
                  </a:lnTo>
                  <a:lnTo>
                    <a:pt x="93" y="5"/>
                  </a:lnTo>
                  <a:lnTo>
                    <a:pt x="98" y="9"/>
                  </a:lnTo>
                  <a:lnTo>
                    <a:pt x="103" y="9"/>
                  </a:lnTo>
                  <a:lnTo>
                    <a:pt x="107" y="9"/>
                  </a:lnTo>
                  <a:lnTo>
                    <a:pt x="112" y="9"/>
                  </a:lnTo>
                  <a:lnTo>
                    <a:pt x="117" y="9"/>
                  </a:lnTo>
                  <a:lnTo>
                    <a:pt x="121" y="9"/>
                  </a:lnTo>
                  <a:lnTo>
                    <a:pt x="126" y="9"/>
                  </a:lnTo>
                  <a:lnTo>
                    <a:pt x="131" y="9"/>
                  </a:lnTo>
                  <a:lnTo>
                    <a:pt x="135" y="9"/>
                  </a:lnTo>
                  <a:lnTo>
                    <a:pt x="140" y="9"/>
                  </a:lnTo>
                  <a:lnTo>
                    <a:pt x="145" y="9"/>
                  </a:lnTo>
                  <a:lnTo>
                    <a:pt x="149" y="9"/>
                  </a:lnTo>
                  <a:lnTo>
                    <a:pt x="154" y="9"/>
                  </a:lnTo>
                  <a:lnTo>
                    <a:pt x="159" y="9"/>
                  </a:lnTo>
                  <a:lnTo>
                    <a:pt x="163" y="9"/>
                  </a:lnTo>
                  <a:lnTo>
                    <a:pt x="168" y="9"/>
                  </a:lnTo>
                  <a:lnTo>
                    <a:pt x="173" y="9"/>
                  </a:lnTo>
                  <a:lnTo>
                    <a:pt x="177" y="9"/>
                  </a:lnTo>
                  <a:lnTo>
                    <a:pt x="182" y="9"/>
                  </a:lnTo>
                  <a:lnTo>
                    <a:pt x="186" y="9"/>
                  </a:lnTo>
                  <a:lnTo>
                    <a:pt x="191" y="9"/>
                  </a:lnTo>
                  <a:lnTo>
                    <a:pt x="196" y="9"/>
                  </a:lnTo>
                  <a:lnTo>
                    <a:pt x="200" y="14"/>
                  </a:lnTo>
                  <a:lnTo>
                    <a:pt x="205" y="14"/>
                  </a:lnTo>
                  <a:lnTo>
                    <a:pt x="210" y="14"/>
                  </a:lnTo>
                  <a:lnTo>
                    <a:pt x="214" y="14"/>
                  </a:lnTo>
                  <a:lnTo>
                    <a:pt x="219" y="14"/>
                  </a:lnTo>
                  <a:lnTo>
                    <a:pt x="224" y="14"/>
                  </a:lnTo>
                  <a:lnTo>
                    <a:pt x="228" y="14"/>
                  </a:lnTo>
                  <a:lnTo>
                    <a:pt x="233" y="14"/>
                  </a:lnTo>
                  <a:lnTo>
                    <a:pt x="238" y="14"/>
                  </a:lnTo>
                  <a:lnTo>
                    <a:pt x="242" y="14"/>
                  </a:lnTo>
                  <a:lnTo>
                    <a:pt x="247" y="14"/>
                  </a:lnTo>
                  <a:lnTo>
                    <a:pt x="252" y="14"/>
                  </a:lnTo>
                  <a:lnTo>
                    <a:pt x="256" y="14"/>
                  </a:lnTo>
                  <a:lnTo>
                    <a:pt x="261" y="14"/>
                  </a:lnTo>
                  <a:lnTo>
                    <a:pt x="270" y="14"/>
                  </a:lnTo>
                  <a:lnTo>
                    <a:pt x="275" y="14"/>
                  </a:lnTo>
                  <a:lnTo>
                    <a:pt x="280" y="14"/>
                  </a:lnTo>
                  <a:lnTo>
                    <a:pt x="284" y="14"/>
                  </a:lnTo>
                  <a:lnTo>
                    <a:pt x="289" y="14"/>
                  </a:lnTo>
                  <a:lnTo>
                    <a:pt x="294" y="14"/>
                  </a:lnTo>
                  <a:lnTo>
                    <a:pt x="298" y="14"/>
                  </a:lnTo>
                  <a:lnTo>
                    <a:pt x="303" y="14"/>
                  </a:lnTo>
                  <a:lnTo>
                    <a:pt x="308" y="14"/>
                  </a:lnTo>
                  <a:lnTo>
                    <a:pt x="312" y="14"/>
                  </a:lnTo>
                  <a:lnTo>
                    <a:pt x="317" y="14"/>
                  </a:lnTo>
                  <a:lnTo>
                    <a:pt x="322" y="14"/>
                  </a:lnTo>
                  <a:lnTo>
                    <a:pt x="326" y="14"/>
                  </a:lnTo>
                  <a:lnTo>
                    <a:pt x="331" y="14"/>
                  </a:lnTo>
                  <a:lnTo>
                    <a:pt x="336" y="14"/>
                  </a:lnTo>
                  <a:lnTo>
                    <a:pt x="340" y="14"/>
                  </a:lnTo>
                  <a:lnTo>
                    <a:pt x="345" y="14"/>
                  </a:lnTo>
                  <a:lnTo>
                    <a:pt x="349" y="14"/>
                  </a:lnTo>
                  <a:lnTo>
                    <a:pt x="354" y="14"/>
                  </a:lnTo>
                  <a:lnTo>
                    <a:pt x="359" y="14"/>
                  </a:lnTo>
                  <a:lnTo>
                    <a:pt x="363" y="14"/>
                  </a:lnTo>
                  <a:lnTo>
                    <a:pt x="368" y="14"/>
                  </a:lnTo>
                  <a:lnTo>
                    <a:pt x="373" y="14"/>
                  </a:lnTo>
                  <a:lnTo>
                    <a:pt x="377" y="14"/>
                  </a:lnTo>
                  <a:lnTo>
                    <a:pt x="382" y="14"/>
                  </a:lnTo>
                  <a:lnTo>
                    <a:pt x="387" y="14"/>
                  </a:lnTo>
                  <a:lnTo>
                    <a:pt x="391" y="14"/>
                  </a:lnTo>
                  <a:lnTo>
                    <a:pt x="396" y="14"/>
                  </a:lnTo>
                  <a:lnTo>
                    <a:pt x="401" y="19"/>
                  </a:lnTo>
                  <a:lnTo>
                    <a:pt x="405" y="19"/>
                  </a:lnTo>
                  <a:lnTo>
                    <a:pt x="410" y="19"/>
                  </a:lnTo>
                  <a:lnTo>
                    <a:pt x="415" y="19"/>
                  </a:lnTo>
                  <a:lnTo>
                    <a:pt x="419" y="19"/>
                  </a:lnTo>
                  <a:lnTo>
                    <a:pt x="424" y="19"/>
                  </a:lnTo>
                  <a:lnTo>
                    <a:pt x="429" y="19"/>
                  </a:lnTo>
                  <a:lnTo>
                    <a:pt x="433" y="19"/>
                  </a:lnTo>
                  <a:lnTo>
                    <a:pt x="443" y="19"/>
                  </a:lnTo>
                  <a:lnTo>
                    <a:pt x="447" y="19"/>
                  </a:lnTo>
                  <a:lnTo>
                    <a:pt x="452" y="19"/>
                  </a:lnTo>
                  <a:lnTo>
                    <a:pt x="457" y="19"/>
                  </a:lnTo>
                  <a:lnTo>
                    <a:pt x="461" y="19"/>
                  </a:lnTo>
                  <a:lnTo>
                    <a:pt x="466" y="19"/>
                  </a:lnTo>
                  <a:lnTo>
                    <a:pt x="471" y="19"/>
                  </a:lnTo>
                  <a:lnTo>
                    <a:pt x="475" y="19"/>
                  </a:lnTo>
                  <a:lnTo>
                    <a:pt x="485" y="19"/>
                  </a:lnTo>
                  <a:lnTo>
                    <a:pt x="489" y="19"/>
                  </a:lnTo>
                  <a:lnTo>
                    <a:pt x="494" y="19"/>
                  </a:lnTo>
                  <a:lnTo>
                    <a:pt x="499" y="19"/>
                  </a:lnTo>
                  <a:lnTo>
                    <a:pt x="503" y="19"/>
                  </a:lnTo>
                  <a:lnTo>
                    <a:pt x="512" y="19"/>
                  </a:lnTo>
                  <a:lnTo>
                    <a:pt x="517" y="19"/>
                  </a:lnTo>
                  <a:lnTo>
                    <a:pt x="522" y="19"/>
                  </a:lnTo>
                  <a:lnTo>
                    <a:pt x="531" y="19"/>
                  </a:lnTo>
                  <a:lnTo>
                    <a:pt x="536" y="19"/>
                  </a:lnTo>
                  <a:lnTo>
                    <a:pt x="540" y="19"/>
                  </a:lnTo>
                  <a:lnTo>
                    <a:pt x="550" y="19"/>
                  </a:lnTo>
                  <a:lnTo>
                    <a:pt x="554" y="19"/>
                  </a:lnTo>
                  <a:lnTo>
                    <a:pt x="559" y="19"/>
                  </a:lnTo>
                  <a:lnTo>
                    <a:pt x="568" y="19"/>
                  </a:lnTo>
                  <a:lnTo>
                    <a:pt x="573" y="19"/>
                  </a:lnTo>
                  <a:lnTo>
                    <a:pt x="582" y="19"/>
                  </a:lnTo>
                  <a:lnTo>
                    <a:pt x="587" y="19"/>
                  </a:lnTo>
                  <a:lnTo>
                    <a:pt x="592" y="19"/>
                  </a:lnTo>
                  <a:lnTo>
                    <a:pt x="601" y="19"/>
                  </a:lnTo>
                  <a:lnTo>
                    <a:pt x="606" y="19"/>
                  </a:lnTo>
                  <a:lnTo>
                    <a:pt x="615" y="19"/>
                  </a:lnTo>
                  <a:lnTo>
                    <a:pt x="620" y="19"/>
                  </a:lnTo>
                  <a:lnTo>
                    <a:pt x="629" y="19"/>
                  </a:lnTo>
                  <a:lnTo>
                    <a:pt x="634" y="19"/>
                  </a:lnTo>
                  <a:lnTo>
                    <a:pt x="643" y="19"/>
                  </a:lnTo>
                  <a:lnTo>
                    <a:pt x="648" y="19"/>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0" name="Freeform 76"/>
            <p:cNvSpPr>
              <a:spLocks/>
            </p:cNvSpPr>
            <p:nvPr/>
          </p:nvSpPr>
          <p:spPr bwMode="auto">
            <a:xfrm>
              <a:off x="8494343" y="2985837"/>
              <a:ext cx="309529" cy="0"/>
            </a:xfrm>
            <a:custGeom>
              <a:avLst/>
              <a:gdLst>
                <a:gd name="T0" fmla="*/ 0 w 195"/>
                <a:gd name="T1" fmla="*/ 14287 w 195"/>
                <a:gd name="T2" fmla="*/ 22225 w 195"/>
                <a:gd name="T3" fmla="*/ 36512 w 195"/>
                <a:gd name="T4" fmla="*/ 42862 w 195"/>
                <a:gd name="T5" fmla="*/ 58737 w 195"/>
                <a:gd name="T6" fmla="*/ 65087 w 195"/>
                <a:gd name="T7" fmla="*/ 73025 w 195"/>
                <a:gd name="T8" fmla="*/ 87312 w 195"/>
                <a:gd name="T9" fmla="*/ 95250 w 195"/>
                <a:gd name="T10" fmla="*/ 109537 w 195"/>
                <a:gd name="T11" fmla="*/ 117475 w 195"/>
                <a:gd name="T12" fmla="*/ 131762 w 195"/>
                <a:gd name="T13" fmla="*/ 139700 w 195"/>
                <a:gd name="T14" fmla="*/ 153987 w 195"/>
                <a:gd name="T15" fmla="*/ 169862 w 195"/>
                <a:gd name="T16" fmla="*/ 176212 w 195"/>
                <a:gd name="T17" fmla="*/ 192087 w 195"/>
                <a:gd name="T18" fmla="*/ 198437 w 195"/>
                <a:gd name="T19" fmla="*/ 214312 w 195"/>
                <a:gd name="T20" fmla="*/ 220662 w 195"/>
                <a:gd name="T21" fmla="*/ 236537 w 195"/>
                <a:gd name="T22" fmla="*/ 242887 w 195"/>
                <a:gd name="T23" fmla="*/ 258762 w 195"/>
                <a:gd name="T24" fmla="*/ 273050 w 195"/>
                <a:gd name="T25" fmla="*/ 280987 w 195"/>
                <a:gd name="T26" fmla="*/ 295275 w 195"/>
                <a:gd name="T27" fmla="*/ 309562 w 1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195">
                  <a:moveTo>
                    <a:pt x="0" y="0"/>
                  </a:moveTo>
                  <a:lnTo>
                    <a:pt x="9" y="0"/>
                  </a:lnTo>
                  <a:lnTo>
                    <a:pt x="14" y="0"/>
                  </a:lnTo>
                  <a:lnTo>
                    <a:pt x="23" y="0"/>
                  </a:lnTo>
                  <a:lnTo>
                    <a:pt x="27" y="0"/>
                  </a:lnTo>
                  <a:lnTo>
                    <a:pt x="37" y="0"/>
                  </a:lnTo>
                  <a:lnTo>
                    <a:pt x="41" y="0"/>
                  </a:lnTo>
                  <a:lnTo>
                    <a:pt x="46" y="0"/>
                  </a:lnTo>
                  <a:lnTo>
                    <a:pt x="55" y="0"/>
                  </a:lnTo>
                  <a:lnTo>
                    <a:pt x="60" y="0"/>
                  </a:lnTo>
                  <a:lnTo>
                    <a:pt x="69" y="0"/>
                  </a:lnTo>
                  <a:lnTo>
                    <a:pt x="74" y="0"/>
                  </a:lnTo>
                  <a:lnTo>
                    <a:pt x="83" y="0"/>
                  </a:lnTo>
                  <a:lnTo>
                    <a:pt x="88" y="0"/>
                  </a:lnTo>
                  <a:lnTo>
                    <a:pt x="97" y="0"/>
                  </a:lnTo>
                  <a:lnTo>
                    <a:pt x="107" y="0"/>
                  </a:lnTo>
                  <a:lnTo>
                    <a:pt x="111" y="0"/>
                  </a:lnTo>
                  <a:lnTo>
                    <a:pt x="121" y="0"/>
                  </a:lnTo>
                  <a:lnTo>
                    <a:pt x="125" y="0"/>
                  </a:lnTo>
                  <a:lnTo>
                    <a:pt x="135" y="0"/>
                  </a:lnTo>
                  <a:lnTo>
                    <a:pt x="139" y="0"/>
                  </a:lnTo>
                  <a:lnTo>
                    <a:pt x="149" y="0"/>
                  </a:lnTo>
                  <a:lnTo>
                    <a:pt x="153" y="0"/>
                  </a:lnTo>
                  <a:lnTo>
                    <a:pt x="163" y="0"/>
                  </a:lnTo>
                  <a:lnTo>
                    <a:pt x="172" y="0"/>
                  </a:lnTo>
                  <a:lnTo>
                    <a:pt x="177" y="0"/>
                  </a:lnTo>
                  <a:lnTo>
                    <a:pt x="186" y="0"/>
                  </a:lnTo>
                  <a:lnTo>
                    <a:pt x="195" y="0"/>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91" name="Group 590"/>
          <p:cNvGrpSpPr/>
          <p:nvPr/>
        </p:nvGrpSpPr>
        <p:grpSpPr>
          <a:xfrm>
            <a:off x="1232139" y="1731782"/>
            <a:ext cx="2935000" cy="1182577"/>
            <a:chOff x="1232139" y="1731782"/>
            <a:chExt cx="2935000" cy="1182577"/>
          </a:xfrm>
        </p:grpSpPr>
        <p:sp>
          <p:nvSpPr>
            <p:cNvPr id="592" name="Freeform 77"/>
            <p:cNvSpPr>
              <a:spLocks/>
            </p:cNvSpPr>
            <p:nvPr/>
          </p:nvSpPr>
          <p:spPr bwMode="auto">
            <a:xfrm>
              <a:off x="1232139" y="1731782"/>
              <a:ext cx="1101617" cy="1182577"/>
            </a:xfrm>
            <a:custGeom>
              <a:avLst/>
              <a:gdLst>
                <a:gd name="T0" fmla="*/ 222250 w 694"/>
                <a:gd name="T1" fmla="*/ 798512 h 745"/>
                <a:gd name="T2" fmla="*/ 236538 w 694"/>
                <a:gd name="T3" fmla="*/ 214312 h 745"/>
                <a:gd name="T4" fmla="*/ 244475 w 694"/>
                <a:gd name="T5" fmla="*/ 0 h 745"/>
                <a:gd name="T6" fmla="*/ 266700 w 694"/>
                <a:gd name="T7" fmla="*/ 22225 h 745"/>
                <a:gd name="T8" fmla="*/ 288925 w 694"/>
                <a:gd name="T9" fmla="*/ 58737 h 745"/>
                <a:gd name="T10" fmla="*/ 311150 w 694"/>
                <a:gd name="T11" fmla="*/ 95250 h 745"/>
                <a:gd name="T12" fmla="*/ 333375 w 694"/>
                <a:gd name="T13" fmla="*/ 125412 h 745"/>
                <a:gd name="T14" fmla="*/ 361950 w 694"/>
                <a:gd name="T15" fmla="*/ 161925 h 745"/>
                <a:gd name="T16" fmla="*/ 377825 w 694"/>
                <a:gd name="T17" fmla="*/ 192087 h 745"/>
                <a:gd name="T18" fmla="*/ 400050 w 694"/>
                <a:gd name="T19" fmla="*/ 222250 h 745"/>
                <a:gd name="T20" fmla="*/ 422275 w 694"/>
                <a:gd name="T21" fmla="*/ 250825 h 745"/>
                <a:gd name="T22" fmla="*/ 444500 w 694"/>
                <a:gd name="T23" fmla="*/ 280987 h 745"/>
                <a:gd name="T24" fmla="*/ 466725 w 694"/>
                <a:gd name="T25" fmla="*/ 309562 h 745"/>
                <a:gd name="T26" fmla="*/ 488950 w 694"/>
                <a:gd name="T27" fmla="*/ 339725 h 745"/>
                <a:gd name="T28" fmla="*/ 511175 w 694"/>
                <a:gd name="T29" fmla="*/ 369887 h 745"/>
                <a:gd name="T30" fmla="*/ 533400 w 694"/>
                <a:gd name="T31" fmla="*/ 398462 h 745"/>
                <a:gd name="T32" fmla="*/ 561975 w 694"/>
                <a:gd name="T33" fmla="*/ 428625 h 745"/>
                <a:gd name="T34" fmla="*/ 577850 w 694"/>
                <a:gd name="T35" fmla="*/ 450850 h 745"/>
                <a:gd name="T36" fmla="*/ 600075 w 694"/>
                <a:gd name="T37" fmla="*/ 481012 h 745"/>
                <a:gd name="T38" fmla="*/ 620713 w 694"/>
                <a:gd name="T39" fmla="*/ 503237 h 745"/>
                <a:gd name="T40" fmla="*/ 636588 w 694"/>
                <a:gd name="T41" fmla="*/ 517525 h 745"/>
                <a:gd name="T42" fmla="*/ 658813 w 694"/>
                <a:gd name="T43" fmla="*/ 546100 h 745"/>
                <a:gd name="T44" fmla="*/ 681038 w 694"/>
                <a:gd name="T45" fmla="*/ 568325 h 745"/>
                <a:gd name="T46" fmla="*/ 703263 w 694"/>
                <a:gd name="T47" fmla="*/ 590550 h 745"/>
                <a:gd name="T48" fmla="*/ 725488 w 694"/>
                <a:gd name="T49" fmla="*/ 612775 h 745"/>
                <a:gd name="T50" fmla="*/ 747713 w 694"/>
                <a:gd name="T51" fmla="*/ 635000 h 745"/>
                <a:gd name="T52" fmla="*/ 762000 w 694"/>
                <a:gd name="T53" fmla="*/ 657225 h 745"/>
                <a:gd name="T54" fmla="*/ 784225 w 694"/>
                <a:gd name="T55" fmla="*/ 673100 h 745"/>
                <a:gd name="T56" fmla="*/ 806450 w 694"/>
                <a:gd name="T57" fmla="*/ 695325 h 745"/>
                <a:gd name="T58" fmla="*/ 828675 w 694"/>
                <a:gd name="T59" fmla="*/ 717550 h 745"/>
                <a:gd name="T60" fmla="*/ 850900 w 694"/>
                <a:gd name="T61" fmla="*/ 731837 h 745"/>
                <a:gd name="T62" fmla="*/ 873125 w 694"/>
                <a:gd name="T63" fmla="*/ 754062 h 745"/>
                <a:gd name="T64" fmla="*/ 895350 w 694"/>
                <a:gd name="T65" fmla="*/ 768350 h 745"/>
                <a:gd name="T66" fmla="*/ 917575 w 694"/>
                <a:gd name="T67" fmla="*/ 784225 h 745"/>
                <a:gd name="T68" fmla="*/ 931863 w 694"/>
                <a:gd name="T69" fmla="*/ 798512 h 745"/>
                <a:gd name="T70" fmla="*/ 954088 w 694"/>
                <a:gd name="T71" fmla="*/ 812800 h 745"/>
                <a:gd name="T72" fmla="*/ 976313 w 694"/>
                <a:gd name="T73" fmla="*/ 827087 h 745"/>
                <a:gd name="T74" fmla="*/ 998538 w 694"/>
                <a:gd name="T75" fmla="*/ 849312 h 745"/>
                <a:gd name="T76" fmla="*/ 1020763 w 694"/>
                <a:gd name="T77" fmla="*/ 857250 h 745"/>
                <a:gd name="T78" fmla="*/ 1042988 w 694"/>
                <a:gd name="T79" fmla="*/ 871537 h 745"/>
                <a:gd name="T80" fmla="*/ 1065213 w 694"/>
                <a:gd name="T81" fmla="*/ 887412 h 745"/>
                <a:gd name="T82" fmla="*/ 1087438 w 694"/>
                <a:gd name="T83" fmla="*/ 901700 h 7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94" h="745">
                  <a:moveTo>
                    <a:pt x="0" y="745"/>
                  </a:moveTo>
                  <a:lnTo>
                    <a:pt x="140" y="745"/>
                  </a:lnTo>
                  <a:lnTo>
                    <a:pt x="140" y="503"/>
                  </a:lnTo>
                  <a:lnTo>
                    <a:pt x="145" y="498"/>
                  </a:lnTo>
                  <a:lnTo>
                    <a:pt x="145" y="140"/>
                  </a:lnTo>
                  <a:lnTo>
                    <a:pt x="149" y="135"/>
                  </a:lnTo>
                  <a:lnTo>
                    <a:pt x="149" y="23"/>
                  </a:lnTo>
                  <a:lnTo>
                    <a:pt x="154" y="18"/>
                  </a:lnTo>
                  <a:lnTo>
                    <a:pt x="154" y="0"/>
                  </a:lnTo>
                  <a:lnTo>
                    <a:pt x="159" y="0"/>
                  </a:lnTo>
                  <a:lnTo>
                    <a:pt x="168" y="9"/>
                  </a:lnTo>
                  <a:lnTo>
                    <a:pt x="168" y="14"/>
                  </a:lnTo>
                  <a:lnTo>
                    <a:pt x="177" y="23"/>
                  </a:lnTo>
                  <a:lnTo>
                    <a:pt x="177" y="32"/>
                  </a:lnTo>
                  <a:lnTo>
                    <a:pt x="182" y="37"/>
                  </a:lnTo>
                  <a:lnTo>
                    <a:pt x="191" y="46"/>
                  </a:lnTo>
                  <a:lnTo>
                    <a:pt x="191" y="56"/>
                  </a:lnTo>
                  <a:lnTo>
                    <a:pt x="196" y="60"/>
                  </a:lnTo>
                  <a:lnTo>
                    <a:pt x="205" y="70"/>
                  </a:lnTo>
                  <a:lnTo>
                    <a:pt x="205" y="74"/>
                  </a:lnTo>
                  <a:lnTo>
                    <a:pt x="210" y="79"/>
                  </a:lnTo>
                  <a:lnTo>
                    <a:pt x="219" y="88"/>
                  </a:lnTo>
                  <a:lnTo>
                    <a:pt x="219" y="93"/>
                  </a:lnTo>
                  <a:lnTo>
                    <a:pt x="228" y="102"/>
                  </a:lnTo>
                  <a:lnTo>
                    <a:pt x="228" y="107"/>
                  </a:lnTo>
                  <a:lnTo>
                    <a:pt x="238" y="116"/>
                  </a:lnTo>
                  <a:lnTo>
                    <a:pt x="238" y="121"/>
                  </a:lnTo>
                  <a:lnTo>
                    <a:pt x="247" y="130"/>
                  </a:lnTo>
                  <a:lnTo>
                    <a:pt x="247" y="135"/>
                  </a:lnTo>
                  <a:lnTo>
                    <a:pt x="252" y="140"/>
                  </a:lnTo>
                  <a:lnTo>
                    <a:pt x="261" y="149"/>
                  </a:lnTo>
                  <a:lnTo>
                    <a:pt x="261" y="154"/>
                  </a:lnTo>
                  <a:lnTo>
                    <a:pt x="266" y="158"/>
                  </a:lnTo>
                  <a:lnTo>
                    <a:pt x="275" y="168"/>
                  </a:lnTo>
                  <a:lnTo>
                    <a:pt x="275" y="172"/>
                  </a:lnTo>
                  <a:lnTo>
                    <a:pt x="280" y="177"/>
                  </a:lnTo>
                  <a:lnTo>
                    <a:pt x="289" y="186"/>
                  </a:lnTo>
                  <a:lnTo>
                    <a:pt x="289" y="191"/>
                  </a:lnTo>
                  <a:lnTo>
                    <a:pt x="294" y="195"/>
                  </a:lnTo>
                  <a:lnTo>
                    <a:pt x="303" y="205"/>
                  </a:lnTo>
                  <a:lnTo>
                    <a:pt x="303" y="209"/>
                  </a:lnTo>
                  <a:lnTo>
                    <a:pt x="308" y="214"/>
                  </a:lnTo>
                  <a:lnTo>
                    <a:pt x="317" y="223"/>
                  </a:lnTo>
                  <a:lnTo>
                    <a:pt x="317" y="228"/>
                  </a:lnTo>
                  <a:lnTo>
                    <a:pt x="322" y="233"/>
                  </a:lnTo>
                  <a:lnTo>
                    <a:pt x="326" y="237"/>
                  </a:lnTo>
                  <a:lnTo>
                    <a:pt x="336" y="247"/>
                  </a:lnTo>
                  <a:lnTo>
                    <a:pt x="336" y="251"/>
                  </a:lnTo>
                  <a:lnTo>
                    <a:pt x="340" y="256"/>
                  </a:lnTo>
                  <a:lnTo>
                    <a:pt x="345" y="261"/>
                  </a:lnTo>
                  <a:lnTo>
                    <a:pt x="354" y="270"/>
                  </a:lnTo>
                  <a:lnTo>
                    <a:pt x="354" y="275"/>
                  </a:lnTo>
                  <a:lnTo>
                    <a:pt x="359" y="279"/>
                  </a:lnTo>
                  <a:lnTo>
                    <a:pt x="364" y="284"/>
                  </a:lnTo>
                  <a:lnTo>
                    <a:pt x="373" y="293"/>
                  </a:lnTo>
                  <a:lnTo>
                    <a:pt x="373" y="298"/>
                  </a:lnTo>
                  <a:lnTo>
                    <a:pt x="378" y="303"/>
                  </a:lnTo>
                  <a:lnTo>
                    <a:pt x="382" y="307"/>
                  </a:lnTo>
                  <a:lnTo>
                    <a:pt x="387" y="312"/>
                  </a:lnTo>
                  <a:lnTo>
                    <a:pt x="391" y="317"/>
                  </a:lnTo>
                  <a:lnTo>
                    <a:pt x="401" y="326"/>
                  </a:lnTo>
                  <a:lnTo>
                    <a:pt x="396" y="326"/>
                  </a:lnTo>
                  <a:lnTo>
                    <a:pt x="401" y="326"/>
                  </a:lnTo>
                  <a:lnTo>
                    <a:pt x="410" y="335"/>
                  </a:lnTo>
                  <a:lnTo>
                    <a:pt x="410" y="340"/>
                  </a:lnTo>
                  <a:lnTo>
                    <a:pt x="415" y="344"/>
                  </a:lnTo>
                  <a:lnTo>
                    <a:pt x="419" y="349"/>
                  </a:lnTo>
                  <a:lnTo>
                    <a:pt x="424" y="354"/>
                  </a:lnTo>
                  <a:lnTo>
                    <a:pt x="429" y="358"/>
                  </a:lnTo>
                  <a:lnTo>
                    <a:pt x="433" y="363"/>
                  </a:lnTo>
                  <a:lnTo>
                    <a:pt x="438" y="368"/>
                  </a:lnTo>
                  <a:lnTo>
                    <a:pt x="443" y="372"/>
                  </a:lnTo>
                  <a:lnTo>
                    <a:pt x="447" y="377"/>
                  </a:lnTo>
                  <a:lnTo>
                    <a:pt x="452" y="382"/>
                  </a:lnTo>
                  <a:lnTo>
                    <a:pt x="457" y="386"/>
                  </a:lnTo>
                  <a:lnTo>
                    <a:pt x="461" y="391"/>
                  </a:lnTo>
                  <a:lnTo>
                    <a:pt x="466" y="396"/>
                  </a:lnTo>
                  <a:lnTo>
                    <a:pt x="471" y="400"/>
                  </a:lnTo>
                  <a:lnTo>
                    <a:pt x="475" y="405"/>
                  </a:lnTo>
                  <a:lnTo>
                    <a:pt x="485" y="414"/>
                  </a:lnTo>
                  <a:lnTo>
                    <a:pt x="480" y="414"/>
                  </a:lnTo>
                  <a:lnTo>
                    <a:pt x="485" y="414"/>
                  </a:lnTo>
                  <a:lnTo>
                    <a:pt x="489" y="419"/>
                  </a:lnTo>
                  <a:lnTo>
                    <a:pt x="494" y="424"/>
                  </a:lnTo>
                  <a:lnTo>
                    <a:pt x="499" y="428"/>
                  </a:lnTo>
                  <a:lnTo>
                    <a:pt x="503" y="433"/>
                  </a:lnTo>
                  <a:lnTo>
                    <a:pt x="508" y="438"/>
                  </a:lnTo>
                  <a:lnTo>
                    <a:pt x="513" y="442"/>
                  </a:lnTo>
                  <a:lnTo>
                    <a:pt x="517" y="447"/>
                  </a:lnTo>
                  <a:lnTo>
                    <a:pt x="522" y="452"/>
                  </a:lnTo>
                  <a:lnTo>
                    <a:pt x="527" y="456"/>
                  </a:lnTo>
                  <a:lnTo>
                    <a:pt x="531" y="456"/>
                  </a:lnTo>
                  <a:lnTo>
                    <a:pt x="536" y="461"/>
                  </a:lnTo>
                  <a:lnTo>
                    <a:pt x="541" y="466"/>
                  </a:lnTo>
                  <a:lnTo>
                    <a:pt x="545" y="470"/>
                  </a:lnTo>
                  <a:lnTo>
                    <a:pt x="550" y="475"/>
                  </a:lnTo>
                  <a:lnTo>
                    <a:pt x="554" y="475"/>
                  </a:lnTo>
                  <a:lnTo>
                    <a:pt x="559" y="480"/>
                  </a:lnTo>
                  <a:lnTo>
                    <a:pt x="564" y="484"/>
                  </a:lnTo>
                  <a:lnTo>
                    <a:pt x="568" y="489"/>
                  </a:lnTo>
                  <a:lnTo>
                    <a:pt x="573" y="494"/>
                  </a:lnTo>
                  <a:lnTo>
                    <a:pt x="578" y="494"/>
                  </a:lnTo>
                  <a:lnTo>
                    <a:pt x="587" y="503"/>
                  </a:lnTo>
                  <a:lnTo>
                    <a:pt x="582" y="503"/>
                  </a:lnTo>
                  <a:lnTo>
                    <a:pt x="587" y="503"/>
                  </a:lnTo>
                  <a:lnTo>
                    <a:pt x="592" y="507"/>
                  </a:lnTo>
                  <a:lnTo>
                    <a:pt x="596" y="512"/>
                  </a:lnTo>
                  <a:lnTo>
                    <a:pt x="601" y="512"/>
                  </a:lnTo>
                  <a:lnTo>
                    <a:pt x="606" y="517"/>
                  </a:lnTo>
                  <a:lnTo>
                    <a:pt x="610" y="521"/>
                  </a:lnTo>
                  <a:lnTo>
                    <a:pt x="615" y="521"/>
                  </a:lnTo>
                  <a:lnTo>
                    <a:pt x="620" y="526"/>
                  </a:lnTo>
                  <a:lnTo>
                    <a:pt x="624" y="531"/>
                  </a:lnTo>
                  <a:lnTo>
                    <a:pt x="629" y="535"/>
                  </a:lnTo>
                  <a:lnTo>
                    <a:pt x="634" y="535"/>
                  </a:lnTo>
                  <a:lnTo>
                    <a:pt x="638" y="540"/>
                  </a:lnTo>
                  <a:lnTo>
                    <a:pt x="643" y="540"/>
                  </a:lnTo>
                  <a:lnTo>
                    <a:pt x="648" y="545"/>
                  </a:lnTo>
                  <a:lnTo>
                    <a:pt x="652" y="549"/>
                  </a:lnTo>
                  <a:lnTo>
                    <a:pt x="657" y="549"/>
                  </a:lnTo>
                  <a:lnTo>
                    <a:pt x="662" y="554"/>
                  </a:lnTo>
                  <a:lnTo>
                    <a:pt x="666" y="554"/>
                  </a:lnTo>
                  <a:lnTo>
                    <a:pt x="671" y="559"/>
                  </a:lnTo>
                  <a:lnTo>
                    <a:pt x="676" y="563"/>
                  </a:lnTo>
                  <a:lnTo>
                    <a:pt x="680" y="563"/>
                  </a:lnTo>
                  <a:lnTo>
                    <a:pt x="685" y="568"/>
                  </a:lnTo>
                  <a:lnTo>
                    <a:pt x="690" y="568"/>
                  </a:lnTo>
                  <a:lnTo>
                    <a:pt x="694" y="573"/>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3" name="Freeform 78"/>
            <p:cNvSpPr>
              <a:spLocks/>
            </p:cNvSpPr>
            <p:nvPr/>
          </p:nvSpPr>
          <p:spPr bwMode="auto">
            <a:xfrm>
              <a:off x="2333756" y="2641335"/>
              <a:ext cx="1049235" cy="242864"/>
            </a:xfrm>
            <a:custGeom>
              <a:avLst/>
              <a:gdLst>
                <a:gd name="T0" fmla="*/ 15875 w 661"/>
                <a:gd name="T1" fmla="*/ 6350 h 153"/>
                <a:gd name="T2" fmla="*/ 36513 w 661"/>
                <a:gd name="T3" fmla="*/ 22225 h 153"/>
                <a:gd name="T4" fmla="*/ 58738 w 661"/>
                <a:gd name="T5" fmla="*/ 28575 h 153"/>
                <a:gd name="T6" fmla="*/ 80963 w 661"/>
                <a:gd name="T7" fmla="*/ 44450 h 153"/>
                <a:gd name="T8" fmla="*/ 103188 w 661"/>
                <a:gd name="T9" fmla="*/ 50800 h 153"/>
                <a:gd name="T10" fmla="*/ 125413 w 661"/>
                <a:gd name="T11" fmla="*/ 66675 h 153"/>
                <a:gd name="T12" fmla="*/ 147638 w 661"/>
                <a:gd name="T13" fmla="*/ 73025 h 153"/>
                <a:gd name="T14" fmla="*/ 169863 w 661"/>
                <a:gd name="T15" fmla="*/ 80962 h 153"/>
                <a:gd name="T16" fmla="*/ 192088 w 661"/>
                <a:gd name="T17" fmla="*/ 88900 h 153"/>
                <a:gd name="T18" fmla="*/ 214313 w 661"/>
                <a:gd name="T19" fmla="*/ 95250 h 153"/>
                <a:gd name="T20" fmla="*/ 236538 w 661"/>
                <a:gd name="T21" fmla="*/ 103187 h 153"/>
                <a:gd name="T22" fmla="*/ 258763 w 661"/>
                <a:gd name="T23" fmla="*/ 111125 h 153"/>
                <a:gd name="T24" fmla="*/ 280988 w 661"/>
                <a:gd name="T25" fmla="*/ 125412 h 153"/>
                <a:gd name="T26" fmla="*/ 303213 w 661"/>
                <a:gd name="T27" fmla="*/ 125412 h 153"/>
                <a:gd name="T28" fmla="*/ 325438 w 661"/>
                <a:gd name="T29" fmla="*/ 133350 h 153"/>
                <a:gd name="T30" fmla="*/ 347663 w 661"/>
                <a:gd name="T31" fmla="*/ 139700 h 153"/>
                <a:gd name="T32" fmla="*/ 369888 w 661"/>
                <a:gd name="T33" fmla="*/ 147637 h 153"/>
                <a:gd name="T34" fmla="*/ 392113 w 661"/>
                <a:gd name="T35" fmla="*/ 153987 h 153"/>
                <a:gd name="T36" fmla="*/ 422275 w 661"/>
                <a:gd name="T37" fmla="*/ 161925 h 153"/>
                <a:gd name="T38" fmla="*/ 444500 w 661"/>
                <a:gd name="T39" fmla="*/ 161925 h 153"/>
                <a:gd name="T40" fmla="*/ 466725 w 661"/>
                <a:gd name="T41" fmla="*/ 169862 h 153"/>
                <a:gd name="T42" fmla="*/ 488950 w 661"/>
                <a:gd name="T43" fmla="*/ 176212 h 153"/>
                <a:gd name="T44" fmla="*/ 511175 w 661"/>
                <a:gd name="T45" fmla="*/ 184150 h 153"/>
                <a:gd name="T46" fmla="*/ 539750 w 661"/>
                <a:gd name="T47" fmla="*/ 184150 h 153"/>
                <a:gd name="T48" fmla="*/ 561975 w 661"/>
                <a:gd name="T49" fmla="*/ 192087 h 153"/>
                <a:gd name="T50" fmla="*/ 592138 w 661"/>
                <a:gd name="T51" fmla="*/ 192087 h 153"/>
                <a:gd name="T52" fmla="*/ 614363 w 661"/>
                <a:gd name="T53" fmla="*/ 198437 h 153"/>
                <a:gd name="T54" fmla="*/ 642938 w 661"/>
                <a:gd name="T55" fmla="*/ 206375 h 153"/>
                <a:gd name="T56" fmla="*/ 665163 w 661"/>
                <a:gd name="T57" fmla="*/ 206375 h 153"/>
                <a:gd name="T58" fmla="*/ 695325 w 661"/>
                <a:gd name="T59" fmla="*/ 214312 h 153"/>
                <a:gd name="T60" fmla="*/ 725488 w 661"/>
                <a:gd name="T61" fmla="*/ 214312 h 153"/>
                <a:gd name="T62" fmla="*/ 747713 w 661"/>
                <a:gd name="T63" fmla="*/ 220662 h 153"/>
                <a:gd name="T64" fmla="*/ 776288 w 661"/>
                <a:gd name="T65" fmla="*/ 220662 h 153"/>
                <a:gd name="T66" fmla="*/ 806450 w 661"/>
                <a:gd name="T67" fmla="*/ 220662 h 153"/>
                <a:gd name="T68" fmla="*/ 835025 w 661"/>
                <a:gd name="T69" fmla="*/ 228600 h 153"/>
                <a:gd name="T70" fmla="*/ 857250 w 661"/>
                <a:gd name="T71" fmla="*/ 228600 h 153"/>
                <a:gd name="T72" fmla="*/ 887413 w 661"/>
                <a:gd name="T73" fmla="*/ 228600 h 153"/>
                <a:gd name="T74" fmla="*/ 917575 w 661"/>
                <a:gd name="T75" fmla="*/ 236537 h 153"/>
                <a:gd name="T76" fmla="*/ 946150 w 661"/>
                <a:gd name="T77" fmla="*/ 236537 h 153"/>
                <a:gd name="T78" fmla="*/ 968375 w 661"/>
                <a:gd name="T79" fmla="*/ 236537 h 153"/>
                <a:gd name="T80" fmla="*/ 998538 w 661"/>
                <a:gd name="T81" fmla="*/ 242887 h 153"/>
                <a:gd name="T82" fmla="*/ 1028700 w 661"/>
                <a:gd name="T83" fmla="*/ 242887 h 1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61" h="153">
                  <a:moveTo>
                    <a:pt x="0" y="0"/>
                  </a:moveTo>
                  <a:lnTo>
                    <a:pt x="5" y="4"/>
                  </a:lnTo>
                  <a:lnTo>
                    <a:pt x="10" y="4"/>
                  </a:lnTo>
                  <a:lnTo>
                    <a:pt x="14" y="9"/>
                  </a:lnTo>
                  <a:lnTo>
                    <a:pt x="19" y="9"/>
                  </a:lnTo>
                  <a:lnTo>
                    <a:pt x="23" y="14"/>
                  </a:lnTo>
                  <a:lnTo>
                    <a:pt x="28" y="14"/>
                  </a:lnTo>
                  <a:lnTo>
                    <a:pt x="33" y="18"/>
                  </a:lnTo>
                  <a:lnTo>
                    <a:pt x="37" y="18"/>
                  </a:lnTo>
                  <a:lnTo>
                    <a:pt x="42" y="23"/>
                  </a:lnTo>
                  <a:lnTo>
                    <a:pt x="47" y="23"/>
                  </a:lnTo>
                  <a:lnTo>
                    <a:pt x="51" y="28"/>
                  </a:lnTo>
                  <a:lnTo>
                    <a:pt x="56" y="28"/>
                  </a:lnTo>
                  <a:lnTo>
                    <a:pt x="61" y="28"/>
                  </a:lnTo>
                  <a:lnTo>
                    <a:pt x="65" y="32"/>
                  </a:lnTo>
                  <a:lnTo>
                    <a:pt x="70" y="37"/>
                  </a:lnTo>
                  <a:lnTo>
                    <a:pt x="75" y="37"/>
                  </a:lnTo>
                  <a:lnTo>
                    <a:pt x="79" y="42"/>
                  </a:lnTo>
                  <a:lnTo>
                    <a:pt x="84" y="42"/>
                  </a:lnTo>
                  <a:lnTo>
                    <a:pt x="89" y="42"/>
                  </a:lnTo>
                  <a:lnTo>
                    <a:pt x="93" y="46"/>
                  </a:lnTo>
                  <a:lnTo>
                    <a:pt x="98" y="46"/>
                  </a:lnTo>
                  <a:lnTo>
                    <a:pt x="103" y="46"/>
                  </a:lnTo>
                  <a:lnTo>
                    <a:pt x="107" y="51"/>
                  </a:lnTo>
                  <a:lnTo>
                    <a:pt x="112" y="56"/>
                  </a:lnTo>
                  <a:lnTo>
                    <a:pt x="117" y="56"/>
                  </a:lnTo>
                  <a:lnTo>
                    <a:pt x="121" y="56"/>
                  </a:lnTo>
                  <a:lnTo>
                    <a:pt x="126" y="60"/>
                  </a:lnTo>
                  <a:lnTo>
                    <a:pt x="131" y="60"/>
                  </a:lnTo>
                  <a:lnTo>
                    <a:pt x="135" y="60"/>
                  </a:lnTo>
                  <a:lnTo>
                    <a:pt x="140" y="65"/>
                  </a:lnTo>
                  <a:lnTo>
                    <a:pt x="145" y="65"/>
                  </a:lnTo>
                  <a:lnTo>
                    <a:pt x="149" y="65"/>
                  </a:lnTo>
                  <a:lnTo>
                    <a:pt x="154" y="70"/>
                  </a:lnTo>
                  <a:lnTo>
                    <a:pt x="159" y="70"/>
                  </a:lnTo>
                  <a:lnTo>
                    <a:pt x="163" y="70"/>
                  </a:lnTo>
                  <a:lnTo>
                    <a:pt x="168" y="74"/>
                  </a:lnTo>
                  <a:lnTo>
                    <a:pt x="173" y="74"/>
                  </a:lnTo>
                  <a:lnTo>
                    <a:pt x="177" y="79"/>
                  </a:lnTo>
                  <a:lnTo>
                    <a:pt x="182" y="79"/>
                  </a:lnTo>
                  <a:lnTo>
                    <a:pt x="186" y="79"/>
                  </a:lnTo>
                  <a:lnTo>
                    <a:pt x="191" y="79"/>
                  </a:lnTo>
                  <a:lnTo>
                    <a:pt x="196" y="84"/>
                  </a:lnTo>
                  <a:lnTo>
                    <a:pt x="200" y="84"/>
                  </a:lnTo>
                  <a:lnTo>
                    <a:pt x="205" y="84"/>
                  </a:lnTo>
                  <a:lnTo>
                    <a:pt x="210" y="88"/>
                  </a:lnTo>
                  <a:lnTo>
                    <a:pt x="214" y="88"/>
                  </a:lnTo>
                  <a:lnTo>
                    <a:pt x="219" y="88"/>
                  </a:lnTo>
                  <a:lnTo>
                    <a:pt x="224" y="93"/>
                  </a:lnTo>
                  <a:lnTo>
                    <a:pt x="228" y="93"/>
                  </a:lnTo>
                  <a:lnTo>
                    <a:pt x="233" y="93"/>
                  </a:lnTo>
                  <a:lnTo>
                    <a:pt x="238" y="93"/>
                  </a:lnTo>
                  <a:lnTo>
                    <a:pt x="242" y="97"/>
                  </a:lnTo>
                  <a:lnTo>
                    <a:pt x="247" y="97"/>
                  </a:lnTo>
                  <a:lnTo>
                    <a:pt x="252" y="97"/>
                  </a:lnTo>
                  <a:lnTo>
                    <a:pt x="261" y="97"/>
                  </a:lnTo>
                  <a:lnTo>
                    <a:pt x="266" y="102"/>
                  </a:lnTo>
                  <a:lnTo>
                    <a:pt x="270" y="102"/>
                  </a:lnTo>
                  <a:lnTo>
                    <a:pt x="275" y="102"/>
                  </a:lnTo>
                  <a:lnTo>
                    <a:pt x="280" y="102"/>
                  </a:lnTo>
                  <a:lnTo>
                    <a:pt x="284" y="107"/>
                  </a:lnTo>
                  <a:lnTo>
                    <a:pt x="289" y="107"/>
                  </a:lnTo>
                  <a:lnTo>
                    <a:pt x="294" y="107"/>
                  </a:lnTo>
                  <a:lnTo>
                    <a:pt x="298" y="107"/>
                  </a:lnTo>
                  <a:lnTo>
                    <a:pt x="303" y="111"/>
                  </a:lnTo>
                  <a:lnTo>
                    <a:pt x="308" y="111"/>
                  </a:lnTo>
                  <a:lnTo>
                    <a:pt x="312" y="111"/>
                  </a:lnTo>
                  <a:lnTo>
                    <a:pt x="317" y="111"/>
                  </a:lnTo>
                  <a:lnTo>
                    <a:pt x="322" y="116"/>
                  </a:lnTo>
                  <a:lnTo>
                    <a:pt x="326" y="116"/>
                  </a:lnTo>
                  <a:lnTo>
                    <a:pt x="336" y="116"/>
                  </a:lnTo>
                  <a:lnTo>
                    <a:pt x="340" y="116"/>
                  </a:lnTo>
                  <a:lnTo>
                    <a:pt x="345" y="116"/>
                  </a:lnTo>
                  <a:lnTo>
                    <a:pt x="349" y="121"/>
                  </a:lnTo>
                  <a:lnTo>
                    <a:pt x="354" y="121"/>
                  </a:lnTo>
                  <a:lnTo>
                    <a:pt x="359" y="121"/>
                  </a:lnTo>
                  <a:lnTo>
                    <a:pt x="363" y="121"/>
                  </a:lnTo>
                  <a:lnTo>
                    <a:pt x="373" y="121"/>
                  </a:lnTo>
                  <a:lnTo>
                    <a:pt x="377" y="125"/>
                  </a:lnTo>
                  <a:lnTo>
                    <a:pt x="382" y="125"/>
                  </a:lnTo>
                  <a:lnTo>
                    <a:pt x="387" y="125"/>
                  </a:lnTo>
                  <a:lnTo>
                    <a:pt x="391" y="125"/>
                  </a:lnTo>
                  <a:lnTo>
                    <a:pt x="396" y="125"/>
                  </a:lnTo>
                  <a:lnTo>
                    <a:pt x="405" y="130"/>
                  </a:lnTo>
                  <a:lnTo>
                    <a:pt x="410" y="130"/>
                  </a:lnTo>
                  <a:lnTo>
                    <a:pt x="415" y="130"/>
                  </a:lnTo>
                  <a:lnTo>
                    <a:pt x="419" y="130"/>
                  </a:lnTo>
                  <a:lnTo>
                    <a:pt x="424" y="130"/>
                  </a:lnTo>
                  <a:lnTo>
                    <a:pt x="433" y="130"/>
                  </a:lnTo>
                  <a:lnTo>
                    <a:pt x="438" y="135"/>
                  </a:lnTo>
                  <a:lnTo>
                    <a:pt x="443" y="135"/>
                  </a:lnTo>
                  <a:lnTo>
                    <a:pt x="447" y="135"/>
                  </a:lnTo>
                  <a:lnTo>
                    <a:pt x="457" y="135"/>
                  </a:lnTo>
                  <a:lnTo>
                    <a:pt x="461" y="135"/>
                  </a:lnTo>
                  <a:lnTo>
                    <a:pt x="466" y="135"/>
                  </a:lnTo>
                  <a:lnTo>
                    <a:pt x="471" y="139"/>
                  </a:lnTo>
                  <a:lnTo>
                    <a:pt x="480" y="139"/>
                  </a:lnTo>
                  <a:lnTo>
                    <a:pt x="485" y="139"/>
                  </a:lnTo>
                  <a:lnTo>
                    <a:pt x="489" y="139"/>
                  </a:lnTo>
                  <a:lnTo>
                    <a:pt x="494" y="139"/>
                  </a:lnTo>
                  <a:lnTo>
                    <a:pt x="503" y="139"/>
                  </a:lnTo>
                  <a:lnTo>
                    <a:pt x="508" y="139"/>
                  </a:lnTo>
                  <a:lnTo>
                    <a:pt x="512" y="139"/>
                  </a:lnTo>
                  <a:lnTo>
                    <a:pt x="517" y="144"/>
                  </a:lnTo>
                  <a:lnTo>
                    <a:pt x="526" y="144"/>
                  </a:lnTo>
                  <a:lnTo>
                    <a:pt x="531" y="144"/>
                  </a:lnTo>
                  <a:lnTo>
                    <a:pt x="536" y="144"/>
                  </a:lnTo>
                  <a:lnTo>
                    <a:pt x="540" y="144"/>
                  </a:lnTo>
                  <a:lnTo>
                    <a:pt x="550" y="144"/>
                  </a:lnTo>
                  <a:lnTo>
                    <a:pt x="554" y="144"/>
                  </a:lnTo>
                  <a:lnTo>
                    <a:pt x="559" y="144"/>
                  </a:lnTo>
                  <a:lnTo>
                    <a:pt x="564" y="149"/>
                  </a:lnTo>
                  <a:lnTo>
                    <a:pt x="573" y="149"/>
                  </a:lnTo>
                  <a:lnTo>
                    <a:pt x="578" y="149"/>
                  </a:lnTo>
                  <a:lnTo>
                    <a:pt x="582" y="149"/>
                  </a:lnTo>
                  <a:lnTo>
                    <a:pt x="587" y="149"/>
                  </a:lnTo>
                  <a:lnTo>
                    <a:pt x="596" y="149"/>
                  </a:lnTo>
                  <a:lnTo>
                    <a:pt x="601" y="149"/>
                  </a:lnTo>
                  <a:lnTo>
                    <a:pt x="606" y="149"/>
                  </a:lnTo>
                  <a:lnTo>
                    <a:pt x="610" y="149"/>
                  </a:lnTo>
                  <a:lnTo>
                    <a:pt x="620" y="149"/>
                  </a:lnTo>
                  <a:lnTo>
                    <a:pt x="624" y="153"/>
                  </a:lnTo>
                  <a:lnTo>
                    <a:pt x="629" y="153"/>
                  </a:lnTo>
                  <a:lnTo>
                    <a:pt x="638" y="153"/>
                  </a:lnTo>
                  <a:lnTo>
                    <a:pt x="643" y="153"/>
                  </a:lnTo>
                  <a:lnTo>
                    <a:pt x="648" y="153"/>
                  </a:lnTo>
                  <a:lnTo>
                    <a:pt x="652" y="153"/>
                  </a:lnTo>
                  <a:lnTo>
                    <a:pt x="661" y="153"/>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 name="Freeform 79"/>
            <p:cNvSpPr>
              <a:spLocks/>
            </p:cNvSpPr>
            <p:nvPr/>
          </p:nvSpPr>
          <p:spPr bwMode="auto">
            <a:xfrm>
              <a:off x="3382991" y="2884199"/>
              <a:ext cx="784148" cy="22223"/>
            </a:xfrm>
            <a:custGeom>
              <a:avLst/>
              <a:gdLst>
                <a:gd name="T0" fmla="*/ 7938 w 494"/>
                <a:gd name="T1" fmla="*/ 0 h 14"/>
                <a:gd name="T2" fmla="*/ 30163 w 494"/>
                <a:gd name="T3" fmla="*/ 0 h 14"/>
                <a:gd name="T4" fmla="*/ 44450 w 494"/>
                <a:gd name="T5" fmla="*/ 0 h 14"/>
                <a:gd name="T6" fmla="*/ 66675 w 494"/>
                <a:gd name="T7" fmla="*/ 7938 h 14"/>
                <a:gd name="T8" fmla="*/ 82550 w 494"/>
                <a:gd name="T9" fmla="*/ 7938 h 14"/>
                <a:gd name="T10" fmla="*/ 104775 w 494"/>
                <a:gd name="T11" fmla="*/ 7938 h 14"/>
                <a:gd name="T12" fmla="*/ 127000 w 494"/>
                <a:gd name="T13" fmla="*/ 7938 h 14"/>
                <a:gd name="T14" fmla="*/ 141288 w 494"/>
                <a:gd name="T15" fmla="*/ 7938 h 14"/>
                <a:gd name="T16" fmla="*/ 163513 w 494"/>
                <a:gd name="T17" fmla="*/ 7938 h 14"/>
                <a:gd name="T18" fmla="*/ 177800 w 494"/>
                <a:gd name="T19" fmla="*/ 7938 h 14"/>
                <a:gd name="T20" fmla="*/ 200025 w 494"/>
                <a:gd name="T21" fmla="*/ 7938 h 14"/>
                <a:gd name="T22" fmla="*/ 222250 w 494"/>
                <a:gd name="T23" fmla="*/ 15875 h 14"/>
                <a:gd name="T24" fmla="*/ 238125 w 494"/>
                <a:gd name="T25" fmla="*/ 15875 h 14"/>
                <a:gd name="T26" fmla="*/ 258763 w 494"/>
                <a:gd name="T27" fmla="*/ 15875 h 14"/>
                <a:gd name="T28" fmla="*/ 280988 w 494"/>
                <a:gd name="T29" fmla="*/ 15875 h 14"/>
                <a:gd name="T30" fmla="*/ 296863 w 494"/>
                <a:gd name="T31" fmla="*/ 15875 h 14"/>
                <a:gd name="T32" fmla="*/ 319088 w 494"/>
                <a:gd name="T33" fmla="*/ 15875 h 14"/>
                <a:gd name="T34" fmla="*/ 341313 w 494"/>
                <a:gd name="T35" fmla="*/ 15875 h 14"/>
                <a:gd name="T36" fmla="*/ 355600 w 494"/>
                <a:gd name="T37" fmla="*/ 15875 h 14"/>
                <a:gd name="T38" fmla="*/ 377825 w 494"/>
                <a:gd name="T39" fmla="*/ 15875 h 14"/>
                <a:gd name="T40" fmla="*/ 400050 w 494"/>
                <a:gd name="T41" fmla="*/ 15875 h 14"/>
                <a:gd name="T42" fmla="*/ 414338 w 494"/>
                <a:gd name="T43" fmla="*/ 15875 h 14"/>
                <a:gd name="T44" fmla="*/ 436563 w 494"/>
                <a:gd name="T45" fmla="*/ 15875 h 14"/>
                <a:gd name="T46" fmla="*/ 458788 w 494"/>
                <a:gd name="T47" fmla="*/ 15875 h 14"/>
                <a:gd name="T48" fmla="*/ 474663 w 494"/>
                <a:gd name="T49" fmla="*/ 15875 h 14"/>
                <a:gd name="T50" fmla="*/ 496888 w 494"/>
                <a:gd name="T51" fmla="*/ 22225 h 14"/>
                <a:gd name="T52" fmla="*/ 517525 w 494"/>
                <a:gd name="T53" fmla="*/ 22225 h 14"/>
                <a:gd name="T54" fmla="*/ 539750 w 494"/>
                <a:gd name="T55" fmla="*/ 22225 h 14"/>
                <a:gd name="T56" fmla="*/ 555625 w 494"/>
                <a:gd name="T57" fmla="*/ 22225 h 14"/>
                <a:gd name="T58" fmla="*/ 577850 w 494"/>
                <a:gd name="T59" fmla="*/ 22225 h 14"/>
                <a:gd name="T60" fmla="*/ 600075 w 494"/>
                <a:gd name="T61" fmla="*/ 22225 h 14"/>
                <a:gd name="T62" fmla="*/ 622300 w 494"/>
                <a:gd name="T63" fmla="*/ 22225 h 14"/>
                <a:gd name="T64" fmla="*/ 644525 w 494"/>
                <a:gd name="T65" fmla="*/ 22225 h 14"/>
                <a:gd name="T66" fmla="*/ 658813 w 494"/>
                <a:gd name="T67" fmla="*/ 22225 h 14"/>
                <a:gd name="T68" fmla="*/ 681038 w 494"/>
                <a:gd name="T69" fmla="*/ 22225 h 14"/>
                <a:gd name="T70" fmla="*/ 703263 w 494"/>
                <a:gd name="T71" fmla="*/ 22225 h 14"/>
                <a:gd name="T72" fmla="*/ 725488 w 494"/>
                <a:gd name="T73" fmla="*/ 22225 h 14"/>
                <a:gd name="T74" fmla="*/ 747713 w 494"/>
                <a:gd name="T75" fmla="*/ 22225 h 14"/>
                <a:gd name="T76" fmla="*/ 762000 w 494"/>
                <a:gd name="T77" fmla="*/ 22225 h 14"/>
                <a:gd name="T78" fmla="*/ 784225 w 494"/>
                <a:gd name="T79" fmla="*/ 22225 h 1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94" h="14">
                  <a:moveTo>
                    <a:pt x="0" y="0"/>
                  </a:moveTo>
                  <a:lnTo>
                    <a:pt x="5" y="0"/>
                  </a:lnTo>
                  <a:lnTo>
                    <a:pt x="10" y="0"/>
                  </a:lnTo>
                  <a:lnTo>
                    <a:pt x="19" y="0"/>
                  </a:lnTo>
                  <a:lnTo>
                    <a:pt x="24" y="0"/>
                  </a:lnTo>
                  <a:lnTo>
                    <a:pt x="28" y="0"/>
                  </a:lnTo>
                  <a:lnTo>
                    <a:pt x="33" y="0"/>
                  </a:lnTo>
                  <a:lnTo>
                    <a:pt x="42" y="5"/>
                  </a:lnTo>
                  <a:lnTo>
                    <a:pt x="47" y="5"/>
                  </a:lnTo>
                  <a:lnTo>
                    <a:pt x="52" y="5"/>
                  </a:lnTo>
                  <a:lnTo>
                    <a:pt x="61" y="5"/>
                  </a:lnTo>
                  <a:lnTo>
                    <a:pt x="66" y="5"/>
                  </a:lnTo>
                  <a:lnTo>
                    <a:pt x="70" y="5"/>
                  </a:lnTo>
                  <a:lnTo>
                    <a:pt x="80" y="5"/>
                  </a:lnTo>
                  <a:lnTo>
                    <a:pt x="84" y="5"/>
                  </a:lnTo>
                  <a:lnTo>
                    <a:pt x="89" y="5"/>
                  </a:lnTo>
                  <a:lnTo>
                    <a:pt x="98" y="5"/>
                  </a:lnTo>
                  <a:lnTo>
                    <a:pt x="103" y="5"/>
                  </a:lnTo>
                  <a:lnTo>
                    <a:pt x="108" y="5"/>
                  </a:lnTo>
                  <a:lnTo>
                    <a:pt x="112" y="5"/>
                  </a:lnTo>
                  <a:lnTo>
                    <a:pt x="122" y="5"/>
                  </a:lnTo>
                  <a:lnTo>
                    <a:pt x="126" y="5"/>
                  </a:lnTo>
                  <a:lnTo>
                    <a:pt x="131" y="5"/>
                  </a:lnTo>
                  <a:lnTo>
                    <a:pt x="140" y="10"/>
                  </a:lnTo>
                  <a:lnTo>
                    <a:pt x="145" y="10"/>
                  </a:lnTo>
                  <a:lnTo>
                    <a:pt x="150" y="10"/>
                  </a:lnTo>
                  <a:lnTo>
                    <a:pt x="159" y="10"/>
                  </a:lnTo>
                  <a:lnTo>
                    <a:pt x="163" y="10"/>
                  </a:lnTo>
                  <a:lnTo>
                    <a:pt x="168" y="10"/>
                  </a:lnTo>
                  <a:lnTo>
                    <a:pt x="177" y="10"/>
                  </a:lnTo>
                  <a:lnTo>
                    <a:pt x="182" y="10"/>
                  </a:lnTo>
                  <a:lnTo>
                    <a:pt x="187" y="10"/>
                  </a:lnTo>
                  <a:lnTo>
                    <a:pt x="196" y="10"/>
                  </a:lnTo>
                  <a:lnTo>
                    <a:pt x="201" y="10"/>
                  </a:lnTo>
                  <a:lnTo>
                    <a:pt x="205" y="10"/>
                  </a:lnTo>
                  <a:lnTo>
                    <a:pt x="215" y="10"/>
                  </a:lnTo>
                  <a:lnTo>
                    <a:pt x="219" y="10"/>
                  </a:lnTo>
                  <a:lnTo>
                    <a:pt x="224" y="10"/>
                  </a:lnTo>
                  <a:lnTo>
                    <a:pt x="233" y="10"/>
                  </a:lnTo>
                  <a:lnTo>
                    <a:pt x="238" y="10"/>
                  </a:lnTo>
                  <a:lnTo>
                    <a:pt x="243" y="10"/>
                  </a:lnTo>
                  <a:lnTo>
                    <a:pt x="252" y="10"/>
                  </a:lnTo>
                  <a:lnTo>
                    <a:pt x="257" y="10"/>
                  </a:lnTo>
                  <a:lnTo>
                    <a:pt x="261" y="10"/>
                  </a:lnTo>
                  <a:lnTo>
                    <a:pt x="271" y="10"/>
                  </a:lnTo>
                  <a:lnTo>
                    <a:pt x="275" y="10"/>
                  </a:lnTo>
                  <a:lnTo>
                    <a:pt x="280" y="10"/>
                  </a:lnTo>
                  <a:lnTo>
                    <a:pt x="289" y="10"/>
                  </a:lnTo>
                  <a:lnTo>
                    <a:pt x="294" y="10"/>
                  </a:lnTo>
                  <a:lnTo>
                    <a:pt x="299" y="10"/>
                  </a:lnTo>
                  <a:lnTo>
                    <a:pt x="308" y="14"/>
                  </a:lnTo>
                  <a:lnTo>
                    <a:pt x="313" y="14"/>
                  </a:lnTo>
                  <a:lnTo>
                    <a:pt x="317" y="14"/>
                  </a:lnTo>
                  <a:lnTo>
                    <a:pt x="326" y="14"/>
                  </a:lnTo>
                  <a:lnTo>
                    <a:pt x="331" y="14"/>
                  </a:lnTo>
                  <a:lnTo>
                    <a:pt x="340" y="14"/>
                  </a:lnTo>
                  <a:lnTo>
                    <a:pt x="345" y="14"/>
                  </a:lnTo>
                  <a:lnTo>
                    <a:pt x="350" y="14"/>
                  </a:lnTo>
                  <a:lnTo>
                    <a:pt x="359" y="14"/>
                  </a:lnTo>
                  <a:lnTo>
                    <a:pt x="364" y="14"/>
                  </a:lnTo>
                  <a:lnTo>
                    <a:pt x="373" y="14"/>
                  </a:lnTo>
                  <a:lnTo>
                    <a:pt x="378" y="14"/>
                  </a:lnTo>
                  <a:lnTo>
                    <a:pt x="382" y="14"/>
                  </a:lnTo>
                  <a:lnTo>
                    <a:pt x="392" y="14"/>
                  </a:lnTo>
                  <a:lnTo>
                    <a:pt x="396" y="14"/>
                  </a:lnTo>
                  <a:lnTo>
                    <a:pt x="406" y="14"/>
                  </a:lnTo>
                  <a:lnTo>
                    <a:pt x="410" y="14"/>
                  </a:lnTo>
                  <a:lnTo>
                    <a:pt x="415" y="14"/>
                  </a:lnTo>
                  <a:lnTo>
                    <a:pt x="424" y="14"/>
                  </a:lnTo>
                  <a:lnTo>
                    <a:pt x="429" y="14"/>
                  </a:lnTo>
                  <a:lnTo>
                    <a:pt x="438" y="14"/>
                  </a:lnTo>
                  <a:lnTo>
                    <a:pt x="443" y="14"/>
                  </a:lnTo>
                  <a:lnTo>
                    <a:pt x="448" y="14"/>
                  </a:lnTo>
                  <a:lnTo>
                    <a:pt x="457" y="14"/>
                  </a:lnTo>
                  <a:lnTo>
                    <a:pt x="462" y="14"/>
                  </a:lnTo>
                  <a:lnTo>
                    <a:pt x="471" y="14"/>
                  </a:lnTo>
                  <a:lnTo>
                    <a:pt x="476" y="14"/>
                  </a:lnTo>
                  <a:lnTo>
                    <a:pt x="480" y="14"/>
                  </a:lnTo>
                  <a:lnTo>
                    <a:pt x="489" y="14"/>
                  </a:lnTo>
                  <a:lnTo>
                    <a:pt x="494" y="14"/>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95" name="Group 594"/>
          <p:cNvGrpSpPr/>
          <p:nvPr/>
        </p:nvGrpSpPr>
        <p:grpSpPr>
          <a:xfrm>
            <a:off x="5773659" y="855641"/>
            <a:ext cx="3030213" cy="2122260"/>
            <a:chOff x="5773659" y="855641"/>
            <a:chExt cx="3030213" cy="2122260"/>
          </a:xfrm>
        </p:grpSpPr>
        <p:sp>
          <p:nvSpPr>
            <p:cNvPr id="596" name="Freeform 77"/>
            <p:cNvSpPr>
              <a:spLocks/>
            </p:cNvSpPr>
            <p:nvPr/>
          </p:nvSpPr>
          <p:spPr bwMode="auto">
            <a:xfrm>
              <a:off x="5773659" y="855641"/>
              <a:ext cx="768268" cy="1398437"/>
            </a:xfrm>
            <a:custGeom>
              <a:avLst/>
              <a:gdLst>
                <a:gd name="T0" fmla="*/ 228600 w 484"/>
                <a:gd name="T1" fmla="*/ 15875 h 881"/>
                <a:gd name="T2" fmla="*/ 242888 w 484"/>
                <a:gd name="T3" fmla="*/ 74612 h 881"/>
                <a:gd name="T4" fmla="*/ 250825 w 484"/>
                <a:gd name="T5" fmla="*/ 141287 h 881"/>
                <a:gd name="T6" fmla="*/ 265113 w 484"/>
                <a:gd name="T7" fmla="*/ 185737 h 881"/>
                <a:gd name="T8" fmla="*/ 273050 w 484"/>
                <a:gd name="T9" fmla="*/ 236537 h 881"/>
                <a:gd name="T10" fmla="*/ 287338 w 484"/>
                <a:gd name="T11" fmla="*/ 274637 h 881"/>
                <a:gd name="T12" fmla="*/ 295275 w 484"/>
                <a:gd name="T13" fmla="*/ 319087 h 881"/>
                <a:gd name="T14" fmla="*/ 309563 w 484"/>
                <a:gd name="T15" fmla="*/ 347662 h 881"/>
                <a:gd name="T16" fmla="*/ 317500 w 484"/>
                <a:gd name="T17" fmla="*/ 392112 h 881"/>
                <a:gd name="T18" fmla="*/ 331788 w 484"/>
                <a:gd name="T19" fmla="*/ 422275 h 881"/>
                <a:gd name="T20" fmla="*/ 339725 w 484"/>
                <a:gd name="T21" fmla="*/ 458787 h 881"/>
                <a:gd name="T22" fmla="*/ 354013 w 484"/>
                <a:gd name="T23" fmla="*/ 495300 h 881"/>
                <a:gd name="T24" fmla="*/ 361950 w 484"/>
                <a:gd name="T25" fmla="*/ 525462 h 881"/>
                <a:gd name="T26" fmla="*/ 376238 w 484"/>
                <a:gd name="T27" fmla="*/ 555625 h 881"/>
                <a:gd name="T28" fmla="*/ 384175 w 484"/>
                <a:gd name="T29" fmla="*/ 592137 h 881"/>
                <a:gd name="T30" fmla="*/ 398463 w 484"/>
                <a:gd name="T31" fmla="*/ 622300 h 881"/>
                <a:gd name="T32" fmla="*/ 406400 w 484"/>
                <a:gd name="T33" fmla="*/ 650875 h 881"/>
                <a:gd name="T34" fmla="*/ 420688 w 484"/>
                <a:gd name="T35" fmla="*/ 688975 h 881"/>
                <a:gd name="T36" fmla="*/ 428625 w 484"/>
                <a:gd name="T37" fmla="*/ 717550 h 881"/>
                <a:gd name="T38" fmla="*/ 442913 w 484"/>
                <a:gd name="T39" fmla="*/ 739775 h 881"/>
                <a:gd name="T40" fmla="*/ 450850 w 484"/>
                <a:gd name="T41" fmla="*/ 776287 h 881"/>
                <a:gd name="T42" fmla="*/ 473075 w 484"/>
                <a:gd name="T43" fmla="*/ 820737 h 881"/>
                <a:gd name="T44" fmla="*/ 479425 w 484"/>
                <a:gd name="T45" fmla="*/ 842962 h 881"/>
                <a:gd name="T46" fmla="*/ 495300 w 484"/>
                <a:gd name="T47" fmla="*/ 873125 h 881"/>
                <a:gd name="T48" fmla="*/ 501650 w 484"/>
                <a:gd name="T49" fmla="*/ 903287 h 881"/>
                <a:gd name="T50" fmla="*/ 523875 w 484"/>
                <a:gd name="T51" fmla="*/ 939800 h 881"/>
                <a:gd name="T52" fmla="*/ 531813 w 484"/>
                <a:gd name="T53" fmla="*/ 968375 h 881"/>
                <a:gd name="T54" fmla="*/ 546100 w 484"/>
                <a:gd name="T55" fmla="*/ 990600 h 881"/>
                <a:gd name="T56" fmla="*/ 554038 w 484"/>
                <a:gd name="T57" fmla="*/ 1012825 h 881"/>
                <a:gd name="T58" fmla="*/ 568325 w 484"/>
                <a:gd name="T59" fmla="*/ 1035050 h 881"/>
                <a:gd name="T60" fmla="*/ 584200 w 484"/>
                <a:gd name="T61" fmla="*/ 1079500 h 881"/>
                <a:gd name="T62" fmla="*/ 606425 w 484"/>
                <a:gd name="T63" fmla="*/ 1117600 h 881"/>
                <a:gd name="T64" fmla="*/ 620713 w 484"/>
                <a:gd name="T65" fmla="*/ 1154112 h 881"/>
                <a:gd name="T66" fmla="*/ 635000 w 484"/>
                <a:gd name="T67" fmla="*/ 1176337 h 881"/>
                <a:gd name="T68" fmla="*/ 650875 w 484"/>
                <a:gd name="T69" fmla="*/ 1198562 h 881"/>
                <a:gd name="T70" fmla="*/ 657225 w 484"/>
                <a:gd name="T71" fmla="*/ 1220787 h 881"/>
                <a:gd name="T72" fmla="*/ 679450 w 484"/>
                <a:gd name="T73" fmla="*/ 1257300 h 881"/>
                <a:gd name="T74" fmla="*/ 695325 w 484"/>
                <a:gd name="T75" fmla="*/ 1279525 h 881"/>
                <a:gd name="T76" fmla="*/ 709613 w 484"/>
                <a:gd name="T77" fmla="*/ 1301750 h 881"/>
                <a:gd name="T78" fmla="*/ 723900 w 484"/>
                <a:gd name="T79" fmla="*/ 1323975 h 881"/>
                <a:gd name="T80" fmla="*/ 746125 w 484"/>
                <a:gd name="T81" fmla="*/ 1360487 h 881"/>
                <a:gd name="T82" fmla="*/ 754063 w 484"/>
                <a:gd name="T83" fmla="*/ 1382712 h 8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4" h="881">
                  <a:moveTo>
                    <a:pt x="0" y="0"/>
                  </a:moveTo>
                  <a:lnTo>
                    <a:pt x="144" y="0"/>
                  </a:lnTo>
                  <a:lnTo>
                    <a:pt x="144" y="10"/>
                  </a:lnTo>
                  <a:lnTo>
                    <a:pt x="149" y="14"/>
                  </a:lnTo>
                  <a:lnTo>
                    <a:pt x="149" y="42"/>
                  </a:lnTo>
                  <a:lnTo>
                    <a:pt x="153" y="47"/>
                  </a:lnTo>
                  <a:lnTo>
                    <a:pt x="153" y="66"/>
                  </a:lnTo>
                  <a:lnTo>
                    <a:pt x="158" y="70"/>
                  </a:lnTo>
                  <a:lnTo>
                    <a:pt x="158" y="89"/>
                  </a:lnTo>
                  <a:lnTo>
                    <a:pt x="163" y="94"/>
                  </a:lnTo>
                  <a:lnTo>
                    <a:pt x="163" y="112"/>
                  </a:lnTo>
                  <a:lnTo>
                    <a:pt x="167" y="117"/>
                  </a:lnTo>
                  <a:lnTo>
                    <a:pt x="167" y="131"/>
                  </a:lnTo>
                  <a:lnTo>
                    <a:pt x="172" y="135"/>
                  </a:lnTo>
                  <a:lnTo>
                    <a:pt x="172" y="149"/>
                  </a:lnTo>
                  <a:lnTo>
                    <a:pt x="177" y="154"/>
                  </a:lnTo>
                  <a:lnTo>
                    <a:pt x="177" y="168"/>
                  </a:lnTo>
                  <a:lnTo>
                    <a:pt x="181" y="173"/>
                  </a:lnTo>
                  <a:lnTo>
                    <a:pt x="181" y="182"/>
                  </a:lnTo>
                  <a:lnTo>
                    <a:pt x="186" y="187"/>
                  </a:lnTo>
                  <a:lnTo>
                    <a:pt x="186" y="201"/>
                  </a:lnTo>
                  <a:lnTo>
                    <a:pt x="191" y="205"/>
                  </a:lnTo>
                  <a:lnTo>
                    <a:pt x="191" y="215"/>
                  </a:lnTo>
                  <a:lnTo>
                    <a:pt x="195" y="219"/>
                  </a:lnTo>
                  <a:lnTo>
                    <a:pt x="195" y="233"/>
                  </a:lnTo>
                  <a:lnTo>
                    <a:pt x="200" y="238"/>
                  </a:lnTo>
                  <a:lnTo>
                    <a:pt x="200" y="247"/>
                  </a:lnTo>
                  <a:lnTo>
                    <a:pt x="205" y="252"/>
                  </a:lnTo>
                  <a:lnTo>
                    <a:pt x="205" y="261"/>
                  </a:lnTo>
                  <a:lnTo>
                    <a:pt x="209" y="266"/>
                  </a:lnTo>
                  <a:lnTo>
                    <a:pt x="209" y="275"/>
                  </a:lnTo>
                  <a:lnTo>
                    <a:pt x="214" y="280"/>
                  </a:lnTo>
                  <a:lnTo>
                    <a:pt x="214" y="289"/>
                  </a:lnTo>
                  <a:lnTo>
                    <a:pt x="219" y="294"/>
                  </a:lnTo>
                  <a:lnTo>
                    <a:pt x="219" y="308"/>
                  </a:lnTo>
                  <a:lnTo>
                    <a:pt x="223" y="312"/>
                  </a:lnTo>
                  <a:lnTo>
                    <a:pt x="223" y="317"/>
                  </a:lnTo>
                  <a:lnTo>
                    <a:pt x="228" y="322"/>
                  </a:lnTo>
                  <a:lnTo>
                    <a:pt x="228" y="331"/>
                  </a:lnTo>
                  <a:lnTo>
                    <a:pt x="233" y="336"/>
                  </a:lnTo>
                  <a:lnTo>
                    <a:pt x="233" y="345"/>
                  </a:lnTo>
                  <a:lnTo>
                    <a:pt x="237" y="350"/>
                  </a:lnTo>
                  <a:lnTo>
                    <a:pt x="237" y="359"/>
                  </a:lnTo>
                  <a:lnTo>
                    <a:pt x="242" y="364"/>
                  </a:lnTo>
                  <a:lnTo>
                    <a:pt x="242" y="373"/>
                  </a:lnTo>
                  <a:lnTo>
                    <a:pt x="247" y="378"/>
                  </a:lnTo>
                  <a:lnTo>
                    <a:pt x="247" y="387"/>
                  </a:lnTo>
                  <a:lnTo>
                    <a:pt x="251" y="392"/>
                  </a:lnTo>
                  <a:lnTo>
                    <a:pt x="251" y="401"/>
                  </a:lnTo>
                  <a:lnTo>
                    <a:pt x="256" y="406"/>
                  </a:lnTo>
                  <a:lnTo>
                    <a:pt x="256" y="410"/>
                  </a:lnTo>
                  <a:lnTo>
                    <a:pt x="261" y="415"/>
                  </a:lnTo>
                  <a:lnTo>
                    <a:pt x="261" y="429"/>
                  </a:lnTo>
                  <a:lnTo>
                    <a:pt x="265" y="434"/>
                  </a:lnTo>
                  <a:lnTo>
                    <a:pt x="265" y="438"/>
                  </a:lnTo>
                  <a:lnTo>
                    <a:pt x="270" y="443"/>
                  </a:lnTo>
                  <a:lnTo>
                    <a:pt x="270" y="452"/>
                  </a:lnTo>
                  <a:lnTo>
                    <a:pt x="275" y="457"/>
                  </a:lnTo>
                  <a:lnTo>
                    <a:pt x="275" y="461"/>
                  </a:lnTo>
                  <a:lnTo>
                    <a:pt x="279" y="466"/>
                  </a:lnTo>
                  <a:lnTo>
                    <a:pt x="279" y="475"/>
                  </a:lnTo>
                  <a:lnTo>
                    <a:pt x="284" y="480"/>
                  </a:lnTo>
                  <a:lnTo>
                    <a:pt x="284" y="489"/>
                  </a:lnTo>
                  <a:lnTo>
                    <a:pt x="293" y="499"/>
                  </a:lnTo>
                  <a:lnTo>
                    <a:pt x="293" y="513"/>
                  </a:lnTo>
                  <a:lnTo>
                    <a:pt x="298" y="517"/>
                  </a:lnTo>
                  <a:lnTo>
                    <a:pt x="298" y="522"/>
                  </a:lnTo>
                  <a:lnTo>
                    <a:pt x="302" y="527"/>
                  </a:lnTo>
                  <a:lnTo>
                    <a:pt x="302" y="531"/>
                  </a:lnTo>
                  <a:lnTo>
                    <a:pt x="307" y="536"/>
                  </a:lnTo>
                  <a:lnTo>
                    <a:pt x="307" y="545"/>
                  </a:lnTo>
                  <a:lnTo>
                    <a:pt x="312" y="550"/>
                  </a:lnTo>
                  <a:lnTo>
                    <a:pt x="312" y="555"/>
                  </a:lnTo>
                  <a:lnTo>
                    <a:pt x="316" y="559"/>
                  </a:lnTo>
                  <a:lnTo>
                    <a:pt x="316" y="569"/>
                  </a:lnTo>
                  <a:lnTo>
                    <a:pt x="326" y="578"/>
                  </a:lnTo>
                  <a:lnTo>
                    <a:pt x="326" y="587"/>
                  </a:lnTo>
                  <a:lnTo>
                    <a:pt x="330" y="592"/>
                  </a:lnTo>
                  <a:lnTo>
                    <a:pt x="330" y="601"/>
                  </a:lnTo>
                  <a:lnTo>
                    <a:pt x="335" y="606"/>
                  </a:lnTo>
                  <a:lnTo>
                    <a:pt x="335" y="610"/>
                  </a:lnTo>
                  <a:lnTo>
                    <a:pt x="340" y="615"/>
                  </a:lnTo>
                  <a:lnTo>
                    <a:pt x="340" y="620"/>
                  </a:lnTo>
                  <a:lnTo>
                    <a:pt x="344" y="624"/>
                  </a:lnTo>
                  <a:lnTo>
                    <a:pt x="344" y="629"/>
                  </a:lnTo>
                  <a:lnTo>
                    <a:pt x="349" y="634"/>
                  </a:lnTo>
                  <a:lnTo>
                    <a:pt x="349" y="638"/>
                  </a:lnTo>
                  <a:lnTo>
                    <a:pt x="354" y="643"/>
                  </a:lnTo>
                  <a:lnTo>
                    <a:pt x="354" y="648"/>
                  </a:lnTo>
                  <a:lnTo>
                    <a:pt x="358" y="652"/>
                  </a:lnTo>
                  <a:lnTo>
                    <a:pt x="358" y="662"/>
                  </a:lnTo>
                  <a:lnTo>
                    <a:pt x="368" y="671"/>
                  </a:lnTo>
                  <a:lnTo>
                    <a:pt x="368" y="680"/>
                  </a:lnTo>
                  <a:lnTo>
                    <a:pt x="377" y="690"/>
                  </a:lnTo>
                  <a:lnTo>
                    <a:pt x="377" y="699"/>
                  </a:lnTo>
                  <a:lnTo>
                    <a:pt x="382" y="704"/>
                  </a:lnTo>
                  <a:lnTo>
                    <a:pt x="382" y="708"/>
                  </a:lnTo>
                  <a:lnTo>
                    <a:pt x="391" y="718"/>
                  </a:lnTo>
                  <a:lnTo>
                    <a:pt x="391" y="727"/>
                  </a:lnTo>
                  <a:lnTo>
                    <a:pt x="396" y="732"/>
                  </a:lnTo>
                  <a:lnTo>
                    <a:pt x="400" y="736"/>
                  </a:lnTo>
                  <a:lnTo>
                    <a:pt x="400" y="741"/>
                  </a:lnTo>
                  <a:lnTo>
                    <a:pt x="405" y="746"/>
                  </a:lnTo>
                  <a:lnTo>
                    <a:pt x="405" y="750"/>
                  </a:lnTo>
                  <a:lnTo>
                    <a:pt x="410" y="755"/>
                  </a:lnTo>
                  <a:lnTo>
                    <a:pt x="410" y="760"/>
                  </a:lnTo>
                  <a:lnTo>
                    <a:pt x="414" y="764"/>
                  </a:lnTo>
                  <a:lnTo>
                    <a:pt x="414" y="769"/>
                  </a:lnTo>
                  <a:lnTo>
                    <a:pt x="424" y="778"/>
                  </a:lnTo>
                  <a:lnTo>
                    <a:pt x="424" y="787"/>
                  </a:lnTo>
                  <a:lnTo>
                    <a:pt x="428" y="792"/>
                  </a:lnTo>
                  <a:lnTo>
                    <a:pt x="433" y="797"/>
                  </a:lnTo>
                  <a:lnTo>
                    <a:pt x="433" y="801"/>
                  </a:lnTo>
                  <a:lnTo>
                    <a:pt x="438" y="806"/>
                  </a:lnTo>
                  <a:lnTo>
                    <a:pt x="438" y="811"/>
                  </a:lnTo>
                  <a:lnTo>
                    <a:pt x="442" y="815"/>
                  </a:lnTo>
                  <a:lnTo>
                    <a:pt x="447" y="820"/>
                  </a:lnTo>
                  <a:lnTo>
                    <a:pt x="447" y="825"/>
                  </a:lnTo>
                  <a:lnTo>
                    <a:pt x="451" y="829"/>
                  </a:lnTo>
                  <a:lnTo>
                    <a:pt x="456" y="834"/>
                  </a:lnTo>
                  <a:lnTo>
                    <a:pt x="456" y="843"/>
                  </a:lnTo>
                  <a:lnTo>
                    <a:pt x="461" y="848"/>
                  </a:lnTo>
                  <a:lnTo>
                    <a:pt x="470" y="857"/>
                  </a:lnTo>
                  <a:lnTo>
                    <a:pt x="470" y="862"/>
                  </a:lnTo>
                  <a:lnTo>
                    <a:pt x="475" y="867"/>
                  </a:lnTo>
                  <a:lnTo>
                    <a:pt x="475" y="871"/>
                  </a:lnTo>
                  <a:lnTo>
                    <a:pt x="479" y="876"/>
                  </a:lnTo>
                  <a:lnTo>
                    <a:pt x="484" y="881"/>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7" name="Freeform 78"/>
            <p:cNvSpPr>
              <a:spLocks/>
            </p:cNvSpPr>
            <p:nvPr/>
          </p:nvSpPr>
          <p:spPr bwMode="auto">
            <a:xfrm>
              <a:off x="6541927" y="2254079"/>
              <a:ext cx="879381" cy="620645"/>
            </a:xfrm>
            <a:custGeom>
              <a:avLst/>
              <a:gdLst>
                <a:gd name="T0" fmla="*/ 7938 w 554"/>
                <a:gd name="T1" fmla="*/ 14287 h 391"/>
                <a:gd name="T2" fmla="*/ 30163 w 554"/>
                <a:gd name="T3" fmla="*/ 44450 h 391"/>
                <a:gd name="T4" fmla="*/ 58738 w 554"/>
                <a:gd name="T5" fmla="*/ 80962 h 391"/>
                <a:gd name="T6" fmla="*/ 80963 w 554"/>
                <a:gd name="T7" fmla="*/ 109537 h 391"/>
                <a:gd name="T8" fmla="*/ 103188 w 554"/>
                <a:gd name="T9" fmla="*/ 139700 h 391"/>
                <a:gd name="T10" fmla="*/ 119063 w 554"/>
                <a:gd name="T11" fmla="*/ 153987 h 391"/>
                <a:gd name="T12" fmla="*/ 125413 w 554"/>
                <a:gd name="T13" fmla="*/ 161925 h 391"/>
                <a:gd name="T14" fmla="*/ 147638 w 554"/>
                <a:gd name="T15" fmla="*/ 192087 h 391"/>
                <a:gd name="T16" fmla="*/ 155575 w 554"/>
                <a:gd name="T17" fmla="*/ 198437 h 391"/>
                <a:gd name="T18" fmla="*/ 169863 w 554"/>
                <a:gd name="T19" fmla="*/ 220662 h 391"/>
                <a:gd name="T20" fmla="*/ 192088 w 554"/>
                <a:gd name="T21" fmla="*/ 236537 h 391"/>
                <a:gd name="T22" fmla="*/ 206375 w 554"/>
                <a:gd name="T23" fmla="*/ 250825 h 391"/>
                <a:gd name="T24" fmla="*/ 222250 w 554"/>
                <a:gd name="T25" fmla="*/ 273050 h 391"/>
                <a:gd name="T26" fmla="*/ 244475 w 554"/>
                <a:gd name="T27" fmla="*/ 287337 h 391"/>
                <a:gd name="T28" fmla="*/ 258763 w 554"/>
                <a:gd name="T29" fmla="*/ 303212 h 391"/>
                <a:gd name="T30" fmla="*/ 280988 w 554"/>
                <a:gd name="T31" fmla="*/ 325437 h 391"/>
                <a:gd name="T32" fmla="*/ 303213 w 554"/>
                <a:gd name="T33" fmla="*/ 339725 h 391"/>
                <a:gd name="T34" fmla="*/ 325438 w 554"/>
                <a:gd name="T35" fmla="*/ 361950 h 391"/>
                <a:gd name="T36" fmla="*/ 347663 w 554"/>
                <a:gd name="T37" fmla="*/ 376237 h 391"/>
                <a:gd name="T38" fmla="*/ 369888 w 554"/>
                <a:gd name="T39" fmla="*/ 398462 h 391"/>
                <a:gd name="T40" fmla="*/ 392113 w 554"/>
                <a:gd name="T41" fmla="*/ 406400 h 391"/>
                <a:gd name="T42" fmla="*/ 414338 w 554"/>
                <a:gd name="T43" fmla="*/ 420687 h 391"/>
                <a:gd name="T44" fmla="*/ 436563 w 554"/>
                <a:gd name="T45" fmla="*/ 442912 h 391"/>
                <a:gd name="T46" fmla="*/ 458788 w 554"/>
                <a:gd name="T47" fmla="*/ 450850 h 391"/>
                <a:gd name="T48" fmla="*/ 481013 w 554"/>
                <a:gd name="T49" fmla="*/ 465137 h 391"/>
                <a:gd name="T50" fmla="*/ 503238 w 554"/>
                <a:gd name="T51" fmla="*/ 473075 h 391"/>
                <a:gd name="T52" fmla="*/ 525463 w 554"/>
                <a:gd name="T53" fmla="*/ 487362 h 391"/>
                <a:gd name="T54" fmla="*/ 547688 w 554"/>
                <a:gd name="T55" fmla="*/ 501650 h 391"/>
                <a:gd name="T56" fmla="*/ 569913 w 554"/>
                <a:gd name="T57" fmla="*/ 509587 h 391"/>
                <a:gd name="T58" fmla="*/ 592138 w 554"/>
                <a:gd name="T59" fmla="*/ 523875 h 391"/>
                <a:gd name="T60" fmla="*/ 614363 w 554"/>
                <a:gd name="T61" fmla="*/ 531812 h 391"/>
                <a:gd name="T62" fmla="*/ 636588 w 554"/>
                <a:gd name="T63" fmla="*/ 539750 h 391"/>
                <a:gd name="T64" fmla="*/ 658813 w 554"/>
                <a:gd name="T65" fmla="*/ 546100 h 391"/>
                <a:gd name="T66" fmla="*/ 681038 w 554"/>
                <a:gd name="T67" fmla="*/ 554037 h 391"/>
                <a:gd name="T68" fmla="*/ 703263 w 554"/>
                <a:gd name="T69" fmla="*/ 568325 h 391"/>
                <a:gd name="T70" fmla="*/ 723900 w 554"/>
                <a:gd name="T71" fmla="*/ 576262 h 391"/>
                <a:gd name="T72" fmla="*/ 746125 w 554"/>
                <a:gd name="T73" fmla="*/ 584200 h 391"/>
                <a:gd name="T74" fmla="*/ 768350 w 554"/>
                <a:gd name="T75" fmla="*/ 590550 h 391"/>
                <a:gd name="T76" fmla="*/ 790575 w 554"/>
                <a:gd name="T77" fmla="*/ 598487 h 391"/>
                <a:gd name="T78" fmla="*/ 812800 w 554"/>
                <a:gd name="T79" fmla="*/ 604837 h 391"/>
                <a:gd name="T80" fmla="*/ 842963 w 554"/>
                <a:gd name="T81" fmla="*/ 612775 h 391"/>
                <a:gd name="T82" fmla="*/ 865188 w 554"/>
                <a:gd name="T83" fmla="*/ 612775 h 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54" h="391">
                  <a:moveTo>
                    <a:pt x="0" y="0"/>
                  </a:moveTo>
                  <a:lnTo>
                    <a:pt x="0" y="4"/>
                  </a:lnTo>
                  <a:lnTo>
                    <a:pt x="5" y="9"/>
                  </a:lnTo>
                  <a:lnTo>
                    <a:pt x="14" y="18"/>
                  </a:lnTo>
                  <a:lnTo>
                    <a:pt x="14" y="23"/>
                  </a:lnTo>
                  <a:lnTo>
                    <a:pt x="19" y="28"/>
                  </a:lnTo>
                  <a:lnTo>
                    <a:pt x="28" y="37"/>
                  </a:lnTo>
                  <a:lnTo>
                    <a:pt x="28" y="42"/>
                  </a:lnTo>
                  <a:lnTo>
                    <a:pt x="37" y="51"/>
                  </a:lnTo>
                  <a:lnTo>
                    <a:pt x="37" y="55"/>
                  </a:lnTo>
                  <a:lnTo>
                    <a:pt x="42" y="60"/>
                  </a:lnTo>
                  <a:lnTo>
                    <a:pt x="51" y="69"/>
                  </a:lnTo>
                  <a:lnTo>
                    <a:pt x="51" y="74"/>
                  </a:lnTo>
                  <a:lnTo>
                    <a:pt x="56" y="79"/>
                  </a:lnTo>
                  <a:lnTo>
                    <a:pt x="65" y="88"/>
                  </a:lnTo>
                  <a:lnTo>
                    <a:pt x="61" y="88"/>
                  </a:lnTo>
                  <a:lnTo>
                    <a:pt x="65" y="88"/>
                  </a:lnTo>
                  <a:lnTo>
                    <a:pt x="75" y="97"/>
                  </a:lnTo>
                  <a:lnTo>
                    <a:pt x="70" y="97"/>
                  </a:lnTo>
                  <a:lnTo>
                    <a:pt x="75" y="97"/>
                  </a:lnTo>
                  <a:lnTo>
                    <a:pt x="79" y="102"/>
                  </a:lnTo>
                  <a:lnTo>
                    <a:pt x="79" y="107"/>
                  </a:lnTo>
                  <a:lnTo>
                    <a:pt x="84" y="111"/>
                  </a:lnTo>
                  <a:lnTo>
                    <a:pt x="93" y="121"/>
                  </a:lnTo>
                  <a:lnTo>
                    <a:pt x="89" y="121"/>
                  </a:lnTo>
                  <a:lnTo>
                    <a:pt x="93" y="121"/>
                  </a:lnTo>
                  <a:lnTo>
                    <a:pt x="98" y="125"/>
                  </a:lnTo>
                  <a:lnTo>
                    <a:pt x="103" y="130"/>
                  </a:lnTo>
                  <a:lnTo>
                    <a:pt x="103" y="135"/>
                  </a:lnTo>
                  <a:lnTo>
                    <a:pt x="107" y="139"/>
                  </a:lnTo>
                  <a:lnTo>
                    <a:pt x="112" y="144"/>
                  </a:lnTo>
                  <a:lnTo>
                    <a:pt x="117" y="144"/>
                  </a:lnTo>
                  <a:lnTo>
                    <a:pt x="121" y="149"/>
                  </a:lnTo>
                  <a:lnTo>
                    <a:pt x="121" y="153"/>
                  </a:lnTo>
                  <a:lnTo>
                    <a:pt x="126" y="158"/>
                  </a:lnTo>
                  <a:lnTo>
                    <a:pt x="130" y="158"/>
                  </a:lnTo>
                  <a:lnTo>
                    <a:pt x="135" y="163"/>
                  </a:lnTo>
                  <a:lnTo>
                    <a:pt x="135" y="167"/>
                  </a:lnTo>
                  <a:lnTo>
                    <a:pt x="140" y="172"/>
                  </a:lnTo>
                  <a:lnTo>
                    <a:pt x="144" y="177"/>
                  </a:lnTo>
                  <a:lnTo>
                    <a:pt x="149" y="177"/>
                  </a:lnTo>
                  <a:lnTo>
                    <a:pt x="154" y="181"/>
                  </a:lnTo>
                  <a:lnTo>
                    <a:pt x="154" y="186"/>
                  </a:lnTo>
                  <a:lnTo>
                    <a:pt x="158" y="191"/>
                  </a:lnTo>
                  <a:lnTo>
                    <a:pt x="163" y="191"/>
                  </a:lnTo>
                  <a:lnTo>
                    <a:pt x="168" y="195"/>
                  </a:lnTo>
                  <a:lnTo>
                    <a:pt x="172" y="200"/>
                  </a:lnTo>
                  <a:lnTo>
                    <a:pt x="177" y="205"/>
                  </a:lnTo>
                  <a:lnTo>
                    <a:pt x="182" y="209"/>
                  </a:lnTo>
                  <a:lnTo>
                    <a:pt x="186" y="214"/>
                  </a:lnTo>
                  <a:lnTo>
                    <a:pt x="191" y="214"/>
                  </a:lnTo>
                  <a:lnTo>
                    <a:pt x="196" y="218"/>
                  </a:lnTo>
                  <a:lnTo>
                    <a:pt x="200" y="223"/>
                  </a:lnTo>
                  <a:lnTo>
                    <a:pt x="205" y="228"/>
                  </a:lnTo>
                  <a:lnTo>
                    <a:pt x="210" y="232"/>
                  </a:lnTo>
                  <a:lnTo>
                    <a:pt x="214" y="232"/>
                  </a:lnTo>
                  <a:lnTo>
                    <a:pt x="219" y="237"/>
                  </a:lnTo>
                  <a:lnTo>
                    <a:pt x="224" y="242"/>
                  </a:lnTo>
                  <a:lnTo>
                    <a:pt x="228" y="246"/>
                  </a:lnTo>
                  <a:lnTo>
                    <a:pt x="233" y="251"/>
                  </a:lnTo>
                  <a:lnTo>
                    <a:pt x="238" y="251"/>
                  </a:lnTo>
                  <a:lnTo>
                    <a:pt x="242" y="256"/>
                  </a:lnTo>
                  <a:lnTo>
                    <a:pt x="247" y="256"/>
                  </a:lnTo>
                  <a:lnTo>
                    <a:pt x="252" y="260"/>
                  </a:lnTo>
                  <a:lnTo>
                    <a:pt x="256" y="265"/>
                  </a:lnTo>
                  <a:lnTo>
                    <a:pt x="261" y="265"/>
                  </a:lnTo>
                  <a:lnTo>
                    <a:pt x="266" y="270"/>
                  </a:lnTo>
                  <a:lnTo>
                    <a:pt x="270" y="274"/>
                  </a:lnTo>
                  <a:lnTo>
                    <a:pt x="275" y="279"/>
                  </a:lnTo>
                  <a:lnTo>
                    <a:pt x="280" y="279"/>
                  </a:lnTo>
                  <a:lnTo>
                    <a:pt x="284" y="284"/>
                  </a:lnTo>
                  <a:lnTo>
                    <a:pt x="289" y="284"/>
                  </a:lnTo>
                  <a:lnTo>
                    <a:pt x="293" y="288"/>
                  </a:lnTo>
                  <a:lnTo>
                    <a:pt x="298" y="288"/>
                  </a:lnTo>
                  <a:lnTo>
                    <a:pt x="303" y="293"/>
                  </a:lnTo>
                  <a:lnTo>
                    <a:pt x="307" y="293"/>
                  </a:lnTo>
                  <a:lnTo>
                    <a:pt x="312" y="298"/>
                  </a:lnTo>
                  <a:lnTo>
                    <a:pt x="317" y="298"/>
                  </a:lnTo>
                  <a:lnTo>
                    <a:pt x="321" y="302"/>
                  </a:lnTo>
                  <a:lnTo>
                    <a:pt x="326" y="307"/>
                  </a:lnTo>
                  <a:lnTo>
                    <a:pt x="331" y="307"/>
                  </a:lnTo>
                  <a:lnTo>
                    <a:pt x="335" y="312"/>
                  </a:lnTo>
                  <a:lnTo>
                    <a:pt x="340" y="312"/>
                  </a:lnTo>
                  <a:lnTo>
                    <a:pt x="345" y="316"/>
                  </a:lnTo>
                  <a:lnTo>
                    <a:pt x="349" y="316"/>
                  </a:lnTo>
                  <a:lnTo>
                    <a:pt x="354" y="321"/>
                  </a:lnTo>
                  <a:lnTo>
                    <a:pt x="359" y="321"/>
                  </a:lnTo>
                  <a:lnTo>
                    <a:pt x="363" y="326"/>
                  </a:lnTo>
                  <a:lnTo>
                    <a:pt x="368" y="326"/>
                  </a:lnTo>
                  <a:lnTo>
                    <a:pt x="373" y="330"/>
                  </a:lnTo>
                  <a:lnTo>
                    <a:pt x="377" y="330"/>
                  </a:lnTo>
                  <a:lnTo>
                    <a:pt x="382" y="330"/>
                  </a:lnTo>
                  <a:lnTo>
                    <a:pt x="387" y="335"/>
                  </a:lnTo>
                  <a:lnTo>
                    <a:pt x="391" y="335"/>
                  </a:lnTo>
                  <a:lnTo>
                    <a:pt x="396" y="340"/>
                  </a:lnTo>
                  <a:lnTo>
                    <a:pt x="401" y="340"/>
                  </a:lnTo>
                  <a:lnTo>
                    <a:pt x="405" y="340"/>
                  </a:lnTo>
                  <a:lnTo>
                    <a:pt x="410" y="344"/>
                  </a:lnTo>
                  <a:lnTo>
                    <a:pt x="415" y="344"/>
                  </a:lnTo>
                  <a:lnTo>
                    <a:pt x="419" y="349"/>
                  </a:lnTo>
                  <a:lnTo>
                    <a:pt x="424" y="349"/>
                  </a:lnTo>
                  <a:lnTo>
                    <a:pt x="429" y="349"/>
                  </a:lnTo>
                  <a:lnTo>
                    <a:pt x="433" y="354"/>
                  </a:lnTo>
                  <a:lnTo>
                    <a:pt x="438" y="354"/>
                  </a:lnTo>
                  <a:lnTo>
                    <a:pt x="443" y="358"/>
                  </a:lnTo>
                  <a:lnTo>
                    <a:pt x="447" y="358"/>
                  </a:lnTo>
                  <a:lnTo>
                    <a:pt x="452" y="358"/>
                  </a:lnTo>
                  <a:lnTo>
                    <a:pt x="456" y="363"/>
                  </a:lnTo>
                  <a:lnTo>
                    <a:pt x="461" y="363"/>
                  </a:lnTo>
                  <a:lnTo>
                    <a:pt x="466" y="363"/>
                  </a:lnTo>
                  <a:lnTo>
                    <a:pt x="470" y="368"/>
                  </a:lnTo>
                  <a:lnTo>
                    <a:pt x="475" y="368"/>
                  </a:lnTo>
                  <a:lnTo>
                    <a:pt x="480" y="368"/>
                  </a:lnTo>
                  <a:lnTo>
                    <a:pt x="484" y="372"/>
                  </a:lnTo>
                  <a:lnTo>
                    <a:pt x="489" y="372"/>
                  </a:lnTo>
                  <a:lnTo>
                    <a:pt x="494" y="372"/>
                  </a:lnTo>
                  <a:lnTo>
                    <a:pt x="498" y="377"/>
                  </a:lnTo>
                  <a:lnTo>
                    <a:pt x="503" y="377"/>
                  </a:lnTo>
                  <a:lnTo>
                    <a:pt x="508" y="377"/>
                  </a:lnTo>
                  <a:lnTo>
                    <a:pt x="512" y="381"/>
                  </a:lnTo>
                  <a:lnTo>
                    <a:pt x="522" y="381"/>
                  </a:lnTo>
                  <a:lnTo>
                    <a:pt x="526" y="381"/>
                  </a:lnTo>
                  <a:lnTo>
                    <a:pt x="531" y="386"/>
                  </a:lnTo>
                  <a:lnTo>
                    <a:pt x="536" y="386"/>
                  </a:lnTo>
                  <a:lnTo>
                    <a:pt x="540" y="386"/>
                  </a:lnTo>
                  <a:lnTo>
                    <a:pt x="545" y="386"/>
                  </a:lnTo>
                  <a:lnTo>
                    <a:pt x="550" y="391"/>
                  </a:lnTo>
                  <a:lnTo>
                    <a:pt x="554" y="391"/>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8" name="Freeform 79"/>
            <p:cNvSpPr>
              <a:spLocks/>
            </p:cNvSpPr>
            <p:nvPr/>
          </p:nvSpPr>
          <p:spPr bwMode="auto">
            <a:xfrm>
              <a:off x="7421308" y="2874724"/>
              <a:ext cx="1242879" cy="103176"/>
            </a:xfrm>
            <a:custGeom>
              <a:avLst/>
              <a:gdLst>
                <a:gd name="T0" fmla="*/ 22225 w 783"/>
                <a:gd name="T1" fmla="*/ 0 h 65"/>
                <a:gd name="T2" fmla="*/ 44450 w 783"/>
                <a:gd name="T3" fmla="*/ 6350 h 65"/>
                <a:gd name="T4" fmla="*/ 74612 w 783"/>
                <a:gd name="T5" fmla="*/ 14287 h 65"/>
                <a:gd name="T6" fmla="*/ 96837 w 783"/>
                <a:gd name="T7" fmla="*/ 22225 h 65"/>
                <a:gd name="T8" fmla="*/ 125412 w 783"/>
                <a:gd name="T9" fmla="*/ 22225 h 65"/>
                <a:gd name="T10" fmla="*/ 147637 w 783"/>
                <a:gd name="T11" fmla="*/ 28575 h 65"/>
                <a:gd name="T12" fmla="*/ 177800 w 783"/>
                <a:gd name="T13" fmla="*/ 36512 h 65"/>
                <a:gd name="T14" fmla="*/ 207962 w 783"/>
                <a:gd name="T15" fmla="*/ 36512 h 65"/>
                <a:gd name="T16" fmla="*/ 236537 w 783"/>
                <a:gd name="T17" fmla="*/ 44450 h 65"/>
                <a:gd name="T18" fmla="*/ 266700 w 783"/>
                <a:gd name="T19" fmla="*/ 50800 h 65"/>
                <a:gd name="T20" fmla="*/ 288925 w 783"/>
                <a:gd name="T21" fmla="*/ 50800 h 65"/>
                <a:gd name="T22" fmla="*/ 319087 w 783"/>
                <a:gd name="T23" fmla="*/ 58737 h 65"/>
                <a:gd name="T24" fmla="*/ 347662 w 783"/>
                <a:gd name="T25" fmla="*/ 58737 h 65"/>
                <a:gd name="T26" fmla="*/ 377825 w 783"/>
                <a:gd name="T27" fmla="*/ 58737 h 65"/>
                <a:gd name="T28" fmla="*/ 406400 w 783"/>
                <a:gd name="T29" fmla="*/ 66675 h 65"/>
                <a:gd name="T30" fmla="*/ 436562 w 783"/>
                <a:gd name="T31" fmla="*/ 66675 h 65"/>
                <a:gd name="T32" fmla="*/ 466725 w 783"/>
                <a:gd name="T33" fmla="*/ 73025 h 65"/>
                <a:gd name="T34" fmla="*/ 495300 w 783"/>
                <a:gd name="T35" fmla="*/ 73025 h 65"/>
                <a:gd name="T36" fmla="*/ 525462 w 783"/>
                <a:gd name="T37" fmla="*/ 73025 h 65"/>
                <a:gd name="T38" fmla="*/ 555625 w 783"/>
                <a:gd name="T39" fmla="*/ 80962 h 65"/>
                <a:gd name="T40" fmla="*/ 584200 w 783"/>
                <a:gd name="T41" fmla="*/ 80962 h 65"/>
                <a:gd name="T42" fmla="*/ 614362 w 783"/>
                <a:gd name="T43" fmla="*/ 80962 h 65"/>
                <a:gd name="T44" fmla="*/ 642937 w 783"/>
                <a:gd name="T45" fmla="*/ 80962 h 65"/>
                <a:gd name="T46" fmla="*/ 673100 w 783"/>
                <a:gd name="T47" fmla="*/ 88900 h 65"/>
                <a:gd name="T48" fmla="*/ 703262 w 783"/>
                <a:gd name="T49" fmla="*/ 88900 h 65"/>
                <a:gd name="T50" fmla="*/ 731837 w 783"/>
                <a:gd name="T51" fmla="*/ 88900 h 65"/>
                <a:gd name="T52" fmla="*/ 762000 w 783"/>
                <a:gd name="T53" fmla="*/ 88900 h 65"/>
                <a:gd name="T54" fmla="*/ 792162 w 783"/>
                <a:gd name="T55" fmla="*/ 88900 h 65"/>
                <a:gd name="T56" fmla="*/ 820737 w 783"/>
                <a:gd name="T57" fmla="*/ 95250 h 65"/>
                <a:gd name="T58" fmla="*/ 850900 w 783"/>
                <a:gd name="T59" fmla="*/ 95250 h 65"/>
                <a:gd name="T60" fmla="*/ 879475 w 783"/>
                <a:gd name="T61" fmla="*/ 95250 h 65"/>
                <a:gd name="T62" fmla="*/ 909637 w 783"/>
                <a:gd name="T63" fmla="*/ 95250 h 65"/>
                <a:gd name="T64" fmla="*/ 939800 w 783"/>
                <a:gd name="T65" fmla="*/ 95250 h 65"/>
                <a:gd name="T66" fmla="*/ 976312 w 783"/>
                <a:gd name="T67" fmla="*/ 95250 h 65"/>
                <a:gd name="T68" fmla="*/ 1006475 w 783"/>
                <a:gd name="T69" fmla="*/ 95250 h 65"/>
                <a:gd name="T70" fmla="*/ 1035050 w 783"/>
                <a:gd name="T71" fmla="*/ 103187 h 65"/>
                <a:gd name="T72" fmla="*/ 1065212 w 783"/>
                <a:gd name="T73" fmla="*/ 103187 h 65"/>
                <a:gd name="T74" fmla="*/ 1095375 w 783"/>
                <a:gd name="T75" fmla="*/ 103187 h 65"/>
                <a:gd name="T76" fmla="*/ 1131887 w 783"/>
                <a:gd name="T77" fmla="*/ 103187 h 65"/>
                <a:gd name="T78" fmla="*/ 1160462 w 783"/>
                <a:gd name="T79" fmla="*/ 103187 h 65"/>
                <a:gd name="T80" fmla="*/ 1190625 w 783"/>
                <a:gd name="T81" fmla="*/ 103187 h 65"/>
                <a:gd name="T82" fmla="*/ 1227137 w 783"/>
                <a:gd name="T83" fmla="*/ 103187 h 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3" h="65">
                  <a:moveTo>
                    <a:pt x="0" y="0"/>
                  </a:moveTo>
                  <a:lnTo>
                    <a:pt x="5" y="0"/>
                  </a:lnTo>
                  <a:lnTo>
                    <a:pt x="14" y="0"/>
                  </a:lnTo>
                  <a:lnTo>
                    <a:pt x="19" y="4"/>
                  </a:lnTo>
                  <a:lnTo>
                    <a:pt x="24" y="4"/>
                  </a:lnTo>
                  <a:lnTo>
                    <a:pt x="28" y="4"/>
                  </a:lnTo>
                  <a:lnTo>
                    <a:pt x="33" y="9"/>
                  </a:lnTo>
                  <a:lnTo>
                    <a:pt x="38" y="9"/>
                  </a:lnTo>
                  <a:lnTo>
                    <a:pt x="47" y="9"/>
                  </a:lnTo>
                  <a:lnTo>
                    <a:pt x="52" y="9"/>
                  </a:lnTo>
                  <a:lnTo>
                    <a:pt x="56" y="14"/>
                  </a:lnTo>
                  <a:lnTo>
                    <a:pt x="61" y="14"/>
                  </a:lnTo>
                  <a:lnTo>
                    <a:pt x="65" y="14"/>
                  </a:lnTo>
                  <a:lnTo>
                    <a:pt x="70" y="14"/>
                  </a:lnTo>
                  <a:lnTo>
                    <a:pt x="79" y="14"/>
                  </a:lnTo>
                  <a:lnTo>
                    <a:pt x="84" y="18"/>
                  </a:lnTo>
                  <a:lnTo>
                    <a:pt x="89" y="18"/>
                  </a:lnTo>
                  <a:lnTo>
                    <a:pt x="93" y="18"/>
                  </a:lnTo>
                  <a:lnTo>
                    <a:pt x="103" y="18"/>
                  </a:lnTo>
                  <a:lnTo>
                    <a:pt x="107" y="23"/>
                  </a:lnTo>
                  <a:lnTo>
                    <a:pt x="112" y="23"/>
                  </a:lnTo>
                  <a:lnTo>
                    <a:pt x="117" y="23"/>
                  </a:lnTo>
                  <a:lnTo>
                    <a:pt x="126" y="23"/>
                  </a:lnTo>
                  <a:lnTo>
                    <a:pt x="131" y="23"/>
                  </a:lnTo>
                  <a:lnTo>
                    <a:pt x="135" y="28"/>
                  </a:lnTo>
                  <a:lnTo>
                    <a:pt x="140" y="28"/>
                  </a:lnTo>
                  <a:lnTo>
                    <a:pt x="149" y="28"/>
                  </a:lnTo>
                  <a:lnTo>
                    <a:pt x="154" y="28"/>
                  </a:lnTo>
                  <a:lnTo>
                    <a:pt x="159" y="28"/>
                  </a:lnTo>
                  <a:lnTo>
                    <a:pt x="168" y="32"/>
                  </a:lnTo>
                  <a:lnTo>
                    <a:pt x="173" y="32"/>
                  </a:lnTo>
                  <a:lnTo>
                    <a:pt x="177" y="32"/>
                  </a:lnTo>
                  <a:lnTo>
                    <a:pt x="182" y="32"/>
                  </a:lnTo>
                  <a:lnTo>
                    <a:pt x="191" y="32"/>
                  </a:lnTo>
                  <a:lnTo>
                    <a:pt x="196" y="32"/>
                  </a:lnTo>
                  <a:lnTo>
                    <a:pt x="201" y="37"/>
                  </a:lnTo>
                  <a:lnTo>
                    <a:pt x="210" y="37"/>
                  </a:lnTo>
                  <a:lnTo>
                    <a:pt x="214" y="37"/>
                  </a:lnTo>
                  <a:lnTo>
                    <a:pt x="219" y="37"/>
                  </a:lnTo>
                  <a:lnTo>
                    <a:pt x="224" y="37"/>
                  </a:lnTo>
                  <a:lnTo>
                    <a:pt x="233" y="37"/>
                  </a:lnTo>
                  <a:lnTo>
                    <a:pt x="238" y="37"/>
                  </a:lnTo>
                  <a:lnTo>
                    <a:pt x="242" y="42"/>
                  </a:lnTo>
                  <a:lnTo>
                    <a:pt x="252" y="42"/>
                  </a:lnTo>
                  <a:lnTo>
                    <a:pt x="256" y="42"/>
                  </a:lnTo>
                  <a:lnTo>
                    <a:pt x="261" y="42"/>
                  </a:lnTo>
                  <a:lnTo>
                    <a:pt x="266" y="42"/>
                  </a:lnTo>
                  <a:lnTo>
                    <a:pt x="275" y="42"/>
                  </a:lnTo>
                  <a:lnTo>
                    <a:pt x="280" y="42"/>
                  </a:lnTo>
                  <a:lnTo>
                    <a:pt x="284" y="42"/>
                  </a:lnTo>
                  <a:lnTo>
                    <a:pt x="294" y="46"/>
                  </a:lnTo>
                  <a:lnTo>
                    <a:pt x="298" y="46"/>
                  </a:lnTo>
                  <a:lnTo>
                    <a:pt x="303" y="46"/>
                  </a:lnTo>
                  <a:lnTo>
                    <a:pt x="312" y="46"/>
                  </a:lnTo>
                  <a:lnTo>
                    <a:pt x="317" y="46"/>
                  </a:lnTo>
                  <a:lnTo>
                    <a:pt x="322" y="46"/>
                  </a:lnTo>
                  <a:lnTo>
                    <a:pt x="331" y="46"/>
                  </a:lnTo>
                  <a:lnTo>
                    <a:pt x="336" y="46"/>
                  </a:lnTo>
                  <a:lnTo>
                    <a:pt x="340" y="46"/>
                  </a:lnTo>
                  <a:lnTo>
                    <a:pt x="350" y="51"/>
                  </a:lnTo>
                  <a:lnTo>
                    <a:pt x="354" y="51"/>
                  </a:lnTo>
                  <a:lnTo>
                    <a:pt x="359" y="51"/>
                  </a:lnTo>
                  <a:lnTo>
                    <a:pt x="368" y="51"/>
                  </a:lnTo>
                  <a:lnTo>
                    <a:pt x="373" y="51"/>
                  </a:lnTo>
                  <a:lnTo>
                    <a:pt x="377" y="51"/>
                  </a:lnTo>
                  <a:lnTo>
                    <a:pt x="387" y="51"/>
                  </a:lnTo>
                  <a:lnTo>
                    <a:pt x="391" y="51"/>
                  </a:lnTo>
                  <a:lnTo>
                    <a:pt x="396" y="51"/>
                  </a:lnTo>
                  <a:lnTo>
                    <a:pt x="405" y="51"/>
                  </a:lnTo>
                  <a:lnTo>
                    <a:pt x="410" y="51"/>
                  </a:lnTo>
                  <a:lnTo>
                    <a:pt x="415" y="56"/>
                  </a:lnTo>
                  <a:lnTo>
                    <a:pt x="424" y="56"/>
                  </a:lnTo>
                  <a:lnTo>
                    <a:pt x="429" y="56"/>
                  </a:lnTo>
                  <a:lnTo>
                    <a:pt x="433" y="56"/>
                  </a:lnTo>
                  <a:lnTo>
                    <a:pt x="443" y="56"/>
                  </a:lnTo>
                  <a:lnTo>
                    <a:pt x="447" y="56"/>
                  </a:lnTo>
                  <a:lnTo>
                    <a:pt x="452" y="56"/>
                  </a:lnTo>
                  <a:lnTo>
                    <a:pt x="461" y="56"/>
                  </a:lnTo>
                  <a:lnTo>
                    <a:pt x="466" y="56"/>
                  </a:lnTo>
                  <a:lnTo>
                    <a:pt x="471" y="56"/>
                  </a:lnTo>
                  <a:lnTo>
                    <a:pt x="480" y="56"/>
                  </a:lnTo>
                  <a:lnTo>
                    <a:pt x="485" y="56"/>
                  </a:lnTo>
                  <a:lnTo>
                    <a:pt x="494" y="56"/>
                  </a:lnTo>
                  <a:lnTo>
                    <a:pt x="499" y="56"/>
                  </a:lnTo>
                  <a:lnTo>
                    <a:pt x="503" y="56"/>
                  </a:lnTo>
                  <a:lnTo>
                    <a:pt x="513" y="60"/>
                  </a:lnTo>
                  <a:lnTo>
                    <a:pt x="517" y="60"/>
                  </a:lnTo>
                  <a:lnTo>
                    <a:pt x="522" y="60"/>
                  </a:lnTo>
                  <a:lnTo>
                    <a:pt x="531" y="60"/>
                  </a:lnTo>
                  <a:lnTo>
                    <a:pt x="536" y="60"/>
                  </a:lnTo>
                  <a:lnTo>
                    <a:pt x="540" y="60"/>
                  </a:lnTo>
                  <a:lnTo>
                    <a:pt x="550" y="60"/>
                  </a:lnTo>
                  <a:lnTo>
                    <a:pt x="554" y="60"/>
                  </a:lnTo>
                  <a:lnTo>
                    <a:pt x="564" y="60"/>
                  </a:lnTo>
                  <a:lnTo>
                    <a:pt x="568" y="60"/>
                  </a:lnTo>
                  <a:lnTo>
                    <a:pt x="573" y="60"/>
                  </a:lnTo>
                  <a:lnTo>
                    <a:pt x="582" y="60"/>
                  </a:lnTo>
                  <a:lnTo>
                    <a:pt x="587" y="60"/>
                  </a:lnTo>
                  <a:lnTo>
                    <a:pt x="592" y="60"/>
                  </a:lnTo>
                  <a:lnTo>
                    <a:pt x="601" y="60"/>
                  </a:lnTo>
                  <a:lnTo>
                    <a:pt x="606" y="60"/>
                  </a:lnTo>
                  <a:lnTo>
                    <a:pt x="615" y="60"/>
                  </a:lnTo>
                  <a:lnTo>
                    <a:pt x="620" y="60"/>
                  </a:lnTo>
                  <a:lnTo>
                    <a:pt x="624" y="60"/>
                  </a:lnTo>
                  <a:lnTo>
                    <a:pt x="634" y="60"/>
                  </a:lnTo>
                  <a:lnTo>
                    <a:pt x="638" y="60"/>
                  </a:lnTo>
                  <a:lnTo>
                    <a:pt x="643" y="60"/>
                  </a:lnTo>
                  <a:lnTo>
                    <a:pt x="652" y="65"/>
                  </a:lnTo>
                  <a:lnTo>
                    <a:pt x="657" y="65"/>
                  </a:lnTo>
                  <a:lnTo>
                    <a:pt x="666" y="65"/>
                  </a:lnTo>
                  <a:lnTo>
                    <a:pt x="671" y="65"/>
                  </a:lnTo>
                  <a:lnTo>
                    <a:pt x="676" y="65"/>
                  </a:lnTo>
                  <a:lnTo>
                    <a:pt x="685" y="65"/>
                  </a:lnTo>
                  <a:lnTo>
                    <a:pt x="690" y="65"/>
                  </a:lnTo>
                  <a:lnTo>
                    <a:pt x="699" y="65"/>
                  </a:lnTo>
                  <a:lnTo>
                    <a:pt x="703" y="65"/>
                  </a:lnTo>
                  <a:lnTo>
                    <a:pt x="713" y="65"/>
                  </a:lnTo>
                  <a:lnTo>
                    <a:pt x="717" y="65"/>
                  </a:lnTo>
                  <a:lnTo>
                    <a:pt x="722" y="65"/>
                  </a:lnTo>
                  <a:lnTo>
                    <a:pt x="731" y="65"/>
                  </a:lnTo>
                  <a:lnTo>
                    <a:pt x="736" y="65"/>
                  </a:lnTo>
                  <a:lnTo>
                    <a:pt x="745" y="65"/>
                  </a:lnTo>
                  <a:lnTo>
                    <a:pt x="750" y="65"/>
                  </a:lnTo>
                  <a:lnTo>
                    <a:pt x="759" y="65"/>
                  </a:lnTo>
                  <a:lnTo>
                    <a:pt x="764" y="65"/>
                  </a:lnTo>
                  <a:lnTo>
                    <a:pt x="773" y="65"/>
                  </a:lnTo>
                  <a:lnTo>
                    <a:pt x="778" y="65"/>
                  </a:lnTo>
                  <a:lnTo>
                    <a:pt x="783" y="65"/>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9" name="Freeform 80"/>
            <p:cNvSpPr>
              <a:spLocks/>
            </p:cNvSpPr>
            <p:nvPr/>
          </p:nvSpPr>
          <p:spPr bwMode="auto">
            <a:xfrm>
              <a:off x="8664187" y="2977901"/>
              <a:ext cx="139685" cy="0"/>
            </a:xfrm>
            <a:custGeom>
              <a:avLst/>
              <a:gdLst>
                <a:gd name="T0" fmla="*/ 0 w 88"/>
                <a:gd name="T1" fmla="*/ 14288 w 88"/>
                <a:gd name="T2" fmla="*/ 22225 w 88"/>
                <a:gd name="T3" fmla="*/ 36513 w 88"/>
                <a:gd name="T4" fmla="*/ 44450 w 88"/>
                <a:gd name="T5" fmla="*/ 58738 w 88"/>
                <a:gd name="T6" fmla="*/ 66675 w 88"/>
                <a:gd name="T7" fmla="*/ 80963 w 88"/>
                <a:gd name="T8" fmla="*/ 88900 w 88"/>
                <a:gd name="T9" fmla="*/ 95250 w 88"/>
                <a:gd name="T10" fmla="*/ 111125 w 88"/>
                <a:gd name="T11" fmla="*/ 117475 w 88"/>
                <a:gd name="T12" fmla="*/ 131763 w 88"/>
                <a:gd name="T13" fmla="*/ 139700 w 88"/>
                <a:gd name="T14" fmla="*/ 0 60000 65536"/>
                <a:gd name="T15" fmla="*/ 0 60000 65536"/>
                <a:gd name="T16" fmla="*/ 0 60000 65536"/>
                <a:gd name="T17" fmla="*/ 0 60000 655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60000 65536"/>
              </a:gdLst>
              <a:ahLst/>
              <a:cxnLst>
                <a:cxn ang="T14">
                  <a:pos x="T0" y="0"/>
                </a:cxn>
                <a:cxn ang="T15">
                  <a:pos x="T1" y="0"/>
                </a:cxn>
                <a:cxn ang="T16">
                  <a:pos x="T2" y="0"/>
                </a:cxn>
                <a:cxn ang="T17">
                  <a:pos x="T3" y="0"/>
                </a:cxn>
                <a:cxn ang="T18">
                  <a:pos x="T4" y="0"/>
                </a:cxn>
                <a:cxn ang="T19">
                  <a:pos x="T5" y="0"/>
                </a:cxn>
                <a:cxn ang="T20">
                  <a:pos x="T6" y="0"/>
                </a:cxn>
                <a:cxn ang="T21">
                  <a:pos x="T7" y="0"/>
                </a:cxn>
                <a:cxn ang="T22">
                  <a:pos x="T8" y="0"/>
                </a:cxn>
                <a:cxn ang="T23">
                  <a:pos x="T9" y="0"/>
                </a:cxn>
                <a:cxn ang="T24">
                  <a:pos x="T10" y="0"/>
                </a:cxn>
                <a:cxn ang="T25">
                  <a:pos x="T11" y="0"/>
                </a:cxn>
                <a:cxn ang="T26">
                  <a:pos x="T12" y="0"/>
                </a:cxn>
                <a:cxn ang="T27">
                  <a:pos x="T13" y="0"/>
                </a:cxn>
              </a:cxnLst>
              <a:rect l="0" t="0" r="r" b="b"/>
              <a:pathLst>
                <a:path w="88">
                  <a:moveTo>
                    <a:pt x="0" y="0"/>
                  </a:moveTo>
                  <a:lnTo>
                    <a:pt x="9" y="0"/>
                  </a:lnTo>
                  <a:lnTo>
                    <a:pt x="14" y="0"/>
                  </a:lnTo>
                  <a:lnTo>
                    <a:pt x="23" y="0"/>
                  </a:lnTo>
                  <a:lnTo>
                    <a:pt x="28" y="0"/>
                  </a:lnTo>
                  <a:lnTo>
                    <a:pt x="37" y="0"/>
                  </a:lnTo>
                  <a:lnTo>
                    <a:pt x="42" y="0"/>
                  </a:lnTo>
                  <a:lnTo>
                    <a:pt x="51" y="0"/>
                  </a:lnTo>
                  <a:lnTo>
                    <a:pt x="56" y="0"/>
                  </a:lnTo>
                  <a:lnTo>
                    <a:pt x="60" y="0"/>
                  </a:lnTo>
                  <a:lnTo>
                    <a:pt x="70" y="0"/>
                  </a:lnTo>
                  <a:lnTo>
                    <a:pt x="74" y="0"/>
                  </a:lnTo>
                  <a:lnTo>
                    <a:pt x="83" y="0"/>
                  </a:lnTo>
                  <a:lnTo>
                    <a:pt x="88" y="0"/>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0" name="Group 599"/>
          <p:cNvGrpSpPr/>
          <p:nvPr/>
        </p:nvGrpSpPr>
        <p:grpSpPr>
          <a:xfrm>
            <a:off x="1232139" y="2101635"/>
            <a:ext cx="2935000" cy="812724"/>
            <a:chOff x="1232139" y="2101635"/>
            <a:chExt cx="2935000" cy="812724"/>
          </a:xfrm>
        </p:grpSpPr>
        <p:sp>
          <p:nvSpPr>
            <p:cNvPr id="601" name="Freeform 80"/>
            <p:cNvSpPr>
              <a:spLocks/>
            </p:cNvSpPr>
            <p:nvPr/>
          </p:nvSpPr>
          <p:spPr bwMode="auto">
            <a:xfrm>
              <a:off x="1232139" y="2101635"/>
              <a:ext cx="1131777" cy="812724"/>
            </a:xfrm>
            <a:custGeom>
              <a:avLst/>
              <a:gdLst>
                <a:gd name="T0" fmla="*/ 222250 w 713"/>
                <a:gd name="T1" fmla="*/ 584200 h 512"/>
                <a:gd name="T2" fmla="*/ 236538 w 713"/>
                <a:gd name="T3" fmla="*/ 169863 h 512"/>
                <a:gd name="T4" fmla="*/ 244475 w 713"/>
                <a:gd name="T5" fmla="*/ 6350 h 512"/>
                <a:gd name="T6" fmla="*/ 266700 w 713"/>
                <a:gd name="T7" fmla="*/ 6350 h 512"/>
                <a:gd name="T8" fmla="*/ 288925 w 713"/>
                <a:gd name="T9" fmla="*/ 28575 h 512"/>
                <a:gd name="T10" fmla="*/ 311150 w 713"/>
                <a:gd name="T11" fmla="*/ 44450 h 512"/>
                <a:gd name="T12" fmla="*/ 333375 w 713"/>
                <a:gd name="T13" fmla="*/ 58738 h 512"/>
                <a:gd name="T14" fmla="*/ 355600 w 713"/>
                <a:gd name="T15" fmla="*/ 73025 h 512"/>
                <a:gd name="T16" fmla="*/ 377825 w 713"/>
                <a:gd name="T17" fmla="*/ 88900 h 512"/>
                <a:gd name="T18" fmla="*/ 400050 w 713"/>
                <a:gd name="T19" fmla="*/ 103188 h 512"/>
                <a:gd name="T20" fmla="*/ 422275 w 713"/>
                <a:gd name="T21" fmla="*/ 117475 h 512"/>
                <a:gd name="T22" fmla="*/ 444500 w 713"/>
                <a:gd name="T23" fmla="*/ 133350 h 512"/>
                <a:gd name="T24" fmla="*/ 466725 w 713"/>
                <a:gd name="T25" fmla="*/ 147638 h 512"/>
                <a:gd name="T26" fmla="*/ 488950 w 713"/>
                <a:gd name="T27" fmla="*/ 161925 h 512"/>
                <a:gd name="T28" fmla="*/ 511175 w 713"/>
                <a:gd name="T29" fmla="*/ 176213 h 512"/>
                <a:gd name="T30" fmla="*/ 533400 w 713"/>
                <a:gd name="T31" fmla="*/ 184150 h 512"/>
                <a:gd name="T32" fmla="*/ 555625 w 713"/>
                <a:gd name="T33" fmla="*/ 198438 h 512"/>
                <a:gd name="T34" fmla="*/ 577850 w 713"/>
                <a:gd name="T35" fmla="*/ 214313 h 512"/>
                <a:gd name="T36" fmla="*/ 600075 w 713"/>
                <a:gd name="T37" fmla="*/ 228600 h 512"/>
                <a:gd name="T38" fmla="*/ 620713 w 713"/>
                <a:gd name="T39" fmla="*/ 242888 h 512"/>
                <a:gd name="T40" fmla="*/ 642938 w 713"/>
                <a:gd name="T41" fmla="*/ 258763 h 512"/>
                <a:gd name="T42" fmla="*/ 665163 w 713"/>
                <a:gd name="T43" fmla="*/ 265113 h 512"/>
                <a:gd name="T44" fmla="*/ 687388 w 713"/>
                <a:gd name="T45" fmla="*/ 280988 h 512"/>
                <a:gd name="T46" fmla="*/ 709613 w 713"/>
                <a:gd name="T47" fmla="*/ 295275 h 512"/>
                <a:gd name="T48" fmla="*/ 731838 w 713"/>
                <a:gd name="T49" fmla="*/ 309563 h 512"/>
                <a:gd name="T50" fmla="*/ 754063 w 713"/>
                <a:gd name="T51" fmla="*/ 317500 h 512"/>
                <a:gd name="T52" fmla="*/ 776288 w 713"/>
                <a:gd name="T53" fmla="*/ 331788 h 512"/>
                <a:gd name="T54" fmla="*/ 798513 w 713"/>
                <a:gd name="T55" fmla="*/ 347663 h 512"/>
                <a:gd name="T56" fmla="*/ 820738 w 713"/>
                <a:gd name="T57" fmla="*/ 354013 h 512"/>
                <a:gd name="T58" fmla="*/ 842963 w 713"/>
                <a:gd name="T59" fmla="*/ 369888 h 512"/>
                <a:gd name="T60" fmla="*/ 865188 w 713"/>
                <a:gd name="T61" fmla="*/ 376238 h 512"/>
                <a:gd name="T62" fmla="*/ 887413 w 713"/>
                <a:gd name="T63" fmla="*/ 392113 h 512"/>
                <a:gd name="T64" fmla="*/ 909638 w 713"/>
                <a:gd name="T65" fmla="*/ 398463 h 512"/>
                <a:gd name="T66" fmla="*/ 931863 w 713"/>
                <a:gd name="T67" fmla="*/ 414338 h 512"/>
                <a:gd name="T68" fmla="*/ 954088 w 713"/>
                <a:gd name="T69" fmla="*/ 420688 h 512"/>
                <a:gd name="T70" fmla="*/ 976313 w 713"/>
                <a:gd name="T71" fmla="*/ 434975 h 512"/>
                <a:gd name="T72" fmla="*/ 998538 w 713"/>
                <a:gd name="T73" fmla="*/ 442913 h 512"/>
                <a:gd name="T74" fmla="*/ 1020763 w 713"/>
                <a:gd name="T75" fmla="*/ 450850 h 512"/>
                <a:gd name="T76" fmla="*/ 1042988 w 713"/>
                <a:gd name="T77" fmla="*/ 465138 h 512"/>
                <a:gd name="T78" fmla="*/ 1065213 w 713"/>
                <a:gd name="T79" fmla="*/ 473075 h 512"/>
                <a:gd name="T80" fmla="*/ 1095375 w 713"/>
                <a:gd name="T81" fmla="*/ 487363 h 512"/>
                <a:gd name="T82" fmla="*/ 1117600 w 713"/>
                <a:gd name="T83" fmla="*/ 495300 h 5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13" h="512">
                  <a:moveTo>
                    <a:pt x="0" y="512"/>
                  </a:moveTo>
                  <a:lnTo>
                    <a:pt x="140" y="512"/>
                  </a:lnTo>
                  <a:lnTo>
                    <a:pt x="140" y="368"/>
                  </a:lnTo>
                  <a:lnTo>
                    <a:pt x="145" y="363"/>
                  </a:lnTo>
                  <a:lnTo>
                    <a:pt x="145" y="111"/>
                  </a:lnTo>
                  <a:lnTo>
                    <a:pt x="149" y="107"/>
                  </a:lnTo>
                  <a:lnTo>
                    <a:pt x="149" y="23"/>
                  </a:lnTo>
                  <a:lnTo>
                    <a:pt x="154" y="18"/>
                  </a:lnTo>
                  <a:lnTo>
                    <a:pt x="154" y="4"/>
                  </a:lnTo>
                  <a:lnTo>
                    <a:pt x="159" y="0"/>
                  </a:lnTo>
                  <a:lnTo>
                    <a:pt x="163" y="4"/>
                  </a:lnTo>
                  <a:lnTo>
                    <a:pt x="168" y="4"/>
                  </a:lnTo>
                  <a:lnTo>
                    <a:pt x="173" y="9"/>
                  </a:lnTo>
                  <a:lnTo>
                    <a:pt x="177" y="14"/>
                  </a:lnTo>
                  <a:lnTo>
                    <a:pt x="182" y="18"/>
                  </a:lnTo>
                  <a:lnTo>
                    <a:pt x="187" y="18"/>
                  </a:lnTo>
                  <a:lnTo>
                    <a:pt x="191" y="23"/>
                  </a:lnTo>
                  <a:lnTo>
                    <a:pt x="196" y="28"/>
                  </a:lnTo>
                  <a:lnTo>
                    <a:pt x="201" y="32"/>
                  </a:lnTo>
                  <a:lnTo>
                    <a:pt x="205" y="32"/>
                  </a:lnTo>
                  <a:lnTo>
                    <a:pt x="210" y="37"/>
                  </a:lnTo>
                  <a:lnTo>
                    <a:pt x="215" y="42"/>
                  </a:lnTo>
                  <a:lnTo>
                    <a:pt x="219" y="42"/>
                  </a:lnTo>
                  <a:lnTo>
                    <a:pt x="224" y="46"/>
                  </a:lnTo>
                  <a:lnTo>
                    <a:pt x="228" y="51"/>
                  </a:lnTo>
                  <a:lnTo>
                    <a:pt x="233" y="51"/>
                  </a:lnTo>
                  <a:lnTo>
                    <a:pt x="238" y="56"/>
                  </a:lnTo>
                  <a:lnTo>
                    <a:pt x="242" y="60"/>
                  </a:lnTo>
                  <a:lnTo>
                    <a:pt x="247" y="60"/>
                  </a:lnTo>
                  <a:lnTo>
                    <a:pt x="252" y="65"/>
                  </a:lnTo>
                  <a:lnTo>
                    <a:pt x="256" y="70"/>
                  </a:lnTo>
                  <a:lnTo>
                    <a:pt x="261" y="70"/>
                  </a:lnTo>
                  <a:lnTo>
                    <a:pt x="266" y="74"/>
                  </a:lnTo>
                  <a:lnTo>
                    <a:pt x="270" y="79"/>
                  </a:lnTo>
                  <a:lnTo>
                    <a:pt x="275" y="79"/>
                  </a:lnTo>
                  <a:lnTo>
                    <a:pt x="280" y="84"/>
                  </a:lnTo>
                  <a:lnTo>
                    <a:pt x="284" y="88"/>
                  </a:lnTo>
                  <a:lnTo>
                    <a:pt x="289" y="88"/>
                  </a:lnTo>
                  <a:lnTo>
                    <a:pt x="294" y="93"/>
                  </a:lnTo>
                  <a:lnTo>
                    <a:pt x="298" y="93"/>
                  </a:lnTo>
                  <a:lnTo>
                    <a:pt x="303" y="98"/>
                  </a:lnTo>
                  <a:lnTo>
                    <a:pt x="308" y="102"/>
                  </a:lnTo>
                  <a:lnTo>
                    <a:pt x="312" y="102"/>
                  </a:lnTo>
                  <a:lnTo>
                    <a:pt x="317" y="107"/>
                  </a:lnTo>
                  <a:lnTo>
                    <a:pt x="322" y="111"/>
                  </a:lnTo>
                  <a:lnTo>
                    <a:pt x="326" y="111"/>
                  </a:lnTo>
                  <a:lnTo>
                    <a:pt x="331" y="116"/>
                  </a:lnTo>
                  <a:lnTo>
                    <a:pt x="336" y="116"/>
                  </a:lnTo>
                  <a:lnTo>
                    <a:pt x="340" y="121"/>
                  </a:lnTo>
                  <a:lnTo>
                    <a:pt x="345" y="125"/>
                  </a:lnTo>
                  <a:lnTo>
                    <a:pt x="350" y="125"/>
                  </a:lnTo>
                  <a:lnTo>
                    <a:pt x="354" y="130"/>
                  </a:lnTo>
                  <a:lnTo>
                    <a:pt x="359" y="130"/>
                  </a:lnTo>
                  <a:lnTo>
                    <a:pt x="364" y="135"/>
                  </a:lnTo>
                  <a:lnTo>
                    <a:pt x="368" y="139"/>
                  </a:lnTo>
                  <a:lnTo>
                    <a:pt x="373" y="139"/>
                  </a:lnTo>
                  <a:lnTo>
                    <a:pt x="378" y="144"/>
                  </a:lnTo>
                  <a:lnTo>
                    <a:pt x="382" y="149"/>
                  </a:lnTo>
                  <a:lnTo>
                    <a:pt x="387" y="149"/>
                  </a:lnTo>
                  <a:lnTo>
                    <a:pt x="391" y="153"/>
                  </a:lnTo>
                  <a:lnTo>
                    <a:pt x="396" y="153"/>
                  </a:lnTo>
                  <a:lnTo>
                    <a:pt x="401" y="158"/>
                  </a:lnTo>
                  <a:lnTo>
                    <a:pt x="405" y="163"/>
                  </a:lnTo>
                  <a:lnTo>
                    <a:pt x="410" y="163"/>
                  </a:lnTo>
                  <a:lnTo>
                    <a:pt x="415" y="167"/>
                  </a:lnTo>
                  <a:lnTo>
                    <a:pt x="419" y="167"/>
                  </a:lnTo>
                  <a:lnTo>
                    <a:pt x="424" y="172"/>
                  </a:lnTo>
                  <a:lnTo>
                    <a:pt x="429" y="177"/>
                  </a:lnTo>
                  <a:lnTo>
                    <a:pt x="433" y="177"/>
                  </a:lnTo>
                  <a:lnTo>
                    <a:pt x="438" y="181"/>
                  </a:lnTo>
                  <a:lnTo>
                    <a:pt x="443" y="181"/>
                  </a:lnTo>
                  <a:lnTo>
                    <a:pt x="447" y="186"/>
                  </a:lnTo>
                  <a:lnTo>
                    <a:pt x="452" y="186"/>
                  </a:lnTo>
                  <a:lnTo>
                    <a:pt x="457" y="191"/>
                  </a:lnTo>
                  <a:lnTo>
                    <a:pt x="461" y="195"/>
                  </a:lnTo>
                  <a:lnTo>
                    <a:pt x="466" y="195"/>
                  </a:lnTo>
                  <a:lnTo>
                    <a:pt x="471" y="200"/>
                  </a:lnTo>
                  <a:lnTo>
                    <a:pt x="475" y="200"/>
                  </a:lnTo>
                  <a:lnTo>
                    <a:pt x="480" y="205"/>
                  </a:lnTo>
                  <a:lnTo>
                    <a:pt x="485" y="205"/>
                  </a:lnTo>
                  <a:lnTo>
                    <a:pt x="489" y="209"/>
                  </a:lnTo>
                  <a:lnTo>
                    <a:pt x="494" y="214"/>
                  </a:lnTo>
                  <a:lnTo>
                    <a:pt x="499" y="214"/>
                  </a:lnTo>
                  <a:lnTo>
                    <a:pt x="503" y="219"/>
                  </a:lnTo>
                  <a:lnTo>
                    <a:pt x="508" y="219"/>
                  </a:lnTo>
                  <a:lnTo>
                    <a:pt x="513" y="219"/>
                  </a:lnTo>
                  <a:lnTo>
                    <a:pt x="517" y="223"/>
                  </a:lnTo>
                  <a:lnTo>
                    <a:pt x="522" y="228"/>
                  </a:lnTo>
                  <a:lnTo>
                    <a:pt x="527" y="228"/>
                  </a:lnTo>
                  <a:lnTo>
                    <a:pt x="531" y="233"/>
                  </a:lnTo>
                  <a:lnTo>
                    <a:pt x="536" y="233"/>
                  </a:lnTo>
                  <a:lnTo>
                    <a:pt x="541" y="237"/>
                  </a:lnTo>
                  <a:lnTo>
                    <a:pt x="545" y="237"/>
                  </a:lnTo>
                  <a:lnTo>
                    <a:pt x="550" y="242"/>
                  </a:lnTo>
                  <a:lnTo>
                    <a:pt x="554" y="242"/>
                  </a:lnTo>
                  <a:lnTo>
                    <a:pt x="559" y="247"/>
                  </a:lnTo>
                  <a:lnTo>
                    <a:pt x="564" y="247"/>
                  </a:lnTo>
                  <a:lnTo>
                    <a:pt x="568" y="251"/>
                  </a:lnTo>
                  <a:lnTo>
                    <a:pt x="573" y="251"/>
                  </a:lnTo>
                  <a:lnTo>
                    <a:pt x="578" y="256"/>
                  </a:lnTo>
                  <a:lnTo>
                    <a:pt x="582" y="256"/>
                  </a:lnTo>
                  <a:lnTo>
                    <a:pt x="587" y="261"/>
                  </a:lnTo>
                  <a:lnTo>
                    <a:pt x="592" y="261"/>
                  </a:lnTo>
                  <a:lnTo>
                    <a:pt x="596" y="265"/>
                  </a:lnTo>
                  <a:lnTo>
                    <a:pt x="601" y="265"/>
                  </a:lnTo>
                  <a:lnTo>
                    <a:pt x="606" y="270"/>
                  </a:lnTo>
                  <a:lnTo>
                    <a:pt x="610" y="270"/>
                  </a:lnTo>
                  <a:lnTo>
                    <a:pt x="615" y="274"/>
                  </a:lnTo>
                  <a:lnTo>
                    <a:pt x="620" y="274"/>
                  </a:lnTo>
                  <a:lnTo>
                    <a:pt x="624" y="279"/>
                  </a:lnTo>
                  <a:lnTo>
                    <a:pt x="629" y="279"/>
                  </a:lnTo>
                  <a:lnTo>
                    <a:pt x="634" y="279"/>
                  </a:lnTo>
                  <a:lnTo>
                    <a:pt x="638" y="284"/>
                  </a:lnTo>
                  <a:lnTo>
                    <a:pt x="643" y="284"/>
                  </a:lnTo>
                  <a:lnTo>
                    <a:pt x="648" y="288"/>
                  </a:lnTo>
                  <a:lnTo>
                    <a:pt x="652" y="288"/>
                  </a:lnTo>
                  <a:lnTo>
                    <a:pt x="657" y="293"/>
                  </a:lnTo>
                  <a:lnTo>
                    <a:pt x="662" y="293"/>
                  </a:lnTo>
                  <a:lnTo>
                    <a:pt x="666" y="298"/>
                  </a:lnTo>
                  <a:lnTo>
                    <a:pt x="671" y="298"/>
                  </a:lnTo>
                  <a:lnTo>
                    <a:pt x="676" y="302"/>
                  </a:lnTo>
                  <a:lnTo>
                    <a:pt x="680" y="302"/>
                  </a:lnTo>
                  <a:lnTo>
                    <a:pt x="690" y="307"/>
                  </a:lnTo>
                  <a:lnTo>
                    <a:pt x="694" y="307"/>
                  </a:lnTo>
                  <a:lnTo>
                    <a:pt x="699" y="307"/>
                  </a:lnTo>
                  <a:lnTo>
                    <a:pt x="704" y="312"/>
                  </a:lnTo>
                  <a:lnTo>
                    <a:pt x="708" y="312"/>
                  </a:lnTo>
                  <a:lnTo>
                    <a:pt x="713" y="316"/>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2" name="Freeform 81"/>
            <p:cNvSpPr>
              <a:spLocks/>
            </p:cNvSpPr>
            <p:nvPr/>
          </p:nvSpPr>
          <p:spPr bwMode="auto">
            <a:xfrm>
              <a:off x="2363916" y="2603239"/>
              <a:ext cx="1241303" cy="258738"/>
            </a:xfrm>
            <a:custGeom>
              <a:avLst/>
              <a:gdLst>
                <a:gd name="T0" fmla="*/ 14288 w 782"/>
                <a:gd name="T1" fmla="*/ 7937 h 163"/>
                <a:gd name="T2" fmla="*/ 36513 w 782"/>
                <a:gd name="T3" fmla="*/ 15875 h 163"/>
                <a:gd name="T4" fmla="*/ 66675 w 782"/>
                <a:gd name="T5" fmla="*/ 22225 h 163"/>
                <a:gd name="T6" fmla="*/ 88900 w 782"/>
                <a:gd name="T7" fmla="*/ 30162 h 163"/>
                <a:gd name="T8" fmla="*/ 111125 w 782"/>
                <a:gd name="T9" fmla="*/ 44450 h 163"/>
                <a:gd name="T10" fmla="*/ 139700 w 782"/>
                <a:gd name="T11" fmla="*/ 52387 h 163"/>
                <a:gd name="T12" fmla="*/ 161925 w 782"/>
                <a:gd name="T13" fmla="*/ 60325 h 163"/>
                <a:gd name="T14" fmla="*/ 184150 w 782"/>
                <a:gd name="T15" fmla="*/ 66675 h 163"/>
                <a:gd name="T16" fmla="*/ 214313 w 782"/>
                <a:gd name="T17" fmla="*/ 74612 h 163"/>
                <a:gd name="T18" fmla="*/ 236538 w 782"/>
                <a:gd name="T19" fmla="*/ 82550 h 163"/>
                <a:gd name="T20" fmla="*/ 265113 w 782"/>
                <a:gd name="T21" fmla="*/ 88900 h 163"/>
                <a:gd name="T22" fmla="*/ 287338 w 782"/>
                <a:gd name="T23" fmla="*/ 96837 h 163"/>
                <a:gd name="T24" fmla="*/ 317500 w 782"/>
                <a:gd name="T25" fmla="*/ 111125 h 163"/>
                <a:gd name="T26" fmla="*/ 347663 w 782"/>
                <a:gd name="T27" fmla="*/ 119062 h 163"/>
                <a:gd name="T28" fmla="*/ 369888 w 782"/>
                <a:gd name="T29" fmla="*/ 127000 h 163"/>
                <a:gd name="T30" fmla="*/ 398463 w 782"/>
                <a:gd name="T31" fmla="*/ 127000 h 163"/>
                <a:gd name="T32" fmla="*/ 428625 w 782"/>
                <a:gd name="T33" fmla="*/ 133350 h 163"/>
                <a:gd name="T34" fmla="*/ 458788 w 782"/>
                <a:gd name="T35" fmla="*/ 141287 h 163"/>
                <a:gd name="T36" fmla="*/ 487363 w 782"/>
                <a:gd name="T37" fmla="*/ 149225 h 163"/>
                <a:gd name="T38" fmla="*/ 517525 w 782"/>
                <a:gd name="T39" fmla="*/ 155575 h 163"/>
                <a:gd name="T40" fmla="*/ 546100 w 782"/>
                <a:gd name="T41" fmla="*/ 163512 h 163"/>
                <a:gd name="T42" fmla="*/ 576263 w 782"/>
                <a:gd name="T43" fmla="*/ 171450 h 163"/>
                <a:gd name="T44" fmla="*/ 598488 w 782"/>
                <a:gd name="T45" fmla="*/ 177800 h 163"/>
                <a:gd name="T46" fmla="*/ 628650 w 782"/>
                <a:gd name="T47" fmla="*/ 177800 h 163"/>
                <a:gd name="T48" fmla="*/ 657225 w 782"/>
                <a:gd name="T49" fmla="*/ 185737 h 163"/>
                <a:gd name="T50" fmla="*/ 695325 w 782"/>
                <a:gd name="T51" fmla="*/ 192087 h 163"/>
                <a:gd name="T52" fmla="*/ 723900 w 782"/>
                <a:gd name="T53" fmla="*/ 200025 h 163"/>
                <a:gd name="T54" fmla="*/ 754063 w 782"/>
                <a:gd name="T55" fmla="*/ 200025 h 163"/>
                <a:gd name="T56" fmla="*/ 782638 w 782"/>
                <a:gd name="T57" fmla="*/ 207962 h 163"/>
                <a:gd name="T58" fmla="*/ 812800 w 782"/>
                <a:gd name="T59" fmla="*/ 207962 h 163"/>
                <a:gd name="T60" fmla="*/ 842963 w 782"/>
                <a:gd name="T61" fmla="*/ 214312 h 163"/>
                <a:gd name="T62" fmla="*/ 871538 w 782"/>
                <a:gd name="T63" fmla="*/ 222250 h 163"/>
                <a:gd name="T64" fmla="*/ 909638 w 782"/>
                <a:gd name="T65" fmla="*/ 222250 h 163"/>
                <a:gd name="T66" fmla="*/ 938213 w 782"/>
                <a:gd name="T67" fmla="*/ 230187 h 163"/>
                <a:gd name="T68" fmla="*/ 968375 w 782"/>
                <a:gd name="T69" fmla="*/ 230187 h 163"/>
                <a:gd name="T70" fmla="*/ 1004888 w 782"/>
                <a:gd name="T71" fmla="*/ 236537 h 163"/>
                <a:gd name="T72" fmla="*/ 1035050 w 782"/>
                <a:gd name="T73" fmla="*/ 236537 h 163"/>
                <a:gd name="T74" fmla="*/ 1071563 w 782"/>
                <a:gd name="T75" fmla="*/ 244475 h 163"/>
                <a:gd name="T76" fmla="*/ 1108075 w 782"/>
                <a:gd name="T77" fmla="*/ 244475 h 163"/>
                <a:gd name="T78" fmla="*/ 1146175 w 782"/>
                <a:gd name="T79" fmla="*/ 252412 h 163"/>
                <a:gd name="T80" fmla="*/ 1174750 w 782"/>
                <a:gd name="T81" fmla="*/ 252412 h 163"/>
                <a:gd name="T82" fmla="*/ 1212850 w 782"/>
                <a:gd name="T83" fmla="*/ 258762 h 1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2" h="163">
                  <a:moveTo>
                    <a:pt x="0" y="0"/>
                  </a:moveTo>
                  <a:lnTo>
                    <a:pt x="4" y="0"/>
                  </a:lnTo>
                  <a:lnTo>
                    <a:pt x="9" y="5"/>
                  </a:lnTo>
                  <a:lnTo>
                    <a:pt x="14" y="5"/>
                  </a:lnTo>
                  <a:lnTo>
                    <a:pt x="18" y="5"/>
                  </a:lnTo>
                  <a:lnTo>
                    <a:pt x="23" y="10"/>
                  </a:lnTo>
                  <a:lnTo>
                    <a:pt x="28" y="10"/>
                  </a:lnTo>
                  <a:lnTo>
                    <a:pt x="32" y="14"/>
                  </a:lnTo>
                  <a:lnTo>
                    <a:pt x="42" y="14"/>
                  </a:lnTo>
                  <a:lnTo>
                    <a:pt x="46" y="19"/>
                  </a:lnTo>
                  <a:lnTo>
                    <a:pt x="51" y="19"/>
                  </a:lnTo>
                  <a:lnTo>
                    <a:pt x="56" y="19"/>
                  </a:lnTo>
                  <a:lnTo>
                    <a:pt x="60" y="24"/>
                  </a:lnTo>
                  <a:lnTo>
                    <a:pt x="65" y="24"/>
                  </a:lnTo>
                  <a:lnTo>
                    <a:pt x="70" y="28"/>
                  </a:lnTo>
                  <a:lnTo>
                    <a:pt x="74" y="28"/>
                  </a:lnTo>
                  <a:lnTo>
                    <a:pt x="79" y="28"/>
                  </a:lnTo>
                  <a:lnTo>
                    <a:pt x="88" y="33"/>
                  </a:lnTo>
                  <a:lnTo>
                    <a:pt x="93" y="33"/>
                  </a:lnTo>
                  <a:lnTo>
                    <a:pt x="98" y="38"/>
                  </a:lnTo>
                  <a:lnTo>
                    <a:pt x="102" y="38"/>
                  </a:lnTo>
                  <a:lnTo>
                    <a:pt x="107" y="38"/>
                  </a:lnTo>
                  <a:lnTo>
                    <a:pt x="112" y="42"/>
                  </a:lnTo>
                  <a:lnTo>
                    <a:pt x="116" y="42"/>
                  </a:lnTo>
                  <a:lnTo>
                    <a:pt x="126" y="42"/>
                  </a:lnTo>
                  <a:lnTo>
                    <a:pt x="130" y="47"/>
                  </a:lnTo>
                  <a:lnTo>
                    <a:pt x="135" y="47"/>
                  </a:lnTo>
                  <a:lnTo>
                    <a:pt x="140" y="52"/>
                  </a:lnTo>
                  <a:lnTo>
                    <a:pt x="144" y="52"/>
                  </a:lnTo>
                  <a:lnTo>
                    <a:pt x="149" y="52"/>
                  </a:lnTo>
                  <a:lnTo>
                    <a:pt x="154" y="56"/>
                  </a:lnTo>
                  <a:lnTo>
                    <a:pt x="163" y="56"/>
                  </a:lnTo>
                  <a:lnTo>
                    <a:pt x="167" y="56"/>
                  </a:lnTo>
                  <a:lnTo>
                    <a:pt x="172" y="61"/>
                  </a:lnTo>
                  <a:lnTo>
                    <a:pt x="177" y="61"/>
                  </a:lnTo>
                  <a:lnTo>
                    <a:pt x="181" y="61"/>
                  </a:lnTo>
                  <a:lnTo>
                    <a:pt x="191" y="66"/>
                  </a:lnTo>
                  <a:lnTo>
                    <a:pt x="195" y="66"/>
                  </a:lnTo>
                  <a:lnTo>
                    <a:pt x="200" y="70"/>
                  </a:lnTo>
                  <a:lnTo>
                    <a:pt x="205" y="70"/>
                  </a:lnTo>
                  <a:lnTo>
                    <a:pt x="209" y="70"/>
                  </a:lnTo>
                  <a:lnTo>
                    <a:pt x="219" y="75"/>
                  </a:lnTo>
                  <a:lnTo>
                    <a:pt x="223" y="75"/>
                  </a:lnTo>
                  <a:lnTo>
                    <a:pt x="228" y="75"/>
                  </a:lnTo>
                  <a:lnTo>
                    <a:pt x="233" y="80"/>
                  </a:lnTo>
                  <a:lnTo>
                    <a:pt x="242" y="80"/>
                  </a:lnTo>
                  <a:lnTo>
                    <a:pt x="247" y="80"/>
                  </a:lnTo>
                  <a:lnTo>
                    <a:pt x="251" y="80"/>
                  </a:lnTo>
                  <a:lnTo>
                    <a:pt x="256" y="84"/>
                  </a:lnTo>
                  <a:lnTo>
                    <a:pt x="265" y="84"/>
                  </a:lnTo>
                  <a:lnTo>
                    <a:pt x="270" y="84"/>
                  </a:lnTo>
                  <a:lnTo>
                    <a:pt x="275" y="89"/>
                  </a:lnTo>
                  <a:lnTo>
                    <a:pt x="284" y="89"/>
                  </a:lnTo>
                  <a:lnTo>
                    <a:pt x="289" y="89"/>
                  </a:lnTo>
                  <a:lnTo>
                    <a:pt x="293" y="94"/>
                  </a:lnTo>
                  <a:lnTo>
                    <a:pt x="298" y="94"/>
                  </a:lnTo>
                  <a:lnTo>
                    <a:pt x="307" y="94"/>
                  </a:lnTo>
                  <a:lnTo>
                    <a:pt x="312" y="98"/>
                  </a:lnTo>
                  <a:lnTo>
                    <a:pt x="317" y="98"/>
                  </a:lnTo>
                  <a:lnTo>
                    <a:pt x="326" y="98"/>
                  </a:lnTo>
                  <a:lnTo>
                    <a:pt x="330" y="98"/>
                  </a:lnTo>
                  <a:lnTo>
                    <a:pt x="335" y="103"/>
                  </a:lnTo>
                  <a:lnTo>
                    <a:pt x="344" y="103"/>
                  </a:lnTo>
                  <a:lnTo>
                    <a:pt x="349" y="103"/>
                  </a:lnTo>
                  <a:lnTo>
                    <a:pt x="354" y="108"/>
                  </a:lnTo>
                  <a:lnTo>
                    <a:pt x="363" y="108"/>
                  </a:lnTo>
                  <a:lnTo>
                    <a:pt x="368" y="108"/>
                  </a:lnTo>
                  <a:lnTo>
                    <a:pt x="372" y="108"/>
                  </a:lnTo>
                  <a:lnTo>
                    <a:pt x="377" y="112"/>
                  </a:lnTo>
                  <a:lnTo>
                    <a:pt x="386" y="112"/>
                  </a:lnTo>
                  <a:lnTo>
                    <a:pt x="391" y="112"/>
                  </a:lnTo>
                  <a:lnTo>
                    <a:pt x="396" y="112"/>
                  </a:lnTo>
                  <a:lnTo>
                    <a:pt x="405" y="117"/>
                  </a:lnTo>
                  <a:lnTo>
                    <a:pt x="410" y="117"/>
                  </a:lnTo>
                  <a:lnTo>
                    <a:pt x="414" y="117"/>
                  </a:lnTo>
                  <a:lnTo>
                    <a:pt x="424" y="117"/>
                  </a:lnTo>
                  <a:lnTo>
                    <a:pt x="428" y="121"/>
                  </a:lnTo>
                  <a:lnTo>
                    <a:pt x="438" y="121"/>
                  </a:lnTo>
                  <a:lnTo>
                    <a:pt x="442" y="121"/>
                  </a:lnTo>
                  <a:lnTo>
                    <a:pt x="447" y="121"/>
                  </a:lnTo>
                  <a:lnTo>
                    <a:pt x="456" y="126"/>
                  </a:lnTo>
                  <a:lnTo>
                    <a:pt x="461" y="126"/>
                  </a:lnTo>
                  <a:lnTo>
                    <a:pt x="466" y="126"/>
                  </a:lnTo>
                  <a:lnTo>
                    <a:pt x="475" y="126"/>
                  </a:lnTo>
                  <a:lnTo>
                    <a:pt x="479" y="126"/>
                  </a:lnTo>
                  <a:lnTo>
                    <a:pt x="489" y="131"/>
                  </a:lnTo>
                  <a:lnTo>
                    <a:pt x="493" y="131"/>
                  </a:lnTo>
                  <a:lnTo>
                    <a:pt x="498" y="131"/>
                  </a:lnTo>
                  <a:lnTo>
                    <a:pt x="507" y="131"/>
                  </a:lnTo>
                  <a:lnTo>
                    <a:pt x="512" y="131"/>
                  </a:lnTo>
                  <a:lnTo>
                    <a:pt x="517" y="135"/>
                  </a:lnTo>
                  <a:lnTo>
                    <a:pt x="526" y="135"/>
                  </a:lnTo>
                  <a:lnTo>
                    <a:pt x="531" y="135"/>
                  </a:lnTo>
                  <a:lnTo>
                    <a:pt x="540" y="135"/>
                  </a:lnTo>
                  <a:lnTo>
                    <a:pt x="545" y="135"/>
                  </a:lnTo>
                  <a:lnTo>
                    <a:pt x="549" y="140"/>
                  </a:lnTo>
                  <a:lnTo>
                    <a:pt x="559" y="140"/>
                  </a:lnTo>
                  <a:lnTo>
                    <a:pt x="563" y="140"/>
                  </a:lnTo>
                  <a:lnTo>
                    <a:pt x="573" y="140"/>
                  </a:lnTo>
                  <a:lnTo>
                    <a:pt x="577" y="140"/>
                  </a:lnTo>
                  <a:lnTo>
                    <a:pt x="587" y="145"/>
                  </a:lnTo>
                  <a:lnTo>
                    <a:pt x="591" y="145"/>
                  </a:lnTo>
                  <a:lnTo>
                    <a:pt x="596" y="145"/>
                  </a:lnTo>
                  <a:lnTo>
                    <a:pt x="605" y="145"/>
                  </a:lnTo>
                  <a:lnTo>
                    <a:pt x="610" y="145"/>
                  </a:lnTo>
                  <a:lnTo>
                    <a:pt x="619" y="145"/>
                  </a:lnTo>
                  <a:lnTo>
                    <a:pt x="624" y="149"/>
                  </a:lnTo>
                  <a:lnTo>
                    <a:pt x="633" y="149"/>
                  </a:lnTo>
                  <a:lnTo>
                    <a:pt x="638" y="149"/>
                  </a:lnTo>
                  <a:lnTo>
                    <a:pt x="647" y="149"/>
                  </a:lnTo>
                  <a:lnTo>
                    <a:pt x="652" y="149"/>
                  </a:lnTo>
                  <a:lnTo>
                    <a:pt x="661" y="149"/>
                  </a:lnTo>
                  <a:lnTo>
                    <a:pt x="666" y="154"/>
                  </a:lnTo>
                  <a:lnTo>
                    <a:pt x="675" y="154"/>
                  </a:lnTo>
                  <a:lnTo>
                    <a:pt x="684" y="154"/>
                  </a:lnTo>
                  <a:lnTo>
                    <a:pt x="689" y="154"/>
                  </a:lnTo>
                  <a:lnTo>
                    <a:pt x="698" y="154"/>
                  </a:lnTo>
                  <a:lnTo>
                    <a:pt x="703" y="154"/>
                  </a:lnTo>
                  <a:lnTo>
                    <a:pt x="712" y="159"/>
                  </a:lnTo>
                  <a:lnTo>
                    <a:pt x="722" y="159"/>
                  </a:lnTo>
                  <a:lnTo>
                    <a:pt x="726" y="159"/>
                  </a:lnTo>
                  <a:lnTo>
                    <a:pt x="736" y="159"/>
                  </a:lnTo>
                  <a:lnTo>
                    <a:pt x="740" y="159"/>
                  </a:lnTo>
                  <a:lnTo>
                    <a:pt x="750" y="159"/>
                  </a:lnTo>
                  <a:lnTo>
                    <a:pt x="759" y="159"/>
                  </a:lnTo>
                  <a:lnTo>
                    <a:pt x="764" y="163"/>
                  </a:lnTo>
                  <a:lnTo>
                    <a:pt x="773" y="163"/>
                  </a:lnTo>
                  <a:lnTo>
                    <a:pt x="782" y="163"/>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3" name="Freeform 82"/>
            <p:cNvSpPr>
              <a:spLocks/>
            </p:cNvSpPr>
            <p:nvPr/>
          </p:nvSpPr>
          <p:spPr bwMode="auto">
            <a:xfrm>
              <a:off x="3605219" y="2861976"/>
              <a:ext cx="561920" cy="30159"/>
            </a:xfrm>
            <a:custGeom>
              <a:avLst/>
              <a:gdLst>
                <a:gd name="T0" fmla="*/ 0 w 354"/>
                <a:gd name="T1" fmla="*/ 0 h 19"/>
                <a:gd name="T2" fmla="*/ 7938 w 354"/>
                <a:gd name="T3" fmla="*/ 0 h 19"/>
                <a:gd name="T4" fmla="*/ 22225 w 354"/>
                <a:gd name="T5" fmla="*/ 0 h 19"/>
                <a:gd name="T6" fmla="*/ 36513 w 354"/>
                <a:gd name="T7" fmla="*/ 0 h 19"/>
                <a:gd name="T8" fmla="*/ 52388 w 354"/>
                <a:gd name="T9" fmla="*/ 0 h 19"/>
                <a:gd name="T10" fmla="*/ 58738 w 354"/>
                <a:gd name="T11" fmla="*/ 0 h 19"/>
                <a:gd name="T12" fmla="*/ 74613 w 354"/>
                <a:gd name="T13" fmla="*/ 7937 h 19"/>
                <a:gd name="T14" fmla="*/ 88900 w 354"/>
                <a:gd name="T15" fmla="*/ 7937 h 19"/>
                <a:gd name="T16" fmla="*/ 103188 w 354"/>
                <a:gd name="T17" fmla="*/ 7937 h 19"/>
                <a:gd name="T18" fmla="*/ 111125 w 354"/>
                <a:gd name="T19" fmla="*/ 7937 h 19"/>
                <a:gd name="T20" fmla="*/ 125413 w 354"/>
                <a:gd name="T21" fmla="*/ 7937 h 19"/>
                <a:gd name="T22" fmla="*/ 141288 w 354"/>
                <a:gd name="T23" fmla="*/ 7937 h 19"/>
                <a:gd name="T24" fmla="*/ 155575 w 354"/>
                <a:gd name="T25" fmla="*/ 7937 h 19"/>
                <a:gd name="T26" fmla="*/ 169863 w 354"/>
                <a:gd name="T27" fmla="*/ 7937 h 19"/>
                <a:gd name="T28" fmla="*/ 177800 w 354"/>
                <a:gd name="T29" fmla="*/ 7937 h 19"/>
                <a:gd name="T30" fmla="*/ 192088 w 354"/>
                <a:gd name="T31" fmla="*/ 15875 h 19"/>
                <a:gd name="T32" fmla="*/ 207963 w 354"/>
                <a:gd name="T33" fmla="*/ 15875 h 19"/>
                <a:gd name="T34" fmla="*/ 222250 w 354"/>
                <a:gd name="T35" fmla="*/ 15875 h 19"/>
                <a:gd name="T36" fmla="*/ 236538 w 354"/>
                <a:gd name="T37" fmla="*/ 15875 h 19"/>
                <a:gd name="T38" fmla="*/ 244475 w 354"/>
                <a:gd name="T39" fmla="*/ 15875 h 19"/>
                <a:gd name="T40" fmla="*/ 258763 w 354"/>
                <a:gd name="T41" fmla="*/ 15875 h 19"/>
                <a:gd name="T42" fmla="*/ 274638 w 354"/>
                <a:gd name="T43" fmla="*/ 15875 h 19"/>
                <a:gd name="T44" fmla="*/ 288925 w 354"/>
                <a:gd name="T45" fmla="*/ 15875 h 19"/>
                <a:gd name="T46" fmla="*/ 303213 w 354"/>
                <a:gd name="T47" fmla="*/ 15875 h 19"/>
                <a:gd name="T48" fmla="*/ 317500 w 354"/>
                <a:gd name="T49" fmla="*/ 15875 h 19"/>
                <a:gd name="T50" fmla="*/ 325438 w 354"/>
                <a:gd name="T51" fmla="*/ 22225 h 19"/>
                <a:gd name="T52" fmla="*/ 339725 w 354"/>
                <a:gd name="T53" fmla="*/ 22225 h 19"/>
                <a:gd name="T54" fmla="*/ 355600 w 354"/>
                <a:gd name="T55" fmla="*/ 22225 h 19"/>
                <a:gd name="T56" fmla="*/ 369888 w 354"/>
                <a:gd name="T57" fmla="*/ 22225 h 19"/>
                <a:gd name="T58" fmla="*/ 384175 w 354"/>
                <a:gd name="T59" fmla="*/ 22225 h 19"/>
                <a:gd name="T60" fmla="*/ 400050 w 354"/>
                <a:gd name="T61" fmla="*/ 22225 h 19"/>
                <a:gd name="T62" fmla="*/ 406400 w 354"/>
                <a:gd name="T63" fmla="*/ 22225 h 19"/>
                <a:gd name="T64" fmla="*/ 422275 w 354"/>
                <a:gd name="T65" fmla="*/ 22225 h 19"/>
                <a:gd name="T66" fmla="*/ 436563 w 354"/>
                <a:gd name="T67" fmla="*/ 22225 h 19"/>
                <a:gd name="T68" fmla="*/ 450850 w 354"/>
                <a:gd name="T69" fmla="*/ 22225 h 19"/>
                <a:gd name="T70" fmla="*/ 466725 w 354"/>
                <a:gd name="T71" fmla="*/ 22225 h 19"/>
                <a:gd name="T72" fmla="*/ 481013 w 354"/>
                <a:gd name="T73" fmla="*/ 22225 h 19"/>
                <a:gd name="T74" fmla="*/ 495300 w 354"/>
                <a:gd name="T75" fmla="*/ 30162 h 19"/>
                <a:gd name="T76" fmla="*/ 511175 w 354"/>
                <a:gd name="T77" fmla="*/ 30162 h 19"/>
                <a:gd name="T78" fmla="*/ 517525 w 354"/>
                <a:gd name="T79" fmla="*/ 30162 h 19"/>
                <a:gd name="T80" fmla="*/ 533400 w 354"/>
                <a:gd name="T81" fmla="*/ 30162 h 19"/>
                <a:gd name="T82" fmla="*/ 547688 w 354"/>
                <a:gd name="T83" fmla="*/ 30162 h 19"/>
                <a:gd name="T84" fmla="*/ 561975 w 354"/>
                <a:gd name="T85" fmla="*/ 30162 h 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54" h="19">
                  <a:moveTo>
                    <a:pt x="0" y="0"/>
                  </a:moveTo>
                  <a:lnTo>
                    <a:pt x="5" y="0"/>
                  </a:lnTo>
                  <a:lnTo>
                    <a:pt x="14" y="0"/>
                  </a:lnTo>
                  <a:lnTo>
                    <a:pt x="23" y="0"/>
                  </a:lnTo>
                  <a:lnTo>
                    <a:pt x="33" y="0"/>
                  </a:lnTo>
                  <a:lnTo>
                    <a:pt x="37" y="0"/>
                  </a:lnTo>
                  <a:lnTo>
                    <a:pt x="47" y="5"/>
                  </a:lnTo>
                  <a:lnTo>
                    <a:pt x="56" y="5"/>
                  </a:lnTo>
                  <a:lnTo>
                    <a:pt x="65" y="5"/>
                  </a:lnTo>
                  <a:lnTo>
                    <a:pt x="70" y="5"/>
                  </a:lnTo>
                  <a:lnTo>
                    <a:pt x="79" y="5"/>
                  </a:lnTo>
                  <a:lnTo>
                    <a:pt x="89" y="5"/>
                  </a:lnTo>
                  <a:lnTo>
                    <a:pt x="98" y="5"/>
                  </a:lnTo>
                  <a:lnTo>
                    <a:pt x="107" y="5"/>
                  </a:lnTo>
                  <a:lnTo>
                    <a:pt x="112" y="5"/>
                  </a:lnTo>
                  <a:lnTo>
                    <a:pt x="121" y="10"/>
                  </a:lnTo>
                  <a:lnTo>
                    <a:pt x="131" y="10"/>
                  </a:lnTo>
                  <a:lnTo>
                    <a:pt x="140" y="10"/>
                  </a:lnTo>
                  <a:lnTo>
                    <a:pt x="149" y="10"/>
                  </a:lnTo>
                  <a:lnTo>
                    <a:pt x="154" y="10"/>
                  </a:lnTo>
                  <a:lnTo>
                    <a:pt x="163" y="10"/>
                  </a:lnTo>
                  <a:lnTo>
                    <a:pt x="173" y="10"/>
                  </a:lnTo>
                  <a:lnTo>
                    <a:pt x="182" y="10"/>
                  </a:lnTo>
                  <a:lnTo>
                    <a:pt x="191" y="10"/>
                  </a:lnTo>
                  <a:lnTo>
                    <a:pt x="200" y="10"/>
                  </a:lnTo>
                  <a:lnTo>
                    <a:pt x="205" y="14"/>
                  </a:lnTo>
                  <a:lnTo>
                    <a:pt x="214" y="14"/>
                  </a:lnTo>
                  <a:lnTo>
                    <a:pt x="224" y="14"/>
                  </a:lnTo>
                  <a:lnTo>
                    <a:pt x="233" y="14"/>
                  </a:lnTo>
                  <a:lnTo>
                    <a:pt x="242" y="14"/>
                  </a:lnTo>
                  <a:lnTo>
                    <a:pt x="252" y="14"/>
                  </a:lnTo>
                  <a:lnTo>
                    <a:pt x="256" y="14"/>
                  </a:lnTo>
                  <a:lnTo>
                    <a:pt x="266" y="14"/>
                  </a:lnTo>
                  <a:lnTo>
                    <a:pt x="275" y="14"/>
                  </a:lnTo>
                  <a:lnTo>
                    <a:pt x="284" y="14"/>
                  </a:lnTo>
                  <a:lnTo>
                    <a:pt x="294" y="14"/>
                  </a:lnTo>
                  <a:lnTo>
                    <a:pt x="303" y="14"/>
                  </a:lnTo>
                  <a:lnTo>
                    <a:pt x="312" y="19"/>
                  </a:lnTo>
                  <a:lnTo>
                    <a:pt x="322" y="19"/>
                  </a:lnTo>
                  <a:lnTo>
                    <a:pt x="326" y="19"/>
                  </a:lnTo>
                  <a:lnTo>
                    <a:pt x="336" y="19"/>
                  </a:lnTo>
                  <a:lnTo>
                    <a:pt x="345" y="19"/>
                  </a:lnTo>
                  <a:lnTo>
                    <a:pt x="354" y="19"/>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4" name="Group 603"/>
          <p:cNvGrpSpPr/>
          <p:nvPr/>
        </p:nvGrpSpPr>
        <p:grpSpPr>
          <a:xfrm>
            <a:off x="5773659" y="855641"/>
            <a:ext cx="3030213" cy="2092100"/>
            <a:chOff x="5773659" y="855641"/>
            <a:chExt cx="3030213" cy="2092100"/>
          </a:xfrm>
        </p:grpSpPr>
        <p:sp>
          <p:nvSpPr>
            <p:cNvPr id="605" name="Freeform 81"/>
            <p:cNvSpPr>
              <a:spLocks/>
            </p:cNvSpPr>
            <p:nvPr/>
          </p:nvSpPr>
          <p:spPr bwMode="auto">
            <a:xfrm>
              <a:off x="5773659" y="855641"/>
              <a:ext cx="931762" cy="1293673"/>
            </a:xfrm>
            <a:custGeom>
              <a:avLst/>
              <a:gdLst>
                <a:gd name="T0" fmla="*/ 236537 w 587"/>
                <a:gd name="T1" fmla="*/ 44450 h 815"/>
                <a:gd name="T2" fmla="*/ 250825 w 587"/>
                <a:gd name="T3" fmla="*/ 82550 h 815"/>
                <a:gd name="T4" fmla="*/ 258762 w 587"/>
                <a:gd name="T5" fmla="*/ 119062 h 815"/>
                <a:gd name="T6" fmla="*/ 273050 w 587"/>
                <a:gd name="T7" fmla="*/ 149225 h 815"/>
                <a:gd name="T8" fmla="*/ 280987 w 587"/>
                <a:gd name="T9" fmla="*/ 177800 h 815"/>
                <a:gd name="T10" fmla="*/ 295275 w 587"/>
                <a:gd name="T11" fmla="*/ 207962 h 815"/>
                <a:gd name="T12" fmla="*/ 309562 w 587"/>
                <a:gd name="T13" fmla="*/ 252412 h 815"/>
                <a:gd name="T14" fmla="*/ 331787 w 587"/>
                <a:gd name="T15" fmla="*/ 288925 h 815"/>
                <a:gd name="T16" fmla="*/ 339725 w 587"/>
                <a:gd name="T17" fmla="*/ 325437 h 815"/>
                <a:gd name="T18" fmla="*/ 361950 w 587"/>
                <a:gd name="T19" fmla="*/ 363537 h 815"/>
                <a:gd name="T20" fmla="*/ 369887 w 587"/>
                <a:gd name="T21" fmla="*/ 385762 h 815"/>
                <a:gd name="T22" fmla="*/ 392112 w 587"/>
                <a:gd name="T23" fmla="*/ 422275 h 815"/>
                <a:gd name="T24" fmla="*/ 406400 w 587"/>
                <a:gd name="T25" fmla="*/ 466725 h 815"/>
                <a:gd name="T26" fmla="*/ 428625 w 587"/>
                <a:gd name="T27" fmla="*/ 495300 h 815"/>
                <a:gd name="T28" fmla="*/ 436562 w 587"/>
                <a:gd name="T29" fmla="*/ 525462 h 815"/>
                <a:gd name="T30" fmla="*/ 450850 w 587"/>
                <a:gd name="T31" fmla="*/ 547687 h 815"/>
                <a:gd name="T32" fmla="*/ 457200 w 587"/>
                <a:gd name="T33" fmla="*/ 569912 h 815"/>
                <a:gd name="T34" fmla="*/ 487362 w 587"/>
                <a:gd name="T35" fmla="*/ 614362 h 815"/>
                <a:gd name="T36" fmla="*/ 501650 w 587"/>
                <a:gd name="T37" fmla="*/ 658812 h 815"/>
                <a:gd name="T38" fmla="*/ 523875 w 587"/>
                <a:gd name="T39" fmla="*/ 695325 h 815"/>
                <a:gd name="T40" fmla="*/ 546100 w 587"/>
                <a:gd name="T41" fmla="*/ 725487 h 815"/>
                <a:gd name="T42" fmla="*/ 561975 w 587"/>
                <a:gd name="T43" fmla="*/ 762000 h 815"/>
                <a:gd name="T44" fmla="*/ 576262 w 587"/>
                <a:gd name="T45" fmla="*/ 784225 h 815"/>
                <a:gd name="T46" fmla="*/ 590550 w 587"/>
                <a:gd name="T47" fmla="*/ 806450 h 815"/>
                <a:gd name="T48" fmla="*/ 606425 w 587"/>
                <a:gd name="T49" fmla="*/ 842962 h 815"/>
                <a:gd name="T50" fmla="*/ 635000 w 587"/>
                <a:gd name="T51" fmla="*/ 881062 h 815"/>
                <a:gd name="T52" fmla="*/ 650875 w 587"/>
                <a:gd name="T53" fmla="*/ 917575 h 815"/>
                <a:gd name="T54" fmla="*/ 673100 w 587"/>
                <a:gd name="T55" fmla="*/ 947737 h 815"/>
                <a:gd name="T56" fmla="*/ 701675 w 587"/>
                <a:gd name="T57" fmla="*/ 984250 h 815"/>
                <a:gd name="T58" fmla="*/ 715962 w 587"/>
                <a:gd name="T59" fmla="*/ 1012825 h 815"/>
                <a:gd name="T60" fmla="*/ 731837 w 587"/>
                <a:gd name="T61" fmla="*/ 1035050 h 815"/>
                <a:gd name="T62" fmla="*/ 746125 w 587"/>
                <a:gd name="T63" fmla="*/ 1057275 h 815"/>
                <a:gd name="T64" fmla="*/ 760412 w 587"/>
                <a:gd name="T65" fmla="*/ 1079500 h 815"/>
                <a:gd name="T66" fmla="*/ 776287 w 587"/>
                <a:gd name="T67" fmla="*/ 1101725 h 815"/>
                <a:gd name="T68" fmla="*/ 790575 w 587"/>
                <a:gd name="T69" fmla="*/ 1123950 h 815"/>
                <a:gd name="T70" fmla="*/ 812800 w 587"/>
                <a:gd name="T71" fmla="*/ 1146175 h 815"/>
                <a:gd name="T72" fmla="*/ 827087 w 587"/>
                <a:gd name="T73" fmla="*/ 1168400 h 815"/>
                <a:gd name="T74" fmla="*/ 842962 w 587"/>
                <a:gd name="T75" fmla="*/ 1190625 h 815"/>
                <a:gd name="T76" fmla="*/ 865187 w 587"/>
                <a:gd name="T77" fmla="*/ 1212850 h 815"/>
                <a:gd name="T78" fmla="*/ 879475 w 587"/>
                <a:gd name="T79" fmla="*/ 1235075 h 815"/>
                <a:gd name="T80" fmla="*/ 901700 w 587"/>
                <a:gd name="T81" fmla="*/ 1257300 h 815"/>
                <a:gd name="T82" fmla="*/ 915987 w 587"/>
                <a:gd name="T83" fmla="*/ 1279525 h 81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7" h="815">
                  <a:moveTo>
                    <a:pt x="0" y="0"/>
                  </a:moveTo>
                  <a:lnTo>
                    <a:pt x="149" y="5"/>
                  </a:lnTo>
                  <a:lnTo>
                    <a:pt x="149" y="28"/>
                  </a:lnTo>
                  <a:lnTo>
                    <a:pt x="153" y="33"/>
                  </a:lnTo>
                  <a:lnTo>
                    <a:pt x="153" y="47"/>
                  </a:lnTo>
                  <a:lnTo>
                    <a:pt x="158" y="52"/>
                  </a:lnTo>
                  <a:lnTo>
                    <a:pt x="158" y="61"/>
                  </a:lnTo>
                  <a:lnTo>
                    <a:pt x="163" y="66"/>
                  </a:lnTo>
                  <a:lnTo>
                    <a:pt x="163" y="75"/>
                  </a:lnTo>
                  <a:lnTo>
                    <a:pt x="167" y="80"/>
                  </a:lnTo>
                  <a:lnTo>
                    <a:pt x="167" y="89"/>
                  </a:lnTo>
                  <a:lnTo>
                    <a:pt x="172" y="94"/>
                  </a:lnTo>
                  <a:lnTo>
                    <a:pt x="172" y="103"/>
                  </a:lnTo>
                  <a:lnTo>
                    <a:pt x="177" y="108"/>
                  </a:lnTo>
                  <a:lnTo>
                    <a:pt x="177" y="112"/>
                  </a:lnTo>
                  <a:lnTo>
                    <a:pt x="181" y="117"/>
                  </a:lnTo>
                  <a:lnTo>
                    <a:pt x="181" y="126"/>
                  </a:lnTo>
                  <a:lnTo>
                    <a:pt x="186" y="131"/>
                  </a:lnTo>
                  <a:lnTo>
                    <a:pt x="186" y="140"/>
                  </a:lnTo>
                  <a:lnTo>
                    <a:pt x="195" y="149"/>
                  </a:lnTo>
                  <a:lnTo>
                    <a:pt x="195" y="159"/>
                  </a:lnTo>
                  <a:lnTo>
                    <a:pt x="200" y="163"/>
                  </a:lnTo>
                  <a:lnTo>
                    <a:pt x="200" y="173"/>
                  </a:lnTo>
                  <a:lnTo>
                    <a:pt x="209" y="182"/>
                  </a:lnTo>
                  <a:lnTo>
                    <a:pt x="209" y="191"/>
                  </a:lnTo>
                  <a:lnTo>
                    <a:pt x="214" y="196"/>
                  </a:lnTo>
                  <a:lnTo>
                    <a:pt x="214" y="205"/>
                  </a:lnTo>
                  <a:lnTo>
                    <a:pt x="223" y="215"/>
                  </a:lnTo>
                  <a:lnTo>
                    <a:pt x="223" y="224"/>
                  </a:lnTo>
                  <a:lnTo>
                    <a:pt x="228" y="229"/>
                  </a:lnTo>
                  <a:lnTo>
                    <a:pt x="228" y="233"/>
                  </a:lnTo>
                  <a:lnTo>
                    <a:pt x="233" y="238"/>
                  </a:lnTo>
                  <a:lnTo>
                    <a:pt x="233" y="243"/>
                  </a:lnTo>
                  <a:lnTo>
                    <a:pt x="237" y="247"/>
                  </a:lnTo>
                  <a:lnTo>
                    <a:pt x="237" y="257"/>
                  </a:lnTo>
                  <a:lnTo>
                    <a:pt x="247" y="266"/>
                  </a:lnTo>
                  <a:lnTo>
                    <a:pt x="247" y="275"/>
                  </a:lnTo>
                  <a:lnTo>
                    <a:pt x="256" y="285"/>
                  </a:lnTo>
                  <a:lnTo>
                    <a:pt x="256" y="294"/>
                  </a:lnTo>
                  <a:lnTo>
                    <a:pt x="261" y="298"/>
                  </a:lnTo>
                  <a:lnTo>
                    <a:pt x="261" y="303"/>
                  </a:lnTo>
                  <a:lnTo>
                    <a:pt x="270" y="312"/>
                  </a:lnTo>
                  <a:lnTo>
                    <a:pt x="270" y="322"/>
                  </a:lnTo>
                  <a:lnTo>
                    <a:pt x="275" y="326"/>
                  </a:lnTo>
                  <a:lnTo>
                    <a:pt x="275" y="331"/>
                  </a:lnTo>
                  <a:lnTo>
                    <a:pt x="279" y="336"/>
                  </a:lnTo>
                  <a:lnTo>
                    <a:pt x="279" y="340"/>
                  </a:lnTo>
                  <a:lnTo>
                    <a:pt x="284" y="345"/>
                  </a:lnTo>
                  <a:lnTo>
                    <a:pt x="284" y="350"/>
                  </a:lnTo>
                  <a:lnTo>
                    <a:pt x="288" y="354"/>
                  </a:lnTo>
                  <a:lnTo>
                    <a:pt x="288" y="359"/>
                  </a:lnTo>
                  <a:lnTo>
                    <a:pt x="298" y="368"/>
                  </a:lnTo>
                  <a:lnTo>
                    <a:pt x="298" y="378"/>
                  </a:lnTo>
                  <a:lnTo>
                    <a:pt x="307" y="387"/>
                  </a:lnTo>
                  <a:lnTo>
                    <a:pt x="307" y="396"/>
                  </a:lnTo>
                  <a:lnTo>
                    <a:pt x="316" y="406"/>
                  </a:lnTo>
                  <a:lnTo>
                    <a:pt x="316" y="415"/>
                  </a:lnTo>
                  <a:lnTo>
                    <a:pt x="326" y="424"/>
                  </a:lnTo>
                  <a:lnTo>
                    <a:pt x="326" y="434"/>
                  </a:lnTo>
                  <a:lnTo>
                    <a:pt x="330" y="438"/>
                  </a:lnTo>
                  <a:lnTo>
                    <a:pt x="335" y="443"/>
                  </a:lnTo>
                  <a:lnTo>
                    <a:pt x="335" y="447"/>
                  </a:lnTo>
                  <a:lnTo>
                    <a:pt x="344" y="457"/>
                  </a:lnTo>
                  <a:lnTo>
                    <a:pt x="344" y="466"/>
                  </a:lnTo>
                  <a:lnTo>
                    <a:pt x="354" y="475"/>
                  </a:lnTo>
                  <a:lnTo>
                    <a:pt x="354" y="480"/>
                  </a:lnTo>
                  <a:lnTo>
                    <a:pt x="358" y="485"/>
                  </a:lnTo>
                  <a:lnTo>
                    <a:pt x="358" y="489"/>
                  </a:lnTo>
                  <a:lnTo>
                    <a:pt x="363" y="494"/>
                  </a:lnTo>
                  <a:lnTo>
                    <a:pt x="363" y="499"/>
                  </a:lnTo>
                  <a:lnTo>
                    <a:pt x="368" y="503"/>
                  </a:lnTo>
                  <a:lnTo>
                    <a:pt x="372" y="508"/>
                  </a:lnTo>
                  <a:lnTo>
                    <a:pt x="372" y="513"/>
                  </a:lnTo>
                  <a:lnTo>
                    <a:pt x="382" y="522"/>
                  </a:lnTo>
                  <a:lnTo>
                    <a:pt x="382" y="531"/>
                  </a:lnTo>
                  <a:lnTo>
                    <a:pt x="391" y="541"/>
                  </a:lnTo>
                  <a:lnTo>
                    <a:pt x="391" y="545"/>
                  </a:lnTo>
                  <a:lnTo>
                    <a:pt x="400" y="555"/>
                  </a:lnTo>
                  <a:lnTo>
                    <a:pt x="400" y="559"/>
                  </a:lnTo>
                  <a:lnTo>
                    <a:pt x="410" y="569"/>
                  </a:lnTo>
                  <a:lnTo>
                    <a:pt x="410" y="578"/>
                  </a:lnTo>
                  <a:lnTo>
                    <a:pt x="414" y="583"/>
                  </a:lnTo>
                  <a:lnTo>
                    <a:pt x="424" y="592"/>
                  </a:lnTo>
                  <a:lnTo>
                    <a:pt x="424" y="597"/>
                  </a:lnTo>
                  <a:lnTo>
                    <a:pt x="433" y="606"/>
                  </a:lnTo>
                  <a:lnTo>
                    <a:pt x="433" y="610"/>
                  </a:lnTo>
                  <a:lnTo>
                    <a:pt x="442" y="620"/>
                  </a:lnTo>
                  <a:lnTo>
                    <a:pt x="442" y="629"/>
                  </a:lnTo>
                  <a:lnTo>
                    <a:pt x="447" y="634"/>
                  </a:lnTo>
                  <a:lnTo>
                    <a:pt x="451" y="638"/>
                  </a:lnTo>
                  <a:lnTo>
                    <a:pt x="456" y="643"/>
                  </a:lnTo>
                  <a:lnTo>
                    <a:pt x="456" y="648"/>
                  </a:lnTo>
                  <a:lnTo>
                    <a:pt x="461" y="652"/>
                  </a:lnTo>
                  <a:lnTo>
                    <a:pt x="465" y="657"/>
                  </a:lnTo>
                  <a:lnTo>
                    <a:pt x="465" y="662"/>
                  </a:lnTo>
                  <a:lnTo>
                    <a:pt x="470" y="666"/>
                  </a:lnTo>
                  <a:lnTo>
                    <a:pt x="475" y="671"/>
                  </a:lnTo>
                  <a:lnTo>
                    <a:pt x="479" y="676"/>
                  </a:lnTo>
                  <a:lnTo>
                    <a:pt x="479" y="680"/>
                  </a:lnTo>
                  <a:lnTo>
                    <a:pt x="484" y="685"/>
                  </a:lnTo>
                  <a:lnTo>
                    <a:pt x="489" y="690"/>
                  </a:lnTo>
                  <a:lnTo>
                    <a:pt x="489" y="694"/>
                  </a:lnTo>
                  <a:lnTo>
                    <a:pt x="493" y="699"/>
                  </a:lnTo>
                  <a:lnTo>
                    <a:pt x="498" y="704"/>
                  </a:lnTo>
                  <a:lnTo>
                    <a:pt x="498" y="708"/>
                  </a:lnTo>
                  <a:lnTo>
                    <a:pt x="503" y="713"/>
                  </a:lnTo>
                  <a:lnTo>
                    <a:pt x="507" y="718"/>
                  </a:lnTo>
                  <a:lnTo>
                    <a:pt x="512" y="722"/>
                  </a:lnTo>
                  <a:lnTo>
                    <a:pt x="517" y="727"/>
                  </a:lnTo>
                  <a:lnTo>
                    <a:pt x="517" y="732"/>
                  </a:lnTo>
                  <a:lnTo>
                    <a:pt x="521" y="736"/>
                  </a:lnTo>
                  <a:lnTo>
                    <a:pt x="526" y="741"/>
                  </a:lnTo>
                  <a:lnTo>
                    <a:pt x="526" y="746"/>
                  </a:lnTo>
                  <a:lnTo>
                    <a:pt x="531" y="750"/>
                  </a:lnTo>
                  <a:lnTo>
                    <a:pt x="535" y="755"/>
                  </a:lnTo>
                  <a:lnTo>
                    <a:pt x="540" y="760"/>
                  </a:lnTo>
                  <a:lnTo>
                    <a:pt x="545" y="764"/>
                  </a:lnTo>
                  <a:lnTo>
                    <a:pt x="545" y="769"/>
                  </a:lnTo>
                  <a:lnTo>
                    <a:pt x="549" y="773"/>
                  </a:lnTo>
                  <a:lnTo>
                    <a:pt x="554" y="778"/>
                  </a:lnTo>
                  <a:lnTo>
                    <a:pt x="559" y="783"/>
                  </a:lnTo>
                  <a:lnTo>
                    <a:pt x="563" y="787"/>
                  </a:lnTo>
                  <a:lnTo>
                    <a:pt x="568" y="792"/>
                  </a:lnTo>
                  <a:lnTo>
                    <a:pt x="573" y="797"/>
                  </a:lnTo>
                  <a:lnTo>
                    <a:pt x="573" y="801"/>
                  </a:lnTo>
                  <a:lnTo>
                    <a:pt x="577" y="806"/>
                  </a:lnTo>
                  <a:lnTo>
                    <a:pt x="582" y="811"/>
                  </a:lnTo>
                  <a:lnTo>
                    <a:pt x="587" y="815"/>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6" name="Freeform 82"/>
            <p:cNvSpPr>
              <a:spLocks/>
            </p:cNvSpPr>
            <p:nvPr/>
          </p:nvSpPr>
          <p:spPr bwMode="auto">
            <a:xfrm>
              <a:off x="6705422" y="2149315"/>
              <a:ext cx="1160338" cy="680964"/>
            </a:xfrm>
            <a:custGeom>
              <a:avLst/>
              <a:gdLst>
                <a:gd name="T0" fmla="*/ 14287 w 731"/>
                <a:gd name="T1" fmla="*/ 22225 h 429"/>
                <a:gd name="T2" fmla="*/ 36512 w 731"/>
                <a:gd name="T3" fmla="*/ 44450 h 429"/>
                <a:gd name="T4" fmla="*/ 58737 w 731"/>
                <a:gd name="T5" fmla="*/ 66675 h 429"/>
                <a:gd name="T6" fmla="*/ 80962 w 731"/>
                <a:gd name="T7" fmla="*/ 96837 h 429"/>
                <a:gd name="T8" fmla="*/ 109537 w 731"/>
                <a:gd name="T9" fmla="*/ 119062 h 429"/>
                <a:gd name="T10" fmla="*/ 131762 w 731"/>
                <a:gd name="T11" fmla="*/ 141287 h 429"/>
                <a:gd name="T12" fmla="*/ 153987 w 731"/>
                <a:gd name="T13" fmla="*/ 163512 h 429"/>
                <a:gd name="T14" fmla="*/ 176212 w 731"/>
                <a:gd name="T15" fmla="*/ 185737 h 429"/>
                <a:gd name="T16" fmla="*/ 198437 w 731"/>
                <a:gd name="T17" fmla="*/ 207962 h 429"/>
                <a:gd name="T18" fmla="*/ 228600 w 731"/>
                <a:gd name="T19" fmla="*/ 230187 h 429"/>
                <a:gd name="T20" fmla="*/ 250825 w 731"/>
                <a:gd name="T21" fmla="*/ 252412 h 429"/>
                <a:gd name="T22" fmla="*/ 273050 w 731"/>
                <a:gd name="T23" fmla="*/ 266700 h 429"/>
                <a:gd name="T24" fmla="*/ 301625 w 731"/>
                <a:gd name="T25" fmla="*/ 288925 h 429"/>
                <a:gd name="T26" fmla="*/ 323850 w 731"/>
                <a:gd name="T27" fmla="*/ 311150 h 429"/>
                <a:gd name="T28" fmla="*/ 354012 w 731"/>
                <a:gd name="T29" fmla="*/ 325437 h 429"/>
                <a:gd name="T30" fmla="*/ 376237 w 731"/>
                <a:gd name="T31" fmla="*/ 347662 h 429"/>
                <a:gd name="T32" fmla="*/ 406400 w 731"/>
                <a:gd name="T33" fmla="*/ 363537 h 429"/>
                <a:gd name="T34" fmla="*/ 428625 w 731"/>
                <a:gd name="T35" fmla="*/ 385762 h 429"/>
                <a:gd name="T36" fmla="*/ 457200 w 731"/>
                <a:gd name="T37" fmla="*/ 400050 h 429"/>
                <a:gd name="T38" fmla="*/ 479425 w 731"/>
                <a:gd name="T39" fmla="*/ 414337 h 429"/>
                <a:gd name="T40" fmla="*/ 509587 w 731"/>
                <a:gd name="T41" fmla="*/ 430212 h 429"/>
                <a:gd name="T42" fmla="*/ 539750 w 731"/>
                <a:gd name="T43" fmla="*/ 444500 h 429"/>
                <a:gd name="T44" fmla="*/ 560387 w 731"/>
                <a:gd name="T45" fmla="*/ 466725 h 429"/>
                <a:gd name="T46" fmla="*/ 590550 w 731"/>
                <a:gd name="T47" fmla="*/ 481012 h 429"/>
                <a:gd name="T48" fmla="*/ 620712 w 731"/>
                <a:gd name="T49" fmla="*/ 495300 h 429"/>
                <a:gd name="T50" fmla="*/ 649287 w 731"/>
                <a:gd name="T51" fmla="*/ 503237 h 429"/>
                <a:gd name="T52" fmla="*/ 679450 w 731"/>
                <a:gd name="T53" fmla="*/ 517525 h 429"/>
                <a:gd name="T54" fmla="*/ 709612 w 731"/>
                <a:gd name="T55" fmla="*/ 533400 h 429"/>
                <a:gd name="T56" fmla="*/ 738187 w 731"/>
                <a:gd name="T57" fmla="*/ 547687 h 429"/>
                <a:gd name="T58" fmla="*/ 768350 w 731"/>
                <a:gd name="T59" fmla="*/ 561975 h 429"/>
                <a:gd name="T60" fmla="*/ 798512 w 731"/>
                <a:gd name="T61" fmla="*/ 569912 h 429"/>
                <a:gd name="T62" fmla="*/ 827087 w 731"/>
                <a:gd name="T63" fmla="*/ 584200 h 429"/>
                <a:gd name="T64" fmla="*/ 857250 w 731"/>
                <a:gd name="T65" fmla="*/ 592137 h 429"/>
                <a:gd name="T66" fmla="*/ 885825 w 731"/>
                <a:gd name="T67" fmla="*/ 606425 h 429"/>
                <a:gd name="T68" fmla="*/ 915987 w 731"/>
                <a:gd name="T69" fmla="*/ 614362 h 429"/>
                <a:gd name="T70" fmla="*/ 952500 w 731"/>
                <a:gd name="T71" fmla="*/ 622300 h 429"/>
                <a:gd name="T72" fmla="*/ 982662 w 731"/>
                <a:gd name="T73" fmla="*/ 636587 h 429"/>
                <a:gd name="T74" fmla="*/ 1012825 w 731"/>
                <a:gd name="T75" fmla="*/ 644525 h 429"/>
                <a:gd name="T76" fmla="*/ 1041400 w 731"/>
                <a:gd name="T77" fmla="*/ 650875 h 429"/>
                <a:gd name="T78" fmla="*/ 1077912 w 731"/>
                <a:gd name="T79" fmla="*/ 658812 h 429"/>
                <a:gd name="T80" fmla="*/ 1108075 w 731"/>
                <a:gd name="T81" fmla="*/ 666750 h 429"/>
                <a:gd name="T82" fmla="*/ 1138237 w 731"/>
                <a:gd name="T83" fmla="*/ 681037 h 4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31" h="429">
                  <a:moveTo>
                    <a:pt x="0" y="0"/>
                  </a:moveTo>
                  <a:lnTo>
                    <a:pt x="4" y="10"/>
                  </a:lnTo>
                  <a:lnTo>
                    <a:pt x="9" y="14"/>
                  </a:lnTo>
                  <a:lnTo>
                    <a:pt x="14" y="19"/>
                  </a:lnTo>
                  <a:lnTo>
                    <a:pt x="18" y="24"/>
                  </a:lnTo>
                  <a:lnTo>
                    <a:pt x="23" y="28"/>
                  </a:lnTo>
                  <a:lnTo>
                    <a:pt x="27" y="33"/>
                  </a:lnTo>
                  <a:lnTo>
                    <a:pt x="32" y="38"/>
                  </a:lnTo>
                  <a:lnTo>
                    <a:pt x="37" y="42"/>
                  </a:lnTo>
                  <a:lnTo>
                    <a:pt x="41" y="47"/>
                  </a:lnTo>
                  <a:lnTo>
                    <a:pt x="46" y="56"/>
                  </a:lnTo>
                  <a:lnTo>
                    <a:pt x="51" y="61"/>
                  </a:lnTo>
                  <a:lnTo>
                    <a:pt x="55" y="66"/>
                  </a:lnTo>
                  <a:lnTo>
                    <a:pt x="60" y="70"/>
                  </a:lnTo>
                  <a:lnTo>
                    <a:pt x="69" y="75"/>
                  </a:lnTo>
                  <a:lnTo>
                    <a:pt x="74" y="80"/>
                  </a:lnTo>
                  <a:lnTo>
                    <a:pt x="79" y="84"/>
                  </a:lnTo>
                  <a:lnTo>
                    <a:pt x="83" y="89"/>
                  </a:lnTo>
                  <a:lnTo>
                    <a:pt x="88" y="94"/>
                  </a:lnTo>
                  <a:lnTo>
                    <a:pt x="93" y="98"/>
                  </a:lnTo>
                  <a:lnTo>
                    <a:pt x="97" y="103"/>
                  </a:lnTo>
                  <a:lnTo>
                    <a:pt x="102" y="108"/>
                  </a:lnTo>
                  <a:lnTo>
                    <a:pt x="107" y="112"/>
                  </a:lnTo>
                  <a:lnTo>
                    <a:pt x="111" y="117"/>
                  </a:lnTo>
                  <a:lnTo>
                    <a:pt x="116" y="121"/>
                  </a:lnTo>
                  <a:lnTo>
                    <a:pt x="121" y="126"/>
                  </a:lnTo>
                  <a:lnTo>
                    <a:pt x="125" y="131"/>
                  </a:lnTo>
                  <a:lnTo>
                    <a:pt x="135" y="135"/>
                  </a:lnTo>
                  <a:lnTo>
                    <a:pt x="139" y="140"/>
                  </a:lnTo>
                  <a:lnTo>
                    <a:pt x="144" y="145"/>
                  </a:lnTo>
                  <a:lnTo>
                    <a:pt x="149" y="149"/>
                  </a:lnTo>
                  <a:lnTo>
                    <a:pt x="153" y="154"/>
                  </a:lnTo>
                  <a:lnTo>
                    <a:pt x="158" y="159"/>
                  </a:lnTo>
                  <a:lnTo>
                    <a:pt x="163" y="163"/>
                  </a:lnTo>
                  <a:lnTo>
                    <a:pt x="167" y="168"/>
                  </a:lnTo>
                  <a:lnTo>
                    <a:pt x="172" y="168"/>
                  </a:lnTo>
                  <a:lnTo>
                    <a:pt x="181" y="173"/>
                  </a:lnTo>
                  <a:lnTo>
                    <a:pt x="186" y="177"/>
                  </a:lnTo>
                  <a:lnTo>
                    <a:pt x="190" y="182"/>
                  </a:lnTo>
                  <a:lnTo>
                    <a:pt x="195" y="187"/>
                  </a:lnTo>
                  <a:lnTo>
                    <a:pt x="200" y="191"/>
                  </a:lnTo>
                  <a:lnTo>
                    <a:pt x="204" y="196"/>
                  </a:lnTo>
                  <a:lnTo>
                    <a:pt x="209" y="201"/>
                  </a:lnTo>
                  <a:lnTo>
                    <a:pt x="218" y="201"/>
                  </a:lnTo>
                  <a:lnTo>
                    <a:pt x="223" y="205"/>
                  </a:lnTo>
                  <a:lnTo>
                    <a:pt x="228" y="210"/>
                  </a:lnTo>
                  <a:lnTo>
                    <a:pt x="232" y="215"/>
                  </a:lnTo>
                  <a:lnTo>
                    <a:pt x="237" y="219"/>
                  </a:lnTo>
                  <a:lnTo>
                    <a:pt x="242" y="224"/>
                  </a:lnTo>
                  <a:lnTo>
                    <a:pt x="246" y="224"/>
                  </a:lnTo>
                  <a:lnTo>
                    <a:pt x="256" y="229"/>
                  </a:lnTo>
                  <a:lnTo>
                    <a:pt x="260" y="233"/>
                  </a:lnTo>
                  <a:lnTo>
                    <a:pt x="265" y="238"/>
                  </a:lnTo>
                  <a:lnTo>
                    <a:pt x="270" y="243"/>
                  </a:lnTo>
                  <a:lnTo>
                    <a:pt x="274" y="243"/>
                  </a:lnTo>
                  <a:lnTo>
                    <a:pt x="284" y="247"/>
                  </a:lnTo>
                  <a:lnTo>
                    <a:pt x="288" y="252"/>
                  </a:lnTo>
                  <a:lnTo>
                    <a:pt x="293" y="257"/>
                  </a:lnTo>
                  <a:lnTo>
                    <a:pt x="298" y="257"/>
                  </a:lnTo>
                  <a:lnTo>
                    <a:pt x="302" y="261"/>
                  </a:lnTo>
                  <a:lnTo>
                    <a:pt x="312" y="266"/>
                  </a:lnTo>
                  <a:lnTo>
                    <a:pt x="316" y="271"/>
                  </a:lnTo>
                  <a:lnTo>
                    <a:pt x="321" y="271"/>
                  </a:lnTo>
                  <a:lnTo>
                    <a:pt x="326" y="275"/>
                  </a:lnTo>
                  <a:lnTo>
                    <a:pt x="330" y="280"/>
                  </a:lnTo>
                  <a:lnTo>
                    <a:pt x="340" y="280"/>
                  </a:lnTo>
                  <a:lnTo>
                    <a:pt x="344" y="284"/>
                  </a:lnTo>
                  <a:lnTo>
                    <a:pt x="349" y="289"/>
                  </a:lnTo>
                  <a:lnTo>
                    <a:pt x="353" y="294"/>
                  </a:lnTo>
                  <a:lnTo>
                    <a:pt x="363" y="294"/>
                  </a:lnTo>
                  <a:lnTo>
                    <a:pt x="367" y="298"/>
                  </a:lnTo>
                  <a:lnTo>
                    <a:pt x="372" y="303"/>
                  </a:lnTo>
                  <a:lnTo>
                    <a:pt x="381" y="303"/>
                  </a:lnTo>
                  <a:lnTo>
                    <a:pt x="386" y="308"/>
                  </a:lnTo>
                  <a:lnTo>
                    <a:pt x="391" y="312"/>
                  </a:lnTo>
                  <a:lnTo>
                    <a:pt x="395" y="312"/>
                  </a:lnTo>
                  <a:lnTo>
                    <a:pt x="405" y="317"/>
                  </a:lnTo>
                  <a:lnTo>
                    <a:pt x="409" y="317"/>
                  </a:lnTo>
                  <a:lnTo>
                    <a:pt x="414" y="322"/>
                  </a:lnTo>
                  <a:lnTo>
                    <a:pt x="423" y="326"/>
                  </a:lnTo>
                  <a:lnTo>
                    <a:pt x="428" y="326"/>
                  </a:lnTo>
                  <a:lnTo>
                    <a:pt x="433" y="331"/>
                  </a:lnTo>
                  <a:lnTo>
                    <a:pt x="442" y="336"/>
                  </a:lnTo>
                  <a:lnTo>
                    <a:pt x="447" y="336"/>
                  </a:lnTo>
                  <a:lnTo>
                    <a:pt x="451" y="340"/>
                  </a:lnTo>
                  <a:lnTo>
                    <a:pt x="461" y="340"/>
                  </a:lnTo>
                  <a:lnTo>
                    <a:pt x="465" y="345"/>
                  </a:lnTo>
                  <a:lnTo>
                    <a:pt x="470" y="345"/>
                  </a:lnTo>
                  <a:lnTo>
                    <a:pt x="479" y="350"/>
                  </a:lnTo>
                  <a:lnTo>
                    <a:pt x="484" y="354"/>
                  </a:lnTo>
                  <a:lnTo>
                    <a:pt x="489" y="354"/>
                  </a:lnTo>
                  <a:lnTo>
                    <a:pt x="498" y="359"/>
                  </a:lnTo>
                  <a:lnTo>
                    <a:pt x="503" y="359"/>
                  </a:lnTo>
                  <a:lnTo>
                    <a:pt x="507" y="364"/>
                  </a:lnTo>
                  <a:lnTo>
                    <a:pt x="516" y="364"/>
                  </a:lnTo>
                  <a:lnTo>
                    <a:pt x="521" y="368"/>
                  </a:lnTo>
                  <a:lnTo>
                    <a:pt x="526" y="368"/>
                  </a:lnTo>
                  <a:lnTo>
                    <a:pt x="535" y="373"/>
                  </a:lnTo>
                  <a:lnTo>
                    <a:pt x="540" y="373"/>
                  </a:lnTo>
                  <a:lnTo>
                    <a:pt x="544" y="378"/>
                  </a:lnTo>
                  <a:lnTo>
                    <a:pt x="554" y="378"/>
                  </a:lnTo>
                  <a:lnTo>
                    <a:pt x="558" y="382"/>
                  </a:lnTo>
                  <a:lnTo>
                    <a:pt x="568" y="382"/>
                  </a:lnTo>
                  <a:lnTo>
                    <a:pt x="572" y="387"/>
                  </a:lnTo>
                  <a:lnTo>
                    <a:pt x="577" y="387"/>
                  </a:lnTo>
                  <a:lnTo>
                    <a:pt x="586" y="392"/>
                  </a:lnTo>
                  <a:lnTo>
                    <a:pt x="591" y="392"/>
                  </a:lnTo>
                  <a:lnTo>
                    <a:pt x="600" y="392"/>
                  </a:lnTo>
                  <a:lnTo>
                    <a:pt x="605" y="396"/>
                  </a:lnTo>
                  <a:lnTo>
                    <a:pt x="610" y="396"/>
                  </a:lnTo>
                  <a:lnTo>
                    <a:pt x="619" y="401"/>
                  </a:lnTo>
                  <a:lnTo>
                    <a:pt x="624" y="401"/>
                  </a:lnTo>
                  <a:lnTo>
                    <a:pt x="633" y="406"/>
                  </a:lnTo>
                  <a:lnTo>
                    <a:pt x="638" y="406"/>
                  </a:lnTo>
                  <a:lnTo>
                    <a:pt x="647" y="406"/>
                  </a:lnTo>
                  <a:lnTo>
                    <a:pt x="652" y="410"/>
                  </a:lnTo>
                  <a:lnTo>
                    <a:pt x="656" y="410"/>
                  </a:lnTo>
                  <a:lnTo>
                    <a:pt x="665" y="415"/>
                  </a:lnTo>
                  <a:lnTo>
                    <a:pt x="670" y="415"/>
                  </a:lnTo>
                  <a:lnTo>
                    <a:pt x="679" y="415"/>
                  </a:lnTo>
                  <a:lnTo>
                    <a:pt x="684" y="420"/>
                  </a:lnTo>
                  <a:lnTo>
                    <a:pt x="693" y="420"/>
                  </a:lnTo>
                  <a:lnTo>
                    <a:pt x="698" y="420"/>
                  </a:lnTo>
                  <a:lnTo>
                    <a:pt x="707" y="424"/>
                  </a:lnTo>
                  <a:lnTo>
                    <a:pt x="712" y="424"/>
                  </a:lnTo>
                  <a:lnTo>
                    <a:pt x="717" y="429"/>
                  </a:lnTo>
                  <a:lnTo>
                    <a:pt x="726" y="429"/>
                  </a:lnTo>
                  <a:lnTo>
                    <a:pt x="731" y="429"/>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7" name="Freeform 83"/>
            <p:cNvSpPr>
              <a:spLocks/>
            </p:cNvSpPr>
            <p:nvPr/>
          </p:nvSpPr>
          <p:spPr bwMode="auto">
            <a:xfrm>
              <a:off x="7865760" y="2830279"/>
              <a:ext cx="938112" cy="117462"/>
            </a:xfrm>
            <a:custGeom>
              <a:avLst/>
              <a:gdLst>
                <a:gd name="T0" fmla="*/ 14287 w 591"/>
                <a:gd name="T1" fmla="*/ 7938 h 74"/>
                <a:gd name="T2" fmla="*/ 36512 w 591"/>
                <a:gd name="T3" fmla="*/ 7938 h 74"/>
                <a:gd name="T4" fmla="*/ 58737 w 591"/>
                <a:gd name="T5" fmla="*/ 14288 h 74"/>
                <a:gd name="T6" fmla="*/ 80962 w 591"/>
                <a:gd name="T7" fmla="*/ 14288 h 74"/>
                <a:gd name="T8" fmla="*/ 103187 w 591"/>
                <a:gd name="T9" fmla="*/ 22225 h 74"/>
                <a:gd name="T10" fmla="*/ 125412 w 591"/>
                <a:gd name="T11" fmla="*/ 28575 h 74"/>
                <a:gd name="T12" fmla="*/ 147637 w 591"/>
                <a:gd name="T13" fmla="*/ 28575 h 74"/>
                <a:gd name="T14" fmla="*/ 169862 w 591"/>
                <a:gd name="T15" fmla="*/ 36513 h 74"/>
                <a:gd name="T16" fmla="*/ 192087 w 591"/>
                <a:gd name="T17" fmla="*/ 36513 h 74"/>
                <a:gd name="T18" fmla="*/ 220662 w 591"/>
                <a:gd name="T19" fmla="*/ 44450 h 74"/>
                <a:gd name="T20" fmla="*/ 242887 w 591"/>
                <a:gd name="T21" fmla="*/ 50800 h 74"/>
                <a:gd name="T22" fmla="*/ 265112 w 591"/>
                <a:gd name="T23" fmla="*/ 50800 h 74"/>
                <a:gd name="T24" fmla="*/ 295275 w 591"/>
                <a:gd name="T25" fmla="*/ 58738 h 74"/>
                <a:gd name="T26" fmla="*/ 317500 w 591"/>
                <a:gd name="T27" fmla="*/ 58738 h 74"/>
                <a:gd name="T28" fmla="*/ 339725 w 591"/>
                <a:gd name="T29" fmla="*/ 66675 h 74"/>
                <a:gd name="T30" fmla="*/ 369887 w 591"/>
                <a:gd name="T31" fmla="*/ 66675 h 74"/>
                <a:gd name="T32" fmla="*/ 398462 w 591"/>
                <a:gd name="T33" fmla="*/ 73025 h 74"/>
                <a:gd name="T34" fmla="*/ 420687 w 591"/>
                <a:gd name="T35" fmla="*/ 73025 h 74"/>
                <a:gd name="T36" fmla="*/ 450850 w 591"/>
                <a:gd name="T37" fmla="*/ 73025 h 74"/>
                <a:gd name="T38" fmla="*/ 479425 w 591"/>
                <a:gd name="T39" fmla="*/ 80963 h 74"/>
                <a:gd name="T40" fmla="*/ 501650 w 591"/>
                <a:gd name="T41" fmla="*/ 80963 h 74"/>
                <a:gd name="T42" fmla="*/ 531812 w 591"/>
                <a:gd name="T43" fmla="*/ 88900 h 74"/>
                <a:gd name="T44" fmla="*/ 561975 w 591"/>
                <a:gd name="T45" fmla="*/ 88900 h 74"/>
                <a:gd name="T46" fmla="*/ 584200 w 591"/>
                <a:gd name="T47" fmla="*/ 88900 h 74"/>
                <a:gd name="T48" fmla="*/ 612775 w 591"/>
                <a:gd name="T49" fmla="*/ 95250 h 74"/>
                <a:gd name="T50" fmla="*/ 642937 w 591"/>
                <a:gd name="T51" fmla="*/ 95250 h 74"/>
                <a:gd name="T52" fmla="*/ 671512 w 591"/>
                <a:gd name="T53" fmla="*/ 95250 h 74"/>
                <a:gd name="T54" fmla="*/ 693737 w 591"/>
                <a:gd name="T55" fmla="*/ 103188 h 74"/>
                <a:gd name="T56" fmla="*/ 723900 w 591"/>
                <a:gd name="T57" fmla="*/ 103188 h 74"/>
                <a:gd name="T58" fmla="*/ 754062 w 591"/>
                <a:gd name="T59" fmla="*/ 103188 h 74"/>
                <a:gd name="T60" fmla="*/ 782637 w 591"/>
                <a:gd name="T61" fmla="*/ 111125 h 74"/>
                <a:gd name="T62" fmla="*/ 812800 w 591"/>
                <a:gd name="T63" fmla="*/ 111125 h 74"/>
                <a:gd name="T64" fmla="*/ 842962 w 591"/>
                <a:gd name="T65" fmla="*/ 111125 h 74"/>
                <a:gd name="T66" fmla="*/ 865187 w 591"/>
                <a:gd name="T67" fmla="*/ 111125 h 74"/>
                <a:gd name="T68" fmla="*/ 893762 w 591"/>
                <a:gd name="T69" fmla="*/ 117475 h 74"/>
                <a:gd name="T70" fmla="*/ 923925 w 591"/>
                <a:gd name="T71" fmla="*/ 117475 h 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1" h="74">
                  <a:moveTo>
                    <a:pt x="0" y="0"/>
                  </a:moveTo>
                  <a:lnTo>
                    <a:pt x="9" y="5"/>
                  </a:lnTo>
                  <a:lnTo>
                    <a:pt x="14" y="5"/>
                  </a:lnTo>
                  <a:lnTo>
                    <a:pt x="23" y="5"/>
                  </a:lnTo>
                  <a:lnTo>
                    <a:pt x="28" y="9"/>
                  </a:lnTo>
                  <a:lnTo>
                    <a:pt x="37" y="9"/>
                  </a:lnTo>
                  <a:lnTo>
                    <a:pt x="42" y="9"/>
                  </a:lnTo>
                  <a:lnTo>
                    <a:pt x="51" y="9"/>
                  </a:lnTo>
                  <a:lnTo>
                    <a:pt x="56" y="14"/>
                  </a:lnTo>
                  <a:lnTo>
                    <a:pt x="65" y="14"/>
                  </a:lnTo>
                  <a:lnTo>
                    <a:pt x="70" y="14"/>
                  </a:lnTo>
                  <a:lnTo>
                    <a:pt x="79" y="18"/>
                  </a:lnTo>
                  <a:lnTo>
                    <a:pt x="84" y="18"/>
                  </a:lnTo>
                  <a:lnTo>
                    <a:pt x="93" y="18"/>
                  </a:lnTo>
                  <a:lnTo>
                    <a:pt x="102" y="23"/>
                  </a:lnTo>
                  <a:lnTo>
                    <a:pt x="107" y="23"/>
                  </a:lnTo>
                  <a:lnTo>
                    <a:pt x="116" y="23"/>
                  </a:lnTo>
                  <a:lnTo>
                    <a:pt x="121" y="23"/>
                  </a:lnTo>
                  <a:lnTo>
                    <a:pt x="130" y="28"/>
                  </a:lnTo>
                  <a:lnTo>
                    <a:pt x="139" y="28"/>
                  </a:lnTo>
                  <a:lnTo>
                    <a:pt x="144" y="28"/>
                  </a:lnTo>
                  <a:lnTo>
                    <a:pt x="153" y="32"/>
                  </a:lnTo>
                  <a:lnTo>
                    <a:pt x="163" y="32"/>
                  </a:lnTo>
                  <a:lnTo>
                    <a:pt x="167" y="32"/>
                  </a:lnTo>
                  <a:lnTo>
                    <a:pt x="177" y="32"/>
                  </a:lnTo>
                  <a:lnTo>
                    <a:pt x="186" y="37"/>
                  </a:lnTo>
                  <a:lnTo>
                    <a:pt x="191" y="37"/>
                  </a:lnTo>
                  <a:lnTo>
                    <a:pt x="200" y="37"/>
                  </a:lnTo>
                  <a:lnTo>
                    <a:pt x="209" y="37"/>
                  </a:lnTo>
                  <a:lnTo>
                    <a:pt x="214" y="42"/>
                  </a:lnTo>
                  <a:lnTo>
                    <a:pt x="223" y="42"/>
                  </a:lnTo>
                  <a:lnTo>
                    <a:pt x="233" y="42"/>
                  </a:lnTo>
                  <a:lnTo>
                    <a:pt x="242" y="42"/>
                  </a:lnTo>
                  <a:lnTo>
                    <a:pt x="251" y="46"/>
                  </a:lnTo>
                  <a:lnTo>
                    <a:pt x="256" y="46"/>
                  </a:lnTo>
                  <a:lnTo>
                    <a:pt x="265" y="46"/>
                  </a:lnTo>
                  <a:lnTo>
                    <a:pt x="274" y="46"/>
                  </a:lnTo>
                  <a:lnTo>
                    <a:pt x="284" y="46"/>
                  </a:lnTo>
                  <a:lnTo>
                    <a:pt x="293" y="51"/>
                  </a:lnTo>
                  <a:lnTo>
                    <a:pt x="302" y="51"/>
                  </a:lnTo>
                  <a:lnTo>
                    <a:pt x="307" y="51"/>
                  </a:lnTo>
                  <a:lnTo>
                    <a:pt x="316" y="51"/>
                  </a:lnTo>
                  <a:lnTo>
                    <a:pt x="326" y="51"/>
                  </a:lnTo>
                  <a:lnTo>
                    <a:pt x="335" y="56"/>
                  </a:lnTo>
                  <a:lnTo>
                    <a:pt x="344" y="56"/>
                  </a:lnTo>
                  <a:lnTo>
                    <a:pt x="354" y="56"/>
                  </a:lnTo>
                  <a:lnTo>
                    <a:pt x="358" y="56"/>
                  </a:lnTo>
                  <a:lnTo>
                    <a:pt x="368" y="56"/>
                  </a:lnTo>
                  <a:lnTo>
                    <a:pt x="377" y="60"/>
                  </a:lnTo>
                  <a:lnTo>
                    <a:pt x="386" y="60"/>
                  </a:lnTo>
                  <a:lnTo>
                    <a:pt x="396" y="60"/>
                  </a:lnTo>
                  <a:lnTo>
                    <a:pt x="405" y="60"/>
                  </a:lnTo>
                  <a:lnTo>
                    <a:pt x="414" y="60"/>
                  </a:lnTo>
                  <a:lnTo>
                    <a:pt x="423" y="60"/>
                  </a:lnTo>
                  <a:lnTo>
                    <a:pt x="428" y="65"/>
                  </a:lnTo>
                  <a:lnTo>
                    <a:pt x="437" y="65"/>
                  </a:lnTo>
                  <a:lnTo>
                    <a:pt x="447" y="65"/>
                  </a:lnTo>
                  <a:lnTo>
                    <a:pt x="456" y="65"/>
                  </a:lnTo>
                  <a:lnTo>
                    <a:pt x="465" y="65"/>
                  </a:lnTo>
                  <a:lnTo>
                    <a:pt x="475" y="65"/>
                  </a:lnTo>
                  <a:lnTo>
                    <a:pt x="484" y="70"/>
                  </a:lnTo>
                  <a:lnTo>
                    <a:pt x="493" y="70"/>
                  </a:lnTo>
                  <a:lnTo>
                    <a:pt x="503" y="70"/>
                  </a:lnTo>
                  <a:lnTo>
                    <a:pt x="512" y="70"/>
                  </a:lnTo>
                  <a:lnTo>
                    <a:pt x="521" y="70"/>
                  </a:lnTo>
                  <a:lnTo>
                    <a:pt x="531" y="70"/>
                  </a:lnTo>
                  <a:lnTo>
                    <a:pt x="535" y="70"/>
                  </a:lnTo>
                  <a:lnTo>
                    <a:pt x="545" y="70"/>
                  </a:lnTo>
                  <a:lnTo>
                    <a:pt x="554" y="74"/>
                  </a:lnTo>
                  <a:lnTo>
                    <a:pt x="563" y="74"/>
                  </a:lnTo>
                  <a:lnTo>
                    <a:pt x="573" y="74"/>
                  </a:lnTo>
                  <a:lnTo>
                    <a:pt x="582" y="74"/>
                  </a:lnTo>
                  <a:lnTo>
                    <a:pt x="591" y="74"/>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8" name="Group 607"/>
          <p:cNvGrpSpPr/>
          <p:nvPr/>
        </p:nvGrpSpPr>
        <p:grpSpPr>
          <a:xfrm>
            <a:off x="1232139" y="2293704"/>
            <a:ext cx="2935001" cy="620654"/>
            <a:chOff x="1232139" y="2293704"/>
            <a:chExt cx="2935001" cy="620654"/>
          </a:xfrm>
        </p:grpSpPr>
        <p:sp>
          <p:nvSpPr>
            <p:cNvPr id="609" name="Freeform 83"/>
            <p:cNvSpPr>
              <a:spLocks/>
            </p:cNvSpPr>
            <p:nvPr/>
          </p:nvSpPr>
          <p:spPr bwMode="auto">
            <a:xfrm>
              <a:off x="1232139" y="2293704"/>
              <a:ext cx="1182572" cy="620654"/>
            </a:xfrm>
            <a:custGeom>
              <a:avLst/>
              <a:gdLst>
                <a:gd name="T0" fmla="*/ 222250 w 745"/>
                <a:gd name="T1" fmla="*/ 450850 h 391"/>
                <a:gd name="T2" fmla="*/ 236538 w 745"/>
                <a:gd name="T3" fmla="*/ 139700 h 391"/>
                <a:gd name="T4" fmla="*/ 244475 w 745"/>
                <a:gd name="T5" fmla="*/ 6350 h 391"/>
                <a:gd name="T6" fmla="*/ 266700 w 745"/>
                <a:gd name="T7" fmla="*/ 6350 h 391"/>
                <a:gd name="T8" fmla="*/ 288925 w 745"/>
                <a:gd name="T9" fmla="*/ 14287 h 391"/>
                <a:gd name="T10" fmla="*/ 311150 w 745"/>
                <a:gd name="T11" fmla="*/ 28575 h 391"/>
                <a:gd name="T12" fmla="*/ 333375 w 745"/>
                <a:gd name="T13" fmla="*/ 36512 h 391"/>
                <a:gd name="T14" fmla="*/ 355600 w 745"/>
                <a:gd name="T15" fmla="*/ 44450 h 391"/>
                <a:gd name="T16" fmla="*/ 377825 w 745"/>
                <a:gd name="T17" fmla="*/ 50800 h 391"/>
                <a:gd name="T18" fmla="*/ 400050 w 745"/>
                <a:gd name="T19" fmla="*/ 58737 h 391"/>
                <a:gd name="T20" fmla="*/ 422275 w 745"/>
                <a:gd name="T21" fmla="*/ 66675 h 391"/>
                <a:gd name="T22" fmla="*/ 444500 w 745"/>
                <a:gd name="T23" fmla="*/ 73025 h 391"/>
                <a:gd name="T24" fmla="*/ 466725 w 745"/>
                <a:gd name="T25" fmla="*/ 88900 h 391"/>
                <a:gd name="T26" fmla="*/ 488950 w 745"/>
                <a:gd name="T27" fmla="*/ 95250 h 391"/>
                <a:gd name="T28" fmla="*/ 511175 w 745"/>
                <a:gd name="T29" fmla="*/ 103187 h 391"/>
                <a:gd name="T30" fmla="*/ 533400 w 745"/>
                <a:gd name="T31" fmla="*/ 111125 h 391"/>
                <a:gd name="T32" fmla="*/ 555625 w 745"/>
                <a:gd name="T33" fmla="*/ 117475 h 391"/>
                <a:gd name="T34" fmla="*/ 577850 w 745"/>
                <a:gd name="T35" fmla="*/ 125412 h 391"/>
                <a:gd name="T36" fmla="*/ 600075 w 745"/>
                <a:gd name="T37" fmla="*/ 133350 h 391"/>
                <a:gd name="T38" fmla="*/ 620713 w 745"/>
                <a:gd name="T39" fmla="*/ 139700 h 391"/>
                <a:gd name="T40" fmla="*/ 642938 w 745"/>
                <a:gd name="T41" fmla="*/ 147637 h 391"/>
                <a:gd name="T42" fmla="*/ 665163 w 745"/>
                <a:gd name="T43" fmla="*/ 155575 h 391"/>
                <a:gd name="T44" fmla="*/ 687388 w 745"/>
                <a:gd name="T45" fmla="*/ 161925 h 391"/>
                <a:gd name="T46" fmla="*/ 709613 w 745"/>
                <a:gd name="T47" fmla="*/ 177800 h 391"/>
                <a:gd name="T48" fmla="*/ 731838 w 745"/>
                <a:gd name="T49" fmla="*/ 177800 h 391"/>
                <a:gd name="T50" fmla="*/ 754063 w 745"/>
                <a:gd name="T51" fmla="*/ 192087 h 391"/>
                <a:gd name="T52" fmla="*/ 776288 w 745"/>
                <a:gd name="T53" fmla="*/ 192087 h 391"/>
                <a:gd name="T54" fmla="*/ 798513 w 745"/>
                <a:gd name="T55" fmla="*/ 206375 h 391"/>
                <a:gd name="T56" fmla="*/ 820738 w 745"/>
                <a:gd name="T57" fmla="*/ 214312 h 391"/>
                <a:gd name="T58" fmla="*/ 842963 w 745"/>
                <a:gd name="T59" fmla="*/ 222250 h 391"/>
                <a:gd name="T60" fmla="*/ 865188 w 745"/>
                <a:gd name="T61" fmla="*/ 228600 h 391"/>
                <a:gd name="T62" fmla="*/ 887413 w 745"/>
                <a:gd name="T63" fmla="*/ 236537 h 391"/>
                <a:gd name="T64" fmla="*/ 909638 w 745"/>
                <a:gd name="T65" fmla="*/ 242887 h 391"/>
                <a:gd name="T66" fmla="*/ 931863 w 745"/>
                <a:gd name="T67" fmla="*/ 250825 h 391"/>
                <a:gd name="T68" fmla="*/ 962025 w 745"/>
                <a:gd name="T69" fmla="*/ 258762 h 391"/>
                <a:gd name="T70" fmla="*/ 984250 w 745"/>
                <a:gd name="T71" fmla="*/ 265112 h 391"/>
                <a:gd name="T72" fmla="*/ 1012825 w 745"/>
                <a:gd name="T73" fmla="*/ 273050 h 391"/>
                <a:gd name="T74" fmla="*/ 1042988 w 745"/>
                <a:gd name="T75" fmla="*/ 280987 h 391"/>
                <a:gd name="T76" fmla="*/ 1073150 w 745"/>
                <a:gd name="T77" fmla="*/ 287337 h 391"/>
                <a:gd name="T78" fmla="*/ 1101725 w 745"/>
                <a:gd name="T79" fmla="*/ 303212 h 391"/>
                <a:gd name="T80" fmla="*/ 1131888 w 745"/>
                <a:gd name="T81" fmla="*/ 309562 h 391"/>
                <a:gd name="T82" fmla="*/ 1160463 w 745"/>
                <a:gd name="T83" fmla="*/ 317500 h 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45" h="391">
                  <a:moveTo>
                    <a:pt x="0" y="391"/>
                  </a:moveTo>
                  <a:lnTo>
                    <a:pt x="140" y="391"/>
                  </a:lnTo>
                  <a:lnTo>
                    <a:pt x="140" y="284"/>
                  </a:lnTo>
                  <a:lnTo>
                    <a:pt x="145" y="279"/>
                  </a:lnTo>
                  <a:lnTo>
                    <a:pt x="145" y="93"/>
                  </a:lnTo>
                  <a:lnTo>
                    <a:pt x="149" y="88"/>
                  </a:lnTo>
                  <a:lnTo>
                    <a:pt x="149" y="23"/>
                  </a:lnTo>
                  <a:lnTo>
                    <a:pt x="154" y="18"/>
                  </a:lnTo>
                  <a:lnTo>
                    <a:pt x="154" y="4"/>
                  </a:lnTo>
                  <a:lnTo>
                    <a:pt x="159" y="0"/>
                  </a:lnTo>
                  <a:lnTo>
                    <a:pt x="163" y="4"/>
                  </a:lnTo>
                  <a:lnTo>
                    <a:pt x="168" y="4"/>
                  </a:lnTo>
                  <a:lnTo>
                    <a:pt x="173" y="4"/>
                  </a:lnTo>
                  <a:lnTo>
                    <a:pt x="177" y="9"/>
                  </a:lnTo>
                  <a:lnTo>
                    <a:pt x="182" y="9"/>
                  </a:lnTo>
                  <a:lnTo>
                    <a:pt x="187" y="14"/>
                  </a:lnTo>
                  <a:lnTo>
                    <a:pt x="191" y="14"/>
                  </a:lnTo>
                  <a:lnTo>
                    <a:pt x="196" y="18"/>
                  </a:lnTo>
                  <a:lnTo>
                    <a:pt x="201" y="18"/>
                  </a:lnTo>
                  <a:lnTo>
                    <a:pt x="205" y="18"/>
                  </a:lnTo>
                  <a:lnTo>
                    <a:pt x="210" y="23"/>
                  </a:lnTo>
                  <a:lnTo>
                    <a:pt x="215" y="23"/>
                  </a:lnTo>
                  <a:lnTo>
                    <a:pt x="219" y="23"/>
                  </a:lnTo>
                  <a:lnTo>
                    <a:pt x="224" y="28"/>
                  </a:lnTo>
                  <a:lnTo>
                    <a:pt x="228" y="28"/>
                  </a:lnTo>
                  <a:lnTo>
                    <a:pt x="233" y="32"/>
                  </a:lnTo>
                  <a:lnTo>
                    <a:pt x="238" y="32"/>
                  </a:lnTo>
                  <a:lnTo>
                    <a:pt x="242" y="32"/>
                  </a:lnTo>
                  <a:lnTo>
                    <a:pt x="247" y="37"/>
                  </a:lnTo>
                  <a:lnTo>
                    <a:pt x="252" y="37"/>
                  </a:lnTo>
                  <a:lnTo>
                    <a:pt x="256" y="42"/>
                  </a:lnTo>
                  <a:lnTo>
                    <a:pt x="261" y="42"/>
                  </a:lnTo>
                  <a:lnTo>
                    <a:pt x="266" y="42"/>
                  </a:lnTo>
                  <a:lnTo>
                    <a:pt x="270" y="46"/>
                  </a:lnTo>
                  <a:lnTo>
                    <a:pt x="275" y="46"/>
                  </a:lnTo>
                  <a:lnTo>
                    <a:pt x="280" y="46"/>
                  </a:lnTo>
                  <a:lnTo>
                    <a:pt x="284" y="51"/>
                  </a:lnTo>
                  <a:lnTo>
                    <a:pt x="289" y="51"/>
                  </a:lnTo>
                  <a:lnTo>
                    <a:pt x="294" y="56"/>
                  </a:lnTo>
                  <a:lnTo>
                    <a:pt x="298" y="56"/>
                  </a:lnTo>
                  <a:lnTo>
                    <a:pt x="303" y="56"/>
                  </a:lnTo>
                  <a:lnTo>
                    <a:pt x="308" y="60"/>
                  </a:lnTo>
                  <a:lnTo>
                    <a:pt x="312" y="60"/>
                  </a:lnTo>
                  <a:lnTo>
                    <a:pt x="317" y="60"/>
                  </a:lnTo>
                  <a:lnTo>
                    <a:pt x="322" y="65"/>
                  </a:lnTo>
                  <a:lnTo>
                    <a:pt x="326" y="65"/>
                  </a:lnTo>
                  <a:lnTo>
                    <a:pt x="331" y="65"/>
                  </a:lnTo>
                  <a:lnTo>
                    <a:pt x="336" y="70"/>
                  </a:lnTo>
                  <a:lnTo>
                    <a:pt x="340" y="70"/>
                  </a:lnTo>
                  <a:lnTo>
                    <a:pt x="345" y="74"/>
                  </a:lnTo>
                  <a:lnTo>
                    <a:pt x="350" y="74"/>
                  </a:lnTo>
                  <a:lnTo>
                    <a:pt x="354" y="74"/>
                  </a:lnTo>
                  <a:lnTo>
                    <a:pt x="359" y="79"/>
                  </a:lnTo>
                  <a:lnTo>
                    <a:pt x="364" y="79"/>
                  </a:lnTo>
                  <a:lnTo>
                    <a:pt x="368" y="79"/>
                  </a:lnTo>
                  <a:lnTo>
                    <a:pt x="373" y="84"/>
                  </a:lnTo>
                  <a:lnTo>
                    <a:pt x="378" y="84"/>
                  </a:lnTo>
                  <a:lnTo>
                    <a:pt x="382" y="88"/>
                  </a:lnTo>
                  <a:lnTo>
                    <a:pt x="387" y="88"/>
                  </a:lnTo>
                  <a:lnTo>
                    <a:pt x="391" y="88"/>
                  </a:lnTo>
                  <a:lnTo>
                    <a:pt x="396" y="93"/>
                  </a:lnTo>
                  <a:lnTo>
                    <a:pt x="401" y="93"/>
                  </a:lnTo>
                  <a:lnTo>
                    <a:pt x="405" y="93"/>
                  </a:lnTo>
                  <a:lnTo>
                    <a:pt x="410" y="98"/>
                  </a:lnTo>
                  <a:lnTo>
                    <a:pt x="415" y="98"/>
                  </a:lnTo>
                  <a:lnTo>
                    <a:pt x="419" y="98"/>
                  </a:lnTo>
                  <a:lnTo>
                    <a:pt x="424" y="102"/>
                  </a:lnTo>
                  <a:lnTo>
                    <a:pt x="429" y="102"/>
                  </a:lnTo>
                  <a:lnTo>
                    <a:pt x="433" y="102"/>
                  </a:lnTo>
                  <a:lnTo>
                    <a:pt x="438" y="107"/>
                  </a:lnTo>
                  <a:lnTo>
                    <a:pt x="443" y="107"/>
                  </a:lnTo>
                  <a:lnTo>
                    <a:pt x="447" y="112"/>
                  </a:lnTo>
                  <a:lnTo>
                    <a:pt x="452" y="112"/>
                  </a:lnTo>
                  <a:lnTo>
                    <a:pt x="457" y="112"/>
                  </a:lnTo>
                  <a:lnTo>
                    <a:pt x="461" y="112"/>
                  </a:lnTo>
                  <a:lnTo>
                    <a:pt x="466" y="116"/>
                  </a:lnTo>
                  <a:lnTo>
                    <a:pt x="471" y="116"/>
                  </a:lnTo>
                  <a:lnTo>
                    <a:pt x="475" y="121"/>
                  </a:lnTo>
                  <a:lnTo>
                    <a:pt x="480" y="121"/>
                  </a:lnTo>
                  <a:lnTo>
                    <a:pt x="485" y="121"/>
                  </a:lnTo>
                  <a:lnTo>
                    <a:pt x="489" y="121"/>
                  </a:lnTo>
                  <a:lnTo>
                    <a:pt x="494" y="126"/>
                  </a:lnTo>
                  <a:lnTo>
                    <a:pt x="499" y="126"/>
                  </a:lnTo>
                  <a:lnTo>
                    <a:pt x="503" y="130"/>
                  </a:lnTo>
                  <a:lnTo>
                    <a:pt x="508" y="130"/>
                  </a:lnTo>
                  <a:lnTo>
                    <a:pt x="513" y="130"/>
                  </a:lnTo>
                  <a:lnTo>
                    <a:pt x="517" y="135"/>
                  </a:lnTo>
                  <a:lnTo>
                    <a:pt x="522" y="135"/>
                  </a:lnTo>
                  <a:lnTo>
                    <a:pt x="527" y="135"/>
                  </a:lnTo>
                  <a:lnTo>
                    <a:pt x="531" y="140"/>
                  </a:lnTo>
                  <a:lnTo>
                    <a:pt x="536" y="140"/>
                  </a:lnTo>
                  <a:lnTo>
                    <a:pt x="541" y="140"/>
                  </a:lnTo>
                  <a:lnTo>
                    <a:pt x="545" y="144"/>
                  </a:lnTo>
                  <a:lnTo>
                    <a:pt x="550" y="144"/>
                  </a:lnTo>
                  <a:lnTo>
                    <a:pt x="554" y="144"/>
                  </a:lnTo>
                  <a:lnTo>
                    <a:pt x="559" y="149"/>
                  </a:lnTo>
                  <a:lnTo>
                    <a:pt x="564" y="149"/>
                  </a:lnTo>
                  <a:lnTo>
                    <a:pt x="568" y="149"/>
                  </a:lnTo>
                  <a:lnTo>
                    <a:pt x="573" y="153"/>
                  </a:lnTo>
                  <a:lnTo>
                    <a:pt x="578" y="153"/>
                  </a:lnTo>
                  <a:lnTo>
                    <a:pt x="582" y="153"/>
                  </a:lnTo>
                  <a:lnTo>
                    <a:pt x="587" y="158"/>
                  </a:lnTo>
                  <a:lnTo>
                    <a:pt x="596" y="158"/>
                  </a:lnTo>
                  <a:lnTo>
                    <a:pt x="601" y="158"/>
                  </a:lnTo>
                  <a:lnTo>
                    <a:pt x="606" y="163"/>
                  </a:lnTo>
                  <a:lnTo>
                    <a:pt x="610" y="163"/>
                  </a:lnTo>
                  <a:lnTo>
                    <a:pt x="615" y="163"/>
                  </a:lnTo>
                  <a:lnTo>
                    <a:pt x="620" y="167"/>
                  </a:lnTo>
                  <a:lnTo>
                    <a:pt x="629" y="167"/>
                  </a:lnTo>
                  <a:lnTo>
                    <a:pt x="634" y="172"/>
                  </a:lnTo>
                  <a:lnTo>
                    <a:pt x="638" y="172"/>
                  </a:lnTo>
                  <a:lnTo>
                    <a:pt x="643" y="172"/>
                  </a:lnTo>
                  <a:lnTo>
                    <a:pt x="652" y="177"/>
                  </a:lnTo>
                  <a:lnTo>
                    <a:pt x="657" y="177"/>
                  </a:lnTo>
                  <a:lnTo>
                    <a:pt x="662" y="181"/>
                  </a:lnTo>
                  <a:lnTo>
                    <a:pt x="671" y="181"/>
                  </a:lnTo>
                  <a:lnTo>
                    <a:pt x="676" y="181"/>
                  </a:lnTo>
                  <a:lnTo>
                    <a:pt x="680" y="186"/>
                  </a:lnTo>
                  <a:lnTo>
                    <a:pt x="690" y="186"/>
                  </a:lnTo>
                  <a:lnTo>
                    <a:pt x="694" y="191"/>
                  </a:lnTo>
                  <a:lnTo>
                    <a:pt x="704" y="191"/>
                  </a:lnTo>
                  <a:lnTo>
                    <a:pt x="708" y="191"/>
                  </a:lnTo>
                  <a:lnTo>
                    <a:pt x="713" y="195"/>
                  </a:lnTo>
                  <a:lnTo>
                    <a:pt x="722" y="195"/>
                  </a:lnTo>
                  <a:lnTo>
                    <a:pt x="727" y="200"/>
                  </a:lnTo>
                  <a:lnTo>
                    <a:pt x="731" y="200"/>
                  </a:lnTo>
                  <a:lnTo>
                    <a:pt x="741" y="200"/>
                  </a:lnTo>
                  <a:lnTo>
                    <a:pt x="745" y="205"/>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0" name="Freeform 84"/>
            <p:cNvSpPr>
              <a:spLocks/>
            </p:cNvSpPr>
            <p:nvPr/>
          </p:nvSpPr>
          <p:spPr bwMode="auto">
            <a:xfrm>
              <a:off x="2414711" y="2619112"/>
              <a:ext cx="1523851" cy="236515"/>
            </a:xfrm>
            <a:custGeom>
              <a:avLst/>
              <a:gdLst>
                <a:gd name="T0" fmla="*/ 22225 w 960"/>
                <a:gd name="T1" fmla="*/ 6350 h 149"/>
                <a:gd name="T2" fmla="*/ 52388 w 960"/>
                <a:gd name="T3" fmla="*/ 14287 h 149"/>
                <a:gd name="T4" fmla="*/ 82550 w 960"/>
                <a:gd name="T5" fmla="*/ 22225 h 149"/>
                <a:gd name="T6" fmla="*/ 111125 w 960"/>
                <a:gd name="T7" fmla="*/ 28575 h 149"/>
                <a:gd name="T8" fmla="*/ 141288 w 960"/>
                <a:gd name="T9" fmla="*/ 36512 h 149"/>
                <a:gd name="T10" fmla="*/ 177800 w 960"/>
                <a:gd name="T11" fmla="*/ 44450 h 149"/>
                <a:gd name="T12" fmla="*/ 207963 w 960"/>
                <a:gd name="T13" fmla="*/ 50800 h 149"/>
                <a:gd name="T14" fmla="*/ 236538 w 960"/>
                <a:gd name="T15" fmla="*/ 58737 h 149"/>
                <a:gd name="T16" fmla="*/ 266700 w 960"/>
                <a:gd name="T17" fmla="*/ 66675 h 149"/>
                <a:gd name="T18" fmla="*/ 303213 w 960"/>
                <a:gd name="T19" fmla="*/ 73025 h 149"/>
                <a:gd name="T20" fmla="*/ 333375 w 960"/>
                <a:gd name="T21" fmla="*/ 80962 h 149"/>
                <a:gd name="T22" fmla="*/ 363538 w 960"/>
                <a:gd name="T23" fmla="*/ 88900 h 149"/>
                <a:gd name="T24" fmla="*/ 400050 w 960"/>
                <a:gd name="T25" fmla="*/ 95250 h 149"/>
                <a:gd name="T26" fmla="*/ 430213 w 960"/>
                <a:gd name="T27" fmla="*/ 103187 h 149"/>
                <a:gd name="T28" fmla="*/ 466725 w 960"/>
                <a:gd name="T29" fmla="*/ 103187 h 149"/>
                <a:gd name="T30" fmla="*/ 495300 w 960"/>
                <a:gd name="T31" fmla="*/ 111125 h 149"/>
                <a:gd name="T32" fmla="*/ 533400 w 960"/>
                <a:gd name="T33" fmla="*/ 117475 h 149"/>
                <a:gd name="T34" fmla="*/ 569913 w 960"/>
                <a:gd name="T35" fmla="*/ 125412 h 149"/>
                <a:gd name="T36" fmla="*/ 600075 w 960"/>
                <a:gd name="T37" fmla="*/ 133350 h 149"/>
                <a:gd name="T38" fmla="*/ 636588 w 960"/>
                <a:gd name="T39" fmla="*/ 139700 h 149"/>
                <a:gd name="T40" fmla="*/ 673100 w 960"/>
                <a:gd name="T41" fmla="*/ 139700 h 149"/>
                <a:gd name="T42" fmla="*/ 709613 w 960"/>
                <a:gd name="T43" fmla="*/ 147637 h 149"/>
                <a:gd name="T44" fmla="*/ 747713 w 960"/>
                <a:gd name="T45" fmla="*/ 155575 h 149"/>
                <a:gd name="T46" fmla="*/ 784225 w 960"/>
                <a:gd name="T47" fmla="*/ 161925 h 149"/>
                <a:gd name="T48" fmla="*/ 820738 w 960"/>
                <a:gd name="T49" fmla="*/ 161925 h 149"/>
                <a:gd name="T50" fmla="*/ 858838 w 960"/>
                <a:gd name="T51" fmla="*/ 169862 h 149"/>
                <a:gd name="T52" fmla="*/ 895350 w 960"/>
                <a:gd name="T53" fmla="*/ 176212 h 149"/>
                <a:gd name="T54" fmla="*/ 931863 w 960"/>
                <a:gd name="T55" fmla="*/ 176212 h 149"/>
                <a:gd name="T56" fmla="*/ 968375 w 960"/>
                <a:gd name="T57" fmla="*/ 184150 h 149"/>
                <a:gd name="T58" fmla="*/ 1006475 w 960"/>
                <a:gd name="T59" fmla="*/ 192087 h 149"/>
                <a:gd name="T60" fmla="*/ 1042988 w 960"/>
                <a:gd name="T61" fmla="*/ 192087 h 149"/>
                <a:gd name="T62" fmla="*/ 1087438 w 960"/>
                <a:gd name="T63" fmla="*/ 198437 h 149"/>
                <a:gd name="T64" fmla="*/ 1123950 w 960"/>
                <a:gd name="T65" fmla="*/ 198437 h 149"/>
                <a:gd name="T66" fmla="*/ 1162050 w 960"/>
                <a:gd name="T67" fmla="*/ 206375 h 149"/>
                <a:gd name="T68" fmla="*/ 1206500 w 960"/>
                <a:gd name="T69" fmla="*/ 206375 h 149"/>
                <a:gd name="T70" fmla="*/ 1243013 w 960"/>
                <a:gd name="T71" fmla="*/ 214312 h 149"/>
                <a:gd name="T72" fmla="*/ 1287463 w 960"/>
                <a:gd name="T73" fmla="*/ 214312 h 149"/>
                <a:gd name="T74" fmla="*/ 1331913 w 960"/>
                <a:gd name="T75" fmla="*/ 220662 h 149"/>
                <a:gd name="T76" fmla="*/ 1368425 w 960"/>
                <a:gd name="T77" fmla="*/ 220662 h 149"/>
                <a:gd name="T78" fmla="*/ 1412875 w 960"/>
                <a:gd name="T79" fmla="*/ 228600 h 149"/>
                <a:gd name="T80" fmla="*/ 1449388 w 960"/>
                <a:gd name="T81" fmla="*/ 228600 h 149"/>
                <a:gd name="T82" fmla="*/ 1493838 w 960"/>
                <a:gd name="T83" fmla="*/ 236537 h 1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60" h="149">
                  <a:moveTo>
                    <a:pt x="0" y="0"/>
                  </a:moveTo>
                  <a:lnTo>
                    <a:pt x="10" y="0"/>
                  </a:lnTo>
                  <a:lnTo>
                    <a:pt x="14" y="4"/>
                  </a:lnTo>
                  <a:lnTo>
                    <a:pt x="19" y="4"/>
                  </a:lnTo>
                  <a:lnTo>
                    <a:pt x="28" y="4"/>
                  </a:lnTo>
                  <a:lnTo>
                    <a:pt x="33" y="9"/>
                  </a:lnTo>
                  <a:lnTo>
                    <a:pt x="38" y="9"/>
                  </a:lnTo>
                  <a:lnTo>
                    <a:pt x="47" y="9"/>
                  </a:lnTo>
                  <a:lnTo>
                    <a:pt x="52" y="14"/>
                  </a:lnTo>
                  <a:lnTo>
                    <a:pt x="61" y="14"/>
                  </a:lnTo>
                  <a:lnTo>
                    <a:pt x="66" y="14"/>
                  </a:lnTo>
                  <a:lnTo>
                    <a:pt x="70" y="18"/>
                  </a:lnTo>
                  <a:lnTo>
                    <a:pt x="80" y="18"/>
                  </a:lnTo>
                  <a:lnTo>
                    <a:pt x="84" y="23"/>
                  </a:lnTo>
                  <a:lnTo>
                    <a:pt x="89" y="23"/>
                  </a:lnTo>
                  <a:lnTo>
                    <a:pt x="98" y="23"/>
                  </a:lnTo>
                  <a:lnTo>
                    <a:pt x="103" y="28"/>
                  </a:lnTo>
                  <a:lnTo>
                    <a:pt x="112" y="28"/>
                  </a:lnTo>
                  <a:lnTo>
                    <a:pt x="117" y="28"/>
                  </a:lnTo>
                  <a:lnTo>
                    <a:pt x="122" y="32"/>
                  </a:lnTo>
                  <a:lnTo>
                    <a:pt x="131" y="32"/>
                  </a:lnTo>
                  <a:lnTo>
                    <a:pt x="135" y="32"/>
                  </a:lnTo>
                  <a:lnTo>
                    <a:pt x="145" y="37"/>
                  </a:lnTo>
                  <a:lnTo>
                    <a:pt x="149" y="37"/>
                  </a:lnTo>
                  <a:lnTo>
                    <a:pt x="159" y="37"/>
                  </a:lnTo>
                  <a:lnTo>
                    <a:pt x="163" y="42"/>
                  </a:lnTo>
                  <a:lnTo>
                    <a:pt x="168" y="42"/>
                  </a:lnTo>
                  <a:lnTo>
                    <a:pt x="177" y="42"/>
                  </a:lnTo>
                  <a:lnTo>
                    <a:pt x="182" y="46"/>
                  </a:lnTo>
                  <a:lnTo>
                    <a:pt x="191" y="46"/>
                  </a:lnTo>
                  <a:lnTo>
                    <a:pt x="196" y="46"/>
                  </a:lnTo>
                  <a:lnTo>
                    <a:pt x="205" y="51"/>
                  </a:lnTo>
                  <a:lnTo>
                    <a:pt x="210" y="51"/>
                  </a:lnTo>
                  <a:lnTo>
                    <a:pt x="215" y="51"/>
                  </a:lnTo>
                  <a:lnTo>
                    <a:pt x="224" y="51"/>
                  </a:lnTo>
                  <a:lnTo>
                    <a:pt x="229" y="56"/>
                  </a:lnTo>
                  <a:lnTo>
                    <a:pt x="238" y="56"/>
                  </a:lnTo>
                  <a:lnTo>
                    <a:pt x="243" y="56"/>
                  </a:lnTo>
                  <a:lnTo>
                    <a:pt x="252" y="60"/>
                  </a:lnTo>
                  <a:lnTo>
                    <a:pt x="257" y="60"/>
                  </a:lnTo>
                  <a:lnTo>
                    <a:pt x="266" y="60"/>
                  </a:lnTo>
                  <a:lnTo>
                    <a:pt x="271" y="65"/>
                  </a:lnTo>
                  <a:lnTo>
                    <a:pt x="280" y="65"/>
                  </a:lnTo>
                  <a:lnTo>
                    <a:pt x="285" y="65"/>
                  </a:lnTo>
                  <a:lnTo>
                    <a:pt x="294" y="65"/>
                  </a:lnTo>
                  <a:lnTo>
                    <a:pt x="298" y="70"/>
                  </a:lnTo>
                  <a:lnTo>
                    <a:pt x="308" y="70"/>
                  </a:lnTo>
                  <a:lnTo>
                    <a:pt x="312" y="70"/>
                  </a:lnTo>
                  <a:lnTo>
                    <a:pt x="322" y="74"/>
                  </a:lnTo>
                  <a:lnTo>
                    <a:pt x="326" y="74"/>
                  </a:lnTo>
                  <a:lnTo>
                    <a:pt x="336" y="74"/>
                  </a:lnTo>
                  <a:lnTo>
                    <a:pt x="340" y="74"/>
                  </a:lnTo>
                  <a:lnTo>
                    <a:pt x="350" y="79"/>
                  </a:lnTo>
                  <a:lnTo>
                    <a:pt x="359" y="79"/>
                  </a:lnTo>
                  <a:lnTo>
                    <a:pt x="364" y="79"/>
                  </a:lnTo>
                  <a:lnTo>
                    <a:pt x="373" y="84"/>
                  </a:lnTo>
                  <a:lnTo>
                    <a:pt x="378" y="84"/>
                  </a:lnTo>
                  <a:lnTo>
                    <a:pt x="387" y="84"/>
                  </a:lnTo>
                  <a:lnTo>
                    <a:pt x="392" y="84"/>
                  </a:lnTo>
                  <a:lnTo>
                    <a:pt x="401" y="88"/>
                  </a:lnTo>
                  <a:lnTo>
                    <a:pt x="410" y="88"/>
                  </a:lnTo>
                  <a:lnTo>
                    <a:pt x="415" y="88"/>
                  </a:lnTo>
                  <a:lnTo>
                    <a:pt x="424" y="88"/>
                  </a:lnTo>
                  <a:lnTo>
                    <a:pt x="429" y="93"/>
                  </a:lnTo>
                  <a:lnTo>
                    <a:pt x="438" y="93"/>
                  </a:lnTo>
                  <a:lnTo>
                    <a:pt x="447" y="93"/>
                  </a:lnTo>
                  <a:lnTo>
                    <a:pt x="452" y="93"/>
                  </a:lnTo>
                  <a:lnTo>
                    <a:pt x="461" y="98"/>
                  </a:lnTo>
                  <a:lnTo>
                    <a:pt x="471" y="98"/>
                  </a:lnTo>
                  <a:lnTo>
                    <a:pt x="475" y="98"/>
                  </a:lnTo>
                  <a:lnTo>
                    <a:pt x="485" y="98"/>
                  </a:lnTo>
                  <a:lnTo>
                    <a:pt x="494" y="102"/>
                  </a:lnTo>
                  <a:lnTo>
                    <a:pt x="499" y="102"/>
                  </a:lnTo>
                  <a:lnTo>
                    <a:pt x="508" y="102"/>
                  </a:lnTo>
                  <a:lnTo>
                    <a:pt x="517" y="102"/>
                  </a:lnTo>
                  <a:lnTo>
                    <a:pt x="522" y="107"/>
                  </a:lnTo>
                  <a:lnTo>
                    <a:pt x="531" y="107"/>
                  </a:lnTo>
                  <a:lnTo>
                    <a:pt x="541" y="107"/>
                  </a:lnTo>
                  <a:lnTo>
                    <a:pt x="545" y="107"/>
                  </a:lnTo>
                  <a:lnTo>
                    <a:pt x="555" y="111"/>
                  </a:lnTo>
                  <a:lnTo>
                    <a:pt x="564" y="111"/>
                  </a:lnTo>
                  <a:lnTo>
                    <a:pt x="573" y="111"/>
                  </a:lnTo>
                  <a:lnTo>
                    <a:pt x="578" y="111"/>
                  </a:lnTo>
                  <a:lnTo>
                    <a:pt x="587" y="111"/>
                  </a:lnTo>
                  <a:lnTo>
                    <a:pt x="597" y="116"/>
                  </a:lnTo>
                  <a:lnTo>
                    <a:pt x="601" y="116"/>
                  </a:lnTo>
                  <a:lnTo>
                    <a:pt x="610" y="116"/>
                  </a:lnTo>
                  <a:lnTo>
                    <a:pt x="620" y="116"/>
                  </a:lnTo>
                  <a:lnTo>
                    <a:pt x="624" y="116"/>
                  </a:lnTo>
                  <a:lnTo>
                    <a:pt x="634" y="121"/>
                  </a:lnTo>
                  <a:lnTo>
                    <a:pt x="643" y="121"/>
                  </a:lnTo>
                  <a:lnTo>
                    <a:pt x="652" y="121"/>
                  </a:lnTo>
                  <a:lnTo>
                    <a:pt x="657" y="121"/>
                  </a:lnTo>
                  <a:lnTo>
                    <a:pt x="666" y="121"/>
                  </a:lnTo>
                  <a:lnTo>
                    <a:pt x="676" y="125"/>
                  </a:lnTo>
                  <a:lnTo>
                    <a:pt x="685" y="125"/>
                  </a:lnTo>
                  <a:lnTo>
                    <a:pt x="690" y="125"/>
                  </a:lnTo>
                  <a:lnTo>
                    <a:pt x="699" y="125"/>
                  </a:lnTo>
                  <a:lnTo>
                    <a:pt x="708" y="125"/>
                  </a:lnTo>
                  <a:lnTo>
                    <a:pt x="718" y="130"/>
                  </a:lnTo>
                  <a:lnTo>
                    <a:pt x="727" y="130"/>
                  </a:lnTo>
                  <a:lnTo>
                    <a:pt x="732" y="130"/>
                  </a:lnTo>
                  <a:lnTo>
                    <a:pt x="741" y="130"/>
                  </a:lnTo>
                  <a:lnTo>
                    <a:pt x="750" y="130"/>
                  </a:lnTo>
                  <a:lnTo>
                    <a:pt x="760" y="130"/>
                  </a:lnTo>
                  <a:lnTo>
                    <a:pt x="769" y="135"/>
                  </a:lnTo>
                  <a:lnTo>
                    <a:pt x="778" y="135"/>
                  </a:lnTo>
                  <a:lnTo>
                    <a:pt x="783" y="135"/>
                  </a:lnTo>
                  <a:lnTo>
                    <a:pt x="792" y="135"/>
                  </a:lnTo>
                  <a:lnTo>
                    <a:pt x="801" y="135"/>
                  </a:lnTo>
                  <a:lnTo>
                    <a:pt x="811" y="135"/>
                  </a:lnTo>
                  <a:lnTo>
                    <a:pt x="820" y="139"/>
                  </a:lnTo>
                  <a:lnTo>
                    <a:pt x="829" y="139"/>
                  </a:lnTo>
                  <a:lnTo>
                    <a:pt x="839" y="139"/>
                  </a:lnTo>
                  <a:lnTo>
                    <a:pt x="843" y="139"/>
                  </a:lnTo>
                  <a:lnTo>
                    <a:pt x="853" y="139"/>
                  </a:lnTo>
                  <a:lnTo>
                    <a:pt x="862" y="139"/>
                  </a:lnTo>
                  <a:lnTo>
                    <a:pt x="871" y="144"/>
                  </a:lnTo>
                  <a:lnTo>
                    <a:pt x="881" y="144"/>
                  </a:lnTo>
                  <a:lnTo>
                    <a:pt x="890" y="144"/>
                  </a:lnTo>
                  <a:lnTo>
                    <a:pt x="899" y="144"/>
                  </a:lnTo>
                  <a:lnTo>
                    <a:pt x="904" y="144"/>
                  </a:lnTo>
                  <a:lnTo>
                    <a:pt x="913" y="144"/>
                  </a:lnTo>
                  <a:lnTo>
                    <a:pt x="923" y="144"/>
                  </a:lnTo>
                  <a:lnTo>
                    <a:pt x="932" y="149"/>
                  </a:lnTo>
                  <a:lnTo>
                    <a:pt x="941" y="149"/>
                  </a:lnTo>
                  <a:lnTo>
                    <a:pt x="950" y="149"/>
                  </a:lnTo>
                  <a:lnTo>
                    <a:pt x="960" y="14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1" name="Freeform 85"/>
            <p:cNvSpPr>
              <a:spLocks/>
            </p:cNvSpPr>
            <p:nvPr/>
          </p:nvSpPr>
          <p:spPr bwMode="auto">
            <a:xfrm>
              <a:off x="3938562" y="2855627"/>
              <a:ext cx="228578" cy="14286"/>
            </a:xfrm>
            <a:custGeom>
              <a:avLst/>
              <a:gdLst>
                <a:gd name="T0" fmla="*/ 0 w 144"/>
                <a:gd name="T1" fmla="*/ 0 h 9"/>
                <a:gd name="T2" fmla="*/ 14288 w 144"/>
                <a:gd name="T3" fmla="*/ 0 h 9"/>
                <a:gd name="T4" fmla="*/ 28575 w 144"/>
                <a:gd name="T5" fmla="*/ 0 h 9"/>
                <a:gd name="T6" fmla="*/ 36513 w 144"/>
                <a:gd name="T7" fmla="*/ 0 h 9"/>
                <a:gd name="T8" fmla="*/ 50800 w 144"/>
                <a:gd name="T9" fmla="*/ 0 h 9"/>
                <a:gd name="T10" fmla="*/ 66675 w 144"/>
                <a:gd name="T11" fmla="*/ 6350 h 9"/>
                <a:gd name="T12" fmla="*/ 80963 w 144"/>
                <a:gd name="T13" fmla="*/ 6350 h 9"/>
                <a:gd name="T14" fmla="*/ 95250 w 144"/>
                <a:gd name="T15" fmla="*/ 6350 h 9"/>
                <a:gd name="T16" fmla="*/ 111125 w 144"/>
                <a:gd name="T17" fmla="*/ 6350 h 9"/>
                <a:gd name="T18" fmla="*/ 125413 w 144"/>
                <a:gd name="T19" fmla="*/ 6350 h 9"/>
                <a:gd name="T20" fmla="*/ 139700 w 144"/>
                <a:gd name="T21" fmla="*/ 6350 h 9"/>
                <a:gd name="T22" fmla="*/ 155575 w 144"/>
                <a:gd name="T23" fmla="*/ 6350 h 9"/>
                <a:gd name="T24" fmla="*/ 169863 w 144"/>
                <a:gd name="T25" fmla="*/ 6350 h 9"/>
                <a:gd name="T26" fmla="*/ 184150 w 144"/>
                <a:gd name="T27" fmla="*/ 6350 h 9"/>
                <a:gd name="T28" fmla="*/ 200025 w 144"/>
                <a:gd name="T29" fmla="*/ 14287 h 9"/>
                <a:gd name="T30" fmla="*/ 214313 w 144"/>
                <a:gd name="T31" fmla="*/ 14287 h 9"/>
                <a:gd name="T32" fmla="*/ 228600 w 144"/>
                <a:gd name="T33" fmla="*/ 1428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9">
                  <a:moveTo>
                    <a:pt x="0" y="0"/>
                  </a:moveTo>
                  <a:lnTo>
                    <a:pt x="9" y="0"/>
                  </a:lnTo>
                  <a:lnTo>
                    <a:pt x="18" y="0"/>
                  </a:lnTo>
                  <a:lnTo>
                    <a:pt x="23" y="0"/>
                  </a:lnTo>
                  <a:lnTo>
                    <a:pt x="32" y="0"/>
                  </a:lnTo>
                  <a:lnTo>
                    <a:pt x="42" y="4"/>
                  </a:lnTo>
                  <a:lnTo>
                    <a:pt x="51" y="4"/>
                  </a:lnTo>
                  <a:lnTo>
                    <a:pt x="60" y="4"/>
                  </a:lnTo>
                  <a:lnTo>
                    <a:pt x="70" y="4"/>
                  </a:lnTo>
                  <a:lnTo>
                    <a:pt x="79" y="4"/>
                  </a:lnTo>
                  <a:lnTo>
                    <a:pt x="88" y="4"/>
                  </a:lnTo>
                  <a:lnTo>
                    <a:pt x="98" y="4"/>
                  </a:lnTo>
                  <a:lnTo>
                    <a:pt x="107" y="4"/>
                  </a:lnTo>
                  <a:lnTo>
                    <a:pt x="116" y="4"/>
                  </a:lnTo>
                  <a:lnTo>
                    <a:pt x="126" y="9"/>
                  </a:lnTo>
                  <a:lnTo>
                    <a:pt x="135" y="9"/>
                  </a:lnTo>
                  <a:lnTo>
                    <a:pt x="144" y="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12" name="Group 611"/>
          <p:cNvGrpSpPr/>
          <p:nvPr/>
        </p:nvGrpSpPr>
        <p:grpSpPr>
          <a:xfrm>
            <a:off x="5773659" y="855641"/>
            <a:ext cx="3030214" cy="2025433"/>
            <a:chOff x="5773659" y="855641"/>
            <a:chExt cx="3030214" cy="2025433"/>
          </a:xfrm>
        </p:grpSpPr>
        <p:sp>
          <p:nvSpPr>
            <p:cNvPr id="613" name="Freeform 84"/>
            <p:cNvSpPr>
              <a:spLocks/>
            </p:cNvSpPr>
            <p:nvPr/>
          </p:nvSpPr>
          <p:spPr bwMode="auto">
            <a:xfrm>
              <a:off x="5773659" y="855641"/>
              <a:ext cx="1152402" cy="1287324"/>
            </a:xfrm>
            <a:custGeom>
              <a:avLst/>
              <a:gdLst>
                <a:gd name="T0" fmla="*/ 236538 w 726"/>
                <a:gd name="T1" fmla="*/ 30162 h 811"/>
                <a:gd name="T2" fmla="*/ 250825 w 726"/>
                <a:gd name="T3" fmla="*/ 60325 h 811"/>
                <a:gd name="T4" fmla="*/ 265113 w 726"/>
                <a:gd name="T5" fmla="*/ 111125 h 811"/>
                <a:gd name="T6" fmla="*/ 295275 w 726"/>
                <a:gd name="T7" fmla="*/ 155575 h 811"/>
                <a:gd name="T8" fmla="*/ 309563 w 726"/>
                <a:gd name="T9" fmla="*/ 193675 h 811"/>
                <a:gd name="T10" fmla="*/ 339725 w 726"/>
                <a:gd name="T11" fmla="*/ 236537 h 811"/>
                <a:gd name="T12" fmla="*/ 361950 w 726"/>
                <a:gd name="T13" fmla="*/ 274637 h 811"/>
                <a:gd name="T14" fmla="*/ 376238 w 726"/>
                <a:gd name="T15" fmla="*/ 311150 h 811"/>
                <a:gd name="T16" fmla="*/ 398463 w 726"/>
                <a:gd name="T17" fmla="*/ 347662 h 811"/>
                <a:gd name="T18" fmla="*/ 420688 w 726"/>
                <a:gd name="T19" fmla="*/ 385762 h 811"/>
                <a:gd name="T20" fmla="*/ 442913 w 726"/>
                <a:gd name="T21" fmla="*/ 422275 h 811"/>
                <a:gd name="T22" fmla="*/ 473075 w 726"/>
                <a:gd name="T23" fmla="*/ 458787 h 811"/>
                <a:gd name="T24" fmla="*/ 487363 w 726"/>
                <a:gd name="T25" fmla="*/ 495300 h 811"/>
                <a:gd name="T26" fmla="*/ 509588 w 726"/>
                <a:gd name="T27" fmla="*/ 525462 h 811"/>
                <a:gd name="T28" fmla="*/ 539750 w 726"/>
                <a:gd name="T29" fmla="*/ 561975 h 811"/>
                <a:gd name="T30" fmla="*/ 554038 w 726"/>
                <a:gd name="T31" fmla="*/ 592137 h 811"/>
                <a:gd name="T32" fmla="*/ 584200 w 726"/>
                <a:gd name="T33" fmla="*/ 628650 h 811"/>
                <a:gd name="T34" fmla="*/ 598488 w 726"/>
                <a:gd name="T35" fmla="*/ 658812 h 811"/>
                <a:gd name="T36" fmla="*/ 620713 w 726"/>
                <a:gd name="T37" fmla="*/ 688975 h 811"/>
                <a:gd name="T38" fmla="*/ 650875 w 726"/>
                <a:gd name="T39" fmla="*/ 725487 h 811"/>
                <a:gd name="T40" fmla="*/ 673100 w 726"/>
                <a:gd name="T41" fmla="*/ 754062 h 811"/>
                <a:gd name="T42" fmla="*/ 695325 w 726"/>
                <a:gd name="T43" fmla="*/ 784225 h 811"/>
                <a:gd name="T44" fmla="*/ 709613 w 726"/>
                <a:gd name="T45" fmla="*/ 806450 h 811"/>
                <a:gd name="T46" fmla="*/ 731838 w 726"/>
                <a:gd name="T47" fmla="*/ 836612 h 811"/>
                <a:gd name="T48" fmla="*/ 754063 w 726"/>
                <a:gd name="T49" fmla="*/ 865187 h 811"/>
                <a:gd name="T50" fmla="*/ 768350 w 726"/>
                <a:gd name="T51" fmla="*/ 881062 h 811"/>
                <a:gd name="T52" fmla="*/ 782638 w 726"/>
                <a:gd name="T53" fmla="*/ 903287 h 811"/>
                <a:gd name="T54" fmla="*/ 798513 w 726"/>
                <a:gd name="T55" fmla="*/ 925512 h 811"/>
                <a:gd name="T56" fmla="*/ 820738 w 726"/>
                <a:gd name="T57" fmla="*/ 947737 h 811"/>
                <a:gd name="T58" fmla="*/ 835025 w 726"/>
                <a:gd name="T59" fmla="*/ 968375 h 811"/>
                <a:gd name="T60" fmla="*/ 857250 w 726"/>
                <a:gd name="T61" fmla="*/ 984250 h 811"/>
                <a:gd name="T62" fmla="*/ 871538 w 726"/>
                <a:gd name="T63" fmla="*/ 1006475 h 811"/>
                <a:gd name="T64" fmla="*/ 893763 w 726"/>
                <a:gd name="T65" fmla="*/ 1028700 h 811"/>
                <a:gd name="T66" fmla="*/ 909638 w 726"/>
                <a:gd name="T67" fmla="*/ 1050925 h 811"/>
                <a:gd name="T68" fmla="*/ 931863 w 726"/>
                <a:gd name="T69" fmla="*/ 1073150 h 811"/>
                <a:gd name="T70" fmla="*/ 954088 w 726"/>
                <a:gd name="T71" fmla="*/ 1101725 h 811"/>
                <a:gd name="T72" fmla="*/ 982663 w 726"/>
                <a:gd name="T73" fmla="*/ 1123950 h 811"/>
                <a:gd name="T74" fmla="*/ 1012825 w 726"/>
                <a:gd name="T75" fmla="*/ 1154112 h 811"/>
                <a:gd name="T76" fmla="*/ 1035050 w 726"/>
                <a:gd name="T77" fmla="*/ 1184275 h 811"/>
                <a:gd name="T78" fmla="*/ 1063625 w 726"/>
                <a:gd name="T79" fmla="*/ 1212850 h 811"/>
                <a:gd name="T80" fmla="*/ 1101725 w 726"/>
                <a:gd name="T81" fmla="*/ 1243012 h 811"/>
                <a:gd name="T82" fmla="*/ 1130300 w 726"/>
                <a:gd name="T83" fmla="*/ 1265237 h 8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6" h="811">
                  <a:moveTo>
                    <a:pt x="0" y="0"/>
                  </a:moveTo>
                  <a:lnTo>
                    <a:pt x="149" y="5"/>
                  </a:lnTo>
                  <a:lnTo>
                    <a:pt x="149" y="19"/>
                  </a:lnTo>
                  <a:lnTo>
                    <a:pt x="153" y="24"/>
                  </a:lnTo>
                  <a:lnTo>
                    <a:pt x="153" y="33"/>
                  </a:lnTo>
                  <a:lnTo>
                    <a:pt x="158" y="38"/>
                  </a:lnTo>
                  <a:lnTo>
                    <a:pt x="158" y="47"/>
                  </a:lnTo>
                  <a:lnTo>
                    <a:pt x="167" y="56"/>
                  </a:lnTo>
                  <a:lnTo>
                    <a:pt x="167" y="70"/>
                  </a:lnTo>
                  <a:lnTo>
                    <a:pt x="177" y="80"/>
                  </a:lnTo>
                  <a:lnTo>
                    <a:pt x="177" y="89"/>
                  </a:lnTo>
                  <a:lnTo>
                    <a:pt x="186" y="98"/>
                  </a:lnTo>
                  <a:lnTo>
                    <a:pt x="186" y="108"/>
                  </a:lnTo>
                  <a:lnTo>
                    <a:pt x="195" y="117"/>
                  </a:lnTo>
                  <a:lnTo>
                    <a:pt x="195" y="122"/>
                  </a:lnTo>
                  <a:lnTo>
                    <a:pt x="205" y="131"/>
                  </a:lnTo>
                  <a:lnTo>
                    <a:pt x="205" y="140"/>
                  </a:lnTo>
                  <a:lnTo>
                    <a:pt x="214" y="149"/>
                  </a:lnTo>
                  <a:lnTo>
                    <a:pt x="214" y="159"/>
                  </a:lnTo>
                  <a:lnTo>
                    <a:pt x="219" y="163"/>
                  </a:lnTo>
                  <a:lnTo>
                    <a:pt x="228" y="173"/>
                  </a:lnTo>
                  <a:lnTo>
                    <a:pt x="228" y="182"/>
                  </a:lnTo>
                  <a:lnTo>
                    <a:pt x="237" y="191"/>
                  </a:lnTo>
                  <a:lnTo>
                    <a:pt x="237" y="196"/>
                  </a:lnTo>
                  <a:lnTo>
                    <a:pt x="247" y="205"/>
                  </a:lnTo>
                  <a:lnTo>
                    <a:pt x="247" y="215"/>
                  </a:lnTo>
                  <a:lnTo>
                    <a:pt x="251" y="219"/>
                  </a:lnTo>
                  <a:lnTo>
                    <a:pt x="261" y="229"/>
                  </a:lnTo>
                  <a:lnTo>
                    <a:pt x="261" y="238"/>
                  </a:lnTo>
                  <a:lnTo>
                    <a:pt x="265" y="243"/>
                  </a:lnTo>
                  <a:lnTo>
                    <a:pt x="275" y="252"/>
                  </a:lnTo>
                  <a:lnTo>
                    <a:pt x="275" y="261"/>
                  </a:lnTo>
                  <a:lnTo>
                    <a:pt x="279" y="266"/>
                  </a:lnTo>
                  <a:lnTo>
                    <a:pt x="288" y="275"/>
                  </a:lnTo>
                  <a:lnTo>
                    <a:pt x="288" y="280"/>
                  </a:lnTo>
                  <a:lnTo>
                    <a:pt x="298" y="289"/>
                  </a:lnTo>
                  <a:lnTo>
                    <a:pt x="298" y="294"/>
                  </a:lnTo>
                  <a:lnTo>
                    <a:pt x="307" y="303"/>
                  </a:lnTo>
                  <a:lnTo>
                    <a:pt x="307" y="312"/>
                  </a:lnTo>
                  <a:lnTo>
                    <a:pt x="312" y="317"/>
                  </a:lnTo>
                  <a:lnTo>
                    <a:pt x="321" y="326"/>
                  </a:lnTo>
                  <a:lnTo>
                    <a:pt x="321" y="331"/>
                  </a:lnTo>
                  <a:lnTo>
                    <a:pt x="330" y="340"/>
                  </a:lnTo>
                  <a:lnTo>
                    <a:pt x="330" y="345"/>
                  </a:lnTo>
                  <a:lnTo>
                    <a:pt x="340" y="354"/>
                  </a:lnTo>
                  <a:lnTo>
                    <a:pt x="340" y="359"/>
                  </a:lnTo>
                  <a:lnTo>
                    <a:pt x="349" y="368"/>
                  </a:lnTo>
                  <a:lnTo>
                    <a:pt x="349" y="373"/>
                  </a:lnTo>
                  <a:lnTo>
                    <a:pt x="358" y="382"/>
                  </a:lnTo>
                  <a:lnTo>
                    <a:pt x="358" y="387"/>
                  </a:lnTo>
                  <a:lnTo>
                    <a:pt x="368" y="396"/>
                  </a:lnTo>
                  <a:lnTo>
                    <a:pt x="368" y="401"/>
                  </a:lnTo>
                  <a:lnTo>
                    <a:pt x="377" y="410"/>
                  </a:lnTo>
                  <a:lnTo>
                    <a:pt x="377" y="415"/>
                  </a:lnTo>
                  <a:lnTo>
                    <a:pt x="382" y="420"/>
                  </a:lnTo>
                  <a:lnTo>
                    <a:pt x="391" y="429"/>
                  </a:lnTo>
                  <a:lnTo>
                    <a:pt x="391" y="434"/>
                  </a:lnTo>
                  <a:lnTo>
                    <a:pt x="400" y="443"/>
                  </a:lnTo>
                  <a:lnTo>
                    <a:pt x="400" y="447"/>
                  </a:lnTo>
                  <a:lnTo>
                    <a:pt x="410" y="457"/>
                  </a:lnTo>
                  <a:lnTo>
                    <a:pt x="410" y="461"/>
                  </a:lnTo>
                  <a:lnTo>
                    <a:pt x="414" y="466"/>
                  </a:lnTo>
                  <a:lnTo>
                    <a:pt x="424" y="475"/>
                  </a:lnTo>
                  <a:lnTo>
                    <a:pt x="424" y="480"/>
                  </a:lnTo>
                  <a:lnTo>
                    <a:pt x="428" y="485"/>
                  </a:lnTo>
                  <a:lnTo>
                    <a:pt x="438" y="494"/>
                  </a:lnTo>
                  <a:lnTo>
                    <a:pt x="438" y="499"/>
                  </a:lnTo>
                  <a:lnTo>
                    <a:pt x="442" y="503"/>
                  </a:lnTo>
                  <a:lnTo>
                    <a:pt x="447" y="508"/>
                  </a:lnTo>
                  <a:lnTo>
                    <a:pt x="451" y="513"/>
                  </a:lnTo>
                  <a:lnTo>
                    <a:pt x="461" y="522"/>
                  </a:lnTo>
                  <a:lnTo>
                    <a:pt x="461" y="527"/>
                  </a:lnTo>
                  <a:lnTo>
                    <a:pt x="465" y="531"/>
                  </a:lnTo>
                  <a:lnTo>
                    <a:pt x="475" y="541"/>
                  </a:lnTo>
                  <a:lnTo>
                    <a:pt x="475" y="545"/>
                  </a:lnTo>
                  <a:lnTo>
                    <a:pt x="484" y="555"/>
                  </a:lnTo>
                  <a:lnTo>
                    <a:pt x="479" y="555"/>
                  </a:lnTo>
                  <a:lnTo>
                    <a:pt x="484" y="555"/>
                  </a:lnTo>
                  <a:lnTo>
                    <a:pt x="489" y="559"/>
                  </a:lnTo>
                  <a:lnTo>
                    <a:pt x="489" y="564"/>
                  </a:lnTo>
                  <a:lnTo>
                    <a:pt x="493" y="569"/>
                  </a:lnTo>
                  <a:lnTo>
                    <a:pt x="498" y="573"/>
                  </a:lnTo>
                  <a:lnTo>
                    <a:pt x="503" y="578"/>
                  </a:lnTo>
                  <a:lnTo>
                    <a:pt x="503" y="583"/>
                  </a:lnTo>
                  <a:lnTo>
                    <a:pt x="507" y="587"/>
                  </a:lnTo>
                  <a:lnTo>
                    <a:pt x="512" y="592"/>
                  </a:lnTo>
                  <a:lnTo>
                    <a:pt x="517" y="597"/>
                  </a:lnTo>
                  <a:lnTo>
                    <a:pt x="521" y="601"/>
                  </a:lnTo>
                  <a:lnTo>
                    <a:pt x="531" y="610"/>
                  </a:lnTo>
                  <a:lnTo>
                    <a:pt x="526" y="610"/>
                  </a:lnTo>
                  <a:lnTo>
                    <a:pt x="531" y="610"/>
                  </a:lnTo>
                  <a:lnTo>
                    <a:pt x="535" y="615"/>
                  </a:lnTo>
                  <a:lnTo>
                    <a:pt x="540" y="620"/>
                  </a:lnTo>
                  <a:lnTo>
                    <a:pt x="545" y="624"/>
                  </a:lnTo>
                  <a:lnTo>
                    <a:pt x="545" y="629"/>
                  </a:lnTo>
                  <a:lnTo>
                    <a:pt x="549" y="634"/>
                  </a:lnTo>
                  <a:lnTo>
                    <a:pt x="554" y="638"/>
                  </a:lnTo>
                  <a:lnTo>
                    <a:pt x="559" y="643"/>
                  </a:lnTo>
                  <a:lnTo>
                    <a:pt x="563" y="648"/>
                  </a:lnTo>
                  <a:lnTo>
                    <a:pt x="568" y="652"/>
                  </a:lnTo>
                  <a:lnTo>
                    <a:pt x="573" y="657"/>
                  </a:lnTo>
                  <a:lnTo>
                    <a:pt x="573" y="662"/>
                  </a:lnTo>
                  <a:lnTo>
                    <a:pt x="577" y="666"/>
                  </a:lnTo>
                  <a:lnTo>
                    <a:pt x="582" y="671"/>
                  </a:lnTo>
                  <a:lnTo>
                    <a:pt x="587" y="676"/>
                  </a:lnTo>
                  <a:lnTo>
                    <a:pt x="591" y="680"/>
                  </a:lnTo>
                  <a:lnTo>
                    <a:pt x="596" y="690"/>
                  </a:lnTo>
                  <a:lnTo>
                    <a:pt x="601" y="694"/>
                  </a:lnTo>
                  <a:lnTo>
                    <a:pt x="610" y="699"/>
                  </a:lnTo>
                  <a:lnTo>
                    <a:pt x="614" y="704"/>
                  </a:lnTo>
                  <a:lnTo>
                    <a:pt x="619" y="708"/>
                  </a:lnTo>
                  <a:lnTo>
                    <a:pt x="624" y="713"/>
                  </a:lnTo>
                  <a:lnTo>
                    <a:pt x="628" y="722"/>
                  </a:lnTo>
                  <a:lnTo>
                    <a:pt x="638" y="727"/>
                  </a:lnTo>
                  <a:lnTo>
                    <a:pt x="642" y="732"/>
                  </a:lnTo>
                  <a:lnTo>
                    <a:pt x="647" y="741"/>
                  </a:lnTo>
                  <a:lnTo>
                    <a:pt x="652" y="746"/>
                  </a:lnTo>
                  <a:lnTo>
                    <a:pt x="661" y="750"/>
                  </a:lnTo>
                  <a:lnTo>
                    <a:pt x="666" y="755"/>
                  </a:lnTo>
                  <a:lnTo>
                    <a:pt x="670" y="764"/>
                  </a:lnTo>
                  <a:lnTo>
                    <a:pt x="680" y="769"/>
                  </a:lnTo>
                  <a:lnTo>
                    <a:pt x="684" y="773"/>
                  </a:lnTo>
                  <a:lnTo>
                    <a:pt x="694" y="783"/>
                  </a:lnTo>
                  <a:lnTo>
                    <a:pt x="698" y="787"/>
                  </a:lnTo>
                  <a:lnTo>
                    <a:pt x="703" y="792"/>
                  </a:lnTo>
                  <a:lnTo>
                    <a:pt x="712" y="797"/>
                  </a:lnTo>
                  <a:lnTo>
                    <a:pt x="717" y="806"/>
                  </a:lnTo>
                  <a:lnTo>
                    <a:pt x="726" y="811"/>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 name="Freeform 85"/>
            <p:cNvSpPr>
              <a:spLocks/>
            </p:cNvSpPr>
            <p:nvPr/>
          </p:nvSpPr>
          <p:spPr bwMode="auto">
            <a:xfrm>
              <a:off x="6926061" y="2142966"/>
              <a:ext cx="1538123" cy="687313"/>
            </a:xfrm>
            <a:custGeom>
              <a:avLst/>
              <a:gdLst>
                <a:gd name="T0" fmla="*/ 15875 w 969"/>
                <a:gd name="T1" fmla="*/ 14287 h 433"/>
                <a:gd name="T2" fmla="*/ 52387 w 969"/>
                <a:gd name="T3" fmla="*/ 44450 h 433"/>
                <a:gd name="T4" fmla="*/ 80962 w 969"/>
                <a:gd name="T5" fmla="*/ 73025 h 433"/>
                <a:gd name="T6" fmla="*/ 111125 w 969"/>
                <a:gd name="T7" fmla="*/ 95250 h 433"/>
                <a:gd name="T8" fmla="*/ 141287 w 969"/>
                <a:gd name="T9" fmla="*/ 117475 h 433"/>
                <a:gd name="T10" fmla="*/ 177800 w 969"/>
                <a:gd name="T11" fmla="*/ 147637 h 433"/>
                <a:gd name="T12" fmla="*/ 207962 w 969"/>
                <a:gd name="T13" fmla="*/ 169862 h 433"/>
                <a:gd name="T14" fmla="*/ 236537 w 969"/>
                <a:gd name="T15" fmla="*/ 192087 h 433"/>
                <a:gd name="T16" fmla="*/ 274637 w 969"/>
                <a:gd name="T17" fmla="*/ 214312 h 433"/>
                <a:gd name="T18" fmla="*/ 303212 w 969"/>
                <a:gd name="T19" fmla="*/ 236537 h 433"/>
                <a:gd name="T20" fmla="*/ 333375 w 969"/>
                <a:gd name="T21" fmla="*/ 258762 h 433"/>
                <a:gd name="T22" fmla="*/ 369887 w 969"/>
                <a:gd name="T23" fmla="*/ 273050 h 433"/>
                <a:gd name="T24" fmla="*/ 400050 w 969"/>
                <a:gd name="T25" fmla="*/ 295275 h 433"/>
                <a:gd name="T26" fmla="*/ 436562 w 969"/>
                <a:gd name="T27" fmla="*/ 317500 h 433"/>
                <a:gd name="T28" fmla="*/ 466725 w 969"/>
                <a:gd name="T29" fmla="*/ 331787 h 433"/>
                <a:gd name="T30" fmla="*/ 503237 w 969"/>
                <a:gd name="T31" fmla="*/ 354012 h 433"/>
                <a:gd name="T32" fmla="*/ 533400 w 969"/>
                <a:gd name="T33" fmla="*/ 369887 h 433"/>
                <a:gd name="T34" fmla="*/ 569912 w 969"/>
                <a:gd name="T35" fmla="*/ 392112 h 433"/>
                <a:gd name="T36" fmla="*/ 606425 w 969"/>
                <a:gd name="T37" fmla="*/ 406400 h 433"/>
                <a:gd name="T38" fmla="*/ 642937 w 969"/>
                <a:gd name="T39" fmla="*/ 420687 h 433"/>
                <a:gd name="T40" fmla="*/ 681037 w 969"/>
                <a:gd name="T41" fmla="*/ 436562 h 433"/>
                <a:gd name="T42" fmla="*/ 709612 w 969"/>
                <a:gd name="T43" fmla="*/ 450850 h 433"/>
                <a:gd name="T44" fmla="*/ 747712 w 969"/>
                <a:gd name="T45" fmla="*/ 473075 h 433"/>
                <a:gd name="T46" fmla="*/ 784225 w 969"/>
                <a:gd name="T47" fmla="*/ 487362 h 433"/>
                <a:gd name="T48" fmla="*/ 820737 w 969"/>
                <a:gd name="T49" fmla="*/ 501650 h 433"/>
                <a:gd name="T50" fmla="*/ 865187 w 969"/>
                <a:gd name="T51" fmla="*/ 509587 h 433"/>
                <a:gd name="T52" fmla="*/ 901700 w 969"/>
                <a:gd name="T53" fmla="*/ 523875 h 433"/>
                <a:gd name="T54" fmla="*/ 939800 w 969"/>
                <a:gd name="T55" fmla="*/ 539750 h 433"/>
                <a:gd name="T56" fmla="*/ 976312 w 969"/>
                <a:gd name="T57" fmla="*/ 554037 h 433"/>
                <a:gd name="T58" fmla="*/ 1020762 w 969"/>
                <a:gd name="T59" fmla="*/ 568325 h 433"/>
                <a:gd name="T60" fmla="*/ 1057275 w 969"/>
                <a:gd name="T61" fmla="*/ 576262 h 433"/>
                <a:gd name="T62" fmla="*/ 1093787 w 969"/>
                <a:gd name="T63" fmla="*/ 590550 h 433"/>
                <a:gd name="T64" fmla="*/ 1131887 w 969"/>
                <a:gd name="T65" fmla="*/ 598487 h 433"/>
                <a:gd name="T66" fmla="*/ 1176337 w 969"/>
                <a:gd name="T67" fmla="*/ 612775 h 433"/>
                <a:gd name="T68" fmla="*/ 1212850 w 969"/>
                <a:gd name="T69" fmla="*/ 620712 h 433"/>
                <a:gd name="T70" fmla="*/ 1257300 w 969"/>
                <a:gd name="T71" fmla="*/ 628650 h 433"/>
                <a:gd name="T72" fmla="*/ 1301750 w 969"/>
                <a:gd name="T73" fmla="*/ 642937 h 433"/>
                <a:gd name="T74" fmla="*/ 1338262 w 969"/>
                <a:gd name="T75" fmla="*/ 650875 h 433"/>
                <a:gd name="T76" fmla="*/ 1382712 w 969"/>
                <a:gd name="T77" fmla="*/ 657225 h 433"/>
                <a:gd name="T78" fmla="*/ 1427162 w 969"/>
                <a:gd name="T79" fmla="*/ 665162 h 433"/>
                <a:gd name="T80" fmla="*/ 1463675 w 969"/>
                <a:gd name="T81" fmla="*/ 679450 h 433"/>
                <a:gd name="T82" fmla="*/ 1508125 w 969"/>
                <a:gd name="T83" fmla="*/ 687387 h 4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69" h="433">
                  <a:moveTo>
                    <a:pt x="0" y="0"/>
                  </a:moveTo>
                  <a:lnTo>
                    <a:pt x="5" y="4"/>
                  </a:lnTo>
                  <a:lnTo>
                    <a:pt x="10" y="9"/>
                  </a:lnTo>
                  <a:lnTo>
                    <a:pt x="19" y="18"/>
                  </a:lnTo>
                  <a:lnTo>
                    <a:pt x="24" y="23"/>
                  </a:lnTo>
                  <a:lnTo>
                    <a:pt x="33" y="28"/>
                  </a:lnTo>
                  <a:lnTo>
                    <a:pt x="38" y="32"/>
                  </a:lnTo>
                  <a:lnTo>
                    <a:pt x="42" y="37"/>
                  </a:lnTo>
                  <a:lnTo>
                    <a:pt x="51" y="46"/>
                  </a:lnTo>
                  <a:lnTo>
                    <a:pt x="56" y="51"/>
                  </a:lnTo>
                  <a:lnTo>
                    <a:pt x="65" y="56"/>
                  </a:lnTo>
                  <a:lnTo>
                    <a:pt x="70" y="60"/>
                  </a:lnTo>
                  <a:lnTo>
                    <a:pt x="79" y="65"/>
                  </a:lnTo>
                  <a:lnTo>
                    <a:pt x="84" y="70"/>
                  </a:lnTo>
                  <a:lnTo>
                    <a:pt x="89" y="74"/>
                  </a:lnTo>
                  <a:lnTo>
                    <a:pt x="98" y="79"/>
                  </a:lnTo>
                  <a:lnTo>
                    <a:pt x="103" y="84"/>
                  </a:lnTo>
                  <a:lnTo>
                    <a:pt x="112" y="93"/>
                  </a:lnTo>
                  <a:lnTo>
                    <a:pt x="117" y="98"/>
                  </a:lnTo>
                  <a:lnTo>
                    <a:pt x="121" y="102"/>
                  </a:lnTo>
                  <a:lnTo>
                    <a:pt x="131" y="107"/>
                  </a:lnTo>
                  <a:lnTo>
                    <a:pt x="135" y="112"/>
                  </a:lnTo>
                  <a:lnTo>
                    <a:pt x="145" y="116"/>
                  </a:lnTo>
                  <a:lnTo>
                    <a:pt x="149" y="121"/>
                  </a:lnTo>
                  <a:lnTo>
                    <a:pt x="159" y="125"/>
                  </a:lnTo>
                  <a:lnTo>
                    <a:pt x="163" y="130"/>
                  </a:lnTo>
                  <a:lnTo>
                    <a:pt x="173" y="135"/>
                  </a:lnTo>
                  <a:lnTo>
                    <a:pt x="177" y="139"/>
                  </a:lnTo>
                  <a:lnTo>
                    <a:pt x="187" y="144"/>
                  </a:lnTo>
                  <a:lnTo>
                    <a:pt x="191" y="149"/>
                  </a:lnTo>
                  <a:lnTo>
                    <a:pt x="196" y="153"/>
                  </a:lnTo>
                  <a:lnTo>
                    <a:pt x="205" y="158"/>
                  </a:lnTo>
                  <a:lnTo>
                    <a:pt x="210" y="163"/>
                  </a:lnTo>
                  <a:lnTo>
                    <a:pt x="219" y="163"/>
                  </a:lnTo>
                  <a:lnTo>
                    <a:pt x="224" y="167"/>
                  </a:lnTo>
                  <a:lnTo>
                    <a:pt x="233" y="172"/>
                  </a:lnTo>
                  <a:lnTo>
                    <a:pt x="238" y="177"/>
                  </a:lnTo>
                  <a:lnTo>
                    <a:pt x="247" y="181"/>
                  </a:lnTo>
                  <a:lnTo>
                    <a:pt x="252" y="186"/>
                  </a:lnTo>
                  <a:lnTo>
                    <a:pt x="261" y="191"/>
                  </a:lnTo>
                  <a:lnTo>
                    <a:pt x="266" y="195"/>
                  </a:lnTo>
                  <a:lnTo>
                    <a:pt x="275" y="200"/>
                  </a:lnTo>
                  <a:lnTo>
                    <a:pt x="280" y="200"/>
                  </a:lnTo>
                  <a:lnTo>
                    <a:pt x="289" y="205"/>
                  </a:lnTo>
                  <a:lnTo>
                    <a:pt x="294" y="209"/>
                  </a:lnTo>
                  <a:lnTo>
                    <a:pt x="303" y="214"/>
                  </a:lnTo>
                  <a:lnTo>
                    <a:pt x="308" y="219"/>
                  </a:lnTo>
                  <a:lnTo>
                    <a:pt x="317" y="223"/>
                  </a:lnTo>
                  <a:lnTo>
                    <a:pt x="322" y="223"/>
                  </a:lnTo>
                  <a:lnTo>
                    <a:pt x="331" y="228"/>
                  </a:lnTo>
                  <a:lnTo>
                    <a:pt x="336" y="233"/>
                  </a:lnTo>
                  <a:lnTo>
                    <a:pt x="345" y="237"/>
                  </a:lnTo>
                  <a:lnTo>
                    <a:pt x="354" y="242"/>
                  </a:lnTo>
                  <a:lnTo>
                    <a:pt x="359" y="247"/>
                  </a:lnTo>
                  <a:lnTo>
                    <a:pt x="368" y="247"/>
                  </a:lnTo>
                  <a:lnTo>
                    <a:pt x="373" y="251"/>
                  </a:lnTo>
                  <a:lnTo>
                    <a:pt x="382" y="256"/>
                  </a:lnTo>
                  <a:lnTo>
                    <a:pt x="387" y="261"/>
                  </a:lnTo>
                  <a:lnTo>
                    <a:pt x="396" y="261"/>
                  </a:lnTo>
                  <a:lnTo>
                    <a:pt x="405" y="265"/>
                  </a:lnTo>
                  <a:lnTo>
                    <a:pt x="410" y="270"/>
                  </a:lnTo>
                  <a:lnTo>
                    <a:pt x="419" y="275"/>
                  </a:lnTo>
                  <a:lnTo>
                    <a:pt x="429" y="275"/>
                  </a:lnTo>
                  <a:lnTo>
                    <a:pt x="433" y="279"/>
                  </a:lnTo>
                  <a:lnTo>
                    <a:pt x="443" y="284"/>
                  </a:lnTo>
                  <a:lnTo>
                    <a:pt x="447" y="284"/>
                  </a:lnTo>
                  <a:lnTo>
                    <a:pt x="457" y="288"/>
                  </a:lnTo>
                  <a:lnTo>
                    <a:pt x="466" y="293"/>
                  </a:lnTo>
                  <a:lnTo>
                    <a:pt x="471" y="298"/>
                  </a:lnTo>
                  <a:lnTo>
                    <a:pt x="480" y="298"/>
                  </a:lnTo>
                  <a:lnTo>
                    <a:pt x="489" y="302"/>
                  </a:lnTo>
                  <a:lnTo>
                    <a:pt x="494" y="307"/>
                  </a:lnTo>
                  <a:lnTo>
                    <a:pt x="503" y="307"/>
                  </a:lnTo>
                  <a:lnTo>
                    <a:pt x="513" y="312"/>
                  </a:lnTo>
                  <a:lnTo>
                    <a:pt x="517" y="316"/>
                  </a:lnTo>
                  <a:lnTo>
                    <a:pt x="526" y="316"/>
                  </a:lnTo>
                  <a:lnTo>
                    <a:pt x="536" y="321"/>
                  </a:lnTo>
                  <a:lnTo>
                    <a:pt x="545" y="321"/>
                  </a:lnTo>
                  <a:lnTo>
                    <a:pt x="550" y="326"/>
                  </a:lnTo>
                  <a:lnTo>
                    <a:pt x="559" y="330"/>
                  </a:lnTo>
                  <a:lnTo>
                    <a:pt x="568" y="330"/>
                  </a:lnTo>
                  <a:lnTo>
                    <a:pt x="578" y="335"/>
                  </a:lnTo>
                  <a:lnTo>
                    <a:pt x="582" y="340"/>
                  </a:lnTo>
                  <a:lnTo>
                    <a:pt x="592" y="340"/>
                  </a:lnTo>
                  <a:lnTo>
                    <a:pt x="601" y="344"/>
                  </a:lnTo>
                  <a:lnTo>
                    <a:pt x="610" y="344"/>
                  </a:lnTo>
                  <a:lnTo>
                    <a:pt x="615" y="349"/>
                  </a:lnTo>
                  <a:lnTo>
                    <a:pt x="624" y="354"/>
                  </a:lnTo>
                  <a:lnTo>
                    <a:pt x="634" y="354"/>
                  </a:lnTo>
                  <a:lnTo>
                    <a:pt x="643" y="358"/>
                  </a:lnTo>
                  <a:lnTo>
                    <a:pt x="648" y="358"/>
                  </a:lnTo>
                  <a:lnTo>
                    <a:pt x="657" y="363"/>
                  </a:lnTo>
                  <a:lnTo>
                    <a:pt x="666" y="363"/>
                  </a:lnTo>
                  <a:lnTo>
                    <a:pt x="676" y="368"/>
                  </a:lnTo>
                  <a:lnTo>
                    <a:pt x="680" y="368"/>
                  </a:lnTo>
                  <a:lnTo>
                    <a:pt x="689" y="372"/>
                  </a:lnTo>
                  <a:lnTo>
                    <a:pt x="699" y="372"/>
                  </a:lnTo>
                  <a:lnTo>
                    <a:pt x="708" y="377"/>
                  </a:lnTo>
                  <a:lnTo>
                    <a:pt x="713" y="377"/>
                  </a:lnTo>
                  <a:lnTo>
                    <a:pt x="722" y="382"/>
                  </a:lnTo>
                  <a:lnTo>
                    <a:pt x="731" y="382"/>
                  </a:lnTo>
                  <a:lnTo>
                    <a:pt x="741" y="386"/>
                  </a:lnTo>
                  <a:lnTo>
                    <a:pt x="750" y="386"/>
                  </a:lnTo>
                  <a:lnTo>
                    <a:pt x="759" y="391"/>
                  </a:lnTo>
                  <a:lnTo>
                    <a:pt x="764" y="391"/>
                  </a:lnTo>
                  <a:lnTo>
                    <a:pt x="773" y="396"/>
                  </a:lnTo>
                  <a:lnTo>
                    <a:pt x="783" y="396"/>
                  </a:lnTo>
                  <a:lnTo>
                    <a:pt x="792" y="396"/>
                  </a:lnTo>
                  <a:lnTo>
                    <a:pt x="801" y="400"/>
                  </a:lnTo>
                  <a:lnTo>
                    <a:pt x="811" y="400"/>
                  </a:lnTo>
                  <a:lnTo>
                    <a:pt x="820" y="405"/>
                  </a:lnTo>
                  <a:lnTo>
                    <a:pt x="825" y="405"/>
                  </a:lnTo>
                  <a:lnTo>
                    <a:pt x="834" y="410"/>
                  </a:lnTo>
                  <a:lnTo>
                    <a:pt x="843" y="410"/>
                  </a:lnTo>
                  <a:lnTo>
                    <a:pt x="852" y="414"/>
                  </a:lnTo>
                  <a:lnTo>
                    <a:pt x="862" y="414"/>
                  </a:lnTo>
                  <a:lnTo>
                    <a:pt x="871" y="414"/>
                  </a:lnTo>
                  <a:lnTo>
                    <a:pt x="880" y="419"/>
                  </a:lnTo>
                  <a:lnTo>
                    <a:pt x="890" y="419"/>
                  </a:lnTo>
                  <a:lnTo>
                    <a:pt x="899" y="419"/>
                  </a:lnTo>
                  <a:lnTo>
                    <a:pt x="908" y="424"/>
                  </a:lnTo>
                  <a:lnTo>
                    <a:pt x="918" y="424"/>
                  </a:lnTo>
                  <a:lnTo>
                    <a:pt x="922" y="428"/>
                  </a:lnTo>
                  <a:lnTo>
                    <a:pt x="932" y="428"/>
                  </a:lnTo>
                  <a:lnTo>
                    <a:pt x="941" y="428"/>
                  </a:lnTo>
                  <a:lnTo>
                    <a:pt x="950" y="433"/>
                  </a:lnTo>
                  <a:lnTo>
                    <a:pt x="960" y="433"/>
                  </a:lnTo>
                  <a:lnTo>
                    <a:pt x="969" y="433"/>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 name="Freeform 86"/>
            <p:cNvSpPr>
              <a:spLocks/>
            </p:cNvSpPr>
            <p:nvPr/>
          </p:nvSpPr>
          <p:spPr bwMode="auto">
            <a:xfrm>
              <a:off x="8464184" y="2830279"/>
              <a:ext cx="339689" cy="50795"/>
            </a:xfrm>
            <a:custGeom>
              <a:avLst/>
              <a:gdLst>
                <a:gd name="T0" fmla="*/ 0 w 214"/>
                <a:gd name="T1" fmla="*/ 0 h 32"/>
                <a:gd name="T2" fmla="*/ 14288 w 214"/>
                <a:gd name="T3" fmla="*/ 7938 h 32"/>
                <a:gd name="T4" fmla="*/ 30163 w 214"/>
                <a:gd name="T5" fmla="*/ 7938 h 32"/>
                <a:gd name="T6" fmla="*/ 44450 w 214"/>
                <a:gd name="T7" fmla="*/ 7938 h 32"/>
                <a:gd name="T8" fmla="*/ 58738 w 214"/>
                <a:gd name="T9" fmla="*/ 14288 h 32"/>
                <a:gd name="T10" fmla="*/ 73025 w 214"/>
                <a:gd name="T11" fmla="*/ 14288 h 32"/>
                <a:gd name="T12" fmla="*/ 88900 w 214"/>
                <a:gd name="T13" fmla="*/ 14288 h 32"/>
                <a:gd name="T14" fmla="*/ 103188 w 214"/>
                <a:gd name="T15" fmla="*/ 22225 h 32"/>
                <a:gd name="T16" fmla="*/ 117475 w 214"/>
                <a:gd name="T17" fmla="*/ 22225 h 32"/>
                <a:gd name="T18" fmla="*/ 133350 w 214"/>
                <a:gd name="T19" fmla="*/ 22225 h 32"/>
                <a:gd name="T20" fmla="*/ 147638 w 214"/>
                <a:gd name="T21" fmla="*/ 22225 h 32"/>
                <a:gd name="T22" fmla="*/ 161925 w 214"/>
                <a:gd name="T23" fmla="*/ 28575 h 32"/>
                <a:gd name="T24" fmla="*/ 177800 w 214"/>
                <a:gd name="T25" fmla="*/ 28575 h 32"/>
                <a:gd name="T26" fmla="*/ 192088 w 214"/>
                <a:gd name="T27" fmla="*/ 28575 h 32"/>
                <a:gd name="T28" fmla="*/ 206375 w 214"/>
                <a:gd name="T29" fmla="*/ 36513 h 32"/>
                <a:gd name="T30" fmla="*/ 222250 w 214"/>
                <a:gd name="T31" fmla="*/ 36513 h 32"/>
                <a:gd name="T32" fmla="*/ 236538 w 214"/>
                <a:gd name="T33" fmla="*/ 36513 h 32"/>
                <a:gd name="T34" fmla="*/ 250825 w 214"/>
                <a:gd name="T35" fmla="*/ 36513 h 32"/>
                <a:gd name="T36" fmla="*/ 266700 w 214"/>
                <a:gd name="T37" fmla="*/ 44450 h 32"/>
                <a:gd name="T38" fmla="*/ 280988 w 214"/>
                <a:gd name="T39" fmla="*/ 44450 h 32"/>
                <a:gd name="T40" fmla="*/ 295275 w 214"/>
                <a:gd name="T41" fmla="*/ 44450 h 32"/>
                <a:gd name="T42" fmla="*/ 311150 w 214"/>
                <a:gd name="T43" fmla="*/ 50800 h 32"/>
                <a:gd name="T44" fmla="*/ 325438 w 214"/>
                <a:gd name="T45" fmla="*/ 50800 h 32"/>
                <a:gd name="T46" fmla="*/ 339725 w 214"/>
                <a:gd name="T47" fmla="*/ 5080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4" h="32">
                  <a:moveTo>
                    <a:pt x="0" y="0"/>
                  </a:moveTo>
                  <a:lnTo>
                    <a:pt x="9" y="5"/>
                  </a:lnTo>
                  <a:lnTo>
                    <a:pt x="19" y="5"/>
                  </a:lnTo>
                  <a:lnTo>
                    <a:pt x="28" y="5"/>
                  </a:lnTo>
                  <a:lnTo>
                    <a:pt x="37" y="9"/>
                  </a:lnTo>
                  <a:lnTo>
                    <a:pt x="46" y="9"/>
                  </a:lnTo>
                  <a:lnTo>
                    <a:pt x="56" y="9"/>
                  </a:lnTo>
                  <a:lnTo>
                    <a:pt x="65" y="14"/>
                  </a:lnTo>
                  <a:lnTo>
                    <a:pt x="74" y="14"/>
                  </a:lnTo>
                  <a:lnTo>
                    <a:pt x="84" y="14"/>
                  </a:lnTo>
                  <a:lnTo>
                    <a:pt x="93" y="14"/>
                  </a:lnTo>
                  <a:lnTo>
                    <a:pt x="102" y="18"/>
                  </a:lnTo>
                  <a:lnTo>
                    <a:pt x="112" y="18"/>
                  </a:lnTo>
                  <a:lnTo>
                    <a:pt x="121" y="18"/>
                  </a:lnTo>
                  <a:lnTo>
                    <a:pt x="130" y="23"/>
                  </a:lnTo>
                  <a:lnTo>
                    <a:pt x="140" y="23"/>
                  </a:lnTo>
                  <a:lnTo>
                    <a:pt x="149" y="23"/>
                  </a:lnTo>
                  <a:lnTo>
                    <a:pt x="158" y="23"/>
                  </a:lnTo>
                  <a:lnTo>
                    <a:pt x="168" y="28"/>
                  </a:lnTo>
                  <a:lnTo>
                    <a:pt x="177" y="28"/>
                  </a:lnTo>
                  <a:lnTo>
                    <a:pt x="186" y="28"/>
                  </a:lnTo>
                  <a:lnTo>
                    <a:pt x="196" y="32"/>
                  </a:lnTo>
                  <a:lnTo>
                    <a:pt x="205" y="32"/>
                  </a:lnTo>
                  <a:lnTo>
                    <a:pt x="214" y="32"/>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16" name="Group 615"/>
          <p:cNvGrpSpPr/>
          <p:nvPr/>
        </p:nvGrpSpPr>
        <p:grpSpPr>
          <a:xfrm>
            <a:off x="1232139" y="2411168"/>
            <a:ext cx="2935000" cy="503190"/>
            <a:chOff x="1232139" y="2411168"/>
            <a:chExt cx="2935000" cy="503190"/>
          </a:xfrm>
        </p:grpSpPr>
        <p:sp>
          <p:nvSpPr>
            <p:cNvPr id="617" name="Freeform 86"/>
            <p:cNvSpPr>
              <a:spLocks/>
            </p:cNvSpPr>
            <p:nvPr/>
          </p:nvSpPr>
          <p:spPr bwMode="auto">
            <a:xfrm>
              <a:off x="1232139" y="2411168"/>
              <a:ext cx="1220668" cy="503190"/>
            </a:xfrm>
            <a:custGeom>
              <a:avLst/>
              <a:gdLst>
                <a:gd name="T0" fmla="*/ 222250 w 769"/>
                <a:gd name="T1" fmla="*/ 369887 h 317"/>
                <a:gd name="T2" fmla="*/ 236538 w 769"/>
                <a:gd name="T3" fmla="*/ 125412 h 317"/>
                <a:gd name="T4" fmla="*/ 244475 w 769"/>
                <a:gd name="T5" fmla="*/ 7937 h 317"/>
                <a:gd name="T6" fmla="*/ 266700 w 769"/>
                <a:gd name="T7" fmla="*/ 7937 h 317"/>
                <a:gd name="T8" fmla="*/ 288925 w 769"/>
                <a:gd name="T9" fmla="*/ 15875 h 317"/>
                <a:gd name="T10" fmla="*/ 311150 w 769"/>
                <a:gd name="T11" fmla="*/ 15875 h 317"/>
                <a:gd name="T12" fmla="*/ 333375 w 769"/>
                <a:gd name="T13" fmla="*/ 22225 h 317"/>
                <a:gd name="T14" fmla="*/ 355600 w 769"/>
                <a:gd name="T15" fmla="*/ 30162 h 317"/>
                <a:gd name="T16" fmla="*/ 377825 w 769"/>
                <a:gd name="T17" fmla="*/ 38100 h 317"/>
                <a:gd name="T18" fmla="*/ 400050 w 769"/>
                <a:gd name="T19" fmla="*/ 38100 h 317"/>
                <a:gd name="T20" fmla="*/ 422275 w 769"/>
                <a:gd name="T21" fmla="*/ 44450 h 317"/>
                <a:gd name="T22" fmla="*/ 444500 w 769"/>
                <a:gd name="T23" fmla="*/ 52387 h 317"/>
                <a:gd name="T24" fmla="*/ 466725 w 769"/>
                <a:gd name="T25" fmla="*/ 60325 h 317"/>
                <a:gd name="T26" fmla="*/ 488950 w 769"/>
                <a:gd name="T27" fmla="*/ 60325 h 317"/>
                <a:gd name="T28" fmla="*/ 511175 w 769"/>
                <a:gd name="T29" fmla="*/ 66675 h 317"/>
                <a:gd name="T30" fmla="*/ 533400 w 769"/>
                <a:gd name="T31" fmla="*/ 74612 h 317"/>
                <a:gd name="T32" fmla="*/ 555625 w 769"/>
                <a:gd name="T33" fmla="*/ 82550 h 317"/>
                <a:gd name="T34" fmla="*/ 577850 w 769"/>
                <a:gd name="T35" fmla="*/ 82550 h 317"/>
                <a:gd name="T36" fmla="*/ 600075 w 769"/>
                <a:gd name="T37" fmla="*/ 88900 h 317"/>
                <a:gd name="T38" fmla="*/ 620713 w 769"/>
                <a:gd name="T39" fmla="*/ 96837 h 317"/>
                <a:gd name="T40" fmla="*/ 642938 w 769"/>
                <a:gd name="T41" fmla="*/ 96837 h 317"/>
                <a:gd name="T42" fmla="*/ 665163 w 769"/>
                <a:gd name="T43" fmla="*/ 104775 h 317"/>
                <a:gd name="T44" fmla="*/ 687388 w 769"/>
                <a:gd name="T45" fmla="*/ 111125 h 317"/>
                <a:gd name="T46" fmla="*/ 709613 w 769"/>
                <a:gd name="T47" fmla="*/ 111125 h 317"/>
                <a:gd name="T48" fmla="*/ 731838 w 769"/>
                <a:gd name="T49" fmla="*/ 119062 h 317"/>
                <a:gd name="T50" fmla="*/ 754063 w 769"/>
                <a:gd name="T51" fmla="*/ 125412 h 317"/>
                <a:gd name="T52" fmla="*/ 776288 w 769"/>
                <a:gd name="T53" fmla="*/ 133350 h 317"/>
                <a:gd name="T54" fmla="*/ 798513 w 769"/>
                <a:gd name="T55" fmla="*/ 133350 h 317"/>
                <a:gd name="T56" fmla="*/ 820738 w 769"/>
                <a:gd name="T57" fmla="*/ 141287 h 317"/>
                <a:gd name="T58" fmla="*/ 842963 w 769"/>
                <a:gd name="T59" fmla="*/ 147637 h 317"/>
                <a:gd name="T60" fmla="*/ 865188 w 769"/>
                <a:gd name="T61" fmla="*/ 147637 h 317"/>
                <a:gd name="T62" fmla="*/ 887413 w 769"/>
                <a:gd name="T63" fmla="*/ 155575 h 317"/>
                <a:gd name="T64" fmla="*/ 917575 w 769"/>
                <a:gd name="T65" fmla="*/ 163512 h 317"/>
                <a:gd name="T66" fmla="*/ 939800 w 769"/>
                <a:gd name="T67" fmla="*/ 163512 h 317"/>
                <a:gd name="T68" fmla="*/ 962025 w 769"/>
                <a:gd name="T69" fmla="*/ 169862 h 317"/>
                <a:gd name="T70" fmla="*/ 990600 w 769"/>
                <a:gd name="T71" fmla="*/ 177800 h 317"/>
                <a:gd name="T72" fmla="*/ 1012825 w 769"/>
                <a:gd name="T73" fmla="*/ 185737 h 317"/>
                <a:gd name="T74" fmla="*/ 1050925 w 769"/>
                <a:gd name="T75" fmla="*/ 192087 h 317"/>
                <a:gd name="T76" fmla="*/ 1079500 w 769"/>
                <a:gd name="T77" fmla="*/ 200025 h 317"/>
                <a:gd name="T78" fmla="*/ 1117600 w 769"/>
                <a:gd name="T79" fmla="*/ 207962 h 317"/>
                <a:gd name="T80" fmla="*/ 1154113 w 769"/>
                <a:gd name="T81" fmla="*/ 214312 h 317"/>
                <a:gd name="T82" fmla="*/ 1190625 w 769"/>
                <a:gd name="T83" fmla="*/ 222250 h 3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69" h="317">
                  <a:moveTo>
                    <a:pt x="0" y="317"/>
                  </a:moveTo>
                  <a:lnTo>
                    <a:pt x="140" y="317"/>
                  </a:lnTo>
                  <a:lnTo>
                    <a:pt x="140" y="233"/>
                  </a:lnTo>
                  <a:lnTo>
                    <a:pt x="145" y="229"/>
                  </a:lnTo>
                  <a:lnTo>
                    <a:pt x="145" y="84"/>
                  </a:lnTo>
                  <a:lnTo>
                    <a:pt x="149" y="79"/>
                  </a:lnTo>
                  <a:lnTo>
                    <a:pt x="149" y="24"/>
                  </a:lnTo>
                  <a:lnTo>
                    <a:pt x="154" y="19"/>
                  </a:lnTo>
                  <a:lnTo>
                    <a:pt x="154" y="5"/>
                  </a:lnTo>
                  <a:lnTo>
                    <a:pt x="159" y="0"/>
                  </a:lnTo>
                  <a:lnTo>
                    <a:pt x="163" y="5"/>
                  </a:lnTo>
                  <a:lnTo>
                    <a:pt x="168" y="5"/>
                  </a:lnTo>
                  <a:lnTo>
                    <a:pt x="173" y="5"/>
                  </a:lnTo>
                  <a:lnTo>
                    <a:pt x="177" y="5"/>
                  </a:lnTo>
                  <a:lnTo>
                    <a:pt x="182" y="10"/>
                  </a:lnTo>
                  <a:lnTo>
                    <a:pt x="187" y="10"/>
                  </a:lnTo>
                  <a:lnTo>
                    <a:pt x="191" y="10"/>
                  </a:lnTo>
                  <a:lnTo>
                    <a:pt x="196" y="10"/>
                  </a:lnTo>
                  <a:lnTo>
                    <a:pt x="201" y="14"/>
                  </a:lnTo>
                  <a:lnTo>
                    <a:pt x="205" y="14"/>
                  </a:lnTo>
                  <a:lnTo>
                    <a:pt x="210" y="14"/>
                  </a:lnTo>
                  <a:lnTo>
                    <a:pt x="215" y="14"/>
                  </a:lnTo>
                  <a:lnTo>
                    <a:pt x="219" y="19"/>
                  </a:lnTo>
                  <a:lnTo>
                    <a:pt x="224" y="19"/>
                  </a:lnTo>
                  <a:lnTo>
                    <a:pt x="228" y="19"/>
                  </a:lnTo>
                  <a:lnTo>
                    <a:pt x="233" y="19"/>
                  </a:lnTo>
                  <a:lnTo>
                    <a:pt x="238" y="24"/>
                  </a:lnTo>
                  <a:lnTo>
                    <a:pt x="242" y="24"/>
                  </a:lnTo>
                  <a:lnTo>
                    <a:pt x="247" y="24"/>
                  </a:lnTo>
                  <a:lnTo>
                    <a:pt x="252" y="24"/>
                  </a:lnTo>
                  <a:lnTo>
                    <a:pt x="256" y="28"/>
                  </a:lnTo>
                  <a:lnTo>
                    <a:pt x="261" y="28"/>
                  </a:lnTo>
                  <a:lnTo>
                    <a:pt x="266" y="28"/>
                  </a:lnTo>
                  <a:lnTo>
                    <a:pt x="270" y="28"/>
                  </a:lnTo>
                  <a:lnTo>
                    <a:pt x="275" y="33"/>
                  </a:lnTo>
                  <a:lnTo>
                    <a:pt x="280" y="33"/>
                  </a:lnTo>
                  <a:lnTo>
                    <a:pt x="284" y="33"/>
                  </a:lnTo>
                  <a:lnTo>
                    <a:pt x="289" y="33"/>
                  </a:lnTo>
                  <a:lnTo>
                    <a:pt x="294" y="38"/>
                  </a:lnTo>
                  <a:lnTo>
                    <a:pt x="298" y="38"/>
                  </a:lnTo>
                  <a:lnTo>
                    <a:pt x="303" y="38"/>
                  </a:lnTo>
                  <a:lnTo>
                    <a:pt x="308" y="38"/>
                  </a:lnTo>
                  <a:lnTo>
                    <a:pt x="312" y="42"/>
                  </a:lnTo>
                  <a:lnTo>
                    <a:pt x="317" y="42"/>
                  </a:lnTo>
                  <a:lnTo>
                    <a:pt x="322" y="42"/>
                  </a:lnTo>
                  <a:lnTo>
                    <a:pt x="326" y="42"/>
                  </a:lnTo>
                  <a:lnTo>
                    <a:pt x="331" y="47"/>
                  </a:lnTo>
                  <a:lnTo>
                    <a:pt x="336" y="47"/>
                  </a:lnTo>
                  <a:lnTo>
                    <a:pt x="340" y="47"/>
                  </a:lnTo>
                  <a:lnTo>
                    <a:pt x="345" y="47"/>
                  </a:lnTo>
                  <a:lnTo>
                    <a:pt x="350" y="52"/>
                  </a:lnTo>
                  <a:lnTo>
                    <a:pt x="354" y="52"/>
                  </a:lnTo>
                  <a:lnTo>
                    <a:pt x="359" y="52"/>
                  </a:lnTo>
                  <a:lnTo>
                    <a:pt x="364" y="52"/>
                  </a:lnTo>
                  <a:lnTo>
                    <a:pt x="368" y="52"/>
                  </a:lnTo>
                  <a:lnTo>
                    <a:pt x="373" y="56"/>
                  </a:lnTo>
                  <a:lnTo>
                    <a:pt x="378" y="56"/>
                  </a:lnTo>
                  <a:lnTo>
                    <a:pt x="382" y="56"/>
                  </a:lnTo>
                  <a:lnTo>
                    <a:pt x="387" y="56"/>
                  </a:lnTo>
                  <a:lnTo>
                    <a:pt x="391" y="61"/>
                  </a:lnTo>
                  <a:lnTo>
                    <a:pt x="396" y="61"/>
                  </a:lnTo>
                  <a:lnTo>
                    <a:pt x="401" y="61"/>
                  </a:lnTo>
                  <a:lnTo>
                    <a:pt x="405" y="61"/>
                  </a:lnTo>
                  <a:lnTo>
                    <a:pt x="410" y="66"/>
                  </a:lnTo>
                  <a:lnTo>
                    <a:pt x="415" y="66"/>
                  </a:lnTo>
                  <a:lnTo>
                    <a:pt x="419" y="66"/>
                  </a:lnTo>
                  <a:lnTo>
                    <a:pt x="424" y="66"/>
                  </a:lnTo>
                  <a:lnTo>
                    <a:pt x="429" y="66"/>
                  </a:lnTo>
                  <a:lnTo>
                    <a:pt x="433" y="70"/>
                  </a:lnTo>
                  <a:lnTo>
                    <a:pt x="438" y="70"/>
                  </a:lnTo>
                  <a:lnTo>
                    <a:pt x="443" y="70"/>
                  </a:lnTo>
                  <a:lnTo>
                    <a:pt x="447" y="70"/>
                  </a:lnTo>
                  <a:lnTo>
                    <a:pt x="452" y="75"/>
                  </a:lnTo>
                  <a:lnTo>
                    <a:pt x="457" y="75"/>
                  </a:lnTo>
                  <a:lnTo>
                    <a:pt x="461" y="75"/>
                  </a:lnTo>
                  <a:lnTo>
                    <a:pt x="466" y="75"/>
                  </a:lnTo>
                  <a:lnTo>
                    <a:pt x="471" y="79"/>
                  </a:lnTo>
                  <a:lnTo>
                    <a:pt x="475" y="79"/>
                  </a:lnTo>
                  <a:lnTo>
                    <a:pt x="480" y="79"/>
                  </a:lnTo>
                  <a:lnTo>
                    <a:pt x="485" y="79"/>
                  </a:lnTo>
                  <a:lnTo>
                    <a:pt x="489" y="84"/>
                  </a:lnTo>
                  <a:lnTo>
                    <a:pt x="494" y="84"/>
                  </a:lnTo>
                  <a:lnTo>
                    <a:pt x="499" y="84"/>
                  </a:lnTo>
                  <a:lnTo>
                    <a:pt x="503" y="84"/>
                  </a:lnTo>
                  <a:lnTo>
                    <a:pt x="508" y="89"/>
                  </a:lnTo>
                  <a:lnTo>
                    <a:pt x="513" y="89"/>
                  </a:lnTo>
                  <a:lnTo>
                    <a:pt x="517" y="89"/>
                  </a:lnTo>
                  <a:lnTo>
                    <a:pt x="522" y="89"/>
                  </a:lnTo>
                  <a:lnTo>
                    <a:pt x="527" y="89"/>
                  </a:lnTo>
                  <a:lnTo>
                    <a:pt x="531" y="93"/>
                  </a:lnTo>
                  <a:lnTo>
                    <a:pt x="536" y="93"/>
                  </a:lnTo>
                  <a:lnTo>
                    <a:pt x="541" y="93"/>
                  </a:lnTo>
                  <a:lnTo>
                    <a:pt x="545" y="93"/>
                  </a:lnTo>
                  <a:lnTo>
                    <a:pt x="550" y="93"/>
                  </a:lnTo>
                  <a:lnTo>
                    <a:pt x="554" y="98"/>
                  </a:lnTo>
                  <a:lnTo>
                    <a:pt x="559" y="98"/>
                  </a:lnTo>
                  <a:lnTo>
                    <a:pt x="564" y="98"/>
                  </a:lnTo>
                  <a:lnTo>
                    <a:pt x="568" y="98"/>
                  </a:lnTo>
                  <a:lnTo>
                    <a:pt x="578" y="103"/>
                  </a:lnTo>
                  <a:lnTo>
                    <a:pt x="582" y="103"/>
                  </a:lnTo>
                  <a:lnTo>
                    <a:pt x="587" y="103"/>
                  </a:lnTo>
                  <a:lnTo>
                    <a:pt x="592" y="103"/>
                  </a:lnTo>
                  <a:lnTo>
                    <a:pt x="596" y="107"/>
                  </a:lnTo>
                  <a:lnTo>
                    <a:pt x="601" y="107"/>
                  </a:lnTo>
                  <a:lnTo>
                    <a:pt x="606" y="107"/>
                  </a:lnTo>
                  <a:lnTo>
                    <a:pt x="610" y="107"/>
                  </a:lnTo>
                  <a:lnTo>
                    <a:pt x="620" y="112"/>
                  </a:lnTo>
                  <a:lnTo>
                    <a:pt x="624" y="112"/>
                  </a:lnTo>
                  <a:lnTo>
                    <a:pt x="629" y="112"/>
                  </a:lnTo>
                  <a:lnTo>
                    <a:pt x="634" y="112"/>
                  </a:lnTo>
                  <a:lnTo>
                    <a:pt x="638" y="117"/>
                  </a:lnTo>
                  <a:lnTo>
                    <a:pt x="648" y="117"/>
                  </a:lnTo>
                  <a:lnTo>
                    <a:pt x="652" y="117"/>
                  </a:lnTo>
                  <a:lnTo>
                    <a:pt x="662" y="121"/>
                  </a:lnTo>
                  <a:lnTo>
                    <a:pt x="666" y="121"/>
                  </a:lnTo>
                  <a:lnTo>
                    <a:pt x="676" y="121"/>
                  </a:lnTo>
                  <a:lnTo>
                    <a:pt x="680" y="126"/>
                  </a:lnTo>
                  <a:lnTo>
                    <a:pt x="690" y="126"/>
                  </a:lnTo>
                  <a:lnTo>
                    <a:pt x="699" y="126"/>
                  </a:lnTo>
                  <a:lnTo>
                    <a:pt x="704" y="131"/>
                  </a:lnTo>
                  <a:lnTo>
                    <a:pt x="713" y="131"/>
                  </a:lnTo>
                  <a:lnTo>
                    <a:pt x="722" y="131"/>
                  </a:lnTo>
                  <a:lnTo>
                    <a:pt x="727" y="135"/>
                  </a:lnTo>
                  <a:lnTo>
                    <a:pt x="736" y="135"/>
                  </a:lnTo>
                  <a:lnTo>
                    <a:pt x="745" y="135"/>
                  </a:lnTo>
                  <a:lnTo>
                    <a:pt x="750" y="140"/>
                  </a:lnTo>
                  <a:lnTo>
                    <a:pt x="759" y="140"/>
                  </a:lnTo>
                  <a:lnTo>
                    <a:pt x="769" y="140"/>
                  </a:lnTo>
                </a:path>
              </a:pathLst>
            </a:custGeom>
            <a:noFill/>
            <a:ln w="19050" cap="flat">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 name="Freeform 87"/>
            <p:cNvSpPr>
              <a:spLocks/>
            </p:cNvSpPr>
            <p:nvPr/>
          </p:nvSpPr>
          <p:spPr bwMode="auto">
            <a:xfrm>
              <a:off x="2452807" y="2633398"/>
              <a:ext cx="1714332" cy="214292"/>
            </a:xfrm>
            <a:custGeom>
              <a:avLst/>
              <a:gdLst>
                <a:gd name="T0" fmla="*/ 6350 w 1080"/>
                <a:gd name="T1" fmla="*/ 7937 h 135"/>
                <a:gd name="T2" fmla="*/ 36513 w 1080"/>
                <a:gd name="T3" fmla="*/ 7937 h 135"/>
                <a:gd name="T4" fmla="*/ 58738 w 1080"/>
                <a:gd name="T5" fmla="*/ 14287 h 135"/>
                <a:gd name="T6" fmla="*/ 80963 w 1080"/>
                <a:gd name="T7" fmla="*/ 22225 h 135"/>
                <a:gd name="T8" fmla="*/ 111125 w 1080"/>
                <a:gd name="T9" fmla="*/ 22225 h 135"/>
                <a:gd name="T10" fmla="*/ 133350 w 1080"/>
                <a:gd name="T11" fmla="*/ 30162 h 135"/>
                <a:gd name="T12" fmla="*/ 161925 w 1080"/>
                <a:gd name="T13" fmla="*/ 36512 h 135"/>
                <a:gd name="T14" fmla="*/ 184150 w 1080"/>
                <a:gd name="T15" fmla="*/ 36512 h 135"/>
                <a:gd name="T16" fmla="*/ 214313 w 1080"/>
                <a:gd name="T17" fmla="*/ 44450 h 135"/>
                <a:gd name="T18" fmla="*/ 236538 w 1080"/>
                <a:gd name="T19" fmla="*/ 52387 h 135"/>
                <a:gd name="T20" fmla="*/ 258763 w 1080"/>
                <a:gd name="T21" fmla="*/ 52387 h 135"/>
                <a:gd name="T22" fmla="*/ 287338 w 1080"/>
                <a:gd name="T23" fmla="*/ 58737 h 135"/>
                <a:gd name="T24" fmla="*/ 309563 w 1080"/>
                <a:gd name="T25" fmla="*/ 58737 h 135"/>
                <a:gd name="T26" fmla="*/ 339725 w 1080"/>
                <a:gd name="T27" fmla="*/ 66675 h 135"/>
                <a:gd name="T28" fmla="*/ 361950 w 1080"/>
                <a:gd name="T29" fmla="*/ 66675 h 135"/>
                <a:gd name="T30" fmla="*/ 392113 w 1080"/>
                <a:gd name="T31" fmla="*/ 74612 h 135"/>
                <a:gd name="T32" fmla="*/ 414338 w 1080"/>
                <a:gd name="T33" fmla="*/ 80962 h 135"/>
                <a:gd name="T34" fmla="*/ 442913 w 1080"/>
                <a:gd name="T35" fmla="*/ 80962 h 135"/>
                <a:gd name="T36" fmla="*/ 465138 w 1080"/>
                <a:gd name="T37" fmla="*/ 88900 h 135"/>
                <a:gd name="T38" fmla="*/ 495300 w 1080"/>
                <a:gd name="T39" fmla="*/ 88900 h 135"/>
                <a:gd name="T40" fmla="*/ 517525 w 1080"/>
                <a:gd name="T41" fmla="*/ 96837 h 135"/>
                <a:gd name="T42" fmla="*/ 546100 w 1080"/>
                <a:gd name="T43" fmla="*/ 96837 h 135"/>
                <a:gd name="T44" fmla="*/ 568325 w 1080"/>
                <a:gd name="T45" fmla="*/ 103187 h 135"/>
                <a:gd name="T46" fmla="*/ 598488 w 1080"/>
                <a:gd name="T47" fmla="*/ 103187 h 135"/>
                <a:gd name="T48" fmla="*/ 620713 w 1080"/>
                <a:gd name="T49" fmla="*/ 111125 h 135"/>
                <a:gd name="T50" fmla="*/ 650875 w 1080"/>
                <a:gd name="T51" fmla="*/ 111125 h 135"/>
                <a:gd name="T52" fmla="*/ 679450 w 1080"/>
                <a:gd name="T53" fmla="*/ 119062 h 135"/>
                <a:gd name="T54" fmla="*/ 701675 w 1080"/>
                <a:gd name="T55" fmla="*/ 119062 h 135"/>
                <a:gd name="T56" fmla="*/ 731838 w 1080"/>
                <a:gd name="T57" fmla="*/ 125412 h 135"/>
                <a:gd name="T58" fmla="*/ 760413 w 1080"/>
                <a:gd name="T59" fmla="*/ 125412 h 135"/>
                <a:gd name="T60" fmla="*/ 782638 w 1080"/>
                <a:gd name="T61" fmla="*/ 133350 h 135"/>
                <a:gd name="T62" fmla="*/ 812800 w 1080"/>
                <a:gd name="T63" fmla="*/ 133350 h 135"/>
                <a:gd name="T64" fmla="*/ 842963 w 1080"/>
                <a:gd name="T65" fmla="*/ 141287 h 135"/>
                <a:gd name="T66" fmla="*/ 871538 w 1080"/>
                <a:gd name="T67" fmla="*/ 141287 h 135"/>
                <a:gd name="T68" fmla="*/ 901700 w 1080"/>
                <a:gd name="T69" fmla="*/ 147637 h 135"/>
                <a:gd name="T70" fmla="*/ 923925 w 1080"/>
                <a:gd name="T71" fmla="*/ 147637 h 135"/>
                <a:gd name="T72" fmla="*/ 952500 w 1080"/>
                <a:gd name="T73" fmla="*/ 147637 h 135"/>
                <a:gd name="T74" fmla="*/ 982663 w 1080"/>
                <a:gd name="T75" fmla="*/ 155575 h 135"/>
                <a:gd name="T76" fmla="*/ 1012825 w 1080"/>
                <a:gd name="T77" fmla="*/ 155575 h 135"/>
                <a:gd name="T78" fmla="*/ 1041400 w 1080"/>
                <a:gd name="T79" fmla="*/ 161925 h 135"/>
                <a:gd name="T80" fmla="*/ 1071563 w 1080"/>
                <a:gd name="T81" fmla="*/ 161925 h 135"/>
                <a:gd name="T82" fmla="*/ 1101725 w 1080"/>
                <a:gd name="T83" fmla="*/ 161925 h 135"/>
                <a:gd name="T84" fmla="*/ 1130300 w 1080"/>
                <a:gd name="T85" fmla="*/ 169862 h 135"/>
                <a:gd name="T86" fmla="*/ 1160463 w 1080"/>
                <a:gd name="T87" fmla="*/ 169862 h 135"/>
                <a:gd name="T88" fmla="*/ 1189038 w 1080"/>
                <a:gd name="T89" fmla="*/ 177800 h 135"/>
                <a:gd name="T90" fmla="*/ 1219200 w 1080"/>
                <a:gd name="T91" fmla="*/ 177800 h 135"/>
                <a:gd name="T92" fmla="*/ 1249363 w 1080"/>
                <a:gd name="T93" fmla="*/ 177800 h 135"/>
                <a:gd name="T94" fmla="*/ 1285875 w 1080"/>
                <a:gd name="T95" fmla="*/ 184150 h 135"/>
                <a:gd name="T96" fmla="*/ 1316038 w 1080"/>
                <a:gd name="T97" fmla="*/ 184150 h 135"/>
                <a:gd name="T98" fmla="*/ 1344613 w 1080"/>
                <a:gd name="T99" fmla="*/ 184150 h 135"/>
                <a:gd name="T100" fmla="*/ 1374775 w 1080"/>
                <a:gd name="T101" fmla="*/ 192087 h 135"/>
                <a:gd name="T102" fmla="*/ 1404938 w 1080"/>
                <a:gd name="T103" fmla="*/ 192087 h 135"/>
                <a:gd name="T104" fmla="*/ 1441450 w 1080"/>
                <a:gd name="T105" fmla="*/ 192087 h 135"/>
                <a:gd name="T106" fmla="*/ 1470025 w 1080"/>
                <a:gd name="T107" fmla="*/ 200025 h 135"/>
                <a:gd name="T108" fmla="*/ 1500188 w 1080"/>
                <a:gd name="T109" fmla="*/ 200025 h 135"/>
                <a:gd name="T110" fmla="*/ 1530350 w 1080"/>
                <a:gd name="T111" fmla="*/ 200025 h 135"/>
                <a:gd name="T112" fmla="*/ 1566863 w 1080"/>
                <a:gd name="T113" fmla="*/ 206375 h 135"/>
                <a:gd name="T114" fmla="*/ 1597025 w 1080"/>
                <a:gd name="T115" fmla="*/ 206375 h 135"/>
                <a:gd name="T116" fmla="*/ 1625600 w 1080"/>
                <a:gd name="T117" fmla="*/ 206375 h 135"/>
                <a:gd name="T118" fmla="*/ 1663700 w 1080"/>
                <a:gd name="T119" fmla="*/ 206375 h 135"/>
                <a:gd name="T120" fmla="*/ 1692275 w 1080"/>
                <a:gd name="T121" fmla="*/ 214312 h 135"/>
                <a:gd name="T122" fmla="*/ 1714500 w 1080"/>
                <a:gd name="T123" fmla="*/ 214312 h 1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80" h="135">
                  <a:moveTo>
                    <a:pt x="0" y="0"/>
                  </a:moveTo>
                  <a:lnTo>
                    <a:pt x="4" y="5"/>
                  </a:lnTo>
                  <a:lnTo>
                    <a:pt x="14" y="5"/>
                  </a:lnTo>
                  <a:lnTo>
                    <a:pt x="23" y="5"/>
                  </a:lnTo>
                  <a:lnTo>
                    <a:pt x="28" y="9"/>
                  </a:lnTo>
                  <a:lnTo>
                    <a:pt x="37" y="9"/>
                  </a:lnTo>
                  <a:lnTo>
                    <a:pt x="46" y="9"/>
                  </a:lnTo>
                  <a:lnTo>
                    <a:pt x="51" y="14"/>
                  </a:lnTo>
                  <a:lnTo>
                    <a:pt x="60" y="14"/>
                  </a:lnTo>
                  <a:lnTo>
                    <a:pt x="70" y="14"/>
                  </a:lnTo>
                  <a:lnTo>
                    <a:pt x="79" y="19"/>
                  </a:lnTo>
                  <a:lnTo>
                    <a:pt x="84" y="19"/>
                  </a:lnTo>
                  <a:lnTo>
                    <a:pt x="93" y="19"/>
                  </a:lnTo>
                  <a:lnTo>
                    <a:pt x="102" y="23"/>
                  </a:lnTo>
                  <a:lnTo>
                    <a:pt x="107" y="23"/>
                  </a:lnTo>
                  <a:lnTo>
                    <a:pt x="116" y="23"/>
                  </a:lnTo>
                  <a:lnTo>
                    <a:pt x="125" y="28"/>
                  </a:lnTo>
                  <a:lnTo>
                    <a:pt x="135" y="28"/>
                  </a:lnTo>
                  <a:lnTo>
                    <a:pt x="139" y="28"/>
                  </a:lnTo>
                  <a:lnTo>
                    <a:pt x="149" y="33"/>
                  </a:lnTo>
                  <a:lnTo>
                    <a:pt x="158" y="33"/>
                  </a:lnTo>
                  <a:lnTo>
                    <a:pt x="163" y="33"/>
                  </a:lnTo>
                  <a:lnTo>
                    <a:pt x="172" y="33"/>
                  </a:lnTo>
                  <a:lnTo>
                    <a:pt x="181" y="37"/>
                  </a:lnTo>
                  <a:lnTo>
                    <a:pt x="191" y="37"/>
                  </a:lnTo>
                  <a:lnTo>
                    <a:pt x="195" y="37"/>
                  </a:lnTo>
                  <a:lnTo>
                    <a:pt x="205" y="42"/>
                  </a:lnTo>
                  <a:lnTo>
                    <a:pt x="214" y="42"/>
                  </a:lnTo>
                  <a:lnTo>
                    <a:pt x="219" y="42"/>
                  </a:lnTo>
                  <a:lnTo>
                    <a:pt x="228" y="42"/>
                  </a:lnTo>
                  <a:lnTo>
                    <a:pt x="237" y="47"/>
                  </a:lnTo>
                  <a:lnTo>
                    <a:pt x="247" y="47"/>
                  </a:lnTo>
                  <a:lnTo>
                    <a:pt x="251" y="47"/>
                  </a:lnTo>
                  <a:lnTo>
                    <a:pt x="261" y="51"/>
                  </a:lnTo>
                  <a:lnTo>
                    <a:pt x="270" y="51"/>
                  </a:lnTo>
                  <a:lnTo>
                    <a:pt x="279" y="51"/>
                  </a:lnTo>
                  <a:lnTo>
                    <a:pt x="284" y="51"/>
                  </a:lnTo>
                  <a:lnTo>
                    <a:pt x="293" y="56"/>
                  </a:lnTo>
                  <a:lnTo>
                    <a:pt x="302" y="56"/>
                  </a:lnTo>
                  <a:lnTo>
                    <a:pt x="312" y="56"/>
                  </a:lnTo>
                  <a:lnTo>
                    <a:pt x="316" y="56"/>
                  </a:lnTo>
                  <a:lnTo>
                    <a:pt x="326" y="61"/>
                  </a:lnTo>
                  <a:lnTo>
                    <a:pt x="335" y="61"/>
                  </a:lnTo>
                  <a:lnTo>
                    <a:pt x="344" y="61"/>
                  </a:lnTo>
                  <a:lnTo>
                    <a:pt x="349" y="65"/>
                  </a:lnTo>
                  <a:lnTo>
                    <a:pt x="358" y="65"/>
                  </a:lnTo>
                  <a:lnTo>
                    <a:pt x="368" y="65"/>
                  </a:lnTo>
                  <a:lnTo>
                    <a:pt x="377" y="65"/>
                  </a:lnTo>
                  <a:lnTo>
                    <a:pt x="386" y="70"/>
                  </a:lnTo>
                  <a:lnTo>
                    <a:pt x="391" y="70"/>
                  </a:lnTo>
                  <a:lnTo>
                    <a:pt x="400" y="70"/>
                  </a:lnTo>
                  <a:lnTo>
                    <a:pt x="410" y="70"/>
                  </a:lnTo>
                  <a:lnTo>
                    <a:pt x="419" y="75"/>
                  </a:lnTo>
                  <a:lnTo>
                    <a:pt x="428" y="75"/>
                  </a:lnTo>
                  <a:lnTo>
                    <a:pt x="437" y="75"/>
                  </a:lnTo>
                  <a:lnTo>
                    <a:pt x="442" y="75"/>
                  </a:lnTo>
                  <a:lnTo>
                    <a:pt x="451" y="79"/>
                  </a:lnTo>
                  <a:lnTo>
                    <a:pt x="461" y="79"/>
                  </a:lnTo>
                  <a:lnTo>
                    <a:pt x="470" y="79"/>
                  </a:lnTo>
                  <a:lnTo>
                    <a:pt x="479" y="79"/>
                  </a:lnTo>
                  <a:lnTo>
                    <a:pt x="489" y="79"/>
                  </a:lnTo>
                  <a:lnTo>
                    <a:pt x="493" y="84"/>
                  </a:lnTo>
                  <a:lnTo>
                    <a:pt x="503" y="84"/>
                  </a:lnTo>
                  <a:lnTo>
                    <a:pt x="512" y="84"/>
                  </a:lnTo>
                  <a:lnTo>
                    <a:pt x="521" y="84"/>
                  </a:lnTo>
                  <a:lnTo>
                    <a:pt x="531" y="89"/>
                  </a:lnTo>
                  <a:lnTo>
                    <a:pt x="540" y="89"/>
                  </a:lnTo>
                  <a:lnTo>
                    <a:pt x="549" y="89"/>
                  </a:lnTo>
                  <a:lnTo>
                    <a:pt x="559" y="89"/>
                  </a:lnTo>
                  <a:lnTo>
                    <a:pt x="568" y="93"/>
                  </a:lnTo>
                  <a:lnTo>
                    <a:pt x="577" y="93"/>
                  </a:lnTo>
                  <a:lnTo>
                    <a:pt x="582" y="93"/>
                  </a:lnTo>
                  <a:lnTo>
                    <a:pt x="591" y="93"/>
                  </a:lnTo>
                  <a:lnTo>
                    <a:pt x="600" y="93"/>
                  </a:lnTo>
                  <a:lnTo>
                    <a:pt x="610" y="98"/>
                  </a:lnTo>
                  <a:lnTo>
                    <a:pt x="619" y="98"/>
                  </a:lnTo>
                  <a:lnTo>
                    <a:pt x="628" y="98"/>
                  </a:lnTo>
                  <a:lnTo>
                    <a:pt x="638" y="98"/>
                  </a:lnTo>
                  <a:lnTo>
                    <a:pt x="647" y="98"/>
                  </a:lnTo>
                  <a:lnTo>
                    <a:pt x="656" y="102"/>
                  </a:lnTo>
                  <a:lnTo>
                    <a:pt x="666" y="102"/>
                  </a:lnTo>
                  <a:lnTo>
                    <a:pt x="675" y="102"/>
                  </a:lnTo>
                  <a:lnTo>
                    <a:pt x="684" y="102"/>
                  </a:lnTo>
                  <a:lnTo>
                    <a:pt x="694" y="102"/>
                  </a:lnTo>
                  <a:lnTo>
                    <a:pt x="703" y="107"/>
                  </a:lnTo>
                  <a:lnTo>
                    <a:pt x="712" y="107"/>
                  </a:lnTo>
                  <a:lnTo>
                    <a:pt x="722" y="107"/>
                  </a:lnTo>
                  <a:lnTo>
                    <a:pt x="731" y="107"/>
                  </a:lnTo>
                  <a:lnTo>
                    <a:pt x="740" y="107"/>
                  </a:lnTo>
                  <a:lnTo>
                    <a:pt x="749" y="112"/>
                  </a:lnTo>
                  <a:lnTo>
                    <a:pt x="759" y="112"/>
                  </a:lnTo>
                  <a:lnTo>
                    <a:pt x="768" y="112"/>
                  </a:lnTo>
                  <a:lnTo>
                    <a:pt x="777" y="112"/>
                  </a:lnTo>
                  <a:lnTo>
                    <a:pt x="787" y="112"/>
                  </a:lnTo>
                  <a:lnTo>
                    <a:pt x="801" y="116"/>
                  </a:lnTo>
                  <a:lnTo>
                    <a:pt x="810" y="116"/>
                  </a:lnTo>
                  <a:lnTo>
                    <a:pt x="819" y="116"/>
                  </a:lnTo>
                  <a:lnTo>
                    <a:pt x="829" y="116"/>
                  </a:lnTo>
                  <a:lnTo>
                    <a:pt x="838" y="116"/>
                  </a:lnTo>
                  <a:lnTo>
                    <a:pt x="847" y="116"/>
                  </a:lnTo>
                  <a:lnTo>
                    <a:pt x="857" y="121"/>
                  </a:lnTo>
                  <a:lnTo>
                    <a:pt x="866" y="121"/>
                  </a:lnTo>
                  <a:lnTo>
                    <a:pt x="875" y="121"/>
                  </a:lnTo>
                  <a:lnTo>
                    <a:pt x="885" y="121"/>
                  </a:lnTo>
                  <a:lnTo>
                    <a:pt x="894" y="121"/>
                  </a:lnTo>
                  <a:lnTo>
                    <a:pt x="908" y="121"/>
                  </a:lnTo>
                  <a:lnTo>
                    <a:pt x="917" y="126"/>
                  </a:lnTo>
                  <a:lnTo>
                    <a:pt x="926" y="126"/>
                  </a:lnTo>
                  <a:lnTo>
                    <a:pt x="936" y="126"/>
                  </a:lnTo>
                  <a:lnTo>
                    <a:pt x="945" y="126"/>
                  </a:lnTo>
                  <a:lnTo>
                    <a:pt x="954" y="126"/>
                  </a:lnTo>
                  <a:lnTo>
                    <a:pt x="964" y="126"/>
                  </a:lnTo>
                  <a:lnTo>
                    <a:pt x="973" y="126"/>
                  </a:lnTo>
                  <a:lnTo>
                    <a:pt x="987" y="130"/>
                  </a:lnTo>
                  <a:lnTo>
                    <a:pt x="996" y="130"/>
                  </a:lnTo>
                  <a:lnTo>
                    <a:pt x="1006" y="130"/>
                  </a:lnTo>
                  <a:lnTo>
                    <a:pt x="1015" y="130"/>
                  </a:lnTo>
                  <a:lnTo>
                    <a:pt x="1024" y="130"/>
                  </a:lnTo>
                  <a:lnTo>
                    <a:pt x="1038" y="130"/>
                  </a:lnTo>
                  <a:lnTo>
                    <a:pt x="1048" y="130"/>
                  </a:lnTo>
                  <a:lnTo>
                    <a:pt x="1057" y="135"/>
                  </a:lnTo>
                  <a:lnTo>
                    <a:pt x="1066" y="135"/>
                  </a:lnTo>
                  <a:lnTo>
                    <a:pt x="1075" y="135"/>
                  </a:lnTo>
                  <a:lnTo>
                    <a:pt x="1080" y="135"/>
                  </a:lnTo>
                </a:path>
              </a:pathLst>
            </a:custGeom>
            <a:noFill/>
            <a:ln w="19050" cap="flat">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19" name="Group 618"/>
          <p:cNvGrpSpPr/>
          <p:nvPr/>
        </p:nvGrpSpPr>
        <p:grpSpPr>
          <a:xfrm>
            <a:off x="5773659" y="855641"/>
            <a:ext cx="3030213" cy="1938130"/>
            <a:chOff x="5773659" y="855641"/>
            <a:chExt cx="3030213" cy="1938130"/>
          </a:xfrm>
        </p:grpSpPr>
        <p:sp>
          <p:nvSpPr>
            <p:cNvPr id="620" name="Freeform 87"/>
            <p:cNvSpPr>
              <a:spLocks/>
            </p:cNvSpPr>
            <p:nvPr/>
          </p:nvSpPr>
          <p:spPr bwMode="auto">
            <a:xfrm>
              <a:off x="5773659" y="855641"/>
              <a:ext cx="1233355" cy="1176211"/>
            </a:xfrm>
            <a:custGeom>
              <a:avLst/>
              <a:gdLst>
                <a:gd name="T0" fmla="*/ 236537 w 777"/>
                <a:gd name="T1" fmla="*/ 30162 h 741"/>
                <a:gd name="T2" fmla="*/ 265112 w 777"/>
                <a:gd name="T3" fmla="*/ 74612 h 741"/>
                <a:gd name="T4" fmla="*/ 287337 w 777"/>
                <a:gd name="T5" fmla="*/ 111125 h 741"/>
                <a:gd name="T6" fmla="*/ 309562 w 777"/>
                <a:gd name="T7" fmla="*/ 149225 h 741"/>
                <a:gd name="T8" fmla="*/ 325437 w 777"/>
                <a:gd name="T9" fmla="*/ 177800 h 741"/>
                <a:gd name="T10" fmla="*/ 354012 w 777"/>
                <a:gd name="T11" fmla="*/ 214312 h 741"/>
                <a:gd name="T12" fmla="*/ 369887 w 777"/>
                <a:gd name="T13" fmla="*/ 244475 h 741"/>
                <a:gd name="T14" fmla="*/ 392112 w 777"/>
                <a:gd name="T15" fmla="*/ 274637 h 741"/>
                <a:gd name="T16" fmla="*/ 414337 w 777"/>
                <a:gd name="T17" fmla="*/ 303212 h 741"/>
                <a:gd name="T18" fmla="*/ 442912 w 777"/>
                <a:gd name="T19" fmla="*/ 341312 h 741"/>
                <a:gd name="T20" fmla="*/ 465137 w 777"/>
                <a:gd name="T21" fmla="*/ 369887 h 741"/>
                <a:gd name="T22" fmla="*/ 479425 w 777"/>
                <a:gd name="T23" fmla="*/ 392112 h 741"/>
                <a:gd name="T24" fmla="*/ 501650 w 777"/>
                <a:gd name="T25" fmla="*/ 422275 h 741"/>
                <a:gd name="T26" fmla="*/ 523875 w 777"/>
                <a:gd name="T27" fmla="*/ 452437 h 741"/>
                <a:gd name="T28" fmla="*/ 546100 w 777"/>
                <a:gd name="T29" fmla="*/ 481012 h 741"/>
                <a:gd name="T30" fmla="*/ 576262 w 777"/>
                <a:gd name="T31" fmla="*/ 511175 h 741"/>
                <a:gd name="T32" fmla="*/ 598487 w 777"/>
                <a:gd name="T33" fmla="*/ 539750 h 741"/>
                <a:gd name="T34" fmla="*/ 612775 w 777"/>
                <a:gd name="T35" fmla="*/ 561975 h 741"/>
                <a:gd name="T36" fmla="*/ 628650 w 777"/>
                <a:gd name="T37" fmla="*/ 577850 h 741"/>
                <a:gd name="T38" fmla="*/ 650875 w 777"/>
                <a:gd name="T39" fmla="*/ 606425 h 741"/>
                <a:gd name="T40" fmla="*/ 679450 w 777"/>
                <a:gd name="T41" fmla="*/ 636587 h 741"/>
                <a:gd name="T42" fmla="*/ 695325 w 777"/>
                <a:gd name="T43" fmla="*/ 658812 h 741"/>
                <a:gd name="T44" fmla="*/ 715962 w 777"/>
                <a:gd name="T45" fmla="*/ 681037 h 741"/>
                <a:gd name="T46" fmla="*/ 738187 w 777"/>
                <a:gd name="T47" fmla="*/ 709612 h 741"/>
                <a:gd name="T48" fmla="*/ 768350 w 777"/>
                <a:gd name="T49" fmla="*/ 739775 h 741"/>
                <a:gd name="T50" fmla="*/ 776287 w 777"/>
                <a:gd name="T51" fmla="*/ 747712 h 741"/>
                <a:gd name="T52" fmla="*/ 798512 w 777"/>
                <a:gd name="T53" fmla="*/ 776287 h 741"/>
                <a:gd name="T54" fmla="*/ 820737 w 777"/>
                <a:gd name="T55" fmla="*/ 798512 h 741"/>
                <a:gd name="T56" fmla="*/ 842962 w 777"/>
                <a:gd name="T57" fmla="*/ 820737 h 741"/>
                <a:gd name="T58" fmla="*/ 865187 w 777"/>
                <a:gd name="T59" fmla="*/ 842962 h 741"/>
                <a:gd name="T60" fmla="*/ 887412 w 777"/>
                <a:gd name="T61" fmla="*/ 865187 h 741"/>
                <a:gd name="T62" fmla="*/ 901700 w 777"/>
                <a:gd name="T63" fmla="*/ 887412 h 741"/>
                <a:gd name="T64" fmla="*/ 923925 w 777"/>
                <a:gd name="T65" fmla="*/ 909637 h 741"/>
                <a:gd name="T66" fmla="*/ 954087 w 777"/>
                <a:gd name="T67" fmla="*/ 931862 h 741"/>
                <a:gd name="T68" fmla="*/ 974725 w 777"/>
                <a:gd name="T69" fmla="*/ 954087 h 741"/>
                <a:gd name="T70" fmla="*/ 1004887 w 777"/>
                <a:gd name="T71" fmla="*/ 976312 h 741"/>
                <a:gd name="T72" fmla="*/ 1027112 w 777"/>
                <a:gd name="T73" fmla="*/ 1006475 h 741"/>
                <a:gd name="T74" fmla="*/ 1063625 w 777"/>
                <a:gd name="T75" fmla="*/ 1035050 h 741"/>
                <a:gd name="T76" fmla="*/ 1093787 w 777"/>
                <a:gd name="T77" fmla="*/ 1065212 h 741"/>
                <a:gd name="T78" fmla="*/ 1130300 w 777"/>
                <a:gd name="T79" fmla="*/ 1095375 h 741"/>
                <a:gd name="T80" fmla="*/ 1168400 w 777"/>
                <a:gd name="T81" fmla="*/ 1123950 h 741"/>
                <a:gd name="T82" fmla="*/ 1204912 w 777"/>
                <a:gd name="T83" fmla="*/ 1154112 h 7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77" h="741">
                  <a:moveTo>
                    <a:pt x="0" y="0"/>
                  </a:moveTo>
                  <a:lnTo>
                    <a:pt x="149" y="5"/>
                  </a:lnTo>
                  <a:lnTo>
                    <a:pt x="149" y="19"/>
                  </a:lnTo>
                  <a:lnTo>
                    <a:pt x="158" y="28"/>
                  </a:lnTo>
                  <a:lnTo>
                    <a:pt x="158" y="38"/>
                  </a:lnTo>
                  <a:lnTo>
                    <a:pt x="167" y="47"/>
                  </a:lnTo>
                  <a:lnTo>
                    <a:pt x="167" y="56"/>
                  </a:lnTo>
                  <a:lnTo>
                    <a:pt x="172" y="61"/>
                  </a:lnTo>
                  <a:lnTo>
                    <a:pt x="181" y="70"/>
                  </a:lnTo>
                  <a:lnTo>
                    <a:pt x="181" y="80"/>
                  </a:lnTo>
                  <a:lnTo>
                    <a:pt x="186" y="84"/>
                  </a:lnTo>
                  <a:lnTo>
                    <a:pt x="195" y="94"/>
                  </a:lnTo>
                  <a:lnTo>
                    <a:pt x="195" y="98"/>
                  </a:lnTo>
                  <a:lnTo>
                    <a:pt x="205" y="108"/>
                  </a:lnTo>
                  <a:lnTo>
                    <a:pt x="205" y="112"/>
                  </a:lnTo>
                  <a:lnTo>
                    <a:pt x="214" y="122"/>
                  </a:lnTo>
                  <a:lnTo>
                    <a:pt x="214" y="126"/>
                  </a:lnTo>
                  <a:lnTo>
                    <a:pt x="223" y="135"/>
                  </a:lnTo>
                  <a:lnTo>
                    <a:pt x="223" y="140"/>
                  </a:lnTo>
                  <a:lnTo>
                    <a:pt x="233" y="149"/>
                  </a:lnTo>
                  <a:lnTo>
                    <a:pt x="233" y="154"/>
                  </a:lnTo>
                  <a:lnTo>
                    <a:pt x="242" y="163"/>
                  </a:lnTo>
                  <a:lnTo>
                    <a:pt x="242" y="168"/>
                  </a:lnTo>
                  <a:lnTo>
                    <a:pt x="247" y="173"/>
                  </a:lnTo>
                  <a:lnTo>
                    <a:pt x="256" y="182"/>
                  </a:lnTo>
                  <a:lnTo>
                    <a:pt x="256" y="187"/>
                  </a:lnTo>
                  <a:lnTo>
                    <a:pt x="261" y="191"/>
                  </a:lnTo>
                  <a:lnTo>
                    <a:pt x="270" y="201"/>
                  </a:lnTo>
                  <a:lnTo>
                    <a:pt x="270" y="205"/>
                  </a:lnTo>
                  <a:lnTo>
                    <a:pt x="279" y="215"/>
                  </a:lnTo>
                  <a:lnTo>
                    <a:pt x="279" y="219"/>
                  </a:lnTo>
                  <a:lnTo>
                    <a:pt x="284" y="224"/>
                  </a:lnTo>
                  <a:lnTo>
                    <a:pt x="293" y="233"/>
                  </a:lnTo>
                  <a:lnTo>
                    <a:pt x="293" y="238"/>
                  </a:lnTo>
                  <a:lnTo>
                    <a:pt x="298" y="243"/>
                  </a:lnTo>
                  <a:lnTo>
                    <a:pt x="302" y="247"/>
                  </a:lnTo>
                  <a:lnTo>
                    <a:pt x="312" y="257"/>
                  </a:lnTo>
                  <a:lnTo>
                    <a:pt x="312" y="261"/>
                  </a:lnTo>
                  <a:lnTo>
                    <a:pt x="316" y="266"/>
                  </a:lnTo>
                  <a:lnTo>
                    <a:pt x="326" y="275"/>
                  </a:lnTo>
                  <a:lnTo>
                    <a:pt x="326" y="280"/>
                  </a:lnTo>
                  <a:lnTo>
                    <a:pt x="330" y="285"/>
                  </a:lnTo>
                  <a:lnTo>
                    <a:pt x="340" y="294"/>
                  </a:lnTo>
                  <a:lnTo>
                    <a:pt x="340" y="298"/>
                  </a:lnTo>
                  <a:lnTo>
                    <a:pt x="344" y="303"/>
                  </a:lnTo>
                  <a:lnTo>
                    <a:pt x="349" y="308"/>
                  </a:lnTo>
                  <a:lnTo>
                    <a:pt x="354" y="312"/>
                  </a:lnTo>
                  <a:lnTo>
                    <a:pt x="363" y="322"/>
                  </a:lnTo>
                  <a:lnTo>
                    <a:pt x="363" y="326"/>
                  </a:lnTo>
                  <a:lnTo>
                    <a:pt x="368" y="331"/>
                  </a:lnTo>
                  <a:lnTo>
                    <a:pt x="377" y="340"/>
                  </a:lnTo>
                  <a:lnTo>
                    <a:pt x="377" y="345"/>
                  </a:lnTo>
                  <a:lnTo>
                    <a:pt x="382" y="350"/>
                  </a:lnTo>
                  <a:lnTo>
                    <a:pt x="386" y="354"/>
                  </a:lnTo>
                  <a:lnTo>
                    <a:pt x="396" y="364"/>
                  </a:lnTo>
                  <a:lnTo>
                    <a:pt x="391" y="364"/>
                  </a:lnTo>
                  <a:lnTo>
                    <a:pt x="396" y="364"/>
                  </a:lnTo>
                  <a:lnTo>
                    <a:pt x="405" y="373"/>
                  </a:lnTo>
                  <a:lnTo>
                    <a:pt x="405" y="378"/>
                  </a:lnTo>
                  <a:lnTo>
                    <a:pt x="410" y="382"/>
                  </a:lnTo>
                  <a:lnTo>
                    <a:pt x="414" y="387"/>
                  </a:lnTo>
                  <a:lnTo>
                    <a:pt x="419" y="392"/>
                  </a:lnTo>
                  <a:lnTo>
                    <a:pt x="428" y="401"/>
                  </a:lnTo>
                  <a:lnTo>
                    <a:pt x="428" y="406"/>
                  </a:lnTo>
                  <a:lnTo>
                    <a:pt x="433" y="410"/>
                  </a:lnTo>
                  <a:lnTo>
                    <a:pt x="438" y="415"/>
                  </a:lnTo>
                  <a:lnTo>
                    <a:pt x="442" y="420"/>
                  </a:lnTo>
                  <a:lnTo>
                    <a:pt x="447" y="424"/>
                  </a:lnTo>
                  <a:lnTo>
                    <a:pt x="451" y="429"/>
                  </a:lnTo>
                  <a:lnTo>
                    <a:pt x="456" y="434"/>
                  </a:lnTo>
                  <a:lnTo>
                    <a:pt x="465" y="443"/>
                  </a:lnTo>
                  <a:lnTo>
                    <a:pt x="465" y="447"/>
                  </a:lnTo>
                  <a:lnTo>
                    <a:pt x="470" y="452"/>
                  </a:lnTo>
                  <a:lnTo>
                    <a:pt x="475" y="457"/>
                  </a:lnTo>
                  <a:lnTo>
                    <a:pt x="484" y="466"/>
                  </a:lnTo>
                  <a:lnTo>
                    <a:pt x="479" y="466"/>
                  </a:lnTo>
                  <a:lnTo>
                    <a:pt x="484" y="466"/>
                  </a:lnTo>
                  <a:lnTo>
                    <a:pt x="489" y="471"/>
                  </a:lnTo>
                  <a:lnTo>
                    <a:pt x="498" y="480"/>
                  </a:lnTo>
                  <a:lnTo>
                    <a:pt x="498" y="485"/>
                  </a:lnTo>
                  <a:lnTo>
                    <a:pt x="503" y="489"/>
                  </a:lnTo>
                  <a:lnTo>
                    <a:pt x="507" y="494"/>
                  </a:lnTo>
                  <a:lnTo>
                    <a:pt x="512" y="499"/>
                  </a:lnTo>
                  <a:lnTo>
                    <a:pt x="517" y="503"/>
                  </a:lnTo>
                  <a:lnTo>
                    <a:pt x="521" y="508"/>
                  </a:lnTo>
                  <a:lnTo>
                    <a:pt x="526" y="513"/>
                  </a:lnTo>
                  <a:lnTo>
                    <a:pt x="531" y="517"/>
                  </a:lnTo>
                  <a:lnTo>
                    <a:pt x="535" y="522"/>
                  </a:lnTo>
                  <a:lnTo>
                    <a:pt x="540" y="527"/>
                  </a:lnTo>
                  <a:lnTo>
                    <a:pt x="545" y="531"/>
                  </a:lnTo>
                  <a:lnTo>
                    <a:pt x="549" y="536"/>
                  </a:lnTo>
                  <a:lnTo>
                    <a:pt x="554" y="541"/>
                  </a:lnTo>
                  <a:lnTo>
                    <a:pt x="559" y="545"/>
                  </a:lnTo>
                  <a:lnTo>
                    <a:pt x="563" y="550"/>
                  </a:lnTo>
                  <a:lnTo>
                    <a:pt x="563" y="555"/>
                  </a:lnTo>
                  <a:lnTo>
                    <a:pt x="568" y="559"/>
                  </a:lnTo>
                  <a:lnTo>
                    <a:pt x="573" y="559"/>
                  </a:lnTo>
                  <a:lnTo>
                    <a:pt x="577" y="564"/>
                  </a:lnTo>
                  <a:lnTo>
                    <a:pt x="582" y="573"/>
                  </a:lnTo>
                  <a:lnTo>
                    <a:pt x="591" y="578"/>
                  </a:lnTo>
                  <a:lnTo>
                    <a:pt x="596" y="583"/>
                  </a:lnTo>
                  <a:lnTo>
                    <a:pt x="601" y="587"/>
                  </a:lnTo>
                  <a:lnTo>
                    <a:pt x="605" y="592"/>
                  </a:lnTo>
                  <a:lnTo>
                    <a:pt x="610" y="597"/>
                  </a:lnTo>
                  <a:lnTo>
                    <a:pt x="614" y="601"/>
                  </a:lnTo>
                  <a:lnTo>
                    <a:pt x="619" y="606"/>
                  </a:lnTo>
                  <a:lnTo>
                    <a:pt x="628" y="610"/>
                  </a:lnTo>
                  <a:lnTo>
                    <a:pt x="633" y="615"/>
                  </a:lnTo>
                  <a:lnTo>
                    <a:pt x="638" y="624"/>
                  </a:lnTo>
                  <a:lnTo>
                    <a:pt x="642" y="629"/>
                  </a:lnTo>
                  <a:lnTo>
                    <a:pt x="647" y="634"/>
                  </a:lnTo>
                  <a:lnTo>
                    <a:pt x="652" y="638"/>
                  </a:lnTo>
                  <a:lnTo>
                    <a:pt x="661" y="643"/>
                  </a:lnTo>
                  <a:lnTo>
                    <a:pt x="670" y="652"/>
                  </a:lnTo>
                  <a:lnTo>
                    <a:pt x="675" y="657"/>
                  </a:lnTo>
                  <a:lnTo>
                    <a:pt x="684" y="662"/>
                  </a:lnTo>
                  <a:lnTo>
                    <a:pt x="689" y="671"/>
                  </a:lnTo>
                  <a:lnTo>
                    <a:pt x="698" y="676"/>
                  </a:lnTo>
                  <a:lnTo>
                    <a:pt x="703" y="680"/>
                  </a:lnTo>
                  <a:lnTo>
                    <a:pt x="712" y="690"/>
                  </a:lnTo>
                  <a:lnTo>
                    <a:pt x="717" y="694"/>
                  </a:lnTo>
                  <a:lnTo>
                    <a:pt x="726" y="704"/>
                  </a:lnTo>
                  <a:lnTo>
                    <a:pt x="736" y="708"/>
                  </a:lnTo>
                  <a:lnTo>
                    <a:pt x="745" y="718"/>
                  </a:lnTo>
                  <a:lnTo>
                    <a:pt x="750" y="722"/>
                  </a:lnTo>
                  <a:lnTo>
                    <a:pt x="759" y="727"/>
                  </a:lnTo>
                  <a:lnTo>
                    <a:pt x="768" y="736"/>
                  </a:lnTo>
                  <a:lnTo>
                    <a:pt x="777" y="741"/>
                  </a:lnTo>
                </a:path>
              </a:pathLst>
            </a:custGeom>
            <a:noFill/>
            <a:ln w="19050" cap="flat">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1" name="Freeform 88"/>
            <p:cNvSpPr>
              <a:spLocks/>
            </p:cNvSpPr>
            <p:nvPr/>
          </p:nvSpPr>
          <p:spPr bwMode="auto">
            <a:xfrm>
              <a:off x="7007014" y="2031853"/>
              <a:ext cx="1796858" cy="761918"/>
            </a:xfrm>
            <a:custGeom>
              <a:avLst/>
              <a:gdLst>
                <a:gd name="T0" fmla="*/ 7938 w 1132"/>
                <a:gd name="T1" fmla="*/ 14288 h 480"/>
                <a:gd name="T2" fmla="*/ 38100 w 1132"/>
                <a:gd name="T3" fmla="*/ 30163 h 480"/>
                <a:gd name="T4" fmla="*/ 60325 w 1132"/>
                <a:gd name="T5" fmla="*/ 50800 h 480"/>
                <a:gd name="T6" fmla="*/ 88900 w 1132"/>
                <a:gd name="T7" fmla="*/ 73025 h 480"/>
                <a:gd name="T8" fmla="*/ 111125 w 1132"/>
                <a:gd name="T9" fmla="*/ 88900 h 480"/>
                <a:gd name="T10" fmla="*/ 141288 w 1132"/>
                <a:gd name="T11" fmla="*/ 111125 h 480"/>
                <a:gd name="T12" fmla="*/ 163513 w 1132"/>
                <a:gd name="T13" fmla="*/ 125413 h 480"/>
                <a:gd name="T14" fmla="*/ 193675 w 1132"/>
                <a:gd name="T15" fmla="*/ 147638 h 480"/>
                <a:gd name="T16" fmla="*/ 215900 w 1132"/>
                <a:gd name="T17" fmla="*/ 161925 h 480"/>
                <a:gd name="T18" fmla="*/ 244475 w 1132"/>
                <a:gd name="T19" fmla="*/ 177800 h 480"/>
                <a:gd name="T20" fmla="*/ 266700 w 1132"/>
                <a:gd name="T21" fmla="*/ 200025 h 480"/>
                <a:gd name="T22" fmla="*/ 296863 w 1132"/>
                <a:gd name="T23" fmla="*/ 214313 h 480"/>
                <a:gd name="T24" fmla="*/ 325438 w 1132"/>
                <a:gd name="T25" fmla="*/ 228600 h 480"/>
                <a:gd name="T26" fmla="*/ 347663 w 1132"/>
                <a:gd name="T27" fmla="*/ 244475 h 480"/>
                <a:gd name="T28" fmla="*/ 377825 w 1132"/>
                <a:gd name="T29" fmla="*/ 266700 h 480"/>
                <a:gd name="T30" fmla="*/ 400050 w 1132"/>
                <a:gd name="T31" fmla="*/ 280988 h 480"/>
                <a:gd name="T32" fmla="*/ 430213 w 1132"/>
                <a:gd name="T33" fmla="*/ 295275 h 480"/>
                <a:gd name="T34" fmla="*/ 452438 w 1132"/>
                <a:gd name="T35" fmla="*/ 309563 h 480"/>
                <a:gd name="T36" fmla="*/ 481013 w 1132"/>
                <a:gd name="T37" fmla="*/ 325438 h 480"/>
                <a:gd name="T38" fmla="*/ 511175 w 1132"/>
                <a:gd name="T39" fmla="*/ 339725 h 480"/>
                <a:gd name="T40" fmla="*/ 533400 w 1132"/>
                <a:gd name="T41" fmla="*/ 354013 h 480"/>
                <a:gd name="T42" fmla="*/ 561975 w 1132"/>
                <a:gd name="T43" fmla="*/ 369888 h 480"/>
                <a:gd name="T44" fmla="*/ 592138 w 1132"/>
                <a:gd name="T45" fmla="*/ 376238 h 480"/>
                <a:gd name="T46" fmla="*/ 614363 w 1132"/>
                <a:gd name="T47" fmla="*/ 392113 h 480"/>
                <a:gd name="T48" fmla="*/ 644525 w 1132"/>
                <a:gd name="T49" fmla="*/ 406400 h 480"/>
                <a:gd name="T50" fmla="*/ 673100 w 1132"/>
                <a:gd name="T51" fmla="*/ 420688 h 480"/>
                <a:gd name="T52" fmla="*/ 695325 w 1132"/>
                <a:gd name="T53" fmla="*/ 436563 h 480"/>
                <a:gd name="T54" fmla="*/ 725488 w 1132"/>
                <a:gd name="T55" fmla="*/ 442913 h 480"/>
                <a:gd name="T56" fmla="*/ 754063 w 1132"/>
                <a:gd name="T57" fmla="*/ 458788 h 480"/>
                <a:gd name="T58" fmla="*/ 784225 w 1132"/>
                <a:gd name="T59" fmla="*/ 473075 h 480"/>
                <a:gd name="T60" fmla="*/ 814388 w 1132"/>
                <a:gd name="T61" fmla="*/ 481013 h 480"/>
                <a:gd name="T62" fmla="*/ 836613 w 1132"/>
                <a:gd name="T63" fmla="*/ 495300 h 480"/>
                <a:gd name="T64" fmla="*/ 865188 w 1132"/>
                <a:gd name="T65" fmla="*/ 503238 h 480"/>
                <a:gd name="T66" fmla="*/ 895350 w 1132"/>
                <a:gd name="T67" fmla="*/ 517525 h 480"/>
                <a:gd name="T68" fmla="*/ 925513 w 1132"/>
                <a:gd name="T69" fmla="*/ 525463 h 480"/>
                <a:gd name="T70" fmla="*/ 954088 w 1132"/>
                <a:gd name="T71" fmla="*/ 539750 h 480"/>
                <a:gd name="T72" fmla="*/ 984250 w 1132"/>
                <a:gd name="T73" fmla="*/ 547688 h 480"/>
                <a:gd name="T74" fmla="*/ 1012825 w 1132"/>
                <a:gd name="T75" fmla="*/ 561975 h 480"/>
                <a:gd name="T76" fmla="*/ 1042988 w 1132"/>
                <a:gd name="T77" fmla="*/ 568325 h 480"/>
                <a:gd name="T78" fmla="*/ 1073150 w 1132"/>
                <a:gd name="T79" fmla="*/ 584200 h 480"/>
                <a:gd name="T80" fmla="*/ 1101725 w 1132"/>
                <a:gd name="T81" fmla="*/ 590550 h 480"/>
                <a:gd name="T82" fmla="*/ 1131888 w 1132"/>
                <a:gd name="T83" fmla="*/ 598488 h 480"/>
                <a:gd name="T84" fmla="*/ 1162050 w 1132"/>
                <a:gd name="T85" fmla="*/ 606425 h 480"/>
                <a:gd name="T86" fmla="*/ 1198563 w 1132"/>
                <a:gd name="T87" fmla="*/ 620713 h 480"/>
                <a:gd name="T88" fmla="*/ 1228725 w 1132"/>
                <a:gd name="T89" fmla="*/ 628650 h 480"/>
                <a:gd name="T90" fmla="*/ 1257300 w 1132"/>
                <a:gd name="T91" fmla="*/ 635000 h 480"/>
                <a:gd name="T92" fmla="*/ 1287463 w 1132"/>
                <a:gd name="T93" fmla="*/ 642938 h 480"/>
                <a:gd name="T94" fmla="*/ 1316038 w 1132"/>
                <a:gd name="T95" fmla="*/ 657225 h 480"/>
                <a:gd name="T96" fmla="*/ 1354138 w 1132"/>
                <a:gd name="T97" fmla="*/ 665163 h 480"/>
                <a:gd name="T98" fmla="*/ 1382713 w 1132"/>
                <a:gd name="T99" fmla="*/ 673100 h 480"/>
                <a:gd name="T100" fmla="*/ 1412875 w 1132"/>
                <a:gd name="T101" fmla="*/ 679450 h 480"/>
                <a:gd name="T102" fmla="*/ 1449388 w 1132"/>
                <a:gd name="T103" fmla="*/ 687388 h 480"/>
                <a:gd name="T104" fmla="*/ 1479550 w 1132"/>
                <a:gd name="T105" fmla="*/ 695325 h 480"/>
                <a:gd name="T106" fmla="*/ 1509713 w 1132"/>
                <a:gd name="T107" fmla="*/ 701675 h 480"/>
                <a:gd name="T108" fmla="*/ 1546225 w 1132"/>
                <a:gd name="T109" fmla="*/ 709613 h 480"/>
                <a:gd name="T110" fmla="*/ 1574800 w 1132"/>
                <a:gd name="T111" fmla="*/ 717550 h 480"/>
                <a:gd name="T112" fmla="*/ 1612900 w 1132"/>
                <a:gd name="T113" fmla="*/ 723900 h 480"/>
                <a:gd name="T114" fmla="*/ 1641475 w 1132"/>
                <a:gd name="T115" fmla="*/ 731838 h 480"/>
                <a:gd name="T116" fmla="*/ 1671638 w 1132"/>
                <a:gd name="T117" fmla="*/ 739775 h 480"/>
                <a:gd name="T118" fmla="*/ 1708150 w 1132"/>
                <a:gd name="T119" fmla="*/ 746125 h 480"/>
                <a:gd name="T120" fmla="*/ 1738313 w 1132"/>
                <a:gd name="T121" fmla="*/ 754063 h 480"/>
                <a:gd name="T122" fmla="*/ 1774825 w 1132"/>
                <a:gd name="T123" fmla="*/ 754063 h 480"/>
                <a:gd name="T124" fmla="*/ 1797050 w 1132"/>
                <a:gd name="T125" fmla="*/ 762000 h 4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32" h="480">
                  <a:moveTo>
                    <a:pt x="0" y="0"/>
                  </a:moveTo>
                  <a:lnTo>
                    <a:pt x="5" y="9"/>
                  </a:lnTo>
                  <a:lnTo>
                    <a:pt x="14" y="14"/>
                  </a:lnTo>
                  <a:lnTo>
                    <a:pt x="24" y="19"/>
                  </a:lnTo>
                  <a:lnTo>
                    <a:pt x="28" y="28"/>
                  </a:lnTo>
                  <a:lnTo>
                    <a:pt x="38" y="32"/>
                  </a:lnTo>
                  <a:lnTo>
                    <a:pt x="47" y="37"/>
                  </a:lnTo>
                  <a:lnTo>
                    <a:pt x="56" y="46"/>
                  </a:lnTo>
                  <a:lnTo>
                    <a:pt x="66" y="51"/>
                  </a:lnTo>
                  <a:lnTo>
                    <a:pt x="70" y="56"/>
                  </a:lnTo>
                  <a:lnTo>
                    <a:pt x="80" y="60"/>
                  </a:lnTo>
                  <a:lnTo>
                    <a:pt x="89" y="70"/>
                  </a:lnTo>
                  <a:lnTo>
                    <a:pt x="98" y="74"/>
                  </a:lnTo>
                  <a:lnTo>
                    <a:pt x="103" y="79"/>
                  </a:lnTo>
                  <a:lnTo>
                    <a:pt x="112" y="84"/>
                  </a:lnTo>
                  <a:lnTo>
                    <a:pt x="122" y="93"/>
                  </a:lnTo>
                  <a:lnTo>
                    <a:pt x="131" y="98"/>
                  </a:lnTo>
                  <a:lnTo>
                    <a:pt x="136" y="102"/>
                  </a:lnTo>
                  <a:lnTo>
                    <a:pt x="145" y="107"/>
                  </a:lnTo>
                  <a:lnTo>
                    <a:pt x="154" y="112"/>
                  </a:lnTo>
                  <a:lnTo>
                    <a:pt x="163" y="121"/>
                  </a:lnTo>
                  <a:lnTo>
                    <a:pt x="168" y="126"/>
                  </a:lnTo>
                  <a:lnTo>
                    <a:pt x="177" y="130"/>
                  </a:lnTo>
                  <a:lnTo>
                    <a:pt x="187" y="135"/>
                  </a:lnTo>
                  <a:lnTo>
                    <a:pt x="196" y="140"/>
                  </a:lnTo>
                  <a:lnTo>
                    <a:pt x="205" y="144"/>
                  </a:lnTo>
                  <a:lnTo>
                    <a:pt x="210" y="149"/>
                  </a:lnTo>
                  <a:lnTo>
                    <a:pt x="219" y="154"/>
                  </a:lnTo>
                  <a:lnTo>
                    <a:pt x="229" y="158"/>
                  </a:lnTo>
                  <a:lnTo>
                    <a:pt x="238" y="168"/>
                  </a:lnTo>
                  <a:lnTo>
                    <a:pt x="243" y="172"/>
                  </a:lnTo>
                  <a:lnTo>
                    <a:pt x="252" y="177"/>
                  </a:lnTo>
                  <a:lnTo>
                    <a:pt x="261" y="182"/>
                  </a:lnTo>
                  <a:lnTo>
                    <a:pt x="271" y="186"/>
                  </a:lnTo>
                  <a:lnTo>
                    <a:pt x="280" y="191"/>
                  </a:lnTo>
                  <a:lnTo>
                    <a:pt x="285" y="195"/>
                  </a:lnTo>
                  <a:lnTo>
                    <a:pt x="294" y="200"/>
                  </a:lnTo>
                  <a:lnTo>
                    <a:pt x="303" y="205"/>
                  </a:lnTo>
                  <a:lnTo>
                    <a:pt x="313" y="209"/>
                  </a:lnTo>
                  <a:lnTo>
                    <a:pt x="322" y="214"/>
                  </a:lnTo>
                  <a:lnTo>
                    <a:pt x="326" y="219"/>
                  </a:lnTo>
                  <a:lnTo>
                    <a:pt x="336" y="223"/>
                  </a:lnTo>
                  <a:lnTo>
                    <a:pt x="345" y="228"/>
                  </a:lnTo>
                  <a:lnTo>
                    <a:pt x="354" y="233"/>
                  </a:lnTo>
                  <a:lnTo>
                    <a:pt x="364" y="233"/>
                  </a:lnTo>
                  <a:lnTo>
                    <a:pt x="373" y="237"/>
                  </a:lnTo>
                  <a:lnTo>
                    <a:pt x="378" y="242"/>
                  </a:lnTo>
                  <a:lnTo>
                    <a:pt x="387" y="247"/>
                  </a:lnTo>
                  <a:lnTo>
                    <a:pt x="396" y="251"/>
                  </a:lnTo>
                  <a:lnTo>
                    <a:pt x="406" y="256"/>
                  </a:lnTo>
                  <a:lnTo>
                    <a:pt x="415" y="261"/>
                  </a:lnTo>
                  <a:lnTo>
                    <a:pt x="424" y="265"/>
                  </a:lnTo>
                  <a:lnTo>
                    <a:pt x="429" y="270"/>
                  </a:lnTo>
                  <a:lnTo>
                    <a:pt x="438" y="275"/>
                  </a:lnTo>
                  <a:lnTo>
                    <a:pt x="448" y="275"/>
                  </a:lnTo>
                  <a:lnTo>
                    <a:pt x="457" y="279"/>
                  </a:lnTo>
                  <a:lnTo>
                    <a:pt x="466" y="284"/>
                  </a:lnTo>
                  <a:lnTo>
                    <a:pt x="475" y="289"/>
                  </a:lnTo>
                  <a:lnTo>
                    <a:pt x="485" y="293"/>
                  </a:lnTo>
                  <a:lnTo>
                    <a:pt x="494" y="298"/>
                  </a:lnTo>
                  <a:lnTo>
                    <a:pt x="503" y="298"/>
                  </a:lnTo>
                  <a:lnTo>
                    <a:pt x="513" y="303"/>
                  </a:lnTo>
                  <a:lnTo>
                    <a:pt x="517" y="307"/>
                  </a:lnTo>
                  <a:lnTo>
                    <a:pt x="527" y="312"/>
                  </a:lnTo>
                  <a:lnTo>
                    <a:pt x="536" y="317"/>
                  </a:lnTo>
                  <a:lnTo>
                    <a:pt x="545" y="317"/>
                  </a:lnTo>
                  <a:lnTo>
                    <a:pt x="555" y="321"/>
                  </a:lnTo>
                  <a:lnTo>
                    <a:pt x="564" y="326"/>
                  </a:lnTo>
                  <a:lnTo>
                    <a:pt x="573" y="331"/>
                  </a:lnTo>
                  <a:lnTo>
                    <a:pt x="583" y="331"/>
                  </a:lnTo>
                  <a:lnTo>
                    <a:pt x="592" y="335"/>
                  </a:lnTo>
                  <a:lnTo>
                    <a:pt x="601" y="340"/>
                  </a:lnTo>
                  <a:lnTo>
                    <a:pt x="611" y="345"/>
                  </a:lnTo>
                  <a:lnTo>
                    <a:pt x="620" y="345"/>
                  </a:lnTo>
                  <a:lnTo>
                    <a:pt x="629" y="349"/>
                  </a:lnTo>
                  <a:lnTo>
                    <a:pt x="638" y="354"/>
                  </a:lnTo>
                  <a:lnTo>
                    <a:pt x="648" y="354"/>
                  </a:lnTo>
                  <a:lnTo>
                    <a:pt x="657" y="358"/>
                  </a:lnTo>
                  <a:lnTo>
                    <a:pt x="666" y="363"/>
                  </a:lnTo>
                  <a:lnTo>
                    <a:pt x="676" y="368"/>
                  </a:lnTo>
                  <a:lnTo>
                    <a:pt x="685" y="368"/>
                  </a:lnTo>
                  <a:lnTo>
                    <a:pt x="694" y="372"/>
                  </a:lnTo>
                  <a:lnTo>
                    <a:pt x="704" y="377"/>
                  </a:lnTo>
                  <a:lnTo>
                    <a:pt x="713" y="377"/>
                  </a:lnTo>
                  <a:lnTo>
                    <a:pt x="722" y="382"/>
                  </a:lnTo>
                  <a:lnTo>
                    <a:pt x="732" y="382"/>
                  </a:lnTo>
                  <a:lnTo>
                    <a:pt x="741" y="386"/>
                  </a:lnTo>
                  <a:lnTo>
                    <a:pt x="755" y="391"/>
                  </a:lnTo>
                  <a:lnTo>
                    <a:pt x="764" y="391"/>
                  </a:lnTo>
                  <a:lnTo>
                    <a:pt x="774" y="396"/>
                  </a:lnTo>
                  <a:lnTo>
                    <a:pt x="783" y="400"/>
                  </a:lnTo>
                  <a:lnTo>
                    <a:pt x="792" y="400"/>
                  </a:lnTo>
                  <a:lnTo>
                    <a:pt x="801" y="405"/>
                  </a:lnTo>
                  <a:lnTo>
                    <a:pt x="811" y="405"/>
                  </a:lnTo>
                  <a:lnTo>
                    <a:pt x="820" y="410"/>
                  </a:lnTo>
                  <a:lnTo>
                    <a:pt x="829" y="414"/>
                  </a:lnTo>
                  <a:lnTo>
                    <a:pt x="843" y="414"/>
                  </a:lnTo>
                  <a:lnTo>
                    <a:pt x="853" y="419"/>
                  </a:lnTo>
                  <a:lnTo>
                    <a:pt x="862" y="419"/>
                  </a:lnTo>
                  <a:lnTo>
                    <a:pt x="871" y="424"/>
                  </a:lnTo>
                  <a:lnTo>
                    <a:pt x="881" y="424"/>
                  </a:lnTo>
                  <a:lnTo>
                    <a:pt x="890" y="428"/>
                  </a:lnTo>
                  <a:lnTo>
                    <a:pt x="899" y="428"/>
                  </a:lnTo>
                  <a:lnTo>
                    <a:pt x="913" y="433"/>
                  </a:lnTo>
                  <a:lnTo>
                    <a:pt x="923" y="438"/>
                  </a:lnTo>
                  <a:lnTo>
                    <a:pt x="932" y="438"/>
                  </a:lnTo>
                  <a:lnTo>
                    <a:pt x="941" y="442"/>
                  </a:lnTo>
                  <a:lnTo>
                    <a:pt x="951" y="442"/>
                  </a:lnTo>
                  <a:lnTo>
                    <a:pt x="964" y="447"/>
                  </a:lnTo>
                  <a:lnTo>
                    <a:pt x="974" y="447"/>
                  </a:lnTo>
                  <a:lnTo>
                    <a:pt x="983" y="452"/>
                  </a:lnTo>
                  <a:lnTo>
                    <a:pt x="992" y="452"/>
                  </a:lnTo>
                  <a:lnTo>
                    <a:pt x="1002" y="452"/>
                  </a:lnTo>
                  <a:lnTo>
                    <a:pt x="1016" y="456"/>
                  </a:lnTo>
                  <a:lnTo>
                    <a:pt x="1025" y="456"/>
                  </a:lnTo>
                  <a:lnTo>
                    <a:pt x="1034" y="461"/>
                  </a:lnTo>
                  <a:lnTo>
                    <a:pt x="1044" y="461"/>
                  </a:lnTo>
                  <a:lnTo>
                    <a:pt x="1053" y="466"/>
                  </a:lnTo>
                  <a:lnTo>
                    <a:pt x="1067" y="466"/>
                  </a:lnTo>
                  <a:lnTo>
                    <a:pt x="1076" y="470"/>
                  </a:lnTo>
                  <a:lnTo>
                    <a:pt x="1086" y="470"/>
                  </a:lnTo>
                  <a:lnTo>
                    <a:pt x="1095" y="475"/>
                  </a:lnTo>
                  <a:lnTo>
                    <a:pt x="1109" y="475"/>
                  </a:lnTo>
                  <a:lnTo>
                    <a:pt x="1118" y="475"/>
                  </a:lnTo>
                  <a:lnTo>
                    <a:pt x="1127" y="480"/>
                  </a:lnTo>
                  <a:lnTo>
                    <a:pt x="1132" y="480"/>
                  </a:lnTo>
                </a:path>
              </a:pathLst>
            </a:custGeom>
            <a:noFill/>
            <a:ln w="19050" cap="flat">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9" name="Group 558"/>
          <p:cNvGrpSpPr/>
          <p:nvPr/>
        </p:nvGrpSpPr>
        <p:grpSpPr>
          <a:xfrm>
            <a:off x="3012130" y="3503672"/>
            <a:ext cx="3100388" cy="3344863"/>
            <a:chOff x="3343835" y="1674812"/>
            <a:chExt cx="3100388" cy="3344863"/>
          </a:xfrm>
        </p:grpSpPr>
        <p:sp>
          <p:nvSpPr>
            <p:cNvPr id="560" name="Rectangle 196"/>
            <p:cNvSpPr>
              <a:spLocks noChangeArrowheads="1"/>
            </p:cNvSpPr>
            <p:nvPr/>
          </p:nvSpPr>
          <p:spPr bwMode="auto">
            <a:xfrm>
              <a:off x="3343835" y="1674812"/>
              <a:ext cx="3100388" cy="33448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561" name="Rectangle 197"/>
            <p:cNvSpPr>
              <a:spLocks noChangeArrowheads="1"/>
            </p:cNvSpPr>
            <p:nvPr/>
          </p:nvSpPr>
          <p:spPr bwMode="auto">
            <a:xfrm>
              <a:off x="3383523" y="4481512"/>
              <a:ext cx="30607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dirty="0" smtClean="0">
                  <a:solidFill>
                    <a:srgbClr val="008000"/>
                  </a:solidFill>
                  <a:latin typeface="Arial Narrow" pitchFamily="34" charset="0"/>
                </a:rPr>
                <a:t>Rossana Occhipinti</a:t>
              </a:r>
              <a:endParaRPr lang="en-US" dirty="0">
                <a:solidFill>
                  <a:srgbClr val="008000"/>
                </a:solidFill>
                <a:latin typeface="Arial Narrow" pitchFamily="34" charset="0"/>
              </a:endParaRPr>
            </a:p>
          </p:txBody>
        </p:sp>
        <p:pic>
          <p:nvPicPr>
            <p:cNvPr id="562" name="Picture 561"/>
            <p:cNvPicPr>
              <a:picLocks noChangeAspect="1"/>
            </p:cNvPicPr>
            <p:nvPr/>
          </p:nvPicPr>
          <p:blipFill rotWithShape="1">
            <a:blip r:embed="rId22" cstate="print">
              <a:extLst>
                <a:ext uri="{28A0092B-C50C-407E-A947-70E740481C1C}">
                  <a14:useLocalDpi xmlns:a14="http://schemas.microsoft.com/office/drawing/2010/main" val="0"/>
                </a:ext>
              </a:extLst>
            </a:blip>
            <a:srcRect l="22379" t="19580" r="21580" b="3835"/>
            <a:stretch/>
          </p:blipFill>
          <p:spPr>
            <a:xfrm>
              <a:off x="3477185" y="1773237"/>
              <a:ext cx="2873375" cy="2617788"/>
            </a:xfrm>
            <a:prstGeom prst="rect">
              <a:avLst/>
            </a:prstGeom>
          </p:spPr>
        </p:pic>
      </p:grpSp>
    </p:spTree>
    <p:extLst>
      <p:ext uri="{BB962C8B-B14F-4D97-AF65-F5344CB8AC3E}">
        <p14:creationId xmlns:p14="http://schemas.microsoft.com/office/powerpoint/2010/main" val="3031426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59"/>
                                        </p:tgtEl>
                                        <p:attrNameLst>
                                          <p:attrName>style.visibility</p:attrName>
                                        </p:attrNameLst>
                                      </p:cBhvr>
                                      <p:to>
                                        <p:strVal val="visible"/>
                                      </p:to>
                                    </p:set>
                                    <p:animEffect transition="in" filter="dissolve">
                                      <p:cBhvr>
                                        <p:cTn id="7" dur="5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61" name="Rectangle 6"/>
          <p:cNvSpPr>
            <a:spLocks noChangeArrowheads="1"/>
          </p:cNvSpPr>
          <p:nvPr/>
        </p:nvSpPr>
        <p:spPr bwMode="auto">
          <a:xfrm>
            <a:off x="1234535" y="579314"/>
            <a:ext cx="2935000" cy="245563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62" name="Rectangle 7"/>
          <p:cNvSpPr>
            <a:spLocks noChangeArrowheads="1"/>
          </p:cNvSpPr>
          <p:nvPr/>
        </p:nvSpPr>
        <p:spPr bwMode="auto">
          <a:xfrm>
            <a:off x="1232139" y="577778"/>
            <a:ext cx="2935000" cy="2455633"/>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463" name="Group 91"/>
          <p:cNvGrpSpPr>
            <a:grpSpLocks/>
          </p:cNvGrpSpPr>
          <p:nvPr/>
        </p:nvGrpSpPr>
        <p:grpSpPr bwMode="auto">
          <a:xfrm>
            <a:off x="1232139" y="577778"/>
            <a:ext cx="2935000" cy="26870"/>
            <a:chOff x="3117850" y="779463"/>
            <a:chExt cx="2935288" cy="26873"/>
          </a:xfrm>
        </p:grpSpPr>
        <p:sp>
          <p:nvSpPr>
            <p:cNvPr id="2560" name="Line 8"/>
            <p:cNvSpPr>
              <a:spLocks noChangeShapeType="1"/>
            </p:cNvSpPr>
            <p:nvPr/>
          </p:nvSpPr>
          <p:spPr bwMode="auto">
            <a:xfrm>
              <a:off x="3117850" y="779463"/>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 name="Line 15"/>
            <p:cNvSpPr>
              <a:spLocks noChangeShapeType="1"/>
            </p:cNvSpPr>
            <p:nvPr/>
          </p:nvSpPr>
          <p:spPr bwMode="auto">
            <a:xfrm>
              <a:off x="334010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 name="Line 18"/>
            <p:cNvSpPr>
              <a:spLocks noChangeShapeType="1"/>
            </p:cNvSpPr>
            <p:nvPr/>
          </p:nvSpPr>
          <p:spPr bwMode="auto">
            <a:xfrm>
              <a:off x="3790950" y="783869"/>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 name="Line 21"/>
            <p:cNvSpPr>
              <a:spLocks noChangeShapeType="1"/>
            </p:cNvSpPr>
            <p:nvPr/>
          </p:nvSpPr>
          <p:spPr bwMode="auto">
            <a:xfrm>
              <a:off x="424180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 name="Line 24"/>
            <p:cNvSpPr>
              <a:spLocks noChangeShapeType="1"/>
            </p:cNvSpPr>
            <p:nvPr/>
          </p:nvSpPr>
          <p:spPr bwMode="auto">
            <a:xfrm>
              <a:off x="469265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 name="Line 27"/>
            <p:cNvSpPr>
              <a:spLocks noChangeShapeType="1"/>
            </p:cNvSpPr>
            <p:nvPr/>
          </p:nvSpPr>
          <p:spPr bwMode="auto">
            <a:xfrm>
              <a:off x="514350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6" name="Line 30"/>
            <p:cNvSpPr>
              <a:spLocks noChangeShapeType="1"/>
            </p:cNvSpPr>
            <p:nvPr/>
          </p:nvSpPr>
          <p:spPr bwMode="auto">
            <a:xfrm>
              <a:off x="5594350" y="784111"/>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7" name="Line 50"/>
            <p:cNvSpPr>
              <a:spLocks noChangeShapeType="1"/>
            </p:cNvSpPr>
            <p:nvPr/>
          </p:nvSpPr>
          <p:spPr bwMode="auto">
            <a:xfrm>
              <a:off x="3117850" y="779463"/>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4" name="Group 89"/>
          <p:cNvGrpSpPr>
            <a:grpSpLocks/>
          </p:cNvGrpSpPr>
          <p:nvPr/>
        </p:nvGrpSpPr>
        <p:grpSpPr bwMode="auto">
          <a:xfrm>
            <a:off x="1232139" y="3003251"/>
            <a:ext cx="3111261" cy="296993"/>
            <a:chOff x="3117850" y="3205163"/>
            <a:chExt cx="3111566" cy="297021"/>
          </a:xfrm>
        </p:grpSpPr>
        <p:sp>
          <p:nvSpPr>
            <p:cNvPr id="2543" name="Line 9"/>
            <p:cNvSpPr>
              <a:spLocks noChangeShapeType="1"/>
            </p:cNvSpPr>
            <p:nvPr/>
          </p:nvSpPr>
          <p:spPr bwMode="auto">
            <a:xfrm>
              <a:off x="3117850" y="3235325"/>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4" name="Line 12"/>
            <p:cNvSpPr>
              <a:spLocks noChangeShapeType="1"/>
            </p:cNvSpPr>
            <p:nvPr/>
          </p:nvSpPr>
          <p:spPr bwMode="auto">
            <a:xfrm>
              <a:off x="3117850" y="3235325"/>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5" name="Line 14"/>
            <p:cNvSpPr>
              <a:spLocks noChangeShapeType="1"/>
            </p:cNvSpPr>
            <p:nvPr/>
          </p:nvSpPr>
          <p:spPr bwMode="auto">
            <a:xfrm flipV="1">
              <a:off x="334010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 name="Rectangle 16"/>
            <p:cNvSpPr>
              <a:spLocks noChangeArrowheads="1"/>
            </p:cNvSpPr>
            <p:nvPr/>
          </p:nvSpPr>
          <p:spPr bwMode="auto">
            <a:xfrm>
              <a:off x="3292119" y="3255963"/>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latin typeface="Arial Narrow" pitchFamily="34" charset="0"/>
              </a:endParaRPr>
            </a:p>
          </p:txBody>
        </p:sp>
        <p:sp>
          <p:nvSpPr>
            <p:cNvPr id="2547" name="Line 17"/>
            <p:cNvSpPr>
              <a:spLocks noChangeShapeType="1"/>
            </p:cNvSpPr>
            <p:nvPr/>
          </p:nvSpPr>
          <p:spPr bwMode="auto">
            <a:xfrm flipV="1">
              <a:off x="379095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 name="Rectangle 19"/>
            <p:cNvSpPr>
              <a:spLocks noChangeArrowheads="1"/>
            </p:cNvSpPr>
            <p:nvPr/>
          </p:nvSpPr>
          <p:spPr bwMode="auto">
            <a:xfrm>
              <a:off x="3647719" y="325596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200</a:t>
              </a:r>
              <a:endParaRPr lang="en-US" sz="1600">
                <a:latin typeface="Arial Narrow" pitchFamily="34" charset="0"/>
              </a:endParaRPr>
            </a:p>
          </p:txBody>
        </p:sp>
        <p:sp>
          <p:nvSpPr>
            <p:cNvPr id="2549" name="Line 20"/>
            <p:cNvSpPr>
              <a:spLocks noChangeShapeType="1"/>
            </p:cNvSpPr>
            <p:nvPr/>
          </p:nvSpPr>
          <p:spPr bwMode="auto">
            <a:xfrm flipV="1">
              <a:off x="424180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 name="Rectangle 22"/>
            <p:cNvSpPr>
              <a:spLocks noChangeArrowheads="1"/>
            </p:cNvSpPr>
            <p:nvPr/>
          </p:nvSpPr>
          <p:spPr bwMode="auto">
            <a:xfrm>
              <a:off x="4098569" y="325596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400</a:t>
              </a:r>
              <a:endParaRPr lang="en-US" sz="1600">
                <a:latin typeface="Arial Narrow" pitchFamily="34" charset="0"/>
              </a:endParaRPr>
            </a:p>
          </p:txBody>
        </p:sp>
        <p:sp>
          <p:nvSpPr>
            <p:cNvPr id="2551" name="Line 23"/>
            <p:cNvSpPr>
              <a:spLocks noChangeShapeType="1"/>
            </p:cNvSpPr>
            <p:nvPr/>
          </p:nvSpPr>
          <p:spPr bwMode="auto">
            <a:xfrm flipV="1">
              <a:off x="469265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 name="Rectangle 25"/>
            <p:cNvSpPr>
              <a:spLocks noChangeArrowheads="1"/>
            </p:cNvSpPr>
            <p:nvPr/>
          </p:nvSpPr>
          <p:spPr bwMode="auto">
            <a:xfrm>
              <a:off x="4549419" y="325596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600</a:t>
              </a:r>
              <a:endParaRPr lang="en-US" sz="1600">
                <a:latin typeface="Arial Narrow" pitchFamily="34" charset="0"/>
              </a:endParaRPr>
            </a:p>
          </p:txBody>
        </p:sp>
        <p:sp>
          <p:nvSpPr>
            <p:cNvPr id="2553" name="Line 26"/>
            <p:cNvSpPr>
              <a:spLocks noChangeShapeType="1"/>
            </p:cNvSpPr>
            <p:nvPr/>
          </p:nvSpPr>
          <p:spPr bwMode="auto">
            <a:xfrm flipV="1">
              <a:off x="514350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 name="Rectangle 28"/>
            <p:cNvSpPr>
              <a:spLocks noChangeArrowheads="1"/>
            </p:cNvSpPr>
            <p:nvPr/>
          </p:nvSpPr>
          <p:spPr bwMode="auto">
            <a:xfrm>
              <a:off x="5000269" y="325596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800</a:t>
              </a:r>
              <a:endParaRPr lang="en-US" sz="1600">
                <a:latin typeface="Arial Narrow" pitchFamily="34" charset="0"/>
              </a:endParaRPr>
            </a:p>
          </p:txBody>
        </p:sp>
        <p:sp>
          <p:nvSpPr>
            <p:cNvPr id="2555" name="Line 29"/>
            <p:cNvSpPr>
              <a:spLocks noChangeShapeType="1"/>
            </p:cNvSpPr>
            <p:nvPr/>
          </p:nvSpPr>
          <p:spPr bwMode="auto">
            <a:xfrm flipV="1">
              <a:off x="5594350"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6" name="Rectangle 31"/>
            <p:cNvSpPr>
              <a:spLocks noChangeArrowheads="1"/>
            </p:cNvSpPr>
            <p:nvPr/>
          </p:nvSpPr>
          <p:spPr bwMode="auto">
            <a:xfrm>
              <a:off x="5398732" y="3255963"/>
              <a:ext cx="3718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1000</a:t>
              </a:r>
              <a:endParaRPr lang="en-US" sz="1600">
                <a:latin typeface="Arial Narrow" pitchFamily="34" charset="0"/>
              </a:endParaRPr>
            </a:p>
          </p:txBody>
        </p:sp>
        <p:sp>
          <p:nvSpPr>
            <p:cNvPr id="2557" name="Line 32"/>
            <p:cNvSpPr>
              <a:spLocks noChangeShapeType="1"/>
            </p:cNvSpPr>
            <p:nvPr/>
          </p:nvSpPr>
          <p:spPr bwMode="auto">
            <a:xfrm flipV="1">
              <a:off x="6053138" y="3205163"/>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8" name="Rectangle 34"/>
            <p:cNvSpPr>
              <a:spLocks noChangeArrowheads="1"/>
            </p:cNvSpPr>
            <p:nvPr/>
          </p:nvSpPr>
          <p:spPr bwMode="auto">
            <a:xfrm>
              <a:off x="5857519" y="3255963"/>
              <a:ext cx="3718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1200</a:t>
              </a:r>
              <a:endParaRPr lang="en-US" sz="1600">
                <a:latin typeface="Arial Narrow" pitchFamily="34" charset="0"/>
              </a:endParaRPr>
            </a:p>
          </p:txBody>
        </p:sp>
        <p:sp>
          <p:nvSpPr>
            <p:cNvPr id="2559" name="Line 51"/>
            <p:cNvSpPr>
              <a:spLocks noChangeShapeType="1"/>
            </p:cNvSpPr>
            <p:nvPr/>
          </p:nvSpPr>
          <p:spPr bwMode="auto">
            <a:xfrm>
              <a:off x="3117850" y="3235325"/>
              <a:ext cx="29352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 name="Group 90"/>
          <p:cNvGrpSpPr>
            <a:grpSpLocks/>
          </p:cNvGrpSpPr>
          <p:nvPr/>
        </p:nvGrpSpPr>
        <p:grpSpPr bwMode="auto">
          <a:xfrm>
            <a:off x="4138567" y="577778"/>
            <a:ext cx="28572" cy="2455633"/>
            <a:chOff x="6024563" y="779463"/>
            <a:chExt cx="28575" cy="2455862"/>
          </a:xfrm>
        </p:grpSpPr>
        <p:sp>
          <p:nvSpPr>
            <p:cNvPr id="2535" name="Line 10"/>
            <p:cNvSpPr>
              <a:spLocks noChangeShapeType="1"/>
            </p:cNvSpPr>
            <p:nvPr/>
          </p:nvSpPr>
          <p:spPr bwMode="auto">
            <a:xfrm flipV="1">
              <a:off x="6053138"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6" name="Line 33"/>
            <p:cNvSpPr>
              <a:spLocks noChangeShapeType="1"/>
            </p:cNvSpPr>
            <p:nvPr/>
          </p:nvSpPr>
          <p:spPr bwMode="auto">
            <a:xfrm>
              <a:off x="6053138" y="787400"/>
              <a:ext cx="0"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 name="Line 36"/>
            <p:cNvSpPr>
              <a:spLocks noChangeShapeType="1"/>
            </p:cNvSpPr>
            <p:nvPr/>
          </p:nvSpPr>
          <p:spPr bwMode="auto">
            <a:xfrm flipH="1">
              <a:off x="6024563" y="31162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 name="Line 39"/>
            <p:cNvSpPr>
              <a:spLocks noChangeShapeType="1"/>
            </p:cNvSpPr>
            <p:nvPr/>
          </p:nvSpPr>
          <p:spPr bwMode="auto">
            <a:xfrm flipH="1">
              <a:off x="6024563" y="25320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 name="Line 42"/>
            <p:cNvSpPr>
              <a:spLocks noChangeShapeType="1"/>
            </p:cNvSpPr>
            <p:nvPr/>
          </p:nvSpPr>
          <p:spPr bwMode="auto">
            <a:xfrm flipH="1">
              <a:off x="6024563" y="19478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 name="Line 45"/>
            <p:cNvSpPr>
              <a:spLocks noChangeShapeType="1"/>
            </p:cNvSpPr>
            <p:nvPr/>
          </p:nvSpPr>
          <p:spPr bwMode="auto">
            <a:xfrm flipH="1">
              <a:off x="6024563" y="13636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 name="Line 48"/>
            <p:cNvSpPr>
              <a:spLocks noChangeShapeType="1"/>
            </p:cNvSpPr>
            <p:nvPr/>
          </p:nvSpPr>
          <p:spPr bwMode="auto">
            <a:xfrm flipH="1">
              <a:off x="6024563" y="78740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 name="Line 52"/>
            <p:cNvSpPr>
              <a:spLocks noChangeShapeType="1"/>
            </p:cNvSpPr>
            <p:nvPr/>
          </p:nvSpPr>
          <p:spPr bwMode="auto">
            <a:xfrm flipV="1">
              <a:off x="6053138"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6" name="Group 92"/>
          <p:cNvGrpSpPr>
            <a:grpSpLocks/>
          </p:cNvGrpSpPr>
          <p:nvPr/>
        </p:nvGrpSpPr>
        <p:grpSpPr bwMode="auto">
          <a:xfrm>
            <a:off x="764982" y="457200"/>
            <a:ext cx="487314" cy="2576210"/>
            <a:chOff x="2654178" y="658874"/>
            <a:chExt cx="487362" cy="2576451"/>
          </a:xfrm>
        </p:grpSpPr>
        <p:sp>
          <p:nvSpPr>
            <p:cNvPr id="2522" name="Line 11"/>
            <p:cNvSpPr>
              <a:spLocks noChangeShapeType="1"/>
            </p:cNvSpPr>
            <p:nvPr/>
          </p:nvSpPr>
          <p:spPr bwMode="auto">
            <a:xfrm flipV="1">
              <a:off x="3119315"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 name="Line 13"/>
            <p:cNvSpPr>
              <a:spLocks noChangeShapeType="1"/>
            </p:cNvSpPr>
            <p:nvPr/>
          </p:nvSpPr>
          <p:spPr bwMode="auto">
            <a:xfrm flipV="1">
              <a:off x="3119315"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 name="Line 35"/>
            <p:cNvSpPr>
              <a:spLocks noChangeShapeType="1"/>
            </p:cNvSpPr>
            <p:nvPr/>
          </p:nvSpPr>
          <p:spPr bwMode="auto">
            <a:xfrm>
              <a:off x="3119315" y="31162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 name="Rectangle 37"/>
            <p:cNvSpPr>
              <a:spLocks noChangeArrowheads="1"/>
            </p:cNvSpPr>
            <p:nvPr/>
          </p:nvSpPr>
          <p:spPr bwMode="auto">
            <a:xfrm>
              <a:off x="2654178" y="2987736"/>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7.500</a:t>
              </a:r>
              <a:endParaRPr lang="en-US" sz="1600">
                <a:latin typeface="Arial Narrow" pitchFamily="34" charset="0"/>
              </a:endParaRPr>
            </a:p>
          </p:txBody>
        </p:sp>
        <p:sp>
          <p:nvSpPr>
            <p:cNvPr id="2526" name="Line 38"/>
            <p:cNvSpPr>
              <a:spLocks noChangeShapeType="1"/>
            </p:cNvSpPr>
            <p:nvPr/>
          </p:nvSpPr>
          <p:spPr bwMode="auto">
            <a:xfrm>
              <a:off x="3119315" y="25320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 name="Rectangle 40"/>
            <p:cNvSpPr>
              <a:spLocks noChangeArrowheads="1"/>
            </p:cNvSpPr>
            <p:nvPr/>
          </p:nvSpPr>
          <p:spPr bwMode="auto">
            <a:xfrm>
              <a:off x="2654178" y="2405124"/>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7.502</a:t>
              </a:r>
              <a:endParaRPr lang="en-US" sz="1600">
                <a:latin typeface="Arial Narrow" pitchFamily="34" charset="0"/>
              </a:endParaRPr>
            </a:p>
          </p:txBody>
        </p:sp>
        <p:sp>
          <p:nvSpPr>
            <p:cNvPr id="2528" name="Line 41"/>
            <p:cNvSpPr>
              <a:spLocks noChangeShapeType="1"/>
            </p:cNvSpPr>
            <p:nvPr/>
          </p:nvSpPr>
          <p:spPr bwMode="auto">
            <a:xfrm>
              <a:off x="3119315" y="19478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 name="Rectangle 43"/>
            <p:cNvSpPr>
              <a:spLocks noChangeArrowheads="1"/>
            </p:cNvSpPr>
            <p:nvPr/>
          </p:nvSpPr>
          <p:spPr bwMode="auto">
            <a:xfrm>
              <a:off x="2654178" y="1820924"/>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7.504</a:t>
              </a:r>
              <a:endParaRPr lang="en-US" sz="1600">
                <a:latin typeface="Arial Narrow" pitchFamily="34" charset="0"/>
              </a:endParaRPr>
            </a:p>
          </p:txBody>
        </p:sp>
        <p:sp>
          <p:nvSpPr>
            <p:cNvPr id="2530" name="Line 44"/>
            <p:cNvSpPr>
              <a:spLocks noChangeShapeType="1"/>
            </p:cNvSpPr>
            <p:nvPr/>
          </p:nvSpPr>
          <p:spPr bwMode="auto">
            <a:xfrm>
              <a:off x="3119315" y="13636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 name="Rectangle 46"/>
            <p:cNvSpPr>
              <a:spLocks noChangeArrowheads="1"/>
            </p:cNvSpPr>
            <p:nvPr/>
          </p:nvSpPr>
          <p:spPr bwMode="auto">
            <a:xfrm>
              <a:off x="2654178" y="1236724"/>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7.506</a:t>
              </a:r>
              <a:endParaRPr lang="en-US" sz="1600">
                <a:latin typeface="Arial Narrow" pitchFamily="34" charset="0"/>
              </a:endParaRPr>
            </a:p>
          </p:txBody>
        </p:sp>
        <p:sp>
          <p:nvSpPr>
            <p:cNvPr id="2532" name="Line 47"/>
            <p:cNvSpPr>
              <a:spLocks noChangeShapeType="1"/>
            </p:cNvSpPr>
            <p:nvPr/>
          </p:nvSpPr>
          <p:spPr bwMode="auto">
            <a:xfrm>
              <a:off x="3119315" y="78740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3" name="Rectangle 49"/>
            <p:cNvSpPr>
              <a:spLocks noChangeArrowheads="1"/>
            </p:cNvSpPr>
            <p:nvPr/>
          </p:nvSpPr>
          <p:spPr bwMode="auto">
            <a:xfrm>
              <a:off x="2654178" y="658874"/>
              <a:ext cx="418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7.508</a:t>
              </a:r>
              <a:endParaRPr lang="en-US" sz="1600">
                <a:latin typeface="Arial Narrow" pitchFamily="34" charset="0"/>
              </a:endParaRPr>
            </a:p>
          </p:txBody>
        </p:sp>
        <p:sp>
          <p:nvSpPr>
            <p:cNvPr id="2534" name="Line 53"/>
            <p:cNvSpPr>
              <a:spLocks noChangeShapeType="1"/>
            </p:cNvSpPr>
            <p:nvPr/>
          </p:nvSpPr>
          <p:spPr bwMode="auto">
            <a:xfrm flipV="1">
              <a:off x="3119315" y="779463"/>
              <a:ext cx="0" cy="24558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471" name="Rectangle 58"/>
          <p:cNvSpPr>
            <a:spLocks noChangeArrowheads="1"/>
          </p:cNvSpPr>
          <p:nvPr/>
        </p:nvSpPr>
        <p:spPr bwMode="auto">
          <a:xfrm>
            <a:off x="2457880" y="3305040"/>
            <a:ext cx="789691" cy="246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Time (sec)</a:t>
            </a:r>
            <a:endParaRPr lang="en-US" sz="1600">
              <a:latin typeface="Arial Narrow" pitchFamily="34" charset="0"/>
            </a:endParaRPr>
          </a:p>
        </p:txBody>
      </p:sp>
      <p:sp>
        <p:nvSpPr>
          <p:cNvPr id="2472" name="Rectangle 59"/>
          <p:cNvSpPr>
            <a:spLocks noChangeArrowheads="1"/>
          </p:cNvSpPr>
          <p:nvPr/>
        </p:nvSpPr>
        <p:spPr bwMode="auto">
          <a:xfrm>
            <a:off x="387350" y="1634161"/>
            <a:ext cx="290116" cy="246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pH</a:t>
            </a:r>
            <a:r>
              <a:rPr lang="en-US" sz="1600" baseline="-25000">
                <a:solidFill>
                  <a:srgbClr val="000000"/>
                </a:solidFill>
                <a:latin typeface="Arial Narrow" pitchFamily="34" charset="0"/>
              </a:rPr>
              <a:t>S</a:t>
            </a:r>
            <a:endParaRPr lang="en-US" sz="1600" baseline="-25000">
              <a:latin typeface="Arial Narrow" pitchFamily="34" charset="0"/>
            </a:endParaRPr>
          </a:p>
        </p:txBody>
      </p:sp>
      <p:sp>
        <p:nvSpPr>
          <p:cNvPr id="2503" name="Rectangle 43"/>
          <p:cNvSpPr>
            <a:spLocks noChangeArrowheads="1"/>
          </p:cNvSpPr>
          <p:nvPr/>
        </p:nvSpPr>
        <p:spPr bwMode="auto">
          <a:xfrm>
            <a:off x="2460758" y="615378"/>
            <a:ext cx="1654013" cy="196514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0" name="Group 9"/>
          <p:cNvGrpSpPr/>
          <p:nvPr/>
        </p:nvGrpSpPr>
        <p:grpSpPr>
          <a:xfrm>
            <a:off x="2513140" y="605854"/>
            <a:ext cx="1601631" cy="253976"/>
            <a:chOff x="2513140" y="605854"/>
            <a:chExt cx="1601631" cy="253976"/>
          </a:xfrm>
        </p:grpSpPr>
        <p:sp>
          <p:nvSpPr>
            <p:cNvPr id="2519" name="Line 31"/>
            <p:cNvSpPr>
              <a:spLocks noChangeShapeType="1"/>
            </p:cNvSpPr>
            <p:nvPr/>
          </p:nvSpPr>
          <p:spPr bwMode="auto">
            <a:xfrm>
              <a:off x="2513140" y="715381"/>
              <a:ext cx="18254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20" name="Object 41"/>
            <p:cNvGraphicFramePr>
              <a:graphicFrameLocks noChangeAspect="1"/>
            </p:cNvGraphicFramePr>
            <p:nvPr>
              <p:extLst>
                <p:ext uri="{D42A27DB-BD31-4B8C-83A1-F6EECF244321}">
                  <p14:modId xmlns:p14="http://schemas.microsoft.com/office/powerpoint/2010/main" val="718519287"/>
                </p:ext>
              </p:extLst>
            </p:nvPr>
          </p:nvGraphicFramePr>
          <p:xfrm>
            <a:off x="2717908" y="605854"/>
            <a:ext cx="1396863" cy="253976"/>
          </p:xfrm>
          <a:graphic>
            <a:graphicData uri="http://schemas.openxmlformats.org/presentationml/2006/ole">
              <mc:AlternateContent xmlns:mc="http://schemas.openxmlformats.org/markup-compatibility/2006">
                <mc:Choice xmlns:v="urn:schemas-microsoft-com:vml" Requires="v">
                  <p:oleObj spid="_x0000_s224303" name="Equation" r:id="rId4" imgW="1396394" imgH="253890" progId="Equation.DSMT4">
                    <p:embed/>
                  </p:oleObj>
                </mc:Choice>
                <mc:Fallback>
                  <p:oleObj name="Equation" r:id="rId4" imgW="1396394" imgH="253890"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17908" y="605854"/>
                          <a:ext cx="1396863"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9" name="Group 8"/>
          <p:cNvGrpSpPr/>
          <p:nvPr/>
        </p:nvGrpSpPr>
        <p:grpSpPr>
          <a:xfrm>
            <a:off x="2511553" y="815384"/>
            <a:ext cx="907961" cy="253976"/>
            <a:chOff x="2511553" y="815384"/>
            <a:chExt cx="907961" cy="253976"/>
          </a:xfrm>
        </p:grpSpPr>
        <p:sp>
          <p:nvSpPr>
            <p:cNvPr id="2512" name="Line 33"/>
            <p:cNvSpPr>
              <a:spLocks noChangeShapeType="1"/>
            </p:cNvSpPr>
            <p:nvPr/>
          </p:nvSpPr>
          <p:spPr bwMode="auto">
            <a:xfrm>
              <a:off x="2511553" y="932848"/>
              <a:ext cx="182545" cy="0"/>
            </a:xfrm>
            <a:prstGeom prst="line">
              <a:avLst/>
            </a:prstGeom>
            <a:noFill/>
            <a:ln w="1905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21" name="Object 47"/>
            <p:cNvGraphicFramePr>
              <a:graphicFrameLocks noChangeAspect="1"/>
            </p:cNvGraphicFramePr>
            <p:nvPr>
              <p:extLst>
                <p:ext uri="{D42A27DB-BD31-4B8C-83A1-F6EECF244321}">
                  <p14:modId xmlns:p14="http://schemas.microsoft.com/office/powerpoint/2010/main" val="974614810"/>
                </p:ext>
              </p:extLst>
            </p:nvPr>
          </p:nvGraphicFramePr>
          <p:xfrm>
            <a:off x="2714733" y="815384"/>
            <a:ext cx="704781" cy="253976"/>
          </p:xfrm>
          <a:graphic>
            <a:graphicData uri="http://schemas.openxmlformats.org/presentationml/2006/ole">
              <mc:AlternateContent xmlns:mc="http://schemas.openxmlformats.org/markup-compatibility/2006">
                <mc:Choice xmlns:v="urn:schemas-microsoft-com:vml" Requires="v">
                  <p:oleObj spid="_x0000_s224304" name="Equation" r:id="rId6" imgW="774364" imgH="279279" progId="Equation.DSMT4">
                    <p:embed/>
                  </p:oleObj>
                </mc:Choice>
                <mc:Fallback>
                  <p:oleObj name="Equation" r:id="rId6" imgW="774364" imgH="279279"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14733" y="815384"/>
                          <a:ext cx="704781"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8" name="Group 7"/>
          <p:cNvGrpSpPr/>
          <p:nvPr/>
        </p:nvGrpSpPr>
        <p:grpSpPr>
          <a:xfrm>
            <a:off x="2514728" y="1045764"/>
            <a:ext cx="912723" cy="253976"/>
            <a:chOff x="2514728" y="1045764"/>
            <a:chExt cx="912723" cy="253976"/>
          </a:xfrm>
        </p:grpSpPr>
        <p:sp>
          <p:nvSpPr>
            <p:cNvPr id="2513" name="Line 34"/>
            <p:cNvSpPr>
              <a:spLocks noChangeShapeType="1"/>
            </p:cNvSpPr>
            <p:nvPr/>
          </p:nvSpPr>
          <p:spPr bwMode="auto">
            <a:xfrm>
              <a:off x="2514728" y="1153490"/>
              <a:ext cx="182545" cy="0"/>
            </a:xfrm>
            <a:prstGeom prst="line">
              <a:avLst/>
            </a:prstGeom>
            <a:noFill/>
            <a:ln w="1905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5" name="Object 56"/>
            <p:cNvGraphicFramePr>
              <a:graphicFrameLocks noChangeAspect="1"/>
            </p:cNvGraphicFramePr>
            <p:nvPr>
              <p:extLst>
                <p:ext uri="{D42A27DB-BD31-4B8C-83A1-F6EECF244321}">
                  <p14:modId xmlns:p14="http://schemas.microsoft.com/office/powerpoint/2010/main" val="438375919"/>
                </p:ext>
              </p:extLst>
            </p:nvPr>
          </p:nvGraphicFramePr>
          <p:xfrm>
            <a:off x="2709971" y="1045764"/>
            <a:ext cx="717480" cy="253976"/>
          </p:xfrm>
          <a:graphic>
            <a:graphicData uri="http://schemas.openxmlformats.org/presentationml/2006/ole">
              <mc:AlternateContent xmlns:mc="http://schemas.openxmlformats.org/markup-compatibility/2006">
                <mc:Choice xmlns:v="urn:schemas-microsoft-com:vml" Requires="v">
                  <p:oleObj spid="_x0000_s224305" name="Equation" r:id="rId8" imgW="787400" imgH="279400" progId="Equation.DSMT4">
                    <p:embed/>
                  </p:oleObj>
                </mc:Choice>
                <mc:Fallback>
                  <p:oleObj name="Equation" r:id="rId8" imgW="787400" imgH="279400" progId="Equation.DSMT4">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09971" y="1045764"/>
                          <a:ext cx="717480"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7" name="Group 6"/>
          <p:cNvGrpSpPr/>
          <p:nvPr/>
        </p:nvGrpSpPr>
        <p:grpSpPr>
          <a:xfrm>
            <a:off x="2513140" y="1263018"/>
            <a:ext cx="915898" cy="253976"/>
            <a:chOff x="2513140" y="1263018"/>
            <a:chExt cx="915898" cy="253976"/>
          </a:xfrm>
        </p:grpSpPr>
        <p:sp>
          <p:nvSpPr>
            <p:cNvPr id="2514" name="Line 35"/>
            <p:cNvSpPr>
              <a:spLocks noChangeShapeType="1"/>
            </p:cNvSpPr>
            <p:nvPr/>
          </p:nvSpPr>
          <p:spPr bwMode="auto">
            <a:xfrm>
              <a:off x="2513140" y="1370957"/>
              <a:ext cx="182545" cy="0"/>
            </a:xfrm>
            <a:prstGeom prst="line">
              <a:avLst/>
            </a:prstGeom>
            <a:noFill/>
            <a:ln w="19050">
              <a:solidFill>
                <a:srgbClr val="33CCCC"/>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6" name="Object 58"/>
            <p:cNvGraphicFramePr>
              <a:graphicFrameLocks noChangeAspect="1"/>
            </p:cNvGraphicFramePr>
            <p:nvPr>
              <p:extLst>
                <p:ext uri="{D42A27DB-BD31-4B8C-83A1-F6EECF244321}">
                  <p14:modId xmlns:p14="http://schemas.microsoft.com/office/powerpoint/2010/main" val="3635080559"/>
                </p:ext>
              </p:extLst>
            </p:nvPr>
          </p:nvGraphicFramePr>
          <p:xfrm>
            <a:off x="2711558" y="1263018"/>
            <a:ext cx="717480" cy="253976"/>
          </p:xfrm>
          <a:graphic>
            <a:graphicData uri="http://schemas.openxmlformats.org/presentationml/2006/ole">
              <mc:AlternateContent xmlns:mc="http://schemas.openxmlformats.org/markup-compatibility/2006">
                <mc:Choice xmlns:v="urn:schemas-microsoft-com:vml" Requires="v">
                  <p:oleObj spid="_x0000_s224306" name="Equation" r:id="rId10" imgW="787400" imgH="279400" progId="Equation.DSMT4">
                    <p:embed/>
                  </p:oleObj>
                </mc:Choice>
                <mc:Fallback>
                  <p:oleObj name="Equation" r:id="rId10" imgW="787400" imgH="279400" progId="Equation.DSMT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11558" y="1263018"/>
                          <a:ext cx="717480"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6" name="Group 5"/>
          <p:cNvGrpSpPr/>
          <p:nvPr/>
        </p:nvGrpSpPr>
        <p:grpSpPr>
          <a:xfrm>
            <a:off x="2516315" y="1485247"/>
            <a:ext cx="912723" cy="253976"/>
            <a:chOff x="2516315" y="1485247"/>
            <a:chExt cx="912723" cy="253976"/>
          </a:xfrm>
        </p:grpSpPr>
        <p:sp>
          <p:nvSpPr>
            <p:cNvPr id="2515" name="Line 36"/>
            <p:cNvSpPr>
              <a:spLocks noChangeShapeType="1"/>
            </p:cNvSpPr>
            <p:nvPr/>
          </p:nvSpPr>
          <p:spPr bwMode="auto">
            <a:xfrm>
              <a:off x="2516315" y="1585250"/>
              <a:ext cx="182545" cy="0"/>
            </a:xfrm>
            <a:prstGeom prst="line">
              <a:avLst/>
            </a:prstGeom>
            <a:noFill/>
            <a:ln w="19050">
              <a:solidFill>
                <a:srgbClr val="FF00FF"/>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7" name="Object 59"/>
            <p:cNvGraphicFramePr>
              <a:graphicFrameLocks noChangeAspect="1"/>
            </p:cNvGraphicFramePr>
            <p:nvPr>
              <p:extLst>
                <p:ext uri="{D42A27DB-BD31-4B8C-83A1-F6EECF244321}">
                  <p14:modId xmlns:p14="http://schemas.microsoft.com/office/powerpoint/2010/main" val="2531841754"/>
                </p:ext>
              </p:extLst>
            </p:nvPr>
          </p:nvGraphicFramePr>
          <p:xfrm>
            <a:off x="2711558" y="1485247"/>
            <a:ext cx="717480" cy="253976"/>
          </p:xfrm>
          <a:graphic>
            <a:graphicData uri="http://schemas.openxmlformats.org/presentationml/2006/ole">
              <mc:AlternateContent xmlns:mc="http://schemas.openxmlformats.org/markup-compatibility/2006">
                <mc:Choice xmlns:v="urn:schemas-microsoft-com:vml" Requires="v">
                  <p:oleObj spid="_x0000_s224307" name="Equation" r:id="rId12" imgW="787400" imgH="279400" progId="Equation.DSMT4">
                    <p:embed/>
                  </p:oleObj>
                </mc:Choice>
                <mc:Fallback>
                  <p:oleObj name="Equation" r:id="rId12" imgW="787400" imgH="279400" progId="Equation.DSMT4">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11558" y="1485247"/>
                          <a:ext cx="717480"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5" name="Group 4"/>
          <p:cNvGrpSpPr/>
          <p:nvPr/>
        </p:nvGrpSpPr>
        <p:grpSpPr>
          <a:xfrm>
            <a:off x="2516315" y="1687401"/>
            <a:ext cx="1161936" cy="253976"/>
            <a:chOff x="2514728" y="1701127"/>
            <a:chExt cx="1161936" cy="253976"/>
          </a:xfrm>
        </p:grpSpPr>
        <p:sp>
          <p:nvSpPr>
            <p:cNvPr id="2516" name="Line 37"/>
            <p:cNvSpPr>
              <a:spLocks noChangeShapeType="1"/>
            </p:cNvSpPr>
            <p:nvPr/>
          </p:nvSpPr>
          <p:spPr bwMode="auto">
            <a:xfrm>
              <a:off x="2514728" y="1812241"/>
              <a:ext cx="182545" cy="0"/>
            </a:xfrm>
            <a:prstGeom prst="line">
              <a:avLst/>
            </a:prstGeom>
            <a:noFill/>
            <a:ln w="19050">
              <a:solidFill>
                <a:srgbClr val="EABD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8" name="Object 60"/>
            <p:cNvGraphicFramePr>
              <a:graphicFrameLocks noChangeAspect="1"/>
            </p:cNvGraphicFramePr>
            <p:nvPr>
              <p:extLst>
                <p:ext uri="{D42A27DB-BD31-4B8C-83A1-F6EECF244321}">
                  <p14:modId xmlns:p14="http://schemas.microsoft.com/office/powerpoint/2010/main" val="1497630500"/>
                </p:ext>
              </p:extLst>
            </p:nvPr>
          </p:nvGraphicFramePr>
          <p:xfrm>
            <a:off x="2717908" y="1701127"/>
            <a:ext cx="958756" cy="253976"/>
          </p:xfrm>
          <a:graphic>
            <a:graphicData uri="http://schemas.openxmlformats.org/presentationml/2006/ole">
              <mc:AlternateContent xmlns:mc="http://schemas.openxmlformats.org/markup-compatibility/2006">
                <mc:Choice xmlns:v="urn:schemas-microsoft-com:vml" Requires="v">
                  <p:oleObj spid="_x0000_s224308" name="Equation" r:id="rId14" imgW="1054100" imgH="279400" progId="Equation.DSMT4">
                    <p:embed/>
                  </p:oleObj>
                </mc:Choice>
                <mc:Fallback>
                  <p:oleObj name="Equation" r:id="rId14" imgW="1054100" imgH="279400" progId="Equation.DSMT4">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717908" y="1701127"/>
                          <a:ext cx="958756"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 name="Group 3"/>
          <p:cNvGrpSpPr/>
          <p:nvPr/>
        </p:nvGrpSpPr>
        <p:grpSpPr>
          <a:xfrm>
            <a:off x="2517902" y="1910657"/>
            <a:ext cx="1147651" cy="253976"/>
            <a:chOff x="2517902" y="1910657"/>
            <a:chExt cx="1147651" cy="253976"/>
          </a:xfrm>
        </p:grpSpPr>
        <p:sp>
          <p:nvSpPr>
            <p:cNvPr id="2517" name="Line 38"/>
            <p:cNvSpPr>
              <a:spLocks noChangeShapeType="1"/>
            </p:cNvSpPr>
            <p:nvPr/>
          </p:nvSpPr>
          <p:spPr bwMode="auto">
            <a:xfrm>
              <a:off x="2517902" y="2024946"/>
              <a:ext cx="182545" cy="0"/>
            </a:xfrm>
            <a:prstGeom prst="line">
              <a:avLst/>
            </a:prstGeom>
            <a:noFill/>
            <a:ln w="19050">
              <a:solidFill>
                <a:srgbClr val="3F3F3F"/>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09" name="Object 61"/>
            <p:cNvGraphicFramePr>
              <a:graphicFrameLocks noChangeAspect="1"/>
            </p:cNvGraphicFramePr>
            <p:nvPr>
              <p:extLst>
                <p:ext uri="{D42A27DB-BD31-4B8C-83A1-F6EECF244321}">
                  <p14:modId xmlns:p14="http://schemas.microsoft.com/office/powerpoint/2010/main" val="954244423"/>
                </p:ext>
              </p:extLst>
            </p:nvPr>
          </p:nvGraphicFramePr>
          <p:xfrm>
            <a:off x="2717908" y="1910657"/>
            <a:ext cx="947645" cy="253976"/>
          </p:xfrm>
          <a:graphic>
            <a:graphicData uri="http://schemas.openxmlformats.org/presentationml/2006/ole">
              <mc:AlternateContent xmlns:mc="http://schemas.openxmlformats.org/markup-compatibility/2006">
                <mc:Choice xmlns:v="urn:schemas-microsoft-com:vml" Requires="v">
                  <p:oleObj spid="_x0000_s224309" name="Equation" r:id="rId16" imgW="1040948" imgH="279279" progId="Equation.DSMT4">
                    <p:embed/>
                  </p:oleObj>
                </mc:Choice>
                <mc:Fallback>
                  <p:oleObj name="Equation" r:id="rId16" imgW="1040948" imgH="279279" progId="Equation.DSMT4">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717908" y="1910657"/>
                          <a:ext cx="947645"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 name="Group 2"/>
          <p:cNvGrpSpPr/>
          <p:nvPr/>
        </p:nvGrpSpPr>
        <p:grpSpPr>
          <a:xfrm>
            <a:off x="2519491" y="2113838"/>
            <a:ext cx="1146062" cy="253976"/>
            <a:chOff x="2519491" y="2113838"/>
            <a:chExt cx="1146062" cy="253976"/>
          </a:xfrm>
        </p:grpSpPr>
        <p:sp>
          <p:nvSpPr>
            <p:cNvPr id="2501" name="Line 39"/>
            <p:cNvSpPr>
              <a:spLocks noChangeShapeType="1"/>
            </p:cNvSpPr>
            <p:nvPr/>
          </p:nvSpPr>
          <p:spPr bwMode="auto">
            <a:xfrm>
              <a:off x="2519491" y="2224159"/>
              <a:ext cx="182544" cy="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10" name="Object 62"/>
            <p:cNvGraphicFramePr>
              <a:graphicFrameLocks noChangeAspect="1"/>
            </p:cNvGraphicFramePr>
            <p:nvPr>
              <p:extLst>
                <p:ext uri="{D42A27DB-BD31-4B8C-83A1-F6EECF244321}">
                  <p14:modId xmlns:p14="http://schemas.microsoft.com/office/powerpoint/2010/main" val="1619807030"/>
                </p:ext>
              </p:extLst>
            </p:nvPr>
          </p:nvGraphicFramePr>
          <p:xfrm>
            <a:off x="2717908" y="2113838"/>
            <a:ext cx="947645" cy="253976"/>
          </p:xfrm>
          <a:graphic>
            <a:graphicData uri="http://schemas.openxmlformats.org/presentationml/2006/ole">
              <mc:AlternateContent xmlns:mc="http://schemas.openxmlformats.org/markup-compatibility/2006">
                <mc:Choice xmlns:v="urn:schemas-microsoft-com:vml" Requires="v">
                  <p:oleObj spid="_x0000_s224310" name="Equation" r:id="rId18" imgW="1040948" imgH="279279" progId="Equation.DSMT4">
                    <p:embed/>
                  </p:oleObj>
                </mc:Choice>
                <mc:Fallback>
                  <p:oleObj name="Equation" r:id="rId18" imgW="1040948" imgH="279279" progId="Equation.DSMT4">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717908" y="2113838"/>
                          <a:ext cx="947645"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 name="Group 1"/>
          <p:cNvGrpSpPr/>
          <p:nvPr/>
        </p:nvGrpSpPr>
        <p:grpSpPr>
          <a:xfrm>
            <a:off x="2519490" y="2329718"/>
            <a:ext cx="909548" cy="253976"/>
            <a:chOff x="2519490" y="2329718"/>
            <a:chExt cx="909548" cy="253976"/>
          </a:xfrm>
        </p:grpSpPr>
        <p:sp>
          <p:nvSpPr>
            <p:cNvPr id="2518" name="Line 40"/>
            <p:cNvSpPr>
              <a:spLocks noChangeShapeType="1"/>
            </p:cNvSpPr>
            <p:nvPr/>
          </p:nvSpPr>
          <p:spPr bwMode="auto">
            <a:xfrm>
              <a:off x="2519490" y="2450356"/>
              <a:ext cx="182545" cy="0"/>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2511" name="Object 63"/>
            <p:cNvGraphicFramePr>
              <a:graphicFrameLocks noChangeAspect="1"/>
            </p:cNvGraphicFramePr>
            <p:nvPr>
              <p:extLst>
                <p:ext uri="{D42A27DB-BD31-4B8C-83A1-F6EECF244321}">
                  <p14:modId xmlns:p14="http://schemas.microsoft.com/office/powerpoint/2010/main" val="451024618"/>
                </p:ext>
              </p:extLst>
            </p:nvPr>
          </p:nvGraphicFramePr>
          <p:xfrm>
            <a:off x="2711558" y="2329718"/>
            <a:ext cx="717480" cy="253976"/>
          </p:xfrm>
          <a:graphic>
            <a:graphicData uri="http://schemas.openxmlformats.org/presentationml/2006/ole">
              <mc:AlternateContent xmlns:mc="http://schemas.openxmlformats.org/markup-compatibility/2006">
                <mc:Choice xmlns:v="urn:schemas-microsoft-com:vml" Requires="v">
                  <p:oleObj spid="_x0000_s224311" name="Equation" r:id="rId20" imgW="787400" imgH="279400" progId="Equation.DSMT4">
                    <p:embed/>
                  </p:oleObj>
                </mc:Choice>
                <mc:Fallback>
                  <p:oleObj name="Equation" r:id="rId20" imgW="787400" imgH="279400" progId="Equation.DSMT4">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11558" y="2329718"/>
                          <a:ext cx="717480" cy="2539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051" name="Text Box 8"/>
          <p:cNvSpPr txBox="1">
            <a:spLocks noChangeArrowheads="1"/>
          </p:cNvSpPr>
          <p:nvPr/>
        </p:nvSpPr>
        <p:spPr bwMode="auto">
          <a:xfrm>
            <a:off x="2277408" y="125413"/>
            <a:ext cx="595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dirty="0"/>
              <a:t>(A)</a:t>
            </a:r>
          </a:p>
        </p:txBody>
      </p:sp>
      <p:sp>
        <p:nvSpPr>
          <p:cNvPr id="2375" name="Rectangle 6"/>
          <p:cNvSpPr>
            <a:spLocks noChangeArrowheads="1"/>
          </p:cNvSpPr>
          <p:nvPr/>
        </p:nvSpPr>
        <p:spPr bwMode="auto">
          <a:xfrm>
            <a:off x="5773659" y="649288"/>
            <a:ext cx="3030213" cy="24476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76" name="Rectangle 7"/>
          <p:cNvSpPr>
            <a:spLocks noChangeArrowheads="1"/>
          </p:cNvSpPr>
          <p:nvPr/>
        </p:nvSpPr>
        <p:spPr bwMode="auto">
          <a:xfrm>
            <a:off x="5773659" y="649288"/>
            <a:ext cx="3030213" cy="2447662"/>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377" name="Group 120"/>
          <p:cNvGrpSpPr>
            <a:grpSpLocks/>
          </p:cNvGrpSpPr>
          <p:nvPr/>
        </p:nvGrpSpPr>
        <p:grpSpPr bwMode="auto">
          <a:xfrm>
            <a:off x="5773659" y="649288"/>
            <a:ext cx="3030213" cy="30159"/>
            <a:chOff x="3430588" y="1098550"/>
            <a:chExt cx="3030537" cy="30162"/>
          </a:xfrm>
        </p:grpSpPr>
        <p:sp>
          <p:nvSpPr>
            <p:cNvPr id="2452" name="Line 8"/>
            <p:cNvSpPr>
              <a:spLocks noChangeShapeType="1"/>
            </p:cNvSpPr>
            <p:nvPr/>
          </p:nvSpPr>
          <p:spPr bwMode="auto">
            <a:xfrm>
              <a:off x="3430588" y="1098550"/>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3" name="Line 15"/>
            <p:cNvSpPr>
              <a:spLocks noChangeShapeType="1"/>
            </p:cNvSpPr>
            <p:nvPr/>
          </p:nvSpPr>
          <p:spPr bwMode="auto">
            <a:xfrm>
              <a:off x="3659188"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4" name="Line 18"/>
            <p:cNvSpPr>
              <a:spLocks noChangeShapeType="1"/>
            </p:cNvSpPr>
            <p:nvPr/>
          </p:nvSpPr>
          <p:spPr bwMode="auto">
            <a:xfrm>
              <a:off x="4125913"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5" name="Line 21"/>
            <p:cNvSpPr>
              <a:spLocks noChangeShapeType="1"/>
            </p:cNvSpPr>
            <p:nvPr/>
          </p:nvSpPr>
          <p:spPr bwMode="auto">
            <a:xfrm>
              <a:off x="4591050"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6" name="Line 24"/>
            <p:cNvSpPr>
              <a:spLocks noChangeShapeType="1"/>
            </p:cNvSpPr>
            <p:nvPr/>
          </p:nvSpPr>
          <p:spPr bwMode="auto">
            <a:xfrm>
              <a:off x="5056188"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7" name="Line 27"/>
            <p:cNvSpPr>
              <a:spLocks noChangeShapeType="1"/>
            </p:cNvSpPr>
            <p:nvPr/>
          </p:nvSpPr>
          <p:spPr bwMode="auto">
            <a:xfrm>
              <a:off x="5522913"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 name="Line 30"/>
            <p:cNvSpPr>
              <a:spLocks noChangeShapeType="1"/>
            </p:cNvSpPr>
            <p:nvPr/>
          </p:nvSpPr>
          <p:spPr bwMode="auto">
            <a:xfrm>
              <a:off x="5988050"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 name="Line 33"/>
            <p:cNvSpPr>
              <a:spLocks noChangeShapeType="1"/>
            </p:cNvSpPr>
            <p:nvPr/>
          </p:nvSpPr>
          <p:spPr bwMode="auto">
            <a:xfrm>
              <a:off x="6461125" y="1098550"/>
              <a:ext cx="0" cy="301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60" name="Line 50"/>
            <p:cNvSpPr>
              <a:spLocks noChangeShapeType="1"/>
            </p:cNvSpPr>
            <p:nvPr/>
          </p:nvSpPr>
          <p:spPr bwMode="auto">
            <a:xfrm>
              <a:off x="3430588" y="1098550"/>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78" name="Group 121"/>
          <p:cNvGrpSpPr>
            <a:grpSpLocks/>
          </p:cNvGrpSpPr>
          <p:nvPr/>
        </p:nvGrpSpPr>
        <p:grpSpPr bwMode="auto">
          <a:xfrm>
            <a:off x="5773659" y="3058854"/>
            <a:ext cx="3210004" cy="304926"/>
            <a:chOff x="3430588" y="3508375"/>
            <a:chExt cx="3210347" cy="304959"/>
          </a:xfrm>
        </p:grpSpPr>
        <p:sp>
          <p:nvSpPr>
            <p:cNvPr id="2435" name="Line 9"/>
            <p:cNvSpPr>
              <a:spLocks noChangeShapeType="1"/>
            </p:cNvSpPr>
            <p:nvPr/>
          </p:nvSpPr>
          <p:spPr bwMode="auto">
            <a:xfrm>
              <a:off x="3430588" y="3546475"/>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6" name="Line 12"/>
            <p:cNvSpPr>
              <a:spLocks noChangeShapeType="1"/>
            </p:cNvSpPr>
            <p:nvPr/>
          </p:nvSpPr>
          <p:spPr bwMode="auto">
            <a:xfrm>
              <a:off x="3430588" y="3546475"/>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7" name="Line 14"/>
            <p:cNvSpPr>
              <a:spLocks noChangeShapeType="1"/>
            </p:cNvSpPr>
            <p:nvPr/>
          </p:nvSpPr>
          <p:spPr bwMode="auto">
            <a:xfrm flipV="1">
              <a:off x="3659188"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8" name="Rectangle 16"/>
            <p:cNvSpPr>
              <a:spLocks noChangeArrowheads="1"/>
            </p:cNvSpPr>
            <p:nvPr/>
          </p:nvSpPr>
          <p:spPr bwMode="auto">
            <a:xfrm>
              <a:off x="3614738" y="3567113"/>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latin typeface="Arial Narrow" pitchFamily="34" charset="0"/>
              </a:endParaRPr>
            </a:p>
          </p:txBody>
        </p:sp>
        <p:sp>
          <p:nvSpPr>
            <p:cNvPr id="2439" name="Line 17"/>
            <p:cNvSpPr>
              <a:spLocks noChangeShapeType="1"/>
            </p:cNvSpPr>
            <p:nvPr/>
          </p:nvSpPr>
          <p:spPr bwMode="auto">
            <a:xfrm flipV="1">
              <a:off x="4125913"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0" name="Rectangle 19"/>
            <p:cNvSpPr>
              <a:spLocks noChangeArrowheads="1"/>
            </p:cNvSpPr>
            <p:nvPr/>
          </p:nvSpPr>
          <p:spPr bwMode="auto">
            <a:xfrm>
              <a:off x="3984625" y="356711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200</a:t>
              </a:r>
              <a:endParaRPr lang="en-US" sz="1600">
                <a:latin typeface="Arial Narrow" pitchFamily="34" charset="0"/>
              </a:endParaRPr>
            </a:p>
          </p:txBody>
        </p:sp>
        <p:sp>
          <p:nvSpPr>
            <p:cNvPr id="2441" name="Line 20"/>
            <p:cNvSpPr>
              <a:spLocks noChangeShapeType="1"/>
            </p:cNvSpPr>
            <p:nvPr/>
          </p:nvSpPr>
          <p:spPr bwMode="auto">
            <a:xfrm flipV="1">
              <a:off x="4591050"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2" name="Rectangle 22"/>
            <p:cNvSpPr>
              <a:spLocks noChangeArrowheads="1"/>
            </p:cNvSpPr>
            <p:nvPr/>
          </p:nvSpPr>
          <p:spPr bwMode="auto">
            <a:xfrm>
              <a:off x="4449763" y="356711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400</a:t>
              </a:r>
              <a:endParaRPr lang="en-US" sz="1600">
                <a:latin typeface="Arial Narrow" pitchFamily="34" charset="0"/>
              </a:endParaRPr>
            </a:p>
          </p:txBody>
        </p:sp>
        <p:sp>
          <p:nvSpPr>
            <p:cNvPr id="2443" name="Line 23"/>
            <p:cNvSpPr>
              <a:spLocks noChangeShapeType="1"/>
            </p:cNvSpPr>
            <p:nvPr/>
          </p:nvSpPr>
          <p:spPr bwMode="auto">
            <a:xfrm flipV="1">
              <a:off x="5056188"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4" name="Rectangle 25"/>
            <p:cNvSpPr>
              <a:spLocks noChangeArrowheads="1"/>
            </p:cNvSpPr>
            <p:nvPr/>
          </p:nvSpPr>
          <p:spPr bwMode="auto">
            <a:xfrm>
              <a:off x="4916488" y="356711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600</a:t>
              </a:r>
              <a:endParaRPr lang="en-US" sz="1600">
                <a:latin typeface="Arial Narrow" pitchFamily="34" charset="0"/>
              </a:endParaRPr>
            </a:p>
          </p:txBody>
        </p:sp>
        <p:sp>
          <p:nvSpPr>
            <p:cNvPr id="2445" name="Line 26"/>
            <p:cNvSpPr>
              <a:spLocks noChangeShapeType="1"/>
            </p:cNvSpPr>
            <p:nvPr/>
          </p:nvSpPr>
          <p:spPr bwMode="auto">
            <a:xfrm flipV="1">
              <a:off x="5522913"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6" name="Rectangle 28"/>
            <p:cNvSpPr>
              <a:spLocks noChangeArrowheads="1"/>
            </p:cNvSpPr>
            <p:nvPr/>
          </p:nvSpPr>
          <p:spPr bwMode="auto">
            <a:xfrm>
              <a:off x="5381625" y="3567113"/>
              <a:ext cx="27892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800</a:t>
              </a:r>
              <a:endParaRPr lang="en-US" sz="1600">
                <a:latin typeface="Arial Narrow" pitchFamily="34" charset="0"/>
              </a:endParaRPr>
            </a:p>
          </p:txBody>
        </p:sp>
        <p:sp>
          <p:nvSpPr>
            <p:cNvPr id="2447" name="Line 29"/>
            <p:cNvSpPr>
              <a:spLocks noChangeShapeType="1"/>
            </p:cNvSpPr>
            <p:nvPr/>
          </p:nvSpPr>
          <p:spPr bwMode="auto">
            <a:xfrm flipV="1">
              <a:off x="5988050"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8" name="Rectangle 31"/>
            <p:cNvSpPr>
              <a:spLocks noChangeArrowheads="1"/>
            </p:cNvSpPr>
            <p:nvPr/>
          </p:nvSpPr>
          <p:spPr bwMode="auto">
            <a:xfrm>
              <a:off x="5795963" y="3567113"/>
              <a:ext cx="3718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1000</a:t>
              </a:r>
              <a:endParaRPr lang="en-US" sz="1600">
                <a:latin typeface="Arial Narrow" pitchFamily="34" charset="0"/>
              </a:endParaRPr>
            </a:p>
          </p:txBody>
        </p:sp>
        <p:sp>
          <p:nvSpPr>
            <p:cNvPr id="2449" name="Line 32"/>
            <p:cNvSpPr>
              <a:spLocks noChangeShapeType="1"/>
            </p:cNvSpPr>
            <p:nvPr/>
          </p:nvSpPr>
          <p:spPr bwMode="auto">
            <a:xfrm flipV="1">
              <a:off x="6461125" y="3508375"/>
              <a:ext cx="0"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0" name="Rectangle 34"/>
            <p:cNvSpPr>
              <a:spLocks noChangeArrowheads="1"/>
            </p:cNvSpPr>
            <p:nvPr/>
          </p:nvSpPr>
          <p:spPr bwMode="auto">
            <a:xfrm>
              <a:off x="6269038" y="3567113"/>
              <a:ext cx="3718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1200</a:t>
              </a:r>
              <a:endParaRPr lang="en-US" sz="1600">
                <a:latin typeface="Arial Narrow" pitchFamily="34" charset="0"/>
              </a:endParaRPr>
            </a:p>
          </p:txBody>
        </p:sp>
        <p:sp>
          <p:nvSpPr>
            <p:cNvPr id="2451" name="Line 51"/>
            <p:cNvSpPr>
              <a:spLocks noChangeShapeType="1"/>
            </p:cNvSpPr>
            <p:nvPr/>
          </p:nvSpPr>
          <p:spPr bwMode="auto">
            <a:xfrm>
              <a:off x="3430588" y="3546475"/>
              <a:ext cx="3030537"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79" name="Group 122"/>
          <p:cNvGrpSpPr>
            <a:grpSpLocks/>
          </p:cNvGrpSpPr>
          <p:nvPr/>
        </p:nvGrpSpPr>
        <p:grpSpPr bwMode="auto">
          <a:xfrm>
            <a:off x="5391112" y="649288"/>
            <a:ext cx="411119" cy="2464249"/>
            <a:chOff x="3048000" y="1098550"/>
            <a:chExt cx="411163" cy="2464514"/>
          </a:xfrm>
        </p:grpSpPr>
        <p:sp>
          <p:nvSpPr>
            <p:cNvPr id="2422" name="Line 11"/>
            <p:cNvSpPr>
              <a:spLocks noChangeShapeType="1"/>
            </p:cNvSpPr>
            <p:nvPr/>
          </p:nvSpPr>
          <p:spPr bwMode="auto">
            <a:xfrm flipV="1">
              <a:off x="3430588"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3" name="Line 13"/>
            <p:cNvSpPr>
              <a:spLocks noChangeShapeType="1"/>
            </p:cNvSpPr>
            <p:nvPr/>
          </p:nvSpPr>
          <p:spPr bwMode="auto">
            <a:xfrm flipV="1">
              <a:off x="3430588"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4" name="Line 35"/>
            <p:cNvSpPr>
              <a:spLocks noChangeShapeType="1"/>
            </p:cNvSpPr>
            <p:nvPr/>
          </p:nvSpPr>
          <p:spPr bwMode="auto">
            <a:xfrm>
              <a:off x="3430588" y="343535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5" name="Rectangle 37"/>
            <p:cNvSpPr>
              <a:spLocks noChangeArrowheads="1"/>
            </p:cNvSpPr>
            <p:nvPr/>
          </p:nvSpPr>
          <p:spPr bwMode="auto">
            <a:xfrm>
              <a:off x="3048000" y="3316843"/>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7.00</a:t>
              </a:r>
              <a:endParaRPr lang="en-US" sz="1600">
                <a:latin typeface="Arial Narrow" pitchFamily="34" charset="0"/>
              </a:endParaRPr>
            </a:p>
          </p:txBody>
        </p:sp>
        <p:sp>
          <p:nvSpPr>
            <p:cNvPr id="2426" name="Line 38"/>
            <p:cNvSpPr>
              <a:spLocks noChangeShapeType="1"/>
            </p:cNvSpPr>
            <p:nvPr/>
          </p:nvSpPr>
          <p:spPr bwMode="auto">
            <a:xfrm>
              <a:off x="3430588" y="290195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7" name="Rectangle 40"/>
            <p:cNvSpPr>
              <a:spLocks noChangeArrowheads="1"/>
            </p:cNvSpPr>
            <p:nvPr/>
          </p:nvSpPr>
          <p:spPr bwMode="auto">
            <a:xfrm>
              <a:off x="3048000" y="2785030"/>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7.05</a:t>
              </a:r>
              <a:endParaRPr lang="en-US" sz="1600">
                <a:latin typeface="Arial Narrow" pitchFamily="34" charset="0"/>
              </a:endParaRPr>
            </a:p>
          </p:txBody>
        </p:sp>
        <p:sp>
          <p:nvSpPr>
            <p:cNvPr id="2428" name="Line 41"/>
            <p:cNvSpPr>
              <a:spLocks noChangeShapeType="1"/>
            </p:cNvSpPr>
            <p:nvPr/>
          </p:nvSpPr>
          <p:spPr bwMode="auto">
            <a:xfrm>
              <a:off x="3430588" y="237013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9" name="Rectangle 43"/>
            <p:cNvSpPr>
              <a:spLocks noChangeArrowheads="1"/>
            </p:cNvSpPr>
            <p:nvPr/>
          </p:nvSpPr>
          <p:spPr bwMode="auto">
            <a:xfrm>
              <a:off x="3048000" y="2251630"/>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7.10</a:t>
              </a:r>
              <a:endParaRPr lang="en-US" sz="1600">
                <a:latin typeface="Arial Narrow" pitchFamily="34" charset="0"/>
              </a:endParaRPr>
            </a:p>
          </p:txBody>
        </p:sp>
        <p:sp>
          <p:nvSpPr>
            <p:cNvPr id="2430" name="Line 44"/>
            <p:cNvSpPr>
              <a:spLocks noChangeShapeType="1"/>
            </p:cNvSpPr>
            <p:nvPr/>
          </p:nvSpPr>
          <p:spPr bwMode="auto">
            <a:xfrm>
              <a:off x="3430588" y="1838325"/>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1" name="Rectangle 46"/>
            <p:cNvSpPr>
              <a:spLocks noChangeArrowheads="1"/>
            </p:cNvSpPr>
            <p:nvPr/>
          </p:nvSpPr>
          <p:spPr bwMode="auto">
            <a:xfrm>
              <a:off x="3048000" y="1719818"/>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7.15</a:t>
              </a:r>
              <a:endParaRPr lang="en-US" sz="1600">
                <a:latin typeface="Arial Narrow" pitchFamily="34" charset="0"/>
              </a:endParaRPr>
            </a:p>
          </p:txBody>
        </p:sp>
        <p:sp>
          <p:nvSpPr>
            <p:cNvPr id="2432" name="Line 47"/>
            <p:cNvSpPr>
              <a:spLocks noChangeShapeType="1"/>
            </p:cNvSpPr>
            <p:nvPr/>
          </p:nvSpPr>
          <p:spPr bwMode="auto">
            <a:xfrm>
              <a:off x="3430588" y="1304925"/>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3" name="Rectangle 49"/>
            <p:cNvSpPr>
              <a:spLocks noChangeArrowheads="1"/>
            </p:cNvSpPr>
            <p:nvPr/>
          </p:nvSpPr>
          <p:spPr bwMode="auto">
            <a:xfrm>
              <a:off x="3048000" y="1188005"/>
              <a:ext cx="3254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7.20</a:t>
              </a:r>
              <a:endParaRPr lang="en-US" sz="1600">
                <a:latin typeface="Arial Narrow" pitchFamily="34" charset="0"/>
              </a:endParaRPr>
            </a:p>
          </p:txBody>
        </p:sp>
        <p:sp>
          <p:nvSpPr>
            <p:cNvPr id="2434" name="Line 53"/>
            <p:cNvSpPr>
              <a:spLocks noChangeShapeType="1"/>
            </p:cNvSpPr>
            <p:nvPr/>
          </p:nvSpPr>
          <p:spPr bwMode="auto">
            <a:xfrm flipV="1">
              <a:off x="3430588"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384" name="Rectangle 58"/>
          <p:cNvSpPr>
            <a:spLocks noChangeArrowheads="1"/>
          </p:cNvSpPr>
          <p:nvPr/>
        </p:nvSpPr>
        <p:spPr bwMode="auto">
          <a:xfrm>
            <a:off x="6924978" y="3363780"/>
            <a:ext cx="789684" cy="246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Time (sec)</a:t>
            </a:r>
            <a:endParaRPr lang="en-US" sz="1600">
              <a:latin typeface="Arial Narrow" pitchFamily="34" charset="0"/>
            </a:endParaRPr>
          </a:p>
        </p:txBody>
      </p:sp>
      <p:sp>
        <p:nvSpPr>
          <p:cNvPr id="2385" name="Rectangle 59"/>
          <p:cNvSpPr>
            <a:spLocks noChangeArrowheads="1"/>
          </p:cNvSpPr>
          <p:nvPr/>
        </p:nvSpPr>
        <p:spPr bwMode="auto">
          <a:xfrm>
            <a:off x="5045075" y="1730260"/>
            <a:ext cx="240424" cy="246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pH</a:t>
            </a:r>
            <a:r>
              <a:rPr lang="en-US" sz="1600" baseline="-25000">
                <a:solidFill>
                  <a:srgbClr val="000000"/>
                </a:solidFill>
                <a:latin typeface="Arial Narrow" pitchFamily="34" charset="0"/>
              </a:rPr>
              <a:t>i</a:t>
            </a:r>
            <a:endParaRPr lang="en-US" sz="1600" baseline="-25000">
              <a:latin typeface="Arial Narrow" pitchFamily="34" charset="0"/>
            </a:endParaRPr>
          </a:p>
        </p:txBody>
      </p:sp>
      <p:grpSp>
        <p:nvGrpSpPr>
          <p:cNvPr id="2389" name="Group 132"/>
          <p:cNvGrpSpPr>
            <a:grpSpLocks/>
          </p:cNvGrpSpPr>
          <p:nvPr/>
        </p:nvGrpSpPr>
        <p:grpSpPr bwMode="auto">
          <a:xfrm>
            <a:off x="8767364" y="649288"/>
            <a:ext cx="36508" cy="2447662"/>
            <a:chOff x="6424613" y="1098550"/>
            <a:chExt cx="36512" cy="2447925"/>
          </a:xfrm>
        </p:grpSpPr>
        <p:sp>
          <p:nvSpPr>
            <p:cNvPr id="2414" name="Line 10"/>
            <p:cNvSpPr>
              <a:spLocks noChangeShapeType="1"/>
            </p:cNvSpPr>
            <p:nvPr/>
          </p:nvSpPr>
          <p:spPr bwMode="auto">
            <a:xfrm flipV="1">
              <a:off x="6461125"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5" name="Line 36"/>
            <p:cNvSpPr>
              <a:spLocks noChangeShapeType="1"/>
            </p:cNvSpPr>
            <p:nvPr/>
          </p:nvSpPr>
          <p:spPr bwMode="auto">
            <a:xfrm flipH="1">
              <a:off x="6424613" y="3435350"/>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6" name="Line 39"/>
            <p:cNvSpPr>
              <a:spLocks noChangeShapeType="1"/>
            </p:cNvSpPr>
            <p:nvPr/>
          </p:nvSpPr>
          <p:spPr bwMode="auto">
            <a:xfrm flipH="1">
              <a:off x="6424613" y="2901950"/>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7" name="Line 42"/>
            <p:cNvSpPr>
              <a:spLocks noChangeShapeType="1"/>
            </p:cNvSpPr>
            <p:nvPr/>
          </p:nvSpPr>
          <p:spPr bwMode="auto">
            <a:xfrm flipH="1">
              <a:off x="6424613" y="2370138"/>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8" name="Line 45"/>
            <p:cNvSpPr>
              <a:spLocks noChangeShapeType="1"/>
            </p:cNvSpPr>
            <p:nvPr/>
          </p:nvSpPr>
          <p:spPr bwMode="auto">
            <a:xfrm flipH="1">
              <a:off x="6424613" y="1838325"/>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9" name="Line 48"/>
            <p:cNvSpPr>
              <a:spLocks noChangeShapeType="1"/>
            </p:cNvSpPr>
            <p:nvPr/>
          </p:nvSpPr>
          <p:spPr bwMode="auto">
            <a:xfrm flipH="1">
              <a:off x="6424613" y="1304925"/>
              <a:ext cx="36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0" name="Line 52"/>
            <p:cNvSpPr>
              <a:spLocks noChangeShapeType="1"/>
            </p:cNvSpPr>
            <p:nvPr/>
          </p:nvSpPr>
          <p:spPr bwMode="auto">
            <a:xfrm flipV="1">
              <a:off x="6461125" y="1098550"/>
              <a:ext cx="0" cy="2447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1" name="Freeform 64"/>
            <p:cNvSpPr>
              <a:spLocks/>
            </p:cNvSpPr>
            <p:nvPr/>
          </p:nvSpPr>
          <p:spPr bwMode="auto">
            <a:xfrm>
              <a:off x="6438900" y="3435350"/>
              <a:ext cx="22225" cy="0"/>
            </a:xfrm>
            <a:custGeom>
              <a:avLst/>
              <a:gdLst>
                <a:gd name="T0" fmla="*/ 0 w 14"/>
                <a:gd name="T1" fmla="*/ 14288 w 14"/>
                <a:gd name="T2" fmla="*/ 22225 w 14"/>
                <a:gd name="T3" fmla="*/ 0 60000 65536"/>
                <a:gd name="T4" fmla="*/ 0 60000 65536"/>
                <a:gd name="T5" fmla="*/ 0 60000 65536"/>
              </a:gdLst>
              <a:ahLst/>
              <a:cxnLst>
                <a:cxn ang="T3">
                  <a:pos x="T0" y="0"/>
                </a:cxn>
                <a:cxn ang="T4">
                  <a:pos x="T1" y="0"/>
                </a:cxn>
                <a:cxn ang="T5">
                  <a:pos x="T2" y="0"/>
                </a:cxn>
              </a:cxnLst>
              <a:rect l="0" t="0" r="r" b="b"/>
              <a:pathLst>
                <a:path w="14">
                  <a:moveTo>
                    <a:pt x="0" y="0"/>
                  </a:moveTo>
                  <a:lnTo>
                    <a:pt x="9" y="0"/>
                  </a:lnTo>
                  <a:lnTo>
                    <a:pt x="14" y="0"/>
                  </a:lnTo>
                </a:path>
              </a:pathLst>
            </a:custGeom>
            <a:noFill/>
            <a:ln w="14"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053" name="Text Box 8"/>
          <p:cNvSpPr txBox="1">
            <a:spLocks noChangeArrowheads="1"/>
          </p:cNvSpPr>
          <p:nvPr/>
        </p:nvSpPr>
        <p:spPr bwMode="auto">
          <a:xfrm>
            <a:off x="7022360" y="163513"/>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dirty="0"/>
              <a:t>(C)</a:t>
            </a:r>
          </a:p>
        </p:txBody>
      </p:sp>
      <p:sp>
        <p:nvSpPr>
          <p:cNvPr id="2216" name="Rectangle 93"/>
          <p:cNvSpPr>
            <a:spLocks noChangeArrowheads="1"/>
          </p:cNvSpPr>
          <p:nvPr/>
        </p:nvSpPr>
        <p:spPr bwMode="auto">
          <a:xfrm>
            <a:off x="1105311" y="3979863"/>
            <a:ext cx="3116918" cy="2133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17" name="Rectangle 94"/>
          <p:cNvSpPr>
            <a:spLocks noChangeArrowheads="1"/>
          </p:cNvSpPr>
          <p:nvPr/>
        </p:nvSpPr>
        <p:spPr bwMode="auto">
          <a:xfrm>
            <a:off x="1105311" y="3979863"/>
            <a:ext cx="3116918" cy="213360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8" name="Line 96"/>
          <p:cNvSpPr>
            <a:spLocks noChangeShapeType="1"/>
          </p:cNvSpPr>
          <p:nvPr/>
        </p:nvSpPr>
        <p:spPr bwMode="auto">
          <a:xfrm>
            <a:off x="1105311" y="6113463"/>
            <a:ext cx="3116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9" name="Line 99"/>
          <p:cNvSpPr>
            <a:spLocks noChangeShapeType="1"/>
          </p:cNvSpPr>
          <p:nvPr/>
        </p:nvSpPr>
        <p:spPr bwMode="auto">
          <a:xfrm>
            <a:off x="1105311" y="6113463"/>
            <a:ext cx="3116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0" name="Rectangle 121"/>
          <p:cNvSpPr>
            <a:spLocks noChangeArrowheads="1"/>
          </p:cNvSpPr>
          <p:nvPr/>
        </p:nvSpPr>
        <p:spPr bwMode="auto">
          <a:xfrm>
            <a:off x="962479" y="6200775"/>
            <a:ext cx="1858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21" name="Rectangle 122"/>
          <p:cNvSpPr>
            <a:spLocks noChangeArrowheads="1"/>
          </p:cNvSpPr>
          <p:nvPr/>
        </p:nvSpPr>
        <p:spPr bwMode="auto">
          <a:xfrm>
            <a:off x="1148161" y="6135688"/>
            <a:ext cx="9294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-4</a:t>
            </a:r>
            <a:endParaRPr lang="en-US" sz="1000">
              <a:latin typeface="Arial Narrow" pitchFamily="34" charset="0"/>
            </a:endParaRPr>
          </a:p>
        </p:txBody>
      </p:sp>
      <p:sp>
        <p:nvSpPr>
          <p:cNvPr id="2222" name="Line 141"/>
          <p:cNvSpPr>
            <a:spLocks noChangeShapeType="1"/>
          </p:cNvSpPr>
          <p:nvPr/>
        </p:nvSpPr>
        <p:spPr bwMode="auto">
          <a:xfrm flipV="1">
            <a:off x="2140052" y="60785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3" name="Rectangle 143"/>
          <p:cNvSpPr>
            <a:spLocks noChangeArrowheads="1"/>
          </p:cNvSpPr>
          <p:nvPr/>
        </p:nvSpPr>
        <p:spPr bwMode="auto">
          <a:xfrm>
            <a:off x="1995632" y="6200775"/>
            <a:ext cx="1858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24" name="Rectangle 144"/>
          <p:cNvSpPr>
            <a:spLocks noChangeArrowheads="1"/>
          </p:cNvSpPr>
          <p:nvPr/>
        </p:nvSpPr>
        <p:spPr bwMode="auto">
          <a:xfrm>
            <a:off x="2182901" y="6135688"/>
            <a:ext cx="9294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-2</a:t>
            </a:r>
            <a:endParaRPr lang="en-US" sz="1000">
              <a:latin typeface="Arial Narrow" pitchFamily="34" charset="0"/>
            </a:endParaRPr>
          </a:p>
        </p:txBody>
      </p:sp>
      <p:sp>
        <p:nvSpPr>
          <p:cNvPr id="2225" name="Line 163"/>
          <p:cNvSpPr>
            <a:spLocks noChangeShapeType="1"/>
          </p:cNvSpPr>
          <p:nvPr/>
        </p:nvSpPr>
        <p:spPr bwMode="auto">
          <a:xfrm flipV="1">
            <a:off x="3181140" y="60785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6" name="Rectangle 165"/>
          <p:cNvSpPr>
            <a:spLocks noChangeArrowheads="1"/>
          </p:cNvSpPr>
          <p:nvPr/>
        </p:nvSpPr>
        <p:spPr bwMode="auto">
          <a:xfrm>
            <a:off x="3058939" y="6200775"/>
            <a:ext cx="1858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27" name="Rectangle 166"/>
          <p:cNvSpPr>
            <a:spLocks noChangeArrowheads="1"/>
          </p:cNvSpPr>
          <p:nvPr/>
        </p:nvSpPr>
        <p:spPr bwMode="auto">
          <a:xfrm>
            <a:off x="3246208" y="6135688"/>
            <a:ext cx="5769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0</a:t>
            </a:r>
            <a:endParaRPr lang="en-US" sz="1000">
              <a:latin typeface="Arial Narrow" pitchFamily="34" charset="0"/>
            </a:endParaRPr>
          </a:p>
        </p:txBody>
      </p:sp>
      <p:sp>
        <p:nvSpPr>
          <p:cNvPr id="2228" name="Rectangle 187"/>
          <p:cNvSpPr>
            <a:spLocks noChangeArrowheads="1"/>
          </p:cNvSpPr>
          <p:nvPr/>
        </p:nvSpPr>
        <p:spPr bwMode="auto">
          <a:xfrm>
            <a:off x="4100028" y="6200775"/>
            <a:ext cx="1858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29" name="Rectangle 188"/>
          <p:cNvSpPr>
            <a:spLocks noChangeArrowheads="1"/>
          </p:cNvSpPr>
          <p:nvPr/>
        </p:nvSpPr>
        <p:spPr bwMode="auto">
          <a:xfrm>
            <a:off x="4287297" y="6135688"/>
            <a:ext cx="5769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2</a:t>
            </a:r>
            <a:endParaRPr lang="en-US" sz="1000">
              <a:latin typeface="Arial Narrow" pitchFamily="34" charset="0"/>
            </a:endParaRPr>
          </a:p>
        </p:txBody>
      </p:sp>
      <p:grpSp>
        <p:nvGrpSpPr>
          <p:cNvPr id="2230" name="Group 220"/>
          <p:cNvGrpSpPr>
            <a:grpSpLocks/>
          </p:cNvGrpSpPr>
          <p:nvPr/>
        </p:nvGrpSpPr>
        <p:grpSpPr bwMode="auto">
          <a:xfrm>
            <a:off x="1105311" y="3979863"/>
            <a:ext cx="3116918" cy="28575"/>
            <a:chOff x="1157288" y="715963"/>
            <a:chExt cx="3117851" cy="28575"/>
          </a:xfrm>
        </p:grpSpPr>
        <p:sp>
          <p:nvSpPr>
            <p:cNvPr id="2369" name="Line 95"/>
            <p:cNvSpPr>
              <a:spLocks noChangeShapeType="1"/>
            </p:cNvSpPr>
            <p:nvPr/>
          </p:nvSpPr>
          <p:spPr bwMode="auto">
            <a:xfrm>
              <a:off x="1157288" y="715963"/>
              <a:ext cx="31178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0" name="Line 142"/>
            <p:cNvSpPr>
              <a:spLocks noChangeShapeType="1"/>
            </p:cNvSpPr>
            <p:nvPr/>
          </p:nvSpPr>
          <p:spPr bwMode="auto">
            <a:xfrm>
              <a:off x="2192339" y="7159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1" name="Line 164"/>
            <p:cNvSpPr>
              <a:spLocks noChangeShapeType="1"/>
            </p:cNvSpPr>
            <p:nvPr/>
          </p:nvSpPr>
          <p:spPr bwMode="auto">
            <a:xfrm>
              <a:off x="3233739" y="7159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2" name="Line 186"/>
            <p:cNvSpPr>
              <a:spLocks noChangeShapeType="1"/>
            </p:cNvSpPr>
            <p:nvPr/>
          </p:nvSpPr>
          <p:spPr bwMode="auto">
            <a:xfrm>
              <a:off x="4275139" y="7159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3" name="Line 220"/>
            <p:cNvSpPr>
              <a:spLocks noChangeShapeType="1"/>
            </p:cNvSpPr>
            <p:nvPr/>
          </p:nvSpPr>
          <p:spPr bwMode="auto">
            <a:xfrm flipH="1">
              <a:off x="4240214" y="715963"/>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4" name="Line 224"/>
            <p:cNvSpPr>
              <a:spLocks noChangeShapeType="1"/>
            </p:cNvSpPr>
            <p:nvPr/>
          </p:nvSpPr>
          <p:spPr bwMode="auto">
            <a:xfrm>
              <a:off x="1157288" y="715963"/>
              <a:ext cx="31178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231" name="Line 225"/>
          <p:cNvSpPr>
            <a:spLocks noChangeShapeType="1"/>
          </p:cNvSpPr>
          <p:nvPr/>
        </p:nvSpPr>
        <p:spPr bwMode="auto">
          <a:xfrm>
            <a:off x="1105311" y="6113463"/>
            <a:ext cx="3116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232" name="Group 222"/>
          <p:cNvGrpSpPr>
            <a:grpSpLocks/>
          </p:cNvGrpSpPr>
          <p:nvPr/>
        </p:nvGrpSpPr>
        <p:grpSpPr bwMode="auto">
          <a:xfrm>
            <a:off x="4187314" y="3979863"/>
            <a:ext cx="34915" cy="2133600"/>
            <a:chOff x="4240214" y="715963"/>
            <a:chExt cx="34925" cy="2133600"/>
          </a:xfrm>
        </p:grpSpPr>
        <p:sp>
          <p:nvSpPr>
            <p:cNvPr id="2362" name="Line 97"/>
            <p:cNvSpPr>
              <a:spLocks noChangeShapeType="1"/>
            </p:cNvSpPr>
            <p:nvPr/>
          </p:nvSpPr>
          <p:spPr bwMode="auto">
            <a:xfrm flipV="1">
              <a:off x="4275139"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3" name="Line 185"/>
            <p:cNvSpPr>
              <a:spLocks noChangeShapeType="1"/>
            </p:cNvSpPr>
            <p:nvPr/>
          </p:nvSpPr>
          <p:spPr bwMode="auto">
            <a:xfrm flipV="1">
              <a:off x="4275139" y="28146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4" name="Line 208"/>
            <p:cNvSpPr>
              <a:spLocks noChangeShapeType="1"/>
            </p:cNvSpPr>
            <p:nvPr/>
          </p:nvSpPr>
          <p:spPr bwMode="auto">
            <a:xfrm flipH="1">
              <a:off x="4240214" y="2849563"/>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 name="Line 211"/>
            <p:cNvSpPr>
              <a:spLocks noChangeShapeType="1"/>
            </p:cNvSpPr>
            <p:nvPr/>
          </p:nvSpPr>
          <p:spPr bwMode="auto">
            <a:xfrm flipH="1">
              <a:off x="4240214" y="2311400"/>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6" name="Line 214"/>
            <p:cNvSpPr>
              <a:spLocks noChangeShapeType="1"/>
            </p:cNvSpPr>
            <p:nvPr/>
          </p:nvSpPr>
          <p:spPr bwMode="auto">
            <a:xfrm flipH="1">
              <a:off x="4240214" y="1779588"/>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7" name="Line 217"/>
            <p:cNvSpPr>
              <a:spLocks noChangeShapeType="1"/>
            </p:cNvSpPr>
            <p:nvPr/>
          </p:nvSpPr>
          <p:spPr bwMode="auto">
            <a:xfrm flipH="1">
              <a:off x="4240214" y="1247775"/>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8" name="Line 226"/>
            <p:cNvSpPr>
              <a:spLocks noChangeShapeType="1"/>
            </p:cNvSpPr>
            <p:nvPr/>
          </p:nvSpPr>
          <p:spPr bwMode="auto">
            <a:xfrm flipV="1">
              <a:off x="4275139"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233" name="Group 223"/>
          <p:cNvGrpSpPr>
            <a:grpSpLocks/>
          </p:cNvGrpSpPr>
          <p:nvPr/>
        </p:nvGrpSpPr>
        <p:grpSpPr bwMode="auto">
          <a:xfrm>
            <a:off x="976762" y="3867150"/>
            <a:ext cx="157115" cy="2379821"/>
            <a:chOff x="1028701" y="603250"/>
            <a:chExt cx="157162" cy="2379821"/>
          </a:xfrm>
        </p:grpSpPr>
        <p:sp>
          <p:nvSpPr>
            <p:cNvPr id="2257" name="Line 98"/>
            <p:cNvSpPr>
              <a:spLocks noChangeShapeType="1"/>
            </p:cNvSpPr>
            <p:nvPr/>
          </p:nvSpPr>
          <p:spPr bwMode="auto">
            <a:xfrm flipV="1">
              <a:off x="1157288"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8" name="Line 100"/>
            <p:cNvSpPr>
              <a:spLocks noChangeShapeType="1"/>
            </p:cNvSpPr>
            <p:nvPr/>
          </p:nvSpPr>
          <p:spPr bwMode="auto">
            <a:xfrm flipV="1">
              <a:off x="1157288"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 name="Line 10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 name="Line 10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 name="Line 10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 name="Line 10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3" name="Line 10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4" name="Line 10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5" name="Line 10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6" name="Line 10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7" name="Line 10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8" name="Line 11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9" name="Line 11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0" name="Line 11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1" name="Line 11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2" name="Line 11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 name="Line 11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4" name="Line 11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5" name="Line 11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6" name="Line 11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7" name="Line 119"/>
            <p:cNvSpPr>
              <a:spLocks noChangeShapeType="1"/>
            </p:cNvSpPr>
            <p:nvPr/>
          </p:nvSpPr>
          <p:spPr bwMode="auto">
            <a:xfrm flipV="1">
              <a:off x="1157288" y="28146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8" name="Line 120"/>
            <p:cNvSpPr>
              <a:spLocks noChangeShapeType="1"/>
            </p:cNvSpPr>
            <p:nvPr/>
          </p:nvSpPr>
          <p:spPr bwMode="auto">
            <a:xfrm>
              <a:off x="1157288" y="7159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9" name="Line 12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0" name="Line 12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1" name="Line 12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2" name="Line 12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 name="Line 12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4" name="Line 12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5" name="Line 12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6" name="Line 13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7" name="Line 13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8" name="Line 13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9" name="Line 13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0" name="Line 13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1" name="Line 13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2" name="Line 13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3" name="Line 13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4" name="Line 13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5" name="Line 13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6" name="Line 14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7" name="Line 14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8" name="Line 14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9" name="Line 14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0" name="Line 14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1" name="Line 14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2" name="Line 15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3" name="Line 15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4" name="Line 15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5" name="Line 15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6" name="Line 15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7" name="Line 15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8" name="Line 15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9" name="Line 15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0" name="Line 15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1" name="Line 15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2" name="Line 16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3" name="Line 16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4" name="Line 16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5" name="Line 16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6" name="Line 16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7" name="Line 16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8" name="Line 17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9" name="Line 17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0" name="Line 17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1" name="Line 17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2" name="Line 17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3" name="Line 17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4" name="Line 17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5" name="Line 17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6" name="Line 17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7" name="Line 17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8" name="Line 18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9" name="Line 18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0" name="Line 18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1" name="Line 18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2" name="Line 18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3" name="Line 18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4" name="Line 19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5" name="Line 19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6" name="Line 19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7" name="Line 19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8" name="Line 19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9" name="Line 19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0" name="Line 19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1" name="Line 197"/>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2" name="Line 198"/>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3" name="Line 199"/>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4" name="Line 200"/>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 name="Line 201"/>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6" name="Line 202"/>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7" name="Line 203"/>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8" name="Line 204"/>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9" name="Line 205"/>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0" name="Line 206"/>
            <p:cNvSpPr>
              <a:spLocks noChangeShapeType="1"/>
            </p:cNvSpPr>
            <p:nvPr/>
          </p:nvSpPr>
          <p:spPr bwMode="auto">
            <a:xfrm>
              <a:off x="1157288" y="28495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1" name="Line 207"/>
            <p:cNvSpPr>
              <a:spLocks noChangeShapeType="1"/>
            </p:cNvSpPr>
            <p:nvPr/>
          </p:nvSpPr>
          <p:spPr bwMode="auto">
            <a:xfrm>
              <a:off x="1157288" y="28495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2" name="Rectangle 209"/>
            <p:cNvSpPr>
              <a:spLocks noChangeArrowheads="1"/>
            </p:cNvSpPr>
            <p:nvPr/>
          </p:nvSpPr>
          <p:spPr bwMode="auto">
            <a:xfrm>
              <a:off x="1028701" y="2736850"/>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latin typeface="Arial Narrow" pitchFamily="34" charset="0"/>
              </a:endParaRPr>
            </a:p>
          </p:txBody>
        </p:sp>
        <p:sp>
          <p:nvSpPr>
            <p:cNvPr id="2353" name="Line 210"/>
            <p:cNvSpPr>
              <a:spLocks noChangeShapeType="1"/>
            </p:cNvSpPr>
            <p:nvPr/>
          </p:nvSpPr>
          <p:spPr bwMode="auto">
            <a:xfrm>
              <a:off x="1157288" y="231140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4" name="Rectangle 212"/>
            <p:cNvSpPr>
              <a:spLocks noChangeArrowheads="1"/>
            </p:cNvSpPr>
            <p:nvPr/>
          </p:nvSpPr>
          <p:spPr bwMode="auto">
            <a:xfrm>
              <a:off x="1028701" y="2198688"/>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a:t>
              </a:r>
              <a:endParaRPr lang="en-US" sz="1600">
                <a:latin typeface="Arial Narrow" pitchFamily="34" charset="0"/>
              </a:endParaRPr>
            </a:p>
          </p:txBody>
        </p:sp>
        <p:sp>
          <p:nvSpPr>
            <p:cNvPr id="2355" name="Line 213"/>
            <p:cNvSpPr>
              <a:spLocks noChangeShapeType="1"/>
            </p:cNvSpPr>
            <p:nvPr/>
          </p:nvSpPr>
          <p:spPr bwMode="auto">
            <a:xfrm>
              <a:off x="1157288" y="177958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 name="Rectangle 215"/>
            <p:cNvSpPr>
              <a:spLocks noChangeArrowheads="1"/>
            </p:cNvSpPr>
            <p:nvPr/>
          </p:nvSpPr>
          <p:spPr bwMode="auto">
            <a:xfrm>
              <a:off x="1028701" y="1666875"/>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4</a:t>
              </a:r>
              <a:endParaRPr lang="en-US" sz="1600">
                <a:latin typeface="Arial Narrow" pitchFamily="34" charset="0"/>
              </a:endParaRPr>
            </a:p>
          </p:txBody>
        </p:sp>
        <p:sp>
          <p:nvSpPr>
            <p:cNvPr id="2357" name="Line 216"/>
            <p:cNvSpPr>
              <a:spLocks noChangeShapeType="1"/>
            </p:cNvSpPr>
            <p:nvPr/>
          </p:nvSpPr>
          <p:spPr bwMode="auto">
            <a:xfrm>
              <a:off x="1157288" y="1247775"/>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8" name="Rectangle 218"/>
            <p:cNvSpPr>
              <a:spLocks noChangeArrowheads="1"/>
            </p:cNvSpPr>
            <p:nvPr/>
          </p:nvSpPr>
          <p:spPr bwMode="auto">
            <a:xfrm>
              <a:off x="1028701" y="1135063"/>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6</a:t>
              </a:r>
              <a:endParaRPr lang="en-US" sz="1600">
                <a:latin typeface="Arial Narrow" pitchFamily="34" charset="0"/>
              </a:endParaRPr>
            </a:p>
          </p:txBody>
        </p:sp>
        <p:sp>
          <p:nvSpPr>
            <p:cNvPr id="2359" name="Line 219"/>
            <p:cNvSpPr>
              <a:spLocks noChangeShapeType="1"/>
            </p:cNvSpPr>
            <p:nvPr/>
          </p:nvSpPr>
          <p:spPr bwMode="auto">
            <a:xfrm>
              <a:off x="1157288" y="7159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 name="Rectangle 221"/>
            <p:cNvSpPr>
              <a:spLocks noChangeArrowheads="1"/>
            </p:cNvSpPr>
            <p:nvPr/>
          </p:nvSpPr>
          <p:spPr bwMode="auto">
            <a:xfrm>
              <a:off x="1028701" y="603250"/>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8</a:t>
              </a:r>
              <a:endParaRPr lang="en-US" sz="1600">
                <a:latin typeface="Arial Narrow" pitchFamily="34" charset="0"/>
              </a:endParaRPr>
            </a:p>
          </p:txBody>
        </p:sp>
        <p:sp>
          <p:nvSpPr>
            <p:cNvPr id="2361" name="Line 227"/>
            <p:cNvSpPr>
              <a:spLocks noChangeShapeType="1"/>
            </p:cNvSpPr>
            <p:nvPr/>
          </p:nvSpPr>
          <p:spPr bwMode="auto">
            <a:xfrm flipV="1">
              <a:off x="1157288" y="7159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234" name="Oval 228"/>
          <p:cNvSpPr>
            <a:spLocks noChangeArrowheads="1"/>
          </p:cNvSpPr>
          <p:nvPr/>
        </p:nvSpPr>
        <p:spPr bwMode="auto">
          <a:xfrm>
            <a:off x="3934978" y="4059238"/>
            <a:ext cx="93635" cy="9366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35" name="Group 225"/>
          <p:cNvGrpSpPr>
            <a:grpSpLocks/>
          </p:cNvGrpSpPr>
          <p:nvPr/>
        </p:nvGrpSpPr>
        <p:grpSpPr bwMode="auto">
          <a:xfrm rot="5400000">
            <a:off x="371861" y="4641901"/>
            <a:ext cx="312459" cy="757730"/>
            <a:chOff x="697707" y="1416918"/>
            <a:chExt cx="312459" cy="757957"/>
          </a:xfrm>
        </p:grpSpPr>
        <p:sp>
          <p:nvSpPr>
            <p:cNvPr id="2252" name="Rectangle 229"/>
            <p:cNvSpPr>
              <a:spLocks noChangeArrowheads="1"/>
            </p:cNvSpPr>
            <p:nvPr/>
          </p:nvSpPr>
          <p:spPr bwMode="auto">
            <a:xfrm rot="-5400000">
              <a:off x="771526" y="1984375"/>
              <a:ext cx="136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a:t>
              </a:r>
              <a:endParaRPr lang="en-US"/>
            </a:p>
          </p:txBody>
        </p:sp>
        <p:sp>
          <p:nvSpPr>
            <p:cNvPr id="2253" name="Rectangle 230"/>
            <p:cNvSpPr>
              <a:spLocks noChangeArrowheads="1"/>
            </p:cNvSpPr>
            <p:nvPr/>
          </p:nvSpPr>
          <p:spPr bwMode="auto">
            <a:xfrm rot="-5400000">
              <a:off x="758301" y="1931304"/>
              <a:ext cx="1250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Symbol" pitchFamily="18" charset="2"/>
                </a:rPr>
                <a:t>D</a:t>
              </a:r>
              <a:endParaRPr lang="en-US" sz="1600"/>
            </a:p>
          </p:txBody>
        </p:sp>
        <p:sp>
          <p:nvSpPr>
            <p:cNvPr id="2254" name="Rectangle 231"/>
            <p:cNvSpPr>
              <a:spLocks noChangeArrowheads="1"/>
            </p:cNvSpPr>
            <p:nvPr/>
          </p:nvSpPr>
          <p:spPr bwMode="auto">
            <a:xfrm rot="-5400000">
              <a:off x="694797" y="1728100"/>
              <a:ext cx="29014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pH</a:t>
              </a:r>
              <a:r>
                <a:rPr lang="en-US" sz="1600" baseline="-25000">
                  <a:solidFill>
                    <a:srgbClr val="000000"/>
                  </a:solidFill>
                  <a:latin typeface="Arial Narrow" pitchFamily="34" charset="0"/>
                </a:rPr>
                <a:t>S</a:t>
              </a:r>
              <a:endParaRPr lang="en-US" sz="1600" baseline="-25000">
                <a:latin typeface="Arial Narrow" pitchFamily="34" charset="0"/>
              </a:endParaRPr>
            </a:p>
          </p:txBody>
        </p:sp>
        <p:sp>
          <p:nvSpPr>
            <p:cNvPr id="2255" name="Rectangle 233"/>
            <p:cNvSpPr>
              <a:spLocks noChangeArrowheads="1"/>
            </p:cNvSpPr>
            <p:nvPr/>
          </p:nvSpPr>
          <p:spPr bwMode="auto">
            <a:xfrm rot="-5400000">
              <a:off x="771526" y="1524000"/>
              <a:ext cx="136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a:t>
              </a:r>
              <a:endParaRPr lang="en-US"/>
            </a:p>
          </p:txBody>
        </p:sp>
        <p:sp>
          <p:nvSpPr>
            <p:cNvPr id="2256" name="Rectangle 234"/>
            <p:cNvSpPr>
              <a:spLocks noChangeArrowheads="1"/>
            </p:cNvSpPr>
            <p:nvPr/>
          </p:nvSpPr>
          <p:spPr bwMode="auto">
            <a:xfrm rot="-5400000">
              <a:off x="798409" y="1444009"/>
              <a:ext cx="2388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max</a:t>
              </a:r>
              <a:endParaRPr lang="en-US" sz="2000">
                <a:latin typeface="Arial Narrow" pitchFamily="34" charset="0"/>
              </a:endParaRPr>
            </a:p>
          </p:txBody>
        </p:sp>
      </p:grpSp>
      <p:grpSp>
        <p:nvGrpSpPr>
          <p:cNvPr id="2236" name="Group 226"/>
          <p:cNvGrpSpPr>
            <a:grpSpLocks/>
          </p:cNvGrpSpPr>
          <p:nvPr/>
        </p:nvGrpSpPr>
        <p:grpSpPr bwMode="auto">
          <a:xfrm>
            <a:off x="2071809" y="6466443"/>
            <a:ext cx="1115679" cy="315357"/>
            <a:chOff x="2092326" y="3189843"/>
            <a:chExt cx="1116013" cy="315357"/>
          </a:xfrm>
        </p:grpSpPr>
        <p:grpSp>
          <p:nvGrpSpPr>
            <p:cNvPr id="2248" name="Group 238"/>
            <p:cNvGrpSpPr>
              <a:grpSpLocks/>
            </p:cNvGrpSpPr>
            <p:nvPr/>
          </p:nvGrpSpPr>
          <p:grpSpPr bwMode="auto">
            <a:xfrm>
              <a:off x="2092326" y="3189843"/>
              <a:ext cx="444951" cy="315357"/>
              <a:chOff x="2092326" y="3116263"/>
              <a:chExt cx="444951" cy="315357"/>
            </a:xfrm>
          </p:grpSpPr>
          <p:sp>
            <p:nvSpPr>
              <p:cNvPr id="2250" name="Rectangle 235"/>
              <p:cNvSpPr>
                <a:spLocks noChangeArrowheads="1"/>
              </p:cNvSpPr>
              <p:nvPr/>
            </p:nvSpPr>
            <p:spPr bwMode="auto">
              <a:xfrm>
                <a:off x="2092326" y="3116263"/>
                <a:ext cx="4023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a:t>
                </a:r>
                <a:r>
                  <a:rPr lang="en-US" sz="1600" baseline="-25000">
                    <a:solidFill>
                      <a:srgbClr val="000000"/>
                    </a:solidFill>
                    <a:latin typeface="Arial Narrow" pitchFamily="34" charset="0"/>
                  </a:rPr>
                  <a:t>M,CO</a:t>
                </a:r>
                <a:endParaRPr lang="en-US" sz="1600">
                  <a:latin typeface="Arial Narrow" pitchFamily="34" charset="0"/>
                </a:endParaRPr>
              </a:p>
            </p:txBody>
          </p:sp>
          <p:sp>
            <p:nvSpPr>
              <p:cNvPr id="2251" name="Rectangle 237"/>
              <p:cNvSpPr>
                <a:spLocks noChangeArrowheads="1"/>
              </p:cNvSpPr>
              <p:nvPr/>
            </p:nvSpPr>
            <p:spPr bwMode="auto">
              <a:xfrm>
                <a:off x="2490789" y="3308509"/>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800">
                    <a:solidFill>
                      <a:srgbClr val="000000"/>
                    </a:solidFill>
                    <a:latin typeface="Arial Narrow" pitchFamily="34" charset="0"/>
                  </a:rPr>
                  <a:t>2</a:t>
                </a:r>
                <a:endParaRPr lang="en-US" sz="800">
                  <a:latin typeface="Arial Narrow" pitchFamily="34" charset="0"/>
                </a:endParaRPr>
              </a:p>
            </p:txBody>
          </p:sp>
        </p:grpSp>
        <p:sp>
          <p:nvSpPr>
            <p:cNvPr id="2249" name="Rectangle 238"/>
            <p:cNvSpPr>
              <a:spLocks noChangeArrowheads="1"/>
            </p:cNvSpPr>
            <p:nvPr/>
          </p:nvSpPr>
          <p:spPr bwMode="auto">
            <a:xfrm>
              <a:off x="2512636" y="3213656"/>
              <a:ext cx="69570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 </a:t>
              </a:r>
              <a:r>
                <a:rPr lang="en-US" sz="1600">
                  <a:solidFill>
                    <a:srgbClr val="000000"/>
                  </a:solidFill>
                  <a:latin typeface="Arial Narrow" pitchFamily="34" charset="0"/>
                </a:rPr>
                <a:t>(cm/sec)</a:t>
              </a:r>
              <a:endParaRPr lang="en-US" sz="1600">
                <a:latin typeface="Arial Narrow" pitchFamily="34" charset="0"/>
              </a:endParaRPr>
            </a:p>
          </p:txBody>
        </p:sp>
      </p:grpSp>
      <p:sp>
        <p:nvSpPr>
          <p:cNvPr id="2237" name="Oval 239"/>
          <p:cNvSpPr>
            <a:spLocks noChangeArrowheads="1"/>
          </p:cNvSpPr>
          <p:nvPr/>
        </p:nvSpPr>
        <p:spPr bwMode="auto">
          <a:xfrm>
            <a:off x="3411260" y="4059238"/>
            <a:ext cx="93635" cy="93663"/>
          </a:xfrm>
          <a:prstGeom prst="ellipse">
            <a:avLst/>
          </a:pr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8" name="Oval 240"/>
          <p:cNvSpPr>
            <a:spLocks noChangeArrowheads="1"/>
          </p:cNvSpPr>
          <p:nvPr/>
        </p:nvSpPr>
        <p:spPr bwMode="auto">
          <a:xfrm>
            <a:off x="2893888" y="4065588"/>
            <a:ext cx="93635" cy="93663"/>
          </a:xfrm>
          <a:prstGeom prst="ellipse">
            <a:avLst/>
          </a:pr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9" name="Oval 241"/>
          <p:cNvSpPr>
            <a:spLocks noChangeArrowheads="1"/>
          </p:cNvSpPr>
          <p:nvPr/>
        </p:nvSpPr>
        <p:spPr bwMode="auto">
          <a:xfrm>
            <a:off x="2376518" y="4122738"/>
            <a:ext cx="93635" cy="93663"/>
          </a:xfrm>
          <a:prstGeom prst="ellipse">
            <a:avLst/>
          </a:prstGeom>
          <a:solidFill>
            <a:srgbClr val="00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0" name="Oval 242"/>
          <p:cNvSpPr>
            <a:spLocks noChangeArrowheads="1"/>
          </p:cNvSpPr>
          <p:nvPr/>
        </p:nvSpPr>
        <p:spPr bwMode="auto">
          <a:xfrm>
            <a:off x="1852800" y="4568825"/>
            <a:ext cx="93635" cy="93663"/>
          </a:xfrm>
          <a:prstGeom prst="ellipse">
            <a:avLst/>
          </a:prstGeom>
          <a:solidFill>
            <a:srgbClr val="BF0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1" name="Oval 243"/>
          <p:cNvSpPr>
            <a:spLocks noChangeArrowheads="1"/>
          </p:cNvSpPr>
          <p:nvPr/>
        </p:nvSpPr>
        <p:spPr bwMode="auto">
          <a:xfrm>
            <a:off x="1651247" y="4986338"/>
            <a:ext cx="93635" cy="92075"/>
          </a:xfrm>
          <a:prstGeom prst="ellipse">
            <a:avLst/>
          </a:prstGeom>
          <a:solidFill>
            <a:srgbClr val="B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2" name="Oval 244"/>
          <p:cNvSpPr>
            <a:spLocks noChangeArrowheads="1"/>
          </p:cNvSpPr>
          <p:nvPr/>
        </p:nvSpPr>
        <p:spPr bwMode="auto">
          <a:xfrm>
            <a:off x="1494132" y="5322888"/>
            <a:ext cx="92047" cy="93663"/>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3" name="Oval 245"/>
          <p:cNvSpPr>
            <a:spLocks noChangeArrowheads="1"/>
          </p:cNvSpPr>
          <p:nvPr/>
        </p:nvSpPr>
        <p:spPr bwMode="auto">
          <a:xfrm>
            <a:off x="1400497" y="5502275"/>
            <a:ext cx="93635" cy="9366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4" name="Oval 246"/>
          <p:cNvSpPr>
            <a:spLocks noChangeArrowheads="1"/>
          </p:cNvSpPr>
          <p:nvPr/>
        </p:nvSpPr>
        <p:spPr bwMode="auto">
          <a:xfrm>
            <a:off x="1335430" y="5610225"/>
            <a:ext cx="93635" cy="9366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45" name="Group 235"/>
          <p:cNvGrpSpPr>
            <a:grpSpLocks/>
          </p:cNvGrpSpPr>
          <p:nvPr/>
        </p:nvGrpSpPr>
        <p:grpSpPr bwMode="auto">
          <a:xfrm>
            <a:off x="1105311" y="3711575"/>
            <a:ext cx="396816" cy="295434"/>
            <a:chOff x="1157288" y="447675"/>
            <a:chExt cx="396935" cy="295434"/>
          </a:xfrm>
        </p:grpSpPr>
        <p:sp>
          <p:nvSpPr>
            <p:cNvPr id="2246" name="Rectangle 222"/>
            <p:cNvSpPr>
              <a:spLocks noChangeArrowheads="1"/>
            </p:cNvSpPr>
            <p:nvPr/>
          </p:nvSpPr>
          <p:spPr bwMode="auto">
            <a:xfrm>
              <a:off x="1157288" y="496888"/>
              <a:ext cx="3206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x</a:t>
              </a:r>
              <a:r>
                <a:rPr lang="en-US" sz="1400">
                  <a:solidFill>
                    <a:srgbClr val="000000"/>
                  </a:solidFill>
                  <a:latin typeface="Helvetica" charset="0"/>
                </a:rPr>
                <a:t> </a:t>
              </a:r>
              <a:r>
                <a:rPr lang="en-US" sz="1600">
                  <a:solidFill>
                    <a:srgbClr val="000000"/>
                  </a:solidFill>
                  <a:latin typeface="Arial Narrow" pitchFamily="34" charset="0"/>
                </a:rPr>
                <a:t>10</a:t>
              </a:r>
              <a:endParaRPr lang="en-US" sz="1600" baseline="30000">
                <a:latin typeface="Arial Narrow" pitchFamily="34" charset="0"/>
              </a:endParaRPr>
            </a:p>
          </p:txBody>
        </p:sp>
        <p:sp>
          <p:nvSpPr>
            <p:cNvPr id="2247" name="Rectangle 144"/>
            <p:cNvSpPr>
              <a:spLocks noChangeArrowheads="1"/>
            </p:cNvSpPr>
            <p:nvPr/>
          </p:nvSpPr>
          <p:spPr bwMode="auto">
            <a:xfrm>
              <a:off x="1466057" y="447675"/>
              <a:ext cx="8816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a:t>
              </a:r>
              <a:r>
                <a:rPr lang="en-US" sz="900">
                  <a:solidFill>
                    <a:srgbClr val="000000"/>
                  </a:solidFill>
                  <a:latin typeface="Arial Narrow" pitchFamily="34" charset="0"/>
                </a:rPr>
                <a:t>3</a:t>
              </a:r>
              <a:endParaRPr lang="en-US">
                <a:latin typeface="Arial Narrow" pitchFamily="34" charset="0"/>
              </a:endParaRPr>
            </a:p>
          </p:txBody>
        </p:sp>
      </p:grpSp>
      <p:sp>
        <p:nvSpPr>
          <p:cNvPr id="2055" name="Text Box 8"/>
          <p:cNvSpPr txBox="1">
            <a:spLocks noChangeArrowheads="1"/>
          </p:cNvSpPr>
          <p:nvPr/>
        </p:nvSpPr>
        <p:spPr bwMode="auto">
          <a:xfrm>
            <a:off x="2283758" y="3539585"/>
            <a:ext cx="5950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dirty="0"/>
              <a:t>(B)</a:t>
            </a:r>
          </a:p>
        </p:txBody>
      </p:sp>
      <p:sp>
        <p:nvSpPr>
          <p:cNvPr id="2056" name="Text Box 8"/>
          <p:cNvSpPr txBox="1">
            <a:spLocks noChangeArrowheads="1"/>
          </p:cNvSpPr>
          <p:nvPr/>
        </p:nvSpPr>
        <p:spPr bwMode="auto">
          <a:xfrm>
            <a:off x="7029504" y="354222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dirty="0"/>
              <a:t>(D)</a:t>
            </a:r>
          </a:p>
        </p:txBody>
      </p:sp>
      <p:sp>
        <p:nvSpPr>
          <p:cNvPr id="2058" name="Rectangle 251"/>
          <p:cNvSpPr>
            <a:spLocks noChangeArrowheads="1"/>
          </p:cNvSpPr>
          <p:nvPr/>
        </p:nvSpPr>
        <p:spPr bwMode="auto">
          <a:xfrm>
            <a:off x="5675117" y="4019490"/>
            <a:ext cx="3117502" cy="21331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059" name="Rectangle 252"/>
          <p:cNvSpPr>
            <a:spLocks noChangeArrowheads="1"/>
          </p:cNvSpPr>
          <p:nvPr/>
        </p:nvSpPr>
        <p:spPr bwMode="auto">
          <a:xfrm>
            <a:off x="5675117" y="4019490"/>
            <a:ext cx="3117502" cy="213313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0" name="Rectangle 367"/>
          <p:cNvSpPr>
            <a:spLocks noChangeArrowheads="1"/>
          </p:cNvSpPr>
          <p:nvPr/>
        </p:nvSpPr>
        <p:spPr bwMode="auto">
          <a:xfrm>
            <a:off x="5546544" y="6014546"/>
            <a:ext cx="92964" cy="246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latin typeface="Arial Narrow" pitchFamily="34" charset="0"/>
            </a:endParaRPr>
          </a:p>
        </p:txBody>
      </p:sp>
      <p:grpSp>
        <p:nvGrpSpPr>
          <p:cNvPr id="2061" name="Group 370"/>
          <p:cNvGrpSpPr>
            <a:grpSpLocks/>
          </p:cNvGrpSpPr>
          <p:nvPr/>
        </p:nvGrpSpPr>
        <p:grpSpPr bwMode="auto">
          <a:xfrm>
            <a:off x="5675117" y="3735388"/>
            <a:ext cx="408840" cy="311242"/>
            <a:chOff x="3240088" y="1816100"/>
            <a:chExt cx="408886" cy="311309"/>
          </a:xfrm>
        </p:grpSpPr>
        <p:sp>
          <p:nvSpPr>
            <p:cNvPr id="2214" name="Rectangle 377"/>
            <p:cNvSpPr>
              <a:spLocks noChangeArrowheads="1"/>
            </p:cNvSpPr>
            <p:nvPr/>
          </p:nvSpPr>
          <p:spPr bwMode="auto">
            <a:xfrm>
              <a:off x="3240088" y="1881188"/>
              <a:ext cx="31739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x 10</a:t>
              </a:r>
              <a:endParaRPr lang="en-US" sz="1600">
                <a:latin typeface="Arial Narrow" pitchFamily="34" charset="0"/>
              </a:endParaRPr>
            </a:p>
          </p:txBody>
        </p:sp>
        <p:sp>
          <p:nvSpPr>
            <p:cNvPr id="2215" name="Rectangle 378"/>
            <p:cNvSpPr>
              <a:spLocks noChangeArrowheads="1"/>
            </p:cNvSpPr>
            <p:nvPr/>
          </p:nvSpPr>
          <p:spPr bwMode="auto">
            <a:xfrm>
              <a:off x="3556000" y="1816100"/>
              <a:ext cx="9297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-3</a:t>
              </a:r>
              <a:endParaRPr lang="en-US" sz="1000">
                <a:latin typeface="Arial Narrow" pitchFamily="34" charset="0"/>
              </a:endParaRPr>
            </a:p>
          </p:txBody>
        </p:sp>
      </p:grpSp>
      <p:grpSp>
        <p:nvGrpSpPr>
          <p:cNvPr id="2062" name="Group 371"/>
          <p:cNvGrpSpPr>
            <a:grpSpLocks/>
          </p:cNvGrpSpPr>
          <p:nvPr/>
        </p:nvGrpSpPr>
        <p:grpSpPr bwMode="auto">
          <a:xfrm>
            <a:off x="5675117" y="4019490"/>
            <a:ext cx="3117502" cy="28569"/>
            <a:chOff x="3240088" y="2100263"/>
            <a:chExt cx="3117850" cy="28575"/>
          </a:xfrm>
        </p:grpSpPr>
        <p:sp>
          <p:nvSpPr>
            <p:cNvPr id="2208" name="Line 253"/>
            <p:cNvSpPr>
              <a:spLocks noChangeShapeType="1"/>
            </p:cNvSpPr>
            <p:nvPr/>
          </p:nvSpPr>
          <p:spPr bwMode="auto">
            <a:xfrm>
              <a:off x="3240088" y="21002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9" name="Line 278"/>
            <p:cNvSpPr>
              <a:spLocks noChangeShapeType="1"/>
            </p:cNvSpPr>
            <p:nvPr/>
          </p:nvSpPr>
          <p:spPr bwMode="auto">
            <a:xfrm>
              <a:off x="3240088" y="21002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0" name="Line 300"/>
            <p:cNvSpPr>
              <a:spLocks noChangeShapeType="1"/>
            </p:cNvSpPr>
            <p:nvPr/>
          </p:nvSpPr>
          <p:spPr bwMode="auto">
            <a:xfrm>
              <a:off x="4275138" y="21002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1" name="Line 322"/>
            <p:cNvSpPr>
              <a:spLocks noChangeShapeType="1"/>
            </p:cNvSpPr>
            <p:nvPr/>
          </p:nvSpPr>
          <p:spPr bwMode="auto">
            <a:xfrm>
              <a:off x="5316538" y="21002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2" name="Line 344"/>
            <p:cNvSpPr>
              <a:spLocks noChangeShapeType="1"/>
            </p:cNvSpPr>
            <p:nvPr/>
          </p:nvSpPr>
          <p:spPr bwMode="auto">
            <a:xfrm>
              <a:off x="6357938" y="2100263"/>
              <a:ext cx="0" cy="285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3" name="Line 379"/>
            <p:cNvSpPr>
              <a:spLocks noChangeShapeType="1"/>
            </p:cNvSpPr>
            <p:nvPr/>
          </p:nvSpPr>
          <p:spPr bwMode="auto">
            <a:xfrm>
              <a:off x="3240088" y="21002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63" name="Group 372"/>
          <p:cNvGrpSpPr>
            <a:grpSpLocks/>
          </p:cNvGrpSpPr>
          <p:nvPr/>
        </p:nvGrpSpPr>
        <p:grpSpPr bwMode="auto">
          <a:xfrm>
            <a:off x="5532258" y="6117711"/>
            <a:ext cx="3383142" cy="368378"/>
            <a:chOff x="3097213" y="4198938"/>
            <a:chExt cx="3383520" cy="368458"/>
          </a:xfrm>
        </p:grpSpPr>
        <p:sp>
          <p:nvSpPr>
            <p:cNvPr id="2194" name="Rectangle 279"/>
            <p:cNvSpPr>
              <a:spLocks noChangeArrowheads="1"/>
            </p:cNvSpPr>
            <p:nvPr/>
          </p:nvSpPr>
          <p:spPr bwMode="auto">
            <a:xfrm>
              <a:off x="3097213" y="4321175"/>
              <a:ext cx="1859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195" name="Rectangle 280"/>
            <p:cNvSpPr>
              <a:spLocks noChangeArrowheads="1"/>
            </p:cNvSpPr>
            <p:nvPr/>
          </p:nvSpPr>
          <p:spPr bwMode="auto">
            <a:xfrm>
              <a:off x="3282950" y="4262438"/>
              <a:ext cx="9297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-4</a:t>
              </a:r>
              <a:endParaRPr lang="en-US" sz="1000">
                <a:latin typeface="Arial Narrow" pitchFamily="34" charset="0"/>
              </a:endParaRPr>
            </a:p>
          </p:txBody>
        </p:sp>
        <p:sp>
          <p:nvSpPr>
            <p:cNvPr id="2196" name="Rectangle 301"/>
            <p:cNvSpPr>
              <a:spLocks noChangeArrowheads="1"/>
            </p:cNvSpPr>
            <p:nvPr/>
          </p:nvSpPr>
          <p:spPr bwMode="auto">
            <a:xfrm>
              <a:off x="4130675" y="4321175"/>
              <a:ext cx="1859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197" name="Rectangle 302"/>
            <p:cNvSpPr>
              <a:spLocks noChangeArrowheads="1"/>
            </p:cNvSpPr>
            <p:nvPr/>
          </p:nvSpPr>
          <p:spPr bwMode="auto">
            <a:xfrm>
              <a:off x="4318000" y="4256088"/>
              <a:ext cx="9297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-2</a:t>
              </a:r>
              <a:endParaRPr lang="en-US" sz="1000">
                <a:latin typeface="Arial Narrow" pitchFamily="34" charset="0"/>
              </a:endParaRPr>
            </a:p>
          </p:txBody>
        </p:sp>
        <p:sp>
          <p:nvSpPr>
            <p:cNvPr id="2198" name="Rectangle 323"/>
            <p:cNvSpPr>
              <a:spLocks noChangeArrowheads="1"/>
            </p:cNvSpPr>
            <p:nvPr/>
          </p:nvSpPr>
          <p:spPr bwMode="auto">
            <a:xfrm>
              <a:off x="5194300" y="4321175"/>
              <a:ext cx="1859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199" name="Rectangle 324"/>
            <p:cNvSpPr>
              <a:spLocks noChangeArrowheads="1"/>
            </p:cNvSpPr>
            <p:nvPr/>
          </p:nvSpPr>
          <p:spPr bwMode="auto">
            <a:xfrm>
              <a:off x="5381625" y="42560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0</a:t>
              </a:r>
              <a:endParaRPr lang="en-US" sz="1000">
                <a:latin typeface="Arial Narrow" pitchFamily="34" charset="0"/>
              </a:endParaRPr>
            </a:p>
          </p:txBody>
        </p:sp>
        <p:sp>
          <p:nvSpPr>
            <p:cNvPr id="2200" name="Rectangle 345"/>
            <p:cNvSpPr>
              <a:spLocks noChangeArrowheads="1"/>
            </p:cNvSpPr>
            <p:nvPr/>
          </p:nvSpPr>
          <p:spPr bwMode="auto">
            <a:xfrm>
              <a:off x="6235700" y="4321175"/>
              <a:ext cx="1859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latin typeface="Arial Narrow" pitchFamily="34" charset="0"/>
              </a:endParaRPr>
            </a:p>
          </p:txBody>
        </p:sp>
        <p:sp>
          <p:nvSpPr>
            <p:cNvPr id="2201" name="Rectangle 346"/>
            <p:cNvSpPr>
              <a:spLocks noChangeArrowheads="1"/>
            </p:cNvSpPr>
            <p:nvPr/>
          </p:nvSpPr>
          <p:spPr bwMode="auto">
            <a:xfrm>
              <a:off x="6423025" y="42560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latin typeface="Arial Narrow" pitchFamily="34" charset="0"/>
                </a:rPr>
                <a:t>2</a:t>
              </a:r>
              <a:endParaRPr lang="en-US" sz="1000">
                <a:latin typeface="Arial Narrow" pitchFamily="34" charset="0"/>
              </a:endParaRPr>
            </a:p>
          </p:txBody>
        </p:sp>
        <p:grpSp>
          <p:nvGrpSpPr>
            <p:cNvPr id="2202" name="Group 506"/>
            <p:cNvGrpSpPr>
              <a:grpSpLocks/>
            </p:cNvGrpSpPr>
            <p:nvPr/>
          </p:nvGrpSpPr>
          <p:grpSpPr bwMode="auto">
            <a:xfrm>
              <a:off x="3240088" y="4198938"/>
              <a:ext cx="3117850" cy="34925"/>
              <a:chOff x="3240088" y="4198938"/>
              <a:chExt cx="3117850" cy="34925"/>
            </a:xfrm>
          </p:grpSpPr>
          <p:sp>
            <p:nvSpPr>
              <p:cNvPr id="2203" name="Line 254"/>
              <p:cNvSpPr>
                <a:spLocks noChangeShapeType="1"/>
              </p:cNvSpPr>
              <p:nvPr/>
            </p:nvSpPr>
            <p:spPr bwMode="auto">
              <a:xfrm>
                <a:off x="3240088" y="42338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4" name="Line 257"/>
              <p:cNvSpPr>
                <a:spLocks noChangeShapeType="1"/>
              </p:cNvSpPr>
              <p:nvPr/>
            </p:nvSpPr>
            <p:spPr bwMode="auto">
              <a:xfrm>
                <a:off x="3240088" y="42338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5" name="Line 299"/>
              <p:cNvSpPr>
                <a:spLocks noChangeShapeType="1"/>
              </p:cNvSpPr>
              <p:nvPr/>
            </p:nvSpPr>
            <p:spPr bwMode="auto">
              <a:xfrm flipV="1">
                <a:off x="4275138" y="41989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6" name="Line 321"/>
              <p:cNvSpPr>
                <a:spLocks noChangeShapeType="1"/>
              </p:cNvSpPr>
              <p:nvPr/>
            </p:nvSpPr>
            <p:spPr bwMode="auto">
              <a:xfrm flipV="1">
                <a:off x="5316538" y="41989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7" name="Line 380"/>
              <p:cNvSpPr>
                <a:spLocks noChangeShapeType="1"/>
              </p:cNvSpPr>
              <p:nvPr/>
            </p:nvSpPr>
            <p:spPr bwMode="auto">
              <a:xfrm>
                <a:off x="3240088" y="4233863"/>
                <a:ext cx="31178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064" name="Group 373"/>
          <p:cNvGrpSpPr>
            <a:grpSpLocks/>
          </p:cNvGrpSpPr>
          <p:nvPr/>
        </p:nvGrpSpPr>
        <p:grpSpPr bwMode="auto">
          <a:xfrm>
            <a:off x="8757698" y="4019490"/>
            <a:ext cx="34921" cy="2133139"/>
            <a:chOff x="6323013" y="2100263"/>
            <a:chExt cx="34925" cy="2133600"/>
          </a:xfrm>
        </p:grpSpPr>
        <p:sp>
          <p:nvSpPr>
            <p:cNvPr id="2187" name="Line 255"/>
            <p:cNvSpPr>
              <a:spLocks noChangeShapeType="1"/>
            </p:cNvSpPr>
            <p:nvPr/>
          </p:nvSpPr>
          <p:spPr bwMode="auto">
            <a:xfrm flipV="1">
              <a:off x="635793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8" name="Line 343"/>
            <p:cNvSpPr>
              <a:spLocks noChangeShapeType="1"/>
            </p:cNvSpPr>
            <p:nvPr/>
          </p:nvSpPr>
          <p:spPr bwMode="auto">
            <a:xfrm flipV="1">
              <a:off x="6357938" y="41989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9" name="Line 366"/>
            <p:cNvSpPr>
              <a:spLocks noChangeShapeType="1"/>
            </p:cNvSpPr>
            <p:nvPr/>
          </p:nvSpPr>
          <p:spPr bwMode="auto">
            <a:xfrm flipH="1">
              <a:off x="6323013" y="4233863"/>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0" name="Line 369"/>
            <p:cNvSpPr>
              <a:spLocks noChangeShapeType="1"/>
            </p:cNvSpPr>
            <p:nvPr/>
          </p:nvSpPr>
          <p:spPr bwMode="auto">
            <a:xfrm flipH="1">
              <a:off x="6323013" y="3652838"/>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1" name="Line 372"/>
            <p:cNvSpPr>
              <a:spLocks noChangeShapeType="1"/>
            </p:cNvSpPr>
            <p:nvPr/>
          </p:nvSpPr>
          <p:spPr bwMode="auto">
            <a:xfrm flipH="1">
              <a:off x="6323013" y="3076575"/>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2" name="Line 375"/>
            <p:cNvSpPr>
              <a:spLocks noChangeShapeType="1"/>
            </p:cNvSpPr>
            <p:nvPr/>
          </p:nvSpPr>
          <p:spPr bwMode="auto">
            <a:xfrm flipH="1">
              <a:off x="6323013" y="2501900"/>
              <a:ext cx="349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3" name="Line 381"/>
            <p:cNvSpPr>
              <a:spLocks noChangeShapeType="1"/>
            </p:cNvSpPr>
            <p:nvPr/>
          </p:nvSpPr>
          <p:spPr bwMode="auto">
            <a:xfrm flipV="1">
              <a:off x="635793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065" name="Group 374"/>
          <p:cNvGrpSpPr>
            <a:grpSpLocks/>
          </p:cNvGrpSpPr>
          <p:nvPr/>
        </p:nvGrpSpPr>
        <p:grpSpPr bwMode="auto">
          <a:xfrm>
            <a:off x="5546544" y="4019490"/>
            <a:ext cx="157145" cy="2133139"/>
            <a:chOff x="3111500" y="2100263"/>
            <a:chExt cx="157163" cy="2133600"/>
          </a:xfrm>
        </p:grpSpPr>
        <p:sp>
          <p:nvSpPr>
            <p:cNvPr id="2085" name="Rectangle 370"/>
            <p:cNvSpPr>
              <a:spLocks noChangeArrowheads="1"/>
            </p:cNvSpPr>
            <p:nvPr/>
          </p:nvSpPr>
          <p:spPr bwMode="auto">
            <a:xfrm>
              <a:off x="3111500" y="3514725"/>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a:t>
              </a:r>
              <a:endParaRPr lang="en-US" sz="1600">
                <a:latin typeface="Arial Narrow" pitchFamily="34" charset="0"/>
              </a:endParaRPr>
            </a:p>
          </p:txBody>
        </p:sp>
        <p:sp>
          <p:nvSpPr>
            <p:cNvPr id="2086" name="Rectangle 373"/>
            <p:cNvSpPr>
              <a:spLocks noChangeArrowheads="1"/>
            </p:cNvSpPr>
            <p:nvPr/>
          </p:nvSpPr>
          <p:spPr bwMode="auto">
            <a:xfrm>
              <a:off x="3111500" y="2940050"/>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a:t>
              </a:r>
              <a:endParaRPr lang="en-US" sz="1600">
                <a:latin typeface="Arial Narrow" pitchFamily="34" charset="0"/>
              </a:endParaRPr>
            </a:p>
          </p:txBody>
        </p:sp>
        <p:sp>
          <p:nvSpPr>
            <p:cNvPr id="2087" name="Rectangle 376"/>
            <p:cNvSpPr>
              <a:spLocks noChangeArrowheads="1"/>
            </p:cNvSpPr>
            <p:nvPr/>
          </p:nvSpPr>
          <p:spPr bwMode="auto">
            <a:xfrm>
              <a:off x="3111500" y="2365375"/>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3</a:t>
              </a:r>
              <a:endParaRPr lang="en-US" sz="1600">
                <a:latin typeface="Arial Narrow" pitchFamily="34" charset="0"/>
              </a:endParaRPr>
            </a:p>
          </p:txBody>
        </p:sp>
        <p:grpSp>
          <p:nvGrpSpPr>
            <p:cNvPr id="2088" name="Group 392"/>
            <p:cNvGrpSpPr>
              <a:grpSpLocks/>
            </p:cNvGrpSpPr>
            <p:nvPr/>
          </p:nvGrpSpPr>
          <p:grpSpPr bwMode="auto">
            <a:xfrm>
              <a:off x="3240088" y="2100263"/>
              <a:ext cx="28575" cy="2133600"/>
              <a:chOff x="3240088" y="2100263"/>
              <a:chExt cx="28575" cy="2133600"/>
            </a:xfrm>
          </p:grpSpPr>
          <p:sp>
            <p:nvSpPr>
              <p:cNvPr id="2089" name="Line 256"/>
              <p:cNvSpPr>
                <a:spLocks noChangeShapeType="1"/>
              </p:cNvSpPr>
              <p:nvPr/>
            </p:nvSpPr>
            <p:spPr bwMode="auto">
              <a:xfrm flipV="1">
                <a:off x="324008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0" name="Line 258"/>
              <p:cNvSpPr>
                <a:spLocks noChangeShapeType="1"/>
              </p:cNvSpPr>
              <p:nvPr/>
            </p:nvSpPr>
            <p:spPr bwMode="auto">
              <a:xfrm flipV="1">
                <a:off x="324008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1" name="Line 25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2" name="Line 26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3" name="Line 26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4" name="Line 26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5" name="Line 26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6" name="Line 26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7" name="Line 26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8" name="Line 26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9" name="Line 26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0" name="Line 26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1" name="Line 26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2" name="Line 27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3" name="Line 27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4" name="Line 27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5" name="Line 27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6" name="Line 27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7" name="Line 27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8" name="Line 27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9" name="Line 277"/>
              <p:cNvSpPr>
                <a:spLocks noChangeShapeType="1"/>
              </p:cNvSpPr>
              <p:nvPr/>
            </p:nvSpPr>
            <p:spPr bwMode="auto">
              <a:xfrm flipV="1">
                <a:off x="3240088" y="4198938"/>
                <a:ext cx="0"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0" name="Line 28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1" name="Line 28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2" name="Line 28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3" name="Line 28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4" name="Line 28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5" name="Line 28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6" name="Line 28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7" name="Line 28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8" name="Line 28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9" name="Line 29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0" name="Line 29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1" name="Line 29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2" name="Line 29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3" name="Line 29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 name="Line 29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 name="Line 29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6" name="Line 29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7" name="Line 29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8" name="Line 30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9" name="Line 30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 name="Line 30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1" name="Line 30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2" name="Line 30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3" name="Line 30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4" name="Line 30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5" name="Line 31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6" name="Line 31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7" name="Line 31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8" name="Line 31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9" name="Line 31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0" name="Line 31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1" name="Line 31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2" name="Line 31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3" name="Line 31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4" name="Line 31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5" name="Line 32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6" name="Line 32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7" name="Line 32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 name="Line 32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 name="Line 32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 name="Line 32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 name="Line 33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 name="Line 33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3" name="Line 33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 name="Line 33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5" name="Line 33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6" name="Line 33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7" name="Line 33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8" name="Line 33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9" name="Line 33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0" name="Line 33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1" name="Line 34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2" name="Line 34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3" name="Line 34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4" name="Line 34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5" name="Line 34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6" name="Line 34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7" name="Line 35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8" name="Line 35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9" name="Line 35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0" name="Line 35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1" name="Line 35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2" name="Line 355"/>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3" name="Line 356"/>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4" name="Line 357"/>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5" name="Line 358"/>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6" name="Line 359"/>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7" name="Line 360"/>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8" name="Line 361"/>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9" name="Line 362"/>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0" name="Line 363"/>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1" name="Line 364"/>
              <p:cNvSpPr>
                <a:spLocks noChangeShapeType="1"/>
              </p:cNvSpPr>
              <p:nvPr/>
            </p:nvSpPr>
            <p:spPr bwMode="auto">
              <a:xfrm>
                <a:off x="3240088" y="4233863"/>
                <a:ext cx="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2" name="Line 365"/>
              <p:cNvSpPr>
                <a:spLocks noChangeShapeType="1"/>
              </p:cNvSpPr>
              <p:nvPr/>
            </p:nvSpPr>
            <p:spPr bwMode="auto">
              <a:xfrm>
                <a:off x="3240088" y="4233863"/>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3" name="Line 368"/>
              <p:cNvSpPr>
                <a:spLocks noChangeShapeType="1"/>
              </p:cNvSpPr>
              <p:nvPr/>
            </p:nvSpPr>
            <p:spPr bwMode="auto">
              <a:xfrm>
                <a:off x="3240088" y="3652838"/>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4" name="Line 371"/>
              <p:cNvSpPr>
                <a:spLocks noChangeShapeType="1"/>
              </p:cNvSpPr>
              <p:nvPr/>
            </p:nvSpPr>
            <p:spPr bwMode="auto">
              <a:xfrm>
                <a:off x="3240088" y="3076575"/>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5" name="Line 374"/>
              <p:cNvSpPr>
                <a:spLocks noChangeShapeType="1"/>
              </p:cNvSpPr>
              <p:nvPr/>
            </p:nvSpPr>
            <p:spPr bwMode="auto">
              <a:xfrm>
                <a:off x="3240088" y="2501900"/>
                <a:ext cx="2857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6" name="Line 382"/>
              <p:cNvSpPr>
                <a:spLocks noChangeShapeType="1"/>
              </p:cNvSpPr>
              <p:nvPr/>
            </p:nvSpPr>
            <p:spPr bwMode="auto">
              <a:xfrm flipV="1">
                <a:off x="3240088" y="2100263"/>
                <a:ext cx="0" cy="21336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066" name="Oval 383"/>
          <p:cNvSpPr>
            <a:spLocks noChangeArrowheads="1"/>
          </p:cNvSpPr>
          <p:nvPr/>
        </p:nvSpPr>
        <p:spPr bwMode="auto">
          <a:xfrm>
            <a:off x="8505313" y="4084563"/>
            <a:ext cx="93652" cy="9364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7" name="Oval 392"/>
          <p:cNvSpPr>
            <a:spLocks noChangeArrowheads="1"/>
          </p:cNvSpPr>
          <p:nvPr/>
        </p:nvSpPr>
        <p:spPr bwMode="auto">
          <a:xfrm>
            <a:off x="7981496" y="4084563"/>
            <a:ext cx="93652" cy="93643"/>
          </a:xfrm>
          <a:prstGeom prst="ellipse">
            <a:avLst/>
          </a:pr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8" name="Oval 393"/>
          <p:cNvSpPr>
            <a:spLocks noChangeArrowheads="1"/>
          </p:cNvSpPr>
          <p:nvPr/>
        </p:nvSpPr>
        <p:spPr bwMode="auto">
          <a:xfrm>
            <a:off x="7464029" y="4090911"/>
            <a:ext cx="93652" cy="93643"/>
          </a:xfrm>
          <a:prstGeom prst="ellipse">
            <a:avLst/>
          </a:pr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 name="Oval 394"/>
          <p:cNvSpPr>
            <a:spLocks noChangeArrowheads="1"/>
          </p:cNvSpPr>
          <p:nvPr/>
        </p:nvSpPr>
        <p:spPr bwMode="auto">
          <a:xfrm>
            <a:off x="6946562" y="4184554"/>
            <a:ext cx="93652" cy="93643"/>
          </a:xfrm>
          <a:prstGeom prst="ellipse">
            <a:avLst/>
          </a:prstGeom>
          <a:solidFill>
            <a:srgbClr val="00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0" name="Oval 395"/>
          <p:cNvSpPr>
            <a:spLocks noChangeArrowheads="1"/>
          </p:cNvSpPr>
          <p:nvPr/>
        </p:nvSpPr>
        <p:spPr bwMode="auto">
          <a:xfrm>
            <a:off x="6422746" y="4773389"/>
            <a:ext cx="93652" cy="93643"/>
          </a:xfrm>
          <a:prstGeom prst="ellipse">
            <a:avLst/>
          </a:prstGeom>
          <a:solidFill>
            <a:srgbClr val="BF0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 name="Oval 396"/>
          <p:cNvSpPr>
            <a:spLocks noChangeArrowheads="1"/>
          </p:cNvSpPr>
          <p:nvPr/>
        </p:nvSpPr>
        <p:spPr bwMode="auto">
          <a:xfrm>
            <a:off x="6221156" y="5211444"/>
            <a:ext cx="93652" cy="93643"/>
          </a:xfrm>
          <a:prstGeom prst="ellipse">
            <a:avLst/>
          </a:prstGeom>
          <a:solidFill>
            <a:srgbClr val="B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2" name="Oval 397"/>
          <p:cNvSpPr>
            <a:spLocks noChangeArrowheads="1"/>
          </p:cNvSpPr>
          <p:nvPr/>
        </p:nvSpPr>
        <p:spPr bwMode="auto">
          <a:xfrm>
            <a:off x="6064011" y="5527289"/>
            <a:ext cx="92065" cy="93643"/>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3" name="Oval 398"/>
          <p:cNvSpPr>
            <a:spLocks noChangeArrowheads="1"/>
          </p:cNvSpPr>
          <p:nvPr/>
        </p:nvSpPr>
        <p:spPr bwMode="auto">
          <a:xfrm>
            <a:off x="5970359" y="5678068"/>
            <a:ext cx="93652" cy="936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4" name="Oval 399"/>
          <p:cNvSpPr>
            <a:spLocks noChangeArrowheads="1"/>
          </p:cNvSpPr>
          <p:nvPr/>
        </p:nvSpPr>
        <p:spPr bwMode="auto">
          <a:xfrm>
            <a:off x="5905278" y="5765363"/>
            <a:ext cx="93652" cy="93643"/>
          </a:xfrm>
          <a:prstGeom prst="ellipse">
            <a:avLst/>
          </a:pr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075" name="Group 384"/>
          <p:cNvGrpSpPr>
            <a:grpSpLocks/>
          </p:cNvGrpSpPr>
          <p:nvPr/>
        </p:nvGrpSpPr>
        <p:grpSpPr bwMode="auto">
          <a:xfrm>
            <a:off x="4584700" y="4978572"/>
            <a:ext cx="922161" cy="293344"/>
            <a:chOff x="838200" y="3263027"/>
            <a:chExt cx="922264" cy="293407"/>
          </a:xfrm>
        </p:grpSpPr>
        <p:sp>
          <p:nvSpPr>
            <p:cNvPr id="2081" name="Rectangle 229"/>
            <p:cNvSpPr>
              <a:spLocks noChangeArrowheads="1"/>
            </p:cNvSpPr>
            <p:nvPr/>
          </p:nvSpPr>
          <p:spPr bwMode="auto">
            <a:xfrm>
              <a:off x="838200" y="3263819"/>
              <a:ext cx="11862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a:t>
              </a:r>
              <a:endParaRPr lang="en-US"/>
            </a:p>
          </p:txBody>
        </p:sp>
        <p:sp>
          <p:nvSpPr>
            <p:cNvPr id="2082" name="Rectangle 231"/>
            <p:cNvSpPr>
              <a:spLocks noChangeArrowheads="1"/>
            </p:cNvSpPr>
            <p:nvPr/>
          </p:nvSpPr>
          <p:spPr bwMode="auto">
            <a:xfrm>
              <a:off x="939800" y="3263027"/>
              <a:ext cx="51937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dpH</a:t>
              </a:r>
              <a:r>
                <a:rPr lang="en-US" sz="1600" baseline="-25000">
                  <a:solidFill>
                    <a:srgbClr val="000000"/>
                  </a:solidFill>
                  <a:latin typeface="Arial Narrow" pitchFamily="34" charset="0"/>
                </a:rPr>
                <a:t>i</a:t>
              </a:r>
              <a:r>
                <a:rPr lang="en-US" sz="1600">
                  <a:solidFill>
                    <a:srgbClr val="000000"/>
                  </a:solidFill>
                  <a:latin typeface="Arial Narrow" pitchFamily="34" charset="0"/>
                </a:rPr>
                <a:t>/dt</a:t>
              </a:r>
              <a:endParaRPr lang="en-US" sz="1600" baseline="-25000">
                <a:latin typeface="Arial Narrow" pitchFamily="34" charset="0"/>
              </a:endParaRPr>
            </a:p>
          </p:txBody>
        </p:sp>
        <p:sp>
          <p:nvSpPr>
            <p:cNvPr id="2083" name="Rectangle 233"/>
            <p:cNvSpPr>
              <a:spLocks noChangeArrowheads="1"/>
            </p:cNvSpPr>
            <p:nvPr/>
          </p:nvSpPr>
          <p:spPr bwMode="auto">
            <a:xfrm>
              <a:off x="1462882" y="3263819"/>
              <a:ext cx="136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a:t>
              </a:r>
              <a:endParaRPr lang="en-US"/>
            </a:p>
          </p:txBody>
        </p:sp>
        <p:sp>
          <p:nvSpPr>
            <p:cNvPr id="2084" name="Rectangle 234"/>
            <p:cNvSpPr>
              <a:spLocks noChangeArrowheads="1"/>
            </p:cNvSpPr>
            <p:nvPr/>
          </p:nvSpPr>
          <p:spPr bwMode="auto">
            <a:xfrm>
              <a:off x="1521616" y="3371768"/>
              <a:ext cx="2388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max</a:t>
              </a:r>
              <a:endParaRPr lang="en-US" sz="2000">
                <a:latin typeface="Arial Narrow" pitchFamily="34" charset="0"/>
              </a:endParaRPr>
            </a:p>
          </p:txBody>
        </p:sp>
      </p:grpSp>
      <p:grpSp>
        <p:nvGrpSpPr>
          <p:cNvPr id="2076" name="Group 523"/>
          <p:cNvGrpSpPr>
            <a:grpSpLocks/>
          </p:cNvGrpSpPr>
          <p:nvPr/>
        </p:nvGrpSpPr>
        <p:grpSpPr bwMode="auto">
          <a:xfrm>
            <a:off x="6688441" y="6476036"/>
            <a:ext cx="1115888" cy="315289"/>
            <a:chOff x="2092326" y="3189843"/>
            <a:chExt cx="1116013" cy="315357"/>
          </a:xfrm>
        </p:grpSpPr>
        <p:grpSp>
          <p:nvGrpSpPr>
            <p:cNvPr id="2077" name="Group 524"/>
            <p:cNvGrpSpPr>
              <a:grpSpLocks/>
            </p:cNvGrpSpPr>
            <p:nvPr/>
          </p:nvGrpSpPr>
          <p:grpSpPr bwMode="auto">
            <a:xfrm>
              <a:off x="2092326" y="3189843"/>
              <a:ext cx="444951" cy="315357"/>
              <a:chOff x="2092326" y="3116263"/>
              <a:chExt cx="444951" cy="315357"/>
            </a:xfrm>
          </p:grpSpPr>
          <p:sp>
            <p:nvSpPr>
              <p:cNvPr id="2079" name="Rectangle 235"/>
              <p:cNvSpPr>
                <a:spLocks noChangeArrowheads="1"/>
              </p:cNvSpPr>
              <p:nvPr/>
            </p:nvSpPr>
            <p:spPr bwMode="auto">
              <a:xfrm>
                <a:off x="2092326" y="3116263"/>
                <a:ext cx="4023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P</a:t>
                </a:r>
                <a:r>
                  <a:rPr lang="en-US" sz="1600" baseline="-25000">
                    <a:solidFill>
                      <a:srgbClr val="000000"/>
                    </a:solidFill>
                    <a:latin typeface="Arial Narrow" pitchFamily="34" charset="0"/>
                  </a:rPr>
                  <a:t>M,CO</a:t>
                </a:r>
                <a:endParaRPr lang="en-US" sz="1600">
                  <a:latin typeface="Arial Narrow" pitchFamily="34" charset="0"/>
                </a:endParaRPr>
              </a:p>
            </p:txBody>
          </p:sp>
          <p:sp>
            <p:nvSpPr>
              <p:cNvPr id="2080" name="Rectangle 237"/>
              <p:cNvSpPr>
                <a:spLocks noChangeArrowheads="1"/>
              </p:cNvSpPr>
              <p:nvPr/>
            </p:nvSpPr>
            <p:spPr bwMode="auto">
              <a:xfrm>
                <a:off x="2490789" y="3308509"/>
                <a:ext cx="4648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800">
                    <a:solidFill>
                      <a:srgbClr val="000000"/>
                    </a:solidFill>
                    <a:latin typeface="Arial Narrow" pitchFamily="34" charset="0"/>
                  </a:rPr>
                  <a:t>2</a:t>
                </a:r>
                <a:endParaRPr lang="en-US" sz="800">
                  <a:latin typeface="Arial Narrow" pitchFamily="34" charset="0"/>
                </a:endParaRPr>
              </a:p>
            </p:txBody>
          </p:sp>
        </p:grpSp>
        <p:sp>
          <p:nvSpPr>
            <p:cNvPr id="2078" name="Rectangle 238"/>
            <p:cNvSpPr>
              <a:spLocks noChangeArrowheads="1"/>
            </p:cNvSpPr>
            <p:nvPr/>
          </p:nvSpPr>
          <p:spPr bwMode="auto">
            <a:xfrm>
              <a:off x="2512636" y="3213656"/>
              <a:ext cx="69570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Helvetica" charset="0"/>
                </a:rPr>
                <a:t> </a:t>
              </a:r>
              <a:r>
                <a:rPr lang="en-US" sz="1600">
                  <a:solidFill>
                    <a:srgbClr val="000000"/>
                  </a:solidFill>
                  <a:latin typeface="Arial Narrow" pitchFamily="34" charset="0"/>
                </a:rPr>
                <a:t>(cm/sec)</a:t>
              </a:r>
              <a:endParaRPr lang="en-US" sz="1600">
                <a:latin typeface="Arial Narrow" pitchFamily="34" charset="0"/>
              </a:endParaRPr>
            </a:p>
          </p:txBody>
        </p:sp>
      </p:grpSp>
      <p:grpSp>
        <p:nvGrpSpPr>
          <p:cNvPr id="525" name="Group 524"/>
          <p:cNvGrpSpPr/>
          <p:nvPr/>
        </p:nvGrpSpPr>
        <p:grpSpPr>
          <a:xfrm>
            <a:off x="1232139" y="719052"/>
            <a:ext cx="2935000" cy="2195307"/>
            <a:chOff x="1232139" y="719052"/>
            <a:chExt cx="2935000" cy="2195307"/>
          </a:xfrm>
        </p:grpSpPr>
        <p:sp>
          <p:nvSpPr>
            <p:cNvPr id="526" name="Freeform 71"/>
            <p:cNvSpPr>
              <a:spLocks/>
            </p:cNvSpPr>
            <p:nvPr/>
          </p:nvSpPr>
          <p:spPr bwMode="auto">
            <a:xfrm>
              <a:off x="2822658" y="2900073"/>
              <a:ext cx="960344" cy="14286"/>
            </a:xfrm>
            <a:custGeom>
              <a:avLst/>
              <a:gdLst>
                <a:gd name="T0" fmla="*/ 14288 w 605"/>
                <a:gd name="T1" fmla="*/ 0 h 9"/>
                <a:gd name="T2" fmla="*/ 36513 w 605"/>
                <a:gd name="T3" fmla="*/ 0 h 9"/>
                <a:gd name="T4" fmla="*/ 58738 w 605"/>
                <a:gd name="T5" fmla="*/ 0 h 9"/>
                <a:gd name="T6" fmla="*/ 80963 w 605"/>
                <a:gd name="T7" fmla="*/ 0 h 9"/>
                <a:gd name="T8" fmla="*/ 103188 w 605"/>
                <a:gd name="T9" fmla="*/ 0 h 9"/>
                <a:gd name="T10" fmla="*/ 125413 w 605"/>
                <a:gd name="T11" fmla="*/ 6350 h 9"/>
                <a:gd name="T12" fmla="*/ 147638 w 605"/>
                <a:gd name="T13" fmla="*/ 6350 h 9"/>
                <a:gd name="T14" fmla="*/ 169863 w 605"/>
                <a:gd name="T15" fmla="*/ 6350 h 9"/>
                <a:gd name="T16" fmla="*/ 192088 w 605"/>
                <a:gd name="T17" fmla="*/ 6350 h 9"/>
                <a:gd name="T18" fmla="*/ 214313 w 605"/>
                <a:gd name="T19" fmla="*/ 6350 h 9"/>
                <a:gd name="T20" fmla="*/ 236538 w 605"/>
                <a:gd name="T21" fmla="*/ 6350 h 9"/>
                <a:gd name="T22" fmla="*/ 258763 w 605"/>
                <a:gd name="T23" fmla="*/ 6350 h 9"/>
                <a:gd name="T24" fmla="*/ 280988 w 605"/>
                <a:gd name="T25" fmla="*/ 6350 h 9"/>
                <a:gd name="T26" fmla="*/ 301625 w 605"/>
                <a:gd name="T27" fmla="*/ 6350 h 9"/>
                <a:gd name="T28" fmla="*/ 323850 w 605"/>
                <a:gd name="T29" fmla="*/ 6350 h 9"/>
                <a:gd name="T30" fmla="*/ 346075 w 605"/>
                <a:gd name="T31" fmla="*/ 6350 h 9"/>
                <a:gd name="T32" fmla="*/ 368300 w 605"/>
                <a:gd name="T33" fmla="*/ 6350 h 9"/>
                <a:gd name="T34" fmla="*/ 390525 w 605"/>
                <a:gd name="T35" fmla="*/ 6350 h 9"/>
                <a:gd name="T36" fmla="*/ 420688 w 605"/>
                <a:gd name="T37" fmla="*/ 6350 h 9"/>
                <a:gd name="T38" fmla="*/ 442913 w 605"/>
                <a:gd name="T39" fmla="*/ 6350 h 9"/>
                <a:gd name="T40" fmla="*/ 465138 w 605"/>
                <a:gd name="T41" fmla="*/ 6350 h 9"/>
                <a:gd name="T42" fmla="*/ 495300 w 605"/>
                <a:gd name="T43" fmla="*/ 6350 h 9"/>
                <a:gd name="T44" fmla="*/ 517525 w 605"/>
                <a:gd name="T45" fmla="*/ 14287 h 9"/>
                <a:gd name="T46" fmla="*/ 539750 w 605"/>
                <a:gd name="T47" fmla="*/ 14287 h 9"/>
                <a:gd name="T48" fmla="*/ 560388 w 605"/>
                <a:gd name="T49" fmla="*/ 14287 h 9"/>
                <a:gd name="T50" fmla="*/ 582613 w 605"/>
                <a:gd name="T51" fmla="*/ 14287 h 9"/>
                <a:gd name="T52" fmla="*/ 604838 w 605"/>
                <a:gd name="T53" fmla="*/ 14287 h 9"/>
                <a:gd name="T54" fmla="*/ 627063 w 605"/>
                <a:gd name="T55" fmla="*/ 14287 h 9"/>
                <a:gd name="T56" fmla="*/ 649288 w 605"/>
                <a:gd name="T57" fmla="*/ 14287 h 9"/>
                <a:gd name="T58" fmla="*/ 671513 w 605"/>
                <a:gd name="T59" fmla="*/ 14287 h 9"/>
                <a:gd name="T60" fmla="*/ 693738 w 605"/>
                <a:gd name="T61" fmla="*/ 14287 h 9"/>
                <a:gd name="T62" fmla="*/ 715963 w 605"/>
                <a:gd name="T63" fmla="*/ 14287 h 9"/>
                <a:gd name="T64" fmla="*/ 738188 w 605"/>
                <a:gd name="T65" fmla="*/ 14287 h 9"/>
                <a:gd name="T66" fmla="*/ 760413 w 605"/>
                <a:gd name="T67" fmla="*/ 14287 h 9"/>
                <a:gd name="T68" fmla="*/ 782638 w 605"/>
                <a:gd name="T69" fmla="*/ 14287 h 9"/>
                <a:gd name="T70" fmla="*/ 804863 w 605"/>
                <a:gd name="T71" fmla="*/ 14287 h 9"/>
                <a:gd name="T72" fmla="*/ 827088 w 605"/>
                <a:gd name="T73" fmla="*/ 14287 h 9"/>
                <a:gd name="T74" fmla="*/ 849313 w 605"/>
                <a:gd name="T75" fmla="*/ 14287 h 9"/>
                <a:gd name="T76" fmla="*/ 871538 w 605"/>
                <a:gd name="T77" fmla="*/ 14287 h 9"/>
                <a:gd name="T78" fmla="*/ 901700 w 605"/>
                <a:gd name="T79" fmla="*/ 14287 h 9"/>
                <a:gd name="T80" fmla="*/ 923925 w 605"/>
                <a:gd name="T81" fmla="*/ 14287 h 9"/>
                <a:gd name="T82" fmla="*/ 946150 w 605"/>
                <a:gd name="T83" fmla="*/ 14287 h 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5" h="9">
                  <a:moveTo>
                    <a:pt x="0" y="0"/>
                  </a:moveTo>
                  <a:lnTo>
                    <a:pt x="4" y="0"/>
                  </a:lnTo>
                  <a:lnTo>
                    <a:pt x="9" y="0"/>
                  </a:lnTo>
                  <a:lnTo>
                    <a:pt x="14" y="0"/>
                  </a:lnTo>
                  <a:lnTo>
                    <a:pt x="18" y="0"/>
                  </a:lnTo>
                  <a:lnTo>
                    <a:pt x="23" y="0"/>
                  </a:lnTo>
                  <a:lnTo>
                    <a:pt x="28" y="0"/>
                  </a:lnTo>
                  <a:lnTo>
                    <a:pt x="32" y="0"/>
                  </a:lnTo>
                  <a:lnTo>
                    <a:pt x="37" y="0"/>
                  </a:lnTo>
                  <a:lnTo>
                    <a:pt x="41" y="0"/>
                  </a:lnTo>
                  <a:lnTo>
                    <a:pt x="46" y="0"/>
                  </a:lnTo>
                  <a:lnTo>
                    <a:pt x="51" y="0"/>
                  </a:lnTo>
                  <a:lnTo>
                    <a:pt x="55" y="0"/>
                  </a:lnTo>
                  <a:lnTo>
                    <a:pt x="60" y="0"/>
                  </a:lnTo>
                  <a:lnTo>
                    <a:pt x="65" y="0"/>
                  </a:lnTo>
                  <a:lnTo>
                    <a:pt x="69" y="4"/>
                  </a:lnTo>
                  <a:lnTo>
                    <a:pt x="74" y="4"/>
                  </a:lnTo>
                  <a:lnTo>
                    <a:pt x="79" y="4"/>
                  </a:lnTo>
                  <a:lnTo>
                    <a:pt x="83" y="4"/>
                  </a:lnTo>
                  <a:lnTo>
                    <a:pt x="88" y="4"/>
                  </a:lnTo>
                  <a:lnTo>
                    <a:pt x="93" y="4"/>
                  </a:lnTo>
                  <a:lnTo>
                    <a:pt x="97" y="4"/>
                  </a:lnTo>
                  <a:lnTo>
                    <a:pt x="102" y="4"/>
                  </a:lnTo>
                  <a:lnTo>
                    <a:pt x="107" y="4"/>
                  </a:lnTo>
                  <a:lnTo>
                    <a:pt x="111" y="4"/>
                  </a:lnTo>
                  <a:lnTo>
                    <a:pt x="116" y="4"/>
                  </a:lnTo>
                  <a:lnTo>
                    <a:pt x="121" y="4"/>
                  </a:lnTo>
                  <a:lnTo>
                    <a:pt x="125" y="4"/>
                  </a:lnTo>
                  <a:lnTo>
                    <a:pt x="130" y="4"/>
                  </a:lnTo>
                  <a:lnTo>
                    <a:pt x="135" y="4"/>
                  </a:lnTo>
                  <a:lnTo>
                    <a:pt x="139" y="4"/>
                  </a:lnTo>
                  <a:lnTo>
                    <a:pt x="144" y="4"/>
                  </a:lnTo>
                  <a:lnTo>
                    <a:pt x="149" y="4"/>
                  </a:lnTo>
                  <a:lnTo>
                    <a:pt x="153" y="4"/>
                  </a:lnTo>
                  <a:lnTo>
                    <a:pt x="158" y="4"/>
                  </a:lnTo>
                  <a:lnTo>
                    <a:pt x="163" y="4"/>
                  </a:lnTo>
                  <a:lnTo>
                    <a:pt x="167" y="4"/>
                  </a:lnTo>
                  <a:lnTo>
                    <a:pt x="172" y="4"/>
                  </a:lnTo>
                  <a:lnTo>
                    <a:pt x="177" y="4"/>
                  </a:lnTo>
                  <a:lnTo>
                    <a:pt x="181" y="4"/>
                  </a:lnTo>
                  <a:lnTo>
                    <a:pt x="186" y="4"/>
                  </a:lnTo>
                  <a:lnTo>
                    <a:pt x="190" y="4"/>
                  </a:lnTo>
                  <a:lnTo>
                    <a:pt x="195" y="4"/>
                  </a:lnTo>
                  <a:lnTo>
                    <a:pt x="200" y="4"/>
                  </a:lnTo>
                  <a:lnTo>
                    <a:pt x="204" y="4"/>
                  </a:lnTo>
                  <a:lnTo>
                    <a:pt x="209" y="4"/>
                  </a:lnTo>
                  <a:lnTo>
                    <a:pt x="214" y="4"/>
                  </a:lnTo>
                  <a:lnTo>
                    <a:pt x="218" y="4"/>
                  </a:lnTo>
                  <a:lnTo>
                    <a:pt x="223" y="4"/>
                  </a:lnTo>
                  <a:lnTo>
                    <a:pt x="228" y="4"/>
                  </a:lnTo>
                  <a:lnTo>
                    <a:pt x="232" y="4"/>
                  </a:lnTo>
                  <a:lnTo>
                    <a:pt x="237" y="4"/>
                  </a:lnTo>
                  <a:lnTo>
                    <a:pt x="242" y="4"/>
                  </a:lnTo>
                  <a:lnTo>
                    <a:pt x="246" y="4"/>
                  </a:lnTo>
                  <a:lnTo>
                    <a:pt x="251" y="4"/>
                  </a:lnTo>
                  <a:lnTo>
                    <a:pt x="260" y="4"/>
                  </a:lnTo>
                  <a:lnTo>
                    <a:pt x="265" y="4"/>
                  </a:lnTo>
                  <a:lnTo>
                    <a:pt x="270" y="4"/>
                  </a:lnTo>
                  <a:lnTo>
                    <a:pt x="274" y="4"/>
                  </a:lnTo>
                  <a:lnTo>
                    <a:pt x="279" y="4"/>
                  </a:lnTo>
                  <a:lnTo>
                    <a:pt x="284" y="4"/>
                  </a:lnTo>
                  <a:lnTo>
                    <a:pt x="288" y="4"/>
                  </a:lnTo>
                  <a:lnTo>
                    <a:pt x="293" y="4"/>
                  </a:lnTo>
                  <a:lnTo>
                    <a:pt x="302" y="4"/>
                  </a:lnTo>
                  <a:lnTo>
                    <a:pt x="307" y="4"/>
                  </a:lnTo>
                  <a:lnTo>
                    <a:pt x="312" y="4"/>
                  </a:lnTo>
                  <a:lnTo>
                    <a:pt x="316" y="4"/>
                  </a:lnTo>
                  <a:lnTo>
                    <a:pt x="321" y="9"/>
                  </a:lnTo>
                  <a:lnTo>
                    <a:pt x="326" y="9"/>
                  </a:lnTo>
                  <a:lnTo>
                    <a:pt x="330" y="9"/>
                  </a:lnTo>
                  <a:lnTo>
                    <a:pt x="335" y="9"/>
                  </a:lnTo>
                  <a:lnTo>
                    <a:pt x="340" y="9"/>
                  </a:lnTo>
                  <a:lnTo>
                    <a:pt x="344" y="9"/>
                  </a:lnTo>
                  <a:lnTo>
                    <a:pt x="349" y="9"/>
                  </a:lnTo>
                  <a:lnTo>
                    <a:pt x="353" y="9"/>
                  </a:lnTo>
                  <a:lnTo>
                    <a:pt x="358" y="9"/>
                  </a:lnTo>
                  <a:lnTo>
                    <a:pt x="363" y="9"/>
                  </a:lnTo>
                  <a:lnTo>
                    <a:pt x="367" y="9"/>
                  </a:lnTo>
                  <a:lnTo>
                    <a:pt x="372" y="9"/>
                  </a:lnTo>
                  <a:lnTo>
                    <a:pt x="377" y="9"/>
                  </a:lnTo>
                  <a:lnTo>
                    <a:pt x="381" y="9"/>
                  </a:lnTo>
                  <a:lnTo>
                    <a:pt x="386" y="9"/>
                  </a:lnTo>
                  <a:lnTo>
                    <a:pt x="391" y="9"/>
                  </a:lnTo>
                  <a:lnTo>
                    <a:pt x="395" y="9"/>
                  </a:lnTo>
                  <a:lnTo>
                    <a:pt x="400" y="9"/>
                  </a:lnTo>
                  <a:lnTo>
                    <a:pt x="405" y="9"/>
                  </a:lnTo>
                  <a:lnTo>
                    <a:pt x="409" y="9"/>
                  </a:lnTo>
                  <a:lnTo>
                    <a:pt x="414" y="9"/>
                  </a:lnTo>
                  <a:lnTo>
                    <a:pt x="419" y="9"/>
                  </a:lnTo>
                  <a:lnTo>
                    <a:pt x="423" y="9"/>
                  </a:lnTo>
                  <a:lnTo>
                    <a:pt x="428" y="9"/>
                  </a:lnTo>
                  <a:lnTo>
                    <a:pt x="433" y="9"/>
                  </a:lnTo>
                  <a:lnTo>
                    <a:pt x="437" y="9"/>
                  </a:lnTo>
                  <a:lnTo>
                    <a:pt x="442" y="9"/>
                  </a:lnTo>
                  <a:lnTo>
                    <a:pt x="447" y="9"/>
                  </a:lnTo>
                  <a:lnTo>
                    <a:pt x="451" y="9"/>
                  </a:lnTo>
                  <a:lnTo>
                    <a:pt x="456" y="9"/>
                  </a:lnTo>
                  <a:lnTo>
                    <a:pt x="461" y="9"/>
                  </a:lnTo>
                  <a:lnTo>
                    <a:pt x="465" y="9"/>
                  </a:lnTo>
                  <a:lnTo>
                    <a:pt x="470" y="9"/>
                  </a:lnTo>
                  <a:lnTo>
                    <a:pt x="475" y="9"/>
                  </a:lnTo>
                  <a:lnTo>
                    <a:pt x="479" y="9"/>
                  </a:lnTo>
                  <a:lnTo>
                    <a:pt x="484" y="9"/>
                  </a:lnTo>
                  <a:lnTo>
                    <a:pt x="489" y="9"/>
                  </a:lnTo>
                  <a:lnTo>
                    <a:pt x="493" y="9"/>
                  </a:lnTo>
                  <a:lnTo>
                    <a:pt x="498" y="9"/>
                  </a:lnTo>
                  <a:lnTo>
                    <a:pt x="503" y="9"/>
                  </a:lnTo>
                  <a:lnTo>
                    <a:pt x="507" y="9"/>
                  </a:lnTo>
                  <a:lnTo>
                    <a:pt x="512" y="9"/>
                  </a:lnTo>
                  <a:lnTo>
                    <a:pt x="516" y="9"/>
                  </a:lnTo>
                  <a:lnTo>
                    <a:pt x="521" y="9"/>
                  </a:lnTo>
                  <a:lnTo>
                    <a:pt x="526" y="9"/>
                  </a:lnTo>
                  <a:lnTo>
                    <a:pt x="530" y="9"/>
                  </a:lnTo>
                  <a:lnTo>
                    <a:pt x="535" y="9"/>
                  </a:lnTo>
                  <a:lnTo>
                    <a:pt x="540" y="9"/>
                  </a:lnTo>
                  <a:lnTo>
                    <a:pt x="544" y="9"/>
                  </a:lnTo>
                  <a:lnTo>
                    <a:pt x="549" y="9"/>
                  </a:lnTo>
                  <a:lnTo>
                    <a:pt x="554" y="9"/>
                  </a:lnTo>
                  <a:lnTo>
                    <a:pt x="563" y="9"/>
                  </a:lnTo>
                  <a:lnTo>
                    <a:pt x="568" y="9"/>
                  </a:lnTo>
                  <a:lnTo>
                    <a:pt x="572" y="9"/>
                  </a:lnTo>
                  <a:lnTo>
                    <a:pt x="577" y="9"/>
                  </a:lnTo>
                  <a:lnTo>
                    <a:pt x="582" y="9"/>
                  </a:lnTo>
                  <a:lnTo>
                    <a:pt x="586" y="9"/>
                  </a:lnTo>
                  <a:lnTo>
                    <a:pt x="591" y="9"/>
                  </a:lnTo>
                  <a:lnTo>
                    <a:pt x="596" y="9"/>
                  </a:lnTo>
                  <a:lnTo>
                    <a:pt x="600" y="9"/>
                  </a:lnTo>
                  <a:lnTo>
                    <a:pt x="605" y="9"/>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7" name="Freeform 72"/>
            <p:cNvSpPr>
              <a:spLocks/>
            </p:cNvSpPr>
            <p:nvPr/>
          </p:nvSpPr>
          <p:spPr bwMode="auto">
            <a:xfrm>
              <a:off x="3783002" y="2914359"/>
              <a:ext cx="384137" cy="0"/>
            </a:xfrm>
            <a:custGeom>
              <a:avLst/>
              <a:gdLst>
                <a:gd name="T0" fmla="*/ 0 w 242"/>
                <a:gd name="T1" fmla="*/ 7938 w 242"/>
                <a:gd name="T2" fmla="*/ 14288 w 242"/>
                <a:gd name="T3" fmla="*/ 22225 w 242"/>
                <a:gd name="T4" fmla="*/ 30163 w 242"/>
                <a:gd name="T5" fmla="*/ 36513 w 242"/>
                <a:gd name="T6" fmla="*/ 44450 w 242"/>
                <a:gd name="T7" fmla="*/ 52388 w 242"/>
                <a:gd name="T8" fmla="*/ 58738 w 242"/>
                <a:gd name="T9" fmla="*/ 66675 w 242"/>
                <a:gd name="T10" fmla="*/ 74613 w 242"/>
                <a:gd name="T11" fmla="*/ 80963 w 242"/>
                <a:gd name="T12" fmla="*/ 88900 w 242"/>
                <a:gd name="T13" fmla="*/ 96838 w 242"/>
                <a:gd name="T14" fmla="*/ 103188 w 242"/>
                <a:gd name="T15" fmla="*/ 111125 w 242"/>
                <a:gd name="T16" fmla="*/ 117475 w 242"/>
                <a:gd name="T17" fmla="*/ 125413 w 242"/>
                <a:gd name="T18" fmla="*/ 133350 w 242"/>
                <a:gd name="T19" fmla="*/ 139700 w 242"/>
                <a:gd name="T20" fmla="*/ 147638 w 242"/>
                <a:gd name="T21" fmla="*/ 155575 w 242"/>
                <a:gd name="T22" fmla="*/ 161925 w 242"/>
                <a:gd name="T23" fmla="*/ 177800 w 242"/>
                <a:gd name="T24" fmla="*/ 184150 w 242"/>
                <a:gd name="T25" fmla="*/ 192088 w 242"/>
                <a:gd name="T26" fmla="*/ 200025 w 242"/>
                <a:gd name="T27" fmla="*/ 206375 w 242"/>
                <a:gd name="T28" fmla="*/ 214313 w 242"/>
                <a:gd name="T29" fmla="*/ 222250 w 242"/>
                <a:gd name="T30" fmla="*/ 236538 w 242"/>
                <a:gd name="T31" fmla="*/ 244475 w 242"/>
                <a:gd name="T32" fmla="*/ 250825 w 242"/>
                <a:gd name="T33" fmla="*/ 258763 w 242"/>
                <a:gd name="T34" fmla="*/ 273050 w 242"/>
                <a:gd name="T35" fmla="*/ 280988 w 242"/>
                <a:gd name="T36" fmla="*/ 288925 w 242"/>
                <a:gd name="T37" fmla="*/ 295275 w 242"/>
                <a:gd name="T38" fmla="*/ 303213 w 242"/>
                <a:gd name="T39" fmla="*/ 311150 w 242"/>
                <a:gd name="T40" fmla="*/ 317500 w 242"/>
                <a:gd name="T41" fmla="*/ 325438 w 242"/>
                <a:gd name="T42" fmla="*/ 333375 w 242"/>
                <a:gd name="T43" fmla="*/ 339725 w 242"/>
                <a:gd name="T44" fmla="*/ 347663 w 242"/>
                <a:gd name="T45" fmla="*/ 355600 w 242"/>
                <a:gd name="T46" fmla="*/ 361950 w 242"/>
                <a:gd name="T47" fmla="*/ 369888 w 242"/>
                <a:gd name="T48" fmla="*/ 376238 w 242"/>
                <a:gd name="T49" fmla="*/ 384175 w 2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Lst>
              <a:ahLst/>
              <a:cxnLst>
                <a:cxn ang="T50">
                  <a:pos x="T0" y="0"/>
                </a:cxn>
                <a:cxn ang="T51">
                  <a:pos x="T1" y="0"/>
                </a:cxn>
                <a:cxn ang="T52">
                  <a:pos x="T2" y="0"/>
                </a:cxn>
                <a:cxn ang="T53">
                  <a:pos x="T3" y="0"/>
                </a:cxn>
                <a:cxn ang="T54">
                  <a:pos x="T4" y="0"/>
                </a:cxn>
                <a:cxn ang="T55">
                  <a:pos x="T5" y="0"/>
                </a:cxn>
                <a:cxn ang="T56">
                  <a:pos x="T6" y="0"/>
                </a:cxn>
                <a:cxn ang="T57">
                  <a:pos x="T7" y="0"/>
                </a:cxn>
                <a:cxn ang="T58">
                  <a:pos x="T8" y="0"/>
                </a:cxn>
                <a:cxn ang="T59">
                  <a:pos x="T9" y="0"/>
                </a:cxn>
                <a:cxn ang="T60">
                  <a:pos x="T10" y="0"/>
                </a:cxn>
                <a:cxn ang="T61">
                  <a:pos x="T11" y="0"/>
                </a:cxn>
                <a:cxn ang="T62">
                  <a:pos x="T12" y="0"/>
                </a:cxn>
                <a:cxn ang="T63">
                  <a:pos x="T13" y="0"/>
                </a:cxn>
                <a:cxn ang="T64">
                  <a:pos x="T14" y="0"/>
                </a:cxn>
                <a:cxn ang="T65">
                  <a:pos x="T15" y="0"/>
                </a:cxn>
                <a:cxn ang="T66">
                  <a:pos x="T16" y="0"/>
                </a:cxn>
                <a:cxn ang="T67">
                  <a:pos x="T17" y="0"/>
                </a:cxn>
                <a:cxn ang="T68">
                  <a:pos x="T18" y="0"/>
                </a:cxn>
                <a:cxn ang="T69">
                  <a:pos x="T19" y="0"/>
                </a:cxn>
                <a:cxn ang="T70">
                  <a:pos x="T20" y="0"/>
                </a:cxn>
                <a:cxn ang="T71">
                  <a:pos x="T21" y="0"/>
                </a:cxn>
                <a:cxn ang="T72">
                  <a:pos x="T22" y="0"/>
                </a:cxn>
                <a:cxn ang="T73">
                  <a:pos x="T23" y="0"/>
                </a:cxn>
                <a:cxn ang="T74">
                  <a:pos x="T24" y="0"/>
                </a:cxn>
                <a:cxn ang="T75">
                  <a:pos x="T25" y="0"/>
                </a:cxn>
                <a:cxn ang="T76">
                  <a:pos x="T26" y="0"/>
                </a:cxn>
                <a:cxn ang="T77">
                  <a:pos x="T27" y="0"/>
                </a:cxn>
                <a:cxn ang="T78">
                  <a:pos x="T28" y="0"/>
                </a:cxn>
                <a:cxn ang="T79">
                  <a:pos x="T29" y="0"/>
                </a:cxn>
                <a:cxn ang="T80">
                  <a:pos x="T30" y="0"/>
                </a:cxn>
                <a:cxn ang="T81">
                  <a:pos x="T31" y="0"/>
                </a:cxn>
                <a:cxn ang="T82">
                  <a:pos x="T32" y="0"/>
                </a:cxn>
                <a:cxn ang="T83">
                  <a:pos x="T33" y="0"/>
                </a:cxn>
                <a:cxn ang="T84">
                  <a:pos x="T34" y="0"/>
                </a:cxn>
                <a:cxn ang="T85">
                  <a:pos x="T35" y="0"/>
                </a:cxn>
                <a:cxn ang="T86">
                  <a:pos x="T36" y="0"/>
                </a:cxn>
                <a:cxn ang="T87">
                  <a:pos x="T37" y="0"/>
                </a:cxn>
                <a:cxn ang="T88">
                  <a:pos x="T38" y="0"/>
                </a:cxn>
                <a:cxn ang="T89">
                  <a:pos x="T39" y="0"/>
                </a:cxn>
                <a:cxn ang="T90">
                  <a:pos x="T40" y="0"/>
                </a:cxn>
                <a:cxn ang="T91">
                  <a:pos x="T41" y="0"/>
                </a:cxn>
                <a:cxn ang="T92">
                  <a:pos x="T42" y="0"/>
                </a:cxn>
                <a:cxn ang="T93">
                  <a:pos x="T43" y="0"/>
                </a:cxn>
                <a:cxn ang="T94">
                  <a:pos x="T44" y="0"/>
                </a:cxn>
                <a:cxn ang="T95">
                  <a:pos x="T45" y="0"/>
                </a:cxn>
                <a:cxn ang="T96">
                  <a:pos x="T46" y="0"/>
                </a:cxn>
                <a:cxn ang="T97">
                  <a:pos x="T47" y="0"/>
                </a:cxn>
                <a:cxn ang="T98">
                  <a:pos x="T48" y="0"/>
                </a:cxn>
                <a:cxn ang="T99">
                  <a:pos x="T49" y="0"/>
                </a:cxn>
              </a:cxnLst>
              <a:rect l="0" t="0" r="r" b="b"/>
              <a:pathLst>
                <a:path w="242">
                  <a:moveTo>
                    <a:pt x="0" y="0"/>
                  </a:moveTo>
                  <a:lnTo>
                    <a:pt x="5" y="0"/>
                  </a:lnTo>
                  <a:lnTo>
                    <a:pt x="9" y="0"/>
                  </a:lnTo>
                  <a:lnTo>
                    <a:pt x="14" y="0"/>
                  </a:lnTo>
                  <a:lnTo>
                    <a:pt x="19" y="0"/>
                  </a:lnTo>
                  <a:lnTo>
                    <a:pt x="23" y="0"/>
                  </a:lnTo>
                  <a:lnTo>
                    <a:pt x="28" y="0"/>
                  </a:lnTo>
                  <a:lnTo>
                    <a:pt x="33" y="0"/>
                  </a:lnTo>
                  <a:lnTo>
                    <a:pt x="37" y="0"/>
                  </a:lnTo>
                  <a:lnTo>
                    <a:pt x="42" y="0"/>
                  </a:lnTo>
                  <a:lnTo>
                    <a:pt x="47" y="0"/>
                  </a:lnTo>
                  <a:lnTo>
                    <a:pt x="51" y="0"/>
                  </a:lnTo>
                  <a:lnTo>
                    <a:pt x="56" y="0"/>
                  </a:lnTo>
                  <a:lnTo>
                    <a:pt x="61" y="0"/>
                  </a:lnTo>
                  <a:lnTo>
                    <a:pt x="65" y="0"/>
                  </a:lnTo>
                  <a:lnTo>
                    <a:pt x="70" y="0"/>
                  </a:lnTo>
                  <a:lnTo>
                    <a:pt x="74" y="0"/>
                  </a:lnTo>
                  <a:lnTo>
                    <a:pt x="79" y="0"/>
                  </a:lnTo>
                  <a:lnTo>
                    <a:pt x="84" y="0"/>
                  </a:lnTo>
                  <a:lnTo>
                    <a:pt x="88" y="0"/>
                  </a:lnTo>
                  <a:lnTo>
                    <a:pt x="93" y="0"/>
                  </a:lnTo>
                  <a:lnTo>
                    <a:pt x="98" y="0"/>
                  </a:lnTo>
                  <a:lnTo>
                    <a:pt x="102" y="0"/>
                  </a:lnTo>
                  <a:lnTo>
                    <a:pt x="112" y="0"/>
                  </a:lnTo>
                  <a:lnTo>
                    <a:pt x="116" y="0"/>
                  </a:lnTo>
                  <a:lnTo>
                    <a:pt x="121" y="0"/>
                  </a:lnTo>
                  <a:lnTo>
                    <a:pt x="126" y="0"/>
                  </a:lnTo>
                  <a:lnTo>
                    <a:pt x="130" y="0"/>
                  </a:lnTo>
                  <a:lnTo>
                    <a:pt x="135" y="0"/>
                  </a:lnTo>
                  <a:lnTo>
                    <a:pt x="140" y="0"/>
                  </a:lnTo>
                  <a:lnTo>
                    <a:pt x="149" y="0"/>
                  </a:lnTo>
                  <a:lnTo>
                    <a:pt x="154" y="0"/>
                  </a:lnTo>
                  <a:lnTo>
                    <a:pt x="158" y="0"/>
                  </a:lnTo>
                  <a:lnTo>
                    <a:pt x="163" y="0"/>
                  </a:lnTo>
                  <a:lnTo>
                    <a:pt x="172" y="0"/>
                  </a:lnTo>
                  <a:lnTo>
                    <a:pt x="177" y="0"/>
                  </a:lnTo>
                  <a:lnTo>
                    <a:pt x="182" y="0"/>
                  </a:lnTo>
                  <a:lnTo>
                    <a:pt x="186" y="0"/>
                  </a:lnTo>
                  <a:lnTo>
                    <a:pt x="191" y="0"/>
                  </a:lnTo>
                  <a:lnTo>
                    <a:pt x="196" y="0"/>
                  </a:lnTo>
                  <a:lnTo>
                    <a:pt x="200" y="0"/>
                  </a:lnTo>
                  <a:lnTo>
                    <a:pt x="205" y="0"/>
                  </a:lnTo>
                  <a:lnTo>
                    <a:pt x="210" y="0"/>
                  </a:lnTo>
                  <a:lnTo>
                    <a:pt x="214" y="0"/>
                  </a:lnTo>
                  <a:lnTo>
                    <a:pt x="219" y="0"/>
                  </a:lnTo>
                  <a:lnTo>
                    <a:pt x="224" y="0"/>
                  </a:lnTo>
                  <a:lnTo>
                    <a:pt x="228" y="0"/>
                  </a:lnTo>
                  <a:lnTo>
                    <a:pt x="233" y="0"/>
                  </a:lnTo>
                  <a:lnTo>
                    <a:pt x="237" y="0"/>
                  </a:lnTo>
                  <a:lnTo>
                    <a:pt x="242" y="0"/>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8" name="Freeform 70"/>
            <p:cNvSpPr>
              <a:spLocks/>
            </p:cNvSpPr>
            <p:nvPr/>
          </p:nvSpPr>
          <p:spPr bwMode="auto">
            <a:xfrm>
              <a:off x="1927396" y="2396883"/>
              <a:ext cx="895262" cy="503190"/>
            </a:xfrm>
            <a:custGeom>
              <a:avLst/>
              <a:gdLst>
                <a:gd name="T0" fmla="*/ 7938 w 564"/>
                <a:gd name="T1" fmla="*/ 14287 h 317"/>
                <a:gd name="T2" fmla="*/ 14288 w 564"/>
                <a:gd name="T3" fmla="*/ 36512 h 317"/>
                <a:gd name="T4" fmla="*/ 36513 w 564"/>
                <a:gd name="T5" fmla="*/ 66675 h 317"/>
                <a:gd name="T6" fmla="*/ 52388 w 564"/>
                <a:gd name="T7" fmla="*/ 96837 h 317"/>
                <a:gd name="T8" fmla="*/ 74613 w 564"/>
                <a:gd name="T9" fmla="*/ 125412 h 317"/>
                <a:gd name="T10" fmla="*/ 96838 w 564"/>
                <a:gd name="T11" fmla="*/ 155575 h 317"/>
                <a:gd name="T12" fmla="*/ 103188 w 564"/>
                <a:gd name="T13" fmla="*/ 177800 h 317"/>
                <a:gd name="T14" fmla="*/ 125413 w 564"/>
                <a:gd name="T15" fmla="*/ 206375 h 317"/>
                <a:gd name="T16" fmla="*/ 147638 w 564"/>
                <a:gd name="T17" fmla="*/ 228600 h 317"/>
                <a:gd name="T18" fmla="*/ 169863 w 564"/>
                <a:gd name="T19" fmla="*/ 250825 h 317"/>
                <a:gd name="T20" fmla="*/ 192088 w 564"/>
                <a:gd name="T21" fmla="*/ 273050 h 317"/>
                <a:gd name="T22" fmla="*/ 214313 w 564"/>
                <a:gd name="T23" fmla="*/ 295275 h 317"/>
                <a:gd name="T24" fmla="*/ 236538 w 564"/>
                <a:gd name="T25" fmla="*/ 311150 h 317"/>
                <a:gd name="T26" fmla="*/ 258763 w 564"/>
                <a:gd name="T27" fmla="*/ 333375 h 317"/>
                <a:gd name="T28" fmla="*/ 280988 w 564"/>
                <a:gd name="T29" fmla="*/ 347662 h 317"/>
                <a:gd name="T30" fmla="*/ 303213 w 564"/>
                <a:gd name="T31" fmla="*/ 361950 h 317"/>
                <a:gd name="T32" fmla="*/ 325438 w 564"/>
                <a:gd name="T33" fmla="*/ 369887 h 317"/>
                <a:gd name="T34" fmla="*/ 347663 w 564"/>
                <a:gd name="T35" fmla="*/ 384175 h 317"/>
                <a:gd name="T36" fmla="*/ 369888 w 564"/>
                <a:gd name="T37" fmla="*/ 398462 h 317"/>
                <a:gd name="T38" fmla="*/ 392113 w 564"/>
                <a:gd name="T39" fmla="*/ 406400 h 317"/>
                <a:gd name="T40" fmla="*/ 414338 w 564"/>
                <a:gd name="T41" fmla="*/ 414337 h 317"/>
                <a:gd name="T42" fmla="*/ 436563 w 564"/>
                <a:gd name="T43" fmla="*/ 420687 h 317"/>
                <a:gd name="T44" fmla="*/ 458788 w 564"/>
                <a:gd name="T45" fmla="*/ 436562 h 317"/>
                <a:gd name="T46" fmla="*/ 481013 w 564"/>
                <a:gd name="T47" fmla="*/ 436562 h 317"/>
                <a:gd name="T48" fmla="*/ 503238 w 564"/>
                <a:gd name="T49" fmla="*/ 442912 h 317"/>
                <a:gd name="T50" fmla="*/ 525463 w 564"/>
                <a:gd name="T51" fmla="*/ 450850 h 317"/>
                <a:gd name="T52" fmla="*/ 547688 w 564"/>
                <a:gd name="T53" fmla="*/ 458787 h 317"/>
                <a:gd name="T54" fmla="*/ 569913 w 564"/>
                <a:gd name="T55" fmla="*/ 465137 h 317"/>
                <a:gd name="T56" fmla="*/ 592138 w 564"/>
                <a:gd name="T57" fmla="*/ 465137 h 317"/>
                <a:gd name="T58" fmla="*/ 614363 w 564"/>
                <a:gd name="T59" fmla="*/ 473075 h 317"/>
                <a:gd name="T60" fmla="*/ 636588 w 564"/>
                <a:gd name="T61" fmla="*/ 473075 h 317"/>
                <a:gd name="T62" fmla="*/ 658813 w 564"/>
                <a:gd name="T63" fmla="*/ 481012 h 317"/>
                <a:gd name="T64" fmla="*/ 681038 w 564"/>
                <a:gd name="T65" fmla="*/ 481012 h 317"/>
                <a:gd name="T66" fmla="*/ 701675 w 564"/>
                <a:gd name="T67" fmla="*/ 487362 h 317"/>
                <a:gd name="T68" fmla="*/ 723900 w 564"/>
                <a:gd name="T69" fmla="*/ 487362 h 317"/>
                <a:gd name="T70" fmla="*/ 746125 w 564"/>
                <a:gd name="T71" fmla="*/ 487362 h 317"/>
                <a:gd name="T72" fmla="*/ 768350 w 564"/>
                <a:gd name="T73" fmla="*/ 495300 h 317"/>
                <a:gd name="T74" fmla="*/ 790575 w 564"/>
                <a:gd name="T75" fmla="*/ 495300 h 317"/>
                <a:gd name="T76" fmla="*/ 812800 w 564"/>
                <a:gd name="T77" fmla="*/ 495300 h 317"/>
                <a:gd name="T78" fmla="*/ 835025 w 564"/>
                <a:gd name="T79" fmla="*/ 495300 h 317"/>
                <a:gd name="T80" fmla="*/ 857250 w 564"/>
                <a:gd name="T81" fmla="*/ 503237 h 317"/>
                <a:gd name="T82" fmla="*/ 879475 w 564"/>
                <a:gd name="T83" fmla="*/ 503237 h 3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4" h="317">
                  <a:moveTo>
                    <a:pt x="0" y="0"/>
                  </a:moveTo>
                  <a:lnTo>
                    <a:pt x="0" y="5"/>
                  </a:lnTo>
                  <a:lnTo>
                    <a:pt x="5" y="9"/>
                  </a:lnTo>
                  <a:lnTo>
                    <a:pt x="5" y="14"/>
                  </a:lnTo>
                  <a:lnTo>
                    <a:pt x="9" y="19"/>
                  </a:lnTo>
                  <a:lnTo>
                    <a:pt x="9" y="23"/>
                  </a:lnTo>
                  <a:lnTo>
                    <a:pt x="14" y="28"/>
                  </a:lnTo>
                  <a:lnTo>
                    <a:pt x="14" y="33"/>
                  </a:lnTo>
                  <a:lnTo>
                    <a:pt x="23" y="42"/>
                  </a:lnTo>
                  <a:lnTo>
                    <a:pt x="23" y="51"/>
                  </a:lnTo>
                  <a:lnTo>
                    <a:pt x="28" y="56"/>
                  </a:lnTo>
                  <a:lnTo>
                    <a:pt x="33" y="61"/>
                  </a:lnTo>
                  <a:lnTo>
                    <a:pt x="33" y="65"/>
                  </a:lnTo>
                  <a:lnTo>
                    <a:pt x="37" y="70"/>
                  </a:lnTo>
                  <a:lnTo>
                    <a:pt x="47" y="79"/>
                  </a:lnTo>
                  <a:lnTo>
                    <a:pt x="47" y="84"/>
                  </a:lnTo>
                  <a:lnTo>
                    <a:pt x="51" y="88"/>
                  </a:lnTo>
                  <a:lnTo>
                    <a:pt x="61" y="98"/>
                  </a:lnTo>
                  <a:lnTo>
                    <a:pt x="61" y="102"/>
                  </a:lnTo>
                  <a:lnTo>
                    <a:pt x="65" y="107"/>
                  </a:lnTo>
                  <a:lnTo>
                    <a:pt x="65" y="112"/>
                  </a:lnTo>
                  <a:lnTo>
                    <a:pt x="70" y="116"/>
                  </a:lnTo>
                  <a:lnTo>
                    <a:pt x="79" y="126"/>
                  </a:lnTo>
                  <a:lnTo>
                    <a:pt x="79" y="130"/>
                  </a:lnTo>
                  <a:lnTo>
                    <a:pt x="84" y="130"/>
                  </a:lnTo>
                  <a:lnTo>
                    <a:pt x="93" y="140"/>
                  </a:lnTo>
                  <a:lnTo>
                    <a:pt x="93" y="144"/>
                  </a:lnTo>
                  <a:lnTo>
                    <a:pt x="98" y="149"/>
                  </a:lnTo>
                  <a:lnTo>
                    <a:pt x="103" y="154"/>
                  </a:lnTo>
                  <a:lnTo>
                    <a:pt x="107" y="158"/>
                  </a:lnTo>
                  <a:lnTo>
                    <a:pt x="112" y="163"/>
                  </a:lnTo>
                  <a:lnTo>
                    <a:pt x="116" y="168"/>
                  </a:lnTo>
                  <a:lnTo>
                    <a:pt x="121" y="172"/>
                  </a:lnTo>
                  <a:lnTo>
                    <a:pt x="126" y="177"/>
                  </a:lnTo>
                  <a:lnTo>
                    <a:pt x="130" y="182"/>
                  </a:lnTo>
                  <a:lnTo>
                    <a:pt x="135" y="186"/>
                  </a:lnTo>
                  <a:lnTo>
                    <a:pt x="140" y="191"/>
                  </a:lnTo>
                  <a:lnTo>
                    <a:pt x="144" y="196"/>
                  </a:lnTo>
                  <a:lnTo>
                    <a:pt x="149" y="196"/>
                  </a:lnTo>
                  <a:lnTo>
                    <a:pt x="154" y="200"/>
                  </a:lnTo>
                  <a:lnTo>
                    <a:pt x="158" y="205"/>
                  </a:lnTo>
                  <a:lnTo>
                    <a:pt x="163" y="210"/>
                  </a:lnTo>
                  <a:lnTo>
                    <a:pt x="168" y="210"/>
                  </a:lnTo>
                  <a:lnTo>
                    <a:pt x="172" y="214"/>
                  </a:lnTo>
                  <a:lnTo>
                    <a:pt x="177" y="219"/>
                  </a:lnTo>
                  <a:lnTo>
                    <a:pt x="182" y="219"/>
                  </a:lnTo>
                  <a:lnTo>
                    <a:pt x="186" y="224"/>
                  </a:lnTo>
                  <a:lnTo>
                    <a:pt x="191" y="228"/>
                  </a:lnTo>
                  <a:lnTo>
                    <a:pt x="196" y="228"/>
                  </a:lnTo>
                  <a:lnTo>
                    <a:pt x="200" y="233"/>
                  </a:lnTo>
                  <a:lnTo>
                    <a:pt x="205" y="233"/>
                  </a:lnTo>
                  <a:lnTo>
                    <a:pt x="210" y="238"/>
                  </a:lnTo>
                  <a:lnTo>
                    <a:pt x="214" y="238"/>
                  </a:lnTo>
                  <a:lnTo>
                    <a:pt x="219" y="242"/>
                  </a:lnTo>
                  <a:lnTo>
                    <a:pt x="224" y="247"/>
                  </a:lnTo>
                  <a:lnTo>
                    <a:pt x="228" y="247"/>
                  </a:lnTo>
                  <a:lnTo>
                    <a:pt x="233" y="251"/>
                  </a:lnTo>
                  <a:lnTo>
                    <a:pt x="238" y="251"/>
                  </a:lnTo>
                  <a:lnTo>
                    <a:pt x="242" y="256"/>
                  </a:lnTo>
                  <a:lnTo>
                    <a:pt x="247" y="256"/>
                  </a:lnTo>
                  <a:lnTo>
                    <a:pt x="252" y="256"/>
                  </a:lnTo>
                  <a:lnTo>
                    <a:pt x="256" y="261"/>
                  </a:lnTo>
                  <a:lnTo>
                    <a:pt x="261" y="261"/>
                  </a:lnTo>
                  <a:lnTo>
                    <a:pt x="266" y="265"/>
                  </a:lnTo>
                  <a:lnTo>
                    <a:pt x="270" y="265"/>
                  </a:lnTo>
                  <a:lnTo>
                    <a:pt x="275" y="265"/>
                  </a:lnTo>
                  <a:lnTo>
                    <a:pt x="279" y="270"/>
                  </a:lnTo>
                  <a:lnTo>
                    <a:pt x="284" y="270"/>
                  </a:lnTo>
                  <a:lnTo>
                    <a:pt x="289" y="275"/>
                  </a:lnTo>
                  <a:lnTo>
                    <a:pt x="293" y="275"/>
                  </a:lnTo>
                  <a:lnTo>
                    <a:pt x="298" y="275"/>
                  </a:lnTo>
                  <a:lnTo>
                    <a:pt x="303" y="275"/>
                  </a:lnTo>
                  <a:lnTo>
                    <a:pt x="307" y="279"/>
                  </a:lnTo>
                  <a:lnTo>
                    <a:pt x="312" y="279"/>
                  </a:lnTo>
                  <a:lnTo>
                    <a:pt x="317" y="279"/>
                  </a:lnTo>
                  <a:lnTo>
                    <a:pt x="321" y="284"/>
                  </a:lnTo>
                  <a:lnTo>
                    <a:pt x="326" y="284"/>
                  </a:lnTo>
                  <a:lnTo>
                    <a:pt x="331" y="284"/>
                  </a:lnTo>
                  <a:lnTo>
                    <a:pt x="335" y="284"/>
                  </a:lnTo>
                  <a:lnTo>
                    <a:pt x="340" y="289"/>
                  </a:lnTo>
                  <a:lnTo>
                    <a:pt x="345" y="289"/>
                  </a:lnTo>
                  <a:lnTo>
                    <a:pt x="349" y="289"/>
                  </a:lnTo>
                  <a:lnTo>
                    <a:pt x="354" y="289"/>
                  </a:lnTo>
                  <a:lnTo>
                    <a:pt x="359" y="293"/>
                  </a:lnTo>
                  <a:lnTo>
                    <a:pt x="363" y="293"/>
                  </a:lnTo>
                  <a:lnTo>
                    <a:pt x="368" y="293"/>
                  </a:lnTo>
                  <a:lnTo>
                    <a:pt x="373" y="293"/>
                  </a:lnTo>
                  <a:lnTo>
                    <a:pt x="377" y="293"/>
                  </a:lnTo>
                  <a:lnTo>
                    <a:pt x="382" y="298"/>
                  </a:lnTo>
                  <a:lnTo>
                    <a:pt x="387" y="298"/>
                  </a:lnTo>
                  <a:lnTo>
                    <a:pt x="391" y="298"/>
                  </a:lnTo>
                  <a:lnTo>
                    <a:pt x="396" y="298"/>
                  </a:lnTo>
                  <a:lnTo>
                    <a:pt x="401" y="298"/>
                  </a:lnTo>
                  <a:lnTo>
                    <a:pt x="405" y="298"/>
                  </a:lnTo>
                  <a:lnTo>
                    <a:pt x="410" y="303"/>
                  </a:lnTo>
                  <a:lnTo>
                    <a:pt x="415" y="303"/>
                  </a:lnTo>
                  <a:lnTo>
                    <a:pt x="419" y="303"/>
                  </a:lnTo>
                  <a:lnTo>
                    <a:pt x="424" y="303"/>
                  </a:lnTo>
                  <a:lnTo>
                    <a:pt x="429" y="303"/>
                  </a:lnTo>
                  <a:lnTo>
                    <a:pt x="433" y="303"/>
                  </a:lnTo>
                  <a:lnTo>
                    <a:pt x="438" y="303"/>
                  </a:lnTo>
                  <a:lnTo>
                    <a:pt x="442" y="307"/>
                  </a:lnTo>
                  <a:lnTo>
                    <a:pt x="447" y="307"/>
                  </a:lnTo>
                  <a:lnTo>
                    <a:pt x="452" y="307"/>
                  </a:lnTo>
                  <a:lnTo>
                    <a:pt x="456" y="307"/>
                  </a:lnTo>
                  <a:lnTo>
                    <a:pt x="461" y="307"/>
                  </a:lnTo>
                  <a:lnTo>
                    <a:pt x="466" y="307"/>
                  </a:lnTo>
                  <a:lnTo>
                    <a:pt x="470" y="307"/>
                  </a:lnTo>
                  <a:lnTo>
                    <a:pt x="475" y="307"/>
                  </a:lnTo>
                  <a:lnTo>
                    <a:pt x="480" y="307"/>
                  </a:lnTo>
                  <a:lnTo>
                    <a:pt x="484" y="312"/>
                  </a:lnTo>
                  <a:lnTo>
                    <a:pt x="489" y="312"/>
                  </a:lnTo>
                  <a:lnTo>
                    <a:pt x="494" y="312"/>
                  </a:lnTo>
                  <a:lnTo>
                    <a:pt x="498" y="312"/>
                  </a:lnTo>
                  <a:lnTo>
                    <a:pt x="503" y="312"/>
                  </a:lnTo>
                  <a:lnTo>
                    <a:pt x="508" y="312"/>
                  </a:lnTo>
                  <a:lnTo>
                    <a:pt x="512" y="312"/>
                  </a:lnTo>
                  <a:lnTo>
                    <a:pt x="517" y="312"/>
                  </a:lnTo>
                  <a:lnTo>
                    <a:pt x="522" y="312"/>
                  </a:lnTo>
                  <a:lnTo>
                    <a:pt x="526" y="312"/>
                  </a:lnTo>
                  <a:lnTo>
                    <a:pt x="531" y="312"/>
                  </a:lnTo>
                  <a:lnTo>
                    <a:pt x="536" y="312"/>
                  </a:lnTo>
                  <a:lnTo>
                    <a:pt x="540" y="317"/>
                  </a:lnTo>
                  <a:lnTo>
                    <a:pt x="545" y="317"/>
                  </a:lnTo>
                  <a:lnTo>
                    <a:pt x="550" y="317"/>
                  </a:lnTo>
                  <a:lnTo>
                    <a:pt x="554" y="317"/>
                  </a:lnTo>
                  <a:lnTo>
                    <a:pt x="559" y="317"/>
                  </a:lnTo>
                  <a:lnTo>
                    <a:pt x="564" y="317"/>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9" name="Freeform 69"/>
            <p:cNvSpPr>
              <a:spLocks/>
            </p:cNvSpPr>
            <p:nvPr/>
          </p:nvSpPr>
          <p:spPr bwMode="auto">
            <a:xfrm>
              <a:off x="1232139" y="719052"/>
              <a:ext cx="695257" cy="2195307"/>
            </a:xfrm>
            <a:custGeom>
              <a:avLst/>
              <a:gdLst>
                <a:gd name="T0" fmla="*/ 222250 w 438"/>
                <a:gd name="T1" fmla="*/ 1196975 h 1383"/>
                <a:gd name="T2" fmla="*/ 236538 w 438"/>
                <a:gd name="T3" fmla="*/ 228600 h 1383"/>
                <a:gd name="T4" fmla="*/ 244475 w 438"/>
                <a:gd name="T5" fmla="*/ 0 h 1383"/>
                <a:gd name="T6" fmla="*/ 252413 w 438"/>
                <a:gd name="T7" fmla="*/ 44450 h 1383"/>
                <a:gd name="T8" fmla="*/ 266700 w 438"/>
                <a:gd name="T9" fmla="*/ 103187 h 1383"/>
                <a:gd name="T10" fmla="*/ 274638 w 438"/>
                <a:gd name="T11" fmla="*/ 184150 h 1383"/>
                <a:gd name="T12" fmla="*/ 288925 w 438"/>
                <a:gd name="T13" fmla="*/ 236537 h 1383"/>
                <a:gd name="T14" fmla="*/ 296863 w 438"/>
                <a:gd name="T15" fmla="*/ 309562 h 1383"/>
                <a:gd name="T16" fmla="*/ 311150 w 438"/>
                <a:gd name="T17" fmla="*/ 354012 h 1383"/>
                <a:gd name="T18" fmla="*/ 319088 w 438"/>
                <a:gd name="T19" fmla="*/ 428625 h 1383"/>
                <a:gd name="T20" fmla="*/ 333375 w 438"/>
                <a:gd name="T21" fmla="*/ 473075 h 1383"/>
                <a:gd name="T22" fmla="*/ 341313 w 438"/>
                <a:gd name="T23" fmla="*/ 539750 h 1383"/>
                <a:gd name="T24" fmla="*/ 355600 w 438"/>
                <a:gd name="T25" fmla="*/ 584200 h 1383"/>
                <a:gd name="T26" fmla="*/ 361950 w 438"/>
                <a:gd name="T27" fmla="*/ 642937 h 1383"/>
                <a:gd name="T28" fmla="*/ 377825 w 438"/>
                <a:gd name="T29" fmla="*/ 679450 h 1383"/>
                <a:gd name="T30" fmla="*/ 384175 w 438"/>
                <a:gd name="T31" fmla="*/ 739775 h 1383"/>
                <a:gd name="T32" fmla="*/ 400050 w 438"/>
                <a:gd name="T33" fmla="*/ 782637 h 1383"/>
                <a:gd name="T34" fmla="*/ 406400 w 438"/>
                <a:gd name="T35" fmla="*/ 835025 h 1383"/>
                <a:gd name="T36" fmla="*/ 422275 w 438"/>
                <a:gd name="T37" fmla="*/ 871537 h 1383"/>
                <a:gd name="T38" fmla="*/ 428625 w 438"/>
                <a:gd name="T39" fmla="*/ 923925 h 1383"/>
                <a:gd name="T40" fmla="*/ 444500 w 438"/>
                <a:gd name="T41" fmla="*/ 960437 h 1383"/>
                <a:gd name="T42" fmla="*/ 450850 w 438"/>
                <a:gd name="T43" fmla="*/ 1012825 h 1383"/>
                <a:gd name="T44" fmla="*/ 466725 w 438"/>
                <a:gd name="T45" fmla="*/ 1041400 h 1383"/>
                <a:gd name="T46" fmla="*/ 473075 w 438"/>
                <a:gd name="T47" fmla="*/ 1093787 h 1383"/>
                <a:gd name="T48" fmla="*/ 488950 w 438"/>
                <a:gd name="T49" fmla="*/ 1130300 h 1383"/>
                <a:gd name="T50" fmla="*/ 495300 w 438"/>
                <a:gd name="T51" fmla="*/ 1174750 h 1383"/>
                <a:gd name="T52" fmla="*/ 511175 w 438"/>
                <a:gd name="T53" fmla="*/ 1204912 h 1383"/>
                <a:gd name="T54" fmla="*/ 517525 w 438"/>
                <a:gd name="T55" fmla="*/ 1249362 h 1383"/>
                <a:gd name="T56" fmla="*/ 533400 w 438"/>
                <a:gd name="T57" fmla="*/ 1271587 h 1383"/>
                <a:gd name="T58" fmla="*/ 539750 w 438"/>
                <a:gd name="T59" fmla="*/ 1316037 h 1383"/>
                <a:gd name="T60" fmla="*/ 555625 w 438"/>
                <a:gd name="T61" fmla="*/ 1344612 h 1383"/>
                <a:gd name="T62" fmla="*/ 561975 w 438"/>
                <a:gd name="T63" fmla="*/ 1374775 h 1383"/>
                <a:gd name="T64" fmla="*/ 577850 w 438"/>
                <a:gd name="T65" fmla="*/ 1404937 h 1383"/>
                <a:gd name="T66" fmla="*/ 584200 w 438"/>
                <a:gd name="T67" fmla="*/ 1441450 h 1383"/>
                <a:gd name="T68" fmla="*/ 600075 w 438"/>
                <a:gd name="T69" fmla="*/ 1471612 h 1383"/>
                <a:gd name="T70" fmla="*/ 606425 w 438"/>
                <a:gd name="T71" fmla="*/ 1500187 h 1383"/>
                <a:gd name="T72" fmla="*/ 620713 w 438"/>
                <a:gd name="T73" fmla="*/ 1522412 h 1383"/>
                <a:gd name="T74" fmla="*/ 628650 w 438"/>
                <a:gd name="T75" fmla="*/ 1552575 h 1383"/>
                <a:gd name="T76" fmla="*/ 642938 w 438"/>
                <a:gd name="T77" fmla="*/ 1574800 h 1383"/>
                <a:gd name="T78" fmla="*/ 650875 w 438"/>
                <a:gd name="T79" fmla="*/ 1603375 h 1383"/>
                <a:gd name="T80" fmla="*/ 673100 w 438"/>
                <a:gd name="T81" fmla="*/ 1641475 h 1383"/>
                <a:gd name="T82" fmla="*/ 681038 w 438"/>
                <a:gd name="T83" fmla="*/ 1663700 h 13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38" h="1383">
                  <a:moveTo>
                    <a:pt x="0" y="1383"/>
                  </a:moveTo>
                  <a:lnTo>
                    <a:pt x="140" y="1383"/>
                  </a:lnTo>
                  <a:lnTo>
                    <a:pt x="140" y="754"/>
                  </a:lnTo>
                  <a:lnTo>
                    <a:pt x="145" y="750"/>
                  </a:lnTo>
                  <a:lnTo>
                    <a:pt x="145" y="149"/>
                  </a:lnTo>
                  <a:lnTo>
                    <a:pt x="149" y="144"/>
                  </a:lnTo>
                  <a:lnTo>
                    <a:pt x="149" y="9"/>
                  </a:lnTo>
                  <a:lnTo>
                    <a:pt x="154" y="5"/>
                  </a:lnTo>
                  <a:lnTo>
                    <a:pt x="154" y="0"/>
                  </a:lnTo>
                  <a:lnTo>
                    <a:pt x="154" y="5"/>
                  </a:lnTo>
                  <a:lnTo>
                    <a:pt x="159" y="9"/>
                  </a:lnTo>
                  <a:lnTo>
                    <a:pt x="159" y="28"/>
                  </a:lnTo>
                  <a:lnTo>
                    <a:pt x="163" y="32"/>
                  </a:lnTo>
                  <a:lnTo>
                    <a:pt x="163" y="60"/>
                  </a:lnTo>
                  <a:lnTo>
                    <a:pt x="168" y="65"/>
                  </a:lnTo>
                  <a:lnTo>
                    <a:pt x="168" y="88"/>
                  </a:lnTo>
                  <a:lnTo>
                    <a:pt x="173" y="93"/>
                  </a:lnTo>
                  <a:lnTo>
                    <a:pt x="173" y="116"/>
                  </a:lnTo>
                  <a:lnTo>
                    <a:pt x="177" y="121"/>
                  </a:lnTo>
                  <a:lnTo>
                    <a:pt x="177" y="144"/>
                  </a:lnTo>
                  <a:lnTo>
                    <a:pt x="182" y="149"/>
                  </a:lnTo>
                  <a:lnTo>
                    <a:pt x="182" y="168"/>
                  </a:lnTo>
                  <a:lnTo>
                    <a:pt x="187" y="172"/>
                  </a:lnTo>
                  <a:lnTo>
                    <a:pt x="187" y="195"/>
                  </a:lnTo>
                  <a:lnTo>
                    <a:pt x="191" y="200"/>
                  </a:lnTo>
                  <a:lnTo>
                    <a:pt x="191" y="219"/>
                  </a:lnTo>
                  <a:lnTo>
                    <a:pt x="196" y="223"/>
                  </a:lnTo>
                  <a:lnTo>
                    <a:pt x="196" y="247"/>
                  </a:lnTo>
                  <a:lnTo>
                    <a:pt x="201" y="251"/>
                  </a:lnTo>
                  <a:lnTo>
                    <a:pt x="201" y="270"/>
                  </a:lnTo>
                  <a:lnTo>
                    <a:pt x="205" y="275"/>
                  </a:lnTo>
                  <a:lnTo>
                    <a:pt x="205" y="293"/>
                  </a:lnTo>
                  <a:lnTo>
                    <a:pt x="210" y="298"/>
                  </a:lnTo>
                  <a:lnTo>
                    <a:pt x="210" y="317"/>
                  </a:lnTo>
                  <a:lnTo>
                    <a:pt x="215" y="321"/>
                  </a:lnTo>
                  <a:lnTo>
                    <a:pt x="215" y="340"/>
                  </a:lnTo>
                  <a:lnTo>
                    <a:pt x="219" y="344"/>
                  </a:lnTo>
                  <a:lnTo>
                    <a:pt x="219" y="363"/>
                  </a:lnTo>
                  <a:lnTo>
                    <a:pt x="224" y="368"/>
                  </a:lnTo>
                  <a:lnTo>
                    <a:pt x="224" y="382"/>
                  </a:lnTo>
                  <a:lnTo>
                    <a:pt x="228" y="386"/>
                  </a:lnTo>
                  <a:lnTo>
                    <a:pt x="228" y="405"/>
                  </a:lnTo>
                  <a:lnTo>
                    <a:pt x="233" y="410"/>
                  </a:lnTo>
                  <a:lnTo>
                    <a:pt x="233" y="424"/>
                  </a:lnTo>
                  <a:lnTo>
                    <a:pt x="238" y="428"/>
                  </a:lnTo>
                  <a:lnTo>
                    <a:pt x="238" y="447"/>
                  </a:lnTo>
                  <a:lnTo>
                    <a:pt x="242" y="452"/>
                  </a:lnTo>
                  <a:lnTo>
                    <a:pt x="242" y="466"/>
                  </a:lnTo>
                  <a:lnTo>
                    <a:pt x="247" y="470"/>
                  </a:lnTo>
                  <a:lnTo>
                    <a:pt x="247" y="489"/>
                  </a:lnTo>
                  <a:lnTo>
                    <a:pt x="252" y="493"/>
                  </a:lnTo>
                  <a:lnTo>
                    <a:pt x="252" y="507"/>
                  </a:lnTo>
                  <a:lnTo>
                    <a:pt x="256" y="512"/>
                  </a:lnTo>
                  <a:lnTo>
                    <a:pt x="256" y="526"/>
                  </a:lnTo>
                  <a:lnTo>
                    <a:pt x="261" y="531"/>
                  </a:lnTo>
                  <a:lnTo>
                    <a:pt x="261" y="545"/>
                  </a:lnTo>
                  <a:lnTo>
                    <a:pt x="266" y="549"/>
                  </a:lnTo>
                  <a:lnTo>
                    <a:pt x="266" y="563"/>
                  </a:lnTo>
                  <a:lnTo>
                    <a:pt x="270" y="568"/>
                  </a:lnTo>
                  <a:lnTo>
                    <a:pt x="270" y="582"/>
                  </a:lnTo>
                  <a:lnTo>
                    <a:pt x="275" y="587"/>
                  </a:lnTo>
                  <a:lnTo>
                    <a:pt x="275" y="601"/>
                  </a:lnTo>
                  <a:lnTo>
                    <a:pt x="280" y="605"/>
                  </a:lnTo>
                  <a:lnTo>
                    <a:pt x="280" y="619"/>
                  </a:lnTo>
                  <a:lnTo>
                    <a:pt x="284" y="624"/>
                  </a:lnTo>
                  <a:lnTo>
                    <a:pt x="284" y="638"/>
                  </a:lnTo>
                  <a:lnTo>
                    <a:pt x="289" y="643"/>
                  </a:lnTo>
                  <a:lnTo>
                    <a:pt x="289" y="652"/>
                  </a:lnTo>
                  <a:lnTo>
                    <a:pt x="294" y="656"/>
                  </a:lnTo>
                  <a:lnTo>
                    <a:pt x="294" y="670"/>
                  </a:lnTo>
                  <a:lnTo>
                    <a:pt x="298" y="675"/>
                  </a:lnTo>
                  <a:lnTo>
                    <a:pt x="298" y="689"/>
                  </a:lnTo>
                  <a:lnTo>
                    <a:pt x="303" y="694"/>
                  </a:lnTo>
                  <a:lnTo>
                    <a:pt x="303" y="708"/>
                  </a:lnTo>
                  <a:lnTo>
                    <a:pt x="308" y="712"/>
                  </a:lnTo>
                  <a:lnTo>
                    <a:pt x="308" y="722"/>
                  </a:lnTo>
                  <a:lnTo>
                    <a:pt x="312" y="726"/>
                  </a:lnTo>
                  <a:lnTo>
                    <a:pt x="312" y="740"/>
                  </a:lnTo>
                  <a:lnTo>
                    <a:pt x="317" y="745"/>
                  </a:lnTo>
                  <a:lnTo>
                    <a:pt x="317" y="754"/>
                  </a:lnTo>
                  <a:lnTo>
                    <a:pt x="322" y="759"/>
                  </a:lnTo>
                  <a:lnTo>
                    <a:pt x="322" y="768"/>
                  </a:lnTo>
                  <a:lnTo>
                    <a:pt x="326" y="773"/>
                  </a:lnTo>
                  <a:lnTo>
                    <a:pt x="326" y="787"/>
                  </a:lnTo>
                  <a:lnTo>
                    <a:pt x="331" y="792"/>
                  </a:lnTo>
                  <a:lnTo>
                    <a:pt x="331" y="796"/>
                  </a:lnTo>
                  <a:lnTo>
                    <a:pt x="336" y="801"/>
                  </a:lnTo>
                  <a:lnTo>
                    <a:pt x="336" y="815"/>
                  </a:lnTo>
                  <a:lnTo>
                    <a:pt x="340" y="819"/>
                  </a:lnTo>
                  <a:lnTo>
                    <a:pt x="340" y="829"/>
                  </a:lnTo>
                  <a:lnTo>
                    <a:pt x="345" y="833"/>
                  </a:lnTo>
                  <a:lnTo>
                    <a:pt x="345" y="843"/>
                  </a:lnTo>
                  <a:lnTo>
                    <a:pt x="350" y="847"/>
                  </a:lnTo>
                  <a:lnTo>
                    <a:pt x="350" y="852"/>
                  </a:lnTo>
                  <a:lnTo>
                    <a:pt x="354" y="857"/>
                  </a:lnTo>
                  <a:lnTo>
                    <a:pt x="354" y="866"/>
                  </a:lnTo>
                  <a:lnTo>
                    <a:pt x="359" y="871"/>
                  </a:lnTo>
                  <a:lnTo>
                    <a:pt x="359" y="880"/>
                  </a:lnTo>
                  <a:lnTo>
                    <a:pt x="364" y="885"/>
                  </a:lnTo>
                  <a:lnTo>
                    <a:pt x="364" y="894"/>
                  </a:lnTo>
                  <a:lnTo>
                    <a:pt x="368" y="899"/>
                  </a:lnTo>
                  <a:lnTo>
                    <a:pt x="368" y="908"/>
                  </a:lnTo>
                  <a:lnTo>
                    <a:pt x="373" y="913"/>
                  </a:lnTo>
                  <a:lnTo>
                    <a:pt x="373" y="922"/>
                  </a:lnTo>
                  <a:lnTo>
                    <a:pt x="378" y="927"/>
                  </a:lnTo>
                  <a:lnTo>
                    <a:pt x="378" y="931"/>
                  </a:lnTo>
                  <a:lnTo>
                    <a:pt x="382" y="936"/>
                  </a:lnTo>
                  <a:lnTo>
                    <a:pt x="382" y="945"/>
                  </a:lnTo>
                  <a:lnTo>
                    <a:pt x="387" y="950"/>
                  </a:lnTo>
                  <a:lnTo>
                    <a:pt x="387" y="955"/>
                  </a:lnTo>
                  <a:lnTo>
                    <a:pt x="391" y="959"/>
                  </a:lnTo>
                  <a:lnTo>
                    <a:pt x="391" y="969"/>
                  </a:lnTo>
                  <a:lnTo>
                    <a:pt x="396" y="973"/>
                  </a:lnTo>
                  <a:lnTo>
                    <a:pt x="396" y="978"/>
                  </a:lnTo>
                  <a:lnTo>
                    <a:pt x="401" y="982"/>
                  </a:lnTo>
                  <a:lnTo>
                    <a:pt x="401" y="987"/>
                  </a:lnTo>
                  <a:lnTo>
                    <a:pt x="405" y="992"/>
                  </a:lnTo>
                  <a:lnTo>
                    <a:pt x="405" y="996"/>
                  </a:lnTo>
                  <a:lnTo>
                    <a:pt x="410" y="1001"/>
                  </a:lnTo>
                  <a:lnTo>
                    <a:pt x="410" y="1010"/>
                  </a:lnTo>
                  <a:lnTo>
                    <a:pt x="419" y="1020"/>
                  </a:lnTo>
                  <a:lnTo>
                    <a:pt x="419" y="1029"/>
                  </a:lnTo>
                  <a:lnTo>
                    <a:pt x="424" y="1034"/>
                  </a:lnTo>
                  <a:lnTo>
                    <a:pt x="424" y="1038"/>
                  </a:lnTo>
                  <a:lnTo>
                    <a:pt x="429" y="1043"/>
                  </a:lnTo>
                  <a:lnTo>
                    <a:pt x="429" y="1048"/>
                  </a:lnTo>
                  <a:lnTo>
                    <a:pt x="433" y="1052"/>
                  </a:lnTo>
                  <a:lnTo>
                    <a:pt x="438" y="1057"/>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30" name="Group 529"/>
          <p:cNvGrpSpPr/>
          <p:nvPr/>
        </p:nvGrpSpPr>
        <p:grpSpPr>
          <a:xfrm>
            <a:off x="5773659" y="855641"/>
            <a:ext cx="3030214" cy="2130196"/>
            <a:chOff x="5773659" y="855641"/>
            <a:chExt cx="3030214" cy="2130196"/>
          </a:xfrm>
        </p:grpSpPr>
        <p:sp>
          <p:nvSpPr>
            <p:cNvPr id="531" name="Freeform 72"/>
            <p:cNvSpPr>
              <a:spLocks/>
            </p:cNvSpPr>
            <p:nvPr/>
          </p:nvSpPr>
          <p:spPr bwMode="auto">
            <a:xfrm>
              <a:off x="8472121" y="2985837"/>
              <a:ext cx="331752" cy="0"/>
            </a:xfrm>
            <a:custGeom>
              <a:avLst/>
              <a:gdLst>
                <a:gd name="T0" fmla="*/ 0 w 209"/>
                <a:gd name="T1" fmla="*/ 6350 w 209"/>
                <a:gd name="T2" fmla="*/ 14287 w 209"/>
                <a:gd name="T3" fmla="*/ 22225 w 209"/>
                <a:gd name="T4" fmla="*/ 28575 w 209"/>
                <a:gd name="T5" fmla="*/ 36512 w 209"/>
                <a:gd name="T6" fmla="*/ 44450 w 209"/>
                <a:gd name="T7" fmla="*/ 50800 w 209"/>
                <a:gd name="T8" fmla="*/ 58737 w 209"/>
                <a:gd name="T9" fmla="*/ 65087 w 209"/>
                <a:gd name="T10" fmla="*/ 73025 w 209"/>
                <a:gd name="T11" fmla="*/ 80962 w 209"/>
                <a:gd name="T12" fmla="*/ 87312 w 209"/>
                <a:gd name="T13" fmla="*/ 95250 w 209"/>
                <a:gd name="T14" fmla="*/ 103187 w 209"/>
                <a:gd name="T15" fmla="*/ 117475 w 209"/>
                <a:gd name="T16" fmla="*/ 125412 w 209"/>
                <a:gd name="T17" fmla="*/ 131762 w 209"/>
                <a:gd name="T18" fmla="*/ 139700 w 209"/>
                <a:gd name="T19" fmla="*/ 147637 w 209"/>
                <a:gd name="T20" fmla="*/ 161925 w 209"/>
                <a:gd name="T21" fmla="*/ 169862 w 209"/>
                <a:gd name="T22" fmla="*/ 176212 w 209"/>
                <a:gd name="T23" fmla="*/ 184150 w 209"/>
                <a:gd name="T24" fmla="*/ 192087 w 209"/>
                <a:gd name="T25" fmla="*/ 206375 w 209"/>
                <a:gd name="T26" fmla="*/ 214312 w 209"/>
                <a:gd name="T27" fmla="*/ 220662 w 209"/>
                <a:gd name="T28" fmla="*/ 236537 w 209"/>
                <a:gd name="T29" fmla="*/ 242887 w 209"/>
                <a:gd name="T30" fmla="*/ 250825 w 209"/>
                <a:gd name="T31" fmla="*/ 258762 w 209"/>
                <a:gd name="T32" fmla="*/ 265112 w 209"/>
                <a:gd name="T33" fmla="*/ 273050 w 209"/>
                <a:gd name="T34" fmla="*/ 280987 w 209"/>
                <a:gd name="T35" fmla="*/ 287337 w 209"/>
                <a:gd name="T36" fmla="*/ 295275 w 209"/>
                <a:gd name="T37" fmla="*/ 303212 w 209"/>
                <a:gd name="T38" fmla="*/ 309562 w 209"/>
                <a:gd name="T39" fmla="*/ 317500 w 209"/>
                <a:gd name="T40" fmla="*/ 323850 w 209"/>
                <a:gd name="T41" fmla="*/ 331787 w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42">
                  <a:pos x="T0" y="0"/>
                </a:cxn>
                <a:cxn ang="T43">
                  <a:pos x="T1" y="0"/>
                </a:cxn>
                <a:cxn ang="T44">
                  <a:pos x="T2" y="0"/>
                </a:cxn>
                <a:cxn ang="T45">
                  <a:pos x="T3" y="0"/>
                </a:cxn>
                <a:cxn ang="T46">
                  <a:pos x="T4" y="0"/>
                </a:cxn>
                <a:cxn ang="T47">
                  <a:pos x="T5" y="0"/>
                </a:cxn>
                <a:cxn ang="T48">
                  <a:pos x="T6" y="0"/>
                </a:cxn>
                <a:cxn ang="T49">
                  <a:pos x="T7" y="0"/>
                </a:cxn>
                <a:cxn ang="T50">
                  <a:pos x="T8" y="0"/>
                </a:cxn>
                <a:cxn ang="T51">
                  <a:pos x="T9" y="0"/>
                </a:cxn>
                <a:cxn ang="T52">
                  <a:pos x="T10" y="0"/>
                </a:cxn>
                <a:cxn ang="T53">
                  <a:pos x="T11" y="0"/>
                </a:cxn>
                <a:cxn ang="T54">
                  <a:pos x="T12" y="0"/>
                </a:cxn>
                <a:cxn ang="T55">
                  <a:pos x="T13" y="0"/>
                </a:cxn>
                <a:cxn ang="T56">
                  <a:pos x="T14" y="0"/>
                </a:cxn>
                <a:cxn ang="T57">
                  <a:pos x="T15" y="0"/>
                </a:cxn>
                <a:cxn ang="T58">
                  <a:pos x="T16" y="0"/>
                </a:cxn>
                <a:cxn ang="T59">
                  <a:pos x="T17" y="0"/>
                </a:cxn>
                <a:cxn ang="T60">
                  <a:pos x="T18" y="0"/>
                </a:cxn>
                <a:cxn ang="T61">
                  <a:pos x="T19" y="0"/>
                </a:cxn>
                <a:cxn ang="T62">
                  <a:pos x="T20" y="0"/>
                </a:cxn>
                <a:cxn ang="T63">
                  <a:pos x="T21" y="0"/>
                </a:cxn>
                <a:cxn ang="T64">
                  <a:pos x="T22" y="0"/>
                </a:cxn>
                <a:cxn ang="T65">
                  <a:pos x="T23" y="0"/>
                </a:cxn>
                <a:cxn ang="T66">
                  <a:pos x="T24" y="0"/>
                </a:cxn>
                <a:cxn ang="T67">
                  <a:pos x="T25" y="0"/>
                </a:cxn>
                <a:cxn ang="T68">
                  <a:pos x="T26" y="0"/>
                </a:cxn>
                <a:cxn ang="T69">
                  <a:pos x="T27" y="0"/>
                </a:cxn>
                <a:cxn ang="T70">
                  <a:pos x="T28" y="0"/>
                </a:cxn>
                <a:cxn ang="T71">
                  <a:pos x="T29" y="0"/>
                </a:cxn>
                <a:cxn ang="T72">
                  <a:pos x="T30" y="0"/>
                </a:cxn>
                <a:cxn ang="T73">
                  <a:pos x="T31" y="0"/>
                </a:cxn>
                <a:cxn ang="T74">
                  <a:pos x="T32" y="0"/>
                </a:cxn>
                <a:cxn ang="T75">
                  <a:pos x="T33" y="0"/>
                </a:cxn>
                <a:cxn ang="T76">
                  <a:pos x="T34" y="0"/>
                </a:cxn>
                <a:cxn ang="T77">
                  <a:pos x="T35" y="0"/>
                </a:cxn>
                <a:cxn ang="T78">
                  <a:pos x="T36" y="0"/>
                </a:cxn>
                <a:cxn ang="T79">
                  <a:pos x="T37" y="0"/>
                </a:cxn>
                <a:cxn ang="T80">
                  <a:pos x="T38" y="0"/>
                </a:cxn>
                <a:cxn ang="T81">
                  <a:pos x="T39" y="0"/>
                </a:cxn>
                <a:cxn ang="T82">
                  <a:pos x="T40" y="0"/>
                </a:cxn>
                <a:cxn ang="T83">
                  <a:pos x="T41" y="0"/>
                </a:cxn>
              </a:cxnLst>
              <a:rect l="0" t="0" r="r" b="b"/>
              <a:pathLst>
                <a:path w="209">
                  <a:moveTo>
                    <a:pt x="0" y="0"/>
                  </a:moveTo>
                  <a:lnTo>
                    <a:pt x="4" y="0"/>
                  </a:lnTo>
                  <a:lnTo>
                    <a:pt x="9" y="0"/>
                  </a:lnTo>
                  <a:lnTo>
                    <a:pt x="14" y="0"/>
                  </a:lnTo>
                  <a:lnTo>
                    <a:pt x="18" y="0"/>
                  </a:lnTo>
                  <a:lnTo>
                    <a:pt x="23" y="0"/>
                  </a:lnTo>
                  <a:lnTo>
                    <a:pt x="28" y="0"/>
                  </a:lnTo>
                  <a:lnTo>
                    <a:pt x="32" y="0"/>
                  </a:lnTo>
                  <a:lnTo>
                    <a:pt x="37" y="0"/>
                  </a:lnTo>
                  <a:lnTo>
                    <a:pt x="41" y="0"/>
                  </a:lnTo>
                  <a:lnTo>
                    <a:pt x="46" y="0"/>
                  </a:lnTo>
                  <a:lnTo>
                    <a:pt x="51" y="0"/>
                  </a:lnTo>
                  <a:lnTo>
                    <a:pt x="55" y="0"/>
                  </a:lnTo>
                  <a:lnTo>
                    <a:pt x="60" y="0"/>
                  </a:lnTo>
                  <a:lnTo>
                    <a:pt x="65" y="0"/>
                  </a:lnTo>
                  <a:lnTo>
                    <a:pt x="74" y="0"/>
                  </a:lnTo>
                  <a:lnTo>
                    <a:pt x="79" y="0"/>
                  </a:lnTo>
                  <a:lnTo>
                    <a:pt x="83" y="0"/>
                  </a:lnTo>
                  <a:lnTo>
                    <a:pt x="88" y="0"/>
                  </a:lnTo>
                  <a:lnTo>
                    <a:pt x="93" y="0"/>
                  </a:lnTo>
                  <a:lnTo>
                    <a:pt x="102" y="0"/>
                  </a:lnTo>
                  <a:lnTo>
                    <a:pt x="107" y="0"/>
                  </a:lnTo>
                  <a:lnTo>
                    <a:pt x="111" y="0"/>
                  </a:lnTo>
                  <a:lnTo>
                    <a:pt x="116" y="0"/>
                  </a:lnTo>
                  <a:lnTo>
                    <a:pt x="121" y="0"/>
                  </a:lnTo>
                  <a:lnTo>
                    <a:pt x="130" y="0"/>
                  </a:lnTo>
                  <a:lnTo>
                    <a:pt x="135" y="0"/>
                  </a:lnTo>
                  <a:lnTo>
                    <a:pt x="139" y="0"/>
                  </a:lnTo>
                  <a:lnTo>
                    <a:pt x="149" y="0"/>
                  </a:lnTo>
                  <a:lnTo>
                    <a:pt x="153" y="0"/>
                  </a:lnTo>
                  <a:lnTo>
                    <a:pt x="158" y="0"/>
                  </a:lnTo>
                  <a:lnTo>
                    <a:pt x="163" y="0"/>
                  </a:lnTo>
                  <a:lnTo>
                    <a:pt x="167" y="0"/>
                  </a:lnTo>
                  <a:lnTo>
                    <a:pt x="172" y="0"/>
                  </a:lnTo>
                  <a:lnTo>
                    <a:pt x="177" y="0"/>
                  </a:lnTo>
                  <a:lnTo>
                    <a:pt x="181" y="0"/>
                  </a:lnTo>
                  <a:lnTo>
                    <a:pt x="186" y="0"/>
                  </a:lnTo>
                  <a:lnTo>
                    <a:pt x="191" y="0"/>
                  </a:lnTo>
                  <a:lnTo>
                    <a:pt x="195" y="0"/>
                  </a:lnTo>
                  <a:lnTo>
                    <a:pt x="200" y="0"/>
                  </a:lnTo>
                  <a:lnTo>
                    <a:pt x="204" y="0"/>
                  </a:lnTo>
                  <a:lnTo>
                    <a:pt x="209" y="0"/>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 name="Freeform 71"/>
            <p:cNvSpPr>
              <a:spLocks/>
            </p:cNvSpPr>
            <p:nvPr/>
          </p:nvSpPr>
          <p:spPr bwMode="auto">
            <a:xfrm>
              <a:off x="7503849" y="2977901"/>
              <a:ext cx="968272" cy="7936"/>
            </a:xfrm>
            <a:custGeom>
              <a:avLst/>
              <a:gdLst>
                <a:gd name="T0" fmla="*/ 14288 w 610"/>
                <a:gd name="T1" fmla="*/ 0 h 5"/>
                <a:gd name="T2" fmla="*/ 36513 w 610"/>
                <a:gd name="T3" fmla="*/ 0 h 5"/>
                <a:gd name="T4" fmla="*/ 58738 w 610"/>
                <a:gd name="T5" fmla="*/ 0 h 5"/>
                <a:gd name="T6" fmla="*/ 80963 w 610"/>
                <a:gd name="T7" fmla="*/ 7937 h 5"/>
                <a:gd name="T8" fmla="*/ 103188 w 610"/>
                <a:gd name="T9" fmla="*/ 7937 h 5"/>
                <a:gd name="T10" fmla="*/ 125413 w 610"/>
                <a:gd name="T11" fmla="*/ 7937 h 5"/>
                <a:gd name="T12" fmla="*/ 147638 w 610"/>
                <a:gd name="T13" fmla="*/ 7937 h 5"/>
                <a:gd name="T14" fmla="*/ 169863 w 610"/>
                <a:gd name="T15" fmla="*/ 7937 h 5"/>
                <a:gd name="T16" fmla="*/ 192088 w 610"/>
                <a:gd name="T17" fmla="*/ 7937 h 5"/>
                <a:gd name="T18" fmla="*/ 214313 w 610"/>
                <a:gd name="T19" fmla="*/ 7937 h 5"/>
                <a:gd name="T20" fmla="*/ 236538 w 610"/>
                <a:gd name="T21" fmla="*/ 7937 h 5"/>
                <a:gd name="T22" fmla="*/ 265113 w 610"/>
                <a:gd name="T23" fmla="*/ 7937 h 5"/>
                <a:gd name="T24" fmla="*/ 287338 w 610"/>
                <a:gd name="T25" fmla="*/ 7937 h 5"/>
                <a:gd name="T26" fmla="*/ 309563 w 610"/>
                <a:gd name="T27" fmla="*/ 7937 h 5"/>
                <a:gd name="T28" fmla="*/ 331788 w 610"/>
                <a:gd name="T29" fmla="*/ 7937 h 5"/>
                <a:gd name="T30" fmla="*/ 361950 w 610"/>
                <a:gd name="T31" fmla="*/ 7937 h 5"/>
                <a:gd name="T32" fmla="*/ 384175 w 610"/>
                <a:gd name="T33" fmla="*/ 7937 h 5"/>
                <a:gd name="T34" fmla="*/ 412750 w 610"/>
                <a:gd name="T35" fmla="*/ 7937 h 5"/>
                <a:gd name="T36" fmla="*/ 434975 w 610"/>
                <a:gd name="T37" fmla="*/ 7937 h 5"/>
                <a:gd name="T38" fmla="*/ 457200 w 610"/>
                <a:gd name="T39" fmla="*/ 7937 h 5"/>
                <a:gd name="T40" fmla="*/ 479425 w 610"/>
                <a:gd name="T41" fmla="*/ 7937 h 5"/>
                <a:gd name="T42" fmla="*/ 501650 w 610"/>
                <a:gd name="T43" fmla="*/ 7937 h 5"/>
                <a:gd name="T44" fmla="*/ 523875 w 610"/>
                <a:gd name="T45" fmla="*/ 7937 h 5"/>
                <a:gd name="T46" fmla="*/ 546100 w 610"/>
                <a:gd name="T47" fmla="*/ 7937 h 5"/>
                <a:gd name="T48" fmla="*/ 568325 w 610"/>
                <a:gd name="T49" fmla="*/ 7937 h 5"/>
                <a:gd name="T50" fmla="*/ 590550 w 610"/>
                <a:gd name="T51" fmla="*/ 7937 h 5"/>
                <a:gd name="T52" fmla="*/ 612775 w 610"/>
                <a:gd name="T53" fmla="*/ 7937 h 5"/>
                <a:gd name="T54" fmla="*/ 635000 w 610"/>
                <a:gd name="T55" fmla="*/ 7937 h 5"/>
                <a:gd name="T56" fmla="*/ 657225 w 610"/>
                <a:gd name="T57" fmla="*/ 7937 h 5"/>
                <a:gd name="T58" fmla="*/ 679450 w 610"/>
                <a:gd name="T59" fmla="*/ 7937 h 5"/>
                <a:gd name="T60" fmla="*/ 701675 w 610"/>
                <a:gd name="T61" fmla="*/ 7937 h 5"/>
                <a:gd name="T62" fmla="*/ 723900 w 610"/>
                <a:gd name="T63" fmla="*/ 7937 h 5"/>
                <a:gd name="T64" fmla="*/ 746125 w 610"/>
                <a:gd name="T65" fmla="*/ 7937 h 5"/>
                <a:gd name="T66" fmla="*/ 768350 w 610"/>
                <a:gd name="T67" fmla="*/ 7937 h 5"/>
                <a:gd name="T68" fmla="*/ 790575 w 610"/>
                <a:gd name="T69" fmla="*/ 7937 h 5"/>
                <a:gd name="T70" fmla="*/ 812800 w 610"/>
                <a:gd name="T71" fmla="*/ 7937 h 5"/>
                <a:gd name="T72" fmla="*/ 841375 w 610"/>
                <a:gd name="T73" fmla="*/ 7937 h 5"/>
                <a:gd name="T74" fmla="*/ 863600 w 610"/>
                <a:gd name="T75" fmla="*/ 7937 h 5"/>
                <a:gd name="T76" fmla="*/ 885825 w 610"/>
                <a:gd name="T77" fmla="*/ 7937 h 5"/>
                <a:gd name="T78" fmla="*/ 908050 w 610"/>
                <a:gd name="T79" fmla="*/ 7937 h 5"/>
                <a:gd name="T80" fmla="*/ 930275 w 610"/>
                <a:gd name="T81" fmla="*/ 7937 h 5"/>
                <a:gd name="T82" fmla="*/ 952500 w 610"/>
                <a:gd name="T83" fmla="*/ 7937 h 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0" h="5">
                  <a:moveTo>
                    <a:pt x="0" y="0"/>
                  </a:moveTo>
                  <a:lnTo>
                    <a:pt x="4" y="0"/>
                  </a:lnTo>
                  <a:lnTo>
                    <a:pt x="9" y="0"/>
                  </a:lnTo>
                  <a:lnTo>
                    <a:pt x="13" y="0"/>
                  </a:lnTo>
                  <a:lnTo>
                    <a:pt x="18" y="0"/>
                  </a:lnTo>
                  <a:lnTo>
                    <a:pt x="23" y="0"/>
                  </a:lnTo>
                  <a:lnTo>
                    <a:pt x="27" y="0"/>
                  </a:lnTo>
                  <a:lnTo>
                    <a:pt x="32" y="0"/>
                  </a:lnTo>
                  <a:lnTo>
                    <a:pt x="37" y="0"/>
                  </a:lnTo>
                  <a:lnTo>
                    <a:pt x="41" y="0"/>
                  </a:lnTo>
                  <a:lnTo>
                    <a:pt x="46" y="0"/>
                  </a:lnTo>
                  <a:lnTo>
                    <a:pt x="51" y="5"/>
                  </a:lnTo>
                  <a:lnTo>
                    <a:pt x="55" y="5"/>
                  </a:lnTo>
                  <a:lnTo>
                    <a:pt x="60" y="5"/>
                  </a:lnTo>
                  <a:lnTo>
                    <a:pt x="65" y="5"/>
                  </a:lnTo>
                  <a:lnTo>
                    <a:pt x="69" y="5"/>
                  </a:lnTo>
                  <a:lnTo>
                    <a:pt x="74" y="5"/>
                  </a:lnTo>
                  <a:lnTo>
                    <a:pt x="79" y="5"/>
                  </a:lnTo>
                  <a:lnTo>
                    <a:pt x="83" y="5"/>
                  </a:lnTo>
                  <a:lnTo>
                    <a:pt x="88" y="5"/>
                  </a:lnTo>
                  <a:lnTo>
                    <a:pt x="93" y="5"/>
                  </a:lnTo>
                  <a:lnTo>
                    <a:pt x="97" y="5"/>
                  </a:lnTo>
                  <a:lnTo>
                    <a:pt x="102" y="5"/>
                  </a:lnTo>
                  <a:lnTo>
                    <a:pt x="107" y="5"/>
                  </a:lnTo>
                  <a:lnTo>
                    <a:pt x="111" y="5"/>
                  </a:lnTo>
                  <a:lnTo>
                    <a:pt x="116" y="5"/>
                  </a:lnTo>
                  <a:lnTo>
                    <a:pt x="121" y="5"/>
                  </a:lnTo>
                  <a:lnTo>
                    <a:pt x="125" y="5"/>
                  </a:lnTo>
                  <a:lnTo>
                    <a:pt x="130" y="5"/>
                  </a:lnTo>
                  <a:lnTo>
                    <a:pt x="135" y="5"/>
                  </a:lnTo>
                  <a:lnTo>
                    <a:pt x="139" y="5"/>
                  </a:lnTo>
                  <a:lnTo>
                    <a:pt x="144" y="5"/>
                  </a:lnTo>
                  <a:lnTo>
                    <a:pt x="149" y="5"/>
                  </a:lnTo>
                  <a:lnTo>
                    <a:pt x="158" y="5"/>
                  </a:lnTo>
                  <a:lnTo>
                    <a:pt x="162" y="5"/>
                  </a:lnTo>
                  <a:lnTo>
                    <a:pt x="167" y="5"/>
                  </a:lnTo>
                  <a:lnTo>
                    <a:pt x="172" y="5"/>
                  </a:lnTo>
                  <a:lnTo>
                    <a:pt x="176" y="5"/>
                  </a:lnTo>
                  <a:lnTo>
                    <a:pt x="181" y="5"/>
                  </a:lnTo>
                  <a:lnTo>
                    <a:pt x="186" y="5"/>
                  </a:lnTo>
                  <a:lnTo>
                    <a:pt x="190" y="5"/>
                  </a:lnTo>
                  <a:lnTo>
                    <a:pt x="195" y="5"/>
                  </a:lnTo>
                  <a:lnTo>
                    <a:pt x="200" y="5"/>
                  </a:lnTo>
                  <a:lnTo>
                    <a:pt x="204" y="5"/>
                  </a:lnTo>
                  <a:lnTo>
                    <a:pt x="209" y="5"/>
                  </a:lnTo>
                  <a:lnTo>
                    <a:pt x="218" y="5"/>
                  </a:lnTo>
                  <a:lnTo>
                    <a:pt x="223" y="5"/>
                  </a:lnTo>
                  <a:lnTo>
                    <a:pt x="228" y="5"/>
                  </a:lnTo>
                  <a:lnTo>
                    <a:pt x="232" y="5"/>
                  </a:lnTo>
                  <a:lnTo>
                    <a:pt x="237" y="5"/>
                  </a:lnTo>
                  <a:lnTo>
                    <a:pt x="242" y="5"/>
                  </a:lnTo>
                  <a:lnTo>
                    <a:pt x="251" y="5"/>
                  </a:lnTo>
                  <a:lnTo>
                    <a:pt x="256" y="5"/>
                  </a:lnTo>
                  <a:lnTo>
                    <a:pt x="260" y="5"/>
                  </a:lnTo>
                  <a:lnTo>
                    <a:pt x="265" y="5"/>
                  </a:lnTo>
                  <a:lnTo>
                    <a:pt x="270" y="5"/>
                  </a:lnTo>
                  <a:lnTo>
                    <a:pt x="274" y="5"/>
                  </a:lnTo>
                  <a:lnTo>
                    <a:pt x="279" y="5"/>
                  </a:lnTo>
                  <a:lnTo>
                    <a:pt x="284" y="5"/>
                  </a:lnTo>
                  <a:lnTo>
                    <a:pt x="288" y="5"/>
                  </a:lnTo>
                  <a:lnTo>
                    <a:pt x="293" y="5"/>
                  </a:lnTo>
                  <a:lnTo>
                    <a:pt x="298" y="5"/>
                  </a:lnTo>
                  <a:lnTo>
                    <a:pt x="302" y="5"/>
                  </a:lnTo>
                  <a:lnTo>
                    <a:pt x="307" y="5"/>
                  </a:lnTo>
                  <a:lnTo>
                    <a:pt x="312" y="5"/>
                  </a:lnTo>
                  <a:lnTo>
                    <a:pt x="316" y="5"/>
                  </a:lnTo>
                  <a:lnTo>
                    <a:pt x="321" y="5"/>
                  </a:lnTo>
                  <a:lnTo>
                    <a:pt x="325" y="5"/>
                  </a:lnTo>
                  <a:lnTo>
                    <a:pt x="330" y="5"/>
                  </a:lnTo>
                  <a:lnTo>
                    <a:pt x="335" y="5"/>
                  </a:lnTo>
                  <a:lnTo>
                    <a:pt x="339" y="5"/>
                  </a:lnTo>
                  <a:lnTo>
                    <a:pt x="344" y="5"/>
                  </a:lnTo>
                  <a:lnTo>
                    <a:pt x="349" y="5"/>
                  </a:lnTo>
                  <a:lnTo>
                    <a:pt x="353" y="5"/>
                  </a:lnTo>
                  <a:lnTo>
                    <a:pt x="358" y="5"/>
                  </a:lnTo>
                  <a:lnTo>
                    <a:pt x="363" y="5"/>
                  </a:lnTo>
                  <a:lnTo>
                    <a:pt x="367" y="5"/>
                  </a:lnTo>
                  <a:lnTo>
                    <a:pt x="372" y="5"/>
                  </a:lnTo>
                  <a:lnTo>
                    <a:pt x="377" y="5"/>
                  </a:lnTo>
                  <a:lnTo>
                    <a:pt x="381" y="5"/>
                  </a:lnTo>
                  <a:lnTo>
                    <a:pt x="386" y="5"/>
                  </a:lnTo>
                  <a:lnTo>
                    <a:pt x="391" y="5"/>
                  </a:lnTo>
                  <a:lnTo>
                    <a:pt x="395" y="5"/>
                  </a:lnTo>
                  <a:lnTo>
                    <a:pt x="400" y="5"/>
                  </a:lnTo>
                  <a:lnTo>
                    <a:pt x="405" y="5"/>
                  </a:lnTo>
                  <a:lnTo>
                    <a:pt x="409" y="5"/>
                  </a:lnTo>
                  <a:lnTo>
                    <a:pt x="414" y="5"/>
                  </a:lnTo>
                  <a:lnTo>
                    <a:pt x="419" y="5"/>
                  </a:lnTo>
                  <a:lnTo>
                    <a:pt x="423" y="5"/>
                  </a:lnTo>
                  <a:lnTo>
                    <a:pt x="428" y="5"/>
                  </a:lnTo>
                  <a:lnTo>
                    <a:pt x="433" y="5"/>
                  </a:lnTo>
                  <a:lnTo>
                    <a:pt x="437" y="5"/>
                  </a:lnTo>
                  <a:lnTo>
                    <a:pt x="442" y="5"/>
                  </a:lnTo>
                  <a:lnTo>
                    <a:pt x="447" y="5"/>
                  </a:lnTo>
                  <a:lnTo>
                    <a:pt x="451" y="5"/>
                  </a:lnTo>
                  <a:lnTo>
                    <a:pt x="456" y="5"/>
                  </a:lnTo>
                  <a:lnTo>
                    <a:pt x="461" y="5"/>
                  </a:lnTo>
                  <a:lnTo>
                    <a:pt x="465" y="5"/>
                  </a:lnTo>
                  <a:lnTo>
                    <a:pt x="470" y="5"/>
                  </a:lnTo>
                  <a:lnTo>
                    <a:pt x="475" y="5"/>
                  </a:lnTo>
                  <a:lnTo>
                    <a:pt x="479" y="5"/>
                  </a:lnTo>
                  <a:lnTo>
                    <a:pt x="484" y="5"/>
                  </a:lnTo>
                  <a:lnTo>
                    <a:pt x="488" y="5"/>
                  </a:lnTo>
                  <a:lnTo>
                    <a:pt x="493" y="5"/>
                  </a:lnTo>
                  <a:lnTo>
                    <a:pt x="498" y="5"/>
                  </a:lnTo>
                  <a:lnTo>
                    <a:pt x="502" y="5"/>
                  </a:lnTo>
                  <a:lnTo>
                    <a:pt x="507" y="5"/>
                  </a:lnTo>
                  <a:lnTo>
                    <a:pt x="512" y="5"/>
                  </a:lnTo>
                  <a:lnTo>
                    <a:pt x="516" y="5"/>
                  </a:lnTo>
                  <a:lnTo>
                    <a:pt x="526" y="5"/>
                  </a:lnTo>
                  <a:lnTo>
                    <a:pt x="530" y="5"/>
                  </a:lnTo>
                  <a:lnTo>
                    <a:pt x="535" y="5"/>
                  </a:lnTo>
                  <a:lnTo>
                    <a:pt x="540" y="5"/>
                  </a:lnTo>
                  <a:lnTo>
                    <a:pt x="544" y="5"/>
                  </a:lnTo>
                  <a:lnTo>
                    <a:pt x="549" y="5"/>
                  </a:lnTo>
                  <a:lnTo>
                    <a:pt x="554" y="5"/>
                  </a:lnTo>
                  <a:lnTo>
                    <a:pt x="558" y="5"/>
                  </a:lnTo>
                  <a:lnTo>
                    <a:pt x="563" y="5"/>
                  </a:lnTo>
                  <a:lnTo>
                    <a:pt x="568" y="5"/>
                  </a:lnTo>
                  <a:lnTo>
                    <a:pt x="572" y="5"/>
                  </a:lnTo>
                  <a:lnTo>
                    <a:pt x="577" y="5"/>
                  </a:lnTo>
                  <a:lnTo>
                    <a:pt x="582" y="5"/>
                  </a:lnTo>
                  <a:lnTo>
                    <a:pt x="586" y="5"/>
                  </a:lnTo>
                  <a:lnTo>
                    <a:pt x="591" y="5"/>
                  </a:lnTo>
                  <a:lnTo>
                    <a:pt x="596" y="5"/>
                  </a:lnTo>
                  <a:lnTo>
                    <a:pt x="600" y="5"/>
                  </a:lnTo>
                  <a:lnTo>
                    <a:pt x="605" y="5"/>
                  </a:lnTo>
                  <a:lnTo>
                    <a:pt x="610" y="5"/>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33" name="Group 532"/>
            <p:cNvGrpSpPr/>
            <p:nvPr/>
          </p:nvGrpSpPr>
          <p:grpSpPr>
            <a:xfrm>
              <a:off x="5773659" y="855641"/>
              <a:ext cx="1730191" cy="2122260"/>
              <a:chOff x="5773659" y="855641"/>
              <a:chExt cx="1730191" cy="2122260"/>
            </a:xfrm>
          </p:grpSpPr>
          <p:sp>
            <p:nvSpPr>
              <p:cNvPr id="534" name="Freeform 70"/>
              <p:cNvSpPr>
                <a:spLocks/>
              </p:cNvSpPr>
              <p:nvPr/>
            </p:nvSpPr>
            <p:spPr bwMode="auto">
              <a:xfrm>
                <a:off x="6564150" y="2733452"/>
                <a:ext cx="939700" cy="244449"/>
              </a:xfrm>
              <a:custGeom>
                <a:avLst/>
                <a:gdLst>
                  <a:gd name="T0" fmla="*/ 14288 w 592"/>
                  <a:gd name="T1" fmla="*/ 15875 h 154"/>
                  <a:gd name="T2" fmla="*/ 36513 w 592"/>
                  <a:gd name="T3" fmla="*/ 38100 h 154"/>
                  <a:gd name="T4" fmla="*/ 58738 w 592"/>
                  <a:gd name="T5" fmla="*/ 52388 h 154"/>
                  <a:gd name="T6" fmla="*/ 80963 w 592"/>
                  <a:gd name="T7" fmla="*/ 74613 h 154"/>
                  <a:gd name="T8" fmla="*/ 103188 w 592"/>
                  <a:gd name="T9" fmla="*/ 88900 h 154"/>
                  <a:gd name="T10" fmla="*/ 125413 w 592"/>
                  <a:gd name="T11" fmla="*/ 104775 h 154"/>
                  <a:gd name="T12" fmla="*/ 147638 w 592"/>
                  <a:gd name="T13" fmla="*/ 111125 h 154"/>
                  <a:gd name="T14" fmla="*/ 169863 w 592"/>
                  <a:gd name="T15" fmla="*/ 125413 h 154"/>
                  <a:gd name="T16" fmla="*/ 192088 w 592"/>
                  <a:gd name="T17" fmla="*/ 133350 h 154"/>
                  <a:gd name="T18" fmla="*/ 214313 w 592"/>
                  <a:gd name="T19" fmla="*/ 147638 h 154"/>
                  <a:gd name="T20" fmla="*/ 236538 w 592"/>
                  <a:gd name="T21" fmla="*/ 155575 h 154"/>
                  <a:gd name="T22" fmla="*/ 258763 w 592"/>
                  <a:gd name="T23" fmla="*/ 163513 h 154"/>
                  <a:gd name="T24" fmla="*/ 280988 w 592"/>
                  <a:gd name="T25" fmla="*/ 169863 h 154"/>
                  <a:gd name="T26" fmla="*/ 303213 w 592"/>
                  <a:gd name="T27" fmla="*/ 177800 h 154"/>
                  <a:gd name="T28" fmla="*/ 325438 w 592"/>
                  <a:gd name="T29" fmla="*/ 185738 h 154"/>
                  <a:gd name="T30" fmla="*/ 347663 w 592"/>
                  <a:gd name="T31" fmla="*/ 192088 h 154"/>
                  <a:gd name="T32" fmla="*/ 369888 w 592"/>
                  <a:gd name="T33" fmla="*/ 192088 h 154"/>
                  <a:gd name="T34" fmla="*/ 392113 w 592"/>
                  <a:gd name="T35" fmla="*/ 200025 h 154"/>
                  <a:gd name="T36" fmla="*/ 414338 w 592"/>
                  <a:gd name="T37" fmla="*/ 200025 h 154"/>
                  <a:gd name="T38" fmla="*/ 436563 w 592"/>
                  <a:gd name="T39" fmla="*/ 207963 h 154"/>
                  <a:gd name="T40" fmla="*/ 458788 w 592"/>
                  <a:gd name="T41" fmla="*/ 214313 h 154"/>
                  <a:gd name="T42" fmla="*/ 481013 w 592"/>
                  <a:gd name="T43" fmla="*/ 214313 h 154"/>
                  <a:gd name="T44" fmla="*/ 503238 w 592"/>
                  <a:gd name="T45" fmla="*/ 214313 h 154"/>
                  <a:gd name="T46" fmla="*/ 525463 w 592"/>
                  <a:gd name="T47" fmla="*/ 222250 h 154"/>
                  <a:gd name="T48" fmla="*/ 547688 w 592"/>
                  <a:gd name="T49" fmla="*/ 222250 h 154"/>
                  <a:gd name="T50" fmla="*/ 569913 w 592"/>
                  <a:gd name="T51" fmla="*/ 230188 h 154"/>
                  <a:gd name="T52" fmla="*/ 592138 w 592"/>
                  <a:gd name="T53" fmla="*/ 230188 h 154"/>
                  <a:gd name="T54" fmla="*/ 614363 w 592"/>
                  <a:gd name="T55" fmla="*/ 230188 h 154"/>
                  <a:gd name="T56" fmla="*/ 636588 w 592"/>
                  <a:gd name="T57" fmla="*/ 230188 h 154"/>
                  <a:gd name="T58" fmla="*/ 658813 w 592"/>
                  <a:gd name="T59" fmla="*/ 236538 h 154"/>
                  <a:gd name="T60" fmla="*/ 681038 w 592"/>
                  <a:gd name="T61" fmla="*/ 236538 h 154"/>
                  <a:gd name="T62" fmla="*/ 701675 w 592"/>
                  <a:gd name="T63" fmla="*/ 236538 h 154"/>
                  <a:gd name="T64" fmla="*/ 723900 w 592"/>
                  <a:gd name="T65" fmla="*/ 236538 h 154"/>
                  <a:gd name="T66" fmla="*/ 746125 w 592"/>
                  <a:gd name="T67" fmla="*/ 236538 h 154"/>
                  <a:gd name="T68" fmla="*/ 768350 w 592"/>
                  <a:gd name="T69" fmla="*/ 236538 h 154"/>
                  <a:gd name="T70" fmla="*/ 790575 w 592"/>
                  <a:gd name="T71" fmla="*/ 244475 h 154"/>
                  <a:gd name="T72" fmla="*/ 812800 w 592"/>
                  <a:gd name="T73" fmla="*/ 244475 h 154"/>
                  <a:gd name="T74" fmla="*/ 835025 w 592"/>
                  <a:gd name="T75" fmla="*/ 244475 h 154"/>
                  <a:gd name="T76" fmla="*/ 857250 w 592"/>
                  <a:gd name="T77" fmla="*/ 244475 h 154"/>
                  <a:gd name="T78" fmla="*/ 879475 w 592"/>
                  <a:gd name="T79" fmla="*/ 244475 h 154"/>
                  <a:gd name="T80" fmla="*/ 901700 w 592"/>
                  <a:gd name="T81" fmla="*/ 244475 h 154"/>
                  <a:gd name="T82" fmla="*/ 923925 w 592"/>
                  <a:gd name="T83" fmla="*/ 244475 h 1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2" h="154">
                    <a:moveTo>
                      <a:pt x="0" y="0"/>
                    </a:moveTo>
                    <a:lnTo>
                      <a:pt x="5" y="5"/>
                    </a:lnTo>
                    <a:lnTo>
                      <a:pt x="9" y="10"/>
                    </a:lnTo>
                    <a:lnTo>
                      <a:pt x="14" y="14"/>
                    </a:lnTo>
                    <a:lnTo>
                      <a:pt x="19" y="19"/>
                    </a:lnTo>
                    <a:lnTo>
                      <a:pt x="23" y="24"/>
                    </a:lnTo>
                    <a:lnTo>
                      <a:pt x="28" y="28"/>
                    </a:lnTo>
                    <a:lnTo>
                      <a:pt x="33" y="33"/>
                    </a:lnTo>
                    <a:lnTo>
                      <a:pt x="37" y="33"/>
                    </a:lnTo>
                    <a:lnTo>
                      <a:pt x="42" y="38"/>
                    </a:lnTo>
                    <a:lnTo>
                      <a:pt x="47" y="42"/>
                    </a:lnTo>
                    <a:lnTo>
                      <a:pt x="51" y="47"/>
                    </a:lnTo>
                    <a:lnTo>
                      <a:pt x="56" y="47"/>
                    </a:lnTo>
                    <a:lnTo>
                      <a:pt x="61" y="52"/>
                    </a:lnTo>
                    <a:lnTo>
                      <a:pt x="65" y="56"/>
                    </a:lnTo>
                    <a:lnTo>
                      <a:pt x="70" y="56"/>
                    </a:lnTo>
                    <a:lnTo>
                      <a:pt x="75" y="61"/>
                    </a:lnTo>
                    <a:lnTo>
                      <a:pt x="79" y="66"/>
                    </a:lnTo>
                    <a:lnTo>
                      <a:pt x="84" y="66"/>
                    </a:lnTo>
                    <a:lnTo>
                      <a:pt x="89" y="70"/>
                    </a:lnTo>
                    <a:lnTo>
                      <a:pt x="93" y="70"/>
                    </a:lnTo>
                    <a:lnTo>
                      <a:pt x="98" y="75"/>
                    </a:lnTo>
                    <a:lnTo>
                      <a:pt x="103" y="75"/>
                    </a:lnTo>
                    <a:lnTo>
                      <a:pt x="107" y="79"/>
                    </a:lnTo>
                    <a:lnTo>
                      <a:pt x="112" y="79"/>
                    </a:lnTo>
                    <a:lnTo>
                      <a:pt x="116" y="84"/>
                    </a:lnTo>
                    <a:lnTo>
                      <a:pt x="121" y="84"/>
                    </a:lnTo>
                    <a:lnTo>
                      <a:pt x="126" y="89"/>
                    </a:lnTo>
                    <a:lnTo>
                      <a:pt x="130" y="89"/>
                    </a:lnTo>
                    <a:lnTo>
                      <a:pt x="135" y="93"/>
                    </a:lnTo>
                    <a:lnTo>
                      <a:pt x="140" y="93"/>
                    </a:lnTo>
                    <a:lnTo>
                      <a:pt x="144" y="93"/>
                    </a:lnTo>
                    <a:lnTo>
                      <a:pt x="149" y="98"/>
                    </a:lnTo>
                    <a:lnTo>
                      <a:pt x="154" y="98"/>
                    </a:lnTo>
                    <a:lnTo>
                      <a:pt x="158" y="103"/>
                    </a:lnTo>
                    <a:lnTo>
                      <a:pt x="163" y="103"/>
                    </a:lnTo>
                    <a:lnTo>
                      <a:pt x="168" y="103"/>
                    </a:lnTo>
                    <a:lnTo>
                      <a:pt x="172" y="103"/>
                    </a:lnTo>
                    <a:lnTo>
                      <a:pt x="177" y="107"/>
                    </a:lnTo>
                    <a:lnTo>
                      <a:pt x="182" y="107"/>
                    </a:lnTo>
                    <a:lnTo>
                      <a:pt x="186" y="112"/>
                    </a:lnTo>
                    <a:lnTo>
                      <a:pt x="191" y="112"/>
                    </a:lnTo>
                    <a:lnTo>
                      <a:pt x="196" y="112"/>
                    </a:lnTo>
                    <a:lnTo>
                      <a:pt x="200" y="112"/>
                    </a:lnTo>
                    <a:lnTo>
                      <a:pt x="205" y="117"/>
                    </a:lnTo>
                    <a:lnTo>
                      <a:pt x="210" y="117"/>
                    </a:lnTo>
                    <a:lnTo>
                      <a:pt x="214" y="117"/>
                    </a:lnTo>
                    <a:lnTo>
                      <a:pt x="219" y="121"/>
                    </a:lnTo>
                    <a:lnTo>
                      <a:pt x="224" y="121"/>
                    </a:lnTo>
                    <a:lnTo>
                      <a:pt x="228" y="121"/>
                    </a:lnTo>
                    <a:lnTo>
                      <a:pt x="233" y="121"/>
                    </a:lnTo>
                    <a:lnTo>
                      <a:pt x="238" y="121"/>
                    </a:lnTo>
                    <a:lnTo>
                      <a:pt x="242" y="126"/>
                    </a:lnTo>
                    <a:lnTo>
                      <a:pt x="247" y="126"/>
                    </a:lnTo>
                    <a:lnTo>
                      <a:pt x="252" y="126"/>
                    </a:lnTo>
                    <a:lnTo>
                      <a:pt x="256" y="126"/>
                    </a:lnTo>
                    <a:lnTo>
                      <a:pt x="261" y="126"/>
                    </a:lnTo>
                    <a:lnTo>
                      <a:pt x="266" y="131"/>
                    </a:lnTo>
                    <a:lnTo>
                      <a:pt x="270" y="131"/>
                    </a:lnTo>
                    <a:lnTo>
                      <a:pt x="275" y="131"/>
                    </a:lnTo>
                    <a:lnTo>
                      <a:pt x="279" y="131"/>
                    </a:lnTo>
                    <a:lnTo>
                      <a:pt x="284" y="131"/>
                    </a:lnTo>
                    <a:lnTo>
                      <a:pt x="289" y="135"/>
                    </a:lnTo>
                    <a:lnTo>
                      <a:pt x="293" y="135"/>
                    </a:lnTo>
                    <a:lnTo>
                      <a:pt x="298" y="135"/>
                    </a:lnTo>
                    <a:lnTo>
                      <a:pt x="303" y="135"/>
                    </a:lnTo>
                    <a:lnTo>
                      <a:pt x="307" y="135"/>
                    </a:lnTo>
                    <a:lnTo>
                      <a:pt x="312" y="135"/>
                    </a:lnTo>
                    <a:lnTo>
                      <a:pt x="317" y="135"/>
                    </a:lnTo>
                    <a:lnTo>
                      <a:pt x="321" y="140"/>
                    </a:lnTo>
                    <a:lnTo>
                      <a:pt x="326" y="140"/>
                    </a:lnTo>
                    <a:lnTo>
                      <a:pt x="331" y="140"/>
                    </a:lnTo>
                    <a:lnTo>
                      <a:pt x="335" y="140"/>
                    </a:lnTo>
                    <a:lnTo>
                      <a:pt x="340" y="140"/>
                    </a:lnTo>
                    <a:lnTo>
                      <a:pt x="345" y="140"/>
                    </a:lnTo>
                    <a:lnTo>
                      <a:pt x="349" y="140"/>
                    </a:lnTo>
                    <a:lnTo>
                      <a:pt x="354" y="140"/>
                    </a:lnTo>
                    <a:lnTo>
                      <a:pt x="359" y="145"/>
                    </a:lnTo>
                    <a:lnTo>
                      <a:pt x="363" y="145"/>
                    </a:lnTo>
                    <a:lnTo>
                      <a:pt x="368" y="145"/>
                    </a:lnTo>
                    <a:lnTo>
                      <a:pt x="373" y="145"/>
                    </a:lnTo>
                    <a:lnTo>
                      <a:pt x="377" y="145"/>
                    </a:lnTo>
                    <a:lnTo>
                      <a:pt x="382" y="145"/>
                    </a:lnTo>
                    <a:lnTo>
                      <a:pt x="387" y="145"/>
                    </a:lnTo>
                    <a:lnTo>
                      <a:pt x="391" y="145"/>
                    </a:lnTo>
                    <a:lnTo>
                      <a:pt x="396" y="145"/>
                    </a:lnTo>
                    <a:lnTo>
                      <a:pt x="401" y="145"/>
                    </a:lnTo>
                    <a:lnTo>
                      <a:pt x="405" y="145"/>
                    </a:lnTo>
                    <a:lnTo>
                      <a:pt x="410" y="149"/>
                    </a:lnTo>
                    <a:lnTo>
                      <a:pt x="415" y="149"/>
                    </a:lnTo>
                    <a:lnTo>
                      <a:pt x="419" y="149"/>
                    </a:lnTo>
                    <a:lnTo>
                      <a:pt x="424" y="149"/>
                    </a:lnTo>
                    <a:lnTo>
                      <a:pt x="429" y="149"/>
                    </a:lnTo>
                    <a:lnTo>
                      <a:pt x="433" y="149"/>
                    </a:lnTo>
                    <a:lnTo>
                      <a:pt x="438" y="149"/>
                    </a:lnTo>
                    <a:lnTo>
                      <a:pt x="442" y="149"/>
                    </a:lnTo>
                    <a:lnTo>
                      <a:pt x="447" y="149"/>
                    </a:lnTo>
                    <a:lnTo>
                      <a:pt x="452" y="149"/>
                    </a:lnTo>
                    <a:lnTo>
                      <a:pt x="456" y="149"/>
                    </a:lnTo>
                    <a:lnTo>
                      <a:pt x="461" y="149"/>
                    </a:lnTo>
                    <a:lnTo>
                      <a:pt x="466" y="149"/>
                    </a:lnTo>
                    <a:lnTo>
                      <a:pt x="470" y="149"/>
                    </a:lnTo>
                    <a:lnTo>
                      <a:pt x="475" y="149"/>
                    </a:lnTo>
                    <a:lnTo>
                      <a:pt x="480" y="149"/>
                    </a:lnTo>
                    <a:lnTo>
                      <a:pt x="484" y="149"/>
                    </a:lnTo>
                    <a:lnTo>
                      <a:pt x="489" y="154"/>
                    </a:lnTo>
                    <a:lnTo>
                      <a:pt x="494" y="154"/>
                    </a:lnTo>
                    <a:lnTo>
                      <a:pt x="498" y="154"/>
                    </a:lnTo>
                    <a:lnTo>
                      <a:pt x="503" y="154"/>
                    </a:lnTo>
                    <a:lnTo>
                      <a:pt x="508" y="154"/>
                    </a:lnTo>
                    <a:lnTo>
                      <a:pt x="512" y="154"/>
                    </a:lnTo>
                    <a:lnTo>
                      <a:pt x="517" y="154"/>
                    </a:lnTo>
                    <a:lnTo>
                      <a:pt x="522" y="154"/>
                    </a:lnTo>
                    <a:lnTo>
                      <a:pt x="526" y="154"/>
                    </a:lnTo>
                    <a:lnTo>
                      <a:pt x="531" y="154"/>
                    </a:lnTo>
                    <a:lnTo>
                      <a:pt x="536" y="154"/>
                    </a:lnTo>
                    <a:lnTo>
                      <a:pt x="540" y="154"/>
                    </a:lnTo>
                    <a:lnTo>
                      <a:pt x="545" y="154"/>
                    </a:lnTo>
                    <a:lnTo>
                      <a:pt x="550" y="154"/>
                    </a:lnTo>
                    <a:lnTo>
                      <a:pt x="554" y="154"/>
                    </a:lnTo>
                    <a:lnTo>
                      <a:pt x="559" y="154"/>
                    </a:lnTo>
                    <a:lnTo>
                      <a:pt x="564" y="154"/>
                    </a:lnTo>
                    <a:lnTo>
                      <a:pt x="568" y="154"/>
                    </a:lnTo>
                    <a:lnTo>
                      <a:pt x="573" y="154"/>
                    </a:lnTo>
                    <a:lnTo>
                      <a:pt x="578" y="154"/>
                    </a:lnTo>
                    <a:lnTo>
                      <a:pt x="582" y="154"/>
                    </a:lnTo>
                    <a:lnTo>
                      <a:pt x="587" y="154"/>
                    </a:lnTo>
                    <a:lnTo>
                      <a:pt x="592" y="154"/>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5" name="Freeform 69"/>
              <p:cNvSpPr>
                <a:spLocks/>
              </p:cNvSpPr>
              <p:nvPr/>
            </p:nvSpPr>
            <p:spPr bwMode="auto">
              <a:xfrm>
                <a:off x="5773659" y="855641"/>
                <a:ext cx="790491" cy="1877810"/>
              </a:xfrm>
              <a:custGeom>
                <a:avLst/>
                <a:gdLst>
                  <a:gd name="T0" fmla="*/ 228600 w 498"/>
                  <a:gd name="T1" fmla="*/ 44450 h 1183"/>
                  <a:gd name="T2" fmla="*/ 242888 w 498"/>
                  <a:gd name="T3" fmla="*/ 149225 h 1183"/>
                  <a:gd name="T4" fmla="*/ 250825 w 498"/>
                  <a:gd name="T5" fmla="*/ 280987 h 1183"/>
                  <a:gd name="T6" fmla="*/ 265113 w 498"/>
                  <a:gd name="T7" fmla="*/ 341312 h 1183"/>
                  <a:gd name="T8" fmla="*/ 273050 w 498"/>
                  <a:gd name="T9" fmla="*/ 436562 h 1183"/>
                  <a:gd name="T10" fmla="*/ 287338 w 498"/>
                  <a:gd name="T11" fmla="*/ 495300 h 1183"/>
                  <a:gd name="T12" fmla="*/ 295275 w 498"/>
                  <a:gd name="T13" fmla="*/ 577850 h 1183"/>
                  <a:gd name="T14" fmla="*/ 309563 w 498"/>
                  <a:gd name="T15" fmla="*/ 622300 h 1183"/>
                  <a:gd name="T16" fmla="*/ 317500 w 498"/>
                  <a:gd name="T17" fmla="*/ 695325 h 1183"/>
                  <a:gd name="T18" fmla="*/ 331788 w 498"/>
                  <a:gd name="T19" fmla="*/ 739775 h 1183"/>
                  <a:gd name="T20" fmla="*/ 339725 w 498"/>
                  <a:gd name="T21" fmla="*/ 798512 h 1183"/>
                  <a:gd name="T22" fmla="*/ 354013 w 498"/>
                  <a:gd name="T23" fmla="*/ 842962 h 1183"/>
                  <a:gd name="T24" fmla="*/ 361950 w 498"/>
                  <a:gd name="T25" fmla="*/ 903287 h 1183"/>
                  <a:gd name="T26" fmla="*/ 376238 w 498"/>
                  <a:gd name="T27" fmla="*/ 947737 h 1183"/>
                  <a:gd name="T28" fmla="*/ 384175 w 498"/>
                  <a:gd name="T29" fmla="*/ 998537 h 1183"/>
                  <a:gd name="T30" fmla="*/ 398463 w 498"/>
                  <a:gd name="T31" fmla="*/ 1035050 h 1183"/>
                  <a:gd name="T32" fmla="*/ 406400 w 498"/>
                  <a:gd name="T33" fmla="*/ 1079500 h 1183"/>
                  <a:gd name="T34" fmla="*/ 420688 w 498"/>
                  <a:gd name="T35" fmla="*/ 1117600 h 1183"/>
                  <a:gd name="T36" fmla="*/ 428625 w 498"/>
                  <a:gd name="T37" fmla="*/ 1162050 h 1183"/>
                  <a:gd name="T38" fmla="*/ 442913 w 498"/>
                  <a:gd name="T39" fmla="*/ 1198562 h 1183"/>
                  <a:gd name="T40" fmla="*/ 450850 w 498"/>
                  <a:gd name="T41" fmla="*/ 1235075 h 1183"/>
                  <a:gd name="T42" fmla="*/ 465138 w 498"/>
                  <a:gd name="T43" fmla="*/ 1265237 h 1183"/>
                  <a:gd name="T44" fmla="*/ 473075 w 498"/>
                  <a:gd name="T45" fmla="*/ 1309687 h 1183"/>
                  <a:gd name="T46" fmla="*/ 487363 w 498"/>
                  <a:gd name="T47" fmla="*/ 1338262 h 1183"/>
                  <a:gd name="T48" fmla="*/ 495300 w 498"/>
                  <a:gd name="T49" fmla="*/ 1368425 h 1183"/>
                  <a:gd name="T50" fmla="*/ 509588 w 498"/>
                  <a:gd name="T51" fmla="*/ 1398587 h 1183"/>
                  <a:gd name="T52" fmla="*/ 517525 w 498"/>
                  <a:gd name="T53" fmla="*/ 1435100 h 1183"/>
                  <a:gd name="T54" fmla="*/ 539750 w 498"/>
                  <a:gd name="T55" fmla="*/ 1471612 h 1183"/>
                  <a:gd name="T56" fmla="*/ 546100 w 498"/>
                  <a:gd name="T57" fmla="*/ 1501775 h 1183"/>
                  <a:gd name="T58" fmla="*/ 561975 w 498"/>
                  <a:gd name="T59" fmla="*/ 1524000 h 1183"/>
                  <a:gd name="T60" fmla="*/ 576263 w 498"/>
                  <a:gd name="T61" fmla="*/ 1568450 h 1183"/>
                  <a:gd name="T62" fmla="*/ 590550 w 498"/>
                  <a:gd name="T63" fmla="*/ 1590675 h 1183"/>
                  <a:gd name="T64" fmla="*/ 598488 w 498"/>
                  <a:gd name="T65" fmla="*/ 1612900 h 1183"/>
                  <a:gd name="T66" fmla="*/ 612775 w 498"/>
                  <a:gd name="T67" fmla="*/ 1635125 h 1183"/>
                  <a:gd name="T68" fmla="*/ 628650 w 498"/>
                  <a:gd name="T69" fmla="*/ 1671637 h 1183"/>
                  <a:gd name="T70" fmla="*/ 650875 w 498"/>
                  <a:gd name="T71" fmla="*/ 1708150 h 1183"/>
                  <a:gd name="T72" fmla="*/ 673100 w 498"/>
                  <a:gd name="T73" fmla="*/ 1738312 h 1183"/>
                  <a:gd name="T74" fmla="*/ 701675 w 498"/>
                  <a:gd name="T75" fmla="*/ 1774825 h 1183"/>
                  <a:gd name="T76" fmla="*/ 723900 w 498"/>
                  <a:gd name="T77" fmla="*/ 1804987 h 1183"/>
                  <a:gd name="T78" fmla="*/ 738188 w 498"/>
                  <a:gd name="T79" fmla="*/ 1827212 h 1183"/>
                  <a:gd name="T80" fmla="*/ 754063 w 498"/>
                  <a:gd name="T81" fmla="*/ 1841500 h 1183"/>
                  <a:gd name="T82" fmla="*/ 776288 w 498"/>
                  <a:gd name="T83" fmla="*/ 1871662 h 11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98" h="1183">
                    <a:moveTo>
                      <a:pt x="0" y="0"/>
                    </a:moveTo>
                    <a:lnTo>
                      <a:pt x="144" y="0"/>
                    </a:lnTo>
                    <a:lnTo>
                      <a:pt x="144" y="28"/>
                    </a:lnTo>
                    <a:lnTo>
                      <a:pt x="149" y="33"/>
                    </a:lnTo>
                    <a:lnTo>
                      <a:pt x="149" y="89"/>
                    </a:lnTo>
                    <a:lnTo>
                      <a:pt x="153" y="94"/>
                    </a:lnTo>
                    <a:lnTo>
                      <a:pt x="153" y="135"/>
                    </a:lnTo>
                    <a:lnTo>
                      <a:pt x="158" y="140"/>
                    </a:lnTo>
                    <a:lnTo>
                      <a:pt x="158" y="177"/>
                    </a:lnTo>
                    <a:lnTo>
                      <a:pt x="163" y="182"/>
                    </a:lnTo>
                    <a:lnTo>
                      <a:pt x="163" y="210"/>
                    </a:lnTo>
                    <a:lnTo>
                      <a:pt x="167" y="215"/>
                    </a:lnTo>
                    <a:lnTo>
                      <a:pt x="167" y="243"/>
                    </a:lnTo>
                    <a:lnTo>
                      <a:pt x="172" y="247"/>
                    </a:lnTo>
                    <a:lnTo>
                      <a:pt x="172" y="275"/>
                    </a:lnTo>
                    <a:lnTo>
                      <a:pt x="177" y="280"/>
                    </a:lnTo>
                    <a:lnTo>
                      <a:pt x="177" y="308"/>
                    </a:lnTo>
                    <a:lnTo>
                      <a:pt x="181" y="312"/>
                    </a:lnTo>
                    <a:lnTo>
                      <a:pt x="181" y="336"/>
                    </a:lnTo>
                    <a:lnTo>
                      <a:pt x="186" y="340"/>
                    </a:lnTo>
                    <a:lnTo>
                      <a:pt x="186" y="364"/>
                    </a:lnTo>
                    <a:lnTo>
                      <a:pt x="191" y="368"/>
                    </a:lnTo>
                    <a:lnTo>
                      <a:pt x="191" y="387"/>
                    </a:lnTo>
                    <a:lnTo>
                      <a:pt x="195" y="392"/>
                    </a:lnTo>
                    <a:lnTo>
                      <a:pt x="195" y="410"/>
                    </a:lnTo>
                    <a:lnTo>
                      <a:pt x="200" y="415"/>
                    </a:lnTo>
                    <a:lnTo>
                      <a:pt x="200" y="438"/>
                    </a:lnTo>
                    <a:lnTo>
                      <a:pt x="205" y="443"/>
                    </a:lnTo>
                    <a:lnTo>
                      <a:pt x="205" y="461"/>
                    </a:lnTo>
                    <a:lnTo>
                      <a:pt x="209" y="466"/>
                    </a:lnTo>
                    <a:lnTo>
                      <a:pt x="209" y="485"/>
                    </a:lnTo>
                    <a:lnTo>
                      <a:pt x="214" y="489"/>
                    </a:lnTo>
                    <a:lnTo>
                      <a:pt x="214" y="503"/>
                    </a:lnTo>
                    <a:lnTo>
                      <a:pt x="219" y="508"/>
                    </a:lnTo>
                    <a:lnTo>
                      <a:pt x="219" y="527"/>
                    </a:lnTo>
                    <a:lnTo>
                      <a:pt x="223" y="531"/>
                    </a:lnTo>
                    <a:lnTo>
                      <a:pt x="223" y="550"/>
                    </a:lnTo>
                    <a:lnTo>
                      <a:pt x="228" y="555"/>
                    </a:lnTo>
                    <a:lnTo>
                      <a:pt x="228" y="569"/>
                    </a:lnTo>
                    <a:lnTo>
                      <a:pt x="233" y="573"/>
                    </a:lnTo>
                    <a:lnTo>
                      <a:pt x="233" y="592"/>
                    </a:lnTo>
                    <a:lnTo>
                      <a:pt x="237" y="597"/>
                    </a:lnTo>
                    <a:lnTo>
                      <a:pt x="237" y="606"/>
                    </a:lnTo>
                    <a:lnTo>
                      <a:pt x="242" y="610"/>
                    </a:lnTo>
                    <a:lnTo>
                      <a:pt x="242" y="629"/>
                    </a:lnTo>
                    <a:lnTo>
                      <a:pt x="247" y="634"/>
                    </a:lnTo>
                    <a:lnTo>
                      <a:pt x="247" y="648"/>
                    </a:lnTo>
                    <a:lnTo>
                      <a:pt x="251" y="652"/>
                    </a:lnTo>
                    <a:lnTo>
                      <a:pt x="251" y="662"/>
                    </a:lnTo>
                    <a:lnTo>
                      <a:pt x="256" y="666"/>
                    </a:lnTo>
                    <a:lnTo>
                      <a:pt x="256" y="680"/>
                    </a:lnTo>
                    <a:lnTo>
                      <a:pt x="261" y="685"/>
                    </a:lnTo>
                    <a:lnTo>
                      <a:pt x="261" y="699"/>
                    </a:lnTo>
                    <a:lnTo>
                      <a:pt x="265" y="704"/>
                    </a:lnTo>
                    <a:lnTo>
                      <a:pt x="265" y="718"/>
                    </a:lnTo>
                    <a:lnTo>
                      <a:pt x="270" y="722"/>
                    </a:lnTo>
                    <a:lnTo>
                      <a:pt x="270" y="732"/>
                    </a:lnTo>
                    <a:lnTo>
                      <a:pt x="275" y="736"/>
                    </a:lnTo>
                    <a:lnTo>
                      <a:pt x="275" y="750"/>
                    </a:lnTo>
                    <a:lnTo>
                      <a:pt x="279" y="755"/>
                    </a:lnTo>
                    <a:lnTo>
                      <a:pt x="279" y="764"/>
                    </a:lnTo>
                    <a:lnTo>
                      <a:pt x="284" y="769"/>
                    </a:lnTo>
                    <a:lnTo>
                      <a:pt x="284" y="778"/>
                    </a:lnTo>
                    <a:lnTo>
                      <a:pt x="288" y="783"/>
                    </a:lnTo>
                    <a:lnTo>
                      <a:pt x="288" y="792"/>
                    </a:lnTo>
                    <a:lnTo>
                      <a:pt x="293" y="797"/>
                    </a:lnTo>
                    <a:lnTo>
                      <a:pt x="293" y="811"/>
                    </a:lnTo>
                    <a:lnTo>
                      <a:pt x="298" y="815"/>
                    </a:lnTo>
                    <a:lnTo>
                      <a:pt x="298" y="825"/>
                    </a:lnTo>
                    <a:lnTo>
                      <a:pt x="302" y="829"/>
                    </a:lnTo>
                    <a:lnTo>
                      <a:pt x="302" y="839"/>
                    </a:lnTo>
                    <a:lnTo>
                      <a:pt x="307" y="843"/>
                    </a:lnTo>
                    <a:lnTo>
                      <a:pt x="307" y="853"/>
                    </a:lnTo>
                    <a:lnTo>
                      <a:pt x="312" y="857"/>
                    </a:lnTo>
                    <a:lnTo>
                      <a:pt x="312" y="862"/>
                    </a:lnTo>
                    <a:lnTo>
                      <a:pt x="316" y="867"/>
                    </a:lnTo>
                    <a:lnTo>
                      <a:pt x="316" y="876"/>
                    </a:lnTo>
                    <a:lnTo>
                      <a:pt x="321" y="881"/>
                    </a:lnTo>
                    <a:lnTo>
                      <a:pt x="321" y="890"/>
                    </a:lnTo>
                    <a:lnTo>
                      <a:pt x="326" y="895"/>
                    </a:lnTo>
                    <a:lnTo>
                      <a:pt x="326" y="904"/>
                    </a:lnTo>
                    <a:lnTo>
                      <a:pt x="335" y="913"/>
                    </a:lnTo>
                    <a:lnTo>
                      <a:pt x="335" y="923"/>
                    </a:lnTo>
                    <a:lnTo>
                      <a:pt x="340" y="927"/>
                    </a:lnTo>
                    <a:lnTo>
                      <a:pt x="340" y="936"/>
                    </a:lnTo>
                    <a:lnTo>
                      <a:pt x="344" y="941"/>
                    </a:lnTo>
                    <a:lnTo>
                      <a:pt x="344" y="946"/>
                    </a:lnTo>
                    <a:lnTo>
                      <a:pt x="349" y="950"/>
                    </a:lnTo>
                    <a:lnTo>
                      <a:pt x="349" y="955"/>
                    </a:lnTo>
                    <a:lnTo>
                      <a:pt x="354" y="960"/>
                    </a:lnTo>
                    <a:lnTo>
                      <a:pt x="354" y="969"/>
                    </a:lnTo>
                    <a:lnTo>
                      <a:pt x="363" y="978"/>
                    </a:lnTo>
                    <a:lnTo>
                      <a:pt x="363" y="988"/>
                    </a:lnTo>
                    <a:lnTo>
                      <a:pt x="368" y="992"/>
                    </a:lnTo>
                    <a:lnTo>
                      <a:pt x="368" y="997"/>
                    </a:lnTo>
                    <a:lnTo>
                      <a:pt x="372" y="1002"/>
                    </a:lnTo>
                    <a:lnTo>
                      <a:pt x="372" y="1006"/>
                    </a:lnTo>
                    <a:lnTo>
                      <a:pt x="377" y="1011"/>
                    </a:lnTo>
                    <a:lnTo>
                      <a:pt x="377" y="1016"/>
                    </a:lnTo>
                    <a:lnTo>
                      <a:pt x="382" y="1020"/>
                    </a:lnTo>
                    <a:lnTo>
                      <a:pt x="382" y="1025"/>
                    </a:lnTo>
                    <a:lnTo>
                      <a:pt x="386" y="1030"/>
                    </a:lnTo>
                    <a:lnTo>
                      <a:pt x="386" y="1034"/>
                    </a:lnTo>
                    <a:lnTo>
                      <a:pt x="396" y="1044"/>
                    </a:lnTo>
                    <a:lnTo>
                      <a:pt x="396" y="1053"/>
                    </a:lnTo>
                    <a:lnTo>
                      <a:pt x="400" y="1058"/>
                    </a:lnTo>
                    <a:lnTo>
                      <a:pt x="410" y="1067"/>
                    </a:lnTo>
                    <a:lnTo>
                      <a:pt x="410" y="1076"/>
                    </a:lnTo>
                    <a:lnTo>
                      <a:pt x="414" y="1081"/>
                    </a:lnTo>
                    <a:lnTo>
                      <a:pt x="424" y="1090"/>
                    </a:lnTo>
                    <a:lnTo>
                      <a:pt x="424" y="1095"/>
                    </a:lnTo>
                    <a:lnTo>
                      <a:pt x="433" y="1104"/>
                    </a:lnTo>
                    <a:lnTo>
                      <a:pt x="433" y="1109"/>
                    </a:lnTo>
                    <a:lnTo>
                      <a:pt x="442" y="1118"/>
                    </a:lnTo>
                    <a:lnTo>
                      <a:pt x="442" y="1123"/>
                    </a:lnTo>
                    <a:lnTo>
                      <a:pt x="447" y="1127"/>
                    </a:lnTo>
                    <a:lnTo>
                      <a:pt x="456" y="1137"/>
                    </a:lnTo>
                    <a:lnTo>
                      <a:pt x="456" y="1141"/>
                    </a:lnTo>
                    <a:lnTo>
                      <a:pt x="461" y="1146"/>
                    </a:lnTo>
                    <a:lnTo>
                      <a:pt x="465" y="1151"/>
                    </a:lnTo>
                    <a:lnTo>
                      <a:pt x="475" y="1160"/>
                    </a:lnTo>
                    <a:lnTo>
                      <a:pt x="470" y="1160"/>
                    </a:lnTo>
                    <a:lnTo>
                      <a:pt x="475" y="1160"/>
                    </a:lnTo>
                    <a:lnTo>
                      <a:pt x="479" y="1165"/>
                    </a:lnTo>
                    <a:lnTo>
                      <a:pt x="489" y="1174"/>
                    </a:lnTo>
                    <a:lnTo>
                      <a:pt x="489" y="1179"/>
                    </a:lnTo>
                    <a:lnTo>
                      <a:pt x="493" y="1179"/>
                    </a:lnTo>
                    <a:lnTo>
                      <a:pt x="498" y="1183"/>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536" name="Group 535"/>
          <p:cNvGrpSpPr/>
          <p:nvPr/>
        </p:nvGrpSpPr>
        <p:grpSpPr>
          <a:xfrm>
            <a:off x="1232139" y="719052"/>
            <a:ext cx="2935000" cy="2195307"/>
            <a:chOff x="1232139" y="719052"/>
            <a:chExt cx="2935000" cy="2195307"/>
          </a:xfrm>
        </p:grpSpPr>
        <p:sp>
          <p:nvSpPr>
            <p:cNvPr id="537" name="Freeform 54"/>
            <p:cNvSpPr>
              <a:spLocks/>
            </p:cNvSpPr>
            <p:nvPr/>
          </p:nvSpPr>
          <p:spPr bwMode="auto">
            <a:xfrm>
              <a:off x="1232139" y="719052"/>
              <a:ext cx="703194" cy="2195307"/>
            </a:xfrm>
            <a:custGeom>
              <a:avLst/>
              <a:gdLst>
                <a:gd name="T0" fmla="*/ 222250 w 443"/>
                <a:gd name="T1" fmla="*/ 1196975 h 1383"/>
                <a:gd name="T2" fmla="*/ 236538 w 443"/>
                <a:gd name="T3" fmla="*/ 228600 h 1383"/>
                <a:gd name="T4" fmla="*/ 244475 w 443"/>
                <a:gd name="T5" fmla="*/ 0 h 1383"/>
                <a:gd name="T6" fmla="*/ 252413 w 443"/>
                <a:gd name="T7" fmla="*/ 44450 h 1383"/>
                <a:gd name="T8" fmla="*/ 266700 w 443"/>
                <a:gd name="T9" fmla="*/ 95250 h 1383"/>
                <a:gd name="T10" fmla="*/ 274638 w 443"/>
                <a:gd name="T11" fmla="*/ 184150 h 1383"/>
                <a:gd name="T12" fmla="*/ 288925 w 443"/>
                <a:gd name="T13" fmla="*/ 236537 h 1383"/>
                <a:gd name="T14" fmla="*/ 296863 w 443"/>
                <a:gd name="T15" fmla="*/ 309562 h 1383"/>
                <a:gd name="T16" fmla="*/ 311150 w 443"/>
                <a:gd name="T17" fmla="*/ 361950 h 1383"/>
                <a:gd name="T18" fmla="*/ 319088 w 443"/>
                <a:gd name="T19" fmla="*/ 428625 h 1383"/>
                <a:gd name="T20" fmla="*/ 333375 w 443"/>
                <a:gd name="T21" fmla="*/ 473075 h 1383"/>
                <a:gd name="T22" fmla="*/ 341313 w 443"/>
                <a:gd name="T23" fmla="*/ 539750 h 1383"/>
                <a:gd name="T24" fmla="*/ 355600 w 443"/>
                <a:gd name="T25" fmla="*/ 576262 h 1383"/>
                <a:gd name="T26" fmla="*/ 361950 w 443"/>
                <a:gd name="T27" fmla="*/ 642937 h 1383"/>
                <a:gd name="T28" fmla="*/ 377825 w 443"/>
                <a:gd name="T29" fmla="*/ 679450 h 1383"/>
                <a:gd name="T30" fmla="*/ 384175 w 443"/>
                <a:gd name="T31" fmla="*/ 739775 h 1383"/>
                <a:gd name="T32" fmla="*/ 400050 w 443"/>
                <a:gd name="T33" fmla="*/ 776287 h 1383"/>
                <a:gd name="T34" fmla="*/ 406400 w 443"/>
                <a:gd name="T35" fmla="*/ 835025 h 1383"/>
                <a:gd name="T36" fmla="*/ 422275 w 443"/>
                <a:gd name="T37" fmla="*/ 871537 h 1383"/>
                <a:gd name="T38" fmla="*/ 428625 w 443"/>
                <a:gd name="T39" fmla="*/ 923925 h 1383"/>
                <a:gd name="T40" fmla="*/ 444500 w 443"/>
                <a:gd name="T41" fmla="*/ 960437 h 1383"/>
                <a:gd name="T42" fmla="*/ 450850 w 443"/>
                <a:gd name="T43" fmla="*/ 1012825 h 1383"/>
                <a:gd name="T44" fmla="*/ 466725 w 443"/>
                <a:gd name="T45" fmla="*/ 1049337 h 1383"/>
                <a:gd name="T46" fmla="*/ 473075 w 443"/>
                <a:gd name="T47" fmla="*/ 1093787 h 1383"/>
                <a:gd name="T48" fmla="*/ 488950 w 443"/>
                <a:gd name="T49" fmla="*/ 1130300 h 1383"/>
                <a:gd name="T50" fmla="*/ 495300 w 443"/>
                <a:gd name="T51" fmla="*/ 1168400 h 1383"/>
                <a:gd name="T52" fmla="*/ 511175 w 443"/>
                <a:gd name="T53" fmla="*/ 1204912 h 1383"/>
                <a:gd name="T54" fmla="*/ 517525 w 443"/>
                <a:gd name="T55" fmla="*/ 1241425 h 1383"/>
                <a:gd name="T56" fmla="*/ 533400 w 443"/>
                <a:gd name="T57" fmla="*/ 1279525 h 1383"/>
                <a:gd name="T58" fmla="*/ 539750 w 443"/>
                <a:gd name="T59" fmla="*/ 1316037 h 1383"/>
                <a:gd name="T60" fmla="*/ 555625 w 443"/>
                <a:gd name="T61" fmla="*/ 1344612 h 1383"/>
                <a:gd name="T62" fmla="*/ 561975 w 443"/>
                <a:gd name="T63" fmla="*/ 1374775 h 1383"/>
                <a:gd name="T64" fmla="*/ 577850 w 443"/>
                <a:gd name="T65" fmla="*/ 1404937 h 1383"/>
                <a:gd name="T66" fmla="*/ 584200 w 443"/>
                <a:gd name="T67" fmla="*/ 1441450 h 1383"/>
                <a:gd name="T68" fmla="*/ 600075 w 443"/>
                <a:gd name="T69" fmla="*/ 1463675 h 1383"/>
                <a:gd name="T70" fmla="*/ 606425 w 443"/>
                <a:gd name="T71" fmla="*/ 1500187 h 1383"/>
                <a:gd name="T72" fmla="*/ 620713 w 443"/>
                <a:gd name="T73" fmla="*/ 1522412 h 1383"/>
                <a:gd name="T74" fmla="*/ 628650 w 443"/>
                <a:gd name="T75" fmla="*/ 1552575 h 1383"/>
                <a:gd name="T76" fmla="*/ 642938 w 443"/>
                <a:gd name="T77" fmla="*/ 1574800 h 1383"/>
                <a:gd name="T78" fmla="*/ 650875 w 443"/>
                <a:gd name="T79" fmla="*/ 1603375 h 1383"/>
                <a:gd name="T80" fmla="*/ 665163 w 443"/>
                <a:gd name="T81" fmla="*/ 1633537 h 1383"/>
                <a:gd name="T82" fmla="*/ 687388 w 443"/>
                <a:gd name="T83" fmla="*/ 1663700 h 13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43" h="1383">
                  <a:moveTo>
                    <a:pt x="0" y="1383"/>
                  </a:moveTo>
                  <a:lnTo>
                    <a:pt x="140" y="1383"/>
                  </a:lnTo>
                  <a:lnTo>
                    <a:pt x="140" y="754"/>
                  </a:lnTo>
                  <a:lnTo>
                    <a:pt x="145" y="750"/>
                  </a:lnTo>
                  <a:lnTo>
                    <a:pt x="145" y="149"/>
                  </a:lnTo>
                  <a:lnTo>
                    <a:pt x="149" y="144"/>
                  </a:lnTo>
                  <a:lnTo>
                    <a:pt x="149" y="14"/>
                  </a:lnTo>
                  <a:lnTo>
                    <a:pt x="154" y="9"/>
                  </a:lnTo>
                  <a:lnTo>
                    <a:pt x="154" y="0"/>
                  </a:lnTo>
                  <a:lnTo>
                    <a:pt x="154" y="5"/>
                  </a:lnTo>
                  <a:lnTo>
                    <a:pt x="159" y="9"/>
                  </a:lnTo>
                  <a:lnTo>
                    <a:pt x="159" y="28"/>
                  </a:lnTo>
                  <a:lnTo>
                    <a:pt x="163" y="32"/>
                  </a:lnTo>
                  <a:lnTo>
                    <a:pt x="163" y="56"/>
                  </a:lnTo>
                  <a:lnTo>
                    <a:pt x="168" y="60"/>
                  </a:lnTo>
                  <a:lnTo>
                    <a:pt x="168" y="88"/>
                  </a:lnTo>
                  <a:lnTo>
                    <a:pt x="173" y="93"/>
                  </a:lnTo>
                  <a:lnTo>
                    <a:pt x="173" y="116"/>
                  </a:lnTo>
                  <a:lnTo>
                    <a:pt x="177" y="121"/>
                  </a:lnTo>
                  <a:lnTo>
                    <a:pt x="177" y="144"/>
                  </a:lnTo>
                  <a:lnTo>
                    <a:pt x="182" y="149"/>
                  </a:lnTo>
                  <a:lnTo>
                    <a:pt x="182" y="172"/>
                  </a:lnTo>
                  <a:lnTo>
                    <a:pt x="187" y="177"/>
                  </a:lnTo>
                  <a:lnTo>
                    <a:pt x="187" y="195"/>
                  </a:lnTo>
                  <a:lnTo>
                    <a:pt x="191" y="200"/>
                  </a:lnTo>
                  <a:lnTo>
                    <a:pt x="191" y="223"/>
                  </a:lnTo>
                  <a:lnTo>
                    <a:pt x="196" y="228"/>
                  </a:lnTo>
                  <a:lnTo>
                    <a:pt x="196" y="247"/>
                  </a:lnTo>
                  <a:lnTo>
                    <a:pt x="201" y="251"/>
                  </a:lnTo>
                  <a:lnTo>
                    <a:pt x="201" y="270"/>
                  </a:lnTo>
                  <a:lnTo>
                    <a:pt x="205" y="275"/>
                  </a:lnTo>
                  <a:lnTo>
                    <a:pt x="205" y="293"/>
                  </a:lnTo>
                  <a:lnTo>
                    <a:pt x="210" y="298"/>
                  </a:lnTo>
                  <a:lnTo>
                    <a:pt x="210" y="317"/>
                  </a:lnTo>
                  <a:lnTo>
                    <a:pt x="215" y="321"/>
                  </a:lnTo>
                  <a:lnTo>
                    <a:pt x="215" y="340"/>
                  </a:lnTo>
                  <a:lnTo>
                    <a:pt x="219" y="344"/>
                  </a:lnTo>
                  <a:lnTo>
                    <a:pt x="219" y="358"/>
                  </a:lnTo>
                  <a:lnTo>
                    <a:pt x="224" y="363"/>
                  </a:lnTo>
                  <a:lnTo>
                    <a:pt x="224" y="382"/>
                  </a:lnTo>
                  <a:lnTo>
                    <a:pt x="228" y="386"/>
                  </a:lnTo>
                  <a:lnTo>
                    <a:pt x="228" y="405"/>
                  </a:lnTo>
                  <a:lnTo>
                    <a:pt x="233" y="410"/>
                  </a:lnTo>
                  <a:lnTo>
                    <a:pt x="233" y="424"/>
                  </a:lnTo>
                  <a:lnTo>
                    <a:pt x="238" y="428"/>
                  </a:lnTo>
                  <a:lnTo>
                    <a:pt x="238" y="447"/>
                  </a:lnTo>
                  <a:lnTo>
                    <a:pt x="242" y="452"/>
                  </a:lnTo>
                  <a:lnTo>
                    <a:pt x="242" y="466"/>
                  </a:lnTo>
                  <a:lnTo>
                    <a:pt x="247" y="470"/>
                  </a:lnTo>
                  <a:lnTo>
                    <a:pt x="247" y="484"/>
                  </a:lnTo>
                  <a:lnTo>
                    <a:pt x="252" y="489"/>
                  </a:lnTo>
                  <a:lnTo>
                    <a:pt x="252" y="507"/>
                  </a:lnTo>
                  <a:lnTo>
                    <a:pt x="256" y="512"/>
                  </a:lnTo>
                  <a:lnTo>
                    <a:pt x="256" y="526"/>
                  </a:lnTo>
                  <a:lnTo>
                    <a:pt x="261" y="531"/>
                  </a:lnTo>
                  <a:lnTo>
                    <a:pt x="261" y="545"/>
                  </a:lnTo>
                  <a:lnTo>
                    <a:pt x="266" y="549"/>
                  </a:lnTo>
                  <a:lnTo>
                    <a:pt x="266" y="563"/>
                  </a:lnTo>
                  <a:lnTo>
                    <a:pt x="270" y="568"/>
                  </a:lnTo>
                  <a:lnTo>
                    <a:pt x="270" y="582"/>
                  </a:lnTo>
                  <a:lnTo>
                    <a:pt x="275" y="587"/>
                  </a:lnTo>
                  <a:lnTo>
                    <a:pt x="275" y="601"/>
                  </a:lnTo>
                  <a:lnTo>
                    <a:pt x="280" y="605"/>
                  </a:lnTo>
                  <a:lnTo>
                    <a:pt x="280" y="619"/>
                  </a:lnTo>
                  <a:lnTo>
                    <a:pt x="284" y="624"/>
                  </a:lnTo>
                  <a:lnTo>
                    <a:pt x="284" y="638"/>
                  </a:lnTo>
                  <a:lnTo>
                    <a:pt x="289" y="643"/>
                  </a:lnTo>
                  <a:lnTo>
                    <a:pt x="289" y="656"/>
                  </a:lnTo>
                  <a:lnTo>
                    <a:pt x="294" y="661"/>
                  </a:lnTo>
                  <a:lnTo>
                    <a:pt x="294" y="670"/>
                  </a:lnTo>
                  <a:lnTo>
                    <a:pt x="298" y="675"/>
                  </a:lnTo>
                  <a:lnTo>
                    <a:pt x="298" y="689"/>
                  </a:lnTo>
                  <a:lnTo>
                    <a:pt x="303" y="694"/>
                  </a:lnTo>
                  <a:lnTo>
                    <a:pt x="303" y="708"/>
                  </a:lnTo>
                  <a:lnTo>
                    <a:pt x="308" y="712"/>
                  </a:lnTo>
                  <a:lnTo>
                    <a:pt x="308" y="722"/>
                  </a:lnTo>
                  <a:lnTo>
                    <a:pt x="312" y="726"/>
                  </a:lnTo>
                  <a:lnTo>
                    <a:pt x="312" y="736"/>
                  </a:lnTo>
                  <a:lnTo>
                    <a:pt x="317" y="740"/>
                  </a:lnTo>
                  <a:lnTo>
                    <a:pt x="317" y="754"/>
                  </a:lnTo>
                  <a:lnTo>
                    <a:pt x="322" y="759"/>
                  </a:lnTo>
                  <a:lnTo>
                    <a:pt x="322" y="768"/>
                  </a:lnTo>
                  <a:lnTo>
                    <a:pt x="326" y="773"/>
                  </a:lnTo>
                  <a:lnTo>
                    <a:pt x="326" y="782"/>
                  </a:lnTo>
                  <a:lnTo>
                    <a:pt x="331" y="787"/>
                  </a:lnTo>
                  <a:lnTo>
                    <a:pt x="331" y="801"/>
                  </a:lnTo>
                  <a:lnTo>
                    <a:pt x="336" y="806"/>
                  </a:lnTo>
                  <a:lnTo>
                    <a:pt x="336" y="810"/>
                  </a:lnTo>
                  <a:lnTo>
                    <a:pt x="340" y="815"/>
                  </a:lnTo>
                  <a:lnTo>
                    <a:pt x="340" y="829"/>
                  </a:lnTo>
                  <a:lnTo>
                    <a:pt x="345" y="833"/>
                  </a:lnTo>
                  <a:lnTo>
                    <a:pt x="345" y="843"/>
                  </a:lnTo>
                  <a:lnTo>
                    <a:pt x="350" y="847"/>
                  </a:lnTo>
                  <a:lnTo>
                    <a:pt x="350" y="857"/>
                  </a:lnTo>
                  <a:lnTo>
                    <a:pt x="354" y="861"/>
                  </a:lnTo>
                  <a:lnTo>
                    <a:pt x="354" y="866"/>
                  </a:lnTo>
                  <a:lnTo>
                    <a:pt x="359" y="871"/>
                  </a:lnTo>
                  <a:lnTo>
                    <a:pt x="359" y="880"/>
                  </a:lnTo>
                  <a:lnTo>
                    <a:pt x="364" y="885"/>
                  </a:lnTo>
                  <a:lnTo>
                    <a:pt x="364" y="894"/>
                  </a:lnTo>
                  <a:lnTo>
                    <a:pt x="368" y="899"/>
                  </a:lnTo>
                  <a:lnTo>
                    <a:pt x="368" y="908"/>
                  </a:lnTo>
                  <a:lnTo>
                    <a:pt x="373" y="913"/>
                  </a:lnTo>
                  <a:lnTo>
                    <a:pt x="373" y="917"/>
                  </a:lnTo>
                  <a:lnTo>
                    <a:pt x="378" y="922"/>
                  </a:lnTo>
                  <a:lnTo>
                    <a:pt x="378" y="931"/>
                  </a:lnTo>
                  <a:lnTo>
                    <a:pt x="382" y="936"/>
                  </a:lnTo>
                  <a:lnTo>
                    <a:pt x="382" y="945"/>
                  </a:lnTo>
                  <a:lnTo>
                    <a:pt x="387" y="950"/>
                  </a:lnTo>
                  <a:lnTo>
                    <a:pt x="387" y="955"/>
                  </a:lnTo>
                  <a:lnTo>
                    <a:pt x="391" y="959"/>
                  </a:lnTo>
                  <a:lnTo>
                    <a:pt x="391" y="964"/>
                  </a:lnTo>
                  <a:lnTo>
                    <a:pt x="396" y="969"/>
                  </a:lnTo>
                  <a:lnTo>
                    <a:pt x="396" y="978"/>
                  </a:lnTo>
                  <a:lnTo>
                    <a:pt x="401" y="982"/>
                  </a:lnTo>
                  <a:lnTo>
                    <a:pt x="401" y="987"/>
                  </a:lnTo>
                  <a:lnTo>
                    <a:pt x="405" y="992"/>
                  </a:lnTo>
                  <a:lnTo>
                    <a:pt x="405" y="996"/>
                  </a:lnTo>
                  <a:lnTo>
                    <a:pt x="410" y="1001"/>
                  </a:lnTo>
                  <a:lnTo>
                    <a:pt x="410" y="1010"/>
                  </a:lnTo>
                  <a:lnTo>
                    <a:pt x="415" y="1015"/>
                  </a:lnTo>
                  <a:lnTo>
                    <a:pt x="419" y="1020"/>
                  </a:lnTo>
                  <a:lnTo>
                    <a:pt x="419" y="1029"/>
                  </a:lnTo>
                  <a:lnTo>
                    <a:pt x="424" y="1034"/>
                  </a:lnTo>
                  <a:lnTo>
                    <a:pt x="424" y="1038"/>
                  </a:lnTo>
                  <a:lnTo>
                    <a:pt x="433" y="1048"/>
                  </a:lnTo>
                  <a:lnTo>
                    <a:pt x="433" y="1057"/>
                  </a:lnTo>
                  <a:lnTo>
                    <a:pt x="443" y="1066"/>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8" name="Freeform 55"/>
            <p:cNvSpPr>
              <a:spLocks/>
            </p:cNvSpPr>
            <p:nvPr/>
          </p:nvSpPr>
          <p:spPr bwMode="auto">
            <a:xfrm>
              <a:off x="1935333" y="2411168"/>
              <a:ext cx="915898" cy="488904"/>
            </a:xfrm>
            <a:custGeom>
              <a:avLst/>
              <a:gdLst>
                <a:gd name="T0" fmla="*/ 6350 w 577"/>
                <a:gd name="T1" fmla="*/ 22225 h 308"/>
                <a:gd name="T2" fmla="*/ 22225 w 577"/>
                <a:gd name="T3" fmla="*/ 44450 h 308"/>
                <a:gd name="T4" fmla="*/ 36513 w 577"/>
                <a:gd name="T5" fmla="*/ 74613 h 308"/>
                <a:gd name="T6" fmla="*/ 66675 w 577"/>
                <a:gd name="T7" fmla="*/ 111125 h 308"/>
                <a:gd name="T8" fmla="*/ 88900 w 577"/>
                <a:gd name="T9" fmla="*/ 141288 h 308"/>
                <a:gd name="T10" fmla="*/ 111125 w 577"/>
                <a:gd name="T11" fmla="*/ 169863 h 308"/>
                <a:gd name="T12" fmla="*/ 125413 w 577"/>
                <a:gd name="T13" fmla="*/ 192088 h 308"/>
                <a:gd name="T14" fmla="*/ 147638 w 577"/>
                <a:gd name="T15" fmla="*/ 222250 h 308"/>
                <a:gd name="T16" fmla="*/ 169863 w 577"/>
                <a:gd name="T17" fmla="*/ 244475 h 308"/>
                <a:gd name="T18" fmla="*/ 192088 w 577"/>
                <a:gd name="T19" fmla="*/ 266700 h 308"/>
                <a:gd name="T20" fmla="*/ 214313 w 577"/>
                <a:gd name="T21" fmla="*/ 288925 h 308"/>
                <a:gd name="T22" fmla="*/ 236538 w 577"/>
                <a:gd name="T23" fmla="*/ 303213 h 308"/>
                <a:gd name="T24" fmla="*/ 258763 w 577"/>
                <a:gd name="T25" fmla="*/ 325438 h 308"/>
                <a:gd name="T26" fmla="*/ 280988 w 577"/>
                <a:gd name="T27" fmla="*/ 341313 h 308"/>
                <a:gd name="T28" fmla="*/ 303213 w 577"/>
                <a:gd name="T29" fmla="*/ 355600 h 308"/>
                <a:gd name="T30" fmla="*/ 325438 w 577"/>
                <a:gd name="T31" fmla="*/ 363538 h 308"/>
                <a:gd name="T32" fmla="*/ 347663 w 577"/>
                <a:gd name="T33" fmla="*/ 377825 h 308"/>
                <a:gd name="T34" fmla="*/ 369888 w 577"/>
                <a:gd name="T35" fmla="*/ 384175 h 308"/>
                <a:gd name="T36" fmla="*/ 392113 w 577"/>
                <a:gd name="T37" fmla="*/ 400050 h 308"/>
                <a:gd name="T38" fmla="*/ 414338 w 577"/>
                <a:gd name="T39" fmla="*/ 406400 h 308"/>
                <a:gd name="T40" fmla="*/ 434975 w 577"/>
                <a:gd name="T41" fmla="*/ 414338 h 308"/>
                <a:gd name="T42" fmla="*/ 457200 w 577"/>
                <a:gd name="T43" fmla="*/ 422275 h 308"/>
                <a:gd name="T44" fmla="*/ 479425 w 577"/>
                <a:gd name="T45" fmla="*/ 428625 h 308"/>
                <a:gd name="T46" fmla="*/ 501650 w 577"/>
                <a:gd name="T47" fmla="*/ 436563 h 308"/>
                <a:gd name="T48" fmla="*/ 523875 w 577"/>
                <a:gd name="T49" fmla="*/ 436563 h 308"/>
                <a:gd name="T50" fmla="*/ 546100 w 577"/>
                <a:gd name="T51" fmla="*/ 444500 h 308"/>
                <a:gd name="T52" fmla="*/ 568325 w 577"/>
                <a:gd name="T53" fmla="*/ 450850 h 308"/>
                <a:gd name="T54" fmla="*/ 590550 w 577"/>
                <a:gd name="T55" fmla="*/ 450850 h 308"/>
                <a:gd name="T56" fmla="*/ 612775 w 577"/>
                <a:gd name="T57" fmla="*/ 458788 h 308"/>
                <a:gd name="T58" fmla="*/ 635000 w 577"/>
                <a:gd name="T59" fmla="*/ 458788 h 308"/>
                <a:gd name="T60" fmla="*/ 657225 w 577"/>
                <a:gd name="T61" fmla="*/ 466725 h 308"/>
                <a:gd name="T62" fmla="*/ 679450 w 577"/>
                <a:gd name="T63" fmla="*/ 466725 h 308"/>
                <a:gd name="T64" fmla="*/ 701675 w 577"/>
                <a:gd name="T65" fmla="*/ 473075 h 308"/>
                <a:gd name="T66" fmla="*/ 723900 w 577"/>
                <a:gd name="T67" fmla="*/ 473075 h 308"/>
                <a:gd name="T68" fmla="*/ 746125 w 577"/>
                <a:gd name="T69" fmla="*/ 473075 h 308"/>
                <a:gd name="T70" fmla="*/ 768350 w 577"/>
                <a:gd name="T71" fmla="*/ 481013 h 308"/>
                <a:gd name="T72" fmla="*/ 790575 w 577"/>
                <a:gd name="T73" fmla="*/ 481013 h 308"/>
                <a:gd name="T74" fmla="*/ 812800 w 577"/>
                <a:gd name="T75" fmla="*/ 481013 h 308"/>
                <a:gd name="T76" fmla="*/ 835025 w 577"/>
                <a:gd name="T77" fmla="*/ 481013 h 308"/>
                <a:gd name="T78" fmla="*/ 857250 w 577"/>
                <a:gd name="T79" fmla="*/ 488950 h 308"/>
                <a:gd name="T80" fmla="*/ 879475 w 577"/>
                <a:gd name="T81" fmla="*/ 488950 h 308"/>
                <a:gd name="T82" fmla="*/ 901700 w 577"/>
                <a:gd name="T83" fmla="*/ 488950 h 30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7" h="308">
                  <a:moveTo>
                    <a:pt x="0" y="0"/>
                  </a:moveTo>
                  <a:lnTo>
                    <a:pt x="0" y="10"/>
                  </a:lnTo>
                  <a:lnTo>
                    <a:pt x="4" y="14"/>
                  </a:lnTo>
                  <a:lnTo>
                    <a:pt x="9" y="19"/>
                  </a:lnTo>
                  <a:lnTo>
                    <a:pt x="9" y="24"/>
                  </a:lnTo>
                  <a:lnTo>
                    <a:pt x="14" y="28"/>
                  </a:lnTo>
                  <a:lnTo>
                    <a:pt x="18" y="33"/>
                  </a:lnTo>
                  <a:lnTo>
                    <a:pt x="18" y="42"/>
                  </a:lnTo>
                  <a:lnTo>
                    <a:pt x="23" y="47"/>
                  </a:lnTo>
                  <a:lnTo>
                    <a:pt x="32" y="56"/>
                  </a:lnTo>
                  <a:lnTo>
                    <a:pt x="32" y="61"/>
                  </a:lnTo>
                  <a:lnTo>
                    <a:pt x="42" y="70"/>
                  </a:lnTo>
                  <a:lnTo>
                    <a:pt x="42" y="75"/>
                  </a:lnTo>
                  <a:lnTo>
                    <a:pt x="46" y="79"/>
                  </a:lnTo>
                  <a:lnTo>
                    <a:pt x="56" y="89"/>
                  </a:lnTo>
                  <a:lnTo>
                    <a:pt x="56" y="93"/>
                  </a:lnTo>
                  <a:lnTo>
                    <a:pt x="60" y="98"/>
                  </a:lnTo>
                  <a:lnTo>
                    <a:pt x="70" y="107"/>
                  </a:lnTo>
                  <a:lnTo>
                    <a:pt x="70" y="112"/>
                  </a:lnTo>
                  <a:lnTo>
                    <a:pt x="74" y="117"/>
                  </a:lnTo>
                  <a:lnTo>
                    <a:pt x="79" y="121"/>
                  </a:lnTo>
                  <a:lnTo>
                    <a:pt x="88" y="131"/>
                  </a:lnTo>
                  <a:lnTo>
                    <a:pt x="88" y="135"/>
                  </a:lnTo>
                  <a:lnTo>
                    <a:pt x="93" y="140"/>
                  </a:lnTo>
                  <a:lnTo>
                    <a:pt x="98" y="145"/>
                  </a:lnTo>
                  <a:lnTo>
                    <a:pt x="102" y="149"/>
                  </a:lnTo>
                  <a:lnTo>
                    <a:pt x="107" y="154"/>
                  </a:lnTo>
                  <a:lnTo>
                    <a:pt x="111" y="159"/>
                  </a:lnTo>
                  <a:lnTo>
                    <a:pt x="116" y="163"/>
                  </a:lnTo>
                  <a:lnTo>
                    <a:pt x="121" y="168"/>
                  </a:lnTo>
                  <a:lnTo>
                    <a:pt x="125" y="173"/>
                  </a:lnTo>
                  <a:lnTo>
                    <a:pt x="130" y="177"/>
                  </a:lnTo>
                  <a:lnTo>
                    <a:pt x="135" y="182"/>
                  </a:lnTo>
                  <a:lnTo>
                    <a:pt x="139" y="187"/>
                  </a:lnTo>
                  <a:lnTo>
                    <a:pt x="144" y="191"/>
                  </a:lnTo>
                  <a:lnTo>
                    <a:pt x="149" y="191"/>
                  </a:lnTo>
                  <a:lnTo>
                    <a:pt x="153" y="196"/>
                  </a:lnTo>
                  <a:lnTo>
                    <a:pt x="158" y="201"/>
                  </a:lnTo>
                  <a:lnTo>
                    <a:pt x="163" y="205"/>
                  </a:lnTo>
                  <a:lnTo>
                    <a:pt x="167" y="205"/>
                  </a:lnTo>
                  <a:lnTo>
                    <a:pt x="172" y="210"/>
                  </a:lnTo>
                  <a:lnTo>
                    <a:pt x="177" y="215"/>
                  </a:lnTo>
                  <a:lnTo>
                    <a:pt x="181" y="215"/>
                  </a:lnTo>
                  <a:lnTo>
                    <a:pt x="186" y="219"/>
                  </a:lnTo>
                  <a:lnTo>
                    <a:pt x="191" y="224"/>
                  </a:lnTo>
                  <a:lnTo>
                    <a:pt x="195" y="224"/>
                  </a:lnTo>
                  <a:lnTo>
                    <a:pt x="200" y="229"/>
                  </a:lnTo>
                  <a:lnTo>
                    <a:pt x="205" y="229"/>
                  </a:lnTo>
                  <a:lnTo>
                    <a:pt x="209" y="233"/>
                  </a:lnTo>
                  <a:lnTo>
                    <a:pt x="214" y="233"/>
                  </a:lnTo>
                  <a:lnTo>
                    <a:pt x="219" y="238"/>
                  </a:lnTo>
                  <a:lnTo>
                    <a:pt x="223" y="238"/>
                  </a:lnTo>
                  <a:lnTo>
                    <a:pt x="228" y="242"/>
                  </a:lnTo>
                  <a:lnTo>
                    <a:pt x="233" y="242"/>
                  </a:lnTo>
                  <a:lnTo>
                    <a:pt x="237" y="247"/>
                  </a:lnTo>
                  <a:lnTo>
                    <a:pt x="242" y="247"/>
                  </a:lnTo>
                  <a:lnTo>
                    <a:pt x="247" y="252"/>
                  </a:lnTo>
                  <a:lnTo>
                    <a:pt x="251" y="252"/>
                  </a:lnTo>
                  <a:lnTo>
                    <a:pt x="256" y="252"/>
                  </a:lnTo>
                  <a:lnTo>
                    <a:pt x="261" y="256"/>
                  </a:lnTo>
                  <a:lnTo>
                    <a:pt x="265" y="256"/>
                  </a:lnTo>
                  <a:lnTo>
                    <a:pt x="270" y="256"/>
                  </a:lnTo>
                  <a:lnTo>
                    <a:pt x="274" y="261"/>
                  </a:lnTo>
                  <a:lnTo>
                    <a:pt x="279" y="261"/>
                  </a:lnTo>
                  <a:lnTo>
                    <a:pt x="284" y="261"/>
                  </a:lnTo>
                  <a:lnTo>
                    <a:pt x="288" y="266"/>
                  </a:lnTo>
                  <a:lnTo>
                    <a:pt x="293" y="266"/>
                  </a:lnTo>
                  <a:lnTo>
                    <a:pt x="298" y="266"/>
                  </a:lnTo>
                  <a:lnTo>
                    <a:pt x="302" y="270"/>
                  </a:lnTo>
                  <a:lnTo>
                    <a:pt x="307" y="270"/>
                  </a:lnTo>
                  <a:lnTo>
                    <a:pt x="312" y="270"/>
                  </a:lnTo>
                  <a:lnTo>
                    <a:pt x="316" y="275"/>
                  </a:lnTo>
                  <a:lnTo>
                    <a:pt x="321" y="275"/>
                  </a:lnTo>
                  <a:lnTo>
                    <a:pt x="326" y="275"/>
                  </a:lnTo>
                  <a:lnTo>
                    <a:pt x="330" y="275"/>
                  </a:lnTo>
                  <a:lnTo>
                    <a:pt x="335" y="280"/>
                  </a:lnTo>
                  <a:lnTo>
                    <a:pt x="340" y="280"/>
                  </a:lnTo>
                  <a:lnTo>
                    <a:pt x="344" y="280"/>
                  </a:lnTo>
                  <a:lnTo>
                    <a:pt x="349" y="280"/>
                  </a:lnTo>
                  <a:lnTo>
                    <a:pt x="354" y="284"/>
                  </a:lnTo>
                  <a:lnTo>
                    <a:pt x="358" y="284"/>
                  </a:lnTo>
                  <a:lnTo>
                    <a:pt x="363" y="284"/>
                  </a:lnTo>
                  <a:lnTo>
                    <a:pt x="368" y="284"/>
                  </a:lnTo>
                  <a:lnTo>
                    <a:pt x="372" y="284"/>
                  </a:lnTo>
                  <a:lnTo>
                    <a:pt x="377" y="289"/>
                  </a:lnTo>
                  <a:lnTo>
                    <a:pt x="382" y="289"/>
                  </a:lnTo>
                  <a:lnTo>
                    <a:pt x="386" y="289"/>
                  </a:lnTo>
                  <a:lnTo>
                    <a:pt x="391" y="289"/>
                  </a:lnTo>
                  <a:lnTo>
                    <a:pt x="396" y="289"/>
                  </a:lnTo>
                  <a:lnTo>
                    <a:pt x="400" y="289"/>
                  </a:lnTo>
                  <a:lnTo>
                    <a:pt x="405" y="294"/>
                  </a:lnTo>
                  <a:lnTo>
                    <a:pt x="410" y="294"/>
                  </a:lnTo>
                  <a:lnTo>
                    <a:pt x="414" y="294"/>
                  </a:lnTo>
                  <a:lnTo>
                    <a:pt x="419" y="294"/>
                  </a:lnTo>
                  <a:lnTo>
                    <a:pt x="424" y="294"/>
                  </a:lnTo>
                  <a:lnTo>
                    <a:pt x="428" y="294"/>
                  </a:lnTo>
                  <a:lnTo>
                    <a:pt x="433" y="294"/>
                  </a:lnTo>
                  <a:lnTo>
                    <a:pt x="437" y="298"/>
                  </a:lnTo>
                  <a:lnTo>
                    <a:pt x="442" y="298"/>
                  </a:lnTo>
                  <a:lnTo>
                    <a:pt x="447" y="298"/>
                  </a:lnTo>
                  <a:lnTo>
                    <a:pt x="451" y="298"/>
                  </a:lnTo>
                  <a:lnTo>
                    <a:pt x="456" y="298"/>
                  </a:lnTo>
                  <a:lnTo>
                    <a:pt x="461" y="298"/>
                  </a:lnTo>
                  <a:lnTo>
                    <a:pt x="465" y="298"/>
                  </a:lnTo>
                  <a:lnTo>
                    <a:pt x="470" y="298"/>
                  </a:lnTo>
                  <a:lnTo>
                    <a:pt x="475" y="298"/>
                  </a:lnTo>
                  <a:lnTo>
                    <a:pt x="479" y="303"/>
                  </a:lnTo>
                  <a:lnTo>
                    <a:pt x="484" y="303"/>
                  </a:lnTo>
                  <a:lnTo>
                    <a:pt x="489" y="303"/>
                  </a:lnTo>
                  <a:lnTo>
                    <a:pt x="493" y="303"/>
                  </a:lnTo>
                  <a:lnTo>
                    <a:pt x="498" y="303"/>
                  </a:lnTo>
                  <a:lnTo>
                    <a:pt x="503" y="303"/>
                  </a:lnTo>
                  <a:lnTo>
                    <a:pt x="507" y="303"/>
                  </a:lnTo>
                  <a:lnTo>
                    <a:pt x="512" y="303"/>
                  </a:lnTo>
                  <a:lnTo>
                    <a:pt x="517" y="303"/>
                  </a:lnTo>
                  <a:lnTo>
                    <a:pt x="521" y="303"/>
                  </a:lnTo>
                  <a:lnTo>
                    <a:pt x="526" y="303"/>
                  </a:lnTo>
                  <a:lnTo>
                    <a:pt x="531" y="303"/>
                  </a:lnTo>
                  <a:lnTo>
                    <a:pt x="535" y="308"/>
                  </a:lnTo>
                  <a:lnTo>
                    <a:pt x="540" y="308"/>
                  </a:lnTo>
                  <a:lnTo>
                    <a:pt x="545" y="308"/>
                  </a:lnTo>
                  <a:lnTo>
                    <a:pt x="549" y="308"/>
                  </a:lnTo>
                  <a:lnTo>
                    <a:pt x="554" y="308"/>
                  </a:lnTo>
                  <a:lnTo>
                    <a:pt x="559" y="308"/>
                  </a:lnTo>
                  <a:lnTo>
                    <a:pt x="563" y="308"/>
                  </a:lnTo>
                  <a:lnTo>
                    <a:pt x="568" y="308"/>
                  </a:lnTo>
                  <a:lnTo>
                    <a:pt x="573" y="308"/>
                  </a:lnTo>
                  <a:lnTo>
                    <a:pt x="577" y="308"/>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9" name="Freeform 56"/>
            <p:cNvSpPr>
              <a:spLocks/>
            </p:cNvSpPr>
            <p:nvPr/>
          </p:nvSpPr>
          <p:spPr bwMode="auto">
            <a:xfrm>
              <a:off x="2851230" y="2900073"/>
              <a:ext cx="1012726" cy="14286"/>
            </a:xfrm>
            <a:custGeom>
              <a:avLst/>
              <a:gdLst>
                <a:gd name="T0" fmla="*/ 15875 w 638"/>
                <a:gd name="T1" fmla="*/ 0 h 9"/>
                <a:gd name="T2" fmla="*/ 36513 w 638"/>
                <a:gd name="T3" fmla="*/ 0 h 9"/>
                <a:gd name="T4" fmla="*/ 58738 w 638"/>
                <a:gd name="T5" fmla="*/ 0 h 9"/>
                <a:gd name="T6" fmla="*/ 80963 w 638"/>
                <a:gd name="T7" fmla="*/ 6350 h 9"/>
                <a:gd name="T8" fmla="*/ 103188 w 638"/>
                <a:gd name="T9" fmla="*/ 6350 h 9"/>
                <a:gd name="T10" fmla="*/ 125413 w 638"/>
                <a:gd name="T11" fmla="*/ 6350 h 9"/>
                <a:gd name="T12" fmla="*/ 147638 w 638"/>
                <a:gd name="T13" fmla="*/ 6350 h 9"/>
                <a:gd name="T14" fmla="*/ 169863 w 638"/>
                <a:gd name="T15" fmla="*/ 6350 h 9"/>
                <a:gd name="T16" fmla="*/ 192088 w 638"/>
                <a:gd name="T17" fmla="*/ 6350 h 9"/>
                <a:gd name="T18" fmla="*/ 214313 w 638"/>
                <a:gd name="T19" fmla="*/ 6350 h 9"/>
                <a:gd name="T20" fmla="*/ 236538 w 638"/>
                <a:gd name="T21" fmla="*/ 6350 h 9"/>
                <a:gd name="T22" fmla="*/ 258763 w 638"/>
                <a:gd name="T23" fmla="*/ 6350 h 9"/>
                <a:gd name="T24" fmla="*/ 280988 w 638"/>
                <a:gd name="T25" fmla="*/ 6350 h 9"/>
                <a:gd name="T26" fmla="*/ 303213 w 638"/>
                <a:gd name="T27" fmla="*/ 6350 h 9"/>
                <a:gd name="T28" fmla="*/ 325438 w 638"/>
                <a:gd name="T29" fmla="*/ 6350 h 9"/>
                <a:gd name="T30" fmla="*/ 347663 w 638"/>
                <a:gd name="T31" fmla="*/ 6350 h 9"/>
                <a:gd name="T32" fmla="*/ 369888 w 638"/>
                <a:gd name="T33" fmla="*/ 6350 h 9"/>
                <a:gd name="T34" fmla="*/ 392113 w 638"/>
                <a:gd name="T35" fmla="*/ 6350 h 9"/>
                <a:gd name="T36" fmla="*/ 414338 w 638"/>
                <a:gd name="T37" fmla="*/ 6350 h 9"/>
                <a:gd name="T38" fmla="*/ 436563 w 638"/>
                <a:gd name="T39" fmla="*/ 6350 h 9"/>
                <a:gd name="T40" fmla="*/ 458788 w 638"/>
                <a:gd name="T41" fmla="*/ 6350 h 9"/>
                <a:gd name="T42" fmla="*/ 488950 w 638"/>
                <a:gd name="T43" fmla="*/ 14287 h 9"/>
                <a:gd name="T44" fmla="*/ 511175 w 638"/>
                <a:gd name="T45" fmla="*/ 14287 h 9"/>
                <a:gd name="T46" fmla="*/ 531813 w 638"/>
                <a:gd name="T47" fmla="*/ 14287 h 9"/>
                <a:gd name="T48" fmla="*/ 561975 w 638"/>
                <a:gd name="T49" fmla="*/ 14287 h 9"/>
                <a:gd name="T50" fmla="*/ 584200 w 638"/>
                <a:gd name="T51" fmla="*/ 14287 h 9"/>
                <a:gd name="T52" fmla="*/ 614363 w 638"/>
                <a:gd name="T53" fmla="*/ 14287 h 9"/>
                <a:gd name="T54" fmla="*/ 642938 w 638"/>
                <a:gd name="T55" fmla="*/ 14287 h 9"/>
                <a:gd name="T56" fmla="*/ 665163 w 638"/>
                <a:gd name="T57" fmla="*/ 14287 h 9"/>
                <a:gd name="T58" fmla="*/ 695325 w 638"/>
                <a:gd name="T59" fmla="*/ 14287 h 9"/>
                <a:gd name="T60" fmla="*/ 725488 w 638"/>
                <a:gd name="T61" fmla="*/ 14287 h 9"/>
                <a:gd name="T62" fmla="*/ 754063 w 638"/>
                <a:gd name="T63" fmla="*/ 14287 h 9"/>
                <a:gd name="T64" fmla="*/ 784225 w 638"/>
                <a:gd name="T65" fmla="*/ 14287 h 9"/>
                <a:gd name="T66" fmla="*/ 806450 w 638"/>
                <a:gd name="T67" fmla="*/ 14287 h 9"/>
                <a:gd name="T68" fmla="*/ 835025 w 638"/>
                <a:gd name="T69" fmla="*/ 14287 h 9"/>
                <a:gd name="T70" fmla="*/ 865188 w 638"/>
                <a:gd name="T71" fmla="*/ 14287 h 9"/>
                <a:gd name="T72" fmla="*/ 887413 w 638"/>
                <a:gd name="T73" fmla="*/ 14287 h 9"/>
                <a:gd name="T74" fmla="*/ 909638 w 638"/>
                <a:gd name="T75" fmla="*/ 14287 h 9"/>
                <a:gd name="T76" fmla="*/ 931863 w 638"/>
                <a:gd name="T77" fmla="*/ 14287 h 9"/>
                <a:gd name="T78" fmla="*/ 954088 w 638"/>
                <a:gd name="T79" fmla="*/ 14287 h 9"/>
                <a:gd name="T80" fmla="*/ 976313 w 638"/>
                <a:gd name="T81" fmla="*/ 14287 h 9"/>
                <a:gd name="T82" fmla="*/ 998538 w 638"/>
                <a:gd name="T83" fmla="*/ 14287 h 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38" h="9">
                  <a:moveTo>
                    <a:pt x="0" y="0"/>
                  </a:moveTo>
                  <a:lnTo>
                    <a:pt x="5" y="0"/>
                  </a:lnTo>
                  <a:lnTo>
                    <a:pt x="10" y="0"/>
                  </a:lnTo>
                  <a:lnTo>
                    <a:pt x="14" y="0"/>
                  </a:lnTo>
                  <a:lnTo>
                    <a:pt x="19" y="0"/>
                  </a:lnTo>
                  <a:lnTo>
                    <a:pt x="23" y="0"/>
                  </a:lnTo>
                  <a:lnTo>
                    <a:pt x="28" y="0"/>
                  </a:lnTo>
                  <a:lnTo>
                    <a:pt x="33" y="0"/>
                  </a:lnTo>
                  <a:lnTo>
                    <a:pt x="37" y="0"/>
                  </a:lnTo>
                  <a:lnTo>
                    <a:pt x="42" y="0"/>
                  </a:lnTo>
                  <a:lnTo>
                    <a:pt x="47" y="0"/>
                  </a:lnTo>
                  <a:lnTo>
                    <a:pt x="51" y="4"/>
                  </a:lnTo>
                  <a:lnTo>
                    <a:pt x="56" y="4"/>
                  </a:lnTo>
                  <a:lnTo>
                    <a:pt x="61" y="4"/>
                  </a:lnTo>
                  <a:lnTo>
                    <a:pt x="65" y="4"/>
                  </a:lnTo>
                  <a:lnTo>
                    <a:pt x="70" y="4"/>
                  </a:lnTo>
                  <a:lnTo>
                    <a:pt x="75" y="4"/>
                  </a:lnTo>
                  <a:lnTo>
                    <a:pt x="79" y="4"/>
                  </a:lnTo>
                  <a:lnTo>
                    <a:pt x="84" y="4"/>
                  </a:lnTo>
                  <a:lnTo>
                    <a:pt x="89" y="4"/>
                  </a:lnTo>
                  <a:lnTo>
                    <a:pt x="93" y="4"/>
                  </a:lnTo>
                  <a:lnTo>
                    <a:pt x="98" y="4"/>
                  </a:lnTo>
                  <a:lnTo>
                    <a:pt x="103" y="4"/>
                  </a:lnTo>
                  <a:lnTo>
                    <a:pt x="107" y="4"/>
                  </a:lnTo>
                  <a:lnTo>
                    <a:pt x="112" y="4"/>
                  </a:lnTo>
                  <a:lnTo>
                    <a:pt x="117" y="4"/>
                  </a:lnTo>
                  <a:lnTo>
                    <a:pt x="121" y="4"/>
                  </a:lnTo>
                  <a:lnTo>
                    <a:pt x="126" y="4"/>
                  </a:lnTo>
                  <a:lnTo>
                    <a:pt x="131" y="4"/>
                  </a:lnTo>
                  <a:lnTo>
                    <a:pt x="135" y="4"/>
                  </a:lnTo>
                  <a:lnTo>
                    <a:pt x="140" y="4"/>
                  </a:lnTo>
                  <a:lnTo>
                    <a:pt x="145" y="4"/>
                  </a:lnTo>
                  <a:lnTo>
                    <a:pt x="149" y="4"/>
                  </a:lnTo>
                  <a:lnTo>
                    <a:pt x="154" y="4"/>
                  </a:lnTo>
                  <a:lnTo>
                    <a:pt x="159" y="4"/>
                  </a:lnTo>
                  <a:lnTo>
                    <a:pt x="163" y="4"/>
                  </a:lnTo>
                  <a:lnTo>
                    <a:pt x="168" y="4"/>
                  </a:lnTo>
                  <a:lnTo>
                    <a:pt x="172" y="4"/>
                  </a:lnTo>
                  <a:lnTo>
                    <a:pt x="177" y="4"/>
                  </a:lnTo>
                  <a:lnTo>
                    <a:pt x="182" y="4"/>
                  </a:lnTo>
                  <a:lnTo>
                    <a:pt x="186" y="4"/>
                  </a:lnTo>
                  <a:lnTo>
                    <a:pt x="191" y="4"/>
                  </a:lnTo>
                  <a:lnTo>
                    <a:pt x="196" y="4"/>
                  </a:lnTo>
                  <a:lnTo>
                    <a:pt x="200" y="4"/>
                  </a:lnTo>
                  <a:lnTo>
                    <a:pt x="205" y="4"/>
                  </a:lnTo>
                  <a:lnTo>
                    <a:pt x="210" y="4"/>
                  </a:lnTo>
                  <a:lnTo>
                    <a:pt x="214" y="4"/>
                  </a:lnTo>
                  <a:lnTo>
                    <a:pt x="219" y="4"/>
                  </a:lnTo>
                  <a:lnTo>
                    <a:pt x="224" y="4"/>
                  </a:lnTo>
                  <a:lnTo>
                    <a:pt x="228" y="4"/>
                  </a:lnTo>
                  <a:lnTo>
                    <a:pt x="233" y="4"/>
                  </a:lnTo>
                  <a:lnTo>
                    <a:pt x="238" y="4"/>
                  </a:lnTo>
                  <a:lnTo>
                    <a:pt x="242" y="4"/>
                  </a:lnTo>
                  <a:lnTo>
                    <a:pt x="247" y="4"/>
                  </a:lnTo>
                  <a:lnTo>
                    <a:pt x="252" y="4"/>
                  </a:lnTo>
                  <a:lnTo>
                    <a:pt x="256" y="4"/>
                  </a:lnTo>
                  <a:lnTo>
                    <a:pt x="261" y="4"/>
                  </a:lnTo>
                  <a:lnTo>
                    <a:pt x="266" y="4"/>
                  </a:lnTo>
                  <a:lnTo>
                    <a:pt x="270" y="4"/>
                  </a:lnTo>
                  <a:lnTo>
                    <a:pt x="275" y="4"/>
                  </a:lnTo>
                  <a:lnTo>
                    <a:pt x="280" y="4"/>
                  </a:lnTo>
                  <a:lnTo>
                    <a:pt x="284" y="4"/>
                  </a:lnTo>
                  <a:lnTo>
                    <a:pt x="289" y="4"/>
                  </a:lnTo>
                  <a:lnTo>
                    <a:pt x="294" y="4"/>
                  </a:lnTo>
                  <a:lnTo>
                    <a:pt x="298" y="4"/>
                  </a:lnTo>
                  <a:lnTo>
                    <a:pt x="308" y="9"/>
                  </a:lnTo>
                  <a:lnTo>
                    <a:pt x="312" y="9"/>
                  </a:lnTo>
                  <a:lnTo>
                    <a:pt x="317" y="9"/>
                  </a:lnTo>
                  <a:lnTo>
                    <a:pt x="322" y="9"/>
                  </a:lnTo>
                  <a:lnTo>
                    <a:pt x="326" y="9"/>
                  </a:lnTo>
                  <a:lnTo>
                    <a:pt x="331" y="9"/>
                  </a:lnTo>
                  <a:lnTo>
                    <a:pt x="335" y="9"/>
                  </a:lnTo>
                  <a:lnTo>
                    <a:pt x="345" y="9"/>
                  </a:lnTo>
                  <a:lnTo>
                    <a:pt x="349" y="9"/>
                  </a:lnTo>
                  <a:lnTo>
                    <a:pt x="354" y="9"/>
                  </a:lnTo>
                  <a:lnTo>
                    <a:pt x="359" y="9"/>
                  </a:lnTo>
                  <a:lnTo>
                    <a:pt x="363" y="9"/>
                  </a:lnTo>
                  <a:lnTo>
                    <a:pt x="368" y="9"/>
                  </a:lnTo>
                  <a:lnTo>
                    <a:pt x="373" y="9"/>
                  </a:lnTo>
                  <a:lnTo>
                    <a:pt x="382" y="9"/>
                  </a:lnTo>
                  <a:lnTo>
                    <a:pt x="387" y="9"/>
                  </a:lnTo>
                  <a:lnTo>
                    <a:pt x="391" y="9"/>
                  </a:lnTo>
                  <a:lnTo>
                    <a:pt x="396" y="9"/>
                  </a:lnTo>
                  <a:lnTo>
                    <a:pt x="405" y="9"/>
                  </a:lnTo>
                  <a:lnTo>
                    <a:pt x="410" y="9"/>
                  </a:lnTo>
                  <a:lnTo>
                    <a:pt x="415" y="9"/>
                  </a:lnTo>
                  <a:lnTo>
                    <a:pt x="419" y="9"/>
                  </a:lnTo>
                  <a:lnTo>
                    <a:pt x="429" y="9"/>
                  </a:lnTo>
                  <a:lnTo>
                    <a:pt x="433" y="9"/>
                  </a:lnTo>
                  <a:lnTo>
                    <a:pt x="438" y="9"/>
                  </a:lnTo>
                  <a:lnTo>
                    <a:pt x="443" y="9"/>
                  </a:lnTo>
                  <a:lnTo>
                    <a:pt x="452" y="9"/>
                  </a:lnTo>
                  <a:lnTo>
                    <a:pt x="457" y="9"/>
                  </a:lnTo>
                  <a:lnTo>
                    <a:pt x="461" y="9"/>
                  </a:lnTo>
                  <a:lnTo>
                    <a:pt x="466" y="9"/>
                  </a:lnTo>
                  <a:lnTo>
                    <a:pt x="475" y="9"/>
                  </a:lnTo>
                  <a:lnTo>
                    <a:pt x="480" y="9"/>
                  </a:lnTo>
                  <a:lnTo>
                    <a:pt x="485" y="9"/>
                  </a:lnTo>
                  <a:lnTo>
                    <a:pt x="494" y="9"/>
                  </a:lnTo>
                  <a:lnTo>
                    <a:pt x="498" y="9"/>
                  </a:lnTo>
                  <a:lnTo>
                    <a:pt x="503" y="9"/>
                  </a:lnTo>
                  <a:lnTo>
                    <a:pt x="508" y="9"/>
                  </a:lnTo>
                  <a:lnTo>
                    <a:pt x="517" y="9"/>
                  </a:lnTo>
                  <a:lnTo>
                    <a:pt x="522" y="9"/>
                  </a:lnTo>
                  <a:lnTo>
                    <a:pt x="526" y="9"/>
                  </a:lnTo>
                  <a:lnTo>
                    <a:pt x="531" y="9"/>
                  </a:lnTo>
                  <a:lnTo>
                    <a:pt x="540" y="9"/>
                  </a:lnTo>
                  <a:lnTo>
                    <a:pt x="545" y="9"/>
                  </a:lnTo>
                  <a:lnTo>
                    <a:pt x="550" y="9"/>
                  </a:lnTo>
                  <a:lnTo>
                    <a:pt x="554" y="9"/>
                  </a:lnTo>
                  <a:lnTo>
                    <a:pt x="559" y="9"/>
                  </a:lnTo>
                  <a:lnTo>
                    <a:pt x="564" y="9"/>
                  </a:lnTo>
                  <a:lnTo>
                    <a:pt x="568" y="9"/>
                  </a:lnTo>
                  <a:lnTo>
                    <a:pt x="573" y="9"/>
                  </a:lnTo>
                  <a:lnTo>
                    <a:pt x="578" y="9"/>
                  </a:lnTo>
                  <a:lnTo>
                    <a:pt x="582" y="9"/>
                  </a:lnTo>
                  <a:lnTo>
                    <a:pt x="587" y="9"/>
                  </a:lnTo>
                  <a:lnTo>
                    <a:pt x="592" y="9"/>
                  </a:lnTo>
                  <a:lnTo>
                    <a:pt x="596" y="9"/>
                  </a:lnTo>
                  <a:lnTo>
                    <a:pt x="601" y="9"/>
                  </a:lnTo>
                  <a:lnTo>
                    <a:pt x="606" y="9"/>
                  </a:lnTo>
                  <a:lnTo>
                    <a:pt x="610" y="9"/>
                  </a:lnTo>
                  <a:lnTo>
                    <a:pt x="615" y="9"/>
                  </a:lnTo>
                  <a:lnTo>
                    <a:pt x="620" y="9"/>
                  </a:lnTo>
                  <a:lnTo>
                    <a:pt x="624" y="9"/>
                  </a:lnTo>
                  <a:lnTo>
                    <a:pt x="629" y="9"/>
                  </a:lnTo>
                  <a:lnTo>
                    <a:pt x="634" y="9"/>
                  </a:lnTo>
                  <a:lnTo>
                    <a:pt x="638" y="9"/>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0" name="Freeform 57"/>
            <p:cNvSpPr>
              <a:spLocks/>
            </p:cNvSpPr>
            <p:nvPr/>
          </p:nvSpPr>
          <p:spPr bwMode="auto">
            <a:xfrm>
              <a:off x="3863956" y="2914359"/>
              <a:ext cx="303183" cy="0"/>
            </a:xfrm>
            <a:custGeom>
              <a:avLst/>
              <a:gdLst>
                <a:gd name="T0" fmla="*/ 0 w 191"/>
                <a:gd name="T1" fmla="*/ 7938 w 191"/>
                <a:gd name="T2" fmla="*/ 15875 w 191"/>
                <a:gd name="T3" fmla="*/ 22225 w 191"/>
                <a:gd name="T4" fmla="*/ 30163 w 191"/>
                <a:gd name="T5" fmla="*/ 36513 w 191"/>
                <a:gd name="T6" fmla="*/ 52388 w 191"/>
                <a:gd name="T7" fmla="*/ 58738 w 191"/>
                <a:gd name="T8" fmla="*/ 66675 w 191"/>
                <a:gd name="T9" fmla="*/ 74613 w 191"/>
                <a:gd name="T10" fmla="*/ 80963 w 191"/>
                <a:gd name="T11" fmla="*/ 88900 w 191"/>
                <a:gd name="T12" fmla="*/ 96838 w 191"/>
                <a:gd name="T13" fmla="*/ 111125 w 191"/>
                <a:gd name="T14" fmla="*/ 119063 w 191"/>
                <a:gd name="T15" fmla="*/ 125413 w 191"/>
                <a:gd name="T16" fmla="*/ 141288 w 191"/>
                <a:gd name="T17" fmla="*/ 147638 w 191"/>
                <a:gd name="T18" fmla="*/ 163513 w 191"/>
                <a:gd name="T19" fmla="*/ 169863 w 191"/>
                <a:gd name="T20" fmla="*/ 177800 w 191"/>
                <a:gd name="T21" fmla="*/ 192088 w 191"/>
                <a:gd name="T22" fmla="*/ 200025 w 191"/>
                <a:gd name="T23" fmla="*/ 214313 w 191"/>
                <a:gd name="T24" fmla="*/ 222250 w 191"/>
                <a:gd name="T25" fmla="*/ 236538 w 191"/>
                <a:gd name="T26" fmla="*/ 244475 w 191"/>
                <a:gd name="T27" fmla="*/ 258763 w 191"/>
                <a:gd name="T28" fmla="*/ 266700 w 191"/>
                <a:gd name="T29" fmla="*/ 280988 w 191"/>
                <a:gd name="T30" fmla="*/ 288925 w 191"/>
                <a:gd name="T31" fmla="*/ 303213 w 1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Lst>
              <a:ahLst/>
              <a:cxnLst>
                <a:cxn ang="T32">
                  <a:pos x="T0" y="0"/>
                </a:cxn>
                <a:cxn ang="T33">
                  <a:pos x="T1" y="0"/>
                </a:cxn>
                <a:cxn ang="T34">
                  <a:pos x="T2" y="0"/>
                </a:cxn>
                <a:cxn ang="T35">
                  <a:pos x="T3" y="0"/>
                </a:cxn>
                <a:cxn ang="T36">
                  <a:pos x="T4" y="0"/>
                </a:cxn>
                <a:cxn ang="T37">
                  <a:pos x="T5" y="0"/>
                </a:cxn>
                <a:cxn ang="T38">
                  <a:pos x="T6" y="0"/>
                </a:cxn>
                <a:cxn ang="T39">
                  <a:pos x="T7" y="0"/>
                </a:cxn>
                <a:cxn ang="T40">
                  <a:pos x="T8" y="0"/>
                </a:cxn>
                <a:cxn ang="T41">
                  <a:pos x="T9" y="0"/>
                </a:cxn>
                <a:cxn ang="T42">
                  <a:pos x="T10" y="0"/>
                </a:cxn>
                <a:cxn ang="T43">
                  <a:pos x="T11" y="0"/>
                </a:cxn>
                <a:cxn ang="T44">
                  <a:pos x="T12" y="0"/>
                </a:cxn>
                <a:cxn ang="T45">
                  <a:pos x="T13" y="0"/>
                </a:cxn>
                <a:cxn ang="T46">
                  <a:pos x="T14" y="0"/>
                </a:cxn>
                <a:cxn ang="T47">
                  <a:pos x="T15" y="0"/>
                </a:cxn>
                <a:cxn ang="T48">
                  <a:pos x="T16" y="0"/>
                </a:cxn>
                <a:cxn ang="T49">
                  <a:pos x="T17" y="0"/>
                </a:cxn>
                <a:cxn ang="T50">
                  <a:pos x="T18" y="0"/>
                </a:cxn>
                <a:cxn ang="T51">
                  <a:pos x="T19" y="0"/>
                </a:cxn>
                <a:cxn ang="T52">
                  <a:pos x="T20" y="0"/>
                </a:cxn>
                <a:cxn ang="T53">
                  <a:pos x="T21" y="0"/>
                </a:cxn>
                <a:cxn ang="T54">
                  <a:pos x="T22" y="0"/>
                </a:cxn>
                <a:cxn ang="T55">
                  <a:pos x="T23" y="0"/>
                </a:cxn>
                <a:cxn ang="T56">
                  <a:pos x="T24" y="0"/>
                </a:cxn>
                <a:cxn ang="T57">
                  <a:pos x="T25" y="0"/>
                </a:cxn>
                <a:cxn ang="T58">
                  <a:pos x="T26" y="0"/>
                </a:cxn>
                <a:cxn ang="T59">
                  <a:pos x="T27" y="0"/>
                </a:cxn>
                <a:cxn ang="T60">
                  <a:pos x="T28" y="0"/>
                </a:cxn>
                <a:cxn ang="T61">
                  <a:pos x="T29" y="0"/>
                </a:cxn>
                <a:cxn ang="T62">
                  <a:pos x="T30" y="0"/>
                </a:cxn>
                <a:cxn ang="T63">
                  <a:pos x="T31" y="0"/>
                </a:cxn>
              </a:cxnLst>
              <a:rect l="0" t="0" r="r" b="b"/>
              <a:pathLst>
                <a:path w="191">
                  <a:moveTo>
                    <a:pt x="0" y="0"/>
                  </a:moveTo>
                  <a:lnTo>
                    <a:pt x="5" y="0"/>
                  </a:lnTo>
                  <a:lnTo>
                    <a:pt x="10" y="0"/>
                  </a:lnTo>
                  <a:lnTo>
                    <a:pt x="14" y="0"/>
                  </a:lnTo>
                  <a:lnTo>
                    <a:pt x="19" y="0"/>
                  </a:lnTo>
                  <a:lnTo>
                    <a:pt x="23" y="0"/>
                  </a:lnTo>
                  <a:lnTo>
                    <a:pt x="33" y="0"/>
                  </a:lnTo>
                  <a:lnTo>
                    <a:pt x="37" y="0"/>
                  </a:lnTo>
                  <a:lnTo>
                    <a:pt x="42" y="0"/>
                  </a:lnTo>
                  <a:lnTo>
                    <a:pt x="47" y="0"/>
                  </a:lnTo>
                  <a:lnTo>
                    <a:pt x="51" y="0"/>
                  </a:lnTo>
                  <a:lnTo>
                    <a:pt x="56" y="0"/>
                  </a:lnTo>
                  <a:lnTo>
                    <a:pt x="61" y="0"/>
                  </a:lnTo>
                  <a:lnTo>
                    <a:pt x="70" y="0"/>
                  </a:lnTo>
                  <a:lnTo>
                    <a:pt x="75" y="0"/>
                  </a:lnTo>
                  <a:lnTo>
                    <a:pt x="79" y="0"/>
                  </a:lnTo>
                  <a:lnTo>
                    <a:pt x="89" y="0"/>
                  </a:lnTo>
                  <a:lnTo>
                    <a:pt x="93" y="0"/>
                  </a:lnTo>
                  <a:lnTo>
                    <a:pt x="103" y="0"/>
                  </a:lnTo>
                  <a:lnTo>
                    <a:pt x="107" y="0"/>
                  </a:lnTo>
                  <a:lnTo>
                    <a:pt x="112" y="0"/>
                  </a:lnTo>
                  <a:lnTo>
                    <a:pt x="121" y="0"/>
                  </a:lnTo>
                  <a:lnTo>
                    <a:pt x="126" y="0"/>
                  </a:lnTo>
                  <a:lnTo>
                    <a:pt x="135" y="0"/>
                  </a:lnTo>
                  <a:lnTo>
                    <a:pt x="140" y="0"/>
                  </a:lnTo>
                  <a:lnTo>
                    <a:pt x="149" y="0"/>
                  </a:lnTo>
                  <a:lnTo>
                    <a:pt x="154" y="0"/>
                  </a:lnTo>
                  <a:lnTo>
                    <a:pt x="163" y="0"/>
                  </a:lnTo>
                  <a:lnTo>
                    <a:pt x="168" y="0"/>
                  </a:lnTo>
                  <a:lnTo>
                    <a:pt x="177" y="0"/>
                  </a:lnTo>
                  <a:lnTo>
                    <a:pt x="182" y="0"/>
                  </a:lnTo>
                  <a:lnTo>
                    <a:pt x="191" y="0"/>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41" name="Group 540"/>
          <p:cNvGrpSpPr/>
          <p:nvPr/>
        </p:nvGrpSpPr>
        <p:grpSpPr>
          <a:xfrm>
            <a:off x="5773659" y="855641"/>
            <a:ext cx="3030213" cy="2130196"/>
            <a:chOff x="5773659" y="855641"/>
            <a:chExt cx="3030213" cy="2130196"/>
          </a:xfrm>
        </p:grpSpPr>
        <p:sp>
          <p:nvSpPr>
            <p:cNvPr id="542" name="Freeform 54"/>
            <p:cNvSpPr>
              <a:spLocks/>
            </p:cNvSpPr>
            <p:nvPr/>
          </p:nvSpPr>
          <p:spPr bwMode="auto">
            <a:xfrm>
              <a:off x="5773659" y="855641"/>
              <a:ext cx="798427" cy="1885747"/>
            </a:xfrm>
            <a:custGeom>
              <a:avLst/>
              <a:gdLst>
                <a:gd name="T0" fmla="*/ 228600 w 503"/>
                <a:gd name="T1" fmla="*/ 44450 h 1188"/>
                <a:gd name="T2" fmla="*/ 242887 w 503"/>
                <a:gd name="T3" fmla="*/ 149225 h 1188"/>
                <a:gd name="T4" fmla="*/ 250825 w 503"/>
                <a:gd name="T5" fmla="*/ 274638 h 1188"/>
                <a:gd name="T6" fmla="*/ 265112 w 503"/>
                <a:gd name="T7" fmla="*/ 341313 h 1188"/>
                <a:gd name="T8" fmla="*/ 273050 w 503"/>
                <a:gd name="T9" fmla="*/ 436563 h 1188"/>
                <a:gd name="T10" fmla="*/ 287337 w 503"/>
                <a:gd name="T11" fmla="*/ 495300 h 1188"/>
                <a:gd name="T12" fmla="*/ 295275 w 503"/>
                <a:gd name="T13" fmla="*/ 577850 h 1188"/>
                <a:gd name="T14" fmla="*/ 309562 w 503"/>
                <a:gd name="T15" fmla="*/ 622300 h 1188"/>
                <a:gd name="T16" fmla="*/ 317500 w 503"/>
                <a:gd name="T17" fmla="*/ 695325 h 1188"/>
                <a:gd name="T18" fmla="*/ 331787 w 503"/>
                <a:gd name="T19" fmla="*/ 739775 h 1188"/>
                <a:gd name="T20" fmla="*/ 339725 w 503"/>
                <a:gd name="T21" fmla="*/ 798513 h 1188"/>
                <a:gd name="T22" fmla="*/ 354012 w 503"/>
                <a:gd name="T23" fmla="*/ 842963 h 1188"/>
                <a:gd name="T24" fmla="*/ 361950 w 503"/>
                <a:gd name="T25" fmla="*/ 903288 h 1188"/>
                <a:gd name="T26" fmla="*/ 376237 w 503"/>
                <a:gd name="T27" fmla="*/ 939800 h 1188"/>
                <a:gd name="T28" fmla="*/ 384175 w 503"/>
                <a:gd name="T29" fmla="*/ 998538 h 1188"/>
                <a:gd name="T30" fmla="*/ 398462 w 503"/>
                <a:gd name="T31" fmla="*/ 1035050 h 1188"/>
                <a:gd name="T32" fmla="*/ 406400 w 503"/>
                <a:gd name="T33" fmla="*/ 1079500 h 1188"/>
                <a:gd name="T34" fmla="*/ 420687 w 503"/>
                <a:gd name="T35" fmla="*/ 1117600 h 1188"/>
                <a:gd name="T36" fmla="*/ 428625 w 503"/>
                <a:gd name="T37" fmla="*/ 1162050 h 1188"/>
                <a:gd name="T38" fmla="*/ 442912 w 503"/>
                <a:gd name="T39" fmla="*/ 1190625 h 1188"/>
                <a:gd name="T40" fmla="*/ 450850 w 503"/>
                <a:gd name="T41" fmla="*/ 1235075 h 1188"/>
                <a:gd name="T42" fmla="*/ 465137 w 503"/>
                <a:gd name="T43" fmla="*/ 1265238 h 1188"/>
                <a:gd name="T44" fmla="*/ 473075 w 503"/>
                <a:gd name="T45" fmla="*/ 1301750 h 1188"/>
                <a:gd name="T46" fmla="*/ 487362 w 503"/>
                <a:gd name="T47" fmla="*/ 1331913 h 1188"/>
                <a:gd name="T48" fmla="*/ 495300 w 503"/>
                <a:gd name="T49" fmla="*/ 1376363 h 1188"/>
                <a:gd name="T50" fmla="*/ 509587 w 503"/>
                <a:gd name="T51" fmla="*/ 1398588 h 1188"/>
                <a:gd name="T52" fmla="*/ 517525 w 503"/>
                <a:gd name="T53" fmla="*/ 1427163 h 1188"/>
                <a:gd name="T54" fmla="*/ 531812 w 503"/>
                <a:gd name="T55" fmla="*/ 1457325 h 1188"/>
                <a:gd name="T56" fmla="*/ 546100 w 503"/>
                <a:gd name="T57" fmla="*/ 1501775 h 1188"/>
                <a:gd name="T58" fmla="*/ 568325 w 503"/>
                <a:gd name="T59" fmla="*/ 1538288 h 1188"/>
                <a:gd name="T60" fmla="*/ 576262 w 503"/>
                <a:gd name="T61" fmla="*/ 1568450 h 1188"/>
                <a:gd name="T62" fmla="*/ 590550 w 503"/>
                <a:gd name="T63" fmla="*/ 1590675 h 1188"/>
                <a:gd name="T64" fmla="*/ 598487 w 503"/>
                <a:gd name="T65" fmla="*/ 1612900 h 1188"/>
                <a:gd name="T66" fmla="*/ 620712 w 503"/>
                <a:gd name="T67" fmla="*/ 1641475 h 1188"/>
                <a:gd name="T68" fmla="*/ 635000 w 503"/>
                <a:gd name="T69" fmla="*/ 1685925 h 1188"/>
                <a:gd name="T70" fmla="*/ 657225 w 503"/>
                <a:gd name="T71" fmla="*/ 1716088 h 1188"/>
                <a:gd name="T72" fmla="*/ 679450 w 503"/>
                <a:gd name="T73" fmla="*/ 1744663 h 1188"/>
                <a:gd name="T74" fmla="*/ 701675 w 503"/>
                <a:gd name="T75" fmla="*/ 1774825 h 1188"/>
                <a:gd name="T76" fmla="*/ 723900 w 503"/>
                <a:gd name="T77" fmla="*/ 1804988 h 1188"/>
                <a:gd name="T78" fmla="*/ 738187 w 503"/>
                <a:gd name="T79" fmla="*/ 1827213 h 1188"/>
                <a:gd name="T80" fmla="*/ 760412 w 503"/>
                <a:gd name="T81" fmla="*/ 1849438 h 1188"/>
                <a:gd name="T82" fmla="*/ 782637 w 503"/>
                <a:gd name="T83" fmla="*/ 1871663 h 118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03" h="1188">
                  <a:moveTo>
                    <a:pt x="0" y="0"/>
                  </a:moveTo>
                  <a:lnTo>
                    <a:pt x="144" y="0"/>
                  </a:lnTo>
                  <a:lnTo>
                    <a:pt x="144" y="28"/>
                  </a:lnTo>
                  <a:lnTo>
                    <a:pt x="149" y="33"/>
                  </a:lnTo>
                  <a:lnTo>
                    <a:pt x="149" y="89"/>
                  </a:lnTo>
                  <a:lnTo>
                    <a:pt x="153" y="94"/>
                  </a:lnTo>
                  <a:lnTo>
                    <a:pt x="153" y="135"/>
                  </a:lnTo>
                  <a:lnTo>
                    <a:pt x="158" y="140"/>
                  </a:lnTo>
                  <a:lnTo>
                    <a:pt x="158" y="173"/>
                  </a:lnTo>
                  <a:lnTo>
                    <a:pt x="163" y="177"/>
                  </a:lnTo>
                  <a:lnTo>
                    <a:pt x="163" y="210"/>
                  </a:lnTo>
                  <a:lnTo>
                    <a:pt x="167" y="215"/>
                  </a:lnTo>
                  <a:lnTo>
                    <a:pt x="167" y="247"/>
                  </a:lnTo>
                  <a:lnTo>
                    <a:pt x="172" y="252"/>
                  </a:lnTo>
                  <a:lnTo>
                    <a:pt x="172" y="275"/>
                  </a:lnTo>
                  <a:lnTo>
                    <a:pt x="177" y="280"/>
                  </a:lnTo>
                  <a:lnTo>
                    <a:pt x="177" y="308"/>
                  </a:lnTo>
                  <a:lnTo>
                    <a:pt x="181" y="312"/>
                  </a:lnTo>
                  <a:lnTo>
                    <a:pt x="181" y="336"/>
                  </a:lnTo>
                  <a:lnTo>
                    <a:pt x="186" y="340"/>
                  </a:lnTo>
                  <a:lnTo>
                    <a:pt x="186" y="364"/>
                  </a:lnTo>
                  <a:lnTo>
                    <a:pt x="191" y="368"/>
                  </a:lnTo>
                  <a:lnTo>
                    <a:pt x="191" y="387"/>
                  </a:lnTo>
                  <a:lnTo>
                    <a:pt x="195" y="392"/>
                  </a:lnTo>
                  <a:lnTo>
                    <a:pt x="195" y="410"/>
                  </a:lnTo>
                  <a:lnTo>
                    <a:pt x="200" y="415"/>
                  </a:lnTo>
                  <a:lnTo>
                    <a:pt x="200" y="438"/>
                  </a:lnTo>
                  <a:lnTo>
                    <a:pt x="205" y="443"/>
                  </a:lnTo>
                  <a:lnTo>
                    <a:pt x="205" y="461"/>
                  </a:lnTo>
                  <a:lnTo>
                    <a:pt x="209" y="466"/>
                  </a:lnTo>
                  <a:lnTo>
                    <a:pt x="209" y="480"/>
                  </a:lnTo>
                  <a:lnTo>
                    <a:pt x="214" y="485"/>
                  </a:lnTo>
                  <a:lnTo>
                    <a:pt x="214" y="503"/>
                  </a:lnTo>
                  <a:lnTo>
                    <a:pt x="219" y="508"/>
                  </a:lnTo>
                  <a:lnTo>
                    <a:pt x="219" y="527"/>
                  </a:lnTo>
                  <a:lnTo>
                    <a:pt x="223" y="531"/>
                  </a:lnTo>
                  <a:lnTo>
                    <a:pt x="223" y="545"/>
                  </a:lnTo>
                  <a:lnTo>
                    <a:pt x="228" y="550"/>
                  </a:lnTo>
                  <a:lnTo>
                    <a:pt x="228" y="569"/>
                  </a:lnTo>
                  <a:lnTo>
                    <a:pt x="233" y="573"/>
                  </a:lnTo>
                  <a:lnTo>
                    <a:pt x="233" y="587"/>
                  </a:lnTo>
                  <a:lnTo>
                    <a:pt x="237" y="592"/>
                  </a:lnTo>
                  <a:lnTo>
                    <a:pt x="237" y="606"/>
                  </a:lnTo>
                  <a:lnTo>
                    <a:pt x="242" y="610"/>
                  </a:lnTo>
                  <a:lnTo>
                    <a:pt x="242" y="629"/>
                  </a:lnTo>
                  <a:lnTo>
                    <a:pt x="247" y="634"/>
                  </a:lnTo>
                  <a:lnTo>
                    <a:pt x="247" y="648"/>
                  </a:lnTo>
                  <a:lnTo>
                    <a:pt x="251" y="652"/>
                  </a:lnTo>
                  <a:lnTo>
                    <a:pt x="251" y="662"/>
                  </a:lnTo>
                  <a:lnTo>
                    <a:pt x="256" y="666"/>
                  </a:lnTo>
                  <a:lnTo>
                    <a:pt x="256" y="680"/>
                  </a:lnTo>
                  <a:lnTo>
                    <a:pt x="261" y="685"/>
                  </a:lnTo>
                  <a:lnTo>
                    <a:pt x="261" y="699"/>
                  </a:lnTo>
                  <a:lnTo>
                    <a:pt x="265" y="704"/>
                  </a:lnTo>
                  <a:lnTo>
                    <a:pt x="265" y="713"/>
                  </a:lnTo>
                  <a:lnTo>
                    <a:pt x="270" y="718"/>
                  </a:lnTo>
                  <a:lnTo>
                    <a:pt x="270" y="732"/>
                  </a:lnTo>
                  <a:lnTo>
                    <a:pt x="275" y="736"/>
                  </a:lnTo>
                  <a:lnTo>
                    <a:pt x="275" y="746"/>
                  </a:lnTo>
                  <a:lnTo>
                    <a:pt x="279" y="750"/>
                  </a:lnTo>
                  <a:lnTo>
                    <a:pt x="279" y="764"/>
                  </a:lnTo>
                  <a:lnTo>
                    <a:pt x="284" y="769"/>
                  </a:lnTo>
                  <a:lnTo>
                    <a:pt x="284" y="778"/>
                  </a:lnTo>
                  <a:lnTo>
                    <a:pt x="288" y="783"/>
                  </a:lnTo>
                  <a:lnTo>
                    <a:pt x="288" y="792"/>
                  </a:lnTo>
                  <a:lnTo>
                    <a:pt x="293" y="797"/>
                  </a:lnTo>
                  <a:lnTo>
                    <a:pt x="293" y="806"/>
                  </a:lnTo>
                  <a:lnTo>
                    <a:pt x="298" y="811"/>
                  </a:lnTo>
                  <a:lnTo>
                    <a:pt x="298" y="820"/>
                  </a:lnTo>
                  <a:lnTo>
                    <a:pt x="302" y="825"/>
                  </a:lnTo>
                  <a:lnTo>
                    <a:pt x="302" y="834"/>
                  </a:lnTo>
                  <a:lnTo>
                    <a:pt x="307" y="839"/>
                  </a:lnTo>
                  <a:lnTo>
                    <a:pt x="307" y="848"/>
                  </a:lnTo>
                  <a:lnTo>
                    <a:pt x="312" y="853"/>
                  </a:lnTo>
                  <a:lnTo>
                    <a:pt x="312" y="867"/>
                  </a:lnTo>
                  <a:lnTo>
                    <a:pt x="316" y="871"/>
                  </a:lnTo>
                  <a:lnTo>
                    <a:pt x="316" y="876"/>
                  </a:lnTo>
                  <a:lnTo>
                    <a:pt x="321" y="881"/>
                  </a:lnTo>
                  <a:lnTo>
                    <a:pt x="321" y="890"/>
                  </a:lnTo>
                  <a:lnTo>
                    <a:pt x="326" y="895"/>
                  </a:lnTo>
                  <a:lnTo>
                    <a:pt x="326" y="899"/>
                  </a:lnTo>
                  <a:lnTo>
                    <a:pt x="330" y="904"/>
                  </a:lnTo>
                  <a:lnTo>
                    <a:pt x="330" y="913"/>
                  </a:lnTo>
                  <a:lnTo>
                    <a:pt x="335" y="918"/>
                  </a:lnTo>
                  <a:lnTo>
                    <a:pt x="335" y="927"/>
                  </a:lnTo>
                  <a:lnTo>
                    <a:pt x="344" y="936"/>
                  </a:lnTo>
                  <a:lnTo>
                    <a:pt x="344" y="946"/>
                  </a:lnTo>
                  <a:lnTo>
                    <a:pt x="349" y="950"/>
                  </a:lnTo>
                  <a:lnTo>
                    <a:pt x="349" y="960"/>
                  </a:lnTo>
                  <a:lnTo>
                    <a:pt x="358" y="969"/>
                  </a:lnTo>
                  <a:lnTo>
                    <a:pt x="358" y="978"/>
                  </a:lnTo>
                  <a:lnTo>
                    <a:pt x="363" y="983"/>
                  </a:lnTo>
                  <a:lnTo>
                    <a:pt x="363" y="988"/>
                  </a:lnTo>
                  <a:lnTo>
                    <a:pt x="368" y="992"/>
                  </a:lnTo>
                  <a:lnTo>
                    <a:pt x="368" y="997"/>
                  </a:lnTo>
                  <a:lnTo>
                    <a:pt x="372" y="1002"/>
                  </a:lnTo>
                  <a:lnTo>
                    <a:pt x="372" y="1006"/>
                  </a:lnTo>
                  <a:lnTo>
                    <a:pt x="377" y="1011"/>
                  </a:lnTo>
                  <a:lnTo>
                    <a:pt x="377" y="1016"/>
                  </a:lnTo>
                  <a:lnTo>
                    <a:pt x="382" y="1020"/>
                  </a:lnTo>
                  <a:lnTo>
                    <a:pt x="382" y="1025"/>
                  </a:lnTo>
                  <a:lnTo>
                    <a:pt x="391" y="1034"/>
                  </a:lnTo>
                  <a:lnTo>
                    <a:pt x="391" y="1044"/>
                  </a:lnTo>
                  <a:lnTo>
                    <a:pt x="400" y="1053"/>
                  </a:lnTo>
                  <a:lnTo>
                    <a:pt x="400" y="1062"/>
                  </a:lnTo>
                  <a:lnTo>
                    <a:pt x="405" y="1067"/>
                  </a:lnTo>
                  <a:lnTo>
                    <a:pt x="414" y="1076"/>
                  </a:lnTo>
                  <a:lnTo>
                    <a:pt x="414" y="1081"/>
                  </a:lnTo>
                  <a:lnTo>
                    <a:pt x="424" y="1090"/>
                  </a:lnTo>
                  <a:lnTo>
                    <a:pt x="424" y="1095"/>
                  </a:lnTo>
                  <a:lnTo>
                    <a:pt x="428" y="1099"/>
                  </a:lnTo>
                  <a:lnTo>
                    <a:pt x="428" y="1104"/>
                  </a:lnTo>
                  <a:lnTo>
                    <a:pt x="433" y="1109"/>
                  </a:lnTo>
                  <a:lnTo>
                    <a:pt x="442" y="1118"/>
                  </a:lnTo>
                  <a:lnTo>
                    <a:pt x="442" y="1123"/>
                  </a:lnTo>
                  <a:lnTo>
                    <a:pt x="447" y="1127"/>
                  </a:lnTo>
                  <a:lnTo>
                    <a:pt x="456" y="1137"/>
                  </a:lnTo>
                  <a:lnTo>
                    <a:pt x="456" y="1141"/>
                  </a:lnTo>
                  <a:lnTo>
                    <a:pt x="461" y="1146"/>
                  </a:lnTo>
                  <a:lnTo>
                    <a:pt x="465" y="1151"/>
                  </a:lnTo>
                  <a:lnTo>
                    <a:pt x="470" y="1155"/>
                  </a:lnTo>
                  <a:lnTo>
                    <a:pt x="475" y="1160"/>
                  </a:lnTo>
                  <a:lnTo>
                    <a:pt x="479" y="1165"/>
                  </a:lnTo>
                  <a:lnTo>
                    <a:pt x="484" y="1169"/>
                  </a:lnTo>
                  <a:lnTo>
                    <a:pt x="489" y="1174"/>
                  </a:lnTo>
                  <a:lnTo>
                    <a:pt x="493" y="1179"/>
                  </a:lnTo>
                  <a:lnTo>
                    <a:pt x="498" y="1183"/>
                  </a:lnTo>
                  <a:lnTo>
                    <a:pt x="503" y="1188"/>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 name="Freeform 55"/>
            <p:cNvSpPr>
              <a:spLocks/>
            </p:cNvSpPr>
            <p:nvPr/>
          </p:nvSpPr>
          <p:spPr bwMode="auto">
            <a:xfrm>
              <a:off x="6572086" y="2741388"/>
              <a:ext cx="938112" cy="236512"/>
            </a:xfrm>
            <a:custGeom>
              <a:avLst/>
              <a:gdLst>
                <a:gd name="T0" fmla="*/ 14287 w 591"/>
                <a:gd name="T1" fmla="*/ 14287 h 149"/>
                <a:gd name="T2" fmla="*/ 36512 w 591"/>
                <a:gd name="T3" fmla="*/ 36512 h 149"/>
                <a:gd name="T4" fmla="*/ 58737 w 591"/>
                <a:gd name="T5" fmla="*/ 52387 h 149"/>
                <a:gd name="T6" fmla="*/ 80962 w 591"/>
                <a:gd name="T7" fmla="*/ 66675 h 149"/>
                <a:gd name="T8" fmla="*/ 103187 w 591"/>
                <a:gd name="T9" fmla="*/ 80962 h 149"/>
                <a:gd name="T10" fmla="*/ 125412 w 591"/>
                <a:gd name="T11" fmla="*/ 96837 h 149"/>
                <a:gd name="T12" fmla="*/ 147637 w 591"/>
                <a:gd name="T13" fmla="*/ 111125 h 149"/>
                <a:gd name="T14" fmla="*/ 169862 w 591"/>
                <a:gd name="T15" fmla="*/ 117475 h 149"/>
                <a:gd name="T16" fmla="*/ 192087 w 591"/>
                <a:gd name="T17" fmla="*/ 133350 h 149"/>
                <a:gd name="T18" fmla="*/ 214312 w 591"/>
                <a:gd name="T19" fmla="*/ 139700 h 149"/>
                <a:gd name="T20" fmla="*/ 236537 w 591"/>
                <a:gd name="T21" fmla="*/ 147637 h 149"/>
                <a:gd name="T22" fmla="*/ 258762 w 591"/>
                <a:gd name="T23" fmla="*/ 155575 h 149"/>
                <a:gd name="T24" fmla="*/ 280987 w 591"/>
                <a:gd name="T25" fmla="*/ 161925 h 149"/>
                <a:gd name="T26" fmla="*/ 303212 w 591"/>
                <a:gd name="T27" fmla="*/ 169862 h 149"/>
                <a:gd name="T28" fmla="*/ 325437 w 591"/>
                <a:gd name="T29" fmla="*/ 177800 h 149"/>
                <a:gd name="T30" fmla="*/ 347662 w 591"/>
                <a:gd name="T31" fmla="*/ 184150 h 149"/>
                <a:gd name="T32" fmla="*/ 369887 w 591"/>
                <a:gd name="T33" fmla="*/ 184150 h 149"/>
                <a:gd name="T34" fmla="*/ 392112 w 591"/>
                <a:gd name="T35" fmla="*/ 192087 h 149"/>
                <a:gd name="T36" fmla="*/ 414337 w 591"/>
                <a:gd name="T37" fmla="*/ 200025 h 149"/>
                <a:gd name="T38" fmla="*/ 434975 w 591"/>
                <a:gd name="T39" fmla="*/ 200025 h 149"/>
                <a:gd name="T40" fmla="*/ 457200 w 591"/>
                <a:gd name="T41" fmla="*/ 206375 h 149"/>
                <a:gd name="T42" fmla="*/ 479425 w 591"/>
                <a:gd name="T43" fmla="*/ 206375 h 149"/>
                <a:gd name="T44" fmla="*/ 501650 w 591"/>
                <a:gd name="T45" fmla="*/ 214312 h 149"/>
                <a:gd name="T46" fmla="*/ 523875 w 591"/>
                <a:gd name="T47" fmla="*/ 214312 h 149"/>
                <a:gd name="T48" fmla="*/ 546100 w 591"/>
                <a:gd name="T49" fmla="*/ 214312 h 149"/>
                <a:gd name="T50" fmla="*/ 568325 w 591"/>
                <a:gd name="T51" fmla="*/ 222250 h 149"/>
                <a:gd name="T52" fmla="*/ 590550 w 591"/>
                <a:gd name="T53" fmla="*/ 222250 h 149"/>
                <a:gd name="T54" fmla="*/ 612775 w 591"/>
                <a:gd name="T55" fmla="*/ 222250 h 149"/>
                <a:gd name="T56" fmla="*/ 635000 w 591"/>
                <a:gd name="T57" fmla="*/ 222250 h 149"/>
                <a:gd name="T58" fmla="*/ 657225 w 591"/>
                <a:gd name="T59" fmla="*/ 228600 h 149"/>
                <a:gd name="T60" fmla="*/ 679450 w 591"/>
                <a:gd name="T61" fmla="*/ 228600 h 149"/>
                <a:gd name="T62" fmla="*/ 701675 w 591"/>
                <a:gd name="T63" fmla="*/ 228600 h 149"/>
                <a:gd name="T64" fmla="*/ 723900 w 591"/>
                <a:gd name="T65" fmla="*/ 228600 h 149"/>
                <a:gd name="T66" fmla="*/ 746125 w 591"/>
                <a:gd name="T67" fmla="*/ 228600 h 149"/>
                <a:gd name="T68" fmla="*/ 768350 w 591"/>
                <a:gd name="T69" fmla="*/ 236537 h 149"/>
                <a:gd name="T70" fmla="*/ 790575 w 591"/>
                <a:gd name="T71" fmla="*/ 236537 h 149"/>
                <a:gd name="T72" fmla="*/ 812800 w 591"/>
                <a:gd name="T73" fmla="*/ 236537 h 149"/>
                <a:gd name="T74" fmla="*/ 835025 w 591"/>
                <a:gd name="T75" fmla="*/ 236537 h 149"/>
                <a:gd name="T76" fmla="*/ 857250 w 591"/>
                <a:gd name="T77" fmla="*/ 236537 h 149"/>
                <a:gd name="T78" fmla="*/ 879475 w 591"/>
                <a:gd name="T79" fmla="*/ 236537 h 149"/>
                <a:gd name="T80" fmla="*/ 901700 w 591"/>
                <a:gd name="T81" fmla="*/ 236537 h 149"/>
                <a:gd name="T82" fmla="*/ 923925 w 591"/>
                <a:gd name="T83" fmla="*/ 236537 h 1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1" h="149">
                  <a:moveTo>
                    <a:pt x="0" y="0"/>
                  </a:moveTo>
                  <a:lnTo>
                    <a:pt x="4" y="5"/>
                  </a:lnTo>
                  <a:lnTo>
                    <a:pt x="9" y="9"/>
                  </a:lnTo>
                  <a:lnTo>
                    <a:pt x="14" y="14"/>
                  </a:lnTo>
                  <a:lnTo>
                    <a:pt x="18" y="19"/>
                  </a:lnTo>
                  <a:lnTo>
                    <a:pt x="23" y="23"/>
                  </a:lnTo>
                  <a:lnTo>
                    <a:pt x="28" y="28"/>
                  </a:lnTo>
                  <a:lnTo>
                    <a:pt x="32" y="28"/>
                  </a:lnTo>
                  <a:lnTo>
                    <a:pt x="37" y="33"/>
                  </a:lnTo>
                  <a:lnTo>
                    <a:pt x="42" y="37"/>
                  </a:lnTo>
                  <a:lnTo>
                    <a:pt x="46" y="42"/>
                  </a:lnTo>
                  <a:lnTo>
                    <a:pt x="51" y="42"/>
                  </a:lnTo>
                  <a:lnTo>
                    <a:pt x="56" y="47"/>
                  </a:lnTo>
                  <a:lnTo>
                    <a:pt x="60" y="51"/>
                  </a:lnTo>
                  <a:lnTo>
                    <a:pt x="65" y="51"/>
                  </a:lnTo>
                  <a:lnTo>
                    <a:pt x="70" y="56"/>
                  </a:lnTo>
                  <a:lnTo>
                    <a:pt x="74" y="61"/>
                  </a:lnTo>
                  <a:lnTo>
                    <a:pt x="79" y="61"/>
                  </a:lnTo>
                  <a:lnTo>
                    <a:pt x="84" y="65"/>
                  </a:lnTo>
                  <a:lnTo>
                    <a:pt x="88" y="65"/>
                  </a:lnTo>
                  <a:lnTo>
                    <a:pt x="93" y="70"/>
                  </a:lnTo>
                  <a:lnTo>
                    <a:pt x="98" y="70"/>
                  </a:lnTo>
                  <a:lnTo>
                    <a:pt x="102" y="74"/>
                  </a:lnTo>
                  <a:lnTo>
                    <a:pt x="107" y="74"/>
                  </a:lnTo>
                  <a:lnTo>
                    <a:pt x="111" y="79"/>
                  </a:lnTo>
                  <a:lnTo>
                    <a:pt x="116" y="79"/>
                  </a:lnTo>
                  <a:lnTo>
                    <a:pt x="121" y="84"/>
                  </a:lnTo>
                  <a:lnTo>
                    <a:pt x="125" y="84"/>
                  </a:lnTo>
                  <a:lnTo>
                    <a:pt x="130" y="84"/>
                  </a:lnTo>
                  <a:lnTo>
                    <a:pt x="135" y="88"/>
                  </a:lnTo>
                  <a:lnTo>
                    <a:pt x="139" y="88"/>
                  </a:lnTo>
                  <a:lnTo>
                    <a:pt x="144" y="93"/>
                  </a:lnTo>
                  <a:lnTo>
                    <a:pt x="149" y="93"/>
                  </a:lnTo>
                  <a:lnTo>
                    <a:pt x="153" y="93"/>
                  </a:lnTo>
                  <a:lnTo>
                    <a:pt x="158" y="98"/>
                  </a:lnTo>
                  <a:lnTo>
                    <a:pt x="163" y="98"/>
                  </a:lnTo>
                  <a:lnTo>
                    <a:pt x="167" y="102"/>
                  </a:lnTo>
                  <a:lnTo>
                    <a:pt x="172" y="102"/>
                  </a:lnTo>
                  <a:lnTo>
                    <a:pt x="177" y="102"/>
                  </a:lnTo>
                  <a:lnTo>
                    <a:pt x="181" y="102"/>
                  </a:lnTo>
                  <a:lnTo>
                    <a:pt x="186" y="107"/>
                  </a:lnTo>
                  <a:lnTo>
                    <a:pt x="191" y="107"/>
                  </a:lnTo>
                  <a:lnTo>
                    <a:pt x="195" y="107"/>
                  </a:lnTo>
                  <a:lnTo>
                    <a:pt x="200" y="112"/>
                  </a:lnTo>
                  <a:lnTo>
                    <a:pt x="205" y="112"/>
                  </a:lnTo>
                  <a:lnTo>
                    <a:pt x="209" y="112"/>
                  </a:lnTo>
                  <a:lnTo>
                    <a:pt x="214" y="112"/>
                  </a:lnTo>
                  <a:lnTo>
                    <a:pt x="219" y="116"/>
                  </a:lnTo>
                  <a:lnTo>
                    <a:pt x="223" y="116"/>
                  </a:lnTo>
                  <a:lnTo>
                    <a:pt x="228" y="116"/>
                  </a:lnTo>
                  <a:lnTo>
                    <a:pt x="233" y="116"/>
                  </a:lnTo>
                  <a:lnTo>
                    <a:pt x="237" y="121"/>
                  </a:lnTo>
                  <a:lnTo>
                    <a:pt x="242" y="121"/>
                  </a:lnTo>
                  <a:lnTo>
                    <a:pt x="247" y="121"/>
                  </a:lnTo>
                  <a:lnTo>
                    <a:pt x="251" y="121"/>
                  </a:lnTo>
                  <a:lnTo>
                    <a:pt x="256" y="121"/>
                  </a:lnTo>
                  <a:lnTo>
                    <a:pt x="261" y="126"/>
                  </a:lnTo>
                  <a:lnTo>
                    <a:pt x="265" y="126"/>
                  </a:lnTo>
                  <a:lnTo>
                    <a:pt x="270" y="126"/>
                  </a:lnTo>
                  <a:lnTo>
                    <a:pt x="274" y="126"/>
                  </a:lnTo>
                  <a:lnTo>
                    <a:pt x="279" y="126"/>
                  </a:lnTo>
                  <a:lnTo>
                    <a:pt x="284" y="130"/>
                  </a:lnTo>
                  <a:lnTo>
                    <a:pt x="288" y="130"/>
                  </a:lnTo>
                  <a:lnTo>
                    <a:pt x="293" y="130"/>
                  </a:lnTo>
                  <a:lnTo>
                    <a:pt x="298" y="130"/>
                  </a:lnTo>
                  <a:lnTo>
                    <a:pt x="302" y="130"/>
                  </a:lnTo>
                  <a:lnTo>
                    <a:pt x="307" y="130"/>
                  </a:lnTo>
                  <a:lnTo>
                    <a:pt x="312" y="130"/>
                  </a:lnTo>
                  <a:lnTo>
                    <a:pt x="316" y="135"/>
                  </a:lnTo>
                  <a:lnTo>
                    <a:pt x="321" y="135"/>
                  </a:lnTo>
                  <a:lnTo>
                    <a:pt x="326" y="135"/>
                  </a:lnTo>
                  <a:lnTo>
                    <a:pt x="330" y="135"/>
                  </a:lnTo>
                  <a:lnTo>
                    <a:pt x="335" y="135"/>
                  </a:lnTo>
                  <a:lnTo>
                    <a:pt x="340" y="135"/>
                  </a:lnTo>
                  <a:lnTo>
                    <a:pt x="344" y="135"/>
                  </a:lnTo>
                  <a:lnTo>
                    <a:pt x="349" y="135"/>
                  </a:lnTo>
                  <a:lnTo>
                    <a:pt x="354" y="140"/>
                  </a:lnTo>
                  <a:lnTo>
                    <a:pt x="358" y="140"/>
                  </a:lnTo>
                  <a:lnTo>
                    <a:pt x="363" y="140"/>
                  </a:lnTo>
                  <a:lnTo>
                    <a:pt x="368" y="140"/>
                  </a:lnTo>
                  <a:lnTo>
                    <a:pt x="372" y="140"/>
                  </a:lnTo>
                  <a:lnTo>
                    <a:pt x="377" y="140"/>
                  </a:lnTo>
                  <a:lnTo>
                    <a:pt x="382" y="140"/>
                  </a:lnTo>
                  <a:lnTo>
                    <a:pt x="386" y="140"/>
                  </a:lnTo>
                  <a:lnTo>
                    <a:pt x="391" y="140"/>
                  </a:lnTo>
                  <a:lnTo>
                    <a:pt x="396" y="140"/>
                  </a:lnTo>
                  <a:lnTo>
                    <a:pt x="400" y="140"/>
                  </a:lnTo>
                  <a:lnTo>
                    <a:pt x="405" y="140"/>
                  </a:lnTo>
                  <a:lnTo>
                    <a:pt x="410" y="144"/>
                  </a:lnTo>
                  <a:lnTo>
                    <a:pt x="414" y="144"/>
                  </a:lnTo>
                  <a:lnTo>
                    <a:pt x="419" y="144"/>
                  </a:lnTo>
                  <a:lnTo>
                    <a:pt x="424" y="144"/>
                  </a:lnTo>
                  <a:lnTo>
                    <a:pt x="428" y="144"/>
                  </a:lnTo>
                  <a:lnTo>
                    <a:pt x="433" y="144"/>
                  </a:lnTo>
                  <a:lnTo>
                    <a:pt x="437" y="144"/>
                  </a:lnTo>
                  <a:lnTo>
                    <a:pt x="442" y="144"/>
                  </a:lnTo>
                  <a:lnTo>
                    <a:pt x="447" y="144"/>
                  </a:lnTo>
                  <a:lnTo>
                    <a:pt x="451" y="144"/>
                  </a:lnTo>
                  <a:lnTo>
                    <a:pt x="456" y="144"/>
                  </a:lnTo>
                  <a:lnTo>
                    <a:pt x="461" y="144"/>
                  </a:lnTo>
                  <a:lnTo>
                    <a:pt x="465" y="144"/>
                  </a:lnTo>
                  <a:lnTo>
                    <a:pt x="470" y="144"/>
                  </a:lnTo>
                  <a:lnTo>
                    <a:pt x="475" y="144"/>
                  </a:lnTo>
                  <a:lnTo>
                    <a:pt x="479" y="144"/>
                  </a:lnTo>
                  <a:lnTo>
                    <a:pt x="484" y="149"/>
                  </a:lnTo>
                  <a:lnTo>
                    <a:pt x="489" y="149"/>
                  </a:lnTo>
                  <a:lnTo>
                    <a:pt x="493" y="149"/>
                  </a:lnTo>
                  <a:lnTo>
                    <a:pt x="498" y="149"/>
                  </a:lnTo>
                  <a:lnTo>
                    <a:pt x="503" y="149"/>
                  </a:lnTo>
                  <a:lnTo>
                    <a:pt x="507" y="149"/>
                  </a:lnTo>
                  <a:lnTo>
                    <a:pt x="512" y="149"/>
                  </a:lnTo>
                  <a:lnTo>
                    <a:pt x="517" y="149"/>
                  </a:lnTo>
                  <a:lnTo>
                    <a:pt x="521" y="149"/>
                  </a:lnTo>
                  <a:lnTo>
                    <a:pt x="526" y="149"/>
                  </a:lnTo>
                  <a:lnTo>
                    <a:pt x="531" y="149"/>
                  </a:lnTo>
                  <a:lnTo>
                    <a:pt x="535" y="149"/>
                  </a:lnTo>
                  <a:lnTo>
                    <a:pt x="540" y="149"/>
                  </a:lnTo>
                  <a:lnTo>
                    <a:pt x="545" y="149"/>
                  </a:lnTo>
                  <a:lnTo>
                    <a:pt x="549" y="149"/>
                  </a:lnTo>
                  <a:lnTo>
                    <a:pt x="554" y="149"/>
                  </a:lnTo>
                  <a:lnTo>
                    <a:pt x="559" y="149"/>
                  </a:lnTo>
                  <a:lnTo>
                    <a:pt x="563" y="149"/>
                  </a:lnTo>
                  <a:lnTo>
                    <a:pt x="568" y="149"/>
                  </a:lnTo>
                  <a:lnTo>
                    <a:pt x="573" y="149"/>
                  </a:lnTo>
                  <a:lnTo>
                    <a:pt x="577" y="149"/>
                  </a:lnTo>
                  <a:lnTo>
                    <a:pt x="582" y="149"/>
                  </a:lnTo>
                  <a:lnTo>
                    <a:pt x="587" y="149"/>
                  </a:lnTo>
                  <a:lnTo>
                    <a:pt x="591" y="149"/>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 name="Freeform 56"/>
            <p:cNvSpPr>
              <a:spLocks/>
            </p:cNvSpPr>
            <p:nvPr/>
          </p:nvSpPr>
          <p:spPr bwMode="auto">
            <a:xfrm>
              <a:off x="7510199" y="2977901"/>
              <a:ext cx="1049225" cy="7936"/>
            </a:xfrm>
            <a:custGeom>
              <a:avLst/>
              <a:gdLst>
                <a:gd name="T0" fmla="*/ 14287 w 661"/>
                <a:gd name="T1" fmla="*/ 0 h 5"/>
                <a:gd name="T2" fmla="*/ 36512 w 661"/>
                <a:gd name="T3" fmla="*/ 0 h 5"/>
                <a:gd name="T4" fmla="*/ 58737 w 661"/>
                <a:gd name="T5" fmla="*/ 0 h 5"/>
                <a:gd name="T6" fmla="*/ 80962 w 661"/>
                <a:gd name="T7" fmla="*/ 7937 h 5"/>
                <a:gd name="T8" fmla="*/ 103187 w 661"/>
                <a:gd name="T9" fmla="*/ 7937 h 5"/>
                <a:gd name="T10" fmla="*/ 125412 w 661"/>
                <a:gd name="T11" fmla="*/ 7937 h 5"/>
                <a:gd name="T12" fmla="*/ 147637 w 661"/>
                <a:gd name="T13" fmla="*/ 7937 h 5"/>
                <a:gd name="T14" fmla="*/ 169862 w 661"/>
                <a:gd name="T15" fmla="*/ 7937 h 5"/>
                <a:gd name="T16" fmla="*/ 192087 w 661"/>
                <a:gd name="T17" fmla="*/ 7937 h 5"/>
                <a:gd name="T18" fmla="*/ 214312 w 661"/>
                <a:gd name="T19" fmla="*/ 7937 h 5"/>
                <a:gd name="T20" fmla="*/ 236537 w 661"/>
                <a:gd name="T21" fmla="*/ 7937 h 5"/>
                <a:gd name="T22" fmla="*/ 258762 w 661"/>
                <a:gd name="T23" fmla="*/ 7937 h 5"/>
                <a:gd name="T24" fmla="*/ 280987 w 661"/>
                <a:gd name="T25" fmla="*/ 7937 h 5"/>
                <a:gd name="T26" fmla="*/ 303212 w 661"/>
                <a:gd name="T27" fmla="*/ 7937 h 5"/>
                <a:gd name="T28" fmla="*/ 325437 w 661"/>
                <a:gd name="T29" fmla="*/ 7937 h 5"/>
                <a:gd name="T30" fmla="*/ 347662 w 661"/>
                <a:gd name="T31" fmla="*/ 7937 h 5"/>
                <a:gd name="T32" fmla="*/ 369887 w 661"/>
                <a:gd name="T33" fmla="*/ 7937 h 5"/>
                <a:gd name="T34" fmla="*/ 392112 w 661"/>
                <a:gd name="T35" fmla="*/ 7937 h 5"/>
                <a:gd name="T36" fmla="*/ 422275 w 661"/>
                <a:gd name="T37" fmla="*/ 7937 h 5"/>
                <a:gd name="T38" fmla="*/ 444500 w 661"/>
                <a:gd name="T39" fmla="*/ 7937 h 5"/>
                <a:gd name="T40" fmla="*/ 473075 w 661"/>
                <a:gd name="T41" fmla="*/ 7937 h 5"/>
                <a:gd name="T42" fmla="*/ 495300 w 661"/>
                <a:gd name="T43" fmla="*/ 7937 h 5"/>
                <a:gd name="T44" fmla="*/ 525462 w 661"/>
                <a:gd name="T45" fmla="*/ 7937 h 5"/>
                <a:gd name="T46" fmla="*/ 547687 w 661"/>
                <a:gd name="T47" fmla="*/ 7937 h 5"/>
                <a:gd name="T48" fmla="*/ 576262 w 661"/>
                <a:gd name="T49" fmla="*/ 7937 h 5"/>
                <a:gd name="T50" fmla="*/ 606425 w 661"/>
                <a:gd name="T51" fmla="*/ 7937 h 5"/>
                <a:gd name="T52" fmla="*/ 636587 w 661"/>
                <a:gd name="T53" fmla="*/ 7937 h 5"/>
                <a:gd name="T54" fmla="*/ 665162 w 661"/>
                <a:gd name="T55" fmla="*/ 7937 h 5"/>
                <a:gd name="T56" fmla="*/ 695325 w 661"/>
                <a:gd name="T57" fmla="*/ 7937 h 5"/>
                <a:gd name="T58" fmla="*/ 725487 w 661"/>
                <a:gd name="T59" fmla="*/ 7937 h 5"/>
                <a:gd name="T60" fmla="*/ 747712 w 661"/>
                <a:gd name="T61" fmla="*/ 7937 h 5"/>
                <a:gd name="T62" fmla="*/ 776287 w 661"/>
                <a:gd name="T63" fmla="*/ 7937 h 5"/>
                <a:gd name="T64" fmla="*/ 806450 w 661"/>
                <a:gd name="T65" fmla="*/ 7937 h 5"/>
                <a:gd name="T66" fmla="*/ 835025 w 661"/>
                <a:gd name="T67" fmla="*/ 7937 h 5"/>
                <a:gd name="T68" fmla="*/ 857250 w 661"/>
                <a:gd name="T69" fmla="*/ 7937 h 5"/>
                <a:gd name="T70" fmla="*/ 887412 w 661"/>
                <a:gd name="T71" fmla="*/ 7937 h 5"/>
                <a:gd name="T72" fmla="*/ 909637 w 661"/>
                <a:gd name="T73" fmla="*/ 7937 h 5"/>
                <a:gd name="T74" fmla="*/ 931862 w 661"/>
                <a:gd name="T75" fmla="*/ 7937 h 5"/>
                <a:gd name="T76" fmla="*/ 962025 w 661"/>
                <a:gd name="T77" fmla="*/ 7937 h 5"/>
                <a:gd name="T78" fmla="*/ 984250 w 661"/>
                <a:gd name="T79" fmla="*/ 7937 h 5"/>
                <a:gd name="T80" fmla="*/ 1006475 w 661"/>
                <a:gd name="T81" fmla="*/ 7937 h 5"/>
                <a:gd name="T82" fmla="*/ 1027112 w 661"/>
                <a:gd name="T83" fmla="*/ 7937 h 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61" h="5">
                  <a:moveTo>
                    <a:pt x="0" y="0"/>
                  </a:moveTo>
                  <a:lnTo>
                    <a:pt x="5" y="0"/>
                  </a:lnTo>
                  <a:lnTo>
                    <a:pt x="9" y="0"/>
                  </a:lnTo>
                  <a:lnTo>
                    <a:pt x="14" y="0"/>
                  </a:lnTo>
                  <a:lnTo>
                    <a:pt x="19" y="0"/>
                  </a:lnTo>
                  <a:lnTo>
                    <a:pt x="23" y="0"/>
                  </a:lnTo>
                  <a:lnTo>
                    <a:pt x="28" y="0"/>
                  </a:lnTo>
                  <a:lnTo>
                    <a:pt x="33" y="0"/>
                  </a:lnTo>
                  <a:lnTo>
                    <a:pt x="37" y="0"/>
                  </a:lnTo>
                  <a:lnTo>
                    <a:pt x="42" y="0"/>
                  </a:lnTo>
                  <a:lnTo>
                    <a:pt x="47" y="5"/>
                  </a:lnTo>
                  <a:lnTo>
                    <a:pt x="51" y="5"/>
                  </a:lnTo>
                  <a:lnTo>
                    <a:pt x="56" y="5"/>
                  </a:lnTo>
                  <a:lnTo>
                    <a:pt x="61" y="5"/>
                  </a:lnTo>
                  <a:lnTo>
                    <a:pt x="65" y="5"/>
                  </a:lnTo>
                  <a:lnTo>
                    <a:pt x="70" y="5"/>
                  </a:lnTo>
                  <a:lnTo>
                    <a:pt x="75" y="5"/>
                  </a:lnTo>
                  <a:lnTo>
                    <a:pt x="79" y="5"/>
                  </a:lnTo>
                  <a:lnTo>
                    <a:pt x="84" y="5"/>
                  </a:lnTo>
                  <a:lnTo>
                    <a:pt x="89" y="5"/>
                  </a:lnTo>
                  <a:lnTo>
                    <a:pt x="93" y="5"/>
                  </a:lnTo>
                  <a:lnTo>
                    <a:pt x="98" y="5"/>
                  </a:lnTo>
                  <a:lnTo>
                    <a:pt x="103" y="5"/>
                  </a:lnTo>
                  <a:lnTo>
                    <a:pt x="107" y="5"/>
                  </a:lnTo>
                  <a:lnTo>
                    <a:pt x="112" y="5"/>
                  </a:lnTo>
                  <a:lnTo>
                    <a:pt x="117" y="5"/>
                  </a:lnTo>
                  <a:lnTo>
                    <a:pt x="121" y="5"/>
                  </a:lnTo>
                  <a:lnTo>
                    <a:pt x="126" y="5"/>
                  </a:lnTo>
                  <a:lnTo>
                    <a:pt x="131" y="5"/>
                  </a:lnTo>
                  <a:lnTo>
                    <a:pt x="135" y="5"/>
                  </a:lnTo>
                  <a:lnTo>
                    <a:pt x="140" y="5"/>
                  </a:lnTo>
                  <a:lnTo>
                    <a:pt x="145" y="5"/>
                  </a:lnTo>
                  <a:lnTo>
                    <a:pt x="149" y="5"/>
                  </a:lnTo>
                  <a:lnTo>
                    <a:pt x="154" y="5"/>
                  </a:lnTo>
                  <a:lnTo>
                    <a:pt x="158" y="5"/>
                  </a:lnTo>
                  <a:lnTo>
                    <a:pt x="163" y="5"/>
                  </a:lnTo>
                  <a:lnTo>
                    <a:pt x="168" y="5"/>
                  </a:lnTo>
                  <a:lnTo>
                    <a:pt x="172" y="5"/>
                  </a:lnTo>
                  <a:lnTo>
                    <a:pt x="177" y="5"/>
                  </a:lnTo>
                  <a:lnTo>
                    <a:pt x="182" y="5"/>
                  </a:lnTo>
                  <a:lnTo>
                    <a:pt x="186" y="5"/>
                  </a:lnTo>
                  <a:lnTo>
                    <a:pt x="191" y="5"/>
                  </a:lnTo>
                  <a:lnTo>
                    <a:pt x="196" y="5"/>
                  </a:lnTo>
                  <a:lnTo>
                    <a:pt x="200" y="5"/>
                  </a:lnTo>
                  <a:lnTo>
                    <a:pt x="205" y="5"/>
                  </a:lnTo>
                  <a:lnTo>
                    <a:pt x="210" y="5"/>
                  </a:lnTo>
                  <a:lnTo>
                    <a:pt x="214" y="5"/>
                  </a:lnTo>
                  <a:lnTo>
                    <a:pt x="219" y="5"/>
                  </a:lnTo>
                  <a:lnTo>
                    <a:pt x="224" y="5"/>
                  </a:lnTo>
                  <a:lnTo>
                    <a:pt x="228" y="5"/>
                  </a:lnTo>
                  <a:lnTo>
                    <a:pt x="233" y="5"/>
                  </a:lnTo>
                  <a:lnTo>
                    <a:pt x="238" y="5"/>
                  </a:lnTo>
                  <a:lnTo>
                    <a:pt x="242" y="5"/>
                  </a:lnTo>
                  <a:lnTo>
                    <a:pt x="247" y="5"/>
                  </a:lnTo>
                  <a:lnTo>
                    <a:pt x="252" y="5"/>
                  </a:lnTo>
                  <a:lnTo>
                    <a:pt x="261" y="5"/>
                  </a:lnTo>
                  <a:lnTo>
                    <a:pt x="266" y="5"/>
                  </a:lnTo>
                  <a:lnTo>
                    <a:pt x="270" y="5"/>
                  </a:lnTo>
                  <a:lnTo>
                    <a:pt x="275" y="5"/>
                  </a:lnTo>
                  <a:lnTo>
                    <a:pt x="280" y="5"/>
                  </a:lnTo>
                  <a:lnTo>
                    <a:pt x="284" y="5"/>
                  </a:lnTo>
                  <a:lnTo>
                    <a:pt x="289" y="5"/>
                  </a:lnTo>
                  <a:lnTo>
                    <a:pt x="298" y="5"/>
                  </a:lnTo>
                  <a:lnTo>
                    <a:pt x="303" y="5"/>
                  </a:lnTo>
                  <a:lnTo>
                    <a:pt x="308" y="5"/>
                  </a:lnTo>
                  <a:lnTo>
                    <a:pt x="312" y="5"/>
                  </a:lnTo>
                  <a:lnTo>
                    <a:pt x="317" y="5"/>
                  </a:lnTo>
                  <a:lnTo>
                    <a:pt x="321" y="5"/>
                  </a:lnTo>
                  <a:lnTo>
                    <a:pt x="331" y="5"/>
                  </a:lnTo>
                  <a:lnTo>
                    <a:pt x="335" y="5"/>
                  </a:lnTo>
                  <a:lnTo>
                    <a:pt x="340" y="5"/>
                  </a:lnTo>
                  <a:lnTo>
                    <a:pt x="345" y="5"/>
                  </a:lnTo>
                  <a:lnTo>
                    <a:pt x="354" y="5"/>
                  </a:lnTo>
                  <a:lnTo>
                    <a:pt x="359" y="5"/>
                  </a:lnTo>
                  <a:lnTo>
                    <a:pt x="363" y="5"/>
                  </a:lnTo>
                  <a:lnTo>
                    <a:pt x="368" y="5"/>
                  </a:lnTo>
                  <a:lnTo>
                    <a:pt x="377" y="5"/>
                  </a:lnTo>
                  <a:lnTo>
                    <a:pt x="382" y="5"/>
                  </a:lnTo>
                  <a:lnTo>
                    <a:pt x="387" y="5"/>
                  </a:lnTo>
                  <a:lnTo>
                    <a:pt x="396" y="5"/>
                  </a:lnTo>
                  <a:lnTo>
                    <a:pt x="401" y="5"/>
                  </a:lnTo>
                  <a:lnTo>
                    <a:pt x="405" y="5"/>
                  </a:lnTo>
                  <a:lnTo>
                    <a:pt x="410" y="5"/>
                  </a:lnTo>
                  <a:lnTo>
                    <a:pt x="419" y="5"/>
                  </a:lnTo>
                  <a:lnTo>
                    <a:pt x="424" y="5"/>
                  </a:lnTo>
                  <a:lnTo>
                    <a:pt x="429" y="5"/>
                  </a:lnTo>
                  <a:lnTo>
                    <a:pt x="438" y="5"/>
                  </a:lnTo>
                  <a:lnTo>
                    <a:pt x="443" y="5"/>
                  </a:lnTo>
                  <a:lnTo>
                    <a:pt x="447" y="5"/>
                  </a:lnTo>
                  <a:lnTo>
                    <a:pt x="457" y="5"/>
                  </a:lnTo>
                  <a:lnTo>
                    <a:pt x="461" y="5"/>
                  </a:lnTo>
                  <a:lnTo>
                    <a:pt x="466" y="5"/>
                  </a:lnTo>
                  <a:lnTo>
                    <a:pt x="471" y="5"/>
                  </a:lnTo>
                  <a:lnTo>
                    <a:pt x="480" y="5"/>
                  </a:lnTo>
                  <a:lnTo>
                    <a:pt x="484" y="5"/>
                  </a:lnTo>
                  <a:lnTo>
                    <a:pt x="489" y="5"/>
                  </a:lnTo>
                  <a:lnTo>
                    <a:pt x="498" y="5"/>
                  </a:lnTo>
                  <a:lnTo>
                    <a:pt x="503" y="5"/>
                  </a:lnTo>
                  <a:lnTo>
                    <a:pt x="508" y="5"/>
                  </a:lnTo>
                  <a:lnTo>
                    <a:pt x="517" y="5"/>
                  </a:lnTo>
                  <a:lnTo>
                    <a:pt x="522" y="5"/>
                  </a:lnTo>
                  <a:lnTo>
                    <a:pt x="526" y="5"/>
                  </a:lnTo>
                  <a:lnTo>
                    <a:pt x="531" y="5"/>
                  </a:lnTo>
                  <a:lnTo>
                    <a:pt x="536" y="5"/>
                  </a:lnTo>
                  <a:lnTo>
                    <a:pt x="540" y="5"/>
                  </a:lnTo>
                  <a:lnTo>
                    <a:pt x="550" y="5"/>
                  </a:lnTo>
                  <a:lnTo>
                    <a:pt x="554" y="5"/>
                  </a:lnTo>
                  <a:lnTo>
                    <a:pt x="559" y="5"/>
                  </a:lnTo>
                  <a:lnTo>
                    <a:pt x="564" y="5"/>
                  </a:lnTo>
                  <a:lnTo>
                    <a:pt x="568" y="5"/>
                  </a:lnTo>
                  <a:lnTo>
                    <a:pt x="573" y="5"/>
                  </a:lnTo>
                  <a:lnTo>
                    <a:pt x="578" y="5"/>
                  </a:lnTo>
                  <a:lnTo>
                    <a:pt x="582" y="5"/>
                  </a:lnTo>
                  <a:lnTo>
                    <a:pt x="587" y="5"/>
                  </a:lnTo>
                  <a:lnTo>
                    <a:pt x="592" y="5"/>
                  </a:lnTo>
                  <a:lnTo>
                    <a:pt x="596" y="5"/>
                  </a:lnTo>
                  <a:lnTo>
                    <a:pt x="606" y="5"/>
                  </a:lnTo>
                  <a:lnTo>
                    <a:pt x="610" y="5"/>
                  </a:lnTo>
                  <a:lnTo>
                    <a:pt x="615" y="5"/>
                  </a:lnTo>
                  <a:lnTo>
                    <a:pt x="620" y="5"/>
                  </a:lnTo>
                  <a:lnTo>
                    <a:pt x="624" y="5"/>
                  </a:lnTo>
                  <a:lnTo>
                    <a:pt x="629" y="5"/>
                  </a:lnTo>
                  <a:lnTo>
                    <a:pt x="634" y="5"/>
                  </a:lnTo>
                  <a:lnTo>
                    <a:pt x="638" y="5"/>
                  </a:lnTo>
                  <a:lnTo>
                    <a:pt x="643" y="5"/>
                  </a:lnTo>
                  <a:lnTo>
                    <a:pt x="647" y="5"/>
                  </a:lnTo>
                  <a:lnTo>
                    <a:pt x="657" y="5"/>
                  </a:lnTo>
                  <a:lnTo>
                    <a:pt x="661" y="5"/>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 name="Freeform 57"/>
            <p:cNvSpPr>
              <a:spLocks/>
            </p:cNvSpPr>
            <p:nvPr/>
          </p:nvSpPr>
          <p:spPr bwMode="auto">
            <a:xfrm>
              <a:off x="8559423" y="2985837"/>
              <a:ext cx="244449" cy="0"/>
            </a:xfrm>
            <a:custGeom>
              <a:avLst/>
              <a:gdLst>
                <a:gd name="T0" fmla="*/ 0 w 154"/>
                <a:gd name="T1" fmla="*/ 7938 w 154"/>
                <a:gd name="T2" fmla="*/ 15875 w 154"/>
                <a:gd name="T3" fmla="*/ 22225 w 154"/>
                <a:gd name="T4" fmla="*/ 30163 w 154"/>
                <a:gd name="T5" fmla="*/ 44450 w 154"/>
                <a:gd name="T6" fmla="*/ 52388 w 154"/>
                <a:gd name="T7" fmla="*/ 66675 w 154"/>
                <a:gd name="T8" fmla="*/ 74613 w 154"/>
                <a:gd name="T9" fmla="*/ 88900 w 154"/>
                <a:gd name="T10" fmla="*/ 96838 w 154"/>
                <a:gd name="T11" fmla="*/ 104775 w 154"/>
                <a:gd name="T12" fmla="*/ 119063 w 154"/>
                <a:gd name="T13" fmla="*/ 127000 w 154"/>
                <a:gd name="T14" fmla="*/ 141288 w 154"/>
                <a:gd name="T15" fmla="*/ 149225 w 154"/>
                <a:gd name="T16" fmla="*/ 163513 w 154"/>
                <a:gd name="T17" fmla="*/ 171450 w 154"/>
                <a:gd name="T18" fmla="*/ 185738 w 154"/>
                <a:gd name="T19" fmla="*/ 193675 w 154"/>
                <a:gd name="T20" fmla="*/ 207963 w 154"/>
                <a:gd name="T21" fmla="*/ 222250 w 154"/>
                <a:gd name="T22" fmla="*/ 230188 w 154"/>
                <a:gd name="T23" fmla="*/ 244475 w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24">
                  <a:pos x="T0" y="0"/>
                </a:cxn>
                <a:cxn ang="T25">
                  <a:pos x="T1" y="0"/>
                </a:cxn>
                <a:cxn ang="T26">
                  <a:pos x="T2" y="0"/>
                </a:cxn>
                <a:cxn ang="T27">
                  <a:pos x="T3" y="0"/>
                </a:cxn>
                <a:cxn ang="T28">
                  <a:pos x="T4" y="0"/>
                </a:cxn>
                <a:cxn ang="T29">
                  <a:pos x="T5" y="0"/>
                </a:cxn>
                <a:cxn ang="T30">
                  <a:pos x="T6" y="0"/>
                </a:cxn>
                <a:cxn ang="T31">
                  <a:pos x="T7" y="0"/>
                </a:cxn>
                <a:cxn ang="T32">
                  <a:pos x="T8" y="0"/>
                </a:cxn>
                <a:cxn ang="T33">
                  <a:pos x="T9" y="0"/>
                </a:cxn>
                <a:cxn ang="T34">
                  <a:pos x="T10" y="0"/>
                </a:cxn>
                <a:cxn ang="T35">
                  <a:pos x="T11" y="0"/>
                </a:cxn>
                <a:cxn ang="T36">
                  <a:pos x="T12" y="0"/>
                </a:cxn>
                <a:cxn ang="T37">
                  <a:pos x="T13" y="0"/>
                </a:cxn>
                <a:cxn ang="T38">
                  <a:pos x="T14" y="0"/>
                </a:cxn>
                <a:cxn ang="T39">
                  <a:pos x="T15" y="0"/>
                </a:cxn>
                <a:cxn ang="T40">
                  <a:pos x="T16" y="0"/>
                </a:cxn>
                <a:cxn ang="T41">
                  <a:pos x="T17" y="0"/>
                </a:cxn>
                <a:cxn ang="T42">
                  <a:pos x="T18" y="0"/>
                </a:cxn>
                <a:cxn ang="T43">
                  <a:pos x="T19" y="0"/>
                </a:cxn>
                <a:cxn ang="T44">
                  <a:pos x="T20" y="0"/>
                </a:cxn>
                <a:cxn ang="T45">
                  <a:pos x="T21" y="0"/>
                </a:cxn>
                <a:cxn ang="T46">
                  <a:pos x="T22" y="0"/>
                </a:cxn>
                <a:cxn ang="T47">
                  <a:pos x="T23" y="0"/>
                </a:cxn>
              </a:cxnLst>
              <a:rect l="0" t="0" r="r" b="b"/>
              <a:pathLst>
                <a:path w="154">
                  <a:moveTo>
                    <a:pt x="0" y="0"/>
                  </a:moveTo>
                  <a:lnTo>
                    <a:pt x="5" y="0"/>
                  </a:lnTo>
                  <a:lnTo>
                    <a:pt x="10" y="0"/>
                  </a:lnTo>
                  <a:lnTo>
                    <a:pt x="14" y="0"/>
                  </a:lnTo>
                  <a:lnTo>
                    <a:pt x="19" y="0"/>
                  </a:lnTo>
                  <a:lnTo>
                    <a:pt x="28" y="0"/>
                  </a:lnTo>
                  <a:lnTo>
                    <a:pt x="33" y="0"/>
                  </a:lnTo>
                  <a:lnTo>
                    <a:pt x="42" y="0"/>
                  </a:lnTo>
                  <a:lnTo>
                    <a:pt x="47" y="0"/>
                  </a:lnTo>
                  <a:lnTo>
                    <a:pt x="56" y="0"/>
                  </a:lnTo>
                  <a:lnTo>
                    <a:pt x="61" y="0"/>
                  </a:lnTo>
                  <a:lnTo>
                    <a:pt x="66" y="0"/>
                  </a:lnTo>
                  <a:lnTo>
                    <a:pt x="75" y="0"/>
                  </a:lnTo>
                  <a:lnTo>
                    <a:pt x="80" y="0"/>
                  </a:lnTo>
                  <a:lnTo>
                    <a:pt x="89" y="0"/>
                  </a:lnTo>
                  <a:lnTo>
                    <a:pt x="94" y="0"/>
                  </a:lnTo>
                  <a:lnTo>
                    <a:pt x="103" y="0"/>
                  </a:lnTo>
                  <a:lnTo>
                    <a:pt x="108" y="0"/>
                  </a:lnTo>
                  <a:lnTo>
                    <a:pt x="117" y="0"/>
                  </a:lnTo>
                  <a:lnTo>
                    <a:pt x="122" y="0"/>
                  </a:lnTo>
                  <a:lnTo>
                    <a:pt x="131" y="0"/>
                  </a:lnTo>
                  <a:lnTo>
                    <a:pt x="140" y="0"/>
                  </a:lnTo>
                  <a:lnTo>
                    <a:pt x="145" y="0"/>
                  </a:lnTo>
                  <a:lnTo>
                    <a:pt x="154" y="0"/>
                  </a:lnTo>
                </a:path>
              </a:pathLst>
            </a:custGeom>
            <a:noFill/>
            <a:ln w="19050" cap="flat">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46" name="Group 545"/>
          <p:cNvGrpSpPr/>
          <p:nvPr/>
        </p:nvGrpSpPr>
        <p:grpSpPr>
          <a:xfrm>
            <a:off x="5773659" y="855641"/>
            <a:ext cx="3007991" cy="2130196"/>
            <a:chOff x="5773659" y="855641"/>
            <a:chExt cx="3007991" cy="2130196"/>
          </a:xfrm>
        </p:grpSpPr>
        <p:sp>
          <p:nvSpPr>
            <p:cNvPr id="547" name="Freeform 61"/>
            <p:cNvSpPr>
              <a:spLocks/>
            </p:cNvSpPr>
            <p:nvPr/>
          </p:nvSpPr>
          <p:spPr bwMode="auto">
            <a:xfrm>
              <a:off x="5773659" y="855641"/>
              <a:ext cx="798427" cy="1885747"/>
            </a:xfrm>
            <a:custGeom>
              <a:avLst/>
              <a:gdLst>
                <a:gd name="T0" fmla="*/ 228600 w 503"/>
                <a:gd name="T1" fmla="*/ 44450 h 1188"/>
                <a:gd name="T2" fmla="*/ 242887 w 503"/>
                <a:gd name="T3" fmla="*/ 149225 h 1188"/>
                <a:gd name="T4" fmla="*/ 250825 w 503"/>
                <a:gd name="T5" fmla="*/ 274638 h 1188"/>
                <a:gd name="T6" fmla="*/ 265112 w 503"/>
                <a:gd name="T7" fmla="*/ 341313 h 1188"/>
                <a:gd name="T8" fmla="*/ 273050 w 503"/>
                <a:gd name="T9" fmla="*/ 436563 h 1188"/>
                <a:gd name="T10" fmla="*/ 287337 w 503"/>
                <a:gd name="T11" fmla="*/ 488950 h 1188"/>
                <a:gd name="T12" fmla="*/ 295275 w 503"/>
                <a:gd name="T13" fmla="*/ 569913 h 1188"/>
                <a:gd name="T14" fmla="*/ 309562 w 503"/>
                <a:gd name="T15" fmla="*/ 622300 h 1188"/>
                <a:gd name="T16" fmla="*/ 317500 w 503"/>
                <a:gd name="T17" fmla="*/ 688975 h 1188"/>
                <a:gd name="T18" fmla="*/ 331787 w 503"/>
                <a:gd name="T19" fmla="*/ 739775 h 1188"/>
                <a:gd name="T20" fmla="*/ 339725 w 503"/>
                <a:gd name="T21" fmla="*/ 798513 h 1188"/>
                <a:gd name="T22" fmla="*/ 354012 w 503"/>
                <a:gd name="T23" fmla="*/ 842963 h 1188"/>
                <a:gd name="T24" fmla="*/ 361950 w 503"/>
                <a:gd name="T25" fmla="*/ 895350 h 1188"/>
                <a:gd name="T26" fmla="*/ 376237 w 503"/>
                <a:gd name="T27" fmla="*/ 939800 h 1188"/>
                <a:gd name="T28" fmla="*/ 384175 w 503"/>
                <a:gd name="T29" fmla="*/ 990600 h 1188"/>
                <a:gd name="T30" fmla="*/ 398462 w 503"/>
                <a:gd name="T31" fmla="*/ 1028700 h 1188"/>
                <a:gd name="T32" fmla="*/ 406400 w 503"/>
                <a:gd name="T33" fmla="*/ 1079500 h 1188"/>
                <a:gd name="T34" fmla="*/ 420687 w 503"/>
                <a:gd name="T35" fmla="*/ 1117600 h 1188"/>
                <a:gd name="T36" fmla="*/ 428625 w 503"/>
                <a:gd name="T37" fmla="*/ 1162050 h 1188"/>
                <a:gd name="T38" fmla="*/ 442912 w 503"/>
                <a:gd name="T39" fmla="*/ 1190625 h 1188"/>
                <a:gd name="T40" fmla="*/ 450850 w 503"/>
                <a:gd name="T41" fmla="*/ 1235075 h 1188"/>
                <a:gd name="T42" fmla="*/ 465137 w 503"/>
                <a:gd name="T43" fmla="*/ 1265238 h 1188"/>
                <a:gd name="T44" fmla="*/ 473075 w 503"/>
                <a:gd name="T45" fmla="*/ 1301750 h 1188"/>
                <a:gd name="T46" fmla="*/ 487362 w 503"/>
                <a:gd name="T47" fmla="*/ 1331913 h 1188"/>
                <a:gd name="T48" fmla="*/ 495300 w 503"/>
                <a:gd name="T49" fmla="*/ 1368425 h 1188"/>
                <a:gd name="T50" fmla="*/ 509587 w 503"/>
                <a:gd name="T51" fmla="*/ 1398588 h 1188"/>
                <a:gd name="T52" fmla="*/ 517525 w 503"/>
                <a:gd name="T53" fmla="*/ 1427163 h 1188"/>
                <a:gd name="T54" fmla="*/ 531812 w 503"/>
                <a:gd name="T55" fmla="*/ 1449388 h 1188"/>
                <a:gd name="T56" fmla="*/ 539750 w 503"/>
                <a:gd name="T57" fmla="*/ 1479550 h 1188"/>
                <a:gd name="T58" fmla="*/ 554037 w 503"/>
                <a:gd name="T59" fmla="*/ 1508125 h 1188"/>
                <a:gd name="T60" fmla="*/ 561975 w 503"/>
                <a:gd name="T61" fmla="*/ 1530350 h 1188"/>
                <a:gd name="T62" fmla="*/ 584200 w 503"/>
                <a:gd name="T63" fmla="*/ 1568450 h 1188"/>
                <a:gd name="T64" fmla="*/ 598487 w 503"/>
                <a:gd name="T65" fmla="*/ 1612900 h 1188"/>
                <a:gd name="T66" fmla="*/ 628650 w 503"/>
                <a:gd name="T67" fmla="*/ 1657350 h 1188"/>
                <a:gd name="T68" fmla="*/ 635000 w 503"/>
                <a:gd name="T69" fmla="*/ 1679575 h 1188"/>
                <a:gd name="T70" fmla="*/ 665162 w 503"/>
                <a:gd name="T71" fmla="*/ 1716088 h 1188"/>
                <a:gd name="T72" fmla="*/ 679450 w 503"/>
                <a:gd name="T73" fmla="*/ 1752600 h 1188"/>
                <a:gd name="T74" fmla="*/ 701675 w 503"/>
                <a:gd name="T75" fmla="*/ 1774825 h 1188"/>
                <a:gd name="T76" fmla="*/ 715962 w 503"/>
                <a:gd name="T77" fmla="*/ 1797050 h 1188"/>
                <a:gd name="T78" fmla="*/ 738187 w 503"/>
                <a:gd name="T79" fmla="*/ 1827213 h 1188"/>
                <a:gd name="T80" fmla="*/ 760412 w 503"/>
                <a:gd name="T81" fmla="*/ 1849438 h 1188"/>
                <a:gd name="T82" fmla="*/ 782637 w 503"/>
                <a:gd name="T83" fmla="*/ 1871663 h 118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03" h="1188">
                  <a:moveTo>
                    <a:pt x="0" y="0"/>
                  </a:moveTo>
                  <a:lnTo>
                    <a:pt x="144" y="0"/>
                  </a:lnTo>
                  <a:lnTo>
                    <a:pt x="144" y="28"/>
                  </a:lnTo>
                  <a:lnTo>
                    <a:pt x="149" y="33"/>
                  </a:lnTo>
                  <a:lnTo>
                    <a:pt x="149" y="89"/>
                  </a:lnTo>
                  <a:lnTo>
                    <a:pt x="153" y="94"/>
                  </a:lnTo>
                  <a:lnTo>
                    <a:pt x="153" y="135"/>
                  </a:lnTo>
                  <a:lnTo>
                    <a:pt x="158" y="140"/>
                  </a:lnTo>
                  <a:lnTo>
                    <a:pt x="158" y="173"/>
                  </a:lnTo>
                  <a:lnTo>
                    <a:pt x="163" y="177"/>
                  </a:lnTo>
                  <a:lnTo>
                    <a:pt x="163" y="210"/>
                  </a:lnTo>
                  <a:lnTo>
                    <a:pt x="167" y="215"/>
                  </a:lnTo>
                  <a:lnTo>
                    <a:pt x="167" y="243"/>
                  </a:lnTo>
                  <a:lnTo>
                    <a:pt x="172" y="247"/>
                  </a:lnTo>
                  <a:lnTo>
                    <a:pt x="172" y="275"/>
                  </a:lnTo>
                  <a:lnTo>
                    <a:pt x="177" y="280"/>
                  </a:lnTo>
                  <a:lnTo>
                    <a:pt x="177" y="303"/>
                  </a:lnTo>
                  <a:lnTo>
                    <a:pt x="181" y="308"/>
                  </a:lnTo>
                  <a:lnTo>
                    <a:pt x="181" y="331"/>
                  </a:lnTo>
                  <a:lnTo>
                    <a:pt x="186" y="336"/>
                  </a:lnTo>
                  <a:lnTo>
                    <a:pt x="186" y="359"/>
                  </a:lnTo>
                  <a:lnTo>
                    <a:pt x="191" y="364"/>
                  </a:lnTo>
                  <a:lnTo>
                    <a:pt x="191" y="387"/>
                  </a:lnTo>
                  <a:lnTo>
                    <a:pt x="195" y="392"/>
                  </a:lnTo>
                  <a:lnTo>
                    <a:pt x="195" y="410"/>
                  </a:lnTo>
                  <a:lnTo>
                    <a:pt x="200" y="415"/>
                  </a:lnTo>
                  <a:lnTo>
                    <a:pt x="200" y="434"/>
                  </a:lnTo>
                  <a:lnTo>
                    <a:pt x="205" y="438"/>
                  </a:lnTo>
                  <a:lnTo>
                    <a:pt x="205" y="461"/>
                  </a:lnTo>
                  <a:lnTo>
                    <a:pt x="209" y="466"/>
                  </a:lnTo>
                  <a:lnTo>
                    <a:pt x="209" y="485"/>
                  </a:lnTo>
                  <a:lnTo>
                    <a:pt x="214" y="489"/>
                  </a:lnTo>
                  <a:lnTo>
                    <a:pt x="214" y="503"/>
                  </a:lnTo>
                  <a:lnTo>
                    <a:pt x="219" y="508"/>
                  </a:lnTo>
                  <a:lnTo>
                    <a:pt x="219" y="527"/>
                  </a:lnTo>
                  <a:lnTo>
                    <a:pt x="223" y="531"/>
                  </a:lnTo>
                  <a:lnTo>
                    <a:pt x="223" y="545"/>
                  </a:lnTo>
                  <a:lnTo>
                    <a:pt x="228" y="550"/>
                  </a:lnTo>
                  <a:lnTo>
                    <a:pt x="228" y="564"/>
                  </a:lnTo>
                  <a:lnTo>
                    <a:pt x="233" y="569"/>
                  </a:lnTo>
                  <a:lnTo>
                    <a:pt x="233" y="587"/>
                  </a:lnTo>
                  <a:lnTo>
                    <a:pt x="237" y="592"/>
                  </a:lnTo>
                  <a:lnTo>
                    <a:pt x="237" y="606"/>
                  </a:lnTo>
                  <a:lnTo>
                    <a:pt x="242" y="610"/>
                  </a:lnTo>
                  <a:lnTo>
                    <a:pt x="242" y="624"/>
                  </a:lnTo>
                  <a:lnTo>
                    <a:pt x="247" y="629"/>
                  </a:lnTo>
                  <a:lnTo>
                    <a:pt x="247" y="643"/>
                  </a:lnTo>
                  <a:lnTo>
                    <a:pt x="251" y="648"/>
                  </a:lnTo>
                  <a:lnTo>
                    <a:pt x="251" y="662"/>
                  </a:lnTo>
                  <a:lnTo>
                    <a:pt x="256" y="666"/>
                  </a:lnTo>
                  <a:lnTo>
                    <a:pt x="256" y="680"/>
                  </a:lnTo>
                  <a:lnTo>
                    <a:pt x="261" y="685"/>
                  </a:lnTo>
                  <a:lnTo>
                    <a:pt x="261" y="699"/>
                  </a:lnTo>
                  <a:lnTo>
                    <a:pt x="265" y="704"/>
                  </a:lnTo>
                  <a:lnTo>
                    <a:pt x="265" y="713"/>
                  </a:lnTo>
                  <a:lnTo>
                    <a:pt x="270" y="718"/>
                  </a:lnTo>
                  <a:lnTo>
                    <a:pt x="270" y="732"/>
                  </a:lnTo>
                  <a:lnTo>
                    <a:pt x="275" y="736"/>
                  </a:lnTo>
                  <a:lnTo>
                    <a:pt x="275" y="746"/>
                  </a:lnTo>
                  <a:lnTo>
                    <a:pt x="279" y="750"/>
                  </a:lnTo>
                  <a:lnTo>
                    <a:pt x="279" y="764"/>
                  </a:lnTo>
                  <a:lnTo>
                    <a:pt x="284" y="769"/>
                  </a:lnTo>
                  <a:lnTo>
                    <a:pt x="284" y="778"/>
                  </a:lnTo>
                  <a:lnTo>
                    <a:pt x="288" y="783"/>
                  </a:lnTo>
                  <a:lnTo>
                    <a:pt x="288" y="792"/>
                  </a:lnTo>
                  <a:lnTo>
                    <a:pt x="293" y="797"/>
                  </a:lnTo>
                  <a:lnTo>
                    <a:pt x="293" y="806"/>
                  </a:lnTo>
                  <a:lnTo>
                    <a:pt x="298" y="811"/>
                  </a:lnTo>
                  <a:lnTo>
                    <a:pt x="298" y="820"/>
                  </a:lnTo>
                  <a:lnTo>
                    <a:pt x="302" y="825"/>
                  </a:lnTo>
                  <a:lnTo>
                    <a:pt x="302" y="834"/>
                  </a:lnTo>
                  <a:lnTo>
                    <a:pt x="307" y="839"/>
                  </a:lnTo>
                  <a:lnTo>
                    <a:pt x="307" y="848"/>
                  </a:lnTo>
                  <a:lnTo>
                    <a:pt x="312" y="853"/>
                  </a:lnTo>
                  <a:lnTo>
                    <a:pt x="312" y="862"/>
                  </a:lnTo>
                  <a:lnTo>
                    <a:pt x="316" y="867"/>
                  </a:lnTo>
                  <a:lnTo>
                    <a:pt x="316" y="876"/>
                  </a:lnTo>
                  <a:lnTo>
                    <a:pt x="321" y="881"/>
                  </a:lnTo>
                  <a:lnTo>
                    <a:pt x="321" y="885"/>
                  </a:lnTo>
                  <a:lnTo>
                    <a:pt x="326" y="890"/>
                  </a:lnTo>
                  <a:lnTo>
                    <a:pt x="326" y="899"/>
                  </a:lnTo>
                  <a:lnTo>
                    <a:pt x="330" y="904"/>
                  </a:lnTo>
                  <a:lnTo>
                    <a:pt x="330" y="909"/>
                  </a:lnTo>
                  <a:lnTo>
                    <a:pt x="335" y="913"/>
                  </a:lnTo>
                  <a:lnTo>
                    <a:pt x="335" y="923"/>
                  </a:lnTo>
                  <a:lnTo>
                    <a:pt x="340" y="927"/>
                  </a:lnTo>
                  <a:lnTo>
                    <a:pt x="340" y="932"/>
                  </a:lnTo>
                  <a:lnTo>
                    <a:pt x="344" y="936"/>
                  </a:lnTo>
                  <a:lnTo>
                    <a:pt x="344" y="946"/>
                  </a:lnTo>
                  <a:lnTo>
                    <a:pt x="349" y="950"/>
                  </a:lnTo>
                  <a:lnTo>
                    <a:pt x="349" y="955"/>
                  </a:lnTo>
                  <a:lnTo>
                    <a:pt x="354" y="960"/>
                  </a:lnTo>
                  <a:lnTo>
                    <a:pt x="354" y="964"/>
                  </a:lnTo>
                  <a:lnTo>
                    <a:pt x="358" y="969"/>
                  </a:lnTo>
                  <a:lnTo>
                    <a:pt x="358" y="978"/>
                  </a:lnTo>
                  <a:lnTo>
                    <a:pt x="368" y="988"/>
                  </a:lnTo>
                  <a:lnTo>
                    <a:pt x="368" y="997"/>
                  </a:lnTo>
                  <a:lnTo>
                    <a:pt x="377" y="1006"/>
                  </a:lnTo>
                  <a:lnTo>
                    <a:pt x="377" y="1016"/>
                  </a:lnTo>
                  <a:lnTo>
                    <a:pt x="386" y="1025"/>
                  </a:lnTo>
                  <a:lnTo>
                    <a:pt x="386" y="1034"/>
                  </a:lnTo>
                  <a:lnTo>
                    <a:pt x="396" y="1044"/>
                  </a:lnTo>
                  <a:lnTo>
                    <a:pt x="396" y="1048"/>
                  </a:lnTo>
                  <a:lnTo>
                    <a:pt x="400" y="1053"/>
                  </a:lnTo>
                  <a:lnTo>
                    <a:pt x="400" y="1058"/>
                  </a:lnTo>
                  <a:lnTo>
                    <a:pt x="410" y="1067"/>
                  </a:lnTo>
                  <a:lnTo>
                    <a:pt x="410" y="1072"/>
                  </a:lnTo>
                  <a:lnTo>
                    <a:pt x="419" y="1081"/>
                  </a:lnTo>
                  <a:lnTo>
                    <a:pt x="419" y="1086"/>
                  </a:lnTo>
                  <a:lnTo>
                    <a:pt x="428" y="1095"/>
                  </a:lnTo>
                  <a:lnTo>
                    <a:pt x="428" y="1104"/>
                  </a:lnTo>
                  <a:lnTo>
                    <a:pt x="433" y="1109"/>
                  </a:lnTo>
                  <a:lnTo>
                    <a:pt x="438" y="1113"/>
                  </a:lnTo>
                  <a:lnTo>
                    <a:pt x="442" y="1118"/>
                  </a:lnTo>
                  <a:lnTo>
                    <a:pt x="447" y="1123"/>
                  </a:lnTo>
                  <a:lnTo>
                    <a:pt x="447" y="1127"/>
                  </a:lnTo>
                  <a:lnTo>
                    <a:pt x="451" y="1132"/>
                  </a:lnTo>
                  <a:lnTo>
                    <a:pt x="456" y="1137"/>
                  </a:lnTo>
                  <a:lnTo>
                    <a:pt x="465" y="1146"/>
                  </a:lnTo>
                  <a:lnTo>
                    <a:pt x="465" y="1151"/>
                  </a:lnTo>
                  <a:lnTo>
                    <a:pt x="470" y="1155"/>
                  </a:lnTo>
                  <a:lnTo>
                    <a:pt x="475" y="1160"/>
                  </a:lnTo>
                  <a:lnTo>
                    <a:pt x="479" y="1165"/>
                  </a:lnTo>
                  <a:lnTo>
                    <a:pt x="484" y="1169"/>
                  </a:lnTo>
                  <a:lnTo>
                    <a:pt x="489" y="1174"/>
                  </a:lnTo>
                  <a:lnTo>
                    <a:pt x="493" y="1179"/>
                  </a:lnTo>
                  <a:lnTo>
                    <a:pt x="498" y="1183"/>
                  </a:lnTo>
                  <a:lnTo>
                    <a:pt x="503" y="1188"/>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 name="Freeform 62"/>
            <p:cNvSpPr>
              <a:spLocks/>
            </p:cNvSpPr>
            <p:nvPr/>
          </p:nvSpPr>
          <p:spPr bwMode="auto">
            <a:xfrm>
              <a:off x="6572086" y="2741388"/>
              <a:ext cx="938112" cy="236512"/>
            </a:xfrm>
            <a:custGeom>
              <a:avLst/>
              <a:gdLst>
                <a:gd name="T0" fmla="*/ 14287 w 591"/>
                <a:gd name="T1" fmla="*/ 14287 h 149"/>
                <a:gd name="T2" fmla="*/ 36512 w 591"/>
                <a:gd name="T3" fmla="*/ 36512 h 149"/>
                <a:gd name="T4" fmla="*/ 58737 w 591"/>
                <a:gd name="T5" fmla="*/ 52387 h 149"/>
                <a:gd name="T6" fmla="*/ 80962 w 591"/>
                <a:gd name="T7" fmla="*/ 66675 h 149"/>
                <a:gd name="T8" fmla="*/ 103187 w 591"/>
                <a:gd name="T9" fmla="*/ 80962 h 149"/>
                <a:gd name="T10" fmla="*/ 125412 w 591"/>
                <a:gd name="T11" fmla="*/ 96837 h 149"/>
                <a:gd name="T12" fmla="*/ 147637 w 591"/>
                <a:gd name="T13" fmla="*/ 111125 h 149"/>
                <a:gd name="T14" fmla="*/ 169862 w 591"/>
                <a:gd name="T15" fmla="*/ 117475 h 149"/>
                <a:gd name="T16" fmla="*/ 192087 w 591"/>
                <a:gd name="T17" fmla="*/ 133350 h 149"/>
                <a:gd name="T18" fmla="*/ 214312 w 591"/>
                <a:gd name="T19" fmla="*/ 139700 h 149"/>
                <a:gd name="T20" fmla="*/ 236537 w 591"/>
                <a:gd name="T21" fmla="*/ 147637 h 149"/>
                <a:gd name="T22" fmla="*/ 258762 w 591"/>
                <a:gd name="T23" fmla="*/ 155575 h 149"/>
                <a:gd name="T24" fmla="*/ 280987 w 591"/>
                <a:gd name="T25" fmla="*/ 161925 h 149"/>
                <a:gd name="T26" fmla="*/ 303212 w 591"/>
                <a:gd name="T27" fmla="*/ 169862 h 149"/>
                <a:gd name="T28" fmla="*/ 325437 w 591"/>
                <a:gd name="T29" fmla="*/ 177800 h 149"/>
                <a:gd name="T30" fmla="*/ 347662 w 591"/>
                <a:gd name="T31" fmla="*/ 184150 h 149"/>
                <a:gd name="T32" fmla="*/ 369887 w 591"/>
                <a:gd name="T33" fmla="*/ 184150 h 149"/>
                <a:gd name="T34" fmla="*/ 392112 w 591"/>
                <a:gd name="T35" fmla="*/ 192087 h 149"/>
                <a:gd name="T36" fmla="*/ 414337 w 591"/>
                <a:gd name="T37" fmla="*/ 200025 h 149"/>
                <a:gd name="T38" fmla="*/ 434975 w 591"/>
                <a:gd name="T39" fmla="*/ 200025 h 149"/>
                <a:gd name="T40" fmla="*/ 457200 w 591"/>
                <a:gd name="T41" fmla="*/ 206375 h 149"/>
                <a:gd name="T42" fmla="*/ 479425 w 591"/>
                <a:gd name="T43" fmla="*/ 206375 h 149"/>
                <a:gd name="T44" fmla="*/ 501650 w 591"/>
                <a:gd name="T45" fmla="*/ 214312 h 149"/>
                <a:gd name="T46" fmla="*/ 523875 w 591"/>
                <a:gd name="T47" fmla="*/ 214312 h 149"/>
                <a:gd name="T48" fmla="*/ 546100 w 591"/>
                <a:gd name="T49" fmla="*/ 214312 h 149"/>
                <a:gd name="T50" fmla="*/ 568325 w 591"/>
                <a:gd name="T51" fmla="*/ 222250 h 149"/>
                <a:gd name="T52" fmla="*/ 590550 w 591"/>
                <a:gd name="T53" fmla="*/ 222250 h 149"/>
                <a:gd name="T54" fmla="*/ 612775 w 591"/>
                <a:gd name="T55" fmla="*/ 222250 h 149"/>
                <a:gd name="T56" fmla="*/ 635000 w 591"/>
                <a:gd name="T57" fmla="*/ 222250 h 149"/>
                <a:gd name="T58" fmla="*/ 657225 w 591"/>
                <a:gd name="T59" fmla="*/ 228600 h 149"/>
                <a:gd name="T60" fmla="*/ 679450 w 591"/>
                <a:gd name="T61" fmla="*/ 228600 h 149"/>
                <a:gd name="T62" fmla="*/ 701675 w 591"/>
                <a:gd name="T63" fmla="*/ 228600 h 149"/>
                <a:gd name="T64" fmla="*/ 723900 w 591"/>
                <a:gd name="T65" fmla="*/ 228600 h 149"/>
                <a:gd name="T66" fmla="*/ 746125 w 591"/>
                <a:gd name="T67" fmla="*/ 228600 h 149"/>
                <a:gd name="T68" fmla="*/ 768350 w 591"/>
                <a:gd name="T69" fmla="*/ 236537 h 149"/>
                <a:gd name="T70" fmla="*/ 790575 w 591"/>
                <a:gd name="T71" fmla="*/ 236537 h 149"/>
                <a:gd name="T72" fmla="*/ 812800 w 591"/>
                <a:gd name="T73" fmla="*/ 236537 h 149"/>
                <a:gd name="T74" fmla="*/ 835025 w 591"/>
                <a:gd name="T75" fmla="*/ 236537 h 149"/>
                <a:gd name="T76" fmla="*/ 857250 w 591"/>
                <a:gd name="T77" fmla="*/ 236537 h 149"/>
                <a:gd name="T78" fmla="*/ 879475 w 591"/>
                <a:gd name="T79" fmla="*/ 236537 h 149"/>
                <a:gd name="T80" fmla="*/ 901700 w 591"/>
                <a:gd name="T81" fmla="*/ 236537 h 149"/>
                <a:gd name="T82" fmla="*/ 923925 w 591"/>
                <a:gd name="T83" fmla="*/ 236537 h 1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1" h="149">
                  <a:moveTo>
                    <a:pt x="0" y="0"/>
                  </a:moveTo>
                  <a:lnTo>
                    <a:pt x="4" y="5"/>
                  </a:lnTo>
                  <a:lnTo>
                    <a:pt x="9" y="9"/>
                  </a:lnTo>
                  <a:lnTo>
                    <a:pt x="14" y="14"/>
                  </a:lnTo>
                  <a:lnTo>
                    <a:pt x="18" y="19"/>
                  </a:lnTo>
                  <a:lnTo>
                    <a:pt x="23" y="23"/>
                  </a:lnTo>
                  <a:lnTo>
                    <a:pt x="28" y="23"/>
                  </a:lnTo>
                  <a:lnTo>
                    <a:pt x="32" y="28"/>
                  </a:lnTo>
                  <a:lnTo>
                    <a:pt x="37" y="33"/>
                  </a:lnTo>
                  <a:lnTo>
                    <a:pt x="42" y="37"/>
                  </a:lnTo>
                  <a:lnTo>
                    <a:pt x="46" y="37"/>
                  </a:lnTo>
                  <a:lnTo>
                    <a:pt x="51" y="42"/>
                  </a:lnTo>
                  <a:lnTo>
                    <a:pt x="56" y="47"/>
                  </a:lnTo>
                  <a:lnTo>
                    <a:pt x="60" y="51"/>
                  </a:lnTo>
                  <a:lnTo>
                    <a:pt x="65" y="51"/>
                  </a:lnTo>
                  <a:lnTo>
                    <a:pt x="70" y="56"/>
                  </a:lnTo>
                  <a:lnTo>
                    <a:pt x="74" y="56"/>
                  </a:lnTo>
                  <a:lnTo>
                    <a:pt x="79" y="61"/>
                  </a:lnTo>
                  <a:lnTo>
                    <a:pt x="84" y="65"/>
                  </a:lnTo>
                  <a:lnTo>
                    <a:pt x="88" y="65"/>
                  </a:lnTo>
                  <a:lnTo>
                    <a:pt x="93" y="70"/>
                  </a:lnTo>
                  <a:lnTo>
                    <a:pt x="98" y="70"/>
                  </a:lnTo>
                  <a:lnTo>
                    <a:pt x="102" y="74"/>
                  </a:lnTo>
                  <a:lnTo>
                    <a:pt x="107" y="74"/>
                  </a:lnTo>
                  <a:lnTo>
                    <a:pt x="111" y="79"/>
                  </a:lnTo>
                  <a:lnTo>
                    <a:pt x="116" y="79"/>
                  </a:lnTo>
                  <a:lnTo>
                    <a:pt x="121" y="84"/>
                  </a:lnTo>
                  <a:lnTo>
                    <a:pt x="125" y="84"/>
                  </a:lnTo>
                  <a:lnTo>
                    <a:pt x="130" y="84"/>
                  </a:lnTo>
                  <a:lnTo>
                    <a:pt x="135" y="88"/>
                  </a:lnTo>
                  <a:lnTo>
                    <a:pt x="139" y="88"/>
                  </a:lnTo>
                  <a:lnTo>
                    <a:pt x="144" y="93"/>
                  </a:lnTo>
                  <a:lnTo>
                    <a:pt x="149" y="93"/>
                  </a:lnTo>
                  <a:lnTo>
                    <a:pt x="153" y="93"/>
                  </a:lnTo>
                  <a:lnTo>
                    <a:pt x="158" y="98"/>
                  </a:lnTo>
                  <a:lnTo>
                    <a:pt x="163" y="98"/>
                  </a:lnTo>
                  <a:lnTo>
                    <a:pt x="167" y="98"/>
                  </a:lnTo>
                  <a:lnTo>
                    <a:pt x="172" y="102"/>
                  </a:lnTo>
                  <a:lnTo>
                    <a:pt x="177" y="102"/>
                  </a:lnTo>
                  <a:lnTo>
                    <a:pt x="181" y="102"/>
                  </a:lnTo>
                  <a:lnTo>
                    <a:pt x="186" y="107"/>
                  </a:lnTo>
                  <a:lnTo>
                    <a:pt x="191" y="107"/>
                  </a:lnTo>
                  <a:lnTo>
                    <a:pt x="195" y="107"/>
                  </a:lnTo>
                  <a:lnTo>
                    <a:pt x="200" y="107"/>
                  </a:lnTo>
                  <a:lnTo>
                    <a:pt x="205" y="112"/>
                  </a:lnTo>
                  <a:lnTo>
                    <a:pt x="209" y="112"/>
                  </a:lnTo>
                  <a:lnTo>
                    <a:pt x="214" y="112"/>
                  </a:lnTo>
                  <a:lnTo>
                    <a:pt x="219" y="116"/>
                  </a:lnTo>
                  <a:lnTo>
                    <a:pt x="223" y="116"/>
                  </a:lnTo>
                  <a:lnTo>
                    <a:pt x="228" y="116"/>
                  </a:lnTo>
                  <a:lnTo>
                    <a:pt x="233" y="116"/>
                  </a:lnTo>
                  <a:lnTo>
                    <a:pt x="237" y="121"/>
                  </a:lnTo>
                  <a:lnTo>
                    <a:pt x="242" y="121"/>
                  </a:lnTo>
                  <a:lnTo>
                    <a:pt x="247" y="121"/>
                  </a:lnTo>
                  <a:lnTo>
                    <a:pt x="251" y="121"/>
                  </a:lnTo>
                  <a:lnTo>
                    <a:pt x="256" y="121"/>
                  </a:lnTo>
                  <a:lnTo>
                    <a:pt x="261" y="126"/>
                  </a:lnTo>
                  <a:lnTo>
                    <a:pt x="265" y="126"/>
                  </a:lnTo>
                  <a:lnTo>
                    <a:pt x="270" y="126"/>
                  </a:lnTo>
                  <a:lnTo>
                    <a:pt x="274" y="126"/>
                  </a:lnTo>
                  <a:lnTo>
                    <a:pt x="279" y="126"/>
                  </a:lnTo>
                  <a:lnTo>
                    <a:pt x="284" y="126"/>
                  </a:lnTo>
                  <a:lnTo>
                    <a:pt x="288" y="130"/>
                  </a:lnTo>
                  <a:lnTo>
                    <a:pt x="293" y="130"/>
                  </a:lnTo>
                  <a:lnTo>
                    <a:pt x="298" y="130"/>
                  </a:lnTo>
                  <a:lnTo>
                    <a:pt x="302" y="130"/>
                  </a:lnTo>
                  <a:lnTo>
                    <a:pt x="307" y="130"/>
                  </a:lnTo>
                  <a:lnTo>
                    <a:pt x="312" y="130"/>
                  </a:lnTo>
                  <a:lnTo>
                    <a:pt x="316" y="135"/>
                  </a:lnTo>
                  <a:lnTo>
                    <a:pt x="321" y="135"/>
                  </a:lnTo>
                  <a:lnTo>
                    <a:pt x="326" y="135"/>
                  </a:lnTo>
                  <a:lnTo>
                    <a:pt x="330" y="135"/>
                  </a:lnTo>
                  <a:lnTo>
                    <a:pt x="335" y="135"/>
                  </a:lnTo>
                  <a:lnTo>
                    <a:pt x="340" y="135"/>
                  </a:lnTo>
                  <a:lnTo>
                    <a:pt x="344" y="135"/>
                  </a:lnTo>
                  <a:lnTo>
                    <a:pt x="349" y="135"/>
                  </a:lnTo>
                  <a:lnTo>
                    <a:pt x="354" y="135"/>
                  </a:lnTo>
                  <a:lnTo>
                    <a:pt x="358" y="140"/>
                  </a:lnTo>
                  <a:lnTo>
                    <a:pt x="363" y="140"/>
                  </a:lnTo>
                  <a:lnTo>
                    <a:pt x="368" y="140"/>
                  </a:lnTo>
                  <a:lnTo>
                    <a:pt x="372" y="140"/>
                  </a:lnTo>
                  <a:lnTo>
                    <a:pt x="377" y="140"/>
                  </a:lnTo>
                  <a:lnTo>
                    <a:pt x="382" y="140"/>
                  </a:lnTo>
                  <a:lnTo>
                    <a:pt x="386" y="140"/>
                  </a:lnTo>
                  <a:lnTo>
                    <a:pt x="391" y="140"/>
                  </a:lnTo>
                  <a:lnTo>
                    <a:pt x="396" y="140"/>
                  </a:lnTo>
                  <a:lnTo>
                    <a:pt x="400" y="140"/>
                  </a:lnTo>
                  <a:lnTo>
                    <a:pt x="405" y="140"/>
                  </a:lnTo>
                  <a:lnTo>
                    <a:pt x="410" y="144"/>
                  </a:lnTo>
                  <a:lnTo>
                    <a:pt x="414" y="144"/>
                  </a:lnTo>
                  <a:lnTo>
                    <a:pt x="419" y="144"/>
                  </a:lnTo>
                  <a:lnTo>
                    <a:pt x="424" y="144"/>
                  </a:lnTo>
                  <a:lnTo>
                    <a:pt x="428" y="144"/>
                  </a:lnTo>
                  <a:lnTo>
                    <a:pt x="433" y="144"/>
                  </a:lnTo>
                  <a:lnTo>
                    <a:pt x="437" y="144"/>
                  </a:lnTo>
                  <a:lnTo>
                    <a:pt x="442" y="144"/>
                  </a:lnTo>
                  <a:lnTo>
                    <a:pt x="447" y="144"/>
                  </a:lnTo>
                  <a:lnTo>
                    <a:pt x="451" y="144"/>
                  </a:lnTo>
                  <a:lnTo>
                    <a:pt x="456" y="144"/>
                  </a:lnTo>
                  <a:lnTo>
                    <a:pt x="461" y="144"/>
                  </a:lnTo>
                  <a:lnTo>
                    <a:pt x="465" y="144"/>
                  </a:lnTo>
                  <a:lnTo>
                    <a:pt x="470" y="144"/>
                  </a:lnTo>
                  <a:lnTo>
                    <a:pt x="475" y="144"/>
                  </a:lnTo>
                  <a:lnTo>
                    <a:pt x="479" y="144"/>
                  </a:lnTo>
                  <a:lnTo>
                    <a:pt x="484" y="149"/>
                  </a:lnTo>
                  <a:lnTo>
                    <a:pt x="489" y="149"/>
                  </a:lnTo>
                  <a:lnTo>
                    <a:pt x="493" y="149"/>
                  </a:lnTo>
                  <a:lnTo>
                    <a:pt x="498" y="149"/>
                  </a:lnTo>
                  <a:lnTo>
                    <a:pt x="503" y="149"/>
                  </a:lnTo>
                  <a:lnTo>
                    <a:pt x="507" y="149"/>
                  </a:lnTo>
                  <a:lnTo>
                    <a:pt x="512" y="149"/>
                  </a:lnTo>
                  <a:lnTo>
                    <a:pt x="517" y="149"/>
                  </a:lnTo>
                  <a:lnTo>
                    <a:pt x="521" y="149"/>
                  </a:lnTo>
                  <a:lnTo>
                    <a:pt x="526" y="149"/>
                  </a:lnTo>
                  <a:lnTo>
                    <a:pt x="531" y="149"/>
                  </a:lnTo>
                  <a:lnTo>
                    <a:pt x="535" y="149"/>
                  </a:lnTo>
                  <a:lnTo>
                    <a:pt x="540" y="149"/>
                  </a:lnTo>
                  <a:lnTo>
                    <a:pt x="545" y="149"/>
                  </a:lnTo>
                  <a:lnTo>
                    <a:pt x="549" y="149"/>
                  </a:lnTo>
                  <a:lnTo>
                    <a:pt x="554" y="149"/>
                  </a:lnTo>
                  <a:lnTo>
                    <a:pt x="559" y="149"/>
                  </a:lnTo>
                  <a:lnTo>
                    <a:pt x="563" y="149"/>
                  </a:lnTo>
                  <a:lnTo>
                    <a:pt x="568" y="149"/>
                  </a:lnTo>
                  <a:lnTo>
                    <a:pt x="573" y="149"/>
                  </a:lnTo>
                  <a:lnTo>
                    <a:pt x="577" y="149"/>
                  </a:lnTo>
                  <a:lnTo>
                    <a:pt x="582" y="149"/>
                  </a:lnTo>
                  <a:lnTo>
                    <a:pt x="587" y="149"/>
                  </a:lnTo>
                  <a:lnTo>
                    <a:pt x="591" y="149"/>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 name="Freeform 63"/>
            <p:cNvSpPr>
              <a:spLocks/>
            </p:cNvSpPr>
            <p:nvPr/>
          </p:nvSpPr>
          <p:spPr bwMode="auto">
            <a:xfrm>
              <a:off x="7510199" y="2977901"/>
              <a:ext cx="1271451" cy="7936"/>
            </a:xfrm>
            <a:custGeom>
              <a:avLst/>
              <a:gdLst>
                <a:gd name="T0" fmla="*/ 14287 w 801"/>
                <a:gd name="T1" fmla="*/ 0 h 5"/>
                <a:gd name="T2" fmla="*/ 36512 w 801"/>
                <a:gd name="T3" fmla="*/ 0 h 5"/>
                <a:gd name="T4" fmla="*/ 58737 w 801"/>
                <a:gd name="T5" fmla="*/ 0 h 5"/>
                <a:gd name="T6" fmla="*/ 80962 w 801"/>
                <a:gd name="T7" fmla="*/ 7937 h 5"/>
                <a:gd name="T8" fmla="*/ 103187 w 801"/>
                <a:gd name="T9" fmla="*/ 7937 h 5"/>
                <a:gd name="T10" fmla="*/ 125412 w 801"/>
                <a:gd name="T11" fmla="*/ 7937 h 5"/>
                <a:gd name="T12" fmla="*/ 155575 w 801"/>
                <a:gd name="T13" fmla="*/ 7937 h 5"/>
                <a:gd name="T14" fmla="*/ 177800 w 801"/>
                <a:gd name="T15" fmla="*/ 7937 h 5"/>
                <a:gd name="T16" fmla="*/ 200025 w 801"/>
                <a:gd name="T17" fmla="*/ 7937 h 5"/>
                <a:gd name="T18" fmla="*/ 222250 w 801"/>
                <a:gd name="T19" fmla="*/ 7937 h 5"/>
                <a:gd name="T20" fmla="*/ 244475 w 801"/>
                <a:gd name="T21" fmla="*/ 7937 h 5"/>
                <a:gd name="T22" fmla="*/ 266700 w 801"/>
                <a:gd name="T23" fmla="*/ 7937 h 5"/>
                <a:gd name="T24" fmla="*/ 295275 w 801"/>
                <a:gd name="T25" fmla="*/ 7937 h 5"/>
                <a:gd name="T26" fmla="*/ 317500 w 801"/>
                <a:gd name="T27" fmla="*/ 7937 h 5"/>
                <a:gd name="T28" fmla="*/ 347662 w 801"/>
                <a:gd name="T29" fmla="*/ 7937 h 5"/>
                <a:gd name="T30" fmla="*/ 369887 w 801"/>
                <a:gd name="T31" fmla="*/ 7937 h 5"/>
                <a:gd name="T32" fmla="*/ 400050 w 801"/>
                <a:gd name="T33" fmla="*/ 7937 h 5"/>
                <a:gd name="T34" fmla="*/ 422275 w 801"/>
                <a:gd name="T35" fmla="*/ 7937 h 5"/>
                <a:gd name="T36" fmla="*/ 450850 w 801"/>
                <a:gd name="T37" fmla="*/ 7937 h 5"/>
                <a:gd name="T38" fmla="*/ 473075 w 801"/>
                <a:gd name="T39" fmla="*/ 7937 h 5"/>
                <a:gd name="T40" fmla="*/ 503237 w 801"/>
                <a:gd name="T41" fmla="*/ 7937 h 5"/>
                <a:gd name="T42" fmla="*/ 531812 w 801"/>
                <a:gd name="T43" fmla="*/ 7937 h 5"/>
                <a:gd name="T44" fmla="*/ 561975 w 801"/>
                <a:gd name="T45" fmla="*/ 7937 h 5"/>
                <a:gd name="T46" fmla="*/ 592137 w 801"/>
                <a:gd name="T47" fmla="*/ 7937 h 5"/>
                <a:gd name="T48" fmla="*/ 620712 w 801"/>
                <a:gd name="T49" fmla="*/ 7937 h 5"/>
                <a:gd name="T50" fmla="*/ 650875 w 801"/>
                <a:gd name="T51" fmla="*/ 7937 h 5"/>
                <a:gd name="T52" fmla="*/ 681037 w 801"/>
                <a:gd name="T53" fmla="*/ 7937 h 5"/>
                <a:gd name="T54" fmla="*/ 717550 w 801"/>
                <a:gd name="T55" fmla="*/ 7937 h 5"/>
                <a:gd name="T56" fmla="*/ 747712 w 801"/>
                <a:gd name="T57" fmla="*/ 7937 h 5"/>
                <a:gd name="T58" fmla="*/ 776287 w 801"/>
                <a:gd name="T59" fmla="*/ 7937 h 5"/>
                <a:gd name="T60" fmla="*/ 812800 w 801"/>
                <a:gd name="T61" fmla="*/ 7937 h 5"/>
                <a:gd name="T62" fmla="*/ 850900 w 801"/>
                <a:gd name="T63" fmla="*/ 7937 h 5"/>
                <a:gd name="T64" fmla="*/ 879475 w 801"/>
                <a:gd name="T65" fmla="*/ 7937 h 5"/>
                <a:gd name="T66" fmla="*/ 917575 w 801"/>
                <a:gd name="T67" fmla="*/ 7937 h 5"/>
                <a:gd name="T68" fmla="*/ 954087 w 801"/>
                <a:gd name="T69" fmla="*/ 7937 h 5"/>
                <a:gd name="T70" fmla="*/ 990600 w 801"/>
                <a:gd name="T71" fmla="*/ 7937 h 5"/>
                <a:gd name="T72" fmla="*/ 1035050 w 801"/>
                <a:gd name="T73" fmla="*/ 7937 h 5"/>
                <a:gd name="T74" fmla="*/ 1071562 w 801"/>
                <a:gd name="T75" fmla="*/ 7937 h 5"/>
                <a:gd name="T76" fmla="*/ 1109662 w 801"/>
                <a:gd name="T77" fmla="*/ 7937 h 5"/>
                <a:gd name="T78" fmla="*/ 1154112 w 801"/>
                <a:gd name="T79" fmla="*/ 7937 h 5"/>
                <a:gd name="T80" fmla="*/ 1198562 w 801"/>
                <a:gd name="T81" fmla="*/ 7937 h 5"/>
                <a:gd name="T82" fmla="*/ 1243012 w 801"/>
                <a:gd name="T83" fmla="*/ 7937 h 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01" h="5">
                  <a:moveTo>
                    <a:pt x="0" y="0"/>
                  </a:moveTo>
                  <a:lnTo>
                    <a:pt x="5" y="0"/>
                  </a:lnTo>
                  <a:lnTo>
                    <a:pt x="9" y="0"/>
                  </a:lnTo>
                  <a:lnTo>
                    <a:pt x="14" y="0"/>
                  </a:lnTo>
                  <a:lnTo>
                    <a:pt x="19" y="0"/>
                  </a:lnTo>
                  <a:lnTo>
                    <a:pt x="23" y="0"/>
                  </a:lnTo>
                  <a:lnTo>
                    <a:pt x="28" y="0"/>
                  </a:lnTo>
                  <a:lnTo>
                    <a:pt x="33" y="0"/>
                  </a:lnTo>
                  <a:lnTo>
                    <a:pt x="37" y="0"/>
                  </a:lnTo>
                  <a:lnTo>
                    <a:pt x="42" y="0"/>
                  </a:lnTo>
                  <a:lnTo>
                    <a:pt x="47" y="0"/>
                  </a:lnTo>
                  <a:lnTo>
                    <a:pt x="51" y="5"/>
                  </a:lnTo>
                  <a:lnTo>
                    <a:pt x="56" y="5"/>
                  </a:lnTo>
                  <a:lnTo>
                    <a:pt x="61" y="5"/>
                  </a:lnTo>
                  <a:lnTo>
                    <a:pt x="65" y="5"/>
                  </a:lnTo>
                  <a:lnTo>
                    <a:pt x="70" y="5"/>
                  </a:lnTo>
                  <a:lnTo>
                    <a:pt x="75" y="5"/>
                  </a:lnTo>
                  <a:lnTo>
                    <a:pt x="79" y="5"/>
                  </a:lnTo>
                  <a:lnTo>
                    <a:pt x="89" y="5"/>
                  </a:lnTo>
                  <a:lnTo>
                    <a:pt x="93" y="5"/>
                  </a:lnTo>
                  <a:lnTo>
                    <a:pt x="98" y="5"/>
                  </a:lnTo>
                  <a:lnTo>
                    <a:pt x="103" y="5"/>
                  </a:lnTo>
                  <a:lnTo>
                    <a:pt x="107" y="5"/>
                  </a:lnTo>
                  <a:lnTo>
                    <a:pt x="112" y="5"/>
                  </a:lnTo>
                  <a:lnTo>
                    <a:pt x="117" y="5"/>
                  </a:lnTo>
                  <a:lnTo>
                    <a:pt x="121" y="5"/>
                  </a:lnTo>
                  <a:lnTo>
                    <a:pt x="126" y="5"/>
                  </a:lnTo>
                  <a:lnTo>
                    <a:pt x="131" y="5"/>
                  </a:lnTo>
                  <a:lnTo>
                    <a:pt x="135" y="5"/>
                  </a:lnTo>
                  <a:lnTo>
                    <a:pt x="140" y="5"/>
                  </a:lnTo>
                  <a:lnTo>
                    <a:pt x="145" y="5"/>
                  </a:lnTo>
                  <a:lnTo>
                    <a:pt x="149" y="5"/>
                  </a:lnTo>
                  <a:lnTo>
                    <a:pt x="154" y="5"/>
                  </a:lnTo>
                  <a:lnTo>
                    <a:pt x="158" y="5"/>
                  </a:lnTo>
                  <a:lnTo>
                    <a:pt x="163" y="5"/>
                  </a:lnTo>
                  <a:lnTo>
                    <a:pt x="168" y="5"/>
                  </a:lnTo>
                  <a:lnTo>
                    <a:pt x="172" y="5"/>
                  </a:lnTo>
                  <a:lnTo>
                    <a:pt x="182" y="5"/>
                  </a:lnTo>
                  <a:lnTo>
                    <a:pt x="186" y="5"/>
                  </a:lnTo>
                  <a:lnTo>
                    <a:pt x="191" y="5"/>
                  </a:lnTo>
                  <a:lnTo>
                    <a:pt x="196" y="5"/>
                  </a:lnTo>
                  <a:lnTo>
                    <a:pt x="200" y="5"/>
                  </a:lnTo>
                  <a:lnTo>
                    <a:pt x="205" y="5"/>
                  </a:lnTo>
                  <a:lnTo>
                    <a:pt x="210" y="5"/>
                  </a:lnTo>
                  <a:lnTo>
                    <a:pt x="219" y="5"/>
                  </a:lnTo>
                  <a:lnTo>
                    <a:pt x="224" y="5"/>
                  </a:lnTo>
                  <a:lnTo>
                    <a:pt x="228" y="5"/>
                  </a:lnTo>
                  <a:lnTo>
                    <a:pt x="233" y="5"/>
                  </a:lnTo>
                  <a:lnTo>
                    <a:pt x="238" y="5"/>
                  </a:lnTo>
                  <a:lnTo>
                    <a:pt x="242" y="5"/>
                  </a:lnTo>
                  <a:lnTo>
                    <a:pt x="252" y="5"/>
                  </a:lnTo>
                  <a:lnTo>
                    <a:pt x="256" y="5"/>
                  </a:lnTo>
                  <a:lnTo>
                    <a:pt x="261" y="5"/>
                  </a:lnTo>
                  <a:lnTo>
                    <a:pt x="266" y="5"/>
                  </a:lnTo>
                  <a:lnTo>
                    <a:pt x="270" y="5"/>
                  </a:lnTo>
                  <a:lnTo>
                    <a:pt x="280" y="5"/>
                  </a:lnTo>
                  <a:lnTo>
                    <a:pt x="284" y="5"/>
                  </a:lnTo>
                  <a:lnTo>
                    <a:pt x="289" y="5"/>
                  </a:lnTo>
                  <a:lnTo>
                    <a:pt x="294" y="5"/>
                  </a:lnTo>
                  <a:lnTo>
                    <a:pt x="298" y="5"/>
                  </a:lnTo>
                  <a:lnTo>
                    <a:pt x="308" y="5"/>
                  </a:lnTo>
                  <a:lnTo>
                    <a:pt x="312" y="5"/>
                  </a:lnTo>
                  <a:lnTo>
                    <a:pt x="317" y="5"/>
                  </a:lnTo>
                  <a:lnTo>
                    <a:pt x="321" y="5"/>
                  </a:lnTo>
                  <a:lnTo>
                    <a:pt x="331" y="5"/>
                  </a:lnTo>
                  <a:lnTo>
                    <a:pt x="335" y="5"/>
                  </a:lnTo>
                  <a:lnTo>
                    <a:pt x="340" y="5"/>
                  </a:lnTo>
                  <a:lnTo>
                    <a:pt x="349" y="5"/>
                  </a:lnTo>
                  <a:lnTo>
                    <a:pt x="354" y="5"/>
                  </a:lnTo>
                  <a:lnTo>
                    <a:pt x="359" y="5"/>
                  </a:lnTo>
                  <a:lnTo>
                    <a:pt x="368" y="5"/>
                  </a:lnTo>
                  <a:lnTo>
                    <a:pt x="373" y="5"/>
                  </a:lnTo>
                  <a:lnTo>
                    <a:pt x="377" y="5"/>
                  </a:lnTo>
                  <a:lnTo>
                    <a:pt x="387" y="5"/>
                  </a:lnTo>
                  <a:lnTo>
                    <a:pt x="391" y="5"/>
                  </a:lnTo>
                  <a:lnTo>
                    <a:pt x="396" y="5"/>
                  </a:lnTo>
                  <a:lnTo>
                    <a:pt x="405" y="5"/>
                  </a:lnTo>
                  <a:lnTo>
                    <a:pt x="410" y="5"/>
                  </a:lnTo>
                  <a:lnTo>
                    <a:pt x="415" y="5"/>
                  </a:lnTo>
                  <a:lnTo>
                    <a:pt x="424" y="5"/>
                  </a:lnTo>
                  <a:lnTo>
                    <a:pt x="429" y="5"/>
                  </a:lnTo>
                  <a:lnTo>
                    <a:pt x="438" y="5"/>
                  </a:lnTo>
                  <a:lnTo>
                    <a:pt x="443" y="5"/>
                  </a:lnTo>
                  <a:lnTo>
                    <a:pt x="452" y="5"/>
                  </a:lnTo>
                  <a:lnTo>
                    <a:pt x="457" y="5"/>
                  </a:lnTo>
                  <a:lnTo>
                    <a:pt x="466" y="5"/>
                  </a:lnTo>
                  <a:lnTo>
                    <a:pt x="471" y="5"/>
                  </a:lnTo>
                  <a:lnTo>
                    <a:pt x="475" y="5"/>
                  </a:lnTo>
                  <a:lnTo>
                    <a:pt x="484" y="5"/>
                  </a:lnTo>
                  <a:lnTo>
                    <a:pt x="489" y="5"/>
                  </a:lnTo>
                  <a:lnTo>
                    <a:pt x="498" y="5"/>
                  </a:lnTo>
                  <a:lnTo>
                    <a:pt x="508" y="5"/>
                  </a:lnTo>
                  <a:lnTo>
                    <a:pt x="512" y="5"/>
                  </a:lnTo>
                  <a:lnTo>
                    <a:pt x="522" y="5"/>
                  </a:lnTo>
                  <a:lnTo>
                    <a:pt x="526" y="5"/>
                  </a:lnTo>
                  <a:lnTo>
                    <a:pt x="536" y="5"/>
                  </a:lnTo>
                  <a:lnTo>
                    <a:pt x="540" y="5"/>
                  </a:lnTo>
                  <a:lnTo>
                    <a:pt x="550" y="5"/>
                  </a:lnTo>
                  <a:lnTo>
                    <a:pt x="554" y="5"/>
                  </a:lnTo>
                  <a:lnTo>
                    <a:pt x="564" y="5"/>
                  </a:lnTo>
                  <a:lnTo>
                    <a:pt x="573" y="5"/>
                  </a:lnTo>
                  <a:lnTo>
                    <a:pt x="578" y="5"/>
                  </a:lnTo>
                  <a:lnTo>
                    <a:pt x="587" y="5"/>
                  </a:lnTo>
                  <a:lnTo>
                    <a:pt x="596" y="5"/>
                  </a:lnTo>
                  <a:lnTo>
                    <a:pt x="601" y="5"/>
                  </a:lnTo>
                  <a:lnTo>
                    <a:pt x="610" y="5"/>
                  </a:lnTo>
                  <a:lnTo>
                    <a:pt x="620" y="5"/>
                  </a:lnTo>
                  <a:lnTo>
                    <a:pt x="624" y="5"/>
                  </a:lnTo>
                  <a:lnTo>
                    <a:pt x="634" y="5"/>
                  </a:lnTo>
                  <a:lnTo>
                    <a:pt x="643" y="5"/>
                  </a:lnTo>
                  <a:lnTo>
                    <a:pt x="652" y="5"/>
                  </a:lnTo>
                  <a:lnTo>
                    <a:pt x="657" y="5"/>
                  </a:lnTo>
                  <a:lnTo>
                    <a:pt x="666" y="5"/>
                  </a:lnTo>
                  <a:lnTo>
                    <a:pt x="675" y="5"/>
                  </a:lnTo>
                  <a:lnTo>
                    <a:pt x="685" y="5"/>
                  </a:lnTo>
                  <a:lnTo>
                    <a:pt x="689" y="5"/>
                  </a:lnTo>
                  <a:lnTo>
                    <a:pt x="699" y="5"/>
                  </a:lnTo>
                  <a:lnTo>
                    <a:pt x="708" y="5"/>
                  </a:lnTo>
                  <a:lnTo>
                    <a:pt x="717" y="5"/>
                  </a:lnTo>
                  <a:lnTo>
                    <a:pt x="727" y="5"/>
                  </a:lnTo>
                  <a:lnTo>
                    <a:pt x="736" y="5"/>
                  </a:lnTo>
                  <a:lnTo>
                    <a:pt x="745" y="5"/>
                  </a:lnTo>
                  <a:lnTo>
                    <a:pt x="755" y="5"/>
                  </a:lnTo>
                  <a:lnTo>
                    <a:pt x="764" y="5"/>
                  </a:lnTo>
                  <a:lnTo>
                    <a:pt x="773" y="5"/>
                  </a:lnTo>
                  <a:lnTo>
                    <a:pt x="783" y="5"/>
                  </a:lnTo>
                  <a:lnTo>
                    <a:pt x="792" y="5"/>
                  </a:lnTo>
                  <a:lnTo>
                    <a:pt x="801" y="5"/>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0" name="Group 549"/>
          <p:cNvGrpSpPr/>
          <p:nvPr/>
        </p:nvGrpSpPr>
        <p:grpSpPr>
          <a:xfrm>
            <a:off x="1232139" y="726989"/>
            <a:ext cx="2935000" cy="2187371"/>
            <a:chOff x="1232139" y="726989"/>
            <a:chExt cx="2935000" cy="2187371"/>
          </a:xfrm>
        </p:grpSpPr>
        <p:sp>
          <p:nvSpPr>
            <p:cNvPr id="551" name="Freeform 61"/>
            <p:cNvSpPr>
              <a:spLocks/>
            </p:cNvSpPr>
            <p:nvPr/>
          </p:nvSpPr>
          <p:spPr bwMode="auto">
            <a:xfrm>
              <a:off x="1232139" y="726989"/>
              <a:ext cx="687321" cy="2187371"/>
            </a:xfrm>
            <a:custGeom>
              <a:avLst/>
              <a:gdLst>
                <a:gd name="T0" fmla="*/ 222250 w 433"/>
                <a:gd name="T1" fmla="*/ 1189038 h 1378"/>
                <a:gd name="T2" fmla="*/ 236538 w 433"/>
                <a:gd name="T3" fmla="*/ 228600 h 1378"/>
                <a:gd name="T4" fmla="*/ 244475 w 433"/>
                <a:gd name="T5" fmla="*/ 0 h 1378"/>
                <a:gd name="T6" fmla="*/ 252413 w 433"/>
                <a:gd name="T7" fmla="*/ 42863 h 1378"/>
                <a:gd name="T8" fmla="*/ 266700 w 433"/>
                <a:gd name="T9" fmla="*/ 95250 h 1378"/>
                <a:gd name="T10" fmla="*/ 274638 w 433"/>
                <a:gd name="T11" fmla="*/ 184150 h 1378"/>
                <a:gd name="T12" fmla="*/ 288925 w 433"/>
                <a:gd name="T13" fmla="*/ 236538 h 1378"/>
                <a:gd name="T14" fmla="*/ 296863 w 433"/>
                <a:gd name="T15" fmla="*/ 309563 h 1378"/>
                <a:gd name="T16" fmla="*/ 311150 w 433"/>
                <a:gd name="T17" fmla="*/ 354013 h 1378"/>
                <a:gd name="T18" fmla="*/ 319088 w 433"/>
                <a:gd name="T19" fmla="*/ 420688 h 1378"/>
                <a:gd name="T20" fmla="*/ 333375 w 433"/>
                <a:gd name="T21" fmla="*/ 465138 h 1378"/>
                <a:gd name="T22" fmla="*/ 341313 w 433"/>
                <a:gd name="T23" fmla="*/ 531813 h 1378"/>
                <a:gd name="T24" fmla="*/ 355600 w 433"/>
                <a:gd name="T25" fmla="*/ 576263 h 1378"/>
                <a:gd name="T26" fmla="*/ 361950 w 433"/>
                <a:gd name="T27" fmla="*/ 635000 h 1378"/>
                <a:gd name="T28" fmla="*/ 377825 w 433"/>
                <a:gd name="T29" fmla="*/ 679450 h 1378"/>
                <a:gd name="T30" fmla="*/ 384175 w 433"/>
                <a:gd name="T31" fmla="*/ 731838 h 1378"/>
                <a:gd name="T32" fmla="*/ 400050 w 433"/>
                <a:gd name="T33" fmla="*/ 774700 h 1378"/>
                <a:gd name="T34" fmla="*/ 406400 w 433"/>
                <a:gd name="T35" fmla="*/ 827088 h 1378"/>
                <a:gd name="T36" fmla="*/ 422275 w 433"/>
                <a:gd name="T37" fmla="*/ 863600 h 1378"/>
                <a:gd name="T38" fmla="*/ 428625 w 433"/>
                <a:gd name="T39" fmla="*/ 915988 h 1378"/>
                <a:gd name="T40" fmla="*/ 444500 w 433"/>
                <a:gd name="T41" fmla="*/ 952500 h 1378"/>
                <a:gd name="T42" fmla="*/ 450850 w 433"/>
                <a:gd name="T43" fmla="*/ 1004888 h 1378"/>
                <a:gd name="T44" fmla="*/ 466725 w 433"/>
                <a:gd name="T45" fmla="*/ 1041400 h 1378"/>
                <a:gd name="T46" fmla="*/ 473075 w 433"/>
                <a:gd name="T47" fmla="*/ 1085850 h 1378"/>
                <a:gd name="T48" fmla="*/ 488950 w 433"/>
                <a:gd name="T49" fmla="*/ 1122363 h 1378"/>
                <a:gd name="T50" fmla="*/ 495300 w 433"/>
                <a:gd name="T51" fmla="*/ 1166813 h 1378"/>
                <a:gd name="T52" fmla="*/ 511175 w 433"/>
                <a:gd name="T53" fmla="*/ 1196975 h 1378"/>
                <a:gd name="T54" fmla="*/ 517525 w 433"/>
                <a:gd name="T55" fmla="*/ 1233488 h 1378"/>
                <a:gd name="T56" fmla="*/ 533400 w 433"/>
                <a:gd name="T57" fmla="*/ 1263650 h 1378"/>
                <a:gd name="T58" fmla="*/ 539750 w 433"/>
                <a:gd name="T59" fmla="*/ 1308100 h 1378"/>
                <a:gd name="T60" fmla="*/ 555625 w 433"/>
                <a:gd name="T61" fmla="*/ 1336675 h 1378"/>
                <a:gd name="T62" fmla="*/ 561975 w 433"/>
                <a:gd name="T63" fmla="*/ 1366838 h 1378"/>
                <a:gd name="T64" fmla="*/ 577850 w 433"/>
                <a:gd name="T65" fmla="*/ 1397000 h 1378"/>
                <a:gd name="T66" fmla="*/ 584200 w 433"/>
                <a:gd name="T67" fmla="*/ 1433513 h 1378"/>
                <a:gd name="T68" fmla="*/ 600075 w 433"/>
                <a:gd name="T69" fmla="*/ 1455738 h 1378"/>
                <a:gd name="T70" fmla="*/ 606425 w 433"/>
                <a:gd name="T71" fmla="*/ 1485900 h 1378"/>
                <a:gd name="T72" fmla="*/ 620713 w 433"/>
                <a:gd name="T73" fmla="*/ 1514475 h 1378"/>
                <a:gd name="T74" fmla="*/ 628650 w 433"/>
                <a:gd name="T75" fmla="*/ 1536700 h 1378"/>
                <a:gd name="T76" fmla="*/ 642938 w 433"/>
                <a:gd name="T77" fmla="*/ 1566863 h 1378"/>
                <a:gd name="T78" fmla="*/ 650875 w 433"/>
                <a:gd name="T79" fmla="*/ 1589088 h 1378"/>
                <a:gd name="T80" fmla="*/ 665163 w 433"/>
                <a:gd name="T81" fmla="*/ 1617663 h 1378"/>
                <a:gd name="T82" fmla="*/ 681038 w 433"/>
                <a:gd name="T83" fmla="*/ 1647825 h 137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33" h="1378">
                  <a:moveTo>
                    <a:pt x="0" y="1378"/>
                  </a:moveTo>
                  <a:lnTo>
                    <a:pt x="140" y="1378"/>
                  </a:lnTo>
                  <a:lnTo>
                    <a:pt x="140" y="749"/>
                  </a:lnTo>
                  <a:lnTo>
                    <a:pt x="145" y="745"/>
                  </a:lnTo>
                  <a:lnTo>
                    <a:pt x="145" y="149"/>
                  </a:lnTo>
                  <a:lnTo>
                    <a:pt x="149" y="144"/>
                  </a:lnTo>
                  <a:lnTo>
                    <a:pt x="149" y="9"/>
                  </a:lnTo>
                  <a:lnTo>
                    <a:pt x="154" y="4"/>
                  </a:lnTo>
                  <a:lnTo>
                    <a:pt x="154" y="0"/>
                  </a:lnTo>
                  <a:lnTo>
                    <a:pt x="154" y="4"/>
                  </a:lnTo>
                  <a:lnTo>
                    <a:pt x="159" y="9"/>
                  </a:lnTo>
                  <a:lnTo>
                    <a:pt x="159" y="27"/>
                  </a:lnTo>
                  <a:lnTo>
                    <a:pt x="163" y="32"/>
                  </a:lnTo>
                  <a:lnTo>
                    <a:pt x="163" y="55"/>
                  </a:lnTo>
                  <a:lnTo>
                    <a:pt x="168" y="60"/>
                  </a:lnTo>
                  <a:lnTo>
                    <a:pt x="168" y="88"/>
                  </a:lnTo>
                  <a:lnTo>
                    <a:pt x="173" y="93"/>
                  </a:lnTo>
                  <a:lnTo>
                    <a:pt x="173" y="116"/>
                  </a:lnTo>
                  <a:lnTo>
                    <a:pt x="177" y="121"/>
                  </a:lnTo>
                  <a:lnTo>
                    <a:pt x="177" y="144"/>
                  </a:lnTo>
                  <a:lnTo>
                    <a:pt x="182" y="149"/>
                  </a:lnTo>
                  <a:lnTo>
                    <a:pt x="182" y="167"/>
                  </a:lnTo>
                  <a:lnTo>
                    <a:pt x="187" y="172"/>
                  </a:lnTo>
                  <a:lnTo>
                    <a:pt x="187" y="195"/>
                  </a:lnTo>
                  <a:lnTo>
                    <a:pt x="191" y="200"/>
                  </a:lnTo>
                  <a:lnTo>
                    <a:pt x="191" y="218"/>
                  </a:lnTo>
                  <a:lnTo>
                    <a:pt x="196" y="223"/>
                  </a:lnTo>
                  <a:lnTo>
                    <a:pt x="196" y="242"/>
                  </a:lnTo>
                  <a:lnTo>
                    <a:pt x="201" y="246"/>
                  </a:lnTo>
                  <a:lnTo>
                    <a:pt x="201" y="265"/>
                  </a:lnTo>
                  <a:lnTo>
                    <a:pt x="205" y="270"/>
                  </a:lnTo>
                  <a:lnTo>
                    <a:pt x="205" y="288"/>
                  </a:lnTo>
                  <a:lnTo>
                    <a:pt x="210" y="293"/>
                  </a:lnTo>
                  <a:lnTo>
                    <a:pt x="210" y="312"/>
                  </a:lnTo>
                  <a:lnTo>
                    <a:pt x="215" y="316"/>
                  </a:lnTo>
                  <a:lnTo>
                    <a:pt x="215" y="335"/>
                  </a:lnTo>
                  <a:lnTo>
                    <a:pt x="219" y="339"/>
                  </a:lnTo>
                  <a:lnTo>
                    <a:pt x="219" y="358"/>
                  </a:lnTo>
                  <a:lnTo>
                    <a:pt x="224" y="363"/>
                  </a:lnTo>
                  <a:lnTo>
                    <a:pt x="224" y="381"/>
                  </a:lnTo>
                  <a:lnTo>
                    <a:pt x="228" y="386"/>
                  </a:lnTo>
                  <a:lnTo>
                    <a:pt x="228" y="400"/>
                  </a:lnTo>
                  <a:lnTo>
                    <a:pt x="233" y="405"/>
                  </a:lnTo>
                  <a:lnTo>
                    <a:pt x="233" y="423"/>
                  </a:lnTo>
                  <a:lnTo>
                    <a:pt x="238" y="428"/>
                  </a:lnTo>
                  <a:lnTo>
                    <a:pt x="238" y="442"/>
                  </a:lnTo>
                  <a:lnTo>
                    <a:pt x="242" y="447"/>
                  </a:lnTo>
                  <a:lnTo>
                    <a:pt x="242" y="461"/>
                  </a:lnTo>
                  <a:lnTo>
                    <a:pt x="247" y="465"/>
                  </a:lnTo>
                  <a:lnTo>
                    <a:pt x="247" y="484"/>
                  </a:lnTo>
                  <a:lnTo>
                    <a:pt x="252" y="488"/>
                  </a:lnTo>
                  <a:lnTo>
                    <a:pt x="252" y="502"/>
                  </a:lnTo>
                  <a:lnTo>
                    <a:pt x="256" y="507"/>
                  </a:lnTo>
                  <a:lnTo>
                    <a:pt x="256" y="521"/>
                  </a:lnTo>
                  <a:lnTo>
                    <a:pt x="261" y="526"/>
                  </a:lnTo>
                  <a:lnTo>
                    <a:pt x="261" y="540"/>
                  </a:lnTo>
                  <a:lnTo>
                    <a:pt x="266" y="544"/>
                  </a:lnTo>
                  <a:lnTo>
                    <a:pt x="266" y="563"/>
                  </a:lnTo>
                  <a:lnTo>
                    <a:pt x="270" y="568"/>
                  </a:lnTo>
                  <a:lnTo>
                    <a:pt x="270" y="577"/>
                  </a:lnTo>
                  <a:lnTo>
                    <a:pt x="275" y="582"/>
                  </a:lnTo>
                  <a:lnTo>
                    <a:pt x="275" y="596"/>
                  </a:lnTo>
                  <a:lnTo>
                    <a:pt x="280" y="600"/>
                  </a:lnTo>
                  <a:lnTo>
                    <a:pt x="280" y="614"/>
                  </a:lnTo>
                  <a:lnTo>
                    <a:pt x="284" y="619"/>
                  </a:lnTo>
                  <a:lnTo>
                    <a:pt x="284" y="633"/>
                  </a:lnTo>
                  <a:lnTo>
                    <a:pt x="289" y="638"/>
                  </a:lnTo>
                  <a:lnTo>
                    <a:pt x="289" y="651"/>
                  </a:lnTo>
                  <a:lnTo>
                    <a:pt x="294" y="656"/>
                  </a:lnTo>
                  <a:lnTo>
                    <a:pt x="294" y="665"/>
                  </a:lnTo>
                  <a:lnTo>
                    <a:pt x="298" y="670"/>
                  </a:lnTo>
                  <a:lnTo>
                    <a:pt x="298" y="684"/>
                  </a:lnTo>
                  <a:lnTo>
                    <a:pt x="303" y="689"/>
                  </a:lnTo>
                  <a:lnTo>
                    <a:pt x="303" y="703"/>
                  </a:lnTo>
                  <a:lnTo>
                    <a:pt x="308" y="707"/>
                  </a:lnTo>
                  <a:lnTo>
                    <a:pt x="308" y="717"/>
                  </a:lnTo>
                  <a:lnTo>
                    <a:pt x="312" y="721"/>
                  </a:lnTo>
                  <a:lnTo>
                    <a:pt x="312" y="735"/>
                  </a:lnTo>
                  <a:lnTo>
                    <a:pt x="317" y="740"/>
                  </a:lnTo>
                  <a:lnTo>
                    <a:pt x="317" y="749"/>
                  </a:lnTo>
                  <a:lnTo>
                    <a:pt x="322" y="754"/>
                  </a:lnTo>
                  <a:lnTo>
                    <a:pt x="322" y="763"/>
                  </a:lnTo>
                  <a:lnTo>
                    <a:pt x="326" y="768"/>
                  </a:lnTo>
                  <a:lnTo>
                    <a:pt x="326" y="777"/>
                  </a:lnTo>
                  <a:lnTo>
                    <a:pt x="331" y="782"/>
                  </a:lnTo>
                  <a:lnTo>
                    <a:pt x="331" y="791"/>
                  </a:lnTo>
                  <a:lnTo>
                    <a:pt x="336" y="796"/>
                  </a:lnTo>
                  <a:lnTo>
                    <a:pt x="336" y="810"/>
                  </a:lnTo>
                  <a:lnTo>
                    <a:pt x="340" y="814"/>
                  </a:lnTo>
                  <a:lnTo>
                    <a:pt x="340" y="824"/>
                  </a:lnTo>
                  <a:lnTo>
                    <a:pt x="345" y="828"/>
                  </a:lnTo>
                  <a:lnTo>
                    <a:pt x="345" y="838"/>
                  </a:lnTo>
                  <a:lnTo>
                    <a:pt x="350" y="842"/>
                  </a:lnTo>
                  <a:lnTo>
                    <a:pt x="350" y="852"/>
                  </a:lnTo>
                  <a:lnTo>
                    <a:pt x="354" y="856"/>
                  </a:lnTo>
                  <a:lnTo>
                    <a:pt x="354" y="861"/>
                  </a:lnTo>
                  <a:lnTo>
                    <a:pt x="359" y="866"/>
                  </a:lnTo>
                  <a:lnTo>
                    <a:pt x="359" y="875"/>
                  </a:lnTo>
                  <a:lnTo>
                    <a:pt x="364" y="880"/>
                  </a:lnTo>
                  <a:lnTo>
                    <a:pt x="364" y="889"/>
                  </a:lnTo>
                  <a:lnTo>
                    <a:pt x="368" y="894"/>
                  </a:lnTo>
                  <a:lnTo>
                    <a:pt x="368" y="903"/>
                  </a:lnTo>
                  <a:lnTo>
                    <a:pt x="373" y="908"/>
                  </a:lnTo>
                  <a:lnTo>
                    <a:pt x="373" y="912"/>
                  </a:lnTo>
                  <a:lnTo>
                    <a:pt x="378" y="917"/>
                  </a:lnTo>
                  <a:lnTo>
                    <a:pt x="378" y="926"/>
                  </a:lnTo>
                  <a:lnTo>
                    <a:pt x="382" y="931"/>
                  </a:lnTo>
                  <a:lnTo>
                    <a:pt x="382" y="936"/>
                  </a:lnTo>
                  <a:lnTo>
                    <a:pt x="387" y="940"/>
                  </a:lnTo>
                  <a:lnTo>
                    <a:pt x="387" y="950"/>
                  </a:lnTo>
                  <a:lnTo>
                    <a:pt x="391" y="954"/>
                  </a:lnTo>
                  <a:lnTo>
                    <a:pt x="391" y="959"/>
                  </a:lnTo>
                  <a:lnTo>
                    <a:pt x="396" y="964"/>
                  </a:lnTo>
                  <a:lnTo>
                    <a:pt x="396" y="968"/>
                  </a:lnTo>
                  <a:lnTo>
                    <a:pt x="401" y="973"/>
                  </a:lnTo>
                  <a:lnTo>
                    <a:pt x="401" y="982"/>
                  </a:lnTo>
                  <a:lnTo>
                    <a:pt x="405" y="987"/>
                  </a:lnTo>
                  <a:lnTo>
                    <a:pt x="405" y="991"/>
                  </a:lnTo>
                  <a:lnTo>
                    <a:pt x="410" y="996"/>
                  </a:lnTo>
                  <a:lnTo>
                    <a:pt x="410" y="1001"/>
                  </a:lnTo>
                  <a:lnTo>
                    <a:pt x="415" y="1005"/>
                  </a:lnTo>
                  <a:lnTo>
                    <a:pt x="415" y="1015"/>
                  </a:lnTo>
                  <a:lnTo>
                    <a:pt x="419" y="1019"/>
                  </a:lnTo>
                  <a:lnTo>
                    <a:pt x="424" y="1024"/>
                  </a:lnTo>
                  <a:lnTo>
                    <a:pt x="424" y="1033"/>
                  </a:lnTo>
                  <a:lnTo>
                    <a:pt x="429" y="1038"/>
                  </a:lnTo>
                  <a:lnTo>
                    <a:pt x="433" y="1043"/>
                  </a:lnTo>
                  <a:lnTo>
                    <a:pt x="433" y="1052"/>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 name="Freeform 62"/>
            <p:cNvSpPr>
              <a:spLocks/>
            </p:cNvSpPr>
            <p:nvPr/>
          </p:nvSpPr>
          <p:spPr bwMode="auto">
            <a:xfrm>
              <a:off x="1919460" y="2396883"/>
              <a:ext cx="903199" cy="503190"/>
            </a:xfrm>
            <a:custGeom>
              <a:avLst/>
              <a:gdLst>
                <a:gd name="T0" fmla="*/ 15875 w 569"/>
                <a:gd name="T1" fmla="*/ 14287 h 317"/>
                <a:gd name="T2" fmla="*/ 22225 w 569"/>
                <a:gd name="T3" fmla="*/ 36512 h 317"/>
                <a:gd name="T4" fmla="*/ 38100 w 569"/>
                <a:gd name="T5" fmla="*/ 66675 h 317"/>
                <a:gd name="T6" fmla="*/ 60325 w 569"/>
                <a:gd name="T7" fmla="*/ 96837 h 317"/>
                <a:gd name="T8" fmla="*/ 74613 w 569"/>
                <a:gd name="T9" fmla="*/ 119062 h 317"/>
                <a:gd name="T10" fmla="*/ 96838 w 569"/>
                <a:gd name="T11" fmla="*/ 147637 h 317"/>
                <a:gd name="T12" fmla="*/ 119063 w 569"/>
                <a:gd name="T13" fmla="*/ 177800 h 317"/>
                <a:gd name="T14" fmla="*/ 133350 w 569"/>
                <a:gd name="T15" fmla="*/ 200025 h 317"/>
                <a:gd name="T16" fmla="*/ 155575 w 569"/>
                <a:gd name="T17" fmla="*/ 228600 h 317"/>
                <a:gd name="T18" fmla="*/ 177800 w 569"/>
                <a:gd name="T19" fmla="*/ 250825 h 317"/>
                <a:gd name="T20" fmla="*/ 200025 w 569"/>
                <a:gd name="T21" fmla="*/ 273050 h 317"/>
                <a:gd name="T22" fmla="*/ 222250 w 569"/>
                <a:gd name="T23" fmla="*/ 295275 h 317"/>
                <a:gd name="T24" fmla="*/ 244475 w 569"/>
                <a:gd name="T25" fmla="*/ 311150 h 317"/>
                <a:gd name="T26" fmla="*/ 266700 w 569"/>
                <a:gd name="T27" fmla="*/ 325437 h 317"/>
                <a:gd name="T28" fmla="*/ 288925 w 569"/>
                <a:gd name="T29" fmla="*/ 347662 h 317"/>
                <a:gd name="T30" fmla="*/ 311150 w 569"/>
                <a:gd name="T31" fmla="*/ 361950 h 317"/>
                <a:gd name="T32" fmla="*/ 333375 w 569"/>
                <a:gd name="T33" fmla="*/ 369887 h 317"/>
                <a:gd name="T34" fmla="*/ 355600 w 569"/>
                <a:gd name="T35" fmla="*/ 384175 h 317"/>
                <a:gd name="T36" fmla="*/ 377825 w 569"/>
                <a:gd name="T37" fmla="*/ 392112 h 317"/>
                <a:gd name="T38" fmla="*/ 400050 w 569"/>
                <a:gd name="T39" fmla="*/ 406400 h 317"/>
                <a:gd name="T40" fmla="*/ 422275 w 569"/>
                <a:gd name="T41" fmla="*/ 414337 h 317"/>
                <a:gd name="T42" fmla="*/ 444500 w 569"/>
                <a:gd name="T43" fmla="*/ 420687 h 317"/>
                <a:gd name="T44" fmla="*/ 466725 w 569"/>
                <a:gd name="T45" fmla="*/ 428625 h 317"/>
                <a:gd name="T46" fmla="*/ 488950 w 569"/>
                <a:gd name="T47" fmla="*/ 436562 h 317"/>
                <a:gd name="T48" fmla="*/ 511175 w 569"/>
                <a:gd name="T49" fmla="*/ 442912 h 317"/>
                <a:gd name="T50" fmla="*/ 533400 w 569"/>
                <a:gd name="T51" fmla="*/ 450850 h 317"/>
                <a:gd name="T52" fmla="*/ 555625 w 569"/>
                <a:gd name="T53" fmla="*/ 458787 h 317"/>
                <a:gd name="T54" fmla="*/ 577850 w 569"/>
                <a:gd name="T55" fmla="*/ 458787 h 317"/>
                <a:gd name="T56" fmla="*/ 600075 w 569"/>
                <a:gd name="T57" fmla="*/ 465137 h 317"/>
                <a:gd name="T58" fmla="*/ 622300 w 569"/>
                <a:gd name="T59" fmla="*/ 473075 h 317"/>
                <a:gd name="T60" fmla="*/ 644525 w 569"/>
                <a:gd name="T61" fmla="*/ 473075 h 317"/>
                <a:gd name="T62" fmla="*/ 666750 w 569"/>
                <a:gd name="T63" fmla="*/ 481012 h 317"/>
                <a:gd name="T64" fmla="*/ 688975 w 569"/>
                <a:gd name="T65" fmla="*/ 481012 h 317"/>
                <a:gd name="T66" fmla="*/ 709613 w 569"/>
                <a:gd name="T67" fmla="*/ 481012 h 317"/>
                <a:gd name="T68" fmla="*/ 731838 w 569"/>
                <a:gd name="T69" fmla="*/ 487362 h 317"/>
                <a:gd name="T70" fmla="*/ 754063 w 569"/>
                <a:gd name="T71" fmla="*/ 487362 h 317"/>
                <a:gd name="T72" fmla="*/ 776288 w 569"/>
                <a:gd name="T73" fmla="*/ 495300 h 317"/>
                <a:gd name="T74" fmla="*/ 798513 w 569"/>
                <a:gd name="T75" fmla="*/ 495300 h 317"/>
                <a:gd name="T76" fmla="*/ 820738 w 569"/>
                <a:gd name="T77" fmla="*/ 495300 h 317"/>
                <a:gd name="T78" fmla="*/ 842963 w 569"/>
                <a:gd name="T79" fmla="*/ 495300 h 317"/>
                <a:gd name="T80" fmla="*/ 865188 w 569"/>
                <a:gd name="T81" fmla="*/ 503237 h 317"/>
                <a:gd name="T82" fmla="*/ 887413 w 569"/>
                <a:gd name="T83" fmla="*/ 503237 h 3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9" h="317">
                  <a:moveTo>
                    <a:pt x="0" y="0"/>
                  </a:moveTo>
                  <a:lnTo>
                    <a:pt x="5" y="5"/>
                  </a:lnTo>
                  <a:lnTo>
                    <a:pt x="10" y="9"/>
                  </a:lnTo>
                  <a:lnTo>
                    <a:pt x="10" y="14"/>
                  </a:lnTo>
                  <a:lnTo>
                    <a:pt x="14" y="19"/>
                  </a:lnTo>
                  <a:lnTo>
                    <a:pt x="14" y="23"/>
                  </a:lnTo>
                  <a:lnTo>
                    <a:pt x="19" y="28"/>
                  </a:lnTo>
                  <a:lnTo>
                    <a:pt x="24" y="33"/>
                  </a:lnTo>
                  <a:lnTo>
                    <a:pt x="24" y="42"/>
                  </a:lnTo>
                  <a:lnTo>
                    <a:pt x="28" y="47"/>
                  </a:lnTo>
                  <a:lnTo>
                    <a:pt x="38" y="56"/>
                  </a:lnTo>
                  <a:lnTo>
                    <a:pt x="38" y="61"/>
                  </a:lnTo>
                  <a:lnTo>
                    <a:pt x="42" y="65"/>
                  </a:lnTo>
                  <a:lnTo>
                    <a:pt x="42" y="70"/>
                  </a:lnTo>
                  <a:lnTo>
                    <a:pt x="47" y="75"/>
                  </a:lnTo>
                  <a:lnTo>
                    <a:pt x="47" y="79"/>
                  </a:lnTo>
                  <a:lnTo>
                    <a:pt x="52" y="84"/>
                  </a:lnTo>
                  <a:lnTo>
                    <a:pt x="61" y="93"/>
                  </a:lnTo>
                  <a:lnTo>
                    <a:pt x="61" y="98"/>
                  </a:lnTo>
                  <a:lnTo>
                    <a:pt x="66" y="102"/>
                  </a:lnTo>
                  <a:lnTo>
                    <a:pt x="75" y="112"/>
                  </a:lnTo>
                  <a:lnTo>
                    <a:pt x="75" y="116"/>
                  </a:lnTo>
                  <a:lnTo>
                    <a:pt x="80" y="121"/>
                  </a:lnTo>
                  <a:lnTo>
                    <a:pt x="84" y="126"/>
                  </a:lnTo>
                  <a:lnTo>
                    <a:pt x="94" y="135"/>
                  </a:lnTo>
                  <a:lnTo>
                    <a:pt x="94" y="140"/>
                  </a:lnTo>
                  <a:lnTo>
                    <a:pt x="98" y="144"/>
                  </a:lnTo>
                  <a:lnTo>
                    <a:pt x="103" y="149"/>
                  </a:lnTo>
                  <a:lnTo>
                    <a:pt x="108" y="154"/>
                  </a:lnTo>
                  <a:lnTo>
                    <a:pt x="112" y="158"/>
                  </a:lnTo>
                  <a:lnTo>
                    <a:pt x="117" y="163"/>
                  </a:lnTo>
                  <a:lnTo>
                    <a:pt x="121" y="168"/>
                  </a:lnTo>
                  <a:lnTo>
                    <a:pt x="126" y="172"/>
                  </a:lnTo>
                  <a:lnTo>
                    <a:pt x="131" y="177"/>
                  </a:lnTo>
                  <a:lnTo>
                    <a:pt x="135" y="182"/>
                  </a:lnTo>
                  <a:lnTo>
                    <a:pt x="140" y="186"/>
                  </a:lnTo>
                  <a:lnTo>
                    <a:pt x="145" y="186"/>
                  </a:lnTo>
                  <a:lnTo>
                    <a:pt x="149" y="191"/>
                  </a:lnTo>
                  <a:lnTo>
                    <a:pt x="154" y="196"/>
                  </a:lnTo>
                  <a:lnTo>
                    <a:pt x="159" y="200"/>
                  </a:lnTo>
                  <a:lnTo>
                    <a:pt x="163" y="205"/>
                  </a:lnTo>
                  <a:lnTo>
                    <a:pt x="168" y="205"/>
                  </a:lnTo>
                  <a:lnTo>
                    <a:pt x="173" y="210"/>
                  </a:lnTo>
                  <a:lnTo>
                    <a:pt x="177" y="214"/>
                  </a:lnTo>
                  <a:lnTo>
                    <a:pt x="182" y="219"/>
                  </a:lnTo>
                  <a:lnTo>
                    <a:pt x="187" y="219"/>
                  </a:lnTo>
                  <a:lnTo>
                    <a:pt x="191" y="224"/>
                  </a:lnTo>
                  <a:lnTo>
                    <a:pt x="196" y="228"/>
                  </a:lnTo>
                  <a:lnTo>
                    <a:pt x="201" y="228"/>
                  </a:lnTo>
                  <a:lnTo>
                    <a:pt x="205" y="233"/>
                  </a:lnTo>
                  <a:lnTo>
                    <a:pt x="210" y="233"/>
                  </a:lnTo>
                  <a:lnTo>
                    <a:pt x="215" y="238"/>
                  </a:lnTo>
                  <a:lnTo>
                    <a:pt x="219" y="238"/>
                  </a:lnTo>
                  <a:lnTo>
                    <a:pt x="224" y="242"/>
                  </a:lnTo>
                  <a:lnTo>
                    <a:pt x="229" y="242"/>
                  </a:lnTo>
                  <a:lnTo>
                    <a:pt x="233" y="247"/>
                  </a:lnTo>
                  <a:lnTo>
                    <a:pt x="238" y="247"/>
                  </a:lnTo>
                  <a:lnTo>
                    <a:pt x="243" y="251"/>
                  </a:lnTo>
                  <a:lnTo>
                    <a:pt x="247" y="251"/>
                  </a:lnTo>
                  <a:lnTo>
                    <a:pt x="252" y="256"/>
                  </a:lnTo>
                  <a:lnTo>
                    <a:pt x="257" y="256"/>
                  </a:lnTo>
                  <a:lnTo>
                    <a:pt x="261" y="261"/>
                  </a:lnTo>
                  <a:lnTo>
                    <a:pt x="266" y="261"/>
                  </a:lnTo>
                  <a:lnTo>
                    <a:pt x="271" y="261"/>
                  </a:lnTo>
                  <a:lnTo>
                    <a:pt x="275" y="265"/>
                  </a:lnTo>
                  <a:lnTo>
                    <a:pt x="280" y="265"/>
                  </a:lnTo>
                  <a:lnTo>
                    <a:pt x="284" y="270"/>
                  </a:lnTo>
                  <a:lnTo>
                    <a:pt x="289" y="270"/>
                  </a:lnTo>
                  <a:lnTo>
                    <a:pt x="294" y="270"/>
                  </a:lnTo>
                  <a:lnTo>
                    <a:pt x="298" y="275"/>
                  </a:lnTo>
                  <a:lnTo>
                    <a:pt x="303" y="275"/>
                  </a:lnTo>
                  <a:lnTo>
                    <a:pt x="308" y="275"/>
                  </a:lnTo>
                  <a:lnTo>
                    <a:pt x="312" y="279"/>
                  </a:lnTo>
                  <a:lnTo>
                    <a:pt x="317" y="279"/>
                  </a:lnTo>
                  <a:lnTo>
                    <a:pt x="322" y="279"/>
                  </a:lnTo>
                  <a:lnTo>
                    <a:pt x="326" y="284"/>
                  </a:lnTo>
                  <a:lnTo>
                    <a:pt x="331" y="284"/>
                  </a:lnTo>
                  <a:lnTo>
                    <a:pt x="336" y="284"/>
                  </a:lnTo>
                  <a:lnTo>
                    <a:pt x="340" y="284"/>
                  </a:lnTo>
                  <a:lnTo>
                    <a:pt x="345" y="289"/>
                  </a:lnTo>
                  <a:lnTo>
                    <a:pt x="350" y="289"/>
                  </a:lnTo>
                  <a:lnTo>
                    <a:pt x="354" y="289"/>
                  </a:lnTo>
                  <a:lnTo>
                    <a:pt x="359" y="289"/>
                  </a:lnTo>
                  <a:lnTo>
                    <a:pt x="364" y="289"/>
                  </a:lnTo>
                  <a:lnTo>
                    <a:pt x="368" y="293"/>
                  </a:lnTo>
                  <a:lnTo>
                    <a:pt x="373" y="293"/>
                  </a:lnTo>
                  <a:lnTo>
                    <a:pt x="378" y="293"/>
                  </a:lnTo>
                  <a:lnTo>
                    <a:pt x="382" y="293"/>
                  </a:lnTo>
                  <a:lnTo>
                    <a:pt x="387" y="298"/>
                  </a:lnTo>
                  <a:lnTo>
                    <a:pt x="392" y="298"/>
                  </a:lnTo>
                  <a:lnTo>
                    <a:pt x="396" y="298"/>
                  </a:lnTo>
                  <a:lnTo>
                    <a:pt x="401" y="298"/>
                  </a:lnTo>
                  <a:lnTo>
                    <a:pt x="406" y="298"/>
                  </a:lnTo>
                  <a:lnTo>
                    <a:pt x="410" y="298"/>
                  </a:lnTo>
                  <a:lnTo>
                    <a:pt x="415" y="303"/>
                  </a:lnTo>
                  <a:lnTo>
                    <a:pt x="420" y="303"/>
                  </a:lnTo>
                  <a:lnTo>
                    <a:pt x="424" y="303"/>
                  </a:lnTo>
                  <a:lnTo>
                    <a:pt x="429" y="303"/>
                  </a:lnTo>
                  <a:lnTo>
                    <a:pt x="434" y="303"/>
                  </a:lnTo>
                  <a:lnTo>
                    <a:pt x="438" y="303"/>
                  </a:lnTo>
                  <a:lnTo>
                    <a:pt x="443" y="303"/>
                  </a:lnTo>
                  <a:lnTo>
                    <a:pt x="447" y="303"/>
                  </a:lnTo>
                  <a:lnTo>
                    <a:pt x="452" y="307"/>
                  </a:lnTo>
                  <a:lnTo>
                    <a:pt x="457" y="307"/>
                  </a:lnTo>
                  <a:lnTo>
                    <a:pt x="461" y="307"/>
                  </a:lnTo>
                  <a:lnTo>
                    <a:pt x="466" y="307"/>
                  </a:lnTo>
                  <a:lnTo>
                    <a:pt x="471" y="307"/>
                  </a:lnTo>
                  <a:lnTo>
                    <a:pt x="475" y="307"/>
                  </a:lnTo>
                  <a:lnTo>
                    <a:pt x="480" y="307"/>
                  </a:lnTo>
                  <a:lnTo>
                    <a:pt x="485" y="307"/>
                  </a:lnTo>
                  <a:lnTo>
                    <a:pt x="489" y="312"/>
                  </a:lnTo>
                  <a:lnTo>
                    <a:pt x="494" y="312"/>
                  </a:lnTo>
                  <a:lnTo>
                    <a:pt x="499" y="312"/>
                  </a:lnTo>
                  <a:lnTo>
                    <a:pt x="503" y="312"/>
                  </a:lnTo>
                  <a:lnTo>
                    <a:pt x="508" y="312"/>
                  </a:lnTo>
                  <a:lnTo>
                    <a:pt x="513" y="312"/>
                  </a:lnTo>
                  <a:lnTo>
                    <a:pt x="517" y="312"/>
                  </a:lnTo>
                  <a:lnTo>
                    <a:pt x="522" y="312"/>
                  </a:lnTo>
                  <a:lnTo>
                    <a:pt x="527" y="312"/>
                  </a:lnTo>
                  <a:lnTo>
                    <a:pt x="531" y="312"/>
                  </a:lnTo>
                  <a:lnTo>
                    <a:pt x="536" y="312"/>
                  </a:lnTo>
                  <a:lnTo>
                    <a:pt x="541" y="312"/>
                  </a:lnTo>
                  <a:lnTo>
                    <a:pt x="545" y="317"/>
                  </a:lnTo>
                  <a:lnTo>
                    <a:pt x="550" y="317"/>
                  </a:lnTo>
                  <a:lnTo>
                    <a:pt x="555" y="317"/>
                  </a:lnTo>
                  <a:lnTo>
                    <a:pt x="559" y="317"/>
                  </a:lnTo>
                  <a:lnTo>
                    <a:pt x="564" y="317"/>
                  </a:lnTo>
                  <a:lnTo>
                    <a:pt x="569" y="317"/>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 name="Freeform 63"/>
            <p:cNvSpPr>
              <a:spLocks/>
            </p:cNvSpPr>
            <p:nvPr/>
          </p:nvSpPr>
          <p:spPr bwMode="auto">
            <a:xfrm>
              <a:off x="2822658" y="2900073"/>
              <a:ext cx="1152412" cy="14286"/>
            </a:xfrm>
            <a:custGeom>
              <a:avLst/>
              <a:gdLst>
                <a:gd name="T0" fmla="*/ 14288 w 726"/>
                <a:gd name="T1" fmla="*/ 0 h 9"/>
                <a:gd name="T2" fmla="*/ 36513 w 726"/>
                <a:gd name="T3" fmla="*/ 0 h 9"/>
                <a:gd name="T4" fmla="*/ 58738 w 726"/>
                <a:gd name="T5" fmla="*/ 0 h 9"/>
                <a:gd name="T6" fmla="*/ 80963 w 726"/>
                <a:gd name="T7" fmla="*/ 0 h 9"/>
                <a:gd name="T8" fmla="*/ 103188 w 726"/>
                <a:gd name="T9" fmla="*/ 0 h 9"/>
                <a:gd name="T10" fmla="*/ 125413 w 726"/>
                <a:gd name="T11" fmla="*/ 6350 h 9"/>
                <a:gd name="T12" fmla="*/ 147638 w 726"/>
                <a:gd name="T13" fmla="*/ 6350 h 9"/>
                <a:gd name="T14" fmla="*/ 169863 w 726"/>
                <a:gd name="T15" fmla="*/ 6350 h 9"/>
                <a:gd name="T16" fmla="*/ 192088 w 726"/>
                <a:gd name="T17" fmla="*/ 6350 h 9"/>
                <a:gd name="T18" fmla="*/ 214313 w 726"/>
                <a:gd name="T19" fmla="*/ 6350 h 9"/>
                <a:gd name="T20" fmla="*/ 236538 w 726"/>
                <a:gd name="T21" fmla="*/ 6350 h 9"/>
                <a:gd name="T22" fmla="*/ 258763 w 726"/>
                <a:gd name="T23" fmla="*/ 6350 h 9"/>
                <a:gd name="T24" fmla="*/ 280988 w 726"/>
                <a:gd name="T25" fmla="*/ 6350 h 9"/>
                <a:gd name="T26" fmla="*/ 301625 w 726"/>
                <a:gd name="T27" fmla="*/ 6350 h 9"/>
                <a:gd name="T28" fmla="*/ 331788 w 726"/>
                <a:gd name="T29" fmla="*/ 6350 h 9"/>
                <a:gd name="T30" fmla="*/ 354013 w 726"/>
                <a:gd name="T31" fmla="*/ 6350 h 9"/>
                <a:gd name="T32" fmla="*/ 376238 w 726"/>
                <a:gd name="T33" fmla="*/ 6350 h 9"/>
                <a:gd name="T34" fmla="*/ 398463 w 726"/>
                <a:gd name="T35" fmla="*/ 6350 h 9"/>
                <a:gd name="T36" fmla="*/ 428625 w 726"/>
                <a:gd name="T37" fmla="*/ 6350 h 9"/>
                <a:gd name="T38" fmla="*/ 450850 w 726"/>
                <a:gd name="T39" fmla="*/ 6350 h 9"/>
                <a:gd name="T40" fmla="*/ 473075 w 726"/>
                <a:gd name="T41" fmla="*/ 6350 h 9"/>
                <a:gd name="T42" fmla="*/ 501650 w 726"/>
                <a:gd name="T43" fmla="*/ 6350 h 9"/>
                <a:gd name="T44" fmla="*/ 523875 w 726"/>
                <a:gd name="T45" fmla="*/ 14287 h 9"/>
                <a:gd name="T46" fmla="*/ 554038 w 726"/>
                <a:gd name="T47" fmla="*/ 14287 h 9"/>
                <a:gd name="T48" fmla="*/ 582613 w 726"/>
                <a:gd name="T49" fmla="*/ 14287 h 9"/>
                <a:gd name="T50" fmla="*/ 604838 w 726"/>
                <a:gd name="T51" fmla="*/ 14287 h 9"/>
                <a:gd name="T52" fmla="*/ 635000 w 726"/>
                <a:gd name="T53" fmla="*/ 14287 h 9"/>
                <a:gd name="T54" fmla="*/ 665163 w 726"/>
                <a:gd name="T55" fmla="*/ 14287 h 9"/>
                <a:gd name="T56" fmla="*/ 693738 w 726"/>
                <a:gd name="T57" fmla="*/ 14287 h 9"/>
                <a:gd name="T58" fmla="*/ 723900 w 726"/>
                <a:gd name="T59" fmla="*/ 14287 h 9"/>
                <a:gd name="T60" fmla="*/ 754063 w 726"/>
                <a:gd name="T61" fmla="*/ 14287 h 9"/>
                <a:gd name="T62" fmla="*/ 782638 w 726"/>
                <a:gd name="T63" fmla="*/ 14287 h 9"/>
                <a:gd name="T64" fmla="*/ 812800 w 726"/>
                <a:gd name="T65" fmla="*/ 14287 h 9"/>
                <a:gd name="T66" fmla="*/ 849313 w 726"/>
                <a:gd name="T67" fmla="*/ 14287 h 9"/>
                <a:gd name="T68" fmla="*/ 879475 w 726"/>
                <a:gd name="T69" fmla="*/ 14287 h 9"/>
                <a:gd name="T70" fmla="*/ 915988 w 726"/>
                <a:gd name="T71" fmla="*/ 14287 h 9"/>
                <a:gd name="T72" fmla="*/ 946150 w 726"/>
                <a:gd name="T73" fmla="*/ 14287 h 9"/>
                <a:gd name="T74" fmla="*/ 982663 w 726"/>
                <a:gd name="T75" fmla="*/ 14287 h 9"/>
                <a:gd name="T76" fmla="*/ 1019175 w 726"/>
                <a:gd name="T77" fmla="*/ 14287 h 9"/>
                <a:gd name="T78" fmla="*/ 1057275 w 726"/>
                <a:gd name="T79" fmla="*/ 14287 h 9"/>
                <a:gd name="T80" fmla="*/ 1093788 w 726"/>
                <a:gd name="T81" fmla="*/ 14287 h 9"/>
                <a:gd name="T82" fmla="*/ 1130300 w 726"/>
                <a:gd name="T83" fmla="*/ 14287 h 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6" h="9">
                  <a:moveTo>
                    <a:pt x="0" y="0"/>
                  </a:moveTo>
                  <a:lnTo>
                    <a:pt x="4" y="0"/>
                  </a:lnTo>
                  <a:lnTo>
                    <a:pt x="9" y="0"/>
                  </a:lnTo>
                  <a:lnTo>
                    <a:pt x="14" y="0"/>
                  </a:lnTo>
                  <a:lnTo>
                    <a:pt x="18" y="0"/>
                  </a:lnTo>
                  <a:lnTo>
                    <a:pt x="23" y="0"/>
                  </a:lnTo>
                  <a:lnTo>
                    <a:pt x="28" y="0"/>
                  </a:lnTo>
                  <a:lnTo>
                    <a:pt x="32" y="0"/>
                  </a:lnTo>
                  <a:lnTo>
                    <a:pt x="37" y="0"/>
                  </a:lnTo>
                  <a:lnTo>
                    <a:pt x="41" y="0"/>
                  </a:lnTo>
                  <a:lnTo>
                    <a:pt x="46" y="0"/>
                  </a:lnTo>
                  <a:lnTo>
                    <a:pt x="51" y="0"/>
                  </a:lnTo>
                  <a:lnTo>
                    <a:pt x="55" y="0"/>
                  </a:lnTo>
                  <a:lnTo>
                    <a:pt x="60" y="0"/>
                  </a:lnTo>
                  <a:lnTo>
                    <a:pt x="65" y="0"/>
                  </a:lnTo>
                  <a:lnTo>
                    <a:pt x="69" y="4"/>
                  </a:lnTo>
                  <a:lnTo>
                    <a:pt x="74" y="4"/>
                  </a:lnTo>
                  <a:lnTo>
                    <a:pt x="79" y="4"/>
                  </a:lnTo>
                  <a:lnTo>
                    <a:pt x="83" y="4"/>
                  </a:lnTo>
                  <a:lnTo>
                    <a:pt x="88" y="4"/>
                  </a:lnTo>
                  <a:lnTo>
                    <a:pt x="93" y="4"/>
                  </a:lnTo>
                  <a:lnTo>
                    <a:pt x="97" y="4"/>
                  </a:lnTo>
                  <a:lnTo>
                    <a:pt x="102" y="4"/>
                  </a:lnTo>
                  <a:lnTo>
                    <a:pt x="107" y="4"/>
                  </a:lnTo>
                  <a:lnTo>
                    <a:pt x="111" y="4"/>
                  </a:lnTo>
                  <a:lnTo>
                    <a:pt x="116" y="4"/>
                  </a:lnTo>
                  <a:lnTo>
                    <a:pt x="121" y="4"/>
                  </a:lnTo>
                  <a:lnTo>
                    <a:pt x="125" y="4"/>
                  </a:lnTo>
                  <a:lnTo>
                    <a:pt x="130" y="4"/>
                  </a:lnTo>
                  <a:lnTo>
                    <a:pt x="135" y="4"/>
                  </a:lnTo>
                  <a:lnTo>
                    <a:pt x="139" y="4"/>
                  </a:lnTo>
                  <a:lnTo>
                    <a:pt x="144" y="4"/>
                  </a:lnTo>
                  <a:lnTo>
                    <a:pt x="149" y="4"/>
                  </a:lnTo>
                  <a:lnTo>
                    <a:pt x="153" y="4"/>
                  </a:lnTo>
                  <a:lnTo>
                    <a:pt x="158" y="4"/>
                  </a:lnTo>
                  <a:lnTo>
                    <a:pt x="163" y="4"/>
                  </a:lnTo>
                  <a:lnTo>
                    <a:pt x="167" y="4"/>
                  </a:lnTo>
                  <a:lnTo>
                    <a:pt x="172" y="4"/>
                  </a:lnTo>
                  <a:lnTo>
                    <a:pt x="177" y="4"/>
                  </a:lnTo>
                  <a:lnTo>
                    <a:pt x="181" y="4"/>
                  </a:lnTo>
                  <a:lnTo>
                    <a:pt x="186" y="4"/>
                  </a:lnTo>
                  <a:lnTo>
                    <a:pt x="190" y="4"/>
                  </a:lnTo>
                  <a:lnTo>
                    <a:pt x="200" y="4"/>
                  </a:lnTo>
                  <a:lnTo>
                    <a:pt x="204" y="4"/>
                  </a:lnTo>
                  <a:lnTo>
                    <a:pt x="209" y="4"/>
                  </a:lnTo>
                  <a:lnTo>
                    <a:pt x="214" y="4"/>
                  </a:lnTo>
                  <a:lnTo>
                    <a:pt x="218" y="4"/>
                  </a:lnTo>
                  <a:lnTo>
                    <a:pt x="223" y="4"/>
                  </a:lnTo>
                  <a:lnTo>
                    <a:pt x="228" y="4"/>
                  </a:lnTo>
                  <a:lnTo>
                    <a:pt x="232" y="4"/>
                  </a:lnTo>
                  <a:lnTo>
                    <a:pt x="237" y="4"/>
                  </a:lnTo>
                  <a:lnTo>
                    <a:pt x="242" y="4"/>
                  </a:lnTo>
                  <a:lnTo>
                    <a:pt x="246" y="4"/>
                  </a:lnTo>
                  <a:lnTo>
                    <a:pt x="251" y="4"/>
                  </a:lnTo>
                  <a:lnTo>
                    <a:pt x="256" y="4"/>
                  </a:lnTo>
                  <a:lnTo>
                    <a:pt x="260" y="4"/>
                  </a:lnTo>
                  <a:lnTo>
                    <a:pt x="270" y="4"/>
                  </a:lnTo>
                  <a:lnTo>
                    <a:pt x="274" y="4"/>
                  </a:lnTo>
                  <a:lnTo>
                    <a:pt x="279" y="4"/>
                  </a:lnTo>
                  <a:lnTo>
                    <a:pt x="284" y="4"/>
                  </a:lnTo>
                  <a:lnTo>
                    <a:pt x="288" y="4"/>
                  </a:lnTo>
                  <a:lnTo>
                    <a:pt x="293" y="4"/>
                  </a:lnTo>
                  <a:lnTo>
                    <a:pt x="298" y="4"/>
                  </a:lnTo>
                  <a:lnTo>
                    <a:pt x="302" y="4"/>
                  </a:lnTo>
                  <a:lnTo>
                    <a:pt x="312" y="4"/>
                  </a:lnTo>
                  <a:lnTo>
                    <a:pt x="316" y="4"/>
                  </a:lnTo>
                  <a:lnTo>
                    <a:pt x="321" y="4"/>
                  </a:lnTo>
                  <a:lnTo>
                    <a:pt x="326" y="9"/>
                  </a:lnTo>
                  <a:lnTo>
                    <a:pt x="330" y="9"/>
                  </a:lnTo>
                  <a:lnTo>
                    <a:pt x="340" y="9"/>
                  </a:lnTo>
                  <a:lnTo>
                    <a:pt x="344" y="9"/>
                  </a:lnTo>
                  <a:lnTo>
                    <a:pt x="349" y="9"/>
                  </a:lnTo>
                  <a:lnTo>
                    <a:pt x="353" y="9"/>
                  </a:lnTo>
                  <a:lnTo>
                    <a:pt x="358" y="9"/>
                  </a:lnTo>
                  <a:lnTo>
                    <a:pt x="367" y="9"/>
                  </a:lnTo>
                  <a:lnTo>
                    <a:pt x="372" y="9"/>
                  </a:lnTo>
                  <a:lnTo>
                    <a:pt x="377" y="9"/>
                  </a:lnTo>
                  <a:lnTo>
                    <a:pt x="381" y="9"/>
                  </a:lnTo>
                  <a:lnTo>
                    <a:pt x="391" y="9"/>
                  </a:lnTo>
                  <a:lnTo>
                    <a:pt x="395" y="9"/>
                  </a:lnTo>
                  <a:lnTo>
                    <a:pt x="400" y="9"/>
                  </a:lnTo>
                  <a:lnTo>
                    <a:pt x="405" y="9"/>
                  </a:lnTo>
                  <a:lnTo>
                    <a:pt x="414" y="9"/>
                  </a:lnTo>
                  <a:lnTo>
                    <a:pt x="419" y="9"/>
                  </a:lnTo>
                  <a:lnTo>
                    <a:pt x="423" y="9"/>
                  </a:lnTo>
                  <a:lnTo>
                    <a:pt x="428" y="9"/>
                  </a:lnTo>
                  <a:lnTo>
                    <a:pt x="437" y="9"/>
                  </a:lnTo>
                  <a:lnTo>
                    <a:pt x="442" y="9"/>
                  </a:lnTo>
                  <a:lnTo>
                    <a:pt x="447" y="9"/>
                  </a:lnTo>
                  <a:lnTo>
                    <a:pt x="456" y="9"/>
                  </a:lnTo>
                  <a:lnTo>
                    <a:pt x="461" y="9"/>
                  </a:lnTo>
                  <a:lnTo>
                    <a:pt x="465" y="9"/>
                  </a:lnTo>
                  <a:lnTo>
                    <a:pt x="475" y="9"/>
                  </a:lnTo>
                  <a:lnTo>
                    <a:pt x="479" y="9"/>
                  </a:lnTo>
                  <a:lnTo>
                    <a:pt x="489" y="9"/>
                  </a:lnTo>
                  <a:lnTo>
                    <a:pt x="493" y="9"/>
                  </a:lnTo>
                  <a:lnTo>
                    <a:pt x="498" y="9"/>
                  </a:lnTo>
                  <a:lnTo>
                    <a:pt x="507" y="9"/>
                  </a:lnTo>
                  <a:lnTo>
                    <a:pt x="512" y="9"/>
                  </a:lnTo>
                  <a:lnTo>
                    <a:pt x="521" y="9"/>
                  </a:lnTo>
                  <a:lnTo>
                    <a:pt x="526" y="9"/>
                  </a:lnTo>
                  <a:lnTo>
                    <a:pt x="535" y="9"/>
                  </a:lnTo>
                  <a:lnTo>
                    <a:pt x="540" y="9"/>
                  </a:lnTo>
                  <a:lnTo>
                    <a:pt x="549" y="9"/>
                  </a:lnTo>
                  <a:lnTo>
                    <a:pt x="554" y="9"/>
                  </a:lnTo>
                  <a:lnTo>
                    <a:pt x="563" y="9"/>
                  </a:lnTo>
                  <a:lnTo>
                    <a:pt x="568" y="9"/>
                  </a:lnTo>
                  <a:lnTo>
                    <a:pt x="577" y="9"/>
                  </a:lnTo>
                  <a:lnTo>
                    <a:pt x="582" y="9"/>
                  </a:lnTo>
                  <a:lnTo>
                    <a:pt x="591" y="9"/>
                  </a:lnTo>
                  <a:lnTo>
                    <a:pt x="596" y="9"/>
                  </a:lnTo>
                  <a:lnTo>
                    <a:pt x="605" y="9"/>
                  </a:lnTo>
                  <a:lnTo>
                    <a:pt x="610" y="9"/>
                  </a:lnTo>
                  <a:lnTo>
                    <a:pt x="619" y="9"/>
                  </a:lnTo>
                  <a:lnTo>
                    <a:pt x="624" y="9"/>
                  </a:lnTo>
                  <a:lnTo>
                    <a:pt x="633" y="9"/>
                  </a:lnTo>
                  <a:lnTo>
                    <a:pt x="642" y="9"/>
                  </a:lnTo>
                  <a:lnTo>
                    <a:pt x="647" y="9"/>
                  </a:lnTo>
                  <a:lnTo>
                    <a:pt x="656" y="9"/>
                  </a:lnTo>
                  <a:lnTo>
                    <a:pt x="666" y="9"/>
                  </a:lnTo>
                  <a:lnTo>
                    <a:pt x="670" y="9"/>
                  </a:lnTo>
                  <a:lnTo>
                    <a:pt x="679" y="9"/>
                  </a:lnTo>
                  <a:lnTo>
                    <a:pt x="689" y="9"/>
                  </a:lnTo>
                  <a:lnTo>
                    <a:pt x="693" y="9"/>
                  </a:lnTo>
                  <a:lnTo>
                    <a:pt x="703" y="9"/>
                  </a:lnTo>
                  <a:lnTo>
                    <a:pt x="712" y="9"/>
                  </a:lnTo>
                  <a:lnTo>
                    <a:pt x="721" y="9"/>
                  </a:lnTo>
                  <a:lnTo>
                    <a:pt x="726" y="9"/>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 name="Freeform 64"/>
            <p:cNvSpPr>
              <a:spLocks/>
            </p:cNvSpPr>
            <p:nvPr/>
          </p:nvSpPr>
          <p:spPr bwMode="auto">
            <a:xfrm>
              <a:off x="3975070" y="2914359"/>
              <a:ext cx="192069" cy="0"/>
            </a:xfrm>
            <a:custGeom>
              <a:avLst/>
              <a:gdLst>
                <a:gd name="T0" fmla="*/ 0 w 121"/>
                <a:gd name="T1" fmla="*/ 14288 w 121"/>
                <a:gd name="T2" fmla="*/ 30163 w 121"/>
                <a:gd name="T3" fmla="*/ 44450 w 121"/>
                <a:gd name="T4" fmla="*/ 58738 w 121"/>
                <a:gd name="T5" fmla="*/ 74613 w 121"/>
                <a:gd name="T6" fmla="*/ 80963 w 121"/>
                <a:gd name="T7" fmla="*/ 96838 w 121"/>
                <a:gd name="T8" fmla="*/ 111125 w 121"/>
                <a:gd name="T9" fmla="*/ 125413 w 121"/>
                <a:gd name="T10" fmla="*/ 141288 w 121"/>
                <a:gd name="T11" fmla="*/ 155575 w 121"/>
                <a:gd name="T12" fmla="*/ 169863 w 121"/>
                <a:gd name="T13" fmla="*/ 184150 w 121"/>
                <a:gd name="T14" fmla="*/ 192088 w 121"/>
                <a:gd name="T15" fmla="*/ 0 60000 65536"/>
                <a:gd name="T16" fmla="*/ 0 60000 65536"/>
                <a:gd name="T17" fmla="*/ 0 60000 655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15">
                  <a:pos x="T0" y="0"/>
                </a:cxn>
                <a:cxn ang="T16">
                  <a:pos x="T1" y="0"/>
                </a:cxn>
                <a:cxn ang="T17">
                  <a:pos x="T2" y="0"/>
                </a:cxn>
                <a:cxn ang="T18">
                  <a:pos x="T3" y="0"/>
                </a:cxn>
                <a:cxn ang="T19">
                  <a:pos x="T4" y="0"/>
                </a:cxn>
                <a:cxn ang="T20">
                  <a:pos x="T5" y="0"/>
                </a:cxn>
                <a:cxn ang="T21">
                  <a:pos x="T6" y="0"/>
                </a:cxn>
                <a:cxn ang="T22">
                  <a:pos x="T7" y="0"/>
                </a:cxn>
                <a:cxn ang="T23">
                  <a:pos x="T8" y="0"/>
                </a:cxn>
                <a:cxn ang="T24">
                  <a:pos x="T9" y="0"/>
                </a:cxn>
                <a:cxn ang="T25">
                  <a:pos x="T10" y="0"/>
                </a:cxn>
                <a:cxn ang="T26">
                  <a:pos x="T11" y="0"/>
                </a:cxn>
                <a:cxn ang="T27">
                  <a:pos x="T12" y="0"/>
                </a:cxn>
                <a:cxn ang="T28">
                  <a:pos x="T13" y="0"/>
                </a:cxn>
                <a:cxn ang="T29">
                  <a:pos x="T14" y="0"/>
                </a:cxn>
              </a:cxnLst>
              <a:rect l="0" t="0" r="r" b="b"/>
              <a:pathLst>
                <a:path w="121">
                  <a:moveTo>
                    <a:pt x="0" y="0"/>
                  </a:moveTo>
                  <a:lnTo>
                    <a:pt x="9" y="0"/>
                  </a:lnTo>
                  <a:lnTo>
                    <a:pt x="19" y="0"/>
                  </a:lnTo>
                  <a:lnTo>
                    <a:pt x="28" y="0"/>
                  </a:lnTo>
                  <a:lnTo>
                    <a:pt x="37" y="0"/>
                  </a:lnTo>
                  <a:lnTo>
                    <a:pt x="47" y="0"/>
                  </a:lnTo>
                  <a:lnTo>
                    <a:pt x="51" y="0"/>
                  </a:lnTo>
                  <a:lnTo>
                    <a:pt x="61" y="0"/>
                  </a:lnTo>
                  <a:lnTo>
                    <a:pt x="70" y="0"/>
                  </a:lnTo>
                  <a:lnTo>
                    <a:pt x="79" y="0"/>
                  </a:lnTo>
                  <a:lnTo>
                    <a:pt x="89" y="0"/>
                  </a:lnTo>
                  <a:lnTo>
                    <a:pt x="98" y="0"/>
                  </a:lnTo>
                  <a:lnTo>
                    <a:pt x="107" y="0"/>
                  </a:lnTo>
                  <a:lnTo>
                    <a:pt x="116" y="0"/>
                  </a:lnTo>
                  <a:lnTo>
                    <a:pt x="121" y="0"/>
                  </a:lnTo>
                </a:path>
              </a:pathLst>
            </a:custGeom>
            <a:noFill/>
            <a:ln w="19050" cap="flat">
              <a:solidFill>
                <a:srgbClr val="66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65" name="Group 564"/>
          <p:cNvGrpSpPr/>
          <p:nvPr/>
        </p:nvGrpSpPr>
        <p:grpSpPr>
          <a:xfrm>
            <a:off x="1232139" y="792070"/>
            <a:ext cx="2935000" cy="2122290"/>
            <a:chOff x="1232139" y="792070"/>
            <a:chExt cx="2935000" cy="2122290"/>
          </a:xfrm>
        </p:grpSpPr>
        <p:sp>
          <p:nvSpPr>
            <p:cNvPr id="566" name="Freeform 65"/>
            <p:cNvSpPr>
              <a:spLocks/>
            </p:cNvSpPr>
            <p:nvPr/>
          </p:nvSpPr>
          <p:spPr bwMode="auto">
            <a:xfrm>
              <a:off x="1232139" y="792070"/>
              <a:ext cx="680971" cy="2122289"/>
            </a:xfrm>
            <a:custGeom>
              <a:avLst/>
              <a:gdLst>
                <a:gd name="T0" fmla="*/ 222250 w 429"/>
                <a:gd name="T1" fmla="*/ 1176337 h 1337"/>
                <a:gd name="T2" fmla="*/ 236538 w 429"/>
                <a:gd name="T3" fmla="*/ 236537 h 1337"/>
                <a:gd name="T4" fmla="*/ 244475 w 429"/>
                <a:gd name="T5" fmla="*/ 0 h 1337"/>
                <a:gd name="T6" fmla="*/ 252413 w 429"/>
                <a:gd name="T7" fmla="*/ 38100 h 1337"/>
                <a:gd name="T8" fmla="*/ 266700 w 429"/>
                <a:gd name="T9" fmla="*/ 88900 h 1337"/>
                <a:gd name="T10" fmla="*/ 274638 w 429"/>
                <a:gd name="T11" fmla="*/ 171450 h 1337"/>
                <a:gd name="T12" fmla="*/ 288925 w 429"/>
                <a:gd name="T13" fmla="*/ 214312 h 1337"/>
                <a:gd name="T14" fmla="*/ 296863 w 429"/>
                <a:gd name="T15" fmla="*/ 288925 h 1337"/>
                <a:gd name="T16" fmla="*/ 311150 w 429"/>
                <a:gd name="T17" fmla="*/ 333375 h 1337"/>
                <a:gd name="T18" fmla="*/ 319088 w 429"/>
                <a:gd name="T19" fmla="*/ 392112 h 1337"/>
                <a:gd name="T20" fmla="*/ 333375 w 429"/>
                <a:gd name="T21" fmla="*/ 436562 h 1337"/>
                <a:gd name="T22" fmla="*/ 341313 w 429"/>
                <a:gd name="T23" fmla="*/ 495300 h 1337"/>
                <a:gd name="T24" fmla="*/ 355600 w 429"/>
                <a:gd name="T25" fmla="*/ 539750 h 1337"/>
                <a:gd name="T26" fmla="*/ 361950 w 429"/>
                <a:gd name="T27" fmla="*/ 600075 h 1337"/>
                <a:gd name="T28" fmla="*/ 377825 w 429"/>
                <a:gd name="T29" fmla="*/ 636587 h 1337"/>
                <a:gd name="T30" fmla="*/ 384175 w 429"/>
                <a:gd name="T31" fmla="*/ 688975 h 1337"/>
                <a:gd name="T32" fmla="*/ 400050 w 429"/>
                <a:gd name="T33" fmla="*/ 731837 h 1337"/>
                <a:gd name="T34" fmla="*/ 406400 w 429"/>
                <a:gd name="T35" fmla="*/ 776287 h 1337"/>
                <a:gd name="T36" fmla="*/ 422275 w 429"/>
                <a:gd name="T37" fmla="*/ 814387 h 1337"/>
                <a:gd name="T38" fmla="*/ 428625 w 429"/>
                <a:gd name="T39" fmla="*/ 865187 h 1337"/>
                <a:gd name="T40" fmla="*/ 444500 w 429"/>
                <a:gd name="T41" fmla="*/ 903287 h 1337"/>
                <a:gd name="T42" fmla="*/ 450850 w 429"/>
                <a:gd name="T43" fmla="*/ 947737 h 1337"/>
                <a:gd name="T44" fmla="*/ 466725 w 429"/>
                <a:gd name="T45" fmla="*/ 984250 h 1337"/>
                <a:gd name="T46" fmla="*/ 473075 w 429"/>
                <a:gd name="T47" fmla="*/ 1028700 h 1337"/>
                <a:gd name="T48" fmla="*/ 488950 w 429"/>
                <a:gd name="T49" fmla="*/ 1057275 h 1337"/>
                <a:gd name="T50" fmla="*/ 495300 w 429"/>
                <a:gd name="T51" fmla="*/ 1101725 h 1337"/>
                <a:gd name="T52" fmla="*/ 511175 w 429"/>
                <a:gd name="T53" fmla="*/ 1131887 h 1337"/>
                <a:gd name="T54" fmla="*/ 517525 w 429"/>
                <a:gd name="T55" fmla="*/ 1168400 h 1337"/>
                <a:gd name="T56" fmla="*/ 533400 w 429"/>
                <a:gd name="T57" fmla="*/ 1198562 h 1337"/>
                <a:gd name="T58" fmla="*/ 539750 w 429"/>
                <a:gd name="T59" fmla="*/ 1235075 h 1337"/>
                <a:gd name="T60" fmla="*/ 555625 w 429"/>
                <a:gd name="T61" fmla="*/ 1265237 h 1337"/>
                <a:gd name="T62" fmla="*/ 561975 w 429"/>
                <a:gd name="T63" fmla="*/ 1301750 h 1337"/>
                <a:gd name="T64" fmla="*/ 577850 w 429"/>
                <a:gd name="T65" fmla="*/ 1331912 h 1337"/>
                <a:gd name="T66" fmla="*/ 584200 w 429"/>
                <a:gd name="T67" fmla="*/ 1360487 h 1337"/>
                <a:gd name="T68" fmla="*/ 600075 w 429"/>
                <a:gd name="T69" fmla="*/ 1382712 h 1337"/>
                <a:gd name="T70" fmla="*/ 606425 w 429"/>
                <a:gd name="T71" fmla="*/ 1412875 h 1337"/>
                <a:gd name="T72" fmla="*/ 620713 w 429"/>
                <a:gd name="T73" fmla="*/ 1443037 h 1337"/>
                <a:gd name="T74" fmla="*/ 628650 w 429"/>
                <a:gd name="T75" fmla="*/ 1465262 h 1337"/>
                <a:gd name="T76" fmla="*/ 642938 w 429"/>
                <a:gd name="T77" fmla="*/ 1485900 h 1337"/>
                <a:gd name="T78" fmla="*/ 650875 w 429"/>
                <a:gd name="T79" fmla="*/ 1516062 h 1337"/>
                <a:gd name="T80" fmla="*/ 665163 w 429"/>
                <a:gd name="T81" fmla="*/ 1538287 h 1337"/>
                <a:gd name="T82" fmla="*/ 673100 w 429"/>
                <a:gd name="T83" fmla="*/ 1560512 h 13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29" h="1337">
                  <a:moveTo>
                    <a:pt x="0" y="1337"/>
                  </a:moveTo>
                  <a:lnTo>
                    <a:pt x="140" y="1337"/>
                  </a:lnTo>
                  <a:lnTo>
                    <a:pt x="140" y="741"/>
                  </a:lnTo>
                  <a:lnTo>
                    <a:pt x="145" y="736"/>
                  </a:lnTo>
                  <a:lnTo>
                    <a:pt x="145" y="154"/>
                  </a:lnTo>
                  <a:lnTo>
                    <a:pt x="149" y="149"/>
                  </a:lnTo>
                  <a:lnTo>
                    <a:pt x="149" y="10"/>
                  </a:lnTo>
                  <a:lnTo>
                    <a:pt x="154" y="5"/>
                  </a:lnTo>
                  <a:lnTo>
                    <a:pt x="154" y="0"/>
                  </a:lnTo>
                  <a:lnTo>
                    <a:pt x="154" y="5"/>
                  </a:lnTo>
                  <a:lnTo>
                    <a:pt x="159" y="10"/>
                  </a:lnTo>
                  <a:lnTo>
                    <a:pt x="159" y="24"/>
                  </a:lnTo>
                  <a:lnTo>
                    <a:pt x="163" y="28"/>
                  </a:lnTo>
                  <a:lnTo>
                    <a:pt x="163" y="52"/>
                  </a:lnTo>
                  <a:lnTo>
                    <a:pt x="168" y="56"/>
                  </a:lnTo>
                  <a:lnTo>
                    <a:pt x="168" y="80"/>
                  </a:lnTo>
                  <a:lnTo>
                    <a:pt x="173" y="84"/>
                  </a:lnTo>
                  <a:lnTo>
                    <a:pt x="173" y="108"/>
                  </a:lnTo>
                  <a:lnTo>
                    <a:pt x="177" y="112"/>
                  </a:lnTo>
                  <a:lnTo>
                    <a:pt x="177" y="131"/>
                  </a:lnTo>
                  <a:lnTo>
                    <a:pt x="182" y="135"/>
                  </a:lnTo>
                  <a:lnTo>
                    <a:pt x="182" y="159"/>
                  </a:lnTo>
                  <a:lnTo>
                    <a:pt x="187" y="163"/>
                  </a:lnTo>
                  <a:lnTo>
                    <a:pt x="187" y="182"/>
                  </a:lnTo>
                  <a:lnTo>
                    <a:pt x="191" y="187"/>
                  </a:lnTo>
                  <a:lnTo>
                    <a:pt x="191" y="205"/>
                  </a:lnTo>
                  <a:lnTo>
                    <a:pt x="196" y="210"/>
                  </a:lnTo>
                  <a:lnTo>
                    <a:pt x="196" y="229"/>
                  </a:lnTo>
                  <a:lnTo>
                    <a:pt x="201" y="233"/>
                  </a:lnTo>
                  <a:lnTo>
                    <a:pt x="201" y="247"/>
                  </a:lnTo>
                  <a:lnTo>
                    <a:pt x="205" y="252"/>
                  </a:lnTo>
                  <a:lnTo>
                    <a:pt x="205" y="271"/>
                  </a:lnTo>
                  <a:lnTo>
                    <a:pt x="210" y="275"/>
                  </a:lnTo>
                  <a:lnTo>
                    <a:pt x="210" y="294"/>
                  </a:lnTo>
                  <a:lnTo>
                    <a:pt x="215" y="298"/>
                  </a:lnTo>
                  <a:lnTo>
                    <a:pt x="215" y="312"/>
                  </a:lnTo>
                  <a:lnTo>
                    <a:pt x="219" y="317"/>
                  </a:lnTo>
                  <a:lnTo>
                    <a:pt x="219" y="336"/>
                  </a:lnTo>
                  <a:lnTo>
                    <a:pt x="224" y="340"/>
                  </a:lnTo>
                  <a:lnTo>
                    <a:pt x="224" y="354"/>
                  </a:lnTo>
                  <a:lnTo>
                    <a:pt x="228" y="359"/>
                  </a:lnTo>
                  <a:lnTo>
                    <a:pt x="228" y="378"/>
                  </a:lnTo>
                  <a:lnTo>
                    <a:pt x="233" y="382"/>
                  </a:lnTo>
                  <a:lnTo>
                    <a:pt x="233" y="396"/>
                  </a:lnTo>
                  <a:lnTo>
                    <a:pt x="238" y="401"/>
                  </a:lnTo>
                  <a:lnTo>
                    <a:pt x="238" y="415"/>
                  </a:lnTo>
                  <a:lnTo>
                    <a:pt x="242" y="420"/>
                  </a:lnTo>
                  <a:lnTo>
                    <a:pt x="242" y="434"/>
                  </a:lnTo>
                  <a:lnTo>
                    <a:pt x="247" y="438"/>
                  </a:lnTo>
                  <a:lnTo>
                    <a:pt x="247" y="457"/>
                  </a:lnTo>
                  <a:lnTo>
                    <a:pt x="252" y="461"/>
                  </a:lnTo>
                  <a:lnTo>
                    <a:pt x="252" y="475"/>
                  </a:lnTo>
                  <a:lnTo>
                    <a:pt x="256" y="480"/>
                  </a:lnTo>
                  <a:lnTo>
                    <a:pt x="256" y="489"/>
                  </a:lnTo>
                  <a:lnTo>
                    <a:pt x="261" y="494"/>
                  </a:lnTo>
                  <a:lnTo>
                    <a:pt x="261" y="508"/>
                  </a:lnTo>
                  <a:lnTo>
                    <a:pt x="266" y="513"/>
                  </a:lnTo>
                  <a:lnTo>
                    <a:pt x="266" y="527"/>
                  </a:lnTo>
                  <a:lnTo>
                    <a:pt x="270" y="531"/>
                  </a:lnTo>
                  <a:lnTo>
                    <a:pt x="270" y="545"/>
                  </a:lnTo>
                  <a:lnTo>
                    <a:pt x="275" y="550"/>
                  </a:lnTo>
                  <a:lnTo>
                    <a:pt x="275" y="564"/>
                  </a:lnTo>
                  <a:lnTo>
                    <a:pt x="280" y="569"/>
                  </a:lnTo>
                  <a:lnTo>
                    <a:pt x="280" y="583"/>
                  </a:lnTo>
                  <a:lnTo>
                    <a:pt x="284" y="587"/>
                  </a:lnTo>
                  <a:lnTo>
                    <a:pt x="284" y="597"/>
                  </a:lnTo>
                  <a:lnTo>
                    <a:pt x="289" y="601"/>
                  </a:lnTo>
                  <a:lnTo>
                    <a:pt x="289" y="615"/>
                  </a:lnTo>
                  <a:lnTo>
                    <a:pt x="294" y="620"/>
                  </a:lnTo>
                  <a:lnTo>
                    <a:pt x="294" y="629"/>
                  </a:lnTo>
                  <a:lnTo>
                    <a:pt x="298" y="634"/>
                  </a:lnTo>
                  <a:lnTo>
                    <a:pt x="298" y="648"/>
                  </a:lnTo>
                  <a:lnTo>
                    <a:pt x="303" y="652"/>
                  </a:lnTo>
                  <a:lnTo>
                    <a:pt x="303" y="662"/>
                  </a:lnTo>
                  <a:lnTo>
                    <a:pt x="308" y="666"/>
                  </a:lnTo>
                  <a:lnTo>
                    <a:pt x="308" y="676"/>
                  </a:lnTo>
                  <a:lnTo>
                    <a:pt x="312" y="680"/>
                  </a:lnTo>
                  <a:lnTo>
                    <a:pt x="312" y="694"/>
                  </a:lnTo>
                  <a:lnTo>
                    <a:pt x="317" y="699"/>
                  </a:lnTo>
                  <a:lnTo>
                    <a:pt x="317" y="708"/>
                  </a:lnTo>
                  <a:lnTo>
                    <a:pt x="322" y="713"/>
                  </a:lnTo>
                  <a:lnTo>
                    <a:pt x="322" y="722"/>
                  </a:lnTo>
                  <a:lnTo>
                    <a:pt x="326" y="727"/>
                  </a:lnTo>
                  <a:lnTo>
                    <a:pt x="326" y="736"/>
                  </a:lnTo>
                  <a:lnTo>
                    <a:pt x="331" y="741"/>
                  </a:lnTo>
                  <a:lnTo>
                    <a:pt x="331" y="750"/>
                  </a:lnTo>
                  <a:lnTo>
                    <a:pt x="336" y="755"/>
                  </a:lnTo>
                  <a:lnTo>
                    <a:pt x="336" y="769"/>
                  </a:lnTo>
                  <a:lnTo>
                    <a:pt x="340" y="773"/>
                  </a:lnTo>
                  <a:lnTo>
                    <a:pt x="340" y="778"/>
                  </a:lnTo>
                  <a:lnTo>
                    <a:pt x="345" y="783"/>
                  </a:lnTo>
                  <a:lnTo>
                    <a:pt x="345" y="792"/>
                  </a:lnTo>
                  <a:lnTo>
                    <a:pt x="350" y="797"/>
                  </a:lnTo>
                  <a:lnTo>
                    <a:pt x="350" y="806"/>
                  </a:lnTo>
                  <a:lnTo>
                    <a:pt x="354" y="811"/>
                  </a:lnTo>
                  <a:lnTo>
                    <a:pt x="354" y="820"/>
                  </a:lnTo>
                  <a:lnTo>
                    <a:pt x="359" y="825"/>
                  </a:lnTo>
                  <a:lnTo>
                    <a:pt x="359" y="834"/>
                  </a:lnTo>
                  <a:lnTo>
                    <a:pt x="364" y="839"/>
                  </a:lnTo>
                  <a:lnTo>
                    <a:pt x="364" y="843"/>
                  </a:lnTo>
                  <a:lnTo>
                    <a:pt x="368" y="848"/>
                  </a:lnTo>
                  <a:lnTo>
                    <a:pt x="368" y="857"/>
                  </a:lnTo>
                  <a:lnTo>
                    <a:pt x="373" y="862"/>
                  </a:lnTo>
                  <a:lnTo>
                    <a:pt x="373" y="867"/>
                  </a:lnTo>
                  <a:lnTo>
                    <a:pt x="378" y="871"/>
                  </a:lnTo>
                  <a:lnTo>
                    <a:pt x="378" y="881"/>
                  </a:lnTo>
                  <a:lnTo>
                    <a:pt x="382" y="885"/>
                  </a:lnTo>
                  <a:lnTo>
                    <a:pt x="382" y="890"/>
                  </a:lnTo>
                  <a:lnTo>
                    <a:pt x="387" y="895"/>
                  </a:lnTo>
                  <a:lnTo>
                    <a:pt x="387" y="904"/>
                  </a:lnTo>
                  <a:lnTo>
                    <a:pt x="391" y="909"/>
                  </a:lnTo>
                  <a:lnTo>
                    <a:pt x="391" y="913"/>
                  </a:lnTo>
                  <a:lnTo>
                    <a:pt x="396" y="918"/>
                  </a:lnTo>
                  <a:lnTo>
                    <a:pt x="396" y="923"/>
                  </a:lnTo>
                  <a:lnTo>
                    <a:pt x="401" y="927"/>
                  </a:lnTo>
                  <a:lnTo>
                    <a:pt x="401" y="932"/>
                  </a:lnTo>
                  <a:lnTo>
                    <a:pt x="405" y="936"/>
                  </a:lnTo>
                  <a:lnTo>
                    <a:pt x="405" y="946"/>
                  </a:lnTo>
                  <a:lnTo>
                    <a:pt x="410" y="950"/>
                  </a:lnTo>
                  <a:lnTo>
                    <a:pt x="410" y="955"/>
                  </a:lnTo>
                  <a:lnTo>
                    <a:pt x="415" y="960"/>
                  </a:lnTo>
                  <a:lnTo>
                    <a:pt x="415" y="964"/>
                  </a:lnTo>
                  <a:lnTo>
                    <a:pt x="419" y="969"/>
                  </a:lnTo>
                  <a:lnTo>
                    <a:pt x="419" y="974"/>
                  </a:lnTo>
                  <a:lnTo>
                    <a:pt x="424" y="978"/>
                  </a:lnTo>
                  <a:lnTo>
                    <a:pt x="424" y="983"/>
                  </a:lnTo>
                  <a:lnTo>
                    <a:pt x="429" y="988"/>
                  </a:lnTo>
                  <a:lnTo>
                    <a:pt x="429" y="992"/>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7" name="Freeform 66"/>
            <p:cNvSpPr>
              <a:spLocks/>
            </p:cNvSpPr>
            <p:nvPr/>
          </p:nvSpPr>
          <p:spPr bwMode="auto">
            <a:xfrm>
              <a:off x="1913110" y="2366723"/>
              <a:ext cx="901612" cy="525413"/>
            </a:xfrm>
            <a:custGeom>
              <a:avLst/>
              <a:gdLst>
                <a:gd name="T0" fmla="*/ 6350 w 568"/>
                <a:gd name="T1" fmla="*/ 15875 h 331"/>
                <a:gd name="T2" fmla="*/ 28575 w 568"/>
                <a:gd name="T3" fmla="*/ 44450 h 331"/>
                <a:gd name="T4" fmla="*/ 36513 w 568"/>
                <a:gd name="T5" fmla="*/ 66675 h 331"/>
                <a:gd name="T6" fmla="*/ 58738 w 568"/>
                <a:gd name="T7" fmla="*/ 96837 h 331"/>
                <a:gd name="T8" fmla="*/ 73025 w 568"/>
                <a:gd name="T9" fmla="*/ 119062 h 331"/>
                <a:gd name="T10" fmla="*/ 95250 w 568"/>
                <a:gd name="T11" fmla="*/ 155575 h 331"/>
                <a:gd name="T12" fmla="*/ 117475 w 568"/>
                <a:gd name="T13" fmla="*/ 185737 h 331"/>
                <a:gd name="T14" fmla="*/ 139700 w 568"/>
                <a:gd name="T15" fmla="*/ 214312 h 331"/>
                <a:gd name="T16" fmla="*/ 155575 w 568"/>
                <a:gd name="T17" fmla="*/ 236537 h 331"/>
                <a:gd name="T18" fmla="*/ 177800 w 568"/>
                <a:gd name="T19" fmla="*/ 258762 h 331"/>
                <a:gd name="T20" fmla="*/ 198438 w 568"/>
                <a:gd name="T21" fmla="*/ 288925 h 331"/>
                <a:gd name="T22" fmla="*/ 220663 w 568"/>
                <a:gd name="T23" fmla="*/ 303212 h 331"/>
                <a:gd name="T24" fmla="*/ 242888 w 568"/>
                <a:gd name="T25" fmla="*/ 325437 h 331"/>
                <a:gd name="T26" fmla="*/ 265113 w 568"/>
                <a:gd name="T27" fmla="*/ 341312 h 331"/>
                <a:gd name="T28" fmla="*/ 287338 w 568"/>
                <a:gd name="T29" fmla="*/ 363537 h 331"/>
                <a:gd name="T30" fmla="*/ 309563 w 568"/>
                <a:gd name="T31" fmla="*/ 377825 h 331"/>
                <a:gd name="T32" fmla="*/ 331788 w 568"/>
                <a:gd name="T33" fmla="*/ 392112 h 331"/>
                <a:gd name="T34" fmla="*/ 354013 w 568"/>
                <a:gd name="T35" fmla="*/ 400050 h 331"/>
                <a:gd name="T36" fmla="*/ 376238 w 568"/>
                <a:gd name="T37" fmla="*/ 414337 h 331"/>
                <a:gd name="T38" fmla="*/ 398463 w 568"/>
                <a:gd name="T39" fmla="*/ 422275 h 331"/>
                <a:gd name="T40" fmla="*/ 420688 w 568"/>
                <a:gd name="T41" fmla="*/ 436562 h 331"/>
                <a:gd name="T42" fmla="*/ 442913 w 568"/>
                <a:gd name="T43" fmla="*/ 444500 h 331"/>
                <a:gd name="T44" fmla="*/ 465138 w 568"/>
                <a:gd name="T45" fmla="*/ 450850 h 331"/>
                <a:gd name="T46" fmla="*/ 487363 w 568"/>
                <a:gd name="T47" fmla="*/ 458787 h 331"/>
                <a:gd name="T48" fmla="*/ 509588 w 568"/>
                <a:gd name="T49" fmla="*/ 466725 h 331"/>
                <a:gd name="T50" fmla="*/ 531813 w 568"/>
                <a:gd name="T51" fmla="*/ 473075 h 331"/>
                <a:gd name="T52" fmla="*/ 554038 w 568"/>
                <a:gd name="T53" fmla="*/ 481012 h 331"/>
                <a:gd name="T54" fmla="*/ 576263 w 568"/>
                <a:gd name="T55" fmla="*/ 481012 h 331"/>
                <a:gd name="T56" fmla="*/ 598488 w 568"/>
                <a:gd name="T57" fmla="*/ 488950 h 331"/>
                <a:gd name="T58" fmla="*/ 620713 w 568"/>
                <a:gd name="T59" fmla="*/ 495300 h 331"/>
                <a:gd name="T60" fmla="*/ 642938 w 568"/>
                <a:gd name="T61" fmla="*/ 495300 h 331"/>
                <a:gd name="T62" fmla="*/ 665163 w 568"/>
                <a:gd name="T63" fmla="*/ 503237 h 331"/>
                <a:gd name="T64" fmla="*/ 687388 w 568"/>
                <a:gd name="T65" fmla="*/ 503237 h 331"/>
                <a:gd name="T66" fmla="*/ 709613 w 568"/>
                <a:gd name="T67" fmla="*/ 511175 h 331"/>
                <a:gd name="T68" fmla="*/ 731838 w 568"/>
                <a:gd name="T69" fmla="*/ 511175 h 331"/>
                <a:gd name="T70" fmla="*/ 754063 w 568"/>
                <a:gd name="T71" fmla="*/ 517525 h 331"/>
                <a:gd name="T72" fmla="*/ 776288 w 568"/>
                <a:gd name="T73" fmla="*/ 517525 h 331"/>
                <a:gd name="T74" fmla="*/ 798513 w 568"/>
                <a:gd name="T75" fmla="*/ 517525 h 331"/>
                <a:gd name="T76" fmla="*/ 820738 w 568"/>
                <a:gd name="T77" fmla="*/ 525462 h 331"/>
                <a:gd name="T78" fmla="*/ 842963 w 568"/>
                <a:gd name="T79" fmla="*/ 525462 h 331"/>
                <a:gd name="T80" fmla="*/ 865188 w 568"/>
                <a:gd name="T81" fmla="*/ 525462 h 331"/>
                <a:gd name="T82" fmla="*/ 887413 w 568"/>
                <a:gd name="T83" fmla="*/ 525462 h 3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8" h="331">
                  <a:moveTo>
                    <a:pt x="0" y="0"/>
                  </a:moveTo>
                  <a:lnTo>
                    <a:pt x="4" y="5"/>
                  </a:lnTo>
                  <a:lnTo>
                    <a:pt x="4" y="10"/>
                  </a:lnTo>
                  <a:lnTo>
                    <a:pt x="9" y="14"/>
                  </a:lnTo>
                  <a:lnTo>
                    <a:pt x="9" y="19"/>
                  </a:lnTo>
                  <a:lnTo>
                    <a:pt x="18" y="28"/>
                  </a:lnTo>
                  <a:lnTo>
                    <a:pt x="18" y="33"/>
                  </a:lnTo>
                  <a:lnTo>
                    <a:pt x="23" y="38"/>
                  </a:lnTo>
                  <a:lnTo>
                    <a:pt x="23" y="42"/>
                  </a:lnTo>
                  <a:lnTo>
                    <a:pt x="28" y="47"/>
                  </a:lnTo>
                  <a:lnTo>
                    <a:pt x="28" y="52"/>
                  </a:lnTo>
                  <a:lnTo>
                    <a:pt x="37" y="61"/>
                  </a:lnTo>
                  <a:lnTo>
                    <a:pt x="37" y="66"/>
                  </a:lnTo>
                  <a:lnTo>
                    <a:pt x="42" y="70"/>
                  </a:lnTo>
                  <a:lnTo>
                    <a:pt x="46" y="75"/>
                  </a:lnTo>
                  <a:lnTo>
                    <a:pt x="46" y="84"/>
                  </a:lnTo>
                  <a:lnTo>
                    <a:pt x="51" y="89"/>
                  </a:lnTo>
                  <a:lnTo>
                    <a:pt x="60" y="98"/>
                  </a:lnTo>
                  <a:lnTo>
                    <a:pt x="60" y="103"/>
                  </a:lnTo>
                  <a:lnTo>
                    <a:pt x="65" y="107"/>
                  </a:lnTo>
                  <a:lnTo>
                    <a:pt x="74" y="117"/>
                  </a:lnTo>
                  <a:lnTo>
                    <a:pt x="74" y="121"/>
                  </a:lnTo>
                  <a:lnTo>
                    <a:pt x="79" y="126"/>
                  </a:lnTo>
                  <a:lnTo>
                    <a:pt x="88" y="135"/>
                  </a:lnTo>
                  <a:lnTo>
                    <a:pt x="88" y="140"/>
                  </a:lnTo>
                  <a:lnTo>
                    <a:pt x="93" y="145"/>
                  </a:lnTo>
                  <a:lnTo>
                    <a:pt x="98" y="149"/>
                  </a:lnTo>
                  <a:lnTo>
                    <a:pt x="102" y="154"/>
                  </a:lnTo>
                  <a:lnTo>
                    <a:pt x="107" y="159"/>
                  </a:lnTo>
                  <a:lnTo>
                    <a:pt x="112" y="163"/>
                  </a:lnTo>
                  <a:lnTo>
                    <a:pt x="116" y="168"/>
                  </a:lnTo>
                  <a:lnTo>
                    <a:pt x="125" y="177"/>
                  </a:lnTo>
                  <a:lnTo>
                    <a:pt x="125" y="182"/>
                  </a:lnTo>
                  <a:lnTo>
                    <a:pt x="130" y="187"/>
                  </a:lnTo>
                  <a:lnTo>
                    <a:pt x="135" y="187"/>
                  </a:lnTo>
                  <a:lnTo>
                    <a:pt x="139" y="191"/>
                  </a:lnTo>
                  <a:lnTo>
                    <a:pt x="144" y="196"/>
                  </a:lnTo>
                  <a:lnTo>
                    <a:pt x="149" y="201"/>
                  </a:lnTo>
                  <a:lnTo>
                    <a:pt x="153" y="205"/>
                  </a:lnTo>
                  <a:lnTo>
                    <a:pt x="158" y="210"/>
                  </a:lnTo>
                  <a:lnTo>
                    <a:pt x="163" y="215"/>
                  </a:lnTo>
                  <a:lnTo>
                    <a:pt x="167" y="215"/>
                  </a:lnTo>
                  <a:lnTo>
                    <a:pt x="172" y="219"/>
                  </a:lnTo>
                  <a:lnTo>
                    <a:pt x="177" y="224"/>
                  </a:lnTo>
                  <a:lnTo>
                    <a:pt x="181" y="229"/>
                  </a:lnTo>
                  <a:lnTo>
                    <a:pt x="186" y="229"/>
                  </a:lnTo>
                  <a:lnTo>
                    <a:pt x="191" y="233"/>
                  </a:lnTo>
                  <a:lnTo>
                    <a:pt x="195" y="238"/>
                  </a:lnTo>
                  <a:lnTo>
                    <a:pt x="200" y="238"/>
                  </a:lnTo>
                  <a:lnTo>
                    <a:pt x="205" y="243"/>
                  </a:lnTo>
                  <a:lnTo>
                    <a:pt x="209" y="247"/>
                  </a:lnTo>
                  <a:lnTo>
                    <a:pt x="214" y="247"/>
                  </a:lnTo>
                  <a:lnTo>
                    <a:pt x="219" y="252"/>
                  </a:lnTo>
                  <a:lnTo>
                    <a:pt x="223" y="252"/>
                  </a:lnTo>
                  <a:lnTo>
                    <a:pt x="228" y="257"/>
                  </a:lnTo>
                  <a:lnTo>
                    <a:pt x="233" y="257"/>
                  </a:lnTo>
                  <a:lnTo>
                    <a:pt x="237" y="261"/>
                  </a:lnTo>
                  <a:lnTo>
                    <a:pt x="242" y="266"/>
                  </a:lnTo>
                  <a:lnTo>
                    <a:pt x="247" y="266"/>
                  </a:lnTo>
                  <a:lnTo>
                    <a:pt x="251" y="266"/>
                  </a:lnTo>
                  <a:lnTo>
                    <a:pt x="256" y="270"/>
                  </a:lnTo>
                  <a:lnTo>
                    <a:pt x="261" y="270"/>
                  </a:lnTo>
                  <a:lnTo>
                    <a:pt x="265" y="275"/>
                  </a:lnTo>
                  <a:lnTo>
                    <a:pt x="270" y="275"/>
                  </a:lnTo>
                  <a:lnTo>
                    <a:pt x="275" y="280"/>
                  </a:lnTo>
                  <a:lnTo>
                    <a:pt x="279" y="280"/>
                  </a:lnTo>
                  <a:lnTo>
                    <a:pt x="284" y="280"/>
                  </a:lnTo>
                  <a:lnTo>
                    <a:pt x="288" y="284"/>
                  </a:lnTo>
                  <a:lnTo>
                    <a:pt x="293" y="284"/>
                  </a:lnTo>
                  <a:lnTo>
                    <a:pt x="298" y="289"/>
                  </a:lnTo>
                  <a:lnTo>
                    <a:pt x="302" y="289"/>
                  </a:lnTo>
                  <a:lnTo>
                    <a:pt x="307" y="289"/>
                  </a:lnTo>
                  <a:lnTo>
                    <a:pt x="312" y="289"/>
                  </a:lnTo>
                  <a:lnTo>
                    <a:pt x="316" y="294"/>
                  </a:lnTo>
                  <a:lnTo>
                    <a:pt x="321" y="294"/>
                  </a:lnTo>
                  <a:lnTo>
                    <a:pt x="326" y="294"/>
                  </a:lnTo>
                  <a:lnTo>
                    <a:pt x="330" y="298"/>
                  </a:lnTo>
                  <a:lnTo>
                    <a:pt x="335" y="298"/>
                  </a:lnTo>
                  <a:lnTo>
                    <a:pt x="340" y="298"/>
                  </a:lnTo>
                  <a:lnTo>
                    <a:pt x="344" y="303"/>
                  </a:lnTo>
                  <a:lnTo>
                    <a:pt x="349" y="303"/>
                  </a:lnTo>
                  <a:lnTo>
                    <a:pt x="354" y="303"/>
                  </a:lnTo>
                  <a:lnTo>
                    <a:pt x="358" y="303"/>
                  </a:lnTo>
                  <a:lnTo>
                    <a:pt x="363" y="303"/>
                  </a:lnTo>
                  <a:lnTo>
                    <a:pt x="368" y="308"/>
                  </a:lnTo>
                  <a:lnTo>
                    <a:pt x="372" y="308"/>
                  </a:lnTo>
                  <a:lnTo>
                    <a:pt x="377" y="308"/>
                  </a:lnTo>
                  <a:lnTo>
                    <a:pt x="382" y="308"/>
                  </a:lnTo>
                  <a:lnTo>
                    <a:pt x="386" y="312"/>
                  </a:lnTo>
                  <a:lnTo>
                    <a:pt x="391" y="312"/>
                  </a:lnTo>
                  <a:lnTo>
                    <a:pt x="396" y="312"/>
                  </a:lnTo>
                  <a:lnTo>
                    <a:pt x="400" y="312"/>
                  </a:lnTo>
                  <a:lnTo>
                    <a:pt x="405" y="312"/>
                  </a:lnTo>
                  <a:lnTo>
                    <a:pt x="410" y="317"/>
                  </a:lnTo>
                  <a:lnTo>
                    <a:pt x="414" y="317"/>
                  </a:lnTo>
                  <a:lnTo>
                    <a:pt x="419" y="317"/>
                  </a:lnTo>
                  <a:lnTo>
                    <a:pt x="424" y="317"/>
                  </a:lnTo>
                  <a:lnTo>
                    <a:pt x="428" y="317"/>
                  </a:lnTo>
                  <a:lnTo>
                    <a:pt x="433" y="317"/>
                  </a:lnTo>
                  <a:lnTo>
                    <a:pt x="438" y="322"/>
                  </a:lnTo>
                  <a:lnTo>
                    <a:pt x="442" y="322"/>
                  </a:lnTo>
                  <a:lnTo>
                    <a:pt x="447" y="322"/>
                  </a:lnTo>
                  <a:lnTo>
                    <a:pt x="451" y="322"/>
                  </a:lnTo>
                  <a:lnTo>
                    <a:pt x="456" y="322"/>
                  </a:lnTo>
                  <a:lnTo>
                    <a:pt x="461" y="322"/>
                  </a:lnTo>
                  <a:lnTo>
                    <a:pt x="465" y="322"/>
                  </a:lnTo>
                  <a:lnTo>
                    <a:pt x="470" y="326"/>
                  </a:lnTo>
                  <a:lnTo>
                    <a:pt x="475" y="326"/>
                  </a:lnTo>
                  <a:lnTo>
                    <a:pt x="479" y="326"/>
                  </a:lnTo>
                  <a:lnTo>
                    <a:pt x="484" y="326"/>
                  </a:lnTo>
                  <a:lnTo>
                    <a:pt x="489" y="326"/>
                  </a:lnTo>
                  <a:lnTo>
                    <a:pt x="493" y="326"/>
                  </a:lnTo>
                  <a:lnTo>
                    <a:pt x="498" y="326"/>
                  </a:lnTo>
                  <a:lnTo>
                    <a:pt x="503" y="326"/>
                  </a:lnTo>
                  <a:lnTo>
                    <a:pt x="507" y="326"/>
                  </a:lnTo>
                  <a:lnTo>
                    <a:pt x="512" y="331"/>
                  </a:lnTo>
                  <a:lnTo>
                    <a:pt x="517" y="331"/>
                  </a:lnTo>
                  <a:lnTo>
                    <a:pt x="521" y="331"/>
                  </a:lnTo>
                  <a:lnTo>
                    <a:pt x="526" y="331"/>
                  </a:lnTo>
                  <a:lnTo>
                    <a:pt x="531" y="331"/>
                  </a:lnTo>
                  <a:lnTo>
                    <a:pt x="535" y="331"/>
                  </a:lnTo>
                  <a:lnTo>
                    <a:pt x="540" y="331"/>
                  </a:lnTo>
                  <a:lnTo>
                    <a:pt x="545" y="331"/>
                  </a:lnTo>
                  <a:lnTo>
                    <a:pt x="549" y="331"/>
                  </a:lnTo>
                  <a:lnTo>
                    <a:pt x="554" y="331"/>
                  </a:lnTo>
                  <a:lnTo>
                    <a:pt x="559" y="331"/>
                  </a:lnTo>
                  <a:lnTo>
                    <a:pt x="563" y="331"/>
                  </a:lnTo>
                  <a:lnTo>
                    <a:pt x="568" y="331"/>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8" name="Freeform 67"/>
            <p:cNvSpPr>
              <a:spLocks/>
            </p:cNvSpPr>
            <p:nvPr/>
          </p:nvSpPr>
          <p:spPr bwMode="auto">
            <a:xfrm>
              <a:off x="2814722" y="2892137"/>
              <a:ext cx="1034948" cy="22223"/>
            </a:xfrm>
            <a:custGeom>
              <a:avLst/>
              <a:gdLst>
                <a:gd name="T0" fmla="*/ 14288 w 652"/>
                <a:gd name="T1" fmla="*/ 7938 h 14"/>
                <a:gd name="T2" fmla="*/ 36513 w 652"/>
                <a:gd name="T3" fmla="*/ 7938 h 14"/>
                <a:gd name="T4" fmla="*/ 58738 w 652"/>
                <a:gd name="T5" fmla="*/ 7938 h 14"/>
                <a:gd name="T6" fmla="*/ 80963 w 652"/>
                <a:gd name="T7" fmla="*/ 7938 h 14"/>
                <a:gd name="T8" fmla="*/ 103188 w 652"/>
                <a:gd name="T9" fmla="*/ 7938 h 14"/>
                <a:gd name="T10" fmla="*/ 125413 w 652"/>
                <a:gd name="T11" fmla="*/ 7938 h 14"/>
                <a:gd name="T12" fmla="*/ 147638 w 652"/>
                <a:gd name="T13" fmla="*/ 7938 h 14"/>
                <a:gd name="T14" fmla="*/ 169863 w 652"/>
                <a:gd name="T15" fmla="*/ 14288 h 14"/>
                <a:gd name="T16" fmla="*/ 192088 w 652"/>
                <a:gd name="T17" fmla="*/ 14288 h 14"/>
                <a:gd name="T18" fmla="*/ 214313 w 652"/>
                <a:gd name="T19" fmla="*/ 14288 h 14"/>
                <a:gd name="T20" fmla="*/ 236538 w 652"/>
                <a:gd name="T21" fmla="*/ 14288 h 14"/>
                <a:gd name="T22" fmla="*/ 258763 w 652"/>
                <a:gd name="T23" fmla="*/ 14288 h 14"/>
                <a:gd name="T24" fmla="*/ 280988 w 652"/>
                <a:gd name="T25" fmla="*/ 14288 h 14"/>
                <a:gd name="T26" fmla="*/ 303213 w 652"/>
                <a:gd name="T27" fmla="*/ 14288 h 14"/>
                <a:gd name="T28" fmla="*/ 325438 w 652"/>
                <a:gd name="T29" fmla="*/ 14288 h 14"/>
                <a:gd name="T30" fmla="*/ 347663 w 652"/>
                <a:gd name="T31" fmla="*/ 14288 h 14"/>
                <a:gd name="T32" fmla="*/ 369888 w 652"/>
                <a:gd name="T33" fmla="*/ 14288 h 14"/>
                <a:gd name="T34" fmla="*/ 392113 w 652"/>
                <a:gd name="T35" fmla="*/ 14288 h 14"/>
                <a:gd name="T36" fmla="*/ 414338 w 652"/>
                <a:gd name="T37" fmla="*/ 14288 h 14"/>
                <a:gd name="T38" fmla="*/ 436563 w 652"/>
                <a:gd name="T39" fmla="*/ 14288 h 14"/>
                <a:gd name="T40" fmla="*/ 458788 w 652"/>
                <a:gd name="T41" fmla="*/ 14288 h 14"/>
                <a:gd name="T42" fmla="*/ 481013 w 652"/>
                <a:gd name="T43" fmla="*/ 14288 h 14"/>
                <a:gd name="T44" fmla="*/ 503238 w 652"/>
                <a:gd name="T45" fmla="*/ 14288 h 14"/>
                <a:gd name="T46" fmla="*/ 525463 w 652"/>
                <a:gd name="T47" fmla="*/ 14288 h 14"/>
                <a:gd name="T48" fmla="*/ 554038 w 652"/>
                <a:gd name="T49" fmla="*/ 14288 h 14"/>
                <a:gd name="T50" fmla="*/ 576263 w 652"/>
                <a:gd name="T51" fmla="*/ 22225 h 14"/>
                <a:gd name="T52" fmla="*/ 598488 w 652"/>
                <a:gd name="T53" fmla="*/ 22225 h 14"/>
                <a:gd name="T54" fmla="*/ 628650 w 652"/>
                <a:gd name="T55" fmla="*/ 22225 h 14"/>
                <a:gd name="T56" fmla="*/ 650875 w 652"/>
                <a:gd name="T57" fmla="*/ 22225 h 14"/>
                <a:gd name="T58" fmla="*/ 679450 w 652"/>
                <a:gd name="T59" fmla="*/ 22225 h 14"/>
                <a:gd name="T60" fmla="*/ 701675 w 652"/>
                <a:gd name="T61" fmla="*/ 22225 h 14"/>
                <a:gd name="T62" fmla="*/ 731838 w 652"/>
                <a:gd name="T63" fmla="*/ 22225 h 14"/>
                <a:gd name="T64" fmla="*/ 762000 w 652"/>
                <a:gd name="T65" fmla="*/ 22225 h 14"/>
                <a:gd name="T66" fmla="*/ 784225 w 652"/>
                <a:gd name="T67" fmla="*/ 22225 h 14"/>
                <a:gd name="T68" fmla="*/ 812800 w 652"/>
                <a:gd name="T69" fmla="*/ 22225 h 14"/>
                <a:gd name="T70" fmla="*/ 842963 w 652"/>
                <a:gd name="T71" fmla="*/ 22225 h 14"/>
                <a:gd name="T72" fmla="*/ 871538 w 652"/>
                <a:gd name="T73" fmla="*/ 22225 h 14"/>
                <a:gd name="T74" fmla="*/ 893763 w 652"/>
                <a:gd name="T75" fmla="*/ 22225 h 14"/>
                <a:gd name="T76" fmla="*/ 923925 w 652"/>
                <a:gd name="T77" fmla="*/ 22225 h 14"/>
                <a:gd name="T78" fmla="*/ 954088 w 652"/>
                <a:gd name="T79" fmla="*/ 22225 h 14"/>
                <a:gd name="T80" fmla="*/ 982663 w 652"/>
                <a:gd name="T81" fmla="*/ 22225 h 14"/>
                <a:gd name="T82" fmla="*/ 1012825 w 652"/>
                <a:gd name="T83" fmla="*/ 22225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52" h="14">
                  <a:moveTo>
                    <a:pt x="0" y="0"/>
                  </a:moveTo>
                  <a:lnTo>
                    <a:pt x="5" y="5"/>
                  </a:lnTo>
                  <a:lnTo>
                    <a:pt x="9" y="5"/>
                  </a:lnTo>
                  <a:lnTo>
                    <a:pt x="14" y="5"/>
                  </a:lnTo>
                  <a:lnTo>
                    <a:pt x="19" y="5"/>
                  </a:lnTo>
                  <a:lnTo>
                    <a:pt x="23" y="5"/>
                  </a:lnTo>
                  <a:lnTo>
                    <a:pt x="28" y="5"/>
                  </a:lnTo>
                  <a:lnTo>
                    <a:pt x="33" y="5"/>
                  </a:lnTo>
                  <a:lnTo>
                    <a:pt x="37" y="5"/>
                  </a:lnTo>
                  <a:lnTo>
                    <a:pt x="42" y="5"/>
                  </a:lnTo>
                  <a:lnTo>
                    <a:pt x="46" y="5"/>
                  </a:lnTo>
                  <a:lnTo>
                    <a:pt x="51" y="5"/>
                  </a:lnTo>
                  <a:lnTo>
                    <a:pt x="56" y="5"/>
                  </a:lnTo>
                  <a:lnTo>
                    <a:pt x="60" y="5"/>
                  </a:lnTo>
                  <a:lnTo>
                    <a:pt x="65" y="5"/>
                  </a:lnTo>
                  <a:lnTo>
                    <a:pt x="70" y="5"/>
                  </a:lnTo>
                  <a:lnTo>
                    <a:pt x="74" y="5"/>
                  </a:lnTo>
                  <a:lnTo>
                    <a:pt x="79" y="5"/>
                  </a:lnTo>
                  <a:lnTo>
                    <a:pt x="84" y="5"/>
                  </a:lnTo>
                  <a:lnTo>
                    <a:pt x="88" y="5"/>
                  </a:lnTo>
                  <a:lnTo>
                    <a:pt x="93" y="5"/>
                  </a:lnTo>
                  <a:lnTo>
                    <a:pt x="98" y="9"/>
                  </a:lnTo>
                  <a:lnTo>
                    <a:pt x="102" y="9"/>
                  </a:lnTo>
                  <a:lnTo>
                    <a:pt x="107" y="9"/>
                  </a:lnTo>
                  <a:lnTo>
                    <a:pt x="112" y="9"/>
                  </a:lnTo>
                  <a:lnTo>
                    <a:pt x="116" y="9"/>
                  </a:lnTo>
                  <a:lnTo>
                    <a:pt x="121" y="9"/>
                  </a:lnTo>
                  <a:lnTo>
                    <a:pt x="126" y="9"/>
                  </a:lnTo>
                  <a:lnTo>
                    <a:pt x="130" y="9"/>
                  </a:lnTo>
                  <a:lnTo>
                    <a:pt x="135" y="9"/>
                  </a:lnTo>
                  <a:lnTo>
                    <a:pt x="140" y="9"/>
                  </a:lnTo>
                  <a:lnTo>
                    <a:pt x="144" y="9"/>
                  </a:lnTo>
                  <a:lnTo>
                    <a:pt x="149" y="9"/>
                  </a:lnTo>
                  <a:lnTo>
                    <a:pt x="154" y="9"/>
                  </a:lnTo>
                  <a:lnTo>
                    <a:pt x="158" y="9"/>
                  </a:lnTo>
                  <a:lnTo>
                    <a:pt x="163" y="9"/>
                  </a:lnTo>
                  <a:lnTo>
                    <a:pt x="168" y="9"/>
                  </a:lnTo>
                  <a:lnTo>
                    <a:pt x="172" y="9"/>
                  </a:lnTo>
                  <a:lnTo>
                    <a:pt x="177" y="9"/>
                  </a:lnTo>
                  <a:lnTo>
                    <a:pt x="182" y="9"/>
                  </a:lnTo>
                  <a:lnTo>
                    <a:pt x="186" y="9"/>
                  </a:lnTo>
                  <a:lnTo>
                    <a:pt x="191" y="9"/>
                  </a:lnTo>
                  <a:lnTo>
                    <a:pt x="195" y="9"/>
                  </a:lnTo>
                  <a:lnTo>
                    <a:pt x="200" y="9"/>
                  </a:lnTo>
                  <a:lnTo>
                    <a:pt x="205" y="9"/>
                  </a:lnTo>
                  <a:lnTo>
                    <a:pt x="209" y="9"/>
                  </a:lnTo>
                  <a:lnTo>
                    <a:pt x="214" y="9"/>
                  </a:lnTo>
                  <a:lnTo>
                    <a:pt x="219" y="9"/>
                  </a:lnTo>
                  <a:lnTo>
                    <a:pt x="223" y="9"/>
                  </a:lnTo>
                  <a:lnTo>
                    <a:pt x="228" y="9"/>
                  </a:lnTo>
                  <a:lnTo>
                    <a:pt x="233" y="9"/>
                  </a:lnTo>
                  <a:lnTo>
                    <a:pt x="237" y="9"/>
                  </a:lnTo>
                  <a:lnTo>
                    <a:pt x="242" y="9"/>
                  </a:lnTo>
                  <a:lnTo>
                    <a:pt x="247" y="9"/>
                  </a:lnTo>
                  <a:lnTo>
                    <a:pt x="251" y="9"/>
                  </a:lnTo>
                  <a:lnTo>
                    <a:pt x="256" y="9"/>
                  </a:lnTo>
                  <a:lnTo>
                    <a:pt x="261" y="9"/>
                  </a:lnTo>
                  <a:lnTo>
                    <a:pt x="265" y="9"/>
                  </a:lnTo>
                  <a:lnTo>
                    <a:pt x="270" y="9"/>
                  </a:lnTo>
                  <a:lnTo>
                    <a:pt x="275" y="9"/>
                  </a:lnTo>
                  <a:lnTo>
                    <a:pt x="279" y="9"/>
                  </a:lnTo>
                  <a:lnTo>
                    <a:pt x="284" y="9"/>
                  </a:lnTo>
                  <a:lnTo>
                    <a:pt x="289" y="9"/>
                  </a:lnTo>
                  <a:lnTo>
                    <a:pt x="293" y="9"/>
                  </a:lnTo>
                  <a:lnTo>
                    <a:pt x="298" y="9"/>
                  </a:lnTo>
                  <a:lnTo>
                    <a:pt x="303" y="9"/>
                  </a:lnTo>
                  <a:lnTo>
                    <a:pt x="307" y="9"/>
                  </a:lnTo>
                  <a:lnTo>
                    <a:pt x="312" y="9"/>
                  </a:lnTo>
                  <a:lnTo>
                    <a:pt x="317" y="9"/>
                  </a:lnTo>
                  <a:lnTo>
                    <a:pt x="321" y="9"/>
                  </a:lnTo>
                  <a:lnTo>
                    <a:pt x="326" y="9"/>
                  </a:lnTo>
                  <a:lnTo>
                    <a:pt x="331" y="9"/>
                  </a:lnTo>
                  <a:lnTo>
                    <a:pt x="335" y="9"/>
                  </a:lnTo>
                  <a:lnTo>
                    <a:pt x="345" y="9"/>
                  </a:lnTo>
                  <a:lnTo>
                    <a:pt x="349" y="9"/>
                  </a:lnTo>
                  <a:lnTo>
                    <a:pt x="354" y="9"/>
                  </a:lnTo>
                  <a:lnTo>
                    <a:pt x="358" y="9"/>
                  </a:lnTo>
                  <a:lnTo>
                    <a:pt x="363" y="14"/>
                  </a:lnTo>
                  <a:lnTo>
                    <a:pt x="368" y="14"/>
                  </a:lnTo>
                  <a:lnTo>
                    <a:pt x="372" y="14"/>
                  </a:lnTo>
                  <a:lnTo>
                    <a:pt x="377" y="14"/>
                  </a:lnTo>
                  <a:lnTo>
                    <a:pt x="386" y="14"/>
                  </a:lnTo>
                  <a:lnTo>
                    <a:pt x="391" y="14"/>
                  </a:lnTo>
                  <a:lnTo>
                    <a:pt x="396" y="14"/>
                  </a:lnTo>
                  <a:lnTo>
                    <a:pt x="400" y="14"/>
                  </a:lnTo>
                  <a:lnTo>
                    <a:pt x="405" y="14"/>
                  </a:lnTo>
                  <a:lnTo>
                    <a:pt x="410" y="14"/>
                  </a:lnTo>
                  <a:lnTo>
                    <a:pt x="419" y="14"/>
                  </a:lnTo>
                  <a:lnTo>
                    <a:pt x="424" y="14"/>
                  </a:lnTo>
                  <a:lnTo>
                    <a:pt x="428" y="14"/>
                  </a:lnTo>
                  <a:lnTo>
                    <a:pt x="433" y="14"/>
                  </a:lnTo>
                  <a:lnTo>
                    <a:pt x="438" y="14"/>
                  </a:lnTo>
                  <a:lnTo>
                    <a:pt x="442" y="14"/>
                  </a:lnTo>
                  <a:lnTo>
                    <a:pt x="452" y="14"/>
                  </a:lnTo>
                  <a:lnTo>
                    <a:pt x="456" y="14"/>
                  </a:lnTo>
                  <a:lnTo>
                    <a:pt x="461" y="14"/>
                  </a:lnTo>
                  <a:lnTo>
                    <a:pt x="466" y="14"/>
                  </a:lnTo>
                  <a:lnTo>
                    <a:pt x="470" y="14"/>
                  </a:lnTo>
                  <a:lnTo>
                    <a:pt x="480" y="14"/>
                  </a:lnTo>
                  <a:lnTo>
                    <a:pt x="484" y="14"/>
                  </a:lnTo>
                  <a:lnTo>
                    <a:pt x="489" y="14"/>
                  </a:lnTo>
                  <a:lnTo>
                    <a:pt x="494" y="14"/>
                  </a:lnTo>
                  <a:lnTo>
                    <a:pt x="503" y="14"/>
                  </a:lnTo>
                  <a:lnTo>
                    <a:pt x="508" y="14"/>
                  </a:lnTo>
                  <a:lnTo>
                    <a:pt x="512" y="14"/>
                  </a:lnTo>
                  <a:lnTo>
                    <a:pt x="517" y="14"/>
                  </a:lnTo>
                  <a:lnTo>
                    <a:pt x="521" y="14"/>
                  </a:lnTo>
                  <a:lnTo>
                    <a:pt x="531" y="14"/>
                  </a:lnTo>
                  <a:lnTo>
                    <a:pt x="535" y="14"/>
                  </a:lnTo>
                  <a:lnTo>
                    <a:pt x="540" y="14"/>
                  </a:lnTo>
                  <a:lnTo>
                    <a:pt x="549" y="14"/>
                  </a:lnTo>
                  <a:lnTo>
                    <a:pt x="554" y="14"/>
                  </a:lnTo>
                  <a:lnTo>
                    <a:pt x="559" y="14"/>
                  </a:lnTo>
                  <a:lnTo>
                    <a:pt x="563" y="14"/>
                  </a:lnTo>
                  <a:lnTo>
                    <a:pt x="573" y="14"/>
                  </a:lnTo>
                  <a:lnTo>
                    <a:pt x="577" y="14"/>
                  </a:lnTo>
                  <a:lnTo>
                    <a:pt x="582" y="14"/>
                  </a:lnTo>
                  <a:lnTo>
                    <a:pt x="591" y="14"/>
                  </a:lnTo>
                  <a:lnTo>
                    <a:pt x="596" y="14"/>
                  </a:lnTo>
                  <a:lnTo>
                    <a:pt x="601" y="14"/>
                  </a:lnTo>
                  <a:lnTo>
                    <a:pt x="610" y="14"/>
                  </a:lnTo>
                  <a:lnTo>
                    <a:pt x="615" y="14"/>
                  </a:lnTo>
                  <a:lnTo>
                    <a:pt x="619" y="14"/>
                  </a:lnTo>
                  <a:lnTo>
                    <a:pt x="629" y="14"/>
                  </a:lnTo>
                  <a:lnTo>
                    <a:pt x="633" y="14"/>
                  </a:lnTo>
                  <a:lnTo>
                    <a:pt x="638" y="14"/>
                  </a:lnTo>
                  <a:lnTo>
                    <a:pt x="643" y="14"/>
                  </a:lnTo>
                  <a:lnTo>
                    <a:pt x="652" y="14"/>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9" name="Freeform 68"/>
            <p:cNvSpPr>
              <a:spLocks/>
            </p:cNvSpPr>
            <p:nvPr/>
          </p:nvSpPr>
          <p:spPr bwMode="auto">
            <a:xfrm>
              <a:off x="3849670" y="2914359"/>
              <a:ext cx="317469" cy="0"/>
            </a:xfrm>
            <a:custGeom>
              <a:avLst/>
              <a:gdLst>
                <a:gd name="T0" fmla="*/ 0 w 200"/>
                <a:gd name="T1" fmla="*/ 7938 w 200"/>
                <a:gd name="T2" fmla="*/ 14288 w 200"/>
                <a:gd name="T3" fmla="*/ 22225 w 200"/>
                <a:gd name="T4" fmla="*/ 30163 w 200"/>
                <a:gd name="T5" fmla="*/ 36513 w 200"/>
                <a:gd name="T6" fmla="*/ 44450 w 200"/>
                <a:gd name="T7" fmla="*/ 50800 w 200"/>
                <a:gd name="T8" fmla="*/ 58738 w 200"/>
                <a:gd name="T9" fmla="*/ 66675 w 200"/>
                <a:gd name="T10" fmla="*/ 73025 w 200"/>
                <a:gd name="T11" fmla="*/ 80963 w 200"/>
                <a:gd name="T12" fmla="*/ 88900 w 200"/>
                <a:gd name="T13" fmla="*/ 95250 w 200"/>
                <a:gd name="T14" fmla="*/ 103188 w 200"/>
                <a:gd name="T15" fmla="*/ 111125 w 200"/>
                <a:gd name="T16" fmla="*/ 117475 w 200"/>
                <a:gd name="T17" fmla="*/ 125413 w 200"/>
                <a:gd name="T18" fmla="*/ 133350 w 200"/>
                <a:gd name="T19" fmla="*/ 139700 w 200"/>
                <a:gd name="T20" fmla="*/ 147638 w 200"/>
                <a:gd name="T21" fmla="*/ 161925 w 200"/>
                <a:gd name="T22" fmla="*/ 169863 w 200"/>
                <a:gd name="T23" fmla="*/ 177800 w 200"/>
                <a:gd name="T24" fmla="*/ 192088 w 200"/>
                <a:gd name="T25" fmla="*/ 200025 w 200"/>
                <a:gd name="T26" fmla="*/ 206375 w 200"/>
                <a:gd name="T27" fmla="*/ 222250 w 200"/>
                <a:gd name="T28" fmla="*/ 228600 w 200"/>
                <a:gd name="T29" fmla="*/ 236538 w 200"/>
                <a:gd name="T30" fmla="*/ 250825 w 200"/>
                <a:gd name="T31" fmla="*/ 266700 w 200"/>
                <a:gd name="T32" fmla="*/ 273050 w 200"/>
                <a:gd name="T33" fmla="*/ 288925 w 200"/>
                <a:gd name="T34" fmla="*/ 295275 w 200"/>
                <a:gd name="T35" fmla="*/ 309563 w 200"/>
                <a:gd name="T36" fmla="*/ 317500 w 200"/>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Lst>
              <a:ahLst/>
              <a:cxnLst>
                <a:cxn ang="T37">
                  <a:pos x="T0" y="0"/>
                </a:cxn>
                <a:cxn ang="T38">
                  <a:pos x="T1" y="0"/>
                </a:cxn>
                <a:cxn ang="T39">
                  <a:pos x="T2" y="0"/>
                </a:cxn>
                <a:cxn ang="T40">
                  <a:pos x="T3" y="0"/>
                </a:cxn>
                <a:cxn ang="T41">
                  <a:pos x="T4" y="0"/>
                </a:cxn>
                <a:cxn ang="T42">
                  <a:pos x="T5" y="0"/>
                </a:cxn>
                <a:cxn ang="T43">
                  <a:pos x="T6" y="0"/>
                </a:cxn>
                <a:cxn ang="T44">
                  <a:pos x="T7" y="0"/>
                </a:cxn>
                <a:cxn ang="T45">
                  <a:pos x="T8" y="0"/>
                </a:cxn>
                <a:cxn ang="T46">
                  <a:pos x="T9" y="0"/>
                </a:cxn>
                <a:cxn ang="T47">
                  <a:pos x="T10" y="0"/>
                </a:cxn>
                <a:cxn ang="T48">
                  <a:pos x="T11" y="0"/>
                </a:cxn>
                <a:cxn ang="T49">
                  <a:pos x="T12" y="0"/>
                </a:cxn>
                <a:cxn ang="T50">
                  <a:pos x="T13" y="0"/>
                </a:cxn>
                <a:cxn ang="T51">
                  <a:pos x="T14" y="0"/>
                </a:cxn>
                <a:cxn ang="T52">
                  <a:pos x="T15" y="0"/>
                </a:cxn>
                <a:cxn ang="T53">
                  <a:pos x="T16" y="0"/>
                </a:cxn>
                <a:cxn ang="T54">
                  <a:pos x="T17" y="0"/>
                </a:cxn>
                <a:cxn ang="T55">
                  <a:pos x="T18" y="0"/>
                </a:cxn>
                <a:cxn ang="T56">
                  <a:pos x="T19" y="0"/>
                </a:cxn>
                <a:cxn ang="T57">
                  <a:pos x="T20" y="0"/>
                </a:cxn>
                <a:cxn ang="T58">
                  <a:pos x="T21" y="0"/>
                </a:cxn>
                <a:cxn ang="T59">
                  <a:pos x="T22" y="0"/>
                </a:cxn>
                <a:cxn ang="T60">
                  <a:pos x="T23" y="0"/>
                </a:cxn>
                <a:cxn ang="T61">
                  <a:pos x="T24" y="0"/>
                </a:cxn>
                <a:cxn ang="T62">
                  <a:pos x="T25" y="0"/>
                </a:cxn>
                <a:cxn ang="T63">
                  <a:pos x="T26" y="0"/>
                </a:cxn>
                <a:cxn ang="T64">
                  <a:pos x="T27" y="0"/>
                </a:cxn>
                <a:cxn ang="T65">
                  <a:pos x="T28" y="0"/>
                </a:cxn>
                <a:cxn ang="T66">
                  <a:pos x="T29" y="0"/>
                </a:cxn>
                <a:cxn ang="T67">
                  <a:pos x="T30" y="0"/>
                </a:cxn>
                <a:cxn ang="T68">
                  <a:pos x="T31" y="0"/>
                </a:cxn>
                <a:cxn ang="T69">
                  <a:pos x="T32" y="0"/>
                </a:cxn>
                <a:cxn ang="T70">
                  <a:pos x="T33" y="0"/>
                </a:cxn>
                <a:cxn ang="T71">
                  <a:pos x="T34" y="0"/>
                </a:cxn>
                <a:cxn ang="T72">
                  <a:pos x="T35" y="0"/>
                </a:cxn>
                <a:cxn ang="T73">
                  <a:pos x="T36" y="0"/>
                </a:cxn>
              </a:cxnLst>
              <a:rect l="0" t="0" r="r" b="b"/>
              <a:pathLst>
                <a:path w="200">
                  <a:moveTo>
                    <a:pt x="0" y="0"/>
                  </a:moveTo>
                  <a:lnTo>
                    <a:pt x="5" y="0"/>
                  </a:lnTo>
                  <a:lnTo>
                    <a:pt x="9" y="0"/>
                  </a:lnTo>
                  <a:lnTo>
                    <a:pt x="14" y="0"/>
                  </a:lnTo>
                  <a:lnTo>
                    <a:pt x="19" y="0"/>
                  </a:lnTo>
                  <a:lnTo>
                    <a:pt x="23" y="0"/>
                  </a:lnTo>
                  <a:lnTo>
                    <a:pt x="28" y="0"/>
                  </a:lnTo>
                  <a:lnTo>
                    <a:pt x="32" y="0"/>
                  </a:lnTo>
                  <a:lnTo>
                    <a:pt x="37" y="0"/>
                  </a:lnTo>
                  <a:lnTo>
                    <a:pt x="42" y="0"/>
                  </a:lnTo>
                  <a:lnTo>
                    <a:pt x="46" y="0"/>
                  </a:lnTo>
                  <a:lnTo>
                    <a:pt x="51" y="0"/>
                  </a:lnTo>
                  <a:lnTo>
                    <a:pt x="56" y="0"/>
                  </a:lnTo>
                  <a:lnTo>
                    <a:pt x="60" y="0"/>
                  </a:lnTo>
                  <a:lnTo>
                    <a:pt x="65" y="0"/>
                  </a:lnTo>
                  <a:lnTo>
                    <a:pt x="70" y="0"/>
                  </a:lnTo>
                  <a:lnTo>
                    <a:pt x="74" y="0"/>
                  </a:lnTo>
                  <a:lnTo>
                    <a:pt x="79" y="0"/>
                  </a:lnTo>
                  <a:lnTo>
                    <a:pt x="84" y="0"/>
                  </a:lnTo>
                  <a:lnTo>
                    <a:pt x="88" y="0"/>
                  </a:lnTo>
                  <a:lnTo>
                    <a:pt x="93" y="0"/>
                  </a:lnTo>
                  <a:lnTo>
                    <a:pt x="102" y="0"/>
                  </a:lnTo>
                  <a:lnTo>
                    <a:pt x="107" y="0"/>
                  </a:lnTo>
                  <a:lnTo>
                    <a:pt x="112" y="0"/>
                  </a:lnTo>
                  <a:lnTo>
                    <a:pt x="121" y="0"/>
                  </a:lnTo>
                  <a:lnTo>
                    <a:pt x="126" y="0"/>
                  </a:lnTo>
                  <a:lnTo>
                    <a:pt x="130" y="0"/>
                  </a:lnTo>
                  <a:lnTo>
                    <a:pt x="140" y="0"/>
                  </a:lnTo>
                  <a:lnTo>
                    <a:pt x="144" y="0"/>
                  </a:lnTo>
                  <a:lnTo>
                    <a:pt x="149" y="0"/>
                  </a:lnTo>
                  <a:lnTo>
                    <a:pt x="158" y="0"/>
                  </a:lnTo>
                  <a:lnTo>
                    <a:pt x="168" y="0"/>
                  </a:lnTo>
                  <a:lnTo>
                    <a:pt x="172" y="0"/>
                  </a:lnTo>
                  <a:lnTo>
                    <a:pt x="182" y="0"/>
                  </a:lnTo>
                  <a:lnTo>
                    <a:pt x="186" y="0"/>
                  </a:lnTo>
                  <a:lnTo>
                    <a:pt x="195" y="0"/>
                  </a:lnTo>
                  <a:lnTo>
                    <a:pt x="200" y="0"/>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70" name="Group 569"/>
          <p:cNvGrpSpPr/>
          <p:nvPr/>
        </p:nvGrpSpPr>
        <p:grpSpPr>
          <a:xfrm>
            <a:off x="5773659" y="855641"/>
            <a:ext cx="3030213" cy="2130196"/>
            <a:chOff x="5773659" y="855641"/>
            <a:chExt cx="3030213" cy="2130196"/>
          </a:xfrm>
        </p:grpSpPr>
        <p:sp>
          <p:nvSpPr>
            <p:cNvPr id="571" name="Freeform 65"/>
            <p:cNvSpPr>
              <a:spLocks/>
            </p:cNvSpPr>
            <p:nvPr/>
          </p:nvSpPr>
          <p:spPr bwMode="auto">
            <a:xfrm>
              <a:off x="5773659" y="855641"/>
              <a:ext cx="776204" cy="1849238"/>
            </a:xfrm>
            <a:custGeom>
              <a:avLst/>
              <a:gdLst>
                <a:gd name="T0" fmla="*/ 228600 w 489"/>
                <a:gd name="T1" fmla="*/ 44450 h 1165"/>
                <a:gd name="T2" fmla="*/ 242887 w 489"/>
                <a:gd name="T3" fmla="*/ 141287 h 1165"/>
                <a:gd name="T4" fmla="*/ 250825 w 489"/>
                <a:gd name="T5" fmla="*/ 266700 h 1165"/>
                <a:gd name="T6" fmla="*/ 265112 w 489"/>
                <a:gd name="T7" fmla="*/ 333375 h 1165"/>
                <a:gd name="T8" fmla="*/ 273050 w 489"/>
                <a:gd name="T9" fmla="*/ 422275 h 1165"/>
                <a:gd name="T10" fmla="*/ 287337 w 489"/>
                <a:gd name="T11" fmla="*/ 473075 h 1165"/>
                <a:gd name="T12" fmla="*/ 295275 w 489"/>
                <a:gd name="T13" fmla="*/ 555625 h 1165"/>
                <a:gd name="T14" fmla="*/ 309562 w 489"/>
                <a:gd name="T15" fmla="*/ 606425 h 1165"/>
                <a:gd name="T16" fmla="*/ 317500 w 489"/>
                <a:gd name="T17" fmla="*/ 673100 h 1165"/>
                <a:gd name="T18" fmla="*/ 331787 w 489"/>
                <a:gd name="T19" fmla="*/ 717550 h 1165"/>
                <a:gd name="T20" fmla="*/ 339725 w 489"/>
                <a:gd name="T21" fmla="*/ 776287 h 1165"/>
                <a:gd name="T22" fmla="*/ 354012 w 489"/>
                <a:gd name="T23" fmla="*/ 820737 h 1165"/>
                <a:gd name="T24" fmla="*/ 361950 w 489"/>
                <a:gd name="T25" fmla="*/ 881062 h 1165"/>
                <a:gd name="T26" fmla="*/ 376237 w 489"/>
                <a:gd name="T27" fmla="*/ 917575 h 1165"/>
                <a:gd name="T28" fmla="*/ 384175 w 489"/>
                <a:gd name="T29" fmla="*/ 968375 h 1165"/>
                <a:gd name="T30" fmla="*/ 398462 w 489"/>
                <a:gd name="T31" fmla="*/ 1006475 h 1165"/>
                <a:gd name="T32" fmla="*/ 406400 w 489"/>
                <a:gd name="T33" fmla="*/ 1057275 h 1165"/>
                <a:gd name="T34" fmla="*/ 420687 w 489"/>
                <a:gd name="T35" fmla="*/ 1087437 h 1165"/>
                <a:gd name="T36" fmla="*/ 428625 w 489"/>
                <a:gd name="T37" fmla="*/ 1139825 h 1165"/>
                <a:gd name="T38" fmla="*/ 442912 w 489"/>
                <a:gd name="T39" fmla="*/ 1168400 h 1165"/>
                <a:gd name="T40" fmla="*/ 450850 w 489"/>
                <a:gd name="T41" fmla="*/ 1206500 h 1165"/>
                <a:gd name="T42" fmla="*/ 465137 w 489"/>
                <a:gd name="T43" fmla="*/ 1243012 h 1165"/>
                <a:gd name="T44" fmla="*/ 473075 w 489"/>
                <a:gd name="T45" fmla="*/ 1279525 h 1165"/>
                <a:gd name="T46" fmla="*/ 487362 w 489"/>
                <a:gd name="T47" fmla="*/ 1309687 h 1165"/>
                <a:gd name="T48" fmla="*/ 495300 w 489"/>
                <a:gd name="T49" fmla="*/ 1346200 h 1165"/>
                <a:gd name="T50" fmla="*/ 509587 w 489"/>
                <a:gd name="T51" fmla="*/ 1368425 h 1165"/>
                <a:gd name="T52" fmla="*/ 517525 w 489"/>
                <a:gd name="T53" fmla="*/ 1404937 h 1165"/>
                <a:gd name="T54" fmla="*/ 531812 w 489"/>
                <a:gd name="T55" fmla="*/ 1427162 h 1165"/>
                <a:gd name="T56" fmla="*/ 539750 w 489"/>
                <a:gd name="T57" fmla="*/ 1457325 h 1165"/>
                <a:gd name="T58" fmla="*/ 561975 w 489"/>
                <a:gd name="T59" fmla="*/ 1493837 h 1165"/>
                <a:gd name="T60" fmla="*/ 568325 w 489"/>
                <a:gd name="T61" fmla="*/ 1524000 h 1165"/>
                <a:gd name="T62" fmla="*/ 590550 w 489"/>
                <a:gd name="T63" fmla="*/ 1560512 h 1165"/>
                <a:gd name="T64" fmla="*/ 598487 w 489"/>
                <a:gd name="T65" fmla="*/ 1590675 h 1165"/>
                <a:gd name="T66" fmla="*/ 628650 w 489"/>
                <a:gd name="T67" fmla="*/ 1635125 h 1165"/>
                <a:gd name="T68" fmla="*/ 635000 w 489"/>
                <a:gd name="T69" fmla="*/ 1657350 h 1165"/>
                <a:gd name="T70" fmla="*/ 657225 w 489"/>
                <a:gd name="T71" fmla="*/ 1685925 h 1165"/>
                <a:gd name="T72" fmla="*/ 673100 w 489"/>
                <a:gd name="T73" fmla="*/ 1708150 h 1165"/>
                <a:gd name="T74" fmla="*/ 687387 w 489"/>
                <a:gd name="T75" fmla="*/ 1738312 h 1165"/>
                <a:gd name="T76" fmla="*/ 701675 w 489"/>
                <a:gd name="T77" fmla="*/ 1760537 h 1165"/>
                <a:gd name="T78" fmla="*/ 723900 w 489"/>
                <a:gd name="T79" fmla="*/ 1782762 h 1165"/>
                <a:gd name="T80" fmla="*/ 738187 w 489"/>
                <a:gd name="T81" fmla="*/ 1804987 h 1165"/>
                <a:gd name="T82" fmla="*/ 760412 w 489"/>
                <a:gd name="T83" fmla="*/ 1833562 h 11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9" h="1165">
                  <a:moveTo>
                    <a:pt x="0" y="0"/>
                  </a:moveTo>
                  <a:lnTo>
                    <a:pt x="144" y="0"/>
                  </a:lnTo>
                  <a:lnTo>
                    <a:pt x="144" y="28"/>
                  </a:lnTo>
                  <a:lnTo>
                    <a:pt x="149" y="33"/>
                  </a:lnTo>
                  <a:lnTo>
                    <a:pt x="149" y="84"/>
                  </a:lnTo>
                  <a:lnTo>
                    <a:pt x="153" y="89"/>
                  </a:lnTo>
                  <a:lnTo>
                    <a:pt x="153" y="131"/>
                  </a:lnTo>
                  <a:lnTo>
                    <a:pt x="158" y="135"/>
                  </a:lnTo>
                  <a:lnTo>
                    <a:pt x="158" y="168"/>
                  </a:lnTo>
                  <a:lnTo>
                    <a:pt x="163" y="173"/>
                  </a:lnTo>
                  <a:lnTo>
                    <a:pt x="163" y="205"/>
                  </a:lnTo>
                  <a:lnTo>
                    <a:pt x="167" y="210"/>
                  </a:lnTo>
                  <a:lnTo>
                    <a:pt x="167" y="238"/>
                  </a:lnTo>
                  <a:lnTo>
                    <a:pt x="172" y="243"/>
                  </a:lnTo>
                  <a:lnTo>
                    <a:pt x="172" y="266"/>
                  </a:lnTo>
                  <a:lnTo>
                    <a:pt x="177" y="271"/>
                  </a:lnTo>
                  <a:lnTo>
                    <a:pt x="177" y="294"/>
                  </a:lnTo>
                  <a:lnTo>
                    <a:pt x="181" y="298"/>
                  </a:lnTo>
                  <a:lnTo>
                    <a:pt x="181" y="322"/>
                  </a:lnTo>
                  <a:lnTo>
                    <a:pt x="186" y="326"/>
                  </a:lnTo>
                  <a:lnTo>
                    <a:pt x="186" y="350"/>
                  </a:lnTo>
                  <a:lnTo>
                    <a:pt x="191" y="354"/>
                  </a:lnTo>
                  <a:lnTo>
                    <a:pt x="191" y="378"/>
                  </a:lnTo>
                  <a:lnTo>
                    <a:pt x="195" y="382"/>
                  </a:lnTo>
                  <a:lnTo>
                    <a:pt x="195" y="401"/>
                  </a:lnTo>
                  <a:lnTo>
                    <a:pt x="200" y="406"/>
                  </a:lnTo>
                  <a:lnTo>
                    <a:pt x="200" y="424"/>
                  </a:lnTo>
                  <a:lnTo>
                    <a:pt x="205" y="429"/>
                  </a:lnTo>
                  <a:lnTo>
                    <a:pt x="205" y="447"/>
                  </a:lnTo>
                  <a:lnTo>
                    <a:pt x="209" y="452"/>
                  </a:lnTo>
                  <a:lnTo>
                    <a:pt x="209" y="471"/>
                  </a:lnTo>
                  <a:lnTo>
                    <a:pt x="214" y="475"/>
                  </a:lnTo>
                  <a:lnTo>
                    <a:pt x="214" y="489"/>
                  </a:lnTo>
                  <a:lnTo>
                    <a:pt x="219" y="494"/>
                  </a:lnTo>
                  <a:lnTo>
                    <a:pt x="219" y="513"/>
                  </a:lnTo>
                  <a:lnTo>
                    <a:pt x="223" y="517"/>
                  </a:lnTo>
                  <a:lnTo>
                    <a:pt x="223" y="536"/>
                  </a:lnTo>
                  <a:lnTo>
                    <a:pt x="228" y="541"/>
                  </a:lnTo>
                  <a:lnTo>
                    <a:pt x="228" y="555"/>
                  </a:lnTo>
                  <a:lnTo>
                    <a:pt x="233" y="559"/>
                  </a:lnTo>
                  <a:lnTo>
                    <a:pt x="233" y="573"/>
                  </a:lnTo>
                  <a:lnTo>
                    <a:pt x="237" y="578"/>
                  </a:lnTo>
                  <a:lnTo>
                    <a:pt x="237" y="592"/>
                  </a:lnTo>
                  <a:lnTo>
                    <a:pt x="242" y="597"/>
                  </a:lnTo>
                  <a:lnTo>
                    <a:pt x="242" y="610"/>
                  </a:lnTo>
                  <a:lnTo>
                    <a:pt x="247" y="615"/>
                  </a:lnTo>
                  <a:lnTo>
                    <a:pt x="247" y="629"/>
                  </a:lnTo>
                  <a:lnTo>
                    <a:pt x="251" y="634"/>
                  </a:lnTo>
                  <a:lnTo>
                    <a:pt x="251" y="648"/>
                  </a:lnTo>
                  <a:lnTo>
                    <a:pt x="256" y="652"/>
                  </a:lnTo>
                  <a:lnTo>
                    <a:pt x="256" y="666"/>
                  </a:lnTo>
                  <a:lnTo>
                    <a:pt x="261" y="671"/>
                  </a:lnTo>
                  <a:lnTo>
                    <a:pt x="261" y="680"/>
                  </a:lnTo>
                  <a:lnTo>
                    <a:pt x="265" y="685"/>
                  </a:lnTo>
                  <a:lnTo>
                    <a:pt x="265" y="699"/>
                  </a:lnTo>
                  <a:lnTo>
                    <a:pt x="270" y="704"/>
                  </a:lnTo>
                  <a:lnTo>
                    <a:pt x="270" y="718"/>
                  </a:lnTo>
                  <a:lnTo>
                    <a:pt x="275" y="722"/>
                  </a:lnTo>
                  <a:lnTo>
                    <a:pt x="275" y="732"/>
                  </a:lnTo>
                  <a:lnTo>
                    <a:pt x="279" y="736"/>
                  </a:lnTo>
                  <a:lnTo>
                    <a:pt x="279" y="746"/>
                  </a:lnTo>
                  <a:lnTo>
                    <a:pt x="284" y="750"/>
                  </a:lnTo>
                  <a:lnTo>
                    <a:pt x="284" y="760"/>
                  </a:lnTo>
                  <a:lnTo>
                    <a:pt x="288" y="764"/>
                  </a:lnTo>
                  <a:lnTo>
                    <a:pt x="288" y="778"/>
                  </a:lnTo>
                  <a:lnTo>
                    <a:pt x="293" y="783"/>
                  </a:lnTo>
                  <a:lnTo>
                    <a:pt x="293" y="792"/>
                  </a:lnTo>
                  <a:lnTo>
                    <a:pt x="298" y="797"/>
                  </a:lnTo>
                  <a:lnTo>
                    <a:pt x="298" y="806"/>
                  </a:lnTo>
                  <a:lnTo>
                    <a:pt x="302" y="811"/>
                  </a:lnTo>
                  <a:lnTo>
                    <a:pt x="302" y="820"/>
                  </a:lnTo>
                  <a:lnTo>
                    <a:pt x="307" y="825"/>
                  </a:lnTo>
                  <a:lnTo>
                    <a:pt x="307" y="834"/>
                  </a:lnTo>
                  <a:lnTo>
                    <a:pt x="312" y="839"/>
                  </a:lnTo>
                  <a:lnTo>
                    <a:pt x="312" y="848"/>
                  </a:lnTo>
                  <a:lnTo>
                    <a:pt x="316" y="853"/>
                  </a:lnTo>
                  <a:lnTo>
                    <a:pt x="316" y="857"/>
                  </a:lnTo>
                  <a:lnTo>
                    <a:pt x="321" y="862"/>
                  </a:lnTo>
                  <a:lnTo>
                    <a:pt x="321" y="871"/>
                  </a:lnTo>
                  <a:lnTo>
                    <a:pt x="326" y="876"/>
                  </a:lnTo>
                  <a:lnTo>
                    <a:pt x="326" y="885"/>
                  </a:lnTo>
                  <a:lnTo>
                    <a:pt x="330" y="890"/>
                  </a:lnTo>
                  <a:lnTo>
                    <a:pt x="330" y="895"/>
                  </a:lnTo>
                  <a:lnTo>
                    <a:pt x="335" y="899"/>
                  </a:lnTo>
                  <a:lnTo>
                    <a:pt x="335" y="909"/>
                  </a:lnTo>
                  <a:lnTo>
                    <a:pt x="340" y="913"/>
                  </a:lnTo>
                  <a:lnTo>
                    <a:pt x="340" y="918"/>
                  </a:lnTo>
                  <a:lnTo>
                    <a:pt x="344" y="923"/>
                  </a:lnTo>
                  <a:lnTo>
                    <a:pt x="344" y="932"/>
                  </a:lnTo>
                  <a:lnTo>
                    <a:pt x="354" y="941"/>
                  </a:lnTo>
                  <a:lnTo>
                    <a:pt x="354" y="950"/>
                  </a:lnTo>
                  <a:lnTo>
                    <a:pt x="358" y="955"/>
                  </a:lnTo>
                  <a:lnTo>
                    <a:pt x="358" y="960"/>
                  </a:lnTo>
                  <a:lnTo>
                    <a:pt x="363" y="964"/>
                  </a:lnTo>
                  <a:lnTo>
                    <a:pt x="363" y="974"/>
                  </a:lnTo>
                  <a:lnTo>
                    <a:pt x="372" y="983"/>
                  </a:lnTo>
                  <a:lnTo>
                    <a:pt x="372" y="988"/>
                  </a:lnTo>
                  <a:lnTo>
                    <a:pt x="377" y="992"/>
                  </a:lnTo>
                  <a:lnTo>
                    <a:pt x="377" y="1002"/>
                  </a:lnTo>
                  <a:lnTo>
                    <a:pt x="386" y="1011"/>
                  </a:lnTo>
                  <a:lnTo>
                    <a:pt x="386" y="1020"/>
                  </a:lnTo>
                  <a:lnTo>
                    <a:pt x="396" y="1030"/>
                  </a:lnTo>
                  <a:lnTo>
                    <a:pt x="396" y="1034"/>
                  </a:lnTo>
                  <a:lnTo>
                    <a:pt x="400" y="1039"/>
                  </a:lnTo>
                  <a:lnTo>
                    <a:pt x="400" y="1044"/>
                  </a:lnTo>
                  <a:lnTo>
                    <a:pt x="410" y="1053"/>
                  </a:lnTo>
                  <a:lnTo>
                    <a:pt x="410" y="1058"/>
                  </a:lnTo>
                  <a:lnTo>
                    <a:pt x="414" y="1062"/>
                  </a:lnTo>
                  <a:lnTo>
                    <a:pt x="414" y="1067"/>
                  </a:lnTo>
                  <a:lnTo>
                    <a:pt x="419" y="1072"/>
                  </a:lnTo>
                  <a:lnTo>
                    <a:pt x="424" y="1076"/>
                  </a:lnTo>
                  <a:lnTo>
                    <a:pt x="424" y="1081"/>
                  </a:lnTo>
                  <a:lnTo>
                    <a:pt x="433" y="1090"/>
                  </a:lnTo>
                  <a:lnTo>
                    <a:pt x="433" y="1095"/>
                  </a:lnTo>
                  <a:lnTo>
                    <a:pt x="438" y="1099"/>
                  </a:lnTo>
                  <a:lnTo>
                    <a:pt x="442" y="1104"/>
                  </a:lnTo>
                  <a:lnTo>
                    <a:pt x="442" y="1109"/>
                  </a:lnTo>
                  <a:lnTo>
                    <a:pt x="447" y="1113"/>
                  </a:lnTo>
                  <a:lnTo>
                    <a:pt x="451" y="1118"/>
                  </a:lnTo>
                  <a:lnTo>
                    <a:pt x="456" y="1123"/>
                  </a:lnTo>
                  <a:lnTo>
                    <a:pt x="456" y="1127"/>
                  </a:lnTo>
                  <a:lnTo>
                    <a:pt x="461" y="1132"/>
                  </a:lnTo>
                  <a:lnTo>
                    <a:pt x="465" y="1137"/>
                  </a:lnTo>
                  <a:lnTo>
                    <a:pt x="470" y="1141"/>
                  </a:lnTo>
                  <a:lnTo>
                    <a:pt x="479" y="1151"/>
                  </a:lnTo>
                  <a:lnTo>
                    <a:pt x="479" y="1155"/>
                  </a:lnTo>
                  <a:lnTo>
                    <a:pt x="484" y="1160"/>
                  </a:lnTo>
                  <a:lnTo>
                    <a:pt x="489" y="1165"/>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2" name="Freeform 66"/>
            <p:cNvSpPr>
              <a:spLocks/>
            </p:cNvSpPr>
            <p:nvPr/>
          </p:nvSpPr>
          <p:spPr bwMode="auto">
            <a:xfrm>
              <a:off x="6549863" y="2704880"/>
              <a:ext cx="938112" cy="273021"/>
            </a:xfrm>
            <a:custGeom>
              <a:avLst/>
              <a:gdLst>
                <a:gd name="T0" fmla="*/ 14287 w 591"/>
                <a:gd name="T1" fmla="*/ 14288 h 172"/>
                <a:gd name="T2" fmla="*/ 36512 w 591"/>
                <a:gd name="T3" fmla="*/ 36513 h 172"/>
                <a:gd name="T4" fmla="*/ 58737 w 591"/>
                <a:gd name="T5" fmla="*/ 50800 h 172"/>
                <a:gd name="T6" fmla="*/ 80962 w 591"/>
                <a:gd name="T7" fmla="*/ 73025 h 172"/>
                <a:gd name="T8" fmla="*/ 103187 w 591"/>
                <a:gd name="T9" fmla="*/ 88900 h 172"/>
                <a:gd name="T10" fmla="*/ 125412 w 591"/>
                <a:gd name="T11" fmla="*/ 103188 h 172"/>
                <a:gd name="T12" fmla="*/ 147637 w 591"/>
                <a:gd name="T13" fmla="*/ 117475 h 172"/>
                <a:gd name="T14" fmla="*/ 169862 w 591"/>
                <a:gd name="T15" fmla="*/ 133350 h 172"/>
                <a:gd name="T16" fmla="*/ 192087 w 591"/>
                <a:gd name="T17" fmla="*/ 147638 h 172"/>
                <a:gd name="T18" fmla="*/ 214312 w 591"/>
                <a:gd name="T19" fmla="*/ 153988 h 172"/>
                <a:gd name="T20" fmla="*/ 236537 w 591"/>
                <a:gd name="T21" fmla="*/ 169863 h 172"/>
                <a:gd name="T22" fmla="*/ 258762 w 591"/>
                <a:gd name="T23" fmla="*/ 176213 h 172"/>
                <a:gd name="T24" fmla="*/ 280987 w 591"/>
                <a:gd name="T25" fmla="*/ 184150 h 172"/>
                <a:gd name="T26" fmla="*/ 303212 w 591"/>
                <a:gd name="T27" fmla="*/ 192088 h 172"/>
                <a:gd name="T28" fmla="*/ 325437 w 591"/>
                <a:gd name="T29" fmla="*/ 198438 h 172"/>
                <a:gd name="T30" fmla="*/ 347662 w 591"/>
                <a:gd name="T31" fmla="*/ 206375 h 172"/>
                <a:gd name="T32" fmla="*/ 369887 w 591"/>
                <a:gd name="T33" fmla="*/ 214313 h 172"/>
                <a:gd name="T34" fmla="*/ 392112 w 591"/>
                <a:gd name="T35" fmla="*/ 214313 h 172"/>
                <a:gd name="T36" fmla="*/ 414337 w 591"/>
                <a:gd name="T37" fmla="*/ 220663 h 172"/>
                <a:gd name="T38" fmla="*/ 436562 w 591"/>
                <a:gd name="T39" fmla="*/ 228600 h 172"/>
                <a:gd name="T40" fmla="*/ 457200 w 591"/>
                <a:gd name="T41" fmla="*/ 228600 h 172"/>
                <a:gd name="T42" fmla="*/ 479425 w 591"/>
                <a:gd name="T43" fmla="*/ 236538 h 172"/>
                <a:gd name="T44" fmla="*/ 501650 w 591"/>
                <a:gd name="T45" fmla="*/ 236538 h 172"/>
                <a:gd name="T46" fmla="*/ 523875 w 591"/>
                <a:gd name="T47" fmla="*/ 242888 h 172"/>
                <a:gd name="T48" fmla="*/ 546100 w 591"/>
                <a:gd name="T49" fmla="*/ 242888 h 172"/>
                <a:gd name="T50" fmla="*/ 568325 w 591"/>
                <a:gd name="T51" fmla="*/ 250825 h 172"/>
                <a:gd name="T52" fmla="*/ 590550 w 591"/>
                <a:gd name="T53" fmla="*/ 250825 h 172"/>
                <a:gd name="T54" fmla="*/ 612775 w 591"/>
                <a:gd name="T55" fmla="*/ 250825 h 172"/>
                <a:gd name="T56" fmla="*/ 635000 w 591"/>
                <a:gd name="T57" fmla="*/ 258763 h 172"/>
                <a:gd name="T58" fmla="*/ 657225 w 591"/>
                <a:gd name="T59" fmla="*/ 258763 h 172"/>
                <a:gd name="T60" fmla="*/ 679450 w 591"/>
                <a:gd name="T61" fmla="*/ 258763 h 172"/>
                <a:gd name="T62" fmla="*/ 701675 w 591"/>
                <a:gd name="T63" fmla="*/ 258763 h 172"/>
                <a:gd name="T64" fmla="*/ 723900 w 591"/>
                <a:gd name="T65" fmla="*/ 265113 h 172"/>
                <a:gd name="T66" fmla="*/ 746125 w 591"/>
                <a:gd name="T67" fmla="*/ 265113 h 172"/>
                <a:gd name="T68" fmla="*/ 768350 w 591"/>
                <a:gd name="T69" fmla="*/ 265113 h 172"/>
                <a:gd name="T70" fmla="*/ 790575 w 591"/>
                <a:gd name="T71" fmla="*/ 265113 h 172"/>
                <a:gd name="T72" fmla="*/ 812800 w 591"/>
                <a:gd name="T73" fmla="*/ 265113 h 172"/>
                <a:gd name="T74" fmla="*/ 835025 w 591"/>
                <a:gd name="T75" fmla="*/ 273050 h 172"/>
                <a:gd name="T76" fmla="*/ 857250 w 591"/>
                <a:gd name="T77" fmla="*/ 273050 h 172"/>
                <a:gd name="T78" fmla="*/ 879475 w 591"/>
                <a:gd name="T79" fmla="*/ 273050 h 172"/>
                <a:gd name="T80" fmla="*/ 901700 w 591"/>
                <a:gd name="T81" fmla="*/ 273050 h 172"/>
                <a:gd name="T82" fmla="*/ 923925 w 591"/>
                <a:gd name="T83" fmla="*/ 273050 h 1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91" h="172">
                  <a:moveTo>
                    <a:pt x="0" y="0"/>
                  </a:moveTo>
                  <a:lnTo>
                    <a:pt x="4" y="4"/>
                  </a:lnTo>
                  <a:lnTo>
                    <a:pt x="9" y="9"/>
                  </a:lnTo>
                  <a:lnTo>
                    <a:pt x="14" y="14"/>
                  </a:lnTo>
                  <a:lnTo>
                    <a:pt x="18" y="18"/>
                  </a:lnTo>
                  <a:lnTo>
                    <a:pt x="23" y="23"/>
                  </a:lnTo>
                  <a:lnTo>
                    <a:pt x="28" y="28"/>
                  </a:lnTo>
                  <a:lnTo>
                    <a:pt x="32" y="28"/>
                  </a:lnTo>
                  <a:lnTo>
                    <a:pt x="37" y="32"/>
                  </a:lnTo>
                  <a:lnTo>
                    <a:pt x="42" y="37"/>
                  </a:lnTo>
                  <a:lnTo>
                    <a:pt x="46" y="42"/>
                  </a:lnTo>
                  <a:lnTo>
                    <a:pt x="51" y="46"/>
                  </a:lnTo>
                  <a:lnTo>
                    <a:pt x="56" y="51"/>
                  </a:lnTo>
                  <a:lnTo>
                    <a:pt x="60" y="56"/>
                  </a:lnTo>
                  <a:lnTo>
                    <a:pt x="65" y="56"/>
                  </a:lnTo>
                  <a:lnTo>
                    <a:pt x="70" y="60"/>
                  </a:lnTo>
                  <a:lnTo>
                    <a:pt x="74" y="65"/>
                  </a:lnTo>
                  <a:lnTo>
                    <a:pt x="79" y="65"/>
                  </a:lnTo>
                  <a:lnTo>
                    <a:pt x="84" y="70"/>
                  </a:lnTo>
                  <a:lnTo>
                    <a:pt x="88" y="74"/>
                  </a:lnTo>
                  <a:lnTo>
                    <a:pt x="93" y="74"/>
                  </a:lnTo>
                  <a:lnTo>
                    <a:pt x="98" y="79"/>
                  </a:lnTo>
                  <a:lnTo>
                    <a:pt x="102" y="79"/>
                  </a:lnTo>
                  <a:lnTo>
                    <a:pt x="107" y="84"/>
                  </a:lnTo>
                  <a:lnTo>
                    <a:pt x="112" y="84"/>
                  </a:lnTo>
                  <a:lnTo>
                    <a:pt x="116" y="88"/>
                  </a:lnTo>
                  <a:lnTo>
                    <a:pt x="121" y="93"/>
                  </a:lnTo>
                  <a:lnTo>
                    <a:pt x="125" y="93"/>
                  </a:lnTo>
                  <a:lnTo>
                    <a:pt x="130" y="97"/>
                  </a:lnTo>
                  <a:lnTo>
                    <a:pt x="135" y="97"/>
                  </a:lnTo>
                  <a:lnTo>
                    <a:pt x="139" y="97"/>
                  </a:lnTo>
                  <a:lnTo>
                    <a:pt x="144" y="102"/>
                  </a:lnTo>
                  <a:lnTo>
                    <a:pt x="149" y="107"/>
                  </a:lnTo>
                  <a:lnTo>
                    <a:pt x="153" y="107"/>
                  </a:lnTo>
                  <a:lnTo>
                    <a:pt x="158" y="107"/>
                  </a:lnTo>
                  <a:lnTo>
                    <a:pt x="163" y="111"/>
                  </a:lnTo>
                  <a:lnTo>
                    <a:pt x="167" y="111"/>
                  </a:lnTo>
                  <a:lnTo>
                    <a:pt x="172" y="116"/>
                  </a:lnTo>
                  <a:lnTo>
                    <a:pt x="177" y="116"/>
                  </a:lnTo>
                  <a:lnTo>
                    <a:pt x="181" y="116"/>
                  </a:lnTo>
                  <a:lnTo>
                    <a:pt x="186" y="121"/>
                  </a:lnTo>
                  <a:lnTo>
                    <a:pt x="191" y="121"/>
                  </a:lnTo>
                  <a:lnTo>
                    <a:pt x="195" y="121"/>
                  </a:lnTo>
                  <a:lnTo>
                    <a:pt x="200" y="125"/>
                  </a:lnTo>
                  <a:lnTo>
                    <a:pt x="205" y="125"/>
                  </a:lnTo>
                  <a:lnTo>
                    <a:pt x="209" y="125"/>
                  </a:lnTo>
                  <a:lnTo>
                    <a:pt x="214" y="130"/>
                  </a:lnTo>
                  <a:lnTo>
                    <a:pt x="219" y="130"/>
                  </a:lnTo>
                  <a:lnTo>
                    <a:pt x="223" y="130"/>
                  </a:lnTo>
                  <a:lnTo>
                    <a:pt x="228" y="130"/>
                  </a:lnTo>
                  <a:lnTo>
                    <a:pt x="233" y="135"/>
                  </a:lnTo>
                  <a:lnTo>
                    <a:pt x="237" y="135"/>
                  </a:lnTo>
                  <a:lnTo>
                    <a:pt x="242" y="135"/>
                  </a:lnTo>
                  <a:lnTo>
                    <a:pt x="247" y="135"/>
                  </a:lnTo>
                  <a:lnTo>
                    <a:pt x="251" y="139"/>
                  </a:lnTo>
                  <a:lnTo>
                    <a:pt x="256" y="139"/>
                  </a:lnTo>
                  <a:lnTo>
                    <a:pt x="261" y="139"/>
                  </a:lnTo>
                  <a:lnTo>
                    <a:pt x="265" y="139"/>
                  </a:lnTo>
                  <a:lnTo>
                    <a:pt x="270" y="144"/>
                  </a:lnTo>
                  <a:lnTo>
                    <a:pt x="275" y="144"/>
                  </a:lnTo>
                  <a:lnTo>
                    <a:pt x="279" y="144"/>
                  </a:lnTo>
                  <a:lnTo>
                    <a:pt x="284" y="144"/>
                  </a:lnTo>
                  <a:lnTo>
                    <a:pt x="288" y="144"/>
                  </a:lnTo>
                  <a:lnTo>
                    <a:pt x="293" y="149"/>
                  </a:lnTo>
                  <a:lnTo>
                    <a:pt x="298" y="149"/>
                  </a:lnTo>
                  <a:lnTo>
                    <a:pt x="302" y="149"/>
                  </a:lnTo>
                  <a:lnTo>
                    <a:pt x="307" y="149"/>
                  </a:lnTo>
                  <a:lnTo>
                    <a:pt x="312" y="149"/>
                  </a:lnTo>
                  <a:lnTo>
                    <a:pt x="316" y="149"/>
                  </a:lnTo>
                  <a:lnTo>
                    <a:pt x="321" y="153"/>
                  </a:lnTo>
                  <a:lnTo>
                    <a:pt x="326" y="153"/>
                  </a:lnTo>
                  <a:lnTo>
                    <a:pt x="330" y="153"/>
                  </a:lnTo>
                  <a:lnTo>
                    <a:pt x="335" y="153"/>
                  </a:lnTo>
                  <a:lnTo>
                    <a:pt x="340" y="153"/>
                  </a:lnTo>
                  <a:lnTo>
                    <a:pt x="344" y="153"/>
                  </a:lnTo>
                  <a:lnTo>
                    <a:pt x="349" y="153"/>
                  </a:lnTo>
                  <a:lnTo>
                    <a:pt x="354" y="158"/>
                  </a:lnTo>
                  <a:lnTo>
                    <a:pt x="358" y="158"/>
                  </a:lnTo>
                  <a:lnTo>
                    <a:pt x="363" y="158"/>
                  </a:lnTo>
                  <a:lnTo>
                    <a:pt x="368" y="158"/>
                  </a:lnTo>
                  <a:lnTo>
                    <a:pt x="372" y="158"/>
                  </a:lnTo>
                  <a:lnTo>
                    <a:pt x="377" y="158"/>
                  </a:lnTo>
                  <a:lnTo>
                    <a:pt x="382" y="158"/>
                  </a:lnTo>
                  <a:lnTo>
                    <a:pt x="386" y="158"/>
                  </a:lnTo>
                  <a:lnTo>
                    <a:pt x="391" y="163"/>
                  </a:lnTo>
                  <a:lnTo>
                    <a:pt x="396" y="163"/>
                  </a:lnTo>
                  <a:lnTo>
                    <a:pt x="400" y="163"/>
                  </a:lnTo>
                  <a:lnTo>
                    <a:pt x="405" y="163"/>
                  </a:lnTo>
                  <a:lnTo>
                    <a:pt x="410" y="163"/>
                  </a:lnTo>
                  <a:lnTo>
                    <a:pt x="414" y="163"/>
                  </a:lnTo>
                  <a:lnTo>
                    <a:pt x="419" y="163"/>
                  </a:lnTo>
                  <a:lnTo>
                    <a:pt x="424" y="163"/>
                  </a:lnTo>
                  <a:lnTo>
                    <a:pt x="428" y="163"/>
                  </a:lnTo>
                  <a:lnTo>
                    <a:pt x="433" y="163"/>
                  </a:lnTo>
                  <a:lnTo>
                    <a:pt x="438" y="163"/>
                  </a:lnTo>
                  <a:lnTo>
                    <a:pt x="442" y="163"/>
                  </a:lnTo>
                  <a:lnTo>
                    <a:pt x="447" y="167"/>
                  </a:lnTo>
                  <a:lnTo>
                    <a:pt x="451" y="167"/>
                  </a:lnTo>
                  <a:lnTo>
                    <a:pt x="456" y="167"/>
                  </a:lnTo>
                  <a:lnTo>
                    <a:pt x="461" y="167"/>
                  </a:lnTo>
                  <a:lnTo>
                    <a:pt x="465" y="167"/>
                  </a:lnTo>
                  <a:lnTo>
                    <a:pt x="470" y="167"/>
                  </a:lnTo>
                  <a:lnTo>
                    <a:pt x="475" y="167"/>
                  </a:lnTo>
                  <a:lnTo>
                    <a:pt x="479" y="167"/>
                  </a:lnTo>
                  <a:lnTo>
                    <a:pt x="484" y="167"/>
                  </a:lnTo>
                  <a:lnTo>
                    <a:pt x="489" y="167"/>
                  </a:lnTo>
                  <a:lnTo>
                    <a:pt x="493" y="167"/>
                  </a:lnTo>
                  <a:lnTo>
                    <a:pt x="498" y="167"/>
                  </a:lnTo>
                  <a:lnTo>
                    <a:pt x="503" y="167"/>
                  </a:lnTo>
                  <a:lnTo>
                    <a:pt x="507" y="167"/>
                  </a:lnTo>
                  <a:lnTo>
                    <a:pt x="512" y="167"/>
                  </a:lnTo>
                  <a:lnTo>
                    <a:pt x="517" y="167"/>
                  </a:lnTo>
                  <a:lnTo>
                    <a:pt x="521" y="167"/>
                  </a:lnTo>
                  <a:lnTo>
                    <a:pt x="526" y="172"/>
                  </a:lnTo>
                  <a:lnTo>
                    <a:pt x="531" y="172"/>
                  </a:lnTo>
                  <a:lnTo>
                    <a:pt x="535" y="172"/>
                  </a:lnTo>
                  <a:lnTo>
                    <a:pt x="540" y="172"/>
                  </a:lnTo>
                  <a:lnTo>
                    <a:pt x="545" y="172"/>
                  </a:lnTo>
                  <a:lnTo>
                    <a:pt x="549" y="172"/>
                  </a:lnTo>
                  <a:lnTo>
                    <a:pt x="554" y="172"/>
                  </a:lnTo>
                  <a:lnTo>
                    <a:pt x="559" y="172"/>
                  </a:lnTo>
                  <a:lnTo>
                    <a:pt x="563" y="172"/>
                  </a:lnTo>
                  <a:lnTo>
                    <a:pt x="568" y="172"/>
                  </a:lnTo>
                  <a:lnTo>
                    <a:pt x="573" y="172"/>
                  </a:lnTo>
                  <a:lnTo>
                    <a:pt x="577" y="172"/>
                  </a:lnTo>
                  <a:lnTo>
                    <a:pt x="582" y="172"/>
                  </a:lnTo>
                  <a:lnTo>
                    <a:pt x="587" y="172"/>
                  </a:lnTo>
                  <a:lnTo>
                    <a:pt x="591" y="172"/>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3" name="Freeform 67"/>
            <p:cNvSpPr>
              <a:spLocks/>
            </p:cNvSpPr>
            <p:nvPr/>
          </p:nvSpPr>
          <p:spPr bwMode="auto">
            <a:xfrm>
              <a:off x="7487976" y="2977901"/>
              <a:ext cx="1057162" cy="7936"/>
            </a:xfrm>
            <a:custGeom>
              <a:avLst/>
              <a:gdLst>
                <a:gd name="T0" fmla="*/ 15875 w 666"/>
                <a:gd name="T1" fmla="*/ 0 h 5"/>
                <a:gd name="T2" fmla="*/ 36513 w 666"/>
                <a:gd name="T3" fmla="*/ 0 h 5"/>
                <a:gd name="T4" fmla="*/ 58738 w 666"/>
                <a:gd name="T5" fmla="*/ 0 h 5"/>
                <a:gd name="T6" fmla="*/ 80963 w 666"/>
                <a:gd name="T7" fmla="*/ 0 h 5"/>
                <a:gd name="T8" fmla="*/ 103188 w 666"/>
                <a:gd name="T9" fmla="*/ 0 h 5"/>
                <a:gd name="T10" fmla="*/ 125413 w 666"/>
                <a:gd name="T11" fmla="*/ 0 h 5"/>
                <a:gd name="T12" fmla="*/ 147638 w 666"/>
                <a:gd name="T13" fmla="*/ 7937 h 5"/>
                <a:gd name="T14" fmla="*/ 169863 w 666"/>
                <a:gd name="T15" fmla="*/ 7937 h 5"/>
                <a:gd name="T16" fmla="*/ 192088 w 666"/>
                <a:gd name="T17" fmla="*/ 7937 h 5"/>
                <a:gd name="T18" fmla="*/ 214313 w 666"/>
                <a:gd name="T19" fmla="*/ 7937 h 5"/>
                <a:gd name="T20" fmla="*/ 236538 w 666"/>
                <a:gd name="T21" fmla="*/ 7937 h 5"/>
                <a:gd name="T22" fmla="*/ 258763 w 666"/>
                <a:gd name="T23" fmla="*/ 7937 h 5"/>
                <a:gd name="T24" fmla="*/ 280988 w 666"/>
                <a:gd name="T25" fmla="*/ 7937 h 5"/>
                <a:gd name="T26" fmla="*/ 303213 w 666"/>
                <a:gd name="T27" fmla="*/ 7937 h 5"/>
                <a:gd name="T28" fmla="*/ 325438 w 666"/>
                <a:gd name="T29" fmla="*/ 7937 h 5"/>
                <a:gd name="T30" fmla="*/ 347663 w 666"/>
                <a:gd name="T31" fmla="*/ 7937 h 5"/>
                <a:gd name="T32" fmla="*/ 369888 w 666"/>
                <a:gd name="T33" fmla="*/ 7937 h 5"/>
                <a:gd name="T34" fmla="*/ 392113 w 666"/>
                <a:gd name="T35" fmla="*/ 7937 h 5"/>
                <a:gd name="T36" fmla="*/ 414338 w 666"/>
                <a:gd name="T37" fmla="*/ 7937 h 5"/>
                <a:gd name="T38" fmla="*/ 436563 w 666"/>
                <a:gd name="T39" fmla="*/ 7937 h 5"/>
                <a:gd name="T40" fmla="*/ 466725 w 666"/>
                <a:gd name="T41" fmla="*/ 7937 h 5"/>
                <a:gd name="T42" fmla="*/ 488950 w 666"/>
                <a:gd name="T43" fmla="*/ 7937 h 5"/>
                <a:gd name="T44" fmla="*/ 517525 w 666"/>
                <a:gd name="T45" fmla="*/ 7937 h 5"/>
                <a:gd name="T46" fmla="*/ 539750 w 666"/>
                <a:gd name="T47" fmla="*/ 7937 h 5"/>
                <a:gd name="T48" fmla="*/ 569913 w 666"/>
                <a:gd name="T49" fmla="*/ 7937 h 5"/>
                <a:gd name="T50" fmla="*/ 592138 w 666"/>
                <a:gd name="T51" fmla="*/ 7937 h 5"/>
                <a:gd name="T52" fmla="*/ 620713 w 666"/>
                <a:gd name="T53" fmla="*/ 7937 h 5"/>
                <a:gd name="T54" fmla="*/ 650875 w 666"/>
                <a:gd name="T55" fmla="*/ 7937 h 5"/>
                <a:gd name="T56" fmla="*/ 673100 w 666"/>
                <a:gd name="T57" fmla="*/ 7937 h 5"/>
                <a:gd name="T58" fmla="*/ 703263 w 666"/>
                <a:gd name="T59" fmla="*/ 7937 h 5"/>
                <a:gd name="T60" fmla="*/ 731838 w 666"/>
                <a:gd name="T61" fmla="*/ 7937 h 5"/>
                <a:gd name="T62" fmla="*/ 762000 w 666"/>
                <a:gd name="T63" fmla="*/ 7937 h 5"/>
                <a:gd name="T64" fmla="*/ 784225 w 666"/>
                <a:gd name="T65" fmla="*/ 7937 h 5"/>
                <a:gd name="T66" fmla="*/ 812800 w 666"/>
                <a:gd name="T67" fmla="*/ 7937 h 5"/>
                <a:gd name="T68" fmla="*/ 842963 w 666"/>
                <a:gd name="T69" fmla="*/ 7937 h 5"/>
                <a:gd name="T70" fmla="*/ 873125 w 666"/>
                <a:gd name="T71" fmla="*/ 7937 h 5"/>
                <a:gd name="T72" fmla="*/ 909638 w 666"/>
                <a:gd name="T73" fmla="*/ 7937 h 5"/>
                <a:gd name="T74" fmla="*/ 939800 w 666"/>
                <a:gd name="T75" fmla="*/ 7937 h 5"/>
                <a:gd name="T76" fmla="*/ 968375 w 666"/>
                <a:gd name="T77" fmla="*/ 7937 h 5"/>
                <a:gd name="T78" fmla="*/ 990600 w 666"/>
                <a:gd name="T79" fmla="*/ 7937 h 5"/>
                <a:gd name="T80" fmla="*/ 1020763 w 666"/>
                <a:gd name="T81" fmla="*/ 7937 h 5"/>
                <a:gd name="T82" fmla="*/ 1042988 w 666"/>
                <a:gd name="T83" fmla="*/ 7937 h 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66" h="5">
                  <a:moveTo>
                    <a:pt x="0" y="0"/>
                  </a:moveTo>
                  <a:lnTo>
                    <a:pt x="5" y="0"/>
                  </a:lnTo>
                  <a:lnTo>
                    <a:pt x="10" y="0"/>
                  </a:lnTo>
                  <a:lnTo>
                    <a:pt x="14" y="0"/>
                  </a:lnTo>
                  <a:lnTo>
                    <a:pt x="19" y="0"/>
                  </a:lnTo>
                  <a:lnTo>
                    <a:pt x="23" y="0"/>
                  </a:lnTo>
                  <a:lnTo>
                    <a:pt x="28" y="0"/>
                  </a:lnTo>
                  <a:lnTo>
                    <a:pt x="33" y="0"/>
                  </a:lnTo>
                  <a:lnTo>
                    <a:pt x="37" y="0"/>
                  </a:lnTo>
                  <a:lnTo>
                    <a:pt x="42" y="0"/>
                  </a:lnTo>
                  <a:lnTo>
                    <a:pt x="47" y="0"/>
                  </a:lnTo>
                  <a:lnTo>
                    <a:pt x="51" y="0"/>
                  </a:lnTo>
                  <a:lnTo>
                    <a:pt x="56" y="0"/>
                  </a:lnTo>
                  <a:lnTo>
                    <a:pt x="61" y="0"/>
                  </a:lnTo>
                  <a:lnTo>
                    <a:pt x="65" y="0"/>
                  </a:lnTo>
                  <a:lnTo>
                    <a:pt x="70" y="0"/>
                  </a:lnTo>
                  <a:lnTo>
                    <a:pt x="75" y="0"/>
                  </a:lnTo>
                  <a:lnTo>
                    <a:pt x="79" y="0"/>
                  </a:lnTo>
                  <a:lnTo>
                    <a:pt x="84" y="0"/>
                  </a:lnTo>
                  <a:lnTo>
                    <a:pt x="89" y="0"/>
                  </a:lnTo>
                  <a:lnTo>
                    <a:pt x="93" y="5"/>
                  </a:lnTo>
                  <a:lnTo>
                    <a:pt x="98" y="5"/>
                  </a:lnTo>
                  <a:lnTo>
                    <a:pt x="103" y="5"/>
                  </a:lnTo>
                  <a:lnTo>
                    <a:pt x="107" y="5"/>
                  </a:lnTo>
                  <a:lnTo>
                    <a:pt x="112" y="5"/>
                  </a:lnTo>
                  <a:lnTo>
                    <a:pt x="117" y="5"/>
                  </a:lnTo>
                  <a:lnTo>
                    <a:pt x="121" y="5"/>
                  </a:lnTo>
                  <a:lnTo>
                    <a:pt x="126" y="5"/>
                  </a:lnTo>
                  <a:lnTo>
                    <a:pt x="131" y="5"/>
                  </a:lnTo>
                  <a:lnTo>
                    <a:pt x="135" y="5"/>
                  </a:lnTo>
                  <a:lnTo>
                    <a:pt x="140" y="5"/>
                  </a:lnTo>
                  <a:lnTo>
                    <a:pt x="145" y="5"/>
                  </a:lnTo>
                  <a:lnTo>
                    <a:pt x="149" y="5"/>
                  </a:lnTo>
                  <a:lnTo>
                    <a:pt x="154" y="5"/>
                  </a:lnTo>
                  <a:lnTo>
                    <a:pt x="159" y="5"/>
                  </a:lnTo>
                  <a:lnTo>
                    <a:pt x="163" y="5"/>
                  </a:lnTo>
                  <a:lnTo>
                    <a:pt x="168" y="5"/>
                  </a:lnTo>
                  <a:lnTo>
                    <a:pt x="172" y="5"/>
                  </a:lnTo>
                  <a:lnTo>
                    <a:pt x="177" y="5"/>
                  </a:lnTo>
                  <a:lnTo>
                    <a:pt x="182" y="5"/>
                  </a:lnTo>
                  <a:lnTo>
                    <a:pt x="186" y="5"/>
                  </a:lnTo>
                  <a:lnTo>
                    <a:pt x="191" y="5"/>
                  </a:lnTo>
                  <a:lnTo>
                    <a:pt x="196" y="5"/>
                  </a:lnTo>
                  <a:lnTo>
                    <a:pt x="200" y="5"/>
                  </a:lnTo>
                  <a:lnTo>
                    <a:pt x="205" y="5"/>
                  </a:lnTo>
                  <a:lnTo>
                    <a:pt x="210" y="5"/>
                  </a:lnTo>
                  <a:lnTo>
                    <a:pt x="214" y="5"/>
                  </a:lnTo>
                  <a:lnTo>
                    <a:pt x="219" y="5"/>
                  </a:lnTo>
                  <a:lnTo>
                    <a:pt x="224" y="5"/>
                  </a:lnTo>
                  <a:lnTo>
                    <a:pt x="228" y="5"/>
                  </a:lnTo>
                  <a:lnTo>
                    <a:pt x="233" y="5"/>
                  </a:lnTo>
                  <a:lnTo>
                    <a:pt x="238" y="5"/>
                  </a:lnTo>
                  <a:lnTo>
                    <a:pt x="242" y="5"/>
                  </a:lnTo>
                  <a:lnTo>
                    <a:pt x="247" y="5"/>
                  </a:lnTo>
                  <a:lnTo>
                    <a:pt x="252" y="5"/>
                  </a:lnTo>
                  <a:lnTo>
                    <a:pt x="256" y="5"/>
                  </a:lnTo>
                  <a:lnTo>
                    <a:pt x="261" y="5"/>
                  </a:lnTo>
                  <a:lnTo>
                    <a:pt x="266" y="5"/>
                  </a:lnTo>
                  <a:lnTo>
                    <a:pt x="270" y="5"/>
                  </a:lnTo>
                  <a:lnTo>
                    <a:pt x="275" y="5"/>
                  </a:lnTo>
                  <a:lnTo>
                    <a:pt x="280" y="5"/>
                  </a:lnTo>
                  <a:lnTo>
                    <a:pt x="289" y="5"/>
                  </a:lnTo>
                  <a:lnTo>
                    <a:pt x="294" y="5"/>
                  </a:lnTo>
                  <a:lnTo>
                    <a:pt x="298" y="5"/>
                  </a:lnTo>
                  <a:lnTo>
                    <a:pt x="303" y="5"/>
                  </a:lnTo>
                  <a:lnTo>
                    <a:pt x="308" y="5"/>
                  </a:lnTo>
                  <a:lnTo>
                    <a:pt x="312" y="5"/>
                  </a:lnTo>
                  <a:lnTo>
                    <a:pt x="317" y="5"/>
                  </a:lnTo>
                  <a:lnTo>
                    <a:pt x="326" y="5"/>
                  </a:lnTo>
                  <a:lnTo>
                    <a:pt x="331" y="5"/>
                  </a:lnTo>
                  <a:lnTo>
                    <a:pt x="335" y="5"/>
                  </a:lnTo>
                  <a:lnTo>
                    <a:pt x="340" y="5"/>
                  </a:lnTo>
                  <a:lnTo>
                    <a:pt x="345" y="5"/>
                  </a:lnTo>
                  <a:lnTo>
                    <a:pt x="354" y="5"/>
                  </a:lnTo>
                  <a:lnTo>
                    <a:pt x="359" y="5"/>
                  </a:lnTo>
                  <a:lnTo>
                    <a:pt x="363" y="5"/>
                  </a:lnTo>
                  <a:lnTo>
                    <a:pt x="368" y="5"/>
                  </a:lnTo>
                  <a:lnTo>
                    <a:pt x="373" y="5"/>
                  </a:lnTo>
                  <a:lnTo>
                    <a:pt x="382" y="5"/>
                  </a:lnTo>
                  <a:lnTo>
                    <a:pt x="387" y="5"/>
                  </a:lnTo>
                  <a:lnTo>
                    <a:pt x="391" y="5"/>
                  </a:lnTo>
                  <a:lnTo>
                    <a:pt x="396" y="5"/>
                  </a:lnTo>
                  <a:lnTo>
                    <a:pt x="401" y="5"/>
                  </a:lnTo>
                  <a:lnTo>
                    <a:pt x="410" y="5"/>
                  </a:lnTo>
                  <a:lnTo>
                    <a:pt x="415" y="5"/>
                  </a:lnTo>
                  <a:lnTo>
                    <a:pt x="419" y="5"/>
                  </a:lnTo>
                  <a:lnTo>
                    <a:pt x="424" y="5"/>
                  </a:lnTo>
                  <a:lnTo>
                    <a:pt x="433" y="5"/>
                  </a:lnTo>
                  <a:lnTo>
                    <a:pt x="438" y="5"/>
                  </a:lnTo>
                  <a:lnTo>
                    <a:pt x="443" y="5"/>
                  </a:lnTo>
                  <a:lnTo>
                    <a:pt x="447" y="5"/>
                  </a:lnTo>
                  <a:lnTo>
                    <a:pt x="457" y="5"/>
                  </a:lnTo>
                  <a:lnTo>
                    <a:pt x="461" y="5"/>
                  </a:lnTo>
                  <a:lnTo>
                    <a:pt x="466" y="5"/>
                  </a:lnTo>
                  <a:lnTo>
                    <a:pt x="471" y="5"/>
                  </a:lnTo>
                  <a:lnTo>
                    <a:pt x="480" y="5"/>
                  </a:lnTo>
                  <a:lnTo>
                    <a:pt x="485" y="5"/>
                  </a:lnTo>
                  <a:lnTo>
                    <a:pt x="489" y="5"/>
                  </a:lnTo>
                  <a:lnTo>
                    <a:pt x="494" y="5"/>
                  </a:lnTo>
                  <a:lnTo>
                    <a:pt x="503" y="5"/>
                  </a:lnTo>
                  <a:lnTo>
                    <a:pt x="508" y="5"/>
                  </a:lnTo>
                  <a:lnTo>
                    <a:pt x="512" y="5"/>
                  </a:lnTo>
                  <a:lnTo>
                    <a:pt x="522" y="5"/>
                  </a:lnTo>
                  <a:lnTo>
                    <a:pt x="526" y="5"/>
                  </a:lnTo>
                  <a:lnTo>
                    <a:pt x="531" y="5"/>
                  </a:lnTo>
                  <a:lnTo>
                    <a:pt x="540" y="5"/>
                  </a:lnTo>
                  <a:lnTo>
                    <a:pt x="545" y="5"/>
                  </a:lnTo>
                  <a:lnTo>
                    <a:pt x="550" y="5"/>
                  </a:lnTo>
                  <a:lnTo>
                    <a:pt x="559" y="5"/>
                  </a:lnTo>
                  <a:lnTo>
                    <a:pt x="564" y="5"/>
                  </a:lnTo>
                  <a:lnTo>
                    <a:pt x="573" y="5"/>
                  </a:lnTo>
                  <a:lnTo>
                    <a:pt x="578" y="5"/>
                  </a:lnTo>
                  <a:lnTo>
                    <a:pt x="582" y="5"/>
                  </a:lnTo>
                  <a:lnTo>
                    <a:pt x="592" y="5"/>
                  </a:lnTo>
                  <a:lnTo>
                    <a:pt x="596" y="5"/>
                  </a:lnTo>
                  <a:lnTo>
                    <a:pt x="606" y="5"/>
                  </a:lnTo>
                  <a:lnTo>
                    <a:pt x="610" y="5"/>
                  </a:lnTo>
                  <a:lnTo>
                    <a:pt x="615" y="5"/>
                  </a:lnTo>
                  <a:lnTo>
                    <a:pt x="620" y="5"/>
                  </a:lnTo>
                  <a:lnTo>
                    <a:pt x="624" y="5"/>
                  </a:lnTo>
                  <a:lnTo>
                    <a:pt x="629" y="5"/>
                  </a:lnTo>
                  <a:lnTo>
                    <a:pt x="638" y="5"/>
                  </a:lnTo>
                  <a:lnTo>
                    <a:pt x="643" y="5"/>
                  </a:lnTo>
                  <a:lnTo>
                    <a:pt x="648" y="5"/>
                  </a:lnTo>
                  <a:lnTo>
                    <a:pt x="652" y="5"/>
                  </a:lnTo>
                  <a:lnTo>
                    <a:pt x="657" y="5"/>
                  </a:lnTo>
                  <a:lnTo>
                    <a:pt x="661" y="5"/>
                  </a:lnTo>
                  <a:lnTo>
                    <a:pt x="666" y="5"/>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4" name="Freeform 68"/>
            <p:cNvSpPr>
              <a:spLocks/>
            </p:cNvSpPr>
            <p:nvPr/>
          </p:nvSpPr>
          <p:spPr bwMode="auto">
            <a:xfrm>
              <a:off x="8545138" y="2985837"/>
              <a:ext cx="258734" cy="0"/>
            </a:xfrm>
            <a:custGeom>
              <a:avLst/>
              <a:gdLst>
                <a:gd name="T0" fmla="*/ 0 w 163"/>
                <a:gd name="T1" fmla="*/ 14287 w 163"/>
                <a:gd name="T2" fmla="*/ 22225 w 163"/>
                <a:gd name="T3" fmla="*/ 30162 w 163"/>
                <a:gd name="T4" fmla="*/ 36512 w 163"/>
                <a:gd name="T5" fmla="*/ 44450 w 163"/>
                <a:gd name="T6" fmla="*/ 52387 w 163"/>
                <a:gd name="T7" fmla="*/ 58737 w 163"/>
                <a:gd name="T8" fmla="*/ 66675 w 163"/>
                <a:gd name="T9" fmla="*/ 80962 w 163"/>
                <a:gd name="T10" fmla="*/ 88900 w 163"/>
                <a:gd name="T11" fmla="*/ 96837 w 163"/>
                <a:gd name="T12" fmla="*/ 103187 w 163"/>
                <a:gd name="T13" fmla="*/ 119062 w 163"/>
                <a:gd name="T14" fmla="*/ 125412 w 163"/>
                <a:gd name="T15" fmla="*/ 133350 w 163"/>
                <a:gd name="T16" fmla="*/ 147637 w 163"/>
                <a:gd name="T17" fmla="*/ 155575 w 163"/>
                <a:gd name="T18" fmla="*/ 163512 w 163"/>
                <a:gd name="T19" fmla="*/ 177800 w 163"/>
                <a:gd name="T20" fmla="*/ 192087 w 163"/>
                <a:gd name="T21" fmla="*/ 200025 w 163"/>
                <a:gd name="T22" fmla="*/ 214312 w 163"/>
                <a:gd name="T23" fmla="*/ 230187 w 163"/>
                <a:gd name="T24" fmla="*/ 236537 w 163"/>
                <a:gd name="T25" fmla="*/ 250825 w 163"/>
                <a:gd name="T26" fmla="*/ 258762 w 163"/>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27">
                  <a:pos x="T0" y="0"/>
                </a:cxn>
                <a:cxn ang="T28">
                  <a:pos x="T1" y="0"/>
                </a:cxn>
                <a:cxn ang="T29">
                  <a:pos x="T2" y="0"/>
                </a:cxn>
                <a:cxn ang="T30">
                  <a:pos x="T3" y="0"/>
                </a:cxn>
                <a:cxn ang="T31">
                  <a:pos x="T4" y="0"/>
                </a:cxn>
                <a:cxn ang="T32">
                  <a:pos x="T5" y="0"/>
                </a:cxn>
                <a:cxn ang="T33">
                  <a:pos x="T6" y="0"/>
                </a:cxn>
                <a:cxn ang="T34">
                  <a:pos x="T7" y="0"/>
                </a:cxn>
                <a:cxn ang="T35">
                  <a:pos x="T8" y="0"/>
                </a:cxn>
                <a:cxn ang="T36">
                  <a:pos x="T9" y="0"/>
                </a:cxn>
                <a:cxn ang="T37">
                  <a:pos x="T10" y="0"/>
                </a:cxn>
                <a:cxn ang="T38">
                  <a:pos x="T11" y="0"/>
                </a:cxn>
                <a:cxn ang="T39">
                  <a:pos x="T12" y="0"/>
                </a:cxn>
                <a:cxn ang="T40">
                  <a:pos x="T13" y="0"/>
                </a:cxn>
                <a:cxn ang="T41">
                  <a:pos x="T14" y="0"/>
                </a:cxn>
                <a:cxn ang="T42">
                  <a:pos x="T15" y="0"/>
                </a:cxn>
                <a:cxn ang="T43">
                  <a:pos x="T16" y="0"/>
                </a:cxn>
                <a:cxn ang="T44">
                  <a:pos x="T17" y="0"/>
                </a:cxn>
                <a:cxn ang="T45">
                  <a:pos x="T18" y="0"/>
                </a:cxn>
                <a:cxn ang="T46">
                  <a:pos x="T19" y="0"/>
                </a:cxn>
                <a:cxn ang="T47">
                  <a:pos x="T20" y="0"/>
                </a:cxn>
                <a:cxn ang="T48">
                  <a:pos x="T21" y="0"/>
                </a:cxn>
                <a:cxn ang="T49">
                  <a:pos x="T22" y="0"/>
                </a:cxn>
                <a:cxn ang="T50">
                  <a:pos x="T23" y="0"/>
                </a:cxn>
                <a:cxn ang="T51">
                  <a:pos x="T24" y="0"/>
                </a:cxn>
                <a:cxn ang="T52">
                  <a:pos x="T25" y="0"/>
                </a:cxn>
                <a:cxn ang="T53">
                  <a:pos x="T26" y="0"/>
                </a:cxn>
              </a:cxnLst>
              <a:rect l="0" t="0" r="r" b="b"/>
              <a:pathLst>
                <a:path w="163">
                  <a:moveTo>
                    <a:pt x="0" y="0"/>
                  </a:moveTo>
                  <a:lnTo>
                    <a:pt x="9" y="0"/>
                  </a:lnTo>
                  <a:lnTo>
                    <a:pt x="14" y="0"/>
                  </a:lnTo>
                  <a:lnTo>
                    <a:pt x="19" y="0"/>
                  </a:lnTo>
                  <a:lnTo>
                    <a:pt x="23" y="0"/>
                  </a:lnTo>
                  <a:lnTo>
                    <a:pt x="28" y="0"/>
                  </a:lnTo>
                  <a:lnTo>
                    <a:pt x="33" y="0"/>
                  </a:lnTo>
                  <a:lnTo>
                    <a:pt x="37" y="0"/>
                  </a:lnTo>
                  <a:lnTo>
                    <a:pt x="42" y="0"/>
                  </a:lnTo>
                  <a:lnTo>
                    <a:pt x="51" y="0"/>
                  </a:lnTo>
                  <a:lnTo>
                    <a:pt x="56" y="0"/>
                  </a:lnTo>
                  <a:lnTo>
                    <a:pt x="61" y="0"/>
                  </a:lnTo>
                  <a:lnTo>
                    <a:pt x="65" y="0"/>
                  </a:lnTo>
                  <a:lnTo>
                    <a:pt x="75" y="0"/>
                  </a:lnTo>
                  <a:lnTo>
                    <a:pt x="79" y="0"/>
                  </a:lnTo>
                  <a:lnTo>
                    <a:pt x="84" y="0"/>
                  </a:lnTo>
                  <a:lnTo>
                    <a:pt x="93" y="0"/>
                  </a:lnTo>
                  <a:lnTo>
                    <a:pt x="98" y="0"/>
                  </a:lnTo>
                  <a:lnTo>
                    <a:pt x="103" y="0"/>
                  </a:lnTo>
                  <a:lnTo>
                    <a:pt x="112" y="0"/>
                  </a:lnTo>
                  <a:lnTo>
                    <a:pt x="121" y="0"/>
                  </a:lnTo>
                  <a:lnTo>
                    <a:pt x="126" y="0"/>
                  </a:lnTo>
                  <a:lnTo>
                    <a:pt x="135" y="0"/>
                  </a:lnTo>
                  <a:lnTo>
                    <a:pt x="145" y="0"/>
                  </a:lnTo>
                  <a:lnTo>
                    <a:pt x="149" y="0"/>
                  </a:lnTo>
                  <a:lnTo>
                    <a:pt x="158" y="0"/>
                  </a:lnTo>
                  <a:lnTo>
                    <a:pt x="163" y="0"/>
                  </a:lnTo>
                </a:path>
              </a:pathLst>
            </a:custGeom>
            <a:noFill/>
            <a:ln w="19050" cap="flat">
              <a:solidFill>
                <a:srgbClr val="00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81" name="Group 580"/>
          <p:cNvGrpSpPr/>
          <p:nvPr/>
        </p:nvGrpSpPr>
        <p:grpSpPr>
          <a:xfrm>
            <a:off x="1232139" y="1280974"/>
            <a:ext cx="2935001" cy="1633385"/>
            <a:chOff x="1232139" y="1280974"/>
            <a:chExt cx="2935001" cy="1633385"/>
          </a:xfrm>
        </p:grpSpPr>
        <p:sp>
          <p:nvSpPr>
            <p:cNvPr id="582" name="Freeform 73"/>
            <p:cNvSpPr>
              <a:spLocks/>
            </p:cNvSpPr>
            <p:nvPr/>
          </p:nvSpPr>
          <p:spPr bwMode="auto">
            <a:xfrm>
              <a:off x="1232139" y="1280974"/>
              <a:ext cx="814308" cy="1633384"/>
            </a:xfrm>
            <a:custGeom>
              <a:avLst/>
              <a:gdLst>
                <a:gd name="T0" fmla="*/ 222250 w 513"/>
                <a:gd name="T1" fmla="*/ 1019175 h 1029"/>
                <a:gd name="T2" fmla="*/ 236538 w 513"/>
                <a:gd name="T3" fmla="*/ 236537 h 1029"/>
                <a:gd name="T4" fmla="*/ 244475 w 513"/>
                <a:gd name="T5" fmla="*/ 0 h 1029"/>
                <a:gd name="T6" fmla="*/ 266700 w 513"/>
                <a:gd name="T7" fmla="*/ 44450 h 1029"/>
                <a:gd name="T8" fmla="*/ 274638 w 513"/>
                <a:gd name="T9" fmla="*/ 88900 h 1029"/>
                <a:gd name="T10" fmla="*/ 288925 w 513"/>
                <a:gd name="T11" fmla="*/ 117475 h 1029"/>
                <a:gd name="T12" fmla="*/ 296863 w 513"/>
                <a:gd name="T13" fmla="*/ 155575 h 1029"/>
                <a:gd name="T14" fmla="*/ 311150 w 513"/>
                <a:gd name="T15" fmla="*/ 184150 h 1029"/>
                <a:gd name="T16" fmla="*/ 319088 w 513"/>
                <a:gd name="T17" fmla="*/ 220662 h 1029"/>
                <a:gd name="T18" fmla="*/ 333375 w 513"/>
                <a:gd name="T19" fmla="*/ 250825 h 1029"/>
                <a:gd name="T20" fmla="*/ 341313 w 513"/>
                <a:gd name="T21" fmla="*/ 280987 h 1029"/>
                <a:gd name="T22" fmla="*/ 355600 w 513"/>
                <a:gd name="T23" fmla="*/ 309562 h 1029"/>
                <a:gd name="T24" fmla="*/ 361950 w 513"/>
                <a:gd name="T25" fmla="*/ 347662 h 1029"/>
                <a:gd name="T26" fmla="*/ 384175 w 513"/>
                <a:gd name="T27" fmla="*/ 392112 h 1029"/>
                <a:gd name="T28" fmla="*/ 392113 w 513"/>
                <a:gd name="T29" fmla="*/ 420687 h 1029"/>
                <a:gd name="T30" fmla="*/ 406400 w 513"/>
                <a:gd name="T31" fmla="*/ 442912 h 1029"/>
                <a:gd name="T32" fmla="*/ 414338 w 513"/>
                <a:gd name="T33" fmla="*/ 473075 h 1029"/>
                <a:gd name="T34" fmla="*/ 428625 w 513"/>
                <a:gd name="T35" fmla="*/ 501650 h 1029"/>
                <a:gd name="T36" fmla="*/ 436563 w 513"/>
                <a:gd name="T37" fmla="*/ 531812 h 1029"/>
                <a:gd name="T38" fmla="*/ 466725 w 513"/>
                <a:gd name="T39" fmla="*/ 584200 h 1029"/>
                <a:gd name="T40" fmla="*/ 473075 w 513"/>
                <a:gd name="T41" fmla="*/ 620712 h 1029"/>
                <a:gd name="T42" fmla="*/ 495300 w 513"/>
                <a:gd name="T43" fmla="*/ 657225 h 1029"/>
                <a:gd name="T44" fmla="*/ 503238 w 513"/>
                <a:gd name="T45" fmla="*/ 679450 h 1029"/>
                <a:gd name="T46" fmla="*/ 525463 w 513"/>
                <a:gd name="T47" fmla="*/ 717550 h 1029"/>
                <a:gd name="T48" fmla="*/ 533400 w 513"/>
                <a:gd name="T49" fmla="*/ 746125 h 1029"/>
                <a:gd name="T50" fmla="*/ 547688 w 513"/>
                <a:gd name="T51" fmla="*/ 768350 h 1029"/>
                <a:gd name="T52" fmla="*/ 555625 w 513"/>
                <a:gd name="T53" fmla="*/ 790575 h 1029"/>
                <a:gd name="T54" fmla="*/ 569913 w 513"/>
                <a:gd name="T55" fmla="*/ 812800 h 1029"/>
                <a:gd name="T56" fmla="*/ 577850 w 513"/>
                <a:gd name="T57" fmla="*/ 842962 h 1029"/>
                <a:gd name="T58" fmla="*/ 592138 w 513"/>
                <a:gd name="T59" fmla="*/ 865187 h 1029"/>
                <a:gd name="T60" fmla="*/ 614363 w 513"/>
                <a:gd name="T61" fmla="*/ 893762 h 1029"/>
                <a:gd name="T62" fmla="*/ 620713 w 513"/>
                <a:gd name="T63" fmla="*/ 923925 h 1029"/>
                <a:gd name="T64" fmla="*/ 636588 w 513"/>
                <a:gd name="T65" fmla="*/ 946150 h 1029"/>
                <a:gd name="T66" fmla="*/ 650875 w 513"/>
                <a:gd name="T67" fmla="*/ 968375 h 1029"/>
                <a:gd name="T68" fmla="*/ 665163 w 513"/>
                <a:gd name="T69" fmla="*/ 990600 h 1029"/>
                <a:gd name="T70" fmla="*/ 681038 w 513"/>
                <a:gd name="T71" fmla="*/ 1012825 h 1029"/>
                <a:gd name="T72" fmla="*/ 695325 w 513"/>
                <a:gd name="T73" fmla="*/ 1041400 h 1029"/>
                <a:gd name="T74" fmla="*/ 717550 w 513"/>
                <a:gd name="T75" fmla="*/ 1071562 h 1029"/>
                <a:gd name="T76" fmla="*/ 739775 w 513"/>
                <a:gd name="T77" fmla="*/ 1101725 h 1029"/>
                <a:gd name="T78" fmla="*/ 754063 w 513"/>
                <a:gd name="T79" fmla="*/ 1130300 h 1029"/>
                <a:gd name="T80" fmla="*/ 776288 w 513"/>
                <a:gd name="T81" fmla="*/ 1160462 h 1029"/>
                <a:gd name="T82" fmla="*/ 798513 w 513"/>
                <a:gd name="T83" fmla="*/ 1190625 h 10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13" h="1029">
                  <a:moveTo>
                    <a:pt x="0" y="1029"/>
                  </a:moveTo>
                  <a:lnTo>
                    <a:pt x="140" y="1029"/>
                  </a:lnTo>
                  <a:lnTo>
                    <a:pt x="140" y="642"/>
                  </a:lnTo>
                  <a:lnTo>
                    <a:pt x="145" y="638"/>
                  </a:lnTo>
                  <a:lnTo>
                    <a:pt x="145" y="153"/>
                  </a:lnTo>
                  <a:lnTo>
                    <a:pt x="149" y="149"/>
                  </a:lnTo>
                  <a:lnTo>
                    <a:pt x="149" y="18"/>
                  </a:lnTo>
                  <a:lnTo>
                    <a:pt x="154" y="14"/>
                  </a:lnTo>
                  <a:lnTo>
                    <a:pt x="154" y="0"/>
                  </a:lnTo>
                  <a:lnTo>
                    <a:pt x="163" y="9"/>
                  </a:lnTo>
                  <a:lnTo>
                    <a:pt x="163" y="23"/>
                  </a:lnTo>
                  <a:lnTo>
                    <a:pt x="168" y="28"/>
                  </a:lnTo>
                  <a:lnTo>
                    <a:pt x="168" y="37"/>
                  </a:lnTo>
                  <a:lnTo>
                    <a:pt x="173" y="42"/>
                  </a:lnTo>
                  <a:lnTo>
                    <a:pt x="173" y="56"/>
                  </a:lnTo>
                  <a:lnTo>
                    <a:pt x="177" y="60"/>
                  </a:lnTo>
                  <a:lnTo>
                    <a:pt x="177" y="70"/>
                  </a:lnTo>
                  <a:lnTo>
                    <a:pt x="182" y="74"/>
                  </a:lnTo>
                  <a:lnTo>
                    <a:pt x="182" y="84"/>
                  </a:lnTo>
                  <a:lnTo>
                    <a:pt x="187" y="88"/>
                  </a:lnTo>
                  <a:lnTo>
                    <a:pt x="187" y="98"/>
                  </a:lnTo>
                  <a:lnTo>
                    <a:pt x="191" y="102"/>
                  </a:lnTo>
                  <a:lnTo>
                    <a:pt x="191" y="112"/>
                  </a:lnTo>
                  <a:lnTo>
                    <a:pt x="196" y="116"/>
                  </a:lnTo>
                  <a:lnTo>
                    <a:pt x="196" y="126"/>
                  </a:lnTo>
                  <a:lnTo>
                    <a:pt x="201" y="130"/>
                  </a:lnTo>
                  <a:lnTo>
                    <a:pt x="201" y="139"/>
                  </a:lnTo>
                  <a:lnTo>
                    <a:pt x="205" y="144"/>
                  </a:lnTo>
                  <a:lnTo>
                    <a:pt x="205" y="153"/>
                  </a:lnTo>
                  <a:lnTo>
                    <a:pt x="210" y="158"/>
                  </a:lnTo>
                  <a:lnTo>
                    <a:pt x="210" y="167"/>
                  </a:lnTo>
                  <a:lnTo>
                    <a:pt x="215" y="172"/>
                  </a:lnTo>
                  <a:lnTo>
                    <a:pt x="215" y="177"/>
                  </a:lnTo>
                  <a:lnTo>
                    <a:pt x="219" y="181"/>
                  </a:lnTo>
                  <a:lnTo>
                    <a:pt x="219" y="191"/>
                  </a:lnTo>
                  <a:lnTo>
                    <a:pt x="224" y="195"/>
                  </a:lnTo>
                  <a:lnTo>
                    <a:pt x="224" y="205"/>
                  </a:lnTo>
                  <a:lnTo>
                    <a:pt x="228" y="209"/>
                  </a:lnTo>
                  <a:lnTo>
                    <a:pt x="228" y="219"/>
                  </a:lnTo>
                  <a:lnTo>
                    <a:pt x="238" y="228"/>
                  </a:lnTo>
                  <a:lnTo>
                    <a:pt x="238" y="242"/>
                  </a:lnTo>
                  <a:lnTo>
                    <a:pt x="242" y="247"/>
                  </a:lnTo>
                  <a:lnTo>
                    <a:pt x="242" y="251"/>
                  </a:lnTo>
                  <a:lnTo>
                    <a:pt x="247" y="256"/>
                  </a:lnTo>
                  <a:lnTo>
                    <a:pt x="247" y="265"/>
                  </a:lnTo>
                  <a:lnTo>
                    <a:pt x="252" y="270"/>
                  </a:lnTo>
                  <a:lnTo>
                    <a:pt x="252" y="275"/>
                  </a:lnTo>
                  <a:lnTo>
                    <a:pt x="256" y="279"/>
                  </a:lnTo>
                  <a:lnTo>
                    <a:pt x="256" y="289"/>
                  </a:lnTo>
                  <a:lnTo>
                    <a:pt x="261" y="293"/>
                  </a:lnTo>
                  <a:lnTo>
                    <a:pt x="261" y="298"/>
                  </a:lnTo>
                  <a:lnTo>
                    <a:pt x="266" y="302"/>
                  </a:lnTo>
                  <a:lnTo>
                    <a:pt x="266" y="312"/>
                  </a:lnTo>
                  <a:lnTo>
                    <a:pt x="270" y="316"/>
                  </a:lnTo>
                  <a:lnTo>
                    <a:pt x="270" y="321"/>
                  </a:lnTo>
                  <a:lnTo>
                    <a:pt x="275" y="326"/>
                  </a:lnTo>
                  <a:lnTo>
                    <a:pt x="275" y="335"/>
                  </a:lnTo>
                  <a:lnTo>
                    <a:pt x="284" y="344"/>
                  </a:lnTo>
                  <a:lnTo>
                    <a:pt x="284" y="358"/>
                  </a:lnTo>
                  <a:lnTo>
                    <a:pt x="294" y="368"/>
                  </a:lnTo>
                  <a:lnTo>
                    <a:pt x="294" y="377"/>
                  </a:lnTo>
                  <a:lnTo>
                    <a:pt x="298" y="382"/>
                  </a:lnTo>
                  <a:lnTo>
                    <a:pt x="298" y="391"/>
                  </a:lnTo>
                  <a:lnTo>
                    <a:pt x="308" y="400"/>
                  </a:lnTo>
                  <a:lnTo>
                    <a:pt x="308" y="410"/>
                  </a:lnTo>
                  <a:lnTo>
                    <a:pt x="312" y="414"/>
                  </a:lnTo>
                  <a:lnTo>
                    <a:pt x="312" y="419"/>
                  </a:lnTo>
                  <a:lnTo>
                    <a:pt x="317" y="424"/>
                  </a:lnTo>
                  <a:lnTo>
                    <a:pt x="317" y="428"/>
                  </a:lnTo>
                  <a:lnTo>
                    <a:pt x="322" y="433"/>
                  </a:lnTo>
                  <a:lnTo>
                    <a:pt x="322" y="442"/>
                  </a:lnTo>
                  <a:lnTo>
                    <a:pt x="331" y="452"/>
                  </a:lnTo>
                  <a:lnTo>
                    <a:pt x="331" y="461"/>
                  </a:lnTo>
                  <a:lnTo>
                    <a:pt x="336" y="465"/>
                  </a:lnTo>
                  <a:lnTo>
                    <a:pt x="336" y="470"/>
                  </a:lnTo>
                  <a:lnTo>
                    <a:pt x="340" y="475"/>
                  </a:lnTo>
                  <a:lnTo>
                    <a:pt x="340" y="479"/>
                  </a:lnTo>
                  <a:lnTo>
                    <a:pt x="345" y="484"/>
                  </a:lnTo>
                  <a:lnTo>
                    <a:pt x="345" y="489"/>
                  </a:lnTo>
                  <a:lnTo>
                    <a:pt x="350" y="493"/>
                  </a:lnTo>
                  <a:lnTo>
                    <a:pt x="350" y="498"/>
                  </a:lnTo>
                  <a:lnTo>
                    <a:pt x="354" y="503"/>
                  </a:lnTo>
                  <a:lnTo>
                    <a:pt x="354" y="507"/>
                  </a:lnTo>
                  <a:lnTo>
                    <a:pt x="359" y="512"/>
                  </a:lnTo>
                  <a:lnTo>
                    <a:pt x="359" y="517"/>
                  </a:lnTo>
                  <a:lnTo>
                    <a:pt x="364" y="521"/>
                  </a:lnTo>
                  <a:lnTo>
                    <a:pt x="364" y="531"/>
                  </a:lnTo>
                  <a:lnTo>
                    <a:pt x="368" y="535"/>
                  </a:lnTo>
                  <a:lnTo>
                    <a:pt x="373" y="540"/>
                  </a:lnTo>
                  <a:lnTo>
                    <a:pt x="373" y="545"/>
                  </a:lnTo>
                  <a:lnTo>
                    <a:pt x="378" y="549"/>
                  </a:lnTo>
                  <a:lnTo>
                    <a:pt x="378" y="554"/>
                  </a:lnTo>
                  <a:lnTo>
                    <a:pt x="387" y="563"/>
                  </a:lnTo>
                  <a:lnTo>
                    <a:pt x="387" y="573"/>
                  </a:lnTo>
                  <a:lnTo>
                    <a:pt x="391" y="577"/>
                  </a:lnTo>
                  <a:lnTo>
                    <a:pt x="391" y="582"/>
                  </a:lnTo>
                  <a:lnTo>
                    <a:pt x="396" y="587"/>
                  </a:lnTo>
                  <a:lnTo>
                    <a:pt x="401" y="591"/>
                  </a:lnTo>
                  <a:lnTo>
                    <a:pt x="401" y="596"/>
                  </a:lnTo>
                  <a:lnTo>
                    <a:pt x="405" y="601"/>
                  </a:lnTo>
                  <a:lnTo>
                    <a:pt x="405" y="605"/>
                  </a:lnTo>
                  <a:lnTo>
                    <a:pt x="410" y="610"/>
                  </a:lnTo>
                  <a:lnTo>
                    <a:pt x="410" y="615"/>
                  </a:lnTo>
                  <a:lnTo>
                    <a:pt x="415" y="619"/>
                  </a:lnTo>
                  <a:lnTo>
                    <a:pt x="419" y="624"/>
                  </a:lnTo>
                  <a:lnTo>
                    <a:pt x="419" y="628"/>
                  </a:lnTo>
                  <a:lnTo>
                    <a:pt x="424" y="633"/>
                  </a:lnTo>
                  <a:lnTo>
                    <a:pt x="429" y="638"/>
                  </a:lnTo>
                  <a:lnTo>
                    <a:pt x="429" y="642"/>
                  </a:lnTo>
                  <a:lnTo>
                    <a:pt x="438" y="652"/>
                  </a:lnTo>
                  <a:lnTo>
                    <a:pt x="438" y="656"/>
                  </a:lnTo>
                  <a:lnTo>
                    <a:pt x="443" y="661"/>
                  </a:lnTo>
                  <a:lnTo>
                    <a:pt x="443" y="666"/>
                  </a:lnTo>
                  <a:lnTo>
                    <a:pt x="452" y="675"/>
                  </a:lnTo>
                  <a:lnTo>
                    <a:pt x="452" y="680"/>
                  </a:lnTo>
                  <a:lnTo>
                    <a:pt x="457" y="684"/>
                  </a:lnTo>
                  <a:lnTo>
                    <a:pt x="466" y="694"/>
                  </a:lnTo>
                  <a:lnTo>
                    <a:pt x="466" y="698"/>
                  </a:lnTo>
                  <a:lnTo>
                    <a:pt x="475" y="708"/>
                  </a:lnTo>
                  <a:lnTo>
                    <a:pt x="475" y="712"/>
                  </a:lnTo>
                  <a:lnTo>
                    <a:pt x="480" y="717"/>
                  </a:lnTo>
                  <a:lnTo>
                    <a:pt x="489" y="726"/>
                  </a:lnTo>
                  <a:lnTo>
                    <a:pt x="489" y="731"/>
                  </a:lnTo>
                  <a:lnTo>
                    <a:pt x="499" y="740"/>
                  </a:lnTo>
                  <a:lnTo>
                    <a:pt x="499" y="745"/>
                  </a:lnTo>
                  <a:lnTo>
                    <a:pt x="503" y="750"/>
                  </a:lnTo>
                  <a:lnTo>
                    <a:pt x="508" y="754"/>
                  </a:lnTo>
                  <a:lnTo>
                    <a:pt x="513" y="759"/>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 name="Freeform 74"/>
            <p:cNvSpPr>
              <a:spLocks/>
            </p:cNvSpPr>
            <p:nvPr/>
          </p:nvSpPr>
          <p:spPr bwMode="auto">
            <a:xfrm>
              <a:off x="2046447" y="2485775"/>
              <a:ext cx="915898" cy="398425"/>
            </a:xfrm>
            <a:custGeom>
              <a:avLst/>
              <a:gdLst>
                <a:gd name="T0" fmla="*/ 6350 w 577"/>
                <a:gd name="T1" fmla="*/ 14287 h 251"/>
                <a:gd name="T2" fmla="*/ 28575 w 577"/>
                <a:gd name="T3" fmla="*/ 36512 h 251"/>
                <a:gd name="T4" fmla="*/ 50800 w 577"/>
                <a:gd name="T5" fmla="*/ 58737 h 251"/>
                <a:gd name="T6" fmla="*/ 73025 w 577"/>
                <a:gd name="T7" fmla="*/ 80962 h 251"/>
                <a:gd name="T8" fmla="*/ 95250 w 577"/>
                <a:gd name="T9" fmla="*/ 103187 h 251"/>
                <a:gd name="T10" fmla="*/ 125413 w 577"/>
                <a:gd name="T11" fmla="*/ 125412 h 251"/>
                <a:gd name="T12" fmla="*/ 131763 w 577"/>
                <a:gd name="T13" fmla="*/ 133350 h 251"/>
                <a:gd name="T14" fmla="*/ 153988 w 577"/>
                <a:gd name="T15" fmla="*/ 155575 h 251"/>
                <a:gd name="T16" fmla="*/ 169863 w 577"/>
                <a:gd name="T17" fmla="*/ 169862 h 251"/>
                <a:gd name="T18" fmla="*/ 192088 w 577"/>
                <a:gd name="T19" fmla="*/ 177800 h 251"/>
                <a:gd name="T20" fmla="*/ 214313 w 577"/>
                <a:gd name="T21" fmla="*/ 192087 h 251"/>
                <a:gd name="T22" fmla="*/ 236538 w 577"/>
                <a:gd name="T23" fmla="*/ 214312 h 251"/>
                <a:gd name="T24" fmla="*/ 258763 w 577"/>
                <a:gd name="T25" fmla="*/ 222250 h 251"/>
                <a:gd name="T26" fmla="*/ 280988 w 577"/>
                <a:gd name="T27" fmla="*/ 236537 h 251"/>
                <a:gd name="T28" fmla="*/ 303213 w 577"/>
                <a:gd name="T29" fmla="*/ 250825 h 251"/>
                <a:gd name="T30" fmla="*/ 323850 w 577"/>
                <a:gd name="T31" fmla="*/ 258762 h 251"/>
                <a:gd name="T32" fmla="*/ 346075 w 577"/>
                <a:gd name="T33" fmla="*/ 273050 h 251"/>
                <a:gd name="T34" fmla="*/ 368300 w 577"/>
                <a:gd name="T35" fmla="*/ 280987 h 251"/>
                <a:gd name="T36" fmla="*/ 390525 w 577"/>
                <a:gd name="T37" fmla="*/ 288925 h 251"/>
                <a:gd name="T38" fmla="*/ 412750 w 577"/>
                <a:gd name="T39" fmla="*/ 303212 h 251"/>
                <a:gd name="T40" fmla="*/ 434975 w 577"/>
                <a:gd name="T41" fmla="*/ 309562 h 251"/>
                <a:gd name="T42" fmla="*/ 457200 w 577"/>
                <a:gd name="T43" fmla="*/ 317500 h 251"/>
                <a:gd name="T44" fmla="*/ 479425 w 577"/>
                <a:gd name="T45" fmla="*/ 325437 h 251"/>
                <a:gd name="T46" fmla="*/ 501650 w 577"/>
                <a:gd name="T47" fmla="*/ 331787 h 251"/>
                <a:gd name="T48" fmla="*/ 523875 w 577"/>
                <a:gd name="T49" fmla="*/ 331787 h 251"/>
                <a:gd name="T50" fmla="*/ 546100 w 577"/>
                <a:gd name="T51" fmla="*/ 339725 h 251"/>
                <a:gd name="T52" fmla="*/ 568325 w 577"/>
                <a:gd name="T53" fmla="*/ 347662 h 251"/>
                <a:gd name="T54" fmla="*/ 590550 w 577"/>
                <a:gd name="T55" fmla="*/ 354012 h 251"/>
                <a:gd name="T56" fmla="*/ 612775 w 577"/>
                <a:gd name="T57" fmla="*/ 354012 h 251"/>
                <a:gd name="T58" fmla="*/ 635000 w 577"/>
                <a:gd name="T59" fmla="*/ 361950 h 251"/>
                <a:gd name="T60" fmla="*/ 657225 w 577"/>
                <a:gd name="T61" fmla="*/ 369887 h 251"/>
                <a:gd name="T62" fmla="*/ 679450 w 577"/>
                <a:gd name="T63" fmla="*/ 369887 h 251"/>
                <a:gd name="T64" fmla="*/ 701675 w 577"/>
                <a:gd name="T65" fmla="*/ 376237 h 251"/>
                <a:gd name="T66" fmla="*/ 723900 w 577"/>
                <a:gd name="T67" fmla="*/ 376237 h 251"/>
                <a:gd name="T68" fmla="*/ 746125 w 577"/>
                <a:gd name="T69" fmla="*/ 384175 h 251"/>
                <a:gd name="T70" fmla="*/ 768350 w 577"/>
                <a:gd name="T71" fmla="*/ 384175 h 251"/>
                <a:gd name="T72" fmla="*/ 790575 w 577"/>
                <a:gd name="T73" fmla="*/ 384175 h 251"/>
                <a:gd name="T74" fmla="*/ 812800 w 577"/>
                <a:gd name="T75" fmla="*/ 392112 h 251"/>
                <a:gd name="T76" fmla="*/ 835025 w 577"/>
                <a:gd name="T77" fmla="*/ 392112 h 251"/>
                <a:gd name="T78" fmla="*/ 857250 w 577"/>
                <a:gd name="T79" fmla="*/ 392112 h 251"/>
                <a:gd name="T80" fmla="*/ 879475 w 577"/>
                <a:gd name="T81" fmla="*/ 398462 h 251"/>
                <a:gd name="T82" fmla="*/ 901700 w 577"/>
                <a:gd name="T83" fmla="*/ 398462 h 2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7" h="251">
                  <a:moveTo>
                    <a:pt x="0" y="0"/>
                  </a:moveTo>
                  <a:lnTo>
                    <a:pt x="9" y="9"/>
                  </a:lnTo>
                  <a:lnTo>
                    <a:pt x="4" y="9"/>
                  </a:lnTo>
                  <a:lnTo>
                    <a:pt x="9" y="9"/>
                  </a:lnTo>
                  <a:lnTo>
                    <a:pt x="18" y="19"/>
                  </a:lnTo>
                  <a:lnTo>
                    <a:pt x="18" y="23"/>
                  </a:lnTo>
                  <a:lnTo>
                    <a:pt x="23" y="28"/>
                  </a:lnTo>
                  <a:lnTo>
                    <a:pt x="28" y="32"/>
                  </a:lnTo>
                  <a:lnTo>
                    <a:pt x="32" y="37"/>
                  </a:lnTo>
                  <a:lnTo>
                    <a:pt x="37" y="42"/>
                  </a:lnTo>
                  <a:lnTo>
                    <a:pt x="41" y="46"/>
                  </a:lnTo>
                  <a:lnTo>
                    <a:pt x="46" y="51"/>
                  </a:lnTo>
                  <a:lnTo>
                    <a:pt x="51" y="56"/>
                  </a:lnTo>
                  <a:lnTo>
                    <a:pt x="55" y="60"/>
                  </a:lnTo>
                  <a:lnTo>
                    <a:pt x="60" y="65"/>
                  </a:lnTo>
                  <a:lnTo>
                    <a:pt x="65" y="70"/>
                  </a:lnTo>
                  <a:lnTo>
                    <a:pt x="69" y="70"/>
                  </a:lnTo>
                  <a:lnTo>
                    <a:pt x="79" y="79"/>
                  </a:lnTo>
                  <a:lnTo>
                    <a:pt x="74" y="79"/>
                  </a:lnTo>
                  <a:lnTo>
                    <a:pt x="79" y="79"/>
                  </a:lnTo>
                  <a:lnTo>
                    <a:pt x="83" y="84"/>
                  </a:lnTo>
                  <a:lnTo>
                    <a:pt x="88" y="88"/>
                  </a:lnTo>
                  <a:lnTo>
                    <a:pt x="93" y="93"/>
                  </a:lnTo>
                  <a:lnTo>
                    <a:pt x="97" y="98"/>
                  </a:lnTo>
                  <a:lnTo>
                    <a:pt x="102" y="98"/>
                  </a:lnTo>
                  <a:lnTo>
                    <a:pt x="111" y="107"/>
                  </a:lnTo>
                  <a:lnTo>
                    <a:pt x="107" y="107"/>
                  </a:lnTo>
                  <a:lnTo>
                    <a:pt x="111" y="107"/>
                  </a:lnTo>
                  <a:lnTo>
                    <a:pt x="116" y="112"/>
                  </a:lnTo>
                  <a:lnTo>
                    <a:pt x="121" y="112"/>
                  </a:lnTo>
                  <a:lnTo>
                    <a:pt x="125" y="116"/>
                  </a:lnTo>
                  <a:lnTo>
                    <a:pt x="130" y="121"/>
                  </a:lnTo>
                  <a:lnTo>
                    <a:pt x="135" y="121"/>
                  </a:lnTo>
                  <a:lnTo>
                    <a:pt x="139" y="126"/>
                  </a:lnTo>
                  <a:lnTo>
                    <a:pt x="144" y="130"/>
                  </a:lnTo>
                  <a:lnTo>
                    <a:pt x="149" y="135"/>
                  </a:lnTo>
                  <a:lnTo>
                    <a:pt x="153" y="135"/>
                  </a:lnTo>
                  <a:lnTo>
                    <a:pt x="158" y="140"/>
                  </a:lnTo>
                  <a:lnTo>
                    <a:pt x="163" y="140"/>
                  </a:lnTo>
                  <a:lnTo>
                    <a:pt x="167" y="144"/>
                  </a:lnTo>
                  <a:lnTo>
                    <a:pt x="172" y="149"/>
                  </a:lnTo>
                  <a:lnTo>
                    <a:pt x="177" y="149"/>
                  </a:lnTo>
                  <a:lnTo>
                    <a:pt x="181" y="154"/>
                  </a:lnTo>
                  <a:lnTo>
                    <a:pt x="186" y="154"/>
                  </a:lnTo>
                  <a:lnTo>
                    <a:pt x="191" y="158"/>
                  </a:lnTo>
                  <a:lnTo>
                    <a:pt x="195" y="158"/>
                  </a:lnTo>
                  <a:lnTo>
                    <a:pt x="200" y="163"/>
                  </a:lnTo>
                  <a:lnTo>
                    <a:pt x="204" y="163"/>
                  </a:lnTo>
                  <a:lnTo>
                    <a:pt x="209" y="168"/>
                  </a:lnTo>
                  <a:lnTo>
                    <a:pt x="214" y="168"/>
                  </a:lnTo>
                  <a:lnTo>
                    <a:pt x="218" y="172"/>
                  </a:lnTo>
                  <a:lnTo>
                    <a:pt x="223" y="172"/>
                  </a:lnTo>
                  <a:lnTo>
                    <a:pt x="228" y="177"/>
                  </a:lnTo>
                  <a:lnTo>
                    <a:pt x="232" y="177"/>
                  </a:lnTo>
                  <a:lnTo>
                    <a:pt x="237" y="177"/>
                  </a:lnTo>
                  <a:lnTo>
                    <a:pt x="242" y="182"/>
                  </a:lnTo>
                  <a:lnTo>
                    <a:pt x="246" y="182"/>
                  </a:lnTo>
                  <a:lnTo>
                    <a:pt x="251" y="186"/>
                  </a:lnTo>
                  <a:lnTo>
                    <a:pt x="256" y="186"/>
                  </a:lnTo>
                  <a:lnTo>
                    <a:pt x="260" y="191"/>
                  </a:lnTo>
                  <a:lnTo>
                    <a:pt x="265" y="191"/>
                  </a:lnTo>
                  <a:lnTo>
                    <a:pt x="270" y="191"/>
                  </a:lnTo>
                  <a:lnTo>
                    <a:pt x="274" y="195"/>
                  </a:lnTo>
                  <a:lnTo>
                    <a:pt x="279" y="195"/>
                  </a:lnTo>
                  <a:lnTo>
                    <a:pt x="284" y="195"/>
                  </a:lnTo>
                  <a:lnTo>
                    <a:pt x="288" y="200"/>
                  </a:lnTo>
                  <a:lnTo>
                    <a:pt x="293" y="200"/>
                  </a:lnTo>
                  <a:lnTo>
                    <a:pt x="298" y="200"/>
                  </a:lnTo>
                  <a:lnTo>
                    <a:pt x="302" y="205"/>
                  </a:lnTo>
                  <a:lnTo>
                    <a:pt x="307" y="205"/>
                  </a:lnTo>
                  <a:lnTo>
                    <a:pt x="312" y="205"/>
                  </a:lnTo>
                  <a:lnTo>
                    <a:pt x="316" y="209"/>
                  </a:lnTo>
                  <a:lnTo>
                    <a:pt x="321" y="209"/>
                  </a:lnTo>
                  <a:lnTo>
                    <a:pt x="326" y="209"/>
                  </a:lnTo>
                  <a:lnTo>
                    <a:pt x="330" y="209"/>
                  </a:lnTo>
                  <a:lnTo>
                    <a:pt x="335" y="214"/>
                  </a:lnTo>
                  <a:lnTo>
                    <a:pt x="340" y="214"/>
                  </a:lnTo>
                  <a:lnTo>
                    <a:pt x="344" y="214"/>
                  </a:lnTo>
                  <a:lnTo>
                    <a:pt x="349" y="219"/>
                  </a:lnTo>
                  <a:lnTo>
                    <a:pt x="354" y="219"/>
                  </a:lnTo>
                  <a:lnTo>
                    <a:pt x="358" y="219"/>
                  </a:lnTo>
                  <a:lnTo>
                    <a:pt x="363" y="219"/>
                  </a:lnTo>
                  <a:lnTo>
                    <a:pt x="367" y="219"/>
                  </a:lnTo>
                  <a:lnTo>
                    <a:pt x="372" y="223"/>
                  </a:lnTo>
                  <a:lnTo>
                    <a:pt x="377" y="223"/>
                  </a:lnTo>
                  <a:lnTo>
                    <a:pt x="381" y="223"/>
                  </a:lnTo>
                  <a:lnTo>
                    <a:pt x="386" y="223"/>
                  </a:lnTo>
                  <a:lnTo>
                    <a:pt x="391" y="228"/>
                  </a:lnTo>
                  <a:lnTo>
                    <a:pt x="395" y="228"/>
                  </a:lnTo>
                  <a:lnTo>
                    <a:pt x="400" y="228"/>
                  </a:lnTo>
                  <a:lnTo>
                    <a:pt x="405" y="228"/>
                  </a:lnTo>
                  <a:lnTo>
                    <a:pt x="409" y="228"/>
                  </a:lnTo>
                  <a:lnTo>
                    <a:pt x="414" y="233"/>
                  </a:lnTo>
                  <a:lnTo>
                    <a:pt x="419" y="233"/>
                  </a:lnTo>
                  <a:lnTo>
                    <a:pt x="423" y="233"/>
                  </a:lnTo>
                  <a:lnTo>
                    <a:pt x="428" y="233"/>
                  </a:lnTo>
                  <a:lnTo>
                    <a:pt x="433" y="233"/>
                  </a:lnTo>
                  <a:lnTo>
                    <a:pt x="437" y="233"/>
                  </a:lnTo>
                  <a:lnTo>
                    <a:pt x="442" y="237"/>
                  </a:lnTo>
                  <a:lnTo>
                    <a:pt x="447" y="237"/>
                  </a:lnTo>
                  <a:lnTo>
                    <a:pt x="451" y="237"/>
                  </a:lnTo>
                  <a:lnTo>
                    <a:pt x="456" y="237"/>
                  </a:lnTo>
                  <a:lnTo>
                    <a:pt x="461" y="237"/>
                  </a:lnTo>
                  <a:lnTo>
                    <a:pt x="465" y="237"/>
                  </a:lnTo>
                  <a:lnTo>
                    <a:pt x="470" y="242"/>
                  </a:lnTo>
                  <a:lnTo>
                    <a:pt x="475" y="242"/>
                  </a:lnTo>
                  <a:lnTo>
                    <a:pt x="479" y="242"/>
                  </a:lnTo>
                  <a:lnTo>
                    <a:pt x="484" y="242"/>
                  </a:lnTo>
                  <a:lnTo>
                    <a:pt x="489" y="242"/>
                  </a:lnTo>
                  <a:lnTo>
                    <a:pt x="493" y="242"/>
                  </a:lnTo>
                  <a:lnTo>
                    <a:pt x="498" y="242"/>
                  </a:lnTo>
                  <a:lnTo>
                    <a:pt x="503" y="242"/>
                  </a:lnTo>
                  <a:lnTo>
                    <a:pt x="507" y="242"/>
                  </a:lnTo>
                  <a:lnTo>
                    <a:pt x="512" y="247"/>
                  </a:lnTo>
                  <a:lnTo>
                    <a:pt x="517" y="247"/>
                  </a:lnTo>
                  <a:lnTo>
                    <a:pt x="521" y="247"/>
                  </a:lnTo>
                  <a:lnTo>
                    <a:pt x="526" y="247"/>
                  </a:lnTo>
                  <a:lnTo>
                    <a:pt x="530" y="247"/>
                  </a:lnTo>
                  <a:lnTo>
                    <a:pt x="535" y="247"/>
                  </a:lnTo>
                  <a:lnTo>
                    <a:pt x="540" y="247"/>
                  </a:lnTo>
                  <a:lnTo>
                    <a:pt x="544" y="247"/>
                  </a:lnTo>
                  <a:lnTo>
                    <a:pt x="549" y="251"/>
                  </a:lnTo>
                  <a:lnTo>
                    <a:pt x="554" y="251"/>
                  </a:lnTo>
                  <a:lnTo>
                    <a:pt x="558" y="251"/>
                  </a:lnTo>
                  <a:lnTo>
                    <a:pt x="563" y="251"/>
                  </a:lnTo>
                  <a:lnTo>
                    <a:pt x="568" y="251"/>
                  </a:lnTo>
                  <a:lnTo>
                    <a:pt x="572" y="251"/>
                  </a:lnTo>
                  <a:lnTo>
                    <a:pt x="577" y="251"/>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 name="Freeform 75"/>
            <p:cNvSpPr>
              <a:spLocks/>
            </p:cNvSpPr>
            <p:nvPr/>
          </p:nvSpPr>
          <p:spPr bwMode="auto">
            <a:xfrm>
              <a:off x="2962344" y="2884199"/>
              <a:ext cx="1057171" cy="30159"/>
            </a:xfrm>
            <a:custGeom>
              <a:avLst/>
              <a:gdLst>
                <a:gd name="T0" fmla="*/ 14288 w 666"/>
                <a:gd name="T1" fmla="*/ 0 h 19"/>
                <a:gd name="T2" fmla="*/ 36513 w 666"/>
                <a:gd name="T3" fmla="*/ 0 h 19"/>
                <a:gd name="T4" fmla="*/ 58738 w 666"/>
                <a:gd name="T5" fmla="*/ 7937 h 19"/>
                <a:gd name="T6" fmla="*/ 80963 w 666"/>
                <a:gd name="T7" fmla="*/ 7937 h 19"/>
                <a:gd name="T8" fmla="*/ 103188 w 666"/>
                <a:gd name="T9" fmla="*/ 7937 h 19"/>
                <a:gd name="T10" fmla="*/ 125413 w 666"/>
                <a:gd name="T11" fmla="*/ 7937 h 19"/>
                <a:gd name="T12" fmla="*/ 147638 w 666"/>
                <a:gd name="T13" fmla="*/ 7937 h 19"/>
                <a:gd name="T14" fmla="*/ 169863 w 666"/>
                <a:gd name="T15" fmla="*/ 15875 h 19"/>
                <a:gd name="T16" fmla="*/ 192088 w 666"/>
                <a:gd name="T17" fmla="*/ 15875 h 19"/>
                <a:gd name="T18" fmla="*/ 214313 w 666"/>
                <a:gd name="T19" fmla="*/ 15875 h 19"/>
                <a:gd name="T20" fmla="*/ 236538 w 666"/>
                <a:gd name="T21" fmla="*/ 15875 h 19"/>
                <a:gd name="T22" fmla="*/ 258763 w 666"/>
                <a:gd name="T23" fmla="*/ 15875 h 19"/>
                <a:gd name="T24" fmla="*/ 280988 w 666"/>
                <a:gd name="T25" fmla="*/ 15875 h 19"/>
                <a:gd name="T26" fmla="*/ 303213 w 666"/>
                <a:gd name="T27" fmla="*/ 15875 h 19"/>
                <a:gd name="T28" fmla="*/ 325438 w 666"/>
                <a:gd name="T29" fmla="*/ 15875 h 19"/>
                <a:gd name="T30" fmla="*/ 347663 w 666"/>
                <a:gd name="T31" fmla="*/ 15875 h 19"/>
                <a:gd name="T32" fmla="*/ 369888 w 666"/>
                <a:gd name="T33" fmla="*/ 22225 h 19"/>
                <a:gd name="T34" fmla="*/ 392113 w 666"/>
                <a:gd name="T35" fmla="*/ 22225 h 19"/>
                <a:gd name="T36" fmla="*/ 414338 w 666"/>
                <a:gd name="T37" fmla="*/ 22225 h 19"/>
                <a:gd name="T38" fmla="*/ 436563 w 666"/>
                <a:gd name="T39" fmla="*/ 22225 h 19"/>
                <a:gd name="T40" fmla="*/ 458788 w 666"/>
                <a:gd name="T41" fmla="*/ 22225 h 19"/>
                <a:gd name="T42" fmla="*/ 481013 w 666"/>
                <a:gd name="T43" fmla="*/ 22225 h 19"/>
                <a:gd name="T44" fmla="*/ 503238 w 666"/>
                <a:gd name="T45" fmla="*/ 22225 h 19"/>
                <a:gd name="T46" fmla="*/ 525463 w 666"/>
                <a:gd name="T47" fmla="*/ 22225 h 19"/>
                <a:gd name="T48" fmla="*/ 547688 w 666"/>
                <a:gd name="T49" fmla="*/ 22225 h 19"/>
                <a:gd name="T50" fmla="*/ 569913 w 666"/>
                <a:gd name="T51" fmla="*/ 22225 h 19"/>
                <a:gd name="T52" fmla="*/ 592138 w 666"/>
                <a:gd name="T53" fmla="*/ 22225 h 19"/>
                <a:gd name="T54" fmla="*/ 614363 w 666"/>
                <a:gd name="T55" fmla="*/ 22225 h 19"/>
                <a:gd name="T56" fmla="*/ 642938 w 666"/>
                <a:gd name="T57" fmla="*/ 22225 h 19"/>
                <a:gd name="T58" fmla="*/ 665163 w 666"/>
                <a:gd name="T59" fmla="*/ 22225 h 19"/>
                <a:gd name="T60" fmla="*/ 695325 w 666"/>
                <a:gd name="T61" fmla="*/ 22225 h 19"/>
                <a:gd name="T62" fmla="*/ 723900 w 666"/>
                <a:gd name="T63" fmla="*/ 22225 h 19"/>
                <a:gd name="T64" fmla="*/ 754063 w 666"/>
                <a:gd name="T65" fmla="*/ 22225 h 19"/>
                <a:gd name="T66" fmla="*/ 784225 w 666"/>
                <a:gd name="T67" fmla="*/ 22225 h 19"/>
                <a:gd name="T68" fmla="*/ 812800 w 666"/>
                <a:gd name="T69" fmla="*/ 22225 h 19"/>
                <a:gd name="T70" fmla="*/ 842963 w 666"/>
                <a:gd name="T71" fmla="*/ 22225 h 19"/>
                <a:gd name="T72" fmla="*/ 873125 w 666"/>
                <a:gd name="T73" fmla="*/ 22225 h 19"/>
                <a:gd name="T74" fmla="*/ 901700 w 666"/>
                <a:gd name="T75" fmla="*/ 30162 h 19"/>
                <a:gd name="T76" fmla="*/ 938213 w 666"/>
                <a:gd name="T77" fmla="*/ 30162 h 19"/>
                <a:gd name="T78" fmla="*/ 968375 w 666"/>
                <a:gd name="T79" fmla="*/ 30162 h 19"/>
                <a:gd name="T80" fmla="*/ 998538 w 666"/>
                <a:gd name="T81" fmla="*/ 30162 h 19"/>
                <a:gd name="T82" fmla="*/ 1035050 w 666"/>
                <a:gd name="T83" fmla="*/ 30162 h 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66" h="19">
                  <a:moveTo>
                    <a:pt x="0" y="0"/>
                  </a:moveTo>
                  <a:lnTo>
                    <a:pt x="5" y="0"/>
                  </a:lnTo>
                  <a:lnTo>
                    <a:pt x="9" y="0"/>
                  </a:lnTo>
                  <a:lnTo>
                    <a:pt x="14" y="0"/>
                  </a:lnTo>
                  <a:lnTo>
                    <a:pt x="19" y="0"/>
                  </a:lnTo>
                  <a:lnTo>
                    <a:pt x="23" y="0"/>
                  </a:lnTo>
                  <a:lnTo>
                    <a:pt x="28" y="5"/>
                  </a:lnTo>
                  <a:lnTo>
                    <a:pt x="33" y="5"/>
                  </a:lnTo>
                  <a:lnTo>
                    <a:pt x="37" y="5"/>
                  </a:lnTo>
                  <a:lnTo>
                    <a:pt x="42" y="5"/>
                  </a:lnTo>
                  <a:lnTo>
                    <a:pt x="47" y="5"/>
                  </a:lnTo>
                  <a:lnTo>
                    <a:pt x="51" y="5"/>
                  </a:lnTo>
                  <a:lnTo>
                    <a:pt x="56" y="5"/>
                  </a:lnTo>
                  <a:lnTo>
                    <a:pt x="61" y="5"/>
                  </a:lnTo>
                  <a:lnTo>
                    <a:pt x="65" y="5"/>
                  </a:lnTo>
                  <a:lnTo>
                    <a:pt x="70" y="5"/>
                  </a:lnTo>
                  <a:lnTo>
                    <a:pt x="75" y="5"/>
                  </a:lnTo>
                  <a:lnTo>
                    <a:pt x="79" y="5"/>
                  </a:lnTo>
                  <a:lnTo>
                    <a:pt x="84" y="5"/>
                  </a:lnTo>
                  <a:lnTo>
                    <a:pt x="89" y="5"/>
                  </a:lnTo>
                  <a:lnTo>
                    <a:pt x="93" y="5"/>
                  </a:lnTo>
                  <a:lnTo>
                    <a:pt x="98" y="5"/>
                  </a:lnTo>
                  <a:lnTo>
                    <a:pt x="102" y="5"/>
                  </a:lnTo>
                  <a:lnTo>
                    <a:pt x="107" y="10"/>
                  </a:lnTo>
                  <a:lnTo>
                    <a:pt x="112" y="10"/>
                  </a:lnTo>
                  <a:lnTo>
                    <a:pt x="116" y="10"/>
                  </a:lnTo>
                  <a:lnTo>
                    <a:pt x="121" y="10"/>
                  </a:lnTo>
                  <a:lnTo>
                    <a:pt x="126" y="10"/>
                  </a:lnTo>
                  <a:lnTo>
                    <a:pt x="130" y="10"/>
                  </a:lnTo>
                  <a:lnTo>
                    <a:pt x="135" y="10"/>
                  </a:lnTo>
                  <a:lnTo>
                    <a:pt x="140" y="10"/>
                  </a:lnTo>
                  <a:lnTo>
                    <a:pt x="144" y="10"/>
                  </a:lnTo>
                  <a:lnTo>
                    <a:pt x="149" y="10"/>
                  </a:lnTo>
                  <a:lnTo>
                    <a:pt x="154" y="10"/>
                  </a:lnTo>
                  <a:lnTo>
                    <a:pt x="158" y="10"/>
                  </a:lnTo>
                  <a:lnTo>
                    <a:pt x="163" y="10"/>
                  </a:lnTo>
                  <a:lnTo>
                    <a:pt x="168" y="10"/>
                  </a:lnTo>
                  <a:lnTo>
                    <a:pt x="172" y="10"/>
                  </a:lnTo>
                  <a:lnTo>
                    <a:pt x="177" y="10"/>
                  </a:lnTo>
                  <a:lnTo>
                    <a:pt x="182" y="10"/>
                  </a:lnTo>
                  <a:lnTo>
                    <a:pt x="186" y="10"/>
                  </a:lnTo>
                  <a:lnTo>
                    <a:pt x="191" y="10"/>
                  </a:lnTo>
                  <a:lnTo>
                    <a:pt x="196" y="10"/>
                  </a:lnTo>
                  <a:lnTo>
                    <a:pt x="200" y="10"/>
                  </a:lnTo>
                  <a:lnTo>
                    <a:pt x="205" y="10"/>
                  </a:lnTo>
                  <a:lnTo>
                    <a:pt x="210" y="10"/>
                  </a:lnTo>
                  <a:lnTo>
                    <a:pt x="214" y="10"/>
                  </a:lnTo>
                  <a:lnTo>
                    <a:pt x="219" y="10"/>
                  </a:lnTo>
                  <a:lnTo>
                    <a:pt x="224" y="14"/>
                  </a:lnTo>
                  <a:lnTo>
                    <a:pt x="228" y="14"/>
                  </a:lnTo>
                  <a:lnTo>
                    <a:pt x="233" y="14"/>
                  </a:lnTo>
                  <a:lnTo>
                    <a:pt x="238" y="14"/>
                  </a:lnTo>
                  <a:lnTo>
                    <a:pt x="242" y="14"/>
                  </a:lnTo>
                  <a:lnTo>
                    <a:pt x="247" y="14"/>
                  </a:lnTo>
                  <a:lnTo>
                    <a:pt x="252" y="14"/>
                  </a:lnTo>
                  <a:lnTo>
                    <a:pt x="256" y="14"/>
                  </a:lnTo>
                  <a:lnTo>
                    <a:pt x="261" y="14"/>
                  </a:lnTo>
                  <a:lnTo>
                    <a:pt x="265" y="14"/>
                  </a:lnTo>
                  <a:lnTo>
                    <a:pt x="270" y="14"/>
                  </a:lnTo>
                  <a:lnTo>
                    <a:pt x="275" y="14"/>
                  </a:lnTo>
                  <a:lnTo>
                    <a:pt x="279" y="14"/>
                  </a:lnTo>
                  <a:lnTo>
                    <a:pt x="284" y="14"/>
                  </a:lnTo>
                  <a:lnTo>
                    <a:pt x="289" y="14"/>
                  </a:lnTo>
                  <a:lnTo>
                    <a:pt x="293" y="14"/>
                  </a:lnTo>
                  <a:lnTo>
                    <a:pt x="298" y="14"/>
                  </a:lnTo>
                  <a:lnTo>
                    <a:pt x="303" y="14"/>
                  </a:lnTo>
                  <a:lnTo>
                    <a:pt x="307" y="14"/>
                  </a:lnTo>
                  <a:lnTo>
                    <a:pt x="312" y="14"/>
                  </a:lnTo>
                  <a:lnTo>
                    <a:pt x="317" y="14"/>
                  </a:lnTo>
                  <a:lnTo>
                    <a:pt x="321" y="14"/>
                  </a:lnTo>
                  <a:lnTo>
                    <a:pt x="326" y="14"/>
                  </a:lnTo>
                  <a:lnTo>
                    <a:pt x="331" y="14"/>
                  </a:lnTo>
                  <a:lnTo>
                    <a:pt x="335" y="14"/>
                  </a:lnTo>
                  <a:lnTo>
                    <a:pt x="340" y="14"/>
                  </a:lnTo>
                  <a:lnTo>
                    <a:pt x="345" y="14"/>
                  </a:lnTo>
                  <a:lnTo>
                    <a:pt x="349" y="14"/>
                  </a:lnTo>
                  <a:lnTo>
                    <a:pt x="354" y="14"/>
                  </a:lnTo>
                  <a:lnTo>
                    <a:pt x="359" y="14"/>
                  </a:lnTo>
                  <a:lnTo>
                    <a:pt x="363" y="14"/>
                  </a:lnTo>
                  <a:lnTo>
                    <a:pt x="368" y="14"/>
                  </a:lnTo>
                  <a:lnTo>
                    <a:pt x="373" y="14"/>
                  </a:lnTo>
                  <a:lnTo>
                    <a:pt x="377" y="14"/>
                  </a:lnTo>
                  <a:lnTo>
                    <a:pt x="382" y="14"/>
                  </a:lnTo>
                  <a:lnTo>
                    <a:pt x="387" y="14"/>
                  </a:lnTo>
                  <a:lnTo>
                    <a:pt x="396" y="14"/>
                  </a:lnTo>
                  <a:lnTo>
                    <a:pt x="401" y="14"/>
                  </a:lnTo>
                  <a:lnTo>
                    <a:pt x="405" y="14"/>
                  </a:lnTo>
                  <a:lnTo>
                    <a:pt x="410" y="14"/>
                  </a:lnTo>
                  <a:lnTo>
                    <a:pt x="415" y="14"/>
                  </a:lnTo>
                  <a:lnTo>
                    <a:pt x="419" y="14"/>
                  </a:lnTo>
                  <a:lnTo>
                    <a:pt x="428" y="14"/>
                  </a:lnTo>
                  <a:lnTo>
                    <a:pt x="433" y="14"/>
                  </a:lnTo>
                  <a:lnTo>
                    <a:pt x="438" y="14"/>
                  </a:lnTo>
                  <a:lnTo>
                    <a:pt x="442" y="14"/>
                  </a:lnTo>
                  <a:lnTo>
                    <a:pt x="452" y="14"/>
                  </a:lnTo>
                  <a:lnTo>
                    <a:pt x="456" y="14"/>
                  </a:lnTo>
                  <a:lnTo>
                    <a:pt x="461" y="14"/>
                  </a:lnTo>
                  <a:lnTo>
                    <a:pt x="466" y="14"/>
                  </a:lnTo>
                  <a:lnTo>
                    <a:pt x="475" y="14"/>
                  </a:lnTo>
                  <a:lnTo>
                    <a:pt x="480" y="14"/>
                  </a:lnTo>
                  <a:lnTo>
                    <a:pt x="484" y="14"/>
                  </a:lnTo>
                  <a:lnTo>
                    <a:pt x="494" y="14"/>
                  </a:lnTo>
                  <a:lnTo>
                    <a:pt x="498" y="14"/>
                  </a:lnTo>
                  <a:lnTo>
                    <a:pt x="503" y="14"/>
                  </a:lnTo>
                  <a:lnTo>
                    <a:pt x="512" y="14"/>
                  </a:lnTo>
                  <a:lnTo>
                    <a:pt x="517" y="14"/>
                  </a:lnTo>
                  <a:lnTo>
                    <a:pt x="526" y="14"/>
                  </a:lnTo>
                  <a:lnTo>
                    <a:pt x="531" y="14"/>
                  </a:lnTo>
                  <a:lnTo>
                    <a:pt x="536" y="14"/>
                  </a:lnTo>
                  <a:lnTo>
                    <a:pt x="545" y="14"/>
                  </a:lnTo>
                  <a:lnTo>
                    <a:pt x="550" y="14"/>
                  </a:lnTo>
                  <a:lnTo>
                    <a:pt x="559" y="19"/>
                  </a:lnTo>
                  <a:lnTo>
                    <a:pt x="564" y="19"/>
                  </a:lnTo>
                  <a:lnTo>
                    <a:pt x="568" y="19"/>
                  </a:lnTo>
                  <a:lnTo>
                    <a:pt x="578" y="19"/>
                  </a:lnTo>
                  <a:lnTo>
                    <a:pt x="582" y="19"/>
                  </a:lnTo>
                  <a:lnTo>
                    <a:pt x="591" y="19"/>
                  </a:lnTo>
                  <a:lnTo>
                    <a:pt x="596" y="19"/>
                  </a:lnTo>
                  <a:lnTo>
                    <a:pt x="605" y="19"/>
                  </a:lnTo>
                  <a:lnTo>
                    <a:pt x="610" y="19"/>
                  </a:lnTo>
                  <a:lnTo>
                    <a:pt x="615" y="19"/>
                  </a:lnTo>
                  <a:lnTo>
                    <a:pt x="624" y="19"/>
                  </a:lnTo>
                  <a:lnTo>
                    <a:pt x="629" y="19"/>
                  </a:lnTo>
                  <a:lnTo>
                    <a:pt x="638" y="19"/>
                  </a:lnTo>
                  <a:lnTo>
                    <a:pt x="643" y="19"/>
                  </a:lnTo>
                  <a:lnTo>
                    <a:pt x="652" y="19"/>
                  </a:lnTo>
                  <a:lnTo>
                    <a:pt x="657" y="19"/>
                  </a:lnTo>
                  <a:lnTo>
                    <a:pt x="666" y="19"/>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5" name="Freeform 76"/>
            <p:cNvSpPr>
              <a:spLocks/>
            </p:cNvSpPr>
            <p:nvPr/>
          </p:nvSpPr>
          <p:spPr bwMode="auto">
            <a:xfrm>
              <a:off x="4019516" y="2914359"/>
              <a:ext cx="147624" cy="0"/>
            </a:xfrm>
            <a:custGeom>
              <a:avLst/>
              <a:gdLst>
                <a:gd name="T0" fmla="*/ 0 w 93"/>
                <a:gd name="T1" fmla="*/ 7938 w 93"/>
                <a:gd name="T2" fmla="*/ 22225 w 93"/>
                <a:gd name="T3" fmla="*/ 30163 w 93"/>
                <a:gd name="T4" fmla="*/ 44450 w 93"/>
                <a:gd name="T5" fmla="*/ 52388 w 93"/>
                <a:gd name="T6" fmla="*/ 66675 w 93"/>
                <a:gd name="T7" fmla="*/ 74613 w 93"/>
                <a:gd name="T8" fmla="*/ 88900 w 93"/>
                <a:gd name="T9" fmla="*/ 96838 w 93"/>
                <a:gd name="T10" fmla="*/ 111125 w 93"/>
                <a:gd name="T11" fmla="*/ 119063 w 93"/>
                <a:gd name="T12" fmla="*/ 133350 w 93"/>
                <a:gd name="T13" fmla="*/ 147638 w 93"/>
                <a:gd name="T14" fmla="*/ 0 60000 65536"/>
                <a:gd name="T15" fmla="*/ 0 60000 65536"/>
                <a:gd name="T16" fmla="*/ 0 60000 65536"/>
                <a:gd name="T17" fmla="*/ 0 60000 655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60000 65536"/>
              </a:gdLst>
              <a:ahLst/>
              <a:cxnLst>
                <a:cxn ang="T14">
                  <a:pos x="T0" y="0"/>
                </a:cxn>
                <a:cxn ang="T15">
                  <a:pos x="T1" y="0"/>
                </a:cxn>
                <a:cxn ang="T16">
                  <a:pos x="T2" y="0"/>
                </a:cxn>
                <a:cxn ang="T17">
                  <a:pos x="T3" y="0"/>
                </a:cxn>
                <a:cxn ang="T18">
                  <a:pos x="T4" y="0"/>
                </a:cxn>
                <a:cxn ang="T19">
                  <a:pos x="T5" y="0"/>
                </a:cxn>
                <a:cxn ang="T20">
                  <a:pos x="T6" y="0"/>
                </a:cxn>
                <a:cxn ang="T21">
                  <a:pos x="T7" y="0"/>
                </a:cxn>
                <a:cxn ang="T22">
                  <a:pos x="T8" y="0"/>
                </a:cxn>
                <a:cxn ang="T23">
                  <a:pos x="T9" y="0"/>
                </a:cxn>
                <a:cxn ang="T24">
                  <a:pos x="T10" y="0"/>
                </a:cxn>
                <a:cxn ang="T25">
                  <a:pos x="T11" y="0"/>
                </a:cxn>
                <a:cxn ang="T26">
                  <a:pos x="T12" y="0"/>
                </a:cxn>
                <a:cxn ang="T27">
                  <a:pos x="T13" y="0"/>
                </a:cxn>
              </a:cxnLst>
              <a:rect l="0" t="0" r="r" b="b"/>
              <a:pathLst>
                <a:path w="93">
                  <a:moveTo>
                    <a:pt x="0" y="0"/>
                  </a:moveTo>
                  <a:lnTo>
                    <a:pt x="5" y="0"/>
                  </a:lnTo>
                  <a:lnTo>
                    <a:pt x="14" y="0"/>
                  </a:lnTo>
                  <a:lnTo>
                    <a:pt x="19" y="0"/>
                  </a:lnTo>
                  <a:lnTo>
                    <a:pt x="28" y="0"/>
                  </a:lnTo>
                  <a:lnTo>
                    <a:pt x="33" y="0"/>
                  </a:lnTo>
                  <a:lnTo>
                    <a:pt x="42" y="0"/>
                  </a:lnTo>
                  <a:lnTo>
                    <a:pt x="47" y="0"/>
                  </a:lnTo>
                  <a:lnTo>
                    <a:pt x="56" y="0"/>
                  </a:lnTo>
                  <a:lnTo>
                    <a:pt x="61" y="0"/>
                  </a:lnTo>
                  <a:lnTo>
                    <a:pt x="70" y="0"/>
                  </a:lnTo>
                  <a:lnTo>
                    <a:pt x="75" y="0"/>
                  </a:lnTo>
                  <a:lnTo>
                    <a:pt x="84" y="0"/>
                  </a:lnTo>
                  <a:lnTo>
                    <a:pt x="93" y="0"/>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86" name="Group 585"/>
          <p:cNvGrpSpPr/>
          <p:nvPr/>
        </p:nvGrpSpPr>
        <p:grpSpPr>
          <a:xfrm>
            <a:off x="5773659" y="855641"/>
            <a:ext cx="3030213" cy="2130196"/>
            <a:chOff x="5773659" y="855641"/>
            <a:chExt cx="3030213" cy="2130196"/>
          </a:xfrm>
        </p:grpSpPr>
        <p:sp>
          <p:nvSpPr>
            <p:cNvPr id="587" name="Freeform 73"/>
            <p:cNvSpPr>
              <a:spLocks/>
            </p:cNvSpPr>
            <p:nvPr/>
          </p:nvSpPr>
          <p:spPr bwMode="auto">
            <a:xfrm>
              <a:off x="5773659" y="855641"/>
              <a:ext cx="768268" cy="1663521"/>
            </a:xfrm>
            <a:custGeom>
              <a:avLst/>
              <a:gdLst>
                <a:gd name="T0" fmla="*/ 228600 w 484"/>
                <a:gd name="T1" fmla="*/ 30163 h 1048"/>
                <a:gd name="T2" fmla="*/ 242888 w 484"/>
                <a:gd name="T3" fmla="*/ 104775 h 1048"/>
                <a:gd name="T4" fmla="*/ 250825 w 484"/>
                <a:gd name="T5" fmla="*/ 200025 h 1048"/>
                <a:gd name="T6" fmla="*/ 265113 w 484"/>
                <a:gd name="T7" fmla="*/ 252413 h 1048"/>
                <a:gd name="T8" fmla="*/ 273050 w 484"/>
                <a:gd name="T9" fmla="*/ 325438 h 1048"/>
                <a:gd name="T10" fmla="*/ 287338 w 484"/>
                <a:gd name="T11" fmla="*/ 369888 h 1048"/>
                <a:gd name="T12" fmla="*/ 295275 w 484"/>
                <a:gd name="T13" fmla="*/ 436563 h 1048"/>
                <a:gd name="T14" fmla="*/ 309563 w 484"/>
                <a:gd name="T15" fmla="*/ 473075 h 1048"/>
                <a:gd name="T16" fmla="*/ 317500 w 484"/>
                <a:gd name="T17" fmla="*/ 533400 h 1048"/>
                <a:gd name="T18" fmla="*/ 331788 w 484"/>
                <a:gd name="T19" fmla="*/ 569913 h 1048"/>
                <a:gd name="T20" fmla="*/ 339725 w 484"/>
                <a:gd name="T21" fmla="*/ 622300 h 1048"/>
                <a:gd name="T22" fmla="*/ 354013 w 484"/>
                <a:gd name="T23" fmla="*/ 658813 h 1048"/>
                <a:gd name="T24" fmla="*/ 361950 w 484"/>
                <a:gd name="T25" fmla="*/ 703263 h 1048"/>
                <a:gd name="T26" fmla="*/ 376238 w 484"/>
                <a:gd name="T27" fmla="*/ 739775 h 1048"/>
                <a:gd name="T28" fmla="*/ 384175 w 484"/>
                <a:gd name="T29" fmla="*/ 784225 h 1048"/>
                <a:gd name="T30" fmla="*/ 398463 w 484"/>
                <a:gd name="T31" fmla="*/ 820738 h 1048"/>
                <a:gd name="T32" fmla="*/ 406400 w 484"/>
                <a:gd name="T33" fmla="*/ 858838 h 1048"/>
                <a:gd name="T34" fmla="*/ 420688 w 484"/>
                <a:gd name="T35" fmla="*/ 895350 h 1048"/>
                <a:gd name="T36" fmla="*/ 428625 w 484"/>
                <a:gd name="T37" fmla="*/ 931863 h 1048"/>
                <a:gd name="T38" fmla="*/ 442913 w 484"/>
                <a:gd name="T39" fmla="*/ 962025 h 1048"/>
                <a:gd name="T40" fmla="*/ 450850 w 484"/>
                <a:gd name="T41" fmla="*/ 1006475 h 1048"/>
                <a:gd name="T42" fmla="*/ 465138 w 484"/>
                <a:gd name="T43" fmla="*/ 1028700 h 1048"/>
                <a:gd name="T44" fmla="*/ 473075 w 484"/>
                <a:gd name="T45" fmla="*/ 1065213 h 1048"/>
                <a:gd name="T46" fmla="*/ 487363 w 484"/>
                <a:gd name="T47" fmla="*/ 1095375 h 1048"/>
                <a:gd name="T48" fmla="*/ 495300 w 484"/>
                <a:gd name="T49" fmla="*/ 1131888 h 1048"/>
                <a:gd name="T50" fmla="*/ 509588 w 484"/>
                <a:gd name="T51" fmla="*/ 1154113 h 1048"/>
                <a:gd name="T52" fmla="*/ 517525 w 484"/>
                <a:gd name="T53" fmla="*/ 1184275 h 1048"/>
                <a:gd name="T54" fmla="*/ 531813 w 484"/>
                <a:gd name="T55" fmla="*/ 1212850 h 1048"/>
                <a:gd name="T56" fmla="*/ 546100 w 484"/>
                <a:gd name="T57" fmla="*/ 1257300 h 1048"/>
                <a:gd name="T58" fmla="*/ 561975 w 484"/>
                <a:gd name="T59" fmla="*/ 1287463 h 1048"/>
                <a:gd name="T60" fmla="*/ 568325 w 484"/>
                <a:gd name="T61" fmla="*/ 1316038 h 1048"/>
                <a:gd name="T62" fmla="*/ 584200 w 484"/>
                <a:gd name="T63" fmla="*/ 1346200 h 1048"/>
                <a:gd name="T64" fmla="*/ 606425 w 484"/>
                <a:gd name="T65" fmla="*/ 1376363 h 1048"/>
                <a:gd name="T66" fmla="*/ 612775 w 484"/>
                <a:gd name="T67" fmla="*/ 1404938 h 1048"/>
                <a:gd name="T68" fmla="*/ 628650 w 484"/>
                <a:gd name="T69" fmla="*/ 1427163 h 1048"/>
                <a:gd name="T70" fmla="*/ 642938 w 484"/>
                <a:gd name="T71" fmla="*/ 1465263 h 1048"/>
                <a:gd name="T72" fmla="*/ 665163 w 484"/>
                <a:gd name="T73" fmla="*/ 1501775 h 1048"/>
                <a:gd name="T74" fmla="*/ 679450 w 484"/>
                <a:gd name="T75" fmla="*/ 1524000 h 1048"/>
                <a:gd name="T76" fmla="*/ 701675 w 484"/>
                <a:gd name="T77" fmla="*/ 1552575 h 1048"/>
                <a:gd name="T78" fmla="*/ 723900 w 484"/>
                <a:gd name="T79" fmla="*/ 1590675 h 1048"/>
                <a:gd name="T80" fmla="*/ 738188 w 484"/>
                <a:gd name="T81" fmla="*/ 1612900 h 1048"/>
                <a:gd name="T82" fmla="*/ 754063 w 484"/>
                <a:gd name="T83" fmla="*/ 1641475 h 10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4" h="1048">
                  <a:moveTo>
                    <a:pt x="0" y="0"/>
                  </a:moveTo>
                  <a:lnTo>
                    <a:pt x="144" y="0"/>
                  </a:lnTo>
                  <a:lnTo>
                    <a:pt x="144" y="19"/>
                  </a:lnTo>
                  <a:lnTo>
                    <a:pt x="149" y="24"/>
                  </a:lnTo>
                  <a:lnTo>
                    <a:pt x="149" y="61"/>
                  </a:lnTo>
                  <a:lnTo>
                    <a:pt x="153" y="66"/>
                  </a:lnTo>
                  <a:lnTo>
                    <a:pt x="153" y="98"/>
                  </a:lnTo>
                  <a:lnTo>
                    <a:pt x="158" y="103"/>
                  </a:lnTo>
                  <a:lnTo>
                    <a:pt x="158" y="126"/>
                  </a:lnTo>
                  <a:lnTo>
                    <a:pt x="163" y="131"/>
                  </a:lnTo>
                  <a:lnTo>
                    <a:pt x="163" y="154"/>
                  </a:lnTo>
                  <a:lnTo>
                    <a:pt x="167" y="159"/>
                  </a:lnTo>
                  <a:lnTo>
                    <a:pt x="167" y="182"/>
                  </a:lnTo>
                  <a:lnTo>
                    <a:pt x="172" y="187"/>
                  </a:lnTo>
                  <a:lnTo>
                    <a:pt x="172" y="205"/>
                  </a:lnTo>
                  <a:lnTo>
                    <a:pt x="177" y="210"/>
                  </a:lnTo>
                  <a:lnTo>
                    <a:pt x="177" y="229"/>
                  </a:lnTo>
                  <a:lnTo>
                    <a:pt x="181" y="233"/>
                  </a:lnTo>
                  <a:lnTo>
                    <a:pt x="181" y="252"/>
                  </a:lnTo>
                  <a:lnTo>
                    <a:pt x="186" y="257"/>
                  </a:lnTo>
                  <a:lnTo>
                    <a:pt x="186" y="275"/>
                  </a:lnTo>
                  <a:lnTo>
                    <a:pt x="191" y="280"/>
                  </a:lnTo>
                  <a:lnTo>
                    <a:pt x="191" y="294"/>
                  </a:lnTo>
                  <a:lnTo>
                    <a:pt x="195" y="298"/>
                  </a:lnTo>
                  <a:lnTo>
                    <a:pt x="195" y="312"/>
                  </a:lnTo>
                  <a:lnTo>
                    <a:pt x="200" y="317"/>
                  </a:lnTo>
                  <a:lnTo>
                    <a:pt x="200" y="336"/>
                  </a:lnTo>
                  <a:lnTo>
                    <a:pt x="205" y="340"/>
                  </a:lnTo>
                  <a:lnTo>
                    <a:pt x="205" y="354"/>
                  </a:lnTo>
                  <a:lnTo>
                    <a:pt x="209" y="359"/>
                  </a:lnTo>
                  <a:lnTo>
                    <a:pt x="209" y="373"/>
                  </a:lnTo>
                  <a:lnTo>
                    <a:pt x="214" y="378"/>
                  </a:lnTo>
                  <a:lnTo>
                    <a:pt x="214" y="392"/>
                  </a:lnTo>
                  <a:lnTo>
                    <a:pt x="219" y="396"/>
                  </a:lnTo>
                  <a:lnTo>
                    <a:pt x="219" y="410"/>
                  </a:lnTo>
                  <a:lnTo>
                    <a:pt x="223" y="415"/>
                  </a:lnTo>
                  <a:lnTo>
                    <a:pt x="223" y="424"/>
                  </a:lnTo>
                  <a:lnTo>
                    <a:pt x="228" y="429"/>
                  </a:lnTo>
                  <a:lnTo>
                    <a:pt x="228" y="443"/>
                  </a:lnTo>
                  <a:lnTo>
                    <a:pt x="233" y="447"/>
                  </a:lnTo>
                  <a:lnTo>
                    <a:pt x="233" y="461"/>
                  </a:lnTo>
                  <a:lnTo>
                    <a:pt x="237" y="466"/>
                  </a:lnTo>
                  <a:lnTo>
                    <a:pt x="237" y="480"/>
                  </a:lnTo>
                  <a:lnTo>
                    <a:pt x="242" y="485"/>
                  </a:lnTo>
                  <a:lnTo>
                    <a:pt x="242" y="494"/>
                  </a:lnTo>
                  <a:lnTo>
                    <a:pt x="247" y="499"/>
                  </a:lnTo>
                  <a:lnTo>
                    <a:pt x="247" y="513"/>
                  </a:lnTo>
                  <a:lnTo>
                    <a:pt x="251" y="517"/>
                  </a:lnTo>
                  <a:lnTo>
                    <a:pt x="251" y="527"/>
                  </a:lnTo>
                  <a:lnTo>
                    <a:pt x="256" y="531"/>
                  </a:lnTo>
                  <a:lnTo>
                    <a:pt x="256" y="541"/>
                  </a:lnTo>
                  <a:lnTo>
                    <a:pt x="261" y="545"/>
                  </a:lnTo>
                  <a:lnTo>
                    <a:pt x="261" y="559"/>
                  </a:lnTo>
                  <a:lnTo>
                    <a:pt x="265" y="564"/>
                  </a:lnTo>
                  <a:lnTo>
                    <a:pt x="265" y="573"/>
                  </a:lnTo>
                  <a:lnTo>
                    <a:pt x="270" y="578"/>
                  </a:lnTo>
                  <a:lnTo>
                    <a:pt x="270" y="587"/>
                  </a:lnTo>
                  <a:lnTo>
                    <a:pt x="275" y="592"/>
                  </a:lnTo>
                  <a:lnTo>
                    <a:pt x="275" y="601"/>
                  </a:lnTo>
                  <a:lnTo>
                    <a:pt x="279" y="606"/>
                  </a:lnTo>
                  <a:lnTo>
                    <a:pt x="279" y="615"/>
                  </a:lnTo>
                  <a:lnTo>
                    <a:pt x="284" y="620"/>
                  </a:lnTo>
                  <a:lnTo>
                    <a:pt x="284" y="634"/>
                  </a:lnTo>
                  <a:lnTo>
                    <a:pt x="288" y="638"/>
                  </a:lnTo>
                  <a:lnTo>
                    <a:pt x="288" y="643"/>
                  </a:lnTo>
                  <a:lnTo>
                    <a:pt x="293" y="648"/>
                  </a:lnTo>
                  <a:lnTo>
                    <a:pt x="293" y="662"/>
                  </a:lnTo>
                  <a:lnTo>
                    <a:pt x="298" y="666"/>
                  </a:lnTo>
                  <a:lnTo>
                    <a:pt x="298" y="671"/>
                  </a:lnTo>
                  <a:lnTo>
                    <a:pt x="302" y="676"/>
                  </a:lnTo>
                  <a:lnTo>
                    <a:pt x="302" y="685"/>
                  </a:lnTo>
                  <a:lnTo>
                    <a:pt x="307" y="690"/>
                  </a:lnTo>
                  <a:lnTo>
                    <a:pt x="307" y="699"/>
                  </a:lnTo>
                  <a:lnTo>
                    <a:pt x="312" y="704"/>
                  </a:lnTo>
                  <a:lnTo>
                    <a:pt x="312" y="713"/>
                  </a:lnTo>
                  <a:lnTo>
                    <a:pt x="316" y="718"/>
                  </a:lnTo>
                  <a:lnTo>
                    <a:pt x="316" y="722"/>
                  </a:lnTo>
                  <a:lnTo>
                    <a:pt x="321" y="727"/>
                  </a:lnTo>
                  <a:lnTo>
                    <a:pt x="321" y="736"/>
                  </a:lnTo>
                  <a:lnTo>
                    <a:pt x="326" y="741"/>
                  </a:lnTo>
                  <a:lnTo>
                    <a:pt x="326" y="746"/>
                  </a:lnTo>
                  <a:lnTo>
                    <a:pt x="330" y="750"/>
                  </a:lnTo>
                  <a:lnTo>
                    <a:pt x="330" y="760"/>
                  </a:lnTo>
                  <a:lnTo>
                    <a:pt x="335" y="764"/>
                  </a:lnTo>
                  <a:lnTo>
                    <a:pt x="335" y="773"/>
                  </a:lnTo>
                  <a:lnTo>
                    <a:pt x="344" y="783"/>
                  </a:lnTo>
                  <a:lnTo>
                    <a:pt x="344" y="792"/>
                  </a:lnTo>
                  <a:lnTo>
                    <a:pt x="349" y="797"/>
                  </a:lnTo>
                  <a:lnTo>
                    <a:pt x="349" y="806"/>
                  </a:lnTo>
                  <a:lnTo>
                    <a:pt x="354" y="811"/>
                  </a:lnTo>
                  <a:lnTo>
                    <a:pt x="354" y="815"/>
                  </a:lnTo>
                  <a:lnTo>
                    <a:pt x="358" y="820"/>
                  </a:lnTo>
                  <a:lnTo>
                    <a:pt x="358" y="829"/>
                  </a:lnTo>
                  <a:lnTo>
                    <a:pt x="363" y="834"/>
                  </a:lnTo>
                  <a:lnTo>
                    <a:pt x="368" y="839"/>
                  </a:lnTo>
                  <a:lnTo>
                    <a:pt x="368" y="848"/>
                  </a:lnTo>
                  <a:lnTo>
                    <a:pt x="372" y="853"/>
                  </a:lnTo>
                  <a:lnTo>
                    <a:pt x="372" y="857"/>
                  </a:lnTo>
                  <a:lnTo>
                    <a:pt x="382" y="867"/>
                  </a:lnTo>
                  <a:lnTo>
                    <a:pt x="382" y="876"/>
                  </a:lnTo>
                  <a:lnTo>
                    <a:pt x="386" y="881"/>
                  </a:lnTo>
                  <a:lnTo>
                    <a:pt x="386" y="885"/>
                  </a:lnTo>
                  <a:lnTo>
                    <a:pt x="391" y="890"/>
                  </a:lnTo>
                  <a:lnTo>
                    <a:pt x="391" y="895"/>
                  </a:lnTo>
                  <a:lnTo>
                    <a:pt x="396" y="899"/>
                  </a:lnTo>
                  <a:lnTo>
                    <a:pt x="396" y="904"/>
                  </a:lnTo>
                  <a:lnTo>
                    <a:pt x="405" y="913"/>
                  </a:lnTo>
                  <a:lnTo>
                    <a:pt x="405" y="923"/>
                  </a:lnTo>
                  <a:lnTo>
                    <a:pt x="414" y="932"/>
                  </a:lnTo>
                  <a:lnTo>
                    <a:pt x="414" y="941"/>
                  </a:lnTo>
                  <a:lnTo>
                    <a:pt x="419" y="946"/>
                  </a:lnTo>
                  <a:lnTo>
                    <a:pt x="424" y="950"/>
                  </a:lnTo>
                  <a:lnTo>
                    <a:pt x="424" y="955"/>
                  </a:lnTo>
                  <a:lnTo>
                    <a:pt x="428" y="960"/>
                  </a:lnTo>
                  <a:lnTo>
                    <a:pt x="433" y="964"/>
                  </a:lnTo>
                  <a:lnTo>
                    <a:pt x="433" y="969"/>
                  </a:lnTo>
                  <a:lnTo>
                    <a:pt x="442" y="978"/>
                  </a:lnTo>
                  <a:lnTo>
                    <a:pt x="442" y="988"/>
                  </a:lnTo>
                  <a:lnTo>
                    <a:pt x="447" y="992"/>
                  </a:lnTo>
                  <a:lnTo>
                    <a:pt x="456" y="1002"/>
                  </a:lnTo>
                  <a:lnTo>
                    <a:pt x="456" y="1006"/>
                  </a:lnTo>
                  <a:lnTo>
                    <a:pt x="461" y="1011"/>
                  </a:lnTo>
                  <a:lnTo>
                    <a:pt x="465" y="1016"/>
                  </a:lnTo>
                  <a:lnTo>
                    <a:pt x="465" y="1025"/>
                  </a:lnTo>
                  <a:lnTo>
                    <a:pt x="470" y="1030"/>
                  </a:lnTo>
                  <a:lnTo>
                    <a:pt x="475" y="1034"/>
                  </a:lnTo>
                  <a:lnTo>
                    <a:pt x="484" y="1044"/>
                  </a:lnTo>
                  <a:lnTo>
                    <a:pt x="484" y="1048"/>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8" name="Freeform 74"/>
            <p:cNvSpPr>
              <a:spLocks/>
            </p:cNvSpPr>
            <p:nvPr/>
          </p:nvSpPr>
          <p:spPr bwMode="auto">
            <a:xfrm>
              <a:off x="6541927" y="2519162"/>
              <a:ext cx="923826" cy="436515"/>
            </a:xfrm>
            <a:custGeom>
              <a:avLst/>
              <a:gdLst>
                <a:gd name="T0" fmla="*/ 14288 w 582"/>
                <a:gd name="T1" fmla="*/ 15875 h 275"/>
                <a:gd name="T2" fmla="*/ 36513 w 582"/>
                <a:gd name="T3" fmla="*/ 44450 h 275"/>
                <a:gd name="T4" fmla="*/ 52388 w 582"/>
                <a:gd name="T5" fmla="*/ 60325 h 275"/>
                <a:gd name="T6" fmla="*/ 74613 w 582"/>
                <a:gd name="T7" fmla="*/ 88900 h 275"/>
                <a:gd name="T8" fmla="*/ 96838 w 582"/>
                <a:gd name="T9" fmla="*/ 111125 h 275"/>
                <a:gd name="T10" fmla="*/ 119063 w 582"/>
                <a:gd name="T11" fmla="*/ 133350 h 275"/>
                <a:gd name="T12" fmla="*/ 141288 w 582"/>
                <a:gd name="T13" fmla="*/ 155575 h 275"/>
                <a:gd name="T14" fmla="*/ 163513 w 582"/>
                <a:gd name="T15" fmla="*/ 177800 h 275"/>
                <a:gd name="T16" fmla="*/ 185738 w 582"/>
                <a:gd name="T17" fmla="*/ 192087 h 275"/>
                <a:gd name="T18" fmla="*/ 214313 w 582"/>
                <a:gd name="T19" fmla="*/ 214312 h 275"/>
                <a:gd name="T20" fmla="*/ 222250 w 582"/>
                <a:gd name="T21" fmla="*/ 222250 h 275"/>
                <a:gd name="T22" fmla="*/ 244475 w 582"/>
                <a:gd name="T23" fmla="*/ 236537 h 275"/>
                <a:gd name="T24" fmla="*/ 266700 w 582"/>
                <a:gd name="T25" fmla="*/ 252412 h 275"/>
                <a:gd name="T26" fmla="*/ 288925 w 582"/>
                <a:gd name="T27" fmla="*/ 266700 h 275"/>
                <a:gd name="T28" fmla="*/ 311150 w 582"/>
                <a:gd name="T29" fmla="*/ 280987 h 275"/>
                <a:gd name="T30" fmla="*/ 333375 w 582"/>
                <a:gd name="T31" fmla="*/ 288925 h 275"/>
                <a:gd name="T32" fmla="*/ 355600 w 582"/>
                <a:gd name="T33" fmla="*/ 303212 h 275"/>
                <a:gd name="T34" fmla="*/ 377825 w 582"/>
                <a:gd name="T35" fmla="*/ 311150 h 275"/>
                <a:gd name="T36" fmla="*/ 400050 w 582"/>
                <a:gd name="T37" fmla="*/ 319087 h 275"/>
                <a:gd name="T38" fmla="*/ 422275 w 582"/>
                <a:gd name="T39" fmla="*/ 333375 h 275"/>
                <a:gd name="T40" fmla="*/ 444500 w 582"/>
                <a:gd name="T41" fmla="*/ 339725 h 275"/>
                <a:gd name="T42" fmla="*/ 465138 w 582"/>
                <a:gd name="T43" fmla="*/ 347662 h 275"/>
                <a:gd name="T44" fmla="*/ 487363 w 582"/>
                <a:gd name="T45" fmla="*/ 355600 h 275"/>
                <a:gd name="T46" fmla="*/ 509588 w 582"/>
                <a:gd name="T47" fmla="*/ 361950 h 275"/>
                <a:gd name="T48" fmla="*/ 531813 w 582"/>
                <a:gd name="T49" fmla="*/ 369887 h 275"/>
                <a:gd name="T50" fmla="*/ 554038 w 582"/>
                <a:gd name="T51" fmla="*/ 377825 h 275"/>
                <a:gd name="T52" fmla="*/ 576263 w 582"/>
                <a:gd name="T53" fmla="*/ 377825 h 275"/>
                <a:gd name="T54" fmla="*/ 598488 w 582"/>
                <a:gd name="T55" fmla="*/ 384175 h 275"/>
                <a:gd name="T56" fmla="*/ 620713 w 582"/>
                <a:gd name="T57" fmla="*/ 392112 h 275"/>
                <a:gd name="T58" fmla="*/ 642938 w 582"/>
                <a:gd name="T59" fmla="*/ 400050 h 275"/>
                <a:gd name="T60" fmla="*/ 665163 w 582"/>
                <a:gd name="T61" fmla="*/ 400050 h 275"/>
                <a:gd name="T62" fmla="*/ 687388 w 582"/>
                <a:gd name="T63" fmla="*/ 406400 h 275"/>
                <a:gd name="T64" fmla="*/ 709613 w 582"/>
                <a:gd name="T65" fmla="*/ 406400 h 275"/>
                <a:gd name="T66" fmla="*/ 731838 w 582"/>
                <a:gd name="T67" fmla="*/ 414337 h 275"/>
                <a:gd name="T68" fmla="*/ 754063 w 582"/>
                <a:gd name="T69" fmla="*/ 414337 h 275"/>
                <a:gd name="T70" fmla="*/ 776288 w 582"/>
                <a:gd name="T71" fmla="*/ 422275 h 275"/>
                <a:gd name="T72" fmla="*/ 798513 w 582"/>
                <a:gd name="T73" fmla="*/ 422275 h 275"/>
                <a:gd name="T74" fmla="*/ 820738 w 582"/>
                <a:gd name="T75" fmla="*/ 428625 h 275"/>
                <a:gd name="T76" fmla="*/ 842963 w 582"/>
                <a:gd name="T77" fmla="*/ 428625 h 275"/>
                <a:gd name="T78" fmla="*/ 865188 w 582"/>
                <a:gd name="T79" fmla="*/ 428625 h 275"/>
                <a:gd name="T80" fmla="*/ 887413 w 582"/>
                <a:gd name="T81" fmla="*/ 428625 h 275"/>
                <a:gd name="T82" fmla="*/ 909638 w 582"/>
                <a:gd name="T83" fmla="*/ 436562 h 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2" h="275">
                  <a:moveTo>
                    <a:pt x="0" y="0"/>
                  </a:moveTo>
                  <a:lnTo>
                    <a:pt x="5" y="5"/>
                  </a:lnTo>
                  <a:lnTo>
                    <a:pt x="9" y="10"/>
                  </a:lnTo>
                  <a:lnTo>
                    <a:pt x="19" y="19"/>
                  </a:lnTo>
                  <a:lnTo>
                    <a:pt x="19" y="24"/>
                  </a:lnTo>
                  <a:lnTo>
                    <a:pt x="23" y="28"/>
                  </a:lnTo>
                  <a:lnTo>
                    <a:pt x="33" y="38"/>
                  </a:lnTo>
                  <a:lnTo>
                    <a:pt x="28" y="38"/>
                  </a:lnTo>
                  <a:lnTo>
                    <a:pt x="33" y="38"/>
                  </a:lnTo>
                  <a:lnTo>
                    <a:pt x="42" y="47"/>
                  </a:lnTo>
                  <a:lnTo>
                    <a:pt x="42" y="51"/>
                  </a:lnTo>
                  <a:lnTo>
                    <a:pt x="47" y="56"/>
                  </a:lnTo>
                  <a:lnTo>
                    <a:pt x="51" y="61"/>
                  </a:lnTo>
                  <a:lnTo>
                    <a:pt x="56" y="65"/>
                  </a:lnTo>
                  <a:lnTo>
                    <a:pt x="61" y="70"/>
                  </a:lnTo>
                  <a:lnTo>
                    <a:pt x="65" y="75"/>
                  </a:lnTo>
                  <a:lnTo>
                    <a:pt x="70" y="79"/>
                  </a:lnTo>
                  <a:lnTo>
                    <a:pt x="75" y="84"/>
                  </a:lnTo>
                  <a:lnTo>
                    <a:pt x="79" y="89"/>
                  </a:lnTo>
                  <a:lnTo>
                    <a:pt x="84" y="93"/>
                  </a:lnTo>
                  <a:lnTo>
                    <a:pt x="89" y="98"/>
                  </a:lnTo>
                  <a:lnTo>
                    <a:pt x="93" y="103"/>
                  </a:lnTo>
                  <a:lnTo>
                    <a:pt x="98" y="107"/>
                  </a:lnTo>
                  <a:lnTo>
                    <a:pt x="103" y="112"/>
                  </a:lnTo>
                  <a:lnTo>
                    <a:pt x="107" y="112"/>
                  </a:lnTo>
                  <a:lnTo>
                    <a:pt x="112" y="117"/>
                  </a:lnTo>
                  <a:lnTo>
                    <a:pt x="117" y="121"/>
                  </a:lnTo>
                  <a:lnTo>
                    <a:pt x="121" y="126"/>
                  </a:lnTo>
                  <a:lnTo>
                    <a:pt x="126" y="126"/>
                  </a:lnTo>
                  <a:lnTo>
                    <a:pt x="135" y="135"/>
                  </a:lnTo>
                  <a:lnTo>
                    <a:pt x="130" y="135"/>
                  </a:lnTo>
                  <a:lnTo>
                    <a:pt x="135" y="135"/>
                  </a:lnTo>
                  <a:lnTo>
                    <a:pt x="140" y="140"/>
                  </a:lnTo>
                  <a:lnTo>
                    <a:pt x="144" y="140"/>
                  </a:lnTo>
                  <a:lnTo>
                    <a:pt x="149" y="145"/>
                  </a:lnTo>
                  <a:lnTo>
                    <a:pt x="154" y="149"/>
                  </a:lnTo>
                  <a:lnTo>
                    <a:pt x="158" y="149"/>
                  </a:lnTo>
                  <a:lnTo>
                    <a:pt x="163" y="154"/>
                  </a:lnTo>
                  <a:lnTo>
                    <a:pt x="168" y="159"/>
                  </a:lnTo>
                  <a:lnTo>
                    <a:pt x="172" y="163"/>
                  </a:lnTo>
                  <a:lnTo>
                    <a:pt x="177" y="163"/>
                  </a:lnTo>
                  <a:lnTo>
                    <a:pt x="182" y="168"/>
                  </a:lnTo>
                  <a:lnTo>
                    <a:pt x="186" y="168"/>
                  </a:lnTo>
                  <a:lnTo>
                    <a:pt x="191" y="173"/>
                  </a:lnTo>
                  <a:lnTo>
                    <a:pt x="196" y="177"/>
                  </a:lnTo>
                  <a:lnTo>
                    <a:pt x="200" y="177"/>
                  </a:lnTo>
                  <a:lnTo>
                    <a:pt x="205" y="182"/>
                  </a:lnTo>
                  <a:lnTo>
                    <a:pt x="210" y="182"/>
                  </a:lnTo>
                  <a:lnTo>
                    <a:pt x="214" y="182"/>
                  </a:lnTo>
                  <a:lnTo>
                    <a:pt x="219" y="187"/>
                  </a:lnTo>
                  <a:lnTo>
                    <a:pt x="224" y="191"/>
                  </a:lnTo>
                  <a:lnTo>
                    <a:pt x="228" y="191"/>
                  </a:lnTo>
                  <a:lnTo>
                    <a:pt x="233" y="196"/>
                  </a:lnTo>
                  <a:lnTo>
                    <a:pt x="238" y="196"/>
                  </a:lnTo>
                  <a:lnTo>
                    <a:pt x="242" y="201"/>
                  </a:lnTo>
                  <a:lnTo>
                    <a:pt x="247" y="201"/>
                  </a:lnTo>
                  <a:lnTo>
                    <a:pt x="252" y="201"/>
                  </a:lnTo>
                  <a:lnTo>
                    <a:pt x="256" y="205"/>
                  </a:lnTo>
                  <a:lnTo>
                    <a:pt x="261" y="205"/>
                  </a:lnTo>
                  <a:lnTo>
                    <a:pt x="266" y="210"/>
                  </a:lnTo>
                  <a:lnTo>
                    <a:pt x="270" y="210"/>
                  </a:lnTo>
                  <a:lnTo>
                    <a:pt x="275" y="210"/>
                  </a:lnTo>
                  <a:lnTo>
                    <a:pt x="280" y="214"/>
                  </a:lnTo>
                  <a:lnTo>
                    <a:pt x="284" y="214"/>
                  </a:lnTo>
                  <a:lnTo>
                    <a:pt x="289" y="219"/>
                  </a:lnTo>
                  <a:lnTo>
                    <a:pt x="293" y="219"/>
                  </a:lnTo>
                  <a:lnTo>
                    <a:pt x="298" y="219"/>
                  </a:lnTo>
                  <a:lnTo>
                    <a:pt x="303" y="219"/>
                  </a:lnTo>
                  <a:lnTo>
                    <a:pt x="307" y="224"/>
                  </a:lnTo>
                  <a:lnTo>
                    <a:pt x="312" y="224"/>
                  </a:lnTo>
                  <a:lnTo>
                    <a:pt x="317" y="228"/>
                  </a:lnTo>
                  <a:lnTo>
                    <a:pt x="321" y="228"/>
                  </a:lnTo>
                  <a:lnTo>
                    <a:pt x="326" y="228"/>
                  </a:lnTo>
                  <a:lnTo>
                    <a:pt x="331" y="233"/>
                  </a:lnTo>
                  <a:lnTo>
                    <a:pt x="335" y="233"/>
                  </a:lnTo>
                  <a:lnTo>
                    <a:pt x="340" y="233"/>
                  </a:lnTo>
                  <a:lnTo>
                    <a:pt x="345" y="233"/>
                  </a:lnTo>
                  <a:lnTo>
                    <a:pt x="349" y="238"/>
                  </a:lnTo>
                  <a:lnTo>
                    <a:pt x="354" y="238"/>
                  </a:lnTo>
                  <a:lnTo>
                    <a:pt x="359" y="238"/>
                  </a:lnTo>
                  <a:lnTo>
                    <a:pt x="363" y="238"/>
                  </a:lnTo>
                  <a:lnTo>
                    <a:pt x="368" y="242"/>
                  </a:lnTo>
                  <a:lnTo>
                    <a:pt x="373" y="242"/>
                  </a:lnTo>
                  <a:lnTo>
                    <a:pt x="377" y="242"/>
                  </a:lnTo>
                  <a:lnTo>
                    <a:pt x="382" y="242"/>
                  </a:lnTo>
                  <a:lnTo>
                    <a:pt x="387" y="247"/>
                  </a:lnTo>
                  <a:lnTo>
                    <a:pt x="391" y="247"/>
                  </a:lnTo>
                  <a:lnTo>
                    <a:pt x="396" y="247"/>
                  </a:lnTo>
                  <a:lnTo>
                    <a:pt x="401" y="247"/>
                  </a:lnTo>
                  <a:lnTo>
                    <a:pt x="405" y="252"/>
                  </a:lnTo>
                  <a:lnTo>
                    <a:pt x="410" y="252"/>
                  </a:lnTo>
                  <a:lnTo>
                    <a:pt x="415" y="252"/>
                  </a:lnTo>
                  <a:lnTo>
                    <a:pt x="419" y="252"/>
                  </a:lnTo>
                  <a:lnTo>
                    <a:pt x="424" y="252"/>
                  </a:lnTo>
                  <a:lnTo>
                    <a:pt x="429" y="256"/>
                  </a:lnTo>
                  <a:lnTo>
                    <a:pt x="433" y="256"/>
                  </a:lnTo>
                  <a:lnTo>
                    <a:pt x="438" y="256"/>
                  </a:lnTo>
                  <a:lnTo>
                    <a:pt x="443" y="256"/>
                  </a:lnTo>
                  <a:lnTo>
                    <a:pt x="447" y="256"/>
                  </a:lnTo>
                  <a:lnTo>
                    <a:pt x="452" y="256"/>
                  </a:lnTo>
                  <a:lnTo>
                    <a:pt x="456" y="261"/>
                  </a:lnTo>
                  <a:lnTo>
                    <a:pt x="461" y="261"/>
                  </a:lnTo>
                  <a:lnTo>
                    <a:pt x="466" y="261"/>
                  </a:lnTo>
                  <a:lnTo>
                    <a:pt x="470" y="261"/>
                  </a:lnTo>
                  <a:lnTo>
                    <a:pt x="475" y="261"/>
                  </a:lnTo>
                  <a:lnTo>
                    <a:pt x="480" y="261"/>
                  </a:lnTo>
                  <a:lnTo>
                    <a:pt x="484" y="266"/>
                  </a:lnTo>
                  <a:lnTo>
                    <a:pt x="489" y="266"/>
                  </a:lnTo>
                  <a:lnTo>
                    <a:pt x="494" y="266"/>
                  </a:lnTo>
                  <a:lnTo>
                    <a:pt x="498" y="266"/>
                  </a:lnTo>
                  <a:lnTo>
                    <a:pt x="503" y="266"/>
                  </a:lnTo>
                  <a:lnTo>
                    <a:pt x="508" y="266"/>
                  </a:lnTo>
                  <a:lnTo>
                    <a:pt x="512" y="266"/>
                  </a:lnTo>
                  <a:lnTo>
                    <a:pt x="517" y="270"/>
                  </a:lnTo>
                  <a:lnTo>
                    <a:pt x="522" y="270"/>
                  </a:lnTo>
                  <a:lnTo>
                    <a:pt x="526" y="270"/>
                  </a:lnTo>
                  <a:lnTo>
                    <a:pt x="531" y="270"/>
                  </a:lnTo>
                  <a:lnTo>
                    <a:pt x="536" y="270"/>
                  </a:lnTo>
                  <a:lnTo>
                    <a:pt x="540" y="270"/>
                  </a:lnTo>
                  <a:lnTo>
                    <a:pt x="545" y="270"/>
                  </a:lnTo>
                  <a:lnTo>
                    <a:pt x="550" y="270"/>
                  </a:lnTo>
                  <a:lnTo>
                    <a:pt x="554" y="270"/>
                  </a:lnTo>
                  <a:lnTo>
                    <a:pt x="559" y="270"/>
                  </a:lnTo>
                  <a:lnTo>
                    <a:pt x="564" y="275"/>
                  </a:lnTo>
                  <a:lnTo>
                    <a:pt x="568" y="275"/>
                  </a:lnTo>
                  <a:lnTo>
                    <a:pt x="573" y="275"/>
                  </a:lnTo>
                  <a:lnTo>
                    <a:pt x="578" y="275"/>
                  </a:lnTo>
                  <a:lnTo>
                    <a:pt x="582" y="275"/>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9" name="Freeform 75"/>
            <p:cNvSpPr>
              <a:spLocks/>
            </p:cNvSpPr>
            <p:nvPr/>
          </p:nvSpPr>
          <p:spPr bwMode="auto">
            <a:xfrm>
              <a:off x="7465753" y="2955678"/>
              <a:ext cx="1028590" cy="30159"/>
            </a:xfrm>
            <a:custGeom>
              <a:avLst/>
              <a:gdLst>
                <a:gd name="T0" fmla="*/ 15875 w 648"/>
                <a:gd name="T1" fmla="*/ 0 h 19"/>
                <a:gd name="T2" fmla="*/ 38100 w 648"/>
                <a:gd name="T3" fmla="*/ 0 h 19"/>
                <a:gd name="T4" fmla="*/ 58738 w 648"/>
                <a:gd name="T5" fmla="*/ 7937 h 19"/>
                <a:gd name="T6" fmla="*/ 80963 w 648"/>
                <a:gd name="T7" fmla="*/ 7937 h 19"/>
                <a:gd name="T8" fmla="*/ 103188 w 648"/>
                <a:gd name="T9" fmla="*/ 7937 h 19"/>
                <a:gd name="T10" fmla="*/ 125413 w 648"/>
                <a:gd name="T11" fmla="*/ 7937 h 19"/>
                <a:gd name="T12" fmla="*/ 147638 w 648"/>
                <a:gd name="T13" fmla="*/ 7937 h 19"/>
                <a:gd name="T14" fmla="*/ 169863 w 648"/>
                <a:gd name="T15" fmla="*/ 14287 h 19"/>
                <a:gd name="T16" fmla="*/ 192088 w 648"/>
                <a:gd name="T17" fmla="*/ 14287 h 19"/>
                <a:gd name="T18" fmla="*/ 214313 w 648"/>
                <a:gd name="T19" fmla="*/ 14287 h 19"/>
                <a:gd name="T20" fmla="*/ 236538 w 648"/>
                <a:gd name="T21" fmla="*/ 14287 h 19"/>
                <a:gd name="T22" fmla="*/ 258763 w 648"/>
                <a:gd name="T23" fmla="*/ 14287 h 19"/>
                <a:gd name="T24" fmla="*/ 280988 w 648"/>
                <a:gd name="T25" fmla="*/ 14287 h 19"/>
                <a:gd name="T26" fmla="*/ 303213 w 648"/>
                <a:gd name="T27" fmla="*/ 14287 h 19"/>
                <a:gd name="T28" fmla="*/ 325438 w 648"/>
                <a:gd name="T29" fmla="*/ 22225 h 19"/>
                <a:gd name="T30" fmla="*/ 347663 w 648"/>
                <a:gd name="T31" fmla="*/ 22225 h 19"/>
                <a:gd name="T32" fmla="*/ 369888 w 648"/>
                <a:gd name="T33" fmla="*/ 22225 h 19"/>
                <a:gd name="T34" fmla="*/ 392113 w 648"/>
                <a:gd name="T35" fmla="*/ 22225 h 19"/>
                <a:gd name="T36" fmla="*/ 414338 w 648"/>
                <a:gd name="T37" fmla="*/ 22225 h 19"/>
                <a:gd name="T38" fmla="*/ 444500 w 648"/>
                <a:gd name="T39" fmla="*/ 22225 h 19"/>
                <a:gd name="T40" fmla="*/ 466725 w 648"/>
                <a:gd name="T41" fmla="*/ 22225 h 19"/>
                <a:gd name="T42" fmla="*/ 488950 w 648"/>
                <a:gd name="T43" fmla="*/ 22225 h 19"/>
                <a:gd name="T44" fmla="*/ 511175 w 648"/>
                <a:gd name="T45" fmla="*/ 22225 h 19"/>
                <a:gd name="T46" fmla="*/ 533400 w 648"/>
                <a:gd name="T47" fmla="*/ 22225 h 19"/>
                <a:gd name="T48" fmla="*/ 554038 w 648"/>
                <a:gd name="T49" fmla="*/ 22225 h 19"/>
                <a:gd name="T50" fmla="*/ 576263 w 648"/>
                <a:gd name="T51" fmla="*/ 22225 h 19"/>
                <a:gd name="T52" fmla="*/ 598488 w 648"/>
                <a:gd name="T53" fmla="*/ 22225 h 19"/>
                <a:gd name="T54" fmla="*/ 620713 w 648"/>
                <a:gd name="T55" fmla="*/ 22225 h 19"/>
                <a:gd name="T56" fmla="*/ 642938 w 648"/>
                <a:gd name="T57" fmla="*/ 30162 h 19"/>
                <a:gd name="T58" fmla="*/ 665163 w 648"/>
                <a:gd name="T59" fmla="*/ 30162 h 19"/>
                <a:gd name="T60" fmla="*/ 687388 w 648"/>
                <a:gd name="T61" fmla="*/ 30162 h 19"/>
                <a:gd name="T62" fmla="*/ 717550 w 648"/>
                <a:gd name="T63" fmla="*/ 30162 h 19"/>
                <a:gd name="T64" fmla="*/ 739775 w 648"/>
                <a:gd name="T65" fmla="*/ 30162 h 19"/>
                <a:gd name="T66" fmla="*/ 769938 w 648"/>
                <a:gd name="T67" fmla="*/ 30162 h 19"/>
                <a:gd name="T68" fmla="*/ 792163 w 648"/>
                <a:gd name="T69" fmla="*/ 30162 h 19"/>
                <a:gd name="T70" fmla="*/ 820738 w 648"/>
                <a:gd name="T71" fmla="*/ 30162 h 19"/>
                <a:gd name="T72" fmla="*/ 850900 w 648"/>
                <a:gd name="T73" fmla="*/ 30162 h 19"/>
                <a:gd name="T74" fmla="*/ 879475 w 648"/>
                <a:gd name="T75" fmla="*/ 30162 h 19"/>
                <a:gd name="T76" fmla="*/ 909638 w 648"/>
                <a:gd name="T77" fmla="*/ 30162 h 19"/>
                <a:gd name="T78" fmla="*/ 939800 w 648"/>
                <a:gd name="T79" fmla="*/ 30162 h 19"/>
                <a:gd name="T80" fmla="*/ 976313 w 648"/>
                <a:gd name="T81" fmla="*/ 30162 h 19"/>
                <a:gd name="T82" fmla="*/ 1006475 w 648"/>
                <a:gd name="T83" fmla="*/ 30162 h 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48" h="19">
                  <a:moveTo>
                    <a:pt x="0" y="0"/>
                  </a:moveTo>
                  <a:lnTo>
                    <a:pt x="5" y="0"/>
                  </a:lnTo>
                  <a:lnTo>
                    <a:pt x="10" y="0"/>
                  </a:lnTo>
                  <a:lnTo>
                    <a:pt x="14" y="0"/>
                  </a:lnTo>
                  <a:lnTo>
                    <a:pt x="19" y="0"/>
                  </a:lnTo>
                  <a:lnTo>
                    <a:pt x="24" y="0"/>
                  </a:lnTo>
                  <a:lnTo>
                    <a:pt x="28" y="0"/>
                  </a:lnTo>
                  <a:lnTo>
                    <a:pt x="33" y="5"/>
                  </a:lnTo>
                  <a:lnTo>
                    <a:pt x="37" y="5"/>
                  </a:lnTo>
                  <a:lnTo>
                    <a:pt x="42" y="5"/>
                  </a:lnTo>
                  <a:lnTo>
                    <a:pt x="47" y="5"/>
                  </a:lnTo>
                  <a:lnTo>
                    <a:pt x="51" y="5"/>
                  </a:lnTo>
                  <a:lnTo>
                    <a:pt x="56" y="5"/>
                  </a:lnTo>
                  <a:lnTo>
                    <a:pt x="61" y="5"/>
                  </a:lnTo>
                  <a:lnTo>
                    <a:pt x="65" y="5"/>
                  </a:lnTo>
                  <a:lnTo>
                    <a:pt x="70" y="5"/>
                  </a:lnTo>
                  <a:lnTo>
                    <a:pt x="75" y="5"/>
                  </a:lnTo>
                  <a:lnTo>
                    <a:pt x="79" y="5"/>
                  </a:lnTo>
                  <a:lnTo>
                    <a:pt x="84" y="5"/>
                  </a:lnTo>
                  <a:lnTo>
                    <a:pt x="89" y="5"/>
                  </a:lnTo>
                  <a:lnTo>
                    <a:pt x="93" y="5"/>
                  </a:lnTo>
                  <a:lnTo>
                    <a:pt x="98" y="9"/>
                  </a:lnTo>
                  <a:lnTo>
                    <a:pt x="103" y="9"/>
                  </a:lnTo>
                  <a:lnTo>
                    <a:pt x="107" y="9"/>
                  </a:lnTo>
                  <a:lnTo>
                    <a:pt x="112" y="9"/>
                  </a:lnTo>
                  <a:lnTo>
                    <a:pt x="117" y="9"/>
                  </a:lnTo>
                  <a:lnTo>
                    <a:pt x="121" y="9"/>
                  </a:lnTo>
                  <a:lnTo>
                    <a:pt x="126" y="9"/>
                  </a:lnTo>
                  <a:lnTo>
                    <a:pt x="131" y="9"/>
                  </a:lnTo>
                  <a:lnTo>
                    <a:pt x="135" y="9"/>
                  </a:lnTo>
                  <a:lnTo>
                    <a:pt x="140" y="9"/>
                  </a:lnTo>
                  <a:lnTo>
                    <a:pt x="145" y="9"/>
                  </a:lnTo>
                  <a:lnTo>
                    <a:pt x="149" y="9"/>
                  </a:lnTo>
                  <a:lnTo>
                    <a:pt x="154" y="9"/>
                  </a:lnTo>
                  <a:lnTo>
                    <a:pt x="159" y="9"/>
                  </a:lnTo>
                  <a:lnTo>
                    <a:pt x="163" y="9"/>
                  </a:lnTo>
                  <a:lnTo>
                    <a:pt x="168" y="9"/>
                  </a:lnTo>
                  <a:lnTo>
                    <a:pt x="173" y="9"/>
                  </a:lnTo>
                  <a:lnTo>
                    <a:pt x="177" y="9"/>
                  </a:lnTo>
                  <a:lnTo>
                    <a:pt x="182" y="9"/>
                  </a:lnTo>
                  <a:lnTo>
                    <a:pt x="186" y="9"/>
                  </a:lnTo>
                  <a:lnTo>
                    <a:pt x="191" y="9"/>
                  </a:lnTo>
                  <a:lnTo>
                    <a:pt x="196" y="9"/>
                  </a:lnTo>
                  <a:lnTo>
                    <a:pt x="200" y="14"/>
                  </a:lnTo>
                  <a:lnTo>
                    <a:pt x="205" y="14"/>
                  </a:lnTo>
                  <a:lnTo>
                    <a:pt x="210" y="14"/>
                  </a:lnTo>
                  <a:lnTo>
                    <a:pt x="214" y="14"/>
                  </a:lnTo>
                  <a:lnTo>
                    <a:pt x="219" y="14"/>
                  </a:lnTo>
                  <a:lnTo>
                    <a:pt x="224" y="14"/>
                  </a:lnTo>
                  <a:lnTo>
                    <a:pt x="228" y="14"/>
                  </a:lnTo>
                  <a:lnTo>
                    <a:pt x="233" y="14"/>
                  </a:lnTo>
                  <a:lnTo>
                    <a:pt x="238" y="14"/>
                  </a:lnTo>
                  <a:lnTo>
                    <a:pt x="242" y="14"/>
                  </a:lnTo>
                  <a:lnTo>
                    <a:pt x="247" y="14"/>
                  </a:lnTo>
                  <a:lnTo>
                    <a:pt x="252" y="14"/>
                  </a:lnTo>
                  <a:lnTo>
                    <a:pt x="256" y="14"/>
                  </a:lnTo>
                  <a:lnTo>
                    <a:pt x="261" y="14"/>
                  </a:lnTo>
                  <a:lnTo>
                    <a:pt x="270" y="14"/>
                  </a:lnTo>
                  <a:lnTo>
                    <a:pt x="275" y="14"/>
                  </a:lnTo>
                  <a:lnTo>
                    <a:pt x="280" y="14"/>
                  </a:lnTo>
                  <a:lnTo>
                    <a:pt x="284" y="14"/>
                  </a:lnTo>
                  <a:lnTo>
                    <a:pt x="289" y="14"/>
                  </a:lnTo>
                  <a:lnTo>
                    <a:pt x="294" y="14"/>
                  </a:lnTo>
                  <a:lnTo>
                    <a:pt x="298" y="14"/>
                  </a:lnTo>
                  <a:lnTo>
                    <a:pt x="303" y="14"/>
                  </a:lnTo>
                  <a:lnTo>
                    <a:pt x="308" y="14"/>
                  </a:lnTo>
                  <a:lnTo>
                    <a:pt x="312" y="14"/>
                  </a:lnTo>
                  <a:lnTo>
                    <a:pt x="317" y="14"/>
                  </a:lnTo>
                  <a:lnTo>
                    <a:pt x="322" y="14"/>
                  </a:lnTo>
                  <a:lnTo>
                    <a:pt x="326" y="14"/>
                  </a:lnTo>
                  <a:lnTo>
                    <a:pt x="331" y="14"/>
                  </a:lnTo>
                  <a:lnTo>
                    <a:pt x="336" y="14"/>
                  </a:lnTo>
                  <a:lnTo>
                    <a:pt x="340" y="14"/>
                  </a:lnTo>
                  <a:lnTo>
                    <a:pt x="345" y="14"/>
                  </a:lnTo>
                  <a:lnTo>
                    <a:pt x="349" y="14"/>
                  </a:lnTo>
                  <a:lnTo>
                    <a:pt x="354" y="14"/>
                  </a:lnTo>
                  <a:lnTo>
                    <a:pt x="359" y="14"/>
                  </a:lnTo>
                  <a:lnTo>
                    <a:pt x="363" y="14"/>
                  </a:lnTo>
                  <a:lnTo>
                    <a:pt x="368" y="14"/>
                  </a:lnTo>
                  <a:lnTo>
                    <a:pt x="373" y="14"/>
                  </a:lnTo>
                  <a:lnTo>
                    <a:pt x="377" y="14"/>
                  </a:lnTo>
                  <a:lnTo>
                    <a:pt x="382" y="14"/>
                  </a:lnTo>
                  <a:lnTo>
                    <a:pt x="387" y="14"/>
                  </a:lnTo>
                  <a:lnTo>
                    <a:pt x="391" y="14"/>
                  </a:lnTo>
                  <a:lnTo>
                    <a:pt x="396" y="14"/>
                  </a:lnTo>
                  <a:lnTo>
                    <a:pt x="401" y="19"/>
                  </a:lnTo>
                  <a:lnTo>
                    <a:pt x="405" y="19"/>
                  </a:lnTo>
                  <a:lnTo>
                    <a:pt x="410" y="19"/>
                  </a:lnTo>
                  <a:lnTo>
                    <a:pt x="415" y="19"/>
                  </a:lnTo>
                  <a:lnTo>
                    <a:pt x="419" y="19"/>
                  </a:lnTo>
                  <a:lnTo>
                    <a:pt x="424" y="19"/>
                  </a:lnTo>
                  <a:lnTo>
                    <a:pt x="429" y="19"/>
                  </a:lnTo>
                  <a:lnTo>
                    <a:pt x="433" y="19"/>
                  </a:lnTo>
                  <a:lnTo>
                    <a:pt x="443" y="19"/>
                  </a:lnTo>
                  <a:lnTo>
                    <a:pt x="447" y="19"/>
                  </a:lnTo>
                  <a:lnTo>
                    <a:pt x="452" y="19"/>
                  </a:lnTo>
                  <a:lnTo>
                    <a:pt x="457" y="19"/>
                  </a:lnTo>
                  <a:lnTo>
                    <a:pt x="461" y="19"/>
                  </a:lnTo>
                  <a:lnTo>
                    <a:pt x="466" y="19"/>
                  </a:lnTo>
                  <a:lnTo>
                    <a:pt x="471" y="19"/>
                  </a:lnTo>
                  <a:lnTo>
                    <a:pt x="475" y="19"/>
                  </a:lnTo>
                  <a:lnTo>
                    <a:pt x="485" y="19"/>
                  </a:lnTo>
                  <a:lnTo>
                    <a:pt x="489" y="19"/>
                  </a:lnTo>
                  <a:lnTo>
                    <a:pt x="494" y="19"/>
                  </a:lnTo>
                  <a:lnTo>
                    <a:pt x="499" y="19"/>
                  </a:lnTo>
                  <a:lnTo>
                    <a:pt x="503" y="19"/>
                  </a:lnTo>
                  <a:lnTo>
                    <a:pt x="512" y="19"/>
                  </a:lnTo>
                  <a:lnTo>
                    <a:pt x="517" y="19"/>
                  </a:lnTo>
                  <a:lnTo>
                    <a:pt x="522" y="19"/>
                  </a:lnTo>
                  <a:lnTo>
                    <a:pt x="531" y="19"/>
                  </a:lnTo>
                  <a:lnTo>
                    <a:pt x="536" y="19"/>
                  </a:lnTo>
                  <a:lnTo>
                    <a:pt x="540" y="19"/>
                  </a:lnTo>
                  <a:lnTo>
                    <a:pt x="550" y="19"/>
                  </a:lnTo>
                  <a:lnTo>
                    <a:pt x="554" y="19"/>
                  </a:lnTo>
                  <a:lnTo>
                    <a:pt x="559" y="19"/>
                  </a:lnTo>
                  <a:lnTo>
                    <a:pt x="568" y="19"/>
                  </a:lnTo>
                  <a:lnTo>
                    <a:pt x="573" y="19"/>
                  </a:lnTo>
                  <a:lnTo>
                    <a:pt x="582" y="19"/>
                  </a:lnTo>
                  <a:lnTo>
                    <a:pt x="587" y="19"/>
                  </a:lnTo>
                  <a:lnTo>
                    <a:pt x="592" y="19"/>
                  </a:lnTo>
                  <a:lnTo>
                    <a:pt x="601" y="19"/>
                  </a:lnTo>
                  <a:lnTo>
                    <a:pt x="606" y="19"/>
                  </a:lnTo>
                  <a:lnTo>
                    <a:pt x="615" y="19"/>
                  </a:lnTo>
                  <a:lnTo>
                    <a:pt x="620" y="19"/>
                  </a:lnTo>
                  <a:lnTo>
                    <a:pt x="629" y="19"/>
                  </a:lnTo>
                  <a:lnTo>
                    <a:pt x="634" y="19"/>
                  </a:lnTo>
                  <a:lnTo>
                    <a:pt x="643" y="19"/>
                  </a:lnTo>
                  <a:lnTo>
                    <a:pt x="648" y="19"/>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0" name="Freeform 76"/>
            <p:cNvSpPr>
              <a:spLocks/>
            </p:cNvSpPr>
            <p:nvPr/>
          </p:nvSpPr>
          <p:spPr bwMode="auto">
            <a:xfrm>
              <a:off x="8494343" y="2985837"/>
              <a:ext cx="309529" cy="0"/>
            </a:xfrm>
            <a:custGeom>
              <a:avLst/>
              <a:gdLst>
                <a:gd name="T0" fmla="*/ 0 w 195"/>
                <a:gd name="T1" fmla="*/ 14287 w 195"/>
                <a:gd name="T2" fmla="*/ 22225 w 195"/>
                <a:gd name="T3" fmla="*/ 36512 w 195"/>
                <a:gd name="T4" fmla="*/ 42862 w 195"/>
                <a:gd name="T5" fmla="*/ 58737 w 195"/>
                <a:gd name="T6" fmla="*/ 65087 w 195"/>
                <a:gd name="T7" fmla="*/ 73025 w 195"/>
                <a:gd name="T8" fmla="*/ 87312 w 195"/>
                <a:gd name="T9" fmla="*/ 95250 w 195"/>
                <a:gd name="T10" fmla="*/ 109537 w 195"/>
                <a:gd name="T11" fmla="*/ 117475 w 195"/>
                <a:gd name="T12" fmla="*/ 131762 w 195"/>
                <a:gd name="T13" fmla="*/ 139700 w 195"/>
                <a:gd name="T14" fmla="*/ 153987 w 195"/>
                <a:gd name="T15" fmla="*/ 169862 w 195"/>
                <a:gd name="T16" fmla="*/ 176212 w 195"/>
                <a:gd name="T17" fmla="*/ 192087 w 195"/>
                <a:gd name="T18" fmla="*/ 198437 w 195"/>
                <a:gd name="T19" fmla="*/ 214312 w 195"/>
                <a:gd name="T20" fmla="*/ 220662 w 195"/>
                <a:gd name="T21" fmla="*/ 236537 w 195"/>
                <a:gd name="T22" fmla="*/ 242887 w 195"/>
                <a:gd name="T23" fmla="*/ 258762 w 195"/>
                <a:gd name="T24" fmla="*/ 273050 w 195"/>
                <a:gd name="T25" fmla="*/ 280987 w 195"/>
                <a:gd name="T26" fmla="*/ 295275 w 195"/>
                <a:gd name="T27" fmla="*/ 309562 w 1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195">
                  <a:moveTo>
                    <a:pt x="0" y="0"/>
                  </a:moveTo>
                  <a:lnTo>
                    <a:pt x="9" y="0"/>
                  </a:lnTo>
                  <a:lnTo>
                    <a:pt x="14" y="0"/>
                  </a:lnTo>
                  <a:lnTo>
                    <a:pt x="23" y="0"/>
                  </a:lnTo>
                  <a:lnTo>
                    <a:pt x="27" y="0"/>
                  </a:lnTo>
                  <a:lnTo>
                    <a:pt x="37" y="0"/>
                  </a:lnTo>
                  <a:lnTo>
                    <a:pt x="41" y="0"/>
                  </a:lnTo>
                  <a:lnTo>
                    <a:pt x="46" y="0"/>
                  </a:lnTo>
                  <a:lnTo>
                    <a:pt x="55" y="0"/>
                  </a:lnTo>
                  <a:lnTo>
                    <a:pt x="60" y="0"/>
                  </a:lnTo>
                  <a:lnTo>
                    <a:pt x="69" y="0"/>
                  </a:lnTo>
                  <a:lnTo>
                    <a:pt x="74" y="0"/>
                  </a:lnTo>
                  <a:lnTo>
                    <a:pt x="83" y="0"/>
                  </a:lnTo>
                  <a:lnTo>
                    <a:pt x="88" y="0"/>
                  </a:lnTo>
                  <a:lnTo>
                    <a:pt x="97" y="0"/>
                  </a:lnTo>
                  <a:lnTo>
                    <a:pt x="107" y="0"/>
                  </a:lnTo>
                  <a:lnTo>
                    <a:pt x="111" y="0"/>
                  </a:lnTo>
                  <a:lnTo>
                    <a:pt x="121" y="0"/>
                  </a:lnTo>
                  <a:lnTo>
                    <a:pt x="125" y="0"/>
                  </a:lnTo>
                  <a:lnTo>
                    <a:pt x="135" y="0"/>
                  </a:lnTo>
                  <a:lnTo>
                    <a:pt x="139" y="0"/>
                  </a:lnTo>
                  <a:lnTo>
                    <a:pt x="149" y="0"/>
                  </a:lnTo>
                  <a:lnTo>
                    <a:pt x="153" y="0"/>
                  </a:lnTo>
                  <a:lnTo>
                    <a:pt x="163" y="0"/>
                  </a:lnTo>
                  <a:lnTo>
                    <a:pt x="172" y="0"/>
                  </a:lnTo>
                  <a:lnTo>
                    <a:pt x="177" y="0"/>
                  </a:lnTo>
                  <a:lnTo>
                    <a:pt x="186" y="0"/>
                  </a:lnTo>
                  <a:lnTo>
                    <a:pt x="195" y="0"/>
                  </a:lnTo>
                </a:path>
              </a:pathLst>
            </a:custGeom>
            <a:noFill/>
            <a:ln w="19050" cap="flat">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91" name="Group 590"/>
          <p:cNvGrpSpPr/>
          <p:nvPr/>
        </p:nvGrpSpPr>
        <p:grpSpPr>
          <a:xfrm>
            <a:off x="1232139" y="1731782"/>
            <a:ext cx="2935000" cy="1182577"/>
            <a:chOff x="1232139" y="1731782"/>
            <a:chExt cx="2935000" cy="1182577"/>
          </a:xfrm>
        </p:grpSpPr>
        <p:sp>
          <p:nvSpPr>
            <p:cNvPr id="592" name="Freeform 77"/>
            <p:cNvSpPr>
              <a:spLocks/>
            </p:cNvSpPr>
            <p:nvPr/>
          </p:nvSpPr>
          <p:spPr bwMode="auto">
            <a:xfrm>
              <a:off x="1232139" y="1731782"/>
              <a:ext cx="1101617" cy="1182577"/>
            </a:xfrm>
            <a:custGeom>
              <a:avLst/>
              <a:gdLst>
                <a:gd name="T0" fmla="*/ 222250 w 694"/>
                <a:gd name="T1" fmla="*/ 798512 h 745"/>
                <a:gd name="T2" fmla="*/ 236538 w 694"/>
                <a:gd name="T3" fmla="*/ 214312 h 745"/>
                <a:gd name="T4" fmla="*/ 244475 w 694"/>
                <a:gd name="T5" fmla="*/ 0 h 745"/>
                <a:gd name="T6" fmla="*/ 266700 w 694"/>
                <a:gd name="T7" fmla="*/ 22225 h 745"/>
                <a:gd name="T8" fmla="*/ 288925 w 694"/>
                <a:gd name="T9" fmla="*/ 58737 h 745"/>
                <a:gd name="T10" fmla="*/ 311150 w 694"/>
                <a:gd name="T11" fmla="*/ 95250 h 745"/>
                <a:gd name="T12" fmla="*/ 333375 w 694"/>
                <a:gd name="T13" fmla="*/ 125412 h 745"/>
                <a:gd name="T14" fmla="*/ 361950 w 694"/>
                <a:gd name="T15" fmla="*/ 161925 h 745"/>
                <a:gd name="T16" fmla="*/ 377825 w 694"/>
                <a:gd name="T17" fmla="*/ 192087 h 745"/>
                <a:gd name="T18" fmla="*/ 400050 w 694"/>
                <a:gd name="T19" fmla="*/ 222250 h 745"/>
                <a:gd name="T20" fmla="*/ 422275 w 694"/>
                <a:gd name="T21" fmla="*/ 250825 h 745"/>
                <a:gd name="T22" fmla="*/ 444500 w 694"/>
                <a:gd name="T23" fmla="*/ 280987 h 745"/>
                <a:gd name="T24" fmla="*/ 466725 w 694"/>
                <a:gd name="T25" fmla="*/ 309562 h 745"/>
                <a:gd name="T26" fmla="*/ 488950 w 694"/>
                <a:gd name="T27" fmla="*/ 339725 h 745"/>
                <a:gd name="T28" fmla="*/ 511175 w 694"/>
                <a:gd name="T29" fmla="*/ 369887 h 745"/>
                <a:gd name="T30" fmla="*/ 533400 w 694"/>
                <a:gd name="T31" fmla="*/ 398462 h 745"/>
                <a:gd name="T32" fmla="*/ 561975 w 694"/>
                <a:gd name="T33" fmla="*/ 428625 h 745"/>
                <a:gd name="T34" fmla="*/ 577850 w 694"/>
                <a:gd name="T35" fmla="*/ 450850 h 745"/>
                <a:gd name="T36" fmla="*/ 600075 w 694"/>
                <a:gd name="T37" fmla="*/ 481012 h 745"/>
                <a:gd name="T38" fmla="*/ 620713 w 694"/>
                <a:gd name="T39" fmla="*/ 503237 h 745"/>
                <a:gd name="T40" fmla="*/ 636588 w 694"/>
                <a:gd name="T41" fmla="*/ 517525 h 745"/>
                <a:gd name="T42" fmla="*/ 658813 w 694"/>
                <a:gd name="T43" fmla="*/ 546100 h 745"/>
                <a:gd name="T44" fmla="*/ 681038 w 694"/>
                <a:gd name="T45" fmla="*/ 568325 h 745"/>
                <a:gd name="T46" fmla="*/ 703263 w 694"/>
                <a:gd name="T47" fmla="*/ 590550 h 745"/>
                <a:gd name="T48" fmla="*/ 725488 w 694"/>
                <a:gd name="T49" fmla="*/ 612775 h 745"/>
                <a:gd name="T50" fmla="*/ 747713 w 694"/>
                <a:gd name="T51" fmla="*/ 635000 h 745"/>
                <a:gd name="T52" fmla="*/ 762000 w 694"/>
                <a:gd name="T53" fmla="*/ 657225 h 745"/>
                <a:gd name="T54" fmla="*/ 784225 w 694"/>
                <a:gd name="T55" fmla="*/ 673100 h 745"/>
                <a:gd name="T56" fmla="*/ 806450 w 694"/>
                <a:gd name="T57" fmla="*/ 695325 h 745"/>
                <a:gd name="T58" fmla="*/ 828675 w 694"/>
                <a:gd name="T59" fmla="*/ 717550 h 745"/>
                <a:gd name="T60" fmla="*/ 850900 w 694"/>
                <a:gd name="T61" fmla="*/ 731837 h 745"/>
                <a:gd name="T62" fmla="*/ 873125 w 694"/>
                <a:gd name="T63" fmla="*/ 754062 h 745"/>
                <a:gd name="T64" fmla="*/ 895350 w 694"/>
                <a:gd name="T65" fmla="*/ 768350 h 745"/>
                <a:gd name="T66" fmla="*/ 917575 w 694"/>
                <a:gd name="T67" fmla="*/ 784225 h 745"/>
                <a:gd name="T68" fmla="*/ 931863 w 694"/>
                <a:gd name="T69" fmla="*/ 798512 h 745"/>
                <a:gd name="T70" fmla="*/ 954088 w 694"/>
                <a:gd name="T71" fmla="*/ 812800 h 745"/>
                <a:gd name="T72" fmla="*/ 976313 w 694"/>
                <a:gd name="T73" fmla="*/ 827087 h 745"/>
                <a:gd name="T74" fmla="*/ 998538 w 694"/>
                <a:gd name="T75" fmla="*/ 849312 h 745"/>
                <a:gd name="T76" fmla="*/ 1020763 w 694"/>
                <a:gd name="T77" fmla="*/ 857250 h 745"/>
                <a:gd name="T78" fmla="*/ 1042988 w 694"/>
                <a:gd name="T79" fmla="*/ 871537 h 745"/>
                <a:gd name="T80" fmla="*/ 1065213 w 694"/>
                <a:gd name="T81" fmla="*/ 887412 h 745"/>
                <a:gd name="T82" fmla="*/ 1087438 w 694"/>
                <a:gd name="T83" fmla="*/ 901700 h 7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94" h="745">
                  <a:moveTo>
                    <a:pt x="0" y="745"/>
                  </a:moveTo>
                  <a:lnTo>
                    <a:pt x="140" y="745"/>
                  </a:lnTo>
                  <a:lnTo>
                    <a:pt x="140" y="503"/>
                  </a:lnTo>
                  <a:lnTo>
                    <a:pt x="145" y="498"/>
                  </a:lnTo>
                  <a:lnTo>
                    <a:pt x="145" y="140"/>
                  </a:lnTo>
                  <a:lnTo>
                    <a:pt x="149" y="135"/>
                  </a:lnTo>
                  <a:lnTo>
                    <a:pt x="149" y="23"/>
                  </a:lnTo>
                  <a:lnTo>
                    <a:pt x="154" y="18"/>
                  </a:lnTo>
                  <a:lnTo>
                    <a:pt x="154" y="0"/>
                  </a:lnTo>
                  <a:lnTo>
                    <a:pt x="159" y="0"/>
                  </a:lnTo>
                  <a:lnTo>
                    <a:pt x="168" y="9"/>
                  </a:lnTo>
                  <a:lnTo>
                    <a:pt x="168" y="14"/>
                  </a:lnTo>
                  <a:lnTo>
                    <a:pt x="177" y="23"/>
                  </a:lnTo>
                  <a:lnTo>
                    <a:pt x="177" y="32"/>
                  </a:lnTo>
                  <a:lnTo>
                    <a:pt x="182" y="37"/>
                  </a:lnTo>
                  <a:lnTo>
                    <a:pt x="191" y="46"/>
                  </a:lnTo>
                  <a:lnTo>
                    <a:pt x="191" y="56"/>
                  </a:lnTo>
                  <a:lnTo>
                    <a:pt x="196" y="60"/>
                  </a:lnTo>
                  <a:lnTo>
                    <a:pt x="205" y="70"/>
                  </a:lnTo>
                  <a:lnTo>
                    <a:pt x="205" y="74"/>
                  </a:lnTo>
                  <a:lnTo>
                    <a:pt x="210" y="79"/>
                  </a:lnTo>
                  <a:lnTo>
                    <a:pt x="219" y="88"/>
                  </a:lnTo>
                  <a:lnTo>
                    <a:pt x="219" y="93"/>
                  </a:lnTo>
                  <a:lnTo>
                    <a:pt x="228" y="102"/>
                  </a:lnTo>
                  <a:lnTo>
                    <a:pt x="228" y="107"/>
                  </a:lnTo>
                  <a:lnTo>
                    <a:pt x="238" y="116"/>
                  </a:lnTo>
                  <a:lnTo>
                    <a:pt x="238" y="121"/>
                  </a:lnTo>
                  <a:lnTo>
                    <a:pt x="247" y="130"/>
                  </a:lnTo>
                  <a:lnTo>
                    <a:pt x="247" y="135"/>
                  </a:lnTo>
                  <a:lnTo>
                    <a:pt x="252" y="140"/>
                  </a:lnTo>
                  <a:lnTo>
                    <a:pt x="261" y="149"/>
                  </a:lnTo>
                  <a:lnTo>
                    <a:pt x="261" y="154"/>
                  </a:lnTo>
                  <a:lnTo>
                    <a:pt x="266" y="158"/>
                  </a:lnTo>
                  <a:lnTo>
                    <a:pt x="275" y="168"/>
                  </a:lnTo>
                  <a:lnTo>
                    <a:pt x="275" y="172"/>
                  </a:lnTo>
                  <a:lnTo>
                    <a:pt x="280" y="177"/>
                  </a:lnTo>
                  <a:lnTo>
                    <a:pt x="289" y="186"/>
                  </a:lnTo>
                  <a:lnTo>
                    <a:pt x="289" y="191"/>
                  </a:lnTo>
                  <a:lnTo>
                    <a:pt x="294" y="195"/>
                  </a:lnTo>
                  <a:lnTo>
                    <a:pt x="303" y="205"/>
                  </a:lnTo>
                  <a:lnTo>
                    <a:pt x="303" y="209"/>
                  </a:lnTo>
                  <a:lnTo>
                    <a:pt x="308" y="214"/>
                  </a:lnTo>
                  <a:lnTo>
                    <a:pt x="317" y="223"/>
                  </a:lnTo>
                  <a:lnTo>
                    <a:pt x="317" y="228"/>
                  </a:lnTo>
                  <a:lnTo>
                    <a:pt x="322" y="233"/>
                  </a:lnTo>
                  <a:lnTo>
                    <a:pt x="326" y="237"/>
                  </a:lnTo>
                  <a:lnTo>
                    <a:pt x="336" y="247"/>
                  </a:lnTo>
                  <a:lnTo>
                    <a:pt x="336" y="251"/>
                  </a:lnTo>
                  <a:lnTo>
                    <a:pt x="340" y="256"/>
                  </a:lnTo>
                  <a:lnTo>
                    <a:pt x="345" y="261"/>
                  </a:lnTo>
                  <a:lnTo>
                    <a:pt x="354" y="270"/>
                  </a:lnTo>
                  <a:lnTo>
                    <a:pt x="354" y="275"/>
                  </a:lnTo>
                  <a:lnTo>
                    <a:pt x="359" y="279"/>
                  </a:lnTo>
                  <a:lnTo>
                    <a:pt x="364" y="284"/>
                  </a:lnTo>
                  <a:lnTo>
                    <a:pt x="373" y="293"/>
                  </a:lnTo>
                  <a:lnTo>
                    <a:pt x="373" y="298"/>
                  </a:lnTo>
                  <a:lnTo>
                    <a:pt x="378" y="303"/>
                  </a:lnTo>
                  <a:lnTo>
                    <a:pt x="382" y="307"/>
                  </a:lnTo>
                  <a:lnTo>
                    <a:pt x="387" y="312"/>
                  </a:lnTo>
                  <a:lnTo>
                    <a:pt x="391" y="317"/>
                  </a:lnTo>
                  <a:lnTo>
                    <a:pt x="401" y="326"/>
                  </a:lnTo>
                  <a:lnTo>
                    <a:pt x="396" y="326"/>
                  </a:lnTo>
                  <a:lnTo>
                    <a:pt x="401" y="326"/>
                  </a:lnTo>
                  <a:lnTo>
                    <a:pt x="410" y="335"/>
                  </a:lnTo>
                  <a:lnTo>
                    <a:pt x="410" y="340"/>
                  </a:lnTo>
                  <a:lnTo>
                    <a:pt x="415" y="344"/>
                  </a:lnTo>
                  <a:lnTo>
                    <a:pt x="419" y="349"/>
                  </a:lnTo>
                  <a:lnTo>
                    <a:pt x="424" y="354"/>
                  </a:lnTo>
                  <a:lnTo>
                    <a:pt x="429" y="358"/>
                  </a:lnTo>
                  <a:lnTo>
                    <a:pt x="433" y="363"/>
                  </a:lnTo>
                  <a:lnTo>
                    <a:pt x="438" y="368"/>
                  </a:lnTo>
                  <a:lnTo>
                    <a:pt x="443" y="372"/>
                  </a:lnTo>
                  <a:lnTo>
                    <a:pt x="447" y="377"/>
                  </a:lnTo>
                  <a:lnTo>
                    <a:pt x="452" y="382"/>
                  </a:lnTo>
                  <a:lnTo>
                    <a:pt x="457" y="386"/>
                  </a:lnTo>
                  <a:lnTo>
                    <a:pt x="461" y="391"/>
                  </a:lnTo>
                  <a:lnTo>
                    <a:pt x="466" y="396"/>
                  </a:lnTo>
                  <a:lnTo>
                    <a:pt x="471" y="400"/>
                  </a:lnTo>
                  <a:lnTo>
                    <a:pt x="475" y="405"/>
                  </a:lnTo>
                  <a:lnTo>
                    <a:pt x="485" y="414"/>
                  </a:lnTo>
                  <a:lnTo>
                    <a:pt x="480" y="414"/>
                  </a:lnTo>
                  <a:lnTo>
                    <a:pt x="485" y="414"/>
                  </a:lnTo>
                  <a:lnTo>
                    <a:pt x="489" y="419"/>
                  </a:lnTo>
                  <a:lnTo>
                    <a:pt x="494" y="424"/>
                  </a:lnTo>
                  <a:lnTo>
                    <a:pt x="499" y="428"/>
                  </a:lnTo>
                  <a:lnTo>
                    <a:pt x="503" y="433"/>
                  </a:lnTo>
                  <a:lnTo>
                    <a:pt x="508" y="438"/>
                  </a:lnTo>
                  <a:lnTo>
                    <a:pt x="513" y="442"/>
                  </a:lnTo>
                  <a:lnTo>
                    <a:pt x="517" y="447"/>
                  </a:lnTo>
                  <a:lnTo>
                    <a:pt x="522" y="452"/>
                  </a:lnTo>
                  <a:lnTo>
                    <a:pt x="527" y="456"/>
                  </a:lnTo>
                  <a:lnTo>
                    <a:pt x="531" y="456"/>
                  </a:lnTo>
                  <a:lnTo>
                    <a:pt x="536" y="461"/>
                  </a:lnTo>
                  <a:lnTo>
                    <a:pt x="541" y="466"/>
                  </a:lnTo>
                  <a:lnTo>
                    <a:pt x="545" y="470"/>
                  </a:lnTo>
                  <a:lnTo>
                    <a:pt x="550" y="475"/>
                  </a:lnTo>
                  <a:lnTo>
                    <a:pt x="554" y="475"/>
                  </a:lnTo>
                  <a:lnTo>
                    <a:pt x="559" y="480"/>
                  </a:lnTo>
                  <a:lnTo>
                    <a:pt x="564" y="484"/>
                  </a:lnTo>
                  <a:lnTo>
                    <a:pt x="568" y="489"/>
                  </a:lnTo>
                  <a:lnTo>
                    <a:pt x="573" y="494"/>
                  </a:lnTo>
                  <a:lnTo>
                    <a:pt x="578" y="494"/>
                  </a:lnTo>
                  <a:lnTo>
                    <a:pt x="587" y="503"/>
                  </a:lnTo>
                  <a:lnTo>
                    <a:pt x="582" y="503"/>
                  </a:lnTo>
                  <a:lnTo>
                    <a:pt x="587" y="503"/>
                  </a:lnTo>
                  <a:lnTo>
                    <a:pt x="592" y="507"/>
                  </a:lnTo>
                  <a:lnTo>
                    <a:pt x="596" y="512"/>
                  </a:lnTo>
                  <a:lnTo>
                    <a:pt x="601" y="512"/>
                  </a:lnTo>
                  <a:lnTo>
                    <a:pt x="606" y="517"/>
                  </a:lnTo>
                  <a:lnTo>
                    <a:pt x="610" y="521"/>
                  </a:lnTo>
                  <a:lnTo>
                    <a:pt x="615" y="521"/>
                  </a:lnTo>
                  <a:lnTo>
                    <a:pt x="620" y="526"/>
                  </a:lnTo>
                  <a:lnTo>
                    <a:pt x="624" y="531"/>
                  </a:lnTo>
                  <a:lnTo>
                    <a:pt x="629" y="535"/>
                  </a:lnTo>
                  <a:lnTo>
                    <a:pt x="634" y="535"/>
                  </a:lnTo>
                  <a:lnTo>
                    <a:pt x="638" y="540"/>
                  </a:lnTo>
                  <a:lnTo>
                    <a:pt x="643" y="540"/>
                  </a:lnTo>
                  <a:lnTo>
                    <a:pt x="648" y="545"/>
                  </a:lnTo>
                  <a:lnTo>
                    <a:pt x="652" y="549"/>
                  </a:lnTo>
                  <a:lnTo>
                    <a:pt x="657" y="549"/>
                  </a:lnTo>
                  <a:lnTo>
                    <a:pt x="662" y="554"/>
                  </a:lnTo>
                  <a:lnTo>
                    <a:pt x="666" y="554"/>
                  </a:lnTo>
                  <a:lnTo>
                    <a:pt x="671" y="559"/>
                  </a:lnTo>
                  <a:lnTo>
                    <a:pt x="676" y="563"/>
                  </a:lnTo>
                  <a:lnTo>
                    <a:pt x="680" y="563"/>
                  </a:lnTo>
                  <a:lnTo>
                    <a:pt x="685" y="568"/>
                  </a:lnTo>
                  <a:lnTo>
                    <a:pt x="690" y="568"/>
                  </a:lnTo>
                  <a:lnTo>
                    <a:pt x="694" y="573"/>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3" name="Freeform 78"/>
            <p:cNvSpPr>
              <a:spLocks/>
            </p:cNvSpPr>
            <p:nvPr/>
          </p:nvSpPr>
          <p:spPr bwMode="auto">
            <a:xfrm>
              <a:off x="2333756" y="2641335"/>
              <a:ext cx="1049235" cy="242864"/>
            </a:xfrm>
            <a:custGeom>
              <a:avLst/>
              <a:gdLst>
                <a:gd name="T0" fmla="*/ 15875 w 661"/>
                <a:gd name="T1" fmla="*/ 6350 h 153"/>
                <a:gd name="T2" fmla="*/ 36513 w 661"/>
                <a:gd name="T3" fmla="*/ 22225 h 153"/>
                <a:gd name="T4" fmla="*/ 58738 w 661"/>
                <a:gd name="T5" fmla="*/ 28575 h 153"/>
                <a:gd name="T6" fmla="*/ 80963 w 661"/>
                <a:gd name="T7" fmla="*/ 44450 h 153"/>
                <a:gd name="T8" fmla="*/ 103188 w 661"/>
                <a:gd name="T9" fmla="*/ 50800 h 153"/>
                <a:gd name="T10" fmla="*/ 125413 w 661"/>
                <a:gd name="T11" fmla="*/ 66675 h 153"/>
                <a:gd name="T12" fmla="*/ 147638 w 661"/>
                <a:gd name="T13" fmla="*/ 73025 h 153"/>
                <a:gd name="T14" fmla="*/ 169863 w 661"/>
                <a:gd name="T15" fmla="*/ 80962 h 153"/>
                <a:gd name="T16" fmla="*/ 192088 w 661"/>
                <a:gd name="T17" fmla="*/ 88900 h 153"/>
                <a:gd name="T18" fmla="*/ 214313 w 661"/>
                <a:gd name="T19" fmla="*/ 95250 h 153"/>
                <a:gd name="T20" fmla="*/ 236538 w 661"/>
                <a:gd name="T21" fmla="*/ 103187 h 153"/>
                <a:gd name="T22" fmla="*/ 258763 w 661"/>
                <a:gd name="T23" fmla="*/ 111125 h 153"/>
                <a:gd name="T24" fmla="*/ 280988 w 661"/>
                <a:gd name="T25" fmla="*/ 125412 h 153"/>
                <a:gd name="T26" fmla="*/ 303213 w 661"/>
                <a:gd name="T27" fmla="*/ 125412 h 153"/>
                <a:gd name="T28" fmla="*/ 325438 w 661"/>
                <a:gd name="T29" fmla="*/ 133350 h 153"/>
                <a:gd name="T30" fmla="*/ 347663 w 661"/>
                <a:gd name="T31" fmla="*/ 139700 h 153"/>
                <a:gd name="T32" fmla="*/ 369888 w 661"/>
                <a:gd name="T33" fmla="*/ 147637 h 153"/>
                <a:gd name="T34" fmla="*/ 392113 w 661"/>
                <a:gd name="T35" fmla="*/ 153987 h 153"/>
                <a:gd name="T36" fmla="*/ 422275 w 661"/>
                <a:gd name="T37" fmla="*/ 161925 h 153"/>
                <a:gd name="T38" fmla="*/ 444500 w 661"/>
                <a:gd name="T39" fmla="*/ 161925 h 153"/>
                <a:gd name="T40" fmla="*/ 466725 w 661"/>
                <a:gd name="T41" fmla="*/ 169862 h 153"/>
                <a:gd name="T42" fmla="*/ 488950 w 661"/>
                <a:gd name="T43" fmla="*/ 176212 h 153"/>
                <a:gd name="T44" fmla="*/ 511175 w 661"/>
                <a:gd name="T45" fmla="*/ 184150 h 153"/>
                <a:gd name="T46" fmla="*/ 539750 w 661"/>
                <a:gd name="T47" fmla="*/ 184150 h 153"/>
                <a:gd name="T48" fmla="*/ 561975 w 661"/>
                <a:gd name="T49" fmla="*/ 192087 h 153"/>
                <a:gd name="T50" fmla="*/ 592138 w 661"/>
                <a:gd name="T51" fmla="*/ 192087 h 153"/>
                <a:gd name="T52" fmla="*/ 614363 w 661"/>
                <a:gd name="T53" fmla="*/ 198437 h 153"/>
                <a:gd name="T54" fmla="*/ 642938 w 661"/>
                <a:gd name="T55" fmla="*/ 206375 h 153"/>
                <a:gd name="T56" fmla="*/ 665163 w 661"/>
                <a:gd name="T57" fmla="*/ 206375 h 153"/>
                <a:gd name="T58" fmla="*/ 695325 w 661"/>
                <a:gd name="T59" fmla="*/ 214312 h 153"/>
                <a:gd name="T60" fmla="*/ 725488 w 661"/>
                <a:gd name="T61" fmla="*/ 214312 h 153"/>
                <a:gd name="T62" fmla="*/ 747713 w 661"/>
                <a:gd name="T63" fmla="*/ 220662 h 153"/>
                <a:gd name="T64" fmla="*/ 776288 w 661"/>
                <a:gd name="T65" fmla="*/ 220662 h 153"/>
                <a:gd name="T66" fmla="*/ 806450 w 661"/>
                <a:gd name="T67" fmla="*/ 220662 h 153"/>
                <a:gd name="T68" fmla="*/ 835025 w 661"/>
                <a:gd name="T69" fmla="*/ 228600 h 153"/>
                <a:gd name="T70" fmla="*/ 857250 w 661"/>
                <a:gd name="T71" fmla="*/ 228600 h 153"/>
                <a:gd name="T72" fmla="*/ 887413 w 661"/>
                <a:gd name="T73" fmla="*/ 228600 h 153"/>
                <a:gd name="T74" fmla="*/ 917575 w 661"/>
                <a:gd name="T75" fmla="*/ 236537 h 153"/>
                <a:gd name="T76" fmla="*/ 946150 w 661"/>
                <a:gd name="T77" fmla="*/ 236537 h 153"/>
                <a:gd name="T78" fmla="*/ 968375 w 661"/>
                <a:gd name="T79" fmla="*/ 236537 h 153"/>
                <a:gd name="T80" fmla="*/ 998538 w 661"/>
                <a:gd name="T81" fmla="*/ 242887 h 153"/>
                <a:gd name="T82" fmla="*/ 1028700 w 661"/>
                <a:gd name="T83" fmla="*/ 242887 h 1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61" h="153">
                  <a:moveTo>
                    <a:pt x="0" y="0"/>
                  </a:moveTo>
                  <a:lnTo>
                    <a:pt x="5" y="4"/>
                  </a:lnTo>
                  <a:lnTo>
                    <a:pt x="10" y="4"/>
                  </a:lnTo>
                  <a:lnTo>
                    <a:pt x="14" y="9"/>
                  </a:lnTo>
                  <a:lnTo>
                    <a:pt x="19" y="9"/>
                  </a:lnTo>
                  <a:lnTo>
                    <a:pt x="23" y="14"/>
                  </a:lnTo>
                  <a:lnTo>
                    <a:pt x="28" y="14"/>
                  </a:lnTo>
                  <a:lnTo>
                    <a:pt x="33" y="18"/>
                  </a:lnTo>
                  <a:lnTo>
                    <a:pt x="37" y="18"/>
                  </a:lnTo>
                  <a:lnTo>
                    <a:pt x="42" y="23"/>
                  </a:lnTo>
                  <a:lnTo>
                    <a:pt x="47" y="23"/>
                  </a:lnTo>
                  <a:lnTo>
                    <a:pt x="51" y="28"/>
                  </a:lnTo>
                  <a:lnTo>
                    <a:pt x="56" y="28"/>
                  </a:lnTo>
                  <a:lnTo>
                    <a:pt x="61" y="28"/>
                  </a:lnTo>
                  <a:lnTo>
                    <a:pt x="65" y="32"/>
                  </a:lnTo>
                  <a:lnTo>
                    <a:pt x="70" y="37"/>
                  </a:lnTo>
                  <a:lnTo>
                    <a:pt x="75" y="37"/>
                  </a:lnTo>
                  <a:lnTo>
                    <a:pt x="79" y="42"/>
                  </a:lnTo>
                  <a:lnTo>
                    <a:pt x="84" y="42"/>
                  </a:lnTo>
                  <a:lnTo>
                    <a:pt x="89" y="42"/>
                  </a:lnTo>
                  <a:lnTo>
                    <a:pt x="93" y="46"/>
                  </a:lnTo>
                  <a:lnTo>
                    <a:pt x="98" y="46"/>
                  </a:lnTo>
                  <a:lnTo>
                    <a:pt x="103" y="46"/>
                  </a:lnTo>
                  <a:lnTo>
                    <a:pt x="107" y="51"/>
                  </a:lnTo>
                  <a:lnTo>
                    <a:pt x="112" y="56"/>
                  </a:lnTo>
                  <a:lnTo>
                    <a:pt x="117" y="56"/>
                  </a:lnTo>
                  <a:lnTo>
                    <a:pt x="121" y="56"/>
                  </a:lnTo>
                  <a:lnTo>
                    <a:pt x="126" y="60"/>
                  </a:lnTo>
                  <a:lnTo>
                    <a:pt x="131" y="60"/>
                  </a:lnTo>
                  <a:lnTo>
                    <a:pt x="135" y="60"/>
                  </a:lnTo>
                  <a:lnTo>
                    <a:pt x="140" y="65"/>
                  </a:lnTo>
                  <a:lnTo>
                    <a:pt x="145" y="65"/>
                  </a:lnTo>
                  <a:lnTo>
                    <a:pt x="149" y="65"/>
                  </a:lnTo>
                  <a:lnTo>
                    <a:pt x="154" y="70"/>
                  </a:lnTo>
                  <a:lnTo>
                    <a:pt x="159" y="70"/>
                  </a:lnTo>
                  <a:lnTo>
                    <a:pt x="163" y="70"/>
                  </a:lnTo>
                  <a:lnTo>
                    <a:pt x="168" y="74"/>
                  </a:lnTo>
                  <a:lnTo>
                    <a:pt x="173" y="74"/>
                  </a:lnTo>
                  <a:lnTo>
                    <a:pt x="177" y="79"/>
                  </a:lnTo>
                  <a:lnTo>
                    <a:pt x="182" y="79"/>
                  </a:lnTo>
                  <a:lnTo>
                    <a:pt x="186" y="79"/>
                  </a:lnTo>
                  <a:lnTo>
                    <a:pt x="191" y="79"/>
                  </a:lnTo>
                  <a:lnTo>
                    <a:pt x="196" y="84"/>
                  </a:lnTo>
                  <a:lnTo>
                    <a:pt x="200" y="84"/>
                  </a:lnTo>
                  <a:lnTo>
                    <a:pt x="205" y="84"/>
                  </a:lnTo>
                  <a:lnTo>
                    <a:pt x="210" y="88"/>
                  </a:lnTo>
                  <a:lnTo>
                    <a:pt x="214" y="88"/>
                  </a:lnTo>
                  <a:lnTo>
                    <a:pt x="219" y="88"/>
                  </a:lnTo>
                  <a:lnTo>
                    <a:pt x="224" y="93"/>
                  </a:lnTo>
                  <a:lnTo>
                    <a:pt x="228" y="93"/>
                  </a:lnTo>
                  <a:lnTo>
                    <a:pt x="233" y="93"/>
                  </a:lnTo>
                  <a:lnTo>
                    <a:pt x="238" y="93"/>
                  </a:lnTo>
                  <a:lnTo>
                    <a:pt x="242" y="97"/>
                  </a:lnTo>
                  <a:lnTo>
                    <a:pt x="247" y="97"/>
                  </a:lnTo>
                  <a:lnTo>
                    <a:pt x="252" y="97"/>
                  </a:lnTo>
                  <a:lnTo>
                    <a:pt x="261" y="97"/>
                  </a:lnTo>
                  <a:lnTo>
                    <a:pt x="266" y="102"/>
                  </a:lnTo>
                  <a:lnTo>
                    <a:pt x="270" y="102"/>
                  </a:lnTo>
                  <a:lnTo>
                    <a:pt x="275" y="102"/>
                  </a:lnTo>
                  <a:lnTo>
                    <a:pt x="280" y="102"/>
                  </a:lnTo>
                  <a:lnTo>
                    <a:pt x="284" y="107"/>
                  </a:lnTo>
                  <a:lnTo>
                    <a:pt x="289" y="107"/>
                  </a:lnTo>
                  <a:lnTo>
                    <a:pt x="294" y="107"/>
                  </a:lnTo>
                  <a:lnTo>
                    <a:pt x="298" y="107"/>
                  </a:lnTo>
                  <a:lnTo>
                    <a:pt x="303" y="111"/>
                  </a:lnTo>
                  <a:lnTo>
                    <a:pt x="308" y="111"/>
                  </a:lnTo>
                  <a:lnTo>
                    <a:pt x="312" y="111"/>
                  </a:lnTo>
                  <a:lnTo>
                    <a:pt x="317" y="111"/>
                  </a:lnTo>
                  <a:lnTo>
                    <a:pt x="322" y="116"/>
                  </a:lnTo>
                  <a:lnTo>
                    <a:pt x="326" y="116"/>
                  </a:lnTo>
                  <a:lnTo>
                    <a:pt x="336" y="116"/>
                  </a:lnTo>
                  <a:lnTo>
                    <a:pt x="340" y="116"/>
                  </a:lnTo>
                  <a:lnTo>
                    <a:pt x="345" y="116"/>
                  </a:lnTo>
                  <a:lnTo>
                    <a:pt x="349" y="121"/>
                  </a:lnTo>
                  <a:lnTo>
                    <a:pt x="354" y="121"/>
                  </a:lnTo>
                  <a:lnTo>
                    <a:pt x="359" y="121"/>
                  </a:lnTo>
                  <a:lnTo>
                    <a:pt x="363" y="121"/>
                  </a:lnTo>
                  <a:lnTo>
                    <a:pt x="373" y="121"/>
                  </a:lnTo>
                  <a:lnTo>
                    <a:pt x="377" y="125"/>
                  </a:lnTo>
                  <a:lnTo>
                    <a:pt x="382" y="125"/>
                  </a:lnTo>
                  <a:lnTo>
                    <a:pt x="387" y="125"/>
                  </a:lnTo>
                  <a:lnTo>
                    <a:pt x="391" y="125"/>
                  </a:lnTo>
                  <a:lnTo>
                    <a:pt x="396" y="125"/>
                  </a:lnTo>
                  <a:lnTo>
                    <a:pt x="405" y="130"/>
                  </a:lnTo>
                  <a:lnTo>
                    <a:pt x="410" y="130"/>
                  </a:lnTo>
                  <a:lnTo>
                    <a:pt x="415" y="130"/>
                  </a:lnTo>
                  <a:lnTo>
                    <a:pt x="419" y="130"/>
                  </a:lnTo>
                  <a:lnTo>
                    <a:pt x="424" y="130"/>
                  </a:lnTo>
                  <a:lnTo>
                    <a:pt x="433" y="130"/>
                  </a:lnTo>
                  <a:lnTo>
                    <a:pt x="438" y="135"/>
                  </a:lnTo>
                  <a:lnTo>
                    <a:pt x="443" y="135"/>
                  </a:lnTo>
                  <a:lnTo>
                    <a:pt x="447" y="135"/>
                  </a:lnTo>
                  <a:lnTo>
                    <a:pt x="457" y="135"/>
                  </a:lnTo>
                  <a:lnTo>
                    <a:pt x="461" y="135"/>
                  </a:lnTo>
                  <a:lnTo>
                    <a:pt x="466" y="135"/>
                  </a:lnTo>
                  <a:lnTo>
                    <a:pt x="471" y="139"/>
                  </a:lnTo>
                  <a:lnTo>
                    <a:pt x="480" y="139"/>
                  </a:lnTo>
                  <a:lnTo>
                    <a:pt x="485" y="139"/>
                  </a:lnTo>
                  <a:lnTo>
                    <a:pt x="489" y="139"/>
                  </a:lnTo>
                  <a:lnTo>
                    <a:pt x="494" y="139"/>
                  </a:lnTo>
                  <a:lnTo>
                    <a:pt x="503" y="139"/>
                  </a:lnTo>
                  <a:lnTo>
                    <a:pt x="508" y="139"/>
                  </a:lnTo>
                  <a:lnTo>
                    <a:pt x="512" y="139"/>
                  </a:lnTo>
                  <a:lnTo>
                    <a:pt x="517" y="144"/>
                  </a:lnTo>
                  <a:lnTo>
                    <a:pt x="526" y="144"/>
                  </a:lnTo>
                  <a:lnTo>
                    <a:pt x="531" y="144"/>
                  </a:lnTo>
                  <a:lnTo>
                    <a:pt x="536" y="144"/>
                  </a:lnTo>
                  <a:lnTo>
                    <a:pt x="540" y="144"/>
                  </a:lnTo>
                  <a:lnTo>
                    <a:pt x="550" y="144"/>
                  </a:lnTo>
                  <a:lnTo>
                    <a:pt x="554" y="144"/>
                  </a:lnTo>
                  <a:lnTo>
                    <a:pt x="559" y="144"/>
                  </a:lnTo>
                  <a:lnTo>
                    <a:pt x="564" y="149"/>
                  </a:lnTo>
                  <a:lnTo>
                    <a:pt x="573" y="149"/>
                  </a:lnTo>
                  <a:lnTo>
                    <a:pt x="578" y="149"/>
                  </a:lnTo>
                  <a:lnTo>
                    <a:pt x="582" y="149"/>
                  </a:lnTo>
                  <a:lnTo>
                    <a:pt x="587" y="149"/>
                  </a:lnTo>
                  <a:lnTo>
                    <a:pt x="596" y="149"/>
                  </a:lnTo>
                  <a:lnTo>
                    <a:pt x="601" y="149"/>
                  </a:lnTo>
                  <a:lnTo>
                    <a:pt x="606" y="149"/>
                  </a:lnTo>
                  <a:lnTo>
                    <a:pt x="610" y="149"/>
                  </a:lnTo>
                  <a:lnTo>
                    <a:pt x="620" y="149"/>
                  </a:lnTo>
                  <a:lnTo>
                    <a:pt x="624" y="153"/>
                  </a:lnTo>
                  <a:lnTo>
                    <a:pt x="629" y="153"/>
                  </a:lnTo>
                  <a:lnTo>
                    <a:pt x="638" y="153"/>
                  </a:lnTo>
                  <a:lnTo>
                    <a:pt x="643" y="153"/>
                  </a:lnTo>
                  <a:lnTo>
                    <a:pt x="648" y="153"/>
                  </a:lnTo>
                  <a:lnTo>
                    <a:pt x="652" y="153"/>
                  </a:lnTo>
                  <a:lnTo>
                    <a:pt x="661" y="153"/>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 name="Freeform 79"/>
            <p:cNvSpPr>
              <a:spLocks/>
            </p:cNvSpPr>
            <p:nvPr/>
          </p:nvSpPr>
          <p:spPr bwMode="auto">
            <a:xfrm>
              <a:off x="3382991" y="2884199"/>
              <a:ext cx="784148" cy="22223"/>
            </a:xfrm>
            <a:custGeom>
              <a:avLst/>
              <a:gdLst>
                <a:gd name="T0" fmla="*/ 7938 w 494"/>
                <a:gd name="T1" fmla="*/ 0 h 14"/>
                <a:gd name="T2" fmla="*/ 30163 w 494"/>
                <a:gd name="T3" fmla="*/ 0 h 14"/>
                <a:gd name="T4" fmla="*/ 44450 w 494"/>
                <a:gd name="T5" fmla="*/ 0 h 14"/>
                <a:gd name="T6" fmla="*/ 66675 w 494"/>
                <a:gd name="T7" fmla="*/ 7938 h 14"/>
                <a:gd name="T8" fmla="*/ 82550 w 494"/>
                <a:gd name="T9" fmla="*/ 7938 h 14"/>
                <a:gd name="T10" fmla="*/ 104775 w 494"/>
                <a:gd name="T11" fmla="*/ 7938 h 14"/>
                <a:gd name="T12" fmla="*/ 127000 w 494"/>
                <a:gd name="T13" fmla="*/ 7938 h 14"/>
                <a:gd name="T14" fmla="*/ 141288 w 494"/>
                <a:gd name="T15" fmla="*/ 7938 h 14"/>
                <a:gd name="T16" fmla="*/ 163513 w 494"/>
                <a:gd name="T17" fmla="*/ 7938 h 14"/>
                <a:gd name="T18" fmla="*/ 177800 w 494"/>
                <a:gd name="T19" fmla="*/ 7938 h 14"/>
                <a:gd name="T20" fmla="*/ 200025 w 494"/>
                <a:gd name="T21" fmla="*/ 7938 h 14"/>
                <a:gd name="T22" fmla="*/ 222250 w 494"/>
                <a:gd name="T23" fmla="*/ 15875 h 14"/>
                <a:gd name="T24" fmla="*/ 238125 w 494"/>
                <a:gd name="T25" fmla="*/ 15875 h 14"/>
                <a:gd name="T26" fmla="*/ 258763 w 494"/>
                <a:gd name="T27" fmla="*/ 15875 h 14"/>
                <a:gd name="T28" fmla="*/ 280988 w 494"/>
                <a:gd name="T29" fmla="*/ 15875 h 14"/>
                <a:gd name="T30" fmla="*/ 296863 w 494"/>
                <a:gd name="T31" fmla="*/ 15875 h 14"/>
                <a:gd name="T32" fmla="*/ 319088 w 494"/>
                <a:gd name="T33" fmla="*/ 15875 h 14"/>
                <a:gd name="T34" fmla="*/ 341313 w 494"/>
                <a:gd name="T35" fmla="*/ 15875 h 14"/>
                <a:gd name="T36" fmla="*/ 355600 w 494"/>
                <a:gd name="T37" fmla="*/ 15875 h 14"/>
                <a:gd name="T38" fmla="*/ 377825 w 494"/>
                <a:gd name="T39" fmla="*/ 15875 h 14"/>
                <a:gd name="T40" fmla="*/ 400050 w 494"/>
                <a:gd name="T41" fmla="*/ 15875 h 14"/>
                <a:gd name="T42" fmla="*/ 414338 w 494"/>
                <a:gd name="T43" fmla="*/ 15875 h 14"/>
                <a:gd name="T44" fmla="*/ 436563 w 494"/>
                <a:gd name="T45" fmla="*/ 15875 h 14"/>
                <a:gd name="T46" fmla="*/ 458788 w 494"/>
                <a:gd name="T47" fmla="*/ 15875 h 14"/>
                <a:gd name="T48" fmla="*/ 474663 w 494"/>
                <a:gd name="T49" fmla="*/ 15875 h 14"/>
                <a:gd name="T50" fmla="*/ 496888 w 494"/>
                <a:gd name="T51" fmla="*/ 22225 h 14"/>
                <a:gd name="T52" fmla="*/ 517525 w 494"/>
                <a:gd name="T53" fmla="*/ 22225 h 14"/>
                <a:gd name="T54" fmla="*/ 539750 w 494"/>
                <a:gd name="T55" fmla="*/ 22225 h 14"/>
                <a:gd name="T56" fmla="*/ 555625 w 494"/>
                <a:gd name="T57" fmla="*/ 22225 h 14"/>
                <a:gd name="T58" fmla="*/ 577850 w 494"/>
                <a:gd name="T59" fmla="*/ 22225 h 14"/>
                <a:gd name="T60" fmla="*/ 600075 w 494"/>
                <a:gd name="T61" fmla="*/ 22225 h 14"/>
                <a:gd name="T62" fmla="*/ 622300 w 494"/>
                <a:gd name="T63" fmla="*/ 22225 h 14"/>
                <a:gd name="T64" fmla="*/ 644525 w 494"/>
                <a:gd name="T65" fmla="*/ 22225 h 14"/>
                <a:gd name="T66" fmla="*/ 658813 w 494"/>
                <a:gd name="T67" fmla="*/ 22225 h 14"/>
                <a:gd name="T68" fmla="*/ 681038 w 494"/>
                <a:gd name="T69" fmla="*/ 22225 h 14"/>
                <a:gd name="T70" fmla="*/ 703263 w 494"/>
                <a:gd name="T71" fmla="*/ 22225 h 14"/>
                <a:gd name="T72" fmla="*/ 725488 w 494"/>
                <a:gd name="T73" fmla="*/ 22225 h 14"/>
                <a:gd name="T74" fmla="*/ 747713 w 494"/>
                <a:gd name="T75" fmla="*/ 22225 h 14"/>
                <a:gd name="T76" fmla="*/ 762000 w 494"/>
                <a:gd name="T77" fmla="*/ 22225 h 14"/>
                <a:gd name="T78" fmla="*/ 784225 w 494"/>
                <a:gd name="T79" fmla="*/ 22225 h 1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94" h="14">
                  <a:moveTo>
                    <a:pt x="0" y="0"/>
                  </a:moveTo>
                  <a:lnTo>
                    <a:pt x="5" y="0"/>
                  </a:lnTo>
                  <a:lnTo>
                    <a:pt x="10" y="0"/>
                  </a:lnTo>
                  <a:lnTo>
                    <a:pt x="19" y="0"/>
                  </a:lnTo>
                  <a:lnTo>
                    <a:pt x="24" y="0"/>
                  </a:lnTo>
                  <a:lnTo>
                    <a:pt x="28" y="0"/>
                  </a:lnTo>
                  <a:lnTo>
                    <a:pt x="33" y="0"/>
                  </a:lnTo>
                  <a:lnTo>
                    <a:pt x="42" y="5"/>
                  </a:lnTo>
                  <a:lnTo>
                    <a:pt x="47" y="5"/>
                  </a:lnTo>
                  <a:lnTo>
                    <a:pt x="52" y="5"/>
                  </a:lnTo>
                  <a:lnTo>
                    <a:pt x="61" y="5"/>
                  </a:lnTo>
                  <a:lnTo>
                    <a:pt x="66" y="5"/>
                  </a:lnTo>
                  <a:lnTo>
                    <a:pt x="70" y="5"/>
                  </a:lnTo>
                  <a:lnTo>
                    <a:pt x="80" y="5"/>
                  </a:lnTo>
                  <a:lnTo>
                    <a:pt x="84" y="5"/>
                  </a:lnTo>
                  <a:lnTo>
                    <a:pt x="89" y="5"/>
                  </a:lnTo>
                  <a:lnTo>
                    <a:pt x="98" y="5"/>
                  </a:lnTo>
                  <a:lnTo>
                    <a:pt x="103" y="5"/>
                  </a:lnTo>
                  <a:lnTo>
                    <a:pt x="108" y="5"/>
                  </a:lnTo>
                  <a:lnTo>
                    <a:pt x="112" y="5"/>
                  </a:lnTo>
                  <a:lnTo>
                    <a:pt x="122" y="5"/>
                  </a:lnTo>
                  <a:lnTo>
                    <a:pt x="126" y="5"/>
                  </a:lnTo>
                  <a:lnTo>
                    <a:pt x="131" y="5"/>
                  </a:lnTo>
                  <a:lnTo>
                    <a:pt x="140" y="10"/>
                  </a:lnTo>
                  <a:lnTo>
                    <a:pt x="145" y="10"/>
                  </a:lnTo>
                  <a:lnTo>
                    <a:pt x="150" y="10"/>
                  </a:lnTo>
                  <a:lnTo>
                    <a:pt x="159" y="10"/>
                  </a:lnTo>
                  <a:lnTo>
                    <a:pt x="163" y="10"/>
                  </a:lnTo>
                  <a:lnTo>
                    <a:pt x="168" y="10"/>
                  </a:lnTo>
                  <a:lnTo>
                    <a:pt x="177" y="10"/>
                  </a:lnTo>
                  <a:lnTo>
                    <a:pt x="182" y="10"/>
                  </a:lnTo>
                  <a:lnTo>
                    <a:pt x="187" y="10"/>
                  </a:lnTo>
                  <a:lnTo>
                    <a:pt x="196" y="10"/>
                  </a:lnTo>
                  <a:lnTo>
                    <a:pt x="201" y="10"/>
                  </a:lnTo>
                  <a:lnTo>
                    <a:pt x="205" y="10"/>
                  </a:lnTo>
                  <a:lnTo>
                    <a:pt x="215" y="10"/>
                  </a:lnTo>
                  <a:lnTo>
                    <a:pt x="219" y="10"/>
                  </a:lnTo>
                  <a:lnTo>
                    <a:pt x="224" y="10"/>
                  </a:lnTo>
                  <a:lnTo>
                    <a:pt x="233" y="10"/>
                  </a:lnTo>
                  <a:lnTo>
                    <a:pt x="238" y="10"/>
                  </a:lnTo>
                  <a:lnTo>
                    <a:pt x="243" y="10"/>
                  </a:lnTo>
                  <a:lnTo>
                    <a:pt x="252" y="10"/>
                  </a:lnTo>
                  <a:lnTo>
                    <a:pt x="257" y="10"/>
                  </a:lnTo>
                  <a:lnTo>
                    <a:pt x="261" y="10"/>
                  </a:lnTo>
                  <a:lnTo>
                    <a:pt x="271" y="10"/>
                  </a:lnTo>
                  <a:lnTo>
                    <a:pt x="275" y="10"/>
                  </a:lnTo>
                  <a:lnTo>
                    <a:pt x="280" y="10"/>
                  </a:lnTo>
                  <a:lnTo>
                    <a:pt x="289" y="10"/>
                  </a:lnTo>
                  <a:lnTo>
                    <a:pt x="294" y="10"/>
                  </a:lnTo>
                  <a:lnTo>
                    <a:pt x="299" y="10"/>
                  </a:lnTo>
                  <a:lnTo>
                    <a:pt x="308" y="14"/>
                  </a:lnTo>
                  <a:lnTo>
                    <a:pt x="313" y="14"/>
                  </a:lnTo>
                  <a:lnTo>
                    <a:pt x="317" y="14"/>
                  </a:lnTo>
                  <a:lnTo>
                    <a:pt x="326" y="14"/>
                  </a:lnTo>
                  <a:lnTo>
                    <a:pt x="331" y="14"/>
                  </a:lnTo>
                  <a:lnTo>
                    <a:pt x="340" y="14"/>
                  </a:lnTo>
                  <a:lnTo>
                    <a:pt x="345" y="14"/>
                  </a:lnTo>
                  <a:lnTo>
                    <a:pt x="350" y="14"/>
                  </a:lnTo>
                  <a:lnTo>
                    <a:pt x="359" y="14"/>
                  </a:lnTo>
                  <a:lnTo>
                    <a:pt x="364" y="14"/>
                  </a:lnTo>
                  <a:lnTo>
                    <a:pt x="373" y="14"/>
                  </a:lnTo>
                  <a:lnTo>
                    <a:pt x="378" y="14"/>
                  </a:lnTo>
                  <a:lnTo>
                    <a:pt x="382" y="14"/>
                  </a:lnTo>
                  <a:lnTo>
                    <a:pt x="392" y="14"/>
                  </a:lnTo>
                  <a:lnTo>
                    <a:pt x="396" y="14"/>
                  </a:lnTo>
                  <a:lnTo>
                    <a:pt x="406" y="14"/>
                  </a:lnTo>
                  <a:lnTo>
                    <a:pt x="410" y="14"/>
                  </a:lnTo>
                  <a:lnTo>
                    <a:pt x="415" y="14"/>
                  </a:lnTo>
                  <a:lnTo>
                    <a:pt x="424" y="14"/>
                  </a:lnTo>
                  <a:lnTo>
                    <a:pt x="429" y="14"/>
                  </a:lnTo>
                  <a:lnTo>
                    <a:pt x="438" y="14"/>
                  </a:lnTo>
                  <a:lnTo>
                    <a:pt x="443" y="14"/>
                  </a:lnTo>
                  <a:lnTo>
                    <a:pt x="448" y="14"/>
                  </a:lnTo>
                  <a:lnTo>
                    <a:pt x="457" y="14"/>
                  </a:lnTo>
                  <a:lnTo>
                    <a:pt x="462" y="14"/>
                  </a:lnTo>
                  <a:lnTo>
                    <a:pt x="471" y="14"/>
                  </a:lnTo>
                  <a:lnTo>
                    <a:pt x="476" y="14"/>
                  </a:lnTo>
                  <a:lnTo>
                    <a:pt x="480" y="14"/>
                  </a:lnTo>
                  <a:lnTo>
                    <a:pt x="489" y="14"/>
                  </a:lnTo>
                  <a:lnTo>
                    <a:pt x="494" y="14"/>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95" name="Group 594"/>
          <p:cNvGrpSpPr/>
          <p:nvPr/>
        </p:nvGrpSpPr>
        <p:grpSpPr>
          <a:xfrm>
            <a:off x="5773659" y="855641"/>
            <a:ext cx="3030213" cy="2122260"/>
            <a:chOff x="5773659" y="855641"/>
            <a:chExt cx="3030213" cy="2122260"/>
          </a:xfrm>
        </p:grpSpPr>
        <p:sp>
          <p:nvSpPr>
            <p:cNvPr id="596" name="Freeform 77"/>
            <p:cNvSpPr>
              <a:spLocks/>
            </p:cNvSpPr>
            <p:nvPr/>
          </p:nvSpPr>
          <p:spPr bwMode="auto">
            <a:xfrm>
              <a:off x="5773659" y="855641"/>
              <a:ext cx="768268" cy="1398437"/>
            </a:xfrm>
            <a:custGeom>
              <a:avLst/>
              <a:gdLst>
                <a:gd name="T0" fmla="*/ 228600 w 484"/>
                <a:gd name="T1" fmla="*/ 15875 h 881"/>
                <a:gd name="T2" fmla="*/ 242888 w 484"/>
                <a:gd name="T3" fmla="*/ 74612 h 881"/>
                <a:gd name="T4" fmla="*/ 250825 w 484"/>
                <a:gd name="T5" fmla="*/ 141287 h 881"/>
                <a:gd name="T6" fmla="*/ 265113 w 484"/>
                <a:gd name="T7" fmla="*/ 185737 h 881"/>
                <a:gd name="T8" fmla="*/ 273050 w 484"/>
                <a:gd name="T9" fmla="*/ 236537 h 881"/>
                <a:gd name="T10" fmla="*/ 287338 w 484"/>
                <a:gd name="T11" fmla="*/ 274637 h 881"/>
                <a:gd name="T12" fmla="*/ 295275 w 484"/>
                <a:gd name="T13" fmla="*/ 319087 h 881"/>
                <a:gd name="T14" fmla="*/ 309563 w 484"/>
                <a:gd name="T15" fmla="*/ 347662 h 881"/>
                <a:gd name="T16" fmla="*/ 317500 w 484"/>
                <a:gd name="T17" fmla="*/ 392112 h 881"/>
                <a:gd name="T18" fmla="*/ 331788 w 484"/>
                <a:gd name="T19" fmla="*/ 422275 h 881"/>
                <a:gd name="T20" fmla="*/ 339725 w 484"/>
                <a:gd name="T21" fmla="*/ 458787 h 881"/>
                <a:gd name="T22" fmla="*/ 354013 w 484"/>
                <a:gd name="T23" fmla="*/ 495300 h 881"/>
                <a:gd name="T24" fmla="*/ 361950 w 484"/>
                <a:gd name="T25" fmla="*/ 525462 h 881"/>
                <a:gd name="T26" fmla="*/ 376238 w 484"/>
                <a:gd name="T27" fmla="*/ 555625 h 881"/>
                <a:gd name="T28" fmla="*/ 384175 w 484"/>
                <a:gd name="T29" fmla="*/ 592137 h 881"/>
                <a:gd name="T30" fmla="*/ 398463 w 484"/>
                <a:gd name="T31" fmla="*/ 622300 h 881"/>
                <a:gd name="T32" fmla="*/ 406400 w 484"/>
                <a:gd name="T33" fmla="*/ 650875 h 881"/>
                <a:gd name="T34" fmla="*/ 420688 w 484"/>
                <a:gd name="T35" fmla="*/ 688975 h 881"/>
                <a:gd name="T36" fmla="*/ 428625 w 484"/>
                <a:gd name="T37" fmla="*/ 717550 h 881"/>
                <a:gd name="T38" fmla="*/ 442913 w 484"/>
                <a:gd name="T39" fmla="*/ 739775 h 881"/>
                <a:gd name="T40" fmla="*/ 450850 w 484"/>
                <a:gd name="T41" fmla="*/ 776287 h 881"/>
                <a:gd name="T42" fmla="*/ 473075 w 484"/>
                <a:gd name="T43" fmla="*/ 820737 h 881"/>
                <a:gd name="T44" fmla="*/ 479425 w 484"/>
                <a:gd name="T45" fmla="*/ 842962 h 881"/>
                <a:gd name="T46" fmla="*/ 495300 w 484"/>
                <a:gd name="T47" fmla="*/ 873125 h 881"/>
                <a:gd name="T48" fmla="*/ 501650 w 484"/>
                <a:gd name="T49" fmla="*/ 903287 h 881"/>
                <a:gd name="T50" fmla="*/ 523875 w 484"/>
                <a:gd name="T51" fmla="*/ 939800 h 881"/>
                <a:gd name="T52" fmla="*/ 531813 w 484"/>
                <a:gd name="T53" fmla="*/ 968375 h 881"/>
                <a:gd name="T54" fmla="*/ 546100 w 484"/>
                <a:gd name="T55" fmla="*/ 990600 h 881"/>
                <a:gd name="T56" fmla="*/ 554038 w 484"/>
                <a:gd name="T57" fmla="*/ 1012825 h 881"/>
                <a:gd name="T58" fmla="*/ 568325 w 484"/>
                <a:gd name="T59" fmla="*/ 1035050 h 881"/>
                <a:gd name="T60" fmla="*/ 584200 w 484"/>
                <a:gd name="T61" fmla="*/ 1079500 h 881"/>
                <a:gd name="T62" fmla="*/ 606425 w 484"/>
                <a:gd name="T63" fmla="*/ 1117600 h 881"/>
                <a:gd name="T64" fmla="*/ 620713 w 484"/>
                <a:gd name="T65" fmla="*/ 1154112 h 881"/>
                <a:gd name="T66" fmla="*/ 635000 w 484"/>
                <a:gd name="T67" fmla="*/ 1176337 h 881"/>
                <a:gd name="T68" fmla="*/ 650875 w 484"/>
                <a:gd name="T69" fmla="*/ 1198562 h 881"/>
                <a:gd name="T70" fmla="*/ 657225 w 484"/>
                <a:gd name="T71" fmla="*/ 1220787 h 881"/>
                <a:gd name="T72" fmla="*/ 679450 w 484"/>
                <a:gd name="T73" fmla="*/ 1257300 h 881"/>
                <a:gd name="T74" fmla="*/ 695325 w 484"/>
                <a:gd name="T75" fmla="*/ 1279525 h 881"/>
                <a:gd name="T76" fmla="*/ 709613 w 484"/>
                <a:gd name="T77" fmla="*/ 1301750 h 881"/>
                <a:gd name="T78" fmla="*/ 723900 w 484"/>
                <a:gd name="T79" fmla="*/ 1323975 h 881"/>
                <a:gd name="T80" fmla="*/ 746125 w 484"/>
                <a:gd name="T81" fmla="*/ 1360487 h 881"/>
                <a:gd name="T82" fmla="*/ 754063 w 484"/>
                <a:gd name="T83" fmla="*/ 1382712 h 8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4" h="881">
                  <a:moveTo>
                    <a:pt x="0" y="0"/>
                  </a:moveTo>
                  <a:lnTo>
                    <a:pt x="144" y="0"/>
                  </a:lnTo>
                  <a:lnTo>
                    <a:pt x="144" y="10"/>
                  </a:lnTo>
                  <a:lnTo>
                    <a:pt x="149" y="14"/>
                  </a:lnTo>
                  <a:lnTo>
                    <a:pt x="149" y="42"/>
                  </a:lnTo>
                  <a:lnTo>
                    <a:pt x="153" y="47"/>
                  </a:lnTo>
                  <a:lnTo>
                    <a:pt x="153" y="66"/>
                  </a:lnTo>
                  <a:lnTo>
                    <a:pt x="158" y="70"/>
                  </a:lnTo>
                  <a:lnTo>
                    <a:pt x="158" y="89"/>
                  </a:lnTo>
                  <a:lnTo>
                    <a:pt x="163" y="94"/>
                  </a:lnTo>
                  <a:lnTo>
                    <a:pt x="163" y="112"/>
                  </a:lnTo>
                  <a:lnTo>
                    <a:pt x="167" y="117"/>
                  </a:lnTo>
                  <a:lnTo>
                    <a:pt x="167" y="131"/>
                  </a:lnTo>
                  <a:lnTo>
                    <a:pt x="172" y="135"/>
                  </a:lnTo>
                  <a:lnTo>
                    <a:pt x="172" y="149"/>
                  </a:lnTo>
                  <a:lnTo>
                    <a:pt x="177" y="154"/>
                  </a:lnTo>
                  <a:lnTo>
                    <a:pt x="177" y="168"/>
                  </a:lnTo>
                  <a:lnTo>
                    <a:pt x="181" y="173"/>
                  </a:lnTo>
                  <a:lnTo>
                    <a:pt x="181" y="182"/>
                  </a:lnTo>
                  <a:lnTo>
                    <a:pt x="186" y="187"/>
                  </a:lnTo>
                  <a:lnTo>
                    <a:pt x="186" y="201"/>
                  </a:lnTo>
                  <a:lnTo>
                    <a:pt x="191" y="205"/>
                  </a:lnTo>
                  <a:lnTo>
                    <a:pt x="191" y="215"/>
                  </a:lnTo>
                  <a:lnTo>
                    <a:pt x="195" y="219"/>
                  </a:lnTo>
                  <a:lnTo>
                    <a:pt x="195" y="233"/>
                  </a:lnTo>
                  <a:lnTo>
                    <a:pt x="200" y="238"/>
                  </a:lnTo>
                  <a:lnTo>
                    <a:pt x="200" y="247"/>
                  </a:lnTo>
                  <a:lnTo>
                    <a:pt x="205" y="252"/>
                  </a:lnTo>
                  <a:lnTo>
                    <a:pt x="205" y="261"/>
                  </a:lnTo>
                  <a:lnTo>
                    <a:pt x="209" y="266"/>
                  </a:lnTo>
                  <a:lnTo>
                    <a:pt x="209" y="275"/>
                  </a:lnTo>
                  <a:lnTo>
                    <a:pt x="214" y="280"/>
                  </a:lnTo>
                  <a:lnTo>
                    <a:pt x="214" y="289"/>
                  </a:lnTo>
                  <a:lnTo>
                    <a:pt x="219" y="294"/>
                  </a:lnTo>
                  <a:lnTo>
                    <a:pt x="219" y="308"/>
                  </a:lnTo>
                  <a:lnTo>
                    <a:pt x="223" y="312"/>
                  </a:lnTo>
                  <a:lnTo>
                    <a:pt x="223" y="317"/>
                  </a:lnTo>
                  <a:lnTo>
                    <a:pt x="228" y="322"/>
                  </a:lnTo>
                  <a:lnTo>
                    <a:pt x="228" y="331"/>
                  </a:lnTo>
                  <a:lnTo>
                    <a:pt x="233" y="336"/>
                  </a:lnTo>
                  <a:lnTo>
                    <a:pt x="233" y="345"/>
                  </a:lnTo>
                  <a:lnTo>
                    <a:pt x="237" y="350"/>
                  </a:lnTo>
                  <a:lnTo>
                    <a:pt x="237" y="359"/>
                  </a:lnTo>
                  <a:lnTo>
                    <a:pt x="242" y="364"/>
                  </a:lnTo>
                  <a:lnTo>
                    <a:pt x="242" y="373"/>
                  </a:lnTo>
                  <a:lnTo>
                    <a:pt x="247" y="378"/>
                  </a:lnTo>
                  <a:lnTo>
                    <a:pt x="247" y="387"/>
                  </a:lnTo>
                  <a:lnTo>
                    <a:pt x="251" y="392"/>
                  </a:lnTo>
                  <a:lnTo>
                    <a:pt x="251" y="401"/>
                  </a:lnTo>
                  <a:lnTo>
                    <a:pt x="256" y="406"/>
                  </a:lnTo>
                  <a:lnTo>
                    <a:pt x="256" y="410"/>
                  </a:lnTo>
                  <a:lnTo>
                    <a:pt x="261" y="415"/>
                  </a:lnTo>
                  <a:lnTo>
                    <a:pt x="261" y="429"/>
                  </a:lnTo>
                  <a:lnTo>
                    <a:pt x="265" y="434"/>
                  </a:lnTo>
                  <a:lnTo>
                    <a:pt x="265" y="438"/>
                  </a:lnTo>
                  <a:lnTo>
                    <a:pt x="270" y="443"/>
                  </a:lnTo>
                  <a:lnTo>
                    <a:pt x="270" y="452"/>
                  </a:lnTo>
                  <a:lnTo>
                    <a:pt x="275" y="457"/>
                  </a:lnTo>
                  <a:lnTo>
                    <a:pt x="275" y="461"/>
                  </a:lnTo>
                  <a:lnTo>
                    <a:pt x="279" y="466"/>
                  </a:lnTo>
                  <a:lnTo>
                    <a:pt x="279" y="475"/>
                  </a:lnTo>
                  <a:lnTo>
                    <a:pt x="284" y="480"/>
                  </a:lnTo>
                  <a:lnTo>
                    <a:pt x="284" y="489"/>
                  </a:lnTo>
                  <a:lnTo>
                    <a:pt x="293" y="499"/>
                  </a:lnTo>
                  <a:lnTo>
                    <a:pt x="293" y="513"/>
                  </a:lnTo>
                  <a:lnTo>
                    <a:pt x="298" y="517"/>
                  </a:lnTo>
                  <a:lnTo>
                    <a:pt x="298" y="522"/>
                  </a:lnTo>
                  <a:lnTo>
                    <a:pt x="302" y="527"/>
                  </a:lnTo>
                  <a:lnTo>
                    <a:pt x="302" y="531"/>
                  </a:lnTo>
                  <a:lnTo>
                    <a:pt x="307" y="536"/>
                  </a:lnTo>
                  <a:lnTo>
                    <a:pt x="307" y="545"/>
                  </a:lnTo>
                  <a:lnTo>
                    <a:pt x="312" y="550"/>
                  </a:lnTo>
                  <a:lnTo>
                    <a:pt x="312" y="555"/>
                  </a:lnTo>
                  <a:lnTo>
                    <a:pt x="316" y="559"/>
                  </a:lnTo>
                  <a:lnTo>
                    <a:pt x="316" y="569"/>
                  </a:lnTo>
                  <a:lnTo>
                    <a:pt x="326" y="578"/>
                  </a:lnTo>
                  <a:lnTo>
                    <a:pt x="326" y="587"/>
                  </a:lnTo>
                  <a:lnTo>
                    <a:pt x="330" y="592"/>
                  </a:lnTo>
                  <a:lnTo>
                    <a:pt x="330" y="601"/>
                  </a:lnTo>
                  <a:lnTo>
                    <a:pt x="335" y="606"/>
                  </a:lnTo>
                  <a:lnTo>
                    <a:pt x="335" y="610"/>
                  </a:lnTo>
                  <a:lnTo>
                    <a:pt x="340" y="615"/>
                  </a:lnTo>
                  <a:lnTo>
                    <a:pt x="340" y="620"/>
                  </a:lnTo>
                  <a:lnTo>
                    <a:pt x="344" y="624"/>
                  </a:lnTo>
                  <a:lnTo>
                    <a:pt x="344" y="629"/>
                  </a:lnTo>
                  <a:lnTo>
                    <a:pt x="349" y="634"/>
                  </a:lnTo>
                  <a:lnTo>
                    <a:pt x="349" y="638"/>
                  </a:lnTo>
                  <a:lnTo>
                    <a:pt x="354" y="643"/>
                  </a:lnTo>
                  <a:lnTo>
                    <a:pt x="354" y="648"/>
                  </a:lnTo>
                  <a:lnTo>
                    <a:pt x="358" y="652"/>
                  </a:lnTo>
                  <a:lnTo>
                    <a:pt x="358" y="662"/>
                  </a:lnTo>
                  <a:lnTo>
                    <a:pt x="368" y="671"/>
                  </a:lnTo>
                  <a:lnTo>
                    <a:pt x="368" y="680"/>
                  </a:lnTo>
                  <a:lnTo>
                    <a:pt x="377" y="690"/>
                  </a:lnTo>
                  <a:lnTo>
                    <a:pt x="377" y="699"/>
                  </a:lnTo>
                  <a:lnTo>
                    <a:pt x="382" y="704"/>
                  </a:lnTo>
                  <a:lnTo>
                    <a:pt x="382" y="708"/>
                  </a:lnTo>
                  <a:lnTo>
                    <a:pt x="391" y="718"/>
                  </a:lnTo>
                  <a:lnTo>
                    <a:pt x="391" y="727"/>
                  </a:lnTo>
                  <a:lnTo>
                    <a:pt x="396" y="732"/>
                  </a:lnTo>
                  <a:lnTo>
                    <a:pt x="400" y="736"/>
                  </a:lnTo>
                  <a:lnTo>
                    <a:pt x="400" y="741"/>
                  </a:lnTo>
                  <a:lnTo>
                    <a:pt x="405" y="746"/>
                  </a:lnTo>
                  <a:lnTo>
                    <a:pt x="405" y="750"/>
                  </a:lnTo>
                  <a:lnTo>
                    <a:pt x="410" y="755"/>
                  </a:lnTo>
                  <a:lnTo>
                    <a:pt x="410" y="760"/>
                  </a:lnTo>
                  <a:lnTo>
                    <a:pt x="414" y="764"/>
                  </a:lnTo>
                  <a:lnTo>
                    <a:pt x="414" y="769"/>
                  </a:lnTo>
                  <a:lnTo>
                    <a:pt x="424" y="778"/>
                  </a:lnTo>
                  <a:lnTo>
                    <a:pt x="424" y="787"/>
                  </a:lnTo>
                  <a:lnTo>
                    <a:pt x="428" y="792"/>
                  </a:lnTo>
                  <a:lnTo>
                    <a:pt x="433" y="797"/>
                  </a:lnTo>
                  <a:lnTo>
                    <a:pt x="433" y="801"/>
                  </a:lnTo>
                  <a:lnTo>
                    <a:pt x="438" y="806"/>
                  </a:lnTo>
                  <a:lnTo>
                    <a:pt x="438" y="811"/>
                  </a:lnTo>
                  <a:lnTo>
                    <a:pt x="442" y="815"/>
                  </a:lnTo>
                  <a:lnTo>
                    <a:pt x="447" y="820"/>
                  </a:lnTo>
                  <a:lnTo>
                    <a:pt x="447" y="825"/>
                  </a:lnTo>
                  <a:lnTo>
                    <a:pt x="451" y="829"/>
                  </a:lnTo>
                  <a:lnTo>
                    <a:pt x="456" y="834"/>
                  </a:lnTo>
                  <a:lnTo>
                    <a:pt x="456" y="843"/>
                  </a:lnTo>
                  <a:lnTo>
                    <a:pt x="461" y="848"/>
                  </a:lnTo>
                  <a:lnTo>
                    <a:pt x="470" y="857"/>
                  </a:lnTo>
                  <a:lnTo>
                    <a:pt x="470" y="862"/>
                  </a:lnTo>
                  <a:lnTo>
                    <a:pt x="475" y="867"/>
                  </a:lnTo>
                  <a:lnTo>
                    <a:pt x="475" y="871"/>
                  </a:lnTo>
                  <a:lnTo>
                    <a:pt x="479" y="876"/>
                  </a:lnTo>
                  <a:lnTo>
                    <a:pt x="484" y="881"/>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7" name="Freeform 78"/>
            <p:cNvSpPr>
              <a:spLocks/>
            </p:cNvSpPr>
            <p:nvPr/>
          </p:nvSpPr>
          <p:spPr bwMode="auto">
            <a:xfrm>
              <a:off x="6541927" y="2254079"/>
              <a:ext cx="879381" cy="620645"/>
            </a:xfrm>
            <a:custGeom>
              <a:avLst/>
              <a:gdLst>
                <a:gd name="T0" fmla="*/ 7938 w 554"/>
                <a:gd name="T1" fmla="*/ 14287 h 391"/>
                <a:gd name="T2" fmla="*/ 30163 w 554"/>
                <a:gd name="T3" fmla="*/ 44450 h 391"/>
                <a:gd name="T4" fmla="*/ 58738 w 554"/>
                <a:gd name="T5" fmla="*/ 80962 h 391"/>
                <a:gd name="T6" fmla="*/ 80963 w 554"/>
                <a:gd name="T7" fmla="*/ 109537 h 391"/>
                <a:gd name="T8" fmla="*/ 103188 w 554"/>
                <a:gd name="T9" fmla="*/ 139700 h 391"/>
                <a:gd name="T10" fmla="*/ 119063 w 554"/>
                <a:gd name="T11" fmla="*/ 153987 h 391"/>
                <a:gd name="T12" fmla="*/ 125413 w 554"/>
                <a:gd name="T13" fmla="*/ 161925 h 391"/>
                <a:gd name="T14" fmla="*/ 147638 w 554"/>
                <a:gd name="T15" fmla="*/ 192087 h 391"/>
                <a:gd name="T16" fmla="*/ 155575 w 554"/>
                <a:gd name="T17" fmla="*/ 198437 h 391"/>
                <a:gd name="T18" fmla="*/ 169863 w 554"/>
                <a:gd name="T19" fmla="*/ 220662 h 391"/>
                <a:gd name="T20" fmla="*/ 192088 w 554"/>
                <a:gd name="T21" fmla="*/ 236537 h 391"/>
                <a:gd name="T22" fmla="*/ 206375 w 554"/>
                <a:gd name="T23" fmla="*/ 250825 h 391"/>
                <a:gd name="T24" fmla="*/ 222250 w 554"/>
                <a:gd name="T25" fmla="*/ 273050 h 391"/>
                <a:gd name="T26" fmla="*/ 244475 w 554"/>
                <a:gd name="T27" fmla="*/ 287337 h 391"/>
                <a:gd name="T28" fmla="*/ 258763 w 554"/>
                <a:gd name="T29" fmla="*/ 303212 h 391"/>
                <a:gd name="T30" fmla="*/ 280988 w 554"/>
                <a:gd name="T31" fmla="*/ 325437 h 391"/>
                <a:gd name="T32" fmla="*/ 303213 w 554"/>
                <a:gd name="T33" fmla="*/ 339725 h 391"/>
                <a:gd name="T34" fmla="*/ 325438 w 554"/>
                <a:gd name="T35" fmla="*/ 361950 h 391"/>
                <a:gd name="T36" fmla="*/ 347663 w 554"/>
                <a:gd name="T37" fmla="*/ 376237 h 391"/>
                <a:gd name="T38" fmla="*/ 369888 w 554"/>
                <a:gd name="T39" fmla="*/ 398462 h 391"/>
                <a:gd name="T40" fmla="*/ 392113 w 554"/>
                <a:gd name="T41" fmla="*/ 406400 h 391"/>
                <a:gd name="T42" fmla="*/ 414338 w 554"/>
                <a:gd name="T43" fmla="*/ 420687 h 391"/>
                <a:gd name="T44" fmla="*/ 436563 w 554"/>
                <a:gd name="T45" fmla="*/ 442912 h 391"/>
                <a:gd name="T46" fmla="*/ 458788 w 554"/>
                <a:gd name="T47" fmla="*/ 450850 h 391"/>
                <a:gd name="T48" fmla="*/ 481013 w 554"/>
                <a:gd name="T49" fmla="*/ 465137 h 391"/>
                <a:gd name="T50" fmla="*/ 503238 w 554"/>
                <a:gd name="T51" fmla="*/ 473075 h 391"/>
                <a:gd name="T52" fmla="*/ 525463 w 554"/>
                <a:gd name="T53" fmla="*/ 487362 h 391"/>
                <a:gd name="T54" fmla="*/ 547688 w 554"/>
                <a:gd name="T55" fmla="*/ 501650 h 391"/>
                <a:gd name="T56" fmla="*/ 569913 w 554"/>
                <a:gd name="T57" fmla="*/ 509587 h 391"/>
                <a:gd name="T58" fmla="*/ 592138 w 554"/>
                <a:gd name="T59" fmla="*/ 523875 h 391"/>
                <a:gd name="T60" fmla="*/ 614363 w 554"/>
                <a:gd name="T61" fmla="*/ 531812 h 391"/>
                <a:gd name="T62" fmla="*/ 636588 w 554"/>
                <a:gd name="T63" fmla="*/ 539750 h 391"/>
                <a:gd name="T64" fmla="*/ 658813 w 554"/>
                <a:gd name="T65" fmla="*/ 546100 h 391"/>
                <a:gd name="T66" fmla="*/ 681038 w 554"/>
                <a:gd name="T67" fmla="*/ 554037 h 391"/>
                <a:gd name="T68" fmla="*/ 703263 w 554"/>
                <a:gd name="T69" fmla="*/ 568325 h 391"/>
                <a:gd name="T70" fmla="*/ 723900 w 554"/>
                <a:gd name="T71" fmla="*/ 576262 h 391"/>
                <a:gd name="T72" fmla="*/ 746125 w 554"/>
                <a:gd name="T73" fmla="*/ 584200 h 391"/>
                <a:gd name="T74" fmla="*/ 768350 w 554"/>
                <a:gd name="T75" fmla="*/ 590550 h 391"/>
                <a:gd name="T76" fmla="*/ 790575 w 554"/>
                <a:gd name="T77" fmla="*/ 598487 h 391"/>
                <a:gd name="T78" fmla="*/ 812800 w 554"/>
                <a:gd name="T79" fmla="*/ 604837 h 391"/>
                <a:gd name="T80" fmla="*/ 842963 w 554"/>
                <a:gd name="T81" fmla="*/ 612775 h 391"/>
                <a:gd name="T82" fmla="*/ 865188 w 554"/>
                <a:gd name="T83" fmla="*/ 612775 h 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54" h="391">
                  <a:moveTo>
                    <a:pt x="0" y="0"/>
                  </a:moveTo>
                  <a:lnTo>
                    <a:pt x="0" y="4"/>
                  </a:lnTo>
                  <a:lnTo>
                    <a:pt x="5" y="9"/>
                  </a:lnTo>
                  <a:lnTo>
                    <a:pt x="14" y="18"/>
                  </a:lnTo>
                  <a:lnTo>
                    <a:pt x="14" y="23"/>
                  </a:lnTo>
                  <a:lnTo>
                    <a:pt x="19" y="28"/>
                  </a:lnTo>
                  <a:lnTo>
                    <a:pt x="28" y="37"/>
                  </a:lnTo>
                  <a:lnTo>
                    <a:pt x="28" y="42"/>
                  </a:lnTo>
                  <a:lnTo>
                    <a:pt x="37" y="51"/>
                  </a:lnTo>
                  <a:lnTo>
                    <a:pt x="37" y="55"/>
                  </a:lnTo>
                  <a:lnTo>
                    <a:pt x="42" y="60"/>
                  </a:lnTo>
                  <a:lnTo>
                    <a:pt x="51" y="69"/>
                  </a:lnTo>
                  <a:lnTo>
                    <a:pt x="51" y="74"/>
                  </a:lnTo>
                  <a:lnTo>
                    <a:pt x="56" y="79"/>
                  </a:lnTo>
                  <a:lnTo>
                    <a:pt x="65" y="88"/>
                  </a:lnTo>
                  <a:lnTo>
                    <a:pt x="61" y="88"/>
                  </a:lnTo>
                  <a:lnTo>
                    <a:pt x="65" y="88"/>
                  </a:lnTo>
                  <a:lnTo>
                    <a:pt x="75" y="97"/>
                  </a:lnTo>
                  <a:lnTo>
                    <a:pt x="70" y="97"/>
                  </a:lnTo>
                  <a:lnTo>
                    <a:pt x="75" y="97"/>
                  </a:lnTo>
                  <a:lnTo>
                    <a:pt x="79" y="102"/>
                  </a:lnTo>
                  <a:lnTo>
                    <a:pt x="79" y="107"/>
                  </a:lnTo>
                  <a:lnTo>
                    <a:pt x="84" y="111"/>
                  </a:lnTo>
                  <a:lnTo>
                    <a:pt x="93" y="121"/>
                  </a:lnTo>
                  <a:lnTo>
                    <a:pt x="89" y="121"/>
                  </a:lnTo>
                  <a:lnTo>
                    <a:pt x="93" y="121"/>
                  </a:lnTo>
                  <a:lnTo>
                    <a:pt x="98" y="125"/>
                  </a:lnTo>
                  <a:lnTo>
                    <a:pt x="103" y="130"/>
                  </a:lnTo>
                  <a:lnTo>
                    <a:pt x="103" y="135"/>
                  </a:lnTo>
                  <a:lnTo>
                    <a:pt x="107" y="139"/>
                  </a:lnTo>
                  <a:lnTo>
                    <a:pt x="112" y="144"/>
                  </a:lnTo>
                  <a:lnTo>
                    <a:pt x="117" y="144"/>
                  </a:lnTo>
                  <a:lnTo>
                    <a:pt x="121" y="149"/>
                  </a:lnTo>
                  <a:lnTo>
                    <a:pt x="121" y="153"/>
                  </a:lnTo>
                  <a:lnTo>
                    <a:pt x="126" y="158"/>
                  </a:lnTo>
                  <a:lnTo>
                    <a:pt x="130" y="158"/>
                  </a:lnTo>
                  <a:lnTo>
                    <a:pt x="135" y="163"/>
                  </a:lnTo>
                  <a:lnTo>
                    <a:pt x="135" y="167"/>
                  </a:lnTo>
                  <a:lnTo>
                    <a:pt x="140" y="172"/>
                  </a:lnTo>
                  <a:lnTo>
                    <a:pt x="144" y="177"/>
                  </a:lnTo>
                  <a:lnTo>
                    <a:pt x="149" y="177"/>
                  </a:lnTo>
                  <a:lnTo>
                    <a:pt x="154" y="181"/>
                  </a:lnTo>
                  <a:lnTo>
                    <a:pt x="154" y="186"/>
                  </a:lnTo>
                  <a:lnTo>
                    <a:pt x="158" y="191"/>
                  </a:lnTo>
                  <a:lnTo>
                    <a:pt x="163" y="191"/>
                  </a:lnTo>
                  <a:lnTo>
                    <a:pt x="168" y="195"/>
                  </a:lnTo>
                  <a:lnTo>
                    <a:pt x="172" y="200"/>
                  </a:lnTo>
                  <a:lnTo>
                    <a:pt x="177" y="205"/>
                  </a:lnTo>
                  <a:lnTo>
                    <a:pt x="182" y="209"/>
                  </a:lnTo>
                  <a:lnTo>
                    <a:pt x="186" y="214"/>
                  </a:lnTo>
                  <a:lnTo>
                    <a:pt x="191" y="214"/>
                  </a:lnTo>
                  <a:lnTo>
                    <a:pt x="196" y="218"/>
                  </a:lnTo>
                  <a:lnTo>
                    <a:pt x="200" y="223"/>
                  </a:lnTo>
                  <a:lnTo>
                    <a:pt x="205" y="228"/>
                  </a:lnTo>
                  <a:lnTo>
                    <a:pt x="210" y="232"/>
                  </a:lnTo>
                  <a:lnTo>
                    <a:pt x="214" y="232"/>
                  </a:lnTo>
                  <a:lnTo>
                    <a:pt x="219" y="237"/>
                  </a:lnTo>
                  <a:lnTo>
                    <a:pt x="224" y="242"/>
                  </a:lnTo>
                  <a:lnTo>
                    <a:pt x="228" y="246"/>
                  </a:lnTo>
                  <a:lnTo>
                    <a:pt x="233" y="251"/>
                  </a:lnTo>
                  <a:lnTo>
                    <a:pt x="238" y="251"/>
                  </a:lnTo>
                  <a:lnTo>
                    <a:pt x="242" y="256"/>
                  </a:lnTo>
                  <a:lnTo>
                    <a:pt x="247" y="256"/>
                  </a:lnTo>
                  <a:lnTo>
                    <a:pt x="252" y="260"/>
                  </a:lnTo>
                  <a:lnTo>
                    <a:pt x="256" y="265"/>
                  </a:lnTo>
                  <a:lnTo>
                    <a:pt x="261" y="265"/>
                  </a:lnTo>
                  <a:lnTo>
                    <a:pt x="266" y="270"/>
                  </a:lnTo>
                  <a:lnTo>
                    <a:pt x="270" y="274"/>
                  </a:lnTo>
                  <a:lnTo>
                    <a:pt x="275" y="279"/>
                  </a:lnTo>
                  <a:lnTo>
                    <a:pt x="280" y="279"/>
                  </a:lnTo>
                  <a:lnTo>
                    <a:pt x="284" y="284"/>
                  </a:lnTo>
                  <a:lnTo>
                    <a:pt x="289" y="284"/>
                  </a:lnTo>
                  <a:lnTo>
                    <a:pt x="293" y="288"/>
                  </a:lnTo>
                  <a:lnTo>
                    <a:pt x="298" y="288"/>
                  </a:lnTo>
                  <a:lnTo>
                    <a:pt x="303" y="293"/>
                  </a:lnTo>
                  <a:lnTo>
                    <a:pt x="307" y="293"/>
                  </a:lnTo>
                  <a:lnTo>
                    <a:pt x="312" y="298"/>
                  </a:lnTo>
                  <a:lnTo>
                    <a:pt x="317" y="298"/>
                  </a:lnTo>
                  <a:lnTo>
                    <a:pt x="321" y="302"/>
                  </a:lnTo>
                  <a:lnTo>
                    <a:pt x="326" y="307"/>
                  </a:lnTo>
                  <a:lnTo>
                    <a:pt x="331" y="307"/>
                  </a:lnTo>
                  <a:lnTo>
                    <a:pt x="335" y="312"/>
                  </a:lnTo>
                  <a:lnTo>
                    <a:pt x="340" y="312"/>
                  </a:lnTo>
                  <a:lnTo>
                    <a:pt x="345" y="316"/>
                  </a:lnTo>
                  <a:lnTo>
                    <a:pt x="349" y="316"/>
                  </a:lnTo>
                  <a:lnTo>
                    <a:pt x="354" y="321"/>
                  </a:lnTo>
                  <a:lnTo>
                    <a:pt x="359" y="321"/>
                  </a:lnTo>
                  <a:lnTo>
                    <a:pt x="363" y="326"/>
                  </a:lnTo>
                  <a:lnTo>
                    <a:pt x="368" y="326"/>
                  </a:lnTo>
                  <a:lnTo>
                    <a:pt x="373" y="330"/>
                  </a:lnTo>
                  <a:lnTo>
                    <a:pt x="377" y="330"/>
                  </a:lnTo>
                  <a:lnTo>
                    <a:pt x="382" y="330"/>
                  </a:lnTo>
                  <a:lnTo>
                    <a:pt x="387" y="335"/>
                  </a:lnTo>
                  <a:lnTo>
                    <a:pt x="391" y="335"/>
                  </a:lnTo>
                  <a:lnTo>
                    <a:pt x="396" y="340"/>
                  </a:lnTo>
                  <a:lnTo>
                    <a:pt x="401" y="340"/>
                  </a:lnTo>
                  <a:lnTo>
                    <a:pt x="405" y="340"/>
                  </a:lnTo>
                  <a:lnTo>
                    <a:pt x="410" y="344"/>
                  </a:lnTo>
                  <a:lnTo>
                    <a:pt x="415" y="344"/>
                  </a:lnTo>
                  <a:lnTo>
                    <a:pt x="419" y="349"/>
                  </a:lnTo>
                  <a:lnTo>
                    <a:pt x="424" y="349"/>
                  </a:lnTo>
                  <a:lnTo>
                    <a:pt x="429" y="349"/>
                  </a:lnTo>
                  <a:lnTo>
                    <a:pt x="433" y="354"/>
                  </a:lnTo>
                  <a:lnTo>
                    <a:pt x="438" y="354"/>
                  </a:lnTo>
                  <a:lnTo>
                    <a:pt x="443" y="358"/>
                  </a:lnTo>
                  <a:lnTo>
                    <a:pt x="447" y="358"/>
                  </a:lnTo>
                  <a:lnTo>
                    <a:pt x="452" y="358"/>
                  </a:lnTo>
                  <a:lnTo>
                    <a:pt x="456" y="363"/>
                  </a:lnTo>
                  <a:lnTo>
                    <a:pt x="461" y="363"/>
                  </a:lnTo>
                  <a:lnTo>
                    <a:pt x="466" y="363"/>
                  </a:lnTo>
                  <a:lnTo>
                    <a:pt x="470" y="368"/>
                  </a:lnTo>
                  <a:lnTo>
                    <a:pt x="475" y="368"/>
                  </a:lnTo>
                  <a:lnTo>
                    <a:pt x="480" y="368"/>
                  </a:lnTo>
                  <a:lnTo>
                    <a:pt x="484" y="372"/>
                  </a:lnTo>
                  <a:lnTo>
                    <a:pt x="489" y="372"/>
                  </a:lnTo>
                  <a:lnTo>
                    <a:pt x="494" y="372"/>
                  </a:lnTo>
                  <a:lnTo>
                    <a:pt x="498" y="377"/>
                  </a:lnTo>
                  <a:lnTo>
                    <a:pt x="503" y="377"/>
                  </a:lnTo>
                  <a:lnTo>
                    <a:pt x="508" y="377"/>
                  </a:lnTo>
                  <a:lnTo>
                    <a:pt x="512" y="381"/>
                  </a:lnTo>
                  <a:lnTo>
                    <a:pt x="522" y="381"/>
                  </a:lnTo>
                  <a:lnTo>
                    <a:pt x="526" y="381"/>
                  </a:lnTo>
                  <a:lnTo>
                    <a:pt x="531" y="386"/>
                  </a:lnTo>
                  <a:lnTo>
                    <a:pt x="536" y="386"/>
                  </a:lnTo>
                  <a:lnTo>
                    <a:pt x="540" y="386"/>
                  </a:lnTo>
                  <a:lnTo>
                    <a:pt x="545" y="386"/>
                  </a:lnTo>
                  <a:lnTo>
                    <a:pt x="550" y="391"/>
                  </a:lnTo>
                  <a:lnTo>
                    <a:pt x="554" y="391"/>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8" name="Freeform 79"/>
            <p:cNvSpPr>
              <a:spLocks/>
            </p:cNvSpPr>
            <p:nvPr/>
          </p:nvSpPr>
          <p:spPr bwMode="auto">
            <a:xfrm>
              <a:off x="7421308" y="2874724"/>
              <a:ext cx="1242879" cy="103176"/>
            </a:xfrm>
            <a:custGeom>
              <a:avLst/>
              <a:gdLst>
                <a:gd name="T0" fmla="*/ 22225 w 783"/>
                <a:gd name="T1" fmla="*/ 0 h 65"/>
                <a:gd name="T2" fmla="*/ 44450 w 783"/>
                <a:gd name="T3" fmla="*/ 6350 h 65"/>
                <a:gd name="T4" fmla="*/ 74612 w 783"/>
                <a:gd name="T5" fmla="*/ 14287 h 65"/>
                <a:gd name="T6" fmla="*/ 96837 w 783"/>
                <a:gd name="T7" fmla="*/ 22225 h 65"/>
                <a:gd name="T8" fmla="*/ 125412 w 783"/>
                <a:gd name="T9" fmla="*/ 22225 h 65"/>
                <a:gd name="T10" fmla="*/ 147637 w 783"/>
                <a:gd name="T11" fmla="*/ 28575 h 65"/>
                <a:gd name="T12" fmla="*/ 177800 w 783"/>
                <a:gd name="T13" fmla="*/ 36512 h 65"/>
                <a:gd name="T14" fmla="*/ 207962 w 783"/>
                <a:gd name="T15" fmla="*/ 36512 h 65"/>
                <a:gd name="T16" fmla="*/ 236537 w 783"/>
                <a:gd name="T17" fmla="*/ 44450 h 65"/>
                <a:gd name="T18" fmla="*/ 266700 w 783"/>
                <a:gd name="T19" fmla="*/ 50800 h 65"/>
                <a:gd name="T20" fmla="*/ 288925 w 783"/>
                <a:gd name="T21" fmla="*/ 50800 h 65"/>
                <a:gd name="T22" fmla="*/ 319087 w 783"/>
                <a:gd name="T23" fmla="*/ 58737 h 65"/>
                <a:gd name="T24" fmla="*/ 347662 w 783"/>
                <a:gd name="T25" fmla="*/ 58737 h 65"/>
                <a:gd name="T26" fmla="*/ 377825 w 783"/>
                <a:gd name="T27" fmla="*/ 58737 h 65"/>
                <a:gd name="T28" fmla="*/ 406400 w 783"/>
                <a:gd name="T29" fmla="*/ 66675 h 65"/>
                <a:gd name="T30" fmla="*/ 436562 w 783"/>
                <a:gd name="T31" fmla="*/ 66675 h 65"/>
                <a:gd name="T32" fmla="*/ 466725 w 783"/>
                <a:gd name="T33" fmla="*/ 73025 h 65"/>
                <a:gd name="T34" fmla="*/ 495300 w 783"/>
                <a:gd name="T35" fmla="*/ 73025 h 65"/>
                <a:gd name="T36" fmla="*/ 525462 w 783"/>
                <a:gd name="T37" fmla="*/ 73025 h 65"/>
                <a:gd name="T38" fmla="*/ 555625 w 783"/>
                <a:gd name="T39" fmla="*/ 80962 h 65"/>
                <a:gd name="T40" fmla="*/ 584200 w 783"/>
                <a:gd name="T41" fmla="*/ 80962 h 65"/>
                <a:gd name="T42" fmla="*/ 614362 w 783"/>
                <a:gd name="T43" fmla="*/ 80962 h 65"/>
                <a:gd name="T44" fmla="*/ 642937 w 783"/>
                <a:gd name="T45" fmla="*/ 80962 h 65"/>
                <a:gd name="T46" fmla="*/ 673100 w 783"/>
                <a:gd name="T47" fmla="*/ 88900 h 65"/>
                <a:gd name="T48" fmla="*/ 703262 w 783"/>
                <a:gd name="T49" fmla="*/ 88900 h 65"/>
                <a:gd name="T50" fmla="*/ 731837 w 783"/>
                <a:gd name="T51" fmla="*/ 88900 h 65"/>
                <a:gd name="T52" fmla="*/ 762000 w 783"/>
                <a:gd name="T53" fmla="*/ 88900 h 65"/>
                <a:gd name="T54" fmla="*/ 792162 w 783"/>
                <a:gd name="T55" fmla="*/ 88900 h 65"/>
                <a:gd name="T56" fmla="*/ 820737 w 783"/>
                <a:gd name="T57" fmla="*/ 95250 h 65"/>
                <a:gd name="T58" fmla="*/ 850900 w 783"/>
                <a:gd name="T59" fmla="*/ 95250 h 65"/>
                <a:gd name="T60" fmla="*/ 879475 w 783"/>
                <a:gd name="T61" fmla="*/ 95250 h 65"/>
                <a:gd name="T62" fmla="*/ 909637 w 783"/>
                <a:gd name="T63" fmla="*/ 95250 h 65"/>
                <a:gd name="T64" fmla="*/ 939800 w 783"/>
                <a:gd name="T65" fmla="*/ 95250 h 65"/>
                <a:gd name="T66" fmla="*/ 976312 w 783"/>
                <a:gd name="T67" fmla="*/ 95250 h 65"/>
                <a:gd name="T68" fmla="*/ 1006475 w 783"/>
                <a:gd name="T69" fmla="*/ 95250 h 65"/>
                <a:gd name="T70" fmla="*/ 1035050 w 783"/>
                <a:gd name="T71" fmla="*/ 103187 h 65"/>
                <a:gd name="T72" fmla="*/ 1065212 w 783"/>
                <a:gd name="T73" fmla="*/ 103187 h 65"/>
                <a:gd name="T74" fmla="*/ 1095375 w 783"/>
                <a:gd name="T75" fmla="*/ 103187 h 65"/>
                <a:gd name="T76" fmla="*/ 1131887 w 783"/>
                <a:gd name="T77" fmla="*/ 103187 h 65"/>
                <a:gd name="T78" fmla="*/ 1160462 w 783"/>
                <a:gd name="T79" fmla="*/ 103187 h 65"/>
                <a:gd name="T80" fmla="*/ 1190625 w 783"/>
                <a:gd name="T81" fmla="*/ 103187 h 65"/>
                <a:gd name="T82" fmla="*/ 1227137 w 783"/>
                <a:gd name="T83" fmla="*/ 103187 h 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3" h="65">
                  <a:moveTo>
                    <a:pt x="0" y="0"/>
                  </a:moveTo>
                  <a:lnTo>
                    <a:pt x="5" y="0"/>
                  </a:lnTo>
                  <a:lnTo>
                    <a:pt x="14" y="0"/>
                  </a:lnTo>
                  <a:lnTo>
                    <a:pt x="19" y="4"/>
                  </a:lnTo>
                  <a:lnTo>
                    <a:pt x="24" y="4"/>
                  </a:lnTo>
                  <a:lnTo>
                    <a:pt x="28" y="4"/>
                  </a:lnTo>
                  <a:lnTo>
                    <a:pt x="33" y="9"/>
                  </a:lnTo>
                  <a:lnTo>
                    <a:pt x="38" y="9"/>
                  </a:lnTo>
                  <a:lnTo>
                    <a:pt x="47" y="9"/>
                  </a:lnTo>
                  <a:lnTo>
                    <a:pt x="52" y="9"/>
                  </a:lnTo>
                  <a:lnTo>
                    <a:pt x="56" y="14"/>
                  </a:lnTo>
                  <a:lnTo>
                    <a:pt x="61" y="14"/>
                  </a:lnTo>
                  <a:lnTo>
                    <a:pt x="65" y="14"/>
                  </a:lnTo>
                  <a:lnTo>
                    <a:pt x="70" y="14"/>
                  </a:lnTo>
                  <a:lnTo>
                    <a:pt x="79" y="14"/>
                  </a:lnTo>
                  <a:lnTo>
                    <a:pt x="84" y="18"/>
                  </a:lnTo>
                  <a:lnTo>
                    <a:pt x="89" y="18"/>
                  </a:lnTo>
                  <a:lnTo>
                    <a:pt x="93" y="18"/>
                  </a:lnTo>
                  <a:lnTo>
                    <a:pt x="103" y="18"/>
                  </a:lnTo>
                  <a:lnTo>
                    <a:pt x="107" y="23"/>
                  </a:lnTo>
                  <a:lnTo>
                    <a:pt x="112" y="23"/>
                  </a:lnTo>
                  <a:lnTo>
                    <a:pt x="117" y="23"/>
                  </a:lnTo>
                  <a:lnTo>
                    <a:pt x="126" y="23"/>
                  </a:lnTo>
                  <a:lnTo>
                    <a:pt x="131" y="23"/>
                  </a:lnTo>
                  <a:lnTo>
                    <a:pt x="135" y="28"/>
                  </a:lnTo>
                  <a:lnTo>
                    <a:pt x="140" y="28"/>
                  </a:lnTo>
                  <a:lnTo>
                    <a:pt x="149" y="28"/>
                  </a:lnTo>
                  <a:lnTo>
                    <a:pt x="154" y="28"/>
                  </a:lnTo>
                  <a:lnTo>
                    <a:pt x="159" y="28"/>
                  </a:lnTo>
                  <a:lnTo>
                    <a:pt x="168" y="32"/>
                  </a:lnTo>
                  <a:lnTo>
                    <a:pt x="173" y="32"/>
                  </a:lnTo>
                  <a:lnTo>
                    <a:pt x="177" y="32"/>
                  </a:lnTo>
                  <a:lnTo>
                    <a:pt x="182" y="32"/>
                  </a:lnTo>
                  <a:lnTo>
                    <a:pt x="191" y="32"/>
                  </a:lnTo>
                  <a:lnTo>
                    <a:pt x="196" y="32"/>
                  </a:lnTo>
                  <a:lnTo>
                    <a:pt x="201" y="37"/>
                  </a:lnTo>
                  <a:lnTo>
                    <a:pt x="210" y="37"/>
                  </a:lnTo>
                  <a:lnTo>
                    <a:pt x="214" y="37"/>
                  </a:lnTo>
                  <a:lnTo>
                    <a:pt x="219" y="37"/>
                  </a:lnTo>
                  <a:lnTo>
                    <a:pt x="224" y="37"/>
                  </a:lnTo>
                  <a:lnTo>
                    <a:pt x="233" y="37"/>
                  </a:lnTo>
                  <a:lnTo>
                    <a:pt x="238" y="37"/>
                  </a:lnTo>
                  <a:lnTo>
                    <a:pt x="242" y="42"/>
                  </a:lnTo>
                  <a:lnTo>
                    <a:pt x="252" y="42"/>
                  </a:lnTo>
                  <a:lnTo>
                    <a:pt x="256" y="42"/>
                  </a:lnTo>
                  <a:lnTo>
                    <a:pt x="261" y="42"/>
                  </a:lnTo>
                  <a:lnTo>
                    <a:pt x="266" y="42"/>
                  </a:lnTo>
                  <a:lnTo>
                    <a:pt x="275" y="42"/>
                  </a:lnTo>
                  <a:lnTo>
                    <a:pt x="280" y="42"/>
                  </a:lnTo>
                  <a:lnTo>
                    <a:pt x="284" y="42"/>
                  </a:lnTo>
                  <a:lnTo>
                    <a:pt x="294" y="46"/>
                  </a:lnTo>
                  <a:lnTo>
                    <a:pt x="298" y="46"/>
                  </a:lnTo>
                  <a:lnTo>
                    <a:pt x="303" y="46"/>
                  </a:lnTo>
                  <a:lnTo>
                    <a:pt x="312" y="46"/>
                  </a:lnTo>
                  <a:lnTo>
                    <a:pt x="317" y="46"/>
                  </a:lnTo>
                  <a:lnTo>
                    <a:pt x="322" y="46"/>
                  </a:lnTo>
                  <a:lnTo>
                    <a:pt x="331" y="46"/>
                  </a:lnTo>
                  <a:lnTo>
                    <a:pt x="336" y="46"/>
                  </a:lnTo>
                  <a:lnTo>
                    <a:pt x="340" y="46"/>
                  </a:lnTo>
                  <a:lnTo>
                    <a:pt x="350" y="51"/>
                  </a:lnTo>
                  <a:lnTo>
                    <a:pt x="354" y="51"/>
                  </a:lnTo>
                  <a:lnTo>
                    <a:pt x="359" y="51"/>
                  </a:lnTo>
                  <a:lnTo>
                    <a:pt x="368" y="51"/>
                  </a:lnTo>
                  <a:lnTo>
                    <a:pt x="373" y="51"/>
                  </a:lnTo>
                  <a:lnTo>
                    <a:pt x="377" y="51"/>
                  </a:lnTo>
                  <a:lnTo>
                    <a:pt x="387" y="51"/>
                  </a:lnTo>
                  <a:lnTo>
                    <a:pt x="391" y="51"/>
                  </a:lnTo>
                  <a:lnTo>
                    <a:pt x="396" y="51"/>
                  </a:lnTo>
                  <a:lnTo>
                    <a:pt x="405" y="51"/>
                  </a:lnTo>
                  <a:lnTo>
                    <a:pt x="410" y="51"/>
                  </a:lnTo>
                  <a:lnTo>
                    <a:pt x="415" y="56"/>
                  </a:lnTo>
                  <a:lnTo>
                    <a:pt x="424" y="56"/>
                  </a:lnTo>
                  <a:lnTo>
                    <a:pt x="429" y="56"/>
                  </a:lnTo>
                  <a:lnTo>
                    <a:pt x="433" y="56"/>
                  </a:lnTo>
                  <a:lnTo>
                    <a:pt x="443" y="56"/>
                  </a:lnTo>
                  <a:lnTo>
                    <a:pt x="447" y="56"/>
                  </a:lnTo>
                  <a:lnTo>
                    <a:pt x="452" y="56"/>
                  </a:lnTo>
                  <a:lnTo>
                    <a:pt x="461" y="56"/>
                  </a:lnTo>
                  <a:lnTo>
                    <a:pt x="466" y="56"/>
                  </a:lnTo>
                  <a:lnTo>
                    <a:pt x="471" y="56"/>
                  </a:lnTo>
                  <a:lnTo>
                    <a:pt x="480" y="56"/>
                  </a:lnTo>
                  <a:lnTo>
                    <a:pt x="485" y="56"/>
                  </a:lnTo>
                  <a:lnTo>
                    <a:pt x="494" y="56"/>
                  </a:lnTo>
                  <a:lnTo>
                    <a:pt x="499" y="56"/>
                  </a:lnTo>
                  <a:lnTo>
                    <a:pt x="503" y="56"/>
                  </a:lnTo>
                  <a:lnTo>
                    <a:pt x="513" y="60"/>
                  </a:lnTo>
                  <a:lnTo>
                    <a:pt x="517" y="60"/>
                  </a:lnTo>
                  <a:lnTo>
                    <a:pt x="522" y="60"/>
                  </a:lnTo>
                  <a:lnTo>
                    <a:pt x="531" y="60"/>
                  </a:lnTo>
                  <a:lnTo>
                    <a:pt x="536" y="60"/>
                  </a:lnTo>
                  <a:lnTo>
                    <a:pt x="540" y="60"/>
                  </a:lnTo>
                  <a:lnTo>
                    <a:pt x="550" y="60"/>
                  </a:lnTo>
                  <a:lnTo>
                    <a:pt x="554" y="60"/>
                  </a:lnTo>
                  <a:lnTo>
                    <a:pt x="564" y="60"/>
                  </a:lnTo>
                  <a:lnTo>
                    <a:pt x="568" y="60"/>
                  </a:lnTo>
                  <a:lnTo>
                    <a:pt x="573" y="60"/>
                  </a:lnTo>
                  <a:lnTo>
                    <a:pt x="582" y="60"/>
                  </a:lnTo>
                  <a:lnTo>
                    <a:pt x="587" y="60"/>
                  </a:lnTo>
                  <a:lnTo>
                    <a:pt x="592" y="60"/>
                  </a:lnTo>
                  <a:lnTo>
                    <a:pt x="601" y="60"/>
                  </a:lnTo>
                  <a:lnTo>
                    <a:pt x="606" y="60"/>
                  </a:lnTo>
                  <a:lnTo>
                    <a:pt x="615" y="60"/>
                  </a:lnTo>
                  <a:lnTo>
                    <a:pt x="620" y="60"/>
                  </a:lnTo>
                  <a:lnTo>
                    <a:pt x="624" y="60"/>
                  </a:lnTo>
                  <a:lnTo>
                    <a:pt x="634" y="60"/>
                  </a:lnTo>
                  <a:lnTo>
                    <a:pt x="638" y="60"/>
                  </a:lnTo>
                  <a:lnTo>
                    <a:pt x="643" y="60"/>
                  </a:lnTo>
                  <a:lnTo>
                    <a:pt x="652" y="65"/>
                  </a:lnTo>
                  <a:lnTo>
                    <a:pt x="657" y="65"/>
                  </a:lnTo>
                  <a:lnTo>
                    <a:pt x="666" y="65"/>
                  </a:lnTo>
                  <a:lnTo>
                    <a:pt x="671" y="65"/>
                  </a:lnTo>
                  <a:lnTo>
                    <a:pt x="676" y="65"/>
                  </a:lnTo>
                  <a:lnTo>
                    <a:pt x="685" y="65"/>
                  </a:lnTo>
                  <a:lnTo>
                    <a:pt x="690" y="65"/>
                  </a:lnTo>
                  <a:lnTo>
                    <a:pt x="699" y="65"/>
                  </a:lnTo>
                  <a:lnTo>
                    <a:pt x="703" y="65"/>
                  </a:lnTo>
                  <a:lnTo>
                    <a:pt x="713" y="65"/>
                  </a:lnTo>
                  <a:lnTo>
                    <a:pt x="717" y="65"/>
                  </a:lnTo>
                  <a:lnTo>
                    <a:pt x="722" y="65"/>
                  </a:lnTo>
                  <a:lnTo>
                    <a:pt x="731" y="65"/>
                  </a:lnTo>
                  <a:lnTo>
                    <a:pt x="736" y="65"/>
                  </a:lnTo>
                  <a:lnTo>
                    <a:pt x="745" y="65"/>
                  </a:lnTo>
                  <a:lnTo>
                    <a:pt x="750" y="65"/>
                  </a:lnTo>
                  <a:lnTo>
                    <a:pt x="759" y="65"/>
                  </a:lnTo>
                  <a:lnTo>
                    <a:pt x="764" y="65"/>
                  </a:lnTo>
                  <a:lnTo>
                    <a:pt x="773" y="65"/>
                  </a:lnTo>
                  <a:lnTo>
                    <a:pt x="778" y="65"/>
                  </a:lnTo>
                  <a:lnTo>
                    <a:pt x="783" y="65"/>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9" name="Freeform 80"/>
            <p:cNvSpPr>
              <a:spLocks/>
            </p:cNvSpPr>
            <p:nvPr/>
          </p:nvSpPr>
          <p:spPr bwMode="auto">
            <a:xfrm>
              <a:off x="8664187" y="2977901"/>
              <a:ext cx="139685" cy="0"/>
            </a:xfrm>
            <a:custGeom>
              <a:avLst/>
              <a:gdLst>
                <a:gd name="T0" fmla="*/ 0 w 88"/>
                <a:gd name="T1" fmla="*/ 14288 w 88"/>
                <a:gd name="T2" fmla="*/ 22225 w 88"/>
                <a:gd name="T3" fmla="*/ 36513 w 88"/>
                <a:gd name="T4" fmla="*/ 44450 w 88"/>
                <a:gd name="T5" fmla="*/ 58738 w 88"/>
                <a:gd name="T6" fmla="*/ 66675 w 88"/>
                <a:gd name="T7" fmla="*/ 80963 w 88"/>
                <a:gd name="T8" fmla="*/ 88900 w 88"/>
                <a:gd name="T9" fmla="*/ 95250 w 88"/>
                <a:gd name="T10" fmla="*/ 111125 w 88"/>
                <a:gd name="T11" fmla="*/ 117475 w 88"/>
                <a:gd name="T12" fmla="*/ 131763 w 88"/>
                <a:gd name="T13" fmla="*/ 139700 w 88"/>
                <a:gd name="T14" fmla="*/ 0 60000 65536"/>
                <a:gd name="T15" fmla="*/ 0 60000 65536"/>
                <a:gd name="T16" fmla="*/ 0 60000 65536"/>
                <a:gd name="T17" fmla="*/ 0 60000 655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60000 65536"/>
              </a:gdLst>
              <a:ahLst/>
              <a:cxnLst>
                <a:cxn ang="T14">
                  <a:pos x="T0" y="0"/>
                </a:cxn>
                <a:cxn ang="T15">
                  <a:pos x="T1" y="0"/>
                </a:cxn>
                <a:cxn ang="T16">
                  <a:pos x="T2" y="0"/>
                </a:cxn>
                <a:cxn ang="T17">
                  <a:pos x="T3" y="0"/>
                </a:cxn>
                <a:cxn ang="T18">
                  <a:pos x="T4" y="0"/>
                </a:cxn>
                <a:cxn ang="T19">
                  <a:pos x="T5" y="0"/>
                </a:cxn>
                <a:cxn ang="T20">
                  <a:pos x="T6" y="0"/>
                </a:cxn>
                <a:cxn ang="T21">
                  <a:pos x="T7" y="0"/>
                </a:cxn>
                <a:cxn ang="T22">
                  <a:pos x="T8" y="0"/>
                </a:cxn>
                <a:cxn ang="T23">
                  <a:pos x="T9" y="0"/>
                </a:cxn>
                <a:cxn ang="T24">
                  <a:pos x="T10" y="0"/>
                </a:cxn>
                <a:cxn ang="T25">
                  <a:pos x="T11" y="0"/>
                </a:cxn>
                <a:cxn ang="T26">
                  <a:pos x="T12" y="0"/>
                </a:cxn>
                <a:cxn ang="T27">
                  <a:pos x="T13" y="0"/>
                </a:cxn>
              </a:cxnLst>
              <a:rect l="0" t="0" r="r" b="b"/>
              <a:pathLst>
                <a:path w="88">
                  <a:moveTo>
                    <a:pt x="0" y="0"/>
                  </a:moveTo>
                  <a:lnTo>
                    <a:pt x="9" y="0"/>
                  </a:lnTo>
                  <a:lnTo>
                    <a:pt x="14" y="0"/>
                  </a:lnTo>
                  <a:lnTo>
                    <a:pt x="23" y="0"/>
                  </a:lnTo>
                  <a:lnTo>
                    <a:pt x="28" y="0"/>
                  </a:lnTo>
                  <a:lnTo>
                    <a:pt x="37" y="0"/>
                  </a:lnTo>
                  <a:lnTo>
                    <a:pt x="42" y="0"/>
                  </a:lnTo>
                  <a:lnTo>
                    <a:pt x="51" y="0"/>
                  </a:lnTo>
                  <a:lnTo>
                    <a:pt x="56" y="0"/>
                  </a:lnTo>
                  <a:lnTo>
                    <a:pt x="60" y="0"/>
                  </a:lnTo>
                  <a:lnTo>
                    <a:pt x="70" y="0"/>
                  </a:lnTo>
                  <a:lnTo>
                    <a:pt x="74" y="0"/>
                  </a:lnTo>
                  <a:lnTo>
                    <a:pt x="83" y="0"/>
                  </a:lnTo>
                  <a:lnTo>
                    <a:pt x="88" y="0"/>
                  </a:lnTo>
                </a:path>
              </a:pathLst>
            </a:custGeom>
            <a:noFill/>
            <a:ln w="19050" cap="flat">
              <a:solidFill>
                <a:srgbClr val="BFB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0" name="Group 599"/>
          <p:cNvGrpSpPr/>
          <p:nvPr/>
        </p:nvGrpSpPr>
        <p:grpSpPr>
          <a:xfrm>
            <a:off x="1232139" y="2101635"/>
            <a:ext cx="2935000" cy="812724"/>
            <a:chOff x="1232139" y="2101635"/>
            <a:chExt cx="2935000" cy="812724"/>
          </a:xfrm>
        </p:grpSpPr>
        <p:sp>
          <p:nvSpPr>
            <p:cNvPr id="601" name="Freeform 80"/>
            <p:cNvSpPr>
              <a:spLocks/>
            </p:cNvSpPr>
            <p:nvPr/>
          </p:nvSpPr>
          <p:spPr bwMode="auto">
            <a:xfrm>
              <a:off x="1232139" y="2101635"/>
              <a:ext cx="1131777" cy="812724"/>
            </a:xfrm>
            <a:custGeom>
              <a:avLst/>
              <a:gdLst>
                <a:gd name="T0" fmla="*/ 222250 w 713"/>
                <a:gd name="T1" fmla="*/ 584200 h 512"/>
                <a:gd name="T2" fmla="*/ 236538 w 713"/>
                <a:gd name="T3" fmla="*/ 169863 h 512"/>
                <a:gd name="T4" fmla="*/ 244475 w 713"/>
                <a:gd name="T5" fmla="*/ 6350 h 512"/>
                <a:gd name="T6" fmla="*/ 266700 w 713"/>
                <a:gd name="T7" fmla="*/ 6350 h 512"/>
                <a:gd name="T8" fmla="*/ 288925 w 713"/>
                <a:gd name="T9" fmla="*/ 28575 h 512"/>
                <a:gd name="T10" fmla="*/ 311150 w 713"/>
                <a:gd name="T11" fmla="*/ 44450 h 512"/>
                <a:gd name="T12" fmla="*/ 333375 w 713"/>
                <a:gd name="T13" fmla="*/ 58738 h 512"/>
                <a:gd name="T14" fmla="*/ 355600 w 713"/>
                <a:gd name="T15" fmla="*/ 73025 h 512"/>
                <a:gd name="T16" fmla="*/ 377825 w 713"/>
                <a:gd name="T17" fmla="*/ 88900 h 512"/>
                <a:gd name="T18" fmla="*/ 400050 w 713"/>
                <a:gd name="T19" fmla="*/ 103188 h 512"/>
                <a:gd name="T20" fmla="*/ 422275 w 713"/>
                <a:gd name="T21" fmla="*/ 117475 h 512"/>
                <a:gd name="T22" fmla="*/ 444500 w 713"/>
                <a:gd name="T23" fmla="*/ 133350 h 512"/>
                <a:gd name="T24" fmla="*/ 466725 w 713"/>
                <a:gd name="T25" fmla="*/ 147638 h 512"/>
                <a:gd name="T26" fmla="*/ 488950 w 713"/>
                <a:gd name="T27" fmla="*/ 161925 h 512"/>
                <a:gd name="T28" fmla="*/ 511175 w 713"/>
                <a:gd name="T29" fmla="*/ 176213 h 512"/>
                <a:gd name="T30" fmla="*/ 533400 w 713"/>
                <a:gd name="T31" fmla="*/ 184150 h 512"/>
                <a:gd name="T32" fmla="*/ 555625 w 713"/>
                <a:gd name="T33" fmla="*/ 198438 h 512"/>
                <a:gd name="T34" fmla="*/ 577850 w 713"/>
                <a:gd name="T35" fmla="*/ 214313 h 512"/>
                <a:gd name="T36" fmla="*/ 600075 w 713"/>
                <a:gd name="T37" fmla="*/ 228600 h 512"/>
                <a:gd name="T38" fmla="*/ 620713 w 713"/>
                <a:gd name="T39" fmla="*/ 242888 h 512"/>
                <a:gd name="T40" fmla="*/ 642938 w 713"/>
                <a:gd name="T41" fmla="*/ 258763 h 512"/>
                <a:gd name="T42" fmla="*/ 665163 w 713"/>
                <a:gd name="T43" fmla="*/ 265113 h 512"/>
                <a:gd name="T44" fmla="*/ 687388 w 713"/>
                <a:gd name="T45" fmla="*/ 280988 h 512"/>
                <a:gd name="T46" fmla="*/ 709613 w 713"/>
                <a:gd name="T47" fmla="*/ 295275 h 512"/>
                <a:gd name="T48" fmla="*/ 731838 w 713"/>
                <a:gd name="T49" fmla="*/ 309563 h 512"/>
                <a:gd name="T50" fmla="*/ 754063 w 713"/>
                <a:gd name="T51" fmla="*/ 317500 h 512"/>
                <a:gd name="T52" fmla="*/ 776288 w 713"/>
                <a:gd name="T53" fmla="*/ 331788 h 512"/>
                <a:gd name="T54" fmla="*/ 798513 w 713"/>
                <a:gd name="T55" fmla="*/ 347663 h 512"/>
                <a:gd name="T56" fmla="*/ 820738 w 713"/>
                <a:gd name="T57" fmla="*/ 354013 h 512"/>
                <a:gd name="T58" fmla="*/ 842963 w 713"/>
                <a:gd name="T59" fmla="*/ 369888 h 512"/>
                <a:gd name="T60" fmla="*/ 865188 w 713"/>
                <a:gd name="T61" fmla="*/ 376238 h 512"/>
                <a:gd name="T62" fmla="*/ 887413 w 713"/>
                <a:gd name="T63" fmla="*/ 392113 h 512"/>
                <a:gd name="T64" fmla="*/ 909638 w 713"/>
                <a:gd name="T65" fmla="*/ 398463 h 512"/>
                <a:gd name="T66" fmla="*/ 931863 w 713"/>
                <a:gd name="T67" fmla="*/ 414338 h 512"/>
                <a:gd name="T68" fmla="*/ 954088 w 713"/>
                <a:gd name="T69" fmla="*/ 420688 h 512"/>
                <a:gd name="T70" fmla="*/ 976313 w 713"/>
                <a:gd name="T71" fmla="*/ 434975 h 512"/>
                <a:gd name="T72" fmla="*/ 998538 w 713"/>
                <a:gd name="T73" fmla="*/ 442913 h 512"/>
                <a:gd name="T74" fmla="*/ 1020763 w 713"/>
                <a:gd name="T75" fmla="*/ 450850 h 512"/>
                <a:gd name="T76" fmla="*/ 1042988 w 713"/>
                <a:gd name="T77" fmla="*/ 465138 h 512"/>
                <a:gd name="T78" fmla="*/ 1065213 w 713"/>
                <a:gd name="T79" fmla="*/ 473075 h 512"/>
                <a:gd name="T80" fmla="*/ 1095375 w 713"/>
                <a:gd name="T81" fmla="*/ 487363 h 512"/>
                <a:gd name="T82" fmla="*/ 1117600 w 713"/>
                <a:gd name="T83" fmla="*/ 495300 h 5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13" h="512">
                  <a:moveTo>
                    <a:pt x="0" y="512"/>
                  </a:moveTo>
                  <a:lnTo>
                    <a:pt x="140" y="512"/>
                  </a:lnTo>
                  <a:lnTo>
                    <a:pt x="140" y="368"/>
                  </a:lnTo>
                  <a:lnTo>
                    <a:pt x="145" y="363"/>
                  </a:lnTo>
                  <a:lnTo>
                    <a:pt x="145" y="111"/>
                  </a:lnTo>
                  <a:lnTo>
                    <a:pt x="149" y="107"/>
                  </a:lnTo>
                  <a:lnTo>
                    <a:pt x="149" y="23"/>
                  </a:lnTo>
                  <a:lnTo>
                    <a:pt x="154" y="18"/>
                  </a:lnTo>
                  <a:lnTo>
                    <a:pt x="154" y="4"/>
                  </a:lnTo>
                  <a:lnTo>
                    <a:pt x="159" y="0"/>
                  </a:lnTo>
                  <a:lnTo>
                    <a:pt x="163" y="4"/>
                  </a:lnTo>
                  <a:lnTo>
                    <a:pt x="168" y="4"/>
                  </a:lnTo>
                  <a:lnTo>
                    <a:pt x="173" y="9"/>
                  </a:lnTo>
                  <a:lnTo>
                    <a:pt x="177" y="14"/>
                  </a:lnTo>
                  <a:lnTo>
                    <a:pt x="182" y="18"/>
                  </a:lnTo>
                  <a:lnTo>
                    <a:pt x="187" y="18"/>
                  </a:lnTo>
                  <a:lnTo>
                    <a:pt x="191" y="23"/>
                  </a:lnTo>
                  <a:lnTo>
                    <a:pt x="196" y="28"/>
                  </a:lnTo>
                  <a:lnTo>
                    <a:pt x="201" y="32"/>
                  </a:lnTo>
                  <a:lnTo>
                    <a:pt x="205" y="32"/>
                  </a:lnTo>
                  <a:lnTo>
                    <a:pt x="210" y="37"/>
                  </a:lnTo>
                  <a:lnTo>
                    <a:pt x="215" y="42"/>
                  </a:lnTo>
                  <a:lnTo>
                    <a:pt x="219" y="42"/>
                  </a:lnTo>
                  <a:lnTo>
                    <a:pt x="224" y="46"/>
                  </a:lnTo>
                  <a:lnTo>
                    <a:pt x="228" y="51"/>
                  </a:lnTo>
                  <a:lnTo>
                    <a:pt x="233" y="51"/>
                  </a:lnTo>
                  <a:lnTo>
                    <a:pt x="238" y="56"/>
                  </a:lnTo>
                  <a:lnTo>
                    <a:pt x="242" y="60"/>
                  </a:lnTo>
                  <a:lnTo>
                    <a:pt x="247" y="60"/>
                  </a:lnTo>
                  <a:lnTo>
                    <a:pt x="252" y="65"/>
                  </a:lnTo>
                  <a:lnTo>
                    <a:pt x="256" y="70"/>
                  </a:lnTo>
                  <a:lnTo>
                    <a:pt x="261" y="70"/>
                  </a:lnTo>
                  <a:lnTo>
                    <a:pt x="266" y="74"/>
                  </a:lnTo>
                  <a:lnTo>
                    <a:pt x="270" y="79"/>
                  </a:lnTo>
                  <a:lnTo>
                    <a:pt x="275" y="79"/>
                  </a:lnTo>
                  <a:lnTo>
                    <a:pt x="280" y="84"/>
                  </a:lnTo>
                  <a:lnTo>
                    <a:pt x="284" y="88"/>
                  </a:lnTo>
                  <a:lnTo>
                    <a:pt x="289" y="88"/>
                  </a:lnTo>
                  <a:lnTo>
                    <a:pt x="294" y="93"/>
                  </a:lnTo>
                  <a:lnTo>
                    <a:pt x="298" y="93"/>
                  </a:lnTo>
                  <a:lnTo>
                    <a:pt x="303" y="98"/>
                  </a:lnTo>
                  <a:lnTo>
                    <a:pt x="308" y="102"/>
                  </a:lnTo>
                  <a:lnTo>
                    <a:pt x="312" y="102"/>
                  </a:lnTo>
                  <a:lnTo>
                    <a:pt x="317" y="107"/>
                  </a:lnTo>
                  <a:lnTo>
                    <a:pt x="322" y="111"/>
                  </a:lnTo>
                  <a:lnTo>
                    <a:pt x="326" y="111"/>
                  </a:lnTo>
                  <a:lnTo>
                    <a:pt x="331" y="116"/>
                  </a:lnTo>
                  <a:lnTo>
                    <a:pt x="336" y="116"/>
                  </a:lnTo>
                  <a:lnTo>
                    <a:pt x="340" y="121"/>
                  </a:lnTo>
                  <a:lnTo>
                    <a:pt x="345" y="125"/>
                  </a:lnTo>
                  <a:lnTo>
                    <a:pt x="350" y="125"/>
                  </a:lnTo>
                  <a:lnTo>
                    <a:pt x="354" y="130"/>
                  </a:lnTo>
                  <a:lnTo>
                    <a:pt x="359" y="130"/>
                  </a:lnTo>
                  <a:lnTo>
                    <a:pt x="364" y="135"/>
                  </a:lnTo>
                  <a:lnTo>
                    <a:pt x="368" y="139"/>
                  </a:lnTo>
                  <a:lnTo>
                    <a:pt x="373" y="139"/>
                  </a:lnTo>
                  <a:lnTo>
                    <a:pt x="378" y="144"/>
                  </a:lnTo>
                  <a:lnTo>
                    <a:pt x="382" y="149"/>
                  </a:lnTo>
                  <a:lnTo>
                    <a:pt x="387" y="149"/>
                  </a:lnTo>
                  <a:lnTo>
                    <a:pt x="391" y="153"/>
                  </a:lnTo>
                  <a:lnTo>
                    <a:pt x="396" y="153"/>
                  </a:lnTo>
                  <a:lnTo>
                    <a:pt x="401" y="158"/>
                  </a:lnTo>
                  <a:lnTo>
                    <a:pt x="405" y="163"/>
                  </a:lnTo>
                  <a:lnTo>
                    <a:pt x="410" y="163"/>
                  </a:lnTo>
                  <a:lnTo>
                    <a:pt x="415" y="167"/>
                  </a:lnTo>
                  <a:lnTo>
                    <a:pt x="419" y="167"/>
                  </a:lnTo>
                  <a:lnTo>
                    <a:pt x="424" y="172"/>
                  </a:lnTo>
                  <a:lnTo>
                    <a:pt x="429" y="177"/>
                  </a:lnTo>
                  <a:lnTo>
                    <a:pt x="433" y="177"/>
                  </a:lnTo>
                  <a:lnTo>
                    <a:pt x="438" y="181"/>
                  </a:lnTo>
                  <a:lnTo>
                    <a:pt x="443" y="181"/>
                  </a:lnTo>
                  <a:lnTo>
                    <a:pt x="447" y="186"/>
                  </a:lnTo>
                  <a:lnTo>
                    <a:pt x="452" y="186"/>
                  </a:lnTo>
                  <a:lnTo>
                    <a:pt x="457" y="191"/>
                  </a:lnTo>
                  <a:lnTo>
                    <a:pt x="461" y="195"/>
                  </a:lnTo>
                  <a:lnTo>
                    <a:pt x="466" y="195"/>
                  </a:lnTo>
                  <a:lnTo>
                    <a:pt x="471" y="200"/>
                  </a:lnTo>
                  <a:lnTo>
                    <a:pt x="475" y="200"/>
                  </a:lnTo>
                  <a:lnTo>
                    <a:pt x="480" y="205"/>
                  </a:lnTo>
                  <a:lnTo>
                    <a:pt x="485" y="205"/>
                  </a:lnTo>
                  <a:lnTo>
                    <a:pt x="489" y="209"/>
                  </a:lnTo>
                  <a:lnTo>
                    <a:pt x="494" y="214"/>
                  </a:lnTo>
                  <a:lnTo>
                    <a:pt x="499" y="214"/>
                  </a:lnTo>
                  <a:lnTo>
                    <a:pt x="503" y="219"/>
                  </a:lnTo>
                  <a:lnTo>
                    <a:pt x="508" y="219"/>
                  </a:lnTo>
                  <a:lnTo>
                    <a:pt x="513" y="219"/>
                  </a:lnTo>
                  <a:lnTo>
                    <a:pt x="517" y="223"/>
                  </a:lnTo>
                  <a:lnTo>
                    <a:pt x="522" y="228"/>
                  </a:lnTo>
                  <a:lnTo>
                    <a:pt x="527" y="228"/>
                  </a:lnTo>
                  <a:lnTo>
                    <a:pt x="531" y="233"/>
                  </a:lnTo>
                  <a:lnTo>
                    <a:pt x="536" y="233"/>
                  </a:lnTo>
                  <a:lnTo>
                    <a:pt x="541" y="237"/>
                  </a:lnTo>
                  <a:lnTo>
                    <a:pt x="545" y="237"/>
                  </a:lnTo>
                  <a:lnTo>
                    <a:pt x="550" y="242"/>
                  </a:lnTo>
                  <a:lnTo>
                    <a:pt x="554" y="242"/>
                  </a:lnTo>
                  <a:lnTo>
                    <a:pt x="559" y="247"/>
                  </a:lnTo>
                  <a:lnTo>
                    <a:pt x="564" y="247"/>
                  </a:lnTo>
                  <a:lnTo>
                    <a:pt x="568" y="251"/>
                  </a:lnTo>
                  <a:lnTo>
                    <a:pt x="573" y="251"/>
                  </a:lnTo>
                  <a:lnTo>
                    <a:pt x="578" y="256"/>
                  </a:lnTo>
                  <a:lnTo>
                    <a:pt x="582" y="256"/>
                  </a:lnTo>
                  <a:lnTo>
                    <a:pt x="587" y="261"/>
                  </a:lnTo>
                  <a:lnTo>
                    <a:pt x="592" y="261"/>
                  </a:lnTo>
                  <a:lnTo>
                    <a:pt x="596" y="265"/>
                  </a:lnTo>
                  <a:lnTo>
                    <a:pt x="601" y="265"/>
                  </a:lnTo>
                  <a:lnTo>
                    <a:pt x="606" y="270"/>
                  </a:lnTo>
                  <a:lnTo>
                    <a:pt x="610" y="270"/>
                  </a:lnTo>
                  <a:lnTo>
                    <a:pt x="615" y="274"/>
                  </a:lnTo>
                  <a:lnTo>
                    <a:pt x="620" y="274"/>
                  </a:lnTo>
                  <a:lnTo>
                    <a:pt x="624" y="279"/>
                  </a:lnTo>
                  <a:lnTo>
                    <a:pt x="629" y="279"/>
                  </a:lnTo>
                  <a:lnTo>
                    <a:pt x="634" y="279"/>
                  </a:lnTo>
                  <a:lnTo>
                    <a:pt x="638" y="284"/>
                  </a:lnTo>
                  <a:lnTo>
                    <a:pt x="643" y="284"/>
                  </a:lnTo>
                  <a:lnTo>
                    <a:pt x="648" y="288"/>
                  </a:lnTo>
                  <a:lnTo>
                    <a:pt x="652" y="288"/>
                  </a:lnTo>
                  <a:lnTo>
                    <a:pt x="657" y="293"/>
                  </a:lnTo>
                  <a:lnTo>
                    <a:pt x="662" y="293"/>
                  </a:lnTo>
                  <a:lnTo>
                    <a:pt x="666" y="298"/>
                  </a:lnTo>
                  <a:lnTo>
                    <a:pt x="671" y="298"/>
                  </a:lnTo>
                  <a:lnTo>
                    <a:pt x="676" y="302"/>
                  </a:lnTo>
                  <a:lnTo>
                    <a:pt x="680" y="302"/>
                  </a:lnTo>
                  <a:lnTo>
                    <a:pt x="690" y="307"/>
                  </a:lnTo>
                  <a:lnTo>
                    <a:pt x="694" y="307"/>
                  </a:lnTo>
                  <a:lnTo>
                    <a:pt x="699" y="307"/>
                  </a:lnTo>
                  <a:lnTo>
                    <a:pt x="704" y="312"/>
                  </a:lnTo>
                  <a:lnTo>
                    <a:pt x="708" y="312"/>
                  </a:lnTo>
                  <a:lnTo>
                    <a:pt x="713" y="316"/>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2" name="Freeform 81"/>
            <p:cNvSpPr>
              <a:spLocks/>
            </p:cNvSpPr>
            <p:nvPr/>
          </p:nvSpPr>
          <p:spPr bwMode="auto">
            <a:xfrm>
              <a:off x="2363916" y="2603239"/>
              <a:ext cx="1241303" cy="258738"/>
            </a:xfrm>
            <a:custGeom>
              <a:avLst/>
              <a:gdLst>
                <a:gd name="T0" fmla="*/ 14288 w 782"/>
                <a:gd name="T1" fmla="*/ 7937 h 163"/>
                <a:gd name="T2" fmla="*/ 36513 w 782"/>
                <a:gd name="T3" fmla="*/ 15875 h 163"/>
                <a:gd name="T4" fmla="*/ 66675 w 782"/>
                <a:gd name="T5" fmla="*/ 22225 h 163"/>
                <a:gd name="T6" fmla="*/ 88900 w 782"/>
                <a:gd name="T7" fmla="*/ 30162 h 163"/>
                <a:gd name="T8" fmla="*/ 111125 w 782"/>
                <a:gd name="T9" fmla="*/ 44450 h 163"/>
                <a:gd name="T10" fmla="*/ 139700 w 782"/>
                <a:gd name="T11" fmla="*/ 52387 h 163"/>
                <a:gd name="T12" fmla="*/ 161925 w 782"/>
                <a:gd name="T13" fmla="*/ 60325 h 163"/>
                <a:gd name="T14" fmla="*/ 184150 w 782"/>
                <a:gd name="T15" fmla="*/ 66675 h 163"/>
                <a:gd name="T16" fmla="*/ 214313 w 782"/>
                <a:gd name="T17" fmla="*/ 74612 h 163"/>
                <a:gd name="T18" fmla="*/ 236538 w 782"/>
                <a:gd name="T19" fmla="*/ 82550 h 163"/>
                <a:gd name="T20" fmla="*/ 265113 w 782"/>
                <a:gd name="T21" fmla="*/ 88900 h 163"/>
                <a:gd name="T22" fmla="*/ 287338 w 782"/>
                <a:gd name="T23" fmla="*/ 96837 h 163"/>
                <a:gd name="T24" fmla="*/ 317500 w 782"/>
                <a:gd name="T25" fmla="*/ 111125 h 163"/>
                <a:gd name="T26" fmla="*/ 347663 w 782"/>
                <a:gd name="T27" fmla="*/ 119062 h 163"/>
                <a:gd name="T28" fmla="*/ 369888 w 782"/>
                <a:gd name="T29" fmla="*/ 127000 h 163"/>
                <a:gd name="T30" fmla="*/ 398463 w 782"/>
                <a:gd name="T31" fmla="*/ 127000 h 163"/>
                <a:gd name="T32" fmla="*/ 428625 w 782"/>
                <a:gd name="T33" fmla="*/ 133350 h 163"/>
                <a:gd name="T34" fmla="*/ 458788 w 782"/>
                <a:gd name="T35" fmla="*/ 141287 h 163"/>
                <a:gd name="T36" fmla="*/ 487363 w 782"/>
                <a:gd name="T37" fmla="*/ 149225 h 163"/>
                <a:gd name="T38" fmla="*/ 517525 w 782"/>
                <a:gd name="T39" fmla="*/ 155575 h 163"/>
                <a:gd name="T40" fmla="*/ 546100 w 782"/>
                <a:gd name="T41" fmla="*/ 163512 h 163"/>
                <a:gd name="T42" fmla="*/ 576263 w 782"/>
                <a:gd name="T43" fmla="*/ 171450 h 163"/>
                <a:gd name="T44" fmla="*/ 598488 w 782"/>
                <a:gd name="T45" fmla="*/ 177800 h 163"/>
                <a:gd name="T46" fmla="*/ 628650 w 782"/>
                <a:gd name="T47" fmla="*/ 177800 h 163"/>
                <a:gd name="T48" fmla="*/ 657225 w 782"/>
                <a:gd name="T49" fmla="*/ 185737 h 163"/>
                <a:gd name="T50" fmla="*/ 695325 w 782"/>
                <a:gd name="T51" fmla="*/ 192087 h 163"/>
                <a:gd name="T52" fmla="*/ 723900 w 782"/>
                <a:gd name="T53" fmla="*/ 200025 h 163"/>
                <a:gd name="T54" fmla="*/ 754063 w 782"/>
                <a:gd name="T55" fmla="*/ 200025 h 163"/>
                <a:gd name="T56" fmla="*/ 782638 w 782"/>
                <a:gd name="T57" fmla="*/ 207962 h 163"/>
                <a:gd name="T58" fmla="*/ 812800 w 782"/>
                <a:gd name="T59" fmla="*/ 207962 h 163"/>
                <a:gd name="T60" fmla="*/ 842963 w 782"/>
                <a:gd name="T61" fmla="*/ 214312 h 163"/>
                <a:gd name="T62" fmla="*/ 871538 w 782"/>
                <a:gd name="T63" fmla="*/ 222250 h 163"/>
                <a:gd name="T64" fmla="*/ 909638 w 782"/>
                <a:gd name="T65" fmla="*/ 222250 h 163"/>
                <a:gd name="T66" fmla="*/ 938213 w 782"/>
                <a:gd name="T67" fmla="*/ 230187 h 163"/>
                <a:gd name="T68" fmla="*/ 968375 w 782"/>
                <a:gd name="T69" fmla="*/ 230187 h 163"/>
                <a:gd name="T70" fmla="*/ 1004888 w 782"/>
                <a:gd name="T71" fmla="*/ 236537 h 163"/>
                <a:gd name="T72" fmla="*/ 1035050 w 782"/>
                <a:gd name="T73" fmla="*/ 236537 h 163"/>
                <a:gd name="T74" fmla="*/ 1071563 w 782"/>
                <a:gd name="T75" fmla="*/ 244475 h 163"/>
                <a:gd name="T76" fmla="*/ 1108075 w 782"/>
                <a:gd name="T77" fmla="*/ 244475 h 163"/>
                <a:gd name="T78" fmla="*/ 1146175 w 782"/>
                <a:gd name="T79" fmla="*/ 252412 h 163"/>
                <a:gd name="T80" fmla="*/ 1174750 w 782"/>
                <a:gd name="T81" fmla="*/ 252412 h 163"/>
                <a:gd name="T82" fmla="*/ 1212850 w 782"/>
                <a:gd name="T83" fmla="*/ 258762 h 16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2" h="163">
                  <a:moveTo>
                    <a:pt x="0" y="0"/>
                  </a:moveTo>
                  <a:lnTo>
                    <a:pt x="4" y="0"/>
                  </a:lnTo>
                  <a:lnTo>
                    <a:pt x="9" y="5"/>
                  </a:lnTo>
                  <a:lnTo>
                    <a:pt x="14" y="5"/>
                  </a:lnTo>
                  <a:lnTo>
                    <a:pt x="18" y="5"/>
                  </a:lnTo>
                  <a:lnTo>
                    <a:pt x="23" y="10"/>
                  </a:lnTo>
                  <a:lnTo>
                    <a:pt x="28" y="10"/>
                  </a:lnTo>
                  <a:lnTo>
                    <a:pt x="32" y="14"/>
                  </a:lnTo>
                  <a:lnTo>
                    <a:pt x="42" y="14"/>
                  </a:lnTo>
                  <a:lnTo>
                    <a:pt x="46" y="19"/>
                  </a:lnTo>
                  <a:lnTo>
                    <a:pt x="51" y="19"/>
                  </a:lnTo>
                  <a:lnTo>
                    <a:pt x="56" y="19"/>
                  </a:lnTo>
                  <a:lnTo>
                    <a:pt x="60" y="24"/>
                  </a:lnTo>
                  <a:lnTo>
                    <a:pt x="65" y="24"/>
                  </a:lnTo>
                  <a:lnTo>
                    <a:pt x="70" y="28"/>
                  </a:lnTo>
                  <a:lnTo>
                    <a:pt x="74" y="28"/>
                  </a:lnTo>
                  <a:lnTo>
                    <a:pt x="79" y="28"/>
                  </a:lnTo>
                  <a:lnTo>
                    <a:pt x="88" y="33"/>
                  </a:lnTo>
                  <a:lnTo>
                    <a:pt x="93" y="33"/>
                  </a:lnTo>
                  <a:lnTo>
                    <a:pt x="98" y="38"/>
                  </a:lnTo>
                  <a:lnTo>
                    <a:pt x="102" y="38"/>
                  </a:lnTo>
                  <a:lnTo>
                    <a:pt x="107" y="38"/>
                  </a:lnTo>
                  <a:lnTo>
                    <a:pt x="112" y="42"/>
                  </a:lnTo>
                  <a:lnTo>
                    <a:pt x="116" y="42"/>
                  </a:lnTo>
                  <a:lnTo>
                    <a:pt x="126" y="42"/>
                  </a:lnTo>
                  <a:lnTo>
                    <a:pt x="130" y="47"/>
                  </a:lnTo>
                  <a:lnTo>
                    <a:pt x="135" y="47"/>
                  </a:lnTo>
                  <a:lnTo>
                    <a:pt x="140" y="52"/>
                  </a:lnTo>
                  <a:lnTo>
                    <a:pt x="144" y="52"/>
                  </a:lnTo>
                  <a:lnTo>
                    <a:pt x="149" y="52"/>
                  </a:lnTo>
                  <a:lnTo>
                    <a:pt x="154" y="56"/>
                  </a:lnTo>
                  <a:lnTo>
                    <a:pt x="163" y="56"/>
                  </a:lnTo>
                  <a:lnTo>
                    <a:pt x="167" y="56"/>
                  </a:lnTo>
                  <a:lnTo>
                    <a:pt x="172" y="61"/>
                  </a:lnTo>
                  <a:lnTo>
                    <a:pt x="177" y="61"/>
                  </a:lnTo>
                  <a:lnTo>
                    <a:pt x="181" y="61"/>
                  </a:lnTo>
                  <a:lnTo>
                    <a:pt x="191" y="66"/>
                  </a:lnTo>
                  <a:lnTo>
                    <a:pt x="195" y="66"/>
                  </a:lnTo>
                  <a:lnTo>
                    <a:pt x="200" y="70"/>
                  </a:lnTo>
                  <a:lnTo>
                    <a:pt x="205" y="70"/>
                  </a:lnTo>
                  <a:lnTo>
                    <a:pt x="209" y="70"/>
                  </a:lnTo>
                  <a:lnTo>
                    <a:pt x="219" y="75"/>
                  </a:lnTo>
                  <a:lnTo>
                    <a:pt x="223" y="75"/>
                  </a:lnTo>
                  <a:lnTo>
                    <a:pt x="228" y="75"/>
                  </a:lnTo>
                  <a:lnTo>
                    <a:pt x="233" y="80"/>
                  </a:lnTo>
                  <a:lnTo>
                    <a:pt x="242" y="80"/>
                  </a:lnTo>
                  <a:lnTo>
                    <a:pt x="247" y="80"/>
                  </a:lnTo>
                  <a:lnTo>
                    <a:pt x="251" y="80"/>
                  </a:lnTo>
                  <a:lnTo>
                    <a:pt x="256" y="84"/>
                  </a:lnTo>
                  <a:lnTo>
                    <a:pt x="265" y="84"/>
                  </a:lnTo>
                  <a:lnTo>
                    <a:pt x="270" y="84"/>
                  </a:lnTo>
                  <a:lnTo>
                    <a:pt x="275" y="89"/>
                  </a:lnTo>
                  <a:lnTo>
                    <a:pt x="284" y="89"/>
                  </a:lnTo>
                  <a:lnTo>
                    <a:pt x="289" y="89"/>
                  </a:lnTo>
                  <a:lnTo>
                    <a:pt x="293" y="94"/>
                  </a:lnTo>
                  <a:lnTo>
                    <a:pt x="298" y="94"/>
                  </a:lnTo>
                  <a:lnTo>
                    <a:pt x="307" y="94"/>
                  </a:lnTo>
                  <a:lnTo>
                    <a:pt x="312" y="98"/>
                  </a:lnTo>
                  <a:lnTo>
                    <a:pt x="317" y="98"/>
                  </a:lnTo>
                  <a:lnTo>
                    <a:pt x="326" y="98"/>
                  </a:lnTo>
                  <a:lnTo>
                    <a:pt x="330" y="98"/>
                  </a:lnTo>
                  <a:lnTo>
                    <a:pt x="335" y="103"/>
                  </a:lnTo>
                  <a:lnTo>
                    <a:pt x="344" y="103"/>
                  </a:lnTo>
                  <a:lnTo>
                    <a:pt x="349" y="103"/>
                  </a:lnTo>
                  <a:lnTo>
                    <a:pt x="354" y="108"/>
                  </a:lnTo>
                  <a:lnTo>
                    <a:pt x="363" y="108"/>
                  </a:lnTo>
                  <a:lnTo>
                    <a:pt x="368" y="108"/>
                  </a:lnTo>
                  <a:lnTo>
                    <a:pt x="372" y="108"/>
                  </a:lnTo>
                  <a:lnTo>
                    <a:pt x="377" y="112"/>
                  </a:lnTo>
                  <a:lnTo>
                    <a:pt x="386" y="112"/>
                  </a:lnTo>
                  <a:lnTo>
                    <a:pt x="391" y="112"/>
                  </a:lnTo>
                  <a:lnTo>
                    <a:pt x="396" y="112"/>
                  </a:lnTo>
                  <a:lnTo>
                    <a:pt x="405" y="117"/>
                  </a:lnTo>
                  <a:lnTo>
                    <a:pt x="410" y="117"/>
                  </a:lnTo>
                  <a:lnTo>
                    <a:pt x="414" y="117"/>
                  </a:lnTo>
                  <a:lnTo>
                    <a:pt x="424" y="117"/>
                  </a:lnTo>
                  <a:lnTo>
                    <a:pt x="428" y="121"/>
                  </a:lnTo>
                  <a:lnTo>
                    <a:pt x="438" y="121"/>
                  </a:lnTo>
                  <a:lnTo>
                    <a:pt x="442" y="121"/>
                  </a:lnTo>
                  <a:lnTo>
                    <a:pt x="447" y="121"/>
                  </a:lnTo>
                  <a:lnTo>
                    <a:pt x="456" y="126"/>
                  </a:lnTo>
                  <a:lnTo>
                    <a:pt x="461" y="126"/>
                  </a:lnTo>
                  <a:lnTo>
                    <a:pt x="466" y="126"/>
                  </a:lnTo>
                  <a:lnTo>
                    <a:pt x="475" y="126"/>
                  </a:lnTo>
                  <a:lnTo>
                    <a:pt x="479" y="126"/>
                  </a:lnTo>
                  <a:lnTo>
                    <a:pt x="489" y="131"/>
                  </a:lnTo>
                  <a:lnTo>
                    <a:pt x="493" y="131"/>
                  </a:lnTo>
                  <a:lnTo>
                    <a:pt x="498" y="131"/>
                  </a:lnTo>
                  <a:lnTo>
                    <a:pt x="507" y="131"/>
                  </a:lnTo>
                  <a:lnTo>
                    <a:pt x="512" y="131"/>
                  </a:lnTo>
                  <a:lnTo>
                    <a:pt x="517" y="135"/>
                  </a:lnTo>
                  <a:lnTo>
                    <a:pt x="526" y="135"/>
                  </a:lnTo>
                  <a:lnTo>
                    <a:pt x="531" y="135"/>
                  </a:lnTo>
                  <a:lnTo>
                    <a:pt x="540" y="135"/>
                  </a:lnTo>
                  <a:lnTo>
                    <a:pt x="545" y="135"/>
                  </a:lnTo>
                  <a:lnTo>
                    <a:pt x="549" y="140"/>
                  </a:lnTo>
                  <a:lnTo>
                    <a:pt x="559" y="140"/>
                  </a:lnTo>
                  <a:lnTo>
                    <a:pt x="563" y="140"/>
                  </a:lnTo>
                  <a:lnTo>
                    <a:pt x="573" y="140"/>
                  </a:lnTo>
                  <a:lnTo>
                    <a:pt x="577" y="140"/>
                  </a:lnTo>
                  <a:lnTo>
                    <a:pt x="587" y="145"/>
                  </a:lnTo>
                  <a:lnTo>
                    <a:pt x="591" y="145"/>
                  </a:lnTo>
                  <a:lnTo>
                    <a:pt x="596" y="145"/>
                  </a:lnTo>
                  <a:lnTo>
                    <a:pt x="605" y="145"/>
                  </a:lnTo>
                  <a:lnTo>
                    <a:pt x="610" y="145"/>
                  </a:lnTo>
                  <a:lnTo>
                    <a:pt x="619" y="145"/>
                  </a:lnTo>
                  <a:lnTo>
                    <a:pt x="624" y="149"/>
                  </a:lnTo>
                  <a:lnTo>
                    <a:pt x="633" y="149"/>
                  </a:lnTo>
                  <a:lnTo>
                    <a:pt x="638" y="149"/>
                  </a:lnTo>
                  <a:lnTo>
                    <a:pt x="647" y="149"/>
                  </a:lnTo>
                  <a:lnTo>
                    <a:pt x="652" y="149"/>
                  </a:lnTo>
                  <a:lnTo>
                    <a:pt x="661" y="149"/>
                  </a:lnTo>
                  <a:lnTo>
                    <a:pt x="666" y="154"/>
                  </a:lnTo>
                  <a:lnTo>
                    <a:pt x="675" y="154"/>
                  </a:lnTo>
                  <a:lnTo>
                    <a:pt x="684" y="154"/>
                  </a:lnTo>
                  <a:lnTo>
                    <a:pt x="689" y="154"/>
                  </a:lnTo>
                  <a:lnTo>
                    <a:pt x="698" y="154"/>
                  </a:lnTo>
                  <a:lnTo>
                    <a:pt x="703" y="154"/>
                  </a:lnTo>
                  <a:lnTo>
                    <a:pt x="712" y="159"/>
                  </a:lnTo>
                  <a:lnTo>
                    <a:pt x="722" y="159"/>
                  </a:lnTo>
                  <a:lnTo>
                    <a:pt x="726" y="159"/>
                  </a:lnTo>
                  <a:lnTo>
                    <a:pt x="736" y="159"/>
                  </a:lnTo>
                  <a:lnTo>
                    <a:pt x="740" y="159"/>
                  </a:lnTo>
                  <a:lnTo>
                    <a:pt x="750" y="159"/>
                  </a:lnTo>
                  <a:lnTo>
                    <a:pt x="759" y="159"/>
                  </a:lnTo>
                  <a:lnTo>
                    <a:pt x="764" y="163"/>
                  </a:lnTo>
                  <a:lnTo>
                    <a:pt x="773" y="163"/>
                  </a:lnTo>
                  <a:lnTo>
                    <a:pt x="782" y="163"/>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3" name="Freeform 82"/>
            <p:cNvSpPr>
              <a:spLocks/>
            </p:cNvSpPr>
            <p:nvPr/>
          </p:nvSpPr>
          <p:spPr bwMode="auto">
            <a:xfrm>
              <a:off x="3605219" y="2861976"/>
              <a:ext cx="561920" cy="30159"/>
            </a:xfrm>
            <a:custGeom>
              <a:avLst/>
              <a:gdLst>
                <a:gd name="T0" fmla="*/ 0 w 354"/>
                <a:gd name="T1" fmla="*/ 0 h 19"/>
                <a:gd name="T2" fmla="*/ 7938 w 354"/>
                <a:gd name="T3" fmla="*/ 0 h 19"/>
                <a:gd name="T4" fmla="*/ 22225 w 354"/>
                <a:gd name="T5" fmla="*/ 0 h 19"/>
                <a:gd name="T6" fmla="*/ 36513 w 354"/>
                <a:gd name="T7" fmla="*/ 0 h 19"/>
                <a:gd name="T8" fmla="*/ 52388 w 354"/>
                <a:gd name="T9" fmla="*/ 0 h 19"/>
                <a:gd name="T10" fmla="*/ 58738 w 354"/>
                <a:gd name="T11" fmla="*/ 0 h 19"/>
                <a:gd name="T12" fmla="*/ 74613 w 354"/>
                <a:gd name="T13" fmla="*/ 7937 h 19"/>
                <a:gd name="T14" fmla="*/ 88900 w 354"/>
                <a:gd name="T15" fmla="*/ 7937 h 19"/>
                <a:gd name="T16" fmla="*/ 103188 w 354"/>
                <a:gd name="T17" fmla="*/ 7937 h 19"/>
                <a:gd name="T18" fmla="*/ 111125 w 354"/>
                <a:gd name="T19" fmla="*/ 7937 h 19"/>
                <a:gd name="T20" fmla="*/ 125413 w 354"/>
                <a:gd name="T21" fmla="*/ 7937 h 19"/>
                <a:gd name="T22" fmla="*/ 141288 w 354"/>
                <a:gd name="T23" fmla="*/ 7937 h 19"/>
                <a:gd name="T24" fmla="*/ 155575 w 354"/>
                <a:gd name="T25" fmla="*/ 7937 h 19"/>
                <a:gd name="T26" fmla="*/ 169863 w 354"/>
                <a:gd name="T27" fmla="*/ 7937 h 19"/>
                <a:gd name="T28" fmla="*/ 177800 w 354"/>
                <a:gd name="T29" fmla="*/ 7937 h 19"/>
                <a:gd name="T30" fmla="*/ 192088 w 354"/>
                <a:gd name="T31" fmla="*/ 15875 h 19"/>
                <a:gd name="T32" fmla="*/ 207963 w 354"/>
                <a:gd name="T33" fmla="*/ 15875 h 19"/>
                <a:gd name="T34" fmla="*/ 222250 w 354"/>
                <a:gd name="T35" fmla="*/ 15875 h 19"/>
                <a:gd name="T36" fmla="*/ 236538 w 354"/>
                <a:gd name="T37" fmla="*/ 15875 h 19"/>
                <a:gd name="T38" fmla="*/ 244475 w 354"/>
                <a:gd name="T39" fmla="*/ 15875 h 19"/>
                <a:gd name="T40" fmla="*/ 258763 w 354"/>
                <a:gd name="T41" fmla="*/ 15875 h 19"/>
                <a:gd name="T42" fmla="*/ 274638 w 354"/>
                <a:gd name="T43" fmla="*/ 15875 h 19"/>
                <a:gd name="T44" fmla="*/ 288925 w 354"/>
                <a:gd name="T45" fmla="*/ 15875 h 19"/>
                <a:gd name="T46" fmla="*/ 303213 w 354"/>
                <a:gd name="T47" fmla="*/ 15875 h 19"/>
                <a:gd name="T48" fmla="*/ 317500 w 354"/>
                <a:gd name="T49" fmla="*/ 15875 h 19"/>
                <a:gd name="T50" fmla="*/ 325438 w 354"/>
                <a:gd name="T51" fmla="*/ 22225 h 19"/>
                <a:gd name="T52" fmla="*/ 339725 w 354"/>
                <a:gd name="T53" fmla="*/ 22225 h 19"/>
                <a:gd name="T54" fmla="*/ 355600 w 354"/>
                <a:gd name="T55" fmla="*/ 22225 h 19"/>
                <a:gd name="T56" fmla="*/ 369888 w 354"/>
                <a:gd name="T57" fmla="*/ 22225 h 19"/>
                <a:gd name="T58" fmla="*/ 384175 w 354"/>
                <a:gd name="T59" fmla="*/ 22225 h 19"/>
                <a:gd name="T60" fmla="*/ 400050 w 354"/>
                <a:gd name="T61" fmla="*/ 22225 h 19"/>
                <a:gd name="T62" fmla="*/ 406400 w 354"/>
                <a:gd name="T63" fmla="*/ 22225 h 19"/>
                <a:gd name="T64" fmla="*/ 422275 w 354"/>
                <a:gd name="T65" fmla="*/ 22225 h 19"/>
                <a:gd name="T66" fmla="*/ 436563 w 354"/>
                <a:gd name="T67" fmla="*/ 22225 h 19"/>
                <a:gd name="T68" fmla="*/ 450850 w 354"/>
                <a:gd name="T69" fmla="*/ 22225 h 19"/>
                <a:gd name="T70" fmla="*/ 466725 w 354"/>
                <a:gd name="T71" fmla="*/ 22225 h 19"/>
                <a:gd name="T72" fmla="*/ 481013 w 354"/>
                <a:gd name="T73" fmla="*/ 22225 h 19"/>
                <a:gd name="T74" fmla="*/ 495300 w 354"/>
                <a:gd name="T75" fmla="*/ 30162 h 19"/>
                <a:gd name="T76" fmla="*/ 511175 w 354"/>
                <a:gd name="T77" fmla="*/ 30162 h 19"/>
                <a:gd name="T78" fmla="*/ 517525 w 354"/>
                <a:gd name="T79" fmla="*/ 30162 h 19"/>
                <a:gd name="T80" fmla="*/ 533400 w 354"/>
                <a:gd name="T81" fmla="*/ 30162 h 19"/>
                <a:gd name="T82" fmla="*/ 547688 w 354"/>
                <a:gd name="T83" fmla="*/ 30162 h 19"/>
                <a:gd name="T84" fmla="*/ 561975 w 354"/>
                <a:gd name="T85" fmla="*/ 30162 h 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54" h="19">
                  <a:moveTo>
                    <a:pt x="0" y="0"/>
                  </a:moveTo>
                  <a:lnTo>
                    <a:pt x="5" y="0"/>
                  </a:lnTo>
                  <a:lnTo>
                    <a:pt x="14" y="0"/>
                  </a:lnTo>
                  <a:lnTo>
                    <a:pt x="23" y="0"/>
                  </a:lnTo>
                  <a:lnTo>
                    <a:pt x="33" y="0"/>
                  </a:lnTo>
                  <a:lnTo>
                    <a:pt x="37" y="0"/>
                  </a:lnTo>
                  <a:lnTo>
                    <a:pt x="47" y="5"/>
                  </a:lnTo>
                  <a:lnTo>
                    <a:pt x="56" y="5"/>
                  </a:lnTo>
                  <a:lnTo>
                    <a:pt x="65" y="5"/>
                  </a:lnTo>
                  <a:lnTo>
                    <a:pt x="70" y="5"/>
                  </a:lnTo>
                  <a:lnTo>
                    <a:pt x="79" y="5"/>
                  </a:lnTo>
                  <a:lnTo>
                    <a:pt x="89" y="5"/>
                  </a:lnTo>
                  <a:lnTo>
                    <a:pt x="98" y="5"/>
                  </a:lnTo>
                  <a:lnTo>
                    <a:pt x="107" y="5"/>
                  </a:lnTo>
                  <a:lnTo>
                    <a:pt x="112" y="5"/>
                  </a:lnTo>
                  <a:lnTo>
                    <a:pt x="121" y="10"/>
                  </a:lnTo>
                  <a:lnTo>
                    <a:pt x="131" y="10"/>
                  </a:lnTo>
                  <a:lnTo>
                    <a:pt x="140" y="10"/>
                  </a:lnTo>
                  <a:lnTo>
                    <a:pt x="149" y="10"/>
                  </a:lnTo>
                  <a:lnTo>
                    <a:pt x="154" y="10"/>
                  </a:lnTo>
                  <a:lnTo>
                    <a:pt x="163" y="10"/>
                  </a:lnTo>
                  <a:lnTo>
                    <a:pt x="173" y="10"/>
                  </a:lnTo>
                  <a:lnTo>
                    <a:pt x="182" y="10"/>
                  </a:lnTo>
                  <a:lnTo>
                    <a:pt x="191" y="10"/>
                  </a:lnTo>
                  <a:lnTo>
                    <a:pt x="200" y="10"/>
                  </a:lnTo>
                  <a:lnTo>
                    <a:pt x="205" y="14"/>
                  </a:lnTo>
                  <a:lnTo>
                    <a:pt x="214" y="14"/>
                  </a:lnTo>
                  <a:lnTo>
                    <a:pt x="224" y="14"/>
                  </a:lnTo>
                  <a:lnTo>
                    <a:pt x="233" y="14"/>
                  </a:lnTo>
                  <a:lnTo>
                    <a:pt x="242" y="14"/>
                  </a:lnTo>
                  <a:lnTo>
                    <a:pt x="252" y="14"/>
                  </a:lnTo>
                  <a:lnTo>
                    <a:pt x="256" y="14"/>
                  </a:lnTo>
                  <a:lnTo>
                    <a:pt x="266" y="14"/>
                  </a:lnTo>
                  <a:lnTo>
                    <a:pt x="275" y="14"/>
                  </a:lnTo>
                  <a:lnTo>
                    <a:pt x="284" y="14"/>
                  </a:lnTo>
                  <a:lnTo>
                    <a:pt x="294" y="14"/>
                  </a:lnTo>
                  <a:lnTo>
                    <a:pt x="303" y="14"/>
                  </a:lnTo>
                  <a:lnTo>
                    <a:pt x="312" y="19"/>
                  </a:lnTo>
                  <a:lnTo>
                    <a:pt x="322" y="19"/>
                  </a:lnTo>
                  <a:lnTo>
                    <a:pt x="326" y="19"/>
                  </a:lnTo>
                  <a:lnTo>
                    <a:pt x="336" y="19"/>
                  </a:lnTo>
                  <a:lnTo>
                    <a:pt x="345" y="19"/>
                  </a:lnTo>
                  <a:lnTo>
                    <a:pt x="354" y="19"/>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4" name="Group 603"/>
          <p:cNvGrpSpPr/>
          <p:nvPr/>
        </p:nvGrpSpPr>
        <p:grpSpPr>
          <a:xfrm>
            <a:off x="5773659" y="855641"/>
            <a:ext cx="3030213" cy="2092100"/>
            <a:chOff x="5773659" y="855641"/>
            <a:chExt cx="3030213" cy="2092100"/>
          </a:xfrm>
        </p:grpSpPr>
        <p:sp>
          <p:nvSpPr>
            <p:cNvPr id="605" name="Freeform 81"/>
            <p:cNvSpPr>
              <a:spLocks/>
            </p:cNvSpPr>
            <p:nvPr/>
          </p:nvSpPr>
          <p:spPr bwMode="auto">
            <a:xfrm>
              <a:off x="5773659" y="855641"/>
              <a:ext cx="931762" cy="1293673"/>
            </a:xfrm>
            <a:custGeom>
              <a:avLst/>
              <a:gdLst>
                <a:gd name="T0" fmla="*/ 236537 w 587"/>
                <a:gd name="T1" fmla="*/ 44450 h 815"/>
                <a:gd name="T2" fmla="*/ 250825 w 587"/>
                <a:gd name="T3" fmla="*/ 82550 h 815"/>
                <a:gd name="T4" fmla="*/ 258762 w 587"/>
                <a:gd name="T5" fmla="*/ 119062 h 815"/>
                <a:gd name="T6" fmla="*/ 273050 w 587"/>
                <a:gd name="T7" fmla="*/ 149225 h 815"/>
                <a:gd name="T8" fmla="*/ 280987 w 587"/>
                <a:gd name="T9" fmla="*/ 177800 h 815"/>
                <a:gd name="T10" fmla="*/ 295275 w 587"/>
                <a:gd name="T11" fmla="*/ 207962 h 815"/>
                <a:gd name="T12" fmla="*/ 309562 w 587"/>
                <a:gd name="T13" fmla="*/ 252412 h 815"/>
                <a:gd name="T14" fmla="*/ 331787 w 587"/>
                <a:gd name="T15" fmla="*/ 288925 h 815"/>
                <a:gd name="T16" fmla="*/ 339725 w 587"/>
                <a:gd name="T17" fmla="*/ 325437 h 815"/>
                <a:gd name="T18" fmla="*/ 361950 w 587"/>
                <a:gd name="T19" fmla="*/ 363537 h 815"/>
                <a:gd name="T20" fmla="*/ 369887 w 587"/>
                <a:gd name="T21" fmla="*/ 385762 h 815"/>
                <a:gd name="T22" fmla="*/ 392112 w 587"/>
                <a:gd name="T23" fmla="*/ 422275 h 815"/>
                <a:gd name="T24" fmla="*/ 406400 w 587"/>
                <a:gd name="T25" fmla="*/ 466725 h 815"/>
                <a:gd name="T26" fmla="*/ 428625 w 587"/>
                <a:gd name="T27" fmla="*/ 495300 h 815"/>
                <a:gd name="T28" fmla="*/ 436562 w 587"/>
                <a:gd name="T29" fmla="*/ 525462 h 815"/>
                <a:gd name="T30" fmla="*/ 450850 w 587"/>
                <a:gd name="T31" fmla="*/ 547687 h 815"/>
                <a:gd name="T32" fmla="*/ 457200 w 587"/>
                <a:gd name="T33" fmla="*/ 569912 h 815"/>
                <a:gd name="T34" fmla="*/ 487362 w 587"/>
                <a:gd name="T35" fmla="*/ 614362 h 815"/>
                <a:gd name="T36" fmla="*/ 501650 w 587"/>
                <a:gd name="T37" fmla="*/ 658812 h 815"/>
                <a:gd name="T38" fmla="*/ 523875 w 587"/>
                <a:gd name="T39" fmla="*/ 695325 h 815"/>
                <a:gd name="T40" fmla="*/ 546100 w 587"/>
                <a:gd name="T41" fmla="*/ 725487 h 815"/>
                <a:gd name="T42" fmla="*/ 561975 w 587"/>
                <a:gd name="T43" fmla="*/ 762000 h 815"/>
                <a:gd name="T44" fmla="*/ 576262 w 587"/>
                <a:gd name="T45" fmla="*/ 784225 h 815"/>
                <a:gd name="T46" fmla="*/ 590550 w 587"/>
                <a:gd name="T47" fmla="*/ 806450 h 815"/>
                <a:gd name="T48" fmla="*/ 606425 w 587"/>
                <a:gd name="T49" fmla="*/ 842962 h 815"/>
                <a:gd name="T50" fmla="*/ 635000 w 587"/>
                <a:gd name="T51" fmla="*/ 881062 h 815"/>
                <a:gd name="T52" fmla="*/ 650875 w 587"/>
                <a:gd name="T53" fmla="*/ 917575 h 815"/>
                <a:gd name="T54" fmla="*/ 673100 w 587"/>
                <a:gd name="T55" fmla="*/ 947737 h 815"/>
                <a:gd name="T56" fmla="*/ 701675 w 587"/>
                <a:gd name="T57" fmla="*/ 984250 h 815"/>
                <a:gd name="T58" fmla="*/ 715962 w 587"/>
                <a:gd name="T59" fmla="*/ 1012825 h 815"/>
                <a:gd name="T60" fmla="*/ 731837 w 587"/>
                <a:gd name="T61" fmla="*/ 1035050 h 815"/>
                <a:gd name="T62" fmla="*/ 746125 w 587"/>
                <a:gd name="T63" fmla="*/ 1057275 h 815"/>
                <a:gd name="T64" fmla="*/ 760412 w 587"/>
                <a:gd name="T65" fmla="*/ 1079500 h 815"/>
                <a:gd name="T66" fmla="*/ 776287 w 587"/>
                <a:gd name="T67" fmla="*/ 1101725 h 815"/>
                <a:gd name="T68" fmla="*/ 790575 w 587"/>
                <a:gd name="T69" fmla="*/ 1123950 h 815"/>
                <a:gd name="T70" fmla="*/ 812800 w 587"/>
                <a:gd name="T71" fmla="*/ 1146175 h 815"/>
                <a:gd name="T72" fmla="*/ 827087 w 587"/>
                <a:gd name="T73" fmla="*/ 1168400 h 815"/>
                <a:gd name="T74" fmla="*/ 842962 w 587"/>
                <a:gd name="T75" fmla="*/ 1190625 h 815"/>
                <a:gd name="T76" fmla="*/ 865187 w 587"/>
                <a:gd name="T77" fmla="*/ 1212850 h 815"/>
                <a:gd name="T78" fmla="*/ 879475 w 587"/>
                <a:gd name="T79" fmla="*/ 1235075 h 815"/>
                <a:gd name="T80" fmla="*/ 901700 w 587"/>
                <a:gd name="T81" fmla="*/ 1257300 h 815"/>
                <a:gd name="T82" fmla="*/ 915987 w 587"/>
                <a:gd name="T83" fmla="*/ 1279525 h 81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7" h="815">
                  <a:moveTo>
                    <a:pt x="0" y="0"/>
                  </a:moveTo>
                  <a:lnTo>
                    <a:pt x="149" y="5"/>
                  </a:lnTo>
                  <a:lnTo>
                    <a:pt x="149" y="28"/>
                  </a:lnTo>
                  <a:lnTo>
                    <a:pt x="153" y="33"/>
                  </a:lnTo>
                  <a:lnTo>
                    <a:pt x="153" y="47"/>
                  </a:lnTo>
                  <a:lnTo>
                    <a:pt x="158" y="52"/>
                  </a:lnTo>
                  <a:lnTo>
                    <a:pt x="158" y="61"/>
                  </a:lnTo>
                  <a:lnTo>
                    <a:pt x="163" y="66"/>
                  </a:lnTo>
                  <a:lnTo>
                    <a:pt x="163" y="75"/>
                  </a:lnTo>
                  <a:lnTo>
                    <a:pt x="167" y="80"/>
                  </a:lnTo>
                  <a:lnTo>
                    <a:pt x="167" y="89"/>
                  </a:lnTo>
                  <a:lnTo>
                    <a:pt x="172" y="94"/>
                  </a:lnTo>
                  <a:lnTo>
                    <a:pt x="172" y="103"/>
                  </a:lnTo>
                  <a:lnTo>
                    <a:pt x="177" y="108"/>
                  </a:lnTo>
                  <a:lnTo>
                    <a:pt x="177" y="112"/>
                  </a:lnTo>
                  <a:lnTo>
                    <a:pt x="181" y="117"/>
                  </a:lnTo>
                  <a:lnTo>
                    <a:pt x="181" y="126"/>
                  </a:lnTo>
                  <a:lnTo>
                    <a:pt x="186" y="131"/>
                  </a:lnTo>
                  <a:lnTo>
                    <a:pt x="186" y="140"/>
                  </a:lnTo>
                  <a:lnTo>
                    <a:pt x="195" y="149"/>
                  </a:lnTo>
                  <a:lnTo>
                    <a:pt x="195" y="159"/>
                  </a:lnTo>
                  <a:lnTo>
                    <a:pt x="200" y="163"/>
                  </a:lnTo>
                  <a:lnTo>
                    <a:pt x="200" y="173"/>
                  </a:lnTo>
                  <a:lnTo>
                    <a:pt x="209" y="182"/>
                  </a:lnTo>
                  <a:lnTo>
                    <a:pt x="209" y="191"/>
                  </a:lnTo>
                  <a:lnTo>
                    <a:pt x="214" y="196"/>
                  </a:lnTo>
                  <a:lnTo>
                    <a:pt x="214" y="205"/>
                  </a:lnTo>
                  <a:lnTo>
                    <a:pt x="223" y="215"/>
                  </a:lnTo>
                  <a:lnTo>
                    <a:pt x="223" y="224"/>
                  </a:lnTo>
                  <a:lnTo>
                    <a:pt x="228" y="229"/>
                  </a:lnTo>
                  <a:lnTo>
                    <a:pt x="228" y="233"/>
                  </a:lnTo>
                  <a:lnTo>
                    <a:pt x="233" y="238"/>
                  </a:lnTo>
                  <a:lnTo>
                    <a:pt x="233" y="243"/>
                  </a:lnTo>
                  <a:lnTo>
                    <a:pt x="237" y="247"/>
                  </a:lnTo>
                  <a:lnTo>
                    <a:pt x="237" y="257"/>
                  </a:lnTo>
                  <a:lnTo>
                    <a:pt x="247" y="266"/>
                  </a:lnTo>
                  <a:lnTo>
                    <a:pt x="247" y="275"/>
                  </a:lnTo>
                  <a:lnTo>
                    <a:pt x="256" y="285"/>
                  </a:lnTo>
                  <a:lnTo>
                    <a:pt x="256" y="294"/>
                  </a:lnTo>
                  <a:lnTo>
                    <a:pt x="261" y="298"/>
                  </a:lnTo>
                  <a:lnTo>
                    <a:pt x="261" y="303"/>
                  </a:lnTo>
                  <a:lnTo>
                    <a:pt x="270" y="312"/>
                  </a:lnTo>
                  <a:lnTo>
                    <a:pt x="270" y="322"/>
                  </a:lnTo>
                  <a:lnTo>
                    <a:pt x="275" y="326"/>
                  </a:lnTo>
                  <a:lnTo>
                    <a:pt x="275" y="331"/>
                  </a:lnTo>
                  <a:lnTo>
                    <a:pt x="279" y="336"/>
                  </a:lnTo>
                  <a:lnTo>
                    <a:pt x="279" y="340"/>
                  </a:lnTo>
                  <a:lnTo>
                    <a:pt x="284" y="345"/>
                  </a:lnTo>
                  <a:lnTo>
                    <a:pt x="284" y="350"/>
                  </a:lnTo>
                  <a:lnTo>
                    <a:pt x="288" y="354"/>
                  </a:lnTo>
                  <a:lnTo>
                    <a:pt x="288" y="359"/>
                  </a:lnTo>
                  <a:lnTo>
                    <a:pt x="298" y="368"/>
                  </a:lnTo>
                  <a:lnTo>
                    <a:pt x="298" y="378"/>
                  </a:lnTo>
                  <a:lnTo>
                    <a:pt x="307" y="387"/>
                  </a:lnTo>
                  <a:lnTo>
                    <a:pt x="307" y="396"/>
                  </a:lnTo>
                  <a:lnTo>
                    <a:pt x="316" y="406"/>
                  </a:lnTo>
                  <a:lnTo>
                    <a:pt x="316" y="415"/>
                  </a:lnTo>
                  <a:lnTo>
                    <a:pt x="326" y="424"/>
                  </a:lnTo>
                  <a:lnTo>
                    <a:pt x="326" y="434"/>
                  </a:lnTo>
                  <a:lnTo>
                    <a:pt x="330" y="438"/>
                  </a:lnTo>
                  <a:lnTo>
                    <a:pt x="335" y="443"/>
                  </a:lnTo>
                  <a:lnTo>
                    <a:pt x="335" y="447"/>
                  </a:lnTo>
                  <a:lnTo>
                    <a:pt x="344" y="457"/>
                  </a:lnTo>
                  <a:lnTo>
                    <a:pt x="344" y="466"/>
                  </a:lnTo>
                  <a:lnTo>
                    <a:pt x="354" y="475"/>
                  </a:lnTo>
                  <a:lnTo>
                    <a:pt x="354" y="480"/>
                  </a:lnTo>
                  <a:lnTo>
                    <a:pt x="358" y="485"/>
                  </a:lnTo>
                  <a:lnTo>
                    <a:pt x="358" y="489"/>
                  </a:lnTo>
                  <a:lnTo>
                    <a:pt x="363" y="494"/>
                  </a:lnTo>
                  <a:lnTo>
                    <a:pt x="363" y="499"/>
                  </a:lnTo>
                  <a:lnTo>
                    <a:pt x="368" y="503"/>
                  </a:lnTo>
                  <a:lnTo>
                    <a:pt x="372" y="508"/>
                  </a:lnTo>
                  <a:lnTo>
                    <a:pt x="372" y="513"/>
                  </a:lnTo>
                  <a:lnTo>
                    <a:pt x="382" y="522"/>
                  </a:lnTo>
                  <a:lnTo>
                    <a:pt x="382" y="531"/>
                  </a:lnTo>
                  <a:lnTo>
                    <a:pt x="391" y="541"/>
                  </a:lnTo>
                  <a:lnTo>
                    <a:pt x="391" y="545"/>
                  </a:lnTo>
                  <a:lnTo>
                    <a:pt x="400" y="555"/>
                  </a:lnTo>
                  <a:lnTo>
                    <a:pt x="400" y="559"/>
                  </a:lnTo>
                  <a:lnTo>
                    <a:pt x="410" y="569"/>
                  </a:lnTo>
                  <a:lnTo>
                    <a:pt x="410" y="578"/>
                  </a:lnTo>
                  <a:lnTo>
                    <a:pt x="414" y="583"/>
                  </a:lnTo>
                  <a:lnTo>
                    <a:pt x="424" y="592"/>
                  </a:lnTo>
                  <a:lnTo>
                    <a:pt x="424" y="597"/>
                  </a:lnTo>
                  <a:lnTo>
                    <a:pt x="433" y="606"/>
                  </a:lnTo>
                  <a:lnTo>
                    <a:pt x="433" y="610"/>
                  </a:lnTo>
                  <a:lnTo>
                    <a:pt x="442" y="620"/>
                  </a:lnTo>
                  <a:lnTo>
                    <a:pt x="442" y="629"/>
                  </a:lnTo>
                  <a:lnTo>
                    <a:pt x="447" y="634"/>
                  </a:lnTo>
                  <a:lnTo>
                    <a:pt x="451" y="638"/>
                  </a:lnTo>
                  <a:lnTo>
                    <a:pt x="456" y="643"/>
                  </a:lnTo>
                  <a:lnTo>
                    <a:pt x="456" y="648"/>
                  </a:lnTo>
                  <a:lnTo>
                    <a:pt x="461" y="652"/>
                  </a:lnTo>
                  <a:lnTo>
                    <a:pt x="465" y="657"/>
                  </a:lnTo>
                  <a:lnTo>
                    <a:pt x="465" y="662"/>
                  </a:lnTo>
                  <a:lnTo>
                    <a:pt x="470" y="666"/>
                  </a:lnTo>
                  <a:lnTo>
                    <a:pt x="475" y="671"/>
                  </a:lnTo>
                  <a:lnTo>
                    <a:pt x="479" y="676"/>
                  </a:lnTo>
                  <a:lnTo>
                    <a:pt x="479" y="680"/>
                  </a:lnTo>
                  <a:lnTo>
                    <a:pt x="484" y="685"/>
                  </a:lnTo>
                  <a:lnTo>
                    <a:pt x="489" y="690"/>
                  </a:lnTo>
                  <a:lnTo>
                    <a:pt x="489" y="694"/>
                  </a:lnTo>
                  <a:lnTo>
                    <a:pt x="493" y="699"/>
                  </a:lnTo>
                  <a:lnTo>
                    <a:pt x="498" y="704"/>
                  </a:lnTo>
                  <a:lnTo>
                    <a:pt x="498" y="708"/>
                  </a:lnTo>
                  <a:lnTo>
                    <a:pt x="503" y="713"/>
                  </a:lnTo>
                  <a:lnTo>
                    <a:pt x="507" y="718"/>
                  </a:lnTo>
                  <a:lnTo>
                    <a:pt x="512" y="722"/>
                  </a:lnTo>
                  <a:lnTo>
                    <a:pt x="517" y="727"/>
                  </a:lnTo>
                  <a:lnTo>
                    <a:pt x="517" y="732"/>
                  </a:lnTo>
                  <a:lnTo>
                    <a:pt x="521" y="736"/>
                  </a:lnTo>
                  <a:lnTo>
                    <a:pt x="526" y="741"/>
                  </a:lnTo>
                  <a:lnTo>
                    <a:pt x="526" y="746"/>
                  </a:lnTo>
                  <a:lnTo>
                    <a:pt x="531" y="750"/>
                  </a:lnTo>
                  <a:lnTo>
                    <a:pt x="535" y="755"/>
                  </a:lnTo>
                  <a:lnTo>
                    <a:pt x="540" y="760"/>
                  </a:lnTo>
                  <a:lnTo>
                    <a:pt x="545" y="764"/>
                  </a:lnTo>
                  <a:lnTo>
                    <a:pt x="545" y="769"/>
                  </a:lnTo>
                  <a:lnTo>
                    <a:pt x="549" y="773"/>
                  </a:lnTo>
                  <a:lnTo>
                    <a:pt x="554" y="778"/>
                  </a:lnTo>
                  <a:lnTo>
                    <a:pt x="559" y="783"/>
                  </a:lnTo>
                  <a:lnTo>
                    <a:pt x="563" y="787"/>
                  </a:lnTo>
                  <a:lnTo>
                    <a:pt x="568" y="792"/>
                  </a:lnTo>
                  <a:lnTo>
                    <a:pt x="573" y="797"/>
                  </a:lnTo>
                  <a:lnTo>
                    <a:pt x="573" y="801"/>
                  </a:lnTo>
                  <a:lnTo>
                    <a:pt x="577" y="806"/>
                  </a:lnTo>
                  <a:lnTo>
                    <a:pt x="582" y="811"/>
                  </a:lnTo>
                  <a:lnTo>
                    <a:pt x="587" y="815"/>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6" name="Freeform 82"/>
            <p:cNvSpPr>
              <a:spLocks/>
            </p:cNvSpPr>
            <p:nvPr/>
          </p:nvSpPr>
          <p:spPr bwMode="auto">
            <a:xfrm>
              <a:off x="6705422" y="2149315"/>
              <a:ext cx="1160338" cy="680964"/>
            </a:xfrm>
            <a:custGeom>
              <a:avLst/>
              <a:gdLst>
                <a:gd name="T0" fmla="*/ 14287 w 731"/>
                <a:gd name="T1" fmla="*/ 22225 h 429"/>
                <a:gd name="T2" fmla="*/ 36512 w 731"/>
                <a:gd name="T3" fmla="*/ 44450 h 429"/>
                <a:gd name="T4" fmla="*/ 58737 w 731"/>
                <a:gd name="T5" fmla="*/ 66675 h 429"/>
                <a:gd name="T6" fmla="*/ 80962 w 731"/>
                <a:gd name="T7" fmla="*/ 96837 h 429"/>
                <a:gd name="T8" fmla="*/ 109537 w 731"/>
                <a:gd name="T9" fmla="*/ 119062 h 429"/>
                <a:gd name="T10" fmla="*/ 131762 w 731"/>
                <a:gd name="T11" fmla="*/ 141287 h 429"/>
                <a:gd name="T12" fmla="*/ 153987 w 731"/>
                <a:gd name="T13" fmla="*/ 163512 h 429"/>
                <a:gd name="T14" fmla="*/ 176212 w 731"/>
                <a:gd name="T15" fmla="*/ 185737 h 429"/>
                <a:gd name="T16" fmla="*/ 198437 w 731"/>
                <a:gd name="T17" fmla="*/ 207962 h 429"/>
                <a:gd name="T18" fmla="*/ 228600 w 731"/>
                <a:gd name="T19" fmla="*/ 230187 h 429"/>
                <a:gd name="T20" fmla="*/ 250825 w 731"/>
                <a:gd name="T21" fmla="*/ 252412 h 429"/>
                <a:gd name="T22" fmla="*/ 273050 w 731"/>
                <a:gd name="T23" fmla="*/ 266700 h 429"/>
                <a:gd name="T24" fmla="*/ 301625 w 731"/>
                <a:gd name="T25" fmla="*/ 288925 h 429"/>
                <a:gd name="T26" fmla="*/ 323850 w 731"/>
                <a:gd name="T27" fmla="*/ 311150 h 429"/>
                <a:gd name="T28" fmla="*/ 354012 w 731"/>
                <a:gd name="T29" fmla="*/ 325437 h 429"/>
                <a:gd name="T30" fmla="*/ 376237 w 731"/>
                <a:gd name="T31" fmla="*/ 347662 h 429"/>
                <a:gd name="T32" fmla="*/ 406400 w 731"/>
                <a:gd name="T33" fmla="*/ 363537 h 429"/>
                <a:gd name="T34" fmla="*/ 428625 w 731"/>
                <a:gd name="T35" fmla="*/ 385762 h 429"/>
                <a:gd name="T36" fmla="*/ 457200 w 731"/>
                <a:gd name="T37" fmla="*/ 400050 h 429"/>
                <a:gd name="T38" fmla="*/ 479425 w 731"/>
                <a:gd name="T39" fmla="*/ 414337 h 429"/>
                <a:gd name="T40" fmla="*/ 509587 w 731"/>
                <a:gd name="T41" fmla="*/ 430212 h 429"/>
                <a:gd name="T42" fmla="*/ 539750 w 731"/>
                <a:gd name="T43" fmla="*/ 444500 h 429"/>
                <a:gd name="T44" fmla="*/ 560387 w 731"/>
                <a:gd name="T45" fmla="*/ 466725 h 429"/>
                <a:gd name="T46" fmla="*/ 590550 w 731"/>
                <a:gd name="T47" fmla="*/ 481012 h 429"/>
                <a:gd name="T48" fmla="*/ 620712 w 731"/>
                <a:gd name="T49" fmla="*/ 495300 h 429"/>
                <a:gd name="T50" fmla="*/ 649287 w 731"/>
                <a:gd name="T51" fmla="*/ 503237 h 429"/>
                <a:gd name="T52" fmla="*/ 679450 w 731"/>
                <a:gd name="T53" fmla="*/ 517525 h 429"/>
                <a:gd name="T54" fmla="*/ 709612 w 731"/>
                <a:gd name="T55" fmla="*/ 533400 h 429"/>
                <a:gd name="T56" fmla="*/ 738187 w 731"/>
                <a:gd name="T57" fmla="*/ 547687 h 429"/>
                <a:gd name="T58" fmla="*/ 768350 w 731"/>
                <a:gd name="T59" fmla="*/ 561975 h 429"/>
                <a:gd name="T60" fmla="*/ 798512 w 731"/>
                <a:gd name="T61" fmla="*/ 569912 h 429"/>
                <a:gd name="T62" fmla="*/ 827087 w 731"/>
                <a:gd name="T63" fmla="*/ 584200 h 429"/>
                <a:gd name="T64" fmla="*/ 857250 w 731"/>
                <a:gd name="T65" fmla="*/ 592137 h 429"/>
                <a:gd name="T66" fmla="*/ 885825 w 731"/>
                <a:gd name="T67" fmla="*/ 606425 h 429"/>
                <a:gd name="T68" fmla="*/ 915987 w 731"/>
                <a:gd name="T69" fmla="*/ 614362 h 429"/>
                <a:gd name="T70" fmla="*/ 952500 w 731"/>
                <a:gd name="T71" fmla="*/ 622300 h 429"/>
                <a:gd name="T72" fmla="*/ 982662 w 731"/>
                <a:gd name="T73" fmla="*/ 636587 h 429"/>
                <a:gd name="T74" fmla="*/ 1012825 w 731"/>
                <a:gd name="T75" fmla="*/ 644525 h 429"/>
                <a:gd name="T76" fmla="*/ 1041400 w 731"/>
                <a:gd name="T77" fmla="*/ 650875 h 429"/>
                <a:gd name="T78" fmla="*/ 1077912 w 731"/>
                <a:gd name="T79" fmla="*/ 658812 h 429"/>
                <a:gd name="T80" fmla="*/ 1108075 w 731"/>
                <a:gd name="T81" fmla="*/ 666750 h 429"/>
                <a:gd name="T82" fmla="*/ 1138237 w 731"/>
                <a:gd name="T83" fmla="*/ 681037 h 4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31" h="429">
                  <a:moveTo>
                    <a:pt x="0" y="0"/>
                  </a:moveTo>
                  <a:lnTo>
                    <a:pt x="4" y="10"/>
                  </a:lnTo>
                  <a:lnTo>
                    <a:pt x="9" y="14"/>
                  </a:lnTo>
                  <a:lnTo>
                    <a:pt x="14" y="19"/>
                  </a:lnTo>
                  <a:lnTo>
                    <a:pt x="18" y="24"/>
                  </a:lnTo>
                  <a:lnTo>
                    <a:pt x="23" y="28"/>
                  </a:lnTo>
                  <a:lnTo>
                    <a:pt x="27" y="33"/>
                  </a:lnTo>
                  <a:lnTo>
                    <a:pt x="32" y="38"/>
                  </a:lnTo>
                  <a:lnTo>
                    <a:pt x="37" y="42"/>
                  </a:lnTo>
                  <a:lnTo>
                    <a:pt x="41" y="47"/>
                  </a:lnTo>
                  <a:lnTo>
                    <a:pt x="46" y="56"/>
                  </a:lnTo>
                  <a:lnTo>
                    <a:pt x="51" y="61"/>
                  </a:lnTo>
                  <a:lnTo>
                    <a:pt x="55" y="66"/>
                  </a:lnTo>
                  <a:lnTo>
                    <a:pt x="60" y="70"/>
                  </a:lnTo>
                  <a:lnTo>
                    <a:pt x="69" y="75"/>
                  </a:lnTo>
                  <a:lnTo>
                    <a:pt x="74" y="80"/>
                  </a:lnTo>
                  <a:lnTo>
                    <a:pt x="79" y="84"/>
                  </a:lnTo>
                  <a:lnTo>
                    <a:pt x="83" y="89"/>
                  </a:lnTo>
                  <a:lnTo>
                    <a:pt x="88" y="94"/>
                  </a:lnTo>
                  <a:lnTo>
                    <a:pt x="93" y="98"/>
                  </a:lnTo>
                  <a:lnTo>
                    <a:pt x="97" y="103"/>
                  </a:lnTo>
                  <a:lnTo>
                    <a:pt x="102" y="108"/>
                  </a:lnTo>
                  <a:lnTo>
                    <a:pt x="107" y="112"/>
                  </a:lnTo>
                  <a:lnTo>
                    <a:pt x="111" y="117"/>
                  </a:lnTo>
                  <a:lnTo>
                    <a:pt x="116" y="121"/>
                  </a:lnTo>
                  <a:lnTo>
                    <a:pt x="121" y="126"/>
                  </a:lnTo>
                  <a:lnTo>
                    <a:pt x="125" y="131"/>
                  </a:lnTo>
                  <a:lnTo>
                    <a:pt x="135" y="135"/>
                  </a:lnTo>
                  <a:lnTo>
                    <a:pt x="139" y="140"/>
                  </a:lnTo>
                  <a:lnTo>
                    <a:pt x="144" y="145"/>
                  </a:lnTo>
                  <a:lnTo>
                    <a:pt x="149" y="149"/>
                  </a:lnTo>
                  <a:lnTo>
                    <a:pt x="153" y="154"/>
                  </a:lnTo>
                  <a:lnTo>
                    <a:pt x="158" y="159"/>
                  </a:lnTo>
                  <a:lnTo>
                    <a:pt x="163" y="163"/>
                  </a:lnTo>
                  <a:lnTo>
                    <a:pt x="167" y="168"/>
                  </a:lnTo>
                  <a:lnTo>
                    <a:pt x="172" y="168"/>
                  </a:lnTo>
                  <a:lnTo>
                    <a:pt x="181" y="173"/>
                  </a:lnTo>
                  <a:lnTo>
                    <a:pt x="186" y="177"/>
                  </a:lnTo>
                  <a:lnTo>
                    <a:pt x="190" y="182"/>
                  </a:lnTo>
                  <a:lnTo>
                    <a:pt x="195" y="187"/>
                  </a:lnTo>
                  <a:lnTo>
                    <a:pt x="200" y="191"/>
                  </a:lnTo>
                  <a:lnTo>
                    <a:pt x="204" y="196"/>
                  </a:lnTo>
                  <a:lnTo>
                    <a:pt x="209" y="201"/>
                  </a:lnTo>
                  <a:lnTo>
                    <a:pt x="218" y="201"/>
                  </a:lnTo>
                  <a:lnTo>
                    <a:pt x="223" y="205"/>
                  </a:lnTo>
                  <a:lnTo>
                    <a:pt x="228" y="210"/>
                  </a:lnTo>
                  <a:lnTo>
                    <a:pt x="232" y="215"/>
                  </a:lnTo>
                  <a:lnTo>
                    <a:pt x="237" y="219"/>
                  </a:lnTo>
                  <a:lnTo>
                    <a:pt x="242" y="224"/>
                  </a:lnTo>
                  <a:lnTo>
                    <a:pt x="246" y="224"/>
                  </a:lnTo>
                  <a:lnTo>
                    <a:pt x="256" y="229"/>
                  </a:lnTo>
                  <a:lnTo>
                    <a:pt x="260" y="233"/>
                  </a:lnTo>
                  <a:lnTo>
                    <a:pt x="265" y="238"/>
                  </a:lnTo>
                  <a:lnTo>
                    <a:pt x="270" y="243"/>
                  </a:lnTo>
                  <a:lnTo>
                    <a:pt x="274" y="243"/>
                  </a:lnTo>
                  <a:lnTo>
                    <a:pt x="284" y="247"/>
                  </a:lnTo>
                  <a:lnTo>
                    <a:pt x="288" y="252"/>
                  </a:lnTo>
                  <a:lnTo>
                    <a:pt x="293" y="257"/>
                  </a:lnTo>
                  <a:lnTo>
                    <a:pt x="298" y="257"/>
                  </a:lnTo>
                  <a:lnTo>
                    <a:pt x="302" y="261"/>
                  </a:lnTo>
                  <a:lnTo>
                    <a:pt x="312" y="266"/>
                  </a:lnTo>
                  <a:lnTo>
                    <a:pt x="316" y="271"/>
                  </a:lnTo>
                  <a:lnTo>
                    <a:pt x="321" y="271"/>
                  </a:lnTo>
                  <a:lnTo>
                    <a:pt x="326" y="275"/>
                  </a:lnTo>
                  <a:lnTo>
                    <a:pt x="330" y="280"/>
                  </a:lnTo>
                  <a:lnTo>
                    <a:pt x="340" y="280"/>
                  </a:lnTo>
                  <a:lnTo>
                    <a:pt x="344" y="284"/>
                  </a:lnTo>
                  <a:lnTo>
                    <a:pt x="349" y="289"/>
                  </a:lnTo>
                  <a:lnTo>
                    <a:pt x="353" y="294"/>
                  </a:lnTo>
                  <a:lnTo>
                    <a:pt x="363" y="294"/>
                  </a:lnTo>
                  <a:lnTo>
                    <a:pt x="367" y="298"/>
                  </a:lnTo>
                  <a:lnTo>
                    <a:pt x="372" y="303"/>
                  </a:lnTo>
                  <a:lnTo>
                    <a:pt x="381" y="303"/>
                  </a:lnTo>
                  <a:lnTo>
                    <a:pt x="386" y="308"/>
                  </a:lnTo>
                  <a:lnTo>
                    <a:pt x="391" y="312"/>
                  </a:lnTo>
                  <a:lnTo>
                    <a:pt x="395" y="312"/>
                  </a:lnTo>
                  <a:lnTo>
                    <a:pt x="405" y="317"/>
                  </a:lnTo>
                  <a:lnTo>
                    <a:pt x="409" y="317"/>
                  </a:lnTo>
                  <a:lnTo>
                    <a:pt x="414" y="322"/>
                  </a:lnTo>
                  <a:lnTo>
                    <a:pt x="423" y="326"/>
                  </a:lnTo>
                  <a:lnTo>
                    <a:pt x="428" y="326"/>
                  </a:lnTo>
                  <a:lnTo>
                    <a:pt x="433" y="331"/>
                  </a:lnTo>
                  <a:lnTo>
                    <a:pt x="442" y="336"/>
                  </a:lnTo>
                  <a:lnTo>
                    <a:pt x="447" y="336"/>
                  </a:lnTo>
                  <a:lnTo>
                    <a:pt x="451" y="340"/>
                  </a:lnTo>
                  <a:lnTo>
                    <a:pt x="461" y="340"/>
                  </a:lnTo>
                  <a:lnTo>
                    <a:pt x="465" y="345"/>
                  </a:lnTo>
                  <a:lnTo>
                    <a:pt x="470" y="345"/>
                  </a:lnTo>
                  <a:lnTo>
                    <a:pt x="479" y="350"/>
                  </a:lnTo>
                  <a:lnTo>
                    <a:pt x="484" y="354"/>
                  </a:lnTo>
                  <a:lnTo>
                    <a:pt x="489" y="354"/>
                  </a:lnTo>
                  <a:lnTo>
                    <a:pt x="498" y="359"/>
                  </a:lnTo>
                  <a:lnTo>
                    <a:pt x="503" y="359"/>
                  </a:lnTo>
                  <a:lnTo>
                    <a:pt x="507" y="364"/>
                  </a:lnTo>
                  <a:lnTo>
                    <a:pt x="516" y="364"/>
                  </a:lnTo>
                  <a:lnTo>
                    <a:pt x="521" y="368"/>
                  </a:lnTo>
                  <a:lnTo>
                    <a:pt x="526" y="368"/>
                  </a:lnTo>
                  <a:lnTo>
                    <a:pt x="535" y="373"/>
                  </a:lnTo>
                  <a:lnTo>
                    <a:pt x="540" y="373"/>
                  </a:lnTo>
                  <a:lnTo>
                    <a:pt x="544" y="378"/>
                  </a:lnTo>
                  <a:lnTo>
                    <a:pt x="554" y="378"/>
                  </a:lnTo>
                  <a:lnTo>
                    <a:pt x="558" y="382"/>
                  </a:lnTo>
                  <a:lnTo>
                    <a:pt x="568" y="382"/>
                  </a:lnTo>
                  <a:lnTo>
                    <a:pt x="572" y="387"/>
                  </a:lnTo>
                  <a:lnTo>
                    <a:pt x="577" y="387"/>
                  </a:lnTo>
                  <a:lnTo>
                    <a:pt x="586" y="392"/>
                  </a:lnTo>
                  <a:lnTo>
                    <a:pt x="591" y="392"/>
                  </a:lnTo>
                  <a:lnTo>
                    <a:pt x="600" y="392"/>
                  </a:lnTo>
                  <a:lnTo>
                    <a:pt x="605" y="396"/>
                  </a:lnTo>
                  <a:lnTo>
                    <a:pt x="610" y="396"/>
                  </a:lnTo>
                  <a:lnTo>
                    <a:pt x="619" y="401"/>
                  </a:lnTo>
                  <a:lnTo>
                    <a:pt x="624" y="401"/>
                  </a:lnTo>
                  <a:lnTo>
                    <a:pt x="633" y="406"/>
                  </a:lnTo>
                  <a:lnTo>
                    <a:pt x="638" y="406"/>
                  </a:lnTo>
                  <a:lnTo>
                    <a:pt x="647" y="406"/>
                  </a:lnTo>
                  <a:lnTo>
                    <a:pt x="652" y="410"/>
                  </a:lnTo>
                  <a:lnTo>
                    <a:pt x="656" y="410"/>
                  </a:lnTo>
                  <a:lnTo>
                    <a:pt x="665" y="415"/>
                  </a:lnTo>
                  <a:lnTo>
                    <a:pt x="670" y="415"/>
                  </a:lnTo>
                  <a:lnTo>
                    <a:pt x="679" y="415"/>
                  </a:lnTo>
                  <a:lnTo>
                    <a:pt x="684" y="420"/>
                  </a:lnTo>
                  <a:lnTo>
                    <a:pt x="693" y="420"/>
                  </a:lnTo>
                  <a:lnTo>
                    <a:pt x="698" y="420"/>
                  </a:lnTo>
                  <a:lnTo>
                    <a:pt x="707" y="424"/>
                  </a:lnTo>
                  <a:lnTo>
                    <a:pt x="712" y="424"/>
                  </a:lnTo>
                  <a:lnTo>
                    <a:pt x="717" y="429"/>
                  </a:lnTo>
                  <a:lnTo>
                    <a:pt x="726" y="429"/>
                  </a:lnTo>
                  <a:lnTo>
                    <a:pt x="731" y="429"/>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7" name="Freeform 83"/>
            <p:cNvSpPr>
              <a:spLocks/>
            </p:cNvSpPr>
            <p:nvPr/>
          </p:nvSpPr>
          <p:spPr bwMode="auto">
            <a:xfrm>
              <a:off x="7865760" y="2830279"/>
              <a:ext cx="938112" cy="117462"/>
            </a:xfrm>
            <a:custGeom>
              <a:avLst/>
              <a:gdLst>
                <a:gd name="T0" fmla="*/ 14287 w 591"/>
                <a:gd name="T1" fmla="*/ 7938 h 74"/>
                <a:gd name="T2" fmla="*/ 36512 w 591"/>
                <a:gd name="T3" fmla="*/ 7938 h 74"/>
                <a:gd name="T4" fmla="*/ 58737 w 591"/>
                <a:gd name="T5" fmla="*/ 14288 h 74"/>
                <a:gd name="T6" fmla="*/ 80962 w 591"/>
                <a:gd name="T7" fmla="*/ 14288 h 74"/>
                <a:gd name="T8" fmla="*/ 103187 w 591"/>
                <a:gd name="T9" fmla="*/ 22225 h 74"/>
                <a:gd name="T10" fmla="*/ 125412 w 591"/>
                <a:gd name="T11" fmla="*/ 28575 h 74"/>
                <a:gd name="T12" fmla="*/ 147637 w 591"/>
                <a:gd name="T13" fmla="*/ 28575 h 74"/>
                <a:gd name="T14" fmla="*/ 169862 w 591"/>
                <a:gd name="T15" fmla="*/ 36513 h 74"/>
                <a:gd name="T16" fmla="*/ 192087 w 591"/>
                <a:gd name="T17" fmla="*/ 36513 h 74"/>
                <a:gd name="T18" fmla="*/ 220662 w 591"/>
                <a:gd name="T19" fmla="*/ 44450 h 74"/>
                <a:gd name="T20" fmla="*/ 242887 w 591"/>
                <a:gd name="T21" fmla="*/ 50800 h 74"/>
                <a:gd name="T22" fmla="*/ 265112 w 591"/>
                <a:gd name="T23" fmla="*/ 50800 h 74"/>
                <a:gd name="T24" fmla="*/ 295275 w 591"/>
                <a:gd name="T25" fmla="*/ 58738 h 74"/>
                <a:gd name="T26" fmla="*/ 317500 w 591"/>
                <a:gd name="T27" fmla="*/ 58738 h 74"/>
                <a:gd name="T28" fmla="*/ 339725 w 591"/>
                <a:gd name="T29" fmla="*/ 66675 h 74"/>
                <a:gd name="T30" fmla="*/ 369887 w 591"/>
                <a:gd name="T31" fmla="*/ 66675 h 74"/>
                <a:gd name="T32" fmla="*/ 398462 w 591"/>
                <a:gd name="T33" fmla="*/ 73025 h 74"/>
                <a:gd name="T34" fmla="*/ 420687 w 591"/>
                <a:gd name="T35" fmla="*/ 73025 h 74"/>
                <a:gd name="T36" fmla="*/ 450850 w 591"/>
                <a:gd name="T37" fmla="*/ 73025 h 74"/>
                <a:gd name="T38" fmla="*/ 479425 w 591"/>
                <a:gd name="T39" fmla="*/ 80963 h 74"/>
                <a:gd name="T40" fmla="*/ 501650 w 591"/>
                <a:gd name="T41" fmla="*/ 80963 h 74"/>
                <a:gd name="T42" fmla="*/ 531812 w 591"/>
                <a:gd name="T43" fmla="*/ 88900 h 74"/>
                <a:gd name="T44" fmla="*/ 561975 w 591"/>
                <a:gd name="T45" fmla="*/ 88900 h 74"/>
                <a:gd name="T46" fmla="*/ 584200 w 591"/>
                <a:gd name="T47" fmla="*/ 88900 h 74"/>
                <a:gd name="T48" fmla="*/ 612775 w 591"/>
                <a:gd name="T49" fmla="*/ 95250 h 74"/>
                <a:gd name="T50" fmla="*/ 642937 w 591"/>
                <a:gd name="T51" fmla="*/ 95250 h 74"/>
                <a:gd name="T52" fmla="*/ 671512 w 591"/>
                <a:gd name="T53" fmla="*/ 95250 h 74"/>
                <a:gd name="T54" fmla="*/ 693737 w 591"/>
                <a:gd name="T55" fmla="*/ 103188 h 74"/>
                <a:gd name="T56" fmla="*/ 723900 w 591"/>
                <a:gd name="T57" fmla="*/ 103188 h 74"/>
                <a:gd name="T58" fmla="*/ 754062 w 591"/>
                <a:gd name="T59" fmla="*/ 103188 h 74"/>
                <a:gd name="T60" fmla="*/ 782637 w 591"/>
                <a:gd name="T61" fmla="*/ 111125 h 74"/>
                <a:gd name="T62" fmla="*/ 812800 w 591"/>
                <a:gd name="T63" fmla="*/ 111125 h 74"/>
                <a:gd name="T64" fmla="*/ 842962 w 591"/>
                <a:gd name="T65" fmla="*/ 111125 h 74"/>
                <a:gd name="T66" fmla="*/ 865187 w 591"/>
                <a:gd name="T67" fmla="*/ 111125 h 74"/>
                <a:gd name="T68" fmla="*/ 893762 w 591"/>
                <a:gd name="T69" fmla="*/ 117475 h 74"/>
                <a:gd name="T70" fmla="*/ 923925 w 591"/>
                <a:gd name="T71" fmla="*/ 117475 h 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1" h="74">
                  <a:moveTo>
                    <a:pt x="0" y="0"/>
                  </a:moveTo>
                  <a:lnTo>
                    <a:pt x="9" y="5"/>
                  </a:lnTo>
                  <a:lnTo>
                    <a:pt x="14" y="5"/>
                  </a:lnTo>
                  <a:lnTo>
                    <a:pt x="23" y="5"/>
                  </a:lnTo>
                  <a:lnTo>
                    <a:pt x="28" y="9"/>
                  </a:lnTo>
                  <a:lnTo>
                    <a:pt x="37" y="9"/>
                  </a:lnTo>
                  <a:lnTo>
                    <a:pt x="42" y="9"/>
                  </a:lnTo>
                  <a:lnTo>
                    <a:pt x="51" y="9"/>
                  </a:lnTo>
                  <a:lnTo>
                    <a:pt x="56" y="14"/>
                  </a:lnTo>
                  <a:lnTo>
                    <a:pt x="65" y="14"/>
                  </a:lnTo>
                  <a:lnTo>
                    <a:pt x="70" y="14"/>
                  </a:lnTo>
                  <a:lnTo>
                    <a:pt x="79" y="18"/>
                  </a:lnTo>
                  <a:lnTo>
                    <a:pt x="84" y="18"/>
                  </a:lnTo>
                  <a:lnTo>
                    <a:pt x="93" y="18"/>
                  </a:lnTo>
                  <a:lnTo>
                    <a:pt x="102" y="23"/>
                  </a:lnTo>
                  <a:lnTo>
                    <a:pt x="107" y="23"/>
                  </a:lnTo>
                  <a:lnTo>
                    <a:pt x="116" y="23"/>
                  </a:lnTo>
                  <a:lnTo>
                    <a:pt x="121" y="23"/>
                  </a:lnTo>
                  <a:lnTo>
                    <a:pt x="130" y="28"/>
                  </a:lnTo>
                  <a:lnTo>
                    <a:pt x="139" y="28"/>
                  </a:lnTo>
                  <a:lnTo>
                    <a:pt x="144" y="28"/>
                  </a:lnTo>
                  <a:lnTo>
                    <a:pt x="153" y="32"/>
                  </a:lnTo>
                  <a:lnTo>
                    <a:pt x="163" y="32"/>
                  </a:lnTo>
                  <a:lnTo>
                    <a:pt x="167" y="32"/>
                  </a:lnTo>
                  <a:lnTo>
                    <a:pt x="177" y="32"/>
                  </a:lnTo>
                  <a:lnTo>
                    <a:pt x="186" y="37"/>
                  </a:lnTo>
                  <a:lnTo>
                    <a:pt x="191" y="37"/>
                  </a:lnTo>
                  <a:lnTo>
                    <a:pt x="200" y="37"/>
                  </a:lnTo>
                  <a:lnTo>
                    <a:pt x="209" y="37"/>
                  </a:lnTo>
                  <a:lnTo>
                    <a:pt x="214" y="42"/>
                  </a:lnTo>
                  <a:lnTo>
                    <a:pt x="223" y="42"/>
                  </a:lnTo>
                  <a:lnTo>
                    <a:pt x="233" y="42"/>
                  </a:lnTo>
                  <a:lnTo>
                    <a:pt x="242" y="42"/>
                  </a:lnTo>
                  <a:lnTo>
                    <a:pt x="251" y="46"/>
                  </a:lnTo>
                  <a:lnTo>
                    <a:pt x="256" y="46"/>
                  </a:lnTo>
                  <a:lnTo>
                    <a:pt x="265" y="46"/>
                  </a:lnTo>
                  <a:lnTo>
                    <a:pt x="274" y="46"/>
                  </a:lnTo>
                  <a:lnTo>
                    <a:pt x="284" y="46"/>
                  </a:lnTo>
                  <a:lnTo>
                    <a:pt x="293" y="51"/>
                  </a:lnTo>
                  <a:lnTo>
                    <a:pt x="302" y="51"/>
                  </a:lnTo>
                  <a:lnTo>
                    <a:pt x="307" y="51"/>
                  </a:lnTo>
                  <a:lnTo>
                    <a:pt x="316" y="51"/>
                  </a:lnTo>
                  <a:lnTo>
                    <a:pt x="326" y="51"/>
                  </a:lnTo>
                  <a:lnTo>
                    <a:pt x="335" y="56"/>
                  </a:lnTo>
                  <a:lnTo>
                    <a:pt x="344" y="56"/>
                  </a:lnTo>
                  <a:lnTo>
                    <a:pt x="354" y="56"/>
                  </a:lnTo>
                  <a:lnTo>
                    <a:pt x="358" y="56"/>
                  </a:lnTo>
                  <a:lnTo>
                    <a:pt x="368" y="56"/>
                  </a:lnTo>
                  <a:lnTo>
                    <a:pt x="377" y="60"/>
                  </a:lnTo>
                  <a:lnTo>
                    <a:pt x="386" y="60"/>
                  </a:lnTo>
                  <a:lnTo>
                    <a:pt x="396" y="60"/>
                  </a:lnTo>
                  <a:lnTo>
                    <a:pt x="405" y="60"/>
                  </a:lnTo>
                  <a:lnTo>
                    <a:pt x="414" y="60"/>
                  </a:lnTo>
                  <a:lnTo>
                    <a:pt x="423" y="60"/>
                  </a:lnTo>
                  <a:lnTo>
                    <a:pt x="428" y="65"/>
                  </a:lnTo>
                  <a:lnTo>
                    <a:pt x="437" y="65"/>
                  </a:lnTo>
                  <a:lnTo>
                    <a:pt x="447" y="65"/>
                  </a:lnTo>
                  <a:lnTo>
                    <a:pt x="456" y="65"/>
                  </a:lnTo>
                  <a:lnTo>
                    <a:pt x="465" y="65"/>
                  </a:lnTo>
                  <a:lnTo>
                    <a:pt x="475" y="65"/>
                  </a:lnTo>
                  <a:lnTo>
                    <a:pt x="484" y="70"/>
                  </a:lnTo>
                  <a:lnTo>
                    <a:pt x="493" y="70"/>
                  </a:lnTo>
                  <a:lnTo>
                    <a:pt x="503" y="70"/>
                  </a:lnTo>
                  <a:lnTo>
                    <a:pt x="512" y="70"/>
                  </a:lnTo>
                  <a:lnTo>
                    <a:pt x="521" y="70"/>
                  </a:lnTo>
                  <a:lnTo>
                    <a:pt x="531" y="70"/>
                  </a:lnTo>
                  <a:lnTo>
                    <a:pt x="535" y="70"/>
                  </a:lnTo>
                  <a:lnTo>
                    <a:pt x="545" y="70"/>
                  </a:lnTo>
                  <a:lnTo>
                    <a:pt x="554" y="74"/>
                  </a:lnTo>
                  <a:lnTo>
                    <a:pt x="563" y="74"/>
                  </a:lnTo>
                  <a:lnTo>
                    <a:pt x="573" y="74"/>
                  </a:lnTo>
                  <a:lnTo>
                    <a:pt x="582" y="74"/>
                  </a:lnTo>
                  <a:lnTo>
                    <a:pt x="591" y="74"/>
                  </a:lnTo>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08" name="Group 607"/>
          <p:cNvGrpSpPr/>
          <p:nvPr/>
        </p:nvGrpSpPr>
        <p:grpSpPr>
          <a:xfrm>
            <a:off x="1232139" y="2293704"/>
            <a:ext cx="2935001" cy="620654"/>
            <a:chOff x="1232139" y="2293704"/>
            <a:chExt cx="2935001" cy="620654"/>
          </a:xfrm>
        </p:grpSpPr>
        <p:sp>
          <p:nvSpPr>
            <p:cNvPr id="609" name="Freeform 83"/>
            <p:cNvSpPr>
              <a:spLocks/>
            </p:cNvSpPr>
            <p:nvPr/>
          </p:nvSpPr>
          <p:spPr bwMode="auto">
            <a:xfrm>
              <a:off x="1232139" y="2293704"/>
              <a:ext cx="1182572" cy="620654"/>
            </a:xfrm>
            <a:custGeom>
              <a:avLst/>
              <a:gdLst>
                <a:gd name="T0" fmla="*/ 222250 w 745"/>
                <a:gd name="T1" fmla="*/ 450850 h 391"/>
                <a:gd name="T2" fmla="*/ 236538 w 745"/>
                <a:gd name="T3" fmla="*/ 139700 h 391"/>
                <a:gd name="T4" fmla="*/ 244475 w 745"/>
                <a:gd name="T5" fmla="*/ 6350 h 391"/>
                <a:gd name="T6" fmla="*/ 266700 w 745"/>
                <a:gd name="T7" fmla="*/ 6350 h 391"/>
                <a:gd name="T8" fmla="*/ 288925 w 745"/>
                <a:gd name="T9" fmla="*/ 14287 h 391"/>
                <a:gd name="T10" fmla="*/ 311150 w 745"/>
                <a:gd name="T11" fmla="*/ 28575 h 391"/>
                <a:gd name="T12" fmla="*/ 333375 w 745"/>
                <a:gd name="T13" fmla="*/ 36512 h 391"/>
                <a:gd name="T14" fmla="*/ 355600 w 745"/>
                <a:gd name="T15" fmla="*/ 44450 h 391"/>
                <a:gd name="T16" fmla="*/ 377825 w 745"/>
                <a:gd name="T17" fmla="*/ 50800 h 391"/>
                <a:gd name="T18" fmla="*/ 400050 w 745"/>
                <a:gd name="T19" fmla="*/ 58737 h 391"/>
                <a:gd name="T20" fmla="*/ 422275 w 745"/>
                <a:gd name="T21" fmla="*/ 66675 h 391"/>
                <a:gd name="T22" fmla="*/ 444500 w 745"/>
                <a:gd name="T23" fmla="*/ 73025 h 391"/>
                <a:gd name="T24" fmla="*/ 466725 w 745"/>
                <a:gd name="T25" fmla="*/ 88900 h 391"/>
                <a:gd name="T26" fmla="*/ 488950 w 745"/>
                <a:gd name="T27" fmla="*/ 95250 h 391"/>
                <a:gd name="T28" fmla="*/ 511175 w 745"/>
                <a:gd name="T29" fmla="*/ 103187 h 391"/>
                <a:gd name="T30" fmla="*/ 533400 w 745"/>
                <a:gd name="T31" fmla="*/ 111125 h 391"/>
                <a:gd name="T32" fmla="*/ 555625 w 745"/>
                <a:gd name="T33" fmla="*/ 117475 h 391"/>
                <a:gd name="T34" fmla="*/ 577850 w 745"/>
                <a:gd name="T35" fmla="*/ 125412 h 391"/>
                <a:gd name="T36" fmla="*/ 600075 w 745"/>
                <a:gd name="T37" fmla="*/ 133350 h 391"/>
                <a:gd name="T38" fmla="*/ 620713 w 745"/>
                <a:gd name="T39" fmla="*/ 139700 h 391"/>
                <a:gd name="T40" fmla="*/ 642938 w 745"/>
                <a:gd name="T41" fmla="*/ 147637 h 391"/>
                <a:gd name="T42" fmla="*/ 665163 w 745"/>
                <a:gd name="T43" fmla="*/ 155575 h 391"/>
                <a:gd name="T44" fmla="*/ 687388 w 745"/>
                <a:gd name="T45" fmla="*/ 161925 h 391"/>
                <a:gd name="T46" fmla="*/ 709613 w 745"/>
                <a:gd name="T47" fmla="*/ 177800 h 391"/>
                <a:gd name="T48" fmla="*/ 731838 w 745"/>
                <a:gd name="T49" fmla="*/ 177800 h 391"/>
                <a:gd name="T50" fmla="*/ 754063 w 745"/>
                <a:gd name="T51" fmla="*/ 192087 h 391"/>
                <a:gd name="T52" fmla="*/ 776288 w 745"/>
                <a:gd name="T53" fmla="*/ 192087 h 391"/>
                <a:gd name="T54" fmla="*/ 798513 w 745"/>
                <a:gd name="T55" fmla="*/ 206375 h 391"/>
                <a:gd name="T56" fmla="*/ 820738 w 745"/>
                <a:gd name="T57" fmla="*/ 214312 h 391"/>
                <a:gd name="T58" fmla="*/ 842963 w 745"/>
                <a:gd name="T59" fmla="*/ 222250 h 391"/>
                <a:gd name="T60" fmla="*/ 865188 w 745"/>
                <a:gd name="T61" fmla="*/ 228600 h 391"/>
                <a:gd name="T62" fmla="*/ 887413 w 745"/>
                <a:gd name="T63" fmla="*/ 236537 h 391"/>
                <a:gd name="T64" fmla="*/ 909638 w 745"/>
                <a:gd name="T65" fmla="*/ 242887 h 391"/>
                <a:gd name="T66" fmla="*/ 931863 w 745"/>
                <a:gd name="T67" fmla="*/ 250825 h 391"/>
                <a:gd name="T68" fmla="*/ 962025 w 745"/>
                <a:gd name="T69" fmla="*/ 258762 h 391"/>
                <a:gd name="T70" fmla="*/ 984250 w 745"/>
                <a:gd name="T71" fmla="*/ 265112 h 391"/>
                <a:gd name="T72" fmla="*/ 1012825 w 745"/>
                <a:gd name="T73" fmla="*/ 273050 h 391"/>
                <a:gd name="T74" fmla="*/ 1042988 w 745"/>
                <a:gd name="T75" fmla="*/ 280987 h 391"/>
                <a:gd name="T76" fmla="*/ 1073150 w 745"/>
                <a:gd name="T77" fmla="*/ 287337 h 391"/>
                <a:gd name="T78" fmla="*/ 1101725 w 745"/>
                <a:gd name="T79" fmla="*/ 303212 h 391"/>
                <a:gd name="T80" fmla="*/ 1131888 w 745"/>
                <a:gd name="T81" fmla="*/ 309562 h 391"/>
                <a:gd name="T82" fmla="*/ 1160463 w 745"/>
                <a:gd name="T83" fmla="*/ 317500 h 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45" h="391">
                  <a:moveTo>
                    <a:pt x="0" y="391"/>
                  </a:moveTo>
                  <a:lnTo>
                    <a:pt x="140" y="391"/>
                  </a:lnTo>
                  <a:lnTo>
                    <a:pt x="140" y="284"/>
                  </a:lnTo>
                  <a:lnTo>
                    <a:pt x="145" y="279"/>
                  </a:lnTo>
                  <a:lnTo>
                    <a:pt x="145" y="93"/>
                  </a:lnTo>
                  <a:lnTo>
                    <a:pt x="149" y="88"/>
                  </a:lnTo>
                  <a:lnTo>
                    <a:pt x="149" y="23"/>
                  </a:lnTo>
                  <a:lnTo>
                    <a:pt x="154" y="18"/>
                  </a:lnTo>
                  <a:lnTo>
                    <a:pt x="154" y="4"/>
                  </a:lnTo>
                  <a:lnTo>
                    <a:pt x="159" y="0"/>
                  </a:lnTo>
                  <a:lnTo>
                    <a:pt x="163" y="4"/>
                  </a:lnTo>
                  <a:lnTo>
                    <a:pt x="168" y="4"/>
                  </a:lnTo>
                  <a:lnTo>
                    <a:pt x="173" y="4"/>
                  </a:lnTo>
                  <a:lnTo>
                    <a:pt x="177" y="9"/>
                  </a:lnTo>
                  <a:lnTo>
                    <a:pt x="182" y="9"/>
                  </a:lnTo>
                  <a:lnTo>
                    <a:pt x="187" y="14"/>
                  </a:lnTo>
                  <a:lnTo>
                    <a:pt x="191" y="14"/>
                  </a:lnTo>
                  <a:lnTo>
                    <a:pt x="196" y="18"/>
                  </a:lnTo>
                  <a:lnTo>
                    <a:pt x="201" y="18"/>
                  </a:lnTo>
                  <a:lnTo>
                    <a:pt x="205" y="18"/>
                  </a:lnTo>
                  <a:lnTo>
                    <a:pt x="210" y="23"/>
                  </a:lnTo>
                  <a:lnTo>
                    <a:pt x="215" y="23"/>
                  </a:lnTo>
                  <a:lnTo>
                    <a:pt x="219" y="23"/>
                  </a:lnTo>
                  <a:lnTo>
                    <a:pt x="224" y="28"/>
                  </a:lnTo>
                  <a:lnTo>
                    <a:pt x="228" y="28"/>
                  </a:lnTo>
                  <a:lnTo>
                    <a:pt x="233" y="32"/>
                  </a:lnTo>
                  <a:lnTo>
                    <a:pt x="238" y="32"/>
                  </a:lnTo>
                  <a:lnTo>
                    <a:pt x="242" y="32"/>
                  </a:lnTo>
                  <a:lnTo>
                    <a:pt x="247" y="37"/>
                  </a:lnTo>
                  <a:lnTo>
                    <a:pt x="252" y="37"/>
                  </a:lnTo>
                  <a:lnTo>
                    <a:pt x="256" y="42"/>
                  </a:lnTo>
                  <a:lnTo>
                    <a:pt x="261" y="42"/>
                  </a:lnTo>
                  <a:lnTo>
                    <a:pt x="266" y="42"/>
                  </a:lnTo>
                  <a:lnTo>
                    <a:pt x="270" y="46"/>
                  </a:lnTo>
                  <a:lnTo>
                    <a:pt x="275" y="46"/>
                  </a:lnTo>
                  <a:lnTo>
                    <a:pt x="280" y="46"/>
                  </a:lnTo>
                  <a:lnTo>
                    <a:pt x="284" y="51"/>
                  </a:lnTo>
                  <a:lnTo>
                    <a:pt x="289" y="51"/>
                  </a:lnTo>
                  <a:lnTo>
                    <a:pt x="294" y="56"/>
                  </a:lnTo>
                  <a:lnTo>
                    <a:pt x="298" y="56"/>
                  </a:lnTo>
                  <a:lnTo>
                    <a:pt x="303" y="56"/>
                  </a:lnTo>
                  <a:lnTo>
                    <a:pt x="308" y="60"/>
                  </a:lnTo>
                  <a:lnTo>
                    <a:pt x="312" y="60"/>
                  </a:lnTo>
                  <a:lnTo>
                    <a:pt x="317" y="60"/>
                  </a:lnTo>
                  <a:lnTo>
                    <a:pt x="322" y="65"/>
                  </a:lnTo>
                  <a:lnTo>
                    <a:pt x="326" y="65"/>
                  </a:lnTo>
                  <a:lnTo>
                    <a:pt x="331" y="65"/>
                  </a:lnTo>
                  <a:lnTo>
                    <a:pt x="336" y="70"/>
                  </a:lnTo>
                  <a:lnTo>
                    <a:pt x="340" y="70"/>
                  </a:lnTo>
                  <a:lnTo>
                    <a:pt x="345" y="74"/>
                  </a:lnTo>
                  <a:lnTo>
                    <a:pt x="350" y="74"/>
                  </a:lnTo>
                  <a:lnTo>
                    <a:pt x="354" y="74"/>
                  </a:lnTo>
                  <a:lnTo>
                    <a:pt x="359" y="79"/>
                  </a:lnTo>
                  <a:lnTo>
                    <a:pt x="364" y="79"/>
                  </a:lnTo>
                  <a:lnTo>
                    <a:pt x="368" y="79"/>
                  </a:lnTo>
                  <a:lnTo>
                    <a:pt x="373" y="84"/>
                  </a:lnTo>
                  <a:lnTo>
                    <a:pt x="378" y="84"/>
                  </a:lnTo>
                  <a:lnTo>
                    <a:pt x="382" y="88"/>
                  </a:lnTo>
                  <a:lnTo>
                    <a:pt x="387" y="88"/>
                  </a:lnTo>
                  <a:lnTo>
                    <a:pt x="391" y="88"/>
                  </a:lnTo>
                  <a:lnTo>
                    <a:pt x="396" y="93"/>
                  </a:lnTo>
                  <a:lnTo>
                    <a:pt x="401" y="93"/>
                  </a:lnTo>
                  <a:lnTo>
                    <a:pt x="405" y="93"/>
                  </a:lnTo>
                  <a:lnTo>
                    <a:pt x="410" y="98"/>
                  </a:lnTo>
                  <a:lnTo>
                    <a:pt x="415" y="98"/>
                  </a:lnTo>
                  <a:lnTo>
                    <a:pt x="419" y="98"/>
                  </a:lnTo>
                  <a:lnTo>
                    <a:pt x="424" y="102"/>
                  </a:lnTo>
                  <a:lnTo>
                    <a:pt x="429" y="102"/>
                  </a:lnTo>
                  <a:lnTo>
                    <a:pt x="433" y="102"/>
                  </a:lnTo>
                  <a:lnTo>
                    <a:pt x="438" y="107"/>
                  </a:lnTo>
                  <a:lnTo>
                    <a:pt x="443" y="107"/>
                  </a:lnTo>
                  <a:lnTo>
                    <a:pt x="447" y="112"/>
                  </a:lnTo>
                  <a:lnTo>
                    <a:pt x="452" y="112"/>
                  </a:lnTo>
                  <a:lnTo>
                    <a:pt x="457" y="112"/>
                  </a:lnTo>
                  <a:lnTo>
                    <a:pt x="461" y="112"/>
                  </a:lnTo>
                  <a:lnTo>
                    <a:pt x="466" y="116"/>
                  </a:lnTo>
                  <a:lnTo>
                    <a:pt x="471" y="116"/>
                  </a:lnTo>
                  <a:lnTo>
                    <a:pt x="475" y="121"/>
                  </a:lnTo>
                  <a:lnTo>
                    <a:pt x="480" y="121"/>
                  </a:lnTo>
                  <a:lnTo>
                    <a:pt x="485" y="121"/>
                  </a:lnTo>
                  <a:lnTo>
                    <a:pt x="489" y="121"/>
                  </a:lnTo>
                  <a:lnTo>
                    <a:pt x="494" y="126"/>
                  </a:lnTo>
                  <a:lnTo>
                    <a:pt x="499" y="126"/>
                  </a:lnTo>
                  <a:lnTo>
                    <a:pt x="503" y="130"/>
                  </a:lnTo>
                  <a:lnTo>
                    <a:pt x="508" y="130"/>
                  </a:lnTo>
                  <a:lnTo>
                    <a:pt x="513" y="130"/>
                  </a:lnTo>
                  <a:lnTo>
                    <a:pt x="517" y="135"/>
                  </a:lnTo>
                  <a:lnTo>
                    <a:pt x="522" y="135"/>
                  </a:lnTo>
                  <a:lnTo>
                    <a:pt x="527" y="135"/>
                  </a:lnTo>
                  <a:lnTo>
                    <a:pt x="531" y="140"/>
                  </a:lnTo>
                  <a:lnTo>
                    <a:pt x="536" y="140"/>
                  </a:lnTo>
                  <a:lnTo>
                    <a:pt x="541" y="140"/>
                  </a:lnTo>
                  <a:lnTo>
                    <a:pt x="545" y="144"/>
                  </a:lnTo>
                  <a:lnTo>
                    <a:pt x="550" y="144"/>
                  </a:lnTo>
                  <a:lnTo>
                    <a:pt x="554" y="144"/>
                  </a:lnTo>
                  <a:lnTo>
                    <a:pt x="559" y="149"/>
                  </a:lnTo>
                  <a:lnTo>
                    <a:pt x="564" y="149"/>
                  </a:lnTo>
                  <a:lnTo>
                    <a:pt x="568" y="149"/>
                  </a:lnTo>
                  <a:lnTo>
                    <a:pt x="573" y="153"/>
                  </a:lnTo>
                  <a:lnTo>
                    <a:pt x="578" y="153"/>
                  </a:lnTo>
                  <a:lnTo>
                    <a:pt x="582" y="153"/>
                  </a:lnTo>
                  <a:lnTo>
                    <a:pt x="587" y="158"/>
                  </a:lnTo>
                  <a:lnTo>
                    <a:pt x="596" y="158"/>
                  </a:lnTo>
                  <a:lnTo>
                    <a:pt x="601" y="158"/>
                  </a:lnTo>
                  <a:lnTo>
                    <a:pt x="606" y="163"/>
                  </a:lnTo>
                  <a:lnTo>
                    <a:pt x="610" y="163"/>
                  </a:lnTo>
                  <a:lnTo>
                    <a:pt x="615" y="163"/>
                  </a:lnTo>
                  <a:lnTo>
                    <a:pt x="620" y="167"/>
                  </a:lnTo>
                  <a:lnTo>
                    <a:pt x="629" y="167"/>
                  </a:lnTo>
                  <a:lnTo>
                    <a:pt x="634" y="172"/>
                  </a:lnTo>
                  <a:lnTo>
                    <a:pt x="638" y="172"/>
                  </a:lnTo>
                  <a:lnTo>
                    <a:pt x="643" y="172"/>
                  </a:lnTo>
                  <a:lnTo>
                    <a:pt x="652" y="177"/>
                  </a:lnTo>
                  <a:lnTo>
                    <a:pt x="657" y="177"/>
                  </a:lnTo>
                  <a:lnTo>
                    <a:pt x="662" y="181"/>
                  </a:lnTo>
                  <a:lnTo>
                    <a:pt x="671" y="181"/>
                  </a:lnTo>
                  <a:lnTo>
                    <a:pt x="676" y="181"/>
                  </a:lnTo>
                  <a:lnTo>
                    <a:pt x="680" y="186"/>
                  </a:lnTo>
                  <a:lnTo>
                    <a:pt x="690" y="186"/>
                  </a:lnTo>
                  <a:lnTo>
                    <a:pt x="694" y="191"/>
                  </a:lnTo>
                  <a:lnTo>
                    <a:pt x="704" y="191"/>
                  </a:lnTo>
                  <a:lnTo>
                    <a:pt x="708" y="191"/>
                  </a:lnTo>
                  <a:lnTo>
                    <a:pt x="713" y="195"/>
                  </a:lnTo>
                  <a:lnTo>
                    <a:pt x="722" y="195"/>
                  </a:lnTo>
                  <a:lnTo>
                    <a:pt x="727" y="200"/>
                  </a:lnTo>
                  <a:lnTo>
                    <a:pt x="731" y="200"/>
                  </a:lnTo>
                  <a:lnTo>
                    <a:pt x="741" y="200"/>
                  </a:lnTo>
                  <a:lnTo>
                    <a:pt x="745" y="205"/>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0" name="Freeform 84"/>
            <p:cNvSpPr>
              <a:spLocks/>
            </p:cNvSpPr>
            <p:nvPr/>
          </p:nvSpPr>
          <p:spPr bwMode="auto">
            <a:xfrm>
              <a:off x="2414711" y="2619112"/>
              <a:ext cx="1523851" cy="236515"/>
            </a:xfrm>
            <a:custGeom>
              <a:avLst/>
              <a:gdLst>
                <a:gd name="T0" fmla="*/ 22225 w 960"/>
                <a:gd name="T1" fmla="*/ 6350 h 149"/>
                <a:gd name="T2" fmla="*/ 52388 w 960"/>
                <a:gd name="T3" fmla="*/ 14287 h 149"/>
                <a:gd name="T4" fmla="*/ 82550 w 960"/>
                <a:gd name="T5" fmla="*/ 22225 h 149"/>
                <a:gd name="T6" fmla="*/ 111125 w 960"/>
                <a:gd name="T7" fmla="*/ 28575 h 149"/>
                <a:gd name="T8" fmla="*/ 141288 w 960"/>
                <a:gd name="T9" fmla="*/ 36512 h 149"/>
                <a:gd name="T10" fmla="*/ 177800 w 960"/>
                <a:gd name="T11" fmla="*/ 44450 h 149"/>
                <a:gd name="T12" fmla="*/ 207963 w 960"/>
                <a:gd name="T13" fmla="*/ 50800 h 149"/>
                <a:gd name="T14" fmla="*/ 236538 w 960"/>
                <a:gd name="T15" fmla="*/ 58737 h 149"/>
                <a:gd name="T16" fmla="*/ 266700 w 960"/>
                <a:gd name="T17" fmla="*/ 66675 h 149"/>
                <a:gd name="T18" fmla="*/ 303213 w 960"/>
                <a:gd name="T19" fmla="*/ 73025 h 149"/>
                <a:gd name="T20" fmla="*/ 333375 w 960"/>
                <a:gd name="T21" fmla="*/ 80962 h 149"/>
                <a:gd name="T22" fmla="*/ 363538 w 960"/>
                <a:gd name="T23" fmla="*/ 88900 h 149"/>
                <a:gd name="T24" fmla="*/ 400050 w 960"/>
                <a:gd name="T25" fmla="*/ 95250 h 149"/>
                <a:gd name="T26" fmla="*/ 430213 w 960"/>
                <a:gd name="T27" fmla="*/ 103187 h 149"/>
                <a:gd name="T28" fmla="*/ 466725 w 960"/>
                <a:gd name="T29" fmla="*/ 103187 h 149"/>
                <a:gd name="T30" fmla="*/ 495300 w 960"/>
                <a:gd name="T31" fmla="*/ 111125 h 149"/>
                <a:gd name="T32" fmla="*/ 533400 w 960"/>
                <a:gd name="T33" fmla="*/ 117475 h 149"/>
                <a:gd name="T34" fmla="*/ 569913 w 960"/>
                <a:gd name="T35" fmla="*/ 125412 h 149"/>
                <a:gd name="T36" fmla="*/ 600075 w 960"/>
                <a:gd name="T37" fmla="*/ 133350 h 149"/>
                <a:gd name="T38" fmla="*/ 636588 w 960"/>
                <a:gd name="T39" fmla="*/ 139700 h 149"/>
                <a:gd name="T40" fmla="*/ 673100 w 960"/>
                <a:gd name="T41" fmla="*/ 139700 h 149"/>
                <a:gd name="T42" fmla="*/ 709613 w 960"/>
                <a:gd name="T43" fmla="*/ 147637 h 149"/>
                <a:gd name="T44" fmla="*/ 747713 w 960"/>
                <a:gd name="T45" fmla="*/ 155575 h 149"/>
                <a:gd name="T46" fmla="*/ 784225 w 960"/>
                <a:gd name="T47" fmla="*/ 161925 h 149"/>
                <a:gd name="T48" fmla="*/ 820738 w 960"/>
                <a:gd name="T49" fmla="*/ 161925 h 149"/>
                <a:gd name="T50" fmla="*/ 858838 w 960"/>
                <a:gd name="T51" fmla="*/ 169862 h 149"/>
                <a:gd name="T52" fmla="*/ 895350 w 960"/>
                <a:gd name="T53" fmla="*/ 176212 h 149"/>
                <a:gd name="T54" fmla="*/ 931863 w 960"/>
                <a:gd name="T55" fmla="*/ 176212 h 149"/>
                <a:gd name="T56" fmla="*/ 968375 w 960"/>
                <a:gd name="T57" fmla="*/ 184150 h 149"/>
                <a:gd name="T58" fmla="*/ 1006475 w 960"/>
                <a:gd name="T59" fmla="*/ 192087 h 149"/>
                <a:gd name="T60" fmla="*/ 1042988 w 960"/>
                <a:gd name="T61" fmla="*/ 192087 h 149"/>
                <a:gd name="T62" fmla="*/ 1087438 w 960"/>
                <a:gd name="T63" fmla="*/ 198437 h 149"/>
                <a:gd name="T64" fmla="*/ 1123950 w 960"/>
                <a:gd name="T65" fmla="*/ 198437 h 149"/>
                <a:gd name="T66" fmla="*/ 1162050 w 960"/>
                <a:gd name="T67" fmla="*/ 206375 h 149"/>
                <a:gd name="T68" fmla="*/ 1206500 w 960"/>
                <a:gd name="T69" fmla="*/ 206375 h 149"/>
                <a:gd name="T70" fmla="*/ 1243013 w 960"/>
                <a:gd name="T71" fmla="*/ 214312 h 149"/>
                <a:gd name="T72" fmla="*/ 1287463 w 960"/>
                <a:gd name="T73" fmla="*/ 214312 h 149"/>
                <a:gd name="T74" fmla="*/ 1331913 w 960"/>
                <a:gd name="T75" fmla="*/ 220662 h 149"/>
                <a:gd name="T76" fmla="*/ 1368425 w 960"/>
                <a:gd name="T77" fmla="*/ 220662 h 149"/>
                <a:gd name="T78" fmla="*/ 1412875 w 960"/>
                <a:gd name="T79" fmla="*/ 228600 h 149"/>
                <a:gd name="T80" fmla="*/ 1449388 w 960"/>
                <a:gd name="T81" fmla="*/ 228600 h 149"/>
                <a:gd name="T82" fmla="*/ 1493838 w 960"/>
                <a:gd name="T83" fmla="*/ 236537 h 1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60" h="149">
                  <a:moveTo>
                    <a:pt x="0" y="0"/>
                  </a:moveTo>
                  <a:lnTo>
                    <a:pt x="10" y="0"/>
                  </a:lnTo>
                  <a:lnTo>
                    <a:pt x="14" y="4"/>
                  </a:lnTo>
                  <a:lnTo>
                    <a:pt x="19" y="4"/>
                  </a:lnTo>
                  <a:lnTo>
                    <a:pt x="28" y="4"/>
                  </a:lnTo>
                  <a:lnTo>
                    <a:pt x="33" y="9"/>
                  </a:lnTo>
                  <a:lnTo>
                    <a:pt x="38" y="9"/>
                  </a:lnTo>
                  <a:lnTo>
                    <a:pt x="47" y="9"/>
                  </a:lnTo>
                  <a:lnTo>
                    <a:pt x="52" y="14"/>
                  </a:lnTo>
                  <a:lnTo>
                    <a:pt x="61" y="14"/>
                  </a:lnTo>
                  <a:lnTo>
                    <a:pt x="66" y="14"/>
                  </a:lnTo>
                  <a:lnTo>
                    <a:pt x="70" y="18"/>
                  </a:lnTo>
                  <a:lnTo>
                    <a:pt x="80" y="18"/>
                  </a:lnTo>
                  <a:lnTo>
                    <a:pt x="84" y="23"/>
                  </a:lnTo>
                  <a:lnTo>
                    <a:pt x="89" y="23"/>
                  </a:lnTo>
                  <a:lnTo>
                    <a:pt x="98" y="23"/>
                  </a:lnTo>
                  <a:lnTo>
                    <a:pt x="103" y="28"/>
                  </a:lnTo>
                  <a:lnTo>
                    <a:pt x="112" y="28"/>
                  </a:lnTo>
                  <a:lnTo>
                    <a:pt x="117" y="28"/>
                  </a:lnTo>
                  <a:lnTo>
                    <a:pt x="122" y="32"/>
                  </a:lnTo>
                  <a:lnTo>
                    <a:pt x="131" y="32"/>
                  </a:lnTo>
                  <a:lnTo>
                    <a:pt x="135" y="32"/>
                  </a:lnTo>
                  <a:lnTo>
                    <a:pt x="145" y="37"/>
                  </a:lnTo>
                  <a:lnTo>
                    <a:pt x="149" y="37"/>
                  </a:lnTo>
                  <a:lnTo>
                    <a:pt x="159" y="37"/>
                  </a:lnTo>
                  <a:lnTo>
                    <a:pt x="163" y="42"/>
                  </a:lnTo>
                  <a:lnTo>
                    <a:pt x="168" y="42"/>
                  </a:lnTo>
                  <a:lnTo>
                    <a:pt x="177" y="42"/>
                  </a:lnTo>
                  <a:lnTo>
                    <a:pt x="182" y="46"/>
                  </a:lnTo>
                  <a:lnTo>
                    <a:pt x="191" y="46"/>
                  </a:lnTo>
                  <a:lnTo>
                    <a:pt x="196" y="46"/>
                  </a:lnTo>
                  <a:lnTo>
                    <a:pt x="205" y="51"/>
                  </a:lnTo>
                  <a:lnTo>
                    <a:pt x="210" y="51"/>
                  </a:lnTo>
                  <a:lnTo>
                    <a:pt x="215" y="51"/>
                  </a:lnTo>
                  <a:lnTo>
                    <a:pt x="224" y="51"/>
                  </a:lnTo>
                  <a:lnTo>
                    <a:pt x="229" y="56"/>
                  </a:lnTo>
                  <a:lnTo>
                    <a:pt x="238" y="56"/>
                  </a:lnTo>
                  <a:lnTo>
                    <a:pt x="243" y="56"/>
                  </a:lnTo>
                  <a:lnTo>
                    <a:pt x="252" y="60"/>
                  </a:lnTo>
                  <a:lnTo>
                    <a:pt x="257" y="60"/>
                  </a:lnTo>
                  <a:lnTo>
                    <a:pt x="266" y="60"/>
                  </a:lnTo>
                  <a:lnTo>
                    <a:pt x="271" y="65"/>
                  </a:lnTo>
                  <a:lnTo>
                    <a:pt x="280" y="65"/>
                  </a:lnTo>
                  <a:lnTo>
                    <a:pt x="285" y="65"/>
                  </a:lnTo>
                  <a:lnTo>
                    <a:pt x="294" y="65"/>
                  </a:lnTo>
                  <a:lnTo>
                    <a:pt x="298" y="70"/>
                  </a:lnTo>
                  <a:lnTo>
                    <a:pt x="308" y="70"/>
                  </a:lnTo>
                  <a:lnTo>
                    <a:pt x="312" y="70"/>
                  </a:lnTo>
                  <a:lnTo>
                    <a:pt x="322" y="74"/>
                  </a:lnTo>
                  <a:lnTo>
                    <a:pt x="326" y="74"/>
                  </a:lnTo>
                  <a:lnTo>
                    <a:pt x="336" y="74"/>
                  </a:lnTo>
                  <a:lnTo>
                    <a:pt x="340" y="74"/>
                  </a:lnTo>
                  <a:lnTo>
                    <a:pt x="350" y="79"/>
                  </a:lnTo>
                  <a:lnTo>
                    <a:pt x="359" y="79"/>
                  </a:lnTo>
                  <a:lnTo>
                    <a:pt x="364" y="79"/>
                  </a:lnTo>
                  <a:lnTo>
                    <a:pt x="373" y="84"/>
                  </a:lnTo>
                  <a:lnTo>
                    <a:pt x="378" y="84"/>
                  </a:lnTo>
                  <a:lnTo>
                    <a:pt x="387" y="84"/>
                  </a:lnTo>
                  <a:lnTo>
                    <a:pt x="392" y="84"/>
                  </a:lnTo>
                  <a:lnTo>
                    <a:pt x="401" y="88"/>
                  </a:lnTo>
                  <a:lnTo>
                    <a:pt x="410" y="88"/>
                  </a:lnTo>
                  <a:lnTo>
                    <a:pt x="415" y="88"/>
                  </a:lnTo>
                  <a:lnTo>
                    <a:pt x="424" y="88"/>
                  </a:lnTo>
                  <a:lnTo>
                    <a:pt x="429" y="93"/>
                  </a:lnTo>
                  <a:lnTo>
                    <a:pt x="438" y="93"/>
                  </a:lnTo>
                  <a:lnTo>
                    <a:pt x="447" y="93"/>
                  </a:lnTo>
                  <a:lnTo>
                    <a:pt x="452" y="93"/>
                  </a:lnTo>
                  <a:lnTo>
                    <a:pt x="461" y="98"/>
                  </a:lnTo>
                  <a:lnTo>
                    <a:pt x="471" y="98"/>
                  </a:lnTo>
                  <a:lnTo>
                    <a:pt x="475" y="98"/>
                  </a:lnTo>
                  <a:lnTo>
                    <a:pt x="485" y="98"/>
                  </a:lnTo>
                  <a:lnTo>
                    <a:pt x="494" y="102"/>
                  </a:lnTo>
                  <a:lnTo>
                    <a:pt x="499" y="102"/>
                  </a:lnTo>
                  <a:lnTo>
                    <a:pt x="508" y="102"/>
                  </a:lnTo>
                  <a:lnTo>
                    <a:pt x="517" y="102"/>
                  </a:lnTo>
                  <a:lnTo>
                    <a:pt x="522" y="107"/>
                  </a:lnTo>
                  <a:lnTo>
                    <a:pt x="531" y="107"/>
                  </a:lnTo>
                  <a:lnTo>
                    <a:pt x="541" y="107"/>
                  </a:lnTo>
                  <a:lnTo>
                    <a:pt x="545" y="107"/>
                  </a:lnTo>
                  <a:lnTo>
                    <a:pt x="555" y="111"/>
                  </a:lnTo>
                  <a:lnTo>
                    <a:pt x="564" y="111"/>
                  </a:lnTo>
                  <a:lnTo>
                    <a:pt x="573" y="111"/>
                  </a:lnTo>
                  <a:lnTo>
                    <a:pt x="578" y="111"/>
                  </a:lnTo>
                  <a:lnTo>
                    <a:pt x="587" y="111"/>
                  </a:lnTo>
                  <a:lnTo>
                    <a:pt x="597" y="116"/>
                  </a:lnTo>
                  <a:lnTo>
                    <a:pt x="601" y="116"/>
                  </a:lnTo>
                  <a:lnTo>
                    <a:pt x="610" y="116"/>
                  </a:lnTo>
                  <a:lnTo>
                    <a:pt x="620" y="116"/>
                  </a:lnTo>
                  <a:lnTo>
                    <a:pt x="624" y="116"/>
                  </a:lnTo>
                  <a:lnTo>
                    <a:pt x="634" y="121"/>
                  </a:lnTo>
                  <a:lnTo>
                    <a:pt x="643" y="121"/>
                  </a:lnTo>
                  <a:lnTo>
                    <a:pt x="652" y="121"/>
                  </a:lnTo>
                  <a:lnTo>
                    <a:pt x="657" y="121"/>
                  </a:lnTo>
                  <a:lnTo>
                    <a:pt x="666" y="121"/>
                  </a:lnTo>
                  <a:lnTo>
                    <a:pt x="676" y="125"/>
                  </a:lnTo>
                  <a:lnTo>
                    <a:pt x="685" y="125"/>
                  </a:lnTo>
                  <a:lnTo>
                    <a:pt x="690" y="125"/>
                  </a:lnTo>
                  <a:lnTo>
                    <a:pt x="699" y="125"/>
                  </a:lnTo>
                  <a:lnTo>
                    <a:pt x="708" y="125"/>
                  </a:lnTo>
                  <a:lnTo>
                    <a:pt x="718" y="130"/>
                  </a:lnTo>
                  <a:lnTo>
                    <a:pt x="727" y="130"/>
                  </a:lnTo>
                  <a:lnTo>
                    <a:pt x="732" y="130"/>
                  </a:lnTo>
                  <a:lnTo>
                    <a:pt x="741" y="130"/>
                  </a:lnTo>
                  <a:lnTo>
                    <a:pt x="750" y="130"/>
                  </a:lnTo>
                  <a:lnTo>
                    <a:pt x="760" y="130"/>
                  </a:lnTo>
                  <a:lnTo>
                    <a:pt x="769" y="135"/>
                  </a:lnTo>
                  <a:lnTo>
                    <a:pt x="778" y="135"/>
                  </a:lnTo>
                  <a:lnTo>
                    <a:pt x="783" y="135"/>
                  </a:lnTo>
                  <a:lnTo>
                    <a:pt x="792" y="135"/>
                  </a:lnTo>
                  <a:lnTo>
                    <a:pt x="801" y="135"/>
                  </a:lnTo>
                  <a:lnTo>
                    <a:pt x="811" y="135"/>
                  </a:lnTo>
                  <a:lnTo>
                    <a:pt x="820" y="139"/>
                  </a:lnTo>
                  <a:lnTo>
                    <a:pt x="829" y="139"/>
                  </a:lnTo>
                  <a:lnTo>
                    <a:pt x="839" y="139"/>
                  </a:lnTo>
                  <a:lnTo>
                    <a:pt x="843" y="139"/>
                  </a:lnTo>
                  <a:lnTo>
                    <a:pt x="853" y="139"/>
                  </a:lnTo>
                  <a:lnTo>
                    <a:pt x="862" y="139"/>
                  </a:lnTo>
                  <a:lnTo>
                    <a:pt x="871" y="144"/>
                  </a:lnTo>
                  <a:lnTo>
                    <a:pt x="881" y="144"/>
                  </a:lnTo>
                  <a:lnTo>
                    <a:pt x="890" y="144"/>
                  </a:lnTo>
                  <a:lnTo>
                    <a:pt x="899" y="144"/>
                  </a:lnTo>
                  <a:lnTo>
                    <a:pt x="904" y="144"/>
                  </a:lnTo>
                  <a:lnTo>
                    <a:pt x="913" y="144"/>
                  </a:lnTo>
                  <a:lnTo>
                    <a:pt x="923" y="144"/>
                  </a:lnTo>
                  <a:lnTo>
                    <a:pt x="932" y="149"/>
                  </a:lnTo>
                  <a:lnTo>
                    <a:pt x="941" y="149"/>
                  </a:lnTo>
                  <a:lnTo>
                    <a:pt x="950" y="149"/>
                  </a:lnTo>
                  <a:lnTo>
                    <a:pt x="960" y="14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1" name="Freeform 85"/>
            <p:cNvSpPr>
              <a:spLocks/>
            </p:cNvSpPr>
            <p:nvPr/>
          </p:nvSpPr>
          <p:spPr bwMode="auto">
            <a:xfrm>
              <a:off x="3938562" y="2855627"/>
              <a:ext cx="228578" cy="14286"/>
            </a:xfrm>
            <a:custGeom>
              <a:avLst/>
              <a:gdLst>
                <a:gd name="T0" fmla="*/ 0 w 144"/>
                <a:gd name="T1" fmla="*/ 0 h 9"/>
                <a:gd name="T2" fmla="*/ 14288 w 144"/>
                <a:gd name="T3" fmla="*/ 0 h 9"/>
                <a:gd name="T4" fmla="*/ 28575 w 144"/>
                <a:gd name="T5" fmla="*/ 0 h 9"/>
                <a:gd name="T6" fmla="*/ 36513 w 144"/>
                <a:gd name="T7" fmla="*/ 0 h 9"/>
                <a:gd name="T8" fmla="*/ 50800 w 144"/>
                <a:gd name="T9" fmla="*/ 0 h 9"/>
                <a:gd name="T10" fmla="*/ 66675 w 144"/>
                <a:gd name="T11" fmla="*/ 6350 h 9"/>
                <a:gd name="T12" fmla="*/ 80963 w 144"/>
                <a:gd name="T13" fmla="*/ 6350 h 9"/>
                <a:gd name="T14" fmla="*/ 95250 w 144"/>
                <a:gd name="T15" fmla="*/ 6350 h 9"/>
                <a:gd name="T16" fmla="*/ 111125 w 144"/>
                <a:gd name="T17" fmla="*/ 6350 h 9"/>
                <a:gd name="T18" fmla="*/ 125413 w 144"/>
                <a:gd name="T19" fmla="*/ 6350 h 9"/>
                <a:gd name="T20" fmla="*/ 139700 w 144"/>
                <a:gd name="T21" fmla="*/ 6350 h 9"/>
                <a:gd name="T22" fmla="*/ 155575 w 144"/>
                <a:gd name="T23" fmla="*/ 6350 h 9"/>
                <a:gd name="T24" fmla="*/ 169863 w 144"/>
                <a:gd name="T25" fmla="*/ 6350 h 9"/>
                <a:gd name="T26" fmla="*/ 184150 w 144"/>
                <a:gd name="T27" fmla="*/ 6350 h 9"/>
                <a:gd name="T28" fmla="*/ 200025 w 144"/>
                <a:gd name="T29" fmla="*/ 14287 h 9"/>
                <a:gd name="T30" fmla="*/ 214313 w 144"/>
                <a:gd name="T31" fmla="*/ 14287 h 9"/>
                <a:gd name="T32" fmla="*/ 228600 w 144"/>
                <a:gd name="T33" fmla="*/ 1428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9">
                  <a:moveTo>
                    <a:pt x="0" y="0"/>
                  </a:moveTo>
                  <a:lnTo>
                    <a:pt x="9" y="0"/>
                  </a:lnTo>
                  <a:lnTo>
                    <a:pt x="18" y="0"/>
                  </a:lnTo>
                  <a:lnTo>
                    <a:pt x="23" y="0"/>
                  </a:lnTo>
                  <a:lnTo>
                    <a:pt x="32" y="0"/>
                  </a:lnTo>
                  <a:lnTo>
                    <a:pt x="42" y="4"/>
                  </a:lnTo>
                  <a:lnTo>
                    <a:pt x="51" y="4"/>
                  </a:lnTo>
                  <a:lnTo>
                    <a:pt x="60" y="4"/>
                  </a:lnTo>
                  <a:lnTo>
                    <a:pt x="70" y="4"/>
                  </a:lnTo>
                  <a:lnTo>
                    <a:pt x="79" y="4"/>
                  </a:lnTo>
                  <a:lnTo>
                    <a:pt x="88" y="4"/>
                  </a:lnTo>
                  <a:lnTo>
                    <a:pt x="98" y="4"/>
                  </a:lnTo>
                  <a:lnTo>
                    <a:pt x="107" y="4"/>
                  </a:lnTo>
                  <a:lnTo>
                    <a:pt x="116" y="4"/>
                  </a:lnTo>
                  <a:lnTo>
                    <a:pt x="126" y="9"/>
                  </a:lnTo>
                  <a:lnTo>
                    <a:pt x="135" y="9"/>
                  </a:lnTo>
                  <a:lnTo>
                    <a:pt x="144" y="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12" name="Group 611"/>
          <p:cNvGrpSpPr/>
          <p:nvPr/>
        </p:nvGrpSpPr>
        <p:grpSpPr>
          <a:xfrm>
            <a:off x="5773659" y="855641"/>
            <a:ext cx="3030214" cy="2025433"/>
            <a:chOff x="5773659" y="855641"/>
            <a:chExt cx="3030214" cy="2025433"/>
          </a:xfrm>
        </p:grpSpPr>
        <p:sp>
          <p:nvSpPr>
            <p:cNvPr id="613" name="Freeform 84"/>
            <p:cNvSpPr>
              <a:spLocks/>
            </p:cNvSpPr>
            <p:nvPr/>
          </p:nvSpPr>
          <p:spPr bwMode="auto">
            <a:xfrm>
              <a:off x="5773659" y="855641"/>
              <a:ext cx="1152402" cy="1287324"/>
            </a:xfrm>
            <a:custGeom>
              <a:avLst/>
              <a:gdLst>
                <a:gd name="T0" fmla="*/ 236538 w 726"/>
                <a:gd name="T1" fmla="*/ 30162 h 811"/>
                <a:gd name="T2" fmla="*/ 250825 w 726"/>
                <a:gd name="T3" fmla="*/ 60325 h 811"/>
                <a:gd name="T4" fmla="*/ 265113 w 726"/>
                <a:gd name="T5" fmla="*/ 111125 h 811"/>
                <a:gd name="T6" fmla="*/ 295275 w 726"/>
                <a:gd name="T7" fmla="*/ 155575 h 811"/>
                <a:gd name="T8" fmla="*/ 309563 w 726"/>
                <a:gd name="T9" fmla="*/ 193675 h 811"/>
                <a:gd name="T10" fmla="*/ 339725 w 726"/>
                <a:gd name="T11" fmla="*/ 236537 h 811"/>
                <a:gd name="T12" fmla="*/ 361950 w 726"/>
                <a:gd name="T13" fmla="*/ 274637 h 811"/>
                <a:gd name="T14" fmla="*/ 376238 w 726"/>
                <a:gd name="T15" fmla="*/ 311150 h 811"/>
                <a:gd name="T16" fmla="*/ 398463 w 726"/>
                <a:gd name="T17" fmla="*/ 347662 h 811"/>
                <a:gd name="T18" fmla="*/ 420688 w 726"/>
                <a:gd name="T19" fmla="*/ 385762 h 811"/>
                <a:gd name="T20" fmla="*/ 442913 w 726"/>
                <a:gd name="T21" fmla="*/ 422275 h 811"/>
                <a:gd name="T22" fmla="*/ 473075 w 726"/>
                <a:gd name="T23" fmla="*/ 458787 h 811"/>
                <a:gd name="T24" fmla="*/ 487363 w 726"/>
                <a:gd name="T25" fmla="*/ 495300 h 811"/>
                <a:gd name="T26" fmla="*/ 509588 w 726"/>
                <a:gd name="T27" fmla="*/ 525462 h 811"/>
                <a:gd name="T28" fmla="*/ 539750 w 726"/>
                <a:gd name="T29" fmla="*/ 561975 h 811"/>
                <a:gd name="T30" fmla="*/ 554038 w 726"/>
                <a:gd name="T31" fmla="*/ 592137 h 811"/>
                <a:gd name="T32" fmla="*/ 584200 w 726"/>
                <a:gd name="T33" fmla="*/ 628650 h 811"/>
                <a:gd name="T34" fmla="*/ 598488 w 726"/>
                <a:gd name="T35" fmla="*/ 658812 h 811"/>
                <a:gd name="T36" fmla="*/ 620713 w 726"/>
                <a:gd name="T37" fmla="*/ 688975 h 811"/>
                <a:gd name="T38" fmla="*/ 650875 w 726"/>
                <a:gd name="T39" fmla="*/ 725487 h 811"/>
                <a:gd name="T40" fmla="*/ 673100 w 726"/>
                <a:gd name="T41" fmla="*/ 754062 h 811"/>
                <a:gd name="T42" fmla="*/ 695325 w 726"/>
                <a:gd name="T43" fmla="*/ 784225 h 811"/>
                <a:gd name="T44" fmla="*/ 709613 w 726"/>
                <a:gd name="T45" fmla="*/ 806450 h 811"/>
                <a:gd name="T46" fmla="*/ 731838 w 726"/>
                <a:gd name="T47" fmla="*/ 836612 h 811"/>
                <a:gd name="T48" fmla="*/ 754063 w 726"/>
                <a:gd name="T49" fmla="*/ 865187 h 811"/>
                <a:gd name="T50" fmla="*/ 768350 w 726"/>
                <a:gd name="T51" fmla="*/ 881062 h 811"/>
                <a:gd name="T52" fmla="*/ 782638 w 726"/>
                <a:gd name="T53" fmla="*/ 903287 h 811"/>
                <a:gd name="T54" fmla="*/ 798513 w 726"/>
                <a:gd name="T55" fmla="*/ 925512 h 811"/>
                <a:gd name="T56" fmla="*/ 820738 w 726"/>
                <a:gd name="T57" fmla="*/ 947737 h 811"/>
                <a:gd name="T58" fmla="*/ 835025 w 726"/>
                <a:gd name="T59" fmla="*/ 968375 h 811"/>
                <a:gd name="T60" fmla="*/ 857250 w 726"/>
                <a:gd name="T61" fmla="*/ 984250 h 811"/>
                <a:gd name="T62" fmla="*/ 871538 w 726"/>
                <a:gd name="T63" fmla="*/ 1006475 h 811"/>
                <a:gd name="T64" fmla="*/ 893763 w 726"/>
                <a:gd name="T65" fmla="*/ 1028700 h 811"/>
                <a:gd name="T66" fmla="*/ 909638 w 726"/>
                <a:gd name="T67" fmla="*/ 1050925 h 811"/>
                <a:gd name="T68" fmla="*/ 931863 w 726"/>
                <a:gd name="T69" fmla="*/ 1073150 h 811"/>
                <a:gd name="T70" fmla="*/ 954088 w 726"/>
                <a:gd name="T71" fmla="*/ 1101725 h 811"/>
                <a:gd name="T72" fmla="*/ 982663 w 726"/>
                <a:gd name="T73" fmla="*/ 1123950 h 811"/>
                <a:gd name="T74" fmla="*/ 1012825 w 726"/>
                <a:gd name="T75" fmla="*/ 1154112 h 811"/>
                <a:gd name="T76" fmla="*/ 1035050 w 726"/>
                <a:gd name="T77" fmla="*/ 1184275 h 811"/>
                <a:gd name="T78" fmla="*/ 1063625 w 726"/>
                <a:gd name="T79" fmla="*/ 1212850 h 811"/>
                <a:gd name="T80" fmla="*/ 1101725 w 726"/>
                <a:gd name="T81" fmla="*/ 1243012 h 811"/>
                <a:gd name="T82" fmla="*/ 1130300 w 726"/>
                <a:gd name="T83" fmla="*/ 1265237 h 8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6" h="811">
                  <a:moveTo>
                    <a:pt x="0" y="0"/>
                  </a:moveTo>
                  <a:lnTo>
                    <a:pt x="149" y="5"/>
                  </a:lnTo>
                  <a:lnTo>
                    <a:pt x="149" y="19"/>
                  </a:lnTo>
                  <a:lnTo>
                    <a:pt x="153" y="24"/>
                  </a:lnTo>
                  <a:lnTo>
                    <a:pt x="153" y="33"/>
                  </a:lnTo>
                  <a:lnTo>
                    <a:pt x="158" y="38"/>
                  </a:lnTo>
                  <a:lnTo>
                    <a:pt x="158" y="47"/>
                  </a:lnTo>
                  <a:lnTo>
                    <a:pt x="167" y="56"/>
                  </a:lnTo>
                  <a:lnTo>
                    <a:pt x="167" y="70"/>
                  </a:lnTo>
                  <a:lnTo>
                    <a:pt x="177" y="80"/>
                  </a:lnTo>
                  <a:lnTo>
                    <a:pt x="177" y="89"/>
                  </a:lnTo>
                  <a:lnTo>
                    <a:pt x="186" y="98"/>
                  </a:lnTo>
                  <a:lnTo>
                    <a:pt x="186" y="108"/>
                  </a:lnTo>
                  <a:lnTo>
                    <a:pt x="195" y="117"/>
                  </a:lnTo>
                  <a:lnTo>
                    <a:pt x="195" y="122"/>
                  </a:lnTo>
                  <a:lnTo>
                    <a:pt x="205" y="131"/>
                  </a:lnTo>
                  <a:lnTo>
                    <a:pt x="205" y="140"/>
                  </a:lnTo>
                  <a:lnTo>
                    <a:pt x="214" y="149"/>
                  </a:lnTo>
                  <a:lnTo>
                    <a:pt x="214" y="159"/>
                  </a:lnTo>
                  <a:lnTo>
                    <a:pt x="219" y="163"/>
                  </a:lnTo>
                  <a:lnTo>
                    <a:pt x="228" y="173"/>
                  </a:lnTo>
                  <a:lnTo>
                    <a:pt x="228" y="182"/>
                  </a:lnTo>
                  <a:lnTo>
                    <a:pt x="237" y="191"/>
                  </a:lnTo>
                  <a:lnTo>
                    <a:pt x="237" y="196"/>
                  </a:lnTo>
                  <a:lnTo>
                    <a:pt x="247" y="205"/>
                  </a:lnTo>
                  <a:lnTo>
                    <a:pt x="247" y="215"/>
                  </a:lnTo>
                  <a:lnTo>
                    <a:pt x="251" y="219"/>
                  </a:lnTo>
                  <a:lnTo>
                    <a:pt x="261" y="229"/>
                  </a:lnTo>
                  <a:lnTo>
                    <a:pt x="261" y="238"/>
                  </a:lnTo>
                  <a:lnTo>
                    <a:pt x="265" y="243"/>
                  </a:lnTo>
                  <a:lnTo>
                    <a:pt x="275" y="252"/>
                  </a:lnTo>
                  <a:lnTo>
                    <a:pt x="275" y="261"/>
                  </a:lnTo>
                  <a:lnTo>
                    <a:pt x="279" y="266"/>
                  </a:lnTo>
                  <a:lnTo>
                    <a:pt x="288" y="275"/>
                  </a:lnTo>
                  <a:lnTo>
                    <a:pt x="288" y="280"/>
                  </a:lnTo>
                  <a:lnTo>
                    <a:pt x="298" y="289"/>
                  </a:lnTo>
                  <a:lnTo>
                    <a:pt x="298" y="294"/>
                  </a:lnTo>
                  <a:lnTo>
                    <a:pt x="307" y="303"/>
                  </a:lnTo>
                  <a:lnTo>
                    <a:pt x="307" y="312"/>
                  </a:lnTo>
                  <a:lnTo>
                    <a:pt x="312" y="317"/>
                  </a:lnTo>
                  <a:lnTo>
                    <a:pt x="321" y="326"/>
                  </a:lnTo>
                  <a:lnTo>
                    <a:pt x="321" y="331"/>
                  </a:lnTo>
                  <a:lnTo>
                    <a:pt x="330" y="340"/>
                  </a:lnTo>
                  <a:lnTo>
                    <a:pt x="330" y="345"/>
                  </a:lnTo>
                  <a:lnTo>
                    <a:pt x="340" y="354"/>
                  </a:lnTo>
                  <a:lnTo>
                    <a:pt x="340" y="359"/>
                  </a:lnTo>
                  <a:lnTo>
                    <a:pt x="349" y="368"/>
                  </a:lnTo>
                  <a:lnTo>
                    <a:pt x="349" y="373"/>
                  </a:lnTo>
                  <a:lnTo>
                    <a:pt x="358" y="382"/>
                  </a:lnTo>
                  <a:lnTo>
                    <a:pt x="358" y="387"/>
                  </a:lnTo>
                  <a:lnTo>
                    <a:pt x="368" y="396"/>
                  </a:lnTo>
                  <a:lnTo>
                    <a:pt x="368" y="401"/>
                  </a:lnTo>
                  <a:lnTo>
                    <a:pt x="377" y="410"/>
                  </a:lnTo>
                  <a:lnTo>
                    <a:pt x="377" y="415"/>
                  </a:lnTo>
                  <a:lnTo>
                    <a:pt x="382" y="420"/>
                  </a:lnTo>
                  <a:lnTo>
                    <a:pt x="391" y="429"/>
                  </a:lnTo>
                  <a:lnTo>
                    <a:pt x="391" y="434"/>
                  </a:lnTo>
                  <a:lnTo>
                    <a:pt x="400" y="443"/>
                  </a:lnTo>
                  <a:lnTo>
                    <a:pt x="400" y="447"/>
                  </a:lnTo>
                  <a:lnTo>
                    <a:pt x="410" y="457"/>
                  </a:lnTo>
                  <a:lnTo>
                    <a:pt x="410" y="461"/>
                  </a:lnTo>
                  <a:lnTo>
                    <a:pt x="414" y="466"/>
                  </a:lnTo>
                  <a:lnTo>
                    <a:pt x="424" y="475"/>
                  </a:lnTo>
                  <a:lnTo>
                    <a:pt x="424" y="480"/>
                  </a:lnTo>
                  <a:lnTo>
                    <a:pt x="428" y="485"/>
                  </a:lnTo>
                  <a:lnTo>
                    <a:pt x="438" y="494"/>
                  </a:lnTo>
                  <a:lnTo>
                    <a:pt x="438" y="499"/>
                  </a:lnTo>
                  <a:lnTo>
                    <a:pt x="442" y="503"/>
                  </a:lnTo>
                  <a:lnTo>
                    <a:pt x="447" y="508"/>
                  </a:lnTo>
                  <a:lnTo>
                    <a:pt x="451" y="513"/>
                  </a:lnTo>
                  <a:lnTo>
                    <a:pt x="461" y="522"/>
                  </a:lnTo>
                  <a:lnTo>
                    <a:pt x="461" y="527"/>
                  </a:lnTo>
                  <a:lnTo>
                    <a:pt x="465" y="531"/>
                  </a:lnTo>
                  <a:lnTo>
                    <a:pt x="475" y="541"/>
                  </a:lnTo>
                  <a:lnTo>
                    <a:pt x="475" y="545"/>
                  </a:lnTo>
                  <a:lnTo>
                    <a:pt x="484" y="555"/>
                  </a:lnTo>
                  <a:lnTo>
                    <a:pt x="479" y="555"/>
                  </a:lnTo>
                  <a:lnTo>
                    <a:pt x="484" y="555"/>
                  </a:lnTo>
                  <a:lnTo>
                    <a:pt x="489" y="559"/>
                  </a:lnTo>
                  <a:lnTo>
                    <a:pt x="489" y="564"/>
                  </a:lnTo>
                  <a:lnTo>
                    <a:pt x="493" y="569"/>
                  </a:lnTo>
                  <a:lnTo>
                    <a:pt x="498" y="573"/>
                  </a:lnTo>
                  <a:lnTo>
                    <a:pt x="503" y="578"/>
                  </a:lnTo>
                  <a:lnTo>
                    <a:pt x="503" y="583"/>
                  </a:lnTo>
                  <a:lnTo>
                    <a:pt x="507" y="587"/>
                  </a:lnTo>
                  <a:lnTo>
                    <a:pt x="512" y="592"/>
                  </a:lnTo>
                  <a:lnTo>
                    <a:pt x="517" y="597"/>
                  </a:lnTo>
                  <a:lnTo>
                    <a:pt x="521" y="601"/>
                  </a:lnTo>
                  <a:lnTo>
                    <a:pt x="531" y="610"/>
                  </a:lnTo>
                  <a:lnTo>
                    <a:pt x="526" y="610"/>
                  </a:lnTo>
                  <a:lnTo>
                    <a:pt x="531" y="610"/>
                  </a:lnTo>
                  <a:lnTo>
                    <a:pt x="535" y="615"/>
                  </a:lnTo>
                  <a:lnTo>
                    <a:pt x="540" y="620"/>
                  </a:lnTo>
                  <a:lnTo>
                    <a:pt x="545" y="624"/>
                  </a:lnTo>
                  <a:lnTo>
                    <a:pt x="545" y="629"/>
                  </a:lnTo>
                  <a:lnTo>
                    <a:pt x="549" y="634"/>
                  </a:lnTo>
                  <a:lnTo>
                    <a:pt x="554" y="638"/>
                  </a:lnTo>
                  <a:lnTo>
                    <a:pt x="559" y="643"/>
                  </a:lnTo>
                  <a:lnTo>
                    <a:pt x="563" y="648"/>
                  </a:lnTo>
                  <a:lnTo>
                    <a:pt x="568" y="652"/>
                  </a:lnTo>
                  <a:lnTo>
                    <a:pt x="573" y="657"/>
                  </a:lnTo>
                  <a:lnTo>
                    <a:pt x="573" y="662"/>
                  </a:lnTo>
                  <a:lnTo>
                    <a:pt x="577" y="666"/>
                  </a:lnTo>
                  <a:lnTo>
                    <a:pt x="582" y="671"/>
                  </a:lnTo>
                  <a:lnTo>
                    <a:pt x="587" y="676"/>
                  </a:lnTo>
                  <a:lnTo>
                    <a:pt x="591" y="680"/>
                  </a:lnTo>
                  <a:lnTo>
                    <a:pt x="596" y="690"/>
                  </a:lnTo>
                  <a:lnTo>
                    <a:pt x="601" y="694"/>
                  </a:lnTo>
                  <a:lnTo>
                    <a:pt x="610" y="699"/>
                  </a:lnTo>
                  <a:lnTo>
                    <a:pt x="614" y="704"/>
                  </a:lnTo>
                  <a:lnTo>
                    <a:pt x="619" y="708"/>
                  </a:lnTo>
                  <a:lnTo>
                    <a:pt x="624" y="713"/>
                  </a:lnTo>
                  <a:lnTo>
                    <a:pt x="628" y="722"/>
                  </a:lnTo>
                  <a:lnTo>
                    <a:pt x="638" y="727"/>
                  </a:lnTo>
                  <a:lnTo>
                    <a:pt x="642" y="732"/>
                  </a:lnTo>
                  <a:lnTo>
                    <a:pt x="647" y="741"/>
                  </a:lnTo>
                  <a:lnTo>
                    <a:pt x="652" y="746"/>
                  </a:lnTo>
                  <a:lnTo>
                    <a:pt x="661" y="750"/>
                  </a:lnTo>
                  <a:lnTo>
                    <a:pt x="666" y="755"/>
                  </a:lnTo>
                  <a:lnTo>
                    <a:pt x="670" y="764"/>
                  </a:lnTo>
                  <a:lnTo>
                    <a:pt x="680" y="769"/>
                  </a:lnTo>
                  <a:lnTo>
                    <a:pt x="684" y="773"/>
                  </a:lnTo>
                  <a:lnTo>
                    <a:pt x="694" y="783"/>
                  </a:lnTo>
                  <a:lnTo>
                    <a:pt x="698" y="787"/>
                  </a:lnTo>
                  <a:lnTo>
                    <a:pt x="703" y="792"/>
                  </a:lnTo>
                  <a:lnTo>
                    <a:pt x="712" y="797"/>
                  </a:lnTo>
                  <a:lnTo>
                    <a:pt x="717" y="806"/>
                  </a:lnTo>
                  <a:lnTo>
                    <a:pt x="726" y="811"/>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4" name="Freeform 85"/>
            <p:cNvSpPr>
              <a:spLocks/>
            </p:cNvSpPr>
            <p:nvPr/>
          </p:nvSpPr>
          <p:spPr bwMode="auto">
            <a:xfrm>
              <a:off x="6926061" y="2142966"/>
              <a:ext cx="1538123" cy="687313"/>
            </a:xfrm>
            <a:custGeom>
              <a:avLst/>
              <a:gdLst>
                <a:gd name="T0" fmla="*/ 15875 w 969"/>
                <a:gd name="T1" fmla="*/ 14287 h 433"/>
                <a:gd name="T2" fmla="*/ 52387 w 969"/>
                <a:gd name="T3" fmla="*/ 44450 h 433"/>
                <a:gd name="T4" fmla="*/ 80962 w 969"/>
                <a:gd name="T5" fmla="*/ 73025 h 433"/>
                <a:gd name="T6" fmla="*/ 111125 w 969"/>
                <a:gd name="T7" fmla="*/ 95250 h 433"/>
                <a:gd name="T8" fmla="*/ 141287 w 969"/>
                <a:gd name="T9" fmla="*/ 117475 h 433"/>
                <a:gd name="T10" fmla="*/ 177800 w 969"/>
                <a:gd name="T11" fmla="*/ 147637 h 433"/>
                <a:gd name="T12" fmla="*/ 207962 w 969"/>
                <a:gd name="T13" fmla="*/ 169862 h 433"/>
                <a:gd name="T14" fmla="*/ 236537 w 969"/>
                <a:gd name="T15" fmla="*/ 192087 h 433"/>
                <a:gd name="T16" fmla="*/ 274637 w 969"/>
                <a:gd name="T17" fmla="*/ 214312 h 433"/>
                <a:gd name="T18" fmla="*/ 303212 w 969"/>
                <a:gd name="T19" fmla="*/ 236537 h 433"/>
                <a:gd name="T20" fmla="*/ 333375 w 969"/>
                <a:gd name="T21" fmla="*/ 258762 h 433"/>
                <a:gd name="T22" fmla="*/ 369887 w 969"/>
                <a:gd name="T23" fmla="*/ 273050 h 433"/>
                <a:gd name="T24" fmla="*/ 400050 w 969"/>
                <a:gd name="T25" fmla="*/ 295275 h 433"/>
                <a:gd name="T26" fmla="*/ 436562 w 969"/>
                <a:gd name="T27" fmla="*/ 317500 h 433"/>
                <a:gd name="T28" fmla="*/ 466725 w 969"/>
                <a:gd name="T29" fmla="*/ 331787 h 433"/>
                <a:gd name="T30" fmla="*/ 503237 w 969"/>
                <a:gd name="T31" fmla="*/ 354012 h 433"/>
                <a:gd name="T32" fmla="*/ 533400 w 969"/>
                <a:gd name="T33" fmla="*/ 369887 h 433"/>
                <a:gd name="T34" fmla="*/ 569912 w 969"/>
                <a:gd name="T35" fmla="*/ 392112 h 433"/>
                <a:gd name="T36" fmla="*/ 606425 w 969"/>
                <a:gd name="T37" fmla="*/ 406400 h 433"/>
                <a:gd name="T38" fmla="*/ 642937 w 969"/>
                <a:gd name="T39" fmla="*/ 420687 h 433"/>
                <a:gd name="T40" fmla="*/ 681037 w 969"/>
                <a:gd name="T41" fmla="*/ 436562 h 433"/>
                <a:gd name="T42" fmla="*/ 709612 w 969"/>
                <a:gd name="T43" fmla="*/ 450850 h 433"/>
                <a:gd name="T44" fmla="*/ 747712 w 969"/>
                <a:gd name="T45" fmla="*/ 473075 h 433"/>
                <a:gd name="T46" fmla="*/ 784225 w 969"/>
                <a:gd name="T47" fmla="*/ 487362 h 433"/>
                <a:gd name="T48" fmla="*/ 820737 w 969"/>
                <a:gd name="T49" fmla="*/ 501650 h 433"/>
                <a:gd name="T50" fmla="*/ 865187 w 969"/>
                <a:gd name="T51" fmla="*/ 509587 h 433"/>
                <a:gd name="T52" fmla="*/ 901700 w 969"/>
                <a:gd name="T53" fmla="*/ 523875 h 433"/>
                <a:gd name="T54" fmla="*/ 939800 w 969"/>
                <a:gd name="T55" fmla="*/ 539750 h 433"/>
                <a:gd name="T56" fmla="*/ 976312 w 969"/>
                <a:gd name="T57" fmla="*/ 554037 h 433"/>
                <a:gd name="T58" fmla="*/ 1020762 w 969"/>
                <a:gd name="T59" fmla="*/ 568325 h 433"/>
                <a:gd name="T60" fmla="*/ 1057275 w 969"/>
                <a:gd name="T61" fmla="*/ 576262 h 433"/>
                <a:gd name="T62" fmla="*/ 1093787 w 969"/>
                <a:gd name="T63" fmla="*/ 590550 h 433"/>
                <a:gd name="T64" fmla="*/ 1131887 w 969"/>
                <a:gd name="T65" fmla="*/ 598487 h 433"/>
                <a:gd name="T66" fmla="*/ 1176337 w 969"/>
                <a:gd name="T67" fmla="*/ 612775 h 433"/>
                <a:gd name="T68" fmla="*/ 1212850 w 969"/>
                <a:gd name="T69" fmla="*/ 620712 h 433"/>
                <a:gd name="T70" fmla="*/ 1257300 w 969"/>
                <a:gd name="T71" fmla="*/ 628650 h 433"/>
                <a:gd name="T72" fmla="*/ 1301750 w 969"/>
                <a:gd name="T73" fmla="*/ 642937 h 433"/>
                <a:gd name="T74" fmla="*/ 1338262 w 969"/>
                <a:gd name="T75" fmla="*/ 650875 h 433"/>
                <a:gd name="T76" fmla="*/ 1382712 w 969"/>
                <a:gd name="T77" fmla="*/ 657225 h 433"/>
                <a:gd name="T78" fmla="*/ 1427162 w 969"/>
                <a:gd name="T79" fmla="*/ 665162 h 433"/>
                <a:gd name="T80" fmla="*/ 1463675 w 969"/>
                <a:gd name="T81" fmla="*/ 679450 h 433"/>
                <a:gd name="T82" fmla="*/ 1508125 w 969"/>
                <a:gd name="T83" fmla="*/ 687387 h 4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69" h="433">
                  <a:moveTo>
                    <a:pt x="0" y="0"/>
                  </a:moveTo>
                  <a:lnTo>
                    <a:pt x="5" y="4"/>
                  </a:lnTo>
                  <a:lnTo>
                    <a:pt x="10" y="9"/>
                  </a:lnTo>
                  <a:lnTo>
                    <a:pt x="19" y="18"/>
                  </a:lnTo>
                  <a:lnTo>
                    <a:pt x="24" y="23"/>
                  </a:lnTo>
                  <a:lnTo>
                    <a:pt x="33" y="28"/>
                  </a:lnTo>
                  <a:lnTo>
                    <a:pt x="38" y="32"/>
                  </a:lnTo>
                  <a:lnTo>
                    <a:pt x="42" y="37"/>
                  </a:lnTo>
                  <a:lnTo>
                    <a:pt x="51" y="46"/>
                  </a:lnTo>
                  <a:lnTo>
                    <a:pt x="56" y="51"/>
                  </a:lnTo>
                  <a:lnTo>
                    <a:pt x="65" y="56"/>
                  </a:lnTo>
                  <a:lnTo>
                    <a:pt x="70" y="60"/>
                  </a:lnTo>
                  <a:lnTo>
                    <a:pt x="79" y="65"/>
                  </a:lnTo>
                  <a:lnTo>
                    <a:pt x="84" y="70"/>
                  </a:lnTo>
                  <a:lnTo>
                    <a:pt x="89" y="74"/>
                  </a:lnTo>
                  <a:lnTo>
                    <a:pt x="98" y="79"/>
                  </a:lnTo>
                  <a:lnTo>
                    <a:pt x="103" y="84"/>
                  </a:lnTo>
                  <a:lnTo>
                    <a:pt x="112" y="93"/>
                  </a:lnTo>
                  <a:lnTo>
                    <a:pt x="117" y="98"/>
                  </a:lnTo>
                  <a:lnTo>
                    <a:pt x="121" y="102"/>
                  </a:lnTo>
                  <a:lnTo>
                    <a:pt x="131" y="107"/>
                  </a:lnTo>
                  <a:lnTo>
                    <a:pt x="135" y="112"/>
                  </a:lnTo>
                  <a:lnTo>
                    <a:pt x="145" y="116"/>
                  </a:lnTo>
                  <a:lnTo>
                    <a:pt x="149" y="121"/>
                  </a:lnTo>
                  <a:lnTo>
                    <a:pt x="159" y="125"/>
                  </a:lnTo>
                  <a:lnTo>
                    <a:pt x="163" y="130"/>
                  </a:lnTo>
                  <a:lnTo>
                    <a:pt x="173" y="135"/>
                  </a:lnTo>
                  <a:lnTo>
                    <a:pt x="177" y="139"/>
                  </a:lnTo>
                  <a:lnTo>
                    <a:pt x="187" y="144"/>
                  </a:lnTo>
                  <a:lnTo>
                    <a:pt x="191" y="149"/>
                  </a:lnTo>
                  <a:lnTo>
                    <a:pt x="196" y="153"/>
                  </a:lnTo>
                  <a:lnTo>
                    <a:pt x="205" y="158"/>
                  </a:lnTo>
                  <a:lnTo>
                    <a:pt x="210" y="163"/>
                  </a:lnTo>
                  <a:lnTo>
                    <a:pt x="219" y="163"/>
                  </a:lnTo>
                  <a:lnTo>
                    <a:pt x="224" y="167"/>
                  </a:lnTo>
                  <a:lnTo>
                    <a:pt x="233" y="172"/>
                  </a:lnTo>
                  <a:lnTo>
                    <a:pt x="238" y="177"/>
                  </a:lnTo>
                  <a:lnTo>
                    <a:pt x="247" y="181"/>
                  </a:lnTo>
                  <a:lnTo>
                    <a:pt x="252" y="186"/>
                  </a:lnTo>
                  <a:lnTo>
                    <a:pt x="261" y="191"/>
                  </a:lnTo>
                  <a:lnTo>
                    <a:pt x="266" y="195"/>
                  </a:lnTo>
                  <a:lnTo>
                    <a:pt x="275" y="200"/>
                  </a:lnTo>
                  <a:lnTo>
                    <a:pt x="280" y="200"/>
                  </a:lnTo>
                  <a:lnTo>
                    <a:pt x="289" y="205"/>
                  </a:lnTo>
                  <a:lnTo>
                    <a:pt x="294" y="209"/>
                  </a:lnTo>
                  <a:lnTo>
                    <a:pt x="303" y="214"/>
                  </a:lnTo>
                  <a:lnTo>
                    <a:pt x="308" y="219"/>
                  </a:lnTo>
                  <a:lnTo>
                    <a:pt x="317" y="223"/>
                  </a:lnTo>
                  <a:lnTo>
                    <a:pt x="322" y="223"/>
                  </a:lnTo>
                  <a:lnTo>
                    <a:pt x="331" y="228"/>
                  </a:lnTo>
                  <a:lnTo>
                    <a:pt x="336" y="233"/>
                  </a:lnTo>
                  <a:lnTo>
                    <a:pt x="345" y="237"/>
                  </a:lnTo>
                  <a:lnTo>
                    <a:pt x="354" y="242"/>
                  </a:lnTo>
                  <a:lnTo>
                    <a:pt x="359" y="247"/>
                  </a:lnTo>
                  <a:lnTo>
                    <a:pt x="368" y="247"/>
                  </a:lnTo>
                  <a:lnTo>
                    <a:pt x="373" y="251"/>
                  </a:lnTo>
                  <a:lnTo>
                    <a:pt x="382" y="256"/>
                  </a:lnTo>
                  <a:lnTo>
                    <a:pt x="387" y="261"/>
                  </a:lnTo>
                  <a:lnTo>
                    <a:pt x="396" y="261"/>
                  </a:lnTo>
                  <a:lnTo>
                    <a:pt x="405" y="265"/>
                  </a:lnTo>
                  <a:lnTo>
                    <a:pt x="410" y="270"/>
                  </a:lnTo>
                  <a:lnTo>
                    <a:pt x="419" y="275"/>
                  </a:lnTo>
                  <a:lnTo>
                    <a:pt x="429" y="275"/>
                  </a:lnTo>
                  <a:lnTo>
                    <a:pt x="433" y="279"/>
                  </a:lnTo>
                  <a:lnTo>
                    <a:pt x="443" y="284"/>
                  </a:lnTo>
                  <a:lnTo>
                    <a:pt x="447" y="284"/>
                  </a:lnTo>
                  <a:lnTo>
                    <a:pt x="457" y="288"/>
                  </a:lnTo>
                  <a:lnTo>
                    <a:pt x="466" y="293"/>
                  </a:lnTo>
                  <a:lnTo>
                    <a:pt x="471" y="298"/>
                  </a:lnTo>
                  <a:lnTo>
                    <a:pt x="480" y="298"/>
                  </a:lnTo>
                  <a:lnTo>
                    <a:pt x="489" y="302"/>
                  </a:lnTo>
                  <a:lnTo>
                    <a:pt x="494" y="307"/>
                  </a:lnTo>
                  <a:lnTo>
                    <a:pt x="503" y="307"/>
                  </a:lnTo>
                  <a:lnTo>
                    <a:pt x="513" y="312"/>
                  </a:lnTo>
                  <a:lnTo>
                    <a:pt x="517" y="316"/>
                  </a:lnTo>
                  <a:lnTo>
                    <a:pt x="526" y="316"/>
                  </a:lnTo>
                  <a:lnTo>
                    <a:pt x="536" y="321"/>
                  </a:lnTo>
                  <a:lnTo>
                    <a:pt x="545" y="321"/>
                  </a:lnTo>
                  <a:lnTo>
                    <a:pt x="550" y="326"/>
                  </a:lnTo>
                  <a:lnTo>
                    <a:pt x="559" y="330"/>
                  </a:lnTo>
                  <a:lnTo>
                    <a:pt x="568" y="330"/>
                  </a:lnTo>
                  <a:lnTo>
                    <a:pt x="578" y="335"/>
                  </a:lnTo>
                  <a:lnTo>
                    <a:pt x="582" y="340"/>
                  </a:lnTo>
                  <a:lnTo>
                    <a:pt x="592" y="340"/>
                  </a:lnTo>
                  <a:lnTo>
                    <a:pt x="601" y="344"/>
                  </a:lnTo>
                  <a:lnTo>
                    <a:pt x="610" y="344"/>
                  </a:lnTo>
                  <a:lnTo>
                    <a:pt x="615" y="349"/>
                  </a:lnTo>
                  <a:lnTo>
                    <a:pt x="624" y="354"/>
                  </a:lnTo>
                  <a:lnTo>
                    <a:pt x="634" y="354"/>
                  </a:lnTo>
                  <a:lnTo>
                    <a:pt x="643" y="358"/>
                  </a:lnTo>
                  <a:lnTo>
                    <a:pt x="648" y="358"/>
                  </a:lnTo>
                  <a:lnTo>
                    <a:pt x="657" y="363"/>
                  </a:lnTo>
                  <a:lnTo>
                    <a:pt x="666" y="363"/>
                  </a:lnTo>
                  <a:lnTo>
                    <a:pt x="676" y="368"/>
                  </a:lnTo>
                  <a:lnTo>
                    <a:pt x="680" y="368"/>
                  </a:lnTo>
                  <a:lnTo>
                    <a:pt x="689" y="372"/>
                  </a:lnTo>
                  <a:lnTo>
                    <a:pt x="699" y="372"/>
                  </a:lnTo>
                  <a:lnTo>
                    <a:pt x="708" y="377"/>
                  </a:lnTo>
                  <a:lnTo>
                    <a:pt x="713" y="377"/>
                  </a:lnTo>
                  <a:lnTo>
                    <a:pt x="722" y="382"/>
                  </a:lnTo>
                  <a:lnTo>
                    <a:pt x="731" y="382"/>
                  </a:lnTo>
                  <a:lnTo>
                    <a:pt x="741" y="386"/>
                  </a:lnTo>
                  <a:lnTo>
                    <a:pt x="750" y="386"/>
                  </a:lnTo>
                  <a:lnTo>
                    <a:pt x="759" y="391"/>
                  </a:lnTo>
                  <a:lnTo>
                    <a:pt x="764" y="391"/>
                  </a:lnTo>
                  <a:lnTo>
                    <a:pt x="773" y="396"/>
                  </a:lnTo>
                  <a:lnTo>
                    <a:pt x="783" y="396"/>
                  </a:lnTo>
                  <a:lnTo>
                    <a:pt x="792" y="396"/>
                  </a:lnTo>
                  <a:lnTo>
                    <a:pt x="801" y="400"/>
                  </a:lnTo>
                  <a:lnTo>
                    <a:pt x="811" y="400"/>
                  </a:lnTo>
                  <a:lnTo>
                    <a:pt x="820" y="405"/>
                  </a:lnTo>
                  <a:lnTo>
                    <a:pt x="825" y="405"/>
                  </a:lnTo>
                  <a:lnTo>
                    <a:pt x="834" y="410"/>
                  </a:lnTo>
                  <a:lnTo>
                    <a:pt x="843" y="410"/>
                  </a:lnTo>
                  <a:lnTo>
                    <a:pt x="852" y="414"/>
                  </a:lnTo>
                  <a:lnTo>
                    <a:pt x="862" y="414"/>
                  </a:lnTo>
                  <a:lnTo>
                    <a:pt x="871" y="414"/>
                  </a:lnTo>
                  <a:lnTo>
                    <a:pt x="880" y="419"/>
                  </a:lnTo>
                  <a:lnTo>
                    <a:pt x="890" y="419"/>
                  </a:lnTo>
                  <a:lnTo>
                    <a:pt x="899" y="419"/>
                  </a:lnTo>
                  <a:lnTo>
                    <a:pt x="908" y="424"/>
                  </a:lnTo>
                  <a:lnTo>
                    <a:pt x="918" y="424"/>
                  </a:lnTo>
                  <a:lnTo>
                    <a:pt x="922" y="428"/>
                  </a:lnTo>
                  <a:lnTo>
                    <a:pt x="932" y="428"/>
                  </a:lnTo>
                  <a:lnTo>
                    <a:pt x="941" y="428"/>
                  </a:lnTo>
                  <a:lnTo>
                    <a:pt x="950" y="433"/>
                  </a:lnTo>
                  <a:lnTo>
                    <a:pt x="960" y="433"/>
                  </a:lnTo>
                  <a:lnTo>
                    <a:pt x="969" y="433"/>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 name="Freeform 86"/>
            <p:cNvSpPr>
              <a:spLocks/>
            </p:cNvSpPr>
            <p:nvPr/>
          </p:nvSpPr>
          <p:spPr bwMode="auto">
            <a:xfrm>
              <a:off x="8464184" y="2830279"/>
              <a:ext cx="339689" cy="50795"/>
            </a:xfrm>
            <a:custGeom>
              <a:avLst/>
              <a:gdLst>
                <a:gd name="T0" fmla="*/ 0 w 214"/>
                <a:gd name="T1" fmla="*/ 0 h 32"/>
                <a:gd name="T2" fmla="*/ 14288 w 214"/>
                <a:gd name="T3" fmla="*/ 7938 h 32"/>
                <a:gd name="T4" fmla="*/ 30163 w 214"/>
                <a:gd name="T5" fmla="*/ 7938 h 32"/>
                <a:gd name="T6" fmla="*/ 44450 w 214"/>
                <a:gd name="T7" fmla="*/ 7938 h 32"/>
                <a:gd name="T8" fmla="*/ 58738 w 214"/>
                <a:gd name="T9" fmla="*/ 14288 h 32"/>
                <a:gd name="T10" fmla="*/ 73025 w 214"/>
                <a:gd name="T11" fmla="*/ 14288 h 32"/>
                <a:gd name="T12" fmla="*/ 88900 w 214"/>
                <a:gd name="T13" fmla="*/ 14288 h 32"/>
                <a:gd name="T14" fmla="*/ 103188 w 214"/>
                <a:gd name="T15" fmla="*/ 22225 h 32"/>
                <a:gd name="T16" fmla="*/ 117475 w 214"/>
                <a:gd name="T17" fmla="*/ 22225 h 32"/>
                <a:gd name="T18" fmla="*/ 133350 w 214"/>
                <a:gd name="T19" fmla="*/ 22225 h 32"/>
                <a:gd name="T20" fmla="*/ 147638 w 214"/>
                <a:gd name="T21" fmla="*/ 22225 h 32"/>
                <a:gd name="T22" fmla="*/ 161925 w 214"/>
                <a:gd name="T23" fmla="*/ 28575 h 32"/>
                <a:gd name="T24" fmla="*/ 177800 w 214"/>
                <a:gd name="T25" fmla="*/ 28575 h 32"/>
                <a:gd name="T26" fmla="*/ 192088 w 214"/>
                <a:gd name="T27" fmla="*/ 28575 h 32"/>
                <a:gd name="T28" fmla="*/ 206375 w 214"/>
                <a:gd name="T29" fmla="*/ 36513 h 32"/>
                <a:gd name="T30" fmla="*/ 222250 w 214"/>
                <a:gd name="T31" fmla="*/ 36513 h 32"/>
                <a:gd name="T32" fmla="*/ 236538 w 214"/>
                <a:gd name="T33" fmla="*/ 36513 h 32"/>
                <a:gd name="T34" fmla="*/ 250825 w 214"/>
                <a:gd name="T35" fmla="*/ 36513 h 32"/>
                <a:gd name="T36" fmla="*/ 266700 w 214"/>
                <a:gd name="T37" fmla="*/ 44450 h 32"/>
                <a:gd name="T38" fmla="*/ 280988 w 214"/>
                <a:gd name="T39" fmla="*/ 44450 h 32"/>
                <a:gd name="T40" fmla="*/ 295275 w 214"/>
                <a:gd name="T41" fmla="*/ 44450 h 32"/>
                <a:gd name="T42" fmla="*/ 311150 w 214"/>
                <a:gd name="T43" fmla="*/ 50800 h 32"/>
                <a:gd name="T44" fmla="*/ 325438 w 214"/>
                <a:gd name="T45" fmla="*/ 50800 h 32"/>
                <a:gd name="T46" fmla="*/ 339725 w 214"/>
                <a:gd name="T47" fmla="*/ 50800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4" h="32">
                  <a:moveTo>
                    <a:pt x="0" y="0"/>
                  </a:moveTo>
                  <a:lnTo>
                    <a:pt x="9" y="5"/>
                  </a:lnTo>
                  <a:lnTo>
                    <a:pt x="19" y="5"/>
                  </a:lnTo>
                  <a:lnTo>
                    <a:pt x="28" y="5"/>
                  </a:lnTo>
                  <a:lnTo>
                    <a:pt x="37" y="9"/>
                  </a:lnTo>
                  <a:lnTo>
                    <a:pt x="46" y="9"/>
                  </a:lnTo>
                  <a:lnTo>
                    <a:pt x="56" y="9"/>
                  </a:lnTo>
                  <a:lnTo>
                    <a:pt x="65" y="14"/>
                  </a:lnTo>
                  <a:lnTo>
                    <a:pt x="74" y="14"/>
                  </a:lnTo>
                  <a:lnTo>
                    <a:pt x="84" y="14"/>
                  </a:lnTo>
                  <a:lnTo>
                    <a:pt x="93" y="14"/>
                  </a:lnTo>
                  <a:lnTo>
                    <a:pt x="102" y="18"/>
                  </a:lnTo>
                  <a:lnTo>
                    <a:pt x="112" y="18"/>
                  </a:lnTo>
                  <a:lnTo>
                    <a:pt x="121" y="18"/>
                  </a:lnTo>
                  <a:lnTo>
                    <a:pt x="130" y="23"/>
                  </a:lnTo>
                  <a:lnTo>
                    <a:pt x="140" y="23"/>
                  </a:lnTo>
                  <a:lnTo>
                    <a:pt x="149" y="23"/>
                  </a:lnTo>
                  <a:lnTo>
                    <a:pt x="158" y="23"/>
                  </a:lnTo>
                  <a:lnTo>
                    <a:pt x="168" y="28"/>
                  </a:lnTo>
                  <a:lnTo>
                    <a:pt x="177" y="28"/>
                  </a:lnTo>
                  <a:lnTo>
                    <a:pt x="186" y="28"/>
                  </a:lnTo>
                  <a:lnTo>
                    <a:pt x="196" y="32"/>
                  </a:lnTo>
                  <a:lnTo>
                    <a:pt x="205" y="32"/>
                  </a:lnTo>
                  <a:lnTo>
                    <a:pt x="214" y="32"/>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16" name="Group 615"/>
          <p:cNvGrpSpPr/>
          <p:nvPr/>
        </p:nvGrpSpPr>
        <p:grpSpPr>
          <a:xfrm>
            <a:off x="1232139" y="2411168"/>
            <a:ext cx="2935000" cy="503190"/>
            <a:chOff x="1232139" y="2411168"/>
            <a:chExt cx="2935000" cy="503190"/>
          </a:xfrm>
        </p:grpSpPr>
        <p:sp>
          <p:nvSpPr>
            <p:cNvPr id="617" name="Freeform 86"/>
            <p:cNvSpPr>
              <a:spLocks/>
            </p:cNvSpPr>
            <p:nvPr/>
          </p:nvSpPr>
          <p:spPr bwMode="auto">
            <a:xfrm>
              <a:off x="1232139" y="2411168"/>
              <a:ext cx="1220668" cy="503190"/>
            </a:xfrm>
            <a:custGeom>
              <a:avLst/>
              <a:gdLst>
                <a:gd name="T0" fmla="*/ 222250 w 769"/>
                <a:gd name="T1" fmla="*/ 369887 h 317"/>
                <a:gd name="T2" fmla="*/ 236538 w 769"/>
                <a:gd name="T3" fmla="*/ 125412 h 317"/>
                <a:gd name="T4" fmla="*/ 244475 w 769"/>
                <a:gd name="T5" fmla="*/ 7937 h 317"/>
                <a:gd name="T6" fmla="*/ 266700 w 769"/>
                <a:gd name="T7" fmla="*/ 7937 h 317"/>
                <a:gd name="T8" fmla="*/ 288925 w 769"/>
                <a:gd name="T9" fmla="*/ 15875 h 317"/>
                <a:gd name="T10" fmla="*/ 311150 w 769"/>
                <a:gd name="T11" fmla="*/ 15875 h 317"/>
                <a:gd name="T12" fmla="*/ 333375 w 769"/>
                <a:gd name="T13" fmla="*/ 22225 h 317"/>
                <a:gd name="T14" fmla="*/ 355600 w 769"/>
                <a:gd name="T15" fmla="*/ 30162 h 317"/>
                <a:gd name="T16" fmla="*/ 377825 w 769"/>
                <a:gd name="T17" fmla="*/ 38100 h 317"/>
                <a:gd name="T18" fmla="*/ 400050 w 769"/>
                <a:gd name="T19" fmla="*/ 38100 h 317"/>
                <a:gd name="T20" fmla="*/ 422275 w 769"/>
                <a:gd name="T21" fmla="*/ 44450 h 317"/>
                <a:gd name="T22" fmla="*/ 444500 w 769"/>
                <a:gd name="T23" fmla="*/ 52387 h 317"/>
                <a:gd name="T24" fmla="*/ 466725 w 769"/>
                <a:gd name="T25" fmla="*/ 60325 h 317"/>
                <a:gd name="T26" fmla="*/ 488950 w 769"/>
                <a:gd name="T27" fmla="*/ 60325 h 317"/>
                <a:gd name="T28" fmla="*/ 511175 w 769"/>
                <a:gd name="T29" fmla="*/ 66675 h 317"/>
                <a:gd name="T30" fmla="*/ 533400 w 769"/>
                <a:gd name="T31" fmla="*/ 74612 h 317"/>
                <a:gd name="T32" fmla="*/ 555625 w 769"/>
                <a:gd name="T33" fmla="*/ 82550 h 317"/>
                <a:gd name="T34" fmla="*/ 577850 w 769"/>
                <a:gd name="T35" fmla="*/ 82550 h 317"/>
                <a:gd name="T36" fmla="*/ 600075 w 769"/>
                <a:gd name="T37" fmla="*/ 88900 h 317"/>
                <a:gd name="T38" fmla="*/ 620713 w 769"/>
                <a:gd name="T39" fmla="*/ 96837 h 317"/>
                <a:gd name="T40" fmla="*/ 642938 w 769"/>
                <a:gd name="T41" fmla="*/ 96837 h 317"/>
                <a:gd name="T42" fmla="*/ 665163 w 769"/>
                <a:gd name="T43" fmla="*/ 104775 h 317"/>
                <a:gd name="T44" fmla="*/ 687388 w 769"/>
                <a:gd name="T45" fmla="*/ 111125 h 317"/>
                <a:gd name="T46" fmla="*/ 709613 w 769"/>
                <a:gd name="T47" fmla="*/ 111125 h 317"/>
                <a:gd name="T48" fmla="*/ 731838 w 769"/>
                <a:gd name="T49" fmla="*/ 119062 h 317"/>
                <a:gd name="T50" fmla="*/ 754063 w 769"/>
                <a:gd name="T51" fmla="*/ 125412 h 317"/>
                <a:gd name="T52" fmla="*/ 776288 w 769"/>
                <a:gd name="T53" fmla="*/ 133350 h 317"/>
                <a:gd name="T54" fmla="*/ 798513 w 769"/>
                <a:gd name="T55" fmla="*/ 133350 h 317"/>
                <a:gd name="T56" fmla="*/ 820738 w 769"/>
                <a:gd name="T57" fmla="*/ 141287 h 317"/>
                <a:gd name="T58" fmla="*/ 842963 w 769"/>
                <a:gd name="T59" fmla="*/ 147637 h 317"/>
                <a:gd name="T60" fmla="*/ 865188 w 769"/>
                <a:gd name="T61" fmla="*/ 147637 h 317"/>
                <a:gd name="T62" fmla="*/ 887413 w 769"/>
                <a:gd name="T63" fmla="*/ 155575 h 317"/>
                <a:gd name="T64" fmla="*/ 917575 w 769"/>
                <a:gd name="T65" fmla="*/ 163512 h 317"/>
                <a:gd name="T66" fmla="*/ 939800 w 769"/>
                <a:gd name="T67" fmla="*/ 163512 h 317"/>
                <a:gd name="T68" fmla="*/ 962025 w 769"/>
                <a:gd name="T69" fmla="*/ 169862 h 317"/>
                <a:gd name="T70" fmla="*/ 990600 w 769"/>
                <a:gd name="T71" fmla="*/ 177800 h 317"/>
                <a:gd name="T72" fmla="*/ 1012825 w 769"/>
                <a:gd name="T73" fmla="*/ 185737 h 317"/>
                <a:gd name="T74" fmla="*/ 1050925 w 769"/>
                <a:gd name="T75" fmla="*/ 192087 h 317"/>
                <a:gd name="T76" fmla="*/ 1079500 w 769"/>
                <a:gd name="T77" fmla="*/ 200025 h 317"/>
                <a:gd name="T78" fmla="*/ 1117600 w 769"/>
                <a:gd name="T79" fmla="*/ 207962 h 317"/>
                <a:gd name="T80" fmla="*/ 1154113 w 769"/>
                <a:gd name="T81" fmla="*/ 214312 h 317"/>
                <a:gd name="T82" fmla="*/ 1190625 w 769"/>
                <a:gd name="T83" fmla="*/ 222250 h 3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69" h="317">
                  <a:moveTo>
                    <a:pt x="0" y="317"/>
                  </a:moveTo>
                  <a:lnTo>
                    <a:pt x="140" y="317"/>
                  </a:lnTo>
                  <a:lnTo>
                    <a:pt x="140" y="233"/>
                  </a:lnTo>
                  <a:lnTo>
                    <a:pt x="145" y="229"/>
                  </a:lnTo>
                  <a:lnTo>
                    <a:pt x="145" y="84"/>
                  </a:lnTo>
                  <a:lnTo>
                    <a:pt x="149" y="79"/>
                  </a:lnTo>
                  <a:lnTo>
                    <a:pt x="149" y="24"/>
                  </a:lnTo>
                  <a:lnTo>
                    <a:pt x="154" y="19"/>
                  </a:lnTo>
                  <a:lnTo>
                    <a:pt x="154" y="5"/>
                  </a:lnTo>
                  <a:lnTo>
                    <a:pt x="159" y="0"/>
                  </a:lnTo>
                  <a:lnTo>
                    <a:pt x="163" y="5"/>
                  </a:lnTo>
                  <a:lnTo>
                    <a:pt x="168" y="5"/>
                  </a:lnTo>
                  <a:lnTo>
                    <a:pt x="173" y="5"/>
                  </a:lnTo>
                  <a:lnTo>
                    <a:pt x="177" y="5"/>
                  </a:lnTo>
                  <a:lnTo>
                    <a:pt x="182" y="10"/>
                  </a:lnTo>
                  <a:lnTo>
                    <a:pt x="187" y="10"/>
                  </a:lnTo>
                  <a:lnTo>
                    <a:pt x="191" y="10"/>
                  </a:lnTo>
                  <a:lnTo>
                    <a:pt x="196" y="10"/>
                  </a:lnTo>
                  <a:lnTo>
                    <a:pt x="201" y="14"/>
                  </a:lnTo>
                  <a:lnTo>
                    <a:pt x="205" y="14"/>
                  </a:lnTo>
                  <a:lnTo>
                    <a:pt x="210" y="14"/>
                  </a:lnTo>
                  <a:lnTo>
                    <a:pt x="215" y="14"/>
                  </a:lnTo>
                  <a:lnTo>
                    <a:pt x="219" y="19"/>
                  </a:lnTo>
                  <a:lnTo>
                    <a:pt x="224" y="19"/>
                  </a:lnTo>
                  <a:lnTo>
                    <a:pt x="228" y="19"/>
                  </a:lnTo>
                  <a:lnTo>
                    <a:pt x="233" y="19"/>
                  </a:lnTo>
                  <a:lnTo>
                    <a:pt x="238" y="24"/>
                  </a:lnTo>
                  <a:lnTo>
                    <a:pt x="242" y="24"/>
                  </a:lnTo>
                  <a:lnTo>
                    <a:pt x="247" y="24"/>
                  </a:lnTo>
                  <a:lnTo>
                    <a:pt x="252" y="24"/>
                  </a:lnTo>
                  <a:lnTo>
                    <a:pt x="256" y="28"/>
                  </a:lnTo>
                  <a:lnTo>
                    <a:pt x="261" y="28"/>
                  </a:lnTo>
                  <a:lnTo>
                    <a:pt x="266" y="28"/>
                  </a:lnTo>
                  <a:lnTo>
                    <a:pt x="270" y="28"/>
                  </a:lnTo>
                  <a:lnTo>
                    <a:pt x="275" y="33"/>
                  </a:lnTo>
                  <a:lnTo>
                    <a:pt x="280" y="33"/>
                  </a:lnTo>
                  <a:lnTo>
                    <a:pt x="284" y="33"/>
                  </a:lnTo>
                  <a:lnTo>
                    <a:pt x="289" y="33"/>
                  </a:lnTo>
                  <a:lnTo>
                    <a:pt x="294" y="38"/>
                  </a:lnTo>
                  <a:lnTo>
                    <a:pt x="298" y="38"/>
                  </a:lnTo>
                  <a:lnTo>
                    <a:pt x="303" y="38"/>
                  </a:lnTo>
                  <a:lnTo>
                    <a:pt x="308" y="38"/>
                  </a:lnTo>
                  <a:lnTo>
                    <a:pt x="312" y="42"/>
                  </a:lnTo>
                  <a:lnTo>
                    <a:pt x="317" y="42"/>
                  </a:lnTo>
                  <a:lnTo>
                    <a:pt x="322" y="42"/>
                  </a:lnTo>
                  <a:lnTo>
                    <a:pt x="326" y="42"/>
                  </a:lnTo>
                  <a:lnTo>
                    <a:pt x="331" y="47"/>
                  </a:lnTo>
                  <a:lnTo>
                    <a:pt x="336" y="47"/>
                  </a:lnTo>
                  <a:lnTo>
                    <a:pt x="340" y="47"/>
                  </a:lnTo>
                  <a:lnTo>
                    <a:pt x="345" y="47"/>
                  </a:lnTo>
                  <a:lnTo>
                    <a:pt x="350" y="52"/>
                  </a:lnTo>
                  <a:lnTo>
                    <a:pt x="354" y="52"/>
                  </a:lnTo>
                  <a:lnTo>
                    <a:pt x="359" y="52"/>
                  </a:lnTo>
                  <a:lnTo>
                    <a:pt x="364" y="52"/>
                  </a:lnTo>
                  <a:lnTo>
                    <a:pt x="368" y="52"/>
                  </a:lnTo>
                  <a:lnTo>
                    <a:pt x="373" y="56"/>
                  </a:lnTo>
                  <a:lnTo>
                    <a:pt x="378" y="56"/>
                  </a:lnTo>
                  <a:lnTo>
                    <a:pt x="382" y="56"/>
                  </a:lnTo>
                  <a:lnTo>
                    <a:pt x="387" y="56"/>
                  </a:lnTo>
                  <a:lnTo>
                    <a:pt x="391" y="61"/>
                  </a:lnTo>
                  <a:lnTo>
                    <a:pt x="396" y="61"/>
                  </a:lnTo>
                  <a:lnTo>
                    <a:pt x="401" y="61"/>
                  </a:lnTo>
                  <a:lnTo>
                    <a:pt x="405" y="61"/>
                  </a:lnTo>
                  <a:lnTo>
                    <a:pt x="410" y="66"/>
                  </a:lnTo>
                  <a:lnTo>
                    <a:pt x="415" y="66"/>
                  </a:lnTo>
                  <a:lnTo>
                    <a:pt x="419" y="66"/>
                  </a:lnTo>
                  <a:lnTo>
                    <a:pt x="424" y="66"/>
                  </a:lnTo>
                  <a:lnTo>
                    <a:pt x="429" y="66"/>
                  </a:lnTo>
                  <a:lnTo>
                    <a:pt x="433" y="70"/>
                  </a:lnTo>
                  <a:lnTo>
                    <a:pt x="438" y="70"/>
                  </a:lnTo>
                  <a:lnTo>
                    <a:pt x="443" y="70"/>
                  </a:lnTo>
                  <a:lnTo>
                    <a:pt x="447" y="70"/>
                  </a:lnTo>
                  <a:lnTo>
                    <a:pt x="452" y="75"/>
                  </a:lnTo>
                  <a:lnTo>
                    <a:pt x="457" y="75"/>
                  </a:lnTo>
                  <a:lnTo>
                    <a:pt x="461" y="75"/>
                  </a:lnTo>
                  <a:lnTo>
                    <a:pt x="466" y="75"/>
                  </a:lnTo>
                  <a:lnTo>
                    <a:pt x="471" y="79"/>
                  </a:lnTo>
                  <a:lnTo>
                    <a:pt x="475" y="79"/>
                  </a:lnTo>
                  <a:lnTo>
                    <a:pt x="480" y="79"/>
                  </a:lnTo>
                  <a:lnTo>
                    <a:pt x="485" y="79"/>
                  </a:lnTo>
                  <a:lnTo>
                    <a:pt x="489" y="84"/>
                  </a:lnTo>
                  <a:lnTo>
                    <a:pt x="494" y="84"/>
                  </a:lnTo>
                  <a:lnTo>
                    <a:pt x="499" y="84"/>
                  </a:lnTo>
                  <a:lnTo>
                    <a:pt x="503" y="84"/>
                  </a:lnTo>
                  <a:lnTo>
                    <a:pt x="508" y="89"/>
                  </a:lnTo>
                  <a:lnTo>
                    <a:pt x="513" y="89"/>
                  </a:lnTo>
                  <a:lnTo>
                    <a:pt x="517" y="89"/>
                  </a:lnTo>
                  <a:lnTo>
                    <a:pt x="522" y="89"/>
                  </a:lnTo>
                  <a:lnTo>
                    <a:pt x="527" y="89"/>
                  </a:lnTo>
                  <a:lnTo>
                    <a:pt x="531" y="93"/>
                  </a:lnTo>
                  <a:lnTo>
                    <a:pt x="536" y="93"/>
                  </a:lnTo>
                  <a:lnTo>
                    <a:pt x="541" y="93"/>
                  </a:lnTo>
                  <a:lnTo>
                    <a:pt x="545" y="93"/>
                  </a:lnTo>
                  <a:lnTo>
                    <a:pt x="550" y="93"/>
                  </a:lnTo>
                  <a:lnTo>
                    <a:pt x="554" y="98"/>
                  </a:lnTo>
                  <a:lnTo>
                    <a:pt x="559" y="98"/>
                  </a:lnTo>
                  <a:lnTo>
                    <a:pt x="564" y="98"/>
                  </a:lnTo>
                  <a:lnTo>
                    <a:pt x="568" y="98"/>
                  </a:lnTo>
                  <a:lnTo>
                    <a:pt x="578" y="103"/>
                  </a:lnTo>
                  <a:lnTo>
                    <a:pt x="582" y="103"/>
                  </a:lnTo>
                  <a:lnTo>
                    <a:pt x="587" y="103"/>
                  </a:lnTo>
                  <a:lnTo>
                    <a:pt x="592" y="103"/>
                  </a:lnTo>
                  <a:lnTo>
                    <a:pt x="596" y="107"/>
                  </a:lnTo>
                  <a:lnTo>
                    <a:pt x="601" y="107"/>
                  </a:lnTo>
                  <a:lnTo>
                    <a:pt x="606" y="107"/>
                  </a:lnTo>
                  <a:lnTo>
                    <a:pt x="610" y="107"/>
                  </a:lnTo>
                  <a:lnTo>
                    <a:pt x="620" y="112"/>
                  </a:lnTo>
                  <a:lnTo>
                    <a:pt x="624" y="112"/>
                  </a:lnTo>
                  <a:lnTo>
                    <a:pt x="629" y="112"/>
                  </a:lnTo>
                  <a:lnTo>
                    <a:pt x="634" y="112"/>
                  </a:lnTo>
                  <a:lnTo>
                    <a:pt x="638" y="117"/>
                  </a:lnTo>
                  <a:lnTo>
                    <a:pt x="648" y="117"/>
                  </a:lnTo>
                  <a:lnTo>
                    <a:pt x="652" y="117"/>
                  </a:lnTo>
                  <a:lnTo>
                    <a:pt x="662" y="121"/>
                  </a:lnTo>
                  <a:lnTo>
                    <a:pt x="666" y="121"/>
                  </a:lnTo>
                  <a:lnTo>
                    <a:pt x="676" y="121"/>
                  </a:lnTo>
                  <a:lnTo>
                    <a:pt x="680" y="126"/>
                  </a:lnTo>
                  <a:lnTo>
                    <a:pt x="690" y="126"/>
                  </a:lnTo>
                  <a:lnTo>
                    <a:pt x="699" y="126"/>
                  </a:lnTo>
                  <a:lnTo>
                    <a:pt x="704" y="131"/>
                  </a:lnTo>
                  <a:lnTo>
                    <a:pt x="713" y="131"/>
                  </a:lnTo>
                  <a:lnTo>
                    <a:pt x="722" y="131"/>
                  </a:lnTo>
                  <a:lnTo>
                    <a:pt x="727" y="135"/>
                  </a:lnTo>
                  <a:lnTo>
                    <a:pt x="736" y="135"/>
                  </a:lnTo>
                  <a:lnTo>
                    <a:pt x="745" y="135"/>
                  </a:lnTo>
                  <a:lnTo>
                    <a:pt x="750" y="140"/>
                  </a:lnTo>
                  <a:lnTo>
                    <a:pt x="759" y="140"/>
                  </a:lnTo>
                  <a:lnTo>
                    <a:pt x="769" y="140"/>
                  </a:lnTo>
                </a:path>
              </a:pathLst>
            </a:custGeom>
            <a:noFill/>
            <a:ln w="19050" cap="flat">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 name="Freeform 87"/>
            <p:cNvSpPr>
              <a:spLocks/>
            </p:cNvSpPr>
            <p:nvPr/>
          </p:nvSpPr>
          <p:spPr bwMode="auto">
            <a:xfrm>
              <a:off x="2452807" y="2633398"/>
              <a:ext cx="1714332" cy="214292"/>
            </a:xfrm>
            <a:custGeom>
              <a:avLst/>
              <a:gdLst>
                <a:gd name="T0" fmla="*/ 6350 w 1080"/>
                <a:gd name="T1" fmla="*/ 7937 h 135"/>
                <a:gd name="T2" fmla="*/ 36513 w 1080"/>
                <a:gd name="T3" fmla="*/ 7937 h 135"/>
                <a:gd name="T4" fmla="*/ 58738 w 1080"/>
                <a:gd name="T5" fmla="*/ 14287 h 135"/>
                <a:gd name="T6" fmla="*/ 80963 w 1080"/>
                <a:gd name="T7" fmla="*/ 22225 h 135"/>
                <a:gd name="T8" fmla="*/ 111125 w 1080"/>
                <a:gd name="T9" fmla="*/ 22225 h 135"/>
                <a:gd name="T10" fmla="*/ 133350 w 1080"/>
                <a:gd name="T11" fmla="*/ 30162 h 135"/>
                <a:gd name="T12" fmla="*/ 161925 w 1080"/>
                <a:gd name="T13" fmla="*/ 36512 h 135"/>
                <a:gd name="T14" fmla="*/ 184150 w 1080"/>
                <a:gd name="T15" fmla="*/ 36512 h 135"/>
                <a:gd name="T16" fmla="*/ 214313 w 1080"/>
                <a:gd name="T17" fmla="*/ 44450 h 135"/>
                <a:gd name="T18" fmla="*/ 236538 w 1080"/>
                <a:gd name="T19" fmla="*/ 52387 h 135"/>
                <a:gd name="T20" fmla="*/ 258763 w 1080"/>
                <a:gd name="T21" fmla="*/ 52387 h 135"/>
                <a:gd name="T22" fmla="*/ 287338 w 1080"/>
                <a:gd name="T23" fmla="*/ 58737 h 135"/>
                <a:gd name="T24" fmla="*/ 309563 w 1080"/>
                <a:gd name="T25" fmla="*/ 58737 h 135"/>
                <a:gd name="T26" fmla="*/ 339725 w 1080"/>
                <a:gd name="T27" fmla="*/ 66675 h 135"/>
                <a:gd name="T28" fmla="*/ 361950 w 1080"/>
                <a:gd name="T29" fmla="*/ 66675 h 135"/>
                <a:gd name="T30" fmla="*/ 392113 w 1080"/>
                <a:gd name="T31" fmla="*/ 74612 h 135"/>
                <a:gd name="T32" fmla="*/ 414338 w 1080"/>
                <a:gd name="T33" fmla="*/ 80962 h 135"/>
                <a:gd name="T34" fmla="*/ 442913 w 1080"/>
                <a:gd name="T35" fmla="*/ 80962 h 135"/>
                <a:gd name="T36" fmla="*/ 465138 w 1080"/>
                <a:gd name="T37" fmla="*/ 88900 h 135"/>
                <a:gd name="T38" fmla="*/ 495300 w 1080"/>
                <a:gd name="T39" fmla="*/ 88900 h 135"/>
                <a:gd name="T40" fmla="*/ 517525 w 1080"/>
                <a:gd name="T41" fmla="*/ 96837 h 135"/>
                <a:gd name="T42" fmla="*/ 546100 w 1080"/>
                <a:gd name="T43" fmla="*/ 96837 h 135"/>
                <a:gd name="T44" fmla="*/ 568325 w 1080"/>
                <a:gd name="T45" fmla="*/ 103187 h 135"/>
                <a:gd name="T46" fmla="*/ 598488 w 1080"/>
                <a:gd name="T47" fmla="*/ 103187 h 135"/>
                <a:gd name="T48" fmla="*/ 620713 w 1080"/>
                <a:gd name="T49" fmla="*/ 111125 h 135"/>
                <a:gd name="T50" fmla="*/ 650875 w 1080"/>
                <a:gd name="T51" fmla="*/ 111125 h 135"/>
                <a:gd name="T52" fmla="*/ 679450 w 1080"/>
                <a:gd name="T53" fmla="*/ 119062 h 135"/>
                <a:gd name="T54" fmla="*/ 701675 w 1080"/>
                <a:gd name="T55" fmla="*/ 119062 h 135"/>
                <a:gd name="T56" fmla="*/ 731838 w 1080"/>
                <a:gd name="T57" fmla="*/ 125412 h 135"/>
                <a:gd name="T58" fmla="*/ 760413 w 1080"/>
                <a:gd name="T59" fmla="*/ 125412 h 135"/>
                <a:gd name="T60" fmla="*/ 782638 w 1080"/>
                <a:gd name="T61" fmla="*/ 133350 h 135"/>
                <a:gd name="T62" fmla="*/ 812800 w 1080"/>
                <a:gd name="T63" fmla="*/ 133350 h 135"/>
                <a:gd name="T64" fmla="*/ 842963 w 1080"/>
                <a:gd name="T65" fmla="*/ 141287 h 135"/>
                <a:gd name="T66" fmla="*/ 871538 w 1080"/>
                <a:gd name="T67" fmla="*/ 141287 h 135"/>
                <a:gd name="T68" fmla="*/ 901700 w 1080"/>
                <a:gd name="T69" fmla="*/ 147637 h 135"/>
                <a:gd name="T70" fmla="*/ 923925 w 1080"/>
                <a:gd name="T71" fmla="*/ 147637 h 135"/>
                <a:gd name="T72" fmla="*/ 952500 w 1080"/>
                <a:gd name="T73" fmla="*/ 147637 h 135"/>
                <a:gd name="T74" fmla="*/ 982663 w 1080"/>
                <a:gd name="T75" fmla="*/ 155575 h 135"/>
                <a:gd name="T76" fmla="*/ 1012825 w 1080"/>
                <a:gd name="T77" fmla="*/ 155575 h 135"/>
                <a:gd name="T78" fmla="*/ 1041400 w 1080"/>
                <a:gd name="T79" fmla="*/ 161925 h 135"/>
                <a:gd name="T80" fmla="*/ 1071563 w 1080"/>
                <a:gd name="T81" fmla="*/ 161925 h 135"/>
                <a:gd name="T82" fmla="*/ 1101725 w 1080"/>
                <a:gd name="T83" fmla="*/ 161925 h 135"/>
                <a:gd name="T84" fmla="*/ 1130300 w 1080"/>
                <a:gd name="T85" fmla="*/ 169862 h 135"/>
                <a:gd name="T86" fmla="*/ 1160463 w 1080"/>
                <a:gd name="T87" fmla="*/ 169862 h 135"/>
                <a:gd name="T88" fmla="*/ 1189038 w 1080"/>
                <a:gd name="T89" fmla="*/ 177800 h 135"/>
                <a:gd name="T90" fmla="*/ 1219200 w 1080"/>
                <a:gd name="T91" fmla="*/ 177800 h 135"/>
                <a:gd name="T92" fmla="*/ 1249363 w 1080"/>
                <a:gd name="T93" fmla="*/ 177800 h 135"/>
                <a:gd name="T94" fmla="*/ 1285875 w 1080"/>
                <a:gd name="T95" fmla="*/ 184150 h 135"/>
                <a:gd name="T96" fmla="*/ 1316038 w 1080"/>
                <a:gd name="T97" fmla="*/ 184150 h 135"/>
                <a:gd name="T98" fmla="*/ 1344613 w 1080"/>
                <a:gd name="T99" fmla="*/ 184150 h 135"/>
                <a:gd name="T100" fmla="*/ 1374775 w 1080"/>
                <a:gd name="T101" fmla="*/ 192087 h 135"/>
                <a:gd name="T102" fmla="*/ 1404938 w 1080"/>
                <a:gd name="T103" fmla="*/ 192087 h 135"/>
                <a:gd name="T104" fmla="*/ 1441450 w 1080"/>
                <a:gd name="T105" fmla="*/ 192087 h 135"/>
                <a:gd name="T106" fmla="*/ 1470025 w 1080"/>
                <a:gd name="T107" fmla="*/ 200025 h 135"/>
                <a:gd name="T108" fmla="*/ 1500188 w 1080"/>
                <a:gd name="T109" fmla="*/ 200025 h 135"/>
                <a:gd name="T110" fmla="*/ 1530350 w 1080"/>
                <a:gd name="T111" fmla="*/ 200025 h 135"/>
                <a:gd name="T112" fmla="*/ 1566863 w 1080"/>
                <a:gd name="T113" fmla="*/ 206375 h 135"/>
                <a:gd name="T114" fmla="*/ 1597025 w 1080"/>
                <a:gd name="T115" fmla="*/ 206375 h 135"/>
                <a:gd name="T116" fmla="*/ 1625600 w 1080"/>
                <a:gd name="T117" fmla="*/ 206375 h 135"/>
                <a:gd name="T118" fmla="*/ 1663700 w 1080"/>
                <a:gd name="T119" fmla="*/ 206375 h 135"/>
                <a:gd name="T120" fmla="*/ 1692275 w 1080"/>
                <a:gd name="T121" fmla="*/ 214312 h 135"/>
                <a:gd name="T122" fmla="*/ 1714500 w 1080"/>
                <a:gd name="T123" fmla="*/ 214312 h 1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80" h="135">
                  <a:moveTo>
                    <a:pt x="0" y="0"/>
                  </a:moveTo>
                  <a:lnTo>
                    <a:pt x="4" y="5"/>
                  </a:lnTo>
                  <a:lnTo>
                    <a:pt x="14" y="5"/>
                  </a:lnTo>
                  <a:lnTo>
                    <a:pt x="23" y="5"/>
                  </a:lnTo>
                  <a:lnTo>
                    <a:pt x="28" y="9"/>
                  </a:lnTo>
                  <a:lnTo>
                    <a:pt x="37" y="9"/>
                  </a:lnTo>
                  <a:lnTo>
                    <a:pt x="46" y="9"/>
                  </a:lnTo>
                  <a:lnTo>
                    <a:pt x="51" y="14"/>
                  </a:lnTo>
                  <a:lnTo>
                    <a:pt x="60" y="14"/>
                  </a:lnTo>
                  <a:lnTo>
                    <a:pt x="70" y="14"/>
                  </a:lnTo>
                  <a:lnTo>
                    <a:pt x="79" y="19"/>
                  </a:lnTo>
                  <a:lnTo>
                    <a:pt x="84" y="19"/>
                  </a:lnTo>
                  <a:lnTo>
                    <a:pt x="93" y="19"/>
                  </a:lnTo>
                  <a:lnTo>
                    <a:pt x="102" y="23"/>
                  </a:lnTo>
                  <a:lnTo>
                    <a:pt x="107" y="23"/>
                  </a:lnTo>
                  <a:lnTo>
                    <a:pt x="116" y="23"/>
                  </a:lnTo>
                  <a:lnTo>
                    <a:pt x="125" y="28"/>
                  </a:lnTo>
                  <a:lnTo>
                    <a:pt x="135" y="28"/>
                  </a:lnTo>
                  <a:lnTo>
                    <a:pt x="139" y="28"/>
                  </a:lnTo>
                  <a:lnTo>
                    <a:pt x="149" y="33"/>
                  </a:lnTo>
                  <a:lnTo>
                    <a:pt x="158" y="33"/>
                  </a:lnTo>
                  <a:lnTo>
                    <a:pt x="163" y="33"/>
                  </a:lnTo>
                  <a:lnTo>
                    <a:pt x="172" y="33"/>
                  </a:lnTo>
                  <a:lnTo>
                    <a:pt x="181" y="37"/>
                  </a:lnTo>
                  <a:lnTo>
                    <a:pt x="191" y="37"/>
                  </a:lnTo>
                  <a:lnTo>
                    <a:pt x="195" y="37"/>
                  </a:lnTo>
                  <a:lnTo>
                    <a:pt x="205" y="42"/>
                  </a:lnTo>
                  <a:lnTo>
                    <a:pt x="214" y="42"/>
                  </a:lnTo>
                  <a:lnTo>
                    <a:pt x="219" y="42"/>
                  </a:lnTo>
                  <a:lnTo>
                    <a:pt x="228" y="42"/>
                  </a:lnTo>
                  <a:lnTo>
                    <a:pt x="237" y="47"/>
                  </a:lnTo>
                  <a:lnTo>
                    <a:pt x="247" y="47"/>
                  </a:lnTo>
                  <a:lnTo>
                    <a:pt x="251" y="47"/>
                  </a:lnTo>
                  <a:lnTo>
                    <a:pt x="261" y="51"/>
                  </a:lnTo>
                  <a:lnTo>
                    <a:pt x="270" y="51"/>
                  </a:lnTo>
                  <a:lnTo>
                    <a:pt x="279" y="51"/>
                  </a:lnTo>
                  <a:lnTo>
                    <a:pt x="284" y="51"/>
                  </a:lnTo>
                  <a:lnTo>
                    <a:pt x="293" y="56"/>
                  </a:lnTo>
                  <a:lnTo>
                    <a:pt x="302" y="56"/>
                  </a:lnTo>
                  <a:lnTo>
                    <a:pt x="312" y="56"/>
                  </a:lnTo>
                  <a:lnTo>
                    <a:pt x="316" y="56"/>
                  </a:lnTo>
                  <a:lnTo>
                    <a:pt x="326" y="61"/>
                  </a:lnTo>
                  <a:lnTo>
                    <a:pt x="335" y="61"/>
                  </a:lnTo>
                  <a:lnTo>
                    <a:pt x="344" y="61"/>
                  </a:lnTo>
                  <a:lnTo>
                    <a:pt x="349" y="65"/>
                  </a:lnTo>
                  <a:lnTo>
                    <a:pt x="358" y="65"/>
                  </a:lnTo>
                  <a:lnTo>
                    <a:pt x="368" y="65"/>
                  </a:lnTo>
                  <a:lnTo>
                    <a:pt x="377" y="65"/>
                  </a:lnTo>
                  <a:lnTo>
                    <a:pt x="386" y="70"/>
                  </a:lnTo>
                  <a:lnTo>
                    <a:pt x="391" y="70"/>
                  </a:lnTo>
                  <a:lnTo>
                    <a:pt x="400" y="70"/>
                  </a:lnTo>
                  <a:lnTo>
                    <a:pt x="410" y="70"/>
                  </a:lnTo>
                  <a:lnTo>
                    <a:pt x="419" y="75"/>
                  </a:lnTo>
                  <a:lnTo>
                    <a:pt x="428" y="75"/>
                  </a:lnTo>
                  <a:lnTo>
                    <a:pt x="437" y="75"/>
                  </a:lnTo>
                  <a:lnTo>
                    <a:pt x="442" y="75"/>
                  </a:lnTo>
                  <a:lnTo>
                    <a:pt x="451" y="79"/>
                  </a:lnTo>
                  <a:lnTo>
                    <a:pt x="461" y="79"/>
                  </a:lnTo>
                  <a:lnTo>
                    <a:pt x="470" y="79"/>
                  </a:lnTo>
                  <a:lnTo>
                    <a:pt x="479" y="79"/>
                  </a:lnTo>
                  <a:lnTo>
                    <a:pt x="489" y="79"/>
                  </a:lnTo>
                  <a:lnTo>
                    <a:pt x="493" y="84"/>
                  </a:lnTo>
                  <a:lnTo>
                    <a:pt x="503" y="84"/>
                  </a:lnTo>
                  <a:lnTo>
                    <a:pt x="512" y="84"/>
                  </a:lnTo>
                  <a:lnTo>
                    <a:pt x="521" y="84"/>
                  </a:lnTo>
                  <a:lnTo>
                    <a:pt x="531" y="89"/>
                  </a:lnTo>
                  <a:lnTo>
                    <a:pt x="540" y="89"/>
                  </a:lnTo>
                  <a:lnTo>
                    <a:pt x="549" y="89"/>
                  </a:lnTo>
                  <a:lnTo>
                    <a:pt x="559" y="89"/>
                  </a:lnTo>
                  <a:lnTo>
                    <a:pt x="568" y="93"/>
                  </a:lnTo>
                  <a:lnTo>
                    <a:pt x="577" y="93"/>
                  </a:lnTo>
                  <a:lnTo>
                    <a:pt x="582" y="93"/>
                  </a:lnTo>
                  <a:lnTo>
                    <a:pt x="591" y="93"/>
                  </a:lnTo>
                  <a:lnTo>
                    <a:pt x="600" y="93"/>
                  </a:lnTo>
                  <a:lnTo>
                    <a:pt x="610" y="98"/>
                  </a:lnTo>
                  <a:lnTo>
                    <a:pt x="619" y="98"/>
                  </a:lnTo>
                  <a:lnTo>
                    <a:pt x="628" y="98"/>
                  </a:lnTo>
                  <a:lnTo>
                    <a:pt x="638" y="98"/>
                  </a:lnTo>
                  <a:lnTo>
                    <a:pt x="647" y="98"/>
                  </a:lnTo>
                  <a:lnTo>
                    <a:pt x="656" y="102"/>
                  </a:lnTo>
                  <a:lnTo>
                    <a:pt x="666" y="102"/>
                  </a:lnTo>
                  <a:lnTo>
                    <a:pt x="675" y="102"/>
                  </a:lnTo>
                  <a:lnTo>
                    <a:pt x="684" y="102"/>
                  </a:lnTo>
                  <a:lnTo>
                    <a:pt x="694" y="102"/>
                  </a:lnTo>
                  <a:lnTo>
                    <a:pt x="703" y="107"/>
                  </a:lnTo>
                  <a:lnTo>
                    <a:pt x="712" y="107"/>
                  </a:lnTo>
                  <a:lnTo>
                    <a:pt x="722" y="107"/>
                  </a:lnTo>
                  <a:lnTo>
                    <a:pt x="731" y="107"/>
                  </a:lnTo>
                  <a:lnTo>
                    <a:pt x="740" y="107"/>
                  </a:lnTo>
                  <a:lnTo>
                    <a:pt x="749" y="112"/>
                  </a:lnTo>
                  <a:lnTo>
                    <a:pt x="759" y="112"/>
                  </a:lnTo>
                  <a:lnTo>
                    <a:pt x="768" y="112"/>
                  </a:lnTo>
                  <a:lnTo>
                    <a:pt x="777" y="112"/>
                  </a:lnTo>
                  <a:lnTo>
                    <a:pt x="787" y="112"/>
                  </a:lnTo>
                  <a:lnTo>
                    <a:pt x="801" y="116"/>
                  </a:lnTo>
                  <a:lnTo>
                    <a:pt x="810" y="116"/>
                  </a:lnTo>
                  <a:lnTo>
                    <a:pt x="819" y="116"/>
                  </a:lnTo>
                  <a:lnTo>
                    <a:pt x="829" y="116"/>
                  </a:lnTo>
                  <a:lnTo>
                    <a:pt x="838" y="116"/>
                  </a:lnTo>
                  <a:lnTo>
                    <a:pt x="847" y="116"/>
                  </a:lnTo>
                  <a:lnTo>
                    <a:pt x="857" y="121"/>
                  </a:lnTo>
                  <a:lnTo>
                    <a:pt x="866" y="121"/>
                  </a:lnTo>
                  <a:lnTo>
                    <a:pt x="875" y="121"/>
                  </a:lnTo>
                  <a:lnTo>
                    <a:pt x="885" y="121"/>
                  </a:lnTo>
                  <a:lnTo>
                    <a:pt x="894" y="121"/>
                  </a:lnTo>
                  <a:lnTo>
                    <a:pt x="908" y="121"/>
                  </a:lnTo>
                  <a:lnTo>
                    <a:pt x="917" y="126"/>
                  </a:lnTo>
                  <a:lnTo>
                    <a:pt x="926" y="126"/>
                  </a:lnTo>
                  <a:lnTo>
                    <a:pt x="936" y="126"/>
                  </a:lnTo>
                  <a:lnTo>
                    <a:pt x="945" y="126"/>
                  </a:lnTo>
                  <a:lnTo>
                    <a:pt x="954" y="126"/>
                  </a:lnTo>
                  <a:lnTo>
                    <a:pt x="964" y="126"/>
                  </a:lnTo>
                  <a:lnTo>
                    <a:pt x="973" y="126"/>
                  </a:lnTo>
                  <a:lnTo>
                    <a:pt x="987" y="130"/>
                  </a:lnTo>
                  <a:lnTo>
                    <a:pt x="996" y="130"/>
                  </a:lnTo>
                  <a:lnTo>
                    <a:pt x="1006" y="130"/>
                  </a:lnTo>
                  <a:lnTo>
                    <a:pt x="1015" y="130"/>
                  </a:lnTo>
                  <a:lnTo>
                    <a:pt x="1024" y="130"/>
                  </a:lnTo>
                  <a:lnTo>
                    <a:pt x="1038" y="130"/>
                  </a:lnTo>
                  <a:lnTo>
                    <a:pt x="1048" y="130"/>
                  </a:lnTo>
                  <a:lnTo>
                    <a:pt x="1057" y="135"/>
                  </a:lnTo>
                  <a:lnTo>
                    <a:pt x="1066" y="135"/>
                  </a:lnTo>
                  <a:lnTo>
                    <a:pt x="1075" y="135"/>
                  </a:lnTo>
                  <a:lnTo>
                    <a:pt x="1080" y="135"/>
                  </a:lnTo>
                </a:path>
              </a:pathLst>
            </a:custGeom>
            <a:noFill/>
            <a:ln w="19050" cap="flat">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19" name="Group 618"/>
          <p:cNvGrpSpPr/>
          <p:nvPr/>
        </p:nvGrpSpPr>
        <p:grpSpPr>
          <a:xfrm>
            <a:off x="5773659" y="855641"/>
            <a:ext cx="3030213" cy="1938130"/>
            <a:chOff x="5773659" y="855641"/>
            <a:chExt cx="3030213" cy="1938130"/>
          </a:xfrm>
        </p:grpSpPr>
        <p:sp>
          <p:nvSpPr>
            <p:cNvPr id="620" name="Freeform 87"/>
            <p:cNvSpPr>
              <a:spLocks/>
            </p:cNvSpPr>
            <p:nvPr/>
          </p:nvSpPr>
          <p:spPr bwMode="auto">
            <a:xfrm>
              <a:off x="5773659" y="855641"/>
              <a:ext cx="1233355" cy="1176211"/>
            </a:xfrm>
            <a:custGeom>
              <a:avLst/>
              <a:gdLst>
                <a:gd name="T0" fmla="*/ 236537 w 777"/>
                <a:gd name="T1" fmla="*/ 30162 h 741"/>
                <a:gd name="T2" fmla="*/ 265112 w 777"/>
                <a:gd name="T3" fmla="*/ 74612 h 741"/>
                <a:gd name="T4" fmla="*/ 287337 w 777"/>
                <a:gd name="T5" fmla="*/ 111125 h 741"/>
                <a:gd name="T6" fmla="*/ 309562 w 777"/>
                <a:gd name="T7" fmla="*/ 149225 h 741"/>
                <a:gd name="T8" fmla="*/ 325437 w 777"/>
                <a:gd name="T9" fmla="*/ 177800 h 741"/>
                <a:gd name="T10" fmla="*/ 354012 w 777"/>
                <a:gd name="T11" fmla="*/ 214312 h 741"/>
                <a:gd name="T12" fmla="*/ 369887 w 777"/>
                <a:gd name="T13" fmla="*/ 244475 h 741"/>
                <a:gd name="T14" fmla="*/ 392112 w 777"/>
                <a:gd name="T15" fmla="*/ 274637 h 741"/>
                <a:gd name="T16" fmla="*/ 414337 w 777"/>
                <a:gd name="T17" fmla="*/ 303212 h 741"/>
                <a:gd name="T18" fmla="*/ 442912 w 777"/>
                <a:gd name="T19" fmla="*/ 341312 h 741"/>
                <a:gd name="T20" fmla="*/ 465137 w 777"/>
                <a:gd name="T21" fmla="*/ 369887 h 741"/>
                <a:gd name="T22" fmla="*/ 479425 w 777"/>
                <a:gd name="T23" fmla="*/ 392112 h 741"/>
                <a:gd name="T24" fmla="*/ 501650 w 777"/>
                <a:gd name="T25" fmla="*/ 422275 h 741"/>
                <a:gd name="T26" fmla="*/ 523875 w 777"/>
                <a:gd name="T27" fmla="*/ 452437 h 741"/>
                <a:gd name="T28" fmla="*/ 546100 w 777"/>
                <a:gd name="T29" fmla="*/ 481012 h 741"/>
                <a:gd name="T30" fmla="*/ 576262 w 777"/>
                <a:gd name="T31" fmla="*/ 511175 h 741"/>
                <a:gd name="T32" fmla="*/ 598487 w 777"/>
                <a:gd name="T33" fmla="*/ 539750 h 741"/>
                <a:gd name="T34" fmla="*/ 612775 w 777"/>
                <a:gd name="T35" fmla="*/ 561975 h 741"/>
                <a:gd name="T36" fmla="*/ 628650 w 777"/>
                <a:gd name="T37" fmla="*/ 577850 h 741"/>
                <a:gd name="T38" fmla="*/ 650875 w 777"/>
                <a:gd name="T39" fmla="*/ 606425 h 741"/>
                <a:gd name="T40" fmla="*/ 679450 w 777"/>
                <a:gd name="T41" fmla="*/ 636587 h 741"/>
                <a:gd name="T42" fmla="*/ 695325 w 777"/>
                <a:gd name="T43" fmla="*/ 658812 h 741"/>
                <a:gd name="T44" fmla="*/ 715962 w 777"/>
                <a:gd name="T45" fmla="*/ 681037 h 741"/>
                <a:gd name="T46" fmla="*/ 738187 w 777"/>
                <a:gd name="T47" fmla="*/ 709612 h 741"/>
                <a:gd name="T48" fmla="*/ 768350 w 777"/>
                <a:gd name="T49" fmla="*/ 739775 h 741"/>
                <a:gd name="T50" fmla="*/ 776287 w 777"/>
                <a:gd name="T51" fmla="*/ 747712 h 741"/>
                <a:gd name="T52" fmla="*/ 798512 w 777"/>
                <a:gd name="T53" fmla="*/ 776287 h 741"/>
                <a:gd name="T54" fmla="*/ 820737 w 777"/>
                <a:gd name="T55" fmla="*/ 798512 h 741"/>
                <a:gd name="T56" fmla="*/ 842962 w 777"/>
                <a:gd name="T57" fmla="*/ 820737 h 741"/>
                <a:gd name="T58" fmla="*/ 865187 w 777"/>
                <a:gd name="T59" fmla="*/ 842962 h 741"/>
                <a:gd name="T60" fmla="*/ 887412 w 777"/>
                <a:gd name="T61" fmla="*/ 865187 h 741"/>
                <a:gd name="T62" fmla="*/ 901700 w 777"/>
                <a:gd name="T63" fmla="*/ 887412 h 741"/>
                <a:gd name="T64" fmla="*/ 923925 w 777"/>
                <a:gd name="T65" fmla="*/ 909637 h 741"/>
                <a:gd name="T66" fmla="*/ 954087 w 777"/>
                <a:gd name="T67" fmla="*/ 931862 h 741"/>
                <a:gd name="T68" fmla="*/ 974725 w 777"/>
                <a:gd name="T69" fmla="*/ 954087 h 741"/>
                <a:gd name="T70" fmla="*/ 1004887 w 777"/>
                <a:gd name="T71" fmla="*/ 976312 h 741"/>
                <a:gd name="T72" fmla="*/ 1027112 w 777"/>
                <a:gd name="T73" fmla="*/ 1006475 h 741"/>
                <a:gd name="T74" fmla="*/ 1063625 w 777"/>
                <a:gd name="T75" fmla="*/ 1035050 h 741"/>
                <a:gd name="T76" fmla="*/ 1093787 w 777"/>
                <a:gd name="T77" fmla="*/ 1065212 h 741"/>
                <a:gd name="T78" fmla="*/ 1130300 w 777"/>
                <a:gd name="T79" fmla="*/ 1095375 h 741"/>
                <a:gd name="T80" fmla="*/ 1168400 w 777"/>
                <a:gd name="T81" fmla="*/ 1123950 h 741"/>
                <a:gd name="T82" fmla="*/ 1204912 w 777"/>
                <a:gd name="T83" fmla="*/ 1154112 h 7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77" h="741">
                  <a:moveTo>
                    <a:pt x="0" y="0"/>
                  </a:moveTo>
                  <a:lnTo>
                    <a:pt x="149" y="5"/>
                  </a:lnTo>
                  <a:lnTo>
                    <a:pt x="149" y="19"/>
                  </a:lnTo>
                  <a:lnTo>
                    <a:pt x="158" y="28"/>
                  </a:lnTo>
                  <a:lnTo>
                    <a:pt x="158" y="38"/>
                  </a:lnTo>
                  <a:lnTo>
                    <a:pt x="167" y="47"/>
                  </a:lnTo>
                  <a:lnTo>
                    <a:pt x="167" y="56"/>
                  </a:lnTo>
                  <a:lnTo>
                    <a:pt x="172" y="61"/>
                  </a:lnTo>
                  <a:lnTo>
                    <a:pt x="181" y="70"/>
                  </a:lnTo>
                  <a:lnTo>
                    <a:pt x="181" y="80"/>
                  </a:lnTo>
                  <a:lnTo>
                    <a:pt x="186" y="84"/>
                  </a:lnTo>
                  <a:lnTo>
                    <a:pt x="195" y="94"/>
                  </a:lnTo>
                  <a:lnTo>
                    <a:pt x="195" y="98"/>
                  </a:lnTo>
                  <a:lnTo>
                    <a:pt x="205" y="108"/>
                  </a:lnTo>
                  <a:lnTo>
                    <a:pt x="205" y="112"/>
                  </a:lnTo>
                  <a:lnTo>
                    <a:pt x="214" y="122"/>
                  </a:lnTo>
                  <a:lnTo>
                    <a:pt x="214" y="126"/>
                  </a:lnTo>
                  <a:lnTo>
                    <a:pt x="223" y="135"/>
                  </a:lnTo>
                  <a:lnTo>
                    <a:pt x="223" y="140"/>
                  </a:lnTo>
                  <a:lnTo>
                    <a:pt x="233" y="149"/>
                  </a:lnTo>
                  <a:lnTo>
                    <a:pt x="233" y="154"/>
                  </a:lnTo>
                  <a:lnTo>
                    <a:pt x="242" y="163"/>
                  </a:lnTo>
                  <a:lnTo>
                    <a:pt x="242" y="168"/>
                  </a:lnTo>
                  <a:lnTo>
                    <a:pt x="247" y="173"/>
                  </a:lnTo>
                  <a:lnTo>
                    <a:pt x="256" y="182"/>
                  </a:lnTo>
                  <a:lnTo>
                    <a:pt x="256" y="187"/>
                  </a:lnTo>
                  <a:lnTo>
                    <a:pt x="261" y="191"/>
                  </a:lnTo>
                  <a:lnTo>
                    <a:pt x="270" y="201"/>
                  </a:lnTo>
                  <a:lnTo>
                    <a:pt x="270" y="205"/>
                  </a:lnTo>
                  <a:lnTo>
                    <a:pt x="279" y="215"/>
                  </a:lnTo>
                  <a:lnTo>
                    <a:pt x="279" y="219"/>
                  </a:lnTo>
                  <a:lnTo>
                    <a:pt x="284" y="224"/>
                  </a:lnTo>
                  <a:lnTo>
                    <a:pt x="293" y="233"/>
                  </a:lnTo>
                  <a:lnTo>
                    <a:pt x="293" y="238"/>
                  </a:lnTo>
                  <a:lnTo>
                    <a:pt x="298" y="243"/>
                  </a:lnTo>
                  <a:lnTo>
                    <a:pt x="302" y="247"/>
                  </a:lnTo>
                  <a:lnTo>
                    <a:pt x="312" y="257"/>
                  </a:lnTo>
                  <a:lnTo>
                    <a:pt x="312" y="261"/>
                  </a:lnTo>
                  <a:lnTo>
                    <a:pt x="316" y="266"/>
                  </a:lnTo>
                  <a:lnTo>
                    <a:pt x="326" y="275"/>
                  </a:lnTo>
                  <a:lnTo>
                    <a:pt x="326" y="280"/>
                  </a:lnTo>
                  <a:lnTo>
                    <a:pt x="330" y="285"/>
                  </a:lnTo>
                  <a:lnTo>
                    <a:pt x="340" y="294"/>
                  </a:lnTo>
                  <a:lnTo>
                    <a:pt x="340" y="298"/>
                  </a:lnTo>
                  <a:lnTo>
                    <a:pt x="344" y="303"/>
                  </a:lnTo>
                  <a:lnTo>
                    <a:pt x="349" y="308"/>
                  </a:lnTo>
                  <a:lnTo>
                    <a:pt x="354" y="312"/>
                  </a:lnTo>
                  <a:lnTo>
                    <a:pt x="363" y="322"/>
                  </a:lnTo>
                  <a:lnTo>
                    <a:pt x="363" y="326"/>
                  </a:lnTo>
                  <a:lnTo>
                    <a:pt x="368" y="331"/>
                  </a:lnTo>
                  <a:lnTo>
                    <a:pt x="377" y="340"/>
                  </a:lnTo>
                  <a:lnTo>
                    <a:pt x="377" y="345"/>
                  </a:lnTo>
                  <a:lnTo>
                    <a:pt x="382" y="350"/>
                  </a:lnTo>
                  <a:lnTo>
                    <a:pt x="386" y="354"/>
                  </a:lnTo>
                  <a:lnTo>
                    <a:pt x="396" y="364"/>
                  </a:lnTo>
                  <a:lnTo>
                    <a:pt x="391" y="364"/>
                  </a:lnTo>
                  <a:lnTo>
                    <a:pt x="396" y="364"/>
                  </a:lnTo>
                  <a:lnTo>
                    <a:pt x="405" y="373"/>
                  </a:lnTo>
                  <a:lnTo>
                    <a:pt x="405" y="378"/>
                  </a:lnTo>
                  <a:lnTo>
                    <a:pt x="410" y="382"/>
                  </a:lnTo>
                  <a:lnTo>
                    <a:pt x="414" y="387"/>
                  </a:lnTo>
                  <a:lnTo>
                    <a:pt x="419" y="392"/>
                  </a:lnTo>
                  <a:lnTo>
                    <a:pt x="428" y="401"/>
                  </a:lnTo>
                  <a:lnTo>
                    <a:pt x="428" y="406"/>
                  </a:lnTo>
                  <a:lnTo>
                    <a:pt x="433" y="410"/>
                  </a:lnTo>
                  <a:lnTo>
                    <a:pt x="438" y="415"/>
                  </a:lnTo>
                  <a:lnTo>
                    <a:pt x="442" y="420"/>
                  </a:lnTo>
                  <a:lnTo>
                    <a:pt x="447" y="424"/>
                  </a:lnTo>
                  <a:lnTo>
                    <a:pt x="451" y="429"/>
                  </a:lnTo>
                  <a:lnTo>
                    <a:pt x="456" y="434"/>
                  </a:lnTo>
                  <a:lnTo>
                    <a:pt x="465" y="443"/>
                  </a:lnTo>
                  <a:lnTo>
                    <a:pt x="465" y="447"/>
                  </a:lnTo>
                  <a:lnTo>
                    <a:pt x="470" y="452"/>
                  </a:lnTo>
                  <a:lnTo>
                    <a:pt x="475" y="457"/>
                  </a:lnTo>
                  <a:lnTo>
                    <a:pt x="484" y="466"/>
                  </a:lnTo>
                  <a:lnTo>
                    <a:pt x="479" y="466"/>
                  </a:lnTo>
                  <a:lnTo>
                    <a:pt x="484" y="466"/>
                  </a:lnTo>
                  <a:lnTo>
                    <a:pt x="489" y="471"/>
                  </a:lnTo>
                  <a:lnTo>
                    <a:pt x="498" y="480"/>
                  </a:lnTo>
                  <a:lnTo>
                    <a:pt x="498" y="485"/>
                  </a:lnTo>
                  <a:lnTo>
                    <a:pt x="503" y="489"/>
                  </a:lnTo>
                  <a:lnTo>
                    <a:pt x="507" y="494"/>
                  </a:lnTo>
                  <a:lnTo>
                    <a:pt x="512" y="499"/>
                  </a:lnTo>
                  <a:lnTo>
                    <a:pt x="517" y="503"/>
                  </a:lnTo>
                  <a:lnTo>
                    <a:pt x="521" y="508"/>
                  </a:lnTo>
                  <a:lnTo>
                    <a:pt x="526" y="513"/>
                  </a:lnTo>
                  <a:lnTo>
                    <a:pt x="531" y="517"/>
                  </a:lnTo>
                  <a:lnTo>
                    <a:pt x="535" y="522"/>
                  </a:lnTo>
                  <a:lnTo>
                    <a:pt x="540" y="527"/>
                  </a:lnTo>
                  <a:lnTo>
                    <a:pt x="545" y="531"/>
                  </a:lnTo>
                  <a:lnTo>
                    <a:pt x="549" y="536"/>
                  </a:lnTo>
                  <a:lnTo>
                    <a:pt x="554" y="541"/>
                  </a:lnTo>
                  <a:lnTo>
                    <a:pt x="559" y="545"/>
                  </a:lnTo>
                  <a:lnTo>
                    <a:pt x="563" y="550"/>
                  </a:lnTo>
                  <a:lnTo>
                    <a:pt x="563" y="555"/>
                  </a:lnTo>
                  <a:lnTo>
                    <a:pt x="568" y="559"/>
                  </a:lnTo>
                  <a:lnTo>
                    <a:pt x="573" y="559"/>
                  </a:lnTo>
                  <a:lnTo>
                    <a:pt x="577" y="564"/>
                  </a:lnTo>
                  <a:lnTo>
                    <a:pt x="582" y="573"/>
                  </a:lnTo>
                  <a:lnTo>
                    <a:pt x="591" y="578"/>
                  </a:lnTo>
                  <a:lnTo>
                    <a:pt x="596" y="583"/>
                  </a:lnTo>
                  <a:lnTo>
                    <a:pt x="601" y="587"/>
                  </a:lnTo>
                  <a:lnTo>
                    <a:pt x="605" y="592"/>
                  </a:lnTo>
                  <a:lnTo>
                    <a:pt x="610" y="597"/>
                  </a:lnTo>
                  <a:lnTo>
                    <a:pt x="614" y="601"/>
                  </a:lnTo>
                  <a:lnTo>
                    <a:pt x="619" y="606"/>
                  </a:lnTo>
                  <a:lnTo>
                    <a:pt x="628" y="610"/>
                  </a:lnTo>
                  <a:lnTo>
                    <a:pt x="633" y="615"/>
                  </a:lnTo>
                  <a:lnTo>
                    <a:pt x="638" y="624"/>
                  </a:lnTo>
                  <a:lnTo>
                    <a:pt x="642" y="629"/>
                  </a:lnTo>
                  <a:lnTo>
                    <a:pt x="647" y="634"/>
                  </a:lnTo>
                  <a:lnTo>
                    <a:pt x="652" y="638"/>
                  </a:lnTo>
                  <a:lnTo>
                    <a:pt x="661" y="643"/>
                  </a:lnTo>
                  <a:lnTo>
                    <a:pt x="670" y="652"/>
                  </a:lnTo>
                  <a:lnTo>
                    <a:pt x="675" y="657"/>
                  </a:lnTo>
                  <a:lnTo>
                    <a:pt x="684" y="662"/>
                  </a:lnTo>
                  <a:lnTo>
                    <a:pt x="689" y="671"/>
                  </a:lnTo>
                  <a:lnTo>
                    <a:pt x="698" y="676"/>
                  </a:lnTo>
                  <a:lnTo>
                    <a:pt x="703" y="680"/>
                  </a:lnTo>
                  <a:lnTo>
                    <a:pt x="712" y="690"/>
                  </a:lnTo>
                  <a:lnTo>
                    <a:pt x="717" y="694"/>
                  </a:lnTo>
                  <a:lnTo>
                    <a:pt x="726" y="704"/>
                  </a:lnTo>
                  <a:lnTo>
                    <a:pt x="736" y="708"/>
                  </a:lnTo>
                  <a:lnTo>
                    <a:pt x="745" y="718"/>
                  </a:lnTo>
                  <a:lnTo>
                    <a:pt x="750" y="722"/>
                  </a:lnTo>
                  <a:lnTo>
                    <a:pt x="759" y="727"/>
                  </a:lnTo>
                  <a:lnTo>
                    <a:pt x="768" y="736"/>
                  </a:lnTo>
                  <a:lnTo>
                    <a:pt x="777" y="741"/>
                  </a:lnTo>
                </a:path>
              </a:pathLst>
            </a:custGeom>
            <a:noFill/>
            <a:ln w="19050" cap="flat">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1" name="Freeform 88"/>
            <p:cNvSpPr>
              <a:spLocks/>
            </p:cNvSpPr>
            <p:nvPr/>
          </p:nvSpPr>
          <p:spPr bwMode="auto">
            <a:xfrm>
              <a:off x="7007014" y="2031853"/>
              <a:ext cx="1796858" cy="761918"/>
            </a:xfrm>
            <a:custGeom>
              <a:avLst/>
              <a:gdLst>
                <a:gd name="T0" fmla="*/ 7938 w 1132"/>
                <a:gd name="T1" fmla="*/ 14288 h 480"/>
                <a:gd name="T2" fmla="*/ 38100 w 1132"/>
                <a:gd name="T3" fmla="*/ 30163 h 480"/>
                <a:gd name="T4" fmla="*/ 60325 w 1132"/>
                <a:gd name="T5" fmla="*/ 50800 h 480"/>
                <a:gd name="T6" fmla="*/ 88900 w 1132"/>
                <a:gd name="T7" fmla="*/ 73025 h 480"/>
                <a:gd name="T8" fmla="*/ 111125 w 1132"/>
                <a:gd name="T9" fmla="*/ 88900 h 480"/>
                <a:gd name="T10" fmla="*/ 141288 w 1132"/>
                <a:gd name="T11" fmla="*/ 111125 h 480"/>
                <a:gd name="T12" fmla="*/ 163513 w 1132"/>
                <a:gd name="T13" fmla="*/ 125413 h 480"/>
                <a:gd name="T14" fmla="*/ 193675 w 1132"/>
                <a:gd name="T15" fmla="*/ 147638 h 480"/>
                <a:gd name="T16" fmla="*/ 215900 w 1132"/>
                <a:gd name="T17" fmla="*/ 161925 h 480"/>
                <a:gd name="T18" fmla="*/ 244475 w 1132"/>
                <a:gd name="T19" fmla="*/ 177800 h 480"/>
                <a:gd name="T20" fmla="*/ 266700 w 1132"/>
                <a:gd name="T21" fmla="*/ 200025 h 480"/>
                <a:gd name="T22" fmla="*/ 296863 w 1132"/>
                <a:gd name="T23" fmla="*/ 214313 h 480"/>
                <a:gd name="T24" fmla="*/ 325438 w 1132"/>
                <a:gd name="T25" fmla="*/ 228600 h 480"/>
                <a:gd name="T26" fmla="*/ 347663 w 1132"/>
                <a:gd name="T27" fmla="*/ 244475 h 480"/>
                <a:gd name="T28" fmla="*/ 377825 w 1132"/>
                <a:gd name="T29" fmla="*/ 266700 h 480"/>
                <a:gd name="T30" fmla="*/ 400050 w 1132"/>
                <a:gd name="T31" fmla="*/ 280988 h 480"/>
                <a:gd name="T32" fmla="*/ 430213 w 1132"/>
                <a:gd name="T33" fmla="*/ 295275 h 480"/>
                <a:gd name="T34" fmla="*/ 452438 w 1132"/>
                <a:gd name="T35" fmla="*/ 309563 h 480"/>
                <a:gd name="T36" fmla="*/ 481013 w 1132"/>
                <a:gd name="T37" fmla="*/ 325438 h 480"/>
                <a:gd name="T38" fmla="*/ 511175 w 1132"/>
                <a:gd name="T39" fmla="*/ 339725 h 480"/>
                <a:gd name="T40" fmla="*/ 533400 w 1132"/>
                <a:gd name="T41" fmla="*/ 354013 h 480"/>
                <a:gd name="T42" fmla="*/ 561975 w 1132"/>
                <a:gd name="T43" fmla="*/ 369888 h 480"/>
                <a:gd name="T44" fmla="*/ 592138 w 1132"/>
                <a:gd name="T45" fmla="*/ 376238 h 480"/>
                <a:gd name="T46" fmla="*/ 614363 w 1132"/>
                <a:gd name="T47" fmla="*/ 392113 h 480"/>
                <a:gd name="T48" fmla="*/ 644525 w 1132"/>
                <a:gd name="T49" fmla="*/ 406400 h 480"/>
                <a:gd name="T50" fmla="*/ 673100 w 1132"/>
                <a:gd name="T51" fmla="*/ 420688 h 480"/>
                <a:gd name="T52" fmla="*/ 695325 w 1132"/>
                <a:gd name="T53" fmla="*/ 436563 h 480"/>
                <a:gd name="T54" fmla="*/ 725488 w 1132"/>
                <a:gd name="T55" fmla="*/ 442913 h 480"/>
                <a:gd name="T56" fmla="*/ 754063 w 1132"/>
                <a:gd name="T57" fmla="*/ 458788 h 480"/>
                <a:gd name="T58" fmla="*/ 784225 w 1132"/>
                <a:gd name="T59" fmla="*/ 473075 h 480"/>
                <a:gd name="T60" fmla="*/ 814388 w 1132"/>
                <a:gd name="T61" fmla="*/ 481013 h 480"/>
                <a:gd name="T62" fmla="*/ 836613 w 1132"/>
                <a:gd name="T63" fmla="*/ 495300 h 480"/>
                <a:gd name="T64" fmla="*/ 865188 w 1132"/>
                <a:gd name="T65" fmla="*/ 503238 h 480"/>
                <a:gd name="T66" fmla="*/ 895350 w 1132"/>
                <a:gd name="T67" fmla="*/ 517525 h 480"/>
                <a:gd name="T68" fmla="*/ 925513 w 1132"/>
                <a:gd name="T69" fmla="*/ 525463 h 480"/>
                <a:gd name="T70" fmla="*/ 954088 w 1132"/>
                <a:gd name="T71" fmla="*/ 539750 h 480"/>
                <a:gd name="T72" fmla="*/ 984250 w 1132"/>
                <a:gd name="T73" fmla="*/ 547688 h 480"/>
                <a:gd name="T74" fmla="*/ 1012825 w 1132"/>
                <a:gd name="T75" fmla="*/ 561975 h 480"/>
                <a:gd name="T76" fmla="*/ 1042988 w 1132"/>
                <a:gd name="T77" fmla="*/ 568325 h 480"/>
                <a:gd name="T78" fmla="*/ 1073150 w 1132"/>
                <a:gd name="T79" fmla="*/ 584200 h 480"/>
                <a:gd name="T80" fmla="*/ 1101725 w 1132"/>
                <a:gd name="T81" fmla="*/ 590550 h 480"/>
                <a:gd name="T82" fmla="*/ 1131888 w 1132"/>
                <a:gd name="T83" fmla="*/ 598488 h 480"/>
                <a:gd name="T84" fmla="*/ 1162050 w 1132"/>
                <a:gd name="T85" fmla="*/ 606425 h 480"/>
                <a:gd name="T86" fmla="*/ 1198563 w 1132"/>
                <a:gd name="T87" fmla="*/ 620713 h 480"/>
                <a:gd name="T88" fmla="*/ 1228725 w 1132"/>
                <a:gd name="T89" fmla="*/ 628650 h 480"/>
                <a:gd name="T90" fmla="*/ 1257300 w 1132"/>
                <a:gd name="T91" fmla="*/ 635000 h 480"/>
                <a:gd name="T92" fmla="*/ 1287463 w 1132"/>
                <a:gd name="T93" fmla="*/ 642938 h 480"/>
                <a:gd name="T94" fmla="*/ 1316038 w 1132"/>
                <a:gd name="T95" fmla="*/ 657225 h 480"/>
                <a:gd name="T96" fmla="*/ 1354138 w 1132"/>
                <a:gd name="T97" fmla="*/ 665163 h 480"/>
                <a:gd name="T98" fmla="*/ 1382713 w 1132"/>
                <a:gd name="T99" fmla="*/ 673100 h 480"/>
                <a:gd name="T100" fmla="*/ 1412875 w 1132"/>
                <a:gd name="T101" fmla="*/ 679450 h 480"/>
                <a:gd name="T102" fmla="*/ 1449388 w 1132"/>
                <a:gd name="T103" fmla="*/ 687388 h 480"/>
                <a:gd name="T104" fmla="*/ 1479550 w 1132"/>
                <a:gd name="T105" fmla="*/ 695325 h 480"/>
                <a:gd name="T106" fmla="*/ 1509713 w 1132"/>
                <a:gd name="T107" fmla="*/ 701675 h 480"/>
                <a:gd name="T108" fmla="*/ 1546225 w 1132"/>
                <a:gd name="T109" fmla="*/ 709613 h 480"/>
                <a:gd name="T110" fmla="*/ 1574800 w 1132"/>
                <a:gd name="T111" fmla="*/ 717550 h 480"/>
                <a:gd name="T112" fmla="*/ 1612900 w 1132"/>
                <a:gd name="T113" fmla="*/ 723900 h 480"/>
                <a:gd name="T114" fmla="*/ 1641475 w 1132"/>
                <a:gd name="T115" fmla="*/ 731838 h 480"/>
                <a:gd name="T116" fmla="*/ 1671638 w 1132"/>
                <a:gd name="T117" fmla="*/ 739775 h 480"/>
                <a:gd name="T118" fmla="*/ 1708150 w 1132"/>
                <a:gd name="T119" fmla="*/ 746125 h 480"/>
                <a:gd name="T120" fmla="*/ 1738313 w 1132"/>
                <a:gd name="T121" fmla="*/ 754063 h 480"/>
                <a:gd name="T122" fmla="*/ 1774825 w 1132"/>
                <a:gd name="T123" fmla="*/ 754063 h 480"/>
                <a:gd name="T124" fmla="*/ 1797050 w 1132"/>
                <a:gd name="T125" fmla="*/ 762000 h 4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32" h="480">
                  <a:moveTo>
                    <a:pt x="0" y="0"/>
                  </a:moveTo>
                  <a:lnTo>
                    <a:pt x="5" y="9"/>
                  </a:lnTo>
                  <a:lnTo>
                    <a:pt x="14" y="14"/>
                  </a:lnTo>
                  <a:lnTo>
                    <a:pt x="24" y="19"/>
                  </a:lnTo>
                  <a:lnTo>
                    <a:pt x="28" y="28"/>
                  </a:lnTo>
                  <a:lnTo>
                    <a:pt x="38" y="32"/>
                  </a:lnTo>
                  <a:lnTo>
                    <a:pt x="47" y="37"/>
                  </a:lnTo>
                  <a:lnTo>
                    <a:pt x="56" y="46"/>
                  </a:lnTo>
                  <a:lnTo>
                    <a:pt x="66" y="51"/>
                  </a:lnTo>
                  <a:lnTo>
                    <a:pt x="70" y="56"/>
                  </a:lnTo>
                  <a:lnTo>
                    <a:pt x="80" y="60"/>
                  </a:lnTo>
                  <a:lnTo>
                    <a:pt x="89" y="70"/>
                  </a:lnTo>
                  <a:lnTo>
                    <a:pt x="98" y="74"/>
                  </a:lnTo>
                  <a:lnTo>
                    <a:pt x="103" y="79"/>
                  </a:lnTo>
                  <a:lnTo>
                    <a:pt x="112" y="84"/>
                  </a:lnTo>
                  <a:lnTo>
                    <a:pt x="122" y="93"/>
                  </a:lnTo>
                  <a:lnTo>
                    <a:pt x="131" y="98"/>
                  </a:lnTo>
                  <a:lnTo>
                    <a:pt x="136" y="102"/>
                  </a:lnTo>
                  <a:lnTo>
                    <a:pt x="145" y="107"/>
                  </a:lnTo>
                  <a:lnTo>
                    <a:pt x="154" y="112"/>
                  </a:lnTo>
                  <a:lnTo>
                    <a:pt x="163" y="121"/>
                  </a:lnTo>
                  <a:lnTo>
                    <a:pt x="168" y="126"/>
                  </a:lnTo>
                  <a:lnTo>
                    <a:pt x="177" y="130"/>
                  </a:lnTo>
                  <a:lnTo>
                    <a:pt x="187" y="135"/>
                  </a:lnTo>
                  <a:lnTo>
                    <a:pt x="196" y="140"/>
                  </a:lnTo>
                  <a:lnTo>
                    <a:pt x="205" y="144"/>
                  </a:lnTo>
                  <a:lnTo>
                    <a:pt x="210" y="149"/>
                  </a:lnTo>
                  <a:lnTo>
                    <a:pt x="219" y="154"/>
                  </a:lnTo>
                  <a:lnTo>
                    <a:pt x="229" y="158"/>
                  </a:lnTo>
                  <a:lnTo>
                    <a:pt x="238" y="168"/>
                  </a:lnTo>
                  <a:lnTo>
                    <a:pt x="243" y="172"/>
                  </a:lnTo>
                  <a:lnTo>
                    <a:pt x="252" y="177"/>
                  </a:lnTo>
                  <a:lnTo>
                    <a:pt x="261" y="182"/>
                  </a:lnTo>
                  <a:lnTo>
                    <a:pt x="271" y="186"/>
                  </a:lnTo>
                  <a:lnTo>
                    <a:pt x="280" y="191"/>
                  </a:lnTo>
                  <a:lnTo>
                    <a:pt x="285" y="195"/>
                  </a:lnTo>
                  <a:lnTo>
                    <a:pt x="294" y="200"/>
                  </a:lnTo>
                  <a:lnTo>
                    <a:pt x="303" y="205"/>
                  </a:lnTo>
                  <a:lnTo>
                    <a:pt x="313" y="209"/>
                  </a:lnTo>
                  <a:lnTo>
                    <a:pt x="322" y="214"/>
                  </a:lnTo>
                  <a:lnTo>
                    <a:pt x="326" y="219"/>
                  </a:lnTo>
                  <a:lnTo>
                    <a:pt x="336" y="223"/>
                  </a:lnTo>
                  <a:lnTo>
                    <a:pt x="345" y="228"/>
                  </a:lnTo>
                  <a:lnTo>
                    <a:pt x="354" y="233"/>
                  </a:lnTo>
                  <a:lnTo>
                    <a:pt x="364" y="233"/>
                  </a:lnTo>
                  <a:lnTo>
                    <a:pt x="373" y="237"/>
                  </a:lnTo>
                  <a:lnTo>
                    <a:pt x="378" y="242"/>
                  </a:lnTo>
                  <a:lnTo>
                    <a:pt x="387" y="247"/>
                  </a:lnTo>
                  <a:lnTo>
                    <a:pt x="396" y="251"/>
                  </a:lnTo>
                  <a:lnTo>
                    <a:pt x="406" y="256"/>
                  </a:lnTo>
                  <a:lnTo>
                    <a:pt x="415" y="261"/>
                  </a:lnTo>
                  <a:lnTo>
                    <a:pt x="424" y="265"/>
                  </a:lnTo>
                  <a:lnTo>
                    <a:pt x="429" y="270"/>
                  </a:lnTo>
                  <a:lnTo>
                    <a:pt x="438" y="275"/>
                  </a:lnTo>
                  <a:lnTo>
                    <a:pt x="448" y="275"/>
                  </a:lnTo>
                  <a:lnTo>
                    <a:pt x="457" y="279"/>
                  </a:lnTo>
                  <a:lnTo>
                    <a:pt x="466" y="284"/>
                  </a:lnTo>
                  <a:lnTo>
                    <a:pt x="475" y="289"/>
                  </a:lnTo>
                  <a:lnTo>
                    <a:pt x="485" y="293"/>
                  </a:lnTo>
                  <a:lnTo>
                    <a:pt x="494" y="298"/>
                  </a:lnTo>
                  <a:lnTo>
                    <a:pt x="503" y="298"/>
                  </a:lnTo>
                  <a:lnTo>
                    <a:pt x="513" y="303"/>
                  </a:lnTo>
                  <a:lnTo>
                    <a:pt x="517" y="307"/>
                  </a:lnTo>
                  <a:lnTo>
                    <a:pt x="527" y="312"/>
                  </a:lnTo>
                  <a:lnTo>
                    <a:pt x="536" y="317"/>
                  </a:lnTo>
                  <a:lnTo>
                    <a:pt x="545" y="317"/>
                  </a:lnTo>
                  <a:lnTo>
                    <a:pt x="555" y="321"/>
                  </a:lnTo>
                  <a:lnTo>
                    <a:pt x="564" y="326"/>
                  </a:lnTo>
                  <a:lnTo>
                    <a:pt x="573" y="331"/>
                  </a:lnTo>
                  <a:lnTo>
                    <a:pt x="583" y="331"/>
                  </a:lnTo>
                  <a:lnTo>
                    <a:pt x="592" y="335"/>
                  </a:lnTo>
                  <a:lnTo>
                    <a:pt x="601" y="340"/>
                  </a:lnTo>
                  <a:lnTo>
                    <a:pt x="611" y="345"/>
                  </a:lnTo>
                  <a:lnTo>
                    <a:pt x="620" y="345"/>
                  </a:lnTo>
                  <a:lnTo>
                    <a:pt x="629" y="349"/>
                  </a:lnTo>
                  <a:lnTo>
                    <a:pt x="638" y="354"/>
                  </a:lnTo>
                  <a:lnTo>
                    <a:pt x="648" y="354"/>
                  </a:lnTo>
                  <a:lnTo>
                    <a:pt x="657" y="358"/>
                  </a:lnTo>
                  <a:lnTo>
                    <a:pt x="666" y="363"/>
                  </a:lnTo>
                  <a:lnTo>
                    <a:pt x="676" y="368"/>
                  </a:lnTo>
                  <a:lnTo>
                    <a:pt x="685" y="368"/>
                  </a:lnTo>
                  <a:lnTo>
                    <a:pt x="694" y="372"/>
                  </a:lnTo>
                  <a:lnTo>
                    <a:pt x="704" y="377"/>
                  </a:lnTo>
                  <a:lnTo>
                    <a:pt x="713" y="377"/>
                  </a:lnTo>
                  <a:lnTo>
                    <a:pt x="722" y="382"/>
                  </a:lnTo>
                  <a:lnTo>
                    <a:pt x="732" y="382"/>
                  </a:lnTo>
                  <a:lnTo>
                    <a:pt x="741" y="386"/>
                  </a:lnTo>
                  <a:lnTo>
                    <a:pt x="755" y="391"/>
                  </a:lnTo>
                  <a:lnTo>
                    <a:pt x="764" y="391"/>
                  </a:lnTo>
                  <a:lnTo>
                    <a:pt x="774" y="396"/>
                  </a:lnTo>
                  <a:lnTo>
                    <a:pt x="783" y="400"/>
                  </a:lnTo>
                  <a:lnTo>
                    <a:pt x="792" y="400"/>
                  </a:lnTo>
                  <a:lnTo>
                    <a:pt x="801" y="405"/>
                  </a:lnTo>
                  <a:lnTo>
                    <a:pt x="811" y="405"/>
                  </a:lnTo>
                  <a:lnTo>
                    <a:pt x="820" y="410"/>
                  </a:lnTo>
                  <a:lnTo>
                    <a:pt x="829" y="414"/>
                  </a:lnTo>
                  <a:lnTo>
                    <a:pt x="843" y="414"/>
                  </a:lnTo>
                  <a:lnTo>
                    <a:pt x="853" y="419"/>
                  </a:lnTo>
                  <a:lnTo>
                    <a:pt x="862" y="419"/>
                  </a:lnTo>
                  <a:lnTo>
                    <a:pt x="871" y="424"/>
                  </a:lnTo>
                  <a:lnTo>
                    <a:pt x="881" y="424"/>
                  </a:lnTo>
                  <a:lnTo>
                    <a:pt x="890" y="428"/>
                  </a:lnTo>
                  <a:lnTo>
                    <a:pt x="899" y="428"/>
                  </a:lnTo>
                  <a:lnTo>
                    <a:pt x="913" y="433"/>
                  </a:lnTo>
                  <a:lnTo>
                    <a:pt x="923" y="438"/>
                  </a:lnTo>
                  <a:lnTo>
                    <a:pt x="932" y="438"/>
                  </a:lnTo>
                  <a:lnTo>
                    <a:pt x="941" y="442"/>
                  </a:lnTo>
                  <a:lnTo>
                    <a:pt x="951" y="442"/>
                  </a:lnTo>
                  <a:lnTo>
                    <a:pt x="964" y="447"/>
                  </a:lnTo>
                  <a:lnTo>
                    <a:pt x="974" y="447"/>
                  </a:lnTo>
                  <a:lnTo>
                    <a:pt x="983" y="452"/>
                  </a:lnTo>
                  <a:lnTo>
                    <a:pt x="992" y="452"/>
                  </a:lnTo>
                  <a:lnTo>
                    <a:pt x="1002" y="452"/>
                  </a:lnTo>
                  <a:lnTo>
                    <a:pt x="1016" y="456"/>
                  </a:lnTo>
                  <a:lnTo>
                    <a:pt x="1025" y="456"/>
                  </a:lnTo>
                  <a:lnTo>
                    <a:pt x="1034" y="461"/>
                  </a:lnTo>
                  <a:lnTo>
                    <a:pt x="1044" y="461"/>
                  </a:lnTo>
                  <a:lnTo>
                    <a:pt x="1053" y="466"/>
                  </a:lnTo>
                  <a:lnTo>
                    <a:pt x="1067" y="466"/>
                  </a:lnTo>
                  <a:lnTo>
                    <a:pt x="1076" y="470"/>
                  </a:lnTo>
                  <a:lnTo>
                    <a:pt x="1086" y="470"/>
                  </a:lnTo>
                  <a:lnTo>
                    <a:pt x="1095" y="475"/>
                  </a:lnTo>
                  <a:lnTo>
                    <a:pt x="1109" y="475"/>
                  </a:lnTo>
                  <a:lnTo>
                    <a:pt x="1118" y="475"/>
                  </a:lnTo>
                  <a:lnTo>
                    <a:pt x="1127" y="480"/>
                  </a:lnTo>
                  <a:lnTo>
                    <a:pt x="1132" y="480"/>
                  </a:lnTo>
                </a:path>
              </a:pathLst>
            </a:custGeom>
            <a:noFill/>
            <a:ln w="19050" cap="flat">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59" name="Group 558"/>
          <p:cNvGrpSpPr/>
          <p:nvPr/>
        </p:nvGrpSpPr>
        <p:grpSpPr>
          <a:xfrm>
            <a:off x="3012130" y="3503672"/>
            <a:ext cx="3100388" cy="3344863"/>
            <a:chOff x="3343835" y="1674812"/>
            <a:chExt cx="3100388" cy="3344863"/>
          </a:xfrm>
        </p:grpSpPr>
        <p:sp>
          <p:nvSpPr>
            <p:cNvPr id="560" name="Rectangle 196"/>
            <p:cNvSpPr>
              <a:spLocks noChangeArrowheads="1"/>
            </p:cNvSpPr>
            <p:nvPr/>
          </p:nvSpPr>
          <p:spPr bwMode="auto">
            <a:xfrm>
              <a:off x="3343835" y="1674812"/>
              <a:ext cx="3100388" cy="33448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561" name="Rectangle 197"/>
            <p:cNvSpPr>
              <a:spLocks noChangeArrowheads="1"/>
            </p:cNvSpPr>
            <p:nvPr/>
          </p:nvSpPr>
          <p:spPr bwMode="auto">
            <a:xfrm>
              <a:off x="3383523" y="4481512"/>
              <a:ext cx="30607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dirty="0" smtClean="0">
                  <a:solidFill>
                    <a:srgbClr val="008000"/>
                  </a:solidFill>
                  <a:latin typeface="Arial Narrow" pitchFamily="34" charset="0"/>
                </a:rPr>
                <a:t>Rossana Occhipinti</a:t>
              </a:r>
              <a:endParaRPr lang="en-US" dirty="0">
                <a:solidFill>
                  <a:srgbClr val="008000"/>
                </a:solidFill>
                <a:latin typeface="Arial Narrow" pitchFamily="34" charset="0"/>
              </a:endParaRPr>
            </a:p>
          </p:txBody>
        </p:sp>
        <p:pic>
          <p:nvPicPr>
            <p:cNvPr id="562" name="Picture 561"/>
            <p:cNvPicPr>
              <a:picLocks noChangeAspect="1"/>
            </p:cNvPicPr>
            <p:nvPr/>
          </p:nvPicPr>
          <p:blipFill rotWithShape="1">
            <a:blip r:embed="rId22" cstate="print">
              <a:extLst>
                <a:ext uri="{28A0092B-C50C-407E-A947-70E740481C1C}">
                  <a14:useLocalDpi xmlns:a14="http://schemas.microsoft.com/office/drawing/2010/main" val="0"/>
                </a:ext>
              </a:extLst>
            </a:blip>
            <a:srcRect l="22379" t="19580" r="21580" b="3835"/>
            <a:stretch/>
          </p:blipFill>
          <p:spPr>
            <a:xfrm>
              <a:off x="3477185" y="1773237"/>
              <a:ext cx="2873375" cy="2617788"/>
            </a:xfrm>
            <a:prstGeom prst="rect">
              <a:avLst/>
            </a:prstGeom>
          </p:spPr>
        </p:pic>
      </p:grpSp>
    </p:spTree>
    <p:extLst>
      <p:ext uri="{BB962C8B-B14F-4D97-AF65-F5344CB8AC3E}">
        <p14:creationId xmlns:p14="http://schemas.microsoft.com/office/powerpoint/2010/main" val="2514467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59"/>
                                        </p:tgtEl>
                                        <p:attrNameLst>
                                          <p:attrName>style.visibility</p:attrName>
                                        </p:attrNameLst>
                                      </p:cBhvr>
                                      <p:to>
                                        <p:strVal val="visible"/>
                                      </p:to>
                                    </p:set>
                                    <p:animEffect transition="in" filter="dissolve">
                                      <p:cBhvr>
                                        <p:cTn id="7" dur="500"/>
                                        <p:tgtEl>
                                          <p:spTgt spid="55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503"/>
                                        </p:tgtEl>
                                        <p:attrNameLst>
                                          <p:attrName>style.visibility</p:attrName>
                                        </p:attrNameLst>
                                      </p:cBhvr>
                                      <p:to>
                                        <p:strVal val="visible"/>
                                      </p:to>
                                    </p:set>
                                    <p:animEffect transition="in" filter="fade">
                                      <p:cBhvr>
                                        <p:cTn id="12" dur="500"/>
                                        <p:tgtEl>
                                          <p:spTgt spid="250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25"/>
                                        </p:tgtEl>
                                        <p:attrNameLst>
                                          <p:attrName>style.visibility</p:attrName>
                                        </p:attrNameLst>
                                      </p:cBhvr>
                                      <p:to>
                                        <p:strVal val="visible"/>
                                      </p:to>
                                    </p:set>
                                    <p:animEffect transition="in" filter="wipe(left)">
                                      <p:cBhvr>
                                        <p:cTn id="22" dur="500"/>
                                        <p:tgtEl>
                                          <p:spTgt spid="5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559"/>
                                        </p:tgtEl>
                                      </p:cBhvr>
                                    </p:animEffect>
                                    <p:set>
                                      <p:cBhvr>
                                        <p:cTn id="27" dur="1" fill="hold">
                                          <p:stCondLst>
                                            <p:cond delay="499"/>
                                          </p:stCondLst>
                                        </p:cTn>
                                        <p:tgtEl>
                                          <p:spTgt spid="559"/>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234"/>
                                        </p:tgtEl>
                                        <p:attrNameLst>
                                          <p:attrName>style.visibility</p:attrName>
                                        </p:attrNameLst>
                                      </p:cBhvr>
                                      <p:to>
                                        <p:strVal val="visible"/>
                                      </p:to>
                                    </p:set>
                                    <p:animEffect transition="in" filter="fade">
                                      <p:cBhvr>
                                        <p:cTn id="32" dur="500"/>
                                        <p:tgtEl>
                                          <p:spTgt spid="223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30"/>
                                        </p:tgtEl>
                                        <p:attrNameLst>
                                          <p:attrName>style.visibility</p:attrName>
                                        </p:attrNameLst>
                                      </p:cBhvr>
                                      <p:to>
                                        <p:strVal val="visible"/>
                                      </p:to>
                                    </p:set>
                                    <p:animEffect transition="in" filter="wipe(left)">
                                      <p:cBhvr>
                                        <p:cTn id="37" dur="500"/>
                                        <p:tgtEl>
                                          <p:spTgt spid="53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66"/>
                                        </p:tgtEl>
                                        <p:attrNameLst>
                                          <p:attrName>style.visibility</p:attrName>
                                        </p:attrNameLst>
                                      </p:cBhvr>
                                      <p:to>
                                        <p:strVal val="visible"/>
                                      </p:to>
                                    </p:set>
                                    <p:animEffect transition="in" filter="fade">
                                      <p:cBhvr>
                                        <p:cTn id="42" dur="500"/>
                                        <p:tgtEl>
                                          <p:spTgt spid="206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536"/>
                                        </p:tgtEl>
                                        <p:attrNameLst>
                                          <p:attrName>style.visibility</p:attrName>
                                        </p:attrNameLst>
                                      </p:cBhvr>
                                      <p:to>
                                        <p:strVal val="visible"/>
                                      </p:to>
                                    </p:set>
                                    <p:animEffect transition="in" filter="wipe(left)">
                                      <p:cBhvr>
                                        <p:cTn id="52" dur="500"/>
                                        <p:tgtEl>
                                          <p:spTgt spid="536"/>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237"/>
                                        </p:tgtEl>
                                        <p:attrNameLst>
                                          <p:attrName>style.visibility</p:attrName>
                                        </p:attrNameLst>
                                      </p:cBhvr>
                                      <p:to>
                                        <p:strVal val="visible"/>
                                      </p:to>
                                    </p:set>
                                    <p:animEffect transition="in" filter="fade">
                                      <p:cBhvr>
                                        <p:cTn id="57" dur="500"/>
                                        <p:tgtEl>
                                          <p:spTgt spid="2237"/>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541"/>
                                        </p:tgtEl>
                                        <p:attrNameLst>
                                          <p:attrName>style.visibility</p:attrName>
                                        </p:attrNameLst>
                                      </p:cBhvr>
                                      <p:to>
                                        <p:strVal val="visible"/>
                                      </p:to>
                                    </p:set>
                                    <p:animEffect transition="in" filter="wipe(left)">
                                      <p:cBhvr>
                                        <p:cTn id="62" dur="500"/>
                                        <p:tgtEl>
                                          <p:spTgt spid="541"/>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2067"/>
                                        </p:tgtEl>
                                        <p:attrNameLst>
                                          <p:attrName>style.visibility</p:attrName>
                                        </p:attrNameLst>
                                      </p:cBhvr>
                                      <p:to>
                                        <p:strVal val="visible"/>
                                      </p:to>
                                    </p:set>
                                    <p:animEffect transition="in" filter="fade">
                                      <p:cBhvr>
                                        <p:cTn id="67" dur="500"/>
                                        <p:tgtEl>
                                          <p:spTgt spid="2067"/>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500"/>
                                        <p:tgtEl>
                                          <p:spTgt spid="8"/>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550"/>
                                        </p:tgtEl>
                                        <p:attrNameLst>
                                          <p:attrName>style.visibility</p:attrName>
                                        </p:attrNameLst>
                                      </p:cBhvr>
                                      <p:to>
                                        <p:strVal val="visible"/>
                                      </p:to>
                                    </p:set>
                                    <p:animEffect transition="in" filter="wipe(left)">
                                      <p:cBhvr>
                                        <p:cTn id="77" dur="500"/>
                                        <p:tgtEl>
                                          <p:spTgt spid="550"/>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2238"/>
                                        </p:tgtEl>
                                        <p:attrNameLst>
                                          <p:attrName>style.visibility</p:attrName>
                                        </p:attrNameLst>
                                      </p:cBhvr>
                                      <p:to>
                                        <p:strVal val="visible"/>
                                      </p:to>
                                    </p:set>
                                    <p:animEffect transition="in" filter="fade">
                                      <p:cBhvr>
                                        <p:cTn id="82" dur="500"/>
                                        <p:tgtEl>
                                          <p:spTgt spid="2238"/>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nodeType="clickEffect">
                                  <p:stCondLst>
                                    <p:cond delay="0"/>
                                  </p:stCondLst>
                                  <p:childTnLst>
                                    <p:set>
                                      <p:cBhvr>
                                        <p:cTn id="86" dur="1" fill="hold">
                                          <p:stCondLst>
                                            <p:cond delay="0"/>
                                          </p:stCondLst>
                                        </p:cTn>
                                        <p:tgtEl>
                                          <p:spTgt spid="546"/>
                                        </p:tgtEl>
                                        <p:attrNameLst>
                                          <p:attrName>style.visibility</p:attrName>
                                        </p:attrNameLst>
                                      </p:cBhvr>
                                      <p:to>
                                        <p:strVal val="visible"/>
                                      </p:to>
                                    </p:set>
                                    <p:animEffect transition="in" filter="wipe(left)">
                                      <p:cBhvr>
                                        <p:cTn id="87" dur="500"/>
                                        <p:tgtEl>
                                          <p:spTgt spid="546"/>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2068"/>
                                        </p:tgtEl>
                                        <p:attrNameLst>
                                          <p:attrName>style.visibility</p:attrName>
                                        </p:attrNameLst>
                                      </p:cBhvr>
                                      <p:to>
                                        <p:strVal val="visible"/>
                                      </p:to>
                                    </p:set>
                                    <p:animEffect transition="in" filter="fade">
                                      <p:cBhvr>
                                        <p:cTn id="92" dur="500"/>
                                        <p:tgtEl>
                                          <p:spTgt spid="2068"/>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nodeType="clickEffect">
                                  <p:stCondLst>
                                    <p:cond delay="0"/>
                                  </p:stCondLst>
                                  <p:childTnLst>
                                    <p:set>
                                      <p:cBhvr>
                                        <p:cTn id="96" dur="1" fill="hold">
                                          <p:stCondLst>
                                            <p:cond delay="0"/>
                                          </p:stCondLst>
                                        </p:cTn>
                                        <p:tgtEl>
                                          <p:spTgt spid="7"/>
                                        </p:tgtEl>
                                        <p:attrNameLst>
                                          <p:attrName>style.visibility</p:attrName>
                                        </p:attrNameLst>
                                      </p:cBhvr>
                                      <p:to>
                                        <p:strVal val="visible"/>
                                      </p:to>
                                    </p:set>
                                    <p:animEffect transition="in" filter="fade">
                                      <p:cBhvr>
                                        <p:cTn id="97" dur="500"/>
                                        <p:tgtEl>
                                          <p:spTgt spid="7"/>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565"/>
                                        </p:tgtEl>
                                        <p:attrNameLst>
                                          <p:attrName>style.visibility</p:attrName>
                                        </p:attrNameLst>
                                      </p:cBhvr>
                                      <p:to>
                                        <p:strVal val="visible"/>
                                      </p:to>
                                    </p:set>
                                    <p:animEffect transition="in" filter="wipe(left)">
                                      <p:cBhvr>
                                        <p:cTn id="102" dur="500"/>
                                        <p:tgtEl>
                                          <p:spTgt spid="565"/>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2239"/>
                                        </p:tgtEl>
                                        <p:attrNameLst>
                                          <p:attrName>style.visibility</p:attrName>
                                        </p:attrNameLst>
                                      </p:cBhvr>
                                      <p:to>
                                        <p:strVal val="visible"/>
                                      </p:to>
                                    </p:set>
                                    <p:animEffect transition="in" filter="fade">
                                      <p:cBhvr>
                                        <p:cTn id="107" dur="500"/>
                                        <p:tgtEl>
                                          <p:spTgt spid="2239"/>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570"/>
                                        </p:tgtEl>
                                        <p:attrNameLst>
                                          <p:attrName>style.visibility</p:attrName>
                                        </p:attrNameLst>
                                      </p:cBhvr>
                                      <p:to>
                                        <p:strVal val="visible"/>
                                      </p:to>
                                    </p:set>
                                    <p:animEffect transition="in" filter="wipe(left)">
                                      <p:cBhvr>
                                        <p:cTn id="112" dur="500"/>
                                        <p:tgtEl>
                                          <p:spTgt spid="570"/>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2069"/>
                                        </p:tgtEl>
                                        <p:attrNameLst>
                                          <p:attrName>style.visibility</p:attrName>
                                        </p:attrNameLst>
                                      </p:cBhvr>
                                      <p:to>
                                        <p:strVal val="visible"/>
                                      </p:to>
                                    </p:set>
                                    <p:animEffect transition="in" filter="fade">
                                      <p:cBhvr>
                                        <p:cTn id="117" dur="500"/>
                                        <p:tgtEl>
                                          <p:spTgt spid="2069"/>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6"/>
                                        </p:tgtEl>
                                        <p:attrNameLst>
                                          <p:attrName>style.visibility</p:attrName>
                                        </p:attrNameLst>
                                      </p:cBhvr>
                                      <p:to>
                                        <p:strVal val="visible"/>
                                      </p:to>
                                    </p:set>
                                    <p:animEffect transition="in" filter="fade">
                                      <p:cBhvr>
                                        <p:cTn id="122" dur="500"/>
                                        <p:tgtEl>
                                          <p:spTgt spid="6"/>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8" fill="hold" nodeType="clickEffect">
                                  <p:stCondLst>
                                    <p:cond delay="0"/>
                                  </p:stCondLst>
                                  <p:childTnLst>
                                    <p:set>
                                      <p:cBhvr>
                                        <p:cTn id="126" dur="1" fill="hold">
                                          <p:stCondLst>
                                            <p:cond delay="0"/>
                                          </p:stCondLst>
                                        </p:cTn>
                                        <p:tgtEl>
                                          <p:spTgt spid="581"/>
                                        </p:tgtEl>
                                        <p:attrNameLst>
                                          <p:attrName>style.visibility</p:attrName>
                                        </p:attrNameLst>
                                      </p:cBhvr>
                                      <p:to>
                                        <p:strVal val="visible"/>
                                      </p:to>
                                    </p:set>
                                    <p:animEffect transition="in" filter="wipe(left)">
                                      <p:cBhvr>
                                        <p:cTn id="127" dur="500"/>
                                        <p:tgtEl>
                                          <p:spTgt spid="581"/>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grpId="0" nodeType="clickEffect">
                                  <p:stCondLst>
                                    <p:cond delay="0"/>
                                  </p:stCondLst>
                                  <p:childTnLst>
                                    <p:set>
                                      <p:cBhvr>
                                        <p:cTn id="131" dur="1" fill="hold">
                                          <p:stCondLst>
                                            <p:cond delay="0"/>
                                          </p:stCondLst>
                                        </p:cTn>
                                        <p:tgtEl>
                                          <p:spTgt spid="2240"/>
                                        </p:tgtEl>
                                        <p:attrNameLst>
                                          <p:attrName>style.visibility</p:attrName>
                                        </p:attrNameLst>
                                      </p:cBhvr>
                                      <p:to>
                                        <p:strVal val="visible"/>
                                      </p:to>
                                    </p:set>
                                    <p:animEffect transition="in" filter="fade">
                                      <p:cBhvr>
                                        <p:cTn id="132" dur="500"/>
                                        <p:tgtEl>
                                          <p:spTgt spid="2240"/>
                                        </p:tgtEl>
                                      </p:cBhvr>
                                    </p:animEffect>
                                  </p:childTnLst>
                                </p:cTn>
                              </p:par>
                            </p:childTnLst>
                          </p:cTn>
                        </p:par>
                      </p:childTnLst>
                    </p:cTn>
                  </p:par>
                  <p:par>
                    <p:cTn id="133" fill="hold">
                      <p:stCondLst>
                        <p:cond delay="indefinite"/>
                      </p:stCondLst>
                      <p:childTnLst>
                        <p:par>
                          <p:cTn id="134" fill="hold">
                            <p:stCondLst>
                              <p:cond delay="0"/>
                            </p:stCondLst>
                            <p:childTnLst>
                              <p:par>
                                <p:cTn id="135" presetID="22" presetClass="entr" presetSubtype="8" fill="hold" nodeType="clickEffect">
                                  <p:stCondLst>
                                    <p:cond delay="0"/>
                                  </p:stCondLst>
                                  <p:childTnLst>
                                    <p:set>
                                      <p:cBhvr>
                                        <p:cTn id="136" dur="1" fill="hold">
                                          <p:stCondLst>
                                            <p:cond delay="0"/>
                                          </p:stCondLst>
                                        </p:cTn>
                                        <p:tgtEl>
                                          <p:spTgt spid="586"/>
                                        </p:tgtEl>
                                        <p:attrNameLst>
                                          <p:attrName>style.visibility</p:attrName>
                                        </p:attrNameLst>
                                      </p:cBhvr>
                                      <p:to>
                                        <p:strVal val="visible"/>
                                      </p:to>
                                    </p:set>
                                    <p:animEffect transition="in" filter="wipe(left)">
                                      <p:cBhvr>
                                        <p:cTn id="137" dur="500"/>
                                        <p:tgtEl>
                                          <p:spTgt spid="586"/>
                                        </p:tgtEl>
                                      </p:cBhvr>
                                    </p:animEffect>
                                  </p:childTnLst>
                                </p:cTn>
                              </p:par>
                            </p:childTnLst>
                          </p:cTn>
                        </p:par>
                      </p:childTnLst>
                    </p:cTn>
                  </p:par>
                  <p:par>
                    <p:cTn id="138" fill="hold">
                      <p:stCondLst>
                        <p:cond delay="indefinite"/>
                      </p:stCondLst>
                      <p:childTnLst>
                        <p:par>
                          <p:cTn id="139" fill="hold">
                            <p:stCondLst>
                              <p:cond delay="0"/>
                            </p:stCondLst>
                            <p:childTnLst>
                              <p:par>
                                <p:cTn id="140" presetID="10" presetClass="entr" presetSubtype="0" fill="hold" grpId="0" nodeType="clickEffect">
                                  <p:stCondLst>
                                    <p:cond delay="0"/>
                                  </p:stCondLst>
                                  <p:childTnLst>
                                    <p:set>
                                      <p:cBhvr>
                                        <p:cTn id="141" dur="1" fill="hold">
                                          <p:stCondLst>
                                            <p:cond delay="0"/>
                                          </p:stCondLst>
                                        </p:cTn>
                                        <p:tgtEl>
                                          <p:spTgt spid="2070"/>
                                        </p:tgtEl>
                                        <p:attrNameLst>
                                          <p:attrName>style.visibility</p:attrName>
                                        </p:attrNameLst>
                                      </p:cBhvr>
                                      <p:to>
                                        <p:strVal val="visible"/>
                                      </p:to>
                                    </p:set>
                                    <p:animEffect transition="in" filter="fade">
                                      <p:cBhvr>
                                        <p:cTn id="142" dur="500"/>
                                        <p:tgtEl>
                                          <p:spTgt spid="2070"/>
                                        </p:tgtEl>
                                      </p:cBhvr>
                                    </p:animEffect>
                                  </p:childTnLst>
                                </p:cTn>
                              </p:par>
                            </p:childTnLst>
                          </p:cTn>
                        </p:par>
                      </p:childTnLst>
                    </p:cTn>
                  </p:par>
                  <p:par>
                    <p:cTn id="143" fill="hold">
                      <p:stCondLst>
                        <p:cond delay="indefinite"/>
                      </p:stCondLst>
                      <p:childTnLst>
                        <p:par>
                          <p:cTn id="144" fill="hold">
                            <p:stCondLst>
                              <p:cond delay="0"/>
                            </p:stCondLst>
                            <p:childTnLst>
                              <p:par>
                                <p:cTn id="145" presetID="10" presetClass="entr" presetSubtype="0" fill="hold" nodeType="click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500"/>
                                        <p:tgtEl>
                                          <p:spTgt spid="5"/>
                                        </p:tgtEl>
                                      </p:cBhvr>
                                    </p:animEffect>
                                  </p:childTnLst>
                                </p:cTn>
                              </p:par>
                            </p:childTnLst>
                          </p:cTn>
                        </p:par>
                      </p:childTnLst>
                    </p:cTn>
                  </p:par>
                  <p:par>
                    <p:cTn id="148" fill="hold">
                      <p:stCondLst>
                        <p:cond delay="indefinite"/>
                      </p:stCondLst>
                      <p:childTnLst>
                        <p:par>
                          <p:cTn id="149" fill="hold">
                            <p:stCondLst>
                              <p:cond delay="0"/>
                            </p:stCondLst>
                            <p:childTnLst>
                              <p:par>
                                <p:cTn id="150" presetID="22" presetClass="entr" presetSubtype="8" fill="hold" nodeType="clickEffect">
                                  <p:stCondLst>
                                    <p:cond delay="0"/>
                                  </p:stCondLst>
                                  <p:childTnLst>
                                    <p:set>
                                      <p:cBhvr>
                                        <p:cTn id="151" dur="1" fill="hold">
                                          <p:stCondLst>
                                            <p:cond delay="0"/>
                                          </p:stCondLst>
                                        </p:cTn>
                                        <p:tgtEl>
                                          <p:spTgt spid="591"/>
                                        </p:tgtEl>
                                        <p:attrNameLst>
                                          <p:attrName>style.visibility</p:attrName>
                                        </p:attrNameLst>
                                      </p:cBhvr>
                                      <p:to>
                                        <p:strVal val="visible"/>
                                      </p:to>
                                    </p:set>
                                    <p:animEffect transition="in" filter="wipe(left)">
                                      <p:cBhvr>
                                        <p:cTn id="152" dur="500"/>
                                        <p:tgtEl>
                                          <p:spTgt spid="591"/>
                                        </p:tgtEl>
                                      </p:cBhvr>
                                    </p:animEffect>
                                  </p:childTnLst>
                                </p:cTn>
                              </p:par>
                            </p:childTnLst>
                          </p:cTn>
                        </p:par>
                      </p:childTnLst>
                    </p:cTn>
                  </p:par>
                  <p:par>
                    <p:cTn id="153" fill="hold">
                      <p:stCondLst>
                        <p:cond delay="indefinite"/>
                      </p:stCondLst>
                      <p:childTnLst>
                        <p:par>
                          <p:cTn id="154" fill="hold">
                            <p:stCondLst>
                              <p:cond delay="0"/>
                            </p:stCondLst>
                            <p:childTnLst>
                              <p:par>
                                <p:cTn id="155" presetID="10" presetClass="entr" presetSubtype="0" fill="hold" grpId="0" nodeType="clickEffect">
                                  <p:stCondLst>
                                    <p:cond delay="0"/>
                                  </p:stCondLst>
                                  <p:childTnLst>
                                    <p:set>
                                      <p:cBhvr>
                                        <p:cTn id="156" dur="1" fill="hold">
                                          <p:stCondLst>
                                            <p:cond delay="0"/>
                                          </p:stCondLst>
                                        </p:cTn>
                                        <p:tgtEl>
                                          <p:spTgt spid="2241"/>
                                        </p:tgtEl>
                                        <p:attrNameLst>
                                          <p:attrName>style.visibility</p:attrName>
                                        </p:attrNameLst>
                                      </p:cBhvr>
                                      <p:to>
                                        <p:strVal val="visible"/>
                                      </p:to>
                                    </p:set>
                                    <p:animEffect transition="in" filter="fade">
                                      <p:cBhvr>
                                        <p:cTn id="157" dur="500"/>
                                        <p:tgtEl>
                                          <p:spTgt spid="2241"/>
                                        </p:tgtEl>
                                      </p:cBhvr>
                                    </p:animEffect>
                                  </p:childTnLst>
                                </p:cTn>
                              </p:par>
                            </p:childTnLst>
                          </p:cTn>
                        </p:par>
                      </p:childTnLst>
                    </p:cTn>
                  </p:par>
                  <p:par>
                    <p:cTn id="158" fill="hold">
                      <p:stCondLst>
                        <p:cond delay="indefinite"/>
                      </p:stCondLst>
                      <p:childTnLst>
                        <p:par>
                          <p:cTn id="159" fill="hold">
                            <p:stCondLst>
                              <p:cond delay="0"/>
                            </p:stCondLst>
                            <p:childTnLst>
                              <p:par>
                                <p:cTn id="160" presetID="22" presetClass="entr" presetSubtype="8" fill="hold" nodeType="clickEffect">
                                  <p:stCondLst>
                                    <p:cond delay="0"/>
                                  </p:stCondLst>
                                  <p:childTnLst>
                                    <p:set>
                                      <p:cBhvr>
                                        <p:cTn id="161" dur="1" fill="hold">
                                          <p:stCondLst>
                                            <p:cond delay="0"/>
                                          </p:stCondLst>
                                        </p:cTn>
                                        <p:tgtEl>
                                          <p:spTgt spid="595"/>
                                        </p:tgtEl>
                                        <p:attrNameLst>
                                          <p:attrName>style.visibility</p:attrName>
                                        </p:attrNameLst>
                                      </p:cBhvr>
                                      <p:to>
                                        <p:strVal val="visible"/>
                                      </p:to>
                                    </p:set>
                                    <p:animEffect transition="in" filter="wipe(left)">
                                      <p:cBhvr>
                                        <p:cTn id="162" dur="500"/>
                                        <p:tgtEl>
                                          <p:spTgt spid="595"/>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grpId="0" nodeType="clickEffect">
                                  <p:stCondLst>
                                    <p:cond delay="0"/>
                                  </p:stCondLst>
                                  <p:childTnLst>
                                    <p:set>
                                      <p:cBhvr>
                                        <p:cTn id="166" dur="1" fill="hold">
                                          <p:stCondLst>
                                            <p:cond delay="0"/>
                                          </p:stCondLst>
                                        </p:cTn>
                                        <p:tgtEl>
                                          <p:spTgt spid="2071"/>
                                        </p:tgtEl>
                                        <p:attrNameLst>
                                          <p:attrName>style.visibility</p:attrName>
                                        </p:attrNameLst>
                                      </p:cBhvr>
                                      <p:to>
                                        <p:strVal val="visible"/>
                                      </p:to>
                                    </p:set>
                                    <p:animEffect transition="in" filter="fade">
                                      <p:cBhvr>
                                        <p:cTn id="167" dur="500"/>
                                        <p:tgtEl>
                                          <p:spTgt spid="2071"/>
                                        </p:tgtEl>
                                      </p:cBhvr>
                                    </p:animEffect>
                                  </p:childTnLst>
                                </p:cTn>
                              </p:par>
                            </p:childTnLst>
                          </p:cTn>
                        </p:par>
                      </p:childTnLst>
                    </p:cTn>
                  </p:par>
                  <p:par>
                    <p:cTn id="168" fill="hold">
                      <p:stCondLst>
                        <p:cond delay="indefinite"/>
                      </p:stCondLst>
                      <p:childTnLst>
                        <p:par>
                          <p:cTn id="169" fill="hold">
                            <p:stCondLst>
                              <p:cond delay="0"/>
                            </p:stCondLst>
                            <p:childTnLst>
                              <p:par>
                                <p:cTn id="170" presetID="10" presetClass="entr" presetSubtype="0" fill="hold" nodeType="clickEffect">
                                  <p:stCondLst>
                                    <p:cond delay="0"/>
                                  </p:stCondLst>
                                  <p:childTnLst>
                                    <p:set>
                                      <p:cBhvr>
                                        <p:cTn id="171" dur="1" fill="hold">
                                          <p:stCondLst>
                                            <p:cond delay="0"/>
                                          </p:stCondLst>
                                        </p:cTn>
                                        <p:tgtEl>
                                          <p:spTgt spid="4"/>
                                        </p:tgtEl>
                                        <p:attrNameLst>
                                          <p:attrName>style.visibility</p:attrName>
                                        </p:attrNameLst>
                                      </p:cBhvr>
                                      <p:to>
                                        <p:strVal val="visible"/>
                                      </p:to>
                                    </p:set>
                                    <p:animEffect transition="in" filter="fade">
                                      <p:cBhvr>
                                        <p:cTn id="172" dur="500"/>
                                        <p:tgtEl>
                                          <p:spTgt spid="4"/>
                                        </p:tgtEl>
                                      </p:cBhvr>
                                    </p:animEffect>
                                  </p:childTnLst>
                                </p:cTn>
                              </p:par>
                            </p:childTnLst>
                          </p:cTn>
                        </p:par>
                      </p:childTnLst>
                    </p:cTn>
                  </p:par>
                  <p:par>
                    <p:cTn id="173" fill="hold">
                      <p:stCondLst>
                        <p:cond delay="indefinite"/>
                      </p:stCondLst>
                      <p:childTnLst>
                        <p:par>
                          <p:cTn id="174" fill="hold">
                            <p:stCondLst>
                              <p:cond delay="0"/>
                            </p:stCondLst>
                            <p:childTnLst>
                              <p:par>
                                <p:cTn id="175" presetID="22" presetClass="entr" presetSubtype="8" fill="hold" nodeType="clickEffect">
                                  <p:stCondLst>
                                    <p:cond delay="0"/>
                                  </p:stCondLst>
                                  <p:childTnLst>
                                    <p:set>
                                      <p:cBhvr>
                                        <p:cTn id="176" dur="1" fill="hold">
                                          <p:stCondLst>
                                            <p:cond delay="0"/>
                                          </p:stCondLst>
                                        </p:cTn>
                                        <p:tgtEl>
                                          <p:spTgt spid="600"/>
                                        </p:tgtEl>
                                        <p:attrNameLst>
                                          <p:attrName>style.visibility</p:attrName>
                                        </p:attrNameLst>
                                      </p:cBhvr>
                                      <p:to>
                                        <p:strVal val="visible"/>
                                      </p:to>
                                    </p:set>
                                    <p:animEffect transition="in" filter="wipe(left)">
                                      <p:cBhvr>
                                        <p:cTn id="177" dur="500"/>
                                        <p:tgtEl>
                                          <p:spTgt spid="600"/>
                                        </p:tgtEl>
                                      </p:cBhvr>
                                    </p:animEffect>
                                  </p:childTnLst>
                                </p:cTn>
                              </p:par>
                            </p:childTnLst>
                          </p:cTn>
                        </p:par>
                      </p:childTnLst>
                    </p:cTn>
                  </p:par>
                  <p:par>
                    <p:cTn id="178" fill="hold">
                      <p:stCondLst>
                        <p:cond delay="indefinite"/>
                      </p:stCondLst>
                      <p:childTnLst>
                        <p:par>
                          <p:cTn id="179" fill="hold">
                            <p:stCondLst>
                              <p:cond delay="0"/>
                            </p:stCondLst>
                            <p:childTnLst>
                              <p:par>
                                <p:cTn id="180" presetID="10" presetClass="entr" presetSubtype="0" fill="hold" grpId="0" nodeType="clickEffect">
                                  <p:stCondLst>
                                    <p:cond delay="0"/>
                                  </p:stCondLst>
                                  <p:childTnLst>
                                    <p:set>
                                      <p:cBhvr>
                                        <p:cTn id="181" dur="1" fill="hold">
                                          <p:stCondLst>
                                            <p:cond delay="0"/>
                                          </p:stCondLst>
                                        </p:cTn>
                                        <p:tgtEl>
                                          <p:spTgt spid="2242"/>
                                        </p:tgtEl>
                                        <p:attrNameLst>
                                          <p:attrName>style.visibility</p:attrName>
                                        </p:attrNameLst>
                                      </p:cBhvr>
                                      <p:to>
                                        <p:strVal val="visible"/>
                                      </p:to>
                                    </p:set>
                                    <p:animEffect transition="in" filter="fade">
                                      <p:cBhvr>
                                        <p:cTn id="182" dur="500"/>
                                        <p:tgtEl>
                                          <p:spTgt spid="2242"/>
                                        </p:tgtEl>
                                      </p:cBhvr>
                                    </p:animEffect>
                                  </p:childTnLst>
                                </p:cTn>
                              </p:par>
                            </p:childTnLst>
                          </p:cTn>
                        </p:par>
                      </p:childTnLst>
                    </p:cTn>
                  </p:par>
                  <p:par>
                    <p:cTn id="183" fill="hold">
                      <p:stCondLst>
                        <p:cond delay="indefinite"/>
                      </p:stCondLst>
                      <p:childTnLst>
                        <p:par>
                          <p:cTn id="184" fill="hold">
                            <p:stCondLst>
                              <p:cond delay="0"/>
                            </p:stCondLst>
                            <p:childTnLst>
                              <p:par>
                                <p:cTn id="185" presetID="22" presetClass="entr" presetSubtype="8" fill="hold" nodeType="clickEffect">
                                  <p:stCondLst>
                                    <p:cond delay="0"/>
                                  </p:stCondLst>
                                  <p:childTnLst>
                                    <p:set>
                                      <p:cBhvr>
                                        <p:cTn id="186" dur="1" fill="hold">
                                          <p:stCondLst>
                                            <p:cond delay="0"/>
                                          </p:stCondLst>
                                        </p:cTn>
                                        <p:tgtEl>
                                          <p:spTgt spid="604"/>
                                        </p:tgtEl>
                                        <p:attrNameLst>
                                          <p:attrName>style.visibility</p:attrName>
                                        </p:attrNameLst>
                                      </p:cBhvr>
                                      <p:to>
                                        <p:strVal val="visible"/>
                                      </p:to>
                                    </p:set>
                                    <p:animEffect transition="in" filter="wipe(left)">
                                      <p:cBhvr>
                                        <p:cTn id="187" dur="500"/>
                                        <p:tgtEl>
                                          <p:spTgt spid="604"/>
                                        </p:tgtEl>
                                      </p:cBhvr>
                                    </p:animEffect>
                                  </p:childTnLst>
                                </p:cTn>
                              </p:par>
                            </p:childTnLst>
                          </p:cTn>
                        </p:par>
                      </p:childTnLst>
                    </p:cTn>
                  </p:par>
                  <p:par>
                    <p:cTn id="188" fill="hold">
                      <p:stCondLst>
                        <p:cond delay="indefinite"/>
                      </p:stCondLst>
                      <p:childTnLst>
                        <p:par>
                          <p:cTn id="189" fill="hold">
                            <p:stCondLst>
                              <p:cond delay="0"/>
                            </p:stCondLst>
                            <p:childTnLst>
                              <p:par>
                                <p:cTn id="190" presetID="10" presetClass="entr" presetSubtype="0" fill="hold" grpId="0" nodeType="clickEffect">
                                  <p:stCondLst>
                                    <p:cond delay="0"/>
                                  </p:stCondLst>
                                  <p:childTnLst>
                                    <p:set>
                                      <p:cBhvr>
                                        <p:cTn id="191" dur="1" fill="hold">
                                          <p:stCondLst>
                                            <p:cond delay="0"/>
                                          </p:stCondLst>
                                        </p:cTn>
                                        <p:tgtEl>
                                          <p:spTgt spid="2072"/>
                                        </p:tgtEl>
                                        <p:attrNameLst>
                                          <p:attrName>style.visibility</p:attrName>
                                        </p:attrNameLst>
                                      </p:cBhvr>
                                      <p:to>
                                        <p:strVal val="visible"/>
                                      </p:to>
                                    </p:set>
                                    <p:animEffect transition="in" filter="fade">
                                      <p:cBhvr>
                                        <p:cTn id="192" dur="500"/>
                                        <p:tgtEl>
                                          <p:spTgt spid="2072"/>
                                        </p:tgtEl>
                                      </p:cBhvr>
                                    </p:animEffect>
                                  </p:childTnLst>
                                </p:cTn>
                              </p:par>
                            </p:childTnLst>
                          </p:cTn>
                        </p:par>
                      </p:childTnLst>
                    </p:cTn>
                  </p:par>
                  <p:par>
                    <p:cTn id="193" fill="hold">
                      <p:stCondLst>
                        <p:cond delay="indefinite"/>
                      </p:stCondLst>
                      <p:childTnLst>
                        <p:par>
                          <p:cTn id="194" fill="hold">
                            <p:stCondLst>
                              <p:cond delay="0"/>
                            </p:stCondLst>
                            <p:childTnLst>
                              <p:par>
                                <p:cTn id="195" presetID="10" presetClass="entr" presetSubtype="0" fill="hold" nodeType="clickEffect">
                                  <p:stCondLst>
                                    <p:cond delay="0"/>
                                  </p:stCondLst>
                                  <p:childTnLst>
                                    <p:set>
                                      <p:cBhvr>
                                        <p:cTn id="196" dur="1" fill="hold">
                                          <p:stCondLst>
                                            <p:cond delay="0"/>
                                          </p:stCondLst>
                                        </p:cTn>
                                        <p:tgtEl>
                                          <p:spTgt spid="3"/>
                                        </p:tgtEl>
                                        <p:attrNameLst>
                                          <p:attrName>style.visibility</p:attrName>
                                        </p:attrNameLst>
                                      </p:cBhvr>
                                      <p:to>
                                        <p:strVal val="visible"/>
                                      </p:to>
                                    </p:set>
                                    <p:animEffect transition="in" filter="fade">
                                      <p:cBhvr>
                                        <p:cTn id="197" dur="500"/>
                                        <p:tgtEl>
                                          <p:spTgt spid="3"/>
                                        </p:tgtEl>
                                      </p:cBhvr>
                                    </p:animEffect>
                                  </p:childTnLst>
                                </p:cTn>
                              </p:par>
                            </p:childTnLst>
                          </p:cTn>
                        </p:par>
                      </p:childTnLst>
                    </p:cTn>
                  </p:par>
                  <p:par>
                    <p:cTn id="198" fill="hold">
                      <p:stCondLst>
                        <p:cond delay="indefinite"/>
                      </p:stCondLst>
                      <p:childTnLst>
                        <p:par>
                          <p:cTn id="199" fill="hold">
                            <p:stCondLst>
                              <p:cond delay="0"/>
                            </p:stCondLst>
                            <p:childTnLst>
                              <p:par>
                                <p:cTn id="200" presetID="22" presetClass="entr" presetSubtype="8" fill="hold" nodeType="clickEffect">
                                  <p:stCondLst>
                                    <p:cond delay="0"/>
                                  </p:stCondLst>
                                  <p:childTnLst>
                                    <p:set>
                                      <p:cBhvr>
                                        <p:cTn id="201" dur="1" fill="hold">
                                          <p:stCondLst>
                                            <p:cond delay="0"/>
                                          </p:stCondLst>
                                        </p:cTn>
                                        <p:tgtEl>
                                          <p:spTgt spid="608"/>
                                        </p:tgtEl>
                                        <p:attrNameLst>
                                          <p:attrName>style.visibility</p:attrName>
                                        </p:attrNameLst>
                                      </p:cBhvr>
                                      <p:to>
                                        <p:strVal val="visible"/>
                                      </p:to>
                                    </p:set>
                                    <p:animEffect transition="in" filter="wipe(left)">
                                      <p:cBhvr>
                                        <p:cTn id="202" dur="500"/>
                                        <p:tgtEl>
                                          <p:spTgt spid="608"/>
                                        </p:tgtEl>
                                      </p:cBhvr>
                                    </p:animEffect>
                                  </p:childTnLst>
                                </p:cTn>
                              </p:par>
                            </p:childTnLst>
                          </p:cTn>
                        </p:par>
                      </p:childTnLst>
                    </p:cTn>
                  </p:par>
                  <p:par>
                    <p:cTn id="203" fill="hold">
                      <p:stCondLst>
                        <p:cond delay="indefinite"/>
                      </p:stCondLst>
                      <p:childTnLst>
                        <p:par>
                          <p:cTn id="204" fill="hold">
                            <p:stCondLst>
                              <p:cond delay="0"/>
                            </p:stCondLst>
                            <p:childTnLst>
                              <p:par>
                                <p:cTn id="205" presetID="10" presetClass="entr" presetSubtype="0" fill="hold" grpId="0" nodeType="clickEffect">
                                  <p:stCondLst>
                                    <p:cond delay="0"/>
                                  </p:stCondLst>
                                  <p:childTnLst>
                                    <p:set>
                                      <p:cBhvr>
                                        <p:cTn id="206" dur="1" fill="hold">
                                          <p:stCondLst>
                                            <p:cond delay="0"/>
                                          </p:stCondLst>
                                        </p:cTn>
                                        <p:tgtEl>
                                          <p:spTgt spid="2243"/>
                                        </p:tgtEl>
                                        <p:attrNameLst>
                                          <p:attrName>style.visibility</p:attrName>
                                        </p:attrNameLst>
                                      </p:cBhvr>
                                      <p:to>
                                        <p:strVal val="visible"/>
                                      </p:to>
                                    </p:set>
                                    <p:animEffect transition="in" filter="fade">
                                      <p:cBhvr>
                                        <p:cTn id="207" dur="500"/>
                                        <p:tgtEl>
                                          <p:spTgt spid="2243"/>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8" fill="hold" nodeType="clickEffect">
                                  <p:stCondLst>
                                    <p:cond delay="0"/>
                                  </p:stCondLst>
                                  <p:childTnLst>
                                    <p:set>
                                      <p:cBhvr>
                                        <p:cTn id="211" dur="1" fill="hold">
                                          <p:stCondLst>
                                            <p:cond delay="0"/>
                                          </p:stCondLst>
                                        </p:cTn>
                                        <p:tgtEl>
                                          <p:spTgt spid="612"/>
                                        </p:tgtEl>
                                        <p:attrNameLst>
                                          <p:attrName>style.visibility</p:attrName>
                                        </p:attrNameLst>
                                      </p:cBhvr>
                                      <p:to>
                                        <p:strVal val="visible"/>
                                      </p:to>
                                    </p:set>
                                    <p:animEffect transition="in" filter="wipe(left)">
                                      <p:cBhvr>
                                        <p:cTn id="212" dur="500"/>
                                        <p:tgtEl>
                                          <p:spTgt spid="612"/>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grpId="0" nodeType="clickEffect">
                                  <p:stCondLst>
                                    <p:cond delay="0"/>
                                  </p:stCondLst>
                                  <p:childTnLst>
                                    <p:set>
                                      <p:cBhvr>
                                        <p:cTn id="216" dur="1" fill="hold">
                                          <p:stCondLst>
                                            <p:cond delay="0"/>
                                          </p:stCondLst>
                                        </p:cTn>
                                        <p:tgtEl>
                                          <p:spTgt spid="2073"/>
                                        </p:tgtEl>
                                        <p:attrNameLst>
                                          <p:attrName>style.visibility</p:attrName>
                                        </p:attrNameLst>
                                      </p:cBhvr>
                                      <p:to>
                                        <p:strVal val="visible"/>
                                      </p:to>
                                    </p:set>
                                    <p:animEffect transition="in" filter="fade">
                                      <p:cBhvr>
                                        <p:cTn id="217" dur="500"/>
                                        <p:tgtEl>
                                          <p:spTgt spid="2073"/>
                                        </p:tgtEl>
                                      </p:cBhvr>
                                    </p:animEffect>
                                  </p:childTnLst>
                                </p:cTn>
                              </p:par>
                            </p:childTnLst>
                          </p:cTn>
                        </p:par>
                      </p:childTnLst>
                    </p:cTn>
                  </p:par>
                  <p:par>
                    <p:cTn id="218" fill="hold">
                      <p:stCondLst>
                        <p:cond delay="indefinite"/>
                      </p:stCondLst>
                      <p:childTnLst>
                        <p:par>
                          <p:cTn id="219" fill="hold">
                            <p:stCondLst>
                              <p:cond delay="0"/>
                            </p:stCondLst>
                            <p:childTnLst>
                              <p:par>
                                <p:cTn id="220" presetID="10" presetClass="entr" presetSubtype="0" fill="hold" nodeType="clickEffect">
                                  <p:stCondLst>
                                    <p:cond delay="0"/>
                                  </p:stCondLst>
                                  <p:childTnLst>
                                    <p:set>
                                      <p:cBhvr>
                                        <p:cTn id="221" dur="1" fill="hold">
                                          <p:stCondLst>
                                            <p:cond delay="0"/>
                                          </p:stCondLst>
                                        </p:cTn>
                                        <p:tgtEl>
                                          <p:spTgt spid="2"/>
                                        </p:tgtEl>
                                        <p:attrNameLst>
                                          <p:attrName>style.visibility</p:attrName>
                                        </p:attrNameLst>
                                      </p:cBhvr>
                                      <p:to>
                                        <p:strVal val="visible"/>
                                      </p:to>
                                    </p:set>
                                    <p:animEffect transition="in" filter="fade">
                                      <p:cBhvr>
                                        <p:cTn id="222" dur="500"/>
                                        <p:tgtEl>
                                          <p:spTgt spid="2"/>
                                        </p:tgtEl>
                                      </p:cBhvr>
                                    </p:animEffect>
                                  </p:childTnLst>
                                </p:cTn>
                              </p:par>
                            </p:childTnLst>
                          </p:cTn>
                        </p:par>
                      </p:childTnLst>
                    </p:cTn>
                  </p:par>
                  <p:par>
                    <p:cTn id="223" fill="hold">
                      <p:stCondLst>
                        <p:cond delay="indefinite"/>
                      </p:stCondLst>
                      <p:childTnLst>
                        <p:par>
                          <p:cTn id="224" fill="hold">
                            <p:stCondLst>
                              <p:cond delay="0"/>
                            </p:stCondLst>
                            <p:childTnLst>
                              <p:par>
                                <p:cTn id="225" presetID="22" presetClass="entr" presetSubtype="8" fill="hold" nodeType="clickEffect">
                                  <p:stCondLst>
                                    <p:cond delay="0"/>
                                  </p:stCondLst>
                                  <p:childTnLst>
                                    <p:set>
                                      <p:cBhvr>
                                        <p:cTn id="226" dur="1" fill="hold">
                                          <p:stCondLst>
                                            <p:cond delay="0"/>
                                          </p:stCondLst>
                                        </p:cTn>
                                        <p:tgtEl>
                                          <p:spTgt spid="616"/>
                                        </p:tgtEl>
                                        <p:attrNameLst>
                                          <p:attrName>style.visibility</p:attrName>
                                        </p:attrNameLst>
                                      </p:cBhvr>
                                      <p:to>
                                        <p:strVal val="visible"/>
                                      </p:to>
                                    </p:set>
                                    <p:animEffect transition="in" filter="wipe(left)">
                                      <p:cBhvr>
                                        <p:cTn id="227" dur="500"/>
                                        <p:tgtEl>
                                          <p:spTgt spid="616"/>
                                        </p:tgtEl>
                                      </p:cBhvr>
                                    </p:animEffect>
                                  </p:childTnLst>
                                </p:cTn>
                              </p:par>
                            </p:childTnLst>
                          </p:cTn>
                        </p:par>
                      </p:childTnLst>
                    </p:cTn>
                  </p:par>
                  <p:par>
                    <p:cTn id="228" fill="hold">
                      <p:stCondLst>
                        <p:cond delay="indefinite"/>
                      </p:stCondLst>
                      <p:childTnLst>
                        <p:par>
                          <p:cTn id="229" fill="hold">
                            <p:stCondLst>
                              <p:cond delay="0"/>
                            </p:stCondLst>
                            <p:childTnLst>
                              <p:par>
                                <p:cTn id="230" presetID="10" presetClass="entr" presetSubtype="0" fill="hold" grpId="0" nodeType="clickEffect">
                                  <p:stCondLst>
                                    <p:cond delay="0"/>
                                  </p:stCondLst>
                                  <p:childTnLst>
                                    <p:set>
                                      <p:cBhvr>
                                        <p:cTn id="231" dur="1" fill="hold">
                                          <p:stCondLst>
                                            <p:cond delay="0"/>
                                          </p:stCondLst>
                                        </p:cTn>
                                        <p:tgtEl>
                                          <p:spTgt spid="2244"/>
                                        </p:tgtEl>
                                        <p:attrNameLst>
                                          <p:attrName>style.visibility</p:attrName>
                                        </p:attrNameLst>
                                      </p:cBhvr>
                                      <p:to>
                                        <p:strVal val="visible"/>
                                      </p:to>
                                    </p:set>
                                    <p:animEffect transition="in" filter="fade">
                                      <p:cBhvr>
                                        <p:cTn id="232" dur="500"/>
                                        <p:tgtEl>
                                          <p:spTgt spid="2244"/>
                                        </p:tgtEl>
                                      </p:cBhvr>
                                    </p:animEffect>
                                  </p:childTnLst>
                                </p:cTn>
                              </p:par>
                            </p:childTnLst>
                          </p:cTn>
                        </p:par>
                      </p:childTnLst>
                    </p:cTn>
                  </p:par>
                  <p:par>
                    <p:cTn id="233" fill="hold">
                      <p:stCondLst>
                        <p:cond delay="indefinite"/>
                      </p:stCondLst>
                      <p:childTnLst>
                        <p:par>
                          <p:cTn id="234" fill="hold">
                            <p:stCondLst>
                              <p:cond delay="0"/>
                            </p:stCondLst>
                            <p:childTnLst>
                              <p:par>
                                <p:cTn id="235" presetID="22" presetClass="entr" presetSubtype="8" fill="hold" nodeType="clickEffect">
                                  <p:stCondLst>
                                    <p:cond delay="0"/>
                                  </p:stCondLst>
                                  <p:childTnLst>
                                    <p:set>
                                      <p:cBhvr>
                                        <p:cTn id="236" dur="1" fill="hold">
                                          <p:stCondLst>
                                            <p:cond delay="0"/>
                                          </p:stCondLst>
                                        </p:cTn>
                                        <p:tgtEl>
                                          <p:spTgt spid="619"/>
                                        </p:tgtEl>
                                        <p:attrNameLst>
                                          <p:attrName>style.visibility</p:attrName>
                                        </p:attrNameLst>
                                      </p:cBhvr>
                                      <p:to>
                                        <p:strVal val="visible"/>
                                      </p:to>
                                    </p:set>
                                    <p:animEffect transition="in" filter="wipe(left)">
                                      <p:cBhvr>
                                        <p:cTn id="237" dur="500"/>
                                        <p:tgtEl>
                                          <p:spTgt spid="619"/>
                                        </p:tgtEl>
                                      </p:cBhvr>
                                    </p:animEffect>
                                  </p:childTnLst>
                                </p:cTn>
                              </p:par>
                            </p:childTnLst>
                          </p:cTn>
                        </p:par>
                      </p:childTnLst>
                    </p:cTn>
                  </p:par>
                  <p:par>
                    <p:cTn id="238" fill="hold">
                      <p:stCondLst>
                        <p:cond delay="indefinite"/>
                      </p:stCondLst>
                      <p:childTnLst>
                        <p:par>
                          <p:cTn id="239" fill="hold">
                            <p:stCondLst>
                              <p:cond delay="0"/>
                            </p:stCondLst>
                            <p:childTnLst>
                              <p:par>
                                <p:cTn id="240" presetID="10" presetClass="entr" presetSubtype="0" fill="hold" grpId="0" nodeType="clickEffect">
                                  <p:stCondLst>
                                    <p:cond delay="0"/>
                                  </p:stCondLst>
                                  <p:childTnLst>
                                    <p:set>
                                      <p:cBhvr>
                                        <p:cTn id="241" dur="1" fill="hold">
                                          <p:stCondLst>
                                            <p:cond delay="0"/>
                                          </p:stCondLst>
                                        </p:cTn>
                                        <p:tgtEl>
                                          <p:spTgt spid="2074"/>
                                        </p:tgtEl>
                                        <p:attrNameLst>
                                          <p:attrName>style.visibility</p:attrName>
                                        </p:attrNameLst>
                                      </p:cBhvr>
                                      <p:to>
                                        <p:strVal val="visible"/>
                                      </p:to>
                                    </p:set>
                                    <p:animEffect transition="in" filter="fade">
                                      <p:cBhvr>
                                        <p:cTn id="242" dur="500"/>
                                        <p:tgtEl>
                                          <p:spTgt spid="2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3" grpId="0" animBg="1"/>
      <p:bldP spid="2234" grpId="0" animBg="1"/>
      <p:bldP spid="2237" grpId="0" animBg="1"/>
      <p:bldP spid="2238" grpId="0" animBg="1"/>
      <p:bldP spid="2239" grpId="0" animBg="1"/>
      <p:bldP spid="2240" grpId="0" animBg="1"/>
      <p:bldP spid="2241" grpId="0" animBg="1"/>
      <p:bldP spid="2242" grpId="0" animBg="1"/>
      <p:bldP spid="2243" grpId="0" animBg="1"/>
      <p:bldP spid="2244" grpId="0" animBg="1"/>
      <p:bldP spid="2066" grpId="0" animBg="1"/>
      <p:bldP spid="2067" grpId="0" animBg="1"/>
      <p:bldP spid="2068" grpId="0" animBg="1"/>
      <p:bldP spid="2069" grpId="0" animBg="1"/>
      <p:bldP spid="2070" grpId="0" animBg="1"/>
      <p:bldP spid="2071" grpId="0" animBg="1"/>
      <p:bldP spid="2072" grpId="0" animBg="1"/>
      <p:bldP spid="2073" grpId="0" animBg="1"/>
      <p:bldP spid="207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4400" b="1">
                <a:solidFill>
                  <a:schemeClr val="tx1"/>
                </a:solidFill>
                <a:latin typeface="Arial Narrow" pitchFamily="34" charset="0"/>
              </a:rPr>
              <a:t>Implications</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25603" name="Group 3"/>
          <p:cNvGrpSpPr>
            <a:grpSpLocks/>
          </p:cNvGrpSpPr>
          <p:nvPr/>
        </p:nvGrpSpPr>
        <p:grpSpPr bwMode="auto">
          <a:xfrm>
            <a:off x="2273300" y="1200150"/>
            <a:ext cx="4565650" cy="0"/>
            <a:chOff x="0" y="672"/>
            <a:chExt cx="2876" cy="0"/>
          </a:xfrm>
        </p:grpSpPr>
        <p:sp>
          <p:nvSpPr>
            <p:cNvPr id="25606"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7"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90886" name="Rectangle 6"/>
          <p:cNvSpPr>
            <a:spLocks noChangeArrowheads="1"/>
          </p:cNvSpPr>
          <p:nvPr/>
        </p:nvSpPr>
        <p:spPr bwMode="auto">
          <a:xfrm>
            <a:off x="350838" y="1425575"/>
            <a:ext cx="8383587"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a:lnSpc>
                <a:spcPts val="3000"/>
              </a:lnSpc>
            </a:pPr>
            <a:r>
              <a:rPr lang="en-US" sz="3200">
                <a:solidFill>
                  <a:schemeClr val="tx1"/>
                </a:solidFill>
                <a:latin typeface="Arial Narrow" pitchFamily="34" charset="0"/>
              </a:rPr>
              <a:t>The background permeability of the membrane (i.e., in the absence of gas channels) must be very low.</a:t>
            </a:r>
          </a:p>
        </p:txBody>
      </p:sp>
      <p:sp>
        <p:nvSpPr>
          <p:cNvPr id="890887" name="Rectangle 7"/>
          <p:cNvSpPr>
            <a:spLocks noChangeArrowheads="1"/>
          </p:cNvSpPr>
          <p:nvPr/>
        </p:nvSpPr>
        <p:spPr bwMode="auto">
          <a:xfrm>
            <a:off x="350838" y="2655078"/>
            <a:ext cx="8416925" cy="1023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a:lnSpc>
                <a:spcPts val="3000"/>
              </a:lnSpc>
            </a:pPr>
            <a:r>
              <a:rPr lang="en-US" sz="3200" dirty="0">
                <a:solidFill>
                  <a:schemeClr val="tx1"/>
                </a:solidFill>
                <a:latin typeface="Arial Narrow" pitchFamily="34" charset="0"/>
              </a:rPr>
              <a:t>With additional refinements to the model, we ought to be able to be able to estimate absolute permeabilities.</a:t>
            </a:r>
          </a:p>
        </p:txBody>
      </p:sp>
    </p:spTree>
    <p:extLst>
      <p:ext uri="{BB962C8B-B14F-4D97-AF65-F5344CB8AC3E}">
        <p14:creationId xmlns:p14="http://schemas.microsoft.com/office/powerpoint/2010/main" val="14069905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0886"/>
                                        </p:tgtEl>
                                        <p:attrNameLst>
                                          <p:attrName>style.visibility</p:attrName>
                                        </p:attrNameLst>
                                      </p:cBhvr>
                                      <p:to>
                                        <p:strVal val="visible"/>
                                      </p:to>
                                    </p:set>
                                    <p:animEffect transition="in" filter="dissolve">
                                      <p:cBhvr>
                                        <p:cTn id="7" dur="1000"/>
                                        <p:tgtEl>
                                          <p:spTgt spid="8908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0887"/>
                                        </p:tgtEl>
                                        <p:attrNameLst>
                                          <p:attrName>style.visibility</p:attrName>
                                        </p:attrNameLst>
                                      </p:cBhvr>
                                      <p:to>
                                        <p:strVal val="visible"/>
                                      </p:to>
                                    </p:set>
                                    <p:animEffect transition="in" filter="dissolve">
                                      <p:cBhvr>
                                        <p:cTn id="12" dur="500"/>
                                        <p:tgtEl>
                                          <p:spTgt spid="8908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6" grpId="0"/>
      <p:bldP spid="89088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more about the macroscopic modeling of CO</a:t>
            </a:r>
            <a:r>
              <a:rPr lang="en-US" sz="3200" baseline="-25000" dirty="0" smtClean="0">
                <a:solidFill>
                  <a:schemeClr val="tx1"/>
                </a:solidFill>
                <a:latin typeface="Arial Narrow" pitchFamily="34" charset="0"/>
              </a:rPr>
              <a:t>2</a:t>
            </a:r>
            <a:r>
              <a:rPr lang="en-US" sz="3200" dirty="0" smtClean="0">
                <a:solidFill>
                  <a:schemeClr val="tx1"/>
                </a:solidFill>
                <a:latin typeface="Arial Narrow" pitchFamily="34" charset="0"/>
              </a:rPr>
              <a:t> influx into oocytes from Rossana Occhipinti, tomorrow morning</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39865206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03490" name="Text Box 2"/>
          <p:cNvSpPr txBox="1">
            <a:spLocks noChangeArrowheads="1"/>
          </p:cNvSpPr>
          <p:nvPr/>
        </p:nvSpPr>
        <p:spPr bwMode="auto">
          <a:xfrm>
            <a:off x="4935538" y="1531938"/>
            <a:ext cx="941387"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90000"/>
              </a:lnSpc>
            </a:pPr>
            <a:r>
              <a:rPr lang="en-US" sz="1600">
                <a:solidFill>
                  <a:schemeClr val="tx1"/>
                </a:solidFill>
                <a:latin typeface="Arial Narrow" pitchFamily="34" charset="0"/>
              </a:rPr>
              <a:t>0.5 mM NH</a:t>
            </a:r>
            <a:r>
              <a:rPr lang="en-US" sz="1600" baseline="-25000">
                <a:solidFill>
                  <a:schemeClr val="tx1"/>
                </a:solidFill>
                <a:latin typeface="Arial Narrow" pitchFamily="34" charset="0"/>
              </a:rPr>
              <a:t>3</a:t>
            </a:r>
            <a:r>
              <a:rPr lang="en-US" sz="1600">
                <a:solidFill>
                  <a:schemeClr val="tx1"/>
                </a:solidFill>
                <a:latin typeface="Arial Narrow" pitchFamily="34" charset="0"/>
              </a:rPr>
              <a:t>/NH</a:t>
            </a:r>
            <a:r>
              <a:rPr lang="en-US" sz="1600" baseline="-25000">
                <a:solidFill>
                  <a:schemeClr val="tx1"/>
                </a:solidFill>
                <a:latin typeface="Arial Narrow" pitchFamily="34" charset="0"/>
              </a:rPr>
              <a:t>4</a:t>
            </a:r>
            <a:r>
              <a:rPr lang="en-US" sz="1600" baseline="30000">
                <a:solidFill>
                  <a:schemeClr val="tx1"/>
                </a:solidFill>
                <a:latin typeface="Arial Narrow" pitchFamily="34" charset="0"/>
              </a:rPr>
              <a:t>+</a:t>
            </a:r>
            <a:endParaRPr lang="en-US" sz="1600" baseline="30000">
              <a:solidFill>
                <a:schemeClr val="tx1"/>
              </a:solidFill>
              <a:latin typeface="Arial Narrow" pitchFamily="34" charset="0"/>
              <a:sym typeface="Symbol" pitchFamily="18" charset="2"/>
            </a:endParaRPr>
          </a:p>
        </p:txBody>
      </p:sp>
      <p:sp>
        <p:nvSpPr>
          <p:cNvPr id="703491" name="Rectangle 3"/>
          <p:cNvSpPr>
            <a:spLocks noChangeArrowheads="1"/>
          </p:cNvSpPr>
          <p:nvPr/>
        </p:nvSpPr>
        <p:spPr bwMode="auto">
          <a:xfrm>
            <a:off x="4994275" y="2041525"/>
            <a:ext cx="776288" cy="4540250"/>
          </a:xfrm>
          <a:prstGeom prst="rect">
            <a:avLst/>
          </a:prstGeom>
          <a:solidFill>
            <a:srgbClr val="CCCCFF">
              <a:alpha val="70195"/>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3492" name="Text Box 4"/>
          <p:cNvSpPr txBox="1">
            <a:spLocks noChangeArrowheads="1"/>
          </p:cNvSpPr>
          <p:nvPr/>
        </p:nvSpPr>
        <p:spPr bwMode="auto">
          <a:xfrm>
            <a:off x="3473450" y="1531938"/>
            <a:ext cx="14859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90000"/>
              </a:lnSpc>
            </a:pPr>
            <a:r>
              <a:rPr lang="en-US" sz="1600">
                <a:solidFill>
                  <a:schemeClr val="tx1"/>
                </a:solidFill>
                <a:latin typeface="Arial Narrow" pitchFamily="34" charset="0"/>
              </a:rPr>
              <a:t>5% CO</a:t>
            </a:r>
            <a:r>
              <a:rPr lang="en-US" sz="1600" baseline="-25000">
                <a:solidFill>
                  <a:schemeClr val="tx1"/>
                </a:solidFill>
                <a:latin typeface="Arial Narrow" pitchFamily="34" charset="0"/>
              </a:rPr>
              <a:t>2</a:t>
            </a:r>
            <a:endParaRPr lang="en-US" sz="1600">
              <a:solidFill>
                <a:schemeClr val="tx1"/>
              </a:solidFill>
              <a:latin typeface="Arial Narrow" pitchFamily="34" charset="0"/>
            </a:endParaRPr>
          </a:p>
          <a:p>
            <a:pPr algn="ctr" eaLnBrk="1" hangingPunct="1">
              <a:lnSpc>
                <a:spcPct val="90000"/>
              </a:lnSpc>
            </a:pPr>
            <a:r>
              <a:rPr lang="en-US" sz="1600">
                <a:solidFill>
                  <a:schemeClr val="tx1"/>
                </a:solidFill>
                <a:latin typeface="Arial Narrow" pitchFamily="34" charset="0"/>
              </a:rPr>
              <a:t>33 mM/ HCO</a:t>
            </a:r>
            <a:r>
              <a:rPr lang="en-US" sz="1600" baseline="-25000">
                <a:solidFill>
                  <a:schemeClr val="tx1"/>
                </a:solidFill>
                <a:latin typeface="Arial Narrow" pitchFamily="34" charset="0"/>
              </a:rPr>
              <a:t>3</a:t>
            </a:r>
            <a:r>
              <a:rPr lang="en-US" sz="1600" baseline="30000">
                <a:solidFill>
                  <a:schemeClr val="tx1"/>
                </a:solidFill>
                <a:latin typeface="Arial Narrow" pitchFamily="34" charset="0"/>
                <a:sym typeface="Symbol" pitchFamily="18" charset="2"/>
              </a:rPr>
              <a:t></a:t>
            </a:r>
            <a:endParaRPr lang="en-US" sz="1600" baseline="-25000">
              <a:solidFill>
                <a:schemeClr val="tx1"/>
              </a:solidFill>
              <a:latin typeface="Arial Narrow" pitchFamily="34" charset="0"/>
              <a:sym typeface="Symbol" pitchFamily="18" charset="2"/>
            </a:endParaRPr>
          </a:p>
        </p:txBody>
      </p:sp>
      <p:sp>
        <p:nvSpPr>
          <p:cNvPr id="703493" name="Rectangle 5"/>
          <p:cNvSpPr>
            <a:spLocks noChangeArrowheads="1"/>
          </p:cNvSpPr>
          <p:nvPr/>
        </p:nvSpPr>
        <p:spPr bwMode="auto">
          <a:xfrm>
            <a:off x="3852863" y="2052638"/>
            <a:ext cx="776287" cy="4529137"/>
          </a:xfrm>
          <a:prstGeom prst="rect">
            <a:avLst/>
          </a:prstGeom>
          <a:solidFill>
            <a:srgbClr val="CCFFCC">
              <a:alpha val="59999"/>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03494" name="Group 6"/>
          <p:cNvGrpSpPr>
            <a:grpSpLocks/>
          </p:cNvGrpSpPr>
          <p:nvPr/>
        </p:nvGrpSpPr>
        <p:grpSpPr bwMode="auto">
          <a:xfrm>
            <a:off x="3819525" y="6172200"/>
            <a:ext cx="566738" cy="311150"/>
            <a:chOff x="2600" y="3414"/>
            <a:chExt cx="357" cy="196"/>
          </a:xfrm>
        </p:grpSpPr>
        <p:sp>
          <p:nvSpPr>
            <p:cNvPr id="31885" name="Text Box 7"/>
            <p:cNvSpPr txBox="1">
              <a:spLocks noChangeArrowheads="1"/>
            </p:cNvSpPr>
            <p:nvPr/>
          </p:nvSpPr>
          <p:spPr bwMode="auto">
            <a:xfrm>
              <a:off x="2600" y="3414"/>
              <a:ext cx="35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2 min</a:t>
              </a:r>
            </a:p>
          </p:txBody>
        </p:sp>
        <p:grpSp>
          <p:nvGrpSpPr>
            <p:cNvPr id="31886" name="Group 8"/>
            <p:cNvGrpSpPr>
              <a:grpSpLocks/>
            </p:cNvGrpSpPr>
            <p:nvPr/>
          </p:nvGrpSpPr>
          <p:grpSpPr bwMode="auto">
            <a:xfrm>
              <a:off x="2643" y="3581"/>
              <a:ext cx="249" cy="29"/>
              <a:chOff x="2643" y="3581"/>
              <a:chExt cx="249" cy="29"/>
            </a:xfrm>
          </p:grpSpPr>
          <p:sp>
            <p:nvSpPr>
              <p:cNvPr id="31887" name="Line 9"/>
              <p:cNvSpPr>
                <a:spLocks noChangeShapeType="1"/>
              </p:cNvSpPr>
              <p:nvPr/>
            </p:nvSpPr>
            <p:spPr bwMode="auto">
              <a:xfrm>
                <a:off x="2643" y="3582"/>
                <a:ext cx="24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88" name="Line 10"/>
              <p:cNvSpPr>
                <a:spLocks noChangeShapeType="1"/>
              </p:cNvSpPr>
              <p:nvPr/>
            </p:nvSpPr>
            <p:spPr bwMode="auto">
              <a:xfrm>
                <a:off x="2649" y="3581"/>
                <a:ext cx="0" cy="2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89" name="Line 11"/>
              <p:cNvSpPr>
                <a:spLocks noChangeShapeType="1"/>
              </p:cNvSpPr>
              <p:nvPr/>
            </p:nvSpPr>
            <p:spPr bwMode="auto">
              <a:xfrm>
                <a:off x="2885" y="3581"/>
                <a:ext cx="0" cy="2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03500" name="Group 12"/>
          <p:cNvGrpSpPr>
            <a:grpSpLocks/>
          </p:cNvGrpSpPr>
          <p:nvPr/>
        </p:nvGrpSpPr>
        <p:grpSpPr bwMode="auto">
          <a:xfrm>
            <a:off x="2495550" y="2203450"/>
            <a:ext cx="1038225" cy="1160463"/>
            <a:chOff x="1805" y="1236"/>
            <a:chExt cx="654" cy="731"/>
          </a:xfrm>
        </p:grpSpPr>
        <p:sp>
          <p:nvSpPr>
            <p:cNvPr id="31877" name="Rectangle 13"/>
            <p:cNvSpPr>
              <a:spLocks noChangeArrowheads="1"/>
            </p:cNvSpPr>
            <p:nvPr/>
          </p:nvSpPr>
          <p:spPr bwMode="auto">
            <a:xfrm>
              <a:off x="2200" y="1525"/>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a:t>
              </a:r>
              <a:endParaRPr lang="en-US" sz="1600">
                <a:solidFill>
                  <a:schemeClr val="tx1"/>
                </a:solidFill>
                <a:latin typeface="Arial Narrow" pitchFamily="34" charset="0"/>
              </a:endParaRPr>
            </a:p>
          </p:txBody>
        </p:sp>
        <p:sp>
          <p:nvSpPr>
            <p:cNvPr id="31878" name="Rectangle 14"/>
            <p:cNvSpPr>
              <a:spLocks noChangeArrowheads="1"/>
            </p:cNvSpPr>
            <p:nvPr/>
          </p:nvSpPr>
          <p:spPr bwMode="auto">
            <a:xfrm>
              <a:off x="2200" y="1236"/>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7.7</a:t>
              </a:r>
              <a:endParaRPr lang="en-US" sz="1600">
                <a:solidFill>
                  <a:schemeClr val="tx1"/>
                </a:solidFill>
                <a:latin typeface="Arial Narrow" pitchFamily="34" charset="0"/>
              </a:endParaRPr>
            </a:p>
          </p:txBody>
        </p:sp>
        <p:sp>
          <p:nvSpPr>
            <p:cNvPr id="31879" name="Text Box 15"/>
            <p:cNvSpPr txBox="1">
              <a:spLocks noChangeArrowheads="1"/>
            </p:cNvSpPr>
            <p:nvPr/>
          </p:nvSpPr>
          <p:spPr bwMode="auto">
            <a:xfrm>
              <a:off x="1805" y="1502"/>
              <a:ext cx="34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b="1">
                  <a:solidFill>
                    <a:schemeClr val="tx1"/>
                  </a:solidFill>
                  <a:latin typeface="Arial Narrow" pitchFamily="34" charset="0"/>
                </a:rPr>
                <a:t>pH</a:t>
              </a:r>
              <a:r>
                <a:rPr lang="en-US" sz="1600" b="1" baseline="-25000">
                  <a:solidFill>
                    <a:schemeClr val="tx1"/>
                  </a:solidFill>
                  <a:latin typeface="Arial Narrow" pitchFamily="34" charset="0"/>
                </a:rPr>
                <a:t>S</a:t>
              </a:r>
            </a:p>
          </p:txBody>
        </p:sp>
        <p:sp>
          <p:nvSpPr>
            <p:cNvPr id="31880" name="Line 16"/>
            <p:cNvSpPr>
              <a:spLocks noChangeShapeType="1"/>
            </p:cNvSpPr>
            <p:nvPr/>
          </p:nvSpPr>
          <p:spPr bwMode="auto">
            <a:xfrm>
              <a:off x="2401" y="1303"/>
              <a:ext cx="0" cy="5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81" name="Line 17"/>
            <p:cNvSpPr>
              <a:spLocks noChangeShapeType="1"/>
            </p:cNvSpPr>
            <p:nvPr/>
          </p:nvSpPr>
          <p:spPr bwMode="auto">
            <a:xfrm>
              <a:off x="2401" y="1600"/>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82" name="Line 18"/>
            <p:cNvSpPr>
              <a:spLocks noChangeShapeType="1"/>
            </p:cNvSpPr>
            <p:nvPr/>
          </p:nvSpPr>
          <p:spPr bwMode="auto">
            <a:xfrm>
              <a:off x="2401" y="1308"/>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83" name="Line 19"/>
            <p:cNvSpPr>
              <a:spLocks noChangeShapeType="1"/>
            </p:cNvSpPr>
            <p:nvPr/>
          </p:nvSpPr>
          <p:spPr bwMode="auto">
            <a:xfrm>
              <a:off x="2401" y="1894"/>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84" name="Rectangle 20"/>
            <p:cNvSpPr>
              <a:spLocks noChangeArrowheads="1"/>
            </p:cNvSpPr>
            <p:nvPr/>
          </p:nvSpPr>
          <p:spPr bwMode="auto">
            <a:xfrm>
              <a:off x="2206" y="1813"/>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7.3</a:t>
              </a:r>
              <a:endParaRPr lang="en-US" sz="1600">
                <a:solidFill>
                  <a:schemeClr val="tx1"/>
                </a:solidFill>
                <a:latin typeface="Arial Narrow" pitchFamily="34" charset="0"/>
              </a:endParaRPr>
            </a:p>
          </p:txBody>
        </p:sp>
      </p:grpSp>
      <p:grpSp>
        <p:nvGrpSpPr>
          <p:cNvPr id="703642" name="Group 154"/>
          <p:cNvGrpSpPr>
            <a:grpSpLocks/>
          </p:cNvGrpSpPr>
          <p:nvPr/>
        </p:nvGrpSpPr>
        <p:grpSpPr bwMode="auto">
          <a:xfrm>
            <a:off x="3670300" y="2528888"/>
            <a:ext cx="949325" cy="292100"/>
            <a:chOff x="2312" y="1593"/>
            <a:chExt cx="598" cy="184"/>
          </a:xfrm>
        </p:grpSpPr>
        <p:grpSp>
          <p:nvGrpSpPr>
            <p:cNvPr id="31873" name="Group 22"/>
            <p:cNvGrpSpPr>
              <a:grpSpLocks/>
            </p:cNvGrpSpPr>
            <p:nvPr/>
          </p:nvGrpSpPr>
          <p:grpSpPr bwMode="auto">
            <a:xfrm>
              <a:off x="2312" y="1593"/>
              <a:ext cx="473" cy="184"/>
              <a:chOff x="2126" y="1218"/>
              <a:chExt cx="473" cy="184"/>
            </a:xfrm>
          </p:grpSpPr>
          <p:sp>
            <p:nvSpPr>
              <p:cNvPr id="31875" name="Freeform 23"/>
              <p:cNvSpPr>
                <a:spLocks/>
              </p:cNvSpPr>
              <p:nvPr/>
            </p:nvSpPr>
            <p:spPr bwMode="auto">
              <a:xfrm>
                <a:off x="2250" y="1218"/>
                <a:ext cx="349" cy="178"/>
              </a:xfrm>
              <a:custGeom>
                <a:avLst/>
                <a:gdLst>
                  <a:gd name="T0" fmla="*/ 32 w 303"/>
                  <a:gd name="T1" fmla="*/ 12 h 216"/>
                  <a:gd name="T2" fmla="*/ 32 w 303"/>
                  <a:gd name="T3" fmla="*/ 7 h 216"/>
                  <a:gd name="T4" fmla="*/ 70 w 303"/>
                  <a:gd name="T5" fmla="*/ 2 h 216"/>
                  <a:gd name="T6" fmla="*/ 104 w 303"/>
                  <a:gd name="T7" fmla="*/ 2 h 216"/>
                  <a:gd name="T8" fmla="*/ 138 w 303"/>
                  <a:gd name="T9" fmla="*/ 2 h 216"/>
                  <a:gd name="T10" fmla="*/ 165 w 303"/>
                  <a:gd name="T11" fmla="*/ 2 h 216"/>
                  <a:gd name="T12" fmla="*/ 210 w 303"/>
                  <a:gd name="T13" fmla="*/ 2 h 216"/>
                  <a:gd name="T14" fmla="*/ 242 w 303"/>
                  <a:gd name="T15" fmla="*/ 2 h 216"/>
                  <a:gd name="T16" fmla="*/ 242 w 303"/>
                  <a:gd name="T17" fmla="*/ 3 h 216"/>
                  <a:gd name="T18" fmla="*/ 279 w 303"/>
                  <a:gd name="T19" fmla="*/ 4 h 216"/>
                  <a:gd name="T20" fmla="*/ 305 w 303"/>
                  <a:gd name="T21" fmla="*/ 4 h 216"/>
                  <a:gd name="T22" fmla="*/ 334 w 303"/>
                  <a:gd name="T23" fmla="*/ 5 h 216"/>
                  <a:gd name="T24" fmla="*/ 372 w 303"/>
                  <a:gd name="T25" fmla="*/ 6 h 216"/>
                  <a:gd name="T26" fmla="*/ 403 w 303"/>
                  <a:gd name="T27" fmla="*/ 6 h 216"/>
                  <a:gd name="T28" fmla="*/ 403 w 303"/>
                  <a:gd name="T29" fmla="*/ 6 h 216"/>
                  <a:gd name="T30" fmla="*/ 442 w 303"/>
                  <a:gd name="T31" fmla="*/ 7 h 216"/>
                  <a:gd name="T32" fmla="*/ 472 w 303"/>
                  <a:gd name="T33" fmla="*/ 8 h 216"/>
                  <a:gd name="T34" fmla="*/ 509 w 303"/>
                  <a:gd name="T35" fmla="*/ 8 h 216"/>
                  <a:gd name="T36" fmla="*/ 536 w 303"/>
                  <a:gd name="T37" fmla="*/ 7 h 216"/>
                  <a:gd name="T38" fmla="*/ 570 w 303"/>
                  <a:gd name="T39" fmla="*/ 8 h 216"/>
                  <a:gd name="T40" fmla="*/ 570 w 303"/>
                  <a:gd name="T41" fmla="*/ 8 h 216"/>
                  <a:gd name="T42" fmla="*/ 604 w 303"/>
                  <a:gd name="T43" fmla="*/ 8 h 216"/>
                  <a:gd name="T44" fmla="*/ 645 w 303"/>
                  <a:gd name="T45" fmla="*/ 9 h 216"/>
                  <a:gd name="T46" fmla="*/ 676 w 303"/>
                  <a:gd name="T47" fmla="*/ 8 h 216"/>
                  <a:gd name="T48" fmla="*/ 708 w 303"/>
                  <a:gd name="T49" fmla="*/ 8 h 216"/>
                  <a:gd name="T50" fmla="*/ 743 w 303"/>
                  <a:gd name="T51" fmla="*/ 9 h 216"/>
                  <a:gd name="T52" fmla="*/ 743 w 303"/>
                  <a:gd name="T53" fmla="*/ 10 h 216"/>
                  <a:gd name="T54" fmla="*/ 777 w 303"/>
                  <a:gd name="T55" fmla="*/ 9 h 216"/>
                  <a:gd name="T56" fmla="*/ 814 w 303"/>
                  <a:gd name="T57" fmla="*/ 11 h 216"/>
                  <a:gd name="T58" fmla="*/ 845 w 303"/>
                  <a:gd name="T59" fmla="*/ 10 h 216"/>
                  <a:gd name="T60" fmla="*/ 873 w 303"/>
                  <a:gd name="T61" fmla="*/ 11 h 216"/>
                  <a:gd name="T62" fmla="*/ 909 w 303"/>
                  <a:gd name="T63" fmla="*/ 10 h 216"/>
                  <a:gd name="T64" fmla="*/ 939 w 303"/>
                  <a:gd name="T65" fmla="*/ 11 h 216"/>
                  <a:gd name="T66" fmla="*/ 939 w 303"/>
                  <a:gd name="T67" fmla="*/ 11 h 216"/>
                  <a:gd name="T68" fmla="*/ 973 w 303"/>
                  <a:gd name="T69" fmla="*/ 12 h 216"/>
                  <a:gd name="T70" fmla="*/ 1010 w 303"/>
                  <a:gd name="T71" fmla="*/ 11 h 216"/>
                  <a:gd name="T72" fmla="*/ 1047 w 303"/>
                  <a:gd name="T73" fmla="*/ 12 h 216"/>
                  <a:gd name="T74" fmla="*/ 1080 w 303"/>
                  <a:gd name="T75" fmla="*/ 11 h 216"/>
                  <a:gd name="T76" fmla="*/ 1113 w 303"/>
                  <a:gd name="T77" fmla="*/ 11 h 216"/>
                  <a:gd name="T78" fmla="*/ 1113 w 303"/>
                  <a:gd name="T79" fmla="*/ 12 h 216"/>
                  <a:gd name="T80" fmla="*/ 1147 w 303"/>
                  <a:gd name="T81" fmla="*/ 12 h 216"/>
                  <a:gd name="T82" fmla="*/ 1183 w 303"/>
                  <a:gd name="T83" fmla="*/ 12 h 216"/>
                  <a:gd name="T84" fmla="*/ 1217 w 303"/>
                  <a:gd name="T85" fmla="*/ 12 h 216"/>
                  <a:gd name="T86" fmla="*/ 1246 w 303"/>
                  <a:gd name="T87" fmla="*/ 12 h 216"/>
                  <a:gd name="T88" fmla="*/ 1282 w 303"/>
                  <a:gd name="T89" fmla="*/ 12 h 216"/>
                  <a:gd name="T90" fmla="*/ 1282 w 303"/>
                  <a:gd name="T91" fmla="*/ 12 h 216"/>
                  <a:gd name="T92" fmla="*/ 1319 w 303"/>
                  <a:gd name="T93" fmla="*/ 12 h 216"/>
                  <a:gd name="T94" fmla="*/ 1345 w 303"/>
                  <a:gd name="T95" fmla="*/ 12 h 216"/>
                  <a:gd name="T96" fmla="*/ 1384 w 303"/>
                  <a:gd name="T97" fmla="*/ 12 h 216"/>
                  <a:gd name="T98" fmla="*/ 1413 w 303"/>
                  <a:gd name="T99" fmla="*/ 12 h 216"/>
                  <a:gd name="T100" fmla="*/ 1446 w 303"/>
                  <a:gd name="T101" fmla="*/ 13 h 216"/>
                  <a:gd name="T102" fmla="*/ 1486 w 303"/>
                  <a:gd name="T103" fmla="*/ 12 h 216"/>
                  <a:gd name="T104" fmla="*/ 1486 w 303"/>
                  <a:gd name="T105" fmla="*/ 14 h 216"/>
                  <a:gd name="T106" fmla="*/ 1519 w 303"/>
                  <a:gd name="T107" fmla="*/ 14 h 216"/>
                  <a:gd name="T108" fmla="*/ 1549 w 303"/>
                  <a:gd name="T109" fmla="*/ 13 h 216"/>
                  <a:gd name="T110" fmla="*/ 1590 w 303"/>
                  <a:gd name="T111" fmla="*/ 13 h 216"/>
                  <a:gd name="T112" fmla="*/ 1618 w 303"/>
                  <a:gd name="T113" fmla="*/ 13 h 216"/>
                  <a:gd name="T114" fmla="*/ 1651 w 303"/>
                  <a:gd name="T115" fmla="*/ 14 h 216"/>
                  <a:gd name="T116" fmla="*/ 1651 w 303"/>
                  <a:gd name="T117" fmla="*/ 13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3" h="216">
                    <a:moveTo>
                      <a:pt x="1" y="216"/>
                    </a:moveTo>
                    <a:lnTo>
                      <a:pt x="0" y="175"/>
                    </a:lnTo>
                    <a:lnTo>
                      <a:pt x="0" y="162"/>
                    </a:lnTo>
                    <a:lnTo>
                      <a:pt x="6" y="129"/>
                    </a:lnTo>
                    <a:lnTo>
                      <a:pt x="6" y="116"/>
                    </a:lnTo>
                    <a:lnTo>
                      <a:pt x="6" y="97"/>
                    </a:lnTo>
                    <a:lnTo>
                      <a:pt x="6" y="84"/>
                    </a:lnTo>
                    <a:lnTo>
                      <a:pt x="6" y="65"/>
                    </a:lnTo>
                    <a:lnTo>
                      <a:pt x="13" y="58"/>
                    </a:lnTo>
                    <a:lnTo>
                      <a:pt x="13" y="45"/>
                    </a:lnTo>
                    <a:lnTo>
                      <a:pt x="13" y="39"/>
                    </a:lnTo>
                    <a:lnTo>
                      <a:pt x="13" y="26"/>
                    </a:lnTo>
                    <a:lnTo>
                      <a:pt x="19" y="19"/>
                    </a:lnTo>
                    <a:lnTo>
                      <a:pt x="19" y="13"/>
                    </a:lnTo>
                    <a:lnTo>
                      <a:pt x="25" y="6"/>
                    </a:lnTo>
                    <a:lnTo>
                      <a:pt x="25" y="19"/>
                    </a:lnTo>
                    <a:lnTo>
                      <a:pt x="25" y="13"/>
                    </a:lnTo>
                    <a:lnTo>
                      <a:pt x="25" y="19"/>
                    </a:lnTo>
                    <a:lnTo>
                      <a:pt x="25" y="13"/>
                    </a:lnTo>
                    <a:lnTo>
                      <a:pt x="31" y="0"/>
                    </a:lnTo>
                    <a:lnTo>
                      <a:pt x="31" y="13"/>
                    </a:lnTo>
                    <a:lnTo>
                      <a:pt x="31" y="19"/>
                    </a:lnTo>
                    <a:lnTo>
                      <a:pt x="37" y="19"/>
                    </a:lnTo>
                    <a:lnTo>
                      <a:pt x="43" y="19"/>
                    </a:lnTo>
                    <a:lnTo>
                      <a:pt x="43" y="26"/>
                    </a:lnTo>
                    <a:lnTo>
                      <a:pt x="43" y="32"/>
                    </a:lnTo>
                    <a:lnTo>
                      <a:pt x="50" y="26"/>
                    </a:lnTo>
                    <a:lnTo>
                      <a:pt x="50" y="32"/>
                    </a:lnTo>
                    <a:lnTo>
                      <a:pt x="50" y="26"/>
                    </a:lnTo>
                    <a:lnTo>
                      <a:pt x="50" y="39"/>
                    </a:lnTo>
                    <a:lnTo>
                      <a:pt x="56" y="26"/>
                    </a:lnTo>
                    <a:lnTo>
                      <a:pt x="56" y="39"/>
                    </a:lnTo>
                    <a:lnTo>
                      <a:pt x="56" y="45"/>
                    </a:lnTo>
                    <a:lnTo>
                      <a:pt x="62" y="52"/>
                    </a:lnTo>
                    <a:lnTo>
                      <a:pt x="62" y="45"/>
                    </a:lnTo>
                    <a:lnTo>
                      <a:pt x="62" y="52"/>
                    </a:lnTo>
                    <a:lnTo>
                      <a:pt x="62" y="58"/>
                    </a:lnTo>
                    <a:lnTo>
                      <a:pt x="68" y="52"/>
                    </a:lnTo>
                    <a:lnTo>
                      <a:pt x="68" y="58"/>
                    </a:lnTo>
                    <a:lnTo>
                      <a:pt x="68" y="52"/>
                    </a:lnTo>
                    <a:lnTo>
                      <a:pt x="68" y="58"/>
                    </a:lnTo>
                    <a:lnTo>
                      <a:pt x="68" y="52"/>
                    </a:lnTo>
                    <a:lnTo>
                      <a:pt x="74" y="58"/>
                    </a:lnTo>
                    <a:lnTo>
                      <a:pt x="81" y="65"/>
                    </a:lnTo>
                    <a:lnTo>
                      <a:pt x="81" y="71"/>
                    </a:lnTo>
                    <a:lnTo>
                      <a:pt x="81" y="65"/>
                    </a:lnTo>
                    <a:lnTo>
                      <a:pt x="87" y="71"/>
                    </a:lnTo>
                    <a:lnTo>
                      <a:pt x="87" y="78"/>
                    </a:lnTo>
                    <a:lnTo>
                      <a:pt x="87" y="71"/>
                    </a:lnTo>
                    <a:lnTo>
                      <a:pt x="93" y="71"/>
                    </a:lnTo>
                    <a:lnTo>
                      <a:pt x="93" y="78"/>
                    </a:lnTo>
                    <a:lnTo>
                      <a:pt x="93" y="71"/>
                    </a:lnTo>
                    <a:lnTo>
                      <a:pt x="93" y="78"/>
                    </a:lnTo>
                    <a:lnTo>
                      <a:pt x="99" y="71"/>
                    </a:lnTo>
                    <a:lnTo>
                      <a:pt x="99" y="78"/>
                    </a:lnTo>
                    <a:lnTo>
                      <a:pt x="99" y="84"/>
                    </a:lnTo>
                    <a:lnTo>
                      <a:pt x="105" y="78"/>
                    </a:lnTo>
                    <a:lnTo>
                      <a:pt x="105" y="84"/>
                    </a:lnTo>
                    <a:lnTo>
                      <a:pt x="105" y="78"/>
                    </a:lnTo>
                    <a:lnTo>
                      <a:pt x="105" y="84"/>
                    </a:lnTo>
                    <a:lnTo>
                      <a:pt x="111" y="84"/>
                    </a:lnTo>
                    <a:lnTo>
                      <a:pt x="111" y="78"/>
                    </a:lnTo>
                    <a:lnTo>
                      <a:pt x="111" y="84"/>
                    </a:lnTo>
                    <a:lnTo>
                      <a:pt x="118" y="84"/>
                    </a:lnTo>
                    <a:lnTo>
                      <a:pt x="118" y="91"/>
                    </a:lnTo>
                    <a:lnTo>
                      <a:pt x="124" y="97"/>
                    </a:lnTo>
                    <a:lnTo>
                      <a:pt x="124" y="91"/>
                    </a:lnTo>
                    <a:lnTo>
                      <a:pt x="124" y="84"/>
                    </a:lnTo>
                    <a:lnTo>
                      <a:pt x="124" y="97"/>
                    </a:lnTo>
                    <a:lnTo>
                      <a:pt x="124" y="91"/>
                    </a:lnTo>
                    <a:lnTo>
                      <a:pt x="130" y="97"/>
                    </a:lnTo>
                    <a:lnTo>
                      <a:pt x="130" y="84"/>
                    </a:lnTo>
                    <a:lnTo>
                      <a:pt x="130" y="91"/>
                    </a:lnTo>
                    <a:lnTo>
                      <a:pt x="130" y="97"/>
                    </a:lnTo>
                    <a:lnTo>
                      <a:pt x="130" y="91"/>
                    </a:lnTo>
                    <a:lnTo>
                      <a:pt x="136" y="91"/>
                    </a:lnTo>
                    <a:lnTo>
                      <a:pt x="136" y="97"/>
                    </a:lnTo>
                    <a:lnTo>
                      <a:pt x="136" y="91"/>
                    </a:lnTo>
                    <a:lnTo>
                      <a:pt x="136" y="104"/>
                    </a:lnTo>
                    <a:lnTo>
                      <a:pt x="136" y="97"/>
                    </a:lnTo>
                    <a:lnTo>
                      <a:pt x="142" y="97"/>
                    </a:lnTo>
                    <a:lnTo>
                      <a:pt x="142" y="104"/>
                    </a:lnTo>
                    <a:lnTo>
                      <a:pt x="142" y="91"/>
                    </a:lnTo>
                    <a:lnTo>
                      <a:pt x="149" y="104"/>
                    </a:lnTo>
                    <a:lnTo>
                      <a:pt x="149" y="97"/>
                    </a:lnTo>
                    <a:lnTo>
                      <a:pt x="149" y="110"/>
                    </a:lnTo>
                    <a:lnTo>
                      <a:pt x="149" y="97"/>
                    </a:lnTo>
                    <a:lnTo>
                      <a:pt x="155" y="97"/>
                    </a:lnTo>
                    <a:lnTo>
                      <a:pt x="155" y="104"/>
                    </a:lnTo>
                    <a:lnTo>
                      <a:pt x="155" y="97"/>
                    </a:lnTo>
                    <a:lnTo>
                      <a:pt x="155" y="104"/>
                    </a:lnTo>
                    <a:lnTo>
                      <a:pt x="161" y="110"/>
                    </a:lnTo>
                    <a:lnTo>
                      <a:pt x="161" y="97"/>
                    </a:lnTo>
                    <a:lnTo>
                      <a:pt x="161" y="104"/>
                    </a:lnTo>
                    <a:lnTo>
                      <a:pt x="161" y="110"/>
                    </a:lnTo>
                    <a:lnTo>
                      <a:pt x="167" y="104"/>
                    </a:lnTo>
                    <a:lnTo>
                      <a:pt x="167" y="110"/>
                    </a:lnTo>
                    <a:lnTo>
                      <a:pt x="173" y="110"/>
                    </a:lnTo>
                    <a:lnTo>
                      <a:pt x="173" y="97"/>
                    </a:lnTo>
                    <a:lnTo>
                      <a:pt x="173" y="104"/>
                    </a:lnTo>
                    <a:lnTo>
                      <a:pt x="173" y="110"/>
                    </a:lnTo>
                    <a:lnTo>
                      <a:pt x="179" y="110"/>
                    </a:lnTo>
                    <a:lnTo>
                      <a:pt x="179" y="116"/>
                    </a:lnTo>
                    <a:lnTo>
                      <a:pt x="179" y="104"/>
                    </a:lnTo>
                    <a:lnTo>
                      <a:pt x="186" y="104"/>
                    </a:lnTo>
                    <a:lnTo>
                      <a:pt x="186" y="110"/>
                    </a:lnTo>
                    <a:lnTo>
                      <a:pt x="186" y="116"/>
                    </a:lnTo>
                    <a:lnTo>
                      <a:pt x="186" y="110"/>
                    </a:lnTo>
                    <a:lnTo>
                      <a:pt x="192" y="110"/>
                    </a:lnTo>
                    <a:lnTo>
                      <a:pt x="192" y="123"/>
                    </a:lnTo>
                    <a:lnTo>
                      <a:pt x="192" y="110"/>
                    </a:lnTo>
                    <a:lnTo>
                      <a:pt x="192" y="116"/>
                    </a:lnTo>
                    <a:lnTo>
                      <a:pt x="198" y="110"/>
                    </a:lnTo>
                    <a:lnTo>
                      <a:pt x="198" y="116"/>
                    </a:lnTo>
                    <a:lnTo>
                      <a:pt x="198" y="123"/>
                    </a:lnTo>
                    <a:lnTo>
                      <a:pt x="198" y="116"/>
                    </a:lnTo>
                    <a:lnTo>
                      <a:pt x="204" y="110"/>
                    </a:lnTo>
                    <a:lnTo>
                      <a:pt x="204" y="116"/>
                    </a:lnTo>
                    <a:lnTo>
                      <a:pt x="204" y="123"/>
                    </a:lnTo>
                    <a:lnTo>
                      <a:pt x="210" y="116"/>
                    </a:lnTo>
                    <a:lnTo>
                      <a:pt x="210" y="123"/>
                    </a:lnTo>
                    <a:lnTo>
                      <a:pt x="216" y="116"/>
                    </a:lnTo>
                    <a:lnTo>
                      <a:pt x="216" y="123"/>
                    </a:lnTo>
                    <a:lnTo>
                      <a:pt x="216" y="129"/>
                    </a:lnTo>
                    <a:lnTo>
                      <a:pt x="223" y="129"/>
                    </a:lnTo>
                    <a:lnTo>
                      <a:pt x="223" y="123"/>
                    </a:lnTo>
                    <a:lnTo>
                      <a:pt x="223" y="129"/>
                    </a:lnTo>
                    <a:lnTo>
                      <a:pt x="229" y="110"/>
                    </a:lnTo>
                    <a:lnTo>
                      <a:pt x="229" y="123"/>
                    </a:lnTo>
                    <a:lnTo>
                      <a:pt x="235" y="123"/>
                    </a:lnTo>
                    <a:lnTo>
                      <a:pt x="235" y="129"/>
                    </a:lnTo>
                    <a:lnTo>
                      <a:pt x="235" y="123"/>
                    </a:lnTo>
                    <a:lnTo>
                      <a:pt x="235" y="129"/>
                    </a:lnTo>
                    <a:lnTo>
                      <a:pt x="241" y="129"/>
                    </a:lnTo>
                    <a:lnTo>
                      <a:pt x="241" y="123"/>
                    </a:lnTo>
                    <a:lnTo>
                      <a:pt x="241" y="129"/>
                    </a:lnTo>
                    <a:lnTo>
                      <a:pt x="247" y="123"/>
                    </a:lnTo>
                    <a:lnTo>
                      <a:pt x="247" y="129"/>
                    </a:lnTo>
                    <a:lnTo>
                      <a:pt x="247" y="136"/>
                    </a:lnTo>
                    <a:lnTo>
                      <a:pt x="254" y="129"/>
                    </a:lnTo>
                    <a:lnTo>
                      <a:pt x="260" y="136"/>
                    </a:lnTo>
                    <a:lnTo>
                      <a:pt x="260" y="129"/>
                    </a:lnTo>
                    <a:lnTo>
                      <a:pt x="266" y="136"/>
                    </a:lnTo>
                    <a:lnTo>
                      <a:pt x="272" y="129"/>
                    </a:lnTo>
                    <a:lnTo>
                      <a:pt x="272" y="142"/>
                    </a:lnTo>
                    <a:lnTo>
                      <a:pt x="278" y="136"/>
                    </a:lnTo>
                    <a:lnTo>
                      <a:pt x="278" y="142"/>
                    </a:lnTo>
                    <a:lnTo>
                      <a:pt x="278" y="129"/>
                    </a:lnTo>
                    <a:lnTo>
                      <a:pt x="284" y="136"/>
                    </a:lnTo>
                    <a:lnTo>
                      <a:pt x="284" y="142"/>
                    </a:lnTo>
                    <a:lnTo>
                      <a:pt x="284" y="136"/>
                    </a:lnTo>
                    <a:lnTo>
                      <a:pt x="291" y="142"/>
                    </a:lnTo>
                    <a:lnTo>
                      <a:pt x="291" y="136"/>
                    </a:lnTo>
                    <a:lnTo>
                      <a:pt x="297" y="136"/>
                    </a:lnTo>
                    <a:lnTo>
                      <a:pt x="297" y="142"/>
                    </a:lnTo>
                    <a:lnTo>
                      <a:pt x="303" y="142"/>
                    </a:lnTo>
                    <a:lnTo>
                      <a:pt x="303" y="149"/>
                    </a:lnTo>
                    <a:lnTo>
                      <a:pt x="303" y="136"/>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6" name="Freeform 24"/>
              <p:cNvSpPr>
                <a:spLocks/>
              </p:cNvSpPr>
              <p:nvPr/>
            </p:nvSpPr>
            <p:spPr bwMode="auto">
              <a:xfrm>
                <a:off x="2126" y="1380"/>
                <a:ext cx="120" cy="22"/>
              </a:xfrm>
              <a:custGeom>
                <a:avLst/>
                <a:gdLst>
                  <a:gd name="T0" fmla="*/ 0 w 24"/>
                  <a:gd name="T1" fmla="*/ 2147483647 h 4"/>
                  <a:gd name="T2" fmla="*/ 0 w 24"/>
                  <a:gd name="T3" fmla="*/ 2147483647 h 4"/>
                  <a:gd name="T4" fmla="*/ 244140625 w 24"/>
                  <a:gd name="T5" fmla="*/ 2147483647 h 4"/>
                  <a:gd name="T6" fmla="*/ 244140625 w 24"/>
                  <a:gd name="T7" fmla="*/ 1547403633 h 4"/>
                  <a:gd name="T8" fmla="*/ 244140625 w 24"/>
                  <a:gd name="T9" fmla="*/ 1547403633 h 4"/>
                  <a:gd name="T10" fmla="*/ 488281250 w 24"/>
                  <a:gd name="T11" fmla="*/ 1547403633 h 4"/>
                  <a:gd name="T12" fmla="*/ 488281250 w 24"/>
                  <a:gd name="T13" fmla="*/ 1547403633 h 4"/>
                  <a:gd name="T14" fmla="*/ 732421875 w 24"/>
                  <a:gd name="T15" fmla="*/ 1547403633 h 4"/>
                  <a:gd name="T16" fmla="*/ 732421875 w 24"/>
                  <a:gd name="T17" fmla="*/ 1547403633 h 4"/>
                  <a:gd name="T18" fmla="*/ 976562500 w 24"/>
                  <a:gd name="T19" fmla="*/ 1547403633 h 4"/>
                  <a:gd name="T20" fmla="*/ 976562500 w 24"/>
                  <a:gd name="T21" fmla="*/ 1547403633 h 4"/>
                  <a:gd name="T22" fmla="*/ 976562500 w 24"/>
                  <a:gd name="T23" fmla="*/ 1547403633 h 4"/>
                  <a:gd name="T24" fmla="*/ 1220703125 w 24"/>
                  <a:gd name="T25" fmla="*/ 1547403633 h 4"/>
                  <a:gd name="T26" fmla="*/ 1220703125 w 24"/>
                  <a:gd name="T27" fmla="*/ 1547403633 h 4"/>
                  <a:gd name="T28" fmla="*/ 1464843750 w 24"/>
                  <a:gd name="T29" fmla="*/ 1547403633 h 4"/>
                  <a:gd name="T30" fmla="*/ 1464843750 w 24"/>
                  <a:gd name="T31" fmla="*/ 838255814 h 4"/>
                  <a:gd name="T32" fmla="*/ 1708984375 w 24"/>
                  <a:gd name="T33" fmla="*/ 1547403633 h 4"/>
                  <a:gd name="T34" fmla="*/ 1708984375 w 24"/>
                  <a:gd name="T35" fmla="*/ 1547403633 h 4"/>
                  <a:gd name="T36" fmla="*/ 1708984375 w 24"/>
                  <a:gd name="T37" fmla="*/ 1547403633 h 4"/>
                  <a:gd name="T38" fmla="*/ 1953125000 w 24"/>
                  <a:gd name="T39" fmla="*/ 1547403633 h 4"/>
                  <a:gd name="T40" fmla="*/ 1953125000 w 24"/>
                  <a:gd name="T41" fmla="*/ 1547403633 h 4"/>
                  <a:gd name="T42" fmla="*/ 2147483647 w 24"/>
                  <a:gd name="T43" fmla="*/ 1547403633 h 4"/>
                  <a:gd name="T44" fmla="*/ 2147483647 w 24"/>
                  <a:gd name="T45" fmla="*/ 0 h 4"/>
                  <a:gd name="T46" fmla="*/ 2147483647 w 24"/>
                  <a:gd name="T47" fmla="*/ 1547403633 h 4"/>
                  <a:gd name="T48" fmla="*/ 2147483647 w 24"/>
                  <a:gd name="T49" fmla="*/ 1547403633 h 4"/>
                  <a:gd name="T50" fmla="*/ 2147483647 w 24"/>
                  <a:gd name="T51" fmla="*/ 1547403633 h 4"/>
                  <a:gd name="T52" fmla="*/ 2147483647 w 24"/>
                  <a:gd name="T53" fmla="*/ 838255814 h 4"/>
                  <a:gd name="T54" fmla="*/ 2147483647 w 24"/>
                  <a:gd name="T55" fmla="*/ 838255814 h 4"/>
                  <a:gd name="T56" fmla="*/ 2147483647 w 24"/>
                  <a:gd name="T57" fmla="*/ 1547403633 h 4"/>
                  <a:gd name="T58" fmla="*/ 2147483647 w 24"/>
                  <a:gd name="T59" fmla="*/ 1547403633 h 4"/>
                  <a:gd name="T60" fmla="*/ 2147483647 w 24"/>
                  <a:gd name="T61" fmla="*/ 1547403633 h 4"/>
                  <a:gd name="T62" fmla="*/ 2147483647 w 24"/>
                  <a:gd name="T63" fmla="*/ 838255814 h 4"/>
                  <a:gd name="T64" fmla="*/ 2147483647 w 24"/>
                  <a:gd name="T65" fmla="*/ 0 h 4"/>
                  <a:gd name="T66" fmla="*/ 2147483647 w 24"/>
                  <a:gd name="T67" fmla="*/ 838255814 h 4"/>
                  <a:gd name="T68" fmla="*/ 2147483647 w 24"/>
                  <a:gd name="T69" fmla="*/ 1547403633 h 4"/>
                  <a:gd name="T70" fmla="*/ 2147483647 w 24"/>
                  <a:gd name="T71" fmla="*/ 1547403633 h 4"/>
                  <a:gd name="T72" fmla="*/ 2147483647 w 24"/>
                  <a:gd name="T73" fmla="*/ 1547403633 h 4"/>
                  <a:gd name="T74" fmla="*/ 2147483647 w 24"/>
                  <a:gd name="T75" fmla="*/ 0 h 4"/>
                  <a:gd name="T76" fmla="*/ 2147483647 w 24"/>
                  <a:gd name="T77" fmla="*/ 1547403633 h 4"/>
                  <a:gd name="T78" fmla="*/ 2147483647 w 24"/>
                  <a:gd name="T79" fmla="*/ 1547403633 h 4"/>
                  <a:gd name="T80" fmla="*/ 2147483647 w 24"/>
                  <a:gd name="T81" fmla="*/ 1547403633 h 4"/>
                  <a:gd name="T82" fmla="*/ 2147483647 w 24"/>
                  <a:gd name="T83" fmla="*/ 1547403633 h 4"/>
                  <a:gd name="T84" fmla="*/ 2147483647 w 24"/>
                  <a:gd name="T85" fmla="*/ 1547403633 h 4"/>
                  <a:gd name="T86" fmla="*/ 2147483647 w 24"/>
                  <a:gd name="T87" fmla="*/ 1547403633 h 4"/>
                  <a:gd name="T88" fmla="*/ 2147483647 w 24"/>
                  <a:gd name="T89" fmla="*/ 1547403633 h 4"/>
                  <a:gd name="T90" fmla="*/ 2147483647 w 24"/>
                  <a:gd name="T91" fmla="*/ 838255814 h 4"/>
                  <a:gd name="T92" fmla="*/ 2147483647 w 24"/>
                  <a:gd name="T93" fmla="*/ 1547403633 h 4"/>
                  <a:gd name="T94" fmla="*/ 2147483647 w 24"/>
                  <a:gd name="T95" fmla="*/ 1547403633 h 4"/>
                  <a:gd name="T96" fmla="*/ 2147483647 w 24"/>
                  <a:gd name="T97" fmla="*/ 1547403633 h 4"/>
                  <a:gd name="T98" fmla="*/ 2147483647 w 24"/>
                  <a:gd name="T99" fmla="*/ 1547403633 h 4"/>
                  <a:gd name="T100" fmla="*/ 2147483647 w 24"/>
                  <a:gd name="T101" fmla="*/ 1547403633 h 4"/>
                  <a:gd name="T102" fmla="*/ 2147483647 w 24"/>
                  <a:gd name="T103" fmla="*/ 2147483647 h 4"/>
                  <a:gd name="T104" fmla="*/ 2147483647 w 24"/>
                  <a:gd name="T105" fmla="*/ 1547403633 h 4"/>
                  <a:gd name="T106" fmla="*/ 2147483647 w 24"/>
                  <a:gd name="T107" fmla="*/ 1547403633 h 4"/>
                  <a:gd name="T108" fmla="*/ 2147483647 w 24"/>
                  <a:gd name="T109" fmla="*/ 1547403633 h 4"/>
                  <a:gd name="T110" fmla="*/ 2147483647 w 24"/>
                  <a:gd name="T111" fmla="*/ 2147483647 h 4"/>
                  <a:gd name="T112" fmla="*/ 2147483647 w 24"/>
                  <a:gd name="T113" fmla="*/ 1547403633 h 4"/>
                  <a:gd name="T114" fmla="*/ 2147483647 w 24"/>
                  <a:gd name="T115" fmla="*/ 0 h 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4" h="4">
                    <a:moveTo>
                      <a:pt x="0" y="2"/>
                    </a:moveTo>
                    <a:lnTo>
                      <a:pt x="0" y="3"/>
                    </a:lnTo>
                    <a:lnTo>
                      <a:pt x="0" y="4"/>
                    </a:lnTo>
                    <a:lnTo>
                      <a:pt x="0" y="3"/>
                    </a:lnTo>
                    <a:lnTo>
                      <a:pt x="1" y="3"/>
                    </a:lnTo>
                    <a:lnTo>
                      <a:pt x="1" y="2"/>
                    </a:lnTo>
                    <a:lnTo>
                      <a:pt x="2" y="2"/>
                    </a:lnTo>
                    <a:lnTo>
                      <a:pt x="3" y="2"/>
                    </a:lnTo>
                    <a:lnTo>
                      <a:pt x="3" y="4"/>
                    </a:lnTo>
                    <a:lnTo>
                      <a:pt x="3" y="2"/>
                    </a:lnTo>
                    <a:lnTo>
                      <a:pt x="4" y="2"/>
                    </a:lnTo>
                    <a:lnTo>
                      <a:pt x="5" y="2"/>
                    </a:lnTo>
                    <a:lnTo>
                      <a:pt x="5" y="3"/>
                    </a:lnTo>
                    <a:lnTo>
                      <a:pt x="6" y="2"/>
                    </a:lnTo>
                    <a:lnTo>
                      <a:pt x="6" y="1"/>
                    </a:lnTo>
                    <a:lnTo>
                      <a:pt x="6" y="2"/>
                    </a:lnTo>
                    <a:lnTo>
                      <a:pt x="7" y="2"/>
                    </a:lnTo>
                    <a:lnTo>
                      <a:pt x="7" y="1"/>
                    </a:lnTo>
                    <a:lnTo>
                      <a:pt x="7" y="2"/>
                    </a:lnTo>
                    <a:lnTo>
                      <a:pt x="8" y="2"/>
                    </a:lnTo>
                    <a:lnTo>
                      <a:pt x="8" y="1"/>
                    </a:lnTo>
                    <a:lnTo>
                      <a:pt x="9" y="2"/>
                    </a:lnTo>
                    <a:lnTo>
                      <a:pt x="9" y="1"/>
                    </a:lnTo>
                    <a:lnTo>
                      <a:pt x="9" y="0"/>
                    </a:lnTo>
                    <a:lnTo>
                      <a:pt x="9" y="2"/>
                    </a:lnTo>
                    <a:lnTo>
                      <a:pt x="10" y="2"/>
                    </a:lnTo>
                    <a:lnTo>
                      <a:pt x="11" y="2"/>
                    </a:lnTo>
                    <a:lnTo>
                      <a:pt x="11" y="1"/>
                    </a:lnTo>
                    <a:lnTo>
                      <a:pt x="11" y="2"/>
                    </a:lnTo>
                    <a:lnTo>
                      <a:pt x="11" y="1"/>
                    </a:lnTo>
                    <a:lnTo>
                      <a:pt x="11" y="2"/>
                    </a:lnTo>
                    <a:lnTo>
                      <a:pt x="12" y="2"/>
                    </a:lnTo>
                    <a:lnTo>
                      <a:pt x="13" y="2"/>
                    </a:lnTo>
                    <a:lnTo>
                      <a:pt x="13" y="1"/>
                    </a:lnTo>
                    <a:lnTo>
                      <a:pt x="13" y="2"/>
                    </a:lnTo>
                    <a:lnTo>
                      <a:pt x="13" y="0"/>
                    </a:lnTo>
                    <a:lnTo>
                      <a:pt x="13" y="2"/>
                    </a:lnTo>
                    <a:lnTo>
                      <a:pt x="14" y="1"/>
                    </a:lnTo>
                    <a:lnTo>
                      <a:pt x="14" y="3"/>
                    </a:lnTo>
                    <a:lnTo>
                      <a:pt x="14" y="2"/>
                    </a:lnTo>
                    <a:lnTo>
                      <a:pt x="14" y="1"/>
                    </a:lnTo>
                    <a:lnTo>
                      <a:pt x="14" y="2"/>
                    </a:lnTo>
                    <a:lnTo>
                      <a:pt x="15" y="2"/>
                    </a:lnTo>
                    <a:lnTo>
                      <a:pt x="15" y="1"/>
                    </a:lnTo>
                    <a:lnTo>
                      <a:pt x="15" y="0"/>
                    </a:lnTo>
                    <a:lnTo>
                      <a:pt x="16" y="2"/>
                    </a:lnTo>
                    <a:lnTo>
                      <a:pt x="16" y="3"/>
                    </a:lnTo>
                    <a:lnTo>
                      <a:pt x="17" y="2"/>
                    </a:lnTo>
                    <a:lnTo>
                      <a:pt x="18" y="0"/>
                    </a:lnTo>
                    <a:lnTo>
                      <a:pt x="18" y="2"/>
                    </a:lnTo>
                    <a:lnTo>
                      <a:pt x="18" y="3"/>
                    </a:lnTo>
                    <a:lnTo>
                      <a:pt x="18" y="2"/>
                    </a:lnTo>
                    <a:lnTo>
                      <a:pt x="19" y="1"/>
                    </a:lnTo>
                    <a:lnTo>
                      <a:pt x="19" y="2"/>
                    </a:lnTo>
                    <a:lnTo>
                      <a:pt x="20" y="2"/>
                    </a:lnTo>
                    <a:lnTo>
                      <a:pt x="21" y="2"/>
                    </a:lnTo>
                    <a:lnTo>
                      <a:pt x="21" y="3"/>
                    </a:lnTo>
                    <a:lnTo>
                      <a:pt x="22" y="3"/>
                    </a:lnTo>
                    <a:lnTo>
                      <a:pt x="22" y="2"/>
                    </a:lnTo>
                    <a:lnTo>
                      <a:pt x="22" y="3"/>
                    </a:lnTo>
                    <a:lnTo>
                      <a:pt x="22" y="2"/>
                    </a:lnTo>
                    <a:lnTo>
                      <a:pt x="23" y="2"/>
                    </a:lnTo>
                    <a:lnTo>
                      <a:pt x="23" y="4"/>
                    </a:lnTo>
                    <a:lnTo>
                      <a:pt x="23" y="2"/>
                    </a:lnTo>
                    <a:lnTo>
                      <a:pt x="24" y="2"/>
                    </a:lnTo>
                    <a:lnTo>
                      <a:pt x="24" y="1"/>
                    </a:lnTo>
                    <a:lnTo>
                      <a:pt x="24" y="0"/>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1874" name="Freeform 25"/>
            <p:cNvSpPr>
              <a:spLocks/>
            </p:cNvSpPr>
            <p:nvPr/>
          </p:nvSpPr>
          <p:spPr bwMode="auto">
            <a:xfrm>
              <a:off x="2781" y="1704"/>
              <a:ext cx="129" cy="15"/>
            </a:xfrm>
            <a:custGeom>
              <a:avLst/>
              <a:gdLst>
                <a:gd name="T0" fmla="*/ 0 w 167"/>
                <a:gd name="T1" fmla="*/ 24 h 13"/>
                <a:gd name="T2" fmla="*/ 2 w 167"/>
                <a:gd name="T3" fmla="*/ 0 h 13"/>
                <a:gd name="T4" fmla="*/ 2 w 167"/>
                <a:gd name="T5" fmla="*/ 24 h 13"/>
                <a:gd name="T6" fmla="*/ 2 w 167"/>
                <a:gd name="T7" fmla="*/ 24 h 13"/>
                <a:gd name="T8" fmla="*/ 2 w 167"/>
                <a:gd name="T9" fmla="*/ 0 h 13"/>
                <a:gd name="T10" fmla="*/ 2 w 167"/>
                <a:gd name="T11" fmla="*/ 0 h 13"/>
                <a:gd name="T12" fmla="*/ 2 w 167"/>
                <a:gd name="T13" fmla="*/ 0 h 13"/>
                <a:gd name="T14" fmla="*/ 2 w 167"/>
                <a:gd name="T15" fmla="*/ 24 h 13"/>
                <a:gd name="T16" fmla="*/ 2 w 167"/>
                <a:gd name="T17" fmla="*/ 24 h 13"/>
                <a:gd name="T18" fmla="*/ 2 w 167"/>
                <a:gd name="T19" fmla="*/ 0 h 13"/>
                <a:gd name="T20" fmla="*/ 2 w 167"/>
                <a:gd name="T21" fmla="*/ 0 h 13"/>
                <a:gd name="T22" fmla="*/ 2 w 167"/>
                <a:gd name="T23" fmla="*/ 24 h 13"/>
                <a:gd name="T24" fmla="*/ 2 w 167"/>
                <a:gd name="T25" fmla="*/ 50 h 13"/>
                <a:gd name="T26" fmla="*/ 2 w 167"/>
                <a:gd name="T27" fmla="*/ 24 h 13"/>
                <a:gd name="T28" fmla="*/ 2 w 167"/>
                <a:gd name="T29" fmla="*/ 0 h 13"/>
                <a:gd name="T30" fmla="*/ 2 w 167"/>
                <a:gd name="T31" fmla="*/ 0 h 13"/>
                <a:gd name="T32" fmla="*/ 2 w 167"/>
                <a:gd name="T33" fmla="*/ 0 h 13"/>
                <a:gd name="T34" fmla="*/ 2 w 167"/>
                <a:gd name="T35" fmla="*/ 0 h 13"/>
                <a:gd name="T36" fmla="*/ 2 w 167"/>
                <a:gd name="T37" fmla="*/ 0 h 13"/>
                <a:gd name="T38" fmla="*/ 2 w 167"/>
                <a:gd name="T39" fmla="*/ 0 h 13"/>
                <a:gd name="T40" fmla="*/ 2 w 167"/>
                <a:gd name="T41" fmla="*/ 24 h 13"/>
                <a:gd name="T42" fmla="*/ 2 w 167"/>
                <a:gd name="T43" fmla="*/ 0 h 13"/>
                <a:gd name="T44" fmla="*/ 3 w 167"/>
                <a:gd name="T45" fmla="*/ 24 h 13"/>
                <a:gd name="T46" fmla="*/ 3 w 167"/>
                <a:gd name="T47" fmla="*/ 0 h 13"/>
                <a:gd name="T48" fmla="*/ 3 w 167"/>
                <a:gd name="T49" fmla="*/ 24 h 13"/>
                <a:gd name="T50" fmla="*/ 3 w 167"/>
                <a:gd name="T51" fmla="*/ 50 h 13"/>
                <a:gd name="T52" fmla="*/ 4 w 167"/>
                <a:gd name="T53" fmla="*/ 24 h 13"/>
                <a:gd name="T54" fmla="*/ 4 w 167"/>
                <a:gd name="T55" fmla="*/ 50 h 13"/>
                <a:gd name="T56" fmla="*/ 4 w 167"/>
                <a:gd name="T57" fmla="*/ 24 h 13"/>
                <a:gd name="T58" fmla="*/ 4 w 167"/>
                <a:gd name="T59" fmla="*/ 50 h 13"/>
                <a:gd name="T60" fmla="*/ 4 w 167"/>
                <a:gd name="T61" fmla="*/ 24 h 13"/>
                <a:gd name="T62" fmla="*/ 4 w 167"/>
                <a:gd name="T63" fmla="*/ 50 h 13"/>
                <a:gd name="T64" fmla="*/ 4 w 167"/>
                <a:gd name="T65" fmla="*/ 24 h 13"/>
                <a:gd name="T66" fmla="*/ 4 w 167"/>
                <a:gd name="T67" fmla="*/ 0 h 13"/>
                <a:gd name="T68" fmla="*/ 4 w 167"/>
                <a:gd name="T69" fmla="*/ 24 h 13"/>
                <a:gd name="T70" fmla="*/ 4 w 167"/>
                <a:gd name="T71" fmla="*/ 24 h 13"/>
                <a:gd name="T72" fmla="*/ 5 w 167"/>
                <a:gd name="T73" fmla="*/ 50 h 13"/>
                <a:gd name="T74" fmla="*/ 5 w 167"/>
                <a:gd name="T75" fmla="*/ 50 h 13"/>
                <a:gd name="T76" fmla="*/ 5 w 167"/>
                <a:gd name="T77" fmla="*/ 50 h 13"/>
                <a:gd name="T78" fmla="*/ 5 w 167"/>
                <a:gd name="T79" fmla="*/ 50 h 13"/>
                <a:gd name="T80" fmla="*/ 5 w 167"/>
                <a:gd name="T81" fmla="*/ 50 h 13"/>
                <a:gd name="T82" fmla="*/ 5 w 167"/>
                <a:gd name="T83" fmla="*/ 50 h 13"/>
                <a:gd name="T84" fmla="*/ 5 w 167"/>
                <a:gd name="T85" fmla="*/ 50 h 13"/>
                <a:gd name="T86" fmla="*/ 5 w 167"/>
                <a:gd name="T87" fmla="*/ 50 h 13"/>
                <a:gd name="T88" fmla="*/ 5 w 167"/>
                <a:gd name="T89" fmla="*/ 50 h 13"/>
                <a:gd name="T90" fmla="*/ 6 w 167"/>
                <a:gd name="T91" fmla="*/ 50 h 13"/>
                <a:gd name="T92" fmla="*/ 6 w 167"/>
                <a:gd name="T93" fmla="*/ 24 h 13"/>
                <a:gd name="T94" fmla="*/ 6 w 167"/>
                <a:gd name="T95" fmla="*/ 50 h 13"/>
                <a:gd name="T96" fmla="*/ 6 w 167"/>
                <a:gd name="T97" fmla="*/ 24 h 13"/>
                <a:gd name="T98" fmla="*/ 6 w 167"/>
                <a:gd name="T99" fmla="*/ 50 h 13"/>
                <a:gd name="T100" fmla="*/ 6 w 167"/>
                <a:gd name="T101" fmla="*/ 50 h 13"/>
                <a:gd name="T102" fmla="*/ 6 w 167"/>
                <a:gd name="T103" fmla="*/ 24 h 13"/>
                <a:gd name="T104" fmla="*/ 7 w 167"/>
                <a:gd name="T105" fmla="*/ 50 h 13"/>
                <a:gd name="T106" fmla="*/ 7 w 167"/>
                <a:gd name="T107" fmla="*/ 50 h 13"/>
                <a:gd name="T108" fmla="*/ 7 w 167"/>
                <a:gd name="T109" fmla="*/ 50 h 13"/>
                <a:gd name="T110" fmla="*/ 7 w 167"/>
                <a:gd name="T111" fmla="*/ 50 h 13"/>
                <a:gd name="T112" fmla="*/ 7 w 167"/>
                <a:gd name="T113" fmla="*/ 50 h 13"/>
                <a:gd name="T114" fmla="*/ 7 w 167"/>
                <a:gd name="T115" fmla="*/ 50 h 13"/>
                <a:gd name="T116" fmla="*/ 7 w 167"/>
                <a:gd name="T117" fmla="*/ 50 h 13"/>
                <a:gd name="T118" fmla="*/ 8 w 167"/>
                <a:gd name="T119" fmla="*/ 50 h 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 h="13">
                  <a:moveTo>
                    <a:pt x="0" y="4"/>
                  </a:moveTo>
                  <a:lnTo>
                    <a:pt x="0" y="4"/>
                  </a:lnTo>
                  <a:lnTo>
                    <a:pt x="6" y="0"/>
                  </a:lnTo>
                  <a:lnTo>
                    <a:pt x="6" y="4"/>
                  </a:lnTo>
                  <a:lnTo>
                    <a:pt x="13" y="4"/>
                  </a:lnTo>
                  <a:lnTo>
                    <a:pt x="13" y="0"/>
                  </a:lnTo>
                  <a:lnTo>
                    <a:pt x="19" y="4"/>
                  </a:lnTo>
                  <a:lnTo>
                    <a:pt x="19" y="0"/>
                  </a:lnTo>
                  <a:lnTo>
                    <a:pt x="19" y="9"/>
                  </a:lnTo>
                  <a:lnTo>
                    <a:pt x="19" y="0"/>
                  </a:lnTo>
                  <a:lnTo>
                    <a:pt x="19" y="4"/>
                  </a:lnTo>
                  <a:lnTo>
                    <a:pt x="25" y="4"/>
                  </a:lnTo>
                  <a:lnTo>
                    <a:pt x="25" y="0"/>
                  </a:lnTo>
                  <a:lnTo>
                    <a:pt x="32" y="4"/>
                  </a:lnTo>
                  <a:lnTo>
                    <a:pt x="32" y="0"/>
                  </a:lnTo>
                  <a:lnTo>
                    <a:pt x="32" y="4"/>
                  </a:lnTo>
                  <a:lnTo>
                    <a:pt x="39" y="9"/>
                  </a:lnTo>
                  <a:lnTo>
                    <a:pt x="39" y="4"/>
                  </a:lnTo>
                  <a:lnTo>
                    <a:pt x="39" y="0"/>
                  </a:lnTo>
                  <a:lnTo>
                    <a:pt x="45" y="0"/>
                  </a:lnTo>
                  <a:lnTo>
                    <a:pt x="45" y="4"/>
                  </a:lnTo>
                  <a:lnTo>
                    <a:pt x="45" y="0"/>
                  </a:lnTo>
                  <a:lnTo>
                    <a:pt x="45" y="4"/>
                  </a:lnTo>
                  <a:lnTo>
                    <a:pt x="45" y="0"/>
                  </a:lnTo>
                  <a:lnTo>
                    <a:pt x="51" y="4"/>
                  </a:lnTo>
                  <a:lnTo>
                    <a:pt x="51" y="0"/>
                  </a:lnTo>
                  <a:lnTo>
                    <a:pt x="51" y="4"/>
                  </a:lnTo>
                  <a:lnTo>
                    <a:pt x="51" y="0"/>
                  </a:lnTo>
                  <a:lnTo>
                    <a:pt x="51" y="9"/>
                  </a:lnTo>
                  <a:lnTo>
                    <a:pt x="57" y="0"/>
                  </a:lnTo>
                  <a:lnTo>
                    <a:pt x="57" y="4"/>
                  </a:lnTo>
                  <a:lnTo>
                    <a:pt x="57" y="0"/>
                  </a:lnTo>
                  <a:lnTo>
                    <a:pt x="64" y="4"/>
                  </a:lnTo>
                  <a:lnTo>
                    <a:pt x="64" y="0"/>
                  </a:lnTo>
                  <a:lnTo>
                    <a:pt x="71" y="9"/>
                  </a:lnTo>
                  <a:lnTo>
                    <a:pt x="71" y="4"/>
                  </a:lnTo>
                  <a:lnTo>
                    <a:pt x="71" y="0"/>
                  </a:lnTo>
                  <a:lnTo>
                    <a:pt x="71" y="9"/>
                  </a:lnTo>
                  <a:lnTo>
                    <a:pt x="71" y="4"/>
                  </a:lnTo>
                  <a:lnTo>
                    <a:pt x="77" y="4"/>
                  </a:lnTo>
                  <a:lnTo>
                    <a:pt x="77" y="9"/>
                  </a:lnTo>
                  <a:lnTo>
                    <a:pt x="77" y="4"/>
                  </a:lnTo>
                  <a:lnTo>
                    <a:pt x="84" y="9"/>
                  </a:lnTo>
                  <a:lnTo>
                    <a:pt x="84" y="4"/>
                  </a:lnTo>
                  <a:lnTo>
                    <a:pt x="84" y="9"/>
                  </a:lnTo>
                  <a:lnTo>
                    <a:pt x="90" y="9"/>
                  </a:lnTo>
                  <a:lnTo>
                    <a:pt x="90" y="4"/>
                  </a:lnTo>
                  <a:lnTo>
                    <a:pt x="90" y="9"/>
                  </a:lnTo>
                  <a:lnTo>
                    <a:pt x="90" y="0"/>
                  </a:lnTo>
                  <a:lnTo>
                    <a:pt x="96" y="9"/>
                  </a:lnTo>
                  <a:lnTo>
                    <a:pt x="96" y="4"/>
                  </a:lnTo>
                  <a:lnTo>
                    <a:pt x="102" y="4"/>
                  </a:lnTo>
                  <a:lnTo>
                    <a:pt x="102" y="9"/>
                  </a:lnTo>
                  <a:lnTo>
                    <a:pt x="110" y="9"/>
                  </a:lnTo>
                  <a:lnTo>
                    <a:pt x="116" y="9"/>
                  </a:lnTo>
                  <a:lnTo>
                    <a:pt x="116" y="4"/>
                  </a:lnTo>
                  <a:lnTo>
                    <a:pt x="122" y="9"/>
                  </a:lnTo>
                  <a:lnTo>
                    <a:pt x="122" y="4"/>
                  </a:lnTo>
                  <a:lnTo>
                    <a:pt x="128" y="9"/>
                  </a:lnTo>
                  <a:lnTo>
                    <a:pt x="128" y="4"/>
                  </a:lnTo>
                  <a:lnTo>
                    <a:pt x="128" y="9"/>
                  </a:lnTo>
                  <a:lnTo>
                    <a:pt x="135" y="4"/>
                  </a:lnTo>
                  <a:lnTo>
                    <a:pt x="135" y="9"/>
                  </a:lnTo>
                  <a:lnTo>
                    <a:pt x="141" y="9"/>
                  </a:lnTo>
                  <a:lnTo>
                    <a:pt x="141" y="4"/>
                  </a:lnTo>
                  <a:lnTo>
                    <a:pt x="148" y="9"/>
                  </a:lnTo>
                  <a:lnTo>
                    <a:pt x="154" y="9"/>
                  </a:lnTo>
                  <a:lnTo>
                    <a:pt x="161" y="9"/>
                  </a:lnTo>
                  <a:lnTo>
                    <a:pt x="167" y="13"/>
                  </a:lnTo>
                  <a:lnTo>
                    <a:pt x="167" y="9"/>
                  </a:lnTo>
                  <a:lnTo>
                    <a:pt x="167" y="13"/>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03514" name="Group 26"/>
          <p:cNvGrpSpPr>
            <a:grpSpLocks/>
          </p:cNvGrpSpPr>
          <p:nvPr/>
        </p:nvGrpSpPr>
        <p:grpSpPr bwMode="auto">
          <a:xfrm>
            <a:off x="4756150" y="2755900"/>
            <a:ext cx="746125" cy="147638"/>
            <a:chOff x="2160" y="2544"/>
            <a:chExt cx="607" cy="81"/>
          </a:xfrm>
        </p:grpSpPr>
        <p:sp>
          <p:nvSpPr>
            <p:cNvPr id="31868" name="Freeform 27"/>
            <p:cNvSpPr>
              <a:spLocks/>
            </p:cNvSpPr>
            <p:nvPr/>
          </p:nvSpPr>
          <p:spPr bwMode="auto">
            <a:xfrm>
              <a:off x="2160" y="2554"/>
              <a:ext cx="90" cy="6"/>
            </a:xfrm>
            <a:custGeom>
              <a:avLst/>
              <a:gdLst>
                <a:gd name="T0" fmla="*/ 0 w 90"/>
                <a:gd name="T1" fmla="*/ 6 h 6"/>
                <a:gd name="T2" fmla="*/ 6 w 90"/>
                <a:gd name="T3" fmla="*/ 0 h 6"/>
                <a:gd name="T4" fmla="*/ 6 w 90"/>
                <a:gd name="T5" fmla="*/ 6 h 6"/>
                <a:gd name="T6" fmla="*/ 6 w 90"/>
                <a:gd name="T7" fmla="*/ 6 h 6"/>
                <a:gd name="T8" fmla="*/ 12 w 90"/>
                <a:gd name="T9" fmla="*/ 0 h 6"/>
                <a:gd name="T10" fmla="*/ 12 w 90"/>
                <a:gd name="T11" fmla="*/ 0 h 6"/>
                <a:gd name="T12" fmla="*/ 19 w 90"/>
                <a:gd name="T13" fmla="*/ 0 h 6"/>
                <a:gd name="T14" fmla="*/ 19 w 90"/>
                <a:gd name="T15" fmla="*/ 0 h 6"/>
                <a:gd name="T16" fmla="*/ 25 w 90"/>
                <a:gd name="T17" fmla="*/ 0 h 6"/>
                <a:gd name="T18" fmla="*/ 25 w 90"/>
                <a:gd name="T19" fmla="*/ 0 h 6"/>
                <a:gd name="T20" fmla="*/ 25 w 90"/>
                <a:gd name="T21" fmla="*/ 6 h 6"/>
                <a:gd name="T22" fmla="*/ 32 w 90"/>
                <a:gd name="T23" fmla="*/ 0 h 6"/>
                <a:gd name="T24" fmla="*/ 32 w 90"/>
                <a:gd name="T25" fmla="*/ 0 h 6"/>
                <a:gd name="T26" fmla="*/ 39 w 90"/>
                <a:gd name="T27" fmla="*/ 0 h 6"/>
                <a:gd name="T28" fmla="*/ 39 w 90"/>
                <a:gd name="T29" fmla="*/ 0 h 6"/>
                <a:gd name="T30" fmla="*/ 39 w 90"/>
                <a:gd name="T31" fmla="*/ 0 h 6"/>
                <a:gd name="T32" fmla="*/ 45 w 90"/>
                <a:gd name="T33" fmla="*/ 0 h 6"/>
                <a:gd name="T34" fmla="*/ 45 w 90"/>
                <a:gd name="T35" fmla="*/ 0 h 6"/>
                <a:gd name="T36" fmla="*/ 51 w 90"/>
                <a:gd name="T37" fmla="*/ 0 h 6"/>
                <a:gd name="T38" fmla="*/ 51 w 90"/>
                <a:gd name="T39" fmla="*/ 0 h 6"/>
                <a:gd name="T40" fmla="*/ 58 w 90"/>
                <a:gd name="T41" fmla="*/ 0 h 6"/>
                <a:gd name="T42" fmla="*/ 58 w 90"/>
                <a:gd name="T43" fmla="*/ 0 h 6"/>
                <a:gd name="T44" fmla="*/ 64 w 90"/>
                <a:gd name="T45" fmla="*/ 0 h 6"/>
                <a:gd name="T46" fmla="*/ 64 w 90"/>
                <a:gd name="T47" fmla="*/ 0 h 6"/>
                <a:gd name="T48" fmla="*/ 64 w 90"/>
                <a:gd name="T49" fmla="*/ 0 h 6"/>
                <a:gd name="T50" fmla="*/ 71 w 90"/>
                <a:gd name="T51" fmla="*/ 0 h 6"/>
                <a:gd name="T52" fmla="*/ 71 w 90"/>
                <a:gd name="T53" fmla="*/ 0 h 6"/>
                <a:gd name="T54" fmla="*/ 77 w 90"/>
                <a:gd name="T55" fmla="*/ 0 h 6"/>
                <a:gd name="T56" fmla="*/ 77 w 90"/>
                <a:gd name="T57" fmla="*/ 0 h 6"/>
                <a:gd name="T58" fmla="*/ 84 w 90"/>
                <a:gd name="T59" fmla="*/ 0 h 6"/>
                <a:gd name="T60" fmla="*/ 84 w 90"/>
                <a:gd name="T61" fmla="*/ 0 h 6"/>
                <a:gd name="T62" fmla="*/ 84 w 90"/>
                <a:gd name="T63" fmla="*/ 6 h 6"/>
                <a:gd name="T64" fmla="*/ 90 w 90"/>
                <a:gd name="T65" fmla="*/ 0 h 6"/>
                <a:gd name="T66" fmla="*/ 90 w 90"/>
                <a:gd name="T67" fmla="*/ 0 h 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0" h="6">
                  <a:moveTo>
                    <a:pt x="0" y="0"/>
                  </a:moveTo>
                  <a:lnTo>
                    <a:pt x="0" y="6"/>
                  </a:lnTo>
                  <a:lnTo>
                    <a:pt x="0" y="0"/>
                  </a:lnTo>
                  <a:lnTo>
                    <a:pt x="6" y="0"/>
                  </a:lnTo>
                  <a:lnTo>
                    <a:pt x="6" y="6"/>
                  </a:lnTo>
                  <a:lnTo>
                    <a:pt x="6" y="0"/>
                  </a:lnTo>
                  <a:lnTo>
                    <a:pt x="6" y="6"/>
                  </a:lnTo>
                  <a:lnTo>
                    <a:pt x="12" y="0"/>
                  </a:lnTo>
                  <a:lnTo>
                    <a:pt x="12" y="6"/>
                  </a:lnTo>
                  <a:lnTo>
                    <a:pt x="19" y="0"/>
                  </a:lnTo>
                  <a:lnTo>
                    <a:pt x="25" y="0"/>
                  </a:lnTo>
                  <a:lnTo>
                    <a:pt x="25" y="6"/>
                  </a:lnTo>
                  <a:lnTo>
                    <a:pt x="32" y="0"/>
                  </a:lnTo>
                  <a:lnTo>
                    <a:pt x="39" y="0"/>
                  </a:lnTo>
                  <a:lnTo>
                    <a:pt x="39" y="6"/>
                  </a:lnTo>
                  <a:lnTo>
                    <a:pt x="39" y="0"/>
                  </a:lnTo>
                  <a:lnTo>
                    <a:pt x="45" y="0"/>
                  </a:lnTo>
                  <a:lnTo>
                    <a:pt x="51" y="0"/>
                  </a:lnTo>
                  <a:lnTo>
                    <a:pt x="58" y="0"/>
                  </a:lnTo>
                  <a:lnTo>
                    <a:pt x="58" y="6"/>
                  </a:lnTo>
                  <a:lnTo>
                    <a:pt x="64" y="0"/>
                  </a:lnTo>
                  <a:lnTo>
                    <a:pt x="71" y="6"/>
                  </a:lnTo>
                  <a:lnTo>
                    <a:pt x="71" y="0"/>
                  </a:lnTo>
                  <a:lnTo>
                    <a:pt x="77" y="6"/>
                  </a:lnTo>
                  <a:lnTo>
                    <a:pt x="77" y="0"/>
                  </a:lnTo>
                  <a:lnTo>
                    <a:pt x="84" y="0"/>
                  </a:lnTo>
                  <a:lnTo>
                    <a:pt x="84" y="6"/>
                  </a:lnTo>
                  <a:lnTo>
                    <a:pt x="90" y="0"/>
                  </a:lnTo>
                  <a:lnTo>
                    <a:pt x="90" y="6"/>
                  </a:lnTo>
                </a:path>
              </a:pathLst>
            </a:custGeom>
            <a:noFill/>
            <a:ln w="9525">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9" name="Freeform 28"/>
            <p:cNvSpPr>
              <a:spLocks/>
            </p:cNvSpPr>
            <p:nvPr/>
          </p:nvSpPr>
          <p:spPr bwMode="auto">
            <a:xfrm>
              <a:off x="2255" y="2544"/>
              <a:ext cx="113" cy="61"/>
            </a:xfrm>
            <a:custGeom>
              <a:avLst/>
              <a:gdLst>
                <a:gd name="T0" fmla="*/ 0 w 108"/>
                <a:gd name="T1" fmla="*/ 4 h 69"/>
                <a:gd name="T2" fmla="*/ 0 w 108"/>
                <a:gd name="T3" fmla="*/ 4 h 69"/>
                <a:gd name="T4" fmla="*/ 6 w 108"/>
                <a:gd name="T5" fmla="*/ 4 h 69"/>
                <a:gd name="T6" fmla="*/ 6 w 108"/>
                <a:gd name="T7" fmla="*/ 4 h 69"/>
                <a:gd name="T8" fmla="*/ 6 w 108"/>
                <a:gd name="T9" fmla="*/ 4 h 69"/>
                <a:gd name="T10" fmla="*/ 24 w 108"/>
                <a:gd name="T11" fmla="*/ 4 h 69"/>
                <a:gd name="T12" fmla="*/ 24 w 108"/>
                <a:gd name="T13" fmla="*/ 4 h 69"/>
                <a:gd name="T14" fmla="*/ 30 w 108"/>
                <a:gd name="T15" fmla="*/ 4 h 69"/>
                <a:gd name="T16" fmla="*/ 30 w 108"/>
                <a:gd name="T17" fmla="*/ 4 h 69"/>
                <a:gd name="T18" fmla="*/ 39 w 108"/>
                <a:gd name="T19" fmla="*/ 4 h 69"/>
                <a:gd name="T20" fmla="*/ 39 w 108"/>
                <a:gd name="T21" fmla="*/ 4 h 69"/>
                <a:gd name="T22" fmla="*/ 39 w 108"/>
                <a:gd name="T23" fmla="*/ 4 h 69"/>
                <a:gd name="T24" fmla="*/ 53 w 108"/>
                <a:gd name="T25" fmla="*/ 4 h 69"/>
                <a:gd name="T26" fmla="*/ 53 w 108"/>
                <a:gd name="T27" fmla="*/ 4 h 69"/>
                <a:gd name="T28" fmla="*/ 64 w 108"/>
                <a:gd name="T29" fmla="*/ 4 h 69"/>
                <a:gd name="T30" fmla="*/ 64 w 108"/>
                <a:gd name="T31" fmla="*/ 4 h 69"/>
                <a:gd name="T32" fmla="*/ 64 w 108"/>
                <a:gd name="T33" fmla="*/ 4 h 69"/>
                <a:gd name="T34" fmla="*/ 73 w 108"/>
                <a:gd name="T35" fmla="*/ 0 h 69"/>
                <a:gd name="T36" fmla="*/ 73 w 108"/>
                <a:gd name="T37" fmla="*/ 4 h 69"/>
                <a:gd name="T38" fmla="*/ 84 w 108"/>
                <a:gd name="T39" fmla="*/ 4 h 69"/>
                <a:gd name="T40" fmla="*/ 84 w 108"/>
                <a:gd name="T41" fmla="*/ 4 h 69"/>
                <a:gd name="T42" fmla="*/ 96 w 108"/>
                <a:gd name="T43" fmla="*/ 0 h 69"/>
                <a:gd name="T44" fmla="*/ 96 w 108"/>
                <a:gd name="T45" fmla="*/ 4 h 69"/>
                <a:gd name="T46" fmla="*/ 96 w 108"/>
                <a:gd name="T47" fmla="*/ 4 h 69"/>
                <a:gd name="T48" fmla="*/ 106 w 108"/>
                <a:gd name="T49" fmla="*/ 4 h 69"/>
                <a:gd name="T50" fmla="*/ 116 w 108"/>
                <a:gd name="T51" fmla="*/ 0 h 69"/>
                <a:gd name="T52" fmla="*/ 116 w 108"/>
                <a:gd name="T53" fmla="*/ 4 h 69"/>
                <a:gd name="T54" fmla="*/ 127 w 108"/>
                <a:gd name="T55" fmla="*/ 0 h 69"/>
                <a:gd name="T56" fmla="*/ 127 w 108"/>
                <a:gd name="T57" fmla="*/ 4 h 69"/>
                <a:gd name="T58" fmla="*/ 127 w 108"/>
                <a:gd name="T59" fmla="*/ 0 h 69"/>
                <a:gd name="T60" fmla="*/ 138 w 108"/>
                <a:gd name="T61" fmla="*/ 4 h 69"/>
                <a:gd name="T62" fmla="*/ 138 w 108"/>
                <a:gd name="T63" fmla="*/ 4 h 69"/>
                <a:gd name="T64" fmla="*/ 148 w 108"/>
                <a:gd name="T65" fmla="*/ 4 h 69"/>
                <a:gd name="T66" fmla="*/ 148 w 108"/>
                <a:gd name="T67" fmla="*/ 0 h 69"/>
                <a:gd name="T68" fmla="*/ 148 w 108"/>
                <a:gd name="T69" fmla="*/ 0 h 69"/>
                <a:gd name="T70" fmla="*/ 159 w 108"/>
                <a:gd name="T71" fmla="*/ 4 h 69"/>
                <a:gd name="T72" fmla="*/ 159 w 108"/>
                <a:gd name="T73" fmla="*/ 4 h 69"/>
                <a:gd name="T74" fmla="*/ 172 w 108"/>
                <a:gd name="T75" fmla="*/ 4 h 69"/>
                <a:gd name="T76" fmla="*/ 172 w 108"/>
                <a:gd name="T77" fmla="*/ 4 h 69"/>
                <a:gd name="T78" fmla="*/ 181 w 108"/>
                <a:gd name="T79" fmla="*/ 5 h 69"/>
                <a:gd name="T80" fmla="*/ 181 w 108"/>
                <a:gd name="T81" fmla="*/ 7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8" h="69">
                  <a:moveTo>
                    <a:pt x="0" y="19"/>
                  </a:moveTo>
                  <a:lnTo>
                    <a:pt x="0" y="19"/>
                  </a:lnTo>
                  <a:lnTo>
                    <a:pt x="0" y="6"/>
                  </a:lnTo>
                  <a:lnTo>
                    <a:pt x="0" y="12"/>
                  </a:lnTo>
                  <a:lnTo>
                    <a:pt x="6" y="12"/>
                  </a:lnTo>
                  <a:lnTo>
                    <a:pt x="6" y="6"/>
                  </a:lnTo>
                  <a:lnTo>
                    <a:pt x="6" y="12"/>
                  </a:lnTo>
                  <a:lnTo>
                    <a:pt x="6" y="19"/>
                  </a:lnTo>
                  <a:lnTo>
                    <a:pt x="12" y="6"/>
                  </a:lnTo>
                  <a:lnTo>
                    <a:pt x="12" y="12"/>
                  </a:lnTo>
                  <a:lnTo>
                    <a:pt x="12" y="6"/>
                  </a:lnTo>
                  <a:lnTo>
                    <a:pt x="12" y="12"/>
                  </a:lnTo>
                  <a:lnTo>
                    <a:pt x="18" y="12"/>
                  </a:lnTo>
                  <a:lnTo>
                    <a:pt x="24" y="19"/>
                  </a:lnTo>
                  <a:lnTo>
                    <a:pt x="24" y="12"/>
                  </a:lnTo>
                  <a:lnTo>
                    <a:pt x="24" y="6"/>
                  </a:lnTo>
                  <a:lnTo>
                    <a:pt x="31" y="6"/>
                  </a:lnTo>
                  <a:lnTo>
                    <a:pt x="31" y="12"/>
                  </a:lnTo>
                  <a:lnTo>
                    <a:pt x="31" y="6"/>
                  </a:lnTo>
                  <a:lnTo>
                    <a:pt x="31" y="19"/>
                  </a:lnTo>
                  <a:lnTo>
                    <a:pt x="37" y="6"/>
                  </a:lnTo>
                  <a:lnTo>
                    <a:pt x="37" y="12"/>
                  </a:lnTo>
                  <a:lnTo>
                    <a:pt x="37" y="6"/>
                  </a:lnTo>
                  <a:lnTo>
                    <a:pt x="37" y="12"/>
                  </a:lnTo>
                  <a:lnTo>
                    <a:pt x="37" y="6"/>
                  </a:lnTo>
                  <a:lnTo>
                    <a:pt x="43" y="6"/>
                  </a:lnTo>
                  <a:lnTo>
                    <a:pt x="43" y="0"/>
                  </a:lnTo>
                  <a:lnTo>
                    <a:pt x="43" y="6"/>
                  </a:lnTo>
                  <a:lnTo>
                    <a:pt x="49" y="6"/>
                  </a:lnTo>
                  <a:lnTo>
                    <a:pt x="49" y="12"/>
                  </a:lnTo>
                  <a:lnTo>
                    <a:pt x="49" y="0"/>
                  </a:lnTo>
                  <a:lnTo>
                    <a:pt x="49" y="6"/>
                  </a:lnTo>
                  <a:lnTo>
                    <a:pt x="55" y="0"/>
                  </a:lnTo>
                  <a:lnTo>
                    <a:pt x="55" y="6"/>
                  </a:lnTo>
                  <a:lnTo>
                    <a:pt x="55" y="12"/>
                  </a:lnTo>
                  <a:lnTo>
                    <a:pt x="62" y="12"/>
                  </a:lnTo>
                  <a:lnTo>
                    <a:pt x="68" y="0"/>
                  </a:lnTo>
                  <a:lnTo>
                    <a:pt x="68" y="6"/>
                  </a:lnTo>
                  <a:lnTo>
                    <a:pt x="68" y="12"/>
                  </a:lnTo>
                  <a:lnTo>
                    <a:pt x="68" y="6"/>
                  </a:lnTo>
                  <a:lnTo>
                    <a:pt x="74" y="0"/>
                  </a:lnTo>
                  <a:lnTo>
                    <a:pt x="74" y="6"/>
                  </a:lnTo>
                  <a:lnTo>
                    <a:pt x="74" y="0"/>
                  </a:lnTo>
                  <a:lnTo>
                    <a:pt x="80" y="6"/>
                  </a:lnTo>
                  <a:lnTo>
                    <a:pt x="80" y="19"/>
                  </a:lnTo>
                  <a:lnTo>
                    <a:pt x="86" y="12"/>
                  </a:lnTo>
                  <a:lnTo>
                    <a:pt x="86" y="19"/>
                  </a:lnTo>
                  <a:lnTo>
                    <a:pt x="86" y="0"/>
                  </a:lnTo>
                  <a:lnTo>
                    <a:pt x="86" y="12"/>
                  </a:lnTo>
                  <a:lnTo>
                    <a:pt x="86" y="0"/>
                  </a:lnTo>
                  <a:lnTo>
                    <a:pt x="93" y="6"/>
                  </a:lnTo>
                  <a:lnTo>
                    <a:pt x="93" y="12"/>
                  </a:lnTo>
                  <a:lnTo>
                    <a:pt x="99" y="19"/>
                  </a:lnTo>
                  <a:lnTo>
                    <a:pt x="105" y="25"/>
                  </a:lnTo>
                  <a:lnTo>
                    <a:pt x="108" y="69"/>
                  </a:lnTo>
                  <a:lnTo>
                    <a:pt x="105" y="31"/>
                  </a:lnTo>
                  <a:lnTo>
                    <a:pt x="105" y="37"/>
                  </a:lnTo>
                </a:path>
              </a:pathLst>
            </a:custGeom>
            <a:noFill/>
            <a:ln w="9525">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1870" name="Group 29"/>
            <p:cNvGrpSpPr>
              <a:grpSpLocks/>
            </p:cNvGrpSpPr>
            <p:nvPr/>
          </p:nvGrpSpPr>
          <p:grpSpPr bwMode="auto">
            <a:xfrm>
              <a:off x="2368" y="2603"/>
              <a:ext cx="399" cy="22"/>
              <a:chOff x="2368" y="2603"/>
              <a:chExt cx="399" cy="22"/>
            </a:xfrm>
          </p:grpSpPr>
          <p:sp>
            <p:nvSpPr>
              <p:cNvPr id="31871" name="Freeform 30"/>
              <p:cNvSpPr>
                <a:spLocks/>
              </p:cNvSpPr>
              <p:nvPr/>
            </p:nvSpPr>
            <p:spPr bwMode="auto">
              <a:xfrm>
                <a:off x="2368" y="2609"/>
                <a:ext cx="259" cy="16"/>
              </a:xfrm>
              <a:custGeom>
                <a:avLst/>
                <a:gdLst>
                  <a:gd name="T0" fmla="*/ 0 w 248"/>
                  <a:gd name="T1" fmla="*/ 0 h 18"/>
                  <a:gd name="T2" fmla="*/ 11 w 248"/>
                  <a:gd name="T3" fmla="*/ 4 h 18"/>
                  <a:gd name="T4" fmla="*/ 11 w 248"/>
                  <a:gd name="T5" fmla="*/ 4 h 18"/>
                  <a:gd name="T6" fmla="*/ 36 w 248"/>
                  <a:gd name="T7" fmla="*/ 4 h 18"/>
                  <a:gd name="T8" fmla="*/ 36 w 248"/>
                  <a:gd name="T9" fmla="*/ 4 h 18"/>
                  <a:gd name="T10" fmla="*/ 58 w 248"/>
                  <a:gd name="T11" fmla="*/ 4 h 18"/>
                  <a:gd name="T12" fmla="*/ 58 w 248"/>
                  <a:gd name="T13" fmla="*/ 4 h 18"/>
                  <a:gd name="T14" fmla="*/ 58 w 248"/>
                  <a:gd name="T15" fmla="*/ 4 h 18"/>
                  <a:gd name="T16" fmla="*/ 75 w 248"/>
                  <a:gd name="T17" fmla="*/ 4 h 18"/>
                  <a:gd name="T18" fmla="*/ 75 w 248"/>
                  <a:gd name="T19" fmla="*/ 4 h 18"/>
                  <a:gd name="T20" fmla="*/ 95 w 248"/>
                  <a:gd name="T21" fmla="*/ 4 h 18"/>
                  <a:gd name="T22" fmla="*/ 95 w 248"/>
                  <a:gd name="T23" fmla="*/ 4 h 18"/>
                  <a:gd name="T24" fmla="*/ 95 w 248"/>
                  <a:gd name="T25" fmla="*/ 4 h 18"/>
                  <a:gd name="T26" fmla="*/ 114 w 248"/>
                  <a:gd name="T27" fmla="*/ 4 h 18"/>
                  <a:gd name="T28" fmla="*/ 114 w 248"/>
                  <a:gd name="T29" fmla="*/ 4 h 18"/>
                  <a:gd name="T30" fmla="*/ 134 w 248"/>
                  <a:gd name="T31" fmla="*/ 4 h 18"/>
                  <a:gd name="T32" fmla="*/ 134 w 248"/>
                  <a:gd name="T33" fmla="*/ 4 h 18"/>
                  <a:gd name="T34" fmla="*/ 151 w 248"/>
                  <a:gd name="T35" fmla="*/ 4 h 18"/>
                  <a:gd name="T36" fmla="*/ 151 w 248"/>
                  <a:gd name="T37" fmla="*/ 4 h 18"/>
                  <a:gd name="T38" fmla="*/ 151 w 248"/>
                  <a:gd name="T39" fmla="*/ 4 h 18"/>
                  <a:gd name="T40" fmla="*/ 170 w 248"/>
                  <a:gd name="T41" fmla="*/ 4 h 18"/>
                  <a:gd name="T42" fmla="*/ 170 w 248"/>
                  <a:gd name="T43" fmla="*/ 4 h 18"/>
                  <a:gd name="T44" fmla="*/ 189 w 248"/>
                  <a:gd name="T45" fmla="*/ 4 h 18"/>
                  <a:gd name="T46" fmla="*/ 189 w 248"/>
                  <a:gd name="T47" fmla="*/ 4 h 18"/>
                  <a:gd name="T48" fmla="*/ 210 w 248"/>
                  <a:gd name="T49" fmla="*/ 4 h 18"/>
                  <a:gd name="T50" fmla="*/ 210 w 248"/>
                  <a:gd name="T51" fmla="*/ 4 h 18"/>
                  <a:gd name="T52" fmla="*/ 210 w 248"/>
                  <a:gd name="T53" fmla="*/ 4 h 18"/>
                  <a:gd name="T54" fmla="*/ 227 w 248"/>
                  <a:gd name="T55" fmla="*/ 4 h 18"/>
                  <a:gd name="T56" fmla="*/ 227 w 248"/>
                  <a:gd name="T57" fmla="*/ 4 h 18"/>
                  <a:gd name="T58" fmla="*/ 245 w 248"/>
                  <a:gd name="T59" fmla="*/ 4 h 18"/>
                  <a:gd name="T60" fmla="*/ 245 w 248"/>
                  <a:gd name="T61" fmla="*/ 4 h 18"/>
                  <a:gd name="T62" fmla="*/ 245 w 248"/>
                  <a:gd name="T63" fmla="*/ 4 h 18"/>
                  <a:gd name="T64" fmla="*/ 265 w 248"/>
                  <a:gd name="T65" fmla="*/ 4 h 18"/>
                  <a:gd name="T66" fmla="*/ 265 w 248"/>
                  <a:gd name="T67" fmla="*/ 4 h 18"/>
                  <a:gd name="T68" fmla="*/ 285 w 248"/>
                  <a:gd name="T69" fmla="*/ 4 h 18"/>
                  <a:gd name="T70" fmla="*/ 285 w 248"/>
                  <a:gd name="T71" fmla="*/ 4 h 18"/>
                  <a:gd name="T72" fmla="*/ 302 w 248"/>
                  <a:gd name="T73" fmla="*/ 4 h 18"/>
                  <a:gd name="T74" fmla="*/ 302 w 248"/>
                  <a:gd name="T75" fmla="*/ 4 h 18"/>
                  <a:gd name="T76" fmla="*/ 302 w 248"/>
                  <a:gd name="T77" fmla="*/ 4 h 18"/>
                  <a:gd name="T78" fmla="*/ 322 w 248"/>
                  <a:gd name="T79" fmla="*/ 4 h 18"/>
                  <a:gd name="T80" fmla="*/ 322 w 248"/>
                  <a:gd name="T81" fmla="*/ 4 h 18"/>
                  <a:gd name="T82" fmla="*/ 342 w 248"/>
                  <a:gd name="T83" fmla="*/ 4 h 18"/>
                  <a:gd name="T84" fmla="*/ 342 w 248"/>
                  <a:gd name="T85" fmla="*/ 4 h 18"/>
                  <a:gd name="T86" fmla="*/ 342 w 248"/>
                  <a:gd name="T87" fmla="*/ 4 h 18"/>
                  <a:gd name="T88" fmla="*/ 359 w 248"/>
                  <a:gd name="T89" fmla="*/ 4 h 18"/>
                  <a:gd name="T90" fmla="*/ 359 w 248"/>
                  <a:gd name="T91" fmla="*/ 4 h 18"/>
                  <a:gd name="T92" fmla="*/ 377 w 248"/>
                  <a:gd name="T93" fmla="*/ 4 h 18"/>
                  <a:gd name="T94" fmla="*/ 377 w 248"/>
                  <a:gd name="T95" fmla="*/ 4 h 18"/>
                  <a:gd name="T96" fmla="*/ 396 w 248"/>
                  <a:gd name="T97" fmla="*/ 4 h 18"/>
                  <a:gd name="T98" fmla="*/ 396 w 248"/>
                  <a:gd name="T99" fmla="*/ 4 h 18"/>
                  <a:gd name="T100" fmla="*/ 396 w 248"/>
                  <a:gd name="T101" fmla="*/ 4 h 18"/>
                  <a:gd name="T102" fmla="*/ 418 w 248"/>
                  <a:gd name="T103" fmla="*/ 4 h 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48" h="18">
                    <a:moveTo>
                      <a:pt x="0" y="0"/>
                    </a:moveTo>
                    <a:lnTo>
                      <a:pt x="0" y="0"/>
                    </a:lnTo>
                    <a:lnTo>
                      <a:pt x="11" y="0"/>
                    </a:lnTo>
                    <a:lnTo>
                      <a:pt x="11" y="6"/>
                    </a:lnTo>
                    <a:lnTo>
                      <a:pt x="11" y="12"/>
                    </a:lnTo>
                    <a:lnTo>
                      <a:pt x="23" y="6"/>
                    </a:lnTo>
                    <a:lnTo>
                      <a:pt x="23" y="12"/>
                    </a:lnTo>
                    <a:lnTo>
                      <a:pt x="23" y="6"/>
                    </a:lnTo>
                    <a:lnTo>
                      <a:pt x="23" y="12"/>
                    </a:lnTo>
                    <a:lnTo>
                      <a:pt x="34" y="6"/>
                    </a:lnTo>
                    <a:lnTo>
                      <a:pt x="34" y="12"/>
                    </a:lnTo>
                    <a:lnTo>
                      <a:pt x="45" y="12"/>
                    </a:lnTo>
                    <a:lnTo>
                      <a:pt x="45" y="18"/>
                    </a:lnTo>
                    <a:lnTo>
                      <a:pt x="45" y="12"/>
                    </a:lnTo>
                    <a:lnTo>
                      <a:pt x="45" y="18"/>
                    </a:lnTo>
                    <a:lnTo>
                      <a:pt x="56" y="12"/>
                    </a:lnTo>
                    <a:lnTo>
                      <a:pt x="56" y="18"/>
                    </a:lnTo>
                    <a:lnTo>
                      <a:pt x="68" y="12"/>
                    </a:lnTo>
                    <a:lnTo>
                      <a:pt x="68" y="18"/>
                    </a:lnTo>
                    <a:lnTo>
                      <a:pt x="79" y="18"/>
                    </a:lnTo>
                    <a:lnTo>
                      <a:pt x="79" y="12"/>
                    </a:lnTo>
                    <a:lnTo>
                      <a:pt x="90" y="12"/>
                    </a:lnTo>
                    <a:lnTo>
                      <a:pt x="90" y="18"/>
                    </a:lnTo>
                    <a:lnTo>
                      <a:pt x="90" y="12"/>
                    </a:lnTo>
                    <a:lnTo>
                      <a:pt x="101" y="12"/>
                    </a:lnTo>
                    <a:lnTo>
                      <a:pt x="113" y="12"/>
                    </a:lnTo>
                    <a:lnTo>
                      <a:pt x="124" y="12"/>
                    </a:lnTo>
                    <a:lnTo>
                      <a:pt x="124" y="18"/>
                    </a:lnTo>
                    <a:lnTo>
                      <a:pt x="124" y="12"/>
                    </a:lnTo>
                    <a:lnTo>
                      <a:pt x="135" y="12"/>
                    </a:lnTo>
                    <a:lnTo>
                      <a:pt x="135" y="18"/>
                    </a:lnTo>
                    <a:lnTo>
                      <a:pt x="135" y="12"/>
                    </a:lnTo>
                    <a:lnTo>
                      <a:pt x="146" y="12"/>
                    </a:lnTo>
                    <a:lnTo>
                      <a:pt x="158" y="12"/>
                    </a:lnTo>
                    <a:lnTo>
                      <a:pt x="158" y="18"/>
                    </a:lnTo>
                    <a:lnTo>
                      <a:pt x="158" y="12"/>
                    </a:lnTo>
                    <a:lnTo>
                      <a:pt x="158" y="18"/>
                    </a:lnTo>
                    <a:lnTo>
                      <a:pt x="169" y="12"/>
                    </a:lnTo>
                    <a:lnTo>
                      <a:pt x="169" y="6"/>
                    </a:lnTo>
                    <a:lnTo>
                      <a:pt x="180" y="18"/>
                    </a:lnTo>
                    <a:lnTo>
                      <a:pt x="180" y="12"/>
                    </a:lnTo>
                    <a:lnTo>
                      <a:pt x="180" y="18"/>
                    </a:lnTo>
                    <a:lnTo>
                      <a:pt x="180" y="12"/>
                    </a:lnTo>
                    <a:lnTo>
                      <a:pt x="191" y="12"/>
                    </a:lnTo>
                    <a:lnTo>
                      <a:pt x="203" y="12"/>
                    </a:lnTo>
                    <a:lnTo>
                      <a:pt x="214" y="12"/>
                    </a:lnTo>
                    <a:lnTo>
                      <a:pt x="225" y="12"/>
                    </a:lnTo>
                    <a:lnTo>
                      <a:pt x="236" y="6"/>
                    </a:lnTo>
                    <a:lnTo>
                      <a:pt x="236" y="12"/>
                    </a:lnTo>
                    <a:lnTo>
                      <a:pt x="236" y="6"/>
                    </a:lnTo>
                    <a:lnTo>
                      <a:pt x="236" y="12"/>
                    </a:lnTo>
                    <a:lnTo>
                      <a:pt x="248" y="6"/>
                    </a:lnTo>
                    <a:lnTo>
                      <a:pt x="248" y="12"/>
                    </a:lnTo>
                  </a:path>
                </a:pathLst>
              </a:custGeom>
              <a:noFill/>
              <a:ln w="9525">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2" name="Freeform 31"/>
              <p:cNvSpPr>
                <a:spLocks/>
              </p:cNvSpPr>
              <p:nvPr/>
            </p:nvSpPr>
            <p:spPr bwMode="auto">
              <a:xfrm>
                <a:off x="2624" y="2603"/>
                <a:ext cx="143" cy="20"/>
              </a:xfrm>
              <a:custGeom>
                <a:avLst/>
                <a:gdLst>
                  <a:gd name="T0" fmla="*/ 6 w 143"/>
                  <a:gd name="T1" fmla="*/ 11 h 20"/>
                  <a:gd name="T2" fmla="*/ 13 w 143"/>
                  <a:gd name="T3" fmla="*/ 10 h 20"/>
                  <a:gd name="T4" fmla="*/ 13 w 143"/>
                  <a:gd name="T5" fmla="*/ 15 h 20"/>
                  <a:gd name="T6" fmla="*/ 13 w 143"/>
                  <a:gd name="T7" fmla="*/ 10 h 20"/>
                  <a:gd name="T8" fmla="*/ 19 w 143"/>
                  <a:gd name="T9" fmla="*/ 10 h 20"/>
                  <a:gd name="T10" fmla="*/ 19 w 143"/>
                  <a:gd name="T11" fmla="*/ 15 h 20"/>
                  <a:gd name="T12" fmla="*/ 26 w 143"/>
                  <a:gd name="T13" fmla="*/ 14 h 20"/>
                  <a:gd name="T14" fmla="*/ 26 w 143"/>
                  <a:gd name="T15" fmla="*/ 14 h 20"/>
                  <a:gd name="T16" fmla="*/ 32 w 143"/>
                  <a:gd name="T17" fmla="*/ 13 h 20"/>
                  <a:gd name="T18" fmla="*/ 32 w 143"/>
                  <a:gd name="T19" fmla="*/ 13 h 20"/>
                  <a:gd name="T20" fmla="*/ 32 w 143"/>
                  <a:gd name="T21" fmla="*/ 13 h 20"/>
                  <a:gd name="T22" fmla="*/ 38 w 143"/>
                  <a:gd name="T23" fmla="*/ 13 h 20"/>
                  <a:gd name="T24" fmla="*/ 38 w 143"/>
                  <a:gd name="T25" fmla="*/ 13 h 20"/>
                  <a:gd name="T26" fmla="*/ 45 w 143"/>
                  <a:gd name="T27" fmla="*/ 7 h 20"/>
                  <a:gd name="T28" fmla="*/ 45 w 143"/>
                  <a:gd name="T29" fmla="*/ 12 h 20"/>
                  <a:gd name="T30" fmla="*/ 53 w 143"/>
                  <a:gd name="T31" fmla="*/ 17 h 20"/>
                  <a:gd name="T32" fmla="*/ 52 w 143"/>
                  <a:gd name="T33" fmla="*/ 11 h 20"/>
                  <a:gd name="T34" fmla="*/ 53 w 143"/>
                  <a:gd name="T35" fmla="*/ 17 h 20"/>
                  <a:gd name="T36" fmla="*/ 59 w 143"/>
                  <a:gd name="T37" fmla="*/ 17 h 20"/>
                  <a:gd name="T38" fmla="*/ 58 w 143"/>
                  <a:gd name="T39" fmla="*/ 11 h 20"/>
                  <a:gd name="T40" fmla="*/ 64 w 143"/>
                  <a:gd name="T41" fmla="*/ 10 h 20"/>
                  <a:gd name="T42" fmla="*/ 65 w 143"/>
                  <a:gd name="T43" fmla="*/ 16 h 20"/>
                  <a:gd name="T44" fmla="*/ 64 w 143"/>
                  <a:gd name="T45" fmla="*/ 10 h 20"/>
                  <a:gd name="T46" fmla="*/ 72 w 143"/>
                  <a:gd name="T47" fmla="*/ 15 h 20"/>
                  <a:gd name="T48" fmla="*/ 71 w 143"/>
                  <a:gd name="T49" fmla="*/ 10 h 20"/>
                  <a:gd name="T50" fmla="*/ 78 w 143"/>
                  <a:gd name="T51" fmla="*/ 15 h 20"/>
                  <a:gd name="T52" fmla="*/ 78 w 143"/>
                  <a:gd name="T53" fmla="*/ 15 h 20"/>
                  <a:gd name="T54" fmla="*/ 84 w 143"/>
                  <a:gd name="T55" fmla="*/ 14 h 20"/>
                  <a:gd name="T56" fmla="*/ 83 w 143"/>
                  <a:gd name="T57" fmla="*/ 8 h 20"/>
                  <a:gd name="T58" fmla="*/ 84 w 143"/>
                  <a:gd name="T59" fmla="*/ 14 h 20"/>
                  <a:gd name="T60" fmla="*/ 92 w 143"/>
                  <a:gd name="T61" fmla="*/ 14 h 20"/>
                  <a:gd name="T62" fmla="*/ 91 w 143"/>
                  <a:gd name="T63" fmla="*/ 8 h 20"/>
                  <a:gd name="T64" fmla="*/ 98 w 143"/>
                  <a:gd name="T65" fmla="*/ 13 h 20"/>
                  <a:gd name="T66" fmla="*/ 98 w 143"/>
                  <a:gd name="T67" fmla="*/ 13 h 20"/>
                  <a:gd name="T68" fmla="*/ 104 w 143"/>
                  <a:gd name="T69" fmla="*/ 12 h 20"/>
                  <a:gd name="T70" fmla="*/ 104 w 143"/>
                  <a:gd name="T71" fmla="*/ 18 h 20"/>
                  <a:gd name="T72" fmla="*/ 104 w 143"/>
                  <a:gd name="T73" fmla="*/ 18 h 20"/>
                  <a:gd name="T74" fmla="*/ 111 w 143"/>
                  <a:gd name="T75" fmla="*/ 18 h 20"/>
                  <a:gd name="T76" fmla="*/ 111 w 143"/>
                  <a:gd name="T77" fmla="*/ 18 h 20"/>
                  <a:gd name="T78" fmla="*/ 116 w 143"/>
                  <a:gd name="T79" fmla="*/ 11 h 20"/>
                  <a:gd name="T80" fmla="*/ 116 w 143"/>
                  <a:gd name="T81" fmla="*/ 11 h 20"/>
                  <a:gd name="T82" fmla="*/ 117 w 143"/>
                  <a:gd name="T83" fmla="*/ 17 h 20"/>
                  <a:gd name="T84" fmla="*/ 123 w 143"/>
                  <a:gd name="T85" fmla="*/ 17 h 20"/>
                  <a:gd name="T86" fmla="*/ 121 w 143"/>
                  <a:gd name="T87" fmla="*/ 0 h 20"/>
                  <a:gd name="T88" fmla="*/ 129 w 143"/>
                  <a:gd name="T89" fmla="*/ 10 h 20"/>
                  <a:gd name="T90" fmla="*/ 129 w 143"/>
                  <a:gd name="T91" fmla="*/ 10 h 20"/>
                  <a:gd name="T92" fmla="*/ 136 w 143"/>
                  <a:gd name="T93" fmla="*/ 3 h 20"/>
                  <a:gd name="T94" fmla="*/ 136 w 143"/>
                  <a:gd name="T95" fmla="*/ 9 h 20"/>
                  <a:gd name="T96" fmla="*/ 137 w 143"/>
                  <a:gd name="T97" fmla="*/ 15 h 20"/>
                  <a:gd name="T98" fmla="*/ 142 w 143"/>
                  <a:gd name="T99" fmla="*/ 9 h 20"/>
                  <a:gd name="T100" fmla="*/ 143 w 143"/>
                  <a:gd name="T101" fmla="*/ 15 h 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3" h="20">
                    <a:moveTo>
                      <a:pt x="0" y="11"/>
                    </a:moveTo>
                    <a:lnTo>
                      <a:pt x="6" y="11"/>
                    </a:lnTo>
                    <a:lnTo>
                      <a:pt x="13" y="10"/>
                    </a:lnTo>
                    <a:lnTo>
                      <a:pt x="13" y="15"/>
                    </a:lnTo>
                    <a:lnTo>
                      <a:pt x="13" y="10"/>
                    </a:lnTo>
                    <a:lnTo>
                      <a:pt x="19" y="15"/>
                    </a:lnTo>
                    <a:lnTo>
                      <a:pt x="19" y="10"/>
                    </a:lnTo>
                    <a:lnTo>
                      <a:pt x="19" y="15"/>
                    </a:lnTo>
                    <a:lnTo>
                      <a:pt x="26" y="14"/>
                    </a:lnTo>
                    <a:lnTo>
                      <a:pt x="27" y="20"/>
                    </a:lnTo>
                    <a:lnTo>
                      <a:pt x="26" y="14"/>
                    </a:lnTo>
                    <a:lnTo>
                      <a:pt x="32" y="13"/>
                    </a:lnTo>
                    <a:lnTo>
                      <a:pt x="33" y="19"/>
                    </a:lnTo>
                    <a:lnTo>
                      <a:pt x="32" y="13"/>
                    </a:lnTo>
                    <a:lnTo>
                      <a:pt x="38" y="13"/>
                    </a:lnTo>
                    <a:lnTo>
                      <a:pt x="39" y="19"/>
                    </a:lnTo>
                    <a:lnTo>
                      <a:pt x="38" y="13"/>
                    </a:lnTo>
                    <a:lnTo>
                      <a:pt x="45" y="7"/>
                    </a:lnTo>
                    <a:lnTo>
                      <a:pt x="45" y="12"/>
                    </a:lnTo>
                    <a:lnTo>
                      <a:pt x="46" y="18"/>
                    </a:lnTo>
                    <a:lnTo>
                      <a:pt x="53" y="17"/>
                    </a:lnTo>
                    <a:lnTo>
                      <a:pt x="52" y="11"/>
                    </a:lnTo>
                    <a:lnTo>
                      <a:pt x="53" y="17"/>
                    </a:lnTo>
                    <a:lnTo>
                      <a:pt x="59" y="17"/>
                    </a:lnTo>
                    <a:lnTo>
                      <a:pt x="58" y="11"/>
                    </a:lnTo>
                    <a:lnTo>
                      <a:pt x="59" y="17"/>
                    </a:lnTo>
                    <a:lnTo>
                      <a:pt x="64" y="10"/>
                    </a:lnTo>
                    <a:lnTo>
                      <a:pt x="65" y="16"/>
                    </a:lnTo>
                    <a:lnTo>
                      <a:pt x="64" y="10"/>
                    </a:lnTo>
                    <a:lnTo>
                      <a:pt x="71" y="10"/>
                    </a:lnTo>
                    <a:lnTo>
                      <a:pt x="72" y="15"/>
                    </a:lnTo>
                    <a:lnTo>
                      <a:pt x="71" y="10"/>
                    </a:lnTo>
                    <a:lnTo>
                      <a:pt x="77" y="9"/>
                    </a:lnTo>
                    <a:lnTo>
                      <a:pt x="78" y="15"/>
                    </a:lnTo>
                    <a:lnTo>
                      <a:pt x="84" y="14"/>
                    </a:lnTo>
                    <a:lnTo>
                      <a:pt x="83" y="8"/>
                    </a:lnTo>
                    <a:lnTo>
                      <a:pt x="84" y="14"/>
                    </a:lnTo>
                    <a:lnTo>
                      <a:pt x="92" y="14"/>
                    </a:lnTo>
                    <a:lnTo>
                      <a:pt x="91" y="8"/>
                    </a:lnTo>
                    <a:lnTo>
                      <a:pt x="92" y="14"/>
                    </a:lnTo>
                    <a:lnTo>
                      <a:pt x="98" y="13"/>
                    </a:lnTo>
                    <a:lnTo>
                      <a:pt x="98" y="19"/>
                    </a:lnTo>
                    <a:lnTo>
                      <a:pt x="98" y="13"/>
                    </a:lnTo>
                    <a:lnTo>
                      <a:pt x="104" y="12"/>
                    </a:lnTo>
                    <a:lnTo>
                      <a:pt x="104" y="18"/>
                    </a:lnTo>
                    <a:lnTo>
                      <a:pt x="111" y="18"/>
                    </a:lnTo>
                    <a:lnTo>
                      <a:pt x="111" y="12"/>
                    </a:lnTo>
                    <a:lnTo>
                      <a:pt x="111" y="18"/>
                    </a:lnTo>
                    <a:lnTo>
                      <a:pt x="116" y="11"/>
                    </a:lnTo>
                    <a:lnTo>
                      <a:pt x="117" y="17"/>
                    </a:lnTo>
                    <a:lnTo>
                      <a:pt x="116" y="11"/>
                    </a:lnTo>
                    <a:lnTo>
                      <a:pt x="117" y="17"/>
                    </a:lnTo>
                    <a:lnTo>
                      <a:pt x="122" y="11"/>
                    </a:lnTo>
                    <a:lnTo>
                      <a:pt x="123" y="17"/>
                    </a:lnTo>
                    <a:lnTo>
                      <a:pt x="122" y="11"/>
                    </a:lnTo>
                    <a:lnTo>
                      <a:pt x="121" y="0"/>
                    </a:lnTo>
                    <a:lnTo>
                      <a:pt x="129" y="10"/>
                    </a:lnTo>
                    <a:lnTo>
                      <a:pt x="130" y="16"/>
                    </a:lnTo>
                    <a:lnTo>
                      <a:pt x="129" y="10"/>
                    </a:lnTo>
                    <a:lnTo>
                      <a:pt x="136" y="3"/>
                    </a:lnTo>
                    <a:lnTo>
                      <a:pt x="136" y="9"/>
                    </a:lnTo>
                    <a:lnTo>
                      <a:pt x="137" y="15"/>
                    </a:lnTo>
                    <a:lnTo>
                      <a:pt x="143" y="15"/>
                    </a:lnTo>
                    <a:lnTo>
                      <a:pt x="142" y="9"/>
                    </a:lnTo>
                    <a:lnTo>
                      <a:pt x="143" y="15"/>
                    </a:lnTo>
                    <a:lnTo>
                      <a:pt x="142" y="3"/>
                    </a:lnTo>
                  </a:path>
                </a:pathLst>
              </a:custGeom>
              <a:noFill/>
              <a:ln w="9525">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703520" name="Text Box 32"/>
          <p:cNvSpPr txBox="1">
            <a:spLocks noChangeAspect="1" noChangeArrowheads="1"/>
          </p:cNvSpPr>
          <p:nvPr/>
        </p:nvSpPr>
        <p:spPr bwMode="auto">
          <a:xfrm>
            <a:off x="5708650" y="2725738"/>
            <a:ext cx="7413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008000"/>
                </a:solidFill>
                <a:latin typeface="Arial Narrow" pitchFamily="34" charset="0"/>
              </a:rPr>
              <a:t>AQP1</a:t>
            </a:r>
          </a:p>
        </p:txBody>
      </p:sp>
      <p:sp>
        <p:nvSpPr>
          <p:cNvPr id="703521" name="Text Box 33"/>
          <p:cNvSpPr txBox="1">
            <a:spLocks noChangeAspect="1" noChangeArrowheads="1"/>
          </p:cNvSpPr>
          <p:nvPr/>
        </p:nvSpPr>
        <p:spPr bwMode="auto">
          <a:xfrm>
            <a:off x="5708650" y="2497138"/>
            <a:ext cx="581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CC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FF6600"/>
                </a:solidFill>
                <a:latin typeface="Arial Narrow" pitchFamily="34" charset="0"/>
              </a:rPr>
              <a:t>H</a:t>
            </a:r>
            <a:r>
              <a:rPr lang="en-US" sz="1600" baseline="-25000">
                <a:solidFill>
                  <a:srgbClr val="FF6600"/>
                </a:solidFill>
                <a:latin typeface="Arial Narrow" pitchFamily="34" charset="0"/>
              </a:rPr>
              <a:t>2</a:t>
            </a:r>
            <a:r>
              <a:rPr lang="en-US" sz="1600">
                <a:solidFill>
                  <a:srgbClr val="FF6600"/>
                </a:solidFill>
                <a:latin typeface="Arial Narrow" pitchFamily="34" charset="0"/>
              </a:rPr>
              <a:t>O</a:t>
            </a:r>
          </a:p>
        </p:txBody>
      </p:sp>
      <p:sp>
        <p:nvSpPr>
          <p:cNvPr id="703522" name="Rectangle 34"/>
          <p:cNvSpPr>
            <a:spLocks noChangeArrowheads="1"/>
          </p:cNvSpPr>
          <p:nvPr/>
        </p:nvSpPr>
        <p:spPr bwMode="auto">
          <a:xfrm>
            <a:off x="5775325" y="2954338"/>
            <a:ext cx="527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CC"/>
                </a:solidFill>
                <a:latin typeface="Arial Narrow" pitchFamily="34" charset="0"/>
              </a:rPr>
              <a:t>SGLT1</a:t>
            </a:r>
          </a:p>
        </p:txBody>
      </p:sp>
      <p:grpSp>
        <p:nvGrpSpPr>
          <p:cNvPr id="703523" name="Group 35"/>
          <p:cNvGrpSpPr>
            <a:grpSpLocks/>
          </p:cNvGrpSpPr>
          <p:nvPr/>
        </p:nvGrpSpPr>
        <p:grpSpPr bwMode="auto">
          <a:xfrm>
            <a:off x="3629025" y="2311400"/>
            <a:ext cx="974725" cy="474663"/>
            <a:chOff x="2112" y="3224"/>
            <a:chExt cx="614" cy="217"/>
          </a:xfrm>
        </p:grpSpPr>
        <p:sp>
          <p:nvSpPr>
            <p:cNvPr id="31866" name="Freeform 36"/>
            <p:cNvSpPr>
              <a:spLocks/>
            </p:cNvSpPr>
            <p:nvPr/>
          </p:nvSpPr>
          <p:spPr bwMode="auto">
            <a:xfrm>
              <a:off x="2112" y="3415"/>
              <a:ext cx="158" cy="26"/>
            </a:xfrm>
            <a:custGeom>
              <a:avLst/>
              <a:gdLst>
                <a:gd name="T0" fmla="*/ 2 w 206"/>
                <a:gd name="T1" fmla="*/ 13 h 26"/>
                <a:gd name="T2" fmla="*/ 2 w 206"/>
                <a:gd name="T3" fmla="*/ 17 h 26"/>
                <a:gd name="T4" fmla="*/ 2 w 206"/>
                <a:gd name="T5" fmla="*/ 13 h 26"/>
                <a:gd name="T6" fmla="*/ 2 w 206"/>
                <a:gd name="T7" fmla="*/ 13 h 26"/>
                <a:gd name="T8" fmla="*/ 2 w 206"/>
                <a:gd name="T9" fmla="*/ 13 h 26"/>
                <a:gd name="T10" fmla="*/ 2 w 206"/>
                <a:gd name="T11" fmla="*/ 9 h 26"/>
                <a:gd name="T12" fmla="*/ 2 w 206"/>
                <a:gd name="T13" fmla="*/ 22 h 26"/>
                <a:gd name="T14" fmla="*/ 2 w 206"/>
                <a:gd name="T15" fmla="*/ 17 h 26"/>
                <a:gd name="T16" fmla="*/ 2 w 206"/>
                <a:gd name="T17" fmla="*/ 9 h 26"/>
                <a:gd name="T18" fmla="*/ 2 w 206"/>
                <a:gd name="T19" fmla="*/ 9 h 26"/>
                <a:gd name="T20" fmla="*/ 3 w 206"/>
                <a:gd name="T21" fmla="*/ 13 h 26"/>
                <a:gd name="T22" fmla="*/ 3 w 206"/>
                <a:gd name="T23" fmla="*/ 22 h 26"/>
                <a:gd name="T24" fmla="*/ 3 w 206"/>
                <a:gd name="T25" fmla="*/ 13 h 26"/>
                <a:gd name="T26" fmla="*/ 4 w 206"/>
                <a:gd name="T27" fmla="*/ 13 h 26"/>
                <a:gd name="T28" fmla="*/ 4 w 206"/>
                <a:gd name="T29" fmla="*/ 9 h 26"/>
                <a:gd name="T30" fmla="*/ 4 w 206"/>
                <a:gd name="T31" fmla="*/ 17 h 26"/>
                <a:gd name="T32" fmla="*/ 4 w 206"/>
                <a:gd name="T33" fmla="*/ 13 h 26"/>
                <a:gd name="T34" fmla="*/ 5 w 206"/>
                <a:gd name="T35" fmla="*/ 13 h 26"/>
                <a:gd name="T36" fmla="*/ 5 w 206"/>
                <a:gd name="T37" fmla="*/ 17 h 26"/>
                <a:gd name="T38" fmla="*/ 5 w 206"/>
                <a:gd name="T39" fmla="*/ 13 h 26"/>
                <a:gd name="T40" fmla="*/ 5 w 206"/>
                <a:gd name="T41" fmla="*/ 13 h 26"/>
                <a:gd name="T42" fmla="*/ 5 w 206"/>
                <a:gd name="T43" fmla="*/ 17 h 26"/>
                <a:gd name="T44" fmla="*/ 5 w 206"/>
                <a:gd name="T45" fmla="*/ 22 h 26"/>
                <a:gd name="T46" fmla="*/ 5 w 206"/>
                <a:gd name="T47" fmla="*/ 17 h 26"/>
                <a:gd name="T48" fmla="*/ 5 w 206"/>
                <a:gd name="T49" fmla="*/ 9 h 26"/>
                <a:gd name="T50" fmla="*/ 5 w 206"/>
                <a:gd name="T51" fmla="*/ 13 h 26"/>
                <a:gd name="T52" fmla="*/ 5 w 206"/>
                <a:gd name="T53" fmla="*/ 22 h 26"/>
                <a:gd name="T54" fmla="*/ 5 w 206"/>
                <a:gd name="T55" fmla="*/ 9 h 26"/>
                <a:gd name="T56" fmla="*/ 6 w 206"/>
                <a:gd name="T57" fmla="*/ 9 h 26"/>
                <a:gd name="T58" fmla="*/ 6 w 206"/>
                <a:gd name="T59" fmla="*/ 17 h 26"/>
                <a:gd name="T60" fmla="*/ 6 w 206"/>
                <a:gd name="T61" fmla="*/ 9 h 26"/>
                <a:gd name="T62" fmla="*/ 6 w 206"/>
                <a:gd name="T63" fmla="*/ 9 h 26"/>
                <a:gd name="T64" fmla="*/ 6 w 206"/>
                <a:gd name="T65" fmla="*/ 13 h 26"/>
                <a:gd name="T66" fmla="*/ 6 w 206"/>
                <a:gd name="T67" fmla="*/ 9 h 26"/>
                <a:gd name="T68" fmla="*/ 7 w 206"/>
                <a:gd name="T69" fmla="*/ 17 h 26"/>
                <a:gd name="T70" fmla="*/ 7 w 206"/>
                <a:gd name="T71" fmla="*/ 13 h 26"/>
                <a:gd name="T72" fmla="*/ 7 w 206"/>
                <a:gd name="T73" fmla="*/ 13 h 26"/>
                <a:gd name="T74" fmla="*/ 7 w 206"/>
                <a:gd name="T75" fmla="*/ 13 h 26"/>
                <a:gd name="T76" fmla="*/ 7 w 206"/>
                <a:gd name="T77" fmla="*/ 22 h 26"/>
                <a:gd name="T78" fmla="*/ 7 w 206"/>
                <a:gd name="T79" fmla="*/ 22 h 26"/>
                <a:gd name="T80" fmla="*/ 7 w 206"/>
                <a:gd name="T81" fmla="*/ 13 h 26"/>
                <a:gd name="T82" fmla="*/ 8 w 206"/>
                <a:gd name="T83" fmla="*/ 13 h 26"/>
                <a:gd name="T84" fmla="*/ 8 w 206"/>
                <a:gd name="T85" fmla="*/ 13 h 26"/>
                <a:gd name="T86" fmla="*/ 8 w 206"/>
                <a:gd name="T87" fmla="*/ 17 h 26"/>
                <a:gd name="T88" fmla="*/ 8 w 206"/>
                <a:gd name="T89" fmla="*/ 9 h 26"/>
                <a:gd name="T90" fmla="*/ 8 w 206"/>
                <a:gd name="T91" fmla="*/ 17 h 26"/>
                <a:gd name="T92" fmla="*/ 8 w 206"/>
                <a:gd name="T93" fmla="*/ 9 h 26"/>
                <a:gd name="T94" fmla="*/ 8 w 206"/>
                <a:gd name="T95" fmla="*/ 22 h 26"/>
                <a:gd name="T96" fmla="*/ 8 w 206"/>
                <a:gd name="T97" fmla="*/ 17 h 26"/>
                <a:gd name="T98" fmla="*/ 8 w 206"/>
                <a:gd name="T99" fmla="*/ 0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06" h="26">
                  <a:moveTo>
                    <a:pt x="0" y="5"/>
                  </a:moveTo>
                  <a:lnTo>
                    <a:pt x="0" y="5"/>
                  </a:lnTo>
                  <a:lnTo>
                    <a:pt x="4" y="9"/>
                  </a:lnTo>
                  <a:lnTo>
                    <a:pt x="4" y="13"/>
                  </a:lnTo>
                  <a:lnTo>
                    <a:pt x="8" y="5"/>
                  </a:lnTo>
                  <a:lnTo>
                    <a:pt x="11" y="17"/>
                  </a:lnTo>
                  <a:lnTo>
                    <a:pt x="11" y="9"/>
                  </a:lnTo>
                  <a:lnTo>
                    <a:pt x="15" y="13"/>
                  </a:lnTo>
                  <a:lnTo>
                    <a:pt x="19" y="13"/>
                  </a:lnTo>
                  <a:lnTo>
                    <a:pt x="23" y="13"/>
                  </a:lnTo>
                  <a:lnTo>
                    <a:pt x="26" y="13"/>
                  </a:lnTo>
                  <a:lnTo>
                    <a:pt x="26" y="17"/>
                  </a:lnTo>
                  <a:lnTo>
                    <a:pt x="30" y="13"/>
                  </a:lnTo>
                  <a:lnTo>
                    <a:pt x="30" y="5"/>
                  </a:lnTo>
                  <a:lnTo>
                    <a:pt x="34" y="9"/>
                  </a:lnTo>
                  <a:lnTo>
                    <a:pt x="34" y="17"/>
                  </a:lnTo>
                  <a:lnTo>
                    <a:pt x="34" y="9"/>
                  </a:lnTo>
                  <a:lnTo>
                    <a:pt x="38" y="9"/>
                  </a:lnTo>
                  <a:lnTo>
                    <a:pt x="38" y="17"/>
                  </a:lnTo>
                  <a:lnTo>
                    <a:pt x="41" y="22"/>
                  </a:lnTo>
                  <a:lnTo>
                    <a:pt x="45" y="9"/>
                  </a:lnTo>
                  <a:lnTo>
                    <a:pt x="45" y="13"/>
                  </a:lnTo>
                  <a:lnTo>
                    <a:pt x="49" y="17"/>
                  </a:lnTo>
                  <a:lnTo>
                    <a:pt x="49" y="13"/>
                  </a:lnTo>
                  <a:lnTo>
                    <a:pt x="53" y="13"/>
                  </a:lnTo>
                  <a:lnTo>
                    <a:pt x="53" y="17"/>
                  </a:lnTo>
                  <a:lnTo>
                    <a:pt x="53" y="9"/>
                  </a:lnTo>
                  <a:lnTo>
                    <a:pt x="56" y="13"/>
                  </a:lnTo>
                  <a:lnTo>
                    <a:pt x="56" y="17"/>
                  </a:lnTo>
                  <a:lnTo>
                    <a:pt x="60" y="9"/>
                  </a:lnTo>
                  <a:lnTo>
                    <a:pt x="64" y="13"/>
                  </a:lnTo>
                  <a:lnTo>
                    <a:pt x="64" y="17"/>
                  </a:lnTo>
                  <a:lnTo>
                    <a:pt x="68" y="13"/>
                  </a:lnTo>
                  <a:lnTo>
                    <a:pt x="68" y="17"/>
                  </a:lnTo>
                  <a:lnTo>
                    <a:pt x="71" y="17"/>
                  </a:lnTo>
                  <a:lnTo>
                    <a:pt x="71" y="13"/>
                  </a:lnTo>
                  <a:lnTo>
                    <a:pt x="75" y="22"/>
                  </a:lnTo>
                  <a:lnTo>
                    <a:pt x="75" y="13"/>
                  </a:lnTo>
                  <a:lnTo>
                    <a:pt x="79" y="13"/>
                  </a:lnTo>
                  <a:lnTo>
                    <a:pt x="82" y="13"/>
                  </a:lnTo>
                  <a:lnTo>
                    <a:pt x="86" y="13"/>
                  </a:lnTo>
                  <a:lnTo>
                    <a:pt x="90" y="13"/>
                  </a:lnTo>
                  <a:lnTo>
                    <a:pt x="90" y="17"/>
                  </a:lnTo>
                  <a:lnTo>
                    <a:pt x="94" y="9"/>
                  </a:lnTo>
                  <a:lnTo>
                    <a:pt x="94" y="13"/>
                  </a:lnTo>
                  <a:lnTo>
                    <a:pt x="97" y="17"/>
                  </a:lnTo>
                  <a:lnTo>
                    <a:pt x="101" y="13"/>
                  </a:lnTo>
                  <a:lnTo>
                    <a:pt x="101" y="9"/>
                  </a:lnTo>
                  <a:lnTo>
                    <a:pt x="105" y="9"/>
                  </a:lnTo>
                  <a:lnTo>
                    <a:pt x="105" y="13"/>
                  </a:lnTo>
                  <a:lnTo>
                    <a:pt x="105" y="17"/>
                  </a:lnTo>
                  <a:lnTo>
                    <a:pt x="105" y="9"/>
                  </a:lnTo>
                  <a:lnTo>
                    <a:pt x="105" y="13"/>
                  </a:lnTo>
                  <a:lnTo>
                    <a:pt x="109" y="13"/>
                  </a:lnTo>
                  <a:lnTo>
                    <a:pt x="109" y="9"/>
                  </a:lnTo>
                  <a:lnTo>
                    <a:pt x="109" y="17"/>
                  </a:lnTo>
                  <a:lnTo>
                    <a:pt x="109" y="13"/>
                  </a:lnTo>
                  <a:lnTo>
                    <a:pt x="109" y="17"/>
                  </a:lnTo>
                  <a:lnTo>
                    <a:pt x="112" y="9"/>
                  </a:lnTo>
                  <a:lnTo>
                    <a:pt x="112" y="13"/>
                  </a:lnTo>
                  <a:lnTo>
                    <a:pt x="116" y="13"/>
                  </a:lnTo>
                  <a:lnTo>
                    <a:pt x="116" y="9"/>
                  </a:lnTo>
                  <a:lnTo>
                    <a:pt x="116" y="13"/>
                  </a:lnTo>
                  <a:lnTo>
                    <a:pt x="116" y="9"/>
                  </a:lnTo>
                  <a:lnTo>
                    <a:pt x="120" y="9"/>
                  </a:lnTo>
                  <a:lnTo>
                    <a:pt x="120" y="17"/>
                  </a:lnTo>
                  <a:lnTo>
                    <a:pt x="124" y="9"/>
                  </a:lnTo>
                  <a:lnTo>
                    <a:pt x="124" y="22"/>
                  </a:lnTo>
                  <a:lnTo>
                    <a:pt x="124" y="9"/>
                  </a:lnTo>
                  <a:lnTo>
                    <a:pt x="124" y="17"/>
                  </a:lnTo>
                  <a:lnTo>
                    <a:pt x="124" y="13"/>
                  </a:lnTo>
                  <a:lnTo>
                    <a:pt x="127" y="17"/>
                  </a:lnTo>
                  <a:lnTo>
                    <a:pt x="127" y="13"/>
                  </a:lnTo>
                  <a:lnTo>
                    <a:pt x="127" y="9"/>
                  </a:lnTo>
                  <a:lnTo>
                    <a:pt x="127" y="22"/>
                  </a:lnTo>
                  <a:lnTo>
                    <a:pt x="127" y="9"/>
                  </a:lnTo>
                  <a:lnTo>
                    <a:pt x="131" y="13"/>
                  </a:lnTo>
                  <a:lnTo>
                    <a:pt x="135" y="9"/>
                  </a:lnTo>
                  <a:lnTo>
                    <a:pt x="135" y="22"/>
                  </a:lnTo>
                  <a:lnTo>
                    <a:pt x="135" y="13"/>
                  </a:lnTo>
                  <a:lnTo>
                    <a:pt x="139" y="17"/>
                  </a:lnTo>
                  <a:lnTo>
                    <a:pt x="139" y="9"/>
                  </a:lnTo>
                  <a:lnTo>
                    <a:pt x="139" y="13"/>
                  </a:lnTo>
                  <a:lnTo>
                    <a:pt x="142" y="13"/>
                  </a:lnTo>
                  <a:lnTo>
                    <a:pt x="142" y="9"/>
                  </a:lnTo>
                  <a:lnTo>
                    <a:pt x="142" y="13"/>
                  </a:lnTo>
                  <a:lnTo>
                    <a:pt x="142" y="9"/>
                  </a:lnTo>
                  <a:lnTo>
                    <a:pt x="146" y="17"/>
                  </a:lnTo>
                  <a:lnTo>
                    <a:pt x="146" y="13"/>
                  </a:lnTo>
                  <a:lnTo>
                    <a:pt x="146" y="9"/>
                  </a:lnTo>
                  <a:lnTo>
                    <a:pt x="150" y="13"/>
                  </a:lnTo>
                  <a:lnTo>
                    <a:pt x="150" y="9"/>
                  </a:lnTo>
                  <a:lnTo>
                    <a:pt x="154" y="13"/>
                  </a:lnTo>
                  <a:lnTo>
                    <a:pt x="154" y="17"/>
                  </a:lnTo>
                  <a:lnTo>
                    <a:pt x="154" y="13"/>
                  </a:lnTo>
                  <a:lnTo>
                    <a:pt x="157" y="13"/>
                  </a:lnTo>
                  <a:lnTo>
                    <a:pt x="157" y="9"/>
                  </a:lnTo>
                  <a:lnTo>
                    <a:pt x="157" y="13"/>
                  </a:lnTo>
                  <a:lnTo>
                    <a:pt x="157" y="17"/>
                  </a:lnTo>
                  <a:lnTo>
                    <a:pt x="161" y="13"/>
                  </a:lnTo>
                  <a:lnTo>
                    <a:pt x="161" y="17"/>
                  </a:lnTo>
                  <a:lnTo>
                    <a:pt x="161" y="9"/>
                  </a:lnTo>
                  <a:lnTo>
                    <a:pt x="165" y="13"/>
                  </a:lnTo>
                  <a:lnTo>
                    <a:pt x="165" y="17"/>
                  </a:lnTo>
                  <a:lnTo>
                    <a:pt x="165" y="13"/>
                  </a:lnTo>
                  <a:lnTo>
                    <a:pt x="165" y="22"/>
                  </a:lnTo>
                  <a:lnTo>
                    <a:pt x="169" y="13"/>
                  </a:lnTo>
                  <a:lnTo>
                    <a:pt x="169" y="17"/>
                  </a:lnTo>
                  <a:lnTo>
                    <a:pt x="169" y="22"/>
                  </a:lnTo>
                  <a:lnTo>
                    <a:pt x="169" y="13"/>
                  </a:lnTo>
                  <a:lnTo>
                    <a:pt x="172" y="22"/>
                  </a:lnTo>
                  <a:lnTo>
                    <a:pt x="172" y="13"/>
                  </a:lnTo>
                  <a:lnTo>
                    <a:pt x="172" y="22"/>
                  </a:lnTo>
                  <a:lnTo>
                    <a:pt x="172" y="26"/>
                  </a:lnTo>
                  <a:lnTo>
                    <a:pt x="176" y="22"/>
                  </a:lnTo>
                  <a:lnTo>
                    <a:pt x="176" y="5"/>
                  </a:lnTo>
                  <a:lnTo>
                    <a:pt x="176" y="22"/>
                  </a:lnTo>
                  <a:lnTo>
                    <a:pt x="176" y="13"/>
                  </a:lnTo>
                  <a:lnTo>
                    <a:pt x="176" y="17"/>
                  </a:lnTo>
                  <a:lnTo>
                    <a:pt x="180" y="9"/>
                  </a:lnTo>
                  <a:lnTo>
                    <a:pt x="180" y="13"/>
                  </a:lnTo>
                  <a:lnTo>
                    <a:pt x="184" y="13"/>
                  </a:lnTo>
                  <a:lnTo>
                    <a:pt x="184" y="9"/>
                  </a:lnTo>
                  <a:lnTo>
                    <a:pt x="184" y="17"/>
                  </a:lnTo>
                  <a:lnTo>
                    <a:pt x="187" y="13"/>
                  </a:lnTo>
                  <a:lnTo>
                    <a:pt x="187" y="9"/>
                  </a:lnTo>
                  <a:lnTo>
                    <a:pt x="187" y="13"/>
                  </a:lnTo>
                  <a:lnTo>
                    <a:pt x="187" y="17"/>
                  </a:lnTo>
                  <a:lnTo>
                    <a:pt x="191" y="13"/>
                  </a:lnTo>
                  <a:lnTo>
                    <a:pt x="191" y="9"/>
                  </a:lnTo>
                  <a:lnTo>
                    <a:pt x="191" y="13"/>
                  </a:lnTo>
                  <a:lnTo>
                    <a:pt x="195" y="13"/>
                  </a:lnTo>
                  <a:lnTo>
                    <a:pt x="195" y="9"/>
                  </a:lnTo>
                  <a:lnTo>
                    <a:pt x="195" y="17"/>
                  </a:lnTo>
                  <a:lnTo>
                    <a:pt x="195" y="13"/>
                  </a:lnTo>
                  <a:lnTo>
                    <a:pt x="199" y="13"/>
                  </a:lnTo>
                  <a:lnTo>
                    <a:pt x="199" y="9"/>
                  </a:lnTo>
                  <a:lnTo>
                    <a:pt x="199" y="17"/>
                  </a:lnTo>
                  <a:lnTo>
                    <a:pt x="199" y="26"/>
                  </a:lnTo>
                  <a:lnTo>
                    <a:pt x="202" y="17"/>
                  </a:lnTo>
                  <a:lnTo>
                    <a:pt x="202" y="22"/>
                  </a:lnTo>
                  <a:lnTo>
                    <a:pt x="202" y="17"/>
                  </a:lnTo>
                  <a:lnTo>
                    <a:pt x="202" y="13"/>
                  </a:lnTo>
                  <a:lnTo>
                    <a:pt x="206" y="17"/>
                  </a:lnTo>
                  <a:lnTo>
                    <a:pt x="206" y="13"/>
                  </a:lnTo>
                  <a:lnTo>
                    <a:pt x="206" y="0"/>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7" name="Freeform 37"/>
            <p:cNvSpPr>
              <a:spLocks/>
            </p:cNvSpPr>
            <p:nvPr/>
          </p:nvSpPr>
          <p:spPr bwMode="auto">
            <a:xfrm>
              <a:off x="2268" y="3224"/>
              <a:ext cx="458" cy="192"/>
            </a:xfrm>
            <a:custGeom>
              <a:avLst/>
              <a:gdLst>
                <a:gd name="T0" fmla="*/ 2 w 596"/>
                <a:gd name="T1" fmla="*/ 9 h 192"/>
                <a:gd name="T2" fmla="*/ 2 w 596"/>
                <a:gd name="T3" fmla="*/ 22 h 192"/>
                <a:gd name="T4" fmla="*/ 2 w 596"/>
                <a:gd name="T5" fmla="*/ 31 h 192"/>
                <a:gd name="T6" fmla="*/ 2 w 596"/>
                <a:gd name="T7" fmla="*/ 53 h 192"/>
                <a:gd name="T8" fmla="*/ 2 w 596"/>
                <a:gd name="T9" fmla="*/ 66 h 192"/>
                <a:gd name="T10" fmla="*/ 2 w 596"/>
                <a:gd name="T11" fmla="*/ 79 h 192"/>
                <a:gd name="T12" fmla="*/ 2 w 596"/>
                <a:gd name="T13" fmla="*/ 88 h 192"/>
                <a:gd name="T14" fmla="*/ 3 w 596"/>
                <a:gd name="T15" fmla="*/ 105 h 192"/>
                <a:gd name="T16" fmla="*/ 4 w 596"/>
                <a:gd name="T17" fmla="*/ 105 h 192"/>
                <a:gd name="T18" fmla="*/ 4 w 596"/>
                <a:gd name="T19" fmla="*/ 114 h 192"/>
                <a:gd name="T20" fmla="*/ 4 w 596"/>
                <a:gd name="T21" fmla="*/ 114 h 192"/>
                <a:gd name="T22" fmla="*/ 4 w 596"/>
                <a:gd name="T23" fmla="*/ 127 h 192"/>
                <a:gd name="T24" fmla="*/ 5 w 596"/>
                <a:gd name="T25" fmla="*/ 132 h 192"/>
                <a:gd name="T26" fmla="*/ 5 w 596"/>
                <a:gd name="T27" fmla="*/ 136 h 192"/>
                <a:gd name="T28" fmla="*/ 5 w 596"/>
                <a:gd name="T29" fmla="*/ 141 h 192"/>
                <a:gd name="T30" fmla="*/ 6 w 596"/>
                <a:gd name="T31" fmla="*/ 136 h 192"/>
                <a:gd name="T32" fmla="*/ 6 w 596"/>
                <a:gd name="T33" fmla="*/ 146 h 192"/>
                <a:gd name="T34" fmla="*/ 7 w 596"/>
                <a:gd name="T35" fmla="*/ 141 h 192"/>
                <a:gd name="T36" fmla="*/ 7 w 596"/>
                <a:gd name="T37" fmla="*/ 146 h 192"/>
                <a:gd name="T38" fmla="*/ 7 w 596"/>
                <a:gd name="T39" fmla="*/ 141 h 192"/>
                <a:gd name="T40" fmla="*/ 8 w 596"/>
                <a:gd name="T41" fmla="*/ 150 h 192"/>
                <a:gd name="T42" fmla="*/ 8 w 596"/>
                <a:gd name="T43" fmla="*/ 154 h 192"/>
                <a:gd name="T44" fmla="*/ 9 w 596"/>
                <a:gd name="T45" fmla="*/ 159 h 192"/>
                <a:gd name="T46" fmla="*/ 9 w 596"/>
                <a:gd name="T47" fmla="*/ 159 h 192"/>
                <a:gd name="T48" fmla="*/ 9 w 596"/>
                <a:gd name="T49" fmla="*/ 150 h 192"/>
                <a:gd name="T50" fmla="*/ 9 w 596"/>
                <a:gd name="T51" fmla="*/ 159 h 192"/>
                <a:gd name="T52" fmla="*/ 10 w 596"/>
                <a:gd name="T53" fmla="*/ 159 h 192"/>
                <a:gd name="T54" fmla="*/ 10 w 596"/>
                <a:gd name="T55" fmla="*/ 159 h 192"/>
                <a:gd name="T56" fmla="*/ 11 w 596"/>
                <a:gd name="T57" fmla="*/ 159 h 192"/>
                <a:gd name="T58" fmla="*/ 12 w 596"/>
                <a:gd name="T59" fmla="*/ 159 h 192"/>
                <a:gd name="T60" fmla="*/ 12 w 596"/>
                <a:gd name="T61" fmla="*/ 163 h 192"/>
                <a:gd name="T62" fmla="*/ 12 w 596"/>
                <a:gd name="T63" fmla="*/ 163 h 192"/>
                <a:gd name="T64" fmla="*/ 12 w 596"/>
                <a:gd name="T65" fmla="*/ 163 h 192"/>
                <a:gd name="T66" fmla="*/ 12 w 596"/>
                <a:gd name="T67" fmla="*/ 163 h 192"/>
                <a:gd name="T68" fmla="*/ 13 w 596"/>
                <a:gd name="T69" fmla="*/ 163 h 192"/>
                <a:gd name="T70" fmla="*/ 13 w 596"/>
                <a:gd name="T71" fmla="*/ 172 h 192"/>
                <a:gd name="T72" fmla="*/ 13 w 596"/>
                <a:gd name="T73" fmla="*/ 163 h 192"/>
                <a:gd name="T74" fmla="*/ 14 w 596"/>
                <a:gd name="T75" fmla="*/ 172 h 192"/>
                <a:gd name="T76" fmla="*/ 15 w 596"/>
                <a:gd name="T77" fmla="*/ 172 h 192"/>
                <a:gd name="T78" fmla="*/ 15 w 596"/>
                <a:gd name="T79" fmla="*/ 172 h 192"/>
                <a:gd name="T80" fmla="*/ 15 w 596"/>
                <a:gd name="T81" fmla="*/ 163 h 192"/>
                <a:gd name="T82" fmla="*/ 16 w 596"/>
                <a:gd name="T83" fmla="*/ 172 h 192"/>
                <a:gd name="T84" fmla="*/ 16 w 596"/>
                <a:gd name="T85" fmla="*/ 163 h 192"/>
                <a:gd name="T86" fmla="*/ 17 w 596"/>
                <a:gd name="T87" fmla="*/ 163 h 192"/>
                <a:gd name="T88" fmla="*/ 17 w 596"/>
                <a:gd name="T89" fmla="*/ 172 h 192"/>
                <a:gd name="T90" fmla="*/ 18 w 596"/>
                <a:gd name="T91" fmla="*/ 163 h 192"/>
                <a:gd name="T92" fmla="*/ 19 w 596"/>
                <a:gd name="T93" fmla="*/ 172 h 192"/>
                <a:gd name="T94" fmla="*/ 19 w 596"/>
                <a:gd name="T95" fmla="*/ 172 h 192"/>
                <a:gd name="T96" fmla="*/ 21 w 596"/>
                <a:gd name="T97" fmla="*/ 172 h 192"/>
                <a:gd name="T98" fmla="*/ 21 w 596"/>
                <a:gd name="T99" fmla="*/ 172 h 192"/>
                <a:gd name="T100" fmla="*/ 22 w 596"/>
                <a:gd name="T101" fmla="*/ 172 h 192"/>
                <a:gd name="T102" fmla="*/ 22 w 596"/>
                <a:gd name="T103" fmla="*/ 172 h 192"/>
                <a:gd name="T104" fmla="*/ 22 w 596"/>
                <a:gd name="T105" fmla="*/ 181 h 192"/>
                <a:gd name="T106" fmla="*/ 22 w 596"/>
                <a:gd name="T107" fmla="*/ 181 h 192"/>
                <a:gd name="T108" fmla="*/ 22 w 596"/>
                <a:gd name="T109" fmla="*/ 181 h 192"/>
                <a:gd name="T110" fmla="*/ 23 w 596"/>
                <a:gd name="T111" fmla="*/ 181 h 192"/>
                <a:gd name="T112" fmla="*/ 24 w 596"/>
                <a:gd name="T113" fmla="*/ 172 h 192"/>
                <a:gd name="T114" fmla="*/ 24 w 596"/>
                <a:gd name="T115" fmla="*/ 172 h 192"/>
                <a:gd name="T116" fmla="*/ 25 w 596"/>
                <a:gd name="T117" fmla="*/ 172 h 192"/>
                <a:gd name="T118" fmla="*/ 25 w 596"/>
                <a:gd name="T119" fmla="*/ 172 h 192"/>
                <a:gd name="T120" fmla="*/ 25 w 596"/>
                <a:gd name="T121" fmla="*/ 172 h 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6" h="192">
                  <a:moveTo>
                    <a:pt x="3" y="192"/>
                  </a:moveTo>
                  <a:lnTo>
                    <a:pt x="0" y="141"/>
                  </a:lnTo>
                  <a:lnTo>
                    <a:pt x="0" y="110"/>
                  </a:lnTo>
                  <a:lnTo>
                    <a:pt x="4" y="83"/>
                  </a:lnTo>
                  <a:lnTo>
                    <a:pt x="4" y="57"/>
                  </a:lnTo>
                  <a:lnTo>
                    <a:pt x="4" y="39"/>
                  </a:lnTo>
                  <a:lnTo>
                    <a:pt x="4" y="22"/>
                  </a:lnTo>
                  <a:lnTo>
                    <a:pt x="8" y="13"/>
                  </a:lnTo>
                  <a:lnTo>
                    <a:pt x="8" y="9"/>
                  </a:lnTo>
                  <a:lnTo>
                    <a:pt x="12" y="0"/>
                  </a:lnTo>
                  <a:lnTo>
                    <a:pt x="12" y="4"/>
                  </a:lnTo>
                  <a:lnTo>
                    <a:pt x="12" y="0"/>
                  </a:lnTo>
                  <a:lnTo>
                    <a:pt x="15" y="9"/>
                  </a:lnTo>
                  <a:lnTo>
                    <a:pt x="15" y="13"/>
                  </a:lnTo>
                  <a:lnTo>
                    <a:pt x="15" y="9"/>
                  </a:lnTo>
                  <a:lnTo>
                    <a:pt x="15" y="22"/>
                  </a:lnTo>
                  <a:lnTo>
                    <a:pt x="19" y="31"/>
                  </a:lnTo>
                  <a:lnTo>
                    <a:pt x="19" y="22"/>
                  </a:lnTo>
                  <a:lnTo>
                    <a:pt x="19" y="31"/>
                  </a:lnTo>
                  <a:lnTo>
                    <a:pt x="19" y="22"/>
                  </a:lnTo>
                  <a:lnTo>
                    <a:pt x="23" y="22"/>
                  </a:lnTo>
                  <a:lnTo>
                    <a:pt x="23" y="31"/>
                  </a:lnTo>
                  <a:lnTo>
                    <a:pt x="27" y="31"/>
                  </a:lnTo>
                  <a:lnTo>
                    <a:pt x="30" y="35"/>
                  </a:lnTo>
                  <a:lnTo>
                    <a:pt x="30" y="44"/>
                  </a:lnTo>
                  <a:lnTo>
                    <a:pt x="30" y="39"/>
                  </a:lnTo>
                  <a:lnTo>
                    <a:pt x="30" y="53"/>
                  </a:lnTo>
                  <a:lnTo>
                    <a:pt x="34" y="44"/>
                  </a:lnTo>
                  <a:lnTo>
                    <a:pt x="34" y="53"/>
                  </a:lnTo>
                  <a:lnTo>
                    <a:pt x="34" y="44"/>
                  </a:lnTo>
                  <a:lnTo>
                    <a:pt x="34" y="53"/>
                  </a:lnTo>
                  <a:lnTo>
                    <a:pt x="38" y="53"/>
                  </a:lnTo>
                  <a:lnTo>
                    <a:pt x="38" y="57"/>
                  </a:lnTo>
                  <a:lnTo>
                    <a:pt x="38" y="61"/>
                  </a:lnTo>
                  <a:lnTo>
                    <a:pt x="42" y="66"/>
                  </a:lnTo>
                  <a:lnTo>
                    <a:pt x="42" y="57"/>
                  </a:lnTo>
                  <a:lnTo>
                    <a:pt x="42" y="66"/>
                  </a:lnTo>
                  <a:lnTo>
                    <a:pt x="45" y="66"/>
                  </a:lnTo>
                  <a:lnTo>
                    <a:pt x="45" y="70"/>
                  </a:lnTo>
                  <a:lnTo>
                    <a:pt x="45" y="66"/>
                  </a:lnTo>
                  <a:lnTo>
                    <a:pt x="45" y="75"/>
                  </a:lnTo>
                  <a:lnTo>
                    <a:pt x="49" y="70"/>
                  </a:lnTo>
                  <a:lnTo>
                    <a:pt x="49" y="79"/>
                  </a:lnTo>
                  <a:lnTo>
                    <a:pt x="49" y="75"/>
                  </a:lnTo>
                  <a:lnTo>
                    <a:pt x="49" y="79"/>
                  </a:lnTo>
                  <a:lnTo>
                    <a:pt x="53" y="79"/>
                  </a:lnTo>
                  <a:lnTo>
                    <a:pt x="53" y="88"/>
                  </a:lnTo>
                  <a:lnTo>
                    <a:pt x="53" y="79"/>
                  </a:lnTo>
                  <a:lnTo>
                    <a:pt x="53" y="83"/>
                  </a:lnTo>
                  <a:lnTo>
                    <a:pt x="56" y="88"/>
                  </a:lnTo>
                  <a:lnTo>
                    <a:pt x="56" y="92"/>
                  </a:lnTo>
                  <a:lnTo>
                    <a:pt x="56" y="88"/>
                  </a:lnTo>
                  <a:lnTo>
                    <a:pt x="56" y="92"/>
                  </a:lnTo>
                  <a:lnTo>
                    <a:pt x="60" y="88"/>
                  </a:lnTo>
                  <a:lnTo>
                    <a:pt x="60" y="97"/>
                  </a:lnTo>
                  <a:lnTo>
                    <a:pt x="60" y="92"/>
                  </a:lnTo>
                  <a:lnTo>
                    <a:pt x="64" y="105"/>
                  </a:lnTo>
                  <a:lnTo>
                    <a:pt x="64" y="92"/>
                  </a:lnTo>
                  <a:lnTo>
                    <a:pt x="64" y="97"/>
                  </a:lnTo>
                  <a:lnTo>
                    <a:pt x="64" y="92"/>
                  </a:lnTo>
                  <a:lnTo>
                    <a:pt x="64" y="97"/>
                  </a:lnTo>
                  <a:lnTo>
                    <a:pt x="68" y="92"/>
                  </a:lnTo>
                  <a:lnTo>
                    <a:pt x="68" y="97"/>
                  </a:lnTo>
                  <a:lnTo>
                    <a:pt x="68" y="105"/>
                  </a:lnTo>
                  <a:lnTo>
                    <a:pt x="68" y="101"/>
                  </a:lnTo>
                  <a:lnTo>
                    <a:pt x="71" y="105"/>
                  </a:lnTo>
                  <a:lnTo>
                    <a:pt x="71" y="101"/>
                  </a:lnTo>
                  <a:lnTo>
                    <a:pt x="71" y="110"/>
                  </a:lnTo>
                  <a:lnTo>
                    <a:pt x="75" y="105"/>
                  </a:lnTo>
                  <a:lnTo>
                    <a:pt x="75" y="101"/>
                  </a:lnTo>
                  <a:lnTo>
                    <a:pt x="75" y="114"/>
                  </a:lnTo>
                  <a:lnTo>
                    <a:pt x="75" y="97"/>
                  </a:lnTo>
                  <a:lnTo>
                    <a:pt x="75" y="110"/>
                  </a:lnTo>
                  <a:lnTo>
                    <a:pt x="79" y="105"/>
                  </a:lnTo>
                  <a:lnTo>
                    <a:pt x="79" y="110"/>
                  </a:lnTo>
                  <a:lnTo>
                    <a:pt x="79" y="114"/>
                  </a:lnTo>
                  <a:lnTo>
                    <a:pt x="79" y="110"/>
                  </a:lnTo>
                  <a:lnTo>
                    <a:pt x="79" y="114"/>
                  </a:lnTo>
                  <a:lnTo>
                    <a:pt x="83" y="114"/>
                  </a:lnTo>
                  <a:lnTo>
                    <a:pt x="83" y="110"/>
                  </a:lnTo>
                  <a:lnTo>
                    <a:pt x="83" y="114"/>
                  </a:lnTo>
                  <a:lnTo>
                    <a:pt x="83" y="118"/>
                  </a:lnTo>
                  <a:lnTo>
                    <a:pt x="86" y="118"/>
                  </a:lnTo>
                  <a:lnTo>
                    <a:pt x="86" y="114"/>
                  </a:lnTo>
                  <a:lnTo>
                    <a:pt x="86" y="118"/>
                  </a:lnTo>
                  <a:lnTo>
                    <a:pt x="90" y="123"/>
                  </a:lnTo>
                  <a:lnTo>
                    <a:pt x="90" y="118"/>
                  </a:lnTo>
                  <a:lnTo>
                    <a:pt x="90" y="114"/>
                  </a:lnTo>
                  <a:lnTo>
                    <a:pt x="90" y="118"/>
                  </a:lnTo>
                  <a:lnTo>
                    <a:pt x="94" y="127"/>
                  </a:lnTo>
                  <a:lnTo>
                    <a:pt x="94" y="114"/>
                  </a:lnTo>
                  <a:lnTo>
                    <a:pt x="94" y="127"/>
                  </a:lnTo>
                  <a:lnTo>
                    <a:pt x="94" y="114"/>
                  </a:lnTo>
                  <a:lnTo>
                    <a:pt x="94" y="123"/>
                  </a:lnTo>
                  <a:lnTo>
                    <a:pt x="98" y="114"/>
                  </a:lnTo>
                  <a:lnTo>
                    <a:pt x="98" y="123"/>
                  </a:lnTo>
                  <a:lnTo>
                    <a:pt x="98" y="127"/>
                  </a:lnTo>
                  <a:lnTo>
                    <a:pt x="101" y="127"/>
                  </a:lnTo>
                  <a:lnTo>
                    <a:pt x="101" y="123"/>
                  </a:lnTo>
                  <a:lnTo>
                    <a:pt x="101" y="127"/>
                  </a:lnTo>
                  <a:lnTo>
                    <a:pt x="106" y="132"/>
                  </a:lnTo>
                  <a:lnTo>
                    <a:pt x="106" y="127"/>
                  </a:lnTo>
                  <a:lnTo>
                    <a:pt x="109" y="127"/>
                  </a:lnTo>
                  <a:lnTo>
                    <a:pt x="109" y="132"/>
                  </a:lnTo>
                  <a:lnTo>
                    <a:pt x="112" y="127"/>
                  </a:lnTo>
                  <a:lnTo>
                    <a:pt x="112" y="132"/>
                  </a:lnTo>
                  <a:lnTo>
                    <a:pt x="112" y="136"/>
                  </a:lnTo>
                  <a:lnTo>
                    <a:pt x="112" y="132"/>
                  </a:lnTo>
                  <a:lnTo>
                    <a:pt x="116" y="136"/>
                  </a:lnTo>
                  <a:lnTo>
                    <a:pt x="116" y="127"/>
                  </a:lnTo>
                  <a:lnTo>
                    <a:pt x="116" y="132"/>
                  </a:lnTo>
                  <a:lnTo>
                    <a:pt x="116" y="136"/>
                  </a:lnTo>
                  <a:lnTo>
                    <a:pt x="120" y="127"/>
                  </a:lnTo>
                  <a:lnTo>
                    <a:pt x="120" y="132"/>
                  </a:lnTo>
                  <a:lnTo>
                    <a:pt x="120" y="136"/>
                  </a:lnTo>
                  <a:lnTo>
                    <a:pt x="124" y="141"/>
                  </a:lnTo>
                  <a:lnTo>
                    <a:pt x="124" y="136"/>
                  </a:lnTo>
                  <a:lnTo>
                    <a:pt x="124" y="141"/>
                  </a:lnTo>
                  <a:lnTo>
                    <a:pt x="124" y="136"/>
                  </a:lnTo>
                  <a:lnTo>
                    <a:pt x="127" y="132"/>
                  </a:lnTo>
                  <a:lnTo>
                    <a:pt x="127" y="136"/>
                  </a:lnTo>
                  <a:lnTo>
                    <a:pt x="127" y="141"/>
                  </a:lnTo>
                  <a:lnTo>
                    <a:pt x="132" y="136"/>
                  </a:lnTo>
                  <a:lnTo>
                    <a:pt x="132" y="146"/>
                  </a:lnTo>
                  <a:lnTo>
                    <a:pt x="132" y="141"/>
                  </a:lnTo>
                  <a:lnTo>
                    <a:pt x="132" y="136"/>
                  </a:lnTo>
                  <a:lnTo>
                    <a:pt x="132" y="141"/>
                  </a:lnTo>
                  <a:lnTo>
                    <a:pt x="135" y="141"/>
                  </a:lnTo>
                  <a:lnTo>
                    <a:pt x="135" y="150"/>
                  </a:lnTo>
                  <a:lnTo>
                    <a:pt x="135" y="141"/>
                  </a:lnTo>
                  <a:lnTo>
                    <a:pt x="135" y="136"/>
                  </a:lnTo>
                  <a:lnTo>
                    <a:pt x="139" y="136"/>
                  </a:lnTo>
                  <a:lnTo>
                    <a:pt x="139" y="141"/>
                  </a:lnTo>
                  <a:lnTo>
                    <a:pt x="142" y="141"/>
                  </a:lnTo>
                  <a:lnTo>
                    <a:pt x="142" y="146"/>
                  </a:lnTo>
                  <a:lnTo>
                    <a:pt x="142" y="141"/>
                  </a:lnTo>
                  <a:lnTo>
                    <a:pt x="142" y="136"/>
                  </a:lnTo>
                  <a:lnTo>
                    <a:pt x="147" y="146"/>
                  </a:lnTo>
                  <a:lnTo>
                    <a:pt x="147" y="141"/>
                  </a:lnTo>
                  <a:lnTo>
                    <a:pt x="147" y="146"/>
                  </a:lnTo>
                  <a:lnTo>
                    <a:pt x="147" y="141"/>
                  </a:lnTo>
                  <a:lnTo>
                    <a:pt x="150" y="146"/>
                  </a:lnTo>
                  <a:lnTo>
                    <a:pt x="150" y="154"/>
                  </a:lnTo>
                  <a:lnTo>
                    <a:pt x="150" y="141"/>
                  </a:lnTo>
                  <a:lnTo>
                    <a:pt x="150" y="146"/>
                  </a:lnTo>
                  <a:lnTo>
                    <a:pt x="154" y="150"/>
                  </a:lnTo>
                  <a:lnTo>
                    <a:pt x="154" y="146"/>
                  </a:lnTo>
                  <a:lnTo>
                    <a:pt x="154" y="141"/>
                  </a:lnTo>
                  <a:lnTo>
                    <a:pt x="154" y="150"/>
                  </a:lnTo>
                  <a:lnTo>
                    <a:pt x="157" y="159"/>
                  </a:lnTo>
                  <a:lnTo>
                    <a:pt x="157" y="146"/>
                  </a:lnTo>
                  <a:lnTo>
                    <a:pt x="157" y="150"/>
                  </a:lnTo>
                  <a:lnTo>
                    <a:pt x="157" y="146"/>
                  </a:lnTo>
                  <a:lnTo>
                    <a:pt x="161" y="150"/>
                  </a:lnTo>
                  <a:lnTo>
                    <a:pt x="161" y="146"/>
                  </a:lnTo>
                  <a:lnTo>
                    <a:pt x="161" y="150"/>
                  </a:lnTo>
                  <a:lnTo>
                    <a:pt x="161" y="154"/>
                  </a:lnTo>
                  <a:lnTo>
                    <a:pt x="165" y="146"/>
                  </a:lnTo>
                  <a:lnTo>
                    <a:pt x="165" y="150"/>
                  </a:lnTo>
                  <a:lnTo>
                    <a:pt x="165" y="141"/>
                  </a:lnTo>
                  <a:lnTo>
                    <a:pt x="165" y="150"/>
                  </a:lnTo>
                  <a:lnTo>
                    <a:pt x="168" y="146"/>
                  </a:lnTo>
                  <a:lnTo>
                    <a:pt x="168" y="150"/>
                  </a:lnTo>
                  <a:lnTo>
                    <a:pt x="168" y="154"/>
                  </a:lnTo>
                  <a:lnTo>
                    <a:pt x="168" y="146"/>
                  </a:lnTo>
                  <a:lnTo>
                    <a:pt x="168" y="150"/>
                  </a:lnTo>
                  <a:lnTo>
                    <a:pt x="173" y="141"/>
                  </a:lnTo>
                  <a:lnTo>
                    <a:pt x="173" y="150"/>
                  </a:lnTo>
                  <a:lnTo>
                    <a:pt x="173" y="141"/>
                  </a:lnTo>
                  <a:lnTo>
                    <a:pt x="176" y="154"/>
                  </a:lnTo>
                  <a:lnTo>
                    <a:pt x="176" y="150"/>
                  </a:lnTo>
                  <a:lnTo>
                    <a:pt x="180" y="159"/>
                  </a:lnTo>
                  <a:lnTo>
                    <a:pt x="180" y="150"/>
                  </a:lnTo>
                  <a:lnTo>
                    <a:pt x="180" y="154"/>
                  </a:lnTo>
                  <a:lnTo>
                    <a:pt x="183" y="154"/>
                  </a:lnTo>
                  <a:lnTo>
                    <a:pt x="183" y="150"/>
                  </a:lnTo>
                  <a:lnTo>
                    <a:pt x="183" y="163"/>
                  </a:lnTo>
                  <a:lnTo>
                    <a:pt x="188" y="154"/>
                  </a:lnTo>
                  <a:lnTo>
                    <a:pt x="188" y="150"/>
                  </a:lnTo>
                  <a:lnTo>
                    <a:pt x="191" y="154"/>
                  </a:lnTo>
                  <a:lnTo>
                    <a:pt x="191" y="150"/>
                  </a:lnTo>
                  <a:lnTo>
                    <a:pt x="191" y="154"/>
                  </a:lnTo>
                  <a:lnTo>
                    <a:pt x="195" y="150"/>
                  </a:lnTo>
                  <a:lnTo>
                    <a:pt x="195" y="154"/>
                  </a:lnTo>
                  <a:lnTo>
                    <a:pt x="195" y="150"/>
                  </a:lnTo>
                  <a:lnTo>
                    <a:pt x="195" y="154"/>
                  </a:lnTo>
                  <a:lnTo>
                    <a:pt x="199" y="159"/>
                  </a:lnTo>
                  <a:lnTo>
                    <a:pt x="199" y="150"/>
                  </a:lnTo>
                  <a:lnTo>
                    <a:pt x="199" y="163"/>
                  </a:lnTo>
                  <a:lnTo>
                    <a:pt x="199" y="154"/>
                  </a:lnTo>
                  <a:lnTo>
                    <a:pt x="203" y="154"/>
                  </a:lnTo>
                  <a:lnTo>
                    <a:pt x="203" y="150"/>
                  </a:lnTo>
                  <a:lnTo>
                    <a:pt x="203" y="159"/>
                  </a:lnTo>
                  <a:lnTo>
                    <a:pt x="203" y="150"/>
                  </a:lnTo>
                  <a:lnTo>
                    <a:pt x="206" y="154"/>
                  </a:lnTo>
                  <a:lnTo>
                    <a:pt x="206" y="159"/>
                  </a:lnTo>
                  <a:lnTo>
                    <a:pt x="206" y="154"/>
                  </a:lnTo>
                  <a:lnTo>
                    <a:pt x="210" y="159"/>
                  </a:lnTo>
                  <a:lnTo>
                    <a:pt x="210" y="154"/>
                  </a:lnTo>
                  <a:lnTo>
                    <a:pt x="210" y="159"/>
                  </a:lnTo>
                  <a:lnTo>
                    <a:pt x="214" y="163"/>
                  </a:lnTo>
                  <a:lnTo>
                    <a:pt x="214" y="154"/>
                  </a:lnTo>
                  <a:lnTo>
                    <a:pt x="214" y="150"/>
                  </a:lnTo>
                  <a:lnTo>
                    <a:pt x="217" y="154"/>
                  </a:lnTo>
                  <a:lnTo>
                    <a:pt x="217" y="150"/>
                  </a:lnTo>
                  <a:lnTo>
                    <a:pt x="217" y="154"/>
                  </a:lnTo>
                  <a:lnTo>
                    <a:pt x="217" y="159"/>
                  </a:lnTo>
                  <a:lnTo>
                    <a:pt x="221" y="159"/>
                  </a:lnTo>
                  <a:lnTo>
                    <a:pt x="221" y="154"/>
                  </a:lnTo>
                  <a:lnTo>
                    <a:pt x="225" y="159"/>
                  </a:lnTo>
                  <a:lnTo>
                    <a:pt x="225" y="154"/>
                  </a:lnTo>
                  <a:lnTo>
                    <a:pt x="225" y="163"/>
                  </a:lnTo>
                  <a:lnTo>
                    <a:pt x="225" y="154"/>
                  </a:lnTo>
                  <a:lnTo>
                    <a:pt x="229" y="154"/>
                  </a:lnTo>
                  <a:lnTo>
                    <a:pt x="229" y="159"/>
                  </a:lnTo>
                  <a:lnTo>
                    <a:pt x="229" y="154"/>
                  </a:lnTo>
                  <a:lnTo>
                    <a:pt x="229" y="159"/>
                  </a:lnTo>
                  <a:lnTo>
                    <a:pt x="232" y="154"/>
                  </a:lnTo>
                  <a:lnTo>
                    <a:pt x="232" y="163"/>
                  </a:lnTo>
                  <a:lnTo>
                    <a:pt x="232" y="159"/>
                  </a:lnTo>
                  <a:lnTo>
                    <a:pt x="232" y="163"/>
                  </a:lnTo>
                  <a:lnTo>
                    <a:pt x="232" y="154"/>
                  </a:lnTo>
                  <a:lnTo>
                    <a:pt x="236" y="159"/>
                  </a:lnTo>
                  <a:lnTo>
                    <a:pt x="236" y="154"/>
                  </a:lnTo>
                  <a:lnTo>
                    <a:pt x="236" y="159"/>
                  </a:lnTo>
                  <a:lnTo>
                    <a:pt x="236" y="154"/>
                  </a:lnTo>
                  <a:lnTo>
                    <a:pt x="240" y="159"/>
                  </a:lnTo>
                  <a:lnTo>
                    <a:pt x="244" y="150"/>
                  </a:lnTo>
                  <a:lnTo>
                    <a:pt x="244" y="163"/>
                  </a:lnTo>
                  <a:lnTo>
                    <a:pt x="244" y="159"/>
                  </a:lnTo>
                  <a:lnTo>
                    <a:pt x="247" y="159"/>
                  </a:lnTo>
                  <a:lnTo>
                    <a:pt x="247" y="163"/>
                  </a:lnTo>
                  <a:lnTo>
                    <a:pt x="247" y="159"/>
                  </a:lnTo>
                  <a:lnTo>
                    <a:pt x="247" y="163"/>
                  </a:lnTo>
                  <a:lnTo>
                    <a:pt x="251" y="159"/>
                  </a:lnTo>
                  <a:lnTo>
                    <a:pt x="251" y="163"/>
                  </a:lnTo>
                  <a:lnTo>
                    <a:pt x="251" y="159"/>
                  </a:lnTo>
                  <a:lnTo>
                    <a:pt x="251" y="163"/>
                  </a:lnTo>
                  <a:lnTo>
                    <a:pt x="255" y="159"/>
                  </a:lnTo>
                  <a:lnTo>
                    <a:pt x="255" y="163"/>
                  </a:lnTo>
                  <a:lnTo>
                    <a:pt x="255" y="154"/>
                  </a:lnTo>
                  <a:lnTo>
                    <a:pt x="259" y="159"/>
                  </a:lnTo>
                  <a:lnTo>
                    <a:pt x="259" y="163"/>
                  </a:lnTo>
                  <a:lnTo>
                    <a:pt x="259" y="159"/>
                  </a:lnTo>
                  <a:lnTo>
                    <a:pt x="259" y="163"/>
                  </a:lnTo>
                  <a:lnTo>
                    <a:pt x="262" y="163"/>
                  </a:lnTo>
                  <a:lnTo>
                    <a:pt x="262" y="159"/>
                  </a:lnTo>
                  <a:lnTo>
                    <a:pt x="266" y="163"/>
                  </a:lnTo>
                  <a:lnTo>
                    <a:pt x="266" y="159"/>
                  </a:lnTo>
                  <a:lnTo>
                    <a:pt x="266" y="163"/>
                  </a:lnTo>
                  <a:lnTo>
                    <a:pt x="270" y="163"/>
                  </a:lnTo>
                  <a:lnTo>
                    <a:pt x="270" y="159"/>
                  </a:lnTo>
                  <a:lnTo>
                    <a:pt x="270" y="163"/>
                  </a:lnTo>
                  <a:lnTo>
                    <a:pt x="273" y="172"/>
                  </a:lnTo>
                  <a:lnTo>
                    <a:pt x="273" y="163"/>
                  </a:lnTo>
                  <a:lnTo>
                    <a:pt x="277" y="163"/>
                  </a:lnTo>
                  <a:lnTo>
                    <a:pt x="281" y="163"/>
                  </a:lnTo>
                  <a:lnTo>
                    <a:pt x="281" y="172"/>
                  </a:lnTo>
                  <a:lnTo>
                    <a:pt x="281" y="163"/>
                  </a:lnTo>
                  <a:lnTo>
                    <a:pt x="285" y="163"/>
                  </a:lnTo>
                  <a:lnTo>
                    <a:pt x="285" y="172"/>
                  </a:lnTo>
                  <a:lnTo>
                    <a:pt x="285" y="163"/>
                  </a:lnTo>
                  <a:lnTo>
                    <a:pt x="288" y="163"/>
                  </a:lnTo>
                  <a:lnTo>
                    <a:pt x="288" y="159"/>
                  </a:lnTo>
                  <a:lnTo>
                    <a:pt x="288" y="163"/>
                  </a:lnTo>
                  <a:lnTo>
                    <a:pt x="292" y="163"/>
                  </a:lnTo>
                  <a:lnTo>
                    <a:pt x="292" y="172"/>
                  </a:lnTo>
                  <a:lnTo>
                    <a:pt x="296" y="163"/>
                  </a:lnTo>
                  <a:lnTo>
                    <a:pt x="296" y="172"/>
                  </a:lnTo>
                  <a:lnTo>
                    <a:pt x="296" y="163"/>
                  </a:lnTo>
                  <a:lnTo>
                    <a:pt x="300" y="172"/>
                  </a:lnTo>
                  <a:lnTo>
                    <a:pt x="300" y="163"/>
                  </a:lnTo>
                  <a:lnTo>
                    <a:pt x="300" y="172"/>
                  </a:lnTo>
                  <a:lnTo>
                    <a:pt x="300" y="163"/>
                  </a:lnTo>
                  <a:lnTo>
                    <a:pt x="303" y="172"/>
                  </a:lnTo>
                  <a:lnTo>
                    <a:pt x="303" y="163"/>
                  </a:lnTo>
                  <a:lnTo>
                    <a:pt x="307" y="163"/>
                  </a:lnTo>
                  <a:lnTo>
                    <a:pt x="307" y="172"/>
                  </a:lnTo>
                  <a:lnTo>
                    <a:pt x="311" y="163"/>
                  </a:lnTo>
                  <a:lnTo>
                    <a:pt x="311" y="172"/>
                  </a:lnTo>
                  <a:lnTo>
                    <a:pt x="311" y="163"/>
                  </a:lnTo>
                  <a:lnTo>
                    <a:pt x="315" y="163"/>
                  </a:lnTo>
                  <a:lnTo>
                    <a:pt x="315" y="172"/>
                  </a:lnTo>
                  <a:lnTo>
                    <a:pt x="315" y="163"/>
                  </a:lnTo>
                  <a:lnTo>
                    <a:pt x="318" y="172"/>
                  </a:lnTo>
                  <a:lnTo>
                    <a:pt x="318" y="163"/>
                  </a:lnTo>
                  <a:lnTo>
                    <a:pt x="323" y="172"/>
                  </a:lnTo>
                  <a:lnTo>
                    <a:pt x="326" y="163"/>
                  </a:lnTo>
                  <a:lnTo>
                    <a:pt x="326" y="172"/>
                  </a:lnTo>
                  <a:lnTo>
                    <a:pt x="329" y="172"/>
                  </a:lnTo>
                  <a:lnTo>
                    <a:pt x="329" y="163"/>
                  </a:lnTo>
                  <a:lnTo>
                    <a:pt x="333" y="172"/>
                  </a:lnTo>
                  <a:lnTo>
                    <a:pt x="333" y="163"/>
                  </a:lnTo>
                  <a:lnTo>
                    <a:pt x="333" y="172"/>
                  </a:lnTo>
                  <a:lnTo>
                    <a:pt x="333" y="163"/>
                  </a:lnTo>
                  <a:lnTo>
                    <a:pt x="337" y="172"/>
                  </a:lnTo>
                  <a:lnTo>
                    <a:pt x="341" y="163"/>
                  </a:lnTo>
                  <a:lnTo>
                    <a:pt x="344" y="172"/>
                  </a:lnTo>
                  <a:lnTo>
                    <a:pt x="344" y="163"/>
                  </a:lnTo>
                  <a:lnTo>
                    <a:pt x="344" y="172"/>
                  </a:lnTo>
                  <a:lnTo>
                    <a:pt x="349" y="172"/>
                  </a:lnTo>
                  <a:lnTo>
                    <a:pt x="352" y="172"/>
                  </a:lnTo>
                  <a:lnTo>
                    <a:pt x="352" y="181"/>
                  </a:lnTo>
                  <a:lnTo>
                    <a:pt x="352" y="172"/>
                  </a:lnTo>
                  <a:lnTo>
                    <a:pt x="352" y="163"/>
                  </a:lnTo>
                  <a:lnTo>
                    <a:pt x="356" y="172"/>
                  </a:lnTo>
                  <a:lnTo>
                    <a:pt x="356" y="163"/>
                  </a:lnTo>
                  <a:lnTo>
                    <a:pt x="356" y="181"/>
                  </a:lnTo>
                  <a:lnTo>
                    <a:pt x="359" y="163"/>
                  </a:lnTo>
                  <a:lnTo>
                    <a:pt x="359" y="172"/>
                  </a:lnTo>
                  <a:lnTo>
                    <a:pt x="359" y="163"/>
                  </a:lnTo>
                  <a:lnTo>
                    <a:pt x="364" y="172"/>
                  </a:lnTo>
                  <a:lnTo>
                    <a:pt x="364" y="163"/>
                  </a:lnTo>
                  <a:lnTo>
                    <a:pt x="367" y="163"/>
                  </a:lnTo>
                  <a:lnTo>
                    <a:pt x="371" y="172"/>
                  </a:lnTo>
                  <a:lnTo>
                    <a:pt x="371" y="163"/>
                  </a:lnTo>
                  <a:lnTo>
                    <a:pt x="374" y="163"/>
                  </a:lnTo>
                  <a:lnTo>
                    <a:pt x="379" y="172"/>
                  </a:lnTo>
                  <a:lnTo>
                    <a:pt x="382" y="163"/>
                  </a:lnTo>
                  <a:lnTo>
                    <a:pt x="385" y="172"/>
                  </a:lnTo>
                  <a:lnTo>
                    <a:pt x="385" y="163"/>
                  </a:lnTo>
                  <a:lnTo>
                    <a:pt x="390" y="163"/>
                  </a:lnTo>
                  <a:lnTo>
                    <a:pt x="390" y="172"/>
                  </a:lnTo>
                  <a:lnTo>
                    <a:pt x="393" y="172"/>
                  </a:lnTo>
                  <a:lnTo>
                    <a:pt x="397" y="163"/>
                  </a:lnTo>
                  <a:lnTo>
                    <a:pt x="400" y="172"/>
                  </a:lnTo>
                  <a:lnTo>
                    <a:pt x="400" y="163"/>
                  </a:lnTo>
                  <a:lnTo>
                    <a:pt x="405" y="163"/>
                  </a:lnTo>
                  <a:lnTo>
                    <a:pt x="405" y="172"/>
                  </a:lnTo>
                  <a:lnTo>
                    <a:pt x="408" y="163"/>
                  </a:lnTo>
                  <a:lnTo>
                    <a:pt x="408" y="172"/>
                  </a:lnTo>
                  <a:lnTo>
                    <a:pt x="412" y="172"/>
                  </a:lnTo>
                  <a:lnTo>
                    <a:pt x="412" y="163"/>
                  </a:lnTo>
                  <a:lnTo>
                    <a:pt x="416" y="172"/>
                  </a:lnTo>
                  <a:lnTo>
                    <a:pt x="416" y="163"/>
                  </a:lnTo>
                  <a:lnTo>
                    <a:pt x="420" y="172"/>
                  </a:lnTo>
                  <a:lnTo>
                    <a:pt x="423" y="163"/>
                  </a:lnTo>
                  <a:lnTo>
                    <a:pt x="427" y="163"/>
                  </a:lnTo>
                  <a:lnTo>
                    <a:pt x="427" y="181"/>
                  </a:lnTo>
                  <a:lnTo>
                    <a:pt x="427" y="163"/>
                  </a:lnTo>
                  <a:lnTo>
                    <a:pt x="431" y="163"/>
                  </a:lnTo>
                  <a:lnTo>
                    <a:pt x="431" y="172"/>
                  </a:lnTo>
                  <a:lnTo>
                    <a:pt x="435" y="163"/>
                  </a:lnTo>
                  <a:lnTo>
                    <a:pt x="438" y="172"/>
                  </a:lnTo>
                  <a:lnTo>
                    <a:pt x="442" y="172"/>
                  </a:lnTo>
                  <a:lnTo>
                    <a:pt x="446" y="172"/>
                  </a:lnTo>
                  <a:lnTo>
                    <a:pt x="446" y="163"/>
                  </a:lnTo>
                  <a:lnTo>
                    <a:pt x="449" y="163"/>
                  </a:lnTo>
                  <a:lnTo>
                    <a:pt x="453" y="163"/>
                  </a:lnTo>
                  <a:lnTo>
                    <a:pt x="457" y="172"/>
                  </a:lnTo>
                  <a:lnTo>
                    <a:pt x="457" y="163"/>
                  </a:lnTo>
                  <a:lnTo>
                    <a:pt x="461" y="163"/>
                  </a:lnTo>
                  <a:lnTo>
                    <a:pt x="461" y="172"/>
                  </a:lnTo>
                  <a:lnTo>
                    <a:pt x="464" y="172"/>
                  </a:lnTo>
                  <a:lnTo>
                    <a:pt x="468" y="181"/>
                  </a:lnTo>
                  <a:lnTo>
                    <a:pt x="468" y="172"/>
                  </a:lnTo>
                  <a:lnTo>
                    <a:pt x="468" y="181"/>
                  </a:lnTo>
                  <a:lnTo>
                    <a:pt x="472" y="172"/>
                  </a:lnTo>
                  <a:lnTo>
                    <a:pt x="476" y="172"/>
                  </a:lnTo>
                  <a:lnTo>
                    <a:pt x="479" y="181"/>
                  </a:lnTo>
                  <a:lnTo>
                    <a:pt x="479" y="172"/>
                  </a:lnTo>
                  <a:lnTo>
                    <a:pt x="483" y="181"/>
                  </a:lnTo>
                  <a:lnTo>
                    <a:pt x="483" y="172"/>
                  </a:lnTo>
                  <a:lnTo>
                    <a:pt x="487" y="172"/>
                  </a:lnTo>
                  <a:lnTo>
                    <a:pt x="490" y="172"/>
                  </a:lnTo>
                  <a:lnTo>
                    <a:pt x="494" y="172"/>
                  </a:lnTo>
                  <a:lnTo>
                    <a:pt x="494" y="163"/>
                  </a:lnTo>
                  <a:lnTo>
                    <a:pt x="494" y="172"/>
                  </a:lnTo>
                  <a:lnTo>
                    <a:pt x="498" y="172"/>
                  </a:lnTo>
                  <a:lnTo>
                    <a:pt x="498" y="181"/>
                  </a:lnTo>
                  <a:lnTo>
                    <a:pt x="498" y="172"/>
                  </a:lnTo>
                  <a:lnTo>
                    <a:pt x="502" y="172"/>
                  </a:lnTo>
                  <a:lnTo>
                    <a:pt x="505" y="172"/>
                  </a:lnTo>
                  <a:lnTo>
                    <a:pt x="509" y="172"/>
                  </a:lnTo>
                  <a:lnTo>
                    <a:pt x="509" y="181"/>
                  </a:lnTo>
                  <a:lnTo>
                    <a:pt x="509" y="172"/>
                  </a:lnTo>
                  <a:lnTo>
                    <a:pt x="513" y="172"/>
                  </a:lnTo>
                  <a:lnTo>
                    <a:pt x="513" y="181"/>
                  </a:lnTo>
                  <a:lnTo>
                    <a:pt x="513" y="172"/>
                  </a:lnTo>
                  <a:lnTo>
                    <a:pt x="517" y="172"/>
                  </a:lnTo>
                  <a:lnTo>
                    <a:pt x="517" y="181"/>
                  </a:lnTo>
                  <a:lnTo>
                    <a:pt x="517" y="172"/>
                  </a:lnTo>
                  <a:lnTo>
                    <a:pt x="517" y="181"/>
                  </a:lnTo>
                  <a:lnTo>
                    <a:pt x="520" y="181"/>
                  </a:lnTo>
                  <a:lnTo>
                    <a:pt x="524" y="181"/>
                  </a:lnTo>
                  <a:lnTo>
                    <a:pt x="524" y="172"/>
                  </a:lnTo>
                  <a:lnTo>
                    <a:pt x="524" y="181"/>
                  </a:lnTo>
                  <a:lnTo>
                    <a:pt x="528" y="172"/>
                  </a:lnTo>
                  <a:lnTo>
                    <a:pt x="528" y="181"/>
                  </a:lnTo>
                  <a:lnTo>
                    <a:pt x="528" y="172"/>
                  </a:lnTo>
                  <a:lnTo>
                    <a:pt x="532" y="181"/>
                  </a:lnTo>
                  <a:lnTo>
                    <a:pt x="532" y="172"/>
                  </a:lnTo>
                  <a:lnTo>
                    <a:pt x="535" y="172"/>
                  </a:lnTo>
                  <a:lnTo>
                    <a:pt x="535" y="181"/>
                  </a:lnTo>
                  <a:lnTo>
                    <a:pt x="540" y="181"/>
                  </a:lnTo>
                  <a:lnTo>
                    <a:pt x="540" y="172"/>
                  </a:lnTo>
                  <a:lnTo>
                    <a:pt x="543" y="181"/>
                  </a:lnTo>
                  <a:lnTo>
                    <a:pt x="546" y="181"/>
                  </a:lnTo>
                  <a:lnTo>
                    <a:pt x="550" y="181"/>
                  </a:lnTo>
                  <a:lnTo>
                    <a:pt x="554" y="181"/>
                  </a:lnTo>
                  <a:lnTo>
                    <a:pt x="554" y="172"/>
                  </a:lnTo>
                  <a:lnTo>
                    <a:pt x="554" y="181"/>
                  </a:lnTo>
                  <a:lnTo>
                    <a:pt x="554" y="185"/>
                  </a:lnTo>
                  <a:lnTo>
                    <a:pt x="558" y="185"/>
                  </a:lnTo>
                  <a:lnTo>
                    <a:pt x="558" y="172"/>
                  </a:lnTo>
                  <a:lnTo>
                    <a:pt x="558" y="181"/>
                  </a:lnTo>
                  <a:lnTo>
                    <a:pt x="561" y="181"/>
                  </a:lnTo>
                  <a:lnTo>
                    <a:pt x="561" y="172"/>
                  </a:lnTo>
                  <a:lnTo>
                    <a:pt x="561" y="181"/>
                  </a:lnTo>
                  <a:lnTo>
                    <a:pt x="561" y="172"/>
                  </a:lnTo>
                  <a:lnTo>
                    <a:pt x="565" y="181"/>
                  </a:lnTo>
                  <a:lnTo>
                    <a:pt x="565" y="185"/>
                  </a:lnTo>
                  <a:lnTo>
                    <a:pt x="569" y="181"/>
                  </a:lnTo>
                  <a:lnTo>
                    <a:pt x="569" y="172"/>
                  </a:lnTo>
                  <a:lnTo>
                    <a:pt x="569" y="181"/>
                  </a:lnTo>
                  <a:lnTo>
                    <a:pt x="573" y="172"/>
                  </a:lnTo>
                  <a:lnTo>
                    <a:pt x="573" y="181"/>
                  </a:lnTo>
                  <a:lnTo>
                    <a:pt x="573" y="172"/>
                  </a:lnTo>
                  <a:lnTo>
                    <a:pt x="576" y="172"/>
                  </a:lnTo>
                  <a:lnTo>
                    <a:pt x="576" y="181"/>
                  </a:lnTo>
                  <a:lnTo>
                    <a:pt x="576" y="172"/>
                  </a:lnTo>
                  <a:lnTo>
                    <a:pt x="576" y="181"/>
                  </a:lnTo>
                  <a:lnTo>
                    <a:pt x="581" y="172"/>
                  </a:lnTo>
                  <a:lnTo>
                    <a:pt x="584" y="181"/>
                  </a:lnTo>
                  <a:lnTo>
                    <a:pt x="588" y="172"/>
                  </a:lnTo>
                  <a:lnTo>
                    <a:pt x="588" y="181"/>
                  </a:lnTo>
                  <a:lnTo>
                    <a:pt x="588" y="185"/>
                  </a:lnTo>
                  <a:lnTo>
                    <a:pt x="588" y="172"/>
                  </a:lnTo>
                  <a:lnTo>
                    <a:pt x="591" y="181"/>
                  </a:lnTo>
                  <a:lnTo>
                    <a:pt x="591" y="172"/>
                  </a:lnTo>
                  <a:lnTo>
                    <a:pt x="596" y="172"/>
                  </a:lnTo>
                  <a:lnTo>
                    <a:pt x="596" y="18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03526" name="Group 38"/>
          <p:cNvGrpSpPr>
            <a:grpSpLocks/>
          </p:cNvGrpSpPr>
          <p:nvPr/>
        </p:nvGrpSpPr>
        <p:grpSpPr bwMode="auto">
          <a:xfrm>
            <a:off x="4692650" y="2730500"/>
            <a:ext cx="963613" cy="300038"/>
            <a:chOff x="2780" y="3459"/>
            <a:chExt cx="607" cy="189"/>
          </a:xfrm>
        </p:grpSpPr>
        <p:sp>
          <p:nvSpPr>
            <p:cNvPr id="31863" name="Freeform 39"/>
            <p:cNvSpPr>
              <a:spLocks/>
            </p:cNvSpPr>
            <p:nvPr/>
          </p:nvSpPr>
          <p:spPr bwMode="auto">
            <a:xfrm>
              <a:off x="2898" y="3472"/>
              <a:ext cx="384" cy="176"/>
            </a:xfrm>
            <a:custGeom>
              <a:avLst/>
              <a:gdLst>
                <a:gd name="T0" fmla="*/ 1 w 601"/>
                <a:gd name="T1" fmla="*/ 0 h 273"/>
                <a:gd name="T2" fmla="*/ 1 w 601"/>
                <a:gd name="T3" fmla="*/ 1 h 273"/>
                <a:gd name="T4" fmla="*/ 1 w 601"/>
                <a:gd name="T5" fmla="*/ 0 h 273"/>
                <a:gd name="T6" fmla="*/ 1 w 601"/>
                <a:gd name="T7" fmla="*/ 1 h 273"/>
                <a:gd name="T8" fmla="*/ 1 w 601"/>
                <a:gd name="T9" fmla="*/ 1 h 273"/>
                <a:gd name="T10" fmla="*/ 1 w 601"/>
                <a:gd name="T11" fmla="*/ 1 h 273"/>
                <a:gd name="T12" fmla="*/ 1 w 601"/>
                <a:gd name="T13" fmla="*/ 1 h 273"/>
                <a:gd name="T14" fmla="*/ 1 w 601"/>
                <a:gd name="T15" fmla="*/ 1 h 273"/>
                <a:gd name="T16" fmla="*/ 1 w 601"/>
                <a:gd name="T17" fmla="*/ 1 h 273"/>
                <a:gd name="T18" fmla="*/ 1 w 601"/>
                <a:gd name="T19" fmla="*/ 1 h 273"/>
                <a:gd name="T20" fmla="*/ 1 w 601"/>
                <a:gd name="T21" fmla="*/ 1 h 273"/>
                <a:gd name="T22" fmla="*/ 1 w 601"/>
                <a:gd name="T23" fmla="*/ 1 h 273"/>
                <a:gd name="T24" fmla="*/ 1 w 601"/>
                <a:gd name="T25" fmla="*/ 1 h 273"/>
                <a:gd name="T26" fmla="*/ 1 w 601"/>
                <a:gd name="T27" fmla="*/ 1 h 273"/>
                <a:gd name="T28" fmla="*/ 1 w 601"/>
                <a:gd name="T29" fmla="*/ 1 h 273"/>
                <a:gd name="T30" fmla="*/ 1 w 601"/>
                <a:gd name="T31" fmla="*/ 1 h 273"/>
                <a:gd name="T32" fmla="*/ 1 w 601"/>
                <a:gd name="T33" fmla="*/ 1 h 273"/>
                <a:gd name="T34" fmla="*/ 1 w 601"/>
                <a:gd name="T35" fmla="*/ 1 h 273"/>
                <a:gd name="T36" fmla="*/ 1 w 601"/>
                <a:gd name="T37" fmla="*/ 1 h 273"/>
                <a:gd name="T38" fmla="*/ 1 w 601"/>
                <a:gd name="T39" fmla="*/ 1 h 273"/>
                <a:gd name="T40" fmla="*/ 1 w 601"/>
                <a:gd name="T41" fmla="*/ 1 h 273"/>
                <a:gd name="T42" fmla="*/ 1 w 601"/>
                <a:gd name="T43" fmla="*/ 1 h 273"/>
                <a:gd name="T44" fmla="*/ 1 w 601"/>
                <a:gd name="T45" fmla="*/ 1 h 273"/>
                <a:gd name="T46" fmla="*/ 1 w 601"/>
                <a:gd name="T47" fmla="*/ 1 h 273"/>
                <a:gd name="T48" fmla="*/ 1 w 601"/>
                <a:gd name="T49" fmla="*/ 1 h 273"/>
                <a:gd name="T50" fmla="*/ 1 w 601"/>
                <a:gd name="T51" fmla="*/ 1 h 273"/>
                <a:gd name="T52" fmla="*/ 1 w 601"/>
                <a:gd name="T53" fmla="*/ 1 h 273"/>
                <a:gd name="T54" fmla="*/ 1 w 601"/>
                <a:gd name="T55" fmla="*/ 1 h 273"/>
                <a:gd name="T56" fmla="*/ 1 w 601"/>
                <a:gd name="T57" fmla="*/ 1 h 273"/>
                <a:gd name="T58" fmla="*/ 1 w 601"/>
                <a:gd name="T59" fmla="*/ 1 h 273"/>
                <a:gd name="T60" fmla="*/ 1 w 601"/>
                <a:gd name="T61" fmla="*/ 1 h 273"/>
                <a:gd name="T62" fmla="*/ 2 w 601"/>
                <a:gd name="T63" fmla="*/ 1 h 273"/>
                <a:gd name="T64" fmla="*/ 2 w 601"/>
                <a:gd name="T65" fmla="*/ 1 h 273"/>
                <a:gd name="T66" fmla="*/ 2 w 601"/>
                <a:gd name="T67" fmla="*/ 1 h 273"/>
                <a:gd name="T68" fmla="*/ 2 w 601"/>
                <a:gd name="T69" fmla="*/ 1 h 273"/>
                <a:gd name="T70" fmla="*/ 2 w 601"/>
                <a:gd name="T71" fmla="*/ 1 h 273"/>
                <a:gd name="T72" fmla="*/ 2 w 601"/>
                <a:gd name="T73" fmla="*/ 1 h 273"/>
                <a:gd name="T74" fmla="*/ 2 w 601"/>
                <a:gd name="T75" fmla="*/ 1 h 273"/>
                <a:gd name="T76" fmla="*/ 2 w 601"/>
                <a:gd name="T77" fmla="*/ 1 h 273"/>
                <a:gd name="T78" fmla="*/ 2 w 601"/>
                <a:gd name="T79" fmla="*/ 1 h 273"/>
                <a:gd name="T80" fmla="*/ 2 w 601"/>
                <a:gd name="T81" fmla="*/ 1 h 273"/>
                <a:gd name="T82" fmla="*/ 2 w 601"/>
                <a:gd name="T83" fmla="*/ 1 h 273"/>
                <a:gd name="T84" fmla="*/ 2 w 601"/>
                <a:gd name="T85" fmla="*/ 1 h 273"/>
                <a:gd name="T86" fmla="*/ 2 w 601"/>
                <a:gd name="T87" fmla="*/ 1 h 273"/>
                <a:gd name="T88" fmla="*/ 2 w 601"/>
                <a:gd name="T89" fmla="*/ 1 h 273"/>
                <a:gd name="T90" fmla="*/ 2 w 601"/>
                <a:gd name="T91" fmla="*/ 1 h 273"/>
                <a:gd name="T92" fmla="*/ 2 w 601"/>
                <a:gd name="T93" fmla="*/ 1 h 273"/>
                <a:gd name="T94" fmla="*/ 2 w 601"/>
                <a:gd name="T95" fmla="*/ 1 h 273"/>
                <a:gd name="T96" fmla="*/ 2 w 601"/>
                <a:gd name="T97" fmla="*/ 1 h 273"/>
                <a:gd name="T98" fmla="*/ 2 w 601"/>
                <a:gd name="T99" fmla="*/ 1 h 273"/>
                <a:gd name="T100" fmla="*/ 3 w 601"/>
                <a:gd name="T101" fmla="*/ 1 h 273"/>
                <a:gd name="T102" fmla="*/ 3 w 601"/>
                <a:gd name="T103" fmla="*/ 1 h 273"/>
                <a:gd name="T104" fmla="*/ 3 w 601"/>
                <a:gd name="T105" fmla="*/ 1 h 273"/>
                <a:gd name="T106" fmla="*/ 3 w 601"/>
                <a:gd name="T107" fmla="*/ 1 h 273"/>
                <a:gd name="T108" fmla="*/ 3 w 601"/>
                <a:gd name="T109" fmla="*/ 1 h 273"/>
                <a:gd name="T110" fmla="*/ 3 w 601"/>
                <a:gd name="T111" fmla="*/ 1 h 273"/>
                <a:gd name="T112" fmla="*/ 3 w 601"/>
                <a:gd name="T113" fmla="*/ 1 h 273"/>
                <a:gd name="T114" fmla="*/ 3 w 601"/>
                <a:gd name="T115" fmla="*/ 1 h 273"/>
                <a:gd name="T116" fmla="*/ 3 w 601"/>
                <a:gd name="T117" fmla="*/ 1 h 273"/>
                <a:gd name="T118" fmla="*/ 3 w 601"/>
                <a:gd name="T119" fmla="*/ 1 h 273"/>
                <a:gd name="T120" fmla="*/ 3 w 601"/>
                <a:gd name="T121" fmla="*/ 1 h 2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01" h="273">
                  <a:moveTo>
                    <a:pt x="0" y="7"/>
                  </a:moveTo>
                  <a:lnTo>
                    <a:pt x="0" y="14"/>
                  </a:lnTo>
                  <a:lnTo>
                    <a:pt x="4" y="7"/>
                  </a:lnTo>
                  <a:lnTo>
                    <a:pt x="4" y="14"/>
                  </a:lnTo>
                  <a:lnTo>
                    <a:pt x="9" y="14"/>
                  </a:lnTo>
                  <a:lnTo>
                    <a:pt x="9" y="7"/>
                  </a:lnTo>
                  <a:lnTo>
                    <a:pt x="13" y="7"/>
                  </a:lnTo>
                  <a:lnTo>
                    <a:pt x="13" y="14"/>
                  </a:lnTo>
                  <a:lnTo>
                    <a:pt x="13" y="0"/>
                  </a:lnTo>
                  <a:lnTo>
                    <a:pt x="13" y="14"/>
                  </a:lnTo>
                  <a:lnTo>
                    <a:pt x="17" y="7"/>
                  </a:lnTo>
                  <a:lnTo>
                    <a:pt x="17" y="14"/>
                  </a:lnTo>
                  <a:lnTo>
                    <a:pt x="17" y="0"/>
                  </a:lnTo>
                  <a:lnTo>
                    <a:pt x="22" y="14"/>
                  </a:lnTo>
                  <a:lnTo>
                    <a:pt x="22" y="0"/>
                  </a:lnTo>
                  <a:lnTo>
                    <a:pt x="22" y="7"/>
                  </a:lnTo>
                  <a:lnTo>
                    <a:pt x="26" y="7"/>
                  </a:lnTo>
                  <a:lnTo>
                    <a:pt x="26" y="0"/>
                  </a:lnTo>
                  <a:lnTo>
                    <a:pt x="26" y="14"/>
                  </a:lnTo>
                  <a:lnTo>
                    <a:pt x="26" y="0"/>
                  </a:lnTo>
                  <a:lnTo>
                    <a:pt x="31" y="0"/>
                  </a:lnTo>
                  <a:lnTo>
                    <a:pt x="31" y="7"/>
                  </a:lnTo>
                  <a:lnTo>
                    <a:pt x="31" y="0"/>
                  </a:lnTo>
                  <a:lnTo>
                    <a:pt x="35" y="7"/>
                  </a:lnTo>
                  <a:lnTo>
                    <a:pt x="35" y="0"/>
                  </a:lnTo>
                  <a:lnTo>
                    <a:pt x="35" y="14"/>
                  </a:lnTo>
                  <a:lnTo>
                    <a:pt x="40" y="0"/>
                  </a:lnTo>
                  <a:lnTo>
                    <a:pt x="40" y="14"/>
                  </a:lnTo>
                  <a:lnTo>
                    <a:pt x="40" y="0"/>
                  </a:lnTo>
                  <a:lnTo>
                    <a:pt x="40" y="7"/>
                  </a:lnTo>
                  <a:lnTo>
                    <a:pt x="44" y="14"/>
                  </a:lnTo>
                  <a:lnTo>
                    <a:pt x="44" y="7"/>
                  </a:lnTo>
                  <a:lnTo>
                    <a:pt x="44" y="14"/>
                  </a:lnTo>
                  <a:lnTo>
                    <a:pt x="44" y="7"/>
                  </a:lnTo>
                  <a:lnTo>
                    <a:pt x="49" y="14"/>
                  </a:lnTo>
                  <a:lnTo>
                    <a:pt x="49" y="7"/>
                  </a:lnTo>
                  <a:lnTo>
                    <a:pt x="53" y="7"/>
                  </a:lnTo>
                  <a:lnTo>
                    <a:pt x="53" y="14"/>
                  </a:lnTo>
                  <a:lnTo>
                    <a:pt x="58" y="14"/>
                  </a:lnTo>
                  <a:lnTo>
                    <a:pt x="62" y="14"/>
                  </a:lnTo>
                  <a:lnTo>
                    <a:pt x="66" y="14"/>
                  </a:lnTo>
                  <a:lnTo>
                    <a:pt x="66" y="7"/>
                  </a:lnTo>
                  <a:lnTo>
                    <a:pt x="66" y="14"/>
                  </a:lnTo>
                  <a:lnTo>
                    <a:pt x="71" y="14"/>
                  </a:lnTo>
                  <a:lnTo>
                    <a:pt x="71" y="7"/>
                  </a:lnTo>
                  <a:lnTo>
                    <a:pt x="75" y="14"/>
                  </a:lnTo>
                  <a:lnTo>
                    <a:pt x="80" y="7"/>
                  </a:lnTo>
                  <a:lnTo>
                    <a:pt x="80" y="14"/>
                  </a:lnTo>
                  <a:lnTo>
                    <a:pt x="80" y="7"/>
                  </a:lnTo>
                  <a:lnTo>
                    <a:pt x="80" y="14"/>
                  </a:lnTo>
                  <a:lnTo>
                    <a:pt x="84" y="14"/>
                  </a:lnTo>
                  <a:lnTo>
                    <a:pt x="84" y="28"/>
                  </a:lnTo>
                  <a:lnTo>
                    <a:pt x="84" y="14"/>
                  </a:lnTo>
                  <a:lnTo>
                    <a:pt x="89" y="14"/>
                  </a:lnTo>
                  <a:lnTo>
                    <a:pt x="93" y="14"/>
                  </a:lnTo>
                  <a:lnTo>
                    <a:pt x="98" y="7"/>
                  </a:lnTo>
                  <a:lnTo>
                    <a:pt x="98" y="14"/>
                  </a:lnTo>
                  <a:lnTo>
                    <a:pt x="98" y="7"/>
                  </a:lnTo>
                  <a:lnTo>
                    <a:pt x="102" y="14"/>
                  </a:lnTo>
                  <a:lnTo>
                    <a:pt x="107" y="14"/>
                  </a:lnTo>
                  <a:lnTo>
                    <a:pt x="107" y="7"/>
                  </a:lnTo>
                  <a:lnTo>
                    <a:pt x="111" y="14"/>
                  </a:lnTo>
                  <a:lnTo>
                    <a:pt x="115" y="14"/>
                  </a:lnTo>
                  <a:lnTo>
                    <a:pt x="120" y="14"/>
                  </a:lnTo>
                  <a:lnTo>
                    <a:pt x="120" y="28"/>
                  </a:lnTo>
                  <a:lnTo>
                    <a:pt x="120" y="14"/>
                  </a:lnTo>
                  <a:lnTo>
                    <a:pt x="120" y="28"/>
                  </a:lnTo>
                  <a:lnTo>
                    <a:pt x="120" y="14"/>
                  </a:lnTo>
                  <a:lnTo>
                    <a:pt x="124" y="14"/>
                  </a:lnTo>
                  <a:lnTo>
                    <a:pt x="124" y="28"/>
                  </a:lnTo>
                  <a:lnTo>
                    <a:pt x="129" y="43"/>
                  </a:lnTo>
                  <a:lnTo>
                    <a:pt x="129" y="50"/>
                  </a:lnTo>
                  <a:lnTo>
                    <a:pt x="129" y="72"/>
                  </a:lnTo>
                  <a:lnTo>
                    <a:pt x="129" y="86"/>
                  </a:lnTo>
                  <a:lnTo>
                    <a:pt x="129" y="100"/>
                  </a:lnTo>
                  <a:lnTo>
                    <a:pt x="133" y="122"/>
                  </a:lnTo>
                  <a:lnTo>
                    <a:pt x="133" y="136"/>
                  </a:lnTo>
                  <a:lnTo>
                    <a:pt x="133" y="158"/>
                  </a:lnTo>
                  <a:lnTo>
                    <a:pt x="133" y="172"/>
                  </a:lnTo>
                  <a:lnTo>
                    <a:pt x="133" y="165"/>
                  </a:lnTo>
                  <a:lnTo>
                    <a:pt x="138" y="201"/>
                  </a:lnTo>
                  <a:lnTo>
                    <a:pt x="138" y="215"/>
                  </a:lnTo>
                  <a:lnTo>
                    <a:pt x="138" y="230"/>
                  </a:lnTo>
                  <a:lnTo>
                    <a:pt x="142" y="230"/>
                  </a:lnTo>
                  <a:lnTo>
                    <a:pt x="142" y="244"/>
                  </a:lnTo>
                  <a:lnTo>
                    <a:pt x="142" y="251"/>
                  </a:lnTo>
                  <a:lnTo>
                    <a:pt x="147" y="244"/>
                  </a:lnTo>
                  <a:lnTo>
                    <a:pt x="147" y="251"/>
                  </a:lnTo>
                  <a:lnTo>
                    <a:pt x="147" y="259"/>
                  </a:lnTo>
                  <a:lnTo>
                    <a:pt x="147" y="244"/>
                  </a:lnTo>
                  <a:lnTo>
                    <a:pt x="151" y="259"/>
                  </a:lnTo>
                  <a:lnTo>
                    <a:pt x="151" y="251"/>
                  </a:lnTo>
                  <a:lnTo>
                    <a:pt x="151" y="259"/>
                  </a:lnTo>
                  <a:lnTo>
                    <a:pt x="156" y="259"/>
                  </a:lnTo>
                  <a:lnTo>
                    <a:pt x="156" y="266"/>
                  </a:lnTo>
                  <a:lnTo>
                    <a:pt x="156" y="259"/>
                  </a:lnTo>
                  <a:lnTo>
                    <a:pt x="160" y="259"/>
                  </a:lnTo>
                  <a:lnTo>
                    <a:pt x="160" y="266"/>
                  </a:lnTo>
                  <a:lnTo>
                    <a:pt x="164" y="259"/>
                  </a:lnTo>
                  <a:lnTo>
                    <a:pt x="164" y="266"/>
                  </a:lnTo>
                  <a:lnTo>
                    <a:pt x="164" y="259"/>
                  </a:lnTo>
                  <a:lnTo>
                    <a:pt x="164" y="266"/>
                  </a:lnTo>
                  <a:lnTo>
                    <a:pt x="169" y="259"/>
                  </a:lnTo>
                  <a:lnTo>
                    <a:pt x="169" y="266"/>
                  </a:lnTo>
                  <a:lnTo>
                    <a:pt x="169" y="273"/>
                  </a:lnTo>
                  <a:lnTo>
                    <a:pt x="169" y="259"/>
                  </a:lnTo>
                  <a:lnTo>
                    <a:pt x="169" y="273"/>
                  </a:lnTo>
                  <a:lnTo>
                    <a:pt x="173" y="259"/>
                  </a:lnTo>
                  <a:lnTo>
                    <a:pt x="173" y="266"/>
                  </a:lnTo>
                  <a:lnTo>
                    <a:pt x="173" y="259"/>
                  </a:lnTo>
                  <a:lnTo>
                    <a:pt x="178" y="266"/>
                  </a:lnTo>
                  <a:lnTo>
                    <a:pt x="178" y="259"/>
                  </a:lnTo>
                  <a:lnTo>
                    <a:pt x="178" y="266"/>
                  </a:lnTo>
                  <a:lnTo>
                    <a:pt x="178" y="259"/>
                  </a:lnTo>
                  <a:lnTo>
                    <a:pt x="182" y="259"/>
                  </a:lnTo>
                  <a:lnTo>
                    <a:pt x="182" y="266"/>
                  </a:lnTo>
                  <a:lnTo>
                    <a:pt x="182" y="259"/>
                  </a:lnTo>
                  <a:lnTo>
                    <a:pt x="187" y="273"/>
                  </a:lnTo>
                  <a:lnTo>
                    <a:pt x="187" y="259"/>
                  </a:lnTo>
                  <a:lnTo>
                    <a:pt x="191" y="259"/>
                  </a:lnTo>
                  <a:lnTo>
                    <a:pt x="196" y="259"/>
                  </a:lnTo>
                  <a:lnTo>
                    <a:pt x="196" y="266"/>
                  </a:lnTo>
                  <a:lnTo>
                    <a:pt x="196" y="259"/>
                  </a:lnTo>
                  <a:lnTo>
                    <a:pt x="196" y="266"/>
                  </a:lnTo>
                  <a:lnTo>
                    <a:pt x="196" y="259"/>
                  </a:lnTo>
                  <a:lnTo>
                    <a:pt x="200" y="259"/>
                  </a:lnTo>
                  <a:lnTo>
                    <a:pt x="205" y="259"/>
                  </a:lnTo>
                  <a:lnTo>
                    <a:pt x="209" y="251"/>
                  </a:lnTo>
                  <a:lnTo>
                    <a:pt x="209" y="259"/>
                  </a:lnTo>
                  <a:lnTo>
                    <a:pt x="213" y="259"/>
                  </a:lnTo>
                  <a:lnTo>
                    <a:pt x="213" y="266"/>
                  </a:lnTo>
                  <a:lnTo>
                    <a:pt x="213" y="244"/>
                  </a:lnTo>
                  <a:lnTo>
                    <a:pt x="213" y="251"/>
                  </a:lnTo>
                  <a:lnTo>
                    <a:pt x="218" y="259"/>
                  </a:lnTo>
                  <a:lnTo>
                    <a:pt x="218" y="251"/>
                  </a:lnTo>
                  <a:lnTo>
                    <a:pt x="218" y="266"/>
                  </a:lnTo>
                  <a:lnTo>
                    <a:pt x="218" y="259"/>
                  </a:lnTo>
                  <a:lnTo>
                    <a:pt x="222" y="259"/>
                  </a:lnTo>
                  <a:lnTo>
                    <a:pt x="222" y="251"/>
                  </a:lnTo>
                  <a:lnTo>
                    <a:pt x="222" y="259"/>
                  </a:lnTo>
                  <a:lnTo>
                    <a:pt x="227" y="259"/>
                  </a:lnTo>
                  <a:lnTo>
                    <a:pt x="227" y="251"/>
                  </a:lnTo>
                  <a:lnTo>
                    <a:pt x="227" y="244"/>
                  </a:lnTo>
                  <a:lnTo>
                    <a:pt x="231" y="244"/>
                  </a:lnTo>
                  <a:lnTo>
                    <a:pt x="231" y="251"/>
                  </a:lnTo>
                  <a:lnTo>
                    <a:pt x="231" y="244"/>
                  </a:lnTo>
                  <a:lnTo>
                    <a:pt x="231" y="259"/>
                  </a:lnTo>
                  <a:lnTo>
                    <a:pt x="236" y="251"/>
                  </a:lnTo>
                  <a:lnTo>
                    <a:pt x="236" y="244"/>
                  </a:lnTo>
                  <a:lnTo>
                    <a:pt x="236" y="251"/>
                  </a:lnTo>
                  <a:lnTo>
                    <a:pt x="240" y="251"/>
                  </a:lnTo>
                  <a:lnTo>
                    <a:pt x="240" y="259"/>
                  </a:lnTo>
                  <a:lnTo>
                    <a:pt x="245" y="251"/>
                  </a:lnTo>
                  <a:lnTo>
                    <a:pt x="245" y="259"/>
                  </a:lnTo>
                  <a:lnTo>
                    <a:pt x="245" y="251"/>
                  </a:lnTo>
                  <a:lnTo>
                    <a:pt x="249" y="251"/>
                  </a:lnTo>
                  <a:lnTo>
                    <a:pt x="249" y="244"/>
                  </a:lnTo>
                  <a:lnTo>
                    <a:pt x="254" y="251"/>
                  </a:lnTo>
                  <a:lnTo>
                    <a:pt x="254" y="244"/>
                  </a:lnTo>
                  <a:lnTo>
                    <a:pt x="254" y="251"/>
                  </a:lnTo>
                  <a:lnTo>
                    <a:pt x="254" y="237"/>
                  </a:lnTo>
                  <a:lnTo>
                    <a:pt x="258" y="251"/>
                  </a:lnTo>
                  <a:lnTo>
                    <a:pt x="258" y="237"/>
                  </a:lnTo>
                  <a:lnTo>
                    <a:pt x="258" y="251"/>
                  </a:lnTo>
                  <a:lnTo>
                    <a:pt x="262" y="251"/>
                  </a:lnTo>
                  <a:lnTo>
                    <a:pt x="262" y="244"/>
                  </a:lnTo>
                  <a:lnTo>
                    <a:pt x="267" y="230"/>
                  </a:lnTo>
                  <a:lnTo>
                    <a:pt x="267" y="237"/>
                  </a:lnTo>
                  <a:lnTo>
                    <a:pt x="267" y="244"/>
                  </a:lnTo>
                  <a:lnTo>
                    <a:pt x="267" y="237"/>
                  </a:lnTo>
                  <a:lnTo>
                    <a:pt x="271" y="237"/>
                  </a:lnTo>
                  <a:lnTo>
                    <a:pt x="271" y="244"/>
                  </a:lnTo>
                  <a:lnTo>
                    <a:pt x="271" y="237"/>
                  </a:lnTo>
                  <a:lnTo>
                    <a:pt x="276" y="244"/>
                  </a:lnTo>
                  <a:lnTo>
                    <a:pt x="276" y="237"/>
                  </a:lnTo>
                  <a:lnTo>
                    <a:pt x="276" y="244"/>
                  </a:lnTo>
                  <a:lnTo>
                    <a:pt x="280" y="237"/>
                  </a:lnTo>
                  <a:lnTo>
                    <a:pt x="280" y="244"/>
                  </a:lnTo>
                  <a:lnTo>
                    <a:pt x="280" y="237"/>
                  </a:lnTo>
                  <a:lnTo>
                    <a:pt x="280" y="244"/>
                  </a:lnTo>
                  <a:lnTo>
                    <a:pt x="285" y="237"/>
                  </a:lnTo>
                  <a:lnTo>
                    <a:pt x="285" y="244"/>
                  </a:lnTo>
                  <a:lnTo>
                    <a:pt x="285" y="230"/>
                  </a:lnTo>
                  <a:lnTo>
                    <a:pt x="289" y="244"/>
                  </a:lnTo>
                  <a:lnTo>
                    <a:pt x="289" y="237"/>
                  </a:lnTo>
                  <a:lnTo>
                    <a:pt x="289" y="230"/>
                  </a:lnTo>
                  <a:lnTo>
                    <a:pt x="294" y="244"/>
                  </a:lnTo>
                  <a:lnTo>
                    <a:pt x="294" y="237"/>
                  </a:lnTo>
                  <a:lnTo>
                    <a:pt x="294" y="244"/>
                  </a:lnTo>
                  <a:lnTo>
                    <a:pt x="294" y="237"/>
                  </a:lnTo>
                  <a:lnTo>
                    <a:pt x="298" y="244"/>
                  </a:lnTo>
                  <a:lnTo>
                    <a:pt x="298" y="230"/>
                  </a:lnTo>
                  <a:lnTo>
                    <a:pt x="303" y="230"/>
                  </a:lnTo>
                  <a:lnTo>
                    <a:pt x="303" y="237"/>
                  </a:lnTo>
                  <a:lnTo>
                    <a:pt x="303" y="244"/>
                  </a:lnTo>
                  <a:lnTo>
                    <a:pt x="307" y="230"/>
                  </a:lnTo>
                  <a:lnTo>
                    <a:pt x="307" y="223"/>
                  </a:lnTo>
                  <a:lnTo>
                    <a:pt x="307" y="230"/>
                  </a:lnTo>
                  <a:lnTo>
                    <a:pt x="307" y="223"/>
                  </a:lnTo>
                  <a:lnTo>
                    <a:pt x="311" y="223"/>
                  </a:lnTo>
                  <a:lnTo>
                    <a:pt x="311" y="215"/>
                  </a:lnTo>
                  <a:lnTo>
                    <a:pt x="311" y="230"/>
                  </a:lnTo>
                  <a:lnTo>
                    <a:pt x="311" y="215"/>
                  </a:lnTo>
                  <a:lnTo>
                    <a:pt x="311" y="230"/>
                  </a:lnTo>
                  <a:lnTo>
                    <a:pt x="316" y="223"/>
                  </a:lnTo>
                  <a:lnTo>
                    <a:pt x="320" y="223"/>
                  </a:lnTo>
                  <a:lnTo>
                    <a:pt x="320" y="230"/>
                  </a:lnTo>
                  <a:lnTo>
                    <a:pt x="320" y="223"/>
                  </a:lnTo>
                  <a:lnTo>
                    <a:pt x="325" y="215"/>
                  </a:lnTo>
                  <a:lnTo>
                    <a:pt x="325" y="223"/>
                  </a:lnTo>
                  <a:lnTo>
                    <a:pt x="325" y="230"/>
                  </a:lnTo>
                  <a:lnTo>
                    <a:pt x="329" y="223"/>
                  </a:lnTo>
                  <a:lnTo>
                    <a:pt x="329" y="230"/>
                  </a:lnTo>
                  <a:lnTo>
                    <a:pt x="329" y="223"/>
                  </a:lnTo>
                  <a:lnTo>
                    <a:pt x="334" y="230"/>
                  </a:lnTo>
                  <a:lnTo>
                    <a:pt x="334" y="223"/>
                  </a:lnTo>
                  <a:lnTo>
                    <a:pt x="338" y="230"/>
                  </a:lnTo>
                  <a:lnTo>
                    <a:pt x="338" y="215"/>
                  </a:lnTo>
                  <a:lnTo>
                    <a:pt x="343" y="215"/>
                  </a:lnTo>
                  <a:lnTo>
                    <a:pt x="343" y="223"/>
                  </a:lnTo>
                  <a:lnTo>
                    <a:pt x="343" y="215"/>
                  </a:lnTo>
                  <a:lnTo>
                    <a:pt x="343" y="223"/>
                  </a:lnTo>
                  <a:lnTo>
                    <a:pt x="347" y="215"/>
                  </a:lnTo>
                  <a:lnTo>
                    <a:pt x="347" y="237"/>
                  </a:lnTo>
                  <a:lnTo>
                    <a:pt x="347" y="223"/>
                  </a:lnTo>
                  <a:lnTo>
                    <a:pt x="347" y="215"/>
                  </a:lnTo>
                  <a:lnTo>
                    <a:pt x="352" y="215"/>
                  </a:lnTo>
                  <a:lnTo>
                    <a:pt x="352" y="223"/>
                  </a:lnTo>
                  <a:lnTo>
                    <a:pt x="352" y="215"/>
                  </a:lnTo>
                  <a:lnTo>
                    <a:pt x="356" y="230"/>
                  </a:lnTo>
                  <a:lnTo>
                    <a:pt x="356" y="223"/>
                  </a:lnTo>
                  <a:lnTo>
                    <a:pt x="356" y="215"/>
                  </a:lnTo>
                  <a:lnTo>
                    <a:pt x="360" y="215"/>
                  </a:lnTo>
                  <a:lnTo>
                    <a:pt x="360" y="223"/>
                  </a:lnTo>
                  <a:lnTo>
                    <a:pt x="360" y="215"/>
                  </a:lnTo>
                  <a:lnTo>
                    <a:pt x="365" y="215"/>
                  </a:lnTo>
                  <a:lnTo>
                    <a:pt x="365" y="223"/>
                  </a:lnTo>
                  <a:lnTo>
                    <a:pt x="365" y="215"/>
                  </a:lnTo>
                  <a:lnTo>
                    <a:pt x="369" y="215"/>
                  </a:lnTo>
                  <a:lnTo>
                    <a:pt x="374" y="215"/>
                  </a:lnTo>
                  <a:lnTo>
                    <a:pt x="374" y="201"/>
                  </a:lnTo>
                  <a:lnTo>
                    <a:pt x="374" y="215"/>
                  </a:lnTo>
                  <a:lnTo>
                    <a:pt x="378" y="215"/>
                  </a:lnTo>
                  <a:lnTo>
                    <a:pt x="378" y="201"/>
                  </a:lnTo>
                  <a:lnTo>
                    <a:pt x="378" y="215"/>
                  </a:lnTo>
                  <a:lnTo>
                    <a:pt x="383" y="215"/>
                  </a:lnTo>
                  <a:lnTo>
                    <a:pt x="383" y="201"/>
                  </a:lnTo>
                  <a:lnTo>
                    <a:pt x="383" y="215"/>
                  </a:lnTo>
                  <a:lnTo>
                    <a:pt x="383" y="201"/>
                  </a:lnTo>
                  <a:lnTo>
                    <a:pt x="387" y="215"/>
                  </a:lnTo>
                  <a:lnTo>
                    <a:pt x="392" y="215"/>
                  </a:lnTo>
                  <a:lnTo>
                    <a:pt x="396" y="201"/>
                  </a:lnTo>
                  <a:lnTo>
                    <a:pt x="396" y="215"/>
                  </a:lnTo>
                  <a:lnTo>
                    <a:pt x="396" y="201"/>
                  </a:lnTo>
                  <a:lnTo>
                    <a:pt x="401" y="201"/>
                  </a:lnTo>
                  <a:lnTo>
                    <a:pt x="401" y="215"/>
                  </a:lnTo>
                  <a:lnTo>
                    <a:pt x="401" y="201"/>
                  </a:lnTo>
                  <a:lnTo>
                    <a:pt x="401" y="215"/>
                  </a:lnTo>
                  <a:lnTo>
                    <a:pt x="405" y="201"/>
                  </a:lnTo>
                  <a:lnTo>
                    <a:pt x="405" y="215"/>
                  </a:lnTo>
                  <a:lnTo>
                    <a:pt x="405" y="201"/>
                  </a:lnTo>
                  <a:lnTo>
                    <a:pt x="409" y="194"/>
                  </a:lnTo>
                  <a:lnTo>
                    <a:pt x="409" y="215"/>
                  </a:lnTo>
                  <a:lnTo>
                    <a:pt x="409" y="201"/>
                  </a:lnTo>
                  <a:lnTo>
                    <a:pt x="409" y="215"/>
                  </a:lnTo>
                  <a:lnTo>
                    <a:pt x="414" y="201"/>
                  </a:lnTo>
                  <a:lnTo>
                    <a:pt x="414" y="215"/>
                  </a:lnTo>
                  <a:lnTo>
                    <a:pt x="414" y="201"/>
                  </a:lnTo>
                  <a:lnTo>
                    <a:pt x="418" y="201"/>
                  </a:lnTo>
                  <a:lnTo>
                    <a:pt x="418" y="215"/>
                  </a:lnTo>
                  <a:lnTo>
                    <a:pt x="418" y="201"/>
                  </a:lnTo>
                  <a:lnTo>
                    <a:pt x="418" y="215"/>
                  </a:lnTo>
                  <a:lnTo>
                    <a:pt x="418" y="201"/>
                  </a:lnTo>
                  <a:lnTo>
                    <a:pt x="423" y="201"/>
                  </a:lnTo>
                  <a:lnTo>
                    <a:pt x="427" y="201"/>
                  </a:lnTo>
                  <a:lnTo>
                    <a:pt x="432" y="201"/>
                  </a:lnTo>
                  <a:lnTo>
                    <a:pt x="436" y="201"/>
                  </a:lnTo>
                  <a:lnTo>
                    <a:pt x="436" y="215"/>
                  </a:lnTo>
                  <a:lnTo>
                    <a:pt x="436" y="201"/>
                  </a:lnTo>
                  <a:lnTo>
                    <a:pt x="441" y="215"/>
                  </a:lnTo>
                  <a:lnTo>
                    <a:pt x="441" y="201"/>
                  </a:lnTo>
                  <a:lnTo>
                    <a:pt x="445" y="201"/>
                  </a:lnTo>
                  <a:lnTo>
                    <a:pt x="445" y="187"/>
                  </a:lnTo>
                  <a:lnTo>
                    <a:pt x="445" y="201"/>
                  </a:lnTo>
                  <a:lnTo>
                    <a:pt x="445" y="194"/>
                  </a:lnTo>
                  <a:lnTo>
                    <a:pt x="450" y="201"/>
                  </a:lnTo>
                  <a:lnTo>
                    <a:pt x="450" y="215"/>
                  </a:lnTo>
                  <a:lnTo>
                    <a:pt x="450" y="201"/>
                  </a:lnTo>
                  <a:lnTo>
                    <a:pt x="454" y="201"/>
                  </a:lnTo>
                  <a:lnTo>
                    <a:pt x="454" y="194"/>
                  </a:lnTo>
                  <a:lnTo>
                    <a:pt x="454" y="201"/>
                  </a:lnTo>
                  <a:lnTo>
                    <a:pt x="458" y="201"/>
                  </a:lnTo>
                  <a:lnTo>
                    <a:pt x="458" y="194"/>
                  </a:lnTo>
                  <a:lnTo>
                    <a:pt x="458" y="201"/>
                  </a:lnTo>
                  <a:lnTo>
                    <a:pt x="463" y="201"/>
                  </a:lnTo>
                  <a:lnTo>
                    <a:pt x="463" y="194"/>
                  </a:lnTo>
                  <a:lnTo>
                    <a:pt x="463" y="201"/>
                  </a:lnTo>
                  <a:lnTo>
                    <a:pt x="467" y="194"/>
                  </a:lnTo>
                  <a:lnTo>
                    <a:pt x="467" y="201"/>
                  </a:lnTo>
                  <a:lnTo>
                    <a:pt x="467" y="194"/>
                  </a:lnTo>
                  <a:lnTo>
                    <a:pt x="467" y="201"/>
                  </a:lnTo>
                  <a:lnTo>
                    <a:pt x="472" y="194"/>
                  </a:lnTo>
                  <a:lnTo>
                    <a:pt x="472" y="201"/>
                  </a:lnTo>
                  <a:lnTo>
                    <a:pt x="472" y="194"/>
                  </a:lnTo>
                  <a:lnTo>
                    <a:pt x="472" y="201"/>
                  </a:lnTo>
                  <a:lnTo>
                    <a:pt x="472" y="194"/>
                  </a:lnTo>
                  <a:lnTo>
                    <a:pt x="476" y="201"/>
                  </a:lnTo>
                  <a:lnTo>
                    <a:pt x="476" y="194"/>
                  </a:lnTo>
                  <a:lnTo>
                    <a:pt x="476" y="201"/>
                  </a:lnTo>
                  <a:lnTo>
                    <a:pt x="481" y="194"/>
                  </a:lnTo>
                  <a:lnTo>
                    <a:pt x="481" y="201"/>
                  </a:lnTo>
                  <a:lnTo>
                    <a:pt x="481" y="194"/>
                  </a:lnTo>
                  <a:lnTo>
                    <a:pt x="481" y="201"/>
                  </a:lnTo>
                  <a:lnTo>
                    <a:pt x="485" y="187"/>
                  </a:lnTo>
                  <a:lnTo>
                    <a:pt x="485" y="201"/>
                  </a:lnTo>
                  <a:lnTo>
                    <a:pt x="485" y="194"/>
                  </a:lnTo>
                  <a:lnTo>
                    <a:pt x="485" y="201"/>
                  </a:lnTo>
                  <a:lnTo>
                    <a:pt x="490" y="201"/>
                  </a:lnTo>
                  <a:lnTo>
                    <a:pt x="490" y="194"/>
                  </a:lnTo>
                  <a:lnTo>
                    <a:pt x="494" y="194"/>
                  </a:lnTo>
                  <a:lnTo>
                    <a:pt x="494" y="187"/>
                  </a:lnTo>
                  <a:lnTo>
                    <a:pt x="494" y="194"/>
                  </a:lnTo>
                  <a:lnTo>
                    <a:pt x="494" y="187"/>
                  </a:lnTo>
                  <a:lnTo>
                    <a:pt x="499" y="194"/>
                  </a:lnTo>
                  <a:lnTo>
                    <a:pt x="499" y="201"/>
                  </a:lnTo>
                  <a:lnTo>
                    <a:pt x="499" y="194"/>
                  </a:lnTo>
                  <a:lnTo>
                    <a:pt x="499" y="201"/>
                  </a:lnTo>
                  <a:lnTo>
                    <a:pt x="503" y="201"/>
                  </a:lnTo>
                  <a:lnTo>
                    <a:pt x="503" y="194"/>
                  </a:lnTo>
                  <a:lnTo>
                    <a:pt x="503" y="187"/>
                  </a:lnTo>
                  <a:lnTo>
                    <a:pt x="503" y="201"/>
                  </a:lnTo>
                  <a:lnTo>
                    <a:pt x="507" y="187"/>
                  </a:lnTo>
                  <a:lnTo>
                    <a:pt x="507" y="194"/>
                  </a:lnTo>
                  <a:lnTo>
                    <a:pt x="507" y="187"/>
                  </a:lnTo>
                  <a:lnTo>
                    <a:pt x="507" y="194"/>
                  </a:lnTo>
                  <a:lnTo>
                    <a:pt x="512" y="187"/>
                  </a:lnTo>
                  <a:lnTo>
                    <a:pt x="512" y="194"/>
                  </a:lnTo>
                  <a:lnTo>
                    <a:pt x="512" y="187"/>
                  </a:lnTo>
                  <a:lnTo>
                    <a:pt x="516" y="194"/>
                  </a:lnTo>
                  <a:lnTo>
                    <a:pt x="516" y="187"/>
                  </a:lnTo>
                  <a:lnTo>
                    <a:pt x="516" y="194"/>
                  </a:lnTo>
                  <a:lnTo>
                    <a:pt x="521" y="194"/>
                  </a:lnTo>
                  <a:lnTo>
                    <a:pt x="521" y="187"/>
                  </a:lnTo>
                  <a:lnTo>
                    <a:pt x="521" y="179"/>
                  </a:lnTo>
                  <a:lnTo>
                    <a:pt x="521" y="187"/>
                  </a:lnTo>
                  <a:lnTo>
                    <a:pt x="525" y="187"/>
                  </a:lnTo>
                  <a:lnTo>
                    <a:pt x="530" y="194"/>
                  </a:lnTo>
                  <a:lnTo>
                    <a:pt x="530" y="179"/>
                  </a:lnTo>
                  <a:lnTo>
                    <a:pt x="530" y="201"/>
                  </a:lnTo>
                  <a:lnTo>
                    <a:pt x="530" y="194"/>
                  </a:lnTo>
                  <a:lnTo>
                    <a:pt x="534" y="187"/>
                  </a:lnTo>
                  <a:lnTo>
                    <a:pt x="534" y="194"/>
                  </a:lnTo>
                  <a:lnTo>
                    <a:pt x="534" y="187"/>
                  </a:lnTo>
                  <a:lnTo>
                    <a:pt x="539" y="201"/>
                  </a:lnTo>
                  <a:lnTo>
                    <a:pt x="539" y="187"/>
                  </a:lnTo>
                  <a:lnTo>
                    <a:pt x="539" y="179"/>
                  </a:lnTo>
                  <a:lnTo>
                    <a:pt x="539" y="187"/>
                  </a:lnTo>
                  <a:lnTo>
                    <a:pt x="539" y="194"/>
                  </a:lnTo>
                  <a:lnTo>
                    <a:pt x="543" y="179"/>
                  </a:lnTo>
                  <a:lnTo>
                    <a:pt x="543" y="187"/>
                  </a:lnTo>
                  <a:lnTo>
                    <a:pt x="543" y="194"/>
                  </a:lnTo>
                  <a:lnTo>
                    <a:pt x="548" y="187"/>
                  </a:lnTo>
                  <a:lnTo>
                    <a:pt x="548" y="194"/>
                  </a:lnTo>
                  <a:lnTo>
                    <a:pt x="548" y="187"/>
                  </a:lnTo>
                  <a:lnTo>
                    <a:pt x="548" y="194"/>
                  </a:lnTo>
                  <a:lnTo>
                    <a:pt x="548" y="187"/>
                  </a:lnTo>
                  <a:lnTo>
                    <a:pt x="552" y="187"/>
                  </a:lnTo>
                  <a:lnTo>
                    <a:pt x="552" y="194"/>
                  </a:lnTo>
                  <a:lnTo>
                    <a:pt x="552" y="201"/>
                  </a:lnTo>
                  <a:lnTo>
                    <a:pt x="556" y="187"/>
                  </a:lnTo>
                  <a:lnTo>
                    <a:pt x="556" y="194"/>
                  </a:lnTo>
                  <a:lnTo>
                    <a:pt x="561" y="194"/>
                  </a:lnTo>
                  <a:lnTo>
                    <a:pt x="561" y="187"/>
                  </a:lnTo>
                  <a:lnTo>
                    <a:pt x="561" y="179"/>
                  </a:lnTo>
                  <a:lnTo>
                    <a:pt x="561" y="187"/>
                  </a:lnTo>
                  <a:lnTo>
                    <a:pt x="565" y="187"/>
                  </a:lnTo>
                  <a:lnTo>
                    <a:pt x="565" y="194"/>
                  </a:lnTo>
                  <a:lnTo>
                    <a:pt x="565" y="187"/>
                  </a:lnTo>
                  <a:lnTo>
                    <a:pt x="570" y="179"/>
                  </a:lnTo>
                  <a:lnTo>
                    <a:pt x="570" y="187"/>
                  </a:lnTo>
                  <a:lnTo>
                    <a:pt x="570" y="179"/>
                  </a:lnTo>
                  <a:lnTo>
                    <a:pt x="570" y="187"/>
                  </a:lnTo>
                  <a:lnTo>
                    <a:pt x="574" y="187"/>
                  </a:lnTo>
                  <a:lnTo>
                    <a:pt x="574" y="172"/>
                  </a:lnTo>
                  <a:lnTo>
                    <a:pt x="574" y="179"/>
                  </a:lnTo>
                  <a:lnTo>
                    <a:pt x="579" y="179"/>
                  </a:lnTo>
                  <a:lnTo>
                    <a:pt x="579" y="187"/>
                  </a:lnTo>
                  <a:lnTo>
                    <a:pt x="579" y="172"/>
                  </a:lnTo>
                  <a:lnTo>
                    <a:pt x="579" y="187"/>
                  </a:lnTo>
                  <a:lnTo>
                    <a:pt x="583" y="172"/>
                  </a:lnTo>
                  <a:lnTo>
                    <a:pt x="583" y="187"/>
                  </a:lnTo>
                  <a:lnTo>
                    <a:pt x="583" y="172"/>
                  </a:lnTo>
                  <a:lnTo>
                    <a:pt x="583" y="179"/>
                  </a:lnTo>
                  <a:lnTo>
                    <a:pt x="588" y="179"/>
                  </a:lnTo>
                  <a:lnTo>
                    <a:pt x="588" y="172"/>
                  </a:lnTo>
                  <a:lnTo>
                    <a:pt x="588" y="179"/>
                  </a:lnTo>
                  <a:lnTo>
                    <a:pt x="588" y="194"/>
                  </a:lnTo>
                  <a:lnTo>
                    <a:pt x="592" y="172"/>
                  </a:lnTo>
                  <a:lnTo>
                    <a:pt x="592" y="187"/>
                  </a:lnTo>
                  <a:lnTo>
                    <a:pt x="592" y="179"/>
                  </a:lnTo>
                  <a:lnTo>
                    <a:pt x="592" y="172"/>
                  </a:lnTo>
                  <a:lnTo>
                    <a:pt x="592" y="179"/>
                  </a:lnTo>
                  <a:lnTo>
                    <a:pt x="597" y="179"/>
                  </a:lnTo>
                  <a:lnTo>
                    <a:pt x="597" y="172"/>
                  </a:lnTo>
                  <a:lnTo>
                    <a:pt x="597" y="165"/>
                  </a:lnTo>
                  <a:lnTo>
                    <a:pt x="597" y="179"/>
                  </a:lnTo>
                  <a:lnTo>
                    <a:pt x="601" y="179"/>
                  </a:lnTo>
                  <a:lnTo>
                    <a:pt x="601" y="172"/>
                  </a:lnTo>
                  <a:lnTo>
                    <a:pt x="601" y="179"/>
                  </a:lnTo>
                  <a:lnTo>
                    <a:pt x="601" y="17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4" name="Freeform 40"/>
            <p:cNvSpPr>
              <a:spLocks/>
            </p:cNvSpPr>
            <p:nvPr/>
          </p:nvSpPr>
          <p:spPr bwMode="auto">
            <a:xfrm>
              <a:off x="2780" y="3459"/>
              <a:ext cx="121" cy="22"/>
            </a:xfrm>
            <a:custGeom>
              <a:avLst/>
              <a:gdLst>
                <a:gd name="T0" fmla="*/ 0 w 369"/>
                <a:gd name="T1" fmla="*/ 1 h 35"/>
                <a:gd name="T2" fmla="*/ 0 w 369"/>
                <a:gd name="T3" fmla="*/ 1 h 35"/>
                <a:gd name="T4" fmla="*/ 0 w 369"/>
                <a:gd name="T5" fmla="*/ 1 h 35"/>
                <a:gd name="T6" fmla="*/ 0 w 369"/>
                <a:gd name="T7" fmla="*/ 1 h 35"/>
                <a:gd name="T8" fmla="*/ 0 w 369"/>
                <a:gd name="T9" fmla="*/ 1 h 35"/>
                <a:gd name="T10" fmla="*/ 0 w 369"/>
                <a:gd name="T11" fmla="*/ 1 h 35"/>
                <a:gd name="T12" fmla="*/ 0 w 369"/>
                <a:gd name="T13" fmla="*/ 1 h 35"/>
                <a:gd name="T14" fmla="*/ 0 w 369"/>
                <a:gd name="T15" fmla="*/ 1 h 35"/>
                <a:gd name="T16" fmla="*/ 0 w 369"/>
                <a:gd name="T17" fmla="*/ 1 h 35"/>
                <a:gd name="T18" fmla="*/ 0 w 369"/>
                <a:gd name="T19" fmla="*/ 1 h 35"/>
                <a:gd name="T20" fmla="*/ 0 w 369"/>
                <a:gd name="T21" fmla="*/ 1 h 35"/>
                <a:gd name="T22" fmla="*/ 0 w 369"/>
                <a:gd name="T23" fmla="*/ 0 h 35"/>
                <a:gd name="T24" fmla="*/ 0 w 369"/>
                <a:gd name="T25" fmla="*/ 1 h 35"/>
                <a:gd name="T26" fmla="*/ 0 w 369"/>
                <a:gd name="T27" fmla="*/ 1 h 35"/>
                <a:gd name="T28" fmla="*/ 0 w 369"/>
                <a:gd name="T29" fmla="*/ 1 h 35"/>
                <a:gd name="T30" fmla="*/ 0 w 369"/>
                <a:gd name="T31" fmla="*/ 1 h 35"/>
                <a:gd name="T32" fmla="*/ 0 w 369"/>
                <a:gd name="T33" fmla="*/ 1 h 35"/>
                <a:gd name="T34" fmla="*/ 0 w 369"/>
                <a:gd name="T35" fmla="*/ 1 h 35"/>
                <a:gd name="T36" fmla="*/ 0 w 369"/>
                <a:gd name="T37" fmla="*/ 1 h 35"/>
                <a:gd name="T38" fmla="*/ 0 w 369"/>
                <a:gd name="T39" fmla="*/ 1 h 35"/>
                <a:gd name="T40" fmla="*/ 0 w 369"/>
                <a:gd name="T41" fmla="*/ 1 h 35"/>
                <a:gd name="T42" fmla="*/ 0 w 369"/>
                <a:gd name="T43" fmla="*/ 1 h 35"/>
                <a:gd name="T44" fmla="*/ 0 w 369"/>
                <a:gd name="T45" fmla="*/ 1 h 35"/>
                <a:gd name="T46" fmla="*/ 0 w 369"/>
                <a:gd name="T47" fmla="*/ 1 h 35"/>
                <a:gd name="T48" fmla="*/ 0 w 369"/>
                <a:gd name="T49" fmla="*/ 1 h 35"/>
                <a:gd name="T50" fmla="*/ 0 w 369"/>
                <a:gd name="T51" fmla="*/ 1 h 35"/>
                <a:gd name="T52" fmla="*/ 0 w 369"/>
                <a:gd name="T53" fmla="*/ 1 h 35"/>
                <a:gd name="T54" fmla="*/ 0 w 369"/>
                <a:gd name="T55" fmla="*/ 1 h 35"/>
                <a:gd name="T56" fmla="*/ 0 w 369"/>
                <a:gd name="T57" fmla="*/ 1 h 35"/>
                <a:gd name="T58" fmla="*/ 0 w 369"/>
                <a:gd name="T59" fmla="*/ 1 h 35"/>
                <a:gd name="T60" fmla="*/ 0 w 369"/>
                <a:gd name="T61" fmla="*/ 1 h 35"/>
                <a:gd name="T62" fmla="*/ 0 w 369"/>
                <a:gd name="T63" fmla="*/ 1 h 35"/>
                <a:gd name="T64" fmla="*/ 0 w 369"/>
                <a:gd name="T65" fmla="*/ 1 h 35"/>
                <a:gd name="T66" fmla="*/ 0 w 369"/>
                <a:gd name="T67" fmla="*/ 1 h 35"/>
                <a:gd name="T68" fmla="*/ 0 w 369"/>
                <a:gd name="T69" fmla="*/ 1 h 35"/>
                <a:gd name="T70" fmla="*/ 0 w 369"/>
                <a:gd name="T71" fmla="*/ 1 h 35"/>
                <a:gd name="T72" fmla="*/ 0 w 369"/>
                <a:gd name="T73" fmla="*/ 1 h 35"/>
                <a:gd name="T74" fmla="*/ 0 w 369"/>
                <a:gd name="T75" fmla="*/ 1 h 35"/>
                <a:gd name="T76" fmla="*/ 0 w 369"/>
                <a:gd name="T77" fmla="*/ 1 h 35"/>
                <a:gd name="T78" fmla="*/ 0 w 369"/>
                <a:gd name="T79" fmla="*/ 1 h 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9" h="35">
                  <a:moveTo>
                    <a:pt x="0" y="26"/>
                  </a:moveTo>
                  <a:lnTo>
                    <a:pt x="0" y="26"/>
                  </a:lnTo>
                  <a:lnTo>
                    <a:pt x="0" y="11"/>
                  </a:lnTo>
                  <a:lnTo>
                    <a:pt x="0" y="26"/>
                  </a:lnTo>
                  <a:lnTo>
                    <a:pt x="25" y="26"/>
                  </a:lnTo>
                  <a:lnTo>
                    <a:pt x="44" y="26"/>
                  </a:lnTo>
                  <a:lnTo>
                    <a:pt x="44" y="11"/>
                  </a:lnTo>
                  <a:lnTo>
                    <a:pt x="44" y="35"/>
                  </a:lnTo>
                  <a:lnTo>
                    <a:pt x="44" y="11"/>
                  </a:lnTo>
                  <a:lnTo>
                    <a:pt x="44" y="26"/>
                  </a:lnTo>
                  <a:lnTo>
                    <a:pt x="68" y="11"/>
                  </a:lnTo>
                  <a:lnTo>
                    <a:pt x="68" y="35"/>
                  </a:lnTo>
                  <a:lnTo>
                    <a:pt x="68" y="0"/>
                  </a:lnTo>
                  <a:lnTo>
                    <a:pt x="68" y="26"/>
                  </a:lnTo>
                  <a:lnTo>
                    <a:pt x="68" y="11"/>
                  </a:lnTo>
                  <a:lnTo>
                    <a:pt x="87" y="11"/>
                  </a:lnTo>
                  <a:lnTo>
                    <a:pt x="87" y="26"/>
                  </a:lnTo>
                  <a:lnTo>
                    <a:pt x="87" y="0"/>
                  </a:lnTo>
                  <a:lnTo>
                    <a:pt x="112" y="26"/>
                  </a:lnTo>
                  <a:lnTo>
                    <a:pt x="112" y="11"/>
                  </a:lnTo>
                  <a:lnTo>
                    <a:pt x="112" y="26"/>
                  </a:lnTo>
                  <a:lnTo>
                    <a:pt x="112" y="11"/>
                  </a:lnTo>
                  <a:lnTo>
                    <a:pt x="112" y="26"/>
                  </a:lnTo>
                  <a:lnTo>
                    <a:pt x="131" y="26"/>
                  </a:lnTo>
                  <a:lnTo>
                    <a:pt x="131" y="35"/>
                  </a:lnTo>
                  <a:lnTo>
                    <a:pt x="131" y="26"/>
                  </a:lnTo>
                  <a:lnTo>
                    <a:pt x="131" y="35"/>
                  </a:lnTo>
                  <a:lnTo>
                    <a:pt x="156" y="26"/>
                  </a:lnTo>
                  <a:lnTo>
                    <a:pt x="156" y="11"/>
                  </a:lnTo>
                  <a:lnTo>
                    <a:pt x="156" y="26"/>
                  </a:lnTo>
                  <a:lnTo>
                    <a:pt x="175" y="26"/>
                  </a:lnTo>
                  <a:lnTo>
                    <a:pt x="175" y="11"/>
                  </a:lnTo>
                  <a:lnTo>
                    <a:pt x="175" y="26"/>
                  </a:lnTo>
                  <a:lnTo>
                    <a:pt x="175" y="11"/>
                  </a:lnTo>
                  <a:lnTo>
                    <a:pt x="194" y="11"/>
                  </a:lnTo>
                  <a:lnTo>
                    <a:pt x="194" y="26"/>
                  </a:lnTo>
                  <a:lnTo>
                    <a:pt x="194" y="11"/>
                  </a:lnTo>
                  <a:lnTo>
                    <a:pt x="194" y="26"/>
                  </a:lnTo>
                  <a:lnTo>
                    <a:pt x="218" y="26"/>
                  </a:lnTo>
                  <a:lnTo>
                    <a:pt x="218" y="11"/>
                  </a:lnTo>
                  <a:lnTo>
                    <a:pt x="218" y="26"/>
                  </a:lnTo>
                  <a:lnTo>
                    <a:pt x="238" y="26"/>
                  </a:lnTo>
                  <a:lnTo>
                    <a:pt x="238" y="11"/>
                  </a:lnTo>
                  <a:lnTo>
                    <a:pt x="262" y="35"/>
                  </a:lnTo>
                  <a:lnTo>
                    <a:pt x="262" y="26"/>
                  </a:lnTo>
                  <a:lnTo>
                    <a:pt x="262" y="35"/>
                  </a:lnTo>
                  <a:lnTo>
                    <a:pt x="262" y="26"/>
                  </a:lnTo>
                  <a:lnTo>
                    <a:pt x="282" y="26"/>
                  </a:lnTo>
                  <a:lnTo>
                    <a:pt x="282" y="35"/>
                  </a:lnTo>
                  <a:lnTo>
                    <a:pt x="282" y="26"/>
                  </a:lnTo>
                  <a:lnTo>
                    <a:pt x="282" y="11"/>
                  </a:lnTo>
                  <a:lnTo>
                    <a:pt x="306" y="35"/>
                  </a:lnTo>
                  <a:lnTo>
                    <a:pt x="306" y="26"/>
                  </a:lnTo>
                  <a:lnTo>
                    <a:pt x="325" y="35"/>
                  </a:lnTo>
                  <a:lnTo>
                    <a:pt x="325" y="11"/>
                  </a:lnTo>
                  <a:lnTo>
                    <a:pt x="325" y="26"/>
                  </a:lnTo>
                  <a:lnTo>
                    <a:pt x="350" y="11"/>
                  </a:lnTo>
                  <a:lnTo>
                    <a:pt x="350" y="26"/>
                  </a:lnTo>
                  <a:lnTo>
                    <a:pt x="350" y="35"/>
                  </a:lnTo>
                  <a:lnTo>
                    <a:pt x="350" y="26"/>
                  </a:lnTo>
                  <a:lnTo>
                    <a:pt x="369" y="2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5" name="Freeform 41"/>
            <p:cNvSpPr>
              <a:spLocks/>
            </p:cNvSpPr>
            <p:nvPr/>
          </p:nvSpPr>
          <p:spPr bwMode="auto">
            <a:xfrm>
              <a:off x="3279" y="3569"/>
              <a:ext cx="108" cy="23"/>
            </a:xfrm>
            <a:custGeom>
              <a:avLst/>
              <a:gdLst>
                <a:gd name="T0" fmla="*/ 0 w 108"/>
                <a:gd name="T1" fmla="*/ 20 h 23"/>
                <a:gd name="T2" fmla="*/ 5 w 108"/>
                <a:gd name="T3" fmla="*/ 13 h 23"/>
                <a:gd name="T4" fmla="*/ 5 w 108"/>
                <a:gd name="T5" fmla="*/ 20 h 23"/>
                <a:gd name="T6" fmla="*/ 8 w 108"/>
                <a:gd name="T7" fmla="*/ 13 h 23"/>
                <a:gd name="T8" fmla="*/ 8 w 108"/>
                <a:gd name="T9" fmla="*/ 13 h 23"/>
                <a:gd name="T10" fmla="*/ 13 w 108"/>
                <a:gd name="T11" fmla="*/ 16 h 23"/>
                <a:gd name="T12" fmla="*/ 13 w 108"/>
                <a:gd name="T13" fmla="*/ 13 h 23"/>
                <a:gd name="T14" fmla="*/ 17 w 108"/>
                <a:gd name="T15" fmla="*/ 23 h 23"/>
                <a:gd name="T16" fmla="*/ 17 w 108"/>
                <a:gd name="T17" fmla="*/ 13 h 23"/>
                <a:gd name="T18" fmla="*/ 22 w 108"/>
                <a:gd name="T19" fmla="*/ 16 h 23"/>
                <a:gd name="T20" fmla="*/ 22 w 108"/>
                <a:gd name="T21" fmla="*/ 16 h 23"/>
                <a:gd name="T22" fmla="*/ 26 w 108"/>
                <a:gd name="T23" fmla="*/ 9 h 23"/>
                <a:gd name="T24" fmla="*/ 26 w 108"/>
                <a:gd name="T25" fmla="*/ 9 h 23"/>
                <a:gd name="T26" fmla="*/ 31 w 108"/>
                <a:gd name="T27" fmla="*/ 9 h 23"/>
                <a:gd name="T28" fmla="*/ 31 w 108"/>
                <a:gd name="T29" fmla="*/ 9 h 23"/>
                <a:gd name="T30" fmla="*/ 35 w 108"/>
                <a:gd name="T31" fmla="*/ 13 h 23"/>
                <a:gd name="T32" fmla="*/ 35 w 108"/>
                <a:gd name="T33" fmla="*/ 13 h 23"/>
                <a:gd name="T34" fmla="*/ 39 w 108"/>
                <a:gd name="T35" fmla="*/ 13 h 23"/>
                <a:gd name="T36" fmla="*/ 39 w 108"/>
                <a:gd name="T37" fmla="*/ 16 h 23"/>
                <a:gd name="T38" fmla="*/ 44 w 108"/>
                <a:gd name="T39" fmla="*/ 13 h 23"/>
                <a:gd name="T40" fmla="*/ 44 w 108"/>
                <a:gd name="T41" fmla="*/ 9 h 23"/>
                <a:gd name="T42" fmla="*/ 48 w 108"/>
                <a:gd name="T43" fmla="*/ 13 h 23"/>
                <a:gd name="T44" fmla="*/ 48 w 108"/>
                <a:gd name="T45" fmla="*/ 9 h 23"/>
                <a:gd name="T46" fmla="*/ 52 w 108"/>
                <a:gd name="T47" fmla="*/ 9 h 23"/>
                <a:gd name="T48" fmla="*/ 52 w 108"/>
                <a:gd name="T49" fmla="*/ 3 h 23"/>
                <a:gd name="T50" fmla="*/ 57 w 108"/>
                <a:gd name="T51" fmla="*/ 9 h 23"/>
                <a:gd name="T52" fmla="*/ 57 w 108"/>
                <a:gd name="T53" fmla="*/ 9 h 23"/>
                <a:gd name="T54" fmla="*/ 61 w 108"/>
                <a:gd name="T55" fmla="*/ 9 h 23"/>
                <a:gd name="T56" fmla="*/ 61 w 108"/>
                <a:gd name="T57" fmla="*/ 6 h 23"/>
                <a:gd name="T58" fmla="*/ 65 w 108"/>
                <a:gd name="T59" fmla="*/ 9 h 23"/>
                <a:gd name="T60" fmla="*/ 65 w 108"/>
                <a:gd name="T61" fmla="*/ 9 h 23"/>
                <a:gd name="T62" fmla="*/ 69 w 108"/>
                <a:gd name="T63" fmla="*/ 9 h 23"/>
                <a:gd name="T64" fmla="*/ 69 w 108"/>
                <a:gd name="T65" fmla="*/ 9 h 23"/>
                <a:gd name="T66" fmla="*/ 74 w 108"/>
                <a:gd name="T67" fmla="*/ 6 h 23"/>
                <a:gd name="T68" fmla="*/ 74 w 108"/>
                <a:gd name="T69" fmla="*/ 3 h 23"/>
                <a:gd name="T70" fmla="*/ 78 w 108"/>
                <a:gd name="T71" fmla="*/ 3 h 23"/>
                <a:gd name="T72" fmla="*/ 78 w 108"/>
                <a:gd name="T73" fmla="*/ 6 h 23"/>
                <a:gd name="T74" fmla="*/ 83 w 108"/>
                <a:gd name="T75" fmla="*/ 3 h 23"/>
                <a:gd name="T76" fmla="*/ 83 w 108"/>
                <a:gd name="T77" fmla="*/ 6 h 23"/>
                <a:gd name="T78" fmla="*/ 91 w 108"/>
                <a:gd name="T79" fmla="*/ 3 h 23"/>
                <a:gd name="T80" fmla="*/ 96 w 108"/>
                <a:gd name="T81" fmla="*/ 3 h 23"/>
                <a:gd name="T82" fmla="*/ 100 w 108"/>
                <a:gd name="T83" fmla="*/ 3 h 23"/>
                <a:gd name="T84" fmla="*/ 104 w 108"/>
                <a:gd name="T85" fmla="*/ 9 h 23"/>
                <a:gd name="T86" fmla="*/ 108 w 108"/>
                <a:gd name="T87" fmla="*/ 3 h 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8" h="23">
                  <a:moveTo>
                    <a:pt x="0" y="23"/>
                  </a:moveTo>
                  <a:lnTo>
                    <a:pt x="0" y="20"/>
                  </a:lnTo>
                  <a:lnTo>
                    <a:pt x="5" y="13"/>
                  </a:lnTo>
                  <a:lnTo>
                    <a:pt x="5" y="20"/>
                  </a:lnTo>
                  <a:lnTo>
                    <a:pt x="5" y="13"/>
                  </a:lnTo>
                  <a:lnTo>
                    <a:pt x="8" y="13"/>
                  </a:lnTo>
                  <a:lnTo>
                    <a:pt x="8" y="9"/>
                  </a:lnTo>
                  <a:lnTo>
                    <a:pt x="8" y="13"/>
                  </a:lnTo>
                  <a:lnTo>
                    <a:pt x="13" y="16"/>
                  </a:lnTo>
                  <a:lnTo>
                    <a:pt x="13" y="13"/>
                  </a:lnTo>
                  <a:lnTo>
                    <a:pt x="13" y="16"/>
                  </a:lnTo>
                  <a:lnTo>
                    <a:pt x="17" y="23"/>
                  </a:lnTo>
                  <a:lnTo>
                    <a:pt x="17" y="13"/>
                  </a:lnTo>
                  <a:lnTo>
                    <a:pt x="22" y="16"/>
                  </a:lnTo>
                  <a:lnTo>
                    <a:pt x="22" y="13"/>
                  </a:lnTo>
                  <a:lnTo>
                    <a:pt x="26" y="9"/>
                  </a:lnTo>
                  <a:lnTo>
                    <a:pt x="31" y="9"/>
                  </a:lnTo>
                  <a:lnTo>
                    <a:pt x="31" y="13"/>
                  </a:lnTo>
                  <a:lnTo>
                    <a:pt x="35" y="13"/>
                  </a:lnTo>
                  <a:lnTo>
                    <a:pt x="35" y="9"/>
                  </a:lnTo>
                  <a:lnTo>
                    <a:pt x="39" y="13"/>
                  </a:lnTo>
                  <a:lnTo>
                    <a:pt x="39" y="16"/>
                  </a:lnTo>
                  <a:lnTo>
                    <a:pt x="44" y="13"/>
                  </a:lnTo>
                  <a:lnTo>
                    <a:pt x="44" y="9"/>
                  </a:lnTo>
                  <a:lnTo>
                    <a:pt x="48" y="9"/>
                  </a:lnTo>
                  <a:lnTo>
                    <a:pt x="48" y="13"/>
                  </a:lnTo>
                  <a:lnTo>
                    <a:pt x="48" y="9"/>
                  </a:lnTo>
                  <a:lnTo>
                    <a:pt x="52" y="9"/>
                  </a:lnTo>
                  <a:lnTo>
                    <a:pt x="52" y="3"/>
                  </a:lnTo>
                  <a:lnTo>
                    <a:pt x="57" y="3"/>
                  </a:lnTo>
                  <a:lnTo>
                    <a:pt x="57" y="9"/>
                  </a:lnTo>
                  <a:lnTo>
                    <a:pt x="57" y="6"/>
                  </a:lnTo>
                  <a:lnTo>
                    <a:pt x="57" y="9"/>
                  </a:lnTo>
                  <a:lnTo>
                    <a:pt x="61" y="6"/>
                  </a:lnTo>
                  <a:lnTo>
                    <a:pt x="61" y="9"/>
                  </a:lnTo>
                  <a:lnTo>
                    <a:pt x="61" y="6"/>
                  </a:lnTo>
                  <a:lnTo>
                    <a:pt x="65" y="9"/>
                  </a:lnTo>
                  <a:lnTo>
                    <a:pt x="65" y="13"/>
                  </a:lnTo>
                  <a:lnTo>
                    <a:pt x="65" y="9"/>
                  </a:lnTo>
                  <a:lnTo>
                    <a:pt x="69" y="13"/>
                  </a:lnTo>
                  <a:lnTo>
                    <a:pt x="69" y="9"/>
                  </a:lnTo>
                  <a:lnTo>
                    <a:pt x="74" y="6"/>
                  </a:lnTo>
                  <a:lnTo>
                    <a:pt x="74" y="3"/>
                  </a:lnTo>
                  <a:lnTo>
                    <a:pt x="78" y="9"/>
                  </a:lnTo>
                  <a:lnTo>
                    <a:pt x="78" y="3"/>
                  </a:lnTo>
                  <a:lnTo>
                    <a:pt x="78" y="9"/>
                  </a:lnTo>
                  <a:lnTo>
                    <a:pt x="78" y="6"/>
                  </a:lnTo>
                  <a:lnTo>
                    <a:pt x="83" y="3"/>
                  </a:lnTo>
                  <a:lnTo>
                    <a:pt x="83" y="9"/>
                  </a:lnTo>
                  <a:lnTo>
                    <a:pt x="83" y="6"/>
                  </a:lnTo>
                  <a:lnTo>
                    <a:pt x="88" y="9"/>
                  </a:lnTo>
                  <a:lnTo>
                    <a:pt x="91" y="3"/>
                  </a:lnTo>
                  <a:lnTo>
                    <a:pt x="91" y="6"/>
                  </a:lnTo>
                  <a:lnTo>
                    <a:pt x="96" y="3"/>
                  </a:lnTo>
                  <a:lnTo>
                    <a:pt x="96" y="0"/>
                  </a:lnTo>
                  <a:lnTo>
                    <a:pt x="100" y="3"/>
                  </a:lnTo>
                  <a:lnTo>
                    <a:pt x="100" y="6"/>
                  </a:lnTo>
                  <a:lnTo>
                    <a:pt x="104" y="9"/>
                  </a:lnTo>
                  <a:lnTo>
                    <a:pt x="108" y="3"/>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703530" name="Group 42"/>
          <p:cNvGrpSpPr>
            <a:grpSpLocks/>
          </p:cNvGrpSpPr>
          <p:nvPr/>
        </p:nvGrpSpPr>
        <p:grpSpPr bwMode="auto">
          <a:xfrm>
            <a:off x="4757738" y="2794000"/>
            <a:ext cx="801687" cy="98425"/>
            <a:chOff x="1824" y="2360"/>
            <a:chExt cx="650" cy="81"/>
          </a:xfrm>
        </p:grpSpPr>
        <p:sp>
          <p:nvSpPr>
            <p:cNvPr id="31861" name="Freeform 43"/>
            <p:cNvSpPr>
              <a:spLocks/>
            </p:cNvSpPr>
            <p:nvPr/>
          </p:nvSpPr>
          <p:spPr bwMode="auto">
            <a:xfrm>
              <a:off x="1824" y="2360"/>
              <a:ext cx="181" cy="8"/>
            </a:xfrm>
            <a:custGeom>
              <a:avLst/>
              <a:gdLst>
                <a:gd name="T0" fmla="*/ 0 w 181"/>
                <a:gd name="T1" fmla="*/ 2 h 8"/>
                <a:gd name="T2" fmla="*/ 0 w 181"/>
                <a:gd name="T3" fmla="*/ 5 h 8"/>
                <a:gd name="T4" fmla="*/ 9 w 181"/>
                <a:gd name="T5" fmla="*/ 2 h 8"/>
                <a:gd name="T6" fmla="*/ 18 w 181"/>
                <a:gd name="T7" fmla="*/ 2 h 8"/>
                <a:gd name="T8" fmla="*/ 18 w 181"/>
                <a:gd name="T9" fmla="*/ 2 h 8"/>
                <a:gd name="T10" fmla="*/ 18 w 181"/>
                <a:gd name="T11" fmla="*/ 5 h 8"/>
                <a:gd name="T12" fmla="*/ 18 w 181"/>
                <a:gd name="T13" fmla="*/ 2 h 8"/>
                <a:gd name="T14" fmla="*/ 26 w 181"/>
                <a:gd name="T15" fmla="*/ 2 h 8"/>
                <a:gd name="T16" fmla="*/ 26 w 181"/>
                <a:gd name="T17" fmla="*/ 5 h 8"/>
                <a:gd name="T18" fmla="*/ 35 w 181"/>
                <a:gd name="T19" fmla="*/ 2 h 8"/>
                <a:gd name="T20" fmla="*/ 35 w 181"/>
                <a:gd name="T21" fmla="*/ 2 h 8"/>
                <a:gd name="T22" fmla="*/ 43 w 181"/>
                <a:gd name="T23" fmla="*/ 2 h 8"/>
                <a:gd name="T24" fmla="*/ 52 w 181"/>
                <a:gd name="T25" fmla="*/ 2 h 8"/>
                <a:gd name="T26" fmla="*/ 52 w 181"/>
                <a:gd name="T27" fmla="*/ 5 h 8"/>
                <a:gd name="T28" fmla="*/ 61 w 181"/>
                <a:gd name="T29" fmla="*/ 5 h 8"/>
                <a:gd name="T30" fmla="*/ 61 w 181"/>
                <a:gd name="T31" fmla="*/ 5 h 8"/>
                <a:gd name="T32" fmla="*/ 69 w 181"/>
                <a:gd name="T33" fmla="*/ 5 h 8"/>
                <a:gd name="T34" fmla="*/ 69 w 181"/>
                <a:gd name="T35" fmla="*/ 5 h 8"/>
                <a:gd name="T36" fmla="*/ 78 w 181"/>
                <a:gd name="T37" fmla="*/ 5 h 8"/>
                <a:gd name="T38" fmla="*/ 78 w 181"/>
                <a:gd name="T39" fmla="*/ 5 h 8"/>
                <a:gd name="T40" fmla="*/ 86 w 181"/>
                <a:gd name="T41" fmla="*/ 5 h 8"/>
                <a:gd name="T42" fmla="*/ 95 w 181"/>
                <a:gd name="T43" fmla="*/ 2 h 8"/>
                <a:gd name="T44" fmla="*/ 95 w 181"/>
                <a:gd name="T45" fmla="*/ 8 h 8"/>
                <a:gd name="T46" fmla="*/ 104 w 181"/>
                <a:gd name="T47" fmla="*/ 2 h 8"/>
                <a:gd name="T48" fmla="*/ 104 w 181"/>
                <a:gd name="T49" fmla="*/ 5 h 8"/>
                <a:gd name="T50" fmla="*/ 112 w 181"/>
                <a:gd name="T51" fmla="*/ 2 h 8"/>
                <a:gd name="T52" fmla="*/ 112 w 181"/>
                <a:gd name="T53" fmla="*/ 2 h 8"/>
                <a:gd name="T54" fmla="*/ 121 w 181"/>
                <a:gd name="T55" fmla="*/ 5 h 8"/>
                <a:gd name="T56" fmla="*/ 121 w 181"/>
                <a:gd name="T57" fmla="*/ 5 h 8"/>
                <a:gd name="T58" fmla="*/ 129 w 181"/>
                <a:gd name="T59" fmla="*/ 2 h 8"/>
                <a:gd name="T60" fmla="*/ 138 w 181"/>
                <a:gd name="T61" fmla="*/ 8 h 8"/>
                <a:gd name="T62" fmla="*/ 138 w 181"/>
                <a:gd name="T63" fmla="*/ 2 h 8"/>
                <a:gd name="T64" fmla="*/ 147 w 181"/>
                <a:gd name="T65" fmla="*/ 2 h 8"/>
                <a:gd name="T66" fmla="*/ 155 w 181"/>
                <a:gd name="T67" fmla="*/ 2 h 8"/>
                <a:gd name="T68" fmla="*/ 155 w 181"/>
                <a:gd name="T69" fmla="*/ 5 h 8"/>
                <a:gd name="T70" fmla="*/ 155 w 181"/>
                <a:gd name="T71" fmla="*/ 5 h 8"/>
                <a:gd name="T72" fmla="*/ 164 w 181"/>
                <a:gd name="T73" fmla="*/ 5 h 8"/>
                <a:gd name="T74" fmla="*/ 164 w 181"/>
                <a:gd name="T75" fmla="*/ 8 h 8"/>
                <a:gd name="T76" fmla="*/ 164 w 181"/>
                <a:gd name="T77" fmla="*/ 8 h 8"/>
                <a:gd name="T78" fmla="*/ 164 w 181"/>
                <a:gd name="T79" fmla="*/ 5 h 8"/>
                <a:gd name="T80" fmla="*/ 172 w 181"/>
                <a:gd name="T81" fmla="*/ 5 h 8"/>
                <a:gd name="T82" fmla="*/ 172 w 181"/>
                <a:gd name="T83" fmla="*/ 5 h 8"/>
                <a:gd name="T84" fmla="*/ 172 w 181"/>
                <a:gd name="T85" fmla="*/ 5 h 8"/>
                <a:gd name="T86" fmla="*/ 181 w 181"/>
                <a:gd name="T87" fmla="*/ 8 h 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1" h="8">
                  <a:moveTo>
                    <a:pt x="0" y="0"/>
                  </a:moveTo>
                  <a:lnTo>
                    <a:pt x="0" y="2"/>
                  </a:lnTo>
                  <a:lnTo>
                    <a:pt x="0" y="5"/>
                  </a:lnTo>
                  <a:lnTo>
                    <a:pt x="9" y="5"/>
                  </a:lnTo>
                  <a:lnTo>
                    <a:pt x="9" y="2"/>
                  </a:lnTo>
                  <a:lnTo>
                    <a:pt x="18" y="2"/>
                  </a:lnTo>
                  <a:lnTo>
                    <a:pt x="18" y="0"/>
                  </a:lnTo>
                  <a:lnTo>
                    <a:pt x="18" y="2"/>
                  </a:lnTo>
                  <a:lnTo>
                    <a:pt x="18" y="5"/>
                  </a:lnTo>
                  <a:lnTo>
                    <a:pt x="18" y="2"/>
                  </a:lnTo>
                  <a:lnTo>
                    <a:pt x="26" y="2"/>
                  </a:lnTo>
                  <a:lnTo>
                    <a:pt x="26" y="5"/>
                  </a:lnTo>
                  <a:lnTo>
                    <a:pt x="35" y="2"/>
                  </a:lnTo>
                  <a:lnTo>
                    <a:pt x="35" y="5"/>
                  </a:lnTo>
                  <a:lnTo>
                    <a:pt x="35" y="2"/>
                  </a:lnTo>
                  <a:lnTo>
                    <a:pt x="43" y="2"/>
                  </a:lnTo>
                  <a:lnTo>
                    <a:pt x="52" y="2"/>
                  </a:lnTo>
                  <a:lnTo>
                    <a:pt x="52" y="5"/>
                  </a:lnTo>
                  <a:lnTo>
                    <a:pt x="52" y="2"/>
                  </a:lnTo>
                  <a:lnTo>
                    <a:pt x="61" y="5"/>
                  </a:lnTo>
                  <a:lnTo>
                    <a:pt x="61" y="8"/>
                  </a:lnTo>
                  <a:lnTo>
                    <a:pt x="61" y="5"/>
                  </a:lnTo>
                  <a:lnTo>
                    <a:pt x="69" y="2"/>
                  </a:lnTo>
                  <a:lnTo>
                    <a:pt x="69" y="5"/>
                  </a:lnTo>
                  <a:lnTo>
                    <a:pt x="69" y="2"/>
                  </a:lnTo>
                  <a:lnTo>
                    <a:pt x="69" y="5"/>
                  </a:lnTo>
                  <a:lnTo>
                    <a:pt x="78" y="2"/>
                  </a:lnTo>
                  <a:lnTo>
                    <a:pt x="78" y="5"/>
                  </a:lnTo>
                  <a:lnTo>
                    <a:pt x="86" y="5"/>
                  </a:lnTo>
                  <a:lnTo>
                    <a:pt x="86" y="2"/>
                  </a:lnTo>
                  <a:lnTo>
                    <a:pt x="95" y="2"/>
                  </a:lnTo>
                  <a:lnTo>
                    <a:pt x="95" y="5"/>
                  </a:lnTo>
                  <a:lnTo>
                    <a:pt x="95" y="8"/>
                  </a:lnTo>
                  <a:lnTo>
                    <a:pt x="95" y="2"/>
                  </a:lnTo>
                  <a:lnTo>
                    <a:pt x="104" y="2"/>
                  </a:lnTo>
                  <a:lnTo>
                    <a:pt x="104" y="8"/>
                  </a:lnTo>
                  <a:lnTo>
                    <a:pt x="104" y="5"/>
                  </a:lnTo>
                  <a:lnTo>
                    <a:pt x="112" y="2"/>
                  </a:lnTo>
                  <a:lnTo>
                    <a:pt x="121" y="5"/>
                  </a:lnTo>
                  <a:lnTo>
                    <a:pt x="121" y="2"/>
                  </a:lnTo>
                  <a:lnTo>
                    <a:pt x="121" y="5"/>
                  </a:lnTo>
                  <a:lnTo>
                    <a:pt x="129" y="5"/>
                  </a:lnTo>
                  <a:lnTo>
                    <a:pt x="129" y="2"/>
                  </a:lnTo>
                  <a:lnTo>
                    <a:pt x="129" y="0"/>
                  </a:lnTo>
                  <a:lnTo>
                    <a:pt x="138" y="8"/>
                  </a:lnTo>
                  <a:lnTo>
                    <a:pt x="138" y="5"/>
                  </a:lnTo>
                  <a:lnTo>
                    <a:pt x="138" y="2"/>
                  </a:lnTo>
                  <a:lnTo>
                    <a:pt x="138" y="5"/>
                  </a:lnTo>
                  <a:lnTo>
                    <a:pt x="147" y="2"/>
                  </a:lnTo>
                  <a:lnTo>
                    <a:pt x="155" y="2"/>
                  </a:lnTo>
                  <a:lnTo>
                    <a:pt x="155" y="8"/>
                  </a:lnTo>
                  <a:lnTo>
                    <a:pt x="155" y="5"/>
                  </a:lnTo>
                  <a:lnTo>
                    <a:pt x="164" y="5"/>
                  </a:lnTo>
                  <a:lnTo>
                    <a:pt x="164" y="2"/>
                  </a:lnTo>
                  <a:lnTo>
                    <a:pt x="164" y="8"/>
                  </a:lnTo>
                  <a:lnTo>
                    <a:pt x="164" y="2"/>
                  </a:lnTo>
                  <a:lnTo>
                    <a:pt x="164" y="8"/>
                  </a:lnTo>
                  <a:lnTo>
                    <a:pt x="164" y="5"/>
                  </a:lnTo>
                  <a:lnTo>
                    <a:pt x="172" y="8"/>
                  </a:lnTo>
                  <a:lnTo>
                    <a:pt x="172" y="5"/>
                  </a:lnTo>
                  <a:lnTo>
                    <a:pt x="172" y="8"/>
                  </a:lnTo>
                  <a:lnTo>
                    <a:pt x="172" y="5"/>
                  </a:lnTo>
                  <a:lnTo>
                    <a:pt x="172" y="8"/>
                  </a:lnTo>
                  <a:lnTo>
                    <a:pt x="172" y="5"/>
                  </a:lnTo>
                  <a:lnTo>
                    <a:pt x="181"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2" name="Freeform 44"/>
            <p:cNvSpPr>
              <a:spLocks/>
            </p:cNvSpPr>
            <p:nvPr/>
          </p:nvSpPr>
          <p:spPr bwMode="auto">
            <a:xfrm>
              <a:off x="2004" y="2366"/>
              <a:ext cx="470" cy="75"/>
            </a:xfrm>
            <a:custGeom>
              <a:avLst/>
              <a:gdLst>
                <a:gd name="T0" fmla="*/ 15 w 473"/>
                <a:gd name="T1" fmla="*/ 1 h 148"/>
                <a:gd name="T2" fmla="*/ 15 w 473"/>
                <a:gd name="T3" fmla="*/ 1 h 148"/>
                <a:gd name="T4" fmla="*/ 23 w 473"/>
                <a:gd name="T5" fmla="*/ 1 h 148"/>
                <a:gd name="T6" fmla="*/ 23 w 473"/>
                <a:gd name="T7" fmla="*/ 1 h 148"/>
                <a:gd name="T8" fmla="*/ 32 w 473"/>
                <a:gd name="T9" fmla="*/ 1 h 148"/>
                <a:gd name="T10" fmla="*/ 41 w 473"/>
                <a:gd name="T11" fmla="*/ 1 h 148"/>
                <a:gd name="T12" fmla="*/ 41 w 473"/>
                <a:gd name="T13" fmla="*/ 1 h 148"/>
                <a:gd name="T14" fmla="*/ 49 w 473"/>
                <a:gd name="T15" fmla="*/ 1 h 148"/>
                <a:gd name="T16" fmla="*/ 49 w 473"/>
                <a:gd name="T17" fmla="*/ 1 h 148"/>
                <a:gd name="T18" fmla="*/ 58 w 473"/>
                <a:gd name="T19" fmla="*/ 1 h 148"/>
                <a:gd name="T20" fmla="*/ 67 w 473"/>
                <a:gd name="T21" fmla="*/ 1 h 148"/>
                <a:gd name="T22" fmla="*/ 67 w 473"/>
                <a:gd name="T23" fmla="*/ 1 h 148"/>
                <a:gd name="T24" fmla="*/ 75 w 473"/>
                <a:gd name="T25" fmla="*/ 1 h 148"/>
                <a:gd name="T26" fmla="*/ 78 w 473"/>
                <a:gd name="T27" fmla="*/ 1 h 148"/>
                <a:gd name="T28" fmla="*/ 80 w 473"/>
                <a:gd name="T29" fmla="*/ 1 h 148"/>
                <a:gd name="T30" fmla="*/ 89 w 473"/>
                <a:gd name="T31" fmla="*/ 1 h 148"/>
                <a:gd name="T32" fmla="*/ 106 w 473"/>
                <a:gd name="T33" fmla="*/ 1 h 148"/>
                <a:gd name="T34" fmla="*/ 115 w 473"/>
                <a:gd name="T35" fmla="*/ 1 h 148"/>
                <a:gd name="T36" fmla="*/ 124 w 473"/>
                <a:gd name="T37" fmla="*/ 1 h 148"/>
                <a:gd name="T38" fmla="*/ 132 w 473"/>
                <a:gd name="T39" fmla="*/ 1 h 148"/>
                <a:gd name="T40" fmla="*/ 132 w 473"/>
                <a:gd name="T41" fmla="*/ 1 h 148"/>
                <a:gd name="T42" fmla="*/ 141 w 473"/>
                <a:gd name="T43" fmla="*/ 1 h 148"/>
                <a:gd name="T44" fmla="*/ 150 w 473"/>
                <a:gd name="T45" fmla="*/ 1 h 148"/>
                <a:gd name="T46" fmla="*/ 158 w 473"/>
                <a:gd name="T47" fmla="*/ 1 h 148"/>
                <a:gd name="T48" fmla="*/ 167 w 473"/>
                <a:gd name="T49" fmla="*/ 1 h 148"/>
                <a:gd name="T50" fmla="*/ 176 w 473"/>
                <a:gd name="T51" fmla="*/ 1 h 148"/>
                <a:gd name="T52" fmla="*/ 193 w 473"/>
                <a:gd name="T53" fmla="*/ 1 h 148"/>
                <a:gd name="T54" fmla="*/ 202 w 473"/>
                <a:gd name="T55" fmla="*/ 1 h 148"/>
                <a:gd name="T56" fmla="*/ 210 w 473"/>
                <a:gd name="T57" fmla="*/ 1 h 148"/>
                <a:gd name="T58" fmla="*/ 219 w 473"/>
                <a:gd name="T59" fmla="*/ 1 h 148"/>
                <a:gd name="T60" fmla="*/ 226 w 473"/>
                <a:gd name="T61" fmla="*/ 1 h 148"/>
                <a:gd name="T62" fmla="*/ 230 w 473"/>
                <a:gd name="T63" fmla="*/ 1 h 148"/>
                <a:gd name="T64" fmla="*/ 241 w 473"/>
                <a:gd name="T65" fmla="*/ 1 h 148"/>
                <a:gd name="T66" fmla="*/ 250 w 473"/>
                <a:gd name="T67" fmla="*/ 1 h 148"/>
                <a:gd name="T68" fmla="*/ 259 w 473"/>
                <a:gd name="T69" fmla="*/ 1 h 148"/>
                <a:gd name="T70" fmla="*/ 267 w 473"/>
                <a:gd name="T71" fmla="*/ 1 h 148"/>
                <a:gd name="T72" fmla="*/ 276 w 473"/>
                <a:gd name="T73" fmla="*/ 1 h 148"/>
                <a:gd name="T74" fmla="*/ 285 w 473"/>
                <a:gd name="T75" fmla="*/ 1 h 148"/>
                <a:gd name="T76" fmla="*/ 293 w 473"/>
                <a:gd name="T77" fmla="*/ 1 h 148"/>
                <a:gd name="T78" fmla="*/ 311 w 473"/>
                <a:gd name="T79" fmla="*/ 1 h 148"/>
                <a:gd name="T80" fmla="*/ 319 w 473"/>
                <a:gd name="T81" fmla="*/ 1 h 148"/>
                <a:gd name="T82" fmla="*/ 328 w 473"/>
                <a:gd name="T83" fmla="*/ 1 h 148"/>
                <a:gd name="T84" fmla="*/ 337 w 473"/>
                <a:gd name="T85" fmla="*/ 1 h 148"/>
                <a:gd name="T86" fmla="*/ 345 w 473"/>
                <a:gd name="T87" fmla="*/ 1 h 148"/>
                <a:gd name="T88" fmla="*/ 354 w 473"/>
                <a:gd name="T89" fmla="*/ 1 h 148"/>
                <a:gd name="T90" fmla="*/ 363 w 473"/>
                <a:gd name="T91" fmla="*/ 1 h 148"/>
                <a:gd name="T92" fmla="*/ 370 w 473"/>
                <a:gd name="T93" fmla="*/ 1 h 148"/>
                <a:gd name="T94" fmla="*/ 376 w 473"/>
                <a:gd name="T95" fmla="*/ 1 h 148"/>
                <a:gd name="T96" fmla="*/ 388 w 473"/>
                <a:gd name="T97" fmla="*/ 1 h 148"/>
                <a:gd name="T98" fmla="*/ 394 w 473"/>
                <a:gd name="T99" fmla="*/ 1 h 148"/>
                <a:gd name="T100" fmla="*/ 402 w 473"/>
                <a:gd name="T101" fmla="*/ 1 h 148"/>
                <a:gd name="T102" fmla="*/ 411 w 473"/>
                <a:gd name="T103" fmla="*/ 1 h 148"/>
                <a:gd name="T104" fmla="*/ 411 w 473"/>
                <a:gd name="T105" fmla="*/ 1 h 148"/>
                <a:gd name="T106" fmla="*/ 428 w 473"/>
                <a:gd name="T107" fmla="*/ 1 h 148"/>
                <a:gd name="T108" fmla="*/ 437 w 473"/>
                <a:gd name="T109" fmla="*/ 1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3" h="148">
                  <a:moveTo>
                    <a:pt x="0" y="0"/>
                  </a:moveTo>
                  <a:lnTo>
                    <a:pt x="15" y="37"/>
                  </a:lnTo>
                  <a:lnTo>
                    <a:pt x="15" y="43"/>
                  </a:lnTo>
                  <a:lnTo>
                    <a:pt x="15" y="62"/>
                  </a:lnTo>
                  <a:lnTo>
                    <a:pt x="15" y="71"/>
                  </a:lnTo>
                  <a:lnTo>
                    <a:pt x="15" y="90"/>
                  </a:lnTo>
                  <a:lnTo>
                    <a:pt x="23" y="95"/>
                  </a:lnTo>
                  <a:lnTo>
                    <a:pt x="23" y="105"/>
                  </a:lnTo>
                  <a:lnTo>
                    <a:pt x="23" y="110"/>
                  </a:lnTo>
                  <a:lnTo>
                    <a:pt x="23" y="124"/>
                  </a:lnTo>
                  <a:lnTo>
                    <a:pt x="23" y="120"/>
                  </a:lnTo>
                  <a:lnTo>
                    <a:pt x="32" y="124"/>
                  </a:lnTo>
                  <a:lnTo>
                    <a:pt x="32" y="133"/>
                  </a:lnTo>
                  <a:lnTo>
                    <a:pt x="32" y="129"/>
                  </a:lnTo>
                  <a:lnTo>
                    <a:pt x="32" y="133"/>
                  </a:lnTo>
                  <a:lnTo>
                    <a:pt x="32" y="139"/>
                  </a:lnTo>
                  <a:lnTo>
                    <a:pt x="41" y="139"/>
                  </a:lnTo>
                  <a:lnTo>
                    <a:pt x="41" y="133"/>
                  </a:lnTo>
                  <a:lnTo>
                    <a:pt x="41" y="143"/>
                  </a:lnTo>
                  <a:lnTo>
                    <a:pt x="41" y="133"/>
                  </a:lnTo>
                  <a:lnTo>
                    <a:pt x="41" y="139"/>
                  </a:lnTo>
                  <a:lnTo>
                    <a:pt x="49" y="139"/>
                  </a:lnTo>
                  <a:lnTo>
                    <a:pt x="49" y="143"/>
                  </a:lnTo>
                  <a:lnTo>
                    <a:pt x="49" y="139"/>
                  </a:lnTo>
                  <a:lnTo>
                    <a:pt x="49" y="143"/>
                  </a:lnTo>
                  <a:lnTo>
                    <a:pt x="49" y="139"/>
                  </a:lnTo>
                  <a:lnTo>
                    <a:pt x="58" y="133"/>
                  </a:lnTo>
                  <a:lnTo>
                    <a:pt x="58" y="148"/>
                  </a:lnTo>
                  <a:lnTo>
                    <a:pt x="58" y="139"/>
                  </a:lnTo>
                  <a:lnTo>
                    <a:pt x="58" y="133"/>
                  </a:lnTo>
                  <a:lnTo>
                    <a:pt x="67" y="133"/>
                  </a:lnTo>
                  <a:lnTo>
                    <a:pt x="67" y="139"/>
                  </a:lnTo>
                  <a:lnTo>
                    <a:pt x="67" y="143"/>
                  </a:lnTo>
                  <a:lnTo>
                    <a:pt x="67" y="139"/>
                  </a:lnTo>
                  <a:lnTo>
                    <a:pt x="75" y="139"/>
                  </a:lnTo>
                  <a:lnTo>
                    <a:pt x="75" y="143"/>
                  </a:lnTo>
                  <a:lnTo>
                    <a:pt x="84" y="129"/>
                  </a:lnTo>
                  <a:lnTo>
                    <a:pt x="84" y="133"/>
                  </a:lnTo>
                  <a:lnTo>
                    <a:pt x="84" y="139"/>
                  </a:lnTo>
                  <a:lnTo>
                    <a:pt x="92" y="129"/>
                  </a:lnTo>
                  <a:lnTo>
                    <a:pt x="92" y="133"/>
                  </a:lnTo>
                  <a:lnTo>
                    <a:pt x="101" y="139"/>
                  </a:lnTo>
                  <a:lnTo>
                    <a:pt x="101" y="129"/>
                  </a:lnTo>
                  <a:lnTo>
                    <a:pt x="101" y="124"/>
                  </a:lnTo>
                  <a:lnTo>
                    <a:pt x="101" y="129"/>
                  </a:lnTo>
                  <a:lnTo>
                    <a:pt x="110" y="129"/>
                  </a:lnTo>
                  <a:lnTo>
                    <a:pt x="110" y="133"/>
                  </a:lnTo>
                  <a:lnTo>
                    <a:pt x="110" y="124"/>
                  </a:lnTo>
                  <a:lnTo>
                    <a:pt x="118" y="129"/>
                  </a:lnTo>
                  <a:lnTo>
                    <a:pt x="118" y="124"/>
                  </a:lnTo>
                  <a:lnTo>
                    <a:pt x="118" y="133"/>
                  </a:lnTo>
                  <a:lnTo>
                    <a:pt x="118" y="124"/>
                  </a:lnTo>
                  <a:lnTo>
                    <a:pt x="127" y="124"/>
                  </a:lnTo>
                  <a:lnTo>
                    <a:pt x="127" y="129"/>
                  </a:lnTo>
                  <a:lnTo>
                    <a:pt x="136" y="129"/>
                  </a:lnTo>
                  <a:lnTo>
                    <a:pt x="136" y="124"/>
                  </a:lnTo>
                  <a:lnTo>
                    <a:pt x="136" y="120"/>
                  </a:lnTo>
                  <a:lnTo>
                    <a:pt x="144" y="120"/>
                  </a:lnTo>
                  <a:lnTo>
                    <a:pt x="144" y="124"/>
                  </a:lnTo>
                  <a:lnTo>
                    <a:pt x="144" y="120"/>
                  </a:lnTo>
                  <a:lnTo>
                    <a:pt x="144" y="124"/>
                  </a:lnTo>
                  <a:lnTo>
                    <a:pt x="144" y="129"/>
                  </a:lnTo>
                  <a:lnTo>
                    <a:pt x="144" y="124"/>
                  </a:lnTo>
                  <a:lnTo>
                    <a:pt x="153" y="129"/>
                  </a:lnTo>
                  <a:lnTo>
                    <a:pt x="153" y="120"/>
                  </a:lnTo>
                  <a:lnTo>
                    <a:pt x="153" y="114"/>
                  </a:lnTo>
                  <a:lnTo>
                    <a:pt x="162" y="120"/>
                  </a:lnTo>
                  <a:lnTo>
                    <a:pt x="162" y="114"/>
                  </a:lnTo>
                  <a:lnTo>
                    <a:pt x="170" y="120"/>
                  </a:lnTo>
                  <a:lnTo>
                    <a:pt x="170" y="114"/>
                  </a:lnTo>
                  <a:lnTo>
                    <a:pt x="170" y="120"/>
                  </a:lnTo>
                  <a:lnTo>
                    <a:pt x="170" y="114"/>
                  </a:lnTo>
                  <a:lnTo>
                    <a:pt x="179" y="114"/>
                  </a:lnTo>
                  <a:lnTo>
                    <a:pt x="179" y="120"/>
                  </a:lnTo>
                  <a:lnTo>
                    <a:pt x="188" y="124"/>
                  </a:lnTo>
                  <a:lnTo>
                    <a:pt x="188" y="120"/>
                  </a:lnTo>
                  <a:lnTo>
                    <a:pt x="188" y="110"/>
                  </a:lnTo>
                  <a:lnTo>
                    <a:pt x="188" y="120"/>
                  </a:lnTo>
                  <a:lnTo>
                    <a:pt x="196" y="110"/>
                  </a:lnTo>
                  <a:lnTo>
                    <a:pt x="196" y="114"/>
                  </a:lnTo>
                  <a:lnTo>
                    <a:pt x="205" y="110"/>
                  </a:lnTo>
                  <a:lnTo>
                    <a:pt x="205" y="105"/>
                  </a:lnTo>
                  <a:lnTo>
                    <a:pt x="205" y="110"/>
                  </a:lnTo>
                  <a:lnTo>
                    <a:pt x="214" y="110"/>
                  </a:lnTo>
                  <a:lnTo>
                    <a:pt x="214" y="105"/>
                  </a:lnTo>
                  <a:lnTo>
                    <a:pt x="214" y="110"/>
                  </a:lnTo>
                  <a:lnTo>
                    <a:pt x="222" y="105"/>
                  </a:lnTo>
                  <a:lnTo>
                    <a:pt x="222" y="110"/>
                  </a:lnTo>
                  <a:lnTo>
                    <a:pt x="231" y="105"/>
                  </a:lnTo>
                  <a:lnTo>
                    <a:pt x="231" y="110"/>
                  </a:lnTo>
                  <a:lnTo>
                    <a:pt x="231" y="105"/>
                  </a:lnTo>
                  <a:lnTo>
                    <a:pt x="240" y="105"/>
                  </a:lnTo>
                  <a:lnTo>
                    <a:pt x="240" y="110"/>
                  </a:lnTo>
                  <a:lnTo>
                    <a:pt x="248" y="110"/>
                  </a:lnTo>
                  <a:lnTo>
                    <a:pt x="248" y="105"/>
                  </a:lnTo>
                  <a:lnTo>
                    <a:pt x="257" y="105"/>
                  </a:lnTo>
                  <a:lnTo>
                    <a:pt x="257" y="95"/>
                  </a:lnTo>
                  <a:lnTo>
                    <a:pt x="265" y="110"/>
                  </a:lnTo>
                  <a:lnTo>
                    <a:pt x="265" y="105"/>
                  </a:lnTo>
                  <a:lnTo>
                    <a:pt x="274" y="105"/>
                  </a:lnTo>
                  <a:lnTo>
                    <a:pt x="274" y="95"/>
                  </a:lnTo>
                  <a:lnTo>
                    <a:pt x="274" y="105"/>
                  </a:lnTo>
                  <a:lnTo>
                    <a:pt x="283" y="105"/>
                  </a:lnTo>
                  <a:lnTo>
                    <a:pt x="283" y="110"/>
                  </a:lnTo>
                  <a:lnTo>
                    <a:pt x="291" y="105"/>
                  </a:lnTo>
                  <a:lnTo>
                    <a:pt x="291" y="110"/>
                  </a:lnTo>
                  <a:lnTo>
                    <a:pt x="291" y="105"/>
                  </a:lnTo>
                  <a:lnTo>
                    <a:pt x="300" y="105"/>
                  </a:lnTo>
                  <a:lnTo>
                    <a:pt x="300" y="95"/>
                  </a:lnTo>
                  <a:lnTo>
                    <a:pt x="309" y="95"/>
                  </a:lnTo>
                  <a:lnTo>
                    <a:pt x="309" y="105"/>
                  </a:lnTo>
                  <a:lnTo>
                    <a:pt x="309" y="110"/>
                  </a:lnTo>
                  <a:lnTo>
                    <a:pt x="317" y="105"/>
                  </a:lnTo>
                  <a:lnTo>
                    <a:pt x="317" y="95"/>
                  </a:lnTo>
                  <a:lnTo>
                    <a:pt x="326" y="95"/>
                  </a:lnTo>
                  <a:lnTo>
                    <a:pt x="326" y="105"/>
                  </a:lnTo>
                  <a:lnTo>
                    <a:pt x="326" y="95"/>
                  </a:lnTo>
                  <a:lnTo>
                    <a:pt x="335" y="105"/>
                  </a:lnTo>
                  <a:lnTo>
                    <a:pt x="335" y="95"/>
                  </a:lnTo>
                  <a:lnTo>
                    <a:pt x="343" y="95"/>
                  </a:lnTo>
                  <a:lnTo>
                    <a:pt x="352" y="95"/>
                  </a:lnTo>
                  <a:lnTo>
                    <a:pt x="361" y="105"/>
                  </a:lnTo>
                  <a:lnTo>
                    <a:pt x="361" y="95"/>
                  </a:lnTo>
                  <a:lnTo>
                    <a:pt x="369" y="95"/>
                  </a:lnTo>
                  <a:lnTo>
                    <a:pt x="369" y="105"/>
                  </a:lnTo>
                  <a:lnTo>
                    <a:pt x="369" y="95"/>
                  </a:lnTo>
                  <a:lnTo>
                    <a:pt x="378" y="95"/>
                  </a:lnTo>
                  <a:lnTo>
                    <a:pt x="387" y="95"/>
                  </a:lnTo>
                  <a:lnTo>
                    <a:pt x="387" y="90"/>
                  </a:lnTo>
                  <a:lnTo>
                    <a:pt x="387" y="95"/>
                  </a:lnTo>
                  <a:lnTo>
                    <a:pt x="395" y="95"/>
                  </a:lnTo>
                  <a:lnTo>
                    <a:pt x="404" y="110"/>
                  </a:lnTo>
                  <a:lnTo>
                    <a:pt x="404" y="95"/>
                  </a:lnTo>
                  <a:lnTo>
                    <a:pt x="412" y="95"/>
                  </a:lnTo>
                  <a:lnTo>
                    <a:pt x="412" y="105"/>
                  </a:lnTo>
                  <a:lnTo>
                    <a:pt x="412" y="95"/>
                  </a:lnTo>
                  <a:lnTo>
                    <a:pt x="421" y="95"/>
                  </a:lnTo>
                  <a:lnTo>
                    <a:pt x="430" y="95"/>
                  </a:lnTo>
                  <a:lnTo>
                    <a:pt x="438" y="95"/>
                  </a:lnTo>
                  <a:lnTo>
                    <a:pt x="447" y="95"/>
                  </a:lnTo>
                  <a:lnTo>
                    <a:pt x="447" y="105"/>
                  </a:lnTo>
                  <a:lnTo>
                    <a:pt x="456" y="95"/>
                  </a:lnTo>
                  <a:lnTo>
                    <a:pt x="464" y="105"/>
                  </a:lnTo>
                  <a:lnTo>
                    <a:pt x="464" y="95"/>
                  </a:lnTo>
                  <a:lnTo>
                    <a:pt x="473" y="90"/>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03533" name="Freeform 45"/>
          <p:cNvSpPr>
            <a:spLocks/>
          </p:cNvSpPr>
          <p:nvPr/>
        </p:nvSpPr>
        <p:spPr bwMode="auto">
          <a:xfrm>
            <a:off x="3638550" y="2590800"/>
            <a:ext cx="984250" cy="203200"/>
          </a:xfrm>
          <a:custGeom>
            <a:avLst/>
            <a:gdLst>
              <a:gd name="T0" fmla="*/ 2147483647 w 358"/>
              <a:gd name="T1" fmla="*/ 2147483647 h 39"/>
              <a:gd name="T2" fmla="*/ 2147483647 w 358"/>
              <a:gd name="T3" fmla="*/ 2147483647 h 39"/>
              <a:gd name="T4" fmla="*/ 2147483647 w 358"/>
              <a:gd name="T5" fmla="*/ 2147483647 h 39"/>
              <a:gd name="T6" fmla="*/ 2147483647 w 358"/>
              <a:gd name="T7" fmla="*/ 2147483647 h 39"/>
              <a:gd name="T8" fmla="*/ 2147483647 w 358"/>
              <a:gd name="T9" fmla="*/ 2147483647 h 39"/>
              <a:gd name="T10" fmla="*/ 2147483647 w 358"/>
              <a:gd name="T11" fmla="*/ 2147483647 h 39"/>
              <a:gd name="T12" fmla="*/ 2147483647 w 358"/>
              <a:gd name="T13" fmla="*/ 2147483647 h 39"/>
              <a:gd name="T14" fmla="*/ 2147483647 w 358"/>
              <a:gd name="T15" fmla="*/ 2147483647 h 39"/>
              <a:gd name="T16" fmla="*/ 2147483647 w 358"/>
              <a:gd name="T17" fmla="*/ 2147483647 h 39"/>
              <a:gd name="T18" fmla="*/ 2147483647 w 358"/>
              <a:gd name="T19" fmla="*/ 2147483647 h 39"/>
              <a:gd name="T20" fmla="*/ 2147483647 w 358"/>
              <a:gd name="T21" fmla="*/ 2147483647 h 39"/>
              <a:gd name="T22" fmla="*/ 2147483647 w 358"/>
              <a:gd name="T23" fmla="*/ 2147483647 h 39"/>
              <a:gd name="T24" fmla="*/ 2147483647 w 358"/>
              <a:gd name="T25" fmla="*/ 2147483647 h 39"/>
              <a:gd name="T26" fmla="*/ 2147483647 w 358"/>
              <a:gd name="T27" fmla="*/ 2147483647 h 39"/>
              <a:gd name="T28" fmla="*/ 2147483647 w 358"/>
              <a:gd name="T29" fmla="*/ 2147483647 h 39"/>
              <a:gd name="T30" fmla="*/ 2147483647 w 358"/>
              <a:gd name="T31" fmla="*/ 2147483647 h 39"/>
              <a:gd name="T32" fmla="*/ 2147483647 w 358"/>
              <a:gd name="T33" fmla="*/ 2147483647 h 39"/>
              <a:gd name="T34" fmla="*/ 2147483647 w 358"/>
              <a:gd name="T35" fmla="*/ 2147483647 h 39"/>
              <a:gd name="T36" fmla="*/ 2147483647 w 358"/>
              <a:gd name="T37" fmla="*/ 0 h 39"/>
              <a:gd name="T38" fmla="*/ 2147483647 w 358"/>
              <a:gd name="T39" fmla="*/ 0 h 39"/>
              <a:gd name="T40" fmla="*/ 2147483647 w 358"/>
              <a:gd name="T41" fmla="*/ 2147483647 h 39"/>
              <a:gd name="T42" fmla="*/ 2147483647 w 358"/>
              <a:gd name="T43" fmla="*/ 2147483647 h 39"/>
              <a:gd name="T44" fmla="*/ 2147483647 w 358"/>
              <a:gd name="T45" fmla="*/ 2147483647 h 39"/>
              <a:gd name="T46" fmla="*/ 2147483647 w 358"/>
              <a:gd name="T47" fmla="*/ 2147483647 h 39"/>
              <a:gd name="T48" fmla="*/ 2147483647 w 358"/>
              <a:gd name="T49" fmla="*/ 2147483647 h 39"/>
              <a:gd name="T50" fmla="*/ 2147483647 w 358"/>
              <a:gd name="T51" fmla="*/ 2147483647 h 39"/>
              <a:gd name="T52" fmla="*/ 2147483647 w 358"/>
              <a:gd name="T53" fmla="*/ 2147483647 h 39"/>
              <a:gd name="T54" fmla="*/ 2147483647 w 358"/>
              <a:gd name="T55" fmla="*/ 2147483647 h 39"/>
              <a:gd name="T56" fmla="*/ 2147483647 w 358"/>
              <a:gd name="T57" fmla="*/ 2147483647 h 39"/>
              <a:gd name="T58" fmla="*/ 2147483647 w 358"/>
              <a:gd name="T59" fmla="*/ 2147483647 h 39"/>
              <a:gd name="T60" fmla="*/ 2147483647 w 358"/>
              <a:gd name="T61" fmla="*/ 2147483647 h 39"/>
              <a:gd name="T62" fmla="*/ 2147483647 w 358"/>
              <a:gd name="T63" fmla="*/ 2147483647 h 39"/>
              <a:gd name="T64" fmla="*/ 2147483647 w 358"/>
              <a:gd name="T65" fmla="*/ 2147483647 h 39"/>
              <a:gd name="T66" fmla="*/ 2147483647 w 358"/>
              <a:gd name="T67" fmla="*/ 2147483647 h 39"/>
              <a:gd name="T68" fmla="*/ 2147483647 w 358"/>
              <a:gd name="T69" fmla="*/ 2147483647 h 39"/>
              <a:gd name="T70" fmla="*/ 2147483647 w 358"/>
              <a:gd name="T71" fmla="*/ 2147483647 h 39"/>
              <a:gd name="T72" fmla="*/ 2147483647 w 358"/>
              <a:gd name="T73" fmla="*/ 2147483647 h 39"/>
              <a:gd name="T74" fmla="*/ 2147483647 w 358"/>
              <a:gd name="T75" fmla="*/ 2147483647 h 39"/>
              <a:gd name="T76" fmla="*/ 2147483647 w 358"/>
              <a:gd name="T77" fmla="*/ 2147483647 h 39"/>
              <a:gd name="T78" fmla="*/ 2147483647 w 358"/>
              <a:gd name="T79" fmla="*/ 2147483647 h 39"/>
              <a:gd name="T80" fmla="*/ 2147483647 w 358"/>
              <a:gd name="T81" fmla="*/ 2147483647 h 39"/>
              <a:gd name="T82" fmla="*/ 2147483647 w 358"/>
              <a:gd name="T83" fmla="*/ 2147483647 h 39"/>
              <a:gd name="T84" fmla="*/ 2147483647 w 358"/>
              <a:gd name="T85" fmla="*/ 2147483647 h 39"/>
              <a:gd name="T86" fmla="*/ 2147483647 w 358"/>
              <a:gd name="T87" fmla="*/ 2147483647 h 39"/>
              <a:gd name="T88" fmla="*/ 2147483647 w 358"/>
              <a:gd name="T89" fmla="*/ 2147483647 h 39"/>
              <a:gd name="T90" fmla="*/ 2147483647 w 358"/>
              <a:gd name="T91" fmla="*/ 2147483647 h 39"/>
              <a:gd name="T92" fmla="*/ 2147483647 w 358"/>
              <a:gd name="T93" fmla="*/ 2147483647 h 39"/>
              <a:gd name="T94" fmla="*/ 2147483647 w 358"/>
              <a:gd name="T95" fmla="*/ 2147483647 h 39"/>
              <a:gd name="T96" fmla="*/ 2147483647 w 358"/>
              <a:gd name="T97" fmla="*/ 2147483647 h 39"/>
              <a:gd name="T98" fmla="*/ 2147483647 w 358"/>
              <a:gd name="T99" fmla="*/ 2147483647 h 39"/>
              <a:gd name="T100" fmla="*/ 2147483647 w 358"/>
              <a:gd name="T101" fmla="*/ 2147483647 h 39"/>
              <a:gd name="T102" fmla="*/ 2147483647 w 358"/>
              <a:gd name="T103" fmla="*/ 2147483647 h 39"/>
              <a:gd name="T104" fmla="*/ 2147483647 w 358"/>
              <a:gd name="T105" fmla="*/ 2147483647 h 39"/>
              <a:gd name="T106" fmla="*/ 2147483647 w 358"/>
              <a:gd name="T107" fmla="*/ 2147483647 h 39"/>
              <a:gd name="T108" fmla="*/ 2147483647 w 358"/>
              <a:gd name="T109" fmla="*/ 2147483647 h 39"/>
              <a:gd name="T110" fmla="*/ 2147483647 w 358"/>
              <a:gd name="T111" fmla="*/ 2147483647 h 39"/>
              <a:gd name="T112" fmla="*/ 2147483647 w 358"/>
              <a:gd name="T113" fmla="*/ 2147483647 h 39"/>
              <a:gd name="T114" fmla="*/ 2147483647 w 358"/>
              <a:gd name="T115" fmla="*/ 2147483647 h 39"/>
              <a:gd name="T116" fmla="*/ 2147483647 w 358"/>
              <a:gd name="T117" fmla="*/ 2147483647 h 39"/>
              <a:gd name="T118" fmla="*/ 2147483647 w 358"/>
              <a:gd name="T119" fmla="*/ 2147483647 h 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8" h="39">
                <a:moveTo>
                  <a:pt x="0" y="37"/>
                </a:moveTo>
                <a:lnTo>
                  <a:pt x="1" y="37"/>
                </a:lnTo>
                <a:lnTo>
                  <a:pt x="2" y="37"/>
                </a:lnTo>
                <a:lnTo>
                  <a:pt x="3" y="36"/>
                </a:lnTo>
                <a:lnTo>
                  <a:pt x="4" y="38"/>
                </a:lnTo>
                <a:lnTo>
                  <a:pt x="5" y="37"/>
                </a:lnTo>
                <a:lnTo>
                  <a:pt x="6" y="38"/>
                </a:lnTo>
                <a:lnTo>
                  <a:pt x="6" y="37"/>
                </a:lnTo>
                <a:lnTo>
                  <a:pt x="7" y="37"/>
                </a:lnTo>
                <a:lnTo>
                  <a:pt x="8" y="37"/>
                </a:lnTo>
                <a:lnTo>
                  <a:pt x="9" y="37"/>
                </a:lnTo>
                <a:lnTo>
                  <a:pt x="10" y="37"/>
                </a:lnTo>
                <a:lnTo>
                  <a:pt x="10" y="38"/>
                </a:lnTo>
                <a:lnTo>
                  <a:pt x="11" y="36"/>
                </a:lnTo>
                <a:lnTo>
                  <a:pt x="12" y="38"/>
                </a:lnTo>
                <a:lnTo>
                  <a:pt x="12" y="37"/>
                </a:lnTo>
                <a:lnTo>
                  <a:pt x="13" y="38"/>
                </a:lnTo>
                <a:lnTo>
                  <a:pt x="14" y="36"/>
                </a:lnTo>
                <a:lnTo>
                  <a:pt x="14" y="37"/>
                </a:lnTo>
                <a:lnTo>
                  <a:pt x="15" y="37"/>
                </a:lnTo>
                <a:lnTo>
                  <a:pt x="16" y="38"/>
                </a:lnTo>
                <a:lnTo>
                  <a:pt x="16" y="37"/>
                </a:lnTo>
                <a:lnTo>
                  <a:pt x="17" y="38"/>
                </a:lnTo>
                <a:lnTo>
                  <a:pt x="17" y="37"/>
                </a:lnTo>
                <a:lnTo>
                  <a:pt x="18" y="37"/>
                </a:lnTo>
                <a:lnTo>
                  <a:pt x="19" y="37"/>
                </a:lnTo>
                <a:lnTo>
                  <a:pt x="20" y="38"/>
                </a:lnTo>
                <a:lnTo>
                  <a:pt x="20" y="37"/>
                </a:lnTo>
                <a:lnTo>
                  <a:pt x="21" y="37"/>
                </a:lnTo>
                <a:lnTo>
                  <a:pt x="21" y="36"/>
                </a:lnTo>
                <a:lnTo>
                  <a:pt x="22" y="38"/>
                </a:lnTo>
                <a:lnTo>
                  <a:pt x="22" y="37"/>
                </a:lnTo>
                <a:lnTo>
                  <a:pt x="23" y="37"/>
                </a:lnTo>
                <a:lnTo>
                  <a:pt x="24" y="37"/>
                </a:lnTo>
                <a:lnTo>
                  <a:pt x="24" y="38"/>
                </a:lnTo>
                <a:lnTo>
                  <a:pt x="25" y="37"/>
                </a:lnTo>
                <a:lnTo>
                  <a:pt x="26" y="37"/>
                </a:lnTo>
                <a:lnTo>
                  <a:pt x="27" y="38"/>
                </a:lnTo>
                <a:lnTo>
                  <a:pt x="27" y="37"/>
                </a:lnTo>
                <a:lnTo>
                  <a:pt x="28" y="38"/>
                </a:lnTo>
                <a:lnTo>
                  <a:pt x="29" y="37"/>
                </a:lnTo>
                <a:lnTo>
                  <a:pt x="30" y="38"/>
                </a:lnTo>
                <a:lnTo>
                  <a:pt x="31" y="36"/>
                </a:lnTo>
                <a:lnTo>
                  <a:pt x="32" y="38"/>
                </a:lnTo>
                <a:lnTo>
                  <a:pt x="32" y="37"/>
                </a:lnTo>
                <a:lnTo>
                  <a:pt x="33" y="37"/>
                </a:lnTo>
                <a:lnTo>
                  <a:pt x="34" y="38"/>
                </a:lnTo>
                <a:lnTo>
                  <a:pt x="34" y="37"/>
                </a:lnTo>
                <a:lnTo>
                  <a:pt x="35" y="37"/>
                </a:lnTo>
                <a:lnTo>
                  <a:pt x="36" y="38"/>
                </a:lnTo>
                <a:lnTo>
                  <a:pt x="37" y="37"/>
                </a:lnTo>
                <a:lnTo>
                  <a:pt x="38" y="37"/>
                </a:lnTo>
                <a:lnTo>
                  <a:pt x="38" y="38"/>
                </a:lnTo>
                <a:lnTo>
                  <a:pt x="39" y="37"/>
                </a:lnTo>
                <a:lnTo>
                  <a:pt x="39" y="38"/>
                </a:lnTo>
                <a:lnTo>
                  <a:pt x="40" y="37"/>
                </a:lnTo>
                <a:lnTo>
                  <a:pt x="41" y="38"/>
                </a:lnTo>
                <a:lnTo>
                  <a:pt x="42" y="38"/>
                </a:lnTo>
                <a:lnTo>
                  <a:pt x="42" y="37"/>
                </a:lnTo>
                <a:lnTo>
                  <a:pt x="43" y="38"/>
                </a:lnTo>
                <a:lnTo>
                  <a:pt x="43" y="37"/>
                </a:lnTo>
                <a:lnTo>
                  <a:pt x="44" y="38"/>
                </a:lnTo>
                <a:lnTo>
                  <a:pt x="45" y="38"/>
                </a:lnTo>
                <a:lnTo>
                  <a:pt x="46" y="38"/>
                </a:lnTo>
                <a:lnTo>
                  <a:pt x="46" y="37"/>
                </a:lnTo>
                <a:lnTo>
                  <a:pt x="47" y="38"/>
                </a:lnTo>
                <a:lnTo>
                  <a:pt x="48" y="37"/>
                </a:lnTo>
                <a:lnTo>
                  <a:pt x="49" y="37"/>
                </a:lnTo>
                <a:lnTo>
                  <a:pt x="50" y="38"/>
                </a:lnTo>
                <a:lnTo>
                  <a:pt x="50" y="37"/>
                </a:lnTo>
                <a:lnTo>
                  <a:pt x="51" y="38"/>
                </a:lnTo>
                <a:lnTo>
                  <a:pt x="52" y="38"/>
                </a:lnTo>
                <a:lnTo>
                  <a:pt x="53" y="38"/>
                </a:lnTo>
                <a:lnTo>
                  <a:pt x="54" y="36"/>
                </a:lnTo>
                <a:lnTo>
                  <a:pt x="54" y="38"/>
                </a:lnTo>
                <a:lnTo>
                  <a:pt x="55" y="38"/>
                </a:lnTo>
                <a:lnTo>
                  <a:pt x="56" y="37"/>
                </a:lnTo>
                <a:lnTo>
                  <a:pt x="56" y="38"/>
                </a:lnTo>
                <a:lnTo>
                  <a:pt x="57" y="39"/>
                </a:lnTo>
                <a:lnTo>
                  <a:pt x="57" y="37"/>
                </a:lnTo>
                <a:lnTo>
                  <a:pt x="58" y="39"/>
                </a:lnTo>
                <a:lnTo>
                  <a:pt x="58" y="38"/>
                </a:lnTo>
                <a:lnTo>
                  <a:pt x="59" y="38"/>
                </a:lnTo>
                <a:lnTo>
                  <a:pt x="60" y="37"/>
                </a:lnTo>
                <a:lnTo>
                  <a:pt x="60" y="38"/>
                </a:lnTo>
                <a:lnTo>
                  <a:pt x="61" y="38"/>
                </a:lnTo>
                <a:lnTo>
                  <a:pt x="61" y="37"/>
                </a:lnTo>
                <a:lnTo>
                  <a:pt x="62" y="38"/>
                </a:lnTo>
                <a:lnTo>
                  <a:pt x="62" y="37"/>
                </a:lnTo>
                <a:lnTo>
                  <a:pt x="63" y="37"/>
                </a:lnTo>
                <a:lnTo>
                  <a:pt x="64" y="38"/>
                </a:lnTo>
                <a:lnTo>
                  <a:pt x="65" y="38"/>
                </a:lnTo>
                <a:lnTo>
                  <a:pt x="65" y="37"/>
                </a:lnTo>
                <a:lnTo>
                  <a:pt x="66" y="38"/>
                </a:lnTo>
                <a:lnTo>
                  <a:pt x="66" y="37"/>
                </a:lnTo>
                <a:lnTo>
                  <a:pt x="67" y="37"/>
                </a:lnTo>
                <a:lnTo>
                  <a:pt x="68" y="37"/>
                </a:lnTo>
                <a:lnTo>
                  <a:pt x="69" y="37"/>
                </a:lnTo>
                <a:lnTo>
                  <a:pt x="70" y="38"/>
                </a:lnTo>
                <a:lnTo>
                  <a:pt x="71" y="38"/>
                </a:lnTo>
                <a:lnTo>
                  <a:pt x="72" y="38"/>
                </a:lnTo>
                <a:lnTo>
                  <a:pt x="72" y="37"/>
                </a:lnTo>
                <a:lnTo>
                  <a:pt x="73" y="38"/>
                </a:lnTo>
                <a:lnTo>
                  <a:pt x="74" y="38"/>
                </a:lnTo>
                <a:lnTo>
                  <a:pt x="75" y="38"/>
                </a:lnTo>
                <a:lnTo>
                  <a:pt x="76" y="38"/>
                </a:lnTo>
                <a:lnTo>
                  <a:pt x="76" y="37"/>
                </a:lnTo>
                <a:lnTo>
                  <a:pt x="77" y="37"/>
                </a:lnTo>
                <a:lnTo>
                  <a:pt x="77" y="39"/>
                </a:lnTo>
                <a:lnTo>
                  <a:pt x="78" y="38"/>
                </a:lnTo>
                <a:lnTo>
                  <a:pt x="79" y="38"/>
                </a:lnTo>
                <a:lnTo>
                  <a:pt x="80" y="37"/>
                </a:lnTo>
                <a:lnTo>
                  <a:pt x="81" y="37"/>
                </a:lnTo>
                <a:lnTo>
                  <a:pt x="82" y="37"/>
                </a:lnTo>
                <a:lnTo>
                  <a:pt x="82" y="35"/>
                </a:lnTo>
                <a:lnTo>
                  <a:pt x="83" y="33"/>
                </a:lnTo>
                <a:lnTo>
                  <a:pt x="83" y="31"/>
                </a:lnTo>
                <a:lnTo>
                  <a:pt x="84" y="29"/>
                </a:lnTo>
                <a:lnTo>
                  <a:pt x="84" y="25"/>
                </a:lnTo>
                <a:lnTo>
                  <a:pt x="85" y="23"/>
                </a:lnTo>
                <a:lnTo>
                  <a:pt x="86" y="21"/>
                </a:lnTo>
                <a:lnTo>
                  <a:pt x="86" y="19"/>
                </a:lnTo>
                <a:lnTo>
                  <a:pt x="87" y="18"/>
                </a:lnTo>
                <a:lnTo>
                  <a:pt x="87" y="17"/>
                </a:lnTo>
                <a:lnTo>
                  <a:pt x="88" y="16"/>
                </a:lnTo>
                <a:lnTo>
                  <a:pt x="88" y="14"/>
                </a:lnTo>
                <a:lnTo>
                  <a:pt x="89" y="13"/>
                </a:lnTo>
                <a:lnTo>
                  <a:pt x="90" y="12"/>
                </a:lnTo>
                <a:lnTo>
                  <a:pt x="90" y="10"/>
                </a:lnTo>
                <a:lnTo>
                  <a:pt x="91" y="10"/>
                </a:lnTo>
                <a:lnTo>
                  <a:pt x="91" y="9"/>
                </a:lnTo>
                <a:lnTo>
                  <a:pt x="92" y="8"/>
                </a:lnTo>
                <a:lnTo>
                  <a:pt x="93" y="6"/>
                </a:lnTo>
                <a:lnTo>
                  <a:pt x="94" y="7"/>
                </a:lnTo>
                <a:lnTo>
                  <a:pt x="94" y="6"/>
                </a:lnTo>
                <a:lnTo>
                  <a:pt x="95" y="6"/>
                </a:lnTo>
                <a:lnTo>
                  <a:pt x="95" y="4"/>
                </a:lnTo>
                <a:lnTo>
                  <a:pt x="96" y="4"/>
                </a:lnTo>
                <a:lnTo>
                  <a:pt x="97" y="3"/>
                </a:lnTo>
                <a:lnTo>
                  <a:pt x="98" y="3"/>
                </a:lnTo>
                <a:lnTo>
                  <a:pt x="99" y="2"/>
                </a:lnTo>
                <a:lnTo>
                  <a:pt x="100" y="2"/>
                </a:lnTo>
                <a:lnTo>
                  <a:pt x="101" y="1"/>
                </a:lnTo>
                <a:lnTo>
                  <a:pt x="101" y="2"/>
                </a:lnTo>
                <a:lnTo>
                  <a:pt x="102" y="2"/>
                </a:lnTo>
                <a:lnTo>
                  <a:pt x="102" y="1"/>
                </a:lnTo>
                <a:lnTo>
                  <a:pt x="103" y="1"/>
                </a:lnTo>
                <a:lnTo>
                  <a:pt x="104" y="1"/>
                </a:lnTo>
                <a:lnTo>
                  <a:pt x="105" y="2"/>
                </a:lnTo>
                <a:lnTo>
                  <a:pt x="105" y="1"/>
                </a:lnTo>
                <a:lnTo>
                  <a:pt x="106" y="1"/>
                </a:lnTo>
                <a:lnTo>
                  <a:pt x="107" y="1"/>
                </a:lnTo>
                <a:lnTo>
                  <a:pt x="108" y="0"/>
                </a:lnTo>
                <a:lnTo>
                  <a:pt x="109" y="0"/>
                </a:lnTo>
                <a:lnTo>
                  <a:pt x="110" y="1"/>
                </a:lnTo>
                <a:lnTo>
                  <a:pt x="111" y="1"/>
                </a:lnTo>
                <a:lnTo>
                  <a:pt x="112" y="1"/>
                </a:lnTo>
                <a:lnTo>
                  <a:pt x="113" y="1"/>
                </a:lnTo>
                <a:lnTo>
                  <a:pt x="113" y="0"/>
                </a:lnTo>
                <a:lnTo>
                  <a:pt x="114" y="1"/>
                </a:lnTo>
                <a:lnTo>
                  <a:pt x="114" y="0"/>
                </a:lnTo>
                <a:lnTo>
                  <a:pt x="115" y="0"/>
                </a:lnTo>
                <a:lnTo>
                  <a:pt x="116" y="1"/>
                </a:lnTo>
                <a:lnTo>
                  <a:pt x="116" y="0"/>
                </a:lnTo>
                <a:lnTo>
                  <a:pt x="117" y="1"/>
                </a:lnTo>
                <a:lnTo>
                  <a:pt x="117" y="0"/>
                </a:lnTo>
                <a:lnTo>
                  <a:pt x="118" y="1"/>
                </a:lnTo>
                <a:lnTo>
                  <a:pt x="119" y="1"/>
                </a:lnTo>
                <a:lnTo>
                  <a:pt x="120" y="1"/>
                </a:lnTo>
                <a:lnTo>
                  <a:pt x="120" y="6"/>
                </a:lnTo>
                <a:lnTo>
                  <a:pt x="121" y="1"/>
                </a:lnTo>
                <a:lnTo>
                  <a:pt x="122" y="2"/>
                </a:lnTo>
                <a:lnTo>
                  <a:pt x="122" y="1"/>
                </a:lnTo>
                <a:lnTo>
                  <a:pt x="123" y="2"/>
                </a:lnTo>
                <a:lnTo>
                  <a:pt x="124" y="1"/>
                </a:lnTo>
                <a:lnTo>
                  <a:pt x="124" y="2"/>
                </a:lnTo>
                <a:lnTo>
                  <a:pt x="125" y="2"/>
                </a:lnTo>
                <a:lnTo>
                  <a:pt x="125" y="1"/>
                </a:lnTo>
                <a:lnTo>
                  <a:pt x="126" y="1"/>
                </a:lnTo>
                <a:lnTo>
                  <a:pt x="126" y="4"/>
                </a:lnTo>
                <a:lnTo>
                  <a:pt x="127" y="2"/>
                </a:lnTo>
                <a:lnTo>
                  <a:pt x="128" y="2"/>
                </a:lnTo>
                <a:lnTo>
                  <a:pt x="129" y="2"/>
                </a:lnTo>
                <a:lnTo>
                  <a:pt x="130" y="2"/>
                </a:lnTo>
                <a:lnTo>
                  <a:pt x="131" y="2"/>
                </a:lnTo>
                <a:lnTo>
                  <a:pt x="132" y="2"/>
                </a:lnTo>
                <a:lnTo>
                  <a:pt x="133" y="3"/>
                </a:lnTo>
                <a:lnTo>
                  <a:pt x="134" y="3"/>
                </a:lnTo>
                <a:lnTo>
                  <a:pt x="135" y="4"/>
                </a:lnTo>
                <a:lnTo>
                  <a:pt x="135" y="3"/>
                </a:lnTo>
                <a:lnTo>
                  <a:pt x="136" y="3"/>
                </a:lnTo>
                <a:lnTo>
                  <a:pt x="137" y="4"/>
                </a:lnTo>
                <a:lnTo>
                  <a:pt x="137" y="5"/>
                </a:lnTo>
                <a:lnTo>
                  <a:pt x="138" y="4"/>
                </a:lnTo>
                <a:lnTo>
                  <a:pt x="139" y="4"/>
                </a:lnTo>
                <a:lnTo>
                  <a:pt x="140" y="4"/>
                </a:lnTo>
                <a:lnTo>
                  <a:pt x="141" y="4"/>
                </a:lnTo>
                <a:lnTo>
                  <a:pt x="142" y="5"/>
                </a:lnTo>
                <a:lnTo>
                  <a:pt x="143" y="4"/>
                </a:lnTo>
                <a:lnTo>
                  <a:pt x="143" y="5"/>
                </a:lnTo>
                <a:lnTo>
                  <a:pt x="144" y="4"/>
                </a:lnTo>
                <a:lnTo>
                  <a:pt x="145" y="5"/>
                </a:lnTo>
                <a:lnTo>
                  <a:pt x="146" y="4"/>
                </a:lnTo>
                <a:lnTo>
                  <a:pt x="146" y="6"/>
                </a:lnTo>
                <a:lnTo>
                  <a:pt x="147" y="4"/>
                </a:lnTo>
                <a:lnTo>
                  <a:pt x="148" y="5"/>
                </a:lnTo>
                <a:lnTo>
                  <a:pt x="149" y="6"/>
                </a:lnTo>
                <a:lnTo>
                  <a:pt x="150" y="5"/>
                </a:lnTo>
                <a:lnTo>
                  <a:pt x="150" y="4"/>
                </a:lnTo>
                <a:lnTo>
                  <a:pt x="151" y="5"/>
                </a:lnTo>
                <a:lnTo>
                  <a:pt x="152" y="6"/>
                </a:lnTo>
                <a:lnTo>
                  <a:pt x="153" y="5"/>
                </a:lnTo>
                <a:lnTo>
                  <a:pt x="154" y="6"/>
                </a:lnTo>
                <a:lnTo>
                  <a:pt x="155" y="6"/>
                </a:lnTo>
                <a:lnTo>
                  <a:pt x="156" y="5"/>
                </a:lnTo>
                <a:lnTo>
                  <a:pt x="156" y="6"/>
                </a:lnTo>
                <a:lnTo>
                  <a:pt x="157" y="6"/>
                </a:lnTo>
                <a:lnTo>
                  <a:pt x="158" y="6"/>
                </a:lnTo>
                <a:lnTo>
                  <a:pt x="159" y="6"/>
                </a:lnTo>
                <a:lnTo>
                  <a:pt x="159" y="7"/>
                </a:lnTo>
                <a:lnTo>
                  <a:pt x="160" y="8"/>
                </a:lnTo>
                <a:lnTo>
                  <a:pt x="160" y="6"/>
                </a:lnTo>
                <a:lnTo>
                  <a:pt x="161" y="8"/>
                </a:lnTo>
                <a:lnTo>
                  <a:pt x="162" y="7"/>
                </a:lnTo>
                <a:lnTo>
                  <a:pt x="163" y="7"/>
                </a:lnTo>
                <a:lnTo>
                  <a:pt x="163" y="8"/>
                </a:lnTo>
                <a:lnTo>
                  <a:pt x="164" y="7"/>
                </a:lnTo>
                <a:lnTo>
                  <a:pt x="165" y="8"/>
                </a:lnTo>
                <a:lnTo>
                  <a:pt x="165" y="7"/>
                </a:lnTo>
                <a:lnTo>
                  <a:pt x="166" y="7"/>
                </a:lnTo>
                <a:lnTo>
                  <a:pt x="166" y="8"/>
                </a:lnTo>
                <a:lnTo>
                  <a:pt x="167" y="7"/>
                </a:lnTo>
                <a:lnTo>
                  <a:pt x="168" y="8"/>
                </a:lnTo>
                <a:lnTo>
                  <a:pt x="169" y="7"/>
                </a:lnTo>
                <a:lnTo>
                  <a:pt x="169" y="8"/>
                </a:lnTo>
                <a:lnTo>
                  <a:pt x="170" y="8"/>
                </a:lnTo>
                <a:lnTo>
                  <a:pt x="170" y="7"/>
                </a:lnTo>
                <a:lnTo>
                  <a:pt x="171" y="8"/>
                </a:lnTo>
                <a:lnTo>
                  <a:pt x="172" y="8"/>
                </a:lnTo>
                <a:lnTo>
                  <a:pt x="173" y="8"/>
                </a:lnTo>
                <a:lnTo>
                  <a:pt x="174" y="8"/>
                </a:lnTo>
                <a:lnTo>
                  <a:pt x="175" y="8"/>
                </a:lnTo>
                <a:lnTo>
                  <a:pt x="175" y="9"/>
                </a:lnTo>
                <a:lnTo>
                  <a:pt x="176" y="8"/>
                </a:lnTo>
                <a:lnTo>
                  <a:pt x="177" y="9"/>
                </a:lnTo>
                <a:lnTo>
                  <a:pt x="177" y="8"/>
                </a:lnTo>
                <a:lnTo>
                  <a:pt x="178" y="9"/>
                </a:lnTo>
                <a:lnTo>
                  <a:pt x="179" y="9"/>
                </a:lnTo>
                <a:lnTo>
                  <a:pt x="180" y="9"/>
                </a:lnTo>
                <a:lnTo>
                  <a:pt x="181" y="9"/>
                </a:lnTo>
                <a:lnTo>
                  <a:pt x="181" y="10"/>
                </a:lnTo>
                <a:lnTo>
                  <a:pt x="182" y="9"/>
                </a:lnTo>
                <a:lnTo>
                  <a:pt x="183" y="11"/>
                </a:lnTo>
                <a:lnTo>
                  <a:pt x="184" y="9"/>
                </a:lnTo>
                <a:lnTo>
                  <a:pt x="185" y="9"/>
                </a:lnTo>
                <a:lnTo>
                  <a:pt x="186" y="9"/>
                </a:lnTo>
                <a:lnTo>
                  <a:pt x="186" y="10"/>
                </a:lnTo>
                <a:lnTo>
                  <a:pt x="187" y="9"/>
                </a:lnTo>
                <a:lnTo>
                  <a:pt x="188" y="9"/>
                </a:lnTo>
                <a:lnTo>
                  <a:pt x="188" y="10"/>
                </a:lnTo>
                <a:lnTo>
                  <a:pt x="189" y="10"/>
                </a:lnTo>
                <a:lnTo>
                  <a:pt x="189" y="9"/>
                </a:lnTo>
                <a:lnTo>
                  <a:pt x="190" y="10"/>
                </a:lnTo>
                <a:lnTo>
                  <a:pt x="191" y="11"/>
                </a:lnTo>
                <a:lnTo>
                  <a:pt x="192" y="9"/>
                </a:lnTo>
                <a:lnTo>
                  <a:pt x="193" y="10"/>
                </a:lnTo>
                <a:lnTo>
                  <a:pt x="193" y="11"/>
                </a:lnTo>
                <a:lnTo>
                  <a:pt x="194" y="11"/>
                </a:lnTo>
                <a:lnTo>
                  <a:pt x="195" y="12"/>
                </a:lnTo>
                <a:lnTo>
                  <a:pt x="195" y="11"/>
                </a:lnTo>
                <a:lnTo>
                  <a:pt x="196" y="11"/>
                </a:lnTo>
                <a:lnTo>
                  <a:pt x="197" y="12"/>
                </a:lnTo>
                <a:lnTo>
                  <a:pt x="198" y="12"/>
                </a:lnTo>
                <a:lnTo>
                  <a:pt x="199" y="11"/>
                </a:lnTo>
                <a:lnTo>
                  <a:pt x="200" y="11"/>
                </a:lnTo>
                <a:lnTo>
                  <a:pt x="200" y="12"/>
                </a:lnTo>
                <a:lnTo>
                  <a:pt x="201" y="12"/>
                </a:lnTo>
                <a:lnTo>
                  <a:pt x="202" y="12"/>
                </a:lnTo>
                <a:lnTo>
                  <a:pt x="203" y="12"/>
                </a:lnTo>
                <a:lnTo>
                  <a:pt x="203" y="11"/>
                </a:lnTo>
                <a:lnTo>
                  <a:pt x="204" y="11"/>
                </a:lnTo>
                <a:lnTo>
                  <a:pt x="204" y="12"/>
                </a:lnTo>
                <a:lnTo>
                  <a:pt x="205" y="12"/>
                </a:lnTo>
                <a:lnTo>
                  <a:pt x="206" y="11"/>
                </a:lnTo>
                <a:lnTo>
                  <a:pt x="207" y="12"/>
                </a:lnTo>
                <a:lnTo>
                  <a:pt x="207" y="11"/>
                </a:lnTo>
                <a:lnTo>
                  <a:pt x="208" y="12"/>
                </a:lnTo>
                <a:lnTo>
                  <a:pt x="209" y="13"/>
                </a:lnTo>
                <a:lnTo>
                  <a:pt x="210" y="12"/>
                </a:lnTo>
                <a:lnTo>
                  <a:pt x="211" y="12"/>
                </a:lnTo>
                <a:lnTo>
                  <a:pt x="212" y="13"/>
                </a:lnTo>
                <a:lnTo>
                  <a:pt x="212" y="12"/>
                </a:lnTo>
                <a:lnTo>
                  <a:pt x="213" y="12"/>
                </a:lnTo>
                <a:lnTo>
                  <a:pt x="214" y="13"/>
                </a:lnTo>
                <a:lnTo>
                  <a:pt x="214" y="12"/>
                </a:lnTo>
                <a:lnTo>
                  <a:pt x="215" y="13"/>
                </a:lnTo>
                <a:lnTo>
                  <a:pt x="215" y="12"/>
                </a:lnTo>
                <a:lnTo>
                  <a:pt x="216" y="13"/>
                </a:lnTo>
                <a:lnTo>
                  <a:pt x="217" y="13"/>
                </a:lnTo>
                <a:lnTo>
                  <a:pt x="218" y="13"/>
                </a:lnTo>
                <a:lnTo>
                  <a:pt x="219" y="14"/>
                </a:lnTo>
                <a:lnTo>
                  <a:pt x="219" y="13"/>
                </a:lnTo>
                <a:lnTo>
                  <a:pt x="220" y="13"/>
                </a:lnTo>
                <a:lnTo>
                  <a:pt x="221" y="13"/>
                </a:lnTo>
                <a:lnTo>
                  <a:pt x="222" y="13"/>
                </a:lnTo>
                <a:lnTo>
                  <a:pt x="222" y="14"/>
                </a:lnTo>
                <a:lnTo>
                  <a:pt x="223" y="13"/>
                </a:lnTo>
                <a:lnTo>
                  <a:pt x="224" y="13"/>
                </a:lnTo>
                <a:lnTo>
                  <a:pt x="225" y="13"/>
                </a:lnTo>
                <a:lnTo>
                  <a:pt x="226" y="13"/>
                </a:lnTo>
                <a:lnTo>
                  <a:pt x="226" y="14"/>
                </a:lnTo>
                <a:lnTo>
                  <a:pt x="227" y="13"/>
                </a:lnTo>
                <a:lnTo>
                  <a:pt x="228" y="13"/>
                </a:lnTo>
                <a:lnTo>
                  <a:pt x="229" y="14"/>
                </a:lnTo>
                <a:lnTo>
                  <a:pt x="230" y="15"/>
                </a:lnTo>
                <a:lnTo>
                  <a:pt x="230" y="14"/>
                </a:lnTo>
                <a:lnTo>
                  <a:pt x="231" y="13"/>
                </a:lnTo>
                <a:lnTo>
                  <a:pt x="231" y="14"/>
                </a:lnTo>
                <a:lnTo>
                  <a:pt x="232" y="14"/>
                </a:lnTo>
                <a:lnTo>
                  <a:pt x="233" y="15"/>
                </a:lnTo>
                <a:lnTo>
                  <a:pt x="233" y="14"/>
                </a:lnTo>
                <a:lnTo>
                  <a:pt x="234" y="13"/>
                </a:lnTo>
                <a:lnTo>
                  <a:pt x="234" y="15"/>
                </a:lnTo>
                <a:lnTo>
                  <a:pt x="235" y="15"/>
                </a:lnTo>
                <a:lnTo>
                  <a:pt x="235" y="13"/>
                </a:lnTo>
                <a:lnTo>
                  <a:pt x="236" y="15"/>
                </a:lnTo>
                <a:lnTo>
                  <a:pt x="237" y="14"/>
                </a:lnTo>
                <a:lnTo>
                  <a:pt x="237" y="15"/>
                </a:lnTo>
                <a:lnTo>
                  <a:pt x="238" y="15"/>
                </a:lnTo>
                <a:lnTo>
                  <a:pt x="239" y="15"/>
                </a:lnTo>
                <a:lnTo>
                  <a:pt x="240" y="14"/>
                </a:lnTo>
                <a:lnTo>
                  <a:pt x="241" y="14"/>
                </a:lnTo>
                <a:lnTo>
                  <a:pt x="241" y="15"/>
                </a:lnTo>
                <a:lnTo>
                  <a:pt x="242" y="14"/>
                </a:lnTo>
                <a:lnTo>
                  <a:pt x="242" y="15"/>
                </a:lnTo>
                <a:lnTo>
                  <a:pt x="243" y="15"/>
                </a:lnTo>
                <a:lnTo>
                  <a:pt x="244" y="15"/>
                </a:lnTo>
                <a:lnTo>
                  <a:pt x="245" y="14"/>
                </a:lnTo>
                <a:lnTo>
                  <a:pt x="245" y="15"/>
                </a:lnTo>
                <a:lnTo>
                  <a:pt x="246" y="16"/>
                </a:lnTo>
                <a:lnTo>
                  <a:pt x="247" y="15"/>
                </a:lnTo>
                <a:lnTo>
                  <a:pt x="248" y="15"/>
                </a:lnTo>
                <a:lnTo>
                  <a:pt x="249" y="15"/>
                </a:lnTo>
                <a:lnTo>
                  <a:pt x="249" y="16"/>
                </a:lnTo>
                <a:lnTo>
                  <a:pt x="250" y="15"/>
                </a:lnTo>
                <a:lnTo>
                  <a:pt x="251" y="15"/>
                </a:lnTo>
                <a:lnTo>
                  <a:pt x="251" y="16"/>
                </a:lnTo>
                <a:lnTo>
                  <a:pt x="252" y="16"/>
                </a:lnTo>
                <a:lnTo>
                  <a:pt x="253" y="16"/>
                </a:lnTo>
                <a:lnTo>
                  <a:pt x="254" y="17"/>
                </a:lnTo>
                <a:lnTo>
                  <a:pt x="255" y="16"/>
                </a:lnTo>
                <a:lnTo>
                  <a:pt x="256" y="16"/>
                </a:lnTo>
                <a:lnTo>
                  <a:pt x="256" y="17"/>
                </a:lnTo>
                <a:lnTo>
                  <a:pt x="257" y="17"/>
                </a:lnTo>
                <a:lnTo>
                  <a:pt x="257" y="16"/>
                </a:lnTo>
                <a:lnTo>
                  <a:pt x="258" y="17"/>
                </a:lnTo>
                <a:lnTo>
                  <a:pt x="259" y="16"/>
                </a:lnTo>
                <a:lnTo>
                  <a:pt x="259" y="17"/>
                </a:lnTo>
                <a:lnTo>
                  <a:pt x="260" y="16"/>
                </a:lnTo>
                <a:lnTo>
                  <a:pt x="261" y="17"/>
                </a:lnTo>
                <a:lnTo>
                  <a:pt x="262" y="16"/>
                </a:lnTo>
                <a:lnTo>
                  <a:pt x="263" y="16"/>
                </a:lnTo>
                <a:lnTo>
                  <a:pt x="263" y="17"/>
                </a:lnTo>
                <a:lnTo>
                  <a:pt x="264" y="17"/>
                </a:lnTo>
                <a:lnTo>
                  <a:pt x="264" y="16"/>
                </a:lnTo>
                <a:lnTo>
                  <a:pt x="265" y="17"/>
                </a:lnTo>
                <a:lnTo>
                  <a:pt x="266" y="17"/>
                </a:lnTo>
                <a:lnTo>
                  <a:pt x="267" y="17"/>
                </a:lnTo>
                <a:lnTo>
                  <a:pt x="268" y="17"/>
                </a:lnTo>
                <a:lnTo>
                  <a:pt x="268" y="16"/>
                </a:lnTo>
                <a:lnTo>
                  <a:pt x="269" y="17"/>
                </a:lnTo>
                <a:lnTo>
                  <a:pt x="270" y="17"/>
                </a:lnTo>
                <a:lnTo>
                  <a:pt x="271" y="18"/>
                </a:lnTo>
                <a:lnTo>
                  <a:pt x="271" y="17"/>
                </a:lnTo>
                <a:lnTo>
                  <a:pt x="272" y="17"/>
                </a:lnTo>
                <a:lnTo>
                  <a:pt x="273" y="18"/>
                </a:lnTo>
                <a:lnTo>
                  <a:pt x="274" y="17"/>
                </a:lnTo>
                <a:lnTo>
                  <a:pt x="275" y="17"/>
                </a:lnTo>
                <a:lnTo>
                  <a:pt x="276" y="17"/>
                </a:lnTo>
                <a:lnTo>
                  <a:pt x="276" y="18"/>
                </a:lnTo>
                <a:lnTo>
                  <a:pt x="277" y="17"/>
                </a:lnTo>
                <a:lnTo>
                  <a:pt x="278" y="17"/>
                </a:lnTo>
                <a:lnTo>
                  <a:pt x="278" y="18"/>
                </a:lnTo>
                <a:lnTo>
                  <a:pt x="279" y="17"/>
                </a:lnTo>
                <a:lnTo>
                  <a:pt x="280" y="17"/>
                </a:lnTo>
                <a:lnTo>
                  <a:pt x="281" y="17"/>
                </a:lnTo>
                <a:lnTo>
                  <a:pt x="282" y="17"/>
                </a:lnTo>
                <a:lnTo>
                  <a:pt x="282" y="18"/>
                </a:lnTo>
                <a:lnTo>
                  <a:pt x="283" y="18"/>
                </a:lnTo>
                <a:lnTo>
                  <a:pt x="283" y="17"/>
                </a:lnTo>
                <a:lnTo>
                  <a:pt x="284" y="19"/>
                </a:lnTo>
                <a:lnTo>
                  <a:pt x="285" y="18"/>
                </a:lnTo>
                <a:lnTo>
                  <a:pt x="286" y="17"/>
                </a:lnTo>
                <a:lnTo>
                  <a:pt x="286" y="19"/>
                </a:lnTo>
                <a:lnTo>
                  <a:pt x="287" y="18"/>
                </a:lnTo>
                <a:lnTo>
                  <a:pt x="288" y="18"/>
                </a:lnTo>
                <a:lnTo>
                  <a:pt x="289" y="19"/>
                </a:lnTo>
                <a:lnTo>
                  <a:pt x="289" y="18"/>
                </a:lnTo>
                <a:lnTo>
                  <a:pt x="290" y="18"/>
                </a:lnTo>
                <a:lnTo>
                  <a:pt x="291" y="18"/>
                </a:lnTo>
                <a:lnTo>
                  <a:pt x="292" y="19"/>
                </a:lnTo>
                <a:lnTo>
                  <a:pt x="293" y="18"/>
                </a:lnTo>
                <a:lnTo>
                  <a:pt x="293" y="19"/>
                </a:lnTo>
                <a:lnTo>
                  <a:pt x="294" y="19"/>
                </a:lnTo>
                <a:lnTo>
                  <a:pt x="295" y="17"/>
                </a:lnTo>
                <a:lnTo>
                  <a:pt x="295" y="18"/>
                </a:lnTo>
                <a:lnTo>
                  <a:pt x="296" y="17"/>
                </a:lnTo>
                <a:lnTo>
                  <a:pt x="297" y="19"/>
                </a:lnTo>
                <a:lnTo>
                  <a:pt x="298" y="19"/>
                </a:lnTo>
                <a:lnTo>
                  <a:pt x="299" y="19"/>
                </a:lnTo>
                <a:lnTo>
                  <a:pt x="300" y="18"/>
                </a:lnTo>
                <a:lnTo>
                  <a:pt x="301" y="19"/>
                </a:lnTo>
                <a:lnTo>
                  <a:pt x="301" y="18"/>
                </a:lnTo>
                <a:lnTo>
                  <a:pt x="302" y="18"/>
                </a:lnTo>
                <a:lnTo>
                  <a:pt x="302" y="19"/>
                </a:lnTo>
                <a:lnTo>
                  <a:pt x="303" y="19"/>
                </a:lnTo>
                <a:lnTo>
                  <a:pt x="304" y="19"/>
                </a:lnTo>
                <a:lnTo>
                  <a:pt x="304" y="18"/>
                </a:lnTo>
                <a:lnTo>
                  <a:pt x="305" y="19"/>
                </a:lnTo>
                <a:lnTo>
                  <a:pt x="306" y="19"/>
                </a:lnTo>
                <a:lnTo>
                  <a:pt x="306" y="18"/>
                </a:lnTo>
                <a:lnTo>
                  <a:pt x="307" y="19"/>
                </a:lnTo>
                <a:lnTo>
                  <a:pt x="308" y="19"/>
                </a:lnTo>
                <a:lnTo>
                  <a:pt x="309" y="19"/>
                </a:lnTo>
                <a:lnTo>
                  <a:pt x="310" y="19"/>
                </a:lnTo>
                <a:lnTo>
                  <a:pt x="311" y="19"/>
                </a:lnTo>
                <a:lnTo>
                  <a:pt x="312" y="19"/>
                </a:lnTo>
                <a:lnTo>
                  <a:pt x="313" y="19"/>
                </a:lnTo>
                <a:lnTo>
                  <a:pt x="314" y="19"/>
                </a:lnTo>
                <a:lnTo>
                  <a:pt x="315" y="19"/>
                </a:lnTo>
                <a:lnTo>
                  <a:pt x="316" y="20"/>
                </a:lnTo>
                <a:lnTo>
                  <a:pt x="316" y="19"/>
                </a:lnTo>
                <a:lnTo>
                  <a:pt x="317" y="19"/>
                </a:lnTo>
                <a:lnTo>
                  <a:pt x="318" y="20"/>
                </a:lnTo>
                <a:lnTo>
                  <a:pt x="319" y="20"/>
                </a:lnTo>
                <a:lnTo>
                  <a:pt x="320" y="20"/>
                </a:lnTo>
                <a:lnTo>
                  <a:pt x="321" y="19"/>
                </a:lnTo>
                <a:lnTo>
                  <a:pt x="322" y="20"/>
                </a:lnTo>
                <a:lnTo>
                  <a:pt x="323" y="20"/>
                </a:lnTo>
                <a:lnTo>
                  <a:pt x="324" y="20"/>
                </a:lnTo>
                <a:lnTo>
                  <a:pt x="325" y="20"/>
                </a:lnTo>
                <a:lnTo>
                  <a:pt x="326" y="20"/>
                </a:lnTo>
                <a:lnTo>
                  <a:pt x="328" y="20"/>
                </a:lnTo>
                <a:lnTo>
                  <a:pt x="329" y="20"/>
                </a:lnTo>
                <a:lnTo>
                  <a:pt x="330" y="20"/>
                </a:lnTo>
                <a:lnTo>
                  <a:pt x="331" y="20"/>
                </a:lnTo>
                <a:lnTo>
                  <a:pt x="332" y="21"/>
                </a:lnTo>
                <a:lnTo>
                  <a:pt x="333" y="21"/>
                </a:lnTo>
                <a:lnTo>
                  <a:pt x="334" y="20"/>
                </a:lnTo>
                <a:lnTo>
                  <a:pt x="335" y="22"/>
                </a:lnTo>
                <a:lnTo>
                  <a:pt x="335" y="20"/>
                </a:lnTo>
                <a:lnTo>
                  <a:pt x="336" y="21"/>
                </a:lnTo>
                <a:lnTo>
                  <a:pt x="336" y="20"/>
                </a:lnTo>
                <a:lnTo>
                  <a:pt x="337" y="20"/>
                </a:lnTo>
                <a:lnTo>
                  <a:pt x="338" y="20"/>
                </a:lnTo>
                <a:lnTo>
                  <a:pt x="339" y="21"/>
                </a:lnTo>
                <a:lnTo>
                  <a:pt x="340" y="21"/>
                </a:lnTo>
                <a:lnTo>
                  <a:pt x="340" y="20"/>
                </a:lnTo>
                <a:lnTo>
                  <a:pt x="341" y="21"/>
                </a:lnTo>
                <a:lnTo>
                  <a:pt x="342" y="21"/>
                </a:lnTo>
                <a:lnTo>
                  <a:pt x="343" y="20"/>
                </a:lnTo>
                <a:lnTo>
                  <a:pt x="344" y="22"/>
                </a:lnTo>
                <a:lnTo>
                  <a:pt x="344" y="20"/>
                </a:lnTo>
                <a:lnTo>
                  <a:pt x="345" y="22"/>
                </a:lnTo>
                <a:lnTo>
                  <a:pt x="345" y="21"/>
                </a:lnTo>
                <a:lnTo>
                  <a:pt x="346" y="22"/>
                </a:lnTo>
                <a:lnTo>
                  <a:pt x="347" y="20"/>
                </a:lnTo>
                <a:lnTo>
                  <a:pt x="348" y="22"/>
                </a:lnTo>
                <a:lnTo>
                  <a:pt x="349" y="21"/>
                </a:lnTo>
                <a:lnTo>
                  <a:pt x="350" y="20"/>
                </a:lnTo>
                <a:lnTo>
                  <a:pt x="351" y="21"/>
                </a:lnTo>
                <a:lnTo>
                  <a:pt x="352" y="21"/>
                </a:lnTo>
                <a:lnTo>
                  <a:pt x="354" y="20"/>
                </a:lnTo>
                <a:lnTo>
                  <a:pt x="355" y="22"/>
                </a:lnTo>
                <a:lnTo>
                  <a:pt x="356" y="22"/>
                </a:lnTo>
                <a:lnTo>
                  <a:pt x="357" y="24"/>
                </a:lnTo>
                <a:lnTo>
                  <a:pt x="358" y="23"/>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03535" name="Group 47"/>
          <p:cNvGrpSpPr>
            <a:grpSpLocks/>
          </p:cNvGrpSpPr>
          <p:nvPr/>
        </p:nvGrpSpPr>
        <p:grpSpPr bwMode="auto">
          <a:xfrm>
            <a:off x="3660775" y="3992563"/>
            <a:ext cx="966788" cy="230187"/>
            <a:chOff x="3612" y="2137"/>
            <a:chExt cx="801" cy="126"/>
          </a:xfrm>
        </p:grpSpPr>
        <p:sp>
          <p:nvSpPr>
            <p:cNvPr id="31859" name="Freeform 48"/>
            <p:cNvSpPr>
              <a:spLocks/>
            </p:cNvSpPr>
            <p:nvPr/>
          </p:nvSpPr>
          <p:spPr bwMode="auto">
            <a:xfrm>
              <a:off x="3786" y="2137"/>
              <a:ext cx="627" cy="122"/>
            </a:xfrm>
            <a:custGeom>
              <a:avLst/>
              <a:gdLst>
                <a:gd name="T0" fmla="*/ 9 w 627"/>
                <a:gd name="T1" fmla="*/ 46 h 122"/>
                <a:gd name="T2" fmla="*/ 15 w 627"/>
                <a:gd name="T3" fmla="*/ 7 h 122"/>
                <a:gd name="T4" fmla="*/ 21 w 627"/>
                <a:gd name="T5" fmla="*/ 0 h 122"/>
                <a:gd name="T6" fmla="*/ 33 w 627"/>
                <a:gd name="T7" fmla="*/ 7 h 122"/>
                <a:gd name="T8" fmla="*/ 39 w 627"/>
                <a:gd name="T9" fmla="*/ 7 h 122"/>
                <a:gd name="T10" fmla="*/ 51 w 627"/>
                <a:gd name="T11" fmla="*/ 13 h 122"/>
                <a:gd name="T12" fmla="*/ 69 w 627"/>
                <a:gd name="T13" fmla="*/ 26 h 122"/>
                <a:gd name="T14" fmla="*/ 81 w 627"/>
                <a:gd name="T15" fmla="*/ 33 h 122"/>
                <a:gd name="T16" fmla="*/ 99 w 627"/>
                <a:gd name="T17" fmla="*/ 39 h 122"/>
                <a:gd name="T18" fmla="*/ 117 w 627"/>
                <a:gd name="T19" fmla="*/ 46 h 122"/>
                <a:gd name="T20" fmla="*/ 129 w 627"/>
                <a:gd name="T21" fmla="*/ 53 h 122"/>
                <a:gd name="T22" fmla="*/ 147 w 627"/>
                <a:gd name="T23" fmla="*/ 53 h 122"/>
                <a:gd name="T24" fmla="*/ 165 w 627"/>
                <a:gd name="T25" fmla="*/ 59 h 122"/>
                <a:gd name="T26" fmla="*/ 177 w 627"/>
                <a:gd name="T27" fmla="*/ 59 h 122"/>
                <a:gd name="T28" fmla="*/ 195 w 627"/>
                <a:gd name="T29" fmla="*/ 72 h 122"/>
                <a:gd name="T30" fmla="*/ 213 w 627"/>
                <a:gd name="T31" fmla="*/ 72 h 122"/>
                <a:gd name="T32" fmla="*/ 225 w 627"/>
                <a:gd name="T33" fmla="*/ 72 h 122"/>
                <a:gd name="T34" fmla="*/ 243 w 627"/>
                <a:gd name="T35" fmla="*/ 72 h 122"/>
                <a:gd name="T36" fmla="*/ 261 w 627"/>
                <a:gd name="T37" fmla="*/ 72 h 122"/>
                <a:gd name="T38" fmla="*/ 273 w 627"/>
                <a:gd name="T39" fmla="*/ 79 h 122"/>
                <a:gd name="T40" fmla="*/ 291 w 627"/>
                <a:gd name="T41" fmla="*/ 79 h 122"/>
                <a:gd name="T42" fmla="*/ 309 w 627"/>
                <a:gd name="T43" fmla="*/ 79 h 122"/>
                <a:gd name="T44" fmla="*/ 321 w 627"/>
                <a:gd name="T45" fmla="*/ 79 h 122"/>
                <a:gd name="T46" fmla="*/ 339 w 627"/>
                <a:gd name="T47" fmla="*/ 79 h 122"/>
                <a:gd name="T48" fmla="*/ 357 w 627"/>
                <a:gd name="T49" fmla="*/ 85 h 122"/>
                <a:gd name="T50" fmla="*/ 375 w 627"/>
                <a:gd name="T51" fmla="*/ 85 h 122"/>
                <a:gd name="T52" fmla="*/ 387 w 627"/>
                <a:gd name="T53" fmla="*/ 85 h 122"/>
                <a:gd name="T54" fmla="*/ 405 w 627"/>
                <a:gd name="T55" fmla="*/ 92 h 122"/>
                <a:gd name="T56" fmla="*/ 411 w 627"/>
                <a:gd name="T57" fmla="*/ 92 h 122"/>
                <a:gd name="T58" fmla="*/ 423 w 627"/>
                <a:gd name="T59" fmla="*/ 92 h 122"/>
                <a:gd name="T60" fmla="*/ 429 w 627"/>
                <a:gd name="T61" fmla="*/ 92 h 122"/>
                <a:gd name="T62" fmla="*/ 435 w 627"/>
                <a:gd name="T63" fmla="*/ 92 h 122"/>
                <a:gd name="T64" fmla="*/ 447 w 627"/>
                <a:gd name="T65" fmla="*/ 92 h 122"/>
                <a:gd name="T66" fmla="*/ 453 w 627"/>
                <a:gd name="T67" fmla="*/ 92 h 122"/>
                <a:gd name="T68" fmla="*/ 459 w 627"/>
                <a:gd name="T69" fmla="*/ 92 h 122"/>
                <a:gd name="T70" fmla="*/ 471 w 627"/>
                <a:gd name="T71" fmla="*/ 92 h 122"/>
                <a:gd name="T72" fmla="*/ 477 w 627"/>
                <a:gd name="T73" fmla="*/ 98 h 122"/>
                <a:gd name="T74" fmla="*/ 489 w 627"/>
                <a:gd name="T75" fmla="*/ 92 h 122"/>
                <a:gd name="T76" fmla="*/ 495 w 627"/>
                <a:gd name="T77" fmla="*/ 92 h 122"/>
                <a:gd name="T78" fmla="*/ 501 w 627"/>
                <a:gd name="T79" fmla="*/ 92 h 122"/>
                <a:gd name="T80" fmla="*/ 513 w 627"/>
                <a:gd name="T81" fmla="*/ 92 h 122"/>
                <a:gd name="T82" fmla="*/ 519 w 627"/>
                <a:gd name="T83" fmla="*/ 98 h 122"/>
                <a:gd name="T84" fmla="*/ 525 w 627"/>
                <a:gd name="T85" fmla="*/ 98 h 122"/>
                <a:gd name="T86" fmla="*/ 537 w 627"/>
                <a:gd name="T87" fmla="*/ 98 h 122"/>
                <a:gd name="T88" fmla="*/ 543 w 627"/>
                <a:gd name="T89" fmla="*/ 98 h 122"/>
                <a:gd name="T90" fmla="*/ 549 w 627"/>
                <a:gd name="T91" fmla="*/ 98 h 122"/>
                <a:gd name="T92" fmla="*/ 561 w 627"/>
                <a:gd name="T93" fmla="*/ 92 h 122"/>
                <a:gd name="T94" fmla="*/ 567 w 627"/>
                <a:gd name="T95" fmla="*/ 98 h 122"/>
                <a:gd name="T96" fmla="*/ 573 w 627"/>
                <a:gd name="T97" fmla="*/ 98 h 122"/>
                <a:gd name="T98" fmla="*/ 585 w 627"/>
                <a:gd name="T99" fmla="*/ 98 h 122"/>
                <a:gd name="T100" fmla="*/ 591 w 627"/>
                <a:gd name="T101" fmla="*/ 98 h 122"/>
                <a:gd name="T102" fmla="*/ 597 w 627"/>
                <a:gd name="T103" fmla="*/ 98 h 122"/>
                <a:gd name="T104" fmla="*/ 609 w 627"/>
                <a:gd name="T105" fmla="*/ 105 h 122"/>
                <a:gd name="T106" fmla="*/ 615 w 627"/>
                <a:gd name="T107" fmla="*/ 98 h 122"/>
                <a:gd name="T108" fmla="*/ 621 w 627"/>
                <a:gd name="T109" fmla="*/ 105 h 1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27" h="122">
                  <a:moveTo>
                    <a:pt x="0" y="122"/>
                  </a:moveTo>
                  <a:lnTo>
                    <a:pt x="3" y="79"/>
                  </a:lnTo>
                  <a:lnTo>
                    <a:pt x="3" y="59"/>
                  </a:lnTo>
                  <a:lnTo>
                    <a:pt x="3" y="53"/>
                  </a:lnTo>
                  <a:lnTo>
                    <a:pt x="9" y="46"/>
                  </a:lnTo>
                  <a:lnTo>
                    <a:pt x="9" y="26"/>
                  </a:lnTo>
                  <a:lnTo>
                    <a:pt x="9" y="20"/>
                  </a:lnTo>
                  <a:lnTo>
                    <a:pt x="9" y="13"/>
                  </a:lnTo>
                  <a:lnTo>
                    <a:pt x="15" y="7"/>
                  </a:lnTo>
                  <a:lnTo>
                    <a:pt x="21" y="0"/>
                  </a:lnTo>
                  <a:lnTo>
                    <a:pt x="27" y="7"/>
                  </a:lnTo>
                  <a:lnTo>
                    <a:pt x="27" y="0"/>
                  </a:lnTo>
                  <a:lnTo>
                    <a:pt x="27" y="7"/>
                  </a:lnTo>
                  <a:lnTo>
                    <a:pt x="33" y="7"/>
                  </a:lnTo>
                  <a:lnTo>
                    <a:pt x="39" y="7"/>
                  </a:lnTo>
                  <a:lnTo>
                    <a:pt x="45" y="13"/>
                  </a:lnTo>
                  <a:lnTo>
                    <a:pt x="45" y="7"/>
                  </a:lnTo>
                  <a:lnTo>
                    <a:pt x="45" y="13"/>
                  </a:lnTo>
                  <a:lnTo>
                    <a:pt x="51" y="13"/>
                  </a:lnTo>
                  <a:lnTo>
                    <a:pt x="51" y="20"/>
                  </a:lnTo>
                  <a:lnTo>
                    <a:pt x="57" y="20"/>
                  </a:lnTo>
                  <a:lnTo>
                    <a:pt x="57" y="26"/>
                  </a:lnTo>
                  <a:lnTo>
                    <a:pt x="63" y="26"/>
                  </a:lnTo>
                  <a:lnTo>
                    <a:pt x="69" y="26"/>
                  </a:lnTo>
                  <a:lnTo>
                    <a:pt x="75" y="33"/>
                  </a:lnTo>
                  <a:lnTo>
                    <a:pt x="81" y="33"/>
                  </a:lnTo>
                  <a:lnTo>
                    <a:pt x="87" y="39"/>
                  </a:lnTo>
                  <a:lnTo>
                    <a:pt x="93" y="39"/>
                  </a:lnTo>
                  <a:lnTo>
                    <a:pt x="93" y="46"/>
                  </a:lnTo>
                  <a:lnTo>
                    <a:pt x="99" y="39"/>
                  </a:lnTo>
                  <a:lnTo>
                    <a:pt x="105" y="46"/>
                  </a:lnTo>
                  <a:lnTo>
                    <a:pt x="111" y="46"/>
                  </a:lnTo>
                  <a:lnTo>
                    <a:pt x="117" y="46"/>
                  </a:lnTo>
                  <a:lnTo>
                    <a:pt x="123" y="53"/>
                  </a:lnTo>
                  <a:lnTo>
                    <a:pt x="129" y="53"/>
                  </a:lnTo>
                  <a:lnTo>
                    <a:pt x="135" y="53"/>
                  </a:lnTo>
                  <a:lnTo>
                    <a:pt x="135" y="59"/>
                  </a:lnTo>
                  <a:lnTo>
                    <a:pt x="141" y="53"/>
                  </a:lnTo>
                  <a:lnTo>
                    <a:pt x="141" y="59"/>
                  </a:lnTo>
                  <a:lnTo>
                    <a:pt x="147" y="53"/>
                  </a:lnTo>
                  <a:lnTo>
                    <a:pt x="153" y="59"/>
                  </a:lnTo>
                  <a:lnTo>
                    <a:pt x="159" y="66"/>
                  </a:lnTo>
                  <a:lnTo>
                    <a:pt x="159" y="59"/>
                  </a:lnTo>
                  <a:lnTo>
                    <a:pt x="165" y="59"/>
                  </a:lnTo>
                  <a:lnTo>
                    <a:pt x="165" y="66"/>
                  </a:lnTo>
                  <a:lnTo>
                    <a:pt x="171" y="59"/>
                  </a:lnTo>
                  <a:lnTo>
                    <a:pt x="177" y="66"/>
                  </a:lnTo>
                  <a:lnTo>
                    <a:pt x="177" y="59"/>
                  </a:lnTo>
                  <a:lnTo>
                    <a:pt x="183" y="59"/>
                  </a:lnTo>
                  <a:lnTo>
                    <a:pt x="183" y="66"/>
                  </a:lnTo>
                  <a:lnTo>
                    <a:pt x="189" y="66"/>
                  </a:lnTo>
                  <a:lnTo>
                    <a:pt x="195" y="72"/>
                  </a:lnTo>
                  <a:lnTo>
                    <a:pt x="201" y="72"/>
                  </a:lnTo>
                  <a:lnTo>
                    <a:pt x="207" y="66"/>
                  </a:lnTo>
                  <a:lnTo>
                    <a:pt x="207" y="72"/>
                  </a:lnTo>
                  <a:lnTo>
                    <a:pt x="213" y="72"/>
                  </a:lnTo>
                  <a:lnTo>
                    <a:pt x="219" y="66"/>
                  </a:lnTo>
                  <a:lnTo>
                    <a:pt x="219" y="72"/>
                  </a:lnTo>
                  <a:lnTo>
                    <a:pt x="225" y="72"/>
                  </a:lnTo>
                  <a:lnTo>
                    <a:pt x="231" y="72"/>
                  </a:lnTo>
                  <a:lnTo>
                    <a:pt x="231" y="66"/>
                  </a:lnTo>
                  <a:lnTo>
                    <a:pt x="237" y="72"/>
                  </a:lnTo>
                  <a:lnTo>
                    <a:pt x="243" y="72"/>
                  </a:lnTo>
                  <a:lnTo>
                    <a:pt x="249" y="72"/>
                  </a:lnTo>
                  <a:lnTo>
                    <a:pt x="255" y="72"/>
                  </a:lnTo>
                  <a:lnTo>
                    <a:pt x="255" y="79"/>
                  </a:lnTo>
                  <a:lnTo>
                    <a:pt x="261" y="72"/>
                  </a:lnTo>
                  <a:lnTo>
                    <a:pt x="267" y="72"/>
                  </a:lnTo>
                  <a:lnTo>
                    <a:pt x="267" y="79"/>
                  </a:lnTo>
                  <a:lnTo>
                    <a:pt x="273" y="79"/>
                  </a:lnTo>
                  <a:lnTo>
                    <a:pt x="279" y="79"/>
                  </a:lnTo>
                  <a:lnTo>
                    <a:pt x="285" y="79"/>
                  </a:lnTo>
                  <a:lnTo>
                    <a:pt x="285" y="72"/>
                  </a:lnTo>
                  <a:lnTo>
                    <a:pt x="291" y="79"/>
                  </a:lnTo>
                  <a:lnTo>
                    <a:pt x="297" y="79"/>
                  </a:lnTo>
                  <a:lnTo>
                    <a:pt x="303" y="79"/>
                  </a:lnTo>
                  <a:lnTo>
                    <a:pt x="309" y="79"/>
                  </a:lnTo>
                  <a:lnTo>
                    <a:pt x="315" y="79"/>
                  </a:lnTo>
                  <a:lnTo>
                    <a:pt x="321" y="79"/>
                  </a:lnTo>
                  <a:lnTo>
                    <a:pt x="327" y="79"/>
                  </a:lnTo>
                  <a:lnTo>
                    <a:pt x="333" y="79"/>
                  </a:lnTo>
                  <a:lnTo>
                    <a:pt x="333" y="85"/>
                  </a:lnTo>
                  <a:lnTo>
                    <a:pt x="339" y="79"/>
                  </a:lnTo>
                  <a:lnTo>
                    <a:pt x="345" y="85"/>
                  </a:lnTo>
                  <a:lnTo>
                    <a:pt x="351" y="85"/>
                  </a:lnTo>
                  <a:lnTo>
                    <a:pt x="351" y="79"/>
                  </a:lnTo>
                  <a:lnTo>
                    <a:pt x="357" y="85"/>
                  </a:lnTo>
                  <a:lnTo>
                    <a:pt x="363" y="85"/>
                  </a:lnTo>
                  <a:lnTo>
                    <a:pt x="363" y="92"/>
                  </a:lnTo>
                  <a:lnTo>
                    <a:pt x="369" y="92"/>
                  </a:lnTo>
                  <a:lnTo>
                    <a:pt x="375" y="85"/>
                  </a:lnTo>
                  <a:lnTo>
                    <a:pt x="381" y="85"/>
                  </a:lnTo>
                  <a:lnTo>
                    <a:pt x="387" y="92"/>
                  </a:lnTo>
                  <a:lnTo>
                    <a:pt x="387" y="85"/>
                  </a:lnTo>
                  <a:lnTo>
                    <a:pt x="393" y="92"/>
                  </a:lnTo>
                  <a:lnTo>
                    <a:pt x="399" y="92"/>
                  </a:lnTo>
                  <a:lnTo>
                    <a:pt x="405" y="92"/>
                  </a:lnTo>
                  <a:lnTo>
                    <a:pt x="405" y="85"/>
                  </a:lnTo>
                  <a:lnTo>
                    <a:pt x="411" y="92"/>
                  </a:lnTo>
                  <a:lnTo>
                    <a:pt x="417" y="92"/>
                  </a:lnTo>
                  <a:lnTo>
                    <a:pt x="417" y="85"/>
                  </a:lnTo>
                  <a:lnTo>
                    <a:pt x="423" y="92"/>
                  </a:lnTo>
                  <a:lnTo>
                    <a:pt x="429" y="92"/>
                  </a:lnTo>
                  <a:lnTo>
                    <a:pt x="429" y="85"/>
                  </a:lnTo>
                  <a:lnTo>
                    <a:pt x="429" y="92"/>
                  </a:lnTo>
                  <a:lnTo>
                    <a:pt x="435" y="98"/>
                  </a:lnTo>
                  <a:lnTo>
                    <a:pt x="435" y="92"/>
                  </a:lnTo>
                  <a:lnTo>
                    <a:pt x="441" y="92"/>
                  </a:lnTo>
                  <a:lnTo>
                    <a:pt x="447" y="92"/>
                  </a:lnTo>
                  <a:lnTo>
                    <a:pt x="453" y="92"/>
                  </a:lnTo>
                  <a:lnTo>
                    <a:pt x="459" y="92"/>
                  </a:lnTo>
                  <a:lnTo>
                    <a:pt x="465" y="92"/>
                  </a:lnTo>
                  <a:lnTo>
                    <a:pt x="471" y="98"/>
                  </a:lnTo>
                  <a:lnTo>
                    <a:pt x="471" y="92"/>
                  </a:lnTo>
                  <a:lnTo>
                    <a:pt x="477" y="92"/>
                  </a:lnTo>
                  <a:lnTo>
                    <a:pt x="477" y="98"/>
                  </a:lnTo>
                  <a:lnTo>
                    <a:pt x="477" y="92"/>
                  </a:lnTo>
                  <a:lnTo>
                    <a:pt x="483" y="98"/>
                  </a:lnTo>
                  <a:lnTo>
                    <a:pt x="483" y="92"/>
                  </a:lnTo>
                  <a:lnTo>
                    <a:pt x="483" y="98"/>
                  </a:lnTo>
                  <a:lnTo>
                    <a:pt x="489" y="92"/>
                  </a:lnTo>
                  <a:lnTo>
                    <a:pt x="489" y="98"/>
                  </a:lnTo>
                  <a:lnTo>
                    <a:pt x="489" y="92"/>
                  </a:lnTo>
                  <a:lnTo>
                    <a:pt x="495" y="98"/>
                  </a:lnTo>
                  <a:lnTo>
                    <a:pt x="495" y="92"/>
                  </a:lnTo>
                  <a:lnTo>
                    <a:pt x="501" y="98"/>
                  </a:lnTo>
                  <a:lnTo>
                    <a:pt x="501" y="92"/>
                  </a:lnTo>
                  <a:lnTo>
                    <a:pt x="507" y="92"/>
                  </a:lnTo>
                  <a:lnTo>
                    <a:pt x="507" y="98"/>
                  </a:lnTo>
                  <a:lnTo>
                    <a:pt x="513" y="92"/>
                  </a:lnTo>
                  <a:lnTo>
                    <a:pt x="513" y="98"/>
                  </a:lnTo>
                  <a:lnTo>
                    <a:pt x="519" y="98"/>
                  </a:lnTo>
                  <a:lnTo>
                    <a:pt x="525" y="98"/>
                  </a:lnTo>
                  <a:lnTo>
                    <a:pt x="531" y="98"/>
                  </a:lnTo>
                  <a:lnTo>
                    <a:pt x="531" y="92"/>
                  </a:lnTo>
                  <a:lnTo>
                    <a:pt x="531" y="98"/>
                  </a:lnTo>
                  <a:lnTo>
                    <a:pt x="537" y="98"/>
                  </a:lnTo>
                  <a:lnTo>
                    <a:pt x="543" y="98"/>
                  </a:lnTo>
                  <a:lnTo>
                    <a:pt x="549" y="98"/>
                  </a:lnTo>
                  <a:lnTo>
                    <a:pt x="555" y="98"/>
                  </a:lnTo>
                  <a:lnTo>
                    <a:pt x="561" y="92"/>
                  </a:lnTo>
                  <a:lnTo>
                    <a:pt x="561" y="98"/>
                  </a:lnTo>
                  <a:lnTo>
                    <a:pt x="567" y="98"/>
                  </a:lnTo>
                  <a:lnTo>
                    <a:pt x="573" y="92"/>
                  </a:lnTo>
                  <a:lnTo>
                    <a:pt x="573" y="105"/>
                  </a:lnTo>
                  <a:lnTo>
                    <a:pt x="573" y="98"/>
                  </a:lnTo>
                  <a:lnTo>
                    <a:pt x="579" y="98"/>
                  </a:lnTo>
                  <a:lnTo>
                    <a:pt x="579" y="92"/>
                  </a:lnTo>
                  <a:lnTo>
                    <a:pt x="585" y="98"/>
                  </a:lnTo>
                  <a:lnTo>
                    <a:pt x="585" y="105"/>
                  </a:lnTo>
                  <a:lnTo>
                    <a:pt x="585" y="98"/>
                  </a:lnTo>
                  <a:lnTo>
                    <a:pt x="591" y="105"/>
                  </a:lnTo>
                  <a:lnTo>
                    <a:pt x="591" y="98"/>
                  </a:lnTo>
                  <a:lnTo>
                    <a:pt x="591" y="105"/>
                  </a:lnTo>
                  <a:lnTo>
                    <a:pt x="597" y="98"/>
                  </a:lnTo>
                  <a:lnTo>
                    <a:pt x="597" y="105"/>
                  </a:lnTo>
                  <a:lnTo>
                    <a:pt x="597" y="98"/>
                  </a:lnTo>
                  <a:lnTo>
                    <a:pt x="603" y="98"/>
                  </a:lnTo>
                  <a:lnTo>
                    <a:pt x="603" y="105"/>
                  </a:lnTo>
                  <a:lnTo>
                    <a:pt x="609" y="105"/>
                  </a:lnTo>
                  <a:lnTo>
                    <a:pt x="609" y="98"/>
                  </a:lnTo>
                  <a:lnTo>
                    <a:pt x="609" y="105"/>
                  </a:lnTo>
                  <a:lnTo>
                    <a:pt x="615" y="105"/>
                  </a:lnTo>
                  <a:lnTo>
                    <a:pt x="615" y="98"/>
                  </a:lnTo>
                  <a:lnTo>
                    <a:pt x="615" y="105"/>
                  </a:lnTo>
                  <a:lnTo>
                    <a:pt x="621" y="98"/>
                  </a:lnTo>
                  <a:lnTo>
                    <a:pt x="621" y="105"/>
                  </a:lnTo>
                  <a:lnTo>
                    <a:pt x="627" y="105"/>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0" name="Freeform 49"/>
            <p:cNvSpPr>
              <a:spLocks/>
            </p:cNvSpPr>
            <p:nvPr/>
          </p:nvSpPr>
          <p:spPr bwMode="auto">
            <a:xfrm>
              <a:off x="3612" y="2243"/>
              <a:ext cx="174" cy="20"/>
            </a:xfrm>
            <a:custGeom>
              <a:avLst/>
              <a:gdLst>
                <a:gd name="T0" fmla="*/ 0 w 29"/>
                <a:gd name="T1" fmla="*/ 2147483647 h 3"/>
                <a:gd name="T2" fmla="*/ 2147483647 w 29"/>
                <a:gd name="T3" fmla="*/ 2147483647 h 3"/>
                <a:gd name="T4" fmla="*/ 2147483647 w 29"/>
                <a:gd name="T5" fmla="*/ 2147483647 h 3"/>
                <a:gd name="T6" fmla="*/ 2147483647 w 29"/>
                <a:gd name="T7" fmla="*/ 2147483647 h 3"/>
                <a:gd name="T8" fmla="*/ 2147483647 w 29"/>
                <a:gd name="T9" fmla="*/ 2147483647 h 3"/>
                <a:gd name="T10" fmla="*/ 2147483647 w 29"/>
                <a:gd name="T11" fmla="*/ 2147483647 h 3"/>
                <a:gd name="T12" fmla="*/ 2147483647 w 29"/>
                <a:gd name="T13" fmla="*/ 0 h 3"/>
                <a:gd name="T14" fmla="*/ 2147483647 w 29"/>
                <a:gd name="T15" fmla="*/ 2147483647 h 3"/>
                <a:gd name="T16" fmla="*/ 2147483647 w 29"/>
                <a:gd name="T17" fmla="*/ 2147483647 h 3"/>
                <a:gd name="T18" fmla="*/ 2147483647 w 29"/>
                <a:gd name="T19" fmla="*/ 2147483647 h 3"/>
                <a:gd name="T20" fmla="*/ 2147483647 w 29"/>
                <a:gd name="T21" fmla="*/ 2147483647 h 3"/>
                <a:gd name="T22" fmla="*/ 2147483647 w 29"/>
                <a:gd name="T23" fmla="*/ 2147483647 h 3"/>
                <a:gd name="T24" fmla="*/ 2147483647 w 29"/>
                <a:gd name="T25" fmla="*/ 2147483647 h 3"/>
                <a:gd name="T26" fmla="*/ 2147483647 w 29"/>
                <a:gd name="T27" fmla="*/ 2147483647 h 3"/>
                <a:gd name="T28" fmla="*/ 2147483647 w 29"/>
                <a:gd name="T29" fmla="*/ 0 h 3"/>
                <a:gd name="T30" fmla="*/ 2147483647 w 29"/>
                <a:gd name="T31" fmla="*/ 2147483647 h 3"/>
                <a:gd name="T32" fmla="*/ 2147483647 w 29"/>
                <a:gd name="T33" fmla="*/ 2147483647 h 3"/>
                <a:gd name="T34" fmla="*/ 2147483647 w 29"/>
                <a:gd name="T35" fmla="*/ 2147483647 h 3"/>
                <a:gd name="T36" fmla="*/ 2147483647 w 29"/>
                <a:gd name="T37" fmla="*/ 2147483647 h 3"/>
                <a:gd name="T38" fmla="*/ 2147483647 w 29"/>
                <a:gd name="T39" fmla="*/ 2147483647 h 3"/>
                <a:gd name="T40" fmla="*/ 2147483647 w 29"/>
                <a:gd name="T41" fmla="*/ 2147483647 h 3"/>
                <a:gd name="T42" fmla="*/ 2147483647 w 29"/>
                <a:gd name="T43" fmla="*/ 0 h 3"/>
                <a:gd name="T44" fmla="*/ 2147483647 w 29"/>
                <a:gd name="T45" fmla="*/ 0 h 3"/>
                <a:gd name="T46" fmla="*/ 2147483647 w 29"/>
                <a:gd name="T47" fmla="*/ 2147483647 h 3"/>
                <a:gd name="T48" fmla="*/ 2147483647 w 29"/>
                <a:gd name="T49" fmla="*/ 0 h 3"/>
                <a:gd name="T50" fmla="*/ 2147483647 w 29"/>
                <a:gd name="T51" fmla="*/ 0 h 3"/>
                <a:gd name="T52" fmla="*/ 2147483647 w 29"/>
                <a:gd name="T53" fmla="*/ 0 h 3"/>
                <a:gd name="T54" fmla="*/ 2147483647 w 29"/>
                <a:gd name="T55" fmla="*/ 0 h 3"/>
                <a:gd name="T56" fmla="*/ 2147483647 w 29"/>
                <a:gd name="T57" fmla="*/ 0 h 3"/>
                <a:gd name="T58" fmla="*/ 2147483647 w 29"/>
                <a:gd name="T59" fmla="*/ 0 h 3"/>
                <a:gd name="T60" fmla="*/ 2147483647 w 29"/>
                <a:gd name="T61" fmla="*/ 0 h 3"/>
                <a:gd name="T62" fmla="*/ 2147483647 w 29"/>
                <a:gd name="T63" fmla="*/ 2147483647 h 3"/>
                <a:gd name="T64" fmla="*/ 2147483647 w 29"/>
                <a:gd name="T65" fmla="*/ 2147483647 h 3"/>
                <a:gd name="T66" fmla="*/ 2147483647 w 29"/>
                <a:gd name="T67" fmla="*/ 2147483647 h 3"/>
                <a:gd name="T68" fmla="*/ 2147483647 w 29"/>
                <a:gd name="T69" fmla="*/ 2147483647 h 3"/>
                <a:gd name="T70" fmla="*/ 2147483647 w 29"/>
                <a:gd name="T71" fmla="*/ 2147483647 h 3"/>
                <a:gd name="T72" fmla="*/ 2147483647 w 29"/>
                <a:gd name="T73" fmla="*/ 2147483647 h 3"/>
                <a:gd name="T74" fmla="*/ 2147483647 w 29"/>
                <a:gd name="T75" fmla="*/ 2147483647 h 3"/>
                <a:gd name="T76" fmla="*/ 2147483647 w 29"/>
                <a:gd name="T77" fmla="*/ 2147483647 h 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9" h="3">
                  <a:moveTo>
                    <a:pt x="0" y="1"/>
                  </a:moveTo>
                  <a:lnTo>
                    <a:pt x="0" y="1"/>
                  </a:lnTo>
                  <a:lnTo>
                    <a:pt x="1" y="1"/>
                  </a:lnTo>
                  <a:lnTo>
                    <a:pt x="2" y="1"/>
                  </a:lnTo>
                  <a:lnTo>
                    <a:pt x="3" y="2"/>
                  </a:lnTo>
                  <a:lnTo>
                    <a:pt x="3" y="1"/>
                  </a:lnTo>
                  <a:lnTo>
                    <a:pt x="3" y="2"/>
                  </a:lnTo>
                  <a:lnTo>
                    <a:pt x="4" y="0"/>
                  </a:lnTo>
                  <a:lnTo>
                    <a:pt x="4" y="1"/>
                  </a:lnTo>
                  <a:lnTo>
                    <a:pt x="5" y="1"/>
                  </a:lnTo>
                  <a:lnTo>
                    <a:pt x="5" y="0"/>
                  </a:lnTo>
                  <a:lnTo>
                    <a:pt x="6" y="1"/>
                  </a:lnTo>
                  <a:lnTo>
                    <a:pt x="6" y="0"/>
                  </a:lnTo>
                  <a:lnTo>
                    <a:pt x="6" y="1"/>
                  </a:lnTo>
                  <a:lnTo>
                    <a:pt x="7" y="1"/>
                  </a:lnTo>
                  <a:lnTo>
                    <a:pt x="7" y="0"/>
                  </a:lnTo>
                  <a:lnTo>
                    <a:pt x="7" y="1"/>
                  </a:lnTo>
                  <a:lnTo>
                    <a:pt x="8" y="1"/>
                  </a:lnTo>
                  <a:lnTo>
                    <a:pt x="8" y="0"/>
                  </a:lnTo>
                  <a:lnTo>
                    <a:pt x="8" y="1"/>
                  </a:lnTo>
                  <a:lnTo>
                    <a:pt x="9" y="1"/>
                  </a:lnTo>
                  <a:lnTo>
                    <a:pt x="9" y="2"/>
                  </a:lnTo>
                  <a:lnTo>
                    <a:pt x="9" y="1"/>
                  </a:lnTo>
                  <a:lnTo>
                    <a:pt x="10" y="1"/>
                  </a:lnTo>
                  <a:lnTo>
                    <a:pt x="11" y="1"/>
                  </a:lnTo>
                  <a:lnTo>
                    <a:pt x="12" y="0"/>
                  </a:lnTo>
                  <a:lnTo>
                    <a:pt x="12" y="1"/>
                  </a:lnTo>
                  <a:lnTo>
                    <a:pt x="12" y="0"/>
                  </a:lnTo>
                  <a:lnTo>
                    <a:pt x="12" y="1"/>
                  </a:lnTo>
                  <a:lnTo>
                    <a:pt x="13" y="1"/>
                  </a:lnTo>
                  <a:lnTo>
                    <a:pt x="13" y="0"/>
                  </a:lnTo>
                  <a:lnTo>
                    <a:pt x="14" y="0"/>
                  </a:lnTo>
                  <a:lnTo>
                    <a:pt x="15" y="0"/>
                  </a:lnTo>
                  <a:lnTo>
                    <a:pt x="16" y="1"/>
                  </a:lnTo>
                  <a:lnTo>
                    <a:pt x="16" y="0"/>
                  </a:lnTo>
                  <a:lnTo>
                    <a:pt x="16" y="1"/>
                  </a:lnTo>
                  <a:lnTo>
                    <a:pt x="16" y="0"/>
                  </a:lnTo>
                  <a:lnTo>
                    <a:pt x="17" y="1"/>
                  </a:lnTo>
                  <a:lnTo>
                    <a:pt x="25" y="2"/>
                  </a:lnTo>
                  <a:lnTo>
                    <a:pt x="26" y="1"/>
                  </a:lnTo>
                  <a:lnTo>
                    <a:pt x="26" y="2"/>
                  </a:lnTo>
                  <a:lnTo>
                    <a:pt x="27" y="2"/>
                  </a:lnTo>
                  <a:lnTo>
                    <a:pt x="27" y="3"/>
                  </a:lnTo>
                  <a:lnTo>
                    <a:pt x="28" y="2"/>
                  </a:lnTo>
                  <a:lnTo>
                    <a:pt x="28" y="3"/>
                  </a:lnTo>
                  <a:lnTo>
                    <a:pt x="29" y="2"/>
                  </a:lnTo>
                  <a:lnTo>
                    <a:pt x="29" y="1"/>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03541" name="Group 53"/>
          <p:cNvGrpSpPr>
            <a:grpSpLocks/>
          </p:cNvGrpSpPr>
          <p:nvPr/>
        </p:nvGrpSpPr>
        <p:grpSpPr bwMode="auto">
          <a:xfrm>
            <a:off x="2495550" y="3640138"/>
            <a:ext cx="1038225" cy="1160462"/>
            <a:chOff x="1805" y="1236"/>
            <a:chExt cx="654" cy="731"/>
          </a:xfrm>
        </p:grpSpPr>
        <p:sp>
          <p:nvSpPr>
            <p:cNvPr id="31851" name="Rectangle 54"/>
            <p:cNvSpPr>
              <a:spLocks noChangeArrowheads="1"/>
            </p:cNvSpPr>
            <p:nvPr/>
          </p:nvSpPr>
          <p:spPr bwMode="auto">
            <a:xfrm>
              <a:off x="2200" y="1525"/>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a:t>
              </a:r>
              <a:endParaRPr lang="en-US" sz="1600">
                <a:solidFill>
                  <a:schemeClr val="tx1"/>
                </a:solidFill>
                <a:latin typeface="Arial Narrow" pitchFamily="34" charset="0"/>
              </a:endParaRPr>
            </a:p>
          </p:txBody>
        </p:sp>
        <p:sp>
          <p:nvSpPr>
            <p:cNvPr id="31852" name="Rectangle 55"/>
            <p:cNvSpPr>
              <a:spLocks noChangeArrowheads="1"/>
            </p:cNvSpPr>
            <p:nvPr/>
          </p:nvSpPr>
          <p:spPr bwMode="auto">
            <a:xfrm>
              <a:off x="2200" y="1236"/>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7.7</a:t>
              </a:r>
              <a:endParaRPr lang="en-US" sz="1600">
                <a:solidFill>
                  <a:schemeClr val="tx1"/>
                </a:solidFill>
                <a:latin typeface="Arial Narrow" pitchFamily="34" charset="0"/>
              </a:endParaRPr>
            </a:p>
          </p:txBody>
        </p:sp>
        <p:sp>
          <p:nvSpPr>
            <p:cNvPr id="31853" name="Text Box 56"/>
            <p:cNvSpPr txBox="1">
              <a:spLocks noChangeArrowheads="1"/>
            </p:cNvSpPr>
            <p:nvPr/>
          </p:nvSpPr>
          <p:spPr bwMode="auto">
            <a:xfrm>
              <a:off x="1805" y="1502"/>
              <a:ext cx="34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b="1">
                  <a:solidFill>
                    <a:schemeClr val="tx1"/>
                  </a:solidFill>
                  <a:latin typeface="Arial Narrow" pitchFamily="34" charset="0"/>
                </a:rPr>
                <a:t>pH</a:t>
              </a:r>
              <a:r>
                <a:rPr lang="en-US" sz="1600" b="1" baseline="-25000">
                  <a:solidFill>
                    <a:schemeClr val="tx1"/>
                  </a:solidFill>
                  <a:latin typeface="Arial Narrow" pitchFamily="34" charset="0"/>
                </a:rPr>
                <a:t>S</a:t>
              </a:r>
            </a:p>
          </p:txBody>
        </p:sp>
        <p:sp>
          <p:nvSpPr>
            <p:cNvPr id="31854" name="Line 57"/>
            <p:cNvSpPr>
              <a:spLocks noChangeShapeType="1"/>
            </p:cNvSpPr>
            <p:nvPr/>
          </p:nvSpPr>
          <p:spPr bwMode="auto">
            <a:xfrm>
              <a:off x="2401" y="1303"/>
              <a:ext cx="0" cy="5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5" name="Line 58"/>
            <p:cNvSpPr>
              <a:spLocks noChangeShapeType="1"/>
            </p:cNvSpPr>
            <p:nvPr/>
          </p:nvSpPr>
          <p:spPr bwMode="auto">
            <a:xfrm>
              <a:off x="2401" y="1600"/>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6" name="Line 59"/>
            <p:cNvSpPr>
              <a:spLocks noChangeShapeType="1"/>
            </p:cNvSpPr>
            <p:nvPr/>
          </p:nvSpPr>
          <p:spPr bwMode="auto">
            <a:xfrm>
              <a:off x="2401" y="1308"/>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7" name="Line 60"/>
            <p:cNvSpPr>
              <a:spLocks noChangeShapeType="1"/>
            </p:cNvSpPr>
            <p:nvPr/>
          </p:nvSpPr>
          <p:spPr bwMode="auto">
            <a:xfrm>
              <a:off x="2401" y="1894"/>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8" name="Rectangle 61"/>
            <p:cNvSpPr>
              <a:spLocks noChangeArrowheads="1"/>
            </p:cNvSpPr>
            <p:nvPr/>
          </p:nvSpPr>
          <p:spPr bwMode="auto">
            <a:xfrm>
              <a:off x="2206" y="1813"/>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7.3</a:t>
              </a:r>
              <a:endParaRPr lang="en-US" sz="1600">
                <a:solidFill>
                  <a:schemeClr val="tx1"/>
                </a:solidFill>
                <a:latin typeface="Arial Narrow" pitchFamily="34" charset="0"/>
              </a:endParaRPr>
            </a:p>
          </p:txBody>
        </p:sp>
      </p:grpSp>
      <p:sp>
        <p:nvSpPr>
          <p:cNvPr id="703550" name="Text Box 62"/>
          <p:cNvSpPr txBox="1">
            <a:spLocks noChangeAspect="1" noChangeArrowheads="1"/>
          </p:cNvSpPr>
          <p:nvPr/>
        </p:nvSpPr>
        <p:spPr bwMode="auto">
          <a:xfrm>
            <a:off x="5715000" y="4214813"/>
            <a:ext cx="7413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008000"/>
                </a:solidFill>
                <a:latin typeface="Arial Narrow" pitchFamily="34" charset="0"/>
              </a:rPr>
              <a:t>AQP1</a:t>
            </a:r>
          </a:p>
        </p:txBody>
      </p:sp>
      <p:sp>
        <p:nvSpPr>
          <p:cNvPr id="703551" name="Text Box 63"/>
          <p:cNvSpPr txBox="1">
            <a:spLocks noChangeAspect="1" noChangeArrowheads="1"/>
          </p:cNvSpPr>
          <p:nvPr/>
        </p:nvSpPr>
        <p:spPr bwMode="auto">
          <a:xfrm>
            <a:off x="5715000" y="3986213"/>
            <a:ext cx="581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CC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FF6600"/>
                </a:solidFill>
                <a:latin typeface="Arial Narrow" pitchFamily="34" charset="0"/>
              </a:rPr>
              <a:t>H</a:t>
            </a:r>
            <a:r>
              <a:rPr lang="en-US" sz="1600" baseline="-25000">
                <a:solidFill>
                  <a:srgbClr val="FF6600"/>
                </a:solidFill>
                <a:latin typeface="Arial Narrow" pitchFamily="34" charset="0"/>
              </a:rPr>
              <a:t>2</a:t>
            </a:r>
            <a:r>
              <a:rPr lang="en-US" sz="1600">
                <a:solidFill>
                  <a:srgbClr val="FF6600"/>
                </a:solidFill>
                <a:latin typeface="Arial Narrow" pitchFamily="34" charset="0"/>
              </a:rPr>
              <a:t>O</a:t>
            </a:r>
          </a:p>
        </p:txBody>
      </p:sp>
      <p:sp>
        <p:nvSpPr>
          <p:cNvPr id="703552" name="Rectangle 64"/>
          <p:cNvSpPr>
            <a:spLocks noChangeArrowheads="1"/>
          </p:cNvSpPr>
          <p:nvPr/>
        </p:nvSpPr>
        <p:spPr bwMode="auto">
          <a:xfrm>
            <a:off x="5781675" y="4443413"/>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CC"/>
                </a:solidFill>
                <a:latin typeface="Arial Narrow" pitchFamily="34" charset="0"/>
              </a:rPr>
              <a:t>NKCC2</a:t>
            </a:r>
          </a:p>
        </p:txBody>
      </p:sp>
      <p:grpSp>
        <p:nvGrpSpPr>
          <p:cNvPr id="703553" name="Group 65"/>
          <p:cNvGrpSpPr>
            <a:grpSpLocks/>
          </p:cNvGrpSpPr>
          <p:nvPr/>
        </p:nvGrpSpPr>
        <p:grpSpPr bwMode="auto">
          <a:xfrm>
            <a:off x="4772025" y="4213225"/>
            <a:ext cx="801688" cy="98425"/>
            <a:chOff x="1824" y="2360"/>
            <a:chExt cx="650" cy="81"/>
          </a:xfrm>
        </p:grpSpPr>
        <p:sp>
          <p:nvSpPr>
            <p:cNvPr id="31849" name="Freeform 66"/>
            <p:cNvSpPr>
              <a:spLocks/>
            </p:cNvSpPr>
            <p:nvPr/>
          </p:nvSpPr>
          <p:spPr bwMode="auto">
            <a:xfrm>
              <a:off x="1824" y="2360"/>
              <a:ext cx="181" cy="8"/>
            </a:xfrm>
            <a:custGeom>
              <a:avLst/>
              <a:gdLst>
                <a:gd name="T0" fmla="*/ 0 w 181"/>
                <a:gd name="T1" fmla="*/ 2 h 8"/>
                <a:gd name="T2" fmla="*/ 0 w 181"/>
                <a:gd name="T3" fmla="*/ 5 h 8"/>
                <a:gd name="T4" fmla="*/ 9 w 181"/>
                <a:gd name="T5" fmla="*/ 2 h 8"/>
                <a:gd name="T6" fmla="*/ 18 w 181"/>
                <a:gd name="T7" fmla="*/ 2 h 8"/>
                <a:gd name="T8" fmla="*/ 18 w 181"/>
                <a:gd name="T9" fmla="*/ 2 h 8"/>
                <a:gd name="T10" fmla="*/ 18 w 181"/>
                <a:gd name="T11" fmla="*/ 5 h 8"/>
                <a:gd name="T12" fmla="*/ 18 w 181"/>
                <a:gd name="T13" fmla="*/ 2 h 8"/>
                <a:gd name="T14" fmla="*/ 26 w 181"/>
                <a:gd name="T15" fmla="*/ 2 h 8"/>
                <a:gd name="T16" fmla="*/ 26 w 181"/>
                <a:gd name="T17" fmla="*/ 5 h 8"/>
                <a:gd name="T18" fmla="*/ 35 w 181"/>
                <a:gd name="T19" fmla="*/ 2 h 8"/>
                <a:gd name="T20" fmla="*/ 35 w 181"/>
                <a:gd name="T21" fmla="*/ 2 h 8"/>
                <a:gd name="T22" fmla="*/ 43 w 181"/>
                <a:gd name="T23" fmla="*/ 2 h 8"/>
                <a:gd name="T24" fmla="*/ 52 w 181"/>
                <a:gd name="T25" fmla="*/ 2 h 8"/>
                <a:gd name="T26" fmla="*/ 52 w 181"/>
                <a:gd name="T27" fmla="*/ 5 h 8"/>
                <a:gd name="T28" fmla="*/ 61 w 181"/>
                <a:gd name="T29" fmla="*/ 5 h 8"/>
                <a:gd name="T30" fmla="*/ 61 w 181"/>
                <a:gd name="T31" fmla="*/ 5 h 8"/>
                <a:gd name="T32" fmla="*/ 69 w 181"/>
                <a:gd name="T33" fmla="*/ 5 h 8"/>
                <a:gd name="T34" fmla="*/ 69 w 181"/>
                <a:gd name="T35" fmla="*/ 5 h 8"/>
                <a:gd name="T36" fmla="*/ 78 w 181"/>
                <a:gd name="T37" fmla="*/ 5 h 8"/>
                <a:gd name="T38" fmla="*/ 78 w 181"/>
                <a:gd name="T39" fmla="*/ 5 h 8"/>
                <a:gd name="T40" fmla="*/ 86 w 181"/>
                <a:gd name="T41" fmla="*/ 5 h 8"/>
                <a:gd name="T42" fmla="*/ 95 w 181"/>
                <a:gd name="T43" fmla="*/ 2 h 8"/>
                <a:gd name="T44" fmla="*/ 95 w 181"/>
                <a:gd name="T45" fmla="*/ 8 h 8"/>
                <a:gd name="T46" fmla="*/ 104 w 181"/>
                <a:gd name="T47" fmla="*/ 2 h 8"/>
                <a:gd name="T48" fmla="*/ 104 w 181"/>
                <a:gd name="T49" fmla="*/ 5 h 8"/>
                <a:gd name="T50" fmla="*/ 112 w 181"/>
                <a:gd name="T51" fmla="*/ 2 h 8"/>
                <a:gd name="T52" fmla="*/ 112 w 181"/>
                <a:gd name="T53" fmla="*/ 2 h 8"/>
                <a:gd name="T54" fmla="*/ 121 w 181"/>
                <a:gd name="T55" fmla="*/ 5 h 8"/>
                <a:gd name="T56" fmla="*/ 121 w 181"/>
                <a:gd name="T57" fmla="*/ 5 h 8"/>
                <a:gd name="T58" fmla="*/ 129 w 181"/>
                <a:gd name="T59" fmla="*/ 2 h 8"/>
                <a:gd name="T60" fmla="*/ 138 w 181"/>
                <a:gd name="T61" fmla="*/ 8 h 8"/>
                <a:gd name="T62" fmla="*/ 138 w 181"/>
                <a:gd name="T63" fmla="*/ 2 h 8"/>
                <a:gd name="T64" fmla="*/ 147 w 181"/>
                <a:gd name="T65" fmla="*/ 2 h 8"/>
                <a:gd name="T66" fmla="*/ 155 w 181"/>
                <a:gd name="T67" fmla="*/ 2 h 8"/>
                <a:gd name="T68" fmla="*/ 155 w 181"/>
                <a:gd name="T69" fmla="*/ 5 h 8"/>
                <a:gd name="T70" fmla="*/ 155 w 181"/>
                <a:gd name="T71" fmla="*/ 5 h 8"/>
                <a:gd name="T72" fmla="*/ 164 w 181"/>
                <a:gd name="T73" fmla="*/ 5 h 8"/>
                <a:gd name="T74" fmla="*/ 164 w 181"/>
                <a:gd name="T75" fmla="*/ 8 h 8"/>
                <a:gd name="T76" fmla="*/ 164 w 181"/>
                <a:gd name="T77" fmla="*/ 8 h 8"/>
                <a:gd name="T78" fmla="*/ 164 w 181"/>
                <a:gd name="T79" fmla="*/ 5 h 8"/>
                <a:gd name="T80" fmla="*/ 172 w 181"/>
                <a:gd name="T81" fmla="*/ 5 h 8"/>
                <a:gd name="T82" fmla="*/ 172 w 181"/>
                <a:gd name="T83" fmla="*/ 5 h 8"/>
                <a:gd name="T84" fmla="*/ 172 w 181"/>
                <a:gd name="T85" fmla="*/ 5 h 8"/>
                <a:gd name="T86" fmla="*/ 181 w 181"/>
                <a:gd name="T87" fmla="*/ 8 h 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1" h="8">
                  <a:moveTo>
                    <a:pt x="0" y="0"/>
                  </a:moveTo>
                  <a:lnTo>
                    <a:pt x="0" y="2"/>
                  </a:lnTo>
                  <a:lnTo>
                    <a:pt x="0" y="5"/>
                  </a:lnTo>
                  <a:lnTo>
                    <a:pt x="9" y="5"/>
                  </a:lnTo>
                  <a:lnTo>
                    <a:pt x="9" y="2"/>
                  </a:lnTo>
                  <a:lnTo>
                    <a:pt x="18" y="2"/>
                  </a:lnTo>
                  <a:lnTo>
                    <a:pt x="18" y="0"/>
                  </a:lnTo>
                  <a:lnTo>
                    <a:pt x="18" y="2"/>
                  </a:lnTo>
                  <a:lnTo>
                    <a:pt x="18" y="5"/>
                  </a:lnTo>
                  <a:lnTo>
                    <a:pt x="18" y="2"/>
                  </a:lnTo>
                  <a:lnTo>
                    <a:pt x="26" y="2"/>
                  </a:lnTo>
                  <a:lnTo>
                    <a:pt x="26" y="5"/>
                  </a:lnTo>
                  <a:lnTo>
                    <a:pt x="35" y="2"/>
                  </a:lnTo>
                  <a:lnTo>
                    <a:pt x="35" y="5"/>
                  </a:lnTo>
                  <a:lnTo>
                    <a:pt x="35" y="2"/>
                  </a:lnTo>
                  <a:lnTo>
                    <a:pt x="43" y="2"/>
                  </a:lnTo>
                  <a:lnTo>
                    <a:pt x="52" y="2"/>
                  </a:lnTo>
                  <a:lnTo>
                    <a:pt x="52" y="5"/>
                  </a:lnTo>
                  <a:lnTo>
                    <a:pt x="52" y="2"/>
                  </a:lnTo>
                  <a:lnTo>
                    <a:pt x="61" y="5"/>
                  </a:lnTo>
                  <a:lnTo>
                    <a:pt x="61" y="8"/>
                  </a:lnTo>
                  <a:lnTo>
                    <a:pt x="61" y="5"/>
                  </a:lnTo>
                  <a:lnTo>
                    <a:pt x="69" y="2"/>
                  </a:lnTo>
                  <a:lnTo>
                    <a:pt x="69" y="5"/>
                  </a:lnTo>
                  <a:lnTo>
                    <a:pt x="69" y="2"/>
                  </a:lnTo>
                  <a:lnTo>
                    <a:pt x="69" y="5"/>
                  </a:lnTo>
                  <a:lnTo>
                    <a:pt x="78" y="2"/>
                  </a:lnTo>
                  <a:lnTo>
                    <a:pt x="78" y="5"/>
                  </a:lnTo>
                  <a:lnTo>
                    <a:pt x="86" y="5"/>
                  </a:lnTo>
                  <a:lnTo>
                    <a:pt x="86" y="2"/>
                  </a:lnTo>
                  <a:lnTo>
                    <a:pt x="95" y="2"/>
                  </a:lnTo>
                  <a:lnTo>
                    <a:pt x="95" y="5"/>
                  </a:lnTo>
                  <a:lnTo>
                    <a:pt x="95" y="8"/>
                  </a:lnTo>
                  <a:lnTo>
                    <a:pt x="95" y="2"/>
                  </a:lnTo>
                  <a:lnTo>
                    <a:pt x="104" y="2"/>
                  </a:lnTo>
                  <a:lnTo>
                    <a:pt x="104" y="8"/>
                  </a:lnTo>
                  <a:lnTo>
                    <a:pt x="104" y="5"/>
                  </a:lnTo>
                  <a:lnTo>
                    <a:pt x="112" y="2"/>
                  </a:lnTo>
                  <a:lnTo>
                    <a:pt x="121" y="5"/>
                  </a:lnTo>
                  <a:lnTo>
                    <a:pt x="121" y="2"/>
                  </a:lnTo>
                  <a:lnTo>
                    <a:pt x="121" y="5"/>
                  </a:lnTo>
                  <a:lnTo>
                    <a:pt x="129" y="5"/>
                  </a:lnTo>
                  <a:lnTo>
                    <a:pt x="129" y="2"/>
                  </a:lnTo>
                  <a:lnTo>
                    <a:pt x="129" y="0"/>
                  </a:lnTo>
                  <a:lnTo>
                    <a:pt x="138" y="8"/>
                  </a:lnTo>
                  <a:lnTo>
                    <a:pt x="138" y="5"/>
                  </a:lnTo>
                  <a:lnTo>
                    <a:pt x="138" y="2"/>
                  </a:lnTo>
                  <a:lnTo>
                    <a:pt x="138" y="5"/>
                  </a:lnTo>
                  <a:lnTo>
                    <a:pt x="147" y="2"/>
                  </a:lnTo>
                  <a:lnTo>
                    <a:pt x="155" y="2"/>
                  </a:lnTo>
                  <a:lnTo>
                    <a:pt x="155" y="8"/>
                  </a:lnTo>
                  <a:lnTo>
                    <a:pt x="155" y="5"/>
                  </a:lnTo>
                  <a:lnTo>
                    <a:pt x="164" y="5"/>
                  </a:lnTo>
                  <a:lnTo>
                    <a:pt x="164" y="2"/>
                  </a:lnTo>
                  <a:lnTo>
                    <a:pt x="164" y="8"/>
                  </a:lnTo>
                  <a:lnTo>
                    <a:pt x="164" y="2"/>
                  </a:lnTo>
                  <a:lnTo>
                    <a:pt x="164" y="8"/>
                  </a:lnTo>
                  <a:lnTo>
                    <a:pt x="164" y="5"/>
                  </a:lnTo>
                  <a:lnTo>
                    <a:pt x="172" y="8"/>
                  </a:lnTo>
                  <a:lnTo>
                    <a:pt x="172" y="5"/>
                  </a:lnTo>
                  <a:lnTo>
                    <a:pt x="172" y="8"/>
                  </a:lnTo>
                  <a:lnTo>
                    <a:pt x="172" y="5"/>
                  </a:lnTo>
                  <a:lnTo>
                    <a:pt x="172" y="8"/>
                  </a:lnTo>
                  <a:lnTo>
                    <a:pt x="172" y="5"/>
                  </a:lnTo>
                  <a:lnTo>
                    <a:pt x="181"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0" name="Freeform 67"/>
            <p:cNvSpPr>
              <a:spLocks/>
            </p:cNvSpPr>
            <p:nvPr/>
          </p:nvSpPr>
          <p:spPr bwMode="auto">
            <a:xfrm>
              <a:off x="2004" y="2366"/>
              <a:ext cx="470" cy="75"/>
            </a:xfrm>
            <a:custGeom>
              <a:avLst/>
              <a:gdLst>
                <a:gd name="T0" fmla="*/ 15 w 473"/>
                <a:gd name="T1" fmla="*/ 1 h 148"/>
                <a:gd name="T2" fmla="*/ 15 w 473"/>
                <a:gd name="T3" fmla="*/ 1 h 148"/>
                <a:gd name="T4" fmla="*/ 23 w 473"/>
                <a:gd name="T5" fmla="*/ 1 h 148"/>
                <a:gd name="T6" fmla="*/ 23 w 473"/>
                <a:gd name="T7" fmla="*/ 1 h 148"/>
                <a:gd name="T8" fmla="*/ 32 w 473"/>
                <a:gd name="T9" fmla="*/ 1 h 148"/>
                <a:gd name="T10" fmla="*/ 41 w 473"/>
                <a:gd name="T11" fmla="*/ 1 h 148"/>
                <a:gd name="T12" fmla="*/ 41 w 473"/>
                <a:gd name="T13" fmla="*/ 1 h 148"/>
                <a:gd name="T14" fmla="*/ 49 w 473"/>
                <a:gd name="T15" fmla="*/ 1 h 148"/>
                <a:gd name="T16" fmla="*/ 49 w 473"/>
                <a:gd name="T17" fmla="*/ 1 h 148"/>
                <a:gd name="T18" fmla="*/ 58 w 473"/>
                <a:gd name="T19" fmla="*/ 1 h 148"/>
                <a:gd name="T20" fmla="*/ 67 w 473"/>
                <a:gd name="T21" fmla="*/ 1 h 148"/>
                <a:gd name="T22" fmla="*/ 67 w 473"/>
                <a:gd name="T23" fmla="*/ 1 h 148"/>
                <a:gd name="T24" fmla="*/ 75 w 473"/>
                <a:gd name="T25" fmla="*/ 1 h 148"/>
                <a:gd name="T26" fmla="*/ 78 w 473"/>
                <a:gd name="T27" fmla="*/ 1 h 148"/>
                <a:gd name="T28" fmla="*/ 80 w 473"/>
                <a:gd name="T29" fmla="*/ 1 h 148"/>
                <a:gd name="T30" fmla="*/ 89 w 473"/>
                <a:gd name="T31" fmla="*/ 1 h 148"/>
                <a:gd name="T32" fmla="*/ 106 w 473"/>
                <a:gd name="T33" fmla="*/ 1 h 148"/>
                <a:gd name="T34" fmla="*/ 115 w 473"/>
                <a:gd name="T35" fmla="*/ 1 h 148"/>
                <a:gd name="T36" fmla="*/ 124 w 473"/>
                <a:gd name="T37" fmla="*/ 1 h 148"/>
                <a:gd name="T38" fmla="*/ 132 w 473"/>
                <a:gd name="T39" fmla="*/ 1 h 148"/>
                <a:gd name="T40" fmla="*/ 132 w 473"/>
                <a:gd name="T41" fmla="*/ 1 h 148"/>
                <a:gd name="T42" fmla="*/ 141 w 473"/>
                <a:gd name="T43" fmla="*/ 1 h 148"/>
                <a:gd name="T44" fmla="*/ 150 w 473"/>
                <a:gd name="T45" fmla="*/ 1 h 148"/>
                <a:gd name="T46" fmla="*/ 158 w 473"/>
                <a:gd name="T47" fmla="*/ 1 h 148"/>
                <a:gd name="T48" fmla="*/ 167 w 473"/>
                <a:gd name="T49" fmla="*/ 1 h 148"/>
                <a:gd name="T50" fmla="*/ 176 w 473"/>
                <a:gd name="T51" fmla="*/ 1 h 148"/>
                <a:gd name="T52" fmla="*/ 193 w 473"/>
                <a:gd name="T53" fmla="*/ 1 h 148"/>
                <a:gd name="T54" fmla="*/ 202 w 473"/>
                <a:gd name="T55" fmla="*/ 1 h 148"/>
                <a:gd name="T56" fmla="*/ 210 w 473"/>
                <a:gd name="T57" fmla="*/ 1 h 148"/>
                <a:gd name="T58" fmla="*/ 219 w 473"/>
                <a:gd name="T59" fmla="*/ 1 h 148"/>
                <a:gd name="T60" fmla="*/ 226 w 473"/>
                <a:gd name="T61" fmla="*/ 1 h 148"/>
                <a:gd name="T62" fmla="*/ 230 w 473"/>
                <a:gd name="T63" fmla="*/ 1 h 148"/>
                <a:gd name="T64" fmla="*/ 241 w 473"/>
                <a:gd name="T65" fmla="*/ 1 h 148"/>
                <a:gd name="T66" fmla="*/ 250 w 473"/>
                <a:gd name="T67" fmla="*/ 1 h 148"/>
                <a:gd name="T68" fmla="*/ 259 w 473"/>
                <a:gd name="T69" fmla="*/ 1 h 148"/>
                <a:gd name="T70" fmla="*/ 267 w 473"/>
                <a:gd name="T71" fmla="*/ 1 h 148"/>
                <a:gd name="T72" fmla="*/ 276 w 473"/>
                <a:gd name="T73" fmla="*/ 1 h 148"/>
                <a:gd name="T74" fmla="*/ 285 w 473"/>
                <a:gd name="T75" fmla="*/ 1 h 148"/>
                <a:gd name="T76" fmla="*/ 293 w 473"/>
                <a:gd name="T77" fmla="*/ 1 h 148"/>
                <a:gd name="T78" fmla="*/ 311 w 473"/>
                <a:gd name="T79" fmla="*/ 1 h 148"/>
                <a:gd name="T80" fmla="*/ 319 w 473"/>
                <a:gd name="T81" fmla="*/ 1 h 148"/>
                <a:gd name="T82" fmla="*/ 328 w 473"/>
                <a:gd name="T83" fmla="*/ 1 h 148"/>
                <a:gd name="T84" fmla="*/ 337 w 473"/>
                <a:gd name="T85" fmla="*/ 1 h 148"/>
                <a:gd name="T86" fmla="*/ 345 w 473"/>
                <a:gd name="T87" fmla="*/ 1 h 148"/>
                <a:gd name="T88" fmla="*/ 354 w 473"/>
                <a:gd name="T89" fmla="*/ 1 h 148"/>
                <a:gd name="T90" fmla="*/ 363 w 473"/>
                <a:gd name="T91" fmla="*/ 1 h 148"/>
                <a:gd name="T92" fmla="*/ 370 w 473"/>
                <a:gd name="T93" fmla="*/ 1 h 148"/>
                <a:gd name="T94" fmla="*/ 376 w 473"/>
                <a:gd name="T95" fmla="*/ 1 h 148"/>
                <a:gd name="T96" fmla="*/ 388 w 473"/>
                <a:gd name="T97" fmla="*/ 1 h 148"/>
                <a:gd name="T98" fmla="*/ 394 w 473"/>
                <a:gd name="T99" fmla="*/ 1 h 148"/>
                <a:gd name="T100" fmla="*/ 402 w 473"/>
                <a:gd name="T101" fmla="*/ 1 h 148"/>
                <a:gd name="T102" fmla="*/ 411 w 473"/>
                <a:gd name="T103" fmla="*/ 1 h 148"/>
                <a:gd name="T104" fmla="*/ 411 w 473"/>
                <a:gd name="T105" fmla="*/ 1 h 148"/>
                <a:gd name="T106" fmla="*/ 428 w 473"/>
                <a:gd name="T107" fmla="*/ 1 h 148"/>
                <a:gd name="T108" fmla="*/ 437 w 473"/>
                <a:gd name="T109" fmla="*/ 1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3" h="148">
                  <a:moveTo>
                    <a:pt x="0" y="0"/>
                  </a:moveTo>
                  <a:lnTo>
                    <a:pt x="15" y="37"/>
                  </a:lnTo>
                  <a:lnTo>
                    <a:pt x="15" y="43"/>
                  </a:lnTo>
                  <a:lnTo>
                    <a:pt x="15" y="62"/>
                  </a:lnTo>
                  <a:lnTo>
                    <a:pt x="15" y="71"/>
                  </a:lnTo>
                  <a:lnTo>
                    <a:pt x="15" y="90"/>
                  </a:lnTo>
                  <a:lnTo>
                    <a:pt x="23" y="95"/>
                  </a:lnTo>
                  <a:lnTo>
                    <a:pt x="23" y="105"/>
                  </a:lnTo>
                  <a:lnTo>
                    <a:pt x="23" y="110"/>
                  </a:lnTo>
                  <a:lnTo>
                    <a:pt x="23" y="124"/>
                  </a:lnTo>
                  <a:lnTo>
                    <a:pt x="23" y="120"/>
                  </a:lnTo>
                  <a:lnTo>
                    <a:pt x="32" y="124"/>
                  </a:lnTo>
                  <a:lnTo>
                    <a:pt x="32" y="133"/>
                  </a:lnTo>
                  <a:lnTo>
                    <a:pt x="32" y="129"/>
                  </a:lnTo>
                  <a:lnTo>
                    <a:pt x="32" y="133"/>
                  </a:lnTo>
                  <a:lnTo>
                    <a:pt x="32" y="139"/>
                  </a:lnTo>
                  <a:lnTo>
                    <a:pt x="41" y="139"/>
                  </a:lnTo>
                  <a:lnTo>
                    <a:pt x="41" y="133"/>
                  </a:lnTo>
                  <a:lnTo>
                    <a:pt x="41" y="143"/>
                  </a:lnTo>
                  <a:lnTo>
                    <a:pt x="41" y="133"/>
                  </a:lnTo>
                  <a:lnTo>
                    <a:pt x="41" y="139"/>
                  </a:lnTo>
                  <a:lnTo>
                    <a:pt x="49" y="139"/>
                  </a:lnTo>
                  <a:lnTo>
                    <a:pt x="49" y="143"/>
                  </a:lnTo>
                  <a:lnTo>
                    <a:pt x="49" y="139"/>
                  </a:lnTo>
                  <a:lnTo>
                    <a:pt x="49" y="143"/>
                  </a:lnTo>
                  <a:lnTo>
                    <a:pt x="49" y="139"/>
                  </a:lnTo>
                  <a:lnTo>
                    <a:pt x="58" y="133"/>
                  </a:lnTo>
                  <a:lnTo>
                    <a:pt x="58" y="148"/>
                  </a:lnTo>
                  <a:lnTo>
                    <a:pt x="58" y="139"/>
                  </a:lnTo>
                  <a:lnTo>
                    <a:pt x="58" y="133"/>
                  </a:lnTo>
                  <a:lnTo>
                    <a:pt x="67" y="133"/>
                  </a:lnTo>
                  <a:lnTo>
                    <a:pt x="67" y="139"/>
                  </a:lnTo>
                  <a:lnTo>
                    <a:pt x="67" y="143"/>
                  </a:lnTo>
                  <a:lnTo>
                    <a:pt x="67" y="139"/>
                  </a:lnTo>
                  <a:lnTo>
                    <a:pt x="75" y="139"/>
                  </a:lnTo>
                  <a:lnTo>
                    <a:pt x="75" y="143"/>
                  </a:lnTo>
                  <a:lnTo>
                    <a:pt x="84" y="129"/>
                  </a:lnTo>
                  <a:lnTo>
                    <a:pt x="84" y="133"/>
                  </a:lnTo>
                  <a:lnTo>
                    <a:pt x="84" y="139"/>
                  </a:lnTo>
                  <a:lnTo>
                    <a:pt x="92" y="129"/>
                  </a:lnTo>
                  <a:lnTo>
                    <a:pt x="92" y="133"/>
                  </a:lnTo>
                  <a:lnTo>
                    <a:pt x="101" y="139"/>
                  </a:lnTo>
                  <a:lnTo>
                    <a:pt x="101" y="129"/>
                  </a:lnTo>
                  <a:lnTo>
                    <a:pt x="101" y="124"/>
                  </a:lnTo>
                  <a:lnTo>
                    <a:pt x="101" y="129"/>
                  </a:lnTo>
                  <a:lnTo>
                    <a:pt x="110" y="129"/>
                  </a:lnTo>
                  <a:lnTo>
                    <a:pt x="110" y="133"/>
                  </a:lnTo>
                  <a:lnTo>
                    <a:pt x="110" y="124"/>
                  </a:lnTo>
                  <a:lnTo>
                    <a:pt x="118" y="129"/>
                  </a:lnTo>
                  <a:lnTo>
                    <a:pt x="118" y="124"/>
                  </a:lnTo>
                  <a:lnTo>
                    <a:pt x="118" y="133"/>
                  </a:lnTo>
                  <a:lnTo>
                    <a:pt x="118" y="124"/>
                  </a:lnTo>
                  <a:lnTo>
                    <a:pt x="127" y="124"/>
                  </a:lnTo>
                  <a:lnTo>
                    <a:pt x="127" y="129"/>
                  </a:lnTo>
                  <a:lnTo>
                    <a:pt x="136" y="129"/>
                  </a:lnTo>
                  <a:lnTo>
                    <a:pt x="136" y="124"/>
                  </a:lnTo>
                  <a:lnTo>
                    <a:pt x="136" y="120"/>
                  </a:lnTo>
                  <a:lnTo>
                    <a:pt x="144" y="120"/>
                  </a:lnTo>
                  <a:lnTo>
                    <a:pt x="144" y="124"/>
                  </a:lnTo>
                  <a:lnTo>
                    <a:pt x="144" y="120"/>
                  </a:lnTo>
                  <a:lnTo>
                    <a:pt x="144" y="124"/>
                  </a:lnTo>
                  <a:lnTo>
                    <a:pt x="144" y="129"/>
                  </a:lnTo>
                  <a:lnTo>
                    <a:pt x="144" y="124"/>
                  </a:lnTo>
                  <a:lnTo>
                    <a:pt x="153" y="129"/>
                  </a:lnTo>
                  <a:lnTo>
                    <a:pt x="153" y="120"/>
                  </a:lnTo>
                  <a:lnTo>
                    <a:pt x="153" y="114"/>
                  </a:lnTo>
                  <a:lnTo>
                    <a:pt x="162" y="120"/>
                  </a:lnTo>
                  <a:lnTo>
                    <a:pt x="162" y="114"/>
                  </a:lnTo>
                  <a:lnTo>
                    <a:pt x="170" y="120"/>
                  </a:lnTo>
                  <a:lnTo>
                    <a:pt x="170" y="114"/>
                  </a:lnTo>
                  <a:lnTo>
                    <a:pt x="170" y="120"/>
                  </a:lnTo>
                  <a:lnTo>
                    <a:pt x="170" y="114"/>
                  </a:lnTo>
                  <a:lnTo>
                    <a:pt x="179" y="114"/>
                  </a:lnTo>
                  <a:lnTo>
                    <a:pt x="179" y="120"/>
                  </a:lnTo>
                  <a:lnTo>
                    <a:pt x="188" y="124"/>
                  </a:lnTo>
                  <a:lnTo>
                    <a:pt x="188" y="120"/>
                  </a:lnTo>
                  <a:lnTo>
                    <a:pt x="188" y="110"/>
                  </a:lnTo>
                  <a:lnTo>
                    <a:pt x="188" y="120"/>
                  </a:lnTo>
                  <a:lnTo>
                    <a:pt x="196" y="110"/>
                  </a:lnTo>
                  <a:lnTo>
                    <a:pt x="196" y="114"/>
                  </a:lnTo>
                  <a:lnTo>
                    <a:pt x="205" y="110"/>
                  </a:lnTo>
                  <a:lnTo>
                    <a:pt x="205" y="105"/>
                  </a:lnTo>
                  <a:lnTo>
                    <a:pt x="205" y="110"/>
                  </a:lnTo>
                  <a:lnTo>
                    <a:pt x="214" y="110"/>
                  </a:lnTo>
                  <a:lnTo>
                    <a:pt x="214" y="105"/>
                  </a:lnTo>
                  <a:lnTo>
                    <a:pt x="214" y="110"/>
                  </a:lnTo>
                  <a:lnTo>
                    <a:pt x="222" y="105"/>
                  </a:lnTo>
                  <a:lnTo>
                    <a:pt x="222" y="110"/>
                  </a:lnTo>
                  <a:lnTo>
                    <a:pt x="231" y="105"/>
                  </a:lnTo>
                  <a:lnTo>
                    <a:pt x="231" y="110"/>
                  </a:lnTo>
                  <a:lnTo>
                    <a:pt x="231" y="105"/>
                  </a:lnTo>
                  <a:lnTo>
                    <a:pt x="240" y="105"/>
                  </a:lnTo>
                  <a:lnTo>
                    <a:pt x="240" y="110"/>
                  </a:lnTo>
                  <a:lnTo>
                    <a:pt x="248" y="110"/>
                  </a:lnTo>
                  <a:lnTo>
                    <a:pt x="248" y="105"/>
                  </a:lnTo>
                  <a:lnTo>
                    <a:pt x="257" y="105"/>
                  </a:lnTo>
                  <a:lnTo>
                    <a:pt x="257" y="95"/>
                  </a:lnTo>
                  <a:lnTo>
                    <a:pt x="265" y="110"/>
                  </a:lnTo>
                  <a:lnTo>
                    <a:pt x="265" y="105"/>
                  </a:lnTo>
                  <a:lnTo>
                    <a:pt x="274" y="105"/>
                  </a:lnTo>
                  <a:lnTo>
                    <a:pt x="274" y="95"/>
                  </a:lnTo>
                  <a:lnTo>
                    <a:pt x="274" y="105"/>
                  </a:lnTo>
                  <a:lnTo>
                    <a:pt x="283" y="105"/>
                  </a:lnTo>
                  <a:lnTo>
                    <a:pt x="283" y="110"/>
                  </a:lnTo>
                  <a:lnTo>
                    <a:pt x="291" y="105"/>
                  </a:lnTo>
                  <a:lnTo>
                    <a:pt x="291" y="110"/>
                  </a:lnTo>
                  <a:lnTo>
                    <a:pt x="291" y="105"/>
                  </a:lnTo>
                  <a:lnTo>
                    <a:pt x="300" y="105"/>
                  </a:lnTo>
                  <a:lnTo>
                    <a:pt x="300" y="95"/>
                  </a:lnTo>
                  <a:lnTo>
                    <a:pt x="309" y="95"/>
                  </a:lnTo>
                  <a:lnTo>
                    <a:pt x="309" y="105"/>
                  </a:lnTo>
                  <a:lnTo>
                    <a:pt x="309" y="110"/>
                  </a:lnTo>
                  <a:lnTo>
                    <a:pt x="317" y="105"/>
                  </a:lnTo>
                  <a:lnTo>
                    <a:pt x="317" y="95"/>
                  </a:lnTo>
                  <a:lnTo>
                    <a:pt x="326" y="95"/>
                  </a:lnTo>
                  <a:lnTo>
                    <a:pt x="326" y="105"/>
                  </a:lnTo>
                  <a:lnTo>
                    <a:pt x="326" y="95"/>
                  </a:lnTo>
                  <a:lnTo>
                    <a:pt x="335" y="105"/>
                  </a:lnTo>
                  <a:lnTo>
                    <a:pt x="335" y="95"/>
                  </a:lnTo>
                  <a:lnTo>
                    <a:pt x="343" y="95"/>
                  </a:lnTo>
                  <a:lnTo>
                    <a:pt x="352" y="95"/>
                  </a:lnTo>
                  <a:lnTo>
                    <a:pt x="361" y="105"/>
                  </a:lnTo>
                  <a:lnTo>
                    <a:pt x="361" y="95"/>
                  </a:lnTo>
                  <a:lnTo>
                    <a:pt x="369" y="95"/>
                  </a:lnTo>
                  <a:lnTo>
                    <a:pt x="369" y="105"/>
                  </a:lnTo>
                  <a:lnTo>
                    <a:pt x="369" y="95"/>
                  </a:lnTo>
                  <a:lnTo>
                    <a:pt x="378" y="95"/>
                  </a:lnTo>
                  <a:lnTo>
                    <a:pt x="387" y="95"/>
                  </a:lnTo>
                  <a:lnTo>
                    <a:pt x="387" y="90"/>
                  </a:lnTo>
                  <a:lnTo>
                    <a:pt x="387" y="95"/>
                  </a:lnTo>
                  <a:lnTo>
                    <a:pt x="395" y="95"/>
                  </a:lnTo>
                  <a:lnTo>
                    <a:pt x="404" y="110"/>
                  </a:lnTo>
                  <a:lnTo>
                    <a:pt x="404" y="95"/>
                  </a:lnTo>
                  <a:lnTo>
                    <a:pt x="412" y="95"/>
                  </a:lnTo>
                  <a:lnTo>
                    <a:pt x="412" y="105"/>
                  </a:lnTo>
                  <a:lnTo>
                    <a:pt x="412" y="95"/>
                  </a:lnTo>
                  <a:lnTo>
                    <a:pt x="421" y="95"/>
                  </a:lnTo>
                  <a:lnTo>
                    <a:pt x="430" y="95"/>
                  </a:lnTo>
                  <a:lnTo>
                    <a:pt x="438" y="95"/>
                  </a:lnTo>
                  <a:lnTo>
                    <a:pt x="447" y="95"/>
                  </a:lnTo>
                  <a:lnTo>
                    <a:pt x="447" y="105"/>
                  </a:lnTo>
                  <a:lnTo>
                    <a:pt x="456" y="95"/>
                  </a:lnTo>
                  <a:lnTo>
                    <a:pt x="464" y="105"/>
                  </a:lnTo>
                  <a:lnTo>
                    <a:pt x="464" y="95"/>
                  </a:lnTo>
                  <a:lnTo>
                    <a:pt x="473" y="90"/>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03556" name="Freeform 68"/>
          <p:cNvSpPr>
            <a:spLocks/>
          </p:cNvSpPr>
          <p:nvPr/>
        </p:nvSpPr>
        <p:spPr bwMode="auto">
          <a:xfrm>
            <a:off x="3648075" y="4035425"/>
            <a:ext cx="984250" cy="203200"/>
          </a:xfrm>
          <a:custGeom>
            <a:avLst/>
            <a:gdLst>
              <a:gd name="T0" fmla="*/ 2147483647 w 358"/>
              <a:gd name="T1" fmla="*/ 2147483647 h 39"/>
              <a:gd name="T2" fmla="*/ 2147483647 w 358"/>
              <a:gd name="T3" fmla="*/ 2147483647 h 39"/>
              <a:gd name="T4" fmla="*/ 2147483647 w 358"/>
              <a:gd name="T5" fmla="*/ 2147483647 h 39"/>
              <a:gd name="T6" fmla="*/ 2147483647 w 358"/>
              <a:gd name="T7" fmla="*/ 2147483647 h 39"/>
              <a:gd name="T8" fmla="*/ 2147483647 w 358"/>
              <a:gd name="T9" fmla="*/ 2147483647 h 39"/>
              <a:gd name="T10" fmla="*/ 2147483647 w 358"/>
              <a:gd name="T11" fmla="*/ 2147483647 h 39"/>
              <a:gd name="T12" fmla="*/ 2147483647 w 358"/>
              <a:gd name="T13" fmla="*/ 2147483647 h 39"/>
              <a:gd name="T14" fmla="*/ 2147483647 w 358"/>
              <a:gd name="T15" fmla="*/ 2147483647 h 39"/>
              <a:gd name="T16" fmla="*/ 2147483647 w 358"/>
              <a:gd name="T17" fmla="*/ 2147483647 h 39"/>
              <a:gd name="T18" fmla="*/ 2147483647 w 358"/>
              <a:gd name="T19" fmla="*/ 2147483647 h 39"/>
              <a:gd name="T20" fmla="*/ 2147483647 w 358"/>
              <a:gd name="T21" fmla="*/ 2147483647 h 39"/>
              <a:gd name="T22" fmla="*/ 2147483647 w 358"/>
              <a:gd name="T23" fmla="*/ 2147483647 h 39"/>
              <a:gd name="T24" fmla="*/ 2147483647 w 358"/>
              <a:gd name="T25" fmla="*/ 2147483647 h 39"/>
              <a:gd name="T26" fmla="*/ 2147483647 w 358"/>
              <a:gd name="T27" fmla="*/ 2147483647 h 39"/>
              <a:gd name="T28" fmla="*/ 2147483647 w 358"/>
              <a:gd name="T29" fmla="*/ 2147483647 h 39"/>
              <a:gd name="T30" fmla="*/ 2147483647 w 358"/>
              <a:gd name="T31" fmla="*/ 2147483647 h 39"/>
              <a:gd name="T32" fmla="*/ 2147483647 w 358"/>
              <a:gd name="T33" fmla="*/ 2147483647 h 39"/>
              <a:gd name="T34" fmla="*/ 2147483647 w 358"/>
              <a:gd name="T35" fmla="*/ 2147483647 h 39"/>
              <a:gd name="T36" fmla="*/ 2147483647 w 358"/>
              <a:gd name="T37" fmla="*/ 0 h 39"/>
              <a:gd name="T38" fmla="*/ 2147483647 w 358"/>
              <a:gd name="T39" fmla="*/ 0 h 39"/>
              <a:gd name="T40" fmla="*/ 2147483647 w 358"/>
              <a:gd name="T41" fmla="*/ 2147483647 h 39"/>
              <a:gd name="T42" fmla="*/ 2147483647 w 358"/>
              <a:gd name="T43" fmla="*/ 2147483647 h 39"/>
              <a:gd name="T44" fmla="*/ 2147483647 w 358"/>
              <a:gd name="T45" fmla="*/ 2147483647 h 39"/>
              <a:gd name="T46" fmla="*/ 2147483647 w 358"/>
              <a:gd name="T47" fmla="*/ 2147483647 h 39"/>
              <a:gd name="T48" fmla="*/ 2147483647 w 358"/>
              <a:gd name="T49" fmla="*/ 2147483647 h 39"/>
              <a:gd name="T50" fmla="*/ 2147483647 w 358"/>
              <a:gd name="T51" fmla="*/ 2147483647 h 39"/>
              <a:gd name="T52" fmla="*/ 2147483647 w 358"/>
              <a:gd name="T53" fmla="*/ 2147483647 h 39"/>
              <a:gd name="T54" fmla="*/ 2147483647 w 358"/>
              <a:gd name="T55" fmla="*/ 2147483647 h 39"/>
              <a:gd name="T56" fmla="*/ 2147483647 w 358"/>
              <a:gd name="T57" fmla="*/ 2147483647 h 39"/>
              <a:gd name="T58" fmla="*/ 2147483647 w 358"/>
              <a:gd name="T59" fmla="*/ 2147483647 h 39"/>
              <a:gd name="T60" fmla="*/ 2147483647 w 358"/>
              <a:gd name="T61" fmla="*/ 2147483647 h 39"/>
              <a:gd name="T62" fmla="*/ 2147483647 w 358"/>
              <a:gd name="T63" fmla="*/ 2147483647 h 39"/>
              <a:gd name="T64" fmla="*/ 2147483647 w 358"/>
              <a:gd name="T65" fmla="*/ 2147483647 h 39"/>
              <a:gd name="T66" fmla="*/ 2147483647 w 358"/>
              <a:gd name="T67" fmla="*/ 2147483647 h 39"/>
              <a:gd name="T68" fmla="*/ 2147483647 w 358"/>
              <a:gd name="T69" fmla="*/ 2147483647 h 39"/>
              <a:gd name="T70" fmla="*/ 2147483647 w 358"/>
              <a:gd name="T71" fmla="*/ 2147483647 h 39"/>
              <a:gd name="T72" fmla="*/ 2147483647 w 358"/>
              <a:gd name="T73" fmla="*/ 2147483647 h 39"/>
              <a:gd name="T74" fmla="*/ 2147483647 w 358"/>
              <a:gd name="T75" fmla="*/ 2147483647 h 39"/>
              <a:gd name="T76" fmla="*/ 2147483647 w 358"/>
              <a:gd name="T77" fmla="*/ 2147483647 h 39"/>
              <a:gd name="T78" fmla="*/ 2147483647 w 358"/>
              <a:gd name="T79" fmla="*/ 2147483647 h 39"/>
              <a:gd name="T80" fmla="*/ 2147483647 w 358"/>
              <a:gd name="T81" fmla="*/ 2147483647 h 39"/>
              <a:gd name="T82" fmla="*/ 2147483647 w 358"/>
              <a:gd name="T83" fmla="*/ 2147483647 h 39"/>
              <a:gd name="T84" fmla="*/ 2147483647 w 358"/>
              <a:gd name="T85" fmla="*/ 2147483647 h 39"/>
              <a:gd name="T86" fmla="*/ 2147483647 w 358"/>
              <a:gd name="T87" fmla="*/ 2147483647 h 39"/>
              <a:gd name="T88" fmla="*/ 2147483647 w 358"/>
              <a:gd name="T89" fmla="*/ 2147483647 h 39"/>
              <a:gd name="T90" fmla="*/ 2147483647 w 358"/>
              <a:gd name="T91" fmla="*/ 2147483647 h 39"/>
              <a:gd name="T92" fmla="*/ 2147483647 w 358"/>
              <a:gd name="T93" fmla="*/ 2147483647 h 39"/>
              <a:gd name="T94" fmla="*/ 2147483647 w 358"/>
              <a:gd name="T95" fmla="*/ 2147483647 h 39"/>
              <a:gd name="T96" fmla="*/ 2147483647 w 358"/>
              <a:gd name="T97" fmla="*/ 2147483647 h 39"/>
              <a:gd name="T98" fmla="*/ 2147483647 w 358"/>
              <a:gd name="T99" fmla="*/ 2147483647 h 39"/>
              <a:gd name="T100" fmla="*/ 2147483647 w 358"/>
              <a:gd name="T101" fmla="*/ 2147483647 h 39"/>
              <a:gd name="T102" fmla="*/ 2147483647 w 358"/>
              <a:gd name="T103" fmla="*/ 2147483647 h 39"/>
              <a:gd name="T104" fmla="*/ 2147483647 w 358"/>
              <a:gd name="T105" fmla="*/ 2147483647 h 39"/>
              <a:gd name="T106" fmla="*/ 2147483647 w 358"/>
              <a:gd name="T107" fmla="*/ 2147483647 h 39"/>
              <a:gd name="T108" fmla="*/ 2147483647 w 358"/>
              <a:gd name="T109" fmla="*/ 2147483647 h 39"/>
              <a:gd name="T110" fmla="*/ 2147483647 w 358"/>
              <a:gd name="T111" fmla="*/ 2147483647 h 39"/>
              <a:gd name="T112" fmla="*/ 2147483647 w 358"/>
              <a:gd name="T113" fmla="*/ 2147483647 h 39"/>
              <a:gd name="T114" fmla="*/ 2147483647 w 358"/>
              <a:gd name="T115" fmla="*/ 2147483647 h 39"/>
              <a:gd name="T116" fmla="*/ 2147483647 w 358"/>
              <a:gd name="T117" fmla="*/ 2147483647 h 39"/>
              <a:gd name="T118" fmla="*/ 2147483647 w 358"/>
              <a:gd name="T119" fmla="*/ 2147483647 h 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8" h="39">
                <a:moveTo>
                  <a:pt x="0" y="37"/>
                </a:moveTo>
                <a:lnTo>
                  <a:pt x="1" y="37"/>
                </a:lnTo>
                <a:lnTo>
                  <a:pt x="2" y="37"/>
                </a:lnTo>
                <a:lnTo>
                  <a:pt x="3" y="36"/>
                </a:lnTo>
                <a:lnTo>
                  <a:pt x="4" y="38"/>
                </a:lnTo>
                <a:lnTo>
                  <a:pt x="5" y="37"/>
                </a:lnTo>
                <a:lnTo>
                  <a:pt x="6" y="38"/>
                </a:lnTo>
                <a:lnTo>
                  <a:pt x="6" y="37"/>
                </a:lnTo>
                <a:lnTo>
                  <a:pt x="7" y="37"/>
                </a:lnTo>
                <a:lnTo>
                  <a:pt x="8" y="37"/>
                </a:lnTo>
                <a:lnTo>
                  <a:pt x="9" y="37"/>
                </a:lnTo>
                <a:lnTo>
                  <a:pt x="10" y="37"/>
                </a:lnTo>
                <a:lnTo>
                  <a:pt x="10" y="38"/>
                </a:lnTo>
                <a:lnTo>
                  <a:pt x="11" y="36"/>
                </a:lnTo>
                <a:lnTo>
                  <a:pt x="12" y="38"/>
                </a:lnTo>
                <a:lnTo>
                  <a:pt x="12" y="37"/>
                </a:lnTo>
                <a:lnTo>
                  <a:pt x="13" y="38"/>
                </a:lnTo>
                <a:lnTo>
                  <a:pt x="14" y="36"/>
                </a:lnTo>
                <a:lnTo>
                  <a:pt x="14" y="37"/>
                </a:lnTo>
                <a:lnTo>
                  <a:pt x="15" y="37"/>
                </a:lnTo>
                <a:lnTo>
                  <a:pt x="16" y="38"/>
                </a:lnTo>
                <a:lnTo>
                  <a:pt x="16" y="37"/>
                </a:lnTo>
                <a:lnTo>
                  <a:pt x="17" y="38"/>
                </a:lnTo>
                <a:lnTo>
                  <a:pt x="17" y="37"/>
                </a:lnTo>
                <a:lnTo>
                  <a:pt x="18" y="37"/>
                </a:lnTo>
                <a:lnTo>
                  <a:pt x="19" y="37"/>
                </a:lnTo>
                <a:lnTo>
                  <a:pt x="20" y="38"/>
                </a:lnTo>
                <a:lnTo>
                  <a:pt x="20" y="37"/>
                </a:lnTo>
                <a:lnTo>
                  <a:pt x="21" y="37"/>
                </a:lnTo>
                <a:lnTo>
                  <a:pt x="21" y="36"/>
                </a:lnTo>
                <a:lnTo>
                  <a:pt x="22" y="38"/>
                </a:lnTo>
                <a:lnTo>
                  <a:pt x="22" y="37"/>
                </a:lnTo>
                <a:lnTo>
                  <a:pt x="23" y="37"/>
                </a:lnTo>
                <a:lnTo>
                  <a:pt x="24" y="37"/>
                </a:lnTo>
                <a:lnTo>
                  <a:pt x="24" y="38"/>
                </a:lnTo>
                <a:lnTo>
                  <a:pt x="25" y="37"/>
                </a:lnTo>
                <a:lnTo>
                  <a:pt x="26" y="37"/>
                </a:lnTo>
                <a:lnTo>
                  <a:pt x="27" y="38"/>
                </a:lnTo>
                <a:lnTo>
                  <a:pt x="27" y="37"/>
                </a:lnTo>
                <a:lnTo>
                  <a:pt x="28" y="38"/>
                </a:lnTo>
                <a:lnTo>
                  <a:pt x="29" y="37"/>
                </a:lnTo>
                <a:lnTo>
                  <a:pt x="30" y="38"/>
                </a:lnTo>
                <a:lnTo>
                  <a:pt x="31" y="36"/>
                </a:lnTo>
                <a:lnTo>
                  <a:pt x="32" y="38"/>
                </a:lnTo>
                <a:lnTo>
                  <a:pt x="32" y="37"/>
                </a:lnTo>
                <a:lnTo>
                  <a:pt x="33" y="37"/>
                </a:lnTo>
                <a:lnTo>
                  <a:pt x="34" y="38"/>
                </a:lnTo>
                <a:lnTo>
                  <a:pt x="34" y="37"/>
                </a:lnTo>
                <a:lnTo>
                  <a:pt x="35" y="37"/>
                </a:lnTo>
                <a:lnTo>
                  <a:pt x="36" y="38"/>
                </a:lnTo>
                <a:lnTo>
                  <a:pt x="37" y="37"/>
                </a:lnTo>
                <a:lnTo>
                  <a:pt x="38" y="37"/>
                </a:lnTo>
                <a:lnTo>
                  <a:pt x="38" y="38"/>
                </a:lnTo>
                <a:lnTo>
                  <a:pt x="39" y="37"/>
                </a:lnTo>
                <a:lnTo>
                  <a:pt x="39" y="38"/>
                </a:lnTo>
                <a:lnTo>
                  <a:pt x="40" y="37"/>
                </a:lnTo>
                <a:lnTo>
                  <a:pt x="41" y="38"/>
                </a:lnTo>
                <a:lnTo>
                  <a:pt x="42" y="38"/>
                </a:lnTo>
                <a:lnTo>
                  <a:pt x="42" y="37"/>
                </a:lnTo>
                <a:lnTo>
                  <a:pt x="43" y="38"/>
                </a:lnTo>
                <a:lnTo>
                  <a:pt x="43" y="37"/>
                </a:lnTo>
                <a:lnTo>
                  <a:pt x="44" y="38"/>
                </a:lnTo>
                <a:lnTo>
                  <a:pt x="45" y="38"/>
                </a:lnTo>
                <a:lnTo>
                  <a:pt x="46" y="38"/>
                </a:lnTo>
                <a:lnTo>
                  <a:pt x="46" y="37"/>
                </a:lnTo>
                <a:lnTo>
                  <a:pt x="47" y="38"/>
                </a:lnTo>
                <a:lnTo>
                  <a:pt x="48" y="37"/>
                </a:lnTo>
                <a:lnTo>
                  <a:pt x="49" y="37"/>
                </a:lnTo>
                <a:lnTo>
                  <a:pt x="50" y="38"/>
                </a:lnTo>
                <a:lnTo>
                  <a:pt x="50" y="37"/>
                </a:lnTo>
                <a:lnTo>
                  <a:pt x="51" y="38"/>
                </a:lnTo>
                <a:lnTo>
                  <a:pt x="52" y="38"/>
                </a:lnTo>
                <a:lnTo>
                  <a:pt x="53" y="38"/>
                </a:lnTo>
                <a:lnTo>
                  <a:pt x="54" y="36"/>
                </a:lnTo>
                <a:lnTo>
                  <a:pt x="54" y="38"/>
                </a:lnTo>
                <a:lnTo>
                  <a:pt x="55" y="38"/>
                </a:lnTo>
                <a:lnTo>
                  <a:pt x="56" y="37"/>
                </a:lnTo>
                <a:lnTo>
                  <a:pt x="56" y="38"/>
                </a:lnTo>
                <a:lnTo>
                  <a:pt x="57" y="39"/>
                </a:lnTo>
                <a:lnTo>
                  <a:pt x="57" y="37"/>
                </a:lnTo>
                <a:lnTo>
                  <a:pt x="58" y="39"/>
                </a:lnTo>
                <a:lnTo>
                  <a:pt x="58" y="38"/>
                </a:lnTo>
                <a:lnTo>
                  <a:pt x="59" y="38"/>
                </a:lnTo>
                <a:lnTo>
                  <a:pt x="60" y="37"/>
                </a:lnTo>
                <a:lnTo>
                  <a:pt x="60" y="38"/>
                </a:lnTo>
                <a:lnTo>
                  <a:pt x="61" y="38"/>
                </a:lnTo>
                <a:lnTo>
                  <a:pt x="61" y="37"/>
                </a:lnTo>
                <a:lnTo>
                  <a:pt x="62" y="38"/>
                </a:lnTo>
                <a:lnTo>
                  <a:pt x="62" y="37"/>
                </a:lnTo>
                <a:lnTo>
                  <a:pt x="63" y="37"/>
                </a:lnTo>
                <a:lnTo>
                  <a:pt x="64" y="38"/>
                </a:lnTo>
                <a:lnTo>
                  <a:pt x="65" y="38"/>
                </a:lnTo>
                <a:lnTo>
                  <a:pt x="65" y="37"/>
                </a:lnTo>
                <a:lnTo>
                  <a:pt x="66" y="38"/>
                </a:lnTo>
                <a:lnTo>
                  <a:pt x="66" y="37"/>
                </a:lnTo>
                <a:lnTo>
                  <a:pt x="67" y="37"/>
                </a:lnTo>
                <a:lnTo>
                  <a:pt x="68" y="37"/>
                </a:lnTo>
                <a:lnTo>
                  <a:pt x="69" y="37"/>
                </a:lnTo>
                <a:lnTo>
                  <a:pt x="70" y="38"/>
                </a:lnTo>
                <a:lnTo>
                  <a:pt x="71" y="38"/>
                </a:lnTo>
                <a:lnTo>
                  <a:pt x="72" y="38"/>
                </a:lnTo>
                <a:lnTo>
                  <a:pt x="72" y="37"/>
                </a:lnTo>
                <a:lnTo>
                  <a:pt x="73" y="38"/>
                </a:lnTo>
                <a:lnTo>
                  <a:pt x="74" y="38"/>
                </a:lnTo>
                <a:lnTo>
                  <a:pt x="75" y="38"/>
                </a:lnTo>
                <a:lnTo>
                  <a:pt x="76" y="38"/>
                </a:lnTo>
                <a:lnTo>
                  <a:pt x="76" y="37"/>
                </a:lnTo>
                <a:lnTo>
                  <a:pt x="77" y="37"/>
                </a:lnTo>
                <a:lnTo>
                  <a:pt x="77" y="39"/>
                </a:lnTo>
                <a:lnTo>
                  <a:pt x="78" y="38"/>
                </a:lnTo>
                <a:lnTo>
                  <a:pt x="79" y="38"/>
                </a:lnTo>
                <a:lnTo>
                  <a:pt x="80" y="37"/>
                </a:lnTo>
                <a:lnTo>
                  <a:pt x="81" y="37"/>
                </a:lnTo>
                <a:lnTo>
                  <a:pt x="82" y="37"/>
                </a:lnTo>
                <a:lnTo>
                  <a:pt x="82" y="35"/>
                </a:lnTo>
                <a:lnTo>
                  <a:pt x="83" y="33"/>
                </a:lnTo>
                <a:lnTo>
                  <a:pt x="83" y="31"/>
                </a:lnTo>
                <a:lnTo>
                  <a:pt x="84" y="29"/>
                </a:lnTo>
                <a:lnTo>
                  <a:pt x="84" y="25"/>
                </a:lnTo>
                <a:lnTo>
                  <a:pt x="85" y="23"/>
                </a:lnTo>
                <a:lnTo>
                  <a:pt x="86" y="21"/>
                </a:lnTo>
                <a:lnTo>
                  <a:pt x="86" y="19"/>
                </a:lnTo>
                <a:lnTo>
                  <a:pt x="87" y="18"/>
                </a:lnTo>
                <a:lnTo>
                  <a:pt x="87" y="17"/>
                </a:lnTo>
                <a:lnTo>
                  <a:pt x="88" y="16"/>
                </a:lnTo>
                <a:lnTo>
                  <a:pt x="88" y="14"/>
                </a:lnTo>
                <a:lnTo>
                  <a:pt x="89" y="13"/>
                </a:lnTo>
                <a:lnTo>
                  <a:pt x="90" y="12"/>
                </a:lnTo>
                <a:lnTo>
                  <a:pt x="90" y="10"/>
                </a:lnTo>
                <a:lnTo>
                  <a:pt x="91" y="10"/>
                </a:lnTo>
                <a:lnTo>
                  <a:pt x="91" y="9"/>
                </a:lnTo>
                <a:lnTo>
                  <a:pt x="92" y="8"/>
                </a:lnTo>
                <a:lnTo>
                  <a:pt x="93" y="6"/>
                </a:lnTo>
                <a:lnTo>
                  <a:pt x="94" y="7"/>
                </a:lnTo>
                <a:lnTo>
                  <a:pt x="94" y="6"/>
                </a:lnTo>
                <a:lnTo>
                  <a:pt x="95" y="6"/>
                </a:lnTo>
                <a:lnTo>
                  <a:pt x="95" y="4"/>
                </a:lnTo>
                <a:lnTo>
                  <a:pt x="96" y="4"/>
                </a:lnTo>
                <a:lnTo>
                  <a:pt x="97" y="3"/>
                </a:lnTo>
                <a:lnTo>
                  <a:pt x="98" y="3"/>
                </a:lnTo>
                <a:lnTo>
                  <a:pt x="99" y="2"/>
                </a:lnTo>
                <a:lnTo>
                  <a:pt x="100" y="2"/>
                </a:lnTo>
                <a:lnTo>
                  <a:pt x="101" y="1"/>
                </a:lnTo>
                <a:lnTo>
                  <a:pt x="101" y="2"/>
                </a:lnTo>
                <a:lnTo>
                  <a:pt x="102" y="2"/>
                </a:lnTo>
                <a:lnTo>
                  <a:pt x="102" y="1"/>
                </a:lnTo>
                <a:lnTo>
                  <a:pt x="103" y="1"/>
                </a:lnTo>
                <a:lnTo>
                  <a:pt x="104" y="1"/>
                </a:lnTo>
                <a:lnTo>
                  <a:pt x="105" y="2"/>
                </a:lnTo>
                <a:lnTo>
                  <a:pt x="105" y="1"/>
                </a:lnTo>
                <a:lnTo>
                  <a:pt x="106" y="1"/>
                </a:lnTo>
                <a:lnTo>
                  <a:pt x="107" y="1"/>
                </a:lnTo>
                <a:lnTo>
                  <a:pt x="108" y="0"/>
                </a:lnTo>
                <a:lnTo>
                  <a:pt x="109" y="0"/>
                </a:lnTo>
                <a:lnTo>
                  <a:pt x="110" y="1"/>
                </a:lnTo>
                <a:lnTo>
                  <a:pt x="111" y="1"/>
                </a:lnTo>
                <a:lnTo>
                  <a:pt x="112" y="1"/>
                </a:lnTo>
                <a:lnTo>
                  <a:pt x="113" y="1"/>
                </a:lnTo>
                <a:lnTo>
                  <a:pt x="113" y="0"/>
                </a:lnTo>
                <a:lnTo>
                  <a:pt x="114" y="1"/>
                </a:lnTo>
                <a:lnTo>
                  <a:pt x="114" y="0"/>
                </a:lnTo>
                <a:lnTo>
                  <a:pt x="115" y="0"/>
                </a:lnTo>
                <a:lnTo>
                  <a:pt x="116" y="1"/>
                </a:lnTo>
                <a:lnTo>
                  <a:pt x="116" y="0"/>
                </a:lnTo>
                <a:lnTo>
                  <a:pt x="117" y="1"/>
                </a:lnTo>
                <a:lnTo>
                  <a:pt x="117" y="0"/>
                </a:lnTo>
                <a:lnTo>
                  <a:pt x="118" y="1"/>
                </a:lnTo>
                <a:lnTo>
                  <a:pt x="119" y="1"/>
                </a:lnTo>
                <a:lnTo>
                  <a:pt x="120" y="1"/>
                </a:lnTo>
                <a:lnTo>
                  <a:pt x="120" y="6"/>
                </a:lnTo>
                <a:lnTo>
                  <a:pt x="121" y="1"/>
                </a:lnTo>
                <a:lnTo>
                  <a:pt x="122" y="2"/>
                </a:lnTo>
                <a:lnTo>
                  <a:pt x="122" y="1"/>
                </a:lnTo>
                <a:lnTo>
                  <a:pt x="123" y="2"/>
                </a:lnTo>
                <a:lnTo>
                  <a:pt x="124" y="1"/>
                </a:lnTo>
                <a:lnTo>
                  <a:pt x="124" y="2"/>
                </a:lnTo>
                <a:lnTo>
                  <a:pt x="125" y="2"/>
                </a:lnTo>
                <a:lnTo>
                  <a:pt x="125" y="1"/>
                </a:lnTo>
                <a:lnTo>
                  <a:pt x="126" y="1"/>
                </a:lnTo>
                <a:lnTo>
                  <a:pt x="126" y="4"/>
                </a:lnTo>
                <a:lnTo>
                  <a:pt x="127" y="2"/>
                </a:lnTo>
                <a:lnTo>
                  <a:pt x="128" y="2"/>
                </a:lnTo>
                <a:lnTo>
                  <a:pt x="129" y="2"/>
                </a:lnTo>
                <a:lnTo>
                  <a:pt x="130" y="2"/>
                </a:lnTo>
                <a:lnTo>
                  <a:pt x="131" y="2"/>
                </a:lnTo>
                <a:lnTo>
                  <a:pt x="132" y="2"/>
                </a:lnTo>
                <a:lnTo>
                  <a:pt x="133" y="3"/>
                </a:lnTo>
                <a:lnTo>
                  <a:pt x="134" y="3"/>
                </a:lnTo>
                <a:lnTo>
                  <a:pt x="135" y="4"/>
                </a:lnTo>
                <a:lnTo>
                  <a:pt x="135" y="3"/>
                </a:lnTo>
                <a:lnTo>
                  <a:pt x="136" y="3"/>
                </a:lnTo>
                <a:lnTo>
                  <a:pt x="137" y="4"/>
                </a:lnTo>
                <a:lnTo>
                  <a:pt x="137" y="5"/>
                </a:lnTo>
                <a:lnTo>
                  <a:pt x="138" y="4"/>
                </a:lnTo>
                <a:lnTo>
                  <a:pt x="139" y="4"/>
                </a:lnTo>
                <a:lnTo>
                  <a:pt x="140" y="4"/>
                </a:lnTo>
                <a:lnTo>
                  <a:pt x="141" y="4"/>
                </a:lnTo>
                <a:lnTo>
                  <a:pt x="142" y="5"/>
                </a:lnTo>
                <a:lnTo>
                  <a:pt x="143" y="4"/>
                </a:lnTo>
                <a:lnTo>
                  <a:pt x="143" y="5"/>
                </a:lnTo>
                <a:lnTo>
                  <a:pt x="144" y="4"/>
                </a:lnTo>
                <a:lnTo>
                  <a:pt x="145" y="5"/>
                </a:lnTo>
                <a:lnTo>
                  <a:pt x="146" y="4"/>
                </a:lnTo>
                <a:lnTo>
                  <a:pt x="146" y="6"/>
                </a:lnTo>
                <a:lnTo>
                  <a:pt x="147" y="4"/>
                </a:lnTo>
                <a:lnTo>
                  <a:pt x="148" y="5"/>
                </a:lnTo>
                <a:lnTo>
                  <a:pt x="149" y="6"/>
                </a:lnTo>
                <a:lnTo>
                  <a:pt x="150" y="5"/>
                </a:lnTo>
                <a:lnTo>
                  <a:pt x="150" y="4"/>
                </a:lnTo>
                <a:lnTo>
                  <a:pt x="151" y="5"/>
                </a:lnTo>
                <a:lnTo>
                  <a:pt x="152" y="6"/>
                </a:lnTo>
                <a:lnTo>
                  <a:pt x="153" y="5"/>
                </a:lnTo>
                <a:lnTo>
                  <a:pt x="154" y="6"/>
                </a:lnTo>
                <a:lnTo>
                  <a:pt x="155" y="6"/>
                </a:lnTo>
                <a:lnTo>
                  <a:pt x="156" y="5"/>
                </a:lnTo>
                <a:lnTo>
                  <a:pt x="156" y="6"/>
                </a:lnTo>
                <a:lnTo>
                  <a:pt x="157" y="6"/>
                </a:lnTo>
                <a:lnTo>
                  <a:pt x="158" y="6"/>
                </a:lnTo>
                <a:lnTo>
                  <a:pt x="159" y="6"/>
                </a:lnTo>
                <a:lnTo>
                  <a:pt x="159" y="7"/>
                </a:lnTo>
                <a:lnTo>
                  <a:pt x="160" y="8"/>
                </a:lnTo>
                <a:lnTo>
                  <a:pt x="160" y="6"/>
                </a:lnTo>
                <a:lnTo>
                  <a:pt x="161" y="8"/>
                </a:lnTo>
                <a:lnTo>
                  <a:pt x="162" y="7"/>
                </a:lnTo>
                <a:lnTo>
                  <a:pt x="163" y="7"/>
                </a:lnTo>
                <a:lnTo>
                  <a:pt x="163" y="8"/>
                </a:lnTo>
                <a:lnTo>
                  <a:pt x="164" y="7"/>
                </a:lnTo>
                <a:lnTo>
                  <a:pt x="165" y="8"/>
                </a:lnTo>
                <a:lnTo>
                  <a:pt x="165" y="7"/>
                </a:lnTo>
                <a:lnTo>
                  <a:pt x="166" y="7"/>
                </a:lnTo>
                <a:lnTo>
                  <a:pt x="166" y="8"/>
                </a:lnTo>
                <a:lnTo>
                  <a:pt x="167" y="7"/>
                </a:lnTo>
                <a:lnTo>
                  <a:pt x="168" y="8"/>
                </a:lnTo>
                <a:lnTo>
                  <a:pt x="169" y="7"/>
                </a:lnTo>
                <a:lnTo>
                  <a:pt x="169" y="8"/>
                </a:lnTo>
                <a:lnTo>
                  <a:pt x="170" y="8"/>
                </a:lnTo>
                <a:lnTo>
                  <a:pt x="170" y="7"/>
                </a:lnTo>
                <a:lnTo>
                  <a:pt x="171" y="8"/>
                </a:lnTo>
                <a:lnTo>
                  <a:pt x="172" y="8"/>
                </a:lnTo>
                <a:lnTo>
                  <a:pt x="173" y="8"/>
                </a:lnTo>
                <a:lnTo>
                  <a:pt x="174" y="8"/>
                </a:lnTo>
                <a:lnTo>
                  <a:pt x="175" y="8"/>
                </a:lnTo>
                <a:lnTo>
                  <a:pt x="175" y="9"/>
                </a:lnTo>
                <a:lnTo>
                  <a:pt x="176" y="8"/>
                </a:lnTo>
                <a:lnTo>
                  <a:pt x="177" y="9"/>
                </a:lnTo>
                <a:lnTo>
                  <a:pt x="177" y="8"/>
                </a:lnTo>
                <a:lnTo>
                  <a:pt x="178" y="9"/>
                </a:lnTo>
                <a:lnTo>
                  <a:pt x="179" y="9"/>
                </a:lnTo>
                <a:lnTo>
                  <a:pt x="180" y="9"/>
                </a:lnTo>
                <a:lnTo>
                  <a:pt x="181" y="9"/>
                </a:lnTo>
                <a:lnTo>
                  <a:pt x="181" y="10"/>
                </a:lnTo>
                <a:lnTo>
                  <a:pt x="182" y="9"/>
                </a:lnTo>
                <a:lnTo>
                  <a:pt x="183" y="11"/>
                </a:lnTo>
                <a:lnTo>
                  <a:pt x="184" y="9"/>
                </a:lnTo>
                <a:lnTo>
                  <a:pt x="185" y="9"/>
                </a:lnTo>
                <a:lnTo>
                  <a:pt x="186" y="9"/>
                </a:lnTo>
                <a:lnTo>
                  <a:pt x="186" y="10"/>
                </a:lnTo>
                <a:lnTo>
                  <a:pt x="187" y="9"/>
                </a:lnTo>
                <a:lnTo>
                  <a:pt x="188" y="9"/>
                </a:lnTo>
                <a:lnTo>
                  <a:pt x="188" y="10"/>
                </a:lnTo>
                <a:lnTo>
                  <a:pt x="189" y="10"/>
                </a:lnTo>
                <a:lnTo>
                  <a:pt x="189" y="9"/>
                </a:lnTo>
                <a:lnTo>
                  <a:pt x="190" y="10"/>
                </a:lnTo>
                <a:lnTo>
                  <a:pt x="191" y="11"/>
                </a:lnTo>
                <a:lnTo>
                  <a:pt x="192" y="9"/>
                </a:lnTo>
                <a:lnTo>
                  <a:pt x="193" y="10"/>
                </a:lnTo>
                <a:lnTo>
                  <a:pt x="193" y="11"/>
                </a:lnTo>
                <a:lnTo>
                  <a:pt x="194" y="11"/>
                </a:lnTo>
                <a:lnTo>
                  <a:pt x="195" y="12"/>
                </a:lnTo>
                <a:lnTo>
                  <a:pt x="195" y="11"/>
                </a:lnTo>
                <a:lnTo>
                  <a:pt x="196" y="11"/>
                </a:lnTo>
                <a:lnTo>
                  <a:pt x="197" y="12"/>
                </a:lnTo>
                <a:lnTo>
                  <a:pt x="198" y="12"/>
                </a:lnTo>
                <a:lnTo>
                  <a:pt x="199" y="11"/>
                </a:lnTo>
                <a:lnTo>
                  <a:pt x="200" y="11"/>
                </a:lnTo>
                <a:lnTo>
                  <a:pt x="200" y="12"/>
                </a:lnTo>
                <a:lnTo>
                  <a:pt x="201" y="12"/>
                </a:lnTo>
                <a:lnTo>
                  <a:pt x="202" y="12"/>
                </a:lnTo>
                <a:lnTo>
                  <a:pt x="203" y="12"/>
                </a:lnTo>
                <a:lnTo>
                  <a:pt x="203" y="11"/>
                </a:lnTo>
                <a:lnTo>
                  <a:pt x="204" y="11"/>
                </a:lnTo>
                <a:lnTo>
                  <a:pt x="204" y="12"/>
                </a:lnTo>
                <a:lnTo>
                  <a:pt x="205" y="12"/>
                </a:lnTo>
                <a:lnTo>
                  <a:pt x="206" y="11"/>
                </a:lnTo>
                <a:lnTo>
                  <a:pt x="207" y="12"/>
                </a:lnTo>
                <a:lnTo>
                  <a:pt x="207" y="11"/>
                </a:lnTo>
                <a:lnTo>
                  <a:pt x="208" y="12"/>
                </a:lnTo>
                <a:lnTo>
                  <a:pt x="209" y="13"/>
                </a:lnTo>
                <a:lnTo>
                  <a:pt x="210" y="12"/>
                </a:lnTo>
                <a:lnTo>
                  <a:pt x="211" y="12"/>
                </a:lnTo>
                <a:lnTo>
                  <a:pt x="212" y="13"/>
                </a:lnTo>
                <a:lnTo>
                  <a:pt x="212" y="12"/>
                </a:lnTo>
                <a:lnTo>
                  <a:pt x="213" y="12"/>
                </a:lnTo>
                <a:lnTo>
                  <a:pt x="214" y="13"/>
                </a:lnTo>
                <a:lnTo>
                  <a:pt x="214" y="12"/>
                </a:lnTo>
                <a:lnTo>
                  <a:pt x="215" y="13"/>
                </a:lnTo>
                <a:lnTo>
                  <a:pt x="215" y="12"/>
                </a:lnTo>
                <a:lnTo>
                  <a:pt x="216" y="13"/>
                </a:lnTo>
                <a:lnTo>
                  <a:pt x="217" y="13"/>
                </a:lnTo>
                <a:lnTo>
                  <a:pt x="218" y="13"/>
                </a:lnTo>
                <a:lnTo>
                  <a:pt x="219" y="14"/>
                </a:lnTo>
                <a:lnTo>
                  <a:pt x="219" y="13"/>
                </a:lnTo>
                <a:lnTo>
                  <a:pt x="220" y="13"/>
                </a:lnTo>
                <a:lnTo>
                  <a:pt x="221" y="13"/>
                </a:lnTo>
                <a:lnTo>
                  <a:pt x="222" y="13"/>
                </a:lnTo>
                <a:lnTo>
                  <a:pt x="222" y="14"/>
                </a:lnTo>
                <a:lnTo>
                  <a:pt x="223" y="13"/>
                </a:lnTo>
                <a:lnTo>
                  <a:pt x="224" y="13"/>
                </a:lnTo>
                <a:lnTo>
                  <a:pt x="225" y="13"/>
                </a:lnTo>
                <a:lnTo>
                  <a:pt x="226" y="13"/>
                </a:lnTo>
                <a:lnTo>
                  <a:pt x="226" y="14"/>
                </a:lnTo>
                <a:lnTo>
                  <a:pt x="227" y="13"/>
                </a:lnTo>
                <a:lnTo>
                  <a:pt x="228" y="13"/>
                </a:lnTo>
                <a:lnTo>
                  <a:pt x="229" y="14"/>
                </a:lnTo>
                <a:lnTo>
                  <a:pt x="230" y="15"/>
                </a:lnTo>
                <a:lnTo>
                  <a:pt x="230" y="14"/>
                </a:lnTo>
                <a:lnTo>
                  <a:pt x="231" y="13"/>
                </a:lnTo>
                <a:lnTo>
                  <a:pt x="231" y="14"/>
                </a:lnTo>
                <a:lnTo>
                  <a:pt x="232" y="14"/>
                </a:lnTo>
                <a:lnTo>
                  <a:pt x="233" y="15"/>
                </a:lnTo>
                <a:lnTo>
                  <a:pt x="233" y="14"/>
                </a:lnTo>
                <a:lnTo>
                  <a:pt x="234" y="13"/>
                </a:lnTo>
                <a:lnTo>
                  <a:pt x="234" y="15"/>
                </a:lnTo>
                <a:lnTo>
                  <a:pt x="235" y="15"/>
                </a:lnTo>
                <a:lnTo>
                  <a:pt x="235" y="13"/>
                </a:lnTo>
                <a:lnTo>
                  <a:pt x="236" y="15"/>
                </a:lnTo>
                <a:lnTo>
                  <a:pt x="237" y="14"/>
                </a:lnTo>
                <a:lnTo>
                  <a:pt x="237" y="15"/>
                </a:lnTo>
                <a:lnTo>
                  <a:pt x="238" y="15"/>
                </a:lnTo>
                <a:lnTo>
                  <a:pt x="239" y="15"/>
                </a:lnTo>
                <a:lnTo>
                  <a:pt x="240" y="14"/>
                </a:lnTo>
                <a:lnTo>
                  <a:pt x="241" y="14"/>
                </a:lnTo>
                <a:lnTo>
                  <a:pt x="241" y="15"/>
                </a:lnTo>
                <a:lnTo>
                  <a:pt x="242" y="14"/>
                </a:lnTo>
                <a:lnTo>
                  <a:pt x="242" y="15"/>
                </a:lnTo>
                <a:lnTo>
                  <a:pt x="243" y="15"/>
                </a:lnTo>
                <a:lnTo>
                  <a:pt x="244" y="15"/>
                </a:lnTo>
                <a:lnTo>
                  <a:pt x="245" y="14"/>
                </a:lnTo>
                <a:lnTo>
                  <a:pt x="245" y="15"/>
                </a:lnTo>
                <a:lnTo>
                  <a:pt x="246" y="16"/>
                </a:lnTo>
                <a:lnTo>
                  <a:pt x="247" y="15"/>
                </a:lnTo>
                <a:lnTo>
                  <a:pt x="248" y="15"/>
                </a:lnTo>
                <a:lnTo>
                  <a:pt x="249" y="15"/>
                </a:lnTo>
                <a:lnTo>
                  <a:pt x="249" y="16"/>
                </a:lnTo>
                <a:lnTo>
                  <a:pt x="250" y="15"/>
                </a:lnTo>
                <a:lnTo>
                  <a:pt x="251" y="15"/>
                </a:lnTo>
                <a:lnTo>
                  <a:pt x="251" y="16"/>
                </a:lnTo>
                <a:lnTo>
                  <a:pt x="252" y="16"/>
                </a:lnTo>
                <a:lnTo>
                  <a:pt x="253" y="16"/>
                </a:lnTo>
                <a:lnTo>
                  <a:pt x="254" y="17"/>
                </a:lnTo>
                <a:lnTo>
                  <a:pt x="255" y="16"/>
                </a:lnTo>
                <a:lnTo>
                  <a:pt x="256" y="16"/>
                </a:lnTo>
                <a:lnTo>
                  <a:pt x="256" y="17"/>
                </a:lnTo>
                <a:lnTo>
                  <a:pt x="257" y="17"/>
                </a:lnTo>
                <a:lnTo>
                  <a:pt x="257" y="16"/>
                </a:lnTo>
                <a:lnTo>
                  <a:pt x="258" y="17"/>
                </a:lnTo>
                <a:lnTo>
                  <a:pt x="259" y="16"/>
                </a:lnTo>
                <a:lnTo>
                  <a:pt x="259" y="17"/>
                </a:lnTo>
                <a:lnTo>
                  <a:pt x="260" y="16"/>
                </a:lnTo>
                <a:lnTo>
                  <a:pt x="261" y="17"/>
                </a:lnTo>
                <a:lnTo>
                  <a:pt x="262" y="16"/>
                </a:lnTo>
                <a:lnTo>
                  <a:pt x="263" y="16"/>
                </a:lnTo>
                <a:lnTo>
                  <a:pt x="263" y="17"/>
                </a:lnTo>
                <a:lnTo>
                  <a:pt x="264" y="17"/>
                </a:lnTo>
                <a:lnTo>
                  <a:pt x="264" y="16"/>
                </a:lnTo>
                <a:lnTo>
                  <a:pt x="265" y="17"/>
                </a:lnTo>
                <a:lnTo>
                  <a:pt x="266" y="17"/>
                </a:lnTo>
                <a:lnTo>
                  <a:pt x="267" y="17"/>
                </a:lnTo>
                <a:lnTo>
                  <a:pt x="268" y="17"/>
                </a:lnTo>
                <a:lnTo>
                  <a:pt x="268" y="16"/>
                </a:lnTo>
                <a:lnTo>
                  <a:pt x="269" y="17"/>
                </a:lnTo>
                <a:lnTo>
                  <a:pt x="270" y="17"/>
                </a:lnTo>
                <a:lnTo>
                  <a:pt x="271" y="18"/>
                </a:lnTo>
                <a:lnTo>
                  <a:pt x="271" y="17"/>
                </a:lnTo>
                <a:lnTo>
                  <a:pt x="272" y="17"/>
                </a:lnTo>
                <a:lnTo>
                  <a:pt x="273" y="18"/>
                </a:lnTo>
                <a:lnTo>
                  <a:pt x="274" y="17"/>
                </a:lnTo>
                <a:lnTo>
                  <a:pt x="275" y="17"/>
                </a:lnTo>
                <a:lnTo>
                  <a:pt x="276" y="17"/>
                </a:lnTo>
                <a:lnTo>
                  <a:pt x="276" y="18"/>
                </a:lnTo>
                <a:lnTo>
                  <a:pt x="277" y="17"/>
                </a:lnTo>
                <a:lnTo>
                  <a:pt x="278" y="17"/>
                </a:lnTo>
                <a:lnTo>
                  <a:pt x="278" y="18"/>
                </a:lnTo>
                <a:lnTo>
                  <a:pt x="279" y="17"/>
                </a:lnTo>
                <a:lnTo>
                  <a:pt x="280" y="17"/>
                </a:lnTo>
                <a:lnTo>
                  <a:pt x="281" y="17"/>
                </a:lnTo>
                <a:lnTo>
                  <a:pt x="282" y="17"/>
                </a:lnTo>
                <a:lnTo>
                  <a:pt x="282" y="18"/>
                </a:lnTo>
                <a:lnTo>
                  <a:pt x="283" y="18"/>
                </a:lnTo>
                <a:lnTo>
                  <a:pt x="283" y="17"/>
                </a:lnTo>
                <a:lnTo>
                  <a:pt x="284" y="19"/>
                </a:lnTo>
                <a:lnTo>
                  <a:pt x="285" y="18"/>
                </a:lnTo>
                <a:lnTo>
                  <a:pt x="286" y="17"/>
                </a:lnTo>
                <a:lnTo>
                  <a:pt x="286" y="19"/>
                </a:lnTo>
                <a:lnTo>
                  <a:pt x="287" y="18"/>
                </a:lnTo>
                <a:lnTo>
                  <a:pt x="288" y="18"/>
                </a:lnTo>
                <a:lnTo>
                  <a:pt x="289" y="19"/>
                </a:lnTo>
                <a:lnTo>
                  <a:pt x="289" y="18"/>
                </a:lnTo>
                <a:lnTo>
                  <a:pt x="290" y="18"/>
                </a:lnTo>
                <a:lnTo>
                  <a:pt x="291" y="18"/>
                </a:lnTo>
                <a:lnTo>
                  <a:pt x="292" y="19"/>
                </a:lnTo>
                <a:lnTo>
                  <a:pt x="293" y="18"/>
                </a:lnTo>
                <a:lnTo>
                  <a:pt x="293" y="19"/>
                </a:lnTo>
                <a:lnTo>
                  <a:pt x="294" y="19"/>
                </a:lnTo>
                <a:lnTo>
                  <a:pt x="295" y="17"/>
                </a:lnTo>
                <a:lnTo>
                  <a:pt x="295" y="18"/>
                </a:lnTo>
                <a:lnTo>
                  <a:pt x="296" y="17"/>
                </a:lnTo>
                <a:lnTo>
                  <a:pt x="297" y="19"/>
                </a:lnTo>
                <a:lnTo>
                  <a:pt x="298" y="19"/>
                </a:lnTo>
                <a:lnTo>
                  <a:pt x="299" y="19"/>
                </a:lnTo>
                <a:lnTo>
                  <a:pt x="300" y="18"/>
                </a:lnTo>
                <a:lnTo>
                  <a:pt x="301" y="19"/>
                </a:lnTo>
                <a:lnTo>
                  <a:pt x="301" y="18"/>
                </a:lnTo>
                <a:lnTo>
                  <a:pt x="302" y="18"/>
                </a:lnTo>
                <a:lnTo>
                  <a:pt x="302" y="19"/>
                </a:lnTo>
                <a:lnTo>
                  <a:pt x="303" y="19"/>
                </a:lnTo>
                <a:lnTo>
                  <a:pt x="304" y="19"/>
                </a:lnTo>
                <a:lnTo>
                  <a:pt x="304" y="18"/>
                </a:lnTo>
                <a:lnTo>
                  <a:pt x="305" y="19"/>
                </a:lnTo>
                <a:lnTo>
                  <a:pt x="306" y="19"/>
                </a:lnTo>
                <a:lnTo>
                  <a:pt x="306" y="18"/>
                </a:lnTo>
                <a:lnTo>
                  <a:pt x="307" y="19"/>
                </a:lnTo>
                <a:lnTo>
                  <a:pt x="308" y="19"/>
                </a:lnTo>
                <a:lnTo>
                  <a:pt x="309" y="19"/>
                </a:lnTo>
                <a:lnTo>
                  <a:pt x="310" y="19"/>
                </a:lnTo>
                <a:lnTo>
                  <a:pt x="311" y="19"/>
                </a:lnTo>
                <a:lnTo>
                  <a:pt x="312" y="19"/>
                </a:lnTo>
                <a:lnTo>
                  <a:pt x="313" y="19"/>
                </a:lnTo>
                <a:lnTo>
                  <a:pt x="314" y="19"/>
                </a:lnTo>
                <a:lnTo>
                  <a:pt x="315" y="19"/>
                </a:lnTo>
                <a:lnTo>
                  <a:pt x="316" y="20"/>
                </a:lnTo>
                <a:lnTo>
                  <a:pt x="316" y="19"/>
                </a:lnTo>
                <a:lnTo>
                  <a:pt x="317" y="19"/>
                </a:lnTo>
                <a:lnTo>
                  <a:pt x="318" y="20"/>
                </a:lnTo>
                <a:lnTo>
                  <a:pt x="319" y="20"/>
                </a:lnTo>
                <a:lnTo>
                  <a:pt x="320" y="20"/>
                </a:lnTo>
                <a:lnTo>
                  <a:pt x="321" y="19"/>
                </a:lnTo>
                <a:lnTo>
                  <a:pt x="322" y="20"/>
                </a:lnTo>
                <a:lnTo>
                  <a:pt x="323" y="20"/>
                </a:lnTo>
                <a:lnTo>
                  <a:pt x="324" y="20"/>
                </a:lnTo>
                <a:lnTo>
                  <a:pt x="325" y="20"/>
                </a:lnTo>
                <a:lnTo>
                  <a:pt x="326" y="20"/>
                </a:lnTo>
                <a:lnTo>
                  <a:pt x="328" y="20"/>
                </a:lnTo>
                <a:lnTo>
                  <a:pt x="329" y="20"/>
                </a:lnTo>
                <a:lnTo>
                  <a:pt x="330" y="20"/>
                </a:lnTo>
                <a:lnTo>
                  <a:pt x="331" y="20"/>
                </a:lnTo>
                <a:lnTo>
                  <a:pt x="332" y="21"/>
                </a:lnTo>
                <a:lnTo>
                  <a:pt x="333" y="21"/>
                </a:lnTo>
                <a:lnTo>
                  <a:pt x="334" y="20"/>
                </a:lnTo>
                <a:lnTo>
                  <a:pt x="335" y="22"/>
                </a:lnTo>
                <a:lnTo>
                  <a:pt x="335" y="20"/>
                </a:lnTo>
                <a:lnTo>
                  <a:pt x="336" y="21"/>
                </a:lnTo>
                <a:lnTo>
                  <a:pt x="336" y="20"/>
                </a:lnTo>
                <a:lnTo>
                  <a:pt x="337" y="20"/>
                </a:lnTo>
                <a:lnTo>
                  <a:pt x="338" y="20"/>
                </a:lnTo>
                <a:lnTo>
                  <a:pt x="339" y="21"/>
                </a:lnTo>
                <a:lnTo>
                  <a:pt x="340" y="21"/>
                </a:lnTo>
                <a:lnTo>
                  <a:pt x="340" y="20"/>
                </a:lnTo>
                <a:lnTo>
                  <a:pt x="341" y="21"/>
                </a:lnTo>
                <a:lnTo>
                  <a:pt x="342" y="21"/>
                </a:lnTo>
                <a:lnTo>
                  <a:pt x="343" y="20"/>
                </a:lnTo>
                <a:lnTo>
                  <a:pt x="344" y="22"/>
                </a:lnTo>
                <a:lnTo>
                  <a:pt x="344" y="20"/>
                </a:lnTo>
                <a:lnTo>
                  <a:pt x="345" y="22"/>
                </a:lnTo>
                <a:lnTo>
                  <a:pt x="345" y="21"/>
                </a:lnTo>
                <a:lnTo>
                  <a:pt x="346" y="22"/>
                </a:lnTo>
                <a:lnTo>
                  <a:pt x="347" y="20"/>
                </a:lnTo>
                <a:lnTo>
                  <a:pt x="348" y="22"/>
                </a:lnTo>
                <a:lnTo>
                  <a:pt x="349" y="21"/>
                </a:lnTo>
                <a:lnTo>
                  <a:pt x="350" y="20"/>
                </a:lnTo>
                <a:lnTo>
                  <a:pt x="351" y="21"/>
                </a:lnTo>
                <a:lnTo>
                  <a:pt x="352" y="21"/>
                </a:lnTo>
                <a:lnTo>
                  <a:pt x="354" y="20"/>
                </a:lnTo>
                <a:lnTo>
                  <a:pt x="355" y="22"/>
                </a:lnTo>
                <a:lnTo>
                  <a:pt x="356" y="22"/>
                </a:lnTo>
                <a:lnTo>
                  <a:pt x="357" y="24"/>
                </a:lnTo>
                <a:lnTo>
                  <a:pt x="358" y="23"/>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03557" name="Group 69"/>
          <p:cNvGrpSpPr>
            <a:grpSpLocks/>
          </p:cNvGrpSpPr>
          <p:nvPr/>
        </p:nvGrpSpPr>
        <p:grpSpPr bwMode="auto">
          <a:xfrm>
            <a:off x="3606800" y="3762375"/>
            <a:ext cx="974725" cy="474663"/>
            <a:chOff x="2112" y="3224"/>
            <a:chExt cx="614" cy="217"/>
          </a:xfrm>
        </p:grpSpPr>
        <p:sp>
          <p:nvSpPr>
            <p:cNvPr id="31847" name="Freeform 70"/>
            <p:cNvSpPr>
              <a:spLocks/>
            </p:cNvSpPr>
            <p:nvPr/>
          </p:nvSpPr>
          <p:spPr bwMode="auto">
            <a:xfrm>
              <a:off x="2112" y="3415"/>
              <a:ext cx="158" cy="26"/>
            </a:xfrm>
            <a:custGeom>
              <a:avLst/>
              <a:gdLst>
                <a:gd name="T0" fmla="*/ 2 w 206"/>
                <a:gd name="T1" fmla="*/ 13 h 26"/>
                <a:gd name="T2" fmla="*/ 2 w 206"/>
                <a:gd name="T3" fmla="*/ 17 h 26"/>
                <a:gd name="T4" fmla="*/ 2 w 206"/>
                <a:gd name="T5" fmla="*/ 13 h 26"/>
                <a:gd name="T6" fmla="*/ 2 w 206"/>
                <a:gd name="T7" fmla="*/ 13 h 26"/>
                <a:gd name="T8" fmla="*/ 2 w 206"/>
                <a:gd name="T9" fmla="*/ 13 h 26"/>
                <a:gd name="T10" fmla="*/ 2 w 206"/>
                <a:gd name="T11" fmla="*/ 9 h 26"/>
                <a:gd name="T12" fmla="*/ 2 w 206"/>
                <a:gd name="T13" fmla="*/ 22 h 26"/>
                <a:gd name="T14" fmla="*/ 2 w 206"/>
                <a:gd name="T15" fmla="*/ 17 h 26"/>
                <a:gd name="T16" fmla="*/ 2 w 206"/>
                <a:gd name="T17" fmla="*/ 9 h 26"/>
                <a:gd name="T18" fmla="*/ 2 w 206"/>
                <a:gd name="T19" fmla="*/ 9 h 26"/>
                <a:gd name="T20" fmla="*/ 3 w 206"/>
                <a:gd name="T21" fmla="*/ 13 h 26"/>
                <a:gd name="T22" fmla="*/ 3 w 206"/>
                <a:gd name="T23" fmla="*/ 22 h 26"/>
                <a:gd name="T24" fmla="*/ 3 w 206"/>
                <a:gd name="T25" fmla="*/ 13 h 26"/>
                <a:gd name="T26" fmla="*/ 4 w 206"/>
                <a:gd name="T27" fmla="*/ 13 h 26"/>
                <a:gd name="T28" fmla="*/ 4 w 206"/>
                <a:gd name="T29" fmla="*/ 9 h 26"/>
                <a:gd name="T30" fmla="*/ 4 w 206"/>
                <a:gd name="T31" fmla="*/ 17 h 26"/>
                <a:gd name="T32" fmla="*/ 4 w 206"/>
                <a:gd name="T33" fmla="*/ 13 h 26"/>
                <a:gd name="T34" fmla="*/ 5 w 206"/>
                <a:gd name="T35" fmla="*/ 13 h 26"/>
                <a:gd name="T36" fmla="*/ 5 w 206"/>
                <a:gd name="T37" fmla="*/ 17 h 26"/>
                <a:gd name="T38" fmla="*/ 5 w 206"/>
                <a:gd name="T39" fmla="*/ 13 h 26"/>
                <a:gd name="T40" fmla="*/ 5 w 206"/>
                <a:gd name="T41" fmla="*/ 13 h 26"/>
                <a:gd name="T42" fmla="*/ 5 w 206"/>
                <a:gd name="T43" fmla="*/ 17 h 26"/>
                <a:gd name="T44" fmla="*/ 5 w 206"/>
                <a:gd name="T45" fmla="*/ 22 h 26"/>
                <a:gd name="T46" fmla="*/ 5 w 206"/>
                <a:gd name="T47" fmla="*/ 17 h 26"/>
                <a:gd name="T48" fmla="*/ 5 w 206"/>
                <a:gd name="T49" fmla="*/ 9 h 26"/>
                <a:gd name="T50" fmla="*/ 5 w 206"/>
                <a:gd name="T51" fmla="*/ 13 h 26"/>
                <a:gd name="T52" fmla="*/ 5 w 206"/>
                <a:gd name="T53" fmla="*/ 22 h 26"/>
                <a:gd name="T54" fmla="*/ 5 w 206"/>
                <a:gd name="T55" fmla="*/ 9 h 26"/>
                <a:gd name="T56" fmla="*/ 6 w 206"/>
                <a:gd name="T57" fmla="*/ 9 h 26"/>
                <a:gd name="T58" fmla="*/ 6 w 206"/>
                <a:gd name="T59" fmla="*/ 17 h 26"/>
                <a:gd name="T60" fmla="*/ 6 w 206"/>
                <a:gd name="T61" fmla="*/ 9 h 26"/>
                <a:gd name="T62" fmla="*/ 6 w 206"/>
                <a:gd name="T63" fmla="*/ 9 h 26"/>
                <a:gd name="T64" fmla="*/ 6 w 206"/>
                <a:gd name="T65" fmla="*/ 13 h 26"/>
                <a:gd name="T66" fmla="*/ 6 w 206"/>
                <a:gd name="T67" fmla="*/ 9 h 26"/>
                <a:gd name="T68" fmla="*/ 7 w 206"/>
                <a:gd name="T69" fmla="*/ 17 h 26"/>
                <a:gd name="T70" fmla="*/ 7 w 206"/>
                <a:gd name="T71" fmla="*/ 13 h 26"/>
                <a:gd name="T72" fmla="*/ 7 w 206"/>
                <a:gd name="T73" fmla="*/ 13 h 26"/>
                <a:gd name="T74" fmla="*/ 7 w 206"/>
                <a:gd name="T75" fmla="*/ 13 h 26"/>
                <a:gd name="T76" fmla="*/ 7 w 206"/>
                <a:gd name="T77" fmla="*/ 22 h 26"/>
                <a:gd name="T78" fmla="*/ 7 w 206"/>
                <a:gd name="T79" fmla="*/ 22 h 26"/>
                <a:gd name="T80" fmla="*/ 7 w 206"/>
                <a:gd name="T81" fmla="*/ 13 h 26"/>
                <a:gd name="T82" fmla="*/ 8 w 206"/>
                <a:gd name="T83" fmla="*/ 13 h 26"/>
                <a:gd name="T84" fmla="*/ 8 w 206"/>
                <a:gd name="T85" fmla="*/ 13 h 26"/>
                <a:gd name="T86" fmla="*/ 8 w 206"/>
                <a:gd name="T87" fmla="*/ 17 h 26"/>
                <a:gd name="T88" fmla="*/ 8 w 206"/>
                <a:gd name="T89" fmla="*/ 9 h 26"/>
                <a:gd name="T90" fmla="*/ 8 w 206"/>
                <a:gd name="T91" fmla="*/ 17 h 26"/>
                <a:gd name="T92" fmla="*/ 8 w 206"/>
                <a:gd name="T93" fmla="*/ 9 h 26"/>
                <a:gd name="T94" fmla="*/ 8 w 206"/>
                <a:gd name="T95" fmla="*/ 22 h 26"/>
                <a:gd name="T96" fmla="*/ 8 w 206"/>
                <a:gd name="T97" fmla="*/ 17 h 26"/>
                <a:gd name="T98" fmla="*/ 8 w 206"/>
                <a:gd name="T99" fmla="*/ 0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06" h="26">
                  <a:moveTo>
                    <a:pt x="0" y="5"/>
                  </a:moveTo>
                  <a:lnTo>
                    <a:pt x="0" y="5"/>
                  </a:lnTo>
                  <a:lnTo>
                    <a:pt x="4" y="9"/>
                  </a:lnTo>
                  <a:lnTo>
                    <a:pt x="4" y="13"/>
                  </a:lnTo>
                  <a:lnTo>
                    <a:pt x="8" y="5"/>
                  </a:lnTo>
                  <a:lnTo>
                    <a:pt x="11" y="17"/>
                  </a:lnTo>
                  <a:lnTo>
                    <a:pt x="11" y="9"/>
                  </a:lnTo>
                  <a:lnTo>
                    <a:pt x="15" y="13"/>
                  </a:lnTo>
                  <a:lnTo>
                    <a:pt x="19" y="13"/>
                  </a:lnTo>
                  <a:lnTo>
                    <a:pt x="23" y="13"/>
                  </a:lnTo>
                  <a:lnTo>
                    <a:pt x="26" y="13"/>
                  </a:lnTo>
                  <a:lnTo>
                    <a:pt x="26" y="17"/>
                  </a:lnTo>
                  <a:lnTo>
                    <a:pt x="30" y="13"/>
                  </a:lnTo>
                  <a:lnTo>
                    <a:pt x="30" y="5"/>
                  </a:lnTo>
                  <a:lnTo>
                    <a:pt x="34" y="9"/>
                  </a:lnTo>
                  <a:lnTo>
                    <a:pt x="34" y="17"/>
                  </a:lnTo>
                  <a:lnTo>
                    <a:pt x="34" y="9"/>
                  </a:lnTo>
                  <a:lnTo>
                    <a:pt x="38" y="9"/>
                  </a:lnTo>
                  <a:lnTo>
                    <a:pt x="38" y="17"/>
                  </a:lnTo>
                  <a:lnTo>
                    <a:pt x="41" y="22"/>
                  </a:lnTo>
                  <a:lnTo>
                    <a:pt x="45" y="9"/>
                  </a:lnTo>
                  <a:lnTo>
                    <a:pt x="45" y="13"/>
                  </a:lnTo>
                  <a:lnTo>
                    <a:pt x="49" y="17"/>
                  </a:lnTo>
                  <a:lnTo>
                    <a:pt x="49" y="13"/>
                  </a:lnTo>
                  <a:lnTo>
                    <a:pt x="53" y="13"/>
                  </a:lnTo>
                  <a:lnTo>
                    <a:pt x="53" y="17"/>
                  </a:lnTo>
                  <a:lnTo>
                    <a:pt x="53" y="9"/>
                  </a:lnTo>
                  <a:lnTo>
                    <a:pt x="56" y="13"/>
                  </a:lnTo>
                  <a:lnTo>
                    <a:pt x="56" y="17"/>
                  </a:lnTo>
                  <a:lnTo>
                    <a:pt x="60" y="9"/>
                  </a:lnTo>
                  <a:lnTo>
                    <a:pt x="64" y="13"/>
                  </a:lnTo>
                  <a:lnTo>
                    <a:pt x="64" y="17"/>
                  </a:lnTo>
                  <a:lnTo>
                    <a:pt x="68" y="13"/>
                  </a:lnTo>
                  <a:lnTo>
                    <a:pt x="68" y="17"/>
                  </a:lnTo>
                  <a:lnTo>
                    <a:pt x="71" y="17"/>
                  </a:lnTo>
                  <a:lnTo>
                    <a:pt x="71" y="13"/>
                  </a:lnTo>
                  <a:lnTo>
                    <a:pt x="75" y="22"/>
                  </a:lnTo>
                  <a:lnTo>
                    <a:pt x="75" y="13"/>
                  </a:lnTo>
                  <a:lnTo>
                    <a:pt x="79" y="13"/>
                  </a:lnTo>
                  <a:lnTo>
                    <a:pt x="82" y="13"/>
                  </a:lnTo>
                  <a:lnTo>
                    <a:pt x="86" y="13"/>
                  </a:lnTo>
                  <a:lnTo>
                    <a:pt x="90" y="13"/>
                  </a:lnTo>
                  <a:lnTo>
                    <a:pt x="90" y="17"/>
                  </a:lnTo>
                  <a:lnTo>
                    <a:pt x="94" y="9"/>
                  </a:lnTo>
                  <a:lnTo>
                    <a:pt x="94" y="13"/>
                  </a:lnTo>
                  <a:lnTo>
                    <a:pt x="97" y="17"/>
                  </a:lnTo>
                  <a:lnTo>
                    <a:pt x="101" y="13"/>
                  </a:lnTo>
                  <a:lnTo>
                    <a:pt x="101" y="9"/>
                  </a:lnTo>
                  <a:lnTo>
                    <a:pt x="105" y="9"/>
                  </a:lnTo>
                  <a:lnTo>
                    <a:pt x="105" y="13"/>
                  </a:lnTo>
                  <a:lnTo>
                    <a:pt x="105" y="17"/>
                  </a:lnTo>
                  <a:lnTo>
                    <a:pt x="105" y="9"/>
                  </a:lnTo>
                  <a:lnTo>
                    <a:pt x="105" y="13"/>
                  </a:lnTo>
                  <a:lnTo>
                    <a:pt x="109" y="13"/>
                  </a:lnTo>
                  <a:lnTo>
                    <a:pt x="109" y="9"/>
                  </a:lnTo>
                  <a:lnTo>
                    <a:pt x="109" y="17"/>
                  </a:lnTo>
                  <a:lnTo>
                    <a:pt x="109" y="13"/>
                  </a:lnTo>
                  <a:lnTo>
                    <a:pt x="109" y="17"/>
                  </a:lnTo>
                  <a:lnTo>
                    <a:pt x="112" y="9"/>
                  </a:lnTo>
                  <a:lnTo>
                    <a:pt x="112" y="13"/>
                  </a:lnTo>
                  <a:lnTo>
                    <a:pt x="116" y="13"/>
                  </a:lnTo>
                  <a:lnTo>
                    <a:pt x="116" y="9"/>
                  </a:lnTo>
                  <a:lnTo>
                    <a:pt x="116" y="13"/>
                  </a:lnTo>
                  <a:lnTo>
                    <a:pt x="116" y="9"/>
                  </a:lnTo>
                  <a:lnTo>
                    <a:pt x="120" y="9"/>
                  </a:lnTo>
                  <a:lnTo>
                    <a:pt x="120" y="17"/>
                  </a:lnTo>
                  <a:lnTo>
                    <a:pt x="124" y="9"/>
                  </a:lnTo>
                  <a:lnTo>
                    <a:pt x="124" y="22"/>
                  </a:lnTo>
                  <a:lnTo>
                    <a:pt x="124" y="9"/>
                  </a:lnTo>
                  <a:lnTo>
                    <a:pt x="124" y="17"/>
                  </a:lnTo>
                  <a:lnTo>
                    <a:pt x="124" y="13"/>
                  </a:lnTo>
                  <a:lnTo>
                    <a:pt x="127" y="17"/>
                  </a:lnTo>
                  <a:lnTo>
                    <a:pt x="127" y="13"/>
                  </a:lnTo>
                  <a:lnTo>
                    <a:pt x="127" y="9"/>
                  </a:lnTo>
                  <a:lnTo>
                    <a:pt x="127" y="22"/>
                  </a:lnTo>
                  <a:lnTo>
                    <a:pt x="127" y="9"/>
                  </a:lnTo>
                  <a:lnTo>
                    <a:pt x="131" y="13"/>
                  </a:lnTo>
                  <a:lnTo>
                    <a:pt x="135" y="9"/>
                  </a:lnTo>
                  <a:lnTo>
                    <a:pt x="135" y="22"/>
                  </a:lnTo>
                  <a:lnTo>
                    <a:pt x="135" y="13"/>
                  </a:lnTo>
                  <a:lnTo>
                    <a:pt x="139" y="17"/>
                  </a:lnTo>
                  <a:lnTo>
                    <a:pt x="139" y="9"/>
                  </a:lnTo>
                  <a:lnTo>
                    <a:pt x="139" y="13"/>
                  </a:lnTo>
                  <a:lnTo>
                    <a:pt x="142" y="13"/>
                  </a:lnTo>
                  <a:lnTo>
                    <a:pt x="142" y="9"/>
                  </a:lnTo>
                  <a:lnTo>
                    <a:pt x="142" y="13"/>
                  </a:lnTo>
                  <a:lnTo>
                    <a:pt x="142" y="9"/>
                  </a:lnTo>
                  <a:lnTo>
                    <a:pt x="146" y="17"/>
                  </a:lnTo>
                  <a:lnTo>
                    <a:pt x="146" y="13"/>
                  </a:lnTo>
                  <a:lnTo>
                    <a:pt x="146" y="9"/>
                  </a:lnTo>
                  <a:lnTo>
                    <a:pt x="150" y="13"/>
                  </a:lnTo>
                  <a:lnTo>
                    <a:pt x="150" y="9"/>
                  </a:lnTo>
                  <a:lnTo>
                    <a:pt x="154" y="13"/>
                  </a:lnTo>
                  <a:lnTo>
                    <a:pt x="154" y="17"/>
                  </a:lnTo>
                  <a:lnTo>
                    <a:pt x="154" y="13"/>
                  </a:lnTo>
                  <a:lnTo>
                    <a:pt x="157" y="13"/>
                  </a:lnTo>
                  <a:lnTo>
                    <a:pt x="157" y="9"/>
                  </a:lnTo>
                  <a:lnTo>
                    <a:pt x="157" y="13"/>
                  </a:lnTo>
                  <a:lnTo>
                    <a:pt x="157" y="17"/>
                  </a:lnTo>
                  <a:lnTo>
                    <a:pt x="161" y="13"/>
                  </a:lnTo>
                  <a:lnTo>
                    <a:pt x="161" y="17"/>
                  </a:lnTo>
                  <a:lnTo>
                    <a:pt x="161" y="9"/>
                  </a:lnTo>
                  <a:lnTo>
                    <a:pt x="165" y="13"/>
                  </a:lnTo>
                  <a:lnTo>
                    <a:pt x="165" y="17"/>
                  </a:lnTo>
                  <a:lnTo>
                    <a:pt x="165" y="13"/>
                  </a:lnTo>
                  <a:lnTo>
                    <a:pt x="165" y="22"/>
                  </a:lnTo>
                  <a:lnTo>
                    <a:pt x="169" y="13"/>
                  </a:lnTo>
                  <a:lnTo>
                    <a:pt x="169" y="17"/>
                  </a:lnTo>
                  <a:lnTo>
                    <a:pt x="169" y="22"/>
                  </a:lnTo>
                  <a:lnTo>
                    <a:pt x="169" y="13"/>
                  </a:lnTo>
                  <a:lnTo>
                    <a:pt x="172" y="22"/>
                  </a:lnTo>
                  <a:lnTo>
                    <a:pt x="172" y="13"/>
                  </a:lnTo>
                  <a:lnTo>
                    <a:pt x="172" y="22"/>
                  </a:lnTo>
                  <a:lnTo>
                    <a:pt x="172" y="26"/>
                  </a:lnTo>
                  <a:lnTo>
                    <a:pt x="176" y="22"/>
                  </a:lnTo>
                  <a:lnTo>
                    <a:pt x="176" y="5"/>
                  </a:lnTo>
                  <a:lnTo>
                    <a:pt x="176" y="22"/>
                  </a:lnTo>
                  <a:lnTo>
                    <a:pt x="176" y="13"/>
                  </a:lnTo>
                  <a:lnTo>
                    <a:pt x="176" y="17"/>
                  </a:lnTo>
                  <a:lnTo>
                    <a:pt x="180" y="9"/>
                  </a:lnTo>
                  <a:lnTo>
                    <a:pt x="180" y="13"/>
                  </a:lnTo>
                  <a:lnTo>
                    <a:pt x="184" y="13"/>
                  </a:lnTo>
                  <a:lnTo>
                    <a:pt x="184" y="9"/>
                  </a:lnTo>
                  <a:lnTo>
                    <a:pt x="184" y="17"/>
                  </a:lnTo>
                  <a:lnTo>
                    <a:pt x="187" y="13"/>
                  </a:lnTo>
                  <a:lnTo>
                    <a:pt x="187" y="9"/>
                  </a:lnTo>
                  <a:lnTo>
                    <a:pt x="187" y="13"/>
                  </a:lnTo>
                  <a:lnTo>
                    <a:pt x="187" y="17"/>
                  </a:lnTo>
                  <a:lnTo>
                    <a:pt x="191" y="13"/>
                  </a:lnTo>
                  <a:lnTo>
                    <a:pt x="191" y="9"/>
                  </a:lnTo>
                  <a:lnTo>
                    <a:pt x="191" y="13"/>
                  </a:lnTo>
                  <a:lnTo>
                    <a:pt x="195" y="13"/>
                  </a:lnTo>
                  <a:lnTo>
                    <a:pt x="195" y="9"/>
                  </a:lnTo>
                  <a:lnTo>
                    <a:pt x="195" y="17"/>
                  </a:lnTo>
                  <a:lnTo>
                    <a:pt x="195" y="13"/>
                  </a:lnTo>
                  <a:lnTo>
                    <a:pt x="199" y="13"/>
                  </a:lnTo>
                  <a:lnTo>
                    <a:pt x="199" y="9"/>
                  </a:lnTo>
                  <a:lnTo>
                    <a:pt x="199" y="17"/>
                  </a:lnTo>
                  <a:lnTo>
                    <a:pt x="199" y="26"/>
                  </a:lnTo>
                  <a:lnTo>
                    <a:pt x="202" y="17"/>
                  </a:lnTo>
                  <a:lnTo>
                    <a:pt x="202" y="22"/>
                  </a:lnTo>
                  <a:lnTo>
                    <a:pt x="202" y="17"/>
                  </a:lnTo>
                  <a:lnTo>
                    <a:pt x="202" y="13"/>
                  </a:lnTo>
                  <a:lnTo>
                    <a:pt x="206" y="17"/>
                  </a:lnTo>
                  <a:lnTo>
                    <a:pt x="206" y="13"/>
                  </a:lnTo>
                  <a:lnTo>
                    <a:pt x="206" y="0"/>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8" name="Freeform 71"/>
            <p:cNvSpPr>
              <a:spLocks/>
            </p:cNvSpPr>
            <p:nvPr/>
          </p:nvSpPr>
          <p:spPr bwMode="auto">
            <a:xfrm>
              <a:off x="2268" y="3224"/>
              <a:ext cx="458" cy="192"/>
            </a:xfrm>
            <a:custGeom>
              <a:avLst/>
              <a:gdLst>
                <a:gd name="T0" fmla="*/ 2 w 596"/>
                <a:gd name="T1" fmla="*/ 9 h 192"/>
                <a:gd name="T2" fmla="*/ 2 w 596"/>
                <a:gd name="T3" fmla="*/ 22 h 192"/>
                <a:gd name="T4" fmla="*/ 2 w 596"/>
                <a:gd name="T5" fmla="*/ 31 h 192"/>
                <a:gd name="T6" fmla="*/ 2 w 596"/>
                <a:gd name="T7" fmla="*/ 53 h 192"/>
                <a:gd name="T8" fmla="*/ 2 w 596"/>
                <a:gd name="T9" fmla="*/ 66 h 192"/>
                <a:gd name="T10" fmla="*/ 2 w 596"/>
                <a:gd name="T11" fmla="*/ 79 h 192"/>
                <a:gd name="T12" fmla="*/ 2 w 596"/>
                <a:gd name="T13" fmla="*/ 88 h 192"/>
                <a:gd name="T14" fmla="*/ 3 w 596"/>
                <a:gd name="T15" fmla="*/ 105 h 192"/>
                <a:gd name="T16" fmla="*/ 4 w 596"/>
                <a:gd name="T17" fmla="*/ 105 h 192"/>
                <a:gd name="T18" fmla="*/ 4 w 596"/>
                <a:gd name="T19" fmla="*/ 114 h 192"/>
                <a:gd name="T20" fmla="*/ 4 w 596"/>
                <a:gd name="T21" fmla="*/ 114 h 192"/>
                <a:gd name="T22" fmla="*/ 4 w 596"/>
                <a:gd name="T23" fmla="*/ 127 h 192"/>
                <a:gd name="T24" fmla="*/ 5 w 596"/>
                <a:gd name="T25" fmla="*/ 132 h 192"/>
                <a:gd name="T26" fmla="*/ 5 w 596"/>
                <a:gd name="T27" fmla="*/ 136 h 192"/>
                <a:gd name="T28" fmla="*/ 5 w 596"/>
                <a:gd name="T29" fmla="*/ 141 h 192"/>
                <a:gd name="T30" fmla="*/ 6 w 596"/>
                <a:gd name="T31" fmla="*/ 136 h 192"/>
                <a:gd name="T32" fmla="*/ 6 w 596"/>
                <a:gd name="T33" fmla="*/ 146 h 192"/>
                <a:gd name="T34" fmla="*/ 7 w 596"/>
                <a:gd name="T35" fmla="*/ 141 h 192"/>
                <a:gd name="T36" fmla="*/ 7 w 596"/>
                <a:gd name="T37" fmla="*/ 146 h 192"/>
                <a:gd name="T38" fmla="*/ 7 w 596"/>
                <a:gd name="T39" fmla="*/ 141 h 192"/>
                <a:gd name="T40" fmla="*/ 8 w 596"/>
                <a:gd name="T41" fmla="*/ 150 h 192"/>
                <a:gd name="T42" fmla="*/ 8 w 596"/>
                <a:gd name="T43" fmla="*/ 154 h 192"/>
                <a:gd name="T44" fmla="*/ 9 w 596"/>
                <a:gd name="T45" fmla="*/ 159 h 192"/>
                <a:gd name="T46" fmla="*/ 9 w 596"/>
                <a:gd name="T47" fmla="*/ 159 h 192"/>
                <a:gd name="T48" fmla="*/ 9 w 596"/>
                <a:gd name="T49" fmla="*/ 150 h 192"/>
                <a:gd name="T50" fmla="*/ 9 w 596"/>
                <a:gd name="T51" fmla="*/ 159 h 192"/>
                <a:gd name="T52" fmla="*/ 10 w 596"/>
                <a:gd name="T53" fmla="*/ 159 h 192"/>
                <a:gd name="T54" fmla="*/ 10 w 596"/>
                <a:gd name="T55" fmla="*/ 159 h 192"/>
                <a:gd name="T56" fmla="*/ 11 w 596"/>
                <a:gd name="T57" fmla="*/ 159 h 192"/>
                <a:gd name="T58" fmla="*/ 12 w 596"/>
                <a:gd name="T59" fmla="*/ 159 h 192"/>
                <a:gd name="T60" fmla="*/ 12 w 596"/>
                <a:gd name="T61" fmla="*/ 163 h 192"/>
                <a:gd name="T62" fmla="*/ 12 w 596"/>
                <a:gd name="T63" fmla="*/ 163 h 192"/>
                <a:gd name="T64" fmla="*/ 12 w 596"/>
                <a:gd name="T65" fmla="*/ 163 h 192"/>
                <a:gd name="T66" fmla="*/ 12 w 596"/>
                <a:gd name="T67" fmla="*/ 163 h 192"/>
                <a:gd name="T68" fmla="*/ 13 w 596"/>
                <a:gd name="T69" fmla="*/ 163 h 192"/>
                <a:gd name="T70" fmla="*/ 13 w 596"/>
                <a:gd name="T71" fmla="*/ 172 h 192"/>
                <a:gd name="T72" fmla="*/ 13 w 596"/>
                <a:gd name="T73" fmla="*/ 163 h 192"/>
                <a:gd name="T74" fmla="*/ 14 w 596"/>
                <a:gd name="T75" fmla="*/ 172 h 192"/>
                <a:gd name="T76" fmla="*/ 15 w 596"/>
                <a:gd name="T77" fmla="*/ 172 h 192"/>
                <a:gd name="T78" fmla="*/ 15 w 596"/>
                <a:gd name="T79" fmla="*/ 172 h 192"/>
                <a:gd name="T80" fmla="*/ 15 w 596"/>
                <a:gd name="T81" fmla="*/ 163 h 192"/>
                <a:gd name="T82" fmla="*/ 16 w 596"/>
                <a:gd name="T83" fmla="*/ 172 h 192"/>
                <a:gd name="T84" fmla="*/ 16 w 596"/>
                <a:gd name="T85" fmla="*/ 163 h 192"/>
                <a:gd name="T86" fmla="*/ 17 w 596"/>
                <a:gd name="T87" fmla="*/ 163 h 192"/>
                <a:gd name="T88" fmla="*/ 17 w 596"/>
                <a:gd name="T89" fmla="*/ 172 h 192"/>
                <a:gd name="T90" fmla="*/ 18 w 596"/>
                <a:gd name="T91" fmla="*/ 163 h 192"/>
                <a:gd name="T92" fmla="*/ 19 w 596"/>
                <a:gd name="T93" fmla="*/ 172 h 192"/>
                <a:gd name="T94" fmla="*/ 19 w 596"/>
                <a:gd name="T95" fmla="*/ 172 h 192"/>
                <a:gd name="T96" fmla="*/ 21 w 596"/>
                <a:gd name="T97" fmla="*/ 172 h 192"/>
                <a:gd name="T98" fmla="*/ 21 w 596"/>
                <a:gd name="T99" fmla="*/ 172 h 192"/>
                <a:gd name="T100" fmla="*/ 22 w 596"/>
                <a:gd name="T101" fmla="*/ 172 h 192"/>
                <a:gd name="T102" fmla="*/ 22 w 596"/>
                <a:gd name="T103" fmla="*/ 172 h 192"/>
                <a:gd name="T104" fmla="*/ 22 w 596"/>
                <a:gd name="T105" fmla="*/ 181 h 192"/>
                <a:gd name="T106" fmla="*/ 22 w 596"/>
                <a:gd name="T107" fmla="*/ 181 h 192"/>
                <a:gd name="T108" fmla="*/ 22 w 596"/>
                <a:gd name="T109" fmla="*/ 181 h 192"/>
                <a:gd name="T110" fmla="*/ 23 w 596"/>
                <a:gd name="T111" fmla="*/ 181 h 192"/>
                <a:gd name="T112" fmla="*/ 24 w 596"/>
                <a:gd name="T113" fmla="*/ 172 h 192"/>
                <a:gd name="T114" fmla="*/ 24 w 596"/>
                <a:gd name="T115" fmla="*/ 172 h 192"/>
                <a:gd name="T116" fmla="*/ 25 w 596"/>
                <a:gd name="T117" fmla="*/ 172 h 192"/>
                <a:gd name="T118" fmla="*/ 25 w 596"/>
                <a:gd name="T119" fmla="*/ 172 h 192"/>
                <a:gd name="T120" fmla="*/ 25 w 596"/>
                <a:gd name="T121" fmla="*/ 172 h 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6" h="192">
                  <a:moveTo>
                    <a:pt x="3" y="192"/>
                  </a:moveTo>
                  <a:lnTo>
                    <a:pt x="0" y="141"/>
                  </a:lnTo>
                  <a:lnTo>
                    <a:pt x="0" y="110"/>
                  </a:lnTo>
                  <a:lnTo>
                    <a:pt x="4" y="83"/>
                  </a:lnTo>
                  <a:lnTo>
                    <a:pt x="4" y="57"/>
                  </a:lnTo>
                  <a:lnTo>
                    <a:pt x="4" y="39"/>
                  </a:lnTo>
                  <a:lnTo>
                    <a:pt x="4" y="22"/>
                  </a:lnTo>
                  <a:lnTo>
                    <a:pt x="8" y="13"/>
                  </a:lnTo>
                  <a:lnTo>
                    <a:pt x="8" y="9"/>
                  </a:lnTo>
                  <a:lnTo>
                    <a:pt x="12" y="0"/>
                  </a:lnTo>
                  <a:lnTo>
                    <a:pt x="12" y="4"/>
                  </a:lnTo>
                  <a:lnTo>
                    <a:pt x="12" y="0"/>
                  </a:lnTo>
                  <a:lnTo>
                    <a:pt x="15" y="9"/>
                  </a:lnTo>
                  <a:lnTo>
                    <a:pt x="15" y="13"/>
                  </a:lnTo>
                  <a:lnTo>
                    <a:pt x="15" y="9"/>
                  </a:lnTo>
                  <a:lnTo>
                    <a:pt x="15" y="22"/>
                  </a:lnTo>
                  <a:lnTo>
                    <a:pt x="19" y="31"/>
                  </a:lnTo>
                  <a:lnTo>
                    <a:pt x="19" y="22"/>
                  </a:lnTo>
                  <a:lnTo>
                    <a:pt x="19" y="31"/>
                  </a:lnTo>
                  <a:lnTo>
                    <a:pt x="19" y="22"/>
                  </a:lnTo>
                  <a:lnTo>
                    <a:pt x="23" y="22"/>
                  </a:lnTo>
                  <a:lnTo>
                    <a:pt x="23" y="31"/>
                  </a:lnTo>
                  <a:lnTo>
                    <a:pt x="27" y="31"/>
                  </a:lnTo>
                  <a:lnTo>
                    <a:pt x="30" y="35"/>
                  </a:lnTo>
                  <a:lnTo>
                    <a:pt x="30" y="44"/>
                  </a:lnTo>
                  <a:lnTo>
                    <a:pt x="30" y="39"/>
                  </a:lnTo>
                  <a:lnTo>
                    <a:pt x="30" y="53"/>
                  </a:lnTo>
                  <a:lnTo>
                    <a:pt x="34" y="44"/>
                  </a:lnTo>
                  <a:lnTo>
                    <a:pt x="34" y="53"/>
                  </a:lnTo>
                  <a:lnTo>
                    <a:pt x="34" y="44"/>
                  </a:lnTo>
                  <a:lnTo>
                    <a:pt x="34" y="53"/>
                  </a:lnTo>
                  <a:lnTo>
                    <a:pt x="38" y="53"/>
                  </a:lnTo>
                  <a:lnTo>
                    <a:pt x="38" y="57"/>
                  </a:lnTo>
                  <a:lnTo>
                    <a:pt x="38" y="61"/>
                  </a:lnTo>
                  <a:lnTo>
                    <a:pt x="42" y="66"/>
                  </a:lnTo>
                  <a:lnTo>
                    <a:pt x="42" y="57"/>
                  </a:lnTo>
                  <a:lnTo>
                    <a:pt x="42" y="66"/>
                  </a:lnTo>
                  <a:lnTo>
                    <a:pt x="45" y="66"/>
                  </a:lnTo>
                  <a:lnTo>
                    <a:pt x="45" y="70"/>
                  </a:lnTo>
                  <a:lnTo>
                    <a:pt x="45" y="66"/>
                  </a:lnTo>
                  <a:lnTo>
                    <a:pt x="45" y="75"/>
                  </a:lnTo>
                  <a:lnTo>
                    <a:pt x="49" y="70"/>
                  </a:lnTo>
                  <a:lnTo>
                    <a:pt x="49" y="79"/>
                  </a:lnTo>
                  <a:lnTo>
                    <a:pt x="49" y="75"/>
                  </a:lnTo>
                  <a:lnTo>
                    <a:pt x="49" y="79"/>
                  </a:lnTo>
                  <a:lnTo>
                    <a:pt x="53" y="79"/>
                  </a:lnTo>
                  <a:lnTo>
                    <a:pt x="53" y="88"/>
                  </a:lnTo>
                  <a:lnTo>
                    <a:pt x="53" y="79"/>
                  </a:lnTo>
                  <a:lnTo>
                    <a:pt x="53" y="83"/>
                  </a:lnTo>
                  <a:lnTo>
                    <a:pt x="56" y="88"/>
                  </a:lnTo>
                  <a:lnTo>
                    <a:pt x="56" y="92"/>
                  </a:lnTo>
                  <a:lnTo>
                    <a:pt x="56" y="88"/>
                  </a:lnTo>
                  <a:lnTo>
                    <a:pt x="56" y="92"/>
                  </a:lnTo>
                  <a:lnTo>
                    <a:pt x="60" y="88"/>
                  </a:lnTo>
                  <a:lnTo>
                    <a:pt x="60" y="97"/>
                  </a:lnTo>
                  <a:lnTo>
                    <a:pt x="60" y="92"/>
                  </a:lnTo>
                  <a:lnTo>
                    <a:pt x="64" y="105"/>
                  </a:lnTo>
                  <a:lnTo>
                    <a:pt x="64" y="92"/>
                  </a:lnTo>
                  <a:lnTo>
                    <a:pt x="64" y="97"/>
                  </a:lnTo>
                  <a:lnTo>
                    <a:pt x="64" y="92"/>
                  </a:lnTo>
                  <a:lnTo>
                    <a:pt x="64" y="97"/>
                  </a:lnTo>
                  <a:lnTo>
                    <a:pt x="68" y="92"/>
                  </a:lnTo>
                  <a:lnTo>
                    <a:pt x="68" y="97"/>
                  </a:lnTo>
                  <a:lnTo>
                    <a:pt x="68" y="105"/>
                  </a:lnTo>
                  <a:lnTo>
                    <a:pt x="68" y="101"/>
                  </a:lnTo>
                  <a:lnTo>
                    <a:pt x="71" y="105"/>
                  </a:lnTo>
                  <a:lnTo>
                    <a:pt x="71" y="101"/>
                  </a:lnTo>
                  <a:lnTo>
                    <a:pt x="71" y="110"/>
                  </a:lnTo>
                  <a:lnTo>
                    <a:pt x="75" y="105"/>
                  </a:lnTo>
                  <a:lnTo>
                    <a:pt x="75" y="101"/>
                  </a:lnTo>
                  <a:lnTo>
                    <a:pt x="75" y="114"/>
                  </a:lnTo>
                  <a:lnTo>
                    <a:pt x="75" y="97"/>
                  </a:lnTo>
                  <a:lnTo>
                    <a:pt x="75" y="110"/>
                  </a:lnTo>
                  <a:lnTo>
                    <a:pt x="79" y="105"/>
                  </a:lnTo>
                  <a:lnTo>
                    <a:pt x="79" y="110"/>
                  </a:lnTo>
                  <a:lnTo>
                    <a:pt x="79" y="114"/>
                  </a:lnTo>
                  <a:lnTo>
                    <a:pt x="79" y="110"/>
                  </a:lnTo>
                  <a:lnTo>
                    <a:pt x="79" y="114"/>
                  </a:lnTo>
                  <a:lnTo>
                    <a:pt x="83" y="114"/>
                  </a:lnTo>
                  <a:lnTo>
                    <a:pt x="83" y="110"/>
                  </a:lnTo>
                  <a:lnTo>
                    <a:pt x="83" y="114"/>
                  </a:lnTo>
                  <a:lnTo>
                    <a:pt x="83" y="118"/>
                  </a:lnTo>
                  <a:lnTo>
                    <a:pt x="86" y="118"/>
                  </a:lnTo>
                  <a:lnTo>
                    <a:pt x="86" y="114"/>
                  </a:lnTo>
                  <a:lnTo>
                    <a:pt x="86" y="118"/>
                  </a:lnTo>
                  <a:lnTo>
                    <a:pt x="90" y="123"/>
                  </a:lnTo>
                  <a:lnTo>
                    <a:pt x="90" y="118"/>
                  </a:lnTo>
                  <a:lnTo>
                    <a:pt x="90" y="114"/>
                  </a:lnTo>
                  <a:lnTo>
                    <a:pt x="90" y="118"/>
                  </a:lnTo>
                  <a:lnTo>
                    <a:pt x="94" y="127"/>
                  </a:lnTo>
                  <a:lnTo>
                    <a:pt x="94" y="114"/>
                  </a:lnTo>
                  <a:lnTo>
                    <a:pt x="94" y="127"/>
                  </a:lnTo>
                  <a:lnTo>
                    <a:pt x="94" y="114"/>
                  </a:lnTo>
                  <a:lnTo>
                    <a:pt x="94" y="123"/>
                  </a:lnTo>
                  <a:lnTo>
                    <a:pt x="98" y="114"/>
                  </a:lnTo>
                  <a:lnTo>
                    <a:pt x="98" y="123"/>
                  </a:lnTo>
                  <a:lnTo>
                    <a:pt x="98" y="127"/>
                  </a:lnTo>
                  <a:lnTo>
                    <a:pt x="101" y="127"/>
                  </a:lnTo>
                  <a:lnTo>
                    <a:pt x="101" y="123"/>
                  </a:lnTo>
                  <a:lnTo>
                    <a:pt x="101" y="127"/>
                  </a:lnTo>
                  <a:lnTo>
                    <a:pt x="106" y="132"/>
                  </a:lnTo>
                  <a:lnTo>
                    <a:pt x="106" y="127"/>
                  </a:lnTo>
                  <a:lnTo>
                    <a:pt x="109" y="127"/>
                  </a:lnTo>
                  <a:lnTo>
                    <a:pt x="109" y="132"/>
                  </a:lnTo>
                  <a:lnTo>
                    <a:pt x="112" y="127"/>
                  </a:lnTo>
                  <a:lnTo>
                    <a:pt x="112" y="132"/>
                  </a:lnTo>
                  <a:lnTo>
                    <a:pt x="112" y="136"/>
                  </a:lnTo>
                  <a:lnTo>
                    <a:pt x="112" y="132"/>
                  </a:lnTo>
                  <a:lnTo>
                    <a:pt x="116" y="136"/>
                  </a:lnTo>
                  <a:lnTo>
                    <a:pt x="116" y="127"/>
                  </a:lnTo>
                  <a:lnTo>
                    <a:pt x="116" y="132"/>
                  </a:lnTo>
                  <a:lnTo>
                    <a:pt x="116" y="136"/>
                  </a:lnTo>
                  <a:lnTo>
                    <a:pt x="120" y="127"/>
                  </a:lnTo>
                  <a:lnTo>
                    <a:pt x="120" y="132"/>
                  </a:lnTo>
                  <a:lnTo>
                    <a:pt x="120" y="136"/>
                  </a:lnTo>
                  <a:lnTo>
                    <a:pt x="124" y="141"/>
                  </a:lnTo>
                  <a:lnTo>
                    <a:pt x="124" y="136"/>
                  </a:lnTo>
                  <a:lnTo>
                    <a:pt x="124" y="141"/>
                  </a:lnTo>
                  <a:lnTo>
                    <a:pt x="124" y="136"/>
                  </a:lnTo>
                  <a:lnTo>
                    <a:pt x="127" y="132"/>
                  </a:lnTo>
                  <a:lnTo>
                    <a:pt x="127" y="136"/>
                  </a:lnTo>
                  <a:lnTo>
                    <a:pt x="127" y="141"/>
                  </a:lnTo>
                  <a:lnTo>
                    <a:pt x="132" y="136"/>
                  </a:lnTo>
                  <a:lnTo>
                    <a:pt x="132" y="146"/>
                  </a:lnTo>
                  <a:lnTo>
                    <a:pt x="132" y="141"/>
                  </a:lnTo>
                  <a:lnTo>
                    <a:pt x="132" y="136"/>
                  </a:lnTo>
                  <a:lnTo>
                    <a:pt x="132" y="141"/>
                  </a:lnTo>
                  <a:lnTo>
                    <a:pt x="135" y="141"/>
                  </a:lnTo>
                  <a:lnTo>
                    <a:pt x="135" y="150"/>
                  </a:lnTo>
                  <a:lnTo>
                    <a:pt x="135" y="141"/>
                  </a:lnTo>
                  <a:lnTo>
                    <a:pt x="135" y="136"/>
                  </a:lnTo>
                  <a:lnTo>
                    <a:pt x="139" y="136"/>
                  </a:lnTo>
                  <a:lnTo>
                    <a:pt x="139" y="141"/>
                  </a:lnTo>
                  <a:lnTo>
                    <a:pt x="142" y="141"/>
                  </a:lnTo>
                  <a:lnTo>
                    <a:pt x="142" y="146"/>
                  </a:lnTo>
                  <a:lnTo>
                    <a:pt x="142" y="141"/>
                  </a:lnTo>
                  <a:lnTo>
                    <a:pt x="142" y="136"/>
                  </a:lnTo>
                  <a:lnTo>
                    <a:pt x="147" y="146"/>
                  </a:lnTo>
                  <a:lnTo>
                    <a:pt x="147" y="141"/>
                  </a:lnTo>
                  <a:lnTo>
                    <a:pt x="147" y="146"/>
                  </a:lnTo>
                  <a:lnTo>
                    <a:pt x="147" y="141"/>
                  </a:lnTo>
                  <a:lnTo>
                    <a:pt x="150" y="146"/>
                  </a:lnTo>
                  <a:lnTo>
                    <a:pt x="150" y="154"/>
                  </a:lnTo>
                  <a:lnTo>
                    <a:pt x="150" y="141"/>
                  </a:lnTo>
                  <a:lnTo>
                    <a:pt x="150" y="146"/>
                  </a:lnTo>
                  <a:lnTo>
                    <a:pt x="154" y="150"/>
                  </a:lnTo>
                  <a:lnTo>
                    <a:pt x="154" y="146"/>
                  </a:lnTo>
                  <a:lnTo>
                    <a:pt x="154" y="141"/>
                  </a:lnTo>
                  <a:lnTo>
                    <a:pt x="154" y="150"/>
                  </a:lnTo>
                  <a:lnTo>
                    <a:pt x="157" y="159"/>
                  </a:lnTo>
                  <a:lnTo>
                    <a:pt x="157" y="146"/>
                  </a:lnTo>
                  <a:lnTo>
                    <a:pt x="157" y="150"/>
                  </a:lnTo>
                  <a:lnTo>
                    <a:pt x="157" y="146"/>
                  </a:lnTo>
                  <a:lnTo>
                    <a:pt x="161" y="150"/>
                  </a:lnTo>
                  <a:lnTo>
                    <a:pt x="161" y="146"/>
                  </a:lnTo>
                  <a:lnTo>
                    <a:pt x="161" y="150"/>
                  </a:lnTo>
                  <a:lnTo>
                    <a:pt x="161" y="154"/>
                  </a:lnTo>
                  <a:lnTo>
                    <a:pt x="165" y="146"/>
                  </a:lnTo>
                  <a:lnTo>
                    <a:pt x="165" y="150"/>
                  </a:lnTo>
                  <a:lnTo>
                    <a:pt x="165" y="141"/>
                  </a:lnTo>
                  <a:lnTo>
                    <a:pt x="165" y="150"/>
                  </a:lnTo>
                  <a:lnTo>
                    <a:pt x="168" y="146"/>
                  </a:lnTo>
                  <a:lnTo>
                    <a:pt x="168" y="150"/>
                  </a:lnTo>
                  <a:lnTo>
                    <a:pt x="168" y="154"/>
                  </a:lnTo>
                  <a:lnTo>
                    <a:pt x="168" y="146"/>
                  </a:lnTo>
                  <a:lnTo>
                    <a:pt x="168" y="150"/>
                  </a:lnTo>
                  <a:lnTo>
                    <a:pt x="173" y="141"/>
                  </a:lnTo>
                  <a:lnTo>
                    <a:pt x="173" y="150"/>
                  </a:lnTo>
                  <a:lnTo>
                    <a:pt x="173" y="141"/>
                  </a:lnTo>
                  <a:lnTo>
                    <a:pt x="176" y="154"/>
                  </a:lnTo>
                  <a:lnTo>
                    <a:pt x="176" y="150"/>
                  </a:lnTo>
                  <a:lnTo>
                    <a:pt x="180" y="159"/>
                  </a:lnTo>
                  <a:lnTo>
                    <a:pt x="180" y="150"/>
                  </a:lnTo>
                  <a:lnTo>
                    <a:pt x="180" y="154"/>
                  </a:lnTo>
                  <a:lnTo>
                    <a:pt x="183" y="154"/>
                  </a:lnTo>
                  <a:lnTo>
                    <a:pt x="183" y="150"/>
                  </a:lnTo>
                  <a:lnTo>
                    <a:pt x="183" y="163"/>
                  </a:lnTo>
                  <a:lnTo>
                    <a:pt x="188" y="154"/>
                  </a:lnTo>
                  <a:lnTo>
                    <a:pt x="188" y="150"/>
                  </a:lnTo>
                  <a:lnTo>
                    <a:pt x="191" y="154"/>
                  </a:lnTo>
                  <a:lnTo>
                    <a:pt x="191" y="150"/>
                  </a:lnTo>
                  <a:lnTo>
                    <a:pt x="191" y="154"/>
                  </a:lnTo>
                  <a:lnTo>
                    <a:pt x="195" y="150"/>
                  </a:lnTo>
                  <a:lnTo>
                    <a:pt x="195" y="154"/>
                  </a:lnTo>
                  <a:lnTo>
                    <a:pt x="195" y="150"/>
                  </a:lnTo>
                  <a:lnTo>
                    <a:pt x="195" y="154"/>
                  </a:lnTo>
                  <a:lnTo>
                    <a:pt x="199" y="159"/>
                  </a:lnTo>
                  <a:lnTo>
                    <a:pt x="199" y="150"/>
                  </a:lnTo>
                  <a:lnTo>
                    <a:pt x="199" y="163"/>
                  </a:lnTo>
                  <a:lnTo>
                    <a:pt x="199" y="154"/>
                  </a:lnTo>
                  <a:lnTo>
                    <a:pt x="203" y="154"/>
                  </a:lnTo>
                  <a:lnTo>
                    <a:pt x="203" y="150"/>
                  </a:lnTo>
                  <a:lnTo>
                    <a:pt x="203" y="159"/>
                  </a:lnTo>
                  <a:lnTo>
                    <a:pt x="203" y="150"/>
                  </a:lnTo>
                  <a:lnTo>
                    <a:pt x="206" y="154"/>
                  </a:lnTo>
                  <a:lnTo>
                    <a:pt x="206" y="159"/>
                  </a:lnTo>
                  <a:lnTo>
                    <a:pt x="206" y="154"/>
                  </a:lnTo>
                  <a:lnTo>
                    <a:pt x="210" y="159"/>
                  </a:lnTo>
                  <a:lnTo>
                    <a:pt x="210" y="154"/>
                  </a:lnTo>
                  <a:lnTo>
                    <a:pt x="210" y="159"/>
                  </a:lnTo>
                  <a:lnTo>
                    <a:pt x="214" y="163"/>
                  </a:lnTo>
                  <a:lnTo>
                    <a:pt x="214" y="154"/>
                  </a:lnTo>
                  <a:lnTo>
                    <a:pt x="214" y="150"/>
                  </a:lnTo>
                  <a:lnTo>
                    <a:pt x="217" y="154"/>
                  </a:lnTo>
                  <a:lnTo>
                    <a:pt x="217" y="150"/>
                  </a:lnTo>
                  <a:lnTo>
                    <a:pt x="217" y="154"/>
                  </a:lnTo>
                  <a:lnTo>
                    <a:pt x="217" y="159"/>
                  </a:lnTo>
                  <a:lnTo>
                    <a:pt x="221" y="159"/>
                  </a:lnTo>
                  <a:lnTo>
                    <a:pt x="221" y="154"/>
                  </a:lnTo>
                  <a:lnTo>
                    <a:pt x="225" y="159"/>
                  </a:lnTo>
                  <a:lnTo>
                    <a:pt x="225" y="154"/>
                  </a:lnTo>
                  <a:lnTo>
                    <a:pt x="225" y="163"/>
                  </a:lnTo>
                  <a:lnTo>
                    <a:pt x="225" y="154"/>
                  </a:lnTo>
                  <a:lnTo>
                    <a:pt x="229" y="154"/>
                  </a:lnTo>
                  <a:lnTo>
                    <a:pt x="229" y="159"/>
                  </a:lnTo>
                  <a:lnTo>
                    <a:pt x="229" y="154"/>
                  </a:lnTo>
                  <a:lnTo>
                    <a:pt x="229" y="159"/>
                  </a:lnTo>
                  <a:lnTo>
                    <a:pt x="232" y="154"/>
                  </a:lnTo>
                  <a:lnTo>
                    <a:pt x="232" y="163"/>
                  </a:lnTo>
                  <a:lnTo>
                    <a:pt x="232" y="159"/>
                  </a:lnTo>
                  <a:lnTo>
                    <a:pt x="232" y="163"/>
                  </a:lnTo>
                  <a:lnTo>
                    <a:pt x="232" y="154"/>
                  </a:lnTo>
                  <a:lnTo>
                    <a:pt x="236" y="159"/>
                  </a:lnTo>
                  <a:lnTo>
                    <a:pt x="236" y="154"/>
                  </a:lnTo>
                  <a:lnTo>
                    <a:pt x="236" y="159"/>
                  </a:lnTo>
                  <a:lnTo>
                    <a:pt x="236" y="154"/>
                  </a:lnTo>
                  <a:lnTo>
                    <a:pt x="240" y="159"/>
                  </a:lnTo>
                  <a:lnTo>
                    <a:pt x="244" y="150"/>
                  </a:lnTo>
                  <a:lnTo>
                    <a:pt x="244" y="163"/>
                  </a:lnTo>
                  <a:lnTo>
                    <a:pt x="244" y="159"/>
                  </a:lnTo>
                  <a:lnTo>
                    <a:pt x="247" y="159"/>
                  </a:lnTo>
                  <a:lnTo>
                    <a:pt x="247" y="163"/>
                  </a:lnTo>
                  <a:lnTo>
                    <a:pt x="247" y="159"/>
                  </a:lnTo>
                  <a:lnTo>
                    <a:pt x="247" y="163"/>
                  </a:lnTo>
                  <a:lnTo>
                    <a:pt x="251" y="159"/>
                  </a:lnTo>
                  <a:lnTo>
                    <a:pt x="251" y="163"/>
                  </a:lnTo>
                  <a:lnTo>
                    <a:pt x="251" y="159"/>
                  </a:lnTo>
                  <a:lnTo>
                    <a:pt x="251" y="163"/>
                  </a:lnTo>
                  <a:lnTo>
                    <a:pt x="255" y="159"/>
                  </a:lnTo>
                  <a:lnTo>
                    <a:pt x="255" y="163"/>
                  </a:lnTo>
                  <a:lnTo>
                    <a:pt x="255" y="154"/>
                  </a:lnTo>
                  <a:lnTo>
                    <a:pt x="259" y="159"/>
                  </a:lnTo>
                  <a:lnTo>
                    <a:pt x="259" y="163"/>
                  </a:lnTo>
                  <a:lnTo>
                    <a:pt x="259" y="159"/>
                  </a:lnTo>
                  <a:lnTo>
                    <a:pt x="259" y="163"/>
                  </a:lnTo>
                  <a:lnTo>
                    <a:pt x="262" y="163"/>
                  </a:lnTo>
                  <a:lnTo>
                    <a:pt x="262" y="159"/>
                  </a:lnTo>
                  <a:lnTo>
                    <a:pt x="266" y="163"/>
                  </a:lnTo>
                  <a:lnTo>
                    <a:pt x="266" y="159"/>
                  </a:lnTo>
                  <a:lnTo>
                    <a:pt x="266" y="163"/>
                  </a:lnTo>
                  <a:lnTo>
                    <a:pt x="270" y="163"/>
                  </a:lnTo>
                  <a:lnTo>
                    <a:pt x="270" y="159"/>
                  </a:lnTo>
                  <a:lnTo>
                    <a:pt x="270" y="163"/>
                  </a:lnTo>
                  <a:lnTo>
                    <a:pt x="273" y="172"/>
                  </a:lnTo>
                  <a:lnTo>
                    <a:pt x="273" y="163"/>
                  </a:lnTo>
                  <a:lnTo>
                    <a:pt x="277" y="163"/>
                  </a:lnTo>
                  <a:lnTo>
                    <a:pt x="281" y="163"/>
                  </a:lnTo>
                  <a:lnTo>
                    <a:pt x="281" y="172"/>
                  </a:lnTo>
                  <a:lnTo>
                    <a:pt x="281" y="163"/>
                  </a:lnTo>
                  <a:lnTo>
                    <a:pt x="285" y="163"/>
                  </a:lnTo>
                  <a:lnTo>
                    <a:pt x="285" y="172"/>
                  </a:lnTo>
                  <a:lnTo>
                    <a:pt x="285" y="163"/>
                  </a:lnTo>
                  <a:lnTo>
                    <a:pt x="288" y="163"/>
                  </a:lnTo>
                  <a:lnTo>
                    <a:pt x="288" y="159"/>
                  </a:lnTo>
                  <a:lnTo>
                    <a:pt x="288" y="163"/>
                  </a:lnTo>
                  <a:lnTo>
                    <a:pt x="292" y="163"/>
                  </a:lnTo>
                  <a:lnTo>
                    <a:pt x="292" y="172"/>
                  </a:lnTo>
                  <a:lnTo>
                    <a:pt x="296" y="163"/>
                  </a:lnTo>
                  <a:lnTo>
                    <a:pt x="296" y="172"/>
                  </a:lnTo>
                  <a:lnTo>
                    <a:pt x="296" y="163"/>
                  </a:lnTo>
                  <a:lnTo>
                    <a:pt x="300" y="172"/>
                  </a:lnTo>
                  <a:lnTo>
                    <a:pt x="300" y="163"/>
                  </a:lnTo>
                  <a:lnTo>
                    <a:pt x="300" y="172"/>
                  </a:lnTo>
                  <a:lnTo>
                    <a:pt x="300" y="163"/>
                  </a:lnTo>
                  <a:lnTo>
                    <a:pt x="303" y="172"/>
                  </a:lnTo>
                  <a:lnTo>
                    <a:pt x="303" y="163"/>
                  </a:lnTo>
                  <a:lnTo>
                    <a:pt x="307" y="163"/>
                  </a:lnTo>
                  <a:lnTo>
                    <a:pt x="307" y="172"/>
                  </a:lnTo>
                  <a:lnTo>
                    <a:pt x="311" y="163"/>
                  </a:lnTo>
                  <a:lnTo>
                    <a:pt x="311" y="172"/>
                  </a:lnTo>
                  <a:lnTo>
                    <a:pt x="311" y="163"/>
                  </a:lnTo>
                  <a:lnTo>
                    <a:pt x="315" y="163"/>
                  </a:lnTo>
                  <a:lnTo>
                    <a:pt x="315" y="172"/>
                  </a:lnTo>
                  <a:lnTo>
                    <a:pt x="315" y="163"/>
                  </a:lnTo>
                  <a:lnTo>
                    <a:pt x="318" y="172"/>
                  </a:lnTo>
                  <a:lnTo>
                    <a:pt x="318" y="163"/>
                  </a:lnTo>
                  <a:lnTo>
                    <a:pt x="323" y="172"/>
                  </a:lnTo>
                  <a:lnTo>
                    <a:pt x="326" y="163"/>
                  </a:lnTo>
                  <a:lnTo>
                    <a:pt x="326" y="172"/>
                  </a:lnTo>
                  <a:lnTo>
                    <a:pt x="329" y="172"/>
                  </a:lnTo>
                  <a:lnTo>
                    <a:pt x="329" y="163"/>
                  </a:lnTo>
                  <a:lnTo>
                    <a:pt x="333" y="172"/>
                  </a:lnTo>
                  <a:lnTo>
                    <a:pt x="333" y="163"/>
                  </a:lnTo>
                  <a:lnTo>
                    <a:pt x="333" y="172"/>
                  </a:lnTo>
                  <a:lnTo>
                    <a:pt x="333" y="163"/>
                  </a:lnTo>
                  <a:lnTo>
                    <a:pt x="337" y="172"/>
                  </a:lnTo>
                  <a:lnTo>
                    <a:pt x="341" y="163"/>
                  </a:lnTo>
                  <a:lnTo>
                    <a:pt x="344" y="172"/>
                  </a:lnTo>
                  <a:lnTo>
                    <a:pt x="344" y="163"/>
                  </a:lnTo>
                  <a:lnTo>
                    <a:pt x="344" y="172"/>
                  </a:lnTo>
                  <a:lnTo>
                    <a:pt x="349" y="172"/>
                  </a:lnTo>
                  <a:lnTo>
                    <a:pt x="352" y="172"/>
                  </a:lnTo>
                  <a:lnTo>
                    <a:pt x="352" y="181"/>
                  </a:lnTo>
                  <a:lnTo>
                    <a:pt x="352" y="172"/>
                  </a:lnTo>
                  <a:lnTo>
                    <a:pt x="352" y="163"/>
                  </a:lnTo>
                  <a:lnTo>
                    <a:pt x="356" y="172"/>
                  </a:lnTo>
                  <a:lnTo>
                    <a:pt x="356" y="163"/>
                  </a:lnTo>
                  <a:lnTo>
                    <a:pt x="356" y="181"/>
                  </a:lnTo>
                  <a:lnTo>
                    <a:pt x="359" y="163"/>
                  </a:lnTo>
                  <a:lnTo>
                    <a:pt x="359" y="172"/>
                  </a:lnTo>
                  <a:lnTo>
                    <a:pt x="359" y="163"/>
                  </a:lnTo>
                  <a:lnTo>
                    <a:pt x="364" y="172"/>
                  </a:lnTo>
                  <a:lnTo>
                    <a:pt x="364" y="163"/>
                  </a:lnTo>
                  <a:lnTo>
                    <a:pt x="367" y="163"/>
                  </a:lnTo>
                  <a:lnTo>
                    <a:pt x="371" y="172"/>
                  </a:lnTo>
                  <a:lnTo>
                    <a:pt x="371" y="163"/>
                  </a:lnTo>
                  <a:lnTo>
                    <a:pt x="374" y="163"/>
                  </a:lnTo>
                  <a:lnTo>
                    <a:pt x="379" y="172"/>
                  </a:lnTo>
                  <a:lnTo>
                    <a:pt x="382" y="163"/>
                  </a:lnTo>
                  <a:lnTo>
                    <a:pt x="385" y="172"/>
                  </a:lnTo>
                  <a:lnTo>
                    <a:pt x="385" y="163"/>
                  </a:lnTo>
                  <a:lnTo>
                    <a:pt x="390" y="163"/>
                  </a:lnTo>
                  <a:lnTo>
                    <a:pt x="390" y="172"/>
                  </a:lnTo>
                  <a:lnTo>
                    <a:pt x="393" y="172"/>
                  </a:lnTo>
                  <a:lnTo>
                    <a:pt x="397" y="163"/>
                  </a:lnTo>
                  <a:lnTo>
                    <a:pt x="400" y="172"/>
                  </a:lnTo>
                  <a:lnTo>
                    <a:pt x="400" y="163"/>
                  </a:lnTo>
                  <a:lnTo>
                    <a:pt x="405" y="163"/>
                  </a:lnTo>
                  <a:lnTo>
                    <a:pt x="405" y="172"/>
                  </a:lnTo>
                  <a:lnTo>
                    <a:pt x="408" y="163"/>
                  </a:lnTo>
                  <a:lnTo>
                    <a:pt x="408" y="172"/>
                  </a:lnTo>
                  <a:lnTo>
                    <a:pt x="412" y="172"/>
                  </a:lnTo>
                  <a:lnTo>
                    <a:pt x="412" y="163"/>
                  </a:lnTo>
                  <a:lnTo>
                    <a:pt x="416" y="172"/>
                  </a:lnTo>
                  <a:lnTo>
                    <a:pt x="416" y="163"/>
                  </a:lnTo>
                  <a:lnTo>
                    <a:pt x="420" y="172"/>
                  </a:lnTo>
                  <a:lnTo>
                    <a:pt x="423" y="163"/>
                  </a:lnTo>
                  <a:lnTo>
                    <a:pt x="427" y="163"/>
                  </a:lnTo>
                  <a:lnTo>
                    <a:pt x="427" y="181"/>
                  </a:lnTo>
                  <a:lnTo>
                    <a:pt x="427" y="163"/>
                  </a:lnTo>
                  <a:lnTo>
                    <a:pt x="431" y="163"/>
                  </a:lnTo>
                  <a:lnTo>
                    <a:pt x="431" y="172"/>
                  </a:lnTo>
                  <a:lnTo>
                    <a:pt x="435" y="163"/>
                  </a:lnTo>
                  <a:lnTo>
                    <a:pt x="438" y="172"/>
                  </a:lnTo>
                  <a:lnTo>
                    <a:pt x="442" y="172"/>
                  </a:lnTo>
                  <a:lnTo>
                    <a:pt x="446" y="172"/>
                  </a:lnTo>
                  <a:lnTo>
                    <a:pt x="446" y="163"/>
                  </a:lnTo>
                  <a:lnTo>
                    <a:pt x="449" y="163"/>
                  </a:lnTo>
                  <a:lnTo>
                    <a:pt x="453" y="163"/>
                  </a:lnTo>
                  <a:lnTo>
                    <a:pt x="457" y="172"/>
                  </a:lnTo>
                  <a:lnTo>
                    <a:pt x="457" y="163"/>
                  </a:lnTo>
                  <a:lnTo>
                    <a:pt x="461" y="163"/>
                  </a:lnTo>
                  <a:lnTo>
                    <a:pt x="461" y="172"/>
                  </a:lnTo>
                  <a:lnTo>
                    <a:pt x="464" y="172"/>
                  </a:lnTo>
                  <a:lnTo>
                    <a:pt x="468" y="181"/>
                  </a:lnTo>
                  <a:lnTo>
                    <a:pt x="468" y="172"/>
                  </a:lnTo>
                  <a:lnTo>
                    <a:pt x="468" y="181"/>
                  </a:lnTo>
                  <a:lnTo>
                    <a:pt x="472" y="172"/>
                  </a:lnTo>
                  <a:lnTo>
                    <a:pt x="476" y="172"/>
                  </a:lnTo>
                  <a:lnTo>
                    <a:pt x="479" y="181"/>
                  </a:lnTo>
                  <a:lnTo>
                    <a:pt x="479" y="172"/>
                  </a:lnTo>
                  <a:lnTo>
                    <a:pt x="483" y="181"/>
                  </a:lnTo>
                  <a:lnTo>
                    <a:pt x="483" y="172"/>
                  </a:lnTo>
                  <a:lnTo>
                    <a:pt x="487" y="172"/>
                  </a:lnTo>
                  <a:lnTo>
                    <a:pt x="490" y="172"/>
                  </a:lnTo>
                  <a:lnTo>
                    <a:pt x="494" y="172"/>
                  </a:lnTo>
                  <a:lnTo>
                    <a:pt x="494" y="163"/>
                  </a:lnTo>
                  <a:lnTo>
                    <a:pt x="494" y="172"/>
                  </a:lnTo>
                  <a:lnTo>
                    <a:pt x="498" y="172"/>
                  </a:lnTo>
                  <a:lnTo>
                    <a:pt x="498" y="181"/>
                  </a:lnTo>
                  <a:lnTo>
                    <a:pt x="498" y="172"/>
                  </a:lnTo>
                  <a:lnTo>
                    <a:pt x="502" y="172"/>
                  </a:lnTo>
                  <a:lnTo>
                    <a:pt x="505" y="172"/>
                  </a:lnTo>
                  <a:lnTo>
                    <a:pt x="509" y="172"/>
                  </a:lnTo>
                  <a:lnTo>
                    <a:pt x="509" y="181"/>
                  </a:lnTo>
                  <a:lnTo>
                    <a:pt x="509" y="172"/>
                  </a:lnTo>
                  <a:lnTo>
                    <a:pt x="513" y="172"/>
                  </a:lnTo>
                  <a:lnTo>
                    <a:pt x="513" y="181"/>
                  </a:lnTo>
                  <a:lnTo>
                    <a:pt x="513" y="172"/>
                  </a:lnTo>
                  <a:lnTo>
                    <a:pt x="517" y="172"/>
                  </a:lnTo>
                  <a:lnTo>
                    <a:pt x="517" y="181"/>
                  </a:lnTo>
                  <a:lnTo>
                    <a:pt x="517" y="172"/>
                  </a:lnTo>
                  <a:lnTo>
                    <a:pt x="517" y="181"/>
                  </a:lnTo>
                  <a:lnTo>
                    <a:pt x="520" y="181"/>
                  </a:lnTo>
                  <a:lnTo>
                    <a:pt x="524" y="181"/>
                  </a:lnTo>
                  <a:lnTo>
                    <a:pt x="524" y="172"/>
                  </a:lnTo>
                  <a:lnTo>
                    <a:pt x="524" y="181"/>
                  </a:lnTo>
                  <a:lnTo>
                    <a:pt x="528" y="172"/>
                  </a:lnTo>
                  <a:lnTo>
                    <a:pt x="528" y="181"/>
                  </a:lnTo>
                  <a:lnTo>
                    <a:pt x="528" y="172"/>
                  </a:lnTo>
                  <a:lnTo>
                    <a:pt x="532" y="181"/>
                  </a:lnTo>
                  <a:lnTo>
                    <a:pt x="532" y="172"/>
                  </a:lnTo>
                  <a:lnTo>
                    <a:pt x="535" y="172"/>
                  </a:lnTo>
                  <a:lnTo>
                    <a:pt x="535" y="181"/>
                  </a:lnTo>
                  <a:lnTo>
                    <a:pt x="540" y="181"/>
                  </a:lnTo>
                  <a:lnTo>
                    <a:pt x="540" y="172"/>
                  </a:lnTo>
                  <a:lnTo>
                    <a:pt x="543" y="181"/>
                  </a:lnTo>
                  <a:lnTo>
                    <a:pt x="546" y="181"/>
                  </a:lnTo>
                  <a:lnTo>
                    <a:pt x="550" y="181"/>
                  </a:lnTo>
                  <a:lnTo>
                    <a:pt x="554" y="181"/>
                  </a:lnTo>
                  <a:lnTo>
                    <a:pt x="554" y="172"/>
                  </a:lnTo>
                  <a:lnTo>
                    <a:pt x="554" y="181"/>
                  </a:lnTo>
                  <a:lnTo>
                    <a:pt x="554" y="185"/>
                  </a:lnTo>
                  <a:lnTo>
                    <a:pt x="558" y="185"/>
                  </a:lnTo>
                  <a:lnTo>
                    <a:pt x="558" y="172"/>
                  </a:lnTo>
                  <a:lnTo>
                    <a:pt x="558" y="181"/>
                  </a:lnTo>
                  <a:lnTo>
                    <a:pt x="561" y="181"/>
                  </a:lnTo>
                  <a:lnTo>
                    <a:pt x="561" y="172"/>
                  </a:lnTo>
                  <a:lnTo>
                    <a:pt x="561" y="181"/>
                  </a:lnTo>
                  <a:lnTo>
                    <a:pt x="561" y="172"/>
                  </a:lnTo>
                  <a:lnTo>
                    <a:pt x="565" y="181"/>
                  </a:lnTo>
                  <a:lnTo>
                    <a:pt x="565" y="185"/>
                  </a:lnTo>
                  <a:lnTo>
                    <a:pt x="569" y="181"/>
                  </a:lnTo>
                  <a:lnTo>
                    <a:pt x="569" y="172"/>
                  </a:lnTo>
                  <a:lnTo>
                    <a:pt x="569" y="181"/>
                  </a:lnTo>
                  <a:lnTo>
                    <a:pt x="573" y="172"/>
                  </a:lnTo>
                  <a:lnTo>
                    <a:pt x="573" y="181"/>
                  </a:lnTo>
                  <a:lnTo>
                    <a:pt x="573" y="172"/>
                  </a:lnTo>
                  <a:lnTo>
                    <a:pt x="576" y="172"/>
                  </a:lnTo>
                  <a:lnTo>
                    <a:pt x="576" y="181"/>
                  </a:lnTo>
                  <a:lnTo>
                    <a:pt x="576" y="172"/>
                  </a:lnTo>
                  <a:lnTo>
                    <a:pt x="576" y="181"/>
                  </a:lnTo>
                  <a:lnTo>
                    <a:pt x="581" y="172"/>
                  </a:lnTo>
                  <a:lnTo>
                    <a:pt x="584" y="181"/>
                  </a:lnTo>
                  <a:lnTo>
                    <a:pt x="588" y="172"/>
                  </a:lnTo>
                  <a:lnTo>
                    <a:pt x="588" y="181"/>
                  </a:lnTo>
                  <a:lnTo>
                    <a:pt x="588" y="185"/>
                  </a:lnTo>
                  <a:lnTo>
                    <a:pt x="588" y="172"/>
                  </a:lnTo>
                  <a:lnTo>
                    <a:pt x="591" y="181"/>
                  </a:lnTo>
                  <a:lnTo>
                    <a:pt x="591" y="172"/>
                  </a:lnTo>
                  <a:lnTo>
                    <a:pt x="596" y="172"/>
                  </a:lnTo>
                  <a:lnTo>
                    <a:pt x="596" y="18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03560" name="Group 72"/>
          <p:cNvGrpSpPr>
            <a:grpSpLocks/>
          </p:cNvGrpSpPr>
          <p:nvPr/>
        </p:nvGrpSpPr>
        <p:grpSpPr bwMode="auto">
          <a:xfrm>
            <a:off x="4691063" y="4183063"/>
            <a:ext cx="963612" cy="300037"/>
            <a:chOff x="2780" y="3459"/>
            <a:chExt cx="607" cy="189"/>
          </a:xfrm>
        </p:grpSpPr>
        <p:sp>
          <p:nvSpPr>
            <p:cNvPr id="31844" name="Freeform 73"/>
            <p:cNvSpPr>
              <a:spLocks/>
            </p:cNvSpPr>
            <p:nvPr/>
          </p:nvSpPr>
          <p:spPr bwMode="auto">
            <a:xfrm>
              <a:off x="2898" y="3472"/>
              <a:ext cx="384" cy="176"/>
            </a:xfrm>
            <a:custGeom>
              <a:avLst/>
              <a:gdLst>
                <a:gd name="T0" fmla="*/ 1 w 601"/>
                <a:gd name="T1" fmla="*/ 0 h 273"/>
                <a:gd name="T2" fmla="*/ 1 w 601"/>
                <a:gd name="T3" fmla="*/ 1 h 273"/>
                <a:gd name="T4" fmla="*/ 1 w 601"/>
                <a:gd name="T5" fmla="*/ 0 h 273"/>
                <a:gd name="T6" fmla="*/ 1 w 601"/>
                <a:gd name="T7" fmla="*/ 1 h 273"/>
                <a:gd name="T8" fmla="*/ 1 w 601"/>
                <a:gd name="T9" fmla="*/ 1 h 273"/>
                <a:gd name="T10" fmla="*/ 1 w 601"/>
                <a:gd name="T11" fmla="*/ 1 h 273"/>
                <a:gd name="T12" fmla="*/ 1 w 601"/>
                <a:gd name="T13" fmla="*/ 1 h 273"/>
                <a:gd name="T14" fmla="*/ 1 w 601"/>
                <a:gd name="T15" fmla="*/ 1 h 273"/>
                <a:gd name="T16" fmla="*/ 1 w 601"/>
                <a:gd name="T17" fmla="*/ 1 h 273"/>
                <a:gd name="T18" fmla="*/ 1 w 601"/>
                <a:gd name="T19" fmla="*/ 1 h 273"/>
                <a:gd name="T20" fmla="*/ 1 w 601"/>
                <a:gd name="T21" fmla="*/ 1 h 273"/>
                <a:gd name="T22" fmla="*/ 1 w 601"/>
                <a:gd name="T23" fmla="*/ 1 h 273"/>
                <a:gd name="T24" fmla="*/ 1 w 601"/>
                <a:gd name="T25" fmla="*/ 1 h 273"/>
                <a:gd name="T26" fmla="*/ 1 w 601"/>
                <a:gd name="T27" fmla="*/ 1 h 273"/>
                <a:gd name="T28" fmla="*/ 1 w 601"/>
                <a:gd name="T29" fmla="*/ 1 h 273"/>
                <a:gd name="T30" fmla="*/ 1 w 601"/>
                <a:gd name="T31" fmla="*/ 1 h 273"/>
                <a:gd name="T32" fmla="*/ 1 w 601"/>
                <a:gd name="T33" fmla="*/ 1 h 273"/>
                <a:gd name="T34" fmla="*/ 1 w 601"/>
                <a:gd name="T35" fmla="*/ 1 h 273"/>
                <a:gd name="T36" fmla="*/ 1 w 601"/>
                <a:gd name="T37" fmla="*/ 1 h 273"/>
                <a:gd name="T38" fmla="*/ 1 w 601"/>
                <a:gd name="T39" fmla="*/ 1 h 273"/>
                <a:gd name="T40" fmla="*/ 1 w 601"/>
                <a:gd name="T41" fmla="*/ 1 h 273"/>
                <a:gd name="T42" fmla="*/ 1 w 601"/>
                <a:gd name="T43" fmla="*/ 1 h 273"/>
                <a:gd name="T44" fmla="*/ 1 w 601"/>
                <a:gd name="T45" fmla="*/ 1 h 273"/>
                <a:gd name="T46" fmla="*/ 1 w 601"/>
                <a:gd name="T47" fmla="*/ 1 h 273"/>
                <a:gd name="T48" fmla="*/ 1 w 601"/>
                <a:gd name="T49" fmla="*/ 1 h 273"/>
                <a:gd name="T50" fmla="*/ 1 w 601"/>
                <a:gd name="T51" fmla="*/ 1 h 273"/>
                <a:gd name="T52" fmla="*/ 1 w 601"/>
                <a:gd name="T53" fmla="*/ 1 h 273"/>
                <a:gd name="T54" fmla="*/ 1 w 601"/>
                <a:gd name="T55" fmla="*/ 1 h 273"/>
                <a:gd name="T56" fmla="*/ 1 w 601"/>
                <a:gd name="T57" fmla="*/ 1 h 273"/>
                <a:gd name="T58" fmla="*/ 1 w 601"/>
                <a:gd name="T59" fmla="*/ 1 h 273"/>
                <a:gd name="T60" fmla="*/ 1 w 601"/>
                <a:gd name="T61" fmla="*/ 1 h 273"/>
                <a:gd name="T62" fmla="*/ 2 w 601"/>
                <a:gd name="T63" fmla="*/ 1 h 273"/>
                <a:gd name="T64" fmla="*/ 2 w 601"/>
                <a:gd name="T65" fmla="*/ 1 h 273"/>
                <a:gd name="T66" fmla="*/ 2 w 601"/>
                <a:gd name="T67" fmla="*/ 1 h 273"/>
                <a:gd name="T68" fmla="*/ 2 w 601"/>
                <a:gd name="T69" fmla="*/ 1 h 273"/>
                <a:gd name="T70" fmla="*/ 2 w 601"/>
                <a:gd name="T71" fmla="*/ 1 h 273"/>
                <a:gd name="T72" fmla="*/ 2 w 601"/>
                <a:gd name="T73" fmla="*/ 1 h 273"/>
                <a:gd name="T74" fmla="*/ 2 w 601"/>
                <a:gd name="T75" fmla="*/ 1 h 273"/>
                <a:gd name="T76" fmla="*/ 2 w 601"/>
                <a:gd name="T77" fmla="*/ 1 h 273"/>
                <a:gd name="T78" fmla="*/ 2 w 601"/>
                <a:gd name="T79" fmla="*/ 1 h 273"/>
                <a:gd name="T80" fmla="*/ 2 w 601"/>
                <a:gd name="T81" fmla="*/ 1 h 273"/>
                <a:gd name="T82" fmla="*/ 2 w 601"/>
                <a:gd name="T83" fmla="*/ 1 h 273"/>
                <a:gd name="T84" fmla="*/ 2 w 601"/>
                <a:gd name="T85" fmla="*/ 1 h 273"/>
                <a:gd name="T86" fmla="*/ 2 w 601"/>
                <a:gd name="T87" fmla="*/ 1 h 273"/>
                <a:gd name="T88" fmla="*/ 2 w 601"/>
                <a:gd name="T89" fmla="*/ 1 h 273"/>
                <a:gd name="T90" fmla="*/ 2 w 601"/>
                <a:gd name="T91" fmla="*/ 1 h 273"/>
                <a:gd name="T92" fmla="*/ 2 w 601"/>
                <a:gd name="T93" fmla="*/ 1 h 273"/>
                <a:gd name="T94" fmla="*/ 2 w 601"/>
                <a:gd name="T95" fmla="*/ 1 h 273"/>
                <a:gd name="T96" fmla="*/ 2 w 601"/>
                <a:gd name="T97" fmla="*/ 1 h 273"/>
                <a:gd name="T98" fmla="*/ 2 w 601"/>
                <a:gd name="T99" fmla="*/ 1 h 273"/>
                <a:gd name="T100" fmla="*/ 3 w 601"/>
                <a:gd name="T101" fmla="*/ 1 h 273"/>
                <a:gd name="T102" fmla="*/ 3 w 601"/>
                <a:gd name="T103" fmla="*/ 1 h 273"/>
                <a:gd name="T104" fmla="*/ 3 w 601"/>
                <a:gd name="T105" fmla="*/ 1 h 273"/>
                <a:gd name="T106" fmla="*/ 3 w 601"/>
                <a:gd name="T107" fmla="*/ 1 h 273"/>
                <a:gd name="T108" fmla="*/ 3 w 601"/>
                <a:gd name="T109" fmla="*/ 1 h 273"/>
                <a:gd name="T110" fmla="*/ 3 w 601"/>
                <a:gd name="T111" fmla="*/ 1 h 273"/>
                <a:gd name="T112" fmla="*/ 3 w 601"/>
                <a:gd name="T113" fmla="*/ 1 h 273"/>
                <a:gd name="T114" fmla="*/ 3 w 601"/>
                <a:gd name="T115" fmla="*/ 1 h 273"/>
                <a:gd name="T116" fmla="*/ 3 w 601"/>
                <a:gd name="T117" fmla="*/ 1 h 273"/>
                <a:gd name="T118" fmla="*/ 3 w 601"/>
                <a:gd name="T119" fmla="*/ 1 h 273"/>
                <a:gd name="T120" fmla="*/ 3 w 601"/>
                <a:gd name="T121" fmla="*/ 1 h 2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01" h="273">
                  <a:moveTo>
                    <a:pt x="0" y="7"/>
                  </a:moveTo>
                  <a:lnTo>
                    <a:pt x="0" y="14"/>
                  </a:lnTo>
                  <a:lnTo>
                    <a:pt x="4" y="7"/>
                  </a:lnTo>
                  <a:lnTo>
                    <a:pt x="4" y="14"/>
                  </a:lnTo>
                  <a:lnTo>
                    <a:pt x="9" y="14"/>
                  </a:lnTo>
                  <a:lnTo>
                    <a:pt x="9" y="7"/>
                  </a:lnTo>
                  <a:lnTo>
                    <a:pt x="13" y="7"/>
                  </a:lnTo>
                  <a:lnTo>
                    <a:pt x="13" y="14"/>
                  </a:lnTo>
                  <a:lnTo>
                    <a:pt x="13" y="0"/>
                  </a:lnTo>
                  <a:lnTo>
                    <a:pt x="13" y="14"/>
                  </a:lnTo>
                  <a:lnTo>
                    <a:pt x="17" y="7"/>
                  </a:lnTo>
                  <a:lnTo>
                    <a:pt x="17" y="14"/>
                  </a:lnTo>
                  <a:lnTo>
                    <a:pt x="17" y="0"/>
                  </a:lnTo>
                  <a:lnTo>
                    <a:pt x="22" y="14"/>
                  </a:lnTo>
                  <a:lnTo>
                    <a:pt x="22" y="0"/>
                  </a:lnTo>
                  <a:lnTo>
                    <a:pt x="22" y="7"/>
                  </a:lnTo>
                  <a:lnTo>
                    <a:pt x="26" y="7"/>
                  </a:lnTo>
                  <a:lnTo>
                    <a:pt x="26" y="0"/>
                  </a:lnTo>
                  <a:lnTo>
                    <a:pt x="26" y="14"/>
                  </a:lnTo>
                  <a:lnTo>
                    <a:pt x="26" y="0"/>
                  </a:lnTo>
                  <a:lnTo>
                    <a:pt x="31" y="0"/>
                  </a:lnTo>
                  <a:lnTo>
                    <a:pt x="31" y="7"/>
                  </a:lnTo>
                  <a:lnTo>
                    <a:pt x="31" y="0"/>
                  </a:lnTo>
                  <a:lnTo>
                    <a:pt x="35" y="7"/>
                  </a:lnTo>
                  <a:lnTo>
                    <a:pt x="35" y="0"/>
                  </a:lnTo>
                  <a:lnTo>
                    <a:pt x="35" y="14"/>
                  </a:lnTo>
                  <a:lnTo>
                    <a:pt x="40" y="0"/>
                  </a:lnTo>
                  <a:lnTo>
                    <a:pt x="40" y="14"/>
                  </a:lnTo>
                  <a:lnTo>
                    <a:pt x="40" y="0"/>
                  </a:lnTo>
                  <a:lnTo>
                    <a:pt x="40" y="7"/>
                  </a:lnTo>
                  <a:lnTo>
                    <a:pt x="44" y="14"/>
                  </a:lnTo>
                  <a:lnTo>
                    <a:pt x="44" y="7"/>
                  </a:lnTo>
                  <a:lnTo>
                    <a:pt x="44" y="14"/>
                  </a:lnTo>
                  <a:lnTo>
                    <a:pt x="44" y="7"/>
                  </a:lnTo>
                  <a:lnTo>
                    <a:pt x="49" y="14"/>
                  </a:lnTo>
                  <a:lnTo>
                    <a:pt x="49" y="7"/>
                  </a:lnTo>
                  <a:lnTo>
                    <a:pt x="53" y="7"/>
                  </a:lnTo>
                  <a:lnTo>
                    <a:pt x="53" y="14"/>
                  </a:lnTo>
                  <a:lnTo>
                    <a:pt x="58" y="14"/>
                  </a:lnTo>
                  <a:lnTo>
                    <a:pt x="62" y="14"/>
                  </a:lnTo>
                  <a:lnTo>
                    <a:pt x="66" y="14"/>
                  </a:lnTo>
                  <a:lnTo>
                    <a:pt x="66" y="7"/>
                  </a:lnTo>
                  <a:lnTo>
                    <a:pt x="66" y="14"/>
                  </a:lnTo>
                  <a:lnTo>
                    <a:pt x="71" y="14"/>
                  </a:lnTo>
                  <a:lnTo>
                    <a:pt x="71" y="7"/>
                  </a:lnTo>
                  <a:lnTo>
                    <a:pt x="75" y="14"/>
                  </a:lnTo>
                  <a:lnTo>
                    <a:pt x="80" y="7"/>
                  </a:lnTo>
                  <a:lnTo>
                    <a:pt x="80" y="14"/>
                  </a:lnTo>
                  <a:lnTo>
                    <a:pt x="80" y="7"/>
                  </a:lnTo>
                  <a:lnTo>
                    <a:pt x="80" y="14"/>
                  </a:lnTo>
                  <a:lnTo>
                    <a:pt x="84" y="14"/>
                  </a:lnTo>
                  <a:lnTo>
                    <a:pt x="84" y="28"/>
                  </a:lnTo>
                  <a:lnTo>
                    <a:pt x="84" y="14"/>
                  </a:lnTo>
                  <a:lnTo>
                    <a:pt x="89" y="14"/>
                  </a:lnTo>
                  <a:lnTo>
                    <a:pt x="93" y="14"/>
                  </a:lnTo>
                  <a:lnTo>
                    <a:pt x="98" y="7"/>
                  </a:lnTo>
                  <a:lnTo>
                    <a:pt x="98" y="14"/>
                  </a:lnTo>
                  <a:lnTo>
                    <a:pt x="98" y="7"/>
                  </a:lnTo>
                  <a:lnTo>
                    <a:pt x="102" y="14"/>
                  </a:lnTo>
                  <a:lnTo>
                    <a:pt x="107" y="14"/>
                  </a:lnTo>
                  <a:lnTo>
                    <a:pt x="107" y="7"/>
                  </a:lnTo>
                  <a:lnTo>
                    <a:pt x="111" y="14"/>
                  </a:lnTo>
                  <a:lnTo>
                    <a:pt x="115" y="14"/>
                  </a:lnTo>
                  <a:lnTo>
                    <a:pt x="120" y="14"/>
                  </a:lnTo>
                  <a:lnTo>
                    <a:pt x="120" y="28"/>
                  </a:lnTo>
                  <a:lnTo>
                    <a:pt x="120" y="14"/>
                  </a:lnTo>
                  <a:lnTo>
                    <a:pt x="120" y="28"/>
                  </a:lnTo>
                  <a:lnTo>
                    <a:pt x="120" y="14"/>
                  </a:lnTo>
                  <a:lnTo>
                    <a:pt x="124" y="14"/>
                  </a:lnTo>
                  <a:lnTo>
                    <a:pt x="124" y="28"/>
                  </a:lnTo>
                  <a:lnTo>
                    <a:pt x="129" y="43"/>
                  </a:lnTo>
                  <a:lnTo>
                    <a:pt x="129" y="50"/>
                  </a:lnTo>
                  <a:lnTo>
                    <a:pt x="129" y="72"/>
                  </a:lnTo>
                  <a:lnTo>
                    <a:pt x="129" y="86"/>
                  </a:lnTo>
                  <a:lnTo>
                    <a:pt x="129" y="100"/>
                  </a:lnTo>
                  <a:lnTo>
                    <a:pt x="133" y="122"/>
                  </a:lnTo>
                  <a:lnTo>
                    <a:pt x="133" y="136"/>
                  </a:lnTo>
                  <a:lnTo>
                    <a:pt x="133" y="158"/>
                  </a:lnTo>
                  <a:lnTo>
                    <a:pt x="133" y="172"/>
                  </a:lnTo>
                  <a:lnTo>
                    <a:pt x="133" y="165"/>
                  </a:lnTo>
                  <a:lnTo>
                    <a:pt x="138" y="201"/>
                  </a:lnTo>
                  <a:lnTo>
                    <a:pt x="138" y="215"/>
                  </a:lnTo>
                  <a:lnTo>
                    <a:pt x="138" y="230"/>
                  </a:lnTo>
                  <a:lnTo>
                    <a:pt x="142" y="230"/>
                  </a:lnTo>
                  <a:lnTo>
                    <a:pt x="142" y="244"/>
                  </a:lnTo>
                  <a:lnTo>
                    <a:pt x="142" y="251"/>
                  </a:lnTo>
                  <a:lnTo>
                    <a:pt x="147" y="244"/>
                  </a:lnTo>
                  <a:lnTo>
                    <a:pt x="147" y="251"/>
                  </a:lnTo>
                  <a:lnTo>
                    <a:pt x="147" y="259"/>
                  </a:lnTo>
                  <a:lnTo>
                    <a:pt x="147" y="244"/>
                  </a:lnTo>
                  <a:lnTo>
                    <a:pt x="151" y="259"/>
                  </a:lnTo>
                  <a:lnTo>
                    <a:pt x="151" y="251"/>
                  </a:lnTo>
                  <a:lnTo>
                    <a:pt x="151" y="259"/>
                  </a:lnTo>
                  <a:lnTo>
                    <a:pt x="156" y="259"/>
                  </a:lnTo>
                  <a:lnTo>
                    <a:pt x="156" y="266"/>
                  </a:lnTo>
                  <a:lnTo>
                    <a:pt x="156" y="259"/>
                  </a:lnTo>
                  <a:lnTo>
                    <a:pt x="160" y="259"/>
                  </a:lnTo>
                  <a:lnTo>
                    <a:pt x="160" y="266"/>
                  </a:lnTo>
                  <a:lnTo>
                    <a:pt x="164" y="259"/>
                  </a:lnTo>
                  <a:lnTo>
                    <a:pt x="164" y="266"/>
                  </a:lnTo>
                  <a:lnTo>
                    <a:pt x="164" y="259"/>
                  </a:lnTo>
                  <a:lnTo>
                    <a:pt x="164" y="266"/>
                  </a:lnTo>
                  <a:lnTo>
                    <a:pt x="169" y="259"/>
                  </a:lnTo>
                  <a:lnTo>
                    <a:pt x="169" y="266"/>
                  </a:lnTo>
                  <a:lnTo>
                    <a:pt x="169" y="273"/>
                  </a:lnTo>
                  <a:lnTo>
                    <a:pt x="169" y="259"/>
                  </a:lnTo>
                  <a:lnTo>
                    <a:pt x="169" y="273"/>
                  </a:lnTo>
                  <a:lnTo>
                    <a:pt x="173" y="259"/>
                  </a:lnTo>
                  <a:lnTo>
                    <a:pt x="173" y="266"/>
                  </a:lnTo>
                  <a:lnTo>
                    <a:pt x="173" y="259"/>
                  </a:lnTo>
                  <a:lnTo>
                    <a:pt x="178" y="266"/>
                  </a:lnTo>
                  <a:lnTo>
                    <a:pt x="178" y="259"/>
                  </a:lnTo>
                  <a:lnTo>
                    <a:pt x="178" y="266"/>
                  </a:lnTo>
                  <a:lnTo>
                    <a:pt x="178" y="259"/>
                  </a:lnTo>
                  <a:lnTo>
                    <a:pt x="182" y="259"/>
                  </a:lnTo>
                  <a:lnTo>
                    <a:pt x="182" y="266"/>
                  </a:lnTo>
                  <a:lnTo>
                    <a:pt x="182" y="259"/>
                  </a:lnTo>
                  <a:lnTo>
                    <a:pt x="187" y="273"/>
                  </a:lnTo>
                  <a:lnTo>
                    <a:pt x="187" y="259"/>
                  </a:lnTo>
                  <a:lnTo>
                    <a:pt x="191" y="259"/>
                  </a:lnTo>
                  <a:lnTo>
                    <a:pt x="196" y="259"/>
                  </a:lnTo>
                  <a:lnTo>
                    <a:pt x="196" y="266"/>
                  </a:lnTo>
                  <a:lnTo>
                    <a:pt x="196" y="259"/>
                  </a:lnTo>
                  <a:lnTo>
                    <a:pt x="196" y="266"/>
                  </a:lnTo>
                  <a:lnTo>
                    <a:pt x="196" y="259"/>
                  </a:lnTo>
                  <a:lnTo>
                    <a:pt x="200" y="259"/>
                  </a:lnTo>
                  <a:lnTo>
                    <a:pt x="205" y="259"/>
                  </a:lnTo>
                  <a:lnTo>
                    <a:pt x="209" y="251"/>
                  </a:lnTo>
                  <a:lnTo>
                    <a:pt x="209" y="259"/>
                  </a:lnTo>
                  <a:lnTo>
                    <a:pt x="213" y="259"/>
                  </a:lnTo>
                  <a:lnTo>
                    <a:pt x="213" y="266"/>
                  </a:lnTo>
                  <a:lnTo>
                    <a:pt x="213" y="244"/>
                  </a:lnTo>
                  <a:lnTo>
                    <a:pt x="213" y="251"/>
                  </a:lnTo>
                  <a:lnTo>
                    <a:pt x="218" y="259"/>
                  </a:lnTo>
                  <a:lnTo>
                    <a:pt x="218" y="251"/>
                  </a:lnTo>
                  <a:lnTo>
                    <a:pt x="218" y="266"/>
                  </a:lnTo>
                  <a:lnTo>
                    <a:pt x="218" y="259"/>
                  </a:lnTo>
                  <a:lnTo>
                    <a:pt x="222" y="259"/>
                  </a:lnTo>
                  <a:lnTo>
                    <a:pt x="222" y="251"/>
                  </a:lnTo>
                  <a:lnTo>
                    <a:pt x="222" y="259"/>
                  </a:lnTo>
                  <a:lnTo>
                    <a:pt x="227" y="259"/>
                  </a:lnTo>
                  <a:lnTo>
                    <a:pt x="227" y="251"/>
                  </a:lnTo>
                  <a:lnTo>
                    <a:pt x="227" y="244"/>
                  </a:lnTo>
                  <a:lnTo>
                    <a:pt x="231" y="244"/>
                  </a:lnTo>
                  <a:lnTo>
                    <a:pt x="231" y="251"/>
                  </a:lnTo>
                  <a:lnTo>
                    <a:pt x="231" y="244"/>
                  </a:lnTo>
                  <a:lnTo>
                    <a:pt x="231" y="259"/>
                  </a:lnTo>
                  <a:lnTo>
                    <a:pt x="236" y="251"/>
                  </a:lnTo>
                  <a:lnTo>
                    <a:pt x="236" y="244"/>
                  </a:lnTo>
                  <a:lnTo>
                    <a:pt x="236" y="251"/>
                  </a:lnTo>
                  <a:lnTo>
                    <a:pt x="240" y="251"/>
                  </a:lnTo>
                  <a:lnTo>
                    <a:pt x="240" y="259"/>
                  </a:lnTo>
                  <a:lnTo>
                    <a:pt x="245" y="251"/>
                  </a:lnTo>
                  <a:lnTo>
                    <a:pt x="245" y="259"/>
                  </a:lnTo>
                  <a:lnTo>
                    <a:pt x="245" y="251"/>
                  </a:lnTo>
                  <a:lnTo>
                    <a:pt x="249" y="251"/>
                  </a:lnTo>
                  <a:lnTo>
                    <a:pt x="249" y="244"/>
                  </a:lnTo>
                  <a:lnTo>
                    <a:pt x="254" y="251"/>
                  </a:lnTo>
                  <a:lnTo>
                    <a:pt x="254" y="244"/>
                  </a:lnTo>
                  <a:lnTo>
                    <a:pt x="254" y="251"/>
                  </a:lnTo>
                  <a:lnTo>
                    <a:pt x="254" y="237"/>
                  </a:lnTo>
                  <a:lnTo>
                    <a:pt x="258" y="251"/>
                  </a:lnTo>
                  <a:lnTo>
                    <a:pt x="258" y="237"/>
                  </a:lnTo>
                  <a:lnTo>
                    <a:pt x="258" y="251"/>
                  </a:lnTo>
                  <a:lnTo>
                    <a:pt x="262" y="251"/>
                  </a:lnTo>
                  <a:lnTo>
                    <a:pt x="262" y="244"/>
                  </a:lnTo>
                  <a:lnTo>
                    <a:pt x="267" y="230"/>
                  </a:lnTo>
                  <a:lnTo>
                    <a:pt x="267" y="237"/>
                  </a:lnTo>
                  <a:lnTo>
                    <a:pt x="267" y="244"/>
                  </a:lnTo>
                  <a:lnTo>
                    <a:pt x="267" y="237"/>
                  </a:lnTo>
                  <a:lnTo>
                    <a:pt x="271" y="237"/>
                  </a:lnTo>
                  <a:lnTo>
                    <a:pt x="271" y="244"/>
                  </a:lnTo>
                  <a:lnTo>
                    <a:pt x="271" y="237"/>
                  </a:lnTo>
                  <a:lnTo>
                    <a:pt x="276" y="244"/>
                  </a:lnTo>
                  <a:lnTo>
                    <a:pt x="276" y="237"/>
                  </a:lnTo>
                  <a:lnTo>
                    <a:pt x="276" y="244"/>
                  </a:lnTo>
                  <a:lnTo>
                    <a:pt x="280" y="237"/>
                  </a:lnTo>
                  <a:lnTo>
                    <a:pt x="280" y="244"/>
                  </a:lnTo>
                  <a:lnTo>
                    <a:pt x="280" y="237"/>
                  </a:lnTo>
                  <a:lnTo>
                    <a:pt x="280" y="244"/>
                  </a:lnTo>
                  <a:lnTo>
                    <a:pt x="285" y="237"/>
                  </a:lnTo>
                  <a:lnTo>
                    <a:pt x="285" y="244"/>
                  </a:lnTo>
                  <a:lnTo>
                    <a:pt x="285" y="230"/>
                  </a:lnTo>
                  <a:lnTo>
                    <a:pt x="289" y="244"/>
                  </a:lnTo>
                  <a:lnTo>
                    <a:pt x="289" y="237"/>
                  </a:lnTo>
                  <a:lnTo>
                    <a:pt x="289" y="230"/>
                  </a:lnTo>
                  <a:lnTo>
                    <a:pt x="294" y="244"/>
                  </a:lnTo>
                  <a:lnTo>
                    <a:pt x="294" y="237"/>
                  </a:lnTo>
                  <a:lnTo>
                    <a:pt x="294" y="244"/>
                  </a:lnTo>
                  <a:lnTo>
                    <a:pt x="294" y="237"/>
                  </a:lnTo>
                  <a:lnTo>
                    <a:pt x="298" y="244"/>
                  </a:lnTo>
                  <a:lnTo>
                    <a:pt x="298" y="230"/>
                  </a:lnTo>
                  <a:lnTo>
                    <a:pt x="303" y="230"/>
                  </a:lnTo>
                  <a:lnTo>
                    <a:pt x="303" y="237"/>
                  </a:lnTo>
                  <a:lnTo>
                    <a:pt x="303" y="244"/>
                  </a:lnTo>
                  <a:lnTo>
                    <a:pt x="307" y="230"/>
                  </a:lnTo>
                  <a:lnTo>
                    <a:pt x="307" y="223"/>
                  </a:lnTo>
                  <a:lnTo>
                    <a:pt x="307" y="230"/>
                  </a:lnTo>
                  <a:lnTo>
                    <a:pt x="307" y="223"/>
                  </a:lnTo>
                  <a:lnTo>
                    <a:pt x="311" y="223"/>
                  </a:lnTo>
                  <a:lnTo>
                    <a:pt x="311" y="215"/>
                  </a:lnTo>
                  <a:lnTo>
                    <a:pt x="311" y="230"/>
                  </a:lnTo>
                  <a:lnTo>
                    <a:pt x="311" y="215"/>
                  </a:lnTo>
                  <a:lnTo>
                    <a:pt x="311" y="230"/>
                  </a:lnTo>
                  <a:lnTo>
                    <a:pt x="316" y="223"/>
                  </a:lnTo>
                  <a:lnTo>
                    <a:pt x="320" y="223"/>
                  </a:lnTo>
                  <a:lnTo>
                    <a:pt x="320" y="230"/>
                  </a:lnTo>
                  <a:lnTo>
                    <a:pt x="320" y="223"/>
                  </a:lnTo>
                  <a:lnTo>
                    <a:pt x="325" y="215"/>
                  </a:lnTo>
                  <a:lnTo>
                    <a:pt x="325" y="223"/>
                  </a:lnTo>
                  <a:lnTo>
                    <a:pt x="325" y="230"/>
                  </a:lnTo>
                  <a:lnTo>
                    <a:pt x="329" y="223"/>
                  </a:lnTo>
                  <a:lnTo>
                    <a:pt x="329" y="230"/>
                  </a:lnTo>
                  <a:lnTo>
                    <a:pt x="329" y="223"/>
                  </a:lnTo>
                  <a:lnTo>
                    <a:pt x="334" y="230"/>
                  </a:lnTo>
                  <a:lnTo>
                    <a:pt x="334" y="223"/>
                  </a:lnTo>
                  <a:lnTo>
                    <a:pt x="338" y="230"/>
                  </a:lnTo>
                  <a:lnTo>
                    <a:pt x="338" y="215"/>
                  </a:lnTo>
                  <a:lnTo>
                    <a:pt x="343" y="215"/>
                  </a:lnTo>
                  <a:lnTo>
                    <a:pt x="343" y="223"/>
                  </a:lnTo>
                  <a:lnTo>
                    <a:pt x="343" y="215"/>
                  </a:lnTo>
                  <a:lnTo>
                    <a:pt x="343" y="223"/>
                  </a:lnTo>
                  <a:lnTo>
                    <a:pt x="347" y="215"/>
                  </a:lnTo>
                  <a:lnTo>
                    <a:pt x="347" y="237"/>
                  </a:lnTo>
                  <a:lnTo>
                    <a:pt x="347" y="223"/>
                  </a:lnTo>
                  <a:lnTo>
                    <a:pt x="347" y="215"/>
                  </a:lnTo>
                  <a:lnTo>
                    <a:pt x="352" y="215"/>
                  </a:lnTo>
                  <a:lnTo>
                    <a:pt x="352" y="223"/>
                  </a:lnTo>
                  <a:lnTo>
                    <a:pt x="352" y="215"/>
                  </a:lnTo>
                  <a:lnTo>
                    <a:pt x="356" y="230"/>
                  </a:lnTo>
                  <a:lnTo>
                    <a:pt x="356" y="223"/>
                  </a:lnTo>
                  <a:lnTo>
                    <a:pt x="356" y="215"/>
                  </a:lnTo>
                  <a:lnTo>
                    <a:pt x="360" y="215"/>
                  </a:lnTo>
                  <a:lnTo>
                    <a:pt x="360" y="223"/>
                  </a:lnTo>
                  <a:lnTo>
                    <a:pt x="360" y="215"/>
                  </a:lnTo>
                  <a:lnTo>
                    <a:pt x="365" y="215"/>
                  </a:lnTo>
                  <a:lnTo>
                    <a:pt x="365" y="223"/>
                  </a:lnTo>
                  <a:lnTo>
                    <a:pt x="365" y="215"/>
                  </a:lnTo>
                  <a:lnTo>
                    <a:pt x="369" y="215"/>
                  </a:lnTo>
                  <a:lnTo>
                    <a:pt x="374" y="215"/>
                  </a:lnTo>
                  <a:lnTo>
                    <a:pt x="374" y="201"/>
                  </a:lnTo>
                  <a:lnTo>
                    <a:pt x="374" y="215"/>
                  </a:lnTo>
                  <a:lnTo>
                    <a:pt x="378" y="215"/>
                  </a:lnTo>
                  <a:lnTo>
                    <a:pt x="378" y="201"/>
                  </a:lnTo>
                  <a:lnTo>
                    <a:pt x="378" y="215"/>
                  </a:lnTo>
                  <a:lnTo>
                    <a:pt x="383" y="215"/>
                  </a:lnTo>
                  <a:lnTo>
                    <a:pt x="383" y="201"/>
                  </a:lnTo>
                  <a:lnTo>
                    <a:pt x="383" y="215"/>
                  </a:lnTo>
                  <a:lnTo>
                    <a:pt x="383" y="201"/>
                  </a:lnTo>
                  <a:lnTo>
                    <a:pt x="387" y="215"/>
                  </a:lnTo>
                  <a:lnTo>
                    <a:pt x="392" y="215"/>
                  </a:lnTo>
                  <a:lnTo>
                    <a:pt x="396" y="201"/>
                  </a:lnTo>
                  <a:lnTo>
                    <a:pt x="396" y="215"/>
                  </a:lnTo>
                  <a:lnTo>
                    <a:pt x="396" y="201"/>
                  </a:lnTo>
                  <a:lnTo>
                    <a:pt x="401" y="201"/>
                  </a:lnTo>
                  <a:lnTo>
                    <a:pt x="401" y="215"/>
                  </a:lnTo>
                  <a:lnTo>
                    <a:pt x="401" y="201"/>
                  </a:lnTo>
                  <a:lnTo>
                    <a:pt x="401" y="215"/>
                  </a:lnTo>
                  <a:lnTo>
                    <a:pt x="405" y="201"/>
                  </a:lnTo>
                  <a:lnTo>
                    <a:pt x="405" y="215"/>
                  </a:lnTo>
                  <a:lnTo>
                    <a:pt x="405" y="201"/>
                  </a:lnTo>
                  <a:lnTo>
                    <a:pt x="409" y="194"/>
                  </a:lnTo>
                  <a:lnTo>
                    <a:pt x="409" y="215"/>
                  </a:lnTo>
                  <a:lnTo>
                    <a:pt x="409" y="201"/>
                  </a:lnTo>
                  <a:lnTo>
                    <a:pt x="409" y="215"/>
                  </a:lnTo>
                  <a:lnTo>
                    <a:pt x="414" y="201"/>
                  </a:lnTo>
                  <a:lnTo>
                    <a:pt x="414" y="215"/>
                  </a:lnTo>
                  <a:lnTo>
                    <a:pt x="414" y="201"/>
                  </a:lnTo>
                  <a:lnTo>
                    <a:pt x="418" y="201"/>
                  </a:lnTo>
                  <a:lnTo>
                    <a:pt x="418" y="215"/>
                  </a:lnTo>
                  <a:lnTo>
                    <a:pt x="418" y="201"/>
                  </a:lnTo>
                  <a:lnTo>
                    <a:pt x="418" y="215"/>
                  </a:lnTo>
                  <a:lnTo>
                    <a:pt x="418" y="201"/>
                  </a:lnTo>
                  <a:lnTo>
                    <a:pt x="423" y="201"/>
                  </a:lnTo>
                  <a:lnTo>
                    <a:pt x="427" y="201"/>
                  </a:lnTo>
                  <a:lnTo>
                    <a:pt x="432" y="201"/>
                  </a:lnTo>
                  <a:lnTo>
                    <a:pt x="436" y="201"/>
                  </a:lnTo>
                  <a:lnTo>
                    <a:pt x="436" y="215"/>
                  </a:lnTo>
                  <a:lnTo>
                    <a:pt x="436" y="201"/>
                  </a:lnTo>
                  <a:lnTo>
                    <a:pt x="441" y="215"/>
                  </a:lnTo>
                  <a:lnTo>
                    <a:pt x="441" y="201"/>
                  </a:lnTo>
                  <a:lnTo>
                    <a:pt x="445" y="201"/>
                  </a:lnTo>
                  <a:lnTo>
                    <a:pt x="445" y="187"/>
                  </a:lnTo>
                  <a:lnTo>
                    <a:pt x="445" y="201"/>
                  </a:lnTo>
                  <a:lnTo>
                    <a:pt x="445" y="194"/>
                  </a:lnTo>
                  <a:lnTo>
                    <a:pt x="450" y="201"/>
                  </a:lnTo>
                  <a:lnTo>
                    <a:pt x="450" y="215"/>
                  </a:lnTo>
                  <a:lnTo>
                    <a:pt x="450" y="201"/>
                  </a:lnTo>
                  <a:lnTo>
                    <a:pt x="454" y="201"/>
                  </a:lnTo>
                  <a:lnTo>
                    <a:pt x="454" y="194"/>
                  </a:lnTo>
                  <a:lnTo>
                    <a:pt x="454" y="201"/>
                  </a:lnTo>
                  <a:lnTo>
                    <a:pt x="458" y="201"/>
                  </a:lnTo>
                  <a:lnTo>
                    <a:pt x="458" y="194"/>
                  </a:lnTo>
                  <a:lnTo>
                    <a:pt x="458" y="201"/>
                  </a:lnTo>
                  <a:lnTo>
                    <a:pt x="463" y="201"/>
                  </a:lnTo>
                  <a:lnTo>
                    <a:pt x="463" y="194"/>
                  </a:lnTo>
                  <a:lnTo>
                    <a:pt x="463" y="201"/>
                  </a:lnTo>
                  <a:lnTo>
                    <a:pt x="467" y="194"/>
                  </a:lnTo>
                  <a:lnTo>
                    <a:pt x="467" y="201"/>
                  </a:lnTo>
                  <a:lnTo>
                    <a:pt x="467" y="194"/>
                  </a:lnTo>
                  <a:lnTo>
                    <a:pt x="467" y="201"/>
                  </a:lnTo>
                  <a:lnTo>
                    <a:pt x="472" y="194"/>
                  </a:lnTo>
                  <a:lnTo>
                    <a:pt x="472" y="201"/>
                  </a:lnTo>
                  <a:lnTo>
                    <a:pt x="472" y="194"/>
                  </a:lnTo>
                  <a:lnTo>
                    <a:pt x="472" y="201"/>
                  </a:lnTo>
                  <a:lnTo>
                    <a:pt x="472" y="194"/>
                  </a:lnTo>
                  <a:lnTo>
                    <a:pt x="476" y="201"/>
                  </a:lnTo>
                  <a:lnTo>
                    <a:pt x="476" y="194"/>
                  </a:lnTo>
                  <a:lnTo>
                    <a:pt x="476" y="201"/>
                  </a:lnTo>
                  <a:lnTo>
                    <a:pt x="481" y="194"/>
                  </a:lnTo>
                  <a:lnTo>
                    <a:pt x="481" y="201"/>
                  </a:lnTo>
                  <a:lnTo>
                    <a:pt x="481" y="194"/>
                  </a:lnTo>
                  <a:lnTo>
                    <a:pt x="481" y="201"/>
                  </a:lnTo>
                  <a:lnTo>
                    <a:pt x="485" y="187"/>
                  </a:lnTo>
                  <a:lnTo>
                    <a:pt x="485" y="201"/>
                  </a:lnTo>
                  <a:lnTo>
                    <a:pt x="485" y="194"/>
                  </a:lnTo>
                  <a:lnTo>
                    <a:pt x="485" y="201"/>
                  </a:lnTo>
                  <a:lnTo>
                    <a:pt x="490" y="201"/>
                  </a:lnTo>
                  <a:lnTo>
                    <a:pt x="490" y="194"/>
                  </a:lnTo>
                  <a:lnTo>
                    <a:pt x="494" y="194"/>
                  </a:lnTo>
                  <a:lnTo>
                    <a:pt x="494" y="187"/>
                  </a:lnTo>
                  <a:lnTo>
                    <a:pt x="494" y="194"/>
                  </a:lnTo>
                  <a:lnTo>
                    <a:pt x="494" y="187"/>
                  </a:lnTo>
                  <a:lnTo>
                    <a:pt x="499" y="194"/>
                  </a:lnTo>
                  <a:lnTo>
                    <a:pt x="499" y="201"/>
                  </a:lnTo>
                  <a:lnTo>
                    <a:pt x="499" y="194"/>
                  </a:lnTo>
                  <a:lnTo>
                    <a:pt x="499" y="201"/>
                  </a:lnTo>
                  <a:lnTo>
                    <a:pt x="503" y="201"/>
                  </a:lnTo>
                  <a:lnTo>
                    <a:pt x="503" y="194"/>
                  </a:lnTo>
                  <a:lnTo>
                    <a:pt x="503" y="187"/>
                  </a:lnTo>
                  <a:lnTo>
                    <a:pt x="503" y="201"/>
                  </a:lnTo>
                  <a:lnTo>
                    <a:pt x="507" y="187"/>
                  </a:lnTo>
                  <a:lnTo>
                    <a:pt x="507" y="194"/>
                  </a:lnTo>
                  <a:lnTo>
                    <a:pt x="507" y="187"/>
                  </a:lnTo>
                  <a:lnTo>
                    <a:pt x="507" y="194"/>
                  </a:lnTo>
                  <a:lnTo>
                    <a:pt x="512" y="187"/>
                  </a:lnTo>
                  <a:lnTo>
                    <a:pt x="512" y="194"/>
                  </a:lnTo>
                  <a:lnTo>
                    <a:pt x="512" y="187"/>
                  </a:lnTo>
                  <a:lnTo>
                    <a:pt x="516" y="194"/>
                  </a:lnTo>
                  <a:lnTo>
                    <a:pt x="516" y="187"/>
                  </a:lnTo>
                  <a:lnTo>
                    <a:pt x="516" y="194"/>
                  </a:lnTo>
                  <a:lnTo>
                    <a:pt x="521" y="194"/>
                  </a:lnTo>
                  <a:lnTo>
                    <a:pt x="521" y="187"/>
                  </a:lnTo>
                  <a:lnTo>
                    <a:pt x="521" y="179"/>
                  </a:lnTo>
                  <a:lnTo>
                    <a:pt x="521" y="187"/>
                  </a:lnTo>
                  <a:lnTo>
                    <a:pt x="525" y="187"/>
                  </a:lnTo>
                  <a:lnTo>
                    <a:pt x="530" y="194"/>
                  </a:lnTo>
                  <a:lnTo>
                    <a:pt x="530" y="179"/>
                  </a:lnTo>
                  <a:lnTo>
                    <a:pt x="530" y="201"/>
                  </a:lnTo>
                  <a:lnTo>
                    <a:pt x="530" y="194"/>
                  </a:lnTo>
                  <a:lnTo>
                    <a:pt x="534" y="187"/>
                  </a:lnTo>
                  <a:lnTo>
                    <a:pt x="534" y="194"/>
                  </a:lnTo>
                  <a:lnTo>
                    <a:pt x="534" y="187"/>
                  </a:lnTo>
                  <a:lnTo>
                    <a:pt x="539" y="201"/>
                  </a:lnTo>
                  <a:lnTo>
                    <a:pt x="539" y="187"/>
                  </a:lnTo>
                  <a:lnTo>
                    <a:pt x="539" y="179"/>
                  </a:lnTo>
                  <a:lnTo>
                    <a:pt x="539" y="187"/>
                  </a:lnTo>
                  <a:lnTo>
                    <a:pt x="539" y="194"/>
                  </a:lnTo>
                  <a:lnTo>
                    <a:pt x="543" y="179"/>
                  </a:lnTo>
                  <a:lnTo>
                    <a:pt x="543" y="187"/>
                  </a:lnTo>
                  <a:lnTo>
                    <a:pt x="543" y="194"/>
                  </a:lnTo>
                  <a:lnTo>
                    <a:pt x="548" y="187"/>
                  </a:lnTo>
                  <a:lnTo>
                    <a:pt x="548" y="194"/>
                  </a:lnTo>
                  <a:lnTo>
                    <a:pt x="548" y="187"/>
                  </a:lnTo>
                  <a:lnTo>
                    <a:pt x="548" y="194"/>
                  </a:lnTo>
                  <a:lnTo>
                    <a:pt x="548" y="187"/>
                  </a:lnTo>
                  <a:lnTo>
                    <a:pt x="552" y="187"/>
                  </a:lnTo>
                  <a:lnTo>
                    <a:pt x="552" y="194"/>
                  </a:lnTo>
                  <a:lnTo>
                    <a:pt x="552" y="201"/>
                  </a:lnTo>
                  <a:lnTo>
                    <a:pt x="556" y="187"/>
                  </a:lnTo>
                  <a:lnTo>
                    <a:pt x="556" y="194"/>
                  </a:lnTo>
                  <a:lnTo>
                    <a:pt x="561" y="194"/>
                  </a:lnTo>
                  <a:lnTo>
                    <a:pt x="561" y="187"/>
                  </a:lnTo>
                  <a:lnTo>
                    <a:pt x="561" y="179"/>
                  </a:lnTo>
                  <a:lnTo>
                    <a:pt x="561" y="187"/>
                  </a:lnTo>
                  <a:lnTo>
                    <a:pt x="565" y="187"/>
                  </a:lnTo>
                  <a:lnTo>
                    <a:pt x="565" y="194"/>
                  </a:lnTo>
                  <a:lnTo>
                    <a:pt x="565" y="187"/>
                  </a:lnTo>
                  <a:lnTo>
                    <a:pt x="570" y="179"/>
                  </a:lnTo>
                  <a:lnTo>
                    <a:pt x="570" y="187"/>
                  </a:lnTo>
                  <a:lnTo>
                    <a:pt x="570" y="179"/>
                  </a:lnTo>
                  <a:lnTo>
                    <a:pt x="570" y="187"/>
                  </a:lnTo>
                  <a:lnTo>
                    <a:pt x="574" y="187"/>
                  </a:lnTo>
                  <a:lnTo>
                    <a:pt x="574" y="172"/>
                  </a:lnTo>
                  <a:lnTo>
                    <a:pt x="574" y="179"/>
                  </a:lnTo>
                  <a:lnTo>
                    <a:pt x="579" y="179"/>
                  </a:lnTo>
                  <a:lnTo>
                    <a:pt x="579" y="187"/>
                  </a:lnTo>
                  <a:lnTo>
                    <a:pt x="579" y="172"/>
                  </a:lnTo>
                  <a:lnTo>
                    <a:pt x="579" y="187"/>
                  </a:lnTo>
                  <a:lnTo>
                    <a:pt x="583" y="172"/>
                  </a:lnTo>
                  <a:lnTo>
                    <a:pt x="583" y="187"/>
                  </a:lnTo>
                  <a:lnTo>
                    <a:pt x="583" y="172"/>
                  </a:lnTo>
                  <a:lnTo>
                    <a:pt x="583" y="179"/>
                  </a:lnTo>
                  <a:lnTo>
                    <a:pt x="588" y="179"/>
                  </a:lnTo>
                  <a:lnTo>
                    <a:pt x="588" y="172"/>
                  </a:lnTo>
                  <a:lnTo>
                    <a:pt x="588" y="179"/>
                  </a:lnTo>
                  <a:lnTo>
                    <a:pt x="588" y="194"/>
                  </a:lnTo>
                  <a:lnTo>
                    <a:pt x="592" y="172"/>
                  </a:lnTo>
                  <a:lnTo>
                    <a:pt x="592" y="187"/>
                  </a:lnTo>
                  <a:lnTo>
                    <a:pt x="592" y="179"/>
                  </a:lnTo>
                  <a:lnTo>
                    <a:pt x="592" y="172"/>
                  </a:lnTo>
                  <a:lnTo>
                    <a:pt x="592" y="179"/>
                  </a:lnTo>
                  <a:lnTo>
                    <a:pt x="597" y="179"/>
                  </a:lnTo>
                  <a:lnTo>
                    <a:pt x="597" y="172"/>
                  </a:lnTo>
                  <a:lnTo>
                    <a:pt x="597" y="165"/>
                  </a:lnTo>
                  <a:lnTo>
                    <a:pt x="597" y="179"/>
                  </a:lnTo>
                  <a:lnTo>
                    <a:pt x="601" y="179"/>
                  </a:lnTo>
                  <a:lnTo>
                    <a:pt x="601" y="172"/>
                  </a:lnTo>
                  <a:lnTo>
                    <a:pt x="601" y="179"/>
                  </a:lnTo>
                  <a:lnTo>
                    <a:pt x="601" y="17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5" name="Freeform 74"/>
            <p:cNvSpPr>
              <a:spLocks/>
            </p:cNvSpPr>
            <p:nvPr/>
          </p:nvSpPr>
          <p:spPr bwMode="auto">
            <a:xfrm>
              <a:off x="2780" y="3459"/>
              <a:ext cx="121" cy="22"/>
            </a:xfrm>
            <a:custGeom>
              <a:avLst/>
              <a:gdLst>
                <a:gd name="T0" fmla="*/ 0 w 369"/>
                <a:gd name="T1" fmla="*/ 1 h 35"/>
                <a:gd name="T2" fmla="*/ 0 w 369"/>
                <a:gd name="T3" fmla="*/ 1 h 35"/>
                <a:gd name="T4" fmla="*/ 0 w 369"/>
                <a:gd name="T5" fmla="*/ 1 h 35"/>
                <a:gd name="T6" fmla="*/ 0 w 369"/>
                <a:gd name="T7" fmla="*/ 1 h 35"/>
                <a:gd name="T8" fmla="*/ 0 w 369"/>
                <a:gd name="T9" fmla="*/ 1 h 35"/>
                <a:gd name="T10" fmla="*/ 0 w 369"/>
                <a:gd name="T11" fmla="*/ 1 h 35"/>
                <a:gd name="T12" fmla="*/ 0 w 369"/>
                <a:gd name="T13" fmla="*/ 1 h 35"/>
                <a:gd name="T14" fmla="*/ 0 w 369"/>
                <a:gd name="T15" fmla="*/ 1 h 35"/>
                <a:gd name="T16" fmla="*/ 0 w 369"/>
                <a:gd name="T17" fmla="*/ 1 h 35"/>
                <a:gd name="T18" fmla="*/ 0 w 369"/>
                <a:gd name="T19" fmla="*/ 1 h 35"/>
                <a:gd name="T20" fmla="*/ 0 w 369"/>
                <a:gd name="T21" fmla="*/ 1 h 35"/>
                <a:gd name="T22" fmla="*/ 0 w 369"/>
                <a:gd name="T23" fmla="*/ 0 h 35"/>
                <a:gd name="T24" fmla="*/ 0 w 369"/>
                <a:gd name="T25" fmla="*/ 1 h 35"/>
                <a:gd name="T26" fmla="*/ 0 w 369"/>
                <a:gd name="T27" fmla="*/ 1 h 35"/>
                <a:gd name="T28" fmla="*/ 0 w 369"/>
                <a:gd name="T29" fmla="*/ 1 h 35"/>
                <a:gd name="T30" fmla="*/ 0 w 369"/>
                <a:gd name="T31" fmla="*/ 1 h 35"/>
                <a:gd name="T32" fmla="*/ 0 w 369"/>
                <a:gd name="T33" fmla="*/ 1 h 35"/>
                <a:gd name="T34" fmla="*/ 0 w 369"/>
                <a:gd name="T35" fmla="*/ 1 h 35"/>
                <a:gd name="T36" fmla="*/ 0 w 369"/>
                <a:gd name="T37" fmla="*/ 1 h 35"/>
                <a:gd name="T38" fmla="*/ 0 w 369"/>
                <a:gd name="T39" fmla="*/ 1 h 35"/>
                <a:gd name="T40" fmla="*/ 0 w 369"/>
                <a:gd name="T41" fmla="*/ 1 h 35"/>
                <a:gd name="T42" fmla="*/ 0 w 369"/>
                <a:gd name="T43" fmla="*/ 1 h 35"/>
                <a:gd name="T44" fmla="*/ 0 w 369"/>
                <a:gd name="T45" fmla="*/ 1 h 35"/>
                <a:gd name="T46" fmla="*/ 0 w 369"/>
                <a:gd name="T47" fmla="*/ 1 h 35"/>
                <a:gd name="T48" fmla="*/ 0 w 369"/>
                <a:gd name="T49" fmla="*/ 1 h 35"/>
                <a:gd name="T50" fmla="*/ 0 w 369"/>
                <a:gd name="T51" fmla="*/ 1 h 35"/>
                <a:gd name="T52" fmla="*/ 0 w 369"/>
                <a:gd name="T53" fmla="*/ 1 h 35"/>
                <a:gd name="T54" fmla="*/ 0 w 369"/>
                <a:gd name="T55" fmla="*/ 1 h 35"/>
                <a:gd name="T56" fmla="*/ 0 w 369"/>
                <a:gd name="T57" fmla="*/ 1 h 35"/>
                <a:gd name="T58" fmla="*/ 0 w 369"/>
                <a:gd name="T59" fmla="*/ 1 h 35"/>
                <a:gd name="T60" fmla="*/ 0 w 369"/>
                <a:gd name="T61" fmla="*/ 1 h 35"/>
                <a:gd name="T62" fmla="*/ 0 w 369"/>
                <a:gd name="T63" fmla="*/ 1 h 35"/>
                <a:gd name="T64" fmla="*/ 0 w 369"/>
                <a:gd name="T65" fmla="*/ 1 h 35"/>
                <a:gd name="T66" fmla="*/ 0 w 369"/>
                <a:gd name="T67" fmla="*/ 1 h 35"/>
                <a:gd name="T68" fmla="*/ 0 w 369"/>
                <a:gd name="T69" fmla="*/ 1 h 35"/>
                <a:gd name="T70" fmla="*/ 0 w 369"/>
                <a:gd name="T71" fmla="*/ 1 h 35"/>
                <a:gd name="T72" fmla="*/ 0 w 369"/>
                <a:gd name="T73" fmla="*/ 1 h 35"/>
                <a:gd name="T74" fmla="*/ 0 w 369"/>
                <a:gd name="T75" fmla="*/ 1 h 35"/>
                <a:gd name="T76" fmla="*/ 0 w 369"/>
                <a:gd name="T77" fmla="*/ 1 h 35"/>
                <a:gd name="T78" fmla="*/ 0 w 369"/>
                <a:gd name="T79" fmla="*/ 1 h 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9" h="35">
                  <a:moveTo>
                    <a:pt x="0" y="26"/>
                  </a:moveTo>
                  <a:lnTo>
                    <a:pt x="0" y="26"/>
                  </a:lnTo>
                  <a:lnTo>
                    <a:pt x="0" y="11"/>
                  </a:lnTo>
                  <a:lnTo>
                    <a:pt x="0" y="26"/>
                  </a:lnTo>
                  <a:lnTo>
                    <a:pt x="25" y="26"/>
                  </a:lnTo>
                  <a:lnTo>
                    <a:pt x="44" y="26"/>
                  </a:lnTo>
                  <a:lnTo>
                    <a:pt x="44" y="11"/>
                  </a:lnTo>
                  <a:lnTo>
                    <a:pt x="44" y="35"/>
                  </a:lnTo>
                  <a:lnTo>
                    <a:pt x="44" y="11"/>
                  </a:lnTo>
                  <a:lnTo>
                    <a:pt x="44" y="26"/>
                  </a:lnTo>
                  <a:lnTo>
                    <a:pt x="68" y="11"/>
                  </a:lnTo>
                  <a:lnTo>
                    <a:pt x="68" y="35"/>
                  </a:lnTo>
                  <a:lnTo>
                    <a:pt x="68" y="0"/>
                  </a:lnTo>
                  <a:lnTo>
                    <a:pt x="68" y="26"/>
                  </a:lnTo>
                  <a:lnTo>
                    <a:pt x="68" y="11"/>
                  </a:lnTo>
                  <a:lnTo>
                    <a:pt x="87" y="11"/>
                  </a:lnTo>
                  <a:lnTo>
                    <a:pt x="87" y="26"/>
                  </a:lnTo>
                  <a:lnTo>
                    <a:pt x="87" y="0"/>
                  </a:lnTo>
                  <a:lnTo>
                    <a:pt x="112" y="26"/>
                  </a:lnTo>
                  <a:lnTo>
                    <a:pt x="112" y="11"/>
                  </a:lnTo>
                  <a:lnTo>
                    <a:pt x="112" y="26"/>
                  </a:lnTo>
                  <a:lnTo>
                    <a:pt x="112" y="11"/>
                  </a:lnTo>
                  <a:lnTo>
                    <a:pt x="112" y="26"/>
                  </a:lnTo>
                  <a:lnTo>
                    <a:pt x="131" y="26"/>
                  </a:lnTo>
                  <a:lnTo>
                    <a:pt x="131" y="35"/>
                  </a:lnTo>
                  <a:lnTo>
                    <a:pt x="131" y="26"/>
                  </a:lnTo>
                  <a:lnTo>
                    <a:pt x="131" y="35"/>
                  </a:lnTo>
                  <a:lnTo>
                    <a:pt x="156" y="26"/>
                  </a:lnTo>
                  <a:lnTo>
                    <a:pt x="156" y="11"/>
                  </a:lnTo>
                  <a:lnTo>
                    <a:pt x="156" y="26"/>
                  </a:lnTo>
                  <a:lnTo>
                    <a:pt x="175" y="26"/>
                  </a:lnTo>
                  <a:lnTo>
                    <a:pt x="175" y="11"/>
                  </a:lnTo>
                  <a:lnTo>
                    <a:pt x="175" y="26"/>
                  </a:lnTo>
                  <a:lnTo>
                    <a:pt x="175" y="11"/>
                  </a:lnTo>
                  <a:lnTo>
                    <a:pt x="194" y="11"/>
                  </a:lnTo>
                  <a:lnTo>
                    <a:pt x="194" y="26"/>
                  </a:lnTo>
                  <a:lnTo>
                    <a:pt x="194" y="11"/>
                  </a:lnTo>
                  <a:lnTo>
                    <a:pt x="194" y="26"/>
                  </a:lnTo>
                  <a:lnTo>
                    <a:pt x="218" y="26"/>
                  </a:lnTo>
                  <a:lnTo>
                    <a:pt x="218" y="11"/>
                  </a:lnTo>
                  <a:lnTo>
                    <a:pt x="218" y="26"/>
                  </a:lnTo>
                  <a:lnTo>
                    <a:pt x="238" y="26"/>
                  </a:lnTo>
                  <a:lnTo>
                    <a:pt x="238" y="11"/>
                  </a:lnTo>
                  <a:lnTo>
                    <a:pt x="262" y="35"/>
                  </a:lnTo>
                  <a:lnTo>
                    <a:pt x="262" y="26"/>
                  </a:lnTo>
                  <a:lnTo>
                    <a:pt x="262" y="35"/>
                  </a:lnTo>
                  <a:lnTo>
                    <a:pt x="262" y="26"/>
                  </a:lnTo>
                  <a:lnTo>
                    <a:pt x="282" y="26"/>
                  </a:lnTo>
                  <a:lnTo>
                    <a:pt x="282" y="35"/>
                  </a:lnTo>
                  <a:lnTo>
                    <a:pt x="282" y="26"/>
                  </a:lnTo>
                  <a:lnTo>
                    <a:pt x="282" y="11"/>
                  </a:lnTo>
                  <a:lnTo>
                    <a:pt x="306" y="35"/>
                  </a:lnTo>
                  <a:lnTo>
                    <a:pt x="306" y="26"/>
                  </a:lnTo>
                  <a:lnTo>
                    <a:pt x="325" y="35"/>
                  </a:lnTo>
                  <a:lnTo>
                    <a:pt x="325" y="11"/>
                  </a:lnTo>
                  <a:lnTo>
                    <a:pt x="325" y="26"/>
                  </a:lnTo>
                  <a:lnTo>
                    <a:pt x="350" y="11"/>
                  </a:lnTo>
                  <a:lnTo>
                    <a:pt x="350" y="26"/>
                  </a:lnTo>
                  <a:lnTo>
                    <a:pt x="350" y="35"/>
                  </a:lnTo>
                  <a:lnTo>
                    <a:pt x="350" y="26"/>
                  </a:lnTo>
                  <a:lnTo>
                    <a:pt x="369" y="2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6" name="Freeform 75"/>
            <p:cNvSpPr>
              <a:spLocks/>
            </p:cNvSpPr>
            <p:nvPr/>
          </p:nvSpPr>
          <p:spPr bwMode="auto">
            <a:xfrm>
              <a:off x="3279" y="3569"/>
              <a:ext cx="108" cy="23"/>
            </a:xfrm>
            <a:custGeom>
              <a:avLst/>
              <a:gdLst>
                <a:gd name="T0" fmla="*/ 0 w 108"/>
                <a:gd name="T1" fmla="*/ 20 h 23"/>
                <a:gd name="T2" fmla="*/ 5 w 108"/>
                <a:gd name="T3" fmla="*/ 13 h 23"/>
                <a:gd name="T4" fmla="*/ 5 w 108"/>
                <a:gd name="T5" fmla="*/ 20 h 23"/>
                <a:gd name="T6" fmla="*/ 8 w 108"/>
                <a:gd name="T7" fmla="*/ 13 h 23"/>
                <a:gd name="T8" fmla="*/ 8 w 108"/>
                <a:gd name="T9" fmla="*/ 13 h 23"/>
                <a:gd name="T10" fmla="*/ 13 w 108"/>
                <a:gd name="T11" fmla="*/ 16 h 23"/>
                <a:gd name="T12" fmla="*/ 13 w 108"/>
                <a:gd name="T13" fmla="*/ 13 h 23"/>
                <a:gd name="T14" fmla="*/ 17 w 108"/>
                <a:gd name="T15" fmla="*/ 23 h 23"/>
                <a:gd name="T16" fmla="*/ 17 w 108"/>
                <a:gd name="T17" fmla="*/ 13 h 23"/>
                <a:gd name="T18" fmla="*/ 22 w 108"/>
                <a:gd name="T19" fmla="*/ 16 h 23"/>
                <a:gd name="T20" fmla="*/ 22 w 108"/>
                <a:gd name="T21" fmla="*/ 16 h 23"/>
                <a:gd name="T22" fmla="*/ 26 w 108"/>
                <a:gd name="T23" fmla="*/ 9 h 23"/>
                <a:gd name="T24" fmla="*/ 26 w 108"/>
                <a:gd name="T25" fmla="*/ 9 h 23"/>
                <a:gd name="T26" fmla="*/ 31 w 108"/>
                <a:gd name="T27" fmla="*/ 9 h 23"/>
                <a:gd name="T28" fmla="*/ 31 w 108"/>
                <a:gd name="T29" fmla="*/ 9 h 23"/>
                <a:gd name="T30" fmla="*/ 35 w 108"/>
                <a:gd name="T31" fmla="*/ 13 h 23"/>
                <a:gd name="T32" fmla="*/ 35 w 108"/>
                <a:gd name="T33" fmla="*/ 13 h 23"/>
                <a:gd name="T34" fmla="*/ 39 w 108"/>
                <a:gd name="T35" fmla="*/ 13 h 23"/>
                <a:gd name="T36" fmla="*/ 39 w 108"/>
                <a:gd name="T37" fmla="*/ 16 h 23"/>
                <a:gd name="T38" fmla="*/ 44 w 108"/>
                <a:gd name="T39" fmla="*/ 13 h 23"/>
                <a:gd name="T40" fmla="*/ 44 w 108"/>
                <a:gd name="T41" fmla="*/ 9 h 23"/>
                <a:gd name="T42" fmla="*/ 48 w 108"/>
                <a:gd name="T43" fmla="*/ 13 h 23"/>
                <a:gd name="T44" fmla="*/ 48 w 108"/>
                <a:gd name="T45" fmla="*/ 9 h 23"/>
                <a:gd name="T46" fmla="*/ 52 w 108"/>
                <a:gd name="T47" fmla="*/ 9 h 23"/>
                <a:gd name="T48" fmla="*/ 52 w 108"/>
                <a:gd name="T49" fmla="*/ 3 h 23"/>
                <a:gd name="T50" fmla="*/ 57 w 108"/>
                <a:gd name="T51" fmla="*/ 9 h 23"/>
                <a:gd name="T52" fmla="*/ 57 w 108"/>
                <a:gd name="T53" fmla="*/ 9 h 23"/>
                <a:gd name="T54" fmla="*/ 61 w 108"/>
                <a:gd name="T55" fmla="*/ 9 h 23"/>
                <a:gd name="T56" fmla="*/ 61 w 108"/>
                <a:gd name="T57" fmla="*/ 6 h 23"/>
                <a:gd name="T58" fmla="*/ 65 w 108"/>
                <a:gd name="T59" fmla="*/ 9 h 23"/>
                <a:gd name="T60" fmla="*/ 65 w 108"/>
                <a:gd name="T61" fmla="*/ 9 h 23"/>
                <a:gd name="T62" fmla="*/ 69 w 108"/>
                <a:gd name="T63" fmla="*/ 9 h 23"/>
                <a:gd name="T64" fmla="*/ 69 w 108"/>
                <a:gd name="T65" fmla="*/ 9 h 23"/>
                <a:gd name="T66" fmla="*/ 74 w 108"/>
                <a:gd name="T67" fmla="*/ 6 h 23"/>
                <a:gd name="T68" fmla="*/ 74 w 108"/>
                <a:gd name="T69" fmla="*/ 3 h 23"/>
                <a:gd name="T70" fmla="*/ 78 w 108"/>
                <a:gd name="T71" fmla="*/ 3 h 23"/>
                <a:gd name="T72" fmla="*/ 78 w 108"/>
                <a:gd name="T73" fmla="*/ 6 h 23"/>
                <a:gd name="T74" fmla="*/ 83 w 108"/>
                <a:gd name="T75" fmla="*/ 3 h 23"/>
                <a:gd name="T76" fmla="*/ 83 w 108"/>
                <a:gd name="T77" fmla="*/ 6 h 23"/>
                <a:gd name="T78" fmla="*/ 91 w 108"/>
                <a:gd name="T79" fmla="*/ 3 h 23"/>
                <a:gd name="T80" fmla="*/ 96 w 108"/>
                <a:gd name="T81" fmla="*/ 3 h 23"/>
                <a:gd name="T82" fmla="*/ 100 w 108"/>
                <a:gd name="T83" fmla="*/ 3 h 23"/>
                <a:gd name="T84" fmla="*/ 104 w 108"/>
                <a:gd name="T85" fmla="*/ 9 h 23"/>
                <a:gd name="T86" fmla="*/ 108 w 108"/>
                <a:gd name="T87" fmla="*/ 3 h 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8" h="23">
                  <a:moveTo>
                    <a:pt x="0" y="23"/>
                  </a:moveTo>
                  <a:lnTo>
                    <a:pt x="0" y="20"/>
                  </a:lnTo>
                  <a:lnTo>
                    <a:pt x="5" y="13"/>
                  </a:lnTo>
                  <a:lnTo>
                    <a:pt x="5" y="20"/>
                  </a:lnTo>
                  <a:lnTo>
                    <a:pt x="5" y="13"/>
                  </a:lnTo>
                  <a:lnTo>
                    <a:pt x="8" y="13"/>
                  </a:lnTo>
                  <a:lnTo>
                    <a:pt x="8" y="9"/>
                  </a:lnTo>
                  <a:lnTo>
                    <a:pt x="8" y="13"/>
                  </a:lnTo>
                  <a:lnTo>
                    <a:pt x="13" y="16"/>
                  </a:lnTo>
                  <a:lnTo>
                    <a:pt x="13" y="13"/>
                  </a:lnTo>
                  <a:lnTo>
                    <a:pt x="13" y="16"/>
                  </a:lnTo>
                  <a:lnTo>
                    <a:pt x="17" y="23"/>
                  </a:lnTo>
                  <a:lnTo>
                    <a:pt x="17" y="13"/>
                  </a:lnTo>
                  <a:lnTo>
                    <a:pt x="22" y="16"/>
                  </a:lnTo>
                  <a:lnTo>
                    <a:pt x="22" y="13"/>
                  </a:lnTo>
                  <a:lnTo>
                    <a:pt x="26" y="9"/>
                  </a:lnTo>
                  <a:lnTo>
                    <a:pt x="31" y="9"/>
                  </a:lnTo>
                  <a:lnTo>
                    <a:pt x="31" y="13"/>
                  </a:lnTo>
                  <a:lnTo>
                    <a:pt x="35" y="13"/>
                  </a:lnTo>
                  <a:lnTo>
                    <a:pt x="35" y="9"/>
                  </a:lnTo>
                  <a:lnTo>
                    <a:pt x="39" y="13"/>
                  </a:lnTo>
                  <a:lnTo>
                    <a:pt x="39" y="16"/>
                  </a:lnTo>
                  <a:lnTo>
                    <a:pt x="44" y="13"/>
                  </a:lnTo>
                  <a:lnTo>
                    <a:pt x="44" y="9"/>
                  </a:lnTo>
                  <a:lnTo>
                    <a:pt x="48" y="9"/>
                  </a:lnTo>
                  <a:lnTo>
                    <a:pt x="48" y="13"/>
                  </a:lnTo>
                  <a:lnTo>
                    <a:pt x="48" y="9"/>
                  </a:lnTo>
                  <a:lnTo>
                    <a:pt x="52" y="9"/>
                  </a:lnTo>
                  <a:lnTo>
                    <a:pt x="52" y="3"/>
                  </a:lnTo>
                  <a:lnTo>
                    <a:pt x="57" y="3"/>
                  </a:lnTo>
                  <a:lnTo>
                    <a:pt x="57" y="9"/>
                  </a:lnTo>
                  <a:lnTo>
                    <a:pt x="57" y="6"/>
                  </a:lnTo>
                  <a:lnTo>
                    <a:pt x="57" y="9"/>
                  </a:lnTo>
                  <a:lnTo>
                    <a:pt x="61" y="6"/>
                  </a:lnTo>
                  <a:lnTo>
                    <a:pt x="61" y="9"/>
                  </a:lnTo>
                  <a:lnTo>
                    <a:pt x="61" y="6"/>
                  </a:lnTo>
                  <a:lnTo>
                    <a:pt x="65" y="9"/>
                  </a:lnTo>
                  <a:lnTo>
                    <a:pt x="65" y="13"/>
                  </a:lnTo>
                  <a:lnTo>
                    <a:pt x="65" y="9"/>
                  </a:lnTo>
                  <a:lnTo>
                    <a:pt x="69" y="13"/>
                  </a:lnTo>
                  <a:lnTo>
                    <a:pt x="69" y="9"/>
                  </a:lnTo>
                  <a:lnTo>
                    <a:pt x="74" y="6"/>
                  </a:lnTo>
                  <a:lnTo>
                    <a:pt x="74" y="3"/>
                  </a:lnTo>
                  <a:lnTo>
                    <a:pt x="78" y="9"/>
                  </a:lnTo>
                  <a:lnTo>
                    <a:pt x="78" y="3"/>
                  </a:lnTo>
                  <a:lnTo>
                    <a:pt x="78" y="9"/>
                  </a:lnTo>
                  <a:lnTo>
                    <a:pt x="78" y="6"/>
                  </a:lnTo>
                  <a:lnTo>
                    <a:pt x="83" y="3"/>
                  </a:lnTo>
                  <a:lnTo>
                    <a:pt x="83" y="9"/>
                  </a:lnTo>
                  <a:lnTo>
                    <a:pt x="83" y="6"/>
                  </a:lnTo>
                  <a:lnTo>
                    <a:pt x="88" y="9"/>
                  </a:lnTo>
                  <a:lnTo>
                    <a:pt x="91" y="3"/>
                  </a:lnTo>
                  <a:lnTo>
                    <a:pt x="91" y="6"/>
                  </a:lnTo>
                  <a:lnTo>
                    <a:pt x="96" y="3"/>
                  </a:lnTo>
                  <a:lnTo>
                    <a:pt x="96" y="0"/>
                  </a:lnTo>
                  <a:lnTo>
                    <a:pt x="100" y="3"/>
                  </a:lnTo>
                  <a:lnTo>
                    <a:pt x="100" y="6"/>
                  </a:lnTo>
                  <a:lnTo>
                    <a:pt x="104" y="9"/>
                  </a:lnTo>
                  <a:lnTo>
                    <a:pt x="108" y="3"/>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703639" name="Group 151"/>
          <p:cNvGrpSpPr>
            <a:grpSpLocks/>
          </p:cNvGrpSpPr>
          <p:nvPr/>
        </p:nvGrpSpPr>
        <p:grpSpPr bwMode="auto">
          <a:xfrm>
            <a:off x="2495550" y="5019675"/>
            <a:ext cx="1038225" cy="1160463"/>
            <a:chOff x="1392" y="3162"/>
            <a:chExt cx="654" cy="731"/>
          </a:xfrm>
        </p:grpSpPr>
        <p:sp>
          <p:nvSpPr>
            <p:cNvPr id="31836" name="Rectangle 78"/>
            <p:cNvSpPr>
              <a:spLocks noChangeArrowheads="1"/>
            </p:cNvSpPr>
            <p:nvPr/>
          </p:nvSpPr>
          <p:spPr bwMode="auto">
            <a:xfrm>
              <a:off x="1787" y="3451"/>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a:t>
              </a:r>
              <a:endParaRPr lang="en-US" sz="1600">
                <a:solidFill>
                  <a:schemeClr val="tx1"/>
                </a:solidFill>
                <a:latin typeface="Arial Narrow" pitchFamily="34" charset="0"/>
              </a:endParaRPr>
            </a:p>
          </p:txBody>
        </p:sp>
        <p:sp>
          <p:nvSpPr>
            <p:cNvPr id="31837" name="Rectangle 79"/>
            <p:cNvSpPr>
              <a:spLocks noChangeArrowheads="1"/>
            </p:cNvSpPr>
            <p:nvPr/>
          </p:nvSpPr>
          <p:spPr bwMode="auto">
            <a:xfrm>
              <a:off x="1787" y="3162"/>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7.7</a:t>
              </a:r>
              <a:endParaRPr lang="en-US" sz="1600">
                <a:solidFill>
                  <a:schemeClr val="tx1"/>
                </a:solidFill>
                <a:latin typeface="Arial Narrow" pitchFamily="34" charset="0"/>
              </a:endParaRPr>
            </a:p>
          </p:txBody>
        </p:sp>
        <p:sp>
          <p:nvSpPr>
            <p:cNvPr id="31838" name="Text Box 80"/>
            <p:cNvSpPr txBox="1">
              <a:spLocks noChangeArrowheads="1"/>
            </p:cNvSpPr>
            <p:nvPr/>
          </p:nvSpPr>
          <p:spPr bwMode="auto">
            <a:xfrm>
              <a:off x="1392" y="3428"/>
              <a:ext cx="34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b="1">
                  <a:solidFill>
                    <a:schemeClr val="tx1"/>
                  </a:solidFill>
                  <a:latin typeface="Arial Narrow" pitchFamily="34" charset="0"/>
                </a:rPr>
                <a:t>pH</a:t>
              </a:r>
              <a:r>
                <a:rPr lang="en-US" sz="1600" b="1" baseline="-25000">
                  <a:solidFill>
                    <a:schemeClr val="tx1"/>
                  </a:solidFill>
                  <a:latin typeface="Arial Narrow" pitchFamily="34" charset="0"/>
                </a:rPr>
                <a:t>S</a:t>
              </a:r>
            </a:p>
          </p:txBody>
        </p:sp>
        <p:sp>
          <p:nvSpPr>
            <p:cNvPr id="31839" name="Line 81"/>
            <p:cNvSpPr>
              <a:spLocks noChangeShapeType="1"/>
            </p:cNvSpPr>
            <p:nvPr/>
          </p:nvSpPr>
          <p:spPr bwMode="auto">
            <a:xfrm>
              <a:off x="1988" y="3229"/>
              <a:ext cx="0" cy="5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0" name="Line 82"/>
            <p:cNvSpPr>
              <a:spLocks noChangeShapeType="1"/>
            </p:cNvSpPr>
            <p:nvPr/>
          </p:nvSpPr>
          <p:spPr bwMode="auto">
            <a:xfrm>
              <a:off x="1988" y="3526"/>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1" name="Line 83"/>
            <p:cNvSpPr>
              <a:spLocks noChangeShapeType="1"/>
            </p:cNvSpPr>
            <p:nvPr/>
          </p:nvSpPr>
          <p:spPr bwMode="auto">
            <a:xfrm>
              <a:off x="1988" y="3234"/>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2" name="Line 84"/>
            <p:cNvSpPr>
              <a:spLocks noChangeShapeType="1"/>
            </p:cNvSpPr>
            <p:nvPr/>
          </p:nvSpPr>
          <p:spPr bwMode="auto">
            <a:xfrm>
              <a:off x="1988" y="3820"/>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3" name="Rectangle 85"/>
            <p:cNvSpPr>
              <a:spLocks noChangeArrowheads="1"/>
            </p:cNvSpPr>
            <p:nvPr/>
          </p:nvSpPr>
          <p:spPr bwMode="auto">
            <a:xfrm>
              <a:off x="1793" y="3739"/>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7.3</a:t>
              </a:r>
              <a:endParaRPr lang="en-US" sz="1600">
                <a:solidFill>
                  <a:schemeClr val="tx1"/>
                </a:solidFill>
                <a:latin typeface="Arial Narrow" pitchFamily="34" charset="0"/>
              </a:endParaRPr>
            </a:p>
          </p:txBody>
        </p:sp>
      </p:grpSp>
      <p:grpSp>
        <p:nvGrpSpPr>
          <p:cNvPr id="703638" name="Group 150"/>
          <p:cNvGrpSpPr>
            <a:grpSpLocks/>
          </p:cNvGrpSpPr>
          <p:nvPr/>
        </p:nvGrpSpPr>
        <p:grpSpPr bwMode="auto">
          <a:xfrm>
            <a:off x="4797425" y="5614988"/>
            <a:ext cx="801688" cy="98425"/>
            <a:chOff x="2842" y="3537"/>
            <a:chExt cx="505" cy="62"/>
          </a:xfrm>
        </p:grpSpPr>
        <p:sp>
          <p:nvSpPr>
            <p:cNvPr id="31834" name="Freeform 87"/>
            <p:cNvSpPr>
              <a:spLocks/>
            </p:cNvSpPr>
            <p:nvPr/>
          </p:nvSpPr>
          <p:spPr bwMode="auto">
            <a:xfrm>
              <a:off x="2842" y="3537"/>
              <a:ext cx="141" cy="6"/>
            </a:xfrm>
            <a:custGeom>
              <a:avLst/>
              <a:gdLst>
                <a:gd name="T0" fmla="*/ 0 w 181"/>
                <a:gd name="T1" fmla="*/ 2 h 8"/>
                <a:gd name="T2" fmla="*/ 0 w 181"/>
                <a:gd name="T3" fmla="*/ 2 h 8"/>
                <a:gd name="T4" fmla="*/ 2 w 181"/>
                <a:gd name="T5" fmla="*/ 2 h 8"/>
                <a:gd name="T6" fmla="*/ 2 w 181"/>
                <a:gd name="T7" fmla="*/ 2 h 8"/>
                <a:gd name="T8" fmla="*/ 2 w 181"/>
                <a:gd name="T9" fmla="*/ 2 h 8"/>
                <a:gd name="T10" fmla="*/ 2 w 181"/>
                <a:gd name="T11" fmla="*/ 2 h 8"/>
                <a:gd name="T12" fmla="*/ 2 w 181"/>
                <a:gd name="T13" fmla="*/ 2 h 8"/>
                <a:gd name="T14" fmla="*/ 2 w 181"/>
                <a:gd name="T15" fmla="*/ 2 h 8"/>
                <a:gd name="T16" fmla="*/ 2 w 181"/>
                <a:gd name="T17" fmla="*/ 2 h 8"/>
                <a:gd name="T18" fmla="*/ 2 w 181"/>
                <a:gd name="T19" fmla="*/ 2 h 8"/>
                <a:gd name="T20" fmla="*/ 2 w 181"/>
                <a:gd name="T21" fmla="*/ 2 h 8"/>
                <a:gd name="T22" fmla="*/ 2 w 181"/>
                <a:gd name="T23" fmla="*/ 2 h 8"/>
                <a:gd name="T24" fmla="*/ 2 w 181"/>
                <a:gd name="T25" fmla="*/ 2 h 8"/>
                <a:gd name="T26" fmla="*/ 2 w 181"/>
                <a:gd name="T27" fmla="*/ 2 h 8"/>
                <a:gd name="T28" fmla="*/ 3 w 181"/>
                <a:gd name="T29" fmla="*/ 2 h 8"/>
                <a:gd name="T30" fmla="*/ 3 w 181"/>
                <a:gd name="T31" fmla="*/ 2 h 8"/>
                <a:gd name="T32" fmla="*/ 3 w 181"/>
                <a:gd name="T33" fmla="*/ 2 h 8"/>
                <a:gd name="T34" fmla="*/ 3 w 181"/>
                <a:gd name="T35" fmla="*/ 2 h 8"/>
                <a:gd name="T36" fmla="*/ 4 w 181"/>
                <a:gd name="T37" fmla="*/ 2 h 8"/>
                <a:gd name="T38" fmla="*/ 4 w 181"/>
                <a:gd name="T39" fmla="*/ 2 h 8"/>
                <a:gd name="T40" fmla="*/ 4 w 181"/>
                <a:gd name="T41" fmla="*/ 2 h 8"/>
                <a:gd name="T42" fmla="*/ 4 w 181"/>
                <a:gd name="T43" fmla="*/ 2 h 8"/>
                <a:gd name="T44" fmla="*/ 4 w 181"/>
                <a:gd name="T45" fmla="*/ 2 h 8"/>
                <a:gd name="T46" fmla="*/ 5 w 181"/>
                <a:gd name="T47" fmla="*/ 2 h 8"/>
                <a:gd name="T48" fmla="*/ 5 w 181"/>
                <a:gd name="T49" fmla="*/ 2 h 8"/>
                <a:gd name="T50" fmla="*/ 5 w 181"/>
                <a:gd name="T51" fmla="*/ 2 h 8"/>
                <a:gd name="T52" fmla="*/ 5 w 181"/>
                <a:gd name="T53" fmla="*/ 2 h 8"/>
                <a:gd name="T54" fmla="*/ 5 w 181"/>
                <a:gd name="T55" fmla="*/ 2 h 8"/>
                <a:gd name="T56" fmla="*/ 5 w 181"/>
                <a:gd name="T57" fmla="*/ 2 h 8"/>
                <a:gd name="T58" fmla="*/ 7 w 181"/>
                <a:gd name="T59" fmla="*/ 2 h 8"/>
                <a:gd name="T60" fmla="*/ 7 w 181"/>
                <a:gd name="T61" fmla="*/ 2 h 8"/>
                <a:gd name="T62" fmla="*/ 7 w 181"/>
                <a:gd name="T63" fmla="*/ 2 h 8"/>
                <a:gd name="T64" fmla="*/ 7 w 181"/>
                <a:gd name="T65" fmla="*/ 2 h 8"/>
                <a:gd name="T66" fmla="*/ 7 w 181"/>
                <a:gd name="T67" fmla="*/ 2 h 8"/>
                <a:gd name="T68" fmla="*/ 7 w 181"/>
                <a:gd name="T69" fmla="*/ 2 h 8"/>
                <a:gd name="T70" fmla="*/ 7 w 181"/>
                <a:gd name="T71" fmla="*/ 2 h 8"/>
                <a:gd name="T72" fmla="*/ 9 w 181"/>
                <a:gd name="T73" fmla="*/ 2 h 8"/>
                <a:gd name="T74" fmla="*/ 9 w 181"/>
                <a:gd name="T75" fmla="*/ 2 h 8"/>
                <a:gd name="T76" fmla="*/ 9 w 181"/>
                <a:gd name="T77" fmla="*/ 2 h 8"/>
                <a:gd name="T78" fmla="*/ 9 w 181"/>
                <a:gd name="T79" fmla="*/ 2 h 8"/>
                <a:gd name="T80" fmla="*/ 9 w 181"/>
                <a:gd name="T81" fmla="*/ 2 h 8"/>
                <a:gd name="T82" fmla="*/ 9 w 181"/>
                <a:gd name="T83" fmla="*/ 2 h 8"/>
                <a:gd name="T84" fmla="*/ 9 w 181"/>
                <a:gd name="T85" fmla="*/ 2 h 8"/>
                <a:gd name="T86" fmla="*/ 9 w 181"/>
                <a:gd name="T87" fmla="*/ 2 h 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1" h="8">
                  <a:moveTo>
                    <a:pt x="0" y="0"/>
                  </a:moveTo>
                  <a:lnTo>
                    <a:pt x="0" y="2"/>
                  </a:lnTo>
                  <a:lnTo>
                    <a:pt x="0" y="5"/>
                  </a:lnTo>
                  <a:lnTo>
                    <a:pt x="9" y="5"/>
                  </a:lnTo>
                  <a:lnTo>
                    <a:pt x="9" y="2"/>
                  </a:lnTo>
                  <a:lnTo>
                    <a:pt x="18" y="2"/>
                  </a:lnTo>
                  <a:lnTo>
                    <a:pt x="18" y="0"/>
                  </a:lnTo>
                  <a:lnTo>
                    <a:pt x="18" y="2"/>
                  </a:lnTo>
                  <a:lnTo>
                    <a:pt x="18" y="5"/>
                  </a:lnTo>
                  <a:lnTo>
                    <a:pt x="18" y="2"/>
                  </a:lnTo>
                  <a:lnTo>
                    <a:pt x="26" y="2"/>
                  </a:lnTo>
                  <a:lnTo>
                    <a:pt x="26" y="5"/>
                  </a:lnTo>
                  <a:lnTo>
                    <a:pt x="35" y="2"/>
                  </a:lnTo>
                  <a:lnTo>
                    <a:pt x="35" y="5"/>
                  </a:lnTo>
                  <a:lnTo>
                    <a:pt x="35" y="2"/>
                  </a:lnTo>
                  <a:lnTo>
                    <a:pt x="43" y="2"/>
                  </a:lnTo>
                  <a:lnTo>
                    <a:pt x="52" y="2"/>
                  </a:lnTo>
                  <a:lnTo>
                    <a:pt x="52" y="5"/>
                  </a:lnTo>
                  <a:lnTo>
                    <a:pt x="52" y="2"/>
                  </a:lnTo>
                  <a:lnTo>
                    <a:pt x="61" y="5"/>
                  </a:lnTo>
                  <a:lnTo>
                    <a:pt x="61" y="8"/>
                  </a:lnTo>
                  <a:lnTo>
                    <a:pt x="61" y="5"/>
                  </a:lnTo>
                  <a:lnTo>
                    <a:pt x="69" y="2"/>
                  </a:lnTo>
                  <a:lnTo>
                    <a:pt x="69" y="5"/>
                  </a:lnTo>
                  <a:lnTo>
                    <a:pt x="69" y="2"/>
                  </a:lnTo>
                  <a:lnTo>
                    <a:pt x="69" y="5"/>
                  </a:lnTo>
                  <a:lnTo>
                    <a:pt x="78" y="2"/>
                  </a:lnTo>
                  <a:lnTo>
                    <a:pt x="78" y="5"/>
                  </a:lnTo>
                  <a:lnTo>
                    <a:pt x="86" y="5"/>
                  </a:lnTo>
                  <a:lnTo>
                    <a:pt x="86" y="2"/>
                  </a:lnTo>
                  <a:lnTo>
                    <a:pt x="95" y="2"/>
                  </a:lnTo>
                  <a:lnTo>
                    <a:pt x="95" y="5"/>
                  </a:lnTo>
                  <a:lnTo>
                    <a:pt x="95" y="8"/>
                  </a:lnTo>
                  <a:lnTo>
                    <a:pt x="95" y="2"/>
                  </a:lnTo>
                  <a:lnTo>
                    <a:pt x="104" y="2"/>
                  </a:lnTo>
                  <a:lnTo>
                    <a:pt x="104" y="8"/>
                  </a:lnTo>
                  <a:lnTo>
                    <a:pt x="104" y="5"/>
                  </a:lnTo>
                  <a:lnTo>
                    <a:pt x="112" y="2"/>
                  </a:lnTo>
                  <a:lnTo>
                    <a:pt x="121" y="5"/>
                  </a:lnTo>
                  <a:lnTo>
                    <a:pt x="121" y="2"/>
                  </a:lnTo>
                  <a:lnTo>
                    <a:pt x="121" y="5"/>
                  </a:lnTo>
                  <a:lnTo>
                    <a:pt x="129" y="5"/>
                  </a:lnTo>
                  <a:lnTo>
                    <a:pt x="129" y="2"/>
                  </a:lnTo>
                  <a:lnTo>
                    <a:pt x="129" y="0"/>
                  </a:lnTo>
                  <a:lnTo>
                    <a:pt x="138" y="8"/>
                  </a:lnTo>
                  <a:lnTo>
                    <a:pt x="138" y="5"/>
                  </a:lnTo>
                  <a:lnTo>
                    <a:pt x="138" y="2"/>
                  </a:lnTo>
                  <a:lnTo>
                    <a:pt x="138" y="5"/>
                  </a:lnTo>
                  <a:lnTo>
                    <a:pt x="147" y="2"/>
                  </a:lnTo>
                  <a:lnTo>
                    <a:pt x="155" y="2"/>
                  </a:lnTo>
                  <a:lnTo>
                    <a:pt x="155" y="8"/>
                  </a:lnTo>
                  <a:lnTo>
                    <a:pt x="155" y="5"/>
                  </a:lnTo>
                  <a:lnTo>
                    <a:pt x="164" y="5"/>
                  </a:lnTo>
                  <a:lnTo>
                    <a:pt x="164" y="2"/>
                  </a:lnTo>
                  <a:lnTo>
                    <a:pt x="164" y="8"/>
                  </a:lnTo>
                  <a:lnTo>
                    <a:pt x="164" y="2"/>
                  </a:lnTo>
                  <a:lnTo>
                    <a:pt x="164" y="8"/>
                  </a:lnTo>
                  <a:lnTo>
                    <a:pt x="164" y="5"/>
                  </a:lnTo>
                  <a:lnTo>
                    <a:pt x="172" y="8"/>
                  </a:lnTo>
                  <a:lnTo>
                    <a:pt x="172" y="5"/>
                  </a:lnTo>
                  <a:lnTo>
                    <a:pt x="172" y="8"/>
                  </a:lnTo>
                  <a:lnTo>
                    <a:pt x="172" y="5"/>
                  </a:lnTo>
                  <a:lnTo>
                    <a:pt x="172" y="8"/>
                  </a:lnTo>
                  <a:lnTo>
                    <a:pt x="172" y="5"/>
                  </a:lnTo>
                  <a:lnTo>
                    <a:pt x="181"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5" name="Freeform 88"/>
            <p:cNvSpPr>
              <a:spLocks/>
            </p:cNvSpPr>
            <p:nvPr/>
          </p:nvSpPr>
          <p:spPr bwMode="auto">
            <a:xfrm>
              <a:off x="2982" y="3542"/>
              <a:ext cx="365" cy="57"/>
            </a:xfrm>
            <a:custGeom>
              <a:avLst/>
              <a:gdLst>
                <a:gd name="T0" fmla="*/ 2 w 473"/>
                <a:gd name="T1" fmla="*/ 0 h 148"/>
                <a:gd name="T2" fmla="*/ 2 w 473"/>
                <a:gd name="T3" fmla="*/ 0 h 148"/>
                <a:gd name="T4" fmla="*/ 2 w 473"/>
                <a:gd name="T5" fmla="*/ 0 h 148"/>
                <a:gd name="T6" fmla="*/ 2 w 473"/>
                <a:gd name="T7" fmla="*/ 0 h 148"/>
                <a:gd name="T8" fmla="*/ 2 w 473"/>
                <a:gd name="T9" fmla="*/ 0 h 148"/>
                <a:gd name="T10" fmla="*/ 2 w 473"/>
                <a:gd name="T11" fmla="*/ 0 h 148"/>
                <a:gd name="T12" fmla="*/ 2 w 473"/>
                <a:gd name="T13" fmla="*/ 0 h 148"/>
                <a:gd name="T14" fmla="*/ 2 w 473"/>
                <a:gd name="T15" fmla="*/ 0 h 148"/>
                <a:gd name="T16" fmla="*/ 2 w 473"/>
                <a:gd name="T17" fmla="*/ 0 h 148"/>
                <a:gd name="T18" fmla="*/ 2 w 473"/>
                <a:gd name="T19" fmla="*/ 0 h 148"/>
                <a:gd name="T20" fmla="*/ 3 w 473"/>
                <a:gd name="T21" fmla="*/ 0 h 148"/>
                <a:gd name="T22" fmla="*/ 3 w 473"/>
                <a:gd name="T23" fmla="*/ 0 h 148"/>
                <a:gd name="T24" fmla="*/ 3 w 473"/>
                <a:gd name="T25" fmla="*/ 0 h 148"/>
                <a:gd name="T26" fmla="*/ 4 w 473"/>
                <a:gd name="T27" fmla="*/ 0 h 148"/>
                <a:gd name="T28" fmla="*/ 4 w 473"/>
                <a:gd name="T29" fmla="*/ 0 h 148"/>
                <a:gd name="T30" fmla="*/ 4 w 473"/>
                <a:gd name="T31" fmla="*/ 0 h 148"/>
                <a:gd name="T32" fmla="*/ 5 w 473"/>
                <a:gd name="T33" fmla="*/ 0 h 148"/>
                <a:gd name="T34" fmla="*/ 5 w 473"/>
                <a:gd name="T35" fmla="*/ 0 h 148"/>
                <a:gd name="T36" fmla="*/ 6 w 473"/>
                <a:gd name="T37" fmla="*/ 0 h 148"/>
                <a:gd name="T38" fmla="*/ 6 w 473"/>
                <a:gd name="T39" fmla="*/ 0 h 148"/>
                <a:gd name="T40" fmla="*/ 6 w 473"/>
                <a:gd name="T41" fmla="*/ 0 h 148"/>
                <a:gd name="T42" fmla="*/ 7 w 473"/>
                <a:gd name="T43" fmla="*/ 0 h 148"/>
                <a:gd name="T44" fmla="*/ 7 w 473"/>
                <a:gd name="T45" fmla="*/ 0 h 148"/>
                <a:gd name="T46" fmla="*/ 7 w 473"/>
                <a:gd name="T47" fmla="*/ 0 h 148"/>
                <a:gd name="T48" fmla="*/ 8 w 473"/>
                <a:gd name="T49" fmla="*/ 0 h 148"/>
                <a:gd name="T50" fmla="*/ 8 w 473"/>
                <a:gd name="T51" fmla="*/ 0 h 148"/>
                <a:gd name="T52" fmla="*/ 9 w 473"/>
                <a:gd name="T53" fmla="*/ 0 h 148"/>
                <a:gd name="T54" fmla="*/ 9 w 473"/>
                <a:gd name="T55" fmla="*/ 0 h 148"/>
                <a:gd name="T56" fmla="*/ 10 w 473"/>
                <a:gd name="T57" fmla="*/ 0 h 148"/>
                <a:gd name="T58" fmla="*/ 10 w 473"/>
                <a:gd name="T59" fmla="*/ 0 h 148"/>
                <a:gd name="T60" fmla="*/ 11 w 473"/>
                <a:gd name="T61" fmla="*/ 0 h 148"/>
                <a:gd name="T62" fmla="*/ 12 w 473"/>
                <a:gd name="T63" fmla="*/ 0 h 148"/>
                <a:gd name="T64" fmla="*/ 12 w 473"/>
                <a:gd name="T65" fmla="*/ 0 h 148"/>
                <a:gd name="T66" fmla="*/ 12 w 473"/>
                <a:gd name="T67" fmla="*/ 0 h 148"/>
                <a:gd name="T68" fmla="*/ 12 w 473"/>
                <a:gd name="T69" fmla="*/ 0 h 148"/>
                <a:gd name="T70" fmla="*/ 13 w 473"/>
                <a:gd name="T71" fmla="*/ 0 h 148"/>
                <a:gd name="T72" fmla="*/ 13 w 473"/>
                <a:gd name="T73" fmla="*/ 0 h 148"/>
                <a:gd name="T74" fmla="*/ 14 w 473"/>
                <a:gd name="T75" fmla="*/ 0 h 148"/>
                <a:gd name="T76" fmla="*/ 15 w 473"/>
                <a:gd name="T77" fmla="*/ 0 h 148"/>
                <a:gd name="T78" fmla="*/ 15 w 473"/>
                <a:gd name="T79" fmla="*/ 0 h 148"/>
                <a:gd name="T80" fmla="*/ 15 w 473"/>
                <a:gd name="T81" fmla="*/ 0 h 148"/>
                <a:gd name="T82" fmla="*/ 15 w 473"/>
                <a:gd name="T83" fmla="*/ 0 h 148"/>
                <a:gd name="T84" fmla="*/ 16 w 473"/>
                <a:gd name="T85" fmla="*/ 0 h 148"/>
                <a:gd name="T86" fmla="*/ 16 w 473"/>
                <a:gd name="T87" fmla="*/ 0 h 148"/>
                <a:gd name="T88" fmla="*/ 17 w 473"/>
                <a:gd name="T89" fmla="*/ 0 h 148"/>
                <a:gd name="T90" fmla="*/ 17 w 473"/>
                <a:gd name="T91" fmla="*/ 0 h 148"/>
                <a:gd name="T92" fmla="*/ 17 w 473"/>
                <a:gd name="T93" fmla="*/ 0 h 148"/>
                <a:gd name="T94" fmla="*/ 18 w 473"/>
                <a:gd name="T95" fmla="*/ 0 h 148"/>
                <a:gd name="T96" fmla="*/ 19 w 473"/>
                <a:gd name="T97" fmla="*/ 0 h 148"/>
                <a:gd name="T98" fmla="*/ 19 w 473"/>
                <a:gd name="T99" fmla="*/ 0 h 148"/>
                <a:gd name="T100" fmla="*/ 19 w 473"/>
                <a:gd name="T101" fmla="*/ 0 h 148"/>
                <a:gd name="T102" fmla="*/ 19 w 473"/>
                <a:gd name="T103" fmla="*/ 0 h 148"/>
                <a:gd name="T104" fmla="*/ 19 w 473"/>
                <a:gd name="T105" fmla="*/ 0 h 148"/>
                <a:gd name="T106" fmla="*/ 21 w 473"/>
                <a:gd name="T107" fmla="*/ 0 h 148"/>
                <a:gd name="T108" fmla="*/ 21 w 473"/>
                <a:gd name="T109" fmla="*/ 0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3" h="148">
                  <a:moveTo>
                    <a:pt x="0" y="0"/>
                  </a:moveTo>
                  <a:lnTo>
                    <a:pt x="15" y="37"/>
                  </a:lnTo>
                  <a:lnTo>
                    <a:pt x="15" y="43"/>
                  </a:lnTo>
                  <a:lnTo>
                    <a:pt x="15" y="62"/>
                  </a:lnTo>
                  <a:lnTo>
                    <a:pt x="15" y="71"/>
                  </a:lnTo>
                  <a:lnTo>
                    <a:pt x="15" y="90"/>
                  </a:lnTo>
                  <a:lnTo>
                    <a:pt x="23" y="95"/>
                  </a:lnTo>
                  <a:lnTo>
                    <a:pt x="23" y="105"/>
                  </a:lnTo>
                  <a:lnTo>
                    <a:pt x="23" y="110"/>
                  </a:lnTo>
                  <a:lnTo>
                    <a:pt x="23" y="124"/>
                  </a:lnTo>
                  <a:lnTo>
                    <a:pt x="23" y="120"/>
                  </a:lnTo>
                  <a:lnTo>
                    <a:pt x="32" y="124"/>
                  </a:lnTo>
                  <a:lnTo>
                    <a:pt x="32" y="133"/>
                  </a:lnTo>
                  <a:lnTo>
                    <a:pt x="32" y="129"/>
                  </a:lnTo>
                  <a:lnTo>
                    <a:pt x="32" y="133"/>
                  </a:lnTo>
                  <a:lnTo>
                    <a:pt x="32" y="139"/>
                  </a:lnTo>
                  <a:lnTo>
                    <a:pt x="41" y="139"/>
                  </a:lnTo>
                  <a:lnTo>
                    <a:pt x="41" y="133"/>
                  </a:lnTo>
                  <a:lnTo>
                    <a:pt x="41" y="143"/>
                  </a:lnTo>
                  <a:lnTo>
                    <a:pt x="41" y="133"/>
                  </a:lnTo>
                  <a:lnTo>
                    <a:pt x="41" y="139"/>
                  </a:lnTo>
                  <a:lnTo>
                    <a:pt x="49" y="139"/>
                  </a:lnTo>
                  <a:lnTo>
                    <a:pt x="49" y="143"/>
                  </a:lnTo>
                  <a:lnTo>
                    <a:pt x="49" y="139"/>
                  </a:lnTo>
                  <a:lnTo>
                    <a:pt x="49" y="143"/>
                  </a:lnTo>
                  <a:lnTo>
                    <a:pt x="49" y="139"/>
                  </a:lnTo>
                  <a:lnTo>
                    <a:pt x="58" y="133"/>
                  </a:lnTo>
                  <a:lnTo>
                    <a:pt x="58" y="148"/>
                  </a:lnTo>
                  <a:lnTo>
                    <a:pt x="58" y="139"/>
                  </a:lnTo>
                  <a:lnTo>
                    <a:pt x="58" y="133"/>
                  </a:lnTo>
                  <a:lnTo>
                    <a:pt x="67" y="133"/>
                  </a:lnTo>
                  <a:lnTo>
                    <a:pt x="67" y="139"/>
                  </a:lnTo>
                  <a:lnTo>
                    <a:pt x="67" y="143"/>
                  </a:lnTo>
                  <a:lnTo>
                    <a:pt x="67" y="139"/>
                  </a:lnTo>
                  <a:lnTo>
                    <a:pt x="75" y="139"/>
                  </a:lnTo>
                  <a:lnTo>
                    <a:pt x="75" y="143"/>
                  </a:lnTo>
                  <a:lnTo>
                    <a:pt x="84" y="129"/>
                  </a:lnTo>
                  <a:lnTo>
                    <a:pt x="84" y="133"/>
                  </a:lnTo>
                  <a:lnTo>
                    <a:pt x="84" y="139"/>
                  </a:lnTo>
                  <a:lnTo>
                    <a:pt x="92" y="129"/>
                  </a:lnTo>
                  <a:lnTo>
                    <a:pt x="92" y="133"/>
                  </a:lnTo>
                  <a:lnTo>
                    <a:pt x="101" y="139"/>
                  </a:lnTo>
                  <a:lnTo>
                    <a:pt x="101" y="129"/>
                  </a:lnTo>
                  <a:lnTo>
                    <a:pt x="101" y="124"/>
                  </a:lnTo>
                  <a:lnTo>
                    <a:pt x="101" y="129"/>
                  </a:lnTo>
                  <a:lnTo>
                    <a:pt x="110" y="129"/>
                  </a:lnTo>
                  <a:lnTo>
                    <a:pt x="110" y="133"/>
                  </a:lnTo>
                  <a:lnTo>
                    <a:pt x="110" y="124"/>
                  </a:lnTo>
                  <a:lnTo>
                    <a:pt x="118" y="129"/>
                  </a:lnTo>
                  <a:lnTo>
                    <a:pt x="118" y="124"/>
                  </a:lnTo>
                  <a:lnTo>
                    <a:pt x="118" y="133"/>
                  </a:lnTo>
                  <a:lnTo>
                    <a:pt x="118" y="124"/>
                  </a:lnTo>
                  <a:lnTo>
                    <a:pt x="127" y="124"/>
                  </a:lnTo>
                  <a:lnTo>
                    <a:pt x="127" y="129"/>
                  </a:lnTo>
                  <a:lnTo>
                    <a:pt x="136" y="129"/>
                  </a:lnTo>
                  <a:lnTo>
                    <a:pt x="136" y="124"/>
                  </a:lnTo>
                  <a:lnTo>
                    <a:pt x="136" y="120"/>
                  </a:lnTo>
                  <a:lnTo>
                    <a:pt x="144" y="120"/>
                  </a:lnTo>
                  <a:lnTo>
                    <a:pt x="144" y="124"/>
                  </a:lnTo>
                  <a:lnTo>
                    <a:pt x="144" y="120"/>
                  </a:lnTo>
                  <a:lnTo>
                    <a:pt x="144" y="124"/>
                  </a:lnTo>
                  <a:lnTo>
                    <a:pt x="144" y="129"/>
                  </a:lnTo>
                  <a:lnTo>
                    <a:pt x="144" y="124"/>
                  </a:lnTo>
                  <a:lnTo>
                    <a:pt x="153" y="129"/>
                  </a:lnTo>
                  <a:lnTo>
                    <a:pt x="153" y="120"/>
                  </a:lnTo>
                  <a:lnTo>
                    <a:pt x="153" y="114"/>
                  </a:lnTo>
                  <a:lnTo>
                    <a:pt x="162" y="120"/>
                  </a:lnTo>
                  <a:lnTo>
                    <a:pt x="162" y="114"/>
                  </a:lnTo>
                  <a:lnTo>
                    <a:pt x="170" y="120"/>
                  </a:lnTo>
                  <a:lnTo>
                    <a:pt x="170" y="114"/>
                  </a:lnTo>
                  <a:lnTo>
                    <a:pt x="170" y="120"/>
                  </a:lnTo>
                  <a:lnTo>
                    <a:pt x="170" y="114"/>
                  </a:lnTo>
                  <a:lnTo>
                    <a:pt x="179" y="114"/>
                  </a:lnTo>
                  <a:lnTo>
                    <a:pt x="179" y="120"/>
                  </a:lnTo>
                  <a:lnTo>
                    <a:pt x="188" y="124"/>
                  </a:lnTo>
                  <a:lnTo>
                    <a:pt x="188" y="120"/>
                  </a:lnTo>
                  <a:lnTo>
                    <a:pt x="188" y="110"/>
                  </a:lnTo>
                  <a:lnTo>
                    <a:pt x="188" y="120"/>
                  </a:lnTo>
                  <a:lnTo>
                    <a:pt x="196" y="110"/>
                  </a:lnTo>
                  <a:lnTo>
                    <a:pt x="196" y="114"/>
                  </a:lnTo>
                  <a:lnTo>
                    <a:pt x="205" y="110"/>
                  </a:lnTo>
                  <a:lnTo>
                    <a:pt x="205" y="105"/>
                  </a:lnTo>
                  <a:lnTo>
                    <a:pt x="205" y="110"/>
                  </a:lnTo>
                  <a:lnTo>
                    <a:pt x="214" y="110"/>
                  </a:lnTo>
                  <a:lnTo>
                    <a:pt x="214" y="105"/>
                  </a:lnTo>
                  <a:lnTo>
                    <a:pt x="214" y="110"/>
                  </a:lnTo>
                  <a:lnTo>
                    <a:pt x="222" y="105"/>
                  </a:lnTo>
                  <a:lnTo>
                    <a:pt x="222" y="110"/>
                  </a:lnTo>
                  <a:lnTo>
                    <a:pt x="231" y="105"/>
                  </a:lnTo>
                  <a:lnTo>
                    <a:pt x="231" y="110"/>
                  </a:lnTo>
                  <a:lnTo>
                    <a:pt x="231" y="105"/>
                  </a:lnTo>
                  <a:lnTo>
                    <a:pt x="240" y="105"/>
                  </a:lnTo>
                  <a:lnTo>
                    <a:pt x="240" y="110"/>
                  </a:lnTo>
                  <a:lnTo>
                    <a:pt x="248" y="110"/>
                  </a:lnTo>
                  <a:lnTo>
                    <a:pt x="248" y="105"/>
                  </a:lnTo>
                  <a:lnTo>
                    <a:pt x="257" y="105"/>
                  </a:lnTo>
                  <a:lnTo>
                    <a:pt x="257" y="95"/>
                  </a:lnTo>
                  <a:lnTo>
                    <a:pt x="265" y="110"/>
                  </a:lnTo>
                  <a:lnTo>
                    <a:pt x="265" y="105"/>
                  </a:lnTo>
                  <a:lnTo>
                    <a:pt x="274" y="105"/>
                  </a:lnTo>
                  <a:lnTo>
                    <a:pt x="274" y="95"/>
                  </a:lnTo>
                  <a:lnTo>
                    <a:pt x="274" y="105"/>
                  </a:lnTo>
                  <a:lnTo>
                    <a:pt x="283" y="105"/>
                  </a:lnTo>
                  <a:lnTo>
                    <a:pt x="283" y="110"/>
                  </a:lnTo>
                  <a:lnTo>
                    <a:pt x="291" y="105"/>
                  </a:lnTo>
                  <a:lnTo>
                    <a:pt x="291" y="110"/>
                  </a:lnTo>
                  <a:lnTo>
                    <a:pt x="291" y="105"/>
                  </a:lnTo>
                  <a:lnTo>
                    <a:pt x="300" y="105"/>
                  </a:lnTo>
                  <a:lnTo>
                    <a:pt x="300" y="95"/>
                  </a:lnTo>
                  <a:lnTo>
                    <a:pt x="309" y="95"/>
                  </a:lnTo>
                  <a:lnTo>
                    <a:pt x="309" y="105"/>
                  </a:lnTo>
                  <a:lnTo>
                    <a:pt x="309" y="110"/>
                  </a:lnTo>
                  <a:lnTo>
                    <a:pt x="317" y="105"/>
                  </a:lnTo>
                  <a:lnTo>
                    <a:pt x="317" y="95"/>
                  </a:lnTo>
                  <a:lnTo>
                    <a:pt x="326" y="95"/>
                  </a:lnTo>
                  <a:lnTo>
                    <a:pt x="326" y="105"/>
                  </a:lnTo>
                  <a:lnTo>
                    <a:pt x="326" y="95"/>
                  </a:lnTo>
                  <a:lnTo>
                    <a:pt x="335" y="105"/>
                  </a:lnTo>
                  <a:lnTo>
                    <a:pt x="335" y="95"/>
                  </a:lnTo>
                  <a:lnTo>
                    <a:pt x="343" y="95"/>
                  </a:lnTo>
                  <a:lnTo>
                    <a:pt x="352" y="95"/>
                  </a:lnTo>
                  <a:lnTo>
                    <a:pt x="361" y="105"/>
                  </a:lnTo>
                  <a:lnTo>
                    <a:pt x="361" y="95"/>
                  </a:lnTo>
                  <a:lnTo>
                    <a:pt x="369" y="95"/>
                  </a:lnTo>
                  <a:lnTo>
                    <a:pt x="369" y="105"/>
                  </a:lnTo>
                  <a:lnTo>
                    <a:pt x="369" y="95"/>
                  </a:lnTo>
                  <a:lnTo>
                    <a:pt x="378" y="95"/>
                  </a:lnTo>
                  <a:lnTo>
                    <a:pt x="387" y="95"/>
                  </a:lnTo>
                  <a:lnTo>
                    <a:pt x="387" y="90"/>
                  </a:lnTo>
                  <a:lnTo>
                    <a:pt x="387" y="95"/>
                  </a:lnTo>
                  <a:lnTo>
                    <a:pt x="395" y="95"/>
                  </a:lnTo>
                  <a:lnTo>
                    <a:pt x="404" y="110"/>
                  </a:lnTo>
                  <a:lnTo>
                    <a:pt x="404" y="95"/>
                  </a:lnTo>
                  <a:lnTo>
                    <a:pt x="412" y="95"/>
                  </a:lnTo>
                  <a:lnTo>
                    <a:pt x="412" y="105"/>
                  </a:lnTo>
                  <a:lnTo>
                    <a:pt x="412" y="95"/>
                  </a:lnTo>
                  <a:lnTo>
                    <a:pt x="421" y="95"/>
                  </a:lnTo>
                  <a:lnTo>
                    <a:pt x="430" y="95"/>
                  </a:lnTo>
                  <a:lnTo>
                    <a:pt x="438" y="95"/>
                  </a:lnTo>
                  <a:lnTo>
                    <a:pt x="447" y="95"/>
                  </a:lnTo>
                  <a:lnTo>
                    <a:pt x="447" y="105"/>
                  </a:lnTo>
                  <a:lnTo>
                    <a:pt x="456" y="95"/>
                  </a:lnTo>
                  <a:lnTo>
                    <a:pt x="464" y="105"/>
                  </a:lnTo>
                  <a:lnTo>
                    <a:pt x="464" y="95"/>
                  </a:lnTo>
                  <a:lnTo>
                    <a:pt x="473" y="90"/>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03577" name="Freeform 89"/>
          <p:cNvSpPr>
            <a:spLocks/>
          </p:cNvSpPr>
          <p:nvPr/>
        </p:nvSpPr>
        <p:spPr bwMode="auto">
          <a:xfrm>
            <a:off x="3636963" y="5424488"/>
            <a:ext cx="984250" cy="203200"/>
          </a:xfrm>
          <a:custGeom>
            <a:avLst/>
            <a:gdLst>
              <a:gd name="T0" fmla="*/ 2147483647 w 358"/>
              <a:gd name="T1" fmla="*/ 2147483647 h 39"/>
              <a:gd name="T2" fmla="*/ 2147483647 w 358"/>
              <a:gd name="T3" fmla="*/ 2147483647 h 39"/>
              <a:gd name="T4" fmla="*/ 2147483647 w 358"/>
              <a:gd name="T5" fmla="*/ 2147483647 h 39"/>
              <a:gd name="T6" fmla="*/ 2147483647 w 358"/>
              <a:gd name="T7" fmla="*/ 2147483647 h 39"/>
              <a:gd name="T8" fmla="*/ 2147483647 w 358"/>
              <a:gd name="T9" fmla="*/ 2147483647 h 39"/>
              <a:gd name="T10" fmla="*/ 2147483647 w 358"/>
              <a:gd name="T11" fmla="*/ 2147483647 h 39"/>
              <a:gd name="T12" fmla="*/ 2147483647 w 358"/>
              <a:gd name="T13" fmla="*/ 2147483647 h 39"/>
              <a:gd name="T14" fmla="*/ 2147483647 w 358"/>
              <a:gd name="T15" fmla="*/ 2147483647 h 39"/>
              <a:gd name="T16" fmla="*/ 2147483647 w 358"/>
              <a:gd name="T17" fmla="*/ 2147483647 h 39"/>
              <a:gd name="T18" fmla="*/ 2147483647 w 358"/>
              <a:gd name="T19" fmla="*/ 2147483647 h 39"/>
              <a:gd name="T20" fmla="*/ 2147483647 w 358"/>
              <a:gd name="T21" fmla="*/ 2147483647 h 39"/>
              <a:gd name="T22" fmla="*/ 2147483647 w 358"/>
              <a:gd name="T23" fmla="*/ 2147483647 h 39"/>
              <a:gd name="T24" fmla="*/ 2147483647 w 358"/>
              <a:gd name="T25" fmla="*/ 2147483647 h 39"/>
              <a:gd name="T26" fmla="*/ 2147483647 w 358"/>
              <a:gd name="T27" fmla="*/ 2147483647 h 39"/>
              <a:gd name="T28" fmla="*/ 2147483647 w 358"/>
              <a:gd name="T29" fmla="*/ 2147483647 h 39"/>
              <a:gd name="T30" fmla="*/ 2147483647 w 358"/>
              <a:gd name="T31" fmla="*/ 2147483647 h 39"/>
              <a:gd name="T32" fmla="*/ 2147483647 w 358"/>
              <a:gd name="T33" fmla="*/ 2147483647 h 39"/>
              <a:gd name="T34" fmla="*/ 2147483647 w 358"/>
              <a:gd name="T35" fmla="*/ 2147483647 h 39"/>
              <a:gd name="T36" fmla="*/ 2147483647 w 358"/>
              <a:gd name="T37" fmla="*/ 0 h 39"/>
              <a:gd name="T38" fmla="*/ 2147483647 w 358"/>
              <a:gd name="T39" fmla="*/ 0 h 39"/>
              <a:gd name="T40" fmla="*/ 2147483647 w 358"/>
              <a:gd name="T41" fmla="*/ 2147483647 h 39"/>
              <a:gd name="T42" fmla="*/ 2147483647 w 358"/>
              <a:gd name="T43" fmla="*/ 2147483647 h 39"/>
              <a:gd name="T44" fmla="*/ 2147483647 w 358"/>
              <a:gd name="T45" fmla="*/ 2147483647 h 39"/>
              <a:gd name="T46" fmla="*/ 2147483647 w 358"/>
              <a:gd name="T47" fmla="*/ 2147483647 h 39"/>
              <a:gd name="T48" fmla="*/ 2147483647 w 358"/>
              <a:gd name="T49" fmla="*/ 2147483647 h 39"/>
              <a:gd name="T50" fmla="*/ 2147483647 w 358"/>
              <a:gd name="T51" fmla="*/ 2147483647 h 39"/>
              <a:gd name="T52" fmla="*/ 2147483647 w 358"/>
              <a:gd name="T53" fmla="*/ 2147483647 h 39"/>
              <a:gd name="T54" fmla="*/ 2147483647 w 358"/>
              <a:gd name="T55" fmla="*/ 2147483647 h 39"/>
              <a:gd name="T56" fmla="*/ 2147483647 w 358"/>
              <a:gd name="T57" fmla="*/ 2147483647 h 39"/>
              <a:gd name="T58" fmla="*/ 2147483647 w 358"/>
              <a:gd name="T59" fmla="*/ 2147483647 h 39"/>
              <a:gd name="T60" fmla="*/ 2147483647 w 358"/>
              <a:gd name="T61" fmla="*/ 2147483647 h 39"/>
              <a:gd name="T62" fmla="*/ 2147483647 w 358"/>
              <a:gd name="T63" fmla="*/ 2147483647 h 39"/>
              <a:gd name="T64" fmla="*/ 2147483647 w 358"/>
              <a:gd name="T65" fmla="*/ 2147483647 h 39"/>
              <a:gd name="T66" fmla="*/ 2147483647 w 358"/>
              <a:gd name="T67" fmla="*/ 2147483647 h 39"/>
              <a:gd name="T68" fmla="*/ 2147483647 w 358"/>
              <a:gd name="T69" fmla="*/ 2147483647 h 39"/>
              <a:gd name="T70" fmla="*/ 2147483647 w 358"/>
              <a:gd name="T71" fmla="*/ 2147483647 h 39"/>
              <a:gd name="T72" fmla="*/ 2147483647 w 358"/>
              <a:gd name="T73" fmla="*/ 2147483647 h 39"/>
              <a:gd name="T74" fmla="*/ 2147483647 w 358"/>
              <a:gd name="T75" fmla="*/ 2147483647 h 39"/>
              <a:gd name="T76" fmla="*/ 2147483647 w 358"/>
              <a:gd name="T77" fmla="*/ 2147483647 h 39"/>
              <a:gd name="T78" fmla="*/ 2147483647 w 358"/>
              <a:gd name="T79" fmla="*/ 2147483647 h 39"/>
              <a:gd name="T80" fmla="*/ 2147483647 w 358"/>
              <a:gd name="T81" fmla="*/ 2147483647 h 39"/>
              <a:gd name="T82" fmla="*/ 2147483647 w 358"/>
              <a:gd name="T83" fmla="*/ 2147483647 h 39"/>
              <a:gd name="T84" fmla="*/ 2147483647 w 358"/>
              <a:gd name="T85" fmla="*/ 2147483647 h 39"/>
              <a:gd name="T86" fmla="*/ 2147483647 w 358"/>
              <a:gd name="T87" fmla="*/ 2147483647 h 39"/>
              <a:gd name="T88" fmla="*/ 2147483647 w 358"/>
              <a:gd name="T89" fmla="*/ 2147483647 h 39"/>
              <a:gd name="T90" fmla="*/ 2147483647 w 358"/>
              <a:gd name="T91" fmla="*/ 2147483647 h 39"/>
              <a:gd name="T92" fmla="*/ 2147483647 w 358"/>
              <a:gd name="T93" fmla="*/ 2147483647 h 39"/>
              <a:gd name="T94" fmla="*/ 2147483647 w 358"/>
              <a:gd name="T95" fmla="*/ 2147483647 h 39"/>
              <a:gd name="T96" fmla="*/ 2147483647 w 358"/>
              <a:gd name="T97" fmla="*/ 2147483647 h 39"/>
              <a:gd name="T98" fmla="*/ 2147483647 w 358"/>
              <a:gd name="T99" fmla="*/ 2147483647 h 39"/>
              <a:gd name="T100" fmla="*/ 2147483647 w 358"/>
              <a:gd name="T101" fmla="*/ 2147483647 h 39"/>
              <a:gd name="T102" fmla="*/ 2147483647 w 358"/>
              <a:gd name="T103" fmla="*/ 2147483647 h 39"/>
              <a:gd name="T104" fmla="*/ 2147483647 w 358"/>
              <a:gd name="T105" fmla="*/ 2147483647 h 39"/>
              <a:gd name="T106" fmla="*/ 2147483647 w 358"/>
              <a:gd name="T107" fmla="*/ 2147483647 h 39"/>
              <a:gd name="T108" fmla="*/ 2147483647 w 358"/>
              <a:gd name="T109" fmla="*/ 2147483647 h 39"/>
              <a:gd name="T110" fmla="*/ 2147483647 w 358"/>
              <a:gd name="T111" fmla="*/ 2147483647 h 39"/>
              <a:gd name="T112" fmla="*/ 2147483647 w 358"/>
              <a:gd name="T113" fmla="*/ 2147483647 h 39"/>
              <a:gd name="T114" fmla="*/ 2147483647 w 358"/>
              <a:gd name="T115" fmla="*/ 2147483647 h 39"/>
              <a:gd name="T116" fmla="*/ 2147483647 w 358"/>
              <a:gd name="T117" fmla="*/ 2147483647 h 39"/>
              <a:gd name="T118" fmla="*/ 2147483647 w 358"/>
              <a:gd name="T119" fmla="*/ 2147483647 h 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8" h="39">
                <a:moveTo>
                  <a:pt x="0" y="37"/>
                </a:moveTo>
                <a:lnTo>
                  <a:pt x="1" y="37"/>
                </a:lnTo>
                <a:lnTo>
                  <a:pt x="2" y="37"/>
                </a:lnTo>
                <a:lnTo>
                  <a:pt x="3" y="36"/>
                </a:lnTo>
                <a:lnTo>
                  <a:pt x="4" y="38"/>
                </a:lnTo>
                <a:lnTo>
                  <a:pt x="5" y="37"/>
                </a:lnTo>
                <a:lnTo>
                  <a:pt x="6" y="38"/>
                </a:lnTo>
                <a:lnTo>
                  <a:pt x="6" y="37"/>
                </a:lnTo>
                <a:lnTo>
                  <a:pt x="7" y="37"/>
                </a:lnTo>
                <a:lnTo>
                  <a:pt x="8" y="37"/>
                </a:lnTo>
                <a:lnTo>
                  <a:pt x="9" y="37"/>
                </a:lnTo>
                <a:lnTo>
                  <a:pt x="10" y="37"/>
                </a:lnTo>
                <a:lnTo>
                  <a:pt x="10" y="38"/>
                </a:lnTo>
                <a:lnTo>
                  <a:pt x="11" y="36"/>
                </a:lnTo>
                <a:lnTo>
                  <a:pt x="12" y="38"/>
                </a:lnTo>
                <a:lnTo>
                  <a:pt x="12" y="37"/>
                </a:lnTo>
                <a:lnTo>
                  <a:pt x="13" y="38"/>
                </a:lnTo>
                <a:lnTo>
                  <a:pt x="14" y="36"/>
                </a:lnTo>
                <a:lnTo>
                  <a:pt x="14" y="37"/>
                </a:lnTo>
                <a:lnTo>
                  <a:pt x="15" y="37"/>
                </a:lnTo>
                <a:lnTo>
                  <a:pt x="16" y="38"/>
                </a:lnTo>
                <a:lnTo>
                  <a:pt x="16" y="37"/>
                </a:lnTo>
                <a:lnTo>
                  <a:pt x="17" y="38"/>
                </a:lnTo>
                <a:lnTo>
                  <a:pt x="17" y="37"/>
                </a:lnTo>
                <a:lnTo>
                  <a:pt x="18" y="37"/>
                </a:lnTo>
                <a:lnTo>
                  <a:pt x="19" y="37"/>
                </a:lnTo>
                <a:lnTo>
                  <a:pt x="20" y="38"/>
                </a:lnTo>
                <a:lnTo>
                  <a:pt x="20" y="37"/>
                </a:lnTo>
                <a:lnTo>
                  <a:pt x="21" y="37"/>
                </a:lnTo>
                <a:lnTo>
                  <a:pt x="21" y="36"/>
                </a:lnTo>
                <a:lnTo>
                  <a:pt x="22" y="38"/>
                </a:lnTo>
                <a:lnTo>
                  <a:pt x="22" y="37"/>
                </a:lnTo>
                <a:lnTo>
                  <a:pt x="23" y="37"/>
                </a:lnTo>
                <a:lnTo>
                  <a:pt x="24" y="37"/>
                </a:lnTo>
                <a:lnTo>
                  <a:pt x="24" y="38"/>
                </a:lnTo>
                <a:lnTo>
                  <a:pt x="25" y="37"/>
                </a:lnTo>
                <a:lnTo>
                  <a:pt x="26" y="37"/>
                </a:lnTo>
                <a:lnTo>
                  <a:pt x="27" y="38"/>
                </a:lnTo>
                <a:lnTo>
                  <a:pt x="27" y="37"/>
                </a:lnTo>
                <a:lnTo>
                  <a:pt x="28" y="38"/>
                </a:lnTo>
                <a:lnTo>
                  <a:pt x="29" y="37"/>
                </a:lnTo>
                <a:lnTo>
                  <a:pt x="30" y="38"/>
                </a:lnTo>
                <a:lnTo>
                  <a:pt x="31" y="36"/>
                </a:lnTo>
                <a:lnTo>
                  <a:pt x="32" y="38"/>
                </a:lnTo>
                <a:lnTo>
                  <a:pt x="32" y="37"/>
                </a:lnTo>
                <a:lnTo>
                  <a:pt x="33" y="37"/>
                </a:lnTo>
                <a:lnTo>
                  <a:pt x="34" y="38"/>
                </a:lnTo>
                <a:lnTo>
                  <a:pt x="34" y="37"/>
                </a:lnTo>
                <a:lnTo>
                  <a:pt x="35" y="37"/>
                </a:lnTo>
                <a:lnTo>
                  <a:pt x="36" y="38"/>
                </a:lnTo>
                <a:lnTo>
                  <a:pt x="37" y="37"/>
                </a:lnTo>
                <a:lnTo>
                  <a:pt x="38" y="37"/>
                </a:lnTo>
                <a:lnTo>
                  <a:pt x="38" y="38"/>
                </a:lnTo>
                <a:lnTo>
                  <a:pt x="39" y="37"/>
                </a:lnTo>
                <a:lnTo>
                  <a:pt x="39" y="38"/>
                </a:lnTo>
                <a:lnTo>
                  <a:pt x="40" y="37"/>
                </a:lnTo>
                <a:lnTo>
                  <a:pt x="41" y="38"/>
                </a:lnTo>
                <a:lnTo>
                  <a:pt x="42" y="38"/>
                </a:lnTo>
                <a:lnTo>
                  <a:pt x="42" y="37"/>
                </a:lnTo>
                <a:lnTo>
                  <a:pt x="43" y="38"/>
                </a:lnTo>
                <a:lnTo>
                  <a:pt x="43" y="37"/>
                </a:lnTo>
                <a:lnTo>
                  <a:pt x="44" y="38"/>
                </a:lnTo>
                <a:lnTo>
                  <a:pt x="45" y="38"/>
                </a:lnTo>
                <a:lnTo>
                  <a:pt x="46" y="38"/>
                </a:lnTo>
                <a:lnTo>
                  <a:pt x="46" y="37"/>
                </a:lnTo>
                <a:lnTo>
                  <a:pt x="47" y="38"/>
                </a:lnTo>
                <a:lnTo>
                  <a:pt x="48" y="37"/>
                </a:lnTo>
                <a:lnTo>
                  <a:pt x="49" y="37"/>
                </a:lnTo>
                <a:lnTo>
                  <a:pt x="50" y="38"/>
                </a:lnTo>
                <a:lnTo>
                  <a:pt x="50" y="37"/>
                </a:lnTo>
                <a:lnTo>
                  <a:pt x="51" y="38"/>
                </a:lnTo>
                <a:lnTo>
                  <a:pt x="52" y="38"/>
                </a:lnTo>
                <a:lnTo>
                  <a:pt x="53" y="38"/>
                </a:lnTo>
                <a:lnTo>
                  <a:pt x="54" y="36"/>
                </a:lnTo>
                <a:lnTo>
                  <a:pt x="54" y="38"/>
                </a:lnTo>
                <a:lnTo>
                  <a:pt x="55" y="38"/>
                </a:lnTo>
                <a:lnTo>
                  <a:pt x="56" y="37"/>
                </a:lnTo>
                <a:lnTo>
                  <a:pt x="56" y="38"/>
                </a:lnTo>
                <a:lnTo>
                  <a:pt x="57" y="39"/>
                </a:lnTo>
                <a:lnTo>
                  <a:pt x="57" y="37"/>
                </a:lnTo>
                <a:lnTo>
                  <a:pt x="58" y="39"/>
                </a:lnTo>
                <a:lnTo>
                  <a:pt x="58" y="38"/>
                </a:lnTo>
                <a:lnTo>
                  <a:pt x="59" y="38"/>
                </a:lnTo>
                <a:lnTo>
                  <a:pt x="60" y="37"/>
                </a:lnTo>
                <a:lnTo>
                  <a:pt x="60" y="38"/>
                </a:lnTo>
                <a:lnTo>
                  <a:pt x="61" y="38"/>
                </a:lnTo>
                <a:lnTo>
                  <a:pt x="61" y="37"/>
                </a:lnTo>
                <a:lnTo>
                  <a:pt x="62" y="38"/>
                </a:lnTo>
                <a:lnTo>
                  <a:pt x="62" y="37"/>
                </a:lnTo>
                <a:lnTo>
                  <a:pt x="63" y="37"/>
                </a:lnTo>
                <a:lnTo>
                  <a:pt x="64" y="38"/>
                </a:lnTo>
                <a:lnTo>
                  <a:pt x="65" y="38"/>
                </a:lnTo>
                <a:lnTo>
                  <a:pt x="65" y="37"/>
                </a:lnTo>
                <a:lnTo>
                  <a:pt x="66" y="38"/>
                </a:lnTo>
                <a:lnTo>
                  <a:pt x="66" y="37"/>
                </a:lnTo>
                <a:lnTo>
                  <a:pt x="67" y="37"/>
                </a:lnTo>
                <a:lnTo>
                  <a:pt x="68" y="37"/>
                </a:lnTo>
                <a:lnTo>
                  <a:pt x="69" y="37"/>
                </a:lnTo>
                <a:lnTo>
                  <a:pt x="70" y="38"/>
                </a:lnTo>
                <a:lnTo>
                  <a:pt x="71" y="38"/>
                </a:lnTo>
                <a:lnTo>
                  <a:pt x="72" y="38"/>
                </a:lnTo>
                <a:lnTo>
                  <a:pt x="72" y="37"/>
                </a:lnTo>
                <a:lnTo>
                  <a:pt x="73" y="38"/>
                </a:lnTo>
                <a:lnTo>
                  <a:pt x="74" y="38"/>
                </a:lnTo>
                <a:lnTo>
                  <a:pt x="75" y="38"/>
                </a:lnTo>
                <a:lnTo>
                  <a:pt x="76" y="38"/>
                </a:lnTo>
                <a:lnTo>
                  <a:pt x="76" y="37"/>
                </a:lnTo>
                <a:lnTo>
                  <a:pt x="77" y="37"/>
                </a:lnTo>
                <a:lnTo>
                  <a:pt x="77" y="39"/>
                </a:lnTo>
                <a:lnTo>
                  <a:pt x="78" y="38"/>
                </a:lnTo>
                <a:lnTo>
                  <a:pt x="79" y="38"/>
                </a:lnTo>
                <a:lnTo>
                  <a:pt x="80" y="37"/>
                </a:lnTo>
                <a:lnTo>
                  <a:pt x="81" y="37"/>
                </a:lnTo>
                <a:lnTo>
                  <a:pt x="82" y="37"/>
                </a:lnTo>
                <a:lnTo>
                  <a:pt x="82" y="35"/>
                </a:lnTo>
                <a:lnTo>
                  <a:pt x="83" y="33"/>
                </a:lnTo>
                <a:lnTo>
                  <a:pt x="83" y="31"/>
                </a:lnTo>
                <a:lnTo>
                  <a:pt x="84" y="29"/>
                </a:lnTo>
                <a:lnTo>
                  <a:pt x="84" y="25"/>
                </a:lnTo>
                <a:lnTo>
                  <a:pt x="85" y="23"/>
                </a:lnTo>
                <a:lnTo>
                  <a:pt x="86" y="21"/>
                </a:lnTo>
                <a:lnTo>
                  <a:pt x="86" y="19"/>
                </a:lnTo>
                <a:lnTo>
                  <a:pt x="87" y="18"/>
                </a:lnTo>
                <a:lnTo>
                  <a:pt x="87" y="17"/>
                </a:lnTo>
                <a:lnTo>
                  <a:pt x="88" y="16"/>
                </a:lnTo>
                <a:lnTo>
                  <a:pt x="88" y="14"/>
                </a:lnTo>
                <a:lnTo>
                  <a:pt x="89" y="13"/>
                </a:lnTo>
                <a:lnTo>
                  <a:pt x="90" y="12"/>
                </a:lnTo>
                <a:lnTo>
                  <a:pt x="90" y="10"/>
                </a:lnTo>
                <a:lnTo>
                  <a:pt x="91" y="10"/>
                </a:lnTo>
                <a:lnTo>
                  <a:pt x="91" y="9"/>
                </a:lnTo>
                <a:lnTo>
                  <a:pt x="92" y="8"/>
                </a:lnTo>
                <a:lnTo>
                  <a:pt x="93" y="6"/>
                </a:lnTo>
                <a:lnTo>
                  <a:pt x="94" y="7"/>
                </a:lnTo>
                <a:lnTo>
                  <a:pt x="94" y="6"/>
                </a:lnTo>
                <a:lnTo>
                  <a:pt x="95" y="6"/>
                </a:lnTo>
                <a:lnTo>
                  <a:pt x="95" y="4"/>
                </a:lnTo>
                <a:lnTo>
                  <a:pt x="96" y="4"/>
                </a:lnTo>
                <a:lnTo>
                  <a:pt x="97" y="3"/>
                </a:lnTo>
                <a:lnTo>
                  <a:pt x="98" y="3"/>
                </a:lnTo>
                <a:lnTo>
                  <a:pt x="99" y="2"/>
                </a:lnTo>
                <a:lnTo>
                  <a:pt x="100" y="2"/>
                </a:lnTo>
                <a:lnTo>
                  <a:pt x="101" y="1"/>
                </a:lnTo>
                <a:lnTo>
                  <a:pt x="101" y="2"/>
                </a:lnTo>
                <a:lnTo>
                  <a:pt x="102" y="2"/>
                </a:lnTo>
                <a:lnTo>
                  <a:pt x="102" y="1"/>
                </a:lnTo>
                <a:lnTo>
                  <a:pt x="103" y="1"/>
                </a:lnTo>
                <a:lnTo>
                  <a:pt x="104" y="1"/>
                </a:lnTo>
                <a:lnTo>
                  <a:pt x="105" y="2"/>
                </a:lnTo>
                <a:lnTo>
                  <a:pt x="105" y="1"/>
                </a:lnTo>
                <a:lnTo>
                  <a:pt x="106" y="1"/>
                </a:lnTo>
                <a:lnTo>
                  <a:pt x="107" y="1"/>
                </a:lnTo>
                <a:lnTo>
                  <a:pt x="108" y="0"/>
                </a:lnTo>
                <a:lnTo>
                  <a:pt x="109" y="0"/>
                </a:lnTo>
                <a:lnTo>
                  <a:pt x="110" y="1"/>
                </a:lnTo>
                <a:lnTo>
                  <a:pt x="111" y="1"/>
                </a:lnTo>
                <a:lnTo>
                  <a:pt x="112" y="1"/>
                </a:lnTo>
                <a:lnTo>
                  <a:pt x="113" y="1"/>
                </a:lnTo>
                <a:lnTo>
                  <a:pt x="113" y="0"/>
                </a:lnTo>
                <a:lnTo>
                  <a:pt x="114" y="1"/>
                </a:lnTo>
                <a:lnTo>
                  <a:pt x="114" y="0"/>
                </a:lnTo>
                <a:lnTo>
                  <a:pt x="115" y="0"/>
                </a:lnTo>
                <a:lnTo>
                  <a:pt x="116" y="1"/>
                </a:lnTo>
                <a:lnTo>
                  <a:pt x="116" y="0"/>
                </a:lnTo>
                <a:lnTo>
                  <a:pt x="117" y="1"/>
                </a:lnTo>
                <a:lnTo>
                  <a:pt x="117" y="0"/>
                </a:lnTo>
                <a:lnTo>
                  <a:pt x="118" y="1"/>
                </a:lnTo>
                <a:lnTo>
                  <a:pt x="119" y="1"/>
                </a:lnTo>
                <a:lnTo>
                  <a:pt x="120" y="1"/>
                </a:lnTo>
                <a:lnTo>
                  <a:pt x="120" y="6"/>
                </a:lnTo>
                <a:lnTo>
                  <a:pt x="121" y="1"/>
                </a:lnTo>
                <a:lnTo>
                  <a:pt x="122" y="2"/>
                </a:lnTo>
                <a:lnTo>
                  <a:pt x="122" y="1"/>
                </a:lnTo>
                <a:lnTo>
                  <a:pt x="123" y="2"/>
                </a:lnTo>
                <a:lnTo>
                  <a:pt x="124" y="1"/>
                </a:lnTo>
                <a:lnTo>
                  <a:pt x="124" y="2"/>
                </a:lnTo>
                <a:lnTo>
                  <a:pt x="125" y="2"/>
                </a:lnTo>
                <a:lnTo>
                  <a:pt x="125" y="1"/>
                </a:lnTo>
                <a:lnTo>
                  <a:pt x="126" y="1"/>
                </a:lnTo>
                <a:lnTo>
                  <a:pt x="126" y="4"/>
                </a:lnTo>
                <a:lnTo>
                  <a:pt x="127" y="2"/>
                </a:lnTo>
                <a:lnTo>
                  <a:pt x="128" y="2"/>
                </a:lnTo>
                <a:lnTo>
                  <a:pt x="129" y="2"/>
                </a:lnTo>
                <a:lnTo>
                  <a:pt x="130" y="2"/>
                </a:lnTo>
                <a:lnTo>
                  <a:pt x="131" y="2"/>
                </a:lnTo>
                <a:lnTo>
                  <a:pt x="132" y="2"/>
                </a:lnTo>
                <a:lnTo>
                  <a:pt x="133" y="3"/>
                </a:lnTo>
                <a:lnTo>
                  <a:pt x="134" y="3"/>
                </a:lnTo>
                <a:lnTo>
                  <a:pt x="135" y="4"/>
                </a:lnTo>
                <a:lnTo>
                  <a:pt x="135" y="3"/>
                </a:lnTo>
                <a:lnTo>
                  <a:pt x="136" y="3"/>
                </a:lnTo>
                <a:lnTo>
                  <a:pt x="137" y="4"/>
                </a:lnTo>
                <a:lnTo>
                  <a:pt x="137" y="5"/>
                </a:lnTo>
                <a:lnTo>
                  <a:pt x="138" y="4"/>
                </a:lnTo>
                <a:lnTo>
                  <a:pt x="139" y="4"/>
                </a:lnTo>
                <a:lnTo>
                  <a:pt x="140" y="4"/>
                </a:lnTo>
                <a:lnTo>
                  <a:pt x="141" y="4"/>
                </a:lnTo>
                <a:lnTo>
                  <a:pt x="142" y="5"/>
                </a:lnTo>
                <a:lnTo>
                  <a:pt x="143" y="4"/>
                </a:lnTo>
                <a:lnTo>
                  <a:pt x="143" y="5"/>
                </a:lnTo>
                <a:lnTo>
                  <a:pt x="144" y="4"/>
                </a:lnTo>
                <a:lnTo>
                  <a:pt x="145" y="5"/>
                </a:lnTo>
                <a:lnTo>
                  <a:pt x="146" y="4"/>
                </a:lnTo>
                <a:lnTo>
                  <a:pt x="146" y="6"/>
                </a:lnTo>
                <a:lnTo>
                  <a:pt x="147" y="4"/>
                </a:lnTo>
                <a:lnTo>
                  <a:pt x="148" y="5"/>
                </a:lnTo>
                <a:lnTo>
                  <a:pt x="149" y="6"/>
                </a:lnTo>
                <a:lnTo>
                  <a:pt x="150" y="5"/>
                </a:lnTo>
                <a:lnTo>
                  <a:pt x="150" y="4"/>
                </a:lnTo>
                <a:lnTo>
                  <a:pt x="151" y="5"/>
                </a:lnTo>
                <a:lnTo>
                  <a:pt x="152" y="6"/>
                </a:lnTo>
                <a:lnTo>
                  <a:pt x="153" y="5"/>
                </a:lnTo>
                <a:lnTo>
                  <a:pt x="154" y="6"/>
                </a:lnTo>
                <a:lnTo>
                  <a:pt x="155" y="6"/>
                </a:lnTo>
                <a:lnTo>
                  <a:pt x="156" y="5"/>
                </a:lnTo>
                <a:lnTo>
                  <a:pt x="156" y="6"/>
                </a:lnTo>
                <a:lnTo>
                  <a:pt x="157" y="6"/>
                </a:lnTo>
                <a:lnTo>
                  <a:pt x="158" y="6"/>
                </a:lnTo>
                <a:lnTo>
                  <a:pt x="159" y="6"/>
                </a:lnTo>
                <a:lnTo>
                  <a:pt x="159" y="7"/>
                </a:lnTo>
                <a:lnTo>
                  <a:pt x="160" y="8"/>
                </a:lnTo>
                <a:lnTo>
                  <a:pt x="160" y="6"/>
                </a:lnTo>
                <a:lnTo>
                  <a:pt x="161" y="8"/>
                </a:lnTo>
                <a:lnTo>
                  <a:pt x="162" y="7"/>
                </a:lnTo>
                <a:lnTo>
                  <a:pt x="163" y="7"/>
                </a:lnTo>
                <a:lnTo>
                  <a:pt x="163" y="8"/>
                </a:lnTo>
                <a:lnTo>
                  <a:pt x="164" y="7"/>
                </a:lnTo>
                <a:lnTo>
                  <a:pt x="165" y="8"/>
                </a:lnTo>
                <a:lnTo>
                  <a:pt x="165" y="7"/>
                </a:lnTo>
                <a:lnTo>
                  <a:pt x="166" y="7"/>
                </a:lnTo>
                <a:lnTo>
                  <a:pt x="166" y="8"/>
                </a:lnTo>
                <a:lnTo>
                  <a:pt x="167" y="7"/>
                </a:lnTo>
                <a:lnTo>
                  <a:pt x="168" y="8"/>
                </a:lnTo>
                <a:lnTo>
                  <a:pt x="169" y="7"/>
                </a:lnTo>
                <a:lnTo>
                  <a:pt x="169" y="8"/>
                </a:lnTo>
                <a:lnTo>
                  <a:pt x="170" y="8"/>
                </a:lnTo>
                <a:lnTo>
                  <a:pt x="170" y="7"/>
                </a:lnTo>
                <a:lnTo>
                  <a:pt x="171" y="8"/>
                </a:lnTo>
                <a:lnTo>
                  <a:pt x="172" y="8"/>
                </a:lnTo>
                <a:lnTo>
                  <a:pt x="173" y="8"/>
                </a:lnTo>
                <a:lnTo>
                  <a:pt x="174" y="8"/>
                </a:lnTo>
                <a:lnTo>
                  <a:pt x="175" y="8"/>
                </a:lnTo>
                <a:lnTo>
                  <a:pt x="175" y="9"/>
                </a:lnTo>
                <a:lnTo>
                  <a:pt x="176" y="8"/>
                </a:lnTo>
                <a:lnTo>
                  <a:pt x="177" y="9"/>
                </a:lnTo>
                <a:lnTo>
                  <a:pt x="177" y="8"/>
                </a:lnTo>
                <a:lnTo>
                  <a:pt x="178" y="9"/>
                </a:lnTo>
                <a:lnTo>
                  <a:pt x="179" y="9"/>
                </a:lnTo>
                <a:lnTo>
                  <a:pt x="180" y="9"/>
                </a:lnTo>
                <a:lnTo>
                  <a:pt x="181" y="9"/>
                </a:lnTo>
                <a:lnTo>
                  <a:pt x="181" y="10"/>
                </a:lnTo>
                <a:lnTo>
                  <a:pt x="182" y="9"/>
                </a:lnTo>
                <a:lnTo>
                  <a:pt x="183" y="11"/>
                </a:lnTo>
                <a:lnTo>
                  <a:pt x="184" y="9"/>
                </a:lnTo>
                <a:lnTo>
                  <a:pt x="185" y="9"/>
                </a:lnTo>
                <a:lnTo>
                  <a:pt x="186" y="9"/>
                </a:lnTo>
                <a:lnTo>
                  <a:pt x="186" y="10"/>
                </a:lnTo>
                <a:lnTo>
                  <a:pt x="187" y="9"/>
                </a:lnTo>
                <a:lnTo>
                  <a:pt x="188" y="9"/>
                </a:lnTo>
                <a:lnTo>
                  <a:pt x="188" y="10"/>
                </a:lnTo>
                <a:lnTo>
                  <a:pt x="189" y="10"/>
                </a:lnTo>
                <a:lnTo>
                  <a:pt x="189" y="9"/>
                </a:lnTo>
                <a:lnTo>
                  <a:pt x="190" y="10"/>
                </a:lnTo>
                <a:lnTo>
                  <a:pt x="191" y="11"/>
                </a:lnTo>
                <a:lnTo>
                  <a:pt x="192" y="9"/>
                </a:lnTo>
                <a:lnTo>
                  <a:pt x="193" y="10"/>
                </a:lnTo>
                <a:lnTo>
                  <a:pt x="193" y="11"/>
                </a:lnTo>
                <a:lnTo>
                  <a:pt x="194" y="11"/>
                </a:lnTo>
                <a:lnTo>
                  <a:pt x="195" y="12"/>
                </a:lnTo>
                <a:lnTo>
                  <a:pt x="195" y="11"/>
                </a:lnTo>
                <a:lnTo>
                  <a:pt x="196" y="11"/>
                </a:lnTo>
                <a:lnTo>
                  <a:pt x="197" y="12"/>
                </a:lnTo>
                <a:lnTo>
                  <a:pt x="198" y="12"/>
                </a:lnTo>
                <a:lnTo>
                  <a:pt x="199" y="11"/>
                </a:lnTo>
                <a:lnTo>
                  <a:pt x="200" y="11"/>
                </a:lnTo>
                <a:lnTo>
                  <a:pt x="200" y="12"/>
                </a:lnTo>
                <a:lnTo>
                  <a:pt x="201" y="12"/>
                </a:lnTo>
                <a:lnTo>
                  <a:pt x="202" y="12"/>
                </a:lnTo>
                <a:lnTo>
                  <a:pt x="203" y="12"/>
                </a:lnTo>
                <a:lnTo>
                  <a:pt x="203" y="11"/>
                </a:lnTo>
                <a:lnTo>
                  <a:pt x="204" y="11"/>
                </a:lnTo>
                <a:lnTo>
                  <a:pt x="204" y="12"/>
                </a:lnTo>
                <a:lnTo>
                  <a:pt x="205" y="12"/>
                </a:lnTo>
                <a:lnTo>
                  <a:pt x="206" y="11"/>
                </a:lnTo>
                <a:lnTo>
                  <a:pt x="207" y="12"/>
                </a:lnTo>
                <a:lnTo>
                  <a:pt x="207" y="11"/>
                </a:lnTo>
                <a:lnTo>
                  <a:pt x="208" y="12"/>
                </a:lnTo>
                <a:lnTo>
                  <a:pt x="209" y="13"/>
                </a:lnTo>
                <a:lnTo>
                  <a:pt x="210" y="12"/>
                </a:lnTo>
                <a:lnTo>
                  <a:pt x="211" y="12"/>
                </a:lnTo>
                <a:lnTo>
                  <a:pt x="212" y="13"/>
                </a:lnTo>
                <a:lnTo>
                  <a:pt x="212" y="12"/>
                </a:lnTo>
                <a:lnTo>
                  <a:pt x="213" y="12"/>
                </a:lnTo>
                <a:lnTo>
                  <a:pt x="214" y="13"/>
                </a:lnTo>
                <a:lnTo>
                  <a:pt x="214" y="12"/>
                </a:lnTo>
                <a:lnTo>
                  <a:pt x="215" y="13"/>
                </a:lnTo>
                <a:lnTo>
                  <a:pt x="215" y="12"/>
                </a:lnTo>
                <a:lnTo>
                  <a:pt x="216" y="13"/>
                </a:lnTo>
                <a:lnTo>
                  <a:pt x="217" y="13"/>
                </a:lnTo>
                <a:lnTo>
                  <a:pt x="218" y="13"/>
                </a:lnTo>
                <a:lnTo>
                  <a:pt x="219" y="14"/>
                </a:lnTo>
                <a:lnTo>
                  <a:pt x="219" y="13"/>
                </a:lnTo>
                <a:lnTo>
                  <a:pt x="220" y="13"/>
                </a:lnTo>
                <a:lnTo>
                  <a:pt x="221" y="13"/>
                </a:lnTo>
                <a:lnTo>
                  <a:pt x="222" y="13"/>
                </a:lnTo>
                <a:lnTo>
                  <a:pt x="222" y="14"/>
                </a:lnTo>
                <a:lnTo>
                  <a:pt x="223" y="13"/>
                </a:lnTo>
                <a:lnTo>
                  <a:pt x="224" y="13"/>
                </a:lnTo>
                <a:lnTo>
                  <a:pt x="225" y="13"/>
                </a:lnTo>
                <a:lnTo>
                  <a:pt x="226" y="13"/>
                </a:lnTo>
                <a:lnTo>
                  <a:pt x="226" y="14"/>
                </a:lnTo>
                <a:lnTo>
                  <a:pt x="227" y="13"/>
                </a:lnTo>
                <a:lnTo>
                  <a:pt x="228" y="13"/>
                </a:lnTo>
                <a:lnTo>
                  <a:pt x="229" y="14"/>
                </a:lnTo>
                <a:lnTo>
                  <a:pt x="230" y="15"/>
                </a:lnTo>
                <a:lnTo>
                  <a:pt x="230" y="14"/>
                </a:lnTo>
                <a:lnTo>
                  <a:pt x="231" y="13"/>
                </a:lnTo>
                <a:lnTo>
                  <a:pt x="231" y="14"/>
                </a:lnTo>
                <a:lnTo>
                  <a:pt x="232" y="14"/>
                </a:lnTo>
                <a:lnTo>
                  <a:pt x="233" y="15"/>
                </a:lnTo>
                <a:lnTo>
                  <a:pt x="233" y="14"/>
                </a:lnTo>
                <a:lnTo>
                  <a:pt x="234" y="13"/>
                </a:lnTo>
                <a:lnTo>
                  <a:pt x="234" y="15"/>
                </a:lnTo>
                <a:lnTo>
                  <a:pt x="235" y="15"/>
                </a:lnTo>
                <a:lnTo>
                  <a:pt x="235" y="13"/>
                </a:lnTo>
                <a:lnTo>
                  <a:pt x="236" y="15"/>
                </a:lnTo>
                <a:lnTo>
                  <a:pt x="237" y="14"/>
                </a:lnTo>
                <a:lnTo>
                  <a:pt x="237" y="15"/>
                </a:lnTo>
                <a:lnTo>
                  <a:pt x="238" y="15"/>
                </a:lnTo>
                <a:lnTo>
                  <a:pt x="239" y="15"/>
                </a:lnTo>
                <a:lnTo>
                  <a:pt x="240" y="14"/>
                </a:lnTo>
                <a:lnTo>
                  <a:pt x="241" y="14"/>
                </a:lnTo>
                <a:lnTo>
                  <a:pt x="241" y="15"/>
                </a:lnTo>
                <a:lnTo>
                  <a:pt x="242" y="14"/>
                </a:lnTo>
                <a:lnTo>
                  <a:pt x="242" y="15"/>
                </a:lnTo>
                <a:lnTo>
                  <a:pt x="243" y="15"/>
                </a:lnTo>
                <a:lnTo>
                  <a:pt x="244" y="15"/>
                </a:lnTo>
                <a:lnTo>
                  <a:pt x="245" y="14"/>
                </a:lnTo>
                <a:lnTo>
                  <a:pt x="245" y="15"/>
                </a:lnTo>
                <a:lnTo>
                  <a:pt x="246" y="16"/>
                </a:lnTo>
                <a:lnTo>
                  <a:pt x="247" y="15"/>
                </a:lnTo>
                <a:lnTo>
                  <a:pt x="248" y="15"/>
                </a:lnTo>
                <a:lnTo>
                  <a:pt x="249" y="15"/>
                </a:lnTo>
                <a:lnTo>
                  <a:pt x="249" y="16"/>
                </a:lnTo>
                <a:lnTo>
                  <a:pt x="250" y="15"/>
                </a:lnTo>
                <a:lnTo>
                  <a:pt x="251" y="15"/>
                </a:lnTo>
                <a:lnTo>
                  <a:pt x="251" y="16"/>
                </a:lnTo>
                <a:lnTo>
                  <a:pt x="252" y="16"/>
                </a:lnTo>
                <a:lnTo>
                  <a:pt x="253" y="16"/>
                </a:lnTo>
                <a:lnTo>
                  <a:pt x="254" y="17"/>
                </a:lnTo>
                <a:lnTo>
                  <a:pt x="255" y="16"/>
                </a:lnTo>
                <a:lnTo>
                  <a:pt x="256" y="16"/>
                </a:lnTo>
                <a:lnTo>
                  <a:pt x="256" y="17"/>
                </a:lnTo>
                <a:lnTo>
                  <a:pt x="257" y="17"/>
                </a:lnTo>
                <a:lnTo>
                  <a:pt x="257" y="16"/>
                </a:lnTo>
                <a:lnTo>
                  <a:pt x="258" y="17"/>
                </a:lnTo>
                <a:lnTo>
                  <a:pt x="259" y="16"/>
                </a:lnTo>
                <a:lnTo>
                  <a:pt x="259" y="17"/>
                </a:lnTo>
                <a:lnTo>
                  <a:pt x="260" y="16"/>
                </a:lnTo>
                <a:lnTo>
                  <a:pt x="261" y="17"/>
                </a:lnTo>
                <a:lnTo>
                  <a:pt x="262" y="16"/>
                </a:lnTo>
                <a:lnTo>
                  <a:pt x="263" y="16"/>
                </a:lnTo>
                <a:lnTo>
                  <a:pt x="263" y="17"/>
                </a:lnTo>
                <a:lnTo>
                  <a:pt x="264" y="17"/>
                </a:lnTo>
                <a:lnTo>
                  <a:pt x="264" y="16"/>
                </a:lnTo>
                <a:lnTo>
                  <a:pt x="265" y="17"/>
                </a:lnTo>
                <a:lnTo>
                  <a:pt x="266" y="17"/>
                </a:lnTo>
                <a:lnTo>
                  <a:pt x="267" y="17"/>
                </a:lnTo>
                <a:lnTo>
                  <a:pt x="268" y="17"/>
                </a:lnTo>
                <a:lnTo>
                  <a:pt x="268" y="16"/>
                </a:lnTo>
                <a:lnTo>
                  <a:pt x="269" y="17"/>
                </a:lnTo>
                <a:lnTo>
                  <a:pt x="270" y="17"/>
                </a:lnTo>
                <a:lnTo>
                  <a:pt x="271" y="18"/>
                </a:lnTo>
                <a:lnTo>
                  <a:pt x="271" y="17"/>
                </a:lnTo>
                <a:lnTo>
                  <a:pt x="272" y="17"/>
                </a:lnTo>
                <a:lnTo>
                  <a:pt x="273" y="18"/>
                </a:lnTo>
                <a:lnTo>
                  <a:pt x="274" y="17"/>
                </a:lnTo>
                <a:lnTo>
                  <a:pt x="275" y="17"/>
                </a:lnTo>
                <a:lnTo>
                  <a:pt x="276" y="17"/>
                </a:lnTo>
                <a:lnTo>
                  <a:pt x="276" y="18"/>
                </a:lnTo>
                <a:lnTo>
                  <a:pt x="277" y="17"/>
                </a:lnTo>
                <a:lnTo>
                  <a:pt x="278" y="17"/>
                </a:lnTo>
                <a:lnTo>
                  <a:pt x="278" y="18"/>
                </a:lnTo>
                <a:lnTo>
                  <a:pt x="279" y="17"/>
                </a:lnTo>
                <a:lnTo>
                  <a:pt x="280" y="17"/>
                </a:lnTo>
                <a:lnTo>
                  <a:pt x="281" y="17"/>
                </a:lnTo>
                <a:lnTo>
                  <a:pt x="282" y="17"/>
                </a:lnTo>
                <a:lnTo>
                  <a:pt x="282" y="18"/>
                </a:lnTo>
                <a:lnTo>
                  <a:pt x="283" y="18"/>
                </a:lnTo>
                <a:lnTo>
                  <a:pt x="283" y="17"/>
                </a:lnTo>
                <a:lnTo>
                  <a:pt x="284" y="19"/>
                </a:lnTo>
                <a:lnTo>
                  <a:pt x="285" y="18"/>
                </a:lnTo>
                <a:lnTo>
                  <a:pt x="286" y="17"/>
                </a:lnTo>
                <a:lnTo>
                  <a:pt x="286" y="19"/>
                </a:lnTo>
                <a:lnTo>
                  <a:pt x="287" y="18"/>
                </a:lnTo>
                <a:lnTo>
                  <a:pt x="288" y="18"/>
                </a:lnTo>
                <a:lnTo>
                  <a:pt x="289" y="19"/>
                </a:lnTo>
                <a:lnTo>
                  <a:pt x="289" y="18"/>
                </a:lnTo>
                <a:lnTo>
                  <a:pt x="290" y="18"/>
                </a:lnTo>
                <a:lnTo>
                  <a:pt x="291" y="18"/>
                </a:lnTo>
                <a:lnTo>
                  <a:pt x="292" y="19"/>
                </a:lnTo>
                <a:lnTo>
                  <a:pt x="293" y="18"/>
                </a:lnTo>
                <a:lnTo>
                  <a:pt x="293" y="19"/>
                </a:lnTo>
                <a:lnTo>
                  <a:pt x="294" y="19"/>
                </a:lnTo>
                <a:lnTo>
                  <a:pt x="295" y="17"/>
                </a:lnTo>
                <a:lnTo>
                  <a:pt x="295" y="18"/>
                </a:lnTo>
                <a:lnTo>
                  <a:pt x="296" y="17"/>
                </a:lnTo>
                <a:lnTo>
                  <a:pt x="297" y="19"/>
                </a:lnTo>
                <a:lnTo>
                  <a:pt x="298" y="19"/>
                </a:lnTo>
                <a:lnTo>
                  <a:pt x="299" y="19"/>
                </a:lnTo>
                <a:lnTo>
                  <a:pt x="300" y="18"/>
                </a:lnTo>
                <a:lnTo>
                  <a:pt x="301" y="19"/>
                </a:lnTo>
                <a:lnTo>
                  <a:pt x="301" y="18"/>
                </a:lnTo>
                <a:lnTo>
                  <a:pt x="302" y="18"/>
                </a:lnTo>
                <a:lnTo>
                  <a:pt x="302" y="19"/>
                </a:lnTo>
                <a:lnTo>
                  <a:pt x="303" y="19"/>
                </a:lnTo>
                <a:lnTo>
                  <a:pt x="304" y="19"/>
                </a:lnTo>
                <a:lnTo>
                  <a:pt x="304" y="18"/>
                </a:lnTo>
                <a:lnTo>
                  <a:pt x="305" y="19"/>
                </a:lnTo>
                <a:lnTo>
                  <a:pt x="306" y="19"/>
                </a:lnTo>
                <a:lnTo>
                  <a:pt x="306" y="18"/>
                </a:lnTo>
                <a:lnTo>
                  <a:pt x="307" y="19"/>
                </a:lnTo>
                <a:lnTo>
                  <a:pt x="308" y="19"/>
                </a:lnTo>
                <a:lnTo>
                  <a:pt x="309" y="19"/>
                </a:lnTo>
                <a:lnTo>
                  <a:pt x="310" y="19"/>
                </a:lnTo>
                <a:lnTo>
                  <a:pt x="311" y="19"/>
                </a:lnTo>
                <a:lnTo>
                  <a:pt x="312" y="19"/>
                </a:lnTo>
                <a:lnTo>
                  <a:pt x="313" y="19"/>
                </a:lnTo>
                <a:lnTo>
                  <a:pt x="314" y="19"/>
                </a:lnTo>
                <a:lnTo>
                  <a:pt x="315" y="19"/>
                </a:lnTo>
                <a:lnTo>
                  <a:pt x="316" y="20"/>
                </a:lnTo>
                <a:lnTo>
                  <a:pt x="316" y="19"/>
                </a:lnTo>
                <a:lnTo>
                  <a:pt x="317" y="19"/>
                </a:lnTo>
                <a:lnTo>
                  <a:pt x="318" y="20"/>
                </a:lnTo>
                <a:lnTo>
                  <a:pt x="319" y="20"/>
                </a:lnTo>
                <a:lnTo>
                  <a:pt x="320" y="20"/>
                </a:lnTo>
                <a:lnTo>
                  <a:pt x="321" y="19"/>
                </a:lnTo>
                <a:lnTo>
                  <a:pt x="322" y="20"/>
                </a:lnTo>
                <a:lnTo>
                  <a:pt x="323" y="20"/>
                </a:lnTo>
                <a:lnTo>
                  <a:pt x="324" y="20"/>
                </a:lnTo>
                <a:lnTo>
                  <a:pt x="325" y="20"/>
                </a:lnTo>
                <a:lnTo>
                  <a:pt x="326" y="20"/>
                </a:lnTo>
                <a:lnTo>
                  <a:pt x="328" y="20"/>
                </a:lnTo>
                <a:lnTo>
                  <a:pt x="329" y="20"/>
                </a:lnTo>
                <a:lnTo>
                  <a:pt x="330" y="20"/>
                </a:lnTo>
                <a:lnTo>
                  <a:pt x="331" y="20"/>
                </a:lnTo>
                <a:lnTo>
                  <a:pt x="332" y="21"/>
                </a:lnTo>
                <a:lnTo>
                  <a:pt x="333" y="21"/>
                </a:lnTo>
                <a:lnTo>
                  <a:pt x="334" y="20"/>
                </a:lnTo>
                <a:lnTo>
                  <a:pt x="335" y="22"/>
                </a:lnTo>
                <a:lnTo>
                  <a:pt x="335" y="20"/>
                </a:lnTo>
                <a:lnTo>
                  <a:pt x="336" y="21"/>
                </a:lnTo>
                <a:lnTo>
                  <a:pt x="336" y="20"/>
                </a:lnTo>
                <a:lnTo>
                  <a:pt x="337" y="20"/>
                </a:lnTo>
                <a:lnTo>
                  <a:pt x="338" y="20"/>
                </a:lnTo>
                <a:lnTo>
                  <a:pt x="339" y="21"/>
                </a:lnTo>
                <a:lnTo>
                  <a:pt x="340" y="21"/>
                </a:lnTo>
                <a:lnTo>
                  <a:pt x="340" y="20"/>
                </a:lnTo>
                <a:lnTo>
                  <a:pt x="341" y="21"/>
                </a:lnTo>
                <a:lnTo>
                  <a:pt x="342" y="21"/>
                </a:lnTo>
                <a:lnTo>
                  <a:pt x="343" y="20"/>
                </a:lnTo>
                <a:lnTo>
                  <a:pt x="344" y="22"/>
                </a:lnTo>
                <a:lnTo>
                  <a:pt x="344" y="20"/>
                </a:lnTo>
                <a:lnTo>
                  <a:pt x="345" y="22"/>
                </a:lnTo>
                <a:lnTo>
                  <a:pt x="345" y="21"/>
                </a:lnTo>
                <a:lnTo>
                  <a:pt x="346" y="22"/>
                </a:lnTo>
                <a:lnTo>
                  <a:pt x="347" y="20"/>
                </a:lnTo>
                <a:lnTo>
                  <a:pt x="348" y="22"/>
                </a:lnTo>
                <a:lnTo>
                  <a:pt x="349" y="21"/>
                </a:lnTo>
                <a:lnTo>
                  <a:pt x="350" y="20"/>
                </a:lnTo>
                <a:lnTo>
                  <a:pt x="351" y="21"/>
                </a:lnTo>
                <a:lnTo>
                  <a:pt x="352" y="21"/>
                </a:lnTo>
                <a:lnTo>
                  <a:pt x="354" y="20"/>
                </a:lnTo>
                <a:lnTo>
                  <a:pt x="355" y="22"/>
                </a:lnTo>
                <a:lnTo>
                  <a:pt x="356" y="22"/>
                </a:lnTo>
                <a:lnTo>
                  <a:pt x="357" y="24"/>
                </a:lnTo>
                <a:lnTo>
                  <a:pt x="358" y="23"/>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3586" name="Text Box 98"/>
          <p:cNvSpPr txBox="1">
            <a:spLocks noChangeAspect="1" noChangeArrowheads="1"/>
          </p:cNvSpPr>
          <p:nvPr/>
        </p:nvSpPr>
        <p:spPr bwMode="auto">
          <a:xfrm>
            <a:off x="5695950" y="5486400"/>
            <a:ext cx="7413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008000"/>
                </a:solidFill>
                <a:latin typeface="Arial Narrow" pitchFamily="34" charset="0"/>
              </a:rPr>
              <a:t>AQP1</a:t>
            </a:r>
          </a:p>
        </p:txBody>
      </p:sp>
      <p:sp>
        <p:nvSpPr>
          <p:cNvPr id="703587" name="Text Box 99"/>
          <p:cNvSpPr txBox="1">
            <a:spLocks noChangeAspect="1" noChangeArrowheads="1"/>
          </p:cNvSpPr>
          <p:nvPr/>
        </p:nvSpPr>
        <p:spPr bwMode="auto">
          <a:xfrm>
            <a:off x="5695950" y="5257800"/>
            <a:ext cx="581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CC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FF6600"/>
                </a:solidFill>
                <a:latin typeface="Arial Narrow" pitchFamily="34" charset="0"/>
              </a:rPr>
              <a:t>H</a:t>
            </a:r>
            <a:r>
              <a:rPr lang="en-US" sz="1600" baseline="-25000">
                <a:solidFill>
                  <a:srgbClr val="FF6600"/>
                </a:solidFill>
                <a:latin typeface="Arial Narrow" pitchFamily="34" charset="0"/>
              </a:rPr>
              <a:t>2</a:t>
            </a:r>
            <a:r>
              <a:rPr lang="en-US" sz="1600">
                <a:solidFill>
                  <a:srgbClr val="FF6600"/>
                </a:solidFill>
                <a:latin typeface="Arial Narrow" pitchFamily="34" charset="0"/>
              </a:rPr>
              <a:t>O</a:t>
            </a:r>
          </a:p>
        </p:txBody>
      </p:sp>
      <p:sp>
        <p:nvSpPr>
          <p:cNvPr id="703588" name="Rectangle 100"/>
          <p:cNvSpPr>
            <a:spLocks noChangeArrowheads="1"/>
          </p:cNvSpPr>
          <p:nvPr/>
        </p:nvSpPr>
        <p:spPr bwMode="auto">
          <a:xfrm>
            <a:off x="5762625" y="5715000"/>
            <a:ext cx="4333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CC"/>
                </a:solidFill>
                <a:latin typeface="Arial Narrow" pitchFamily="34" charset="0"/>
              </a:rPr>
              <a:t>Pept1</a:t>
            </a:r>
          </a:p>
        </p:txBody>
      </p:sp>
      <p:sp>
        <p:nvSpPr>
          <p:cNvPr id="31776" name="Rectangle 108"/>
          <p:cNvSpPr>
            <a:spLocks noChangeArrowheads="1"/>
          </p:cNvSpPr>
          <p:nvPr/>
        </p:nvSpPr>
        <p:spPr bwMode="auto">
          <a:xfrm>
            <a:off x="0" y="36195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1"/>
                </a:solidFill>
                <a:latin typeface="Arial Narrow" pitchFamily="34" charset="0"/>
              </a:rPr>
              <a:t>Negative Controls</a:t>
            </a:r>
          </a:p>
        </p:txBody>
      </p:sp>
      <p:grpSp>
        <p:nvGrpSpPr>
          <p:cNvPr id="31777" name="Group 109"/>
          <p:cNvGrpSpPr>
            <a:grpSpLocks/>
          </p:cNvGrpSpPr>
          <p:nvPr/>
        </p:nvGrpSpPr>
        <p:grpSpPr bwMode="auto">
          <a:xfrm>
            <a:off x="2273300" y="1228725"/>
            <a:ext cx="4565650" cy="0"/>
            <a:chOff x="0" y="672"/>
            <a:chExt cx="2876" cy="0"/>
          </a:xfrm>
        </p:grpSpPr>
        <p:sp>
          <p:nvSpPr>
            <p:cNvPr id="31832" name="Line 1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33" name="Line 1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03600" name="Group 112"/>
          <p:cNvGrpSpPr>
            <a:grpSpLocks/>
          </p:cNvGrpSpPr>
          <p:nvPr/>
        </p:nvGrpSpPr>
        <p:grpSpPr bwMode="auto">
          <a:xfrm>
            <a:off x="7242175" y="4357688"/>
            <a:ext cx="1654175" cy="1195387"/>
            <a:chOff x="3962" y="3291"/>
            <a:chExt cx="1042" cy="753"/>
          </a:xfrm>
        </p:grpSpPr>
        <p:sp>
          <p:nvSpPr>
            <p:cNvPr id="31817" name="Text Box 113"/>
            <p:cNvSpPr txBox="1">
              <a:spLocks noChangeAspect="1" noChangeArrowheads="1"/>
            </p:cNvSpPr>
            <p:nvPr/>
          </p:nvSpPr>
          <p:spPr bwMode="auto">
            <a:xfrm>
              <a:off x="3962" y="3313"/>
              <a:ext cx="50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200">
                  <a:solidFill>
                    <a:schemeClr val="tx1"/>
                  </a:solidFill>
                  <a:latin typeface="Arial Narrow" pitchFamily="34" charset="0"/>
                  <a:ea typeface="宋体" pitchFamily="2" charset="-122"/>
                  <a:sym typeface="Symbol" pitchFamily="18" charset="2"/>
                </a:rPr>
                <a:t></a:t>
              </a:r>
              <a:r>
                <a:rPr lang="en-US" altLang="zh-CN" sz="1200">
                  <a:solidFill>
                    <a:schemeClr val="tx1"/>
                  </a:solidFill>
                  <a:latin typeface="Arial Narrow" pitchFamily="34" charset="0"/>
                  <a:ea typeface="宋体" pitchFamily="2" charset="-122"/>
                </a:rPr>
                <a:t>[NH</a:t>
              </a:r>
              <a:r>
                <a:rPr lang="en-US" altLang="zh-CN" sz="1200" baseline="-25000">
                  <a:solidFill>
                    <a:schemeClr val="tx1"/>
                  </a:solidFill>
                  <a:latin typeface="Arial Narrow" pitchFamily="34" charset="0"/>
                  <a:ea typeface="宋体" pitchFamily="2" charset="-122"/>
                </a:rPr>
                <a:t>3</a:t>
              </a:r>
              <a:r>
                <a:rPr lang="en-US" altLang="zh-CN" sz="1200">
                  <a:solidFill>
                    <a:schemeClr val="tx1"/>
                  </a:solidFill>
                  <a:latin typeface="Arial Narrow" pitchFamily="34" charset="0"/>
                  <a:ea typeface="宋体" pitchFamily="2" charset="-122"/>
                </a:rPr>
                <a:t>]</a:t>
              </a:r>
              <a:r>
                <a:rPr lang="en-US" altLang="zh-CN" sz="1200" baseline="-25000">
                  <a:solidFill>
                    <a:schemeClr val="tx1"/>
                  </a:solidFill>
                  <a:latin typeface="Arial Narrow" pitchFamily="34" charset="0"/>
                  <a:ea typeface="宋体" pitchFamily="2" charset="-122"/>
                </a:rPr>
                <a:t>S</a:t>
              </a:r>
            </a:p>
          </p:txBody>
        </p:sp>
        <p:sp>
          <p:nvSpPr>
            <p:cNvPr id="31818" name="Text Box 114"/>
            <p:cNvSpPr txBox="1">
              <a:spLocks noChangeAspect="1" noChangeArrowheads="1"/>
            </p:cNvSpPr>
            <p:nvPr/>
          </p:nvSpPr>
          <p:spPr bwMode="auto">
            <a:xfrm>
              <a:off x="3969" y="3739"/>
              <a:ext cx="40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zh-CN" altLang="en-US" sz="1200">
                  <a:solidFill>
                    <a:srgbClr val="FF0000"/>
                  </a:solidFill>
                  <a:latin typeface="Arial Narrow" pitchFamily="34" charset="0"/>
                  <a:ea typeface="宋体" pitchFamily="2" charset="-122"/>
                  <a:sym typeface="Symbol" pitchFamily="18" charset="2"/>
                </a:rPr>
                <a:t></a:t>
              </a:r>
              <a:r>
                <a:rPr lang="en-US" altLang="zh-CN" sz="1200">
                  <a:solidFill>
                    <a:srgbClr val="FF0000"/>
                  </a:solidFill>
                  <a:latin typeface="Arial Narrow" pitchFamily="34" charset="0"/>
                  <a:ea typeface="宋体" pitchFamily="2" charset="-122"/>
                </a:rPr>
                <a:t>pH</a:t>
              </a:r>
              <a:r>
                <a:rPr lang="en-US" altLang="zh-CN" sz="1200" baseline="-25000">
                  <a:solidFill>
                    <a:srgbClr val="FF0000"/>
                  </a:solidFill>
                  <a:latin typeface="Arial Narrow" pitchFamily="34" charset="0"/>
                  <a:ea typeface="宋体" pitchFamily="2" charset="-122"/>
                </a:rPr>
                <a:t>S</a:t>
              </a:r>
            </a:p>
          </p:txBody>
        </p:sp>
        <p:sp>
          <p:nvSpPr>
            <p:cNvPr id="31819" name="Freeform 115" descr="50%"/>
            <p:cNvSpPr>
              <a:spLocks noChangeAspect="1"/>
            </p:cNvSpPr>
            <p:nvPr/>
          </p:nvSpPr>
          <p:spPr bwMode="auto">
            <a:xfrm flipH="1" flipV="1">
              <a:off x="4772" y="3732"/>
              <a:ext cx="94" cy="83"/>
            </a:xfrm>
            <a:custGeom>
              <a:avLst/>
              <a:gdLst>
                <a:gd name="T0" fmla="*/ 0 w 257"/>
                <a:gd name="T1" fmla="*/ 0 h 265"/>
                <a:gd name="T2" fmla="*/ 0 w 257"/>
                <a:gd name="T3" fmla="*/ 0 h 265"/>
                <a:gd name="T4" fmla="*/ 0 w 257"/>
                <a:gd name="T5" fmla="*/ 0 h 265"/>
                <a:gd name="T6" fmla="*/ 0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pattFill prst="pct50">
              <a:fgClr>
                <a:srgbClr val="000000"/>
              </a:fgClr>
              <a:bgClr>
                <a:srgbClr val="FFFFFF"/>
              </a:bgClr>
            </a:pattFill>
            <a:ln w="9525"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20" name="Group 116"/>
            <p:cNvGrpSpPr>
              <a:grpSpLocks noChangeAspect="1"/>
            </p:cNvGrpSpPr>
            <p:nvPr/>
          </p:nvGrpSpPr>
          <p:grpSpPr bwMode="auto">
            <a:xfrm>
              <a:off x="4770" y="3732"/>
              <a:ext cx="200" cy="173"/>
              <a:chOff x="5132" y="1338"/>
              <a:chExt cx="284" cy="249"/>
            </a:xfrm>
          </p:grpSpPr>
          <p:sp>
            <p:nvSpPr>
              <p:cNvPr id="31830" name="Line 117"/>
              <p:cNvSpPr>
                <a:spLocks noChangeAspect="1" noChangeShapeType="1"/>
              </p:cNvSpPr>
              <p:nvPr/>
            </p:nvSpPr>
            <p:spPr bwMode="auto">
              <a:xfrm>
                <a:off x="5132" y="1338"/>
                <a:ext cx="223" cy="249"/>
              </a:xfrm>
              <a:prstGeom prst="line">
                <a:avLst/>
              </a:prstGeom>
              <a:noFill/>
              <a:ln w="952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831" name="Line 118"/>
              <p:cNvSpPr>
                <a:spLocks noChangeAspect="1" noChangeShapeType="1"/>
              </p:cNvSpPr>
              <p:nvPr/>
            </p:nvSpPr>
            <p:spPr bwMode="auto">
              <a:xfrm>
                <a:off x="5134" y="1339"/>
                <a:ext cx="282" cy="196"/>
              </a:xfrm>
              <a:prstGeom prst="line">
                <a:avLst/>
              </a:prstGeom>
              <a:noFill/>
              <a:ln w="952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31821" name="Rectangle 119"/>
            <p:cNvSpPr>
              <a:spLocks noChangeAspect="1" noChangeArrowheads="1"/>
            </p:cNvSpPr>
            <p:nvPr/>
          </p:nvSpPr>
          <p:spPr bwMode="auto">
            <a:xfrm rot="7947096" flipH="1" flipV="1">
              <a:off x="4757" y="3722"/>
              <a:ext cx="65" cy="54"/>
            </a:xfrm>
            <a:prstGeom prst="rect">
              <a:avLst/>
            </a:prstGeom>
            <a:solidFill>
              <a:schemeClr val="bg1"/>
            </a:solidFill>
            <a:ln w="31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1822" name="Oval 120"/>
            <p:cNvSpPr>
              <a:spLocks noChangeAspect="1" noChangeArrowheads="1"/>
            </p:cNvSpPr>
            <p:nvPr/>
          </p:nvSpPr>
          <p:spPr bwMode="auto">
            <a:xfrm rot="-2700000">
              <a:off x="4335" y="3291"/>
              <a:ext cx="559" cy="554"/>
            </a:xfrm>
            <a:prstGeom prst="ellipse">
              <a:avLst/>
            </a:prstGeom>
            <a:gradFill rotWithShape="1">
              <a:gsLst>
                <a:gs pos="0">
                  <a:srgbClr val="595959"/>
                </a:gs>
                <a:gs pos="100000">
                  <a:srgbClr val="C0C0C0"/>
                </a:gs>
              </a:gsLst>
              <a:lin ang="5400000" scaled="1"/>
            </a:gradFill>
            <a:ln>
              <a:noFill/>
            </a:ln>
            <a:effectLst/>
            <a:extLst>
              <a:ext uri="{91240B29-F687-4F45-9708-019B960494DF}">
                <a14:hiddenLine xmlns:a14="http://schemas.microsoft.com/office/drawing/2010/main" w="1905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1823" name="Rectangle 121"/>
            <p:cNvSpPr>
              <a:spLocks noChangeAspect="1" noChangeArrowheads="1"/>
            </p:cNvSpPr>
            <p:nvPr/>
          </p:nvSpPr>
          <p:spPr bwMode="auto">
            <a:xfrm>
              <a:off x="4034" y="3476"/>
              <a:ext cx="25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ltLang="zh-CN" sz="1200">
                  <a:solidFill>
                    <a:schemeClr val="tx1"/>
                  </a:solidFill>
                  <a:latin typeface="Arial Narrow" pitchFamily="34" charset="0"/>
                  <a:ea typeface="宋体" pitchFamily="2" charset="-122"/>
                </a:rPr>
                <a:t>NH</a:t>
              </a:r>
              <a:r>
                <a:rPr lang="en-US" altLang="zh-CN" sz="1200" baseline="-25000">
                  <a:solidFill>
                    <a:schemeClr val="tx1"/>
                  </a:solidFill>
                  <a:latin typeface="Arial Narrow" pitchFamily="34" charset="0"/>
                  <a:ea typeface="宋体" pitchFamily="2" charset="-122"/>
                </a:rPr>
                <a:t>3</a:t>
              </a:r>
              <a:endParaRPr lang="en-US" altLang="zh-CN" sz="1200">
                <a:solidFill>
                  <a:schemeClr val="tx1"/>
                </a:solidFill>
                <a:latin typeface="Arial Narrow" pitchFamily="34" charset="0"/>
                <a:ea typeface="宋体" pitchFamily="2" charset="-122"/>
              </a:endParaRPr>
            </a:p>
          </p:txBody>
        </p:sp>
        <p:sp>
          <p:nvSpPr>
            <p:cNvPr id="31824" name="Line 122"/>
            <p:cNvSpPr>
              <a:spLocks noChangeAspect="1" noChangeShapeType="1"/>
            </p:cNvSpPr>
            <p:nvPr/>
          </p:nvSpPr>
          <p:spPr bwMode="auto">
            <a:xfrm flipH="1">
              <a:off x="4257" y="3568"/>
              <a:ext cx="257" cy="3"/>
            </a:xfrm>
            <a:prstGeom prst="line">
              <a:avLst/>
            </a:prstGeom>
            <a:noFill/>
            <a:ln w="9525">
              <a:solidFill>
                <a:schemeClr val="tx1"/>
              </a:solidFill>
              <a:round/>
              <a:headEnd type="stealth"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825" name="Rectangle 123"/>
            <p:cNvSpPr>
              <a:spLocks noChangeAspect="1" noChangeArrowheads="1"/>
            </p:cNvSpPr>
            <p:nvPr/>
          </p:nvSpPr>
          <p:spPr bwMode="auto">
            <a:xfrm>
              <a:off x="4359" y="3839"/>
              <a:ext cx="29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tLang="zh-CN" sz="1200">
                  <a:solidFill>
                    <a:schemeClr val="tx1"/>
                  </a:solidFill>
                  <a:latin typeface="Arial Narrow" pitchFamily="34" charset="0"/>
                  <a:ea typeface="宋体" pitchFamily="2" charset="-122"/>
                </a:rPr>
                <a:t>NH</a:t>
              </a:r>
              <a:r>
                <a:rPr lang="en-US" altLang="zh-CN" sz="1200" baseline="-14000">
                  <a:solidFill>
                    <a:schemeClr val="tx1"/>
                  </a:solidFill>
                  <a:latin typeface="Arial Narrow" pitchFamily="34" charset="0"/>
                  <a:ea typeface="宋体" pitchFamily="2" charset="-122"/>
                </a:rPr>
                <a:t>4</a:t>
              </a:r>
              <a:r>
                <a:rPr lang="en-US" altLang="zh-CN" sz="1200" baseline="30000">
                  <a:solidFill>
                    <a:schemeClr val="tx1"/>
                  </a:solidFill>
                  <a:latin typeface="Arial Narrow" pitchFamily="34" charset="0"/>
                  <a:ea typeface="宋体" pitchFamily="2" charset="-122"/>
                </a:rPr>
                <a:t>+</a:t>
              </a:r>
            </a:p>
          </p:txBody>
        </p:sp>
        <p:sp>
          <p:nvSpPr>
            <p:cNvPr id="31826" name="Rectangle 124"/>
            <p:cNvSpPr>
              <a:spLocks noChangeAspect="1" noChangeArrowheads="1"/>
            </p:cNvSpPr>
            <p:nvPr/>
          </p:nvSpPr>
          <p:spPr bwMode="auto">
            <a:xfrm>
              <a:off x="4032" y="3622"/>
              <a:ext cx="297"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altLang="zh-CN" sz="1200">
                  <a:solidFill>
                    <a:schemeClr val="tx1"/>
                  </a:solidFill>
                  <a:latin typeface="Arial Narrow" pitchFamily="34" charset="0"/>
                  <a:ea typeface="宋体" pitchFamily="2" charset="-122"/>
                </a:rPr>
                <a:t>H</a:t>
              </a:r>
              <a:r>
                <a:rPr lang="en-US" altLang="zh-CN" sz="1200" baseline="30000">
                  <a:solidFill>
                    <a:schemeClr val="tx1"/>
                  </a:solidFill>
                  <a:latin typeface="Arial Narrow" pitchFamily="34" charset="0"/>
                  <a:ea typeface="宋体" pitchFamily="2" charset="-122"/>
                </a:rPr>
                <a:t>+</a:t>
              </a:r>
            </a:p>
          </p:txBody>
        </p:sp>
        <p:sp>
          <p:nvSpPr>
            <p:cNvPr id="31827" name="Freeform 125"/>
            <p:cNvSpPr>
              <a:spLocks noChangeAspect="1"/>
            </p:cNvSpPr>
            <p:nvPr/>
          </p:nvSpPr>
          <p:spPr bwMode="auto">
            <a:xfrm rot="3420073" flipH="1">
              <a:off x="4185" y="3728"/>
              <a:ext cx="329" cy="27"/>
            </a:xfrm>
            <a:custGeom>
              <a:avLst/>
              <a:gdLst>
                <a:gd name="T0" fmla="*/ 0 w 615"/>
                <a:gd name="T1" fmla="*/ 0 h 74"/>
                <a:gd name="T2" fmla="*/ 1 w 615"/>
                <a:gd name="T3" fmla="*/ 0 h 74"/>
                <a:gd name="T4" fmla="*/ 1 w 615"/>
                <a:gd name="T5" fmla="*/ 0 h 74"/>
                <a:gd name="T6" fmla="*/ 1 w 615"/>
                <a:gd name="T7" fmla="*/ 0 h 74"/>
                <a:gd name="T8" fmla="*/ 1 w 615"/>
                <a:gd name="T9" fmla="*/ 0 h 74"/>
                <a:gd name="T10" fmla="*/ 1 w 615"/>
                <a:gd name="T11" fmla="*/ 0 h 74"/>
                <a:gd name="T12" fmla="*/ 1 w 615"/>
                <a:gd name="T13" fmla="*/ 0 h 74"/>
                <a:gd name="T14" fmla="*/ 1 w 615"/>
                <a:gd name="T15" fmla="*/ 0 h 74"/>
                <a:gd name="T16" fmla="*/ 1 w 615"/>
                <a:gd name="T17" fmla="*/ 0 h 74"/>
                <a:gd name="T18" fmla="*/ 1 w 615"/>
                <a:gd name="T19" fmla="*/ 0 h 74"/>
                <a:gd name="T20" fmla="*/ 1 w 615"/>
                <a:gd name="T21" fmla="*/ 0 h 74"/>
                <a:gd name="T22" fmla="*/ 1 w 615"/>
                <a:gd name="T23" fmla="*/ 0 h 74"/>
                <a:gd name="T24" fmla="*/ 1 w 615"/>
                <a:gd name="T25" fmla="*/ 0 h 74"/>
                <a:gd name="T26" fmla="*/ 1 w 615"/>
                <a:gd name="T27" fmla="*/ 0 h 74"/>
                <a:gd name="T28" fmla="*/ 1 w 615"/>
                <a:gd name="T29" fmla="*/ 0 h 74"/>
                <a:gd name="T30" fmla="*/ 1 w 615"/>
                <a:gd name="T31" fmla="*/ 0 h 74"/>
                <a:gd name="T32" fmla="*/ 1 w 615"/>
                <a:gd name="T33" fmla="*/ 0 h 74"/>
                <a:gd name="T34" fmla="*/ 1 w 615"/>
                <a:gd name="T35" fmla="*/ 0 h 74"/>
                <a:gd name="T36" fmla="*/ 1 w 615"/>
                <a:gd name="T37" fmla="*/ 0 h 74"/>
                <a:gd name="T38" fmla="*/ 1 w 615"/>
                <a:gd name="T39" fmla="*/ 0 h 74"/>
                <a:gd name="T40" fmla="*/ 1 w 615"/>
                <a:gd name="T41" fmla="*/ 0 h 74"/>
                <a:gd name="T42" fmla="*/ 1 w 615"/>
                <a:gd name="T43" fmla="*/ 0 h 74"/>
                <a:gd name="T44" fmla="*/ 1 w 615"/>
                <a:gd name="T45" fmla="*/ 0 h 74"/>
                <a:gd name="T46" fmla="*/ 1 w 615"/>
                <a:gd name="T47" fmla="*/ 0 h 74"/>
                <a:gd name="T48" fmla="*/ 1 w 615"/>
                <a:gd name="T49" fmla="*/ 0 h 74"/>
                <a:gd name="T50" fmla="*/ 1 w 615"/>
                <a:gd name="T51" fmla="*/ 0 h 74"/>
                <a:gd name="T52" fmla="*/ 1 w 615"/>
                <a:gd name="T53" fmla="*/ 0 h 74"/>
                <a:gd name="T54" fmla="*/ 1 w 615"/>
                <a:gd name="T55" fmla="*/ 0 h 74"/>
                <a:gd name="T56" fmla="*/ 1 w 615"/>
                <a:gd name="T57" fmla="*/ 0 h 74"/>
                <a:gd name="T58" fmla="*/ 1 w 615"/>
                <a:gd name="T59" fmla="*/ 0 h 74"/>
                <a:gd name="T60" fmla="*/ 1 w 615"/>
                <a:gd name="T61" fmla="*/ 0 h 74"/>
                <a:gd name="T62" fmla="*/ 1 w 615"/>
                <a:gd name="T63" fmla="*/ 0 h 74"/>
                <a:gd name="T64" fmla="*/ 1 w 615"/>
                <a:gd name="T65" fmla="*/ 0 h 74"/>
                <a:gd name="T66" fmla="*/ 1 w 615"/>
                <a:gd name="T67" fmla="*/ 0 h 74"/>
                <a:gd name="T68" fmla="*/ 1 w 615"/>
                <a:gd name="T69" fmla="*/ 0 h 74"/>
                <a:gd name="T70" fmla="*/ 1 w 615"/>
                <a:gd name="T71" fmla="*/ 0 h 74"/>
                <a:gd name="T72" fmla="*/ 1 w 615"/>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9525" cap="rnd" cmpd="sng">
              <a:solidFill>
                <a:schemeClr val="tx1"/>
              </a:solidFill>
              <a:prstDash val="solid"/>
              <a:round/>
              <a:headEnd type="none" w="med" len="lg"/>
              <a:tailEnd type="stealth"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28" name="Arc 126"/>
            <p:cNvSpPr>
              <a:spLocks noChangeAspect="1"/>
            </p:cNvSpPr>
            <p:nvPr/>
          </p:nvSpPr>
          <p:spPr bwMode="auto">
            <a:xfrm rot="5363961" flipH="1">
              <a:off x="4215" y="3678"/>
              <a:ext cx="116" cy="163"/>
            </a:xfrm>
            <a:custGeom>
              <a:avLst/>
              <a:gdLst>
                <a:gd name="T0" fmla="*/ 0 w 21600"/>
                <a:gd name="T1" fmla="*/ 0 h 26268"/>
                <a:gd name="T2" fmla="*/ 0 w 21600"/>
                <a:gd name="T3" fmla="*/ 0 h 26268"/>
                <a:gd name="T4" fmla="*/ 0 w 21600"/>
                <a:gd name="T5" fmla="*/ 0 h 26268"/>
                <a:gd name="T6" fmla="*/ 0 60000 65536"/>
                <a:gd name="T7" fmla="*/ 0 60000 65536"/>
                <a:gd name="T8" fmla="*/ 0 60000 65536"/>
              </a:gdLst>
              <a:ahLst/>
              <a:cxnLst>
                <a:cxn ang="T6">
                  <a:pos x="T0" y="T1"/>
                </a:cxn>
                <a:cxn ang="T7">
                  <a:pos x="T2" y="T3"/>
                </a:cxn>
                <a:cxn ang="T8">
                  <a:pos x="T4" y="T5"/>
                </a:cxn>
              </a:cxnLst>
              <a:rect l="0" t="0" r="r" b="b"/>
              <a:pathLst>
                <a:path w="21600" h="26268" fill="none" extrusionOk="0">
                  <a:moveTo>
                    <a:pt x="8970" y="0"/>
                  </a:moveTo>
                  <a:cubicBezTo>
                    <a:pt x="16664" y="3512"/>
                    <a:pt x="21600" y="11191"/>
                    <a:pt x="21600" y="19649"/>
                  </a:cubicBezTo>
                  <a:cubicBezTo>
                    <a:pt x="21600" y="21895"/>
                    <a:pt x="21249" y="24129"/>
                    <a:pt x="20560" y="26267"/>
                  </a:cubicBezTo>
                </a:path>
                <a:path w="21600" h="26268" stroke="0" extrusionOk="0">
                  <a:moveTo>
                    <a:pt x="8970" y="0"/>
                  </a:moveTo>
                  <a:cubicBezTo>
                    <a:pt x="16664" y="3512"/>
                    <a:pt x="21600" y="11191"/>
                    <a:pt x="21600" y="19649"/>
                  </a:cubicBezTo>
                  <a:cubicBezTo>
                    <a:pt x="21600" y="21895"/>
                    <a:pt x="21249" y="24129"/>
                    <a:pt x="20560" y="26267"/>
                  </a:cubicBezTo>
                  <a:lnTo>
                    <a:pt x="0" y="19649"/>
                  </a:lnTo>
                  <a:lnTo>
                    <a:pt x="8970" y="0"/>
                  </a:lnTo>
                  <a:close/>
                </a:path>
              </a:pathLst>
            </a:custGeom>
            <a:noFill/>
            <a:ln w="9525">
              <a:solidFill>
                <a:schemeClr val="tx1"/>
              </a:solidFill>
              <a:round/>
              <a:headEnd type="none" w="med" len="lg"/>
              <a:tailEnd type="stealth"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829" name="Rectangle 127"/>
            <p:cNvSpPr>
              <a:spLocks noChangeAspect="1" noChangeArrowheads="1"/>
            </p:cNvSpPr>
            <p:nvPr/>
          </p:nvSpPr>
          <p:spPr bwMode="auto">
            <a:xfrm>
              <a:off x="4812" y="3905"/>
              <a:ext cx="192" cy="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altLang="zh-CN" sz="1200">
                  <a:solidFill>
                    <a:schemeClr val="tx1"/>
                  </a:solidFill>
                  <a:latin typeface="Arial Narrow" pitchFamily="34" charset="0"/>
                  <a:ea typeface="宋体" pitchFamily="2" charset="-122"/>
                </a:rPr>
                <a:t>pHs</a:t>
              </a:r>
              <a:endParaRPr lang="en-US" altLang="zh-CN" sz="1200">
                <a:solidFill>
                  <a:schemeClr val="tx1"/>
                </a:solidFill>
                <a:latin typeface="Arial Narrow" pitchFamily="34" charset="0"/>
                <a:ea typeface="宋体" pitchFamily="2" charset="-122"/>
                <a:sym typeface="Symbol" pitchFamily="18" charset="2"/>
              </a:endParaRPr>
            </a:p>
          </p:txBody>
        </p:sp>
      </p:grpSp>
      <p:grpSp>
        <p:nvGrpSpPr>
          <p:cNvPr id="703616" name="Group 128"/>
          <p:cNvGrpSpPr>
            <a:grpSpLocks/>
          </p:cNvGrpSpPr>
          <p:nvPr/>
        </p:nvGrpSpPr>
        <p:grpSpPr bwMode="auto">
          <a:xfrm>
            <a:off x="238125" y="4357688"/>
            <a:ext cx="1760538" cy="1246187"/>
            <a:chOff x="1028" y="3483"/>
            <a:chExt cx="1109" cy="785"/>
          </a:xfrm>
        </p:grpSpPr>
        <p:sp>
          <p:nvSpPr>
            <p:cNvPr id="31800" name="Rectangle 129"/>
            <p:cNvSpPr>
              <a:spLocks noChangeAspect="1" noChangeArrowheads="1"/>
            </p:cNvSpPr>
            <p:nvPr/>
          </p:nvSpPr>
          <p:spPr bwMode="auto">
            <a:xfrm>
              <a:off x="1945" y="4063"/>
              <a:ext cx="192" cy="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altLang="zh-CN" sz="1200">
                  <a:solidFill>
                    <a:schemeClr val="tx1"/>
                  </a:solidFill>
                  <a:latin typeface="Arial Narrow" pitchFamily="34" charset="0"/>
                  <a:ea typeface="宋体" pitchFamily="2" charset="-122"/>
                </a:rPr>
                <a:t>pHs</a:t>
              </a:r>
              <a:endParaRPr lang="en-US" altLang="zh-CN" sz="1200">
                <a:solidFill>
                  <a:schemeClr val="tx1"/>
                </a:solidFill>
                <a:latin typeface="Arial Narrow" pitchFamily="34" charset="0"/>
                <a:ea typeface="宋体" pitchFamily="2" charset="-122"/>
                <a:sym typeface="Symbol" pitchFamily="18" charset="2"/>
              </a:endParaRPr>
            </a:p>
          </p:txBody>
        </p:sp>
        <p:grpSp>
          <p:nvGrpSpPr>
            <p:cNvPr id="31801" name="Group 130"/>
            <p:cNvGrpSpPr>
              <a:grpSpLocks noChangeAspect="1"/>
            </p:cNvGrpSpPr>
            <p:nvPr/>
          </p:nvGrpSpPr>
          <p:grpSpPr bwMode="auto">
            <a:xfrm>
              <a:off x="1896" y="3898"/>
              <a:ext cx="207" cy="189"/>
              <a:chOff x="2464" y="412"/>
              <a:chExt cx="141" cy="130"/>
            </a:xfrm>
          </p:grpSpPr>
          <p:sp>
            <p:nvSpPr>
              <p:cNvPr id="31812" name="Freeform 131" descr="50%"/>
              <p:cNvSpPr>
                <a:spLocks noChangeAspect="1"/>
              </p:cNvSpPr>
              <p:nvPr/>
            </p:nvSpPr>
            <p:spPr bwMode="auto">
              <a:xfrm flipH="1" flipV="1">
                <a:off x="2470" y="423"/>
                <a:ext cx="64" cy="57"/>
              </a:xfrm>
              <a:custGeom>
                <a:avLst/>
                <a:gdLst>
                  <a:gd name="T0" fmla="*/ 0 w 257"/>
                  <a:gd name="T1" fmla="*/ 0 h 265"/>
                  <a:gd name="T2" fmla="*/ 0 w 257"/>
                  <a:gd name="T3" fmla="*/ 0 h 265"/>
                  <a:gd name="T4" fmla="*/ 0 w 257"/>
                  <a:gd name="T5" fmla="*/ 0 h 265"/>
                  <a:gd name="T6" fmla="*/ 0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pattFill prst="pct50">
                <a:fgClr>
                  <a:srgbClr val="000000"/>
                </a:fgClr>
                <a:bgClr>
                  <a:srgbClr val="FFFFFF"/>
                </a:bgClr>
              </a:pattFill>
              <a:ln w="9525"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13" name="Group 132"/>
              <p:cNvGrpSpPr>
                <a:grpSpLocks noChangeAspect="1"/>
              </p:cNvGrpSpPr>
              <p:nvPr/>
            </p:nvGrpSpPr>
            <p:grpSpPr bwMode="auto">
              <a:xfrm>
                <a:off x="2469" y="423"/>
                <a:ext cx="136" cy="119"/>
                <a:chOff x="2469" y="423"/>
                <a:chExt cx="136" cy="119"/>
              </a:xfrm>
            </p:grpSpPr>
            <p:sp>
              <p:nvSpPr>
                <p:cNvPr id="31815" name="Line 133"/>
                <p:cNvSpPr>
                  <a:spLocks noChangeAspect="1" noChangeShapeType="1"/>
                </p:cNvSpPr>
                <p:nvPr/>
              </p:nvSpPr>
              <p:spPr bwMode="auto">
                <a:xfrm>
                  <a:off x="2469" y="423"/>
                  <a:ext cx="107" cy="119"/>
                </a:xfrm>
                <a:prstGeom prst="line">
                  <a:avLst/>
                </a:prstGeom>
                <a:noFill/>
                <a:ln w="952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816" name="Line 134"/>
                <p:cNvSpPr>
                  <a:spLocks noChangeAspect="1" noChangeShapeType="1"/>
                </p:cNvSpPr>
                <p:nvPr/>
              </p:nvSpPr>
              <p:spPr bwMode="auto">
                <a:xfrm>
                  <a:off x="2470" y="423"/>
                  <a:ext cx="135" cy="94"/>
                </a:xfrm>
                <a:prstGeom prst="line">
                  <a:avLst/>
                </a:prstGeom>
                <a:noFill/>
                <a:ln w="952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31814" name="Rectangle 135"/>
              <p:cNvSpPr>
                <a:spLocks noChangeAspect="1" noChangeArrowheads="1"/>
              </p:cNvSpPr>
              <p:nvPr/>
            </p:nvSpPr>
            <p:spPr bwMode="auto">
              <a:xfrm rot="7947096" flipH="1" flipV="1">
                <a:off x="2460" y="416"/>
                <a:ext cx="45" cy="37"/>
              </a:xfrm>
              <a:prstGeom prst="rect">
                <a:avLst/>
              </a:prstGeom>
              <a:solidFill>
                <a:schemeClr val="bg1"/>
              </a:solidFill>
              <a:ln w="31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31802" name="Rectangle 136"/>
            <p:cNvSpPr>
              <a:spLocks noChangeAspect="1" noChangeArrowheads="1"/>
            </p:cNvSpPr>
            <p:nvPr/>
          </p:nvSpPr>
          <p:spPr bwMode="auto">
            <a:xfrm>
              <a:off x="1266" y="4035"/>
              <a:ext cx="34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tLang="zh-CN" sz="1200">
                  <a:solidFill>
                    <a:schemeClr val="tx1"/>
                  </a:solidFill>
                  <a:latin typeface="Arial Narrow" pitchFamily="34" charset="0"/>
                  <a:ea typeface="宋体" pitchFamily="2" charset="-122"/>
                </a:rPr>
                <a:t>HCO</a:t>
              </a:r>
              <a:r>
                <a:rPr lang="en-US" altLang="zh-CN" sz="1200" baseline="-14000">
                  <a:solidFill>
                    <a:schemeClr val="tx1"/>
                  </a:solidFill>
                  <a:latin typeface="Arial Narrow" pitchFamily="34" charset="0"/>
                  <a:ea typeface="宋体" pitchFamily="2" charset="-122"/>
                </a:rPr>
                <a:t>3</a:t>
              </a:r>
              <a:r>
                <a:rPr lang="en-US" altLang="zh-CN" sz="1200" baseline="30000">
                  <a:solidFill>
                    <a:schemeClr val="tx1"/>
                  </a:solidFill>
                  <a:latin typeface="Arial Narrow" pitchFamily="34" charset="0"/>
                  <a:ea typeface="宋体" pitchFamily="2" charset="-122"/>
                </a:rPr>
                <a:t>–</a:t>
              </a:r>
            </a:p>
          </p:txBody>
        </p:sp>
        <p:sp>
          <p:nvSpPr>
            <p:cNvPr id="31803" name="Rectangle 137"/>
            <p:cNvSpPr>
              <a:spLocks noChangeAspect="1" noChangeArrowheads="1"/>
            </p:cNvSpPr>
            <p:nvPr/>
          </p:nvSpPr>
          <p:spPr bwMode="auto">
            <a:xfrm>
              <a:off x="1582" y="3991"/>
              <a:ext cx="30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altLang="zh-CN" sz="1200">
                  <a:solidFill>
                    <a:schemeClr val="tx1"/>
                  </a:solidFill>
                  <a:latin typeface="Arial Narrow" pitchFamily="34" charset="0"/>
                  <a:ea typeface="宋体" pitchFamily="2" charset="-122"/>
                </a:rPr>
                <a:t>H</a:t>
              </a:r>
              <a:r>
                <a:rPr lang="en-US" altLang="zh-CN" sz="1200" baseline="30000">
                  <a:solidFill>
                    <a:schemeClr val="tx1"/>
                  </a:solidFill>
                  <a:latin typeface="Arial Narrow" pitchFamily="34" charset="0"/>
                  <a:ea typeface="宋体" pitchFamily="2" charset="-122"/>
                </a:rPr>
                <a:t>+</a:t>
              </a:r>
            </a:p>
          </p:txBody>
        </p:sp>
        <p:sp>
          <p:nvSpPr>
            <p:cNvPr id="31804" name="Freeform 138"/>
            <p:cNvSpPr>
              <a:spLocks noChangeAspect="1"/>
            </p:cNvSpPr>
            <p:nvPr/>
          </p:nvSpPr>
          <p:spPr bwMode="auto">
            <a:xfrm rot="1998638" flipH="1" flipV="1">
              <a:off x="1295" y="3942"/>
              <a:ext cx="330" cy="61"/>
            </a:xfrm>
            <a:custGeom>
              <a:avLst/>
              <a:gdLst>
                <a:gd name="T0" fmla="*/ 0 w 615"/>
                <a:gd name="T1" fmla="*/ 0 h 74"/>
                <a:gd name="T2" fmla="*/ 1 w 615"/>
                <a:gd name="T3" fmla="*/ 2 h 74"/>
                <a:gd name="T4" fmla="*/ 1 w 615"/>
                <a:gd name="T5" fmla="*/ 2 h 74"/>
                <a:gd name="T6" fmla="*/ 1 w 615"/>
                <a:gd name="T7" fmla="*/ 2 h 74"/>
                <a:gd name="T8" fmla="*/ 1 w 615"/>
                <a:gd name="T9" fmla="*/ 2 h 74"/>
                <a:gd name="T10" fmla="*/ 1 w 615"/>
                <a:gd name="T11" fmla="*/ 3 h 74"/>
                <a:gd name="T12" fmla="*/ 1 w 615"/>
                <a:gd name="T13" fmla="*/ 4 h 74"/>
                <a:gd name="T14" fmla="*/ 1 w 615"/>
                <a:gd name="T15" fmla="*/ 4 h 74"/>
                <a:gd name="T16" fmla="*/ 1 w 615"/>
                <a:gd name="T17" fmla="*/ 5 h 74"/>
                <a:gd name="T18" fmla="*/ 1 w 615"/>
                <a:gd name="T19" fmla="*/ 5 h 74"/>
                <a:gd name="T20" fmla="*/ 1 w 615"/>
                <a:gd name="T21" fmla="*/ 6 h 74"/>
                <a:gd name="T22" fmla="*/ 1 w 615"/>
                <a:gd name="T23" fmla="*/ 6 h 74"/>
                <a:gd name="T24" fmla="*/ 1 w 615"/>
                <a:gd name="T25" fmla="*/ 6 h 74"/>
                <a:gd name="T26" fmla="*/ 1 w 615"/>
                <a:gd name="T27" fmla="*/ 7 h 74"/>
                <a:gd name="T28" fmla="*/ 1 w 615"/>
                <a:gd name="T29" fmla="*/ 7 h 74"/>
                <a:gd name="T30" fmla="*/ 1 w 615"/>
                <a:gd name="T31" fmla="*/ 7 h 74"/>
                <a:gd name="T32" fmla="*/ 1 w 615"/>
                <a:gd name="T33" fmla="*/ 7 h 74"/>
                <a:gd name="T34" fmla="*/ 1 w 615"/>
                <a:gd name="T35" fmla="*/ 7 h 74"/>
                <a:gd name="T36" fmla="*/ 1 w 615"/>
                <a:gd name="T37" fmla="*/ 7 h 74"/>
                <a:gd name="T38" fmla="*/ 1 w 615"/>
                <a:gd name="T39" fmla="*/ 7 h 74"/>
                <a:gd name="T40" fmla="*/ 1 w 615"/>
                <a:gd name="T41" fmla="*/ 7 h 74"/>
                <a:gd name="T42" fmla="*/ 1 w 615"/>
                <a:gd name="T43" fmla="*/ 7 h 74"/>
                <a:gd name="T44" fmla="*/ 1 w 615"/>
                <a:gd name="T45" fmla="*/ 7 h 74"/>
                <a:gd name="T46" fmla="*/ 1 w 615"/>
                <a:gd name="T47" fmla="*/ 7 h 74"/>
                <a:gd name="T48" fmla="*/ 1 w 615"/>
                <a:gd name="T49" fmla="*/ 7 h 74"/>
                <a:gd name="T50" fmla="*/ 1 w 615"/>
                <a:gd name="T51" fmla="*/ 6 h 74"/>
                <a:gd name="T52" fmla="*/ 1 w 615"/>
                <a:gd name="T53" fmla="*/ 6 h 74"/>
                <a:gd name="T54" fmla="*/ 1 w 615"/>
                <a:gd name="T55" fmla="*/ 6 h 74"/>
                <a:gd name="T56" fmla="*/ 1 w 615"/>
                <a:gd name="T57" fmla="*/ 6 h 74"/>
                <a:gd name="T58" fmla="*/ 1 w 615"/>
                <a:gd name="T59" fmla="*/ 5 h 74"/>
                <a:gd name="T60" fmla="*/ 1 w 615"/>
                <a:gd name="T61" fmla="*/ 5 h 74"/>
                <a:gd name="T62" fmla="*/ 1 w 615"/>
                <a:gd name="T63" fmla="*/ 4 h 74"/>
                <a:gd name="T64" fmla="*/ 1 w 615"/>
                <a:gd name="T65" fmla="*/ 3 h 74"/>
                <a:gd name="T66" fmla="*/ 1 w 615"/>
                <a:gd name="T67" fmla="*/ 2 h 74"/>
                <a:gd name="T68" fmla="*/ 1 w 615"/>
                <a:gd name="T69" fmla="*/ 2 h 74"/>
                <a:gd name="T70" fmla="*/ 1 w 615"/>
                <a:gd name="T71" fmla="*/ 2 h 74"/>
                <a:gd name="T72" fmla="*/ 1 w 615"/>
                <a:gd name="T73" fmla="*/ 2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9525" cap="rnd" cmpd="sng">
              <a:solidFill>
                <a:schemeClr val="tx1"/>
              </a:solidFill>
              <a:prstDash val="solid"/>
              <a:round/>
              <a:headEnd type="none" w="med" len="lg"/>
              <a:tailEnd type="stealth"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05" name="Freeform 139"/>
            <p:cNvSpPr>
              <a:spLocks noChangeAspect="1"/>
            </p:cNvSpPr>
            <p:nvPr/>
          </p:nvSpPr>
          <p:spPr bwMode="auto">
            <a:xfrm rot="2852334" flipH="1">
              <a:off x="1336" y="3925"/>
              <a:ext cx="325" cy="25"/>
            </a:xfrm>
            <a:custGeom>
              <a:avLst/>
              <a:gdLst>
                <a:gd name="T0" fmla="*/ 0 w 615"/>
                <a:gd name="T1" fmla="*/ 0 h 74"/>
                <a:gd name="T2" fmla="*/ 1 w 615"/>
                <a:gd name="T3" fmla="*/ 0 h 74"/>
                <a:gd name="T4" fmla="*/ 1 w 615"/>
                <a:gd name="T5" fmla="*/ 0 h 74"/>
                <a:gd name="T6" fmla="*/ 1 w 615"/>
                <a:gd name="T7" fmla="*/ 0 h 74"/>
                <a:gd name="T8" fmla="*/ 1 w 615"/>
                <a:gd name="T9" fmla="*/ 0 h 74"/>
                <a:gd name="T10" fmla="*/ 1 w 615"/>
                <a:gd name="T11" fmla="*/ 0 h 74"/>
                <a:gd name="T12" fmla="*/ 1 w 615"/>
                <a:gd name="T13" fmla="*/ 0 h 74"/>
                <a:gd name="T14" fmla="*/ 1 w 615"/>
                <a:gd name="T15" fmla="*/ 0 h 74"/>
                <a:gd name="T16" fmla="*/ 1 w 615"/>
                <a:gd name="T17" fmla="*/ 0 h 74"/>
                <a:gd name="T18" fmla="*/ 1 w 615"/>
                <a:gd name="T19" fmla="*/ 0 h 74"/>
                <a:gd name="T20" fmla="*/ 1 w 615"/>
                <a:gd name="T21" fmla="*/ 0 h 74"/>
                <a:gd name="T22" fmla="*/ 1 w 615"/>
                <a:gd name="T23" fmla="*/ 0 h 74"/>
                <a:gd name="T24" fmla="*/ 1 w 615"/>
                <a:gd name="T25" fmla="*/ 0 h 74"/>
                <a:gd name="T26" fmla="*/ 1 w 615"/>
                <a:gd name="T27" fmla="*/ 0 h 74"/>
                <a:gd name="T28" fmla="*/ 1 w 615"/>
                <a:gd name="T29" fmla="*/ 0 h 74"/>
                <a:gd name="T30" fmla="*/ 1 w 615"/>
                <a:gd name="T31" fmla="*/ 0 h 74"/>
                <a:gd name="T32" fmla="*/ 1 w 615"/>
                <a:gd name="T33" fmla="*/ 0 h 74"/>
                <a:gd name="T34" fmla="*/ 1 w 615"/>
                <a:gd name="T35" fmla="*/ 0 h 74"/>
                <a:gd name="T36" fmla="*/ 1 w 615"/>
                <a:gd name="T37" fmla="*/ 0 h 74"/>
                <a:gd name="T38" fmla="*/ 1 w 615"/>
                <a:gd name="T39" fmla="*/ 0 h 74"/>
                <a:gd name="T40" fmla="*/ 1 w 615"/>
                <a:gd name="T41" fmla="*/ 0 h 74"/>
                <a:gd name="T42" fmla="*/ 1 w 615"/>
                <a:gd name="T43" fmla="*/ 0 h 74"/>
                <a:gd name="T44" fmla="*/ 1 w 615"/>
                <a:gd name="T45" fmla="*/ 0 h 74"/>
                <a:gd name="T46" fmla="*/ 1 w 615"/>
                <a:gd name="T47" fmla="*/ 0 h 74"/>
                <a:gd name="T48" fmla="*/ 1 w 615"/>
                <a:gd name="T49" fmla="*/ 0 h 74"/>
                <a:gd name="T50" fmla="*/ 1 w 615"/>
                <a:gd name="T51" fmla="*/ 0 h 74"/>
                <a:gd name="T52" fmla="*/ 1 w 615"/>
                <a:gd name="T53" fmla="*/ 0 h 74"/>
                <a:gd name="T54" fmla="*/ 1 w 615"/>
                <a:gd name="T55" fmla="*/ 0 h 74"/>
                <a:gd name="T56" fmla="*/ 1 w 615"/>
                <a:gd name="T57" fmla="*/ 0 h 74"/>
                <a:gd name="T58" fmla="*/ 1 w 615"/>
                <a:gd name="T59" fmla="*/ 0 h 74"/>
                <a:gd name="T60" fmla="*/ 1 w 615"/>
                <a:gd name="T61" fmla="*/ 0 h 74"/>
                <a:gd name="T62" fmla="*/ 1 w 615"/>
                <a:gd name="T63" fmla="*/ 0 h 74"/>
                <a:gd name="T64" fmla="*/ 1 w 615"/>
                <a:gd name="T65" fmla="*/ 0 h 74"/>
                <a:gd name="T66" fmla="*/ 1 w 615"/>
                <a:gd name="T67" fmla="*/ 0 h 74"/>
                <a:gd name="T68" fmla="*/ 1 w 615"/>
                <a:gd name="T69" fmla="*/ 0 h 74"/>
                <a:gd name="T70" fmla="*/ 1 w 615"/>
                <a:gd name="T71" fmla="*/ 0 h 74"/>
                <a:gd name="T72" fmla="*/ 1 w 615"/>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9525" cap="rnd" cmpd="sng">
              <a:solidFill>
                <a:schemeClr val="tx1"/>
              </a:solidFill>
              <a:prstDash val="solid"/>
              <a:round/>
              <a:headEnd type="none" w="med" len="lg"/>
              <a:tailEnd type="stealth"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06" name="Text Box 140"/>
            <p:cNvSpPr txBox="1">
              <a:spLocks noChangeAspect="1" noChangeArrowheads="1"/>
            </p:cNvSpPr>
            <p:nvPr/>
          </p:nvSpPr>
          <p:spPr bwMode="auto">
            <a:xfrm>
              <a:off x="1144" y="3841"/>
              <a:ext cx="147" cy="1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105000"/>
                </a:lnSpc>
                <a:spcAft>
                  <a:spcPct val="5000"/>
                </a:spcAft>
              </a:pPr>
              <a:r>
                <a:rPr lang="en-US" altLang="zh-CN" sz="1200">
                  <a:solidFill>
                    <a:schemeClr val="tx1"/>
                  </a:solidFill>
                  <a:latin typeface="Arial Narrow" pitchFamily="34" charset="0"/>
                  <a:ea typeface="宋体" pitchFamily="2" charset="-122"/>
                </a:rPr>
                <a:t>H</a:t>
              </a:r>
              <a:r>
                <a:rPr lang="en-US" altLang="zh-CN" sz="1200" baseline="-25000">
                  <a:solidFill>
                    <a:schemeClr val="tx1"/>
                  </a:solidFill>
                  <a:latin typeface="Arial Narrow" pitchFamily="34" charset="0"/>
                  <a:ea typeface="宋体" pitchFamily="2" charset="-122"/>
                </a:rPr>
                <a:t>2</a:t>
              </a:r>
              <a:r>
                <a:rPr lang="en-US" altLang="zh-CN" sz="1200">
                  <a:solidFill>
                    <a:schemeClr val="tx1"/>
                  </a:solidFill>
                  <a:latin typeface="Arial Narrow" pitchFamily="34" charset="0"/>
                  <a:ea typeface="宋体" pitchFamily="2" charset="-122"/>
                </a:rPr>
                <a:t>O</a:t>
              </a:r>
            </a:p>
          </p:txBody>
        </p:sp>
        <p:sp>
          <p:nvSpPr>
            <p:cNvPr id="31807" name="Text Box 141"/>
            <p:cNvSpPr txBox="1">
              <a:spLocks noChangeAspect="1" noChangeArrowheads="1"/>
            </p:cNvSpPr>
            <p:nvPr/>
          </p:nvSpPr>
          <p:spPr bwMode="auto">
            <a:xfrm>
              <a:off x="1545" y="4095"/>
              <a:ext cx="402"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200">
                  <a:solidFill>
                    <a:srgbClr val="FF0000"/>
                  </a:solidFill>
                  <a:latin typeface="Arial Narrow" pitchFamily="34" charset="0"/>
                  <a:ea typeface="宋体" pitchFamily="2" charset="-122"/>
                  <a:sym typeface="Symbol" pitchFamily="18" charset="2"/>
                </a:rPr>
                <a:t></a:t>
              </a:r>
              <a:r>
                <a:rPr lang="en-US" altLang="zh-CN" sz="1200">
                  <a:solidFill>
                    <a:srgbClr val="FF0000"/>
                  </a:solidFill>
                  <a:latin typeface="Arial Narrow" pitchFamily="34" charset="0"/>
                  <a:ea typeface="宋体" pitchFamily="2" charset="-122"/>
                </a:rPr>
                <a:t>pH</a:t>
              </a:r>
              <a:r>
                <a:rPr lang="en-US" altLang="zh-CN" sz="1200" baseline="-25000">
                  <a:solidFill>
                    <a:srgbClr val="FF0000"/>
                  </a:solidFill>
                  <a:latin typeface="Arial Narrow" pitchFamily="34" charset="0"/>
                  <a:ea typeface="宋体" pitchFamily="2" charset="-122"/>
                </a:rPr>
                <a:t>S</a:t>
              </a:r>
            </a:p>
          </p:txBody>
        </p:sp>
        <p:sp>
          <p:nvSpPr>
            <p:cNvPr id="31808" name="Text Box 142"/>
            <p:cNvSpPr txBox="1">
              <a:spLocks noChangeAspect="1" noChangeArrowheads="1"/>
            </p:cNvSpPr>
            <p:nvPr/>
          </p:nvSpPr>
          <p:spPr bwMode="auto">
            <a:xfrm>
              <a:off x="1028" y="3506"/>
              <a:ext cx="492"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200">
                  <a:solidFill>
                    <a:schemeClr val="tx1"/>
                  </a:solidFill>
                  <a:latin typeface="Arial Narrow" pitchFamily="34" charset="0"/>
                  <a:ea typeface="宋体" pitchFamily="2" charset="-122"/>
                  <a:sym typeface="Symbol" pitchFamily="18" charset="2"/>
                </a:rPr>
                <a:t></a:t>
              </a:r>
              <a:r>
                <a:rPr lang="en-US" altLang="zh-CN" sz="1200">
                  <a:solidFill>
                    <a:schemeClr val="tx1"/>
                  </a:solidFill>
                  <a:latin typeface="Arial Narrow" pitchFamily="34" charset="0"/>
                  <a:ea typeface="宋体" pitchFamily="2" charset="-122"/>
                </a:rPr>
                <a:t>[CO</a:t>
              </a:r>
              <a:r>
                <a:rPr lang="en-US" altLang="zh-CN" sz="1200" baseline="-25000">
                  <a:solidFill>
                    <a:schemeClr val="tx1"/>
                  </a:solidFill>
                  <a:latin typeface="Arial Narrow" pitchFamily="34" charset="0"/>
                  <a:ea typeface="宋体" pitchFamily="2" charset="-122"/>
                </a:rPr>
                <a:t>2</a:t>
              </a:r>
              <a:r>
                <a:rPr lang="en-US" altLang="zh-CN" sz="1200">
                  <a:solidFill>
                    <a:schemeClr val="tx1"/>
                  </a:solidFill>
                  <a:latin typeface="Arial Narrow" pitchFamily="34" charset="0"/>
                  <a:ea typeface="宋体" pitchFamily="2" charset="-122"/>
                </a:rPr>
                <a:t>]</a:t>
              </a:r>
              <a:r>
                <a:rPr lang="en-US" altLang="zh-CN" sz="1200" baseline="-25000">
                  <a:solidFill>
                    <a:schemeClr val="tx1"/>
                  </a:solidFill>
                  <a:latin typeface="Arial Narrow" pitchFamily="34" charset="0"/>
                  <a:ea typeface="宋体" pitchFamily="2" charset="-122"/>
                </a:rPr>
                <a:t>S</a:t>
              </a:r>
            </a:p>
          </p:txBody>
        </p:sp>
        <p:sp>
          <p:nvSpPr>
            <p:cNvPr id="31809" name="Rectangle 143"/>
            <p:cNvSpPr>
              <a:spLocks noChangeAspect="1" noChangeArrowheads="1"/>
            </p:cNvSpPr>
            <p:nvPr/>
          </p:nvSpPr>
          <p:spPr bwMode="auto">
            <a:xfrm>
              <a:off x="1100" y="3668"/>
              <a:ext cx="26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ltLang="zh-CN" sz="1200">
                  <a:solidFill>
                    <a:schemeClr val="tx1"/>
                  </a:solidFill>
                  <a:latin typeface="Arial Narrow" pitchFamily="34" charset="0"/>
                  <a:ea typeface="宋体" pitchFamily="2" charset="-122"/>
                </a:rPr>
                <a:t>CO</a:t>
              </a:r>
              <a:r>
                <a:rPr lang="en-US" altLang="zh-CN" sz="1200" baseline="-25000">
                  <a:solidFill>
                    <a:schemeClr val="tx1"/>
                  </a:solidFill>
                  <a:latin typeface="Arial Narrow" pitchFamily="34" charset="0"/>
                  <a:ea typeface="宋体" pitchFamily="2" charset="-122"/>
                </a:rPr>
                <a:t>2</a:t>
              </a:r>
            </a:p>
          </p:txBody>
        </p:sp>
        <p:sp>
          <p:nvSpPr>
            <p:cNvPr id="31810" name="Oval 144"/>
            <p:cNvSpPr>
              <a:spLocks noChangeAspect="1" noChangeArrowheads="1"/>
            </p:cNvSpPr>
            <p:nvPr/>
          </p:nvSpPr>
          <p:spPr bwMode="auto">
            <a:xfrm rot="-2700000">
              <a:off x="1460" y="3483"/>
              <a:ext cx="559" cy="553"/>
            </a:xfrm>
            <a:prstGeom prst="ellipse">
              <a:avLst/>
            </a:prstGeom>
            <a:gradFill rotWithShape="1">
              <a:gsLst>
                <a:gs pos="0">
                  <a:srgbClr val="525252"/>
                </a:gs>
                <a:gs pos="100000">
                  <a:srgbClr val="B1B1B1"/>
                </a:gs>
              </a:gsLst>
              <a:lin ang="5400000" scaled="1"/>
            </a:gradFill>
            <a:ln>
              <a:noFill/>
            </a:ln>
            <a:effectLst/>
            <a:extLst>
              <a:ext uri="{91240B29-F687-4F45-9708-019B960494DF}">
                <a14:hiddenLine xmlns:a14="http://schemas.microsoft.com/office/drawing/2010/main" w="1905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1811" name="Line 145"/>
            <p:cNvSpPr>
              <a:spLocks noChangeAspect="1" noChangeShapeType="1"/>
            </p:cNvSpPr>
            <p:nvPr/>
          </p:nvSpPr>
          <p:spPr bwMode="auto">
            <a:xfrm flipH="1">
              <a:off x="1327" y="3762"/>
              <a:ext cx="300" cy="1"/>
            </a:xfrm>
            <a:prstGeom prst="line">
              <a:avLst/>
            </a:prstGeom>
            <a:noFill/>
            <a:ln w="9525">
              <a:solidFill>
                <a:schemeClr val="tx1"/>
              </a:solidFill>
              <a:round/>
              <a:headEnd type="stealth"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03641" name="Rectangle 153"/>
          <p:cNvSpPr>
            <a:spLocks noChangeArrowheads="1"/>
          </p:cNvSpPr>
          <p:nvPr/>
        </p:nvSpPr>
        <p:spPr bwMode="auto">
          <a:xfrm>
            <a:off x="5895975" y="6399213"/>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Musa-Aziz et al, </a:t>
            </a:r>
            <a:r>
              <a:rPr lang="en-US" sz="2000" i="1">
                <a:latin typeface="Arial Narrow" pitchFamily="34" charset="0"/>
              </a:rPr>
              <a:t>PNAS</a:t>
            </a:r>
            <a:r>
              <a:rPr lang="en-US" sz="2000">
                <a:latin typeface="Arial Narrow" pitchFamily="34" charset="0"/>
              </a:rPr>
              <a:t>, 2009</a:t>
            </a:r>
          </a:p>
        </p:txBody>
      </p:sp>
      <p:grpSp>
        <p:nvGrpSpPr>
          <p:cNvPr id="703661" name="Group 173"/>
          <p:cNvGrpSpPr>
            <a:grpSpLocks/>
          </p:cNvGrpSpPr>
          <p:nvPr/>
        </p:nvGrpSpPr>
        <p:grpSpPr bwMode="auto">
          <a:xfrm>
            <a:off x="4710113" y="4210050"/>
            <a:ext cx="731837" cy="123825"/>
            <a:chOff x="3014" y="2427"/>
            <a:chExt cx="461" cy="78"/>
          </a:xfrm>
        </p:grpSpPr>
        <p:sp>
          <p:nvSpPr>
            <p:cNvPr id="31797" name="Freeform 156"/>
            <p:cNvSpPr>
              <a:spLocks/>
            </p:cNvSpPr>
            <p:nvPr/>
          </p:nvSpPr>
          <p:spPr bwMode="auto">
            <a:xfrm>
              <a:off x="3203" y="2429"/>
              <a:ext cx="137" cy="76"/>
            </a:xfrm>
            <a:custGeom>
              <a:avLst/>
              <a:gdLst>
                <a:gd name="T0" fmla="*/ 0 w 137"/>
                <a:gd name="T1" fmla="*/ 8 h 76"/>
                <a:gd name="T2" fmla="*/ 6 w 137"/>
                <a:gd name="T3" fmla="*/ 15 h 76"/>
                <a:gd name="T4" fmla="*/ 11 w 137"/>
                <a:gd name="T5" fmla="*/ 23 h 76"/>
                <a:gd name="T6" fmla="*/ 11 w 137"/>
                <a:gd name="T7" fmla="*/ 38 h 76"/>
                <a:gd name="T8" fmla="*/ 16 w 137"/>
                <a:gd name="T9" fmla="*/ 46 h 76"/>
                <a:gd name="T10" fmla="*/ 16 w 137"/>
                <a:gd name="T11" fmla="*/ 46 h 76"/>
                <a:gd name="T12" fmla="*/ 21 w 137"/>
                <a:gd name="T13" fmla="*/ 46 h 76"/>
                <a:gd name="T14" fmla="*/ 21 w 137"/>
                <a:gd name="T15" fmla="*/ 61 h 76"/>
                <a:gd name="T16" fmla="*/ 27 w 137"/>
                <a:gd name="T17" fmla="*/ 61 h 76"/>
                <a:gd name="T18" fmla="*/ 27 w 137"/>
                <a:gd name="T19" fmla="*/ 61 h 76"/>
                <a:gd name="T20" fmla="*/ 32 w 137"/>
                <a:gd name="T21" fmla="*/ 61 h 76"/>
                <a:gd name="T22" fmla="*/ 32 w 137"/>
                <a:gd name="T23" fmla="*/ 61 h 76"/>
                <a:gd name="T24" fmla="*/ 37 w 137"/>
                <a:gd name="T25" fmla="*/ 68 h 76"/>
                <a:gd name="T26" fmla="*/ 37 w 137"/>
                <a:gd name="T27" fmla="*/ 61 h 76"/>
                <a:gd name="T28" fmla="*/ 42 w 137"/>
                <a:gd name="T29" fmla="*/ 68 h 76"/>
                <a:gd name="T30" fmla="*/ 47 w 137"/>
                <a:gd name="T31" fmla="*/ 68 h 76"/>
                <a:gd name="T32" fmla="*/ 47 w 137"/>
                <a:gd name="T33" fmla="*/ 68 h 76"/>
                <a:gd name="T34" fmla="*/ 53 w 137"/>
                <a:gd name="T35" fmla="*/ 68 h 76"/>
                <a:gd name="T36" fmla="*/ 53 w 137"/>
                <a:gd name="T37" fmla="*/ 68 h 76"/>
                <a:gd name="T38" fmla="*/ 58 w 137"/>
                <a:gd name="T39" fmla="*/ 68 h 76"/>
                <a:gd name="T40" fmla="*/ 58 w 137"/>
                <a:gd name="T41" fmla="*/ 68 h 76"/>
                <a:gd name="T42" fmla="*/ 63 w 137"/>
                <a:gd name="T43" fmla="*/ 68 h 76"/>
                <a:gd name="T44" fmla="*/ 63 w 137"/>
                <a:gd name="T45" fmla="*/ 68 h 76"/>
                <a:gd name="T46" fmla="*/ 69 w 137"/>
                <a:gd name="T47" fmla="*/ 68 h 76"/>
                <a:gd name="T48" fmla="*/ 69 w 137"/>
                <a:gd name="T49" fmla="*/ 68 h 76"/>
                <a:gd name="T50" fmla="*/ 74 w 137"/>
                <a:gd name="T51" fmla="*/ 68 h 76"/>
                <a:gd name="T52" fmla="*/ 74 w 137"/>
                <a:gd name="T53" fmla="*/ 68 h 76"/>
                <a:gd name="T54" fmla="*/ 79 w 137"/>
                <a:gd name="T55" fmla="*/ 68 h 76"/>
                <a:gd name="T56" fmla="*/ 85 w 137"/>
                <a:gd name="T57" fmla="*/ 68 h 76"/>
                <a:gd name="T58" fmla="*/ 85 w 137"/>
                <a:gd name="T59" fmla="*/ 68 h 76"/>
                <a:gd name="T60" fmla="*/ 90 w 137"/>
                <a:gd name="T61" fmla="*/ 68 h 76"/>
                <a:gd name="T62" fmla="*/ 90 w 137"/>
                <a:gd name="T63" fmla="*/ 68 h 76"/>
                <a:gd name="T64" fmla="*/ 95 w 137"/>
                <a:gd name="T65" fmla="*/ 68 h 76"/>
                <a:gd name="T66" fmla="*/ 95 w 137"/>
                <a:gd name="T67" fmla="*/ 68 h 76"/>
                <a:gd name="T68" fmla="*/ 101 w 137"/>
                <a:gd name="T69" fmla="*/ 68 h 76"/>
                <a:gd name="T70" fmla="*/ 101 w 137"/>
                <a:gd name="T71" fmla="*/ 76 h 76"/>
                <a:gd name="T72" fmla="*/ 105 w 137"/>
                <a:gd name="T73" fmla="*/ 68 h 76"/>
                <a:gd name="T74" fmla="*/ 105 w 137"/>
                <a:gd name="T75" fmla="*/ 68 h 76"/>
                <a:gd name="T76" fmla="*/ 110 w 137"/>
                <a:gd name="T77" fmla="*/ 68 h 76"/>
                <a:gd name="T78" fmla="*/ 110 w 137"/>
                <a:gd name="T79" fmla="*/ 68 h 76"/>
                <a:gd name="T80" fmla="*/ 116 w 137"/>
                <a:gd name="T81" fmla="*/ 68 h 76"/>
                <a:gd name="T82" fmla="*/ 116 w 137"/>
                <a:gd name="T83" fmla="*/ 68 h 76"/>
                <a:gd name="T84" fmla="*/ 121 w 137"/>
                <a:gd name="T85" fmla="*/ 68 h 76"/>
                <a:gd name="T86" fmla="*/ 126 w 137"/>
                <a:gd name="T87" fmla="*/ 68 h 76"/>
                <a:gd name="T88" fmla="*/ 126 w 137"/>
                <a:gd name="T89" fmla="*/ 68 h 76"/>
                <a:gd name="T90" fmla="*/ 132 w 137"/>
                <a:gd name="T91" fmla="*/ 68 h 76"/>
                <a:gd name="T92" fmla="*/ 132 w 137"/>
                <a:gd name="T93" fmla="*/ 68 h 76"/>
                <a:gd name="T94" fmla="*/ 137 w 137"/>
                <a:gd name="T95" fmla="*/ 68 h 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 h="76">
                  <a:moveTo>
                    <a:pt x="0" y="0"/>
                  </a:moveTo>
                  <a:lnTo>
                    <a:pt x="0" y="8"/>
                  </a:lnTo>
                  <a:lnTo>
                    <a:pt x="6" y="15"/>
                  </a:lnTo>
                  <a:lnTo>
                    <a:pt x="6" y="23"/>
                  </a:lnTo>
                  <a:lnTo>
                    <a:pt x="11" y="23"/>
                  </a:lnTo>
                  <a:lnTo>
                    <a:pt x="11" y="38"/>
                  </a:lnTo>
                  <a:lnTo>
                    <a:pt x="16" y="46"/>
                  </a:lnTo>
                  <a:lnTo>
                    <a:pt x="21" y="46"/>
                  </a:lnTo>
                  <a:lnTo>
                    <a:pt x="21" y="61"/>
                  </a:lnTo>
                  <a:lnTo>
                    <a:pt x="27" y="53"/>
                  </a:lnTo>
                  <a:lnTo>
                    <a:pt x="27" y="61"/>
                  </a:lnTo>
                  <a:lnTo>
                    <a:pt x="32" y="61"/>
                  </a:lnTo>
                  <a:lnTo>
                    <a:pt x="37" y="68"/>
                  </a:lnTo>
                  <a:lnTo>
                    <a:pt x="37" y="61"/>
                  </a:lnTo>
                  <a:lnTo>
                    <a:pt x="42" y="68"/>
                  </a:lnTo>
                  <a:lnTo>
                    <a:pt x="47" y="68"/>
                  </a:lnTo>
                  <a:lnTo>
                    <a:pt x="53" y="68"/>
                  </a:lnTo>
                  <a:lnTo>
                    <a:pt x="58" y="68"/>
                  </a:lnTo>
                  <a:lnTo>
                    <a:pt x="63" y="68"/>
                  </a:lnTo>
                  <a:lnTo>
                    <a:pt x="69" y="68"/>
                  </a:lnTo>
                  <a:lnTo>
                    <a:pt x="74" y="68"/>
                  </a:lnTo>
                  <a:lnTo>
                    <a:pt x="79" y="68"/>
                  </a:lnTo>
                  <a:lnTo>
                    <a:pt x="85" y="68"/>
                  </a:lnTo>
                  <a:lnTo>
                    <a:pt x="90" y="68"/>
                  </a:lnTo>
                  <a:lnTo>
                    <a:pt x="95" y="68"/>
                  </a:lnTo>
                  <a:lnTo>
                    <a:pt x="101" y="68"/>
                  </a:lnTo>
                  <a:lnTo>
                    <a:pt x="101" y="76"/>
                  </a:lnTo>
                  <a:lnTo>
                    <a:pt x="105" y="68"/>
                  </a:lnTo>
                  <a:lnTo>
                    <a:pt x="110" y="68"/>
                  </a:lnTo>
                  <a:lnTo>
                    <a:pt x="116" y="68"/>
                  </a:lnTo>
                  <a:lnTo>
                    <a:pt x="121" y="68"/>
                  </a:lnTo>
                  <a:lnTo>
                    <a:pt x="126" y="68"/>
                  </a:lnTo>
                  <a:lnTo>
                    <a:pt x="132" y="68"/>
                  </a:lnTo>
                  <a:lnTo>
                    <a:pt x="137" y="68"/>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8" name="Freeform 157"/>
            <p:cNvSpPr>
              <a:spLocks/>
            </p:cNvSpPr>
            <p:nvPr/>
          </p:nvSpPr>
          <p:spPr bwMode="auto">
            <a:xfrm>
              <a:off x="3343" y="2473"/>
              <a:ext cx="132" cy="23"/>
            </a:xfrm>
            <a:custGeom>
              <a:avLst/>
              <a:gdLst>
                <a:gd name="T0" fmla="*/ 0 w 174"/>
                <a:gd name="T1" fmla="*/ 107 h 20"/>
                <a:gd name="T2" fmla="*/ 2 w 174"/>
                <a:gd name="T3" fmla="*/ 107 h 20"/>
                <a:gd name="T4" fmla="*/ 2 w 174"/>
                <a:gd name="T5" fmla="*/ 107 h 20"/>
                <a:gd name="T6" fmla="*/ 2 w 174"/>
                <a:gd name="T7" fmla="*/ 107 h 20"/>
                <a:gd name="T8" fmla="*/ 2 w 174"/>
                <a:gd name="T9" fmla="*/ 107 h 20"/>
                <a:gd name="T10" fmla="*/ 2 w 174"/>
                <a:gd name="T11" fmla="*/ 107 h 20"/>
                <a:gd name="T12" fmla="*/ 2 w 174"/>
                <a:gd name="T13" fmla="*/ 107 h 20"/>
                <a:gd name="T14" fmla="*/ 2 w 174"/>
                <a:gd name="T15" fmla="*/ 70 h 20"/>
                <a:gd name="T16" fmla="*/ 2 w 174"/>
                <a:gd name="T17" fmla="*/ 107 h 20"/>
                <a:gd name="T18" fmla="*/ 2 w 174"/>
                <a:gd name="T19" fmla="*/ 107 h 20"/>
                <a:gd name="T20" fmla="*/ 2 w 174"/>
                <a:gd name="T21" fmla="*/ 107 h 20"/>
                <a:gd name="T22" fmla="*/ 2 w 174"/>
                <a:gd name="T23" fmla="*/ 107 h 20"/>
                <a:gd name="T24" fmla="*/ 2 w 174"/>
                <a:gd name="T25" fmla="*/ 70 h 20"/>
                <a:gd name="T26" fmla="*/ 2 w 174"/>
                <a:gd name="T27" fmla="*/ 70 h 20"/>
                <a:gd name="T28" fmla="*/ 2 w 174"/>
                <a:gd name="T29" fmla="*/ 107 h 20"/>
                <a:gd name="T30" fmla="*/ 2 w 174"/>
                <a:gd name="T31" fmla="*/ 107 h 20"/>
                <a:gd name="T32" fmla="*/ 2 w 174"/>
                <a:gd name="T33" fmla="*/ 107 h 20"/>
                <a:gd name="T34" fmla="*/ 2 w 174"/>
                <a:gd name="T35" fmla="*/ 107 h 20"/>
                <a:gd name="T36" fmla="*/ 2 w 174"/>
                <a:gd name="T37" fmla="*/ 107 h 20"/>
                <a:gd name="T38" fmla="*/ 2 w 174"/>
                <a:gd name="T39" fmla="*/ 70 h 20"/>
                <a:gd name="T40" fmla="*/ 3 w 174"/>
                <a:gd name="T41" fmla="*/ 70 h 20"/>
                <a:gd name="T42" fmla="*/ 3 w 174"/>
                <a:gd name="T43" fmla="*/ 70 h 20"/>
                <a:gd name="T44" fmla="*/ 3 w 174"/>
                <a:gd name="T45" fmla="*/ 70 h 20"/>
                <a:gd name="T46" fmla="*/ 3 w 174"/>
                <a:gd name="T47" fmla="*/ 70 h 20"/>
                <a:gd name="T48" fmla="*/ 3 w 174"/>
                <a:gd name="T49" fmla="*/ 37 h 20"/>
                <a:gd name="T50" fmla="*/ 3 w 174"/>
                <a:gd name="T51" fmla="*/ 70 h 20"/>
                <a:gd name="T52" fmla="*/ 3 w 174"/>
                <a:gd name="T53" fmla="*/ 70 h 20"/>
                <a:gd name="T54" fmla="*/ 4 w 174"/>
                <a:gd name="T55" fmla="*/ 70 h 20"/>
                <a:gd name="T56" fmla="*/ 4 w 174"/>
                <a:gd name="T57" fmla="*/ 37 h 20"/>
                <a:gd name="T58" fmla="*/ 4 w 174"/>
                <a:gd name="T59" fmla="*/ 70 h 20"/>
                <a:gd name="T60" fmla="*/ 4 w 174"/>
                <a:gd name="T61" fmla="*/ 70 h 20"/>
                <a:gd name="T62" fmla="*/ 4 w 174"/>
                <a:gd name="T63" fmla="*/ 37 h 20"/>
                <a:gd name="T64" fmla="*/ 4 w 174"/>
                <a:gd name="T65" fmla="*/ 37 h 20"/>
                <a:gd name="T66" fmla="*/ 4 w 174"/>
                <a:gd name="T67" fmla="*/ 37 h 20"/>
                <a:gd name="T68" fmla="*/ 4 w 174"/>
                <a:gd name="T69" fmla="*/ 37 h 20"/>
                <a:gd name="T70" fmla="*/ 4 w 174"/>
                <a:gd name="T71" fmla="*/ 70 h 20"/>
                <a:gd name="T72" fmla="*/ 4 w 174"/>
                <a:gd name="T73" fmla="*/ 70 h 20"/>
                <a:gd name="T74" fmla="*/ 5 w 174"/>
                <a:gd name="T75" fmla="*/ 37 h 20"/>
                <a:gd name="T76" fmla="*/ 5 w 174"/>
                <a:gd name="T77" fmla="*/ 37 h 20"/>
                <a:gd name="T78" fmla="*/ 5 w 174"/>
                <a:gd name="T79" fmla="*/ 37 h 20"/>
                <a:gd name="T80" fmla="*/ 5 w 174"/>
                <a:gd name="T81" fmla="*/ 37 h 20"/>
                <a:gd name="T82" fmla="*/ 5 w 174"/>
                <a:gd name="T83" fmla="*/ 37 h 20"/>
                <a:gd name="T84" fmla="*/ 5 w 174"/>
                <a:gd name="T85" fmla="*/ 0 h 20"/>
                <a:gd name="T86" fmla="*/ 5 w 174"/>
                <a:gd name="T87" fmla="*/ 37 h 20"/>
                <a:gd name="T88" fmla="*/ 5 w 174"/>
                <a:gd name="T89" fmla="*/ 70 h 20"/>
                <a:gd name="T90" fmla="*/ 5 w 174"/>
                <a:gd name="T91" fmla="*/ 70 h 20"/>
                <a:gd name="T92" fmla="*/ 5 w 174"/>
                <a:gd name="T93" fmla="*/ 37 h 20"/>
                <a:gd name="T94" fmla="*/ 5 w 174"/>
                <a:gd name="T95" fmla="*/ 37 h 20"/>
                <a:gd name="T96" fmla="*/ 6 w 174"/>
                <a:gd name="T97" fmla="*/ 37 h 20"/>
                <a:gd name="T98" fmla="*/ 6 w 174"/>
                <a:gd name="T99" fmla="*/ 37 h 20"/>
                <a:gd name="T100" fmla="*/ 6 w 174"/>
                <a:gd name="T101" fmla="*/ 37 h 20"/>
                <a:gd name="T102" fmla="*/ 6 w 174"/>
                <a:gd name="T103" fmla="*/ 37 h 20"/>
                <a:gd name="T104" fmla="*/ 6 w 174"/>
                <a:gd name="T105" fmla="*/ 37 h 20"/>
                <a:gd name="T106" fmla="*/ 6 w 174"/>
                <a:gd name="T107" fmla="*/ 0 h 20"/>
                <a:gd name="T108" fmla="*/ 6 w 174"/>
                <a:gd name="T109" fmla="*/ 0 h 20"/>
                <a:gd name="T110" fmla="*/ 6 w 174"/>
                <a:gd name="T111" fmla="*/ 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4" h="20">
                  <a:moveTo>
                    <a:pt x="0" y="20"/>
                  </a:moveTo>
                  <a:lnTo>
                    <a:pt x="0" y="20"/>
                  </a:lnTo>
                  <a:lnTo>
                    <a:pt x="6" y="20"/>
                  </a:lnTo>
                  <a:lnTo>
                    <a:pt x="12" y="20"/>
                  </a:lnTo>
                  <a:lnTo>
                    <a:pt x="18" y="20"/>
                  </a:lnTo>
                  <a:lnTo>
                    <a:pt x="24" y="20"/>
                  </a:lnTo>
                  <a:lnTo>
                    <a:pt x="24" y="13"/>
                  </a:lnTo>
                  <a:lnTo>
                    <a:pt x="24" y="20"/>
                  </a:lnTo>
                  <a:lnTo>
                    <a:pt x="30" y="13"/>
                  </a:lnTo>
                  <a:lnTo>
                    <a:pt x="30" y="20"/>
                  </a:lnTo>
                  <a:lnTo>
                    <a:pt x="36" y="20"/>
                  </a:lnTo>
                  <a:lnTo>
                    <a:pt x="36" y="13"/>
                  </a:lnTo>
                  <a:lnTo>
                    <a:pt x="42" y="20"/>
                  </a:lnTo>
                  <a:lnTo>
                    <a:pt x="42" y="13"/>
                  </a:lnTo>
                  <a:lnTo>
                    <a:pt x="48" y="20"/>
                  </a:lnTo>
                  <a:lnTo>
                    <a:pt x="48" y="13"/>
                  </a:lnTo>
                  <a:lnTo>
                    <a:pt x="54" y="20"/>
                  </a:lnTo>
                  <a:lnTo>
                    <a:pt x="54" y="13"/>
                  </a:lnTo>
                  <a:lnTo>
                    <a:pt x="54" y="20"/>
                  </a:lnTo>
                  <a:lnTo>
                    <a:pt x="54" y="13"/>
                  </a:lnTo>
                  <a:lnTo>
                    <a:pt x="60" y="20"/>
                  </a:lnTo>
                  <a:lnTo>
                    <a:pt x="60" y="13"/>
                  </a:lnTo>
                  <a:lnTo>
                    <a:pt x="66" y="13"/>
                  </a:lnTo>
                  <a:lnTo>
                    <a:pt x="72" y="13"/>
                  </a:lnTo>
                  <a:lnTo>
                    <a:pt x="72" y="20"/>
                  </a:lnTo>
                  <a:lnTo>
                    <a:pt x="72" y="13"/>
                  </a:lnTo>
                  <a:lnTo>
                    <a:pt x="78" y="13"/>
                  </a:lnTo>
                  <a:lnTo>
                    <a:pt x="78" y="7"/>
                  </a:lnTo>
                  <a:lnTo>
                    <a:pt x="78" y="13"/>
                  </a:lnTo>
                  <a:lnTo>
                    <a:pt x="84" y="7"/>
                  </a:lnTo>
                  <a:lnTo>
                    <a:pt x="84" y="13"/>
                  </a:lnTo>
                  <a:lnTo>
                    <a:pt x="90" y="13"/>
                  </a:lnTo>
                  <a:lnTo>
                    <a:pt x="90" y="7"/>
                  </a:lnTo>
                  <a:lnTo>
                    <a:pt x="90" y="13"/>
                  </a:lnTo>
                  <a:lnTo>
                    <a:pt x="96" y="13"/>
                  </a:lnTo>
                  <a:lnTo>
                    <a:pt x="96" y="7"/>
                  </a:lnTo>
                  <a:lnTo>
                    <a:pt x="102" y="7"/>
                  </a:lnTo>
                  <a:lnTo>
                    <a:pt x="108" y="7"/>
                  </a:lnTo>
                  <a:lnTo>
                    <a:pt x="108" y="13"/>
                  </a:lnTo>
                  <a:lnTo>
                    <a:pt x="108" y="7"/>
                  </a:lnTo>
                  <a:lnTo>
                    <a:pt x="114" y="7"/>
                  </a:lnTo>
                  <a:lnTo>
                    <a:pt x="114" y="13"/>
                  </a:lnTo>
                  <a:lnTo>
                    <a:pt x="114" y="7"/>
                  </a:lnTo>
                  <a:lnTo>
                    <a:pt x="114" y="13"/>
                  </a:lnTo>
                  <a:lnTo>
                    <a:pt x="120" y="13"/>
                  </a:lnTo>
                  <a:lnTo>
                    <a:pt x="120" y="7"/>
                  </a:lnTo>
                  <a:lnTo>
                    <a:pt x="120" y="13"/>
                  </a:lnTo>
                  <a:lnTo>
                    <a:pt x="120" y="7"/>
                  </a:lnTo>
                  <a:lnTo>
                    <a:pt x="126" y="7"/>
                  </a:lnTo>
                  <a:lnTo>
                    <a:pt x="132" y="7"/>
                  </a:lnTo>
                  <a:lnTo>
                    <a:pt x="138" y="0"/>
                  </a:lnTo>
                  <a:lnTo>
                    <a:pt x="138" y="13"/>
                  </a:lnTo>
                  <a:lnTo>
                    <a:pt x="138" y="7"/>
                  </a:lnTo>
                  <a:lnTo>
                    <a:pt x="144" y="13"/>
                  </a:lnTo>
                  <a:lnTo>
                    <a:pt x="144" y="7"/>
                  </a:lnTo>
                  <a:lnTo>
                    <a:pt x="144" y="13"/>
                  </a:lnTo>
                  <a:lnTo>
                    <a:pt x="144" y="0"/>
                  </a:lnTo>
                  <a:lnTo>
                    <a:pt x="150" y="7"/>
                  </a:lnTo>
                  <a:lnTo>
                    <a:pt x="150" y="0"/>
                  </a:lnTo>
                  <a:lnTo>
                    <a:pt x="150" y="7"/>
                  </a:lnTo>
                  <a:lnTo>
                    <a:pt x="156" y="7"/>
                  </a:lnTo>
                  <a:lnTo>
                    <a:pt x="162" y="0"/>
                  </a:lnTo>
                  <a:lnTo>
                    <a:pt x="162" y="7"/>
                  </a:lnTo>
                  <a:lnTo>
                    <a:pt x="168" y="7"/>
                  </a:lnTo>
                  <a:lnTo>
                    <a:pt x="168" y="0"/>
                  </a:lnTo>
                  <a:lnTo>
                    <a:pt x="174" y="7"/>
                  </a:lnTo>
                  <a:lnTo>
                    <a:pt x="174" y="0"/>
                  </a:lnTo>
                  <a:lnTo>
                    <a:pt x="174" y="7"/>
                  </a:lnTo>
                  <a:lnTo>
                    <a:pt x="174" y="0"/>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9" name="Freeform 158"/>
            <p:cNvSpPr>
              <a:spLocks/>
            </p:cNvSpPr>
            <p:nvPr/>
          </p:nvSpPr>
          <p:spPr bwMode="auto">
            <a:xfrm>
              <a:off x="3014" y="2427"/>
              <a:ext cx="184" cy="15"/>
            </a:xfrm>
            <a:custGeom>
              <a:avLst/>
              <a:gdLst>
                <a:gd name="T0" fmla="*/ 0 w 184"/>
                <a:gd name="T1" fmla="*/ 15 h 15"/>
                <a:gd name="T2" fmla="*/ 5 w 184"/>
                <a:gd name="T3" fmla="*/ 8 h 15"/>
                <a:gd name="T4" fmla="*/ 11 w 184"/>
                <a:gd name="T5" fmla="*/ 8 h 15"/>
                <a:gd name="T6" fmla="*/ 16 w 184"/>
                <a:gd name="T7" fmla="*/ 15 h 15"/>
                <a:gd name="T8" fmla="*/ 21 w 184"/>
                <a:gd name="T9" fmla="*/ 15 h 15"/>
                <a:gd name="T10" fmla="*/ 21 w 184"/>
                <a:gd name="T11" fmla="*/ 8 h 15"/>
                <a:gd name="T12" fmla="*/ 26 w 184"/>
                <a:gd name="T13" fmla="*/ 8 h 15"/>
                <a:gd name="T14" fmla="*/ 31 w 184"/>
                <a:gd name="T15" fmla="*/ 8 h 15"/>
                <a:gd name="T16" fmla="*/ 36 w 184"/>
                <a:gd name="T17" fmla="*/ 15 h 15"/>
                <a:gd name="T18" fmla="*/ 42 w 184"/>
                <a:gd name="T19" fmla="*/ 15 h 15"/>
                <a:gd name="T20" fmla="*/ 42 w 184"/>
                <a:gd name="T21" fmla="*/ 15 h 15"/>
                <a:gd name="T22" fmla="*/ 47 w 184"/>
                <a:gd name="T23" fmla="*/ 15 h 15"/>
                <a:gd name="T24" fmla="*/ 52 w 184"/>
                <a:gd name="T25" fmla="*/ 8 h 15"/>
                <a:gd name="T26" fmla="*/ 58 w 184"/>
                <a:gd name="T27" fmla="*/ 8 h 15"/>
                <a:gd name="T28" fmla="*/ 63 w 184"/>
                <a:gd name="T29" fmla="*/ 8 h 15"/>
                <a:gd name="T30" fmla="*/ 63 w 184"/>
                <a:gd name="T31" fmla="*/ 8 h 15"/>
                <a:gd name="T32" fmla="*/ 68 w 184"/>
                <a:gd name="T33" fmla="*/ 8 h 15"/>
                <a:gd name="T34" fmla="*/ 74 w 184"/>
                <a:gd name="T35" fmla="*/ 8 h 15"/>
                <a:gd name="T36" fmla="*/ 79 w 184"/>
                <a:gd name="T37" fmla="*/ 8 h 15"/>
                <a:gd name="T38" fmla="*/ 84 w 184"/>
                <a:gd name="T39" fmla="*/ 8 h 15"/>
                <a:gd name="T40" fmla="*/ 84 w 184"/>
                <a:gd name="T41" fmla="*/ 8 h 15"/>
                <a:gd name="T42" fmla="*/ 90 w 184"/>
                <a:gd name="T43" fmla="*/ 8 h 15"/>
                <a:gd name="T44" fmla="*/ 94 w 184"/>
                <a:gd name="T45" fmla="*/ 0 h 15"/>
                <a:gd name="T46" fmla="*/ 100 w 184"/>
                <a:gd name="T47" fmla="*/ 0 h 15"/>
                <a:gd name="T48" fmla="*/ 105 w 184"/>
                <a:gd name="T49" fmla="*/ 8 h 15"/>
                <a:gd name="T50" fmla="*/ 105 w 184"/>
                <a:gd name="T51" fmla="*/ 8 h 15"/>
                <a:gd name="T52" fmla="*/ 110 w 184"/>
                <a:gd name="T53" fmla="*/ 8 h 15"/>
                <a:gd name="T54" fmla="*/ 116 w 184"/>
                <a:gd name="T55" fmla="*/ 0 h 15"/>
                <a:gd name="T56" fmla="*/ 121 w 184"/>
                <a:gd name="T57" fmla="*/ 0 h 15"/>
                <a:gd name="T58" fmla="*/ 126 w 184"/>
                <a:gd name="T59" fmla="*/ 8 h 15"/>
                <a:gd name="T60" fmla="*/ 126 w 184"/>
                <a:gd name="T61" fmla="*/ 0 h 15"/>
                <a:gd name="T62" fmla="*/ 131 w 184"/>
                <a:gd name="T63" fmla="*/ 8 h 15"/>
                <a:gd name="T64" fmla="*/ 137 w 184"/>
                <a:gd name="T65" fmla="*/ 8 h 15"/>
                <a:gd name="T66" fmla="*/ 142 w 184"/>
                <a:gd name="T67" fmla="*/ 8 h 15"/>
                <a:gd name="T68" fmla="*/ 147 w 184"/>
                <a:gd name="T69" fmla="*/ 0 h 15"/>
                <a:gd name="T70" fmla="*/ 153 w 184"/>
                <a:gd name="T71" fmla="*/ 0 h 15"/>
                <a:gd name="T72" fmla="*/ 158 w 184"/>
                <a:gd name="T73" fmla="*/ 0 h 15"/>
                <a:gd name="T74" fmla="*/ 163 w 184"/>
                <a:gd name="T75" fmla="*/ 8 h 15"/>
                <a:gd name="T76" fmla="*/ 163 w 184"/>
                <a:gd name="T77" fmla="*/ 0 h 15"/>
                <a:gd name="T78" fmla="*/ 168 w 184"/>
                <a:gd name="T79" fmla="*/ 0 h 15"/>
                <a:gd name="T80" fmla="*/ 173 w 184"/>
                <a:gd name="T81" fmla="*/ 0 h 15"/>
                <a:gd name="T82" fmla="*/ 179 w 184"/>
                <a:gd name="T83" fmla="*/ 0 h 15"/>
                <a:gd name="T84" fmla="*/ 184 w 184"/>
                <a:gd name="T85" fmla="*/ 8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4" h="15">
                  <a:moveTo>
                    <a:pt x="0" y="8"/>
                  </a:moveTo>
                  <a:lnTo>
                    <a:pt x="0" y="8"/>
                  </a:lnTo>
                  <a:lnTo>
                    <a:pt x="0" y="15"/>
                  </a:lnTo>
                  <a:lnTo>
                    <a:pt x="5" y="15"/>
                  </a:lnTo>
                  <a:lnTo>
                    <a:pt x="5" y="8"/>
                  </a:lnTo>
                  <a:lnTo>
                    <a:pt x="11" y="8"/>
                  </a:lnTo>
                  <a:lnTo>
                    <a:pt x="11" y="15"/>
                  </a:lnTo>
                  <a:lnTo>
                    <a:pt x="16" y="15"/>
                  </a:lnTo>
                  <a:lnTo>
                    <a:pt x="16" y="8"/>
                  </a:lnTo>
                  <a:lnTo>
                    <a:pt x="21" y="15"/>
                  </a:lnTo>
                  <a:lnTo>
                    <a:pt x="21" y="0"/>
                  </a:lnTo>
                  <a:lnTo>
                    <a:pt x="21" y="15"/>
                  </a:lnTo>
                  <a:lnTo>
                    <a:pt x="21" y="8"/>
                  </a:lnTo>
                  <a:lnTo>
                    <a:pt x="26" y="8"/>
                  </a:lnTo>
                  <a:lnTo>
                    <a:pt x="26" y="15"/>
                  </a:lnTo>
                  <a:lnTo>
                    <a:pt x="31" y="15"/>
                  </a:lnTo>
                  <a:lnTo>
                    <a:pt x="31" y="8"/>
                  </a:lnTo>
                  <a:lnTo>
                    <a:pt x="36" y="8"/>
                  </a:lnTo>
                  <a:lnTo>
                    <a:pt x="36" y="15"/>
                  </a:lnTo>
                  <a:lnTo>
                    <a:pt x="36" y="8"/>
                  </a:lnTo>
                  <a:lnTo>
                    <a:pt x="42" y="15"/>
                  </a:lnTo>
                  <a:lnTo>
                    <a:pt x="42" y="8"/>
                  </a:lnTo>
                  <a:lnTo>
                    <a:pt x="42" y="15"/>
                  </a:lnTo>
                  <a:lnTo>
                    <a:pt x="47" y="15"/>
                  </a:lnTo>
                  <a:lnTo>
                    <a:pt x="47" y="8"/>
                  </a:lnTo>
                  <a:lnTo>
                    <a:pt x="52" y="15"/>
                  </a:lnTo>
                  <a:lnTo>
                    <a:pt x="52" y="8"/>
                  </a:lnTo>
                  <a:lnTo>
                    <a:pt x="52" y="15"/>
                  </a:lnTo>
                  <a:lnTo>
                    <a:pt x="58" y="8"/>
                  </a:lnTo>
                  <a:lnTo>
                    <a:pt x="63" y="8"/>
                  </a:lnTo>
                  <a:lnTo>
                    <a:pt x="68" y="0"/>
                  </a:lnTo>
                  <a:lnTo>
                    <a:pt x="68" y="8"/>
                  </a:lnTo>
                  <a:lnTo>
                    <a:pt x="74" y="8"/>
                  </a:lnTo>
                  <a:lnTo>
                    <a:pt x="74" y="0"/>
                  </a:lnTo>
                  <a:lnTo>
                    <a:pt x="79" y="15"/>
                  </a:lnTo>
                  <a:lnTo>
                    <a:pt x="79" y="8"/>
                  </a:lnTo>
                  <a:lnTo>
                    <a:pt x="84" y="8"/>
                  </a:lnTo>
                  <a:lnTo>
                    <a:pt x="84" y="0"/>
                  </a:lnTo>
                  <a:lnTo>
                    <a:pt x="84" y="8"/>
                  </a:lnTo>
                  <a:lnTo>
                    <a:pt x="90" y="8"/>
                  </a:lnTo>
                  <a:lnTo>
                    <a:pt x="94" y="0"/>
                  </a:lnTo>
                  <a:lnTo>
                    <a:pt x="94" y="8"/>
                  </a:lnTo>
                  <a:lnTo>
                    <a:pt x="94" y="0"/>
                  </a:lnTo>
                  <a:lnTo>
                    <a:pt x="94" y="8"/>
                  </a:lnTo>
                  <a:lnTo>
                    <a:pt x="100" y="8"/>
                  </a:lnTo>
                  <a:lnTo>
                    <a:pt x="100" y="0"/>
                  </a:lnTo>
                  <a:lnTo>
                    <a:pt x="100" y="8"/>
                  </a:lnTo>
                  <a:lnTo>
                    <a:pt x="105" y="8"/>
                  </a:lnTo>
                  <a:lnTo>
                    <a:pt x="105" y="0"/>
                  </a:lnTo>
                  <a:lnTo>
                    <a:pt x="105" y="8"/>
                  </a:lnTo>
                  <a:lnTo>
                    <a:pt x="110" y="8"/>
                  </a:lnTo>
                  <a:lnTo>
                    <a:pt x="110" y="0"/>
                  </a:lnTo>
                  <a:lnTo>
                    <a:pt x="110" y="8"/>
                  </a:lnTo>
                  <a:lnTo>
                    <a:pt x="116" y="8"/>
                  </a:lnTo>
                  <a:lnTo>
                    <a:pt x="116" y="15"/>
                  </a:lnTo>
                  <a:lnTo>
                    <a:pt x="116" y="0"/>
                  </a:lnTo>
                  <a:lnTo>
                    <a:pt x="116" y="8"/>
                  </a:lnTo>
                  <a:lnTo>
                    <a:pt x="121" y="8"/>
                  </a:lnTo>
                  <a:lnTo>
                    <a:pt x="121" y="0"/>
                  </a:lnTo>
                  <a:lnTo>
                    <a:pt x="121" y="8"/>
                  </a:lnTo>
                  <a:lnTo>
                    <a:pt x="121" y="0"/>
                  </a:lnTo>
                  <a:lnTo>
                    <a:pt x="126" y="8"/>
                  </a:lnTo>
                  <a:lnTo>
                    <a:pt x="126" y="0"/>
                  </a:lnTo>
                  <a:lnTo>
                    <a:pt x="131" y="8"/>
                  </a:lnTo>
                  <a:lnTo>
                    <a:pt x="131" y="0"/>
                  </a:lnTo>
                  <a:lnTo>
                    <a:pt x="131" y="8"/>
                  </a:lnTo>
                  <a:lnTo>
                    <a:pt x="137" y="0"/>
                  </a:lnTo>
                  <a:lnTo>
                    <a:pt x="137" y="8"/>
                  </a:lnTo>
                  <a:lnTo>
                    <a:pt x="142" y="0"/>
                  </a:lnTo>
                  <a:lnTo>
                    <a:pt x="142" y="8"/>
                  </a:lnTo>
                  <a:lnTo>
                    <a:pt x="147" y="0"/>
                  </a:lnTo>
                  <a:lnTo>
                    <a:pt x="153" y="0"/>
                  </a:lnTo>
                  <a:lnTo>
                    <a:pt x="158" y="8"/>
                  </a:lnTo>
                  <a:lnTo>
                    <a:pt x="158" y="0"/>
                  </a:lnTo>
                  <a:lnTo>
                    <a:pt x="158" y="8"/>
                  </a:lnTo>
                  <a:lnTo>
                    <a:pt x="163" y="8"/>
                  </a:lnTo>
                  <a:lnTo>
                    <a:pt x="163" y="0"/>
                  </a:lnTo>
                  <a:lnTo>
                    <a:pt x="168" y="15"/>
                  </a:lnTo>
                  <a:lnTo>
                    <a:pt x="168" y="0"/>
                  </a:lnTo>
                  <a:lnTo>
                    <a:pt x="173" y="0"/>
                  </a:lnTo>
                  <a:lnTo>
                    <a:pt x="179" y="0"/>
                  </a:lnTo>
                  <a:lnTo>
                    <a:pt x="179" y="8"/>
                  </a:lnTo>
                  <a:lnTo>
                    <a:pt x="184" y="8"/>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03635" name="Group 147"/>
          <p:cNvGrpSpPr>
            <a:grpSpLocks/>
          </p:cNvGrpSpPr>
          <p:nvPr/>
        </p:nvGrpSpPr>
        <p:grpSpPr bwMode="auto">
          <a:xfrm>
            <a:off x="3624263" y="5164138"/>
            <a:ext cx="974725" cy="474662"/>
            <a:chOff x="2103" y="3253"/>
            <a:chExt cx="614" cy="299"/>
          </a:xfrm>
        </p:grpSpPr>
        <p:sp>
          <p:nvSpPr>
            <p:cNvPr id="31795" name="Freeform 102"/>
            <p:cNvSpPr>
              <a:spLocks/>
            </p:cNvSpPr>
            <p:nvPr/>
          </p:nvSpPr>
          <p:spPr bwMode="auto">
            <a:xfrm>
              <a:off x="2103" y="3516"/>
              <a:ext cx="158" cy="36"/>
            </a:xfrm>
            <a:custGeom>
              <a:avLst/>
              <a:gdLst>
                <a:gd name="T0" fmla="*/ 2 w 206"/>
                <a:gd name="T1" fmla="*/ 640 h 26"/>
                <a:gd name="T2" fmla="*/ 2 w 206"/>
                <a:gd name="T3" fmla="*/ 863 h 26"/>
                <a:gd name="T4" fmla="*/ 2 w 206"/>
                <a:gd name="T5" fmla="*/ 640 h 26"/>
                <a:gd name="T6" fmla="*/ 2 w 206"/>
                <a:gd name="T7" fmla="*/ 640 h 26"/>
                <a:gd name="T8" fmla="*/ 2 w 206"/>
                <a:gd name="T9" fmla="*/ 640 h 26"/>
                <a:gd name="T10" fmla="*/ 2 w 206"/>
                <a:gd name="T11" fmla="*/ 450 h 26"/>
                <a:gd name="T12" fmla="*/ 2 w 206"/>
                <a:gd name="T13" fmla="*/ 1083 h 26"/>
                <a:gd name="T14" fmla="*/ 2 w 206"/>
                <a:gd name="T15" fmla="*/ 863 h 26"/>
                <a:gd name="T16" fmla="*/ 2 w 206"/>
                <a:gd name="T17" fmla="*/ 450 h 26"/>
                <a:gd name="T18" fmla="*/ 2 w 206"/>
                <a:gd name="T19" fmla="*/ 450 h 26"/>
                <a:gd name="T20" fmla="*/ 3 w 206"/>
                <a:gd name="T21" fmla="*/ 640 h 26"/>
                <a:gd name="T22" fmla="*/ 3 w 206"/>
                <a:gd name="T23" fmla="*/ 1083 h 26"/>
                <a:gd name="T24" fmla="*/ 3 w 206"/>
                <a:gd name="T25" fmla="*/ 640 h 26"/>
                <a:gd name="T26" fmla="*/ 4 w 206"/>
                <a:gd name="T27" fmla="*/ 640 h 26"/>
                <a:gd name="T28" fmla="*/ 4 w 206"/>
                <a:gd name="T29" fmla="*/ 450 h 26"/>
                <a:gd name="T30" fmla="*/ 4 w 206"/>
                <a:gd name="T31" fmla="*/ 863 h 26"/>
                <a:gd name="T32" fmla="*/ 4 w 206"/>
                <a:gd name="T33" fmla="*/ 640 h 26"/>
                <a:gd name="T34" fmla="*/ 5 w 206"/>
                <a:gd name="T35" fmla="*/ 640 h 26"/>
                <a:gd name="T36" fmla="*/ 5 w 206"/>
                <a:gd name="T37" fmla="*/ 863 h 26"/>
                <a:gd name="T38" fmla="*/ 5 w 206"/>
                <a:gd name="T39" fmla="*/ 640 h 26"/>
                <a:gd name="T40" fmla="*/ 5 w 206"/>
                <a:gd name="T41" fmla="*/ 640 h 26"/>
                <a:gd name="T42" fmla="*/ 5 w 206"/>
                <a:gd name="T43" fmla="*/ 863 h 26"/>
                <a:gd name="T44" fmla="*/ 5 w 206"/>
                <a:gd name="T45" fmla="*/ 1083 h 26"/>
                <a:gd name="T46" fmla="*/ 5 w 206"/>
                <a:gd name="T47" fmla="*/ 863 h 26"/>
                <a:gd name="T48" fmla="*/ 5 w 206"/>
                <a:gd name="T49" fmla="*/ 450 h 26"/>
                <a:gd name="T50" fmla="*/ 5 w 206"/>
                <a:gd name="T51" fmla="*/ 640 h 26"/>
                <a:gd name="T52" fmla="*/ 5 w 206"/>
                <a:gd name="T53" fmla="*/ 1083 h 26"/>
                <a:gd name="T54" fmla="*/ 5 w 206"/>
                <a:gd name="T55" fmla="*/ 450 h 26"/>
                <a:gd name="T56" fmla="*/ 6 w 206"/>
                <a:gd name="T57" fmla="*/ 450 h 26"/>
                <a:gd name="T58" fmla="*/ 6 w 206"/>
                <a:gd name="T59" fmla="*/ 863 h 26"/>
                <a:gd name="T60" fmla="*/ 6 w 206"/>
                <a:gd name="T61" fmla="*/ 450 h 26"/>
                <a:gd name="T62" fmla="*/ 6 w 206"/>
                <a:gd name="T63" fmla="*/ 450 h 26"/>
                <a:gd name="T64" fmla="*/ 6 w 206"/>
                <a:gd name="T65" fmla="*/ 640 h 26"/>
                <a:gd name="T66" fmla="*/ 6 w 206"/>
                <a:gd name="T67" fmla="*/ 450 h 26"/>
                <a:gd name="T68" fmla="*/ 7 w 206"/>
                <a:gd name="T69" fmla="*/ 863 h 26"/>
                <a:gd name="T70" fmla="*/ 7 w 206"/>
                <a:gd name="T71" fmla="*/ 640 h 26"/>
                <a:gd name="T72" fmla="*/ 7 w 206"/>
                <a:gd name="T73" fmla="*/ 640 h 26"/>
                <a:gd name="T74" fmla="*/ 7 w 206"/>
                <a:gd name="T75" fmla="*/ 640 h 26"/>
                <a:gd name="T76" fmla="*/ 7 w 206"/>
                <a:gd name="T77" fmla="*/ 1083 h 26"/>
                <a:gd name="T78" fmla="*/ 7 w 206"/>
                <a:gd name="T79" fmla="*/ 1083 h 26"/>
                <a:gd name="T80" fmla="*/ 7 w 206"/>
                <a:gd name="T81" fmla="*/ 640 h 26"/>
                <a:gd name="T82" fmla="*/ 8 w 206"/>
                <a:gd name="T83" fmla="*/ 640 h 26"/>
                <a:gd name="T84" fmla="*/ 8 w 206"/>
                <a:gd name="T85" fmla="*/ 640 h 26"/>
                <a:gd name="T86" fmla="*/ 8 w 206"/>
                <a:gd name="T87" fmla="*/ 863 h 26"/>
                <a:gd name="T88" fmla="*/ 8 w 206"/>
                <a:gd name="T89" fmla="*/ 450 h 26"/>
                <a:gd name="T90" fmla="*/ 8 w 206"/>
                <a:gd name="T91" fmla="*/ 863 h 26"/>
                <a:gd name="T92" fmla="*/ 8 w 206"/>
                <a:gd name="T93" fmla="*/ 450 h 26"/>
                <a:gd name="T94" fmla="*/ 8 w 206"/>
                <a:gd name="T95" fmla="*/ 1083 h 26"/>
                <a:gd name="T96" fmla="*/ 8 w 206"/>
                <a:gd name="T97" fmla="*/ 863 h 26"/>
                <a:gd name="T98" fmla="*/ 8 w 206"/>
                <a:gd name="T99" fmla="*/ 0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06" h="26">
                  <a:moveTo>
                    <a:pt x="0" y="5"/>
                  </a:moveTo>
                  <a:lnTo>
                    <a:pt x="0" y="5"/>
                  </a:lnTo>
                  <a:lnTo>
                    <a:pt x="4" y="9"/>
                  </a:lnTo>
                  <a:lnTo>
                    <a:pt x="4" y="13"/>
                  </a:lnTo>
                  <a:lnTo>
                    <a:pt x="8" y="5"/>
                  </a:lnTo>
                  <a:lnTo>
                    <a:pt x="11" y="17"/>
                  </a:lnTo>
                  <a:lnTo>
                    <a:pt x="11" y="9"/>
                  </a:lnTo>
                  <a:lnTo>
                    <a:pt x="15" y="13"/>
                  </a:lnTo>
                  <a:lnTo>
                    <a:pt x="19" y="13"/>
                  </a:lnTo>
                  <a:lnTo>
                    <a:pt x="23" y="13"/>
                  </a:lnTo>
                  <a:lnTo>
                    <a:pt x="26" y="13"/>
                  </a:lnTo>
                  <a:lnTo>
                    <a:pt x="26" y="17"/>
                  </a:lnTo>
                  <a:lnTo>
                    <a:pt x="30" y="13"/>
                  </a:lnTo>
                  <a:lnTo>
                    <a:pt x="30" y="5"/>
                  </a:lnTo>
                  <a:lnTo>
                    <a:pt x="34" y="9"/>
                  </a:lnTo>
                  <a:lnTo>
                    <a:pt x="34" y="17"/>
                  </a:lnTo>
                  <a:lnTo>
                    <a:pt x="34" y="9"/>
                  </a:lnTo>
                  <a:lnTo>
                    <a:pt x="38" y="9"/>
                  </a:lnTo>
                  <a:lnTo>
                    <a:pt x="38" y="17"/>
                  </a:lnTo>
                  <a:lnTo>
                    <a:pt x="41" y="22"/>
                  </a:lnTo>
                  <a:lnTo>
                    <a:pt x="45" y="9"/>
                  </a:lnTo>
                  <a:lnTo>
                    <a:pt x="45" y="13"/>
                  </a:lnTo>
                  <a:lnTo>
                    <a:pt x="49" y="17"/>
                  </a:lnTo>
                  <a:lnTo>
                    <a:pt x="49" y="13"/>
                  </a:lnTo>
                  <a:lnTo>
                    <a:pt x="53" y="13"/>
                  </a:lnTo>
                  <a:lnTo>
                    <a:pt x="53" y="17"/>
                  </a:lnTo>
                  <a:lnTo>
                    <a:pt x="53" y="9"/>
                  </a:lnTo>
                  <a:lnTo>
                    <a:pt x="56" y="13"/>
                  </a:lnTo>
                  <a:lnTo>
                    <a:pt x="56" y="17"/>
                  </a:lnTo>
                  <a:lnTo>
                    <a:pt x="60" y="9"/>
                  </a:lnTo>
                  <a:lnTo>
                    <a:pt x="64" y="13"/>
                  </a:lnTo>
                  <a:lnTo>
                    <a:pt x="64" y="17"/>
                  </a:lnTo>
                  <a:lnTo>
                    <a:pt x="68" y="13"/>
                  </a:lnTo>
                  <a:lnTo>
                    <a:pt x="68" y="17"/>
                  </a:lnTo>
                  <a:lnTo>
                    <a:pt x="71" y="17"/>
                  </a:lnTo>
                  <a:lnTo>
                    <a:pt x="71" y="13"/>
                  </a:lnTo>
                  <a:lnTo>
                    <a:pt x="75" y="22"/>
                  </a:lnTo>
                  <a:lnTo>
                    <a:pt x="75" y="13"/>
                  </a:lnTo>
                  <a:lnTo>
                    <a:pt x="79" y="13"/>
                  </a:lnTo>
                  <a:lnTo>
                    <a:pt x="82" y="13"/>
                  </a:lnTo>
                  <a:lnTo>
                    <a:pt x="86" y="13"/>
                  </a:lnTo>
                  <a:lnTo>
                    <a:pt x="90" y="13"/>
                  </a:lnTo>
                  <a:lnTo>
                    <a:pt x="90" y="17"/>
                  </a:lnTo>
                  <a:lnTo>
                    <a:pt x="94" y="9"/>
                  </a:lnTo>
                  <a:lnTo>
                    <a:pt x="94" y="13"/>
                  </a:lnTo>
                  <a:lnTo>
                    <a:pt x="97" y="17"/>
                  </a:lnTo>
                  <a:lnTo>
                    <a:pt x="101" y="13"/>
                  </a:lnTo>
                  <a:lnTo>
                    <a:pt x="101" y="9"/>
                  </a:lnTo>
                  <a:lnTo>
                    <a:pt x="105" y="9"/>
                  </a:lnTo>
                  <a:lnTo>
                    <a:pt x="105" y="13"/>
                  </a:lnTo>
                  <a:lnTo>
                    <a:pt x="105" y="17"/>
                  </a:lnTo>
                  <a:lnTo>
                    <a:pt x="105" y="9"/>
                  </a:lnTo>
                  <a:lnTo>
                    <a:pt x="105" y="13"/>
                  </a:lnTo>
                  <a:lnTo>
                    <a:pt x="109" y="13"/>
                  </a:lnTo>
                  <a:lnTo>
                    <a:pt x="109" y="9"/>
                  </a:lnTo>
                  <a:lnTo>
                    <a:pt x="109" y="17"/>
                  </a:lnTo>
                  <a:lnTo>
                    <a:pt x="109" y="13"/>
                  </a:lnTo>
                  <a:lnTo>
                    <a:pt x="109" y="17"/>
                  </a:lnTo>
                  <a:lnTo>
                    <a:pt x="112" y="9"/>
                  </a:lnTo>
                  <a:lnTo>
                    <a:pt x="112" y="13"/>
                  </a:lnTo>
                  <a:lnTo>
                    <a:pt x="116" y="13"/>
                  </a:lnTo>
                  <a:lnTo>
                    <a:pt x="116" y="9"/>
                  </a:lnTo>
                  <a:lnTo>
                    <a:pt x="116" y="13"/>
                  </a:lnTo>
                  <a:lnTo>
                    <a:pt x="116" y="9"/>
                  </a:lnTo>
                  <a:lnTo>
                    <a:pt x="120" y="9"/>
                  </a:lnTo>
                  <a:lnTo>
                    <a:pt x="120" y="17"/>
                  </a:lnTo>
                  <a:lnTo>
                    <a:pt x="124" y="9"/>
                  </a:lnTo>
                  <a:lnTo>
                    <a:pt x="124" y="22"/>
                  </a:lnTo>
                  <a:lnTo>
                    <a:pt x="124" y="9"/>
                  </a:lnTo>
                  <a:lnTo>
                    <a:pt x="124" y="17"/>
                  </a:lnTo>
                  <a:lnTo>
                    <a:pt x="124" y="13"/>
                  </a:lnTo>
                  <a:lnTo>
                    <a:pt x="127" y="17"/>
                  </a:lnTo>
                  <a:lnTo>
                    <a:pt x="127" y="13"/>
                  </a:lnTo>
                  <a:lnTo>
                    <a:pt x="127" y="9"/>
                  </a:lnTo>
                  <a:lnTo>
                    <a:pt x="127" y="22"/>
                  </a:lnTo>
                  <a:lnTo>
                    <a:pt x="127" y="9"/>
                  </a:lnTo>
                  <a:lnTo>
                    <a:pt x="131" y="13"/>
                  </a:lnTo>
                  <a:lnTo>
                    <a:pt x="135" y="9"/>
                  </a:lnTo>
                  <a:lnTo>
                    <a:pt x="135" y="22"/>
                  </a:lnTo>
                  <a:lnTo>
                    <a:pt x="135" y="13"/>
                  </a:lnTo>
                  <a:lnTo>
                    <a:pt x="139" y="17"/>
                  </a:lnTo>
                  <a:lnTo>
                    <a:pt x="139" y="9"/>
                  </a:lnTo>
                  <a:lnTo>
                    <a:pt x="139" y="13"/>
                  </a:lnTo>
                  <a:lnTo>
                    <a:pt x="142" y="13"/>
                  </a:lnTo>
                  <a:lnTo>
                    <a:pt x="142" y="9"/>
                  </a:lnTo>
                  <a:lnTo>
                    <a:pt x="142" y="13"/>
                  </a:lnTo>
                  <a:lnTo>
                    <a:pt x="142" y="9"/>
                  </a:lnTo>
                  <a:lnTo>
                    <a:pt x="146" y="17"/>
                  </a:lnTo>
                  <a:lnTo>
                    <a:pt x="146" y="13"/>
                  </a:lnTo>
                  <a:lnTo>
                    <a:pt x="146" y="9"/>
                  </a:lnTo>
                  <a:lnTo>
                    <a:pt x="150" y="13"/>
                  </a:lnTo>
                  <a:lnTo>
                    <a:pt x="150" y="9"/>
                  </a:lnTo>
                  <a:lnTo>
                    <a:pt x="154" y="13"/>
                  </a:lnTo>
                  <a:lnTo>
                    <a:pt x="154" y="17"/>
                  </a:lnTo>
                  <a:lnTo>
                    <a:pt x="154" y="13"/>
                  </a:lnTo>
                  <a:lnTo>
                    <a:pt x="157" y="13"/>
                  </a:lnTo>
                  <a:lnTo>
                    <a:pt x="157" y="9"/>
                  </a:lnTo>
                  <a:lnTo>
                    <a:pt x="157" y="13"/>
                  </a:lnTo>
                  <a:lnTo>
                    <a:pt x="157" y="17"/>
                  </a:lnTo>
                  <a:lnTo>
                    <a:pt x="161" y="13"/>
                  </a:lnTo>
                  <a:lnTo>
                    <a:pt x="161" y="17"/>
                  </a:lnTo>
                  <a:lnTo>
                    <a:pt x="161" y="9"/>
                  </a:lnTo>
                  <a:lnTo>
                    <a:pt x="165" y="13"/>
                  </a:lnTo>
                  <a:lnTo>
                    <a:pt x="165" y="17"/>
                  </a:lnTo>
                  <a:lnTo>
                    <a:pt x="165" y="13"/>
                  </a:lnTo>
                  <a:lnTo>
                    <a:pt x="165" y="22"/>
                  </a:lnTo>
                  <a:lnTo>
                    <a:pt x="169" y="13"/>
                  </a:lnTo>
                  <a:lnTo>
                    <a:pt x="169" y="17"/>
                  </a:lnTo>
                  <a:lnTo>
                    <a:pt x="169" y="22"/>
                  </a:lnTo>
                  <a:lnTo>
                    <a:pt x="169" y="13"/>
                  </a:lnTo>
                  <a:lnTo>
                    <a:pt x="172" y="22"/>
                  </a:lnTo>
                  <a:lnTo>
                    <a:pt x="172" y="13"/>
                  </a:lnTo>
                  <a:lnTo>
                    <a:pt x="172" y="22"/>
                  </a:lnTo>
                  <a:lnTo>
                    <a:pt x="172" y="26"/>
                  </a:lnTo>
                  <a:lnTo>
                    <a:pt x="176" y="22"/>
                  </a:lnTo>
                  <a:lnTo>
                    <a:pt x="176" y="5"/>
                  </a:lnTo>
                  <a:lnTo>
                    <a:pt x="176" y="22"/>
                  </a:lnTo>
                  <a:lnTo>
                    <a:pt x="176" y="13"/>
                  </a:lnTo>
                  <a:lnTo>
                    <a:pt x="176" y="17"/>
                  </a:lnTo>
                  <a:lnTo>
                    <a:pt x="180" y="9"/>
                  </a:lnTo>
                  <a:lnTo>
                    <a:pt x="180" y="13"/>
                  </a:lnTo>
                  <a:lnTo>
                    <a:pt x="184" y="13"/>
                  </a:lnTo>
                  <a:lnTo>
                    <a:pt x="184" y="9"/>
                  </a:lnTo>
                  <a:lnTo>
                    <a:pt x="184" y="17"/>
                  </a:lnTo>
                  <a:lnTo>
                    <a:pt x="187" y="13"/>
                  </a:lnTo>
                  <a:lnTo>
                    <a:pt x="187" y="9"/>
                  </a:lnTo>
                  <a:lnTo>
                    <a:pt x="187" y="13"/>
                  </a:lnTo>
                  <a:lnTo>
                    <a:pt x="187" y="17"/>
                  </a:lnTo>
                  <a:lnTo>
                    <a:pt x="191" y="13"/>
                  </a:lnTo>
                  <a:lnTo>
                    <a:pt x="191" y="9"/>
                  </a:lnTo>
                  <a:lnTo>
                    <a:pt x="191" y="13"/>
                  </a:lnTo>
                  <a:lnTo>
                    <a:pt x="195" y="13"/>
                  </a:lnTo>
                  <a:lnTo>
                    <a:pt x="195" y="9"/>
                  </a:lnTo>
                  <a:lnTo>
                    <a:pt x="195" y="17"/>
                  </a:lnTo>
                  <a:lnTo>
                    <a:pt x="195" y="13"/>
                  </a:lnTo>
                  <a:lnTo>
                    <a:pt x="199" y="13"/>
                  </a:lnTo>
                  <a:lnTo>
                    <a:pt x="199" y="9"/>
                  </a:lnTo>
                  <a:lnTo>
                    <a:pt x="199" y="17"/>
                  </a:lnTo>
                  <a:lnTo>
                    <a:pt x="199" y="26"/>
                  </a:lnTo>
                  <a:lnTo>
                    <a:pt x="202" y="17"/>
                  </a:lnTo>
                  <a:lnTo>
                    <a:pt x="202" y="22"/>
                  </a:lnTo>
                  <a:lnTo>
                    <a:pt x="202" y="17"/>
                  </a:lnTo>
                  <a:lnTo>
                    <a:pt x="202" y="13"/>
                  </a:lnTo>
                  <a:lnTo>
                    <a:pt x="206" y="17"/>
                  </a:lnTo>
                  <a:lnTo>
                    <a:pt x="206" y="13"/>
                  </a:lnTo>
                  <a:lnTo>
                    <a:pt x="206" y="0"/>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6" name="Freeform 103"/>
            <p:cNvSpPr>
              <a:spLocks/>
            </p:cNvSpPr>
            <p:nvPr/>
          </p:nvSpPr>
          <p:spPr bwMode="auto">
            <a:xfrm>
              <a:off x="2259" y="3253"/>
              <a:ext cx="458" cy="265"/>
            </a:xfrm>
            <a:custGeom>
              <a:avLst/>
              <a:gdLst>
                <a:gd name="T0" fmla="*/ 2 w 596"/>
                <a:gd name="T1" fmla="*/ 421 h 192"/>
                <a:gd name="T2" fmla="*/ 2 w 596"/>
                <a:gd name="T3" fmla="*/ 1038 h 192"/>
                <a:gd name="T4" fmla="*/ 2 w 596"/>
                <a:gd name="T5" fmla="*/ 1478 h 192"/>
                <a:gd name="T6" fmla="*/ 2 w 596"/>
                <a:gd name="T7" fmla="*/ 2530 h 192"/>
                <a:gd name="T8" fmla="*/ 2 w 596"/>
                <a:gd name="T9" fmla="*/ 3161 h 192"/>
                <a:gd name="T10" fmla="*/ 2 w 596"/>
                <a:gd name="T11" fmla="*/ 3768 h 192"/>
                <a:gd name="T12" fmla="*/ 2 w 596"/>
                <a:gd name="T13" fmla="*/ 4182 h 192"/>
                <a:gd name="T14" fmla="*/ 3 w 596"/>
                <a:gd name="T15" fmla="*/ 5020 h 192"/>
                <a:gd name="T16" fmla="*/ 4 w 596"/>
                <a:gd name="T17" fmla="*/ 5020 h 192"/>
                <a:gd name="T18" fmla="*/ 4 w 596"/>
                <a:gd name="T19" fmla="*/ 5450 h 192"/>
                <a:gd name="T20" fmla="*/ 4 w 596"/>
                <a:gd name="T21" fmla="*/ 5450 h 192"/>
                <a:gd name="T22" fmla="*/ 4 w 596"/>
                <a:gd name="T23" fmla="*/ 6072 h 192"/>
                <a:gd name="T24" fmla="*/ 5 w 596"/>
                <a:gd name="T25" fmla="*/ 6298 h 192"/>
                <a:gd name="T26" fmla="*/ 5 w 596"/>
                <a:gd name="T27" fmla="*/ 6493 h 192"/>
                <a:gd name="T28" fmla="*/ 5 w 596"/>
                <a:gd name="T29" fmla="*/ 6748 h 192"/>
                <a:gd name="T30" fmla="*/ 6 w 596"/>
                <a:gd name="T31" fmla="*/ 6493 h 192"/>
                <a:gd name="T32" fmla="*/ 6 w 596"/>
                <a:gd name="T33" fmla="*/ 6998 h 192"/>
                <a:gd name="T34" fmla="*/ 7 w 596"/>
                <a:gd name="T35" fmla="*/ 6748 h 192"/>
                <a:gd name="T36" fmla="*/ 7 w 596"/>
                <a:gd name="T37" fmla="*/ 6998 h 192"/>
                <a:gd name="T38" fmla="*/ 7 w 596"/>
                <a:gd name="T39" fmla="*/ 6748 h 192"/>
                <a:gd name="T40" fmla="*/ 8 w 596"/>
                <a:gd name="T41" fmla="*/ 7178 h 192"/>
                <a:gd name="T42" fmla="*/ 8 w 596"/>
                <a:gd name="T43" fmla="*/ 7379 h 192"/>
                <a:gd name="T44" fmla="*/ 9 w 596"/>
                <a:gd name="T45" fmla="*/ 7586 h 192"/>
                <a:gd name="T46" fmla="*/ 9 w 596"/>
                <a:gd name="T47" fmla="*/ 7586 h 192"/>
                <a:gd name="T48" fmla="*/ 9 w 596"/>
                <a:gd name="T49" fmla="*/ 7178 h 192"/>
                <a:gd name="T50" fmla="*/ 9 w 596"/>
                <a:gd name="T51" fmla="*/ 7586 h 192"/>
                <a:gd name="T52" fmla="*/ 10 w 596"/>
                <a:gd name="T53" fmla="*/ 7586 h 192"/>
                <a:gd name="T54" fmla="*/ 10 w 596"/>
                <a:gd name="T55" fmla="*/ 7586 h 192"/>
                <a:gd name="T56" fmla="*/ 11 w 596"/>
                <a:gd name="T57" fmla="*/ 7586 h 192"/>
                <a:gd name="T58" fmla="*/ 12 w 596"/>
                <a:gd name="T59" fmla="*/ 7586 h 192"/>
                <a:gd name="T60" fmla="*/ 12 w 596"/>
                <a:gd name="T61" fmla="*/ 7800 h 192"/>
                <a:gd name="T62" fmla="*/ 12 w 596"/>
                <a:gd name="T63" fmla="*/ 7800 h 192"/>
                <a:gd name="T64" fmla="*/ 12 w 596"/>
                <a:gd name="T65" fmla="*/ 7800 h 192"/>
                <a:gd name="T66" fmla="*/ 12 w 596"/>
                <a:gd name="T67" fmla="*/ 7800 h 192"/>
                <a:gd name="T68" fmla="*/ 13 w 596"/>
                <a:gd name="T69" fmla="*/ 7800 h 192"/>
                <a:gd name="T70" fmla="*/ 13 w 596"/>
                <a:gd name="T71" fmla="*/ 8182 h 192"/>
                <a:gd name="T72" fmla="*/ 13 w 596"/>
                <a:gd name="T73" fmla="*/ 7800 h 192"/>
                <a:gd name="T74" fmla="*/ 14 w 596"/>
                <a:gd name="T75" fmla="*/ 8182 h 192"/>
                <a:gd name="T76" fmla="*/ 15 w 596"/>
                <a:gd name="T77" fmla="*/ 8182 h 192"/>
                <a:gd name="T78" fmla="*/ 15 w 596"/>
                <a:gd name="T79" fmla="*/ 8182 h 192"/>
                <a:gd name="T80" fmla="*/ 15 w 596"/>
                <a:gd name="T81" fmla="*/ 7800 h 192"/>
                <a:gd name="T82" fmla="*/ 16 w 596"/>
                <a:gd name="T83" fmla="*/ 8182 h 192"/>
                <a:gd name="T84" fmla="*/ 16 w 596"/>
                <a:gd name="T85" fmla="*/ 7800 h 192"/>
                <a:gd name="T86" fmla="*/ 17 w 596"/>
                <a:gd name="T87" fmla="*/ 7800 h 192"/>
                <a:gd name="T88" fmla="*/ 17 w 596"/>
                <a:gd name="T89" fmla="*/ 8182 h 192"/>
                <a:gd name="T90" fmla="*/ 18 w 596"/>
                <a:gd name="T91" fmla="*/ 7800 h 192"/>
                <a:gd name="T92" fmla="*/ 19 w 596"/>
                <a:gd name="T93" fmla="*/ 8182 h 192"/>
                <a:gd name="T94" fmla="*/ 19 w 596"/>
                <a:gd name="T95" fmla="*/ 8182 h 192"/>
                <a:gd name="T96" fmla="*/ 21 w 596"/>
                <a:gd name="T97" fmla="*/ 8182 h 192"/>
                <a:gd name="T98" fmla="*/ 21 w 596"/>
                <a:gd name="T99" fmla="*/ 8182 h 192"/>
                <a:gd name="T100" fmla="*/ 22 w 596"/>
                <a:gd name="T101" fmla="*/ 8182 h 192"/>
                <a:gd name="T102" fmla="*/ 22 w 596"/>
                <a:gd name="T103" fmla="*/ 8182 h 192"/>
                <a:gd name="T104" fmla="*/ 22 w 596"/>
                <a:gd name="T105" fmla="*/ 8657 h 192"/>
                <a:gd name="T106" fmla="*/ 22 w 596"/>
                <a:gd name="T107" fmla="*/ 8657 h 192"/>
                <a:gd name="T108" fmla="*/ 22 w 596"/>
                <a:gd name="T109" fmla="*/ 8657 h 192"/>
                <a:gd name="T110" fmla="*/ 23 w 596"/>
                <a:gd name="T111" fmla="*/ 8657 h 192"/>
                <a:gd name="T112" fmla="*/ 24 w 596"/>
                <a:gd name="T113" fmla="*/ 8182 h 192"/>
                <a:gd name="T114" fmla="*/ 24 w 596"/>
                <a:gd name="T115" fmla="*/ 8182 h 192"/>
                <a:gd name="T116" fmla="*/ 25 w 596"/>
                <a:gd name="T117" fmla="*/ 8182 h 192"/>
                <a:gd name="T118" fmla="*/ 25 w 596"/>
                <a:gd name="T119" fmla="*/ 8182 h 192"/>
                <a:gd name="T120" fmla="*/ 25 w 596"/>
                <a:gd name="T121" fmla="*/ 8182 h 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6" h="192">
                  <a:moveTo>
                    <a:pt x="3" y="192"/>
                  </a:moveTo>
                  <a:lnTo>
                    <a:pt x="0" y="141"/>
                  </a:lnTo>
                  <a:lnTo>
                    <a:pt x="0" y="110"/>
                  </a:lnTo>
                  <a:lnTo>
                    <a:pt x="4" y="83"/>
                  </a:lnTo>
                  <a:lnTo>
                    <a:pt x="4" y="57"/>
                  </a:lnTo>
                  <a:lnTo>
                    <a:pt x="4" y="39"/>
                  </a:lnTo>
                  <a:lnTo>
                    <a:pt x="4" y="22"/>
                  </a:lnTo>
                  <a:lnTo>
                    <a:pt x="8" y="13"/>
                  </a:lnTo>
                  <a:lnTo>
                    <a:pt x="8" y="9"/>
                  </a:lnTo>
                  <a:lnTo>
                    <a:pt x="12" y="0"/>
                  </a:lnTo>
                  <a:lnTo>
                    <a:pt x="12" y="4"/>
                  </a:lnTo>
                  <a:lnTo>
                    <a:pt x="12" y="0"/>
                  </a:lnTo>
                  <a:lnTo>
                    <a:pt x="15" y="9"/>
                  </a:lnTo>
                  <a:lnTo>
                    <a:pt x="15" y="13"/>
                  </a:lnTo>
                  <a:lnTo>
                    <a:pt x="15" y="9"/>
                  </a:lnTo>
                  <a:lnTo>
                    <a:pt x="15" y="22"/>
                  </a:lnTo>
                  <a:lnTo>
                    <a:pt x="19" y="31"/>
                  </a:lnTo>
                  <a:lnTo>
                    <a:pt x="19" y="22"/>
                  </a:lnTo>
                  <a:lnTo>
                    <a:pt x="19" y="31"/>
                  </a:lnTo>
                  <a:lnTo>
                    <a:pt x="19" y="22"/>
                  </a:lnTo>
                  <a:lnTo>
                    <a:pt x="23" y="22"/>
                  </a:lnTo>
                  <a:lnTo>
                    <a:pt x="23" y="31"/>
                  </a:lnTo>
                  <a:lnTo>
                    <a:pt x="27" y="31"/>
                  </a:lnTo>
                  <a:lnTo>
                    <a:pt x="30" y="35"/>
                  </a:lnTo>
                  <a:lnTo>
                    <a:pt x="30" y="44"/>
                  </a:lnTo>
                  <a:lnTo>
                    <a:pt x="30" y="39"/>
                  </a:lnTo>
                  <a:lnTo>
                    <a:pt x="30" y="53"/>
                  </a:lnTo>
                  <a:lnTo>
                    <a:pt x="34" y="44"/>
                  </a:lnTo>
                  <a:lnTo>
                    <a:pt x="34" y="53"/>
                  </a:lnTo>
                  <a:lnTo>
                    <a:pt x="34" y="44"/>
                  </a:lnTo>
                  <a:lnTo>
                    <a:pt x="34" y="53"/>
                  </a:lnTo>
                  <a:lnTo>
                    <a:pt x="38" y="53"/>
                  </a:lnTo>
                  <a:lnTo>
                    <a:pt x="38" y="57"/>
                  </a:lnTo>
                  <a:lnTo>
                    <a:pt x="38" y="61"/>
                  </a:lnTo>
                  <a:lnTo>
                    <a:pt x="42" y="66"/>
                  </a:lnTo>
                  <a:lnTo>
                    <a:pt x="42" y="57"/>
                  </a:lnTo>
                  <a:lnTo>
                    <a:pt x="42" y="66"/>
                  </a:lnTo>
                  <a:lnTo>
                    <a:pt x="45" y="66"/>
                  </a:lnTo>
                  <a:lnTo>
                    <a:pt x="45" y="70"/>
                  </a:lnTo>
                  <a:lnTo>
                    <a:pt x="45" y="66"/>
                  </a:lnTo>
                  <a:lnTo>
                    <a:pt x="45" y="75"/>
                  </a:lnTo>
                  <a:lnTo>
                    <a:pt x="49" y="70"/>
                  </a:lnTo>
                  <a:lnTo>
                    <a:pt x="49" y="79"/>
                  </a:lnTo>
                  <a:lnTo>
                    <a:pt x="49" y="75"/>
                  </a:lnTo>
                  <a:lnTo>
                    <a:pt x="49" y="79"/>
                  </a:lnTo>
                  <a:lnTo>
                    <a:pt x="53" y="79"/>
                  </a:lnTo>
                  <a:lnTo>
                    <a:pt x="53" y="88"/>
                  </a:lnTo>
                  <a:lnTo>
                    <a:pt x="53" y="79"/>
                  </a:lnTo>
                  <a:lnTo>
                    <a:pt x="53" y="83"/>
                  </a:lnTo>
                  <a:lnTo>
                    <a:pt x="56" y="88"/>
                  </a:lnTo>
                  <a:lnTo>
                    <a:pt x="56" y="92"/>
                  </a:lnTo>
                  <a:lnTo>
                    <a:pt x="56" y="88"/>
                  </a:lnTo>
                  <a:lnTo>
                    <a:pt x="56" y="92"/>
                  </a:lnTo>
                  <a:lnTo>
                    <a:pt x="60" y="88"/>
                  </a:lnTo>
                  <a:lnTo>
                    <a:pt x="60" y="97"/>
                  </a:lnTo>
                  <a:lnTo>
                    <a:pt x="60" y="92"/>
                  </a:lnTo>
                  <a:lnTo>
                    <a:pt x="64" y="105"/>
                  </a:lnTo>
                  <a:lnTo>
                    <a:pt x="64" y="92"/>
                  </a:lnTo>
                  <a:lnTo>
                    <a:pt x="64" y="97"/>
                  </a:lnTo>
                  <a:lnTo>
                    <a:pt x="64" y="92"/>
                  </a:lnTo>
                  <a:lnTo>
                    <a:pt x="64" y="97"/>
                  </a:lnTo>
                  <a:lnTo>
                    <a:pt x="68" y="92"/>
                  </a:lnTo>
                  <a:lnTo>
                    <a:pt x="68" y="97"/>
                  </a:lnTo>
                  <a:lnTo>
                    <a:pt x="68" y="105"/>
                  </a:lnTo>
                  <a:lnTo>
                    <a:pt x="68" y="101"/>
                  </a:lnTo>
                  <a:lnTo>
                    <a:pt x="71" y="105"/>
                  </a:lnTo>
                  <a:lnTo>
                    <a:pt x="71" y="101"/>
                  </a:lnTo>
                  <a:lnTo>
                    <a:pt x="71" y="110"/>
                  </a:lnTo>
                  <a:lnTo>
                    <a:pt x="75" y="105"/>
                  </a:lnTo>
                  <a:lnTo>
                    <a:pt x="75" y="101"/>
                  </a:lnTo>
                  <a:lnTo>
                    <a:pt x="75" y="114"/>
                  </a:lnTo>
                  <a:lnTo>
                    <a:pt x="75" y="97"/>
                  </a:lnTo>
                  <a:lnTo>
                    <a:pt x="75" y="110"/>
                  </a:lnTo>
                  <a:lnTo>
                    <a:pt x="79" y="105"/>
                  </a:lnTo>
                  <a:lnTo>
                    <a:pt x="79" y="110"/>
                  </a:lnTo>
                  <a:lnTo>
                    <a:pt x="79" y="114"/>
                  </a:lnTo>
                  <a:lnTo>
                    <a:pt x="79" y="110"/>
                  </a:lnTo>
                  <a:lnTo>
                    <a:pt x="79" y="114"/>
                  </a:lnTo>
                  <a:lnTo>
                    <a:pt x="83" y="114"/>
                  </a:lnTo>
                  <a:lnTo>
                    <a:pt x="83" y="110"/>
                  </a:lnTo>
                  <a:lnTo>
                    <a:pt x="83" y="114"/>
                  </a:lnTo>
                  <a:lnTo>
                    <a:pt x="83" y="118"/>
                  </a:lnTo>
                  <a:lnTo>
                    <a:pt x="86" y="118"/>
                  </a:lnTo>
                  <a:lnTo>
                    <a:pt x="86" y="114"/>
                  </a:lnTo>
                  <a:lnTo>
                    <a:pt x="86" y="118"/>
                  </a:lnTo>
                  <a:lnTo>
                    <a:pt x="90" y="123"/>
                  </a:lnTo>
                  <a:lnTo>
                    <a:pt x="90" y="118"/>
                  </a:lnTo>
                  <a:lnTo>
                    <a:pt x="90" y="114"/>
                  </a:lnTo>
                  <a:lnTo>
                    <a:pt x="90" y="118"/>
                  </a:lnTo>
                  <a:lnTo>
                    <a:pt x="94" y="127"/>
                  </a:lnTo>
                  <a:lnTo>
                    <a:pt x="94" y="114"/>
                  </a:lnTo>
                  <a:lnTo>
                    <a:pt x="94" y="127"/>
                  </a:lnTo>
                  <a:lnTo>
                    <a:pt x="94" y="114"/>
                  </a:lnTo>
                  <a:lnTo>
                    <a:pt x="94" y="123"/>
                  </a:lnTo>
                  <a:lnTo>
                    <a:pt x="98" y="114"/>
                  </a:lnTo>
                  <a:lnTo>
                    <a:pt x="98" y="123"/>
                  </a:lnTo>
                  <a:lnTo>
                    <a:pt x="98" y="127"/>
                  </a:lnTo>
                  <a:lnTo>
                    <a:pt x="101" y="127"/>
                  </a:lnTo>
                  <a:lnTo>
                    <a:pt x="101" y="123"/>
                  </a:lnTo>
                  <a:lnTo>
                    <a:pt x="101" y="127"/>
                  </a:lnTo>
                  <a:lnTo>
                    <a:pt x="106" y="132"/>
                  </a:lnTo>
                  <a:lnTo>
                    <a:pt x="106" y="127"/>
                  </a:lnTo>
                  <a:lnTo>
                    <a:pt x="109" y="127"/>
                  </a:lnTo>
                  <a:lnTo>
                    <a:pt x="109" y="132"/>
                  </a:lnTo>
                  <a:lnTo>
                    <a:pt x="112" y="127"/>
                  </a:lnTo>
                  <a:lnTo>
                    <a:pt x="112" y="132"/>
                  </a:lnTo>
                  <a:lnTo>
                    <a:pt x="112" y="136"/>
                  </a:lnTo>
                  <a:lnTo>
                    <a:pt x="112" y="132"/>
                  </a:lnTo>
                  <a:lnTo>
                    <a:pt x="116" y="136"/>
                  </a:lnTo>
                  <a:lnTo>
                    <a:pt x="116" y="127"/>
                  </a:lnTo>
                  <a:lnTo>
                    <a:pt x="116" y="132"/>
                  </a:lnTo>
                  <a:lnTo>
                    <a:pt x="116" y="136"/>
                  </a:lnTo>
                  <a:lnTo>
                    <a:pt x="120" y="127"/>
                  </a:lnTo>
                  <a:lnTo>
                    <a:pt x="120" y="132"/>
                  </a:lnTo>
                  <a:lnTo>
                    <a:pt x="120" y="136"/>
                  </a:lnTo>
                  <a:lnTo>
                    <a:pt x="124" y="141"/>
                  </a:lnTo>
                  <a:lnTo>
                    <a:pt x="124" y="136"/>
                  </a:lnTo>
                  <a:lnTo>
                    <a:pt x="124" y="141"/>
                  </a:lnTo>
                  <a:lnTo>
                    <a:pt x="124" y="136"/>
                  </a:lnTo>
                  <a:lnTo>
                    <a:pt x="127" y="132"/>
                  </a:lnTo>
                  <a:lnTo>
                    <a:pt x="127" y="136"/>
                  </a:lnTo>
                  <a:lnTo>
                    <a:pt x="127" y="141"/>
                  </a:lnTo>
                  <a:lnTo>
                    <a:pt x="132" y="136"/>
                  </a:lnTo>
                  <a:lnTo>
                    <a:pt x="132" y="146"/>
                  </a:lnTo>
                  <a:lnTo>
                    <a:pt x="132" y="141"/>
                  </a:lnTo>
                  <a:lnTo>
                    <a:pt x="132" y="136"/>
                  </a:lnTo>
                  <a:lnTo>
                    <a:pt x="132" y="141"/>
                  </a:lnTo>
                  <a:lnTo>
                    <a:pt x="135" y="141"/>
                  </a:lnTo>
                  <a:lnTo>
                    <a:pt x="135" y="150"/>
                  </a:lnTo>
                  <a:lnTo>
                    <a:pt x="135" y="141"/>
                  </a:lnTo>
                  <a:lnTo>
                    <a:pt x="135" y="136"/>
                  </a:lnTo>
                  <a:lnTo>
                    <a:pt x="139" y="136"/>
                  </a:lnTo>
                  <a:lnTo>
                    <a:pt x="139" y="141"/>
                  </a:lnTo>
                  <a:lnTo>
                    <a:pt x="142" y="141"/>
                  </a:lnTo>
                  <a:lnTo>
                    <a:pt x="142" y="146"/>
                  </a:lnTo>
                  <a:lnTo>
                    <a:pt x="142" y="141"/>
                  </a:lnTo>
                  <a:lnTo>
                    <a:pt x="142" y="136"/>
                  </a:lnTo>
                  <a:lnTo>
                    <a:pt x="147" y="146"/>
                  </a:lnTo>
                  <a:lnTo>
                    <a:pt x="147" y="141"/>
                  </a:lnTo>
                  <a:lnTo>
                    <a:pt x="147" y="146"/>
                  </a:lnTo>
                  <a:lnTo>
                    <a:pt x="147" y="141"/>
                  </a:lnTo>
                  <a:lnTo>
                    <a:pt x="150" y="146"/>
                  </a:lnTo>
                  <a:lnTo>
                    <a:pt x="150" y="154"/>
                  </a:lnTo>
                  <a:lnTo>
                    <a:pt x="150" y="141"/>
                  </a:lnTo>
                  <a:lnTo>
                    <a:pt x="150" y="146"/>
                  </a:lnTo>
                  <a:lnTo>
                    <a:pt x="154" y="150"/>
                  </a:lnTo>
                  <a:lnTo>
                    <a:pt x="154" y="146"/>
                  </a:lnTo>
                  <a:lnTo>
                    <a:pt x="154" y="141"/>
                  </a:lnTo>
                  <a:lnTo>
                    <a:pt x="154" y="150"/>
                  </a:lnTo>
                  <a:lnTo>
                    <a:pt x="157" y="159"/>
                  </a:lnTo>
                  <a:lnTo>
                    <a:pt x="157" y="146"/>
                  </a:lnTo>
                  <a:lnTo>
                    <a:pt x="157" y="150"/>
                  </a:lnTo>
                  <a:lnTo>
                    <a:pt x="157" y="146"/>
                  </a:lnTo>
                  <a:lnTo>
                    <a:pt x="161" y="150"/>
                  </a:lnTo>
                  <a:lnTo>
                    <a:pt x="161" y="146"/>
                  </a:lnTo>
                  <a:lnTo>
                    <a:pt x="161" y="150"/>
                  </a:lnTo>
                  <a:lnTo>
                    <a:pt x="161" y="154"/>
                  </a:lnTo>
                  <a:lnTo>
                    <a:pt x="165" y="146"/>
                  </a:lnTo>
                  <a:lnTo>
                    <a:pt x="165" y="150"/>
                  </a:lnTo>
                  <a:lnTo>
                    <a:pt x="165" y="141"/>
                  </a:lnTo>
                  <a:lnTo>
                    <a:pt x="165" y="150"/>
                  </a:lnTo>
                  <a:lnTo>
                    <a:pt x="168" y="146"/>
                  </a:lnTo>
                  <a:lnTo>
                    <a:pt x="168" y="150"/>
                  </a:lnTo>
                  <a:lnTo>
                    <a:pt x="168" y="154"/>
                  </a:lnTo>
                  <a:lnTo>
                    <a:pt x="168" y="146"/>
                  </a:lnTo>
                  <a:lnTo>
                    <a:pt x="168" y="150"/>
                  </a:lnTo>
                  <a:lnTo>
                    <a:pt x="173" y="141"/>
                  </a:lnTo>
                  <a:lnTo>
                    <a:pt x="173" y="150"/>
                  </a:lnTo>
                  <a:lnTo>
                    <a:pt x="173" y="141"/>
                  </a:lnTo>
                  <a:lnTo>
                    <a:pt x="176" y="154"/>
                  </a:lnTo>
                  <a:lnTo>
                    <a:pt x="176" y="150"/>
                  </a:lnTo>
                  <a:lnTo>
                    <a:pt x="180" y="159"/>
                  </a:lnTo>
                  <a:lnTo>
                    <a:pt x="180" y="150"/>
                  </a:lnTo>
                  <a:lnTo>
                    <a:pt x="180" y="154"/>
                  </a:lnTo>
                  <a:lnTo>
                    <a:pt x="183" y="154"/>
                  </a:lnTo>
                  <a:lnTo>
                    <a:pt x="183" y="150"/>
                  </a:lnTo>
                  <a:lnTo>
                    <a:pt x="183" y="163"/>
                  </a:lnTo>
                  <a:lnTo>
                    <a:pt x="188" y="154"/>
                  </a:lnTo>
                  <a:lnTo>
                    <a:pt x="188" y="150"/>
                  </a:lnTo>
                  <a:lnTo>
                    <a:pt x="191" y="154"/>
                  </a:lnTo>
                  <a:lnTo>
                    <a:pt x="191" y="150"/>
                  </a:lnTo>
                  <a:lnTo>
                    <a:pt x="191" y="154"/>
                  </a:lnTo>
                  <a:lnTo>
                    <a:pt x="195" y="150"/>
                  </a:lnTo>
                  <a:lnTo>
                    <a:pt x="195" y="154"/>
                  </a:lnTo>
                  <a:lnTo>
                    <a:pt x="195" y="150"/>
                  </a:lnTo>
                  <a:lnTo>
                    <a:pt x="195" y="154"/>
                  </a:lnTo>
                  <a:lnTo>
                    <a:pt x="199" y="159"/>
                  </a:lnTo>
                  <a:lnTo>
                    <a:pt x="199" y="150"/>
                  </a:lnTo>
                  <a:lnTo>
                    <a:pt x="199" y="163"/>
                  </a:lnTo>
                  <a:lnTo>
                    <a:pt x="199" y="154"/>
                  </a:lnTo>
                  <a:lnTo>
                    <a:pt x="203" y="154"/>
                  </a:lnTo>
                  <a:lnTo>
                    <a:pt x="203" y="150"/>
                  </a:lnTo>
                  <a:lnTo>
                    <a:pt x="203" y="159"/>
                  </a:lnTo>
                  <a:lnTo>
                    <a:pt x="203" y="150"/>
                  </a:lnTo>
                  <a:lnTo>
                    <a:pt x="206" y="154"/>
                  </a:lnTo>
                  <a:lnTo>
                    <a:pt x="206" y="159"/>
                  </a:lnTo>
                  <a:lnTo>
                    <a:pt x="206" y="154"/>
                  </a:lnTo>
                  <a:lnTo>
                    <a:pt x="210" y="159"/>
                  </a:lnTo>
                  <a:lnTo>
                    <a:pt x="210" y="154"/>
                  </a:lnTo>
                  <a:lnTo>
                    <a:pt x="210" y="159"/>
                  </a:lnTo>
                  <a:lnTo>
                    <a:pt x="214" y="163"/>
                  </a:lnTo>
                  <a:lnTo>
                    <a:pt x="214" y="154"/>
                  </a:lnTo>
                  <a:lnTo>
                    <a:pt x="214" y="150"/>
                  </a:lnTo>
                  <a:lnTo>
                    <a:pt x="217" y="154"/>
                  </a:lnTo>
                  <a:lnTo>
                    <a:pt x="217" y="150"/>
                  </a:lnTo>
                  <a:lnTo>
                    <a:pt x="217" y="154"/>
                  </a:lnTo>
                  <a:lnTo>
                    <a:pt x="217" y="159"/>
                  </a:lnTo>
                  <a:lnTo>
                    <a:pt x="221" y="159"/>
                  </a:lnTo>
                  <a:lnTo>
                    <a:pt x="221" y="154"/>
                  </a:lnTo>
                  <a:lnTo>
                    <a:pt x="225" y="159"/>
                  </a:lnTo>
                  <a:lnTo>
                    <a:pt x="225" y="154"/>
                  </a:lnTo>
                  <a:lnTo>
                    <a:pt x="225" y="163"/>
                  </a:lnTo>
                  <a:lnTo>
                    <a:pt x="225" y="154"/>
                  </a:lnTo>
                  <a:lnTo>
                    <a:pt x="229" y="154"/>
                  </a:lnTo>
                  <a:lnTo>
                    <a:pt x="229" y="159"/>
                  </a:lnTo>
                  <a:lnTo>
                    <a:pt x="229" y="154"/>
                  </a:lnTo>
                  <a:lnTo>
                    <a:pt x="229" y="159"/>
                  </a:lnTo>
                  <a:lnTo>
                    <a:pt x="232" y="154"/>
                  </a:lnTo>
                  <a:lnTo>
                    <a:pt x="232" y="163"/>
                  </a:lnTo>
                  <a:lnTo>
                    <a:pt x="232" y="159"/>
                  </a:lnTo>
                  <a:lnTo>
                    <a:pt x="232" y="163"/>
                  </a:lnTo>
                  <a:lnTo>
                    <a:pt x="232" y="154"/>
                  </a:lnTo>
                  <a:lnTo>
                    <a:pt x="236" y="159"/>
                  </a:lnTo>
                  <a:lnTo>
                    <a:pt x="236" y="154"/>
                  </a:lnTo>
                  <a:lnTo>
                    <a:pt x="236" y="159"/>
                  </a:lnTo>
                  <a:lnTo>
                    <a:pt x="236" y="154"/>
                  </a:lnTo>
                  <a:lnTo>
                    <a:pt x="240" y="159"/>
                  </a:lnTo>
                  <a:lnTo>
                    <a:pt x="244" y="150"/>
                  </a:lnTo>
                  <a:lnTo>
                    <a:pt x="244" y="163"/>
                  </a:lnTo>
                  <a:lnTo>
                    <a:pt x="244" y="159"/>
                  </a:lnTo>
                  <a:lnTo>
                    <a:pt x="247" y="159"/>
                  </a:lnTo>
                  <a:lnTo>
                    <a:pt x="247" y="163"/>
                  </a:lnTo>
                  <a:lnTo>
                    <a:pt x="247" y="159"/>
                  </a:lnTo>
                  <a:lnTo>
                    <a:pt x="247" y="163"/>
                  </a:lnTo>
                  <a:lnTo>
                    <a:pt x="251" y="159"/>
                  </a:lnTo>
                  <a:lnTo>
                    <a:pt x="251" y="163"/>
                  </a:lnTo>
                  <a:lnTo>
                    <a:pt x="251" y="159"/>
                  </a:lnTo>
                  <a:lnTo>
                    <a:pt x="251" y="163"/>
                  </a:lnTo>
                  <a:lnTo>
                    <a:pt x="255" y="159"/>
                  </a:lnTo>
                  <a:lnTo>
                    <a:pt x="255" y="163"/>
                  </a:lnTo>
                  <a:lnTo>
                    <a:pt x="255" y="154"/>
                  </a:lnTo>
                  <a:lnTo>
                    <a:pt x="259" y="159"/>
                  </a:lnTo>
                  <a:lnTo>
                    <a:pt x="259" y="163"/>
                  </a:lnTo>
                  <a:lnTo>
                    <a:pt x="259" y="159"/>
                  </a:lnTo>
                  <a:lnTo>
                    <a:pt x="259" y="163"/>
                  </a:lnTo>
                  <a:lnTo>
                    <a:pt x="262" y="163"/>
                  </a:lnTo>
                  <a:lnTo>
                    <a:pt x="262" y="159"/>
                  </a:lnTo>
                  <a:lnTo>
                    <a:pt x="266" y="163"/>
                  </a:lnTo>
                  <a:lnTo>
                    <a:pt x="266" y="159"/>
                  </a:lnTo>
                  <a:lnTo>
                    <a:pt x="266" y="163"/>
                  </a:lnTo>
                  <a:lnTo>
                    <a:pt x="270" y="163"/>
                  </a:lnTo>
                  <a:lnTo>
                    <a:pt x="270" y="159"/>
                  </a:lnTo>
                  <a:lnTo>
                    <a:pt x="270" y="163"/>
                  </a:lnTo>
                  <a:lnTo>
                    <a:pt x="273" y="172"/>
                  </a:lnTo>
                  <a:lnTo>
                    <a:pt x="273" y="163"/>
                  </a:lnTo>
                  <a:lnTo>
                    <a:pt x="277" y="163"/>
                  </a:lnTo>
                  <a:lnTo>
                    <a:pt x="281" y="163"/>
                  </a:lnTo>
                  <a:lnTo>
                    <a:pt x="281" y="172"/>
                  </a:lnTo>
                  <a:lnTo>
                    <a:pt x="281" y="163"/>
                  </a:lnTo>
                  <a:lnTo>
                    <a:pt x="285" y="163"/>
                  </a:lnTo>
                  <a:lnTo>
                    <a:pt x="285" y="172"/>
                  </a:lnTo>
                  <a:lnTo>
                    <a:pt x="285" y="163"/>
                  </a:lnTo>
                  <a:lnTo>
                    <a:pt x="288" y="163"/>
                  </a:lnTo>
                  <a:lnTo>
                    <a:pt x="288" y="159"/>
                  </a:lnTo>
                  <a:lnTo>
                    <a:pt x="288" y="163"/>
                  </a:lnTo>
                  <a:lnTo>
                    <a:pt x="292" y="163"/>
                  </a:lnTo>
                  <a:lnTo>
                    <a:pt x="292" y="172"/>
                  </a:lnTo>
                  <a:lnTo>
                    <a:pt x="296" y="163"/>
                  </a:lnTo>
                  <a:lnTo>
                    <a:pt x="296" y="172"/>
                  </a:lnTo>
                  <a:lnTo>
                    <a:pt x="296" y="163"/>
                  </a:lnTo>
                  <a:lnTo>
                    <a:pt x="300" y="172"/>
                  </a:lnTo>
                  <a:lnTo>
                    <a:pt x="300" y="163"/>
                  </a:lnTo>
                  <a:lnTo>
                    <a:pt x="300" y="172"/>
                  </a:lnTo>
                  <a:lnTo>
                    <a:pt x="300" y="163"/>
                  </a:lnTo>
                  <a:lnTo>
                    <a:pt x="303" y="172"/>
                  </a:lnTo>
                  <a:lnTo>
                    <a:pt x="303" y="163"/>
                  </a:lnTo>
                  <a:lnTo>
                    <a:pt x="307" y="163"/>
                  </a:lnTo>
                  <a:lnTo>
                    <a:pt x="307" y="172"/>
                  </a:lnTo>
                  <a:lnTo>
                    <a:pt x="311" y="163"/>
                  </a:lnTo>
                  <a:lnTo>
                    <a:pt x="311" y="172"/>
                  </a:lnTo>
                  <a:lnTo>
                    <a:pt x="311" y="163"/>
                  </a:lnTo>
                  <a:lnTo>
                    <a:pt x="315" y="163"/>
                  </a:lnTo>
                  <a:lnTo>
                    <a:pt x="315" y="172"/>
                  </a:lnTo>
                  <a:lnTo>
                    <a:pt x="315" y="163"/>
                  </a:lnTo>
                  <a:lnTo>
                    <a:pt x="318" y="172"/>
                  </a:lnTo>
                  <a:lnTo>
                    <a:pt x="318" y="163"/>
                  </a:lnTo>
                  <a:lnTo>
                    <a:pt x="323" y="172"/>
                  </a:lnTo>
                  <a:lnTo>
                    <a:pt x="326" y="163"/>
                  </a:lnTo>
                  <a:lnTo>
                    <a:pt x="326" y="172"/>
                  </a:lnTo>
                  <a:lnTo>
                    <a:pt x="329" y="172"/>
                  </a:lnTo>
                  <a:lnTo>
                    <a:pt x="329" y="163"/>
                  </a:lnTo>
                  <a:lnTo>
                    <a:pt x="333" y="172"/>
                  </a:lnTo>
                  <a:lnTo>
                    <a:pt x="333" y="163"/>
                  </a:lnTo>
                  <a:lnTo>
                    <a:pt x="333" y="172"/>
                  </a:lnTo>
                  <a:lnTo>
                    <a:pt x="333" y="163"/>
                  </a:lnTo>
                  <a:lnTo>
                    <a:pt x="337" y="172"/>
                  </a:lnTo>
                  <a:lnTo>
                    <a:pt x="341" y="163"/>
                  </a:lnTo>
                  <a:lnTo>
                    <a:pt x="344" y="172"/>
                  </a:lnTo>
                  <a:lnTo>
                    <a:pt x="344" y="163"/>
                  </a:lnTo>
                  <a:lnTo>
                    <a:pt x="344" y="172"/>
                  </a:lnTo>
                  <a:lnTo>
                    <a:pt x="349" y="172"/>
                  </a:lnTo>
                  <a:lnTo>
                    <a:pt x="352" y="172"/>
                  </a:lnTo>
                  <a:lnTo>
                    <a:pt x="352" y="181"/>
                  </a:lnTo>
                  <a:lnTo>
                    <a:pt x="352" y="172"/>
                  </a:lnTo>
                  <a:lnTo>
                    <a:pt x="352" y="163"/>
                  </a:lnTo>
                  <a:lnTo>
                    <a:pt x="356" y="172"/>
                  </a:lnTo>
                  <a:lnTo>
                    <a:pt x="356" y="163"/>
                  </a:lnTo>
                  <a:lnTo>
                    <a:pt x="356" y="181"/>
                  </a:lnTo>
                  <a:lnTo>
                    <a:pt x="359" y="163"/>
                  </a:lnTo>
                  <a:lnTo>
                    <a:pt x="359" y="172"/>
                  </a:lnTo>
                  <a:lnTo>
                    <a:pt x="359" y="163"/>
                  </a:lnTo>
                  <a:lnTo>
                    <a:pt x="364" y="172"/>
                  </a:lnTo>
                  <a:lnTo>
                    <a:pt x="364" y="163"/>
                  </a:lnTo>
                  <a:lnTo>
                    <a:pt x="367" y="163"/>
                  </a:lnTo>
                  <a:lnTo>
                    <a:pt x="371" y="172"/>
                  </a:lnTo>
                  <a:lnTo>
                    <a:pt x="371" y="163"/>
                  </a:lnTo>
                  <a:lnTo>
                    <a:pt x="374" y="163"/>
                  </a:lnTo>
                  <a:lnTo>
                    <a:pt x="379" y="172"/>
                  </a:lnTo>
                  <a:lnTo>
                    <a:pt x="382" y="163"/>
                  </a:lnTo>
                  <a:lnTo>
                    <a:pt x="385" y="172"/>
                  </a:lnTo>
                  <a:lnTo>
                    <a:pt x="385" y="163"/>
                  </a:lnTo>
                  <a:lnTo>
                    <a:pt x="390" y="163"/>
                  </a:lnTo>
                  <a:lnTo>
                    <a:pt x="390" y="172"/>
                  </a:lnTo>
                  <a:lnTo>
                    <a:pt x="393" y="172"/>
                  </a:lnTo>
                  <a:lnTo>
                    <a:pt x="397" y="163"/>
                  </a:lnTo>
                  <a:lnTo>
                    <a:pt x="400" y="172"/>
                  </a:lnTo>
                  <a:lnTo>
                    <a:pt x="400" y="163"/>
                  </a:lnTo>
                  <a:lnTo>
                    <a:pt x="405" y="163"/>
                  </a:lnTo>
                  <a:lnTo>
                    <a:pt x="405" y="172"/>
                  </a:lnTo>
                  <a:lnTo>
                    <a:pt x="408" y="163"/>
                  </a:lnTo>
                  <a:lnTo>
                    <a:pt x="408" y="172"/>
                  </a:lnTo>
                  <a:lnTo>
                    <a:pt x="412" y="172"/>
                  </a:lnTo>
                  <a:lnTo>
                    <a:pt x="412" y="163"/>
                  </a:lnTo>
                  <a:lnTo>
                    <a:pt x="416" y="172"/>
                  </a:lnTo>
                  <a:lnTo>
                    <a:pt x="416" y="163"/>
                  </a:lnTo>
                  <a:lnTo>
                    <a:pt x="420" y="172"/>
                  </a:lnTo>
                  <a:lnTo>
                    <a:pt x="423" y="163"/>
                  </a:lnTo>
                  <a:lnTo>
                    <a:pt x="427" y="163"/>
                  </a:lnTo>
                  <a:lnTo>
                    <a:pt x="427" y="181"/>
                  </a:lnTo>
                  <a:lnTo>
                    <a:pt x="427" y="163"/>
                  </a:lnTo>
                  <a:lnTo>
                    <a:pt x="431" y="163"/>
                  </a:lnTo>
                  <a:lnTo>
                    <a:pt x="431" y="172"/>
                  </a:lnTo>
                  <a:lnTo>
                    <a:pt x="435" y="163"/>
                  </a:lnTo>
                  <a:lnTo>
                    <a:pt x="438" y="172"/>
                  </a:lnTo>
                  <a:lnTo>
                    <a:pt x="442" y="172"/>
                  </a:lnTo>
                  <a:lnTo>
                    <a:pt x="446" y="172"/>
                  </a:lnTo>
                  <a:lnTo>
                    <a:pt x="446" y="163"/>
                  </a:lnTo>
                  <a:lnTo>
                    <a:pt x="449" y="163"/>
                  </a:lnTo>
                  <a:lnTo>
                    <a:pt x="453" y="163"/>
                  </a:lnTo>
                  <a:lnTo>
                    <a:pt x="457" y="172"/>
                  </a:lnTo>
                  <a:lnTo>
                    <a:pt x="457" y="163"/>
                  </a:lnTo>
                  <a:lnTo>
                    <a:pt x="461" y="163"/>
                  </a:lnTo>
                  <a:lnTo>
                    <a:pt x="461" y="172"/>
                  </a:lnTo>
                  <a:lnTo>
                    <a:pt x="464" y="172"/>
                  </a:lnTo>
                  <a:lnTo>
                    <a:pt x="468" y="181"/>
                  </a:lnTo>
                  <a:lnTo>
                    <a:pt x="468" y="172"/>
                  </a:lnTo>
                  <a:lnTo>
                    <a:pt x="468" y="181"/>
                  </a:lnTo>
                  <a:lnTo>
                    <a:pt x="472" y="172"/>
                  </a:lnTo>
                  <a:lnTo>
                    <a:pt x="476" y="172"/>
                  </a:lnTo>
                  <a:lnTo>
                    <a:pt x="479" y="181"/>
                  </a:lnTo>
                  <a:lnTo>
                    <a:pt x="479" y="172"/>
                  </a:lnTo>
                  <a:lnTo>
                    <a:pt x="483" y="181"/>
                  </a:lnTo>
                  <a:lnTo>
                    <a:pt x="483" y="172"/>
                  </a:lnTo>
                  <a:lnTo>
                    <a:pt x="487" y="172"/>
                  </a:lnTo>
                  <a:lnTo>
                    <a:pt x="490" y="172"/>
                  </a:lnTo>
                  <a:lnTo>
                    <a:pt x="494" y="172"/>
                  </a:lnTo>
                  <a:lnTo>
                    <a:pt x="494" y="163"/>
                  </a:lnTo>
                  <a:lnTo>
                    <a:pt x="494" y="172"/>
                  </a:lnTo>
                  <a:lnTo>
                    <a:pt x="498" y="172"/>
                  </a:lnTo>
                  <a:lnTo>
                    <a:pt x="498" y="181"/>
                  </a:lnTo>
                  <a:lnTo>
                    <a:pt x="498" y="172"/>
                  </a:lnTo>
                  <a:lnTo>
                    <a:pt x="502" y="172"/>
                  </a:lnTo>
                  <a:lnTo>
                    <a:pt x="505" y="172"/>
                  </a:lnTo>
                  <a:lnTo>
                    <a:pt x="509" y="172"/>
                  </a:lnTo>
                  <a:lnTo>
                    <a:pt x="509" y="181"/>
                  </a:lnTo>
                  <a:lnTo>
                    <a:pt x="509" y="172"/>
                  </a:lnTo>
                  <a:lnTo>
                    <a:pt x="513" y="172"/>
                  </a:lnTo>
                  <a:lnTo>
                    <a:pt x="513" y="181"/>
                  </a:lnTo>
                  <a:lnTo>
                    <a:pt x="513" y="172"/>
                  </a:lnTo>
                  <a:lnTo>
                    <a:pt x="517" y="172"/>
                  </a:lnTo>
                  <a:lnTo>
                    <a:pt x="517" y="181"/>
                  </a:lnTo>
                  <a:lnTo>
                    <a:pt x="517" y="172"/>
                  </a:lnTo>
                  <a:lnTo>
                    <a:pt x="517" y="181"/>
                  </a:lnTo>
                  <a:lnTo>
                    <a:pt x="520" y="181"/>
                  </a:lnTo>
                  <a:lnTo>
                    <a:pt x="524" y="181"/>
                  </a:lnTo>
                  <a:lnTo>
                    <a:pt x="524" y="172"/>
                  </a:lnTo>
                  <a:lnTo>
                    <a:pt x="524" y="181"/>
                  </a:lnTo>
                  <a:lnTo>
                    <a:pt x="528" y="172"/>
                  </a:lnTo>
                  <a:lnTo>
                    <a:pt x="528" y="181"/>
                  </a:lnTo>
                  <a:lnTo>
                    <a:pt x="528" y="172"/>
                  </a:lnTo>
                  <a:lnTo>
                    <a:pt x="532" y="181"/>
                  </a:lnTo>
                  <a:lnTo>
                    <a:pt x="532" y="172"/>
                  </a:lnTo>
                  <a:lnTo>
                    <a:pt x="535" y="172"/>
                  </a:lnTo>
                  <a:lnTo>
                    <a:pt x="535" y="181"/>
                  </a:lnTo>
                  <a:lnTo>
                    <a:pt x="540" y="181"/>
                  </a:lnTo>
                  <a:lnTo>
                    <a:pt x="540" y="172"/>
                  </a:lnTo>
                  <a:lnTo>
                    <a:pt x="543" y="181"/>
                  </a:lnTo>
                  <a:lnTo>
                    <a:pt x="546" y="181"/>
                  </a:lnTo>
                  <a:lnTo>
                    <a:pt x="550" y="181"/>
                  </a:lnTo>
                  <a:lnTo>
                    <a:pt x="554" y="181"/>
                  </a:lnTo>
                  <a:lnTo>
                    <a:pt x="554" y="172"/>
                  </a:lnTo>
                  <a:lnTo>
                    <a:pt x="554" y="181"/>
                  </a:lnTo>
                  <a:lnTo>
                    <a:pt x="554" y="185"/>
                  </a:lnTo>
                  <a:lnTo>
                    <a:pt x="558" y="185"/>
                  </a:lnTo>
                  <a:lnTo>
                    <a:pt x="558" y="172"/>
                  </a:lnTo>
                  <a:lnTo>
                    <a:pt x="558" y="181"/>
                  </a:lnTo>
                  <a:lnTo>
                    <a:pt x="561" y="181"/>
                  </a:lnTo>
                  <a:lnTo>
                    <a:pt x="561" y="172"/>
                  </a:lnTo>
                  <a:lnTo>
                    <a:pt x="561" y="181"/>
                  </a:lnTo>
                  <a:lnTo>
                    <a:pt x="561" y="172"/>
                  </a:lnTo>
                  <a:lnTo>
                    <a:pt x="565" y="181"/>
                  </a:lnTo>
                  <a:lnTo>
                    <a:pt x="565" y="185"/>
                  </a:lnTo>
                  <a:lnTo>
                    <a:pt x="569" y="181"/>
                  </a:lnTo>
                  <a:lnTo>
                    <a:pt x="569" y="172"/>
                  </a:lnTo>
                  <a:lnTo>
                    <a:pt x="569" y="181"/>
                  </a:lnTo>
                  <a:lnTo>
                    <a:pt x="573" y="172"/>
                  </a:lnTo>
                  <a:lnTo>
                    <a:pt x="573" y="181"/>
                  </a:lnTo>
                  <a:lnTo>
                    <a:pt x="573" y="172"/>
                  </a:lnTo>
                  <a:lnTo>
                    <a:pt x="576" y="172"/>
                  </a:lnTo>
                  <a:lnTo>
                    <a:pt x="576" y="181"/>
                  </a:lnTo>
                  <a:lnTo>
                    <a:pt x="576" y="172"/>
                  </a:lnTo>
                  <a:lnTo>
                    <a:pt x="576" y="181"/>
                  </a:lnTo>
                  <a:lnTo>
                    <a:pt x="581" y="172"/>
                  </a:lnTo>
                  <a:lnTo>
                    <a:pt x="584" y="181"/>
                  </a:lnTo>
                  <a:lnTo>
                    <a:pt x="588" y="172"/>
                  </a:lnTo>
                  <a:lnTo>
                    <a:pt x="588" y="181"/>
                  </a:lnTo>
                  <a:lnTo>
                    <a:pt x="588" y="185"/>
                  </a:lnTo>
                  <a:lnTo>
                    <a:pt x="588" y="172"/>
                  </a:lnTo>
                  <a:lnTo>
                    <a:pt x="591" y="181"/>
                  </a:lnTo>
                  <a:lnTo>
                    <a:pt x="591" y="172"/>
                  </a:lnTo>
                  <a:lnTo>
                    <a:pt x="596" y="172"/>
                  </a:lnTo>
                  <a:lnTo>
                    <a:pt x="596" y="18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03637" name="Group 149"/>
          <p:cNvGrpSpPr>
            <a:grpSpLocks/>
          </p:cNvGrpSpPr>
          <p:nvPr/>
        </p:nvGrpSpPr>
        <p:grpSpPr bwMode="auto">
          <a:xfrm>
            <a:off x="3676650" y="5434013"/>
            <a:ext cx="962025" cy="195262"/>
            <a:chOff x="2136" y="3423"/>
            <a:chExt cx="606" cy="123"/>
          </a:xfrm>
        </p:grpSpPr>
        <p:sp>
          <p:nvSpPr>
            <p:cNvPr id="31792" name="Freeform 91"/>
            <p:cNvSpPr>
              <a:spLocks/>
            </p:cNvSpPr>
            <p:nvPr/>
          </p:nvSpPr>
          <p:spPr bwMode="auto">
            <a:xfrm>
              <a:off x="2260" y="3423"/>
              <a:ext cx="351" cy="119"/>
            </a:xfrm>
            <a:custGeom>
              <a:avLst/>
              <a:gdLst>
                <a:gd name="T0" fmla="*/ 34 w 303"/>
                <a:gd name="T1" fmla="*/ 1 h 216"/>
                <a:gd name="T2" fmla="*/ 34 w 303"/>
                <a:gd name="T3" fmla="*/ 1 h 216"/>
                <a:gd name="T4" fmla="*/ 76 w 303"/>
                <a:gd name="T5" fmla="*/ 1 h 216"/>
                <a:gd name="T6" fmla="*/ 109 w 303"/>
                <a:gd name="T7" fmla="*/ 1 h 216"/>
                <a:gd name="T8" fmla="*/ 146 w 303"/>
                <a:gd name="T9" fmla="*/ 1 h 216"/>
                <a:gd name="T10" fmla="*/ 184 w 303"/>
                <a:gd name="T11" fmla="*/ 1 h 216"/>
                <a:gd name="T12" fmla="*/ 217 w 303"/>
                <a:gd name="T13" fmla="*/ 1 h 216"/>
                <a:gd name="T14" fmla="*/ 251 w 303"/>
                <a:gd name="T15" fmla="*/ 1 h 216"/>
                <a:gd name="T16" fmla="*/ 251 w 303"/>
                <a:gd name="T17" fmla="*/ 1 h 216"/>
                <a:gd name="T18" fmla="*/ 291 w 303"/>
                <a:gd name="T19" fmla="*/ 1 h 216"/>
                <a:gd name="T20" fmla="*/ 330 w 303"/>
                <a:gd name="T21" fmla="*/ 1 h 216"/>
                <a:gd name="T22" fmla="*/ 361 w 303"/>
                <a:gd name="T23" fmla="*/ 1 h 216"/>
                <a:gd name="T24" fmla="*/ 403 w 303"/>
                <a:gd name="T25" fmla="*/ 1 h 216"/>
                <a:gd name="T26" fmla="*/ 434 w 303"/>
                <a:gd name="T27" fmla="*/ 1 h 216"/>
                <a:gd name="T28" fmla="*/ 434 w 303"/>
                <a:gd name="T29" fmla="*/ 1 h 216"/>
                <a:gd name="T30" fmla="*/ 474 w 303"/>
                <a:gd name="T31" fmla="*/ 1 h 216"/>
                <a:gd name="T32" fmla="*/ 513 w 303"/>
                <a:gd name="T33" fmla="*/ 1 h 216"/>
                <a:gd name="T34" fmla="*/ 548 w 303"/>
                <a:gd name="T35" fmla="*/ 1 h 216"/>
                <a:gd name="T36" fmla="*/ 578 w 303"/>
                <a:gd name="T37" fmla="*/ 1 h 216"/>
                <a:gd name="T38" fmla="*/ 615 w 303"/>
                <a:gd name="T39" fmla="*/ 1 h 216"/>
                <a:gd name="T40" fmla="*/ 615 w 303"/>
                <a:gd name="T41" fmla="*/ 1 h 216"/>
                <a:gd name="T42" fmla="*/ 650 w 303"/>
                <a:gd name="T43" fmla="*/ 1 h 216"/>
                <a:gd name="T44" fmla="*/ 689 w 303"/>
                <a:gd name="T45" fmla="*/ 1 h 216"/>
                <a:gd name="T46" fmla="*/ 726 w 303"/>
                <a:gd name="T47" fmla="*/ 1 h 216"/>
                <a:gd name="T48" fmla="*/ 762 w 303"/>
                <a:gd name="T49" fmla="*/ 1 h 216"/>
                <a:gd name="T50" fmla="*/ 797 w 303"/>
                <a:gd name="T51" fmla="*/ 1 h 216"/>
                <a:gd name="T52" fmla="*/ 797 w 303"/>
                <a:gd name="T53" fmla="*/ 1 h 216"/>
                <a:gd name="T54" fmla="*/ 827 w 303"/>
                <a:gd name="T55" fmla="*/ 1 h 216"/>
                <a:gd name="T56" fmla="*/ 872 w 303"/>
                <a:gd name="T57" fmla="*/ 1 h 216"/>
                <a:gd name="T58" fmla="*/ 906 w 303"/>
                <a:gd name="T59" fmla="*/ 1 h 216"/>
                <a:gd name="T60" fmla="*/ 943 w 303"/>
                <a:gd name="T61" fmla="*/ 1 h 216"/>
                <a:gd name="T62" fmla="*/ 974 w 303"/>
                <a:gd name="T63" fmla="*/ 1 h 216"/>
                <a:gd name="T64" fmla="*/ 1010 w 303"/>
                <a:gd name="T65" fmla="*/ 1 h 216"/>
                <a:gd name="T66" fmla="*/ 1010 w 303"/>
                <a:gd name="T67" fmla="*/ 1 h 216"/>
                <a:gd name="T68" fmla="*/ 1043 w 303"/>
                <a:gd name="T69" fmla="*/ 1 h 216"/>
                <a:gd name="T70" fmla="*/ 1082 w 303"/>
                <a:gd name="T71" fmla="*/ 1 h 216"/>
                <a:gd name="T72" fmla="*/ 1118 w 303"/>
                <a:gd name="T73" fmla="*/ 1 h 216"/>
                <a:gd name="T74" fmla="*/ 1155 w 303"/>
                <a:gd name="T75" fmla="*/ 1 h 216"/>
                <a:gd name="T76" fmla="*/ 1186 w 303"/>
                <a:gd name="T77" fmla="*/ 1 h 216"/>
                <a:gd name="T78" fmla="*/ 1186 w 303"/>
                <a:gd name="T79" fmla="*/ 1 h 216"/>
                <a:gd name="T80" fmla="*/ 1226 w 303"/>
                <a:gd name="T81" fmla="*/ 1 h 216"/>
                <a:gd name="T82" fmla="*/ 1263 w 303"/>
                <a:gd name="T83" fmla="*/ 1 h 216"/>
                <a:gd name="T84" fmla="*/ 1303 w 303"/>
                <a:gd name="T85" fmla="*/ 1 h 216"/>
                <a:gd name="T86" fmla="*/ 1338 w 303"/>
                <a:gd name="T87" fmla="*/ 1 h 216"/>
                <a:gd name="T88" fmla="*/ 1373 w 303"/>
                <a:gd name="T89" fmla="*/ 1 h 216"/>
                <a:gd name="T90" fmla="*/ 1373 w 303"/>
                <a:gd name="T91" fmla="*/ 1 h 216"/>
                <a:gd name="T92" fmla="*/ 1406 w 303"/>
                <a:gd name="T93" fmla="*/ 1 h 216"/>
                <a:gd name="T94" fmla="*/ 1436 w 303"/>
                <a:gd name="T95" fmla="*/ 1 h 216"/>
                <a:gd name="T96" fmla="*/ 1485 w 303"/>
                <a:gd name="T97" fmla="*/ 1 h 216"/>
                <a:gd name="T98" fmla="*/ 1515 w 303"/>
                <a:gd name="T99" fmla="*/ 1 h 216"/>
                <a:gd name="T100" fmla="*/ 1557 w 303"/>
                <a:gd name="T101" fmla="*/ 1 h 216"/>
                <a:gd name="T102" fmla="*/ 1591 w 303"/>
                <a:gd name="T103" fmla="*/ 1 h 216"/>
                <a:gd name="T104" fmla="*/ 1591 w 303"/>
                <a:gd name="T105" fmla="*/ 1 h 216"/>
                <a:gd name="T106" fmla="*/ 1621 w 303"/>
                <a:gd name="T107" fmla="*/ 1 h 216"/>
                <a:gd name="T108" fmla="*/ 1659 w 303"/>
                <a:gd name="T109" fmla="*/ 1 h 216"/>
                <a:gd name="T110" fmla="*/ 1697 w 303"/>
                <a:gd name="T111" fmla="*/ 1 h 216"/>
                <a:gd name="T112" fmla="*/ 1735 w 303"/>
                <a:gd name="T113" fmla="*/ 1 h 216"/>
                <a:gd name="T114" fmla="*/ 1769 w 303"/>
                <a:gd name="T115" fmla="*/ 1 h 216"/>
                <a:gd name="T116" fmla="*/ 1769 w 303"/>
                <a:gd name="T117" fmla="*/ 1 h 2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3" h="216">
                  <a:moveTo>
                    <a:pt x="1" y="216"/>
                  </a:moveTo>
                  <a:lnTo>
                    <a:pt x="0" y="175"/>
                  </a:lnTo>
                  <a:lnTo>
                    <a:pt x="0" y="162"/>
                  </a:lnTo>
                  <a:lnTo>
                    <a:pt x="6" y="129"/>
                  </a:lnTo>
                  <a:lnTo>
                    <a:pt x="6" y="116"/>
                  </a:lnTo>
                  <a:lnTo>
                    <a:pt x="6" y="97"/>
                  </a:lnTo>
                  <a:lnTo>
                    <a:pt x="6" y="84"/>
                  </a:lnTo>
                  <a:lnTo>
                    <a:pt x="6" y="65"/>
                  </a:lnTo>
                  <a:lnTo>
                    <a:pt x="13" y="58"/>
                  </a:lnTo>
                  <a:lnTo>
                    <a:pt x="13" y="45"/>
                  </a:lnTo>
                  <a:lnTo>
                    <a:pt x="13" y="39"/>
                  </a:lnTo>
                  <a:lnTo>
                    <a:pt x="13" y="26"/>
                  </a:lnTo>
                  <a:lnTo>
                    <a:pt x="19" y="19"/>
                  </a:lnTo>
                  <a:lnTo>
                    <a:pt x="19" y="13"/>
                  </a:lnTo>
                  <a:lnTo>
                    <a:pt x="25" y="6"/>
                  </a:lnTo>
                  <a:lnTo>
                    <a:pt x="25" y="19"/>
                  </a:lnTo>
                  <a:lnTo>
                    <a:pt x="25" y="13"/>
                  </a:lnTo>
                  <a:lnTo>
                    <a:pt x="25" y="19"/>
                  </a:lnTo>
                  <a:lnTo>
                    <a:pt x="25" y="13"/>
                  </a:lnTo>
                  <a:lnTo>
                    <a:pt x="31" y="0"/>
                  </a:lnTo>
                  <a:lnTo>
                    <a:pt x="31" y="13"/>
                  </a:lnTo>
                  <a:lnTo>
                    <a:pt x="31" y="19"/>
                  </a:lnTo>
                  <a:lnTo>
                    <a:pt x="37" y="19"/>
                  </a:lnTo>
                  <a:lnTo>
                    <a:pt x="43" y="19"/>
                  </a:lnTo>
                  <a:lnTo>
                    <a:pt x="43" y="26"/>
                  </a:lnTo>
                  <a:lnTo>
                    <a:pt x="43" y="32"/>
                  </a:lnTo>
                  <a:lnTo>
                    <a:pt x="50" y="26"/>
                  </a:lnTo>
                  <a:lnTo>
                    <a:pt x="50" y="32"/>
                  </a:lnTo>
                  <a:lnTo>
                    <a:pt x="50" y="26"/>
                  </a:lnTo>
                  <a:lnTo>
                    <a:pt x="50" y="39"/>
                  </a:lnTo>
                  <a:lnTo>
                    <a:pt x="56" y="26"/>
                  </a:lnTo>
                  <a:lnTo>
                    <a:pt x="56" y="39"/>
                  </a:lnTo>
                  <a:lnTo>
                    <a:pt x="56" y="45"/>
                  </a:lnTo>
                  <a:lnTo>
                    <a:pt x="62" y="52"/>
                  </a:lnTo>
                  <a:lnTo>
                    <a:pt x="62" y="45"/>
                  </a:lnTo>
                  <a:lnTo>
                    <a:pt x="62" y="52"/>
                  </a:lnTo>
                  <a:lnTo>
                    <a:pt x="62" y="58"/>
                  </a:lnTo>
                  <a:lnTo>
                    <a:pt x="68" y="52"/>
                  </a:lnTo>
                  <a:lnTo>
                    <a:pt x="68" y="58"/>
                  </a:lnTo>
                  <a:lnTo>
                    <a:pt x="68" y="52"/>
                  </a:lnTo>
                  <a:lnTo>
                    <a:pt x="68" y="58"/>
                  </a:lnTo>
                  <a:lnTo>
                    <a:pt x="68" y="52"/>
                  </a:lnTo>
                  <a:lnTo>
                    <a:pt x="74" y="58"/>
                  </a:lnTo>
                  <a:lnTo>
                    <a:pt x="81" y="65"/>
                  </a:lnTo>
                  <a:lnTo>
                    <a:pt x="81" y="71"/>
                  </a:lnTo>
                  <a:lnTo>
                    <a:pt x="81" y="65"/>
                  </a:lnTo>
                  <a:lnTo>
                    <a:pt x="87" y="71"/>
                  </a:lnTo>
                  <a:lnTo>
                    <a:pt x="87" y="78"/>
                  </a:lnTo>
                  <a:lnTo>
                    <a:pt x="87" y="71"/>
                  </a:lnTo>
                  <a:lnTo>
                    <a:pt x="93" y="71"/>
                  </a:lnTo>
                  <a:lnTo>
                    <a:pt x="93" y="78"/>
                  </a:lnTo>
                  <a:lnTo>
                    <a:pt x="93" y="71"/>
                  </a:lnTo>
                  <a:lnTo>
                    <a:pt x="93" y="78"/>
                  </a:lnTo>
                  <a:lnTo>
                    <a:pt x="99" y="71"/>
                  </a:lnTo>
                  <a:lnTo>
                    <a:pt x="99" y="78"/>
                  </a:lnTo>
                  <a:lnTo>
                    <a:pt x="99" y="84"/>
                  </a:lnTo>
                  <a:lnTo>
                    <a:pt x="105" y="78"/>
                  </a:lnTo>
                  <a:lnTo>
                    <a:pt x="105" y="84"/>
                  </a:lnTo>
                  <a:lnTo>
                    <a:pt x="105" y="78"/>
                  </a:lnTo>
                  <a:lnTo>
                    <a:pt x="105" y="84"/>
                  </a:lnTo>
                  <a:lnTo>
                    <a:pt x="111" y="84"/>
                  </a:lnTo>
                  <a:lnTo>
                    <a:pt x="111" y="78"/>
                  </a:lnTo>
                  <a:lnTo>
                    <a:pt x="111" y="84"/>
                  </a:lnTo>
                  <a:lnTo>
                    <a:pt x="118" y="84"/>
                  </a:lnTo>
                  <a:lnTo>
                    <a:pt x="118" y="91"/>
                  </a:lnTo>
                  <a:lnTo>
                    <a:pt x="124" y="97"/>
                  </a:lnTo>
                  <a:lnTo>
                    <a:pt x="124" y="91"/>
                  </a:lnTo>
                  <a:lnTo>
                    <a:pt x="124" y="84"/>
                  </a:lnTo>
                  <a:lnTo>
                    <a:pt x="124" y="97"/>
                  </a:lnTo>
                  <a:lnTo>
                    <a:pt x="124" y="91"/>
                  </a:lnTo>
                  <a:lnTo>
                    <a:pt x="130" y="97"/>
                  </a:lnTo>
                  <a:lnTo>
                    <a:pt x="130" y="84"/>
                  </a:lnTo>
                  <a:lnTo>
                    <a:pt x="130" y="91"/>
                  </a:lnTo>
                  <a:lnTo>
                    <a:pt x="130" y="97"/>
                  </a:lnTo>
                  <a:lnTo>
                    <a:pt x="130" y="91"/>
                  </a:lnTo>
                  <a:lnTo>
                    <a:pt x="136" y="91"/>
                  </a:lnTo>
                  <a:lnTo>
                    <a:pt x="136" y="97"/>
                  </a:lnTo>
                  <a:lnTo>
                    <a:pt x="136" y="91"/>
                  </a:lnTo>
                  <a:lnTo>
                    <a:pt x="136" y="104"/>
                  </a:lnTo>
                  <a:lnTo>
                    <a:pt x="136" y="97"/>
                  </a:lnTo>
                  <a:lnTo>
                    <a:pt x="142" y="97"/>
                  </a:lnTo>
                  <a:lnTo>
                    <a:pt x="142" y="104"/>
                  </a:lnTo>
                  <a:lnTo>
                    <a:pt x="142" y="91"/>
                  </a:lnTo>
                  <a:lnTo>
                    <a:pt x="149" y="104"/>
                  </a:lnTo>
                  <a:lnTo>
                    <a:pt x="149" y="97"/>
                  </a:lnTo>
                  <a:lnTo>
                    <a:pt x="149" y="110"/>
                  </a:lnTo>
                  <a:lnTo>
                    <a:pt x="149" y="97"/>
                  </a:lnTo>
                  <a:lnTo>
                    <a:pt x="155" y="97"/>
                  </a:lnTo>
                  <a:lnTo>
                    <a:pt x="155" y="104"/>
                  </a:lnTo>
                  <a:lnTo>
                    <a:pt x="155" y="97"/>
                  </a:lnTo>
                  <a:lnTo>
                    <a:pt x="155" y="104"/>
                  </a:lnTo>
                  <a:lnTo>
                    <a:pt x="161" y="110"/>
                  </a:lnTo>
                  <a:lnTo>
                    <a:pt x="161" y="97"/>
                  </a:lnTo>
                  <a:lnTo>
                    <a:pt x="161" y="104"/>
                  </a:lnTo>
                  <a:lnTo>
                    <a:pt x="161" y="110"/>
                  </a:lnTo>
                  <a:lnTo>
                    <a:pt x="167" y="104"/>
                  </a:lnTo>
                  <a:lnTo>
                    <a:pt x="167" y="110"/>
                  </a:lnTo>
                  <a:lnTo>
                    <a:pt x="173" y="110"/>
                  </a:lnTo>
                  <a:lnTo>
                    <a:pt x="173" y="97"/>
                  </a:lnTo>
                  <a:lnTo>
                    <a:pt x="173" y="104"/>
                  </a:lnTo>
                  <a:lnTo>
                    <a:pt x="173" y="110"/>
                  </a:lnTo>
                  <a:lnTo>
                    <a:pt x="179" y="110"/>
                  </a:lnTo>
                  <a:lnTo>
                    <a:pt x="179" y="116"/>
                  </a:lnTo>
                  <a:lnTo>
                    <a:pt x="179" y="104"/>
                  </a:lnTo>
                  <a:lnTo>
                    <a:pt x="186" y="104"/>
                  </a:lnTo>
                  <a:lnTo>
                    <a:pt x="186" y="110"/>
                  </a:lnTo>
                  <a:lnTo>
                    <a:pt x="186" y="116"/>
                  </a:lnTo>
                  <a:lnTo>
                    <a:pt x="186" y="110"/>
                  </a:lnTo>
                  <a:lnTo>
                    <a:pt x="192" y="110"/>
                  </a:lnTo>
                  <a:lnTo>
                    <a:pt x="192" y="123"/>
                  </a:lnTo>
                  <a:lnTo>
                    <a:pt x="192" y="110"/>
                  </a:lnTo>
                  <a:lnTo>
                    <a:pt x="192" y="116"/>
                  </a:lnTo>
                  <a:lnTo>
                    <a:pt x="198" y="110"/>
                  </a:lnTo>
                  <a:lnTo>
                    <a:pt x="198" y="116"/>
                  </a:lnTo>
                  <a:lnTo>
                    <a:pt x="198" y="123"/>
                  </a:lnTo>
                  <a:lnTo>
                    <a:pt x="198" y="116"/>
                  </a:lnTo>
                  <a:lnTo>
                    <a:pt x="204" y="110"/>
                  </a:lnTo>
                  <a:lnTo>
                    <a:pt x="204" y="116"/>
                  </a:lnTo>
                  <a:lnTo>
                    <a:pt x="204" y="123"/>
                  </a:lnTo>
                  <a:lnTo>
                    <a:pt x="210" y="116"/>
                  </a:lnTo>
                  <a:lnTo>
                    <a:pt x="210" y="123"/>
                  </a:lnTo>
                  <a:lnTo>
                    <a:pt x="216" y="116"/>
                  </a:lnTo>
                  <a:lnTo>
                    <a:pt x="216" y="123"/>
                  </a:lnTo>
                  <a:lnTo>
                    <a:pt x="216" y="129"/>
                  </a:lnTo>
                  <a:lnTo>
                    <a:pt x="223" y="129"/>
                  </a:lnTo>
                  <a:lnTo>
                    <a:pt x="223" y="123"/>
                  </a:lnTo>
                  <a:lnTo>
                    <a:pt x="223" y="129"/>
                  </a:lnTo>
                  <a:lnTo>
                    <a:pt x="229" y="110"/>
                  </a:lnTo>
                  <a:lnTo>
                    <a:pt x="229" y="123"/>
                  </a:lnTo>
                  <a:lnTo>
                    <a:pt x="235" y="123"/>
                  </a:lnTo>
                  <a:lnTo>
                    <a:pt x="235" y="129"/>
                  </a:lnTo>
                  <a:lnTo>
                    <a:pt x="235" y="123"/>
                  </a:lnTo>
                  <a:lnTo>
                    <a:pt x="235" y="129"/>
                  </a:lnTo>
                  <a:lnTo>
                    <a:pt x="241" y="129"/>
                  </a:lnTo>
                  <a:lnTo>
                    <a:pt x="241" y="123"/>
                  </a:lnTo>
                  <a:lnTo>
                    <a:pt x="241" y="129"/>
                  </a:lnTo>
                  <a:lnTo>
                    <a:pt x="247" y="123"/>
                  </a:lnTo>
                  <a:lnTo>
                    <a:pt x="247" y="129"/>
                  </a:lnTo>
                  <a:lnTo>
                    <a:pt x="247" y="136"/>
                  </a:lnTo>
                  <a:lnTo>
                    <a:pt x="254" y="129"/>
                  </a:lnTo>
                  <a:lnTo>
                    <a:pt x="260" y="136"/>
                  </a:lnTo>
                  <a:lnTo>
                    <a:pt x="260" y="129"/>
                  </a:lnTo>
                  <a:lnTo>
                    <a:pt x="266" y="136"/>
                  </a:lnTo>
                  <a:lnTo>
                    <a:pt x="272" y="129"/>
                  </a:lnTo>
                  <a:lnTo>
                    <a:pt x="272" y="142"/>
                  </a:lnTo>
                  <a:lnTo>
                    <a:pt x="278" y="136"/>
                  </a:lnTo>
                  <a:lnTo>
                    <a:pt x="278" y="142"/>
                  </a:lnTo>
                  <a:lnTo>
                    <a:pt x="278" y="129"/>
                  </a:lnTo>
                  <a:lnTo>
                    <a:pt x="284" y="136"/>
                  </a:lnTo>
                  <a:lnTo>
                    <a:pt x="284" y="142"/>
                  </a:lnTo>
                  <a:lnTo>
                    <a:pt x="284" y="136"/>
                  </a:lnTo>
                  <a:lnTo>
                    <a:pt x="291" y="142"/>
                  </a:lnTo>
                  <a:lnTo>
                    <a:pt x="291" y="136"/>
                  </a:lnTo>
                  <a:lnTo>
                    <a:pt x="297" y="136"/>
                  </a:lnTo>
                  <a:lnTo>
                    <a:pt x="297" y="142"/>
                  </a:lnTo>
                  <a:lnTo>
                    <a:pt x="303" y="142"/>
                  </a:lnTo>
                  <a:lnTo>
                    <a:pt x="303" y="149"/>
                  </a:lnTo>
                  <a:lnTo>
                    <a:pt x="303" y="136"/>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3" name="Freeform 92"/>
            <p:cNvSpPr>
              <a:spLocks/>
            </p:cNvSpPr>
            <p:nvPr/>
          </p:nvSpPr>
          <p:spPr bwMode="auto">
            <a:xfrm>
              <a:off x="2136" y="3531"/>
              <a:ext cx="121" cy="15"/>
            </a:xfrm>
            <a:custGeom>
              <a:avLst/>
              <a:gdLst>
                <a:gd name="T0" fmla="*/ 0 w 24"/>
                <a:gd name="T1" fmla="*/ 22609238 h 4"/>
                <a:gd name="T2" fmla="*/ 0 w 24"/>
                <a:gd name="T3" fmla="*/ 22609238 h 4"/>
                <a:gd name="T4" fmla="*/ 265028307 w 24"/>
                <a:gd name="T5" fmla="*/ 22609238 h 4"/>
                <a:gd name="T6" fmla="*/ 265028307 w 24"/>
                <a:gd name="T7" fmla="*/ 16582485 h 4"/>
                <a:gd name="T8" fmla="*/ 265028307 w 24"/>
                <a:gd name="T9" fmla="*/ 16582485 h 4"/>
                <a:gd name="T10" fmla="*/ 530568156 w 24"/>
                <a:gd name="T11" fmla="*/ 16582485 h 4"/>
                <a:gd name="T12" fmla="*/ 530568156 w 24"/>
                <a:gd name="T13" fmla="*/ 16582485 h 4"/>
                <a:gd name="T14" fmla="*/ 806042564 w 24"/>
                <a:gd name="T15" fmla="*/ 16582485 h 4"/>
                <a:gd name="T16" fmla="*/ 806042564 w 24"/>
                <a:gd name="T17" fmla="*/ 16582485 h 4"/>
                <a:gd name="T18" fmla="*/ 1071156075 w 24"/>
                <a:gd name="T19" fmla="*/ 16582485 h 4"/>
                <a:gd name="T20" fmla="*/ 1071156075 w 24"/>
                <a:gd name="T21" fmla="*/ 16582485 h 4"/>
                <a:gd name="T22" fmla="*/ 1071156075 w 24"/>
                <a:gd name="T23" fmla="*/ 16582485 h 4"/>
                <a:gd name="T24" fmla="*/ 1336184381 w 24"/>
                <a:gd name="T25" fmla="*/ 16582485 h 4"/>
                <a:gd name="T26" fmla="*/ 1336184381 w 24"/>
                <a:gd name="T27" fmla="*/ 16582485 h 4"/>
                <a:gd name="T28" fmla="*/ 1601723620 w 24"/>
                <a:gd name="T29" fmla="*/ 16582485 h 4"/>
                <a:gd name="T30" fmla="*/ 1601723620 w 24"/>
                <a:gd name="T31" fmla="*/ 8217491 h 4"/>
                <a:gd name="T32" fmla="*/ 1866751902 w 24"/>
                <a:gd name="T33" fmla="*/ 16582485 h 4"/>
                <a:gd name="T34" fmla="*/ 1866751902 w 24"/>
                <a:gd name="T35" fmla="*/ 16582485 h 4"/>
                <a:gd name="T36" fmla="*/ 1866751902 w 24"/>
                <a:gd name="T37" fmla="*/ 16582485 h 4"/>
                <a:gd name="T38" fmla="*/ 2142308207 w 24"/>
                <a:gd name="T39" fmla="*/ 16582485 h 4"/>
                <a:gd name="T40" fmla="*/ 2142308207 w 24"/>
                <a:gd name="T41" fmla="*/ 16582485 h 4"/>
                <a:gd name="T42" fmla="*/ 2147483647 w 24"/>
                <a:gd name="T43" fmla="*/ 16582485 h 4"/>
                <a:gd name="T44" fmla="*/ 2147483647 w 24"/>
                <a:gd name="T45" fmla="*/ 0 h 4"/>
                <a:gd name="T46" fmla="*/ 2147483647 w 24"/>
                <a:gd name="T47" fmla="*/ 16582485 h 4"/>
                <a:gd name="T48" fmla="*/ 2147483647 w 24"/>
                <a:gd name="T49" fmla="*/ 16582485 h 4"/>
                <a:gd name="T50" fmla="*/ 2147483647 w 24"/>
                <a:gd name="T51" fmla="*/ 16582485 h 4"/>
                <a:gd name="T52" fmla="*/ 2147483647 w 24"/>
                <a:gd name="T53" fmla="*/ 8217491 h 4"/>
                <a:gd name="T54" fmla="*/ 2147483647 w 24"/>
                <a:gd name="T55" fmla="*/ 8217491 h 4"/>
                <a:gd name="T56" fmla="*/ 2147483647 w 24"/>
                <a:gd name="T57" fmla="*/ 16582485 h 4"/>
                <a:gd name="T58" fmla="*/ 2147483647 w 24"/>
                <a:gd name="T59" fmla="*/ 16582485 h 4"/>
                <a:gd name="T60" fmla="*/ 2147483647 w 24"/>
                <a:gd name="T61" fmla="*/ 16582485 h 4"/>
                <a:gd name="T62" fmla="*/ 2147483647 w 24"/>
                <a:gd name="T63" fmla="*/ 8217491 h 4"/>
                <a:gd name="T64" fmla="*/ 2147483647 w 24"/>
                <a:gd name="T65" fmla="*/ 0 h 4"/>
                <a:gd name="T66" fmla="*/ 2147483647 w 24"/>
                <a:gd name="T67" fmla="*/ 8217491 h 4"/>
                <a:gd name="T68" fmla="*/ 2147483647 w 24"/>
                <a:gd name="T69" fmla="*/ 16582485 h 4"/>
                <a:gd name="T70" fmla="*/ 2147483647 w 24"/>
                <a:gd name="T71" fmla="*/ 16582485 h 4"/>
                <a:gd name="T72" fmla="*/ 2147483647 w 24"/>
                <a:gd name="T73" fmla="*/ 16582485 h 4"/>
                <a:gd name="T74" fmla="*/ 2147483647 w 24"/>
                <a:gd name="T75" fmla="*/ 0 h 4"/>
                <a:gd name="T76" fmla="*/ 2147483647 w 24"/>
                <a:gd name="T77" fmla="*/ 16582485 h 4"/>
                <a:gd name="T78" fmla="*/ 2147483647 w 24"/>
                <a:gd name="T79" fmla="*/ 16582485 h 4"/>
                <a:gd name="T80" fmla="*/ 2147483647 w 24"/>
                <a:gd name="T81" fmla="*/ 16582485 h 4"/>
                <a:gd name="T82" fmla="*/ 2147483647 w 24"/>
                <a:gd name="T83" fmla="*/ 16582485 h 4"/>
                <a:gd name="T84" fmla="*/ 2147483647 w 24"/>
                <a:gd name="T85" fmla="*/ 16582485 h 4"/>
                <a:gd name="T86" fmla="*/ 2147483647 w 24"/>
                <a:gd name="T87" fmla="*/ 16582485 h 4"/>
                <a:gd name="T88" fmla="*/ 2147483647 w 24"/>
                <a:gd name="T89" fmla="*/ 16582485 h 4"/>
                <a:gd name="T90" fmla="*/ 2147483647 w 24"/>
                <a:gd name="T91" fmla="*/ 8217491 h 4"/>
                <a:gd name="T92" fmla="*/ 2147483647 w 24"/>
                <a:gd name="T93" fmla="*/ 16582485 h 4"/>
                <a:gd name="T94" fmla="*/ 2147483647 w 24"/>
                <a:gd name="T95" fmla="*/ 16582485 h 4"/>
                <a:gd name="T96" fmla="*/ 2147483647 w 24"/>
                <a:gd name="T97" fmla="*/ 16582485 h 4"/>
                <a:gd name="T98" fmla="*/ 2147483647 w 24"/>
                <a:gd name="T99" fmla="*/ 16582485 h 4"/>
                <a:gd name="T100" fmla="*/ 2147483647 w 24"/>
                <a:gd name="T101" fmla="*/ 16582485 h 4"/>
                <a:gd name="T102" fmla="*/ 2147483647 w 24"/>
                <a:gd name="T103" fmla="*/ 22609238 h 4"/>
                <a:gd name="T104" fmla="*/ 2147483647 w 24"/>
                <a:gd name="T105" fmla="*/ 16582485 h 4"/>
                <a:gd name="T106" fmla="*/ 2147483647 w 24"/>
                <a:gd name="T107" fmla="*/ 16582485 h 4"/>
                <a:gd name="T108" fmla="*/ 2147483647 w 24"/>
                <a:gd name="T109" fmla="*/ 16582485 h 4"/>
                <a:gd name="T110" fmla="*/ 2147483647 w 24"/>
                <a:gd name="T111" fmla="*/ 30815591 h 4"/>
                <a:gd name="T112" fmla="*/ 2147483647 w 24"/>
                <a:gd name="T113" fmla="*/ 16582485 h 4"/>
                <a:gd name="T114" fmla="*/ 2147483647 w 24"/>
                <a:gd name="T115" fmla="*/ 0 h 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4" h="4">
                  <a:moveTo>
                    <a:pt x="0" y="2"/>
                  </a:moveTo>
                  <a:lnTo>
                    <a:pt x="0" y="3"/>
                  </a:lnTo>
                  <a:lnTo>
                    <a:pt x="0" y="4"/>
                  </a:lnTo>
                  <a:lnTo>
                    <a:pt x="0" y="3"/>
                  </a:lnTo>
                  <a:lnTo>
                    <a:pt x="1" y="3"/>
                  </a:lnTo>
                  <a:lnTo>
                    <a:pt x="1" y="2"/>
                  </a:lnTo>
                  <a:lnTo>
                    <a:pt x="2" y="2"/>
                  </a:lnTo>
                  <a:lnTo>
                    <a:pt x="3" y="2"/>
                  </a:lnTo>
                  <a:lnTo>
                    <a:pt x="3" y="4"/>
                  </a:lnTo>
                  <a:lnTo>
                    <a:pt x="3" y="2"/>
                  </a:lnTo>
                  <a:lnTo>
                    <a:pt x="4" y="2"/>
                  </a:lnTo>
                  <a:lnTo>
                    <a:pt x="5" y="2"/>
                  </a:lnTo>
                  <a:lnTo>
                    <a:pt x="5" y="3"/>
                  </a:lnTo>
                  <a:lnTo>
                    <a:pt x="6" y="2"/>
                  </a:lnTo>
                  <a:lnTo>
                    <a:pt x="6" y="1"/>
                  </a:lnTo>
                  <a:lnTo>
                    <a:pt x="6" y="2"/>
                  </a:lnTo>
                  <a:lnTo>
                    <a:pt x="7" y="2"/>
                  </a:lnTo>
                  <a:lnTo>
                    <a:pt x="7" y="1"/>
                  </a:lnTo>
                  <a:lnTo>
                    <a:pt x="7" y="2"/>
                  </a:lnTo>
                  <a:lnTo>
                    <a:pt x="8" y="2"/>
                  </a:lnTo>
                  <a:lnTo>
                    <a:pt x="8" y="1"/>
                  </a:lnTo>
                  <a:lnTo>
                    <a:pt x="9" y="2"/>
                  </a:lnTo>
                  <a:lnTo>
                    <a:pt x="9" y="1"/>
                  </a:lnTo>
                  <a:lnTo>
                    <a:pt x="9" y="0"/>
                  </a:lnTo>
                  <a:lnTo>
                    <a:pt x="9" y="2"/>
                  </a:lnTo>
                  <a:lnTo>
                    <a:pt x="10" y="2"/>
                  </a:lnTo>
                  <a:lnTo>
                    <a:pt x="11" y="2"/>
                  </a:lnTo>
                  <a:lnTo>
                    <a:pt x="11" y="1"/>
                  </a:lnTo>
                  <a:lnTo>
                    <a:pt x="11" y="2"/>
                  </a:lnTo>
                  <a:lnTo>
                    <a:pt x="11" y="1"/>
                  </a:lnTo>
                  <a:lnTo>
                    <a:pt x="11" y="2"/>
                  </a:lnTo>
                  <a:lnTo>
                    <a:pt x="12" y="2"/>
                  </a:lnTo>
                  <a:lnTo>
                    <a:pt x="13" y="2"/>
                  </a:lnTo>
                  <a:lnTo>
                    <a:pt x="13" y="1"/>
                  </a:lnTo>
                  <a:lnTo>
                    <a:pt x="13" y="2"/>
                  </a:lnTo>
                  <a:lnTo>
                    <a:pt x="13" y="0"/>
                  </a:lnTo>
                  <a:lnTo>
                    <a:pt x="13" y="2"/>
                  </a:lnTo>
                  <a:lnTo>
                    <a:pt x="14" y="1"/>
                  </a:lnTo>
                  <a:lnTo>
                    <a:pt x="14" y="3"/>
                  </a:lnTo>
                  <a:lnTo>
                    <a:pt x="14" y="2"/>
                  </a:lnTo>
                  <a:lnTo>
                    <a:pt x="14" y="1"/>
                  </a:lnTo>
                  <a:lnTo>
                    <a:pt x="14" y="2"/>
                  </a:lnTo>
                  <a:lnTo>
                    <a:pt x="15" y="2"/>
                  </a:lnTo>
                  <a:lnTo>
                    <a:pt x="15" y="1"/>
                  </a:lnTo>
                  <a:lnTo>
                    <a:pt x="15" y="0"/>
                  </a:lnTo>
                  <a:lnTo>
                    <a:pt x="16" y="2"/>
                  </a:lnTo>
                  <a:lnTo>
                    <a:pt x="16" y="3"/>
                  </a:lnTo>
                  <a:lnTo>
                    <a:pt x="17" y="2"/>
                  </a:lnTo>
                  <a:lnTo>
                    <a:pt x="18" y="0"/>
                  </a:lnTo>
                  <a:lnTo>
                    <a:pt x="18" y="2"/>
                  </a:lnTo>
                  <a:lnTo>
                    <a:pt x="18" y="3"/>
                  </a:lnTo>
                  <a:lnTo>
                    <a:pt x="18" y="2"/>
                  </a:lnTo>
                  <a:lnTo>
                    <a:pt x="19" y="1"/>
                  </a:lnTo>
                  <a:lnTo>
                    <a:pt x="19" y="2"/>
                  </a:lnTo>
                  <a:lnTo>
                    <a:pt x="20" y="2"/>
                  </a:lnTo>
                  <a:lnTo>
                    <a:pt x="21" y="2"/>
                  </a:lnTo>
                  <a:lnTo>
                    <a:pt x="21" y="3"/>
                  </a:lnTo>
                  <a:lnTo>
                    <a:pt x="22" y="3"/>
                  </a:lnTo>
                  <a:lnTo>
                    <a:pt x="22" y="2"/>
                  </a:lnTo>
                  <a:lnTo>
                    <a:pt x="22" y="3"/>
                  </a:lnTo>
                  <a:lnTo>
                    <a:pt x="22" y="2"/>
                  </a:lnTo>
                  <a:lnTo>
                    <a:pt x="23" y="2"/>
                  </a:lnTo>
                  <a:lnTo>
                    <a:pt x="23" y="4"/>
                  </a:lnTo>
                  <a:lnTo>
                    <a:pt x="23" y="2"/>
                  </a:lnTo>
                  <a:lnTo>
                    <a:pt x="24" y="2"/>
                  </a:lnTo>
                  <a:lnTo>
                    <a:pt x="24" y="1"/>
                  </a:lnTo>
                  <a:lnTo>
                    <a:pt x="24" y="0"/>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4" name="Freeform 93"/>
            <p:cNvSpPr>
              <a:spLocks/>
            </p:cNvSpPr>
            <p:nvPr/>
          </p:nvSpPr>
          <p:spPr bwMode="auto">
            <a:xfrm>
              <a:off x="2612" y="3498"/>
              <a:ext cx="130" cy="10"/>
            </a:xfrm>
            <a:custGeom>
              <a:avLst/>
              <a:gdLst>
                <a:gd name="T0" fmla="*/ 0 w 167"/>
                <a:gd name="T1" fmla="*/ 2 h 13"/>
                <a:gd name="T2" fmla="*/ 2 w 167"/>
                <a:gd name="T3" fmla="*/ 0 h 13"/>
                <a:gd name="T4" fmla="*/ 2 w 167"/>
                <a:gd name="T5" fmla="*/ 2 h 13"/>
                <a:gd name="T6" fmla="*/ 2 w 167"/>
                <a:gd name="T7" fmla="*/ 2 h 13"/>
                <a:gd name="T8" fmla="*/ 2 w 167"/>
                <a:gd name="T9" fmla="*/ 0 h 13"/>
                <a:gd name="T10" fmla="*/ 2 w 167"/>
                <a:gd name="T11" fmla="*/ 0 h 13"/>
                <a:gd name="T12" fmla="*/ 2 w 167"/>
                <a:gd name="T13" fmla="*/ 0 h 13"/>
                <a:gd name="T14" fmla="*/ 2 w 167"/>
                <a:gd name="T15" fmla="*/ 2 h 13"/>
                <a:gd name="T16" fmla="*/ 2 w 167"/>
                <a:gd name="T17" fmla="*/ 2 h 13"/>
                <a:gd name="T18" fmla="*/ 2 w 167"/>
                <a:gd name="T19" fmla="*/ 0 h 13"/>
                <a:gd name="T20" fmla="*/ 2 w 167"/>
                <a:gd name="T21" fmla="*/ 0 h 13"/>
                <a:gd name="T22" fmla="*/ 2 w 167"/>
                <a:gd name="T23" fmla="*/ 2 h 13"/>
                <a:gd name="T24" fmla="*/ 2 w 167"/>
                <a:gd name="T25" fmla="*/ 2 h 13"/>
                <a:gd name="T26" fmla="*/ 2 w 167"/>
                <a:gd name="T27" fmla="*/ 2 h 13"/>
                <a:gd name="T28" fmla="*/ 2 w 167"/>
                <a:gd name="T29" fmla="*/ 0 h 13"/>
                <a:gd name="T30" fmla="*/ 2 w 167"/>
                <a:gd name="T31" fmla="*/ 0 h 13"/>
                <a:gd name="T32" fmla="*/ 2 w 167"/>
                <a:gd name="T33" fmla="*/ 0 h 13"/>
                <a:gd name="T34" fmla="*/ 2 w 167"/>
                <a:gd name="T35" fmla="*/ 0 h 13"/>
                <a:gd name="T36" fmla="*/ 2 w 167"/>
                <a:gd name="T37" fmla="*/ 0 h 13"/>
                <a:gd name="T38" fmla="*/ 2 w 167"/>
                <a:gd name="T39" fmla="*/ 0 h 13"/>
                <a:gd name="T40" fmla="*/ 2 w 167"/>
                <a:gd name="T41" fmla="*/ 2 h 13"/>
                <a:gd name="T42" fmla="*/ 2 w 167"/>
                <a:gd name="T43" fmla="*/ 0 h 13"/>
                <a:gd name="T44" fmla="*/ 3 w 167"/>
                <a:gd name="T45" fmla="*/ 2 h 13"/>
                <a:gd name="T46" fmla="*/ 3 w 167"/>
                <a:gd name="T47" fmla="*/ 0 h 13"/>
                <a:gd name="T48" fmla="*/ 3 w 167"/>
                <a:gd name="T49" fmla="*/ 2 h 13"/>
                <a:gd name="T50" fmla="*/ 3 w 167"/>
                <a:gd name="T51" fmla="*/ 2 h 13"/>
                <a:gd name="T52" fmla="*/ 4 w 167"/>
                <a:gd name="T53" fmla="*/ 2 h 13"/>
                <a:gd name="T54" fmla="*/ 4 w 167"/>
                <a:gd name="T55" fmla="*/ 2 h 13"/>
                <a:gd name="T56" fmla="*/ 4 w 167"/>
                <a:gd name="T57" fmla="*/ 2 h 13"/>
                <a:gd name="T58" fmla="*/ 4 w 167"/>
                <a:gd name="T59" fmla="*/ 2 h 13"/>
                <a:gd name="T60" fmla="*/ 4 w 167"/>
                <a:gd name="T61" fmla="*/ 2 h 13"/>
                <a:gd name="T62" fmla="*/ 4 w 167"/>
                <a:gd name="T63" fmla="*/ 2 h 13"/>
                <a:gd name="T64" fmla="*/ 4 w 167"/>
                <a:gd name="T65" fmla="*/ 2 h 13"/>
                <a:gd name="T66" fmla="*/ 4 w 167"/>
                <a:gd name="T67" fmla="*/ 0 h 13"/>
                <a:gd name="T68" fmla="*/ 4 w 167"/>
                <a:gd name="T69" fmla="*/ 2 h 13"/>
                <a:gd name="T70" fmla="*/ 4 w 167"/>
                <a:gd name="T71" fmla="*/ 2 h 13"/>
                <a:gd name="T72" fmla="*/ 5 w 167"/>
                <a:gd name="T73" fmla="*/ 2 h 13"/>
                <a:gd name="T74" fmla="*/ 5 w 167"/>
                <a:gd name="T75" fmla="*/ 2 h 13"/>
                <a:gd name="T76" fmla="*/ 5 w 167"/>
                <a:gd name="T77" fmla="*/ 2 h 13"/>
                <a:gd name="T78" fmla="*/ 5 w 167"/>
                <a:gd name="T79" fmla="*/ 2 h 13"/>
                <a:gd name="T80" fmla="*/ 5 w 167"/>
                <a:gd name="T81" fmla="*/ 2 h 13"/>
                <a:gd name="T82" fmla="*/ 5 w 167"/>
                <a:gd name="T83" fmla="*/ 2 h 13"/>
                <a:gd name="T84" fmla="*/ 5 w 167"/>
                <a:gd name="T85" fmla="*/ 2 h 13"/>
                <a:gd name="T86" fmla="*/ 5 w 167"/>
                <a:gd name="T87" fmla="*/ 2 h 13"/>
                <a:gd name="T88" fmla="*/ 5 w 167"/>
                <a:gd name="T89" fmla="*/ 2 h 13"/>
                <a:gd name="T90" fmla="*/ 7 w 167"/>
                <a:gd name="T91" fmla="*/ 2 h 13"/>
                <a:gd name="T92" fmla="*/ 7 w 167"/>
                <a:gd name="T93" fmla="*/ 2 h 13"/>
                <a:gd name="T94" fmla="*/ 7 w 167"/>
                <a:gd name="T95" fmla="*/ 2 h 13"/>
                <a:gd name="T96" fmla="*/ 7 w 167"/>
                <a:gd name="T97" fmla="*/ 2 h 13"/>
                <a:gd name="T98" fmla="*/ 7 w 167"/>
                <a:gd name="T99" fmla="*/ 2 h 13"/>
                <a:gd name="T100" fmla="*/ 7 w 167"/>
                <a:gd name="T101" fmla="*/ 2 h 13"/>
                <a:gd name="T102" fmla="*/ 7 w 167"/>
                <a:gd name="T103" fmla="*/ 2 h 13"/>
                <a:gd name="T104" fmla="*/ 7 w 167"/>
                <a:gd name="T105" fmla="*/ 2 h 13"/>
                <a:gd name="T106" fmla="*/ 7 w 167"/>
                <a:gd name="T107" fmla="*/ 2 h 13"/>
                <a:gd name="T108" fmla="*/ 7 w 167"/>
                <a:gd name="T109" fmla="*/ 2 h 13"/>
                <a:gd name="T110" fmla="*/ 7 w 167"/>
                <a:gd name="T111" fmla="*/ 2 h 13"/>
                <a:gd name="T112" fmla="*/ 8 w 167"/>
                <a:gd name="T113" fmla="*/ 2 h 13"/>
                <a:gd name="T114" fmla="*/ 8 w 167"/>
                <a:gd name="T115" fmla="*/ 2 h 13"/>
                <a:gd name="T116" fmla="*/ 8 w 167"/>
                <a:gd name="T117" fmla="*/ 2 h 13"/>
                <a:gd name="T118" fmla="*/ 9 w 167"/>
                <a:gd name="T119" fmla="*/ 2 h 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 h="13">
                  <a:moveTo>
                    <a:pt x="0" y="4"/>
                  </a:moveTo>
                  <a:lnTo>
                    <a:pt x="0" y="4"/>
                  </a:lnTo>
                  <a:lnTo>
                    <a:pt x="6" y="0"/>
                  </a:lnTo>
                  <a:lnTo>
                    <a:pt x="6" y="4"/>
                  </a:lnTo>
                  <a:lnTo>
                    <a:pt x="13" y="4"/>
                  </a:lnTo>
                  <a:lnTo>
                    <a:pt x="13" y="0"/>
                  </a:lnTo>
                  <a:lnTo>
                    <a:pt x="19" y="4"/>
                  </a:lnTo>
                  <a:lnTo>
                    <a:pt x="19" y="0"/>
                  </a:lnTo>
                  <a:lnTo>
                    <a:pt x="19" y="9"/>
                  </a:lnTo>
                  <a:lnTo>
                    <a:pt x="19" y="0"/>
                  </a:lnTo>
                  <a:lnTo>
                    <a:pt x="19" y="4"/>
                  </a:lnTo>
                  <a:lnTo>
                    <a:pt x="25" y="4"/>
                  </a:lnTo>
                  <a:lnTo>
                    <a:pt x="25" y="0"/>
                  </a:lnTo>
                  <a:lnTo>
                    <a:pt x="32" y="4"/>
                  </a:lnTo>
                  <a:lnTo>
                    <a:pt x="32" y="0"/>
                  </a:lnTo>
                  <a:lnTo>
                    <a:pt x="32" y="4"/>
                  </a:lnTo>
                  <a:lnTo>
                    <a:pt x="39" y="9"/>
                  </a:lnTo>
                  <a:lnTo>
                    <a:pt x="39" y="4"/>
                  </a:lnTo>
                  <a:lnTo>
                    <a:pt x="39" y="0"/>
                  </a:lnTo>
                  <a:lnTo>
                    <a:pt x="45" y="0"/>
                  </a:lnTo>
                  <a:lnTo>
                    <a:pt x="45" y="4"/>
                  </a:lnTo>
                  <a:lnTo>
                    <a:pt x="45" y="0"/>
                  </a:lnTo>
                  <a:lnTo>
                    <a:pt x="45" y="4"/>
                  </a:lnTo>
                  <a:lnTo>
                    <a:pt x="45" y="0"/>
                  </a:lnTo>
                  <a:lnTo>
                    <a:pt x="51" y="4"/>
                  </a:lnTo>
                  <a:lnTo>
                    <a:pt x="51" y="0"/>
                  </a:lnTo>
                  <a:lnTo>
                    <a:pt x="51" y="4"/>
                  </a:lnTo>
                  <a:lnTo>
                    <a:pt x="51" y="0"/>
                  </a:lnTo>
                  <a:lnTo>
                    <a:pt x="51" y="9"/>
                  </a:lnTo>
                  <a:lnTo>
                    <a:pt x="57" y="0"/>
                  </a:lnTo>
                  <a:lnTo>
                    <a:pt x="57" y="4"/>
                  </a:lnTo>
                  <a:lnTo>
                    <a:pt x="57" y="0"/>
                  </a:lnTo>
                  <a:lnTo>
                    <a:pt x="64" y="4"/>
                  </a:lnTo>
                  <a:lnTo>
                    <a:pt x="64" y="0"/>
                  </a:lnTo>
                  <a:lnTo>
                    <a:pt x="71" y="9"/>
                  </a:lnTo>
                  <a:lnTo>
                    <a:pt x="71" y="4"/>
                  </a:lnTo>
                  <a:lnTo>
                    <a:pt x="71" y="0"/>
                  </a:lnTo>
                  <a:lnTo>
                    <a:pt x="71" y="9"/>
                  </a:lnTo>
                  <a:lnTo>
                    <a:pt x="71" y="4"/>
                  </a:lnTo>
                  <a:lnTo>
                    <a:pt x="77" y="4"/>
                  </a:lnTo>
                  <a:lnTo>
                    <a:pt x="77" y="9"/>
                  </a:lnTo>
                  <a:lnTo>
                    <a:pt x="77" y="4"/>
                  </a:lnTo>
                  <a:lnTo>
                    <a:pt x="84" y="9"/>
                  </a:lnTo>
                  <a:lnTo>
                    <a:pt x="84" y="4"/>
                  </a:lnTo>
                  <a:lnTo>
                    <a:pt x="84" y="9"/>
                  </a:lnTo>
                  <a:lnTo>
                    <a:pt x="90" y="9"/>
                  </a:lnTo>
                  <a:lnTo>
                    <a:pt x="90" y="4"/>
                  </a:lnTo>
                  <a:lnTo>
                    <a:pt x="90" y="9"/>
                  </a:lnTo>
                  <a:lnTo>
                    <a:pt x="90" y="0"/>
                  </a:lnTo>
                  <a:lnTo>
                    <a:pt x="96" y="9"/>
                  </a:lnTo>
                  <a:lnTo>
                    <a:pt x="96" y="4"/>
                  </a:lnTo>
                  <a:lnTo>
                    <a:pt x="102" y="4"/>
                  </a:lnTo>
                  <a:lnTo>
                    <a:pt x="102" y="9"/>
                  </a:lnTo>
                  <a:lnTo>
                    <a:pt x="110" y="9"/>
                  </a:lnTo>
                  <a:lnTo>
                    <a:pt x="116" y="9"/>
                  </a:lnTo>
                  <a:lnTo>
                    <a:pt x="116" y="4"/>
                  </a:lnTo>
                  <a:lnTo>
                    <a:pt x="122" y="9"/>
                  </a:lnTo>
                  <a:lnTo>
                    <a:pt x="122" y="4"/>
                  </a:lnTo>
                  <a:lnTo>
                    <a:pt x="128" y="9"/>
                  </a:lnTo>
                  <a:lnTo>
                    <a:pt x="128" y="4"/>
                  </a:lnTo>
                  <a:lnTo>
                    <a:pt x="128" y="9"/>
                  </a:lnTo>
                  <a:lnTo>
                    <a:pt x="135" y="4"/>
                  </a:lnTo>
                  <a:lnTo>
                    <a:pt x="135" y="9"/>
                  </a:lnTo>
                  <a:lnTo>
                    <a:pt x="141" y="9"/>
                  </a:lnTo>
                  <a:lnTo>
                    <a:pt x="141" y="4"/>
                  </a:lnTo>
                  <a:lnTo>
                    <a:pt x="148" y="9"/>
                  </a:lnTo>
                  <a:lnTo>
                    <a:pt x="154" y="9"/>
                  </a:lnTo>
                  <a:lnTo>
                    <a:pt x="161" y="9"/>
                  </a:lnTo>
                  <a:lnTo>
                    <a:pt x="167" y="13"/>
                  </a:lnTo>
                  <a:lnTo>
                    <a:pt x="167" y="9"/>
                  </a:lnTo>
                  <a:lnTo>
                    <a:pt x="167" y="13"/>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03634" name="Group 146"/>
          <p:cNvGrpSpPr>
            <a:grpSpLocks/>
          </p:cNvGrpSpPr>
          <p:nvPr/>
        </p:nvGrpSpPr>
        <p:grpSpPr bwMode="auto">
          <a:xfrm>
            <a:off x="4699000" y="5572125"/>
            <a:ext cx="963613" cy="300038"/>
            <a:chOff x="2780" y="3510"/>
            <a:chExt cx="607" cy="189"/>
          </a:xfrm>
        </p:grpSpPr>
        <p:sp>
          <p:nvSpPr>
            <p:cNvPr id="31789" name="Freeform 105"/>
            <p:cNvSpPr>
              <a:spLocks/>
            </p:cNvSpPr>
            <p:nvPr/>
          </p:nvSpPr>
          <p:spPr bwMode="auto">
            <a:xfrm>
              <a:off x="2898" y="3523"/>
              <a:ext cx="384" cy="176"/>
            </a:xfrm>
            <a:custGeom>
              <a:avLst/>
              <a:gdLst>
                <a:gd name="T0" fmla="*/ 1 w 601"/>
                <a:gd name="T1" fmla="*/ 0 h 273"/>
                <a:gd name="T2" fmla="*/ 1 w 601"/>
                <a:gd name="T3" fmla="*/ 1 h 273"/>
                <a:gd name="T4" fmla="*/ 1 w 601"/>
                <a:gd name="T5" fmla="*/ 0 h 273"/>
                <a:gd name="T6" fmla="*/ 1 w 601"/>
                <a:gd name="T7" fmla="*/ 1 h 273"/>
                <a:gd name="T8" fmla="*/ 1 w 601"/>
                <a:gd name="T9" fmla="*/ 1 h 273"/>
                <a:gd name="T10" fmla="*/ 1 w 601"/>
                <a:gd name="T11" fmla="*/ 1 h 273"/>
                <a:gd name="T12" fmla="*/ 1 w 601"/>
                <a:gd name="T13" fmla="*/ 1 h 273"/>
                <a:gd name="T14" fmla="*/ 1 w 601"/>
                <a:gd name="T15" fmla="*/ 1 h 273"/>
                <a:gd name="T16" fmla="*/ 1 w 601"/>
                <a:gd name="T17" fmla="*/ 1 h 273"/>
                <a:gd name="T18" fmla="*/ 1 w 601"/>
                <a:gd name="T19" fmla="*/ 1 h 273"/>
                <a:gd name="T20" fmla="*/ 1 w 601"/>
                <a:gd name="T21" fmla="*/ 1 h 273"/>
                <a:gd name="T22" fmla="*/ 1 w 601"/>
                <a:gd name="T23" fmla="*/ 1 h 273"/>
                <a:gd name="T24" fmla="*/ 1 w 601"/>
                <a:gd name="T25" fmla="*/ 1 h 273"/>
                <a:gd name="T26" fmla="*/ 1 w 601"/>
                <a:gd name="T27" fmla="*/ 1 h 273"/>
                <a:gd name="T28" fmla="*/ 1 w 601"/>
                <a:gd name="T29" fmla="*/ 1 h 273"/>
                <a:gd name="T30" fmla="*/ 1 w 601"/>
                <a:gd name="T31" fmla="*/ 1 h 273"/>
                <a:gd name="T32" fmla="*/ 1 w 601"/>
                <a:gd name="T33" fmla="*/ 1 h 273"/>
                <a:gd name="T34" fmla="*/ 1 w 601"/>
                <a:gd name="T35" fmla="*/ 1 h 273"/>
                <a:gd name="T36" fmla="*/ 1 w 601"/>
                <a:gd name="T37" fmla="*/ 1 h 273"/>
                <a:gd name="T38" fmla="*/ 1 w 601"/>
                <a:gd name="T39" fmla="*/ 1 h 273"/>
                <a:gd name="T40" fmla="*/ 1 w 601"/>
                <a:gd name="T41" fmla="*/ 1 h 273"/>
                <a:gd name="T42" fmla="*/ 1 w 601"/>
                <a:gd name="T43" fmla="*/ 1 h 273"/>
                <a:gd name="T44" fmla="*/ 1 w 601"/>
                <a:gd name="T45" fmla="*/ 1 h 273"/>
                <a:gd name="T46" fmla="*/ 1 w 601"/>
                <a:gd name="T47" fmla="*/ 1 h 273"/>
                <a:gd name="T48" fmla="*/ 1 w 601"/>
                <a:gd name="T49" fmla="*/ 1 h 273"/>
                <a:gd name="T50" fmla="*/ 1 w 601"/>
                <a:gd name="T51" fmla="*/ 1 h 273"/>
                <a:gd name="T52" fmla="*/ 1 w 601"/>
                <a:gd name="T53" fmla="*/ 1 h 273"/>
                <a:gd name="T54" fmla="*/ 1 w 601"/>
                <a:gd name="T55" fmla="*/ 1 h 273"/>
                <a:gd name="T56" fmla="*/ 1 w 601"/>
                <a:gd name="T57" fmla="*/ 1 h 273"/>
                <a:gd name="T58" fmla="*/ 1 w 601"/>
                <a:gd name="T59" fmla="*/ 1 h 273"/>
                <a:gd name="T60" fmla="*/ 1 w 601"/>
                <a:gd name="T61" fmla="*/ 1 h 273"/>
                <a:gd name="T62" fmla="*/ 2 w 601"/>
                <a:gd name="T63" fmla="*/ 1 h 273"/>
                <a:gd name="T64" fmla="*/ 2 w 601"/>
                <a:gd name="T65" fmla="*/ 1 h 273"/>
                <a:gd name="T66" fmla="*/ 2 w 601"/>
                <a:gd name="T67" fmla="*/ 1 h 273"/>
                <a:gd name="T68" fmla="*/ 2 w 601"/>
                <a:gd name="T69" fmla="*/ 1 h 273"/>
                <a:gd name="T70" fmla="*/ 2 w 601"/>
                <a:gd name="T71" fmla="*/ 1 h 273"/>
                <a:gd name="T72" fmla="*/ 2 w 601"/>
                <a:gd name="T73" fmla="*/ 1 h 273"/>
                <a:gd name="T74" fmla="*/ 2 w 601"/>
                <a:gd name="T75" fmla="*/ 1 h 273"/>
                <a:gd name="T76" fmla="*/ 2 w 601"/>
                <a:gd name="T77" fmla="*/ 1 h 273"/>
                <a:gd name="T78" fmla="*/ 2 w 601"/>
                <a:gd name="T79" fmla="*/ 1 h 273"/>
                <a:gd name="T80" fmla="*/ 2 w 601"/>
                <a:gd name="T81" fmla="*/ 1 h 273"/>
                <a:gd name="T82" fmla="*/ 2 w 601"/>
                <a:gd name="T83" fmla="*/ 1 h 273"/>
                <a:gd name="T84" fmla="*/ 2 w 601"/>
                <a:gd name="T85" fmla="*/ 1 h 273"/>
                <a:gd name="T86" fmla="*/ 2 w 601"/>
                <a:gd name="T87" fmla="*/ 1 h 273"/>
                <a:gd name="T88" fmla="*/ 2 w 601"/>
                <a:gd name="T89" fmla="*/ 1 h 273"/>
                <a:gd name="T90" fmla="*/ 2 w 601"/>
                <a:gd name="T91" fmla="*/ 1 h 273"/>
                <a:gd name="T92" fmla="*/ 2 w 601"/>
                <a:gd name="T93" fmla="*/ 1 h 273"/>
                <a:gd name="T94" fmla="*/ 2 w 601"/>
                <a:gd name="T95" fmla="*/ 1 h 273"/>
                <a:gd name="T96" fmla="*/ 2 w 601"/>
                <a:gd name="T97" fmla="*/ 1 h 273"/>
                <a:gd name="T98" fmla="*/ 2 w 601"/>
                <a:gd name="T99" fmla="*/ 1 h 273"/>
                <a:gd name="T100" fmla="*/ 3 w 601"/>
                <a:gd name="T101" fmla="*/ 1 h 273"/>
                <a:gd name="T102" fmla="*/ 3 w 601"/>
                <a:gd name="T103" fmla="*/ 1 h 273"/>
                <a:gd name="T104" fmla="*/ 3 w 601"/>
                <a:gd name="T105" fmla="*/ 1 h 273"/>
                <a:gd name="T106" fmla="*/ 3 w 601"/>
                <a:gd name="T107" fmla="*/ 1 h 273"/>
                <a:gd name="T108" fmla="*/ 3 w 601"/>
                <a:gd name="T109" fmla="*/ 1 h 273"/>
                <a:gd name="T110" fmla="*/ 3 w 601"/>
                <a:gd name="T111" fmla="*/ 1 h 273"/>
                <a:gd name="T112" fmla="*/ 3 w 601"/>
                <a:gd name="T113" fmla="*/ 1 h 273"/>
                <a:gd name="T114" fmla="*/ 3 w 601"/>
                <a:gd name="T115" fmla="*/ 1 h 273"/>
                <a:gd name="T116" fmla="*/ 3 w 601"/>
                <a:gd name="T117" fmla="*/ 1 h 273"/>
                <a:gd name="T118" fmla="*/ 3 w 601"/>
                <a:gd name="T119" fmla="*/ 1 h 273"/>
                <a:gd name="T120" fmla="*/ 3 w 601"/>
                <a:gd name="T121" fmla="*/ 1 h 2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01" h="273">
                  <a:moveTo>
                    <a:pt x="0" y="7"/>
                  </a:moveTo>
                  <a:lnTo>
                    <a:pt x="0" y="14"/>
                  </a:lnTo>
                  <a:lnTo>
                    <a:pt x="4" y="7"/>
                  </a:lnTo>
                  <a:lnTo>
                    <a:pt x="4" y="14"/>
                  </a:lnTo>
                  <a:lnTo>
                    <a:pt x="9" y="14"/>
                  </a:lnTo>
                  <a:lnTo>
                    <a:pt x="9" y="7"/>
                  </a:lnTo>
                  <a:lnTo>
                    <a:pt x="13" y="7"/>
                  </a:lnTo>
                  <a:lnTo>
                    <a:pt x="13" y="14"/>
                  </a:lnTo>
                  <a:lnTo>
                    <a:pt x="13" y="0"/>
                  </a:lnTo>
                  <a:lnTo>
                    <a:pt x="13" y="14"/>
                  </a:lnTo>
                  <a:lnTo>
                    <a:pt x="17" y="7"/>
                  </a:lnTo>
                  <a:lnTo>
                    <a:pt x="17" y="14"/>
                  </a:lnTo>
                  <a:lnTo>
                    <a:pt x="17" y="0"/>
                  </a:lnTo>
                  <a:lnTo>
                    <a:pt x="22" y="14"/>
                  </a:lnTo>
                  <a:lnTo>
                    <a:pt x="22" y="0"/>
                  </a:lnTo>
                  <a:lnTo>
                    <a:pt x="22" y="7"/>
                  </a:lnTo>
                  <a:lnTo>
                    <a:pt x="26" y="7"/>
                  </a:lnTo>
                  <a:lnTo>
                    <a:pt x="26" y="0"/>
                  </a:lnTo>
                  <a:lnTo>
                    <a:pt x="26" y="14"/>
                  </a:lnTo>
                  <a:lnTo>
                    <a:pt x="26" y="0"/>
                  </a:lnTo>
                  <a:lnTo>
                    <a:pt x="31" y="0"/>
                  </a:lnTo>
                  <a:lnTo>
                    <a:pt x="31" y="7"/>
                  </a:lnTo>
                  <a:lnTo>
                    <a:pt x="31" y="0"/>
                  </a:lnTo>
                  <a:lnTo>
                    <a:pt x="35" y="7"/>
                  </a:lnTo>
                  <a:lnTo>
                    <a:pt x="35" y="0"/>
                  </a:lnTo>
                  <a:lnTo>
                    <a:pt x="35" y="14"/>
                  </a:lnTo>
                  <a:lnTo>
                    <a:pt x="40" y="0"/>
                  </a:lnTo>
                  <a:lnTo>
                    <a:pt x="40" y="14"/>
                  </a:lnTo>
                  <a:lnTo>
                    <a:pt x="40" y="0"/>
                  </a:lnTo>
                  <a:lnTo>
                    <a:pt x="40" y="7"/>
                  </a:lnTo>
                  <a:lnTo>
                    <a:pt x="44" y="14"/>
                  </a:lnTo>
                  <a:lnTo>
                    <a:pt x="44" y="7"/>
                  </a:lnTo>
                  <a:lnTo>
                    <a:pt x="44" y="14"/>
                  </a:lnTo>
                  <a:lnTo>
                    <a:pt x="44" y="7"/>
                  </a:lnTo>
                  <a:lnTo>
                    <a:pt x="49" y="14"/>
                  </a:lnTo>
                  <a:lnTo>
                    <a:pt x="49" y="7"/>
                  </a:lnTo>
                  <a:lnTo>
                    <a:pt x="53" y="7"/>
                  </a:lnTo>
                  <a:lnTo>
                    <a:pt x="53" y="14"/>
                  </a:lnTo>
                  <a:lnTo>
                    <a:pt x="58" y="14"/>
                  </a:lnTo>
                  <a:lnTo>
                    <a:pt x="62" y="14"/>
                  </a:lnTo>
                  <a:lnTo>
                    <a:pt x="66" y="14"/>
                  </a:lnTo>
                  <a:lnTo>
                    <a:pt x="66" y="7"/>
                  </a:lnTo>
                  <a:lnTo>
                    <a:pt x="66" y="14"/>
                  </a:lnTo>
                  <a:lnTo>
                    <a:pt x="71" y="14"/>
                  </a:lnTo>
                  <a:lnTo>
                    <a:pt x="71" y="7"/>
                  </a:lnTo>
                  <a:lnTo>
                    <a:pt x="75" y="14"/>
                  </a:lnTo>
                  <a:lnTo>
                    <a:pt x="80" y="7"/>
                  </a:lnTo>
                  <a:lnTo>
                    <a:pt x="80" y="14"/>
                  </a:lnTo>
                  <a:lnTo>
                    <a:pt x="80" y="7"/>
                  </a:lnTo>
                  <a:lnTo>
                    <a:pt x="80" y="14"/>
                  </a:lnTo>
                  <a:lnTo>
                    <a:pt x="84" y="14"/>
                  </a:lnTo>
                  <a:lnTo>
                    <a:pt x="84" y="28"/>
                  </a:lnTo>
                  <a:lnTo>
                    <a:pt x="84" y="14"/>
                  </a:lnTo>
                  <a:lnTo>
                    <a:pt x="89" y="14"/>
                  </a:lnTo>
                  <a:lnTo>
                    <a:pt x="93" y="14"/>
                  </a:lnTo>
                  <a:lnTo>
                    <a:pt x="98" y="7"/>
                  </a:lnTo>
                  <a:lnTo>
                    <a:pt x="98" y="14"/>
                  </a:lnTo>
                  <a:lnTo>
                    <a:pt x="98" y="7"/>
                  </a:lnTo>
                  <a:lnTo>
                    <a:pt x="102" y="14"/>
                  </a:lnTo>
                  <a:lnTo>
                    <a:pt x="107" y="14"/>
                  </a:lnTo>
                  <a:lnTo>
                    <a:pt x="107" y="7"/>
                  </a:lnTo>
                  <a:lnTo>
                    <a:pt x="111" y="14"/>
                  </a:lnTo>
                  <a:lnTo>
                    <a:pt x="115" y="14"/>
                  </a:lnTo>
                  <a:lnTo>
                    <a:pt x="120" y="14"/>
                  </a:lnTo>
                  <a:lnTo>
                    <a:pt x="120" y="28"/>
                  </a:lnTo>
                  <a:lnTo>
                    <a:pt x="120" y="14"/>
                  </a:lnTo>
                  <a:lnTo>
                    <a:pt x="120" y="28"/>
                  </a:lnTo>
                  <a:lnTo>
                    <a:pt x="120" y="14"/>
                  </a:lnTo>
                  <a:lnTo>
                    <a:pt x="124" y="14"/>
                  </a:lnTo>
                  <a:lnTo>
                    <a:pt x="124" y="28"/>
                  </a:lnTo>
                  <a:lnTo>
                    <a:pt x="129" y="43"/>
                  </a:lnTo>
                  <a:lnTo>
                    <a:pt x="129" y="50"/>
                  </a:lnTo>
                  <a:lnTo>
                    <a:pt x="129" y="72"/>
                  </a:lnTo>
                  <a:lnTo>
                    <a:pt x="129" y="86"/>
                  </a:lnTo>
                  <a:lnTo>
                    <a:pt x="129" y="100"/>
                  </a:lnTo>
                  <a:lnTo>
                    <a:pt x="133" y="122"/>
                  </a:lnTo>
                  <a:lnTo>
                    <a:pt x="133" y="136"/>
                  </a:lnTo>
                  <a:lnTo>
                    <a:pt x="133" y="158"/>
                  </a:lnTo>
                  <a:lnTo>
                    <a:pt x="133" y="172"/>
                  </a:lnTo>
                  <a:lnTo>
                    <a:pt x="133" y="165"/>
                  </a:lnTo>
                  <a:lnTo>
                    <a:pt x="138" y="201"/>
                  </a:lnTo>
                  <a:lnTo>
                    <a:pt x="138" y="215"/>
                  </a:lnTo>
                  <a:lnTo>
                    <a:pt x="138" y="230"/>
                  </a:lnTo>
                  <a:lnTo>
                    <a:pt x="142" y="230"/>
                  </a:lnTo>
                  <a:lnTo>
                    <a:pt x="142" y="244"/>
                  </a:lnTo>
                  <a:lnTo>
                    <a:pt x="142" y="251"/>
                  </a:lnTo>
                  <a:lnTo>
                    <a:pt x="147" y="244"/>
                  </a:lnTo>
                  <a:lnTo>
                    <a:pt x="147" y="251"/>
                  </a:lnTo>
                  <a:lnTo>
                    <a:pt x="147" y="259"/>
                  </a:lnTo>
                  <a:lnTo>
                    <a:pt x="147" y="244"/>
                  </a:lnTo>
                  <a:lnTo>
                    <a:pt x="151" y="259"/>
                  </a:lnTo>
                  <a:lnTo>
                    <a:pt x="151" y="251"/>
                  </a:lnTo>
                  <a:lnTo>
                    <a:pt x="151" y="259"/>
                  </a:lnTo>
                  <a:lnTo>
                    <a:pt x="156" y="259"/>
                  </a:lnTo>
                  <a:lnTo>
                    <a:pt x="156" y="266"/>
                  </a:lnTo>
                  <a:lnTo>
                    <a:pt x="156" y="259"/>
                  </a:lnTo>
                  <a:lnTo>
                    <a:pt x="160" y="259"/>
                  </a:lnTo>
                  <a:lnTo>
                    <a:pt x="160" y="266"/>
                  </a:lnTo>
                  <a:lnTo>
                    <a:pt x="164" y="259"/>
                  </a:lnTo>
                  <a:lnTo>
                    <a:pt x="164" y="266"/>
                  </a:lnTo>
                  <a:lnTo>
                    <a:pt x="164" y="259"/>
                  </a:lnTo>
                  <a:lnTo>
                    <a:pt x="164" y="266"/>
                  </a:lnTo>
                  <a:lnTo>
                    <a:pt x="169" y="259"/>
                  </a:lnTo>
                  <a:lnTo>
                    <a:pt x="169" y="266"/>
                  </a:lnTo>
                  <a:lnTo>
                    <a:pt x="169" y="273"/>
                  </a:lnTo>
                  <a:lnTo>
                    <a:pt x="169" y="259"/>
                  </a:lnTo>
                  <a:lnTo>
                    <a:pt x="169" y="273"/>
                  </a:lnTo>
                  <a:lnTo>
                    <a:pt x="173" y="259"/>
                  </a:lnTo>
                  <a:lnTo>
                    <a:pt x="173" y="266"/>
                  </a:lnTo>
                  <a:lnTo>
                    <a:pt x="173" y="259"/>
                  </a:lnTo>
                  <a:lnTo>
                    <a:pt x="178" y="266"/>
                  </a:lnTo>
                  <a:lnTo>
                    <a:pt x="178" y="259"/>
                  </a:lnTo>
                  <a:lnTo>
                    <a:pt x="178" y="266"/>
                  </a:lnTo>
                  <a:lnTo>
                    <a:pt x="178" y="259"/>
                  </a:lnTo>
                  <a:lnTo>
                    <a:pt x="182" y="259"/>
                  </a:lnTo>
                  <a:lnTo>
                    <a:pt x="182" y="266"/>
                  </a:lnTo>
                  <a:lnTo>
                    <a:pt x="182" y="259"/>
                  </a:lnTo>
                  <a:lnTo>
                    <a:pt x="187" y="273"/>
                  </a:lnTo>
                  <a:lnTo>
                    <a:pt x="187" y="259"/>
                  </a:lnTo>
                  <a:lnTo>
                    <a:pt x="191" y="259"/>
                  </a:lnTo>
                  <a:lnTo>
                    <a:pt x="196" y="259"/>
                  </a:lnTo>
                  <a:lnTo>
                    <a:pt x="196" y="266"/>
                  </a:lnTo>
                  <a:lnTo>
                    <a:pt x="196" y="259"/>
                  </a:lnTo>
                  <a:lnTo>
                    <a:pt x="196" y="266"/>
                  </a:lnTo>
                  <a:lnTo>
                    <a:pt x="196" y="259"/>
                  </a:lnTo>
                  <a:lnTo>
                    <a:pt x="200" y="259"/>
                  </a:lnTo>
                  <a:lnTo>
                    <a:pt x="205" y="259"/>
                  </a:lnTo>
                  <a:lnTo>
                    <a:pt x="209" y="251"/>
                  </a:lnTo>
                  <a:lnTo>
                    <a:pt x="209" y="259"/>
                  </a:lnTo>
                  <a:lnTo>
                    <a:pt x="213" y="259"/>
                  </a:lnTo>
                  <a:lnTo>
                    <a:pt x="213" y="266"/>
                  </a:lnTo>
                  <a:lnTo>
                    <a:pt x="213" y="244"/>
                  </a:lnTo>
                  <a:lnTo>
                    <a:pt x="213" y="251"/>
                  </a:lnTo>
                  <a:lnTo>
                    <a:pt x="218" y="259"/>
                  </a:lnTo>
                  <a:lnTo>
                    <a:pt x="218" y="251"/>
                  </a:lnTo>
                  <a:lnTo>
                    <a:pt x="218" y="266"/>
                  </a:lnTo>
                  <a:lnTo>
                    <a:pt x="218" y="259"/>
                  </a:lnTo>
                  <a:lnTo>
                    <a:pt x="222" y="259"/>
                  </a:lnTo>
                  <a:lnTo>
                    <a:pt x="222" y="251"/>
                  </a:lnTo>
                  <a:lnTo>
                    <a:pt x="222" y="259"/>
                  </a:lnTo>
                  <a:lnTo>
                    <a:pt x="227" y="259"/>
                  </a:lnTo>
                  <a:lnTo>
                    <a:pt x="227" y="251"/>
                  </a:lnTo>
                  <a:lnTo>
                    <a:pt x="227" y="244"/>
                  </a:lnTo>
                  <a:lnTo>
                    <a:pt x="231" y="244"/>
                  </a:lnTo>
                  <a:lnTo>
                    <a:pt x="231" y="251"/>
                  </a:lnTo>
                  <a:lnTo>
                    <a:pt x="231" y="244"/>
                  </a:lnTo>
                  <a:lnTo>
                    <a:pt x="231" y="259"/>
                  </a:lnTo>
                  <a:lnTo>
                    <a:pt x="236" y="251"/>
                  </a:lnTo>
                  <a:lnTo>
                    <a:pt x="236" y="244"/>
                  </a:lnTo>
                  <a:lnTo>
                    <a:pt x="236" y="251"/>
                  </a:lnTo>
                  <a:lnTo>
                    <a:pt x="240" y="251"/>
                  </a:lnTo>
                  <a:lnTo>
                    <a:pt x="240" y="259"/>
                  </a:lnTo>
                  <a:lnTo>
                    <a:pt x="245" y="251"/>
                  </a:lnTo>
                  <a:lnTo>
                    <a:pt x="245" y="259"/>
                  </a:lnTo>
                  <a:lnTo>
                    <a:pt x="245" y="251"/>
                  </a:lnTo>
                  <a:lnTo>
                    <a:pt x="249" y="251"/>
                  </a:lnTo>
                  <a:lnTo>
                    <a:pt x="249" y="244"/>
                  </a:lnTo>
                  <a:lnTo>
                    <a:pt x="254" y="251"/>
                  </a:lnTo>
                  <a:lnTo>
                    <a:pt x="254" y="244"/>
                  </a:lnTo>
                  <a:lnTo>
                    <a:pt x="254" y="251"/>
                  </a:lnTo>
                  <a:lnTo>
                    <a:pt x="254" y="237"/>
                  </a:lnTo>
                  <a:lnTo>
                    <a:pt x="258" y="251"/>
                  </a:lnTo>
                  <a:lnTo>
                    <a:pt x="258" y="237"/>
                  </a:lnTo>
                  <a:lnTo>
                    <a:pt x="258" y="251"/>
                  </a:lnTo>
                  <a:lnTo>
                    <a:pt x="262" y="251"/>
                  </a:lnTo>
                  <a:lnTo>
                    <a:pt x="262" y="244"/>
                  </a:lnTo>
                  <a:lnTo>
                    <a:pt x="267" y="230"/>
                  </a:lnTo>
                  <a:lnTo>
                    <a:pt x="267" y="237"/>
                  </a:lnTo>
                  <a:lnTo>
                    <a:pt x="267" y="244"/>
                  </a:lnTo>
                  <a:lnTo>
                    <a:pt x="267" y="237"/>
                  </a:lnTo>
                  <a:lnTo>
                    <a:pt x="271" y="237"/>
                  </a:lnTo>
                  <a:lnTo>
                    <a:pt x="271" y="244"/>
                  </a:lnTo>
                  <a:lnTo>
                    <a:pt x="271" y="237"/>
                  </a:lnTo>
                  <a:lnTo>
                    <a:pt x="276" y="244"/>
                  </a:lnTo>
                  <a:lnTo>
                    <a:pt x="276" y="237"/>
                  </a:lnTo>
                  <a:lnTo>
                    <a:pt x="276" y="244"/>
                  </a:lnTo>
                  <a:lnTo>
                    <a:pt x="280" y="237"/>
                  </a:lnTo>
                  <a:lnTo>
                    <a:pt x="280" y="244"/>
                  </a:lnTo>
                  <a:lnTo>
                    <a:pt x="280" y="237"/>
                  </a:lnTo>
                  <a:lnTo>
                    <a:pt x="280" y="244"/>
                  </a:lnTo>
                  <a:lnTo>
                    <a:pt x="285" y="237"/>
                  </a:lnTo>
                  <a:lnTo>
                    <a:pt x="285" y="244"/>
                  </a:lnTo>
                  <a:lnTo>
                    <a:pt x="285" y="230"/>
                  </a:lnTo>
                  <a:lnTo>
                    <a:pt x="289" y="244"/>
                  </a:lnTo>
                  <a:lnTo>
                    <a:pt x="289" y="237"/>
                  </a:lnTo>
                  <a:lnTo>
                    <a:pt x="289" y="230"/>
                  </a:lnTo>
                  <a:lnTo>
                    <a:pt x="294" y="244"/>
                  </a:lnTo>
                  <a:lnTo>
                    <a:pt x="294" y="237"/>
                  </a:lnTo>
                  <a:lnTo>
                    <a:pt x="294" y="244"/>
                  </a:lnTo>
                  <a:lnTo>
                    <a:pt x="294" y="237"/>
                  </a:lnTo>
                  <a:lnTo>
                    <a:pt x="298" y="244"/>
                  </a:lnTo>
                  <a:lnTo>
                    <a:pt x="298" y="230"/>
                  </a:lnTo>
                  <a:lnTo>
                    <a:pt x="303" y="230"/>
                  </a:lnTo>
                  <a:lnTo>
                    <a:pt x="303" y="237"/>
                  </a:lnTo>
                  <a:lnTo>
                    <a:pt x="303" y="244"/>
                  </a:lnTo>
                  <a:lnTo>
                    <a:pt x="307" y="230"/>
                  </a:lnTo>
                  <a:lnTo>
                    <a:pt x="307" y="223"/>
                  </a:lnTo>
                  <a:lnTo>
                    <a:pt x="307" y="230"/>
                  </a:lnTo>
                  <a:lnTo>
                    <a:pt x="307" y="223"/>
                  </a:lnTo>
                  <a:lnTo>
                    <a:pt x="311" y="223"/>
                  </a:lnTo>
                  <a:lnTo>
                    <a:pt x="311" y="215"/>
                  </a:lnTo>
                  <a:lnTo>
                    <a:pt x="311" y="230"/>
                  </a:lnTo>
                  <a:lnTo>
                    <a:pt x="311" y="215"/>
                  </a:lnTo>
                  <a:lnTo>
                    <a:pt x="311" y="230"/>
                  </a:lnTo>
                  <a:lnTo>
                    <a:pt x="316" y="223"/>
                  </a:lnTo>
                  <a:lnTo>
                    <a:pt x="320" y="223"/>
                  </a:lnTo>
                  <a:lnTo>
                    <a:pt x="320" y="230"/>
                  </a:lnTo>
                  <a:lnTo>
                    <a:pt x="320" y="223"/>
                  </a:lnTo>
                  <a:lnTo>
                    <a:pt x="325" y="215"/>
                  </a:lnTo>
                  <a:lnTo>
                    <a:pt x="325" y="223"/>
                  </a:lnTo>
                  <a:lnTo>
                    <a:pt x="325" y="230"/>
                  </a:lnTo>
                  <a:lnTo>
                    <a:pt x="329" y="223"/>
                  </a:lnTo>
                  <a:lnTo>
                    <a:pt x="329" y="230"/>
                  </a:lnTo>
                  <a:lnTo>
                    <a:pt x="329" y="223"/>
                  </a:lnTo>
                  <a:lnTo>
                    <a:pt x="334" y="230"/>
                  </a:lnTo>
                  <a:lnTo>
                    <a:pt x="334" y="223"/>
                  </a:lnTo>
                  <a:lnTo>
                    <a:pt x="338" y="230"/>
                  </a:lnTo>
                  <a:lnTo>
                    <a:pt x="338" y="215"/>
                  </a:lnTo>
                  <a:lnTo>
                    <a:pt x="343" y="215"/>
                  </a:lnTo>
                  <a:lnTo>
                    <a:pt x="343" y="223"/>
                  </a:lnTo>
                  <a:lnTo>
                    <a:pt x="343" y="215"/>
                  </a:lnTo>
                  <a:lnTo>
                    <a:pt x="343" y="223"/>
                  </a:lnTo>
                  <a:lnTo>
                    <a:pt x="347" y="215"/>
                  </a:lnTo>
                  <a:lnTo>
                    <a:pt x="347" y="237"/>
                  </a:lnTo>
                  <a:lnTo>
                    <a:pt x="347" y="223"/>
                  </a:lnTo>
                  <a:lnTo>
                    <a:pt x="347" y="215"/>
                  </a:lnTo>
                  <a:lnTo>
                    <a:pt x="352" y="215"/>
                  </a:lnTo>
                  <a:lnTo>
                    <a:pt x="352" y="223"/>
                  </a:lnTo>
                  <a:lnTo>
                    <a:pt x="352" y="215"/>
                  </a:lnTo>
                  <a:lnTo>
                    <a:pt x="356" y="230"/>
                  </a:lnTo>
                  <a:lnTo>
                    <a:pt x="356" y="223"/>
                  </a:lnTo>
                  <a:lnTo>
                    <a:pt x="356" y="215"/>
                  </a:lnTo>
                  <a:lnTo>
                    <a:pt x="360" y="215"/>
                  </a:lnTo>
                  <a:lnTo>
                    <a:pt x="360" y="223"/>
                  </a:lnTo>
                  <a:lnTo>
                    <a:pt x="360" y="215"/>
                  </a:lnTo>
                  <a:lnTo>
                    <a:pt x="365" y="215"/>
                  </a:lnTo>
                  <a:lnTo>
                    <a:pt x="365" y="223"/>
                  </a:lnTo>
                  <a:lnTo>
                    <a:pt x="365" y="215"/>
                  </a:lnTo>
                  <a:lnTo>
                    <a:pt x="369" y="215"/>
                  </a:lnTo>
                  <a:lnTo>
                    <a:pt x="374" y="215"/>
                  </a:lnTo>
                  <a:lnTo>
                    <a:pt x="374" y="201"/>
                  </a:lnTo>
                  <a:lnTo>
                    <a:pt x="374" y="215"/>
                  </a:lnTo>
                  <a:lnTo>
                    <a:pt x="378" y="215"/>
                  </a:lnTo>
                  <a:lnTo>
                    <a:pt x="378" y="201"/>
                  </a:lnTo>
                  <a:lnTo>
                    <a:pt x="378" y="215"/>
                  </a:lnTo>
                  <a:lnTo>
                    <a:pt x="383" y="215"/>
                  </a:lnTo>
                  <a:lnTo>
                    <a:pt x="383" y="201"/>
                  </a:lnTo>
                  <a:lnTo>
                    <a:pt x="383" y="215"/>
                  </a:lnTo>
                  <a:lnTo>
                    <a:pt x="383" y="201"/>
                  </a:lnTo>
                  <a:lnTo>
                    <a:pt x="387" y="215"/>
                  </a:lnTo>
                  <a:lnTo>
                    <a:pt x="392" y="215"/>
                  </a:lnTo>
                  <a:lnTo>
                    <a:pt x="396" y="201"/>
                  </a:lnTo>
                  <a:lnTo>
                    <a:pt x="396" y="215"/>
                  </a:lnTo>
                  <a:lnTo>
                    <a:pt x="396" y="201"/>
                  </a:lnTo>
                  <a:lnTo>
                    <a:pt x="401" y="201"/>
                  </a:lnTo>
                  <a:lnTo>
                    <a:pt x="401" y="215"/>
                  </a:lnTo>
                  <a:lnTo>
                    <a:pt x="401" y="201"/>
                  </a:lnTo>
                  <a:lnTo>
                    <a:pt x="401" y="215"/>
                  </a:lnTo>
                  <a:lnTo>
                    <a:pt x="405" y="201"/>
                  </a:lnTo>
                  <a:lnTo>
                    <a:pt x="405" y="215"/>
                  </a:lnTo>
                  <a:lnTo>
                    <a:pt x="405" y="201"/>
                  </a:lnTo>
                  <a:lnTo>
                    <a:pt x="409" y="194"/>
                  </a:lnTo>
                  <a:lnTo>
                    <a:pt x="409" y="215"/>
                  </a:lnTo>
                  <a:lnTo>
                    <a:pt x="409" y="201"/>
                  </a:lnTo>
                  <a:lnTo>
                    <a:pt x="409" y="215"/>
                  </a:lnTo>
                  <a:lnTo>
                    <a:pt x="414" y="201"/>
                  </a:lnTo>
                  <a:lnTo>
                    <a:pt x="414" y="215"/>
                  </a:lnTo>
                  <a:lnTo>
                    <a:pt x="414" y="201"/>
                  </a:lnTo>
                  <a:lnTo>
                    <a:pt x="418" y="201"/>
                  </a:lnTo>
                  <a:lnTo>
                    <a:pt x="418" y="215"/>
                  </a:lnTo>
                  <a:lnTo>
                    <a:pt x="418" y="201"/>
                  </a:lnTo>
                  <a:lnTo>
                    <a:pt x="418" y="215"/>
                  </a:lnTo>
                  <a:lnTo>
                    <a:pt x="418" y="201"/>
                  </a:lnTo>
                  <a:lnTo>
                    <a:pt x="423" y="201"/>
                  </a:lnTo>
                  <a:lnTo>
                    <a:pt x="427" y="201"/>
                  </a:lnTo>
                  <a:lnTo>
                    <a:pt x="432" y="201"/>
                  </a:lnTo>
                  <a:lnTo>
                    <a:pt x="436" y="201"/>
                  </a:lnTo>
                  <a:lnTo>
                    <a:pt x="436" y="215"/>
                  </a:lnTo>
                  <a:lnTo>
                    <a:pt x="436" y="201"/>
                  </a:lnTo>
                  <a:lnTo>
                    <a:pt x="441" y="215"/>
                  </a:lnTo>
                  <a:lnTo>
                    <a:pt x="441" y="201"/>
                  </a:lnTo>
                  <a:lnTo>
                    <a:pt x="445" y="201"/>
                  </a:lnTo>
                  <a:lnTo>
                    <a:pt x="445" y="187"/>
                  </a:lnTo>
                  <a:lnTo>
                    <a:pt x="445" y="201"/>
                  </a:lnTo>
                  <a:lnTo>
                    <a:pt x="445" y="194"/>
                  </a:lnTo>
                  <a:lnTo>
                    <a:pt x="450" y="201"/>
                  </a:lnTo>
                  <a:lnTo>
                    <a:pt x="450" y="215"/>
                  </a:lnTo>
                  <a:lnTo>
                    <a:pt x="450" y="201"/>
                  </a:lnTo>
                  <a:lnTo>
                    <a:pt x="454" y="201"/>
                  </a:lnTo>
                  <a:lnTo>
                    <a:pt x="454" y="194"/>
                  </a:lnTo>
                  <a:lnTo>
                    <a:pt x="454" y="201"/>
                  </a:lnTo>
                  <a:lnTo>
                    <a:pt x="458" y="201"/>
                  </a:lnTo>
                  <a:lnTo>
                    <a:pt x="458" y="194"/>
                  </a:lnTo>
                  <a:lnTo>
                    <a:pt x="458" y="201"/>
                  </a:lnTo>
                  <a:lnTo>
                    <a:pt x="463" y="201"/>
                  </a:lnTo>
                  <a:lnTo>
                    <a:pt x="463" y="194"/>
                  </a:lnTo>
                  <a:lnTo>
                    <a:pt x="463" y="201"/>
                  </a:lnTo>
                  <a:lnTo>
                    <a:pt x="467" y="194"/>
                  </a:lnTo>
                  <a:lnTo>
                    <a:pt x="467" y="201"/>
                  </a:lnTo>
                  <a:lnTo>
                    <a:pt x="467" y="194"/>
                  </a:lnTo>
                  <a:lnTo>
                    <a:pt x="467" y="201"/>
                  </a:lnTo>
                  <a:lnTo>
                    <a:pt x="472" y="194"/>
                  </a:lnTo>
                  <a:lnTo>
                    <a:pt x="472" y="201"/>
                  </a:lnTo>
                  <a:lnTo>
                    <a:pt x="472" y="194"/>
                  </a:lnTo>
                  <a:lnTo>
                    <a:pt x="472" y="201"/>
                  </a:lnTo>
                  <a:lnTo>
                    <a:pt x="472" y="194"/>
                  </a:lnTo>
                  <a:lnTo>
                    <a:pt x="476" y="201"/>
                  </a:lnTo>
                  <a:lnTo>
                    <a:pt x="476" y="194"/>
                  </a:lnTo>
                  <a:lnTo>
                    <a:pt x="476" y="201"/>
                  </a:lnTo>
                  <a:lnTo>
                    <a:pt x="481" y="194"/>
                  </a:lnTo>
                  <a:lnTo>
                    <a:pt x="481" y="201"/>
                  </a:lnTo>
                  <a:lnTo>
                    <a:pt x="481" y="194"/>
                  </a:lnTo>
                  <a:lnTo>
                    <a:pt x="481" y="201"/>
                  </a:lnTo>
                  <a:lnTo>
                    <a:pt x="485" y="187"/>
                  </a:lnTo>
                  <a:lnTo>
                    <a:pt x="485" y="201"/>
                  </a:lnTo>
                  <a:lnTo>
                    <a:pt x="485" y="194"/>
                  </a:lnTo>
                  <a:lnTo>
                    <a:pt x="485" y="201"/>
                  </a:lnTo>
                  <a:lnTo>
                    <a:pt x="490" y="201"/>
                  </a:lnTo>
                  <a:lnTo>
                    <a:pt x="490" y="194"/>
                  </a:lnTo>
                  <a:lnTo>
                    <a:pt x="494" y="194"/>
                  </a:lnTo>
                  <a:lnTo>
                    <a:pt x="494" y="187"/>
                  </a:lnTo>
                  <a:lnTo>
                    <a:pt x="494" y="194"/>
                  </a:lnTo>
                  <a:lnTo>
                    <a:pt x="494" y="187"/>
                  </a:lnTo>
                  <a:lnTo>
                    <a:pt x="499" y="194"/>
                  </a:lnTo>
                  <a:lnTo>
                    <a:pt x="499" y="201"/>
                  </a:lnTo>
                  <a:lnTo>
                    <a:pt x="499" y="194"/>
                  </a:lnTo>
                  <a:lnTo>
                    <a:pt x="499" y="201"/>
                  </a:lnTo>
                  <a:lnTo>
                    <a:pt x="503" y="201"/>
                  </a:lnTo>
                  <a:lnTo>
                    <a:pt x="503" y="194"/>
                  </a:lnTo>
                  <a:lnTo>
                    <a:pt x="503" y="187"/>
                  </a:lnTo>
                  <a:lnTo>
                    <a:pt x="503" y="201"/>
                  </a:lnTo>
                  <a:lnTo>
                    <a:pt x="507" y="187"/>
                  </a:lnTo>
                  <a:lnTo>
                    <a:pt x="507" y="194"/>
                  </a:lnTo>
                  <a:lnTo>
                    <a:pt x="507" y="187"/>
                  </a:lnTo>
                  <a:lnTo>
                    <a:pt x="507" y="194"/>
                  </a:lnTo>
                  <a:lnTo>
                    <a:pt x="512" y="187"/>
                  </a:lnTo>
                  <a:lnTo>
                    <a:pt x="512" y="194"/>
                  </a:lnTo>
                  <a:lnTo>
                    <a:pt x="512" y="187"/>
                  </a:lnTo>
                  <a:lnTo>
                    <a:pt x="516" y="194"/>
                  </a:lnTo>
                  <a:lnTo>
                    <a:pt x="516" y="187"/>
                  </a:lnTo>
                  <a:lnTo>
                    <a:pt x="516" y="194"/>
                  </a:lnTo>
                  <a:lnTo>
                    <a:pt x="521" y="194"/>
                  </a:lnTo>
                  <a:lnTo>
                    <a:pt x="521" y="187"/>
                  </a:lnTo>
                  <a:lnTo>
                    <a:pt x="521" y="179"/>
                  </a:lnTo>
                  <a:lnTo>
                    <a:pt x="521" y="187"/>
                  </a:lnTo>
                  <a:lnTo>
                    <a:pt x="525" y="187"/>
                  </a:lnTo>
                  <a:lnTo>
                    <a:pt x="530" y="194"/>
                  </a:lnTo>
                  <a:lnTo>
                    <a:pt x="530" y="179"/>
                  </a:lnTo>
                  <a:lnTo>
                    <a:pt x="530" y="201"/>
                  </a:lnTo>
                  <a:lnTo>
                    <a:pt x="530" y="194"/>
                  </a:lnTo>
                  <a:lnTo>
                    <a:pt x="534" y="187"/>
                  </a:lnTo>
                  <a:lnTo>
                    <a:pt x="534" y="194"/>
                  </a:lnTo>
                  <a:lnTo>
                    <a:pt x="534" y="187"/>
                  </a:lnTo>
                  <a:lnTo>
                    <a:pt x="539" y="201"/>
                  </a:lnTo>
                  <a:lnTo>
                    <a:pt x="539" y="187"/>
                  </a:lnTo>
                  <a:lnTo>
                    <a:pt x="539" y="179"/>
                  </a:lnTo>
                  <a:lnTo>
                    <a:pt x="539" y="187"/>
                  </a:lnTo>
                  <a:lnTo>
                    <a:pt x="539" y="194"/>
                  </a:lnTo>
                  <a:lnTo>
                    <a:pt x="543" y="179"/>
                  </a:lnTo>
                  <a:lnTo>
                    <a:pt x="543" y="187"/>
                  </a:lnTo>
                  <a:lnTo>
                    <a:pt x="543" y="194"/>
                  </a:lnTo>
                  <a:lnTo>
                    <a:pt x="548" y="187"/>
                  </a:lnTo>
                  <a:lnTo>
                    <a:pt x="548" y="194"/>
                  </a:lnTo>
                  <a:lnTo>
                    <a:pt x="548" y="187"/>
                  </a:lnTo>
                  <a:lnTo>
                    <a:pt x="548" y="194"/>
                  </a:lnTo>
                  <a:lnTo>
                    <a:pt x="548" y="187"/>
                  </a:lnTo>
                  <a:lnTo>
                    <a:pt x="552" y="187"/>
                  </a:lnTo>
                  <a:lnTo>
                    <a:pt x="552" y="194"/>
                  </a:lnTo>
                  <a:lnTo>
                    <a:pt x="552" y="201"/>
                  </a:lnTo>
                  <a:lnTo>
                    <a:pt x="556" y="187"/>
                  </a:lnTo>
                  <a:lnTo>
                    <a:pt x="556" y="194"/>
                  </a:lnTo>
                  <a:lnTo>
                    <a:pt x="561" y="194"/>
                  </a:lnTo>
                  <a:lnTo>
                    <a:pt x="561" y="187"/>
                  </a:lnTo>
                  <a:lnTo>
                    <a:pt x="561" y="179"/>
                  </a:lnTo>
                  <a:lnTo>
                    <a:pt x="561" y="187"/>
                  </a:lnTo>
                  <a:lnTo>
                    <a:pt x="565" y="187"/>
                  </a:lnTo>
                  <a:lnTo>
                    <a:pt x="565" y="194"/>
                  </a:lnTo>
                  <a:lnTo>
                    <a:pt x="565" y="187"/>
                  </a:lnTo>
                  <a:lnTo>
                    <a:pt x="570" y="179"/>
                  </a:lnTo>
                  <a:lnTo>
                    <a:pt x="570" y="187"/>
                  </a:lnTo>
                  <a:lnTo>
                    <a:pt x="570" y="179"/>
                  </a:lnTo>
                  <a:lnTo>
                    <a:pt x="570" y="187"/>
                  </a:lnTo>
                  <a:lnTo>
                    <a:pt x="574" y="187"/>
                  </a:lnTo>
                  <a:lnTo>
                    <a:pt x="574" y="172"/>
                  </a:lnTo>
                  <a:lnTo>
                    <a:pt x="574" y="179"/>
                  </a:lnTo>
                  <a:lnTo>
                    <a:pt x="579" y="179"/>
                  </a:lnTo>
                  <a:lnTo>
                    <a:pt x="579" y="187"/>
                  </a:lnTo>
                  <a:lnTo>
                    <a:pt x="579" y="172"/>
                  </a:lnTo>
                  <a:lnTo>
                    <a:pt x="579" y="187"/>
                  </a:lnTo>
                  <a:lnTo>
                    <a:pt x="583" y="172"/>
                  </a:lnTo>
                  <a:lnTo>
                    <a:pt x="583" y="187"/>
                  </a:lnTo>
                  <a:lnTo>
                    <a:pt x="583" y="172"/>
                  </a:lnTo>
                  <a:lnTo>
                    <a:pt x="583" y="179"/>
                  </a:lnTo>
                  <a:lnTo>
                    <a:pt x="588" y="179"/>
                  </a:lnTo>
                  <a:lnTo>
                    <a:pt x="588" y="172"/>
                  </a:lnTo>
                  <a:lnTo>
                    <a:pt x="588" y="179"/>
                  </a:lnTo>
                  <a:lnTo>
                    <a:pt x="588" y="194"/>
                  </a:lnTo>
                  <a:lnTo>
                    <a:pt x="592" y="172"/>
                  </a:lnTo>
                  <a:lnTo>
                    <a:pt x="592" y="187"/>
                  </a:lnTo>
                  <a:lnTo>
                    <a:pt x="592" y="179"/>
                  </a:lnTo>
                  <a:lnTo>
                    <a:pt x="592" y="172"/>
                  </a:lnTo>
                  <a:lnTo>
                    <a:pt x="592" y="179"/>
                  </a:lnTo>
                  <a:lnTo>
                    <a:pt x="597" y="179"/>
                  </a:lnTo>
                  <a:lnTo>
                    <a:pt x="597" y="172"/>
                  </a:lnTo>
                  <a:lnTo>
                    <a:pt x="597" y="165"/>
                  </a:lnTo>
                  <a:lnTo>
                    <a:pt x="597" y="179"/>
                  </a:lnTo>
                  <a:lnTo>
                    <a:pt x="601" y="179"/>
                  </a:lnTo>
                  <a:lnTo>
                    <a:pt x="601" y="172"/>
                  </a:lnTo>
                  <a:lnTo>
                    <a:pt x="601" y="179"/>
                  </a:lnTo>
                  <a:lnTo>
                    <a:pt x="601" y="17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0" name="Freeform 106"/>
            <p:cNvSpPr>
              <a:spLocks/>
            </p:cNvSpPr>
            <p:nvPr/>
          </p:nvSpPr>
          <p:spPr bwMode="auto">
            <a:xfrm>
              <a:off x="2780" y="3510"/>
              <a:ext cx="121" cy="22"/>
            </a:xfrm>
            <a:custGeom>
              <a:avLst/>
              <a:gdLst>
                <a:gd name="T0" fmla="*/ 0 w 369"/>
                <a:gd name="T1" fmla="*/ 1 h 35"/>
                <a:gd name="T2" fmla="*/ 0 w 369"/>
                <a:gd name="T3" fmla="*/ 1 h 35"/>
                <a:gd name="T4" fmla="*/ 0 w 369"/>
                <a:gd name="T5" fmla="*/ 1 h 35"/>
                <a:gd name="T6" fmla="*/ 0 w 369"/>
                <a:gd name="T7" fmla="*/ 1 h 35"/>
                <a:gd name="T8" fmla="*/ 0 w 369"/>
                <a:gd name="T9" fmla="*/ 1 h 35"/>
                <a:gd name="T10" fmla="*/ 0 w 369"/>
                <a:gd name="T11" fmla="*/ 1 h 35"/>
                <a:gd name="T12" fmla="*/ 0 w 369"/>
                <a:gd name="T13" fmla="*/ 1 h 35"/>
                <a:gd name="T14" fmla="*/ 0 w 369"/>
                <a:gd name="T15" fmla="*/ 1 h 35"/>
                <a:gd name="T16" fmla="*/ 0 w 369"/>
                <a:gd name="T17" fmla="*/ 1 h 35"/>
                <a:gd name="T18" fmla="*/ 0 w 369"/>
                <a:gd name="T19" fmla="*/ 1 h 35"/>
                <a:gd name="T20" fmla="*/ 0 w 369"/>
                <a:gd name="T21" fmla="*/ 1 h 35"/>
                <a:gd name="T22" fmla="*/ 0 w 369"/>
                <a:gd name="T23" fmla="*/ 0 h 35"/>
                <a:gd name="T24" fmla="*/ 0 w 369"/>
                <a:gd name="T25" fmla="*/ 1 h 35"/>
                <a:gd name="T26" fmla="*/ 0 w 369"/>
                <a:gd name="T27" fmla="*/ 1 h 35"/>
                <a:gd name="T28" fmla="*/ 0 w 369"/>
                <a:gd name="T29" fmla="*/ 1 h 35"/>
                <a:gd name="T30" fmla="*/ 0 w 369"/>
                <a:gd name="T31" fmla="*/ 1 h 35"/>
                <a:gd name="T32" fmla="*/ 0 w 369"/>
                <a:gd name="T33" fmla="*/ 1 h 35"/>
                <a:gd name="T34" fmla="*/ 0 w 369"/>
                <a:gd name="T35" fmla="*/ 1 h 35"/>
                <a:gd name="T36" fmla="*/ 0 w 369"/>
                <a:gd name="T37" fmla="*/ 1 h 35"/>
                <a:gd name="T38" fmla="*/ 0 w 369"/>
                <a:gd name="T39" fmla="*/ 1 h 35"/>
                <a:gd name="T40" fmla="*/ 0 w 369"/>
                <a:gd name="T41" fmla="*/ 1 h 35"/>
                <a:gd name="T42" fmla="*/ 0 w 369"/>
                <a:gd name="T43" fmla="*/ 1 h 35"/>
                <a:gd name="T44" fmla="*/ 0 w 369"/>
                <a:gd name="T45" fmla="*/ 1 h 35"/>
                <a:gd name="T46" fmla="*/ 0 w 369"/>
                <a:gd name="T47" fmla="*/ 1 h 35"/>
                <a:gd name="T48" fmla="*/ 0 w 369"/>
                <a:gd name="T49" fmla="*/ 1 h 35"/>
                <a:gd name="T50" fmla="*/ 0 w 369"/>
                <a:gd name="T51" fmla="*/ 1 h 35"/>
                <a:gd name="T52" fmla="*/ 0 w 369"/>
                <a:gd name="T53" fmla="*/ 1 h 35"/>
                <a:gd name="T54" fmla="*/ 0 w 369"/>
                <a:gd name="T55" fmla="*/ 1 h 35"/>
                <a:gd name="T56" fmla="*/ 0 w 369"/>
                <a:gd name="T57" fmla="*/ 1 h 35"/>
                <a:gd name="T58" fmla="*/ 0 w 369"/>
                <a:gd name="T59" fmla="*/ 1 h 35"/>
                <a:gd name="T60" fmla="*/ 0 w 369"/>
                <a:gd name="T61" fmla="*/ 1 h 35"/>
                <a:gd name="T62" fmla="*/ 0 w 369"/>
                <a:gd name="T63" fmla="*/ 1 h 35"/>
                <a:gd name="T64" fmla="*/ 0 w 369"/>
                <a:gd name="T65" fmla="*/ 1 h 35"/>
                <a:gd name="T66" fmla="*/ 0 w 369"/>
                <a:gd name="T67" fmla="*/ 1 h 35"/>
                <a:gd name="T68" fmla="*/ 0 w 369"/>
                <a:gd name="T69" fmla="*/ 1 h 35"/>
                <a:gd name="T70" fmla="*/ 0 w 369"/>
                <a:gd name="T71" fmla="*/ 1 h 35"/>
                <a:gd name="T72" fmla="*/ 0 w 369"/>
                <a:gd name="T73" fmla="*/ 1 h 35"/>
                <a:gd name="T74" fmla="*/ 0 w 369"/>
                <a:gd name="T75" fmla="*/ 1 h 35"/>
                <a:gd name="T76" fmla="*/ 0 w 369"/>
                <a:gd name="T77" fmla="*/ 1 h 35"/>
                <a:gd name="T78" fmla="*/ 0 w 369"/>
                <a:gd name="T79" fmla="*/ 1 h 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9" h="35">
                  <a:moveTo>
                    <a:pt x="0" y="26"/>
                  </a:moveTo>
                  <a:lnTo>
                    <a:pt x="0" y="26"/>
                  </a:lnTo>
                  <a:lnTo>
                    <a:pt x="0" y="11"/>
                  </a:lnTo>
                  <a:lnTo>
                    <a:pt x="0" y="26"/>
                  </a:lnTo>
                  <a:lnTo>
                    <a:pt x="25" y="26"/>
                  </a:lnTo>
                  <a:lnTo>
                    <a:pt x="44" y="26"/>
                  </a:lnTo>
                  <a:lnTo>
                    <a:pt x="44" y="11"/>
                  </a:lnTo>
                  <a:lnTo>
                    <a:pt x="44" y="35"/>
                  </a:lnTo>
                  <a:lnTo>
                    <a:pt x="44" y="11"/>
                  </a:lnTo>
                  <a:lnTo>
                    <a:pt x="44" y="26"/>
                  </a:lnTo>
                  <a:lnTo>
                    <a:pt x="68" y="11"/>
                  </a:lnTo>
                  <a:lnTo>
                    <a:pt x="68" y="35"/>
                  </a:lnTo>
                  <a:lnTo>
                    <a:pt x="68" y="0"/>
                  </a:lnTo>
                  <a:lnTo>
                    <a:pt x="68" y="26"/>
                  </a:lnTo>
                  <a:lnTo>
                    <a:pt x="68" y="11"/>
                  </a:lnTo>
                  <a:lnTo>
                    <a:pt x="87" y="11"/>
                  </a:lnTo>
                  <a:lnTo>
                    <a:pt x="87" y="26"/>
                  </a:lnTo>
                  <a:lnTo>
                    <a:pt x="87" y="0"/>
                  </a:lnTo>
                  <a:lnTo>
                    <a:pt x="112" y="26"/>
                  </a:lnTo>
                  <a:lnTo>
                    <a:pt x="112" y="11"/>
                  </a:lnTo>
                  <a:lnTo>
                    <a:pt x="112" y="26"/>
                  </a:lnTo>
                  <a:lnTo>
                    <a:pt x="112" y="11"/>
                  </a:lnTo>
                  <a:lnTo>
                    <a:pt x="112" y="26"/>
                  </a:lnTo>
                  <a:lnTo>
                    <a:pt x="131" y="26"/>
                  </a:lnTo>
                  <a:lnTo>
                    <a:pt x="131" y="35"/>
                  </a:lnTo>
                  <a:lnTo>
                    <a:pt x="131" y="26"/>
                  </a:lnTo>
                  <a:lnTo>
                    <a:pt x="131" y="35"/>
                  </a:lnTo>
                  <a:lnTo>
                    <a:pt x="156" y="26"/>
                  </a:lnTo>
                  <a:lnTo>
                    <a:pt x="156" y="11"/>
                  </a:lnTo>
                  <a:lnTo>
                    <a:pt x="156" y="26"/>
                  </a:lnTo>
                  <a:lnTo>
                    <a:pt x="175" y="26"/>
                  </a:lnTo>
                  <a:lnTo>
                    <a:pt x="175" y="11"/>
                  </a:lnTo>
                  <a:lnTo>
                    <a:pt x="175" y="26"/>
                  </a:lnTo>
                  <a:lnTo>
                    <a:pt x="175" y="11"/>
                  </a:lnTo>
                  <a:lnTo>
                    <a:pt x="194" y="11"/>
                  </a:lnTo>
                  <a:lnTo>
                    <a:pt x="194" y="26"/>
                  </a:lnTo>
                  <a:lnTo>
                    <a:pt x="194" y="11"/>
                  </a:lnTo>
                  <a:lnTo>
                    <a:pt x="194" y="26"/>
                  </a:lnTo>
                  <a:lnTo>
                    <a:pt x="218" y="26"/>
                  </a:lnTo>
                  <a:lnTo>
                    <a:pt x="218" y="11"/>
                  </a:lnTo>
                  <a:lnTo>
                    <a:pt x="218" y="26"/>
                  </a:lnTo>
                  <a:lnTo>
                    <a:pt x="238" y="26"/>
                  </a:lnTo>
                  <a:lnTo>
                    <a:pt x="238" y="11"/>
                  </a:lnTo>
                  <a:lnTo>
                    <a:pt x="262" y="35"/>
                  </a:lnTo>
                  <a:lnTo>
                    <a:pt x="262" y="26"/>
                  </a:lnTo>
                  <a:lnTo>
                    <a:pt x="262" y="35"/>
                  </a:lnTo>
                  <a:lnTo>
                    <a:pt x="262" y="26"/>
                  </a:lnTo>
                  <a:lnTo>
                    <a:pt x="282" y="26"/>
                  </a:lnTo>
                  <a:lnTo>
                    <a:pt x="282" y="35"/>
                  </a:lnTo>
                  <a:lnTo>
                    <a:pt x="282" y="26"/>
                  </a:lnTo>
                  <a:lnTo>
                    <a:pt x="282" y="11"/>
                  </a:lnTo>
                  <a:lnTo>
                    <a:pt x="306" y="35"/>
                  </a:lnTo>
                  <a:lnTo>
                    <a:pt x="306" y="26"/>
                  </a:lnTo>
                  <a:lnTo>
                    <a:pt x="325" y="35"/>
                  </a:lnTo>
                  <a:lnTo>
                    <a:pt x="325" y="11"/>
                  </a:lnTo>
                  <a:lnTo>
                    <a:pt x="325" y="26"/>
                  </a:lnTo>
                  <a:lnTo>
                    <a:pt x="350" y="11"/>
                  </a:lnTo>
                  <a:lnTo>
                    <a:pt x="350" y="26"/>
                  </a:lnTo>
                  <a:lnTo>
                    <a:pt x="350" y="35"/>
                  </a:lnTo>
                  <a:lnTo>
                    <a:pt x="350" y="26"/>
                  </a:lnTo>
                  <a:lnTo>
                    <a:pt x="369" y="2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1" name="Freeform 107"/>
            <p:cNvSpPr>
              <a:spLocks/>
            </p:cNvSpPr>
            <p:nvPr/>
          </p:nvSpPr>
          <p:spPr bwMode="auto">
            <a:xfrm>
              <a:off x="3279" y="3620"/>
              <a:ext cx="108" cy="23"/>
            </a:xfrm>
            <a:custGeom>
              <a:avLst/>
              <a:gdLst>
                <a:gd name="T0" fmla="*/ 0 w 108"/>
                <a:gd name="T1" fmla="*/ 20 h 23"/>
                <a:gd name="T2" fmla="*/ 5 w 108"/>
                <a:gd name="T3" fmla="*/ 13 h 23"/>
                <a:gd name="T4" fmla="*/ 5 w 108"/>
                <a:gd name="T5" fmla="*/ 20 h 23"/>
                <a:gd name="T6" fmla="*/ 8 w 108"/>
                <a:gd name="T7" fmla="*/ 13 h 23"/>
                <a:gd name="T8" fmla="*/ 8 w 108"/>
                <a:gd name="T9" fmla="*/ 13 h 23"/>
                <a:gd name="T10" fmla="*/ 13 w 108"/>
                <a:gd name="T11" fmla="*/ 16 h 23"/>
                <a:gd name="T12" fmla="*/ 13 w 108"/>
                <a:gd name="T13" fmla="*/ 13 h 23"/>
                <a:gd name="T14" fmla="*/ 17 w 108"/>
                <a:gd name="T15" fmla="*/ 23 h 23"/>
                <a:gd name="T16" fmla="*/ 17 w 108"/>
                <a:gd name="T17" fmla="*/ 13 h 23"/>
                <a:gd name="T18" fmla="*/ 22 w 108"/>
                <a:gd name="T19" fmla="*/ 16 h 23"/>
                <a:gd name="T20" fmla="*/ 22 w 108"/>
                <a:gd name="T21" fmla="*/ 16 h 23"/>
                <a:gd name="T22" fmla="*/ 26 w 108"/>
                <a:gd name="T23" fmla="*/ 9 h 23"/>
                <a:gd name="T24" fmla="*/ 26 w 108"/>
                <a:gd name="T25" fmla="*/ 9 h 23"/>
                <a:gd name="T26" fmla="*/ 31 w 108"/>
                <a:gd name="T27" fmla="*/ 9 h 23"/>
                <a:gd name="T28" fmla="*/ 31 w 108"/>
                <a:gd name="T29" fmla="*/ 9 h 23"/>
                <a:gd name="T30" fmla="*/ 35 w 108"/>
                <a:gd name="T31" fmla="*/ 13 h 23"/>
                <a:gd name="T32" fmla="*/ 35 w 108"/>
                <a:gd name="T33" fmla="*/ 13 h 23"/>
                <a:gd name="T34" fmla="*/ 39 w 108"/>
                <a:gd name="T35" fmla="*/ 13 h 23"/>
                <a:gd name="T36" fmla="*/ 39 w 108"/>
                <a:gd name="T37" fmla="*/ 16 h 23"/>
                <a:gd name="T38" fmla="*/ 44 w 108"/>
                <a:gd name="T39" fmla="*/ 13 h 23"/>
                <a:gd name="T40" fmla="*/ 44 w 108"/>
                <a:gd name="T41" fmla="*/ 9 h 23"/>
                <a:gd name="T42" fmla="*/ 48 w 108"/>
                <a:gd name="T43" fmla="*/ 13 h 23"/>
                <a:gd name="T44" fmla="*/ 48 w 108"/>
                <a:gd name="T45" fmla="*/ 9 h 23"/>
                <a:gd name="T46" fmla="*/ 52 w 108"/>
                <a:gd name="T47" fmla="*/ 9 h 23"/>
                <a:gd name="T48" fmla="*/ 52 w 108"/>
                <a:gd name="T49" fmla="*/ 3 h 23"/>
                <a:gd name="T50" fmla="*/ 57 w 108"/>
                <a:gd name="T51" fmla="*/ 9 h 23"/>
                <a:gd name="T52" fmla="*/ 57 w 108"/>
                <a:gd name="T53" fmla="*/ 9 h 23"/>
                <a:gd name="T54" fmla="*/ 61 w 108"/>
                <a:gd name="T55" fmla="*/ 9 h 23"/>
                <a:gd name="T56" fmla="*/ 61 w 108"/>
                <a:gd name="T57" fmla="*/ 6 h 23"/>
                <a:gd name="T58" fmla="*/ 65 w 108"/>
                <a:gd name="T59" fmla="*/ 9 h 23"/>
                <a:gd name="T60" fmla="*/ 65 w 108"/>
                <a:gd name="T61" fmla="*/ 9 h 23"/>
                <a:gd name="T62" fmla="*/ 69 w 108"/>
                <a:gd name="T63" fmla="*/ 9 h 23"/>
                <a:gd name="T64" fmla="*/ 69 w 108"/>
                <a:gd name="T65" fmla="*/ 9 h 23"/>
                <a:gd name="T66" fmla="*/ 74 w 108"/>
                <a:gd name="T67" fmla="*/ 6 h 23"/>
                <a:gd name="T68" fmla="*/ 74 w 108"/>
                <a:gd name="T69" fmla="*/ 3 h 23"/>
                <a:gd name="T70" fmla="*/ 78 w 108"/>
                <a:gd name="T71" fmla="*/ 3 h 23"/>
                <a:gd name="T72" fmla="*/ 78 w 108"/>
                <a:gd name="T73" fmla="*/ 6 h 23"/>
                <a:gd name="T74" fmla="*/ 83 w 108"/>
                <a:gd name="T75" fmla="*/ 3 h 23"/>
                <a:gd name="T76" fmla="*/ 83 w 108"/>
                <a:gd name="T77" fmla="*/ 6 h 23"/>
                <a:gd name="T78" fmla="*/ 91 w 108"/>
                <a:gd name="T79" fmla="*/ 3 h 23"/>
                <a:gd name="T80" fmla="*/ 96 w 108"/>
                <a:gd name="T81" fmla="*/ 3 h 23"/>
                <a:gd name="T82" fmla="*/ 100 w 108"/>
                <a:gd name="T83" fmla="*/ 3 h 23"/>
                <a:gd name="T84" fmla="*/ 104 w 108"/>
                <a:gd name="T85" fmla="*/ 9 h 23"/>
                <a:gd name="T86" fmla="*/ 108 w 108"/>
                <a:gd name="T87" fmla="*/ 3 h 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8" h="23">
                  <a:moveTo>
                    <a:pt x="0" y="23"/>
                  </a:moveTo>
                  <a:lnTo>
                    <a:pt x="0" y="20"/>
                  </a:lnTo>
                  <a:lnTo>
                    <a:pt x="5" y="13"/>
                  </a:lnTo>
                  <a:lnTo>
                    <a:pt x="5" y="20"/>
                  </a:lnTo>
                  <a:lnTo>
                    <a:pt x="5" y="13"/>
                  </a:lnTo>
                  <a:lnTo>
                    <a:pt x="8" y="13"/>
                  </a:lnTo>
                  <a:lnTo>
                    <a:pt x="8" y="9"/>
                  </a:lnTo>
                  <a:lnTo>
                    <a:pt x="8" y="13"/>
                  </a:lnTo>
                  <a:lnTo>
                    <a:pt x="13" y="16"/>
                  </a:lnTo>
                  <a:lnTo>
                    <a:pt x="13" y="13"/>
                  </a:lnTo>
                  <a:lnTo>
                    <a:pt x="13" y="16"/>
                  </a:lnTo>
                  <a:lnTo>
                    <a:pt x="17" y="23"/>
                  </a:lnTo>
                  <a:lnTo>
                    <a:pt x="17" y="13"/>
                  </a:lnTo>
                  <a:lnTo>
                    <a:pt x="22" y="16"/>
                  </a:lnTo>
                  <a:lnTo>
                    <a:pt x="22" y="13"/>
                  </a:lnTo>
                  <a:lnTo>
                    <a:pt x="26" y="9"/>
                  </a:lnTo>
                  <a:lnTo>
                    <a:pt x="31" y="9"/>
                  </a:lnTo>
                  <a:lnTo>
                    <a:pt x="31" y="13"/>
                  </a:lnTo>
                  <a:lnTo>
                    <a:pt x="35" y="13"/>
                  </a:lnTo>
                  <a:lnTo>
                    <a:pt x="35" y="9"/>
                  </a:lnTo>
                  <a:lnTo>
                    <a:pt x="39" y="13"/>
                  </a:lnTo>
                  <a:lnTo>
                    <a:pt x="39" y="16"/>
                  </a:lnTo>
                  <a:lnTo>
                    <a:pt x="44" y="13"/>
                  </a:lnTo>
                  <a:lnTo>
                    <a:pt x="44" y="9"/>
                  </a:lnTo>
                  <a:lnTo>
                    <a:pt x="48" y="9"/>
                  </a:lnTo>
                  <a:lnTo>
                    <a:pt x="48" y="13"/>
                  </a:lnTo>
                  <a:lnTo>
                    <a:pt x="48" y="9"/>
                  </a:lnTo>
                  <a:lnTo>
                    <a:pt x="52" y="9"/>
                  </a:lnTo>
                  <a:lnTo>
                    <a:pt x="52" y="3"/>
                  </a:lnTo>
                  <a:lnTo>
                    <a:pt x="57" y="3"/>
                  </a:lnTo>
                  <a:lnTo>
                    <a:pt x="57" y="9"/>
                  </a:lnTo>
                  <a:lnTo>
                    <a:pt x="57" y="6"/>
                  </a:lnTo>
                  <a:lnTo>
                    <a:pt x="57" y="9"/>
                  </a:lnTo>
                  <a:lnTo>
                    <a:pt x="61" y="6"/>
                  </a:lnTo>
                  <a:lnTo>
                    <a:pt x="61" y="9"/>
                  </a:lnTo>
                  <a:lnTo>
                    <a:pt x="61" y="6"/>
                  </a:lnTo>
                  <a:lnTo>
                    <a:pt x="65" y="9"/>
                  </a:lnTo>
                  <a:lnTo>
                    <a:pt x="65" y="13"/>
                  </a:lnTo>
                  <a:lnTo>
                    <a:pt x="65" y="9"/>
                  </a:lnTo>
                  <a:lnTo>
                    <a:pt x="69" y="13"/>
                  </a:lnTo>
                  <a:lnTo>
                    <a:pt x="69" y="9"/>
                  </a:lnTo>
                  <a:lnTo>
                    <a:pt x="74" y="6"/>
                  </a:lnTo>
                  <a:lnTo>
                    <a:pt x="74" y="3"/>
                  </a:lnTo>
                  <a:lnTo>
                    <a:pt x="78" y="9"/>
                  </a:lnTo>
                  <a:lnTo>
                    <a:pt x="78" y="3"/>
                  </a:lnTo>
                  <a:lnTo>
                    <a:pt x="78" y="9"/>
                  </a:lnTo>
                  <a:lnTo>
                    <a:pt x="78" y="6"/>
                  </a:lnTo>
                  <a:lnTo>
                    <a:pt x="83" y="3"/>
                  </a:lnTo>
                  <a:lnTo>
                    <a:pt x="83" y="9"/>
                  </a:lnTo>
                  <a:lnTo>
                    <a:pt x="83" y="6"/>
                  </a:lnTo>
                  <a:lnTo>
                    <a:pt x="88" y="9"/>
                  </a:lnTo>
                  <a:lnTo>
                    <a:pt x="91" y="3"/>
                  </a:lnTo>
                  <a:lnTo>
                    <a:pt x="91" y="6"/>
                  </a:lnTo>
                  <a:lnTo>
                    <a:pt x="96" y="3"/>
                  </a:lnTo>
                  <a:lnTo>
                    <a:pt x="96" y="0"/>
                  </a:lnTo>
                  <a:lnTo>
                    <a:pt x="100" y="3"/>
                  </a:lnTo>
                  <a:lnTo>
                    <a:pt x="100" y="6"/>
                  </a:lnTo>
                  <a:lnTo>
                    <a:pt x="104" y="9"/>
                  </a:lnTo>
                  <a:lnTo>
                    <a:pt x="108" y="3"/>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703636" name="Group 148"/>
          <p:cNvGrpSpPr>
            <a:grpSpLocks/>
          </p:cNvGrpSpPr>
          <p:nvPr/>
        </p:nvGrpSpPr>
        <p:grpSpPr bwMode="auto">
          <a:xfrm>
            <a:off x="4748213" y="5586413"/>
            <a:ext cx="777875" cy="136525"/>
            <a:chOff x="2811" y="3519"/>
            <a:chExt cx="490" cy="86"/>
          </a:xfrm>
        </p:grpSpPr>
        <p:sp>
          <p:nvSpPr>
            <p:cNvPr id="31786" name="Freeform 95"/>
            <p:cNvSpPr>
              <a:spLocks/>
            </p:cNvSpPr>
            <p:nvPr/>
          </p:nvSpPr>
          <p:spPr bwMode="auto">
            <a:xfrm>
              <a:off x="3170" y="3587"/>
              <a:ext cx="131" cy="12"/>
            </a:xfrm>
            <a:custGeom>
              <a:avLst/>
              <a:gdLst>
                <a:gd name="T0" fmla="*/ 0 w 168"/>
                <a:gd name="T1" fmla="*/ 2 h 15"/>
                <a:gd name="T2" fmla="*/ 0 w 168"/>
                <a:gd name="T3" fmla="*/ 2 h 15"/>
                <a:gd name="T4" fmla="*/ 2 w 168"/>
                <a:gd name="T5" fmla="*/ 2 h 15"/>
                <a:gd name="T6" fmla="*/ 2 w 168"/>
                <a:gd name="T7" fmla="*/ 2 h 15"/>
                <a:gd name="T8" fmla="*/ 2 w 168"/>
                <a:gd name="T9" fmla="*/ 2 h 15"/>
                <a:gd name="T10" fmla="*/ 2 w 168"/>
                <a:gd name="T11" fmla="*/ 2 h 15"/>
                <a:gd name="T12" fmla="*/ 2 w 168"/>
                <a:gd name="T13" fmla="*/ 2 h 15"/>
                <a:gd name="T14" fmla="*/ 2 w 168"/>
                <a:gd name="T15" fmla="*/ 2 h 15"/>
                <a:gd name="T16" fmla="*/ 2 w 168"/>
                <a:gd name="T17" fmla="*/ 2 h 15"/>
                <a:gd name="T18" fmla="*/ 2 w 168"/>
                <a:gd name="T19" fmla="*/ 2 h 15"/>
                <a:gd name="T20" fmla="*/ 2 w 168"/>
                <a:gd name="T21" fmla="*/ 2 h 15"/>
                <a:gd name="T22" fmla="*/ 2 w 168"/>
                <a:gd name="T23" fmla="*/ 2 h 15"/>
                <a:gd name="T24" fmla="*/ 2 w 168"/>
                <a:gd name="T25" fmla="*/ 2 h 15"/>
                <a:gd name="T26" fmla="*/ 2 w 168"/>
                <a:gd name="T27" fmla="*/ 2 h 15"/>
                <a:gd name="T28" fmla="*/ 2 w 168"/>
                <a:gd name="T29" fmla="*/ 2 h 15"/>
                <a:gd name="T30" fmla="*/ 2 w 168"/>
                <a:gd name="T31" fmla="*/ 2 h 15"/>
                <a:gd name="T32" fmla="*/ 2 w 168"/>
                <a:gd name="T33" fmla="*/ 2 h 15"/>
                <a:gd name="T34" fmla="*/ 2 w 168"/>
                <a:gd name="T35" fmla="*/ 2 h 15"/>
                <a:gd name="T36" fmla="*/ 2 w 168"/>
                <a:gd name="T37" fmla="*/ 2 h 15"/>
                <a:gd name="T38" fmla="*/ 3 w 168"/>
                <a:gd name="T39" fmla="*/ 2 h 15"/>
                <a:gd name="T40" fmla="*/ 3 w 168"/>
                <a:gd name="T41" fmla="*/ 2 h 15"/>
                <a:gd name="T42" fmla="*/ 3 w 168"/>
                <a:gd name="T43" fmla="*/ 2 h 15"/>
                <a:gd name="T44" fmla="*/ 3 w 168"/>
                <a:gd name="T45" fmla="*/ 2 h 15"/>
                <a:gd name="T46" fmla="*/ 3 w 168"/>
                <a:gd name="T47" fmla="*/ 2 h 15"/>
                <a:gd name="T48" fmla="*/ 4 w 168"/>
                <a:gd name="T49" fmla="*/ 2 h 15"/>
                <a:gd name="T50" fmla="*/ 4 w 168"/>
                <a:gd name="T51" fmla="*/ 2 h 15"/>
                <a:gd name="T52" fmla="*/ 4 w 168"/>
                <a:gd name="T53" fmla="*/ 2 h 15"/>
                <a:gd name="T54" fmla="*/ 4 w 168"/>
                <a:gd name="T55" fmla="*/ 2 h 15"/>
                <a:gd name="T56" fmla="*/ 4 w 168"/>
                <a:gd name="T57" fmla="*/ 2 h 15"/>
                <a:gd name="T58" fmla="*/ 4 w 168"/>
                <a:gd name="T59" fmla="*/ 2 h 15"/>
                <a:gd name="T60" fmla="*/ 5 w 168"/>
                <a:gd name="T61" fmla="*/ 2 h 15"/>
                <a:gd name="T62" fmla="*/ 5 w 168"/>
                <a:gd name="T63" fmla="*/ 2 h 15"/>
                <a:gd name="T64" fmla="*/ 5 w 168"/>
                <a:gd name="T65" fmla="*/ 2 h 15"/>
                <a:gd name="T66" fmla="*/ 5 w 168"/>
                <a:gd name="T67" fmla="*/ 2 h 15"/>
                <a:gd name="T68" fmla="*/ 5 w 168"/>
                <a:gd name="T69" fmla="*/ 2 h 15"/>
                <a:gd name="T70" fmla="*/ 5 w 168"/>
                <a:gd name="T71" fmla="*/ 2 h 15"/>
                <a:gd name="T72" fmla="*/ 5 w 168"/>
                <a:gd name="T73" fmla="*/ 2 h 15"/>
                <a:gd name="T74" fmla="*/ 5 w 168"/>
                <a:gd name="T75" fmla="*/ 2 h 15"/>
                <a:gd name="T76" fmla="*/ 5 w 168"/>
                <a:gd name="T77" fmla="*/ 2 h 15"/>
                <a:gd name="T78" fmla="*/ 7 w 168"/>
                <a:gd name="T79" fmla="*/ 2 h 15"/>
                <a:gd name="T80" fmla="*/ 7 w 168"/>
                <a:gd name="T81" fmla="*/ 2 h 15"/>
                <a:gd name="T82" fmla="*/ 7 w 168"/>
                <a:gd name="T83" fmla="*/ 2 h 15"/>
                <a:gd name="T84" fmla="*/ 7 w 168"/>
                <a:gd name="T85" fmla="*/ 2 h 15"/>
                <a:gd name="T86" fmla="*/ 7 w 168"/>
                <a:gd name="T87" fmla="*/ 2 h 15"/>
                <a:gd name="T88" fmla="*/ 7 w 168"/>
                <a:gd name="T89" fmla="*/ 2 h 15"/>
                <a:gd name="T90" fmla="*/ 7 w 168"/>
                <a:gd name="T91" fmla="*/ 2 h 15"/>
                <a:gd name="T92" fmla="*/ 7 w 168"/>
                <a:gd name="T93" fmla="*/ 0 h 15"/>
                <a:gd name="T94" fmla="*/ 7 w 168"/>
                <a:gd name="T95" fmla="*/ 2 h 15"/>
                <a:gd name="T96" fmla="*/ 7 w 168"/>
                <a:gd name="T97" fmla="*/ 2 h 15"/>
                <a:gd name="T98" fmla="*/ 7 w 168"/>
                <a:gd name="T99" fmla="*/ 0 h 15"/>
                <a:gd name="T100" fmla="*/ 9 w 168"/>
                <a:gd name="T101" fmla="*/ 2 h 15"/>
                <a:gd name="T102" fmla="*/ 9 w 168"/>
                <a:gd name="T103" fmla="*/ 2 h 15"/>
                <a:gd name="T104" fmla="*/ 9 w 168"/>
                <a:gd name="T105" fmla="*/ 2 h 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8" h="15">
                  <a:moveTo>
                    <a:pt x="0" y="12"/>
                  </a:moveTo>
                  <a:lnTo>
                    <a:pt x="0" y="8"/>
                  </a:lnTo>
                  <a:lnTo>
                    <a:pt x="5" y="8"/>
                  </a:lnTo>
                  <a:lnTo>
                    <a:pt x="5" y="12"/>
                  </a:lnTo>
                  <a:lnTo>
                    <a:pt x="11" y="15"/>
                  </a:lnTo>
                  <a:lnTo>
                    <a:pt x="16" y="15"/>
                  </a:lnTo>
                  <a:lnTo>
                    <a:pt x="16" y="12"/>
                  </a:lnTo>
                  <a:lnTo>
                    <a:pt x="21" y="8"/>
                  </a:lnTo>
                  <a:lnTo>
                    <a:pt x="26" y="8"/>
                  </a:lnTo>
                  <a:lnTo>
                    <a:pt x="26" y="12"/>
                  </a:lnTo>
                  <a:lnTo>
                    <a:pt x="31" y="12"/>
                  </a:lnTo>
                  <a:lnTo>
                    <a:pt x="36" y="8"/>
                  </a:lnTo>
                  <a:lnTo>
                    <a:pt x="41" y="15"/>
                  </a:lnTo>
                  <a:lnTo>
                    <a:pt x="46" y="8"/>
                  </a:lnTo>
                  <a:lnTo>
                    <a:pt x="46" y="12"/>
                  </a:lnTo>
                  <a:lnTo>
                    <a:pt x="51" y="8"/>
                  </a:lnTo>
                  <a:lnTo>
                    <a:pt x="51" y="4"/>
                  </a:lnTo>
                  <a:lnTo>
                    <a:pt x="56" y="12"/>
                  </a:lnTo>
                  <a:lnTo>
                    <a:pt x="61" y="12"/>
                  </a:lnTo>
                  <a:lnTo>
                    <a:pt x="67" y="12"/>
                  </a:lnTo>
                  <a:lnTo>
                    <a:pt x="72" y="8"/>
                  </a:lnTo>
                  <a:lnTo>
                    <a:pt x="77" y="8"/>
                  </a:lnTo>
                  <a:lnTo>
                    <a:pt x="82" y="4"/>
                  </a:lnTo>
                  <a:lnTo>
                    <a:pt x="87" y="8"/>
                  </a:lnTo>
                  <a:lnTo>
                    <a:pt x="93" y="8"/>
                  </a:lnTo>
                  <a:lnTo>
                    <a:pt x="98" y="8"/>
                  </a:lnTo>
                  <a:lnTo>
                    <a:pt x="98" y="12"/>
                  </a:lnTo>
                  <a:lnTo>
                    <a:pt x="102" y="12"/>
                  </a:lnTo>
                  <a:lnTo>
                    <a:pt x="107" y="4"/>
                  </a:lnTo>
                  <a:lnTo>
                    <a:pt x="107" y="8"/>
                  </a:lnTo>
                  <a:lnTo>
                    <a:pt x="112" y="8"/>
                  </a:lnTo>
                  <a:lnTo>
                    <a:pt x="118" y="4"/>
                  </a:lnTo>
                  <a:lnTo>
                    <a:pt x="118" y="8"/>
                  </a:lnTo>
                  <a:lnTo>
                    <a:pt x="123" y="12"/>
                  </a:lnTo>
                  <a:lnTo>
                    <a:pt x="128" y="8"/>
                  </a:lnTo>
                  <a:lnTo>
                    <a:pt x="133" y="8"/>
                  </a:lnTo>
                  <a:lnTo>
                    <a:pt x="138" y="12"/>
                  </a:lnTo>
                  <a:lnTo>
                    <a:pt x="138" y="4"/>
                  </a:lnTo>
                  <a:lnTo>
                    <a:pt x="143" y="8"/>
                  </a:lnTo>
                  <a:lnTo>
                    <a:pt x="143" y="4"/>
                  </a:lnTo>
                  <a:lnTo>
                    <a:pt x="149" y="0"/>
                  </a:lnTo>
                  <a:lnTo>
                    <a:pt x="154" y="8"/>
                  </a:lnTo>
                  <a:lnTo>
                    <a:pt x="154" y="4"/>
                  </a:lnTo>
                  <a:lnTo>
                    <a:pt x="158" y="0"/>
                  </a:lnTo>
                  <a:lnTo>
                    <a:pt x="163" y="4"/>
                  </a:lnTo>
                  <a:lnTo>
                    <a:pt x="163" y="8"/>
                  </a:lnTo>
                  <a:lnTo>
                    <a:pt x="168" y="4"/>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7" name="Freeform 96"/>
            <p:cNvSpPr>
              <a:spLocks/>
            </p:cNvSpPr>
            <p:nvPr/>
          </p:nvSpPr>
          <p:spPr bwMode="auto">
            <a:xfrm>
              <a:off x="2811" y="3519"/>
              <a:ext cx="171" cy="15"/>
            </a:xfrm>
            <a:custGeom>
              <a:avLst/>
              <a:gdLst>
                <a:gd name="T0" fmla="*/ 2 w 220"/>
                <a:gd name="T1" fmla="*/ 1 h 23"/>
                <a:gd name="T2" fmla="*/ 2 w 220"/>
                <a:gd name="T3" fmla="*/ 1 h 23"/>
                <a:gd name="T4" fmla="*/ 2 w 220"/>
                <a:gd name="T5" fmla="*/ 1 h 23"/>
                <a:gd name="T6" fmla="*/ 2 w 220"/>
                <a:gd name="T7" fmla="*/ 1 h 23"/>
                <a:gd name="T8" fmla="*/ 2 w 220"/>
                <a:gd name="T9" fmla="*/ 1 h 23"/>
                <a:gd name="T10" fmla="*/ 2 w 220"/>
                <a:gd name="T11" fmla="*/ 1 h 23"/>
                <a:gd name="T12" fmla="*/ 2 w 220"/>
                <a:gd name="T13" fmla="*/ 1 h 23"/>
                <a:gd name="T14" fmla="*/ 2 w 220"/>
                <a:gd name="T15" fmla="*/ 1 h 23"/>
                <a:gd name="T16" fmla="*/ 3 w 220"/>
                <a:gd name="T17" fmla="*/ 1 h 23"/>
                <a:gd name="T18" fmla="*/ 3 w 220"/>
                <a:gd name="T19" fmla="*/ 1 h 23"/>
                <a:gd name="T20" fmla="*/ 4 w 220"/>
                <a:gd name="T21" fmla="*/ 1 h 23"/>
                <a:gd name="T22" fmla="*/ 4 w 220"/>
                <a:gd name="T23" fmla="*/ 1 h 23"/>
                <a:gd name="T24" fmla="*/ 4 w 220"/>
                <a:gd name="T25" fmla="*/ 1 h 23"/>
                <a:gd name="T26" fmla="*/ 4 w 220"/>
                <a:gd name="T27" fmla="*/ 1 h 23"/>
                <a:gd name="T28" fmla="*/ 5 w 220"/>
                <a:gd name="T29" fmla="*/ 1 h 23"/>
                <a:gd name="T30" fmla="*/ 5 w 220"/>
                <a:gd name="T31" fmla="*/ 1 h 23"/>
                <a:gd name="T32" fmla="*/ 5 w 220"/>
                <a:gd name="T33" fmla="*/ 1 h 23"/>
                <a:gd name="T34" fmla="*/ 5 w 220"/>
                <a:gd name="T35" fmla="*/ 1 h 23"/>
                <a:gd name="T36" fmla="*/ 7 w 220"/>
                <a:gd name="T37" fmla="*/ 1 h 23"/>
                <a:gd name="T38" fmla="*/ 7 w 220"/>
                <a:gd name="T39" fmla="*/ 1 h 23"/>
                <a:gd name="T40" fmla="*/ 7 w 220"/>
                <a:gd name="T41" fmla="*/ 1 h 23"/>
                <a:gd name="T42" fmla="*/ 7 w 220"/>
                <a:gd name="T43" fmla="*/ 1 h 23"/>
                <a:gd name="T44" fmla="*/ 7 w 220"/>
                <a:gd name="T45" fmla="*/ 1 h 23"/>
                <a:gd name="T46" fmla="*/ 9 w 220"/>
                <a:gd name="T47" fmla="*/ 1 h 23"/>
                <a:gd name="T48" fmla="*/ 9 w 220"/>
                <a:gd name="T49" fmla="*/ 1 h 23"/>
                <a:gd name="T50" fmla="*/ 9 w 220"/>
                <a:gd name="T51" fmla="*/ 1 h 23"/>
                <a:gd name="T52" fmla="*/ 9 w 220"/>
                <a:gd name="T53" fmla="*/ 0 h 23"/>
                <a:gd name="T54" fmla="*/ 9 w 220"/>
                <a:gd name="T55" fmla="*/ 1 h 23"/>
                <a:gd name="T56" fmla="*/ 9 w 220"/>
                <a:gd name="T57" fmla="*/ 1 h 23"/>
                <a:gd name="T58" fmla="*/ 9 w 220"/>
                <a:gd name="T59" fmla="*/ 1 h 23"/>
                <a:gd name="T60" fmla="*/ 9 w 220"/>
                <a:gd name="T61" fmla="*/ 0 h 23"/>
                <a:gd name="T62" fmla="*/ 9 w 220"/>
                <a:gd name="T63" fmla="*/ 1 h 23"/>
                <a:gd name="T64" fmla="*/ 9 w 220"/>
                <a:gd name="T65" fmla="*/ 1 h 23"/>
                <a:gd name="T66" fmla="*/ 9 w 220"/>
                <a:gd name="T67" fmla="*/ 1 h 23"/>
                <a:gd name="T68" fmla="*/ 11 w 220"/>
                <a:gd name="T69" fmla="*/ 1 h 23"/>
                <a:gd name="T70" fmla="*/ 11 w 220"/>
                <a:gd name="T71" fmla="*/ 1 h 23"/>
                <a:gd name="T72" fmla="*/ 11 w 220"/>
                <a:gd name="T73" fmla="*/ 1 h 23"/>
                <a:gd name="T74" fmla="*/ 11 w 220"/>
                <a:gd name="T75" fmla="*/ 1 h 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0" h="23">
                  <a:moveTo>
                    <a:pt x="0" y="19"/>
                  </a:moveTo>
                  <a:lnTo>
                    <a:pt x="5" y="14"/>
                  </a:lnTo>
                  <a:lnTo>
                    <a:pt x="10" y="19"/>
                  </a:lnTo>
                  <a:lnTo>
                    <a:pt x="15" y="19"/>
                  </a:lnTo>
                  <a:lnTo>
                    <a:pt x="20" y="19"/>
                  </a:lnTo>
                  <a:lnTo>
                    <a:pt x="20" y="23"/>
                  </a:lnTo>
                  <a:lnTo>
                    <a:pt x="30" y="14"/>
                  </a:lnTo>
                  <a:lnTo>
                    <a:pt x="35" y="19"/>
                  </a:lnTo>
                  <a:lnTo>
                    <a:pt x="41" y="19"/>
                  </a:lnTo>
                  <a:lnTo>
                    <a:pt x="46" y="19"/>
                  </a:lnTo>
                  <a:lnTo>
                    <a:pt x="51" y="23"/>
                  </a:lnTo>
                  <a:lnTo>
                    <a:pt x="56" y="14"/>
                  </a:lnTo>
                  <a:lnTo>
                    <a:pt x="56" y="19"/>
                  </a:lnTo>
                  <a:lnTo>
                    <a:pt x="61" y="23"/>
                  </a:lnTo>
                  <a:lnTo>
                    <a:pt x="66" y="19"/>
                  </a:lnTo>
                  <a:lnTo>
                    <a:pt x="66" y="23"/>
                  </a:lnTo>
                  <a:lnTo>
                    <a:pt x="71" y="14"/>
                  </a:lnTo>
                  <a:lnTo>
                    <a:pt x="76" y="19"/>
                  </a:lnTo>
                  <a:lnTo>
                    <a:pt x="76" y="9"/>
                  </a:lnTo>
                  <a:lnTo>
                    <a:pt x="82" y="19"/>
                  </a:lnTo>
                  <a:lnTo>
                    <a:pt x="87" y="19"/>
                  </a:lnTo>
                  <a:lnTo>
                    <a:pt x="92" y="14"/>
                  </a:lnTo>
                  <a:lnTo>
                    <a:pt x="97" y="9"/>
                  </a:lnTo>
                  <a:lnTo>
                    <a:pt x="102" y="19"/>
                  </a:lnTo>
                  <a:lnTo>
                    <a:pt x="102" y="14"/>
                  </a:lnTo>
                  <a:lnTo>
                    <a:pt x="107" y="14"/>
                  </a:lnTo>
                  <a:lnTo>
                    <a:pt x="112" y="14"/>
                  </a:lnTo>
                  <a:lnTo>
                    <a:pt x="112" y="9"/>
                  </a:lnTo>
                  <a:lnTo>
                    <a:pt x="117" y="14"/>
                  </a:lnTo>
                  <a:lnTo>
                    <a:pt x="123" y="14"/>
                  </a:lnTo>
                  <a:lnTo>
                    <a:pt x="123" y="19"/>
                  </a:lnTo>
                  <a:lnTo>
                    <a:pt x="128" y="14"/>
                  </a:lnTo>
                  <a:lnTo>
                    <a:pt x="133" y="9"/>
                  </a:lnTo>
                  <a:lnTo>
                    <a:pt x="138" y="19"/>
                  </a:lnTo>
                  <a:lnTo>
                    <a:pt x="138" y="9"/>
                  </a:lnTo>
                  <a:lnTo>
                    <a:pt x="143" y="9"/>
                  </a:lnTo>
                  <a:lnTo>
                    <a:pt x="148" y="9"/>
                  </a:lnTo>
                  <a:lnTo>
                    <a:pt x="148" y="14"/>
                  </a:lnTo>
                  <a:lnTo>
                    <a:pt x="153" y="9"/>
                  </a:lnTo>
                  <a:lnTo>
                    <a:pt x="158" y="9"/>
                  </a:lnTo>
                  <a:lnTo>
                    <a:pt x="164" y="14"/>
                  </a:lnTo>
                  <a:lnTo>
                    <a:pt x="169" y="9"/>
                  </a:lnTo>
                  <a:lnTo>
                    <a:pt x="169" y="5"/>
                  </a:lnTo>
                  <a:lnTo>
                    <a:pt x="174" y="14"/>
                  </a:lnTo>
                  <a:lnTo>
                    <a:pt x="179" y="9"/>
                  </a:lnTo>
                  <a:lnTo>
                    <a:pt x="184" y="0"/>
                  </a:lnTo>
                  <a:lnTo>
                    <a:pt x="184" y="9"/>
                  </a:lnTo>
                  <a:lnTo>
                    <a:pt x="184" y="14"/>
                  </a:lnTo>
                  <a:lnTo>
                    <a:pt x="184" y="9"/>
                  </a:lnTo>
                  <a:lnTo>
                    <a:pt x="189" y="5"/>
                  </a:lnTo>
                  <a:lnTo>
                    <a:pt x="189" y="0"/>
                  </a:lnTo>
                  <a:lnTo>
                    <a:pt x="189" y="5"/>
                  </a:lnTo>
                  <a:lnTo>
                    <a:pt x="194" y="5"/>
                  </a:lnTo>
                  <a:lnTo>
                    <a:pt x="194" y="0"/>
                  </a:lnTo>
                  <a:lnTo>
                    <a:pt x="194" y="9"/>
                  </a:lnTo>
                  <a:lnTo>
                    <a:pt x="199" y="9"/>
                  </a:lnTo>
                  <a:lnTo>
                    <a:pt x="199" y="5"/>
                  </a:lnTo>
                  <a:lnTo>
                    <a:pt x="199" y="9"/>
                  </a:lnTo>
                  <a:lnTo>
                    <a:pt x="205" y="14"/>
                  </a:lnTo>
                  <a:lnTo>
                    <a:pt x="205" y="5"/>
                  </a:lnTo>
                  <a:lnTo>
                    <a:pt x="205" y="0"/>
                  </a:lnTo>
                  <a:lnTo>
                    <a:pt x="210" y="9"/>
                  </a:lnTo>
                  <a:lnTo>
                    <a:pt x="210" y="5"/>
                  </a:lnTo>
                  <a:lnTo>
                    <a:pt x="215" y="5"/>
                  </a:lnTo>
                  <a:lnTo>
                    <a:pt x="215" y="9"/>
                  </a:lnTo>
                  <a:lnTo>
                    <a:pt x="215" y="14"/>
                  </a:lnTo>
                  <a:lnTo>
                    <a:pt x="220" y="14"/>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8" name="Freeform 97"/>
            <p:cNvSpPr>
              <a:spLocks/>
            </p:cNvSpPr>
            <p:nvPr/>
          </p:nvSpPr>
          <p:spPr bwMode="auto">
            <a:xfrm>
              <a:off x="2982" y="3523"/>
              <a:ext cx="186" cy="82"/>
            </a:xfrm>
            <a:custGeom>
              <a:avLst/>
              <a:gdLst>
                <a:gd name="T0" fmla="*/ 0 w 239"/>
                <a:gd name="T1" fmla="*/ 0 h 107"/>
                <a:gd name="T2" fmla="*/ 2 w 239"/>
                <a:gd name="T3" fmla="*/ 2 h 107"/>
                <a:gd name="T4" fmla="*/ 2 w 239"/>
                <a:gd name="T5" fmla="*/ 2 h 107"/>
                <a:gd name="T6" fmla="*/ 2 w 239"/>
                <a:gd name="T7" fmla="*/ 2 h 107"/>
                <a:gd name="T8" fmla="*/ 2 w 239"/>
                <a:gd name="T9" fmla="*/ 2 h 107"/>
                <a:gd name="T10" fmla="*/ 2 w 239"/>
                <a:gd name="T11" fmla="*/ 2 h 107"/>
                <a:gd name="T12" fmla="*/ 2 w 239"/>
                <a:gd name="T13" fmla="*/ 2 h 107"/>
                <a:gd name="T14" fmla="*/ 2 w 239"/>
                <a:gd name="T15" fmla="*/ 3 h 107"/>
                <a:gd name="T16" fmla="*/ 2 w 239"/>
                <a:gd name="T17" fmla="*/ 3 h 107"/>
                <a:gd name="T18" fmla="*/ 2 w 239"/>
                <a:gd name="T19" fmla="*/ 3 h 107"/>
                <a:gd name="T20" fmla="*/ 2 w 239"/>
                <a:gd name="T21" fmla="*/ 3 h 107"/>
                <a:gd name="T22" fmla="*/ 2 w 239"/>
                <a:gd name="T23" fmla="*/ 4 h 107"/>
                <a:gd name="T24" fmla="*/ 2 w 239"/>
                <a:gd name="T25" fmla="*/ 4 h 107"/>
                <a:gd name="T26" fmla="*/ 3 w 239"/>
                <a:gd name="T27" fmla="*/ 4 h 107"/>
                <a:gd name="T28" fmla="*/ 3 w 239"/>
                <a:gd name="T29" fmla="*/ 4 h 107"/>
                <a:gd name="T30" fmla="*/ 3 w 239"/>
                <a:gd name="T31" fmla="*/ 4 h 107"/>
                <a:gd name="T32" fmla="*/ 4 w 239"/>
                <a:gd name="T33" fmla="*/ 4 h 107"/>
                <a:gd name="T34" fmla="*/ 4 w 239"/>
                <a:gd name="T35" fmla="*/ 4 h 107"/>
                <a:gd name="T36" fmla="*/ 4 w 239"/>
                <a:gd name="T37" fmla="*/ 4 h 107"/>
                <a:gd name="T38" fmla="*/ 4 w 239"/>
                <a:gd name="T39" fmla="*/ 4 h 107"/>
                <a:gd name="T40" fmla="*/ 4 w 239"/>
                <a:gd name="T41" fmla="*/ 4 h 107"/>
                <a:gd name="T42" fmla="*/ 4 w 239"/>
                <a:gd name="T43" fmla="*/ 4 h 107"/>
                <a:gd name="T44" fmla="*/ 5 w 239"/>
                <a:gd name="T45" fmla="*/ 4 h 107"/>
                <a:gd name="T46" fmla="*/ 5 w 239"/>
                <a:gd name="T47" fmla="*/ 4 h 107"/>
                <a:gd name="T48" fmla="*/ 5 w 239"/>
                <a:gd name="T49" fmla="*/ 4 h 107"/>
                <a:gd name="T50" fmla="*/ 5 w 239"/>
                <a:gd name="T51" fmla="*/ 4 h 107"/>
                <a:gd name="T52" fmla="*/ 5 w 239"/>
                <a:gd name="T53" fmla="*/ 4 h 107"/>
                <a:gd name="T54" fmla="*/ 5 w 239"/>
                <a:gd name="T55" fmla="*/ 4 h 107"/>
                <a:gd name="T56" fmla="*/ 7 w 239"/>
                <a:gd name="T57" fmla="*/ 4 h 107"/>
                <a:gd name="T58" fmla="*/ 7 w 239"/>
                <a:gd name="T59" fmla="*/ 4 h 107"/>
                <a:gd name="T60" fmla="*/ 7 w 239"/>
                <a:gd name="T61" fmla="*/ 4 h 107"/>
                <a:gd name="T62" fmla="*/ 7 w 239"/>
                <a:gd name="T63" fmla="*/ 4 h 107"/>
                <a:gd name="T64" fmla="*/ 7 w 239"/>
                <a:gd name="T65" fmla="*/ 4 h 107"/>
                <a:gd name="T66" fmla="*/ 7 w 239"/>
                <a:gd name="T67" fmla="*/ 4 h 107"/>
                <a:gd name="T68" fmla="*/ 7 w 239"/>
                <a:gd name="T69" fmla="*/ 4 h 107"/>
                <a:gd name="T70" fmla="*/ 8 w 239"/>
                <a:gd name="T71" fmla="*/ 4 h 107"/>
                <a:gd name="T72" fmla="*/ 9 w 239"/>
                <a:gd name="T73" fmla="*/ 4 h 107"/>
                <a:gd name="T74" fmla="*/ 9 w 239"/>
                <a:gd name="T75" fmla="*/ 4 h 107"/>
                <a:gd name="T76" fmla="*/ 9 w 239"/>
                <a:gd name="T77" fmla="*/ 4 h 107"/>
                <a:gd name="T78" fmla="*/ 9 w 239"/>
                <a:gd name="T79" fmla="*/ 4 h 107"/>
                <a:gd name="T80" fmla="*/ 9 w 239"/>
                <a:gd name="T81" fmla="*/ 4 h 107"/>
                <a:gd name="T82" fmla="*/ 9 w 239"/>
                <a:gd name="T83" fmla="*/ 4 h 107"/>
                <a:gd name="T84" fmla="*/ 9 w 239"/>
                <a:gd name="T85" fmla="*/ 4 h 107"/>
                <a:gd name="T86" fmla="*/ 9 w 239"/>
                <a:gd name="T87" fmla="*/ 4 h 107"/>
                <a:gd name="T88" fmla="*/ 9 w 239"/>
                <a:gd name="T89" fmla="*/ 4 h 107"/>
                <a:gd name="T90" fmla="*/ 11 w 239"/>
                <a:gd name="T91" fmla="*/ 4 h 107"/>
                <a:gd name="T92" fmla="*/ 11 w 239"/>
                <a:gd name="T93" fmla="*/ 4 h 107"/>
                <a:gd name="T94" fmla="*/ 11 w 239"/>
                <a:gd name="T95" fmla="*/ 4 h 107"/>
                <a:gd name="T96" fmla="*/ 11 w 239"/>
                <a:gd name="T97" fmla="*/ 4 h 107"/>
                <a:gd name="T98" fmla="*/ 12 w 239"/>
                <a:gd name="T99" fmla="*/ 4 h 10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9" h="107">
                  <a:moveTo>
                    <a:pt x="0" y="4"/>
                  </a:moveTo>
                  <a:lnTo>
                    <a:pt x="0" y="0"/>
                  </a:lnTo>
                  <a:lnTo>
                    <a:pt x="5" y="0"/>
                  </a:lnTo>
                  <a:lnTo>
                    <a:pt x="5" y="4"/>
                  </a:lnTo>
                  <a:lnTo>
                    <a:pt x="5" y="8"/>
                  </a:lnTo>
                  <a:lnTo>
                    <a:pt x="10" y="8"/>
                  </a:lnTo>
                  <a:lnTo>
                    <a:pt x="10" y="20"/>
                  </a:lnTo>
                  <a:lnTo>
                    <a:pt x="10" y="12"/>
                  </a:lnTo>
                  <a:lnTo>
                    <a:pt x="10" y="24"/>
                  </a:lnTo>
                  <a:lnTo>
                    <a:pt x="15" y="27"/>
                  </a:lnTo>
                  <a:lnTo>
                    <a:pt x="15" y="32"/>
                  </a:lnTo>
                  <a:lnTo>
                    <a:pt x="19" y="39"/>
                  </a:lnTo>
                  <a:lnTo>
                    <a:pt x="19" y="44"/>
                  </a:lnTo>
                  <a:lnTo>
                    <a:pt x="24" y="51"/>
                  </a:lnTo>
                  <a:lnTo>
                    <a:pt x="29" y="56"/>
                  </a:lnTo>
                  <a:lnTo>
                    <a:pt x="29" y="59"/>
                  </a:lnTo>
                  <a:lnTo>
                    <a:pt x="29" y="63"/>
                  </a:lnTo>
                  <a:lnTo>
                    <a:pt x="33" y="68"/>
                  </a:lnTo>
                  <a:lnTo>
                    <a:pt x="33" y="71"/>
                  </a:lnTo>
                  <a:lnTo>
                    <a:pt x="38" y="71"/>
                  </a:lnTo>
                  <a:lnTo>
                    <a:pt x="38" y="80"/>
                  </a:lnTo>
                  <a:lnTo>
                    <a:pt x="38" y="91"/>
                  </a:lnTo>
                  <a:lnTo>
                    <a:pt x="43" y="75"/>
                  </a:lnTo>
                  <a:lnTo>
                    <a:pt x="43" y="80"/>
                  </a:lnTo>
                  <a:lnTo>
                    <a:pt x="48" y="80"/>
                  </a:lnTo>
                  <a:lnTo>
                    <a:pt x="48" y="91"/>
                  </a:lnTo>
                  <a:lnTo>
                    <a:pt x="52" y="91"/>
                  </a:lnTo>
                  <a:lnTo>
                    <a:pt x="52" y="95"/>
                  </a:lnTo>
                  <a:lnTo>
                    <a:pt x="57" y="95"/>
                  </a:lnTo>
                  <a:lnTo>
                    <a:pt x="57" y="91"/>
                  </a:lnTo>
                  <a:lnTo>
                    <a:pt x="57" y="95"/>
                  </a:lnTo>
                  <a:lnTo>
                    <a:pt x="62" y="95"/>
                  </a:lnTo>
                  <a:lnTo>
                    <a:pt x="67" y="95"/>
                  </a:lnTo>
                  <a:lnTo>
                    <a:pt x="72" y="95"/>
                  </a:lnTo>
                  <a:lnTo>
                    <a:pt x="72" y="103"/>
                  </a:lnTo>
                  <a:lnTo>
                    <a:pt x="77" y="95"/>
                  </a:lnTo>
                  <a:lnTo>
                    <a:pt x="77" y="103"/>
                  </a:lnTo>
                  <a:lnTo>
                    <a:pt x="82" y="95"/>
                  </a:lnTo>
                  <a:lnTo>
                    <a:pt x="86" y="103"/>
                  </a:lnTo>
                  <a:lnTo>
                    <a:pt x="86" y="95"/>
                  </a:lnTo>
                  <a:lnTo>
                    <a:pt x="86" y="103"/>
                  </a:lnTo>
                  <a:lnTo>
                    <a:pt x="90" y="95"/>
                  </a:lnTo>
                  <a:lnTo>
                    <a:pt x="90" y="103"/>
                  </a:lnTo>
                  <a:lnTo>
                    <a:pt x="90" y="95"/>
                  </a:lnTo>
                  <a:lnTo>
                    <a:pt x="95" y="103"/>
                  </a:lnTo>
                  <a:lnTo>
                    <a:pt x="95" y="95"/>
                  </a:lnTo>
                  <a:lnTo>
                    <a:pt x="95" y="107"/>
                  </a:lnTo>
                  <a:lnTo>
                    <a:pt x="95" y="103"/>
                  </a:lnTo>
                  <a:lnTo>
                    <a:pt x="100" y="95"/>
                  </a:lnTo>
                  <a:lnTo>
                    <a:pt x="100" y="107"/>
                  </a:lnTo>
                  <a:lnTo>
                    <a:pt x="100" y="103"/>
                  </a:lnTo>
                  <a:lnTo>
                    <a:pt x="105" y="95"/>
                  </a:lnTo>
                  <a:lnTo>
                    <a:pt x="105" y="103"/>
                  </a:lnTo>
                  <a:lnTo>
                    <a:pt x="105" y="107"/>
                  </a:lnTo>
                  <a:lnTo>
                    <a:pt x="110" y="107"/>
                  </a:lnTo>
                  <a:lnTo>
                    <a:pt x="110" y="95"/>
                  </a:lnTo>
                  <a:lnTo>
                    <a:pt x="110" y="103"/>
                  </a:lnTo>
                  <a:lnTo>
                    <a:pt x="115" y="103"/>
                  </a:lnTo>
                  <a:lnTo>
                    <a:pt x="115" y="107"/>
                  </a:lnTo>
                  <a:lnTo>
                    <a:pt x="120" y="103"/>
                  </a:lnTo>
                  <a:lnTo>
                    <a:pt x="120" y="107"/>
                  </a:lnTo>
                  <a:lnTo>
                    <a:pt x="124" y="103"/>
                  </a:lnTo>
                  <a:lnTo>
                    <a:pt x="124" y="95"/>
                  </a:lnTo>
                  <a:lnTo>
                    <a:pt x="129" y="107"/>
                  </a:lnTo>
                  <a:lnTo>
                    <a:pt x="129" y="103"/>
                  </a:lnTo>
                  <a:lnTo>
                    <a:pt x="134" y="103"/>
                  </a:lnTo>
                  <a:lnTo>
                    <a:pt x="134" y="107"/>
                  </a:lnTo>
                  <a:lnTo>
                    <a:pt x="134" y="95"/>
                  </a:lnTo>
                  <a:lnTo>
                    <a:pt x="139" y="107"/>
                  </a:lnTo>
                  <a:lnTo>
                    <a:pt x="139" y="95"/>
                  </a:lnTo>
                  <a:lnTo>
                    <a:pt x="144" y="103"/>
                  </a:lnTo>
                  <a:lnTo>
                    <a:pt x="144" y="95"/>
                  </a:lnTo>
                  <a:lnTo>
                    <a:pt x="149" y="103"/>
                  </a:lnTo>
                  <a:lnTo>
                    <a:pt x="149" y="95"/>
                  </a:lnTo>
                  <a:lnTo>
                    <a:pt x="149" y="103"/>
                  </a:lnTo>
                  <a:lnTo>
                    <a:pt x="153" y="95"/>
                  </a:lnTo>
                  <a:lnTo>
                    <a:pt x="157" y="107"/>
                  </a:lnTo>
                  <a:lnTo>
                    <a:pt x="157" y="95"/>
                  </a:lnTo>
                  <a:lnTo>
                    <a:pt x="157" y="103"/>
                  </a:lnTo>
                  <a:lnTo>
                    <a:pt x="162" y="103"/>
                  </a:lnTo>
                  <a:lnTo>
                    <a:pt x="162" y="95"/>
                  </a:lnTo>
                  <a:lnTo>
                    <a:pt x="162" y="103"/>
                  </a:lnTo>
                  <a:lnTo>
                    <a:pt x="167" y="95"/>
                  </a:lnTo>
                  <a:lnTo>
                    <a:pt x="167" y="107"/>
                  </a:lnTo>
                  <a:lnTo>
                    <a:pt x="172" y="95"/>
                  </a:lnTo>
                  <a:lnTo>
                    <a:pt x="177" y="95"/>
                  </a:lnTo>
                  <a:lnTo>
                    <a:pt x="182" y="95"/>
                  </a:lnTo>
                  <a:lnTo>
                    <a:pt x="182" y="91"/>
                  </a:lnTo>
                  <a:lnTo>
                    <a:pt x="187" y="95"/>
                  </a:lnTo>
                  <a:lnTo>
                    <a:pt x="191" y="95"/>
                  </a:lnTo>
                  <a:lnTo>
                    <a:pt x="196" y="95"/>
                  </a:lnTo>
                  <a:lnTo>
                    <a:pt x="201" y="95"/>
                  </a:lnTo>
                  <a:lnTo>
                    <a:pt x="201" y="91"/>
                  </a:lnTo>
                  <a:lnTo>
                    <a:pt x="206" y="95"/>
                  </a:lnTo>
                  <a:lnTo>
                    <a:pt x="206" y="103"/>
                  </a:lnTo>
                  <a:lnTo>
                    <a:pt x="206" y="95"/>
                  </a:lnTo>
                  <a:lnTo>
                    <a:pt x="210" y="95"/>
                  </a:lnTo>
                  <a:lnTo>
                    <a:pt x="210" y="91"/>
                  </a:lnTo>
                  <a:lnTo>
                    <a:pt x="215" y="95"/>
                  </a:lnTo>
                  <a:lnTo>
                    <a:pt x="220" y="95"/>
                  </a:lnTo>
                  <a:lnTo>
                    <a:pt x="224" y="95"/>
                  </a:lnTo>
                  <a:lnTo>
                    <a:pt x="229" y="95"/>
                  </a:lnTo>
                  <a:lnTo>
                    <a:pt x="234" y="95"/>
                  </a:lnTo>
                  <a:lnTo>
                    <a:pt x="239" y="95"/>
                  </a:lnTo>
                </a:path>
              </a:pathLst>
            </a:custGeom>
            <a:noFill/>
            <a:ln w="9525">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3641"/>
                                        </p:tgtEl>
                                        <p:attrNameLst>
                                          <p:attrName>style.visibility</p:attrName>
                                        </p:attrNameLst>
                                      </p:cBhvr>
                                      <p:to>
                                        <p:strVal val="visible"/>
                                      </p:to>
                                    </p:set>
                                    <p:animEffect transition="in" filter="dissolve">
                                      <p:cBhvr>
                                        <p:cTn id="7" dur="500"/>
                                        <p:tgtEl>
                                          <p:spTgt spid="7036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703500"/>
                                        </p:tgtEl>
                                        <p:attrNameLst>
                                          <p:attrName>style.visibility</p:attrName>
                                        </p:attrNameLst>
                                      </p:cBhvr>
                                      <p:to>
                                        <p:strVal val="visible"/>
                                      </p:to>
                                    </p:set>
                                    <p:animEffect transition="in" filter="dissolve">
                                      <p:cBhvr>
                                        <p:cTn id="12" dur="500"/>
                                        <p:tgtEl>
                                          <p:spTgt spid="703500"/>
                                        </p:tgtEl>
                                      </p:cBhvr>
                                    </p:animEffect>
                                  </p:childTnLst>
                                </p:cTn>
                              </p:par>
                              <p:par>
                                <p:cTn id="13" presetID="9" presetClass="entr" presetSubtype="0" fill="hold" nodeType="withEffect">
                                  <p:stCondLst>
                                    <p:cond delay="0"/>
                                  </p:stCondLst>
                                  <p:childTnLst>
                                    <p:set>
                                      <p:cBhvr>
                                        <p:cTn id="14" dur="1" fill="hold">
                                          <p:stCondLst>
                                            <p:cond delay="0"/>
                                          </p:stCondLst>
                                        </p:cTn>
                                        <p:tgtEl>
                                          <p:spTgt spid="703494"/>
                                        </p:tgtEl>
                                        <p:attrNameLst>
                                          <p:attrName>style.visibility</p:attrName>
                                        </p:attrNameLst>
                                      </p:cBhvr>
                                      <p:to>
                                        <p:strVal val="visible"/>
                                      </p:to>
                                    </p:set>
                                    <p:animEffect transition="in" filter="dissolve">
                                      <p:cBhvr>
                                        <p:cTn id="15" dur="500"/>
                                        <p:tgtEl>
                                          <p:spTgt spid="70349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03492"/>
                                        </p:tgtEl>
                                        <p:attrNameLst>
                                          <p:attrName>style.visibility</p:attrName>
                                        </p:attrNameLst>
                                      </p:cBhvr>
                                      <p:to>
                                        <p:strVal val="visible"/>
                                      </p:to>
                                    </p:set>
                                    <p:animEffect transition="in" filter="dissolve">
                                      <p:cBhvr>
                                        <p:cTn id="20" dur="500"/>
                                        <p:tgtEl>
                                          <p:spTgt spid="70349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03493"/>
                                        </p:tgtEl>
                                        <p:attrNameLst>
                                          <p:attrName>style.visibility</p:attrName>
                                        </p:attrNameLst>
                                      </p:cBhvr>
                                      <p:to>
                                        <p:strVal val="visible"/>
                                      </p:to>
                                    </p:set>
                                    <p:animEffect transition="in" filter="dissolve">
                                      <p:cBhvr>
                                        <p:cTn id="23" dur="500"/>
                                        <p:tgtEl>
                                          <p:spTgt spid="703493"/>
                                        </p:tgtEl>
                                      </p:cBhvr>
                                    </p:animEffect>
                                  </p:childTnLst>
                                </p:cTn>
                              </p:par>
                              <p:par>
                                <p:cTn id="24" presetID="9" presetClass="entr" presetSubtype="0" fill="hold" nodeType="withEffect">
                                  <p:stCondLst>
                                    <p:cond delay="0"/>
                                  </p:stCondLst>
                                  <p:childTnLst>
                                    <p:set>
                                      <p:cBhvr>
                                        <p:cTn id="25" dur="1" fill="hold">
                                          <p:stCondLst>
                                            <p:cond delay="0"/>
                                          </p:stCondLst>
                                        </p:cTn>
                                        <p:tgtEl>
                                          <p:spTgt spid="703616"/>
                                        </p:tgtEl>
                                        <p:attrNameLst>
                                          <p:attrName>style.visibility</p:attrName>
                                        </p:attrNameLst>
                                      </p:cBhvr>
                                      <p:to>
                                        <p:strVal val="visible"/>
                                      </p:to>
                                    </p:set>
                                    <p:animEffect transition="in" filter="dissolve">
                                      <p:cBhvr>
                                        <p:cTn id="26" dur="500"/>
                                        <p:tgtEl>
                                          <p:spTgt spid="70361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703490"/>
                                        </p:tgtEl>
                                        <p:attrNameLst>
                                          <p:attrName>style.visibility</p:attrName>
                                        </p:attrNameLst>
                                      </p:cBhvr>
                                      <p:to>
                                        <p:strVal val="visible"/>
                                      </p:to>
                                    </p:set>
                                    <p:animEffect transition="in" filter="dissolve">
                                      <p:cBhvr>
                                        <p:cTn id="31" dur="500"/>
                                        <p:tgtEl>
                                          <p:spTgt spid="703490"/>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703491"/>
                                        </p:tgtEl>
                                        <p:attrNameLst>
                                          <p:attrName>style.visibility</p:attrName>
                                        </p:attrNameLst>
                                      </p:cBhvr>
                                      <p:to>
                                        <p:strVal val="visible"/>
                                      </p:to>
                                    </p:set>
                                    <p:animEffect transition="in" filter="dissolve">
                                      <p:cBhvr>
                                        <p:cTn id="34" dur="500"/>
                                        <p:tgtEl>
                                          <p:spTgt spid="703491"/>
                                        </p:tgtEl>
                                      </p:cBhvr>
                                    </p:animEffect>
                                  </p:childTnLst>
                                </p:cTn>
                              </p:par>
                              <p:par>
                                <p:cTn id="35" presetID="9" presetClass="entr" presetSubtype="0" fill="hold" nodeType="withEffect">
                                  <p:stCondLst>
                                    <p:cond delay="0"/>
                                  </p:stCondLst>
                                  <p:childTnLst>
                                    <p:set>
                                      <p:cBhvr>
                                        <p:cTn id="36" dur="1" fill="hold">
                                          <p:stCondLst>
                                            <p:cond delay="0"/>
                                          </p:stCondLst>
                                        </p:cTn>
                                        <p:tgtEl>
                                          <p:spTgt spid="703600"/>
                                        </p:tgtEl>
                                        <p:attrNameLst>
                                          <p:attrName>style.visibility</p:attrName>
                                        </p:attrNameLst>
                                      </p:cBhvr>
                                      <p:to>
                                        <p:strVal val="visible"/>
                                      </p:to>
                                    </p:set>
                                    <p:animEffect transition="in" filter="dissolve">
                                      <p:cBhvr>
                                        <p:cTn id="37" dur="500"/>
                                        <p:tgtEl>
                                          <p:spTgt spid="70360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703521"/>
                                        </p:tgtEl>
                                        <p:attrNameLst>
                                          <p:attrName>style.visibility</p:attrName>
                                        </p:attrNameLst>
                                      </p:cBhvr>
                                      <p:to>
                                        <p:strVal val="visible"/>
                                      </p:to>
                                    </p:set>
                                    <p:animEffect transition="in" filter="dissolve">
                                      <p:cBhvr>
                                        <p:cTn id="42" dur="500"/>
                                        <p:tgtEl>
                                          <p:spTgt spid="703521"/>
                                        </p:tgtEl>
                                      </p:cBhvr>
                                    </p:animEffect>
                                  </p:childTnLst>
                                </p:cTn>
                              </p:par>
                            </p:childTnLst>
                          </p:cTn>
                        </p:par>
                        <p:par>
                          <p:cTn id="43" fill="hold" nodeType="afterGroup">
                            <p:stCondLst>
                              <p:cond delay="500"/>
                            </p:stCondLst>
                            <p:childTnLst>
                              <p:par>
                                <p:cTn id="44" presetID="22" presetClass="entr" presetSubtype="8" fill="hold" grpId="0" nodeType="afterEffect">
                                  <p:stCondLst>
                                    <p:cond delay="0"/>
                                  </p:stCondLst>
                                  <p:childTnLst>
                                    <p:set>
                                      <p:cBhvr>
                                        <p:cTn id="45" dur="1" fill="hold">
                                          <p:stCondLst>
                                            <p:cond delay="0"/>
                                          </p:stCondLst>
                                        </p:cTn>
                                        <p:tgtEl>
                                          <p:spTgt spid="703533"/>
                                        </p:tgtEl>
                                        <p:attrNameLst>
                                          <p:attrName>style.visibility</p:attrName>
                                        </p:attrNameLst>
                                      </p:cBhvr>
                                      <p:to>
                                        <p:strVal val="visible"/>
                                      </p:to>
                                    </p:set>
                                    <p:animEffect transition="in" filter="wipe(left)">
                                      <p:cBhvr>
                                        <p:cTn id="46" dur="500"/>
                                        <p:tgtEl>
                                          <p:spTgt spid="703533"/>
                                        </p:tgtEl>
                                      </p:cBhvr>
                                    </p:animEffect>
                                  </p:childTnLst>
                                </p:cTn>
                              </p:par>
                            </p:childTnLst>
                          </p:cTn>
                        </p:par>
                        <p:par>
                          <p:cTn id="47" fill="hold" nodeType="afterGroup">
                            <p:stCondLst>
                              <p:cond delay="1000"/>
                            </p:stCondLst>
                            <p:childTnLst>
                              <p:par>
                                <p:cTn id="48" presetID="22" presetClass="entr" presetSubtype="8" fill="hold" nodeType="afterEffect">
                                  <p:stCondLst>
                                    <p:cond delay="0"/>
                                  </p:stCondLst>
                                  <p:childTnLst>
                                    <p:set>
                                      <p:cBhvr>
                                        <p:cTn id="49" dur="1" fill="hold">
                                          <p:stCondLst>
                                            <p:cond delay="0"/>
                                          </p:stCondLst>
                                        </p:cTn>
                                        <p:tgtEl>
                                          <p:spTgt spid="703530"/>
                                        </p:tgtEl>
                                        <p:attrNameLst>
                                          <p:attrName>style.visibility</p:attrName>
                                        </p:attrNameLst>
                                      </p:cBhvr>
                                      <p:to>
                                        <p:strVal val="visible"/>
                                      </p:to>
                                    </p:set>
                                    <p:animEffect transition="in" filter="wipe(left)">
                                      <p:cBhvr>
                                        <p:cTn id="50" dur="500"/>
                                        <p:tgtEl>
                                          <p:spTgt spid="703530"/>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703520"/>
                                        </p:tgtEl>
                                        <p:attrNameLst>
                                          <p:attrName>style.visibility</p:attrName>
                                        </p:attrNameLst>
                                      </p:cBhvr>
                                      <p:to>
                                        <p:strVal val="visible"/>
                                      </p:to>
                                    </p:set>
                                    <p:animEffect transition="in" filter="dissolve">
                                      <p:cBhvr>
                                        <p:cTn id="55" dur="500"/>
                                        <p:tgtEl>
                                          <p:spTgt spid="703520"/>
                                        </p:tgtEl>
                                      </p:cBhvr>
                                    </p:animEffect>
                                  </p:childTnLst>
                                </p:cTn>
                              </p:par>
                            </p:childTnLst>
                          </p:cTn>
                        </p:par>
                        <p:par>
                          <p:cTn id="56" fill="hold" nodeType="afterGroup">
                            <p:stCondLst>
                              <p:cond delay="500"/>
                            </p:stCondLst>
                            <p:childTnLst>
                              <p:par>
                                <p:cTn id="57" presetID="22" presetClass="entr" presetSubtype="8" fill="hold" nodeType="afterEffect">
                                  <p:stCondLst>
                                    <p:cond delay="0"/>
                                  </p:stCondLst>
                                  <p:childTnLst>
                                    <p:set>
                                      <p:cBhvr>
                                        <p:cTn id="58" dur="1" fill="hold">
                                          <p:stCondLst>
                                            <p:cond delay="0"/>
                                          </p:stCondLst>
                                        </p:cTn>
                                        <p:tgtEl>
                                          <p:spTgt spid="703523"/>
                                        </p:tgtEl>
                                        <p:attrNameLst>
                                          <p:attrName>style.visibility</p:attrName>
                                        </p:attrNameLst>
                                      </p:cBhvr>
                                      <p:to>
                                        <p:strVal val="visible"/>
                                      </p:to>
                                    </p:set>
                                    <p:animEffect transition="in" filter="wipe(left)">
                                      <p:cBhvr>
                                        <p:cTn id="59" dur="500"/>
                                        <p:tgtEl>
                                          <p:spTgt spid="703523"/>
                                        </p:tgtEl>
                                      </p:cBhvr>
                                    </p:animEffect>
                                  </p:childTnLst>
                                </p:cTn>
                              </p:par>
                            </p:childTnLst>
                          </p:cTn>
                        </p:par>
                        <p:par>
                          <p:cTn id="60" fill="hold" nodeType="afterGroup">
                            <p:stCondLst>
                              <p:cond delay="1000"/>
                            </p:stCondLst>
                            <p:childTnLst>
                              <p:par>
                                <p:cTn id="61" presetID="22" presetClass="entr" presetSubtype="8" fill="hold" nodeType="afterEffect">
                                  <p:stCondLst>
                                    <p:cond delay="0"/>
                                  </p:stCondLst>
                                  <p:childTnLst>
                                    <p:set>
                                      <p:cBhvr>
                                        <p:cTn id="62" dur="1" fill="hold">
                                          <p:stCondLst>
                                            <p:cond delay="0"/>
                                          </p:stCondLst>
                                        </p:cTn>
                                        <p:tgtEl>
                                          <p:spTgt spid="703526"/>
                                        </p:tgtEl>
                                        <p:attrNameLst>
                                          <p:attrName>style.visibility</p:attrName>
                                        </p:attrNameLst>
                                      </p:cBhvr>
                                      <p:to>
                                        <p:strVal val="visible"/>
                                      </p:to>
                                    </p:set>
                                    <p:animEffect transition="in" filter="wipe(left)">
                                      <p:cBhvr>
                                        <p:cTn id="63" dur="500"/>
                                        <p:tgtEl>
                                          <p:spTgt spid="703526"/>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703522"/>
                                        </p:tgtEl>
                                        <p:attrNameLst>
                                          <p:attrName>style.visibility</p:attrName>
                                        </p:attrNameLst>
                                      </p:cBhvr>
                                      <p:to>
                                        <p:strVal val="visible"/>
                                      </p:to>
                                    </p:set>
                                    <p:animEffect transition="in" filter="dissolve">
                                      <p:cBhvr>
                                        <p:cTn id="68" dur="500"/>
                                        <p:tgtEl>
                                          <p:spTgt spid="703522"/>
                                        </p:tgtEl>
                                      </p:cBhvr>
                                    </p:animEffect>
                                  </p:childTnLst>
                                </p:cTn>
                              </p:par>
                            </p:childTnLst>
                          </p:cTn>
                        </p:par>
                        <p:par>
                          <p:cTn id="69" fill="hold" nodeType="afterGroup">
                            <p:stCondLst>
                              <p:cond delay="500"/>
                            </p:stCondLst>
                            <p:childTnLst>
                              <p:par>
                                <p:cTn id="70" presetID="22" presetClass="entr" presetSubtype="8" fill="hold" nodeType="afterEffect">
                                  <p:stCondLst>
                                    <p:cond delay="0"/>
                                  </p:stCondLst>
                                  <p:childTnLst>
                                    <p:set>
                                      <p:cBhvr>
                                        <p:cTn id="71" dur="1" fill="hold">
                                          <p:stCondLst>
                                            <p:cond delay="0"/>
                                          </p:stCondLst>
                                        </p:cTn>
                                        <p:tgtEl>
                                          <p:spTgt spid="703642"/>
                                        </p:tgtEl>
                                        <p:attrNameLst>
                                          <p:attrName>style.visibility</p:attrName>
                                        </p:attrNameLst>
                                      </p:cBhvr>
                                      <p:to>
                                        <p:strVal val="visible"/>
                                      </p:to>
                                    </p:set>
                                    <p:animEffect transition="in" filter="wipe(left)">
                                      <p:cBhvr>
                                        <p:cTn id="72" dur="500"/>
                                        <p:tgtEl>
                                          <p:spTgt spid="703642"/>
                                        </p:tgtEl>
                                      </p:cBhvr>
                                    </p:animEffect>
                                  </p:childTnLst>
                                </p:cTn>
                              </p:par>
                            </p:childTnLst>
                          </p:cTn>
                        </p:par>
                        <p:par>
                          <p:cTn id="73" fill="hold" nodeType="afterGroup">
                            <p:stCondLst>
                              <p:cond delay="1000"/>
                            </p:stCondLst>
                            <p:childTnLst>
                              <p:par>
                                <p:cTn id="74" presetID="22" presetClass="entr" presetSubtype="8" fill="hold" nodeType="afterEffect">
                                  <p:stCondLst>
                                    <p:cond delay="0"/>
                                  </p:stCondLst>
                                  <p:childTnLst>
                                    <p:set>
                                      <p:cBhvr>
                                        <p:cTn id="75" dur="1" fill="hold">
                                          <p:stCondLst>
                                            <p:cond delay="0"/>
                                          </p:stCondLst>
                                        </p:cTn>
                                        <p:tgtEl>
                                          <p:spTgt spid="703514"/>
                                        </p:tgtEl>
                                        <p:attrNameLst>
                                          <p:attrName>style.visibility</p:attrName>
                                        </p:attrNameLst>
                                      </p:cBhvr>
                                      <p:to>
                                        <p:strVal val="visible"/>
                                      </p:to>
                                    </p:set>
                                    <p:animEffect transition="in" filter="wipe(left)">
                                      <p:cBhvr>
                                        <p:cTn id="76" dur="500"/>
                                        <p:tgtEl>
                                          <p:spTgt spid="703514"/>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703541"/>
                                        </p:tgtEl>
                                        <p:attrNameLst>
                                          <p:attrName>style.visibility</p:attrName>
                                        </p:attrNameLst>
                                      </p:cBhvr>
                                      <p:to>
                                        <p:strVal val="visible"/>
                                      </p:to>
                                    </p:set>
                                    <p:animEffect transition="in" filter="dissolve">
                                      <p:cBhvr>
                                        <p:cTn id="81" dur="500"/>
                                        <p:tgtEl>
                                          <p:spTgt spid="703541"/>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9" presetClass="entr" presetSubtype="0" fill="hold" grpId="0" nodeType="clickEffect">
                                  <p:stCondLst>
                                    <p:cond delay="0"/>
                                  </p:stCondLst>
                                  <p:childTnLst>
                                    <p:set>
                                      <p:cBhvr>
                                        <p:cTn id="85" dur="1" fill="hold">
                                          <p:stCondLst>
                                            <p:cond delay="0"/>
                                          </p:stCondLst>
                                        </p:cTn>
                                        <p:tgtEl>
                                          <p:spTgt spid="703551"/>
                                        </p:tgtEl>
                                        <p:attrNameLst>
                                          <p:attrName>style.visibility</p:attrName>
                                        </p:attrNameLst>
                                      </p:cBhvr>
                                      <p:to>
                                        <p:strVal val="visible"/>
                                      </p:to>
                                    </p:set>
                                    <p:animEffect transition="in" filter="dissolve">
                                      <p:cBhvr>
                                        <p:cTn id="86" dur="500"/>
                                        <p:tgtEl>
                                          <p:spTgt spid="703551"/>
                                        </p:tgtEl>
                                      </p:cBhvr>
                                    </p:animEffect>
                                  </p:childTnLst>
                                </p:cTn>
                              </p:par>
                            </p:childTnLst>
                          </p:cTn>
                        </p:par>
                        <p:par>
                          <p:cTn id="87" fill="hold" nodeType="afterGroup">
                            <p:stCondLst>
                              <p:cond delay="500"/>
                            </p:stCondLst>
                            <p:childTnLst>
                              <p:par>
                                <p:cTn id="88" presetID="22" presetClass="entr" presetSubtype="8" fill="hold" grpId="0" nodeType="afterEffect">
                                  <p:stCondLst>
                                    <p:cond delay="0"/>
                                  </p:stCondLst>
                                  <p:childTnLst>
                                    <p:set>
                                      <p:cBhvr>
                                        <p:cTn id="89" dur="1" fill="hold">
                                          <p:stCondLst>
                                            <p:cond delay="0"/>
                                          </p:stCondLst>
                                        </p:cTn>
                                        <p:tgtEl>
                                          <p:spTgt spid="703556"/>
                                        </p:tgtEl>
                                        <p:attrNameLst>
                                          <p:attrName>style.visibility</p:attrName>
                                        </p:attrNameLst>
                                      </p:cBhvr>
                                      <p:to>
                                        <p:strVal val="visible"/>
                                      </p:to>
                                    </p:set>
                                    <p:animEffect transition="in" filter="wipe(left)">
                                      <p:cBhvr>
                                        <p:cTn id="90" dur="500"/>
                                        <p:tgtEl>
                                          <p:spTgt spid="703556"/>
                                        </p:tgtEl>
                                      </p:cBhvr>
                                    </p:animEffect>
                                  </p:childTnLst>
                                </p:cTn>
                              </p:par>
                            </p:childTnLst>
                          </p:cTn>
                        </p:par>
                        <p:par>
                          <p:cTn id="91" fill="hold" nodeType="afterGroup">
                            <p:stCondLst>
                              <p:cond delay="1000"/>
                            </p:stCondLst>
                            <p:childTnLst>
                              <p:par>
                                <p:cTn id="92" presetID="22" presetClass="entr" presetSubtype="8" fill="hold" nodeType="afterEffect">
                                  <p:stCondLst>
                                    <p:cond delay="0"/>
                                  </p:stCondLst>
                                  <p:childTnLst>
                                    <p:set>
                                      <p:cBhvr>
                                        <p:cTn id="93" dur="1" fill="hold">
                                          <p:stCondLst>
                                            <p:cond delay="0"/>
                                          </p:stCondLst>
                                        </p:cTn>
                                        <p:tgtEl>
                                          <p:spTgt spid="703553"/>
                                        </p:tgtEl>
                                        <p:attrNameLst>
                                          <p:attrName>style.visibility</p:attrName>
                                        </p:attrNameLst>
                                      </p:cBhvr>
                                      <p:to>
                                        <p:strVal val="visible"/>
                                      </p:to>
                                    </p:set>
                                    <p:animEffect transition="in" filter="wipe(left)">
                                      <p:cBhvr>
                                        <p:cTn id="94" dur="500"/>
                                        <p:tgtEl>
                                          <p:spTgt spid="703553"/>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703550"/>
                                        </p:tgtEl>
                                        <p:attrNameLst>
                                          <p:attrName>style.visibility</p:attrName>
                                        </p:attrNameLst>
                                      </p:cBhvr>
                                      <p:to>
                                        <p:strVal val="visible"/>
                                      </p:to>
                                    </p:set>
                                    <p:animEffect transition="in" filter="dissolve">
                                      <p:cBhvr>
                                        <p:cTn id="99" dur="500"/>
                                        <p:tgtEl>
                                          <p:spTgt spid="703550"/>
                                        </p:tgtEl>
                                      </p:cBhvr>
                                    </p:animEffect>
                                  </p:childTnLst>
                                </p:cTn>
                              </p:par>
                            </p:childTnLst>
                          </p:cTn>
                        </p:par>
                        <p:par>
                          <p:cTn id="100" fill="hold" nodeType="afterGroup">
                            <p:stCondLst>
                              <p:cond delay="500"/>
                            </p:stCondLst>
                            <p:childTnLst>
                              <p:par>
                                <p:cTn id="101" presetID="22" presetClass="entr" presetSubtype="8" fill="hold" nodeType="afterEffect">
                                  <p:stCondLst>
                                    <p:cond delay="0"/>
                                  </p:stCondLst>
                                  <p:childTnLst>
                                    <p:set>
                                      <p:cBhvr>
                                        <p:cTn id="102" dur="1" fill="hold">
                                          <p:stCondLst>
                                            <p:cond delay="0"/>
                                          </p:stCondLst>
                                        </p:cTn>
                                        <p:tgtEl>
                                          <p:spTgt spid="703557"/>
                                        </p:tgtEl>
                                        <p:attrNameLst>
                                          <p:attrName>style.visibility</p:attrName>
                                        </p:attrNameLst>
                                      </p:cBhvr>
                                      <p:to>
                                        <p:strVal val="visible"/>
                                      </p:to>
                                    </p:set>
                                    <p:animEffect transition="in" filter="wipe(left)">
                                      <p:cBhvr>
                                        <p:cTn id="103" dur="500"/>
                                        <p:tgtEl>
                                          <p:spTgt spid="703557"/>
                                        </p:tgtEl>
                                      </p:cBhvr>
                                    </p:animEffect>
                                  </p:childTnLst>
                                </p:cTn>
                              </p:par>
                            </p:childTnLst>
                          </p:cTn>
                        </p:par>
                        <p:par>
                          <p:cTn id="104" fill="hold" nodeType="afterGroup">
                            <p:stCondLst>
                              <p:cond delay="1000"/>
                            </p:stCondLst>
                            <p:childTnLst>
                              <p:par>
                                <p:cTn id="105" presetID="22" presetClass="entr" presetSubtype="8" fill="hold" nodeType="afterEffect">
                                  <p:stCondLst>
                                    <p:cond delay="0"/>
                                  </p:stCondLst>
                                  <p:childTnLst>
                                    <p:set>
                                      <p:cBhvr>
                                        <p:cTn id="106" dur="1" fill="hold">
                                          <p:stCondLst>
                                            <p:cond delay="0"/>
                                          </p:stCondLst>
                                        </p:cTn>
                                        <p:tgtEl>
                                          <p:spTgt spid="703560"/>
                                        </p:tgtEl>
                                        <p:attrNameLst>
                                          <p:attrName>style.visibility</p:attrName>
                                        </p:attrNameLst>
                                      </p:cBhvr>
                                      <p:to>
                                        <p:strVal val="visible"/>
                                      </p:to>
                                    </p:set>
                                    <p:animEffect transition="in" filter="wipe(left)">
                                      <p:cBhvr>
                                        <p:cTn id="107" dur="500"/>
                                        <p:tgtEl>
                                          <p:spTgt spid="703560"/>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703552"/>
                                        </p:tgtEl>
                                        <p:attrNameLst>
                                          <p:attrName>style.visibility</p:attrName>
                                        </p:attrNameLst>
                                      </p:cBhvr>
                                      <p:to>
                                        <p:strVal val="visible"/>
                                      </p:to>
                                    </p:set>
                                    <p:animEffect transition="in" filter="dissolve">
                                      <p:cBhvr>
                                        <p:cTn id="112" dur="500"/>
                                        <p:tgtEl>
                                          <p:spTgt spid="703552"/>
                                        </p:tgtEl>
                                      </p:cBhvr>
                                    </p:animEffect>
                                  </p:childTnLst>
                                </p:cTn>
                              </p:par>
                            </p:childTnLst>
                          </p:cTn>
                        </p:par>
                        <p:par>
                          <p:cTn id="113" fill="hold" nodeType="afterGroup">
                            <p:stCondLst>
                              <p:cond delay="500"/>
                            </p:stCondLst>
                            <p:childTnLst>
                              <p:par>
                                <p:cTn id="114" presetID="22" presetClass="entr" presetSubtype="8" fill="hold" nodeType="afterEffect">
                                  <p:stCondLst>
                                    <p:cond delay="0"/>
                                  </p:stCondLst>
                                  <p:childTnLst>
                                    <p:set>
                                      <p:cBhvr>
                                        <p:cTn id="115" dur="1" fill="hold">
                                          <p:stCondLst>
                                            <p:cond delay="0"/>
                                          </p:stCondLst>
                                        </p:cTn>
                                        <p:tgtEl>
                                          <p:spTgt spid="703535"/>
                                        </p:tgtEl>
                                        <p:attrNameLst>
                                          <p:attrName>style.visibility</p:attrName>
                                        </p:attrNameLst>
                                      </p:cBhvr>
                                      <p:to>
                                        <p:strVal val="visible"/>
                                      </p:to>
                                    </p:set>
                                    <p:animEffect transition="in" filter="wipe(left)">
                                      <p:cBhvr>
                                        <p:cTn id="116" dur="500"/>
                                        <p:tgtEl>
                                          <p:spTgt spid="703535"/>
                                        </p:tgtEl>
                                      </p:cBhvr>
                                    </p:animEffect>
                                  </p:childTnLst>
                                </p:cTn>
                              </p:par>
                            </p:childTnLst>
                          </p:cTn>
                        </p:par>
                        <p:par>
                          <p:cTn id="117" fill="hold" nodeType="afterGroup">
                            <p:stCondLst>
                              <p:cond delay="1000"/>
                            </p:stCondLst>
                            <p:childTnLst>
                              <p:par>
                                <p:cTn id="118" presetID="22" presetClass="entr" presetSubtype="8" fill="hold" nodeType="afterEffect">
                                  <p:stCondLst>
                                    <p:cond delay="0"/>
                                  </p:stCondLst>
                                  <p:childTnLst>
                                    <p:set>
                                      <p:cBhvr>
                                        <p:cTn id="119" dur="1" fill="hold">
                                          <p:stCondLst>
                                            <p:cond delay="0"/>
                                          </p:stCondLst>
                                        </p:cTn>
                                        <p:tgtEl>
                                          <p:spTgt spid="703661"/>
                                        </p:tgtEl>
                                        <p:attrNameLst>
                                          <p:attrName>style.visibility</p:attrName>
                                        </p:attrNameLst>
                                      </p:cBhvr>
                                      <p:to>
                                        <p:strVal val="visible"/>
                                      </p:to>
                                    </p:set>
                                    <p:animEffect transition="in" filter="wipe(left)">
                                      <p:cBhvr>
                                        <p:cTn id="120" dur="500"/>
                                        <p:tgtEl>
                                          <p:spTgt spid="703661"/>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9" presetClass="entr" presetSubtype="0" fill="hold" nodeType="clickEffect">
                                  <p:stCondLst>
                                    <p:cond delay="0"/>
                                  </p:stCondLst>
                                  <p:childTnLst>
                                    <p:set>
                                      <p:cBhvr>
                                        <p:cTn id="124" dur="1" fill="hold">
                                          <p:stCondLst>
                                            <p:cond delay="0"/>
                                          </p:stCondLst>
                                        </p:cTn>
                                        <p:tgtEl>
                                          <p:spTgt spid="703639"/>
                                        </p:tgtEl>
                                        <p:attrNameLst>
                                          <p:attrName>style.visibility</p:attrName>
                                        </p:attrNameLst>
                                      </p:cBhvr>
                                      <p:to>
                                        <p:strVal val="visible"/>
                                      </p:to>
                                    </p:set>
                                    <p:animEffect transition="in" filter="dissolve">
                                      <p:cBhvr>
                                        <p:cTn id="125" dur="500"/>
                                        <p:tgtEl>
                                          <p:spTgt spid="703639"/>
                                        </p:tgtEl>
                                      </p:cBhvr>
                                    </p:animEffec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9" presetClass="entr" presetSubtype="0" fill="hold" grpId="0" nodeType="clickEffect">
                                  <p:stCondLst>
                                    <p:cond delay="0"/>
                                  </p:stCondLst>
                                  <p:childTnLst>
                                    <p:set>
                                      <p:cBhvr>
                                        <p:cTn id="129" dur="1" fill="hold">
                                          <p:stCondLst>
                                            <p:cond delay="0"/>
                                          </p:stCondLst>
                                        </p:cTn>
                                        <p:tgtEl>
                                          <p:spTgt spid="703587"/>
                                        </p:tgtEl>
                                        <p:attrNameLst>
                                          <p:attrName>style.visibility</p:attrName>
                                        </p:attrNameLst>
                                      </p:cBhvr>
                                      <p:to>
                                        <p:strVal val="visible"/>
                                      </p:to>
                                    </p:set>
                                    <p:animEffect transition="in" filter="dissolve">
                                      <p:cBhvr>
                                        <p:cTn id="130" dur="500"/>
                                        <p:tgtEl>
                                          <p:spTgt spid="703587"/>
                                        </p:tgtEl>
                                      </p:cBhvr>
                                    </p:animEffect>
                                  </p:childTnLst>
                                </p:cTn>
                              </p:par>
                            </p:childTnLst>
                          </p:cTn>
                        </p:par>
                        <p:par>
                          <p:cTn id="131" fill="hold" nodeType="afterGroup">
                            <p:stCondLst>
                              <p:cond delay="500"/>
                            </p:stCondLst>
                            <p:childTnLst>
                              <p:par>
                                <p:cTn id="132" presetID="22" presetClass="entr" presetSubtype="8" fill="hold" grpId="0" nodeType="afterEffect">
                                  <p:stCondLst>
                                    <p:cond delay="0"/>
                                  </p:stCondLst>
                                  <p:childTnLst>
                                    <p:set>
                                      <p:cBhvr>
                                        <p:cTn id="133" dur="1" fill="hold">
                                          <p:stCondLst>
                                            <p:cond delay="0"/>
                                          </p:stCondLst>
                                        </p:cTn>
                                        <p:tgtEl>
                                          <p:spTgt spid="703577"/>
                                        </p:tgtEl>
                                        <p:attrNameLst>
                                          <p:attrName>style.visibility</p:attrName>
                                        </p:attrNameLst>
                                      </p:cBhvr>
                                      <p:to>
                                        <p:strVal val="visible"/>
                                      </p:to>
                                    </p:set>
                                    <p:animEffect transition="in" filter="wipe(left)">
                                      <p:cBhvr>
                                        <p:cTn id="134" dur="500"/>
                                        <p:tgtEl>
                                          <p:spTgt spid="703577"/>
                                        </p:tgtEl>
                                      </p:cBhvr>
                                    </p:animEffect>
                                  </p:childTnLst>
                                </p:cTn>
                              </p:par>
                            </p:childTnLst>
                          </p:cTn>
                        </p:par>
                        <p:par>
                          <p:cTn id="135" fill="hold" nodeType="afterGroup">
                            <p:stCondLst>
                              <p:cond delay="1500"/>
                            </p:stCondLst>
                            <p:childTnLst>
                              <p:par>
                                <p:cTn id="136" presetID="22" presetClass="entr" presetSubtype="8" fill="hold" nodeType="afterEffect">
                                  <p:stCondLst>
                                    <p:cond delay="0"/>
                                  </p:stCondLst>
                                  <p:childTnLst>
                                    <p:set>
                                      <p:cBhvr>
                                        <p:cTn id="137" dur="1" fill="hold">
                                          <p:stCondLst>
                                            <p:cond delay="0"/>
                                          </p:stCondLst>
                                        </p:cTn>
                                        <p:tgtEl>
                                          <p:spTgt spid="703638"/>
                                        </p:tgtEl>
                                        <p:attrNameLst>
                                          <p:attrName>style.visibility</p:attrName>
                                        </p:attrNameLst>
                                      </p:cBhvr>
                                      <p:to>
                                        <p:strVal val="visible"/>
                                      </p:to>
                                    </p:set>
                                    <p:animEffect transition="in" filter="wipe(left)">
                                      <p:cBhvr>
                                        <p:cTn id="138" dur="500"/>
                                        <p:tgtEl>
                                          <p:spTgt spid="703638"/>
                                        </p:tgtEl>
                                      </p:cBhvr>
                                    </p:animEffec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9" presetClass="entr" presetSubtype="0" fill="hold" grpId="0" nodeType="clickEffect">
                                  <p:stCondLst>
                                    <p:cond delay="0"/>
                                  </p:stCondLst>
                                  <p:childTnLst>
                                    <p:set>
                                      <p:cBhvr>
                                        <p:cTn id="142" dur="1" fill="hold">
                                          <p:stCondLst>
                                            <p:cond delay="0"/>
                                          </p:stCondLst>
                                        </p:cTn>
                                        <p:tgtEl>
                                          <p:spTgt spid="703586"/>
                                        </p:tgtEl>
                                        <p:attrNameLst>
                                          <p:attrName>style.visibility</p:attrName>
                                        </p:attrNameLst>
                                      </p:cBhvr>
                                      <p:to>
                                        <p:strVal val="visible"/>
                                      </p:to>
                                    </p:set>
                                    <p:animEffect transition="in" filter="dissolve">
                                      <p:cBhvr>
                                        <p:cTn id="143" dur="500"/>
                                        <p:tgtEl>
                                          <p:spTgt spid="703586"/>
                                        </p:tgtEl>
                                      </p:cBhvr>
                                    </p:animEffect>
                                  </p:childTnLst>
                                </p:cTn>
                              </p:par>
                            </p:childTnLst>
                          </p:cTn>
                        </p:par>
                        <p:par>
                          <p:cTn id="144" fill="hold" nodeType="afterGroup">
                            <p:stCondLst>
                              <p:cond delay="500"/>
                            </p:stCondLst>
                            <p:childTnLst>
                              <p:par>
                                <p:cTn id="145" presetID="22" presetClass="entr" presetSubtype="8" fill="hold" nodeType="afterEffect">
                                  <p:stCondLst>
                                    <p:cond delay="0"/>
                                  </p:stCondLst>
                                  <p:childTnLst>
                                    <p:set>
                                      <p:cBhvr>
                                        <p:cTn id="146" dur="1" fill="hold">
                                          <p:stCondLst>
                                            <p:cond delay="0"/>
                                          </p:stCondLst>
                                        </p:cTn>
                                        <p:tgtEl>
                                          <p:spTgt spid="703635"/>
                                        </p:tgtEl>
                                        <p:attrNameLst>
                                          <p:attrName>style.visibility</p:attrName>
                                        </p:attrNameLst>
                                      </p:cBhvr>
                                      <p:to>
                                        <p:strVal val="visible"/>
                                      </p:to>
                                    </p:set>
                                    <p:animEffect transition="in" filter="wipe(left)">
                                      <p:cBhvr>
                                        <p:cTn id="147" dur="500"/>
                                        <p:tgtEl>
                                          <p:spTgt spid="703635"/>
                                        </p:tgtEl>
                                      </p:cBhvr>
                                    </p:animEffect>
                                  </p:childTnLst>
                                </p:cTn>
                              </p:par>
                            </p:childTnLst>
                          </p:cTn>
                        </p:par>
                        <p:par>
                          <p:cTn id="148" fill="hold" nodeType="afterGroup">
                            <p:stCondLst>
                              <p:cond delay="1000"/>
                            </p:stCondLst>
                            <p:childTnLst>
                              <p:par>
                                <p:cTn id="149" presetID="22" presetClass="entr" presetSubtype="8" fill="hold" nodeType="afterEffect">
                                  <p:stCondLst>
                                    <p:cond delay="0"/>
                                  </p:stCondLst>
                                  <p:childTnLst>
                                    <p:set>
                                      <p:cBhvr>
                                        <p:cTn id="150" dur="1" fill="hold">
                                          <p:stCondLst>
                                            <p:cond delay="0"/>
                                          </p:stCondLst>
                                        </p:cTn>
                                        <p:tgtEl>
                                          <p:spTgt spid="703634"/>
                                        </p:tgtEl>
                                        <p:attrNameLst>
                                          <p:attrName>style.visibility</p:attrName>
                                        </p:attrNameLst>
                                      </p:cBhvr>
                                      <p:to>
                                        <p:strVal val="visible"/>
                                      </p:to>
                                    </p:set>
                                    <p:animEffect transition="in" filter="wipe(left)">
                                      <p:cBhvr>
                                        <p:cTn id="151" dur="500"/>
                                        <p:tgtEl>
                                          <p:spTgt spid="703634"/>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9" presetClass="entr" presetSubtype="0" fill="hold" grpId="0" nodeType="clickEffect">
                                  <p:stCondLst>
                                    <p:cond delay="0"/>
                                  </p:stCondLst>
                                  <p:childTnLst>
                                    <p:set>
                                      <p:cBhvr>
                                        <p:cTn id="155" dur="1" fill="hold">
                                          <p:stCondLst>
                                            <p:cond delay="0"/>
                                          </p:stCondLst>
                                        </p:cTn>
                                        <p:tgtEl>
                                          <p:spTgt spid="703588"/>
                                        </p:tgtEl>
                                        <p:attrNameLst>
                                          <p:attrName>style.visibility</p:attrName>
                                        </p:attrNameLst>
                                      </p:cBhvr>
                                      <p:to>
                                        <p:strVal val="visible"/>
                                      </p:to>
                                    </p:set>
                                    <p:animEffect transition="in" filter="dissolve">
                                      <p:cBhvr>
                                        <p:cTn id="156" dur="500"/>
                                        <p:tgtEl>
                                          <p:spTgt spid="703588"/>
                                        </p:tgtEl>
                                      </p:cBhvr>
                                    </p:animEffect>
                                  </p:childTnLst>
                                </p:cTn>
                              </p:par>
                            </p:childTnLst>
                          </p:cTn>
                        </p:par>
                        <p:par>
                          <p:cTn id="157" fill="hold" nodeType="afterGroup">
                            <p:stCondLst>
                              <p:cond delay="500"/>
                            </p:stCondLst>
                            <p:childTnLst>
                              <p:par>
                                <p:cTn id="158" presetID="22" presetClass="entr" presetSubtype="8" fill="hold" nodeType="afterEffect">
                                  <p:stCondLst>
                                    <p:cond delay="0"/>
                                  </p:stCondLst>
                                  <p:childTnLst>
                                    <p:set>
                                      <p:cBhvr>
                                        <p:cTn id="159" dur="1" fill="hold">
                                          <p:stCondLst>
                                            <p:cond delay="0"/>
                                          </p:stCondLst>
                                        </p:cTn>
                                        <p:tgtEl>
                                          <p:spTgt spid="703637"/>
                                        </p:tgtEl>
                                        <p:attrNameLst>
                                          <p:attrName>style.visibility</p:attrName>
                                        </p:attrNameLst>
                                      </p:cBhvr>
                                      <p:to>
                                        <p:strVal val="visible"/>
                                      </p:to>
                                    </p:set>
                                    <p:animEffect transition="in" filter="wipe(left)">
                                      <p:cBhvr>
                                        <p:cTn id="160" dur="500"/>
                                        <p:tgtEl>
                                          <p:spTgt spid="703637"/>
                                        </p:tgtEl>
                                      </p:cBhvr>
                                    </p:animEffect>
                                  </p:childTnLst>
                                </p:cTn>
                              </p:par>
                            </p:childTnLst>
                          </p:cTn>
                        </p:par>
                        <p:par>
                          <p:cTn id="161" fill="hold" nodeType="afterGroup">
                            <p:stCondLst>
                              <p:cond delay="1000"/>
                            </p:stCondLst>
                            <p:childTnLst>
                              <p:par>
                                <p:cTn id="162" presetID="22" presetClass="entr" presetSubtype="8" fill="hold" nodeType="afterEffect">
                                  <p:stCondLst>
                                    <p:cond delay="0"/>
                                  </p:stCondLst>
                                  <p:childTnLst>
                                    <p:set>
                                      <p:cBhvr>
                                        <p:cTn id="163" dur="1" fill="hold">
                                          <p:stCondLst>
                                            <p:cond delay="0"/>
                                          </p:stCondLst>
                                        </p:cTn>
                                        <p:tgtEl>
                                          <p:spTgt spid="703636"/>
                                        </p:tgtEl>
                                        <p:attrNameLst>
                                          <p:attrName>style.visibility</p:attrName>
                                        </p:attrNameLst>
                                      </p:cBhvr>
                                      <p:to>
                                        <p:strVal val="visible"/>
                                      </p:to>
                                    </p:set>
                                    <p:animEffect transition="in" filter="wipe(left)">
                                      <p:cBhvr>
                                        <p:cTn id="164" dur="500"/>
                                        <p:tgtEl>
                                          <p:spTgt spid="703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3490" grpId="0"/>
      <p:bldP spid="703491" grpId="0" animBg="1"/>
      <p:bldP spid="703492" grpId="0"/>
      <p:bldP spid="703493" grpId="0" animBg="1"/>
      <p:bldP spid="703520" grpId="0"/>
      <p:bldP spid="703521" grpId="0"/>
      <p:bldP spid="703522" grpId="0"/>
      <p:bldP spid="703533" grpId="0" animBg="1"/>
      <p:bldP spid="703550" grpId="0"/>
      <p:bldP spid="703551" grpId="0"/>
      <p:bldP spid="703552" grpId="0"/>
      <p:bldP spid="703556" grpId="0" animBg="1"/>
      <p:bldP spid="703577" grpId="0" animBg="1"/>
      <p:bldP spid="703586" grpId="0"/>
      <p:bldP spid="703587" grpId="0"/>
      <p:bldP spid="703588" grpId="0"/>
      <p:bldP spid="703641" grpId="0"/>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9154" name="Text Box 2"/>
          <p:cNvSpPr txBox="1">
            <a:spLocks noChangeArrowheads="1"/>
          </p:cNvSpPr>
          <p:nvPr/>
        </p:nvSpPr>
        <p:spPr bwMode="auto">
          <a:xfrm>
            <a:off x="4514850" y="1371600"/>
            <a:ext cx="939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90000"/>
              </a:lnSpc>
            </a:pPr>
            <a:r>
              <a:rPr lang="en-US" sz="1400">
                <a:solidFill>
                  <a:schemeClr val="tx1"/>
                </a:solidFill>
                <a:latin typeface="Arial Narrow" pitchFamily="34" charset="0"/>
              </a:rPr>
              <a:t>0.5 mM NH</a:t>
            </a:r>
            <a:r>
              <a:rPr lang="en-US" sz="1400" baseline="-25000">
                <a:solidFill>
                  <a:schemeClr val="tx1"/>
                </a:solidFill>
                <a:latin typeface="Arial Narrow" pitchFamily="34" charset="0"/>
              </a:rPr>
              <a:t>3</a:t>
            </a:r>
            <a:r>
              <a:rPr lang="en-US" sz="1400">
                <a:solidFill>
                  <a:schemeClr val="tx1"/>
                </a:solidFill>
                <a:latin typeface="Arial Narrow" pitchFamily="34" charset="0"/>
              </a:rPr>
              <a:t> + NH</a:t>
            </a:r>
            <a:r>
              <a:rPr lang="en-US" sz="1400" baseline="-25000">
                <a:solidFill>
                  <a:schemeClr val="tx1"/>
                </a:solidFill>
                <a:latin typeface="Arial Narrow" pitchFamily="34" charset="0"/>
              </a:rPr>
              <a:t>4</a:t>
            </a:r>
            <a:r>
              <a:rPr lang="en-US" sz="1400" baseline="30000">
                <a:solidFill>
                  <a:schemeClr val="tx1"/>
                </a:solidFill>
                <a:latin typeface="Arial Narrow" pitchFamily="34" charset="0"/>
              </a:rPr>
              <a:t>+</a:t>
            </a:r>
            <a:endParaRPr lang="en-US" sz="1400" baseline="30000">
              <a:solidFill>
                <a:schemeClr val="tx1"/>
              </a:solidFill>
              <a:latin typeface="Arial Narrow" pitchFamily="34" charset="0"/>
              <a:sym typeface="Symbol" pitchFamily="18" charset="2"/>
            </a:endParaRPr>
          </a:p>
        </p:txBody>
      </p:sp>
      <p:sp>
        <p:nvSpPr>
          <p:cNvPr id="689155" name="Rectangle 3"/>
          <p:cNvSpPr>
            <a:spLocks noChangeArrowheads="1"/>
          </p:cNvSpPr>
          <p:nvPr/>
        </p:nvSpPr>
        <p:spPr bwMode="auto">
          <a:xfrm>
            <a:off x="4614863" y="1892300"/>
            <a:ext cx="873125" cy="4737100"/>
          </a:xfrm>
          <a:prstGeom prst="rect">
            <a:avLst/>
          </a:prstGeom>
          <a:solidFill>
            <a:srgbClr val="CCCCFF">
              <a:alpha val="70195"/>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89156" name="Text Box 4"/>
          <p:cNvSpPr txBox="1">
            <a:spLocks noChangeArrowheads="1"/>
          </p:cNvSpPr>
          <p:nvPr/>
        </p:nvSpPr>
        <p:spPr bwMode="auto">
          <a:xfrm>
            <a:off x="3371850" y="1371600"/>
            <a:ext cx="1179513"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90000"/>
              </a:lnSpc>
            </a:pPr>
            <a:r>
              <a:rPr lang="en-US" sz="1400">
                <a:solidFill>
                  <a:schemeClr val="tx1"/>
                </a:solidFill>
                <a:latin typeface="Arial Narrow" pitchFamily="34" charset="0"/>
              </a:rPr>
              <a:t>5%CO</a:t>
            </a:r>
            <a:r>
              <a:rPr lang="en-US" sz="1400" baseline="-25000">
                <a:solidFill>
                  <a:schemeClr val="tx1"/>
                </a:solidFill>
                <a:latin typeface="Arial Narrow" pitchFamily="34" charset="0"/>
              </a:rPr>
              <a:t>2</a:t>
            </a:r>
            <a:endParaRPr lang="en-US" sz="1400">
              <a:solidFill>
                <a:schemeClr val="tx1"/>
              </a:solidFill>
              <a:latin typeface="Arial Narrow" pitchFamily="34" charset="0"/>
            </a:endParaRPr>
          </a:p>
          <a:p>
            <a:pPr algn="ctr" eaLnBrk="1" hangingPunct="1">
              <a:lnSpc>
                <a:spcPct val="90000"/>
              </a:lnSpc>
            </a:pPr>
            <a:r>
              <a:rPr lang="en-US" sz="1400">
                <a:solidFill>
                  <a:schemeClr val="tx1"/>
                </a:solidFill>
                <a:latin typeface="Arial Narrow" pitchFamily="34" charset="0"/>
              </a:rPr>
              <a:t>33 mM HCO</a:t>
            </a:r>
            <a:r>
              <a:rPr lang="en-US" sz="1400" baseline="-25000">
                <a:solidFill>
                  <a:schemeClr val="tx1"/>
                </a:solidFill>
                <a:latin typeface="Arial Narrow" pitchFamily="34" charset="0"/>
              </a:rPr>
              <a:t>3</a:t>
            </a:r>
            <a:r>
              <a:rPr lang="en-US" sz="1400" baseline="30000">
                <a:solidFill>
                  <a:schemeClr val="tx1"/>
                </a:solidFill>
                <a:latin typeface="Arial Narrow" pitchFamily="34" charset="0"/>
                <a:sym typeface="Symbol" pitchFamily="18" charset="2"/>
              </a:rPr>
              <a:t></a:t>
            </a:r>
            <a:endParaRPr lang="en-US" sz="1400" baseline="-25000">
              <a:solidFill>
                <a:schemeClr val="tx1"/>
              </a:solidFill>
              <a:latin typeface="Arial Narrow" pitchFamily="34" charset="0"/>
              <a:sym typeface="Symbol" pitchFamily="18" charset="2"/>
            </a:endParaRPr>
          </a:p>
        </p:txBody>
      </p:sp>
      <p:sp>
        <p:nvSpPr>
          <p:cNvPr id="689157" name="Rectangle 5"/>
          <p:cNvSpPr>
            <a:spLocks noChangeArrowheads="1"/>
          </p:cNvSpPr>
          <p:nvPr/>
        </p:nvSpPr>
        <p:spPr bwMode="auto">
          <a:xfrm>
            <a:off x="3511550" y="1903413"/>
            <a:ext cx="806450" cy="4725987"/>
          </a:xfrm>
          <a:prstGeom prst="rect">
            <a:avLst/>
          </a:prstGeom>
          <a:solidFill>
            <a:srgbClr val="CCFFCC">
              <a:alpha val="59999"/>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89158" name="Text Box 6"/>
          <p:cNvSpPr txBox="1">
            <a:spLocks noChangeAspect="1" noChangeArrowheads="1"/>
          </p:cNvSpPr>
          <p:nvPr/>
        </p:nvSpPr>
        <p:spPr bwMode="auto">
          <a:xfrm>
            <a:off x="3898900" y="5362575"/>
            <a:ext cx="706438" cy="263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70000"/>
              </a:lnSpc>
              <a:spcBef>
                <a:spcPct val="50000"/>
              </a:spcBef>
            </a:pPr>
            <a:r>
              <a:rPr lang="en-US" sz="1600">
                <a:solidFill>
                  <a:srgbClr val="0000CC"/>
                </a:solidFill>
                <a:latin typeface="Arial Narrow" pitchFamily="34" charset="0"/>
              </a:rPr>
              <a:t>D160A</a:t>
            </a:r>
          </a:p>
        </p:txBody>
      </p:sp>
      <p:grpSp>
        <p:nvGrpSpPr>
          <p:cNvPr id="689159" name="Group 7"/>
          <p:cNvGrpSpPr>
            <a:grpSpLocks/>
          </p:cNvGrpSpPr>
          <p:nvPr/>
        </p:nvGrpSpPr>
        <p:grpSpPr bwMode="auto">
          <a:xfrm>
            <a:off x="2836863" y="4578350"/>
            <a:ext cx="404812" cy="244475"/>
            <a:chOff x="2200" y="2515"/>
            <a:chExt cx="255" cy="154"/>
          </a:xfrm>
        </p:grpSpPr>
        <p:sp>
          <p:nvSpPr>
            <p:cNvPr id="32956" name="Rectangle 8"/>
            <p:cNvSpPr>
              <a:spLocks noChangeArrowheads="1"/>
            </p:cNvSpPr>
            <p:nvPr/>
          </p:nvSpPr>
          <p:spPr bwMode="auto">
            <a:xfrm>
              <a:off x="2200" y="2515"/>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a:t>
              </a:r>
              <a:endParaRPr lang="en-US" sz="1600">
                <a:solidFill>
                  <a:schemeClr val="tx1"/>
                </a:solidFill>
                <a:latin typeface="Arial Narrow" pitchFamily="34" charset="0"/>
              </a:endParaRPr>
            </a:p>
          </p:txBody>
        </p:sp>
        <p:sp>
          <p:nvSpPr>
            <p:cNvPr id="32957" name="Line 9"/>
            <p:cNvSpPr>
              <a:spLocks noChangeShapeType="1"/>
            </p:cNvSpPr>
            <p:nvPr/>
          </p:nvSpPr>
          <p:spPr bwMode="auto">
            <a:xfrm>
              <a:off x="2397" y="2593"/>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89162" name="Group 10"/>
          <p:cNvGrpSpPr>
            <a:grpSpLocks/>
          </p:cNvGrpSpPr>
          <p:nvPr/>
        </p:nvGrpSpPr>
        <p:grpSpPr bwMode="auto">
          <a:xfrm>
            <a:off x="2836863" y="5181600"/>
            <a:ext cx="404812" cy="244475"/>
            <a:chOff x="2200" y="2853"/>
            <a:chExt cx="255" cy="154"/>
          </a:xfrm>
        </p:grpSpPr>
        <p:sp>
          <p:nvSpPr>
            <p:cNvPr id="32954" name="Rectangle 11"/>
            <p:cNvSpPr>
              <a:spLocks noChangeArrowheads="1"/>
            </p:cNvSpPr>
            <p:nvPr/>
          </p:nvSpPr>
          <p:spPr bwMode="auto">
            <a:xfrm>
              <a:off x="2200" y="2853"/>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a:t>
              </a:r>
              <a:endParaRPr lang="en-US" sz="1600">
                <a:solidFill>
                  <a:schemeClr val="tx1"/>
                </a:solidFill>
                <a:latin typeface="Arial Narrow" pitchFamily="34" charset="0"/>
              </a:endParaRPr>
            </a:p>
          </p:txBody>
        </p:sp>
        <p:sp>
          <p:nvSpPr>
            <p:cNvPr id="32955" name="Line 12"/>
            <p:cNvSpPr>
              <a:spLocks noChangeShapeType="1"/>
            </p:cNvSpPr>
            <p:nvPr/>
          </p:nvSpPr>
          <p:spPr bwMode="auto">
            <a:xfrm>
              <a:off x="2397" y="2930"/>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89165" name="Group 13"/>
          <p:cNvGrpSpPr>
            <a:grpSpLocks/>
          </p:cNvGrpSpPr>
          <p:nvPr/>
        </p:nvGrpSpPr>
        <p:grpSpPr bwMode="auto">
          <a:xfrm>
            <a:off x="3378200" y="4491038"/>
            <a:ext cx="744538" cy="271462"/>
            <a:chOff x="1968" y="3344"/>
            <a:chExt cx="627" cy="135"/>
          </a:xfrm>
        </p:grpSpPr>
        <p:sp>
          <p:nvSpPr>
            <p:cNvPr id="32952" name="Freeform 14"/>
            <p:cNvSpPr>
              <a:spLocks/>
            </p:cNvSpPr>
            <p:nvPr/>
          </p:nvSpPr>
          <p:spPr bwMode="auto">
            <a:xfrm>
              <a:off x="1968" y="3456"/>
              <a:ext cx="118" cy="23"/>
            </a:xfrm>
            <a:custGeom>
              <a:avLst/>
              <a:gdLst>
                <a:gd name="T0" fmla="*/ 2 w 148"/>
                <a:gd name="T1" fmla="*/ 1 h 35"/>
                <a:gd name="T2" fmla="*/ 2 w 148"/>
                <a:gd name="T3" fmla="*/ 1 h 35"/>
                <a:gd name="T4" fmla="*/ 2 w 148"/>
                <a:gd name="T5" fmla="*/ 1 h 35"/>
                <a:gd name="T6" fmla="*/ 2 w 148"/>
                <a:gd name="T7" fmla="*/ 1 h 35"/>
                <a:gd name="T8" fmla="*/ 2 w 148"/>
                <a:gd name="T9" fmla="*/ 1 h 35"/>
                <a:gd name="T10" fmla="*/ 2 w 148"/>
                <a:gd name="T11" fmla="*/ 1 h 35"/>
                <a:gd name="T12" fmla="*/ 2 w 148"/>
                <a:gd name="T13" fmla="*/ 1 h 35"/>
                <a:gd name="T14" fmla="*/ 2 w 148"/>
                <a:gd name="T15" fmla="*/ 1 h 35"/>
                <a:gd name="T16" fmla="*/ 2 w 148"/>
                <a:gd name="T17" fmla="*/ 0 h 35"/>
                <a:gd name="T18" fmla="*/ 2 w 148"/>
                <a:gd name="T19" fmla="*/ 1 h 35"/>
                <a:gd name="T20" fmla="*/ 2 w 148"/>
                <a:gd name="T21" fmla="*/ 1 h 35"/>
                <a:gd name="T22" fmla="*/ 2 w 148"/>
                <a:gd name="T23" fmla="*/ 1 h 35"/>
                <a:gd name="T24" fmla="*/ 2 w 148"/>
                <a:gd name="T25" fmla="*/ 1 h 35"/>
                <a:gd name="T26" fmla="*/ 2 w 148"/>
                <a:gd name="T27" fmla="*/ 1 h 35"/>
                <a:gd name="T28" fmla="*/ 3 w 148"/>
                <a:gd name="T29" fmla="*/ 1 h 35"/>
                <a:gd name="T30" fmla="*/ 3 w 148"/>
                <a:gd name="T31" fmla="*/ 1 h 35"/>
                <a:gd name="T32" fmla="*/ 3 w 148"/>
                <a:gd name="T33" fmla="*/ 1 h 35"/>
                <a:gd name="T34" fmla="*/ 4 w 148"/>
                <a:gd name="T35" fmla="*/ 1 h 35"/>
                <a:gd name="T36" fmla="*/ 4 w 148"/>
                <a:gd name="T37" fmla="*/ 1 h 35"/>
                <a:gd name="T38" fmla="*/ 4 w 148"/>
                <a:gd name="T39" fmla="*/ 1 h 35"/>
                <a:gd name="T40" fmla="*/ 4 w 148"/>
                <a:gd name="T41" fmla="*/ 1 h 35"/>
                <a:gd name="T42" fmla="*/ 4 w 148"/>
                <a:gd name="T43" fmla="*/ 1 h 35"/>
                <a:gd name="T44" fmla="*/ 4 w 148"/>
                <a:gd name="T45" fmla="*/ 1 h 35"/>
                <a:gd name="T46" fmla="*/ 5 w 148"/>
                <a:gd name="T47" fmla="*/ 1 h 35"/>
                <a:gd name="T48" fmla="*/ 5 w 148"/>
                <a:gd name="T49" fmla="*/ 1 h 35"/>
                <a:gd name="T50" fmla="*/ 5 w 148"/>
                <a:gd name="T51" fmla="*/ 1 h 35"/>
                <a:gd name="T52" fmla="*/ 5 w 148"/>
                <a:gd name="T53" fmla="*/ 1 h 35"/>
                <a:gd name="T54" fmla="*/ 5 w 148"/>
                <a:gd name="T55" fmla="*/ 1 h 35"/>
                <a:gd name="T56" fmla="*/ 6 w 148"/>
                <a:gd name="T57" fmla="*/ 1 h 35"/>
                <a:gd name="T58" fmla="*/ 6 w 148"/>
                <a:gd name="T59" fmla="*/ 1 h 35"/>
                <a:gd name="T60" fmla="*/ 6 w 148"/>
                <a:gd name="T61" fmla="*/ 1 h 35"/>
                <a:gd name="T62" fmla="*/ 6 w 148"/>
                <a:gd name="T63" fmla="*/ 1 h 35"/>
                <a:gd name="T64" fmla="*/ 6 w 148"/>
                <a:gd name="T65" fmla="*/ 1 h 35"/>
                <a:gd name="T66" fmla="*/ 6 w 148"/>
                <a:gd name="T67" fmla="*/ 1 h 35"/>
                <a:gd name="T68" fmla="*/ 6 w 148"/>
                <a:gd name="T69" fmla="*/ 1 h 35"/>
                <a:gd name="T70" fmla="*/ 7 w 148"/>
                <a:gd name="T71" fmla="*/ 1 h 35"/>
                <a:gd name="T72" fmla="*/ 7 w 148"/>
                <a:gd name="T73" fmla="*/ 1 h 35"/>
                <a:gd name="T74" fmla="*/ 7 w 148"/>
                <a:gd name="T75" fmla="*/ 1 h 35"/>
                <a:gd name="T76" fmla="*/ 7 w 148"/>
                <a:gd name="T77" fmla="*/ 1 h 35"/>
                <a:gd name="T78" fmla="*/ 7 w 148"/>
                <a:gd name="T79" fmla="*/ 1 h 35"/>
                <a:gd name="T80" fmla="*/ 8 w 148"/>
                <a:gd name="T81" fmla="*/ 1 h 35"/>
                <a:gd name="T82" fmla="*/ 8 w 148"/>
                <a:gd name="T83" fmla="*/ 1 h 35"/>
                <a:gd name="T84" fmla="*/ 8 w 148"/>
                <a:gd name="T85" fmla="*/ 1 h 35"/>
                <a:gd name="T86" fmla="*/ 8 w 148"/>
                <a:gd name="T87" fmla="*/ 1 h 35"/>
                <a:gd name="T88" fmla="*/ 9 w 148"/>
                <a:gd name="T89" fmla="*/ 1 h 35"/>
                <a:gd name="T90" fmla="*/ 9 w 148"/>
                <a:gd name="T91" fmla="*/ 1 h 35"/>
                <a:gd name="T92" fmla="*/ 9 w 148"/>
                <a:gd name="T93" fmla="*/ 1 h 35"/>
                <a:gd name="T94" fmla="*/ 9 w 148"/>
                <a:gd name="T95" fmla="*/ 1 h 35"/>
                <a:gd name="T96" fmla="*/ 9 w 148"/>
                <a:gd name="T97" fmla="*/ 1 h 35"/>
                <a:gd name="T98" fmla="*/ 9 w 148"/>
                <a:gd name="T99" fmla="*/ 1 h 35"/>
                <a:gd name="T100" fmla="*/ 10 w 148"/>
                <a:gd name="T101" fmla="*/ 1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8" h="35">
                  <a:moveTo>
                    <a:pt x="0" y="12"/>
                  </a:moveTo>
                  <a:lnTo>
                    <a:pt x="5" y="12"/>
                  </a:lnTo>
                  <a:lnTo>
                    <a:pt x="5" y="23"/>
                  </a:lnTo>
                  <a:lnTo>
                    <a:pt x="10" y="23"/>
                  </a:lnTo>
                  <a:lnTo>
                    <a:pt x="10" y="35"/>
                  </a:lnTo>
                  <a:lnTo>
                    <a:pt x="10" y="23"/>
                  </a:lnTo>
                  <a:lnTo>
                    <a:pt x="14" y="12"/>
                  </a:lnTo>
                  <a:lnTo>
                    <a:pt x="14" y="23"/>
                  </a:lnTo>
                  <a:lnTo>
                    <a:pt x="19" y="12"/>
                  </a:lnTo>
                  <a:lnTo>
                    <a:pt x="19" y="23"/>
                  </a:lnTo>
                  <a:lnTo>
                    <a:pt x="19" y="12"/>
                  </a:lnTo>
                  <a:lnTo>
                    <a:pt x="19" y="23"/>
                  </a:lnTo>
                  <a:lnTo>
                    <a:pt x="24" y="23"/>
                  </a:lnTo>
                  <a:lnTo>
                    <a:pt x="24" y="12"/>
                  </a:lnTo>
                  <a:lnTo>
                    <a:pt x="24" y="0"/>
                  </a:lnTo>
                  <a:lnTo>
                    <a:pt x="29" y="23"/>
                  </a:lnTo>
                  <a:lnTo>
                    <a:pt x="29" y="12"/>
                  </a:lnTo>
                  <a:lnTo>
                    <a:pt x="29" y="23"/>
                  </a:lnTo>
                  <a:lnTo>
                    <a:pt x="34" y="23"/>
                  </a:lnTo>
                  <a:lnTo>
                    <a:pt x="34" y="29"/>
                  </a:lnTo>
                  <a:lnTo>
                    <a:pt x="34" y="23"/>
                  </a:lnTo>
                  <a:lnTo>
                    <a:pt x="38" y="23"/>
                  </a:lnTo>
                  <a:lnTo>
                    <a:pt x="43" y="23"/>
                  </a:lnTo>
                  <a:lnTo>
                    <a:pt x="43" y="29"/>
                  </a:lnTo>
                  <a:lnTo>
                    <a:pt x="43" y="12"/>
                  </a:lnTo>
                  <a:lnTo>
                    <a:pt x="43" y="23"/>
                  </a:lnTo>
                  <a:lnTo>
                    <a:pt x="48" y="23"/>
                  </a:lnTo>
                  <a:lnTo>
                    <a:pt x="53" y="23"/>
                  </a:lnTo>
                  <a:lnTo>
                    <a:pt x="58" y="23"/>
                  </a:lnTo>
                  <a:lnTo>
                    <a:pt x="58" y="29"/>
                  </a:lnTo>
                  <a:lnTo>
                    <a:pt x="58" y="23"/>
                  </a:lnTo>
                  <a:lnTo>
                    <a:pt x="62" y="29"/>
                  </a:lnTo>
                  <a:lnTo>
                    <a:pt x="62" y="12"/>
                  </a:lnTo>
                  <a:lnTo>
                    <a:pt x="62" y="23"/>
                  </a:lnTo>
                  <a:lnTo>
                    <a:pt x="67" y="23"/>
                  </a:lnTo>
                  <a:lnTo>
                    <a:pt x="72" y="23"/>
                  </a:lnTo>
                  <a:lnTo>
                    <a:pt x="77" y="23"/>
                  </a:lnTo>
                  <a:lnTo>
                    <a:pt x="77" y="29"/>
                  </a:lnTo>
                  <a:lnTo>
                    <a:pt x="77" y="6"/>
                  </a:lnTo>
                  <a:lnTo>
                    <a:pt x="77" y="23"/>
                  </a:lnTo>
                  <a:lnTo>
                    <a:pt x="77" y="29"/>
                  </a:lnTo>
                  <a:lnTo>
                    <a:pt x="82" y="12"/>
                  </a:lnTo>
                  <a:lnTo>
                    <a:pt x="82" y="23"/>
                  </a:lnTo>
                  <a:lnTo>
                    <a:pt x="82" y="12"/>
                  </a:lnTo>
                  <a:lnTo>
                    <a:pt x="86" y="23"/>
                  </a:lnTo>
                  <a:lnTo>
                    <a:pt x="86" y="12"/>
                  </a:lnTo>
                  <a:lnTo>
                    <a:pt x="86" y="29"/>
                  </a:lnTo>
                  <a:lnTo>
                    <a:pt x="91" y="23"/>
                  </a:lnTo>
                  <a:lnTo>
                    <a:pt x="91" y="12"/>
                  </a:lnTo>
                  <a:lnTo>
                    <a:pt x="91" y="23"/>
                  </a:lnTo>
                  <a:lnTo>
                    <a:pt x="96" y="12"/>
                  </a:lnTo>
                  <a:lnTo>
                    <a:pt x="101" y="12"/>
                  </a:lnTo>
                  <a:lnTo>
                    <a:pt x="101" y="23"/>
                  </a:lnTo>
                  <a:lnTo>
                    <a:pt x="101" y="12"/>
                  </a:lnTo>
                  <a:lnTo>
                    <a:pt x="106" y="12"/>
                  </a:lnTo>
                  <a:lnTo>
                    <a:pt x="106" y="23"/>
                  </a:lnTo>
                  <a:lnTo>
                    <a:pt x="110" y="12"/>
                  </a:lnTo>
                  <a:lnTo>
                    <a:pt x="110" y="23"/>
                  </a:lnTo>
                  <a:lnTo>
                    <a:pt x="110" y="12"/>
                  </a:lnTo>
                  <a:lnTo>
                    <a:pt x="115" y="12"/>
                  </a:lnTo>
                  <a:lnTo>
                    <a:pt x="115" y="23"/>
                  </a:lnTo>
                  <a:lnTo>
                    <a:pt x="115" y="12"/>
                  </a:lnTo>
                  <a:lnTo>
                    <a:pt x="115" y="23"/>
                  </a:lnTo>
                  <a:lnTo>
                    <a:pt x="120" y="23"/>
                  </a:lnTo>
                  <a:lnTo>
                    <a:pt x="120" y="12"/>
                  </a:lnTo>
                  <a:lnTo>
                    <a:pt x="120" y="23"/>
                  </a:lnTo>
                  <a:lnTo>
                    <a:pt x="120" y="12"/>
                  </a:lnTo>
                  <a:lnTo>
                    <a:pt x="125" y="12"/>
                  </a:lnTo>
                  <a:lnTo>
                    <a:pt x="125" y="23"/>
                  </a:lnTo>
                  <a:lnTo>
                    <a:pt x="130" y="23"/>
                  </a:lnTo>
                  <a:lnTo>
                    <a:pt x="130" y="29"/>
                  </a:lnTo>
                  <a:lnTo>
                    <a:pt x="130" y="23"/>
                  </a:lnTo>
                  <a:lnTo>
                    <a:pt x="130" y="12"/>
                  </a:lnTo>
                  <a:lnTo>
                    <a:pt x="134" y="23"/>
                  </a:lnTo>
                  <a:lnTo>
                    <a:pt x="134" y="12"/>
                  </a:lnTo>
                  <a:lnTo>
                    <a:pt x="139" y="12"/>
                  </a:lnTo>
                  <a:lnTo>
                    <a:pt x="148" y="9"/>
                  </a:lnTo>
                  <a:lnTo>
                    <a:pt x="139" y="12"/>
                  </a:lnTo>
                  <a:lnTo>
                    <a:pt x="139" y="23"/>
                  </a:lnTo>
                  <a:lnTo>
                    <a:pt x="144" y="12"/>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3" name="Freeform 15"/>
            <p:cNvSpPr>
              <a:spLocks/>
            </p:cNvSpPr>
            <p:nvPr/>
          </p:nvSpPr>
          <p:spPr bwMode="auto">
            <a:xfrm>
              <a:off x="2084" y="3344"/>
              <a:ext cx="511" cy="121"/>
            </a:xfrm>
            <a:custGeom>
              <a:avLst/>
              <a:gdLst>
                <a:gd name="T0" fmla="*/ 2 w 639"/>
                <a:gd name="T1" fmla="*/ 1 h 186"/>
                <a:gd name="T2" fmla="*/ 2 w 639"/>
                <a:gd name="T3" fmla="*/ 1 h 186"/>
                <a:gd name="T4" fmla="*/ 2 w 639"/>
                <a:gd name="T5" fmla="*/ 1 h 186"/>
                <a:gd name="T6" fmla="*/ 2 w 639"/>
                <a:gd name="T7" fmla="*/ 1 h 186"/>
                <a:gd name="T8" fmla="*/ 4 w 639"/>
                <a:gd name="T9" fmla="*/ 1 h 186"/>
                <a:gd name="T10" fmla="*/ 4 w 639"/>
                <a:gd name="T11" fmla="*/ 1 h 186"/>
                <a:gd name="T12" fmla="*/ 5 w 639"/>
                <a:gd name="T13" fmla="*/ 1 h 186"/>
                <a:gd name="T14" fmla="*/ 6 w 639"/>
                <a:gd name="T15" fmla="*/ 1 h 186"/>
                <a:gd name="T16" fmla="*/ 6 w 639"/>
                <a:gd name="T17" fmla="*/ 1 h 186"/>
                <a:gd name="T18" fmla="*/ 7 w 639"/>
                <a:gd name="T19" fmla="*/ 1 h 186"/>
                <a:gd name="T20" fmla="*/ 8 w 639"/>
                <a:gd name="T21" fmla="*/ 1 h 186"/>
                <a:gd name="T22" fmla="*/ 9 w 639"/>
                <a:gd name="T23" fmla="*/ 1 h 186"/>
                <a:gd name="T24" fmla="*/ 9 w 639"/>
                <a:gd name="T25" fmla="*/ 1 h 186"/>
                <a:gd name="T26" fmla="*/ 10 w 639"/>
                <a:gd name="T27" fmla="*/ 1 h 186"/>
                <a:gd name="T28" fmla="*/ 11 w 639"/>
                <a:gd name="T29" fmla="*/ 1 h 186"/>
                <a:gd name="T30" fmla="*/ 11 w 639"/>
                <a:gd name="T31" fmla="*/ 1 h 186"/>
                <a:gd name="T32" fmla="*/ 12 w 639"/>
                <a:gd name="T33" fmla="*/ 1 h 186"/>
                <a:gd name="T34" fmla="*/ 12 w 639"/>
                <a:gd name="T35" fmla="*/ 1 h 186"/>
                <a:gd name="T36" fmla="*/ 14 w 639"/>
                <a:gd name="T37" fmla="*/ 1 h 186"/>
                <a:gd name="T38" fmla="*/ 14 w 639"/>
                <a:gd name="T39" fmla="*/ 1 h 186"/>
                <a:gd name="T40" fmla="*/ 14 w 639"/>
                <a:gd name="T41" fmla="*/ 1 h 186"/>
                <a:gd name="T42" fmla="*/ 15 w 639"/>
                <a:gd name="T43" fmla="*/ 1 h 186"/>
                <a:gd name="T44" fmla="*/ 17 w 639"/>
                <a:gd name="T45" fmla="*/ 1 h 186"/>
                <a:gd name="T46" fmla="*/ 18 w 639"/>
                <a:gd name="T47" fmla="*/ 1 h 186"/>
                <a:gd name="T48" fmla="*/ 18 w 639"/>
                <a:gd name="T49" fmla="*/ 1 h 186"/>
                <a:gd name="T50" fmla="*/ 18 w 639"/>
                <a:gd name="T51" fmla="*/ 1 h 186"/>
                <a:gd name="T52" fmla="*/ 19 w 639"/>
                <a:gd name="T53" fmla="*/ 1 h 186"/>
                <a:gd name="T54" fmla="*/ 19 w 639"/>
                <a:gd name="T55" fmla="*/ 1 h 186"/>
                <a:gd name="T56" fmla="*/ 21 w 639"/>
                <a:gd name="T57" fmla="*/ 1 h 186"/>
                <a:gd name="T58" fmla="*/ 22 w 639"/>
                <a:gd name="T59" fmla="*/ 1 h 186"/>
                <a:gd name="T60" fmla="*/ 22 w 639"/>
                <a:gd name="T61" fmla="*/ 1 h 186"/>
                <a:gd name="T62" fmla="*/ 23 w 639"/>
                <a:gd name="T63" fmla="*/ 1 h 186"/>
                <a:gd name="T64" fmla="*/ 24 w 639"/>
                <a:gd name="T65" fmla="*/ 1 h 186"/>
                <a:gd name="T66" fmla="*/ 24 w 639"/>
                <a:gd name="T67" fmla="*/ 1 h 186"/>
                <a:gd name="T68" fmla="*/ 24 w 639"/>
                <a:gd name="T69" fmla="*/ 1 h 186"/>
                <a:gd name="T70" fmla="*/ 26 w 639"/>
                <a:gd name="T71" fmla="*/ 1 h 186"/>
                <a:gd name="T72" fmla="*/ 26 w 639"/>
                <a:gd name="T73" fmla="*/ 1 h 186"/>
                <a:gd name="T74" fmla="*/ 27 w 639"/>
                <a:gd name="T75" fmla="*/ 1 h 186"/>
                <a:gd name="T76" fmla="*/ 27 w 639"/>
                <a:gd name="T77" fmla="*/ 1 h 186"/>
                <a:gd name="T78" fmla="*/ 27 w 639"/>
                <a:gd name="T79" fmla="*/ 1 h 186"/>
                <a:gd name="T80" fmla="*/ 29 w 639"/>
                <a:gd name="T81" fmla="*/ 1 h 186"/>
                <a:gd name="T82" fmla="*/ 30 w 639"/>
                <a:gd name="T83" fmla="*/ 1 h 186"/>
                <a:gd name="T84" fmla="*/ 30 w 639"/>
                <a:gd name="T85" fmla="*/ 1 h 186"/>
                <a:gd name="T86" fmla="*/ 31 w 639"/>
                <a:gd name="T87" fmla="*/ 1 h 186"/>
                <a:gd name="T88" fmla="*/ 32 w 639"/>
                <a:gd name="T89" fmla="*/ 1 h 186"/>
                <a:gd name="T90" fmla="*/ 32 w 639"/>
                <a:gd name="T91" fmla="*/ 1 h 186"/>
                <a:gd name="T92" fmla="*/ 34 w 639"/>
                <a:gd name="T93" fmla="*/ 1 h 186"/>
                <a:gd name="T94" fmla="*/ 34 w 639"/>
                <a:gd name="T95" fmla="*/ 1 h 186"/>
                <a:gd name="T96" fmla="*/ 34 w 639"/>
                <a:gd name="T97" fmla="*/ 1 h 186"/>
                <a:gd name="T98" fmla="*/ 35 w 639"/>
                <a:gd name="T99" fmla="*/ 1 h 186"/>
                <a:gd name="T100" fmla="*/ 36 w 639"/>
                <a:gd name="T101" fmla="*/ 1 h 186"/>
                <a:gd name="T102" fmla="*/ 37 w 639"/>
                <a:gd name="T103" fmla="*/ 1 h 186"/>
                <a:gd name="T104" fmla="*/ 37 w 639"/>
                <a:gd name="T105" fmla="*/ 1 h 186"/>
                <a:gd name="T106" fmla="*/ 38 w 639"/>
                <a:gd name="T107" fmla="*/ 1 h 186"/>
                <a:gd name="T108" fmla="*/ 38 w 639"/>
                <a:gd name="T109" fmla="*/ 1 h 186"/>
                <a:gd name="T110" fmla="*/ 40 w 639"/>
                <a:gd name="T111" fmla="*/ 1 h 186"/>
                <a:gd name="T112" fmla="*/ 40 w 639"/>
                <a:gd name="T113" fmla="*/ 1 h 186"/>
                <a:gd name="T114" fmla="*/ 40 w 639"/>
                <a:gd name="T115" fmla="*/ 1 h 186"/>
                <a:gd name="T116" fmla="*/ 42 w 639"/>
                <a:gd name="T117" fmla="*/ 1 h 186"/>
                <a:gd name="T118" fmla="*/ 42 w 639"/>
                <a:gd name="T119" fmla="*/ 1 h 186"/>
                <a:gd name="T120" fmla="*/ 42 w 639"/>
                <a:gd name="T121" fmla="*/ 1 h 186"/>
                <a:gd name="T122" fmla="*/ 44 w 639"/>
                <a:gd name="T123" fmla="*/ 1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9" h="186">
                  <a:moveTo>
                    <a:pt x="1" y="179"/>
                  </a:moveTo>
                  <a:lnTo>
                    <a:pt x="0" y="140"/>
                  </a:lnTo>
                  <a:lnTo>
                    <a:pt x="0" y="111"/>
                  </a:lnTo>
                  <a:lnTo>
                    <a:pt x="6" y="105"/>
                  </a:lnTo>
                  <a:lnTo>
                    <a:pt x="6" y="87"/>
                  </a:lnTo>
                  <a:lnTo>
                    <a:pt x="6" y="70"/>
                  </a:lnTo>
                  <a:lnTo>
                    <a:pt x="6" y="58"/>
                  </a:lnTo>
                  <a:lnTo>
                    <a:pt x="6" y="47"/>
                  </a:lnTo>
                  <a:lnTo>
                    <a:pt x="14" y="41"/>
                  </a:lnTo>
                  <a:lnTo>
                    <a:pt x="14" y="29"/>
                  </a:lnTo>
                  <a:lnTo>
                    <a:pt x="14" y="17"/>
                  </a:lnTo>
                  <a:lnTo>
                    <a:pt x="14" y="23"/>
                  </a:lnTo>
                  <a:lnTo>
                    <a:pt x="22" y="17"/>
                  </a:lnTo>
                  <a:lnTo>
                    <a:pt x="22" y="12"/>
                  </a:lnTo>
                  <a:lnTo>
                    <a:pt x="22" y="6"/>
                  </a:lnTo>
                  <a:lnTo>
                    <a:pt x="22" y="12"/>
                  </a:lnTo>
                  <a:lnTo>
                    <a:pt x="31" y="6"/>
                  </a:lnTo>
                  <a:lnTo>
                    <a:pt x="31" y="12"/>
                  </a:lnTo>
                  <a:lnTo>
                    <a:pt x="31" y="6"/>
                  </a:lnTo>
                  <a:lnTo>
                    <a:pt x="31" y="0"/>
                  </a:lnTo>
                  <a:lnTo>
                    <a:pt x="31" y="12"/>
                  </a:lnTo>
                  <a:lnTo>
                    <a:pt x="39" y="12"/>
                  </a:lnTo>
                  <a:lnTo>
                    <a:pt x="39" y="6"/>
                  </a:lnTo>
                  <a:lnTo>
                    <a:pt x="39" y="12"/>
                  </a:lnTo>
                  <a:lnTo>
                    <a:pt x="39" y="17"/>
                  </a:lnTo>
                  <a:lnTo>
                    <a:pt x="45" y="17"/>
                  </a:lnTo>
                  <a:lnTo>
                    <a:pt x="45" y="29"/>
                  </a:lnTo>
                  <a:lnTo>
                    <a:pt x="45" y="41"/>
                  </a:lnTo>
                  <a:lnTo>
                    <a:pt x="45" y="29"/>
                  </a:lnTo>
                  <a:lnTo>
                    <a:pt x="53" y="29"/>
                  </a:lnTo>
                  <a:lnTo>
                    <a:pt x="53" y="41"/>
                  </a:lnTo>
                  <a:lnTo>
                    <a:pt x="61" y="41"/>
                  </a:lnTo>
                  <a:lnTo>
                    <a:pt x="61" y="47"/>
                  </a:lnTo>
                  <a:lnTo>
                    <a:pt x="69" y="52"/>
                  </a:lnTo>
                  <a:lnTo>
                    <a:pt x="69" y="58"/>
                  </a:lnTo>
                  <a:lnTo>
                    <a:pt x="69" y="47"/>
                  </a:lnTo>
                  <a:lnTo>
                    <a:pt x="69" y="58"/>
                  </a:lnTo>
                  <a:lnTo>
                    <a:pt x="69" y="64"/>
                  </a:lnTo>
                  <a:lnTo>
                    <a:pt x="77" y="64"/>
                  </a:lnTo>
                  <a:lnTo>
                    <a:pt x="77" y="70"/>
                  </a:lnTo>
                  <a:lnTo>
                    <a:pt x="84" y="76"/>
                  </a:lnTo>
                  <a:lnTo>
                    <a:pt x="84" y="82"/>
                  </a:lnTo>
                  <a:lnTo>
                    <a:pt x="84" y="70"/>
                  </a:lnTo>
                  <a:lnTo>
                    <a:pt x="92" y="76"/>
                  </a:lnTo>
                  <a:lnTo>
                    <a:pt x="99" y="82"/>
                  </a:lnTo>
                  <a:lnTo>
                    <a:pt x="99" y="93"/>
                  </a:lnTo>
                  <a:lnTo>
                    <a:pt x="107" y="87"/>
                  </a:lnTo>
                  <a:lnTo>
                    <a:pt x="107" y="93"/>
                  </a:lnTo>
                  <a:lnTo>
                    <a:pt x="107" y="82"/>
                  </a:lnTo>
                  <a:lnTo>
                    <a:pt x="107" y="87"/>
                  </a:lnTo>
                  <a:lnTo>
                    <a:pt x="116" y="87"/>
                  </a:lnTo>
                  <a:lnTo>
                    <a:pt x="116" y="93"/>
                  </a:lnTo>
                  <a:lnTo>
                    <a:pt x="116" y="99"/>
                  </a:lnTo>
                  <a:lnTo>
                    <a:pt x="122" y="99"/>
                  </a:lnTo>
                  <a:lnTo>
                    <a:pt x="122" y="111"/>
                  </a:lnTo>
                  <a:lnTo>
                    <a:pt x="122" y="105"/>
                  </a:lnTo>
                  <a:lnTo>
                    <a:pt x="122" y="111"/>
                  </a:lnTo>
                  <a:lnTo>
                    <a:pt x="130" y="99"/>
                  </a:lnTo>
                  <a:lnTo>
                    <a:pt x="130" y="111"/>
                  </a:lnTo>
                  <a:lnTo>
                    <a:pt x="130" y="99"/>
                  </a:lnTo>
                  <a:lnTo>
                    <a:pt x="130" y="105"/>
                  </a:lnTo>
                  <a:lnTo>
                    <a:pt x="138" y="105"/>
                  </a:lnTo>
                  <a:lnTo>
                    <a:pt x="138" y="111"/>
                  </a:lnTo>
                  <a:lnTo>
                    <a:pt x="138" y="116"/>
                  </a:lnTo>
                  <a:lnTo>
                    <a:pt x="138" y="111"/>
                  </a:lnTo>
                  <a:lnTo>
                    <a:pt x="146" y="111"/>
                  </a:lnTo>
                  <a:lnTo>
                    <a:pt x="155" y="111"/>
                  </a:lnTo>
                  <a:lnTo>
                    <a:pt x="155" y="116"/>
                  </a:lnTo>
                  <a:lnTo>
                    <a:pt x="161" y="111"/>
                  </a:lnTo>
                  <a:lnTo>
                    <a:pt x="161" y="116"/>
                  </a:lnTo>
                  <a:lnTo>
                    <a:pt x="161" y="111"/>
                  </a:lnTo>
                  <a:lnTo>
                    <a:pt x="161" y="116"/>
                  </a:lnTo>
                  <a:lnTo>
                    <a:pt x="169" y="111"/>
                  </a:lnTo>
                  <a:lnTo>
                    <a:pt x="169" y="128"/>
                  </a:lnTo>
                  <a:lnTo>
                    <a:pt x="169" y="105"/>
                  </a:lnTo>
                  <a:lnTo>
                    <a:pt x="169" y="122"/>
                  </a:lnTo>
                  <a:lnTo>
                    <a:pt x="177" y="116"/>
                  </a:lnTo>
                  <a:lnTo>
                    <a:pt x="177" y="122"/>
                  </a:lnTo>
                  <a:lnTo>
                    <a:pt x="177" y="128"/>
                  </a:lnTo>
                  <a:lnTo>
                    <a:pt x="177" y="122"/>
                  </a:lnTo>
                  <a:lnTo>
                    <a:pt x="184" y="128"/>
                  </a:lnTo>
                  <a:lnTo>
                    <a:pt x="184" y="122"/>
                  </a:lnTo>
                  <a:lnTo>
                    <a:pt x="184" y="134"/>
                  </a:lnTo>
                  <a:lnTo>
                    <a:pt x="184" y="128"/>
                  </a:lnTo>
                  <a:lnTo>
                    <a:pt x="193" y="128"/>
                  </a:lnTo>
                  <a:lnTo>
                    <a:pt x="193" y="134"/>
                  </a:lnTo>
                  <a:lnTo>
                    <a:pt x="193" y="140"/>
                  </a:lnTo>
                  <a:lnTo>
                    <a:pt x="200" y="134"/>
                  </a:lnTo>
                  <a:lnTo>
                    <a:pt x="200" y="128"/>
                  </a:lnTo>
                  <a:lnTo>
                    <a:pt x="200" y="122"/>
                  </a:lnTo>
                  <a:lnTo>
                    <a:pt x="207" y="122"/>
                  </a:lnTo>
                  <a:lnTo>
                    <a:pt x="207" y="128"/>
                  </a:lnTo>
                  <a:lnTo>
                    <a:pt x="207" y="134"/>
                  </a:lnTo>
                  <a:lnTo>
                    <a:pt x="215" y="134"/>
                  </a:lnTo>
                  <a:lnTo>
                    <a:pt x="215" y="128"/>
                  </a:lnTo>
                  <a:lnTo>
                    <a:pt x="215" y="140"/>
                  </a:lnTo>
                  <a:lnTo>
                    <a:pt x="215" y="134"/>
                  </a:lnTo>
                  <a:lnTo>
                    <a:pt x="223" y="140"/>
                  </a:lnTo>
                  <a:lnTo>
                    <a:pt x="223" y="134"/>
                  </a:lnTo>
                  <a:lnTo>
                    <a:pt x="232" y="134"/>
                  </a:lnTo>
                  <a:lnTo>
                    <a:pt x="232" y="140"/>
                  </a:lnTo>
                  <a:lnTo>
                    <a:pt x="232" y="134"/>
                  </a:lnTo>
                  <a:lnTo>
                    <a:pt x="232" y="140"/>
                  </a:lnTo>
                  <a:lnTo>
                    <a:pt x="237" y="140"/>
                  </a:lnTo>
                  <a:lnTo>
                    <a:pt x="237" y="134"/>
                  </a:lnTo>
                  <a:lnTo>
                    <a:pt x="237" y="140"/>
                  </a:lnTo>
                  <a:lnTo>
                    <a:pt x="246" y="128"/>
                  </a:lnTo>
                  <a:lnTo>
                    <a:pt x="246" y="134"/>
                  </a:lnTo>
                  <a:lnTo>
                    <a:pt x="246" y="140"/>
                  </a:lnTo>
                  <a:lnTo>
                    <a:pt x="246" y="134"/>
                  </a:lnTo>
                  <a:lnTo>
                    <a:pt x="246" y="140"/>
                  </a:lnTo>
                  <a:lnTo>
                    <a:pt x="254" y="128"/>
                  </a:lnTo>
                  <a:lnTo>
                    <a:pt x="254" y="134"/>
                  </a:lnTo>
                  <a:lnTo>
                    <a:pt x="254" y="140"/>
                  </a:lnTo>
                  <a:lnTo>
                    <a:pt x="254" y="134"/>
                  </a:lnTo>
                  <a:lnTo>
                    <a:pt x="254" y="140"/>
                  </a:lnTo>
                  <a:lnTo>
                    <a:pt x="262" y="140"/>
                  </a:lnTo>
                  <a:lnTo>
                    <a:pt x="269" y="140"/>
                  </a:lnTo>
                  <a:lnTo>
                    <a:pt x="269" y="134"/>
                  </a:lnTo>
                  <a:lnTo>
                    <a:pt x="269" y="140"/>
                  </a:lnTo>
                  <a:lnTo>
                    <a:pt x="269" y="134"/>
                  </a:lnTo>
                  <a:lnTo>
                    <a:pt x="276" y="140"/>
                  </a:lnTo>
                  <a:lnTo>
                    <a:pt x="276" y="134"/>
                  </a:lnTo>
                  <a:lnTo>
                    <a:pt x="276" y="140"/>
                  </a:lnTo>
                  <a:lnTo>
                    <a:pt x="285" y="140"/>
                  </a:lnTo>
                  <a:lnTo>
                    <a:pt x="285" y="134"/>
                  </a:lnTo>
                  <a:lnTo>
                    <a:pt x="285" y="140"/>
                  </a:lnTo>
                  <a:lnTo>
                    <a:pt x="292" y="140"/>
                  </a:lnTo>
                  <a:lnTo>
                    <a:pt x="292" y="146"/>
                  </a:lnTo>
                  <a:lnTo>
                    <a:pt x="292" y="151"/>
                  </a:lnTo>
                  <a:lnTo>
                    <a:pt x="300" y="157"/>
                  </a:lnTo>
                  <a:lnTo>
                    <a:pt x="300" y="151"/>
                  </a:lnTo>
                  <a:lnTo>
                    <a:pt x="300" y="146"/>
                  </a:lnTo>
                  <a:lnTo>
                    <a:pt x="300" y="140"/>
                  </a:lnTo>
                  <a:lnTo>
                    <a:pt x="300" y="157"/>
                  </a:lnTo>
                  <a:lnTo>
                    <a:pt x="308" y="157"/>
                  </a:lnTo>
                  <a:lnTo>
                    <a:pt x="308" y="146"/>
                  </a:lnTo>
                  <a:lnTo>
                    <a:pt x="308" y="151"/>
                  </a:lnTo>
                  <a:lnTo>
                    <a:pt x="315" y="151"/>
                  </a:lnTo>
                  <a:lnTo>
                    <a:pt x="315" y="146"/>
                  </a:lnTo>
                  <a:lnTo>
                    <a:pt x="315" y="151"/>
                  </a:lnTo>
                  <a:lnTo>
                    <a:pt x="322" y="151"/>
                  </a:lnTo>
                  <a:lnTo>
                    <a:pt x="322" y="146"/>
                  </a:lnTo>
                  <a:lnTo>
                    <a:pt x="322" y="151"/>
                  </a:lnTo>
                  <a:lnTo>
                    <a:pt x="322" y="157"/>
                  </a:lnTo>
                  <a:lnTo>
                    <a:pt x="322" y="151"/>
                  </a:lnTo>
                  <a:lnTo>
                    <a:pt x="331" y="151"/>
                  </a:lnTo>
                  <a:lnTo>
                    <a:pt x="331" y="157"/>
                  </a:lnTo>
                  <a:lnTo>
                    <a:pt x="339" y="157"/>
                  </a:lnTo>
                  <a:lnTo>
                    <a:pt x="339" y="163"/>
                  </a:lnTo>
                  <a:lnTo>
                    <a:pt x="339" y="151"/>
                  </a:lnTo>
                  <a:lnTo>
                    <a:pt x="345" y="163"/>
                  </a:lnTo>
                  <a:lnTo>
                    <a:pt x="345" y="151"/>
                  </a:lnTo>
                  <a:lnTo>
                    <a:pt x="345" y="157"/>
                  </a:lnTo>
                  <a:lnTo>
                    <a:pt x="353" y="157"/>
                  </a:lnTo>
                  <a:lnTo>
                    <a:pt x="353" y="151"/>
                  </a:lnTo>
                  <a:lnTo>
                    <a:pt x="361" y="163"/>
                  </a:lnTo>
                  <a:lnTo>
                    <a:pt x="361" y="157"/>
                  </a:lnTo>
                  <a:lnTo>
                    <a:pt x="361" y="163"/>
                  </a:lnTo>
                  <a:lnTo>
                    <a:pt x="361" y="151"/>
                  </a:lnTo>
                  <a:lnTo>
                    <a:pt x="361" y="163"/>
                  </a:lnTo>
                  <a:lnTo>
                    <a:pt x="370" y="157"/>
                  </a:lnTo>
                  <a:lnTo>
                    <a:pt x="370" y="163"/>
                  </a:lnTo>
                  <a:lnTo>
                    <a:pt x="370" y="157"/>
                  </a:lnTo>
                  <a:lnTo>
                    <a:pt x="378" y="163"/>
                  </a:lnTo>
                  <a:lnTo>
                    <a:pt x="378" y="157"/>
                  </a:lnTo>
                  <a:lnTo>
                    <a:pt x="378" y="163"/>
                  </a:lnTo>
                  <a:lnTo>
                    <a:pt x="384" y="163"/>
                  </a:lnTo>
                  <a:lnTo>
                    <a:pt x="384" y="169"/>
                  </a:lnTo>
                  <a:lnTo>
                    <a:pt x="384" y="163"/>
                  </a:lnTo>
                  <a:lnTo>
                    <a:pt x="392" y="157"/>
                  </a:lnTo>
                  <a:lnTo>
                    <a:pt x="392" y="169"/>
                  </a:lnTo>
                  <a:lnTo>
                    <a:pt x="392" y="163"/>
                  </a:lnTo>
                  <a:lnTo>
                    <a:pt x="400" y="163"/>
                  </a:lnTo>
                  <a:lnTo>
                    <a:pt x="400" y="157"/>
                  </a:lnTo>
                  <a:lnTo>
                    <a:pt x="400" y="163"/>
                  </a:lnTo>
                  <a:lnTo>
                    <a:pt x="407" y="157"/>
                  </a:lnTo>
                  <a:lnTo>
                    <a:pt x="407" y="169"/>
                  </a:lnTo>
                  <a:lnTo>
                    <a:pt x="407" y="163"/>
                  </a:lnTo>
                  <a:lnTo>
                    <a:pt x="407" y="157"/>
                  </a:lnTo>
                  <a:lnTo>
                    <a:pt x="416" y="163"/>
                  </a:lnTo>
                  <a:lnTo>
                    <a:pt x="416" y="169"/>
                  </a:lnTo>
                  <a:lnTo>
                    <a:pt x="416" y="157"/>
                  </a:lnTo>
                  <a:lnTo>
                    <a:pt x="416" y="163"/>
                  </a:lnTo>
                  <a:lnTo>
                    <a:pt x="423" y="169"/>
                  </a:lnTo>
                  <a:lnTo>
                    <a:pt x="423" y="163"/>
                  </a:lnTo>
                  <a:lnTo>
                    <a:pt x="423" y="175"/>
                  </a:lnTo>
                  <a:lnTo>
                    <a:pt x="430" y="175"/>
                  </a:lnTo>
                  <a:lnTo>
                    <a:pt x="430" y="169"/>
                  </a:lnTo>
                  <a:lnTo>
                    <a:pt x="430" y="163"/>
                  </a:lnTo>
                  <a:lnTo>
                    <a:pt x="430" y="169"/>
                  </a:lnTo>
                  <a:lnTo>
                    <a:pt x="430" y="163"/>
                  </a:lnTo>
                  <a:lnTo>
                    <a:pt x="438" y="169"/>
                  </a:lnTo>
                  <a:lnTo>
                    <a:pt x="438" y="163"/>
                  </a:lnTo>
                  <a:lnTo>
                    <a:pt x="438" y="169"/>
                  </a:lnTo>
                  <a:lnTo>
                    <a:pt x="446" y="169"/>
                  </a:lnTo>
                  <a:lnTo>
                    <a:pt x="446" y="175"/>
                  </a:lnTo>
                  <a:lnTo>
                    <a:pt x="446" y="169"/>
                  </a:lnTo>
                  <a:lnTo>
                    <a:pt x="455" y="175"/>
                  </a:lnTo>
                  <a:lnTo>
                    <a:pt x="455" y="169"/>
                  </a:lnTo>
                  <a:lnTo>
                    <a:pt x="461" y="169"/>
                  </a:lnTo>
                  <a:lnTo>
                    <a:pt x="461" y="175"/>
                  </a:lnTo>
                  <a:lnTo>
                    <a:pt x="461" y="169"/>
                  </a:lnTo>
                  <a:lnTo>
                    <a:pt x="461" y="175"/>
                  </a:lnTo>
                  <a:lnTo>
                    <a:pt x="461" y="169"/>
                  </a:lnTo>
                  <a:lnTo>
                    <a:pt x="469" y="169"/>
                  </a:lnTo>
                  <a:lnTo>
                    <a:pt x="469" y="175"/>
                  </a:lnTo>
                  <a:lnTo>
                    <a:pt x="469" y="169"/>
                  </a:lnTo>
                  <a:lnTo>
                    <a:pt x="469" y="175"/>
                  </a:lnTo>
                  <a:lnTo>
                    <a:pt x="477" y="175"/>
                  </a:lnTo>
                  <a:lnTo>
                    <a:pt x="477" y="163"/>
                  </a:lnTo>
                  <a:lnTo>
                    <a:pt x="477" y="169"/>
                  </a:lnTo>
                  <a:lnTo>
                    <a:pt x="477" y="175"/>
                  </a:lnTo>
                  <a:lnTo>
                    <a:pt x="485" y="169"/>
                  </a:lnTo>
                  <a:lnTo>
                    <a:pt x="485" y="175"/>
                  </a:lnTo>
                  <a:lnTo>
                    <a:pt x="485" y="181"/>
                  </a:lnTo>
                  <a:lnTo>
                    <a:pt x="485" y="175"/>
                  </a:lnTo>
                  <a:lnTo>
                    <a:pt x="485" y="169"/>
                  </a:lnTo>
                  <a:lnTo>
                    <a:pt x="493" y="175"/>
                  </a:lnTo>
                  <a:lnTo>
                    <a:pt x="493" y="181"/>
                  </a:lnTo>
                  <a:lnTo>
                    <a:pt x="493" y="169"/>
                  </a:lnTo>
                  <a:lnTo>
                    <a:pt x="493" y="175"/>
                  </a:lnTo>
                  <a:lnTo>
                    <a:pt x="493" y="163"/>
                  </a:lnTo>
                  <a:lnTo>
                    <a:pt x="500" y="169"/>
                  </a:lnTo>
                  <a:lnTo>
                    <a:pt x="500" y="163"/>
                  </a:lnTo>
                  <a:lnTo>
                    <a:pt x="500" y="169"/>
                  </a:lnTo>
                  <a:lnTo>
                    <a:pt x="508" y="181"/>
                  </a:lnTo>
                  <a:lnTo>
                    <a:pt x="508" y="169"/>
                  </a:lnTo>
                  <a:lnTo>
                    <a:pt x="508" y="186"/>
                  </a:lnTo>
                  <a:lnTo>
                    <a:pt x="508" y="175"/>
                  </a:lnTo>
                  <a:lnTo>
                    <a:pt x="515" y="175"/>
                  </a:lnTo>
                  <a:lnTo>
                    <a:pt x="515" y="181"/>
                  </a:lnTo>
                  <a:lnTo>
                    <a:pt x="515" y="175"/>
                  </a:lnTo>
                  <a:lnTo>
                    <a:pt x="523" y="169"/>
                  </a:lnTo>
                  <a:lnTo>
                    <a:pt x="523" y="175"/>
                  </a:lnTo>
                  <a:lnTo>
                    <a:pt x="523" y="169"/>
                  </a:lnTo>
                  <a:lnTo>
                    <a:pt x="523" y="175"/>
                  </a:lnTo>
                  <a:lnTo>
                    <a:pt x="523" y="186"/>
                  </a:lnTo>
                  <a:lnTo>
                    <a:pt x="532" y="175"/>
                  </a:lnTo>
                  <a:lnTo>
                    <a:pt x="532" y="181"/>
                  </a:lnTo>
                  <a:lnTo>
                    <a:pt x="532" y="169"/>
                  </a:lnTo>
                  <a:lnTo>
                    <a:pt x="532" y="181"/>
                  </a:lnTo>
                  <a:lnTo>
                    <a:pt x="539" y="163"/>
                  </a:lnTo>
                  <a:lnTo>
                    <a:pt x="539" y="175"/>
                  </a:lnTo>
                  <a:lnTo>
                    <a:pt x="539" y="169"/>
                  </a:lnTo>
                  <a:lnTo>
                    <a:pt x="539" y="181"/>
                  </a:lnTo>
                  <a:lnTo>
                    <a:pt x="546" y="175"/>
                  </a:lnTo>
                  <a:lnTo>
                    <a:pt x="546" y="169"/>
                  </a:lnTo>
                  <a:lnTo>
                    <a:pt x="546" y="175"/>
                  </a:lnTo>
                  <a:lnTo>
                    <a:pt x="554" y="169"/>
                  </a:lnTo>
                  <a:lnTo>
                    <a:pt x="554" y="175"/>
                  </a:lnTo>
                  <a:lnTo>
                    <a:pt x="554" y="181"/>
                  </a:lnTo>
                  <a:lnTo>
                    <a:pt x="554" y="169"/>
                  </a:lnTo>
                  <a:lnTo>
                    <a:pt x="562" y="175"/>
                  </a:lnTo>
                  <a:lnTo>
                    <a:pt x="562" y="169"/>
                  </a:lnTo>
                  <a:lnTo>
                    <a:pt x="562" y="186"/>
                  </a:lnTo>
                  <a:lnTo>
                    <a:pt x="562" y="181"/>
                  </a:lnTo>
                  <a:lnTo>
                    <a:pt x="562" y="175"/>
                  </a:lnTo>
                  <a:lnTo>
                    <a:pt x="570" y="169"/>
                  </a:lnTo>
                  <a:lnTo>
                    <a:pt x="576" y="175"/>
                  </a:lnTo>
                  <a:lnTo>
                    <a:pt x="576" y="169"/>
                  </a:lnTo>
                  <a:lnTo>
                    <a:pt x="576" y="181"/>
                  </a:lnTo>
                  <a:lnTo>
                    <a:pt x="576" y="175"/>
                  </a:lnTo>
                  <a:lnTo>
                    <a:pt x="585" y="175"/>
                  </a:lnTo>
                  <a:lnTo>
                    <a:pt x="585" y="181"/>
                  </a:lnTo>
                  <a:lnTo>
                    <a:pt x="585" y="175"/>
                  </a:lnTo>
                  <a:lnTo>
                    <a:pt x="593" y="181"/>
                  </a:lnTo>
                  <a:lnTo>
                    <a:pt x="593" y="175"/>
                  </a:lnTo>
                  <a:lnTo>
                    <a:pt x="601" y="186"/>
                  </a:lnTo>
                  <a:lnTo>
                    <a:pt x="601" y="181"/>
                  </a:lnTo>
                  <a:lnTo>
                    <a:pt x="608" y="175"/>
                  </a:lnTo>
                  <a:lnTo>
                    <a:pt x="608" y="181"/>
                  </a:lnTo>
                  <a:lnTo>
                    <a:pt x="608" y="175"/>
                  </a:lnTo>
                  <a:lnTo>
                    <a:pt x="615" y="181"/>
                  </a:lnTo>
                  <a:lnTo>
                    <a:pt x="615" y="169"/>
                  </a:lnTo>
                  <a:lnTo>
                    <a:pt x="615" y="186"/>
                  </a:lnTo>
                  <a:lnTo>
                    <a:pt x="624" y="181"/>
                  </a:lnTo>
                  <a:lnTo>
                    <a:pt x="631" y="181"/>
                  </a:lnTo>
                  <a:lnTo>
                    <a:pt x="631" y="175"/>
                  </a:lnTo>
                  <a:lnTo>
                    <a:pt x="639" y="175"/>
                  </a:lnTo>
                  <a:lnTo>
                    <a:pt x="639" y="181"/>
                  </a:lnTo>
                  <a:lnTo>
                    <a:pt x="639"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168" name="Group 16"/>
          <p:cNvGrpSpPr>
            <a:grpSpLocks/>
          </p:cNvGrpSpPr>
          <p:nvPr/>
        </p:nvGrpSpPr>
        <p:grpSpPr bwMode="auto">
          <a:xfrm>
            <a:off x="3367088" y="4271963"/>
            <a:ext cx="609600" cy="500062"/>
            <a:chOff x="1920" y="3103"/>
            <a:chExt cx="515" cy="280"/>
          </a:xfrm>
        </p:grpSpPr>
        <p:sp>
          <p:nvSpPr>
            <p:cNvPr id="32949" name="Freeform 17"/>
            <p:cNvSpPr>
              <a:spLocks/>
            </p:cNvSpPr>
            <p:nvPr/>
          </p:nvSpPr>
          <p:spPr bwMode="auto">
            <a:xfrm>
              <a:off x="1920" y="3360"/>
              <a:ext cx="128" cy="23"/>
            </a:xfrm>
            <a:custGeom>
              <a:avLst/>
              <a:gdLst>
                <a:gd name="T0" fmla="*/ 0 w 128"/>
                <a:gd name="T1" fmla="*/ 7 h 23"/>
                <a:gd name="T2" fmla="*/ 5 w 128"/>
                <a:gd name="T3" fmla="*/ 4 h 23"/>
                <a:gd name="T4" fmla="*/ 5 w 128"/>
                <a:gd name="T5" fmla="*/ 11 h 23"/>
                <a:gd name="T6" fmla="*/ 10 w 128"/>
                <a:gd name="T7" fmla="*/ 11 h 23"/>
                <a:gd name="T8" fmla="*/ 10 w 128"/>
                <a:gd name="T9" fmla="*/ 7 h 23"/>
                <a:gd name="T10" fmla="*/ 14 w 128"/>
                <a:gd name="T11" fmla="*/ 15 h 23"/>
                <a:gd name="T12" fmla="*/ 14 w 128"/>
                <a:gd name="T13" fmla="*/ 11 h 23"/>
                <a:gd name="T14" fmla="*/ 19 w 128"/>
                <a:gd name="T15" fmla="*/ 11 h 23"/>
                <a:gd name="T16" fmla="*/ 24 w 128"/>
                <a:gd name="T17" fmla="*/ 7 h 23"/>
                <a:gd name="T18" fmla="*/ 24 w 128"/>
                <a:gd name="T19" fmla="*/ 15 h 23"/>
                <a:gd name="T20" fmla="*/ 29 w 128"/>
                <a:gd name="T21" fmla="*/ 4 h 23"/>
                <a:gd name="T22" fmla="*/ 29 w 128"/>
                <a:gd name="T23" fmla="*/ 11 h 23"/>
                <a:gd name="T24" fmla="*/ 33 w 128"/>
                <a:gd name="T25" fmla="*/ 11 h 23"/>
                <a:gd name="T26" fmla="*/ 33 w 128"/>
                <a:gd name="T27" fmla="*/ 11 h 23"/>
                <a:gd name="T28" fmla="*/ 38 w 128"/>
                <a:gd name="T29" fmla="*/ 19 h 23"/>
                <a:gd name="T30" fmla="*/ 43 w 128"/>
                <a:gd name="T31" fmla="*/ 15 h 23"/>
                <a:gd name="T32" fmla="*/ 43 w 128"/>
                <a:gd name="T33" fmla="*/ 15 h 23"/>
                <a:gd name="T34" fmla="*/ 48 w 128"/>
                <a:gd name="T35" fmla="*/ 11 h 23"/>
                <a:gd name="T36" fmla="*/ 48 w 128"/>
                <a:gd name="T37" fmla="*/ 15 h 23"/>
                <a:gd name="T38" fmla="*/ 52 w 128"/>
                <a:gd name="T39" fmla="*/ 11 h 23"/>
                <a:gd name="T40" fmla="*/ 57 w 128"/>
                <a:gd name="T41" fmla="*/ 15 h 23"/>
                <a:gd name="T42" fmla="*/ 57 w 128"/>
                <a:gd name="T43" fmla="*/ 15 h 23"/>
                <a:gd name="T44" fmla="*/ 62 w 128"/>
                <a:gd name="T45" fmla="*/ 11 h 23"/>
                <a:gd name="T46" fmla="*/ 62 w 128"/>
                <a:gd name="T47" fmla="*/ 11 h 23"/>
                <a:gd name="T48" fmla="*/ 66 w 128"/>
                <a:gd name="T49" fmla="*/ 11 h 23"/>
                <a:gd name="T50" fmla="*/ 66 w 128"/>
                <a:gd name="T51" fmla="*/ 15 h 23"/>
                <a:gd name="T52" fmla="*/ 71 w 128"/>
                <a:gd name="T53" fmla="*/ 15 h 23"/>
                <a:gd name="T54" fmla="*/ 76 w 128"/>
                <a:gd name="T55" fmla="*/ 15 h 23"/>
                <a:gd name="T56" fmla="*/ 76 w 128"/>
                <a:gd name="T57" fmla="*/ 15 h 23"/>
                <a:gd name="T58" fmla="*/ 81 w 128"/>
                <a:gd name="T59" fmla="*/ 15 h 23"/>
                <a:gd name="T60" fmla="*/ 81 w 128"/>
                <a:gd name="T61" fmla="*/ 19 h 23"/>
                <a:gd name="T62" fmla="*/ 85 w 128"/>
                <a:gd name="T63" fmla="*/ 15 h 23"/>
                <a:gd name="T64" fmla="*/ 85 w 128"/>
                <a:gd name="T65" fmla="*/ 11 h 23"/>
                <a:gd name="T66" fmla="*/ 90 w 128"/>
                <a:gd name="T67" fmla="*/ 11 h 23"/>
                <a:gd name="T68" fmla="*/ 95 w 128"/>
                <a:gd name="T69" fmla="*/ 19 h 23"/>
                <a:gd name="T70" fmla="*/ 95 w 128"/>
                <a:gd name="T71" fmla="*/ 19 h 23"/>
                <a:gd name="T72" fmla="*/ 100 w 128"/>
                <a:gd name="T73" fmla="*/ 15 h 23"/>
                <a:gd name="T74" fmla="*/ 100 w 128"/>
                <a:gd name="T75" fmla="*/ 15 h 23"/>
                <a:gd name="T76" fmla="*/ 104 w 128"/>
                <a:gd name="T77" fmla="*/ 15 h 23"/>
                <a:gd name="T78" fmla="*/ 104 w 128"/>
                <a:gd name="T79" fmla="*/ 15 h 23"/>
                <a:gd name="T80" fmla="*/ 109 w 128"/>
                <a:gd name="T81" fmla="*/ 11 h 23"/>
                <a:gd name="T82" fmla="*/ 114 w 128"/>
                <a:gd name="T83" fmla="*/ 15 h 23"/>
                <a:gd name="T84" fmla="*/ 114 w 128"/>
                <a:gd name="T85" fmla="*/ 19 h 23"/>
                <a:gd name="T86" fmla="*/ 119 w 128"/>
                <a:gd name="T87" fmla="*/ 11 h 23"/>
                <a:gd name="T88" fmla="*/ 123 w 128"/>
                <a:gd name="T89" fmla="*/ 7 h 23"/>
                <a:gd name="T90" fmla="*/ 123 w 128"/>
                <a:gd name="T91" fmla="*/ 11 h 23"/>
                <a:gd name="T92" fmla="*/ 128 w 128"/>
                <a:gd name="T93" fmla="*/ 11 h 23"/>
                <a:gd name="T94" fmla="*/ 128 w 128"/>
                <a:gd name="T95" fmla="*/ 0 h 2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8" h="23">
                  <a:moveTo>
                    <a:pt x="0" y="4"/>
                  </a:moveTo>
                  <a:lnTo>
                    <a:pt x="0" y="4"/>
                  </a:lnTo>
                  <a:lnTo>
                    <a:pt x="0" y="7"/>
                  </a:lnTo>
                  <a:lnTo>
                    <a:pt x="0" y="11"/>
                  </a:lnTo>
                  <a:lnTo>
                    <a:pt x="5" y="4"/>
                  </a:lnTo>
                  <a:lnTo>
                    <a:pt x="5" y="11"/>
                  </a:lnTo>
                  <a:lnTo>
                    <a:pt x="5" y="7"/>
                  </a:lnTo>
                  <a:lnTo>
                    <a:pt x="5" y="11"/>
                  </a:lnTo>
                  <a:lnTo>
                    <a:pt x="5" y="7"/>
                  </a:lnTo>
                  <a:lnTo>
                    <a:pt x="10" y="7"/>
                  </a:lnTo>
                  <a:lnTo>
                    <a:pt x="10" y="11"/>
                  </a:lnTo>
                  <a:lnTo>
                    <a:pt x="10" y="7"/>
                  </a:lnTo>
                  <a:lnTo>
                    <a:pt x="10" y="19"/>
                  </a:lnTo>
                  <a:lnTo>
                    <a:pt x="10" y="7"/>
                  </a:lnTo>
                  <a:lnTo>
                    <a:pt x="14" y="11"/>
                  </a:lnTo>
                  <a:lnTo>
                    <a:pt x="14" y="7"/>
                  </a:lnTo>
                  <a:lnTo>
                    <a:pt x="14" y="15"/>
                  </a:lnTo>
                  <a:lnTo>
                    <a:pt x="14" y="11"/>
                  </a:lnTo>
                  <a:lnTo>
                    <a:pt x="19" y="19"/>
                  </a:lnTo>
                  <a:lnTo>
                    <a:pt x="19" y="11"/>
                  </a:lnTo>
                  <a:lnTo>
                    <a:pt x="24" y="7"/>
                  </a:lnTo>
                  <a:lnTo>
                    <a:pt x="24" y="11"/>
                  </a:lnTo>
                  <a:lnTo>
                    <a:pt x="24" y="15"/>
                  </a:lnTo>
                  <a:lnTo>
                    <a:pt x="24" y="19"/>
                  </a:lnTo>
                  <a:lnTo>
                    <a:pt x="29" y="7"/>
                  </a:lnTo>
                  <a:lnTo>
                    <a:pt x="29" y="4"/>
                  </a:lnTo>
                  <a:lnTo>
                    <a:pt x="29" y="11"/>
                  </a:lnTo>
                  <a:lnTo>
                    <a:pt x="29" y="15"/>
                  </a:lnTo>
                  <a:lnTo>
                    <a:pt x="29" y="11"/>
                  </a:lnTo>
                  <a:lnTo>
                    <a:pt x="33" y="15"/>
                  </a:lnTo>
                  <a:lnTo>
                    <a:pt x="33" y="11"/>
                  </a:lnTo>
                  <a:lnTo>
                    <a:pt x="33" y="15"/>
                  </a:lnTo>
                  <a:lnTo>
                    <a:pt x="33" y="11"/>
                  </a:lnTo>
                  <a:lnTo>
                    <a:pt x="38" y="15"/>
                  </a:lnTo>
                  <a:lnTo>
                    <a:pt x="38" y="4"/>
                  </a:lnTo>
                  <a:lnTo>
                    <a:pt x="38" y="19"/>
                  </a:lnTo>
                  <a:lnTo>
                    <a:pt x="38" y="11"/>
                  </a:lnTo>
                  <a:lnTo>
                    <a:pt x="38" y="19"/>
                  </a:lnTo>
                  <a:lnTo>
                    <a:pt x="43" y="15"/>
                  </a:lnTo>
                  <a:lnTo>
                    <a:pt x="43" y="11"/>
                  </a:lnTo>
                  <a:lnTo>
                    <a:pt x="43" y="15"/>
                  </a:lnTo>
                  <a:lnTo>
                    <a:pt x="48" y="15"/>
                  </a:lnTo>
                  <a:lnTo>
                    <a:pt x="48" y="11"/>
                  </a:lnTo>
                  <a:lnTo>
                    <a:pt x="48" y="15"/>
                  </a:lnTo>
                  <a:lnTo>
                    <a:pt x="48" y="19"/>
                  </a:lnTo>
                  <a:lnTo>
                    <a:pt x="48" y="15"/>
                  </a:lnTo>
                  <a:lnTo>
                    <a:pt x="52" y="15"/>
                  </a:lnTo>
                  <a:lnTo>
                    <a:pt x="52" y="11"/>
                  </a:lnTo>
                  <a:lnTo>
                    <a:pt x="52" y="19"/>
                  </a:lnTo>
                  <a:lnTo>
                    <a:pt x="52" y="15"/>
                  </a:lnTo>
                  <a:lnTo>
                    <a:pt x="57" y="15"/>
                  </a:lnTo>
                  <a:lnTo>
                    <a:pt x="57" y="11"/>
                  </a:lnTo>
                  <a:lnTo>
                    <a:pt x="57" y="15"/>
                  </a:lnTo>
                  <a:lnTo>
                    <a:pt x="57" y="19"/>
                  </a:lnTo>
                  <a:lnTo>
                    <a:pt x="57" y="15"/>
                  </a:lnTo>
                  <a:lnTo>
                    <a:pt x="62" y="11"/>
                  </a:lnTo>
                  <a:lnTo>
                    <a:pt x="62" y="15"/>
                  </a:lnTo>
                  <a:lnTo>
                    <a:pt x="62" y="19"/>
                  </a:lnTo>
                  <a:lnTo>
                    <a:pt x="62" y="11"/>
                  </a:lnTo>
                  <a:lnTo>
                    <a:pt x="66" y="15"/>
                  </a:lnTo>
                  <a:lnTo>
                    <a:pt x="66" y="11"/>
                  </a:lnTo>
                  <a:lnTo>
                    <a:pt x="66" y="15"/>
                  </a:lnTo>
                  <a:lnTo>
                    <a:pt x="66" y="19"/>
                  </a:lnTo>
                  <a:lnTo>
                    <a:pt x="66" y="15"/>
                  </a:lnTo>
                  <a:lnTo>
                    <a:pt x="71" y="15"/>
                  </a:lnTo>
                  <a:lnTo>
                    <a:pt x="71" y="19"/>
                  </a:lnTo>
                  <a:lnTo>
                    <a:pt x="71" y="15"/>
                  </a:lnTo>
                  <a:lnTo>
                    <a:pt x="71" y="11"/>
                  </a:lnTo>
                  <a:lnTo>
                    <a:pt x="71" y="19"/>
                  </a:lnTo>
                  <a:lnTo>
                    <a:pt x="76" y="15"/>
                  </a:lnTo>
                  <a:lnTo>
                    <a:pt x="76" y="11"/>
                  </a:lnTo>
                  <a:lnTo>
                    <a:pt x="76" y="15"/>
                  </a:lnTo>
                  <a:lnTo>
                    <a:pt x="76" y="11"/>
                  </a:lnTo>
                  <a:lnTo>
                    <a:pt x="76" y="15"/>
                  </a:lnTo>
                  <a:lnTo>
                    <a:pt x="81" y="15"/>
                  </a:lnTo>
                  <a:lnTo>
                    <a:pt x="81" y="19"/>
                  </a:lnTo>
                  <a:lnTo>
                    <a:pt x="81" y="11"/>
                  </a:lnTo>
                  <a:lnTo>
                    <a:pt x="81" y="19"/>
                  </a:lnTo>
                  <a:lnTo>
                    <a:pt x="81" y="15"/>
                  </a:lnTo>
                  <a:lnTo>
                    <a:pt x="85" y="19"/>
                  </a:lnTo>
                  <a:lnTo>
                    <a:pt x="85" y="15"/>
                  </a:lnTo>
                  <a:lnTo>
                    <a:pt x="85" y="11"/>
                  </a:lnTo>
                  <a:lnTo>
                    <a:pt x="85" y="15"/>
                  </a:lnTo>
                  <a:lnTo>
                    <a:pt x="85" y="11"/>
                  </a:lnTo>
                  <a:lnTo>
                    <a:pt x="90" y="15"/>
                  </a:lnTo>
                  <a:lnTo>
                    <a:pt x="90" y="11"/>
                  </a:lnTo>
                  <a:lnTo>
                    <a:pt x="90" y="15"/>
                  </a:lnTo>
                  <a:lnTo>
                    <a:pt x="90" y="11"/>
                  </a:lnTo>
                  <a:lnTo>
                    <a:pt x="95" y="19"/>
                  </a:lnTo>
                  <a:lnTo>
                    <a:pt x="95" y="15"/>
                  </a:lnTo>
                  <a:lnTo>
                    <a:pt x="95" y="19"/>
                  </a:lnTo>
                  <a:lnTo>
                    <a:pt x="95" y="23"/>
                  </a:lnTo>
                  <a:lnTo>
                    <a:pt x="95" y="15"/>
                  </a:lnTo>
                  <a:lnTo>
                    <a:pt x="100" y="15"/>
                  </a:lnTo>
                  <a:lnTo>
                    <a:pt x="100" y="11"/>
                  </a:lnTo>
                  <a:lnTo>
                    <a:pt x="104" y="23"/>
                  </a:lnTo>
                  <a:lnTo>
                    <a:pt x="104" y="15"/>
                  </a:lnTo>
                  <a:lnTo>
                    <a:pt x="109" y="15"/>
                  </a:lnTo>
                  <a:lnTo>
                    <a:pt x="109" y="11"/>
                  </a:lnTo>
                  <a:lnTo>
                    <a:pt x="109" y="15"/>
                  </a:lnTo>
                  <a:lnTo>
                    <a:pt x="114" y="11"/>
                  </a:lnTo>
                  <a:lnTo>
                    <a:pt x="114" y="15"/>
                  </a:lnTo>
                  <a:lnTo>
                    <a:pt x="114" y="19"/>
                  </a:lnTo>
                  <a:lnTo>
                    <a:pt x="119" y="11"/>
                  </a:lnTo>
                  <a:lnTo>
                    <a:pt x="119" y="15"/>
                  </a:lnTo>
                  <a:lnTo>
                    <a:pt x="119" y="11"/>
                  </a:lnTo>
                  <a:lnTo>
                    <a:pt x="119" y="15"/>
                  </a:lnTo>
                  <a:lnTo>
                    <a:pt x="119" y="11"/>
                  </a:lnTo>
                  <a:lnTo>
                    <a:pt x="123" y="7"/>
                  </a:lnTo>
                  <a:lnTo>
                    <a:pt x="123" y="15"/>
                  </a:lnTo>
                  <a:lnTo>
                    <a:pt x="123" y="7"/>
                  </a:lnTo>
                  <a:lnTo>
                    <a:pt x="123" y="11"/>
                  </a:lnTo>
                  <a:lnTo>
                    <a:pt x="128" y="11"/>
                  </a:lnTo>
                  <a:lnTo>
                    <a:pt x="128" y="4"/>
                  </a:lnTo>
                  <a:lnTo>
                    <a:pt x="128" y="0"/>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0" name="Freeform 18"/>
            <p:cNvSpPr>
              <a:spLocks/>
            </p:cNvSpPr>
            <p:nvPr/>
          </p:nvSpPr>
          <p:spPr bwMode="auto">
            <a:xfrm>
              <a:off x="2049" y="3103"/>
              <a:ext cx="203" cy="261"/>
            </a:xfrm>
            <a:custGeom>
              <a:avLst/>
              <a:gdLst>
                <a:gd name="T0" fmla="*/ 0 w 203"/>
                <a:gd name="T1" fmla="*/ 121 h 261"/>
                <a:gd name="T2" fmla="*/ 5 w 203"/>
                <a:gd name="T3" fmla="*/ 23 h 261"/>
                <a:gd name="T4" fmla="*/ 9 w 203"/>
                <a:gd name="T5" fmla="*/ 0 h 261"/>
                <a:gd name="T6" fmla="*/ 14 w 203"/>
                <a:gd name="T7" fmla="*/ 12 h 261"/>
                <a:gd name="T8" fmla="*/ 19 w 203"/>
                <a:gd name="T9" fmla="*/ 19 h 261"/>
                <a:gd name="T10" fmla="*/ 19 w 203"/>
                <a:gd name="T11" fmla="*/ 35 h 261"/>
                <a:gd name="T12" fmla="*/ 24 w 203"/>
                <a:gd name="T13" fmla="*/ 39 h 261"/>
                <a:gd name="T14" fmla="*/ 28 w 203"/>
                <a:gd name="T15" fmla="*/ 55 h 261"/>
                <a:gd name="T16" fmla="*/ 33 w 203"/>
                <a:gd name="T17" fmla="*/ 58 h 261"/>
                <a:gd name="T18" fmla="*/ 33 w 203"/>
                <a:gd name="T19" fmla="*/ 66 h 261"/>
                <a:gd name="T20" fmla="*/ 38 w 203"/>
                <a:gd name="T21" fmla="*/ 82 h 261"/>
                <a:gd name="T22" fmla="*/ 43 w 203"/>
                <a:gd name="T23" fmla="*/ 90 h 261"/>
                <a:gd name="T24" fmla="*/ 47 w 203"/>
                <a:gd name="T25" fmla="*/ 93 h 261"/>
                <a:gd name="T26" fmla="*/ 47 w 203"/>
                <a:gd name="T27" fmla="*/ 101 h 261"/>
                <a:gd name="T28" fmla="*/ 52 w 203"/>
                <a:gd name="T29" fmla="*/ 105 h 261"/>
                <a:gd name="T30" fmla="*/ 57 w 203"/>
                <a:gd name="T31" fmla="*/ 117 h 261"/>
                <a:gd name="T32" fmla="*/ 61 w 203"/>
                <a:gd name="T33" fmla="*/ 121 h 261"/>
                <a:gd name="T34" fmla="*/ 61 w 203"/>
                <a:gd name="T35" fmla="*/ 121 h 261"/>
                <a:gd name="T36" fmla="*/ 66 w 203"/>
                <a:gd name="T37" fmla="*/ 129 h 261"/>
                <a:gd name="T38" fmla="*/ 71 w 203"/>
                <a:gd name="T39" fmla="*/ 132 h 261"/>
                <a:gd name="T40" fmla="*/ 76 w 203"/>
                <a:gd name="T41" fmla="*/ 136 h 261"/>
                <a:gd name="T42" fmla="*/ 76 w 203"/>
                <a:gd name="T43" fmla="*/ 140 h 261"/>
                <a:gd name="T44" fmla="*/ 80 w 203"/>
                <a:gd name="T45" fmla="*/ 140 h 261"/>
                <a:gd name="T46" fmla="*/ 85 w 203"/>
                <a:gd name="T47" fmla="*/ 148 h 261"/>
                <a:gd name="T48" fmla="*/ 90 w 203"/>
                <a:gd name="T49" fmla="*/ 156 h 261"/>
                <a:gd name="T50" fmla="*/ 95 w 203"/>
                <a:gd name="T51" fmla="*/ 152 h 261"/>
                <a:gd name="T52" fmla="*/ 95 w 203"/>
                <a:gd name="T53" fmla="*/ 156 h 261"/>
                <a:gd name="T54" fmla="*/ 99 w 203"/>
                <a:gd name="T55" fmla="*/ 156 h 261"/>
                <a:gd name="T56" fmla="*/ 104 w 203"/>
                <a:gd name="T57" fmla="*/ 160 h 261"/>
                <a:gd name="T58" fmla="*/ 109 w 203"/>
                <a:gd name="T59" fmla="*/ 160 h 261"/>
                <a:gd name="T60" fmla="*/ 109 w 203"/>
                <a:gd name="T61" fmla="*/ 164 h 261"/>
                <a:gd name="T62" fmla="*/ 113 w 203"/>
                <a:gd name="T63" fmla="*/ 160 h 261"/>
                <a:gd name="T64" fmla="*/ 118 w 203"/>
                <a:gd name="T65" fmla="*/ 171 h 261"/>
                <a:gd name="T66" fmla="*/ 123 w 203"/>
                <a:gd name="T67" fmla="*/ 164 h 261"/>
                <a:gd name="T68" fmla="*/ 123 w 203"/>
                <a:gd name="T69" fmla="*/ 168 h 261"/>
                <a:gd name="T70" fmla="*/ 128 w 203"/>
                <a:gd name="T71" fmla="*/ 171 h 261"/>
                <a:gd name="T72" fmla="*/ 132 w 203"/>
                <a:gd name="T73" fmla="*/ 168 h 261"/>
                <a:gd name="T74" fmla="*/ 137 w 203"/>
                <a:gd name="T75" fmla="*/ 175 h 261"/>
                <a:gd name="T76" fmla="*/ 137 w 203"/>
                <a:gd name="T77" fmla="*/ 171 h 261"/>
                <a:gd name="T78" fmla="*/ 142 w 203"/>
                <a:gd name="T79" fmla="*/ 179 h 261"/>
                <a:gd name="T80" fmla="*/ 147 w 203"/>
                <a:gd name="T81" fmla="*/ 179 h 261"/>
                <a:gd name="T82" fmla="*/ 151 w 203"/>
                <a:gd name="T83" fmla="*/ 175 h 261"/>
                <a:gd name="T84" fmla="*/ 156 w 203"/>
                <a:gd name="T85" fmla="*/ 179 h 261"/>
                <a:gd name="T86" fmla="*/ 156 w 203"/>
                <a:gd name="T87" fmla="*/ 179 h 261"/>
                <a:gd name="T88" fmla="*/ 161 w 203"/>
                <a:gd name="T89" fmla="*/ 179 h 261"/>
                <a:gd name="T90" fmla="*/ 165 w 203"/>
                <a:gd name="T91" fmla="*/ 191 h 261"/>
                <a:gd name="T92" fmla="*/ 170 w 203"/>
                <a:gd name="T93" fmla="*/ 183 h 261"/>
                <a:gd name="T94" fmla="*/ 170 w 203"/>
                <a:gd name="T95" fmla="*/ 191 h 261"/>
                <a:gd name="T96" fmla="*/ 175 w 203"/>
                <a:gd name="T97" fmla="*/ 187 h 261"/>
                <a:gd name="T98" fmla="*/ 180 w 203"/>
                <a:gd name="T99" fmla="*/ 191 h 261"/>
                <a:gd name="T100" fmla="*/ 184 w 203"/>
                <a:gd name="T101" fmla="*/ 187 h 261"/>
                <a:gd name="T102" fmla="*/ 184 w 203"/>
                <a:gd name="T103" fmla="*/ 187 h 261"/>
                <a:gd name="T104" fmla="*/ 189 w 203"/>
                <a:gd name="T105" fmla="*/ 187 h 261"/>
                <a:gd name="T106" fmla="*/ 194 w 203"/>
                <a:gd name="T107" fmla="*/ 187 h 261"/>
                <a:gd name="T108" fmla="*/ 199 w 203"/>
                <a:gd name="T109" fmla="*/ 187 h 261"/>
                <a:gd name="T110" fmla="*/ 199 w 203"/>
                <a:gd name="T111" fmla="*/ 187 h 2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3" h="261">
                  <a:moveTo>
                    <a:pt x="0" y="261"/>
                  </a:moveTo>
                  <a:lnTo>
                    <a:pt x="0" y="210"/>
                  </a:lnTo>
                  <a:lnTo>
                    <a:pt x="0" y="168"/>
                  </a:lnTo>
                  <a:lnTo>
                    <a:pt x="0" y="121"/>
                  </a:lnTo>
                  <a:lnTo>
                    <a:pt x="5" y="90"/>
                  </a:lnTo>
                  <a:lnTo>
                    <a:pt x="5" y="58"/>
                  </a:lnTo>
                  <a:lnTo>
                    <a:pt x="5" y="43"/>
                  </a:lnTo>
                  <a:lnTo>
                    <a:pt x="5" y="23"/>
                  </a:lnTo>
                  <a:lnTo>
                    <a:pt x="5" y="16"/>
                  </a:lnTo>
                  <a:lnTo>
                    <a:pt x="9" y="16"/>
                  </a:lnTo>
                  <a:lnTo>
                    <a:pt x="9" y="8"/>
                  </a:lnTo>
                  <a:lnTo>
                    <a:pt x="9" y="0"/>
                  </a:lnTo>
                  <a:lnTo>
                    <a:pt x="9" y="12"/>
                  </a:lnTo>
                  <a:lnTo>
                    <a:pt x="14" y="12"/>
                  </a:lnTo>
                  <a:lnTo>
                    <a:pt x="14" y="16"/>
                  </a:lnTo>
                  <a:lnTo>
                    <a:pt x="19" y="19"/>
                  </a:lnTo>
                  <a:lnTo>
                    <a:pt x="19" y="23"/>
                  </a:lnTo>
                  <a:lnTo>
                    <a:pt x="19" y="27"/>
                  </a:lnTo>
                  <a:lnTo>
                    <a:pt x="19" y="31"/>
                  </a:lnTo>
                  <a:lnTo>
                    <a:pt x="19" y="35"/>
                  </a:lnTo>
                  <a:lnTo>
                    <a:pt x="24" y="35"/>
                  </a:lnTo>
                  <a:lnTo>
                    <a:pt x="24" y="39"/>
                  </a:lnTo>
                  <a:lnTo>
                    <a:pt x="24" y="43"/>
                  </a:lnTo>
                  <a:lnTo>
                    <a:pt x="24" y="47"/>
                  </a:lnTo>
                  <a:lnTo>
                    <a:pt x="28" y="51"/>
                  </a:lnTo>
                  <a:lnTo>
                    <a:pt x="28" y="55"/>
                  </a:lnTo>
                  <a:lnTo>
                    <a:pt x="33" y="58"/>
                  </a:lnTo>
                  <a:lnTo>
                    <a:pt x="33" y="62"/>
                  </a:lnTo>
                  <a:lnTo>
                    <a:pt x="33" y="74"/>
                  </a:lnTo>
                  <a:lnTo>
                    <a:pt x="33" y="66"/>
                  </a:lnTo>
                  <a:lnTo>
                    <a:pt x="38" y="74"/>
                  </a:lnTo>
                  <a:lnTo>
                    <a:pt x="38" y="82"/>
                  </a:lnTo>
                  <a:lnTo>
                    <a:pt x="38" y="86"/>
                  </a:lnTo>
                  <a:lnTo>
                    <a:pt x="43" y="86"/>
                  </a:lnTo>
                  <a:lnTo>
                    <a:pt x="43" y="90"/>
                  </a:lnTo>
                  <a:lnTo>
                    <a:pt x="43" y="93"/>
                  </a:lnTo>
                  <a:lnTo>
                    <a:pt x="43" y="86"/>
                  </a:lnTo>
                  <a:lnTo>
                    <a:pt x="43" y="93"/>
                  </a:lnTo>
                  <a:lnTo>
                    <a:pt x="47" y="93"/>
                  </a:lnTo>
                  <a:lnTo>
                    <a:pt x="47" y="101"/>
                  </a:lnTo>
                  <a:lnTo>
                    <a:pt x="52" y="101"/>
                  </a:lnTo>
                  <a:lnTo>
                    <a:pt x="52" y="109"/>
                  </a:lnTo>
                  <a:lnTo>
                    <a:pt x="52" y="105"/>
                  </a:lnTo>
                  <a:lnTo>
                    <a:pt x="57" y="109"/>
                  </a:lnTo>
                  <a:lnTo>
                    <a:pt x="57" y="113"/>
                  </a:lnTo>
                  <a:lnTo>
                    <a:pt x="57" y="117"/>
                  </a:lnTo>
                  <a:lnTo>
                    <a:pt x="57" y="113"/>
                  </a:lnTo>
                  <a:lnTo>
                    <a:pt x="57" y="109"/>
                  </a:lnTo>
                  <a:lnTo>
                    <a:pt x="57" y="121"/>
                  </a:lnTo>
                  <a:lnTo>
                    <a:pt x="61" y="121"/>
                  </a:lnTo>
                  <a:lnTo>
                    <a:pt x="61" y="117"/>
                  </a:lnTo>
                  <a:lnTo>
                    <a:pt x="61" y="121"/>
                  </a:lnTo>
                  <a:lnTo>
                    <a:pt x="66" y="121"/>
                  </a:lnTo>
                  <a:lnTo>
                    <a:pt x="66" y="125"/>
                  </a:lnTo>
                  <a:lnTo>
                    <a:pt x="66" y="129"/>
                  </a:lnTo>
                  <a:lnTo>
                    <a:pt x="71" y="129"/>
                  </a:lnTo>
                  <a:lnTo>
                    <a:pt x="71" y="132"/>
                  </a:lnTo>
                  <a:lnTo>
                    <a:pt x="71" y="140"/>
                  </a:lnTo>
                  <a:lnTo>
                    <a:pt x="76" y="136"/>
                  </a:lnTo>
                  <a:lnTo>
                    <a:pt x="76" y="140"/>
                  </a:lnTo>
                  <a:lnTo>
                    <a:pt x="80" y="140"/>
                  </a:lnTo>
                  <a:lnTo>
                    <a:pt x="80" y="144"/>
                  </a:lnTo>
                  <a:lnTo>
                    <a:pt x="80" y="140"/>
                  </a:lnTo>
                  <a:lnTo>
                    <a:pt x="85" y="144"/>
                  </a:lnTo>
                  <a:lnTo>
                    <a:pt x="85" y="148"/>
                  </a:lnTo>
                  <a:lnTo>
                    <a:pt x="85" y="144"/>
                  </a:lnTo>
                  <a:lnTo>
                    <a:pt x="90" y="144"/>
                  </a:lnTo>
                  <a:lnTo>
                    <a:pt x="90" y="156"/>
                  </a:lnTo>
                  <a:lnTo>
                    <a:pt x="90" y="148"/>
                  </a:lnTo>
                  <a:lnTo>
                    <a:pt x="90" y="152"/>
                  </a:lnTo>
                  <a:lnTo>
                    <a:pt x="90" y="148"/>
                  </a:lnTo>
                  <a:lnTo>
                    <a:pt x="95" y="152"/>
                  </a:lnTo>
                  <a:lnTo>
                    <a:pt x="95" y="156"/>
                  </a:lnTo>
                  <a:lnTo>
                    <a:pt x="99" y="160"/>
                  </a:lnTo>
                  <a:lnTo>
                    <a:pt x="99" y="156"/>
                  </a:lnTo>
                  <a:lnTo>
                    <a:pt x="99" y="160"/>
                  </a:lnTo>
                  <a:lnTo>
                    <a:pt x="99" y="156"/>
                  </a:lnTo>
                  <a:lnTo>
                    <a:pt x="99" y="160"/>
                  </a:lnTo>
                  <a:lnTo>
                    <a:pt x="104" y="160"/>
                  </a:lnTo>
                  <a:lnTo>
                    <a:pt x="109" y="160"/>
                  </a:lnTo>
                  <a:lnTo>
                    <a:pt x="109" y="164"/>
                  </a:lnTo>
                  <a:lnTo>
                    <a:pt x="109" y="160"/>
                  </a:lnTo>
                  <a:lnTo>
                    <a:pt x="109" y="164"/>
                  </a:lnTo>
                  <a:lnTo>
                    <a:pt x="113" y="168"/>
                  </a:lnTo>
                  <a:lnTo>
                    <a:pt x="113" y="164"/>
                  </a:lnTo>
                  <a:lnTo>
                    <a:pt x="113" y="160"/>
                  </a:lnTo>
                  <a:lnTo>
                    <a:pt x="118" y="160"/>
                  </a:lnTo>
                  <a:lnTo>
                    <a:pt x="118" y="171"/>
                  </a:lnTo>
                  <a:lnTo>
                    <a:pt x="118" y="164"/>
                  </a:lnTo>
                  <a:lnTo>
                    <a:pt x="123" y="164"/>
                  </a:lnTo>
                  <a:lnTo>
                    <a:pt x="123" y="168"/>
                  </a:lnTo>
                  <a:lnTo>
                    <a:pt x="123" y="164"/>
                  </a:lnTo>
                  <a:lnTo>
                    <a:pt x="123" y="168"/>
                  </a:lnTo>
                  <a:lnTo>
                    <a:pt x="128" y="168"/>
                  </a:lnTo>
                  <a:lnTo>
                    <a:pt x="128" y="171"/>
                  </a:lnTo>
                  <a:lnTo>
                    <a:pt x="132" y="171"/>
                  </a:lnTo>
                  <a:lnTo>
                    <a:pt x="132" y="164"/>
                  </a:lnTo>
                  <a:lnTo>
                    <a:pt x="132" y="168"/>
                  </a:lnTo>
                  <a:lnTo>
                    <a:pt x="132" y="171"/>
                  </a:lnTo>
                  <a:lnTo>
                    <a:pt x="137" y="171"/>
                  </a:lnTo>
                  <a:lnTo>
                    <a:pt x="137" y="175"/>
                  </a:lnTo>
                  <a:lnTo>
                    <a:pt x="137" y="171"/>
                  </a:lnTo>
                  <a:lnTo>
                    <a:pt x="137" y="179"/>
                  </a:lnTo>
                  <a:lnTo>
                    <a:pt x="137" y="171"/>
                  </a:lnTo>
                  <a:lnTo>
                    <a:pt x="142" y="175"/>
                  </a:lnTo>
                  <a:lnTo>
                    <a:pt x="142" y="179"/>
                  </a:lnTo>
                  <a:lnTo>
                    <a:pt x="142" y="183"/>
                  </a:lnTo>
                  <a:lnTo>
                    <a:pt x="147" y="175"/>
                  </a:lnTo>
                  <a:lnTo>
                    <a:pt x="147" y="179"/>
                  </a:lnTo>
                  <a:lnTo>
                    <a:pt x="151" y="179"/>
                  </a:lnTo>
                  <a:lnTo>
                    <a:pt x="151" y="175"/>
                  </a:lnTo>
                  <a:lnTo>
                    <a:pt x="151" y="179"/>
                  </a:lnTo>
                  <a:lnTo>
                    <a:pt x="156" y="179"/>
                  </a:lnTo>
                  <a:lnTo>
                    <a:pt x="156" y="175"/>
                  </a:lnTo>
                  <a:lnTo>
                    <a:pt x="156" y="179"/>
                  </a:lnTo>
                  <a:lnTo>
                    <a:pt x="161" y="179"/>
                  </a:lnTo>
                  <a:lnTo>
                    <a:pt x="161" y="183"/>
                  </a:lnTo>
                  <a:lnTo>
                    <a:pt x="165" y="183"/>
                  </a:lnTo>
                  <a:lnTo>
                    <a:pt x="165" y="191"/>
                  </a:lnTo>
                  <a:lnTo>
                    <a:pt x="165" y="183"/>
                  </a:lnTo>
                  <a:lnTo>
                    <a:pt x="165" y="187"/>
                  </a:lnTo>
                  <a:lnTo>
                    <a:pt x="170" y="183"/>
                  </a:lnTo>
                  <a:lnTo>
                    <a:pt x="170" y="191"/>
                  </a:lnTo>
                  <a:lnTo>
                    <a:pt x="175" y="187"/>
                  </a:lnTo>
                  <a:lnTo>
                    <a:pt x="175" y="191"/>
                  </a:lnTo>
                  <a:lnTo>
                    <a:pt x="175" y="187"/>
                  </a:lnTo>
                  <a:lnTo>
                    <a:pt x="175" y="191"/>
                  </a:lnTo>
                  <a:lnTo>
                    <a:pt x="175" y="187"/>
                  </a:lnTo>
                  <a:lnTo>
                    <a:pt x="180" y="183"/>
                  </a:lnTo>
                  <a:lnTo>
                    <a:pt x="180" y="191"/>
                  </a:lnTo>
                  <a:lnTo>
                    <a:pt x="180" y="183"/>
                  </a:lnTo>
                  <a:lnTo>
                    <a:pt x="180" y="187"/>
                  </a:lnTo>
                  <a:lnTo>
                    <a:pt x="184" y="187"/>
                  </a:lnTo>
                  <a:lnTo>
                    <a:pt x="184" y="191"/>
                  </a:lnTo>
                  <a:lnTo>
                    <a:pt x="184" y="187"/>
                  </a:lnTo>
                  <a:lnTo>
                    <a:pt x="189" y="191"/>
                  </a:lnTo>
                  <a:lnTo>
                    <a:pt x="189" y="183"/>
                  </a:lnTo>
                  <a:lnTo>
                    <a:pt x="189" y="187"/>
                  </a:lnTo>
                  <a:lnTo>
                    <a:pt x="189" y="191"/>
                  </a:lnTo>
                  <a:lnTo>
                    <a:pt x="194" y="191"/>
                  </a:lnTo>
                  <a:lnTo>
                    <a:pt x="194" y="187"/>
                  </a:lnTo>
                  <a:lnTo>
                    <a:pt x="194" y="191"/>
                  </a:lnTo>
                  <a:lnTo>
                    <a:pt x="194" y="187"/>
                  </a:lnTo>
                  <a:lnTo>
                    <a:pt x="194" y="195"/>
                  </a:lnTo>
                  <a:lnTo>
                    <a:pt x="199" y="187"/>
                  </a:lnTo>
                  <a:lnTo>
                    <a:pt x="199" y="191"/>
                  </a:lnTo>
                  <a:lnTo>
                    <a:pt x="199" y="195"/>
                  </a:lnTo>
                  <a:lnTo>
                    <a:pt x="199" y="187"/>
                  </a:lnTo>
                  <a:lnTo>
                    <a:pt x="203" y="187"/>
                  </a:lnTo>
                  <a:lnTo>
                    <a:pt x="203" y="19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1" name="Freeform 19"/>
            <p:cNvSpPr>
              <a:spLocks/>
            </p:cNvSpPr>
            <p:nvPr/>
          </p:nvSpPr>
          <p:spPr bwMode="auto">
            <a:xfrm rot="402789">
              <a:off x="2255" y="3303"/>
              <a:ext cx="180" cy="12"/>
            </a:xfrm>
            <a:custGeom>
              <a:avLst/>
              <a:gdLst>
                <a:gd name="T0" fmla="*/ 0 w 30"/>
                <a:gd name="T1" fmla="*/ 107827 h 5"/>
                <a:gd name="T2" fmla="*/ 2147483647 w 30"/>
                <a:gd name="T3" fmla="*/ 0 h 5"/>
                <a:gd name="T4" fmla="*/ 2147483647 w 30"/>
                <a:gd name="T5" fmla="*/ 76999 h 5"/>
                <a:gd name="T6" fmla="*/ 2147483647 w 30"/>
                <a:gd name="T7" fmla="*/ 32083 h 5"/>
                <a:gd name="T8" fmla="*/ 2147483647 w 30"/>
                <a:gd name="T9" fmla="*/ 32083 h 5"/>
                <a:gd name="T10" fmla="*/ 2147483647 w 30"/>
                <a:gd name="T11" fmla="*/ 76999 h 5"/>
                <a:gd name="T12" fmla="*/ 2147483647 w 30"/>
                <a:gd name="T13" fmla="*/ 76999 h 5"/>
                <a:gd name="T14" fmla="*/ 2147483647 w 30"/>
                <a:gd name="T15" fmla="*/ 32083 h 5"/>
                <a:gd name="T16" fmla="*/ 2147483647 w 30"/>
                <a:gd name="T17" fmla="*/ 32083 h 5"/>
                <a:gd name="T18" fmla="*/ 2147483647 w 30"/>
                <a:gd name="T19" fmla="*/ 76999 h 5"/>
                <a:gd name="T20" fmla="*/ 2147483647 w 30"/>
                <a:gd name="T21" fmla="*/ 76999 h 5"/>
                <a:gd name="T22" fmla="*/ 2147483647 w 30"/>
                <a:gd name="T23" fmla="*/ 76999 h 5"/>
                <a:gd name="T24" fmla="*/ 2147483647 w 30"/>
                <a:gd name="T25" fmla="*/ 32083 h 5"/>
                <a:gd name="T26" fmla="*/ 2147483647 w 30"/>
                <a:gd name="T27" fmla="*/ 0 h 5"/>
                <a:gd name="T28" fmla="*/ 2147483647 w 30"/>
                <a:gd name="T29" fmla="*/ 32083 h 5"/>
                <a:gd name="T30" fmla="*/ 2147483647 w 30"/>
                <a:gd name="T31" fmla="*/ 0 h 5"/>
                <a:gd name="T32" fmla="*/ 2147483647 w 30"/>
                <a:gd name="T33" fmla="*/ 76999 h 5"/>
                <a:gd name="T34" fmla="*/ 2147483647 w 30"/>
                <a:gd name="T35" fmla="*/ 32083 h 5"/>
                <a:gd name="T36" fmla="*/ 2147483647 w 30"/>
                <a:gd name="T37" fmla="*/ 32083 h 5"/>
                <a:gd name="T38" fmla="*/ 2147483647 w 30"/>
                <a:gd name="T39" fmla="*/ 76999 h 5"/>
                <a:gd name="T40" fmla="*/ 2147483647 w 30"/>
                <a:gd name="T41" fmla="*/ 76999 h 5"/>
                <a:gd name="T42" fmla="*/ 2147483647 w 30"/>
                <a:gd name="T43" fmla="*/ 76999 h 5"/>
                <a:gd name="T44" fmla="*/ 2147483647 w 30"/>
                <a:gd name="T45" fmla="*/ 0 h 5"/>
                <a:gd name="T46" fmla="*/ 2147483647 w 30"/>
                <a:gd name="T47" fmla="*/ 76999 h 5"/>
                <a:gd name="T48" fmla="*/ 2147483647 w 30"/>
                <a:gd name="T49" fmla="*/ 32083 h 5"/>
                <a:gd name="T50" fmla="*/ 2147483647 w 30"/>
                <a:gd name="T51" fmla="*/ 76999 h 5"/>
                <a:gd name="T52" fmla="*/ 2147483647 w 30"/>
                <a:gd name="T53" fmla="*/ 76999 h 5"/>
                <a:gd name="T54" fmla="*/ 2147483647 w 30"/>
                <a:gd name="T55" fmla="*/ 76999 h 5"/>
                <a:gd name="T56" fmla="*/ 2147483647 w 30"/>
                <a:gd name="T57" fmla="*/ 76999 h 5"/>
                <a:gd name="T58" fmla="*/ 2147483647 w 30"/>
                <a:gd name="T59" fmla="*/ 76999 h 5"/>
                <a:gd name="T60" fmla="*/ 2147483647 w 30"/>
                <a:gd name="T61" fmla="*/ 76999 h 5"/>
                <a:gd name="T62" fmla="*/ 2147483647 w 30"/>
                <a:gd name="T63" fmla="*/ 76999 h 5"/>
                <a:gd name="T64" fmla="*/ 2147483647 w 30"/>
                <a:gd name="T65" fmla="*/ 76999 h 5"/>
                <a:gd name="T66" fmla="*/ 2147483647 w 30"/>
                <a:gd name="T67" fmla="*/ 76999 h 5"/>
                <a:gd name="T68" fmla="*/ 2147483647 w 30"/>
                <a:gd name="T69" fmla="*/ 76999 h 5"/>
                <a:gd name="T70" fmla="*/ 2147483647 w 30"/>
                <a:gd name="T71" fmla="*/ 32083 h 5"/>
                <a:gd name="T72" fmla="*/ 2147483647 w 30"/>
                <a:gd name="T73" fmla="*/ 107827 h 5"/>
                <a:gd name="T74" fmla="*/ 2147483647 w 30"/>
                <a:gd name="T75" fmla="*/ 76999 h 5"/>
                <a:gd name="T76" fmla="*/ 2147483647 w 30"/>
                <a:gd name="T77" fmla="*/ 76999 h 5"/>
                <a:gd name="T78" fmla="*/ 2147483647 w 30"/>
                <a:gd name="T79" fmla="*/ 107827 h 5"/>
                <a:gd name="T80" fmla="*/ 2147483647 w 30"/>
                <a:gd name="T81" fmla="*/ 76999 h 5"/>
                <a:gd name="T82" fmla="*/ 2147483647 w 30"/>
                <a:gd name="T83" fmla="*/ 153278 h 5"/>
                <a:gd name="T84" fmla="*/ 2147483647 w 30"/>
                <a:gd name="T85" fmla="*/ 76999 h 5"/>
                <a:gd name="T86" fmla="*/ 2147483647 w 30"/>
                <a:gd name="T87" fmla="*/ 107827 h 5"/>
                <a:gd name="T88" fmla="*/ 2147483647 w 30"/>
                <a:gd name="T89" fmla="*/ 76999 h 5"/>
                <a:gd name="T90" fmla="*/ 2147483647 w 30"/>
                <a:gd name="T91" fmla="*/ 76999 h 5"/>
                <a:gd name="T92" fmla="*/ 2147483647 w 30"/>
                <a:gd name="T93" fmla="*/ 107827 h 5"/>
                <a:gd name="T94" fmla="*/ 2147483647 w 30"/>
                <a:gd name="T95" fmla="*/ 153278 h 5"/>
                <a:gd name="T96" fmla="*/ 2147483647 w 30"/>
                <a:gd name="T97" fmla="*/ 107827 h 5"/>
                <a:gd name="T98" fmla="*/ 2147483647 w 30"/>
                <a:gd name="T99" fmla="*/ 184798 h 5"/>
                <a:gd name="T100" fmla="*/ 2147483647 w 30"/>
                <a:gd name="T101" fmla="*/ 107827 h 5"/>
                <a:gd name="T102" fmla="*/ 2147483647 w 30"/>
                <a:gd name="T103" fmla="*/ 107827 h 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0" h="5">
                  <a:moveTo>
                    <a:pt x="0" y="0"/>
                  </a:moveTo>
                  <a:lnTo>
                    <a:pt x="0" y="0"/>
                  </a:lnTo>
                  <a:lnTo>
                    <a:pt x="0" y="3"/>
                  </a:lnTo>
                  <a:lnTo>
                    <a:pt x="1" y="2"/>
                  </a:lnTo>
                  <a:lnTo>
                    <a:pt x="1" y="1"/>
                  </a:lnTo>
                  <a:lnTo>
                    <a:pt x="1" y="0"/>
                  </a:lnTo>
                  <a:lnTo>
                    <a:pt x="1" y="1"/>
                  </a:lnTo>
                  <a:lnTo>
                    <a:pt x="1" y="0"/>
                  </a:lnTo>
                  <a:lnTo>
                    <a:pt x="2" y="2"/>
                  </a:lnTo>
                  <a:lnTo>
                    <a:pt x="2" y="1"/>
                  </a:lnTo>
                  <a:lnTo>
                    <a:pt x="2" y="0"/>
                  </a:lnTo>
                  <a:lnTo>
                    <a:pt x="3" y="0"/>
                  </a:lnTo>
                  <a:lnTo>
                    <a:pt x="3" y="1"/>
                  </a:lnTo>
                  <a:lnTo>
                    <a:pt x="3" y="0"/>
                  </a:lnTo>
                  <a:lnTo>
                    <a:pt x="3" y="2"/>
                  </a:lnTo>
                  <a:lnTo>
                    <a:pt x="4" y="2"/>
                  </a:lnTo>
                  <a:lnTo>
                    <a:pt x="4" y="1"/>
                  </a:lnTo>
                  <a:lnTo>
                    <a:pt x="4" y="2"/>
                  </a:lnTo>
                  <a:lnTo>
                    <a:pt x="4" y="3"/>
                  </a:lnTo>
                  <a:lnTo>
                    <a:pt x="4" y="1"/>
                  </a:lnTo>
                  <a:lnTo>
                    <a:pt x="5" y="1"/>
                  </a:lnTo>
                  <a:lnTo>
                    <a:pt x="5" y="0"/>
                  </a:lnTo>
                  <a:lnTo>
                    <a:pt x="5" y="1"/>
                  </a:lnTo>
                  <a:lnTo>
                    <a:pt x="5" y="0"/>
                  </a:lnTo>
                  <a:lnTo>
                    <a:pt x="5" y="3"/>
                  </a:lnTo>
                  <a:lnTo>
                    <a:pt x="6" y="2"/>
                  </a:lnTo>
                  <a:lnTo>
                    <a:pt x="6" y="0"/>
                  </a:lnTo>
                  <a:lnTo>
                    <a:pt x="6" y="1"/>
                  </a:lnTo>
                  <a:lnTo>
                    <a:pt x="6" y="2"/>
                  </a:lnTo>
                  <a:lnTo>
                    <a:pt x="7" y="2"/>
                  </a:lnTo>
                  <a:lnTo>
                    <a:pt x="7" y="0"/>
                  </a:lnTo>
                  <a:lnTo>
                    <a:pt x="7" y="1"/>
                  </a:lnTo>
                  <a:lnTo>
                    <a:pt x="8" y="1"/>
                  </a:lnTo>
                  <a:lnTo>
                    <a:pt x="8" y="4"/>
                  </a:lnTo>
                  <a:lnTo>
                    <a:pt x="8" y="0"/>
                  </a:lnTo>
                  <a:lnTo>
                    <a:pt x="8" y="2"/>
                  </a:lnTo>
                  <a:lnTo>
                    <a:pt x="8" y="1"/>
                  </a:lnTo>
                  <a:lnTo>
                    <a:pt x="9" y="2"/>
                  </a:lnTo>
                  <a:lnTo>
                    <a:pt x="9" y="0"/>
                  </a:lnTo>
                  <a:lnTo>
                    <a:pt x="9" y="1"/>
                  </a:lnTo>
                  <a:lnTo>
                    <a:pt x="9" y="0"/>
                  </a:lnTo>
                  <a:lnTo>
                    <a:pt x="10" y="2"/>
                  </a:lnTo>
                  <a:lnTo>
                    <a:pt x="10" y="1"/>
                  </a:lnTo>
                  <a:lnTo>
                    <a:pt x="10" y="3"/>
                  </a:lnTo>
                  <a:lnTo>
                    <a:pt x="11" y="2"/>
                  </a:lnTo>
                  <a:lnTo>
                    <a:pt x="11" y="1"/>
                  </a:lnTo>
                  <a:lnTo>
                    <a:pt x="11" y="2"/>
                  </a:lnTo>
                  <a:lnTo>
                    <a:pt x="12" y="0"/>
                  </a:lnTo>
                  <a:lnTo>
                    <a:pt x="12" y="2"/>
                  </a:lnTo>
                  <a:lnTo>
                    <a:pt x="13" y="2"/>
                  </a:lnTo>
                  <a:lnTo>
                    <a:pt x="13" y="1"/>
                  </a:lnTo>
                  <a:lnTo>
                    <a:pt x="13" y="0"/>
                  </a:lnTo>
                  <a:lnTo>
                    <a:pt x="13" y="1"/>
                  </a:lnTo>
                  <a:lnTo>
                    <a:pt x="14" y="2"/>
                  </a:lnTo>
                  <a:lnTo>
                    <a:pt x="14" y="3"/>
                  </a:lnTo>
                  <a:lnTo>
                    <a:pt x="14" y="1"/>
                  </a:lnTo>
                  <a:lnTo>
                    <a:pt x="14" y="4"/>
                  </a:lnTo>
                  <a:lnTo>
                    <a:pt x="15" y="2"/>
                  </a:lnTo>
                  <a:lnTo>
                    <a:pt x="15" y="1"/>
                  </a:lnTo>
                  <a:lnTo>
                    <a:pt x="15" y="3"/>
                  </a:lnTo>
                  <a:lnTo>
                    <a:pt x="15" y="2"/>
                  </a:lnTo>
                  <a:lnTo>
                    <a:pt x="16" y="2"/>
                  </a:lnTo>
                  <a:lnTo>
                    <a:pt x="16" y="0"/>
                  </a:lnTo>
                  <a:lnTo>
                    <a:pt x="16" y="2"/>
                  </a:lnTo>
                  <a:lnTo>
                    <a:pt x="16" y="3"/>
                  </a:lnTo>
                  <a:lnTo>
                    <a:pt x="17" y="2"/>
                  </a:lnTo>
                  <a:lnTo>
                    <a:pt x="17" y="3"/>
                  </a:lnTo>
                  <a:lnTo>
                    <a:pt x="17" y="2"/>
                  </a:lnTo>
                  <a:lnTo>
                    <a:pt x="18" y="2"/>
                  </a:lnTo>
                  <a:lnTo>
                    <a:pt x="19" y="2"/>
                  </a:lnTo>
                  <a:lnTo>
                    <a:pt x="19" y="1"/>
                  </a:lnTo>
                  <a:lnTo>
                    <a:pt x="19" y="2"/>
                  </a:lnTo>
                  <a:lnTo>
                    <a:pt x="20" y="2"/>
                  </a:lnTo>
                  <a:lnTo>
                    <a:pt x="20" y="1"/>
                  </a:lnTo>
                  <a:lnTo>
                    <a:pt x="20" y="2"/>
                  </a:lnTo>
                  <a:lnTo>
                    <a:pt x="20" y="3"/>
                  </a:lnTo>
                  <a:lnTo>
                    <a:pt x="20" y="2"/>
                  </a:lnTo>
                  <a:lnTo>
                    <a:pt x="21" y="1"/>
                  </a:lnTo>
                  <a:lnTo>
                    <a:pt x="21" y="5"/>
                  </a:lnTo>
                  <a:lnTo>
                    <a:pt x="21" y="2"/>
                  </a:lnTo>
                  <a:lnTo>
                    <a:pt x="21" y="3"/>
                  </a:lnTo>
                  <a:lnTo>
                    <a:pt x="21" y="2"/>
                  </a:lnTo>
                  <a:lnTo>
                    <a:pt x="22" y="2"/>
                  </a:lnTo>
                  <a:lnTo>
                    <a:pt x="22" y="3"/>
                  </a:lnTo>
                  <a:lnTo>
                    <a:pt x="22" y="2"/>
                  </a:lnTo>
                  <a:lnTo>
                    <a:pt x="22" y="1"/>
                  </a:lnTo>
                  <a:lnTo>
                    <a:pt x="23" y="2"/>
                  </a:lnTo>
                  <a:lnTo>
                    <a:pt x="23" y="3"/>
                  </a:lnTo>
                  <a:lnTo>
                    <a:pt x="23" y="1"/>
                  </a:lnTo>
                  <a:lnTo>
                    <a:pt x="23" y="2"/>
                  </a:lnTo>
                  <a:lnTo>
                    <a:pt x="24" y="1"/>
                  </a:lnTo>
                  <a:lnTo>
                    <a:pt x="24" y="2"/>
                  </a:lnTo>
                  <a:lnTo>
                    <a:pt x="24" y="4"/>
                  </a:lnTo>
                  <a:lnTo>
                    <a:pt x="24" y="2"/>
                  </a:lnTo>
                  <a:lnTo>
                    <a:pt x="24" y="3"/>
                  </a:lnTo>
                  <a:lnTo>
                    <a:pt x="25" y="2"/>
                  </a:lnTo>
                  <a:lnTo>
                    <a:pt x="25" y="1"/>
                  </a:lnTo>
                  <a:lnTo>
                    <a:pt x="25" y="2"/>
                  </a:lnTo>
                  <a:lnTo>
                    <a:pt x="25" y="3"/>
                  </a:lnTo>
                  <a:lnTo>
                    <a:pt x="25" y="2"/>
                  </a:lnTo>
                  <a:lnTo>
                    <a:pt x="26" y="2"/>
                  </a:lnTo>
                  <a:lnTo>
                    <a:pt x="26" y="1"/>
                  </a:lnTo>
                  <a:lnTo>
                    <a:pt x="26" y="2"/>
                  </a:lnTo>
                  <a:lnTo>
                    <a:pt x="27" y="3"/>
                  </a:lnTo>
                  <a:lnTo>
                    <a:pt x="27" y="4"/>
                  </a:lnTo>
                  <a:lnTo>
                    <a:pt x="28" y="4"/>
                  </a:lnTo>
                  <a:lnTo>
                    <a:pt x="28" y="3"/>
                  </a:lnTo>
                  <a:lnTo>
                    <a:pt x="28" y="2"/>
                  </a:lnTo>
                  <a:lnTo>
                    <a:pt x="29" y="5"/>
                  </a:lnTo>
                  <a:lnTo>
                    <a:pt x="29" y="3"/>
                  </a:lnTo>
                  <a:lnTo>
                    <a:pt x="30" y="3"/>
                  </a:lnTo>
                  <a:lnTo>
                    <a:pt x="30" y="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172" name="Group 20"/>
          <p:cNvGrpSpPr>
            <a:grpSpLocks/>
          </p:cNvGrpSpPr>
          <p:nvPr/>
        </p:nvGrpSpPr>
        <p:grpSpPr bwMode="auto">
          <a:xfrm>
            <a:off x="4525963" y="5330825"/>
            <a:ext cx="749300" cy="142875"/>
            <a:chOff x="3204" y="2947"/>
            <a:chExt cx="472" cy="90"/>
          </a:xfrm>
        </p:grpSpPr>
        <p:sp>
          <p:nvSpPr>
            <p:cNvPr id="32947" name="Freeform 21"/>
            <p:cNvSpPr>
              <a:spLocks/>
            </p:cNvSpPr>
            <p:nvPr/>
          </p:nvSpPr>
          <p:spPr bwMode="auto">
            <a:xfrm>
              <a:off x="3269" y="2947"/>
              <a:ext cx="407" cy="90"/>
            </a:xfrm>
            <a:custGeom>
              <a:avLst/>
              <a:gdLst>
                <a:gd name="T0" fmla="*/ 226560312 w 82"/>
                <a:gd name="T1" fmla="*/ 2147483647 h 14"/>
                <a:gd name="T2" fmla="*/ 671081474 w 82"/>
                <a:gd name="T3" fmla="*/ 2147483647 h 14"/>
                <a:gd name="T4" fmla="*/ 897641756 w 82"/>
                <a:gd name="T5" fmla="*/ 2147483647 h 14"/>
                <a:gd name="T6" fmla="*/ 1352925174 w 82"/>
                <a:gd name="T7" fmla="*/ 2147483647 h 14"/>
                <a:gd name="T8" fmla="*/ 1579410891 w 82"/>
                <a:gd name="T9" fmla="*/ 2147483647 h 14"/>
                <a:gd name="T10" fmla="*/ 2024006746 w 82"/>
                <a:gd name="T11" fmla="*/ 2147483647 h 14"/>
                <a:gd name="T12" fmla="*/ 2147483647 w 82"/>
                <a:gd name="T13" fmla="*/ 2147483647 h 14"/>
                <a:gd name="T14" fmla="*/ 2147483647 w 82"/>
                <a:gd name="T15" fmla="*/ 2147483647 h 14"/>
                <a:gd name="T16" fmla="*/ 2147483647 w 82"/>
                <a:gd name="T17" fmla="*/ 2147483647 h 14"/>
                <a:gd name="T18" fmla="*/ 2147483647 w 82"/>
                <a:gd name="T19" fmla="*/ 2147483647 h 14"/>
                <a:gd name="T20" fmla="*/ 2147483647 w 82"/>
                <a:gd name="T21" fmla="*/ 2147483647 h 14"/>
                <a:gd name="T22" fmla="*/ 2147483647 w 82"/>
                <a:gd name="T23" fmla="*/ 2147483647 h 14"/>
                <a:gd name="T24" fmla="*/ 2147483647 w 82"/>
                <a:gd name="T25" fmla="*/ 2147483647 h 14"/>
                <a:gd name="T26" fmla="*/ 2147483647 w 82"/>
                <a:gd name="T27" fmla="*/ 2147483647 h 14"/>
                <a:gd name="T28" fmla="*/ 2147483647 w 82"/>
                <a:gd name="T29" fmla="*/ 2147483647 h 14"/>
                <a:gd name="T30" fmla="*/ 2147483647 w 82"/>
                <a:gd name="T31" fmla="*/ 2147483647 h 14"/>
                <a:gd name="T32" fmla="*/ 2147483647 w 82"/>
                <a:gd name="T33" fmla="*/ 2147483647 h 14"/>
                <a:gd name="T34" fmla="*/ 2147483647 w 82"/>
                <a:gd name="T35" fmla="*/ 2147483647 h 14"/>
                <a:gd name="T36" fmla="*/ 2147483647 w 82"/>
                <a:gd name="T37" fmla="*/ 2147483647 h 14"/>
                <a:gd name="T38" fmla="*/ 2147483647 w 82"/>
                <a:gd name="T39" fmla="*/ 2147483647 h 14"/>
                <a:gd name="T40" fmla="*/ 2147483647 w 82"/>
                <a:gd name="T41" fmla="*/ 2147483647 h 14"/>
                <a:gd name="T42" fmla="*/ 2147483647 w 82"/>
                <a:gd name="T43" fmla="*/ 2147483647 h 14"/>
                <a:gd name="T44" fmla="*/ 2147483647 w 82"/>
                <a:gd name="T45" fmla="*/ 2147483647 h 14"/>
                <a:gd name="T46" fmla="*/ 2147483647 w 82"/>
                <a:gd name="T47" fmla="*/ 2147483647 h 14"/>
                <a:gd name="T48" fmla="*/ 2147483647 w 82"/>
                <a:gd name="T49" fmla="*/ 2147483647 h 14"/>
                <a:gd name="T50" fmla="*/ 2147483647 w 82"/>
                <a:gd name="T51" fmla="*/ 2147483647 h 14"/>
                <a:gd name="T52" fmla="*/ 2147483647 w 82"/>
                <a:gd name="T53" fmla="*/ 2147483647 h 14"/>
                <a:gd name="T54" fmla="*/ 2147483647 w 82"/>
                <a:gd name="T55" fmla="*/ 2147483647 h 14"/>
                <a:gd name="T56" fmla="*/ 2147483647 w 82"/>
                <a:gd name="T57" fmla="*/ 2147483647 h 14"/>
                <a:gd name="T58" fmla="*/ 2147483647 w 82"/>
                <a:gd name="T59" fmla="*/ 2147483647 h 14"/>
                <a:gd name="T60" fmla="*/ 2147483647 w 82"/>
                <a:gd name="T61" fmla="*/ 2147483647 h 14"/>
                <a:gd name="T62" fmla="*/ 2147483647 w 82"/>
                <a:gd name="T63" fmla="*/ 2147483647 h 14"/>
                <a:gd name="T64" fmla="*/ 2147483647 w 82"/>
                <a:gd name="T65" fmla="*/ 2147483647 h 14"/>
                <a:gd name="T66" fmla="*/ 2147483647 w 82"/>
                <a:gd name="T67" fmla="*/ 2147483647 h 14"/>
                <a:gd name="T68" fmla="*/ 2147483647 w 82"/>
                <a:gd name="T69" fmla="*/ 2147483647 h 14"/>
                <a:gd name="T70" fmla="*/ 2147483647 w 82"/>
                <a:gd name="T71" fmla="*/ 2147483647 h 14"/>
                <a:gd name="T72" fmla="*/ 2147483647 w 82"/>
                <a:gd name="T73" fmla="*/ 2147483647 h 14"/>
                <a:gd name="T74" fmla="*/ 2147483647 w 82"/>
                <a:gd name="T75" fmla="*/ 2147483647 h 14"/>
                <a:gd name="T76" fmla="*/ 2147483647 w 82"/>
                <a:gd name="T77" fmla="*/ 2147483647 h 14"/>
                <a:gd name="T78" fmla="*/ 2147483647 w 82"/>
                <a:gd name="T79" fmla="*/ 2147483647 h 14"/>
                <a:gd name="T80" fmla="*/ 2147483647 w 82"/>
                <a:gd name="T81" fmla="*/ 2147483647 h 14"/>
                <a:gd name="T82" fmla="*/ 2147483647 w 82"/>
                <a:gd name="T83" fmla="*/ 2147483647 h 14"/>
                <a:gd name="T84" fmla="*/ 2147483647 w 82"/>
                <a:gd name="T85" fmla="*/ 2147483647 h 14"/>
                <a:gd name="T86" fmla="*/ 2147483647 w 82"/>
                <a:gd name="T87" fmla="*/ 2147483647 h 14"/>
                <a:gd name="T88" fmla="*/ 2147483647 w 82"/>
                <a:gd name="T89" fmla="*/ 2147483647 h 14"/>
                <a:gd name="T90" fmla="*/ 2147483647 w 82"/>
                <a:gd name="T91" fmla="*/ 2147483647 h 14"/>
                <a:gd name="T92" fmla="*/ 2147483647 w 82"/>
                <a:gd name="T93" fmla="*/ 2147483647 h 14"/>
                <a:gd name="T94" fmla="*/ 2147483647 w 82"/>
                <a:gd name="T95" fmla="*/ 2147483647 h 14"/>
                <a:gd name="T96" fmla="*/ 2147483647 w 82"/>
                <a:gd name="T97" fmla="*/ 2147483647 h 14"/>
                <a:gd name="T98" fmla="*/ 2147483647 w 82"/>
                <a:gd name="T99" fmla="*/ 2147483647 h 14"/>
                <a:gd name="T100" fmla="*/ 2147483647 w 82"/>
                <a:gd name="T101" fmla="*/ 2147483647 h 14"/>
                <a:gd name="T102" fmla="*/ 2147483647 w 82"/>
                <a:gd name="T103" fmla="*/ 2147483647 h 14"/>
                <a:gd name="T104" fmla="*/ 2147483647 w 82"/>
                <a:gd name="T105" fmla="*/ 2147483647 h 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2" h="14">
                  <a:moveTo>
                    <a:pt x="0" y="0"/>
                  </a:moveTo>
                  <a:lnTo>
                    <a:pt x="0" y="2"/>
                  </a:lnTo>
                  <a:lnTo>
                    <a:pt x="1" y="4"/>
                  </a:lnTo>
                  <a:lnTo>
                    <a:pt x="1" y="7"/>
                  </a:lnTo>
                  <a:lnTo>
                    <a:pt x="2" y="8"/>
                  </a:lnTo>
                  <a:lnTo>
                    <a:pt x="2" y="9"/>
                  </a:lnTo>
                  <a:lnTo>
                    <a:pt x="2" y="11"/>
                  </a:lnTo>
                  <a:lnTo>
                    <a:pt x="3" y="12"/>
                  </a:lnTo>
                  <a:lnTo>
                    <a:pt x="4" y="12"/>
                  </a:lnTo>
                  <a:lnTo>
                    <a:pt x="5" y="12"/>
                  </a:lnTo>
                  <a:lnTo>
                    <a:pt x="5" y="13"/>
                  </a:lnTo>
                  <a:lnTo>
                    <a:pt x="6" y="13"/>
                  </a:lnTo>
                  <a:lnTo>
                    <a:pt x="6" y="14"/>
                  </a:lnTo>
                  <a:lnTo>
                    <a:pt x="6" y="13"/>
                  </a:lnTo>
                  <a:lnTo>
                    <a:pt x="7" y="14"/>
                  </a:lnTo>
                  <a:lnTo>
                    <a:pt x="7" y="13"/>
                  </a:lnTo>
                  <a:lnTo>
                    <a:pt x="7" y="14"/>
                  </a:lnTo>
                  <a:lnTo>
                    <a:pt x="8" y="13"/>
                  </a:lnTo>
                  <a:lnTo>
                    <a:pt x="9" y="13"/>
                  </a:lnTo>
                  <a:lnTo>
                    <a:pt x="9" y="12"/>
                  </a:lnTo>
                  <a:lnTo>
                    <a:pt x="10" y="14"/>
                  </a:lnTo>
                  <a:lnTo>
                    <a:pt x="10" y="13"/>
                  </a:lnTo>
                  <a:lnTo>
                    <a:pt x="11" y="13"/>
                  </a:lnTo>
                  <a:lnTo>
                    <a:pt x="12" y="12"/>
                  </a:lnTo>
                  <a:lnTo>
                    <a:pt x="13" y="13"/>
                  </a:lnTo>
                  <a:lnTo>
                    <a:pt x="13" y="12"/>
                  </a:lnTo>
                  <a:lnTo>
                    <a:pt x="14" y="12"/>
                  </a:lnTo>
                  <a:lnTo>
                    <a:pt x="15" y="12"/>
                  </a:lnTo>
                  <a:lnTo>
                    <a:pt x="16" y="12"/>
                  </a:lnTo>
                  <a:lnTo>
                    <a:pt x="16" y="13"/>
                  </a:lnTo>
                  <a:lnTo>
                    <a:pt x="16" y="12"/>
                  </a:lnTo>
                  <a:lnTo>
                    <a:pt x="17" y="13"/>
                  </a:lnTo>
                  <a:lnTo>
                    <a:pt x="17" y="12"/>
                  </a:lnTo>
                  <a:lnTo>
                    <a:pt x="18" y="12"/>
                  </a:lnTo>
                  <a:lnTo>
                    <a:pt x="19" y="14"/>
                  </a:lnTo>
                  <a:lnTo>
                    <a:pt x="19" y="12"/>
                  </a:lnTo>
                  <a:lnTo>
                    <a:pt x="20" y="12"/>
                  </a:lnTo>
                  <a:lnTo>
                    <a:pt x="21" y="13"/>
                  </a:lnTo>
                  <a:lnTo>
                    <a:pt x="21" y="12"/>
                  </a:lnTo>
                  <a:lnTo>
                    <a:pt x="22" y="12"/>
                  </a:lnTo>
                  <a:lnTo>
                    <a:pt x="23" y="12"/>
                  </a:lnTo>
                  <a:lnTo>
                    <a:pt x="23" y="11"/>
                  </a:lnTo>
                  <a:lnTo>
                    <a:pt x="24" y="11"/>
                  </a:lnTo>
                  <a:lnTo>
                    <a:pt x="24" y="12"/>
                  </a:lnTo>
                  <a:lnTo>
                    <a:pt x="25" y="12"/>
                  </a:lnTo>
                  <a:lnTo>
                    <a:pt x="25" y="11"/>
                  </a:lnTo>
                  <a:lnTo>
                    <a:pt x="26" y="11"/>
                  </a:lnTo>
                  <a:lnTo>
                    <a:pt x="26" y="12"/>
                  </a:lnTo>
                  <a:lnTo>
                    <a:pt x="27" y="11"/>
                  </a:lnTo>
                  <a:lnTo>
                    <a:pt x="27" y="13"/>
                  </a:lnTo>
                  <a:lnTo>
                    <a:pt x="27" y="11"/>
                  </a:lnTo>
                  <a:lnTo>
                    <a:pt x="28" y="11"/>
                  </a:lnTo>
                  <a:lnTo>
                    <a:pt x="28" y="12"/>
                  </a:lnTo>
                  <a:lnTo>
                    <a:pt x="28" y="11"/>
                  </a:lnTo>
                  <a:lnTo>
                    <a:pt x="29" y="11"/>
                  </a:lnTo>
                  <a:lnTo>
                    <a:pt x="30" y="11"/>
                  </a:lnTo>
                  <a:lnTo>
                    <a:pt x="31" y="10"/>
                  </a:lnTo>
                  <a:lnTo>
                    <a:pt x="31" y="11"/>
                  </a:lnTo>
                  <a:lnTo>
                    <a:pt x="32" y="12"/>
                  </a:lnTo>
                  <a:lnTo>
                    <a:pt x="32" y="11"/>
                  </a:lnTo>
                  <a:lnTo>
                    <a:pt x="33" y="11"/>
                  </a:lnTo>
                  <a:lnTo>
                    <a:pt x="33" y="10"/>
                  </a:lnTo>
                  <a:lnTo>
                    <a:pt x="33" y="11"/>
                  </a:lnTo>
                  <a:lnTo>
                    <a:pt x="34" y="11"/>
                  </a:lnTo>
                  <a:lnTo>
                    <a:pt x="34" y="12"/>
                  </a:lnTo>
                  <a:lnTo>
                    <a:pt x="35" y="10"/>
                  </a:lnTo>
                  <a:lnTo>
                    <a:pt x="35" y="11"/>
                  </a:lnTo>
                  <a:lnTo>
                    <a:pt x="36" y="11"/>
                  </a:lnTo>
                  <a:lnTo>
                    <a:pt x="37" y="9"/>
                  </a:lnTo>
                  <a:lnTo>
                    <a:pt x="37" y="11"/>
                  </a:lnTo>
                  <a:lnTo>
                    <a:pt x="38" y="12"/>
                  </a:lnTo>
                  <a:lnTo>
                    <a:pt x="38" y="11"/>
                  </a:lnTo>
                  <a:lnTo>
                    <a:pt x="39" y="11"/>
                  </a:lnTo>
                  <a:lnTo>
                    <a:pt x="39" y="10"/>
                  </a:lnTo>
                  <a:lnTo>
                    <a:pt x="39" y="11"/>
                  </a:lnTo>
                  <a:lnTo>
                    <a:pt x="40" y="11"/>
                  </a:lnTo>
                  <a:lnTo>
                    <a:pt x="41" y="11"/>
                  </a:lnTo>
                  <a:lnTo>
                    <a:pt x="41" y="10"/>
                  </a:lnTo>
                  <a:lnTo>
                    <a:pt x="42" y="11"/>
                  </a:lnTo>
                  <a:lnTo>
                    <a:pt x="43" y="10"/>
                  </a:lnTo>
                  <a:lnTo>
                    <a:pt x="43" y="11"/>
                  </a:lnTo>
                  <a:lnTo>
                    <a:pt x="44" y="11"/>
                  </a:lnTo>
                  <a:lnTo>
                    <a:pt x="44" y="12"/>
                  </a:lnTo>
                  <a:lnTo>
                    <a:pt x="44" y="11"/>
                  </a:lnTo>
                  <a:lnTo>
                    <a:pt x="45" y="11"/>
                  </a:lnTo>
                  <a:lnTo>
                    <a:pt x="45" y="10"/>
                  </a:lnTo>
                  <a:lnTo>
                    <a:pt x="46" y="11"/>
                  </a:lnTo>
                  <a:lnTo>
                    <a:pt x="46" y="10"/>
                  </a:lnTo>
                  <a:lnTo>
                    <a:pt x="47" y="11"/>
                  </a:lnTo>
                  <a:lnTo>
                    <a:pt x="48" y="10"/>
                  </a:lnTo>
                  <a:lnTo>
                    <a:pt x="48" y="11"/>
                  </a:lnTo>
                  <a:lnTo>
                    <a:pt x="48" y="10"/>
                  </a:lnTo>
                  <a:lnTo>
                    <a:pt x="49" y="9"/>
                  </a:lnTo>
                  <a:lnTo>
                    <a:pt x="49" y="10"/>
                  </a:lnTo>
                  <a:lnTo>
                    <a:pt x="50" y="10"/>
                  </a:lnTo>
                  <a:lnTo>
                    <a:pt x="50" y="11"/>
                  </a:lnTo>
                  <a:lnTo>
                    <a:pt x="51" y="10"/>
                  </a:lnTo>
                  <a:lnTo>
                    <a:pt x="52" y="10"/>
                  </a:lnTo>
                  <a:lnTo>
                    <a:pt x="52" y="11"/>
                  </a:lnTo>
                  <a:lnTo>
                    <a:pt x="53" y="10"/>
                  </a:lnTo>
                  <a:lnTo>
                    <a:pt x="53" y="11"/>
                  </a:lnTo>
                  <a:lnTo>
                    <a:pt x="53" y="9"/>
                  </a:lnTo>
                  <a:lnTo>
                    <a:pt x="54" y="11"/>
                  </a:lnTo>
                  <a:lnTo>
                    <a:pt x="55" y="11"/>
                  </a:lnTo>
                  <a:lnTo>
                    <a:pt x="56" y="11"/>
                  </a:lnTo>
                  <a:lnTo>
                    <a:pt x="56" y="10"/>
                  </a:lnTo>
                  <a:lnTo>
                    <a:pt x="57" y="10"/>
                  </a:lnTo>
                  <a:lnTo>
                    <a:pt x="57" y="11"/>
                  </a:lnTo>
                  <a:lnTo>
                    <a:pt x="58" y="11"/>
                  </a:lnTo>
                  <a:lnTo>
                    <a:pt x="58" y="10"/>
                  </a:lnTo>
                  <a:lnTo>
                    <a:pt x="59" y="11"/>
                  </a:lnTo>
                  <a:lnTo>
                    <a:pt x="59" y="10"/>
                  </a:lnTo>
                  <a:lnTo>
                    <a:pt x="59" y="11"/>
                  </a:lnTo>
                  <a:lnTo>
                    <a:pt x="60" y="10"/>
                  </a:lnTo>
                  <a:lnTo>
                    <a:pt x="60" y="9"/>
                  </a:lnTo>
                  <a:lnTo>
                    <a:pt x="60" y="10"/>
                  </a:lnTo>
                  <a:lnTo>
                    <a:pt x="61" y="9"/>
                  </a:lnTo>
                  <a:lnTo>
                    <a:pt x="61" y="10"/>
                  </a:lnTo>
                  <a:lnTo>
                    <a:pt x="62" y="10"/>
                  </a:lnTo>
                  <a:lnTo>
                    <a:pt x="63" y="9"/>
                  </a:lnTo>
                  <a:lnTo>
                    <a:pt x="63" y="10"/>
                  </a:lnTo>
                  <a:lnTo>
                    <a:pt x="64" y="9"/>
                  </a:lnTo>
                  <a:lnTo>
                    <a:pt x="64" y="10"/>
                  </a:lnTo>
                  <a:lnTo>
                    <a:pt x="64" y="9"/>
                  </a:lnTo>
                  <a:lnTo>
                    <a:pt x="65" y="11"/>
                  </a:lnTo>
                  <a:lnTo>
                    <a:pt x="66" y="11"/>
                  </a:lnTo>
                  <a:lnTo>
                    <a:pt x="66" y="10"/>
                  </a:lnTo>
                  <a:lnTo>
                    <a:pt x="66" y="11"/>
                  </a:lnTo>
                  <a:lnTo>
                    <a:pt x="67" y="10"/>
                  </a:lnTo>
                  <a:lnTo>
                    <a:pt x="67" y="11"/>
                  </a:lnTo>
                  <a:lnTo>
                    <a:pt x="68" y="9"/>
                  </a:lnTo>
                  <a:lnTo>
                    <a:pt x="68" y="11"/>
                  </a:lnTo>
                  <a:lnTo>
                    <a:pt x="69" y="10"/>
                  </a:lnTo>
                  <a:lnTo>
                    <a:pt x="69" y="9"/>
                  </a:lnTo>
                  <a:lnTo>
                    <a:pt x="70" y="10"/>
                  </a:lnTo>
                  <a:lnTo>
                    <a:pt x="71" y="10"/>
                  </a:lnTo>
                  <a:lnTo>
                    <a:pt x="71" y="9"/>
                  </a:lnTo>
                  <a:lnTo>
                    <a:pt x="71" y="10"/>
                  </a:lnTo>
                  <a:lnTo>
                    <a:pt x="72" y="10"/>
                  </a:lnTo>
                  <a:lnTo>
                    <a:pt x="73" y="10"/>
                  </a:lnTo>
                  <a:lnTo>
                    <a:pt x="73" y="9"/>
                  </a:lnTo>
                  <a:lnTo>
                    <a:pt x="74" y="10"/>
                  </a:lnTo>
                  <a:lnTo>
                    <a:pt x="74" y="9"/>
                  </a:lnTo>
                  <a:lnTo>
                    <a:pt x="75" y="10"/>
                  </a:lnTo>
                  <a:lnTo>
                    <a:pt x="76" y="11"/>
                  </a:lnTo>
                  <a:lnTo>
                    <a:pt x="76" y="9"/>
                  </a:lnTo>
                  <a:lnTo>
                    <a:pt x="77" y="9"/>
                  </a:lnTo>
                  <a:lnTo>
                    <a:pt x="77" y="10"/>
                  </a:lnTo>
                  <a:lnTo>
                    <a:pt x="78" y="9"/>
                  </a:lnTo>
                  <a:lnTo>
                    <a:pt x="78" y="10"/>
                  </a:lnTo>
                  <a:lnTo>
                    <a:pt x="79" y="11"/>
                  </a:lnTo>
                  <a:lnTo>
                    <a:pt x="79" y="10"/>
                  </a:lnTo>
                  <a:lnTo>
                    <a:pt x="80" y="9"/>
                  </a:lnTo>
                  <a:lnTo>
                    <a:pt x="80" y="10"/>
                  </a:lnTo>
                  <a:lnTo>
                    <a:pt x="81" y="9"/>
                  </a:lnTo>
                  <a:lnTo>
                    <a:pt x="82" y="9"/>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8" name="Freeform 22"/>
            <p:cNvSpPr>
              <a:spLocks noChangeAspect="1"/>
            </p:cNvSpPr>
            <p:nvPr/>
          </p:nvSpPr>
          <p:spPr bwMode="auto">
            <a:xfrm>
              <a:off x="3204" y="2950"/>
              <a:ext cx="71" cy="16"/>
            </a:xfrm>
            <a:custGeom>
              <a:avLst/>
              <a:gdLst>
                <a:gd name="T0" fmla="*/ 0 w 220"/>
                <a:gd name="T1" fmla="*/ 48 h 13"/>
                <a:gd name="T2" fmla="*/ 0 w 220"/>
                <a:gd name="T3" fmla="*/ 0 h 13"/>
                <a:gd name="T4" fmla="*/ 0 w 220"/>
                <a:gd name="T5" fmla="*/ 48 h 13"/>
                <a:gd name="T6" fmla="*/ 0 w 220"/>
                <a:gd name="T7" fmla="*/ 48 h 13"/>
                <a:gd name="T8" fmla="*/ 0 w 220"/>
                <a:gd name="T9" fmla="*/ 48 h 13"/>
                <a:gd name="T10" fmla="*/ 0 w 220"/>
                <a:gd name="T11" fmla="*/ 48 h 13"/>
                <a:gd name="T12" fmla="*/ 0 w 220"/>
                <a:gd name="T13" fmla="*/ 48 h 13"/>
                <a:gd name="T14" fmla="*/ 0 w 220"/>
                <a:gd name="T15" fmla="*/ 0 h 13"/>
                <a:gd name="T16" fmla="*/ 0 w 220"/>
                <a:gd name="T17" fmla="*/ 48 h 13"/>
                <a:gd name="T18" fmla="*/ 0 w 220"/>
                <a:gd name="T19" fmla="*/ 0 h 13"/>
                <a:gd name="T20" fmla="*/ 0 w 220"/>
                <a:gd name="T21" fmla="*/ 48 h 13"/>
                <a:gd name="T22" fmla="*/ 0 w 220"/>
                <a:gd name="T23" fmla="*/ 0 h 13"/>
                <a:gd name="T24" fmla="*/ 0 w 220"/>
                <a:gd name="T25" fmla="*/ 48 h 13"/>
                <a:gd name="T26" fmla="*/ 0 w 220"/>
                <a:gd name="T27" fmla="*/ 48 h 13"/>
                <a:gd name="T28" fmla="*/ 0 w 220"/>
                <a:gd name="T29" fmla="*/ 0 h 13"/>
                <a:gd name="T30" fmla="*/ 0 w 220"/>
                <a:gd name="T31" fmla="*/ 48 h 13"/>
                <a:gd name="T32" fmla="*/ 0 w 220"/>
                <a:gd name="T33" fmla="*/ 0 h 13"/>
                <a:gd name="T34" fmla="*/ 0 w 220"/>
                <a:gd name="T35" fmla="*/ 0 h 13"/>
                <a:gd name="T36" fmla="*/ 0 w 220"/>
                <a:gd name="T37" fmla="*/ 48 h 13"/>
                <a:gd name="T38" fmla="*/ 0 w 220"/>
                <a:gd name="T39" fmla="*/ 48 h 13"/>
                <a:gd name="T40" fmla="*/ 0 w 220"/>
                <a:gd name="T41" fmla="*/ 0 h 13"/>
                <a:gd name="T42" fmla="*/ 0 w 220"/>
                <a:gd name="T43" fmla="*/ 48 h 13"/>
                <a:gd name="T44" fmla="*/ 0 w 220"/>
                <a:gd name="T45" fmla="*/ 0 h 13"/>
                <a:gd name="T46" fmla="*/ 0 w 220"/>
                <a:gd name="T47" fmla="*/ 48 h 13"/>
                <a:gd name="T48" fmla="*/ 0 w 220"/>
                <a:gd name="T49" fmla="*/ 48 h 13"/>
                <a:gd name="T50" fmla="*/ 0 w 220"/>
                <a:gd name="T51" fmla="*/ 48 h 13"/>
                <a:gd name="T52" fmla="*/ 0 w 220"/>
                <a:gd name="T53" fmla="*/ 0 h 13"/>
                <a:gd name="T54" fmla="*/ 0 w 220"/>
                <a:gd name="T55" fmla="*/ 48 h 13"/>
                <a:gd name="T56" fmla="*/ 0 w 220"/>
                <a:gd name="T57" fmla="*/ 48 h 13"/>
                <a:gd name="T58" fmla="*/ 0 w 220"/>
                <a:gd name="T59" fmla="*/ 48 h 13"/>
                <a:gd name="T60" fmla="*/ 0 w 220"/>
                <a:gd name="T61" fmla="*/ 0 h 13"/>
                <a:gd name="T62" fmla="*/ 0 w 220"/>
                <a:gd name="T63" fmla="*/ 48 h 13"/>
                <a:gd name="T64" fmla="*/ 0 w 220"/>
                <a:gd name="T65" fmla="*/ 48 h 13"/>
                <a:gd name="T66" fmla="*/ 0 w 220"/>
                <a:gd name="T67" fmla="*/ 0 h 13"/>
                <a:gd name="T68" fmla="*/ 0 w 220"/>
                <a:gd name="T69" fmla="*/ 0 h 13"/>
                <a:gd name="T70" fmla="*/ 0 w 220"/>
                <a:gd name="T71" fmla="*/ 48 h 13"/>
                <a:gd name="T72" fmla="*/ 0 w 220"/>
                <a:gd name="T73" fmla="*/ 48 h 13"/>
                <a:gd name="T74" fmla="*/ 0 w 220"/>
                <a:gd name="T75" fmla="*/ 48 h 13"/>
                <a:gd name="T76" fmla="*/ 0 w 220"/>
                <a:gd name="T77" fmla="*/ 0 h 13"/>
                <a:gd name="T78" fmla="*/ 0 w 220"/>
                <a:gd name="T79" fmla="*/ 48 h 13"/>
                <a:gd name="T80" fmla="*/ 0 w 220"/>
                <a:gd name="T81" fmla="*/ 48 h 13"/>
                <a:gd name="T82" fmla="*/ 0 w 220"/>
                <a:gd name="T83" fmla="*/ 0 h 13"/>
                <a:gd name="T84" fmla="*/ 0 w 220"/>
                <a:gd name="T85" fmla="*/ 48 h 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0" h="13">
                  <a:moveTo>
                    <a:pt x="0" y="4"/>
                  </a:moveTo>
                  <a:lnTo>
                    <a:pt x="0" y="4"/>
                  </a:lnTo>
                  <a:lnTo>
                    <a:pt x="0" y="0"/>
                  </a:lnTo>
                  <a:lnTo>
                    <a:pt x="7" y="4"/>
                  </a:lnTo>
                  <a:lnTo>
                    <a:pt x="7" y="0"/>
                  </a:lnTo>
                  <a:lnTo>
                    <a:pt x="7" y="4"/>
                  </a:lnTo>
                  <a:lnTo>
                    <a:pt x="16" y="4"/>
                  </a:lnTo>
                  <a:lnTo>
                    <a:pt x="23" y="4"/>
                  </a:lnTo>
                  <a:lnTo>
                    <a:pt x="32" y="4"/>
                  </a:lnTo>
                  <a:lnTo>
                    <a:pt x="39" y="0"/>
                  </a:lnTo>
                  <a:lnTo>
                    <a:pt x="39" y="4"/>
                  </a:lnTo>
                  <a:lnTo>
                    <a:pt x="47" y="4"/>
                  </a:lnTo>
                  <a:lnTo>
                    <a:pt x="47" y="0"/>
                  </a:lnTo>
                  <a:lnTo>
                    <a:pt x="47" y="4"/>
                  </a:lnTo>
                  <a:lnTo>
                    <a:pt x="55" y="4"/>
                  </a:lnTo>
                  <a:lnTo>
                    <a:pt x="55" y="0"/>
                  </a:lnTo>
                  <a:lnTo>
                    <a:pt x="55" y="4"/>
                  </a:lnTo>
                  <a:lnTo>
                    <a:pt x="63" y="4"/>
                  </a:lnTo>
                  <a:lnTo>
                    <a:pt x="71" y="0"/>
                  </a:lnTo>
                  <a:lnTo>
                    <a:pt x="71" y="4"/>
                  </a:lnTo>
                  <a:lnTo>
                    <a:pt x="79" y="4"/>
                  </a:lnTo>
                  <a:lnTo>
                    <a:pt x="79" y="0"/>
                  </a:lnTo>
                  <a:lnTo>
                    <a:pt x="79" y="4"/>
                  </a:lnTo>
                  <a:lnTo>
                    <a:pt x="79" y="0"/>
                  </a:lnTo>
                  <a:lnTo>
                    <a:pt x="86" y="4"/>
                  </a:lnTo>
                  <a:lnTo>
                    <a:pt x="95" y="4"/>
                  </a:lnTo>
                  <a:lnTo>
                    <a:pt x="95" y="0"/>
                  </a:lnTo>
                  <a:lnTo>
                    <a:pt x="95" y="4"/>
                  </a:lnTo>
                  <a:lnTo>
                    <a:pt x="95" y="0"/>
                  </a:lnTo>
                  <a:lnTo>
                    <a:pt x="102" y="0"/>
                  </a:lnTo>
                  <a:lnTo>
                    <a:pt x="102" y="4"/>
                  </a:lnTo>
                  <a:lnTo>
                    <a:pt x="110" y="4"/>
                  </a:lnTo>
                  <a:lnTo>
                    <a:pt x="110" y="0"/>
                  </a:lnTo>
                  <a:lnTo>
                    <a:pt x="110" y="4"/>
                  </a:lnTo>
                  <a:lnTo>
                    <a:pt x="118" y="4"/>
                  </a:lnTo>
                  <a:lnTo>
                    <a:pt x="118" y="0"/>
                  </a:lnTo>
                  <a:lnTo>
                    <a:pt x="118" y="4"/>
                  </a:lnTo>
                  <a:lnTo>
                    <a:pt x="125" y="4"/>
                  </a:lnTo>
                  <a:lnTo>
                    <a:pt x="125" y="0"/>
                  </a:lnTo>
                  <a:lnTo>
                    <a:pt x="134" y="4"/>
                  </a:lnTo>
                  <a:lnTo>
                    <a:pt x="134" y="0"/>
                  </a:lnTo>
                  <a:lnTo>
                    <a:pt x="134" y="4"/>
                  </a:lnTo>
                  <a:lnTo>
                    <a:pt x="134" y="0"/>
                  </a:lnTo>
                  <a:lnTo>
                    <a:pt x="141" y="4"/>
                  </a:lnTo>
                  <a:lnTo>
                    <a:pt x="141" y="0"/>
                  </a:lnTo>
                  <a:lnTo>
                    <a:pt x="149" y="0"/>
                  </a:lnTo>
                  <a:lnTo>
                    <a:pt x="149" y="4"/>
                  </a:lnTo>
                  <a:lnTo>
                    <a:pt x="157" y="4"/>
                  </a:lnTo>
                  <a:lnTo>
                    <a:pt x="157" y="0"/>
                  </a:lnTo>
                  <a:lnTo>
                    <a:pt x="165" y="4"/>
                  </a:lnTo>
                  <a:lnTo>
                    <a:pt x="165" y="0"/>
                  </a:lnTo>
                  <a:lnTo>
                    <a:pt x="165" y="4"/>
                  </a:lnTo>
                  <a:lnTo>
                    <a:pt x="165" y="0"/>
                  </a:lnTo>
                  <a:lnTo>
                    <a:pt x="165" y="4"/>
                  </a:lnTo>
                  <a:lnTo>
                    <a:pt x="173" y="0"/>
                  </a:lnTo>
                  <a:lnTo>
                    <a:pt x="173" y="4"/>
                  </a:lnTo>
                  <a:lnTo>
                    <a:pt x="173" y="0"/>
                  </a:lnTo>
                  <a:lnTo>
                    <a:pt x="173" y="4"/>
                  </a:lnTo>
                  <a:lnTo>
                    <a:pt x="181" y="4"/>
                  </a:lnTo>
                  <a:lnTo>
                    <a:pt x="181" y="0"/>
                  </a:lnTo>
                  <a:lnTo>
                    <a:pt x="181" y="4"/>
                  </a:lnTo>
                  <a:lnTo>
                    <a:pt x="181" y="0"/>
                  </a:lnTo>
                  <a:lnTo>
                    <a:pt x="188" y="4"/>
                  </a:lnTo>
                  <a:lnTo>
                    <a:pt x="197" y="4"/>
                  </a:lnTo>
                  <a:lnTo>
                    <a:pt x="197" y="0"/>
                  </a:lnTo>
                  <a:lnTo>
                    <a:pt x="204" y="0"/>
                  </a:lnTo>
                  <a:lnTo>
                    <a:pt x="204" y="4"/>
                  </a:lnTo>
                  <a:lnTo>
                    <a:pt x="212" y="4"/>
                  </a:lnTo>
                  <a:lnTo>
                    <a:pt x="220" y="13"/>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175" name="Group 23"/>
          <p:cNvGrpSpPr>
            <a:grpSpLocks/>
          </p:cNvGrpSpPr>
          <p:nvPr/>
        </p:nvGrpSpPr>
        <p:grpSpPr bwMode="auto">
          <a:xfrm>
            <a:off x="3365500" y="5181600"/>
            <a:ext cx="949325" cy="153988"/>
            <a:chOff x="2158" y="3568"/>
            <a:chExt cx="1089" cy="77"/>
          </a:xfrm>
        </p:grpSpPr>
        <p:sp>
          <p:nvSpPr>
            <p:cNvPr id="32945" name="Freeform 24"/>
            <p:cNvSpPr>
              <a:spLocks/>
            </p:cNvSpPr>
            <p:nvPr/>
          </p:nvSpPr>
          <p:spPr bwMode="auto">
            <a:xfrm>
              <a:off x="2158" y="3636"/>
              <a:ext cx="186" cy="9"/>
            </a:xfrm>
            <a:custGeom>
              <a:avLst/>
              <a:gdLst>
                <a:gd name="T0" fmla="*/ 2 w 186"/>
                <a:gd name="T1" fmla="*/ 5 h 9"/>
                <a:gd name="T2" fmla="*/ 5 w 186"/>
                <a:gd name="T3" fmla="*/ 5 h 9"/>
                <a:gd name="T4" fmla="*/ 11 w 186"/>
                <a:gd name="T5" fmla="*/ 7 h 9"/>
                <a:gd name="T6" fmla="*/ 13 w 186"/>
                <a:gd name="T7" fmla="*/ 7 h 9"/>
                <a:gd name="T8" fmla="*/ 16 w 186"/>
                <a:gd name="T9" fmla="*/ 5 h 9"/>
                <a:gd name="T10" fmla="*/ 22 w 186"/>
                <a:gd name="T11" fmla="*/ 7 h 9"/>
                <a:gd name="T12" fmla="*/ 24 w 186"/>
                <a:gd name="T13" fmla="*/ 7 h 9"/>
                <a:gd name="T14" fmla="*/ 30 w 186"/>
                <a:gd name="T15" fmla="*/ 3 h 9"/>
                <a:gd name="T16" fmla="*/ 33 w 186"/>
                <a:gd name="T17" fmla="*/ 3 h 9"/>
                <a:gd name="T18" fmla="*/ 38 w 186"/>
                <a:gd name="T19" fmla="*/ 3 h 9"/>
                <a:gd name="T20" fmla="*/ 40 w 186"/>
                <a:gd name="T21" fmla="*/ 7 h 9"/>
                <a:gd name="T22" fmla="*/ 46 w 186"/>
                <a:gd name="T23" fmla="*/ 3 h 9"/>
                <a:gd name="T24" fmla="*/ 48 w 186"/>
                <a:gd name="T25" fmla="*/ 5 h 9"/>
                <a:gd name="T26" fmla="*/ 54 w 186"/>
                <a:gd name="T27" fmla="*/ 7 h 9"/>
                <a:gd name="T28" fmla="*/ 57 w 186"/>
                <a:gd name="T29" fmla="*/ 3 h 9"/>
                <a:gd name="T30" fmla="*/ 62 w 186"/>
                <a:gd name="T31" fmla="*/ 3 h 9"/>
                <a:gd name="T32" fmla="*/ 64 w 186"/>
                <a:gd name="T33" fmla="*/ 7 h 9"/>
                <a:gd name="T34" fmla="*/ 70 w 186"/>
                <a:gd name="T35" fmla="*/ 3 h 9"/>
                <a:gd name="T36" fmla="*/ 73 w 186"/>
                <a:gd name="T37" fmla="*/ 7 h 9"/>
                <a:gd name="T38" fmla="*/ 78 w 186"/>
                <a:gd name="T39" fmla="*/ 5 h 9"/>
                <a:gd name="T40" fmla="*/ 81 w 186"/>
                <a:gd name="T41" fmla="*/ 5 h 9"/>
                <a:gd name="T42" fmla="*/ 86 w 186"/>
                <a:gd name="T43" fmla="*/ 3 h 9"/>
                <a:gd name="T44" fmla="*/ 89 w 186"/>
                <a:gd name="T45" fmla="*/ 5 h 9"/>
                <a:gd name="T46" fmla="*/ 95 w 186"/>
                <a:gd name="T47" fmla="*/ 5 h 9"/>
                <a:gd name="T48" fmla="*/ 97 w 186"/>
                <a:gd name="T49" fmla="*/ 7 h 9"/>
                <a:gd name="T50" fmla="*/ 100 w 186"/>
                <a:gd name="T51" fmla="*/ 7 h 9"/>
                <a:gd name="T52" fmla="*/ 105 w 186"/>
                <a:gd name="T53" fmla="*/ 7 h 9"/>
                <a:gd name="T54" fmla="*/ 108 w 186"/>
                <a:gd name="T55" fmla="*/ 7 h 9"/>
                <a:gd name="T56" fmla="*/ 113 w 186"/>
                <a:gd name="T57" fmla="*/ 7 h 9"/>
                <a:gd name="T58" fmla="*/ 116 w 186"/>
                <a:gd name="T59" fmla="*/ 7 h 9"/>
                <a:gd name="T60" fmla="*/ 121 w 186"/>
                <a:gd name="T61" fmla="*/ 5 h 9"/>
                <a:gd name="T62" fmla="*/ 124 w 186"/>
                <a:gd name="T63" fmla="*/ 5 h 9"/>
                <a:gd name="T64" fmla="*/ 126 w 186"/>
                <a:gd name="T65" fmla="*/ 3 h 9"/>
                <a:gd name="T66" fmla="*/ 129 w 186"/>
                <a:gd name="T67" fmla="*/ 7 h 9"/>
                <a:gd name="T68" fmla="*/ 132 w 186"/>
                <a:gd name="T69" fmla="*/ 5 h 9"/>
                <a:gd name="T70" fmla="*/ 135 w 186"/>
                <a:gd name="T71" fmla="*/ 5 h 9"/>
                <a:gd name="T72" fmla="*/ 135 w 186"/>
                <a:gd name="T73" fmla="*/ 3 h 9"/>
                <a:gd name="T74" fmla="*/ 137 w 186"/>
                <a:gd name="T75" fmla="*/ 7 h 9"/>
                <a:gd name="T76" fmla="*/ 140 w 186"/>
                <a:gd name="T77" fmla="*/ 5 h 9"/>
                <a:gd name="T78" fmla="*/ 143 w 186"/>
                <a:gd name="T79" fmla="*/ 3 h 9"/>
                <a:gd name="T80" fmla="*/ 143 w 186"/>
                <a:gd name="T81" fmla="*/ 7 h 9"/>
                <a:gd name="T82" fmla="*/ 146 w 186"/>
                <a:gd name="T83" fmla="*/ 5 h 9"/>
                <a:gd name="T84" fmla="*/ 148 w 186"/>
                <a:gd name="T85" fmla="*/ 7 h 9"/>
                <a:gd name="T86" fmla="*/ 148 w 186"/>
                <a:gd name="T87" fmla="*/ 5 h 9"/>
                <a:gd name="T88" fmla="*/ 151 w 186"/>
                <a:gd name="T89" fmla="*/ 7 h 9"/>
                <a:gd name="T90" fmla="*/ 153 w 186"/>
                <a:gd name="T91" fmla="*/ 7 h 9"/>
                <a:gd name="T92" fmla="*/ 157 w 186"/>
                <a:gd name="T93" fmla="*/ 5 h 9"/>
                <a:gd name="T94" fmla="*/ 157 w 186"/>
                <a:gd name="T95" fmla="*/ 7 h 9"/>
                <a:gd name="T96" fmla="*/ 159 w 186"/>
                <a:gd name="T97" fmla="*/ 7 h 9"/>
                <a:gd name="T98" fmla="*/ 162 w 186"/>
                <a:gd name="T99" fmla="*/ 5 h 9"/>
                <a:gd name="T100" fmla="*/ 164 w 186"/>
                <a:gd name="T101" fmla="*/ 5 h 9"/>
                <a:gd name="T102" fmla="*/ 164 w 186"/>
                <a:gd name="T103" fmla="*/ 7 h 9"/>
                <a:gd name="T104" fmla="*/ 167 w 186"/>
                <a:gd name="T105" fmla="*/ 7 h 9"/>
                <a:gd name="T106" fmla="*/ 170 w 186"/>
                <a:gd name="T107" fmla="*/ 5 h 9"/>
                <a:gd name="T108" fmla="*/ 173 w 186"/>
                <a:gd name="T109" fmla="*/ 7 h 9"/>
                <a:gd name="T110" fmla="*/ 173 w 186"/>
                <a:gd name="T111" fmla="*/ 5 h 9"/>
                <a:gd name="T112" fmla="*/ 175 w 186"/>
                <a:gd name="T113" fmla="*/ 7 h 9"/>
                <a:gd name="T114" fmla="*/ 178 w 186"/>
                <a:gd name="T115" fmla="*/ 7 h 9"/>
                <a:gd name="T116" fmla="*/ 181 w 186"/>
                <a:gd name="T117" fmla="*/ 7 h 9"/>
                <a:gd name="T118" fmla="*/ 181 w 186"/>
                <a:gd name="T119" fmla="*/ 5 h 9"/>
                <a:gd name="T120" fmla="*/ 184 w 186"/>
                <a:gd name="T121" fmla="*/ 7 h 9"/>
                <a:gd name="T122" fmla="*/ 186 w 186"/>
                <a:gd name="T123" fmla="*/ 5 h 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86" h="9">
                  <a:moveTo>
                    <a:pt x="0" y="3"/>
                  </a:moveTo>
                  <a:lnTo>
                    <a:pt x="0" y="5"/>
                  </a:lnTo>
                  <a:lnTo>
                    <a:pt x="2" y="5"/>
                  </a:lnTo>
                  <a:lnTo>
                    <a:pt x="2" y="3"/>
                  </a:lnTo>
                  <a:lnTo>
                    <a:pt x="5" y="5"/>
                  </a:lnTo>
                  <a:lnTo>
                    <a:pt x="8" y="5"/>
                  </a:lnTo>
                  <a:lnTo>
                    <a:pt x="8" y="7"/>
                  </a:lnTo>
                  <a:lnTo>
                    <a:pt x="11" y="7"/>
                  </a:lnTo>
                  <a:lnTo>
                    <a:pt x="13" y="7"/>
                  </a:lnTo>
                  <a:lnTo>
                    <a:pt x="16" y="3"/>
                  </a:lnTo>
                  <a:lnTo>
                    <a:pt x="16" y="5"/>
                  </a:lnTo>
                  <a:lnTo>
                    <a:pt x="19" y="5"/>
                  </a:lnTo>
                  <a:lnTo>
                    <a:pt x="19" y="0"/>
                  </a:lnTo>
                  <a:lnTo>
                    <a:pt x="22" y="7"/>
                  </a:lnTo>
                  <a:lnTo>
                    <a:pt x="22" y="5"/>
                  </a:lnTo>
                  <a:lnTo>
                    <a:pt x="24" y="3"/>
                  </a:lnTo>
                  <a:lnTo>
                    <a:pt x="24" y="7"/>
                  </a:lnTo>
                  <a:lnTo>
                    <a:pt x="27" y="7"/>
                  </a:lnTo>
                  <a:lnTo>
                    <a:pt x="27" y="5"/>
                  </a:lnTo>
                  <a:lnTo>
                    <a:pt x="30" y="3"/>
                  </a:lnTo>
                  <a:lnTo>
                    <a:pt x="30" y="5"/>
                  </a:lnTo>
                  <a:lnTo>
                    <a:pt x="33" y="7"/>
                  </a:lnTo>
                  <a:lnTo>
                    <a:pt x="33" y="3"/>
                  </a:lnTo>
                  <a:lnTo>
                    <a:pt x="35" y="5"/>
                  </a:lnTo>
                  <a:lnTo>
                    <a:pt x="35" y="0"/>
                  </a:lnTo>
                  <a:lnTo>
                    <a:pt x="38" y="3"/>
                  </a:lnTo>
                  <a:lnTo>
                    <a:pt x="40" y="7"/>
                  </a:lnTo>
                  <a:lnTo>
                    <a:pt x="43" y="7"/>
                  </a:lnTo>
                  <a:lnTo>
                    <a:pt x="43" y="3"/>
                  </a:lnTo>
                  <a:lnTo>
                    <a:pt x="46" y="3"/>
                  </a:lnTo>
                  <a:lnTo>
                    <a:pt x="48" y="5"/>
                  </a:lnTo>
                  <a:lnTo>
                    <a:pt x="51" y="5"/>
                  </a:lnTo>
                  <a:lnTo>
                    <a:pt x="54" y="7"/>
                  </a:lnTo>
                  <a:lnTo>
                    <a:pt x="54" y="5"/>
                  </a:lnTo>
                  <a:lnTo>
                    <a:pt x="57" y="5"/>
                  </a:lnTo>
                  <a:lnTo>
                    <a:pt x="57" y="3"/>
                  </a:lnTo>
                  <a:lnTo>
                    <a:pt x="59" y="5"/>
                  </a:lnTo>
                  <a:lnTo>
                    <a:pt x="62" y="3"/>
                  </a:lnTo>
                  <a:lnTo>
                    <a:pt x="62" y="5"/>
                  </a:lnTo>
                  <a:lnTo>
                    <a:pt x="64" y="3"/>
                  </a:lnTo>
                  <a:lnTo>
                    <a:pt x="64" y="7"/>
                  </a:lnTo>
                  <a:lnTo>
                    <a:pt x="67" y="5"/>
                  </a:lnTo>
                  <a:lnTo>
                    <a:pt x="70" y="3"/>
                  </a:lnTo>
                  <a:lnTo>
                    <a:pt x="70" y="5"/>
                  </a:lnTo>
                  <a:lnTo>
                    <a:pt x="73" y="5"/>
                  </a:lnTo>
                  <a:lnTo>
                    <a:pt x="73" y="7"/>
                  </a:lnTo>
                  <a:lnTo>
                    <a:pt x="75" y="5"/>
                  </a:lnTo>
                  <a:lnTo>
                    <a:pt x="75" y="7"/>
                  </a:lnTo>
                  <a:lnTo>
                    <a:pt x="78" y="5"/>
                  </a:lnTo>
                  <a:lnTo>
                    <a:pt x="78" y="3"/>
                  </a:lnTo>
                  <a:lnTo>
                    <a:pt x="81" y="3"/>
                  </a:lnTo>
                  <a:lnTo>
                    <a:pt x="81" y="5"/>
                  </a:lnTo>
                  <a:lnTo>
                    <a:pt x="84" y="7"/>
                  </a:lnTo>
                  <a:lnTo>
                    <a:pt x="84" y="5"/>
                  </a:lnTo>
                  <a:lnTo>
                    <a:pt x="86" y="3"/>
                  </a:lnTo>
                  <a:lnTo>
                    <a:pt x="86" y="5"/>
                  </a:lnTo>
                  <a:lnTo>
                    <a:pt x="89" y="5"/>
                  </a:lnTo>
                  <a:lnTo>
                    <a:pt x="91" y="7"/>
                  </a:lnTo>
                  <a:lnTo>
                    <a:pt x="91" y="5"/>
                  </a:lnTo>
                  <a:lnTo>
                    <a:pt x="95" y="5"/>
                  </a:lnTo>
                  <a:lnTo>
                    <a:pt x="97" y="7"/>
                  </a:lnTo>
                  <a:lnTo>
                    <a:pt x="100" y="7"/>
                  </a:lnTo>
                  <a:lnTo>
                    <a:pt x="100" y="3"/>
                  </a:lnTo>
                  <a:lnTo>
                    <a:pt x="100" y="7"/>
                  </a:lnTo>
                  <a:lnTo>
                    <a:pt x="102" y="5"/>
                  </a:lnTo>
                  <a:lnTo>
                    <a:pt x="102" y="7"/>
                  </a:lnTo>
                  <a:lnTo>
                    <a:pt x="105" y="7"/>
                  </a:lnTo>
                  <a:lnTo>
                    <a:pt x="108" y="5"/>
                  </a:lnTo>
                  <a:lnTo>
                    <a:pt x="108" y="7"/>
                  </a:lnTo>
                  <a:lnTo>
                    <a:pt x="111" y="5"/>
                  </a:lnTo>
                  <a:lnTo>
                    <a:pt x="113" y="7"/>
                  </a:lnTo>
                  <a:lnTo>
                    <a:pt x="113" y="3"/>
                  </a:lnTo>
                  <a:lnTo>
                    <a:pt x="116" y="7"/>
                  </a:lnTo>
                  <a:lnTo>
                    <a:pt x="119" y="7"/>
                  </a:lnTo>
                  <a:lnTo>
                    <a:pt x="119" y="5"/>
                  </a:lnTo>
                  <a:lnTo>
                    <a:pt x="121" y="5"/>
                  </a:lnTo>
                  <a:lnTo>
                    <a:pt x="124" y="3"/>
                  </a:lnTo>
                  <a:lnTo>
                    <a:pt x="124" y="5"/>
                  </a:lnTo>
                  <a:lnTo>
                    <a:pt x="126" y="3"/>
                  </a:lnTo>
                  <a:lnTo>
                    <a:pt x="126" y="7"/>
                  </a:lnTo>
                  <a:lnTo>
                    <a:pt x="126" y="3"/>
                  </a:lnTo>
                  <a:lnTo>
                    <a:pt x="129" y="5"/>
                  </a:lnTo>
                  <a:lnTo>
                    <a:pt x="129" y="3"/>
                  </a:lnTo>
                  <a:lnTo>
                    <a:pt x="129" y="7"/>
                  </a:lnTo>
                  <a:lnTo>
                    <a:pt x="129" y="3"/>
                  </a:lnTo>
                  <a:lnTo>
                    <a:pt x="132" y="3"/>
                  </a:lnTo>
                  <a:lnTo>
                    <a:pt x="132" y="5"/>
                  </a:lnTo>
                  <a:lnTo>
                    <a:pt x="132" y="3"/>
                  </a:lnTo>
                  <a:lnTo>
                    <a:pt x="132" y="5"/>
                  </a:lnTo>
                  <a:lnTo>
                    <a:pt x="135" y="5"/>
                  </a:lnTo>
                  <a:lnTo>
                    <a:pt x="135" y="3"/>
                  </a:lnTo>
                  <a:lnTo>
                    <a:pt x="137" y="3"/>
                  </a:lnTo>
                  <a:lnTo>
                    <a:pt x="137" y="5"/>
                  </a:lnTo>
                  <a:lnTo>
                    <a:pt x="137" y="7"/>
                  </a:lnTo>
                  <a:lnTo>
                    <a:pt x="137" y="5"/>
                  </a:lnTo>
                  <a:lnTo>
                    <a:pt x="140" y="5"/>
                  </a:lnTo>
                  <a:lnTo>
                    <a:pt x="140" y="3"/>
                  </a:lnTo>
                  <a:lnTo>
                    <a:pt x="140" y="5"/>
                  </a:lnTo>
                  <a:lnTo>
                    <a:pt x="143" y="3"/>
                  </a:lnTo>
                  <a:lnTo>
                    <a:pt x="143" y="5"/>
                  </a:lnTo>
                  <a:lnTo>
                    <a:pt x="143" y="7"/>
                  </a:lnTo>
                  <a:lnTo>
                    <a:pt x="143" y="5"/>
                  </a:lnTo>
                  <a:lnTo>
                    <a:pt x="146" y="7"/>
                  </a:lnTo>
                  <a:lnTo>
                    <a:pt x="146" y="5"/>
                  </a:lnTo>
                  <a:lnTo>
                    <a:pt x="148" y="7"/>
                  </a:lnTo>
                  <a:lnTo>
                    <a:pt x="148" y="3"/>
                  </a:lnTo>
                  <a:lnTo>
                    <a:pt x="148" y="5"/>
                  </a:lnTo>
                  <a:lnTo>
                    <a:pt x="151" y="5"/>
                  </a:lnTo>
                  <a:lnTo>
                    <a:pt x="151" y="7"/>
                  </a:lnTo>
                  <a:lnTo>
                    <a:pt x="151" y="5"/>
                  </a:lnTo>
                  <a:lnTo>
                    <a:pt x="153" y="5"/>
                  </a:lnTo>
                  <a:lnTo>
                    <a:pt x="153" y="7"/>
                  </a:lnTo>
                  <a:lnTo>
                    <a:pt x="153" y="5"/>
                  </a:lnTo>
                  <a:lnTo>
                    <a:pt x="157" y="5"/>
                  </a:lnTo>
                  <a:lnTo>
                    <a:pt x="157" y="7"/>
                  </a:lnTo>
                  <a:lnTo>
                    <a:pt x="159" y="7"/>
                  </a:lnTo>
                  <a:lnTo>
                    <a:pt x="162" y="7"/>
                  </a:lnTo>
                  <a:lnTo>
                    <a:pt x="162" y="5"/>
                  </a:lnTo>
                  <a:lnTo>
                    <a:pt x="162" y="7"/>
                  </a:lnTo>
                  <a:lnTo>
                    <a:pt x="162" y="5"/>
                  </a:lnTo>
                  <a:lnTo>
                    <a:pt x="164" y="5"/>
                  </a:lnTo>
                  <a:lnTo>
                    <a:pt x="164" y="7"/>
                  </a:lnTo>
                  <a:lnTo>
                    <a:pt x="167" y="5"/>
                  </a:lnTo>
                  <a:lnTo>
                    <a:pt x="167" y="7"/>
                  </a:lnTo>
                  <a:lnTo>
                    <a:pt x="170" y="5"/>
                  </a:lnTo>
                  <a:lnTo>
                    <a:pt x="170" y="7"/>
                  </a:lnTo>
                  <a:lnTo>
                    <a:pt x="173" y="7"/>
                  </a:lnTo>
                  <a:lnTo>
                    <a:pt x="173" y="5"/>
                  </a:lnTo>
                  <a:lnTo>
                    <a:pt x="173" y="7"/>
                  </a:lnTo>
                  <a:lnTo>
                    <a:pt x="173" y="5"/>
                  </a:lnTo>
                  <a:lnTo>
                    <a:pt x="175" y="9"/>
                  </a:lnTo>
                  <a:lnTo>
                    <a:pt x="175" y="7"/>
                  </a:lnTo>
                  <a:lnTo>
                    <a:pt x="175" y="5"/>
                  </a:lnTo>
                  <a:lnTo>
                    <a:pt x="178" y="7"/>
                  </a:lnTo>
                  <a:lnTo>
                    <a:pt x="181" y="7"/>
                  </a:lnTo>
                  <a:lnTo>
                    <a:pt x="181" y="5"/>
                  </a:lnTo>
                  <a:lnTo>
                    <a:pt x="181" y="7"/>
                  </a:lnTo>
                  <a:lnTo>
                    <a:pt x="181" y="5"/>
                  </a:lnTo>
                  <a:lnTo>
                    <a:pt x="181" y="7"/>
                  </a:lnTo>
                  <a:lnTo>
                    <a:pt x="184" y="3"/>
                  </a:lnTo>
                  <a:lnTo>
                    <a:pt x="184" y="7"/>
                  </a:lnTo>
                  <a:lnTo>
                    <a:pt x="184" y="5"/>
                  </a:lnTo>
                  <a:lnTo>
                    <a:pt x="186" y="3"/>
                  </a:lnTo>
                  <a:lnTo>
                    <a:pt x="186" y="5"/>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6" name="Freeform 25"/>
            <p:cNvSpPr>
              <a:spLocks/>
            </p:cNvSpPr>
            <p:nvPr/>
          </p:nvSpPr>
          <p:spPr bwMode="auto">
            <a:xfrm>
              <a:off x="2340" y="3568"/>
              <a:ext cx="907" cy="68"/>
            </a:xfrm>
            <a:custGeom>
              <a:avLst/>
              <a:gdLst>
                <a:gd name="T0" fmla="*/ 3 w 1084"/>
                <a:gd name="T1" fmla="*/ 0 h 188"/>
                <a:gd name="T2" fmla="*/ 4 w 1084"/>
                <a:gd name="T3" fmla="*/ 0 h 188"/>
                <a:gd name="T4" fmla="*/ 7 w 1084"/>
                <a:gd name="T5" fmla="*/ 0 h 188"/>
                <a:gd name="T6" fmla="*/ 8 w 1084"/>
                <a:gd name="T7" fmla="*/ 0 h 188"/>
                <a:gd name="T8" fmla="*/ 9 w 1084"/>
                <a:gd name="T9" fmla="*/ 0 h 188"/>
                <a:gd name="T10" fmla="*/ 11 w 1084"/>
                <a:gd name="T11" fmla="*/ 0 h 188"/>
                <a:gd name="T12" fmla="*/ 13 w 1084"/>
                <a:gd name="T13" fmla="*/ 0 h 188"/>
                <a:gd name="T14" fmla="*/ 16 w 1084"/>
                <a:gd name="T15" fmla="*/ 0 h 188"/>
                <a:gd name="T16" fmla="*/ 19 w 1084"/>
                <a:gd name="T17" fmla="*/ 0 h 188"/>
                <a:gd name="T18" fmla="*/ 23 w 1084"/>
                <a:gd name="T19" fmla="*/ 0 h 188"/>
                <a:gd name="T20" fmla="*/ 27 w 1084"/>
                <a:gd name="T21" fmla="*/ 0 h 188"/>
                <a:gd name="T22" fmla="*/ 28 w 1084"/>
                <a:gd name="T23" fmla="*/ 0 h 188"/>
                <a:gd name="T24" fmla="*/ 34 w 1084"/>
                <a:gd name="T25" fmla="*/ 0 h 188"/>
                <a:gd name="T26" fmla="*/ 34 w 1084"/>
                <a:gd name="T27" fmla="*/ 0 h 188"/>
                <a:gd name="T28" fmla="*/ 38 w 1084"/>
                <a:gd name="T29" fmla="*/ 0 h 188"/>
                <a:gd name="T30" fmla="*/ 38 w 1084"/>
                <a:gd name="T31" fmla="*/ 0 h 188"/>
                <a:gd name="T32" fmla="*/ 41 w 1084"/>
                <a:gd name="T33" fmla="*/ 0 h 188"/>
                <a:gd name="T34" fmla="*/ 44 w 1084"/>
                <a:gd name="T35" fmla="*/ 0 h 188"/>
                <a:gd name="T36" fmla="*/ 44 w 1084"/>
                <a:gd name="T37" fmla="*/ 0 h 188"/>
                <a:gd name="T38" fmla="*/ 46 w 1084"/>
                <a:gd name="T39" fmla="*/ 0 h 188"/>
                <a:gd name="T40" fmla="*/ 49 w 1084"/>
                <a:gd name="T41" fmla="*/ 0 h 188"/>
                <a:gd name="T42" fmla="*/ 49 w 1084"/>
                <a:gd name="T43" fmla="*/ 0 h 188"/>
                <a:gd name="T44" fmla="*/ 52 w 1084"/>
                <a:gd name="T45" fmla="*/ 0 h 188"/>
                <a:gd name="T46" fmla="*/ 54 w 1084"/>
                <a:gd name="T47" fmla="*/ 0 h 188"/>
                <a:gd name="T48" fmla="*/ 55 w 1084"/>
                <a:gd name="T49" fmla="*/ 0 h 188"/>
                <a:gd name="T50" fmla="*/ 58 w 1084"/>
                <a:gd name="T51" fmla="*/ 0 h 188"/>
                <a:gd name="T52" fmla="*/ 59 w 1084"/>
                <a:gd name="T53" fmla="*/ 0 h 188"/>
                <a:gd name="T54" fmla="*/ 61 w 1084"/>
                <a:gd name="T55" fmla="*/ 0 h 188"/>
                <a:gd name="T56" fmla="*/ 62 w 1084"/>
                <a:gd name="T57" fmla="*/ 0 h 188"/>
                <a:gd name="T58" fmla="*/ 64 w 1084"/>
                <a:gd name="T59" fmla="*/ 0 h 188"/>
                <a:gd name="T60" fmla="*/ 66 w 1084"/>
                <a:gd name="T61" fmla="*/ 0 h 188"/>
                <a:gd name="T62" fmla="*/ 69 w 1084"/>
                <a:gd name="T63" fmla="*/ 0 h 188"/>
                <a:gd name="T64" fmla="*/ 70 w 1084"/>
                <a:gd name="T65" fmla="*/ 0 h 188"/>
                <a:gd name="T66" fmla="*/ 73 w 1084"/>
                <a:gd name="T67" fmla="*/ 0 h 188"/>
                <a:gd name="T68" fmla="*/ 74 w 1084"/>
                <a:gd name="T69" fmla="*/ 0 h 188"/>
                <a:gd name="T70" fmla="*/ 76 w 1084"/>
                <a:gd name="T71" fmla="*/ 0 h 188"/>
                <a:gd name="T72" fmla="*/ 77 w 1084"/>
                <a:gd name="T73" fmla="*/ 0 h 188"/>
                <a:gd name="T74" fmla="*/ 79 w 1084"/>
                <a:gd name="T75" fmla="*/ 0 h 188"/>
                <a:gd name="T76" fmla="*/ 82 w 1084"/>
                <a:gd name="T77" fmla="*/ 0 h 188"/>
                <a:gd name="T78" fmla="*/ 84 w 1084"/>
                <a:gd name="T79" fmla="*/ 0 h 188"/>
                <a:gd name="T80" fmla="*/ 86 w 1084"/>
                <a:gd name="T81" fmla="*/ 0 h 188"/>
                <a:gd name="T82" fmla="*/ 91 w 1084"/>
                <a:gd name="T83" fmla="*/ 0 h 188"/>
                <a:gd name="T84" fmla="*/ 94 w 1084"/>
                <a:gd name="T85" fmla="*/ 0 h 188"/>
                <a:gd name="T86" fmla="*/ 98 w 1084"/>
                <a:gd name="T87" fmla="*/ 0 h 188"/>
                <a:gd name="T88" fmla="*/ 101 w 1084"/>
                <a:gd name="T89" fmla="*/ 0 h 188"/>
                <a:gd name="T90" fmla="*/ 104 w 1084"/>
                <a:gd name="T91" fmla="*/ 0 h 188"/>
                <a:gd name="T92" fmla="*/ 105 w 1084"/>
                <a:gd name="T93" fmla="*/ 0 h 188"/>
                <a:gd name="T94" fmla="*/ 106 w 1084"/>
                <a:gd name="T95" fmla="*/ 0 h 188"/>
                <a:gd name="T96" fmla="*/ 110 w 1084"/>
                <a:gd name="T97" fmla="*/ 0 h 188"/>
                <a:gd name="T98" fmla="*/ 111 w 1084"/>
                <a:gd name="T99" fmla="*/ 0 h 188"/>
                <a:gd name="T100" fmla="*/ 113 w 1084"/>
                <a:gd name="T101" fmla="*/ 0 h 188"/>
                <a:gd name="T102" fmla="*/ 114 w 1084"/>
                <a:gd name="T103" fmla="*/ 0 h 188"/>
                <a:gd name="T104" fmla="*/ 115 w 1084"/>
                <a:gd name="T105" fmla="*/ 0 h 188"/>
                <a:gd name="T106" fmla="*/ 118 w 1084"/>
                <a:gd name="T107" fmla="*/ 0 h 188"/>
                <a:gd name="T108" fmla="*/ 120 w 1084"/>
                <a:gd name="T109" fmla="*/ 0 h 188"/>
                <a:gd name="T110" fmla="*/ 122 w 1084"/>
                <a:gd name="T111" fmla="*/ 0 h 188"/>
                <a:gd name="T112" fmla="*/ 124 w 1084"/>
                <a:gd name="T113" fmla="*/ 0 h 188"/>
                <a:gd name="T114" fmla="*/ 125 w 1084"/>
                <a:gd name="T115" fmla="*/ 0 h 188"/>
                <a:gd name="T116" fmla="*/ 127 w 1084"/>
                <a:gd name="T117" fmla="*/ 0 h 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084" h="188">
                  <a:moveTo>
                    <a:pt x="0" y="188"/>
                  </a:moveTo>
                  <a:lnTo>
                    <a:pt x="10" y="162"/>
                  </a:lnTo>
                  <a:lnTo>
                    <a:pt x="10" y="114"/>
                  </a:lnTo>
                  <a:lnTo>
                    <a:pt x="10" y="90"/>
                  </a:lnTo>
                  <a:lnTo>
                    <a:pt x="10" y="60"/>
                  </a:lnTo>
                  <a:lnTo>
                    <a:pt x="10" y="48"/>
                  </a:lnTo>
                  <a:lnTo>
                    <a:pt x="18" y="24"/>
                  </a:lnTo>
                  <a:lnTo>
                    <a:pt x="18" y="18"/>
                  </a:lnTo>
                  <a:lnTo>
                    <a:pt x="18" y="0"/>
                  </a:lnTo>
                  <a:lnTo>
                    <a:pt x="25" y="18"/>
                  </a:lnTo>
                  <a:lnTo>
                    <a:pt x="25" y="6"/>
                  </a:lnTo>
                  <a:lnTo>
                    <a:pt x="25" y="0"/>
                  </a:lnTo>
                  <a:lnTo>
                    <a:pt x="31" y="0"/>
                  </a:lnTo>
                  <a:lnTo>
                    <a:pt x="31" y="6"/>
                  </a:lnTo>
                  <a:lnTo>
                    <a:pt x="38" y="0"/>
                  </a:lnTo>
                  <a:lnTo>
                    <a:pt x="38" y="6"/>
                  </a:lnTo>
                  <a:lnTo>
                    <a:pt x="38" y="12"/>
                  </a:lnTo>
                  <a:lnTo>
                    <a:pt x="46" y="18"/>
                  </a:lnTo>
                  <a:lnTo>
                    <a:pt x="46" y="6"/>
                  </a:lnTo>
                  <a:lnTo>
                    <a:pt x="46" y="24"/>
                  </a:lnTo>
                  <a:lnTo>
                    <a:pt x="46" y="18"/>
                  </a:lnTo>
                  <a:lnTo>
                    <a:pt x="53" y="24"/>
                  </a:lnTo>
                  <a:lnTo>
                    <a:pt x="53" y="30"/>
                  </a:lnTo>
                  <a:lnTo>
                    <a:pt x="59" y="30"/>
                  </a:lnTo>
                  <a:lnTo>
                    <a:pt x="66" y="36"/>
                  </a:lnTo>
                  <a:lnTo>
                    <a:pt x="66" y="42"/>
                  </a:lnTo>
                  <a:lnTo>
                    <a:pt x="66" y="36"/>
                  </a:lnTo>
                  <a:lnTo>
                    <a:pt x="66" y="42"/>
                  </a:lnTo>
                  <a:lnTo>
                    <a:pt x="74" y="48"/>
                  </a:lnTo>
                  <a:lnTo>
                    <a:pt x="74" y="42"/>
                  </a:lnTo>
                  <a:lnTo>
                    <a:pt x="81" y="48"/>
                  </a:lnTo>
                  <a:lnTo>
                    <a:pt x="81" y="54"/>
                  </a:lnTo>
                  <a:lnTo>
                    <a:pt x="81" y="48"/>
                  </a:lnTo>
                  <a:lnTo>
                    <a:pt x="81" y="54"/>
                  </a:lnTo>
                  <a:lnTo>
                    <a:pt x="87" y="54"/>
                  </a:lnTo>
                  <a:lnTo>
                    <a:pt x="87" y="60"/>
                  </a:lnTo>
                  <a:lnTo>
                    <a:pt x="87" y="54"/>
                  </a:lnTo>
                  <a:lnTo>
                    <a:pt x="95" y="66"/>
                  </a:lnTo>
                  <a:lnTo>
                    <a:pt x="95" y="60"/>
                  </a:lnTo>
                  <a:lnTo>
                    <a:pt x="95" y="54"/>
                  </a:lnTo>
                  <a:lnTo>
                    <a:pt x="95" y="66"/>
                  </a:lnTo>
                  <a:lnTo>
                    <a:pt x="102" y="66"/>
                  </a:lnTo>
                  <a:lnTo>
                    <a:pt x="102" y="72"/>
                  </a:lnTo>
                  <a:lnTo>
                    <a:pt x="109" y="78"/>
                  </a:lnTo>
                  <a:lnTo>
                    <a:pt x="115" y="78"/>
                  </a:lnTo>
                  <a:lnTo>
                    <a:pt x="115" y="84"/>
                  </a:lnTo>
                  <a:lnTo>
                    <a:pt x="123" y="84"/>
                  </a:lnTo>
                  <a:lnTo>
                    <a:pt x="130" y="84"/>
                  </a:lnTo>
                  <a:lnTo>
                    <a:pt x="130" y="90"/>
                  </a:lnTo>
                  <a:lnTo>
                    <a:pt x="137" y="102"/>
                  </a:lnTo>
                  <a:lnTo>
                    <a:pt x="137" y="84"/>
                  </a:lnTo>
                  <a:lnTo>
                    <a:pt x="143" y="96"/>
                  </a:lnTo>
                  <a:lnTo>
                    <a:pt x="143" y="102"/>
                  </a:lnTo>
                  <a:lnTo>
                    <a:pt x="151" y="96"/>
                  </a:lnTo>
                  <a:lnTo>
                    <a:pt x="151" y="108"/>
                  </a:lnTo>
                  <a:lnTo>
                    <a:pt x="158" y="108"/>
                  </a:lnTo>
                  <a:lnTo>
                    <a:pt x="158" y="102"/>
                  </a:lnTo>
                  <a:lnTo>
                    <a:pt x="165" y="108"/>
                  </a:lnTo>
                  <a:lnTo>
                    <a:pt x="165" y="102"/>
                  </a:lnTo>
                  <a:lnTo>
                    <a:pt x="171" y="102"/>
                  </a:lnTo>
                  <a:lnTo>
                    <a:pt x="171" y="96"/>
                  </a:lnTo>
                  <a:lnTo>
                    <a:pt x="179" y="108"/>
                  </a:lnTo>
                  <a:lnTo>
                    <a:pt x="186" y="108"/>
                  </a:lnTo>
                  <a:lnTo>
                    <a:pt x="186" y="114"/>
                  </a:lnTo>
                  <a:lnTo>
                    <a:pt x="193" y="114"/>
                  </a:lnTo>
                  <a:lnTo>
                    <a:pt x="199" y="120"/>
                  </a:lnTo>
                  <a:lnTo>
                    <a:pt x="199" y="126"/>
                  </a:lnTo>
                  <a:lnTo>
                    <a:pt x="207" y="132"/>
                  </a:lnTo>
                  <a:lnTo>
                    <a:pt x="207" y="114"/>
                  </a:lnTo>
                  <a:lnTo>
                    <a:pt x="214" y="114"/>
                  </a:lnTo>
                  <a:lnTo>
                    <a:pt x="214" y="126"/>
                  </a:lnTo>
                  <a:lnTo>
                    <a:pt x="222" y="126"/>
                  </a:lnTo>
                  <a:lnTo>
                    <a:pt x="227" y="126"/>
                  </a:lnTo>
                  <a:lnTo>
                    <a:pt x="227" y="120"/>
                  </a:lnTo>
                  <a:lnTo>
                    <a:pt x="227" y="132"/>
                  </a:lnTo>
                  <a:lnTo>
                    <a:pt x="235" y="132"/>
                  </a:lnTo>
                  <a:lnTo>
                    <a:pt x="235" y="126"/>
                  </a:lnTo>
                  <a:lnTo>
                    <a:pt x="242" y="132"/>
                  </a:lnTo>
                  <a:lnTo>
                    <a:pt x="250" y="132"/>
                  </a:lnTo>
                  <a:lnTo>
                    <a:pt x="255" y="126"/>
                  </a:lnTo>
                  <a:lnTo>
                    <a:pt x="255" y="138"/>
                  </a:lnTo>
                  <a:lnTo>
                    <a:pt x="263" y="126"/>
                  </a:lnTo>
                  <a:lnTo>
                    <a:pt x="263" y="138"/>
                  </a:lnTo>
                  <a:lnTo>
                    <a:pt x="270" y="132"/>
                  </a:lnTo>
                  <a:lnTo>
                    <a:pt x="270" y="138"/>
                  </a:lnTo>
                  <a:lnTo>
                    <a:pt x="278" y="132"/>
                  </a:lnTo>
                  <a:lnTo>
                    <a:pt x="284" y="138"/>
                  </a:lnTo>
                  <a:lnTo>
                    <a:pt x="291" y="138"/>
                  </a:lnTo>
                  <a:lnTo>
                    <a:pt x="291" y="132"/>
                  </a:lnTo>
                  <a:lnTo>
                    <a:pt x="291" y="126"/>
                  </a:lnTo>
                  <a:lnTo>
                    <a:pt x="298" y="138"/>
                  </a:lnTo>
                  <a:lnTo>
                    <a:pt x="298" y="132"/>
                  </a:lnTo>
                  <a:lnTo>
                    <a:pt x="298" y="138"/>
                  </a:lnTo>
                  <a:lnTo>
                    <a:pt x="306" y="132"/>
                  </a:lnTo>
                  <a:lnTo>
                    <a:pt x="306" y="138"/>
                  </a:lnTo>
                  <a:lnTo>
                    <a:pt x="312" y="138"/>
                  </a:lnTo>
                  <a:lnTo>
                    <a:pt x="319" y="138"/>
                  </a:lnTo>
                  <a:lnTo>
                    <a:pt x="319" y="132"/>
                  </a:lnTo>
                  <a:lnTo>
                    <a:pt x="319" y="138"/>
                  </a:lnTo>
                  <a:lnTo>
                    <a:pt x="326" y="138"/>
                  </a:lnTo>
                  <a:lnTo>
                    <a:pt x="326" y="144"/>
                  </a:lnTo>
                  <a:lnTo>
                    <a:pt x="326" y="138"/>
                  </a:lnTo>
                  <a:lnTo>
                    <a:pt x="334" y="138"/>
                  </a:lnTo>
                  <a:lnTo>
                    <a:pt x="334" y="144"/>
                  </a:lnTo>
                  <a:lnTo>
                    <a:pt x="334" y="150"/>
                  </a:lnTo>
                  <a:lnTo>
                    <a:pt x="334" y="138"/>
                  </a:lnTo>
                  <a:lnTo>
                    <a:pt x="340" y="144"/>
                  </a:lnTo>
                  <a:lnTo>
                    <a:pt x="340" y="138"/>
                  </a:lnTo>
                  <a:lnTo>
                    <a:pt x="347" y="138"/>
                  </a:lnTo>
                  <a:lnTo>
                    <a:pt x="347" y="144"/>
                  </a:lnTo>
                  <a:lnTo>
                    <a:pt x="347" y="138"/>
                  </a:lnTo>
                  <a:lnTo>
                    <a:pt x="354" y="138"/>
                  </a:lnTo>
                  <a:lnTo>
                    <a:pt x="354" y="144"/>
                  </a:lnTo>
                  <a:lnTo>
                    <a:pt x="362" y="138"/>
                  </a:lnTo>
                  <a:lnTo>
                    <a:pt x="362" y="150"/>
                  </a:lnTo>
                  <a:lnTo>
                    <a:pt x="362" y="144"/>
                  </a:lnTo>
                  <a:lnTo>
                    <a:pt x="368" y="150"/>
                  </a:lnTo>
                  <a:lnTo>
                    <a:pt x="368" y="144"/>
                  </a:lnTo>
                  <a:lnTo>
                    <a:pt x="375" y="150"/>
                  </a:lnTo>
                  <a:lnTo>
                    <a:pt x="375" y="144"/>
                  </a:lnTo>
                  <a:lnTo>
                    <a:pt x="375" y="150"/>
                  </a:lnTo>
                  <a:lnTo>
                    <a:pt x="375" y="144"/>
                  </a:lnTo>
                  <a:lnTo>
                    <a:pt x="383" y="144"/>
                  </a:lnTo>
                  <a:lnTo>
                    <a:pt x="383" y="150"/>
                  </a:lnTo>
                  <a:lnTo>
                    <a:pt x="390" y="150"/>
                  </a:lnTo>
                  <a:lnTo>
                    <a:pt x="390" y="144"/>
                  </a:lnTo>
                  <a:lnTo>
                    <a:pt x="390" y="150"/>
                  </a:lnTo>
                  <a:lnTo>
                    <a:pt x="390" y="156"/>
                  </a:lnTo>
                  <a:lnTo>
                    <a:pt x="396" y="150"/>
                  </a:lnTo>
                  <a:lnTo>
                    <a:pt x="396" y="156"/>
                  </a:lnTo>
                  <a:lnTo>
                    <a:pt x="396" y="150"/>
                  </a:lnTo>
                  <a:lnTo>
                    <a:pt x="396" y="156"/>
                  </a:lnTo>
                  <a:lnTo>
                    <a:pt x="403" y="156"/>
                  </a:lnTo>
                  <a:lnTo>
                    <a:pt x="403" y="144"/>
                  </a:lnTo>
                  <a:lnTo>
                    <a:pt x="403" y="156"/>
                  </a:lnTo>
                  <a:lnTo>
                    <a:pt x="403" y="150"/>
                  </a:lnTo>
                  <a:lnTo>
                    <a:pt x="411" y="156"/>
                  </a:lnTo>
                  <a:lnTo>
                    <a:pt x="411" y="150"/>
                  </a:lnTo>
                  <a:lnTo>
                    <a:pt x="411" y="156"/>
                  </a:lnTo>
                  <a:lnTo>
                    <a:pt x="418" y="150"/>
                  </a:lnTo>
                  <a:lnTo>
                    <a:pt x="418" y="144"/>
                  </a:lnTo>
                  <a:lnTo>
                    <a:pt x="418" y="150"/>
                  </a:lnTo>
                  <a:lnTo>
                    <a:pt x="424" y="156"/>
                  </a:lnTo>
                  <a:lnTo>
                    <a:pt x="424" y="144"/>
                  </a:lnTo>
                  <a:lnTo>
                    <a:pt x="424" y="150"/>
                  </a:lnTo>
                  <a:lnTo>
                    <a:pt x="424" y="144"/>
                  </a:lnTo>
                  <a:lnTo>
                    <a:pt x="431" y="156"/>
                  </a:lnTo>
                  <a:lnTo>
                    <a:pt x="431" y="144"/>
                  </a:lnTo>
                  <a:lnTo>
                    <a:pt x="431" y="156"/>
                  </a:lnTo>
                  <a:lnTo>
                    <a:pt x="431" y="150"/>
                  </a:lnTo>
                  <a:lnTo>
                    <a:pt x="439" y="156"/>
                  </a:lnTo>
                  <a:lnTo>
                    <a:pt x="439" y="162"/>
                  </a:lnTo>
                  <a:lnTo>
                    <a:pt x="439" y="150"/>
                  </a:lnTo>
                  <a:lnTo>
                    <a:pt x="446" y="150"/>
                  </a:lnTo>
                  <a:lnTo>
                    <a:pt x="446" y="162"/>
                  </a:lnTo>
                  <a:lnTo>
                    <a:pt x="446" y="150"/>
                  </a:lnTo>
                  <a:lnTo>
                    <a:pt x="452" y="156"/>
                  </a:lnTo>
                  <a:lnTo>
                    <a:pt x="452" y="150"/>
                  </a:lnTo>
                  <a:lnTo>
                    <a:pt x="459" y="150"/>
                  </a:lnTo>
                  <a:lnTo>
                    <a:pt x="459" y="156"/>
                  </a:lnTo>
                  <a:lnTo>
                    <a:pt x="459" y="162"/>
                  </a:lnTo>
                  <a:lnTo>
                    <a:pt x="467" y="150"/>
                  </a:lnTo>
                  <a:lnTo>
                    <a:pt x="467" y="156"/>
                  </a:lnTo>
                  <a:lnTo>
                    <a:pt x="467" y="162"/>
                  </a:lnTo>
                  <a:lnTo>
                    <a:pt x="474" y="150"/>
                  </a:lnTo>
                  <a:lnTo>
                    <a:pt x="474" y="156"/>
                  </a:lnTo>
                  <a:lnTo>
                    <a:pt x="480" y="156"/>
                  </a:lnTo>
                  <a:lnTo>
                    <a:pt x="480" y="150"/>
                  </a:lnTo>
                  <a:lnTo>
                    <a:pt x="487" y="156"/>
                  </a:lnTo>
                  <a:lnTo>
                    <a:pt x="487" y="162"/>
                  </a:lnTo>
                  <a:lnTo>
                    <a:pt x="487" y="150"/>
                  </a:lnTo>
                  <a:lnTo>
                    <a:pt x="495" y="156"/>
                  </a:lnTo>
                  <a:lnTo>
                    <a:pt x="495" y="150"/>
                  </a:lnTo>
                  <a:lnTo>
                    <a:pt x="495" y="162"/>
                  </a:lnTo>
                  <a:lnTo>
                    <a:pt x="502" y="156"/>
                  </a:lnTo>
                  <a:lnTo>
                    <a:pt x="502" y="162"/>
                  </a:lnTo>
                  <a:lnTo>
                    <a:pt x="502" y="150"/>
                  </a:lnTo>
                  <a:lnTo>
                    <a:pt x="508" y="162"/>
                  </a:lnTo>
                  <a:lnTo>
                    <a:pt x="508" y="156"/>
                  </a:lnTo>
                  <a:lnTo>
                    <a:pt x="508" y="162"/>
                  </a:lnTo>
                  <a:lnTo>
                    <a:pt x="508" y="156"/>
                  </a:lnTo>
                  <a:lnTo>
                    <a:pt x="515" y="162"/>
                  </a:lnTo>
                  <a:lnTo>
                    <a:pt x="515" y="156"/>
                  </a:lnTo>
                  <a:lnTo>
                    <a:pt x="515" y="162"/>
                  </a:lnTo>
                  <a:lnTo>
                    <a:pt x="523" y="156"/>
                  </a:lnTo>
                  <a:lnTo>
                    <a:pt x="523" y="162"/>
                  </a:lnTo>
                  <a:lnTo>
                    <a:pt x="530" y="162"/>
                  </a:lnTo>
                  <a:lnTo>
                    <a:pt x="530" y="156"/>
                  </a:lnTo>
                  <a:lnTo>
                    <a:pt x="530" y="162"/>
                  </a:lnTo>
                  <a:lnTo>
                    <a:pt x="536" y="162"/>
                  </a:lnTo>
                  <a:lnTo>
                    <a:pt x="536" y="156"/>
                  </a:lnTo>
                  <a:lnTo>
                    <a:pt x="543" y="162"/>
                  </a:lnTo>
                  <a:lnTo>
                    <a:pt x="543" y="156"/>
                  </a:lnTo>
                  <a:lnTo>
                    <a:pt x="543" y="162"/>
                  </a:lnTo>
                  <a:lnTo>
                    <a:pt x="551" y="162"/>
                  </a:lnTo>
                  <a:lnTo>
                    <a:pt x="551" y="168"/>
                  </a:lnTo>
                  <a:lnTo>
                    <a:pt x="558" y="162"/>
                  </a:lnTo>
                  <a:lnTo>
                    <a:pt x="564" y="168"/>
                  </a:lnTo>
                  <a:lnTo>
                    <a:pt x="564" y="162"/>
                  </a:lnTo>
                  <a:lnTo>
                    <a:pt x="572" y="156"/>
                  </a:lnTo>
                  <a:lnTo>
                    <a:pt x="572" y="162"/>
                  </a:lnTo>
                  <a:lnTo>
                    <a:pt x="579" y="162"/>
                  </a:lnTo>
                  <a:lnTo>
                    <a:pt x="579" y="156"/>
                  </a:lnTo>
                  <a:lnTo>
                    <a:pt x="586" y="162"/>
                  </a:lnTo>
                  <a:lnTo>
                    <a:pt x="586" y="156"/>
                  </a:lnTo>
                  <a:lnTo>
                    <a:pt x="592" y="162"/>
                  </a:lnTo>
                  <a:lnTo>
                    <a:pt x="600" y="162"/>
                  </a:lnTo>
                  <a:lnTo>
                    <a:pt x="600" y="168"/>
                  </a:lnTo>
                  <a:lnTo>
                    <a:pt x="607" y="162"/>
                  </a:lnTo>
                  <a:lnTo>
                    <a:pt x="607" y="156"/>
                  </a:lnTo>
                  <a:lnTo>
                    <a:pt x="614" y="162"/>
                  </a:lnTo>
                  <a:lnTo>
                    <a:pt x="614" y="168"/>
                  </a:lnTo>
                  <a:lnTo>
                    <a:pt x="614" y="162"/>
                  </a:lnTo>
                  <a:lnTo>
                    <a:pt x="620" y="162"/>
                  </a:lnTo>
                  <a:lnTo>
                    <a:pt x="620" y="156"/>
                  </a:lnTo>
                  <a:lnTo>
                    <a:pt x="620" y="162"/>
                  </a:lnTo>
                  <a:lnTo>
                    <a:pt x="628" y="156"/>
                  </a:lnTo>
                  <a:lnTo>
                    <a:pt x="628" y="162"/>
                  </a:lnTo>
                  <a:lnTo>
                    <a:pt x="635" y="156"/>
                  </a:lnTo>
                  <a:lnTo>
                    <a:pt x="635" y="162"/>
                  </a:lnTo>
                  <a:lnTo>
                    <a:pt x="635" y="156"/>
                  </a:lnTo>
                  <a:lnTo>
                    <a:pt x="642" y="156"/>
                  </a:lnTo>
                  <a:lnTo>
                    <a:pt x="642" y="150"/>
                  </a:lnTo>
                  <a:lnTo>
                    <a:pt x="642" y="156"/>
                  </a:lnTo>
                  <a:lnTo>
                    <a:pt x="642" y="150"/>
                  </a:lnTo>
                  <a:lnTo>
                    <a:pt x="648" y="156"/>
                  </a:lnTo>
                  <a:lnTo>
                    <a:pt x="648" y="162"/>
                  </a:lnTo>
                  <a:lnTo>
                    <a:pt x="648" y="156"/>
                  </a:lnTo>
                  <a:lnTo>
                    <a:pt x="656" y="162"/>
                  </a:lnTo>
                  <a:lnTo>
                    <a:pt x="656" y="156"/>
                  </a:lnTo>
                  <a:lnTo>
                    <a:pt x="663" y="162"/>
                  </a:lnTo>
                  <a:lnTo>
                    <a:pt x="663" y="156"/>
                  </a:lnTo>
                  <a:lnTo>
                    <a:pt x="663" y="162"/>
                  </a:lnTo>
                  <a:lnTo>
                    <a:pt x="663" y="156"/>
                  </a:lnTo>
                  <a:lnTo>
                    <a:pt x="670" y="162"/>
                  </a:lnTo>
                  <a:lnTo>
                    <a:pt x="670" y="156"/>
                  </a:lnTo>
                  <a:lnTo>
                    <a:pt x="676" y="162"/>
                  </a:lnTo>
                  <a:lnTo>
                    <a:pt x="684" y="162"/>
                  </a:lnTo>
                  <a:lnTo>
                    <a:pt x="684" y="156"/>
                  </a:lnTo>
                  <a:lnTo>
                    <a:pt x="684" y="162"/>
                  </a:lnTo>
                  <a:lnTo>
                    <a:pt x="691" y="162"/>
                  </a:lnTo>
                  <a:lnTo>
                    <a:pt x="691" y="156"/>
                  </a:lnTo>
                  <a:lnTo>
                    <a:pt x="691" y="162"/>
                  </a:lnTo>
                  <a:lnTo>
                    <a:pt x="691" y="156"/>
                  </a:lnTo>
                  <a:lnTo>
                    <a:pt x="699" y="156"/>
                  </a:lnTo>
                  <a:lnTo>
                    <a:pt x="699" y="162"/>
                  </a:lnTo>
                  <a:lnTo>
                    <a:pt x="704" y="156"/>
                  </a:lnTo>
                  <a:lnTo>
                    <a:pt x="704" y="162"/>
                  </a:lnTo>
                  <a:lnTo>
                    <a:pt x="704" y="156"/>
                  </a:lnTo>
                  <a:lnTo>
                    <a:pt x="712" y="162"/>
                  </a:lnTo>
                  <a:lnTo>
                    <a:pt x="712" y="156"/>
                  </a:lnTo>
                  <a:lnTo>
                    <a:pt x="719" y="162"/>
                  </a:lnTo>
                  <a:lnTo>
                    <a:pt x="719" y="156"/>
                  </a:lnTo>
                  <a:lnTo>
                    <a:pt x="727" y="162"/>
                  </a:lnTo>
                  <a:lnTo>
                    <a:pt x="733" y="150"/>
                  </a:lnTo>
                  <a:lnTo>
                    <a:pt x="740" y="156"/>
                  </a:lnTo>
                  <a:lnTo>
                    <a:pt x="740" y="162"/>
                  </a:lnTo>
                  <a:lnTo>
                    <a:pt x="747" y="162"/>
                  </a:lnTo>
                  <a:lnTo>
                    <a:pt x="747" y="156"/>
                  </a:lnTo>
                  <a:lnTo>
                    <a:pt x="755" y="156"/>
                  </a:lnTo>
                  <a:lnTo>
                    <a:pt x="755" y="150"/>
                  </a:lnTo>
                  <a:lnTo>
                    <a:pt x="761" y="156"/>
                  </a:lnTo>
                  <a:lnTo>
                    <a:pt x="761" y="162"/>
                  </a:lnTo>
                  <a:lnTo>
                    <a:pt x="768" y="156"/>
                  </a:lnTo>
                  <a:lnTo>
                    <a:pt x="775" y="162"/>
                  </a:lnTo>
                  <a:lnTo>
                    <a:pt x="783" y="162"/>
                  </a:lnTo>
                  <a:lnTo>
                    <a:pt x="789" y="162"/>
                  </a:lnTo>
                  <a:lnTo>
                    <a:pt x="789" y="156"/>
                  </a:lnTo>
                  <a:lnTo>
                    <a:pt x="796" y="156"/>
                  </a:lnTo>
                  <a:lnTo>
                    <a:pt x="796" y="162"/>
                  </a:lnTo>
                  <a:lnTo>
                    <a:pt x="803" y="162"/>
                  </a:lnTo>
                  <a:lnTo>
                    <a:pt x="803" y="156"/>
                  </a:lnTo>
                  <a:lnTo>
                    <a:pt x="811" y="162"/>
                  </a:lnTo>
                  <a:lnTo>
                    <a:pt x="811" y="156"/>
                  </a:lnTo>
                  <a:lnTo>
                    <a:pt x="817" y="162"/>
                  </a:lnTo>
                  <a:lnTo>
                    <a:pt x="817" y="168"/>
                  </a:lnTo>
                  <a:lnTo>
                    <a:pt x="824" y="162"/>
                  </a:lnTo>
                  <a:lnTo>
                    <a:pt x="831" y="174"/>
                  </a:lnTo>
                  <a:lnTo>
                    <a:pt x="839" y="174"/>
                  </a:lnTo>
                  <a:lnTo>
                    <a:pt x="839" y="162"/>
                  </a:lnTo>
                  <a:lnTo>
                    <a:pt x="845" y="174"/>
                  </a:lnTo>
                  <a:lnTo>
                    <a:pt x="845" y="168"/>
                  </a:lnTo>
                  <a:lnTo>
                    <a:pt x="852" y="174"/>
                  </a:lnTo>
                  <a:lnTo>
                    <a:pt x="852" y="168"/>
                  </a:lnTo>
                  <a:lnTo>
                    <a:pt x="860" y="174"/>
                  </a:lnTo>
                  <a:lnTo>
                    <a:pt x="860" y="180"/>
                  </a:lnTo>
                  <a:lnTo>
                    <a:pt x="867" y="174"/>
                  </a:lnTo>
                  <a:lnTo>
                    <a:pt x="867" y="162"/>
                  </a:lnTo>
                  <a:lnTo>
                    <a:pt x="867" y="168"/>
                  </a:lnTo>
                  <a:lnTo>
                    <a:pt x="873" y="168"/>
                  </a:lnTo>
                  <a:lnTo>
                    <a:pt x="873" y="162"/>
                  </a:lnTo>
                  <a:lnTo>
                    <a:pt x="873" y="168"/>
                  </a:lnTo>
                  <a:lnTo>
                    <a:pt x="873" y="162"/>
                  </a:lnTo>
                  <a:lnTo>
                    <a:pt x="880" y="174"/>
                  </a:lnTo>
                  <a:lnTo>
                    <a:pt x="880" y="168"/>
                  </a:lnTo>
                  <a:lnTo>
                    <a:pt x="880" y="162"/>
                  </a:lnTo>
                  <a:lnTo>
                    <a:pt x="880" y="168"/>
                  </a:lnTo>
                  <a:lnTo>
                    <a:pt x="888" y="168"/>
                  </a:lnTo>
                  <a:lnTo>
                    <a:pt x="888" y="174"/>
                  </a:lnTo>
                  <a:lnTo>
                    <a:pt x="888" y="168"/>
                  </a:lnTo>
                  <a:lnTo>
                    <a:pt x="895" y="174"/>
                  </a:lnTo>
                  <a:lnTo>
                    <a:pt x="895" y="168"/>
                  </a:lnTo>
                  <a:lnTo>
                    <a:pt x="895" y="162"/>
                  </a:lnTo>
                  <a:lnTo>
                    <a:pt x="895" y="168"/>
                  </a:lnTo>
                  <a:lnTo>
                    <a:pt x="901" y="162"/>
                  </a:lnTo>
                  <a:lnTo>
                    <a:pt x="901" y="168"/>
                  </a:lnTo>
                  <a:lnTo>
                    <a:pt x="901" y="174"/>
                  </a:lnTo>
                  <a:lnTo>
                    <a:pt x="908" y="174"/>
                  </a:lnTo>
                  <a:lnTo>
                    <a:pt x="908" y="168"/>
                  </a:lnTo>
                  <a:lnTo>
                    <a:pt x="908" y="174"/>
                  </a:lnTo>
                  <a:lnTo>
                    <a:pt x="916" y="168"/>
                  </a:lnTo>
                  <a:lnTo>
                    <a:pt x="916" y="162"/>
                  </a:lnTo>
                  <a:lnTo>
                    <a:pt x="916" y="168"/>
                  </a:lnTo>
                  <a:lnTo>
                    <a:pt x="916" y="174"/>
                  </a:lnTo>
                  <a:lnTo>
                    <a:pt x="923" y="168"/>
                  </a:lnTo>
                  <a:lnTo>
                    <a:pt x="929" y="174"/>
                  </a:lnTo>
                  <a:lnTo>
                    <a:pt x="929" y="168"/>
                  </a:lnTo>
                  <a:lnTo>
                    <a:pt x="929" y="180"/>
                  </a:lnTo>
                  <a:lnTo>
                    <a:pt x="929" y="174"/>
                  </a:lnTo>
                  <a:lnTo>
                    <a:pt x="936" y="174"/>
                  </a:lnTo>
                  <a:lnTo>
                    <a:pt x="936" y="168"/>
                  </a:lnTo>
                  <a:lnTo>
                    <a:pt x="944" y="186"/>
                  </a:lnTo>
                  <a:lnTo>
                    <a:pt x="944" y="174"/>
                  </a:lnTo>
                  <a:lnTo>
                    <a:pt x="951" y="174"/>
                  </a:lnTo>
                  <a:lnTo>
                    <a:pt x="951" y="168"/>
                  </a:lnTo>
                  <a:lnTo>
                    <a:pt x="957" y="174"/>
                  </a:lnTo>
                  <a:lnTo>
                    <a:pt x="957" y="168"/>
                  </a:lnTo>
                  <a:lnTo>
                    <a:pt x="957" y="174"/>
                  </a:lnTo>
                  <a:lnTo>
                    <a:pt x="957" y="180"/>
                  </a:lnTo>
                  <a:lnTo>
                    <a:pt x="964" y="168"/>
                  </a:lnTo>
                  <a:lnTo>
                    <a:pt x="964" y="180"/>
                  </a:lnTo>
                  <a:lnTo>
                    <a:pt x="964" y="168"/>
                  </a:lnTo>
                  <a:lnTo>
                    <a:pt x="964" y="180"/>
                  </a:lnTo>
                  <a:lnTo>
                    <a:pt x="972" y="168"/>
                  </a:lnTo>
                  <a:lnTo>
                    <a:pt x="972" y="180"/>
                  </a:lnTo>
                  <a:lnTo>
                    <a:pt x="972" y="168"/>
                  </a:lnTo>
                  <a:lnTo>
                    <a:pt x="972" y="174"/>
                  </a:lnTo>
                  <a:lnTo>
                    <a:pt x="979" y="180"/>
                  </a:lnTo>
                  <a:lnTo>
                    <a:pt x="979" y="174"/>
                  </a:lnTo>
                  <a:lnTo>
                    <a:pt x="979" y="168"/>
                  </a:lnTo>
                  <a:lnTo>
                    <a:pt x="985" y="180"/>
                  </a:lnTo>
                  <a:lnTo>
                    <a:pt x="985" y="168"/>
                  </a:lnTo>
                  <a:lnTo>
                    <a:pt x="985" y="174"/>
                  </a:lnTo>
                  <a:lnTo>
                    <a:pt x="985" y="180"/>
                  </a:lnTo>
                  <a:lnTo>
                    <a:pt x="992" y="174"/>
                  </a:lnTo>
                  <a:lnTo>
                    <a:pt x="992" y="186"/>
                  </a:lnTo>
                  <a:lnTo>
                    <a:pt x="992" y="174"/>
                  </a:lnTo>
                  <a:lnTo>
                    <a:pt x="992" y="168"/>
                  </a:lnTo>
                  <a:lnTo>
                    <a:pt x="1000" y="186"/>
                  </a:lnTo>
                  <a:lnTo>
                    <a:pt x="1000" y="174"/>
                  </a:lnTo>
                  <a:lnTo>
                    <a:pt x="1000" y="180"/>
                  </a:lnTo>
                  <a:lnTo>
                    <a:pt x="1007" y="180"/>
                  </a:lnTo>
                  <a:lnTo>
                    <a:pt x="1007" y="168"/>
                  </a:lnTo>
                  <a:lnTo>
                    <a:pt x="1007" y="174"/>
                  </a:lnTo>
                  <a:lnTo>
                    <a:pt x="1013" y="180"/>
                  </a:lnTo>
                  <a:lnTo>
                    <a:pt x="1013" y="174"/>
                  </a:lnTo>
                  <a:lnTo>
                    <a:pt x="1013" y="180"/>
                  </a:lnTo>
                  <a:lnTo>
                    <a:pt x="1020" y="180"/>
                  </a:lnTo>
                  <a:lnTo>
                    <a:pt x="1020" y="174"/>
                  </a:lnTo>
                  <a:lnTo>
                    <a:pt x="1020" y="168"/>
                  </a:lnTo>
                  <a:lnTo>
                    <a:pt x="1028" y="168"/>
                  </a:lnTo>
                  <a:lnTo>
                    <a:pt x="1028" y="174"/>
                  </a:lnTo>
                  <a:lnTo>
                    <a:pt x="1028" y="180"/>
                  </a:lnTo>
                  <a:lnTo>
                    <a:pt x="1028" y="174"/>
                  </a:lnTo>
                  <a:lnTo>
                    <a:pt x="1035" y="174"/>
                  </a:lnTo>
                  <a:lnTo>
                    <a:pt x="1035" y="180"/>
                  </a:lnTo>
                  <a:lnTo>
                    <a:pt x="1035" y="168"/>
                  </a:lnTo>
                  <a:lnTo>
                    <a:pt x="1035" y="174"/>
                  </a:lnTo>
                  <a:lnTo>
                    <a:pt x="1041" y="180"/>
                  </a:lnTo>
                  <a:lnTo>
                    <a:pt x="1041" y="174"/>
                  </a:lnTo>
                  <a:lnTo>
                    <a:pt x="1041" y="168"/>
                  </a:lnTo>
                  <a:lnTo>
                    <a:pt x="1041" y="174"/>
                  </a:lnTo>
                  <a:lnTo>
                    <a:pt x="1049" y="174"/>
                  </a:lnTo>
                  <a:lnTo>
                    <a:pt x="1049" y="168"/>
                  </a:lnTo>
                  <a:lnTo>
                    <a:pt x="1049" y="174"/>
                  </a:lnTo>
                  <a:lnTo>
                    <a:pt x="1056" y="174"/>
                  </a:lnTo>
                  <a:lnTo>
                    <a:pt x="1056" y="168"/>
                  </a:lnTo>
                  <a:lnTo>
                    <a:pt x="1063" y="174"/>
                  </a:lnTo>
                  <a:lnTo>
                    <a:pt x="1063" y="180"/>
                  </a:lnTo>
                  <a:lnTo>
                    <a:pt x="1069" y="180"/>
                  </a:lnTo>
                  <a:lnTo>
                    <a:pt x="1069" y="168"/>
                  </a:lnTo>
                  <a:lnTo>
                    <a:pt x="1069" y="174"/>
                  </a:lnTo>
                  <a:lnTo>
                    <a:pt x="1077" y="186"/>
                  </a:lnTo>
                  <a:lnTo>
                    <a:pt x="1077" y="174"/>
                  </a:lnTo>
                  <a:lnTo>
                    <a:pt x="1077" y="180"/>
                  </a:lnTo>
                  <a:lnTo>
                    <a:pt x="1077" y="174"/>
                  </a:lnTo>
                  <a:lnTo>
                    <a:pt x="1084"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178" name="Group 26"/>
          <p:cNvGrpSpPr>
            <a:grpSpLocks/>
          </p:cNvGrpSpPr>
          <p:nvPr/>
        </p:nvGrpSpPr>
        <p:grpSpPr bwMode="auto">
          <a:xfrm>
            <a:off x="3325813" y="5216525"/>
            <a:ext cx="985837" cy="165100"/>
            <a:chOff x="2064" y="3612"/>
            <a:chExt cx="832" cy="82"/>
          </a:xfrm>
        </p:grpSpPr>
        <p:sp>
          <p:nvSpPr>
            <p:cNvPr id="32941" name="Freeform 27"/>
            <p:cNvSpPr>
              <a:spLocks/>
            </p:cNvSpPr>
            <p:nvPr/>
          </p:nvSpPr>
          <p:spPr bwMode="auto">
            <a:xfrm>
              <a:off x="2234" y="3612"/>
              <a:ext cx="184" cy="67"/>
            </a:xfrm>
            <a:custGeom>
              <a:avLst/>
              <a:gdLst>
                <a:gd name="T0" fmla="*/ 0 w 144"/>
                <a:gd name="T1" fmla="*/ 0 h 144"/>
                <a:gd name="T2" fmla="*/ 96 w 144"/>
                <a:gd name="T3" fmla="*/ 0 h 144"/>
                <a:gd name="T4" fmla="*/ 96 w 144"/>
                <a:gd name="T5" fmla="*/ 0 h 144"/>
                <a:gd name="T6" fmla="*/ 96 w 144"/>
                <a:gd name="T7" fmla="*/ 0 h 144"/>
                <a:gd name="T8" fmla="*/ 96 w 144"/>
                <a:gd name="T9" fmla="*/ 0 h 144"/>
                <a:gd name="T10" fmla="*/ 382 w 144"/>
                <a:gd name="T11" fmla="*/ 0 h 144"/>
                <a:gd name="T12" fmla="*/ 382 w 144"/>
                <a:gd name="T13" fmla="*/ 0 h 144"/>
                <a:gd name="T14" fmla="*/ 382 w 144"/>
                <a:gd name="T15" fmla="*/ 0 h 144"/>
                <a:gd name="T16" fmla="*/ 662 w 144"/>
                <a:gd name="T17" fmla="*/ 0 h 144"/>
                <a:gd name="T18" fmla="*/ 662 w 144"/>
                <a:gd name="T19" fmla="*/ 0 h 144"/>
                <a:gd name="T20" fmla="*/ 960 w 144"/>
                <a:gd name="T21" fmla="*/ 0 h 144"/>
                <a:gd name="T22" fmla="*/ 960 w 144"/>
                <a:gd name="T23" fmla="*/ 0 h 144"/>
                <a:gd name="T24" fmla="*/ 960 w 144"/>
                <a:gd name="T25" fmla="*/ 0 h 144"/>
                <a:gd name="T26" fmla="*/ 960 w 144"/>
                <a:gd name="T27" fmla="*/ 0 h 144"/>
                <a:gd name="T28" fmla="*/ 960 w 144"/>
                <a:gd name="T29" fmla="*/ 0 h 144"/>
                <a:gd name="T30" fmla="*/ 1285 w 144"/>
                <a:gd name="T31" fmla="*/ 0 h 144"/>
                <a:gd name="T32" fmla="*/ 1285 w 144"/>
                <a:gd name="T33" fmla="*/ 0 h 144"/>
                <a:gd name="T34" fmla="*/ 1285 w 144"/>
                <a:gd name="T35" fmla="*/ 0 h 144"/>
                <a:gd name="T36" fmla="*/ 1864 w 144"/>
                <a:gd name="T37" fmla="*/ 0 h 144"/>
                <a:gd name="T38" fmla="*/ 1864 w 144"/>
                <a:gd name="T39" fmla="*/ 0 h 144"/>
                <a:gd name="T40" fmla="*/ 1864 w 144"/>
                <a:gd name="T41" fmla="*/ 0 h 144"/>
                <a:gd name="T42" fmla="*/ 1864 w 144"/>
                <a:gd name="T43" fmla="*/ 0 h 144"/>
                <a:gd name="T44" fmla="*/ 1864 w 144"/>
                <a:gd name="T45" fmla="*/ 0 h 144"/>
                <a:gd name="T46" fmla="*/ 1864 w 144"/>
                <a:gd name="T47" fmla="*/ 0 h 144"/>
                <a:gd name="T48" fmla="*/ 2168 w 144"/>
                <a:gd name="T49" fmla="*/ 0 h 144"/>
                <a:gd name="T50" fmla="*/ 2168 w 144"/>
                <a:gd name="T51" fmla="*/ 0 h 144"/>
                <a:gd name="T52" fmla="*/ 2168 w 144"/>
                <a:gd name="T53" fmla="*/ 0 h 144"/>
                <a:gd name="T54" fmla="*/ 2168 w 144"/>
                <a:gd name="T55" fmla="*/ 0 h 144"/>
                <a:gd name="T56" fmla="*/ 2168 w 144"/>
                <a:gd name="T57" fmla="*/ 0 h 144"/>
                <a:gd name="T58" fmla="*/ 2456 w 144"/>
                <a:gd name="T59" fmla="*/ 0 h 144"/>
                <a:gd name="T60" fmla="*/ 2456 w 144"/>
                <a:gd name="T61" fmla="*/ 0 h 144"/>
                <a:gd name="T62" fmla="*/ 2456 w 144"/>
                <a:gd name="T63" fmla="*/ 0 h 144"/>
                <a:gd name="T64" fmla="*/ 2456 w 144"/>
                <a:gd name="T65" fmla="*/ 0 h 144"/>
                <a:gd name="T66" fmla="*/ 2456 w 144"/>
                <a:gd name="T67" fmla="*/ 0 h 144"/>
                <a:gd name="T68" fmla="*/ 2722 w 144"/>
                <a:gd name="T69" fmla="*/ 0 h 144"/>
                <a:gd name="T70" fmla="*/ 2722 w 144"/>
                <a:gd name="T71" fmla="*/ 0 h 144"/>
                <a:gd name="T72" fmla="*/ 2722 w 144"/>
                <a:gd name="T73" fmla="*/ 0 h 144"/>
                <a:gd name="T74" fmla="*/ 2722 w 144"/>
                <a:gd name="T75" fmla="*/ 0 h 1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4" h="144">
                  <a:moveTo>
                    <a:pt x="0" y="144"/>
                  </a:moveTo>
                  <a:lnTo>
                    <a:pt x="5" y="55"/>
                  </a:lnTo>
                  <a:lnTo>
                    <a:pt x="5" y="33"/>
                  </a:lnTo>
                  <a:lnTo>
                    <a:pt x="5" y="22"/>
                  </a:lnTo>
                  <a:lnTo>
                    <a:pt x="5" y="11"/>
                  </a:lnTo>
                  <a:lnTo>
                    <a:pt x="20" y="0"/>
                  </a:lnTo>
                  <a:lnTo>
                    <a:pt x="35" y="22"/>
                  </a:lnTo>
                  <a:lnTo>
                    <a:pt x="51" y="44"/>
                  </a:lnTo>
                  <a:lnTo>
                    <a:pt x="51" y="55"/>
                  </a:lnTo>
                  <a:lnTo>
                    <a:pt x="51" y="44"/>
                  </a:lnTo>
                  <a:lnTo>
                    <a:pt x="51" y="55"/>
                  </a:lnTo>
                  <a:lnTo>
                    <a:pt x="68" y="44"/>
                  </a:lnTo>
                  <a:lnTo>
                    <a:pt x="68" y="55"/>
                  </a:lnTo>
                  <a:lnTo>
                    <a:pt x="68" y="44"/>
                  </a:lnTo>
                  <a:lnTo>
                    <a:pt x="99" y="88"/>
                  </a:lnTo>
                  <a:lnTo>
                    <a:pt x="99" y="77"/>
                  </a:lnTo>
                  <a:lnTo>
                    <a:pt x="99" y="88"/>
                  </a:lnTo>
                  <a:lnTo>
                    <a:pt x="114" y="77"/>
                  </a:lnTo>
                  <a:lnTo>
                    <a:pt x="114" y="88"/>
                  </a:lnTo>
                  <a:lnTo>
                    <a:pt x="114" y="77"/>
                  </a:lnTo>
                  <a:lnTo>
                    <a:pt x="129" y="88"/>
                  </a:lnTo>
                  <a:lnTo>
                    <a:pt x="129" y="77"/>
                  </a:lnTo>
                  <a:lnTo>
                    <a:pt x="129" y="88"/>
                  </a:lnTo>
                  <a:lnTo>
                    <a:pt x="144" y="88"/>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2942" name="Group 28"/>
            <p:cNvGrpSpPr>
              <a:grpSpLocks/>
            </p:cNvGrpSpPr>
            <p:nvPr/>
          </p:nvGrpSpPr>
          <p:grpSpPr bwMode="auto">
            <a:xfrm>
              <a:off x="2064" y="3648"/>
              <a:ext cx="832" cy="46"/>
              <a:chOff x="2109" y="3706"/>
              <a:chExt cx="1124" cy="46"/>
            </a:xfrm>
          </p:grpSpPr>
          <p:sp>
            <p:nvSpPr>
              <p:cNvPr id="32943" name="Freeform 29"/>
              <p:cNvSpPr>
                <a:spLocks/>
              </p:cNvSpPr>
              <p:nvPr/>
            </p:nvSpPr>
            <p:spPr bwMode="auto">
              <a:xfrm>
                <a:off x="2109" y="3736"/>
                <a:ext cx="231" cy="16"/>
              </a:xfrm>
              <a:custGeom>
                <a:avLst/>
                <a:gdLst>
                  <a:gd name="T0" fmla="*/ 0 w 231"/>
                  <a:gd name="T1" fmla="*/ 6 h 16"/>
                  <a:gd name="T2" fmla="*/ 0 w 231"/>
                  <a:gd name="T3" fmla="*/ 11 h 16"/>
                  <a:gd name="T4" fmla="*/ 9 w 231"/>
                  <a:gd name="T5" fmla="*/ 6 h 16"/>
                  <a:gd name="T6" fmla="*/ 9 w 231"/>
                  <a:gd name="T7" fmla="*/ 6 h 16"/>
                  <a:gd name="T8" fmla="*/ 9 w 231"/>
                  <a:gd name="T9" fmla="*/ 6 h 16"/>
                  <a:gd name="T10" fmla="*/ 17 w 231"/>
                  <a:gd name="T11" fmla="*/ 6 h 16"/>
                  <a:gd name="T12" fmla="*/ 17 w 231"/>
                  <a:gd name="T13" fmla="*/ 0 h 16"/>
                  <a:gd name="T14" fmla="*/ 17 w 231"/>
                  <a:gd name="T15" fmla="*/ 0 h 16"/>
                  <a:gd name="T16" fmla="*/ 26 w 231"/>
                  <a:gd name="T17" fmla="*/ 11 h 16"/>
                  <a:gd name="T18" fmla="*/ 26 w 231"/>
                  <a:gd name="T19" fmla="*/ 6 h 16"/>
                  <a:gd name="T20" fmla="*/ 35 w 231"/>
                  <a:gd name="T21" fmla="*/ 11 h 16"/>
                  <a:gd name="T22" fmla="*/ 35 w 231"/>
                  <a:gd name="T23" fmla="*/ 11 h 16"/>
                  <a:gd name="T24" fmla="*/ 35 w 231"/>
                  <a:gd name="T25" fmla="*/ 0 h 16"/>
                  <a:gd name="T26" fmla="*/ 44 w 231"/>
                  <a:gd name="T27" fmla="*/ 0 h 16"/>
                  <a:gd name="T28" fmla="*/ 44 w 231"/>
                  <a:gd name="T29" fmla="*/ 11 h 16"/>
                  <a:gd name="T30" fmla="*/ 53 w 231"/>
                  <a:gd name="T31" fmla="*/ 0 h 16"/>
                  <a:gd name="T32" fmla="*/ 53 w 231"/>
                  <a:gd name="T33" fmla="*/ 0 h 16"/>
                  <a:gd name="T34" fmla="*/ 53 w 231"/>
                  <a:gd name="T35" fmla="*/ 6 h 16"/>
                  <a:gd name="T36" fmla="*/ 62 w 231"/>
                  <a:gd name="T37" fmla="*/ 0 h 16"/>
                  <a:gd name="T38" fmla="*/ 62 w 231"/>
                  <a:gd name="T39" fmla="*/ 6 h 16"/>
                  <a:gd name="T40" fmla="*/ 71 w 231"/>
                  <a:gd name="T41" fmla="*/ 6 h 16"/>
                  <a:gd name="T42" fmla="*/ 71 w 231"/>
                  <a:gd name="T43" fmla="*/ 6 h 16"/>
                  <a:gd name="T44" fmla="*/ 71 w 231"/>
                  <a:gd name="T45" fmla="*/ 0 h 16"/>
                  <a:gd name="T46" fmla="*/ 79 w 231"/>
                  <a:gd name="T47" fmla="*/ 11 h 16"/>
                  <a:gd name="T48" fmla="*/ 79 w 231"/>
                  <a:gd name="T49" fmla="*/ 0 h 16"/>
                  <a:gd name="T50" fmla="*/ 88 w 231"/>
                  <a:gd name="T51" fmla="*/ 0 h 16"/>
                  <a:gd name="T52" fmla="*/ 97 w 231"/>
                  <a:gd name="T53" fmla="*/ 0 h 16"/>
                  <a:gd name="T54" fmla="*/ 106 w 231"/>
                  <a:gd name="T55" fmla="*/ 0 h 16"/>
                  <a:gd name="T56" fmla="*/ 106 w 231"/>
                  <a:gd name="T57" fmla="*/ 11 h 16"/>
                  <a:gd name="T58" fmla="*/ 115 w 231"/>
                  <a:gd name="T59" fmla="*/ 6 h 16"/>
                  <a:gd name="T60" fmla="*/ 124 w 231"/>
                  <a:gd name="T61" fmla="*/ 0 h 16"/>
                  <a:gd name="T62" fmla="*/ 124 w 231"/>
                  <a:gd name="T63" fmla="*/ 0 h 16"/>
                  <a:gd name="T64" fmla="*/ 124 w 231"/>
                  <a:gd name="T65" fmla="*/ 6 h 16"/>
                  <a:gd name="T66" fmla="*/ 132 w 231"/>
                  <a:gd name="T67" fmla="*/ 0 h 16"/>
                  <a:gd name="T68" fmla="*/ 132 w 231"/>
                  <a:gd name="T69" fmla="*/ 0 h 16"/>
                  <a:gd name="T70" fmla="*/ 141 w 231"/>
                  <a:gd name="T71" fmla="*/ 6 h 16"/>
                  <a:gd name="T72" fmla="*/ 141 w 231"/>
                  <a:gd name="T73" fmla="*/ 0 h 16"/>
                  <a:gd name="T74" fmla="*/ 141 w 231"/>
                  <a:gd name="T75" fmla="*/ 6 h 16"/>
                  <a:gd name="T76" fmla="*/ 151 w 231"/>
                  <a:gd name="T77" fmla="*/ 0 h 16"/>
                  <a:gd name="T78" fmla="*/ 151 w 231"/>
                  <a:gd name="T79" fmla="*/ 6 h 16"/>
                  <a:gd name="T80" fmla="*/ 160 w 231"/>
                  <a:gd name="T81" fmla="*/ 6 h 16"/>
                  <a:gd name="T82" fmla="*/ 160 w 231"/>
                  <a:gd name="T83" fmla="*/ 0 h 16"/>
                  <a:gd name="T84" fmla="*/ 160 w 231"/>
                  <a:gd name="T85" fmla="*/ 0 h 16"/>
                  <a:gd name="T86" fmla="*/ 169 w 231"/>
                  <a:gd name="T87" fmla="*/ 0 h 16"/>
                  <a:gd name="T88" fmla="*/ 169 w 231"/>
                  <a:gd name="T89" fmla="*/ 11 h 16"/>
                  <a:gd name="T90" fmla="*/ 169 w 231"/>
                  <a:gd name="T91" fmla="*/ 0 h 16"/>
                  <a:gd name="T92" fmla="*/ 178 w 231"/>
                  <a:gd name="T93" fmla="*/ 0 h 16"/>
                  <a:gd name="T94" fmla="*/ 178 w 231"/>
                  <a:gd name="T95" fmla="*/ 0 h 16"/>
                  <a:gd name="T96" fmla="*/ 187 w 231"/>
                  <a:gd name="T97" fmla="*/ 0 h 16"/>
                  <a:gd name="T98" fmla="*/ 187 w 231"/>
                  <a:gd name="T99" fmla="*/ 6 h 16"/>
                  <a:gd name="T100" fmla="*/ 187 w 231"/>
                  <a:gd name="T101" fmla="*/ 0 h 16"/>
                  <a:gd name="T102" fmla="*/ 196 w 231"/>
                  <a:gd name="T103" fmla="*/ 0 h 16"/>
                  <a:gd name="T104" fmla="*/ 196 w 231"/>
                  <a:gd name="T105" fmla="*/ 0 h 16"/>
                  <a:gd name="T106" fmla="*/ 204 w 231"/>
                  <a:gd name="T107" fmla="*/ 0 h 16"/>
                  <a:gd name="T108" fmla="*/ 204 w 231"/>
                  <a:gd name="T109" fmla="*/ 11 h 16"/>
                  <a:gd name="T110" fmla="*/ 213 w 231"/>
                  <a:gd name="T111" fmla="*/ 16 h 16"/>
                  <a:gd name="T112" fmla="*/ 213 w 231"/>
                  <a:gd name="T113" fmla="*/ 11 h 16"/>
                  <a:gd name="T114" fmla="*/ 213 w 231"/>
                  <a:gd name="T115" fmla="*/ 0 h 16"/>
                  <a:gd name="T116" fmla="*/ 222 w 231"/>
                  <a:gd name="T117" fmla="*/ 6 h 16"/>
                  <a:gd name="T118" fmla="*/ 222 w 231"/>
                  <a:gd name="T119" fmla="*/ 6 h 16"/>
                  <a:gd name="T120" fmla="*/ 222 w 231"/>
                  <a:gd name="T121" fmla="*/ 6 h 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1" h="16">
                    <a:moveTo>
                      <a:pt x="0" y="0"/>
                    </a:moveTo>
                    <a:lnTo>
                      <a:pt x="0" y="6"/>
                    </a:lnTo>
                    <a:lnTo>
                      <a:pt x="0" y="0"/>
                    </a:lnTo>
                    <a:lnTo>
                      <a:pt x="0" y="11"/>
                    </a:lnTo>
                    <a:lnTo>
                      <a:pt x="0" y="0"/>
                    </a:lnTo>
                    <a:lnTo>
                      <a:pt x="9" y="6"/>
                    </a:lnTo>
                    <a:lnTo>
                      <a:pt x="9" y="11"/>
                    </a:lnTo>
                    <a:lnTo>
                      <a:pt x="9" y="6"/>
                    </a:lnTo>
                    <a:lnTo>
                      <a:pt x="17" y="16"/>
                    </a:lnTo>
                    <a:lnTo>
                      <a:pt x="17" y="6"/>
                    </a:lnTo>
                    <a:lnTo>
                      <a:pt x="17" y="11"/>
                    </a:lnTo>
                    <a:lnTo>
                      <a:pt x="17" y="0"/>
                    </a:lnTo>
                    <a:lnTo>
                      <a:pt x="26" y="11"/>
                    </a:lnTo>
                    <a:lnTo>
                      <a:pt x="26" y="6"/>
                    </a:lnTo>
                    <a:lnTo>
                      <a:pt x="26" y="0"/>
                    </a:lnTo>
                    <a:lnTo>
                      <a:pt x="35" y="11"/>
                    </a:lnTo>
                    <a:lnTo>
                      <a:pt x="35" y="0"/>
                    </a:lnTo>
                    <a:lnTo>
                      <a:pt x="35" y="11"/>
                    </a:lnTo>
                    <a:lnTo>
                      <a:pt x="35" y="0"/>
                    </a:lnTo>
                    <a:lnTo>
                      <a:pt x="44" y="6"/>
                    </a:lnTo>
                    <a:lnTo>
                      <a:pt x="44" y="0"/>
                    </a:lnTo>
                    <a:lnTo>
                      <a:pt x="44" y="6"/>
                    </a:lnTo>
                    <a:lnTo>
                      <a:pt x="44" y="11"/>
                    </a:lnTo>
                    <a:lnTo>
                      <a:pt x="44" y="6"/>
                    </a:lnTo>
                    <a:lnTo>
                      <a:pt x="53" y="0"/>
                    </a:lnTo>
                    <a:lnTo>
                      <a:pt x="53" y="6"/>
                    </a:lnTo>
                    <a:lnTo>
                      <a:pt x="53" y="0"/>
                    </a:lnTo>
                    <a:lnTo>
                      <a:pt x="53" y="6"/>
                    </a:lnTo>
                    <a:lnTo>
                      <a:pt x="62" y="11"/>
                    </a:lnTo>
                    <a:lnTo>
                      <a:pt x="62" y="0"/>
                    </a:lnTo>
                    <a:lnTo>
                      <a:pt x="62" y="6"/>
                    </a:lnTo>
                    <a:lnTo>
                      <a:pt x="62" y="0"/>
                    </a:lnTo>
                    <a:lnTo>
                      <a:pt x="71" y="6"/>
                    </a:lnTo>
                    <a:lnTo>
                      <a:pt x="71" y="0"/>
                    </a:lnTo>
                    <a:lnTo>
                      <a:pt x="79" y="6"/>
                    </a:lnTo>
                    <a:lnTo>
                      <a:pt x="79" y="11"/>
                    </a:lnTo>
                    <a:lnTo>
                      <a:pt x="79" y="0"/>
                    </a:lnTo>
                    <a:lnTo>
                      <a:pt x="88" y="6"/>
                    </a:lnTo>
                    <a:lnTo>
                      <a:pt x="88" y="0"/>
                    </a:lnTo>
                    <a:lnTo>
                      <a:pt x="97" y="0"/>
                    </a:lnTo>
                    <a:lnTo>
                      <a:pt x="106" y="0"/>
                    </a:lnTo>
                    <a:lnTo>
                      <a:pt x="106" y="6"/>
                    </a:lnTo>
                    <a:lnTo>
                      <a:pt x="106" y="11"/>
                    </a:lnTo>
                    <a:lnTo>
                      <a:pt x="115" y="11"/>
                    </a:lnTo>
                    <a:lnTo>
                      <a:pt x="115" y="6"/>
                    </a:lnTo>
                    <a:lnTo>
                      <a:pt x="115" y="11"/>
                    </a:lnTo>
                    <a:lnTo>
                      <a:pt x="124" y="0"/>
                    </a:lnTo>
                    <a:lnTo>
                      <a:pt x="124" y="6"/>
                    </a:lnTo>
                    <a:lnTo>
                      <a:pt x="132" y="6"/>
                    </a:lnTo>
                    <a:lnTo>
                      <a:pt x="132" y="0"/>
                    </a:lnTo>
                    <a:lnTo>
                      <a:pt x="132" y="6"/>
                    </a:lnTo>
                    <a:lnTo>
                      <a:pt x="132" y="0"/>
                    </a:lnTo>
                    <a:lnTo>
                      <a:pt x="141" y="6"/>
                    </a:lnTo>
                    <a:lnTo>
                      <a:pt x="141" y="0"/>
                    </a:lnTo>
                    <a:lnTo>
                      <a:pt x="141" y="6"/>
                    </a:lnTo>
                    <a:lnTo>
                      <a:pt x="151" y="6"/>
                    </a:lnTo>
                    <a:lnTo>
                      <a:pt x="151" y="0"/>
                    </a:lnTo>
                    <a:lnTo>
                      <a:pt x="151" y="6"/>
                    </a:lnTo>
                    <a:lnTo>
                      <a:pt x="160" y="6"/>
                    </a:lnTo>
                    <a:lnTo>
                      <a:pt x="160" y="0"/>
                    </a:lnTo>
                    <a:lnTo>
                      <a:pt x="160" y="6"/>
                    </a:lnTo>
                    <a:lnTo>
                      <a:pt x="160" y="0"/>
                    </a:lnTo>
                    <a:lnTo>
                      <a:pt x="160" y="6"/>
                    </a:lnTo>
                    <a:lnTo>
                      <a:pt x="169" y="0"/>
                    </a:lnTo>
                    <a:lnTo>
                      <a:pt x="169" y="11"/>
                    </a:lnTo>
                    <a:lnTo>
                      <a:pt x="169" y="0"/>
                    </a:lnTo>
                    <a:lnTo>
                      <a:pt x="178" y="0"/>
                    </a:lnTo>
                    <a:lnTo>
                      <a:pt x="178" y="6"/>
                    </a:lnTo>
                    <a:lnTo>
                      <a:pt x="178" y="0"/>
                    </a:lnTo>
                    <a:lnTo>
                      <a:pt x="187" y="0"/>
                    </a:lnTo>
                    <a:lnTo>
                      <a:pt x="187" y="6"/>
                    </a:lnTo>
                    <a:lnTo>
                      <a:pt x="187" y="11"/>
                    </a:lnTo>
                    <a:lnTo>
                      <a:pt x="187" y="0"/>
                    </a:lnTo>
                    <a:lnTo>
                      <a:pt x="196" y="0"/>
                    </a:lnTo>
                    <a:lnTo>
                      <a:pt x="196" y="6"/>
                    </a:lnTo>
                    <a:lnTo>
                      <a:pt x="196" y="0"/>
                    </a:lnTo>
                    <a:lnTo>
                      <a:pt x="196" y="6"/>
                    </a:lnTo>
                    <a:lnTo>
                      <a:pt x="204" y="0"/>
                    </a:lnTo>
                    <a:lnTo>
                      <a:pt x="204" y="6"/>
                    </a:lnTo>
                    <a:lnTo>
                      <a:pt x="204" y="11"/>
                    </a:lnTo>
                    <a:lnTo>
                      <a:pt x="213" y="16"/>
                    </a:lnTo>
                    <a:lnTo>
                      <a:pt x="213" y="11"/>
                    </a:lnTo>
                    <a:lnTo>
                      <a:pt x="213" y="0"/>
                    </a:lnTo>
                    <a:lnTo>
                      <a:pt x="222" y="0"/>
                    </a:lnTo>
                    <a:lnTo>
                      <a:pt x="222" y="6"/>
                    </a:lnTo>
                    <a:lnTo>
                      <a:pt x="222" y="0"/>
                    </a:lnTo>
                    <a:lnTo>
                      <a:pt x="222" y="6"/>
                    </a:lnTo>
                    <a:lnTo>
                      <a:pt x="231" y="0"/>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4" name="Freeform 30"/>
              <p:cNvSpPr>
                <a:spLocks/>
              </p:cNvSpPr>
              <p:nvPr/>
            </p:nvSpPr>
            <p:spPr bwMode="auto">
              <a:xfrm>
                <a:off x="2586" y="3706"/>
                <a:ext cx="647" cy="36"/>
              </a:xfrm>
              <a:custGeom>
                <a:avLst/>
                <a:gdLst>
                  <a:gd name="T0" fmla="*/ 0 w 376"/>
                  <a:gd name="T1" fmla="*/ 0 h 77"/>
                  <a:gd name="T2" fmla="*/ 4779 w 376"/>
                  <a:gd name="T3" fmla="*/ 0 h 77"/>
                  <a:gd name="T4" fmla="*/ 4779 w 376"/>
                  <a:gd name="T5" fmla="*/ 0 h 77"/>
                  <a:gd name="T6" fmla="*/ 9368 w 376"/>
                  <a:gd name="T7" fmla="*/ 0 h 77"/>
                  <a:gd name="T8" fmla="*/ 9368 w 376"/>
                  <a:gd name="T9" fmla="*/ 0 h 77"/>
                  <a:gd name="T10" fmla="*/ 13537 w 376"/>
                  <a:gd name="T11" fmla="*/ 0 h 77"/>
                  <a:gd name="T12" fmla="*/ 17982 w 376"/>
                  <a:gd name="T13" fmla="*/ 0 h 77"/>
                  <a:gd name="T14" fmla="*/ 17982 w 376"/>
                  <a:gd name="T15" fmla="*/ 0 h 77"/>
                  <a:gd name="T16" fmla="*/ 23294 w 376"/>
                  <a:gd name="T17" fmla="*/ 0 h 77"/>
                  <a:gd name="T18" fmla="*/ 23294 w 376"/>
                  <a:gd name="T19" fmla="*/ 0 h 77"/>
                  <a:gd name="T20" fmla="*/ 27738 w 376"/>
                  <a:gd name="T21" fmla="*/ 0 h 77"/>
                  <a:gd name="T22" fmla="*/ 27738 w 376"/>
                  <a:gd name="T23" fmla="*/ 0 h 77"/>
                  <a:gd name="T24" fmla="*/ 37027 w 376"/>
                  <a:gd name="T25" fmla="*/ 0 h 77"/>
                  <a:gd name="T26" fmla="*/ 41136 w 376"/>
                  <a:gd name="T27" fmla="*/ 0 h 77"/>
                  <a:gd name="T28" fmla="*/ 45737 w 376"/>
                  <a:gd name="T29" fmla="*/ 0 h 77"/>
                  <a:gd name="T30" fmla="*/ 50530 w 376"/>
                  <a:gd name="T31" fmla="*/ 0 h 77"/>
                  <a:gd name="T32" fmla="*/ 55260 w 376"/>
                  <a:gd name="T33" fmla="*/ 0 h 77"/>
                  <a:gd name="T34" fmla="*/ 64641 w 376"/>
                  <a:gd name="T35" fmla="*/ 0 h 77"/>
                  <a:gd name="T36" fmla="*/ 68973 w 376"/>
                  <a:gd name="T37" fmla="*/ 0 h 77"/>
                  <a:gd name="T38" fmla="*/ 73803 w 376"/>
                  <a:gd name="T39" fmla="*/ 0 h 77"/>
                  <a:gd name="T40" fmla="*/ 78299 w 376"/>
                  <a:gd name="T41" fmla="*/ 0 h 77"/>
                  <a:gd name="T42" fmla="*/ 83096 w 376"/>
                  <a:gd name="T43" fmla="*/ 0 h 77"/>
                  <a:gd name="T44" fmla="*/ 87558 w 376"/>
                  <a:gd name="T45" fmla="*/ 0 h 77"/>
                  <a:gd name="T46" fmla="*/ 96308 w 376"/>
                  <a:gd name="T47" fmla="*/ 0 h 77"/>
                  <a:gd name="T48" fmla="*/ 101095 w 376"/>
                  <a:gd name="T49" fmla="*/ 0 h 77"/>
                  <a:gd name="T50" fmla="*/ 105814 w 376"/>
                  <a:gd name="T51" fmla="*/ 0 h 77"/>
                  <a:gd name="T52" fmla="*/ 110461 w 376"/>
                  <a:gd name="T53" fmla="*/ 0 h 77"/>
                  <a:gd name="T54" fmla="*/ 115207 w 376"/>
                  <a:gd name="T55" fmla="*/ 0 h 77"/>
                  <a:gd name="T56" fmla="*/ 119979 w 376"/>
                  <a:gd name="T57" fmla="*/ 0 h 77"/>
                  <a:gd name="T58" fmla="*/ 124441 w 376"/>
                  <a:gd name="T59" fmla="*/ 0 h 77"/>
                  <a:gd name="T60" fmla="*/ 133623 w 376"/>
                  <a:gd name="T61" fmla="*/ 0 h 77"/>
                  <a:gd name="T62" fmla="*/ 138026 w 376"/>
                  <a:gd name="T63" fmla="*/ 0 h 77"/>
                  <a:gd name="T64" fmla="*/ 142987 w 376"/>
                  <a:gd name="T65" fmla="*/ 0 h 77"/>
                  <a:gd name="T66" fmla="*/ 147738 w 376"/>
                  <a:gd name="T67" fmla="*/ 0 h 77"/>
                  <a:gd name="T68" fmla="*/ 152282 w 376"/>
                  <a:gd name="T69" fmla="*/ 0 h 77"/>
                  <a:gd name="T70" fmla="*/ 156357 w 376"/>
                  <a:gd name="T71" fmla="*/ 0 h 77"/>
                  <a:gd name="T72" fmla="*/ 165721 w 376"/>
                  <a:gd name="T73" fmla="*/ 0 h 77"/>
                  <a:gd name="T74" fmla="*/ 170507 w 376"/>
                  <a:gd name="T75" fmla="*/ 0 h 77"/>
                  <a:gd name="T76" fmla="*/ 175017 w 376"/>
                  <a:gd name="T77" fmla="*/ 0 h 77"/>
                  <a:gd name="T78" fmla="*/ 179725 w 376"/>
                  <a:gd name="T79" fmla="*/ 0 h 77"/>
                  <a:gd name="T80" fmla="*/ 184085 w 376"/>
                  <a:gd name="T81" fmla="*/ 0 h 77"/>
                  <a:gd name="T82" fmla="*/ 193484 w 376"/>
                  <a:gd name="T83" fmla="*/ 0 h 77"/>
                  <a:gd name="T84" fmla="*/ 198242 w 376"/>
                  <a:gd name="T85" fmla="*/ 0 h 77"/>
                  <a:gd name="T86" fmla="*/ 202743 w 376"/>
                  <a:gd name="T87" fmla="*/ 0 h 77"/>
                  <a:gd name="T88" fmla="*/ 207537 w 376"/>
                  <a:gd name="T89" fmla="*/ 0 h 77"/>
                  <a:gd name="T90" fmla="*/ 211466 w 376"/>
                  <a:gd name="T91" fmla="*/ 0 h 77"/>
                  <a:gd name="T92" fmla="*/ 216182 w 376"/>
                  <a:gd name="T93" fmla="*/ 0 h 77"/>
                  <a:gd name="T94" fmla="*/ 225536 w 376"/>
                  <a:gd name="T95" fmla="*/ 0 h 77"/>
                  <a:gd name="T96" fmla="*/ 230265 w 376"/>
                  <a:gd name="T97" fmla="*/ 0 h 77"/>
                  <a:gd name="T98" fmla="*/ 235269 w 376"/>
                  <a:gd name="T99" fmla="*/ 0 h 77"/>
                  <a:gd name="T100" fmla="*/ 239294 w 376"/>
                  <a:gd name="T101" fmla="*/ 0 h 77"/>
                  <a:gd name="T102" fmla="*/ 244019 w 376"/>
                  <a:gd name="T103" fmla="*/ 0 h 77"/>
                  <a:gd name="T104" fmla="*/ 248818 w 376"/>
                  <a:gd name="T105" fmla="*/ 0 h 77"/>
                  <a:gd name="T106" fmla="*/ 248818 w 376"/>
                  <a:gd name="T107" fmla="*/ 0 h 77"/>
                  <a:gd name="T108" fmla="*/ 253287 w 376"/>
                  <a:gd name="T109" fmla="*/ 0 h 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6" h="77">
                    <a:moveTo>
                      <a:pt x="0" y="11"/>
                    </a:moveTo>
                    <a:lnTo>
                      <a:pt x="0" y="11"/>
                    </a:lnTo>
                    <a:lnTo>
                      <a:pt x="0" y="0"/>
                    </a:lnTo>
                    <a:lnTo>
                      <a:pt x="0" y="11"/>
                    </a:lnTo>
                    <a:lnTo>
                      <a:pt x="7" y="11"/>
                    </a:lnTo>
                    <a:lnTo>
                      <a:pt x="7" y="22"/>
                    </a:lnTo>
                    <a:lnTo>
                      <a:pt x="7" y="11"/>
                    </a:lnTo>
                    <a:lnTo>
                      <a:pt x="14" y="22"/>
                    </a:lnTo>
                    <a:lnTo>
                      <a:pt x="14" y="33"/>
                    </a:lnTo>
                    <a:lnTo>
                      <a:pt x="14" y="22"/>
                    </a:lnTo>
                    <a:lnTo>
                      <a:pt x="20" y="22"/>
                    </a:lnTo>
                    <a:lnTo>
                      <a:pt x="20" y="11"/>
                    </a:lnTo>
                    <a:lnTo>
                      <a:pt x="20" y="22"/>
                    </a:lnTo>
                    <a:lnTo>
                      <a:pt x="27" y="22"/>
                    </a:lnTo>
                    <a:lnTo>
                      <a:pt x="34" y="11"/>
                    </a:lnTo>
                    <a:lnTo>
                      <a:pt x="34" y="22"/>
                    </a:lnTo>
                    <a:lnTo>
                      <a:pt x="41" y="22"/>
                    </a:lnTo>
                    <a:lnTo>
                      <a:pt x="41" y="33"/>
                    </a:lnTo>
                    <a:lnTo>
                      <a:pt x="48" y="33"/>
                    </a:lnTo>
                    <a:lnTo>
                      <a:pt x="55" y="33"/>
                    </a:lnTo>
                    <a:lnTo>
                      <a:pt x="55" y="22"/>
                    </a:lnTo>
                    <a:lnTo>
                      <a:pt x="61" y="33"/>
                    </a:lnTo>
                    <a:lnTo>
                      <a:pt x="61" y="22"/>
                    </a:lnTo>
                    <a:lnTo>
                      <a:pt x="68" y="33"/>
                    </a:lnTo>
                    <a:lnTo>
                      <a:pt x="68" y="55"/>
                    </a:lnTo>
                    <a:lnTo>
                      <a:pt x="75" y="44"/>
                    </a:lnTo>
                    <a:lnTo>
                      <a:pt x="82" y="44"/>
                    </a:lnTo>
                    <a:lnTo>
                      <a:pt x="82" y="33"/>
                    </a:lnTo>
                    <a:lnTo>
                      <a:pt x="89" y="33"/>
                    </a:lnTo>
                    <a:lnTo>
                      <a:pt x="96" y="44"/>
                    </a:lnTo>
                    <a:lnTo>
                      <a:pt x="96" y="33"/>
                    </a:lnTo>
                    <a:lnTo>
                      <a:pt x="102" y="44"/>
                    </a:lnTo>
                    <a:lnTo>
                      <a:pt x="109" y="44"/>
                    </a:lnTo>
                    <a:lnTo>
                      <a:pt x="116" y="33"/>
                    </a:lnTo>
                    <a:lnTo>
                      <a:pt x="116" y="44"/>
                    </a:lnTo>
                    <a:lnTo>
                      <a:pt x="123" y="44"/>
                    </a:lnTo>
                    <a:lnTo>
                      <a:pt x="130" y="33"/>
                    </a:lnTo>
                    <a:lnTo>
                      <a:pt x="130" y="44"/>
                    </a:lnTo>
                    <a:lnTo>
                      <a:pt x="130" y="55"/>
                    </a:lnTo>
                    <a:lnTo>
                      <a:pt x="137" y="44"/>
                    </a:lnTo>
                    <a:lnTo>
                      <a:pt x="143" y="44"/>
                    </a:lnTo>
                    <a:lnTo>
                      <a:pt x="150" y="44"/>
                    </a:lnTo>
                    <a:lnTo>
                      <a:pt x="157" y="44"/>
                    </a:lnTo>
                    <a:lnTo>
                      <a:pt x="164" y="44"/>
                    </a:lnTo>
                    <a:lnTo>
                      <a:pt x="171" y="44"/>
                    </a:lnTo>
                    <a:lnTo>
                      <a:pt x="178" y="44"/>
                    </a:lnTo>
                    <a:lnTo>
                      <a:pt x="185" y="55"/>
                    </a:lnTo>
                    <a:lnTo>
                      <a:pt x="185" y="44"/>
                    </a:lnTo>
                    <a:lnTo>
                      <a:pt x="185" y="33"/>
                    </a:lnTo>
                    <a:lnTo>
                      <a:pt x="191" y="44"/>
                    </a:lnTo>
                    <a:lnTo>
                      <a:pt x="198" y="44"/>
                    </a:lnTo>
                    <a:lnTo>
                      <a:pt x="198" y="55"/>
                    </a:lnTo>
                    <a:lnTo>
                      <a:pt x="198" y="44"/>
                    </a:lnTo>
                    <a:lnTo>
                      <a:pt x="205" y="33"/>
                    </a:lnTo>
                    <a:lnTo>
                      <a:pt x="205" y="55"/>
                    </a:lnTo>
                    <a:lnTo>
                      <a:pt x="205" y="44"/>
                    </a:lnTo>
                    <a:lnTo>
                      <a:pt x="212" y="55"/>
                    </a:lnTo>
                    <a:lnTo>
                      <a:pt x="219" y="44"/>
                    </a:lnTo>
                    <a:lnTo>
                      <a:pt x="219" y="55"/>
                    </a:lnTo>
                    <a:lnTo>
                      <a:pt x="226" y="55"/>
                    </a:lnTo>
                    <a:lnTo>
                      <a:pt x="232" y="66"/>
                    </a:lnTo>
                    <a:lnTo>
                      <a:pt x="232" y="44"/>
                    </a:lnTo>
                    <a:lnTo>
                      <a:pt x="232" y="66"/>
                    </a:lnTo>
                    <a:lnTo>
                      <a:pt x="239" y="55"/>
                    </a:lnTo>
                    <a:lnTo>
                      <a:pt x="246" y="55"/>
                    </a:lnTo>
                    <a:lnTo>
                      <a:pt x="246" y="77"/>
                    </a:lnTo>
                    <a:lnTo>
                      <a:pt x="253" y="55"/>
                    </a:lnTo>
                    <a:lnTo>
                      <a:pt x="253" y="44"/>
                    </a:lnTo>
                    <a:lnTo>
                      <a:pt x="260" y="55"/>
                    </a:lnTo>
                    <a:lnTo>
                      <a:pt x="260" y="44"/>
                    </a:lnTo>
                    <a:lnTo>
                      <a:pt x="267" y="55"/>
                    </a:lnTo>
                    <a:lnTo>
                      <a:pt x="267" y="44"/>
                    </a:lnTo>
                    <a:lnTo>
                      <a:pt x="273" y="66"/>
                    </a:lnTo>
                    <a:lnTo>
                      <a:pt x="273" y="55"/>
                    </a:lnTo>
                    <a:lnTo>
                      <a:pt x="273" y="44"/>
                    </a:lnTo>
                    <a:lnTo>
                      <a:pt x="280" y="55"/>
                    </a:lnTo>
                    <a:lnTo>
                      <a:pt x="287" y="44"/>
                    </a:lnTo>
                    <a:lnTo>
                      <a:pt x="287" y="66"/>
                    </a:lnTo>
                    <a:lnTo>
                      <a:pt x="287" y="44"/>
                    </a:lnTo>
                    <a:lnTo>
                      <a:pt x="294" y="55"/>
                    </a:lnTo>
                    <a:lnTo>
                      <a:pt x="294" y="66"/>
                    </a:lnTo>
                    <a:lnTo>
                      <a:pt x="301" y="66"/>
                    </a:lnTo>
                    <a:lnTo>
                      <a:pt x="301" y="55"/>
                    </a:lnTo>
                    <a:lnTo>
                      <a:pt x="308" y="55"/>
                    </a:lnTo>
                    <a:lnTo>
                      <a:pt x="308" y="66"/>
                    </a:lnTo>
                    <a:lnTo>
                      <a:pt x="314" y="77"/>
                    </a:lnTo>
                    <a:lnTo>
                      <a:pt x="314" y="66"/>
                    </a:lnTo>
                    <a:lnTo>
                      <a:pt x="321" y="66"/>
                    </a:lnTo>
                    <a:lnTo>
                      <a:pt x="321" y="44"/>
                    </a:lnTo>
                    <a:lnTo>
                      <a:pt x="328" y="55"/>
                    </a:lnTo>
                    <a:lnTo>
                      <a:pt x="328" y="66"/>
                    </a:lnTo>
                    <a:lnTo>
                      <a:pt x="335" y="55"/>
                    </a:lnTo>
                    <a:lnTo>
                      <a:pt x="342" y="55"/>
                    </a:lnTo>
                    <a:lnTo>
                      <a:pt x="349" y="66"/>
                    </a:lnTo>
                    <a:lnTo>
                      <a:pt x="349" y="55"/>
                    </a:lnTo>
                    <a:lnTo>
                      <a:pt x="355" y="66"/>
                    </a:lnTo>
                    <a:lnTo>
                      <a:pt x="355" y="55"/>
                    </a:lnTo>
                    <a:lnTo>
                      <a:pt x="362" y="55"/>
                    </a:lnTo>
                    <a:lnTo>
                      <a:pt x="362" y="66"/>
                    </a:lnTo>
                    <a:lnTo>
                      <a:pt x="369" y="66"/>
                    </a:lnTo>
                    <a:lnTo>
                      <a:pt x="376" y="55"/>
                    </a:lnTo>
                    <a:lnTo>
                      <a:pt x="376" y="66"/>
                    </a:lnTo>
                    <a:lnTo>
                      <a:pt x="376" y="77"/>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689183" name="Group 31"/>
          <p:cNvGrpSpPr>
            <a:grpSpLocks/>
          </p:cNvGrpSpPr>
          <p:nvPr/>
        </p:nvGrpSpPr>
        <p:grpSpPr bwMode="auto">
          <a:xfrm>
            <a:off x="3322638" y="5075238"/>
            <a:ext cx="969962" cy="309562"/>
            <a:chOff x="2094" y="3600"/>
            <a:chExt cx="1104" cy="142"/>
          </a:xfrm>
        </p:grpSpPr>
        <p:sp>
          <p:nvSpPr>
            <p:cNvPr id="32939" name="Freeform 32"/>
            <p:cNvSpPr>
              <a:spLocks/>
            </p:cNvSpPr>
            <p:nvPr/>
          </p:nvSpPr>
          <p:spPr bwMode="auto">
            <a:xfrm>
              <a:off x="2094" y="3715"/>
              <a:ext cx="221" cy="14"/>
            </a:xfrm>
            <a:custGeom>
              <a:avLst/>
              <a:gdLst>
                <a:gd name="T0" fmla="*/ 12 w 221"/>
                <a:gd name="T1" fmla="*/ 11 h 14"/>
                <a:gd name="T2" fmla="*/ 12 w 221"/>
                <a:gd name="T3" fmla="*/ 11 h 14"/>
                <a:gd name="T4" fmla="*/ 25 w 221"/>
                <a:gd name="T5" fmla="*/ 7 h 14"/>
                <a:gd name="T6" fmla="*/ 25 w 221"/>
                <a:gd name="T7" fmla="*/ 11 h 14"/>
                <a:gd name="T8" fmla="*/ 37 w 221"/>
                <a:gd name="T9" fmla="*/ 7 h 14"/>
                <a:gd name="T10" fmla="*/ 37 w 221"/>
                <a:gd name="T11" fmla="*/ 11 h 14"/>
                <a:gd name="T12" fmla="*/ 50 w 221"/>
                <a:gd name="T13" fmla="*/ 11 h 14"/>
                <a:gd name="T14" fmla="*/ 50 w 221"/>
                <a:gd name="T15" fmla="*/ 7 h 14"/>
                <a:gd name="T16" fmla="*/ 61 w 221"/>
                <a:gd name="T17" fmla="*/ 7 h 14"/>
                <a:gd name="T18" fmla="*/ 61 w 221"/>
                <a:gd name="T19" fmla="*/ 3 h 14"/>
                <a:gd name="T20" fmla="*/ 61 w 221"/>
                <a:gd name="T21" fmla="*/ 7 h 14"/>
                <a:gd name="T22" fmla="*/ 61 w 221"/>
                <a:gd name="T23" fmla="*/ 3 h 14"/>
                <a:gd name="T24" fmla="*/ 74 w 221"/>
                <a:gd name="T25" fmla="*/ 7 h 14"/>
                <a:gd name="T26" fmla="*/ 74 w 221"/>
                <a:gd name="T27" fmla="*/ 7 h 14"/>
                <a:gd name="T28" fmla="*/ 74 w 221"/>
                <a:gd name="T29" fmla="*/ 11 h 14"/>
                <a:gd name="T30" fmla="*/ 74 w 221"/>
                <a:gd name="T31" fmla="*/ 11 h 14"/>
                <a:gd name="T32" fmla="*/ 86 w 221"/>
                <a:gd name="T33" fmla="*/ 3 h 14"/>
                <a:gd name="T34" fmla="*/ 86 w 221"/>
                <a:gd name="T35" fmla="*/ 11 h 14"/>
                <a:gd name="T36" fmla="*/ 86 w 221"/>
                <a:gd name="T37" fmla="*/ 7 h 14"/>
                <a:gd name="T38" fmla="*/ 86 w 221"/>
                <a:gd name="T39" fmla="*/ 3 h 14"/>
                <a:gd name="T40" fmla="*/ 98 w 221"/>
                <a:gd name="T41" fmla="*/ 7 h 14"/>
                <a:gd name="T42" fmla="*/ 98 w 221"/>
                <a:gd name="T43" fmla="*/ 7 h 14"/>
                <a:gd name="T44" fmla="*/ 98 w 221"/>
                <a:gd name="T45" fmla="*/ 3 h 14"/>
                <a:gd name="T46" fmla="*/ 98 w 221"/>
                <a:gd name="T47" fmla="*/ 7 h 14"/>
                <a:gd name="T48" fmla="*/ 111 w 221"/>
                <a:gd name="T49" fmla="*/ 3 h 14"/>
                <a:gd name="T50" fmla="*/ 111 w 221"/>
                <a:gd name="T51" fmla="*/ 7 h 14"/>
                <a:gd name="T52" fmla="*/ 111 w 221"/>
                <a:gd name="T53" fmla="*/ 11 h 14"/>
                <a:gd name="T54" fmla="*/ 111 w 221"/>
                <a:gd name="T55" fmla="*/ 11 h 14"/>
                <a:gd name="T56" fmla="*/ 123 w 221"/>
                <a:gd name="T57" fmla="*/ 3 h 14"/>
                <a:gd name="T58" fmla="*/ 123 w 221"/>
                <a:gd name="T59" fmla="*/ 3 h 14"/>
                <a:gd name="T60" fmla="*/ 123 w 221"/>
                <a:gd name="T61" fmla="*/ 3 h 14"/>
                <a:gd name="T62" fmla="*/ 135 w 221"/>
                <a:gd name="T63" fmla="*/ 7 h 14"/>
                <a:gd name="T64" fmla="*/ 135 w 221"/>
                <a:gd name="T65" fmla="*/ 7 h 14"/>
                <a:gd name="T66" fmla="*/ 135 w 221"/>
                <a:gd name="T67" fmla="*/ 11 h 14"/>
                <a:gd name="T68" fmla="*/ 135 w 221"/>
                <a:gd name="T69" fmla="*/ 11 h 14"/>
                <a:gd name="T70" fmla="*/ 147 w 221"/>
                <a:gd name="T71" fmla="*/ 7 h 14"/>
                <a:gd name="T72" fmla="*/ 147 w 221"/>
                <a:gd name="T73" fmla="*/ 7 h 14"/>
                <a:gd name="T74" fmla="*/ 147 w 221"/>
                <a:gd name="T75" fmla="*/ 3 h 14"/>
                <a:gd name="T76" fmla="*/ 147 w 221"/>
                <a:gd name="T77" fmla="*/ 11 h 14"/>
                <a:gd name="T78" fmla="*/ 160 w 221"/>
                <a:gd name="T79" fmla="*/ 3 h 14"/>
                <a:gd name="T80" fmla="*/ 160 w 221"/>
                <a:gd name="T81" fmla="*/ 7 h 14"/>
                <a:gd name="T82" fmla="*/ 160 w 221"/>
                <a:gd name="T83" fmla="*/ 3 h 14"/>
                <a:gd name="T84" fmla="*/ 160 w 221"/>
                <a:gd name="T85" fmla="*/ 3 h 14"/>
                <a:gd name="T86" fmla="*/ 172 w 221"/>
                <a:gd name="T87" fmla="*/ 11 h 14"/>
                <a:gd name="T88" fmla="*/ 172 w 221"/>
                <a:gd name="T89" fmla="*/ 3 h 14"/>
                <a:gd name="T90" fmla="*/ 172 w 221"/>
                <a:gd name="T91" fmla="*/ 7 h 14"/>
                <a:gd name="T92" fmla="*/ 172 w 221"/>
                <a:gd name="T93" fmla="*/ 3 h 14"/>
                <a:gd name="T94" fmla="*/ 184 w 221"/>
                <a:gd name="T95" fmla="*/ 3 h 14"/>
                <a:gd name="T96" fmla="*/ 184 w 221"/>
                <a:gd name="T97" fmla="*/ 7 h 14"/>
                <a:gd name="T98" fmla="*/ 184 w 221"/>
                <a:gd name="T99" fmla="*/ 7 h 14"/>
                <a:gd name="T100" fmla="*/ 184 w 221"/>
                <a:gd name="T101" fmla="*/ 7 h 14"/>
                <a:gd name="T102" fmla="*/ 196 w 221"/>
                <a:gd name="T103" fmla="*/ 3 h 14"/>
                <a:gd name="T104" fmla="*/ 196 w 221"/>
                <a:gd name="T105" fmla="*/ 3 h 14"/>
                <a:gd name="T106" fmla="*/ 196 w 221"/>
                <a:gd name="T107" fmla="*/ 7 h 14"/>
                <a:gd name="T108" fmla="*/ 196 w 221"/>
                <a:gd name="T109" fmla="*/ 3 h 14"/>
                <a:gd name="T110" fmla="*/ 209 w 221"/>
                <a:gd name="T111" fmla="*/ 3 h 14"/>
                <a:gd name="T112" fmla="*/ 209 w 221"/>
                <a:gd name="T113" fmla="*/ 11 h 14"/>
                <a:gd name="T114" fmla="*/ 209 w 221"/>
                <a:gd name="T115" fmla="*/ 14 h 14"/>
                <a:gd name="T116" fmla="*/ 221 w 221"/>
                <a:gd name="T117" fmla="*/ 11 h 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1" h="14">
                  <a:moveTo>
                    <a:pt x="0" y="7"/>
                  </a:moveTo>
                  <a:lnTo>
                    <a:pt x="12" y="11"/>
                  </a:lnTo>
                  <a:lnTo>
                    <a:pt x="25" y="7"/>
                  </a:lnTo>
                  <a:lnTo>
                    <a:pt x="25" y="11"/>
                  </a:lnTo>
                  <a:lnTo>
                    <a:pt x="37" y="7"/>
                  </a:lnTo>
                  <a:lnTo>
                    <a:pt x="37" y="11"/>
                  </a:lnTo>
                  <a:lnTo>
                    <a:pt x="37" y="3"/>
                  </a:lnTo>
                  <a:lnTo>
                    <a:pt x="50" y="11"/>
                  </a:lnTo>
                  <a:lnTo>
                    <a:pt x="50" y="7"/>
                  </a:lnTo>
                  <a:lnTo>
                    <a:pt x="61" y="7"/>
                  </a:lnTo>
                  <a:lnTo>
                    <a:pt x="61" y="3"/>
                  </a:lnTo>
                  <a:lnTo>
                    <a:pt x="61" y="7"/>
                  </a:lnTo>
                  <a:lnTo>
                    <a:pt x="61" y="11"/>
                  </a:lnTo>
                  <a:lnTo>
                    <a:pt x="61" y="3"/>
                  </a:lnTo>
                  <a:lnTo>
                    <a:pt x="74" y="7"/>
                  </a:lnTo>
                  <a:lnTo>
                    <a:pt x="74" y="11"/>
                  </a:lnTo>
                  <a:lnTo>
                    <a:pt x="74" y="7"/>
                  </a:lnTo>
                  <a:lnTo>
                    <a:pt x="74" y="11"/>
                  </a:lnTo>
                  <a:lnTo>
                    <a:pt x="86" y="3"/>
                  </a:lnTo>
                  <a:lnTo>
                    <a:pt x="86" y="11"/>
                  </a:lnTo>
                  <a:lnTo>
                    <a:pt x="86" y="7"/>
                  </a:lnTo>
                  <a:lnTo>
                    <a:pt x="86" y="3"/>
                  </a:lnTo>
                  <a:lnTo>
                    <a:pt x="98" y="11"/>
                  </a:lnTo>
                  <a:lnTo>
                    <a:pt x="98" y="7"/>
                  </a:lnTo>
                  <a:lnTo>
                    <a:pt x="98" y="3"/>
                  </a:lnTo>
                  <a:lnTo>
                    <a:pt x="98" y="7"/>
                  </a:lnTo>
                  <a:lnTo>
                    <a:pt x="98" y="3"/>
                  </a:lnTo>
                  <a:lnTo>
                    <a:pt x="98" y="7"/>
                  </a:lnTo>
                  <a:lnTo>
                    <a:pt x="111" y="3"/>
                  </a:lnTo>
                  <a:lnTo>
                    <a:pt x="111" y="7"/>
                  </a:lnTo>
                  <a:lnTo>
                    <a:pt x="111" y="11"/>
                  </a:lnTo>
                  <a:lnTo>
                    <a:pt x="111" y="7"/>
                  </a:lnTo>
                  <a:lnTo>
                    <a:pt x="111" y="11"/>
                  </a:lnTo>
                  <a:lnTo>
                    <a:pt x="123" y="11"/>
                  </a:lnTo>
                  <a:lnTo>
                    <a:pt x="123" y="3"/>
                  </a:lnTo>
                  <a:lnTo>
                    <a:pt x="135" y="7"/>
                  </a:lnTo>
                  <a:lnTo>
                    <a:pt x="135" y="11"/>
                  </a:lnTo>
                  <a:lnTo>
                    <a:pt x="135" y="7"/>
                  </a:lnTo>
                  <a:lnTo>
                    <a:pt x="135" y="3"/>
                  </a:lnTo>
                  <a:lnTo>
                    <a:pt x="135" y="11"/>
                  </a:lnTo>
                  <a:lnTo>
                    <a:pt x="135" y="3"/>
                  </a:lnTo>
                  <a:lnTo>
                    <a:pt x="135" y="11"/>
                  </a:lnTo>
                  <a:lnTo>
                    <a:pt x="135" y="3"/>
                  </a:lnTo>
                  <a:lnTo>
                    <a:pt x="147" y="7"/>
                  </a:lnTo>
                  <a:lnTo>
                    <a:pt x="147" y="3"/>
                  </a:lnTo>
                  <a:lnTo>
                    <a:pt x="147" y="7"/>
                  </a:lnTo>
                  <a:lnTo>
                    <a:pt x="147" y="3"/>
                  </a:lnTo>
                  <a:lnTo>
                    <a:pt x="147" y="7"/>
                  </a:lnTo>
                  <a:lnTo>
                    <a:pt x="147" y="11"/>
                  </a:lnTo>
                  <a:lnTo>
                    <a:pt x="147" y="7"/>
                  </a:lnTo>
                  <a:lnTo>
                    <a:pt x="160" y="3"/>
                  </a:lnTo>
                  <a:lnTo>
                    <a:pt x="160" y="7"/>
                  </a:lnTo>
                  <a:lnTo>
                    <a:pt x="160" y="3"/>
                  </a:lnTo>
                  <a:lnTo>
                    <a:pt x="160" y="0"/>
                  </a:lnTo>
                  <a:lnTo>
                    <a:pt x="172" y="11"/>
                  </a:lnTo>
                  <a:lnTo>
                    <a:pt x="172" y="3"/>
                  </a:lnTo>
                  <a:lnTo>
                    <a:pt x="172" y="7"/>
                  </a:lnTo>
                  <a:lnTo>
                    <a:pt x="172" y="3"/>
                  </a:lnTo>
                  <a:lnTo>
                    <a:pt x="184" y="3"/>
                  </a:lnTo>
                  <a:lnTo>
                    <a:pt x="184" y="7"/>
                  </a:lnTo>
                  <a:lnTo>
                    <a:pt x="196" y="3"/>
                  </a:lnTo>
                  <a:lnTo>
                    <a:pt x="196" y="7"/>
                  </a:lnTo>
                  <a:lnTo>
                    <a:pt x="196" y="3"/>
                  </a:lnTo>
                  <a:lnTo>
                    <a:pt x="196" y="7"/>
                  </a:lnTo>
                  <a:lnTo>
                    <a:pt x="196" y="3"/>
                  </a:lnTo>
                  <a:lnTo>
                    <a:pt x="209" y="3"/>
                  </a:lnTo>
                  <a:lnTo>
                    <a:pt x="209" y="11"/>
                  </a:lnTo>
                  <a:lnTo>
                    <a:pt x="209" y="14"/>
                  </a:lnTo>
                  <a:lnTo>
                    <a:pt x="221" y="11"/>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0" name="Freeform 33"/>
            <p:cNvSpPr>
              <a:spLocks/>
            </p:cNvSpPr>
            <p:nvPr/>
          </p:nvSpPr>
          <p:spPr bwMode="auto">
            <a:xfrm>
              <a:off x="2307" y="3600"/>
              <a:ext cx="891" cy="142"/>
            </a:xfrm>
            <a:custGeom>
              <a:avLst/>
              <a:gdLst>
                <a:gd name="T0" fmla="*/ 1464 w 600"/>
                <a:gd name="T1" fmla="*/ 0 h 312"/>
                <a:gd name="T2" fmla="*/ 3320 w 600"/>
                <a:gd name="T3" fmla="*/ 0 h 312"/>
                <a:gd name="T4" fmla="*/ 4283 w 600"/>
                <a:gd name="T5" fmla="*/ 0 h 312"/>
                <a:gd name="T6" fmla="*/ 5282 w 600"/>
                <a:gd name="T7" fmla="*/ 0 h 312"/>
                <a:gd name="T8" fmla="*/ 6234 w 600"/>
                <a:gd name="T9" fmla="*/ 0 h 312"/>
                <a:gd name="T10" fmla="*/ 7119 w 600"/>
                <a:gd name="T11" fmla="*/ 0 h 312"/>
                <a:gd name="T12" fmla="*/ 8043 w 600"/>
                <a:gd name="T13" fmla="*/ 0 h 312"/>
                <a:gd name="T14" fmla="*/ 10007 w 600"/>
                <a:gd name="T15" fmla="*/ 0 h 312"/>
                <a:gd name="T16" fmla="*/ 10872 w 600"/>
                <a:gd name="T17" fmla="*/ 0 h 312"/>
                <a:gd name="T18" fmla="*/ 11944 w 600"/>
                <a:gd name="T19" fmla="*/ 0 h 312"/>
                <a:gd name="T20" fmla="*/ 12876 w 600"/>
                <a:gd name="T21" fmla="*/ 0 h 312"/>
                <a:gd name="T22" fmla="*/ 13756 w 600"/>
                <a:gd name="T23" fmla="*/ 0 h 312"/>
                <a:gd name="T24" fmla="*/ 14710 w 600"/>
                <a:gd name="T25" fmla="*/ 0 h 312"/>
                <a:gd name="T26" fmla="*/ 16645 w 600"/>
                <a:gd name="T27" fmla="*/ 0 h 312"/>
                <a:gd name="T28" fmla="*/ 17568 w 600"/>
                <a:gd name="T29" fmla="*/ 0 h 312"/>
                <a:gd name="T30" fmla="*/ 18522 w 600"/>
                <a:gd name="T31" fmla="*/ 0 h 312"/>
                <a:gd name="T32" fmla="*/ 19501 w 600"/>
                <a:gd name="T33" fmla="*/ 0 h 312"/>
                <a:gd name="T34" fmla="*/ 20428 w 600"/>
                <a:gd name="T35" fmla="*/ 0 h 312"/>
                <a:gd name="T36" fmla="*/ 21378 w 600"/>
                <a:gd name="T37" fmla="*/ 0 h 312"/>
                <a:gd name="T38" fmla="*/ 23313 w 600"/>
                <a:gd name="T39" fmla="*/ 0 h 312"/>
                <a:gd name="T40" fmla="*/ 24272 w 600"/>
                <a:gd name="T41" fmla="*/ 0 h 312"/>
                <a:gd name="T42" fmla="*/ 25190 w 600"/>
                <a:gd name="T43" fmla="*/ 0 h 312"/>
                <a:gd name="T44" fmla="*/ 26231 w 600"/>
                <a:gd name="T45" fmla="*/ 0 h 312"/>
                <a:gd name="T46" fmla="*/ 27103 w 600"/>
                <a:gd name="T47" fmla="*/ 0 h 312"/>
                <a:gd name="T48" fmla="*/ 28077 w 600"/>
                <a:gd name="T49" fmla="*/ 0 h 312"/>
                <a:gd name="T50" fmla="*/ 30033 w 600"/>
                <a:gd name="T51" fmla="*/ 0 h 312"/>
                <a:gd name="T52" fmla="*/ 30931 w 600"/>
                <a:gd name="T53" fmla="*/ 0 h 312"/>
                <a:gd name="T54" fmla="*/ 31809 w 600"/>
                <a:gd name="T55" fmla="*/ 0 h 312"/>
                <a:gd name="T56" fmla="*/ 32905 w 600"/>
                <a:gd name="T57" fmla="*/ 0 h 312"/>
                <a:gd name="T58" fmla="*/ 33877 w 600"/>
                <a:gd name="T59" fmla="*/ 0 h 312"/>
                <a:gd name="T60" fmla="*/ 34679 w 600"/>
                <a:gd name="T61" fmla="*/ 0 h 312"/>
                <a:gd name="T62" fmla="*/ 36706 w 600"/>
                <a:gd name="T63" fmla="*/ 0 h 312"/>
                <a:gd name="T64" fmla="*/ 37654 w 600"/>
                <a:gd name="T65" fmla="*/ 0 h 312"/>
                <a:gd name="T66" fmla="*/ 38515 w 600"/>
                <a:gd name="T67" fmla="*/ 0 h 312"/>
                <a:gd name="T68" fmla="*/ 39445 w 600"/>
                <a:gd name="T69" fmla="*/ 0 h 312"/>
                <a:gd name="T70" fmla="*/ 40527 w 600"/>
                <a:gd name="T71" fmla="*/ 0 h 312"/>
                <a:gd name="T72" fmla="*/ 41409 w 600"/>
                <a:gd name="T73" fmla="*/ 0 h 312"/>
                <a:gd name="T74" fmla="*/ 42282 w 600"/>
                <a:gd name="T75" fmla="*/ 0 h 312"/>
                <a:gd name="T76" fmla="*/ 44292 w 600"/>
                <a:gd name="T77" fmla="*/ 0 h 312"/>
                <a:gd name="T78" fmla="*/ 45192 w 600"/>
                <a:gd name="T79" fmla="*/ 0 h 312"/>
                <a:gd name="T80" fmla="*/ 46124 w 600"/>
                <a:gd name="T81" fmla="*/ 0 h 312"/>
                <a:gd name="T82" fmla="*/ 47143 w 600"/>
                <a:gd name="T83" fmla="*/ 0 h 312"/>
                <a:gd name="T84" fmla="*/ 48075 w 600"/>
                <a:gd name="T85" fmla="*/ 0 h 312"/>
                <a:gd name="T86" fmla="*/ 49020 w 600"/>
                <a:gd name="T87" fmla="*/ 0 h 312"/>
                <a:gd name="T88" fmla="*/ 50965 w 600"/>
                <a:gd name="T89" fmla="*/ 0 h 312"/>
                <a:gd name="T90" fmla="*/ 51917 w 600"/>
                <a:gd name="T91" fmla="*/ 0 h 312"/>
                <a:gd name="T92" fmla="*/ 52802 w 600"/>
                <a:gd name="T93" fmla="*/ 0 h 312"/>
                <a:gd name="T94" fmla="*/ 53843 w 600"/>
                <a:gd name="T95" fmla="*/ 0 h 312"/>
                <a:gd name="T96" fmla="*/ 54747 w 600"/>
                <a:gd name="T97" fmla="*/ 0 h 312"/>
                <a:gd name="T98" fmla="*/ 55690 w 600"/>
                <a:gd name="T99" fmla="*/ 0 h 312"/>
                <a:gd name="T100" fmla="*/ 57627 w 600"/>
                <a:gd name="T101" fmla="*/ 0 h 312"/>
                <a:gd name="T102" fmla="*/ 58576 w 600"/>
                <a:gd name="T103" fmla="*/ 0 h 312"/>
                <a:gd name="T104" fmla="*/ 59458 w 600"/>
                <a:gd name="T105" fmla="*/ 0 h 312"/>
                <a:gd name="T106" fmla="*/ 60410 w 600"/>
                <a:gd name="T107" fmla="*/ 0 h 312"/>
                <a:gd name="T108" fmla="*/ 61424 w 600"/>
                <a:gd name="T109" fmla="*/ 0 h 312"/>
                <a:gd name="T110" fmla="*/ 62328 w 600"/>
                <a:gd name="T111" fmla="*/ 0 h 312"/>
                <a:gd name="T112" fmla="*/ 64301 w 600"/>
                <a:gd name="T113" fmla="*/ 0 h 312"/>
                <a:gd name="T114" fmla="*/ 65184 w 600"/>
                <a:gd name="T115" fmla="*/ 0 h 312"/>
                <a:gd name="T116" fmla="*/ 66129 w 600"/>
                <a:gd name="T117" fmla="*/ 0 h 312"/>
                <a:gd name="T118" fmla="*/ 68062 w 600"/>
                <a:gd name="T119" fmla="*/ 0 h 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00" h="312">
                  <a:moveTo>
                    <a:pt x="1" y="268"/>
                  </a:moveTo>
                  <a:cubicBezTo>
                    <a:pt x="0" y="312"/>
                    <a:pt x="12" y="191"/>
                    <a:pt x="13" y="167"/>
                  </a:cubicBezTo>
                  <a:lnTo>
                    <a:pt x="13" y="95"/>
                  </a:lnTo>
                  <a:lnTo>
                    <a:pt x="13" y="72"/>
                  </a:lnTo>
                  <a:lnTo>
                    <a:pt x="13" y="36"/>
                  </a:lnTo>
                  <a:lnTo>
                    <a:pt x="13" y="0"/>
                  </a:lnTo>
                  <a:lnTo>
                    <a:pt x="13" y="12"/>
                  </a:lnTo>
                  <a:lnTo>
                    <a:pt x="13" y="24"/>
                  </a:lnTo>
                  <a:lnTo>
                    <a:pt x="13" y="48"/>
                  </a:lnTo>
                  <a:lnTo>
                    <a:pt x="21" y="24"/>
                  </a:lnTo>
                  <a:lnTo>
                    <a:pt x="21" y="36"/>
                  </a:lnTo>
                  <a:lnTo>
                    <a:pt x="21" y="24"/>
                  </a:lnTo>
                  <a:lnTo>
                    <a:pt x="21" y="36"/>
                  </a:lnTo>
                  <a:lnTo>
                    <a:pt x="21" y="12"/>
                  </a:lnTo>
                  <a:lnTo>
                    <a:pt x="21" y="24"/>
                  </a:lnTo>
                  <a:lnTo>
                    <a:pt x="21" y="12"/>
                  </a:lnTo>
                  <a:lnTo>
                    <a:pt x="29" y="0"/>
                  </a:lnTo>
                  <a:lnTo>
                    <a:pt x="29" y="24"/>
                  </a:lnTo>
                  <a:lnTo>
                    <a:pt x="37" y="24"/>
                  </a:lnTo>
                  <a:lnTo>
                    <a:pt x="37" y="12"/>
                  </a:lnTo>
                  <a:lnTo>
                    <a:pt x="37" y="36"/>
                  </a:lnTo>
                  <a:lnTo>
                    <a:pt x="37" y="24"/>
                  </a:lnTo>
                  <a:lnTo>
                    <a:pt x="37" y="48"/>
                  </a:lnTo>
                  <a:lnTo>
                    <a:pt x="37" y="36"/>
                  </a:lnTo>
                  <a:lnTo>
                    <a:pt x="46" y="24"/>
                  </a:lnTo>
                  <a:lnTo>
                    <a:pt x="46" y="36"/>
                  </a:lnTo>
                  <a:lnTo>
                    <a:pt x="46" y="59"/>
                  </a:lnTo>
                  <a:lnTo>
                    <a:pt x="46" y="48"/>
                  </a:lnTo>
                  <a:lnTo>
                    <a:pt x="46" y="72"/>
                  </a:lnTo>
                  <a:lnTo>
                    <a:pt x="46" y="59"/>
                  </a:lnTo>
                  <a:lnTo>
                    <a:pt x="54" y="59"/>
                  </a:lnTo>
                  <a:lnTo>
                    <a:pt x="54" y="72"/>
                  </a:lnTo>
                  <a:lnTo>
                    <a:pt x="54" y="83"/>
                  </a:lnTo>
                  <a:lnTo>
                    <a:pt x="54" y="72"/>
                  </a:lnTo>
                  <a:lnTo>
                    <a:pt x="62" y="83"/>
                  </a:lnTo>
                  <a:lnTo>
                    <a:pt x="62" y="72"/>
                  </a:lnTo>
                  <a:lnTo>
                    <a:pt x="62" y="83"/>
                  </a:lnTo>
                  <a:lnTo>
                    <a:pt x="62" y="95"/>
                  </a:lnTo>
                  <a:lnTo>
                    <a:pt x="70" y="95"/>
                  </a:lnTo>
                  <a:lnTo>
                    <a:pt x="70" y="119"/>
                  </a:lnTo>
                  <a:lnTo>
                    <a:pt x="70" y="107"/>
                  </a:lnTo>
                  <a:lnTo>
                    <a:pt x="70" y="95"/>
                  </a:lnTo>
                  <a:lnTo>
                    <a:pt x="70" y="107"/>
                  </a:lnTo>
                  <a:lnTo>
                    <a:pt x="79" y="95"/>
                  </a:lnTo>
                  <a:lnTo>
                    <a:pt x="79" y="107"/>
                  </a:lnTo>
                  <a:lnTo>
                    <a:pt x="79" y="95"/>
                  </a:lnTo>
                  <a:lnTo>
                    <a:pt x="79" y="107"/>
                  </a:lnTo>
                  <a:lnTo>
                    <a:pt x="87" y="107"/>
                  </a:lnTo>
                  <a:lnTo>
                    <a:pt x="87" y="131"/>
                  </a:lnTo>
                  <a:lnTo>
                    <a:pt x="87" y="107"/>
                  </a:lnTo>
                  <a:lnTo>
                    <a:pt x="87" y="131"/>
                  </a:lnTo>
                  <a:lnTo>
                    <a:pt x="87" y="119"/>
                  </a:lnTo>
                  <a:lnTo>
                    <a:pt x="87" y="131"/>
                  </a:lnTo>
                  <a:lnTo>
                    <a:pt x="95" y="131"/>
                  </a:lnTo>
                  <a:lnTo>
                    <a:pt x="95" y="119"/>
                  </a:lnTo>
                  <a:lnTo>
                    <a:pt x="95" y="107"/>
                  </a:lnTo>
                  <a:lnTo>
                    <a:pt x="95" y="131"/>
                  </a:lnTo>
                  <a:lnTo>
                    <a:pt x="95" y="119"/>
                  </a:lnTo>
                  <a:lnTo>
                    <a:pt x="95" y="131"/>
                  </a:lnTo>
                  <a:lnTo>
                    <a:pt x="104" y="131"/>
                  </a:lnTo>
                  <a:lnTo>
                    <a:pt x="112" y="143"/>
                  </a:lnTo>
                  <a:lnTo>
                    <a:pt x="112" y="131"/>
                  </a:lnTo>
                  <a:lnTo>
                    <a:pt x="112" y="143"/>
                  </a:lnTo>
                  <a:lnTo>
                    <a:pt x="112" y="154"/>
                  </a:lnTo>
                  <a:lnTo>
                    <a:pt x="112" y="131"/>
                  </a:lnTo>
                  <a:lnTo>
                    <a:pt x="112" y="143"/>
                  </a:lnTo>
                  <a:lnTo>
                    <a:pt x="120" y="143"/>
                  </a:lnTo>
                  <a:lnTo>
                    <a:pt x="120" y="131"/>
                  </a:lnTo>
                  <a:lnTo>
                    <a:pt x="120" y="154"/>
                  </a:lnTo>
                  <a:lnTo>
                    <a:pt x="120" y="167"/>
                  </a:lnTo>
                  <a:lnTo>
                    <a:pt x="120" y="154"/>
                  </a:lnTo>
                  <a:lnTo>
                    <a:pt x="128" y="143"/>
                  </a:lnTo>
                  <a:lnTo>
                    <a:pt x="128" y="154"/>
                  </a:lnTo>
                  <a:lnTo>
                    <a:pt x="128" y="167"/>
                  </a:lnTo>
                  <a:lnTo>
                    <a:pt x="128" y="154"/>
                  </a:lnTo>
                  <a:lnTo>
                    <a:pt x="128" y="167"/>
                  </a:lnTo>
                  <a:lnTo>
                    <a:pt x="128" y="179"/>
                  </a:lnTo>
                  <a:lnTo>
                    <a:pt x="137" y="154"/>
                  </a:lnTo>
                  <a:lnTo>
                    <a:pt x="137" y="179"/>
                  </a:lnTo>
                  <a:lnTo>
                    <a:pt x="137" y="154"/>
                  </a:lnTo>
                  <a:lnTo>
                    <a:pt x="137" y="167"/>
                  </a:lnTo>
                  <a:lnTo>
                    <a:pt x="137" y="154"/>
                  </a:lnTo>
                  <a:lnTo>
                    <a:pt x="145" y="167"/>
                  </a:lnTo>
                  <a:lnTo>
                    <a:pt x="145" y="179"/>
                  </a:lnTo>
                  <a:lnTo>
                    <a:pt x="145" y="167"/>
                  </a:lnTo>
                  <a:lnTo>
                    <a:pt x="145" y="154"/>
                  </a:lnTo>
                  <a:lnTo>
                    <a:pt x="145" y="167"/>
                  </a:lnTo>
                  <a:lnTo>
                    <a:pt x="145" y="179"/>
                  </a:lnTo>
                  <a:lnTo>
                    <a:pt x="153" y="179"/>
                  </a:lnTo>
                  <a:lnTo>
                    <a:pt x="153" y="167"/>
                  </a:lnTo>
                  <a:lnTo>
                    <a:pt x="153" y="179"/>
                  </a:lnTo>
                  <a:lnTo>
                    <a:pt x="153" y="167"/>
                  </a:lnTo>
                  <a:lnTo>
                    <a:pt x="153" y="179"/>
                  </a:lnTo>
                  <a:lnTo>
                    <a:pt x="161" y="179"/>
                  </a:lnTo>
                  <a:lnTo>
                    <a:pt x="161" y="190"/>
                  </a:lnTo>
                  <a:lnTo>
                    <a:pt x="161" y="179"/>
                  </a:lnTo>
                  <a:lnTo>
                    <a:pt x="161" y="202"/>
                  </a:lnTo>
                  <a:lnTo>
                    <a:pt x="161" y="179"/>
                  </a:lnTo>
                  <a:lnTo>
                    <a:pt x="170" y="179"/>
                  </a:lnTo>
                  <a:lnTo>
                    <a:pt x="170" y="190"/>
                  </a:lnTo>
                  <a:lnTo>
                    <a:pt x="170" y="179"/>
                  </a:lnTo>
                  <a:lnTo>
                    <a:pt x="170" y="190"/>
                  </a:lnTo>
                  <a:lnTo>
                    <a:pt x="178" y="179"/>
                  </a:lnTo>
                  <a:lnTo>
                    <a:pt x="178" y="190"/>
                  </a:lnTo>
                  <a:lnTo>
                    <a:pt x="178" y="179"/>
                  </a:lnTo>
                  <a:lnTo>
                    <a:pt x="178" y="202"/>
                  </a:lnTo>
                  <a:lnTo>
                    <a:pt x="186" y="190"/>
                  </a:lnTo>
                  <a:lnTo>
                    <a:pt x="186" y="179"/>
                  </a:lnTo>
                  <a:lnTo>
                    <a:pt x="186" y="190"/>
                  </a:lnTo>
                  <a:lnTo>
                    <a:pt x="186" y="179"/>
                  </a:lnTo>
                  <a:lnTo>
                    <a:pt x="186" y="190"/>
                  </a:lnTo>
                  <a:lnTo>
                    <a:pt x="186" y="179"/>
                  </a:lnTo>
                  <a:lnTo>
                    <a:pt x="195" y="190"/>
                  </a:lnTo>
                  <a:lnTo>
                    <a:pt x="195" y="202"/>
                  </a:lnTo>
                  <a:lnTo>
                    <a:pt x="195" y="190"/>
                  </a:lnTo>
                  <a:lnTo>
                    <a:pt x="195" y="202"/>
                  </a:lnTo>
                  <a:lnTo>
                    <a:pt x="195" y="190"/>
                  </a:lnTo>
                  <a:lnTo>
                    <a:pt x="195" y="202"/>
                  </a:lnTo>
                  <a:lnTo>
                    <a:pt x="195" y="190"/>
                  </a:lnTo>
                  <a:lnTo>
                    <a:pt x="203" y="202"/>
                  </a:lnTo>
                  <a:lnTo>
                    <a:pt x="203" y="190"/>
                  </a:lnTo>
                  <a:lnTo>
                    <a:pt x="203" y="202"/>
                  </a:lnTo>
                  <a:lnTo>
                    <a:pt x="211" y="202"/>
                  </a:lnTo>
                  <a:lnTo>
                    <a:pt x="219" y="202"/>
                  </a:lnTo>
                  <a:lnTo>
                    <a:pt x="219" y="190"/>
                  </a:lnTo>
                  <a:lnTo>
                    <a:pt x="219" y="202"/>
                  </a:lnTo>
                  <a:lnTo>
                    <a:pt x="219" y="190"/>
                  </a:lnTo>
                  <a:lnTo>
                    <a:pt x="228" y="202"/>
                  </a:lnTo>
                  <a:lnTo>
                    <a:pt x="228" y="215"/>
                  </a:lnTo>
                  <a:lnTo>
                    <a:pt x="228" y="202"/>
                  </a:lnTo>
                  <a:lnTo>
                    <a:pt x="228" y="215"/>
                  </a:lnTo>
                  <a:lnTo>
                    <a:pt x="228" y="202"/>
                  </a:lnTo>
                  <a:lnTo>
                    <a:pt x="236" y="202"/>
                  </a:lnTo>
                  <a:lnTo>
                    <a:pt x="236" y="215"/>
                  </a:lnTo>
                  <a:lnTo>
                    <a:pt x="236" y="202"/>
                  </a:lnTo>
                  <a:lnTo>
                    <a:pt x="236" y="215"/>
                  </a:lnTo>
                  <a:lnTo>
                    <a:pt x="236" y="202"/>
                  </a:lnTo>
                  <a:lnTo>
                    <a:pt x="244" y="202"/>
                  </a:lnTo>
                  <a:lnTo>
                    <a:pt x="244" y="215"/>
                  </a:lnTo>
                  <a:lnTo>
                    <a:pt x="244" y="202"/>
                  </a:lnTo>
                  <a:lnTo>
                    <a:pt x="244" y="215"/>
                  </a:lnTo>
                  <a:lnTo>
                    <a:pt x="244" y="202"/>
                  </a:lnTo>
                  <a:lnTo>
                    <a:pt x="252" y="202"/>
                  </a:lnTo>
                  <a:lnTo>
                    <a:pt x="252" y="226"/>
                  </a:lnTo>
                  <a:lnTo>
                    <a:pt x="252" y="215"/>
                  </a:lnTo>
                  <a:lnTo>
                    <a:pt x="252" y="202"/>
                  </a:lnTo>
                  <a:lnTo>
                    <a:pt x="252" y="215"/>
                  </a:lnTo>
                  <a:lnTo>
                    <a:pt x="252" y="226"/>
                  </a:lnTo>
                  <a:lnTo>
                    <a:pt x="261" y="226"/>
                  </a:lnTo>
                  <a:lnTo>
                    <a:pt x="261" y="215"/>
                  </a:lnTo>
                  <a:lnTo>
                    <a:pt x="261" y="226"/>
                  </a:lnTo>
                  <a:lnTo>
                    <a:pt x="261" y="202"/>
                  </a:lnTo>
                  <a:lnTo>
                    <a:pt x="261" y="226"/>
                  </a:lnTo>
                  <a:lnTo>
                    <a:pt x="261" y="215"/>
                  </a:lnTo>
                  <a:lnTo>
                    <a:pt x="261" y="226"/>
                  </a:lnTo>
                  <a:lnTo>
                    <a:pt x="269" y="215"/>
                  </a:lnTo>
                  <a:lnTo>
                    <a:pt x="269" y="202"/>
                  </a:lnTo>
                  <a:lnTo>
                    <a:pt x="269" y="215"/>
                  </a:lnTo>
                  <a:lnTo>
                    <a:pt x="269" y="202"/>
                  </a:lnTo>
                  <a:lnTo>
                    <a:pt x="269" y="215"/>
                  </a:lnTo>
                  <a:lnTo>
                    <a:pt x="269" y="202"/>
                  </a:lnTo>
                  <a:lnTo>
                    <a:pt x="277" y="215"/>
                  </a:lnTo>
                  <a:lnTo>
                    <a:pt x="277" y="226"/>
                  </a:lnTo>
                  <a:lnTo>
                    <a:pt x="277" y="215"/>
                  </a:lnTo>
                  <a:lnTo>
                    <a:pt x="277" y="202"/>
                  </a:lnTo>
                  <a:lnTo>
                    <a:pt x="286" y="226"/>
                  </a:lnTo>
                  <a:lnTo>
                    <a:pt x="286" y="215"/>
                  </a:lnTo>
                  <a:lnTo>
                    <a:pt x="286" y="226"/>
                  </a:lnTo>
                  <a:lnTo>
                    <a:pt x="286" y="202"/>
                  </a:lnTo>
                  <a:lnTo>
                    <a:pt x="286" y="215"/>
                  </a:lnTo>
                  <a:lnTo>
                    <a:pt x="286" y="249"/>
                  </a:lnTo>
                  <a:lnTo>
                    <a:pt x="294" y="215"/>
                  </a:lnTo>
                  <a:lnTo>
                    <a:pt x="294" y="238"/>
                  </a:lnTo>
                  <a:lnTo>
                    <a:pt x="294" y="215"/>
                  </a:lnTo>
                  <a:lnTo>
                    <a:pt x="294" y="238"/>
                  </a:lnTo>
                  <a:lnTo>
                    <a:pt x="294" y="226"/>
                  </a:lnTo>
                  <a:lnTo>
                    <a:pt x="294" y="215"/>
                  </a:lnTo>
                  <a:lnTo>
                    <a:pt x="302" y="238"/>
                  </a:lnTo>
                  <a:lnTo>
                    <a:pt x="302" y="226"/>
                  </a:lnTo>
                  <a:lnTo>
                    <a:pt x="302" y="238"/>
                  </a:lnTo>
                  <a:lnTo>
                    <a:pt x="302" y="226"/>
                  </a:lnTo>
                  <a:lnTo>
                    <a:pt x="302" y="238"/>
                  </a:lnTo>
                  <a:lnTo>
                    <a:pt x="302" y="226"/>
                  </a:lnTo>
                  <a:lnTo>
                    <a:pt x="310" y="238"/>
                  </a:lnTo>
                  <a:lnTo>
                    <a:pt x="310" y="226"/>
                  </a:lnTo>
                  <a:lnTo>
                    <a:pt x="310" y="215"/>
                  </a:lnTo>
                  <a:lnTo>
                    <a:pt x="310" y="226"/>
                  </a:lnTo>
                  <a:lnTo>
                    <a:pt x="319" y="226"/>
                  </a:lnTo>
                  <a:lnTo>
                    <a:pt x="319" y="215"/>
                  </a:lnTo>
                  <a:lnTo>
                    <a:pt x="319" y="238"/>
                  </a:lnTo>
                  <a:lnTo>
                    <a:pt x="319" y="226"/>
                  </a:lnTo>
                  <a:lnTo>
                    <a:pt x="319" y="238"/>
                  </a:lnTo>
                  <a:lnTo>
                    <a:pt x="319" y="226"/>
                  </a:lnTo>
                  <a:lnTo>
                    <a:pt x="327" y="226"/>
                  </a:lnTo>
                  <a:lnTo>
                    <a:pt x="327" y="238"/>
                  </a:lnTo>
                  <a:lnTo>
                    <a:pt x="327" y="226"/>
                  </a:lnTo>
                  <a:lnTo>
                    <a:pt x="335" y="215"/>
                  </a:lnTo>
                  <a:lnTo>
                    <a:pt x="335" y="238"/>
                  </a:lnTo>
                  <a:lnTo>
                    <a:pt x="335" y="226"/>
                  </a:lnTo>
                  <a:lnTo>
                    <a:pt x="335" y="238"/>
                  </a:lnTo>
                  <a:lnTo>
                    <a:pt x="335" y="249"/>
                  </a:lnTo>
                  <a:lnTo>
                    <a:pt x="335" y="238"/>
                  </a:lnTo>
                  <a:lnTo>
                    <a:pt x="335" y="226"/>
                  </a:lnTo>
                  <a:lnTo>
                    <a:pt x="343" y="238"/>
                  </a:lnTo>
                  <a:lnTo>
                    <a:pt x="343" y="226"/>
                  </a:lnTo>
                  <a:lnTo>
                    <a:pt x="343" y="238"/>
                  </a:lnTo>
                  <a:lnTo>
                    <a:pt x="352" y="238"/>
                  </a:lnTo>
                  <a:lnTo>
                    <a:pt x="352" y="226"/>
                  </a:lnTo>
                  <a:lnTo>
                    <a:pt x="352" y="238"/>
                  </a:lnTo>
                  <a:lnTo>
                    <a:pt x="352" y="249"/>
                  </a:lnTo>
                  <a:lnTo>
                    <a:pt x="352" y="238"/>
                  </a:lnTo>
                  <a:lnTo>
                    <a:pt x="352" y="226"/>
                  </a:lnTo>
                  <a:lnTo>
                    <a:pt x="360" y="238"/>
                  </a:lnTo>
                  <a:lnTo>
                    <a:pt x="360" y="249"/>
                  </a:lnTo>
                  <a:lnTo>
                    <a:pt x="360" y="238"/>
                  </a:lnTo>
                  <a:lnTo>
                    <a:pt x="360" y="226"/>
                  </a:lnTo>
                  <a:lnTo>
                    <a:pt x="368" y="238"/>
                  </a:lnTo>
                  <a:lnTo>
                    <a:pt x="368" y="215"/>
                  </a:lnTo>
                  <a:lnTo>
                    <a:pt x="368" y="226"/>
                  </a:lnTo>
                  <a:lnTo>
                    <a:pt x="368" y="249"/>
                  </a:lnTo>
                  <a:lnTo>
                    <a:pt x="368" y="238"/>
                  </a:lnTo>
                  <a:lnTo>
                    <a:pt x="368" y="249"/>
                  </a:lnTo>
                  <a:lnTo>
                    <a:pt x="368" y="226"/>
                  </a:lnTo>
                  <a:lnTo>
                    <a:pt x="368" y="238"/>
                  </a:lnTo>
                  <a:lnTo>
                    <a:pt x="377" y="238"/>
                  </a:lnTo>
                  <a:lnTo>
                    <a:pt x="377" y="249"/>
                  </a:lnTo>
                  <a:lnTo>
                    <a:pt x="377" y="238"/>
                  </a:lnTo>
                  <a:lnTo>
                    <a:pt x="377" y="249"/>
                  </a:lnTo>
                  <a:lnTo>
                    <a:pt x="385" y="238"/>
                  </a:lnTo>
                  <a:lnTo>
                    <a:pt x="385" y="249"/>
                  </a:lnTo>
                  <a:lnTo>
                    <a:pt x="385" y="238"/>
                  </a:lnTo>
                  <a:lnTo>
                    <a:pt x="385" y="249"/>
                  </a:lnTo>
                  <a:lnTo>
                    <a:pt x="393" y="238"/>
                  </a:lnTo>
                  <a:lnTo>
                    <a:pt x="393" y="249"/>
                  </a:lnTo>
                  <a:lnTo>
                    <a:pt x="393" y="238"/>
                  </a:lnTo>
                  <a:lnTo>
                    <a:pt x="393" y="249"/>
                  </a:lnTo>
                  <a:lnTo>
                    <a:pt x="401" y="238"/>
                  </a:lnTo>
                  <a:lnTo>
                    <a:pt x="401" y="226"/>
                  </a:lnTo>
                  <a:lnTo>
                    <a:pt x="401" y="238"/>
                  </a:lnTo>
                  <a:lnTo>
                    <a:pt x="401" y="249"/>
                  </a:lnTo>
                  <a:lnTo>
                    <a:pt x="401" y="238"/>
                  </a:lnTo>
                  <a:lnTo>
                    <a:pt x="410" y="238"/>
                  </a:lnTo>
                  <a:lnTo>
                    <a:pt x="410" y="249"/>
                  </a:lnTo>
                  <a:lnTo>
                    <a:pt x="410" y="238"/>
                  </a:lnTo>
                  <a:lnTo>
                    <a:pt x="410" y="249"/>
                  </a:lnTo>
                  <a:lnTo>
                    <a:pt x="410" y="238"/>
                  </a:lnTo>
                  <a:lnTo>
                    <a:pt x="410" y="249"/>
                  </a:lnTo>
                  <a:lnTo>
                    <a:pt x="418" y="238"/>
                  </a:lnTo>
                  <a:lnTo>
                    <a:pt x="418" y="249"/>
                  </a:lnTo>
                  <a:lnTo>
                    <a:pt x="418" y="238"/>
                  </a:lnTo>
                  <a:lnTo>
                    <a:pt x="426" y="249"/>
                  </a:lnTo>
                  <a:lnTo>
                    <a:pt x="426" y="238"/>
                  </a:lnTo>
                  <a:lnTo>
                    <a:pt x="426" y="249"/>
                  </a:lnTo>
                  <a:lnTo>
                    <a:pt x="426" y="238"/>
                  </a:lnTo>
                  <a:lnTo>
                    <a:pt x="434" y="249"/>
                  </a:lnTo>
                  <a:lnTo>
                    <a:pt x="434" y="262"/>
                  </a:lnTo>
                  <a:lnTo>
                    <a:pt x="434" y="249"/>
                  </a:lnTo>
                  <a:lnTo>
                    <a:pt x="443" y="249"/>
                  </a:lnTo>
                  <a:lnTo>
                    <a:pt x="443" y="262"/>
                  </a:lnTo>
                  <a:lnTo>
                    <a:pt x="443" y="249"/>
                  </a:lnTo>
                  <a:lnTo>
                    <a:pt x="451" y="249"/>
                  </a:lnTo>
                  <a:lnTo>
                    <a:pt x="451" y="274"/>
                  </a:lnTo>
                  <a:lnTo>
                    <a:pt x="451" y="249"/>
                  </a:lnTo>
                  <a:lnTo>
                    <a:pt x="451" y="238"/>
                  </a:lnTo>
                  <a:lnTo>
                    <a:pt x="451" y="249"/>
                  </a:lnTo>
                  <a:lnTo>
                    <a:pt x="451" y="262"/>
                  </a:lnTo>
                  <a:lnTo>
                    <a:pt x="451" y="249"/>
                  </a:lnTo>
                  <a:lnTo>
                    <a:pt x="459" y="249"/>
                  </a:lnTo>
                  <a:lnTo>
                    <a:pt x="459" y="262"/>
                  </a:lnTo>
                  <a:lnTo>
                    <a:pt x="459" y="249"/>
                  </a:lnTo>
                  <a:lnTo>
                    <a:pt x="459" y="262"/>
                  </a:lnTo>
                  <a:lnTo>
                    <a:pt x="468" y="249"/>
                  </a:lnTo>
                  <a:lnTo>
                    <a:pt x="468" y="262"/>
                  </a:lnTo>
                  <a:lnTo>
                    <a:pt x="468" y="249"/>
                  </a:lnTo>
                  <a:lnTo>
                    <a:pt x="468" y="262"/>
                  </a:lnTo>
                  <a:lnTo>
                    <a:pt x="468" y="249"/>
                  </a:lnTo>
                  <a:lnTo>
                    <a:pt x="476" y="249"/>
                  </a:lnTo>
                  <a:lnTo>
                    <a:pt x="476" y="238"/>
                  </a:lnTo>
                  <a:lnTo>
                    <a:pt x="476" y="249"/>
                  </a:lnTo>
                  <a:lnTo>
                    <a:pt x="484" y="249"/>
                  </a:lnTo>
                  <a:lnTo>
                    <a:pt x="492" y="249"/>
                  </a:lnTo>
                  <a:lnTo>
                    <a:pt x="492" y="274"/>
                  </a:lnTo>
                  <a:lnTo>
                    <a:pt x="492" y="249"/>
                  </a:lnTo>
                  <a:lnTo>
                    <a:pt x="501" y="249"/>
                  </a:lnTo>
                  <a:lnTo>
                    <a:pt x="509" y="249"/>
                  </a:lnTo>
                  <a:lnTo>
                    <a:pt x="509" y="262"/>
                  </a:lnTo>
                  <a:lnTo>
                    <a:pt x="509" y="249"/>
                  </a:lnTo>
                  <a:lnTo>
                    <a:pt x="509" y="238"/>
                  </a:lnTo>
                  <a:lnTo>
                    <a:pt x="509" y="249"/>
                  </a:lnTo>
                  <a:lnTo>
                    <a:pt x="517" y="249"/>
                  </a:lnTo>
                  <a:lnTo>
                    <a:pt x="517" y="262"/>
                  </a:lnTo>
                  <a:lnTo>
                    <a:pt x="517" y="249"/>
                  </a:lnTo>
                  <a:lnTo>
                    <a:pt x="517" y="262"/>
                  </a:lnTo>
                  <a:lnTo>
                    <a:pt x="517" y="249"/>
                  </a:lnTo>
                  <a:lnTo>
                    <a:pt x="517" y="262"/>
                  </a:lnTo>
                  <a:lnTo>
                    <a:pt x="525" y="249"/>
                  </a:lnTo>
                  <a:lnTo>
                    <a:pt x="525" y="274"/>
                  </a:lnTo>
                  <a:lnTo>
                    <a:pt x="525" y="249"/>
                  </a:lnTo>
                  <a:lnTo>
                    <a:pt x="534" y="249"/>
                  </a:lnTo>
                  <a:lnTo>
                    <a:pt x="534" y="262"/>
                  </a:lnTo>
                  <a:lnTo>
                    <a:pt x="534" y="249"/>
                  </a:lnTo>
                  <a:lnTo>
                    <a:pt x="534" y="262"/>
                  </a:lnTo>
                  <a:lnTo>
                    <a:pt x="542" y="249"/>
                  </a:lnTo>
                  <a:lnTo>
                    <a:pt x="542" y="262"/>
                  </a:lnTo>
                  <a:lnTo>
                    <a:pt x="542" y="249"/>
                  </a:lnTo>
                  <a:lnTo>
                    <a:pt x="550" y="249"/>
                  </a:lnTo>
                  <a:lnTo>
                    <a:pt x="550" y="262"/>
                  </a:lnTo>
                  <a:lnTo>
                    <a:pt x="550" y="249"/>
                  </a:lnTo>
                  <a:lnTo>
                    <a:pt x="559" y="249"/>
                  </a:lnTo>
                  <a:lnTo>
                    <a:pt x="559" y="262"/>
                  </a:lnTo>
                  <a:lnTo>
                    <a:pt x="559" y="249"/>
                  </a:lnTo>
                  <a:lnTo>
                    <a:pt x="559" y="262"/>
                  </a:lnTo>
                  <a:lnTo>
                    <a:pt x="559" y="249"/>
                  </a:lnTo>
                  <a:lnTo>
                    <a:pt x="567" y="249"/>
                  </a:lnTo>
                  <a:lnTo>
                    <a:pt x="567" y="262"/>
                  </a:lnTo>
                  <a:lnTo>
                    <a:pt x="567" y="249"/>
                  </a:lnTo>
                  <a:lnTo>
                    <a:pt x="567" y="274"/>
                  </a:lnTo>
                  <a:lnTo>
                    <a:pt x="575" y="249"/>
                  </a:lnTo>
                  <a:lnTo>
                    <a:pt x="575" y="274"/>
                  </a:lnTo>
                  <a:lnTo>
                    <a:pt x="575" y="249"/>
                  </a:lnTo>
                  <a:lnTo>
                    <a:pt x="575" y="262"/>
                  </a:lnTo>
                  <a:lnTo>
                    <a:pt x="575" y="249"/>
                  </a:lnTo>
                  <a:lnTo>
                    <a:pt x="575" y="262"/>
                  </a:lnTo>
                  <a:lnTo>
                    <a:pt x="583" y="249"/>
                  </a:lnTo>
                  <a:lnTo>
                    <a:pt x="583" y="262"/>
                  </a:lnTo>
                  <a:lnTo>
                    <a:pt x="592" y="262"/>
                  </a:lnTo>
                  <a:lnTo>
                    <a:pt x="592" y="249"/>
                  </a:lnTo>
                  <a:lnTo>
                    <a:pt x="592" y="262"/>
                  </a:lnTo>
                  <a:lnTo>
                    <a:pt x="600" y="249"/>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186" name="Group 34"/>
          <p:cNvGrpSpPr>
            <a:grpSpLocks/>
          </p:cNvGrpSpPr>
          <p:nvPr/>
        </p:nvGrpSpPr>
        <p:grpSpPr bwMode="auto">
          <a:xfrm>
            <a:off x="4364038" y="4662488"/>
            <a:ext cx="1096962" cy="246062"/>
            <a:chOff x="2992" y="3296"/>
            <a:chExt cx="926" cy="123"/>
          </a:xfrm>
        </p:grpSpPr>
        <p:sp>
          <p:nvSpPr>
            <p:cNvPr id="32937" name="Freeform 35"/>
            <p:cNvSpPr>
              <a:spLocks/>
            </p:cNvSpPr>
            <p:nvPr/>
          </p:nvSpPr>
          <p:spPr bwMode="auto">
            <a:xfrm>
              <a:off x="2992" y="3296"/>
              <a:ext cx="224" cy="36"/>
            </a:xfrm>
            <a:custGeom>
              <a:avLst/>
              <a:gdLst>
                <a:gd name="T0" fmla="*/ 8 w 224"/>
                <a:gd name="T1" fmla="*/ 27 h 36"/>
                <a:gd name="T2" fmla="*/ 16 w 224"/>
                <a:gd name="T3" fmla="*/ 27 h 36"/>
                <a:gd name="T4" fmla="*/ 24 w 224"/>
                <a:gd name="T5" fmla="*/ 27 h 36"/>
                <a:gd name="T6" fmla="*/ 32 w 224"/>
                <a:gd name="T7" fmla="*/ 27 h 36"/>
                <a:gd name="T8" fmla="*/ 40 w 224"/>
                <a:gd name="T9" fmla="*/ 27 h 36"/>
                <a:gd name="T10" fmla="*/ 48 w 224"/>
                <a:gd name="T11" fmla="*/ 18 h 36"/>
                <a:gd name="T12" fmla="*/ 48 w 224"/>
                <a:gd name="T13" fmla="*/ 18 h 36"/>
                <a:gd name="T14" fmla="*/ 56 w 224"/>
                <a:gd name="T15" fmla="*/ 27 h 36"/>
                <a:gd name="T16" fmla="*/ 64 w 224"/>
                <a:gd name="T17" fmla="*/ 18 h 36"/>
                <a:gd name="T18" fmla="*/ 72 w 224"/>
                <a:gd name="T19" fmla="*/ 27 h 36"/>
                <a:gd name="T20" fmla="*/ 80 w 224"/>
                <a:gd name="T21" fmla="*/ 0 h 36"/>
                <a:gd name="T22" fmla="*/ 88 w 224"/>
                <a:gd name="T23" fmla="*/ 27 h 36"/>
                <a:gd name="T24" fmla="*/ 96 w 224"/>
                <a:gd name="T25" fmla="*/ 27 h 36"/>
                <a:gd name="T26" fmla="*/ 104 w 224"/>
                <a:gd name="T27" fmla="*/ 27 h 36"/>
                <a:gd name="T28" fmla="*/ 112 w 224"/>
                <a:gd name="T29" fmla="*/ 18 h 36"/>
                <a:gd name="T30" fmla="*/ 120 w 224"/>
                <a:gd name="T31" fmla="*/ 9 h 36"/>
                <a:gd name="T32" fmla="*/ 128 w 224"/>
                <a:gd name="T33" fmla="*/ 18 h 36"/>
                <a:gd name="T34" fmla="*/ 136 w 224"/>
                <a:gd name="T35" fmla="*/ 9 h 36"/>
                <a:gd name="T36" fmla="*/ 144 w 224"/>
                <a:gd name="T37" fmla="*/ 18 h 36"/>
                <a:gd name="T38" fmla="*/ 152 w 224"/>
                <a:gd name="T39" fmla="*/ 9 h 36"/>
                <a:gd name="T40" fmla="*/ 160 w 224"/>
                <a:gd name="T41" fmla="*/ 0 h 36"/>
                <a:gd name="T42" fmla="*/ 168 w 224"/>
                <a:gd name="T43" fmla="*/ 9 h 36"/>
                <a:gd name="T44" fmla="*/ 176 w 224"/>
                <a:gd name="T45" fmla="*/ 18 h 36"/>
                <a:gd name="T46" fmla="*/ 184 w 224"/>
                <a:gd name="T47" fmla="*/ 27 h 36"/>
                <a:gd name="T48" fmla="*/ 192 w 224"/>
                <a:gd name="T49" fmla="*/ 18 h 36"/>
                <a:gd name="T50" fmla="*/ 192 w 224"/>
                <a:gd name="T51" fmla="*/ 18 h 36"/>
                <a:gd name="T52" fmla="*/ 200 w 224"/>
                <a:gd name="T53" fmla="*/ 9 h 36"/>
                <a:gd name="T54" fmla="*/ 200 w 224"/>
                <a:gd name="T55" fmla="*/ 27 h 36"/>
                <a:gd name="T56" fmla="*/ 208 w 224"/>
                <a:gd name="T57" fmla="*/ 27 h 36"/>
                <a:gd name="T58" fmla="*/ 216 w 224"/>
                <a:gd name="T59" fmla="*/ 27 h 36"/>
                <a:gd name="T60" fmla="*/ 216 w 224"/>
                <a:gd name="T61" fmla="*/ 18 h 36"/>
                <a:gd name="T62" fmla="*/ 224 w 224"/>
                <a:gd name="T63" fmla="*/ 18 h 36"/>
                <a:gd name="T64" fmla="*/ 224 w 224"/>
                <a:gd name="T65" fmla="*/ 27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4" h="36">
                  <a:moveTo>
                    <a:pt x="0" y="27"/>
                  </a:moveTo>
                  <a:lnTo>
                    <a:pt x="8" y="27"/>
                  </a:lnTo>
                  <a:lnTo>
                    <a:pt x="16" y="27"/>
                  </a:lnTo>
                  <a:lnTo>
                    <a:pt x="16" y="36"/>
                  </a:lnTo>
                  <a:lnTo>
                    <a:pt x="24" y="27"/>
                  </a:lnTo>
                  <a:lnTo>
                    <a:pt x="24" y="36"/>
                  </a:lnTo>
                  <a:lnTo>
                    <a:pt x="32" y="27"/>
                  </a:lnTo>
                  <a:lnTo>
                    <a:pt x="40" y="27"/>
                  </a:lnTo>
                  <a:lnTo>
                    <a:pt x="48" y="18"/>
                  </a:lnTo>
                  <a:lnTo>
                    <a:pt x="56" y="27"/>
                  </a:lnTo>
                  <a:lnTo>
                    <a:pt x="64" y="27"/>
                  </a:lnTo>
                  <a:lnTo>
                    <a:pt x="64" y="18"/>
                  </a:lnTo>
                  <a:lnTo>
                    <a:pt x="72" y="27"/>
                  </a:lnTo>
                  <a:lnTo>
                    <a:pt x="80" y="18"/>
                  </a:lnTo>
                  <a:lnTo>
                    <a:pt x="80" y="0"/>
                  </a:lnTo>
                  <a:lnTo>
                    <a:pt x="88" y="9"/>
                  </a:lnTo>
                  <a:lnTo>
                    <a:pt x="88" y="27"/>
                  </a:lnTo>
                  <a:lnTo>
                    <a:pt x="96" y="9"/>
                  </a:lnTo>
                  <a:lnTo>
                    <a:pt x="96" y="27"/>
                  </a:lnTo>
                  <a:lnTo>
                    <a:pt x="104" y="27"/>
                  </a:lnTo>
                  <a:lnTo>
                    <a:pt x="112" y="18"/>
                  </a:lnTo>
                  <a:lnTo>
                    <a:pt x="120" y="9"/>
                  </a:lnTo>
                  <a:lnTo>
                    <a:pt x="120" y="18"/>
                  </a:lnTo>
                  <a:lnTo>
                    <a:pt x="128" y="18"/>
                  </a:lnTo>
                  <a:lnTo>
                    <a:pt x="136" y="9"/>
                  </a:lnTo>
                  <a:lnTo>
                    <a:pt x="136" y="18"/>
                  </a:lnTo>
                  <a:lnTo>
                    <a:pt x="144" y="18"/>
                  </a:lnTo>
                  <a:lnTo>
                    <a:pt x="144" y="9"/>
                  </a:lnTo>
                  <a:lnTo>
                    <a:pt x="152" y="9"/>
                  </a:lnTo>
                  <a:lnTo>
                    <a:pt x="160" y="0"/>
                  </a:lnTo>
                  <a:lnTo>
                    <a:pt x="160" y="27"/>
                  </a:lnTo>
                  <a:lnTo>
                    <a:pt x="168" y="9"/>
                  </a:lnTo>
                  <a:lnTo>
                    <a:pt x="176" y="18"/>
                  </a:lnTo>
                  <a:lnTo>
                    <a:pt x="176" y="9"/>
                  </a:lnTo>
                  <a:lnTo>
                    <a:pt x="184" y="27"/>
                  </a:lnTo>
                  <a:lnTo>
                    <a:pt x="184" y="0"/>
                  </a:lnTo>
                  <a:lnTo>
                    <a:pt x="192" y="18"/>
                  </a:lnTo>
                  <a:lnTo>
                    <a:pt x="192" y="27"/>
                  </a:lnTo>
                  <a:lnTo>
                    <a:pt x="200" y="9"/>
                  </a:lnTo>
                  <a:lnTo>
                    <a:pt x="200" y="27"/>
                  </a:lnTo>
                  <a:lnTo>
                    <a:pt x="208" y="27"/>
                  </a:lnTo>
                  <a:lnTo>
                    <a:pt x="216" y="27"/>
                  </a:lnTo>
                  <a:lnTo>
                    <a:pt x="216" y="18"/>
                  </a:lnTo>
                  <a:lnTo>
                    <a:pt x="224" y="18"/>
                  </a:lnTo>
                  <a:lnTo>
                    <a:pt x="224" y="27"/>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8" name="Freeform 36"/>
            <p:cNvSpPr>
              <a:spLocks/>
            </p:cNvSpPr>
            <p:nvPr/>
          </p:nvSpPr>
          <p:spPr bwMode="auto">
            <a:xfrm>
              <a:off x="3216" y="3312"/>
              <a:ext cx="702" cy="107"/>
            </a:xfrm>
            <a:custGeom>
              <a:avLst/>
              <a:gdLst>
                <a:gd name="T0" fmla="*/ 2147483647 w 88"/>
                <a:gd name="T1" fmla="*/ 2147483647 h 12"/>
                <a:gd name="T2" fmla="*/ 2147483647 w 88"/>
                <a:gd name="T3" fmla="*/ 2147483647 h 12"/>
                <a:gd name="T4" fmla="*/ 2147483647 w 88"/>
                <a:gd name="T5" fmla="*/ 2147483647 h 12"/>
                <a:gd name="T6" fmla="*/ 2147483647 w 88"/>
                <a:gd name="T7" fmla="*/ 2147483647 h 12"/>
                <a:gd name="T8" fmla="*/ 2147483647 w 88"/>
                <a:gd name="T9" fmla="*/ 2147483647 h 12"/>
                <a:gd name="T10" fmla="*/ 2147483647 w 88"/>
                <a:gd name="T11" fmla="*/ 2147483647 h 12"/>
                <a:gd name="T12" fmla="*/ 2147483647 w 88"/>
                <a:gd name="T13" fmla="*/ 2147483647 h 12"/>
                <a:gd name="T14" fmla="*/ 2147483647 w 88"/>
                <a:gd name="T15" fmla="*/ 2147483647 h 12"/>
                <a:gd name="T16" fmla="*/ 2147483647 w 88"/>
                <a:gd name="T17" fmla="*/ 2147483647 h 12"/>
                <a:gd name="T18" fmla="*/ 2147483647 w 88"/>
                <a:gd name="T19" fmla="*/ 2147483647 h 12"/>
                <a:gd name="T20" fmla="*/ 2147483647 w 88"/>
                <a:gd name="T21" fmla="*/ 2147483647 h 12"/>
                <a:gd name="T22" fmla="*/ 2147483647 w 88"/>
                <a:gd name="T23" fmla="*/ 2147483647 h 12"/>
                <a:gd name="T24" fmla="*/ 2147483647 w 88"/>
                <a:gd name="T25" fmla="*/ 2147483647 h 12"/>
                <a:gd name="T26" fmla="*/ 2147483647 w 88"/>
                <a:gd name="T27" fmla="*/ 2147483647 h 12"/>
                <a:gd name="T28" fmla="*/ 2147483647 w 88"/>
                <a:gd name="T29" fmla="*/ 2147483647 h 12"/>
                <a:gd name="T30" fmla="*/ 2147483647 w 88"/>
                <a:gd name="T31" fmla="*/ 2147483647 h 12"/>
                <a:gd name="T32" fmla="*/ 2147483647 w 88"/>
                <a:gd name="T33" fmla="*/ 2147483647 h 12"/>
                <a:gd name="T34" fmla="*/ 2147483647 w 88"/>
                <a:gd name="T35" fmla="*/ 2147483647 h 12"/>
                <a:gd name="T36" fmla="*/ 2147483647 w 88"/>
                <a:gd name="T37" fmla="*/ 2147483647 h 12"/>
                <a:gd name="T38" fmla="*/ 2147483647 w 88"/>
                <a:gd name="T39" fmla="*/ 2147483647 h 12"/>
                <a:gd name="T40" fmla="*/ 2147483647 w 88"/>
                <a:gd name="T41" fmla="*/ 2147483647 h 12"/>
                <a:gd name="T42" fmla="*/ 2147483647 w 88"/>
                <a:gd name="T43" fmla="*/ 2147483647 h 12"/>
                <a:gd name="T44" fmla="*/ 2147483647 w 88"/>
                <a:gd name="T45" fmla="*/ 2147483647 h 12"/>
                <a:gd name="T46" fmla="*/ 2147483647 w 88"/>
                <a:gd name="T47" fmla="*/ 2147483647 h 12"/>
                <a:gd name="T48" fmla="*/ 2147483647 w 88"/>
                <a:gd name="T49" fmla="*/ 2147483647 h 12"/>
                <a:gd name="T50" fmla="*/ 2147483647 w 88"/>
                <a:gd name="T51" fmla="*/ 2147483647 h 12"/>
                <a:gd name="T52" fmla="*/ 2147483647 w 88"/>
                <a:gd name="T53" fmla="*/ 2147483647 h 12"/>
                <a:gd name="T54" fmla="*/ 2147483647 w 88"/>
                <a:gd name="T55" fmla="*/ 2147483647 h 12"/>
                <a:gd name="T56" fmla="*/ 2147483647 w 88"/>
                <a:gd name="T57" fmla="*/ 2147483647 h 12"/>
                <a:gd name="T58" fmla="*/ 2147483647 w 88"/>
                <a:gd name="T59" fmla="*/ 2147483647 h 12"/>
                <a:gd name="T60" fmla="*/ 2147483647 w 88"/>
                <a:gd name="T61" fmla="*/ 2147483647 h 12"/>
                <a:gd name="T62" fmla="*/ 2147483647 w 88"/>
                <a:gd name="T63" fmla="*/ 2147483647 h 12"/>
                <a:gd name="T64" fmla="*/ 2147483647 w 88"/>
                <a:gd name="T65" fmla="*/ 2147483647 h 12"/>
                <a:gd name="T66" fmla="*/ 2147483647 w 88"/>
                <a:gd name="T67" fmla="*/ 2147483647 h 12"/>
                <a:gd name="T68" fmla="*/ 2147483647 w 88"/>
                <a:gd name="T69" fmla="*/ 2147483647 h 12"/>
                <a:gd name="T70" fmla="*/ 2147483647 w 88"/>
                <a:gd name="T71" fmla="*/ 2147483647 h 12"/>
                <a:gd name="T72" fmla="*/ 2147483647 w 88"/>
                <a:gd name="T73" fmla="*/ 2147483647 h 12"/>
                <a:gd name="T74" fmla="*/ 2147483647 w 88"/>
                <a:gd name="T75" fmla="*/ 2147483647 h 12"/>
                <a:gd name="T76" fmla="*/ 2147483647 w 88"/>
                <a:gd name="T77" fmla="*/ 2147483647 h 12"/>
                <a:gd name="T78" fmla="*/ 2147483647 w 88"/>
                <a:gd name="T79" fmla="*/ 2147483647 h 12"/>
                <a:gd name="T80" fmla="*/ 2147483647 w 88"/>
                <a:gd name="T81" fmla="*/ 2147483647 h 12"/>
                <a:gd name="T82" fmla="*/ 2147483647 w 88"/>
                <a:gd name="T83" fmla="*/ 2147483647 h 12"/>
                <a:gd name="T84" fmla="*/ 2147483647 w 88"/>
                <a:gd name="T85" fmla="*/ 2147483647 h 12"/>
                <a:gd name="T86" fmla="*/ 2147483647 w 88"/>
                <a:gd name="T87" fmla="*/ 2147483647 h 12"/>
                <a:gd name="T88" fmla="*/ 2147483647 w 88"/>
                <a:gd name="T89" fmla="*/ 2147483647 h 12"/>
                <a:gd name="T90" fmla="*/ 2147483647 w 88"/>
                <a:gd name="T91" fmla="*/ 2147483647 h 12"/>
                <a:gd name="T92" fmla="*/ 2147483647 w 88"/>
                <a:gd name="T93" fmla="*/ 2147483647 h 12"/>
                <a:gd name="T94" fmla="*/ 2147483647 w 88"/>
                <a:gd name="T95" fmla="*/ 2147483647 h 12"/>
                <a:gd name="T96" fmla="*/ 2147483647 w 88"/>
                <a:gd name="T97" fmla="*/ 2147483647 h 12"/>
                <a:gd name="T98" fmla="*/ 2147483647 w 88"/>
                <a:gd name="T99" fmla="*/ 2147483647 h 12"/>
                <a:gd name="T100" fmla="*/ 2147483647 w 88"/>
                <a:gd name="T101" fmla="*/ 2147483647 h 12"/>
                <a:gd name="T102" fmla="*/ 2147483647 w 88"/>
                <a:gd name="T103" fmla="*/ 2147483647 h 12"/>
                <a:gd name="T104" fmla="*/ 2147483647 w 88"/>
                <a:gd name="T105" fmla="*/ 2147483647 h 12"/>
                <a:gd name="T106" fmla="*/ 2147483647 w 88"/>
                <a:gd name="T107" fmla="*/ 2147483647 h 12"/>
                <a:gd name="T108" fmla="*/ 2147483647 w 88"/>
                <a:gd name="T109" fmla="*/ 2147483647 h 12"/>
                <a:gd name="T110" fmla="*/ 2147483647 w 88"/>
                <a:gd name="T111" fmla="*/ 2147483647 h 12"/>
                <a:gd name="T112" fmla="*/ 2147483647 w 88"/>
                <a:gd name="T113" fmla="*/ 2147483647 h 12"/>
                <a:gd name="T114" fmla="*/ 2147483647 w 88"/>
                <a:gd name="T115" fmla="*/ 2147483647 h 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8" h="12">
                  <a:moveTo>
                    <a:pt x="0" y="0"/>
                  </a:moveTo>
                  <a:lnTo>
                    <a:pt x="0" y="0"/>
                  </a:lnTo>
                  <a:lnTo>
                    <a:pt x="1" y="2"/>
                  </a:lnTo>
                  <a:lnTo>
                    <a:pt x="1" y="3"/>
                  </a:lnTo>
                  <a:lnTo>
                    <a:pt x="1" y="5"/>
                  </a:lnTo>
                  <a:lnTo>
                    <a:pt x="2" y="4"/>
                  </a:lnTo>
                  <a:lnTo>
                    <a:pt x="2" y="5"/>
                  </a:lnTo>
                  <a:lnTo>
                    <a:pt x="3" y="7"/>
                  </a:lnTo>
                  <a:lnTo>
                    <a:pt x="3" y="8"/>
                  </a:lnTo>
                  <a:lnTo>
                    <a:pt x="3" y="9"/>
                  </a:lnTo>
                  <a:lnTo>
                    <a:pt x="3" y="8"/>
                  </a:lnTo>
                  <a:lnTo>
                    <a:pt x="4" y="8"/>
                  </a:lnTo>
                  <a:lnTo>
                    <a:pt x="4" y="7"/>
                  </a:lnTo>
                  <a:lnTo>
                    <a:pt x="4" y="8"/>
                  </a:lnTo>
                  <a:lnTo>
                    <a:pt x="4" y="10"/>
                  </a:lnTo>
                  <a:lnTo>
                    <a:pt x="4" y="8"/>
                  </a:lnTo>
                  <a:lnTo>
                    <a:pt x="5" y="10"/>
                  </a:lnTo>
                  <a:lnTo>
                    <a:pt x="6" y="10"/>
                  </a:lnTo>
                  <a:lnTo>
                    <a:pt x="6" y="9"/>
                  </a:lnTo>
                  <a:lnTo>
                    <a:pt x="7" y="10"/>
                  </a:lnTo>
                  <a:lnTo>
                    <a:pt x="7" y="12"/>
                  </a:lnTo>
                  <a:lnTo>
                    <a:pt x="8" y="12"/>
                  </a:lnTo>
                  <a:lnTo>
                    <a:pt x="8" y="8"/>
                  </a:lnTo>
                  <a:lnTo>
                    <a:pt x="9" y="11"/>
                  </a:lnTo>
                  <a:lnTo>
                    <a:pt x="10" y="10"/>
                  </a:lnTo>
                  <a:lnTo>
                    <a:pt x="11" y="10"/>
                  </a:lnTo>
                  <a:lnTo>
                    <a:pt x="12" y="10"/>
                  </a:lnTo>
                  <a:lnTo>
                    <a:pt x="12" y="12"/>
                  </a:lnTo>
                  <a:lnTo>
                    <a:pt x="13" y="10"/>
                  </a:lnTo>
                  <a:lnTo>
                    <a:pt x="13" y="11"/>
                  </a:lnTo>
                  <a:lnTo>
                    <a:pt x="14" y="10"/>
                  </a:lnTo>
                  <a:lnTo>
                    <a:pt x="15" y="11"/>
                  </a:lnTo>
                  <a:lnTo>
                    <a:pt x="15" y="10"/>
                  </a:lnTo>
                  <a:lnTo>
                    <a:pt x="15" y="11"/>
                  </a:lnTo>
                  <a:lnTo>
                    <a:pt x="15" y="10"/>
                  </a:lnTo>
                  <a:lnTo>
                    <a:pt x="16" y="11"/>
                  </a:lnTo>
                  <a:lnTo>
                    <a:pt x="16" y="10"/>
                  </a:lnTo>
                  <a:lnTo>
                    <a:pt x="17" y="12"/>
                  </a:lnTo>
                  <a:lnTo>
                    <a:pt x="17" y="10"/>
                  </a:lnTo>
                  <a:lnTo>
                    <a:pt x="18" y="10"/>
                  </a:lnTo>
                  <a:lnTo>
                    <a:pt x="19" y="10"/>
                  </a:lnTo>
                  <a:lnTo>
                    <a:pt x="20" y="11"/>
                  </a:lnTo>
                  <a:lnTo>
                    <a:pt x="21" y="11"/>
                  </a:lnTo>
                  <a:lnTo>
                    <a:pt x="21" y="10"/>
                  </a:lnTo>
                  <a:lnTo>
                    <a:pt x="21" y="11"/>
                  </a:lnTo>
                  <a:lnTo>
                    <a:pt x="22" y="12"/>
                  </a:lnTo>
                  <a:lnTo>
                    <a:pt x="22" y="11"/>
                  </a:lnTo>
                  <a:lnTo>
                    <a:pt x="23" y="11"/>
                  </a:lnTo>
                  <a:lnTo>
                    <a:pt x="23" y="10"/>
                  </a:lnTo>
                  <a:lnTo>
                    <a:pt x="24" y="10"/>
                  </a:lnTo>
                  <a:lnTo>
                    <a:pt x="24" y="11"/>
                  </a:lnTo>
                  <a:lnTo>
                    <a:pt x="25" y="10"/>
                  </a:lnTo>
                  <a:lnTo>
                    <a:pt x="26" y="12"/>
                  </a:lnTo>
                  <a:lnTo>
                    <a:pt x="26" y="11"/>
                  </a:lnTo>
                  <a:lnTo>
                    <a:pt x="27" y="10"/>
                  </a:lnTo>
                  <a:lnTo>
                    <a:pt x="28" y="11"/>
                  </a:lnTo>
                  <a:lnTo>
                    <a:pt x="28" y="10"/>
                  </a:lnTo>
                  <a:lnTo>
                    <a:pt x="29" y="10"/>
                  </a:lnTo>
                  <a:lnTo>
                    <a:pt x="30" y="10"/>
                  </a:lnTo>
                  <a:lnTo>
                    <a:pt x="30" y="12"/>
                  </a:lnTo>
                  <a:lnTo>
                    <a:pt x="31" y="10"/>
                  </a:lnTo>
                  <a:lnTo>
                    <a:pt x="31" y="11"/>
                  </a:lnTo>
                  <a:lnTo>
                    <a:pt x="32" y="10"/>
                  </a:lnTo>
                  <a:lnTo>
                    <a:pt x="33" y="10"/>
                  </a:lnTo>
                  <a:lnTo>
                    <a:pt x="33" y="9"/>
                  </a:lnTo>
                  <a:lnTo>
                    <a:pt x="34" y="11"/>
                  </a:lnTo>
                  <a:lnTo>
                    <a:pt x="34" y="10"/>
                  </a:lnTo>
                  <a:lnTo>
                    <a:pt x="35" y="10"/>
                  </a:lnTo>
                  <a:lnTo>
                    <a:pt x="36" y="10"/>
                  </a:lnTo>
                  <a:lnTo>
                    <a:pt x="37" y="11"/>
                  </a:lnTo>
                  <a:lnTo>
                    <a:pt x="37" y="10"/>
                  </a:lnTo>
                  <a:lnTo>
                    <a:pt x="38" y="11"/>
                  </a:lnTo>
                  <a:lnTo>
                    <a:pt x="38" y="10"/>
                  </a:lnTo>
                  <a:lnTo>
                    <a:pt x="39" y="10"/>
                  </a:lnTo>
                  <a:lnTo>
                    <a:pt x="39" y="11"/>
                  </a:lnTo>
                  <a:lnTo>
                    <a:pt x="40" y="9"/>
                  </a:lnTo>
                  <a:lnTo>
                    <a:pt x="40" y="10"/>
                  </a:lnTo>
                  <a:lnTo>
                    <a:pt x="41" y="10"/>
                  </a:lnTo>
                  <a:lnTo>
                    <a:pt x="42" y="10"/>
                  </a:lnTo>
                  <a:lnTo>
                    <a:pt x="43" y="11"/>
                  </a:lnTo>
                  <a:lnTo>
                    <a:pt x="43" y="10"/>
                  </a:lnTo>
                  <a:lnTo>
                    <a:pt x="44" y="10"/>
                  </a:lnTo>
                  <a:lnTo>
                    <a:pt x="44" y="11"/>
                  </a:lnTo>
                  <a:lnTo>
                    <a:pt x="44" y="10"/>
                  </a:lnTo>
                  <a:lnTo>
                    <a:pt x="45" y="10"/>
                  </a:lnTo>
                  <a:lnTo>
                    <a:pt x="46" y="12"/>
                  </a:lnTo>
                  <a:lnTo>
                    <a:pt x="46" y="10"/>
                  </a:lnTo>
                  <a:lnTo>
                    <a:pt x="47" y="11"/>
                  </a:lnTo>
                  <a:lnTo>
                    <a:pt x="47" y="9"/>
                  </a:lnTo>
                  <a:lnTo>
                    <a:pt x="47" y="10"/>
                  </a:lnTo>
                  <a:lnTo>
                    <a:pt x="47" y="11"/>
                  </a:lnTo>
                  <a:lnTo>
                    <a:pt x="48" y="10"/>
                  </a:lnTo>
                  <a:lnTo>
                    <a:pt x="48" y="11"/>
                  </a:lnTo>
                  <a:lnTo>
                    <a:pt x="48" y="10"/>
                  </a:lnTo>
                  <a:lnTo>
                    <a:pt x="49" y="10"/>
                  </a:lnTo>
                  <a:lnTo>
                    <a:pt x="49" y="9"/>
                  </a:lnTo>
                  <a:lnTo>
                    <a:pt x="49" y="11"/>
                  </a:lnTo>
                  <a:lnTo>
                    <a:pt x="50" y="10"/>
                  </a:lnTo>
                  <a:lnTo>
                    <a:pt x="50" y="11"/>
                  </a:lnTo>
                  <a:lnTo>
                    <a:pt x="51" y="10"/>
                  </a:lnTo>
                  <a:lnTo>
                    <a:pt x="52" y="10"/>
                  </a:lnTo>
                  <a:lnTo>
                    <a:pt x="52" y="9"/>
                  </a:lnTo>
                  <a:lnTo>
                    <a:pt x="52" y="10"/>
                  </a:lnTo>
                  <a:lnTo>
                    <a:pt x="53" y="10"/>
                  </a:lnTo>
                  <a:lnTo>
                    <a:pt x="53" y="9"/>
                  </a:lnTo>
                  <a:lnTo>
                    <a:pt x="53" y="10"/>
                  </a:lnTo>
                  <a:lnTo>
                    <a:pt x="54" y="10"/>
                  </a:lnTo>
                  <a:lnTo>
                    <a:pt x="54" y="11"/>
                  </a:lnTo>
                  <a:lnTo>
                    <a:pt x="54" y="9"/>
                  </a:lnTo>
                  <a:lnTo>
                    <a:pt x="55" y="11"/>
                  </a:lnTo>
                  <a:lnTo>
                    <a:pt x="55" y="10"/>
                  </a:lnTo>
                  <a:lnTo>
                    <a:pt x="56" y="10"/>
                  </a:lnTo>
                  <a:lnTo>
                    <a:pt x="56" y="11"/>
                  </a:lnTo>
                  <a:lnTo>
                    <a:pt x="56" y="10"/>
                  </a:lnTo>
                  <a:lnTo>
                    <a:pt x="57" y="10"/>
                  </a:lnTo>
                  <a:lnTo>
                    <a:pt x="57" y="9"/>
                  </a:lnTo>
                  <a:lnTo>
                    <a:pt x="58" y="10"/>
                  </a:lnTo>
                  <a:lnTo>
                    <a:pt x="58" y="9"/>
                  </a:lnTo>
                  <a:lnTo>
                    <a:pt x="58" y="11"/>
                  </a:lnTo>
                  <a:lnTo>
                    <a:pt x="59" y="10"/>
                  </a:lnTo>
                  <a:lnTo>
                    <a:pt x="59" y="11"/>
                  </a:lnTo>
                  <a:lnTo>
                    <a:pt x="60" y="10"/>
                  </a:lnTo>
                  <a:lnTo>
                    <a:pt x="61" y="10"/>
                  </a:lnTo>
                  <a:lnTo>
                    <a:pt x="61" y="9"/>
                  </a:lnTo>
                  <a:lnTo>
                    <a:pt x="61" y="10"/>
                  </a:lnTo>
                  <a:lnTo>
                    <a:pt x="62" y="10"/>
                  </a:lnTo>
                  <a:lnTo>
                    <a:pt x="62" y="9"/>
                  </a:lnTo>
                  <a:lnTo>
                    <a:pt x="62" y="11"/>
                  </a:lnTo>
                  <a:lnTo>
                    <a:pt x="62" y="10"/>
                  </a:lnTo>
                  <a:lnTo>
                    <a:pt x="63" y="9"/>
                  </a:lnTo>
                  <a:lnTo>
                    <a:pt x="63" y="10"/>
                  </a:lnTo>
                  <a:lnTo>
                    <a:pt x="64" y="10"/>
                  </a:lnTo>
                  <a:lnTo>
                    <a:pt x="64" y="9"/>
                  </a:lnTo>
                  <a:lnTo>
                    <a:pt x="64" y="10"/>
                  </a:lnTo>
                  <a:lnTo>
                    <a:pt x="65" y="10"/>
                  </a:lnTo>
                  <a:lnTo>
                    <a:pt x="66" y="10"/>
                  </a:lnTo>
                  <a:lnTo>
                    <a:pt x="66" y="9"/>
                  </a:lnTo>
                  <a:lnTo>
                    <a:pt x="67" y="10"/>
                  </a:lnTo>
                  <a:lnTo>
                    <a:pt x="67" y="9"/>
                  </a:lnTo>
                  <a:lnTo>
                    <a:pt x="67" y="10"/>
                  </a:lnTo>
                  <a:lnTo>
                    <a:pt x="68" y="10"/>
                  </a:lnTo>
                  <a:lnTo>
                    <a:pt x="69" y="10"/>
                  </a:lnTo>
                  <a:lnTo>
                    <a:pt x="69" y="8"/>
                  </a:lnTo>
                  <a:lnTo>
                    <a:pt x="69" y="10"/>
                  </a:lnTo>
                  <a:lnTo>
                    <a:pt x="70" y="10"/>
                  </a:lnTo>
                  <a:lnTo>
                    <a:pt x="70" y="9"/>
                  </a:lnTo>
                  <a:lnTo>
                    <a:pt x="70" y="11"/>
                  </a:lnTo>
                  <a:lnTo>
                    <a:pt x="71" y="10"/>
                  </a:lnTo>
                  <a:lnTo>
                    <a:pt x="71" y="9"/>
                  </a:lnTo>
                  <a:lnTo>
                    <a:pt x="71" y="10"/>
                  </a:lnTo>
                  <a:lnTo>
                    <a:pt x="72" y="10"/>
                  </a:lnTo>
                  <a:lnTo>
                    <a:pt x="72" y="11"/>
                  </a:lnTo>
                  <a:lnTo>
                    <a:pt x="72" y="10"/>
                  </a:lnTo>
                  <a:lnTo>
                    <a:pt x="73" y="10"/>
                  </a:lnTo>
                  <a:lnTo>
                    <a:pt x="74" y="10"/>
                  </a:lnTo>
                  <a:lnTo>
                    <a:pt x="75" y="10"/>
                  </a:lnTo>
                  <a:lnTo>
                    <a:pt x="76" y="10"/>
                  </a:lnTo>
                  <a:lnTo>
                    <a:pt x="77" y="9"/>
                  </a:lnTo>
                  <a:lnTo>
                    <a:pt x="77" y="11"/>
                  </a:lnTo>
                  <a:lnTo>
                    <a:pt x="77" y="8"/>
                  </a:lnTo>
                  <a:lnTo>
                    <a:pt x="78" y="8"/>
                  </a:lnTo>
                  <a:lnTo>
                    <a:pt x="78" y="10"/>
                  </a:lnTo>
                  <a:lnTo>
                    <a:pt x="79" y="9"/>
                  </a:lnTo>
                  <a:lnTo>
                    <a:pt x="79" y="10"/>
                  </a:lnTo>
                  <a:lnTo>
                    <a:pt x="80" y="10"/>
                  </a:lnTo>
                  <a:lnTo>
                    <a:pt x="81" y="10"/>
                  </a:lnTo>
                  <a:lnTo>
                    <a:pt x="82" y="9"/>
                  </a:lnTo>
                  <a:lnTo>
                    <a:pt x="82" y="10"/>
                  </a:lnTo>
                  <a:lnTo>
                    <a:pt x="83" y="9"/>
                  </a:lnTo>
                  <a:lnTo>
                    <a:pt x="83" y="8"/>
                  </a:lnTo>
                  <a:lnTo>
                    <a:pt x="83" y="10"/>
                  </a:lnTo>
                  <a:lnTo>
                    <a:pt x="83" y="9"/>
                  </a:lnTo>
                  <a:lnTo>
                    <a:pt x="84" y="10"/>
                  </a:lnTo>
                  <a:lnTo>
                    <a:pt x="85" y="10"/>
                  </a:lnTo>
                  <a:lnTo>
                    <a:pt x="85" y="9"/>
                  </a:lnTo>
                  <a:lnTo>
                    <a:pt x="85" y="10"/>
                  </a:lnTo>
                  <a:lnTo>
                    <a:pt x="86" y="8"/>
                  </a:lnTo>
                  <a:lnTo>
                    <a:pt x="86" y="9"/>
                  </a:lnTo>
                  <a:lnTo>
                    <a:pt x="86" y="10"/>
                  </a:lnTo>
                  <a:lnTo>
                    <a:pt x="87" y="10"/>
                  </a:lnTo>
                  <a:lnTo>
                    <a:pt x="87" y="9"/>
                  </a:lnTo>
                  <a:lnTo>
                    <a:pt x="87" y="10"/>
                  </a:lnTo>
                  <a:lnTo>
                    <a:pt x="88" y="9"/>
                  </a:lnTo>
                  <a:lnTo>
                    <a:pt x="88" y="10"/>
                  </a:lnTo>
                  <a:lnTo>
                    <a:pt x="88"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189" name="Group 37"/>
          <p:cNvGrpSpPr>
            <a:grpSpLocks/>
          </p:cNvGrpSpPr>
          <p:nvPr/>
        </p:nvGrpSpPr>
        <p:grpSpPr bwMode="auto">
          <a:xfrm>
            <a:off x="4406900" y="4691063"/>
            <a:ext cx="825500" cy="277812"/>
            <a:chOff x="2980" y="3377"/>
            <a:chExt cx="699" cy="132"/>
          </a:xfrm>
        </p:grpSpPr>
        <p:sp>
          <p:nvSpPr>
            <p:cNvPr id="32933" name="Freeform 38"/>
            <p:cNvSpPr>
              <a:spLocks/>
            </p:cNvSpPr>
            <p:nvPr/>
          </p:nvSpPr>
          <p:spPr bwMode="auto">
            <a:xfrm>
              <a:off x="3164" y="3385"/>
              <a:ext cx="205" cy="124"/>
            </a:xfrm>
            <a:custGeom>
              <a:avLst/>
              <a:gdLst>
                <a:gd name="T0" fmla="*/ 2 w 260"/>
                <a:gd name="T1" fmla="*/ 1 h 195"/>
                <a:gd name="T2" fmla="*/ 2 w 260"/>
                <a:gd name="T3" fmla="*/ 1 h 195"/>
                <a:gd name="T4" fmla="*/ 2 w 260"/>
                <a:gd name="T5" fmla="*/ 1 h 195"/>
                <a:gd name="T6" fmla="*/ 2 w 260"/>
                <a:gd name="T7" fmla="*/ 1 h 195"/>
                <a:gd name="T8" fmla="*/ 2 w 260"/>
                <a:gd name="T9" fmla="*/ 1 h 195"/>
                <a:gd name="T10" fmla="*/ 2 w 260"/>
                <a:gd name="T11" fmla="*/ 1 h 195"/>
                <a:gd name="T12" fmla="*/ 2 w 260"/>
                <a:gd name="T13" fmla="*/ 1 h 195"/>
                <a:gd name="T14" fmla="*/ 2 w 260"/>
                <a:gd name="T15" fmla="*/ 1 h 195"/>
                <a:gd name="T16" fmla="*/ 2 w 260"/>
                <a:gd name="T17" fmla="*/ 1 h 195"/>
                <a:gd name="T18" fmla="*/ 3 w 260"/>
                <a:gd name="T19" fmla="*/ 1 h 195"/>
                <a:gd name="T20" fmla="*/ 3 w 260"/>
                <a:gd name="T21" fmla="*/ 1 h 195"/>
                <a:gd name="T22" fmla="*/ 4 w 260"/>
                <a:gd name="T23" fmla="*/ 1 h 195"/>
                <a:gd name="T24" fmla="*/ 4 w 260"/>
                <a:gd name="T25" fmla="*/ 1 h 195"/>
                <a:gd name="T26" fmla="*/ 4 w 260"/>
                <a:gd name="T27" fmla="*/ 1 h 195"/>
                <a:gd name="T28" fmla="*/ 4 w 260"/>
                <a:gd name="T29" fmla="*/ 1 h 195"/>
                <a:gd name="T30" fmla="*/ 5 w 260"/>
                <a:gd name="T31" fmla="*/ 1 h 195"/>
                <a:gd name="T32" fmla="*/ 5 w 260"/>
                <a:gd name="T33" fmla="*/ 1 h 195"/>
                <a:gd name="T34" fmla="*/ 5 w 260"/>
                <a:gd name="T35" fmla="*/ 1 h 195"/>
                <a:gd name="T36" fmla="*/ 5 w 260"/>
                <a:gd name="T37" fmla="*/ 1 h 195"/>
                <a:gd name="T38" fmla="*/ 6 w 260"/>
                <a:gd name="T39" fmla="*/ 1 h 195"/>
                <a:gd name="T40" fmla="*/ 6 w 260"/>
                <a:gd name="T41" fmla="*/ 1 h 195"/>
                <a:gd name="T42" fmla="*/ 6 w 260"/>
                <a:gd name="T43" fmla="*/ 1 h 195"/>
                <a:gd name="T44" fmla="*/ 6 w 260"/>
                <a:gd name="T45" fmla="*/ 1 h 195"/>
                <a:gd name="T46" fmla="*/ 6 w 260"/>
                <a:gd name="T47" fmla="*/ 1 h 195"/>
                <a:gd name="T48" fmla="*/ 6 w 260"/>
                <a:gd name="T49" fmla="*/ 1 h 195"/>
                <a:gd name="T50" fmla="*/ 7 w 260"/>
                <a:gd name="T51" fmla="*/ 1 h 195"/>
                <a:gd name="T52" fmla="*/ 7 w 260"/>
                <a:gd name="T53" fmla="*/ 1 h 195"/>
                <a:gd name="T54" fmla="*/ 8 w 260"/>
                <a:gd name="T55" fmla="*/ 1 h 195"/>
                <a:gd name="T56" fmla="*/ 8 w 260"/>
                <a:gd name="T57" fmla="*/ 1 h 195"/>
                <a:gd name="T58" fmla="*/ 8 w 260"/>
                <a:gd name="T59" fmla="*/ 1 h 195"/>
                <a:gd name="T60" fmla="*/ 8 w 260"/>
                <a:gd name="T61" fmla="*/ 1 h 195"/>
                <a:gd name="T62" fmla="*/ 9 w 260"/>
                <a:gd name="T63" fmla="*/ 1 h 195"/>
                <a:gd name="T64" fmla="*/ 9 w 260"/>
                <a:gd name="T65" fmla="*/ 1 h 195"/>
                <a:gd name="T66" fmla="*/ 9 w 260"/>
                <a:gd name="T67" fmla="*/ 1 h 195"/>
                <a:gd name="T68" fmla="*/ 9 w 260"/>
                <a:gd name="T69" fmla="*/ 1 h 195"/>
                <a:gd name="T70" fmla="*/ 10 w 260"/>
                <a:gd name="T71" fmla="*/ 1 h 195"/>
                <a:gd name="T72" fmla="*/ 10 w 260"/>
                <a:gd name="T73" fmla="*/ 1 h 195"/>
                <a:gd name="T74" fmla="*/ 10 w 260"/>
                <a:gd name="T75" fmla="*/ 1 h 195"/>
                <a:gd name="T76" fmla="*/ 10 w 260"/>
                <a:gd name="T77" fmla="*/ 1 h 195"/>
                <a:gd name="T78" fmla="*/ 10 w 260"/>
                <a:gd name="T79" fmla="*/ 1 h 195"/>
                <a:gd name="T80" fmla="*/ 11 w 260"/>
                <a:gd name="T81" fmla="*/ 1 h 195"/>
                <a:gd name="T82" fmla="*/ 11 w 260"/>
                <a:gd name="T83" fmla="*/ 1 h 195"/>
                <a:gd name="T84" fmla="*/ 12 w 260"/>
                <a:gd name="T85" fmla="*/ 1 h 195"/>
                <a:gd name="T86" fmla="*/ 12 w 260"/>
                <a:gd name="T87" fmla="*/ 1 h 195"/>
                <a:gd name="T88" fmla="*/ 13 w 260"/>
                <a:gd name="T89" fmla="*/ 1 h 195"/>
                <a:gd name="T90" fmla="*/ 13 w 260"/>
                <a:gd name="T91" fmla="*/ 1 h 195"/>
                <a:gd name="T92" fmla="*/ 13 w 260"/>
                <a:gd name="T93" fmla="*/ 1 h 195"/>
                <a:gd name="T94" fmla="*/ 13 w 260"/>
                <a:gd name="T95" fmla="*/ 1 h 195"/>
                <a:gd name="T96" fmla="*/ 13 w 260"/>
                <a:gd name="T97" fmla="*/ 1 h 195"/>
                <a:gd name="T98" fmla="*/ 13 w 260"/>
                <a:gd name="T99" fmla="*/ 1 h 195"/>
                <a:gd name="T100" fmla="*/ 13 w 260"/>
                <a:gd name="T101" fmla="*/ 1 h 195"/>
                <a:gd name="T102" fmla="*/ 13 w 260"/>
                <a:gd name="T103" fmla="*/ 1 h 195"/>
                <a:gd name="T104" fmla="*/ 14 w 260"/>
                <a:gd name="T105" fmla="*/ 1 h 195"/>
                <a:gd name="T106" fmla="*/ 15 w 260"/>
                <a:gd name="T107" fmla="*/ 1 h 195"/>
                <a:gd name="T108" fmla="*/ 15 w 260"/>
                <a:gd name="T109" fmla="*/ 1 h 195"/>
                <a:gd name="T110" fmla="*/ 15 w 260"/>
                <a:gd name="T111" fmla="*/ 1 h 1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60" h="195">
                  <a:moveTo>
                    <a:pt x="0" y="0"/>
                  </a:moveTo>
                  <a:lnTo>
                    <a:pt x="8" y="135"/>
                  </a:lnTo>
                  <a:lnTo>
                    <a:pt x="8" y="141"/>
                  </a:lnTo>
                  <a:lnTo>
                    <a:pt x="8" y="147"/>
                  </a:lnTo>
                  <a:lnTo>
                    <a:pt x="14" y="159"/>
                  </a:lnTo>
                  <a:lnTo>
                    <a:pt x="14" y="165"/>
                  </a:lnTo>
                  <a:lnTo>
                    <a:pt x="14" y="171"/>
                  </a:lnTo>
                  <a:lnTo>
                    <a:pt x="14" y="177"/>
                  </a:lnTo>
                  <a:lnTo>
                    <a:pt x="20" y="177"/>
                  </a:lnTo>
                  <a:lnTo>
                    <a:pt x="20" y="183"/>
                  </a:lnTo>
                  <a:lnTo>
                    <a:pt x="20" y="177"/>
                  </a:lnTo>
                  <a:lnTo>
                    <a:pt x="26" y="183"/>
                  </a:lnTo>
                  <a:lnTo>
                    <a:pt x="32" y="183"/>
                  </a:lnTo>
                  <a:lnTo>
                    <a:pt x="32" y="195"/>
                  </a:lnTo>
                  <a:lnTo>
                    <a:pt x="32" y="177"/>
                  </a:lnTo>
                  <a:lnTo>
                    <a:pt x="32" y="183"/>
                  </a:lnTo>
                  <a:lnTo>
                    <a:pt x="38" y="183"/>
                  </a:lnTo>
                  <a:lnTo>
                    <a:pt x="44" y="183"/>
                  </a:lnTo>
                  <a:lnTo>
                    <a:pt x="44" y="195"/>
                  </a:lnTo>
                  <a:lnTo>
                    <a:pt x="44" y="183"/>
                  </a:lnTo>
                  <a:lnTo>
                    <a:pt x="44" y="189"/>
                  </a:lnTo>
                  <a:lnTo>
                    <a:pt x="50" y="183"/>
                  </a:lnTo>
                  <a:lnTo>
                    <a:pt x="50" y="189"/>
                  </a:lnTo>
                  <a:lnTo>
                    <a:pt x="50" y="183"/>
                  </a:lnTo>
                  <a:lnTo>
                    <a:pt x="56" y="183"/>
                  </a:lnTo>
                  <a:lnTo>
                    <a:pt x="56" y="189"/>
                  </a:lnTo>
                  <a:lnTo>
                    <a:pt x="62" y="183"/>
                  </a:lnTo>
                  <a:lnTo>
                    <a:pt x="62" y="195"/>
                  </a:lnTo>
                  <a:lnTo>
                    <a:pt x="62" y="177"/>
                  </a:lnTo>
                  <a:lnTo>
                    <a:pt x="62" y="183"/>
                  </a:lnTo>
                  <a:lnTo>
                    <a:pt x="62" y="189"/>
                  </a:lnTo>
                  <a:lnTo>
                    <a:pt x="68" y="183"/>
                  </a:lnTo>
                  <a:lnTo>
                    <a:pt x="68" y="177"/>
                  </a:lnTo>
                  <a:lnTo>
                    <a:pt x="68" y="195"/>
                  </a:lnTo>
                  <a:lnTo>
                    <a:pt x="68" y="183"/>
                  </a:lnTo>
                  <a:lnTo>
                    <a:pt x="74" y="177"/>
                  </a:lnTo>
                  <a:lnTo>
                    <a:pt x="74" y="183"/>
                  </a:lnTo>
                  <a:lnTo>
                    <a:pt x="74" y="177"/>
                  </a:lnTo>
                  <a:lnTo>
                    <a:pt x="74" y="189"/>
                  </a:lnTo>
                  <a:lnTo>
                    <a:pt x="80" y="183"/>
                  </a:lnTo>
                  <a:lnTo>
                    <a:pt x="80" y="177"/>
                  </a:lnTo>
                  <a:lnTo>
                    <a:pt x="80" y="183"/>
                  </a:lnTo>
                  <a:lnTo>
                    <a:pt x="86" y="177"/>
                  </a:lnTo>
                  <a:lnTo>
                    <a:pt x="86" y="183"/>
                  </a:lnTo>
                  <a:lnTo>
                    <a:pt x="86" y="177"/>
                  </a:lnTo>
                  <a:lnTo>
                    <a:pt x="92" y="183"/>
                  </a:lnTo>
                  <a:lnTo>
                    <a:pt x="92" y="177"/>
                  </a:lnTo>
                  <a:lnTo>
                    <a:pt x="92" y="183"/>
                  </a:lnTo>
                  <a:lnTo>
                    <a:pt x="98" y="177"/>
                  </a:lnTo>
                  <a:lnTo>
                    <a:pt x="98" y="183"/>
                  </a:lnTo>
                  <a:lnTo>
                    <a:pt x="98" y="177"/>
                  </a:lnTo>
                  <a:lnTo>
                    <a:pt x="104" y="177"/>
                  </a:lnTo>
                  <a:lnTo>
                    <a:pt x="104" y="183"/>
                  </a:lnTo>
                  <a:lnTo>
                    <a:pt x="110" y="177"/>
                  </a:lnTo>
                  <a:lnTo>
                    <a:pt x="110" y="183"/>
                  </a:lnTo>
                  <a:lnTo>
                    <a:pt x="110" y="171"/>
                  </a:lnTo>
                  <a:lnTo>
                    <a:pt x="116" y="183"/>
                  </a:lnTo>
                  <a:lnTo>
                    <a:pt x="116" y="171"/>
                  </a:lnTo>
                  <a:lnTo>
                    <a:pt x="116" y="183"/>
                  </a:lnTo>
                  <a:lnTo>
                    <a:pt x="116" y="171"/>
                  </a:lnTo>
                  <a:lnTo>
                    <a:pt x="122" y="177"/>
                  </a:lnTo>
                  <a:lnTo>
                    <a:pt x="122" y="183"/>
                  </a:lnTo>
                  <a:lnTo>
                    <a:pt x="122" y="177"/>
                  </a:lnTo>
                  <a:lnTo>
                    <a:pt x="122" y="171"/>
                  </a:lnTo>
                  <a:lnTo>
                    <a:pt x="122" y="183"/>
                  </a:lnTo>
                  <a:lnTo>
                    <a:pt x="128" y="177"/>
                  </a:lnTo>
                  <a:lnTo>
                    <a:pt x="128" y="183"/>
                  </a:lnTo>
                  <a:lnTo>
                    <a:pt x="128" y="177"/>
                  </a:lnTo>
                  <a:lnTo>
                    <a:pt x="134" y="171"/>
                  </a:lnTo>
                  <a:lnTo>
                    <a:pt x="134" y="177"/>
                  </a:lnTo>
                  <a:lnTo>
                    <a:pt x="140" y="177"/>
                  </a:lnTo>
                  <a:lnTo>
                    <a:pt x="140" y="171"/>
                  </a:lnTo>
                  <a:lnTo>
                    <a:pt x="140" y="177"/>
                  </a:lnTo>
                  <a:lnTo>
                    <a:pt x="140" y="171"/>
                  </a:lnTo>
                  <a:lnTo>
                    <a:pt x="140" y="177"/>
                  </a:lnTo>
                  <a:lnTo>
                    <a:pt x="140" y="171"/>
                  </a:lnTo>
                  <a:lnTo>
                    <a:pt x="146" y="177"/>
                  </a:lnTo>
                  <a:lnTo>
                    <a:pt x="146" y="165"/>
                  </a:lnTo>
                  <a:lnTo>
                    <a:pt x="146" y="177"/>
                  </a:lnTo>
                  <a:lnTo>
                    <a:pt x="152" y="171"/>
                  </a:lnTo>
                  <a:lnTo>
                    <a:pt x="152" y="159"/>
                  </a:lnTo>
                  <a:lnTo>
                    <a:pt x="152" y="171"/>
                  </a:lnTo>
                  <a:lnTo>
                    <a:pt x="158" y="159"/>
                  </a:lnTo>
                  <a:lnTo>
                    <a:pt x="158" y="171"/>
                  </a:lnTo>
                  <a:lnTo>
                    <a:pt x="158" y="165"/>
                  </a:lnTo>
                  <a:lnTo>
                    <a:pt x="158" y="171"/>
                  </a:lnTo>
                  <a:lnTo>
                    <a:pt x="164" y="165"/>
                  </a:lnTo>
                  <a:lnTo>
                    <a:pt x="164" y="171"/>
                  </a:lnTo>
                  <a:lnTo>
                    <a:pt x="164" y="165"/>
                  </a:lnTo>
                  <a:lnTo>
                    <a:pt x="164" y="159"/>
                  </a:lnTo>
                  <a:lnTo>
                    <a:pt x="170" y="165"/>
                  </a:lnTo>
                  <a:lnTo>
                    <a:pt x="170" y="171"/>
                  </a:lnTo>
                  <a:lnTo>
                    <a:pt x="170" y="159"/>
                  </a:lnTo>
                  <a:lnTo>
                    <a:pt x="170" y="177"/>
                  </a:lnTo>
                  <a:lnTo>
                    <a:pt x="176" y="165"/>
                  </a:lnTo>
                  <a:lnTo>
                    <a:pt x="176" y="177"/>
                  </a:lnTo>
                  <a:lnTo>
                    <a:pt x="176" y="165"/>
                  </a:lnTo>
                  <a:lnTo>
                    <a:pt x="176" y="171"/>
                  </a:lnTo>
                  <a:lnTo>
                    <a:pt x="182" y="171"/>
                  </a:lnTo>
                  <a:lnTo>
                    <a:pt x="182" y="153"/>
                  </a:lnTo>
                  <a:lnTo>
                    <a:pt x="182" y="165"/>
                  </a:lnTo>
                  <a:lnTo>
                    <a:pt x="182" y="159"/>
                  </a:lnTo>
                  <a:lnTo>
                    <a:pt x="182" y="171"/>
                  </a:lnTo>
                  <a:lnTo>
                    <a:pt x="188" y="165"/>
                  </a:lnTo>
                  <a:lnTo>
                    <a:pt x="188" y="159"/>
                  </a:lnTo>
                  <a:lnTo>
                    <a:pt x="188" y="165"/>
                  </a:lnTo>
                  <a:lnTo>
                    <a:pt x="188" y="171"/>
                  </a:lnTo>
                  <a:lnTo>
                    <a:pt x="194" y="153"/>
                  </a:lnTo>
                  <a:lnTo>
                    <a:pt x="194" y="171"/>
                  </a:lnTo>
                  <a:lnTo>
                    <a:pt x="194" y="159"/>
                  </a:lnTo>
                  <a:lnTo>
                    <a:pt x="194" y="153"/>
                  </a:lnTo>
                  <a:lnTo>
                    <a:pt x="194" y="159"/>
                  </a:lnTo>
                  <a:lnTo>
                    <a:pt x="200" y="159"/>
                  </a:lnTo>
                  <a:lnTo>
                    <a:pt x="200" y="153"/>
                  </a:lnTo>
                  <a:lnTo>
                    <a:pt x="200" y="171"/>
                  </a:lnTo>
                  <a:lnTo>
                    <a:pt x="200" y="165"/>
                  </a:lnTo>
                  <a:lnTo>
                    <a:pt x="200" y="159"/>
                  </a:lnTo>
                  <a:lnTo>
                    <a:pt x="206" y="159"/>
                  </a:lnTo>
                  <a:lnTo>
                    <a:pt x="206" y="153"/>
                  </a:lnTo>
                  <a:lnTo>
                    <a:pt x="206" y="159"/>
                  </a:lnTo>
                  <a:lnTo>
                    <a:pt x="212" y="159"/>
                  </a:lnTo>
                  <a:lnTo>
                    <a:pt x="212" y="153"/>
                  </a:lnTo>
                  <a:lnTo>
                    <a:pt x="212" y="159"/>
                  </a:lnTo>
                  <a:lnTo>
                    <a:pt x="212" y="153"/>
                  </a:lnTo>
                  <a:lnTo>
                    <a:pt x="212" y="159"/>
                  </a:lnTo>
                  <a:lnTo>
                    <a:pt x="218" y="159"/>
                  </a:lnTo>
                  <a:lnTo>
                    <a:pt x="218" y="153"/>
                  </a:lnTo>
                  <a:lnTo>
                    <a:pt x="218" y="159"/>
                  </a:lnTo>
                  <a:lnTo>
                    <a:pt x="218" y="153"/>
                  </a:lnTo>
                  <a:lnTo>
                    <a:pt x="224" y="165"/>
                  </a:lnTo>
                  <a:lnTo>
                    <a:pt x="224" y="159"/>
                  </a:lnTo>
                  <a:lnTo>
                    <a:pt x="224" y="153"/>
                  </a:lnTo>
                  <a:lnTo>
                    <a:pt x="230" y="165"/>
                  </a:lnTo>
                  <a:lnTo>
                    <a:pt x="230" y="159"/>
                  </a:lnTo>
                  <a:lnTo>
                    <a:pt x="230" y="147"/>
                  </a:lnTo>
                  <a:lnTo>
                    <a:pt x="230" y="159"/>
                  </a:lnTo>
                  <a:lnTo>
                    <a:pt x="236" y="159"/>
                  </a:lnTo>
                  <a:lnTo>
                    <a:pt x="236" y="153"/>
                  </a:lnTo>
                  <a:lnTo>
                    <a:pt x="236" y="159"/>
                  </a:lnTo>
                  <a:lnTo>
                    <a:pt x="242" y="153"/>
                  </a:lnTo>
                  <a:lnTo>
                    <a:pt x="242" y="159"/>
                  </a:lnTo>
                  <a:lnTo>
                    <a:pt x="242" y="165"/>
                  </a:lnTo>
                  <a:lnTo>
                    <a:pt x="242" y="153"/>
                  </a:lnTo>
                  <a:lnTo>
                    <a:pt x="242" y="159"/>
                  </a:lnTo>
                  <a:lnTo>
                    <a:pt x="248" y="153"/>
                  </a:lnTo>
                  <a:lnTo>
                    <a:pt x="248" y="159"/>
                  </a:lnTo>
                  <a:lnTo>
                    <a:pt x="248" y="153"/>
                  </a:lnTo>
                  <a:lnTo>
                    <a:pt x="248" y="159"/>
                  </a:lnTo>
                  <a:lnTo>
                    <a:pt x="254" y="159"/>
                  </a:lnTo>
                  <a:lnTo>
                    <a:pt x="254" y="165"/>
                  </a:lnTo>
                  <a:lnTo>
                    <a:pt x="260" y="147"/>
                  </a:lnTo>
                  <a:lnTo>
                    <a:pt x="260" y="159"/>
                  </a:lnTo>
                  <a:lnTo>
                    <a:pt x="260" y="147"/>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4" name="Freeform 39"/>
            <p:cNvSpPr>
              <a:spLocks/>
            </p:cNvSpPr>
            <p:nvPr/>
          </p:nvSpPr>
          <p:spPr bwMode="auto">
            <a:xfrm rot="-303145">
              <a:off x="3364" y="3472"/>
              <a:ext cx="123" cy="15"/>
            </a:xfrm>
            <a:custGeom>
              <a:avLst/>
              <a:gdLst>
                <a:gd name="T0" fmla="*/ 5 w 123"/>
                <a:gd name="T1" fmla="*/ 7 h 15"/>
                <a:gd name="T2" fmla="*/ 5 w 123"/>
                <a:gd name="T3" fmla="*/ 7 h 15"/>
                <a:gd name="T4" fmla="*/ 10 w 123"/>
                <a:gd name="T5" fmla="*/ 7 h 15"/>
                <a:gd name="T6" fmla="*/ 10 w 123"/>
                <a:gd name="T7" fmla="*/ 4 h 15"/>
                <a:gd name="T8" fmla="*/ 14 w 123"/>
                <a:gd name="T9" fmla="*/ 7 h 15"/>
                <a:gd name="T10" fmla="*/ 19 w 123"/>
                <a:gd name="T11" fmla="*/ 7 h 15"/>
                <a:gd name="T12" fmla="*/ 19 w 123"/>
                <a:gd name="T13" fmla="*/ 4 h 15"/>
                <a:gd name="T14" fmla="*/ 24 w 123"/>
                <a:gd name="T15" fmla="*/ 4 h 15"/>
                <a:gd name="T16" fmla="*/ 24 w 123"/>
                <a:gd name="T17" fmla="*/ 7 h 15"/>
                <a:gd name="T18" fmla="*/ 29 w 123"/>
                <a:gd name="T19" fmla="*/ 7 h 15"/>
                <a:gd name="T20" fmla="*/ 29 w 123"/>
                <a:gd name="T21" fmla="*/ 4 h 15"/>
                <a:gd name="T22" fmla="*/ 33 w 123"/>
                <a:gd name="T23" fmla="*/ 7 h 15"/>
                <a:gd name="T24" fmla="*/ 38 w 123"/>
                <a:gd name="T25" fmla="*/ 4 h 15"/>
                <a:gd name="T26" fmla="*/ 38 w 123"/>
                <a:gd name="T27" fmla="*/ 4 h 15"/>
                <a:gd name="T28" fmla="*/ 43 w 123"/>
                <a:gd name="T29" fmla="*/ 4 h 15"/>
                <a:gd name="T30" fmla="*/ 43 w 123"/>
                <a:gd name="T31" fmla="*/ 7 h 15"/>
                <a:gd name="T32" fmla="*/ 47 w 123"/>
                <a:gd name="T33" fmla="*/ 7 h 15"/>
                <a:gd name="T34" fmla="*/ 47 w 123"/>
                <a:gd name="T35" fmla="*/ 11 h 15"/>
                <a:gd name="T36" fmla="*/ 52 w 123"/>
                <a:gd name="T37" fmla="*/ 7 h 15"/>
                <a:gd name="T38" fmla="*/ 57 w 123"/>
                <a:gd name="T39" fmla="*/ 7 h 15"/>
                <a:gd name="T40" fmla="*/ 57 w 123"/>
                <a:gd name="T41" fmla="*/ 7 h 15"/>
                <a:gd name="T42" fmla="*/ 62 w 123"/>
                <a:gd name="T43" fmla="*/ 11 h 15"/>
                <a:gd name="T44" fmla="*/ 62 w 123"/>
                <a:gd name="T45" fmla="*/ 7 h 15"/>
                <a:gd name="T46" fmla="*/ 66 w 123"/>
                <a:gd name="T47" fmla="*/ 7 h 15"/>
                <a:gd name="T48" fmla="*/ 66 w 123"/>
                <a:gd name="T49" fmla="*/ 4 h 15"/>
                <a:gd name="T50" fmla="*/ 71 w 123"/>
                <a:gd name="T51" fmla="*/ 7 h 15"/>
                <a:gd name="T52" fmla="*/ 76 w 123"/>
                <a:gd name="T53" fmla="*/ 11 h 15"/>
                <a:gd name="T54" fmla="*/ 76 w 123"/>
                <a:gd name="T55" fmla="*/ 4 h 15"/>
                <a:gd name="T56" fmla="*/ 80 w 123"/>
                <a:gd name="T57" fmla="*/ 7 h 15"/>
                <a:gd name="T58" fmla="*/ 80 w 123"/>
                <a:gd name="T59" fmla="*/ 4 h 15"/>
                <a:gd name="T60" fmla="*/ 85 w 123"/>
                <a:gd name="T61" fmla="*/ 0 h 15"/>
                <a:gd name="T62" fmla="*/ 85 w 123"/>
                <a:gd name="T63" fmla="*/ 4 h 15"/>
                <a:gd name="T64" fmla="*/ 90 w 123"/>
                <a:gd name="T65" fmla="*/ 0 h 15"/>
                <a:gd name="T66" fmla="*/ 95 w 123"/>
                <a:gd name="T67" fmla="*/ 7 h 15"/>
                <a:gd name="T68" fmla="*/ 95 w 123"/>
                <a:gd name="T69" fmla="*/ 4 h 15"/>
                <a:gd name="T70" fmla="*/ 99 w 123"/>
                <a:gd name="T71" fmla="*/ 7 h 15"/>
                <a:gd name="T72" fmla="*/ 99 w 123"/>
                <a:gd name="T73" fmla="*/ 7 h 15"/>
                <a:gd name="T74" fmla="*/ 104 w 123"/>
                <a:gd name="T75" fmla="*/ 4 h 15"/>
                <a:gd name="T76" fmla="*/ 104 w 123"/>
                <a:gd name="T77" fmla="*/ 4 h 15"/>
                <a:gd name="T78" fmla="*/ 109 w 123"/>
                <a:gd name="T79" fmla="*/ 4 h 15"/>
                <a:gd name="T80" fmla="*/ 114 w 123"/>
                <a:gd name="T81" fmla="*/ 4 h 15"/>
                <a:gd name="T82" fmla="*/ 114 w 123"/>
                <a:gd name="T83" fmla="*/ 4 h 15"/>
                <a:gd name="T84" fmla="*/ 123 w 123"/>
                <a:gd name="T85" fmla="*/ 4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3" h="15">
                  <a:moveTo>
                    <a:pt x="0" y="4"/>
                  </a:moveTo>
                  <a:lnTo>
                    <a:pt x="0" y="4"/>
                  </a:lnTo>
                  <a:lnTo>
                    <a:pt x="5" y="7"/>
                  </a:lnTo>
                  <a:lnTo>
                    <a:pt x="5" y="4"/>
                  </a:lnTo>
                  <a:lnTo>
                    <a:pt x="5" y="7"/>
                  </a:lnTo>
                  <a:lnTo>
                    <a:pt x="10" y="4"/>
                  </a:lnTo>
                  <a:lnTo>
                    <a:pt x="10" y="7"/>
                  </a:lnTo>
                  <a:lnTo>
                    <a:pt x="10" y="4"/>
                  </a:lnTo>
                  <a:lnTo>
                    <a:pt x="14" y="7"/>
                  </a:lnTo>
                  <a:lnTo>
                    <a:pt x="14" y="4"/>
                  </a:lnTo>
                  <a:lnTo>
                    <a:pt x="19" y="7"/>
                  </a:lnTo>
                  <a:lnTo>
                    <a:pt x="19" y="4"/>
                  </a:lnTo>
                  <a:lnTo>
                    <a:pt x="19" y="7"/>
                  </a:lnTo>
                  <a:lnTo>
                    <a:pt x="24" y="4"/>
                  </a:lnTo>
                  <a:lnTo>
                    <a:pt x="24" y="7"/>
                  </a:lnTo>
                  <a:lnTo>
                    <a:pt x="29" y="4"/>
                  </a:lnTo>
                  <a:lnTo>
                    <a:pt x="29" y="7"/>
                  </a:lnTo>
                  <a:lnTo>
                    <a:pt x="29" y="11"/>
                  </a:lnTo>
                  <a:lnTo>
                    <a:pt x="29" y="7"/>
                  </a:lnTo>
                  <a:lnTo>
                    <a:pt x="29" y="4"/>
                  </a:lnTo>
                  <a:lnTo>
                    <a:pt x="33" y="7"/>
                  </a:lnTo>
                  <a:lnTo>
                    <a:pt x="33" y="11"/>
                  </a:lnTo>
                  <a:lnTo>
                    <a:pt x="38" y="4"/>
                  </a:lnTo>
                  <a:lnTo>
                    <a:pt x="38" y="7"/>
                  </a:lnTo>
                  <a:lnTo>
                    <a:pt x="38" y="4"/>
                  </a:lnTo>
                  <a:lnTo>
                    <a:pt x="38" y="7"/>
                  </a:lnTo>
                  <a:lnTo>
                    <a:pt x="43" y="7"/>
                  </a:lnTo>
                  <a:lnTo>
                    <a:pt x="43" y="4"/>
                  </a:lnTo>
                  <a:lnTo>
                    <a:pt x="43" y="7"/>
                  </a:lnTo>
                  <a:lnTo>
                    <a:pt x="47" y="7"/>
                  </a:lnTo>
                  <a:lnTo>
                    <a:pt x="47" y="11"/>
                  </a:lnTo>
                  <a:lnTo>
                    <a:pt x="52" y="4"/>
                  </a:lnTo>
                  <a:lnTo>
                    <a:pt x="52" y="7"/>
                  </a:lnTo>
                  <a:lnTo>
                    <a:pt x="52" y="4"/>
                  </a:lnTo>
                  <a:lnTo>
                    <a:pt x="52" y="15"/>
                  </a:lnTo>
                  <a:lnTo>
                    <a:pt x="57" y="7"/>
                  </a:lnTo>
                  <a:lnTo>
                    <a:pt x="57" y="11"/>
                  </a:lnTo>
                  <a:lnTo>
                    <a:pt x="62" y="4"/>
                  </a:lnTo>
                  <a:lnTo>
                    <a:pt x="62" y="11"/>
                  </a:lnTo>
                  <a:lnTo>
                    <a:pt x="62" y="0"/>
                  </a:lnTo>
                  <a:lnTo>
                    <a:pt x="62" y="7"/>
                  </a:lnTo>
                  <a:lnTo>
                    <a:pt x="62" y="0"/>
                  </a:lnTo>
                  <a:lnTo>
                    <a:pt x="66" y="4"/>
                  </a:lnTo>
                  <a:lnTo>
                    <a:pt x="66" y="7"/>
                  </a:lnTo>
                  <a:lnTo>
                    <a:pt x="66" y="4"/>
                  </a:lnTo>
                  <a:lnTo>
                    <a:pt x="66" y="11"/>
                  </a:lnTo>
                  <a:lnTo>
                    <a:pt x="66" y="4"/>
                  </a:lnTo>
                  <a:lnTo>
                    <a:pt x="71" y="7"/>
                  </a:lnTo>
                  <a:lnTo>
                    <a:pt x="71" y="4"/>
                  </a:lnTo>
                  <a:lnTo>
                    <a:pt x="71" y="7"/>
                  </a:lnTo>
                  <a:lnTo>
                    <a:pt x="71" y="4"/>
                  </a:lnTo>
                  <a:lnTo>
                    <a:pt x="76" y="11"/>
                  </a:lnTo>
                  <a:lnTo>
                    <a:pt x="76" y="4"/>
                  </a:lnTo>
                  <a:lnTo>
                    <a:pt x="76" y="11"/>
                  </a:lnTo>
                  <a:lnTo>
                    <a:pt x="80" y="7"/>
                  </a:lnTo>
                  <a:lnTo>
                    <a:pt x="80" y="4"/>
                  </a:lnTo>
                  <a:lnTo>
                    <a:pt x="80" y="7"/>
                  </a:lnTo>
                  <a:lnTo>
                    <a:pt x="80" y="4"/>
                  </a:lnTo>
                  <a:lnTo>
                    <a:pt x="85" y="11"/>
                  </a:lnTo>
                  <a:lnTo>
                    <a:pt x="85" y="0"/>
                  </a:lnTo>
                  <a:lnTo>
                    <a:pt x="85" y="7"/>
                  </a:lnTo>
                  <a:lnTo>
                    <a:pt x="85" y="4"/>
                  </a:lnTo>
                  <a:lnTo>
                    <a:pt x="90" y="7"/>
                  </a:lnTo>
                  <a:lnTo>
                    <a:pt x="90" y="4"/>
                  </a:lnTo>
                  <a:lnTo>
                    <a:pt x="90" y="0"/>
                  </a:lnTo>
                  <a:lnTo>
                    <a:pt x="90" y="4"/>
                  </a:lnTo>
                  <a:lnTo>
                    <a:pt x="90" y="7"/>
                  </a:lnTo>
                  <a:lnTo>
                    <a:pt x="95" y="7"/>
                  </a:lnTo>
                  <a:lnTo>
                    <a:pt x="95" y="4"/>
                  </a:lnTo>
                  <a:lnTo>
                    <a:pt x="95" y="7"/>
                  </a:lnTo>
                  <a:lnTo>
                    <a:pt x="99" y="4"/>
                  </a:lnTo>
                  <a:lnTo>
                    <a:pt x="99" y="7"/>
                  </a:lnTo>
                  <a:lnTo>
                    <a:pt x="99" y="4"/>
                  </a:lnTo>
                  <a:lnTo>
                    <a:pt x="99" y="7"/>
                  </a:lnTo>
                  <a:lnTo>
                    <a:pt x="104" y="7"/>
                  </a:lnTo>
                  <a:lnTo>
                    <a:pt x="104" y="4"/>
                  </a:lnTo>
                  <a:lnTo>
                    <a:pt x="104" y="11"/>
                  </a:lnTo>
                  <a:lnTo>
                    <a:pt x="104" y="4"/>
                  </a:lnTo>
                  <a:lnTo>
                    <a:pt x="109" y="4"/>
                  </a:lnTo>
                  <a:lnTo>
                    <a:pt x="109" y="0"/>
                  </a:lnTo>
                  <a:lnTo>
                    <a:pt x="109" y="7"/>
                  </a:lnTo>
                  <a:lnTo>
                    <a:pt x="114" y="4"/>
                  </a:lnTo>
                  <a:lnTo>
                    <a:pt x="114" y="0"/>
                  </a:lnTo>
                  <a:lnTo>
                    <a:pt x="114" y="4"/>
                  </a:lnTo>
                  <a:lnTo>
                    <a:pt x="118" y="4"/>
                  </a:lnTo>
                  <a:lnTo>
                    <a:pt x="118" y="7"/>
                  </a:lnTo>
                  <a:lnTo>
                    <a:pt x="123" y="4"/>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5" name="Freeform 40"/>
            <p:cNvSpPr>
              <a:spLocks/>
            </p:cNvSpPr>
            <p:nvPr/>
          </p:nvSpPr>
          <p:spPr bwMode="auto">
            <a:xfrm>
              <a:off x="2980" y="3377"/>
              <a:ext cx="184" cy="6"/>
            </a:xfrm>
            <a:custGeom>
              <a:avLst/>
              <a:gdLst>
                <a:gd name="T0" fmla="*/ 368 w 128"/>
                <a:gd name="T1" fmla="*/ 0 h 6"/>
                <a:gd name="T2" fmla="*/ 368 w 128"/>
                <a:gd name="T3" fmla="*/ 0 h 6"/>
                <a:gd name="T4" fmla="*/ 760 w 128"/>
                <a:gd name="T5" fmla="*/ 2 h 6"/>
                <a:gd name="T6" fmla="*/ 760 w 128"/>
                <a:gd name="T7" fmla="*/ 2 h 6"/>
                <a:gd name="T8" fmla="*/ 1209 w 128"/>
                <a:gd name="T9" fmla="*/ 2 h 6"/>
                <a:gd name="T10" fmla="*/ 1209 w 128"/>
                <a:gd name="T11" fmla="*/ 4 h 6"/>
                <a:gd name="T12" fmla="*/ 1209 w 128"/>
                <a:gd name="T13" fmla="*/ 6 h 6"/>
                <a:gd name="T14" fmla="*/ 1473 w 128"/>
                <a:gd name="T15" fmla="*/ 4 h 6"/>
                <a:gd name="T16" fmla="*/ 1473 w 128"/>
                <a:gd name="T17" fmla="*/ 4 h 6"/>
                <a:gd name="T18" fmla="*/ 1909 w 128"/>
                <a:gd name="T19" fmla="*/ 6 h 6"/>
                <a:gd name="T20" fmla="*/ 1909 w 128"/>
                <a:gd name="T21" fmla="*/ 4 h 6"/>
                <a:gd name="T22" fmla="*/ 1909 w 128"/>
                <a:gd name="T23" fmla="*/ 6 h 6"/>
                <a:gd name="T24" fmla="*/ 2258 w 128"/>
                <a:gd name="T25" fmla="*/ 6 h 6"/>
                <a:gd name="T26" fmla="*/ 2258 w 128"/>
                <a:gd name="T27" fmla="*/ 4 h 6"/>
                <a:gd name="T28" fmla="*/ 2579 w 128"/>
                <a:gd name="T29" fmla="*/ 4 h 6"/>
                <a:gd name="T30" fmla="*/ 2579 w 128"/>
                <a:gd name="T31" fmla="*/ 4 h 6"/>
                <a:gd name="T32" fmla="*/ 2579 w 128"/>
                <a:gd name="T33" fmla="*/ 4 h 6"/>
                <a:gd name="T34" fmla="*/ 2989 w 128"/>
                <a:gd name="T35" fmla="*/ 4 h 6"/>
                <a:gd name="T36" fmla="*/ 2989 w 128"/>
                <a:gd name="T37" fmla="*/ 4 h 6"/>
                <a:gd name="T38" fmla="*/ 2989 w 128"/>
                <a:gd name="T39" fmla="*/ 4 h 6"/>
                <a:gd name="T40" fmla="*/ 3367 w 128"/>
                <a:gd name="T41" fmla="*/ 2 h 6"/>
                <a:gd name="T42" fmla="*/ 3367 w 128"/>
                <a:gd name="T43" fmla="*/ 6 h 6"/>
                <a:gd name="T44" fmla="*/ 3716 w 128"/>
                <a:gd name="T45" fmla="*/ 6 h 6"/>
                <a:gd name="T46" fmla="*/ 3716 w 128"/>
                <a:gd name="T47" fmla="*/ 6 h 6"/>
                <a:gd name="T48" fmla="*/ 3716 w 128"/>
                <a:gd name="T49" fmla="*/ 6 h 6"/>
                <a:gd name="T50" fmla="*/ 4068 w 128"/>
                <a:gd name="T51" fmla="*/ 4 h 6"/>
                <a:gd name="T52" fmla="*/ 4068 w 128"/>
                <a:gd name="T53" fmla="*/ 2 h 6"/>
                <a:gd name="T54" fmla="*/ 4068 w 128"/>
                <a:gd name="T55" fmla="*/ 4 h 6"/>
                <a:gd name="T56" fmla="*/ 4459 w 128"/>
                <a:gd name="T57" fmla="*/ 6 h 6"/>
                <a:gd name="T58" fmla="*/ 4459 w 128"/>
                <a:gd name="T59" fmla="*/ 6 h 6"/>
                <a:gd name="T60" fmla="*/ 4840 w 128"/>
                <a:gd name="T61" fmla="*/ 6 h 6"/>
                <a:gd name="T62" fmla="*/ 4840 w 128"/>
                <a:gd name="T63" fmla="*/ 6 h 6"/>
                <a:gd name="T64" fmla="*/ 4840 w 128"/>
                <a:gd name="T65" fmla="*/ 6 h 6"/>
                <a:gd name="T66" fmla="*/ 5201 w 128"/>
                <a:gd name="T67" fmla="*/ 4 h 6"/>
                <a:gd name="T68" fmla="*/ 5201 w 128"/>
                <a:gd name="T69" fmla="*/ 4 h 6"/>
                <a:gd name="T70" fmla="*/ 5532 w 128"/>
                <a:gd name="T71" fmla="*/ 4 h 6"/>
                <a:gd name="T72" fmla="*/ 5532 w 128"/>
                <a:gd name="T73" fmla="*/ 4 h 6"/>
                <a:gd name="T74" fmla="*/ 5532 w 128"/>
                <a:gd name="T75" fmla="*/ 4 h 6"/>
                <a:gd name="T76" fmla="*/ 5923 w 128"/>
                <a:gd name="T77" fmla="*/ 6 h 6"/>
                <a:gd name="T78" fmla="*/ 5923 w 128"/>
                <a:gd name="T79" fmla="*/ 6 h 6"/>
                <a:gd name="T80" fmla="*/ 5923 w 128"/>
                <a:gd name="T81" fmla="*/ 4 h 6"/>
                <a:gd name="T82" fmla="*/ 6288 w 128"/>
                <a:gd name="T83" fmla="*/ 6 h 6"/>
                <a:gd name="T84" fmla="*/ 6288 w 128"/>
                <a:gd name="T85" fmla="*/ 4 h 6"/>
                <a:gd name="T86" fmla="*/ 6598 w 128"/>
                <a:gd name="T87" fmla="*/ 4 h 6"/>
                <a:gd name="T88" fmla="*/ 6598 w 128"/>
                <a:gd name="T89" fmla="*/ 4 h 6"/>
                <a:gd name="T90" fmla="*/ 6960 w 128"/>
                <a:gd name="T91" fmla="*/ 4 h 6"/>
                <a:gd name="T92" fmla="*/ 7420 w 128"/>
                <a:gd name="T93" fmla="*/ 6 h 6"/>
                <a:gd name="T94" fmla="*/ 7801 w 128"/>
                <a:gd name="T95" fmla="*/ 6 h 6"/>
                <a:gd name="T96" fmla="*/ 7801 w 128"/>
                <a:gd name="T97" fmla="*/ 6 h 6"/>
                <a:gd name="T98" fmla="*/ 8152 w 128"/>
                <a:gd name="T99" fmla="*/ 4 h 6"/>
                <a:gd name="T100" fmla="*/ 8514 w 128"/>
                <a:gd name="T101" fmla="*/ 6 h 6"/>
                <a:gd name="T102" fmla="*/ 8879 w 128"/>
                <a:gd name="T103" fmla="*/ 4 h 6"/>
                <a:gd name="T104" fmla="*/ 8879 w 128"/>
                <a:gd name="T105" fmla="*/ 6 h 6"/>
                <a:gd name="T106" fmla="*/ 8879 w 128"/>
                <a:gd name="T107" fmla="*/ 6 h 6"/>
                <a:gd name="T108" fmla="*/ 9282 w 128"/>
                <a:gd name="T109" fmla="*/ 4 h 6"/>
                <a:gd name="T110" fmla="*/ 9282 w 128"/>
                <a:gd name="T111" fmla="*/ 6 h 6"/>
                <a:gd name="T112" fmla="*/ 9578 w 128"/>
                <a:gd name="T113" fmla="*/ 6 h 6"/>
                <a:gd name="T114" fmla="*/ 9578 w 128"/>
                <a:gd name="T115" fmla="*/ 4 h 6"/>
                <a:gd name="T116" fmla="*/ 9578 w 128"/>
                <a:gd name="T117" fmla="*/ 4 h 6"/>
                <a:gd name="T118" fmla="*/ 10002 w 128"/>
                <a:gd name="T119" fmla="*/ 2 h 6"/>
                <a:gd name="T120" fmla="*/ 10002 w 128"/>
                <a:gd name="T121" fmla="*/ 4 h 6"/>
                <a:gd name="T122" fmla="*/ 10002 w 128"/>
                <a:gd name="T123" fmla="*/ 4 h 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8" h="6">
                  <a:moveTo>
                    <a:pt x="0" y="2"/>
                  </a:moveTo>
                  <a:lnTo>
                    <a:pt x="5" y="0"/>
                  </a:lnTo>
                  <a:lnTo>
                    <a:pt x="5" y="4"/>
                  </a:lnTo>
                  <a:lnTo>
                    <a:pt x="5" y="0"/>
                  </a:lnTo>
                  <a:lnTo>
                    <a:pt x="10" y="2"/>
                  </a:lnTo>
                  <a:lnTo>
                    <a:pt x="10" y="6"/>
                  </a:lnTo>
                  <a:lnTo>
                    <a:pt x="15" y="2"/>
                  </a:lnTo>
                  <a:lnTo>
                    <a:pt x="15" y="6"/>
                  </a:lnTo>
                  <a:lnTo>
                    <a:pt x="15" y="4"/>
                  </a:lnTo>
                  <a:lnTo>
                    <a:pt x="15" y="2"/>
                  </a:lnTo>
                  <a:lnTo>
                    <a:pt x="15" y="6"/>
                  </a:lnTo>
                  <a:lnTo>
                    <a:pt x="19" y="4"/>
                  </a:lnTo>
                  <a:lnTo>
                    <a:pt x="19" y="2"/>
                  </a:lnTo>
                  <a:lnTo>
                    <a:pt x="19" y="4"/>
                  </a:lnTo>
                  <a:lnTo>
                    <a:pt x="24" y="6"/>
                  </a:lnTo>
                  <a:lnTo>
                    <a:pt x="24" y="4"/>
                  </a:lnTo>
                  <a:lnTo>
                    <a:pt x="24" y="6"/>
                  </a:lnTo>
                  <a:lnTo>
                    <a:pt x="29" y="6"/>
                  </a:lnTo>
                  <a:lnTo>
                    <a:pt x="29" y="4"/>
                  </a:lnTo>
                  <a:lnTo>
                    <a:pt x="29" y="6"/>
                  </a:lnTo>
                  <a:lnTo>
                    <a:pt x="33" y="4"/>
                  </a:lnTo>
                  <a:lnTo>
                    <a:pt x="33" y="6"/>
                  </a:lnTo>
                  <a:lnTo>
                    <a:pt x="33" y="4"/>
                  </a:lnTo>
                  <a:lnTo>
                    <a:pt x="33" y="6"/>
                  </a:lnTo>
                  <a:lnTo>
                    <a:pt x="33" y="4"/>
                  </a:lnTo>
                  <a:lnTo>
                    <a:pt x="38" y="4"/>
                  </a:lnTo>
                  <a:lnTo>
                    <a:pt x="38" y="6"/>
                  </a:lnTo>
                  <a:lnTo>
                    <a:pt x="38" y="4"/>
                  </a:lnTo>
                  <a:lnTo>
                    <a:pt x="38" y="6"/>
                  </a:lnTo>
                  <a:lnTo>
                    <a:pt x="38" y="4"/>
                  </a:lnTo>
                  <a:lnTo>
                    <a:pt x="43" y="6"/>
                  </a:lnTo>
                  <a:lnTo>
                    <a:pt x="43" y="2"/>
                  </a:lnTo>
                  <a:lnTo>
                    <a:pt x="43" y="4"/>
                  </a:lnTo>
                  <a:lnTo>
                    <a:pt x="43" y="6"/>
                  </a:lnTo>
                  <a:lnTo>
                    <a:pt x="43" y="4"/>
                  </a:lnTo>
                  <a:lnTo>
                    <a:pt x="48" y="6"/>
                  </a:lnTo>
                  <a:lnTo>
                    <a:pt x="48" y="4"/>
                  </a:lnTo>
                  <a:lnTo>
                    <a:pt x="48" y="6"/>
                  </a:lnTo>
                  <a:lnTo>
                    <a:pt x="48" y="2"/>
                  </a:lnTo>
                  <a:lnTo>
                    <a:pt x="48" y="6"/>
                  </a:lnTo>
                  <a:lnTo>
                    <a:pt x="52" y="6"/>
                  </a:lnTo>
                  <a:lnTo>
                    <a:pt x="52" y="4"/>
                  </a:lnTo>
                  <a:lnTo>
                    <a:pt x="52" y="2"/>
                  </a:lnTo>
                  <a:lnTo>
                    <a:pt x="52" y="6"/>
                  </a:lnTo>
                  <a:lnTo>
                    <a:pt x="52" y="4"/>
                  </a:lnTo>
                  <a:lnTo>
                    <a:pt x="57" y="6"/>
                  </a:lnTo>
                  <a:lnTo>
                    <a:pt x="57" y="4"/>
                  </a:lnTo>
                  <a:lnTo>
                    <a:pt x="57" y="6"/>
                  </a:lnTo>
                  <a:lnTo>
                    <a:pt x="57" y="4"/>
                  </a:lnTo>
                  <a:lnTo>
                    <a:pt x="62" y="6"/>
                  </a:lnTo>
                  <a:lnTo>
                    <a:pt x="62" y="4"/>
                  </a:lnTo>
                  <a:lnTo>
                    <a:pt x="62" y="6"/>
                  </a:lnTo>
                  <a:lnTo>
                    <a:pt x="67" y="4"/>
                  </a:lnTo>
                  <a:lnTo>
                    <a:pt x="67" y="6"/>
                  </a:lnTo>
                  <a:lnTo>
                    <a:pt x="71" y="4"/>
                  </a:lnTo>
                  <a:lnTo>
                    <a:pt x="71" y="6"/>
                  </a:lnTo>
                  <a:lnTo>
                    <a:pt x="71" y="4"/>
                  </a:lnTo>
                  <a:lnTo>
                    <a:pt x="71" y="6"/>
                  </a:lnTo>
                  <a:lnTo>
                    <a:pt x="71" y="4"/>
                  </a:lnTo>
                  <a:lnTo>
                    <a:pt x="76" y="6"/>
                  </a:lnTo>
                  <a:lnTo>
                    <a:pt x="76" y="4"/>
                  </a:lnTo>
                  <a:lnTo>
                    <a:pt x="81" y="6"/>
                  </a:lnTo>
                  <a:lnTo>
                    <a:pt x="81" y="4"/>
                  </a:lnTo>
                  <a:lnTo>
                    <a:pt x="81" y="6"/>
                  </a:lnTo>
                  <a:lnTo>
                    <a:pt x="85" y="4"/>
                  </a:lnTo>
                  <a:lnTo>
                    <a:pt x="90" y="6"/>
                  </a:lnTo>
                  <a:lnTo>
                    <a:pt x="90" y="4"/>
                  </a:lnTo>
                  <a:lnTo>
                    <a:pt x="95" y="6"/>
                  </a:lnTo>
                  <a:lnTo>
                    <a:pt x="100" y="6"/>
                  </a:lnTo>
                  <a:lnTo>
                    <a:pt x="100" y="4"/>
                  </a:lnTo>
                  <a:lnTo>
                    <a:pt x="100" y="6"/>
                  </a:lnTo>
                  <a:lnTo>
                    <a:pt x="104" y="6"/>
                  </a:lnTo>
                  <a:lnTo>
                    <a:pt x="104" y="4"/>
                  </a:lnTo>
                  <a:lnTo>
                    <a:pt x="109" y="4"/>
                  </a:lnTo>
                  <a:lnTo>
                    <a:pt x="109" y="6"/>
                  </a:lnTo>
                  <a:lnTo>
                    <a:pt x="109" y="2"/>
                  </a:lnTo>
                  <a:lnTo>
                    <a:pt x="114" y="4"/>
                  </a:lnTo>
                  <a:lnTo>
                    <a:pt x="114" y="6"/>
                  </a:lnTo>
                  <a:lnTo>
                    <a:pt x="114" y="4"/>
                  </a:lnTo>
                  <a:lnTo>
                    <a:pt x="114" y="6"/>
                  </a:lnTo>
                  <a:lnTo>
                    <a:pt x="119" y="2"/>
                  </a:lnTo>
                  <a:lnTo>
                    <a:pt x="119" y="4"/>
                  </a:lnTo>
                  <a:lnTo>
                    <a:pt x="119" y="6"/>
                  </a:lnTo>
                  <a:lnTo>
                    <a:pt x="119" y="4"/>
                  </a:lnTo>
                  <a:lnTo>
                    <a:pt x="123" y="6"/>
                  </a:lnTo>
                  <a:lnTo>
                    <a:pt x="123" y="4"/>
                  </a:lnTo>
                  <a:lnTo>
                    <a:pt x="128" y="4"/>
                  </a:lnTo>
                  <a:lnTo>
                    <a:pt x="128" y="2"/>
                  </a:lnTo>
                  <a:lnTo>
                    <a:pt x="128" y="4"/>
                  </a:lnTo>
                  <a:lnTo>
                    <a:pt x="128" y="2"/>
                  </a:lnTo>
                  <a:lnTo>
                    <a:pt x="128" y="4"/>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6" name="Freeform 41"/>
            <p:cNvSpPr>
              <a:spLocks/>
            </p:cNvSpPr>
            <p:nvPr/>
          </p:nvSpPr>
          <p:spPr bwMode="auto">
            <a:xfrm>
              <a:off x="3480" y="3454"/>
              <a:ext cx="199" cy="20"/>
            </a:xfrm>
            <a:custGeom>
              <a:avLst/>
              <a:gdLst>
                <a:gd name="T0" fmla="*/ 4 w 199"/>
                <a:gd name="T1" fmla="*/ 16 h 20"/>
                <a:gd name="T2" fmla="*/ 4 w 199"/>
                <a:gd name="T3" fmla="*/ 20 h 20"/>
                <a:gd name="T4" fmla="*/ 8 w 199"/>
                <a:gd name="T5" fmla="*/ 16 h 20"/>
                <a:gd name="T6" fmla="*/ 13 w 199"/>
                <a:gd name="T7" fmla="*/ 16 h 20"/>
                <a:gd name="T8" fmla="*/ 17 w 199"/>
                <a:gd name="T9" fmla="*/ 16 h 20"/>
                <a:gd name="T10" fmla="*/ 17 w 199"/>
                <a:gd name="T11" fmla="*/ 20 h 20"/>
                <a:gd name="T12" fmla="*/ 21 w 199"/>
                <a:gd name="T13" fmla="*/ 16 h 20"/>
                <a:gd name="T14" fmla="*/ 25 w 199"/>
                <a:gd name="T15" fmla="*/ 16 h 20"/>
                <a:gd name="T16" fmla="*/ 29 w 199"/>
                <a:gd name="T17" fmla="*/ 16 h 20"/>
                <a:gd name="T18" fmla="*/ 37 w 199"/>
                <a:gd name="T19" fmla="*/ 16 h 20"/>
                <a:gd name="T20" fmla="*/ 42 w 199"/>
                <a:gd name="T21" fmla="*/ 8 h 20"/>
                <a:gd name="T22" fmla="*/ 50 w 199"/>
                <a:gd name="T23" fmla="*/ 8 h 20"/>
                <a:gd name="T24" fmla="*/ 54 w 199"/>
                <a:gd name="T25" fmla="*/ 8 h 20"/>
                <a:gd name="T26" fmla="*/ 58 w 199"/>
                <a:gd name="T27" fmla="*/ 16 h 20"/>
                <a:gd name="T28" fmla="*/ 58 w 199"/>
                <a:gd name="T29" fmla="*/ 8 h 20"/>
                <a:gd name="T30" fmla="*/ 62 w 199"/>
                <a:gd name="T31" fmla="*/ 16 h 20"/>
                <a:gd name="T32" fmla="*/ 66 w 199"/>
                <a:gd name="T33" fmla="*/ 8 h 20"/>
                <a:gd name="T34" fmla="*/ 71 w 199"/>
                <a:gd name="T35" fmla="*/ 8 h 20"/>
                <a:gd name="T36" fmla="*/ 71 w 199"/>
                <a:gd name="T37" fmla="*/ 16 h 20"/>
                <a:gd name="T38" fmla="*/ 75 w 199"/>
                <a:gd name="T39" fmla="*/ 16 h 20"/>
                <a:gd name="T40" fmla="*/ 79 w 199"/>
                <a:gd name="T41" fmla="*/ 4 h 20"/>
                <a:gd name="T42" fmla="*/ 83 w 199"/>
                <a:gd name="T43" fmla="*/ 8 h 20"/>
                <a:gd name="T44" fmla="*/ 83 w 199"/>
                <a:gd name="T45" fmla="*/ 4 h 20"/>
                <a:gd name="T46" fmla="*/ 87 w 199"/>
                <a:gd name="T47" fmla="*/ 8 h 20"/>
                <a:gd name="T48" fmla="*/ 91 w 199"/>
                <a:gd name="T49" fmla="*/ 8 h 20"/>
                <a:gd name="T50" fmla="*/ 95 w 199"/>
                <a:gd name="T51" fmla="*/ 4 h 20"/>
                <a:gd name="T52" fmla="*/ 100 w 199"/>
                <a:gd name="T53" fmla="*/ 8 h 20"/>
                <a:gd name="T54" fmla="*/ 100 w 199"/>
                <a:gd name="T55" fmla="*/ 8 h 20"/>
                <a:gd name="T56" fmla="*/ 104 w 199"/>
                <a:gd name="T57" fmla="*/ 8 h 20"/>
                <a:gd name="T58" fmla="*/ 108 w 199"/>
                <a:gd name="T59" fmla="*/ 8 h 20"/>
                <a:gd name="T60" fmla="*/ 112 w 199"/>
                <a:gd name="T61" fmla="*/ 8 h 20"/>
                <a:gd name="T62" fmla="*/ 112 w 199"/>
                <a:gd name="T63" fmla="*/ 8 h 20"/>
                <a:gd name="T64" fmla="*/ 116 w 199"/>
                <a:gd name="T65" fmla="*/ 8 h 20"/>
                <a:gd name="T66" fmla="*/ 120 w 199"/>
                <a:gd name="T67" fmla="*/ 8 h 20"/>
                <a:gd name="T68" fmla="*/ 124 w 199"/>
                <a:gd name="T69" fmla="*/ 8 h 20"/>
                <a:gd name="T70" fmla="*/ 124 w 199"/>
                <a:gd name="T71" fmla="*/ 8 h 20"/>
                <a:gd name="T72" fmla="*/ 129 w 199"/>
                <a:gd name="T73" fmla="*/ 8 h 20"/>
                <a:gd name="T74" fmla="*/ 133 w 199"/>
                <a:gd name="T75" fmla="*/ 8 h 20"/>
                <a:gd name="T76" fmla="*/ 137 w 199"/>
                <a:gd name="T77" fmla="*/ 8 h 20"/>
                <a:gd name="T78" fmla="*/ 137 w 199"/>
                <a:gd name="T79" fmla="*/ 8 h 20"/>
                <a:gd name="T80" fmla="*/ 141 w 199"/>
                <a:gd name="T81" fmla="*/ 8 h 20"/>
                <a:gd name="T82" fmla="*/ 145 w 199"/>
                <a:gd name="T83" fmla="*/ 4 h 20"/>
                <a:gd name="T84" fmla="*/ 149 w 199"/>
                <a:gd name="T85" fmla="*/ 4 h 20"/>
                <a:gd name="T86" fmla="*/ 153 w 199"/>
                <a:gd name="T87" fmla="*/ 8 h 20"/>
                <a:gd name="T88" fmla="*/ 153 w 199"/>
                <a:gd name="T89" fmla="*/ 4 h 20"/>
                <a:gd name="T90" fmla="*/ 158 w 199"/>
                <a:gd name="T91" fmla="*/ 8 h 20"/>
                <a:gd name="T92" fmla="*/ 162 w 199"/>
                <a:gd name="T93" fmla="*/ 8 h 20"/>
                <a:gd name="T94" fmla="*/ 166 w 199"/>
                <a:gd name="T95" fmla="*/ 4 h 20"/>
                <a:gd name="T96" fmla="*/ 166 w 199"/>
                <a:gd name="T97" fmla="*/ 8 h 20"/>
                <a:gd name="T98" fmla="*/ 174 w 199"/>
                <a:gd name="T99" fmla="*/ 8 h 20"/>
                <a:gd name="T100" fmla="*/ 174 w 199"/>
                <a:gd name="T101" fmla="*/ 4 h 20"/>
                <a:gd name="T102" fmla="*/ 178 w 199"/>
                <a:gd name="T103" fmla="*/ 4 h 20"/>
                <a:gd name="T104" fmla="*/ 182 w 199"/>
                <a:gd name="T105" fmla="*/ 4 h 20"/>
                <a:gd name="T106" fmla="*/ 187 w 199"/>
                <a:gd name="T107" fmla="*/ 8 h 20"/>
                <a:gd name="T108" fmla="*/ 191 w 199"/>
                <a:gd name="T109" fmla="*/ 8 h 20"/>
                <a:gd name="T110" fmla="*/ 191 w 199"/>
                <a:gd name="T111" fmla="*/ 4 h 20"/>
                <a:gd name="T112" fmla="*/ 195 w 199"/>
                <a:gd name="T113" fmla="*/ 4 h 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99" h="20">
                  <a:moveTo>
                    <a:pt x="0" y="16"/>
                  </a:moveTo>
                  <a:lnTo>
                    <a:pt x="0" y="20"/>
                  </a:lnTo>
                  <a:lnTo>
                    <a:pt x="4" y="16"/>
                  </a:lnTo>
                  <a:lnTo>
                    <a:pt x="4" y="20"/>
                  </a:lnTo>
                  <a:lnTo>
                    <a:pt x="8" y="16"/>
                  </a:lnTo>
                  <a:lnTo>
                    <a:pt x="8" y="20"/>
                  </a:lnTo>
                  <a:lnTo>
                    <a:pt x="8" y="16"/>
                  </a:lnTo>
                  <a:lnTo>
                    <a:pt x="8" y="8"/>
                  </a:lnTo>
                  <a:lnTo>
                    <a:pt x="13" y="16"/>
                  </a:lnTo>
                  <a:lnTo>
                    <a:pt x="13" y="8"/>
                  </a:lnTo>
                  <a:lnTo>
                    <a:pt x="13" y="16"/>
                  </a:lnTo>
                  <a:lnTo>
                    <a:pt x="17" y="16"/>
                  </a:lnTo>
                  <a:lnTo>
                    <a:pt x="17" y="8"/>
                  </a:lnTo>
                  <a:lnTo>
                    <a:pt x="17" y="16"/>
                  </a:lnTo>
                  <a:lnTo>
                    <a:pt x="17" y="20"/>
                  </a:lnTo>
                  <a:lnTo>
                    <a:pt x="21" y="16"/>
                  </a:lnTo>
                  <a:lnTo>
                    <a:pt x="21" y="8"/>
                  </a:lnTo>
                  <a:lnTo>
                    <a:pt x="21" y="16"/>
                  </a:lnTo>
                  <a:lnTo>
                    <a:pt x="25" y="16"/>
                  </a:lnTo>
                  <a:lnTo>
                    <a:pt x="29" y="16"/>
                  </a:lnTo>
                  <a:lnTo>
                    <a:pt x="33" y="16"/>
                  </a:lnTo>
                  <a:lnTo>
                    <a:pt x="37" y="16"/>
                  </a:lnTo>
                  <a:lnTo>
                    <a:pt x="37" y="8"/>
                  </a:lnTo>
                  <a:lnTo>
                    <a:pt x="42" y="8"/>
                  </a:lnTo>
                  <a:lnTo>
                    <a:pt x="46" y="8"/>
                  </a:lnTo>
                  <a:lnTo>
                    <a:pt x="46" y="16"/>
                  </a:lnTo>
                  <a:lnTo>
                    <a:pt x="50" y="8"/>
                  </a:lnTo>
                  <a:lnTo>
                    <a:pt x="50" y="16"/>
                  </a:lnTo>
                  <a:lnTo>
                    <a:pt x="54" y="16"/>
                  </a:lnTo>
                  <a:lnTo>
                    <a:pt x="54" y="8"/>
                  </a:lnTo>
                  <a:lnTo>
                    <a:pt x="54" y="16"/>
                  </a:lnTo>
                  <a:lnTo>
                    <a:pt x="54" y="8"/>
                  </a:lnTo>
                  <a:lnTo>
                    <a:pt x="58" y="16"/>
                  </a:lnTo>
                  <a:lnTo>
                    <a:pt x="58" y="8"/>
                  </a:lnTo>
                  <a:lnTo>
                    <a:pt x="58" y="4"/>
                  </a:lnTo>
                  <a:lnTo>
                    <a:pt x="58" y="8"/>
                  </a:lnTo>
                  <a:lnTo>
                    <a:pt x="62" y="16"/>
                  </a:lnTo>
                  <a:lnTo>
                    <a:pt x="62" y="8"/>
                  </a:lnTo>
                  <a:lnTo>
                    <a:pt x="66" y="8"/>
                  </a:lnTo>
                  <a:lnTo>
                    <a:pt x="66" y="16"/>
                  </a:lnTo>
                  <a:lnTo>
                    <a:pt x="66" y="8"/>
                  </a:lnTo>
                  <a:lnTo>
                    <a:pt x="71" y="8"/>
                  </a:lnTo>
                  <a:lnTo>
                    <a:pt x="71" y="16"/>
                  </a:lnTo>
                  <a:lnTo>
                    <a:pt x="75" y="16"/>
                  </a:lnTo>
                  <a:lnTo>
                    <a:pt x="75" y="8"/>
                  </a:lnTo>
                  <a:lnTo>
                    <a:pt x="75" y="16"/>
                  </a:lnTo>
                  <a:lnTo>
                    <a:pt x="75" y="8"/>
                  </a:lnTo>
                  <a:lnTo>
                    <a:pt x="79" y="8"/>
                  </a:lnTo>
                  <a:lnTo>
                    <a:pt x="79" y="4"/>
                  </a:lnTo>
                  <a:lnTo>
                    <a:pt x="79" y="16"/>
                  </a:lnTo>
                  <a:lnTo>
                    <a:pt x="79" y="8"/>
                  </a:lnTo>
                  <a:lnTo>
                    <a:pt x="83" y="8"/>
                  </a:lnTo>
                  <a:lnTo>
                    <a:pt x="83" y="4"/>
                  </a:lnTo>
                  <a:lnTo>
                    <a:pt x="87" y="8"/>
                  </a:lnTo>
                  <a:lnTo>
                    <a:pt x="87" y="16"/>
                  </a:lnTo>
                  <a:lnTo>
                    <a:pt x="91" y="16"/>
                  </a:lnTo>
                  <a:lnTo>
                    <a:pt x="91" y="8"/>
                  </a:lnTo>
                  <a:lnTo>
                    <a:pt x="91" y="16"/>
                  </a:lnTo>
                  <a:lnTo>
                    <a:pt x="95" y="4"/>
                  </a:lnTo>
                  <a:lnTo>
                    <a:pt x="95" y="8"/>
                  </a:lnTo>
                  <a:lnTo>
                    <a:pt x="100" y="8"/>
                  </a:lnTo>
                  <a:lnTo>
                    <a:pt x="100" y="16"/>
                  </a:lnTo>
                  <a:lnTo>
                    <a:pt x="100" y="8"/>
                  </a:lnTo>
                  <a:lnTo>
                    <a:pt x="104" y="8"/>
                  </a:lnTo>
                  <a:lnTo>
                    <a:pt x="108" y="8"/>
                  </a:lnTo>
                  <a:lnTo>
                    <a:pt x="112" y="8"/>
                  </a:lnTo>
                  <a:lnTo>
                    <a:pt x="116" y="8"/>
                  </a:lnTo>
                  <a:lnTo>
                    <a:pt x="116" y="4"/>
                  </a:lnTo>
                  <a:lnTo>
                    <a:pt x="116" y="8"/>
                  </a:lnTo>
                  <a:lnTo>
                    <a:pt x="120" y="8"/>
                  </a:lnTo>
                  <a:lnTo>
                    <a:pt x="124" y="8"/>
                  </a:lnTo>
                  <a:lnTo>
                    <a:pt x="124" y="0"/>
                  </a:lnTo>
                  <a:lnTo>
                    <a:pt x="124" y="4"/>
                  </a:lnTo>
                  <a:lnTo>
                    <a:pt x="124" y="8"/>
                  </a:lnTo>
                  <a:lnTo>
                    <a:pt x="129" y="0"/>
                  </a:lnTo>
                  <a:lnTo>
                    <a:pt x="129" y="4"/>
                  </a:lnTo>
                  <a:lnTo>
                    <a:pt x="129" y="8"/>
                  </a:lnTo>
                  <a:lnTo>
                    <a:pt x="129" y="16"/>
                  </a:lnTo>
                  <a:lnTo>
                    <a:pt x="133" y="8"/>
                  </a:lnTo>
                  <a:lnTo>
                    <a:pt x="137" y="8"/>
                  </a:lnTo>
                  <a:lnTo>
                    <a:pt x="137" y="4"/>
                  </a:lnTo>
                  <a:lnTo>
                    <a:pt x="137" y="8"/>
                  </a:lnTo>
                  <a:lnTo>
                    <a:pt x="141" y="8"/>
                  </a:lnTo>
                  <a:lnTo>
                    <a:pt x="141" y="4"/>
                  </a:lnTo>
                  <a:lnTo>
                    <a:pt x="141" y="8"/>
                  </a:lnTo>
                  <a:lnTo>
                    <a:pt x="145" y="8"/>
                  </a:lnTo>
                  <a:lnTo>
                    <a:pt x="145" y="4"/>
                  </a:lnTo>
                  <a:lnTo>
                    <a:pt x="149" y="4"/>
                  </a:lnTo>
                  <a:lnTo>
                    <a:pt x="149" y="8"/>
                  </a:lnTo>
                  <a:lnTo>
                    <a:pt x="149" y="0"/>
                  </a:lnTo>
                  <a:lnTo>
                    <a:pt x="153" y="8"/>
                  </a:lnTo>
                  <a:lnTo>
                    <a:pt x="153" y="4"/>
                  </a:lnTo>
                  <a:lnTo>
                    <a:pt x="158" y="4"/>
                  </a:lnTo>
                  <a:lnTo>
                    <a:pt x="158" y="8"/>
                  </a:lnTo>
                  <a:lnTo>
                    <a:pt x="158" y="4"/>
                  </a:lnTo>
                  <a:lnTo>
                    <a:pt x="162" y="4"/>
                  </a:lnTo>
                  <a:lnTo>
                    <a:pt x="162" y="8"/>
                  </a:lnTo>
                  <a:lnTo>
                    <a:pt x="166" y="4"/>
                  </a:lnTo>
                  <a:lnTo>
                    <a:pt x="166" y="0"/>
                  </a:lnTo>
                  <a:lnTo>
                    <a:pt x="166" y="8"/>
                  </a:lnTo>
                  <a:lnTo>
                    <a:pt x="170" y="8"/>
                  </a:lnTo>
                  <a:lnTo>
                    <a:pt x="170" y="4"/>
                  </a:lnTo>
                  <a:lnTo>
                    <a:pt x="174" y="8"/>
                  </a:lnTo>
                  <a:lnTo>
                    <a:pt x="174" y="4"/>
                  </a:lnTo>
                  <a:lnTo>
                    <a:pt x="178" y="0"/>
                  </a:lnTo>
                  <a:lnTo>
                    <a:pt x="178" y="8"/>
                  </a:lnTo>
                  <a:lnTo>
                    <a:pt x="178" y="4"/>
                  </a:lnTo>
                  <a:lnTo>
                    <a:pt x="178" y="8"/>
                  </a:lnTo>
                  <a:lnTo>
                    <a:pt x="182" y="4"/>
                  </a:lnTo>
                  <a:lnTo>
                    <a:pt x="187" y="0"/>
                  </a:lnTo>
                  <a:lnTo>
                    <a:pt x="187" y="8"/>
                  </a:lnTo>
                  <a:lnTo>
                    <a:pt x="187" y="4"/>
                  </a:lnTo>
                  <a:lnTo>
                    <a:pt x="187" y="8"/>
                  </a:lnTo>
                  <a:lnTo>
                    <a:pt x="191" y="8"/>
                  </a:lnTo>
                  <a:lnTo>
                    <a:pt x="191" y="4"/>
                  </a:lnTo>
                  <a:lnTo>
                    <a:pt x="195" y="4"/>
                  </a:lnTo>
                  <a:lnTo>
                    <a:pt x="195" y="8"/>
                  </a:lnTo>
                  <a:lnTo>
                    <a:pt x="195" y="4"/>
                  </a:lnTo>
                  <a:lnTo>
                    <a:pt x="195" y="8"/>
                  </a:lnTo>
                  <a:lnTo>
                    <a:pt x="199" y="8"/>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89194" name="Text Box 42"/>
          <p:cNvSpPr txBox="1">
            <a:spLocks noChangeAspect="1" noChangeArrowheads="1"/>
          </p:cNvSpPr>
          <p:nvPr/>
        </p:nvSpPr>
        <p:spPr bwMode="auto">
          <a:xfrm>
            <a:off x="3959225" y="4387850"/>
            <a:ext cx="6286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008000"/>
                </a:solidFill>
                <a:latin typeface="Arial Narrow" pitchFamily="34" charset="0"/>
              </a:rPr>
              <a:t>AQP5</a:t>
            </a:r>
          </a:p>
        </p:txBody>
      </p:sp>
      <p:sp>
        <p:nvSpPr>
          <p:cNvPr id="689195" name="Text Box 43"/>
          <p:cNvSpPr txBox="1">
            <a:spLocks noChangeAspect="1" noChangeArrowheads="1"/>
          </p:cNvSpPr>
          <p:nvPr/>
        </p:nvSpPr>
        <p:spPr bwMode="auto">
          <a:xfrm>
            <a:off x="3952875" y="5000625"/>
            <a:ext cx="6445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008000"/>
                </a:solidFill>
                <a:latin typeface="Arial Narrow" pitchFamily="34" charset="0"/>
              </a:rPr>
              <a:t>AmtB</a:t>
            </a:r>
          </a:p>
        </p:txBody>
      </p:sp>
      <p:grpSp>
        <p:nvGrpSpPr>
          <p:cNvPr id="689197" name="Group 45"/>
          <p:cNvGrpSpPr>
            <a:grpSpLocks/>
          </p:cNvGrpSpPr>
          <p:nvPr/>
        </p:nvGrpSpPr>
        <p:grpSpPr bwMode="auto">
          <a:xfrm>
            <a:off x="3471863" y="6196013"/>
            <a:ext cx="566737" cy="311150"/>
            <a:chOff x="2600" y="3414"/>
            <a:chExt cx="357" cy="196"/>
          </a:xfrm>
        </p:grpSpPr>
        <p:sp>
          <p:nvSpPr>
            <p:cNvPr id="32928" name="Text Box 46"/>
            <p:cNvSpPr txBox="1">
              <a:spLocks noChangeArrowheads="1"/>
            </p:cNvSpPr>
            <p:nvPr/>
          </p:nvSpPr>
          <p:spPr bwMode="auto">
            <a:xfrm>
              <a:off x="2600" y="3414"/>
              <a:ext cx="35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2 min</a:t>
              </a:r>
            </a:p>
          </p:txBody>
        </p:sp>
        <p:grpSp>
          <p:nvGrpSpPr>
            <p:cNvPr id="32929" name="Group 47"/>
            <p:cNvGrpSpPr>
              <a:grpSpLocks/>
            </p:cNvGrpSpPr>
            <p:nvPr/>
          </p:nvGrpSpPr>
          <p:grpSpPr bwMode="auto">
            <a:xfrm>
              <a:off x="2643" y="3581"/>
              <a:ext cx="249" cy="29"/>
              <a:chOff x="2643" y="3581"/>
              <a:chExt cx="249" cy="29"/>
            </a:xfrm>
          </p:grpSpPr>
          <p:sp>
            <p:nvSpPr>
              <p:cNvPr id="32930" name="Line 48"/>
              <p:cNvSpPr>
                <a:spLocks noChangeShapeType="1"/>
              </p:cNvSpPr>
              <p:nvPr/>
            </p:nvSpPr>
            <p:spPr bwMode="auto">
              <a:xfrm>
                <a:off x="2643" y="3582"/>
                <a:ext cx="24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931" name="Line 49"/>
              <p:cNvSpPr>
                <a:spLocks noChangeShapeType="1"/>
              </p:cNvSpPr>
              <p:nvPr/>
            </p:nvSpPr>
            <p:spPr bwMode="auto">
              <a:xfrm>
                <a:off x="2649" y="3581"/>
                <a:ext cx="0" cy="2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932" name="Line 50"/>
              <p:cNvSpPr>
                <a:spLocks noChangeShapeType="1"/>
              </p:cNvSpPr>
              <p:nvPr/>
            </p:nvSpPr>
            <p:spPr bwMode="auto">
              <a:xfrm>
                <a:off x="2885" y="3581"/>
                <a:ext cx="0" cy="2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689203" name="Group 51"/>
          <p:cNvGrpSpPr>
            <a:grpSpLocks/>
          </p:cNvGrpSpPr>
          <p:nvPr/>
        </p:nvGrpSpPr>
        <p:grpSpPr bwMode="auto">
          <a:xfrm>
            <a:off x="2836863" y="5938838"/>
            <a:ext cx="404812" cy="244475"/>
            <a:chOff x="2200" y="3252"/>
            <a:chExt cx="255" cy="154"/>
          </a:xfrm>
        </p:grpSpPr>
        <p:sp>
          <p:nvSpPr>
            <p:cNvPr id="32926" name="Rectangle 52"/>
            <p:cNvSpPr>
              <a:spLocks noChangeArrowheads="1"/>
            </p:cNvSpPr>
            <p:nvPr/>
          </p:nvSpPr>
          <p:spPr bwMode="auto">
            <a:xfrm>
              <a:off x="2200" y="3252"/>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a:t>
              </a:r>
              <a:endParaRPr lang="en-US" sz="1600">
                <a:solidFill>
                  <a:schemeClr val="tx1"/>
                </a:solidFill>
                <a:latin typeface="Arial Narrow" pitchFamily="34" charset="0"/>
              </a:endParaRPr>
            </a:p>
          </p:txBody>
        </p:sp>
        <p:sp>
          <p:nvSpPr>
            <p:cNvPr id="32927" name="Line 53"/>
            <p:cNvSpPr>
              <a:spLocks noChangeShapeType="1"/>
            </p:cNvSpPr>
            <p:nvPr/>
          </p:nvSpPr>
          <p:spPr bwMode="auto">
            <a:xfrm>
              <a:off x="2397" y="3329"/>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89206" name="Group 54"/>
          <p:cNvGrpSpPr>
            <a:grpSpLocks/>
          </p:cNvGrpSpPr>
          <p:nvPr/>
        </p:nvGrpSpPr>
        <p:grpSpPr bwMode="auto">
          <a:xfrm>
            <a:off x="3379788" y="5880100"/>
            <a:ext cx="746125" cy="241300"/>
            <a:chOff x="3406" y="3692"/>
            <a:chExt cx="526" cy="121"/>
          </a:xfrm>
        </p:grpSpPr>
        <p:sp>
          <p:nvSpPr>
            <p:cNvPr id="32924" name="Freeform 55"/>
            <p:cNvSpPr>
              <a:spLocks/>
            </p:cNvSpPr>
            <p:nvPr/>
          </p:nvSpPr>
          <p:spPr bwMode="auto">
            <a:xfrm>
              <a:off x="3406" y="3792"/>
              <a:ext cx="99" cy="21"/>
            </a:xfrm>
            <a:custGeom>
              <a:avLst/>
              <a:gdLst>
                <a:gd name="T0" fmla="*/ 1 w 148"/>
                <a:gd name="T1" fmla="*/ 1 h 35"/>
                <a:gd name="T2" fmla="*/ 1 w 148"/>
                <a:gd name="T3" fmla="*/ 1 h 35"/>
                <a:gd name="T4" fmla="*/ 1 w 148"/>
                <a:gd name="T5" fmla="*/ 1 h 35"/>
                <a:gd name="T6" fmla="*/ 1 w 148"/>
                <a:gd name="T7" fmla="*/ 1 h 35"/>
                <a:gd name="T8" fmla="*/ 1 w 148"/>
                <a:gd name="T9" fmla="*/ 1 h 35"/>
                <a:gd name="T10" fmla="*/ 1 w 148"/>
                <a:gd name="T11" fmla="*/ 1 h 35"/>
                <a:gd name="T12" fmla="*/ 1 w 148"/>
                <a:gd name="T13" fmla="*/ 1 h 35"/>
                <a:gd name="T14" fmla="*/ 1 w 148"/>
                <a:gd name="T15" fmla="*/ 1 h 35"/>
                <a:gd name="T16" fmla="*/ 1 w 148"/>
                <a:gd name="T17" fmla="*/ 0 h 35"/>
                <a:gd name="T18" fmla="*/ 1 w 148"/>
                <a:gd name="T19" fmla="*/ 1 h 35"/>
                <a:gd name="T20" fmla="*/ 1 w 148"/>
                <a:gd name="T21" fmla="*/ 1 h 35"/>
                <a:gd name="T22" fmla="*/ 1 w 148"/>
                <a:gd name="T23" fmla="*/ 1 h 35"/>
                <a:gd name="T24" fmla="*/ 1 w 148"/>
                <a:gd name="T25" fmla="*/ 1 h 35"/>
                <a:gd name="T26" fmla="*/ 1 w 148"/>
                <a:gd name="T27" fmla="*/ 1 h 35"/>
                <a:gd name="T28" fmla="*/ 1 w 148"/>
                <a:gd name="T29" fmla="*/ 1 h 35"/>
                <a:gd name="T30" fmla="*/ 1 w 148"/>
                <a:gd name="T31" fmla="*/ 1 h 35"/>
                <a:gd name="T32" fmla="*/ 1 w 148"/>
                <a:gd name="T33" fmla="*/ 1 h 35"/>
                <a:gd name="T34" fmla="*/ 1 w 148"/>
                <a:gd name="T35" fmla="*/ 1 h 35"/>
                <a:gd name="T36" fmla="*/ 1 w 148"/>
                <a:gd name="T37" fmla="*/ 1 h 35"/>
                <a:gd name="T38" fmla="*/ 1 w 148"/>
                <a:gd name="T39" fmla="*/ 1 h 35"/>
                <a:gd name="T40" fmla="*/ 1 w 148"/>
                <a:gd name="T41" fmla="*/ 1 h 35"/>
                <a:gd name="T42" fmla="*/ 1 w 148"/>
                <a:gd name="T43" fmla="*/ 1 h 35"/>
                <a:gd name="T44" fmla="*/ 1 w 148"/>
                <a:gd name="T45" fmla="*/ 1 h 35"/>
                <a:gd name="T46" fmla="*/ 1 w 148"/>
                <a:gd name="T47" fmla="*/ 1 h 35"/>
                <a:gd name="T48" fmla="*/ 1 w 148"/>
                <a:gd name="T49" fmla="*/ 1 h 35"/>
                <a:gd name="T50" fmla="*/ 1 w 148"/>
                <a:gd name="T51" fmla="*/ 1 h 35"/>
                <a:gd name="T52" fmla="*/ 1 w 148"/>
                <a:gd name="T53" fmla="*/ 1 h 35"/>
                <a:gd name="T54" fmla="*/ 1 w 148"/>
                <a:gd name="T55" fmla="*/ 1 h 35"/>
                <a:gd name="T56" fmla="*/ 1 w 148"/>
                <a:gd name="T57" fmla="*/ 1 h 35"/>
                <a:gd name="T58" fmla="*/ 1 w 148"/>
                <a:gd name="T59" fmla="*/ 1 h 35"/>
                <a:gd name="T60" fmla="*/ 1 w 148"/>
                <a:gd name="T61" fmla="*/ 1 h 35"/>
                <a:gd name="T62" fmla="*/ 1 w 148"/>
                <a:gd name="T63" fmla="*/ 1 h 35"/>
                <a:gd name="T64" fmla="*/ 1 w 148"/>
                <a:gd name="T65" fmla="*/ 1 h 35"/>
                <a:gd name="T66" fmla="*/ 1 w 148"/>
                <a:gd name="T67" fmla="*/ 1 h 35"/>
                <a:gd name="T68" fmla="*/ 1 w 148"/>
                <a:gd name="T69" fmla="*/ 1 h 35"/>
                <a:gd name="T70" fmla="*/ 1 w 148"/>
                <a:gd name="T71" fmla="*/ 1 h 35"/>
                <a:gd name="T72" fmla="*/ 1 w 148"/>
                <a:gd name="T73" fmla="*/ 1 h 35"/>
                <a:gd name="T74" fmla="*/ 1 w 148"/>
                <a:gd name="T75" fmla="*/ 1 h 35"/>
                <a:gd name="T76" fmla="*/ 1 w 148"/>
                <a:gd name="T77" fmla="*/ 1 h 35"/>
                <a:gd name="T78" fmla="*/ 1 w 148"/>
                <a:gd name="T79" fmla="*/ 1 h 35"/>
                <a:gd name="T80" fmla="*/ 1 w 148"/>
                <a:gd name="T81" fmla="*/ 1 h 35"/>
                <a:gd name="T82" fmla="*/ 1 w 148"/>
                <a:gd name="T83" fmla="*/ 1 h 35"/>
                <a:gd name="T84" fmla="*/ 1 w 148"/>
                <a:gd name="T85" fmla="*/ 1 h 35"/>
                <a:gd name="T86" fmla="*/ 1 w 148"/>
                <a:gd name="T87" fmla="*/ 1 h 35"/>
                <a:gd name="T88" fmla="*/ 1 w 148"/>
                <a:gd name="T89" fmla="*/ 1 h 35"/>
                <a:gd name="T90" fmla="*/ 1 w 148"/>
                <a:gd name="T91" fmla="*/ 1 h 35"/>
                <a:gd name="T92" fmla="*/ 1 w 148"/>
                <a:gd name="T93" fmla="*/ 1 h 35"/>
                <a:gd name="T94" fmla="*/ 1 w 148"/>
                <a:gd name="T95" fmla="*/ 1 h 35"/>
                <a:gd name="T96" fmla="*/ 1 w 148"/>
                <a:gd name="T97" fmla="*/ 1 h 35"/>
                <a:gd name="T98" fmla="*/ 1 w 148"/>
                <a:gd name="T99" fmla="*/ 1 h 35"/>
                <a:gd name="T100" fmla="*/ 1 w 148"/>
                <a:gd name="T101" fmla="*/ 1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8" h="35">
                  <a:moveTo>
                    <a:pt x="0" y="12"/>
                  </a:moveTo>
                  <a:lnTo>
                    <a:pt x="5" y="12"/>
                  </a:lnTo>
                  <a:lnTo>
                    <a:pt x="5" y="23"/>
                  </a:lnTo>
                  <a:lnTo>
                    <a:pt x="10" y="23"/>
                  </a:lnTo>
                  <a:lnTo>
                    <a:pt x="10" y="35"/>
                  </a:lnTo>
                  <a:lnTo>
                    <a:pt x="10" y="23"/>
                  </a:lnTo>
                  <a:lnTo>
                    <a:pt x="14" y="12"/>
                  </a:lnTo>
                  <a:lnTo>
                    <a:pt x="14" y="23"/>
                  </a:lnTo>
                  <a:lnTo>
                    <a:pt x="19" y="12"/>
                  </a:lnTo>
                  <a:lnTo>
                    <a:pt x="19" y="23"/>
                  </a:lnTo>
                  <a:lnTo>
                    <a:pt x="19" y="12"/>
                  </a:lnTo>
                  <a:lnTo>
                    <a:pt x="19" y="23"/>
                  </a:lnTo>
                  <a:lnTo>
                    <a:pt x="24" y="23"/>
                  </a:lnTo>
                  <a:lnTo>
                    <a:pt x="24" y="12"/>
                  </a:lnTo>
                  <a:lnTo>
                    <a:pt x="24" y="0"/>
                  </a:lnTo>
                  <a:lnTo>
                    <a:pt x="29" y="23"/>
                  </a:lnTo>
                  <a:lnTo>
                    <a:pt x="29" y="12"/>
                  </a:lnTo>
                  <a:lnTo>
                    <a:pt x="29" y="23"/>
                  </a:lnTo>
                  <a:lnTo>
                    <a:pt x="34" y="23"/>
                  </a:lnTo>
                  <a:lnTo>
                    <a:pt x="34" y="29"/>
                  </a:lnTo>
                  <a:lnTo>
                    <a:pt x="34" y="23"/>
                  </a:lnTo>
                  <a:lnTo>
                    <a:pt x="38" y="23"/>
                  </a:lnTo>
                  <a:lnTo>
                    <a:pt x="43" y="23"/>
                  </a:lnTo>
                  <a:lnTo>
                    <a:pt x="43" y="29"/>
                  </a:lnTo>
                  <a:lnTo>
                    <a:pt x="43" y="12"/>
                  </a:lnTo>
                  <a:lnTo>
                    <a:pt x="43" y="23"/>
                  </a:lnTo>
                  <a:lnTo>
                    <a:pt x="48" y="23"/>
                  </a:lnTo>
                  <a:lnTo>
                    <a:pt x="53" y="23"/>
                  </a:lnTo>
                  <a:lnTo>
                    <a:pt x="58" y="23"/>
                  </a:lnTo>
                  <a:lnTo>
                    <a:pt x="58" y="29"/>
                  </a:lnTo>
                  <a:lnTo>
                    <a:pt x="58" y="23"/>
                  </a:lnTo>
                  <a:lnTo>
                    <a:pt x="62" y="29"/>
                  </a:lnTo>
                  <a:lnTo>
                    <a:pt x="62" y="12"/>
                  </a:lnTo>
                  <a:lnTo>
                    <a:pt x="62" y="23"/>
                  </a:lnTo>
                  <a:lnTo>
                    <a:pt x="67" y="23"/>
                  </a:lnTo>
                  <a:lnTo>
                    <a:pt x="72" y="23"/>
                  </a:lnTo>
                  <a:lnTo>
                    <a:pt x="77" y="23"/>
                  </a:lnTo>
                  <a:lnTo>
                    <a:pt x="77" y="29"/>
                  </a:lnTo>
                  <a:lnTo>
                    <a:pt x="77" y="6"/>
                  </a:lnTo>
                  <a:lnTo>
                    <a:pt x="77" y="23"/>
                  </a:lnTo>
                  <a:lnTo>
                    <a:pt x="77" y="29"/>
                  </a:lnTo>
                  <a:lnTo>
                    <a:pt x="82" y="12"/>
                  </a:lnTo>
                  <a:lnTo>
                    <a:pt x="82" y="23"/>
                  </a:lnTo>
                  <a:lnTo>
                    <a:pt x="82" y="12"/>
                  </a:lnTo>
                  <a:lnTo>
                    <a:pt x="86" y="23"/>
                  </a:lnTo>
                  <a:lnTo>
                    <a:pt x="86" y="12"/>
                  </a:lnTo>
                  <a:lnTo>
                    <a:pt x="86" y="29"/>
                  </a:lnTo>
                  <a:lnTo>
                    <a:pt x="91" y="23"/>
                  </a:lnTo>
                  <a:lnTo>
                    <a:pt x="91" y="12"/>
                  </a:lnTo>
                  <a:lnTo>
                    <a:pt x="91" y="23"/>
                  </a:lnTo>
                  <a:lnTo>
                    <a:pt x="96" y="12"/>
                  </a:lnTo>
                  <a:lnTo>
                    <a:pt x="101" y="12"/>
                  </a:lnTo>
                  <a:lnTo>
                    <a:pt x="101" y="23"/>
                  </a:lnTo>
                  <a:lnTo>
                    <a:pt x="101" y="12"/>
                  </a:lnTo>
                  <a:lnTo>
                    <a:pt x="106" y="12"/>
                  </a:lnTo>
                  <a:lnTo>
                    <a:pt x="106" y="23"/>
                  </a:lnTo>
                  <a:lnTo>
                    <a:pt x="110" y="12"/>
                  </a:lnTo>
                  <a:lnTo>
                    <a:pt x="110" y="23"/>
                  </a:lnTo>
                  <a:lnTo>
                    <a:pt x="110" y="12"/>
                  </a:lnTo>
                  <a:lnTo>
                    <a:pt x="115" y="12"/>
                  </a:lnTo>
                  <a:lnTo>
                    <a:pt x="115" y="23"/>
                  </a:lnTo>
                  <a:lnTo>
                    <a:pt x="115" y="12"/>
                  </a:lnTo>
                  <a:lnTo>
                    <a:pt x="115" y="23"/>
                  </a:lnTo>
                  <a:lnTo>
                    <a:pt x="120" y="23"/>
                  </a:lnTo>
                  <a:lnTo>
                    <a:pt x="120" y="12"/>
                  </a:lnTo>
                  <a:lnTo>
                    <a:pt x="120" y="23"/>
                  </a:lnTo>
                  <a:lnTo>
                    <a:pt x="120" y="12"/>
                  </a:lnTo>
                  <a:lnTo>
                    <a:pt x="125" y="12"/>
                  </a:lnTo>
                  <a:lnTo>
                    <a:pt x="125" y="23"/>
                  </a:lnTo>
                  <a:lnTo>
                    <a:pt x="130" y="23"/>
                  </a:lnTo>
                  <a:lnTo>
                    <a:pt x="130" y="29"/>
                  </a:lnTo>
                  <a:lnTo>
                    <a:pt x="130" y="23"/>
                  </a:lnTo>
                  <a:lnTo>
                    <a:pt x="130" y="12"/>
                  </a:lnTo>
                  <a:lnTo>
                    <a:pt x="134" y="23"/>
                  </a:lnTo>
                  <a:lnTo>
                    <a:pt x="134" y="12"/>
                  </a:lnTo>
                  <a:lnTo>
                    <a:pt x="139" y="12"/>
                  </a:lnTo>
                  <a:lnTo>
                    <a:pt x="148" y="9"/>
                  </a:lnTo>
                  <a:lnTo>
                    <a:pt x="139" y="12"/>
                  </a:lnTo>
                  <a:lnTo>
                    <a:pt x="139" y="23"/>
                  </a:lnTo>
                  <a:lnTo>
                    <a:pt x="144" y="12"/>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5" name="Freeform 56"/>
            <p:cNvSpPr>
              <a:spLocks/>
            </p:cNvSpPr>
            <p:nvPr/>
          </p:nvSpPr>
          <p:spPr bwMode="auto">
            <a:xfrm>
              <a:off x="3505" y="3692"/>
              <a:ext cx="427" cy="113"/>
            </a:xfrm>
            <a:custGeom>
              <a:avLst/>
              <a:gdLst>
                <a:gd name="T0" fmla="*/ 1 w 639"/>
                <a:gd name="T1" fmla="*/ 1 h 186"/>
                <a:gd name="T2" fmla="*/ 1 w 639"/>
                <a:gd name="T3" fmla="*/ 1 h 186"/>
                <a:gd name="T4" fmla="*/ 1 w 639"/>
                <a:gd name="T5" fmla="*/ 1 h 186"/>
                <a:gd name="T6" fmla="*/ 1 w 639"/>
                <a:gd name="T7" fmla="*/ 1 h 186"/>
                <a:gd name="T8" fmla="*/ 1 w 639"/>
                <a:gd name="T9" fmla="*/ 1 h 186"/>
                <a:gd name="T10" fmla="*/ 1 w 639"/>
                <a:gd name="T11" fmla="*/ 1 h 186"/>
                <a:gd name="T12" fmla="*/ 1 w 639"/>
                <a:gd name="T13" fmla="*/ 1 h 186"/>
                <a:gd name="T14" fmla="*/ 1 w 639"/>
                <a:gd name="T15" fmla="*/ 1 h 186"/>
                <a:gd name="T16" fmla="*/ 1 w 639"/>
                <a:gd name="T17" fmla="*/ 1 h 186"/>
                <a:gd name="T18" fmla="*/ 1 w 639"/>
                <a:gd name="T19" fmla="*/ 1 h 186"/>
                <a:gd name="T20" fmla="*/ 1 w 639"/>
                <a:gd name="T21" fmla="*/ 1 h 186"/>
                <a:gd name="T22" fmla="*/ 1 w 639"/>
                <a:gd name="T23" fmla="*/ 1 h 186"/>
                <a:gd name="T24" fmla="*/ 1 w 639"/>
                <a:gd name="T25" fmla="*/ 1 h 186"/>
                <a:gd name="T26" fmla="*/ 1 w 639"/>
                <a:gd name="T27" fmla="*/ 1 h 186"/>
                <a:gd name="T28" fmla="*/ 1 w 639"/>
                <a:gd name="T29" fmla="*/ 1 h 186"/>
                <a:gd name="T30" fmla="*/ 1 w 639"/>
                <a:gd name="T31" fmla="*/ 1 h 186"/>
                <a:gd name="T32" fmla="*/ 1 w 639"/>
                <a:gd name="T33" fmla="*/ 1 h 186"/>
                <a:gd name="T34" fmla="*/ 1 w 639"/>
                <a:gd name="T35" fmla="*/ 1 h 186"/>
                <a:gd name="T36" fmla="*/ 1 w 639"/>
                <a:gd name="T37" fmla="*/ 1 h 186"/>
                <a:gd name="T38" fmla="*/ 1 w 639"/>
                <a:gd name="T39" fmla="*/ 1 h 186"/>
                <a:gd name="T40" fmla="*/ 2 w 639"/>
                <a:gd name="T41" fmla="*/ 1 h 186"/>
                <a:gd name="T42" fmla="*/ 2 w 639"/>
                <a:gd name="T43" fmla="*/ 1 h 186"/>
                <a:gd name="T44" fmla="*/ 2 w 639"/>
                <a:gd name="T45" fmla="*/ 1 h 186"/>
                <a:gd name="T46" fmla="*/ 2 w 639"/>
                <a:gd name="T47" fmla="*/ 1 h 186"/>
                <a:gd name="T48" fmla="*/ 2 w 639"/>
                <a:gd name="T49" fmla="*/ 1 h 186"/>
                <a:gd name="T50" fmla="*/ 2 w 639"/>
                <a:gd name="T51" fmla="*/ 1 h 186"/>
                <a:gd name="T52" fmla="*/ 2 w 639"/>
                <a:gd name="T53" fmla="*/ 1 h 186"/>
                <a:gd name="T54" fmla="*/ 2 w 639"/>
                <a:gd name="T55" fmla="*/ 1 h 186"/>
                <a:gd name="T56" fmla="*/ 2 w 639"/>
                <a:gd name="T57" fmla="*/ 1 h 186"/>
                <a:gd name="T58" fmla="*/ 2 w 639"/>
                <a:gd name="T59" fmla="*/ 1 h 186"/>
                <a:gd name="T60" fmla="*/ 3 w 639"/>
                <a:gd name="T61" fmla="*/ 1 h 186"/>
                <a:gd name="T62" fmla="*/ 3 w 639"/>
                <a:gd name="T63" fmla="*/ 1 h 186"/>
                <a:gd name="T64" fmla="*/ 3 w 639"/>
                <a:gd name="T65" fmla="*/ 1 h 186"/>
                <a:gd name="T66" fmla="*/ 3 w 639"/>
                <a:gd name="T67" fmla="*/ 1 h 186"/>
                <a:gd name="T68" fmla="*/ 3 w 639"/>
                <a:gd name="T69" fmla="*/ 1 h 186"/>
                <a:gd name="T70" fmla="*/ 3 w 639"/>
                <a:gd name="T71" fmla="*/ 1 h 186"/>
                <a:gd name="T72" fmla="*/ 3 w 639"/>
                <a:gd name="T73" fmla="*/ 1 h 186"/>
                <a:gd name="T74" fmla="*/ 3 w 639"/>
                <a:gd name="T75" fmla="*/ 1 h 186"/>
                <a:gd name="T76" fmla="*/ 3 w 639"/>
                <a:gd name="T77" fmla="*/ 1 h 186"/>
                <a:gd name="T78" fmla="*/ 3 w 639"/>
                <a:gd name="T79" fmla="*/ 1 h 186"/>
                <a:gd name="T80" fmla="*/ 3 w 639"/>
                <a:gd name="T81" fmla="*/ 1 h 186"/>
                <a:gd name="T82" fmla="*/ 3 w 639"/>
                <a:gd name="T83" fmla="*/ 1 h 186"/>
                <a:gd name="T84" fmla="*/ 3 w 639"/>
                <a:gd name="T85" fmla="*/ 1 h 186"/>
                <a:gd name="T86" fmla="*/ 3 w 639"/>
                <a:gd name="T87" fmla="*/ 1 h 186"/>
                <a:gd name="T88" fmla="*/ 3 w 639"/>
                <a:gd name="T89" fmla="*/ 1 h 186"/>
                <a:gd name="T90" fmla="*/ 4 w 639"/>
                <a:gd name="T91" fmla="*/ 1 h 186"/>
                <a:gd name="T92" fmla="*/ 4 w 639"/>
                <a:gd name="T93" fmla="*/ 1 h 186"/>
                <a:gd name="T94" fmla="*/ 4 w 639"/>
                <a:gd name="T95" fmla="*/ 1 h 186"/>
                <a:gd name="T96" fmla="*/ 4 w 639"/>
                <a:gd name="T97" fmla="*/ 1 h 186"/>
                <a:gd name="T98" fmla="*/ 4 w 639"/>
                <a:gd name="T99" fmla="*/ 1 h 186"/>
                <a:gd name="T100" fmla="*/ 4 w 639"/>
                <a:gd name="T101" fmla="*/ 1 h 186"/>
                <a:gd name="T102" fmla="*/ 4 w 639"/>
                <a:gd name="T103" fmla="*/ 1 h 186"/>
                <a:gd name="T104" fmla="*/ 5 w 639"/>
                <a:gd name="T105" fmla="*/ 1 h 186"/>
                <a:gd name="T106" fmla="*/ 5 w 639"/>
                <a:gd name="T107" fmla="*/ 1 h 186"/>
                <a:gd name="T108" fmla="*/ 5 w 639"/>
                <a:gd name="T109" fmla="*/ 1 h 186"/>
                <a:gd name="T110" fmla="*/ 5 w 639"/>
                <a:gd name="T111" fmla="*/ 1 h 186"/>
                <a:gd name="T112" fmla="*/ 5 w 639"/>
                <a:gd name="T113" fmla="*/ 1 h 186"/>
                <a:gd name="T114" fmla="*/ 5 w 639"/>
                <a:gd name="T115" fmla="*/ 1 h 186"/>
                <a:gd name="T116" fmla="*/ 5 w 639"/>
                <a:gd name="T117" fmla="*/ 1 h 186"/>
                <a:gd name="T118" fmla="*/ 5 w 639"/>
                <a:gd name="T119" fmla="*/ 1 h 186"/>
                <a:gd name="T120" fmla="*/ 5 w 639"/>
                <a:gd name="T121" fmla="*/ 1 h 186"/>
                <a:gd name="T122" fmla="*/ 5 w 639"/>
                <a:gd name="T123" fmla="*/ 1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9" h="186">
                  <a:moveTo>
                    <a:pt x="1" y="179"/>
                  </a:moveTo>
                  <a:lnTo>
                    <a:pt x="0" y="140"/>
                  </a:lnTo>
                  <a:lnTo>
                    <a:pt x="0" y="111"/>
                  </a:lnTo>
                  <a:lnTo>
                    <a:pt x="6" y="105"/>
                  </a:lnTo>
                  <a:lnTo>
                    <a:pt x="6" y="87"/>
                  </a:lnTo>
                  <a:lnTo>
                    <a:pt x="6" y="70"/>
                  </a:lnTo>
                  <a:lnTo>
                    <a:pt x="6" y="58"/>
                  </a:lnTo>
                  <a:lnTo>
                    <a:pt x="6" y="47"/>
                  </a:lnTo>
                  <a:lnTo>
                    <a:pt x="14" y="41"/>
                  </a:lnTo>
                  <a:lnTo>
                    <a:pt x="14" y="29"/>
                  </a:lnTo>
                  <a:lnTo>
                    <a:pt x="14" y="17"/>
                  </a:lnTo>
                  <a:lnTo>
                    <a:pt x="14" y="23"/>
                  </a:lnTo>
                  <a:lnTo>
                    <a:pt x="22" y="17"/>
                  </a:lnTo>
                  <a:lnTo>
                    <a:pt x="22" y="12"/>
                  </a:lnTo>
                  <a:lnTo>
                    <a:pt x="22" y="6"/>
                  </a:lnTo>
                  <a:lnTo>
                    <a:pt x="22" y="12"/>
                  </a:lnTo>
                  <a:lnTo>
                    <a:pt x="31" y="6"/>
                  </a:lnTo>
                  <a:lnTo>
                    <a:pt x="31" y="12"/>
                  </a:lnTo>
                  <a:lnTo>
                    <a:pt x="31" y="6"/>
                  </a:lnTo>
                  <a:lnTo>
                    <a:pt x="31" y="0"/>
                  </a:lnTo>
                  <a:lnTo>
                    <a:pt x="31" y="12"/>
                  </a:lnTo>
                  <a:lnTo>
                    <a:pt x="39" y="12"/>
                  </a:lnTo>
                  <a:lnTo>
                    <a:pt x="39" y="6"/>
                  </a:lnTo>
                  <a:lnTo>
                    <a:pt x="39" y="12"/>
                  </a:lnTo>
                  <a:lnTo>
                    <a:pt x="39" y="17"/>
                  </a:lnTo>
                  <a:lnTo>
                    <a:pt x="45" y="17"/>
                  </a:lnTo>
                  <a:lnTo>
                    <a:pt x="45" y="29"/>
                  </a:lnTo>
                  <a:lnTo>
                    <a:pt x="45" y="41"/>
                  </a:lnTo>
                  <a:lnTo>
                    <a:pt x="45" y="29"/>
                  </a:lnTo>
                  <a:lnTo>
                    <a:pt x="53" y="29"/>
                  </a:lnTo>
                  <a:lnTo>
                    <a:pt x="53" y="41"/>
                  </a:lnTo>
                  <a:lnTo>
                    <a:pt x="61" y="41"/>
                  </a:lnTo>
                  <a:lnTo>
                    <a:pt x="61" y="47"/>
                  </a:lnTo>
                  <a:lnTo>
                    <a:pt x="69" y="52"/>
                  </a:lnTo>
                  <a:lnTo>
                    <a:pt x="69" y="58"/>
                  </a:lnTo>
                  <a:lnTo>
                    <a:pt x="69" y="47"/>
                  </a:lnTo>
                  <a:lnTo>
                    <a:pt x="69" y="58"/>
                  </a:lnTo>
                  <a:lnTo>
                    <a:pt x="69" y="64"/>
                  </a:lnTo>
                  <a:lnTo>
                    <a:pt x="77" y="64"/>
                  </a:lnTo>
                  <a:lnTo>
                    <a:pt x="77" y="70"/>
                  </a:lnTo>
                  <a:lnTo>
                    <a:pt x="84" y="76"/>
                  </a:lnTo>
                  <a:lnTo>
                    <a:pt x="84" y="82"/>
                  </a:lnTo>
                  <a:lnTo>
                    <a:pt x="84" y="70"/>
                  </a:lnTo>
                  <a:lnTo>
                    <a:pt x="92" y="76"/>
                  </a:lnTo>
                  <a:lnTo>
                    <a:pt x="99" y="82"/>
                  </a:lnTo>
                  <a:lnTo>
                    <a:pt x="99" y="93"/>
                  </a:lnTo>
                  <a:lnTo>
                    <a:pt x="107" y="87"/>
                  </a:lnTo>
                  <a:lnTo>
                    <a:pt x="107" y="93"/>
                  </a:lnTo>
                  <a:lnTo>
                    <a:pt x="107" y="82"/>
                  </a:lnTo>
                  <a:lnTo>
                    <a:pt x="107" y="87"/>
                  </a:lnTo>
                  <a:lnTo>
                    <a:pt x="116" y="87"/>
                  </a:lnTo>
                  <a:lnTo>
                    <a:pt x="116" y="93"/>
                  </a:lnTo>
                  <a:lnTo>
                    <a:pt x="116" y="99"/>
                  </a:lnTo>
                  <a:lnTo>
                    <a:pt x="122" y="99"/>
                  </a:lnTo>
                  <a:lnTo>
                    <a:pt x="122" y="111"/>
                  </a:lnTo>
                  <a:lnTo>
                    <a:pt x="122" y="105"/>
                  </a:lnTo>
                  <a:lnTo>
                    <a:pt x="122" y="111"/>
                  </a:lnTo>
                  <a:lnTo>
                    <a:pt x="130" y="99"/>
                  </a:lnTo>
                  <a:lnTo>
                    <a:pt x="130" y="111"/>
                  </a:lnTo>
                  <a:lnTo>
                    <a:pt x="130" y="99"/>
                  </a:lnTo>
                  <a:lnTo>
                    <a:pt x="130" y="105"/>
                  </a:lnTo>
                  <a:lnTo>
                    <a:pt x="138" y="105"/>
                  </a:lnTo>
                  <a:lnTo>
                    <a:pt x="138" y="111"/>
                  </a:lnTo>
                  <a:lnTo>
                    <a:pt x="138" y="116"/>
                  </a:lnTo>
                  <a:lnTo>
                    <a:pt x="138" y="111"/>
                  </a:lnTo>
                  <a:lnTo>
                    <a:pt x="146" y="111"/>
                  </a:lnTo>
                  <a:lnTo>
                    <a:pt x="155" y="111"/>
                  </a:lnTo>
                  <a:lnTo>
                    <a:pt x="155" y="116"/>
                  </a:lnTo>
                  <a:lnTo>
                    <a:pt x="161" y="111"/>
                  </a:lnTo>
                  <a:lnTo>
                    <a:pt x="161" y="116"/>
                  </a:lnTo>
                  <a:lnTo>
                    <a:pt x="161" y="111"/>
                  </a:lnTo>
                  <a:lnTo>
                    <a:pt x="161" y="116"/>
                  </a:lnTo>
                  <a:lnTo>
                    <a:pt x="169" y="111"/>
                  </a:lnTo>
                  <a:lnTo>
                    <a:pt x="169" y="128"/>
                  </a:lnTo>
                  <a:lnTo>
                    <a:pt x="169" y="105"/>
                  </a:lnTo>
                  <a:lnTo>
                    <a:pt x="169" y="122"/>
                  </a:lnTo>
                  <a:lnTo>
                    <a:pt x="177" y="116"/>
                  </a:lnTo>
                  <a:lnTo>
                    <a:pt x="177" y="122"/>
                  </a:lnTo>
                  <a:lnTo>
                    <a:pt x="177" y="128"/>
                  </a:lnTo>
                  <a:lnTo>
                    <a:pt x="177" y="122"/>
                  </a:lnTo>
                  <a:lnTo>
                    <a:pt x="184" y="128"/>
                  </a:lnTo>
                  <a:lnTo>
                    <a:pt x="184" y="122"/>
                  </a:lnTo>
                  <a:lnTo>
                    <a:pt x="184" y="134"/>
                  </a:lnTo>
                  <a:lnTo>
                    <a:pt x="184" y="128"/>
                  </a:lnTo>
                  <a:lnTo>
                    <a:pt x="193" y="128"/>
                  </a:lnTo>
                  <a:lnTo>
                    <a:pt x="193" y="134"/>
                  </a:lnTo>
                  <a:lnTo>
                    <a:pt x="193" y="140"/>
                  </a:lnTo>
                  <a:lnTo>
                    <a:pt x="200" y="134"/>
                  </a:lnTo>
                  <a:lnTo>
                    <a:pt x="200" y="128"/>
                  </a:lnTo>
                  <a:lnTo>
                    <a:pt x="200" y="122"/>
                  </a:lnTo>
                  <a:lnTo>
                    <a:pt x="207" y="122"/>
                  </a:lnTo>
                  <a:lnTo>
                    <a:pt x="207" y="128"/>
                  </a:lnTo>
                  <a:lnTo>
                    <a:pt x="207" y="134"/>
                  </a:lnTo>
                  <a:lnTo>
                    <a:pt x="215" y="134"/>
                  </a:lnTo>
                  <a:lnTo>
                    <a:pt x="215" y="128"/>
                  </a:lnTo>
                  <a:lnTo>
                    <a:pt x="215" y="140"/>
                  </a:lnTo>
                  <a:lnTo>
                    <a:pt x="215" y="134"/>
                  </a:lnTo>
                  <a:lnTo>
                    <a:pt x="223" y="140"/>
                  </a:lnTo>
                  <a:lnTo>
                    <a:pt x="223" y="134"/>
                  </a:lnTo>
                  <a:lnTo>
                    <a:pt x="232" y="134"/>
                  </a:lnTo>
                  <a:lnTo>
                    <a:pt x="232" y="140"/>
                  </a:lnTo>
                  <a:lnTo>
                    <a:pt x="232" y="134"/>
                  </a:lnTo>
                  <a:lnTo>
                    <a:pt x="232" y="140"/>
                  </a:lnTo>
                  <a:lnTo>
                    <a:pt x="237" y="140"/>
                  </a:lnTo>
                  <a:lnTo>
                    <a:pt x="237" y="134"/>
                  </a:lnTo>
                  <a:lnTo>
                    <a:pt x="237" y="140"/>
                  </a:lnTo>
                  <a:lnTo>
                    <a:pt x="246" y="128"/>
                  </a:lnTo>
                  <a:lnTo>
                    <a:pt x="246" y="134"/>
                  </a:lnTo>
                  <a:lnTo>
                    <a:pt x="246" y="140"/>
                  </a:lnTo>
                  <a:lnTo>
                    <a:pt x="246" y="134"/>
                  </a:lnTo>
                  <a:lnTo>
                    <a:pt x="246" y="140"/>
                  </a:lnTo>
                  <a:lnTo>
                    <a:pt x="254" y="128"/>
                  </a:lnTo>
                  <a:lnTo>
                    <a:pt x="254" y="134"/>
                  </a:lnTo>
                  <a:lnTo>
                    <a:pt x="254" y="140"/>
                  </a:lnTo>
                  <a:lnTo>
                    <a:pt x="254" y="134"/>
                  </a:lnTo>
                  <a:lnTo>
                    <a:pt x="254" y="140"/>
                  </a:lnTo>
                  <a:lnTo>
                    <a:pt x="262" y="140"/>
                  </a:lnTo>
                  <a:lnTo>
                    <a:pt x="269" y="140"/>
                  </a:lnTo>
                  <a:lnTo>
                    <a:pt x="269" y="134"/>
                  </a:lnTo>
                  <a:lnTo>
                    <a:pt x="269" y="140"/>
                  </a:lnTo>
                  <a:lnTo>
                    <a:pt x="269" y="134"/>
                  </a:lnTo>
                  <a:lnTo>
                    <a:pt x="276" y="140"/>
                  </a:lnTo>
                  <a:lnTo>
                    <a:pt x="276" y="134"/>
                  </a:lnTo>
                  <a:lnTo>
                    <a:pt x="276" y="140"/>
                  </a:lnTo>
                  <a:lnTo>
                    <a:pt x="285" y="140"/>
                  </a:lnTo>
                  <a:lnTo>
                    <a:pt x="285" y="134"/>
                  </a:lnTo>
                  <a:lnTo>
                    <a:pt x="285" y="140"/>
                  </a:lnTo>
                  <a:lnTo>
                    <a:pt x="292" y="140"/>
                  </a:lnTo>
                  <a:lnTo>
                    <a:pt x="292" y="146"/>
                  </a:lnTo>
                  <a:lnTo>
                    <a:pt x="292" y="151"/>
                  </a:lnTo>
                  <a:lnTo>
                    <a:pt x="300" y="157"/>
                  </a:lnTo>
                  <a:lnTo>
                    <a:pt x="300" y="151"/>
                  </a:lnTo>
                  <a:lnTo>
                    <a:pt x="300" y="146"/>
                  </a:lnTo>
                  <a:lnTo>
                    <a:pt x="300" y="140"/>
                  </a:lnTo>
                  <a:lnTo>
                    <a:pt x="300" y="157"/>
                  </a:lnTo>
                  <a:lnTo>
                    <a:pt x="308" y="157"/>
                  </a:lnTo>
                  <a:lnTo>
                    <a:pt x="308" y="146"/>
                  </a:lnTo>
                  <a:lnTo>
                    <a:pt x="308" y="151"/>
                  </a:lnTo>
                  <a:lnTo>
                    <a:pt x="315" y="151"/>
                  </a:lnTo>
                  <a:lnTo>
                    <a:pt x="315" y="146"/>
                  </a:lnTo>
                  <a:lnTo>
                    <a:pt x="315" y="151"/>
                  </a:lnTo>
                  <a:lnTo>
                    <a:pt x="322" y="151"/>
                  </a:lnTo>
                  <a:lnTo>
                    <a:pt x="322" y="146"/>
                  </a:lnTo>
                  <a:lnTo>
                    <a:pt x="322" y="151"/>
                  </a:lnTo>
                  <a:lnTo>
                    <a:pt x="322" y="157"/>
                  </a:lnTo>
                  <a:lnTo>
                    <a:pt x="322" y="151"/>
                  </a:lnTo>
                  <a:lnTo>
                    <a:pt x="331" y="151"/>
                  </a:lnTo>
                  <a:lnTo>
                    <a:pt x="331" y="157"/>
                  </a:lnTo>
                  <a:lnTo>
                    <a:pt x="339" y="157"/>
                  </a:lnTo>
                  <a:lnTo>
                    <a:pt x="339" y="163"/>
                  </a:lnTo>
                  <a:lnTo>
                    <a:pt x="339" y="151"/>
                  </a:lnTo>
                  <a:lnTo>
                    <a:pt x="345" y="163"/>
                  </a:lnTo>
                  <a:lnTo>
                    <a:pt x="345" y="151"/>
                  </a:lnTo>
                  <a:lnTo>
                    <a:pt x="345" y="157"/>
                  </a:lnTo>
                  <a:lnTo>
                    <a:pt x="353" y="157"/>
                  </a:lnTo>
                  <a:lnTo>
                    <a:pt x="353" y="151"/>
                  </a:lnTo>
                  <a:lnTo>
                    <a:pt x="361" y="163"/>
                  </a:lnTo>
                  <a:lnTo>
                    <a:pt x="361" y="157"/>
                  </a:lnTo>
                  <a:lnTo>
                    <a:pt x="361" y="163"/>
                  </a:lnTo>
                  <a:lnTo>
                    <a:pt x="361" y="151"/>
                  </a:lnTo>
                  <a:lnTo>
                    <a:pt x="361" y="163"/>
                  </a:lnTo>
                  <a:lnTo>
                    <a:pt x="370" y="157"/>
                  </a:lnTo>
                  <a:lnTo>
                    <a:pt x="370" y="163"/>
                  </a:lnTo>
                  <a:lnTo>
                    <a:pt x="370" y="157"/>
                  </a:lnTo>
                  <a:lnTo>
                    <a:pt x="378" y="163"/>
                  </a:lnTo>
                  <a:lnTo>
                    <a:pt x="378" y="157"/>
                  </a:lnTo>
                  <a:lnTo>
                    <a:pt x="378" y="163"/>
                  </a:lnTo>
                  <a:lnTo>
                    <a:pt x="384" y="163"/>
                  </a:lnTo>
                  <a:lnTo>
                    <a:pt x="384" y="169"/>
                  </a:lnTo>
                  <a:lnTo>
                    <a:pt x="384" y="163"/>
                  </a:lnTo>
                  <a:lnTo>
                    <a:pt x="392" y="157"/>
                  </a:lnTo>
                  <a:lnTo>
                    <a:pt x="392" y="169"/>
                  </a:lnTo>
                  <a:lnTo>
                    <a:pt x="392" y="163"/>
                  </a:lnTo>
                  <a:lnTo>
                    <a:pt x="400" y="163"/>
                  </a:lnTo>
                  <a:lnTo>
                    <a:pt x="400" y="157"/>
                  </a:lnTo>
                  <a:lnTo>
                    <a:pt x="400" y="163"/>
                  </a:lnTo>
                  <a:lnTo>
                    <a:pt x="407" y="157"/>
                  </a:lnTo>
                  <a:lnTo>
                    <a:pt x="407" y="169"/>
                  </a:lnTo>
                  <a:lnTo>
                    <a:pt x="407" y="163"/>
                  </a:lnTo>
                  <a:lnTo>
                    <a:pt x="407" y="157"/>
                  </a:lnTo>
                  <a:lnTo>
                    <a:pt x="416" y="163"/>
                  </a:lnTo>
                  <a:lnTo>
                    <a:pt x="416" y="169"/>
                  </a:lnTo>
                  <a:lnTo>
                    <a:pt x="416" y="157"/>
                  </a:lnTo>
                  <a:lnTo>
                    <a:pt x="416" y="163"/>
                  </a:lnTo>
                  <a:lnTo>
                    <a:pt x="423" y="169"/>
                  </a:lnTo>
                  <a:lnTo>
                    <a:pt x="423" y="163"/>
                  </a:lnTo>
                  <a:lnTo>
                    <a:pt x="423" y="175"/>
                  </a:lnTo>
                  <a:lnTo>
                    <a:pt x="430" y="175"/>
                  </a:lnTo>
                  <a:lnTo>
                    <a:pt x="430" y="169"/>
                  </a:lnTo>
                  <a:lnTo>
                    <a:pt x="430" y="163"/>
                  </a:lnTo>
                  <a:lnTo>
                    <a:pt x="430" y="169"/>
                  </a:lnTo>
                  <a:lnTo>
                    <a:pt x="430" y="163"/>
                  </a:lnTo>
                  <a:lnTo>
                    <a:pt x="438" y="169"/>
                  </a:lnTo>
                  <a:lnTo>
                    <a:pt x="438" y="163"/>
                  </a:lnTo>
                  <a:lnTo>
                    <a:pt x="438" y="169"/>
                  </a:lnTo>
                  <a:lnTo>
                    <a:pt x="446" y="169"/>
                  </a:lnTo>
                  <a:lnTo>
                    <a:pt x="446" y="175"/>
                  </a:lnTo>
                  <a:lnTo>
                    <a:pt x="446" y="169"/>
                  </a:lnTo>
                  <a:lnTo>
                    <a:pt x="455" y="175"/>
                  </a:lnTo>
                  <a:lnTo>
                    <a:pt x="455" y="169"/>
                  </a:lnTo>
                  <a:lnTo>
                    <a:pt x="461" y="169"/>
                  </a:lnTo>
                  <a:lnTo>
                    <a:pt x="461" y="175"/>
                  </a:lnTo>
                  <a:lnTo>
                    <a:pt x="461" y="169"/>
                  </a:lnTo>
                  <a:lnTo>
                    <a:pt x="461" y="175"/>
                  </a:lnTo>
                  <a:lnTo>
                    <a:pt x="461" y="169"/>
                  </a:lnTo>
                  <a:lnTo>
                    <a:pt x="469" y="169"/>
                  </a:lnTo>
                  <a:lnTo>
                    <a:pt x="469" y="175"/>
                  </a:lnTo>
                  <a:lnTo>
                    <a:pt x="469" y="169"/>
                  </a:lnTo>
                  <a:lnTo>
                    <a:pt x="469" y="175"/>
                  </a:lnTo>
                  <a:lnTo>
                    <a:pt x="477" y="175"/>
                  </a:lnTo>
                  <a:lnTo>
                    <a:pt x="477" y="163"/>
                  </a:lnTo>
                  <a:lnTo>
                    <a:pt x="477" y="169"/>
                  </a:lnTo>
                  <a:lnTo>
                    <a:pt x="477" y="175"/>
                  </a:lnTo>
                  <a:lnTo>
                    <a:pt x="485" y="169"/>
                  </a:lnTo>
                  <a:lnTo>
                    <a:pt x="485" y="175"/>
                  </a:lnTo>
                  <a:lnTo>
                    <a:pt x="485" y="181"/>
                  </a:lnTo>
                  <a:lnTo>
                    <a:pt x="485" y="175"/>
                  </a:lnTo>
                  <a:lnTo>
                    <a:pt x="485" y="169"/>
                  </a:lnTo>
                  <a:lnTo>
                    <a:pt x="493" y="175"/>
                  </a:lnTo>
                  <a:lnTo>
                    <a:pt x="493" y="181"/>
                  </a:lnTo>
                  <a:lnTo>
                    <a:pt x="493" y="169"/>
                  </a:lnTo>
                  <a:lnTo>
                    <a:pt x="493" y="175"/>
                  </a:lnTo>
                  <a:lnTo>
                    <a:pt x="493" y="163"/>
                  </a:lnTo>
                  <a:lnTo>
                    <a:pt x="500" y="169"/>
                  </a:lnTo>
                  <a:lnTo>
                    <a:pt x="500" y="163"/>
                  </a:lnTo>
                  <a:lnTo>
                    <a:pt x="500" y="169"/>
                  </a:lnTo>
                  <a:lnTo>
                    <a:pt x="508" y="181"/>
                  </a:lnTo>
                  <a:lnTo>
                    <a:pt x="508" y="169"/>
                  </a:lnTo>
                  <a:lnTo>
                    <a:pt x="508" y="186"/>
                  </a:lnTo>
                  <a:lnTo>
                    <a:pt x="508" y="175"/>
                  </a:lnTo>
                  <a:lnTo>
                    <a:pt x="515" y="175"/>
                  </a:lnTo>
                  <a:lnTo>
                    <a:pt x="515" y="181"/>
                  </a:lnTo>
                  <a:lnTo>
                    <a:pt x="515" y="175"/>
                  </a:lnTo>
                  <a:lnTo>
                    <a:pt x="523" y="169"/>
                  </a:lnTo>
                  <a:lnTo>
                    <a:pt x="523" y="175"/>
                  </a:lnTo>
                  <a:lnTo>
                    <a:pt x="523" y="169"/>
                  </a:lnTo>
                  <a:lnTo>
                    <a:pt x="523" y="175"/>
                  </a:lnTo>
                  <a:lnTo>
                    <a:pt x="523" y="186"/>
                  </a:lnTo>
                  <a:lnTo>
                    <a:pt x="532" y="175"/>
                  </a:lnTo>
                  <a:lnTo>
                    <a:pt x="532" y="181"/>
                  </a:lnTo>
                  <a:lnTo>
                    <a:pt x="532" y="169"/>
                  </a:lnTo>
                  <a:lnTo>
                    <a:pt x="532" y="181"/>
                  </a:lnTo>
                  <a:lnTo>
                    <a:pt x="539" y="163"/>
                  </a:lnTo>
                  <a:lnTo>
                    <a:pt x="539" y="175"/>
                  </a:lnTo>
                  <a:lnTo>
                    <a:pt x="539" y="169"/>
                  </a:lnTo>
                  <a:lnTo>
                    <a:pt x="539" y="181"/>
                  </a:lnTo>
                  <a:lnTo>
                    <a:pt x="546" y="175"/>
                  </a:lnTo>
                  <a:lnTo>
                    <a:pt x="546" y="169"/>
                  </a:lnTo>
                  <a:lnTo>
                    <a:pt x="546" y="175"/>
                  </a:lnTo>
                  <a:lnTo>
                    <a:pt x="554" y="169"/>
                  </a:lnTo>
                  <a:lnTo>
                    <a:pt x="554" y="175"/>
                  </a:lnTo>
                  <a:lnTo>
                    <a:pt x="554" y="181"/>
                  </a:lnTo>
                  <a:lnTo>
                    <a:pt x="554" y="169"/>
                  </a:lnTo>
                  <a:lnTo>
                    <a:pt x="562" y="175"/>
                  </a:lnTo>
                  <a:lnTo>
                    <a:pt x="562" y="169"/>
                  </a:lnTo>
                  <a:lnTo>
                    <a:pt x="562" y="186"/>
                  </a:lnTo>
                  <a:lnTo>
                    <a:pt x="562" y="181"/>
                  </a:lnTo>
                  <a:lnTo>
                    <a:pt x="562" y="175"/>
                  </a:lnTo>
                  <a:lnTo>
                    <a:pt x="570" y="169"/>
                  </a:lnTo>
                  <a:lnTo>
                    <a:pt x="576" y="175"/>
                  </a:lnTo>
                  <a:lnTo>
                    <a:pt x="576" y="169"/>
                  </a:lnTo>
                  <a:lnTo>
                    <a:pt x="576" y="181"/>
                  </a:lnTo>
                  <a:lnTo>
                    <a:pt x="576" y="175"/>
                  </a:lnTo>
                  <a:lnTo>
                    <a:pt x="585" y="175"/>
                  </a:lnTo>
                  <a:lnTo>
                    <a:pt x="585" y="181"/>
                  </a:lnTo>
                  <a:lnTo>
                    <a:pt x="585" y="175"/>
                  </a:lnTo>
                  <a:lnTo>
                    <a:pt x="593" y="181"/>
                  </a:lnTo>
                  <a:lnTo>
                    <a:pt x="593" y="175"/>
                  </a:lnTo>
                  <a:lnTo>
                    <a:pt x="601" y="186"/>
                  </a:lnTo>
                  <a:lnTo>
                    <a:pt x="601" y="181"/>
                  </a:lnTo>
                  <a:lnTo>
                    <a:pt x="608" y="175"/>
                  </a:lnTo>
                  <a:lnTo>
                    <a:pt x="608" y="181"/>
                  </a:lnTo>
                  <a:lnTo>
                    <a:pt x="608" y="175"/>
                  </a:lnTo>
                  <a:lnTo>
                    <a:pt x="615" y="181"/>
                  </a:lnTo>
                  <a:lnTo>
                    <a:pt x="615" y="169"/>
                  </a:lnTo>
                  <a:lnTo>
                    <a:pt x="615" y="186"/>
                  </a:lnTo>
                  <a:lnTo>
                    <a:pt x="624" y="181"/>
                  </a:lnTo>
                  <a:lnTo>
                    <a:pt x="631" y="181"/>
                  </a:lnTo>
                  <a:lnTo>
                    <a:pt x="631" y="175"/>
                  </a:lnTo>
                  <a:lnTo>
                    <a:pt x="639" y="175"/>
                  </a:lnTo>
                  <a:lnTo>
                    <a:pt x="639" y="181"/>
                  </a:lnTo>
                  <a:lnTo>
                    <a:pt x="639"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209" name="Group 57"/>
          <p:cNvGrpSpPr>
            <a:grpSpLocks/>
          </p:cNvGrpSpPr>
          <p:nvPr/>
        </p:nvGrpSpPr>
        <p:grpSpPr bwMode="auto">
          <a:xfrm>
            <a:off x="3281363" y="5868988"/>
            <a:ext cx="928687" cy="236537"/>
            <a:chOff x="2208" y="3648"/>
            <a:chExt cx="784" cy="118"/>
          </a:xfrm>
        </p:grpSpPr>
        <p:sp>
          <p:nvSpPr>
            <p:cNvPr id="32922" name="Freeform 58"/>
            <p:cNvSpPr>
              <a:spLocks/>
            </p:cNvSpPr>
            <p:nvPr/>
          </p:nvSpPr>
          <p:spPr bwMode="auto">
            <a:xfrm>
              <a:off x="2208" y="3744"/>
              <a:ext cx="196" cy="22"/>
            </a:xfrm>
            <a:custGeom>
              <a:avLst/>
              <a:gdLst>
                <a:gd name="T0" fmla="*/ 0 w 257"/>
                <a:gd name="T1" fmla="*/ 9 h 22"/>
                <a:gd name="T2" fmla="*/ 2 w 257"/>
                <a:gd name="T3" fmla="*/ 9 h 22"/>
                <a:gd name="T4" fmla="*/ 2 w 257"/>
                <a:gd name="T5" fmla="*/ 13 h 22"/>
                <a:gd name="T6" fmla="*/ 2 w 257"/>
                <a:gd name="T7" fmla="*/ 13 h 22"/>
                <a:gd name="T8" fmla="*/ 2 w 257"/>
                <a:gd name="T9" fmla="*/ 13 h 22"/>
                <a:gd name="T10" fmla="*/ 2 w 257"/>
                <a:gd name="T11" fmla="*/ 15 h 22"/>
                <a:gd name="T12" fmla="*/ 2 w 257"/>
                <a:gd name="T13" fmla="*/ 9 h 22"/>
                <a:gd name="T14" fmla="*/ 2 w 257"/>
                <a:gd name="T15" fmla="*/ 13 h 22"/>
                <a:gd name="T16" fmla="*/ 2 w 257"/>
                <a:gd name="T17" fmla="*/ 13 h 22"/>
                <a:gd name="T18" fmla="*/ 2 w 257"/>
                <a:gd name="T19" fmla="*/ 13 h 22"/>
                <a:gd name="T20" fmla="*/ 2 w 257"/>
                <a:gd name="T21" fmla="*/ 15 h 22"/>
                <a:gd name="T22" fmla="*/ 2 w 257"/>
                <a:gd name="T23" fmla="*/ 15 h 22"/>
                <a:gd name="T24" fmla="*/ 3 w 257"/>
                <a:gd name="T25" fmla="*/ 13 h 22"/>
                <a:gd name="T26" fmla="*/ 3 w 257"/>
                <a:gd name="T27" fmla="*/ 13 h 22"/>
                <a:gd name="T28" fmla="*/ 3 w 257"/>
                <a:gd name="T29" fmla="*/ 9 h 22"/>
                <a:gd name="T30" fmla="*/ 3 w 257"/>
                <a:gd name="T31" fmla="*/ 9 h 22"/>
                <a:gd name="T32" fmla="*/ 3 w 257"/>
                <a:gd name="T33" fmla="*/ 15 h 22"/>
                <a:gd name="T34" fmla="*/ 4 w 257"/>
                <a:gd name="T35" fmla="*/ 13 h 22"/>
                <a:gd name="T36" fmla="*/ 4 w 257"/>
                <a:gd name="T37" fmla="*/ 13 h 22"/>
                <a:gd name="T38" fmla="*/ 4 w 257"/>
                <a:gd name="T39" fmla="*/ 9 h 22"/>
                <a:gd name="T40" fmla="*/ 4 w 257"/>
                <a:gd name="T41" fmla="*/ 9 h 22"/>
                <a:gd name="T42" fmla="*/ 4 w 257"/>
                <a:gd name="T43" fmla="*/ 13 h 22"/>
                <a:gd name="T44" fmla="*/ 5 w 257"/>
                <a:gd name="T45" fmla="*/ 13 h 22"/>
                <a:gd name="T46" fmla="*/ 5 w 257"/>
                <a:gd name="T47" fmla="*/ 13 h 22"/>
                <a:gd name="T48" fmla="*/ 5 w 257"/>
                <a:gd name="T49" fmla="*/ 15 h 22"/>
                <a:gd name="T50" fmla="*/ 5 w 257"/>
                <a:gd name="T51" fmla="*/ 15 h 22"/>
                <a:gd name="T52" fmla="*/ 5 w 257"/>
                <a:gd name="T53" fmla="*/ 9 h 22"/>
                <a:gd name="T54" fmla="*/ 5 w 257"/>
                <a:gd name="T55" fmla="*/ 9 h 22"/>
                <a:gd name="T56" fmla="*/ 6 w 257"/>
                <a:gd name="T57" fmla="*/ 9 h 22"/>
                <a:gd name="T58" fmla="*/ 6 w 257"/>
                <a:gd name="T59" fmla="*/ 9 h 22"/>
                <a:gd name="T60" fmla="*/ 6 w 257"/>
                <a:gd name="T61" fmla="*/ 9 h 22"/>
                <a:gd name="T62" fmla="*/ 6 w 257"/>
                <a:gd name="T63" fmla="*/ 13 h 22"/>
                <a:gd name="T64" fmla="*/ 6 w 257"/>
                <a:gd name="T65" fmla="*/ 9 h 22"/>
                <a:gd name="T66" fmla="*/ 6 w 257"/>
                <a:gd name="T67" fmla="*/ 13 h 22"/>
                <a:gd name="T68" fmla="*/ 6 w 257"/>
                <a:gd name="T69" fmla="*/ 13 h 22"/>
                <a:gd name="T70" fmla="*/ 7 w 257"/>
                <a:gd name="T71" fmla="*/ 13 h 22"/>
                <a:gd name="T72" fmla="*/ 7 w 257"/>
                <a:gd name="T73" fmla="*/ 13 h 22"/>
                <a:gd name="T74" fmla="*/ 8 w 257"/>
                <a:gd name="T75" fmla="*/ 9 h 22"/>
                <a:gd name="T76" fmla="*/ 8 w 257"/>
                <a:gd name="T77" fmla="*/ 9 h 22"/>
                <a:gd name="T78" fmla="*/ 8 w 257"/>
                <a:gd name="T79" fmla="*/ 9 h 22"/>
                <a:gd name="T80" fmla="*/ 8 w 257"/>
                <a:gd name="T81" fmla="*/ 9 h 22"/>
                <a:gd name="T82" fmla="*/ 9 w 257"/>
                <a:gd name="T83" fmla="*/ 13 h 22"/>
                <a:gd name="T84" fmla="*/ 9 w 257"/>
                <a:gd name="T85" fmla="*/ 9 h 22"/>
                <a:gd name="T86" fmla="*/ 9 w 257"/>
                <a:gd name="T87" fmla="*/ 6 h 22"/>
                <a:gd name="T88" fmla="*/ 10 w 257"/>
                <a:gd name="T89" fmla="*/ 13 h 22"/>
                <a:gd name="T90" fmla="*/ 10 w 257"/>
                <a:gd name="T91" fmla="*/ 6 h 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7" h="22">
                  <a:moveTo>
                    <a:pt x="0" y="6"/>
                  </a:moveTo>
                  <a:lnTo>
                    <a:pt x="0" y="9"/>
                  </a:lnTo>
                  <a:lnTo>
                    <a:pt x="7" y="9"/>
                  </a:lnTo>
                  <a:lnTo>
                    <a:pt x="7" y="15"/>
                  </a:lnTo>
                  <a:lnTo>
                    <a:pt x="14" y="13"/>
                  </a:lnTo>
                  <a:lnTo>
                    <a:pt x="14" y="9"/>
                  </a:lnTo>
                  <a:lnTo>
                    <a:pt x="14" y="13"/>
                  </a:lnTo>
                  <a:lnTo>
                    <a:pt x="22" y="9"/>
                  </a:lnTo>
                  <a:lnTo>
                    <a:pt x="22" y="13"/>
                  </a:lnTo>
                  <a:lnTo>
                    <a:pt x="29" y="13"/>
                  </a:lnTo>
                  <a:lnTo>
                    <a:pt x="29" y="15"/>
                  </a:lnTo>
                  <a:lnTo>
                    <a:pt x="29" y="9"/>
                  </a:lnTo>
                  <a:lnTo>
                    <a:pt x="29" y="15"/>
                  </a:lnTo>
                  <a:lnTo>
                    <a:pt x="29" y="9"/>
                  </a:lnTo>
                  <a:lnTo>
                    <a:pt x="37" y="13"/>
                  </a:lnTo>
                  <a:lnTo>
                    <a:pt x="37" y="15"/>
                  </a:lnTo>
                  <a:lnTo>
                    <a:pt x="44" y="9"/>
                  </a:lnTo>
                  <a:lnTo>
                    <a:pt x="44" y="13"/>
                  </a:lnTo>
                  <a:lnTo>
                    <a:pt x="44" y="15"/>
                  </a:lnTo>
                  <a:lnTo>
                    <a:pt x="44" y="13"/>
                  </a:lnTo>
                  <a:lnTo>
                    <a:pt x="51" y="13"/>
                  </a:lnTo>
                  <a:lnTo>
                    <a:pt x="51" y="9"/>
                  </a:lnTo>
                  <a:lnTo>
                    <a:pt x="51" y="15"/>
                  </a:lnTo>
                  <a:lnTo>
                    <a:pt x="51" y="13"/>
                  </a:lnTo>
                  <a:lnTo>
                    <a:pt x="59" y="13"/>
                  </a:lnTo>
                  <a:lnTo>
                    <a:pt x="59" y="15"/>
                  </a:lnTo>
                  <a:lnTo>
                    <a:pt x="59" y="13"/>
                  </a:lnTo>
                  <a:lnTo>
                    <a:pt x="66" y="13"/>
                  </a:lnTo>
                  <a:lnTo>
                    <a:pt x="66" y="9"/>
                  </a:lnTo>
                  <a:lnTo>
                    <a:pt x="66" y="13"/>
                  </a:lnTo>
                  <a:lnTo>
                    <a:pt x="73" y="22"/>
                  </a:lnTo>
                  <a:lnTo>
                    <a:pt x="73" y="15"/>
                  </a:lnTo>
                  <a:lnTo>
                    <a:pt x="73" y="9"/>
                  </a:lnTo>
                  <a:lnTo>
                    <a:pt x="73" y="13"/>
                  </a:lnTo>
                  <a:lnTo>
                    <a:pt x="81" y="15"/>
                  </a:lnTo>
                  <a:lnTo>
                    <a:pt x="81" y="9"/>
                  </a:lnTo>
                  <a:lnTo>
                    <a:pt x="81" y="13"/>
                  </a:lnTo>
                  <a:lnTo>
                    <a:pt x="81" y="15"/>
                  </a:lnTo>
                  <a:lnTo>
                    <a:pt x="88" y="13"/>
                  </a:lnTo>
                  <a:lnTo>
                    <a:pt x="88" y="15"/>
                  </a:lnTo>
                  <a:lnTo>
                    <a:pt x="95" y="13"/>
                  </a:lnTo>
                  <a:lnTo>
                    <a:pt x="95" y="9"/>
                  </a:lnTo>
                  <a:lnTo>
                    <a:pt x="95" y="13"/>
                  </a:lnTo>
                  <a:lnTo>
                    <a:pt x="103" y="9"/>
                  </a:lnTo>
                  <a:lnTo>
                    <a:pt x="103" y="13"/>
                  </a:lnTo>
                  <a:lnTo>
                    <a:pt x="103" y="15"/>
                  </a:lnTo>
                  <a:lnTo>
                    <a:pt x="103" y="9"/>
                  </a:lnTo>
                  <a:lnTo>
                    <a:pt x="103" y="13"/>
                  </a:lnTo>
                  <a:lnTo>
                    <a:pt x="110" y="9"/>
                  </a:lnTo>
                  <a:lnTo>
                    <a:pt x="110" y="13"/>
                  </a:lnTo>
                  <a:lnTo>
                    <a:pt x="110" y="9"/>
                  </a:lnTo>
                  <a:lnTo>
                    <a:pt x="117" y="13"/>
                  </a:lnTo>
                  <a:lnTo>
                    <a:pt x="125" y="9"/>
                  </a:lnTo>
                  <a:lnTo>
                    <a:pt x="125" y="13"/>
                  </a:lnTo>
                  <a:lnTo>
                    <a:pt x="125" y="15"/>
                  </a:lnTo>
                  <a:lnTo>
                    <a:pt x="125" y="13"/>
                  </a:lnTo>
                  <a:lnTo>
                    <a:pt x="132" y="13"/>
                  </a:lnTo>
                  <a:lnTo>
                    <a:pt x="132" y="15"/>
                  </a:lnTo>
                  <a:lnTo>
                    <a:pt x="132" y="9"/>
                  </a:lnTo>
                  <a:lnTo>
                    <a:pt x="139" y="9"/>
                  </a:lnTo>
                  <a:lnTo>
                    <a:pt x="139" y="13"/>
                  </a:lnTo>
                  <a:lnTo>
                    <a:pt x="139" y="9"/>
                  </a:lnTo>
                  <a:lnTo>
                    <a:pt x="139" y="13"/>
                  </a:lnTo>
                  <a:lnTo>
                    <a:pt x="147" y="9"/>
                  </a:lnTo>
                  <a:lnTo>
                    <a:pt x="147" y="13"/>
                  </a:lnTo>
                  <a:lnTo>
                    <a:pt x="147" y="9"/>
                  </a:lnTo>
                  <a:lnTo>
                    <a:pt x="154" y="9"/>
                  </a:lnTo>
                  <a:lnTo>
                    <a:pt x="154" y="13"/>
                  </a:lnTo>
                  <a:lnTo>
                    <a:pt x="161" y="9"/>
                  </a:lnTo>
                  <a:lnTo>
                    <a:pt x="161" y="13"/>
                  </a:lnTo>
                  <a:lnTo>
                    <a:pt x="161" y="9"/>
                  </a:lnTo>
                  <a:lnTo>
                    <a:pt x="161" y="13"/>
                  </a:lnTo>
                  <a:lnTo>
                    <a:pt x="169" y="9"/>
                  </a:lnTo>
                  <a:lnTo>
                    <a:pt x="169" y="6"/>
                  </a:lnTo>
                  <a:lnTo>
                    <a:pt x="169" y="13"/>
                  </a:lnTo>
                  <a:lnTo>
                    <a:pt x="176" y="9"/>
                  </a:lnTo>
                  <a:lnTo>
                    <a:pt x="176" y="13"/>
                  </a:lnTo>
                  <a:lnTo>
                    <a:pt x="184" y="9"/>
                  </a:lnTo>
                  <a:lnTo>
                    <a:pt x="184" y="13"/>
                  </a:lnTo>
                  <a:lnTo>
                    <a:pt x="184" y="9"/>
                  </a:lnTo>
                  <a:lnTo>
                    <a:pt x="184" y="13"/>
                  </a:lnTo>
                  <a:lnTo>
                    <a:pt x="191" y="9"/>
                  </a:lnTo>
                  <a:lnTo>
                    <a:pt x="191" y="13"/>
                  </a:lnTo>
                  <a:lnTo>
                    <a:pt x="198" y="15"/>
                  </a:lnTo>
                  <a:lnTo>
                    <a:pt x="206" y="9"/>
                  </a:lnTo>
                  <a:lnTo>
                    <a:pt x="206" y="13"/>
                  </a:lnTo>
                  <a:lnTo>
                    <a:pt x="213" y="9"/>
                  </a:lnTo>
                  <a:lnTo>
                    <a:pt x="220" y="13"/>
                  </a:lnTo>
                  <a:lnTo>
                    <a:pt x="220" y="9"/>
                  </a:lnTo>
                  <a:lnTo>
                    <a:pt x="228" y="9"/>
                  </a:lnTo>
                  <a:lnTo>
                    <a:pt x="228" y="15"/>
                  </a:lnTo>
                  <a:lnTo>
                    <a:pt x="235" y="13"/>
                  </a:lnTo>
                  <a:lnTo>
                    <a:pt x="235" y="9"/>
                  </a:lnTo>
                  <a:lnTo>
                    <a:pt x="242" y="9"/>
                  </a:lnTo>
                  <a:lnTo>
                    <a:pt x="242" y="13"/>
                  </a:lnTo>
                  <a:lnTo>
                    <a:pt x="242" y="6"/>
                  </a:lnTo>
                  <a:lnTo>
                    <a:pt x="242" y="9"/>
                  </a:lnTo>
                  <a:lnTo>
                    <a:pt x="250" y="13"/>
                  </a:lnTo>
                  <a:lnTo>
                    <a:pt x="257" y="9"/>
                  </a:lnTo>
                  <a:lnTo>
                    <a:pt x="257" y="6"/>
                  </a:lnTo>
                  <a:lnTo>
                    <a:pt x="257" y="0"/>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3" name="Freeform 59"/>
            <p:cNvSpPr>
              <a:spLocks/>
            </p:cNvSpPr>
            <p:nvPr/>
          </p:nvSpPr>
          <p:spPr bwMode="auto">
            <a:xfrm>
              <a:off x="2404" y="3648"/>
              <a:ext cx="588" cy="100"/>
            </a:xfrm>
            <a:custGeom>
              <a:avLst/>
              <a:gdLst>
                <a:gd name="T0" fmla="*/ 7 w 630"/>
                <a:gd name="T1" fmla="*/ 1 h 154"/>
                <a:gd name="T2" fmla="*/ 14 w 630"/>
                <a:gd name="T3" fmla="*/ 0 h 154"/>
                <a:gd name="T4" fmla="*/ 21 w 630"/>
                <a:gd name="T5" fmla="*/ 1 h 154"/>
                <a:gd name="T6" fmla="*/ 29 w 630"/>
                <a:gd name="T7" fmla="*/ 1 h 154"/>
                <a:gd name="T8" fmla="*/ 36 w 630"/>
                <a:gd name="T9" fmla="*/ 1 h 154"/>
                <a:gd name="T10" fmla="*/ 45 w 630"/>
                <a:gd name="T11" fmla="*/ 1 h 154"/>
                <a:gd name="T12" fmla="*/ 49 w 630"/>
                <a:gd name="T13" fmla="*/ 1 h 154"/>
                <a:gd name="T14" fmla="*/ 58 w 630"/>
                <a:gd name="T15" fmla="*/ 1 h 154"/>
                <a:gd name="T16" fmla="*/ 65 w 630"/>
                <a:gd name="T17" fmla="*/ 1 h 154"/>
                <a:gd name="T18" fmla="*/ 74 w 630"/>
                <a:gd name="T19" fmla="*/ 1 h 154"/>
                <a:gd name="T20" fmla="*/ 81 w 630"/>
                <a:gd name="T21" fmla="*/ 1 h 154"/>
                <a:gd name="T22" fmla="*/ 86 w 630"/>
                <a:gd name="T23" fmla="*/ 1 h 154"/>
                <a:gd name="T24" fmla="*/ 94 w 630"/>
                <a:gd name="T25" fmla="*/ 1 h 154"/>
                <a:gd name="T26" fmla="*/ 101 w 630"/>
                <a:gd name="T27" fmla="*/ 1 h 154"/>
                <a:gd name="T28" fmla="*/ 105 w 630"/>
                <a:gd name="T29" fmla="*/ 1 h 154"/>
                <a:gd name="T30" fmla="*/ 109 w 630"/>
                <a:gd name="T31" fmla="*/ 1 h 154"/>
                <a:gd name="T32" fmla="*/ 113 w 630"/>
                <a:gd name="T33" fmla="*/ 1 h 154"/>
                <a:gd name="T34" fmla="*/ 117 w 630"/>
                <a:gd name="T35" fmla="*/ 1 h 154"/>
                <a:gd name="T36" fmla="*/ 121 w 630"/>
                <a:gd name="T37" fmla="*/ 1 h 154"/>
                <a:gd name="T38" fmla="*/ 124 w 630"/>
                <a:gd name="T39" fmla="*/ 1 h 154"/>
                <a:gd name="T40" fmla="*/ 128 w 630"/>
                <a:gd name="T41" fmla="*/ 1 h 154"/>
                <a:gd name="T42" fmla="*/ 132 w 630"/>
                <a:gd name="T43" fmla="*/ 1 h 154"/>
                <a:gd name="T44" fmla="*/ 136 w 630"/>
                <a:gd name="T45" fmla="*/ 1 h 154"/>
                <a:gd name="T46" fmla="*/ 140 w 630"/>
                <a:gd name="T47" fmla="*/ 1 h 154"/>
                <a:gd name="T48" fmla="*/ 142 w 630"/>
                <a:gd name="T49" fmla="*/ 1 h 154"/>
                <a:gd name="T50" fmla="*/ 147 w 630"/>
                <a:gd name="T51" fmla="*/ 1 h 154"/>
                <a:gd name="T52" fmla="*/ 150 w 630"/>
                <a:gd name="T53" fmla="*/ 1 h 154"/>
                <a:gd name="T54" fmla="*/ 153 w 630"/>
                <a:gd name="T55" fmla="*/ 1 h 154"/>
                <a:gd name="T56" fmla="*/ 157 w 630"/>
                <a:gd name="T57" fmla="*/ 1 h 154"/>
                <a:gd name="T58" fmla="*/ 161 w 630"/>
                <a:gd name="T59" fmla="*/ 1 h 154"/>
                <a:gd name="T60" fmla="*/ 164 w 630"/>
                <a:gd name="T61" fmla="*/ 1 h 154"/>
                <a:gd name="T62" fmla="*/ 167 w 630"/>
                <a:gd name="T63" fmla="*/ 1 h 154"/>
                <a:gd name="T64" fmla="*/ 175 w 630"/>
                <a:gd name="T65" fmla="*/ 1 h 154"/>
                <a:gd name="T66" fmla="*/ 176 w 630"/>
                <a:gd name="T67" fmla="*/ 1 h 154"/>
                <a:gd name="T68" fmla="*/ 177 w 630"/>
                <a:gd name="T69" fmla="*/ 1 h 154"/>
                <a:gd name="T70" fmla="*/ 184 w 630"/>
                <a:gd name="T71" fmla="*/ 1 h 154"/>
                <a:gd name="T72" fmla="*/ 187 w 630"/>
                <a:gd name="T73" fmla="*/ 1 h 154"/>
                <a:gd name="T74" fmla="*/ 191 w 630"/>
                <a:gd name="T75" fmla="*/ 1 h 154"/>
                <a:gd name="T76" fmla="*/ 193 w 630"/>
                <a:gd name="T77" fmla="*/ 1 h 154"/>
                <a:gd name="T78" fmla="*/ 197 w 630"/>
                <a:gd name="T79" fmla="*/ 1 h 154"/>
                <a:gd name="T80" fmla="*/ 202 w 630"/>
                <a:gd name="T81" fmla="*/ 1 h 154"/>
                <a:gd name="T82" fmla="*/ 204 w 630"/>
                <a:gd name="T83" fmla="*/ 1 h 154"/>
                <a:gd name="T84" fmla="*/ 210 w 630"/>
                <a:gd name="T85" fmla="*/ 1 h 154"/>
                <a:gd name="T86" fmla="*/ 214 w 630"/>
                <a:gd name="T87" fmla="*/ 1 h 154"/>
                <a:gd name="T88" fmla="*/ 214 w 630"/>
                <a:gd name="T89" fmla="*/ 1 h 154"/>
                <a:gd name="T90" fmla="*/ 220 w 630"/>
                <a:gd name="T91" fmla="*/ 1 h 154"/>
                <a:gd name="T92" fmla="*/ 222 w 630"/>
                <a:gd name="T93" fmla="*/ 1 h 154"/>
                <a:gd name="T94" fmla="*/ 229 w 630"/>
                <a:gd name="T95" fmla="*/ 1 h 154"/>
                <a:gd name="T96" fmla="*/ 230 w 630"/>
                <a:gd name="T97" fmla="*/ 1 h 154"/>
                <a:gd name="T98" fmla="*/ 233 w 630"/>
                <a:gd name="T99" fmla="*/ 1 h 154"/>
                <a:gd name="T100" fmla="*/ 238 w 630"/>
                <a:gd name="T101" fmla="*/ 1 h 154"/>
                <a:gd name="T102" fmla="*/ 242 w 630"/>
                <a:gd name="T103" fmla="*/ 1 h 154"/>
                <a:gd name="T104" fmla="*/ 245 w 630"/>
                <a:gd name="T105" fmla="*/ 1 h 154"/>
                <a:gd name="T106" fmla="*/ 250 w 630"/>
                <a:gd name="T107" fmla="*/ 1 h 154"/>
                <a:gd name="T108" fmla="*/ 253 w 630"/>
                <a:gd name="T109" fmla="*/ 1 h 154"/>
                <a:gd name="T110" fmla="*/ 256 w 630"/>
                <a:gd name="T111" fmla="*/ 1 h 154"/>
                <a:gd name="T112" fmla="*/ 260 w 630"/>
                <a:gd name="T113" fmla="*/ 1 h 154"/>
                <a:gd name="T114" fmla="*/ 264 w 630"/>
                <a:gd name="T115" fmla="*/ 1 h 154"/>
                <a:gd name="T116" fmla="*/ 268 w 630"/>
                <a:gd name="T117" fmla="*/ 1 h 154"/>
                <a:gd name="T118" fmla="*/ 271 w 630"/>
                <a:gd name="T119" fmla="*/ 1 h 154"/>
                <a:gd name="T120" fmla="*/ 274 w 630"/>
                <a:gd name="T121" fmla="*/ 1 h 1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0" h="154">
                  <a:moveTo>
                    <a:pt x="0" y="154"/>
                  </a:moveTo>
                  <a:lnTo>
                    <a:pt x="6" y="106"/>
                  </a:lnTo>
                  <a:lnTo>
                    <a:pt x="6" y="72"/>
                  </a:lnTo>
                  <a:lnTo>
                    <a:pt x="12" y="43"/>
                  </a:lnTo>
                  <a:lnTo>
                    <a:pt x="12" y="19"/>
                  </a:lnTo>
                  <a:lnTo>
                    <a:pt x="18" y="5"/>
                  </a:lnTo>
                  <a:lnTo>
                    <a:pt x="24" y="0"/>
                  </a:lnTo>
                  <a:lnTo>
                    <a:pt x="30" y="5"/>
                  </a:lnTo>
                  <a:lnTo>
                    <a:pt x="30" y="0"/>
                  </a:lnTo>
                  <a:lnTo>
                    <a:pt x="36" y="5"/>
                  </a:lnTo>
                  <a:lnTo>
                    <a:pt x="42" y="0"/>
                  </a:lnTo>
                  <a:lnTo>
                    <a:pt x="48" y="10"/>
                  </a:lnTo>
                  <a:lnTo>
                    <a:pt x="48" y="5"/>
                  </a:lnTo>
                  <a:lnTo>
                    <a:pt x="54" y="0"/>
                  </a:lnTo>
                  <a:lnTo>
                    <a:pt x="54" y="10"/>
                  </a:lnTo>
                  <a:lnTo>
                    <a:pt x="60" y="5"/>
                  </a:lnTo>
                  <a:lnTo>
                    <a:pt x="60" y="14"/>
                  </a:lnTo>
                  <a:lnTo>
                    <a:pt x="66" y="14"/>
                  </a:lnTo>
                  <a:lnTo>
                    <a:pt x="66" y="10"/>
                  </a:lnTo>
                  <a:lnTo>
                    <a:pt x="72" y="14"/>
                  </a:lnTo>
                  <a:lnTo>
                    <a:pt x="72" y="19"/>
                  </a:lnTo>
                  <a:lnTo>
                    <a:pt x="72" y="14"/>
                  </a:lnTo>
                  <a:lnTo>
                    <a:pt x="78" y="14"/>
                  </a:lnTo>
                  <a:lnTo>
                    <a:pt x="78" y="19"/>
                  </a:lnTo>
                  <a:lnTo>
                    <a:pt x="84" y="19"/>
                  </a:lnTo>
                  <a:lnTo>
                    <a:pt x="84" y="14"/>
                  </a:lnTo>
                  <a:lnTo>
                    <a:pt x="90" y="29"/>
                  </a:lnTo>
                  <a:lnTo>
                    <a:pt x="90" y="34"/>
                  </a:lnTo>
                  <a:lnTo>
                    <a:pt x="96" y="34"/>
                  </a:lnTo>
                  <a:lnTo>
                    <a:pt x="96" y="29"/>
                  </a:lnTo>
                  <a:lnTo>
                    <a:pt x="102" y="29"/>
                  </a:lnTo>
                  <a:lnTo>
                    <a:pt x="102" y="19"/>
                  </a:lnTo>
                  <a:lnTo>
                    <a:pt x="108" y="29"/>
                  </a:lnTo>
                  <a:lnTo>
                    <a:pt x="114" y="29"/>
                  </a:lnTo>
                  <a:lnTo>
                    <a:pt x="114" y="34"/>
                  </a:lnTo>
                  <a:lnTo>
                    <a:pt x="120" y="34"/>
                  </a:lnTo>
                  <a:lnTo>
                    <a:pt x="126" y="34"/>
                  </a:lnTo>
                  <a:lnTo>
                    <a:pt x="132" y="34"/>
                  </a:lnTo>
                  <a:lnTo>
                    <a:pt x="132" y="29"/>
                  </a:lnTo>
                  <a:lnTo>
                    <a:pt x="138" y="34"/>
                  </a:lnTo>
                  <a:lnTo>
                    <a:pt x="138" y="39"/>
                  </a:lnTo>
                  <a:lnTo>
                    <a:pt x="144" y="34"/>
                  </a:lnTo>
                  <a:lnTo>
                    <a:pt x="144" y="39"/>
                  </a:lnTo>
                  <a:lnTo>
                    <a:pt x="150" y="39"/>
                  </a:lnTo>
                  <a:lnTo>
                    <a:pt x="150" y="34"/>
                  </a:lnTo>
                  <a:lnTo>
                    <a:pt x="156" y="43"/>
                  </a:lnTo>
                  <a:lnTo>
                    <a:pt x="156" y="39"/>
                  </a:lnTo>
                  <a:lnTo>
                    <a:pt x="162" y="34"/>
                  </a:lnTo>
                  <a:lnTo>
                    <a:pt x="162" y="43"/>
                  </a:lnTo>
                  <a:lnTo>
                    <a:pt x="168" y="43"/>
                  </a:lnTo>
                  <a:lnTo>
                    <a:pt x="174" y="43"/>
                  </a:lnTo>
                  <a:lnTo>
                    <a:pt x="180" y="48"/>
                  </a:lnTo>
                  <a:lnTo>
                    <a:pt x="180" y="43"/>
                  </a:lnTo>
                  <a:lnTo>
                    <a:pt x="186" y="43"/>
                  </a:lnTo>
                  <a:lnTo>
                    <a:pt x="186" y="48"/>
                  </a:lnTo>
                  <a:lnTo>
                    <a:pt x="192" y="43"/>
                  </a:lnTo>
                  <a:lnTo>
                    <a:pt x="198" y="39"/>
                  </a:lnTo>
                  <a:lnTo>
                    <a:pt x="198" y="58"/>
                  </a:lnTo>
                  <a:lnTo>
                    <a:pt x="198" y="39"/>
                  </a:lnTo>
                  <a:lnTo>
                    <a:pt x="204" y="48"/>
                  </a:lnTo>
                  <a:lnTo>
                    <a:pt x="204" y="58"/>
                  </a:lnTo>
                  <a:lnTo>
                    <a:pt x="210" y="48"/>
                  </a:lnTo>
                  <a:lnTo>
                    <a:pt x="216" y="48"/>
                  </a:lnTo>
                  <a:lnTo>
                    <a:pt x="216" y="43"/>
                  </a:lnTo>
                  <a:lnTo>
                    <a:pt x="222" y="58"/>
                  </a:lnTo>
                  <a:lnTo>
                    <a:pt x="222" y="43"/>
                  </a:lnTo>
                  <a:lnTo>
                    <a:pt x="228" y="43"/>
                  </a:lnTo>
                  <a:lnTo>
                    <a:pt x="228" y="48"/>
                  </a:lnTo>
                  <a:lnTo>
                    <a:pt x="234" y="58"/>
                  </a:lnTo>
                  <a:lnTo>
                    <a:pt x="234" y="68"/>
                  </a:lnTo>
                  <a:lnTo>
                    <a:pt x="234" y="58"/>
                  </a:lnTo>
                  <a:lnTo>
                    <a:pt x="240" y="58"/>
                  </a:lnTo>
                  <a:lnTo>
                    <a:pt x="240" y="48"/>
                  </a:lnTo>
                  <a:lnTo>
                    <a:pt x="240" y="63"/>
                  </a:lnTo>
                  <a:lnTo>
                    <a:pt x="240" y="58"/>
                  </a:lnTo>
                  <a:lnTo>
                    <a:pt x="246" y="58"/>
                  </a:lnTo>
                  <a:lnTo>
                    <a:pt x="252" y="48"/>
                  </a:lnTo>
                  <a:lnTo>
                    <a:pt x="252" y="43"/>
                  </a:lnTo>
                  <a:lnTo>
                    <a:pt x="252" y="63"/>
                  </a:lnTo>
                  <a:lnTo>
                    <a:pt x="252" y="58"/>
                  </a:lnTo>
                  <a:lnTo>
                    <a:pt x="258" y="58"/>
                  </a:lnTo>
                  <a:lnTo>
                    <a:pt x="258" y="48"/>
                  </a:lnTo>
                  <a:lnTo>
                    <a:pt x="264" y="63"/>
                  </a:lnTo>
                  <a:lnTo>
                    <a:pt x="264" y="58"/>
                  </a:lnTo>
                  <a:lnTo>
                    <a:pt x="264" y="63"/>
                  </a:lnTo>
                  <a:lnTo>
                    <a:pt x="264" y="58"/>
                  </a:lnTo>
                  <a:lnTo>
                    <a:pt x="264" y="63"/>
                  </a:lnTo>
                  <a:lnTo>
                    <a:pt x="270" y="58"/>
                  </a:lnTo>
                  <a:lnTo>
                    <a:pt x="270" y="63"/>
                  </a:lnTo>
                  <a:lnTo>
                    <a:pt x="276" y="68"/>
                  </a:lnTo>
                  <a:lnTo>
                    <a:pt x="276" y="63"/>
                  </a:lnTo>
                  <a:lnTo>
                    <a:pt x="276" y="68"/>
                  </a:lnTo>
                  <a:lnTo>
                    <a:pt x="282" y="68"/>
                  </a:lnTo>
                  <a:lnTo>
                    <a:pt x="282" y="58"/>
                  </a:lnTo>
                  <a:lnTo>
                    <a:pt x="282" y="68"/>
                  </a:lnTo>
                  <a:lnTo>
                    <a:pt x="282" y="58"/>
                  </a:lnTo>
                  <a:lnTo>
                    <a:pt x="282" y="63"/>
                  </a:lnTo>
                  <a:lnTo>
                    <a:pt x="288" y="63"/>
                  </a:lnTo>
                  <a:lnTo>
                    <a:pt x="288" y="58"/>
                  </a:lnTo>
                  <a:lnTo>
                    <a:pt x="288" y="63"/>
                  </a:lnTo>
                  <a:lnTo>
                    <a:pt x="294" y="68"/>
                  </a:lnTo>
                  <a:lnTo>
                    <a:pt x="294" y="63"/>
                  </a:lnTo>
                  <a:lnTo>
                    <a:pt x="300" y="68"/>
                  </a:lnTo>
                  <a:lnTo>
                    <a:pt x="300" y="63"/>
                  </a:lnTo>
                  <a:lnTo>
                    <a:pt x="300" y="68"/>
                  </a:lnTo>
                  <a:lnTo>
                    <a:pt x="300" y="63"/>
                  </a:lnTo>
                  <a:lnTo>
                    <a:pt x="306" y="68"/>
                  </a:lnTo>
                  <a:lnTo>
                    <a:pt x="306" y="72"/>
                  </a:lnTo>
                  <a:lnTo>
                    <a:pt x="306" y="63"/>
                  </a:lnTo>
                  <a:lnTo>
                    <a:pt x="306" y="72"/>
                  </a:lnTo>
                  <a:lnTo>
                    <a:pt x="306" y="68"/>
                  </a:lnTo>
                  <a:lnTo>
                    <a:pt x="312" y="68"/>
                  </a:lnTo>
                  <a:lnTo>
                    <a:pt x="312" y="72"/>
                  </a:lnTo>
                  <a:lnTo>
                    <a:pt x="318" y="68"/>
                  </a:lnTo>
                  <a:lnTo>
                    <a:pt x="318" y="72"/>
                  </a:lnTo>
                  <a:lnTo>
                    <a:pt x="324" y="68"/>
                  </a:lnTo>
                  <a:lnTo>
                    <a:pt x="324" y="72"/>
                  </a:lnTo>
                  <a:lnTo>
                    <a:pt x="330" y="68"/>
                  </a:lnTo>
                  <a:lnTo>
                    <a:pt x="330" y="72"/>
                  </a:lnTo>
                  <a:lnTo>
                    <a:pt x="330" y="68"/>
                  </a:lnTo>
                  <a:lnTo>
                    <a:pt x="330" y="72"/>
                  </a:lnTo>
                  <a:lnTo>
                    <a:pt x="336" y="68"/>
                  </a:lnTo>
                  <a:lnTo>
                    <a:pt x="336" y="72"/>
                  </a:lnTo>
                  <a:lnTo>
                    <a:pt x="342" y="68"/>
                  </a:lnTo>
                  <a:lnTo>
                    <a:pt x="342" y="72"/>
                  </a:lnTo>
                  <a:lnTo>
                    <a:pt x="342" y="68"/>
                  </a:lnTo>
                  <a:lnTo>
                    <a:pt x="342" y="72"/>
                  </a:lnTo>
                  <a:lnTo>
                    <a:pt x="348" y="72"/>
                  </a:lnTo>
                  <a:lnTo>
                    <a:pt x="348" y="77"/>
                  </a:lnTo>
                  <a:lnTo>
                    <a:pt x="348" y="72"/>
                  </a:lnTo>
                  <a:lnTo>
                    <a:pt x="348" y="77"/>
                  </a:lnTo>
                  <a:lnTo>
                    <a:pt x="354" y="72"/>
                  </a:lnTo>
                  <a:lnTo>
                    <a:pt x="354" y="77"/>
                  </a:lnTo>
                  <a:lnTo>
                    <a:pt x="360" y="77"/>
                  </a:lnTo>
                  <a:lnTo>
                    <a:pt x="360" y="72"/>
                  </a:lnTo>
                  <a:lnTo>
                    <a:pt x="360" y="87"/>
                  </a:lnTo>
                  <a:lnTo>
                    <a:pt x="366" y="77"/>
                  </a:lnTo>
                  <a:lnTo>
                    <a:pt x="366" y="72"/>
                  </a:lnTo>
                  <a:lnTo>
                    <a:pt x="366" y="77"/>
                  </a:lnTo>
                  <a:lnTo>
                    <a:pt x="366" y="72"/>
                  </a:lnTo>
                  <a:lnTo>
                    <a:pt x="372" y="77"/>
                  </a:lnTo>
                  <a:lnTo>
                    <a:pt x="372" y="72"/>
                  </a:lnTo>
                  <a:lnTo>
                    <a:pt x="372" y="77"/>
                  </a:lnTo>
                  <a:lnTo>
                    <a:pt x="378" y="77"/>
                  </a:lnTo>
                  <a:lnTo>
                    <a:pt x="378" y="72"/>
                  </a:lnTo>
                  <a:lnTo>
                    <a:pt x="378" y="87"/>
                  </a:lnTo>
                  <a:lnTo>
                    <a:pt x="378" y="77"/>
                  </a:lnTo>
                  <a:lnTo>
                    <a:pt x="384" y="77"/>
                  </a:lnTo>
                  <a:lnTo>
                    <a:pt x="384" y="87"/>
                  </a:lnTo>
                  <a:lnTo>
                    <a:pt x="384" y="77"/>
                  </a:lnTo>
                  <a:lnTo>
                    <a:pt x="390" y="77"/>
                  </a:lnTo>
                  <a:lnTo>
                    <a:pt x="390" y="87"/>
                  </a:lnTo>
                  <a:lnTo>
                    <a:pt x="390" y="77"/>
                  </a:lnTo>
                  <a:lnTo>
                    <a:pt x="396" y="77"/>
                  </a:lnTo>
                  <a:lnTo>
                    <a:pt x="396" y="92"/>
                  </a:lnTo>
                  <a:lnTo>
                    <a:pt x="396" y="77"/>
                  </a:lnTo>
                  <a:lnTo>
                    <a:pt x="402" y="77"/>
                  </a:lnTo>
                  <a:lnTo>
                    <a:pt x="402" y="87"/>
                  </a:lnTo>
                  <a:lnTo>
                    <a:pt x="408" y="87"/>
                  </a:lnTo>
                  <a:lnTo>
                    <a:pt x="408" y="77"/>
                  </a:lnTo>
                  <a:lnTo>
                    <a:pt x="408" y="92"/>
                  </a:lnTo>
                  <a:lnTo>
                    <a:pt x="408" y="87"/>
                  </a:lnTo>
                  <a:lnTo>
                    <a:pt x="408" y="77"/>
                  </a:lnTo>
                  <a:lnTo>
                    <a:pt x="414" y="87"/>
                  </a:lnTo>
                  <a:lnTo>
                    <a:pt x="414" y="77"/>
                  </a:lnTo>
                  <a:lnTo>
                    <a:pt x="414" y="87"/>
                  </a:lnTo>
                  <a:lnTo>
                    <a:pt x="420" y="87"/>
                  </a:lnTo>
                  <a:lnTo>
                    <a:pt x="420" y="77"/>
                  </a:lnTo>
                  <a:lnTo>
                    <a:pt x="420" y="87"/>
                  </a:lnTo>
                  <a:lnTo>
                    <a:pt x="420" y="92"/>
                  </a:lnTo>
                  <a:lnTo>
                    <a:pt x="426" y="92"/>
                  </a:lnTo>
                  <a:lnTo>
                    <a:pt x="426" y="87"/>
                  </a:lnTo>
                  <a:lnTo>
                    <a:pt x="426" y="92"/>
                  </a:lnTo>
                  <a:lnTo>
                    <a:pt x="426" y="77"/>
                  </a:lnTo>
                  <a:lnTo>
                    <a:pt x="432" y="92"/>
                  </a:lnTo>
                  <a:lnTo>
                    <a:pt x="432" y="87"/>
                  </a:lnTo>
                  <a:lnTo>
                    <a:pt x="432" y="92"/>
                  </a:lnTo>
                  <a:lnTo>
                    <a:pt x="438" y="87"/>
                  </a:lnTo>
                  <a:lnTo>
                    <a:pt x="438" y="92"/>
                  </a:lnTo>
                  <a:lnTo>
                    <a:pt x="444" y="92"/>
                  </a:lnTo>
                  <a:lnTo>
                    <a:pt x="450" y="92"/>
                  </a:lnTo>
                  <a:lnTo>
                    <a:pt x="450" y="87"/>
                  </a:lnTo>
                  <a:lnTo>
                    <a:pt x="450" y="92"/>
                  </a:lnTo>
                  <a:lnTo>
                    <a:pt x="456" y="92"/>
                  </a:lnTo>
                  <a:lnTo>
                    <a:pt x="462" y="92"/>
                  </a:lnTo>
                  <a:lnTo>
                    <a:pt x="468" y="92"/>
                  </a:lnTo>
                  <a:lnTo>
                    <a:pt x="474" y="92"/>
                  </a:lnTo>
                  <a:lnTo>
                    <a:pt x="474" y="101"/>
                  </a:lnTo>
                  <a:lnTo>
                    <a:pt x="480" y="92"/>
                  </a:lnTo>
                  <a:lnTo>
                    <a:pt x="486" y="92"/>
                  </a:lnTo>
                  <a:lnTo>
                    <a:pt x="492" y="87"/>
                  </a:lnTo>
                  <a:lnTo>
                    <a:pt x="492" y="101"/>
                  </a:lnTo>
                  <a:lnTo>
                    <a:pt x="492" y="92"/>
                  </a:lnTo>
                  <a:lnTo>
                    <a:pt x="498" y="92"/>
                  </a:lnTo>
                  <a:lnTo>
                    <a:pt x="498" y="101"/>
                  </a:lnTo>
                  <a:lnTo>
                    <a:pt x="498" y="92"/>
                  </a:lnTo>
                  <a:lnTo>
                    <a:pt x="504" y="92"/>
                  </a:lnTo>
                  <a:lnTo>
                    <a:pt x="504" y="101"/>
                  </a:lnTo>
                  <a:lnTo>
                    <a:pt x="510" y="92"/>
                  </a:lnTo>
                  <a:lnTo>
                    <a:pt x="510" y="101"/>
                  </a:lnTo>
                  <a:lnTo>
                    <a:pt x="510" y="92"/>
                  </a:lnTo>
                  <a:lnTo>
                    <a:pt x="516" y="101"/>
                  </a:lnTo>
                  <a:lnTo>
                    <a:pt x="516" y="92"/>
                  </a:lnTo>
                  <a:lnTo>
                    <a:pt x="522" y="106"/>
                  </a:lnTo>
                  <a:lnTo>
                    <a:pt x="522" y="101"/>
                  </a:lnTo>
                  <a:lnTo>
                    <a:pt x="522" y="92"/>
                  </a:lnTo>
                  <a:lnTo>
                    <a:pt x="522" y="101"/>
                  </a:lnTo>
                  <a:lnTo>
                    <a:pt x="528" y="101"/>
                  </a:lnTo>
                  <a:lnTo>
                    <a:pt x="528" y="92"/>
                  </a:lnTo>
                  <a:lnTo>
                    <a:pt x="534" y="106"/>
                  </a:lnTo>
                  <a:lnTo>
                    <a:pt x="534" y="92"/>
                  </a:lnTo>
                  <a:lnTo>
                    <a:pt x="534" y="106"/>
                  </a:lnTo>
                  <a:lnTo>
                    <a:pt x="540" y="106"/>
                  </a:lnTo>
                  <a:lnTo>
                    <a:pt x="540" y="111"/>
                  </a:lnTo>
                  <a:lnTo>
                    <a:pt x="540" y="101"/>
                  </a:lnTo>
                  <a:lnTo>
                    <a:pt x="546" y="101"/>
                  </a:lnTo>
                  <a:lnTo>
                    <a:pt x="546" y="106"/>
                  </a:lnTo>
                  <a:lnTo>
                    <a:pt x="546" y="101"/>
                  </a:lnTo>
                  <a:lnTo>
                    <a:pt x="552" y="101"/>
                  </a:lnTo>
                  <a:lnTo>
                    <a:pt x="552" y="92"/>
                  </a:lnTo>
                  <a:lnTo>
                    <a:pt x="552" y="101"/>
                  </a:lnTo>
                  <a:lnTo>
                    <a:pt x="552" y="106"/>
                  </a:lnTo>
                  <a:lnTo>
                    <a:pt x="558" y="106"/>
                  </a:lnTo>
                  <a:lnTo>
                    <a:pt x="558" y="101"/>
                  </a:lnTo>
                  <a:lnTo>
                    <a:pt x="558" y="106"/>
                  </a:lnTo>
                  <a:lnTo>
                    <a:pt x="558" y="92"/>
                  </a:lnTo>
                  <a:lnTo>
                    <a:pt x="564" y="101"/>
                  </a:lnTo>
                  <a:lnTo>
                    <a:pt x="564" y="106"/>
                  </a:lnTo>
                  <a:lnTo>
                    <a:pt x="564" y="101"/>
                  </a:lnTo>
                  <a:lnTo>
                    <a:pt x="564" y="106"/>
                  </a:lnTo>
                  <a:lnTo>
                    <a:pt x="570" y="101"/>
                  </a:lnTo>
                  <a:lnTo>
                    <a:pt x="570" y="106"/>
                  </a:lnTo>
                  <a:lnTo>
                    <a:pt x="576" y="92"/>
                  </a:lnTo>
                  <a:lnTo>
                    <a:pt x="576" y="101"/>
                  </a:lnTo>
                  <a:lnTo>
                    <a:pt x="576" y="106"/>
                  </a:lnTo>
                  <a:lnTo>
                    <a:pt x="576" y="101"/>
                  </a:lnTo>
                  <a:lnTo>
                    <a:pt x="582" y="101"/>
                  </a:lnTo>
                  <a:lnTo>
                    <a:pt x="582" y="106"/>
                  </a:lnTo>
                  <a:lnTo>
                    <a:pt x="588" y="101"/>
                  </a:lnTo>
                  <a:lnTo>
                    <a:pt x="588" y="111"/>
                  </a:lnTo>
                  <a:lnTo>
                    <a:pt x="594" y="111"/>
                  </a:lnTo>
                  <a:lnTo>
                    <a:pt x="594" y="101"/>
                  </a:lnTo>
                  <a:lnTo>
                    <a:pt x="594" y="106"/>
                  </a:lnTo>
                  <a:lnTo>
                    <a:pt x="594" y="111"/>
                  </a:lnTo>
                  <a:lnTo>
                    <a:pt x="600" y="116"/>
                  </a:lnTo>
                  <a:lnTo>
                    <a:pt x="600" y="111"/>
                  </a:lnTo>
                  <a:lnTo>
                    <a:pt x="600" y="106"/>
                  </a:lnTo>
                  <a:lnTo>
                    <a:pt x="600" y="92"/>
                  </a:lnTo>
                  <a:lnTo>
                    <a:pt x="606" y="101"/>
                  </a:lnTo>
                  <a:lnTo>
                    <a:pt x="606" y="106"/>
                  </a:lnTo>
                  <a:lnTo>
                    <a:pt x="606" y="92"/>
                  </a:lnTo>
                  <a:lnTo>
                    <a:pt x="606" y="106"/>
                  </a:lnTo>
                  <a:lnTo>
                    <a:pt x="612" y="92"/>
                  </a:lnTo>
                  <a:lnTo>
                    <a:pt x="612" y="101"/>
                  </a:lnTo>
                  <a:lnTo>
                    <a:pt x="612" y="92"/>
                  </a:lnTo>
                  <a:lnTo>
                    <a:pt x="618" y="92"/>
                  </a:lnTo>
                  <a:lnTo>
                    <a:pt x="618" y="101"/>
                  </a:lnTo>
                  <a:lnTo>
                    <a:pt x="618" y="106"/>
                  </a:lnTo>
                  <a:lnTo>
                    <a:pt x="618" y="101"/>
                  </a:lnTo>
                  <a:lnTo>
                    <a:pt x="624" y="92"/>
                  </a:lnTo>
                  <a:lnTo>
                    <a:pt x="624" y="106"/>
                  </a:lnTo>
                  <a:lnTo>
                    <a:pt x="624" y="92"/>
                  </a:lnTo>
                  <a:lnTo>
                    <a:pt x="624" y="106"/>
                  </a:lnTo>
                  <a:lnTo>
                    <a:pt x="630" y="92"/>
                  </a:lnTo>
                  <a:lnTo>
                    <a:pt x="630" y="101"/>
                  </a:lnTo>
                  <a:lnTo>
                    <a:pt x="630" y="92"/>
                  </a:lnTo>
                  <a:lnTo>
                    <a:pt x="630" y="101"/>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212" name="Group 60"/>
          <p:cNvGrpSpPr>
            <a:grpSpLocks/>
          </p:cNvGrpSpPr>
          <p:nvPr/>
        </p:nvGrpSpPr>
        <p:grpSpPr bwMode="auto">
          <a:xfrm>
            <a:off x="3355975" y="5665788"/>
            <a:ext cx="646113" cy="423862"/>
            <a:chOff x="2539" y="3080"/>
            <a:chExt cx="407" cy="267"/>
          </a:xfrm>
        </p:grpSpPr>
        <p:sp>
          <p:nvSpPr>
            <p:cNvPr id="32920" name="Freeform 61"/>
            <p:cNvSpPr>
              <a:spLocks/>
            </p:cNvSpPr>
            <p:nvPr/>
          </p:nvSpPr>
          <p:spPr bwMode="auto">
            <a:xfrm>
              <a:off x="2539" y="3314"/>
              <a:ext cx="101" cy="33"/>
            </a:xfrm>
            <a:custGeom>
              <a:avLst/>
              <a:gdLst>
                <a:gd name="T0" fmla="*/ 0 w 179"/>
                <a:gd name="T1" fmla="*/ 279 h 26"/>
                <a:gd name="T2" fmla="*/ 0 w 179"/>
                <a:gd name="T3" fmla="*/ 279 h 26"/>
                <a:gd name="T4" fmla="*/ 1 w 179"/>
                <a:gd name="T5" fmla="*/ 192 h 26"/>
                <a:gd name="T6" fmla="*/ 1 w 179"/>
                <a:gd name="T7" fmla="*/ 279 h 26"/>
                <a:gd name="T8" fmla="*/ 1 w 179"/>
                <a:gd name="T9" fmla="*/ 372 h 26"/>
                <a:gd name="T10" fmla="*/ 1 w 179"/>
                <a:gd name="T11" fmla="*/ 279 h 26"/>
                <a:gd name="T12" fmla="*/ 1 w 179"/>
                <a:gd name="T13" fmla="*/ 192 h 26"/>
                <a:gd name="T14" fmla="*/ 1 w 179"/>
                <a:gd name="T15" fmla="*/ 279 h 26"/>
                <a:gd name="T16" fmla="*/ 1 w 179"/>
                <a:gd name="T17" fmla="*/ 372 h 26"/>
                <a:gd name="T18" fmla="*/ 1 w 179"/>
                <a:gd name="T19" fmla="*/ 279 h 26"/>
                <a:gd name="T20" fmla="*/ 1 w 179"/>
                <a:gd name="T21" fmla="*/ 372 h 26"/>
                <a:gd name="T22" fmla="*/ 1 w 179"/>
                <a:gd name="T23" fmla="*/ 279 h 26"/>
                <a:gd name="T24" fmla="*/ 1 w 179"/>
                <a:gd name="T25" fmla="*/ 372 h 26"/>
                <a:gd name="T26" fmla="*/ 1 w 179"/>
                <a:gd name="T27" fmla="*/ 279 h 26"/>
                <a:gd name="T28" fmla="*/ 1 w 179"/>
                <a:gd name="T29" fmla="*/ 372 h 26"/>
                <a:gd name="T30" fmla="*/ 1 w 179"/>
                <a:gd name="T31" fmla="*/ 192 h 26"/>
                <a:gd name="T32" fmla="*/ 1 w 179"/>
                <a:gd name="T33" fmla="*/ 372 h 26"/>
                <a:gd name="T34" fmla="*/ 1 w 179"/>
                <a:gd name="T35" fmla="*/ 279 h 26"/>
                <a:gd name="T36" fmla="*/ 1 w 179"/>
                <a:gd name="T37" fmla="*/ 279 h 26"/>
                <a:gd name="T38" fmla="*/ 1 w 179"/>
                <a:gd name="T39" fmla="*/ 279 h 26"/>
                <a:gd name="T40" fmla="*/ 1 w 179"/>
                <a:gd name="T41" fmla="*/ 372 h 26"/>
                <a:gd name="T42" fmla="*/ 1 w 179"/>
                <a:gd name="T43" fmla="*/ 279 h 26"/>
                <a:gd name="T44" fmla="*/ 1 w 179"/>
                <a:gd name="T45" fmla="*/ 279 h 26"/>
                <a:gd name="T46" fmla="*/ 1 w 179"/>
                <a:gd name="T47" fmla="*/ 279 h 26"/>
                <a:gd name="T48" fmla="*/ 1 w 179"/>
                <a:gd name="T49" fmla="*/ 279 h 26"/>
                <a:gd name="T50" fmla="*/ 1 w 179"/>
                <a:gd name="T51" fmla="*/ 279 h 26"/>
                <a:gd name="T52" fmla="*/ 1 w 179"/>
                <a:gd name="T53" fmla="*/ 279 h 26"/>
                <a:gd name="T54" fmla="*/ 1 w 179"/>
                <a:gd name="T55" fmla="*/ 372 h 26"/>
                <a:gd name="T56" fmla="*/ 1 w 179"/>
                <a:gd name="T57" fmla="*/ 372 h 26"/>
                <a:gd name="T58" fmla="*/ 1 w 179"/>
                <a:gd name="T59" fmla="*/ 279 h 26"/>
                <a:gd name="T60" fmla="*/ 1 w 179"/>
                <a:gd name="T61" fmla="*/ 279 h 26"/>
                <a:gd name="T62" fmla="*/ 1 w 179"/>
                <a:gd name="T63" fmla="*/ 192 h 26"/>
                <a:gd name="T64" fmla="*/ 1 w 179"/>
                <a:gd name="T65" fmla="*/ 279 h 26"/>
                <a:gd name="T66" fmla="*/ 1 w 179"/>
                <a:gd name="T67" fmla="*/ 279 h 26"/>
                <a:gd name="T68" fmla="*/ 1 w 179"/>
                <a:gd name="T69" fmla="*/ 279 h 26"/>
                <a:gd name="T70" fmla="*/ 1 w 179"/>
                <a:gd name="T71" fmla="*/ 372 h 26"/>
                <a:gd name="T72" fmla="*/ 1 w 179"/>
                <a:gd name="T73" fmla="*/ 279 h 26"/>
                <a:gd name="T74" fmla="*/ 1 w 179"/>
                <a:gd name="T75" fmla="*/ 453 h 26"/>
                <a:gd name="T76" fmla="*/ 1 w 179"/>
                <a:gd name="T77" fmla="*/ 407 h 26"/>
                <a:gd name="T78" fmla="*/ 1 w 179"/>
                <a:gd name="T79" fmla="*/ 354 h 26"/>
                <a:gd name="T80" fmla="*/ 1 w 179"/>
                <a:gd name="T81" fmla="*/ 372 h 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9" h="26">
                  <a:moveTo>
                    <a:pt x="0" y="16"/>
                  </a:moveTo>
                  <a:lnTo>
                    <a:pt x="0" y="16"/>
                  </a:lnTo>
                  <a:lnTo>
                    <a:pt x="5" y="21"/>
                  </a:lnTo>
                  <a:lnTo>
                    <a:pt x="5" y="10"/>
                  </a:lnTo>
                  <a:lnTo>
                    <a:pt x="10" y="16"/>
                  </a:lnTo>
                  <a:lnTo>
                    <a:pt x="15" y="21"/>
                  </a:lnTo>
                  <a:lnTo>
                    <a:pt x="20" y="16"/>
                  </a:lnTo>
                  <a:lnTo>
                    <a:pt x="20" y="10"/>
                  </a:lnTo>
                  <a:lnTo>
                    <a:pt x="25" y="10"/>
                  </a:lnTo>
                  <a:lnTo>
                    <a:pt x="25" y="21"/>
                  </a:lnTo>
                  <a:lnTo>
                    <a:pt x="30" y="16"/>
                  </a:lnTo>
                  <a:lnTo>
                    <a:pt x="30" y="21"/>
                  </a:lnTo>
                  <a:lnTo>
                    <a:pt x="35" y="10"/>
                  </a:lnTo>
                  <a:lnTo>
                    <a:pt x="35" y="16"/>
                  </a:lnTo>
                  <a:lnTo>
                    <a:pt x="40" y="21"/>
                  </a:lnTo>
                  <a:lnTo>
                    <a:pt x="45" y="21"/>
                  </a:lnTo>
                  <a:lnTo>
                    <a:pt x="45" y="16"/>
                  </a:lnTo>
                  <a:lnTo>
                    <a:pt x="50" y="16"/>
                  </a:lnTo>
                  <a:lnTo>
                    <a:pt x="50" y="21"/>
                  </a:lnTo>
                  <a:lnTo>
                    <a:pt x="55" y="16"/>
                  </a:lnTo>
                  <a:lnTo>
                    <a:pt x="55" y="21"/>
                  </a:lnTo>
                  <a:lnTo>
                    <a:pt x="60" y="21"/>
                  </a:lnTo>
                  <a:lnTo>
                    <a:pt x="65" y="10"/>
                  </a:lnTo>
                  <a:lnTo>
                    <a:pt x="65" y="21"/>
                  </a:lnTo>
                  <a:lnTo>
                    <a:pt x="70" y="21"/>
                  </a:lnTo>
                  <a:lnTo>
                    <a:pt x="75" y="16"/>
                  </a:lnTo>
                  <a:lnTo>
                    <a:pt x="80" y="16"/>
                  </a:lnTo>
                  <a:lnTo>
                    <a:pt x="85" y="21"/>
                  </a:lnTo>
                  <a:lnTo>
                    <a:pt x="90" y="16"/>
                  </a:lnTo>
                  <a:lnTo>
                    <a:pt x="95" y="10"/>
                  </a:lnTo>
                  <a:lnTo>
                    <a:pt x="95" y="16"/>
                  </a:lnTo>
                  <a:lnTo>
                    <a:pt x="100" y="21"/>
                  </a:lnTo>
                  <a:lnTo>
                    <a:pt x="100" y="16"/>
                  </a:lnTo>
                  <a:lnTo>
                    <a:pt x="105" y="16"/>
                  </a:lnTo>
                  <a:lnTo>
                    <a:pt x="110" y="16"/>
                  </a:lnTo>
                  <a:lnTo>
                    <a:pt x="115" y="16"/>
                  </a:lnTo>
                  <a:lnTo>
                    <a:pt x="120" y="21"/>
                  </a:lnTo>
                  <a:lnTo>
                    <a:pt x="125" y="21"/>
                  </a:lnTo>
                  <a:lnTo>
                    <a:pt x="125" y="16"/>
                  </a:lnTo>
                  <a:lnTo>
                    <a:pt x="130" y="16"/>
                  </a:lnTo>
                  <a:lnTo>
                    <a:pt x="130" y="21"/>
                  </a:lnTo>
                  <a:lnTo>
                    <a:pt x="135" y="16"/>
                  </a:lnTo>
                  <a:lnTo>
                    <a:pt x="140" y="10"/>
                  </a:lnTo>
                  <a:lnTo>
                    <a:pt x="140" y="16"/>
                  </a:lnTo>
                  <a:lnTo>
                    <a:pt x="145" y="0"/>
                  </a:lnTo>
                  <a:lnTo>
                    <a:pt x="145" y="16"/>
                  </a:lnTo>
                  <a:lnTo>
                    <a:pt x="150" y="21"/>
                  </a:lnTo>
                  <a:lnTo>
                    <a:pt x="150" y="16"/>
                  </a:lnTo>
                  <a:lnTo>
                    <a:pt x="155" y="16"/>
                  </a:lnTo>
                  <a:lnTo>
                    <a:pt x="155" y="21"/>
                  </a:lnTo>
                  <a:lnTo>
                    <a:pt x="160" y="0"/>
                  </a:lnTo>
                  <a:lnTo>
                    <a:pt x="160" y="16"/>
                  </a:lnTo>
                  <a:lnTo>
                    <a:pt x="165" y="21"/>
                  </a:lnTo>
                  <a:lnTo>
                    <a:pt x="165" y="26"/>
                  </a:lnTo>
                  <a:lnTo>
                    <a:pt x="170" y="21"/>
                  </a:lnTo>
                  <a:lnTo>
                    <a:pt x="177" y="24"/>
                  </a:lnTo>
                  <a:lnTo>
                    <a:pt x="179" y="26"/>
                  </a:lnTo>
                  <a:lnTo>
                    <a:pt x="173" y="20"/>
                  </a:lnTo>
                  <a:lnTo>
                    <a:pt x="173" y="18"/>
                  </a:lnTo>
                  <a:lnTo>
                    <a:pt x="170" y="21"/>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1" name="Freeform 62"/>
            <p:cNvSpPr>
              <a:spLocks/>
            </p:cNvSpPr>
            <p:nvPr/>
          </p:nvSpPr>
          <p:spPr bwMode="auto">
            <a:xfrm>
              <a:off x="2640" y="3080"/>
              <a:ext cx="306" cy="262"/>
            </a:xfrm>
            <a:custGeom>
              <a:avLst/>
              <a:gdLst>
                <a:gd name="T0" fmla="*/ 7 w 303"/>
                <a:gd name="T1" fmla="*/ 698 h 208"/>
                <a:gd name="T2" fmla="*/ 7 w 303"/>
                <a:gd name="T3" fmla="*/ 0 h 208"/>
                <a:gd name="T4" fmla="*/ 27 w 303"/>
                <a:gd name="T5" fmla="*/ 582 h 208"/>
                <a:gd name="T6" fmla="*/ 50 w 303"/>
                <a:gd name="T7" fmla="*/ 1664 h 208"/>
                <a:gd name="T8" fmla="*/ 45 w 303"/>
                <a:gd name="T9" fmla="*/ 1475 h 208"/>
                <a:gd name="T10" fmla="*/ 41 w 303"/>
                <a:gd name="T11" fmla="*/ 1194 h 208"/>
                <a:gd name="T12" fmla="*/ 47 w 303"/>
                <a:gd name="T13" fmla="*/ 1554 h 208"/>
                <a:gd name="T14" fmla="*/ 50 w 303"/>
                <a:gd name="T15" fmla="*/ 1756 h 208"/>
                <a:gd name="T16" fmla="*/ 67 w 303"/>
                <a:gd name="T17" fmla="*/ 1853 h 208"/>
                <a:gd name="T18" fmla="*/ 72 w 303"/>
                <a:gd name="T19" fmla="*/ 2029 h 208"/>
                <a:gd name="T20" fmla="*/ 72 w 303"/>
                <a:gd name="T21" fmla="*/ 2029 h 208"/>
                <a:gd name="T22" fmla="*/ 78 w 303"/>
                <a:gd name="T23" fmla="*/ 2029 h 208"/>
                <a:gd name="T24" fmla="*/ 83 w 303"/>
                <a:gd name="T25" fmla="*/ 1926 h 208"/>
                <a:gd name="T26" fmla="*/ 83 w 303"/>
                <a:gd name="T27" fmla="*/ 2126 h 208"/>
                <a:gd name="T28" fmla="*/ 87 w 303"/>
                <a:gd name="T29" fmla="*/ 2029 h 208"/>
                <a:gd name="T30" fmla="*/ 92 w 303"/>
                <a:gd name="T31" fmla="*/ 2202 h 208"/>
                <a:gd name="T32" fmla="*/ 97 w 303"/>
                <a:gd name="T33" fmla="*/ 2280 h 208"/>
                <a:gd name="T34" fmla="*/ 102 w 303"/>
                <a:gd name="T35" fmla="*/ 2358 h 208"/>
                <a:gd name="T36" fmla="*/ 111 w 303"/>
                <a:gd name="T37" fmla="*/ 2358 h 208"/>
                <a:gd name="T38" fmla="*/ 116 w 303"/>
                <a:gd name="T39" fmla="*/ 2358 h 208"/>
                <a:gd name="T40" fmla="*/ 126 w 303"/>
                <a:gd name="T41" fmla="*/ 2465 h 208"/>
                <a:gd name="T42" fmla="*/ 131 w 303"/>
                <a:gd name="T43" fmla="*/ 2556 h 208"/>
                <a:gd name="T44" fmla="*/ 136 w 303"/>
                <a:gd name="T45" fmla="*/ 2465 h 208"/>
                <a:gd name="T46" fmla="*/ 145 w 303"/>
                <a:gd name="T47" fmla="*/ 2640 h 208"/>
                <a:gd name="T48" fmla="*/ 150 w 303"/>
                <a:gd name="T49" fmla="*/ 2726 h 208"/>
                <a:gd name="T50" fmla="*/ 158 w 303"/>
                <a:gd name="T51" fmla="*/ 2640 h 208"/>
                <a:gd name="T52" fmla="*/ 177 w 303"/>
                <a:gd name="T53" fmla="*/ 2640 h 208"/>
                <a:gd name="T54" fmla="*/ 182 w 303"/>
                <a:gd name="T55" fmla="*/ 2726 h 208"/>
                <a:gd name="T56" fmla="*/ 186 w 303"/>
                <a:gd name="T57" fmla="*/ 2726 h 208"/>
                <a:gd name="T58" fmla="*/ 191 w 303"/>
                <a:gd name="T59" fmla="*/ 2640 h 208"/>
                <a:gd name="T60" fmla="*/ 196 w 303"/>
                <a:gd name="T61" fmla="*/ 2824 h 208"/>
                <a:gd name="T62" fmla="*/ 201 w 303"/>
                <a:gd name="T63" fmla="*/ 2897 h 208"/>
                <a:gd name="T64" fmla="*/ 205 w 303"/>
                <a:gd name="T65" fmla="*/ 2824 h 208"/>
                <a:gd name="T66" fmla="*/ 216 w 303"/>
                <a:gd name="T67" fmla="*/ 2984 h 208"/>
                <a:gd name="T68" fmla="*/ 221 w 303"/>
                <a:gd name="T69" fmla="*/ 2824 h 208"/>
                <a:gd name="T70" fmla="*/ 226 w 303"/>
                <a:gd name="T71" fmla="*/ 2897 h 208"/>
                <a:gd name="T72" fmla="*/ 235 w 303"/>
                <a:gd name="T73" fmla="*/ 2897 h 208"/>
                <a:gd name="T74" fmla="*/ 240 w 303"/>
                <a:gd name="T75" fmla="*/ 2824 h 208"/>
                <a:gd name="T76" fmla="*/ 245 w 303"/>
                <a:gd name="T77" fmla="*/ 2897 h 208"/>
                <a:gd name="T78" fmla="*/ 250 w 303"/>
                <a:gd name="T79" fmla="*/ 2984 h 208"/>
                <a:gd name="T80" fmla="*/ 254 w 303"/>
                <a:gd name="T81" fmla="*/ 2897 h 208"/>
                <a:gd name="T82" fmla="*/ 269 w 303"/>
                <a:gd name="T83" fmla="*/ 2984 h 208"/>
                <a:gd name="T84" fmla="*/ 277 w 303"/>
                <a:gd name="T85" fmla="*/ 2897 h 208"/>
                <a:gd name="T86" fmla="*/ 283 w 303"/>
                <a:gd name="T87" fmla="*/ 2984 h 208"/>
                <a:gd name="T88" fmla="*/ 295 w 303"/>
                <a:gd name="T89" fmla="*/ 2824 h 208"/>
                <a:gd name="T90" fmla="*/ 300 w 303"/>
                <a:gd name="T91" fmla="*/ 3076 h 208"/>
                <a:gd name="T92" fmla="*/ 305 w 303"/>
                <a:gd name="T93" fmla="*/ 2984 h 208"/>
                <a:gd name="T94" fmla="*/ 315 w 303"/>
                <a:gd name="T95" fmla="*/ 3076 h 208"/>
                <a:gd name="T96" fmla="*/ 320 w 303"/>
                <a:gd name="T97" fmla="*/ 2897 h 208"/>
                <a:gd name="T98" fmla="*/ 329 w 303"/>
                <a:gd name="T99" fmla="*/ 2984 h 208"/>
                <a:gd name="T100" fmla="*/ 334 w 303"/>
                <a:gd name="T101" fmla="*/ 2897 h 208"/>
                <a:gd name="T102" fmla="*/ 339 w 303"/>
                <a:gd name="T103" fmla="*/ 2984 h 2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03" h="208">
                  <a:moveTo>
                    <a:pt x="0" y="208"/>
                  </a:moveTo>
                  <a:lnTo>
                    <a:pt x="3" y="142"/>
                  </a:lnTo>
                  <a:lnTo>
                    <a:pt x="7" y="44"/>
                  </a:lnTo>
                  <a:lnTo>
                    <a:pt x="7" y="22"/>
                  </a:lnTo>
                  <a:lnTo>
                    <a:pt x="7" y="6"/>
                  </a:lnTo>
                  <a:lnTo>
                    <a:pt x="7" y="0"/>
                  </a:lnTo>
                  <a:lnTo>
                    <a:pt x="12" y="0"/>
                  </a:lnTo>
                  <a:lnTo>
                    <a:pt x="12" y="6"/>
                  </a:lnTo>
                  <a:lnTo>
                    <a:pt x="27" y="36"/>
                  </a:lnTo>
                  <a:lnTo>
                    <a:pt x="39" y="65"/>
                  </a:lnTo>
                  <a:lnTo>
                    <a:pt x="36" y="59"/>
                  </a:lnTo>
                  <a:lnTo>
                    <a:pt x="50" y="105"/>
                  </a:lnTo>
                  <a:lnTo>
                    <a:pt x="48" y="100"/>
                  </a:lnTo>
                  <a:lnTo>
                    <a:pt x="47" y="95"/>
                  </a:lnTo>
                  <a:lnTo>
                    <a:pt x="45" y="93"/>
                  </a:lnTo>
                  <a:lnTo>
                    <a:pt x="44" y="88"/>
                  </a:lnTo>
                  <a:lnTo>
                    <a:pt x="44" y="80"/>
                  </a:lnTo>
                  <a:lnTo>
                    <a:pt x="41" y="75"/>
                  </a:lnTo>
                  <a:lnTo>
                    <a:pt x="42" y="73"/>
                  </a:lnTo>
                  <a:lnTo>
                    <a:pt x="47" y="86"/>
                  </a:lnTo>
                  <a:lnTo>
                    <a:pt x="47" y="98"/>
                  </a:lnTo>
                  <a:lnTo>
                    <a:pt x="50" y="105"/>
                  </a:lnTo>
                  <a:lnTo>
                    <a:pt x="50" y="110"/>
                  </a:lnTo>
                  <a:lnTo>
                    <a:pt x="55" y="116"/>
                  </a:lnTo>
                  <a:lnTo>
                    <a:pt x="55" y="110"/>
                  </a:lnTo>
                  <a:lnTo>
                    <a:pt x="55" y="116"/>
                  </a:lnTo>
                  <a:lnTo>
                    <a:pt x="55" y="121"/>
                  </a:lnTo>
                  <a:lnTo>
                    <a:pt x="60" y="127"/>
                  </a:lnTo>
                  <a:lnTo>
                    <a:pt x="60" y="121"/>
                  </a:lnTo>
                  <a:lnTo>
                    <a:pt x="60" y="110"/>
                  </a:lnTo>
                  <a:lnTo>
                    <a:pt x="60" y="127"/>
                  </a:lnTo>
                  <a:lnTo>
                    <a:pt x="66" y="121"/>
                  </a:lnTo>
                  <a:lnTo>
                    <a:pt x="66" y="127"/>
                  </a:lnTo>
                  <a:lnTo>
                    <a:pt x="66" y="121"/>
                  </a:lnTo>
                  <a:lnTo>
                    <a:pt x="71" y="121"/>
                  </a:lnTo>
                  <a:lnTo>
                    <a:pt x="71" y="133"/>
                  </a:lnTo>
                  <a:lnTo>
                    <a:pt x="75" y="127"/>
                  </a:lnTo>
                  <a:lnTo>
                    <a:pt x="75" y="133"/>
                  </a:lnTo>
                  <a:lnTo>
                    <a:pt x="75" y="127"/>
                  </a:lnTo>
                  <a:lnTo>
                    <a:pt x="75" y="133"/>
                  </a:lnTo>
                  <a:lnTo>
                    <a:pt x="80" y="138"/>
                  </a:lnTo>
                  <a:lnTo>
                    <a:pt x="80" y="143"/>
                  </a:lnTo>
                  <a:lnTo>
                    <a:pt x="85" y="143"/>
                  </a:lnTo>
                  <a:lnTo>
                    <a:pt x="90" y="138"/>
                  </a:lnTo>
                  <a:lnTo>
                    <a:pt x="90" y="148"/>
                  </a:lnTo>
                  <a:lnTo>
                    <a:pt x="94" y="143"/>
                  </a:lnTo>
                  <a:lnTo>
                    <a:pt x="94" y="148"/>
                  </a:lnTo>
                  <a:lnTo>
                    <a:pt x="99" y="148"/>
                  </a:lnTo>
                  <a:lnTo>
                    <a:pt x="104" y="148"/>
                  </a:lnTo>
                  <a:lnTo>
                    <a:pt x="109" y="148"/>
                  </a:lnTo>
                  <a:lnTo>
                    <a:pt x="109" y="155"/>
                  </a:lnTo>
                  <a:lnTo>
                    <a:pt x="114" y="155"/>
                  </a:lnTo>
                  <a:lnTo>
                    <a:pt x="114" y="148"/>
                  </a:lnTo>
                  <a:lnTo>
                    <a:pt x="114" y="160"/>
                  </a:lnTo>
                  <a:lnTo>
                    <a:pt x="119" y="160"/>
                  </a:lnTo>
                  <a:lnTo>
                    <a:pt x="119" y="148"/>
                  </a:lnTo>
                  <a:lnTo>
                    <a:pt x="124" y="155"/>
                  </a:lnTo>
                  <a:lnTo>
                    <a:pt x="129" y="160"/>
                  </a:lnTo>
                  <a:lnTo>
                    <a:pt x="133" y="166"/>
                  </a:lnTo>
                  <a:lnTo>
                    <a:pt x="138" y="166"/>
                  </a:lnTo>
                  <a:lnTo>
                    <a:pt x="138" y="171"/>
                  </a:lnTo>
                  <a:lnTo>
                    <a:pt x="143" y="166"/>
                  </a:lnTo>
                  <a:lnTo>
                    <a:pt x="148" y="166"/>
                  </a:lnTo>
                  <a:lnTo>
                    <a:pt x="148" y="160"/>
                  </a:lnTo>
                  <a:lnTo>
                    <a:pt x="153" y="166"/>
                  </a:lnTo>
                  <a:lnTo>
                    <a:pt x="153" y="171"/>
                  </a:lnTo>
                  <a:lnTo>
                    <a:pt x="158" y="166"/>
                  </a:lnTo>
                  <a:lnTo>
                    <a:pt x="158" y="171"/>
                  </a:lnTo>
                  <a:lnTo>
                    <a:pt x="162" y="160"/>
                  </a:lnTo>
                  <a:lnTo>
                    <a:pt x="162" y="171"/>
                  </a:lnTo>
                  <a:lnTo>
                    <a:pt x="167" y="176"/>
                  </a:lnTo>
                  <a:lnTo>
                    <a:pt x="167" y="171"/>
                  </a:lnTo>
                  <a:lnTo>
                    <a:pt x="167" y="166"/>
                  </a:lnTo>
                  <a:lnTo>
                    <a:pt x="172" y="176"/>
                  </a:lnTo>
                  <a:lnTo>
                    <a:pt x="172" y="182"/>
                  </a:lnTo>
                  <a:lnTo>
                    <a:pt x="172" y="176"/>
                  </a:lnTo>
                  <a:lnTo>
                    <a:pt x="172" y="171"/>
                  </a:lnTo>
                  <a:lnTo>
                    <a:pt x="177" y="166"/>
                  </a:lnTo>
                  <a:lnTo>
                    <a:pt x="177" y="182"/>
                  </a:lnTo>
                  <a:lnTo>
                    <a:pt x="177" y="171"/>
                  </a:lnTo>
                  <a:lnTo>
                    <a:pt x="181" y="171"/>
                  </a:lnTo>
                  <a:lnTo>
                    <a:pt x="181" y="176"/>
                  </a:lnTo>
                  <a:lnTo>
                    <a:pt x="187" y="182"/>
                  </a:lnTo>
                  <a:lnTo>
                    <a:pt x="187" y="187"/>
                  </a:lnTo>
                  <a:lnTo>
                    <a:pt x="192" y="187"/>
                  </a:lnTo>
                  <a:lnTo>
                    <a:pt x="192" y="182"/>
                  </a:lnTo>
                  <a:lnTo>
                    <a:pt x="197" y="182"/>
                  </a:lnTo>
                  <a:lnTo>
                    <a:pt x="197" y="176"/>
                  </a:lnTo>
                  <a:lnTo>
                    <a:pt x="202" y="182"/>
                  </a:lnTo>
                  <a:lnTo>
                    <a:pt x="206" y="187"/>
                  </a:lnTo>
                  <a:lnTo>
                    <a:pt x="211" y="182"/>
                  </a:lnTo>
                  <a:lnTo>
                    <a:pt x="216" y="187"/>
                  </a:lnTo>
                  <a:lnTo>
                    <a:pt x="216" y="176"/>
                  </a:lnTo>
                  <a:lnTo>
                    <a:pt x="221" y="182"/>
                  </a:lnTo>
                  <a:lnTo>
                    <a:pt x="226" y="182"/>
                  </a:lnTo>
                  <a:lnTo>
                    <a:pt x="226" y="187"/>
                  </a:lnTo>
                  <a:lnTo>
                    <a:pt x="226" y="176"/>
                  </a:lnTo>
                  <a:lnTo>
                    <a:pt x="230" y="182"/>
                  </a:lnTo>
                  <a:lnTo>
                    <a:pt x="235" y="182"/>
                  </a:lnTo>
                  <a:lnTo>
                    <a:pt x="235" y="187"/>
                  </a:lnTo>
                  <a:lnTo>
                    <a:pt x="240" y="187"/>
                  </a:lnTo>
                  <a:lnTo>
                    <a:pt x="240" y="182"/>
                  </a:lnTo>
                  <a:lnTo>
                    <a:pt x="240" y="171"/>
                  </a:lnTo>
                  <a:lnTo>
                    <a:pt x="245" y="182"/>
                  </a:lnTo>
                  <a:lnTo>
                    <a:pt x="245" y="187"/>
                  </a:lnTo>
                  <a:lnTo>
                    <a:pt x="249" y="182"/>
                  </a:lnTo>
                  <a:lnTo>
                    <a:pt x="249" y="187"/>
                  </a:lnTo>
                  <a:lnTo>
                    <a:pt x="254" y="187"/>
                  </a:lnTo>
                  <a:lnTo>
                    <a:pt x="254" y="193"/>
                  </a:lnTo>
                  <a:lnTo>
                    <a:pt x="259" y="176"/>
                  </a:lnTo>
                  <a:lnTo>
                    <a:pt x="259" y="187"/>
                  </a:lnTo>
                  <a:lnTo>
                    <a:pt x="264" y="187"/>
                  </a:lnTo>
                  <a:lnTo>
                    <a:pt x="264" y="193"/>
                  </a:lnTo>
                  <a:lnTo>
                    <a:pt x="269" y="187"/>
                  </a:lnTo>
                  <a:lnTo>
                    <a:pt x="274" y="182"/>
                  </a:lnTo>
                  <a:lnTo>
                    <a:pt x="274" y="187"/>
                  </a:lnTo>
                  <a:lnTo>
                    <a:pt x="279" y="193"/>
                  </a:lnTo>
                  <a:lnTo>
                    <a:pt x="284" y="193"/>
                  </a:lnTo>
                  <a:lnTo>
                    <a:pt x="284" y="182"/>
                  </a:lnTo>
                  <a:lnTo>
                    <a:pt x="288" y="187"/>
                  </a:lnTo>
                  <a:lnTo>
                    <a:pt x="288" y="182"/>
                  </a:lnTo>
                  <a:lnTo>
                    <a:pt x="293" y="187"/>
                  </a:lnTo>
                  <a:lnTo>
                    <a:pt x="293" y="193"/>
                  </a:lnTo>
                  <a:lnTo>
                    <a:pt x="298" y="182"/>
                  </a:lnTo>
                  <a:lnTo>
                    <a:pt x="298" y="187"/>
                  </a:lnTo>
                  <a:lnTo>
                    <a:pt x="303" y="193"/>
                  </a:lnTo>
                  <a:lnTo>
                    <a:pt x="303" y="187"/>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215" name="Group 63"/>
          <p:cNvGrpSpPr>
            <a:grpSpLocks/>
          </p:cNvGrpSpPr>
          <p:nvPr/>
        </p:nvGrpSpPr>
        <p:grpSpPr bwMode="auto">
          <a:xfrm>
            <a:off x="4449763" y="6015038"/>
            <a:ext cx="681037" cy="274637"/>
            <a:chOff x="4272" y="3600"/>
            <a:chExt cx="480" cy="137"/>
          </a:xfrm>
        </p:grpSpPr>
        <p:grpSp>
          <p:nvGrpSpPr>
            <p:cNvPr id="32916" name="Group 64"/>
            <p:cNvGrpSpPr>
              <a:grpSpLocks/>
            </p:cNvGrpSpPr>
            <p:nvPr/>
          </p:nvGrpSpPr>
          <p:grpSpPr bwMode="auto">
            <a:xfrm>
              <a:off x="4272" y="3600"/>
              <a:ext cx="357" cy="137"/>
              <a:chOff x="2880" y="2680"/>
              <a:chExt cx="559" cy="137"/>
            </a:xfrm>
          </p:grpSpPr>
          <p:sp>
            <p:nvSpPr>
              <p:cNvPr id="32918" name="Freeform 65"/>
              <p:cNvSpPr>
                <a:spLocks/>
              </p:cNvSpPr>
              <p:nvPr/>
            </p:nvSpPr>
            <p:spPr bwMode="auto">
              <a:xfrm>
                <a:off x="2880" y="2680"/>
                <a:ext cx="193" cy="30"/>
              </a:xfrm>
              <a:custGeom>
                <a:avLst/>
                <a:gdLst>
                  <a:gd name="T0" fmla="*/ 7 w 186"/>
                  <a:gd name="T1" fmla="*/ 10 h 31"/>
                  <a:gd name="T2" fmla="*/ 7 w 186"/>
                  <a:gd name="T3" fmla="*/ 10 h 31"/>
                  <a:gd name="T4" fmla="*/ 26 w 186"/>
                  <a:gd name="T5" fmla="*/ 15 h 31"/>
                  <a:gd name="T6" fmla="*/ 26 w 186"/>
                  <a:gd name="T7" fmla="*/ 15 h 31"/>
                  <a:gd name="T8" fmla="*/ 33 w 186"/>
                  <a:gd name="T9" fmla="*/ 10 h 31"/>
                  <a:gd name="T10" fmla="*/ 33 w 186"/>
                  <a:gd name="T11" fmla="*/ 15 h 31"/>
                  <a:gd name="T12" fmla="*/ 33 w 186"/>
                  <a:gd name="T13" fmla="*/ 15 h 31"/>
                  <a:gd name="T14" fmla="*/ 40 w 186"/>
                  <a:gd name="T15" fmla="*/ 15 h 31"/>
                  <a:gd name="T16" fmla="*/ 40 w 186"/>
                  <a:gd name="T17" fmla="*/ 19 h 31"/>
                  <a:gd name="T18" fmla="*/ 56 w 186"/>
                  <a:gd name="T19" fmla="*/ 15 h 31"/>
                  <a:gd name="T20" fmla="*/ 56 w 186"/>
                  <a:gd name="T21" fmla="*/ 15 h 31"/>
                  <a:gd name="T22" fmla="*/ 67 w 186"/>
                  <a:gd name="T23" fmla="*/ 15 h 31"/>
                  <a:gd name="T24" fmla="*/ 67 w 186"/>
                  <a:gd name="T25" fmla="*/ 15 h 31"/>
                  <a:gd name="T26" fmla="*/ 77 w 186"/>
                  <a:gd name="T27" fmla="*/ 15 h 31"/>
                  <a:gd name="T28" fmla="*/ 77 w 186"/>
                  <a:gd name="T29" fmla="*/ 19 h 31"/>
                  <a:gd name="T30" fmla="*/ 88 w 186"/>
                  <a:gd name="T31" fmla="*/ 15 h 31"/>
                  <a:gd name="T32" fmla="*/ 88 w 186"/>
                  <a:gd name="T33" fmla="*/ 10 h 31"/>
                  <a:gd name="T34" fmla="*/ 99 w 186"/>
                  <a:gd name="T35" fmla="*/ 15 h 31"/>
                  <a:gd name="T36" fmla="*/ 99 w 186"/>
                  <a:gd name="T37" fmla="*/ 15 h 31"/>
                  <a:gd name="T38" fmla="*/ 111 w 186"/>
                  <a:gd name="T39" fmla="*/ 15 h 31"/>
                  <a:gd name="T40" fmla="*/ 111 w 186"/>
                  <a:gd name="T41" fmla="*/ 15 h 31"/>
                  <a:gd name="T42" fmla="*/ 111 w 186"/>
                  <a:gd name="T43" fmla="*/ 15 h 31"/>
                  <a:gd name="T44" fmla="*/ 122 w 186"/>
                  <a:gd name="T45" fmla="*/ 15 h 31"/>
                  <a:gd name="T46" fmla="*/ 122 w 186"/>
                  <a:gd name="T47" fmla="*/ 15 h 31"/>
                  <a:gd name="T48" fmla="*/ 133 w 186"/>
                  <a:gd name="T49" fmla="*/ 10 h 31"/>
                  <a:gd name="T50" fmla="*/ 133 w 186"/>
                  <a:gd name="T51" fmla="*/ 10 h 31"/>
                  <a:gd name="T52" fmla="*/ 146 w 186"/>
                  <a:gd name="T53" fmla="*/ 15 h 31"/>
                  <a:gd name="T54" fmla="*/ 146 w 186"/>
                  <a:gd name="T55" fmla="*/ 15 h 31"/>
                  <a:gd name="T56" fmla="*/ 156 w 186"/>
                  <a:gd name="T57" fmla="*/ 10 h 31"/>
                  <a:gd name="T58" fmla="*/ 156 w 186"/>
                  <a:gd name="T59" fmla="*/ 15 h 31"/>
                  <a:gd name="T60" fmla="*/ 166 w 186"/>
                  <a:gd name="T61" fmla="*/ 15 h 31"/>
                  <a:gd name="T62" fmla="*/ 166 w 186"/>
                  <a:gd name="T63" fmla="*/ 15 h 31"/>
                  <a:gd name="T64" fmla="*/ 177 w 186"/>
                  <a:gd name="T65" fmla="*/ 15 h 31"/>
                  <a:gd name="T66" fmla="*/ 177 w 186"/>
                  <a:gd name="T67" fmla="*/ 15 h 31"/>
                  <a:gd name="T68" fmla="*/ 191 w 186"/>
                  <a:gd name="T69" fmla="*/ 10 h 31"/>
                  <a:gd name="T70" fmla="*/ 191 w 186"/>
                  <a:gd name="T71" fmla="*/ 15 h 31"/>
                  <a:gd name="T72" fmla="*/ 191 w 186"/>
                  <a:gd name="T73" fmla="*/ 15 h 31"/>
                  <a:gd name="T74" fmla="*/ 201 w 186"/>
                  <a:gd name="T75" fmla="*/ 15 h 31"/>
                  <a:gd name="T76" fmla="*/ 201 w 186"/>
                  <a:gd name="T77" fmla="*/ 10 h 31"/>
                  <a:gd name="T78" fmla="*/ 211 w 186"/>
                  <a:gd name="T79" fmla="*/ 10 h 31"/>
                  <a:gd name="T80" fmla="*/ 211 w 186"/>
                  <a:gd name="T81" fmla="*/ 15 h 31"/>
                  <a:gd name="T82" fmla="*/ 222 w 186"/>
                  <a:gd name="T83" fmla="*/ 15 h 31"/>
                  <a:gd name="T84" fmla="*/ 222 w 186"/>
                  <a:gd name="T85" fmla="*/ 15 h 31"/>
                  <a:gd name="T86" fmla="*/ 235 w 186"/>
                  <a:gd name="T87" fmla="*/ 0 h 31"/>
                  <a:gd name="T88" fmla="*/ 235 w 186"/>
                  <a:gd name="T89" fmla="*/ 10 h 31"/>
                  <a:gd name="T90" fmla="*/ 245 w 186"/>
                  <a:gd name="T91" fmla="*/ 10 h 31"/>
                  <a:gd name="T92" fmla="*/ 245 w 186"/>
                  <a:gd name="T93" fmla="*/ 15 h 31"/>
                  <a:gd name="T94" fmla="*/ 256 w 186"/>
                  <a:gd name="T95" fmla="*/ 15 h 31"/>
                  <a:gd name="T96" fmla="*/ 256 w 186"/>
                  <a:gd name="T97" fmla="*/ 10 h 31"/>
                  <a:gd name="T98" fmla="*/ 267 w 186"/>
                  <a:gd name="T99" fmla="*/ 15 h 31"/>
                  <a:gd name="T100" fmla="*/ 267 w 186"/>
                  <a:gd name="T101" fmla="*/ 15 h 31"/>
                  <a:gd name="T102" fmla="*/ 279 w 186"/>
                  <a:gd name="T103" fmla="*/ 10 h 31"/>
                  <a:gd name="T104" fmla="*/ 279 w 186"/>
                  <a:gd name="T105" fmla="*/ 15 h 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6" h="31">
                    <a:moveTo>
                      <a:pt x="0" y="10"/>
                    </a:moveTo>
                    <a:lnTo>
                      <a:pt x="0" y="21"/>
                    </a:lnTo>
                    <a:lnTo>
                      <a:pt x="7" y="10"/>
                    </a:lnTo>
                    <a:lnTo>
                      <a:pt x="7" y="21"/>
                    </a:lnTo>
                    <a:lnTo>
                      <a:pt x="7" y="10"/>
                    </a:lnTo>
                    <a:lnTo>
                      <a:pt x="7" y="21"/>
                    </a:lnTo>
                    <a:lnTo>
                      <a:pt x="14" y="21"/>
                    </a:lnTo>
                    <a:lnTo>
                      <a:pt x="21" y="10"/>
                    </a:lnTo>
                    <a:lnTo>
                      <a:pt x="21" y="31"/>
                    </a:lnTo>
                    <a:lnTo>
                      <a:pt x="21" y="10"/>
                    </a:lnTo>
                    <a:lnTo>
                      <a:pt x="21" y="21"/>
                    </a:lnTo>
                    <a:lnTo>
                      <a:pt x="28" y="21"/>
                    </a:lnTo>
                    <a:lnTo>
                      <a:pt x="28" y="31"/>
                    </a:lnTo>
                    <a:lnTo>
                      <a:pt x="36" y="21"/>
                    </a:lnTo>
                    <a:lnTo>
                      <a:pt x="36" y="31"/>
                    </a:lnTo>
                    <a:lnTo>
                      <a:pt x="36" y="21"/>
                    </a:lnTo>
                    <a:lnTo>
                      <a:pt x="43" y="0"/>
                    </a:lnTo>
                    <a:lnTo>
                      <a:pt x="43" y="21"/>
                    </a:lnTo>
                    <a:lnTo>
                      <a:pt x="43" y="31"/>
                    </a:lnTo>
                    <a:lnTo>
                      <a:pt x="43" y="10"/>
                    </a:lnTo>
                    <a:lnTo>
                      <a:pt x="43" y="21"/>
                    </a:lnTo>
                    <a:lnTo>
                      <a:pt x="50" y="21"/>
                    </a:lnTo>
                    <a:lnTo>
                      <a:pt x="50" y="10"/>
                    </a:lnTo>
                    <a:lnTo>
                      <a:pt x="50" y="21"/>
                    </a:lnTo>
                    <a:lnTo>
                      <a:pt x="50" y="31"/>
                    </a:lnTo>
                    <a:lnTo>
                      <a:pt x="50" y="21"/>
                    </a:lnTo>
                    <a:lnTo>
                      <a:pt x="57" y="21"/>
                    </a:lnTo>
                    <a:lnTo>
                      <a:pt x="57" y="0"/>
                    </a:lnTo>
                    <a:lnTo>
                      <a:pt x="57" y="21"/>
                    </a:lnTo>
                    <a:lnTo>
                      <a:pt x="57" y="10"/>
                    </a:lnTo>
                    <a:lnTo>
                      <a:pt x="57" y="21"/>
                    </a:lnTo>
                    <a:lnTo>
                      <a:pt x="57" y="10"/>
                    </a:lnTo>
                    <a:lnTo>
                      <a:pt x="64" y="21"/>
                    </a:lnTo>
                    <a:lnTo>
                      <a:pt x="64" y="31"/>
                    </a:lnTo>
                    <a:lnTo>
                      <a:pt x="64" y="21"/>
                    </a:lnTo>
                    <a:lnTo>
                      <a:pt x="71" y="21"/>
                    </a:lnTo>
                    <a:lnTo>
                      <a:pt x="71" y="10"/>
                    </a:lnTo>
                    <a:lnTo>
                      <a:pt x="71" y="21"/>
                    </a:lnTo>
                    <a:lnTo>
                      <a:pt x="79" y="21"/>
                    </a:lnTo>
                    <a:lnTo>
                      <a:pt x="86" y="21"/>
                    </a:lnTo>
                    <a:lnTo>
                      <a:pt x="86" y="10"/>
                    </a:lnTo>
                    <a:lnTo>
                      <a:pt x="86" y="21"/>
                    </a:lnTo>
                    <a:lnTo>
                      <a:pt x="86" y="31"/>
                    </a:lnTo>
                    <a:lnTo>
                      <a:pt x="86" y="10"/>
                    </a:lnTo>
                    <a:lnTo>
                      <a:pt x="93" y="21"/>
                    </a:lnTo>
                    <a:lnTo>
                      <a:pt x="100" y="21"/>
                    </a:lnTo>
                    <a:lnTo>
                      <a:pt x="100" y="10"/>
                    </a:lnTo>
                    <a:lnTo>
                      <a:pt x="100" y="21"/>
                    </a:lnTo>
                    <a:lnTo>
                      <a:pt x="107" y="21"/>
                    </a:lnTo>
                    <a:lnTo>
                      <a:pt x="107" y="10"/>
                    </a:lnTo>
                    <a:lnTo>
                      <a:pt x="107" y="21"/>
                    </a:lnTo>
                    <a:lnTo>
                      <a:pt x="114" y="21"/>
                    </a:lnTo>
                    <a:lnTo>
                      <a:pt x="114" y="10"/>
                    </a:lnTo>
                    <a:lnTo>
                      <a:pt x="122" y="10"/>
                    </a:lnTo>
                    <a:lnTo>
                      <a:pt x="122" y="21"/>
                    </a:lnTo>
                    <a:lnTo>
                      <a:pt x="122" y="31"/>
                    </a:lnTo>
                    <a:lnTo>
                      <a:pt x="122" y="21"/>
                    </a:lnTo>
                    <a:lnTo>
                      <a:pt x="129" y="10"/>
                    </a:lnTo>
                    <a:lnTo>
                      <a:pt x="129" y="21"/>
                    </a:lnTo>
                    <a:lnTo>
                      <a:pt x="129" y="10"/>
                    </a:lnTo>
                    <a:lnTo>
                      <a:pt x="136" y="21"/>
                    </a:lnTo>
                    <a:lnTo>
                      <a:pt x="136" y="10"/>
                    </a:lnTo>
                    <a:lnTo>
                      <a:pt x="136" y="21"/>
                    </a:lnTo>
                    <a:lnTo>
                      <a:pt x="143" y="21"/>
                    </a:lnTo>
                    <a:lnTo>
                      <a:pt x="143" y="10"/>
                    </a:lnTo>
                    <a:lnTo>
                      <a:pt x="143" y="21"/>
                    </a:lnTo>
                    <a:lnTo>
                      <a:pt x="143" y="10"/>
                    </a:lnTo>
                    <a:lnTo>
                      <a:pt x="150" y="21"/>
                    </a:lnTo>
                    <a:lnTo>
                      <a:pt x="150" y="0"/>
                    </a:lnTo>
                    <a:lnTo>
                      <a:pt x="150" y="10"/>
                    </a:lnTo>
                    <a:lnTo>
                      <a:pt x="150" y="21"/>
                    </a:lnTo>
                    <a:lnTo>
                      <a:pt x="157" y="21"/>
                    </a:lnTo>
                    <a:lnTo>
                      <a:pt x="157" y="10"/>
                    </a:lnTo>
                    <a:lnTo>
                      <a:pt x="157" y="21"/>
                    </a:lnTo>
                    <a:lnTo>
                      <a:pt x="165" y="21"/>
                    </a:lnTo>
                    <a:lnTo>
                      <a:pt x="165" y="10"/>
                    </a:lnTo>
                    <a:lnTo>
                      <a:pt x="165" y="21"/>
                    </a:lnTo>
                    <a:lnTo>
                      <a:pt x="165" y="10"/>
                    </a:lnTo>
                    <a:lnTo>
                      <a:pt x="172" y="21"/>
                    </a:lnTo>
                    <a:lnTo>
                      <a:pt x="172" y="10"/>
                    </a:lnTo>
                    <a:lnTo>
                      <a:pt x="179" y="21"/>
                    </a:lnTo>
                    <a:lnTo>
                      <a:pt x="179" y="10"/>
                    </a:lnTo>
                    <a:lnTo>
                      <a:pt x="179" y="0"/>
                    </a:lnTo>
                    <a:lnTo>
                      <a:pt x="179" y="10"/>
                    </a:lnTo>
                    <a:lnTo>
                      <a:pt x="179" y="21"/>
                    </a:lnTo>
                    <a:lnTo>
                      <a:pt x="179" y="10"/>
                    </a:lnTo>
                    <a:lnTo>
                      <a:pt x="186" y="10"/>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9" name="Freeform 66"/>
              <p:cNvSpPr>
                <a:spLocks/>
              </p:cNvSpPr>
              <p:nvPr/>
            </p:nvSpPr>
            <p:spPr bwMode="auto">
              <a:xfrm>
                <a:off x="3073" y="2699"/>
                <a:ext cx="366" cy="118"/>
              </a:xfrm>
              <a:custGeom>
                <a:avLst/>
                <a:gdLst>
                  <a:gd name="T0" fmla="*/ 0 w 366"/>
                  <a:gd name="T1" fmla="*/ 20 h 118"/>
                  <a:gd name="T2" fmla="*/ 0 w 366"/>
                  <a:gd name="T3" fmla="*/ 39 h 118"/>
                  <a:gd name="T4" fmla="*/ 13 w 366"/>
                  <a:gd name="T5" fmla="*/ 39 h 118"/>
                  <a:gd name="T6" fmla="*/ 13 w 366"/>
                  <a:gd name="T7" fmla="*/ 59 h 118"/>
                  <a:gd name="T8" fmla="*/ 26 w 366"/>
                  <a:gd name="T9" fmla="*/ 79 h 118"/>
                  <a:gd name="T10" fmla="*/ 26 w 366"/>
                  <a:gd name="T11" fmla="*/ 79 h 118"/>
                  <a:gd name="T12" fmla="*/ 39 w 366"/>
                  <a:gd name="T13" fmla="*/ 98 h 118"/>
                  <a:gd name="T14" fmla="*/ 39 w 366"/>
                  <a:gd name="T15" fmla="*/ 98 h 118"/>
                  <a:gd name="T16" fmla="*/ 53 w 366"/>
                  <a:gd name="T17" fmla="*/ 98 h 118"/>
                  <a:gd name="T18" fmla="*/ 53 w 366"/>
                  <a:gd name="T19" fmla="*/ 98 h 118"/>
                  <a:gd name="T20" fmla="*/ 65 w 366"/>
                  <a:gd name="T21" fmla="*/ 108 h 118"/>
                  <a:gd name="T22" fmla="*/ 65 w 366"/>
                  <a:gd name="T23" fmla="*/ 98 h 118"/>
                  <a:gd name="T24" fmla="*/ 79 w 366"/>
                  <a:gd name="T25" fmla="*/ 108 h 118"/>
                  <a:gd name="T26" fmla="*/ 79 w 366"/>
                  <a:gd name="T27" fmla="*/ 98 h 118"/>
                  <a:gd name="T28" fmla="*/ 92 w 366"/>
                  <a:gd name="T29" fmla="*/ 108 h 118"/>
                  <a:gd name="T30" fmla="*/ 92 w 366"/>
                  <a:gd name="T31" fmla="*/ 108 h 118"/>
                  <a:gd name="T32" fmla="*/ 92 w 366"/>
                  <a:gd name="T33" fmla="*/ 98 h 118"/>
                  <a:gd name="T34" fmla="*/ 105 w 366"/>
                  <a:gd name="T35" fmla="*/ 108 h 118"/>
                  <a:gd name="T36" fmla="*/ 105 w 366"/>
                  <a:gd name="T37" fmla="*/ 98 h 118"/>
                  <a:gd name="T38" fmla="*/ 118 w 366"/>
                  <a:gd name="T39" fmla="*/ 98 h 118"/>
                  <a:gd name="T40" fmla="*/ 118 w 366"/>
                  <a:gd name="T41" fmla="*/ 98 h 118"/>
                  <a:gd name="T42" fmla="*/ 131 w 366"/>
                  <a:gd name="T43" fmla="*/ 108 h 118"/>
                  <a:gd name="T44" fmla="*/ 131 w 366"/>
                  <a:gd name="T45" fmla="*/ 108 h 118"/>
                  <a:gd name="T46" fmla="*/ 144 w 366"/>
                  <a:gd name="T47" fmla="*/ 98 h 118"/>
                  <a:gd name="T48" fmla="*/ 144 w 366"/>
                  <a:gd name="T49" fmla="*/ 98 h 118"/>
                  <a:gd name="T50" fmla="*/ 157 w 366"/>
                  <a:gd name="T51" fmla="*/ 108 h 118"/>
                  <a:gd name="T52" fmla="*/ 157 w 366"/>
                  <a:gd name="T53" fmla="*/ 108 h 118"/>
                  <a:gd name="T54" fmla="*/ 171 w 366"/>
                  <a:gd name="T55" fmla="*/ 108 h 118"/>
                  <a:gd name="T56" fmla="*/ 171 w 366"/>
                  <a:gd name="T57" fmla="*/ 108 h 118"/>
                  <a:gd name="T58" fmla="*/ 183 w 366"/>
                  <a:gd name="T59" fmla="*/ 98 h 118"/>
                  <a:gd name="T60" fmla="*/ 183 w 366"/>
                  <a:gd name="T61" fmla="*/ 108 h 118"/>
                  <a:gd name="T62" fmla="*/ 183 w 366"/>
                  <a:gd name="T63" fmla="*/ 98 h 118"/>
                  <a:gd name="T64" fmla="*/ 197 w 366"/>
                  <a:gd name="T65" fmla="*/ 108 h 118"/>
                  <a:gd name="T66" fmla="*/ 197 w 366"/>
                  <a:gd name="T67" fmla="*/ 108 h 118"/>
                  <a:gd name="T68" fmla="*/ 210 w 366"/>
                  <a:gd name="T69" fmla="*/ 108 h 118"/>
                  <a:gd name="T70" fmla="*/ 210 w 366"/>
                  <a:gd name="T71" fmla="*/ 98 h 118"/>
                  <a:gd name="T72" fmla="*/ 223 w 366"/>
                  <a:gd name="T73" fmla="*/ 98 h 118"/>
                  <a:gd name="T74" fmla="*/ 223 w 366"/>
                  <a:gd name="T75" fmla="*/ 98 h 118"/>
                  <a:gd name="T76" fmla="*/ 236 w 366"/>
                  <a:gd name="T77" fmla="*/ 108 h 118"/>
                  <a:gd name="T78" fmla="*/ 236 w 366"/>
                  <a:gd name="T79" fmla="*/ 108 h 118"/>
                  <a:gd name="T80" fmla="*/ 249 w 366"/>
                  <a:gd name="T81" fmla="*/ 98 h 118"/>
                  <a:gd name="T82" fmla="*/ 249 w 366"/>
                  <a:gd name="T83" fmla="*/ 98 h 118"/>
                  <a:gd name="T84" fmla="*/ 262 w 366"/>
                  <a:gd name="T85" fmla="*/ 98 h 118"/>
                  <a:gd name="T86" fmla="*/ 262 w 366"/>
                  <a:gd name="T87" fmla="*/ 108 h 118"/>
                  <a:gd name="T88" fmla="*/ 275 w 366"/>
                  <a:gd name="T89" fmla="*/ 108 h 118"/>
                  <a:gd name="T90" fmla="*/ 275 w 366"/>
                  <a:gd name="T91" fmla="*/ 98 h 118"/>
                  <a:gd name="T92" fmla="*/ 275 w 366"/>
                  <a:gd name="T93" fmla="*/ 98 h 118"/>
                  <a:gd name="T94" fmla="*/ 288 w 366"/>
                  <a:gd name="T95" fmla="*/ 98 h 118"/>
                  <a:gd name="T96" fmla="*/ 288 w 366"/>
                  <a:gd name="T97" fmla="*/ 108 h 118"/>
                  <a:gd name="T98" fmla="*/ 301 w 366"/>
                  <a:gd name="T99" fmla="*/ 98 h 118"/>
                  <a:gd name="T100" fmla="*/ 301 w 366"/>
                  <a:gd name="T101" fmla="*/ 98 h 118"/>
                  <a:gd name="T102" fmla="*/ 315 w 366"/>
                  <a:gd name="T103" fmla="*/ 98 h 118"/>
                  <a:gd name="T104" fmla="*/ 315 w 366"/>
                  <a:gd name="T105" fmla="*/ 108 h 118"/>
                  <a:gd name="T106" fmla="*/ 327 w 366"/>
                  <a:gd name="T107" fmla="*/ 98 h 118"/>
                  <a:gd name="T108" fmla="*/ 327 w 366"/>
                  <a:gd name="T109" fmla="*/ 98 h 118"/>
                  <a:gd name="T110" fmla="*/ 341 w 366"/>
                  <a:gd name="T111" fmla="*/ 108 h 118"/>
                  <a:gd name="T112" fmla="*/ 341 w 366"/>
                  <a:gd name="T113" fmla="*/ 98 h 118"/>
                  <a:gd name="T114" fmla="*/ 354 w 366"/>
                  <a:gd name="T115" fmla="*/ 98 h 118"/>
                  <a:gd name="T116" fmla="*/ 354 w 366"/>
                  <a:gd name="T117" fmla="*/ 98 h 118"/>
                  <a:gd name="T118" fmla="*/ 354 w 366"/>
                  <a:gd name="T119" fmla="*/ 98 h 118"/>
                  <a:gd name="T120" fmla="*/ 366 w 366"/>
                  <a:gd name="T121" fmla="*/ 98 h 118"/>
                  <a:gd name="T122" fmla="*/ 366 w 366"/>
                  <a:gd name="T123" fmla="*/ 98 h 1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118">
                    <a:moveTo>
                      <a:pt x="0" y="0"/>
                    </a:moveTo>
                    <a:lnTo>
                      <a:pt x="0" y="0"/>
                    </a:lnTo>
                    <a:lnTo>
                      <a:pt x="0" y="20"/>
                    </a:lnTo>
                    <a:lnTo>
                      <a:pt x="0" y="39"/>
                    </a:lnTo>
                    <a:lnTo>
                      <a:pt x="13" y="30"/>
                    </a:lnTo>
                    <a:lnTo>
                      <a:pt x="13" y="39"/>
                    </a:lnTo>
                    <a:lnTo>
                      <a:pt x="13" y="59"/>
                    </a:lnTo>
                    <a:lnTo>
                      <a:pt x="26" y="59"/>
                    </a:lnTo>
                    <a:lnTo>
                      <a:pt x="26" y="69"/>
                    </a:lnTo>
                    <a:lnTo>
                      <a:pt x="26" y="79"/>
                    </a:lnTo>
                    <a:lnTo>
                      <a:pt x="26" y="59"/>
                    </a:lnTo>
                    <a:lnTo>
                      <a:pt x="26" y="79"/>
                    </a:lnTo>
                    <a:lnTo>
                      <a:pt x="39" y="89"/>
                    </a:lnTo>
                    <a:lnTo>
                      <a:pt x="39" y="98"/>
                    </a:lnTo>
                    <a:lnTo>
                      <a:pt x="39" y="89"/>
                    </a:lnTo>
                    <a:lnTo>
                      <a:pt x="39" y="98"/>
                    </a:lnTo>
                    <a:lnTo>
                      <a:pt x="53" y="98"/>
                    </a:lnTo>
                    <a:lnTo>
                      <a:pt x="53" y="108"/>
                    </a:lnTo>
                    <a:lnTo>
                      <a:pt x="65" y="98"/>
                    </a:lnTo>
                    <a:lnTo>
                      <a:pt x="65" y="108"/>
                    </a:lnTo>
                    <a:lnTo>
                      <a:pt x="65" y="98"/>
                    </a:lnTo>
                    <a:lnTo>
                      <a:pt x="65" y="108"/>
                    </a:lnTo>
                    <a:lnTo>
                      <a:pt x="65" y="98"/>
                    </a:lnTo>
                    <a:lnTo>
                      <a:pt x="79" y="108"/>
                    </a:lnTo>
                    <a:lnTo>
                      <a:pt x="79" y="98"/>
                    </a:lnTo>
                    <a:lnTo>
                      <a:pt x="79" y="108"/>
                    </a:lnTo>
                    <a:lnTo>
                      <a:pt x="79" y="98"/>
                    </a:lnTo>
                    <a:lnTo>
                      <a:pt x="79" y="108"/>
                    </a:lnTo>
                    <a:lnTo>
                      <a:pt x="92" y="108"/>
                    </a:lnTo>
                    <a:lnTo>
                      <a:pt x="92" y="98"/>
                    </a:lnTo>
                    <a:lnTo>
                      <a:pt x="92" y="108"/>
                    </a:lnTo>
                    <a:lnTo>
                      <a:pt x="92" y="98"/>
                    </a:lnTo>
                    <a:lnTo>
                      <a:pt x="105" y="98"/>
                    </a:lnTo>
                    <a:lnTo>
                      <a:pt x="105" y="108"/>
                    </a:lnTo>
                    <a:lnTo>
                      <a:pt x="105" y="98"/>
                    </a:lnTo>
                    <a:lnTo>
                      <a:pt x="118" y="108"/>
                    </a:lnTo>
                    <a:lnTo>
                      <a:pt x="118" y="98"/>
                    </a:lnTo>
                    <a:lnTo>
                      <a:pt x="118" y="108"/>
                    </a:lnTo>
                    <a:lnTo>
                      <a:pt x="118" y="98"/>
                    </a:lnTo>
                    <a:lnTo>
                      <a:pt x="118" y="108"/>
                    </a:lnTo>
                    <a:lnTo>
                      <a:pt x="131" y="108"/>
                    </a:lnTo>
                    <a:lnTo>
                      <a:pt x="131" y="98"/>
                    </a:lnTo>
                    <a:lnTo>
                      <a:pt x="131" y="108"/>
                    </a:lnTo>
                    <a:lnTo>
                      <a:pt x="144" y="98"/>
                    </a:lnTo>
                    <a:lnTo>
                      <a:pt x="144" y="118"/>
                    </a:lnTo>
                    <a:lnTo>
                      <a:pt x="144" y="108"/>
                    </a:lnTo>
                    <a:lnTo>
                      <a:pt x="144" y="98"/>
                    </a:lnTo>
                    <a:lnTo>
                      <a:pt x="144" y="108"/>
                    </a:lnTo>
                    <a:lnTo>
                      <a:pt x="157" y="108"/>
                    </a:lnTo>
                    <a:lnTo>
                      <a:pt x="157" y="98"/>
                    </a:lnTo>
                    <a:lnTo>
                      <a:pt x="157" y="108"/>
                    </a:lnTo>
                    <a:lnTo>
                      <a:pt x="171" y="108"/>
                    </a:lnTo>
                    <a:lnTo>
                      <a:pt x="171" y="98"/>
                    </a:lnTo>
                    <a:lnTo>
                      <a:pt x="171" y="108"/>
                    </a:lnTo>
                    <a:lnTo>
                      <a:pt x="171" y="98"/>
                    </a:lnTo>
                    <a:lnTo>
                      <a:pt x="183" y="98"/>
                    </a:lnTo>
                    <a:lnTo>
                      <a:pt x="183" y="108"/>
                    </a:lnTo>
                    <a:lnTo>
                      <a:pt x="183" y="98"/>
                    </a:lnTo>
                    <a:lnTo>
                      <a:pt x="197" y="108"/>
                    </a:lnTo>
                    <a:lnTo>
                      <a:pt x="197" y="98"/>
                    </a:lnTo>
                    <a:lnTo>
                      <a:pt x="197" y="108"/>
                    </a:lnTo>
                    <a:lnTo>
                      <a:pt x="210" y="98"/>
                    </a:lnTo>
                    <a:lnTo>
                      <a:pt x="210" y="108"/>
                    </a:lnTo>
                    <a:lnTo>
                      <a:pt x="210" y="98"/>
                    </a:lnTo>
                    <a:lnTo>
                      <a:pt x="210" y="108"/>
                    </a:lnTo>
                    <a:lnTo>
                      <a:pt x="210" y="98"/>
                    </a:lnTo>
                    <a:lnTo>
                      <a:pt x="210" y="108"/>
                    </a:lnTo>
                    <a:lnTo>
                      <a:pt x="223" y="108"/>
                    </a:lnTo>
                    <a:lnTo>
                      <a:pt x="223" y="98"/>
                    </a:lnTo>
                    <a:lnTo>
                      <a:pt x="236" y="98"/>
                    </a:lnTo>
                    <a:lnTo>
                      <a:pt x="236" y="108"/>
                    </a:lnTo>
                    <a:lnTo>
                      <a:pt x="236" y="98"/>
                    </a:lnTo>
                    <a:lnTo>
                      <a:pt x="236" y="108"/>
                    </a:lnTo>
                    <a:lnTo>
                      <a:pt x="236" y="98"/>
                    </a:lnTo>
                    <a:lnTo>
                      <a:pt x="249" y="98"/>
                    </a:lnTo>
                    <a:lnTo>
                      <a:pt x="249" y="108"/>
                    </a:lnTo>
                    <a:lnTo>
                      <a:pt x="262" y="98"/>
                    </a:lnTo>
                    <a:lnTo>
                      <a:pt x="262" y="108"/>
                    </a:lnTo>
                    <a:lnTo>
                      <a:pt x="262" y="98"/>
                    </a:lnTo>
                    <a:lnTo>
                      <a:pt x="275" y="108"/>
                    </a:lnTo>
                    <a:lnTo>
                      <a:pt x="275" y="98"/>
                    </a:lnTo>
                    <a:lnTo>
                      <a:pt x="288" y="98"/>
                    </a:lnTo>
                    <a:lnTo>
                      <a:pt x="288" y="108"/>
                    </a:lnTo>
                    <a:lnTo>
                      <a:pt x="288" y="98"/>
                    </a:lnTo>
                    <a:lnTo>
                      <a:pt x="288" y="108"/>
                    </a:lnTo>
                    <a:lnTo>
                      <a:pt x="301" y="98"/>
                    </a:lnTo>
                    <a:lnTo>
                      <a:pt x="315" y="108"/>
                    </a:lnTo>
                    <a:lnTo>
                      <a:pt x="315" y="98"/>
                    </a:lnTo>
                    <a:lnTo>
                      <a:pt x="315" y="108"/>
                    </a:lnTo>
                    <a:lnTo>
                      <a:pt x="315" y="98"/>
                    </a:lnTo>
                    <a:lnTo>
                      <a:pt x="327" y="98"/>
                    </a:lnTo>
                    <a:lnTo>
                      <a:pt x="341" y="108"/>
                    </a:lnTo>
                    <a:lnTo>
                      <a:pt x="341" y="98"/>
                    </a:lnTo>
                    <a:lnTo>
                      <a:pt x="354" y="98"/>
                    </a:lnTo>
                    <a:lnTo>
                      <a:pt x="354" y="108"/>
                    </a:lnTo>
                    <a:lnTo>
                      <a:pt x="354" y="98"/>
                    </a:lnTo>
                    <a:lnTo>
                      <a:pt x="366" y="98"/>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2917" name="Freeform 67"/>
            <p:cNvSpPr>
              <a:spLocks/>
            </p:cNvSpPr>
            <p:nvPr/>
          </p:nvSpPr>
          <p:spPr bwMode="auto">
            <a:xfrm>
              <a:off x="4612" y="3715"/>
              <a:ext cx="140" cy="11"/>
            </a:xfrm>
            <a:custGeom>
              <a:avLst/>
              <a:gdLst>
                <a:gd name="T0" fmla="*/ 0 w 160"/>
                <a:gd name="T1" fmla="*/ 6 h 11"/>
                <a:gd name="T2" fmla="*/ 0 w 160"/>
                <a:gd name="T3" fmla="*/ 6 h 11"/>
                <a:gd name="T4" fmla="*/ 4 w 160"/>
                <a:gd name="T5" fmla="*/ 6 h 11"/>
                <a:gd name="T6" fmla="*/ 4 w 160"/>
                <a:gd name="T7" fmla="*/ 6 h 11"/>
                <a:gd name="T8" fmla="*/ 4 w 160"/>
                <a:gd name="T9" fmla="*/ 6 h 11"/>
                <a:gd name="T10" fmla="*/ 4 w 160"/>
                <a:gd name="T11" fmla="*/ 6 h 11"/>
                <a:gd name="T12" fmla="*/ 4 w 160"/>
                <a:gd name="T13" fmla="*/ 0 h 11"/>
                <a:gd name="T14" fmla="*/ 4 w 160"/>
                <a:gd name="T15" fmla="*/ 6 h 11"/>
                <a:gd name="T16" fmla="*/ 6 w 160"/>
                <a:gd name="T17" fmla="*/ 6 h 11"/>
                <a:gd name="T18" fmla="*/ 6 w 160"/>
                <a:gd name="T19" fmla="*/ 6 h 11"/>
                <a:gd name="T20" fmla="*/ 7 w 160"/>
                <a:gd name="T21" fmla="*/ 0 h 11"/>
                <a:gd name="T22" fmla="*/ 7 w 160"/>
                <a:gd name="T23" fmla="*/ 6 h 11"/>
                <a:gd name="T24" fmla="*/ 7 w 160"/>
                <a:gd name="T25" fmla="*/ 6 h 11"/>
                <a:gd name="T26" fmla="*/ 9 w 160"/>
                <a:gd name="T27" fmla="*/ 6 h 11"/>
                <a:gd name="T28" fmla="*/ 9 w 160"/>
                <a:gd name="T29" fmla="*/ 6 h 11"/>
                <a:gd name="T30" fmla="*/ 10 w 160"/>
                <a:gd name="T31" fmla="*/ 6 h 11"/>
                <a:gd name="T32" fmla="*/ 10 w 160"/>
                <a:gd name="T33" fmla="*/ 6 h 11"/>
                <a:gd name="T34" fmla="*/ 11 w 160"/>
                <a:gd name="T35" fmla="*/ 6 h 11"/>
                <a:gd name="T36" fmla="*/ 11 w 160"/>
                <a:gd name="T37" fmla="*/ 6 h 11"/>
                <a:gd name="T38" fmla="*/ 12 w 160"/>
                <a:gd name="T39" fmla="*/ 6 h 11"/>
                <a:gd name="T40" fmla="*/ 12 w 160"/>
                <a:gd name="T41" fmla="*/ 6 h 11"/>
                <a:gd name="T42" fmla="*/ 13 w 160"/>
                <a:gd name="T43" fmla="*/ 6 h 11"/>
                <a:gd name="T44" fmla="*/ 13 w 160"/>
                <a:gd name="T45" fmla="*/ 6 h 11"/>
                <a:gd name="T46" fmla="*/ 14 w 160"/>
                <a:gd name="T47" fmla="*/ 6 h 11"/>
                <a:gd name="T48" fmla="*/ 14 w 160"/>
                <a:gd name="T49" fmla="*/ 6 h 11"/>
                <a:gd name="T50" fmla="*/ 14 w 160"/>
                <a:gd name="T51" fmla="*/ 6 h 11"/>
                <a:gd name="T52" fmla="*/ 16 w 160"/>
                <a:gd name="T53" fmla="*/ 11 h 11"/>
                <a:gd name="T54" fmla="*/ 16 w 160"/>
                <a:gd name="T55" fmla="*/ 6 h 11"/>
                <a:gd name="T56" fmla="*/ 17 w 160"/>
                <a:gd name="T57" fmla="*/ 6 h 11"/>
                <a:gd name="T58" fmla="*/ 17 w 160"/>
                <a:gd name="T59" fmla="*/ 6 h 11"/>
                <a:gd name="T60" fmla="*/ 18 w 160"/>
                <a:gd name="T61" fmla="*/ 6 h 11"/>
                <a:gd name="T62" fmla="*/ 18 w 160"/>
                <a:gd name="T63" fmla="*/ 6 h 11"/>
                <a:gd name="T64" fmla="*/ 20 w 160"/>
                <a:gd name="T65" fmla="*/ 6 h 11"/>
                <a:gd name="T66" fmla="*/ 20 w 160"/>
                <a:gd name="T67" fmla="*/ 6 h 11"/>
                <a:gd name="T68" fmla="*/ 21 w 160"/>
                <a:gd name="T69" fmla="*/ 6 h 11"/>
                <a:gd name="T70" fmla="*/ 21 w 160"/>
                <a:gd name="T71" fmla="*/ 6 h 11"/>
                <a:gd name="T72" fmla="*/ 21 w 160"/>
                <a:gd name="T73" fmla="*/ 6 h 11"/>
                <a:gd name="T74" fmla="*/ 22 w 160"/>
                <a:gd name="T75" fmla="*/ 6 h 11"/>
                <a:gd name="T76" fmla="*/ 22 w 160"/>
                <a:gd name="T77" fmla="*/ 11 h 11"/>
                <a:gd name="T78" fmla="*/ 24 w 160"/>
                <a:gd name="T79" fmla="*/ 6 h 11"/>
                <a:gd name="T80" fmla="*/ 24 w 160"/>
                <a:gd name="T81" fmla="*/ 6 h 11"/>
                <a:gd name="T82" fmla="*/ 25 w 160"/>
                <a:gd name="T83" fmla="*/ 6 h 11"/>
                <a:gd name="T84" fmla="*/ 25 w 160"/>
                <a:gd name="T85" fmla="*/ 11 h 11"/>
                <a:gd name="T86" fmla="*/ 26 w 160"/>
                <a:gd name="T87" fmla="*/ 11 h 11"/>
                <a:gd name="T88" fmla="*/ 26 w 160"/>
                <a:gd name="T89" fmla="*/ 6 h 11"/>
                <a:gd name="T90" fmla="*/ 27 w 160"/>
                <a:gd name="T91" fmla="*/ 11 h 11"/>
                <a:gd name="T92" fmla="*/ 27 w 160"/>
                <a:gd name="T93" fmla="*/ 6 h 11"/>
                <a:gd name="T94" fmla="*/ 29 w 160"/>
                <a:gd name="T95" fmla="*/ 6 h 11"/>
                <a:gd name="T96" fmla="*/ 29 w 160"/>
                <a:gd name="T97" fmla="*/ 6 h 11"/>
                <a:gd name="T98" fmla="*/ 29 w 160"/>
                <a:gd name="T99" fmla="*/ 6 h 11"/>
                <a:gd name="T100" fmla="*/ 31 w 160"/>
                <a:gd name="T101" fmla="*/ 11 h 11"/>
                <a:gd name="T102" fmla="*/ 31 w 160"/>
                <a:gd name="T103" fmla="*/ 11 h 11"/>
                <a:gd name="T104" fmla="*/ 31 w 160"/>
                <a:gd name="T105" fmla="*/ 6 h 11"/>
                <a:gd name="T106" fmla="*/ 31 w 160"/>
                <a:gd name="T107" fmla="*/ 6 h 11"/>
                <a:gd name="T108" fmla="*/ 31 w 160"/>
                <a:gd name="T109" fmla="*/ 11 h 11"/>
                <a:gd name="T110" fmla="*/ 31 w 160"/>
                <a:gd name="T111" fmla="*/ 11 h 11"/>
                <a:gd name="T112" fmla="*/ 31 w 160"/>
                <a:gd name="T113" fmla="*/ 11 h 11"/>
                <a:gd name="T114" fmla="*/ 33 w 160"/>
                <a:gd name="T115" fmla="*/ 6 h 11"/>
                <a:gd name="T116" fmla="*/ 33 w 160"/>
                <a:gd name="T117" fmla="*/ 6 h 11"/>
                <a:gd name="T118" fmla="*/ 33 w 160"/>
                <a:gd name="T119" fmla="*/ 6 h 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0" h="11">
                  <a:moveTo>
                    <a:pt x="0" y="6"/>
                  </a:moveTo>
                  <a:lnTo>
                    <a:pt x="0" y="6"/>
                  </a:lnTo>
                  <a:lnTo>
                    <a:pt x="7" y="6"/>
                  </a:lnTo>
                  <a:lnTo>
                    <a:pt x="13" y="6"/>
                  </a:lnTo>
                  <a:lnTo>
                    <a:pt x="19" y="0"/>
                  </a:lnTo>
                  <a:lnTo>
                    <a:pt x="19" y="6"/>
                  </a:lnTo>
                  <a:lnTo>
                    <a:pt x="26" y="6"/>
                  </a:lnTo>
                  <a:lnTo>
                    <a:pt x="32" y="0"/>
                  </a:lnTo>
                  <a:lnTo>
                    <a:pt x="32" y="6"/>
                  </a:lnTo>
                  <a:lnTo>
                    <a:pt x="39" y="6"/>
                  </a:lnTo>
                  <a:lnTo>
                    <a:pt x="45" y="6"/>
                  </a:lnTo>
                  <a:lnTo>
                    <a:pt x="51" y="6"/>
                  </a:lnTo>
                  <a:lnTo>
                    <a:pt x="58" y="6"/>
                  </a:lnTo>
                  <a:lnTo>
                    <a:pt x="64" y="6"/>
                  </a:lnTo>
                  <a:lnTo>
                    <a:pt x="70" y="6"/>
                  </a:lnTo>
                  <a:lnTo>
                    <a:pt x="77" y="11"/>
                  </a:lnTo>
                  <a:lnTo>
                    <a:pt x="77" y="6"/>
                  </a:lnTo>
                  <a:lnTo>
                    <a:pt x="83" y="6"/>
                  </a:lnTo>
                  <a:lnTo>
                    <a:pt x="90" y="6"/>
                  </a:lnTo>
                  <a:lnTo>
                    <a:pt x="96" y="6"/>
                  </a:lnTo>
                  <a:lnTo>
                    <a:pt x="102" y="6"/>
                  </a:lnTo>
                  <a:lnTo>
                    <a:pt x="109" y="6"/>
                  </a:lnTo>
                  <a:lnTo>
                    <a:pt x="109" y="11"/>
                  </a:lnTo>
                  <a:lnTo>
                    <a:pt x="115" y="6"/>
                  </a:lnTo>
                  <a:lnTo>
                    <a:pt x="121" y="6"/>
                  </a:lnTo>
                  <a:lnTo>
                    <a:pt x="121" y="11"/>
                  </a:lnTo>
                  <a:lnTo>
                    <a:pt x="128" y="11"/>
                  </a:lnTo>
                  <a:lnTo>
                    <a:pt x="128" y="6"/>
                  </a:lnTo>
                  <a:lnTo>
                    <a:pt x="134" y="11"/>
                  </a:lnTo>
                  <a:lnTo>
                    <a:pt x="134" y="6"/>
                  </a:lnTo>
                  <a:lnTo>
                    <a:pt x="141" y="6"/>
                  </a:lnTo>
                  <a:lnTo>
                    <a:pt x="147" y="11"/>
                  </a:lnTo>
                  <a:lnTo>
                    <a:pt x="147" y="6"/>
                  </a:lnTo>
                  <a:lnTo>
                    <a:pt x="153" y="11"/>
                  </a:lnTo>
                  <a:lnTo>
                    <a:pt x="160" y="6"/>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220" name="Group 68"/>
          <p:cNvGrpSpPr>
            <a:grpSpLocks/>
          </p:cNvGrpSpPr>
          <p:nvPr/>
        </p:nvGrpSpPr>
        <p:grpSpPr bwMode="auto">
          <a:xfrm>
            <a:off x="4429125" y="6003925"/>
            <a:ext cx="817563" cy="250825"/>
            <a:chOff x="4128" y="3630"/>
            <a:chExt cx="578" cy="125"/>
          </a:xfrm>
        </p:grpSpPr>
        <p:sp>
          <p:nvSpPr>
            <p:cNvPr id="32914" name="Freeform 69"/>
            <p:cNvSpPr>
              <a:spLocks/>
            </p:cNvSpPr>
            <p:nvPr/>
          </p:nvSpPr>
          <p:spPr bwMode="auto">
            <a:xfrm>
              <a:off x="4128" y="3630"/>
              <a:ext cx="139" cy="36"/>
            </a:xfrm>
            <a:custGeom>
              <a:avLst/>
              <a:gdLst>
                <a:gd name="T0" fmla="*/ 1 w 224"/>
                <a:gd name="T1" fmla="*/ 27 h 36"/>
                <a:gd name="T2" fmla="*/ 1 w 224"/>
                <a:gd name="T3" fmla="*/ 27 h 36"/>
                <a:gd name="T4" fmla="*/ 1 w 224"/>
                <a:gd name="T5" fmla="*/ 27 h 36"/>
                <a:gd name="T6" fmla="*/ 1 w 224"/>
                <a:gd name="T7" fmla="*/ 27 h 36"/>
                <a:gd name="T8" fmla="*/ 1 w 224"/>
                <a:gd name="T9" fmla="*/ 27 h 36"/>
                <a:gd name="T10" fmla="*/ 1 w 224"/>
                <a:gd name="T11" fmla="*/ 18 h 36"/>
                <a:gd name="T12" fmla="*/ 1 w 224"/>
                <a:gd name="T13" fmla="*/ 18 h 36"/>
                <a:gd name="T14" fmla="*/ 1 w 224"/>
                <a:gd name="T15" fmla="*/ 27 h 36"/>
                <a:gd name="T16" fmla="*/ 1 w 224"/>
                <a:gd name="T17" fmla="*/ 18 h 36"/>
                <a:gd name="T18" fmla="*/ 1 w 224"/>
                <a:gd name="T19" fmla="*/ 27 h 36"/>
                <a:gd name="T20" fmla="*/ 1 w 224"/>
                <a:gd name="T21" fmla="*/ 0 h 36"/>
                <a:gd name="T22" fmla="*/ 1 w 224"/>
                <a:gd name="T23" fmla="*/ 27 h 36"/>
                <a:gd name="T24" fmla="*/ 1 w 224"/>
                <a:gd name="T25" fmla="*/ 27 h 36"/>
                <a:gd name="T26" fmla="*/ 1 w 224"/>
                <a:gd name="T27" fmla="*/ 27 h 36"/>
                <a:gd name="T28" fmla="*/ 1 w 224"/>
                <a:gd name="T29" fmla="*/ 18 h 36"/>
                <a:gd name="T30" fmla="*/ 1 w 224"/>
                <a:gd name="T31" fmla="*/ 9 h 36"/>
                <a:gd name="T32" fmla="*/ 1 w 224"/>
                <a:gd name="T33" fmla="*/ 18 h 36"/>
                <a:gd name="T34" fmla="*/ 1 w 224"/>
                <a:gd name="T35" fmla="*/ 9 h 36"/>
                <a:gd name="T36" fmla="*/ 1 w 224"/>
                <a:gd name="T37" fmla="*/ 18 h 36"/>
                <a:gd name="T38" fmla="*/ 1 w 224"/>
                <a:gd name="T39" fmla="*/ 9 h 36"/>
                <a:gd name="T40" fmla="*/ 1 w 224"/>
                <a:gd name="T41" fmla="*/ 0 h 36"/>
                <a:gd name="T42" fmla="*/ 1 w 224"/>
                <a:gd name="T43" fmla="*/ 9 h 36"/>
                <a:gd name="T44" fmla="*/ 1 w 224"/>
                <a:gd name="T45" fmla="*/ 18 h 36"/>
                <a:gd name="T46" fmla="*/ 1 w 224"/>
                <a:gd name="T47" fmla="*/ 27 h 36"/>
                <a:gd name="T48" fmla="*/ 1 w 224"/>
                <a:gd name="T49" fmla="*/ 18 h 36"/>
                <a:gd name="T50" fmla="*/ 1 w 224"/>
                <a:gd name="T51" fmla="*/ 18 h 36"/>
                <a:gd name="T52" fmla="*/ 1 w 224"/>
                <a:gd name="T53" fmla="*/ 9 h 36"/>
                <a:gd name="T54" fmla="*/ 1 w 224"/>
                <a:gd name="T55" fmla="*/ 27 h 36"/>
                <a:gd name="T56" fmla="*/ 1 w 224"/>
                <a:gd name="T57" fmla="*/ 27 h 36"/>
                <a:gd name="T58" fmla="*/ 1 w 224"/>
                <a:gd name="T59" fmla="*/ 27 h 36"/>
                <a:gd name="T60" fmla="*/ 1 w 224"/>
                <a:gd name="T61" fmla="*/ 18 h 36"/>
                <a:gd name="T62" fmla="*/ 1 w 224"/>
                <a:gd name="T63" fmla="*/ 18 h 36"/>
                <a:gd name="T64" fmla="*/ 1 w 224"/>
                <a:gd name="T65" fmla="*/ 27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4" h="36">
                  <a:moveTo>
                    <a:pt x="0" y="27"/>
                  </a:moveTo>
                  <a:lnTo>
                    <a:pt x="8" y="27"/>
                  </a:lnTo>
                  <a:lnTo>
                    <a:pt x="16" y="27"/>
                  </a:lnTo>
                  <a:lnTo>
                    <a:pt x="16" y="36"/>
                  </a:lnTo>
                  <a:lnTo>
                    <a:pt x="24" y="27"/>
                  </a:lnTo>
                  <a:lnTo>
                    <a:pt x="24" y="36"/>
                  </a:lnTo>
                  <a:lnTo>
                    <a:pt x="32" y="27"/>
                  </a:lnTo>
                  <a:lnTo>
                    <a:pt x="40" y="27"/>
                  </a:lnTo>
                  <a:lnTo>
                    <a:pt x="48" y="18"/>
                  </a:lnTo>
                  <a:lnTo>
                    <a:pt x="56" y="27"/>
                  </a:lnTo>
                  <a:lnTo>
                    <a:pt x="64" y="27"/>
                  </a:lnTo>
                  <a:lnTo>
                    <a:pt x="64" y="18"/>
                  </a:lnTo>
                  <a:lnTo>
                    <a:pt x="72" y="27"/>
                  </a:lnTo>
                  <a:lnTo>
                    <a:pt x="80" y="18"/>
                  </a:lnTo>
                  <a:lnTo>
                    <a:pt x="80" y="0"/>
                  </a:lnTo>
                  <a:lnTo>
                    <a:pt x="88" y="9"/>
                  </a:lnTo>
                  <a:lnTo>
                    <a:pt x="88" y="27"/>
                  </a:lnTo>
                  <a:lnTo>
                    <a:pt x="96" y="9"/>
                  </a:lnTo>
                  <a:lnTo>
                    <a:pt x="96" y="27"/>
                  </a:lnTo>
                  <a:lnTo>
                    <a:pt x="104" y="27"/>
                  </a:lnTo>
                  <a:lnTo>
                    <a:pt x="112" y="18"/>
                  </a:lnTo>
                  <a:lnTo>
                    <a:pt x="120" y="9"/>
                  </a:lnTo>
                  <a:lnTo>
                    <a:pt x="120" y="18"/>
                  </a:lnTo>
                  <a:lnTo>
                    <a:pt x="128" y="18"/>
                  </a:lnTo>
                  <a:lnTo>
                    <a:pt x="136" y="9"/>
                  </a:lnTo>
                  <a:lnTo>
                    <a:pt x="136" y="18"/>
                  </a:lnTo>
                  <a:lnTo>
                    <a:pt x="144" y="18"/>
                  </a:lnTo>
                  <a:lnTo>
                    <a:pt x="144" y="9"/>
                  </a:lnTo>
                  <a:lnTo>
                    <a:pt x="152" y="9"/>
                  </a:lnTo>
                  <a:lnTo>
                    <a:pt x="160" y="0"/>
                  </a:lnTo>
                  <a:lnTo>
                    <a:pt x="160" y="27"/>
                  </a:lnTo>
                  <a:lnTo>
                    <a:pt x="168" y="9"/>
                  </a:lnTo>
                  <a:lnTo>
                    <a:pt x="176" y="18"/>
                  </a:lnTo>
                  <a:lnTo>
                    <a:pt x="176" y="9"/>
                  </a:lnTo>
                  <a:lnTo>
                    <a:pt x="184" y="27"/>
                  </a:lnTo>
                  <a:lnTo>
                    <a:pt x="184" y="0"/>
                  </a:lnTo>
                  <a:lnTo>
                    <a:pt x="192" y="18"/>
                  </a:lnTo>
                  <a:lnTo>
                    <a:pt x="192" y="27"/>
                  </a:lnTo>
                  <a:lnTo>
                    <a:pt x="200" y="9"/>
                  </a:lnTo>
                  <a:lnTo>
                    <a:pt x="200" y="27"/>
                  </a:lnTo>
                  <a:lnTo>
                    <a:pt x="208" y="27"/>
                  </a:lnTo>
                  <a:lnTo>
                    <a:pt x="216" y="27"/>
                  </a:lnTo>
                  <a:lnTo>
                    <a:pt x="216" y="18"/>
                  </a:lnTo>
                  <a:lnTo>
                    <a:pt x="224" y="18"/>
                  </a:lnTo>
                  <a:lnTo>
                    <a:pt x="224" y="27"/>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5" name="Freeform 70"/>
            <p:cNvSpPr>
              <a:spLocks/>
            </p:cNvSpPr>
            <p:nvPr/>
          </p:nvSpPr>
          <p:spPr bwMode="auto">
            <a:xfrm>
              <a:off x="4272" y="3648"/>
              <a:ext cx="434" cy="107"/>
            </a:xfrm>
            <a:custGeom>
              <a:avLst/>
              <a:gdLst>
                <a:gd name="T0" fmla="*/ 212473232 w 88"/>
                <a:gd name="T1" fmla="*/ 2147483647 h 12"/>
                <a:gd name="T2" fmla="*/ 417911664 w 88"/>
                <a:gd name="T3" fmla="*/ 2147483647 h 12"/>
                <a:gd name="T4" fmla="*/ 842440305 w 88"/>
                <a:gd name="T5" fmla="*/ 2147483647 h 12"/>
                <a:gd name="T6" fmla="*/ 1047879349 w 88"/>
                <a:gd name="T7" fmla="*/ 2147483647 h 12"/>
                <a:gd name="T8" fmla="*/ 1472393253 w 88"/>
                <a:gd name="T9" fmla="*/ 2147483647 h 12"/>
                <a:gd name="T10" fmla="*/ 2061064343 w 88"/>
                <a:gd name="T11" fmla="*/ 2147483647 h 12"/>
                <a:gd name="T12" fmla="*/ 2147483647 w 88"/>
                <a:gd name="T13" fmla="*/ 2147483647 h 12"/>
                <a:gd name="T14" fmla="*/ 2147483647 w 88"/>
                <a:gd name="T15" fmla="*/ 2147483647 h 12"/>
                <a:gd name="T16" fmla="*/ 2147483647 w 88"/>
                <a:gd name="T17" fmla="*/ 2147483647 h 12"/>
                <a:gd name="T18" fmla="*/ 2147483647 w 88"/>
                <a:gd name="T19" fmla="*/ 2147483647 h 12"/>
                <a:gd name="T20" fmla="*/ 2147483647 w 88"/>
                <a:gd name="T21" fmla="*/ 2147483647 h 12"/>
                <a:gd name="T22" fmla="*/ 2147483647 w 88"/>
                <a:gd name="T23" fmla="*/ 2147483647 h 12"/>
                <a:gd name="T24" fmla="*/ 2147483647 w 88"/>
                <a:gd name="T25" fmla="*/ 2147483647 h 12"/>
                <a:gd name="T26" fmla="*/ 2147483647 w 88"/>
                <a:gd name="T27" fmla="*/ 2147483647 h 12"/>
                <a:gd name="T28" fmla="*/ 2147483647 w 88"/>
                <a:gd name="T29" fmla="*/ 2147483647 h 12"/>
                <a:gd name="T30" fmla="*/ 2147483647 w 88"/>
                <a:gd name="T31" fmla="*/ 2147483647 h 12"/>
                <a:gd name="T32" fmla="*/ 2147483647 w 88"/>
                <a:gd name="T33" fmla="*/ 2147483647 h 12"/>
                <a:gd name="T34" fmla="*/ 2147483647 w 88"/>
                <a:gd name="T35" fmla="*/ 2147483647 h 12"/>
                <a:gd name="T36" fmla="*/ 2147483647 w 88"/>
                <a:gd name="T37" fmla="*/ 2147483647 h 12"/>
                <a:gd name="T38" fmla="*/ 2147483647 w 88"/>
                <a:gd name="T39" fmla="*/ 2147483647 h 12"/>
                <a:gd name="T40" fmla="*/ 2147483647 w 88"/>
                <a:gd name="T41" fmla="*/ 2147483647 h 12"/>
                <a:gd name="T42" fmla="*/ 2147483647 w 88"/>
                <a:gd name="T43" fmla="*/ 2147483647 h 12"/>
                <a:gd name="T44" fmla="*/ 2147483647 w 88"/>
                <a:gd name="T45" fmla="*/ 2147483647 h 12"/>
                <a:gd name="T46" fmla="*/ 2147483647 w 88"/>
                <a:gd name="T47" fmla="*/ 2147483647 h 12"/>
                <a:gd name="T48" fmla="*/ 2147483647 w 88"/>
                <a:gd name="T49" fmla="*/ 2147483647 h 12"/>
                <a:gd name="T50" fmla="*/ 2147483647 w 88"/>
                <a:gd name="T51" fmla="*/ 2147483647 h 12"/>
                <a:gd name="T52" fmla="*/ 2147483647 w 88"/>
                <a:gd name="T53" fmla="*/ 2147483647 h 12"/>
                <a:gd name="T54" fmla="*/ 2147483647 w 88"/>
                <a:gd name="T55" fmla="*/ 2147483647 h 12"/>
                <a:gd name="T56" fmla="*/ 2147483647 w 88"/>
                <a:gd name="T57" fmla="*/ 2147483647 h 12"/>
                <a:gd name="T58" fmla="*/ 2147483647 w 88"/>
                <a:gd name="T59" fmla="*/ 2147483647 h 12"/>
                <a:gd name="T60" fmla="*/ 2147483647 w 88"/>
                <a:gd name="T61" fmla="*/ 2147483647 h 12"/>
                <a:gd name="T62" fmla="*/ 2147483647 w 88"/>
                <a:gd name="T63" fmla="*/ 2147483647 h 12"/>
                <a:gd name="T64" fmla="*/ 2147483647 w 88"/>
                <a:gd name="T65" fmla="*/ 2147483647 h 12"/>
                <a:gd name="T66" fmla="*/ 2147483647 w 88"/>
                <a:gd name="T67" fmla="*/ 2147483647 h 12"/>
                <a:gd name="T68" fmla="*/ 2147483647 w 88"/>
                <a:gd name="T69" fmla="*/ 2147483647 h 12"/>
                <a:gd name="T70" fmla="*/ 2147483647 w 88"/>
                <a:gd name="T71" fmla="*/ 2147483647 h 12"/>
                <a:gd name="T72" fmla="*/ 2147483647 w 88"/>
                <a:gd name="T73" fmla="*/ 2147483647 h 12"/>
                <a:gd name="T74" fmla="*/ 2147483647 w 88"/>
                <a:gd name="T75" fmla="*/ 2147483647 h 12"/>
                <a:gd name="T76" fmla="*/ 2147483647 w 88"/>
                <a:gd name="T77" fmla="*/ 2147483647 h 12"/>
                <a:gd name="T78" fmla="*/ 2147483647 w 88"/>
                <a:gd name="T79" fmla="*/ 2147483647 h 12"/>
                <a:gd name="T80" fmla="*/ 2147483647 w 88"/>
                <a:gd name="T81" fmla="*/ 2147483647 h 12"/>
                <a:gd name="T82" fmla="*/ 2147483647 w 88"/>
                <a:gd name="T83" fmla="*/ 2147483647 h 12"/>
                <a:gd name="T84" fmla="*/ 2147483647 w 88"/>
                <a:gd name="T85" fmla="*/ 2147483647 h 12"/>
                <a:gd name="T86" fmla="*/ 2147483647 w 88"/>
                <a:gd name="T87" fmla="*/ 2147483647 h 12"/>
                <a:gd name="T88" fmla="*/ 2147483647 w 88"/>
                <a:gd name="T89" fmla="*/ 2147483647 h 12"/>
                <a:gd name="T90" fmla="*/ 2147483647 w 88"/>
                <a:gd name="T91" fmla="*/ 2147483647 h 12"/>
                <a:gd name="T92" fmla="*/ 2147483647 w 88"/>
                <a:gd name="T93" fmla="*/ 2147483647 h 12"/>
                <a:gd name="T94" fmla="*/ 2147483647 w 88"/>
                <a:gd name="T95" fmla="*/ 2147483647 h 12"/>
                <a:gd name="T96" fmla="*/ 2147483647 w 88"/>
                <a:gd name="T97" fmla="*/ 2147483647 h 12"/>
                <a:gd name="T98" fmla="*/ 2147483647 w 88"/>
                <a:gd name="T99" fmla="*/ 2147483647 h 12"/>
                <a:gd name="T100" fmla="*/ 2147483647 w 88"/>
                <a:gd name="T101" fmla="*/ 2147483647 h 12"/>
                <a:gd name="T102" fmla="*/ 2147483647 w 88"/>
                <a:gd name="T103" fmla="*/ 2147483647 h 12"/>
                <a:gd name="T104" fmla="*/ 2147483647 w 88"/>
                <a:gd name="T105" fmla="*/ 2147483647 h 12"/>
                <a:gd name="T106" fmla="*/ 2147483647 w 88"/>
                <a:gd name="T107" fmla="*/ 2147483647 h 12"/>
                <a:gd name="T108" fmla="*/ 2147483647 w 88"/>
                <a:gd name="T109" fmla="*/ 2147483647 h 12"/>
                <a:gd name="T110" fmla="*/ 2147483647 w 88"/>
                <a:gd name="T111" fmla="*/ 2147483647 h 12"/>
                <a:gd name="T112" fmla="*/ 2147483647 w 88"/>
                <a:gd name="T113" fmla="*/ 2147483647 h 12"/>
                <a:gd name="T114" fmla="*/ 2147483647 w 88"/>
                <a:gd name="T115" fmla="*/ 2147483647 h 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8" h="12">
                  <a:moveTo>
                    <a:pt x="0" y="0"/>
                  </a:moveTo>
                  <a:lnTo>
                    <a:pt x="0" y="0"/>
                  </a:lnTo>
                  <a:lnTo>
                    <a:pt x="1" y="2"/>
                  </a:lnTo>
                  <a:lnTo>
                    <a:pt x="1" y="3"/>
                  </a:lnTo>
                  <a:lnTo>
                    <a:pt x="1" y="5"/>
                  </a:lnTo>
                  <a:lnTo>
                    <a:pt x="2" y="4"/>
                  </a:lnTo>
                  <a:lnTo>
                    <a:pt x="2" y="5"/>
                  </a:lnTo>
                  <a:lnTo>
                    <a:pt x="3" y="7"/>
                  </a:lnTo>
                  <a:lnTo>
                    <a:pt x="3" y="8"/>
                  </a:lnTo>
                  <a:lnTo>
                    <a:pt x="3" y="9"/>
                  </a:lnTo>
                  <a:lnTo>
                    <a:pt x="3" y="8"/>
                  </a:lnTo>
                  <a:lnTo>
                    <a:pt x="4" y="8"/>
                  </a:lnTo>
                  <a:lnTo>
                    <a:pt x="4" y="7"/>
                  </a:lnTo>
                  <a:lnTo>
                    <a:pt x="4" y="8"/>
                  </a:lnTo>
                  <a:lnTo>
                    <a:pt x="4" y="10"/>
                  </a:lnTo>
                  <a:lnTo>
                    <a:pt x="4" y="8"/>
                  </a:lnTo>
                  <a:lnTo>
                    <a:pt x="5" y="10"/>
                  </a:lnTo>
                  <a:lnTo>
                    <a:pt x="6" y="10"/>
                  </a:lnTo>
                  <a:lnTo>
                    <a:pt x="6" y="9"/>
                  </a:lnTo>
                  <a:lnTo>
                    <a:pt x="7" y="10"/>
                  </a:lnTo>
                  <a:lnTo>
                    <a:pt x="7" y="12"/>
                  </a:lnTo>
                  <a:lnTo>
                    <a:pt x="8" y="12"/>
                  </a:lnTo>
                  <a:lnTo>
                    <a:pt x="8" y="8"/>
                  </a:lnTo>
                  <a:lnTo>
                    <a:pt x="9" y="11"/>
                  </a:lnTo>
                  <a:lnTo>
                    <a:pt x="10" y="10"/>
                  </a:lnTo>
                  <a:lnTo>
                    <a:pt x="11" y="10"/>
                  </a:lnTo>
                  <a:lnTo>
                    <a:pt x="12" y="10"/>
                  </a:lnTo>
                  <a:lnTo>
                    <a:pt x="12" y="12"/>
                  </a:lnTo>
                  <a:lnTo>
                    <a:pt x="13" y="10"/>
                  </a:lnTo>
                  <a:lnTo>
                    <a:pt x="13" y="11"/>
                  </a:lnTo>
                  <a:lnTo>
                    <a:pt x="14" y="10"/>
                  </a:lnTo>
                  <a:lnTo>
                    <a:pt x="15" y="11"/>
                  </a:lnTo>
                  <a:lnTo>
                    <a:pt x="15" y="10"/>
                  </a:lnTo>
                  <a:lnTo>
                    <a:pt x="15" y="11"/>
                  </a:lnTo>
                  <a:lnTo>
                    <a:pt x="15" y="10"/>
                  </a:lnTo>
                  <a:lnTo>
                    <a:pt x="16" y="11"/>
                  </a:lnTo>
                  <a:lnTo>
                    <a:pt x="16" y="10"/>
                  </a:lnTo>
                  <a:lnTo>
                    <a:pt x="17" y="12"/>
                  </a:lnTo>
                  <a:lnTo>
                    <a:pt x="17" y="10"/>
                  </a:lnTo>
                  <a:lnTo>
                    <a:pt x="18" y="10"/>
                  </a:lnTo>
                  <a:lnTo>
                    <a:pt x="19" y="10"/>
                  </a:lnTo>
                  <a:lnTo>
                    <a:pt x="20" y="11"/>
                  </a:lnTo>
                  <a:lnTo>
                    <a:pt x="21" y="11"/>
                  </a:lnTo>
                  <a:lnTo>
                    <a:pt x="21" y="10"/>
                  </a:lnTo>
                  <a:lnTo>
                    <a:pt x="21" y="11"/>
                  </a:lnTo>
                  <a:lnTo>
                    <a:pt x="22" y="12"/>
                  </a:lnTo>
                  <a:lnTo>
                    <a:pt x="22" y="11"/>
                  </a:lnTo>
                  <a:lnTo>
                    <a:pt x="23" y="11"/>
                  </a:lnTo>
                  <a:lnTo>
                    <a:pt x="23" y="10"/>
                  </a:lnTo>
                  <a:lnTo>
                    <a:pt x="24" y="10"/>
                  </a:lnTo>
                  <a:lnTo>
                    <a:pt x="24" y="11"/>
                  </a:lnTo>
                  <a:lnTo>
                    <a:pt x="25" y="10"/>
                  </a:lnTo>
                  <a:lnTo>
                    <a:pt x="26" y="12"/>
                  </a:lnTo>
                  <a:lnTo>
                    <a:pt x="26" y="11"/>
                  </a:lnTo>
                  <a:lnTo>
                    <a:pt x="27" y="10"/>
                  </a:lnTo>
                  <a:lnTo>
                    <a:pt x="28" y="11"/>
                  </a:lnTo>
                  <a:lnTo>
                    <a:pt x="28" y="10"/>
                  </a:lnTo>
                  <a:lnTo>
                    <a:pt x="29" y="10"/>
                  </a:lnTo>
                  <a:lnTo>
                    <a:pt x="30" y="10"/>
                  </a:lnTo>
                  <a:lnTo>
                    <a:pt x="30" y="12"/>
                  </a:lnTo>
                  <a:lnTo>
                    <a:pt x="31" y="10"/>
                  </a:lnTo>
                  <a:lnTo>
                    <a:pt x="31" y="11"/>
                  </a:lnTo>
                  <a:lnTo>
                    <a:pt x="32" y="10"/>
                  </a:lnTo>
                  <a:lnTo>
                    <a:pt x="33" y="10"/>
                  </a:lnTo>
                  <a:lnTo>
                    <a:pt x="33" y="9"/>
                  </a:lnTo>
                  <a:lnTo>
                    <a:pt x="34" y="11"/>
                  </a:lnTo>
                  <a:lnTo>
                    <a:pt x="34" y="10"/>
                  </a:lnTo>
                  <a:lnTo>
                    <a:pt x="35" y="10"/>
                  </a:lnTo>
                  <a:lnTo>
                    <a:pt x="36" y="10"/>
                  </a:lnTo>
                  <a:lnTo>
                    <a:pt x="37" y="11"/>
                  </a:lnTo>
                  <a:lnTo>
                    <a:pt x="37" y="10"/>
                  </a:lnTo>
                  <a:lnTo>
                    <a:pt x="38" y="11"/>
                  </a:lnTo>
                  <a:lnTo>
                    <a:pt x="38" y="10"/>
                  </a:lnTo>
                  <a:lnTo>
                    <a:pt x="39" y="10"/>
                  </a:lnTo>
                  <a:lnTo>
                    <a:pt x="39" y="11"/>
                  </a:lnTo>
                  <a:lnTo>
                    <a:pt x="40" y="9"/>
                  </a:lnTo>
                  <a:lnTo>
                    <a:pt x="40" y="10"/>
                  </a:lnTo>
                  <a:lnTo>
                    <a:pt x="41" y="10"/>
                  </a:lnTo>
                  <a:lnTo>
                    <a:pt x="42" y="10"/>
                  </a:lnTo>
                  <a:lnTo>
                    <a:pt x="43" y="11"/>
                  </a:lnTo>
                  <a:lnTo>
                    <a:pt x="43" y="10"/>
                  </a:lnTo>
                  <a:lnTo>
                    <a:pt x="44" y="10"/>
                  </a:lnTo>
                  <a:lnTo>
                    <a:pt x="44" y="11"/>
                  </a:lnTo>
                  <a:lnTo>
                    <a:pt x="44" y="10"/>
                  </a:lnTo>
                  <a:lnTo>
                    <a:pt x="45" y="10"/>
                  </a:lnTo>
                  <a:lnTo>
                    <a:pt x="46" y="12"/>
                  </a:lnTo>
                  <a:lnTo>
                    <a:pt x="46" y="10"/>
                  </a:lnTo>
                  <a:lnTo>
                    <a:pt x="47" y="11"/>
                  </a:lnTo>
                  <a:lnTo>
                    <a:pt x="47" y="9"/>
                  </a:lnTo>
                  <a:lnTo>
                    <a:pt x="47" y="10"/>
                  </a:lnTo>
                  <a:lnTo>
                    <a:pt x="47" y="11"/>
                  </a:lnTo>
                  <a:lnTo>
                    <a:pt x="48" y="10"/>
                  </a:lnTo>
                  <a:lnTo>
                    <a:pt x="48" y="11"/>
                  </a:lnTo>
                  <a:lnTo>
                    <a:pt x="48" y="10"/>
                  </a:lnTo>
                  <a:lnTo>
                    <a:pt x="49" y="10"/>
                  </a:lnTo>
                  <a:lnTo>
                    <a:pt x="49" y="9"/>
                  </a:lnTo>
                  <a:lnTo>
                    <a:pt x="49" y="11"/>
                  </a:lnTo>
                  <a:lnTo>
                    <a:pt x="50" y="10"/>
                  </a:lnTo>
                  <a:lnTo>
                    <a:pt x="50" y="11"/>
                  </a:lnTo>
                  <a:lnTo>
                    <a:pt x="51" y="10"/>
                  </a:lnTo>
                  <a:lnTo>
                    <a:pt x="52" y="10"/>
                  </a:lnTo>
                  <a:lnTo>
                    <a:pt x="52" y="9"/>
                  </a:lnTo>
                  <a:lnTo>
                    <a:pt x="52" y="10"/>
                  </a:lnTo>
                  <a:lnTo>
                    <a:pt x="53" y="10"/>
                  </a:lnTo>
                  <a:lnTo>
                    <a:pt x="53" y="9"/>
                  </a:lnTo>
                  <a:lnTo>
                    <a:pt x="53" y="10"/>
                  </a:lnTo>
                  <a:lnTo>
                    <a:pt x="54" y="10"/>
                  </a:lnTo>
                  <a:lnTo>
                    <a:pt x="54" y="11"/>
                  </a:lnTo>
                  <a:lnTo>
                    <a:pt x="54" y="9"/>
                  </a:lnTo>
                  <a:lnTo>
                    <a:pt x="55" y="11"/>
                  </a:lnTo>
                  <a:lnTo>
                    <a:pt x="55" y="10"/>
                  </a:lnTo>
                  <a:lnTo>
                    <a:pt x="56" y="10"/>
                  </a:lnTo>
                  <a:lnTo>
                    <a:pt x="56" y="11"/>
                  </a:lnTo>
                  <a:lnTo>
                    <a:pt x="56" y="10"/>
                  </a:lnTo>
                  <a:lnTo>
                    <a:pt x="57" y="10"/>
                  </a:lnTo>
                  <a:lnTo>
                    <a:pt x="57" y="9"/>
                  </a:lnTo>
                  <a:lnTo>
                    <a:pt x="58" y="10"/>
                  </a:lnTo>
                  <a:lnTo>
                    <a:pt x="58" y="9"/>
                  </a:lnTo>
                  <a:lnTo>
                    <a:pt x="58" y="11"/>
                  </a:lnTo>
                  <a:lnTo>
                    <a:pt x="59" y="10"/>
                  </a:lnTo>
                  <a:lnTo>
                    <a:pt x="59" y="11"/>
                  </a:lnTo>
                  <a:lnTo>
                    <a:pt x="60" y="10"/>
                  </a:lnTo>
                  <a:lnTo>
                    <a:pt x="61" y="10"/>
                  </a:lnTo>
                  <a:lnTo>
                    <a:pt x="61" y="9"/>
                  </a:lnTo>
                  <a:lnTo>
                    <a:pt x="61" y="10"/>
                  </a:lnTo>
                  <a:lnTo>
                    <a:pt x="62" y="10"/>
                  </a:lnTo>
                  <a:lnTo>
                    <a:pt x="62" y="9"/>
                  </a:lnTo>
                  <a:lnTo>
                    <a:pt x="62" y="11"/>
                  </a:lnTo>
                  <a:lnTo>
                    <a:pt x="62" y="10"/>
                  </a:lnTo>
                  <a:lnTo>
                    <a:pt x="63" y="9"/>
                  </a:lnTo>
                  <a:lnTo>
                    <a:pt x="63" y="10"/>
                  </a:lnTo>
                  <a:lnTo>
                    <a:pt x="64" y="10"/>
                  </a:lnTo>
                  <a:lnTo>
                    <a:pt x="64" y="9"/>
                  </a:lnTo>
                  <a:lnTo>
                    <a:pt x="64" y="10"/>
                  </a:lnTo>
                  <a:lnTo>
                    <a:pt x="65" y="10"/>
                  </a:lnTo>
                  <a:lnTo>
                    <a:pt x="66" y="10"/>
                  </a:lnTo>
                  <a:lnTo>
                    <a:pt x="66" y="9"/>
                  </a:lnTo>
                  <a:lnTo>
                    <a:pt x="67" y="10"/>
                  </a:lnTo>
                  <a:lnTo>
                    <a:pt x="67" y="9"/>
                  </a:lnTo>
                  <a:lnTo>
                    <a:pt x="67" y="10"/>
                  </a:lnTo>
                  <a:lnTo>
                    <a:pt x="68" y="10"/>
                  </a:lnTo>
                  <a:lnTo>
                    <a:pt x="69" y="10"/>
                  </a:lnTo>
                  <a:lnTo>
                    <a:pt x="69" y="8"/>
                  </a:lnTo>
                  <a:lnTo>
                    <a:pt x="69" y="10"/>
                  </a:lnTo>
                  <a:lnTo>
                    <a:pt x="70" y="10"/>
                  </a:lnTo>
                  <a:lnTo>
                    <a:pt x="70" y="9"/>
                  </a:lnTo>
                  <a:lnTo>
                    <a:pt x="70" y="11"/>
                  </a:lnTo>
                  <a:lnTo>
                    <a:pt x="71" y="10"/>
                  </a:lnTo>
                  <a:lnTo>
                    <a:pt x="71" y="9"/>
                  </a:lnTo>
                  <a:lnTo>
                    <a:pt x="71" y="10"/>
                  </a:lnTo>
                  <a:lnTo>
                    <a:pt x="72" y="10"/>
                  </a:lnTo>
                  <a:lnTo>
                    <a:pt x="72" y="11"/>
                  </a:lnTo>
                  <a:lnTo>
                    <a:pt x="72" y="10"/>
                  </a:lnTo>
                  <a:lnTo>
                    <a:pt x="73" y="10"/>
                  </a:lnTo>
                  <a:lnTo>
                    <a:pt x="74" y="10"/>
                  </a:lnTo>
                  <a:lnTo>
                    <a:pt x="75" y="10"/>
                  </a:lnTo>
                  <a:lnTo>
                    <a:pt x="76" y="10"/>
                  </a:lnTo>
                  <a:lnTo>
                    <a:pt x="77" y="9"/>
                  </a:lnTo>
                  <a:lnTo>
                    <a:pt x="77" y="11"/>
                  </a:lnTo>
                  <a:lnTo>
                    <a:pt x="77" y="8"/>
                  </a:lnTo>
                  <a:lnTo>
                    <a:pt x="78" y="8"/>
                  </a:lnTo>
                  <a:lnTo>
                    <a:pt x="78" y="10"/>
                  </a:lnTo>
                  <a:lnTo>
                    <a:pt x="79" y="9"/>
                  </a:lnTo>
                  <a:lnTo>
                    <a:pt x="79" y="10"/>
                  </a:lnTo>
                  <a:lnTo>
                    <a:pt x="80" y="10"/>
                  </a:lnTo>
                  <a:lnTo>
                    <a:pt x="81" y="10"/>
                  </a:lnTo>
                  <a:lnTo>
                    <a:pt x="82" y="9"/>
                  </a:lnTo>
                  <a:lnTo>
                    <a:pt x="82" y="10"/>
                  </a:lnTo>
                  <a:lnTo>
                    <a:pt x="83" y="9"/>
                  </a:lnTo>
                  <a:lnTo>
                    <a:pt x="83" y="8"/>
                  </a:lnTo>
                  <a:lnTo>
                    <a:pt x="83" y="10"/>
                  </a:lnTo>
                  <a:lnTo>
                    <a:pt x="83" y="9"/>
                  </a:lnTo>
                  <a:lnTo>
                    <a:pt x="84" y="10"/>
                  </a:lnTo>
                  <a:lnTo>
                    <a:pt x="85" y="10"/>
                  </a:lnTo>
                  <a:lnTo>
                    <a:pt x="85" y="9"/>
                  </a:lnTo>
                  <a:lnTo>
                    <a:pt x="85" y="10"/>
                  </a:lnTo>
                  <a:lnTo>
                    <a:pt x="86" y="8"/>
                  </a:lnTo>
                  <a:lnTo>
                    <a:pt x="86" y="9"/>
                  </a:lnTo>
                  <a:lnTo>
                    <a:pt x="86" y="10"/>
                  </a:lnTo>
                  <a:lnTo>
                    <a:pt x="87" y="10"/>
                  </a:lnTo>
                  <a:lnTo>
                    <a:pt x="87" y="9"/>
                  </a:lnTo>
                  <a:lnTo>
                    <a:pt x="87" y="10"/>
                  </a:lnTo>
                  <a:lnTo>
                    <a:pt x="88" y="9"/>
                  </a:lnTo>
                  <a:lnTo>
                    <a:pt x="88" y="10"/>
                  </a:lnTo>
                  <a:lnTo>
                    <a:pt x="88"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223" name="Group 71"/>
          <p:cNvGrpSpPr>
            <a:grpSpLocks/>
          </p:cNvGrpSpPr>
          <p:nvPr/>
        </p:nvGrpSpPr>
        <p:grpSpPr bwMode="auto">
          <a:xfrm>
            <a:off x="4476750" y="6005513"/>
            <a:ext cx="1030288" cy="565150"/>
            <a:chOff x="3182" y="3314"/>
            <a:chExt cx="649" cy="356"/>
          </a:xfrm>
        </p:grpSpPr>
        <p:sp>
          <p:nvSpPr>
            <p:cNvPr id="32912" name="Freeform 72"/>
            <p:cNvSpPr>
              <a:spLocks/>
            </p:cNvSpPr>
            <p:nvPr/>
          </p:nvSpPr>
          <p:spPr bwMode="auto">
            <a:xfrm>
              <a:off x="3269" y="3328"/>
              <a:ext cx="562" cy="342"/>
            </a:xfrm>
            <a:custGeom>
              <a:avLst/>
              <a:gdLst>
                <a:gd name="T0" fmla="*/ 1 w 992"/>
                <a:gd name="T1" fmla="*/ 2534 h 284"/>
                <a:gd name="T2" fmla="*/ 1 w 992"/>
                <a:gd name="T3" fmla="*/ 2583 h 284"/>
                <a:gd name="T4" fmla="*/ 1 w 992"/>
                <a:gd name="T5" fmla="*/ 2642 h 284"/>
                <a:gd name="T6" fmla="*/ 1 w 992"/>
                <a:gd name="T7" fmla="*/ 2358 h 284"/>
                <a:gd name="T8" fmla="*/ 1 w 992"/>
                <a:gd name="T9" fmla="*/ 2316 h 284"/>
                <a:gd name="T10" fmla="*/ 1 w 992"/>
                <a:gd name="T11" fmla="*/ 2194 h 284"/>
                <a:gd name="T12" fmla="*/ 1 w 992"/>
                <a:gd name="T13" fmla="*/ 2194 h 284"/>
                <a:gd name="T14" fmla="*/ 1 w 992"/>
                <a:gd name="T15" fmla="*/ 2081 h 284"/>
                <a:gd name="T16" fmla="*/ 1 w 992"/>
                <a:gd name="T17" fmla="*/ 2081 h 284"/>
                <a:gd name="T18" fmla="*/ 1 w 992"/>
                <a:gd name="T19" fmla="*/ 2081 h 284"/>
                <a:gd name="T20" fmla="*/ 1 w 992"/>
                <a:gd name="T21" fmla="*/ 1907 h 284"/>
                <a:gd name="T22" fmla="*/ 1 w 992"/>
                <a:gd name="T23" fmla="*/ 1853 h 284"/>
                <a:gd name="T24" fmla="*/ 1 w 992"/>
                <a:gd name="T25" fmla="*/ 1853 h 284"/>
                <a:gd name="T26" fmla="*/ 1 w 992"/>
                <a:gd name="T27" fmla="*/ 1738 h 284"/>
                <a:gd name="T28" fmla="*/ 1 w 992"/>
                <a:gd name="T29" fmla="*/ 1794 h 284"/>
                <a:gd name="T30" fmla="*/ 1 w 992"/>
                <a:gd name="T31" fmla="*/ 1738 h 284"/>
                <a:gd name="T32" fmla="*/ 1 w 992"/>
                <a:gd name="T33" fmla="*/ 1738 h 284"/>
                <a:gd name="T34" fmla="*/ 1 w 992"/>
                <a:gd name="T35" fmla="*/ 1688 h 284"/>
                <a:gd name="T36" fmla="*/ 1 w 992"/>
                <a:gd name="T37" fmla="*/ 1794 h 284"/>
                <a:gd name="T38" fmla="*/ 1 w 992"/>
                <a:gd name="T39" fmla="*/ 1688 h 284"/>
                <a:gd name="T40" fmla="*/ 1 w 992"/>
                <a:gd name="T41" fmla="*/ 1626 h 284"/>
                <a:gd name="T42" fmla="*/ 1 w 992"/>
                <a:gd name="T43" fmla="*/ 1576 h 284"/>
                <a:gd name="T44" fmla="*/ 1 w 992"/>
                <a:gd name="T45" fmla="*/ 1688 h 284"/>
                <a:gd name="T46" fmla="*/ 1 w 992"/>
                <a:gd name="T47" fmla="*/ 1688 h 284"/>
                <a:gd name="T48" fmla="*/ 1 w 992"/>
                <a:gd name="T49" fmla="*/ 1513 h 284"/>
                <a:gd name="T50" fmla="*/ 1 w 992"/>
                <a:gd name="T51" fmla="*/ 1576 h 284"/>
                <a:gd name="T52" fmla="*/ 1 w 992"/>
                <a:gd name="T53" fmla="*/ 1626 h 284"/>
                <a:gd name="T54" fmla="*/ 1 w 992"/>
                <a:gd name="T55" fmla="*/ 1576 h 284"/>
                <a:gd name="T56" fmla="*/ 1 w 992"/>
                <a:gd name="T57" fmla="*/ 1576 h 284"/>
                <a:gd name="T58" fmla="*/ 1 w 992"/>
                <a:gd name="T59" fmla="*/ 1513 h 284"/>
                <a:gd name="T60" fmla="*/ 1 w 992"/>
                <a:gd name="T61" fmla="*/ 1576 h 284"/>
                <a:gd name="T62" fmla="*/ 1 w 992"/>
                <a:gd name="T63" fmla="*/ 1513 h 284"/>
                <a:gd name="T64" fmla="*/ 1 w 992"/>
                <a:gd name="T65" fmla="*/ 1463 h 284"/>
                <a:gd name="T66" fmla="*/ 1 w 992"/>
                <a:gd name="T67" fmla="*/ 1463 h 284"/>
                <a:gd name="T68" fmla="*/ 1 w 992"/>
                <a:gd name="T69" fmla="*/ 1513 h 284"/>
                <a:gd name="T70" fmla="*/ 1 w 992"/>
                <a:gd name="T71" fmla="*/ 1463 h 284"/>
                <a:gd name="T72" fmla="*/ 1 w 992"/>
                <a:gd name="T73" fmla="*/ 1463 h 284"/>
                <a:gd name="T74" fmla="*/ 1 w 992"/>
                <a:gd name="T75" fmla="*/ 1463 h 284"/>
                <a:gd name="T76" fmla="*/ 1 w 992"/>
                <a:gd name="T77" fmla="*/ 1463 h 284"/>
                <a:gd name="T78" fmla="*/ 1 w 992"/>
                <a:gd name="T79" fmla="*/ 1463 h 284"/>
                <a:gd name="T80" fmla="*/ 1 w 992"/>
                <a:gd name="T81" fmla="*/ 1463 h 284"/>
                <a:gd name="T82" fmla="*/ 1 w 992"/>
                <a:gd name="T83" fmla="*/ 1463 h 284"/>
                <a:gd name="T84" fmla="*/ 1 w 992"/>
                <a:gd name="T85" fmla="*/ 1463 h 284"/>
                <a:gd name="T86" fmla="*/ 1 w 992"/>
                <a:gd name="T87" fmla="*/ 1463 h 284"/>
                <a:gd name="T88" fmla="*/ 1 w 992"/>
                <a:gd name="T89" fmla="*/ 1463 h 284"/>
                <a:gd name="T90" fmla="*/ 1 w 992"/>
                <a:gd name="T91" fmla="*/ 1350 h 284"/>
                <a:gd name="T92" fmla="*/ 1 w 992"/>
                <a:gd name="T93" fmla="*/ 1463 h 284"/>
                <a:gd name="T94" fmla="*/ 1 w 992"/>
                <a:gd name="T95" fmla="*/ 1463 h 284"/>
                <a:gd name="T96" fmla="*/ 1 w 992"/>
                <a:gd name="T97" fmla="*/ 1513 h 284"/>
                <a:gd name="T98" fmla="*/ 1 w 992"/>
                <a:gd name="T99" fmla="*/ 1350 h 284"/>
                <a:gd name="T100" fmla="*/ 1 w 992"/>
                <a:gd name="T101" fmla="*/ 1463 h 284"/>
                <a:gd name="T102" fmla="*/ 1 w 992"/>
                <a:gd name="T103" fmla="*/ 1463 h 284"/>
                <a:gd name="T104" fmla="*/ 1 w 992"/>
                <a:gd name="T105" fmla="*/ 1350 h 284"/>
                <a:gd name="T106" fmla="*/ 1 w 992"/>
                <a:gd name="T107" fmla="*/ 1350 h 284"/>
                <a:gd name="T108" fmla="*/ 1 w 992"/>
                <a:gd name="T109" fmla="*/ 1350 h 284"/>
                <a:gd name="T110" fmla="*/ 1 w 992"/>
                <a:gd name="T111" fmla="*/ 1350 h 284"/>
                <a:gd name="T112" fmla="*/ 1 w 992"/>
                <a:gd name="T113" fmla="*/ 1350 h 284"/>
                <a:gd name="T114" fmla="*/ 1 w 992"/>
                <a:gd name="T115" fmla="*/ 1350 h 284"/>
                <a:gd name="T116" fmla="*/ 1 w 992"/>
                <a:gd name="T117" fmla="*/ 1350 h 284"/>
                <a:gd name="T118" fmla="*/ 1 w 992"/>
                <a:gd name="T119" fmla="*/ 1285 h 284"/>
                <a:gd name="T120" fmla="*/ 1 w 992"/>
                <a:gd name="T121" fmla="*/ 1285 h 284"/>
                <a:gd name="T122" fmla="*/ 1 w 992"/>
                <a:gd name="T123" fmla="*/ 1350 h 284"/>
                <a:gd name="T124" fmla="*/ 1 w 992"/>
                <a:gd name="T125" fmla="*/ 1285 h 2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92" h="284">
                  <a:moveTo>
                    <a:pt x="0" y="0"/>
                  </a:moveTo>
                  <a:lnTo>
                    <a:pt x="0" y="24"/>
                  </a:lnTo>
                  <a:lnTo>
                    <a:pt x="0" y="48"/>
                  </a:lnTo>
                  <a:lnTo>
                    <a:pt x="0" y="85"/>
                  </a:lnTo>
                  <a:lnTo>
                    <a:pt x="4" y="115"/>
                  </a:lnTo>
                  <a:lnTo>
                    <a:pt x="4" y="145"/>
                  </a:lnTo>
                  <a:lnTo>
                    <a:pt x="4" y="187"/>
                  </a:lnTo>
                  <a:lnTo>
                    <a:pt x="4" y="199"/>
                  </a:lnTo>
                  <a:lnTo>
                    <a:pt x="4" y="218"/>
                  </a:lnTo>
                  <a:lnTo>
                    <a:pt x="9" y="236"/>
                  </a:lnTo>
                  <a:lnTo>
                    <a:pt x="9" y="242"/>
                  </a:lnTo>
                  <a:lnTo>
                    <a:pt x="9" y="248"/>
                  </a:lnTo>
                  <a:lnTo>
                    <a:pt x="9" y="254"/>
                  </a:lnTo>
                  <a:lnTo>
                    <a:pt x="13" y="260"/>
                  </a:lnTo>
                  <a:lnTo>
                    <a:pt x="13" y="272"/>
                  </a:lnTo>
                  <a:lnTo>
                    <a:pt x="17" y="272"/>
                  </a:lnTo>
                  <a:lnTo>
                    <a:pt x="17" y="260"/>
                  </a:lnTo>
                  <a:lnTo>
                    <a:pt x="17" y="272"/>
                  </a:lnTo>
                  <a:lnTo>
                    <a:pt x="21" y="272"/>
                  </a:lnTo>
                  <a:lnTo>
                    <a:pt x="21" y="260"/>
                  </a:lnTo>
                  <a:lnTo>
                    <a:pt x="21" y="272"/>
                  </a:lnTo>
                  <a:lnTo>
                    <a:pt x="21" y="260"/>
                  </a:lnTo>
                  <a:lnTo>
                    <a:pt x="26" y="278"/>
                  </a:lnTo>
                  <a:lnTo>
                    <a:pt x="26" y="284"/>
                  </a:lnTo>
                  <a:lnTo>
                    <a:pt x="26" y="260"/>
                  </a:lnTo>
                  <a:lnTo>
                    <a:pt x="26" y="278"/>
                  </a:lnTo>
                  <a:lnTo>
                    <a:pt x="30" y="278"/>
                  </a:lnTo>
                  <a:lnTo>
                    <a:pt x="30" y="272"/>
                  </a:lnTo>
                  <a:lnTo>
                    <a:pt x="34" y="284"/>
                  </a:lnTo>
                  <a:lnTo>
                    <a:pt x="34" y="272"/>
                  </a:lnTo>
                  <a:lnTo>
                    <a:pt x="38" y="272"/>
                  </a:lnTo>
                  <a:lnTo>
                    <a:pt x="38" y="260"/>
                  </a:lnTo>
                  <a:lnTo>
                    <a:pt x="38" y="272"/>
                  </a:lnTo>
                  <a:lnTo>
                    <a:pt x="43" y="278"/>
                  </a:lnTo>
                  <a:lnTo>
                    <a:pt x="43" y="272"/>
                  </a:lnTo>
                  <a:lnTo>
                    <a:pt x="43" y="260"/>
                  </a:lnTo>
                  <a:lnTo>
                    <a:pt x="43" y="284"/>
                  </a:lnTo>
                  <a:lnTo>
                    <a:pt x="47" y="260"/>
                  </a:lnTo>
                  <a:lnTo>
                    <a:pt x="47" y="272"/>
                  </a:lnTo>
                  <a:lnTo>
                    <a:pt x="47" y="260"/>
                  </a:lnTo>
                  <a:lnTo>
                    <a:pt x="51" y="260"/>
                  </a:lnTo>
                  <a:lnTo>
                    <a:pt x="51" y="272"/>
                  </a:lnTo>
                  <a:lnTo>
                    <a:pt x="51" y="260"/>
                  </a:lnTo>
                  <a:lnTo>
                    <a:pt x="55" y="260"/>
                  </a:lnTo>
                  <a:lnTo>
                    <a:pt x="55" y="272"/>
                  </a:lnTo>
                  <a:lnTo>
                    <a:pt x="60" y="260"/>
                  </a:lnTo>
                  <a:lnTo>
                    <a:pt x="60" y="254"/>
                  </a:lnTo>
                  <a:lnTo>
                    <a:pt x="64" y="260"/>
                  </a:lnTo>
                  <a:lnTo>
                    <a:pt x="64" y="254"/>
                  </a:lnTo>
                  <a:lnTo>
                    <a:pt x="64" y="248"/>
                  </a:lnTo>
                  <a:lnTo>
                    <a:pt x="68" y="248"/>
                  </a:lnTo>
                  <a:lnTo>
                    <a:pt x="68" y="260"/>
                  </a:lnTo>
                  <a:lnTo>
                    <a:pt x="68" y="254"/>
                  </a:lnTo>
                  <a:lnTo>
                    <a:pt x="68" y="248"/>
                  </a:lnTo>
                  <a:lnTo>
                    <a:pt x="68" y="254"/>
                  </a:lnTo>
                  <a:lnTo>
                    <a:pt x="72" y="260"/>
                  </a:lnTo>
                  <a:lnTo>
                    <a:pt x="72" y="248"/>
                  </a:lnTo>
                  <a:lnTo>
                    <a:pt x="72" y="242"/>
                  </a:lnTo>
                  <a:lnTo>
                    <a:pt x="77" y="248"/>
                  </a:lnTo>
                  <a:lnTo>
                    <a:pt x="77" y="242"/>
                  </a:lnTo>
                  <a:lnTo>
                    <a:pt x="77" y="254"/>
                  </a:lnTo>
                  <a:lnTo>
                    <a:pt x="81" y="242"/>
                  </a:lnTo>
                  <a:lnTo>
                    <a:pt x="81" y="248"/>
                  </a:lnTo>
                  <a:lnTo>
                    <a:pt x="81" y="242"/>
                  </a:lnTo>
                  <a:lnTo>
                    <a:pt x="81" y="248"/>
                  </a:lnTo>
                  <a:lnTo>
                    <a:pt x="85" y="248"/>
                  </a:lnTo>
                  <a:lnTo>
                    <a:pt x="85" y="242"/>
                  </a:lnTo>
                  <a:lnTo>
                    <a:pt x="89" y="236"/>
                  </a:lnTo>
                  <a:lnTo>
                    <a:pt x="89" y="242"/>
                  </a:lnTo>
                  <a:lnTo>
                    <a:pt x="89" y="236"/>
                  </a:lnTo>
                  <a:lnTo>
                    <a:pt x="89" y="254"/>
                  </a:lnTo>
                  <a:lnTo>
                    <a:pt x="94" y="236"/>
                  </a:lnTo>
                  <a:lnTo>
                    <a:pt x="94" y="254"/>
                  </a:lnTo>
                  <a:lnTo>
                    <a:pt x="94" y="242"/>
                  </a:lnTo>
                  <a:lnTo>
                    <a:pt x="98" y="242"/>
                  </a:lnTo>
                  <a:lnTo>
                    <a:pt x="98" y="236"/>
                  </a:lnTo>
                  <a:lnTo>
                    <a:pt x="98" y="242"/>
                  </a:lnTo>
                  <a:lnTo>
                    <a:pt x="98" y="236"/>
                  </a:lnTo>
                  <a:lnTo>
                    <a:pt x="102" y="236"/>
                  </a:lnTo>
                  <a:lnTo>
                    <a:pt x="102" y="242"/>
                  </a:lnTo>
                  <a:lnTo>
                    <a:pt x="102" y="236"/>
                  </a:lnTo>
                  <a:lnTo>
                    <a:pt x="102" y="230"/>
                  </a:lnTo>
                  <a:lnTo>
                    <a:pt x="106" y="236"/>
                  </a:lnTo>
                  <a:lnTo>
                    <a:pt x="106" y="230"/>
                  </a:lnTo>
                  <a:lnTo>
                    <a:pt x="111" y="230"/>
                  </a:lnTo>
                  <a:lnTo>
                    <a:pt x="111" y="236"/>
                  </a:lnTo>
                  <a:lnTo>
                    <a:pt x="111" y="230"/>
                  </a:lnTo>
                  <a:lnTo>
                    <a:pt x="115" y="236"/>
                  </a:lnTo>
                  <a:lnTo>
                    <a:pt x="115" y="230"/>
                  </a:lnTo>
                  <a:lnTo>
                    <a:pt x="115" y="224"/>
                  </a:lnTo>
                  <a:lnTo>
                    <a:pt x="119" y="224"/>
                  </a:lnTo>
                  <a:lnTo>
                    <a:pt x="123" y="218"/>
                  </a:lnTo>
                  <a:lnTo>
                    <a:pt x="123" y="224"/>
                  </a:lnTo>
                  <a:lnTo>
                    <a:pt x="123" y="218"/>
                  </a:lnTo>
                  <a:lnTo>
                    <a:pt x="128" y="230"/>
                  </a:lnTo>
                  <a:lnTo>
                    <a:pt x="128" y="218"/>
                  </a:lnTo>
                  <a:lnTo>
                    <a:pt x="128" y="224"/>
                  </a:lnTo>
                  <a:lnTo>
                    <a:pt x="128" y="211"/>
                  </a:lnTo>
                  <a:lnTo>
                    <a:pt x="132" y="211"/>
                  </a:lnTo>
                  <a:lnTo>
                    <a:pt x="132" y="218"/>
                  </a:lnTo>
                  <a:lnTo>
                    <a:pt x="132" y="205"/>
                  </a:lnTo>
                  <a:lnTo>
                    <a:pt x="132" y="218"/>
                  </a:lnTo>
                  <a:lnTo>
                    <a:pt x="132" y="224"/>
                  </a:lnTo>
                  <a:lnTo>
                    <a:pt x="136" y="218"/>
                  </a:lnTo>
                  <a:lnTo>
                    <a:pt x="136" y="205"/>
                  </a:lnTo>
                  <a:lnTo>
                    <a:pt x="136" y="224"/>
                  </a:lnTo>
                  <a:lnTo>
                    <a:pt x="136" y="218"/>
                  </a:lnTo>
                  <a:lnTo>
                    <a:pt x="140" y="211"/>
                  </a:lnTo>
                  <a:lnTo>
                    <a:pt x="140" y="218"/>
                  </a:lnTo>
                  <a:lnTo>
                    <a:pt x="140" y="211"/>
                  </a:lnTo>
                  <a:lnTo>
                    <a:pt x="140" y="224"/>
                  </a:lnTo>
                  <a:lnTo>
                    <a:pt x="140" y="211"/>
                  </a:lnTo>
                  <a:lnTo>
                    <a:pt x="145" y="218"/>
                  </a:lnTo>
                  <a:lnTo>
                    <a:pt x="145" y="205"/>
                  </a:lnTo>
                  <a:lnTo>
                    <a:pt x="145" y="218"/>
                  </a:lnTo>
                  <a:lnTo>
                    <a:pt x="145" y="224"/>
                  </a:lnTo>
                  <a:lnTo>
                    <a:pt x="149" y="211"/>
                  </a:lnTo>
                  <a:lnTo>
                    <a:pt x="149" y="205"/>
                  </a:lnTo>
                  <a:lnTo>
                    <a:pt x="149" y="218"/>
                  </a:lnTo>
                  <a:lnTo>
                    <a:pt x="149" y="211"/>
                  </a:lnTo>
                  <a:lnTo>
                    <a:pt x="153" y="211"/>
                  </a:lnTo>
                  <a:lnTo>
                    <a:pt x="153" y="224"/>
                  </a:lnTo>
                  <a:lnTo>
                    <a:pt x="153" y="205"/>
                  </a:lnTo>
                  <a:lnTo>
                    <a:pt x="153" y="211"/>
                  </a:lnTo>
                  <a:lnTo>
                    <a:pt x="157" y="211"/>
                  </a:lnTo>
                  <a:lnTo>
                    <a:pt x="157" y="205"/>
                  </a:lnTo>
                  <a:lnTo>
                    <a:pt x="157" y="218"/>
                  </a:lnTo>
                  <a:lnTo>
                    <a:pt x="162" y="218"/>
                  </a:lnTo>
                  <a:lnTo>
                    <a:pt x="162" y="205"/>
                  </a:lnTo>
                  <a:lnTo>
                    <a:pt x="162" y="211"/>
                  </a:lnTo>
                  <a:lnTo>
                    <a:pt x="166" y="205"/>
                  </a:lnTo>
                  <a:lnTo>
                    <a:pt x="166" y="211"/>
                  </a:lnTo>
                  <a:lnTo>
                    <a:pt x="166" y="205"/>
                  </a:lnTo>
                  <a:lnTo>
                    <a:pt x="170" y="211"/>
                  </a:lnTo>
                  <a:lnTo>
                    <a:pt x="170" y="205"/>
                  </a:lnTo>
                  <a:lnTo>
                    <a:pt x="170" y="211"/>
                  </a:lnTo>
                  <a:lnTo>
                    <a:pt x="170" y="205"/>
                  </a:lnTo>
                  <a:lnTo>
                    <a:pt x="174" y="199"/>
                  </a:lnTo>
                  <a:lnTo>
                    <a:pt x="174" y="205"/>
                  </a:lnTo>
                  <a:lnTo>
                    <a:pt x="174" y="199"/>
                  </a:lnTo>
                  <a:lnTo>
                    <a:pt x="179" y="205"/>
                  </a:lnTo>
                  <a:lnTo>
                    <a:pt x="179" y="199"/>
                  </a:lnTo>
                  <a:lnTo>
                    <a:pt x="183" y="193"/>
                  </a:lnTo>
                  <a:lnTo>
                    <a:pt x="183" y="199"/>
                  </a:lnTo>
                  <a:lnTo>
                    <a:pt x="183" y="205"/>
                  </a:lnTo>
                  <a:lnTo>
                    <a:pt x="187" y="205"/>
                  </a:lnTo>
                  <a:lnTo>
                    <a:pt x="187" y="193"/>
                  </a:lnTo>
                  <a:lnTo>
                    <a:pt x="187" y="199"/>
                  </a:lnTo>
                  <a:lnTo>
                    <a:pt x="187" y="205"/>
                  </a:lnTo>
                  <a:lnTo>
                    <a:pt x="191" y="193"/>
                  </a:lnTo>
                  <a:lnTo>
                    <a:pt x="191" y="211"/>
                  </a:lnTo>
                  <a:lnTo>
                    <a:pt x="191" y="193"/>
                  </a:lnTo>
                  <a:lnTo>
                    <a:pt x="191" y="199"/>
                  </a:lnTo>
                  <a:lnTo>
                    <a:pt x="196" y="193"/>
                  </a:lnTo>
                  <a:lnTo>
                    <a:pt x="196" y="187"/>
                  </a:lnTo>
                  <a:lnTo>
                    <a:pt x="200" y="199"/>
                  </a:lnTo>
                  <a:lnTo>
                    <a:pt x="200" y="193"/>
                  </a:lnTo>
                  <a:lnTo>
                    <a:pt x="200" y="199"/>
                  </a:lnTo>
                  <a:lnTo>
                    <a:pt x="204" y="193"/>
                  </a:lnTo>
                  <a:lnTo>
                    <a:pt x="204" y="199"/>
                  </a:lnTo>
                  <a:lnTo>
                    <a:pt x="204" y="187"/>
                  </a:lnTo>
                  <a:lnTo>
                    <a:pt x="208" y="205"/>
                  </a:lnTo>
                  <a:lnTo>
                    <a:pt x="208" y="193"/>
                  </a:lnTo>
                  <a:lnTo>
                    <a:pt x="208" y="199"/>
                  </a:lnTo>
                  <a:lnTo>
                    <a:pt x="213" y="193"/>
                  </a:lnTo>
                  <a:lnTo>
                    <a:pt x="213" y="199"/>
                  </a:lnTo>
                  <a:lnTo>
                    <a:pt x="213" y="187"/>
                  </a:lnTo>
                  <a:lnTo>
                    <a:pt x="217" y="187"/>
                  </a:lnTo>
                  <a:lnTo>
                    <a:pt x="217" y="199"/>
                  </a:lnTo>
                  <a:lnTo>
                    <a:pt x="217" y="187"/>
                  </a:lnTo>
                  <a:lnTo>
                    <a:pt x="221" y="181"/>
                  </a:lnTo>
                  <a:lnTo>
                    <a:pt x="221" y="193"/>
                  </a:lnTo>
                  <a:lnTo>
                    <a:pt x="221" y="187"/>
                  </a:lnTo>
                  <a:lnTo>
                    <a:pt x="225" y="187"/>
                  </a:lnTo>
                  <a:lnTo>
                    <a:pt x="225" y="181"/>
                  </a:lnTo>
                  <a:lnTo>
                    <a:pt x="225" y="187"/>
                  </a:lnTo>
                  <a:lnTo>
                    <a:pt x="230" y="187"/>
                  </a:lnTo>
                  <a:lnTo>
                    <a:pt x="230" y="193"/>
                  </a:lnTo>
                  <a:lnTo>
                    <a:pt x="230" y="187"/>
                  </a:lnTo>
                  <a:lnTo>
                    <a:pt x="234" y="187"/>
                  </a:lnTo>
                  <a:lnTo>
                    <a:pt x="238" y="187"/>
                  </a:lnTo>
                  <a:lnTo>
                    <a:pt x="242" y="187"/>
                  </a:lnTo>
                  <a:lnTo>
                    <a:pt x="247" y="187"/>
                  </a:lnTo>
                  <a:lnTo>
                    <a:pt x="247" y="193"/>
                  </a:lnTo>
                  <a:lnTo>
                    <a:pt x="247" y="181"/>
                  </a:lnTo>
                  <a:lnTo>
                    <a:pt x="247" y="199"/>
                  </a:lnTo>
                  <a:lnTo>
                    <a:pt x="251" y="187"/>
                  </a:lnTo>
                  <a:lnTo>
                    <a:pt x="251" y="193"/>
                  </a:lnTo>
                  <a:lnTo>
                    <a:pt x="251" y="181"/>
                  </a:lnTo>
                  <a:lnTo>
                    <a:pt x="255" y="199"/>
                  </a:lnTo>
                  <a:lnTo>
                    <a:pt x="255" y="187"/>
                  </a:lnTo>
                  <a:lnTo>
                    <a:pt x="259" y="181"/>
                  </a:lnTo>
                  <a:lnTo>
                    <a:pt x="259" y="187"/>
                  </a:lnTo>
                  <a:lnTo>
                    <a:pt x="259" y="193"/>
                  </a:lnTo>
                  <a:lnTo>
                    <a:pt x="264" y="181"/>
                  </a:lnTo>
                  <a:lnTo>
                    <a:pt x="264" y="199"/>
                  </a:lnTo>
                  <a:lnTo>
                    <a:pt x="264" y="169"/>
                  </a:lnTo>
                  <a:lnTo>
                    <a:pt x="264" y="175"/>
                  </a:lnTo>
                  <a:lnTo>
                    <a:pt x="268" y="193"/>
                  </a:lnTo>
                  <a:lnTo>
                    <a:pt x="268" y="181"/>
                  </a:lnTo>
                  <a:lnTo>
                    <a:pt x="268" y="187"/>
                  </a:lnTo>
                  <a:lnTo>
                    <a:pt x="272" y="181"/>
                  </a:lnTo>
                  <a:lnTo>
                    <a:pt x="272" y="175"/>
                  </a:lnTo>
                  <a:lnTo>
                    <a:pt x="276" y="175"/>
                  </a:lnTo>
                  <a:lnTo>
                    <a:pt x="276" y="181"/>
                  </a:lnTo>
                  <a:lnTo>
                    <a:pt x="276" y="187"/>
                  </a:lnTo>
                  <a:lnTo>
                    <a:pt x="281" y="181"/>
                  </a:lnTo>
                  <a:lnTo>
                    <a:pt x="281" y="175"/>
                  </a:lnTo>
                  <a:lnTo>
                    <a:pt x="281" y="187"/>
                  </a:lnTo>
                  <a:lnTo>
                    <a:pt x="281" y="175"/>
                  </a:lnTo>
                  <a:lnTo>
                    <a:pt x="285" y="181"/>
                  </a:lnTo>
                  <a:lnTo>
                    <a:pt x="285" y="187"/>
                  </a:lnTo>
                  <a:lnTo>
                    <a:pt x="289" y="187"/>
                  </a:lnTo>
                  <a:lnTo>
                    <a:pt x="289" y="175"/>
                  </a:lnTo>
                  <a:lnTo>
                    <a:pt x="289" y="181"/>
                  </a:lnTo>
                  <a:lnTo>
                    <a:pt x="289" y="193"/>
                  </a:lnTo>
                  <a:lnTo>
                    <a:pt x="293" y="187"/>
                  </a:lnTo>
                  <a:lnTo>
                    <a:pt x="293" y="175"/>
                  </a:lnTo>
                  <a:lnTo>
                    <a:pt x="298" y="187"/>
                  </a:lnTo>
                  <a:lnTo>
                    <a:pt x="298" y="181"/>
                  </a:lnTo>
                  <a:lnTo>
                    <a:pt x="302" y="175"/>
                  </a:lnTo>
                  <a:lnTo>
                    <a:pt x="302" y="181"/>
                  </a:lnTo>
                  <a:lnTo>
                    <a:pt x="302" y="175"/>
                  </a:lnTo>
                  <a:lnTo>
                    <a:pt x="302" y="181"/>
                  </a:lnTo>
                  <a:lnTo>
                    <a:pt x="306" y="181"/>
                  </a:lnTo>
                  <a:lnTo>
                    <a:pt x="306" y="169"/>
                  </a:lnTo>
                  <a:lnTo>
                    <a:pt x="306" y="181"/>
                  </a:lnTo>
                  <a:lnTo>
                    <a:pt x="306" y="175"/>
                  </a:lnTo>
                  <a:lnTo>
                    <a:pt x="310" y="175"/>
                  </a:lnTo>
                  <a:lnTo>
                    <a:pt x="310" y="181"/>
                  </a:lnTo>
                  <a:lnTo>
                    <a:pt x="310" y="187"/>
                  </a:lnTo>
                  <a:lnTo>
                    <a:pt x="310" y="175"/>
                  </a:lnTo>
                  <a:lnTo>
                    <a:pt x="315" y="175"/>
                  </a:lnTo>
                  <a:lnTo>
                    <a:pt x="315" y="181"/>
                  </a:lnTo>
                  <a:lnTo>
                    <a:pt x="315" y="175"/>
                  </a:lnTo>
                  <a:lnTo>
                    <a:pt x="315" y="169"/>
                  </a:lnTo>
                  <a:lnTo>
                    <a:pt x="319" y="181"/>
                  </a:lnTo>
                  <a:lnTo>
                    <a:pt x="319" y="175"/>
                  </a:lnTo>
                  <a:lnTo>
                    <a:pt x="319" y="181"/>
                  </a:lnTo>
                  <a:lnTo>
                    <a:pt x="319" y="169"/>
                  </a:lnTo>
                  <a:lnTo>
                    <a:pt x="323" y="181"/>
                  </a:lnTo>
                  <a:lnTo>
                    <a:pt x="323" y="175"/>
                  </a:lnTo>
                  <a:lnTo>
                    <a:pt x="323" y="169"/>
                  </a:lnTo>
                  <a:lnTo>
                    <a:pt x="323" y="181"/>
                  </a:lnTo>
                  <a:lnTo>
                    <a:pt x="323" y="169"/>
                  </a:lnTo>
                  <a:lnTo>
                    <a:pt x="327" y="175"/>
                  </a:lnTo>
                  <a:lnTo>
                    <a:pt x="327" y="169"/>
                  </a:lnTo>
                  <a:lnTo>
                    <a:pt x="327" y="175"/>
                  </a:lnTo>
                  <a:lnTo>
                    <a:pt x="332" y="175"/>
                  </a:lnTo>
                  <a:lnTo>
                    <a:pt x="332" y="169"/>
                  </a:lnTo>
                  <a:lnTo>
                    <a:pt x="332" y="175"/>
                  </a:lnTo>
                  <a:lnTo>
                    <a:pt x="332" y="169"/>
                  </a:lnTo>
                  <a:lnTo>
                    <a:pt x="332" y="163"/>
                  </a:lnTo>
                  <a:lnTo>
                    <a:pt x="336" y="169"/>
                  </a:lnTo>
                  <a:lnTo>
                    <a:pt x="336" y="175"/>
                  </a:lnTo>
                  <a:lnTo>
                    <a:pt x="336" y="169"/>
                  </a:lnTo>
                  <a:lnTo>
                    <a:pt x="340" y="169"/>
                  </a:lnTo>
                  <a:lnTo>
                    <a:pt x="340" y="175"/>
                  </a:lnTo>
                  <a:lnTo>
                    <a:pt x="340" y="169"/>
                  </a:lnTo>
                  <a:lnTo>
                    <a:pt x="340" y="175"/>
                  </a:lnTo>
                  <a:lnTo>
                    <a:pt x="344" y="175"/>
                  </a:lnTo>
                  <a:lnTo>
                    <a:pt x="344" y="169"/>
                  </a:lnTo>
                  <a:lnTo>
                    <a:pt x="344" y="181"/>
                  </a:lnTo>
                  <a:lnTo>
                    <a:pt x="344" y="175"/>
                  </a:lnTo>
                  <a:lnTo>
                    <a:pt x="349" y="187"/>
                  </a:lnTo>
                  <a:lnTo>
                    <a:pt x="349" y="175"/>
                  </a:lnTo>
                  <a:lnTo>
                    <a:pt x="349" y="181"/>
                  </a:lnTo>
                  <a:lnTo>
                    <a:pt x="353" y="175"/>
                  </a:lnTo>
                  <a:lnTo>
                    <a:pt x="353" y="169"/>
                  </a:lnTo>
                  <a:lnTo>
                    <a:pt x="353" y="181"/>
                  </a:lnTo>
                  <a:lnTo>
                    <a:pt x="353" y="175"/>
                  </a:lnTo>
                  <a:lnTo>
                    <a:pt x="357" y="181"/>
                  </a:lnTo>
                  <a:lnTo>
                    <a:pt x="357" y="175"/>
                  </a:lnTo>
                  <a:lnTo>
                    <a:pt x="362" y="175"/>
                  </a:lnTo>
                  <a:lnTo>
                    <a:pt x="362" y="181"/>
                  </a:lnTo>
                  <a:lnTo>
                    <a:pt x="362" y="169"/>
                  </a:lnTo>
                  <a:lnTo>
                    <a:pt x="366" y="169"/>
                  </a:lnTo>
                  <a:lnTo>
                    <a:pt x="366" y="175"/>
                  </a:lnTo>
                  <a:lnTo>
                    <a:pt x="366" y="169"/>
                  </a:lnTo>
                  <a:lnTo>
                    <a:pt x="370" y="181"/>
                  </a:lnTo>
                  <a:lnTo>
                    <a:pt x="370" y="175"/>
                  </a:lnTo>
                  <a:lnTo>
                    <a:pt x="370" y="157"/>
                  </a:lnTo>
                  <a:lnTo>
                    <a:pt x="370" y="175"/>
                  </a:lnTo>
                  <a:lnTo>
                    <a:pt x="374" y="169"/>
                  </a:lnTo>
                  <a:lnTo>
                    <a:pt x="374" y="181"/>
                  </a:lnTo>
                  <a:lnTo>
                    <a:pt x="374" y="169"/>
                  </a:lnTo>
                  <a:lnTo>
                    <a:pt x="379" y="169"/>
                  </a:lnTo>
                  <a:lnTo>
                    <a:pt x="379" y="181"/>
                  </a:lnTo>
                  <a:lnTo>
                    <a:pt x="379" y="169"/>
                  </a:lnTo>
                  <a:lnTo>
                    <a:pt x="383" y="175"/>
                  </a:lnTo>
                  <a:lnTo>
                    <a:pt x="383" y="169"/>
                  </a:lnTo>
                  <a:lnTo>
                    <a:pt x="383" y="163"/>
                  </a:lnTo>
                  <a:lnTo>
                    <a:pt x="383" y="175"/>
                  </a:lnTo>
                  <a:lnTo>
                    <a:pt x="387" y="175"/>
                  </a:lnTo>
                  <a:lnTo>
                    <a:pt x="387" y="163"/>
                  </a:lnTo>
                  <a:lnTo>
                    <a:pt x="387" y="175"/>
                  </a:lnTo>
                  <a:lnTo>
                    <a:pt x="391" y="169"/>
                  </a:lnTo>
                  <a:lnTo>
                    <a:pt x="391" y="181"/>
                  </a:lnTo>
                  <a:lnTo>
                    <a:pt x="391" y="175"/>
                  </a:lnTo>
                  <a:lnTo>
                    <a:pt x="396" y="169"/>
                  </a:lnTo>
                  <a:lnTo>
                    <a:pt x="396" y="175"/>
                  </a:lnTo>
                  <a:lnTo>
                    <a:pt x="396" y="169"/>
                  </a:lnTo>
                  <a:lnTo>
                    <a:pt x="396" y="175"/>
                  </a:lnTo>
                  <a:lnTo>
                    <a:pt x="400" y="175"/>
                  </a:lnTo>
                  <a:lnTo>
                    <a:pt x="400" y="169"/>
                  </a:lnTo>
                  <a:lnTo>
                    <a:pt x="400" y="163"/>
                  </a:lnTo>
                  <a:lnTo>
                    <a:pt x="404" y="163"/>
                  </a:lnTo>
                  <a:lnTo>
                    <a:pt x="404" y="175"/>
                  </a:lnTo>
                  <a:lnTo>
                    <a:pt x="404" y="169"/>
                  </a:lnTo>
                  <a:lnTo>
                    <a:pt x="404" y="175"/>
                  </a:lnTo>
                  <a:lnTo>
                    <a:pt x="404" y="163"/>
                  </a:lnTo>
                  <a:lnTo>
                    <a:pt x="408" y="187"/>
                  </a:lnTo>
                  <a:lnTo>
                    <a:pt x="408" y="175"/>
                  </a:lnTo>
                  <a:lnTo>
                    <a:pt x="408" y="169"/>
                  </a:lnTo>
                  <a:lnTo>
                    <a:pt x="408" y="163"/>
                  </a:lnTo>
                  <a:lnTo>
                    <a:pt x="413" y="187"/>
                  </a:lnTo>
                  <a:lnTo>
                    <a:pt x="413" y="175"/>
                  </a:lnTo>
                  <a:lnTo>
                    <a:pt x="413" y="169"/>
                  </a:lnTo>
                  <a:lnTo>
                    <a:pt x="413" y="163"/>
                  </a:lnTo>
                  <a:lnTo>
                    <a:pt x="417" y="175"/>
                  </a:lnTo>
                  <a:lnTo>
                    <a:pt x="417" y="163"/>
                  </a:lnTo>
                  <a:lnTo>
                    <a:pt x="417" y="169"/>
                  </a:lnTo>
                  <a:lnTo>
                    <a:pt x="421" y="163"/>
                  </a:lnTo>
                  <a:lnTo>
                    <a:pt x="421" y="169"/>
                  </a:lnTo>
                  <a:lnTo>
                    <a:pt x="421" y="163"/>
                  </a:lnTo>
                  <a:lnTo>
                    <a:pt x="425" y="175"/>
                  </a:lnTo>
                  <a:lnTo>
                    <a:pt x="425" y="169"/>
                  </a:lnTo>
                  <a:lnTo>
                    <a:pt x="425" y="163"/>
                  </a:lnTo>
                  <a:lnTo>
                    <a:pt x="425" y="169"/>
                  </a:lnTo>
                  <a:lnTo>
                    <a:pt x="430" y="163"/>
                  </a:lnTo>
                  <a:lnTo>
                    <a:pt x="430" y="169"/>
                  </a:lnTo>
                  <a:lnTo>
                    <a:pt x="430" y="175"/>
                  </a:lnTo>
                  <a:lnTo>
                    <a:pt x="434" y="169"/>
                  </a:lnTo>
                  <a:lnTo>
                    <a:pt x="438" y="163"/>
                  </a:lnTo>
                  <a:lnTo>
                    <a:pt x="438" y="157"/>
                  </a:lnTo>
                  <a:lnTo>
                    <a:pt x="438" y="163"/>
                  </a:lnTo>
                  <a:lnTo>
                    <a:pt x="438" y="175"/>
                  </a:lnTo>
                  <a:lnTo>
                    <a:pt x="438" y="163"/>
                  </a:lnTo>
                  <a:lnTo>
                    <a:pt x="442" y="175"/>
                  </a:lnTo>
                  <a:lnTo>
                    <a:pt x="442" y="169"/>
                  </a:lnTo>
                  <a:lnTo>
                    <a:pt x="442" y="157"/>
                  </a:lnTo>
                  <a:lnTo>
                    <a:pt x="442" y="163"/>
                  </a:lnTo>
                  <a:lnTo>
                    <a:pt x="447" y="163"/>
                  </a:lnTo>
                  <a:lnTo>
                    <a:pt x="447" y="169"/>
                  </a:lnTo>
                  <a:lnTo>
                    <a:pt x="447" y="163"/>
                  </a:lnTo>
                  <a:lnTo>
                    <a:pt x="451" y="163"/>
                  </a:lnTo>
                  <a:lnTo>
                    <a:pt x="451" y="169"/>
                  </a:lnTo>
                  <a:lnTo>
                    <a:pt x="451" y="157"/>
                  </a:lnTo>
                  <a:lnTo>
                    <a:pt x="455" y="157"/>
                  </a:lnTo>
                  <a:lnTo>
                    <a:pt x="455" y="163"/>
                  </a:lnTo>
                  <a:lnTo>
                    <a:pt x="455" y="157"/>
                  </a:lnTo>
                  <a:lnTo>
                    <a:pt x="459" y="163"/>
                  </a:lnTo>
                  <a:lnTo>
                    <a:pt x="459" y="175"/>
                  </a:lnTo>
                  <a:lnTo>
                    <a:pt x="459" y="169"/>
                  </a:lnTo>
                  <a:lnTo>
                    <a:pt x="459" y="157"/>
                  </a:lnTo>
                  <a:lnTo>
                    <a:pt x="459" y="163"/>
                  </a:lnTo>
                  <a:lnTo>
                    <a:pt x="464" y="157"/>
                  </a:lnTo>
                  <a:lnTo>
                    <a:pt x="464" y="163"/>
                  </a:lnTo>
                  <a:lnTo>
                    <a:pt x="464" y="157"/>
                  </a:lnTo>
                  <a:lnTo>
                    <a:pt x="464" y="163"/>
                  </a:lnTo>
                  <a:lnTo>
                    <a:pt x="468" y="157"/>
                  </a:lnTo>
                  <a:lnTo>
                    <a:pt x="468" y="163"/>
                  </a:lnTo>
                  <a:lnTo>
                    <a:pt x="468" y="169"/>
                  </a:lnTo>
                  <a:lnTo>
                    <a:pt x="468" y="157"/>
                  </a:lnTo>
                  <a:lnTo>
                    <a:pt x="472" y="163"/>
                  </a:lnTo>
                  <a:lnTo>
                    <a:pt x="472" y="157"/>
                  </a:lnTo>
                  <a:lnTo>
                    <a:pt x="476" y="157"/>
                  </a:lnTo>
                  <a:lnTo>
                    <a:pt x="476" y="169"/>
                  </a:lnTo>
                  <a:lnTo>
                    <a:pt x="476" y="163"/>
                  </a:lnTo>
                  <a:lnTo>
                    <a:pt x="481" y="169"/>
                  </a:lnTo>
                  <a:lnTo>
                    <a:pt x="481" y="163"/>
                  </a:lnTo>
                  <a:lnTo>
                    <a:pt x="485" y="157"/>
                  </a:lnTo>
                  <a:lnTo>
                    <a:pt x="485" y="163"/>
                  </a:lnTo>
                  <a:lnTo>
                    <a:pt x="489" y="157"/>
                  </a:lnTo>
                  <a:lnTo>
                    <a:pt x="489" y="169"/>
                  </a:lnTo>
                  <a:lnTo>
                    <a:pt x="493" y="163"/>
                  </a:lnTo>
                  <a:lnTo>
                    <a:pt x="493" y="157"/>
                  </a:lnTo>
                  <a:lnTo>
                    <a:pt x="493" y="163"/>
                  </a:lnTo>
                  <a:lnTo>
                    <a:pt x="498" y="169"/>
                  </a:lnTo>
                  <a:lnTo>
                    <a:pt x="498" y="157"/>
                  </a:lnTo>
                  <a:lnTo>
                    <a:pt x="498" y="169"/>
                  </a:lnTo>
                  <a:lnTo>
                    <a:pt x="498" y="163"/>
                  </a:lnTo>
                  <a:lnTo>
                    <a:pt x="498" y="169"/>
                  </a:lnTo>
                  <a:lnTo>
                    <a:pt x="502" y="157"/>
                  </a:lnTo>
                  <a:lnTo>
                    <a:pt x="502" y="163"/>
                  </a:lnTo>
                  <a:lnTo>
                    <a:pt x="502" y="157"/>
                  </a:lnTo>
                  <a:lnTo>
                    <a:pt x="506" y="169"/>
                  </a:lnTo>
                  <a:lnTo>
                    <a:pt x="506" y="157"/>
                  </a:lnTo>
                  <a:lnTo>
                    <a:pt x="506" y="163"/>
                  </a:lnTo>
                  <a:lnTo>
                    <a:pt x="506" y="157"/>
                  </a:lnTo>
                  <a:lnTo>
                    <a:pt x="510" y="163"/>
                  </a:lnTo>
                  <a:lnTo>
                    <a:pt x="510" y="157"/>
                  </a:lnTo>
                  <a:lnTo>
                    <a:pt x="510" y="163"/>
                  </a:lnTo>
                  <a:lnTo>
                    <a:pt x="510" y="157"/>
                  </a:lnTo>
                  <a:lnTo>
                    <a:pt x="515" y="157"/>
                  </a:lnTo>
                  <a:lnTo>
                    <a:pt x="515" y="163"/>
                  </a:lnTo>
                  <a:lnTo>
                    <a:pt x="515" y="157"/>
                  </a:lnTo>
                  <a:lnTo>
                    <a:pt x="519" y="157"/>
                  </a:lnTo>
                  <a:lnTo>
                    <a:pt x="519" y="163"/>
                  </a:lnTo>
                  <a:lnTo>
                    <a:pt x="523" y="157"/>
                  </a:lnTo>
                  <a:lnTo>
                    <a:pt x="523" y="145"/>
                  </a:lnTo>
                  <a:lnTo>
                    <a:pt x="527" y="157"/>
                  </a:lnTo>
                  <a:lnTo>
                    <a:pt x="532" y="163"/>
                  </a:lnTo>
                  <a:lnTo>
                    <a:pt x="532" y="157"/>
                  </a:lnTo>
                  <a:lnTo>
                    <a:pt x="536" y="157"/>
                  </a:lnTo>
                  <a:lnTo>
                    <a:pt x="536" y="163"/>
                  </a:lnTo>
                  <a:lnTo>
                    <a:pt x="536" y="157"/>
                  </a:lnTo>
                  <a:lnTo>
                    <a:pt x="540" y="163"/>
                  </a:lnTo>
                  <a:lnTo>
                    <a:pt x="540" y="157"/>
                  </a:lnTo>
                  <a:lnTo>
                    <a:pt x="540" y="163"/>
                  </a:lnTo>
                  <a:lnTo>
                    <a:pt x="540" y="157"/>
                  </a:lnTo>
                  <a:lnTo>
                    <a:pt x="544" y="157"/>
                  </a:lnTo>
                  <a:lnTo>
                    <a:pt x="544" y="163"/>
                  </a:lnTo>
                  <a:lnTo>
                    <a:pt x="549" y="157"/>
                  </a:lnTo>
                  <a:lnTo>
                    <a:pt x="553" y="157"/>
                  </a:lnTo>
                  <a:lnTo>
                    <a:pt x="553" y="169"/>
                  </a:lnTo>
                  <a:lnTo>
                    <a:pt x="553" y="157"/>
                  </a:lnTo>
                  <a:lnTo>
                    <a:pt x="557" y="157"/>
                  </a:lnTo>
                  <a:lnTo>
                    <a:pt x="561" y="157"/>
                  </a:lnTo>
                  <a:lnTo>
                    <a:pt x="561" y="163"/>
                  </a:lnTo>
                  <a:lnTo>
                    <a:pt x="561" y="157"/>
                  </a:lnTo>
                  <a:lnTo>
                    <a:pt x="566" y="157"/>
                  </a:lnTo>
                  <a:lnTo>
                    <a:pt x="570" y="157"/>
                  </a:lnTo>
                  <a:lnTo>
                    <a:pt x="570" y="163"/>
                  </a:lnTo>
                  <a:lnTo>
                    <a:pt x="574" y="157"/>
                  </a:lnTo>
                  <a:lnTo>
                    <a:pt x="578" y="157"/>
                  </a:lnTo>
                  <a:lnTo>
                    <a:pt x="583" y="157"/>
                  </a:lnTo>
                  <a:lnTo>
                    <a:pt x="587" y="157"/>
                  </a:lnTo>
                  <a:lnTo>
                    <a:pt x="587" y="163"/>
                  </a:lnTo>
                  <a:lnTo>
                    <a:pt x="587" y="157"/>
                  </a:lnTo>
                  <a:lnTo>
                    <a:pt x="591" y="157"/>
                  </a:lnTo>
                  <a:lnTo>
                    <a:pt x="591" y="163"/>
                  </a:lnTo>
                  <a:lnTo>
                    <a:pt x="591" y="157"/>
                  </a:lnTo>
                  <a:lnTo>
                    <a:pt x="595" y="157"/>
                  </a:lnTo>
                  <a:lnTo>
                    <a:pt x="595" y="145"/>
                  </a:lnTo>
                  <a:lnTo>
                    <a:pt x="595" y="157"/>
                  </a:lnTo>
                  <a:lnTo>
                    <a:pt x="600" y="157"/>
                  </a:lnTo>
                  <a:lnTo>
                    <a:pt x="600" y="163"/>
                  </a:lnTo>
                  <a:lnTo>
                    <a:pt x="604" y="157"/>
                  </a:lnTo>
                  <a:lnTo>
                    <a:pt x="604" y="145"/>
                  </a:lnTo>
                  <a:lnTo>
                    <a:pt x="604" y="157"/>
                  </a:lnTo>
                  <a:lnTo>
                    <a:pt x="608" y="157"/>
                  </a:lnTo>
                  <a:lnTo>
                    <a:pt x="608" y="145"/>
                  </a:lnTo>
                  <a:lnTo>
                    <a:pt x="612" y="157"/>
                  </a:lnTo>
                  <a:lnTo>
                    <a:pt x="612" y="145"/>
                  </a:lnTo>
                  <a:lnTo>
                    <a:pt x="612" y="157"/>
                  </a:lnTo>
                  <a:lnTo>
                    <a:pt x="617" y="157"/>
                  </a:lnTo>
                  <a:lnTo>
                    <a:pt x="617" y="163"/>
                  </a:lnTo>
                  <a:lnTo>
                    <a:pt x="617" y="157"/>
                  </a:lnTo>
                  <a:lnTo>
                    <a:pt x="617" y="163"/>
                  </a:lnTo>
                  <a:lnTo>
                    <a:pt x="621" y="157"/>
                  </a:lnTo>
                  <a:lnTo>
                    <a:pt x="625" y="157"/>
                  </a:lnTo>
                  <a:lnTo>
                    <a:pt x="629" y="157"/>
                  </a:lnTo>
                  <a:lnTo>
                    <a:pt x="629" y="139"/>
                  </a:lnTo>
                  <a:lnTo>
                    <a:pt x="629" y="157"/>
                  </a:lnTo>
                  <a:lnTo>
                    <a:pt x="634" y="157"/>
                  </a:lnTo>
                  <a:lnTo>
                    <a:pt x="634" y="139"/>
                  </a:lnTo>
                  <a:lnTo>
                    <a:pt x="634" y="157"/>
                  </a:lnTo>
                  <a:lnTo>
                    <a:pt x="638" y="157"/>
                  </a:lnTo>
                  <a:lnTo>
                    <a:pt x="642" y="157"/>
                  </a:lnTo>
                  <a:lnTo>
                    <a:pt x="646" y="157"/>
                  </a:lnTo>
                  <a:lnTo>
                    <a:pt x="651" y="157"/>
                  </a:lnTo>
                  <a:lnTo>
                    <a:pt x="655" y="157"/>
                  </a:lnTo>
                  <a:lnTo>
                    <a:pt x="659" y="145"/>
                  </a:lnTo>
                  <a:lnTo>
                    <a:pt x="659" y="157"/>
                  </a:lnTo>
                  <a:lnTo>
                    <a:pt x="663" y="157"/>
                  </a:lnTo>
                  <a:lnTo>
                    <a:pt x="663" y="145"/>
                  </a:lnTo>
                  <a:lnTo>
                    <a:pt x="668" y="145"/>
                  </a:lnTo>
                  <a:lnTo>
                    <a:pt x="668" y="157"/>
                  </a:lnTo>
                  <a:lnTo>
                    <a:pt x="672" y="145"/>
                  </a:lnTo>
                  <a:lnTo>
                    <a:pt x="672" y="157"/>
                  </a:lnTo>
                  <a:lnTo>
                    <a:pt x="676" y="157"/>
                  </a:lnTo>
                  <a:lnTo>
                    <a:pt x="680" y="157"/>
                  </a:lnTo>
                  <a:lnTo>
                    <a:pt x="680" y="145"/>
                  </a:lnTo>
                  <a:lnTo>
                    <a:pt x="680" y="157"/>
                  </a:lnTo>
                  <a:lnTo>
                    <a:pt x="685" y="157"/>
                  </a:lnTo>
                  <a:lnTo>
                    <a:pt x="685" y="145"/>
                  </a:lnTo>
                  <a:lnTo>
                    <a:pt x="685" y="139"/>
                  </a:lnTo>
                  <a:lnTo>
                    <a:pt x="685" y="157"/>
                  </a:lnTo>
                  <a:lnTo>
                    <a:pt x="689" y="157"/>
                  </a:lnTo>
                  <a:lnTo>
                    <a:pt x="689" y="145"/>
                  </a:lnTo>
                  <a:lnTo>
                    <a:pt x="689" y="157"/>
                  </a:lnTo>
                  <a:lnTo>
                    <a:pt x="693" y="145"/>
                  </a:lnTo>
                  <a:lnTo>
                    <a:pt x="693" y="157"/>
                  </a:lnTo>
                  <a:lnTo>
                    <a:pt x="693" y="139"/>
                  </a:lnTo>
                  <a:lnTo>
                    <a:pt x="698" y="145"/>
                  </a:lnTo>
                  <a:lnTo>
                    <a:pt x="698" y="157"/>
                  </a:lnTo>
                  <a:lnTo>
                    <a:pt x="702" y="157"/>
                  </a:lnTo>
                  <a:lnTo>
                    <a:pt x="706" y="157"/>
                  </a:lnTo>
                  <a:lnTo>
                    <a:pt x="706" y="145"/>
                  </a:lnTo>
                  <a:lnTo>
                    <a:pt x="706" y="157"/>
                  </a:lnTo>
                  <a:lnTo>
                    <a:pt x="710" y="145"/>
                  </a:lnTo>
                  <a:lnTo>
                    <a:pt x="710" y="157"/>
                  </a:lnTo>
                  <a:lnTo>
                    <a:pt x="710" y="145"/>
                  </a:lnTo>
                  <a:lnTo>
                    <a:pt x="710" y="157"/>
                  </a:lnTo>
                  <a:lnTo>
                    <a:pt x="715" y="157"/>
                  </a:lnTo>
                  <a:lnTo>
                    <a:pt x="719" y="145"/>
                  </a:lnTo>
                  <a:lnTo>
                    <a:pt x="719" y="157"/>
                  </a:lnTo>
                  <a:lnTo>
                    <a:pt x="719" y="145"/>
                  </a:lnTo>
                  <a:lnTo>
                    <a:pt x="719" y="157"/>
                  </a:lnTo>
                  <a:lnTo>
                    <a:pt x="719" y="145"/>
                  </a:lnTo>
                  <a:lnTo>
                    <a:pt x="723" y="157"/>
                  </a:lnTo>
                  <a:lnTo>
                    <a:pt x="727" y="157"/>
                  </a:lnTo>
                  <a:lnTo>
                    <a:pt x="727" y="145"/>
                  </a:lnTo>
                  <a:lnTo>
                    <a:pt x="727" y="157"/>
                  </a:lnTo>
                  <a:lnTo>
                    <a:pt x="732" y="157"/>
                  </a:lnTo>
                  <a:lnTo>
                    <a:pt x="732" y="145"/>
                  </a:lnTo>
                  <a:lnTo>
                    <a:pt x="732" y="157"/>
                  </a:lnTo>
                  <a:lnTo>
                    <a:pt x="736" y="157"/>
                  </a:lnTo>
                  <a:lnTo>
                    <a:pt x="740" y="157"/>
                  </a:lnTo>
                  <a:lnTo>
                    <a:pt x="744" y="157"/>
                  </a:lnTo>
                  <a:lnTo>
                    <a:pt x="749" y="157"/>
                  </a:lnTo>
                  <a:lnTo>
                    <a:pt x="749" y="145"/>
                  </a:lnTo>
                  <a:lnTo>
                    <a:pt x="749" y="157"/>
                  </a:lnTo>
                  <a:lnTo>
                    <a:pt x="753" y="157"/>
                  </a:lnTo>
                  <a:lnTo>
                    <a:pt x="753" y="139"/>
                  </a:lnTo>
                  <a:lnTo>
                    <a:pt x="753" y="157"/>
                  </a:lnTo>
                  <a:lnTo>
                    <a:pt x="753" y="163"/>
                  </a:lnTo>
                  <a:lnTo>
                    <a:pt x="757" y="145"/>
                  </a:lnTo>
                  <a:lnTo>
                    <a:pt x="757" y="157"/>
                  </a:lnTo>
                  <a:lnTo>
                    <a:pt x="761" y="157"/>
                  </a:lnTo>
                  <a:lnTo>
                    <a:pt x="761" y="145"/>
                  </a:lnTo>
                  <a:lnTo>
                    <a:pt x="761" y="157"/>
                  </a:lnTo>
                  <a:lnTo>
                    <a:pt x="761" y="139"/>
                  </a:lnTo>
                  <a:lnTo>
                    <a:pt x="761" y="145"/>
                  </a:lnTo>
                  <a:lnTo>
                    <a:pt x="766" y="157"/>
                  </a:lnTo>
                  <a:lnTo>
                    <a:pt x="770" y="157"/>
                  </a:lnTo>
                  <a:lnTo>
                    <a:pt x="770" y="145"/>
                  </a:lnTo>
                  <a:lnTo>
                    <a:pt x="770" y="157"/>
                  </a:lnTo>
                  <a:lnTo>
                    <a:pt x="770" y="145"/>
                  </a:lnTo>
                  <a:lnTo>
                    <a:pt x="774" y="157"/>
                  </a:lnTo>
                  <a:lnTo>
                    <a:pt x="774" y="145"/>
                  </a:lnTo>
                  <a:lnTo>
                    <a:pt x="774" y="139"/>
                  </a:lnTo>
                  <a:lnTo>
                    <a:pt x="778" y="145"/>
                  </a:lnTo>
                  <a:lnTo>
                    <a:pt x="778" y="157"/>
                  </a:lnTo>
                  <a:lnTo>
                    <a:pt x="778" y="145"/>
                  </a:lnTo>
                  <a:lnTo>
                    <a:pt x="783" y="157"/>
                  </a:lnTo>
                  <a:lnTo>
                    <a:pt x="783" y="145"/>
                  </a:lnTo>
                  <a:lnTo>
                    <a:pt x="783" y="157"/>
                  </a:lnTo>
                  <a:lnTo>
                    <a:pt x="787" y="157"/>
                  </a:lnTo>
                  <a:lnTo>
                    <a:pt x="787" y="145"/>
                  </a:lnTo>
                  <a:lnTo>
                    <a:pt x="787" y="157"/>
                  </a:lnTo>
                  <a:lnTo>
                    <a:pt x="787" y="139"/>
                  </a:lnTo>
                  <a:lnTo>
                    <a:pt x="791" y="145"/>
                  </a:lnTo>
                  <a:lnTo>
                    <a:pt x="791" y="157"/>
                  </a:lnTo>
                  <a:lnTo>
                    <a:pt x="795" y="157"/>
                  </a:lnTo>
                  <a:lnTo>
                    <a:pt x="800" y="145"/>
                  </a:lnTo>
                  <a:lnTo>
                    <a:pt x="800" y="157"/>
                  </a:lnTo>
                  <a:lnTo>
                    <a:pt x="800" y="145"/>
                  </a:lnTo>
                  <a:lnTo>
                    <a:pt x="800" y="157"/>
                  </a:lnTo>
                  <a:lnTo>
                    <a:pt x="804" y="145"/>
                  </a:lnTo>
                  <a:lnTo>
                    <a:pt x="804" y="139"/>
                  </a:lnTo>
                  <a:lnTo>
                    <a:pt x="804" y="157"/>
                  </a:lnTo>
                  <a:lnTo>
                    <a:pt x="808" y="157"/>
                  </a:lnTo>
                  <a:lnTo>
                    <a:pt x="808" y="145"/>
                  </a:lnTo>
                  <a:lnTo>
                    <a:pt x="808" y="157"/>
                  </a:lnTo>
                  <a:lnTo>
                    <a:pt x="812" y="145"/>
                  </a:lnTo>
                  <a:lnTo>
                    <a:pt x="812" y="139"/>
                  </a:lnTo>
                  <a:lnTo>
                    <a:pt x="812" y="157"/>
                  </a:lnTo>
                  <a:lnTo>
                    <a:pt x="812" y="145"/>
                  </a:lnTo>
                  <a:lnTo>
                    <a:pt x="812" y="157"/>
                  </a:lnTo>
                  <a:lnTo>
                    <a:pt x="817" y="145"/>
                  </a:lnTo>
                  <a:lnTo>
                    <a:pt x="817" y="139"/>
                  </a:lnTo>
                  <a:lnTo>
                    <a:pt x="821" y="145"/>
                  </a:lnTo>
                  <a:lnTo>
                    <a:pt x="821" y="157"/>
                  </a:lnTo>
                  <a:lnTo>
                    <a:pt x="821" y="139"/>
                  </a:lnTo>
                  <a:lnTo>
                    <a:pt x="821" y="157"/>
                  </a:lnTo>
                  <a:lnTo>
                    <a:pt x="825" y="157"/>
                  </a:lnTo>
                  <a:lnTo>
                    <a:pt x="825" y="139"/>
                  </a:lnTo>
                  <a:lnTo>
                    <a:pt x="825" y="157"/>
                  </a:lnTo>
                  <a:lnTo>
                    <a:pt x="825" y="145"/>
                  </a:lnTo>
                  <a:lnTo>
                    <a:pt x="825" y="157"/>
                  </a:lnTo>
                  <a:lnTo>
                    <a:pt x="829" y="145"/>
                  </a:lnTo>
                  <a:lnTo>
                    <a:pt x="829" y="157"/>
                  </a:lnTo>
                  <a:lnTo>
                    <a:pt x="829" y="145"/>
                  </a:lnTo>
                  <a:lnTo>
                    <a:pt x="834" y="145"/>
                  </a:lnTo>
                  <a:lnTo>
                    <a:pt x="834" y="157"/>
                  </a:lnTo>
                  <a:lnTo>
                    <a:pt x="834" y="139"/>
                  </a:lnTo>
                  <a:lnTo>
                    <a:pt x="838" y="157"/>
                  </a:lnTo>
                  <a:lnTo>
                    <a:pt x="838" y="145"/>
                  </a:lnTo>
                  <a:lnTo>
                    <a:pt x="838" y="139"/>
                  </a:lnTo>
                  <a:lnTo>
                    <a:pt x="842" y="157"/>
                  </a:lnTo>
                  <a:lnTo>
                    <a:pt x="842" y="145"/>
                  </a:lnTo>
                  <a:lnTo>
                    <a:pt x="842" y="157"/>
                  </a:lnTo>
                  <a:lnTo>
                    <a:pt x="842" y="145"/>
                  </a:lnTo>
                  <a:lnTo>
                    <a:pt x="846" y="139"/>
                  </a:lnTo>
                  <a:lnTo>
                    <a:pt x="846" y="145"/>
                  </a:lnTo>
                  <a:lnTo>
                    <a:pt x="851" y="157"/>
                  </a:lnTo>
                  <a:lnTo>
                    <a:pt x="851" y="139"/>
                  </a:lnTo>
                  <a:lnTo>
                    <a:pt x="851" y="145"/>
                  </a:lnTo>
                  <a:lnTo>
                    <a:pt x="851" y="157"/>
                  </a:lnTo>
                  <a:lnTo>
                    <a:pt x="855" y="157"/>
                  </a:lnTo>
                  <a:lnTo>
                    <a:pt x="855" y="145"/>
                  </a:lnTo>
                  <a:lnTo>
                    <a:pt x="859" y="157"/>
                  </a:lnTo>
                  <a:lnTo>
                    <a:pt x="859" y="139"/>
                  </a:lnTo>
                  <a:lnTo>
                    <a:pt x="859" y="157"/>
                  </a:lnTo>
                  <a:lnTo>
                    <a:pt x="859" y="139"/>
                  </a:lnTo>
                  <a:lnTo>
                    <a:pt x="863" y="145"/>
                  </a:lnTo>
                  <a:lnTo>
                    <a:pt x="863" y="157"/>
                  </a:lnTo>
                  <a:lnTo>
                    <a:pt x="863" y="145"/>
                  </a:lnTo>
                  <a:lnTo>
                    <a:pt x="868" y="157"/>
                  </a:lnTo>
                  <a:lnTo>
                    <a:pt x="868" y="145"/>
                  </a:lnTo>
                  <a:lnTo>
                    <a:pt x="868" y="139"/>
                  </a:lnTo>
                  <a:lnTo>
                    <a:pt x="872" y="139"/>
                  </a:lnTo>
                  <a:lnTo>
                    <a:pt x="872" y="157"/>
                  </a:lnTo>
                  <a:lnTo>
                    <a:pt x="872" y="145"/>
                  </a:lnTo>
                  <a:lnTo>
                    <a:pt x="872" y="139"/>
                  </a:lnTo>
                  <a:lnTo>
                    <a:pt x="876" y="145"/>
                  </a:lnTo>
                  <a:lnTo>
                    <a:pt x="876" y="157"/>
                  </a:lnTo>
                  <a:lnTo>
                    <a:pt x="876" y="145"/>
                  </a:lnTo>
                  <a:lnTo>
                    <a:pt x="880" y="145"/>
                  </a:lnTo>
                  <a:lnTo>
                    <a:pt x="880" y="139"/>
                  </a:lnTo>
                  <a:lnTo>
                    <a:pt x="880" y="145"/>
                  </a:lnTo>
                  <a:lnTo>
                    <a:pt x="885" y="145"/>
                  </a:lnTo>
                  <a:lnTo>
                    <a:pt x="885" y="157"/>
                  </a:lnTo>
                  <a:lnTo>
                    <a:pt x="889" y="145"/>
                  </a:lnTo>
                  <a:lnTo>
                    <a:pt x="889" y="139"/>
                  </a:lnTo>
                  <a:lnTo>
                    <a:pt x="889" y="145"/>
                  </a:lnTo>
                  <a:lnTo>
                    <a:pt x="893" y="139"/>
                  </a:lnTo>
                  <a:lnTo>
                    <a:pt x="893" y="145"/>
                  </a:lnTo>
                  <a:lnTo>
                    <a:pt x="893" y="139"/>
                  </a:lnTo>
                  <a:lnTo>
                    <a:pt x="897" y="139"/>
                  </a:lnTo>
                  <a:lnTo>
                    <a:pt x="897" y="133"/>
                  </a:lnTo>
                  <a:lnTo>
                    <a:pt x="897" y="139"/>
                  </a:lnTo>
                  <a:lnTo>
                    <a:pt x="902" y="139"/>
                  </a:lnTo>
                  <a:lnTo>
                    <a:pt x="906" y="139"/>
                  </a:lnTo>
                  <a:lnTo>
                    <a:pt x="910" y="145"/>
                  </a:lnTo>
                  <a:lnTo>
                    <a:pt x="910" y="139"/>
                  </a:lnTo>
                  <a:lnTo>
                    <a:pt x="910" y="133"/>
                  </a:lnTo>
                  <a:lnTo>
                    <a:pt x="910" y="157"/>
                  </a:lnTo>
                  <a:lnTo>
                    <a:pt x="914" y="157"/>
                  </a:lnTo>
                  <a:lnTo>
                    <a:pt x="914" y="139"/>
                  </a:lnTo>
                  <a:lnTo>
                    <a:pt x="914" y="145"/>
                  </a:lnTo>
                  <a:lnTo>
                    <a:pt x="919" y="133"/>
                  </a:lnTo>
                  <a:lnTo>
                    <a:pt x="919" y="139"/>
                  </a:lnTo>
                  <a:lnTo>
                    <a:pt x="919" y="145"/>
                  </a:lnTo>
                  <a:lnTo>
                    <a:pt x="919" y="139"/>
                  </a:lnTo>
                  <a:lnTo>
                    <a:pt x="923" y="157"/>
                  </a:lnTo>
                  <a:lnTo>
                    <a:pt x="923" y="133"/>
                  </a:lnTo>
                  <a:lnTo>
                    <a:pt x="923" y="139"/>
                  </a:lnTo>
                  <a:lnTo>
                    <a:pt x="927" y="145"/>
                  </a:lnTo>
                  <a:lnTo>
                    <a:pt x="927" y="139"/>
                  </a:lnTo>
                  <a:lnTo>
                    <a:pt x="927" y="133"/>
                  </a:lnTo>
                  <a:lnTo>
                    <a:pt x="927" y="139"/>
                  </a:lnTo>
                  <a:lnTo>
                    <a:pt x="931" y="133"/>
                  </a:lnTo>
                  <a:lnTo>
                    <a:pt x="931" y="139"/>
                  </a:lnTo>
                  <a:lnTo>
                    <a:pt x="931" y="145"/>
                  </a:lnTo>
                  <a:lnTo>
                    <a:pt x="931" y="133"/>
                  </a:lnTo>
                  <a:lnTo>
                    <a:pt x="936" y="139"/>
                  </a:lnTo>
                  <a:lnTo>
                    <a:pt x="936" y="145"/>
                  </a:lnTo>
                  <a:lnTo>
                    <a:pt x="936" y="139"/>
                  </a:lnTo>
                  <a:lnTo>
                    <a:pt x="940" y="133"/>
                  </a:lnTo>
                  <a:lnTo>
                    <a:pt x="940" y="139"/>
                  </a:lnTo>
                  <a:lnTo>
                    <a:pt x="940" y="145"/>
                  </a:lnTo>
                  <a:lnTo>
                    <a:pt x="944" y="145"/>
                  </a:lnTo>
                  <a:lnTo>
                    <a:pt x="944" y="139"/>
                  </a:lnTo>
                  <a:lnTo>
                    <a:pt x="944" y="145"/>
                  </a:lnTo>
                  <a:lnTo>
                    <a:pt x="944" y="139"/>
                  </a:lnTo>
                  <a:lnTo>
                    <a:pt x="948" y="145"/>
                  </a:lnTo>
                  <a:lnTo>
                    <a:pt x="948" y="133"/>
                  </a:lnTo>
                  <a:lnTo>
                    <a:pt x="948" y="139"/>
                  </a:lnTo>
                  <a:lnTo>
                    <a:pt x="948" y="133"/>
                  </a:lnTo>
                  <a:lnTo>
                    <a:pt x="953" y="145"/>
                  </a:lnTo>
                  <a:lnTo>
                    <a:pt x="957" y="145"/>
                  </a:lnTo>
                  <a:lnTo>
                    <a:pt x="957" y="139"/>
                  </a:lnTo>
                  <a:lnTo>
                    <a:pt x="957" y="133"/>
                  </a:lnTo>
                  <a:lnTo>
                    <a:pt x="961" y="145"/>
                  </a:lnTo>
                  <a:lnTo>
                    <a:pt x="961" y="133"/>
                  </a:lnTo>
                  <a:lnTo>
                    <a:pt x="961" y="139"/>
                  </a:lnTo>
                  <a:lnTo>
                    <a:pt x="961" y="145"/>
                  </a:lnTo>
                  <a:lnTo>
                    <a:pt x="965" y="139"/>
                  </a:lnTo>
                  <a:lnTo>
                    <a:pt x="965" y="145"/>
                  </a:lnTo>
                  <a:lnTo>
                    <a:pt x="970" y="133"/>
                  </a:lnTo>
                  <a:lnTo>
                    <a:pt x="970" y="145"/>
                  </a:lnTo>
                  <a:lnTo>
                    <a:pt x="970" y="139"/>
                  </a:lnTo>
                  <a:lnTo>
                    <a:pt x="970" y="145"/>
                  </a:lnTo>
                  <a:lnTo>
                    <a:pt x="974" y="139"/>
                  </a:lnTo>
                  <a:lnTo>
                    <a:pt x="974" y="133"/>
                  </a:lnTo>
                  <a:lnTo>
                    <a:pt x="974" y="139"/>
                  </a:lnTo>
                  <a:lnTo>
                    <a:pt x="974" y="133"/>
                  </a:lnTo>
                  <a:lnTo>
                    <a:pt x="978" y="145"/>
                  </a:lnTo>
                  <a:lnTo>
                    <a:pt x="978" y="139"/>
                  </a:lnTo>
                  <a:lnTo>
                    <a:pt x="982" y="145"/>
                  </a:lnTo>
                  <a:lnTo>
                    <a:pt x="992" y="14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3" name="Freeform 73"/>
            <p:cNvSpPr>
              <a:spLocks/>
            </p:cNvSpPr>
            <p:nvPr/>
          </p:nvSpPr>
          <p:spPr bwMode="auto">
            <a:xfrm>
              <a:off x="3182" y="3314"/>
              <a:ext cx="89" cy="13"/>
            </a:xfrm>
            <a:custGeom>
              <a:avLst/>
              <a:gdLst>
                <a:gd name="T0" fmla="*/ 0 w 160"/>
                <a:gd name="T1" fmla="*/ 41 h 11"/>
                <a:gd name="T2" fmla="*/ 0 w 160"/>
                <a:gd name="T3" fmla="*/ 41 h 11"/>
                <a:gd name="T4" fmla="*/ 1 w 160"/>
                <a:gd name="T5" fmla="*/ 41 h 11"/>
                <a:gd name="T6" fmla="*/ 1 w 160"/>
                <a:gd name="T7" fmla="*/ 41 h 11"/>
                <a:gd name="T8" fmla="*/ 1 w 160"/>
                <a:gd name="T9" fmla="*/ 41 h 11"/>
                <a:gd name="T10" fmla="*/ 1 w 160"/>
                <a:gd name="T11" fmla="*/ 41 h 11"/>
                <a:gd name="T12" fmla="*/ 1 w 160"/>
                <a:gd name="T13" fmla="*/ 0 h 11"/>
                <a:gd name="T14" fmla="*/ 1 w 160"/>
                <a:gd name="T15" fmla="*/ 41 h 11"/>
                <a:gd name="T16" fmla="*/ 1 w 160"/>
                <a:gd name="T17" fmla="*/ 41 h 11"/>
                <a:gd name="T18" fmla="*/ 1 w 160"/>
                <a:gd name="T19" fmla="*/ 41 h 11"/>
                <a:gd name="T20" fmla="*/ 1 w 160"/>
                <a:gd name="T21" fmla="*/ 0 h 11"/>
                <a:gd name="T22" fmla="*/ 1 w 160"/>
                <a:gd name="T23" fmla="*/ 41 h 11"/>
                <a:gd name="T24" fmla="*/ 1 w 160"/>
                <a:gd name="T25" fmla="*/ 41 h 11"/>
                <a:gd name="T26" fmla="*/ 1 w 160"/>
                <a:gd name="T27" fmla="*/ 41 h 11"/>
                <a:gd name="T28" fmla="*/ 1 w 160"/>
                <a:gd name="T29" fmla="*/ 41 h 11"/>
                <a:gd name="T30" fmla="*/ 1 w 160"/>
                <a:gd name="T31" fmla="*/ 41 h 11"/>
                <a:gd name="T32" fmla="*/ 1 w 160"/>
                <a:gd name="T33" fmla="*/ 41 h 11"/>
                <a:gd name="T34" fmla="*/ 1 w 160"/>
                <a:gd name="T35" fmla="*/ 41 h 11"/>
                <a:gd name="T36" fmla="*/ 1 w 160"/>
                <a:gd name="T37" fmla="*/ 41 h 11"/>
                <a:gd name="T38" fmla="*/ 1 w 160"/>
                <a:gd name="T39" fmla="*/ 41 h 11"/>
                <a:gd name="T40" fmla="*/ 1 w 160"/>
                <a:gd name="T41" fmla="*/ 41 h 11"/>
                <a:gd name="T42" fmla="*/ 1 w 160"/>
                <a:gd name="T43" fmla="*/ 41 h 11"/>
                <a:gd name="T44" fmla="*/ 1 w 160"/>
                <a:gd name="T45" fmla="*/ 41 h 11"/>
                <a:gd name="T46" fmla="*/ 1 w 160"/>
                <a:gd name="T47" fmla="*/ 41 h 11"/>
                <a:gd name="T48" fmla="*/ 1 w 160"/>
                <a:gd name="T49" fmla="*/ 41 h 11"/>
                <a:gd name="T50" fmla="*/ 1 w 160"/>
                <a:gd name="T51" fmla="*/ 41 h 11"/>
                <a:gd name="T52" fmla="*/ 1 w 160"/>
                <a:gd name="T53" fmla="*/ 79 h 11"/>
                <a:gd name="T54" fmla="*/ 1 w 160"/>
                <a:gd name="T55" fmla="*/ 41 h 11"/>
                <a:gd name="T56" fmla="*/ 1 w 160"/>
                <a:gd name="T57" fmla="*/ 41 h 11"/>
                <a:gd name="T58" fmla="*/ 1 w 160"/>
                <a:gd name="T59" fmla="*/ 41 h 11"/>
                <a:gd name="T60" fmla="*/ 1 w 160"/>
                <a:gd name="T61" fmla="*/ 41 h 11"/>
                <a:gd name="T62" fmla="*/ 1 w 160"/>
                <a:gd name="T63" fmla="*/ 41 h 11"/>
                <a:gd name="T64" fmla="*/ 1 w 160"/>
                <a:gd name="T65" fmla="*/ 41 h 11"/>
                <a:gd name="T66" fmla="*/ 1 w 160"/>
                <a:gd name="T67" fmla="*/ 41 h 11"/>
                <a:gd name="T68" fmla="*/ 1 w 160"/>
                <a:gd name="T69" fmla="*/ 41 h 11"/>
                <a:gd name="T70" fmla="*/ 1 w 160"/>
                <a:gd name="T71" fmla="*/ 41 h 11"/>
                <a:gd name="T72" fmla="*/ 1 w 160"/>
                <a:gd name="T73" fmla="*/ 41 h 11"/>
                <a:gd name="T74" fmla="*/ 1 w 160"/>
                <a:gd name="T75" fmla="*/ 41 h 11"/>
                <a:gd name="T76" fmla="*/ 1 w 160"/>
                <a:gd name="T77" fmla="*/ 79 h 11"/>
                <a:gd name="T78" fmla="*/ 1 w 160"/>
                <a:gd name="T79" fmla="*/ 41 h 11"/>
                <a:gd name="T80" fmla="*/ 1 w 160"/>
                <a:gd name="T81" fmla="*/ 41 h 11"/>
                <a:gd name="T82" fmla="*/ 1 w 160"/>
                <a:gd name="T83" fmla="*/ 41 h 11"/>
                <a:gd name="T84" fmla="*/ 1 w 160"/>
                <a:gd name="T85" fmla="*/ 79 h 11"/>
                <a:gd name="T86" fmla="*/ 1 w 160"/>
                <a:gd name="T87" fmla="*/ 79 h 11"/>
                <a:gd name="T88" fmla="*/ 1 w 160"/>
                <a:gd name="T89" fmla="*/ 41 h 11"/>
                <a:gd name="T90" fmla="*/ 1 w 160"/>
                <a:gd name="T91" fmla="*/ 79 h 11"/>
                <a:gd name="T92" fmla="*/ 1 w 160"/>
                <a:gd name="T93" fmla="*/ 41 h 11"/>
                <a:gd name="T94" fmla="*/ 1 w 160"/>
                <a:gd name="T95" fmla="*/ 41 h 11"/>
                <a:gd name="T96" fmla="*/ 1 w 160"/>
                <a:gd name="T97" fmla="*/ 41 h 11"/>
                <a:gd name="T98" fmla="*/ 1 w 160"/>
                <a:gd name="T99" fmla="*/ 41 h 11"/>
                <a:gd name="T100" fmla="*/ 1 w 160"/>
                <a:gd name="T101" fmla="*/ 79 h 11"/>
                <a:gd name="T102" fmla="*/ 1 w 160"/>
                <a:gd name="T103" fmla="*/ 79 h 11"/>
                <a:gd name="T104" fmla="*/ 1 w 160"/>
                <a:gd name="T105" fmla="*/ 41 h 11"/>
                <a:gd name="T106" fmla="*/ 1 w 160"/>
                <a:gd name="T107" fmla="*/ 41 h 11"/>
                <a:gd name="T108" fmla="*/ 1 w 160"/>
                <a:gd name="T109" fmla="*/ 79 h 11"/>
                <a:gd name="T110" fmla="*/ 1 w 160"/>
                <a:gd name="T111" fmla="*/ 79 h 11"/>
                <a:gd name="T112" fmla="*/ 1 w 160"/>
                <a:gd name="T113" fmla="*/ 79 h 11"/>
                <a:gd name="T114" fmla="*/ 1 w 160"/>
                <a:gd name="T115" fmla="*/ 41 h 11"/>
                <a:gd name="T116" fmla="*/ 1 w 160"/>
                <a:gd name="T117" fmla="*/ 41 h 11"/>
                <a:gd name="T118" fmla="*/ 1 w 160"/>
                <a:gd name="T119" fmla="*/ 41 h 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0" h="11">
                  <a:moveTo>
                    <a:pt x="0" y="6"/>
                  </a:moveTo>
                  <a:lnTo>
                    <a:pt x="0" y="6"/>
                  </a:lnTo>
                  <a:lnTo>
                    <a:pt x="7" y="6"/>
                  </a:lnTo>
                  <a:lnTo>
                    <a:pt x="13" y="6"/>
                  </a:lnTo>
                  <a:lnTo>
                    <a:pt x="19" y="0"/>
                  </a:lnTo>
                  <a:lnTo>
                    <a:pt x="19" y="6"/>
                  </a:lnTo>
                  <a:lnTo>
                    <a:pt x="26" y="6"/>
                  </a:lnTo>
                  <a:lnTo>
                    <a:pt x="32" y="0"/>
                  </a:lnTo>
                  <a:lnTo>
                    <a:pt x="32" y="6"/>
                  </a:lnTo>
                  <a:lnTo>
                    <a:pt x="39" y="6"/>
                  </a:lnTo>
                  <a:lnTo>
                    <a:pt x="45" y="6"/>
                  </a:lnTo>
                  <a:lnTo>
                    <a:pt x="51" y="6"/>
                  </a:lnTo>
                  <a:lnTo>
                    <a:pt x="58" y="6"/>
                  </a:lnTo>
                  <a:lnTo>
                    <a:pt x="64" y="6"/>
                  </a:lnTo>
                  <a:lnTo>
                    <a:pt x="70" y="6"/>
                  </a:lnTo>
                  <a:lnTo>
                    <a:pt x="77" y="11"/>
                  </a:lnTo>
                  <a:lnTo>
                    <a:pt x="77" y="6"/>
                  </a:lnTo>
                  <a:lnTo>
                    <a:pt x="83" y="6"/>
                  </a:lnTo>
                  <a:lnTo>
                    <a:pt x="90" y="6"/>
                  </a:lnTo>
                  <a:lnTo>
                    <a:pt x="96" y="6"/>
                  </a:lnTo>
                  <a:lnTo>
                    <a:pt x="102" y="6"/>
                  </a:lnTo>
                  <a:lnTo>
                    <a:pt x="109" y="6"/>
                  </a:lnTo>
                  <a:lnTo>
                    <a:pt x="109" y="11"/>
                  </a:lnTo>
                  <a:lnTo>
                    <a:pt x="115" y="6"/>
                  </a:lnTo>
                  <a:lnTo>
                    <a:pt x="121" y="6"/>
                  </a:lnTo>
                  <a:lnTo>
                    <a:pt x="121" y="11"/>
                  </a:lnTo>
                  <a:lnTo>
                    <a:pt x="128" y="11"/>
                  </a:lnTo>
                  <a:lnTo>
                    <a:pt x="128" y="6"/>
                  </a:lnTo>
                  <a:lnTo>
                    <a:pt x="134" y="11"/>
                  </a:lnTo>
                  <a:lnTo>
                    <a:pt x="134" y="6"/>
                  </a:lnTo>
                  <a:lnTo>
                    <a:pt x="141" y="6"/>
                  </a:lnTo>
                  <a:lnTo>
                    <a:pt x="147" y="11"/>
                  </a:lnTo>
                  <a:lnTo>
                    <a:pt x="147" y="6"/>
                  </a:lnTo>
                  <a:lnTo>
                    <a:pt x="153" y="11"/>
                  </a:lnTo>
                  <a:lnTo>
                    <a:pt x="160" y="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89226" name="Text Box 74"/>
          <p:cNvSpPr txBox="1">
            <a:spLocks noChangeAspect="1" noChangeArrowheads="1"/>
          </p:cNvSpPr>
          <p:nvPr/>
        </p:nvSpPr>
        <p:spPr bwMode="auto">
          <a:xfrm>
            <a:off x="3914775" y="5694363"/>
            <a:ext cx="6921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008000"/>
                </a:solidFill>
                <a:latin typeface="Arial Narrow" pitchFamily="34" charset="0"/>
              </a:rPr>
              <a:t>RhAG</a:t>
            </a:r>
          </a:p>
        </p:txBody>
      </p:sp>
      <p:sp>
        <p:nvSpPr>
          <p:cNvPr id="689227" name="Text Box 75"/>
          <p:cNvSpPr txBox="1">
            <a:spLocks noChangeAspect="1" noChangeArrowheads="1"/>
          </p:cNvSpPr>
          <p:nvPr/>
        </p:nvSpPr>
        <p:spPr bwMode="auto">
          <a:xfrm>
            <a:off x="3849688" y="6105525"/>
            <a:ext cx="758825" cy="263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70000"/>
              </a:lnSpc>
              <a:spcBef>
                <a:spcPct val="50000"/>
              </a:spcBef>
            </a:pPr>
            <a:r>
              <a:rPr lang="en-US" sz="1600">
                <a:solidFill>
                  <a:srgbClr val="0000CC"/>
                </a:solidFill>
                <a:latin typeface="Arial Narrow" pitchFamily="34" charset="0"/>
              </a:rPr>
              <a:t>D167N</a:t>
            </a:r>
          </a:p>
        </p:txBody>
      </p:sp>
      <p:grpSp>
        <p:nvGrpSpPr>
          <p:cNvPr id="689228" name="Group 76"/>
          <p:cNvGrpSpPr>
            <a:grpSpLocks/>
          </p:cNvGrpSpPr>
          <p:nvPr/>
        </p:nvGrpSpPr>
        <p:grpSpPr bwMode="auto">
          <a:xfrm>
            <a:off x="3325813" y="3709988"/>
            <a:ext cx="782637" cy="328612"/>
            <a:chOff x="2010" y="1015"/>
            <a:chExt cx="662" cy="164"/>
          </a:xfrm>
        </p:grpSpPr>
        <p:sp>
          <p:nvSpPr>
            <p:cNvPr id="32908" name="Freeform 77"/>
            <p:cNvSpPr>
              <a:spLocks/>
            </p:cNvSpPr>
            <p:nvPr/>
          </p:nvSpPr>
          <p:spPr bwMode="auto">
            <a:xfrm>
              <a:off x="2010" y="1160"/>
              <a:ext cx="74" cy="17"/>
            </a:xfrm>
            <a:custGeom>
              <a:avLst/>
              <a:gdLst>
                <a:gd name="T0" fmla="*/ 0 w 87"/>
                <a:gd name="T1" fmla="*/ 1 h 25"/>
                <a:gd name="T2" fmla="*/ 3 w 87"/>
                <a:gd name="T3" fmla="*/ 1 h 25"/>
                <a:gd name="T4" fmla="*/ 3 w 87"/>
                <a:gd name="T5" fmla="*/ 1 h 25"/>
                <a:gd name="T6" fmla="*/ 3 w 87"/>
                <a:gd name="T7" fmla="*/ 1 h 25"/>
                <a:gd name="T8" fmla="*/ 3 w 87"/>
                <a:gd name="T9" fmla="*/ 1 h 25"/>
                <a:gd name="T10" fmla="*/ 3 w 87"/>
                <a:gd name="T11" fmla="*/ 1 h 25"/>
                <a:gd name="T12" fmla="*/ 3 w 87"/>
                <a:gd name="T13" fmla="*/ 1 h 25"/>
                <a:gd name="T14" fmla="*/ 3 w 87"/>
                <a:gd name="T15" fmla="*/ 1 h 25"/>
                <a:gd name="T16" fmla="*/ 3 w 87"/>
                <a:gd name="T17" fmla="*/ 1 h 25"/>
                <a:gd name="T18" fmla="*/ 3 w 87"/>
                <a:gd name="T19" fmla="*/ 1 h 25"/>
                <a:gd name="T20" fmla="*/ 3 w 87"/>
                <a:gd name="T21" fmla="*/ 1 h 25"/>
                <a:gd name="T22" fmla="*/ 4 w 87"/>
                <a:gd name="T23" fmla="*/ 0 h 25"/>
                <a:gd name="T24" fmla="*/ 4 w 87"/>
                <a:gd name="T25" fmla="*/ 1 h 25"/>
                <a:gd name="T26" fmla="*/ 5 w 87"/>
                <a:gd name="T27" fmla="*/ 1 h 25"/>
                <a:gd name="T28" fmla="*/ 5 w 87"/>
                <a:gd name="T29" fmla="*/ 1 h 25"/>
                <a:gd name="T30" fmla="*/ 6 w 87"/>
                <a:gd name="T31" fmla="*/ 1 h 25"/>
                <a:gd name="T32" fmla="*/ 6 w 87"/>
                <a:gd name="T33" fmla="*/ 1 h 25"/>
                <a:gd name="T34" fmla="*/ 7 w 87"/>
                <a:gd name="T35" fmla="*/ 1 h 25"/>
                <a:gd name="T36" fmla="*/ 7 w 87"/>
                <a:gd name="T37" fmla="*/ 1 h 25"/>
                <a:gd name="T38" fmla="*/ 8 w 87"/>
                <a:gd name="T39" fmla="*/ 0 h 25"/>
                <a:gd name="T40" fmla="*/ 8 w 87"/>
                <a:gd name="T41" fmla="*/ 1 h 25"/>
                <a:gd name="T42" fmla="*/ 8 w 87"/>
                <a:gd name="T43" fmla="*/ 1 h 25"/>
                <a:gd name="T44" fmla="*/ 8 w 87"/>
                <a:gd name="T45" fmla="*/ 1 h 25"/>
                <a:gd name="T46" fmla="*/ 9 w 87"/>
                <a:gd name="T47" fmla="*/ 1 h 25"/>
                <a:gd name="T48" fmla="*/ 9 w 87"/>
                <a:gd name="T49" fmla="*/ 1 h 25"/>
                <a:gd name="T50" fmla="*/ 9 w 87"/>
                <a:gd name="T51" fmla="*/ 1 h 25"/>
                <a:gd name="T52" fmla="*/ 9 w 87"/>
                <a:gd name="T53" fmla="*/ 1 h 25"/>
                <a:gd name="T54" fmla="*/ 10 w 87"/>
                <a:gd name="T55" fmla="*/ 1 h 25"/>
                <a:gd name="T56" fmla="*/ 10 w 87"/>
                <a:gd name="T57" fmla="*/ 1 h 25"/>
                <a:gd name="T58" fmla="*/ 10 w 87"/>
                <a:gd name="T59" fmla="*/ 1 h 25"/>
                <a:gd name="T60" fmla="*/ 11 w 87"/>
                <a:gd name="T61" fmla="*/ 1 h 25"/>
                <a:gd name="T62" fmla="*/ 11 w 87"/>
                <a:gd name="T63" fmla="*/ 1 h 25"/>
                <a:gd name="T64" fmla="*/ 12 w 87"/>
                <a:gd name="T65" fmla="*/ 1 h 25"/>
                <a:gd name="T66" fmla="*/ 12 w 87"/>
                <a:gd name="T67" fmla="*/ 1 h 25"/>
                <a:gd name="T68" fmla="*/ 12 w 87"/>
                <a:gd name="T69" fmla="*/ 1 h 2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7" h="25">
                  <a:moveTo>
                    <a:pt x="0" y="13"/>
                  </a:moveTo>
                  <a:lnTo>
                    <a:pt x="0" y="13"/>
                  </a:lnTo>
                  <a:lnTo>
                    <a:pt x="0" y="19"/>
                  </a:lnTo>
                  <a:lnTo>
                    <a:pt x="5" y="6"/>
                  </a:lnTo>
                  <a:lnTo>
                    <a:pt x="5" y="19"/>
                  </a:lnTo>
                  <a:lnTo>
                    <a:pt x="5" y="13"/>
                  </a:lnTo>
                  <a:lnTo>
                    <a:pt x="10" y="13"/>
                  </a:lnTo>
                  <a:lnTo>
                    <a:pt x="10" y="6"/>
                  </a:lnTo>
                  <a:lnTo>
                    <a:pt x="10" y="13"/>
                  </a:lnTo>
                  <a:lnTo>
                    <a:pt x="15" y="13"/>
                  </a:lnTo>
                  <a:lnTo>
                    <a:pt x="15" y="6"/>
                  </a:lnTo>
                  <a:lnTo>
                    <a:pt x="20" y="13"/>
                  </a:lnTo>
                  <a:lnTo>
                    <a:pt x="20" y="6"/>
                  </a:lnTo>
                  <a:lnTo>
                    <a:pt x="20" y="13"/>
                  </a:lnTo>
                  <a:lnTo>
                    <a:pt x="24" y="13"/>
                  </a:lnTo>
                  <a:lnTo>
                    <a:pt x="24" y="25"/>
                  </a:lnTo>
                  <a:lnTo>
                    <a:pt x="24" y="6"/>
                  </a:lnTo>
                  <a:lnTo>
                    <a:pt x="24" y="13"/>
                  </a:lnTo>
                  <a:lnTo>
                    <a:pt x="29" y="0"/>
                  </a:lnTo>
                  <a:lnTo>
                    <a:pt x="29" y="19"/>
                  </a:lnTo>
                  <a:lnTo>
                    <a:pt x="29" y="13"/>
                  </a:lnTo>
                  <a:lnTo>
                    <a:pt x="34" y="6"/>
                  </a:lnTo>
                  <a:lnTo>
                    <a:pt x="34" y="25"/>
                  </a:lnTo>
                  <a:lnTo>
                    <a:pt x="34" y="6"/>
                  </a:lnTo>
                  <a:lnTo>
                    <a:pt x="39" y="13"/>
                  </a:lnTo>
                  <a:lnTo>
                    <a:pt x="39" y="6"/>
                  </a:lnTo>
                  <a:lnTo>
                    <a:pt x="44" y="13"/>
                  </a:lnTo>
                  <a:lnTo>
                    <a:pt x="44" y="6"/>
                  </a:lnTo>
                  <a:lnTo>
                    <a:pt x="44" y="19"/>
                  </a:lnTo>
                  <a:lnTo>
                    <a:pt x="48" y="0"/>
                  </a:lnTo>
                  <a:lnTo>
                    <a:pt x="48" y="6"/>
                  </a:lnTo>
                  <a:lnTo>
                    <a:pt x="48" y="13"/>
                  </a:lnTo>
                  <a:lnTo>
                    <a:pt x="53" y="6"/>
                  </a:lnTo>
                  <a:lnTo>
                    <a:pt x="53" y="13"/>
                  </a:lnTo>
                  <a:lnTo>
                    <a:pt x="53" y="19"/>
                  </a:lnTo>
                  <a:lnTo>
                    <a:pt x="53" y="13"/>
                  </a:lnTo>
                  <a:lnTo>
                    <a:pt x="58" y="13"/>
                  </a:lnTo>
                  <a:lnTo>
                    <a:pt x="58" y="6"/>
                  </a:lnTo>
                  <a:lnTo>
                    <a:pt x="58" y="13"/>
                  </a:lnTo>
                  <a:lnTo>
                    <a:pt x="63" y="6"/>
                  </a:lnTo>
                  <a:lnTo>
                    <a:pt x="63" y="13"/>
                  </a:lnTo>
                  <a:lnTo>
                    <a:pt x="63" y="6"/>
                  </a:lnTo>
                  <a:lnTo>
                    <a:pt x="68" y="19"/>
                  </a:lnTo>
                  <a:lnTo>
                    <a:pt x="68" y="13"/>
                  </a:lnTo>
                  <a:lnTo>
                    <a:pt x="68" y="19"/>
                  </a:lnTo>
                  <a:lnTo>
                    <a:pt x="73" y="6"/>
                  </a:lnTo>
                  <a:lnTo>
                    <a:pt x="73" y="13"/>
                  </a:lnTo>
                  <a:lnTo>
                    <a:pt x="77" y="13"/>
                  </a:lnTo>
                  <a:lnTo>
                    <a:pt x="77" y="6"/>
                  </a:lnTo>
                  <a:lnTo>
                    <a:pt x="77" y="13"/>
                  </a:lnTo>
                  <a:lnTo>
                    <a:pt x="82" y="19"/>
                  </a:lnTo>
                  <a:lnTo>
                    <a:pt x="82" y="13"/>
                  </a:lnTo>
                  <a:lnTo>
                    <a:pt x="82" y="19"/>
                  </a:lnTo>
                  <a:lnTo>
                    <a:pt x="82" y="13"/>
                  </a:lnTo>
                  <a:lnTo>
                    <a:pt x="87" y="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9" name="Freeform 78"/>
            <p:cNvSpPr>
              <a:spLocks/>
            </p:cNvSpPr>
            <p:nvPr/>
          </p:nvSpPr>
          <p:spPr bwMode="auto">
            <a:xfrm>
              <a:off x="2173" y="1015"/>
              <a:ext cx="223" cy="147"/>
            </a:xfrm>
            <a:custGeom>
              <a:avLst/>
              <a:gdLst>
                <a:gd name="T0" fmla="*/ 0 w 54"/>
                <a:gd name="T1" fmla="*/ 354649606 h 37"/>
                <a:gd name="T2" fmla="*/ 24437558 w 54"/>
                <a:gd name="T3" fmla="*/ 31344178 h 37"/>
                <a:gd name="T4" fmla="*/ 71976896 w 54"/>
                <a:gd name="T5" fmla="*/ 15766787 h 37"/>
                <a:gd name="T6" fmla="*/ 100918064 w 54"/>
                <a:gd name="T7" fmla="*/ 15766787 h 37"/>
                <a:gd name="T8" fmla="*/ 125433577 w 54"/>
                <a:gd name="T9" fmla="*/ 31344178 h 37"/>
                <a:gd name="T10" fmla="*/ 148457402 w 54"/>
                <a:gd name="T11" fmla="*/ 47109972 h 37"/>
                <a:gd name="T12" fmla="*/ 173216951 w 54"/>
                <a:gd name="T13" fmla="*/ 77467272 h 37"/>
                <a:gd name="T14" fmla="*/ 196324790 w 54"/>
                <a:gd name="T15" fmla="*/ 92997321 h 37"/>
                <a:gd name="T16" fmla="*/ 220757483 w 54"/>
                <a:gd name="T17" fmla="*/ 124529572 h 37"/>
                <a:gd name="T18" fmla="*/ 243780119 w 54"/>
                <a:gd name="T19" fmla="*/ 124529572 h 37"/>
                <a:gd name="T20" fmla="*/ 268296821 w 54"/>
                <a:gd name="T21" fmla="*/ 171387876 h 37"/>
                <a:gd name="T22" fmla="*/ 297237922 w 54"/>
                <a:gd name="T23" fmla="*/ 171387876 h 37"/>
                <a:gd name="T24" fmla="*/ 321674357 w 54"/>
                <a:gd name="T25" fmla="*/ 202744053 h 37"/>
                <a:gd name="T26" fmla="*/ 346106968 w 54"/>
                <a:gd name="T27" fmla="*/ 233273732 h 37"/>
                <a:gd name="T28" fmla="*/ 369214889 w 54"/>
                <a:gd name="T29" fmla="*/ 248871075 h 37"/>
                <a:gd name="T30" fmla="*/ 393646323 w 54"/>
                <a:gd name="T31" fmla="*/ 248871075 h 37"/>
                <a:gd name="T32" fmla="*/ 416754227 w 54"/>
                <a:gd name="T33" fmla="*/ 280148027 h 37"/>
                <a:gd name="T34" fmla="*/ 441533781 w 54"/>
                <a:gd name="T35" fmla="*/ 307775378 h 37"/>
                <a:gd name="T36" fmla="*/ 464537247 w 54"/>
                <a:gd name="T37" fmla="*/ 307775378 h 37"/>
                <a:gd name="T38" fmla="*/ 494648462 w 54"/>
                <a:gd name="T39" fmla="*/ 307775378 h 37"/>
                <a:gd name="T40" fmla="*/ 517994216 w 54"/>
                <a:gd name="T41" fmla="*/ 323352765 h 37"/>
                <a:gd name="T42" fmla="*/ 542431754 w 54"/>
                <a:gd name="T43" fmla="*/ 339114534 h 37"/>
                <a:gd name="T44" fmla="*/ 565534748 w 54"/>
                <a:gd name="T45" fmla="*/ 354649606 h 37"/>
                <a:gd name="T46" fmla="*/ 589971179 w 54"/>
                <a:gd name="T47" fmla="*/ 354649606 h 37"/>
                <a:gd name="T48" fmla="*/ 613074086 w 54"/>
                <a:gd name="T49" fmla="*/ 354649606 h 37"/>
                <a:gd name="T50" fmla="*/ 637511644 w 54"/>
                <a:gd name="T51" fmla="*/ 384989969 h 37"/>
                <a:gd name="T52" fmla="*/ 667885694 w 54"/>
                <a:gd name="T53" fmla="*/ 369475843 h 37"/>
                <a:gd name="T54" fmla="*/ 690889242 w 54"/>
                <a:gd name="T55" fmla="*/ 400772433 h 37"/>
                <a:gd name="T56" fmla="*/ 715321853 w 54"/>
                <a:gd name="T57" fmla="*/ 384989969 h 37"/>
                <a:gd name="T58" fmla="*/ 738423584 w 54"/>
                <a:gd name="T59" fmla="*/ 400772433 h 37"/>
                <a:gd name="T60" fmla="*/ 763208117 w 54"/>
                <a:gd name="T61" fmla="*/ 400772433 h 37"/>
                <a:gd name="T62" fmla="*/ 786291037 w 54"/>
                <a:gd name="T63" fmla="*/ 400772433 h 37"/>
                <a:gd name="T64" fmla="*/ 810748670 w 54"/>
                <a:gd name="T65" fmla="*/ 416534202 h 37"/>
                <a:gd name="T66" fmla="*/ 833752132 w 54"/>
                <a:gd name="T67" fmla="*/ 432115868 h 37"/>
                <a:gd name="T68" fmla="*/ 864185276 w 54"/>
                <a:gd name="T69" fmla="*/ 447878392 h 37"/>
                <a:gd name="T70" fmla="*/ 887209105 w 54"/>
                <a:gd name="T71" fmla="*/ 432115868 h 37"/>
                <a:gd name="T72" fmla="*/ 911646643 w 54"/>
                <a:gd name="T73" fmla="*/ 432115868 h 37"/>
                <a:gd name="T74" fmla="*/ 934749567 w 54"/>
                <a:gd name="T75" fmla="*/ 432115868 h 37"/>
                <a:gd name="T76" fmla="*/ 959185998 w 54"/>
                <a:gd name="T77" fmla="*/ 432115868 h 37"/>
                <a:gd name="T78" fmla="*/ 982269752 w 54"/>
                <a:gd name="T79" fmla="*/ 463392772 h 37"/>
                <a:gd name="T80" fmla="*/ 1006721603 w 54"/>
                <a:gd name="T81" fmla="*/ 447878392 h 37"/>
                <a:gd name="T82" fmla="*/ 1030071994 w 54"/>
                <a:gd name="T83" fmla="*/ 463392772 h 37"/>
                <a:gd name="T84" fmla="*/ 1060099118 w 54"/>
                <a:gd name="T85" fmla="*/ 479159245 h 37"/>
                <a:gd name="T86" fmla="*/ 1107966502 w 54"/>
                <a:gd name="T87" fmla="*/ 463392772 h 37"/>
                <a:gd name="T88" fmla="*/ 1132402660 w 54"/>
                <a:gd name="T89" fmla="*/ 432115868 h 37"/>
                <a:gd name="T90" fmla="*/ 1155505856 w 54"/>
                <a:gd name="T91" fmla="*/ 463392772 h 37"/>
                <a:gd name="T92" fmla="*/ 1179943192 w 54"/>
                <a:gd name="T93" fmla="*/ 463392772 h 37"/>
                <a:gd name="T94" fmla="*/ 1202962367 w 54"/>
                <a:gd name="T95" fmla="*/ 463392772 h 37"/>
                <a:gd name="T96" fmla="*/ 1227482530 w 54"/>
                <a:gd name="T97" fmla="*/ 463392772 h 37"/>
                <a:gd name="T98" fmla="*/ 1256423907 w 54"/>
                <a:gd name="T99" fmla="*/ 463392772 h 37"/>
                <a:gd name="T100" fmla="*/ 1280855408 w 54"/>
                <a:gd name="T101" fmla="*/ 463392772 h 37"/>
                <a:gd name="T102" fmla="*/ 1303939162 w 54"/>
                <a:gd name="T103" fmla="*/ 479159245 h 37"/>
                <a:gd name="T104" fmla="*/ 1328395956 w 54"/>
                <a:gd name="T105" fmla="*/ 494752624 h 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4" h="37">
                  <a:moveTo>
                    <a:pt x="0" y="37"/>
                  </a:moveTo>
                  <a:lnTo>
                    <a:pt x="0" y="34"/>
                  </a:lnTo>
                  <a:lnTo>
                    <a:pt x="0" y="29"/>
                  </a:lnTo>
                  <a:lnTo>
                    <a:pt x="0" y="23"/>
                  </a:lnTo>
                  <a:lnTo>
                    <a:pt x="1" y="13"/>
                  </a:lnTo>
                  <a:lnTo>
                    <a:pt x="1" y="10"/>
                  </a:lnTo>
                  <a:lnTo>
                    <a:pt x="1" y="7"/>
                  </a:lnTo>
                  <a:lnTo>
                    <a:pt x="1" y="2"/>
                  </a:lnTo>
                  <a:lnTo>
                    <a:pt x="2" y="2"/>
                  </a:lnTo>
                  <a:lnTo>
                    <a:pt x="2" y="1"/>
                  </a:lnTo>
                  <a:lnTo>
                    <a:pt x="3" y="1"/>
                  </a:lnTo>
                  <a:lnTo>
                    <a:pt x="3" y="0"/>
                  </a:lnTo>
                  <a:lnTo>
                    <a:pt x="3" y="2"/>
                  </a:lnTo>
                  <a:lnTo>
                    <a:pt x="4" y="1"/>
                  </a:lnTo>
                  <a:lnTo>
                    <a:pt x="4" y="2"/>
                  </a:lnTo>
                  <a:lnTo>
                    <a:pt x="5" y="2"/>
                  </a:lnTo>
                  <a:lnTo>
                    <a:pt x="5" y="3"/>
                  </a:lnTo>
                  <a:lnTo>
                    <a:pt x="6" y="3"/>
                  </a:lnTo>
                  <a:lnTo>
                    <a:pt x="6" y="6"/>
                  </a:lnTo>
                  <a:lnTo>
                    <a:pt x="6" y="4"/>
                  </a:lnTo>
                  <a:lnTo>
                    <a:pt x="7" y="5"/>
                  </a:lnTo>
                  <a:lnTo>
                    <a:pt x="7" y="6"/>
                  </a:lnTo>
                  <a:lnTo>
                    <a:pt x="8" y="6"/>
                  </a:lnTo>
                  <a:lnTo>
                    <a:pt x="8" y="7"/>
                  </a:lnTo>
                  <a:lnTo>
                    <a:pt x="8" y="8"/>
                  </a:lnTo>
                  <a:lnTo>
                    <a:pt x="9" y="8"/>
                  </a:lnTo>
                  <a:lnTo>
                    <a:pt x="9" y="9"/>
                  </a:lnTo>
                  <a:lnTo>
                    <a:pt x="10" y="8"/>
                  </a:lnTo>
                  <a:lnTo>
                    <a:pt x="10" y="10"/>
                  </a:lnTo>
                  <a:lnTo>
                    <a:pt x="10" y="11"/>
                  </a:lnTo>
                  <a:lnTo>
                    <a:pt x="11" y="11"/>
                  </a:lnTo>
                  <a:lnTo>
                    <a:pt x="11" y="12"/>
                  </a:lnTo>
                  <a:lnTo>
                    <a:pt x="12" y="11"/>
                  </a:lnTo>
                  <a:lnTo>
                    <a:pt x="12" y="13"/>
                  </a:lnTo>
                  <a:lnTo>
                    <a:pt x="12" y="12"/>
                  </a:lnTo>
                  <a:lnTo>
                    <a:pt x="13" y="14"/>
                  </a:lnTo>
                  <a:lnTo>
                    <a:pt x="13" y="13"/>
                  </a:lnTo>
                  <a:lnTo>
                    <a:pt x="13" y="15"/>
                  </a:lnTo>
                  <a:lnTo>
                    <a:pt x="14" y="15"/>
                  </a:lnTo>
                  <a:lnTo>
                    <a:pt x="15" y="16"/>
                  </a:lnTo>
                  <a:lnTo>
                    <a:pt x="16" y="16"/>
                  </a:lnTo>
                  <a:lnTo>
                    <a:pt x="16" y="18"/>
                  </a:lnTo>
                  <a:lnTo>
                    <a:pt x="16" y="17"/>
                  </a:lnTo>
                  <a:lnTo>
                    <a:pt x="17" y="17"/>
                  </a:lnTo>
                  <a:lnTo>
                    <a:pt x="17" y="18"/>
                  </a:lnTo>
                  <a:lnTo>
                    <a:pt x="18" y="17"/>
                  </a:lnTo>
                  <a:lnTo>
                    <a:pt x="18" y="20"/>
                  </a:lnTo>
                  <a:lnTo>
                    <a:pt x="18" y="18"/>
                  </a:lnTo>
                  <a:lnTo>
                    <a:pt x="19" y="18"/>
                  </a:lnTo>
                  <a:lnTo>
                    <a:pt x="19" y="20"/>
                  </a:lnTo>
                  <a:lnTo>
                    <a:pt x="20" y="21"/>
                  </a:lnTo>
                  <a:lnTo>
                    <a:pt x="20" y="20"/>
                  </a:lnTo>
                  <a:lnTo>
                    <a:pt x="20" y="21"/>
                  </a:lnTo>
                  <a:lnTo>
                    <a:pt x="20" y="20"/>
                  </a:lnTo>
                  <a:lnTo>
                    <a:pt x="21" y="21"/>
                  </a:lnTo>
                  <a:lnTo>
                    <a:pt x="21" y="22"/>
                  </a:lnTo>
                  <a:lnTo>
                    <a:pt x="22" y="22"/>
                  </a:lnTo>
                  <a:lnTo>
                    <a:pt x="22" y="21"/>
                  </a:lnTo>
                  <a:lnTo>
                    <a:pt x="22" y="22"/>
                  </a:lnTo>
                  <a:lnTo>
                    <a:pt x="23" y="23"/>
                  </a:lnTo>
                  <a:lnTo>
                    <a:pt x="24" y="23"/>
                  </a:lnTo>
                  <a:lnTo>
                    <a:pt x="25" y="23"/>
                  </a:lnTo>
                  <a:lnTo>
                    <a:pt x="26" y="24"/>
                  </a:lnTo>
                  <a:lnTo>
                    <a:pt x="26" y="23"/>
                  </a:lnTo>
                  <a:lnTo>
                    <a:pt x="26" y="25"/>
                  </a:lnTo>
                  <a:lnTo>
                    <a:pt x="26" y="24"/>
                  </a:lnTo>
                  <a:lnTo>
                    <a:pt x="27" y="24"/>
                  </a:lnTo>
                  <a:lnTo>
                    <a:pt x="28" y="25"/>
                  </a:lnTo>
                  <a:lnTo>
                    <a:pt x="28" y="26"/>
                  </a:lnTo>
                  <a:lnTo>
                    <a:pt x="28" y="25"/>
                  </a:lnTo>
                  <a:lnTo>
                    <a:pt x="29" y="25"/>
                  </a:lnTo>
                  <a:lnTo>
                    <a:pt x="29" y="26"/>
                  </a:lnTo>
                  <a:lnTo>
                    <a:pt x="29" y="25"/>
                  </a:lnTo>
                  <a:lnTo>
                    <a:pt x="30" y="26"/>
                  </a:lnTo>
                  <a:lnTo>
                    <a:pt x="31" y="26"/>
                  </a:lnTo>
                  <a:lnTo>
                    <a:pt x="31" y="25"/>
                  </a:lnTo>
                  <a:lnTo>
                    <a:pt x="32" y="27"/>
                  </a:lnTo>
                  <a:lnTo>
                    <a:pt x="32" y="26"/>
                  </a:lnTo>
                  <a:lnTo>
                    <a:pt x="32" y="27"/>
                  </a:lnTo>
                  <a:lnTo>
                    <a:pt x="33" y="27"/>
                  </a:lnTo>
                  <a:lnTo>
                    <a:pt x="33" y="28"/>
                  </a:lnTo>
                  <a:lnTo>
                    <a:pt x="34" y="27"/>
                  </a:lnTo>
                  <a:lnTo>
                    <a:pt x="34" y="28"/>
                  </a:lnTo>
                  <a:lnTo>
                    <a:pt x="35" y="27"/>
                  </a:lnTo>
                  <a:lnTo>
                    <a:pt x="35" y="29"/>
                  </a:lnTo>
                  <a:lnTo>
                    <a:pt x="36" y="28"/>
                  </a:lnTo>
                  <a:lnTo>
                    <a:pt x="36" y="27"/>
                  </a:lnTo>
                  <a:lnTo>
                    <a:pt x="36" y="28"/>
                  </a:lnTo>
                  <a:lnTo>
                    <a:pt x="37" y="27"/>
                  </a:lnTo>
                  <a:lnTo>
                    <a:pt x="37" y="28"/>
                  </a:lnTo>
                  <a:lnTo>
                    <a:pt x="38" y="28"/>
                  </a:lnTo>
                  <a:lnTo>
                    <a:pt x="38" y="27"/>
                  </a:lnTo>
                  <a:lnTo>
                    <a:pt x="38" y="28"/>
                  </a:lnTo>
                  <a:lnTo>
                    <a:pt x="39" y="27"/>
                  </a:lnTo>
                  <a:lnTo>
                    <a:pt x="39" y="29"/>
                  </a:lnTo>
                  <a:lnTo>
                    <a:pt x="39" y="28"/>
                  </a:lnTo>
                  <a:lnTo>
                    <a:pt x="40" y="27"/>
                  </a:lnTo>
                  <a:lnTo>
                    <a:pt x="40" y="29"/>
                  </a:lnTo>
                  <a:lnTo>
                    <a:pt x="40" y="30"/>
                  </a:lnTo>
                  <a:lnTo>
                    <a:pt x="41" y="28"/>
                  </a:lnTo>
                  <a:lnTo>
                    <a:pt x="41" y="29"/>
                  </a:lnTo>
                  <a:lnTo>
                    <a:pt x="42" y="29"/>
                  </a:lnTo>
                  <a:lnTo>
                    <a:pt x="42" y="31"/>
                  </a:lnTo>
                  <a:lnTo>
                    <a:pt x="42" y="30"/>
                  </a:lnTo>
                  <a:lnTo>
                    <a:pt x="43" y="30"/>
                  </a:lnTo>
                  <a:lnTo>
                    <a:pt x="43" y="28"/>
                  </a:lnTo>
                  <a:lnTo>
                    <a:pt x="43" y="31"/>
                  </a:lnTo>
                  <a:lnTo>
                    <a:pt x="44" y="29"/>
                  </a:lnTo>
                  <a:lnTo>
                    <a:pt x="45" y="30"/>
                  </a:lnTo>
                  <a:lnTo>
                    <a:pt x="45" y="29"/>
                  </a:lnTo>
                  <a:lnTo>
                    <a:pt x="46" y="28"/>
                  </a:lnTo>
                  <a:lnTo>
                    <a:pt x="46" y="29"/>
                  </a:lnTo>
                  <a:lnTo>
                    <a:pt x="47" y="30"/>
                  </a:lnTo>
                  <a:lnTo>
                    <a:pt x="47" y="31"/>
                  </a:lnTo>
                  <a:lnTo>
                    <a:pt x="47" y="28"/>
                  </a:lnTo>
                  <a:lnTo>
                    <a:pt x="48" y="30"/>
                  </a:lnTo>
                  <a:lnTo>
                    <a:pt x="48" y="32"/>
                  </a:lnTo>
                  <a:lnTo>
                    <a:pt x="48" y="30"/>
                  </a:lnTo>
                  <a:lnTo>
                    <a:pt x="48" y="31"/>
                  </a:lnTo>
                  <a:lnTo>
                    <a:pt x="49" y="30"/>
                  </a:lnTo>
                  <a:lnTo>
                    <a:pt x="49" y="31"/>
                  </a:lnTo>
                  <a:lnTo>
                    <a:pt x="49" y="32"/>
                  </a:lnTo>
                  <a:lnTo>
                    <a:pt x="50" y="30"/>
                  </a:lnTo>
                  <a:lnTo>
                    <a:pt x="51" y="30"/>
                  </a:lnTo>
                  <a:lnTo>
                    <a:pt x="51" y="31"/>
                  </a:lnTo>
                  <a:lnTo>
                    <a:pt x="51" y="32"/>
                  </a:lnTo>
                  <a:lnTo>
                    <a:pt x="51" y="31"/>
                  </a:lnTo>
                  <a:lnTo>
                    <a:pt x="52" y="30"/>
                  </a:lnTo>
                  <a:lnTo>
                    <a:pt x="52" y="31"/>
                  </a:lnTo>
                  <a:lnTo>
                    <a:pt x="53" y="31"/>
                  </a:lnTo>
                  <a:lnTo>
                    <a:pt x="53" y="30"/>
                  </a:lnTo>
                  <a:lnTo>
                    <a:pt x="53" y="32"/>
                  </a:lnTo>
                  <a:lnTo>
                    <a:pt x="54" y="32"/>
                  </a:lnTo>
                  <a:lnTo>
                    <a:pt x="54" y="31"/>
                  </a:lnTo>
                  <a:lnTo>
                    <a:pt x="54" y="3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0" name="Freeform 79"/>
            <p:cNvSpPr>
              <a:spLocks/>
            </p:cNvSpPr>
            <p:nvPr/>
          </p:nvSpPr>
          <p:spPr bwMode="auto">
            <a:xfrm>
              <a:off x="2400" y="1141"/>
              <a:ext cx="272" cy="11"/>
            </a:xfrm>
            <a:custGeom>
              <a:avLst/>
              <a:gdLst>
                <a:gd name="T0" fmla="*/ 0 w 272"/>
                <a:gd name="T1" fmla="*/ 7 h 11"/>
                <a:gd name="T2" fmla="*/ 4 w 272"/>
                <a:gd name="T3" fmla="*/ 3 h 11"/>
                <a:gd name="T4" fmla="*/ 8 w 272"/>
                <a:gd name="T5" fmla="*/ 3 h 11"/>
                <a:gd name="T6" fmla="*/ 12 w 272"/>
                <a:gd name="T7" fmla="*/ 7 h 11"/>
                <a:gd name="T8" fmla="*/ 16 w 272"/>
                <a:gd name="T9" fmla="*/ 7 h 11"/>
                <a:gd name="T10" fmla="*/ 20 w 272"/>
                <a:gd name="T11" fmla="*/ 7 h 11"/>
                <a:gd name="T12" fmla="*/ 24 w 272"/>
                <a:gd name="T13" fmla="*/ 3 h 11"/>
                <a:gd name="T14" fmla="*/ 33 w 272"/>
                <a:gd name="T15" fmla="*/ 7 h 11"/>
                <a:gd name="T16" fmla="*/ 37 w 272"/>
                <a:gd name="T17" fmla="*/ 7 h 11"/>
                <a:gd name="T18" fmla="*/ 41 w 272"/>
                <a:gd name="T19" fmla="*/ 7 h 11"/>
                <a:gd name="T20" fmla="*/ 45 w 272"/>
                <a:gd name="T21" fmla="*/ 7 h 11"/>
                <a:gd name="T22" fmla="*/ 49 w 272"/>
                <a:gd name="T23" fmla="*/ 7 h 11"/>
                <a:gd name="T24" fmla="*/ 53 w 272"/>
                <a:gd name="T25" fmla="*/ 7 h 11"/>
                <a:gd name="T26" fmla="*/ 57 w 272"/>
                <a:gd name="T27" fmla="*/ 7 h 11"/>
                <a:gd name="T28" fmla="*/ 61 w 272"/>
                <a:gd name="T29" fmla="*/ 7 h 11"/>
                <a:gd name="T30" fmla="*/ 66 w 272"/>
                <a:gd name="T31" fmla="*/ 7 h 11"/>
                <a:gd name="T32" fmla="*/ 70 w 272"/>
                <a:gd name="T33" fmla="*/ 7 h 11"/>
                <a:gd name="T34" fmla="*/ 74 w 272"/>
                <a:gd name="T35" fmla="*/ 7 h 11"/>
                <a:gd name="T36" fmla="*/ 78 w 272"/>
                <a:gd name="T37" fmla="*/ 7 h 11"/>
                <a:gd name="T38" fmla="*/ 82 w 272"/>
                <a:gd name="T39" fmla="*/ 7 h 11"/>
                <a:gd name="T40" fmla="*/ 86 w 272"/>
                <a:gd name="T41" fmla="*/ 7 h 11"/>
                <a:gd name="T42" fmla="*/ 90 w 272"/>
                <a:gd name="T43" fmla="*/ 7 h 11"/>
                <a:gd name="T44" fmla="*/ 94 w 272"/>
                <a:gd name="T45" fmla="*/ 7 h 11"/>
                <a:gd name="T46" fmla="*/ 99 w 272"/>
                <a:gd name="T47" fmla="*/ 7 h 11"/>
                <a:gd name="T48" fmla="*/ 103 w 272"/>
                <a:gd name="T49" fmla="*/ 7 h 11"/>
                <a:gd name="T50" fmla="*/ 107 w 272"/>
                <a:gd name="T51" fmla="*/ 7 h 11"/>
                <a:gd name="T52" fmla="*/ 111 w 272"/>
                <a:gd name="T53" fmla="*/ 7 h 11"/>
                <a:gd name="T54" fmla="*/ 115 w 272"/>
                <a:gd name="T55" fmla="*/ 7 h 11"/>
                <a:gd name="T56" fmla="*/ 119 w 272"/>
                <a:gd name="T57" fmla="*/ 11 h 11"/>
                <a:gd name="T58" fmla="*/ 123 w 272"/>
                <a:gd name="T59" fmla="*/ 7 h 11"/>
                <a:gd name="T60" fmla="*/ 127 w 272"/>
                <a:gd name="T61" fmla="*/ 7 h 11"/>
                <a:gd name="T62" fmla="*/ 132 w 272"/>
                <a:gd name="T63" fmla="*/ 7 h 11"/>
                <a:gd name="T64" fmla="*/ 136 w 272"/>
                <a:gd name="T65" fmla="*/ 7 h 11"/>
                <a:gd name="T66" fmla="*/ 140 w 272"/>
                <a:gd name="T67" fmla="*/ 11 h 11"/>
                <a:gd name="T68" fmla="*/ 144 w 272"/>
                <a:gd name="T69" fmla="*/ 7 h 11"/>
                <a:gd name="T70" fmla="*/ 148 w 272"/>
                <a:gd name="T71" fmla="*/ 7 h 11"/>
                <a:gd name="T72" fmla="*/ 152 w 272"/>
                <a:gd name="T73" fmla="*/ 7 h 11"/>
                <a:gd name="T74" fmla="*/ 156 w 272"/>
                <a:gd name="T75" fmla="*/ 7 h 11"/>
                <a:gd name="T76" fmla="*/ 160 w 272"/>
                <a:gd name="T77" fmla="*/ 7 h 11"/>
                <a:gd name="T78" fmla="*/ 165 w 272"/>
                <a:gd name="T79" fmla="*/ 7 h 11"/>
                <a:gd name="T80" fmla="*/ 169 w 272"/>
                <a:gd name="T81" fmla="*/ 3 h 11"/>
                <a:gd name="T82" fmla="*/ 173 w 272"/>
                <a:gd name="T83" fmla="*/ 11 h 11"/>
                <a:gd name="T84" fmla="*/ 177 w 272"/>
                <a:gd name="T85" fmla="*/ 7 h 11"/>
                <a:gd name="T86" fmla="*/ 181 w 272"/>
                <a:gd name="T87" fmla="*/ 7 h 11"/>
                <a:gd name="T88" fmla="*/ 185 w 272"/>
                <a:gd name="T89" fmla="*/ 3 h 11"/>
                <a:gd name="T90" fmla="*/ 189 w 272"/>
                <a:gd name="T91" fmla="*/ 7 h 11"/>
                <a:gd name="T92" fmla="*/ 193 w 272"/>
                <a:gd name="T93" fmla="*/ 7 h 11"/>
                <a:gd name="T94" fmla="*/ 198 w 272"/>
                <a:gd name="T95" fmla="*/ 7 h 11"/>
                <a:gd name="T96" fmla="*/ 206 w 272"/>
                <a:gd name="T97" fmla="*/ 7 h 11"/>
                <a:gd name="T98" fmla="*/ 210 w 272"/>
                <a:gd name="T99" fmla="*/ 7 h 11"/>
                <a:gd name="T100" fmla="*/ 214 w 272"/>
                <a:gd name="T101" fmla="*/ 7 h 11"/>
                <a:gd name="T102" fmla="*/ 218 w 272"/>
                <a:gd name="T103" fmla="*/ 7 h 11"/>
                <a:gd name="T104" fmla="*/ 222 w 272"/>
                <a:gd name="T105" fmla="*/ 7 h 11"/>
                <a:gd name="T106" fmla="*/ 226 w 272"/>
                <a:gd name="T107" fmla="*/ 7 h 11"/>
                <a:gd name="T108" fmla="*/ 231 w 272"/>
                <a:gd name="T109" fmla="*/ 7 h 11"/>
                <a:gd name="T110" fmla="*/ 235 w 272"/>
                <a:gd name="T111" fmla="*/ 7 h 11"/>
                <a:gd name="T112" fmla="*/ 239 w 272"/>
                <a:gd name="T113" fmla="*/ 7 h 11"/>
                <a:gd name="T114" fmla="*/ 243 w 272"/>
                <a:gd name="T115" fmla="*/ 11 h 11"/>
                <a:gd name="T116" fmla="*/ 247 w 272"/>
                <a:gd name="T117" fmla="*/ 7 h 11"/>
                <a:gd name="T118" fmla="*/ 251 w 272"/>
                <a:gd name="T119" fmla="*/ 7 h 11"/>
                <a:gd name="T120" fmla="*/ 255 w 272"/>
                <a:gd name="T121" fmla="*/ 7 h 11"/>
                <a:gd name="T122" fmla="*/ 259 w 272"/>
                <a:gd name="T123" fmla="*/ 7 h 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72" h="11">
                  <a:moveTo>
                    <a:pt x="0" y="0"/>
                  </a:moveTo>
                  <a:lnTo>
                    <a:pt x="0" y="7"/>
                  </a:lnTo>
                  <a:lnTo>
                    <a:pt x="4" y="7"/>
                  </a:lnTo>
                  <a:lnTo>
                    <a:pt x="4" y="3"/>
                  </a:lnTo>
                  <a:lnTo>
                    <a:pt x="8" y="7"/>
                  </a:lnTo>
                  <a:lnTo>
                    <a:pt x="8" y="3"/>
                  </a:lnTo>
                  <a:lnTo>
                    <a:pt x="12" y="7"/>
                  </a:lnTo>
                  <a:lnTo>
                    <a:pt x="16" y="7"/>
                  </a:lnTo>
                  <a:lnTo>
                    <a:pt x="20" y="3"/>
                  </a:lnTo>
                  <a:lnTo>
                    <a:pt x="20" y="7"/>
                  </a:lnTo>
                  <a:lnTo>
                    <a:pt x="24" y="3"/>
                  </a:lnTo>
                  <a:lnTo>
                    <a:pt x="24" y="7"/>
                  </a:lnTo>
                  <a:lnTo>
                    <a:pt x="24" y="3"/>
                  </a:lnTo>
                  <a:lnTo>
                    <a:pt x="28" y="7"/>
                  </a:lnTo>
                  <a:lnTo>
                    <a:pt x="33" y="7"/>
                  </a:lnTo>
                  <a:lnTo>
                    <a:pt x="37" y="7"/>
                  </a:lnTo>
                  <a:lnTo>
                    <a:pt x="37" y="3"/>
                  </a:lnTo>
                  <a:lnTo>
                    <a:pt x="37" y="7"/>
                  </a:lnTo>
                  <a:lnTo>
                    <a:pt x="41" y="7"/>
                  </a:lnTo>
                  <a:lnTo>
                    <a:pt x="41" y="3"/>
                  </a:lnTo>
                  <a:lnTo>
                    <a:pt x="41" y="7"/>
                  </a:lnTo>
                  <a:lnTo>
                    <a:pt x="45" y="7"/>
                  </a:lnTo>
                  <a:lnTo>
                    <a:pt x="45" y="3"/>
                  </a:lnTo>
                  <a:lnTo>
                    <a:pt x="45" y="7"/>
                  </a:lnTo>
                  <a:lnTo>
                    <a:pt x="49" y="7"/>
                  </a:lnTo>
                  <a:lnTo>
                    <a:pt x="53" y="7"/>
                  </a:lnTo>
                  <a:lnTo>
                    <a:pt x="53" y="11"/>
                  </a:lnTo>
                  <a:lnTo>
                    <a:pt x="53" y="7"/>
                  </a:lnTo>
                  <a:lnTo>
                    <a:pt x="57" y="7"/>
                  </a:lnTo>
                  <a:lnTo>
                    <a:pt x="57" y="3"/>
                  </a:lnTo>
                  <a:lnTo>
                    <a:pt x="61" y="7"/>
                  </a:lnTo>
                  <a:lnTo>
                    <a:pt x="61" y="11"/>
                  </a:lnTo>
                  <a:lnTo>
                    <a:pt x="61" y="7"/>
                  </a:lnTo>
                  <a:lnTo>
                    <a:pt x="66" y="7"/>
                  </a:lnTo>
                  <a:lnTo>
                    <a:pt x="70" y="7"/>
                  </a:lnTo>
                  <a:lnTo>
                    <a:pt x="74" y="7"/>
                  </a:lnTo>
                  <a:lnTo>
                    <a:pt x="78" y="11"/>
                  </a:lnTo>
                  <a:lnTo>
                    <a:pt x="78" y="7"/>
                  </a:lnTo>
                  <a:lnTo>
                    <a:pt x="82" y="7"/>
                  </a:lnTo>
                  <a:lnTo>
                    <a:pt x="86" y="7"/>
                  </a:lnTo>
                  <a:lnTo>
                    <a:pt x="90" y="7"/>
                  </a:lnTo>
                  <a:lnTo>
                    <a:pt x="94" y="7"/>
                  </a:lnTo>
                  <a:lnTo>
                    <a:pt x="94" y="11"/>
                  </a:lnTo>
                  <a:lnTo>
                    <a:pt x="94" y="7"/>
                  </a:lnTo>
                  <a:lnTo>
                    <a:pt x="99" y="7"/>
                  </a:lnTo>
                  <a:lnTo>
                    <a:pt x="103" y="7"/>
                  </a:lnTo>
                  <a:lnTo>
                    <a:pt x="107" y="11"/>
                  </a:lnTo>
                  <a:lnTo>
                    <a:pt x="107" y="7"/>
                  </a:lnTo>
                  <a:lnTo>
                    <a:pt x="107" y="11"/>
                  </a:lnTo>
                  <a:lnTo>
                    <a:pt x="107" y="7"/>
                  </a:lnTo>
                  <a:lnTo>
                    <a:pt x="111" y="7"/>
                  </a:lnTo>
                  <a:lnTo>
                    <a:pt x="115" y="7"/>
                  </a:lnTo>
                  <a:lnTo>
                    <a:pt x="115" y="11"/>
                  </a:lnTo>
                  <a:lnTo>
                    <a:pt x="119" y="7"/>
                  </a:lnTo>
                  <a:lnTo>
                    <a:pt x="119" y="11"/>
                  </a:lnTo>
                  <a:lnTo>
                    <a:pt x="119" y="7"/>
                  </a:lnTo>
                  <a:lnTo>
                    <a:pt x="123" y="7"/>
                  </a:lnTo>
                  <a:lnTo>
                    <a:pt x="127" y="7"/>
                  </a:lnTo>
                  <a:lnTo>
                    <a:pt x="127" y="11"/>
                  </a:lnTo>
                  <a:lnTo>
                    <a:pt x="132" y="11"/>
                  </a:lnTo>
                  <a:lnTo>
                    <a:pt x="132" y="7"/>
                  </a:lnTo>
                  <a:lnTo>
                    <a:pt x="136" y="7"/>
                  </a:lnTo>
                  <a:lnTo>
                    <a:pt x="140" y="7"/>
                  </a:lnTo>
                  <a:lnTo>
                    <a:pt x="140" y="11"/>
                  </a:lnTo>
                  <a:lnTo>
                    <a:pt x="140" y="7"/>
                  </a:lnTo>
                  <a:lnTo>
                    <a:pt x="144" y="7"/>
                  </a:lnTo>
                  <a:lnTo>
                    <a:pt x="144" y="3"/>
                  </a:lnTo>
                  <a:lnTo>
                    <a:pt x="144" y="7"/>
                  </a:lnTo>
                  <a:lnTo>
                    <a:pt x="148" y="7"/>
                  </a:lnTo>
                  <a:lnTo>
                    <a:pt x="148" y="11"/>
                  </a:lnTo>
                  <a:lnTo>
                    <a:pt x="148" y="7"/>
                  </a:lnTo>
                  <a:lnTo>
                    <a:pt x="152" y="3"/>
                  </a:lnTo>
                  <a:lnTo>
                    <a:pt x="152" y="11"/>
                  </a:lnTo>
                  <a:lnTo>
                    <a:pt x="152" y="7"/>
                  </a:lnTo>
                  <a:lnTo>
                    <a:pt x="156" y="7"/>
                  </a:lnTo>
                  <a:lnTo>
                    <a:pt x="160" y="11"/>
                  </a:lnTo>
                  <a:lnTo>
                    <a:pt x="160" y="7"/>
                  </a:lnTo>
                  <a:lnTo>
                    <a:pt x="165" y="7"/>
                  </a:lnTo>
                  <a:lnTo>
                    <a:pt x="169" y="7"/>
                  </a:lnTo>
                  <a:lnTo>
                    <a:pt x="169" y="3"/>
                  </a:lnTo>
                  <a:lnTo>
                    <a:pt x="173" y="7"/>
                  </a:lnTo>
                  <a:lnTo>
                    <a:pt x="173" y="11"/>
                  </a:lnTo>
                  <a:lnTo>
                    <a:pt x="173" y="3"/>
                  </a:lnTo>
                  <a:lnTo>
                    <a:pt x="173" y="11"/>
                  </a:lnTo>
                  <a:lnTo>
                    <a:pt x="177" y="7"/>
                  </a:lnTo>
                  <a:lnTo>
                    <a:pt x="177" y="11"/>
                  </a:lnTo>
                  <a:lnTo>
                    <a:pt x="177" y="3"/>
                  </a:lnTo>
                  <a:lnTo>
                    <a:pt x="177" y="7"/>
                  </a:lnTo>
                  <a:lnTo>
                    <a:pt x="181" y="7"/>
                  </a:lnTo>
                  <a:lnTo>
                    <a:pt x="185" y="7"/>
                  </a:lnTo>
                  <a:lnTo>
                    <a:pt x="185" y="3"/>
                  </a:lnTo>
                  <a:lnTo>
                    <a:pt x="189" y="11"/>
                  </a:lnTo>
                  <a:lnTo>
                    <a:pt x="189" y="7"/>
                  </a:lnTo>
                  <a:lnTo>
                    <a:pt x="193" y="7"/>
                  </a:lnTo>
                  <a:lnTo>
                    <a:pt x="198" y="7"/>
                  </a:lnTo>
                  <a:lnTo>
                    <a:pt x="202" y="3"/>
                  </a:lnTo>
                  <a:lnTo>
                    <a:pt x="202" y="7"/>
                  </a:lnTo>
                  <a:lnTo>
                    <a:pt x="206" y="7"/>
                  </a:lnTo>
                  <a:lnTo>
                    <a:pt x="206" y="3"/>
                  </a:lnTo>
                  <a:lnTo>
                    <a:pt x="206" y="11"/>
                  </a:lnTo>
                  <a:lnTo>
                    <a:pt x="210" y="7"/>
                  </a:lnTo>
                  <a:lnTo>
                    <a:pt x="214" y="7"/>
                  </a:lnTo>
                  <a:lnTo>
                    <a:pt x="218" y="7"/>
                  </a:lnTo>
                  <a:lnTo>
                    <a:pt x="222" y="7"/>
                  </a:lnTo>
                  <a:lnTo>
                    <a:pt x="222" y="3"/>
                  </a:lnTo>
                  <a:lnTo>
                    <a:pt x="222" y="7"/>
                  </a:lnTo>
                  <a:lnTo>
                    <a:pt x="226" y="7"/>
                  </a:lnTo>
                  <a:lnTo>
                    <a:pt x="226" y="3"/>
                  </a:lnTo>
                  <a:lnTo>
                    <a:pt x="226" y="7"/>
                  </a:lnTo>
                  <a:lnTo>
                    <a:pt x="226" y="11"/>
                  </a:lnTo>
                  <a:lnTo>
                    <a:pt x="231" y="7"/>
                  </a:lnTo>
                  <a:lnTo>
                    <a:pt x="235" y="7"/>
                  </a:lnTo>
                  <a:lnTo>
                    <a:pt x="235" y="11"/>
                  </a:lnTo>
                  <a:lnTo>
                    <a:pt x="235" y="7"/>
                  </a:lnTo>
                  <a:lnTo>
                    <a:pt x="239" y="7"/>
                  </a:lnTo>
                  <a:lnTo>
                    <a:pt x="239" y="11"/>
                  </a:lnTo>
                  <a:lnTo>
                    <a:pt x="243" y="11"/>
                  </a:lnTo>
                  <a:lnTo>
                    <a:pt x="243" y="7"/>
                  </a:lnTo>
                  <a:lnTo>
                    <a:pt x="247" y="7"/>
                  </a:lnTo>
                  <a:lnTo>
                    <a:pt x="247" y="3"/>
                  </a:lnTo>
                  <a:lnTo>
                    <a:pt x="247" y="7"/>
                  </a:lnTo>
                  <a:lnTo>
                    <a:pt x="251" y="7"/>
                  </a:lnTo>
                  <a:lnTo>
                    <a:pt x="255" y="7"/>
                  </a:lnTo>
                  <a:lnTo>
                    <a:pt x="259" y="7"/>
                  </a:lnTo>
                  <a:lnTo>
                    <a:pt x="272" y="7"/>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1" name="Freeform 80"/>
            <p:cNvSpPr>
              <a:spLocks/>
            </p:cNvSpPr>
            <p:nvPr/>
          </p:nvSpPr>
          <p:spPr bwMode="auto">
            <a:xfrm>
              <a:off x="2086" y="1163"/>
              <a:ext cx="87" cy="16"/>
            </a:xfrm>
            <a:custGeom>
              <a:avLst/>
              <a:gdLst>
                <a:gd name="T0" fmla="*/ 16 w 101"/>
                <a:gd name="T1" fmla="*/ 1 h 25"/>
                <a:gd name="T2" fmla="*/ 16 w 101"/>
                <a:gd name="T3" fmla="*/ 1 h 25"/>
                <a:gd name="T4" fmla="*/ 16 w 101"/>
                <a:gd name="T5" fmla="*/ 1 h 25"/>
                <a:gd name="T6" fmla="*/ 16 w 101"/>
                <a:gd name="T7" fmla="*/ 1 h 25"/>
                <a:gd name="T8" fmla="*/ 16 w 101"/>
                <a:gd name="T9" fmla="*/ 1 h 25"/>
                <a:gd name="T10" fmla="*/ 16 w 101"/>
                <a:gd name="T11" fmla="*/ 1 h 25"/>
                <a:gd name="T12" fmla="*/ 14 w 101"/>
                <a:gd name="T13" fmla="*/ 1 h 25"/>
                <a:gd name="T14" fmla="*/ 14 w 101"/>
                <a:gd name="T15" fmla="*/ 1 h 25"/>
                <a:gd name="T16" fmla="*/ 14 w 101"/>
                <a:gd name="T17" fmla="*/ 1 h 25"/>
                <a:gd name="T18" fmla="*/ 13 w 101"/>
                <a:gd name="T19" fmla="*/ 1 h 25"/>
                <a:gd name="T20" fmla="*/ 13 w 101"/>
                <a:gd name="T21" fmla="*/ 1 h 25"/>
                <a:gd name="T22" fmla="*/ 12 w 101"/>
                <a:gd name="T23" fmla="*/ 1 h 25"/>
                <a:gd name="T24" fmla="*/ 12 w 101"/>
                <a:gd name="T25" fmla="*/ 1 h 25"/>
                <a:gd name="T26" fmla="*/ 12 w 101"/>
                <a:gd name="T27" fmla="*/ 1 h 25"/>
                <a:gd name="T28" fmla="*/ 12 w 101"/>
                <a:gd name="T29" fmla="*/ 1 h 25"/>
                <a:gd name="T30" fmla="*/ 10 w 101"/>
                <a:gd name="T31" fmla="*/ 1 h 25"/>
                <a:gd name="T32" fmla="*/ 10 w 101"/>
                <a:gd name="T33" fmla="*/ 1 h 25"/>
                <a:gd name="T34" fmla="*/ 10 w 101"/>
                <a:gd name="T35" fmla="*/ 1 h 25"/>
                <a:gd name="T36" fmla="*/ 10 w 101"/>
                <a:gd name="T37" fmla="*/ 1 h 25"/>
                <a:gd name="T38" fmla="*/ 9 w 101"/>
                <a:gd name="T39" fmla="*/ 1 h 25"/>
                <a:gd name="T40" fmla="*/ 9 w 101"/>
                <a:gd name="T41" fmla="*/ 1 h 25"/>
                <a:gd name="T42" fmla="*/ 8 w 101"/>
                <a:gd name="T43" fmla="*/ 1 h 25"/>
                <a:gd name="T44" fmla="*/ 8 w 101"/>
                <a:gd name="T45" fmla="*/ 1 h 25"/>
                <a:gd name="T46" fmla="*/ 8 w 101"/>
                <a:gd name="T47" fmla="*/ 1 h 25"/>
                <a:gd name="T48" fmla="*/ 8 w 101"/>
                <a:gd name="T49" fmla="*/ 1 h 25"/>
                <a:gd name="T50" fmla="*/ 7 w 101"/>
                <a:gd name="T51" fmla="*/ 1 h 25"/>
                <a:gd name="T52" fmla="*/ 7 w 101"/>
                <a:gd name="T53" fmla="*/ 1 h 25"/>
                <a:gd name="T54" fmla="*/ 6 w 101"/>
                <a:gd name="T55" fmla="*/ 1 h 25"/>
                <a:gd name="T56" fmla="*/ 6 w 101"/>
                <a:gd name="T57" fmla="*/ 1 h 25"/>
                <a:gd name="T58" fmla="*/ 5 w 101"/>
                <a:gd name="T59" fmla="*/ 1 h 25"/>
                <a:gd name="T60" fmla="*/ 5 w 101"/>
                <a:gd name="T61" fmla="*/ 1 h 25"/>
                <a:gd name="T62" fmla="*/ 4 w 101"/>
                <a:gd name="T63" fmla="*/ 1 h 25"/>
                <a:gd name="T64" fmla="*/ 4 w 101"/>
                <a:gd name="T65" fmla="*/ 1 h 25"/>
                <a:gd name="T66" fmla="*/ 3 w 101"/>
                <a:gd name="T67" fmla="*/ 1 h 25"/>
                <a:gd name="T68" fmla="*/ 3 w 101"/>
                <a:gd name="T69" fmla="*/ 1 h 25"/>
                <a:gd name="T70" fmla="*/ 3 w 101"/>
                <a:gd name="T71" fmla="*/ 1 h 25"/>
                <a:gd name="T72" fmla="*/ 3 w 101"/>
                <a:gd name="T73" fmla="*/ 1 h 25"/>
                <a:gd name="T74" fmla="*/ 3 w 101"/>
                <a:gd name="T75" fmla="*/ 1 h 25"/>
                <a:gd name="T76" fmla="*/ 3 w 101"/>
                <a:gd name="T77" fmla="*/ 1 h 25"/>
                <a:gd name="T78" fmla="*/ 3 w 101"/>
                <a:gd name="T79" fmla="*/ 1 h 25"/>
                <a:gd name="T80" fmla="*/ 0 w 101"/>
                <a:gd name="T81" fmla="*/ 1 h 25"/>
                <a:gd name="T82" fmla="*/ 0 w 101"/>
                <a:gd name="T83" fmla="*/ 1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1" h="25">
                  <a:moveTo>
                    <a:pt x="101" y="0"/>
                  </a:moveTo>
                  <a:lnTo>
                    <a:pt x="101" y="12"/>
                  </a:lnTo>
                  <a:lnTo>
                    <a:pt x="101" y="6"/>
                  </a:lnTo>
                  <a:lnTo>
                    <a:pt x="96" y="19"/>
                  </a:lnTo>
                  <a:lnTo>
                    <a:pt x="96" y="6"/>
                  </a:lnTo>
                  <a:lnTo>
                    <a:pt x="96" y="12"/>
                  </a:lnTo>
                  <a:lnTo>
                    <a:pt x="91" y="12"/>
                  </a:lnTo>
                  <a:lnTo>
                    <a:pt x="91" y="19"/>
                  </a:lnTo>
                  <a:lnTo>
                    <a:pt x="91" y="6"/>
                  </a:lnTo>
                  <a:lnTo>
                    <a:pt x="87" y="12"/>
                  </a:lnTo>
                  <a:lnTo>
                    <a:pt x="87" y="19"/>
                  </a:lnTo>
                  <a:lnTo>
                    <a:pt x="82" y="12"/>
                  </a:lnTo>
                  <a:lnTo>
                    <a:pt x="82" y="6"/>
                  </a:lnTo>
                  <a:lnTo>
                    <a:pt x="82" y="25"/>
                  </a:lnTo>
                  <a:lnTo>
                    <a:pt x="77" y="19"/>
                  </a:lnTo>
                  <a:lnTo>
                    <a:pt x="77" y="6"/>
                  </a:lnTo>
                  <a:lnTo>
                    <a:pt x="77" y="12"/>
                  </a:lnTo>
                  <a:lnTo>
                    <a:pt x="72" y="12"/>
                  </a:lnTo>
                  <a:lnTo>
                    <a:pt x="72" y="19"/>
                  </a:lnTo>
                  <a:lnTo>
                    <a:pt x="72" y="12"/>
                  </a:lnTo>
                  <a:lnTo>
                    <a:pt x="67" y="12"/>
                  </a:lnTo>
                  <a:lnTo>
                    <a:pt x="67" y="19"/>
                  </a:lnTo>
                  <a:lnTo>
                    <a:pt x="62" y="12"/>
                  </a:lnTo>
                  <a:lnTo>
                    <a:pt x="62" y="19"/>
                  </a:lnTo>
                  <a:lnTo>
                    <a:pt x="62" y="12"/>
                  </a:lnTo>
                  <a:lnTo>
                    <a:pt x="58" y="12"/>
                  </a:lnTo>
                  <a:lnTo>
                    <a:pt x="58" y="0"/>
                  </a:lnTo>
                  <a:lnTo>
                    <a:pt x="58" y="19"/>
                  </a:lnTo>
                  <a:lnTo>
                    <a:pt x="58" y="12"/>
                  </a:lnTo>
                  <a:lnTo>
                    <a:pt x="53" y="25"/>
                  </a:lnTo>
                  <a:lnTo>
                    <a:pt x="53" y="6"/>
                  </a:lnTo>
                  <a:lnTo>
                    <a:pt x="53" y="12"/>
                  </a:lnTo>
                  <a:lnTo>
                    <a:pt x="48" y="19"/>
                  </a:lnTo>
                  <a:lnTo>
                    <a:pt x="48" y="0"/>
                  </a:lnTo>
                  <a:lnTo>
                    <a:pt x="48" y="19"/>
                  </a:lnTo>
                  <a:lnTo>
                    <a:pt x="43" y="12"/>
                  </a:lnTo>
                  <a:lnTo>
                    <a:pt x="43" y="19"/>
                  </a:lnTo>
                  <a:lnTo>
                    <a:pt x="38" y="12"/>
                  </a:lnTo>
                  <a:lnTo>
                    <a:pt x="38" y="19"/>
                  </a:lnTo>
                  <a:lnTo>
                    <a:pt x="38" y="6"/>
                  </a:lnTo>
                  <a:lnTo>
                    <a:pt x="34" y="25"/>
                  </a:lnTo>
                  <a:lnTo>
                    <a:pt x="34" y="19"/>
                  </a:lnTo>
                  <a:lnTo>
                    <a:pt x="34" y="12"/>
                  </a:lnTo>
                  <a:lnTo>
                    <a:pt x="29" y="19"/>
                  </a:lnTo>
                  <a:lnTo>
                    <a:pt x="29" y="12"/>
                  </a:lnTo>
                  <a:lnTo>
                    <a:pt x="29" y="6"/>
                  </a:lnTo>
                  <a:lnTo>
                    <a:pt x="29" y="12"/>
                  </a:lnTo>
                  <a:lnTo>
                    <a:pt x="24" y="12"/>
                  </a:lnTo>
                  <a:lnTo>
                    <a:pt x="24" y="19"/>
                  </a:lnTo>
                  <a:lnTo>
                    <a:pt x="24" y="12"/>
                  </a:lnTo>
                  <a:lnTo>
                    <a:pt x="19" y="19"/>
                  </a:lnTo>
                  <a:lnTo>
                    <a:pt x="19" y="12"/>
                  </a:lnTo>
                  <a:lnTo>
                    <a:pt x="19" y="19"/>
                  </a:lnTo>
                  <a:lnTo>
                    <a:pt x="14" y="6"/>
                  </a:lnTo>
                  <a:lnTo>
                    <a:pt x="14" y="12"/>
                  </a:lnTo>
                  <a:lnTo>
                    <a:pt x="14" y="6"/>
                  </a:lnTo>
                  <a:lnTo>
                    <a:pt x="9" y="19"/>
                  </a:lnTo>
                  <a:lnTo>
                    <a:pt x="9" y="12"/>
                  </a:lnTo>
                  <a:lnTo>
                    <a:pt x="5" y="12"/>
                  </a:lnTo>
                  <a:lnTo>
                    <a:pt x="5" y="19"/>
                  </a:lnTo>
                  <a:lnTo>
                    <a:pt x="5" y="12"/>
                  </a:lnTo>
                  <a:lnTo>
                    <a:pt x="0" y="6"/>
                  </a:lnTo>
                  <a:lnTo>
                    <a:pt x="0" y="12"/>
                  </a:lnTo>
                  <a:lnTo>
                    <a:pt x="0" y="6"/>
                  </a:lnTo>
                  <a:lnTo>
                    <a:pt x="0" y="1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233" name="Group 81"/>
          <p:cNvGrpSpPr>
            <a:grpSpLocks/>
          </p:cNvGrpSpPr>
          <p:nvPr/>
        </p:nvGrpSpPr>
        <p:grpSpPr bwMode="auto">
          <a:xfrm>
            <a:off x="3379788" y="3817938"/>
            <a:ext cx="741362" cy="241300"/>
            <a:chOff x="3426" y="1685"/>
            <a:chExt cx="526" cy="121"/>
          </a:xfrm>
        </p:grpSpPr>
        <p:sp>
          <p:nvSpPr>
            <p:cNvPr id="32906" name="Freeform 82"/>
            <p:cNvSpPr>
              <a:spLocks/>
            </p:cNvSpPr>
            <p:nvPr/>
          </p:nvSpPr>
          <p:spPr bwMode="auto">
            <a:xfrm>
              <a:off x="3426" y="1785"/>
              <a:ext cx="99" cy="21"/>
            </a:xfrm>
            <a:custGeom>
              <a:avLst/>
              <a:gdLst>
                <a:gd name="T0" fmla="*/ 1 w 148"/>
                <a:gd name="T1" fmla="*/ 1 h 35"/>
                <a:gd name="T2" fmla="*/ 1 w 148"/>
                <a:gd name="T3" fmla="*/ 1 h 35"/>
                <a:gd name="T4" fmla="*/ 1 w 148"/>
                <a:gd name="T5" fmla="*/ 1 h 35"/>
                <a:gd name="T6" fmla="*/ 1 w 148"/>
                <a:gd name="T7" fmla="*/ 1 h 35"/>
                <a:gd name="T8" fmla="*/ 1 w 148"/>
                <a:gd name="T9" fmla="*/ 1 h 35"/>
                <a:gd name="T10" fmla="*/ 1 w 148"/>
                <a:gd name="T11" fmla="*/ 1 h 35"/>
                <a:gd name="T12" fmla="*/ 1 w 148"/>
                <a:gd name="T13" fmla="*/ 1 h 35"/>
                <a:gd name="T14" fmla="*/ 1 w 148"/>
                <a:gd name="T15" fmla="*/ 1 h 35"/>
                <a:gd name="T16" fmla="*/ 1 w 148"/>
                <a:gd name="T17" fmla="*/ 0 h 35"/>
                <a:gd name="T18" fmla="*/ 1 w 148"/>
                <a:gd name="T19" fmla="*/ 1 h 35"/>
                <a:gd name="T20" fmla="*/ 1 w 148"/>
                <a:gd name="T21" fmla="*/ 1 h 35"/>
                <a:gd name="T22" fmla="*/ 1 w 148"/>
                <a:gd name="T23" fmla="*/ 1 h 35"/>
                <a:gd name="T24" fmla="*/ 1 w 148"/>
                <a:gd name="T25" fmla="*/ 1 h 35"/>
                <a:gd name="T26" fmla="*/ 1 w 148"/>
                <a:gd name="T27" fmla="*/ 1 h 35"/>
                <a:gd name="T28" fmla="*/ 1 w 148"/>
                <a:gd name="T29" fmla="*/ 1 h 35"/>
                <a:gd name="T30" fmla="*/ 1 w 148"/>
                <a:gd name="T31" fmla="*/ 1 h 35"/>
                <a:gd name="T32" fmla="*/ 1 w 148"/>
                <a:gd name="T33" fmla="*/ 1 h 35"/>
                <a:gd name="T34" fmla="*/ 1 w 148"/>
                <a:gd name="T35" fmla="*/ 1 h 35"/>
                <a:gd name="T36" fmla="*/ 1 w 148"/>
                <a:gd name="T37" fmla="*/ 1 h 35"/>
                <a:gd name="T38" fmla="*/ 1 w 148"/>
                <a:gd name="T39" fmla="*/ 1 h 35"/>
                <a:gd name="T40" fmla="*/ 1 w 148"/>
                <a:gd name="T41" fmla="*/ 1 h 35"/>
                <a:gd name="T42" fmla="*/ 1 w 148"/>
                <a:gd name="T43" fmla="*/ 1 h 35"/>
                <a:gd name="T44" fmla="*/ 1 w 148"/>
                <a:gd name="T45" fmla="*/ 1 h 35"/>
                <a:gd name="T46" fmla="*/ 1 w 148"/>
                <a:gd name="T47" fmla="*/ 1 h 35"/>
                <a:gd name="T48" fmla="*/ 1 w 148"/>
                <a:gd name="T49" fmla="*/ 1 h 35"/>
                <a:gd name="T50" fmla="*/ 1 w 148"/>
                <a:gd name="T51" fmla="*/ 1 h 35"/>
                <a:gd name="T52" fmla="*/ 1 w 148"/>
                <a:gd name="T53" fmla="*/ 1 h 35"/>
                <a:gd name="T54" fmla="*/ 1 w 148"/>
                <a:gd name="T55" fmla="*/ 1 h 35"/>
                <a:gd name="T56" fmla="*/ 1 w 148"/>
                <a:gd name="T57" fmla="*/ 1 h 35"/>
                <a:gd name="T58" fmla="*/ 1 w 148"/>
                <a:gd name="T59" fmla="*/ 1 h 35"/>
                <a:gd name="T60" fmla="*/ 1 w 148"/>
                <a:gd name="T61" fmla="*/ 1 h 35"/>
                <a:gd name="T62" fmla="*/ 1 w 148"/>
                <a:gd name="T63" fmla="*/ 1 h 35"/>
                <a:gd name="T64" fmla="*/ 1 w 148"/>
                <a:gd name="T65" fmla="*/ 1 h 35"/>
                <a:gd name="T66" fmla="*/ 1 w 148"/>
                <a:gd name="T67" fmla="*/ 1 h 35"/>
                <a:gd name="T68" fmla="*/ 1 w 148"/>
                <a:gd name="T69" fmla="*/ 1 h 35"/>
                <a:gd name="T70" fmla="*/ 1 w 148"/>
                <a:gd name="T71" fmla="*/ 1 h 35"/>
                <a:gd name="T72" fmla="*/ 1 w 148"/>
                <a:gd name="T73" fmla="*/ 1 h 35"/>
                <a:gd name="T74" fmla="*/ 1 w 148"/>
                <a:gd name="T75" fmla="*/ 1 h 35"/>
                <a:gd name="T76" fmla="*/ 1 w 148"/>
                <a:gd name="T77" fmla="*/ 1 h 35"/>
                <a:gd name="T78" fmla="*/ 1 w 148"/>
                <a:gd name="T79" fmla="*/ 1 h 35"/>
                <a:gd name="T80" fmla="*/ 1 w 148"/>
                <a:gd name="T81" fmla="*/ 1 h 35"/>
                <a:gd name="T82" fmla="*/ 1 w 148"/>
                <a:gd name="T83" fmla="*/ 1 h 35"/>
                <a:gd name="T84" fmla="*/ 1 w 148"/>
                <a:gd name="T85" fmla="*/ 1 h 35"/>
                <a:gd name="T86" fmla="*/ 1 w 148"/>
                <a:gd name="T87" fmla="*/ 1 h 35"/>
                <a:gd name="T88" fmla="*/ 1 w 148"/>
                <a:gd name="T89" fmla="*/ 1 h 35"/>
                <a:gd name="T90" fmla="*/ 1 w 148"/>
                <a:gd name="T91" fmla="*/ 1 h 35"/>
                <a:gd name="T92" fmla="*/ 1 w 148"/>
                <a:gd name="T93" fmla="*/ 1 h 35"/>
                <a:gd name="T94" fmla="*/ 1 w 148"/>
                <a:gd name="T95" fmla="*/ 1 h 35"/>
                <a:gd name="T96" fmla="*/ 1 w 148"/>
                <a:gd name="T97" fmla="*/ 1 h 35"/>
                <a:gd name="T98" fmla="*/ 1 w 148"/>
                <a:gd name="T99" fmla="*/ 1 h 35"/>
                <a:gd name="T100" fmla="*/ 1 w 148"/>
                <a:gd name="T101" fmla="*/ 1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8" h="35">
                  <a:moveTo>
                    <a:pt x="0" y="12"/>
                  </a:moveTo>
                  <a:lnTo>
                    <a:pt x="5" y="12"/>
                  </a:lnTo>
                  <a:lnTo>
                    <a:pt x="5" y="23"/>
                  </a:lnTo>
                  <a:lnTo>
                    <a:pt x="10" y="23"/>
                  </a:lnTo>
                  <a:lnTo>
                    <a:pt x="10" y="35"/>
                  </a:lnTo>
                  <a:lnTo>
                    <a:pt x="10" y="23"/>
                  </a:lnTo>
                  <a:lnTo>
                    <a:pt x="14" y="12"/>
                  </a:lnTo>
                  <a:lnTo>
                    <a:pt x="14" y="23"/>
                  </a:lnTo>
                  <a:lnTo>
                    <a:pt x="19" y="12"/>
                  </a:lnTo>
                  <a:lnTo>
                    <a:pt x="19" y="23"/>
                  </a:lnTo>
                  <a:lnTo>
                    <a:pt x="19" y="12"/>
                  </a:lnTo>
                  <a:lnTo>
                    <a:pt x="19" y="23"/>
                  </a:lnTo>
                  <a:lnTo>
                    <a:pt x="24" y="23"/>
                  </a:lnTo>
                  <a:lnTo>
                    <a:pt x="24" y="12"/>
                  </a:lnTo>
                  <a:lnTo>
                    <a:pt x="24" y="0"/>
                  </a:lnTo>
                  <a:lnTo>
                    <a:pt x="29" y="23"/>
                  </a:lnTo>
                  <a:lnTo>
                    <a:pt x="29" y="12"/>
                  </a:lnTo>
                  <a:lnTo>
                    <a:pt x="29" y="23"/>
                  </a:lnTo>
                  <a:lnTo>
                    <a:pt x="34" y="23"/>
                  </a:lnTo>
                  <a:lnTo>
                    <a:pt x="34" y="29"/>
                  </a:lnTo>
                  <a:lnTo>
                    <a:pt x="34" y="23"/>
                  </a:lnTo>
                  <a:lnTo>
                    <a:pt x="38" y="23"/>
                  </a:lnTo>
                  <a:lnTo>
                    <a:pt x="43" y="23"/>
                  </a:lnTo>
                  <a:lnTo>
                    <a:pt x="43" y="29"/>
                  </a:lnTo>
                  <a:lnTo>
                    <a:pt x="43" y="12"/>
                  </a:lnTo>
                  <a:lnTo>
                    <a:pt x="43" y="23"/>
                  </a:lnTo>
                  <a:lnTo>
                    <a:pt x="48" y="23"/>
                  </a:lnTo>
                  <a:lnTo>
                    <a:pt x="53" y="23"/>
                  </a:lnTo>
                  <a:lnTo>
                    <a:pt x="58" y="23"/>
                  </a:lnTo>
                  <a:lnTo>
                    <a:pt x="58" y="29"/>
                  </a:lnTo>
                  <a:lnTo>
                    <a:pt x="58" y="23"/>
                  </a:lnTo>
                  <a:lnTo>
                    <a:pt x="62" y="29"/>
                  </a:lnTo>
                  <a:lnTo>
                    <a:pt x="62" y="12"/>
                  </a:lnTo>
                  <a:lnTo>
                    <a:pt x="62" y="23"/>
                  </a:lnTo>
                  <a:lnTo>
                    <a:pt x="67" y="23"/>
                  </a:lnTo>
                  <a:lnTo>
                    <a:pt x="72" y="23"/>
                  </a:lnTo>
                  <a:lnTo>
                    <a:pt x="77" y="23"/>
                  </a:lnTo>
                  <a:lnTo>
                    <a:pt x="77" y="29"/>
                  </a:lnTo>
                  <a:lnTo>
                    <a:pt x="77" y="6"/>
                  </a:lnTo>
                  <a:lnTo>
                    <a:pt x="77" y="23"/>
                  </a:lnTo>
                  <a:lnTo>
                    <a:pt x="77" y="29"/>
                  </a:lnTo>
                  <a:lnTo>
                    <a:pt x="82" y="12"/>
                  </a:lnTo>
                  <a:lnTo>
                    <a:pt x="82" y="23"/>
                  </a:lnTo>
                  <a:lnTo>
                    <a:pt x="82" y="12"/>
                  </a:lnTo>
                  <a:lnTo>
                    <a:pt x="86" y="23"/>
                  </a:lnTo>
                  <a:lnTo>
                    <a:pt x="86" y="12"/>
                  </a:lnTo>
                  <a:lnTo>
                    <a:pt x="86" y="29"/>
                  </a:lnTo>
                  <a:lnTo>
                    <a:pt x="91" y="23"/>
                  </a:lnTo>
                  <a:lnTo>
                    <a:pt x="91" y="12"/>
                  </a:lnTo>
                  <a:lnTo>
                    <a:pt x="91" y="23"/>
                  </a:lnTo>
                  <a:lnTo>
                    <a:pt x="96" y="12"/>
                  </a:lnTo>
                  <a:lnTo>
                    <a:pt x="101" y="12"/>
                  </a:lnTo>
                  <a:lnTo>
                    <a:pt x="101" y="23"/>
                  </a:lnTo>
                  <a:lnTo>
                    <a:pt x="101" y="12"/>
                  </a:lnTo>
                  <a:lnTo>
                    <a:pt x="106" y="12"/>
                  </a:lnTo>
                  <a:lnTo>
                    <a:pt x="106" y="23"/>
                  </a:lnTo>
                  <a:lnTo>
                    <a:pt x="110" y="12"/>
                  </a:lnTo>
                  <a:lnTo>
                    <a:pt x="110" y="23"/>
                  </a:lnTo>
                  <a:lnTo>
                    <a:pt x="110" y="12"/>
                  </a:lnTo>
                  <a:lnTo>
                    <a:pt x="115" y="12"/>
                  </a:lnTo>
                  <a:lnTo>
                    <a:pt x="115" y="23"/>
                  </a:lnTo>
                  <a:lnTo>
                    <a:pt x="115" y="12"/>
                  </a:lnTo>
                  <a:lnTo>
                    <a:pt x="115" y="23"/>
                  </a:lnTo>
                  <a:lnTo>
                    <a:pt x="120" y="23"/>
                  </a:lnTo>
                  <a:lnTo>
                    <a:pt x="120" y="12"/>
                  </a:lnTo>
                  <a:lnTo>
                    <a:pt x="120" y="23"/>
                  </a:lnTo>
                  <a:lnTo>
                    <a:pt x="120" y="12"/>
                  </a:lnTo>
                  <a:lnTo>
                    <a:pt x="125" y="12"/>
                  </a:lnTo>
                  <a:lnTo>
                    <a:pt x="125" y="23"/>
                  </a:lnTo>
                  <a:lnTo>
                    <a:pt x="130" y="23"/>
                  </a:lnTo>
                  <a:lnTo>
                    <a:pt x="130" y="29"/>
                  </a:lnTo>
                  <a:lnTo>
                    <a:pt x="130" y="23"/>
                  </a:lnTo>
                  <a:lnTo>
                    <a:pt x="130" y="12"/>
                  </a:lnTo>
                  <a:lnTo>
                    <a:pt x="134" y="23"/>
                  </a:lnTo>
                  <a:lnTo>
                    <a:pt x="134" y="12"/>
                  </a:lnTo>
                  <a:lnTo>
                    <a:pt x="139" y="12"/>
                  </a:lnTo>
                  <a:lnTo>
                    <a:pt x="148" y="9"/>
                  </a:lnTo>
                  <a:lnTo>
                    <a:pt x="139" y="12"/>
                  </a:lnTo>
                  <a:lnTo>
                    <a:pt x="139" y="23"/>
                  </a:lnTo>
                  <a:lnTo>
                    <a:pt x="144" y="12"/>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7" name="Freeform 83"/>
            <p:cNvSpPr>
              <a:spLocks/>
            </p:cNvSpPr>
            <p:nvPr/>
          </p:nvSpPr>
          <p:spPr bwMode="auto">
            <a:xfrm>
              <a:off x="3525" y="1685"/>
              <a:ext cx="427" cy="113"/>
            </a:xfrm>
            <a:custGeom>
              <a:avLst/>
              <a:gdLst>
                <a:gd name="T0" fmla="*/ 1 w 639"/>
                <a:gd name="T1" fmla="*/ 1 h 186"/>
                <a:gd name="T2" fmla="*/ 1 w 639"/>
                <a:gd name="T3" fmla="*/ 1 h 186"/>
                <a:gd name="T4" fmla="*/ 1 w 639"/>
                <a:gd name="T5" fmla="*/ 1 h 186"/>
                <a:gd name="T6" fmla="*/ 1 w 639"/>
                <a:gd name="T7" fmla="*/ 1 h 186"/>
                <a:gd name="T8" fmla="*/ 1 w 639"/>
                <a:gd name="T9" fmla="*/ 1 h 186"/>
                <a:gd name="T10" fmla="*/ 1 w 639"/>
                <a:gd name="T11" fmla="*/ 1 h 186"/>
                <a:gd name="T12" fmla="*/ 1 w 639"/>
                <a:gd name="T13" fmla="*/ 1 h 186"/>
                <a:gd name="T14" fmla="*/ 1 w 639"/>
                <a:gd name="T15" fmla="*/ 1 h 186"/>
                <a:gd name="T16" fmla="*/ 1 w 639"/>
                <a:gd name="T17" fmla="*/ 1 h 186"/>
                <a:gd name="T18" fmla="*/ 1 w 639"/>
                <a:gd name="T19" fmla="*/ 1 h 186"/>
                <a:gd name="T20" fmla="*/ 1 w 639"/>
                <a:gd name="T21" fmla="*/ 1 h 186"/>
                <a:gd name="T22" fmla="*/ 1 w 639"/>
                <a:gd name="T23" fmla="*/ 1 h 186"/>
                <a:gd name="T24" fmla="*/ 1 w 639"/>
                <a:gd name="T25" fmla="*/ 1 h 186"/>
                <a:gd name="T26" fmla="*/ 1 w 639"/>
                <a:gd name="T27" fmla="*/ 1 h 186"/>
                <a:gd name="T28" fmla="*/ 1 w 639"/>
                <a:gd name="T29" fmla="*/ 1 h 186"/>
                <a:gd name="T30" fmla="*/ 1 w 639"/>
                <a:gd name="T31" fmla="*/ 1 h 186"/>
                <a:gd name="T32" fmla="*/ 1 w 639"/>
                <a:gd name="T33" fmla="*/ 1 h 186"/>
                <a:gd name="T34" fmla="*/ 1 w 639"/>
                <a:gd name="T35" fmla="*/ 1 h 186"/>
                <a:gd name="T36" fmla="*/ 1 w 639"/>
                <a:gd name="T37" fmla="*/ 1 h 186"/>
                <a:gd name="T38" fmla="*/ 1 w 639"/>
                <a:gd name="T39" fmla="*/ 1 h 186"/>
                <a:gd name="T40" fmla="*/ 2 w 639"/>
                <a:gd name="T41" fmla="*/ 1 h 186"/>
                <a:gd name="T42" fmla="*/ 2 w 639"/>
                <a:gd name="T43" fmla="*/ 1 h 186"/>
                <a:gd name="T44" fmla="*/ 2 w 639"/>
                <a:gd name="T45" fmla="*/ 1 h 186"/>
                <a:gd name="T46" fmla="*/ 2 w 639"/>
                <a:gd name="T47" fmla="*/ 1 h 186"/>
                <a:gd name="T48" fmla="*/ 2 w 639"/>
                <a:gd name="T49" fmla="*/ 1 h 186"/>
                <a:gd name="T50" fmla="*/ 2 w 639"/>
                <a:gd name="T51" fmla="*/ 1 h 186"/>
                <a:gd name="T52" fmla="*/ 2 w 639"/>
                <a:gd name="T53" fmla="*/ 1 h 186"/>
                <a:gd name="T54" fmla="*/ 2 w 639"/>
                <a:gd name="T55" fmla="*/ 1 h 186"/>
                <a:gd name="T56" fmla="*/ 2 w 639"/>
                <a:gd name="T57" fmla="*/ 1 h 186"/>
                <a:gd name="T58" fmla="*/ 2 w 639"/>
                <a:gd name="T59" fmla="*/ 1 h 186"/>
                <a:gd name="T60" fmla="*/ 3 w 639"/>
                <a:gd name="T61" fmla="*/ 1 h 186"/>
                <a:gd name="T62" fmla="*/ 3 w 639"/>
                <a:gd name="T63" fmla="*/ 1 h 186"/>
                <a:gd name="T64" fmla="*/ 3 w 639"/>
                <a:gd name="T65" fmla="*/ 1 h 186"/>
                <a:gd name="T66" fmla="*/ 3 w 639"/>
                <a:gd name="T67" fmla="*/ 1 h 186"/>
                <a:gd name="T68" fmla="*/ 3 w 639"/>
                <a:gd name="T69" fmla="*/ 1 h 186"/>
                <a:gd name="T70" fmla="*/ 3 w 639"/>
                <a:gd name="T71" fmla="*/ 1 h 186"/>
                <a:gd name="T72" fmla="*/ 3 w 639"/>
                <a:gd name="T73" fmla="*/ 1 h 186"/>
                <a:gd name="T74" fmla="*/ 3 w 639"/>
                <a:gd name="T75" fmla="*/ 1 h 186"/>
                <a:gd name="T76" fmla="*/ 3 w 639"/>
                <a:gd name="T77" fmla="*/ 1 h 186"/>
                <a:gd name="T78" fmla="*/ 3 w 639"/>
                <a:gd name="T79" fmla="*/ 1 h 186"/>
                <a:gd name="T80" fmla="*/ 3 w 639"/>
                <a:gd name="T81" fmla="*/ 1 h 186"/>
                <a:gd name="T82" fmla="*/ 3 w 639"/>
                <a:gd name="T83" fmla="*/ 1 h 186"/>
                <a:gd name="T84" fmla="*/ 3 w 639"/>
                <a:gd name="T85" fmla="*/ 1 h 186"/>
                <a:gd name="T86" fmla="*/ 3 w 639"/>
                <a:gd name="T87" fmla="*/ 1 h 186"/>
                <a:gd name="T88" fmla="*/ 3 w 639"/>
                <a:gd name="T89" fmla="*/ 1 h 186"/>
                <a:gd name="T90" fmla="*/ 4 w 639"/>
                <a:gd name="T91" fmla="*/ 1 h 186"/>
                <a:gd name="T92" fmla="*/ 4 w 639"/>
                <a:gd name="T93" fmla="*/ 1 h 186"/>
                <a:gd name="T94" fmla="*/ 4 w 639"/>
                <a:gd name="T95" fmla="*/ 1 h 186"/>
                <a:gd name="T96" fmla="*/ 4 w 639"/>
                <a:gd name="T97" fmla="*/ 1 h 186"/>
                <a:gd name="T98" fmla="*/ 4 w 639"/>
                <a:gd name="T99" fmla="*/ 1 h 186"/>
                <a:gd name="T100" fmla="*/ 4 w 639"/>
                <a:gd name="T101" fmla="*/ 1 h 186"/>
                <a:gd name="T102" fmla="*/ 4 w 639"/>
                <a:gd name="T103" fmla="*/ 1 h 186"/>
                <a:gd name="T104" fmla="*/ 5 w 639"/>
                <a:gd name="T105" fmla="*/ 1 h 186"/>
                <a:gd name="T106" fmla="*/ 5 w 639"/>
                <a:gd name="T107" fmla="*/ 1 h 186"/>
                <a:gd name="T108" fmla="*/ 5 w 639"/>
                <a:gd name="T109" fmla="*/ 1 h 186"/>
                <a:gd name="T110" fmla="*/ 5 w 639"/>
                <a:gd name="T111" fmla="*/ 1 h 186"/>
                <a:gd name="T112" fmla="*/ 5 w 639"/>
                <a:gd name="T113" fmla="*/ 1 h 186"/>
                <a:gd name="T114" fmla="*/ 5 w 639"/>
                <a:gd name="T115" fmla="*/ 1 h 186"/>
                <a:gd name="T116" fmla="*/ 5 w 639"/>
                <a:gd name="T117" fmla="*/ 1 h 186"/>
                <a:gd name="T118" fmla="*/ 5 w 639"/>
                <a:gd name="T119" fmla="*/ 1 h 186"/>
                <a:gd name="T120" fmla="*/ 5 w 639"/>
                <a:gd name="T121" fmla="*/ 1 h 186"/>
                <a:gd name="T122" fmla="*/ 5 w 639"/>
                <a:gd name="T123" fmla="*/ 1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9" h="186">
                  <a:moveTo>
                    <a:pt x="1" y="179"/>
                  </a:moveTo>
                  <a:lnTo>
                    <a:pt x="0" y="140"/>
                  </a:lnTo>
                  <a:lnTo>
                    <a:pt x="0" y="111"/>
                  </a:lnTo>
                  <a:lnTo>
                    <a:pt x="6" y="105"/>
                  </a:lnTo>
                  <a:lnTo>
                    <a:pt x="6" y="87"/>
                  </a:lnTo>
                  <a:lnTo>
                    <a:pt x="6" y="70"/>
                  </a:lnTo>
                  <a:lnTo>
                    <a:pt x="6" y="58"/>
                  </a:lnTo>
                  <a:lnTo>
                    <a:pt x="6" y="47"/>
                  </a:lnTo>
                  <a:lnTo>
                    <a:pt x="14" y="41"/>
                  </a:lnTo>
                  <a:lnTo>
                    <a:pt x="14" y="29"/>
                  </a:lnTo>
                  <a:lnTo>
                    <a:pt x="14" y="17"/>
                  </a:lnTo>
                  <a:lnTo>
                    <a:pt x="14" y="23"/>
                  </a:lnTo>
                  <a:lnTo>
                    <a:pt x="22" y="17"/>
                  </a:lnTo>
                  <a:lnTo>
                    <a:pt x="22" y="12"/>
                  </a:lnTo>
                  <a:lnTo>
                    <a:pt x="22" y="6"/>
                  </a:lnTo>
                  <a:lnTo>
                    <a:pt x="22" y="12"/>
                  </a:lnTo>
                  <a:lnTo>
                    <a:pt x="31" y="6"/>
                  </a:lnTo>
                  <a:lnTo>
                    <a:pt x="31" y="12"/>
                  </a:lnTo>
                  <a:lnTo>
                    <a:pt x="31" y="6"/>
                  </a:lnTo>
                  <a:lnTo>
                    <a:pt x="31" y="0"/>
                  </a:lnTo>
                  <a:lnTo>
                    <a:pt x="31" y="12"/>
                  </a:lnTo>
                  <a:lnTo>
                    <a:pt x="39" y="12"/>
                  </a:lnTo>
                  <a:lnTo>
                    <a:pt x="39" y="6"/>
                  </a:lnTo>
                  <a:lnTo>
                    <a:pt x="39" y="12"/>
                  </a:lnTo>
                  <a:lnTo>
                    <a:pt x="39" y="17"/>
                  </a:lnTo>
                  <a:lnTo>
                    <a:pt x="45" y="17"/>
                  </a:lnTo>
                  <a:lnTo>
                    <a:pt x="45" y="29"/>
                  </a:lnTo>
                  <a:lnTo>
                    <a:pt x="45" y="41"/>
                  </a:lnTo>
                  <a:lnTo>
                    <a:pt x="45" y="29"/>
                  </a:lnTo>
                  <a:lnTo>
                    <a:pt x="53" y="29"/>
                  </a:lnTo>
                  <a:lnTo>
                    <a:pt x="53" y="41"/>
                  </a:lnTo>
                  <a:lnTo>
                    <a:pt x="61" y="41"/>
                  </a:lnTo>
                  <a:lnTo>
                    <a:pt x="61" y="47"/>
                  </a:lnTo>
                  <a:lnTo>
                    <a:pt x="69" y="52"/>
                  </a:lnTo>
                  <a:lnTo>
                    <a:pt x="69" y="58"/>
                  </a:lnTo>
                  <a:lnTo>
                    <a:pt x="69" y="47"/>
                  </a:lnTo>
                  <a:lnTo>
                    <a:pt x="69" y="58"/>
                  </a:lnTo>
                  <a:lnTo>
                    <a:pt x="69" y="64"/>
                  </a:lnTo>
                  <a:lnTo>
                    <a:pt x="77" y="64"/>
                  </a:lnTo>
                  <a:lnTo>
                    <a:pt x="77" y="70"/>
                  </a:lnTo>
                  <a:lnTo>
                    <a:pt x="84" y="76"/>
                  </a:lnTo>
                  <a:lnTo>
                    <a:pt x="84" y="82"/>
                  </a:lnTo>
                  <a:lnTo>
                    <a:pt x="84" y="70"/>
                  </a:lnTo>
                  <a:lnTo>
                    <a:pt x="92" y="76"/>
                  </a:lnTo>
                  <a:lnTo>
                    <a:pt x="99" y="82"/>
                  </a:lnTo>
                  <a:lnTo>
                    <a:pt x="99" y="93"/>
                  </a:lnTo>
                  <a:lnTo>
                    <a:pt x="107" y="87"/>
                  </a:lnTo>
                  <a:lnTo>
                    <a:pt x="107" y="93"/>
                  </a:lnTo>
                  <a:lnTo>
                    <a:pt x="107" y="82"/>
                  </a:lnTo>
                  <a:lnTo>
                    <a:pt x="107" y="87"/>
                  </a:lnTo>
                  <a:lnTo>
                    <a:pt x="116" y="87"/>
                  </a:lnTo>
                  <a:lnTo>
                    <a:pt x="116" y="93"/>
                  </a:lnTo>
                  <a:lnTo>
                    <a:pt x="116" y="99"/>
                  </a:lnTo>
                  <a:lnTo>
                    <a:pt x="122" y="99"/>
                  </a:lnTo>
                  <a:lnTo>
                    <a:pt x="122" y="111"/>
                  </a:lnTo>
                  <a:lnTo>
                    <a:pt x="122" y="105"/>
                  </a:lnTo>
                  <a:lnTo>
                    <a:pt x="122" y="111"/>
                  </a:lnTo>
                  <a:lnTo>
                    <a:pt x="130" y="99"/>
                  </a:lnTo>
                  <a:lnTo>
                    <a:pt x="130" y="111"/>
                  </a:lnTo>
                  <a:lnTo>
                    <a:pt x="130" y="99"/>
                  </a:lnTo>
                  <a:lnTo>
                    <a:pt x="130" y="105"/>
                  </a:lnTo>
                  <a:lnTo>
                    <a:pt x="138" y="105"/>
                  </a:lnTo>
                  <a:lnTo>
                    <a:pt x="138" y="111"/>
                  </a:lnTo>
                  <a:lnTo>
                    <a:pt x="138" y="116"/>
                  </a:lnTo>
                  <a:lnTo>
                    <a:pt x="138" y="111"/>
                  </a:lnTo>
                  <a:lnTo>
                    <a:pt x="146" y="111"/>
                  </a:lnTo>
                  <a:lnTo>
                    <a:pt x="155" y="111"/>
                  </a:lnTo>
                  <a:lnTo>
                    <a:pt x="155" y="116"/>
                  </a:lnTo>
                  <a:lnTo>
                    <a:pt x="161" y="111"/>
                  </a:lnTo>
                  <a:lnTo>
                    <a:pt x="161" y="116"/>
                  </a:lnTo>
                  <a:lnTo>
                    <a:pt x="161" y="111"/>
                  </a:lnTo>
                  <a:lnTo>
                    <a:pt x="161" y="116"/>
                  </a:lnTo>
                  <a:lnTo>
                    <a:pt x="169" y="111"/>
                  </a:lnTo>
                  <a:lnTo>
                    <a:pt x="169" y="128"/>
                  </a:lnTo>
                  <a:lnTo>
                    <a:pt x="169" y="105"/>
                  </a:lnTo>
                  <a:lnTo>
                    <a:pt x="169" y="122"/>
                  </a:lnTo>
                  <a:lnTo>
                    <a:pt x="177" y="116"/>
                  </a:lnTo>
                  <a:lnTo>
                    <a:pt x="177" y="122"/>
                  </a:lnTo>
                  <a:lnTo>
                    <a:pt x="177" y="128"/>
                  </a:lnTo>
                  <a:lnTo>
                    <a:pt x="177" y="122"/>
                  </a:lnTo>
                  <a:lnTo>
                    <a:pt x="184" y="128"/>
                  </a:lnTo>
                  <a:lnTo>
                    <a:pt x="184" y="122"/>
                  </a:lnTo>
                  <a:lnTo>
                    <a:pt x="184" y="134"/>
                  </a:lnTo>
                  <a:lnTo>
                    <a:pt x="184" y="128"/>
                  </a:lnTo>
                  <a:lnTo>
                    <a:pt x="193" y="128"/>
                  </a:lnTo>
                  <a:lnTo>
                    <a:pt x="193" y="134"/>
                  </a:lnTo>
                  <a:lnTo>
                    <a:pt x="193" y="140"/>
                  </a:lnTo>
                  <a:lnTo>
                    <a:pt x="200" y="134"/>
                  </a:lnTo>
                  <a:lnTo>
                    <a:pt x="200" y="128"/>
                  </a:lnTo>
                  <a:lnTo>
                    <a:pt x="200" y="122"/>
                  </a:lnTo>
                  <a:lnTo>
                    <a:pt x="207" y="122"/>
                  </a:lnTo>
                  <a:lnTo>
                    <a:pt x="207" y="128"/>
                  </a:lnTo>
                  <a:lnTo>
                    <a:pt x="207" y="134"/>
                  </a:lnTo>
                  <a:lnTo>
                    <a:pt x="215" y="134"/>
                  </a:lnTo>
                  <a:lnTo>
                    <a:pt x="215" y="128"/>
                  </a:lnTo>
                  <a:lnTo>
                    <a:pt x="215" y="140"/>
                  </a:lnTo>
                  <a:lnTo>
                    <a:pt x="215" y="134"/>
                  </a:lnTo>
                  <a:lnTo>
                    <a:pt x="223" y="140"/>
                  </a:lnTo>
                  <a:lnTo>
                    <a:pt x="223" y="134"/>
                  </a:lnTo>
                  <a:lnTo>
                    <a:pt x="232" y="134"/>
                  </a:lnTo>
                  <a:lnTo>
                    <a:pt x="232" y="140"/>
                  </a:lnTo>
                  <a:lnTo>
                    <a:pt x="232" y="134"/>
                  </a:lnTo>
                  <a:lnTo>
                    <a:pt x="232" y="140"/>
                  </a:lnTo>
                  <a:lnTo>
                    <a:pt x="237" y="140"/>
                  </a:lnTo>
                  <a:lnTo>
                    <a:pt x="237" y="134"/>
                  </a:lnTo>
                  <a:lnTo>
                    <a:pt x="237" y="140"/>
                  </a:lnTo>
                  <a:lnTo>
                    <a:pt x="246" y="128"/>
                  </a:lnTo>
                  <a:lnTo>
                    <a:pt x="246" y="134"/>
                  </a:lnTo>
                  <a:lnTo>
                    <a:pt x="246" y="140"/>
                  </a:lnTo>
                  <a:lnTo>
                    <a:pt x="246" y="134"/>
                  </a:lnTo>
                  <a:lnTo>
                    <a:pt x="246" y="140"/>
                  </a:lnTo>
                  <a:lnTo>
                    <a:pt x="254" y="128"/>
                  </a:lnTo>
                  <a:lnTo>
                    <a:pt x="254" y="134"/>
                  </a:lnTo>
                  <a:lnTo>
                    <a:pt x="254" y="140"/>
                  </a:lnTo>
                  <a:lnTo>
                    <a:pt x="254" y="134"/>
                  </a:lnTo>
                  <a:lnTo>
                    <a:pt x="254" y="140"/>
                  </a:lnTo>
                  <a:lnTo>
                    <a:pt x="262" y="140"/>
                  </a:lnTo>
                  <a:lnTo>
                    <a:pt x="269" y="140"/>
                  </a:lnTo>
                  <a:lnTo>
                    <a:pt x="269" y="134"/>
                  </a:lnTo>
                  <a:lnTo>
                    <a:pt x="269" y="140"/>
                  </a:lnTo>
                  <a:lnTo>
                    <a:pt x="269" y="134"/>
                  </a:lnTo>
                  <a:lnTo>
                    <a:pt x="276" y="140"/>
                  </a:lnTo>
                  <a:lnTo>
                    <a:pt x="276" y="134"/>
                  </a:lnTo>
                  <a:lnTo>
                    <a:pt x="276" y="140"/>
                  </a:lnTo>
                  <a:lnTo>
                    <a:pt x="285" y="140"/>
                  </a:lnTo>
                  <a:lnTo>
                    <a:pt x="285" y="134"/>
                  </a:lnTo>
                  <a:lnTo>
                    <a:pt x="285" y="140"/>
                  </a:lnTo>
                  <a:lnTo>
                    <a:pt x="292" y="140"/>
                  </a:lnTo>
                  <a:lnTo>
                    <a:pt x="292" y="146"/>
                  </a:lnTo>
                  <a:lnTo>
                    <a:pt x="292" y="151"/>
                  </a:lnTo>
                  <a:lnTo>
                    <a:pt x="300" y="157"/>
                  </a:lnTo>
                  <a:lnTo>
                    <a:pt x="300" y="151"/>
                  </a:lnTo>
                  <a:lnTo>
                    <a:pt x="300" y="146"/>
                  </a:lnTo>
                  <a:lnTo>
                    <a:pt x="300" y="140"/>
                  </a:lnTo>
                  <a:lnTo>
                    <a:pt x="300" y="157"/>
                  </a:lnTo>
                  <a:lnTo>
                    <a:pt x="308" y="157"/>
                  </a:lnTo>
                  <a:lnTo>
                    <a:pt x="308" y="146"/>
                  </a:lnTo>
                  <a:lnTo>
                    <a:pt x="308" y="151"/>
                  </a:lnTo>
                  <a:lnTo>
                    <a:pt x="315" y="151"/>
                  </a:lnTo>
                  <a:lnTo>
                    <a:pt x="315" y="146"/>
                  </a:lnTo>
                  <a:lnTo>
                    <a:pt x="315" y="151"/>
                  </a:lnTo>
                  <a:lnTo>
                    <a:pt x="322" y="151"/>
                  </a:lnTo>
                  <a:lnTo>
                    <a:pt x="322" y="146"/>
                  </a:lnTo>
                  <a:lnTo>
                    <a:pt x="322" y="151"/>
                  </a:lnTo>
                  <a:lnTo>
                    <a:pt x="322" y="157"/>
                  </a:lnTo>
                  <a:lnTo>
                    <a:pt x="322" y="151"/>
                  </a:lnTo>
                  <a:lnTo>
                    <a:pt x="331" y="151"/>
                  </a:lnTo>
                  <a:lnTo>
                    <a:pt x="331" y="157"/>
                  </a:lnTo>
                  <a:lnTo>
                    <a:pt x="339" y="157"/>
                  </a:lnTo>
                  <a:lnTo>
                    <a:pt x="339" y="163"/>
                  </a:lnTo>
                  <a:lnTo>
                    <a:pt x="339" y="151"/>
                  </a:lnTo>
                  <a:lnTo>
                    <a:pt x="345" y="163"/>
                  </a:lnTo>
                  <a:lnTo>
                    <a:pt x="345" y="151"/>
                  </a:lnTo>
                  <a:lnTo>
                    <a:pt x="345" y="157"/>
                  </a:lnTo>
                  <a:lnTo>
                    <a:pt x="353" y="157"/>
                  </a:lnTo>
                  <a:lnTo>
                    <a:pt x="353" y="151"/>
                  </a:lnTo>
                  <a:lnTo>
                    <a:pt x="361" y="163"/>
                  </a:lnTo>
                  <a:lnTo>
                    <a:pt x="361" y="157"/>
                  </a:lnTo>
                  <a:lnTo>
                    <a:pt x="361" y="163"/>
                  </a:lnTo>
                  <a:lnTo>
                    <a:pt x="361" y="151"/>
                  </a:lnTo>
                  <a:lnTo>
                    <a:pt x="361" y="163"/>
                  </a:lnTo>
                  <a:lnTo>
                    <a:pt x="370" y="157"/>
                  </a:lnTo>
                  <a:lnTo>
                    <a:pt x="370" y="163"/>
                  </a:lnTo>
                  <a:lnTo>
                    <a:pt x="370" y="157"/>
                  </a:lnTo>
                  <a:lnTo>
                    <a:pt x="378" y="163"/>
                  </a:lnTo>
                  <a:lnTo>
                    <a:pt x="378" y="157"/>
                  </a:lnTo>
                  <a:lnTo>
                    <a:pt x="378" y="163"/>
                  </a:lnTo>
                  <a:lnTo>
                    <a:pt x="384" y="163"/>
                  </a:lnTo>
                  <a:lnTo>
                    <a:pt x="384" y="169"/>
                  </a:lnTo>
                  <a:lnTo>
                    <a:pt x="384" y="163"/>
                  </a:lnTo>
                  <a:lnTo>
                    <a:pt x="392" y="157"/>
                  </a:lnTo>
                  <a:lnTo>
                    <a:pt x="392" y="169"/>
                  </a:lnTo>
                  <a:lnTo>
                    <a:pt x="392" y="163"/>
                  </a:lnTo>
                  <a:lnTo>
                    <a:pt x="400" y="163"/>
                  </a:lnTo>
                  <a:lnTo>
                    <a:pt x="400" y="157"/>
                  </a:lnTo>
                  <a:lnTo>
                    <a:pt x="400" y="163"/>
                  </a:lnTo>
                  <a:lnTo>
                    <a:pt x="407" y="157"/>
                  </a:lnTo>
                  <a:lnTo>
                    <a:pt x="407" y="169"/>
                  </a:lnTo>
                  <a:lnTo>
                    <a:pt x="407" y="163"/>
                  </a:lnTo>
                  <a:lnTo>
                    <a:pt x="407" y="157"/>
                  </a:lnTo>
                  <a:lnTo>
                    <a:pt x="416" y="163"/>
                  </a:lnTo>
                  <a:lnTo>
                    <a:pt x="416" y="169"/>
                  </a:lnTo>
                  <a:lnTo>
                    <a:pt x="416" y="157"/>
                  </a:lnTo>
                  <a:lnTo>
                    <a:pt x="416" y="163"/>
                  </a:lnTo>
                  <a:lnTo>
                    <a:pt x="423" y="169"/>
                  </a:lnTo>
                  <a:lnTo>
                    <a:pt x="423" y="163"/>
                  </a:lnTo>
                  <a:lnTo>
                    <a:pt x="423" y="175"/>
                  </a:lnTo>
                  <a:lnTo>
                    <a:pt x="430" y="175"/>
                  </a:lnTo>
                  <a:lnTo>
                    <a:pt x="430" y="169"/>
                  </a:lnTo>
                  <a:lnTo>
                    <a:pt x="430" y="163"/>
                  </a:lnTo>
                  <a:lnTo>
                    <a:pt x="430" y="169"/>
                  </a:lnTo>
                  <a:lnTo>
                    <a:pt x="430" y="163"/>
                  </a:lnTo>
                  <a:lnTo>
                    <a:pt x="438" y="169"/>
                  </a:lnTo>
                  <a:lnTo>
                    <a:pt x="438" y="163"/>
                  </a:lnTo>
                  <a:lnTo>
                    <a:pt x="438" y="169"/>
                  </a:lnTo>
                  <a:lnTo>
                    <a:pt x="446" y="169"/>
                  </a:lnTo>
                  <a:lnTo>
                    <a:pt x="446" y="175"/>
                  </a:lnTo>
                  <a:lnTo>
                    <a:pt x="446" y="169"/>
                  </a:lnTo>
                  <a:lnTo>
                    <a:pt x="455" y="175"/>
                  </a:lnTo>
                  <a:lnTo>
                    <a:pt x="455" y="169"/>
                  </a:lnTo>
                  <a:lnTo>
                    <a:pt x="461" y="169"/>
                  </a:lnTo>
                  <a:lnTo>
                    <a:pt x="461" y="175"/>
                  </a:lnTo>
                  <a:lnTo>
                    <a:pt x="461" y="169"/>
                  </a:lnTo>
                  <a:lnTo>
                    <a:pt x="461" y="175"/>
                  </a:lnTo>
                  <a:lnTo>
                    <a:pt x="461" y="169"/>
                  </a:lnTo>
                  <a:lnTo>
                    <a:pt x="469" y="169"/>
                  </a:lnTo>
                  <a:lnTo>
                    <a:pt x="469" y="175"/>
                  </a:lnTo>
                  <a:lnTo>
                    <a:pt x="469" y="169"/>
                  </a:lnTo>
                  <a:lnTo>
                    <a:pt x="469" y="175"/>
                  </a:lnTo>
                  <a:lnTo>
                    <a:pt x="477" y="175"/>
                  </a:lnTo>
                  <a:lnTo>
                    <a:pt x="477" y="163"/>
                  </a:lnTo>
                  <a:lnTo>
                    <a:pt x="477" y="169"/>
                  </a:lnTo>
                  <a:lnTo>
                    <a:pt x="477" y="175"/>
                  </a:lnTo>
                  <a:lnTo>
                    <a:pt x="485" y="169"/>
                  </a:lnTo>
                  <a:lnTo>
                    <a:pt x="485" y="175"/>
                  </a:lnTo>
                  <a:lnTo>
                    <a:pt x="485" y="181"/>
                  </a:lnTo>
                  <a:lnTo>
                    <a:pt x="485" y="175"/>
                  </a:lnTo>
                  <a:lnTo>
                    <a:pt x="485" y="169"/>
                  </a:lnTo>
                  <a:lnTo>
                    <a:pt x="493" y="175"/>
                  </a:lnTo>
                  <a:lnTo>
                    <a:pt x="493" y="181"/>
                  </a:lnTo>
                  <a:lnTo>
                    <a:pt x="493" y="169"/>
                  </a:lnTo>
                  <a:lnTo>
                    <a:pt x="493" y="175"/>
                  </a:lnTo>
                  <a:lnTo>
                    <a:pt x="493" y="163"/>
                  </a:lnTo>
                  <a:lnTo>
                    <a:pt x="500" y="169"/>
                  </a:lnTo>
                  <a:lnTo>
                    <a:pt x="500" y="163"/>
                  </a:lnTo>
                  <a:lnTo>
                    <a:pt x="500" y="169"/>
                  </a:lnTo>
                  <a:lnTo>
                    <a:pt x="508" y="181"/>
                  </a:lnTo>
                  <a:lnTo>
                    <a:pt x="508" y="169"/>
                  </a:lnTo>
                  <a:lnTo>
                    <a:pt x="508" y="186"/>
                  </a:lnTo>
                  <a:lnTo>
                    <a:pt x="508" y="175"/>
                  </a:lnTo>
                  <a:lnTo>
                    <a:pt x="515" y="175"/>
                  </a:lnTo>
                  <a:lnTo>
                    <a:pt x="515" y="181"/>
                  </a:lnTo>
                  <a:lnTo>
                    <a:pt x="515" y="175"/>
                  </a:lnTo>
                  <a:lnTo>
                    <a:pt x="523" y="169"/>
                  </a:lnTo>
                  <a:lnTo>
                    <a:pt x="523" y="175"/>
                  </a:lnTo>
                  <a:lnTo>
                    <a:pt x="523" y="169"/>
                  </a:lnTo>
                  <a:lnTo>
                    <a:pt x="523" y="175"/>
                  </a:lnTo>
                  <a:lnTo>
                    <a:pt x="523" y="186"/>
                  </a:lnTo>
                  <a:lnTo>
                    <a:pt x="532" y="175"/>
                  </a:lnTo>
                  <a:lnTo>
                    <a:pt x="532" y="181"/>
                  </a:lnTo>
                  <a:lnTo>
                    <a:pt x="532" y="169"/>
                  </a:lnTo>
                  <a:lnTo>
                    <a:pt x="532" y="181"/>
                  </a:lnTo>
                  <a:lnTo>
                    <a:pt x="539" y="163"/>
                  </a:lnTo>
                  <a:lnTo>
                    <a:pt x="539" y="175"/>
                  </a:lnTo>
                  <a:lnTo>
                    <a:pt x="539" y="169"/>
                  </a:lnTo>
                  <a:lnTo>
                    <a:pt x="539" y="181"/>
                  </a:lnTo>
                  <a:lnTo>
                    <a:pt x="546" y="175"/>
                  </a:lnTo>
                  <a:lnTo>
                    <a:pt x="546" y="169"/>
                  </a:lnTo>
                  <a:lnTo>
                    <a:pt x="546" y="175"/>
                  </a:lnTo>
                  <a:lnTo>
                    <a:pt x="554" y="169"/>
                  </a:lnTo>
                  <a:lnTo>
                    <a:pt x="554" y="175"/>
                  </a:lnTo>
                  <a:lnTo>
                    <a:pt x="554" y="181"/>
                  </a:lnTo>
                  <a:lnTo>
                    <a:pt x="554" y="169"/>
                  </a:lnTo>
                  <a:lnTo>
                    <a:pt x="562" y="175"/>
                  </a:lnTo>
                  <a:lnTo>
                    <a:pt x="562" y="169"/>
                  </a:lnTo>
                  <a:lnTo>
                    <a:pt x="562" y="186"/>
                  </a:lnTo>
                  <a:lnTo>
                    <a:pt x="562" y="181"/>
                  </a:lnTo>
                  <a:lnTo>
                    <a:pt x="562" y="175"/>
                  </a:lnTo>
                  <a:lnTo>
                    <a:pt x="570" y="169"/>
                  </a:lnTo>
                  <a:lnTo>
                    <a:pt x="576" y="175"/>
                  </a:lnTo>
                  <a:lnTo>
                    <a:pt x="576" y="169"/>
                  </a:lnTo>
                  <a:lnTo>
                    <a:pt x="576" y="181"/>
                  </a:lnTo>
                  <a:lnTo>
                    <a:pt x="576" y="175"/>
                  </a:lnTo>
                  <a:lnTo>
                    <a:pt x="585" y="175"/>
                  </a:lnTo>
                  <a:lnTo>
                    <a:pt x="585" y="181"/>
                  </a:lnTo>
                  <a:lnTo>
                    <a:pt x="585" y="175"/>
                  </a:lnTo>
                  <a:lnTo>
                    <a:pt x="593" y="181"/>
                  </a:lnTo>
                  <a:lnTo>
                    <a:pt x="593" y="175"/>
                  </a:lnTo>
                  <a:lnTo>
                    <a:pt x="601" y="186"/>
                  </a:lnTo>
                  <a:lnTo>
                    <a:pt x="601" y="181"/>
                  </a:lnTo>
                  <a:lnTo>
                    <a:pt x="608" y="175"/>
                  </a:lnTo>
                  <a:lnTo>
                    <a:pt x="608" y="181"/>
                  </a:lnTo>
                  <a:lnTo>
                    <a:pt x="608" y="175"/>
                  </a:lnTo>
                  <a:lnTo>
                    <a:pt x="615" y="181"/>
                  </a:lnTo>
                  <a:lnTo>
                    <a:pt x="615" y="169"/>
                  </a:lnTo>
                  <a:lnTo>
                    <a:pt x="615" y="186"/>
                  </a:lnTo>
                  <a:lnTo>
                    <a:pt x="624" y="181"/>
                  </a:lnTo>
                  <a:lnTo>
                    <a:pt x="631" y="181"/>
                  </a:lnTo>
                  <a:lnTo>
                    <a:pt x="631" y="175"/>
                  </a:lnTo>
                  <a:lnTo>
                    <a:pt x="639" y="175"/>
                  </a:lnTo>
                  <a:lnTo>
                    <a:pt x="639" y="181"/>
                  </a:lnTo>
                  <a:lnTo>
                    <a:pt x="639"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236" name="Group 84"/>
          <p:cNvGrpSpPr>
            <a:grpSpLocks/>
          </p:cNvGrpSpPr>
          <p:nvPr/>
        </p:nvGrpSpPr>
        <p:grpSpPr bwMode="auto">
          <a:xfrm>
            <a:off x="4384675" y="4010025"/>
            <a:ext cx="819150" cy="141288"/>
            <a:chOff x="2988" y="2016"/>
            <a:chExt cx="691" cy="71"/>
          </a:xfrm>
        </p:grpSpPr>
        <p:sp>
          <p:nvSpPr>
            <p:cNvPr id="32904" name="Freeform 85"/>
            <p:cNvSpPr>
              <a:spLocks/>
            </p:cNvSpPr>
            <p:nvPr/>
          </p:nvSpPr>
          <p:spPr bwMode="auto">
            <a:xfrm>
              <a:off x="2988" y="2016"/>
              <a:ext cx="193" cy="7"/>
            </a:xfrm>
            <a:custGeom>
              <a:avLst/>
              <a:gdLst>
                <a:gd name="T0" fmla="*/ 0 w 181"/>
                <a:gd name="T1" fmla="*/ 2 h 8"/>
                <a:gd name="T2" fmla="*/ 0 w 181"/>
                <a:gd name="T3" fmla="*/ 4 h 8"/>
                <a:gd name="T4" fmla="*/ 21 w 181"/>
                <a:gd name="T5" fmla="*/ 2 h 8"/>
                <a:gd name="T6" fmla="*/ 37 w 181"/>
                <a:gd name="T7" fmla="*/ 2 h 8"/>
                <a:gd name="T8" fmla="*/ 37 w 181"/>
                <a:gd name="T9" fmla="*/ 2 h 8"/>
                <a:gd name="T10" fmla="*/ 37 w 181"/>
                <a:gd name="T11" fmla="*/ 4 h 8"/>
                <a:gd name="T12" fmla="*/ 37 w 181"/>
                <a:gd name="T13" fmla="*/ 2 h 8"/>
                <a:gd name="T14" fmla="*/ 57 w 181"/>
                <a:gd name="T15" fmla="*/ 2 h 8"/>
                <a:gd name="T16" fmla="*/ 57 w 181"/>
                <a:gd name="T17" fmla="*/ 4 h 8"/>
                <a:gd name="T18" fmla="*/ 75 w 181"/>
                <a:gd name="T19" fmla="*/ 2 h 8"/>
                <a:gd name="T20" fmla="*/ 75 w 181"/>
                <a:gd name="T21" fmla="*/ 2 h 8"/>
                <a:gd name="T22" fmla="*/ 92 w 181"/>
                <a:gd name="T23" fmla="*/ 2 h 8"/>
                <a:gd name="T24" fmla="*/ 111 w 181"/>
                <a:gd name="T25" fmla="*/ 2 h 8"/>
                <a:gd name="T26" fmla="*/ 111 w 181"/>
                <a:gd name="T27" fmla="*/ 4 h 8"/>
                <a:gd name="T28" fmla="*/ 132 w 181"/>
                <a:gd name="T29" fmla="*/ 4 h 8"/>
                <a:gd name="T30" fmla="*/ 132 w 181"/>
                <a:gd name="T31" fmla="*/ 4 h 8"/>
                <a:gd name="T32" fmla="*/ 150 w 181"/>
                <a:gd name="T33" fmla="*/ 4 h 8"/>
                <a:gd name="T34" fmla="*/ 150 w 181"/>
                <a:gd name="T35" fmla="*/ 4 h 8"/>
                <a:gd name="T36" fmla="*/ 170 w 181"/>
                <a:gd name="T37" fmla="*/ 4 h 8"/>
                <a:gd name="T38" fmla="*/ 170 w 181"/>
                <a:gd name="T39" fmla="*/ 4 h 8"/>
                <a:gd name="T40" fmla="*/ 184 w 181"/>
                <a:gd name="T41" fmla="*/ 4 h 8"/>
                <a:gd name="T42" fmla="*/ 206 w 181"/>
                <a:gd name="T43" fmla="*/ 2 h 8"/>
                <a:gd name="T44" fmla="*/ 206 w 181"/>
                <a:gd name="T45" fmla="*/ 4 h 8"/>
                <a:gd name="T46" fmla="*/ 223 w 181"/>
                <a:gd name="T47" fmla="*/ 2 h 8"/>
                <a:gd name="T48" fmla="*/ 223 w 181"/>
                <a:gd name="T49" fmla="*/ 4 h 8"/>
                <a:gd name="T50" fmla="*/ 241 w 181"/>
                <a:gd name="T51" fmla="*/ 2 h 8"/>
                <a:gd name="T52" fmla="*/ 241 w 181"/>
                <a:gd name="T53" fmla="*/ 2 h 8"/>
                <a:gd name="T54" fmla="*/ 261 w 181"/>
                <a:gd name="T55" fmla="*/ 4 h 8"/>
                <a:gd name="T56" fmla="*/ 261 w 181"/>
                <a:gd name="T57" fmla="*/ 4 h 8"/>
                <a:gd name="T58" fmla="*/ 278 w 181"/>
                <a:gd name="T59" fmla="*/ 2 h 8"/>
                <a:gd name="T60" fmla="*/ 296 w 181"/>
                <a:gd name="T61" fmla="*/ 4 h 8"/>
                <a:gd name="T62" fmla="*/ 296 w 181"/>
                <a:gd name="T63" fmla="*/ 2 h 8"/>
                <a:gd name="T64" fmla="*/ 316 w 181"/>
                <a:gd name="T65" fmla="*/ 2 h 8"/>
                <a:gd name="T66" fmla="*/ 333 w 181"/>
                <a:gd name="T67" fmla="*/ 2 h 8"/>
                <a:gd name="T68" fmla="*/ 333 w 181"/>
                <a:gd name="T69" fmla="*/ 4 h 8"/>
                <a:gd name="T70" fmla="*/ 333 w 181"/>
                <a:gd name="T71" fmla="*/ 4 h 8"/>
                <a:gd name="T72" fmla="*/ 354 w 181"/>
                <a:gd name="T73" fmla="*/ 4 h 8"/>
                <a:gd name="T74" fmla="*/ 354 w 181"/>
                <a:gd name="T75" fmla="*/ 4 h 8"/>
                <a:gd name="T76" fmla="*/ 354 w 181"/>
                <a:gd name="T77" fmla="*/ 4 h 8"/>
                <a:gd name="T78" fmla="*/ 354 w 181"/>
                <a:gd name="T79" fmla="*/ 4 h 8"/>
                <a:gd name="T80" fmla="*/ 372 w 181"/>
                <a:gd name="T81" fmla="*/ 4 h 8"/>
                <a:gd name="T82" fmla="*/ 372 w 181"/>
                <a:gd name="T83" fmla="*/ 4 h 8"/>
                <a:gd name="T84" fmla="*/ 372 w 181"/>
                <a:gd name="T85" fmla="*/ 4 h 8"/>
                <a:gd name="T86" fmla="*/ 395 w 181"/>
                <a:gd name="T87" fmla="*/ 4 h 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1" h="8">
                  <a:moveTo>
                    <a:pt x="0" y="0"/>
                  </a:moveTo>
                  <a:lnTo>
                    <a:pt x="0" y="2"/>
                  </a:lnTo>
                  <a:lnTo>
                    <a:pt x="0" y="5"/>
                  </a:lnTo>
                  <a:lnTo>
                    <a:pt x="9" y="5"/>
                  </a:lnTo>
                  <a:lnTo>
                    <a:pt x="9" y="2"/>
                  </a:lnTo>
                  <a:lnTo>
                    <a:pt x="18" y="2"/>
                  </a:lnTo>
                  <a:lnTo>
                    <a:pt x="18" y="0"/>
                  </a:lnTo>
                  <a:lnTo>
                    <a:pt x="18" y="2"/>
                  </a:lnTo>
                  <a:lnTo>
                    <a:pt x="18" y="5"/>
                  </a:lnTo>
                  <a:lnTo>
                    <a:pt x="18" y="2"/>
                  </a:lnTo>
                  <a:lnTo>
                    <a:pt x="26" y="2"/>
                  </a:lnTo>
                  <a:lnTo>
                    <a:pt x="26" y="5"/>
                  </a:lnTo>
                  <a:lnTo>
                    <a:pt x="35" y="2"/>
                  </a:lnTo>
                  <a:lnTo>
                    <a:pt x="35" y="5"/>
                  </a:lnTo>
                  <a:lnTo>
                    <a:pt x="35" y="2"/>
                  </a:lnTo>
                  <a:lnTo>
                    <a:pt x="43" y="2"/>
                  </a:lnTo>
                  <a:lnTo>
                    <a:pt x="52" y="2"/>
                  </a:lnTo>
                  <a:lnTo>
                    <a:pt x="52" y="5"/>
                  </a:lnTo>
                  <a:lnTo>
                    <a:pt x="52" y="2"/>
                  </a:lnTo>
                  <a:lnTo>
                    <a:pt x="61" y="5"/>
                  </a:lnTo>
                  <a:lnTo>
                    <a:pt x="61" y="8"/>
                  </a:lnTo>
                  <a:lnTo>
                    <a:pt x="61" y="5"/>
                  </a:lnTo>
                  <a:lnTo>
                    <a:pt x="69" y="2"/>
                  </a:lnTo>
                  <a:lnTo>
                    <a:pt x="69" y="5"/>
                  </a:lnTo>
                  <a:lnTo>
                    <a:pt x="69" y="2"/>
                  </a:lnTo>
                  <a:lnTo>
                    <a:pt x="69" y="5"/>
                  </a:lnTo>
                  <a:lnTo>
                    <a:pt x="78" y="2"/>
                  </a:lnTo>
                  <a:lnTo>
                    <a:pt x="78" y="5"/>
                  </a:lnTo>
                  <a:lnTo>
                    <a:pt x="86" y="5"/>
                  </a:lnTo>
                  <a:lnTo>
                    <a:pt x="86" y="2"/>
                  </a:lnTo>
                  <a:lnTo>
                    <a:pt x="95" y="2"/>
                  </a:lnTo>
                  <a:lnTo>
                    <a:pt x="95" y="5"/>
                  </a:lnTo>
                  <a:lnTo>
                    <a:pt x="95" y="8"/>
                  </a:lnTo>
                  <a:lnTo>
                    <a:pt x="95" y="2"/>
                  </a:lnTo>
                  <a:lnTo>
                    <a:pt x="104" y="2"/>
                  </a:lnTo>
                  <a:lnTo>
                    <a:pt x="104" y="8"/>
                  </a:lnTo>
                  <a:lnTo>
                    <a:pt x="104" y="5"/>
                  </a:lnTo>
                  <a:lnTo>
                    <a:pt x="112" y="2"/>
                  </a:lnTo>
                  <a:lnTo>
                    <a:pt x="121" y="5"/>
                  </a:lnTo>
                  <a:lnTo>
                    <a:pt x="121" y="2"/>
                  </a:lnTo>
                  <a:lnTo>
                    <a:pt x="121" y="5"/>
                  </a:lnTo>
                  <a:lnTo>
                    <a:pt x="129" y="5"/>
                  </a:lnTo>
                  <a:lnTo>
                    <a:pt x="129" y="2"/>
                  </a:lnTo>
                  <a:lnTo>
                    <a:pt x="129" y="0"/>
                  </a:lnTo>
                  <a:lnTo>
                    <a:pt x="138" y="8"/>
                  </a:lnTo>
                  <a:lnTo>
                    <a:pt x="138" y="5"/>
                  </a:lnTo>
                  <a:lnTo>
                    <a:pt x="138" y="2"/>
                  </a:lnTo>
                  <a:lnTo>
                    <a:pt x="138" y="5"/>
                  </a:lnTo>
                  <a:lnTo>
                    <a:pt x="147" y="2"/>
                  </a:lnTo>
                  <a:lnTo>
                    <a:pt x="155" y="2"/>
                  </a:lnTo>
                  <a:lnTo>
                    <a:pt x="155" y="8"/>
                  </a:lnTo>
                  <a:lnTo>
                    <a:pt x="155" y="5"/>
                  </a:lnTo>
                  <a:lnTo>
                    <a:pt x="164" y="5"/>
                  </a:lnTo>
                  <a:lnTo>
                    <a:pt x="164" y="2"/>
                  </a:lnTo>
                  <a:lnTo>
                    <a:pt x="164" y="8"/>
                  </a:lnTo>
                  <a:lnTo>
                    <a:pt x="164" y="2"/>
                  </a:lnTo>
                  <a:lnTo>
                    <a:pt x="164" y="8"/>
                  </a:lnTo>
                  <a:lnTo>
                    <a:pt x="164" y="5"/>
                  </a:lnTo>
                  <a:lnTo>
                    <a:pt x="172" y="8"/>
                  </a:lnTo>
                  <a:lnTo>
                    <a:pt x="172" y="5"/>
                  </a:lnTo>
                  <a:lnTo>
                    <a:pt x="172" y="8"/>
                  </a:lnTo>
                  <a:lnTo>
                    <a:pt x="172" y="5"/>
                  </a:lnTo>
                  <a:lnTo>
                    <a:pt x="172" y="8"/>
                  </a:lnTo>
                  <a:lnTo>
                    <a:pt x="172" y="5"/>
                  </a:lnTo>
                  <a:lnTo>
                    <a:pt x="181"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5" name="Freeform 86"/>
            <p:cNvSpPr>
              <a:spLocks/>
            </p:cNvSpPr>
            <p:nvPr/>
          </p:nvSpPr>
          <p:spPr bwMode="auto">
            <a:xfrm>
              <a:off x="3179" y="2023"/>
              <a:ext cx="500" cy="64"/>
            </a:xfrm>
            <a:custGeom>
              <a:avLst/>
              <a:gdLst>
                <a:gd name="T0" fmla="*/ 27 w 473"/>
                <a:gd name="T1" fmla="*/ 0 h 148"/>
                <a:gd name="T2" fmla="*/ 27 w 473"/>
                <a:gd name="T3" fmla="*/ 0 h 148"/>
                <a:gd name="T4" fmla="*/ 43 w 473"/>
                <a:gd name="T5" fmla="*/ 0 h 148"/>
                <a:gd name="T6" fmla="*/ 43 w 473"/>
                <a:gd name="T7" fmla="*/ 0 h 148"/>
                <a:gd name="T8" fmla="*/ 62 w 473"/>
                <a:gd name="T9" fmla="*/ 0 h 148"/>
                <a:gd name="T10" fmla="*/ 79 w 473"/>
                <a:gd name="T11" fmla="*/ 0 h 148"/>
                <a:gd name="T12" fmla="*/ 79 w 473"/>
                <a:gd name="T13" fmla="*/ 0 h 148"/>
                <a:gd name="T14" fmla="*/ 95 w 473"/>
                <a:gd name="T15" fmla="*/ 0 h 148"/>
                <a:gd name="T16" fmla="*/ 95 w 473"/>
                <a:gd name="T17" fmla="*/ 0 h 148"/>
                <a:gd name="T18" fmla="*/ 112 w 473"/>
                <a:gd name="T19" fmla="*/ 0 h 148"/>
                <a:gd name="T20" fmla="*/ 131 w 473"/>
                <a:gd name="T21" fmla="*/ 0 h 148"/>
                <a:gd name="T22" fmla="*/ 131 w 473"/>
                <a:gd name="T23" fmla="*/ 0 h 148"/>
                <a:gd name="T24" fmla="*/ 146 w 473"/>
                <a:gd name="T25" fmla="*/ 0 h 148"/>
                <a:gd name="T26" fmla="*/ 163 w 473"/>
                <a:gd name="T27" fmla="*/ 0 h 148"/>
                <a:gd name="T28" fmla="*/ 180 w 473"/>
                <a:gd name="T29" fmla="*/ 0 h 148"/>
                <a:gd name="T30" fmla="*/ 198 w 473"/>
                <a:gd name="T31" fmla="*/ 0 h 148"/>
                <a:gd name="T32" fmla="*/ 230 w 473"/>
                <a:gd name="T33" fmla="*/ 0 h 148"/>
                <a:gd name="T34" fmla="*/ 248 w 473"/>
                <a:gd name="T35" fmla="*/ 0 h 148"/>
                <a:gd name="T36" fmla="*/ 265 w 473"/>
                <a:gd name="T37" fmla="*/ 0 h 148"/>
                <a:gd name="T38" fmla="*/ 280 w 473"/>
                <a:gd name="T39" fmla="*/ 0 h 148"/>
                <a:gd name="T40" fmla="*/ 280 w 473"/>
                <a:gd name="T41" fmla="*/ 0 h 148"/>
                <a:gd name="T42" fmla="*/ 298 w 473"/>
                <a:gd name="T43" fmla="*/ 0 h 148"/>
                <a:gd name="T44" fmla="*/ 315 w 473"/>
                <a:gd name="T45" fmla="*/ 0 h 148"/>
                <a:gd name="T46" fmla="*/ 331 w 473"/>
                <a:gd name="T47" fmla="*/ 0 h 148"/>
                <a:gd name="T48" fmla="*/ 348 w 473"/>
                <a:gd name="T49" fmla="*/ 0 h 148"/>
                <a:gd name="T50" fmla="*/ 367 w 473"/>
                <a:gd name="T51" fmla="*/ 0 h 148"/>
                <a:gd name="T52" fmla="*/ 397 w 473"/>
                <a:gd name="T53" fmla="*/ 0 h 148"/>
                <a:gd name="T54" fmla="*/ 415 w 473"/>
                <a:gd name="T55" fmla="*/ 0 h 148"/>
                <a:gd name="T56" fmla="*/ 433 w 473"/>
                <a:gd name="T57" fmla="*/ 0 h 148"/>
                <a:gd name="T58" fmla="*/ 448 w 473"/>
                <a:gd name="T59" fmla="*/ 0 h 148"/>
                <a:gd name="T60" fmla="*/ 465 w 473"/>
                <a:gd name="T61" fmla="*/ 0 h 148"/>
                <a:gd name="T62" fmla="*/ 484 w 473"/>
                <a:gd name="T63" fmla="*/ 0 h 148"/>
                <a:gd name="T64" fmla="*/ 516 w 473"/>
                <a:gd name="T65" fmla="*/ 0 h 148"/>
                <a:gd name="T66" fmla="*/ 537 w 473"/>
                <a:gd name="T67" fmla="*/ 0 h 148"/>
                <a:gd name="T68" fmla="*/ 550 w 473"/>
                <a:gd name="T69" fmla="*/ 0 h 148"/>
                <a:gd name="T70" fmla="*/ 570 w 473"/>
                <a:gd name="T71" fmla="*/ 0 h 148"/>
                <a:gd name="T72" fmla="*/ 584 w 473"/>
                <a:gd name="T73" fmla="*/ 0 h 148"/>
                <a:gd name="T74" fmla="*/ 604 w 473"/>
                <a:gd name="T75" fmla="*/ 0 h 148"/>
                <a:gd name="T76" fmla="*/ 617 w 473"/>
                <a:gd name="T77" fmla="*/ 0 h 148"/>
                <a:gd name="T78" fmla="*/ 652 w 473"/>
                <a:gd name="T79" fmla="*/ 0 h 148"/>
                <a:gd name="T80" fmla="*/ 668 w 473"/>
                <a:gd name="T81" fmla="*/ 0 h 148"/>
                <a:gd name="T82" fmla="*/ 684 w 473"/>
                <a:gd name="T83" fmla="*/ 0 h 148"/>
                <a:gd name="T84" fmla="*/ 703 w 473"/>
                <a:gd name="T85" fmla="*/ 0 h 148"/>
                <a:gd name="T86" fmla="*/ 719 w 473"/>
                <a:gd name="T87" fmla="*/ 0 h 148"/>
                <a:gd name="T88" fmla="*/ 739 w 473"/>
                <a:gd name="T89" fmla="*/ 0 h 148"/>
                <a:gd name="T90" fmla="*/ 753 w 473"/>
                <a:gd name="T91" fmla="*/ 0 h 148"/>
                <a:gd name="T92" fmla="*/ 770 w 473"/>
                <a:gd name="T93" fmla="*/ 0 h 148"/>
                <a:gd name="T94" fmla="*/ 785 w 473"/>
                <a:gd name="T95" fmla="*/ 0 h 148"/>
                <a:gd name="T96" fmla="*/ 819 w 473"/>
                <a:gd name="T97" fmla="*/ 0 h 148"/>
                <a:gd name="T98" fmla="*/ 836 w 473"/>
                <a:gd name="T99" fmla="*/ 0 h 148"/>
                <a:gd name="T100" fmla="*/ 853 w 473"/>
                <a:gd name="T101" fmla="*/ 0 h 148"/>
                <a:gd name="T102" fmla="*/ 873 w 473"/>
                <a:gd name="T103" fmla="*/ 0 h 148"/>
                <a:gd name="T104" fmla="*/ 873 w 473"/>
                <a:gd name="T105" fmla="*/ 0 h 148"/>
                <a:gd name="T106" fmla="*/ 903 w 473"/>
                <a:gd name="T107" fmla="*/ 0 h 148"/>
                <a:gd name="T108" fmla="*/ 923 w 473"/>
                <a:gd name="T109" fmla="*/ 0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3" h="148">
                  <a:moveTo>
                    <a:pt x="0" y="0"/>
                  </a:moveTo>
                  <a:lnTo>
                    <a:pt x="15" y="37"/>
                  </a:lnTo>
                  <a:lnTo>
                    <a:pt x="15" y="43"/>
                  </a:lnTo>
                  <a:lnTo>
                    <a:pt x="15" y="62"/>
                  </a:lnTo>
                  <a:lnTo>
                    <a:pt x="15" y="71"/>
                  </a:lnTo>
                  <a:lnTo>
                    <a:pt x="15" y="90"/>
                  </a:lnTo>
                  <a:lnTo>
                    <a:pt x="23" y="95"/>
                  </a:lnTo>
                  <a:lnTo>
                    <a:pt x="23" y="105"/>
                  </a:lnTo>
                  <a:lnTo>
                    <a:pt x="23" y="110"/>
                  </a:lnTo>
                  <a:lnTo>
                    <a:pt x="23" y="124"/>
                  </a:lnTo>
                  <a:lnTo>
                    <a:pt x="23" y="120"/>
                  </a:lnTo>
                  <a:lnTo>
                    <a:pt x="32" y="124"/>
                  </a:lnTo>
                  <a:lnTo>
                    <a:pt x="32" y="133"/>
                  </a:lnTo>
                  <a:lnTo>
                    <a:pt x="32" y="129"/>
                  </a:lnTo>
                  <a:lnTo>
                    <a:pt x="32" y="133"/>
                  </a:lnTo>
                  <a:lnTo>
                    <a:pt x="32" y="139"/>
                  </a:lnTo>
                  <a:lnTo>
                    <a:pt x="41" y="139"/>
                  </a:lnTo>
                  <a:lnTo>
                    <a:pt x="41" y="133"/>
                  </a:lnTo>
                  <a:lnTo>
                    <a:pt x="41" y="143"/>
                  </a:lnTo>
                  <a:lnTo>
                    <a:pt x="41" y="133"/>
                  </a:lnTo>
                  <a:lnTo>
                    <a:pt x="41" y="139"/>
                  </a:lnTo>
                  <a:lnTo>
                    <a:pt x="49" y="139"/>
                  </a:lnTo>
                  <a:lnTo>
                    <a:pt x="49" y="143"/>
                  </a:lnTo>
                  <a:lnTo>
                    <a:pt x="49" y="139"/>
                  </a:lnTo>
                  <a:lnTo>
                    <a:pt x="49" y="143"/>
                  </a:lnTo>
                  <a:lnTo>
                    <a:pt x="49" y="139"/>
                  </a:lnTo>
                  <a:lnTo>
                    <a:pt x="58" y="133"/>
                  </a:lnTo>
                  <a:lnTo>
                    <a:pt x="58" y="148"/>
                  </a:lnTo>
                  <a:lnTo>
                    <a:pt x="58" y="139"/>
                  </a:lnTo>
                  <a:lnTo>
                    <a:pt x="58" y="133"/>
                  </a:lnTo>
                  <a:lnTo>
                    <a:pt x="67" y="133"/>
                  </a:lnTo>
                  <a:lnTo>
                    <a:pt x="67" y="139"/>
                  </a:lnTo>
                  <a:lnTo>
                    <a:pt x="67" y="143"/>
                  </a:lnTo>
                  <a:lnTo>
                    <a:pt x="67" y="139"/>
                  </a:lnTo>
                  <a:lnTo>
                    <a:pt x="75" y="139"/>
                  </a:lnTo>
                  <a:lnTo>
                    <a:pt x="75" y="143"/>
                  </a:lnTo>
                  <a:lnTo>
                    <a:pt x="84" y="129"/>
                  </a:lnTo>
                  <a:lnTo>
                    <a:pt x="84" y="133"/>
                  </a:lnTo>
                  <a:lnTo>
                    <a:pt x="84" y="139"/>
                  </a:lnTo>
                  <a:lnTo>
                    <a:pt x="92" y="129"/>
                  </a:lnTo>
                  <a:lnTo>
                    <a:pt x="92" y="133"/>
                  </a:lnTo>
                  <a:lnTo>
                    <a:pt x="101" y="139"/>
                  </a:lnTo>
                  <a:lnTo>
                    <a:pt x="101" y="129"/>
                  </a:lnTo>
                  <a:lnTo>
                    <a:pt x="101" y="124"/>
                  </a:lnTo>
                  <a:lnTo>
                    <a:pt x="101" y="129"/>
                  </a:lnTo>
                  <a:lnTo>
                    <a:pt x="110" y="129"/>
                  </a:lnTo>
                  <a:lnTo>
                    <a:pt x="110" y="133"/>
                  </a:lnTo>
                  <a:lnTo>
                    <a:pt x="110" y="124"/>
                  </a:lnTo>
                  <a:lnTo>
                    <a:pt x="118" y="129"/>
                  </a:lnTo>
                  <a:lnTo>
                    <a:pt x="118" y="124"/>
                  </a:lnTo>
                  <a:lnTo>
                    <a:pt x="118" y="133"/>
                  </a:lnTo>
                  <a:lnTo>
                    <a:pt x="118" y="124"/>
                  </a:lnTo>
                  <a:lnTo>
                    <a:pt x="127" y="124"/>
                  </a:lnTo>
                  <a:lnTo>
                    <a:pt x="127" y="129"/>
                  </a:lnTo>
                  <a:lnTo>
                    <a:pt x="136" y="129"/>
                  </a:lnTo>
                  <a:lnTo>
                    <a:pt x="136" y="124"/>
                  </a:lnTo>
                  <a:lnTo>
                    <a:pt x="136" y="120"/>
                  </a:lnTo>
                  <a:lnTo>
                    <a:pt x="144" y="120"/>
                  </a:lnTo>
                  <a:lnTo>
                    <a:pt x="144" y="124"/>
                  </a:lnTo>
                  <a:lnTo>
                    <a:pt x="144" y="120"/>
                  </a:lnTo>
                  <a:lnTo>
                    <a:pt x="144" y="124"/>
                  </a:lnTo>
                  <a:lnTo>
                    <a:pt x="144" y="129"/>
                  </a:lnTo>
                  <a:lnTo>
                    <a:pt x="144" y="124"/>
                  </a:lnTo>
                  <a:lnTo>
                    <a:pt x="153" y="129"/>
                  </a:lnTo>
                  <a:lnTo>
                    <a:pt x="153" y="120"/>
                  </a:lnTo>
                  <a:lnTo>
                    <a:pt x="153" y="114"/>
                  </a:lnTo>
                  <a:lnTo>
                    <a:pt x="162" y="120"/>
                  </a:lnTo>
                  <a:lnTo>
                    <a:pt x="162" y="114"/>
                  </a:lnTo>
                  <a:lnTo>
                    <a:pt x="170" y="120"/>
                  </a:lnTo>
                  <a:lnTo>
                    <a:pt x="170" y="114"/>
                  </a:lnTo>
                  <a:lnTo>
                    <a:pt x="170" y="120"/>
                  </a:lnTo>
                  <a:lnTo>
                    <a:pt x="170" y="114"/>
                  </a:lnTo>
                  <a:lnTo>
                    <a:pt x="179" y="114"/>
                  </a:lnTo>
                  <a:lnTo>
                    <a:pt x="179" y="120"/>
                  </a:lnTo>
                  <a:lnTo>
                    <a:pt x="188" y="124"/>
                  </a:lnTo>
                  <a:lnTo>
                    <a:pt x="188" y="120"/>
                  </a:lnTo>
                  <a:lnTo>
                    <a:pt x="188" y="110"/>
                  </a:lnTo>
                  <a:lnTo>
                    <a:pt x="188" y="120"/>
                  </a:lnTo>
                  <a:lnTo>
                    <a:pt x="196" y="110"/>
                  </a:lnTo>
                  <a:lnTo>
                    <a:pt x="196" y="114"/>
                  </a:lnTo>
                  <a:lnTo>
                    <a:pt x="205" y="110"/>
                  </a:lnTo>
                  <a:lnTo>
                    <a:pt x="205" y="105"/>
                  </a:lnTo>
                  <a:lnTo>
                    <a:pt x="205" y="110"/>
                  </a:lnTo>
                  <a:lnTo>
                    <a:pt x="214" y="110"/>
                  </a:lnTo>
                  <a:lnTo>
                    <a:pt x="214" y="105"/>
                  </a:lnTo>
                  <a:lnTo>
                    <a:pt x="214" y="110"/>
                  </a:lnTo>
                  <a:lnTo>
                    <a:pt x="222" y="105"/>
                  </a:lnTo>
                  <a:lnTo>
                    <a:pt x="222" y="110"/>
                  </a:lnTo>
                  <a:lnTo>
                    <a:pt x="231" y="105"/>
                  </a:lnTo>
                  <a:lnTo>
                    <a:pt x="231" y="110"/>
                  </a:lnTo>
                  <a:lnTo>
                    <a:pt x="231" y="105"/>
                  </a:lnTo>
                  <a:lnTo>
                    <a:pt x="240" y="105"/>
                  </a:lnTo>
                  <a:lnTo>
                    <a:pt x="240" y="110"/>
                  </a:lnTo>
                  <a:lnTo>
                    <a:pt x="248" y="110"/>
                  </a:lnTo>
                  <a:lnTo>
                    <a:pt x="248" y="105"/>
                  </a:lnTo>
                  <a:lnTo>
                    <a:pt x="257" y="105"/>
                  </a:lnTo>
                  <a:lnTo>
                    <a:pt x="257" y="95"/>
                  </a:lnTo>
                  <a:lnTo>
                    <a:pt x="265" y="110"/>
                  </a:lnTo>
                  <a:lnTo>
                    <a:pt x="265" y="105"/>
                  </a:lnTo>
                  <a:lnTo>
                    <a:pt x="274" y="105"/>
                  </a:lnTo>
                  <a:lnTo>
                    <a:pt x="274" y="95"/>
                  </a:lnTo>
                  <a:lnTo>
                    <a:pt x="274" y="105"/>
                  </a:lnTo>
                  <a:lnTo>
                    <a:pt x="283" y="105"/>
                  </a:lnTo>
                  <a:lnTo>
                    <a:pt x="283" y="110"/>
                  </a:lnTo>
                  <a:lnTo>
                    <a:pt x="291" y="105"/>
                  </a:lnTo>
                  <a:lnTo>
                    <a:pt x="291" y="110"/>
                  </a:lnTo>
                  <a:lnTo>
                    <a:pt x="291" y="105"/>
                  </a:lnTo>
                  <a:lnTo>
                    <a:pt x="300" y="105"/>
                  </a:lnTo>
                  <a:lnTo>
                    <a:pt x="300" y="95"/>
                  </a:lnTo>
                  <a:lnTo>
                    <a:pt x="309" y="95"/>
                  </a:lnTo>
                  <a:lnTo>
                    <a:pt x="309" y="105"/>
                  </a:lnTo>
                  <a:lnTo>
                    <a:pt x="309" y="110"/>
                  </a:lnTo>
                  <a:lnTo>
                    <a:pt x="317" y="105"/>
                  </a:lnTo>
                  <a:lnTo>
                    <a:pt x="317" y="95"/>
                  </a:lnTo>
                  <a:lnTo>
                    <a:pt x="326" y="95"/>
                  </a:lnTo>
                  <a:lnTo>
                    <a:pt x="326" y="105"/>
                  </a:lnTo>
                  <a:lnTo>
                    <a:pt x="326" y="95"/>
                  </a:lnTo>
                  <a:lnTo>
                    <a:pt x="335" y="105"/>
                  </a:lnTo>
                  <a:lnTo>
                    <a:pt x="335" y="95"/>
                  </a:lnTo>
                  <a:lnTo>
                    <a:pt x="343" y="95"/>
                  </a:lnTo>
                  <a:lnTo>
                    <a:pt x="352" y="95"/>
                  </a:lnTo>
                  <a:lnTo>
                    <a:pt x="361" y="105"/>
                  </a:lnTo>
                  <a:lnTo>
                    <a:pt x="361" y="95"/>
                  </a:lnTo>
                  <a:lnTo>
                    <a:pt x="369" y="95"/>
                  </a:lnTo>
                  <a:lnTo>
                    <a:pt x="369" y="105"/>
                  </a:lnTo>
                  <a:lnTo>
                    <a:pt x="369" y="95"/>
                  </a:lnTo>
                  <a:lnTo>
                    <a:pt x="378" y="95"/>
                  </a:lnTo>
                  <a:lnTo>
                    <a:pt x="387" y="95"/>
                  </a:lnTo>
                  <a:lnTo>
                    <a:pt x="387" y="90"/>
                  </a:lnTo>
                  <a:lnTo>
                    <a:pt x="387" y="95"/>
                  </a:lnTo>
                  <a:lnTo>
                    <a:pt x="395" y="95"/>
                  </a:lnTo>
                  <a:lnTo>
                    <a:pt x="404" y="110"/>
                  </a:lnTo>
                  <a:lnTo>
                    <a:pt x="404" y="95"/>
                  </a:lnTo>
                  <a:lnTo>
                    <a:pt x="412" y="95"/>
                  </a:lnTo>
                  <a:lnTo>
                    <a:pt x="412" y="105"/>
                  </a:lnTo>
                  <a:lnTo>
                    <a:pt x="412" y="95"/>
                  </a:lnTo>
                  <a:lnTo>
                    <a:pt x="421" y="95"/>
                  </a:lnTo>
                  <a:lnTo>
                    <a:pt x="430" y="95"/>
                  </a:lnTo>
                  <a:lnTo>
                    <a:pt x="438" y="95"/>
                  </a:lnTo>
                  <a:lnTo>
                    <a:pt x="447" y="95"/>
                  </a:lnTo>
                  <a:lnTo>
                    <a:pt x="447" y="105"/>
                  </a:lnTo>
                  <a:lnTo>
                    <a:pt x="456" y="95"/>
                  </a:lnTo>
                  <a:lnTo>
                    <a:pt x="464" y="105"/>
                  </a:lnTo>
                  <a:lnTo>
                    <a:pt x="464" y="95"/>
                  </a:lnTo>
                  <a:lnTo>
                    <a:pt x="473" y="90"/>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89239" name="Text Box 87"/>
          <p:cNvSpPr txBox="1">
            <a:spLocks noChangeAspect="1" noChangeArrowheads="1"/>
          </p:cNvSpPr>
          <p:nvPr/>
        </p:nvSpPr>
        <p:spPr bwMode="auto">
          <a:xfrm>
            <a:off x="3962400" y="3700463"/>
            <a:ext cx="6651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008000"/>
                </a:solidFill>
                <a:latin typeface="Arial Narrow" pitchFamily="34" charset="0"/>
              </a:rPr>
              <a:t>AQP4</a:t>
            </a:r>
          </a:p>
        </p:txBody>
      </p:sp>
      <p:grpSp>
        <p:nvGrpSpPr>
          <p:cNvPr id="689240" name="Group 88"/>
          <p:cNvGrpSpPr>
            <a:grpSpLocks/>
          </p:cNvGrpSpPr>
          <p:nvPr/>
        </p:nvGrpSpPr>
        <p:grpSpPr bwMode="auto">
          <a:xfrm>
            <a:off x="2836863" y="3929063"/>
            <a:ext cx="404812" cy="244475"/>
            <a:chOff x="2200" y="2142"/>
            <a:chExt cx="255" cy="154"/>
          </a:xfrm>
        </p:grpSpPr>
        <p:sp>
          <p:nvSpPr>
            <p:cNvPr id="32902" name="Line 89"/>
            <p:cNvSpPr>
              <a:spLocks noChangeShapeType="1"/>
            </p:cNvSpPr>
            <p:nvPr/>
          </p:nvSpPr>
          <p:spPr bwMode="auto">
            <a:xfrm>
              <a:off x="2397" y="2219"/>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903" name="Rectangle 90"/>
            <p:cNvSpPr>
              <a:spLocks noChangeArrowheads="1"/>
            </p:cNvSpPr>
            <p:nvPr/>
          </p:nvSpPr>
          <p:spPr bwMode="auto">
            <a:xfrm>
              <a:off x="2200" y="2142"/>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a:t>
              </a:r>
              <a:endParaRPr lang="en-US" sz="1600">
                <a:solidFill>
                  <a:schemeClr val="tx1"/>
                </a:solidFill>
                <a:latin typeface="Arial Narrow" pitchFamily="34" charset="0"/>
              </a:endParaRPr>
            </a:p>
          </p:txBody>
        </p:sp>
      </p:grpSp>
      <p:grpSp>
        <p:nvGrpSpPr>
          <p:cNvPr id="689346" name="Group 194"/>
          <p:cNvGrpSpPr>
            <a:grpSpLocks/>
          </p:cNvGrpSpPr>
          <p:nvPr/>
        </p:nvGrpSpPr>
        <p:grpSpPr bwMode="auto">
          <a:xfrm>
            <a:off x="2836863" y="2133600"/>
            <a:ext cx="411162" cy="244475"/>
            <a:chOff x="1787" y="1344"/>
            <a:chExt cx="259" cy="154"/>
          </a:xfrm>
        </p:grpSpPr>
        <p:sp>
          <p:nvSpPr>
            <p:cNvPr id="32900" name="Rectangle 92"/>
            <p:cNvSpPr>
              <a:spLocks noChangeArrowheads="1"/>
            </p:cNvSpPr>
            <p:nvPr/>
          </p:nvSpPr>
          <p:spPr bwMode="auto">
            <a:xfrm>
              <a:off x="1787" y="1344"/>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a:t>
              </a:r>
              <a:endParaRPr lang="en-US" sz="1600">
                <a:solidFill>
                  <a:schemeClr val="tx1"/>
                </a:solidFill>
                <a:latin typeface="Arial Narrow" pitchFamily="34" charset="0"/>
              </a:endParaRPr>
            </a:p>
          </p:txBody>
        </p:sp>
        <p:sp>
          <p:nvSpPr>
            <p:cNvPr id="32901" name="Line 96"/>
            <p:cNvSpPr>
              <a:spLocks noChangeShapeType="1"/>
            </p:cNvSpPr>
            <p:nvPr/>
          </p:nvSpPr>
          <p:spPr bwMode="auto">
            <a:xfrm>
              <a:off x="1988" y="1419"/>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89252" name="Group 100"/>
          <p:cNvGrpSpPr>
            <a:grpSpLocks/>
          </p:cNvGrpSpPr>
          <p:nvPr/>
        </p:nvGrpSpPr>
        <p:grpSpPr bwMode="auto">
          <a:xfrm>
            <a:off x="7239000" y="3776663"/>
            <a:ext cx="1654175" cy="1195387"/>
            <a:chOff x="3962" y="3291"/>
            <a:chExt cx="1042" cy="753"/>
          </a:xfrm>
        </p:grpSpPr>
        <p:sp>
          <p:nvSpPr>
            <p:cNvPr id="32885" name="Text Box 101"/>
            <p:cNvSpPr txBox="1">
              <a:spLocks noChangeAspect="1" noChangeArrowheads="1"/>
            </p:cNvSpPr>
            <p:nvPr/>
          </p:nvSpPr>
          <p:spPr bwMode="auto">
            <a:xfrm>
              <a:off x="3962" y="3313"/>
              <a:ext cx="50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200">
                  <a:solidFill>
                    <a:schemeClr val="tx1"/>
                  </a:solidFill>
                  <a:latin typeface="Arial Narrow" pitchFamily="34" charset="0"/>
                  <a:ea typeface="宋体" pitchFamily="2" charset="-122"/>
                  <a:sym typeface="Symbol" pitchFamily="18" charset="2"/>
                </a:rPr>
                <a:t></a:t>
              </a:r>
              <a:r>
                <a:rPr lang="en-US" altLang="zh-CN" sz="1200">
                  <a:solidFill>
                    <a:schemeClr val="tx1"/>
                  </a:solidFill>
                  <a:latin typeface="Arial Narrow" pitchFamily="34" charset="0"/>
                  <a:ea typeface="宋体" pitchFamily="2" charset="-122"/>
                </a:rPr>
                <a:t>[NH</a:t>
              </a:r>
              <a:r>
                <a:rPr lang="en-US" altLang="zh-CN" sz="1200" baseline="-25000">
                  <a:solidFill>
                    <a:schemeClr val="tx1"/>
                  </a:solidFill>
                  <a:latin typeface="Arial Narrow" pitchFamily="34" charset="0"/>
                  <a:ea typeface="宋体" pitchFamily="2" charset="-122"/>
                </a:rPr>
                <a:t>3</a:t>
              </a:r>
              <a:r>
                <a:rPr lang="en-US" altLang="zh-CN" sz="1200">
                  <a:solidFill>
                    <a:schemeClr val="tx1"/>
                  </a:solidFill>
                  <a:latin typeface="Arial Narrow" pitchFamily="34" charset="0"/>
                  <a:ea typeface="宋体" pitchFamily="2" charset="-122"/>
                </a:rPr>
                <a:t>]</a:t>
              </a:r>
              <a:r>
                <a:rPr lang="en-US" altLang="zh-CN" sz="1200" baseline="-25000">
                  <a:solidFill>
                    <a:schemeClr val="tx1"/>
                  </a:solidFill>
                  <a:latin typeface="Arial Narrow" pitchFamily="34" charset="0"/>
                  <a:ea typeface="宋体" pitchFamily="2" charset="-122"/>
                </a:rPr>
                <a:t>S</a:t>
              </a:r>
            </a:p>
          </p:txBody>
        </p:sp>
        <p:sp>
          <p:nvSpPr>
            <p:cNvPr id="32886" name="Text Box 102"/>
            <p:cNvSpPr txBox="1">
              <a:spLocks noChangeAspect="1" noChangeArrowheads="1"/>
            </p:cNvSpPr>
            <p:nvPr/>
          </p:nvSpPr>
          <p:spPr bwMode="auto">
            <a:xfrm>
              <a:off x="3969" y="3739"/>
              <a:ext cx="40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zh-CN" altLang="en-US" sz="1200">
                  <a:solidFill>
                    <a:srgbClr val="FF0000"/>
                  </a:solidFill>
                  <a:latin typeface="Arial Narrow" pitchFamily="34" charset="0"/>
                  <a:ea typeface="宋体" pitchFamily="2" charset="-122"/>
                  <a:sym typeface="Symbol" pitchFamily="18" charset="2"/>
                </a:rPr>
                <a:t></a:t>
              </a:r>
              <a:r>
                <a:rPr lang="en-US" altLang="zh-CN" sz="1200">
                  <a:solidFill>
                    <a:srgbClr val="FF0000"/>
                  </a:solidFill>
                  <a:latin typeface="Arial Narrow" pitchFamily="34" charset="0"/>
                  <a:ea typeface="宋体" pitchFamily="2" charset="-122"/>
                </a:rPr>
                <a:t>pH</a:t>
              </a:r>
              <a:r>
                <a:rPr lang="en-US" altLang="zh-CN" sz="1200" baseline="-25000">
                  <a:solidFill>
                    <a:srgbClr val="FF0000"/>
                  </a:solidFill>
                  <a:latin typeface="Arial Narrow" pitchFamily="34" charset="0"/>
                  <a:ea typeface="宋体" pitchFamily="2" charset="-122"/>
                </a:rPr>
                <a:t>S</a:t>
              </a:r>
            </a:p>
          </p:txBody>
        </p:sp>
        <p:sp>
          <p:nvSpPr>
            <p:cNvPr id="32887" name="Freeform 103" descr="50%"/>
            <p:cNvSpPr>
              <a:spLocks noChangeAspect="1"/>
            </p:cNvSpPr>
            <p:nvPr/>
          </p:nvSpPr>
          <p:spPr bwMode="auto">
            <a:xfrm flipH="1" flipV="1">
              <a:off x="4772" y="3732"/>
              <a:ext cx="94" cy="83"/>
            </a:xfrm>
            <a:custGeom>
              <a:avLst/>
              <a:gdLst>
                <a:gd name="T0" fmla="*/ 0 w 257"/>
                <a:gd name="T1" fmla="*/ 0 h 265"/>
                <a:gd name="T2" fmla="*/ 0 w 257"/>
                <a:gd name="T3" fmla="*/ 0 h 265"/>
                <a:gd name="T4" fmla="*/ 0 w 257"/>
                <a:gd name="T5" fmla="*/ 0 h 265"/>
                <a:gd name="T6" fmla="*/ 0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pattFill prst="pct50">
              <a:fgClr>
                <a:srgbClr val="000000"/>
              </a:fgClr>
              <a:bgClr>
                <a:srgbClr val="FFFFFF"/>
              </a:bgClr>
            </a:pattFill>
            <a:ln w="9525"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2888" name="Group 104"/>
            <p:cNvGrpSpPr>
              <a:grpSpLocks noChangeAspect="1"/>
            </p:cNvGrpSpPr>
            <p:nvPr/>
          </p:nvGrpSpPr>
          <p:grpSpPr bwMode="auto">
            <a:xfrm>
              <a:off x="4770" y="3732"/>
              <a:ext cx="200" cy="173"/>
              <a:chOff x="5132" y="1338"/>
              <a:chExt cx="284" cy="249"/>
            </a:xfrm>
          </p:grpSpPr>
          <p:sp>
            <p:nvSpPr>
              <p:cNvPr id="32898" name="Line 105"/>
              <p:cNvSpPr>
                <a:spLocks noChangeAspect="1" noChangeShapeType="1"/>
              </p:cNvSpPr>
              <p:nvPr/>
            </p:nvSpPr>
            <p:spPr bwMode="auto">
              <a:xfrm>
                <a:off x="5132" y="1338"/>
                <a:ext cx="223" cy="249"/>
              </a:xfrm>
              <a:prstGeom prst="line">
                <a:avLst/>
              </a:prstGeom>
              <a:noFill/>
              <a:ln w="952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899" name="Line 106"/>
              <p:cNvSpPr>
                <a:spLocks noChangeAspect="1" noChangeShapeType="1"/>
              </p:cNvSpPr>
              <p:nvPr/>
            </p:nvSpPr>
            <p:spPr bwMode="auto">
              <a:xfrm>
                <a:off x="5134" y="1339"/>
                <a:ext cx="282" cy="196"/>
              </a:xfrm>
              <a:prstGeom prst="line">
                <a:avLst/>
              </a:prstGeom>
              <a:noFill/>
              <a:ln w="952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32889" name="Rectangle 107"/>
            <p:cNvSpPr>
              <a:spLocks noChangeAspect="1" noChangeArrowheads="1"/>
            </p:cNvSpPr>
            <p:nvPr/>
          </p:nvSpPr>
          <p:spPr bwMode="auto">
            <a:xfrm rot="7947096" flipH="1" flipV="1">
              <a:off x="4757" y="3722"/>
              <a:ext cx="65" cy="54"/>
            </a:xfrm>
            <a:prstGeom prst="rect">
              <a:avLst/>
            </a:prstGeom>
            <a:solidFill>
              <a:schemeClr val="bg1"/>
            </a:solidFill>
            <a:ln w="31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2890" name="Oval 108"/>
            <p:cNvSpPr>
              <a:spLocks noChangeAspect="1" noChangeArrowheads="1"/>
            </p:cNvSpPr>
            <p:nvPr/>
          </p:nvSpPr>
          <p:spPr bwMode="auto">
            <a:xfrm rot="-2700000">
              <a:off x="4335" y="3291"/>
              <a:ext cx="559" cy="554"/>
            </a:xfrm>
            <a:prstGeom prst="ellipse">
              <a:avLst/>
            </a:prstGeom>
            <a:gradFill rotWithShape="1">
              <a:gsLst>
                <a:gs pos="0">
                  <a:srgbClr val="595959"/>
                </a:gs>
                <a:gs pos="100000">
                  <a:srgbClr val="C0C0C0"/>
                </a:gs>
              </a:gsLst>
              <a:lin ang="5400000" scaled="1"/>
            </a:gradFill>
            <a:ln>
              <a:noFill/>
            </a:ln>
            <a:effectLst/>
            <a:extLst>
              <a:ext uri="{91240B29-F687-4F45-9708-019B960494DF}">
                <a14:hiddenLine xmlns:a14="http://schemas.microsoft.com/office/drawing/2010/main" w="1905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2891" name="Rectangle 109"/>
            <p:cNvSpPr>
              <a:spLocks noChangeAspect="1" noChangeArrowheads="1"/>
            </p:cNvSpPr>
            <p:nvPr/>
          </p:nvSpPr>
          <p:spPr bwMode="auto">
            <a:xfrm>
              <a:off x="4034" y="3476"/>
              <a:ext cx="25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ltLang="zh-CN" sz="1200">
                  <a:solidFill>
                    <a:schemeClr val="tx1"/>
                  </a:solidFill>
                  <a:latin typeface="Arial Narrow" pitchFamily="34" charset="0"/>
                  <a:ea typeface="宋体" pitchFamily="2" charset="-122"/>
                </a:rPr>
                <a:t>NH</a:t>
              </a:r>
              <a:r>
                <a:rPr lang="en-US" altLang="zh-CN" sz="1200" baseline="-25000">
                  <a:solidFill>
                    <a:schemeClr val="tx1"/>
                  </a:solidFill>
                  <a:latin typeface="Arial Narrow" pitchFamily="34" charset="0"/>
                  <a:ea typeface="宋体" pitchFamily="2" charset="-122"/>
                </a:rPr>
                <a:t>3</a:t>
              </a:r>
              <a:endParaRPr lang="en-US" altLang="zh-CN" sz="1200">
                <a:solidFill>
                  <a:schemeClr val="tx1"/>
                </a:solidFill>
                <a:latin typeface="Arial Narrow" pitchFamily="34" charset="0"/>
                <a:ea typeface="宋体" pitchFamily="2" charset="-122"/>
              </a:endParaRPr>
            </a:p>
          </p:txBody>
        </p:sp>
        <p:sp>
          <p:nvSpPr>
            <p:cNvPr id="32892" name="Line 110"/>
            <p:cNvSpPr>
              <a:spLocks noChangeAspect="1" noChangeShapeType="1"/>
            </p:cNvSpPr>
            <p:nvPr/>
          </p:nvSpPr>
          <p:spPr bwMode="auto">
            <a:xfrm flipH="1">
              <a:off x="4257" y="3568"/>
              <a:ext cx="257" cy="3"/>
            </a:xfrm>
            <a:prstGeom prst="line">
              <a:avLst/>
            </a:prstGeom>
            <a:noFill/>
            <a:ln w="9525">
              <a:solidFill>
                <a:schemeClr val="tx1"/>
              </a:solidFill>
              <a:round/>
              <a:headEnd type="stealth"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893" name="Rectangle 111"/>
            <p:cNvSpPr>
              <a:spLocks noChangeAspect="1" noChangeArrowheads="1"/>
            </p:cNvSpPr>
            <p:nvPr/>
          </p:nvSpPr>
          <p:spPr bwMode="auto">
            <a:xfrm>
              <a:off x="4359" y="3839"/>
              <a:ext cx="29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tLang="zh-CN" sz="1200">
                  <a:solidFill>
                    <a:schemeClr val="tx1"/>
                  </a:solidFill>
                  <a:latin typeface="Arial Narrow" pitchFamily="34" charset="0"/>
                  <a:ea typeface="宋体" pitchFamily="2" charset="-122"/>
                </a:rPr>
                <a:t>NH</a:t>
              </a:r>
              <a:r>
                <a:rPr lang="en-US" altLang="zh-CN" sz="1200" baseline="-14000">
                  <a:solidFill>
                    <a:schemeClr val="tx1"/>
                  </a:solidFill>
                  <a:latin typeface="Arial Narrow" pitchFamily="34" charset="0"/>
                  <a:ea typeface="宋体" pitchFamily="2" charset="-122"/>
                </a:rPr>
                <a:t>4</a:t>
              </a:r>
              <a:r>
                <a:rPr lang="en-US" altLang="zh-CN" sz="1200" baseline="30000">
                  <a:solidFill>
                    <a:schemeClr val="tx1"/>
                  </a:solidFill>
                  <a:latin typeface="Arial Narrow" pitchFamily="34" charset="0"/>
                  <a:ea typeface="宋体" pitchFamily="2" charset="-122"/>
                </a:rPr>
                <a:t>+</a:t>
              </a:r>
            </a:p>
          </p:txBody>
        </p:sp>
        <p:sp>
          <p:nvSpPr>
            <p:cNvPr id="32894" name="Rectangle 112"/>
            <p:cNvSpPr>
              <a:spLocks noChangeAspect="1" noChangeArrowheads="1"/>
            </p:cNvSpPr>
            <p:nvPr/>
          </p:nvSpPr>
          <p:spPr bwMode="auto">
            <a:xfrm>
              <a:off x="4032" y="3622"/>
              <a:ext cx="297"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altLang="zh-CN" sz="1200">
                  <a:solidFill>
                    <a:schemeClr val="tx1"/>
                  </a:solidFill>
                  <a:latin typeface="Arial Narrow" pitchFamily="34" charset="0"/>
                  <a:ea typeface="宋体" pitchFamily="2" charset="-122"/>
                </a:rPr>
                <a:t>H</a:t>
              </a:r>
              <a:r>
                <a:rPr lang="en-US" altLang="zh-CN" sz="1200" baseline="30000">
                  <a:solidFill>
                    <a:schemeClr val="tx1"/>
                  </a:solidFill>
                  <a:latin typeface="Arial Narrow" pitchFamily="34" charset="0"/>
                  <a:ea typeface="宋体" pitchFamily="2" charset="-122"/>
                </a:rPr>
                <a:t>+</a:t>
              </a:r>
            </a:p>
          </p:txBody>
        </p:sp>
        <p:sp>
          <p:nvSpPr>
            <p:cNvPr id="32895" name="Freeform 113"/>
            <p:cNvSpPr>
              <a:spLocks noChangeAspect="1"/>
            </p:cNvSpPr>
            <p:nvPr/>
          </p:nvSpPr>
          <p:spPr bwMode="auto">
            <a:xfrm rot="3420073" flipH="1">
              <a:off x="4185" y="3728"/>
              <a:ext cx="329" cy="27"/>
            </a:xfrm>
            <a:custGeom>
              <a:avLst/>
              <a:gdLst>
                <a:gd name="T0" fmla="*/ 0 w 615"/>
                <a:gd name="T1" fmla="*/ 0 h 74"/>
                <a:gd name="T2" fmla="*/ 1 w 615"/>
                <a:gd name="T3" fmla="*/ 0 h 74"/>
                <a:gd name="T4" fmla="*/ 1 w 615"/>
                <a:gd name="T5" fmla="*/ 0 h 74"/>
                <a:gd name="T6" fmla="*/ 1 w 615"/>
                <a:gd name="T7" fmla="*/ 0 h 74"/>
                <a:gd name="T8" fmla="*/ 1 w 615"/>
                <a:gd name="T9" fmla="*/ 0 h 74"/>
                <a:gd name="T10" fmla="*/ 1 w 615"/>
                <a:gd name="T11" fmla="*/ 0 h 74"/>
                <a:gd name="T12" fmla="*/ 1 w 615"/>
                <a:gd name="T13" fmla="*/ 0 h 74"/>
                <a:gd name="T14" fmla="*/ 1 w 615"/>
                <a:gd name="T15" fmla="*/ 0 h 74"/>
                <a:gd name="T16" fmla="*/ 1 w 615"/>
                <a:gd name="T17" fmla="*/ 0 h 74"/>
                <a:gd name="T18" fmla="*/ 1 w 615"/>
                <a:gd name="T19" fmla="*/ 0 h 74"/>
                <a:gd name="T20" fmla="*/ 1 w 615"/>
                <a:gd name="T21" fmla="*/ 0 h 74"/>
                <a:gd name="T22" fmla="*/ 1 w 615"/>
                <a:gd name="T23" fmla="*/ 0 h 74"/>
                <a:gd name="T24" fmla="*/ 1 w 615"/>
                <a:gd name="T25" fmla="*/ 0 h 74"/>
                <a:gd name="T26" fmla="*/ 1 w 615"/>
                <a:gd name="T27" fmla="*/ 0 h 74"/>
                <a:gd name="T28" fmla="*/ 1 w 615"/>
                <a:gd name="T29" fmla="*/ 0 h 74"/>
                <a:gd name="T30" fmla="*/ 1 w 615"/>
                <a:gd name="T31" fmla="*/ 0 h 74"/>
                <a:gd name="T32" fmla="*/ 1 w 615"/>
                <a:gd name="T33" fmla="*/ 0 h 74"/>
                <a:gd name="T34" fmla="*/ 1 w 615"/>
                <a:gd name="T35" fmla="*/ 0 h 74"/>
                <a:gd name="T36" fmla="*/ 1 w 615"/>
                <a:gd name="T37" fmla="*/ 0 h 74"/>
                <a:gd name="T38" fmla="*/ 1 w 615"/>
                <a:gd name="T39" fmla="*/ 0 h 74"/>
                <a:gd name="T40" fmla="*/ 1 w 615"/>
                <a:gd name="T41" fmla="*/ 0 h 74"/>
                <a:gd name="T42" fmla="*/ 1 w 615"/>
                <a:gd name="T43" fmla="*/ 0 h 74"/>
                <a:gd name="T44" fmla="*/ 1 w 615"/>
                <a:gd name="T45" fmla="*/ 0 h 74"/>
                <a:gd name="T46" fmla="*/ 1 w 615"/>
                <a:gd name="T47" fmla="*/ 0 h 74"/>
                <a:gd name="T48" fmla="*/ 1 w 615"/>
                <a:gd name="T49" fmla="*/ 0 h 74"/>
                <a:gd name="T50" fmla="*/ 1 w 615"/>
                <a:gd name="T51" fmla="*/ 0 h 74"/>
                <a:gd name="T52" fmla="*/ 1 w 615"/>
                <a:gd name="T53" fmla="*/ 0 h 74"/>
                <a:gd name="T54" fmla="*/ 1 w 615"/>
                <a:gd name="T55" fmla="*/ 0 h 74"/>
                <a:gd name="T56" fmla="*/ 1 w 615"/>
                <a:gd name="T57" fmla="*/ 0 h 74"/>
                <a:gd name="T58" fmla="*/ 1 w 615"/>
                <a:gd name="T59" fmla="*/ 0 h 74"/>
                <a:gd name="T60" fmla="*/ 1 w 615"/>
                <a:gd name="T61" fmla="*/ 0 h 74"/>
                <a:gd name="T62" fmla="*/ 1 w 615"/>
                <a:gd name="T63" fmla="*/ 0 h 74"/>
                <a:gd name="T64" fmla="*/ 1 w 615"/>
                <a:gd name="T65" fmla="*/ 0 h 74"/>
                <a:gd name="T66" fmla="*/ 1 w 615"/>
                <a:gd name="T67" fmla="*/ 0 h 74"/>
                <a:gd name="T68" fmla="*/ 1 w 615"/>
                <a:gd name="T69" fmla="*/ 0 h 74"/>
                <a:gd name="T70" fmla="*/ 1 w 615"/>
                <a:gd name="T71" fmla="*/ 0 h 74"/>
                <a:gd name="T72" fmla="*/ 1 w 615"/>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9525" cap="rnd" cmpd="sng">
              <a:solidFill>
                <a:schemeClr val="tx1"/>
              </a:solidFill>
              <a:prstDash val="solid"/>
              <a:round/>
              <a:headEnd type="none" w="med" len="lg"/>
              <a:tailEnd type="stealth"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96" name="Arc 114"/>
            <p:cNvSpPr>
              <a:spLocks noChangeAspect="1"/>
            </p:cNvSpPr>
            <p:nvPr/>
          </p:nvSpPr>
          <p:spPr bwMode="auto">
            <a:xfrm rot="5363961" flipH="1">
              <a:off x="4215" y="3678"/>
              <a:ext cx="116" cy="163"/>
            </a:xfrm>
            <a:custGeom>
              <a:avLst/>
              <a:gdLst>
                <a:gd name="T0" fmla="*/ 0 w 21600"/>
                <a:gd name="T1" fmla="*/ 0 h 26268"/>
                <a:gd name="T2" fmla="*/ 0 w 21600"/>
                <a:gd name="T3" fmla="*/ 0 h 26268"/>
                <a:gd name="T4" fmla="*/ 0 w 21600"/>
                <a:gd name="T5" fmla="*/ 0 h 26268"/>
                <a:gd name="T6" fmla="*/ 0 60000 65536"/>
                <a:gd name="T7" fmla="*/ 0 60000 65536"/>
                <a:gd name="T8" fmla="*/ 0 60000 65536"/>
              </a:gdLst>
              <a:ahLst/>
              <a:cxnLst>
                <a:cxn ang="T6">
                  <a:pos x="T0" y="T1"/>
                </a:cxn>
                <a:cxn ang="T7">
                  <a:pos x="T2" y="T3"/>
                </a:cxn>
                <a:cxn ang="T8">
                  <a:pos x="T4" y="T5"/>
                </a:cxn>
              </a:cxnLst>
              <a:rect l="0" t="0" r="r" b="b"/>
              <a:pathLst>
                <a:path w="21600" h="26268" fill="none" extrusionOk="0">
                  <a:moveTo>
                    <a:pt x="8970" y="0"/>
                  </a:moveTo>
                  <a:cubicBezTo>
                    <a:pt x="16664" y="3512"/>
                    <a:pt x="21600" y="11191"/>
                    <a:pt x="21600" y="19649"/>
                  </a:cubicBezTo>
                  <a:cubicBezTo>
                    <a:pt x="21600" y="21895"/>
                    <a:pt x="21249" y="24129"/>
                    <a:pt x="20560" y="26267"/>
                  </a:cubicBezTo>
                </a:path>
                <a:path w="21600" h="26268" stroke="0" extrusionOk="0">
                  <a:moveTo>
                    <a:pt x="8970" y="0"/>
                  </a:moveTo>
                  <a:cubicBezTo>
                    <a:pt x="16664" y="3512"/>
                    <a:pt x="21600" y="11191"/>
                    <a:pt x="21600" y="19649"/>
                  </a:cubicBezTo>
                  <a:cubicBezTo>
                    <a:pt x="21600" y="21895"/>
                    <a:pt x="21249" y="24129"/>
                    <a:pt x="20560" y="26267"/>
                  </a:cubicBezTo>
                  <a:lnTo>
                    <a:pt x="0" y="19649"/>
                  </a:lnTo>
                  <a:lnTo>
                    <a:pt x="8970" y="0"/>
                  </a:lnTo>
                  <a:close/>
                </a:path>
              </a:pathLst>
            </a:custGeom>
            <a:noFill/>
            <a:ln w="9525">
              <a:solidFill>
                <a:schemeClr val="tx1"/>
              </a:solidFill>
              <a:round/>
              <a:headEnd type="none" w="med" len="lg"/>
              <a:tailEnd type="stealth"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897" name="Rectangle 115"/>
            <p:cNvSpPr>
              <a:spLocks noChangeAspect="1" noChangeArrowheads="1"/>
            </p:cNvSpPr>
            <p:nvPr/>
          </p:nvSpPr>
          <p:spPr bwMode="auto">
            <a:xfrm>
              <a:off x="4812" y="3905"/>
              <a:ext cx="192" cy="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altLang="zh-CN" sz="1200">
                  <a:solidFill>
                    <a:schemeClr val="tx1"/>
                  </a:solidFill>
                  <a:latin typeface="Arial Narrow" pitchFamily="34" charset="0"/>
                  <a:ea typeface="宋体" pitchFamily="2" charset="-122"/>
                </a:rPr>
                <a:t>pHs</a:t>
              </a:r>
              <a:endParaRPr lang="en-US" altLang="zh-CN" sz="1200">
                <a:solidFill>
                  <a:schemeClr val="tx1"/>
                </a:solidFill>
                <a:latin typeface="Arial Narrow" pitchFamily="34" charset="0"/>
                <a:ea typeface="宋体" pitchFamily="2" charset="-122"/>
                <a:sym typeface="Symbol" pitchFamily="18" charset="2"/>
              </a:endParaRPr>
            </a:p>
          </p:txBody>
        </p:sp>
      </p:grpSp>
      <p:grpSp>
        <p:nvGrpSpPr>
          <p:cNvPr id="689268" name="Group 116"/>
          <p:cNvGrpSpPr>
            <a:grpSpLocks/>
          </p:cNvGrpSpPr>
          <p:nvPr/>
        </p:nvGrpSpPr>
        <p:grpSpPr bwMode="auto">
          <a:xfrm>
            <a:off x="228600" y="3776663"/>
            <a:ext cx="1760538" cy="1246187"/>
            <a:chOff x="1028" y="3483"/>
            <a:chExt cx="1109" cy="785"/>
          </a:xfrm>
        </p:grpSpPr>
        <p:sp>
          <p:nvSpPr>
            <p:cNvPr id="32868" name="Rectangle 117"/>
            <p:cNvSpPr>
              <a:spLocks noChangeAspect="1" noChangeArrowheads="1"/>
            </p:cNvSpPr>
            <p:nvPr/>
          </p:nvSpPr>
          <p:spPr bwMode="auto">
            <a:xfrm>
              <a:off x="1945" y="4063"/>
              <a:ext cx="192" cy="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41275" tIns="19050" rIns="41275" bIns="19050">
              <a:spAutoFit/>
            </a:bodyPr>
            <a:lstStyle/>
            <a:p>
              <a:pPr defTabSz="165100" eaLnBrk="0" hangingPunct="0"/>
              <a:r>
                <a:rPr lang="en-US" altLang="zh-CN" sz="1200">
                  <a:solidFill>
                    <a:schemeClr val="tx1"/>
                  </a:solidFill>
                  <a:latin typeface="Arial Narrow" pitchFamily="34" charset="0"/>
                  <a:ea typeface="宋体" pitchFamily="2" charset="-122"/>
                </a:rPr>
                <a:t>pHs</a:t>
              </a:r>
              <a:endParaRPr lang="en-US" altLang="zh-CN" sz="1200">
                <a:solidFill>
                  <a:schemeClr val="tx1"/>
                </a:solidFill>
                <a:latin typeface="Arial Narrow" pitchFamily="34" charset="0"/>
                <a:ea typeface="宋体" pitchFamily="2" charset="-122"/>
                <a:sym typeface="Symbol" pitchFamily="18" charset="2"/>
              </a:endParaRPr>
            </a:p>
          </p:txBody>
        </p:sp>
        <p:grpSp>
          <p:nvGrpSpPr>
            <p:cNvPr id="32869" name="Group 118"/>
            <p:cNvGrpSpPr>
              <a:grpSpLocks noChangeAspect="1"/>
            </p:cNvGrpSpPr>
            <p:nvPr/>
          </p:nvGrpSpPr>
          <p:grpSpPr bwMode="auto">
            <a:xfrm>
              <a:off x="1896" y="3898"/>
              <a:ext cx="207" cy="189"/>
              <a:chOff x="2464" y="412"/>
              <a:chExt cx="141" cy="130"/>
            </a:xfrm>
          </p:grpSpPr>
          <p:sp>
            <p:nvSpPr>
              <p:cNvPr id="32880" name="Freeform 119" descr="50%"/>
              <p:cNvSpPr>
                <a:spLocks noChangeAspect="1"/>
              </p:cNvSpPr>
              <p:nvPr/>
            </p:nvSpPr>
            <p:spPr bwMode="auto">
              <a:xfrm flipH="1" flipV="1">
                <a:off x="2470" y="423"/>
                <a:ext cx="64" cy="57"/>
              </a:xfrm>
              <a:custGeom>
                <a:avLst/>
                <a:gdLst>
                  <a:gd name="T0" fmla="*/ 0 w 257"/>
                  <a:gd name="T1" fmla="*/ 0 h 265"/>
                  <a:gd name="T2" fmla="*/ 0 w 257"/>
                  <a:gd name="T3" fmla="*/ 0 h 265"/>
                  <a:gd name="T4" fmla="*/ 0 w 257"/>
                  <a:gd name="T5" fmla="*/ 0 h 265"/>
                  <a:gd name="T6" fmla="*/ 0 w 257"/>
                  <a:gd name="T7" fmla="*/ 0 h 2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265">
                    <a:moveTo>
                      <a:pt x="53" y="0"/>
                    </a:moveTo>
                    <a:lnTo>
                      <a:pt x="256" y="264"/>
                    </a:lnTo>
                    <a:lnTo>
                      <a:pt x="0" y="56"/>
                    </a:lnTo>
                    <a:lnTo>
                      <a:pt x="53" y="0"/>
                    </a:lnTo>
                  </a:path>
                </a:pathLst>
              </a:custGeom>
              <a:pattFill prst="pct50">
                <a:fgClr>
                  <a:srgbClr val="000000"/>
                </a:fgClr>
                <a:bgClr>
                  <a:srgbClr val="FFFFFF"/>
                </a:bgClr>
              </a:pattFill>
              <a:ln w="9525"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2881" name="Group 120"/>
              <p:cNvGrpSpPr>
                <a:grpSpLocks noChangeAspect="1"/>
              </p:cNvGrpSpPr>
              <p:nvPr/>
            </p:nvGrpSpPr>
            <p:grpSpPr bwMode="auto">
              <a:xfrm>
                <a:off x="2469" y="423"/>
                <a:ext cx="136" cy="119"/>
                <a:chOff x="2469" y="423"/>
                <a:chExt cx="136" cy="119"/>
              </a:xfrm>
            </p:grpSpPr>
            <p:sp>
              <p:nvSpPr>
                <p:cNvPr id="32883" name="Line 121"/>
                <p:cNvSpPr>
                  <a:spLocks noChangeAspect="1" noChangeShapeType="1"/>
                </p:cNvSpPr>
                <p:nvPr/>
              </p:nvSpPr>
              <p:spPr bwMode="auto">
                <a:xfrm>
                  <a:off x="2469" y="423"/>
                  <a:ext cx="107" cy="119"/>
                </a:xfrm>
                <a:prstGeom prst="line">
                  <a:avLst/>
                </a:prstGeom>
                <a:noFill/>
                <a:ln w="952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884" name="Line 122"/>
                <p:cNvSpPr>
                  <a:spLocks noChangeAspect="1" noChangeShapeType="1"/>
                </p:cNvSpPr>
                <p:nvPr/>
              </p:nvSpPr>
              <p:spPr bwMode="auto">
                <a:xfrm>
                  <a:off x="2470" y="423"/>
                  <a:ext cx="135" cy="94"/>
                </a:xfrm>
                <a:prstGeom prst="line">
                  <a:avLst/>
                </a:prstGeom>
                <a:noFill/>
                <a:ln w="952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32882" name="Rectangle 123"/>
              <p:cNvSpPr>
                <a:spLocks noChangeAspect="1" noChangeArrowheads="1"/>
              </p:cNvSpPr>
              <p:nvPr/>
            </p:nvSpPr>
            <p:spPr bwMode="auto">
              <a:xfrm rot="7947096" flipH="1" flipV="1">
                <a:off x="2460" y="416"/>
                <a:ext cx="45" cy="37"/>
              </a:xfrm>
              <a:prstGeom prst="rect">
                <a:avLst/>
              </a:prstGeom>
              <a:solidFill>
                <a:schemeClr val="bg1"/>
              </a:solidFill>
              <a:ln w="317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32870" name="Rectangle 124"/>
            <p:cNvSpPr>
              <a:spLocks noChangeAspect="1" noChangeArrowheads="1"/>
            </p:cNvSpPr>
            <p:nvPr/>
          </p:nvSpPr>
          <p:spPr bwMode="auto">
            <a:xfrm>
              <a:off x="1266" y="4035"/>
              <a:ext cx="34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tLang="zh-CN" sz="1200">
                  <a:solidFill>
                    <a:schemeClr val="tx1"/>
                  </a:solidFill>
                  <a:latin typeface="Arial Narrow" pitchFamily="34" charset="0"/>
                  <a:ea typeface="宋体" pitchFamily="2" charset="-122"/>
                </a:rPr>
                <a:t>HCO</a:t>
              </a:r>
              <a:r>
                <a:rPr lang="en-US" altLang="zh-CN" sz="1200" baseline="-14000">
                  <a:solidFill>
                    <a:schemeClr val="tx1"/>
                  </a:solidFill>
                  <a:latin typeface="Arial Narrow" pitchFamily="34" charset="0"/>
                  <a:ea typeface="宋体" pitchFamily="2" charset="-122"/>
                </a:rPr>
                <a:t>3</a:t>
              </a:r>
              <a:r>
                <a:rPr lang="en-US" altLang="zh-CN" sz="1200" baseline="30000">
                  <a:solidFill>
                    <a:schemeClr val="tx1"/>
                  </a:solidFill>
                  <a:latin typeface="Arial Narrow" pitchFamily="34" charset="0"/>
                  <a:ea typeface="宋体" pitchFamily="2" charset="-122"/>
                </a:rPr>
                <a:t>–</a:t>
              </a:r>
            </a:p>
          </p:txBody>
        </p:sp>
        <p:sp>
          <p:nvSpPr>
            <p:cNvPr id="32871" name="Rectangle 125"/>
            <p:cNvSpPr>
              <a:spLocks noChangeAspect="1" noChangeArrowheads="1"/>
            </p:cNvSpPr>
            <p:nvPr/>
          </p:nvSpPr>
          <p:spPr bwMode="auto">
            <a:xfrm>
              <a:off x="1582" y="3991"/>
              <a:ext cx="30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altLang="zh-CN" sz="1200">
                  <a:solidFill>
                    <a:schemeClr val="tx1"/>
                  </a:solidFill>
                  <a:latin typeface="Arial Narrow" pitchFamily="34" charset="0"/>
                  <a:ea typeface="宋体" pitchFamily="2" charset="-122"/>
                </a:rPr>
                <a:t>H</a:t>
              </a:r>
              <a:r>
                <a:rPr lang="en-US" altLang="zh-CN" sz="1200" baseline="30000">
                  <a:solidFill>
                    <a:schemeClr val="tx1"/>
                  </a:solidFill>
                  <a:latin typeface="Arial Narrow" pitchFamily="34" charset="0"/>
                  <a:ea typeface="宋体" pitchFamily="2" charset="-122"/>
                </a:rPr>
                <a:t>+</a:t>
              </a:r>
            </a:p>
          </p:txBody>
        </p:sp>
        <p:sp>
          <p:nvSpPr>
            <p:cNvPr id="32872" name="Freeform 126"/>
            <p:cNvSpPr>
              <a:spLocks noChangeAspect="1"/>
            </p:cNvSpPr>
            <p:nvPr/>
          </p:nvSpPr>
          <p:spPr bwMode="auto">
            <a:xfrm rot="1998638" flipH="1" flipV="1">
              <a:off x="1295" y="3942"/>
              <a:ext cx="330" cy="61"/>
            </a:xfrm>
            <a:custGeom>
              <a:avLst/>
              <a:gdLst>
                <a:gd name="T0" fmla="*/ 0 w 615"/>
                <a:gd name="T1" fmla="*/ 0 h 74"/>
                <a:gd name="T2" fmla="*/ 1 w 615"/>
                <a:gd name="T3" fmla="*/ 2 h 74"/>
                <a:gd name="T4" fmla="*/ 1 w 615"/>
                <a:gd name="T5" fmla="*/ 2 h 74"/>
                <a:gd name="T6" fmla="*/ 1 w 615"/>
                <a:gd name="T7" fmla="*/ 2 h 74"/>
                <a:gd name="T8" fmla="*/ 1 w 615"/>
                <a:gd name="T9" fmla="*/ 2 h 74"/>
                <a:gd name="T10" fmla="*/ 1 w 615"/>
                <a:gd name="T11" fmla="*/ 3 h 74"/>
                <a:gd name="T12" fmla="*/ 1 w 615"/>
                <a:gd name="T13" fmla="*/ 4 h 74"/>
                <a:gd name="T14" fmla="*/ 1 w 615"/>
                <a:gd name="T15" fmla="*/ 4 h 74"/>
                <a:gd name="T16" fmla="*/ 1 w 615"/>
                <a:gd name="T17" fmla="*/ 5 h 74"/>
                <a:gd name="T18" fmla="*/ 1 w 615"/>
                <a:gd name="T19" fmla="*/ 5 h 74"/>
                <a:gd name="T20" fmla="*/ 1 w 615"/>
                <a:gd name="T21" fmla="*/ 6 h 74"/>
                <a:gd name="T22" fmla="*/ 1 w 615"/>
                <a:gd name="T23" fmla="*/ 6 h 74"/>
                <a:gd name="T24" fmla="*/ 1 w 615"/>
                <a:gd name="T25" fmla="*/ 6 h 74"/>
                <a:gd name="T26" fmla="*/ 1 w 615"/>
                <a:gd name="T27" fmla="*/ 7 h 74"/>
                <a:gd name="T28" fmla="*/ 1 w 615"/>
                <a:gd name="T29" fmla="*/ 7 h 74"/>
                <a:gd name="T30" fmla="*/ 1 w 615"/>
                <a:gd name="T31" fmla="*/ 7 h 74"/>
                <a:gd name="T32" fmla="*/ 1 w 615"/>
                <a:gd name="T33" fmla="*/ 7 h 74"/>
                <a:gd name="T34" fmla="*/ 1 w 615"/>
                <a:gd name="T35" fmla="*/ 7 h 74"/>
                <a:gd name="T36" fmla="*/ 1 w 615"/>
                <a:gd name="T37" fmla="*/ 7 h 74"/>
                <a:gd name="T38" fmla="*/ 1 w 615"/>
                <a:gd name="T39" fmla="*/ 7 h 74"/>
                <a:gd name="T40" fmla="*/ 1 w 615"/>
                <a:gd name="T41" fmla="*/ 7 h 74"/>
                <a:gd name="T42" fmla="*/ 1 w 615"/>
                <a:gd name="T43" fmla="*/ 7 h 74"/>
                <a:gd name="T44" fmla="*/ 1 w 615"/>
                <a:gd name="T45" fmla="*/ 7 h 74"/>
                <a:gd name="T46" fmla="*/ 1 w 615"/>
                <a:gd name="T47" fmla="*/ 7 h 74"/>
                <a:gd name="T48" fmla="*/ 1 w 615"/>
                <a:gd name="T49" fmla="*/ 7 h 74"/>
                <a:gd name="T50" fmla="*/ 1 w 615"/>
                <a:gd name="T51" fmla="*/ 6 h 74"/>
                <a:gd name="T52" fmla="*/ 1 w 615"/>
                <a:gd name="T53" fmla="*/ 6 h 74"/>
                <a:gd name="T54" fmla="*/ 1 w 615"/>
                <a:gd name="T55" fmla="*/ 6 h 74"/>
                <a:gd name="T56" fmla="*/ 1 w 615"/>
                <a:gd name="T57" fmla="*/ 6 h 74"/>
                <a:gd name="T58" fmla="*/ 1 w 615"/>
                <a:gd name="T59" fmla="*/ 5 h 74"/>
                <a:gd name="T60" fmla="*/ 1 w 615"/>
                <a:gd name="T61" fmla="*/ 5 h 74"/>
                <a:gd name="T62" fmla="*/ 1 w 615"/>
                <a:gd name="T63" fmla="*/ 4 h 74"/>
                <a:gd name="T64" fmla="*/ 1 w 615"/>
                <a:gd name="T65" fmla="*/ 3 h 74"/>
                <a:gd name="T66" fmla="*/ 1 w 615"/>
                <a:gd name="T67" fmla="*/ 2 h 74"/>
                <a:gd name="T68" fmla="*/ 1 w 615"/>
                <a:gd name="T69" fmla="*/ 2 h 74"/>
                <a:gd name="T70" fmla="*/ 1 w 615"/>
                <a:gd name="T71" fmla="*/ 2 h 74"/>
                <a:gd name="T72" fmla="*/ 1 w 615"/>
                <a:gd name="T73" fmla="*/ 2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9525" cap="rnd" cmpd="sng">
              <a:solidFill>
                <a:schemeClr val="tx1"/>
              </a:solidFill>
              <a:prstDash val="solid"/>
              <a:round/>
              <a:headEnd type="none" w="med" len="lg"/>
              <a:tailEnd type="stealth"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73" name="Freeform 127"/>
            <p:cNvSpPr>
              <a:spLocks noChangeAspect="1"/>
            </p:cNvSpPr>
            <p:nvPr/>
          </p:nvSpPr>
          <p:spPr bwMode="auto">
            <a:xfrm rot="2852334" flipH="1">
              <a:off x="1336" y="3925"/>
              <a:ext cx="325" cy="25"/>
            </a:xfrm>
            <a:custGeom>
              <a:avLst/>
              <a:gdLst>
                <a:gd name="T0" fmla="*/ 0 w 615"/>
                <a:gd name="T1" fmla="*/ 0 h 74"/>
                <a:gd name="T2" fmla="*/ 1 w 615"/>
                <a:gd name="T3" fmla="*/ 0 h 74"/>
                <a:gd name="T4" fmla="*/ 1 w 615"/>
                <a:gd name="T5" fmla="*/ 0 h 74"/>
                <a:gd name="T6" fmla="*/ 1 w 615"/>
                <a:gd name="T7" fmla="*/ 0 h 74"/>
                <a:gd name="T8" fmla="*/ 1 w 615"/>
                <a:gd name="T9" fmla="*/ 0 h 74"/>
                <a:gd name="T10" fmla="*/ 1 w 615"/>
                <a:gd name="T11" fmla="*/ 0 h 74"/>
                <a:gd name="T12" fmla="*/ 1 w 615"/>
                <a:gd name="T13" fmla="*/ 0 h 74"/>
                <a:gd name="T14" fmla="*/ 1 w 615"/>
                <a:gd name="T15" fmla="*/ 0 h 74"/>
                <a:gd name="T16" fmla="*/ 1 w 615"/>
                <a:gd name="T17" fmla="*/ 0 h 74"/>
                <a:gd name="T18" fmla="*/ 1 w 615"/>
                <a:gd name="T19" fmla="*/ 0 h 74"/>
                <a:gd name="T20" fmla="*/ 1 w 615"/>
                <a:gd name="T21" fmla="*/ 0 h 74"/>
                <a:gd name="T22" fmla="*/ 1 w 615"/>
                <a:gd name="T23" fmla="*/ 0 h 74"/>
                <a:gd name="T24" fmla="*/ 1 w 615"/>
                <a:gd name="T25" fmla="*/ 0 h 74"/>
                <a:gd name="T26" fmla="*/ 1 w 615"/>
                <a:gd name="T27" fmla="*/ 0 h 74"/>
                <a:gd name="T28" fmla="*/ 1 w 615"/>
                <a:gd name="T29" fmla="*/ 0 h 74"/>
                <a:gd name="T30" fmla="*/ 1 w 615"/>
                <a:gd name="T31" fmla="*/ 0 h 74"/>
                <a:gd name="T32" fmla="*/ 1 w 615"/>
                <a:gd name="T33" fmla="*/ 0 h 74"/>
                <a:gd name="T34" fmla="*/ 1 w 615"/>
                <a:gd name="T35" fmla="*/ 0 h 74"/>
                <a:gd name="T36" fmla="*/ 1 w 615"/>
                <a:gd name="T37" fmla="*/ 0 h 74"/>
                <a:gd name="T38" fmla="*/ 1 w 615"/>
                <a:gd name="T39" fmla="*/ 0 h 74"/>
                <a:gd name="T40" fmla="*/ 1 w 615"/>
                <a:gd name="T41" fmla="*/ 0 h 74"/>
                <a:gd name="T42" fmla="*/ 1 w 615"/>
                <a:gd name="T43" fmla="*/ 0 h 74"/>
                <a:gd name="T44" fmla="*/ 1 w 615"/>
                <a:gd name="T45" fmla="*/ 0 h 74"/>
                <a:gd name="T46" fmla="*/ 1 w 615"/>
                <a:gd name="T47" fmla="*/ 0 h 74"/>
                <a:gd name="T48" fmla="*/ 1 w 615"/>
                <a:gd name="T49" fmla="*/ 0 h 74"/>
                <a:gd name="T50" fmla="*/ 1 w 615"/>
                <a:gd name="T51" fmla="*/ 0 h 74"/>
                <a:gd name="T52" fmla="*/ 1 w 615"/>
                <a:gd name="T53" fmla="*/ 0 h 74"/>
                <a:gd name="T54" fmla="*/ 1 w 615"/>
                <a:gd name="T55" fmla="*/ 0 h 74"/>
                <a:gd name="T56" fmla="*/ 1 w 615"/>
                <a:gd name="T57" fmla="*/ 0 h 74"/>
                <a:gd name="T58" fmla="*/ 1 w 615"/>
                <a:gd name="T59" fmla="*/ 0 h 74"/>
                <a:gd name="T60" fmla="*/ 1 w 615"/>
                <a:gd name="T61" fmla="*/ 0 h 74"/>
                <a:gd name="T62" fmla="*/ 1 w 615"/>
                <a:gd name="T63" fmla="*/ 0 h 74"/>
                <a:gd name="T64" fmla="*/ 1 w 615"/>
                <a:gd name="T65" fmla="*/ 0 h 74"/>
                <a:gd name="T66" fmla="*/ 1 w 615"/>
                <a:gd name="T67" fmla="*/ 0 h 74"/>
                <a:gd name="T68" fmla="*/ 1 w 615"/>
                <a:gd name="T69" fmla="*/ 0 h 74"/>
                <a:gd name="T70" fmla="*/ 1 w 615"/>
                <a:gd name="T71" fmla="*/ 0 h 74"/>
                <a:gd name="T72" fmla="*/ 1 w 615"/>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9525" cap="rnd" cmpd="sng">
              <a:solidFill>
                <a:schemeClr val="tx1"/>
              </a:solidFill>
              <a:prstDash val="solid"/>
              <a:round/>
              <a:headEnd type="none" w="med" len="lg"/>
              <a:tailEnd type="stealth"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74" name="Text Box 128"/>
            <p:cNvSpPr txBox="1">
              <a:spLocks noChangeAspect="1" noChangeArrowheads="1"/>
            </p:cNvSpPr>
            <p:nvPr/>
          </p:nvSpPr>
          <p:spPr bwMode="auto">
            <a:xfrm>
              <a:off x="1144" y="3841"/>
              <a:ext cx="147" cy="1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nSpc>
                  <a:spcPct val="105000"/>
                </a:lnSpc>
                <a:spcAft>
                  <a:spcPct val="5000"/>
                </a:spcAft>
              </a:pPr>
              <a:r>
                <a:rPr lang="en-US" altLang="zh-CN" sz="1200">
                  <a:solidFill>
                    <a:schemeClr val="tx1"/>
                  </a:solidFill>
                  <a:latin typeface="Arial Narrow" pitchFamily="34" charset="0"/>
                  <a:ea typeface="宋体" pitchFamily="2" charset="-122"/>
                </a:rPr>
                <a:t>H</a:t>
              </a:r>
              <a:r>
                <a:rPr lang="en-US" altLang="zh-CN" sz="1200" baseline="-25000">
                  <a:solidFill>
                    <a:schemeClr val="tx1"/>
                  </a:solidFill>
                  <a:latin typeface="Arial Narrow" pitchFamily="34" charset="0"/>
                  <a:ea typeface="宋体" pitchFamily="2" charset="-122"/>
                </a:rPr>
                <a:t>2</a:t>
              </a:r>
              <a:r>
                <a:rPr lang="en-US" altLang="zh-CN" sz="1200">
                  <a:solidFill>
                    <a:schemeClr val="tx1"/>
                  </a:solidFill>
                  <a:latin typeface="Arial Narrow" pitchFamily="34" charset="0"/>
                  <a:ea typeface="宋体" pitchFamily="2" charset="-122"/>
                </a:rPr>
                <a:t>O</a:t>
              </a:r>
            </a:p>
          </p:txBody>
        </p:sp>
        <p:sp>
          <p:nvSpPr>
            <p:cNvPr id="32875" name="Text Box 129"/>
            <p:cNvSpPr txBox="1">
              <a:spLocks noChangeAspect="1" noChangeArrowheads="1"/>
            </p:cNvSpPr>
            <p:nvPr/>
          </p:nvSpPr>
          <p:spPr bwMode="auto">
            <a:xfrm>
              <a:off x="1545" y="4095"/>
              <a:ext cx="402"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200">
                  <a:solidFill>
                    <a:srgbClr val="FF0000"/>
                  </a:solidFill>
                  <a:latin typeface="Arial Narrow" pitchFamily="34" charset="0"/>
                  <a:ea typeface="宋体" pitchFamily="2" charset="-122"/>
                  <a:sym typeface="Symbol" pitchFamily="18" charset="2"/>
                </a:rPr>
                <a:t></a:t>
              </a:r>
              <a:r>
                <a:rPr lang="en-US" altLang="zh-CN" sz="1200">
                  <a:solidFill>
                    <a:srgbClr val="FF0000"/>
                  </a:solidFill>
                  <a:latin typeface="Arial Narrow" pitchFamily="34" charset="0"/>
                  <a:ea typeface="宋体" pitchFamily="2" charset="-122"/>
                </a:rPr>
                <a:t>pH</a:t>
              </a:r>
              <a:r>
                <a:rPr lang="en-US" altLang="zh-CN" sz="1200" baseline="-25000">
                  <a:solidFill>
                    <a:srgbClr val="FF0000"/>
                  </a:solidFill>
                  <a:latin typeface="Arial Narrow" pitchFamily="34" charset="0"/>
                  <a:ea typeface="宋体" pitchFamily="2" charset="-122"/>
                </a:rPr>
                <a:t>S</a:t>
              </a:r>
            </a:p>
          </p:txBody>
        </p:sp>
        <p:sp>
          <p:nvSpPr>
            <p:cNvPr id="32876" name="Text Box 130"/>
            <p:cNvSpPr txBox="1">
              <a:spLocks noChangeAspect="1" noChangeArrowheads="1"/>
            </p:cNvSpPr>
            <p:nvPr/>
          </p:nvSpPr>
          <p:spPr bwMode="auto">
            <a:xfrm>
              <a:off x="1028" y="3506"/>
              <a:ext cx="492"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200">
                  <a:solidFill>
                    <a:schemeClr val="tx1"/>
                  </a:solidFill>
                  <a:latin typeface="Arial Narrow" pitchFamily="34" charset="0"/>
                  <a:ea typeface="宋体" pitchFamily="2" charset="-122"/>
                  <a:sym typeface="Symbol" pitchFamily="18" charset="2"/>
                </a:rPr>
                <a:t></a:t>
              </a:r>
              <a:r>
                <a:rPr lang="en-US" altLang="zh-CN" sz="1200">
                  <a:solidFill>
                    <a:schemeClr val="tx1"/>
                  </a:solidFill>
                  <a:latin typeface="Arial Narrow" pitchFamily="34" charset="0"/>
                  <a:ea typeface="宋体" pitchFamily="2" charset="-122"/>
                </a:rPr>
                <a:t>[CO</a:t>
              </a:r>
              <a:r>
                <a:rPr lang="en-US" altLang="zh-CN" sz="1200" baseline="-25000">
                  <a:solidFill>
                    <a:schemeClr val="tx1"/>
                  </a:solidFill>
                  <a:latin typeface="Arial Narrow" pitchFamily="34" charset="0"/>
                  <a:ea typeface="宋体" pitchFamily="2" charset="-122"/>
                </a:rPr>
                <a:t>2</a:t>
              </a:r>
              <a:r>
                <a:rPr lang="en-US" altLang="zh-CN" sz="1200">
                  <a:solidFill>
                    <a:schemeClr val="tx1"/>
                  </a:solidFill>
                  <a:latin typeface="Arial Narrow" pitchFamily="34" charset="0"/>
                  <a:ea typeface="宋体" pitchFamily="2" charset="-122"/>
                </a:rPr>
                <a:t>]</a:t>
              </a:r>
              <a:r>
                <a:rPr lang="en-US" altLang="zh-CN" sz="1200" baseline="-25000">
                  <a:solidFill>
                    <a:schemeClr val="tx1"/>
                  </a:solidFill>
                  <a:latin typeface="Arial Narrow" pitchFamily="34" charset="0"/>
                  <a:ea typeface="宋体" pitchFamily="2" charset="-122"/>
                </a:rPr>
                <a:t>S</a:t>
              </a:r>
            </a:p>
          </p:txBody>
        </p:sp>
        <p:sp>
          <p:nvSpPr>
            <p:cNvPr id="32877" name="Rectangle 131"/>
            <p:cNvSpPr>
              <a:spLocks noChangeAspect="1" noChangeArrowheads="1"/>
            </p:cNvSpPr>
            <p:nvPr/>
          </p:nvSpPr>
          <p:spPr bwMode="auto">
            <a:xfrm>
              <a:off x="1100" y="3668"/>
              <a:ext cx="26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ltLang="zh-CN" sz="1200">
                  <a:solidFill>
                    <a:schemeClr val="tx1"/>
                  </a:solidFill>
                  <a:latin typeface="Arial Narrow" pitchFamily="34" charset="0"/>
                  <a:ea typeface="宋体" pitchFamily="2" charset="-122"/>
                </a:rPr>
                <a:t>CO</a:t>
              </a:r>
              <a:r>
                <a:rPr lang="en-US" altLang="zh-CN" sz="1200" baseline="-25000">
                  <a:solidFill>
                    <a:schemeClr val="tx1"/>
                  </a:solidFill>
                  <a:latin typeface="Arial Narrow" pitchFamily="34" charset="0"/>
                  <a:ea typeface="宋体" pitchFamily="2" charset="-122"/>
                </a:rPr>
                <a:t>2</a:t>
              </a:r>
            </a:p>
          </p:txBody>
        </p:sp>
        <p:sp>
          <p:nvSpPr>
            <p:cNvPr id="32878" name="Oval 132"/>
            <p:cNvSpPr>
              <a:spLocks noChangeAspect="1" noChangeArrowheads="1"/>
            </p:cNvSpPr>
            <p:nvPr/>
          </p:nvSpPr>
          <p:spPr bwMode="auto">
            <a:xfrm rot="-2700000">
              <a:off x="1460" y="3483"/>
              <a:ext cx="559" cy="553"/>
            </a:xfrm>
            <a:prstGeom prst="ellipse">
              <a:avLst/>
            </a:prstGeom>
            <a:gradFill rotWithShape="1">
              <a:gsLst>
                <a:gs pos="0">
                  <a:srgbClr val="525252"/>
                </a:gs>
                <a:gs pos="100000">
                  <a:srgbClr val="B1B1B1"/>
                </a:gs>
              </a:gsLst>
              <a:lin ang="5400000" scaled="1"/>
            </a:gradFill>
            <a:ln>
              <a:noFill/>
            </a:ln>
            <a:effectLst/>
            <a:extLst>
              <a:ext uri="{91240B29-F687-4F45-9708-019B960494DF}">
                <a14:hiddenLine xmlns:a14="http://schemas.microsoft.com/office/drawing/2010/main" w="1905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2879" name="Line 133"/>
            <p:cNvSpPr>
              <a:spLocks noChangeAspect="1" noChangeShapeType="1"/>
            </p:cNvSpPr>
            <p:nvPr/>
          </p:nvSpPr>
          <p:spPr bwMode="auto">
            <a:xfrm flipH="1">
              <a:off x="1327" y="3762"/>
              <a:ext cx="300" cy="1"/>
            </a:xfrm>
            <a:prstGeom prst="line">
              <a:avLst/>
            </a:prstGeom>
            <a:noFill/>
            <a:ln w="9525">
              <a:solidFill>
                <a:schemeClr val="tx1"/>
              </a:solidFill>
              <a:round/>
              <a:headEnd type="stealth" w="sm"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32805" name="Rectangle 134"/>
          <p:cNvSpPr>
            <a:spLocks noChangeArrowheads="1"/>
          </p:cNvSpPr>
          <p:nvPr/>
        </p:nvSpPr>
        <p:spPr bwMode="auto">
          <a:xfrm>
            <a:off x="0" y="6667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400" i="1">
                <a:solidFill>
                  <a:schemeClr val="tx2"/>
                </a:solidFill>
                <a:latin typeface="Arial Narrow" pitchFamily="34" charset="0"/>
              </a:rPr>
              <a:t>Xenopus</a:t>
            </a:r>
            <a:r>
              <a:rPr lang="en-US" sz="4400">
                <a:solidFill>
                  <a:schemeClr val="tx2"/>
                </a:solidFill>
                <a:latin typeface="Arial Narrow" pitchFamily="34" charset="0"/>
              </a:rPr>
              <a:t> oocytes: Surface pH Changes Caused by Influx of CO</a:t>
            </a:r>
            <a:r>
              <a:rPr lang="en-US" sz="4400" baseline="-25000">
                <a:solidFill>
                  <a:schemeClr val="tx2"/>
                </a:solidFill>
                <a:latin typeface="Arial Narrow" pitchFamily="34" charset="0"/>
              </a:rPr>
              <a:t>2</a:t>
            </a:r>
            <a:r>
              <a:rPr lang="en-US" sz="4400">
                <a:solidFill>
                  <a:schemeClr val="tx2"/>
                </a:solidFill>
                <a:latin typeface="Arial Narrow" pitchFamily="34" charset="0"/>
              </a:rPr>
              <a:t> or NH</a:t>
            </a:r>
            <a:r>
              <a:rPr lang="en-US" sz="4400" baseline="-25000">
                <a:solidFill>
                  <a:schemeClr val="tx2"/>
                </a:solidFill>
                <a:latin typeface="Arial Narrow" pitchFamily="34" charset="0"/>
              </a:rPr>
              <a:t>3</a:t>
            </a:r>
          </a:p>
        </p:txBody>
      </p:sp>
      <p:grpSp>
        <p:nvGrpSpPr>
          <p:cNvPr id="689287" name="Group 135"/>
          <p:cNvGrpSpPr>
            <a:grpSpLocks/>
          </p:cNvGrpSpPr>
          <p:nvPr/>
        </p:nvGrpSpPr>
        <p:grpSpPr bwMode="auto">
          <a:xfrm>
            <a:off x="4410075" y="4000500"/>
            <a:ext cx="862013" cy="203200"/>
            <a:chOff x="4170" y="2106"/>
            <a:chExt cx="609" cy="102"/>
          </a:xfrm>
        </p:grpSpPr>
        <p:sp>
          <p:nvSpPr>
            <p:cNvPr id="32866" name="Freeform 136"/>
            <p:cNvSpPr>
              <a:spLocks/>
            </p:cNvSpPr>
            <p:nvPr/>
          </p:nvSpPr>
          <p:spPr bwMode="auto">
            <a:xfrm>
              <a:off x="4170" y="2106"/>
              <a:ext cx="148" cy="22"/>
            </a:xfrm>
            <a:custGeom>
              <a:avLst/>
              <a:gdLst>
                <a:gd name="T0" fmla="*/ 0 w 207"/>
                <a:gd name="T1" fmla="*/ 25 h 20"/>
                <a:gd name="T2" fmla="*/ 1 w 207"/>
                <a:gd name="T3" fmla="*/ 63 h 20"/>
                <a:gd name="T4" fmla="*/ 1 w 207"/>
                <a:gd name="T5" fmla="*/ 52 h 20"/>
                <a:gd name="T6" fmla="*/ 1 w 207"/>
                <a:gd name="T7" fmla="*/ 63 h 20"/>
                <a:gd name="T8" fmla="*/ 1 w 207"/>
                <a:gd name="T9" fmla="*/ 52 h 20"/>
                <a:gd name="T10" fmla="*/ 1 w 207"/>
                <a:gd name="T11" fmla="*/ 52 h 20"/>
                <a:gd name="T12" fmla="*/ 1 w 207"/>
                <a:gd name="T13" fmla="*/ 52 h 20"/>
                <a:gd name="T14" fmla="*/ 1 w 207"/>
                <a:gd name="T15" fmla="*/ 25 h 20"/>
                <a:gd name="T16" fmla="*/ 1 w 207"/>
                <a:gd name="T17" fmla="*/ 52 h 20"/>
                <a:gd name="T18" fmla="*/ 1 w 207"/>
                <a:gd name="T19" fmla="*/ 52 h 20"/>
                <a:gd name="T20" fmla="*/ 1 w 207"/>
                <a:gd name="T21" fmla="*/ 52 h 20"/>
                <a:gd name="T22" fmla="*/ 1 w 207"/>
                <a:gd name="T23" fmla="*/ 25 h 20"/>
                <a:gd name="T24" fmla="*/ 1 w 207"/>
                <a:gd name="T25" fmla="*/ 52 h 20"/>
                <a:gd name="T26" fmla="*/ 1 w 207"/>
                <a:gd name="T27" fmla="*/ 52 h 20"/>
                <a:gd name="T28" fmla="*/ 1 w 207"/>
                <a:gd name="T29" fmla="*/ 25 h 20"/>
                <a:gd name="T30" fmla="*/ 1 w 207"/>
                <a:gd name="T31" fmla="*/ 4 h 20"/>
                <a:gd name="T32" fmla="*/ 1 w 207"/>
                <a:gd name="T33" fmla="*/ 52 h 20"/>
                <a:gd name="T34" fmla="*/ 1 w 207"/>
                <a:gd name="T35" fmla="*/ 25 h 20"/>
                <a:gd name="T36" fmla="*/ 1 w 207"/>
                <a:gd name="T37" fmla="*/ 25 h 20"/>
                <a:gd name="T38" fmla="*/ 1 w 207"/>
                <a:gd name="T39" fmla="*/ 52 h 20"/>
                <a:gd name="T40" fmla="*/ 1 w 207"/>
                <a:gd name="T41" fmla="*/ 25 h 20"/>
                <a:gd name="T42" fmla="*/ 1 w 207"/>
                <a:gd name="T43" fmla="*/ 25 h 20"/>
                <a:gd name="T44" fmla="*/ 1 w 207"/>
                <a:gd name="T45" fmla="*/ 25 h 20"/>
                <a:gd name="T46" fmla="*/ 1 w 207"/>
                <a:gd name="T47" fmla="*/ 25 h 20"/>
                <a:gd name="T48" fmla="*/ 1 w 207"/>
                <a:gd name="T49" fmla="*/ 25 h 20"/>
                <a:gd name="T50" fmla="*/ 2 w 207"/>
                <a:gd name="T51" fmla="*/ 52 h 20"/>
                <a:gd name="T52" fmla="*/ 2 w 207"/>
                <a:gd name="T53" fmla="*/ 52 h 20"/>
                <a:gd name="T54" fmla="*/ 2 w 207"/>
                <a:gd name="T55" fmla="*/ 25 h 20"/>
                <a:gd name="T56" fmla="*/ 2 w 207"/>
                <a:gd name="T57" fmla="*/ 52 h 20"/>
                <a:gd name="T58" fmla="*/ 2 w 207"/>
                <a:gd name="T59" fmla="*/ 25 h 20"/>
                <a:gd name="T60" fmla="*/ 2 w 207"/>
                <a:gd name="T61" fmla="*/ 25 h 20"/>
                <a:gd name="T62" fmla="*/ 2 w 207"/>
                <a:gd name="T63" fmla="*/ 25 h 20"/>
                <a:gd name="T64" fmla="*/ 2 w 207"/>
                <a:gd name="T65" fmla="*/ 25 h 20"/>
                <a:gd name="T66" fmla="*/ 2 w 207"/>
                <a:gd name="T67" fmla="*/ 4 h 20"/>
                <a:gd name="T68" fmla="*/ 2 w 207"/>
                <a:gd name="T69" fmla="*/ 25 h 20"/>
                <a:gd name="T70" fmla="*/ 2 w 207"/>
                <a:gd name="T71" fmla="*/ 25 h 20"/>
                <a:gd name="T72" fmla="*/ 2 w 207"/>
                <a:gd name="T73" fmla="*/ 4 h 20"/>
                <a:gd name="T74" fmla="*/ 3 w 207"/>
                <a:gd name="T75" fmla="*/ 4 h 20"/>
                <a:gd name="T76" fmla="*/ 3 w 207"/>
                <a:gd name="T77" fmla="*/ 25 h 20"/>
                <a:gd name="T78" fmla="*/ 3 w 207"/>
                <a:gd name="T79" fmla="*/ 25 h 20"/>
                <a:gd name="T80" fmla="*/ 3 w 207"/>
                <a:gd name="T81" fmla="*/ 25 h 20"/>
                <a:gd name="T82" fmla="*/ 3 w 207"/>
                <a:gd name="T83" fmla="*/ 4 h 20"/>
                <a:gd name="T84" fmla="*/ 3 w 207"/>
                <a:gd name="T85" fmla="*/ 25 h 20"/>
                <a:gd name="T86" fmla="*/ 3 w 207"/>
                <a:gd name="T87" fmla="*/ 4 h 20"/>
                <a:gd name="T88" fmla="*/ 3 w 207"/>
                <a:gd name="T89" fmla="*/ 0 h 20"/>
                <a:gd name="T90" fmla="*/ 3 w 207"/>
                <a:gd name="T91" fmla="*/ 4 h 20"/>
                <a:gd name="T92" fmla="*/ 3 w 207"/>
                <a:gd name="T93" fmla="*/ 25 h 20"/>
                <a:gd name="T94" fmla="*/ 3 w 207"/>
                <a:gd name="T95" fmla="*/ 4 h 20"/>
                <a:gd name="T96" fmla="*/ 3 w 207"/>
                <a:gd name="T97" fmla="*/ 25 h 20"/>
                <a:gd name="T98" fmla="*/ 3 w 207"/>
                <a:gd name="T99" fmla="*/ 25 h 20"/>
                <a:gd name="T100" fmla="*/ 3 w 207"/>
                <a:gd name="T101" fmla="*/ 4 h 20"/>
                <a:gd name="T102" fmla="*/ 3 w 207"/>
                <a:gd name="T103" fmla="*/ 25 h 20"/>
                <a:gd name="T104" fmla="*/ 3 w 207"/>
                <a:gd name="T105" fmla="*/ 25 h 20"/>
                <a:gd name="T106" fmla="*/ 3 w 207"/>
                <a:gd name="T107" fmla="*/ 4 h 20"/>
                <a:gd name="T108" fmla="*/ 4 w 207"/>
                <a:gd name="T109" fmla="*/ 0 h 20"/>
                <a:gd name="T110" fmla="*/ 4 w 207"/>
                <a:gd name="T111" fmla="*/ 25 h 20"/>
                <a:gd name="T112" fmla="*/ 4 w 207"/>
                <a:gd name="T113" fmla="*/ 4 h 20"/>
                <a:gd name="T114" fmla="*/ 4 w 207"/>
                <a:gd name="T115" fmla="*/ 25 h 20"/>
                <a:gd name="T116" fmla="*/ 4 w 207"/>
                <a:gd name="T117" fmla="*/ 25 h 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07" h="20">
                  <a:moveTo>
                    <a:pt x="0" y="8"/>
                  </a:moveTo>
                  <a:lnTo>
                    <a:pt x="0" y="8"/>
                  </a:lnTo>
                  <a:lnTo>
                    <a:pt x="4" y="8"/>
                  </a:lnTo>
                  <a:lnTo>
                    <a:pt x="8" y="16"/>
                  </a:lnTo>
                  <a:lnTo>
                    <a:pt x="8" y="20"/>
                  </a:lnTo>
                  <a:lnTo>
                    <a:pt x="12" y="16"/>
                  </a:lnTo>
                  <a:lnTo>
                    <a:pt x="12" y="20"/>
                  </a:lnTo>
                  <a:lnTo>
                    <a:pt x="16" y="16"/>
                  </a:lnTo>
                  <a:lnTo>
                    <a:pt x="16" y="20"/>
                  </a:lnTo>
                  <a:lnTo>
                    <a:pt x="16" y="16"/>
                  </a:lnTo>
                  <a:lnTo>
                    <a:pt x="16" y="8"/>
                  </a:lnTo>
                  <a:lnTo>
                    <a:pt x="21" y="16"/>
                  </a:lnTo>
                  <a:lnTo>
                    <a:pt x="21" y="8"/>
                  </a:lnTo>
                  <a:lnTo>
                    <a:pt x="21" y="16"/>
                  </a:lnTo>
                  <a:lnTo>
                    <a:pt x="25" y="16"/>
                  </a:lnTo>
                  <a:lnTo>
                    <a:pt x="25" y="8"/>
                  </a:lnTo>
                  <a:lnTo>
                    <a:pt x="25" y="16"/>
                  </a:lnTo>
                  <a:lnTo>
                    <a:pt x="25" y="20"/>
                  </a:lnTo>
                  <a:lnTo>
                    <a:pt x="29" y="16"/>
                  </a:lnTo>
                  <a:lnTo>
                    <a:pt x="29" y="8"/>
                  </a:lnTo>
                  <a:lnTo>
                    <a:pt x="29" y="16"/>
                  </a:lnTo>
                  <a:lnTo>
                    <a:pt x="33" y="16"/>
                  </a:lnTo>
                  <a:lnTo>
                    <a:pt x="37" y="16"/>
                  </a:lnTo>
                  <a:lnTo>
                    <a:pt x="41" y="16"/>
                  </a:lnTo>
                  <a:lnTo>
                    <a:pt x="45" y="16"/>
                  </a:lnTo>
                  <a:lnTo>
                    <a:pt x="45" y="8"/>
                  </a:lnTo>
                  <a:lnTo>
                    <a:pt x="50" y="8"/>
                  </a:lnTo>
                  <a:lnTo>
                    <a:pt x="54" y="8"/>
                  </a:lnTo>
                  <a:lnTo>
                    <a:pt x="54" y="16"/>
                  </a:lnTo>
                  <a:lnTo>
                    <a:pt x="58" y="8"/>
                  </a:lnTo>
                  <a:lnTo>
                    <a:pt x="58" y="16"/>
                  </a:lnTo>
                  <a:lnTo>
                    <a:pt x="62" y="16"/>
                  </a:lnTo>
                  <a:lnTo>
                    <a:pt x="62" y="8"/>
                  </a:lnTo>
                  <a:lnTo>
                    <a:pt x="62" y="16"/>
                  </a:lnTo>
                  <a:lnTo>
                    <a:pt x="62" y="8"/>
                  </a:lnTo>
                  <a:lnTo>
                    <a:pt x="66" y="16"/>
                  </a:lnTo>
                  <a:lnTo>
                    <a:pt x="66" y="8"/>
                  </a:lnTo>
                  <a:lnTo>
                    <a:pt x="66" y="4"/>
                  </a:lnTo>
                  <a:lnTo>
                    <a:pt x="66" y="8"/>
                  </a:lnTo>
                  <a:lnTo>
                    <a:pt x="70" y="16"/>
                  </a:lnTo>
                  <a:lnTo>
                    <a:pt x="70" y="8"/>
                  </a:lnTo>
                  <a:lnTo>
                    <a:pt x="74" y="8"/>
                  </a:lnTo>
                  <a:lnTo>
                    <a:pt x="74" y="16"/>
                  </a:lnTo>
                  <a:lnTo>
                    <a:pt x="74" y="8"/>
                  </a:lnTo>
                  <a:lnTo>
                    <a:pt x="79" y="8"/>
                  </a:lnTo>
                  <a:lnTo>
                    <a:pt x="79" y="16"/>
                  </a:lnTo>
                  <a:lnTo>
                    <a:pt x="83" y="16"/>
                  </a:lnTo>
                  <a:lnTo>
                    <a:pt x="83" y="8"/>
                  </a:lnTo>
                  <a:lnTo>
                    <a:pt x="83" y="16"/>
                  </a:lnTo>
                  <a:lnTo>
                    <a:pt x="83" y="8"/>
                  </a:lnTo>
                  <a:lnTo>
                    <a:pt x="87" y="8"/>
                  </a:lnTo>
                  <a:lnTo>
                    <a:pt x="87" y="4"/>
                  </a:lnTo>
                  <a:lnTo>
                    <a:pt x="87" y="16"/>
                  </a:lnTo>
                  <a:lnTo>
                    <a:pt x="87" y="8"/>
                  </a:lnTo>
                  <a:lnTo>
                    <a:pt x="91" y="8"/>
                  </a:lnTo>
                  <a:lnTo>
                    <a:pt x="91" y="4"/>
                  </a:lnTo>
                  <a:lnTo>
                    <a:pt x="95" y="8"/>
                  </a:lnTo>
                  <a:lnTo>
                    <a:pt x="95" y="16"/>
                  </a:lnTo>
                  <a:lnTo>
                    <a:pt x="99" y="16"/>
                  </a:lnTo>
                  <a:lnTo>
                    <a:pt x="99" y="8"/>
                  </a:lnTo>
                  <a:lnTo>
                    <a:pt x="99" y="16"/>
                  </a:lnTo>
                  <a:lnTo>
                    <a:pt x="103" y="4"/>
                  </a:lnTo>
                  <a:lnTo>
                    <a:pt x="103" y="8"/>
                  </a:lnTo>
                  <a:lnTo>
                    <a:pt x="108" y="8"/>
                  </a:lnTo>
                  <a:lnTo>
                    <a:pt x="108" y="16"/>
                  </a:lnTo>
                  <a:lnTo>
                    <a:pt x="108" y="8"/>
                  </a:lnTo>
                  <a:lnTo>
                    <a:pt x="112" y="8"/>
                  </a:lnTo>
                  <a:lnTo>
                    <a:pt x="116" y="8"/>
                  </a:lnTo>
                  <a:lnTo>
                    <a:pt x="120" y="8"/>
                  </a:lnTo>
                  <a:lnTo>
                    <a:pt x="124" y="8"/>
                  </a:lnTo>
                  <a:lnTo>
                    <a:pt x="124" y="4"/>
                  </a:lnTo>
                  <a:lnTo>
                    <a:pt x="124" y="8"/>
                  </a:lnTo>
                  <a:lnTo>
                    <a:pt x="128" y="8"/>
                  </a:lnTo>
                  <a:lnTo>
                    <a:pt x="132" y="8"/>
                  </a:lnTo>
                  <a:lnTo>
                    <a:pt x="132" y="0"/>
                  </a:lnTo>
                  <a:lnTo>
                    <a:pt x="132" y="4"/>
                  </a:lnTo>
                  <a:lnTo>
                    <a:pt x="132" y="8"/>
                  </a:lnTo>
                  <a:lnTo>
                    <a:pt x="137" y="0"/>
                  </a:lnTo>
                  <a:lnTo>
                    <a:pt x="137" y="4"/>
                  </a:lnTo>
                  <a:lnTo>
                    <a:pt x="137" y="8"/>
                  </a:lnTo>
                  <a:lnTo>
                    <a:pt x="137" y="16"/>
                  </a:lnTo>
                  <a:lnTo>
                    <a:pt x="141" y="8"/>
                  </a:lnTo>
                  <a:lnTo>
                    <a:pt x="145" y="8"/>
                  </a:lnTo>
                  <a:lnTo>
                    <a:pt x="145" y="4"/>
                  </a:lnTo>
                  <a:lnTo>
                    <a:pt x="145" y="8"/>
                  </a:lnTo>
                  <a:lnTo>
                    <a:pt x="149" y="8"/>
                  </a:lnTo>
                  <a:lnTo>
                    <a:pt x="149" y="4"/>
                  </a:lnTo>
                  <a:lnTo>
                    <a:pt x="149" y="8"/>
                  </a:lnTo>
                  <a:lnTo>
                    <a:pt x="153" y="8"/>
                  </a:lnTo>
                  <a:lnTo>
                    <a:pt x="153" y="4"/>
                  </a:lnTo>
                  <a:lnTo>
                    <a:pt x="157" y="4"/>
                  </a:lnTo>
                  <a:lnTo>
                    <a:pt x="157" y="8"/>
                  </a:lnTo>
                  <a:lnTo>
                    <a:pt x="157" y="0"/>
                  </a:lnTo>
                  <a:lnTo>
                    <a:pt x="161" y="8"/>
                  </a:lnTo>
                  <a:lnTo>
                    <a:pt x="161" y="4"/>
                  </a:lnTo>
                  <a:lnTo>
                    <a:pt x="166" y="4"/>
                  </a:lnTo>
                  <a:lnTo>
                    <a:pt x="166" y="8"/>
                  </a:lnTo>
                  <a:lnTo>
                    <a:pt x="166" y="4"/>
                  </a:lnTo>
                  <a:lnTo>
                    <a:pt x="170" y="4"/>
                  </a:lnTo>
                  <a:lnTo>
                    <a:pt x="170" y="8"/>
                  </a:lnTo>
                  <a:lnTo>
                    <a:pt x="174" y="4"/>
                  </a:lnTo>
                  <a:lnTo>
                    <a:pt x="174" y="0"/>
                  </a:lnTo>
                  <a:lnTo>
                    <a:pt x="174" y="8"/>
                  </a:lnTo>
                  <a:lnTo>
                    <a:pt x="178" y="8"/>
                  </a:lnTo>
                  <a:lnTo>
                    <a:pt x="178" y="4"/>
                  </a:lnTo>
                  <a:lnTo>
                    <a:pt x="182" y="8"/>
                  </a:lnTo>
                  <a:lnTo>
                    <a:pt x="182" y="4"/>
                  </a:lnTo>
                  <a:lnTo>
                    <a:pt x="186" y="0"/>
                  </a:lnTo>
                  <a:lnTo>
                    <a:pt x="186" y="8"/>
                  </a:lnTo>
                  <a:lnTo>
                    <a:pt x="186" y="4"/>
                  </a:lnTo>
                  <a:lnTo>
                    <a:pt x="186" y="8"/>
                  </a:lnTo>
                  <a:lnTo>
                    <a:pt x="190" y="4"/>
                  </a:lnTo>
                  <a:lnTo>
                    <a:pt x="195" y="0"/>
                  </a:lnTo>
                  <a:lnTo>
                    <a:pt x="195" y="8"/>
                  </a:lnTo>
                  <a:lnTo>
                    <a:pt x="195" y="4"/>
                  </a:lnTo>
                  <a:lnTo>
                    <a:pt x="195" y="8"/>
                  </a:lnTo>
                  <a:lnTo>
                    <a:pt x="199" y="8"/>
                  </a:lnTo>
                  <a:lnTo>
                    <a:pt x="199" y="4"/>
                  </a:lnTo>
                  <a:lnTo>
                    <a:pt x="203" y="4"/>
                  </a:lnTo>
                  <a:lnTo>
                    <a:pt x="203" y="8"/>
                  </a:lnTo>
                  <a:lnTo>
                    <a:pt x="203" y="4"/>
                  </a:lnTo>
                  <a:lnTo>
                    <a:pt x="203" y="8"/>
                  </a:lnTo>
                  <a:lnTo>
                    <a:pt x="207" y="8"/>
                  </a:lnTo>
                  <a:lnTo>
                    <a:pt x="207" y="1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7" name="Freeform 137"/>
            <p:cNvSpPr>
              <a:spLocks/>
            </p:cNvSpPr>
            <p:nvPr/>
          </p:nvSpPr>
          <p:spPr bwMode="auto">
            <a:xfrm>
              <a:off x="4320" y="2112"/>
              <a:ext cx="459" cy="96"/>
            </a:xfrm>
            <a:custGeom>
              <a:avLst/>
              <a:gdLst>
                <a:gd name="T0" fmla="*/ 1 w 641"/>
                <a:gd name="T1" fmla="*/ 307 h 82"/>
                <a:gd name="T2" fmla="*/ 1 w 641"/>
                <a:gd name="T3" fmla="*/ 462 h 82"/>
                <a:gd name="T4" fmla="*/ 1 w 641"/>
                <a:gd name="T5" fmla="*/ 541 h 82"/>
                <a:gd name="T6" fmla="*/ 1 w 641"/>
                <a:gd name="T7" fmla="*/ 515 h 82"/>
                <a:gd name="T8" fmla="*/ 1 w 641"/>
                <a:gd name="T9" fmla="*/ 515 h 82"/>
                <a:gd name="T10" fmla="*/ 1 w 641"/>
                <a:gd name="T11" fmla="*/ 492 h 82"/>
                <a:gd name="T12" fmla="*/ 1 w 641"/>
                <a:gd name="T13" fmla="*/ 462 h 82"/>
                <a:gd name="T14" fmla="*/ 1 w 641"/>
                <a:gd name="T15" fmla="*/ 492 h 82"/>
                <a:gd name="T16" fmla="*/ 1 w 641"/>
                <a:gd name="T17" fmla="*/ 462 h 82"/>
                <a:gd name="T18" fmla="*/ 2 w 641"/>
                <a:gd name="T19" fmla="*/ 462 h 82"/>
                <a:gd name="T20" fmla="*/ 2 w 641"/>
                <a:gd name="T21" fmla="*/ 462 h 82"/>
                <a:gd name="T22" fmla="*/ 2 w 641"/>
                <a:gd name="T23" fmla="*/ 462 h 82"/>
                <a:gd name="T24" fmla="*/ 2 w 641"/>
                <a:gd name="T25" fmla="*/ 462 h 82"/>
                <a:gd name="T26" fmla="*/ 3 w 641"/>
                <a:gd name="T27" fmla="*/ 411 h 82"/>
                <a:gd name="T28" fmla="*/ 3 w 641"/>
                <a:gd name="T29" fmla="*/ 388 h 82"/>
                <a:gd name="T30" fmla="*/ 3 w 641"/>
                <a:gd name="T31" fmla="*/ 411 h 82"/>
                <a:gd name="T32" fmla="*/ 3 w 641"/>
                <a:gd name="T33" fmla="*/ 436 h 82"/>
                <a:gd name="T34" fmla="*/ 3 w 641"/>
                <a:gd name="T35" fmla="*/ 411 h 82"/>
                <a:gd name="T36" fmla="*/ 3 w 641"/>
                <a:gd name="T37" fmla="*/ 388 h 82"/>
                <a:gd name="T38" fmla="*/ 4 w 641"/>
                <a:gd name="T39" fmla="*/ 359 h 82"/>
                <a:gd name="T40" fmla="*/ 4 w 641"/>
                <a:gd name="T41" fmla="*/ 359 h 82"/>
                <a:gd name="T42" fmla="*/ 4 w 641"/>
                <a:gd name="T43" fmla="*/ 359 h 82"/>
                <a:gd name="T44" fmla="*/ 4 w 641"/>
                <a:gd name="T45" fmla="*/ 388 h 82"/>
                <a:gd name="T46" fmla="*/ 4 w 641"/>
                <a:gd name="T47" fmla="*/ 359 h 82"/>
                <a:gd name="T48" fmla="*/ 4 w 641"/>
                <a:gd name="T49" fmla="*/ 359 h 82"/>
                <a:gd name="T50" fmla="*/ 4 w 641"/>
                <a:gd name="T51" fmla="*/ 359 h 82"/>
                <a:gd name="T52" fmla="*/ 5 w 641"/>
                <a:gd name="T53" fmla="*/ 359 h 82"/>
                <a:gd name="T54" fmla="*/ 5 w 641"/>
                <a:gd name="T55" fmla="*/ 359 h 82"/>
                <a:gd name="T56" fmla="*/ 5 w 641"/>
                <a:gd name="T57" fmla="*/ 359 h 82"/>
                <a:gd name="T58" fmla="*/ 6 w 641"/>
                <a:gd name="T59" fmla="*/ 388 h 82"/>
                <a:gd name="T60" fmla="*/ 6 w 641"/>
                <a:gd name="T61" fmla="*/ 359 h 82"/>
                <a:gd name="T62" fmla="*/ 6 w 641"/>
                <a:gd name="T63" fmla="*/ 359 h 82"/>
                <a:gd name="T64" fmla="*/ 6 w 641"/>
                <a:gd name="T65" fmla="*/ 359 h 82"/>
                <a:gd name="T66" fmla="*/ 6 w 641"/>
                <a:gd name="T67" fmla="*/ 335 h 82"/>
                <a:gd name="T68" fmla="*/ 6 w 641"/>
                <a:gd name="T69" fmla="*/ 335 h 82"/>
                <a:gd name="T70" fmla="*/ 6 w 641"/>
                <a:gd name="T71" fmla="*/ 335 h 82"/>
                <a:gd name="T72" fmla="*/ 6 w 641"/>
                <a:gd name="T73" fmla="*/ 335 h 82"/>
                <a:gd name="T74" fmla="*/ 7 w 641"/>
                <a:gd name="T75" fmla="*/ 359 h 82"/>
                <a:gd name="T76" fmla="*/ 7 w 641"/>
                <a:gd name="T77" fmla="*/ 359 h 82"/>
                <a:gd name="T78" fmla="*/ 7 w 641"/>
                <a:gd name="T79" fmla="*/ 359 h 82"/>
                <a:gd name="T80" fmla="*/ 7 w 641"/>
                <a:gd name="T81" fmla="*/ 335 h 82"/>
                <a:gd name="T82" fmla="*/ 8 w 641"/>
                <a:gd name="T83" fmla="*/ 335 h 82"/>
                <a:gd name="T84" fmla="*/ 8 w 641"/>
                <a:gd name="T85" fmla="*/ 307 h 82"/>
                <a:gd name="T86" fmla="*/ 8 w 641"/>
                <a:gd name="T87" fmla="*/ 335 h 82"/>
                <a:gd name="T88" fmla="*/ 8 w 641"/>
                <a:gd name="T89" fmla="*/ 335 h 82"/>
                <a:gd name="T90" fmla="*/ 8 w 641"/>
                <a:gd name="T91" fmla="*/ 307 h 82"/>
                <a:gd name="T92" fmla="*/ 8 w 641"/>
                <a:gd name="T93" fmla="*/ 335 h 82"/>
                <a:gd name="T94" fmla="*/ 9 w 641"/>
                <a:gd name="T95" fmla="*/ 335 h 82"/>
                <a:gd name="T96" fmla="*/ 9 w 641"/>
                <a:gd name="T97" fmla="*/ 335 h 82"/>
                <a:gd name="T98" fmla="*/ 9 w 641"/>
                <a:gd name="T99" fmla="*/ 307 h 82"/>
                <a:gd name="T100" fmla="*/ 9 w 641"/>
                <a:gd name="T101" fmla="*/ 335 h 82"/>
                <a:gd name="T102" fmla="*/ 9 w 641"/>
                <a:gd name="T103" fmla="*/ 335 h 82"/>
                <a:gd name="T104" fmla="*/ 10 w 641"/>
                <a:gd name="T105" fmla="*/ 286 h 82"/>
                <a:gd name="T106" fmla="*/ 10 w 641"/>
                <a:gd name="T107" fmla="*/ 286 h 82"/>
                <a:gd name="T108" fmla="*/ 10 w 641"/>
                <a:gd name="T109" fmla="*/ 335 h 82"/>
                <a:gd name="T110" fmla="*/ 10 w 641"/>
                <a:gd name="T111" fmla="*/ 262 h 82"/>
                <a:gd name="T112" fmla="*/ 10 w 641"/>
                <a:gd name="T113" fmla="*/ 307 h 82"/>
                <a:gd name="T114" fmla="*/ 11 w 641"/>
                <a:gd name="T115" fmla="*/ 262 h 82"/>
                <a:gd name="T116" fmla="*/ 11 w 641"/>
                <a:gd name="T117" fmla="*/ 232 h 82"/>
                <a:gd name="T118" fmla="*/ 11 w 641"/>
                <a:gd name="T119" fmla="*/ 307 h 82"/>
                <a:gd name="T120" fmla="*/ 11 w 641"/>
                <a:gd name="T121" fmla="*/ 232 h 82"/>
                <a:gd name="T122" fmla="*/ 11 w 641"/>
                <a:gd name="T123" fmla="*/ 262 h 82"/>
                <a:gd name="T124" fmla="*/ 11 w 641"/>
                <a:gd name="T125" fmla="*/ 262 h 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41" h="82">
                  <a:moveTo>
                    <a:pt x="2" y="7"/>
                  </a:moveTo>
                  <a:lnTo>
                    <a:pt x="1" y="5"/>
                  </a:lnTo>
                  <a:lnTo>
                    <a:pt x="0" y="0"/>
                  </a:lnTo>
                  <a:lnTo>
                    <a:pt x="2" y="7"/>
                  </a:lnTo>
                  <a:lnTo>
                    <a:pt x="2" y="11"/>
                  </a:lnTo>
                  <a:lnTo>
                    <a:pt x="5" y="19"/>
                  </a:lnTo>
                  <a:lnTo>
                    <a:pt x="5" y="31"/>
                  </a:lnTo>
                  <a:lnTo>
                    <a:pt x="5" y="27"/>
                  </a:lnTo>
                  <a:lnTo>
                    <a:pt x="8" y="35"/>
                  </a:lnTo>
                  <a:lnTo>
                    <a:pt x="8" y="39"/>
                  </a:lnTo>
                  <a:lnTo>
                    <a:pt x="8" y="46"/>
                  </a:lnTo>
                  <a:lnTo>
                    <a:pt x="8" y="50"/>
                  </a:lnTo>
                  <a:lnTo>
                    <a:pt x="11" y="50"/>
                  </a:lnTo>
                  <a:lnTo>
                    <a:pt x="11" y="54"/>
                  </a:lnTo>
                  <a:lnTo>
                    <a:pt x="11" y="62"/>
                  </a:lnTo>
                  <a:lnTo>
                    <a:pt x="15" y="62"/>
                  </a:lnTo>
                  <a:lnTo>
                    <a:pt x="15" y="70"/>
                  </a:lnTo>
                  <a:lnTo>
                    <a:pt x="19" y="70"/>
                  </a:lnTo>
                  <a:lnTo>
                    <a:pt x="19" y="78"/>
                  </a:lnTo>
                  <a:lnTo>
                    <a:pt x="22" y="78"/>
                  </a:lnTo>
                  <a:lnTo>
                    <a:pt x="22" y="74"/>
                  </a:lnTo>
                  <a:lnTo>
                    <a:pt x="25" y="74"/>
                  </a:lnTo>
                  <a:lnTo>
                    <a:pt x="25" y="78"/>
                  </a:lnTo>
                  <a:lnTo>
                    <a:pt x="25" y="74"/>
                  </a:lnTo>
                  <a:lnTo>
                    <a:pt x="28" y="70"/>
                  </a:lnTo>
                  <a:lnTo>
                    <a:pt x="28" y="78"/>
                  </a:lnTo>
                  <a:lnTo>
                    <a:pt x="28" y="82"/>
                  </a:lnTo>
                  <a:lnTo>
                    <a:pt x="31" y="82"/>
                  </a:lnTo>
                  <a:lnTo>
                    <a:pt x="31" y="74"/>
                  </a:lnTo>
                  <a:lnTo>
                    <a:pt x="31" y="78"/>
                  </a:lnTo>
                  <a:lnTo>
                    <a:pt x="31" y="82"/>
                  </a:lnTo>
                  <a:lnTo>
                    <a:pt x="34" y="74"/>
                  </a:lnTo>
                  <a:lnTo>
                    <a:pt x="34" y="82"/>
                  </a:lnTo>
                  <a:lnTo>
                    <a:pt x="34" y="78"/>
                  </a:lnTo>
                  <a:lnTo>
                    <a:pt x="34" y="74"/>
                  </a:lnTo>
                  <a:lnTo>
                    <a:pt x="38" y="78"/>
                  </a:lnTo>
                  <a:lnTo>
                    <a:pt x="41" y="78"/>
                  </a:lnTo>
                  <a:lnTo>
                    <a:pt x="41" y="82"/>
                  </a:lnTo>
                  <a:lnTo>
                    <a:pt x="41" y="78"/>
                  </a:lnTo>
                  <a:lnTo>
                    <a:pt x="41" y="74"/>
                  </a:lnTo>
                  <a:lnTo>
                    <a:pt x="45" y="82"/>
                  </a:lnTo>
                  <a:lnTo>
                    <a:pt x="45" y="78"/>
                  </a:lnTo>
                  <a:lnTo>
                    <a:pt x="45" y="82"/>
                  </a:lnTo>
                  <a:lnTo>
                    <a:pt x="48" y="74"/>
                  </a:lnTo>
                  <a:lnTo>
                    <a:pt x="48" y="78"/>
                  </a:lnTo>
                  <a:lnTo>
                    <a:pt x="51" y="78"/>
                  </a:lnTo>
                  <a:lnTo>
                    <a:pt x="51" y="74"/>
                  </a:lnTo>
                  <a:lnTo>
                    <a:pt x="51" y="78"/>
                  </a:lnTo>
                  <a:lnTo>
                    <a:pt x="51" y="82"/>
                  </a:lnTo>
                  <a:lnTo>
                    <a:pt x="54" y="70"/>
                  </a:lnTo>
                  <a:lnTo>
                    <a:pt x="54" y="74"/>
                  </a:lnTo>
                  <a:lnTo>
                    <a:pt x="54" y="78"/>
                  </a:lnTo>
                  <a:lnTo>
                    <a:pt x="57" y="70"/>
                  </a:lnTo>
                  <a:lnTo>
                    <a:pt x="57" y="74"/>
                  </a:lnTo>
                  <a:lnTo>
                    <a:pt x="60" y="74"/>
                  </a:lnTo>
                  <a:lnTo>
                    <a:pt x="60" y="70"/>
                  </a:lnTo>
                  <a:lnTo>
                    <a:pt x="64" y="74"/>
                  </a:lnTo>
                  <a:lnTo>
                    <a:pt x="64" y="78"/>
                  </a:lnTo>
                  <a:lnTo>
                    <a:pt x="64" y="74"/>
                  </a:lnTo>
                  <a:lnTo>
                    <a:pt x="67" y="74"/>
                  </a:lnTo>
                  <a:lnTo>
                    <a:pt x="67" y="78"/>
                  </a:lnTo>
                  <a:lnTo>
                    <a:pt x="67" y="74"/>
                  </a:lnTo>
                  <a:lnTo>
                    <a:pt x="71" y="70"/>
                  </a:lnTo>
                  <a:lnTo>
                    <a:pt x="71" y="74"/>
                  </a:lnTo>
                  <a:lnTo>
                    <a:pt x="71" y="78"/>
                  </a:lnTo>
                  <a:lnTo>
                    <a:pt x="74" y="74"/>
                  </a:lnTo>
                  <a:lnTo>
                    <a:pt x="74" y="70"/>
                  </a:lnTo>
                  <a:lnTo>
                    <a:pt x="77" y="78"/>
                  </a:lnTo>
                  <a:lnTo>
                    <a:pt x="77" y="74"/>
                  </a:lnTo>
                  <a:lnTo>
                    <a:pt x="77" y="70"/>
                  </a:lnTo>
                  <a:lnTo>
                    <a:pt x="77" y="74"/>
                  </a:lnTo>
                  <a:lnTo>
                    <a:pt x="80" y="74"/>
                  </a:lnTo>
                  <a:lnTo>
                    <a:pt x="80" y="78"/>
                  </a:lnTo>
                  <a:lnTo>
                    <a:pt x="80" y="70"/>
                  </a:lnTo>
                  <a:lnTo>
                    <a:pt x="80" y="74"/>
                  </a:lnTo>
                  <a:lnTo>
                    <a:pt x="83" y="74"/>
                  </a:lnTo>
                  <a:lnTo>
                    <a:pt x="83" y="70"/>
                  </a:lnTo>
                  <a:lnTo>
                    <a:pt x="83" y="74"/>
                  </a:lnTo>
                  <a:lnTo>
                    <a:pt x="86" y="70"/>
                  </a:lnTo>
                  <a:lnTo>
                    <a:pt x="86" y="66"/>
                  </a:lnTo>
                  <a:lnTo>
                    <a:pt x="90" y="70"/>
                  </a:lnTo>
                  <a:lnTo>
                    <a:pt x="90" y="74"/>
                  </a:lnTo>
                  <a:lnTo>
                    <a:pt x="90" y="70"/>
                  </a:lnTo>
                  <a:lnTo>
                    <a:pt x="94" y="74"/>
                  </a:lnTo>
                  <a:lnTo>
                    <a:pt x="94" y="70"/>
                  </a:lnTo>
                  <a:lnTo>
                    <a:pt x="97" y="74"/>
                  </a:lnTo>
                  <a:lnTo>
                    <a:pt x="97" y="70"/>
                  </a:lnTo>
                  <a:lnTo>
                    <a:pt x="100" y="70"/>
                  </a:lnTo>
                  <a:lnTo>
                    <a:pt x="103" y="66"/>
                  </a:lnTo>
                  <a:lnTo>
                    <a:pt x="103" y="70"/>
                  </a:lnTo>
                  <a:lnTo>
                    <a:pt x="103" y="74"/>
                  </a:lnTo>
                  <a:lnTo>
                    <a:pt x="106" y="70"/>
                  </a:lnTo>
                  <a:lnTo>
                    <a:pt x="109" y="70"/>
                  </a:lnTo>
                  <a:lnTo>
                    <a:pt x="113" y="66"/>
                  </a:lnTo>
                  <a:lnTo>
                    <a:pt x="113" y="70"/>
                  </a:lnTo>
                  <a:lnTo>
                    <a:pt x="116" y="70"/>
                  </a:lnTo>
                  <a:lnTo>
                    <a:pt x="116" y="66"/>
                  </a:lnTo>
                  <a:lnTo>
                    <a:pt x="116" y="70"/>
                  </a:lnTo>
                  <a:lnTo>
                    <a:pt x="120" y="70"/>
                  </a:lnTo>
                  <a:lnTo>
                    <a:pt x="123" y="66"/>
                  </a:lnTo>
                  <a:lnTo>
                    <a:pt x="123" y="70"/>
                  </a:lnTo>
                  <a:lnTo>
                    <a:pt x="123" y="66"/>
                  </a:lnTo>
                  <a:lnTo>
                    <a:pt x="126" y="70"/>
                  </a:lnTo>
                  <a:lnTo>
                    <a:pt x="126" y="66"/>
                  </a:lnTo>
                  <a:lnTo>
                    <a:pt x="126" y="70"/>
                  </a:lnTo>
                  <a:lnTo>
                    <a:pt x="129" y="70"/>
                  </a:lnTo>
                  <a:lnTo>
                    <a:pt x="129" y="66"/>
                  </a:lnTo>
                  <a:lnTo>
                    <a:pt x="129" y="70"/>
                  </a:lnTo>
                  <a:lnTo>
                    <a:pt x="132" y="70"/>
                  </a:lnTo>
                  <a:lnTo>
                    <a:pt x="132" y="66"/>
                  </a:lnTo>
                  <a:lnTo>
                    <a:pt x="132" y="70"/>
                  </a:lnTo>
                  <a:lnTo>
                    <a:pt x="135" y="70"/>
                  </a:lnTo>
                  <a:lnTo>
                    <a:pt x="135" y="62"/>
                  </a:lnTo>
                  <a:lnTo>
                    <a:pt x="135" y="70"/>
                  </a:lnTo>
                  <a:lnTo>
                    <a:pt x="135" y="62"/>
                  </a:lnTo>
                  <a:lnTo>
                    <a:pt x="139" y="58"/>
                  </a:lnTo>
                  <a:lnTo>
                    <a:pt x="139" y="70"/>
                  </a:lnTo>
                  <a:lnTo>
                    <a:pt x="139" y="62"/>
                  </a:lnTo>
                  <a:lnTo>
                    <a:pt x="139" y="66"/>
                  </a:lnTo>
                  <a:lnTo>
                    <a:pt x="142" y="66"/>
                  </a:lnTo>
                  <a:lnTo>
                    <a:pt x="142" y="70"/>
                  </a:lnTo>
                  <a:lnTo>
                    <a:pt x="146" y="62"/>
                  </a:lnTo>
                  <a:lnTo>
                    <a:pt x="146" y="70"/>
                  </a:lnTo>
                  <a:lnTo>
                    <a:pt x="146" y="66"/>
                  </a:lnTo>
                  <a:lnTo>
                    <a:pt x="146" y="62"/>
                  </a:lnTo>
                  <a:lnTo>
                    <a:pt x="149" y="66"/>
                  </a:lnTo>
                  <a:lnTo>
                    <a:pt x="149" y="58"/>
                  </a:lnTo>
                  <a:lnTo>
                    <a:pt x="149" y="62"/>
                  </a:lnTo>
                  <a:lnTo>
                    <a:pt x="152" y="66"/>
                  </a:lnTo>
                  <a:lnTo>
                    <a:pt x="152" y="62"/>
                  </a:lnTo>
                  <a:lnTo>
                    <a:pt x="155" y="62"/>
                  </a:lnTo>
                  <a:lnTo>
                    <a:pt x="155" y="66"/>
                  </a:lnTo>
                  <a:lnTo>
                    <a:pt x="155" y="62"/>
                  </a:lnTo>
                  <a:lnTo>
                    <a:pt x="158" y="62"/>
                  </a:lnTo>
                  <a:lnTo>
                    <a:pt x="158" y="66"/>
                  </a:lnTo>
                  <a:lnTo>
                    <a:pt x="158" y="62"/>
                  </a:lnTo>
                  <a:lnTo>
                    <a:pt x="158" y="58"/>
                  </a:lnTo>
                  <a:lnTo>
                    <a:pt x="162" y="66"/>
                  </a:lnTo>
                  <a:lnTo>
                    <a:pt x="162" y="58"/>
                  </a:lnTo>
                  <a:lnTo>
                    <a:pt x="162" y="66"/>
                  </a:lnTo>
                  <a:lnTo>
                    <a:pt x="165" y="70"/>
                  </a:lnTo>
                  <a:lnTo>
                    <a:pt x="165" y="62"/>
                  </a:lnTo>
                  <a:lnTo>
                    <a:pt x="165" y="58"/>
                  </a:lnTo>
                  <a:lnTo>
                    <a:pt x="165" y="62"/>
                  </a:lnTo>
                  <a:lnTo>
                    <a:pt x="168" y="70"/>
                  </a:lnTo>
                  <a:lnTo>
                    <a:pt x="168" y="66"/>
                  </a:lnTo>
                  <a:lnTo>
                    <a:pt x="172" y="58"/>
                  </a:lnTo>
                  <a:lnTo>
                    <a:pt x="172" y="62"/>
                  </a:lnTo>
                  <a:lnTo>
                    <a:pt x="172" y="66"/>
                  </a:lnTo>
                  <a:lnTo>
                    <a:pt x="172" y="58"/>
                  </a:lnTo>
                  <a:lnTo>
                    <a:pt x="175" y="58"/>
                  </a:lnTo>
                  <a:lnTo>
                    <a:pt x="175" y="66"/>
                  </a:lnTo>
                  <a:lnTo>
                    <a:pt x="175" y="58"/>
                  </a:lnTo>
                  <a:lnTo>
                    <a:pt x="178" y="62"/>
                  </a:lnTo>
                  <a:lnTo>
                    <a:pt x="178" y="58"/>
                  </a:lnTo>
                  <a:lnTo>
                    <a:pt x="178" y="62"/>
                  </a:lnTo>
                  <a:lnTo>
                    <a:pt x="181" y="58"/>
                  </a:lnTo>
                  <a:lnTo>
                    <a:pt x="181" y="66"/>
                  </a:lnTo>
                  <a:lnTo>
                    <a:pt x="181" y="62"/>
                  </a:lnTo>
                  <a:lnTo>
                    <a:pt x="181" y="58"/>
                  </a:lnTo>
                  <a:lnTo>
                    <a:pt x="184" y="62"/>
                  </a:lnTo>
                  <a:lnTo>
                    <a:pt x="184" y="58"/>
                  </a:lnTo>
                  <a:lnTo>
                    <a:pt x="188" y="62"/>
                  </a:lnTo>
                  <a:lnTo>
                    <a:pt x="188" y="58"/>
                  </a:lnTo>
                  <a:lnTo>
                    <a:pt x="188" y="62"/>
                  </a:lnTo>
                  <a:lnTo>
                    <a:pt x="188" y="58"/>
                  </a:lnTo>
                  <a:lnTo>
                    <a:pt x="191" y="58"/>
                  </a:lnTo>
                  <a:lnTo>
                    <a:pt x="191" y="62"/>
                  </a:lnTo>
                  <a:lnTo>
                    <a:pt x="191" y="58"/>
                  </a:lnTo>
                  <a:lnTo>
                    <a:pt x="191" y="62"/>
                  </a:lnTo>
                  <a:lnTo>
                    <a:pt x="194" y="58"/>
                  </a:lnTo>
                  <a:lnTo>
                    <a:pt x="194" y="62"/>
                  </a:lnTo>
                  <a:lnTo>
                    <a:pt x="194" y="58"/>
                  </a:lnTo>
                  <a:lnTo>
                    <a:pt x="198" y="54"/>
                  </a:lnTo>
                  <a:lnTo>
                    <a:pt x="198" y="58"/>
                  </a:lnTo>
                  <a:lnTo>
                    <a:pt x="198" y="62"/>
                  </a:lnTo>
                  <a:lnTo>
                    <a:pt x="201" y="54"/>
                  </a:lnTo>
                  <a:lnTo>
                    <a:pt x="201" y="58"/>
                  </a:lnTo>
                  <a:lnTo>
                    <a:pt x="204" y="58"/>
                  </a:lnTo>
                  <a:lnTo>
                    <a:pt x="204" y="54"/>
                  </a:lnTo>
                  <a:lnTo>
                    <a:pt x="207" y="62"/>
                  </a:lnTo>
                  <a:lnTo>
                    <a:pt x="207" y="54"/>
                  </a:lnTo>
                  <a:lnTo>
                    <a:pt x="207" y="58"/>
                  </a:lnTo>
                  <a:lnTo>
                    <a:pt x="210" y="54"/>
                  </a:lnTo>
                  <a:lnTo>
                    <a:pt x="210" y="58"/>
                  </a:lnTo>
                  <a:lnTo>
                    <a:pt x="210" y="54"/>
                  </a:lnTo>
                  <a:lnTo>
                    <a:pt x="214" y="54"/>
                  </a:lnTo>
                  <a:lnTo>
                    <a:pt x="214" y="50"/>
                  </a:lnTo>
                  <a:lnTo>
                    <a:pt x="214" y="58"/>
                  </a:lnTo>
                  <a:lnTo>
                    <a:pt x="217" y="54"/>
                  </a:lnTo>
                  <a:lnTo>
                    <a:pt x="217" y="58"/>
                  </a:lnTo>
                  <a:lnTo>
                    <a:pt x="217" y="54"/>
                  </a:lnTo>
                  <a:lnTo>
                    <a:pt x="221" y="54"/>
                  </a:lnTo>
                  <a:lnTo>
                    <a:pt x="221" y="58"/>
                  </a:lnTo>
                  <a:lnTo>
                    <a:pt x="224" y="54"/>
                  </a:lnTo>
                  <a:lnTo>
                    <a:pt x="224" y="58"/>
                  </a:lnTo>
                  <a:lnTo>
                    <a:pt x="224" y="54"/>
                  </a:lnTo>
                  <a:lnTo>
                    <a:pt x="227" y="50"/>
                  </a:lnTo>
                  <a:lnTo>
                    <a:pt x="227" y="54"/>
                  </a:lnTo>
                  <a:lnTo>
                    <a:pt x="230" y="58"/>
                  </a:lnTo>
                  <a:lnTo>
                    <a:pt x="230" y="54"/>
                  </a:lnTo>
                  <a:lnTo>
                    <a:pt x="233" y="54"/>
                  </a:lnTo>
                  <a:lnTo>
                    <a:pt x="233" y="50"/>
                  </a:lnTo>
                  <a:lnTo>
                    <a:pt x="233" y="62"/>
                  </a:lnTo>
                  <a:lnTo>
                    <a:pt x="237" y="54"/>
                  </a:lnTo>
                  <a:lnTo>
                    <a:pt x="237" y="50"/>
                  </a:lnTo>
                  <a:lnTo>
                    <a:pt x="237" y="54"/>
                  </a:lnTo>
                  <a:lnTo>
                    <a:pt x="240" y="54"/>
                  </a:lnTo>
                  <a:lnTo>
                    <a:pt x="240" y="58"/>
                  </a:lnTo>
                  <a:lnTo>
                    <a:pt x="243" y="58"/>
                  </a:lnTo>
                  <a:lnTo>
                    <a:pt x="243" y="54"/>
                  </a:lnTo>
                  <a:lnTo>
                    <a:pt x="243" y="58"/>
                  </a:lnTo>
                  <a:lnTo>
                    <a:pt x="243" y="54"/>
                  </a:lnTo>
                  <a:lnTo>
                    <a:pt x="247" y="54"/>
                  </a:lnTo>
                  <a:lnTo>
                    <a:pt x="247" y="62"/>
                  </a:lnTo>
                  <a:lnTo>
                    <a:pt x="247" y="54"/>
                  </a:lnTo>
                  <a:lnTo>
                    <a:pt x="250" y="54"/>
                  </a:lnTo>
                  <a:lnTo>
                    <a:pt x="250" y="58"/>
                  </a:lnTo>
                  <a:lnTo>
                    <a:pt x="250" y="54"/>
                  </a:lnTo>
                  <a:lnTo>
                    <a:pt x="253" y="54"/>
                  </a:lnTo>
                  <a:lnTo>
                    <a:pt x="253" y="58"/>
                  </a:lnTo>
                  <a:lnTo>
                    <a:pt x="253" y="50"/>
                  </a:lnTo>
                  <a:lnTo>
                    <a:pt x="253" y="54"/>
                  </a:lnTo>
                  <a:lnTo>
                    <a:pt x="256" y="58"/>
                  </a:lnTo>
                  <a:lnTo>
                    <a:pt x="256" y="54"/>
                  </a:lnTo>
                  <a:lnTo>
                    <a:pt x="256" y="50"/>
                  </a:lnTo>
                  <a:lnTo>
                    <a:pt x="259" y="50"/>
                  </a:lnTo>
                  <a:lnTo>
                    <a:pt x="259" y="54"/>
                  </a:lnTo>
                  <a:lnTo>
                    <a:pt x="259" y="50"/>
                  </a:lnTo>
                  <a:lnTo>
                    <a:pt x="259" y="54"/>
                  </a:lnTo>
                  <a:lnTo>
                    <a:pt x="263" y="54"/>
                  </a:lnTo>
                  <a:lnTo>
                    <a:pt x="263" y="50"/>
                  </a:lnTo>
                  <a:lnTo>
                    <a:pt x="266" y="58"/>
                  </a:lnTo>
                  <a:lnTo>
                    <a:pt x="266" y="54"/>
                  </a:lnTo>
                  <a:lnTo>
                    <a:pt x="266" y="50"/>
                  </a:lnTo>
                  <a:lnTo>
                    <a:pt x="266" y="58"/>
                  </a:lnTo>
                  <a:lnTo>
                    <a:pt x="269" y="54"/>
                  </a:lnTo>
                  <a:lnTo>
                    <a:pt x="269" y="58"/>
                  </a:lnTo>
                  <a:lnTo>
                    <a:pt x="269" y="54"/>
                  </a:lnTo>
                  <a:lnTo>
                    <a:pt x="273" y="58"/>
                  </a:lnTo>
                  <a:lnTo>
                    <a:pt x="273" y="54"/>
                  </a:lnTo>
                  <a:lnTo>
                    <a:pt x="276" y="54"/>
                  </a:lnTo>
                  <a:lnTo>
                    <a:pt x="276" y="50"/>
                  </a:lnTo>
                  <a:lnTo>
                    <a:pt x="276" y="54"/>
                  </a:lnTo>
                  <a:lnTo>
                    <a:pt x="276" y="50"/>
                  </a:lnTo>
                  <a:lnTo>
                    <a:pt x="279" y="54"/>
                  </a:lnTo>
                  <a:lnTo>
                    <a:pt x="279" y="50"/>
                  </a:lnTo>
                  <a:lnTo>
                    <a:pt x="279" y="54"/>
                  </a:lnTo>
                  <a:lnTo>
                    <a:pt x="282" y="54"/>
                  </a:lnTo>
                  <a:lnTo>
                    <a:pt x="282" y="58"/>
                  </a:lnTo>
                  <a:lnTo>
                    <a:pt x="282" y="54"/>
                  </a:lnTo>
                  <a:lnTo>
                    <a:pt x="286" y="54"/>
                  </a:lnTo>
                  <a:lnTo>
                    <a:pt x="286" y="58"/>
                  </a:lnTo>
                  <a:lnTo>
                    <a:pt x="286" y="50"/>
                  </a:lnTo>
                  <a:lnTo>
                    <a:pt x="286" y="54"/>
                  </a:lnTo>
                  <a:lnTo>
                    <a:pt x="289" y="54"/>
                  </a:lnTo>
                  <a:lnTo>
                    <a:pt x="289" y="50"/>
                  </a:lnTo>
                  <a:lnTo>
                    <a:pt x="289" y="54"/>
                  </a:lnTo>
                  <a:lnTo>
                    <a:pt x="292" y="50"/>
                  </a:lnTo>
                  <a:lnTo>
                    <a:pt x="292" y="54"/>
                  </a:lnTo>
                  <a:lnTo>
                    <a:pt x="295" y="54"/>
                  </a:lnTo>
                  <a:lnTo>
                    <a:pt x="295" y="50"/>
                  </a:lnTo>
                  <a:lnTo>
                    <a:pt x="299" y="50"/>
                  </a:lnTo>
                  <a:lnTo>
                    <a:pt x="299" y="54"/>
                  </a:lnTo>
                  <a:lnTo>
                    <a:pt x="299" y="58"/>
                  </a:lnTo>
                  <a:lnTo>
                    <a:pt x="302" y="50"/>
                  </a:lnTo>
                  <a:lnTo>
                    <a:pt x="302" y="54"/>
                  </a:lnTo>
                  <a:lnTo>
                    <a:pt x="305" y="50"/>
                  </a:lnTo>
                  <a:lnTo>
                    <a:pt x="305" y="54"/>
                  </a:lnTo>
                  <a:lnTo>
                    <a:pt x="305" y="50"/>
                  </a:lnTo>
                  <a:lnTo>
                    <a:pt x="308" y="50"/>
                  </a:lnTo>
                  <a:lnTo>
                    <a:pt x="308" y="54"/>
                  </a:lnTo>
                  <a:lnTo>
                    <a:pt x="312" y="50"/>
                  </a:lnTo>
                  <a:lnTo>
                    <a:pt x="312" y="54"/>
                  </a:lnTo>
                  <a:lnTo>
                    <a:pt x="312" y="50"/>
                  </a:lnTo>
                  <a:lnTo>
                    <a:pt x="315" y="50"/>
                  </a:lnTo>
                  <a:lnTo>
                    <a:pt x="315" y="54"/>
                  </a:lnTo>
                  <a:lnTo>
                    <a:pt x="315" y="50"/>
                  </a:lnTo>
                  <a:lnTo>
                    <a:pt x="318" y="50"/>
                  </a:lnTo>
                  <a:lnTo>
                    <a:pt x="318" y="54"/>
                  </a:lnTo>
                  <a:lnTo>
                    <a:pt x="322" y="50"/>
                  </a:lnTo>
                  <a:lnTo>
                    <a:pt x="322" y="54"/>
                  </a:lnTo>
                  <a:lnTo>
                    <a:pt x="322" y="50"/>
                  </a:lnTo>
                  <a:lnTo>
                    <a:pt x="322" y="54"/>
                  </a:lnTo>
                  <a:lnTo>
                    <a:pt x="325" y="50"/>
                  </a:lnTo>
                  <a:lnTo>
                    <a:pt x="325" y="54"/>
                  </a:lnTo>
                  <a:lnTo>
                    <a:pt x="325" y="50"/>
                  </a:lnTo>
                  <a:lnTo>
                    <a:pt x="328" y="50"/>
                  </a:lnTo>
                  <a:lnTo>
                    <a:pt x="328" y="54"/>
                  </a:lnTo>
                  <a:lnTo>
                    <a:pt x="331" y="54"/>
                  </a:lnTo>
                  <a:lnTo>
                    <a:pt x="331" y="50"/>
                  </a:lnTo>
                  <a:lnTo>
                    <a:pt x="331" y="54"/>
                  </a:lnTo>
                  <a:lnTo>
                    <a:pt x="331" y="50"/>
                  </a:lnTo>
                  <a:lnTo>
                    <a:pt x="335" y="50"/>
                  </a:lnTo>
                  <a:lnTo>
                    <a:pt x="338" y="50"/>
                  </a:lnTo>
                  <a:lnTo>
                    <a:pt x="338" y="54"/>
                  </a:lnTo>
                  <a:lnTo>
                    <a:pt x="338" y="58"/>
                  </a:lnTo>
                  <a:lnTo>
                    <a:pt x="338" y="50"/>
                  </a:lnTo>
                  <a:lnTo>
                    <a:pt x="341" y="50"/>
                  </a:lnTo>
                  <a:lnTo>
                    <a:pt x="341" y="54"/>
                  </a:lnTo>
                  <a:lnTo>
                    <a:pt x="341" y="50"/>
                  </a:lnTo>
                  <a:lnTo>
                    <a:pt x="344" y="50"/>
                  </a:lnTo>
                  <a:lnTo>
                    <a:pt x="344" y="54"/>
                  </a:lnTo>
                  <a:lnTo>
                    <a:pt x="344" y="58"/>
                  </a:lnTo>
                  <a:lnTo>
                    <a:pt x="344" y="50"/>
                  </a:lnTo>
                  <a:lnTo>
                    <a:pt x="348" y="54"/>
                  </a:lnTo>
                  <a:lnTo>
                    <a:pt x="348" y="50"/>
                  </a:lnTo>
                  <a:lnTo>
                    <a:pt x="351" y="50"/>
                  </a:lnTo>
                  <a:lnTo>
                    <a:pt x="351" y="54"/>
                  </a:lnTo>
                  <a:lnTo>
                    <a:pt x="354" y="50"/>
                  </a:lnTo>
                  <a:lnTo>
                    <a:pt x="354" y="58"/>
                  </a:lnTo>
                  <a:lnTo>
                    <a:pt x="357" y="50"/>
                  </a:lnTo>
                  <a:lnTo>
                    <a:pt x="361" y="50"/>
                  </a:lnTo>
                  <a:lnTo>
                    <a:pt x="364" y="50"/>
                  </a:lnTo>
                  <a:lnTo>
                    <a:pt x="367" y="54"/>
                  </a:lnTo>
                  <a:lnTo>
                    <a:pt x="367" y="50"/>
                  </a:lnTo>
                  <a:lnTo>
                    <a:pt x="367" y="58"/>
                  </a:lnTo>
                  <a:lnTo>
                    <a:pt x="370" y="50"/>
                  </a:lnTo>
                  <a:lnTo>
                    <a:pt x="374" y="50"/>
                  </a:lnTo>
                  <a:lnTo>
                    <a:pt x="374" y="54"/>
                  </a:lnTo>
                  <a:lnTo>
                    <a:pt x="374" y="50"/>
                  </a:lnTo>
                  <a:lnTo>
                    <a:pt x="377" y="50"/>
                  </a:lnTo>
                  <a:lnTo>
                    <a:pt x="380" y="50"/>
                  </a:lnTo>
                  <a:lnTo>
                    <a:pt x="380" y="54"/>
                  </a:lnTo>
                  <a:lnTo>
                    <a:pt x="380" y="50"/>
                  </a:lnTo>
                  <a:lnTo>
                    <a:pt x="384" y="54"/>
                  </a:lnTo>
                  <a:lnTo>
                    <a:pt x="384" y="50"/>
                  </a:lnTo>
                  <a:lnTo>
                    <a:pt x="387" y="50"/>
                  </a:lnTo>
                  <a:lnTo>
                    <a:pt x="387" y="54"/>
                  </a:lnTo>
                  <a:lnTo>
                    <a:pt x="390" y="50"/>
                  </a:lnTo>
                  <a:lnTo>
                    <a:pt x="390" y="54"/>
                  </a:lnTo>
                  <a:lnTo>
                    <a:pt x="390" y="50"/>
                  </a:lnTo>
                  <a:lnTo>
                    <a:pt x="393" y="54"/>
                  </a:lnTo>
                  <a:lnTo>
                    <a:pt x="393" y="50"/>
                  </a:lnTo>
                  <a:lnTo>
                    <a:pt x="393" y="54"/>
                  </a:lnTo>
                  <a:lnTo>
                    <a:pt x="396" y="50"/>
                  </a:lnTo>
                  <a:lnTo>
                    <a:pt x="396" y="54"/>
                  </a:lnTo>
                  <a:lnTo>
                    <a:pt x="396" y="50"/>
                  </a:lnTo>
                  <a:lnTo>
                    <a:pt x="396" y="54"/>
                  </a:lnTo>
                  <a:lnTo>
                    <a:pt x="400" y="50"/>
                  </a:lnTo>
                  <a:lnTo>
                    <a:pt x="400" y="54"/>
                  </a:lnTo>
                  <a:lnTo>
                    <a:pt x="400" y="50"/>
                  </a:lnTo>
                  <a:lnTo>
                    <a:pt x="403" y="50"/>
                  </a:lnTo>
                  <a:lnTo>
                    <a:pt x="406" y="50"/>
                  </a:lnTo>
                  <a:lnTo>
                    <a:pt x="410" y="50"/>
                  </a:lnTo>
                  <a:lnTo>
                    <a:pt x="413" y="50"/>
                  </a:lnTo>
                  <a:lnTo>
                    <a:pt x="413" y="54"/>
                  </a:lnTo>
                  <a:lnTo>
                    <a:pt x="413" y="50"/>
                  </a:lnTo>
                  <a:lnTo>
                    <a:pt x="416" y="50"/>
                  </a:lnTo>
                  <a:lnTo>
                    <a:pt x="416" y="54"/>
                  </a:lnTo>
                  <a:lnTo>
                    <a:pt x="416" y="50"/>
                  </a:lnTo>
                  <a:lnTo>
                    <a:pt x="419" y="50"/>
                  </a:lnTo>
                  <a:lnTo>
                    <a:pt x="422" y="46"/>
                  </a:lnTo>
                  <a:lnTo>
                    <a:pt x="422" y="54"/>
                  </a:lnTo>
                  <a:lnTo>
                    <a:pt x="422" y="50"/>
                  </a:lnTo>
                  <a:lnTo>
                    <a:pt x="426" y="50"/>
                  </a:lnTo>
                  <a:lnTo>
                    <a:pt x="429" y="50"/>
                  </a:lnTo>
                  <a:lnTo>
                    <a:pt x="429" y="46"/>
                  </a:lnTo>
                  <a:lnTo>
                    <a:pt x="429" y="50"/>
                  </a:lnTo>
                  <a:lnTo>
                    <a:pt x="433" y="50"/>
                  </a:lnTo>
                  <a:lnTo>
                    <a:pt x="436" y="50"/>
                  </a:lnTo>
                  <a:lnTo>
                    <a:pt x="436" y="54"/>
                  </a:lnTo>
                  <a:lnTo>
                    <a:pt x="439" y="50"/>
                  </a:lnTo>
                  <a:lnTo>
                    <a:pt x="442" y="50"/>
                  </a:lnTo>
                  <a:lnTo>
                    <a:pt x="442" y="46"/>
                  </a:lnTo>
                  <a:lnTo>
                    <a:pt x="442" y="50"/>
                  </a:lnTo>
                  <a:lnTo>
                    <a:pt x="445" y="50"/>
                  </a:lnTo>
                  <a:lnTo>
                    <a:pt x="449" y="50"/>
                  </a:lnTo>
                  <a:lnTo>
                    <a:pt x="452" y="46"/>
                  </a:lnTo>
                  <a:lnTo>
                    <a:pt x="452" y="50"/>
                  </a:lnTo>
                  <a:lnTo>
                    <a:pt x="452" y="46"/>
                  </a:lnTo>
                  <a:lnTo>
                    <a:pt x="455" y="50"/>
                  </a:lnTo>
                  <a:lnTo>
                    <a:pt x="455" y="46"/>
                  </a:lnTo>
                  <a:lnTo>
                    <a:pt x="459" y="50"/>
                  </a:lnTo>
                  <a:lnTo>
                    <a:pt x="459" y="46"/>
                  </a:lnTo>
                  <a:lnTo>
                    <a:pt x="459" y="50"/>
                  </a:lnTo>
                  <a:lnTo>
                    <a:pt x="459" y="46"/>
                  </a:lnTo>
                  <a:lnTo>
                    <a:pt x="462" y="50"/>
                  </a:lnTo>
                  <a:lnTo>
                    <a:pt x="465" y="46"/>
                  </a:lnTo>
                  <a:lnTo>
                    <a:pt x="465" y="50"/>
                  </a:lnTo>
                  <a:lnTo>
                    <a:pt x="468" y="46"/>
                  </a:lnTo>
                  <a:lnTo>
                    <a:pt x="468" y="50"/>
                  </a:lnTo>
                  <a:lnTo>
                    <a:pt x="471" y="46"/>
                  </a:lnTo>
                  <a:lnTo>
                    <a:pt x="471" y="50"/>
                  </a:lnTo>
                  <a:lnTo>
                    <a:pt x="475" y="50"/>
                  </a:lnTo>
                  <a:lnTo>
                    <a:pt x="475" y="46"/>
                  </a:lnTo>
                  <a:lnTo>
                    <a:pt x="478" y="46"/>
                  </a:lnTo>
                  <a:lnTo>
                    <a:pt x="482" y="50"/>
                  </a:lnTo>
                  <a:lnTo>
                    <a:pt x="482" y="46"/>
                  </a:lnTo>
                  <a:lnTo>
                    <a:pt x="482" y="50"/>
                  </a:lnTo>
                  <a:lnTo>
                    <a:pt x="482" y="46"/>
                  </a:lnTo>
                  <a:lnTo>
                    <a:pt x="485" y="50"/>
                  </a:lnTo>
                  <a:lnTo>
                    <a:pt x="485" y="39"/>
                  </a:lnTo>
                  <a:lnTo>
                    <a:pt x="485" y="46"/>
                  </a:lnTo>
                  <a:lnTo>
                    <a:pt x="485" y="50"/>
                  </a:lnTo>
                  <a:lnTo>
                    <a:pt x="488" y="50"/>
                  </a:lnTo>
                  <a:lnTo>
                    <a:pt x="488" y="46"/>
                  </a:lnTo>
                  <a:lnTo>
                    <a:pt x="488" y="50"/>
                  </a:lnTo>
                  <a:lnTo>
                    <a:pt x="491" y="50"/>
                  </a:lnTo>
                  <a:lnTo>
                    <a:pt x="491" y="43"/>
                  </a:lnTo>
                  <a:lnTo>
                    <a:pt x="491" y="46"/>
                  </a:lnTo>
                  <a:lnTo>
                    <a:pt x="494" y="50"/>
                  </a:lnTo>
                  <a:lnTo>
                    <a:pt x="494" y="46"/>
                  </a:lnTo>
                  <a:lnTo>
                    <a:pt x="497" y="50"/>
                  </a:lnTo>
                  <a:lnTo>
                    <a:pt x="497" y="46"/>
                  </a:lnTo>
                  <a:lnTo>
                    <a:pt x="501" y="46"/>
                  </a:lnTo>
                  <a:lnTo>
                    <a:pt x="501" y="50"/>
                  </a:lnTo>
                  <a:lnTo>
                    <a:pt x="504" y="46"/>
                  </a:lnTo>
                  <a:lnTo>
                    <a:pt x="504" y="50"/>
                  </a:lnTo>
                  <a:lnTo>
                    <a:pt x="508" y="54"/>
                  </a:lnTo>
                  <a:lnTo>
                    <a:pt x="508" y="46"/>
                  </a:lnTo>
                  <a:lnTo>
                    <a:pt x="508" y="50"/>
                  </a:lnTo>
                  <a:lnTo>
                    <a:pt x="511" y="43"/>
                  </a:lnTo>
                  <a:lnTo>
                    <a:pt x="511" y="50"/>
                  </a:lnTo>
                  <a:lnTo>
                    <a:pt x="511" y="46"/>
                  </a:lnTo>
                  <a:lnTo>
                    <a:pt x="514" y="50"/>
                  </a:lnTo>
                  <a:lnTo>
                    <a:pt x="514" y="46"/>
                  </a:lnTo>
                  <a:lnTo>
                    <a:pt x="514" y="50"/>
                  </a:lnTo>
                  <a:lnTo>
                    <a:pt x="517" y="46"/>
                  </a:lnTo>
                  <a:lnTo>
                    <a:pt x="517" y="50"/>
                  </a:lnTo>
                  <a:lnTo>
                    <a:pt x="520" y="50"/>
                  </a:lnTo>
                  <a:lnTo>
                    <a:pt x="523" y="46"/>
                  </a:lnTo>
                  <a:lnTo>
                    <a:pt x="523" y="43"/>
                  </a:lnTo>
                  <a:lnTo>
                    <a:pt x="523" y="46"/>
                  </a:lnTo>
                  <a:lnTo>
                    <a:pt x="527" y="43"/>
                  </a:lnTo>
                  <a:lnTo>
                    <a:pt x="527" y="46"/>
                  </a:lnTo>
                  <a:lnTo>
                    <a:pt x="527" y="50"/>
                  </a:lnTo>
                  <a:lnTo>
                    <a:pt x="527" y="46"/>
                  </a:lnTo>
                  <a:lnTo>
                    <a:pt x="530" y="50"/>
                  </a:lnTo>
                  <a:lnTo>
                    <a:pt x="530" y="43"/>
                  </a:lnTo>
                  <a:lnTo>
                    <a:pt x="530" y="50"/>
                  </a:lnTo>
                  <a:lnTo>
                    <a:pt x="534" y="46"/>
                  </a:lnTo>
                  <a:lnTo>
                    <a:pt x="534" y="50"/>
                  </a:lnTo>
                  <a:lnTo>
                    <a:pt x="534" y="46"/>
                  </a:lnTo>
                  <a:lnTo>
                    <a:pt x="537" y="43"/>
                  </a:lnTo>
                  <a:lnTo>
                    <a:pt x="537" y="50"/>
                  </a:lnTo>
                  <a:lnTo>
                    <a:pt x="540" y="43"/>
                  </a:lnTo>
                  <a:lnTo>
                    <a:pt x="543" y="46"/>
                  </a:lnTo>
                  <a:lnTo>
                    <a:pt x="543" y="50"/>
                  </a:lnTo>
                  <a:lnTo>
                    <a:pt x="543" y="46"/>
                  </a:lnTo>
                  <a:lnTo>
                    <a:pt x="546" y="50"/>
                  </a:lnTo>
                  <a:lnTo>
                    <a:pt x="546" y="46"/>
                  </a:lnTo>
                  <a:lnTo>
                    <a:pt x="546" y="39"/>
                  </a:lnTo>
                  <a:lnTo>
                    <a:pt x="546" y="46"/>
                  </a:lnTo>
                  <a:lnTo>
                    <a:pt x="549" y="43"/>
                  </a:lnTo>
                  <a:lnTo>
                    <a:pt x="549" y="39"/>
                  </a:lnTo>
                  <a:lnTo>
                    <a:pt x="549" y="50"/>
                  </a:lnTo>
                  <a:lnTo>
                    <a:pt x="549" y="43"/>
                  </a:lnTo>
                  <a:lnTo>
                    <a:pt x="553" y="46"/>
                  </a:lnTo>
                  <a:lnTo>
                    <a:pt x="553" y="39"/>
                  </a:lnTo>
                  <a:lnTo>
                    <a:pt x="553" y="46"/>
                  </a:lnTo>
                  <a:lnTo>
                    <a:pt x="553" y="43"/>
                  </a:lnTo>
                  <a:lnTo>
                    <a:pt x="557" y="46"/>
                  </a:lnTo>
                  <a:lnTo>
                    <a:pt x="557" y="43"/>
                  </a:lnTo>
                  <a:lnTo>
                    <a:pt x="557" y="46"/>
                  </a:lnTo>
                  <a:lnTo>
                    <a:pt x="560" y="43"/>
                  </a:lnTo>
                  <a:lnTo>
                    <a:pt x="560" y="39"/>
                  </a:lnTo>
                  <a:lnTo>
                    <a:pt x="560" y="43"/>
                  </a:lnTo>
                  <a:lnTo>
                    <a:pt x="563" y="46"/>
                  </a:lnTo>
                  <a:lnTo>
                    <a:pt x="563" y="39"/>
                  </a:lnTo>
                  <a:lnTo>
                    <a:pt x="563" y="43"/>
                  </a:lnTo>
                  <a:lnTo>
                    <a:pt x="566" y="46"/>
                  </a:lnTo>
                  <a:lnTo>
                    <a:pt x="566" y="43"/>
                  </a:lnTo>
                  <a:lnTo>
                    <a:pt x="569" y="43"/>
                  </a:lnTo>
                  <a:lnTo>
                    <a:pt x="569" y="46"/>
                  </a:lnTo>
                  <a:lnTo>
                    <a:pt x="569" y="39"/>
                  </a:lnTo>
                  <a:lnTo>
                    <a:pt x="572" y="43"/>
                  </a:lnTo>
                  <a:lnTo>
                    <a:pt x="572" y="46"/>
                  </a:lnTo>
                  <a:lnTo>
                    <a:pt x="572" y="43"/>
                  </a:lnTo>
                  <a:lnTo>
                    <a:pt x="576" y="43"/>
                  </a:lnTo>
                  <a:lnTo>
                    <a:pt x="579" y="43"/>
                  </a:lnTo>
                  <a:lnTo>
                    <a:pt x="579" y="46"/>
                  </a:lnTo>
                  <a:lnTo>
                    <a:pt x="579" y="39"/>
                  </a:lnTo>
                  <a:lnTo>
                    <a:pt x="583" y="50"/>
                  </a:lnTo>
                  <a:lnTo>
                    <a:pt x="583" y="39"/>
                  </a:lnTo>
                  <a:lnTo>
                    <a:pt x="583" y="43"/>
                  </a:lnTo>
                  <a:lnTo>
                    <a:pt x="583" y="39"/>
                  </a:lnTo>
                  <a:lnTo>
                    <a:pt x="586" y="39"/>
                  </a:lnTo>
                  <a:lnTo>
                    <a:pt x="586" y="43"/>
                  </a:lnTo>
                  <a:lnTo>
                    <a:pt x="589" y="43"/>
                  </a:lnTo>
                  <a:lnTo>
                    <a:pt x="589" y="46"/>
                  </a:lnTo>
                  <a:lnTo>
                    <a:pt x="589" y="39"/>
                  </a:lnTo>
                  <a:lnTo>
                    <a:pt x="589" y="35"/>
                  </a:lnTo>
                  <a:lnTo>
                    <a:pt x="592" y="43"/>
                  </a:lnTo>
                  <a:lnTo>
                    <a:pt x="592" y="46"/>
                  </a:lnTo>
                  <a:lnTo>
                    <a:pt x="592" y="39"/>
                  </a:lnTo>
                  <a:lnTo>
                    <a:pt x="592" y="43"/>
                  </a:lnTo>
                  <a:lnTo>
                    <a:pt x="595" y="39"/>
                  </a:lnTo>
                  <a:lnTo>
                    <a:pt x="595" y="46"/>
                  </a:lnTo>
                  <a:lnTo>
                    <a:pt x="595" y="43"/>
                  </a:lnTo>
                  <a:lnTo>
                    <a:pt x="598" y="43"/>
                  </a:lnTo>
                  <a:lnTo>
                    <a:pt x="598" y="46"/>
                  </a:lnTo>
                  <a:lnTo>
                    <a:pt x="598" y="35"/>
                  </a:lnTo>
                  <a:lnTo>
                    <a:pt x="598" y="46"/>
                  </a:lnTo>
                  <a:lnTo>
                    <a:pt x="602" y="39"/>
                  </a:lnTo>
                  <a:lnTo>
                    <a:pt x="602" y="43"/>
                  </a:lnTo>
                  <a:lnTo>
                    <a:pt x="602" y="39"/>
                  </a:lnTo>
                  <a:lnTo>
                    <a:pt x="606" y="39"/>
                  </a:lnTo>
                  <a:lnTo>
                    <a:pt x="606" y="43"/>
                  </a:lnTo>
                  <a:lnTo>
                    <a:pt x="609" y="43"/>
                  </a:lnTo>
                  <a:lnTo>
                    <a:pt x="609" y="39"/>
                  </a:lnTo>
                  <a:lnTo>
                    <a:pt x="612" y="35"/>
                  </a:lnTo>
                  <a:lnTo>
                    <a:pt x="612" y="43"/>
                  </a:lnTo>
                  <a:lnTo>
                    <a:pt x="612" y="39"/>
                  </a:lnTo>
                  <a:lnTo>
                    <a:pt x="612" y="43"/>
                  </a:lnTo>
                  <a:lnTo>
                    <a:pt x="615" y="43"/>
                  </a:lnTo>
                  <a:lnTo>
                    <a:pt x="615" y="39"/>
                  </a:lnTo>
                  <a:lnTo>
                    <a:pt x="615" y="43"/>
                  </a:lnTo>
                  <a:lnTo>
                    <a:pt x="618" y="43"/>
                  </a:lnTo>
                  <a:lnTo>
                    <a:pt x="618" y="39"/>
                  </a:lnTo>
                  <a:lnTo>
                    <a:pt x="618" y="43"/>
                  </a:lnTo>
                  <a:lnTo>
                    <a:pt x="621" y="39"/>
                  </a:lnTo>
                  <a:lnTo>
                    <a:pt x="624" y="39"/>
                  </a:lnTo>
                  <a:lnTo>
                    <a:pt x="624" y="46"/>
                  </a:lnTo>
                  <a:lnTo>
                    <a:pt x="624" y="39"/>
                  </a:lnTo>
                  <a:lnTo>
                    <a:pt x="628" y="35"/>
                  </a:lnTo>
                  <a:lnTo>
                    <a:pt x="628" y="46"/>
                  </a:lnTo>
                  <a:lnTo>
                    <a:pt x="632" y="39"/>
                  </a:lnTo>
                  <a:lnTo>
                    <a:pt x="632" y="43"/>
                  </a:lnTo>
                  <a:lnTo>
                    <a:pt x="632" y="39"/>
                  </a:lnTo>
                  <a:lnTo>
                    <a:pt x="635" y="39"/>
                  </a:lnTo>
                  <a:lnTo>
                    <a:pt x="635" y="46"/>
                  </a:lnTo>
                  <a:lnTo>
                    <a:pt x="638" y="43"/>
                  </a:lnTo>
                  <a:lnTo>
                    <a:pt x="641" y="39"/>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290" name="Group 138"/>
          <p:cNvGrpSpPr>
            <a:grpSpLocks/>
          </p:cNvGrpSpPr>
          <p:nvPr/>
        </p:nvGrpSpPr>
        <p:grpSpPr bwMode="auto">
          <a:xfrm>
            <a:off x="4527550" y="5286375"/>
            <a:ext cx="720725" cy="247650"/>
            <a:chOff x="3207" y="2919"/>
            <a:chExt cx="454" cy="156"/>
          </a:xfrm>
        </p:grpSpPr>
        <p:sp>
          <p:nvSpPr>
            <p:cNvPr id="32864" name="Freeform 139"/>
            <p:cNvSpPr>
              <a:spLocks/>
            </p:cNvSpPr>
            <p:nvPr/>
          </p:nvSpPr>
          <p:spPr bwMode="auto">
            <a:xfrm>
              <a:off x="3207" y="2919"/>
              <a:ext cx="73" cy="46"/>
            </a:xfrm>
            <a:custGeom>
              <a:avLst/>
              <a:gdLst>
                <a:gd name="T0" fmla="*/ 0 w 224"/>
                <a:gd name="T1" fmla="*/ 518 h 36"/>
                <a:gd name="T2" fmla="*/ 0 w 224"/>
                <a:gd name="T3" fmla="*/ 518 h 36"/>
                <a:gd name="T4" fmla="*/ 0 w 224"/>
                <a:gd name="T5" fmla="*/ 518 h 36"/>
                <a:gd name="T6" fmla="*/ 0 w 224"/>
                <a:gd name="T7" fmla="*/ 518 h 36"/>
                <a:gd name="T8" fmla="*/ 0 w 224"/>
                <a:gd name="T9" fmla="*/ 518 h 36"/>
                <a:gd name="T10" fmla="*/ 0 w 224"/>
                <a:gd name="T11" fmla="*/ 334 h 36"/>
                <a:gd name="T12" fmla="*/ 0 w 224"/>
                <a:gd name="T13" fmla="*/ 334 h 36"/>
                <a:gd name="T14" fmla="*/ 0 w 224"/>
                <a:gd name="T15" fmla="*/ 518 h 36"/>
                <a:gd name="T16" fmla="*/ 0 w 224"/>
                <a:gd name="T17" fmla="*/ 334 h 36"/>
                <a:gd name="T18" fmla="*/ 0 w 224"/>
                <a:gd name="T19" fmla="*/ 518 h 36"/>
                <a:gd name="T20" fmla="*/ 0 w 224"/>
                <a:gd name="T21" fmla="*/ 0 h 36"/>
                <a:gd name="T22" fmla="*/ 0 w 224"/>
                <a:gd name="T23" fmla="*/ 518 h 36"/>
                <a:gd name="T24" fmla="*/ 0 w 224"/>
                <a:gd name="T25" fmla="*/ 518 h 36"/>
                <a:gd name="T26" fmla="*/ 0 w 224"/>
                <a:gd name="T27" fmla="*/ 518 h 36"/>
                <a:gd name="T28" fmla="*/ 0 w 224"/>
                <a:gd name="T29" fmla="*/ 334 h 36"/>
                <a:gd name="T30" fmla="*/ 0 w 224"/>
                <a:gd name="T31" fmla="*/ 173 h 36"/>
                <a:gd name="T32" fmla="*/ 0 w 224"/>
                <a:gd name="T33" fmla="*/ 334 h 36"/>
                <a:gd name="T34" fmla="*/ 0 w 224"/>
                <a:gd name="T35" fmla="*/ 173 h 36"/>
                <a:gd name="T36" fmla="*/ 0 w 224"/>
                <a:gd name="T37" fmla="*/ 334 h 36"/>
                <a:gd name="T38" fmla="*/ 0 w 224"/>
                <a:gd name="T39" fmla="*/ 173 h 36"/>
                <a:gd name="T40" fmla="*/ 0 w 224"/>
                <a:gd name="T41" fmla="*/ 0 h 36"/>
                <a:gd name="T42" fmla="*/ 0 w 224"/>
                <a:gd name="T43" fmla="*/ 173 h 36"/>
                <a:gd name="T44" fmla="*/ 0 w 224"/>
                <a:gd name="T45" fmla="*/ 334 h 36"/>
                <a:gd name="T46" fmla="*/ 0 w 224"/>
                <a:gd name="T47" fmla="*/ 518 h 36"/>
                <a:gd name="T48" fmla="*/ 0 w 224"/>
                <a:gd name="T49" fmla="*/ 334 h 36"/>
                <a:gd name="T50" fmla="*/ 0 w 224"/>
                <a:gd name="T51" fmla="*/ 334 h 36"/>
                <a:gd name="T52" fmla="*/ 0 w 224"/>
                <a:gd name="T53" fmla="*/ 173 h 36"/>
                <a:gd name="T54" fmla="*/ 0 w 224"/>
                <a:gd name="T55" fmla="*/ 518 h 36"/>
                <a:gd name="T56" fmla="*/ 0 w 224"/>
                <a:gd name="T57" fmla="*/ 518 h 36"/>
                <a:gd name="T58" fmla="*/ 0 w 224"/>
                <a:gd name="T59" fmla="*/ 518 h 36"/>
                <a:gd name="T60" fmla="*/ 0 w 224"/>
                <a:gd name="T61" fmla="*/ 334 h 36"/>
                <a:gd name="T62" fmla="*/ 0 w 224"/>
                <a:gd name="T63" fmla="*/ 334 h 36"/>
                <a:gd name="T64" fmla="*/ 0 w 224"/>
                <a:gd name="T65" fmla="*/ 5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4" h="36">
                  <a:moveTo>
                    <a:pt x="0" y="27"/>
                  </a:moveTo>
                  <a:lnTo>
                    <a:pt x="8" y="27"/>
                  </a:lnTo>
                  <a:lnTo>
                    <a:pt x="16" y="27"/>
                  </a:lnTo>
                  <a:lnTo>
                    <a:pt x="16" y="36"/>
                  </a:lnTo>
                  <a:lnTo>
                    <a:pt x="24" y="27"/>
                  </a:lnTo>
                  <a:lnTo>
                    <a:pt x="24" y="36"/>
                  </a:lnTo>
                  <a:lnTo>
                    <a:pt x="32" y="27"/>
                  </a:lnTo>
                  <a:lnTo>
                    <a:pt x="40" y="27"/>
                  </a:lnTo>
                  <a:lnTo>
                    <a:pt x="48" y="18"/>
                  </a:lnTo>
                  <a:lnTo>
                    <a:pt x="56" y="27"/>
                  </a:lnTo>
                  <a:lnTo>
                    <a:pt x="64" y="27"/>
                  </a:lnTo>
                  <a:lnTo>
                    <a:pt x="64" y="18"/>
                  </a:lnTo>
                  <a:lnTo>
                    <a:pt x="72" y="27"/>
                  </a:lnTo>
                  <a:lnTo>
                    <a:pt x="80" y="18"/>
                  </a:lnTo>
                  <a:lnTo>
                    <a:pt x="80" y="0"/>
                  </a:lnTo>
                  <a:lnTo>
                    <a:pt x="88" y="9"/>
                  </a:lnTo>
                  <a:lnTo>
                    <a:pt x="88" y="27"/>
                  </a:lnTo>
                  <a:lnTo>
                    <a:pt x="96" y="9"/>
                  </a:lnTo>
                  <a:lnTo>
                    <a:pt x="96" y="27"/>
                  </a:lnTo>
                  <a:lnTo>
                    <a:pt x="104" y="27"/>
                  </a:lnTo>
                  <a:lnTo>
                    <a:pt x="112" y="18"/>
                  </a:lnTo>
                  <a:lnTo>
                    <a:pt x="120" y="9"/>
                  </a:lnTo>
                  <a:lnTo>
                    <a:pt x="120" y="18"/>
                  </a:lnTo>
                  <a:lnTo>
                    <a:pt x="128" y="18"/>
                  </a:lnTo>
                  <a:lnTo>
                    <a:pt x="136" y="9"/>
                  </a:lnTo>
                  <a:lnTo>
                    <a:pt x="136" y="18"/>
                  </a:lnTo>
                  <a:lnTo>
                    <a:pt x="144" y="18"/>
                  </a:lnTo>
                  <a:lnTo>
                    <a:pt x="144" y="9"/>
                  </a:lnTo>
                  <a:lnTo>
                    <a:pt x="152" y="9"/>
                  </a:lnTo>
                  <a:lnTo>
                    <a:pt x="160" y="0"/>
                  </a:lnTo>
                  <a:lnTo>
                    <a:pt x="160" y="27"/>
                  </a:lnTo>
                  <a:lnTo>
                    <a:pt x="168" y="9"/>
                  </a:lnTo>
                  <a:lnTo>
                    <a:pt x="176" y="18"/>
                  </a:lnTo>
                  <a:lnTo>
                    <a:pt x="176" y="9"/>
                  </a:lnTo>
                  <a:lnTo>
                    <a:pt x="184" y="27"/>
                  </a:lnTo>
                  <a:lnTo>
                    <a:pt x="184" y="0"/>
                  </a:lnTo>
                  <a:lnTo>
                    <a:pt x="192" y="18"/>
                  </a:lnTo>
                  <a:lnTo>
                    <a:pt x="192" y="27"/>
                  </a:lnTo>
                  <a:lnTo>
                    <a:pt x="200" y="9"/>
                  </a:lnTo>
                  <a:lnTo>
                    <a:pt x="200" y="27"/>
                  </a:lnTo>
                  <a:lnTo>
                    <a:pt x="208" y="27"/>
                  </a:lnTo>
                  <a:lnTo>
                    <a:pt x="216" y="27"/>
                  </a:lnTo>
                  <a:lnTo>
                    <a:pt x="216" y="18"/>
                  </a:lnTo>
                  <a:lnTo>
                    <a:pt x="224" y="18"/>
                  </a:lnTo>
                  <a:lnTo>
                    <a:pt x="224" y="27"/>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5" name="Freeform 140"/>
            <p:cNvSpPr>
              <a:spLocks/>
            </p:cNvSpPr>
            <p:nvPr/>
          </p:nvSpPr>
          <p:spPr bwMode="auto">
            <a:xfrm>
              <a:off x="3275" y="2940"/>
              <a:ext cx="386" cy="135"/>
            </a:xfrm>
            <a:custGeom>
              <a:avLst/>
              <a:gdLst>
                <a:gd name="T0" fmla="*/ 47548774 w 88"/>
                <a:gd name="T1" fmla="*/ 2147483647 h 12"/>
                <a:gd name="T2" fmla="*/ 102784422 w 88"/>
                <a:gd name="T3" fmla="*/ 2147483647 h 12"/>
                <a:gd name="T4" fmla="*/ 208566213 w 88"/>
                <a:gd name="T5" fmla="*/ 2147483647 h 12"/>
                <a:gd name="T6" fmla="*/ 255431210 w 88"/>
                <a:gd name="T7" fmla="*/ 2147483647 h 12"/>
                <a:gd name="T8" fmla="*/ 358905638 w 88"/>
                <a:gd name="T9" fmla="*/ 2147483647 h 12"/>
                <a:gd name="T10" fmla="*/ 509082873 w 88"/>
                <a:gd name="T11" fmla="*/ 2147483647 h 12"/>
                <a:gd name="T12" fmla="*/ 611865426 w 88"/>
                <a:gd name="T13" fmla="*/ 2147483647 h 12"/>
                <a:gd name="T14" fmla="*/ 706836370 w 88"/>
                <a:gd name="T15" fmla="*/ 2147483647 h 12"/>
                <a:gd name="T16" fmla="*/ 809627043 w 88"/>
                <a:gd name="T17" fmla="*/ 2147483647 h 12"/>
                <a:gd name="T18" fmla="*/ 914847252 w 88"/>
                <a:gd name="T19" fmla="*/ 2147483647 h 12"/>
                <a:gd name="T20" fmla="*/ 1017629731 w 88"/>
                <a:gd name="T21" fmla="*/ 2147483647 h 12"/>
                <a:gd name="T22" fmla="*/ 1120414171 w 88"/>
                <a:gd name="T23" fmla="*/ 2147483647 h 12"/>
                <a:gd name="T24" fmla="*/ 1273746140 w 88"/>
                <a:gd name="T25" fmla="*/ 2147483647 h 12"/>
                <a:gd name="T26" fmla="*/ 1365724444 w 88"/>
                <a:gd name="T27" fmla="*/ 2147483647 h 12"/>
                <a:gd name="T28" fmla="*/ 1526712604 w 88"/>
                <a:gd name="T29" fmla="*/ 2147483647 h 12"/>
                <a:gd name="T30" fmla="*/ 1618684328 w 88"/>
                <a:gd name="T31" fmla="*/ 2147483647 h 12"/>
                <a:gd name="T32" fmla="*/ 1724474204 w 88"/>
                <a:gd name="T33" fmla="*/ 2147483647 h 12"/>
                <a:gd name="T34" fmla="*/ 1874806970 w 88"/>
                <a:gd name="T35" fmla="*/ 2147483647 h 12"/>
                <a:gd name="T36" fmla="*/ 1977591392 w 88"/>
                <a:gd name="T37" fmla="*/ 2147483647 h 12"/>
                <a:gd name="T38" fmla="*/ 2082809755 w 88"/>
                <a:gd name="T39" fmla="*/ 2147483647 h 12"/>
                <a:gd name="T40" fmla="*/ 2147483647 w 88"/>
                <a:gd name="T41" fmla="*/ 2147483647 h 12"/>
                <a:gd name="T42" fmla="*/ 2147483647 w 88"/>
                <a:gd name="T43" fmla="*/ 2147483647 h 12"/>
                <a:gd name="T44" fmla="*/ 2147483647 w 88"/>
                <a:gd name="T45" fmla="*/ 2147483647 h 12"/>
                <a:gd name="T46" fmla="*/ 2147483647 w 88"/>
                <a:gd name="T47" fmla="*/ 2147483647 h 12"/>
                <a:gd name="T48" fmla="*/ 2147483647 w 88"/>
                <a:gd name="T49" fmla="*/ 2147483647 h 12"/>
                <a:gd name="T50" fmla="*/ 2147483647 w 88"/>
                <a:gd name="T51" fmla="*/ 2147483647 h 12"/>
                <a:gd name="T52" fmla="*/ 2147483647 w 88"/>
                <a:gd name="T53" fmla="*/ 2147483647 h 12"/>
                <a:gd name="T54" fmla="*/ 2147483647 w 88"/>
                <a:gd name="T55" fmla="*/ 2147483647 h 12"/>
                <a:gd name="T56" fmla="*/ 2147483647 w 88"/>
                <a:gd name="T57" fmla="*/ 2147483647 h 12"/>
                <a:gd name="T58" fmla="*/ 2147483647 w 88"/>
                <a:gd name="T59" fmla="*/ 2147483647 h 12"/>
                <a:gd name="T60" fmla="*/ 2147483647 w 88"/>
                <a:gd name="T61" fmla="*/ 2147483647 h 12"/>
                <a:gd name="T62" fmla="*/ 2147483647 w 88"/>
                <a:gd name="T63" fmla="*/ 2147483647 h 12"/>
                <a:gd name="T64" fmla="*/ 2147483647 w 88"/>
                <a:gd name="T65" fmla="*/ 2147483647 h 12"/>
                <a:gd name="T66" fmla="*/ 2147483647 w 88"/>
                <a:gd name="T67" fmla="*/ 2147483647 h 12"/>
                <a:gd name="T68" fmla="*/ 2147483647 w 88"/>
                <a:gd name="T69" fmla="*/ 2147483647 h 12"/>
                <a:gd name="T70" fmla="*/ 2147483647 w 88"/>
                <a:gd name="T71" fmla="*/ 2147483647 h 12"/>
                <a:gd name="T72" fmla="*/ 2147483647 w 88"/>
                <a:gd name="T73" fmla="*/ 2147483647 h 12"/>
                <a:gd name="T74" fmla="*/ 2147483647 w 88"/>
                <a:gd name="T75" fmla="*/ 2147483647 h 12"/>
                <a:gd name="T76" fmla="*/ 2147483647 w 88"/>
                <a:gd name="T77" fmla="*/ 2147483647 h 12"/>
                <a:gd name="T78" fmla="*/ 2147483647 w 88"/>
                <a:gd name="T79" fmla="*/ 2147483647 h 12"/>
                <a:gd name="T80" fmla="*/ 2147483647 w 88"/>
                <a:gd name="T81" fmla="*/ 2147483647 h 12"/>
                <a:gd name="T82" fmla="*/ 2147483647 w 88"/>
                <a:gd name="T83" fmla="*/ 2147483647 h 12"/>
                <a:gd name="T84" fmla="*/ 2147483647 w 88"/>
                <a:gd name="T85" fmla="*/ 2147483647 h 12"/>
                <a:gd name="T86" fmla="*/ 2147483647 w 88"/>
                <a:gd name="T87" fmla="*/ 2147483647 h 12"/>
                <a:gd name="T88" fmla="*/ 2147483647 w 88"/>
                <a:gd name="T89" fmla="*/ 2147483647 h 12"/>
                <a:gd name="T90" fmla="*/ 2147483647 w 88"/>
                <a:gd name="T91" fmla="*/ 2147483647 h 12"/>
                <a:gd name="T92" fmla="*/ 2147483647 w 88"/>
                <a:gd name="T93" fmla="*/ 2147483647 h 12"/>
                <a:gd name="T94" fmla="*/ 2147483647 w 88"/>
                <a:gd name="T95" fmla="*/ 2147483647 h 12"/>
                <a:gd name="T96" fmla="*/ 2147483647 w 88"/>
                <a:gd name="T97" fmla="*/ 2147483647 h 12"/>
                <a:gd name="T98" fmla="*/ 2147483647 w 88"/>
                <a:gd name="T99" fmla="*/ 2147483647 h 12"/>
                <a:gd name="T100" fmla="*/ 2147483647 w 88"/>
                <a:gd name="T101" fmla="*/ 2147483647 h 12"/>
                <a:gd name="T102" fmla="*/ 2147483647 w 88"/>
                <a:gd name="T103" fmla="*/ 2147483647 h 12"/>
                <a:gd name="T104" fmla="*/ 2147483647 w 88"/>
                <a:gd name="T105" fmla="*/ 2147483647 h 12"/>
                <a:gd name="T106" fmla="*/ 2147483647 w 88"/>
                <a:gd name="T107" fmla="*/ 2147483647 h 12"/>
                <a:gd name="T108" fmla="*/ 2147483647 w 88"/>
                <a:gd name="T109" fmla="*/ 2147483647 h 12"/>
                <a:gd name="T110" fmla="*/ 2147483647 w 88"/>
                <a:gd name="T111" fmla="*/ 2147483647 h 12"/>
                <a:gd name="T112" fmla="*/ 2147483647 w 88"/>
                <a:gd name="T113" fmla="*/ 2147483647 h 12"/>
                <a:gd name="T114" fmla="*/ 2147483647 w 88"/>
                <a:gd name="T115" fmla="*/ 2147483647 h 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8" h="12">
                  <a:moveTo>
                    <a:pt x="0" y="0"/>
                  </a:moveTo>
                  <a:lnTo>
                    <a:pt x="0" y="0"/>
                  </a:lnTo>
                  <a:lnTo>
                    <a:pt x="1" y="2"/>
                  </a:lnTo>
                  <a:lnTo>
                    <a:pt x="1" y="3"/>
                  </a:lnTo>
                  <a:lnTo>
                    <a:pt x="1" y="5"/>
                  </a:lnTo>
                  <a:lnTo>
                    <a:pt x="2" y="4"/>
                  </a:lnTo>
                  <a:lnTo>
                    <a:pt x="2" y="5"/>
                  </a:lnTo>
                  <a:lnTo>
                    <a:pt x="3" y="7"/>
                  </a:lnTo>
                  <a:lnTo>
                    <a:pt x="3" y="8"/>
                  </a:lnTo>
                  <a:lnTo>
                    <a:pt x="3" y="9"/>
                  </a:lnTo>
                  <a:lnTo>
                    <a:pt x="3" y="8"/>
                  </a:lnTo>
                  <a:lnTo>
                    <a:pt x="4" y="8"/>
                  </a:lnTo>
                  <a:lnTo>
                    <a:pt x="4" y="7"/>
                  </a:lnTo>
                  <a:lnTo>
                    <a:pt x="4" y="8"/>
                  </a:lnTo>
                  <a:lnTo>
                    <a:pt x="4" y="10"/>
                  </a:lnTo>
                  <a:lnTo>
                    <a:pt x="4" y="8"/>
                  </a:lnTo>
                  <a:lnTo>
                    <a:pt x="5" y="10"/>
                  </a:lnTo>
                  <a:lnTo>
                    <a:pt x="6" y="10"/>
                  </a:lnTo>
                  <a:lnTo>
                    <a:pt x="6" y="9"/>
                  </a:lnTo>
                  <a:lnTo>
                    <a:pt x="7" y="10"/>
                  </a:lnTo>
                  <a:lnTo>
                    <a:pt x="7" y="12"/>
                  </a:lnTo>
                  <a:lnTo>
                    <a:pt x="8" y="12"/>
                  </a:lnTo>
                  <a:lnTo>
                    <a:pt x="8" y="8"/>
                  </a:lnTo>
                  <a:lnTo>
                    <a:pt x="9" y="11"/>
                  </a:lnTo>
                  <a:lnTo>
                    <a:pt x="10" y="10"/>
                  </a:lnTo>
                  <a:lnTo>
                    <a:pt x="11" y="10"/>
                  </a:lnTo>
                  <a:lnTo>
                    <a:pt x="12" y="10"/>
                  </a:lnTo>
                  <a:lnTo>
                    <a:pt x="12" y="12"/>
                  </a:lnTo>
                  <a:lnTo>
                    <a:pt x="13" y="10"/>
                  </a:lnTo>
                  <a:lnTo>
                    <a:pt x="13" y="11"/>
                  </a:lnTo>
                  <a:lnTo>
                    <a:pt x="14" y="10"/>
                  </a:lnTo>
                  <a:lnTo>
                    <a:pt x="15" y="11"/>
                  </a:lnTo>
                  <a:lnTo>
                    <a:pt x="15" y="10"/>
                  </a:lnTo>
                  <a:lnTo>
                    <a:pt x="15" y="11"/>
                  </a:lnTo>
                  <a:lnTo>
                    <a:pt x="15" y="10"/>
                  </a:lnTo>
                  <a:lnTo>
                    <a:pt x="16" y="11"/>
                  </a:lnTo>
                  <a:lnTo>
                    <a:pt x="16" y="10"/>
                  </a:lnTo>
                  <a:lnTo>
                    <a:pt x="17" y="12"/>
                  </a:lnTo>
                  <a:lnTo>
                    <a:pt x="17" y="10"/>
                  </a:lnTo>
                  <a:lnTo>
                    <a:pt x="18" y="10"/>
                  </a:lnTo>
                  <a:lnTo>
                    <a:pt x="19" y="10"/>
                  </a:lnTo>
                  <a:lnTo>
                    <a:pt x="20" y="11"/>
                  </a:lnTo>
                  <a:lnTo>
                    <a:pt x="21" y="11"/>
                  </a:lnTo>
                  <a:lnTo>
                    <a:pt x="21" y="10"/>
                  </a:lnTo>
                  <a:lnTo>
                    <a:pt x="21" y="11"/>
                  </a:lnTo>
                  <a:lnTo>
                    <a:pt x="22" y="12"/>
                  </a:lnTo>
                  <a:lnTo>
                    <a:pt x="22" y="11"/>
                  </a:lnTo>
                  <a:lnTo>
                    <a:pt x="23" y="11"/>
                  </a:lnTo>
                  <a:lnTo>
                    <a:pt x="23" y="10"/>
                  </a:lnTo>
                  <a:lnTo>
                    <a:pt x="24" y="10"/>
                  </a:lnTo>
                  <a:lnTo>
                    <a:pt x="24" y="11"/>
                  </a:lnTo>
                  <a:lnTo>
                    <a:pt x="25" y="10"/>
                  </a:lnTo>
                  <a:lnTo>
                    <a:pt x="26" y="12"/>
                  </a:lnTo>
                  <a:lnTo>
                    <a:pt x="26" y="11"/>
                  </a:lnTo>
                  <a:lnTo>
                    <a:pt x="27" y="10"/>
                  </a:lnTo>
                  <a:lnTo>
                    <a:pt x="28" y="11"/>
                  </a:lnTo>
                  <a:lnTo>
                    <a:pt x="28" y="10"/>
                  </a:lnTo>
                  <a:lnTo>
                    <a:pt x="29" y="10"/>
                  </a:lnTo>
                  <a:lnTo>
                    <a:pt x="30" y="10"/>
                  </a:lnTo>
                  <a:lnTo>
                    <a:pt x="30" y="12"/>
                  </a:lnTo>
                  <a:lnTo>
                    <a:pt x="31" y="10"/>
                  </a:lnTo>
                  <a:lnTo>
                    <a:pt x="31" y="11"/>
                  </a:lnTo>
                  <a:lnTo>
                    <a:pt x="32" y="10"/>
                  </a:lnTo>
                  <a:lnTo>
                    <a:pt x="33" y="10"/>
                  </a:lnTo>
                  <a:lnTo>
                    <a:pt x="33" y="9"/>
                  </a:lnTo>
                  <a:lnTo>
                    <a:pt x="34" y="11"/>
                  </a:lnTo>
                  <a:lnTo>
                    <a:pt x="34" y="10"/>
                  </a:lnTo>
                  <a:lnTo>
                    <a:pt x="35" y="10"/>
                  </a:lnTo>
                  <a:lnTo>
                    <a:pt x="36" y="10"/>
                  </a:lnTo>
                  <a:lnTo>
                    <a:pt x="37" y="11"/>
                  </a:lnTo>
                  <a:lnTo>
                    <a:pt x="37" y="10"/>
                  </a:lnTo>
                  <a:lnTo>
                    <a:pt x="38" y="11"/>
                  </a:lnTo>
                  <a:lnTo>
                    <a:pt x="38" y="10"/>
                  </a:lnTo>
                  <a:lnTo>
                    <a:pt x="39" y="10"/>
                  </a:lnTo>
                  <a:lnTo>
                    <a:pt x="39" y="11"/>
                  </a:lnTo>
                  <a:lnTo>
                    <a:pt x="40" y="9"/>
                  </a:lnTo>
                  <a:lnTo>
                    <a:pt x="40" y="10"/>
                  </a:lnTo>
                  <a:lnTo>
                    <a:pt x="41" y="10"/>
                  </a:lnTo>
                  <a:lnTo>
                    <a:pt x="42" y="10"/>
                  </a:lnTo>
                  <a:lnTo>
                    <a:pt x="43" y="11"/>
                  </a:lnTo>
                  <a:lnTo>
                    <a:pt x="43" y="10"/>
                  </a:lnTo>
                  <a:lnTo>
                    <a:pt x="44" y="10"/>
                  </a:lnTo>
                  <a:lnTo>
                    <a:pt x="44" y="11"/>
                  </a:lnTo>
                  <a:lnTo>
                    <a:pt x="44" y="10"/>
                  </a:lnTo>
                  <a:lnTo>
                    <a:pt x="45" y="10"/>
                  </a:lnTo>
                  <a:lnTo>
                    <a:pt x="46" y="12"/>
                  </a:lnTo>
                  <a:lnTo>
                    <a:pt x="46" y="10"/>
                  </a:lnTo>
                  <a:lnTo>
                    <a:pt x="47" y="11"/>
                  </a:lnTo>
                  <a:lnTo>
                    <a:pt x="47" y="9"/>
                  </a:lnTo>
                  <a:lnTo>
                    <a:pt x="47" y="10"/>
                  </a:lnTo>
                  <a:lnTo>
                    <a:pt x="47" y="11"/>
                  </a:lnTo>
                  <a:lnTo>
                    <a:pt x="48" y="10"/>
                  </a:lnTo>
                  <a:lnTo>
                    <a:pt x="48" y="11"/>
                  </a:lnTo>
                  <a:lnTo>
                    <a:pt x="48" y="10"/>
                  </a:lnTo>
                  <a:lnTo>
                    <a:pt x="49" y="10"/>
                  </a:lnTo>
                  <a:lnTo>
                    <a:pt x="49" y="9"/>
                  </a:lnTo>
                  <a:lnTo>
                    <a:pt x="49" y="11"/>
                  </a:lnTo>
                  <a:lnTo>
                    <a:pt x="50" y="10"/>
                  </a:lnTo>
                  <a:lnTo>
                    <a:pt x="50" y="11"/>
                  </a:lnTo>
                  <a:lnTo>
                    <a:pt x="51" y="10"/>
                  </a:lnTo>
                  <a:lnTo>
                    <a:pt x="52" y="10"/>
                  </a:lnTo>
                  <a:lnTo>
                    <a:pt x="52" y="9"/>
                  </a:lnTo>
                  <a:lnTo>
                    <a:pt x="52" y="10"/>
                  </a:lnTo>
                  <a:lnTo>
                    <a:pt x="53" y="10"/>
                  </a:lnTo>
                  <a:lnTo>
                    <a:pt x="53" y="9"/>
                  </a:lnTo>
                  <a:lnTo>
                    <a:pt x="53" y="10"/>
                  </a:lnTo>
                  <a:lnTo>
                    <a:pt x="54" y="10"/>
                  </a:lnTo>
                  <a:lnTo>
                    <a:pt x="54" y="11"/>
                  </a:lnTo>
                  <a:lnTo>
                    <a:pt x="54" y="9"/>
                  </a:lnTo>
                  <a:lnTo>
                    <a:pt x="55" y="11"/>
                  </a:lnTo>
                  <a:lnTo>
                    <a:pt x="55" y="10"/>
                  </a:lnTo>
                  <a:lnTo>
                    <a:pt x="56" y="10"/>
                  </a:lnTo>
                  <a:lnTo>
                    <a:pt x="56" y="11"/>
                  </a:lnTo>
                  <a:lnTo>
                    <a:pt x="56" y="10"/>
                  </a:lnTo>
                  <a:lnTo>
                    <a:pt x="57" y="10"/>
                  </a:lnTo>
                  <a:lnTo>
                    <a:pt x="57" y="9"/>
                  </a:lnTo>
                  <a:lnTo>
                    <a:pt x="58" y="10"/>
                  </a:lnTo>
                  <a:lnTo>
                    <a:pt x="58" y="9"/>
                  </a:lnTo>
                  <a:lnTo>
                    <a:pt x="58" y="11"/>
                  </a:lnTo>
                  <a:lnTo>
                    <a:pt x="59" y="10"/>
                  </a:lnTo>
                  <a:lnTo>
                    <a:pt x="59" y="11"/>
                  </a:lnTo>
                  <a:lnTo>
                    <a:pt x="60" y="10"/>
                  </a:lnTo>
                  <a:lnTo>
                    <a:pt x="61" y="10"/>
                  </a:lnTo>
                  <a:lnTo>
                    <a:pt x="61" y="9"/>
                  </a:lnTo>
                  <a:lnTo>
                    <a:pt x="61" y="10"/>
                  </a:lnTo>
                  <a:lnTo>
                    <a:pt x="62" y="10"/>
                  </a:lnTo>
                  <a:lnTo>
                    <a:pt x="62" y="9"/>
                  </a:lnTo>
                  <a:lnTo>
                    <a:pt x="62" y="11"/>
                  </a:lnTo>
                  <a:lnTo>
                    <a:pt x="62" y="10"/>
                  </a:lnTo>
                  <a:lnTo>
                    <a:pt x="63" y="9"/>
                  </a:lnTo>
                  <a:lnTo>
                    <a:pt x="63" y="10"/>
                  </a:lnTo>
                  <a:lnTo>
                    <a:pt x="64" y="10"/>
                  </a:lnTo>
                  <a:lnTo>
                    <a:pt x="64" y="9"/>
                  </a:lnTo>
                  <a:lnTo>
                    <a:pt x="64" y="10"/>
                  </a:lnTo>
                  <a:lnTo>
                    <a:pt x="65" y="10"/>
                  </a:lnTo>
                  <a:lnTo>
                    <a:pt x="66" y="10"/>
                  </a:lnTo>
                  <a:lnTo>
                    <a:pt x="66" y="9"/>
                  </a:lnTo>
                  <a:lnTo>
                    <a:pt x="67" y="10"/>
                  </a:lnTo>
                  <a:lnTo>
                    <a:pt x="67" y="9"/>
                  </a:lnTo>
                  <a:lnTo>
                    <a:pt x="67" y="10"/>
                  </a:lnTo>
                  <a:lnTo>
                    <a:pt x="68" y="10"/>
                  </a:lnTo>
                  <a:lnTo>
                    <a:pt x="69" y="10"/>
                  </a:lnTo>
                  <a:lnTo>
                    <a:pt x="69" y="8"/>
                  </a:lnTo>
                  <a:lnTo>
                    <a:pt x="69" y="10"/>
                  </a:lnTo>
                  <a:lnTo>
                    <a:pt x="70" y="10"/>
                  </a:lnTo>
                  <a:lnTo>
                    <a:pt x="70" y="9"/>
                  </a:lnTo>
                  <a:lnTo>
                    <a:pt x="70" y="11"/>
                  </a:lnTo>
                  <a:lnTo>
                    <a:pt x="71" y="10"/>
                  </a:lnTo>
                  <a:lnTo>
                    <a:pt x="71" y="9"/>
                  </a:lnTo>
                  <a:lnTo>
                    <a:pt x="71" y="10"/>
                  </a:lnTo>
                  <a:lnTo>
                    <a:pt x="72" y="10"/>
                  </a:lnTo>
                  <a:lnTo>
                    <a:pt x="72" y="11"/>
                  </a:lnTo>
                  <a:lnTo>
                    <a:pt x="72" y="10"/>
                  </a:lnTo>
                  <a:lnTo>
                    <a:pt x="73" y="10"/>
                  </a:lnTo>
                  <a:lnTo>
                    <a:pt x="74" y="10"/>
                  </a:lnTo>
                  <a:lnTo>
                    <a:pt x="75" y="10"/>
                  </a:lnTo>
                  <a:lnTo>
                    <a:pt x="76" y="10"/>
                  </a:lnTo>
                  <a:lnTo>
                    <a:pt x="77" y="9"/>
                  </a:lnTo>
                  <a:lnTo>
                    <a:pt x="77" y="11"/>
                  </a:lnTo>
                  <a:lnTo>
                    <a:pt x="77" y="8"/>
                  </a:lnTo>
                  <a:lnTo>
                    <a:pt x="78" y="8"/>
                  </a:lnTo>
                  <a:lnTo>
                    <a:pt x="78" y="10"/>
                  </a:lnTo>
                  <a:lnTo>
                    <a:pt x="79" y="9"/>
                  </a:lnTo>
                  <a:lnTo>
                    <a:pt x="79" y="10"/>
                  </a:lnTo>
                  <a:lnTo>
                    <a:pt x="80" y="10"/>
                  </a:lnTo>
                  <a:lnTo>
                    <a:pt x="81" y="10"/>
                  </a:lnTo>
                  <a:lnTo>
                    <a:pt x="82" y="9"/>
                  </a:lnTo>
                  <a:lnTo>
                    <a:pt x="82" y="10"/>
                  </a:lnTo>
                  <a:lnTo>
                    <a:pt x="83" y="9"/>
                  </a:lnTo>
                  <a:lnTo>
                    <a:pt x="83" y="8"/>
                  </a:lnTo>
                  <a:lnTo>
                    <a:pt x="83" y="10"/>
                  </a:lnTo>
                  <a:lnTo>
                    <a:pt x="83" y="9"/>
                  </a:lnTo>
                  <a:lnTo>
                    <a:pt x="84" y="10"/>
                  </a:lnTo>
                  <a:lnTo>
                    <a:pt x="85" y="10"/>
                  </a:lnTo>
                  <a:lnTo>
                    <a:pt x="85" y="9"/>
                  </a:lnTo>
                  <a:lnTo>
                    <a:pt x="85" y="10"/>
                  </a:lnTo>
                  <a:lnTo>
                    <a:pt x="86" y="8"/>
                  </a:lnTo>
                  <a:lnTo>
                    <a:pt x="86" y="9"/>
                  </a:lnTo>
                  <a:lnTo>
                    <a:pt x="86" y="10"/>
                  </a:lnTo>
                  <a:lnTo>
                    <a:pt x="87" y="10"/>
                  </a:lnTo>
                  <a:lnTo>
                    <a:pt x="87" y="9"/>
                  </a:lnTo>
                  <a:lnTo>
                    <a:pt x="87" y="10"/>
                  </a:lnTo>
                  <a:lnTo>
                    <a:pt x="88" y="9"/>
                  </a:lnTo>
                  <a:lnTo>
                    <a:pt x="88" y="10"/>
                  </a:lnTo>
                  <a:lnTo>
                    <a:pt x="88"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293" name="Group 141"/>
          <p:cNvGrpSpPr>
            <a:grpSpLocks/>
          </p:cNvGrpSpPr>
          <p:nvPr/>
        </p:nvGrpSpPr>
        <p:grpSpPr bwMode="auto">
          <a:xfrm>
            <a:off x="4484688" y="5316538"/>
            <a:ext cx="771525" cy="328612"/>
            <a:chOff x="3182" y="2938"/>
            <a:chExt cx="486" cy="207"/>
          </a:xfrm>
        </p:grpSpPr>
        <p:sp>
          <p:nvSpPr>
            <p:cNvPr id="32862" name="Freeform 142"/>
            <p:cNvSpPr>
              <a:spLocks/>
            </p:cNvSpPr>
            <p:nvPr/>
          </p:nvSpPr>
          <p:spPr bwMode="auto">
            <a:xfrm>
              <a:off x="3182" y="2938"/>
              <a:ext cx="86" cy="9"/>
            </a:xfrm>
            <a:custGeom>
              <a:avLst/>
              <a:gdLst>
                <a:gd name="T0" fmla="*/ 0 w 261"/>
                <a:gd name="T1" fmla="*/ 140 h 7"/>
                <a:gd name="T2" fmla="*/ 0 w 261"/>
                <a:gd name="T3" fmla="*/ 140 h 7"/>
                <a:gd name="T4" fmla="*/ 0 w 261"/>
                <a:gd name="T5" fmla="*/ 140 h 7"/>
                <a:gd name="T6" fmla="*/ 0 w 261"/>
                <a:gd name="T7" fmla="*/ 59 h 7"/>
                <a:gd name="T8" fmla="*/ 0 w 261"/>
                <a:gd name="T9" fmla="*/ 140 h 7"/>
                <a:gd name="T10" fmla="*/ 0 w 261"/>
                <a:gd name="T11" fmla="*/ 140 h 7"/>
                <a:gd name="T12" fmla="*/ 0 w 261"/>
                <a:gd name="T13" fmla="*/ 140 h 7"/>
                <a:gd name="T14" fmla="*/ 0 w 261"/>
                <a:gd name="T15" fmla="*/ 59 h 7"/>
                <a:gd name="T16" fmla="*/ 0 w 261"/>
                <a:gd name="T17" fmla="*/ 59 h 7"/>
                <a:gd name="T18" fmla="*/ 0 w 261"/>
                <a:gd name="T19" fmla="*/ 140 h 7"/>
                <a:gd name="T20" fmla="*/ 0 w 261"/>
                <a:gd name="T21" fmla="*/ 140 h 7"/>
                <a:gd name="T22" fmla="*/ 0 w 261"/>
                <a:gd name="T23" fmla="*/ 140 h 7"/>
                <a:gd name="T24" fmla="*/ 0 w 261"/>
                <a:gd name="T25" fmla="*/ 140 h 7"/>
                <a:gd name="T26" fmla="*/ 0 w 261"/>
                <a:gd name="T27" fmla="*/ 140 h 7"/>
                <a:gd name="T28" fmla="*/ 0 w 261"/>
                <a:gd name="T29" fmla="*/ 140 h 7"/>
                <a:gd name="T30" fmla="*/ 0 w 261"/>
                <a:gd name="T31" fmla="*/ 59 h 7"/>
                <a:gd name="T32" fmla="*/ 0 w 261"/>
                <a:gd name="T33" fmla="*/ 59 h 7"/>
                <a:gd name="T34" fmla="*/ 0 w 261"/>
                <a:gd name="T35" fmla="*/ 140 h 7"/>
                <a:gd name="T36" fmla="*/ 0 w 261"/>
                <a:gd name="T37" fmla="*/ 140 h 7"/>
                <a:gd name="T38" fmla="*/ 0 w 261"/>
                <a:gd name="T39" fmla="*/ 0 h 7"/>
                <a:gd name="T40" fmla="*/ 0 w 261"/>
                <a:gd name="T41" fmla="*/ 140 h 7"/>
                <a:gd name="T42" fmla="*/ 0 w 261"/>
                <a:gd name="T43" fmla="*/ 140 h 7"/>
                <a:gd name="T44" fmla="*/ 0 w 261"/>
                <a:gd name="T45" fmla="*/ 59 h 7"/>
                <a:gd name="T46" fmla="*/ 0 w 261"/>
                <a:gd name="T47" fmla="*/ 59 h 7"/>
                <a:gd name="T48" fmla="*/ 0 w 261"/>
                <a:gd name="T49" fmla="*/ 140 h 7"/>
                <a:gd name="T50" fmla="*/ 0 w 261"/>
                <a:gd name="T51" fmla="*/ 59 h 7"/>
                <a:gd name="T52" fmla="*/ 0 w 261"/>
                <a:gd name="T53" fmla="*/ 59 h 7"/>
                <a:gd name="T54" fmla="*/ 0 w 261"/>
                <a:gd name="T55" fmla="*/ 59 h 7"/>
                <a:gd name="T56" fmla="*/ 0 w 261"/>
                <a:gd name="T57" fmla="*/ 140 h 7"/>
                <a:gd name="T58" fmla="*/ 0 w 261"/>
                <a:gd name="T59" fmla="*/ 0 h 7"/>
                <a:gd name="T60" fmla="*/ 0 w 261"/>
                <a:gd name="T61" fmla="*/ 140 h 7"/>
                <a:gd name="T62" fmla="*/ 0 w 261"/>
                <a:gd name="T63" fmla="*/ 59 h 7"/>
                <a:gd name="T64" fmla="*/ 0 w 261"/>
                <a:gd name="T65" fmla="*/ 0 h 7"/>
                <a:gd name="T66" fmla="*/ 0 w 261"/>
                <a:gd name="T67" fmla="*/ 140 h 7"/>
                <a:gd name="T68" fmla="*/ 0 w 261"/>
                <a:gd name="T69" fmla="*/ 59 h 7"/>
                <a:gd name="T70" fmla="*/ 0 w 261"/>
                <a:gd name="T71" fmla="*/ 140 h 7"/>
                <a:gd name="T72" fmla="*/ 0 w 261"/>
                <a:gd name="T73" fmla="*/ 59 h 7"/>
                <a:gd name="T74" fmla="*/ 0 w 261"/>
                <a:gd name="T75" fmla="*/ 0 h 7"/>
                <a:gd name="T76" fmla="*/ 0 w 261"/>
                <a:gd name="T77" fmla="*/ 59 h 7"/>
                <a:gd name="T78" fmla="*/ 0 w 261"/>
                <a:gd name="T79" fmla="*/ 0 h 7"/>
                <a:gd name="T80" fmla="*/ 0 w 261"/>
                <a:gd name="T81" fmla="*/ 0 h 7"/>
                <a:gd name="T82" fmla="*/ 0 w 261"/>
                <a:gd name="T83" fmla="*/ 59 h 7"/>
                <a:gd name="T84" fmla="*/ 0 w 261"/>
                <a:gd name="T85" fmla="*/ 0 h 7"/>
                <a:gd name="T86" fmla="*/ 0 w 261"/>
                <a:gd name="T87" fmla="*/ 140 h 7"/>
                <a:gd name="T88" fmla="*/ 0 w 261"/>
                <a:gd name="T89" fmla="*/ 140 h 7"/>
                <a:gd name="T90" fmla="*/ 0 w 261"/>
                <a:gd name="T91" fmla="*/ 59 h 7"/>
                <a:gd name="T92" fmla="*/ 0 w 261"/>
                <a:gd name="T93" fmla="*/ 140 h 7"/>
                <a:gd name="T94" fmla="*/ 0 w 261"/>
                <a:gd name="T95" fmla="*/ 140 h 7"/>
                <a:gd name="T96" fmla="*/ 0 w 261"/>
                <a:gd name="T97" fmla="*/ 59 h 7"/>
                <a:gd name="T98" fmla="*/ 0 w 261"/>
                <a:gd name="T99" fmla="*/ 140 h 7"/>
                <a:gd name="T100" fmla="*/ 0 w 261"/>
                <a:gd name="T101" fmla="*/ 59 h 7"/>
                <a:gd name="T102" fmla="*/ 0 w 261"/>
                <a:gd name="T103" fmla="*/ 59 h 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61" h="7">
                  <a:moveTo>
                    <a:pt x="0" y="7"/>
                  </a:moveTo>
                  <a:lnTo>
                    <a:pt x="0" y="7"/>
                  </a:lnTo>
                  <a:lnTo>
                    <a:pt x="0" y="0"/>
                  </a:lnTo>
                  <a:lnTo>
                    <a:pt x="0" y="3"/>
                  </a:lnTo>
                  <a:lnTo>
                    <a:pt x="15" y="7"/>
                  </a:lnTo>
                  <a:lnTo>
                    <a:pt x="15" y="3"/>
                  </a:lnTo>
                  <a:lnTo>
                    <a:pt x="15" y="7"/>
                  </a:lnTo>
                  <a:lnTo>
                    <a:pt x="27" y="7"/>
                  </a:lnTo>
                  <a:lnTo>
                    <a:pt x="27" y="3"/>
                  </a:lnTo>
                  <a:lnTo>
                    <a:pt x="27" y="7"/>
                  </a:lnTo>
                  <a:lnTo>
                    <a:pt x="27" y="3"/>
                  </a:lnTo>
                  <a:lnTo>
                    <a:pt x="27" y="7"/>
                  </a:lnTo>
                  <a:lnTo>
                    <a:pt x="40" y="3"/>
                  </a:lnTo>
                  <a:lnTo>
                    <a:pt x="40" y="7"/>
                  </a:lnTo>
                  <a:lnTo>
                    <a:pt x="40" y="3"/>
                  </a:lnTo>
                  <a:lnTo>
                    <a:pt x="40" y="7"/>
                  </a:lnTo>
                  <a:lnTo>
                    <a:pt x="53" y="7"/>
                  </a:lnTo>
                  <a:lnTo>
                    <a:pt x="53" y="3"/>
                  </a:lnTo>
                  <a:lnTo>
                    <a:pt x="53" y="7"/>
                  </a:lnTo>
                  <a:lnTo>
                    <a:pt x="66" y="3"/>
                  </a:lnTo>
                  <a:lnTo>
                    <a:pt x="66" y="7"/>
                  </a:lnTo>
                  <a:lnTo>
                    <a:pt x="66" y="3"/>
                  </a:lnTo>
                  <a:lnTo>
                    <a:pt x="66" y="7"/>
                  </a:lnTo>
                  <a:lnTo>
                    <a:pt x="66" y="3"/>
                  </a:lnTo>
                  <a:lnTo>
                    <a:pt x="78" y="3"/>
                  </a:lnTo>
                  <a:lnTo>
                    <a:pt x="78" y="7"/>
                  </a:lnTo>
                  <a:lnTo>
                    <a:pt x="78" y="3"/>
                  </a:lnTo>
                  <a:lnTo>
                    <a:pt x="78" y="7"/>
                  </a:lnTo>
                  <a:lnTo>
                    <a:pt x="78" y="3"/>
                  </a:lnTo>
                  <a:lnTo>
                    <a:pt x="78" y="7"/>
                  </a:lnTo>
                  <a:lnTo>
                    <a:pt x="91" y="7"/>
                  </a:lnTo>
                  <a:lnTo>
                    <a:pt x="91" y="3"/>
                  </a:lnTo>
                  <a:lnTo>
                    <a:pt x="91" y="0"/>
                  </a:lnTo>
                  <a:lnTo>
                    <a:pt x="91" y="7"/>
                  </a:lnTo>
                  <a:lnTo>
                    <a:pt x="105" y="7"/>
                  </a:lnTo>
                  <a:lnTo>
                    <a:pt x="105" y="3"/>
                  </a:lnTo>
                  <a:lnTo>
                    <a:pt x="105" y="7"/>
                  </a:lnTo>
                  <a:lnTo>
                    <a:pt x="105" y="3"/>
                  </a:lnTo>
                  <a:lnTo>
                    <a:pt x="118" y="7"/>
                  </a:lnTo>
                  <a:lnTo>
                    <a:pt x="118" y="3"/>
                  </a:lnTo>
                  <a:lnTo>
                    <a:pt x="118" y="7"/>
                  </a:lnTo>
                  <a:lnTo>
                    <a:pt x="118" y="3"/>
                  </a:lnTo>
                  <a:lnTo>
                    <a:pt x="118" y="7"/>
                  </a:lnTo>
                  <a:lnTo>
                    <a:pt x="118" y="3"/>
                  </a:lnTo>
                  <a:lnTo>
                    <a:pt x="130" y="7"/>
                  </a:lnTo>
                  <a:lnTo>
                    <a:pt x="130" y="3"/>
                  </a:lnTo>
                  <a:lnTo>
                    <a:pt x="130" y="0"/>
                  </a:lnTo>
                  <a:lnTo>
                    <a:pt x="130" y="3"/>
                  </a:lnTo>
                  <a:lnTo>
                    <a:pt x="130" y="7"/>
                  </a:lnTo>
                  <a:lnTo>
                    <a:pt x="145" y="7"/>
                  </a:lnTo>
                  <a:lnTo>
                    <a:pt x="145" y="3"/>
                  </a:lnTo>
                  <a:lnTo>
                    <a:pt x="145" y="0"/>
                  </a:lnTo>
                  <a:lnTo>
                    <a:pt x="145" y="3"/>
                  </a:lnTo>
                  <a:lnTo>
                    <a:pt x="145" y="7"/>
                  </a:lnTo>
                  <a:lnTo>
                    <a:pt x="157" y="7"/>
                  </a:lnTo>
                  <a:lnTo>
                    <a:pt x="157" y="3"/>
                  </a:lnTo>
                  <a:lnTo>
                    <a:pt x="157" y="0"/>
                  </a:lnTo>
                  <a:lnTo>
                    <a:pt x="157" y="3"/>
                  </a:lnTo>
                  <a:lnTo>
                    <a:pt x="157" y="0"/>
                  </a:lnTo>
                  <a:lnTo>
                    <a:pt x="170" y="7"/>
                  </a:lnTo>
                  <a:lnTo>
                    <a:pt x="170" y="3"/>
                  </a:lnTo>
                  <a:lnTo>
                    <a:pt x="170" y="7"/>
                  </a:lnTo>
                  <a:lnTo>
                    <a:pt x="170" y="3"/>
                  </a:lnTo>
                  <a:lnTo>
                    <a:pt x="170" y="7"/>
                  </a:lnTo>
                  <a:lnTo>
                    <a:pt x="170" y="0"/>
                  </a:lnTo>
                  <a:lnTo>
                    <a:pt x="182" y="0"/>
                  </a:lnTo>
                  <a:lnTo>
                    <a:pt x="182" y="3"/>
                  </a:lnTo>
                  <a:lnTo>
                    <a:pt x="182" y="0"/>
                  </a:lnTo>
                  <a:lnTo>
                    <a:pt x="182" y="7"/>
                  </a:lnTo>
                  <a:lnTo>
                    <a:pt x="182" y="3"/>
                  </a:lnTo>
                  <a:lnTo>
                    <a:pt x="196" y="3"/>
                  </a:lnTo>
                  <a:lnTo>
                    <a:pt x="196" y="7"/>
                  </a:lnTo>
                  <a:lnTo>
                    <a:pt x="196" y="0"/>
                  </a:lnTo>
                  <a:lnTo>
                    <a:pt x="196" y="3"/>
                  </a:lnTo>
                  <a:lnTo>
                    <a:pt x="196" y="0"/>
                  </a:lnTo>
                  <a:lnTo>
                    <a:pt x="196" y="3"/>
                  </a:lnTo>
                  <a:lnTo>
                    <a:pt x="209" y="3"/>
                  </a:lnTo>
                  <a:lnTo>
                    <a:pt x="209" y="0"/>
                  </a:lnTo>
                  <a:lnTo>
                    <a:pt x="209" y="3"/>
                  </a:lnTo>
                  <a:lnTo>
                    <a:pt x="209" y="0"/>
                  </a:lnTo>
                  <a:lnTo>
                    <a:pt x="209" y="3"/>
                  </a:lnTo>
                  <a:lnTo>
                    <a:pt x="209" y="7"/>
                  </a:lnTo>
                  <a:lnTo>
                    <a:pt x="222" y="0"/>
                  </a:lnTo>
                  <a:lnTo>
                    <a:pt x="222" y="3"/>
                  </a:lnTo>
                  <a:lnTo>
                    <a:pt x="222" y="7"/>
                  </a:lnTo>
                  <a:lnTo>
                    <a:pt x="222" y="0"/>
                  </a:lnTo>
                  <a:lnTo>
                    <a:pt x="222" y="3"/>
                  </a:lnTo>
                  <a:lnTo>
                    <a:pt x="222" y="7"/>
                  </a:lnTo>
                  <a:lnTo>
                    <a:pt x="234" y="3"/>
                  </a:lnTo>
                  <a:lnTo>
                    <a:pt x="234" y="7"/>
                  </a:lnTo>
                  <a:lnTo>
                    <a:pt x="234" y="3"/>
                  </a:lnTo>
                  <a:lnTo>
                    <a:pt x="234" y="7"/>
                  </a:lnTo>
                  <a:lnTo>
                    <a:pt x="234" y="3"/>
                  </a:lnTo>
                  <a:lnTo>
                    <a:pt x="248" y="3"/>
                  </a:lnTo>
                  <a:lnTo>
                    <a:pt x="248" y="7"/>
                  </a:lnTo>
                  <a:lnTo>
                    <a:pt x="248" y="0"/>
                  </a:lnTo>
                  <a:lnTo>
                    <a:pt x="248" y="3"/>
                  </a:lnTo>
                  <a:lnTo>
                    <a:pt x="261" y="3"/>
                  </a:lnTo>
                  <a:lnTo>
                    <a:pt x="261" y="7"/>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3" name="Freeform 143"/>
            <p:cNvSpPr>
              <a:spLocks/>
            </p:cNvSpPr>
            <p:nvPr/>
          </p:nvSpPr>
          <p:spPr bwMode="auto">
            <a:xfrm>
              <a:off x="3269" y="2938"/>
              <a:ext cx="399" cy="207"/>
            </a:xfrm>
            <a:custGeom>
              <a:avLst/>
              <a:gdLst>
                <a:gd name="T0" fmla="*/ 4 w 445"/>
                <a:gd name="T1" fmla="*/ 1 h 340"/>
                <a:gd name="T2" fmla="*/ 7 w 445"/>
                <a:gd name="T3" fmla="*/ 1 h 340"/>
                <a:gd name="T4" fmla="*/ 9 w 445"/>
                <a:gd name="T5" fmla="*/ 1 h 340"/>
                <a:gd name="T6" fmla="*/ 9 w 445"/>
                <a:gd name="T7" fmla="*/ 1 h 340"/>
                <a:gd name="T8" fmla="*/ 11 w 445"/>
                <a:gd name="T9" fmla="*/ 1 h 340"/>
                <a:gd name="T10" fmla="*/ 11 w 445"/>
                <a:gd name="T11" fmla="*/ 1 h 340"/>
                <a:gd name="T12" fmla="*/ 13 w 445"/>
                <a:gd name="T13" fmla="*/ 1 h 340"/>
                <a:gd name="T14" fmla="*/ 16 w 445"/>
                <a:gd name="T15" fmla="*/ 1 h 340"/>
                <a:gd name="T16" fmla="*/ 16 w 445"/>
                <a:gd name="T17" fmla="*/ 1 h 340"/>
                <a:gd name="T18" fmla="*/ 18 w 445"/>
                <a:gd name="T19" fmla="*/ 1 h 340"/>
                <a:gd name="T20" fmla="*/ 20 w 445"/>
                <a:gd name="T21" fmla="*/ 1 h 340"/>
                <a:gd name="T22" fmla="*/ 20 w 445"/>
                <a:gd name="T23" fmla="*/ 1 h 340"/>
                <a:gd name="T24" fmla="*/ 22 w 445"/>
                <a:gd name="T25" fmla="*/ 1 h 340"/>
                <a:gd name="T26" fmla="*/ 24 w 445"/>
                <a:gd name="T27" fmla="*/ 1 h 340"/>
                <a:gd name="T28" fmla="*/ 24 w 445"/>
                <a:gd name="T29" fmla="*/ 1 h 340"/>
                <a:gd name="T30" fmla="*/ 27 w 445"/>
                <a:gd name="T31" fmla="*/ 1 h 340"/>
                <a:gd name="T32" fmla="*/ 28 w 445"/>
                <a:gd name="T33" fmla="*/ 1 h 340"/>
                <a:gd name="T34" fmla="*/ 28 w 445"/>
                <a:gd name="T35" fmla="*/ 1 h 340"/>
                <a:gd name="T36" fmla="*/ 31 w 445"/>
                <a:gd name="T37" fmla="*/ 1 h 340"/>
                <a:gd name="T38" fmla="*/ 34 w 445"/>
                <a:gd name="T39" fmla="*/ 1 h 340"/>
                <a:gd name="T40" fmla="*/ 34 w 445"/>
                <a:gd name="T41" fmla="*/ 1 h 340"/>
                <a:gd name="T42" fmla="*/ 35 w 445"/>
                <a:gd name="T43" fmla="*/ 1 h 340"/>
                <a:gd name="T44" fmla="*/ 35 w 445"/>
                <a:gd name="T45" fmla="*/ 1 h 340"/>
                <a:gd name="T46" fmla="*/ 38 w 445"/>
                <a:gd name="T47" fmla="*/ 1 h 340"/>
                <a:gd name="T48" fmla="*/ 40 w 445"/>
                <a:gd name="T49" fmla="*/ 1 h 340"/>
                <a:gd name="T50" fmla="*/ 40 w 445"/>
                <a:gd name="T51" fmla="*/ 1 h 340"/>
                <a:gd name="T52" fmla="*/ 43 w 445"/>
                <a:gd name="T53" fmla="*/ 1 h 340"/>
                <a:gd name="T54" fmla="*/ 44 w 445"/>
                <a:gd name="T55" fmla="*/ 1 h 340"/>
                <a:gd name="T56" fmla="*/ 44 w 445"/>
                <a:gd name="T57" fmla="*/ 1 h 340"/>
                <a:gd name="T58" fmla="*/ 47 w 445"/>
                <a:gd name="T59" fmla="*/ 1 h 340"/>
                <a:gd name="T60" fmla="*/ 48 w 445"/>
                <a:gd name="T61" fmla="*/ 1 h 340"/>
                <a:gd name="T62" fmla="*/ 53 w 445"/>
                <a:gd name="T63" fmla="*/ 1 h 340"/>
                <a:gd name="T64" fmla="*/ 56 w 445"/>
                <a:gd name="T65" fmla="*/ 1 h 340"/>
                <a:gd name="T66" fmla="*/ 58 w 445"/>
                <a:gd name="T67" fmla="*/ 1 h 340"/>
                <a:gd name="T68" fmla="*/ 63 w 445"/>
                <a:gd name="T69" fmla="*/ 1 h 340"/>
                <a:gd name="T70" fmla="*/ 65 w 445"/>
                <a:gd name="T71" fmla="*/ 1 h 340"/>
                <a:gd name="T72" fmla="*/ 66 w 445"/>
                <a:gd name="T73" fmla="*/ 1 h 340"/>
                <a:gd name="T74" fmla="*/ 69 w 445"/>
                <a:gd name="T75" fmla="*/ 1 h 340"/>
                <a:gd name="T76" fmla="*/ 74 w 445"/>
                <a:gd name="T77" fmla="*/ 1 h 340"/>
                <a:gd name="T78" fmla="*/ 75 w 445"/>
                <a:gd name="T79" fmla="*/ 1 h 340"/>
                <a:gd name="T80" fmla="*/ 78 w 445"/>
                <a:gd name="T81" fmla="*/ 1 h 340"/>
                <a:gd name="T82" fmla="*/ 82 w 445"/>
                <a:gd name="T83" fmla="*/ 1 h 340"/>
                <a:gd name="T84" fmla="*/ 84 w 445"/>
                <a:gd name="T85" fmla="*/ 1 h 340"/>
                <a:gd name="T86" fmla="*/ 87 w 445"/>
                <a:gd name="T87" fmla="*/ 1 h 340"/>
                <a:gd name="T88" fmla="*/ 89 w 445"/>
                <a:gd name="T89" fmla="*/ 1 h 340"/>
                <a:gd name="T90" fmla="*/ 91 w 445"/>
                <a:gd name="T91" fmla="*/ 1 h 340"/>
                <a:gd name="T92" fmla="*/ 96 w 445"/>
                <a:gd name="T93" fmla="*/ 1 h 340"/>
                <a:gd name="T94" fmla="*/ 98 w 445"/>
                <a:gd name="T95" fmla="*/ 1 h 340"/>
                <a:gd name="T96" fmla="*/ 100 w 445"/>
                <a:gd name="T97" fmla="*/ 1 h 340"/>
                <a:gd name="T98" fmla="*/ 104 w 445"/>
                <a:gd name="T99" fmla="*/ 1 h 340"/>
                <a:gd name="T100" fmla="*/ 107 w 445"/>
                <a:gd name="T101" fmla="*/ 1 h 340"/>
                <a:gd name="T102" fmla="*/ 109 w 445"/>
                <a:gd name="T103" fmla="*/ 1 h 340"/>
                <a:gd name="T104" fmla="*/ 111 w 445"/>
                <a:gd name="T105" fmla="*/ 1 h 340"/>
                <a:gd name="T106" fmla="*/ 115 w 445"/>
                <a:gd name="T107" fmla="*/ 1 h 340"/>
                <a:gd name="T108" fmla="*/ 118 w 445"/>
                <a:gd name="T109" fmla="*/ 1 h 3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45" h="340">
                  <a:moveTo>
                    <a:pt x="0" y="0"/>
                  </a:moveTo>
                  <a:cubicBezTo>
                    <a:pt x="1" y="14"/>
                    <a:pt x="6" y="100"/>
                    <a:pt x="7" y="125"/>
                  </a:cubicBezTo>
                  <a:lnTo>
                    <a:pt x="7" y="191"/>
                  </a:lnTo>
                  <a:lnTo>
                    <a:pt x="7" y="249"/>
                  </a:lnTo>
                  <a:lnTo>
                    <a:pt x="7" y="290"/>
                  </a:lnTo>
                  <a:lnTo>
                    <a:pt x="16" y="315"/>
                  </a:lnTo>
                  <a:lnTo>
                    <a:pt x="16" y="332"/>
                  </a:lnTo>
                  <a:lnTo>
                    <a:pt x="24" y="340"/>
                  </a:lnTo>
                  <a:lnTo>
                    <a:pt x="24" y="332"/>
                  </a:lnTo>
                  <a:lnTo>
                    <a:pt x="24" y="340"/>
                  </a:lnTo>
                  <a:lnTo>
                    <a:pt x="32" y="332"/>
                  </a:lnTo>
                  <a:lnTo>
                    <a:pt x="32" y="340"/>
                  </a:lnTo>
                  <a:lnTo>
                    <a:pt x="32" y="323"/>
                  </a:lnTo>
                  <a:lnTo>
                    <a:pt x="32" y="315"/>
                  </a:lnTo>
                  <a:lnTo>
                    <a:pt x="32" y="323"/>
                  </a:lnTo>
                  <a:lnTo>
                    <a:pt x="32" y="315"/>
                  </a:lnTo>
                  <a:lnTo>
                    <a:pt x="32" y="323"/>
                  </a:lnTo>
                  <a:lnTo>
                    <a:pt x="32" y="315"/>
                  </a:lnTo>
                  <a:lnTo>
                    <a:pt x="40" y="315"/>
                  </a:lnTo>
                  <a:lnTo>
                    <a:pt x="40" y="323"/>
                  </a:lnTo>
                  <a:lnTo>
                    <a:pt x="40" y="315"/>
                  </a:lnTo>
                  <a:lnTo>
                    <a:pt x="40" y="307"/>
                  </a:lnTo>
                  <a:lnTo>
                    <a:pt x="40" y="315"/>
                  </a:lnTo>
                  <a:lnTo>
                    <a:pt x="40" y="307"/>
                  </a:lnTo>
                  <a:lnTo>
                    <a:pt x="49" y="299"/>
                  </a:lnTo>
                  <a:lnTo>
                    <a:pt x="49" y="290"/>
                  </a:lnTo>
                  <a:lnTo>
                    <a:pt x="49" y="282"/>
                  </a:lnTo>
                  <a:lnTo>
                    <a:pt x="49" y="290"/>
                  </a:lnTo>
                  <a:lnTo>
                    <a:pt x="49" y="282"/>
                  </a:lnTo>
                  <a:lnTo>
                    <a:pt x="57" y="282"/>
                  </a:lnTo>
                  <a:lnTo>
                    <a:pt x="57" y="274"/>
                  </a:lnTo>
                  <a:lnTo>
                    <a:pt x="57" y="265"/>
                  </a:lnTo>
                  <a:lnTo>
                    <a:pt x="65" y="265"/>
                  </a:lnTo>
                  <a:lnTo>
                    <a:pt x="65" y="257"/>
                  </a:lnTo>
                  <a:lnTo>
                    <a:pt x="65" y="249"/>
                  </a:lnTo>
                  <a:lnTo>
                    <a:pt x="73" y="257"/>
                  </a:lnTo>
                  <a:lnTo>
                    <a:pt x="73" y="241"/>
                  </a:lnTo>
                  <a:lnTo>
                    <a:pt x="73" y="232"/>
                  </a:lnTo>
                  <a:lnTo>
                    <a:pt x="73" y="241"/>
                  </a:lnTo>
                  <a:lnTo>
                    <a:pt x="82" y="257"/>
                  </a:lnTo>
                  <a:lnTo>
                    <a:pt x="82" y="241"/>
                  </a:lnTo>
                  <a:lnTo>
                    <a:pt x="82" y="232"/>
                  </a:lnTo>
                  <a:lnTo>
                    <a:pt x="90" y="232"/>
                  </a:lnTo>
                  <a:lnTo>
                    <a:pt x="90" y="224"/>
                  </a:lnTo>
                  <a:lnTo>
                    <a:pt x="90" y="232"/>
                  </a:lnTo>
                  <a:lnTo>
                    <a:pt x="90" y="224"/>
                  </a:lnTo>
                  <a:lnTo>
                    <a:pt x="90" y="216"/>
                  </a:lnTo>
                  <a:lnTo>
                    <a:pt x="98" y="216"/>
                  </a:lnTo>
                  <a:lnTo>
                    <a:pt x="98" y="208"/>
                  </a:lnTo>
                  <a:lnTo>
                    <a:pt x="98" y="216"/>
                  </a:lnTo>
                  <a:lnTo>
                    <a:pt x="98" y="208"/>
                  </a:lnTo>
                  <a:lnTo>
                    <a:pt x="98" y="199"/>
                  </a:lnTo>
                  <a:lnTo>
                    <a:pt x="106" y="199"/>
                  </a:lnTo>
                  <a:lnTo>
                    <a:pt x="106" y="191"/>
                  </a:lnTo>
                  <a:lnTo>
                    <a:pt x="106" y="208"/>
                  </a:lnTo>
                  <a:lnTo>
                    <a:pt x="106" y="199"/>
                  </a:lnTo>
                  <a:lnTo>
                    <a:pt x="106" y="191"/>
                  </a:lnTo>
                  <a:lnTo>
                    <a:pt x="106" y="199"/>
                  </a:lnTo>
                  <a:lnTo>
                    <a:pt x="115" y="191"/>
                  </a:lnTo>
                  <a:lnTo>
                    <a:pt x="115" y="183"/>
                  </a:lnTo>
                  <a:lnTo>
                    <a:pt x="115" y="191"/>
                  </a:lnTo>
                  <a:lnTo>
                    <a:pt x="115" y="199"/>
                  </a:lnTo>
                  <a:lnTo>
                    <a:pt x="115" y="191"/>
                  </a:lnTo>
                  <a:lnTo>
                    <a:pt x="115" y="183"/>
                  </a:lnTo>
                  <a:lnTo>
                    <a:pt x="123" y="191"/>
                  </a:lnTo>
                  <a:lnTo>
                    <a:pt x="123" y="183"/>
                  </a:lnTo>
                  <a:lnTo>
                    <a:pt x="123" y="174"/>
                  </a:lnTo>
                  <a:lnTo>
                    <a:pt x="123" y="183"/>
                  </a:lnTo>
                  <a:lnTo>
                    <a:pt x="123" y="174"/>
                  </a:lnTo>
                  <a:lnTo>
                    <a:pt x="123" y="183"/>
                  </a:lnTo>
                  <a:lnTo>
                    <a:pt x="131" y="183"/>
                  </a:lnTo>
                  <a:lnTo>
                    <a:pt x="131" y="174"/>
                  </a:lnTo>
                  <a:lnTo>
                    <a:pt x="131" y="166"/>
                  </a:lnTo>
                  <a:lnTo>
                    <a:pt x="131" y="174"/>
                  </a:lnTo>
                  <a:lnTo>
                    <a:pt x="131" y="183"/>
                  </a:lnTo>
                  <a:lnTo>
                    <a:pt x="131" y="174"/>
                  </a:lnTo>
                  <a:lnTo>
                    <a:pt x="139" y="166"/>
                  </a:lnTo>
                  <a:lnTo>
                    <a:pt x="139" y="158"/>
                  </a:lnTo>
                  <a:lnTo>
                    <a:pt x="148" y="158"/>
                  </a:lnTo>
                  <a:lnTo>
                    <a:pt x="148" y="150"/>
                  </a:lnTo>
                  <a:lnTo>
                    <a:pt x="148" y="158"/>
                  </a:lnTo>
                  <a:lnTo>
                    <a:pt x="156" y="158"/>
                  </a:lnTo>
                  <a:lnTo>
                    <a:pt x="156" y="150"/>
                  </a:lnTo>
                  <a:lnTo>
                    <a:pt x="156" y="141"/>
                  </a:lnTo>
                  <a:lnTo>
                    <a:pt x="156" y="150"/>
                  </a:lnTo>
                  <a:lnTo>
                    <a:pt x="156" y="141"/>
                  </a:lnTo>
                  <a:lnTo>
                    <a:pt x="164" y="141"/>
                  </a:lnTo>
                  <a:lnTo>
                    <a:pt x="172" y="133"/>
                  </a:lnTo>
                  <a:lnTo>
                    <a:pt x="172" y="141"/>
                  </a:lnTo>
                  <a:lnTo>
                    <a:pt x="172" y="125"/>
                  </a:lnTo>
                  <a:lnTo>
                    <a:pt x="181" y="133"/>
                  </a:lnTo>
                  <a:lnTo>
                    <a:pt x="181" y="125"/>
                  </a:lnTo>
                  <a:lnTo>
                    <a:pt x="181" y="116"/>
                  </a:lnTo>
                  <a:lnTo>
                    <a:pt x="189" y="125"/>
                  </a:lnTo>
                  <a:lnTo>
                    <a:pt x="189" y="108"/>
                  </a:lnTo>
                  <a:lnTo>
                    <a:pt x="197" y="108"/>
                  </a:lnTo>
                  <a:lnTo>
                    <a:pt x="197" y="116"/>
                  </a:lnTo>
                  <a:lnTo>
                    <a:pt x="197" y="108"/>
                  </a:lnTo>
                  <a:lnTo>
                    <a:pt x="197" y="116"/>
                  </a:lnTo>
                  <a:lnTo>
                    <a:pt x="205" y="108"/>
                  </a:lnTo>
                  <a:lnTo>
                    <a:pt x="205" y="116"/>
                  </a:lnTo>
                  <a:lnTo>
                    <a:pt x="205" y="108"/>
                  </a:lnTo>
                  <a:lnTo>
                    <a:pt x="214" y="116"/>
                  </a:lnTo>
                  <a:lnTo>
                    <a:pt x="214" y="108"/>
                  </a:lnTo>
                  <a:lnTo>
                    <a:pt x="222" y="108"/>
                  </a:lnTo>
                  <a:lnTo>
                    <a:pt x="222" y="100"/>
                  </a:lnTo>
                  <a:lnTo>
                    <a:pt x="222" y="108"/>
                  </a:lnTo>
                  <a:lnTo>
                    <a:pt x="230" y="92"/>
                  </a:lnTo>
                  <a:lnTo>
                    <a:pt x="230" y="100"/>
                  </a:lnTo>
                  <a:lnTo>
                    <a:pt x="239" y="100"/>
                  </a:lnTo>
                  <a:lnTo>
                    <a:pt x="239" y="92"/>
                  </a:lnTo>
                  <a:lnTo>
                    <a:pt x="247" y="92"/>
                  </a:lnTo>
                  <a:lnTo>
                    <a:pt x="247" y="83"/>
                  </a:lnTo>
                  <a:lnTo>
                    <a:pt x="255" y="83"/>
                  </a:lnTo>
                  <a:lnTo>
                    <a:pt x="255" y="92"/>
                  </a:lnTo>
                  <a:lnTo>
                    <a:pt x="255" y="83"/>
                  </a:lnTo>
                  <a:lnTo>
                    <a:pt x="263" y="83"/>
                  </a:lnTo>
                  <a:lnTo>
                    <a:pt x="272" y="83"/>
                  </a:lnTo>
                  <a:lnTo>
                    <a:pt x="272" y="92"/>
                  </a:lnTo>
                  <a:lnTo>
                    <a:pt x="280" y="83"/>
                  </a:lnTo>
                  <a:lnTo>
                    <a:pt x="288" y="83"/>
                  </a:lnTo>
                  <a:lnTo>
                    <a:pt x="288" y="75"/>
                  </a:lnTo>
                  <a:lnTo>
                    <a:pt x="288" y="83"/>
                  </a:lnTo>
                  <a:lnTo>
                    <a:pt x="296" y="83"/>
                  </a:lnTo>
                  <a:lnTo>
                    <a:pt x="296" y="75"/>
                  </a:lnTo>
                  <a:lnTo>
                    <a:pt x="305" y="83"/>
                  </a:lnTo>
                  <a:lnTo>
                    <a:pt x="305" y="67"/>
                  </a:lnTo>
                  <a:lnTo>
                    <a:pt x="313" y="75"/>
                  </a:lnTo>
                  <a:lnTo>
                    <a:pt x="313" y="67"/>
                  </a:lnTo>
                  <a:lnTo>
                    <a:pt x="313" y="58"/>
                  </a:lnTo>
                  <a:lnTo>
                    <a:pt x="321" y="75"/>
                  </a:lnTo>
                  <a:lnTo>
                    <a:pt x="321" y="67"/>
                  </a:lnTo>
                  <a:lnTo>
                    <a:pt x="321" y="83"/>
                  </a:lnTo>
                  <a:lnTo>
                    <a:pt x="329" y="83"/>
                  </a:lnTo>
                  <a:lnTo>
                    <a:pt x="329" y="67"/>
                  </a:lnTo>
                  <a:lnTo>
                    <a:pt x="329" y="58"/>
                  </a:lnTo>
                  <a:lnTo>
                    <a:pt x="329" y="67"/>
                  </a:lnTo>
                  <a:lnTo>
                    <a:pt x="338" y="67"/>
                  </a:lnTo>
                  <a:lnTo>
                    <a:pt x="346" y="58"/>
                  </a:lnTo>
                  <a:lnTo>
                    <a:pt x="346" y="67"/>
                  </a:lnTo>
                  <a:lnTo>
                    <a:pt x="346" y="58"/>
                  </a:lnTo>
                  <a:lnTo>
                    <a:pt x="354" y="67"/>
                  </a:lnTo>
                  <a:lnTo>
                    <a:pt x="354" y="75"/>
                  </a:lnTo>
                  <a:lnTo>
                    <a:pt x="354" y="58"/>
                  </a:lnTo>
                  <a:lnTo>
                    <a:pt x="362" y="67"/>
                  </a:lnTo>
                  <a:lnTo>
                    <a:pt x="362" y="58"/>
                  </a:lnTo>
                  <a:lnTo>
                    <a:pt x="371" y="67"/>
                  </a:lnTo>
                  <a:lnTo>
                    <a:pt x="371" y="58"/>
                  </a:lnTo>
                  <a:lnTo>
                    <a:pt x="371" y="67"/>
                  </a:lnTo>
                  <a:lnTo>
                    <a:pt x="379" y="75"/>
                  </a:lnTo>
                  <a:lnTo>
                    <a:pt x="379" y="58"/>
                  </a:lnTo>
                  <a:lnTo>
                    <a:pt x="387" y="58"/>
                  </a:lnTo>
                  <a:lnTo>
                    <a:pt x="395" y="58"/>
                  </a:lnTo>
                  <a:lnTo>
                    <a:pt x="404" y="58"/>
                  </a:lnTo>
                  <a:lnTo>
                    <a:pt x="412" y="58"/>
                  </a:lnTo>
                  <a:lnTo>
                    <a:pt x="420" y="58"/>
                  </a:lnTo>
                  <a:lnTo>
                    <a:pt x="420" y="50"/>
                  </a:lnTo>
                  <a:lnTo>
                    <a:pt x="428" y="58"/>
                  </a:lnTo>
                  <a:lnTo>
                    <a:pt x="437" y="58"/>
                  </a:lnTo>
                  <a:lnTo>
                    <a:pt x="437" y="50"/>
                  </a:lnTo>
                  <a:lnTo>
                    <a:pt x="437" y="58"/>
                  </a:lnTo>
                  <a:lnTo>
                    <a:pt x="445" y="58"/>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89296" name="Text Box 144"/>
          <p:cNvSpPr txBox="1">
            <a:spLocks noChangeAspect="1" noChangeArrowheads="1"/>
          </p:cNvSpPr>
          <p:nvPr/>
        </p:nvSpPr>
        <p:spPr bwMode="auto">
          <a:xfrm>
            <a:off x="5562600" y="3065463"/>
            <a:ext cx="11144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lnSpc>
                <a:spcPct val="80000"/>
              </a:lnSpc>
            </a:pPr>
            <a:r>
              <a:rPr lang="en-US" sz="1600">
                <a:solidFill>
                  <a:srgbClr val="008000"/>
                </a:solidFill>
                <a:latin typeface="Arial Narrow" pitchFamily="34" charset="0"/>
              </a:rPr>
              <a:t>RBCs, “ubiquitous”</a:t>
            </a:r>
          </a:p>
        </p:txBody>
      </p:sp>
      <p:sp>
        <p:nvSpPr>
          <p:cNvPr id="689297" name="Text Box 145"/>
          <p:cNvSpPr txBox="1">
            <a:spLocks noChangeAspect="1" noChangeArrowheads="1"/>
          </p:cNvSpPr>
          <p:nvPr/>
        </p:nvSpPr>
        <p:spPr bwMode="auto">
          <a:xfrm>
            <a:off x="5578475" y="3878263"/>
            <a:ext cx="1471613"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lnSpc>
                <a:spcPct val="80000"/>
              </a:lnSpc>
            </a:pPr>
            <a:r>
              <a:rPr lang="en-US" sz="1600">
                <a:solidFill>
                  <a:srgbClr val="008000"/>
                </a:solidFill>
                <a:latin typeface="Arial Narrow" pitchFamily="34" charset="0"/>
              </a:rPr>
              <a:t>Astrocytic endfeet of BBB</a:t>
            </a:r>
          </a:p>
        </p:txBody>
      </p:sp>
      <p:sp>
        <p:nvSpPr>
          <p:cNvPr id="689298" name="Text Box 146"/>
          <p:cNvSpPr txBox="1">
            <a:spLocks noChangeAspect="1" noChangeArrowheads="1"/>
          </p:cNvSpPr>
          <p:nvPr/>
        </p:nvSpPr>
        <p:spPr bwMode="auto">
          <a:xfrm>
            <a:off x="5578475" y="4614863"/>
            <a:ext cx="995363"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lnSpc>
                <a:spcPct val="80000"/>
              </a:lnSpc>
            </a:pPr>
            <a:r>
              <a:rPr lang="en-US" sz="1600">
                <a:solidFill>
                  <a:srgbClr val="008000"/>
                </a:solidFill>
                <a:latin typeface="Arial Narrow" pitchFamily="34" charset="0"/>
              </a:rPr>
              <a:t>Alveolar type I cells</a:t>
            </a:r>
          </a:p>
        </p:txBody>
      </p:sp>
      <p:sp>
        <p:nvSpPr>
          <p:cNvPr id="689299" name="Text Box 147"/>
          <p:cNvSpPr txBox="1">
            <a:spLocks noChangeAspect="1" noChangeArrowheads="1"/>
          </p:cNvSpPr>
          <p:nvPr/>
        </p:nvSpPr>
        <p:spPr bwMode="auto">
          <a:xfrm>
            <a:off x="5578475" y="5214938"/>
            <a:ext cx="12144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lnSpc>
                <a:spcPct val="80000"/>
              </a:lnSpc>
            </a:pPr>
            <a:r>
              <a:rPr lang="en-US" sz="1600">
                <a:solidFill>
                  <a:srgbClr val="008000"/>
                </a:solidFill>
                <a:latin typeface="Arial Narrow" pitchFamily="34" charset="0"/>
              </a:rPr>
              <a:t>Bacterial Rh homolog</a:t>
            </a:r>
          </a:p>
        </p:txBody>
      </p:sp>
      <p:sp>
        <p:nvSpPr>
          <p:cNvPr id="689300" name="Text Box 148"/>
          <p:cNvSpPr txBox="1">
            <a:spLocks noChangeAspect="1" noChangeArrowheads="1"/>
          </p:cNvSpPr>
          <p:nvPr/>
        </p:nvSpPr>
        <p:spPr bwMode="auto">
          <a:xfrm>
            <a:off x="5578475" y="6067425"/>
            <a:ext cx="1604963" cy="287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lnSpc>
                <a:spcPct val="80000"/>
              </a:lnSpc>
            </a:pPr>
            <a:r>
              <a:rPr lang="en-US" sz="1600">
                <a:solidFill>
                  <a:srgbClr val="008000"/>
                </a:solidFill>
                <a:latin typeface="Arial Narrow" pitchFamily="34" charset="0"/>
              </a:rPr>
              <a:t>RBC Rh complex</a:t>
            </a:r>
          </a:p>
        </p:txBody>
      </p:sp>
      <p:grpSp>
        <p:nvGrpSpPr>
          <p:cNvPr id="689301" name="Group 149"/>
          <p:cNvGrpSpPr>
            <a:grpSpLocks/>
          </p:cNvGrpSpPr>
          <p:nvPr/>
        </p:nvGrpSpPr>
        <p:grpSpPr bwMode="auto">
          <a:xfrm>
            <a:off x="3368675" y="1993900"/>
            <a:ext cx="750888" cy="284163"/>
            <a:chOff x="2543" y="2316"/>
            <a:chExt cx="473" cy="121"/>
          </a:xfrm>
        </p:grpSpPr>
        <p:sp>
          <p:nvSpPr>
            <p:cNvPr id="32860" name="Freeform 150"/>
            <p:cNvSpPr>
              <a:spLocks/>
            </p:cNvSpPr>
            <p:nvPr/>
          </p:nvSpPr>
          <p:spPr bwMode="auto">
            <a:xfrm>
              <a:off x="2543" y="2417"/>
              <a:ext cx="100" cy="20"/>
            </a:xfrm>
            <a:custGeom>
              <a:avLst/>
              <a:gdLst>
                <a:gd name="T0" fmla="*/ 0 w 100"/>
                <a:gd name="T1" fmla="*/ 3 h 20"/>
                <a:gd name="T2" fmla="*/ 0 w 100"/>
                <a:gd name="T3" fmla="*/ 8 h 20"/>
                <a:gd name="T4" fmla="*/ 0 w 100"/>
                <a:gd name="T5" fmla="*/ 3 h 20"/>
                <a:gd name="T6" fmla="*/ 7 w 100"/>
                <a:gd name="T7" fmla="*/ 0 h 20"/>
                <a:gd name="T8" fmla="*/ 7 w 100"/>
                <a:gd name="T9" fmla="*/ 3 h 20"/>
                <a:gd name="T10" fmla="*/ 7 w 100"/>
                <a:gd name="T11" fmla="*/ 3 h 20"/>
                <a:gd name="T12" fmla="*/ 7 w 100"/>
                <a:gd name="T13" fmla="*/ 8 h 20"/>
                <a:gd name="T14" fmla="*/ 14 w 100"/>
                <a:gd name="T15" fmla="*/ 11 h 20"/>
                <a:gd name="T16" fmla="*/ 14 w 100"/>
                <a:gd name="T17" fmla="*/ 11 h 20"/>
                <a:gd name="T18" fmla="*/ 14 w 100"/>
                <a:gd name="T19" fmla="*/ 11 h 20"/>
                <a:gd name="T20" fmla="*/ 21 w 100"/>
                <a:gd name="T21" fmla="*/ 11 h 20"/>
                <a:gd name="T22" fmla="*/ 21 w 100"/>
                <a:gd name="T23" fmla="*/ 14 h 20"/>
                <a:gd name="T24" fmla="*/ 21 w 100"/>
                <a:gd name="T25" fmla="*/ 11 h 20"/>
                <a:gd name="T26" fmla="*/ 29 w 100"/>
                <a:gd name="T27" fmla="*/ 11 h 20"/>
                <a:gd name="T28" fmla="*/ 29 w 100"/>
                <a:gd name="T29" fmla="*/ 17 h 20"/>
                <a:gd name="T30" fmla="*/ 29 w 100"/>
                <a:gd name="T31" fmla="*/ 11 h 20"/>
                <a:gd name="T32" fmla="*/ 29 w 100"/>
                <a:gd name="T33" fmla="*/ 11 h 20"/>
                <a:gd name="T34" fmla="*/ 36 w 100"/>
                <a:gd name="T35" fmla="*/ 11 h 20"/>
                <a:gd name="T36" fmla="*/ 36 w 100"/>
                <a:gd name="T37" fmla="*/ 8 h 20"/>
                <a:gd name="T38" fmla="*/ 36 w 100"/>
                <a:gd name="T39" fmla="*/ 8 h 20"/>
                <a:gd name="T40" fmla="*/ 43 w 100"/>
                <a:gd name="T41" fmla="*/ 8 h 20"/>
                <a:gd name="T42" fmla="*/ 43 w 100"/>
                <a:gd name="T43" fmla="*/ 8 h 20"/>
                <a:gd name="T44" fmla="*/ 43 w 100"/>
                <a:gd name="T45" fmla="*/ 8 h 20"/>
                <a:gd name="T46" fmla="*/ 43 w 100"/>
                <a:gd name="T47" fmla="*/ 11 h 20"/>
                <a:gd name="T48" fmla="*/ 50 w 100"/>
                <a:gd name="T49" fmla="*/ 8 h 20"/>
                <a:gd name="T50" fmla="*/ 50 w 100"/>
                <a:gd name="T51" fmla="*/ 11 h 20"/>
                <a:gd name="T52" fmla="*/ 50 w 100"/>
                <a:gd name="T53" fmla="*/ 11 h 20"/>
                <a:gd name="T54" fmla="*/ 57 w 100"/>
                <a:gd name="T55" fmla="*/ 14 h 20"/>
                <a:gd name="T56" fmla="*/ 57 w 100"/>
                <a:gd name="T57" fmla="*/ 11 h 20"/>
                <a:gd name="T58" fmla="*/ 57 w 100"/>
                <a:gd name="T59" fmla="*/ 11 h 20"/>
                <a:gd name="T60" fmla="*/ 57 w 100"/>
                <a:gd name="T61" fmla="*/ 14 h 20"/>
                <a:gd name="T62" fmla="*/ 64 w 100"/>
                <a:gd name="T63" fmla="*/ 8 h 20"/>
                <a:gd name="T64" fmla="*/ 64 w 100"/>
                <a:gd name="T65" fmla="*/ 14 h 20"/>
                <a:gd name="T66" fmla="*/ 64 w 100"/>
                <a:gd name="T67" fmla="*/ 14 h 20"/>
                <a:gd name="T68" fmla="*/ 71 w 100"/>
                <a:gd name="T69" fmla="*/ 14 h 20"/>
                <a:gd name="T70" fmla="*/ 71 w 100"/>
                <a:gd name="T71" fmla="*/ 11 h 20"/>
                <a:gd name="T72" fmla="*/ 71 w 100"/>
                <a:gd name="T73" fmla="*/ 8 h 20"/>
                <a:gd name="T74" fmla="*/ 71 w 100"/>
                <a:gd name="T75" fmla="*/ 17 h 20"/>
                <a:gd name="T76" fmla="*/ 79 w 100"/>
                <a:gd name="T77" fmla="*/ 11 h 20"/>
                <a:gd name="T78" fmla="*/ 79 w 100"/>
                <a:gd name="T79" fmla="*/ 20 h 20"/>
                <a:gd name="T80" fmla="*/ 86 w 100"/>
                <a:gd name="T81" fmla="*/ 14 h 20"/>
                <a:gd name="T82" fmla="*/ 86 w 100"/>
                <a:gd name="T83" fmla="*/ 11 h 20"/>
                <a:gd name="T84" fmla="*/ 86 w 100"/>
                <a:gd name="T85" fmla="*/ 11 h 20"/>
                <a:gd name="T86" fmla="*/ 86 w 100"/>
                <a:gd name="T87" fmla="*/ 14 h 20"/>
                <a:gd name="T88" fmla="*/ 93 w 100"/>
                <a:gd name="T89" fmla="*/ 3 h 20"/>
                <a:gd name="T90" fmla="*/ 93 w 100"/>
                <a:gd name="T91" fmla="*/ 11 h 20"/>
                <a:gd name="T92" fmla="*/ 93 w 100"/>
                <a:gd name="T93" fmla="*/ 11 h 20"/>
                <a:gd name="T94" fmla="*/ 100 w 100"/>
                <a:gd name="T95" fmla="*/ 11 h 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0" h="20">
                  <a:moveTo>
                    <a:pt x="0" y="3"/>
                  </a:moveTo>
                  <a:lnTo>
                    <a:pt x="0" y="3"/>
                  </a:lnTo>
                  <a:lnTo>
                    <a:pt x="0" y="8"/>
                  </a:lnTo>
                  <a:lnTo>
                    <a:pt x="0" y="11"/>
                  </a:lnTo>
                  <a:lnTo>
                    <a:pt x="0" y="3"/>
                  </a:lnTo>
                  <a:lnTo>
                    <a:pt x="0" y="8"/>
                  </a:lnTo>
                  <a:lnTo>
                    <a:pt x="7" y="0"/>
                  </a:lnTo>
                  <a:lnTo>
                    <a:pt x="7" y="8"/>
                  </a:lnTo>
                  <a:lnTo>
                    <a:pt x="7" y="3"/>
                  </a:lnTo>
                  <a:lnTo>
                    <a:pt x="7" y="8"/>
                  </a:lnTo>
                  <a:lnTo>
                    <a:pt x="7" y="3"/>
                  </a:lnTo>
                  <a:lnTo>
                    <a:pt x="7" y="8"/>
                  </a:lnTo>
                  <a:lnTo>
                    <a:pt x="14" y="8"/>
                  </a:lnTo>
                  <a:lnTo>
                    <a:pt x="14" y="11"/>
                  </a:lnTo>
                  <a:lnTo>
                    <a:pt x="14" y="3"/>
                  </a:lnTo>
                  <a:lnTo>
                    <a:pt x="14" y="11"/>
                  </a:lnTo>
                  <a:lnTo>
                    <a:pt x="14" y="8"/>
                  </a:lnTo>
                  <a:lnTo>
                    <a:pt x="14" y="11"/>
                  </a:lnTo>
                  <a:lnTo>
                    <a:pt x="21" y="11"/>
                  </a:lnTo>
                  <a:lnTo>
                    <a:pt x="21" y="14"/>
                  </a:lnTo>
                  <a:lnTo>
                    <a:pt x="21" y="11"/>
                  </a:lnTo>
                  <a:lnTo>
                    <a:pt x="29" y="11"/>
                  </a:lnTo>
                  <a:lnTo>
                    <a:pt x="29" y="8"/>
                  </a:lnTo>
                  <a:lnTo>
                    <a:pt x="29" y="17"/>
                  </a:lnTo>
                  <a:lnTo>
                    <a:pt x="29" y="11"/>
                  </a:lnTo>
                  <a:lnTo>
                    <a:pt x="29" y="17"/>
                  </a:lnTo>
                  <a:lnTo>
                    <a:pt x="29" y="11"/>
                  </a:lnTo>
                  <a:lnTo>
                    <a:pt x="36" y="8"/>
                  </a:lnTo>
                  <a:lnTo>
                    <a:pt x="36" y="11"/>
                  </a:lnTo>
                  <a:lnTo>
                    <a:pt x="36" y="8"/>
                  </a:lnTo>
                  <a:lnTo>
                    <a:pt x="36" y="14"/>
                  </a:lnTo>
                  <a:lnTo>
                    <a:pt x="43" y="8"/>
                  </a:lnTo>
                  <a:lnTo>
                    <a:pt x="43" y="11"/>
                  </a:lnTo>
                  <a:lnTo>
                    <a:pt x="43" y="8"/>
                  </a:lnTo>
                  <a:lnTo>
                    <a:pt x="43" y="14"/>
                  </a:lnTo>
                  <a:lnTo>
                    <a:pt x="43" y="11"/>
                  </a:lnTo>
                  <a:lnTo>
                    <a:pt x="50" y="8"/>
                  </a:lnTo>
                  <a:lnTo>
                    <a:pt x="50" y="11"/>
                  </a:lnTo>
                  <a:lnTo>
                    <a:pt x="50" y="3"/>
                  </a:lnTo>
                  <a:lnTo>
                    <a:pt x="50" y="11"/>
                  </a:lnTo>
                  <a:lnTo>
                    <a:pt x="50" y="8"/>
                  </a:lnTo>
                  <a:lnTo>
                    <a:pt x="57" y="14"/>
                  </a:lnTo>
                  <a:lnTo>
                    <a:pt x="57" y="8"/>
                  </a:lnTo>
                  <a:lnTo>
                    <a:pt x="57" y="11"/>
                  </a:lnTo>
                  <a:lnTo>
                    <a:pt x="57" y="14"/>
                  </a:lnTo>
                  <a:lnTo>
                    <a:pt x="64" y="11"/>
                  </a:lnTo>
                  <a:lnTo>
                    <a:pt x="64" y="8"/>
                  </a:lnTo>
                  <a:lnTo>
                    <a:pt x="64" y="11"/>
                  </a:lnTo>
                  <a:lnTo>
                    <a:pt x="64" y="14"/>
                  </a:lnTo>
                  <a:lnTo>
                    <a:pt x="64" y="8"/>
                  </a:lnTo>
                  <a:lnTo>
                    <a:pt x="71" y="14"/>
                  </a:lnTo>
                  <a:lnTo>
                    <a:pt x="71" y="11"/>
                  </a:lnTo>
                  <a:lnTo>
                    <a:pt x="71" y="14"/>
                  </a:lnTo>
                  <a:lnTo>
                    <a:pt x="71" y="8"/>
                  </a:lnTo>
                  <a:lnTo>
                    <a:pt x="71" y="14"/>
                  </a:lnTo>
                  <a:lnTo>
                    <a:pt x="71" y="17"/>
                  </a:lnTo>
                  <a:lnTo>
                    <a:pt x="79" y="11"/>
                  </a:lnTo>
                  <a:lnTo>
                    <a:pt x="79" y="14"/>
                  </a:lnTo>
                  <a:lnTo>
                    <a:pt x="79" y="20"/>
                  </a:lnTo>
                  <a:lnTo>
                    <a:pt x="79" y="14"/>
                  </a:lnTo>
                  <a:lnTo>
                    <a:pt x="86" y="14"/>
                  </a:lnTo>
                  <a:lnTo>
                    <a:pt x="86" y="11"/>
                  </a:lnTo>
                  <a:lnTo>
                    <a:pt x="86" y="14"/>
                  </a:lnTo>
                  <a:lnTo>
                    <a:pt x="93" y="17"/>
                  </a:lnTo>
                  <a:lnTo>
                    <a:pt x="93" y="3"/>
                  </a:lnTo>
                  <a:lnTo>
                    <a:pt x="93" y="11"/>
                  </a:lnTo>
                  <a:lnTo>
                    <a:pt x="93" y="14"/>
                  </a:lnTo>
                  <a:lnTo>
                    <a:pt x="93" y="11"/>
                  </a:lnTo>
                  <a:lnTo>
                    <a:pt x="93" y="14"/>
                  </a:lnTo>
                  <a:lnTo>
                    <a:pt x="100" y="11"/>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2861" name="Freeform 151"/>
            <p:cNvSpPr>
              <a:spLocks/>
            </p:cNvSpPr>
            <p:nvPr/>
          </p:nvSpPr>
          <p:spPr bwMode="auto">
            <a:xfrm>
              <a:off x="2638" y="2316"/>
              <a:ext cx="378" cy="117"/>
            </a:xfrm>
            <a:custGeom>
              <a:avLst/>
              <a:gdLst>
                <a:gd name="T0" fmla="*/ 7 w 378"/>
                <a:gd name="T1" fmla="*/ 6 h 117"/>
                <a:gd name="T2" fmla="*/ 14 w 378"/>
                <a:gd name="T3" fmla="*/ 6 h 117"/>
                <a:gd name="T4" fmla="*/ 14 w 378"/>
                <a:gd name="T5" fmla="*/ 23 h 117"/>
                <a:gd name="T6" fmla="*/ 21 w 378"/>
                <a:gd name="T7" fmla="*/ 38 h 117"/>
                <a:gd name="T8" fmla="*/ 29 w 378"/>
                <a:gd name="T9" fmla="*/ 47 h 117"/>
                <a:gd name="T10" fmla="*/ 36 w 378"/>
                <a:gd name="T11" fmla="*/ 55 h 117"/>
                <a:gd name="T12" fmla="*/ 43 w 378"/>
                <a:gd name="T13" fmla="*/ 70 h 117"/>
                <a:gd name="T14" fmla="*/ 50 w 378"/>
                <a:gd name="T15" fmla="*/ 70 h 117"/>
                <a:gd name="T16" fmla="*/ 57 w 378"/>
                <a:gd name="T17" fmla="*/ 73 h 117"/>
                <a:gd name="T18" fmla="*/ 57 w 378"/>
                <a:gd name="T19" fmla="*/ 79 h 117"/>
                <a:gd name="T20" fmla="*/ 64 w 378"/>
                <a:gd name="T21" fmla="*/ 82 h 117"/>
                <a:gd name="T22" fmla="*/ 71 w 378"/>
                <a:gd name="T23" fmla="*/ 87 h 117"/>
                <a:gd name="T24" fmla="*/ 78 w 378"/>
                <a:gd name="T25" fmla="*/ 84 h 117"/>
                <a:gd name="T26" fmla="*/ 86 w 378"/>
                <a:gd name="T27" fmla="*/ 87 h 117"/>
                <a:gd name="T28" fmla="*/ 93 w 378"/>
                <a:gd name="T29" fmla="*/ 87 h 117"/>
                <a:gd name="T30" fmla="*/ 100 w 378"/>
                <a:gd name="T31" fmla="*/ 87 h 117"/>
                <a:gd name="T32" fmla="*/ 107 w 378"/>
                <a:gd name="T33" fmla="*/ 90 h 117"/>
                <a:gd name="T34" fmla="*/ 107 w 378"/>
                <a:gd name="T35" fmla="*/ 90 h 117"/>
                <a:gd name="T36" fmla="*/ 114 w 378"/>
                <a:gd name="T37" fmla="*/ 93 h 117"/>
                <a:gd name="T38" fmla="*/ 121 w 378"/>
                <a:gd name="T39" fmla="*/ 93 h 117"/>
                <a:gd name="T40" fmla="*/ 128 w 378"/>
                <a:gd name="T41" fmla="*/ 96 h 117"/>
                <a:gd name="T42" fmla="*/ 135 w 378"/>
                <a:gd name="T43" fmla="*/ 96 h 117"/>
                <a:gd name="T44" fmla="*/ 143 w 378"/>
                <a:gd name="T45" fmla="*/ 96 h 117"/>
                <a:gd name="T46" fmla="*/ 150 w 378"/>
                <a:gd name="T47" fmla="*/ 99 h 117"/>
                <a:gd name="T48" fmla="*/ 150 w 378"/>
                <a:gd name="T49" fmla="*/ 99 h 117"/>
                <a:gd name="T50" fmla="*/ 157 w 378"/>
                <a:gd name="T51" fmla="*/ 105 h 117"/>
                <a:gd name="T52" fmla="*/ 164 w 378"/>
                <a:gd name="T53" fmla="*/ 102 h 117"/>
                <a:gd name="T54" fmla="*/ 171 w 378"/>
                <a:gd name="T55" fmla="*/ 99 h 117"/>
                <a:gd name="T56" fmla="*/ 178 w 378"/>
                <a:gd name="T57" fmla="*/ 105 h 117"/>
                <a:gd name="T58" fmla="*/ 185 w 378"/>
                <a:gd name="T59" fmla="*/ 105 h 117"/>
                <a:gd name="T60" fmla="*/ 193 w 378"/>
                <a:gd name="T61" fmla="*/ 105 h 117"/>
                <a:gd name="T62" fmla="*/ 193 w 378"/>
                <a:gd name="T63" fmla="*/ 105 h 117"/>
                <a:gd name="T64" fmla="*/ 200 w 378"/>
                <a:gd name="T65" fmla="*/ 108 h 117"/>
                <a:gd name="T66" fmla="*/ 207 w 378"/>
                <a:gd name="T67" fmla="*/ 108 h 117"/>
                <a:gd name="T68" fmla="*/ 214 w 378"/>
                <a:gd name="T69" fmla="*/ 105 h 117"/>
                <a:gd name="T70" fmla="*/ 221 w 378"/>
                <a:gd name="T71" fmla="*/ 117 h 117"/>
                <a:gd name="T72" fmla="*/ 228 w 378"/>
                <a:gd name="T73" fmla="*/ 111 h 117"/>
                <a:gd name="T74" fmla="*/ 235 w 378"/>
                <a:gd name="T75" fmla="*/ 117 h 117"/>
                <a:gd name="T76" fmla="*/ 242 w 378"/>
                <a:gd name="T77" fmla="*/ 99 h 117"/>
                <a:gd name="T78" fmla="*/ 250 w 378"/>
                <a:gd name="T79" fmla="*/ 99 h 117"/>
                <a:gd name="T80" fmla="*/ 250 w 378"/>
                <a:gd name="T81" fmla="*/ 102 h 117"/>
                <a:gd name="T82" fmla="*/ 257 w 378"/>
                <a:gd name="T83" fmla="*/ 99 h 117"/>
                <a:gd name="T84" fmla="*/ 264 w 378"/>
                <a:gd name="T85" fmla="*/ 102 h 117"/>
                <a:gd name="T86" fmla="*/ 271 w 378"/>
                <a:gd name="T87" fmla="*/ 102 h 117"/>
                <a:gd name="T88" fmla="*/ 278 w 378"/>
                <a:gd name="T89" fmla="*/ 102 h 117"/>
                <a:gd name="T90" fmla="*/ 285 w 378"/>
                <a:gd name="T91" fmla="*/ 102 h 117"/>
                <a:gd name="T92" fmla="*/ 292 w 378"/>
                <a:gd name="T93" fmla="*/ 102 h 117"/>
                <a:gd name="T94" fmla="*/ 292 w 378"/>
                <a:gd name="T95" fmla="*/ 102 h 117"/>
                <a:gd name="T96" fmla="*/ 299 w 378"/>
                <a:gd name="T97" fmla="*/ 108 h 117"/>
                <a:gd name="T98" fmla="*/ 307 w 378"/>
                <a:gd name="T99" fmla="*/ 102 h 117"/>
                <a:gd name="T100" fmla="*/ 314 w 378"/>
                <a:gd name="T101" fmla="*/ 102 h 117"/>
                <a:gd name="T102" fmla="*/ 321 w 378"/>
                <a:gd name="T103" fmla="*/ 102 h 117"/>
                <a:gd name="T104" fmla="*/ 328 w 378"/>
                <a:gd name="T105" fmla="*/ 102 h 117"/>
                <a:gd name="T106" fmla="*/ 335 w 378"/>
                <a:gd name="T107" fmla="*/ 105 h 117"/>
                <a:gd name="T108" fmla="*/ 335 w 378"/>
                <a:gd name="T109" fmla="*/ 105 h 117"/>
                <a:gd name="T110" fmla="*/ 342 w 378"/>
                <a:gd name="T111" fmla="*/ 105 h 117"/>
                <a:gd name="T112" fmla="*/ 349 w 378"/>
                <a:gd name="T113" fmla="*/ 105 h 117"/>
                <a:gd name="T114" fmla="*/ 357 w 378"/>
                <a:gd name="T115" fmla="*/ 102 h 117"/>
                <a:gd name="T116" fmla="*/ 364 w 378"/>
                <a:gd name="T117" fmla="*/ 102 h 117"/>
                <a:gd name="T118" fmla="*/ 371 w 378"/>
                <a:gd name="T119" fmla="*/ 99 h 117"/>
                <a:gd name="T120" fmla="*/ 378 w 378"/>
                <a:gd name="T121" fmla="*/ 105 h 1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8" h="117">
                  <a:moveTo>
                    <a:pt x="0" y="108"/>
                  </a:moveTo>
                  <a:lnTo>
                    <a:pt x="0" y="70"/>
                  </a:lnTo>
                  <a:lnTo>
                    <a:pt x="0" y="41"/>
                  </a:lnTo>
                  <a:lnTo>
                    <a:pt x="0" y="23"/>
                  </a:lnTo>
                  <a:lnTo>
                    <a:pt x="7" y="12"/>
                  </a:lnTo>
                  <a:lnTo>
                    <a:pt x="7" y="6"/>
                  </a:lnTo>
                  <a:lnTo>
                    <a:pt x="7" y="0"/>
                  </a:lnTo>
                  <a:lnTo>
                    <a:pt x="7" y="6"/>
                  </a:lnTo>
                  <a:lnTo>
                    <a:pt x="7" y="12"/>
                  </a:lnTo>
                  <a:lnTo>
                    <a:pt x="14" y="6"/>
                  </a:lnTo>
                  <a:lnTo>
                    <a:pt x="14" y="9"/>
                  </a:lnTo>
                  <a:lnTo>
                    <a:pt x="14" y="15"/>
                  </a:lnTo>
                  <a:lnTo>
                    <a:pt x="14" y="17"/>
                  </a:lnTo>
                  <a:lnTo>
                    <a:pt x="14" y="23"/>
                  </a:lnTo>
                  <a:lnTo>
                    <a:pt x="21" y="26"/>
                  </a:lnTo>
                  <a:lnTo>
                    <a:pt x="21" y="29"/>
                  </a:lnTo>
                  <a:lnTo>
                    <a:pt x="21" y="35"/>
                  </a:lnTo>
                  <a:lnTo>
                    <a:pt x="21" y="32"/>
                  </a:lnTo>
                  <a:lnTo>
                    <a:pt x="21" y="35"/>
                  </a:lnTo>
                  <a:lnTo>
                    <a:pt x="21" y="38"/>
                  </a:lnTo>
                  <a:lnTo>
                    <a:pt x="21" y="35"/>
                  </a:lnTo>
                  <a:lnTo>
                    <a:pt x="29" y="41"/>
                  </a:lnTo>
                  <a:lnTo>
                    <a:pt x="29" y="47"/>
                  </a:lnTo>
                  <a:lnTo>
                    <a:pt x="29" y="50"/>
                  </a:lnTo>
                  <a:lnTo>
                    <a:pt x="29" y="47"/>
                  </a:lnTo>
                  <a:lnTo>
                    <a:pt x="29" y="55"/>
                  </a:lnTo>
                  <a:lnTo>
                    <a:pt x="29" y="52"/>
                  </a:lnTo>
                  <a:lnTo>
                    <a:pt x="36" y="55"/>
                  </a:lnTo>
                  <a:lnTo>
                    <a:pt x="36" y="50"/>
                  </a:lnTo>
                  <a:lnTo>
                    <a:pt x="36" y="52"/>
                  </a:lnTo>
                  <a:lnTo>
                    <a:pt x="36" y="55"/>
                  </a:lnTo>
                  <a:lnTo>
                    <a:pt x="36" y="61"/>
                  </a:lnTo>
                  <a:lnTo>
                    <a:pt x="43" y="61"/>
                  </a:lnTo>
                  <a:lnTo>
                    <a:pt x="43" y="70"/>
                  </a:lnTo>
                  <a:lnTo>
                    <a:pt x="43" y="64"/>
                  </a:lnTo>
                  <a:lnTo>
                    <a:pt x="43" y="70"/>
                  </a:lnTo>
                  <a:lnTo>
                    <a:pt x="43" y="64"/>
                  </a:lnTo>
                  <a:lnTo>
                    <a:pt x="43" y="70"/>
                  </a:lnTo>
                  <a:lnTo>
                    <a:pt x="50" y="64"/>
                  </a:lnTo>
                  <a:lnTo>
                    <a:pt x="50" y="70"/>
                  </a:lnTo>
                  <a:lnTo>
                    <a:pt x="50" y="73"/>
                  </a:lnTo>
                  <a:lnTo>
                    <a:pt x="50" y="76"/>
                  </a:lnTo>
                  <a:lnTo>
                    <a:pt x="50" y="70"/>
                  </a:lnTo>
                  <a:lnTo>
                    <a:pt x="50" y="73"/>
                  </a:lnTo>
                  <a:lnTo>
                    <a:pt x="57" y="73"/>
                  </a:lnTo>
                  <a:lnTo>
                    <a:pt x="57" y="76"/>
                  </a:lnTo>
                  <a:lnTo>
                    <a:pt x="57" y="79"/>
                  </a:lnTo>
                  <a:lnTo>
                    <a:pt x="57" y="76"/>
                  </a:lnTo>
                  <a:lnTo>
                    <a:pt x="57" y="79"/>
                  </a:lnTo>
                  <a:lnTo>
                    <a:pt x="64" y="79"/>
                  </a:lnTo>
                  <a:lnTo>
                    <a:pt x="64" y="82"/>
                  </a:lnTo>
                  <a:lnTo>
                    <a:pt x="64" y="79"/>
                  </a:lnTo>
                  <a:lnTo>
                    <a:pt x="64" y="82"/>
                  </a:lnTo>
                  <a:lnTo>
                    <a:pt x="71" y="79"/>
                  </a:lnTo>
                  <a:lnTo>
                    <a:pt x="71" y="84"/>
                  </a:lnTo>
                  <a:lnTo>
                    <a:pt x="71" y="87"/>
                  </a:lnTo>
                  <a:lnTo>
                    <a:pt x="71" y="84"/>
                  </a:lnTo>
                  <a:lnTo>
                    <a:pt x="71" y="87"/>
                  </a:lnTo>
                  <a:lnTo>
                    <a:pt x="71" y="84"/>
                  </a:lnTo>
                  <a:lnTo>
                    <a:pt x="78" y="87"/>
                  </a:lnTo>
                  <a:lnTo>
                    <a:pt x="78" y="84"/>
                  </a:lnTo>
                  <a:lnTo>
                    <a:pt x="78" y="87"/>
                  </a:lnTo>
                  <a:lnTo>
                    <a:pt x="86" y="82"/>
                  </a:lnTo>
                  <a:lnTo>
                    <a:pt x="86" y="90"/>
                  </a:lnTo>
                  <a:lnTo>
                    <a:pt x="86" y="84"/>
                  </a:lnTo>
                  <a:lnTo>
                    <a:pt x="86" y="87"/>
                  </a:lnTo>
                  <a:lnTo>
                    <a:pt x="86" y="84"/>
                  </a:lnTo>
                  <a:lnTo>
                    <a:pt x="86" y="87"/>
                  </a:lnTo>
                  <a:lnTo>
                    <a:pt x="93" y="87"/>
                  </a:lnTo>
                  <a:lnTo>
                    <a:pt x="93" y="96"/>
                  </a:lnTo>
                  <a:lnTo>
                    <a:pt x="93" y="90"/>
                  </a:lnTo>
                  <a:lnTo>
                    <a:pt x="100" y="93"/>
                  </a:lnTo>
                  <a:lnTo>
                    <a:pt x="100" y="87"/>
                  </a:lnTo>
                  <a:lnTo>
                    <a:pt x="100" y="93"/>
                  </a:lnTo>
                  <a:lnTo>
                    <a:pt x="100" y="87"/>
                  </a:lnTo>
                  <a:lnTo>
                    <a:pt x="100" y="90"/>
                  </a:lnTo>
                  <a:lnTo>
                    <a:pt x="107" y="90"/>
                  </a:lnTo>
                  <a:lnTo>
                    <a:pt x="107" y="87"/>
                  </a:lnTo>
                  <a:lnTo>
                    <a:pt x="107" y="93"/>
                  </a:lnTo>
                  <a:lnTo>
                    <a:pt x="107" y="87"/>
                  </a:lnTo>
                  <a:lnTo>
                    <a:pt x="107" y="90"/>
                  </a:lnTo>
                  <a:lnTo>
                    <a:pt x="114" y="90"/>
                  </a:lnTo>
                  <a:lnTo>
                    <a:pt x="114" y="93"/>
                  </a:lnTo>
                  <a:lnTo>
                    <a:pt x="114" y="90"/>
                  </a:lnTo>
                  <a:lnTo>
                    <a:pt x="114" y="96"/>
                  </a:lnTo>
                  <a:lnTo>
                    <a:pt x="114" y="93"/>
                  </a:lnTo>
                  <a:lnTo>
                    <a:pt x="114" y="99"/>
                  </a:lnTo>
                  <a:lnTo>
                    <a:pt x="121" y="96"/>
                  </a:lnTo>
                  <a:lnTo>
                    <a:pt x="121" y="90"/>
                  </a:lnTo>
                  <a:lnTo>
                    <a:pt x="121" y="93"/>
                  </a:lnTo>
                  <a:lnTo>
                    <a:pt x="121" y="99"/>
                  </a:lnTo>
                  <a:lnTo>
                    <a:pt x="128" y="99"/>
                  </a:lnTo>
                  <a:lnTo>
                    <a:pt x="128" y="96"/>
                  </a:lnTo>
                  <a:lnTo>
                    <a:pt x="128" y="99"/>
                  </a:lnTo>
                  <a:lnTo>
                    <a:pt x="128" y="96"/>
                  </a:lnTo>
                  <a:lnTo>
                    <a:pt x="135" y="99"/>
                  </a:lnTo>
                  <a:lnTo>
                    <a:pt x="135" y="96"/>
                  </a:lnTo>
                  <a:lnTo>
                    <a:pt x="135" y="93"/>
                  </a:lnTo>
                  <a:lnTo>
                    <a:pt x="143" y="99"/>
                  </a:lnTo>
                  <a:lnTo>
                    <a:pt x="143" y="96"/>
                  </a:lnTo>
                  <a:lnTo>
                    <a:pt x="143" y="99"/>
                  </a:lnTo>
                  <a:lnTo>
                    <a:pt x="143" y="96"/>
                  </a:lnTo>
                  <a:lnTo>
                    <a:pt x="150" y="99"/>
                  </a:lnTo>
                  <a:lnTo>
                    <a:pt x="150" y="96"/>
                  </a:lnTo>
                  <a:lnTo>
                    <a:pt x="150" y="99"/>
                  </a:lnTo>
                  <a:lnTo>
                    <a:pt x="150" y="102"/>
                  </a:lnTo>
                  <a:lnTo>
                    <a:pt x="150" y="99"/>
                  </a:lnTo>
                  <a:lnTo>
                    <a:pt x="157" y="96"/>
                  </a:lnTo>
                  <a:lnTo>
                    <a:pt x="157" y="99"/>
                  </a:lnTo>
                  <a:lnTo>
                    <a:pt x="157" y="105"/>
                  </a:lnTo>
                  <a:lnTo>
                    <a:pt x="157" y="102"/>
                  </a:lnTo>
                  <a:lnTo>
                    <a:pt x="164" y="102"/>
                  </a:lnTo>
                  <a:lnTo>
                    <a:pt x="164" y="105"/>
                  </a:lnTo>
                  <a:lnTo>
                    <a:pt x="164" y="99"/>
                  </a:lnTo>
                  <a:lnTo>
                    <a:pt x="164" y="102"/>
                  </a:lnTo>
                  <a:lnTo>
                    <a:pt x="164" y="105"/>
                  </a:lnTo>
                  <a:lnTo>
                    <a:pt x="164" y="99"/>
                  </a:lnTo>
                  <a:lnTo>
                    <a:pt x="171" y="96"/>
                  </a:lnTo>
                  <a:lnTo>
                    <a:pt x="171" y="105"/>
                  </a:lnTo>
                  <a:lnTo>
                    <a:pt x="171" y="102"/>
                  </a:lnTo>
                  <a:lnTo>
                    <a:pt x="171" y="99"/>
                  </a:lnTo>
                  <a:lnTo>
                    <a:pt x="171" y="102"/>
                  </a:lnTo>
                  <a:lnTo>
                    <a:pt x="178" y="105"/>
                  </a:lnTo>
                  <a:lnTo>
                    <a:pt x="178" y="102"/>
                  </a:lnTo>
                  <a:lnTo>
                    <a:pt x="178" y="105"/>
                  </a:lnTo>
                  <a:lnTo>
                    <a:pt x="178" y="102"/>
                  </a:lnTo>
                  <a:lnTo>
                    <a:pt x="178" y="105"/>
                  </a:lnTo>
                  <a:lnTo>
                    <a:pt x="178" y="102"/>
                  </a:lnTo>
                  <a:lnTo>
                    <a:pt x="185" y="102"/>
                  </a:lnTo>
                  <a:lnTo>
                    <a:pt x="185" y="105"/>
                  </a:lnTo>
                  <a:lnTo>
                    <a:pt x="185" y="99"/>
                  </a:lnTo>
                  <a:lnTo>
                    <a:pt x="185" y="105"/>
                  </a:lnTo>
                  <a:lnTo>
                    <a:pt x="185" y="102"/>
                  </a:lnTo>
                  <a:lnTo>
                    <a:pt x="193" y="105"/>
                  </a:lnTo>
                  <a:lnTo>
                    <a:pt x="193" y="108"/>
                  </a:lnTo>
                  <a:lnTo>
                    <a:pt x="193" y="102"/>
                  </a:lnTo>
                  <a:lnTo>
                    <a:pt x="193" y="105"/>
                  </a:lnTo>
                  <a:lnTo>
                    <a:pt x="200" y="105"/>
                  </a:lnTo>
                  <a:lnTo>
                    <a:pt x="200" y="108"/>
                  </a:lnTo>
                  <a:lnTo>
                    <a:pt x="200" y="105"/>
                  </a:lnTo>
                  <a:lnTo>
                    <a:pt x="200" y="108"/>
                  </a:lnTo>
                  <a:lnTo>
                    <a:pt x="207" y="108"/>
                  </a:lnTo>
                  <a:lnTo>
                    <a:pt x="207" y="105"/>
                  </a:lnTo>
                  <a:lnTo>
                    <a:pt x="207" y="108"/>
                  </a:lnTo>
                  <a:lnTo>
                    <a:pt x="207" y="102"/>
                  </a:lnTo>
                  <a:lnTo>
                    <a:pt x="207" y="105"/>
                  </a:lnTo>
                  <a:lnTo>
                    <a:pt x="207" y="108"/>
                  </a:lnTo>
                  <a:lnTo>
                    <a:pt x="207" y="105"/>
                  </a:lnTo>
                  <a:lnTo>
                    <a:pt x="214" y="102"/>
                  </a:lnTo>
                  <a:lnTo>
                    <a:pt x="214" y="105"/>
                  </a:lnTo>
                  <a:lnTo>
                    <a:pt x="214" y="108"/>
                  </a:lnTo>
                  <a:lnTo>
                    <a:pt x="214" y="111"/>
                  </a:lnTo>
                  <a:lnTo>
                    <a:pt x="221" y="111"/>
                  </a:lnTo>
                  <a:lnTo>
                    <a:pt x="221" y="117"/>
                  </a:lnTo>
                  <a:lnTo>
                    <a:pt x="221" y="111"/>
                  </a:lnTo>
                  <a:lnTo>
                    <a:pt x="221" y="108"/>
                  </a:lnTo>
                  <a:lnTo>
                    <a:pt x="221" y="105"/>
                  </a:lnTo>
                  <a:lnTo>
                    <a:pt x="228" y="111"/>
                  </a:lnTo>
                  <a:lnTo>
                    <a:pt x="228" y="108"/>
                  </a:lnTo>
                  <a:lnTo>
                    <a:pt x="228" y="111"/>
                  </a:lnTo>
                  <a:lnTo>
                    <a:pt x="228" y="105"/>
                  </a:lnTo>
                  <a:lnTo>
                    <a:pt x="228" y="117"/>
                  </a:lnTo>
                  <a:lnTo>
                    <a:pt x="228" y="111"/>
                  </a:lnTo>
                  <a:lnTo>
                    <a:pt x="228" y="105"/>
                  </a:lnTo>
                  <a:lnTo>
                    <a:pt x="235" y="111"/>
                  </a:lnTo>
                  <a:lnTo>
                    <a:pt x="235" y="117"/>
                  </a:lnTo>
                  <a:lnTo>
                    <a:pt x="235" y="111"/>
                  </a:lnTo>
                  <a:lnTo>
                    <a:pt x="235" y="117"/>
                  </a:lnTo>
                  <a:lnTo>
                    <a:pt x="235" y="99"/>
                  </a:lnTo>
                  <a:lnTo>
                    <a:pt x="235" y="102"/>
                  </a:lnTo>
                  <a:lnTo>
                    <a:pt x="242" y="96"/>
                  </a:lnTo>
                  <a:lnTo>
                    <a:pt x="242" y="99"/>
                  </a:lnTo>
                  <a:lnTo>
                    <a:pt x="242" y="96"/>
                  </a:lnTo>
                  <a:lnTo>
                    <a:pt x="242" y="99"/>
                  </a:lnTo>
                  <a:lnTo>
                    <a:pt x="250" y="99"/>
                  </a:lnTo>
                  <a:lnTo>
                    <a:pt x="250" y="96"/>
                  </a:lnTo>
                  <a:lnTo>
                    <a:pt x="250" y="93"/>
                  </a:lnTo>
                  <a:lnTo>
                    <a:pt x="250" y="99"/>
                  </a:lnTo>
                  <a:lnTo>
                    <a:pt x="250" y="96"/>
                  </a:lnTo>
                  <a:lnTo>
                    <a:pt x="250" y="102"/>
                  </a:lnTo>
                  <a:lnTo>
                    <a:pt x="257" y="99"/>
                  </a:lnTo>
                  <a:lnTo>
                    <a:pt x="257" y="102"/>
                  </a:lnTo>
                  <a:lnTo>
                    <a:pt x="257" y="99"/>
                  </a:lnTo>
                  <a:lnTo>
                    <a:pt x="264" y="105"/>
                  </a:lnTo>
                  <a:lnTo>
                    <a:pt x="264" y="102"/>
                  </a:lnTo>
                  <a:lnTo>
                    <a:pt x="264" y="105"/>
                  </a:lnTo>
                  <a:lnTo>
                    <a:pt x="264" y="102"/>
                  </a:lnTo>
                  <a:lnTo>
                    <a:pt x="264" y="99"/>
                  </a:lnTo>
                  <a:lnTo>
                    <a:pt x="271" y="99"/>
                  </a:lnTo>
                  <a:lnTo>
                    <a:pt x="271" y="102"/>
                  </a:lnTo>
                  <a:lnTo>
                    <a:pt x="271" y="96"/>
                  </a:lnTo>
                  <a:lnTo>
                    <a:pt x="271" y="99"/>
                  </a:lnTo>
                  <a:lnTo>
                    <a:pt x="271" y="108"/>
                  </a:lnTo>
                  <a:lnTo>
                    <a:pt x="278" y="105"/>
                  </a:lnTo>
                  <a:lnTo>
                    <a:pt x="278" y="99"/>
                  </a:lnTo>
                  <a:lnTo>
                    <a:pt x="278" y="102"/>
                  </a:lnTo>
                  <a:lnTo>
                    <a:pt x="278" y="96"/>
                  </a:lnTo>
                  <a:lnTo>
                    <a:pt x="278" y="102"/>
                  </a:lnTo>
                  <a:lnTo>
                    <a:pt x="278" y="99"/>
                  </a:lnTo>
                  <a:lnTo>
                    <a:pt x="285" y="99"/>
                  </a:lnTo>
                  <a:lnTo>
                    <a:pt x="285" y="102"/>
                  </a:lnTo>
                  <a:lnTo>
                    <a:pt x="285" y="99"/>
                  </a:lnTo>
                  <a:lnTo>
                    <a:pt x="285" y="102"/>
                  </a:lnTo>
                  <a:lnTo>
                    <a:pt x="292" y="102"/>
                  </a:lnTo>
                  <a:lnTo>
                    <a:pt x="292" y="99"/>
                  </a:lnTo>
                  <a:lnTo>
                    <a:pt x="292" y="102"/>
                  </a:lnTo>
                  <a:lnTo>
                    <a:pt x="292" y="99"/>
                  </a:lnTo>
                  <a:lnTo>
                    <a:pt x="292" y="102"/>
                  </a:lnTo>
                  <a:lnTo>
                    <a:pt x="299" y="108"/>
                  </a:lnTo>
                  <a:lnTo>
                    <a:pt x="299" y="102"/>
                  </a:lnTo>
                  <a:lnTo>
                    <a:pt x="299" y="105"/>
                  </a:lnTo>
                  <a:lnTo>
                    <a:pt x="299" y="99"/>
                  </a:lnTo>
                  <a:lnTo>
                    <a:pt x="299" y="102"/>
                  </a:lnTo>
                  <a:lnTo>
                    <a:pt x="299" y="108"/>
                  </a:lnTo>
                  <a:lnTo>
                    <a:pt x="299" y="105"/>
                  </a:lnTo>
                  <a:lnTo>
                    <a:pt x="307" y="102"/>
                  </a:lnTo>
                  <a:lnTo>
                    <a:pt x="307" y="105"/>
                  </a:lnTo>
                  <a:lnTo>
                    <a:pt x="307" y="99"/>
                  </a:lnTo>
                  <a:lnTo>
                    <a:pt x="314" y="102"/>
                  </a:lnTo>
                  <a:lnTo>
                    <a:pt x="314" y="108"/>
                  </a:lnTo>
                  <a:lnTo>
                    <a:pt x="314" y="102"/>
                  </a:lnTo>
                  <a:lnTo>
                    <a:pt x="314" y="105"/>
                  </a:lnTo>
                  <a:lnTo>
                    <a:pt x="314" y="99"/>
                  </a:lnTo>
                  <a:lnTo>
                    <a:pt x="314" y="108"/>
                  </a:lnTo>
                  <a:lnTo>
                    <a:pt x="321" y="102"/>
                  </a:lnTo>
                  <a:lnTo>
                    <a:pt x="321" y="105"/>
                  </a:lnTo>
                  <a:lnTo>
                    <a:pt x="321" y="102"/>
                  </a:lnTo>
                  <a:lnTo>
                    <a:pt x="321" y="105"/>
                  </a:lnTo>
                  <a:lnTo>
                    <a:pt x="321" y="108"/>
                  </a:lnTo>
                  <a:lnTo>
                    <a:pt x="321" y="105"/>
                  </a:lnTo>
                  <a:lnTo>
                    <a:pt x="328" y="102"/>
                  </a:lnTo>
                  <a:lnTo>
                    <a:pt x="328" y="99"/>
                  </a:lnTo>
                  <a:lnTo>
                    <a:pt x="328" y="102"/>
                  </a:lnTo>
                  <a:lnTo>
                    <a:pt x="328" y="105"/>
                  </a:lnTo>
                  <a:lnTo>
                    <a:pt x="335" y="105"/>
                  </a:lnTo>
                  <a:lnTo>
                    <a:pt x="335" y="102"/>
                  </a:lnTo>
                  <a:lnTo>
                    <a:pt x="335" y="99"/>
                  </a:lnTo>
                  <a:lnTo>
                    <a:pt x="335" y="105"/>
                  </a:lnTo>
                  <a:lnTo>
                    <a:pt x="342" y="105"/>
                  </a:lnTo>
                  <a:lnTo>
                    <a:pt x="342" y="102"/>
                  </a:lnTo>
                  <a:lnTo>
                    <a:pt x="342" y="105"/>
                  </a:lnTo>
                  <a:lnTo>
                    <a:pt x="342" y="102"/>
                  </a:lnTo>
                  <a:lnTo>
                    <a:pt x="342" y="105"/>
                  </a:lnTo>
                  <a:lnTo>
                    <a:pt x="349" y="102"/>
                  </a:lnTo>
                  <a:lnTo>
                    <a:pt x="349" y="105"/>
                  </a:lnTo>
                  <a:lnTo>
                    <a:pt x="349" y="102"/>
                  </a:lnTo>
                  <a:lnTo>
                    <a:pt x="349" y="105"/>
                  </a:lnTo>
                  <a:lnTo>
                    <a:pt x="349" y="102"/>
                  </a:lnTo>
                  <a:lnTo>
                    <a:pt x="357" y="105"/>
                  </a:lnTo>
                  <a:lnTo>
                    <a:pt x="357" y="102"/>
                  </a:lnTo>
                  <a:lnTo>
                    <a:pt x="357" y="105"/>
                  </a:lnTo>
                  <a:lnTo>
                    <a:pt x="357" y="96"/>
                  </a:lnTo>
                  <a:lnTo>
                    <a:pt x="364" y="105"/>
                  </a:lnTo>
                  <a:lnTo>
                    <a:pt x="364" y="102"/>
                  </a:lnTo>
                  <a:lnTo>
                    <a:pt x="364" y="99"/>
                  </a:lnTo>
                  <a:lnTo>
                    <a:pt x="364" y="105"/>
                  </a:lnTo>
                  <a:lnTo>
                    <a:pt x="364" y="102"/>
                  </a:lnTo>
                  <a:lnTo>
                    <a:pt x="371" y="102"/>
                  </a:lnTo>
                  <a:lnTo>
                    <a:pt x="371" y="105"/>
                  </a:lnTo>
                  <a:lnTo>
                    <a:pt x="371" y="99"/>
                  </a:lnTo>
                  <a:lnTo>
                    <a:pt x="371" y="105"/>
                  </a:lnTo>
                  <a:lnTo>
                    <a:pt x="371" y="99"/>
                  </a:lnTo>
                  <a:lnTo>
                    <a:pt x="371" y="105"/>
                  </a:lnTo>
                  <a:lnTo>
                    <a:pt x="371" y="102"/>
                  </a:lnTo>
                  <a:lnTo>
                    <a:pt x="378" y="102"/>
                  </a:lnTo>
                  <a:lnTo>
                    <a:pt x="378" y="105"/>
                  </a:lnTo>
                  <a:lnTo>
                    <a:pt x="378" y="102"/>
                  </a:lnTo>
                  <a:lnTo>
                    <a:pt x="378" y="105"/>
                  </a:lnTo>
                  <a:lnTo>
                    <a:pt x="378" y="102"/>
                  </a:lnTo>
                  <a:lnTo>
                    <a:pt x="378" y="108"/>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689304" name="Group 152"/>
          <p:cNvGrpSpPr>
            <a:grpSpLocks/>
          </p:cNvGrpSpPr>
          <p:nvPr/>
        </p:nvGrpSpPr>
        <p:grpSpPr bwMode="auto">
          <a:xfrm>
            <a:off x="4392613" y="2201863"/>
            <a:ext cx="1006475" cy="182562"/>
            <a:chOff x="3128" y="2429"/>
            <a:chExt cx="634" cy="56"/>
          </a:xfrm>
        </p:grpSpPr>
        <p:sp>
          <p:nvSpPr>
            <p:cNvPr id="32858" name="Freeform 153"/>
            <p:cNvSpPr>
              <a:spLocks/>
            </p:cNvSpPr>
            <p:nvPr/>
          </p:nvSpPr>
          <p:spPr bwMode="auto">
            <a:xfrm>
              <a:off x="3128" y="2429"/>
              <a:ext cx="144" cy="21"/>
            </a:xfrm>
            <a:custGeom>
              <a:avLst/>
              <a:gdLst>
                <a:gd name="T0" fmla="*/ 1 w 261"/>
                <a:gd name="T1" fmla="*/ 6 h 21"/>
                <a:gd name="T2" fmla="*/ 1 w 261"/>
                <a:gd name="T3" fmla="*/ 3 h 21"/>
                <a:gd name="T4" fmla="*/ 1 w 261"/>
                <a:gd name="T5" fmla="*/ 9 h 21"/>
                <a:gd name="T6" fmla="*/ 1 w 261"/>
                <a:gd name="T7" fmla="*/ 6 h 21"/>
                <a:gd name="T8" fmla="*/ 1 w 261"/>
                <a:gd name="T9" fmla="*/ 6 h 21"/>
                <a:gd name="T10" fmla="*/ 1 w 261"/>
                <a:gd name="T11" fmla="*/ 9 h 21"/>
                <a:gd name="T12" fmla="*/ 1 w 261"/>
                <a:gd name="T13" fmla="*/ 3 h 21"/>
                <a:gd name="T14" fmla="*/ 1 w 261"/>
                <a:gd name="T15" fmla="*/ 6 h 21"/>
                <a:gd name="T16" fmla="*/ 1 w 261"/>
                <a:gd name="T17" fmla="*/ 6 h 21"/>
                <a:gd name="T18" fmla="*/ 1 w 261"/>
                <a:gd name="T19" fmla="*/ 9 h 21"/>
                <a:gd name="T20" fmla="*/ 1 w 261"/>
                <a:gd name="T21" fmla="*/ 6 h 21"/>
                <a:gd name="T22" fmla="*/ 1 w 261"/>
                <a:gd name="T23" fmla="*/ 9 h 21"/>
                <a:gd name="T24" fmla="*/ 1 w 261"/>
                <a:gd name="T25" fmla="*/ 9 h 21"/>
                <a:gd name="T26" fmla="*/ 1 w 261"/>
                <a:gd name="T27" fmla="*/ 18 h 21"/>
                <a:gd name="T28" fmla="*/ 1 w 261"/>
                <a:gd name="T29" fmla="*/ 18 h 21"/>
                <a:gd name="T30" fmla="*/ 1 w 261"/>
                <a:gd name="T31" fmla="*/ 18 h 21"/>
                <a:gd name="T32" fmla="*/ 1 w 261"/>
                <a:gd name="T33" fmla="*/ 21 h 21"/>
                <a:gd name="T34" fmla="*/ 1 w 261"/>
                <a:gd name="T35" fmla="*/ 18 h 21"/>
                <a:gd name="T36" fmla="*/ 1 w 261"/>
                <a:gd name="T37" fmla="*/ 18 h 21"/>
                <a:gd name="T38" fmla="*/ 1 w 261"/>
                <a:gd name="T39" fmla="*/ 15 h 21"/>
                <a:gd name="T40" fmla="*/ 1 w 261"/>
                <a:gd name="T41" fmla="*/ 12 h 21"/>
                <a:gd name="T42" fmla="*/ 1 w 261"/>
                <a:gd name="T43" fmla="*/ 15 h 21"/>
                <a:gd name="T44" fmla="*/ 1 w 261"/>
                <a:gd name="T45" fmla="*/ 9 h 21"/>
                <a:gd name="T46" fmla="*/ 1 w 261"/>
                <a:gd name="T47" fmla="*/ 9 h 21"/>
                <a:gd name="T48" fmla="*/ 1 w 261"/>
                <a:gd name="T49" fmla="*/ 15 h 21"/>
                <a:gd name="T50" fmla="*/ 1 w 261"/>
                <a:gd name="T51" fmla="*/ 12 h 21"/>
                <a:gd name="T52" fmla="*/ 1 w 261"/>
                <a:gd name="T53" fmla="*/ 15 h 21"/>
                <a:gd name="T54" fmla="*/ 1 w 261"/>
                <a:gd name="T55" fmla="*/ 9 h 21"/>
                <a:gd name="T56" fmla="*/ 1 w 261"/>
                <a:gd name="T57" fmla="*/ 12 h 21"/>
                <a:gd name="T58" fmla="*/ 1 w 261"/>
                <a:gd name="T59" fmla="*/ 12 h 21"/>
                <a:gd name="T60" fmla="*/ 1 w 261"/>
                <a:gd name="T61" fmla="*/ 15 h 21"/>
                <a:gd name="T62" fmla="*/ 1 w 261"/>
                <a:gd name="T63" fmla="*/ 12 h 21"/>
                <a:gd name="T64" fmla="*/ 1 w 261"/>
                <a:gd name="T65" fmla="*/ 18 h 21"/>
                <a:gd name="T66" fmla="*/ 1 w 261"/>
                <a:gd name="T67" fmla="*/ 15 h 21"/>
                <a:gd name="T68" fmla="*/ 1 w 261"/>
                <a:gd name="T69" fmla="*/ 15 h 21"/>
                <a:gd name="T70" fmla="*/ 1 w 261"/>
                <a:gd name="T71" fmla="*/ 15 h 21"/>
                <a:gd name="T72" fmla="*/ 1 w 261"/>
                <a:gd name="T73" fmla="*/ 15 h 21"/>
                <a:gd name="T74" fmla="*/ 1 w 261"/>
                <a:gd name="T75" fmla="*/ 12 h 21"/>
                <a:gd name="T76" fmla="*/ 1 w 261"/>
                <a:gd name="T77" fmla="*/ 9 h 21"/>
                <a:gd name="T78" fmla="*/ 1 w 261"/>
                <a:gd name="T79" fmla="*/ 15 h 21"/>
                <a:gd name="T80" fmla="*/ 1 w 261"/>
                <a:gd name="T81" fmla="*/ 15 h 21"/>
                <a:gd name="T82" fmla="*/ 1 w 261"/>
                <a:gd name="T83" fmla="*/ 15 h 21"/>
                <a:gd name="T84" fmla="*/ 1 w 261"/>
                <a:gd name="T85" fmla="*/ 9 h 21"/>
                <a:gd name="T86" fmla="*/ 1 w 261"/>
                <a:gd name="T87" fmla="*/ 18 h 21"/>
                <a:gd name="T88" fmla="*/ 1 w 261"/>
                <a:gd name="T89" fmla="*/ 15 h 21"/>
                <a:gd name="T90" fmla="*/ 1 w 261"/>
                <a:gd name="T91" fmla="*/ 15 h 21"/>
                <a:gd name="T92" fmla="*/ 1 w 261"/>
                <a:gd name="T93" fmla="*/ 6 h 21"/>
                <a:gd name="T94" fmla="*/ 1 w 261"/>
                <a:gd name="T95" fmla="*/ 9 h 21"/>
                <a:gd name="T96" fmla="*/ 1 w 261"/>
                <a:gd name="T97" fmla="*/ 9 h 21"/>
                <a:gd name="T98" fmla="*/ 1 w 261"/>
                <a:gd name="T99" fmla="*/ 12 h 21"/>
                <a:gd name="T100" fmla="*/ 1 w 261"/>
                <a:gd name="T101" fmla="*/ 9 h 21"/>
                <a:gd name="T102" fmla="*/ 1 w 261"/>
                <a:gd name="T103" fmla="*/ 12 h 21"/>
                <a:gd name="T104" fmla="*/ 1 w 261"/>
                <a:gd name="T105" fmla="*/ 15 h 21"/>
                <a:gd name="T106" fmla="*/ 1 w 261"/>
                <a:gd name="T107" fmla="*/ 12 h 21"/>
                <a:gd name="T108" fmla="*/ 1 w 261"/>
                <a:gd name="T109" fmla="*/ 9 h 21"/>
                <a:gd name="T110" fmla="*/ 1 w 261"/>
                <a:gd name="T111" fmla="*/ 9 h 21"/>
                <a:gd name="T112" fmla="*/ 1 w 261"/>
                <a:gd name="T113" fmla="*/ 6 h 21"/>
                <a:gd name="T114" fmla="*/ 1 w 261"/>
                <a:gd name="T115" fmla="*/ 9 h 21"/>
                <a:gd name="T116" fmla="*/ 1 w 261"/>
                <a:gd name="T117" fmla="*/ 9 h 21"/>
                <a:gd name="T118" fmla="*/ 1 w 261"/>
                <a:gd name="T119" fmla="*/ 9 h 21"/>
                <a:gd name="T120" fmla="*/ 1 w 261"/>
                <a:gd name="T121" fmla="*/ 9 h 21"/>
                <a:gd name="T122" fmla="*/ 1 w 261"/>
                <a:gd name="T123" fmla="*/ 6 h 21"/>
                <a:gd name="T124" fmla="*/ 1 w 261"/>
                <a:gd name="T125" fmla="*/ 12 h 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1" h="21">
                  <a:moveTo>
                    <a:pt x="0" y="6"/>
                  </a:moveTo>
                  <a:lnTo>
                    <a:pt x="4" y="12"/>
                  </a:lnTo>
                  <a:lnTo>
                    <a:pt x="7" y="12"/>
                  </a:lnTo>
                  <a:lnTo>
                    <a:pt x="7" y="6"/>
                  </a:lnTo>
                  <a:lnTo>
                    <a:pt x="11" y="6"/>
                  </a:lnTo>
                  <a:lnTo>
                    <a:pt x="11" y="9"/>
                  </a:lnTo>
                  <a:lnTo>
                    <a:pt x="11" y="6"/>
                  </a:lnTo>
                  <a:lnTo>
                    <a:pt x="11" y="3"/>
                  </a:lnTo>
                  <a:lnTo>
                    <a:pt x="14" y="3"/>
                  </a:lnTo>
                  <a:lnTo>
                    <a:pt x="14" y="0"/>
                  </a:lnTo>
                  <a:lnTo>
                    <a:pt x="14" y="12"/>
                  </a:lnTo>
                  <a:lnTo>
                    <a:pt x="18" y="6"/>
                  </a:lnTo>
                  <a:lnTo>
                    <a:pt x="18" y="9"/>
                  </a:lnTo>
                  <a:lnTo>
                    <a:pt x="18" y="6"/>
                  </a:lnTo>
                  <a:lnTo>
                    <a:pt x="21" y="6"/>
                  </a:lnTo>
                  <a:lnTo>
                    <a:pt x="21" y="9"/>
                  </a:lnTo>
                  <a:lnTo>
                    <a:pt x="21" y="6"/>
                  </a:lnTo>
                  <a:lnTo>
                    <a:pt x="25" y="3"/>
                  </a:lnTo>
                  <a:lnTo>
                    <a:pt x="25" y="9"/>
                  </a:lnTo>
                  <a:lnTo>
                    <a:pt x="25" y="6"/>
                  </a:lnTo>
                  <a:lnTo>
                    <a:pt x="28" y="6"/>
                  </a:lnTo>
                  <a:lnTo>
                    <a:pt x="32" y="12"/>
                  </a:lnTo>
                  <a:lnTo>
                    <a:pt x="32" y="9"/>
                  </a:lnTo>
                  <a:lnTo>
                    <a:pt x="35" y="9"/>
                  </a:lnTo>
                  <a:lnTo>
                    <a:pt x="35" y="6"/>
                  </a:lnTo>
                  <a:lnTo>
                    <a:pt x="35" y="12"/>
                  </a:lnTo>
                  <a:lnTo>
                    <a:pt x="39" y="3"/>
                  </a:lnTo>
                  <a:lnTo>
                    <a:pt x="39" y="6"/>
                  </a:lnTo>
                  <a:lnTo>
                    <a:pt x="42" y="9"/>
                  </a:lnTo>
                  <a:lnTo>
                    <a:pt x="42" y="6"/>
                  </a:lnTo>
                  <a:lnTo>
                    <a:pt x="46" y="6"/>
                  </a:lnTo>
                  <a:lnTo>
                    <a:pt x="46" y="3"/>
                  </a:lnTo>
                  <a:lnTo>
                    <a:pt x="46" y="6"/>
                  </a:lnTo>
                  <a:lnTo>
                    <a:pt x="50" y="9"/>
                  </a:lnTo>
                  <a:lnTo>
                    <a:pt x="50" y="6"/>
                  </a:lnTo>
                  <a:lnTo>
                    <a:pt x="53" y="12"/>
                  </a:lnTo>
                  <a:lnTo>
                    <a:pt x="53" y="9"/>
                  </a:lnTo>
                  <a:lnTo>
                    <a:pt x="53" y="3"/>
                  </a:lnTo>
                  <a:lnTo>
                    <a:pt x="57" y="12"/>
                  </a:lnTo>
                  <a:lnTo>
                    <a:pt x="57" y="6"/>
                  </a:lnTo>
                  <a:lnTo>
                    <a:pt x="57" y="15"/>
                  </a:lnTo>
                  <a:lnTo>
                    <a:pt x="57" y="6"/>
                  </a:lnTo>
                  <a:lnTo>
                    <a:pt x="60" y="6"/>
                  </a:lnTo>
                  <a:lnTo>
                    <a:pt x="60" y="12"/>
                  </a:lnTo>
                  <a:lnTo>
                    <a:pt x="60" y="6"/>
                  </a:lnTo>
                  <a:lnTo>
                    <a:pt x="64" y="15"/>
                  </a:lnTo>
                  <a:lnTo>
                    <a:pt x="64" y="9"/>
                  </a:lnTo>
                  <a:lnTo>
                    <a:pt x="64" y="15"/>
                  </a:lnTo>
                  <a:lnTo>
                    <a:pt x="67" y="9"/>
                  </a:lnTo>
                  <a:lnTo>
                    <a:pt x="67" y="15"/>
                  </a:lnTo>
                  <a:lnTo>
                    <a:pt x="67" y="9"/>
                  </a:lnTo>
                  <a:lnTo>
                    <a:pt x="71" y="6"/>
                  </a:lnTo>
                  <a:lnTo>
                    <a:pt x="71" y="15"/>
                  </a:lnTo>
                  <a:lnTo>
                    <a:pt x="74" y="18"/>
                  </a:lnTo>
                  <a:lnTo>
                    <a:pt x="78" y="21"/>
                  </a:lnTo>
                  <a:lnTo>
                    <a:pt x="78" y="18"/>
                  </a:lnTo>
                  <a:lnTo>
                    <a:pt x="78" y="21"/>
                  </a:lnTo>
                  <a:lnTo>
                    <a:pt x="81" y="18"/>
                  </a:lnTo>
                  <a:lnTo>
                    <a:pt x="81" y="21"/>
                  </a:lnTo>
                  <a:lnTo>
                    <a:pt x="85" y="21"/>
                  </a:lnTo>
                  <a:lnTo>
                    <a:pt x="85" y="15"/>
                  </a:lnTo>
                  <a:lnTo>
                    <a:pt x="85" y="18"/>
                  </a:lnTo>
                  <a:lnTo>
                    <a:pt x="88" y="21"/>
                  </a:lnTo>
                  <a:lnTo>
                    <a:pt x="92" y="21"/>
                  </a:lnTo>
                  <a:lnTo>
                    <a:pt x="92" y="18"/>
                  </a:lnTo>
                  <a:lnTo>
                    <a:pt x="95" y="18"/>
                  </a:lnTo>
                  <a:lnTo>
                    <a:pt x="95" y="21"/>
                  </a:lnTo>
                  <a:lnTo>
                    <a:pt x="99" y="18"/>
                  </a:lnTo>
                  <a:lnTo>
                    <a:pt x="102" y="18"/>
                  </a:lnTo>
                  <a:lnTo>
                    <a:pt x="102" y="15"/>
                  </a:lnTo>
                  <a:lnTo>
                    <a:pt x="106" y="18"/>
                  </a:lnTo>
                  <a:lnTo>
                    <a:pt x="106" y="15"/>
                  </a:lnTo>
                  <a:lnTo>
                    <a:pt x="106" y="18"/>
                  </a:lnTo>
                  <a:lnTo>
                    <a:pt x="109" y="15"/>
                  </a:lnTo>
                  <a:lnTo>
                    <a:pt x="109" y="18"/>
                  </a:lnTo>
                  <a:lnTo>
                    <a:pt x="109" y="15"/>
                  </a:lnTo>
                  <a:lnTo>
                    <a:pt x="113" y="15"/>
                  </a:lnTo>
                  <a:lnTo>
                    <a:pt x="113" y="12"/>
                  </a:lnTo>
                  <a:lnTo>
                    <a:pt x="116" y="15"/>
                  </a:lnTo>
                  <a:lnTo>
                    <a:pt x="116" y="9"/>
                  </a:lnTo>
                  <a:lnTo>
                    <a:pt x="116" y="12"/>
                  </a:lnTo>
                  <a:lnTo>
                    <a:pt x="116" y="15"/>
                  </a:lnTo>
                  <a:lnTo>
                    <a:pt x="120" y="9"/>
                  </a:lnTo>
                  <a:lnTo>
                    <a:pt x="120" y="15"/>
                  </a:lnTo>
                  <a:lnTo>
                    <a:pt x="120" y="9"/>
                  </a:lnTo>
                  <a:lnTo>
                    <a:pt x="124" y="12"/>
                  </a:lnTo>
                  <a:lnTo>
                    <a:pt x="124" y="9"/>
                  </a:lnTo>
                  <a:lnTo>
                    <a:pt x="124" y="12"/>
                  </a:lnTo>
                  <a:lnTo>
                    <a:pt x="124" y="6"/>
                  </a:lnTo>
                  <a:lnTo>
                    <a:pt x="127" y="9"/>
                  </a:lnTo>
                  <a:lnTo>
                    <a:pt x="127" y="12"/>
                  </a:lnTo>
                  <a:lnTo>
                    <a:pt x="127" y="9"/>
                  </a:lnTo>
                  <a:lnTo>
                    <a:pt x="131" y="15"/>
                  </a:lnTo>
                  <a:lnTo>
                    <a:pt x="131" y="6"/>
                  </a:lnTo>
                  <a:lnTo>
                    <a:pt x="131" y="18"/>
                  </a:lnTo>
                  <a:lnTo>
                    <a:pt x="134" y="15"/>
                  </a:lnTo>
                  <a:lnTo>
                    <a:pt x="134" y="9"/>
                  </a:lnTo>
                  <a:lnTo>
                    <a:pt x="134" y="12"/>
                  </a:lnTo>
                  <a:lnTo>
                    <a:pt x="138" y="15"/>
                  </a:lnTo>
                  <a:lnTo>
                    <a:pt x="138" y="12"/>
                  </a:lnTo>
                  <a:lnTo>
                    <a:pt x="141" y="18"/>
                  </a:lnTo>
                  <a:lnTo>
                    <a:pt x="141" y="12"/>
                  </a:lnTo>
                  <a:lnTo>
                    <a:pt x="145" y="15"/>
                  </a:lnTo>
                  <a:lnTo>
                    <a:pt x="145" y="9"/>
                  </a:lnTo>
                  <a:lnTo>
                    <a:pt x="148" y="9"/>
                  </a:lnTo>
                  <a:lnTo>
                    <a:pt x="148" y="12"/>
                  </a:lnTo>
                  <a:lnTo>
                    <a:pt x="152" y="9"/>
                  </a:lnTo>
                  <a:lnTo>
                    <a:pt x="152" y="15"/>
                  </a:lnTo>
                  <a:lnTo>
                    <a:pt x="152" y="12"/>
                  </a:lnTo>
                  <a:lnTo>
                    <a:pt x="155" y="9"/>
                  </a:lnTo>
                  <a:lnTo>
                    <a:pt x="155" y="12"/>
                  </a:lnTo>
                  <a:lnTo>
                    <a:pt x="155" y="9"/>
                  </a:lnTo>
                  <a:lnTo>
                    <a:pt x="159" y="12"/>
                  </a:lnTo>
                  <a:lnTo>
                    <a:pt x="159" y="18"/>
                  </a:lnTo>
                  <a:lnTo>
                    <a:pt x="159" y="12"/>
                  </a:lnTo>
                  <a:lnTo>
                    <a:pt x="162" y="12"/>
                  </a:lnTo>
                  <a:lnTo>
                    <a:pt x="162" y="15"/>
                  </a:lnTo>
                  <a:lnTo>
                    <a:pt x="166" y="15"/>
                  </a:lnTo>
                  <a:lnTo>
                    <a:pt x="166" y="12"/>
                  </a:lnTo>
                  <a:lnTo>
                    <a:pt x="169" y="12"/>
                  </a:lnTo>
                  <a:lnTo>
                    <a:pt x="169" y="18"/>
                  </a:lnTo>
                  <a:lnTo>
                    <a:pt x="173" y="18"/>
                  </a:lnTo>
                  <a:lnTo>
                    <a:pt x="173" y="15"/>
                  </a:lnTo>
                  <a:lnTo>
                    <a:pt x="176" y="18"/>
                  </a:lnTo>
                  <a:lnTo>
                    <a:pt x="176" y="15"/>
                  </a:lnTo>
                  <a:lnTo>
                    <a:pt x="176" y="18"/>
                  </a:lnTo>
                  <a:lnTo>
                    <a:pt x="176" y="15"/>
                  </a:lnTo>
                  <a:lnTo>
                    <a:pt x="180" y="12"/>
                  </a:lnTo>
                  <a:lnTo>
                    <a:pt x="180" y="15"/>
                  </a:lnTo>
                  <a:lnTo>
                    <a:pt x="180" y="12"/>
                  </a:lnTo>
                  <a:lnTo>
                    <a:pt x="183" y="12"/>
                  </a:lnTo>
                  <a:lnTo>
                    <a:pt x="183" y="15"/>
                  </a:lnTo>
                  <a:lnTo>
                    <a:pt x="183" y="18"/>
                  </a:lnTo>
                  <a:lnTo>
                    <a:pt x="183" y="15"/>
                  </a:lnTo>
                  <a:lnTo>
                    <a:pt x="187" y="9"/>
                  </a:lnTo>
                  <a:lnTo>
                    <a:pt x="187" y="12"/>
                  </a:lnTo>
                  <a:lnTo>
                    <a:pt x="187" y="9"/>
                  </a:lnTo>
                  <a:lnTo>
                    <a:pt x="187" y="18"/>
                  </a:lnTo>
                  <a:lnTo>
                    <a:pt x="187" y="15"/>
                  </a:lnTo>
                  <a:lnTo>
                    <a:pt x="191" y="15"/>
                  </a:lnTo>
                  <a:lnTo>
                    <a:pt x="191" y="12"/>
                  </a:lnTo>
                  <a:lnTo>
                    <a:pt x="191" y="15"/>
                  </a:lnTo>
                  <a:lnTo>
                    <a:pt x="191" y="9"/>
                  </a:lnTo>
                  <a:lnTo>
                    <a:pt x="191" y="15"/>
                  </a:lnTo>
                  <a:lnTo>
                    <a:pt x="194" y="15"/>
                  </a:lnTo>
                  <a:lnTo>
                    <a:pt x="194" y="12"/>
                  </a:lnTo>
                  <a:lnTo>
                    <a:pt x="194" y="15"/>
                  </a:lnTo>
                  <a:lnTo>
                    <a:pt x="198" y="18"/>
                  </a:lnTo>
                  <a:lnTo>
                    <a:pt x="198" y="12"/>
                  </a:lnTo>
                  <a:lnTo>
                    <a:pt x="198" y="9"/>
                  </a:lnTo>
                  <a:lnTo>
                    <a:pt x="198" y="12"/>
                  </a:lnTo>
                  <a:lnTo>
                    <a:pt x="198" y="15"/>
                  </a:lnTo>
                  <a:lnTo>
                    <a:pt x="201" y="12"/>
                  </a:lnTo>
                  <a:lnTo>
                    <a:pt x="201" y="15"/>
                  </a:lnTo>
                  <a:lnTo>
                    <a:pt x="201" y="12"/>
                  </a:lnTo>
                  <a:lnTo>
                    <a:pt x="201" y="15"/>
                  </a:lnTo>
                  <a:lnTo>
                    <a:pt x="205" y="12"/>
                  </a:lnTo>
                  <a:lnTo>
                    <a:pt x="205" y="9"/>
                  </a:lnTo>
                  <a:lnTo>
                    <a:pt x="205" y="15"/>
                  </a:lnTo>
                  <a:lnTo>
                    <a:pt x="205" y="9"/>
                  </a:lnTo>
                  <a:lnTo>
                    <a:pt x="205" y="12"/>
                  </a:lnTo>
                  <a:lnTo>
                    <a:pt x="208" y="15"/>
                  </a:lnTo>
                  <a:lnTo>
                    <a:pt x="208" y="9"/>
                  </a:lnTo>
                  <a:lnTo>
                    <a:pt x="208" y="15"/>
                  </a:lnTo>
                  <a:lnTo>
                    <a:pt x="208" y="12"/>
                  </a:lnTo>
                  <a:lnTo>
                    <a:pt x="208" y="15"/>
                  </a:lnTo>
                  <a:lnTo>
                    <a:pt x="208" y="12"/>
                  </a:lnTo>
                  <a:lnTo>
                    <a:pt x="212" y="18"/>
                  </a:lnTo>
                  <a:lnTo>
                    <a:pt x="212" y="15"/>
                  </a:lnTo>
                  <a:lnTo>
                    <a:pt x="212" y="12"/>
                  </a:lnTo>
                  <a:lnTo>
                    <a:pt x="212" y="15"/>
                  </a:lnTo>
                  <a:lnTo>
                    <a:pt x="212" y="12"/>
                  </a:lnTo>
                  <a:lnTo>
                    <a:pt x="212" y="15"/>
                  </a:lnTo>
                  <a:lnTo>
                    <a:pt x="212" y="12"/>
                  </a:lnTo>
                  <a:lnTo>
                    <a:pt x="215" y="15"/>
                  </a:lnTo>
                  <a:lnTo>
                    <a:pt x="215" y="9"/>
                  </a:lnTo>
                  <a:lnTo>
                    <a:pt x="215" y="15"/>
                  </a:lnTo>
                  <a:lnTo>
                    <a:pt x="215" y="12"/>
                  </a:lnTo>
                  <a:lnTo>
                    <a:pt x="215" y="9"/>
                  </a:lnTo>
                  <a:lnTo>
                    <a:pt x="215" y="15"/>
                  </a:lnTo>
                  <a:lnTo>
                    <a:pt x="219" y="12"/>
                  </a:lnTo>
                  <a:lnTo>
                    <a:pt x="219" y="6"/>
                  </a:lnTo>
                  <a:lnTo>
                    <a:pt x="219" y="12"/>
                  </a:lnTo>
                  <a:lnTo>
                    <a:pt x="219" y="9"/>
                  </a:lnTo>
                  <a:lnTo>
                    <a:pt x="219" y="6"/>
                  </a:lnTo>
                  <a:lnTo>
                    <a:pt x="219" y="9"/>
                  </a:lnTo>
                  <a:lnTo>
                    <a:pt x="222" y="6"/>
                  </a:lnTo>
                  <a:lnTo>
                    <a:pt x="222" y="9"/>
                  </a:lnTo>
                  <a:lnTo>
                    <a:pt x="222" y="12"/>
                  </a:lnTo>
                  <a:lnTo>
                    <a:pt x="222" y="9"/>
                  </a:lnTo>
                  <a:lnTo>
                    <a:pt x="222" y="6"/>
                  </a:lnTo>
                  <a:lnTo>
                    <a:pt x="222" y="9"/>
                  </a:lnTo>
                  <a:lnTo>
                    <a:pt x="226" y="9"/>
                  </a:lnTo>
                  <a:lnTo>
                    <a:pt x="226" y="6"/>
                  </a:lnTo>
                  <a:lnTo>
                    <a:pt x="226" y="12"/>
                  </a:lnTo>
                  <a:lnTo>
                    <a:pt x="229" y="12"/>
                  </a:lnTo>
                  <a:lnTo>
                    <a:pt x="229" y="9"/>
                  </a:lnTo>
                  <a:lnTo>
                    <a:pt x="229" y="12"/>
                  </a:lnTo>
                  <a:lnTo>
                    <a:pt x="229" y="9"/>
                  </a:lnTo>
                  <a:lnTo>
                    <a:pt x="229" y="12"/>
                  </a:lnTo>
                  <a:lnTo>
                    <a:pt x="233" y="6"/>
                  </a:lnTo>
                  <a:lnTo>
                    <a:pt x="233" y="12"/>
                  </a:lnTo>
                  <a:lnTo>
                    <a:pt x="233" y="15"/>
                  </a:lnTo>
                  <a:lnTo>
                    <a:pt x="233" y="12"/>
                  </a:lnTo>
                  <a:lnTo>
                    <a:pt x="233" y="15"/>
                  </a:lnTo>
                  <a:lnTo>
                    <a:pt x="233" y="12"/>
                  </a:lnTo>
                  <a:lnTo>
                    <a:pt x="233" y="15"/>
                  </a:lnTo>
                  <a:lnTo>
                    <a:pt x="236" y="9"/>
                  </a:lnTo>
                  <a:lnTo>
                    <a:pt x="236" y="12"/>
                  </a:lnTo>
                  <a:lnTo>
                    <a:pt x="236" y="6"/>
                  </a:lnTo>
                  <a:lnTo>
                    <a:pt x="236" y="12"/>
                  </a:lnTo>
                  <a:lnTo>
                    <a:pt x="236" y="9"/>
                  </a:lnTo>
                  <a:lnTo>
                    <a:pt x="240" y="9"/>
                  </a:lnTo>
                  <a:lnTo>
                    <a:pt x="240" y="12"/>
                  </a:lnTo>
                  <a:lnTo>
                    <a:pt x="240" y="9"/>
                  </a:lnTo>
                  <a:lnTo>
                    <a:pt x="240" y="12"/>
                  </a:lnTo>
                  <a:lnTo>
                    <a:pt x="240" y="9"/>
                  </a:lnTo>
                  <a:lnTo>
                    <a:pt x="243" y="9"/>
                  </a:lnTo>
                  <a:lnTo>
                    <a:pt x="243" y="12"/>
                  </a:lnTo>
                  <a:lnTo>
                    <a:pt x="243" y="6"/>
                  </a:lnTo>
                  <a:lnTo>
                    <a:pt x="243" y="12"/>
                  </a:lnTo>
                  <a:lnTo>
                    <a:pt x="243" y="9"/>
                  </a:lnTo>
                  <a:lnTo>
                    <a:pt x="247" y="15"/>
                  </a:lnTo>
                  <a:lnTo>
                    <a:pt x="247" y="9"/>
                  </a:lnTo>
                  <a:lnTo>
                    <a:pt x="247" y="12"/>
                  </a:lnTo>
                  <a:lnTo>
                    <a:pt x="250" y="9"/>
                  </a:lnTo>
                  <a:lnTo>
                    <a:pt x="250" y="15"/>
                  </a:lnTo>
                  <a:lnTo>
                    <a:pt x="250" y="12"/>
                  </a:lnTo>
                  <a:lnTo>
                    <a:pt x="250" y="9"/>
                  </a:lnTo>
                  <a:lnTo>
                    <a:pt x="254" y="9"/>
                  </a:lnTo>
                  <a:lnTo>
                    <a:pt x="254" y="6"/>
                  </a:lnTo>
                  <a:lnTo>
                    <a:pt x="254" y="12"/>
                  </a:lnTo>
                  <a:lnTo>
                    <a:pt x="254" y="9"/>
                  </a:lnTo>
                  <a:lnTo>
                    <a:pt x="254" y="6"/>
                  </a:lnTo>
                  <a:lnTo>
                    <a:pt x="254" y="9"/>
                  </a:lnTo>
                  <a:lnTo>
                    <a:pt x="257" y="12"/>
                  </a:lnTo>
                  <a:lnTo>
                    <a:pt x="257" y="6"/>
                  </a:lnTo>
                  <a:lnTo>
                    <a:pt x="257" y="9"/>
                  </a:lnTo>
                  <a:lnTo>
                    <a:pt x="257" y="12"/>
                  </a:lnTo>
                  <a:lnTo>
                    <a:pt x="257" y="9"/>
                  </a:lnTo>
                  <a:lnTo>
                    <a:pt x="257" y="12"/>
                  </a:lnTo>
                  <a:lnTo>
                    <a:pt x="261" y="9"/>
                  </a:lnTo>
                  <a:lnTo>
                    <a:pt x="261" y="12"/>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2859" name="Freeform 154"/>
            <p:cNvSpPr>
              <a:spLocks/>
            </p:cNvSpPr>
            <p:nvPr/>
          </p:nvSpPr>
          <p:spPr bwMode="auto">
            <a:xfrm>
              <a:off x="3273" y="2441"/>
              <a:ext cx="489" cy="44"/>
            </a:xfrm>
            <a:custGeom>
              <a:avLst/>
              <a:gdLst>
                <a:gd name="T0" fmla="*/ 2 w 606"/>
                <a:gd name="T1" fmla="*/ 0 h 90"/>
                <a:gd name="T2" fmla="*/ 2 w 606"/>
                <a:gd name="T3" fmla="*/ 0 h 90"/>
                <a:gd name="T4" fmla="*/ 2 w 606"/>
                <a:gd name="T5" fmla="*/ 0 h 90"/>
                <a:gd name="T6" fmla="*/ 2 w 606"/>
                <a:gd name="T7" fmla="*/ 0 h 90"/>
                <a:gd name="T8" fmla="*/ 2 w 606"/>
                <a:gd name="T9" fmla="*/ 0 h 90"/>
                <a:gd name="T10" fmla="*/ 3 w 606"/>
                <a:gd name="T11" fmla="*/ 0 h 90"/>
                <a:gd name="T12" fmla="*/ 4 w 606"/>
                <a:gd name="T13" fmla="*/ 0 h 90"/>
                <a:gd name="T14" fmla="*/ 5 w 606"/>
                <a:gd name="T15" fmla="*/ 0 h 90"/>
                <a:gd name="T16" fmla="*/ 6 w 606"/>
                <a:gd name="T17" fmla="*/ 0 h 90"/>
                <a:gd name="T18" fmla="*/ 7 w 606"/>
                <a:gd name="T19" fmla="*/ 0 h 90"/>
                <a:gd name="T20" fmla="*/ 8 w 606"/>
                <a:gd name="T21" fmla="*/ 0 h 90"/>
                <a:gd name="T22" fmla="*/ 10 w 606"/>
                <a:gd name="T23" fmla="*/ 0 h 90"/>
                <a:gd name="T24" fmla="*/ 10 w 606"/>
                <a:gd name="T25" fmla="*/ 0 h 90"/>
                <a:gd name="T26" fmla="*/ 11 w 606"/>
                <a:gd name="T27" fmla="*/ 0 h 90"/>
                <a:gd name="T28" fmla="*/ 12 w 606"/>
                <a:gd name="T29" fmla="*/ 0 h 90"/>
                <a:gd name="T30" fmla="*/ 13 w 606"/>
                <a:gd name="T31" fmla="*/ 0 h 90"/>
                <a:gd name="T32" fmla="*/ 15 w 606"/>
                <a:gd name="T33" fmla="*/ 0 h 90"/>
                <a:gd name="T34" fmla="*/ 15 w 606"/>
                <a:gd name="T35" fmla="*/ 0 h 90"/>
                <a:gd name="T36" fmla="*/ 16 w 606"/>
                <a:gd name="T37" fmla="*/ 0 h 90"/>
                <a:gd name="T38" fmla="*/ 17 w 606"/>
                <a:gd name="T39" fmla="*/ 0 h 90"/>
                <a:gd name="T40" fmla="*/ 19 w 606"/>
                <a:gd name="T41" fmla="*/ 0 h 90"/>
                <a:gd name="T42" fmla="*/ 19 w 606"/>
                <a:gd name="T43" fmla="*/ 0 h 90"/>
                <a:gd name="T44" fmla="*/ 20 w 606"/>
                <a:gd name="T45" fmla="*/ 0 h 90"/>
                <a:gd name="T46" fmla="*/ 21 w 606"/>
                <a:gd name="T47" fmla="*/ 0 h 90"/>
                <a:gd name="T48" fmla="*/ 21 w 606"/>
                <a:gd name="T49" fmla="*/ 0 h 90"/>
                <a:gd name="T50" fmla="*/ 21 w 606"/>
                <a:gd name="T51" fmla="*/ 0 h 90"/>
                <a:gd name="T52" fmla="*/ 22 w 606"/>
                <a:gd name="T53" fmla="*/ 0 h 90"/>
                <a:gd name="T54" fmla="*/ 22 w 606"/>
                <a:gd name="T55" fmla="*/ 0 h 90"/>
                <a:gd name="T56" fmla="*/ 23 w 606"/>
                <a:gd name="T57" fmla="*/ 0 h 90"/>
                <a:gd name="T58" fmla="*/ 23 w 606"/>
                <a:gd name="T59" fmla="*/ 0 h 90"/>
                <a:gd name="T60" fmla="*/ 23 w 606"/>
                <a:gd name="T61" fmla="*/ 0 h 90"/>
                <a:gd name="T62" fmla="*/ 24 w 606"/>
                <a:gd name="T63" fmla="*/ 0 h 90"/>
                <a:gd name="T64" fmla="*/ 25 w 606"/>
                <a:gd name="T65" fmla="*/ 0 h 90"/>
                <a:gd name="T66" fmla="*/ 26 w 606"/>
                <a:gd name="T67" fmla="*/ 0 h 90"/>
                <a:gd name="T68" fmla="*/ 26 w 606"/>
                <a:gd name="T69" fmla="*/ 0 h 90"/>
                <a:gd name="T70" fmla="*/ 27 w 606"/>
                <a:gd name="T71" fmla="*/ 0 h 90"/>
                <a:gd name="T72" fmla="*/ 28 w 606"/>
                <a:gd name="T73" fmla="*/ 0 h 90"/>
                <a:gd name="T74" fmla="*/ 29 w 606"/>
                <a:gd name="T75" fmla="*/ 0 h 90"/>
                <a:gd name="T76" fmla="*/ 31 w 606"/>
                <a:gd name="T77" fmla="*/ 0 h 90"/>
                <a:gd name="T78" fmla="*/ 32 w 606"/>
                <a:gd name="T79" fmla="*/ 0 h 90"/>
                <a:gd name="T80" fmla="*/ 32 w 606"/>
                <a:gd name="T81" fmla="*/ 0 h 90"/>
                <a:gd name="T82" fmla="*/ 34 w 606"/>
                <a:gd name="T83" fmla="*/ 0 h 90"/>
                <a:gd name="T84" fmla="*/ 34 w 606"/>
                <a:gd name="T85" fmla="*/ 0 h 90"/>
                <a:gd name="T86" fmla="*/ 35 w 606"/>
                <a:gd name="T87" fmla="*/ 0 h 90"/>
                <a:gd name="T88" fmla="*/ 36 w 606"/>
                <a:gd name="T89" fmla="*/ 0 h 90"/>
                <a:gd name="T90" fmla="*/ 36 w 606"/>
                <a:gd name="T91" fmla="*/ 0 h 90"/>
                <a:gd name="T92" fmla="*/ 39 w 606"/>
                <a:gd name="T93" fmla="*/ 0 h 90"/>
                <a:gd name="T94" fmla="*/ 39 w 606"/>
                <a:gd name="T95" fmla="*/ 0 h 90"/>
                <a:gd name="T96" fmla="*/ 40 w 606"/>
                <a:gd name="T97" fmla="*/ 0 h 90"/>
                <a:gd name="T98" fmla="*/ 40 w 606"/>
                <a:gd name="T99" fmla="*/ 0 h 90"/>
                <a:gd name="T100" fmla="*/ 42 w 606"/>
                <a:gd name="T101" fmla="*/ 0 h 90"/>
                <a:gd name="T102" fmla="*/ 42 w 606"/>
                <a:gd name="T103" fmla="*/ 0 h 90"/>
                <a:gd name="T104" fmla="*/ 42 w 606"/>
                <a:gd name="T105" fmla="*/ 0 h 90"/>
                <a:gd name="T106" fmla="*/ 43 w 606"/>
                <a:gd name="T107" fmla="*/ 0 h 90"/>
                <a:gd name="T108" fmla="*/ 43 w 606"/>
                <a:gd name="T109" fmla="*/ 0 h 90"/>
                <a:gd name="T110" fmla="*/ 44 w 606"/>
                <a:gd name="T111" fmla="*/ 0 h 90"/>
                <a:gd name="T112" fmla="*/ 45 w 606"/>
                <a:gd name="T113" fmla="*/ 0 h 90"/>
                <a:gd name="T114" fmla="*/ 45 w 606"/>
                <a:gd name="T115" fmla="*/ 0 h 90"/>
                <a:gd name="T116" fmla="*/ 45 w 606"/>
                <a:gd name="T117" fmla="*/ 0 h 90"/>
                <a:gd name="T118" fmla="*/ 45 w 606"/>
                <a:gd name="T119" fmla="*/ 0 h 90"/>
                <a:gd name="T120" fmla="*/ 46 w 606"/>
                <a:gd name="T121" fmla="*/ 0 h 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06" h="90">
                  <a:moveTo>
                    <a:pt x="0" y="0"/>
                  </a:moveTo>
                  <a:lnTo>
                    <a:pt x="0" y="0"/>
                  </a:lnTo>
                  <a:lnTo>
                    <a:pt x="0" y="6"/>
                  </a:lnTo>
                  <a:lnTo>
                    <a:pt x="0" y="18"/>
                  </a:lnTo>
                  <a:lnTo>
                    <a:pt x="0" y="6"/>
                  </a:lnTo>
                  <a:lnTo>
                    <a:pt x="6" y="18"/>
                  </a:lnTo>
                  <a:lnTo>
                    <a:pt x="6" y="30"/>
                  </a:lnTo>
                  <a:lnTo>
                    <a:pt x="6" y="18"/>
                  </a:lnTo>
                  <a:lnTo>
                    <a:pt x="12" y="30"/>
                  </a:lnTo>
                  <a:lnTo>
                    <a:pt x="12" y="24"/>
                  </a:lnTo>
                  <a:lnTo>
                    <a:pt x="12" y="30"/>
                  </a:lnTo>
                  <a:lnTo>
                    <a:pt x="12" y="36"/>
                  </a:lnTo>
                  <a:lnTo>
                    <a:pt x="12" y="24"/>
                  </a:lnTo>
                  <a:lnTo>
                    <a:pt x="18" y="36"/>
                  </a:lnTo>
                  <a:lnTo>
                    <a:pt x="18" y="30"/>
                  </a:lnTo>
                  <a:lnTo>
                    <a:pt x="18" y="42"/>
                  </a:lnTo>
                  <a:lnTo>
                    <a:pt x="24" y="36"/>
                  </a:lnTo>
                  <a:lnTo>
                    <a:pt x="24" y="42"/>
                  </a:lnTo>
                  <a:lnTo>
                    <a:pt x="24" y="36"/>
                  </a:lnTo>
                  <a:lnTo>
                    <a:pt x="30" y="36"/>
                  </a:lnTo>
                  <a:lnTo>
                    <a:pt x="30" y="42"/>
                  </a:lnTo>
                  <a:lnTo>
                    <a:pt x="30" y="36"/>
                  </a:lnTo>
                  <a:lnTo>
                    <a:pt x="36" y="48"/>
                  </a:lnTo>
                  <a:lnTo>
                    <a:pt x="36" y="42"/>
                  </a:lnTo>
                  <a:lnTo>
                    <a:pt x="42" y="42"/>
                  </a:lnTo>
                  <a:lnTo>
                    <a:pt x="42" y="48"/>
                  </a:lnTo>
                  <a:lnTo>
                    <a:pt x="42" y="54"/>
                  </a:lnTo>
                  <a:lnTo>
                    <a:pt x="48" y="48"/>
                  </a:lnTo>
                  <a:lnTo>
                    <a:pt x="48" y="54"/>
                  </a:lnTo>
                  <a:lnTo>
                    <a:pt x="54" y="48"/>
                  </a:lnTo>
                  <a:lnTo>
                    <a:pt x="60" y="48"/>
                  </a:lnTo>
                  <a:lnTo>
                    <a:pt x="60" y="54"/>
                  </a:lnTo>
                  <a:lnTo>
                    <a:pt x="60" y="42"/>
                  </a:lnTo>
                  <a:lnTo>
                    <a:pt x="66" y="42"/>
                  </a:lnTo>
                  <a:lnTo>
                    <a:pt x="66" y="48"/>
                  </a:lnTo>
                  <a:lnTo>
                    <a:pt x="66" y="54"/>
                  </a:lnTo>
                  <a:lnTo>
                    <a:pt x="72" y="48"/>
                  </a:lnTo>
                  <a:lnTo>
                    <a:pt x="78" y="54"/>
                  </a:lnTo>
                  <a:lnTo>
                    <a:pt x="78" y="48"/>
                  </a:lnTo>
                  <a:lnTo>
                    <a:pt x="78" y="54"/>
                  </a:lnTo>
                  <a:lnTo>
                    <a:pt x="78" y="60"/>
                  </a:lnTo>
                  <a:lnTo>
                    <a:pt x="84" y="60"/>
                  </a:lnTo>
                  <a:lnTo>
                    <a:pt x="84" y="54"/>
                  </a:lnTo>
                  <a:lnTo>
                    <a:pt x="90" y="60"/>
                  </a:lnTo>
                  <a:lnTo>
                    <a:pt x="90" y="48"/>
                  </a:lnTo>
                  <a:lnTo>
                    <a:pt x="96" y="42"/>
                  </a:lnTo>
                  <a:lnTo>
                    <a:pt x="96" y="54"/>
                  </a:lnTo>
                  <a:lnTo>
                    <a:pt x="102" y="66"/>
                  </a:lnTo>
                  <a:lnTo>
                    <a:pt x="102" y="48"/>
                  </a:lnTo>
                  <a:lnTo>
                    <a:pt x="102" y="60"/>
                  </a:lnTo>
                  <a:lnTo>
                    <a:pt x="108" y="54"/>
                  </a:lnTo>
                  <a:lnTo>
                    <a:pt x="108" y="66"/>
                  </a:lnTo>
                  <a:lnTo>
                    <a:pt x="108" y="60"/>
                  </a:lnTo>
                  <a:lnTo>
                    <a:pt x="114" y="66"/>
                  </a:lnTo>
                  <a:lnTo>
                    <a:pt x="114" y="60"/>
                  </a:lnTo>
                  <a:lnTo>
                    <a:pt x="114" y="66"/>
                  </a:lnTo>
                  <a:lnTo>
                    <a:pt x="114" y="60"/>
                  </a:lnTo>
                  <a:lnTo>
                    <a:pt x="120" y="66"/>
                  </a:lnTo>
                  <a:lnTo>
                    <a:pt x="120" y="60"/>
                  </a:lnTo>
                  <a:lnTo>
                    <a:pt x="126" y="66"/>
                  </a:lnTo>
                  <a:lnTo>
                    <a:pt x="132" y="60"/>
                  </a:lnTo>
                  <a:lnTo>
                    <a:pt x="132" y="66"/>
                  </a:lnTo>
                  <a:lnTo>
                    <a:pt x="138" y="60"/>
                  </a:lnTo>
                  <a:lnTo>
                    <a:pt x="138" y="66"/>
                  </a:lnTo>
                  <a:lnTo>
                    <a:pt x="138" y="54"/>
                  </a:lnTo>
                  <a:lnTo>
                    <a:pt x="144" y="60"/>
                  </a:lnTo>
                  <a:lnTo>
                    <a:pt x="144" y="66"/>
                  </a:lnTo>
                  <a:lnTo>
                    <a:pt x="144" y="60"/>
                  </a:lnTo>
                  <a:lnTo>
                    <a:pt x="150" y="66"/>
                  </a:lnTo>
                  <a:lnTo>
                    <a:pt x="150" y="60"/>
                  </a:lnTo>
                  <a:lnTo>
                    <a:pt x="150" y="54"/>
                  </a:lnTo>
                  <a:lnTo>
                    <a:pt x="156" y="60"/>
                  </a:lnTo>
                  <a:lnTo>
                    <a:pt x="156" y="66"/>
                  </a:lnTo>
                  <a:lnTo>
                    <a:pt x="156" y="60"/>
                  </a:lnTo>
                  <a:lnTo>
                    <a:pt x="162" y="66"/>
                  </a:lnTo>
                  <a:lnTo>
                    <a:pt x="162" y="60"/>
                  </a:lnTo>
                  <a:lnTo>
                    <a:pt x="162" y="66"/>
                  </a:lnTo>
                  <a:lnTo>
                    <a:pt x="168" y="66"/>
                  </a:lnTo>
                  <a:lnTo>
                    <a:pt x="168" y="60"/>
                  </a:lnTo>
                  <a:lnTo>
                    <a:pt x="174" y="60"/>
                  </a:lnTo>
                  <a:lnTo>
                    <a:pt x="180" y="66"/>
                  </a:lnTo>
                  <a:lnTo>
                    <a:pt x="180" y="60"/>
                  </a:lnTo>
                  <a:lnTo>
                    <a:pt x="186" y="66"/>
                  </a:lnTo>
                  <a:lnTo>
                    <a:pt x="192" y="66"/>
                  </a:lnTo>
                  <a:lnTo>
                    <a:pt x="198" y="66"/>
                  </a:lnTo>
                  <a:lnTo>
                    <a:pt x="198" y="60"/>
                  </a:lnTo>
                  <a:lnTo>
                    <a:pt x="198" y="66"/>
                  </a:lnTo>
                  <a:lnTo>
                    <a:pt x="204" y="60"/>
                  </a:lnTo>
                  <a:lnTo>
                    <a:pt x="204" y="66"/>
                  </a:lnTo>
                  <a:lnTo>
                    <a:pt x="204" y="60"/>
                  </a:lnTo>
                  <a:lnTo>
                    <a:pt x="210" y="66"/>
                  </a:lnTo>
                  <a:lnTo>
                    <a:pt x="216" y="60"/>
                  </a:lnTo>
                  <a:lnTo>
                    <a:pt x="216" y="66"/>
                  </a:lnTo>
                  <a:lnTo>
                    <a:pt x="216" y="60"/>
                  </a:lnTo>
                  <a:lnTo>
                    <a:pt x="222" y="60"/>
                  </a:lnTo>
                  <a:lnTo>
                    <a:pt x="222" y="54"/>
                  </a:lnTo>
                  <a:lnTo>
                    <a:pt x="228" y="66"/>
                  </a:lnTo>
                  <a:lnTo>
                    <a:pt x="234" y="60"/>
                  </a:lnTo>
                  <a:lnTo>
                    <a:pt x="234" y="66"/>
                  </a:lnTo>
                  <a:lnTo>
                    <a:pt x="240" y="66"/>
                  </a:lnTo>
                  <a:lnTo>
                    <a:pt x="240" y="60"/>
                  </a:lnTo>
                  <a:lnTo>
                    <a:pt x="240" y="54"/>
                  </a:lnTo>
                  <a:lnTo>
                    <a:pt x="240" y="66"/>
                  </a:lnTo>
                  <a:lnTo>
                    <a:pt x="246" y="66"/>
                  </a:lnTo>
                  <a:lnTo>
                    <a:pt x="252" y="54"/>
                  </a:lnTo>
                  <a:lnTo>
                    <a:pt x="252" y="60"/>
                  </a:lnTo>
                  <a:lnTo>
                    <a:pt x="252" y="66"/>
                  </a:lnTo>
                  <a:lnTo>
                    <a:pt x="258" y="66"/>
                  </a:lnTo>
                  <a:lnTo>
                    <a:pt x="258" y="60"/>
                  </a:lnTo>
                  <a:lnTo>
                    <a:pt x="258" y="66"/>
                  </a:lnTo>
                  <a:lnTo>
                    <a:pt x="264" y="78"/>
                  </a:lnTo>
                  <a:lnTo>
                    <a:pt x="264" y="60"/>
                  </a:lnTo>
                  <a:lnTo>
                    <a:pt x="264" y="78"/>
                  </a:lnTo>
                  <a:lnTo>
                    <a:pt x="270" y="78"/>
                  </a:lnTo>
                  <a:lnTo>
                    <a:pt x="270" y="60"/>
                  </a:lnTo>
                  <a:lnTo>
                    <a:pt x="270" y="78"/>
                  </a:lnTo>
                  <a:lnTo>
                    <a:pt x="270" y="66"/>
                  </a:lnTo>
                  <a:lnTo>
                    <a:pt x="270" y="78"/>
                  </a:lnTo>
                  <a:lnTo>
                    <a:pt x="276" y="66"/>
                  </a:lnTo>
                  <a:lnTo>
                    <a:pt x="276" y="60"/>
                  </a:lnTo>
                  <a:lnTo>
                    <a:pt x="276" y="66"/>
                  </a:lnTo>
                  <a:lnTo>
                    <a:pt x="276" y="60"/>
                  </a:lnTo>
                  <a:lnTo>
                    <a:pt x="276" y="66"/>
                  </a:lnTo>
                  <a:lnTo>
                    <a:pt x="282" y="54"/>
                  </a:lnTo>
                  <a:lnTo>
                    <a:pt x="282" y="78"/>
                  </a:lnTo>
                  <a:lnTo>
                    <a:pt x="282" y="60"/>
                  </a:lnTo>
                  <a:lnTo>
                    <a:pt x="282" y="66"/>
                  </a:lnTo>
                  <a:lnTo>
                    <a:pt x="282" y="78"/>
                  </a:lnTo>
                  <a:lnTo>
                    <a:pt x="288" y="60"/>
                  </a:lnTo>
                  <a:lnTo>
                    <a:pt x="288" y="66"/>
                  </a:lnTo>
                  <a:lnTo>
                    <a:pt x="288" y="78"/>
                  </a:lnTo>
                  <a:lnTo>
                    <a:pt x="288" y="60"/>
                  </a:lnTo>
                  <a:lnTo>
                    <a:pt x="288" y="66"/>
                  </a:lnTo>
                  <a:lnTo>
                    <a:pt x="288" y="78"/>
                  </a:lnTo>
                  <a:lnTo>
                    <a:pt x="294" y="66"/>
                  </a:lnTo>
                  <a:lnTo>
                    <a:pt x="294" y="78"/>
                  </a:lnTo>
                  <a:lnTo>
                    <a:pt x="294" y="84"/>
                  </a:lnTo>
                  <a:lnTo>
                    <a:pt x="294" y="78"/>
                  </a:lnTo>
                  <a:lnTo>
                    <a:pt x="294" y="66"/>
                  </a:lnTo>
                  <a:lnTo>
                    <a:pt x="300" y="66"/>
                  </a:lnTo>
                  <a:lnTo>
                    <a:pt x="300" y="78"/>
                  </a:lnTo>
                  <a:lnTo>
                    <a:pt x="300" y="66"/>
                  </a:lnTo>
                  <a:lnTo>
                    <a:pt x="306" y="66"/>
                  </a:lnTo>
                  <a:lnTo>
                    <a:pt x="306" y="78"/>
                  </a:lnTo>
                  <a:lnTo>
                    <a:pt x="306" y="66"/>
                  </a:lnTo>
                  <a:lnTo>
                    <a:pt x="306" y="60"/>
                  </a:lnTo>
                  <a:lnTo>
                    <a:pt x="306" y="66"/>
                  </a:lnTo>
                  <a:lnTo>
                    <a:pt x="312" y="60"/>
                  </a:lnTo>
                  <a:lnTo>
                    <a:pt x="312" y="78"/>
                  </a:lnTo>
                  <a:lnTo>
                    <a:pt x="312" y="66"/>
                  </a:lnTo>
                  <a:lnTo>
                    <a:pt x="312" y="60"/>
                  </a:lnTo>
                  <a:lnTo>
                    <a:pt x="312" y="66"/>
                  </a:lnTo>
                  <a:lnTo>
                    <a:pt x="312" y="60"/>
                  </a:lnTo>
                  <a:lnTo>
                    <a:pt x="318" y="60"/>
                  </a:lnTo>
                  <a:lnTo>
                    <a:pt x="318" y="66"/>
                  </a:lnTo>
                  <a:lnTo>
                    <a:pt x="318" y="60"/>
                  </a:lnTo>
                  <a:lnTo>
                    <a:pt x="318" y="78"/>
                  </a:lnTo>
                  <a:lnTo>
                    <a:pt x="318" y="60"/>
                  </a:lnTo>
                  <a:lnTo>
                    <a:pt x="318" y="66"/>
                  </a:lnTo>
                  <a:lnTo>
                    <a:pt x="324" y="78"/>
                  </a:lnTo>
                  <a:lnTo>
                    <a:pt x="324" y="60"/>
                  </a:lnTo>
                  <a:lnTo>
                    <a:pt x="324" y="66"/>
                  </a:lnTo>
                  <a:lnTo>
                    <a:pt x="330" y="66"/>
                  </a:lnTo>
                  <a:lnTo>
                    <a:pt x="330" y="78"/>
                  </a:lnTo>
                  <a:lnTo>
                    <a:pt x="336" y="84"/>
                  </a:lnTo>
                  <a:lnTo>
                    <a:pt x="336" y="78"/>
                  </a:lnTo>
                  <a:lnTo>
                    <a:pt x="342" y="78"/>
                  </a:lnTo>
                  <a:lnTo>
                    <a:pt x="342" y="84"/>
                  </a:lnTo>
                  <a:lnTo>
                    <a:pt x="348" y="66"/>
                  </a:lnTo>
                  <a:lnTo>
                    <a:pt x="354" y="66"/>
                  </a:lnTo>
                  <a:lnTo>
                    <a:pt x="354" y="78"/>
                  </a:lnTo>
                  <a:lnTo>
                    <a:pt x="354" y="66"/>
                  </a:lnTo>
                  <a:lnTo>
                    <a:pt x="360" y="60"/>
                  </a:lnTo>
                  <a:lnTo>
                    <a:pt x="360" y="66"/>
                  </a:lnTo>
                  <a:lnTo>
                    <a:pt x="366" y="60"/>
                  </a:lnTo>
                  <a:lnTo>
                    <a:pt x="366" y="66"/>
                  </a:lnTo>
                  <a:lnTo>
                    <a:pt x="366" y="60"/>
                  </a:lnTo>
                  <a:lnTo>
                    <a:pt x="372" y="60"/>
                  </a:lnTo>
                  <a:lnTo>
                    <a:pt x="372" y="66"/>
                  </a:lnTo>
                  <a:lnTo>
                    <a:pt x="378" y="66"/>
                  </a:lnTo>
                  <a:lnTo>
                    <a:pt x="384" y="66"/>
                  </a:lnTo>
                  <a:lnTo>
                    <a:pt x="390" y="66"/>
                  </a:lnTo>
                  <a:lnTo>
                    <a:pt x="396" y="78"/>
                  </a:lnTo>
                  <a:lnTo>
                    <a:pt x="396" y="66"/>
                  </a:lnTo>
                  <a:lnTo>
                    <a:pt x="402" y="66"/>
                  </a:lnTo>
                  <a:lnTo>
                    <a:pt x="402" y="78"/>
                  </a:lnTo>
                  <a:lnTo>
                    <a:pt x="408" y="84"/>
                  </a:lnTo>
                  <a:lnTo>
                    <a:pt x="408" y="78"/>
                  </a:lnTo>
                  <a:lnTo>
                    <a:pt x="408" y="66"/>
                  </a:lnTo>
                  <a:lnTo>
                    <a:pt x="414" y="78"/>
                  </a:lnTo>
                  <a:lnTo>
                    <a:pt x="414" y="66"/>
                  </a:lnTo>
                  <a:lnTo>
                    <a:pt x="420" y="78"/>
                  </a:lnTo>
                  <a:lnTo>
                    <a:pt x="420" y="66"/>
                  </a:lnTo>
                  <a:lnTo>
                    <a:pt x="420" y="78"/>
                  </a:lnTo>
                  <a:lnTo>
                    <a:pt x="426" y="66"/>
                  </a:lnTo>
                  <a:lnTo>
                    <a:pt x="426" y="78"/>
                  </a:lnTo>
                  <a:lnTo>
                    <a:pt x="426" y="66"/>
                  </a:lnTo>
                  <a:lnTo>
                    <a:pt x="432" y="60"/>
                  </a:lnTo>
                  <a:lnTo>
                    <a:pt x="432" y="84"/>
                  </a:lnTo>
                  <a:lnTo>
                    <a:pt x="432" y="66"/>
                  </a:lnTo>
                  <a:lnTo>
                    <a:pt x="432" y="78"/>
                  </a:lnTo>
                  <a:lnTo>
                    <a:pt x="438" y="78"/>
                  </a:lnTo>
                  <a:lnTo>
                    <a:pt x="438" y="66"/>
                  </a:lnTo>
                  <a:lnTo>
                    <a:pt x="444" y="78"/>
                  </a:lnTo>
                  <a:lnTo>
                    <a:pt x="450" y="78"/>
                  </a:lnTo>
                  <a:lnTo>
                    <a:pt x="450" y="66"/>
                  </a:lnTo>
                  <a:lnTo>
                    <a:pt x="456" y="78"/>
                  </a:lnTo>
                  <a:lnTo>
                    <a:pt x="456" y="60"/>
                  </a:lnTo>
                  <a:lnTo>
                    <a:pt x="456" y="78"/>
                  </a:lnTo>
                  <a:lnTo>
                    <a:pt x="462" y="66"/>
                  </a:lnTo>
                  <a:lnTo>
                    <a:pt x="462" y="78"/>
                  </a:lnTo>
                  <a:lnTo>
                    <a:pt x="468" y="78"/>
                  </a:lnTo>
                  <a:lnTo>
                    <a:pt x="468" y="60"/>
                  </a:lnTo>
                  <a:lnTo>
                    <a:pt x="468" y="66"/>
                  </a:lnTo>
                  <a:lnTo>
                    <a:pt x="468" y="60"/>
                  </a:lnTo>
                  <a:lnTo>
                    <a:pt x="474" y="78"/>
                  </a:lnTo>
                  <a:lnTo>
                    <a:pt x="474" y="84"/>
                  </a:lnTo>
                  <a:lnTo>
                    <a:pt x="474" y="78"/>
                  </a:lnTo>
                  <a:lnTo>
                    <a:pt x="480" y="66"/>
                  </a:lnTo>
                  <a:lnTo>
                    <a:pt x="480" y="60"/>
                  </a:lnTo>
                  <a:lnTo>
                    <a:pt x="480" y="66"/>
                  </a:lnTo>
                  <a:lnTo>
                    <a:pt x="486" y="66"/>
                  </a:lnTo>
                  <a:lnTo>
                    <a:pt x="486" y="78"/>
                  </a:lnTo>
                  <a:lnTo>
                    <a:pt x="486" y="66"/>
                  </a:lnTo>
                  <a:lnTo>
                    <a:pt x="492" y="78"/>
                  </a:lnTo>
                  <a:lnTo>
                    <a:pt x="492" y="84"/>
                  </a:lnTo>
                  <a:lnTo>
                    <a:pt x="492" y="66"/>
                  </a:lnTo>
                  <a:lnTo>
                    <a:pt x="498" y="78"/>
                  </a:lnTo>
                  <a:lnTo>
                    <a:pt x="498" y="84"/>
                  </a:lnTo>
                  <a:lnTo>
                    <a:pt x="498" y="78"/>
                  </a:lnTo>
                  <a:lnTo>
                    <a:pt x="504" y="78"/>
                  </a:lnTo>
                  <a:lnTo>
                    <a:pt x="504" y="90"/>
                  </a:lnTo>
                  <a:lnTo>
                    <a:pt x="504" y="84"/>
                  </a:lnTo>
                  <a:lnTo>
                    <a:pt x="510" y="84"/>
                  </a:lnTo>
                  <a:lnTo>
                    <a:pt x="510" y="66"/>
                  </a:lnTo>
                  <a:lnTo>
                    <a:pt x="510" y="78"/>
                  </a:lnTo>
                  <a:lnTo>
                    <a:pt x="516" y="78"/>
                  </a:lnTo>
                  <a:lnTo>
                    <a:pt x="516" y="60"/>
                  </a:lnTo>
                  <a:lnTo>
                    <a:pt x="522" y="66"/>
                  </a:lnTo>
                  <a:lnTo>
                    <a:pt x="528" y="66"/>
                  </a:lnTo>
                  <a:lnTo>
                    <a:pt x="528" y="60"/>
                  </a:lnTo>
                  <a:lnTo>
                    <a:pt x="528" y="66"/>
                  </a:lnTo>
                  <a:lnTo>
                    <a:pt x="534" y="78"/>
                  </a:lnTo>
                  <a:lnTo>
                    <a:pt x="540" y="78"/>
                  </a:lnTo>
                  <a:lnTo>
                    <a:pt x="540" y="84"/>
                  </a:lnTo>
                  <a:lnTo>
                    <a:pt x="540" y="78"/>
                  </a:lnTo>
                  <a:lnTo>
                    <a:pt x="546" y="66"/>
                  </a:lnTo>
                  <a:lnTo>
                    <a:pt x="546" y="78"/>
                  </a:lnTo>
                  <a:lnTo>
                    <a:pt x="546" y="66"/>
                  </a:lnTo>
                  <a:lnTo>
                    <a:pt x="552" y="66"/>
                  </a:lnTo>
                  <a:lnTo>
                    <a:pt x="552" y="84"/>
                  </a:lnTo>
                  <a:lnTo>
                    <a:pt x="552" y="66"/>
                  </a:lnTo>
                  <a:lnTo>
                    <a:pt x="552" y="78"/>
                  </a:lnTo>
                  <a:lnTo>
                    <a:pt x="552" y="84"/>
                  </a:lnTo>
                  <a:lnTo>
                    <a:pt x="552" y="66"/>
                  </a:lnTo>
                  <a:lnTo>
                    <a:pt x="558" y="90"/>
                  </a:lnTo>
                  <a:lnTo>
                    <a:pt x="558" y="66"/>
                  </a:lnTo>
                  <a:lnTo>
                    <a:pt x="558" y="78"/>
                  </a:lnTo>
                  <a:lnTo>
                    <a:pt x="558" y="84"/>
                  </a:lnTo>
                  <a:lnTo>
                    <a:pt x="564" y="84"/>
                  </a:lnTo>
                  <a:lnTo>
                    <a:pt x="564" y="78"/>
                  </a:lnTo>
                  <a:lnTo>
                    <a:pt x="564" y="66"/>
                  </a:lnTo>
                  <a:lnTo>
                    <a:pt x="564" y="78"/>
                  </a:lnTo>
                  <a:lnTo>
                    <a:pt x="564" y="90"/>
                  </a:lnTo>
                  <a:lnTo>
                    <a:pt x="570" y="84"/>
                  </a:lnTo>
                  <a:lnTo>
                    <a:pt x="570" y="90"/>
                  </a:lnTo>
                  <a:lnTo>
                    <a:pt x="570" y="84"/>
                  </a:lnTo>
                  <a:lnTo>
                    <a:pt x="570" y="78"/>
                  </a:lnTo>
                  <a:lnTo>
                    <a:pt x="570" y="66"/>
                  </a:lnTo>
                  <a:lnTo>
                    <a:pt x="570" y="78"/>
                  </a:lnTo>
                  <a:lnTo>
                    <a:pt x="576" y="78"/>
                  </a:lnTo>
                  <a:lnTo>
                    <a:pt x="576" y="84"/>
                  </a:lnTo>
                  <a:lnTo>
                    <a:pt x="576" y="78"/>
                  </a:lnTo>
                  <a:lnTo>
                    <a:pt x="576" y="84"/>
                  </a:lnTo>
                  <a:lnTo>
                    <a:pt x="576" y="66"/>
                  </a:lnTo>
                  <a:lnTo>
                    <a:pt x="582" y="90"/>
                  </a:lnTo>
                  <a:lnTo>
                    <a:pt x="582" y="84"/>
                  </a:lnTo>
                  <a:lnTo>
                    <a:pt x="582" y="78"/>
                  </a:lnTo>
                  <a:lnTo>
                    <a:pt x="582" y="84"/>
                  </a:lnTo>
                  <a:lnTo>
                    <a:pt x="588" y="78"/>
                  </a:lnTo>
                  <a:lnTo>
                    <a:pt x="588" y="66"/>
                  </a:lnTo>
                  <a:lnTo>
                    <a:pt x="588" y="78"/>
                  </a:lnTo>
                  <a:lnTo>
                    <a:pt x="588" y="84"/>
                  </a:lnTo>
                  <a:lnTo>
                    <a:pt x="594" y="84"/>
                  </a:lnTo>
                  <a:lnTo>
                    <a:pt x="594" y="66"/>
                  </a:lnTo>
                  <a:lnTo>
                    <a:pt x="594" y="78"/>
                  </a:lnTo>
                  <a:lnTo>
                    <a:pt x="594" y="66"/>
                  </a:lnTo>
                  <a:lnTo>
                    <a:pt x="600" y="78"/>
                  </a:lnTo>
                  <a:lnTo>
                    <a:pt x="600" y="84"/>
                  </a:lnTo>
                  <a:lnTo>
                    <a:pt x="600" y="78"/>
                  </a:lnTo>
                  <a:lnTo>
                    <a:pt x="606" y="84"/>
                  </a:lnTo>
                  <a:lnTo>
                    <a:pt x="606" y="78"/>
                  </a:lnTo>
                  <a:lnTo>
                    <a:pt x="606" y="66"/>
                  </a:lnTo>
                  <a:lnTo>
                    <a:pt x="606" y="78"/>
                  </a:lnTo>
                  <a:lnTo>
                    <a:pt x="606" y="66"/>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689307" name="Group 155"/>
          <p:cNvGrpSpPr>
            <a:grpSpLocks/>
          </p:cNvGrpSpPr>
          <p:nvPr/>
        </p:nvGrpSpPr>
        <p:grpSpPr bwMode="auto">
          <a:xfrm>
            <a:off x="3333750" y="2117725"/>
            <a:ext cx="858838" cy="152400"/>
            <a:chOff x="2522" y="2544"/>
            <a:chExt cx="541" cy="96"/>
          </a:xfrm>
        </p:grpSpPr>
        <p:sp>
          <p:nvSpPr>
            <p:cNvPr id="32856" name="Freeform 156"/>
            <p:cNvSpPr>
              <a:spLocks/>
            </p:cNvSpPr>
            <p:nvPr/>
          </p:nvSpPr>
          <p:spPr bwMode="auto">
            <a:xfrm>
              <a:off x="2522" y="2616"/>
              <a:ext cx="124" cy="24"/>
            </a:xfrm>
            <a:custGeom>
              <a:avLst/>
              <a:gdLst>
                <a:gd name="T0" fmla="*/ 0 w 124"/>
                <a:gd name="T1" fmla="*/ 4 h 24"/>
                <a:gd name="T2" fmla="*/ 3 w 124"/>
                <a:gd name="T3" fmla="*/ 11 h 24"/>
                <a:gd name="T4" fmla="*/ 3 w 124"/>
                <a:gd name="T5" fmla="*/ 11 h 24"/>
                <a:gd name="T6" fmla="*/ 6 w 124"/>
                <a:gd name="T7" fmla="*/ 7 h 24"/>
                <a:gd name="T8" fmla="*/ 6 w 124"/>
                <a:gd name="T9" fmla="*/ 4 h 24"/>
                <a:gd name="T10" fmla="*/ 9 w 124"/>
                <a:gd name="T11" fmla="*/ 11 h 24"/>
                <a:gd name="T12" fmla="*/ 9 w 124"/>
                <a:gd name="T13" fmla="*/ 4 h 24"/>
                <a:gd name="T14" fmla="*/ 12 w 124"/>
                <a:gd name="T15" fmla="*/ 11 h 24"/>
                <a:gd name="T16" fmla="*/ 15 w 124"/>
                <a:gd name="T17" fmla="*/ 7 h 24"/>
                <a:gd name="T18" fmla="*/ 15 w 124"/>
                <a:gd name="T19" fmla="*/ 11 h 24"/>
                <a:gd name="T20" fmla="*/ 18 w 124"/>
                <a:gd name="T21" fmla="*/ 4 h 24"/>
                <a:gd name="T22" fmla="*/ 21 w 124"/>
                <a:gd name="T23" fmla="*/ 7 h 24"/>
                <a:gd name="T24" fmla="*/ 21 w 124"/>
                <a:gd name="T25" fmla="*/ 4 h 24"/>
                <a:gd name="T26" fmla="*/ 24 w 124"/>
                <a:gd name="T27" fmla="*/ 7 h 24"/>
                <a:gd name="T28" fmla="*/ 24 w 124"/>
                <a:gd name="T29" fmla="*/ 4 h 24"/>
                <a:gd name="T30" fmla="*/ 27 w 124"/>
                <a:gd name="T31" fmla="*/ 11 h 24"/>
                <a:gd name="T32" fmla="*/ 27 w 124"/>
                <a:gd name="T33" fmla="*/ 11 h 24"/>
                <a:gd name="T34" fmla="*/ 30 w 124"/>
                <a:gd name="T35" fmla="*/ 14 h 24"/>
                <a:gd name="T36" fmla="*/ 30 w 124"/>
                <a:gd name="T37" fmla="*/ 4 h 24"/>
                <a:gd name="T38" fmla="*/ 33 w 124"/>
                <a:gd name="T39" fmla="*/ 7 h 24"/>
                <a:gd name="T40" fmla="*/ 33 w 124"/>
                <a:gd name="T41" fmla="*/ 11 h 24"/>
                <a:gd name="T42" fmla="*/ 36 w 124"/>
                <a:gd name="T43" fmla="*/ 7 h 24"/>
                <a:gd name="T44" fmla="*/ 36 w 124"/>
                <a:gd name="T45" fmla="*/ 7 h 24"/>
                <a:gd name="T46" fmla="*/ 39 w 124"/>
                <a:gd name="T47" fmla="*/ 11 h 24"/>
                <a:gd name="T48" fmla="*/ 39 w 124"/>
                <a:gd name="T49" fmla="*/ 11 h 24"/>
                <a:gd name="T50" fmla="*/ 42 w 124"/>
                <a:gd name="T51" fmla="*/ 4 h 24"/>
                <a:gd name="T52" fmla="*/ 42 w 124"/>
                <a:gd name="T53" fmla="*/ 11 h 24"/>
                <a:gd name="T54" fmla="*/ 45 w 124"/>
                <a:gd name="T55" fmla="*/ 7 h 24"/>
                <a:gd name="T56" fmla="*/ 45 w 124"/>
                <a:gd name="T57" fmla="*/ 11 h 24"/>
                <a:gd name="T58" fmla="*/ 48 w 124"/>
                <a:gd name="T59" fmla="*/ 11 h 24"/>
                <a:gd name="T60" fmla="*/ 48 w 124"/>
                <a:gd name="T61" fmla="*/ 7 h 24"/>
                <a:gd name="T62" fmla="*/ 50 w 124"/>
                <a:gd name="T63" fmla="*/ 7 h 24"/>
                <a:gd name="T64" fmla="*/ 50 w 124"/>
                <a:gd name="T65" fmla="*/ 17 h 24"/>
                <a:gd name="T66" fmla="*/ 53 w 124"/>
                <a:gd name="T67" fmla="*/ 7 h 24"/>
                <a:gd name="T68" fmla="*/ 53 w 124"/>
                <a:gd name="T69" fmla="*/ 7 h 24"/>
                <a:gd name="T70" fmla="*/ 56 w 124"/>
                <a:gd name="T71" fmla="*/ 11 h 24"/>
                <a:gd name="T72" fmla="*/ 56 w 124"/>
                <a:gd name="T73" fmla="*/ 4 h 24"/>
                <a:gd name="T74" fmla="*/ 59 w 124"/>
                <a:gd name="T75" fmla="*/ 7 h 24"/>
                <a:gd name="T76" fmla="*/ 59 w 124"/>
                <a:gd name="T77" fmla="*/ 7 h 24"/>
                <a:gd name="T78" fmla="*/ 62 w 124"/>
                <a:gd name="T79" fmla="*/ 7 h 24"/>
                <a:gd name="T80" fmla="*/ 62 w 124"/>
                <a:gd name="T81" fmla="*/ 7 h 24"/>
                <a:gd name="T82" fmla="*/ 65 w 124"/>
                <a:gd name="T83" fmla="*/ 0 h 24"/>
                <a:gd name="T84" fmla="*/ 65 w 124"/>
                <a:gd name="T85" fmla="*/ 11 h 24"/>
                <a:gd name="T86" fmla="*/ 68 w 124"/>
                <a:gd name="T87" fmla="*/ 7 h 24"/>
                <a:gd name="T88" fmla="*/ 68 w 124"/>
                <a:gd name="T89" fmla="*/ 11 h 24"/>
                <a:gd name="T90" fmla="*/ 71 w 124"/>
                <a:gd name="T91" fmla="*/ 11 h 24"/>
                <a:gd name="T92" fmla="*/ 74 w 124"/>
                <a:gd name="T93" fmla="*/ 7 h 24"/>
                <a:gd name="T94" fmla="*/ 77 w 124"/>
                <a:gd name="T95" fmla="*/ 11 h 24"/>
                <a:gd name="T96" fmla="*/ 80 w 124"/>
                <a:gd name="T97" fmla="*/ 11 h 24"/>
                <a:gd name="T98" fmla="*/ 83 w 124"/>
                <a:gd name="T99" fmla="*/ 7 h 24"/>
                <a:gd name="T100" fmla="*/ 109 w 124"/>
                <a:gd name="T101" fmla="*/ 7 h 24"/>
                <a:gd name="T102" fmla="*/ 112 w 124"/>
                <a:gd name="T103" fmla="*/ 7 h 24"/>
                <a:gd name="T104" fmla="*/ 112 w 124"/>
                <a:gd name="T105" fmla="*/ 7 h 24"/>
                <a:gd name="T106" fmla="*/ 115 w 124"/>
                <a:gd name="T107" fmla="*/ 17 h 24"/>
                <a:gd name="T108" fmla="*/ 115 w 124"/>
                <a:gd name="T109" fmla="*/ 14 h 24"/>
                <a:gd name="T110" fmla="*/ 118 w 124"/>
                <a:gd name="T111" fmla="*/ 14 h 24"/>
                <a:gd name="T112" fmla="*/ 118 w 124"/>
                <a:gd name="T113" fmla="*/ 14 h 24"/>
                <a:gd name="T114" fmla="*/ 121 w 124"/>
                <a:gd name="T115" fmla="*/ 11 h 24"/>
                <a:gd name="T116" fmla="*/ 121 w 124"/>
                <a:gd name="T117" fmla="*/ 14 h 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4" h="24">
                  <a:moveTo>
                    <a:pt x="0" y="7"/>
                  </a:moveTo>
                  <a:lnTo>
                    <a:pt x="0" y="4"/>
                  </a:lnTo>
                  <a:lnTo>
                    <a:pt x="0" y="7"/>
                  </a:lnTo>
                  <a:lnTo>
                    <a:pt x="3" y="11"/>
                  </a:lnTo>
                  <a:lnTo>
                    <a:pt x="6" y="7"/>
                  </a:lnTo>
                  <a:lnTo>
                    <a:pt x="6" y="4"/>
                  </a:lnTo>
                  <a:lnTo>
                    <a:pt x="9" y="11"/>
                  </a:lnTo>
                  <a:lnTo>
                    <a:pt x="9" y="4"/>
                  </a:lnTo>
                  <a:lnTo>
                    <a:pt x="12" y="11"/>
                  </a:lnTo>
                  <a:lnTo>
                    <a:pt x="15" y="11"/>
                  </a:lnTo>
                  <a:lnTo>
                    <a:pt x="15" y="7"/>
                  </a:lnTo>
                  <a:lnTo>
                    <a:pt x="15" y="4"/>
                  </a:lnTo>
                  <a:lnTo>
                    <a:pt x="15" y="11"/>
                  </a:lnTo>
                  <a:lnTo>
                    <a:pt x="18" y="7"/>
                  </a:lnTo>
                  <a:lnTo>
                    <a:pt x="18" y="4"/>
                  </a:lnTo>
                  <a:lnTo>
                    <a:pt x="18" y="11"/>
                  </a:lnTo>
                  <a:lnTo>
                    <a:pt x="21" y="7"/>
                  </a:lnTo>
                  <a:lnTo>
                    <a:pt x="21" y="11"/>
                  </a:lnTo>
                  <a:lnTo>
                    <a:pt x="21" y="4"/>
                  </a:lnTo>
                  <a:lnTo>
                    <a:pt x="24" y="7"/>
                  </a:lnTo>
                  <a:lnTo>
                    <a:pt x="24" y="4"/>
                  </a:lnTo>
                  <a:lnTo>
                    <a:pt x="24" y="7"/>
                  </a:lnTo>
                  <a:lnTo>
                    <a:pt x="27" y="11"/>
                  </a:lnTo>
                  <a:lnTo>
                    <a:pt x="27" y="7"/>
                  </a:lnTo>
                  <a:lnTo>
                    <a:pt x="27" y="11"/>
                  </a:lnTo>
                  <a:lnTo>
                    <a:pt x="27" y="7"/>
                  </a:lnTo>
                  <a:lnTo>
                    <a:pt x="30" y="14"/>
                  </a:lnTo>
                  <a:lnTo>
                    <a:pt x="30" y="7"/>
                  </a:lnTo>
                  <a:lnTo>
                    <a:pt x="30" y="4"/>
                  </a:lnTo>
                  <a:lnTo>
                    <a:pt x="30" y="11"/>
                  </a:lnTo>
                  <a:lnTo>
                    <a:pt x="33" y="7"/>
                  </a:lnTo>
                  <a:lnTo>
                    <a:pt x="33" y="11"/>
                  </a:lnTo>
                  <a:lnTo>
                    <a:pt x="36" y="7"/>
                  </a:lnTo>
                  <a:lnTo>
                    <a:pt x="36" y="11"/>
                  </a:lnTo>
                  <a:lnTo>
                    <a:pt x="36" y="7"/>
                  </a:lnTo>
                  <a:lnTo>
                    <a:pt x="36" y="4"/>
                  </a:lnTo>
                  <a:lnTo>
                    <a:pt x="39" y="11"/>
                  </a:lnTo>
                  <a:lnTo>
                    <a:pt x="39" y="14"/>
                  </a:lnTo>
                  <a:lnTo>
                    <a:pt x="39" y="11"/>
                  </a:lnTo>
                  <a:lnTo>
                    <a:pt x="39" y="7"/>
                  </a:lnTo>
                  <a:lnTo>
                    <a:pt x="42" y="4"/>
                  </a:lnTo>
                  <a:lnTo>
                    <a:pt x="42" y="14"/>
                  </a:lnTo>
                  <a:lnTo>
                    <a:pt x="42" y="11"/>
                  </a:lnTo>
                  <a:lnTo>
                    <a:pt x="42" y="7"/>
                  </a:lnTo>
                  <a:lnTo>
                    <a:pt x="45" y="7"/>
                  </a:lnTo>
                  <a:lnTo>
                    <a:pt x="45" y="11"/>
                  </a:lnTo>
                  <a:lnTo>
                    <a:pt x="45" y="7"/>
                  </a:lnTo>
                  <a:lnTo>
                    <a:pt x="48" y="11"/>
                  </a:lnTo>
                  <a:lnTo>
                    <a:pt x="48" y="7"/>
                  </a:lnTo>
                  <a:lnTo>
                    <a:pt x="50" y="7"/>
                  </a:lnTo>
                  <a:lnTo>
                    <a:pt x="50" y="4"/>
                  </a:lnTo>
                  <a:lnTo>
                    <a:pt x="50" y="17"/>
                  </a:lnTo>
                  <a:lnTo>
                    <a:pt x="50" y="7"/>
                  </a:lnTo>
                  <a:lnTo>
                    <a:pt x="53" y="7"/>
                  </a:lnTo>
                  <a:lnTo>
                    <a:pt x="53" y="11"/>
                  </a:lnTo>
                  <a:lnTo>
                    <a:pt x="53" y="7"/>
                  </a:lnTo>
                  <a:lnTo>
                    <a:pt x="53" y="11"/>
                  </a:lnTo>
                  <a:lnTo>
                    <a:pt x="56" y="11"/>
                  </a:lnTo>
                  <a:lnTo>
                    <a:pt x="56" y="4"/>
                  </a:lnTo>
                  <a:lnTo>
                    <a:pt x="56" y="11"/>
                  </a:lnTo>
                  <a:lnTo>
                    <a:pt x="59" y="7"/>
                  </a:lnTo>
                  <a:lnTo>
                    <a:pt x="62" y="7"/>
                  </a:lnTo>
                  <a:lnTo>
                    <a:pt x="62" y="14"/>
                  </a:lnTo>
                  <a:lnTo>
                    <a:pt x="65" y="0"/>
                  </a:lnTo>
                  <a:lnTo>
                    <a:pt x="65" y="7"/>
                  </a:lnTo>
                  <a:lnTo>
                    <a:pt x="65" y="11"/>
                  </a:lnTo>
                  <a:lnTo>
                    <a:pt x="68" y="7"/>
                  </a:lnTo>
                  <a:lnTo>
                    <a:pt x="68" y="11"/>
                  </a:lnTo>
                  <a:lnTo>
                    <a:pt x="71" y="11"/>
                  </a:lnTo>
                  <a:lnTo>
                    <a:pt x="74" y="7"/>
                  </a:lnTo>
                  <a:lnTo>
                    <a:pt x="77" y="11"/>
                  </a:lnTo>
                  <a:lnTo>
                    <a:pt x="80" y="11"/>
                  </a:lnTo>
                  <a:lnTo>
                    <a:pt x="83" y="7"/>
                  </a:lnTo>
                  <a:lnTo>
                    <a:pt x="109" y="24"/>
                  </a:lnTo>
                  <a:lnTo>
                    <a:pt x="109" y="7"/>
                  </a:lnTo>
                  <a:lnTo>
                    <a:pt x="109" y="4"/>
                  </a:lnTo>
                  <a:lnTo>
                    <a:pt x="112" y="7"/>
                  </a:lnTo>
                  <a:lnTo>
                    <a:pt x="112" y="14"/>
                  </a:lnTo>
                  <a:lnTo>
                    <a:pt x="112" y="7"/>
                  </a:lnTo>
                  <a:lnTo>
                    <a:pt x="115" y="14"/>
                  </a:lnTo>
                  <a:lnTo>
                    <a:pt x="115" y="17"/>
                  </a:lnTo>
                  <a:lnTo>
                    <a:pt x="115" y="14"/>
                  </a:lnTo>
                  <a:lnTo>
                    <a:pt x="118" y="7"/>
                  </a:lnTo>
                  <a:lnTo>
                    <a:pt x="118" y="14"/>
                  </a:lnTo>
                  <a:lnTo>
                    <a:pt x="121" y="11"/>
                  </a:lnTo>
                  <a:lnTo>
                    <a:pt x="121" y="14"/>
                  </a:lnTo>
                  <a:lnTo>
                    <a:pt x="124" y="7"/>
                  </a:lnTo>
                </a:path>
              </a:pathLst>
            </a:custGeom>
            <a:noFill/>
            <a:ln w="12700" cap="flat" cmpd="sng">
              <a:solidFill>
                <a:srgbClr val="FF66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2857" name="Freeform 157"/>
            <p:cNvSpPr>
              <a:spLocks/>
            </p:cNvSpPr>
            <p:nvPr/>
          </p:nvSpPr>
          <p:spPr bwMode="auto">
            <a:xfrm>
              <a:off x="2646" y="2544"/>
              <a:ext cx="417" cy="78"/>
            </a:xfrm>
            <a:custGeom>
              <a:avLst/>
              <a:gdLst>
                <a:gd name="T0" fmla="*/ 6 w 417"/>
                <a:gd name="T1" fmla="*/ 7 h 78"/>
                <a:gd name="T2" fmla="*/ 9 w 417"/>
                <a:gd name="T3" fmla="*/ 0 h 78"/>
                <a:gd name="T4" fmla="*/ 15 w 417"/>
                <a:gd name="T5" fmla="*/ 4 h 78"/>
                <a:gd name="T6" fmla="*/ 23 w 417"/>
                <a:gd name="T7" fmla="*/ 17 h 78"/>
                <a:gd name="T8" fmla="*/ 33 w 417"/>
                <a:gd name="T9" fmla="*/ 24 h 78"/>
                <a:gd name="T10" fmla="*/ 38 w 417"/>
                <a:gd name="T11" fmla="*/ 21 h 78"/>
                <a:gd name="T12" fmla="*/ 44 w 417"/>
                <a:gd name="T13" fmla="*/ 27 h 78"/>
                <a:gd name="T14" fmla="*/ 50 w 417"/>
                <a:gd name="T15" fmla="*/ 24 h 78"/>
                <a:gd name="T16" fmla="*/ 53 w 417"/>
                <a:gd name="T17" fmla="*/ 34 h 78"/>
                <a:gd name="T18" fmla="*/ 59 w 417"/>
                <a:gd name="T19" fmla="*/ 31 h 78"/>
                <a:gd name="T20" fmla="*/ 62 w 417"/>
                <a:gd name="T21" fmla="*/ 37 h 78"/>
                <a:gd name="T22" fmla="*/ 68 w 417"/>
                <a:gd name="T23" fmla="*/ 41 h 78"/>
                <a:gd name="T24" fmla="*/ 70 w 417"/>
                <a:gd name="T25" fmla="*/ 37 h 78"/>
                <a:gd name="T26" fmla="*/ 76 w 417"/>
                <a:gd name="T27" fmla="*/ 41 h 78"/>
                <a:gd name="T28" fmla="*/ 80 w 417"/>
                <a:gd name="T29" fmla="*/ 37 h 78"/>
                <a:gd name="T30" fmla="*/ 85 w 417"/>
                <a:gd name="T31" fmla="*/ 48 h 78"/>
                <a:gd name="T32" fmla="*/ 88 w 417"/>
                <a:gd name="T33" fmla="*/ 48 h 78"/>
                <a:gd name="T34" fmla="*/ 94 w 417"/>
                <a:gd name="T35" fmla="*/ 41 h 78"/>
                <a:gd name="T36" fmla="*/ 100 w 417"/>
                <a:gd name="T37" fmla="*/ 48 h 78"/>
                <a:gd name="T38" fmla="*/ 109 w 417"/>
                <a:gd name="T39" fmla="*/ 51 h 78"/>
                <a:gd name="T40" fmla="*/ 117 w 417"/>
                <a:gd name="T41" fmla="*/ 51 h 78"/>
                <a:gd name="T42" fmla="*/ 126 w 417"/>
                <a:gd name="T43" fmla="*/ 48 h 78"/>
                <a:gd name="T44" fmla="*/ 135 w 417"/>
                <a:gd name="T45" fmla="*/ 48 h 78"/>
                <a:gd name="T46" fmla="*/ 144 w 417"/>
                <a:gd name="T47" fmla="*/ 54 h 78"/>
                <a:gd name="T48" fmla="*/ 152 w 417"/>
                <a:gd name="T49" fmla="*/ 58 h 78"/>
                <a:gd name="T50" fmla="*/ 162 w 417"/>
                <a:gd name="T51" fmla="*/ 54 h 78"/>
                <a:gd name="T52" fmla="*/ 171 w 417"/>
                <a:gd name="T53" fmla="*/ 54 h 78"/>
                <a:gd name="T54" fmla="*/ 179 w 417"/>
                <a:gd name="T55" fmla="*/ 58 h 78"/>
                <a:gd name="T56" fmla="*/ 188 w 417"/>
                <a:gd name="T57" fmla="*/ 61 h 78"/>
                <a:gd name="T58" fmla="*/ 197 w 417"/>
                <a:gd name="T59" fmla="*/ 54 h 78"/>
                <a:gd name="T60" fmla="*/ 208 w 417"/>
                <a:gd name="T61" fmla="*/ 54 h 78"/>
                <a:gd name="T62" fmla="*/ 218 w 417"/>
                <a:gd name="T63" fmla="*/ 61 h 78"/>
                <a:gd name="T64" fmla="*/ 226 w 417"/>
                <a:gd name="T65" fmla="*/ 54 h 78"/>
                <a:gd name="T66" fmla="*/ 235 w 417"/>
                <a:gd name="T67" fmla="*/ 64 h 78"/>
                <a:gd name="T68" fmla="*/ 244 w 417"/>
                <a:gd name="T69" fmla="*/ 61 h 78"/>
                <a:gd name="T70" fmla="*/ 253 w 417"/>
                <a:gd name="T71" fmla="*/ 64 h 78"/>
                <a:gd name="T72" fmla="*/ 261 w 417"/>
                <a:gd name="T73" fmla="*/ 68 h 78"/>
                <a:gd name="T74" fmla="*/ 270 w 417"/>
                <a:gd name="T75" fmla="*/ 61 h 78"/>
                <a:gd name="T76" fmla="*/ 279 w 417"/>
                <a:gd name="T77" fmla="*/ 68 h 78"/>
                <a:gd name="T78" fmla="*/ 288 w 417"/>
                <a:gd name="T79" fmla="*/ 68 h 78"/>
                <a:gd name="T80" fmla="*/ 296 w 417"/>
                <a:gd name="T81" fmla="*/ 68 h 78"/>
                <a:gd name="T82" fmla="*/ 305 w 417"/>
                <a:gd name="T83" fmla="*/ 61 h 78"/>
                <a:gd name="T84" fmla="*/ 315 w 417"/>
                <a:gd name="T85" fmla="*/ 64 h 78"/>
                <a:gd name="T86" fmla="*/ 321 w 417"/>
                <a:gd name="T87" fmla="*/ 61 h 78"/>
                <a:gd name="T88" fmla="*/ 326 w 417"/>
                <a:gd name="T89" fmla="*/ 68 h 78"/>
                <a:gd name="T90" fmla="*/ 335 w 417"/>
                <a:gd name="T91" fmla="*/ 64 h 78"/>
                <a:gd name="T92" fmla="*/ 344 w 417"/>
                <a:gd name="T93" fmla="*/ 68 h 78"/>
                <a:gd name="T94" fmla="*/ 352 w 417"/>
                <a:gd name="T95" fmla="*/ 61 h 78"/>
                <a:gd name="T96" fmla="*/ 362 w 417"/>
                <a:gd name="T97" fmla="*/ 61 h 78"/>
                <a:gd name="T98" fmla="*/ 370 w 417"/>
                <a:gd name="T99" fmla="*/ 64 h 78"/>
                <a:gd name="T100" fmla="*/ 379 w 417"/>
                <a:gd name="T101" fmla="*/ 64 h 78"/>
                <a:gd name="T102" fmla="*/ 387 w 417"/>
                <a:gd name="T103" fmla="*/ 64 h 78"/>
                <a:gd name="T104" fmla="*/ 397 w 417"/>
                <a:gd name="T105" fmla="*/ 61 h 78"/>
                <a:gd name="T106" fmla="*/ 405 w 417"/>
                <a:gd name="T107" fmla="*/ 68 h 78"/>
                <a:gd name="T108" fmla="*/ 408 w 417"/>
                <a:gd name="T109" fmla="*/ 68 h 78"/>
                <a:gd name="T110" fmla="*/ 414 w 417"/>
                <a:gd name="T111" fmla="*/ 61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17" h="78">
                  <a:moveTo>
                    <a:pt x="0" y="78"/>
                  </a:moveTo>
                  <a:lnTo>
                    <a:pt x="3" y="51"/>
                  </a:lnTo>
                  <a:lnTo>
                    <a:pt x="3" y="34"/>
                  </a:lnTo>
                  <a:lnTo>
                    <a:pt x="3" y="24"/>
                  </a:lnTo>
                  <a:lnTo>
                    <a:pt x="3" y="14"/>
                  </a:lnTo>
                  <a:lnTo>
                    <a:pt x="6" y="7"/>
                  </a:lnTo>
                  <a:lnTo>
                    <a:pt x="6" y="10"/>
                  </a:lnTo>
                  <a:lnTo>
                    <a:pt x="6" y="7"/>
                  </a:lnTo>
                  <a:lnTo>
                    <a:pt x="9" y="4"/>
                  </a:lnTo>
                  <a:lnTo>
                    <a:pt x="9" y="0"/>
                  </a:lnTo>
                  <a:lnTo>
                    <a:pt x="9" y="4"/>
                  </a:lnTo>
                  <a:lnTo>
                    <a:pt x="12" y="4"/>
                  </a:lnTo>
                  <a:lnTo>
                    <a:pt x="15" y="4"/>
                  </a:lnTo>
                  <a:lnTo>
                    <a:pt x="18" y="4"/>
                  </a:lnTo>
                  <a:lnTo>
                    <a:pt x="18" y="10"/>
                  </a:lnTo>
                  <a:lnTo>
                    <a:pt x="21" y="17"/>
                  </a:lnTo>
                  <a:lnTo>
                    <a:pt x="21" y="21"/>
                  </a:lnTo>
                  <a:lnTo>
                    <a:pt x="23" y="7"/>
                  </a:lnTo>
                  <a:lnTo>
                    <a:pt x="23" y="17"/>
                  </a:lnTo>
                  <a:lnTo>
                    <a:pt x="27" y="10"/>
                  </a:lnTo>
                  <a:lnTo>
                    <a:pt x="27" y="14"/>
                  </a:lnTo>
                  <a:lnTo>
                    <a:pt x="29" y="17"/>
                  </a:lnTo>
                  <a:lnTo>
                    <a:pt x="29" y="21"/>
                  </a:lnTo>
                  <a:lnTo>
                    <a:pt x="33" y="21"/>
                  </a:lnTo>
                  <a:lnTo>
                    <a:pt x="33" y="24"/>
                  </a:lnTo>
                  <a:lnTo>
                    <a:pt x="35" y="17"/>
                  </a:lnTo>
                  <a:lnTo>
                    <a:pt x="35" y="24"/>
                  </a:lnTo>
                  <a:lnTo>
                    <a:pt x="38" y="24"/>
                  </a:lnTo>
                  <a:lnTo>
                    <a:pt x="38" y="21"/>
                  </a:lnTo>
                  <a:lnTo>
                    <a:pt x="41" y="21"/>
                  </a:lnTo>
                  <a:lnTo>
                    <a:pt x="41" y="27"/>
                  </a:lnTo>
                  <a:lnTo>
                    <a:pt x="41" y="24"/>
                  </a:lnTo>
                  <a:lnTo>
                    <a:pt x="41" y="27"/>
                  </a:lnTo>
                  <a:lnTo>
                    <a:pt x="44" y="31"/>
                  </a:lnTo>
                  <a:lnTo>
                    <a:pt x="44" y="27"/>
                  </a:lnTo>
                  <a:lnTo>
                    <a:pt x="44" y="31"/>
                  </a:lnTo>
                  <a:lnTo>
                    <a:pt x="47" y="27"/>
                  </a:lnTo>
                  <a:lnTo>
                    <a:pt x="47" y="31"/>
                  </a:lnTo>
                  <a:lnTo>
                    <a:pt x="50" y="24"/>
                  </a:lnTo>
                  <a:lnTo>
                    <a:pt x="50" y="27"/>
                  </a:lnTo>
                  <a:lnTo>
                    <a:pt x="50" y="31"/>
                  </a:lnTo>
                  <a:lnTo>
                    <a:pt x="53" y="34"/>
                  </a:lnTo>
                  <a:lnTo>
                    <a:pt x="53" y="27"/>
                  </a:lnTo>
                  <a:lnTo>
                    <a:pt x="53" y="34"/>
                  </a:lnTo>
                  <a:lnTo>
                    <a:pt x="53" y="37"/>
                  </a:lnTo>
                  <a:lnTo>
                    <a:pt x="56" y="34"/>
                  </a:lnTo>
                  <a:lnTo>
                    <a:pt x="56" y="37"/>
                  </a:lnTo>
                  <a:lnTo>
                    <a:pt x="59" y="31"/>
                  </a:lnTo>
                  <a:lnTo>
                    <a:pt x="59" y="34"/>
                  </a:lnTo>
                  <a:lnTo>
                    <a:pt x="59" y="37"/>
                  </a:lnTo>
                  <a:lnTo>
                    <a:pt x="59" y="34"/>
                  </a:lnTo>
                  <a:lnTo>
                    <a:pt x="62" y="37"/>
                  </a:lnTo>
                  <a:lnTo>
                    <a:pt x="62" y="34"/>
                  </a:lnTo>
                  <a:lnTo>
                    <a:pt x="62" y="37"/>
                  </a:lnTo>
                  <a:lnTo>
                    <a:pt x="64" y="37"/>
                  </a:lnTo>
                  <a:lnTo>
                    <a:pt x="64" y="41"/>
                  </a:lnTo>
                  <a:lnTo>
                    <a:pt x="64" y="34"/>
                  </a:lnTo>
                  <a:lnTo>
                    <a:pt x="68" y="41"/>
                  </a:lnTo>
                  <a:lnTo>
                    <a:pt x="68" y="34"/>
                  </a:lnTo>
                  <a:lnTo>
                    <a:pt x="68" y="41"/>
                  </a:lnTo>
                  <a:lnTo>
                    <a:pt x="70" y="41"/>
                  </a:lnTo>
                  <a:lnTo>
                    <a:pt x="70" y="37"/>
                  </a:lnTo>
                  <a:lnTo>
                    <a:pt x="74" y="37"/>
                  </a:lnTo>
                  <a:lnTo>
                    <a:pt x="74" y="41"/>
                  </a:lnTo>
                  <a:lnTo>
                    <a:pt x="76" y="41"/>
                  </a:lnTo>
                  <a:lnTo>
                    <a:pt x="76" y="44"/>
                  </a:lnTo>
                  <a:lnTo>
                    <a:pt x="76" y="41"/>
                  </a:lnTo>
                  <a:lnTo>
                    <a:pt x="80" y="44"/>
                  </a:lnTo>
                  <a:lnTo>
                    <a:pt x="80" y="48"/>
                  </a:lnTo>
                  <a:lnTo>
                    <a:pt x="80" y="37"/>
                  </a:lnTo>
                  <a:lnTo>
                    <a:pt x="82" y="37"/>
                  </a:lnTo>
                  <a:lnTo>
                    <a:pt x="82" y="41"/>
                  </a:lnTo>
                  <a:lnTo>
                    <a:pt x="82" y="48"/>
                  </a:lnTo>
                  <a:lnTo>
                    <a:pt x="82" y="41"/>
                  </a:lnTo>
                  <a:lnTo>
                    <a:pt x="85" y="41"/>
                  </a:lnTo>
                  <a:lnTo>
                    <a:pt x="85" y="48"/>
                  </a:lnTo>
                  <a:lnTo>
                    <a:pt x="85" y="44"/>
                  </a:lnTo>
                  <a:lnTo>
                    <a:pt x="85" y="41"/>
                  </a:lnTo>
                  <a:lnTo>
                    <a:pt x="88" y="48"/>
                  </a:lnTo>
                  <a:lnTo>
                    <a:pt x="88" y="44"/>
                  </a:lnTo>
                  <a:lnTo>
                    <a:pt x="88" y="48"/>
                  </a:lnTo>
                  <a:lnTo>
                    <a:pt x="91" y="44"/>
                  </a:lnTo>
                  <a:lnTo>
                    <a:pt x="91" y="48"/>
                  </a:lnTo>
                  <a:lnTo>
                    <a:pt x="91" y="44"/>
                  </a:lnTo>
                  <a:lnTo>
                    <a:pt x="94" y="44"/>
                  </a:lnTo>
                  <a:lnTo>
                    <a:pt x="94" y="41"/>
                  </a:lnTo>
                  <a:lnTo>
                    <a:pt x="94" y="48"/>
                  </a:lnTo>
                  <a:lnTo>
                    <a:pt x="94" y="44"/>
                  </a:lnTo>
                  <a:lnTo>
                    <a:pt x="97" y="48"/>
                  </a:lnTo>
                  <a:lnTo>
                    <a:pt x="97" y="51"/>
                  </a:lnTo>
                  <a:lnTo>
                    <a:pt x="97" y="48"/>
                  </a:lnTo>
                  <a:lnTo>
                    <a:pt x="100" y="48"/>
                  </a:lnTo>
                  <a:lnTo>
                    <a:pt x="103" y="51"/>
                  </a:lnTo>
                  <a:lnTo>
                    <a:pt x="105" y="48"/>
                  </a:lnTo>
                  <a:lnTo>
                    <a:pt x="105" y="41"/>
                  </a:lnTo>
                  <a:lnTo>
                    <a:pt x="109" y="51"/>
                  </a:lnTo>
                  <a:lnTo>
                    <a:pt x="111" y="48"/>
                  </a:lnTo>
                  <a:lnTo>
                    <a:pt x="111" y="51"/>
                  </a:lnTo>
                  <a:lnTo>
                    <a:pt x="115" y="51"/>
                  </a:lnTo>
                  <a:lnTo>
                    <a:pt x="115" y="54"/>
                  </a:lnTo>
                  <a:lnTo>
                    <a:pt x="117" y="51"/>
                  </a:lnTo>
                  <a:lnTo>
                    <a:pt x="121" y="51"/>
                  </a:lnTo>
                  <a:lnTo>
                    <a:pt x="123" y="58"/>
                  </a:lnTo>
                  <a:lnTo>
                    <a:pt x="123" y="44"/>
                  </a:lnTo>
                  <a:lnTo>
                    <a:pt x="126" y="51"/>
                  </a:lnTo>
                  <a:lnTo>
                    <a:pt x="126" y="48"/>
                  </a:lnTo>
                  <a:lnTo>
                    <a:pt x="129" y="54"/>
                  </a:lnTo>
                  <a:lnTo>
                    <a:pt x="129" y="51"/>
                  </a:lnTo>
                  <a:lnTo>
                    <a:pt x="132" y="54"/>
                  </a:lnTo>
                  <a:lnTo>
                    <a:pt x="135" y="54"/>
                  </a:lnTo>
                  <a:lnTo>
                    <a:pt x="135" y="48"/>
                  </a:lnTo>
                  <a:lnTo>
                    <a:pt x="138" y="54"/>
                  </a:lnTo>
                  <a:lnTo>
                    <a:pt x="138" y="48"/>
                  </a:lnTo>
                  <a:lnTo>
                    <a:pt x="141" y="51"/>
                  </a:lnTo>
                  <a:lnTo>
                    <a:pt x="141" y="54"/>
                  </a:lnTo>
                  <a:lnTo>
                    <a:pt x="144" y="58"/>
                  </a:lnTo>
                  <a:lnTo>
                    <a:pt x="144" y="54"/>
                  </a:lnTo>
                  <a:lnTo>
                    <a:pt x="146" y="54"/>
                  </a:lnTo>
                  <a:lnTo>
                    <a:pt x="146" y="58"/>
                  </a:lnTo>
                  <a:lnTo>
                    <a:pt x="150" y="54"/>
                  </a:lnTo>
                  <a:lnTo>
                    <a:pt x="150" y="51"/>
                  </a:lnTo>
                  <a:lnTo>
                    <a:pt x="152" y="58"/>
                  </a:lnTo>
                  <a:lnTo>
                    <a:pt x="156" y="58"/>
                  </a:lnTo>
                  <a:lnTo>
                    <a:pt x="156" y="54"/>
                  </a:lnTo>
                  <a:lnTo>
                    <a:pt x="159" y="54"/>
                  </a:lnTo>
                  <a:lnTo>
                    <a:pt x="162" y="58"/>
                  </a:lnTo>
                  <a:lnTo>
                    <a:pt x="162" y="54"/>
                  </a:lnTo>
                  <a:lnTo>
                    <a:pt x="165" y="58"/>
                  </a:lnTo>
                  <a:lnTo>
                    <a:pt x="167" y="54"/>
                  </a:lnTo>
                  <a:lnTo>
                    <a:pt x="171" y="54"/>
                  </a:lnTo>
                  <a:lnTo>
                    <a:pt x="173" y="51"/>
                  </a:lnTo>
                  <a:lnTo>
                    <a:pt x="173" y="58"/>
                  </a:lnTo>
                  <a:lnTo>
                    <a:pt x="177" y="61"/>
                  </a:lnTo>
                  <a:lnTo>
                    <a:pt x="177" y="58"/>
                  </a:lnTo>
                  <a:lnTo>
                    <a:pt x="179" y="61"/>
                  </a:lnTo>
                  <a:lnTo>
                    <a:pt x="179" y="58"/>
                  </a:lnTo>
                  <a:lnTo>
                    <a:pt x="182" y="61"/>
                  </a:lnTo>
                  <a:lnTo>
                    <a:pt x="182" y="58"/>
                  </a:lnTo>
                  <a:lnTo>
                    <a:pt x="185" y="54"/>
                  </a:lnTo>
                  <a:lnTo>
                    <a:pt x="185" y="58"/>
                  </a:lnTo>
                  <a:lnTo>
                    <a:pt x="188" y="58"/>
                  </a:lnTo>
                  <a:lnTo>
                    <a:pt x="188" y="61"/>
                  </a:lnTo>
                  <a:lnTo>
                    <a:pt x="191" y="61"/>
                  </a:lnTo>
                  <a:lnTo>
                    <a:pt x="191" y="54"/>
                  </a:lnTo>
                  <a:lnTo>
                    <a:pt x="194" y="61"/>
                  </a:lnTo>
                  <a:lnTo>
                    <a:pt x="194" y="58"/>
                  </a:lnTo>
                  <a:lnTo>
                    <a:pt x="197" y="61"/>
                  </a:lnTo>
                  <a:lnTo>
                    <a:pt x="197" y="54"/>
                  </a:lnTo>
                  <a:lnTo>
                    <a:pt x="200" y="61"/>
                  </a:lnTo>
                  <a:lnTo>
                    <a:pt x="200" y="58"/>
                  </a:lnTo>
                  <a:lnTo>
                    <a:pt x="203" y="64"/>
                  </a:lnTo>
                  <a:lnTo>
                    <a:pt x="206" y="64"/>
                  </a:lnTo>
                  <a:lnTo>
                    <a:pt x="206" y="61"/>
                  </a:lnTo>
                  <a:lnTo>
                    <a:pt x="208" y="54"/>
                  </a:lnTo>
                  <a:lnTo>
                    <a:pt x="208" y="61"/>
                  </a:lnTo>
                  <a:lnTo>
                    <a:pt x="212" y="68"/>
                  </a:lnTo>
                  <a:lnTo>
                    <a:pt x="212" y="61"/>
                  </a:lnTo>
                  <a:lnTo>
                    <a:pt x="214" y="61"/>
                  </a:lnTo>
                  <a:lnTo>
                    <a:pt x="218" y="61"/>
                  </a:lnTo>
                  <a:lnTo>
                    <a:pt x="220" y="64"/>
                  </a:lnTo>
                  <a:lnTo>
                    <a:pt x="223" y="61"/>
                  </a:lnTo>
                  <a:lnTo>
                    <a:pt x="226" y="54"/>
                  </a:lnTo>
                  <a:lnTo>
                    <a:pt x="226" y="61"/>
                  </a:lnTo>
                  <a:lnTo>
                    <a:pt x="229" y="61"/>
                  </a:lnTo>
                  <a:lnTo>
                    <a:pt x="229" y="64"/>
                  </a:lnTo>
                  <a:lnTo>
                    <a:pt x="232" y="64"/>
                  </a:lnTo>
                  <a:lnTo>
                    <a:pt x="232" y="58"/>
                  </a:lnTo>
                  <a:lnTo>
                    <a:pt x="235" y="64"/>
                  </a:lnTo>
                  <a:lnTo>
                    <a:pt x="235" y="61"/>
                  </a:lnTo>
                  <a:lnTo>
                    <a:pt x="238" y="61"/>
                  </a:lnTo>
                  <a:lnTo>
                    <a:pt x="238" y="64"/>
                  </a:lnTo>
                  <a:lnTo>
                    <a:pt x="241" y="58"/>
                  </a:lnTo>
                  <a:lnTo>
                    <a:pt x="241" y="61"/>
                  </a:lnTo>
                  <a:lnTo>
                    <a:pt x="244" y="61"/>
                  </a:lnTo>
                  <a:lnTo>
                    <a:pt x="247" y="68"/>
                  </a:lnTo>
                  <a:lnTo>
                    <a:pt x="247" y="61"/>
                  </a:lnTo>
                  <a:lnTo>
                    <a:pt x="249" y="61"/>
                  </a:lnTo>
                  <a:lnTo>
                    <a:pt x="249" y="64"/>
                  </a:lnTo>
                  <a:lnTo>
                    <a:pt x="253" y="64"/>
                  </a:lnTo>
                  <a:lnTo>
                    <a:pt x="253" y="54"/>
                  </a:lnTo>
                  <a:lnTo>
                    <a:pt x="255" y="68"/>
                  </a:lnTo>
                  <a:lnTo>
                    <a:pt x="259" y="61"/>
                  </a:lnTo>
                  <a:lnTo>
                    <a:pt x="259" y="64"/>
                  </a:lnTo>
                  <a:lnTo>
                    <a:pt x="261" y="68"/>
                  </a:lnTo>
                  <a:lnTo>
                    <a:pt x="264" y="68"/>
                  </a:lnTo>
                  <a:lnTo>
                    <a:pt x="267" y="64"/>
                  </a:lnTo>
                  <a:lnTo>
                    <a:pt x="270" y="61"/>
                  </a:lnTo>
                  <a:lnTo>
                    <a:pt x="273" y="64"/>
                  </a:lnTo>
                  <a:lnTo>
                    <a:pt x="276" y="68"/>
                  </a:lnTo>
                  <a:lnTo>
                    <a:pt x="276" y="61"/>
                  </a:lnTo>
                  <a:lnTo>
                    <a:pt x="279" y="68"/>
                  </a:lnTo>
                  <a:lnTo>
                    <a:pt x="282" y="68"/>
                  </a:lnTo>
                  <a:lnTo>
                    <a:pt x="285" y="61"/>
                  </a:lnTo>
                  <a:lnTo>
                    <a:pt x="285" y="64"/>
                  </a:lnTo>
                  <a:lnTo>
                    <a:pt x="288" y="68"/>
                  </a:lnTo>
                  <a:lnTo>
                    <a:pt x="288" y="64"/>
                  </a:lnTo>
                  <a:lnTo>
                    <a:pt x="290" y="61"/>
                  </a:lnTo>
                  <a:lnTo>
                    <a:pt x="290" y="58"/>
                  </a:lnTo>
                  <a:lnTo>
                    <a:pt x="294" y="64"/>
                  </a:lnTo>
                  <a:lnTo>
                    <a:pt x="294" y="68"/>
                  </a:lnTo>
                  <a:lnTo>
                    <a:pt x="296" y="68"/>
                  </a:lnTo>
                  <a:lnTo>
                    <a:pt x="296" y="64"/>
                  </a:lnTo>
                  <a:lnTo>
                    <a:pt x="300" y="68"/>
                  </a:lnTo>
                  <a:lnTo>
                    <a:pt x="300" y="64"/>
                  </a:lnTo>
                  <a:lnTo>
                    <a:pt x="302" y="64"/>
                  </a:lnTo>
                  <a:lnTo>
                    <a:pt x="305" y="61"/>
                  </a:lnTo>
                  <a:lnTo>
                    <a:pt x="308" y="64"/>
                  </a:lnTo>
                  <a:lnTo>
                    <a:pt x="311" y="68"/>
                  </a:lnTo>
                  <a:lnTo>
                    <a:pt x="311" y="61"/>
                  </a:lnTo>
                  <a:lnTo>
                    <a:pt x="315" y="61"/>
                  </a:lnTo>
                  <a:lnTo>
                    <a:pt x="315" y="64"/>
                  </a:lnTo>
                  <a:lnTo>
                    <a:pt x="315" y="61"/>
                  </a:lnTo>
                  <a:lnTo>
                    <a:pt x="317" y="61"/>
                  </a:lnTo>
                  <a:lnTo>
                    <a:pt x="317" y="64"/>
                  </a:lnTo>
                  <a:lnTo>
                    <a:pt x="321" y="61"/>
                  </a:lnTo>
                  <a:lnTo>
                    <a:pt x="321" y="64"/>
                  </a:lnTo>
                  <a:lnTo>
                    <a:pt x="321" y="61"/>
                  </a:lnTo>
                  <a:lnTo>
                    <a:pt x="323" y="64"/>
                  </a:lnTo>
                  <a:lnTo>
                    <a:pt x="323" y="68"/>
                  </a:lnTo>
                  <a:lnTo>
                    <a:pt x="326" y="68"/>
                  </a:lnTo>
                  <a:lnTo>
                    <a:pt x="329" y="61"/>
                  </a:lnTo>
                  <a:lnTo>
                    <a:pt x="329" y="64"/>
                  </a:lnTo>
                  <a:lnTo>
                    <a:pt x="332" y="68"/>
                  </a:lnTo>
                  <a:lnTo>
                    <a:pt x="332" y="64"/>
                  </a:lnTo>
                  <a:lnTo>
                    <a:pt x="335" y="64"/>
                  </a:lnTo>
                  <a:lnTo>
                    <a:pt x="335" y="68"/>
                  </a:lnTo>
                  <a:lnTo>
                    <a:pt x="338" y="61"/>
                  </a:lnTo>
                  <a:lnTo>
                    <a:pt x="341" y="61"/>
                  </a:lnTo>
                  <a:lnTo>
                    <a:pt x="341" y="68"/>
                  </a:lnTo>
                  <a:lnTo>
                    <a:pt x="344" y="68"/>
                  </a:lnTo>
                  <a:lnTo>
                    <a:pt x="344" y="71"/>
                  </a:lnTo>
                  <a:lnTo>
                    <a:pt x="346" y="71"/>
                  </a:lnTo>
                  <a:lnTo>
                    <a:pt x="350" y="68"/>
                  </a:lnTo>
                  <a:lnTo>
                    <a:pt x="350" y="64"/>
                  </a:lnTo>
                  <a:lnTo>
                    <a:pt x="352" y="61"/>
                  </a:lnTo>
                  <a:lnTo>
                    <a:pt x="352" y="64"/>
                  </a:lnTo>
                  <a:lnTo>
                    <a:pt x="356" y="64"/>
                  </a:lnTo>
                  <a:lnTo>
                    <a:pt x="358" y="64"/>
                  </a:lnTo>
                  <a:lnTo>
                    <a:pt x="358" y="61"/>
                  </a:lnTo>
                  <a:lnTo>
                    <a:pt x="362" y="61"/>
                  </a:lnTo>
                  <a:lnTo>
                    <a:pt x="362" y="68"/>
                  </a:lnTo>
                  <a:lnTo>
                    <a:pt x="364" y="68"/>
                  </a:lnTo>
                  <a:lnTo>
                    <a:pt x="364" y="71"/>
                  </a:lnTo>
                  <a:lnTo>
                    <a:pt x="367" y="61"/>
                  </a:lnTo>
                  <a:lnTo>
                    <a:pt x="367" y="68"/>
                  </a:lnTo>
                  <a:lnTo>
                    <a:pt x="370" y="64"/>
                  </a:lnTo>
                  <a:lnTo>
                    <a:pt x="373" y="61"/>
                  </a:lnTo>
                  <a:lnTo>
                    <a:pt x="376" y="68"/>
                  </a:lnTo>
                  <a:lnTo>
                    <a:pt x="376" y="64"/>
                  </a:lnTo>
                  <a:lnTo>
                    <a:pt x="379" y="64"/>
                  </a:lnTo>
                  <a:lnTo>
                    <a:pt x="379" y="68"/>
                  </a:lnTo>
                  <a:lnTo>
                    <a:pt x="382" y="71"/>
                  </a:lnTo>
                  <a:lnTo>
                    <a:pt x="385" y="68"/>
                  </a:lnTo>
                  <a:lnTo>
                    <a:pt x="387" y="64"/>
                  </a:lnTo>
                  <a:lnTo>
                    <a:pt x="387" y="68"/>
                  </a:lnTo>
                  <a:lnTo>
                    <a:pt x="391" y="71"/>
                  </a:lnTo>
                  <a:lnTo>
                    <a:pt x="391" y="64"/>
                  </a:lnTo>
                  <a:lnTo>
                    <a:pt x="393" y="68"/>
                  </a:lnTo>
                  <a:lnTo>
                    <a:pt x="393" y="64"/>
                  </a:lnTo>
                  <a:lnTo>
                    <a:pt x="397" y="61"/>
                  </a:lnTo>
                  <a:lnTo>
                    <a:pt x="397" y="64"/>
                  </a:lnTo>
                  <a:lnTo>
                    <a:pt x="399" y="68"/>
                  </a:lnTo>
                  <a:lnTo>
                    <a:pt x="399" y="64"/>
                  </a:lnTo>
                  <a:lnTo>
                    <a:pt x="403" y="68"/>
                  </a:lnTo>
                  <a:lnTo>
                    <a:pt x="403" y="61"/>
                  </a:lnTo>
                  <a:lnTo>
                    <a:pt x="405" y="68"/>
                  </a:lnTo>
                  <a:lnTo>
                    <a:pt x="405" y="64"/>
                  </a:lnTo>
                  <a:lnTo>
                    <a:pt x="405" y="68"/>
                  </a:lnTo>
                  <a:lnTo>
                    <a:pt x="408" y="64"/>
                  </a:lnTo>
                  <a:lnTo>
                    <a:pt x="408" y="68"/>
                  </a:lnTo>
                  <a:lnTo>
                    <a:pt x="411" y="71"/>
                  </a:lnTo>
                  <a:lnTo>
                    <a:pt x="411" y="64"/>
                  </a:lnTo>
                  <a:lnTo>
                    <a:pt x="411" y="61"/>
                  </a:lnTo>
                  <a:lnTo>
                    <a:pt x="411" y="64"/>
                  </a:lnTo>
                  <a:lnTo>
                    <a:pt x="414" y="64"/>
                  </a:lnTo>
                  <a:lnTo>
                    <a:pt x="414" y="61"/>
                  </a:lnTo>
                  <a:lnTo>
                    <a:pt x="414" y="68"/>
                  </a:lnTo>
                  <a:lnTo>
                    <a:pt x="414" y="64"/>
                  </a:lnTo>
                  <a:lnTo>
                    <a:pt x="417" y="68"/>
                  </a:lnTo>
                </a:path>
              </a:pathLst>
            </a:custGeom>
            <a:noFill/>
            <a:ln w="12700" cap="flat" cmpd="sng">
              <a:solidFill>
                <a:srgbClr val="FF66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sp>
        <p:nvSpPr>
          <p:cNvPr id="689310" name="Freeform 158"/>
          <p:cNvSpPr>
            <a:spLocks/>
          </p:cNvSpPr>
          <p:nvPr/>
        </p:nvSpPr>
        <p:spPr bwMode="auto">
          <a:xfrm>
            <a:off x="4378325" y="2205038"/>
            <a:ext cx="828675" cy="182562"/>
          </a:xfrm>
          <a:custGeom>
            <a:avLst/>
            <a:gdLst>
              <a:gd name="T0" fmla="*/ 2147483647 w 522"/>
              <a:gd name="T1" fmla="*/ 2147483647 h 115"/>
              <a:gd name="T2" fmla="*/ 2147483647 w 522"/>
              <a:gd name="T3" fmla="*/ 2147483647 h 115"/>
              <a:gd name="T4" fmla="*/ 2147483647 w 522"/>
              <a:gd name="T5" fmla="*/ 2147483647 h 115"/>
              <a:gd name="T6" fmla="*/ 2147483647 w 522"/>
              <a:gd name="T7" fmla="*/ 2147483647 h 115"/>
              <a:gd name="T8" fmla="*/ 2147483647 w 522"/>
              <a:gd name="T9" fmla="*/ 2147483647 h 115"/>
              <a:gd name="T10" fmla="*/ 2147483647 w 522"/>
              <a:gd name="T11" fmla="*/ 2147483647 h 115"/>
              <a:gd name="T12" fmla="*/ 2147483647 w 522"/>
              <a:gd name="T13" fmla="*/ 2147483647 h 115"/>
              <a:gd name="T14" fmla="*/ 2147483647 w 522"/>
              <a:gd name="T15" fmla="*/ 2147483647 h 115"/>
              <a:gd name="T16" fmla="*/ 2147483647 w 522"/>
              <a:gd name="T17" fmla="*/ 2147483647 h 115"/>
              <a:gd name="T18" fmla="*/ 2147483647 w 522"/>
              <a:gd name="T19" fmla="*/ 2147483647 h 115"/>
              <a:gd name="T20" fmla="*/ 2147483647 w 522"/>
              <a:gd name="T21" fmla="*/ 2147483647 h 115"/>
              <a:gd name="T22" fmla="*/ 2147483647 w 522"/>
              <a:gd name="T23" fmla="*/ 2147483647 h 115"/>
              <a:gd name="T24" fmla="*/ 2147483647 w 522"/>
              <a:gd name="T25" fmla="*/ 2147483647 h 115"/>
              <a:gd name="T26" fmla="*/ 2147483647 w 522"/>
              <a:gd name="T27" fmla="*/ 2147483647 h 115"/>
              <a:gd name="T28" fmla="*/ 2147483647 w 522"/>
              <a:gd name="T29" fmla="*/ 2147483647 h 115"/>
              <a:gd name="T30" fmla="*/ 2147483647 w 522"/>
              <a:gd name="T31" fmla="*/ 2147483647 h 115"/>
              <a:gd name="T32" fmla="*/ 2147483647 w 522"/>
              <a:gd name="T33" fmla="*/ 2147483647 h 115"/>
              <a:gd name="T34" fmla="*/ 2147483647 w 522"/>
              <a:gd name="T35" fmla="*/ 2147483647 h 115"/>
              <a:gd name="T36" fmla="*/ 2147483647 w 522"/>
              <a:gd name="T37" fmla="*/ 2147483647 h 115"/>
              <a:gd name="T38" fmla="*/ 2147483647 w 522"/>
              <a:gd name="T39" fmla="*/ 2147483647 h 115"/>
              <a:gd name="T40" fmla="*/ 2147483647 w 522"/>
              <a:gd name="T41" fmla="*/ 2147483647 h 115"/>
              <a:gd name="T42" fmla="*/ 2147483647 w 522"/>
              <a:gd name="T43" fmla="*/ 2147483647 h 115"/>
              <a:gd name="T44" fmla="*/ 2147483647 w 522"/>
              <a:gd name="T45" fmla="*/ 0 h 115"/>
              <a:gd name="T46" fmla="*/ 2147483647 w 522"/>
              <a:gd name="T47" fmla="*/ 2147483647 h 115"/>
              <a:gd name="T48" fmla="*/ 2147483647 w 522"/>
              <a:gd name="T49" fmla="*/ 2147483647 h 115"/>
              <a:gd name="T50" fmla="*/ 2147483647 w 522"/>
              <a:gd name="T51" fmla="*/ 2147483647 h 115"/>
              <a:gd name="T52" fmla="*/ 2147483647 w 522"/>
              <a:gd name="T53" fmla="*/ 2147483647 h 115"/>
              <a:gd name="T54" fmla="*/ 2147483647 w 522"/>
              <a:gd name="T55" fmla="*/ 2147483647 h 115"/>
              <a:gd name="T56" fmla="*/ 2147483647 w 522"/>
              <a:gd name="T57" fmla="*/ 2147483647 h 115"/>
              <a:gd name="T58" fmla="*/ 2147483647 w 522"/>
              <a:gd name="T59" fmla="*/ 2147483647 h 115"/>
              <a:gd name="T60" fmla="*/ 2147483647 w 522"/>
              <a:gd name="T61" fmla="*/ 2147483647 h 115"/>
              <a:gd name="T62" fmla="*/ 2147483647 w 522"/>
              <a:gd name="T63" fmla="*/ 2147483647 h 115"/>
              <a:gd name="T64" fmla="*/ 2147483647 w 522"/>
              <a:gd name="T65" fmla="*/ 2147483647 h 115"/>
              <a:gd name="T66" fmla="*/ 2147483647 w 522"/>
              <a:gd name="T67" fmla="*/ 2147483647 h 115"/>
              <a:gd name="T68" fmla="*/ 2147483647 w 522"/>
              <a:gd name="T69" fmla="*/ 2147483647 h 115"/>
              <a:gd name="T70" fmla="*/ 2147483647 w 522"/>
              <a:gd name="T71" fmla="*/ 2147483647 h 115"/>
              <a:gd name="T72" fmla="*/ 2147483647 w 522"/>
              <a:gd name="T73" fmla="*/ 2147483647 h 115"/>
              <a:gd name="T74" fmla="*/ 2147483647 w 522"/>
              <a:gd name="T75" fmla="*/ 2147483647 h 115"/>
              <a:gd name="T76" fmla="*/ 2147483647 w 522"/>
              <a:gd name="T77" fmla="*/ 2147483647 h 115"/>
              <a:gd name="T78" fmla="*/ 2147483647 w 522"/>
              <a:gd name="T79" fmla="*/ 2147483647 h 115"/>
              <a:gd name="T80" fmla="*/ 2147483647 w 522"/>
              <a:gd name="T81" fmla="*/ 2147483647 h 115"/>
              <a:gd name="T82" fmla="*/ 2147483647 w 522"/>
              <a:gd name="T83" fmla="*/ 2147483647 h 115"/>
              <a:gd name="T84" fmla="*/ 2147483647 w 522"/>
              <a:gd name="T85" fmla="*/ 2147483647 h 115"/>
              <a:gd name="T86" fmla="*/ 2147483647 w 522"/>
              <a:gd name="T87" fmla="*/ 2147483647 h 115"/>
              <a:gd name="T88" fmla="*/ 2147483647 w 522"/>
              <a:gd name="T89" fmla="*/ 2147483647 h 115"/>
              <a:gd name="T90" fmla="*/ 2147483647 w 522"/>
              <a:gd name="T91" fmla="*/ 2147483647 h 115"/>
              <a:gd name="T92" fmla="*/ 2147483647 w 522"/>
              <a:gd name="T93" fmla="*/ 2147483647 h 115"/>
              <a:gd name="T94" fmla="*/ 2147483647 w 522"/>
              <a:gd name="T95" fmla="*/ 2147483647 h 115"/>
              <a:gd name="T96" fmla="*/ 2147483647 w 522"/>
              <a:gd name="T97" fmla="*/ 2147483647 h 115"/>
              <a:gd name="T98" fmla="*/ 2147483647 w 522"/>
              <a:gd name="T99" fmla="*/ 2147483647 h 115"/>
              <a:gd name="T100" fmla="*/ 2147483647 w 522"/>
              <a:gd name="T101" fmla="*/ 2147483647 h 115"/>
              <a:gd name="T102" fmla="*/ 2147483647 w 522"/>
              <a:gd name="T103" fmla="*/ 2147483647 h 115"/>
              <a:gd name="T104" fmla="*/ 2147483647 w 522"/>
              <a:gd name="T105" fmla="*/ 2147483647 h 115"/>
              <a:gd name="T106" fmla="*/ 2147483647 w 522"/>
              <a:gd name="T107" fmla="*/ 2147483647 h 115"/>
              <a:gd name="T108" fmla="*/ 2147483647 w 522"/>
              <a:gd name="T109" fmla="*/ 2147483647 h 115"/>
              <a:gd name="T110" fmla="*/ 2147483647 w 522"/>
              <a:gd name="T111" fmla="*/ 2147483647 h 115"/>
              <a:gd name="T112" fmla="*/ 2147483647 w 522"/>
              <a:gd name="T113" fmla="*/ 2147483647 h 115"/>
              <a:gd name="T114" fmla="*/ 2147483647 w 522"/>
              <a:gd name="T115" fmla="*/ 2147483647 h 115"/>
              <a:gd name="T116" fmla="*/ 2147483647 w 522"/>
              <a:gd name="T117" fmla="*/ 2147483647 h 11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22" h="115">
                <a:moveTo>
                  <a:pt x="0" y="30"/>
                </a:moveTo>
                <a:lnTo>
                  <a:pt x="0" y="24"/>
                </a:lnTo>
                <a:lnTo>
                  <a:pt x="7" y="18"/>
                </a:lnTo>
                <a:lnTo>
                  <a:pt x="7" y="30"/>
                </a:lnTo>
                <a:lnTo>
                  <a:pt x="7" y="24"/>
                </a:lnTo>
                <a:lnTo>
                  <a:pt x="7" y="18"/>
                </a:lnTo>
                <a:lnTo>
                  <a:pt x="7" y="24"/>
                </a:lnTo>
                <a:lnTo>
                  <a:pt x="15" y="18"/>
                </a:lnTo>
                <a:lnTo>
                  <a:pt x="15" y="6"/>
                </a:lnTo>
                <a:lnTo>
                  <a:pt x="15" y="18"/>
                </a:lnTo>
                <a:lnTo>
                  <a:pt x="15" y="24"/>
                </a:lnTo>
                <a:lnTo>
                  <a:pt x="22" y="18"/>
                </a:lnTo>
                <a:lnTo>
                  <a:pt x="22" y="24"/>
                </a:lnTo>
                <a:lnTo>
                  <a:pt x="22" y="18"/>
                </a:lnTo>
                <a:lnTo>
                  <a:pt x="22" y="24"/>
                </a:lnTo>
                <a:lnTo>
                  <a:pt x="30" y="24"/>
                </a:lnTo>
                <a:lnTo>
                  <a:pt x="30" y="18"/>
                </a:lnTo>
                <a:lnTo>
                  <a:pt x="30" y="24"/>
                </a:lnTo>
                <a:lnTo>
                  <a:pt x="30" y="18"/>
                </a:lnTo>
                <a:lnTo>
                  <a:pt x="30" y="6"/>
                </a:lnTo>
                <a:lnTo>
                  <a:pt x="30" y="18"/>
                </a:lnTo>
                <a:lnTo>
                  <a:pt x="38" y="30"/>
                </a:lnTo>
                <a:lnTo>
                  <a:pt x="38" y="24"/>
                </a:lnTo>
                <a:lnTo>
                  <a:pt x="38" y="18"/>
                </a:lnTo>
                <a:lnTo>
                  <a:pt x="38" y="24"/>
                </a:lnTo>
                <a:lnTo>
                  <a:pt x="38" y="30"/>
                </a:lnTo>
                <a:lnTo>
                  <a:pt x="46" y="24"/>
                </a:lnTo>
                <a:lnTo>
                  <a:pt x="46" y="30"/>
                </a:lnTo>
                <a:lnTo>
                  <a:pt x="46" y="18"/>
                </a:lnTo>
                <a:lnTo>
                  <a:pt x="46" y="36"/>
                </a:lnTo>
                <a:lnTo>
                  <a:pt x="46" y="24"/>
                </a:lnTo>
                <a:lnTo>
                  <a:pt x="46" y="30"/>
                </a:lnTo>
                <a:lnTo>
                  <a:pt x="46" y="36"/>
                </a:lnTo>
                <a:lnTo>
                  <a:pt x="53" y="36"/>
                </a:lnTo>
                <a:lnTo>
                  <a:pt x="53" y="30"/>
                </a:lnTo>
                <a:lnTo>
                  <a:pt x="53" y="18"/>
                </a:lnTo>
                <a:lnTo>
                  <a:pt x="53" y="24"/>
                </a:lnTo>
                <a:lnTo>
                  <a:pt x="53" y="18"/>
                </a:lnTo>
                <a:lnTo>
                  <a:pt x="61" y="24"/>
                </a:lnTo>
                <a:lnTo>
                  <a:pt x="61" y="6"/>
                </a:lnTo>
                <a:lnTo>
                  <a:pt x="61" y="30"/>
                </a:lnTo>
                <a:lnTo>
                  <a:pt x="61" y="6"/>
                </a:lnTo>
                <a:lnTo>
                  <a:pt x="61" y="18"/>
                </a:lnTo>
                <a:lnTo>
                  <a:pt x="61" y="0"/>
                </a:lnTo>
                <a:lnTo>
                  <a:pt x="61" y="6"/>
                </a:lnTo>
                <a:lnTo>
                  <a:pt x="68" y="30"/>
                </a:lnTo>
                <a:lnTo>
                  <a:pt x="68" y="18"/>
                </a:lnTo>
                <a:lnTo>
                  <a:pt x="77" y="6"/>
                </a:lnTo>
                <a:lnTo>
                  <a:pt x="77" y="18"/>
                </a:lnTo>
                <a:lnTo>
                  <a:pt x="77" y="6"/>
                </a:lnTo>
                <a:lnTo>
                  <a:pt x="77" y="18"/>
                </a:lnTo>
                <a:lnTo>
                  <a:pt x="84" y="6"/>
                </a:lnTo>
                <a:lnTo>
                  <a:pt x="84" y="18"/>
                </a:lnTo>
                <a:lnTo>
                  <a:pt x="84" y="6"/>
                </a:lnTo>
                <a:lnTo>
                  <a:pt x="84" y="18"/>
                </a:lnTo>
                <a:lnTo>
                  <a:pt x="84" y="0"/>
                </a:lnTo>
                <a:lnTo>
                  <a:pt x="92" y="6"/>
                </a:lnTo>
                <a:lnTo>
                  <a:pt x="92" y="18"/>
                </a:lnTo>
                <a:lnTo>
                  <a:pt x="92" y="6"/>
                </a:lnTo>
                <a:lnTo>
                  <a:pt x="92" y="18"/>
                </a:lnTo>
                <a:lnTo>
                  <a:pt x="92" y="24"/>
                </a:lnTo>
                <a:lnTo>
                  <a:pt x="92" y="36"/>
                </a:lnTo>
                <a:lnTo>
                  <a:pt x="99" y="18"/>
                </a:lnTo>
                <a:lnTo>
                  <a:pt x="99" y="24"/>
                </a:lnTo>
                <a:lnTo>
                  <a:pt x="99" y="18"/>
                </a:lnTo>
                <a:lnTo>
                  <a:pt x="107" y="6"/>
                </a:lnTo>
                <a:lnTo>
                  <a:pt x="107" y="18"/>
                </a:lnTo>
                <a:lnTo>
                  <a:pt x="107" y="24"/>
                </a:lnTo>
                <a:lnTo>
                  <a:pt x="107" y="18"/>
                </a:lnTo>
                <a:lnTo>
                  <a:pt x="107" y="24"/>
                </a:lnTo>
                <a:lnTo>
                  <a:pt x="107" y="18"/>
                </a:lnTo>
                <a:lnTo>
                  <a:pt x="115" y="18"/>
                </a:lnTo>
                <a:lnTo>
                  <a:pt x="115" y="24"/>
                </a:lnTo>
                <a:lnTo>
                  <a:pt x="115" y="18"/>
                </a:lnTo>
                <a:lnTo>
                  <a:pt x="115" y="24"/>
                </a:lnTo>
                <a:lnTo>
                  <a:pt x="115" y="18"/>
                </a:lnTo>
                <a:lnTo>
                  <a:pt x="123" y="24"/>
                </a:lnTo>
                <a:lnTo>
                  <a:pt x="123" y="30"/>
                </a:lnTo>
                <a:lnTo>
                  <a:pt x="123" y="24"/>
                </a:lnTo>
                <a:lnTo>
                  <a:pt x="123" y="18"/>
                </a:lnTo>
                <a:lnTo>
                  <a:pt x="123" y="24"/>
                </a:lnTo>
                <a:lnTo>
                  <a:pt x="130" y="24"/>
                </a:lnTo>
                <a:lnTo>
                  <a:pt x="130" y="30"/>
                </a:lnTo>
                <a:lnTo>
                  <a:pt x="130" y="24"/>
                </a:lnTo>
                <a:lnTo>
                  <a:pt x="130" y="6"/>
                </a:lnTo>
                <a:lnTo>
                  <a:pt x="130" y="18"/>
                </a:lnTo>
                <a:lnTo>
                  <a:pt x="130" y="24"/>
                </a:lnTo>
                <a:lnTo>
                  <a:pt x="130" y="18"/>
                </a:lnTo>
                <a:lnTo>
                  <a:pt x="138" y="6"/>
                </a:lnTo>
                <a:lnTo>
                  <a:pt x="138" y="24"/>
                </a:lnTo>
                <a:lnTo>
                  <a:pt x="138" y="18"/>
                </a:lnTo>
                <a:lnTo>
                  <a:pt x="138" y="24"/>
                </a:lnTo>
                <a:lnTo>
                  <a:pt x="138" y="6"/>
                </a:lnTo>
                <a:lnTo>
                  <a:pt x="138" y="18"/>
                </a:lnTo>
                <a:lnTo>
                  <a:pt x="145" y="18"/>
                </a:lnTo>
                <a:lnTo>
                  <a:pt x="145" y="24"/>
                </a:lnTo>
                <a:lnTo>
                  <a:pt x="145" y="0"/>
                </a:lnTo>
                <a:lnTo>
                  <a:pt x="145" y="18"/>
                </a:lnTo>
                <a:lnTo>
                  <a:pt x="145" y="6"/>
                </a:lnTo>
                <a:lnTo>
                  <a:pt x="145" y="18"/>
                </a:lnTo>
                <a:lnTo>
                  <a:pt x="154" y="6"/>
                </a:lnTo>
                <a:lnTo>
                  <a:pt x="154" y="18"/>
                </a:lnTo>
                <a:lnTo>
                  <a:pt x="154" y="24"/>
                </a:lnTo>
                <a:lnTo>
                  <a:pt x="154" y="30"/>
                </a:lnTo>
                <a:lnTo>
                  <a:pt x="161" y="36"/>
                </a:lnTo>
                <a:lnTo>
                  <a:pt x="161" y="42"/>
                </a:lnTo>
                <a:lnTo>
                  <a:pt x="161" y="36"/>
                </a:lnTo>
                <a:lnTo>
                  <a:pt x="161" y="42"/>
                </a:lnTo>
                <a:lnTo>
                  <a:pt x="161" y="73"/>
                </a:lnTo>
                <a:lnTo>
                  <a:pt x="161" y="48"/>
                </a:lnTo>
                <a:lnTo>
                  <a:pt x="161" y="61"/>
                </a:lnTo>
                <a:lnTo>
                  <a:pt x="169" y="61"/>
                </a:lnTo>
                <a:lnTo>
                  <a:pt x="169" y="48"/>
                </a:lnTo>
                <a:lnTo>
                  <a:pt x="169" y="67"/>
                </a:lnTo>
                <a:lnTo>
                  <a:pt x="169" y="73"/>
                </a:lnTo>
                <a:lnTo>
                  <a:pt x="169" y="79"/>
                </a:lnTo>
                <a:lnTo>
                  <a:pt x="169" y="73"/>
                </a:lnTo>
                <a:lnTo>
                  <a:pt x="176" y="79"/>
                </a:lnTo>
                <a:lnTo>
                  <a:pt x="176" y="73"/>
                </a:lnTo>
                <a:lnTo>
                  <a:pt x="176" y="85"/>
                </a:lnTo>
                <a:lnTo>
                  <a:pt x="176" y="79"/>
                </a:lnTo>
                <a:lnTo>
                  <a:pt x="176" y="97"/>
                </a:lnTo>
                <a:lnTo>
                  <a:pt x="176" y="91"/>
                </a:lnTo>
                <a:lnTo>
                  <a:pt x="184" y="79"/>
                </a:lnTo>
                <a:lnTo>
                  <a:pt x="184" y="85"/>
                </a:lnTo>
                <a:lnTo>
                  <a:pt x="184" y="91"/>
                </a:lnTo>
                <a:lnTo>
                  <a:pt x="184" y="97"/>
                </a:lnTo>
                <a:lnTo>
                  <a:pt x="192" y="97"/>
                </a:lnTo>
                <a:lnTo>
                  <a:pt x="192" y="103"/>
                </a:lnTo>
                <a:lnTo>
                  <a:pt x="192" y="97"/>
                </a:lnTo>
                <a:lnTo>
                  <a:pt x="192" y="91"/>
                </a:lnTo>
                <a:lnTo>
                  <a:pt x="192" y="103"/>
                </a:lnTo>
                <a:lnTo>
                  <a:pt x="200" y="97"/>
                </a:lnTo>
                <a:lnTo>
                  <a:pt x="200" y="103"/>
                </a:lnTo>
                <a:lnTo>
                  <a:pt x="200" y="97"/>
                </a:lnTo>
                <a:lnTo>
                  <a:pt x="200" y="103"/>
                </a:lnTo>
                <a:lnTo>
                  <a:pt x="200" y="109"/>
                </a:lnTo>
                <a:lnTo>
                  <a:pt x="200" y="91"/>
                </a:lnTo>
                <a:lnTo>
                  <a:pt x="200" y="97"/>
                </a:lnTo>
                <a:lnTo>
                  <a:pt x="207" y="97"/>
                </a:lnTo>
                <a:lnTo>
                  <a:pt x="207" y="103"/>
                </a:lnTo>
                <a:lnTo>
                  <a:pt x="207" y="109"/>
                </a:lnTo>
                <a:lnTo>
                  <a:pt x="207" y="103"/>
                </a:lnTo>
                <a:lnTo>
                  <a:pt x="215" y="103"/>
                </a:lnTo>
                <a:lnTo>
                  <a:pt x="215" y="97"/>
                </a:lnTo>
                <a:lnTo>
                  <a:pt x="215" y="103"/>
                </a:lnTo>
                <a:lnTo>
                  <a:pt x="222" y="103"/>
                </a:lnTo>
                <a:lnTo>
                  <a:pt x="222" y="91"/>
                </a:lnTo>
                <a:lnTo>
                  <a:pt x="222" y="97"/>
                </a:lnTo>
                <a:lnTo>
                  <a:pt x="222" y="103"/>
                </a:lnTo>
                <a:lnTo>
                  <a:pt x="222" y="97"/>
                </a:lnTo>
                <a:lnTo>
                  <a:pt x="222" y="109"/>
                </a:lnTo>
                <a:lnTo>
                  <a:pt x="222" y="97"/>
                </a:lnTo>
                <a:lnTo>
                  <a:pt x="231" y="97"/>
                </a:lnTo>
                <a:lnTo>
                  <a:pt x="231" y="103"/>
                </a:lnTo>
                <a:lnTo>
                  <a:pt x="231" y="97"/>
                </a:lnTo>
                <a:lnTo>
                  <a:pt x="231" y="103"/>
                </a:lnTo>
                <a:lnTo>
                  <a:pt x="231" y="97"/>
                </a:lnTo>
                <a:lnTo>
                  <a:pt x="238" y="103"/>
                </a:lnTo>
                <a:lnTo>
                  <a:pt x="238" y="109"/>
                </a:lnTo>
                <a:lnTo>
                  <a:pt x="238" y="103"/>
                </a:lnTo>
                <a:lnTo>
                  <a:pt x="238" y="97"/>
                </a:lnTo>
                <a:lnTo>
                  <a:pt x="238" y="91"/>
                </a:lnTo>
                <a:lnTo>
                  <a:pt x="238" y="103"/>
                </a:lnTo>
                <a:lnTo>
                  <a:pt x="238" y="97"/>
                </a:lnTo>
                <a:lnTo>
                  <a:pt x="246" y="103"/>
                </a:lnTo>
                <a:lnTo>
                  <a:pt x="246" y="97"/>
                </a:lnTo>
                <a:lnTo>
                  <a:pt x="253" y="97"/>
                </a:lnTo>
                <a:lnTo>
                  <a:pt x="253" y="103"/>
                </a:lnTo>
                <a:lnTo>
                  <a:pt x="253" y="97"/>
                </a:lnTo>
                <a:lnTo>
                  <a:pt x="261" y="103"/>
                </a:lnTo>
                <a:lnTo>
                  <a:pt x="261" y="97"/>
                </a:lnTo>
                <a:lnTo>
                  <a:pt x="261" y="103"/>
                </a:lnTo>
                <a:lnTo>
                  <a:pt x="269" y="103"/>
                </a:lnTo>
                <a:lnTo>
                  <a:pt x="269" y="109"/>
                </a:lnTo>
                <a:lnTo>
                  <a:pt x="277" y="109"/>
                </a:lnTo>
                <a:lnTo>
                  <a:pt x="277" y="103"/>
                </a:lnTo>
                <a:lnTo>
                  <a:pt x="277" y="97"/>
                </a:lnTo>
                <a:lnTo>
                  <a:pt x="284" y="103"/>
                </a:lnTo>
                <a:lnTo>
                  <a:pt x="284" y="109"/>
                </a:lnTo>
                <a:lnTo>
                  <a:pt x="284" y="103"/>
                </a:lnTo>
                <a:lnTo>
                  <a:pt x="284" y="109"/>
                </a:lnTo>
                <a:lnTo>
                  <a:pt x="292" y="103"/>
                </a:lnTo>
                <a:lnTo>
                  <a:pt x="292" y="109"/>
                </a:lnTo>
                <a:lnTo>
                  <a:pt x="292" y="103"/>
                </a:lnTo>
                <a:lnTo>
                  <a:pt x="299" y="103"/>
                </a:lnTo>
                <a:lnTo>
                  <a:pt x="299" y="109"/>
                </a:lnTo>
                <a:lnTo>
                  <a:pt x="299" y="97"/>
                </a:lnTo>
                <a:lnTo>
                  <a:pt x="308" y="103"/>
                </a:lnTo>
                <a:lnTo>
                  <a:pt x="308" y="97"/>
                </a:lnTo>
                <a:lnTo>
                  <a:pt x="308" y="109"/>
                </a:lnTo>
                <a:lnTo>
                  <a:pt x="308" y="103"/>
                </a:lnTo>
                <a:lnTo>
                  <a:pt x="315" y="103"/>
                </a:lnTo>
                <a:lnTo>
                  <a:pt x="323" y="97"/>
                </a:lnTo>
                <a:lnTo>
                  <a:pt x="323" y="109"/>
                </a:lnTo>
                <a:lnTo>
                  <a:pt x="323" y="97"/>
                </a:lnTo>
                <a:lnTo>
                  <a:pt x="330" y="109"/>
                </a:lnTo>
                <a:lnTo>
                  <a:pt x="330" y="103"/>
                </a:lnTo>
                <a:lnTo>
                  <a:pt x="338" y="109"/>
                </a:lnTo>
                <a:lnTo>
                  <a:pt x="338" y="103"/>
                </a:lnTo>
                <a:lnTo>
                  <a:pt x="346" y="109"/>
                </a:lnTo>
                <a:lnTo>
                  <a:pt x="346" y="103"/>
                </a:lnTo>
                <a:lnTo>
                  <a:pt x="346" y="97"/>
                </a:lnTo>
                <a:lnTo>
                  <a:pt x="346" y="103"/>
                </a:lnTo>
                <a:lnTo>
                  <a:pt x="354" y="103"/>
                </a:lnTo>
                <a:lnTo>
                  <a:pt x="354" y="109"/>
                </a:lnTo>
                <a:lnTo>
                  <a:pt x="361" y="97"/>
                </a:lnTo>
                <a:lnTo>
                  <a:pt x="361" y="109"/>
                </a:lnTo>
                <a:lnTo>
                  <a:pt x="361" y="103"/>
                </a:lnTo>
                <a:lnTo>
                  <a:pt x="369" y="103"/>
                </a:lnTo>
                <a:lnTo>
                  <a:pt x="369" y="109"/>
                </a:lnTo>
                <a:lnTo>
                  <a:pt x="376" y="103"/>
                </a:lnTo>
                <a:lnTo>
                  <a:pt x="376" y="109"/>
                </a:lnTo>
                <a:lnTo>
                  <a:pt x="376" y="97"/>
                </a:lnTo>
                <a:lnTo>
                  <a:pt x="385" y="103"/>
                </a:lnTo>
                <a:lnTo>
                  <a:pt x="385" y="109"/>
                </a:lnTo>
                <a:lnTo>
                  <a:pt x="392" y="109"/>
                </a:lnTo>
                <a:lnTo>
                  <a:pt x="392" y="97"/>
                </a:lnTo>
                <a:lnTo>
                  <a:pt x="392" y="103"/>
                </a:lnTo>
                <a:lnTo>
                  <a:pt x="400" y="109"/>
                </a:lnTo>
                <a:lnTo>
                  <a:pt x="400" y="97"/>
                </a:lnTo>
                <a:lnTo>
                  <a:pt x="400" y="115"/>
                </a:lnTo>
                <a:lnTo>
                  <a:pt x="407" y="115"/>
                </a:lnTo>
                <a:lnTo>
                  <a:pt x="407" y="103"/>
                </a:lnTo>
                <a:lnTo>
                  <a:pt x="407" y="109"/>
                </a:lnTo>
                <a:lnTo>
                  <a:pt x="415" y="109"/>
                </a:lnTo>
                <a:lnTo>
                  <a:pt x="415" y="115"/>
                </a:lnTo>
                <a:lnTo>
                  <a:pt x="423" y="109"/>
                </a:lnTo>
                <a:lnTo>
                  <a:pt x="423" y="115"/>
                </a:lnTo>
                <a:lnTo>
                  <a:pt x="431" y="115"/>
                </a:lnTo>
                <a:lnTo>
                  <a:pt x="431" y="109"/>
                </a:lnTo>
                <a:lnTo>
                  <a:pt x="431" y="103"/>
                </a:lnTo>
                <a:lnTo>
                  <a:pt x="438" y="109"/>
                </a:lnTo>
                <a:lnTo>
                  <a:pt x="438" y="115"/>
                </a:lnTo>
                <a:lnTo>
                  <a:pt x="446" y="115"/>
                </a:lnTo>
                <a:lnTo>
                  <a:pt x="453" y="103"/>
                </a:lnTo>
                <a:lnTo>
                  <a:pt x="453" y="109"/>
                </a:lnTo>
                <a:lnTo>
                  <a:pt x="462" y="103"/>
                </a:lnTo>
                <a:lnTo>
                  <a:pt x="462" y="109"/>
                </a:lnTo>
                <a:lnTo>
                  <a:pt x="462" y="115"/>
                </a:lnTo>
                <a:lnTo>
                  <a:pt x="469" y="109"/>
                </a:lnTo>
                <a:lnTo>
                  <a:pt x="477" y="109"/>
                </a:lnTo>
                <a:lnTo>
                  <a:pt x="477" y="115"/>
                </a:lnTo>
                <a:lnTo>
                  <a:pt x="477" y="103"/>
                </a:lnTo>
                <a:lnTo>
                  <a:pt x="484" y="109"/>
                </a:lnTo>
                <a:lnTo>
                  <a:pt x="484" y="103"/>
                </a:lnTo>
                <a:lnTo>
                  <a:pt x="484" y="109"/>
                </a:lnTo>
                <a:lnTo>
                  <a:pt x="484" y="103"/>
                </a:lnTo>
                <a:lnTo>
                  <a:pt x="497" y="114"/>
                </a:lnTo>
                <a:lnTo>
                  <a:pt x="492" y="103"/>
                </a:lnTo>
                <a:lnTo>
                  <a:pt x="501" y="105"/>
                </a:lnTo>
                <a:lnTo>
                  <a:pt x="499" y="103"/>
                </a:lnTo>
                <a:lnTo>
                  <a:pt x="510" y="109"/>
                </a:lnTo>
                <a:lnTo>
                  <a:pt x="510" y="106"/>
                </a:lnTo>
                <a:lnTo>
                  <a:pt x="522" y="109"/>
                </a:lnTo>
              </a:path>
            </a:pathLst>
          </a:custGeom>
          <a:noFill/>
          <a:ln w="12700" cap="flat" cmpd="sng">
            <a:solidFill>
              <a:srgbClr val="FF66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689311" name="Text Box 159"/>
          <p:cNvSpPr txBox="1">
            <a:spLocks noChangeAspect="1" noChangeArrowheads="1"/>
          </p:cNvSpPr>
          <p:nvPr/>
        </p:nvSpPr>
        <p:spPr bwMode="auto">
          <a:xfrm>
            <a:off x="3944938" y="1922463"/>
            <a:ext cx="6286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008000"/>
                </a:solidFill>
                <a:latin typeface="Arial Narrow" pitchFamily="34" charset="0"/>
              </a:rPr>
              <a:t>AQP0</a:t>
            </a:r>
          </a:p>
        </p:txBody>
      </p:sp>
      <p:sp>
        <p:nvSpPr>
          <p:cNvPr id="689312" name="Text Box 160"/>
          <p:cNvSpPr txBox="1">
            <a:spLocks noChangeAspect="1" noChangeArrowheads="1"/>
          </p:cNvSpPr>
          <p:nvPr/>
        </p:nvSpPr>
        <p:spPr bwMode="auto">
          <a:xfrm>
            <a:off x="5508625" y="2201863"/>
            <a:ext cx="1604963" cy="287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lnSpc>
                <a:spcPct val="80000"/>
              </a:lnSpc>
            </a:pPr>
            <a:r>
              <a:rPr lang="en-US" sz="1600">
                <a:solidFill>
                  <a:srgbClr val="008000"/>
                </a:solidFill>
                <a:latin typeface="Arial Narrow" pitchFamily="34" charset="0"/>
              </a:rPr>
              <a:t>Eye (lens)</a:t>
            </a:r>
          </a:p>
        </p:txBody>
      </p:sp>
      <p:grpSp>
        <p:nvGrpSpPr>
          <p:cNvPr id="689313" name="Group 161"/>
          <p:cNvGrpSpPr>
            <a:grpSpLocks/>
          </p:cNvGrpSpPr>
          <p:nvPr/>
        </p:nvGrpSpPr>
        <p:grpSpPr bwMode="auto">
          <a:xfrm>
            <a:off x="3362325" y="2794000"/>
            <a:ext cx="858838" cy="425450"/>
            <a:chOff x="811" y="800"/>
            <a:chExt cx="606" cy="213"/>
          </a:xfrm>
        </p:grpSpPr>
        <p:sp>
          <p:nvSpPr>
            <p:cNvPr id="32854" name="Freeform 162"/>
            <p:cNvSpPr>
              <a:spLocks/>
            </p:cNvSpPr>
            <p:nvPr/>
          </p:nvSpPr>
          <p:spPr bwMode="auto">
            <a:xfrm>
              <a:off x="811" y="987"/>
              <a:ext cx="109" cy="26"/>
            </a:xfrm>
            <a:custGeom>
              <a:avLst/>
              <a:gdLst>
                <a:gd name="T0" fmla="*/ 1 w 206"/>
                <a:gd name="T1" fmla="*/ 13 h 26"/>
                <a:gd name="T2" fmla="*/ 1 w 206"/>
                <a:gd name="T3" fmla="*/ 17 h 26"/>
                <a:gd name="T4" fmla="*/ 1 w 206"/>
                <a:gd name="T5" fmla="*/ 13 h 26"/>
                <a:gd name="T6" fmla="*/ 1 w 206"/>
                <a:gd name="T7" fmla="*/ 13 h 26"/>
                <a:gd name="T8" fmla="*/ 1 w 206"/>
                <a:gd name="T9" fmla="*/ 13 h 26"/>
                <a:gd name="T10" fmla="*/ 1 w 206"/>
                <a:gd name="T11" fmla="*/ 9 h 26"/>
                <a:gd name="T12" fmla="*/ 1 w 206"/>
                <a:gd name="T13" fmla="*/ 22 h 26"/>
                <a:gd name="T14" fmla="*/ 1 w 206"/>
                <a:gd name="T15" fmla="*/ 17 h 26"/>
                <a:gd name="T16" fmla="*/ 1 w 206"/>
                <a:gd name="T17" fmla="*/ 9 h 26"/>
                <a:gd name="T18" fmla="*/ 1 w 206"/>
                <a:gd name="T19" fmla="*/ 9 h 26"/>
                <a:gd name="T20" fmla="*/ 1 w 206"/>
                <a:gd name="T21" fmla="*/ 13 h 26"/>
                <a:gd name="T22" fmla="*/ 1 w 206"/>
                <a:gd name="T23" fmla="*/ 22 h 26"/>
                <a:gd name="T24" fmla="*/ 1 w 206"/>
                <a:gd name="T25" fmla="*/ 13 h 26"/>
                <a:gd name="T26" fmla="*/ 1 w 206"/>
                <a:gd name="T27" fmla="*/ 13 h 26"/>
                <a:gd name="T28" fmla="*/ 1 w 206"/>
                <a:gd name="T29" fmla="*/ 9 h 26"/>
                <a:gd name="T30" fmla="*/ 1 w 206"/>
                <a:gd name="T31" fmla="*/ 17 h 26"/>
                <a:gd name="T32" fmla="*/ 1 w 206"/>
                <a:gd name="T33" fmla="*/ 13 h 26"/>
                <a:gd name="T34" fmla="*/ 1 w 206"/>
                <a:gd name="T35" fmla="*/ 13 h 26"/>
                <a:gd name="T36" fmla="*/ 1 w 206"/>
                <a:gd name="T37" fmla="*/ 17 h 26"/>
                <a:gd name="T38" fmla="*/ 1 w 206"/>
                <a:gd name="T39" fmla="*/ 13 h 26"/>
                <a:gd name="T40" fmla="*/ 1 w 206"/>
                <a:gd name="T41" fmla="*/ 13 h 26"/>
                <a:gd name="T42" fmla="*/ 1 w 206"/>
                <a:gd name="T43" fmla="*/ 17 h 26"/>
                <a:gd name="T44" fmla="*/ 1 w 206"/>
                <a:gd name="T45" fmla="*/ 22 h 26"/>
                <a:gd name="T46" fmla="*/ 1 w 206"/>
                <a:gd name="T47" fmla="*/ 17 h 26"/>
                <a:gd name="T48" fmla="*/ 1 w 206"/>
                <a:gd name="T49" fmla="*/ 9 h 26"/>
                <a:gd name="T50" fmla="*/ 1 w 206"/>
                <a:gd name="T51" fmla="*/ 13 h 26"/>
                <a:gd name="T52" fmla="*/ 1 w 206"/>
                <a:gd name="T53" fmla="*/ 22 h 26"/>
                <a:gd name="T54" fmla="*/ 1 w 206"/>
                <a:gd name="T55" fmla="*/ 9 h 26"/>
                <a:gd name="T56" fmla="*/ 1 w 206"/>
                <a:gd name="T57" fmla="*/ 9 h 26"/>
                <a:gd name="T58" fmla="*/ 1 w 206"/>
                <a:gd name="T59" fmla="*/ 17 h 26"/>
                <a:gd name="T60" fmla="*/ 1 w 206"/>
                <a:gd name="T61" fmla="*/ 9 h 26"/>
                <a:gd name="T62" fmla="*/ 1 w 206"/>
                <a:gd name="T63" fmla="*/ 9 h 26"/>
                <a:gd name="T64" fmla="*/ 1 w 206"/>
                <a:gd name="T65" fmla="*/ 13 h 26"/>
                <a:gd name="T66" fmla="*/ 1 w 206"/>
                <a:gd name="T67" fmla="*/ 9 h 26"/>
                <a:gd name="T68" fmla="*/ 1 w 206"/>
                <a:gd name="T69" fmla="*/ 17 h 26"/>
                <a:gd name="T70" fmla="*/ 1 w 206"/>
                <a:gd name="T71" fmla="*/ 13 h 26"/>
                <a:gd name="T72" fmla="*/ 1 w 206"/>
                <a:gd name="T73" fmla="*/ 13 h 26"/>
                <a:gd name="T74" fmla="*/ 1 w 206"/>
                <a:gd name="T75" fmla="*/ 13 h 26"/>
                <a:gd name="T76" fmla="*/ 1 w 206"/>
                <a:gd name="T77" fmla="*/ 22 h 26"/>
                <a:gd name="T78" fmla="*/ 1 w 206"/>
                <a:gd name="T79" fmla="*/ 22 h 26"/>
                <a:gd name="T80" fmla="*/ 1 w 206"/>
                <a:gd name="T81" fmla="*/ 13 h 26"/>
                <a:gd name="T82" fmla="*/ 1 w 206"/>
                <a:gd name="T83" fmla="*/ 13 h 26"/>
                <a:gd name="T84" fmla="*/ 1 w 206"/>
                <a:gd name="T85" fmla="*/ 13 h 26"/>
                <a:gd name="T86" fmla="*/ 1 w 206"/>
                <a:gd name="T87" fmla="*/ 17 h 26"/>
                <a:gd name="T88" fmla="*/ 1 w 206"/>
                <a:gd name="T89" fmla="*/ 9 h 26"/>
                <a:gd name="T90" fmla="*/ 1 w 206"/>
                <a:gd name="T91" fmla="*/ 17 h 26"/>
                <a:gd name="T92" fmla="*/ 1 w 206"/>
                <a:gd name="T93" fmla="*/ 9 h 26"/>
                <a:gd name="T94" fmla="*/ 1 w 206"/>
                <a:gd name="T95" fmla="*/ 22 h 26"/>
                <a:gd name="T96" fmla="*/ 1 w 206"/>
                <a:gd name="T97" fmla="*/ 17 h 26"/>
                <a:gd name="T98" fmla="*/ 1 w 206"/>
                <a:gd name="T99" fmla="*/ 0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06" h="26">
                  <a:moveTo>
                    <a:pt x="0" y="5"/>
                  </a:moveTo>
                  <a:lnTo>
                    <a:pt x="0" y="5"/>
                  </a:lnTo>
                  <a:lnTo>
                    <a:pt x="4" y="9"/>
                  </a:lnTo>
                  <a:lnTo>
                    <a:pt x="4" y="13"/>
                  </a:lnTo>
                  <a:lnTo>
                    <a:pt x="8" y="5"/>
                  </a:lnTo>
                  <a:lnTo>
                    <a:pt x="11" y="17"/>
                  </a:lnTo>
                  <a:lnTo>
                    <a:pt x="11" y="9"/>
                  </a:lnTo>
                  <a:lnTo>
                    <a:pt x="15" y="13"/>
                  </a:lnTo>
                  <a:lnTo>
                    <a:pt x="19" y="13"/>
                  </a:lnTo>
                  <a:lnTo>
                    <a:pt x="23" y="13"/>
                  </a:lnTo>
                  <a:lnTo>
                    <a:pt x="26" y="13"/>
                  </a:lnTo>
                  <a:lnTo>
                    <a:pt x="26" y="17"/>
                  </a:lnTo>
                  <a:lnTo>
                    <a:pt x="30" y="13"/>
                  </a:lnTo>
                  <a:lnTo>
                    <a:pt x="30" y="5"/>
                  </a:lnTo>
                  <a:lnTo>
                    <a:pt x="34" y="9"/>
                  </a:lnTo>
                  <a:lnTo>
                    <a:pt x="34" y="17"/>
                  </a:lnTo>
                  <a:lnTo>
                    <a:pt x="34" y="9"/>
                  </a:lnTo>
                  <a:lnTo>
                    <a:pt x="38" y="9"/>
                  </a:lnTo>
                  <a:lnTo>
                    <a:pt x="38" y="17"/>
                  </a:lnTo>
                  <a:lnTo>
                    <a:pt x="41" y="22"/>
                  </a:lnTo>
                  <a:lnTo>
                    <a:pt x="45" y="9"/>
                  </a:lnTo>
                  <a:lnTo>
                    <a:pt x="45" y="13"/>
                  </a:lnTo>
                  <a:lnTo>
                    <a:pt x="49" y="17"/>
                  </a:lnTo>
                  <a:lnTo>
                    <a:pt x="49" y="13"/>
                  </a:lnTo>
                  <a:lnTo>
                    <a:pt x="53" y="13"/>
                  </a:lnTo>
                  <a:lnTo>
                    <a:pt x="53" y="17"/>
                  </a:lnTo>
                  <a:lnTo>
                    <a:pt x="53" y="9"/>
                  </a:lnTo>
                  <a:lnTo>
                    <a:pt x="56" y="13"/>
                  </a:lnTo>
                  <a:lnTo>
                    <a:pt x="56" y="17"/>
                  </a:lnTo>
                  <a:lnTo>
                    <a:pt x="60" y="9"/>
                  </a:lnTo>
                  <a:lnTo>
                    <a:pt x="64" y="13"/>
                  </a:lnTo>
                  <a:lnTo>
                    <a:pt x="64" y="17"/>
                  </a:lnTo>
                  <a:lnTo>
                    <a:pt x="68" y="13"/>
                  </a:lnTo>
                  <a:lnTo>
                    <a:pt x="68" y="17"/>
                  </a:lnTo>
                  <a:lnTo>
                    <a:pt x="71" y="17"/>
                  </a:lnTo>
                  <a:lnTo>
                    <a:pt x="71" y="13"/>
                  </a:lnTo>
                  <a:lnTo>
                    <a:pt x="75" y="22"/>
                  </a:lnTo>
                  <a:lnTo>
                    <a:pt x="75" y="13"/>
                  </a:lnTo>
                  <a:lnTo>
                    <a:pt x="79" y="13"/>
                  </a:lnTo>
                  <a:lnTo>
                    <a:pt x="82" y="13"/>
                  </a:lnTo>
                  <a:lnTo>
                    <a:pt x="86" y="13"/>
                  </a:lnTo>
                  <a:lnTo>
                    <a:pt x="90" y="13"/>
                  </a:lnTo>
                  <a:lnTo>
                    <a:pt x="90" y="17"/>
                  </a:lnTo>
                  <a:lnTo>
                    <a:pt x="94" y="9"/>
                  </a:lnTo>
                  <a:lnTo>
                    <a:pt x="94" y="13"/>
                  </a:lnTo>
                  <a:lnTo>
                    <a:pt x="97" y="17"/>
                  </a:lnTo>
                  <a:lnTo>
                    <a:pt x="101" y="13"/>
                  </a:lnTo>
                  <a:lnTo>
                    <a:pt x="101" y="9"/>
                  </a:lnTo>
                  <a:lnTo>
                    <a:pt x="105" y="9"/>
                  </a:lnTo>
                  <a:lnTo>
                    <a:pt x="105" y="13"/>
                  </a:lnTo>
                  <a:lnTo>
                    <a:pt x="105" y="17"/>
                  </a:lnTo>
                  <a:lnTo>
                    <a:pt x="105" y="9"/>
                  </a:lnTo>
                  <a:lnTo>
                    <a:pt x="105" y="13"/>
                  </a:lnTo>
                  <a:lnTo>
                    <a:pt x="109" y="13"/>
                  </a:lnTo>
                  <a:lnTo>
                    <a:pt x="109" y="9"/>
                  </a:lnTo>
                  <a:lnTo>
                    <a:pt x="109" y="17"/>
                  </a:lnTo>
                  <a:lnTo>
                    <a:pt x="109" y="13"/>
                  </a:lnTo>
                  <a:lnTo>
                    <a:pt x="109" y="17"/>
                  </a:lnTo>
                  <a:lnTo>
                    <a:pt x="112" y="9"/>
                  </a:lnTo>
                  <a:lnTo>
                    <a:pt x="112" y="13"/>
                  </a:lnTo>
                  <a:lnTo>
                    <a:pt x="116" y="13"/>
                  </a:lnTo>
                  <a:lnTo>
                    <a:pt x="116" y="9"/>
                  </a:lnTo>
                  <a:lnTo>
                    <a:pt x="116" y="13"/>
                  </a:lnTo>
                  <a:lnTo>
                    <a:pt x="116" y="9"/>
                  </a:lnTo>
                  <a:lnTo>
                    <a:pt x="120" y="9"/>
                  </a:lnTo>
                  <a:lnTo>
                    <a:pt x="120" y="17"/>
                  </a:lnTo>
                  <a:lnTo>
                    <a:pt x="124" y="9"/>
                  </a:lnTo>
                  <a:lnTo>
                    <a:pt x="124" y="22"/>
                  </a:lnTo>
                  <a:lnTo>
                    <a:pt x="124" y="9"/>
                  </a:lnTo>
                  <a:lnTo>
                    <a:pt x="124" y="17"/>
                  </a:lnTo>
                  <a:lnTo>
                    <a:pt x="124" y="13"/>
                  </a:lnTo>
                  <a:lnTo>
                    <a:pt x="127" y="17"/>
                  </a:lnTo>
                  <a:lnTo>
                    <a:pt x="127" y="13"/>
                  </a:lnTo>
                  <a:lnTo>
                    <a:pt x="127" y="9"/>
                  </a:lnTo>
                  <a:lnTo>
                    <a:pt x="127" y="22"/>
                  </a:lnTo>
                  <a:lnTo>
                    <a:pt x="127" y="9"/>
                  </a:lnTo>
                  <a:lnTo>
                    <a:pt x="131" y="13"/>
                  </a:lnTo>
                  <a:lnTo>
                    <a:pt x="135" y="9"/>
                  </a:lnTo>
                  <a:lnTo>
                    <a:pt x="135" y="22"/>
                  </a:lnTo>
                  <a:lnTo>
                    <a:pt x="135" y="13"/>
                  </a:lnTo>
                  <a:lnTo>
                    <a:pt x="139" y="17"/>
                  </a:lnTo>
                  <a:lnTo>
                    <a:pt x="139" y="9"/>
                  </a:lnTo>
                  <a:lnTo>
                    <a:pt x="139" y="13"/>
                  </a:lnTo>
                  <a:lnTo>
                    <a:pt x="142" y="13"/>
                  </a:lnTo>
                  <a:lnTo>
                    <a:pt x="142" y="9"/>
                  </a:lnTo>
                  <a:lnTo>
                    <a:pt x="142" y="13"/>
                  </a:lnTo>
                  <a:lnTo>
                    <a:pt x="142" y="9"/>
                  </a:lnTo>
                  <a:lnTo>
                    <a:pt x="146" y="17"/>
                  </a:lnTo>
                  <a:lnTo>
                    <a:pt x="146" y="13"/>
                  </a:lnTo>
                  <a:lnTo>
                    <a:pt x="146" y="9"/>
                  </a:lnTo>
                  <a:lnTo>
                    <a:pt x="150" y="13"/>
                  </a:lnTo>
                  <a:lnTo>
                    <a:pt x="150" y="9"/>
                  </a:lnTo>
                  <a:lnTo>
                    <a:pt x="154" y="13"/>
                  </a:lnTo>
                  <a:lnTo>
                    <a:pt x="154" y="17"/>
                  </a:lnTo>
                  <a:lnTo>
                    <a:pt x="154" y="13"/>
                  </a:lnTo>
                  <a:lnTo>
                    <a:pt x="157" y="13"/>
                  </a:lnTo>
                  <a:lnTo>
                    <a:pt x="157" y="9"/>
                  </a:lnTo>
                  <a:lnTo>
                    <a:pt x="157" y="13"/>
                  </a:lnTo>
                  <a:lnTo>
                    <a:pt x="157" y="17"/>
                  </a:lnTo>
                  <a:lnTo>
                    <a:pt x="161" y="13"/>
                  </a:lnTo>
                  <a:lnTo>
                    <a:pt x="161" y="17"/>
                  </a:lnTo>
                  <a:lnTo>
                    <a:pt x="161" y="9"/>
                  </a:lnTo>
                  <a:lnTo>
                    <a:pt x="165" y="13"/>
                  </a:lnTo>
                  <a:lnTo>
                    <a:pt x="165" y="17"/>
                  </a:lnTo>
                  <a:lnTo>
                    <a:pt x="165" y="13"/>
                  </a:lnTo>
                  <a:lnTo>
                    <a:pt x="165" y="22"/>
                  </a:lnTo>
                  <a:lnTo>
                    <a:pt x="169" y="13"/>
                  </a:lnTo>
                  <a:lnTo>
                    <a:pt x="169" y="17"/>
                  </a:lnTo>
                  <a:lnTo>
                    <a:pt x="169" y="22"/>
                  </a:lnTo>
                  <a:lnTo>
                    <a:pt x="169" y="13"/>
                  </a:lnTo>
                  <a:lnTo>
                    <a:pt x="172" y="22"/>
                  </a:lnTo>
                  <a:lnTo>
                    <a:pt x="172" y="13"/>
                  </a:lnTo>
                  <a:lnTo>
                    <a:pt x="172" y="22"/>
                  </a:lnTo>
                  <a:lnTo>
                    <a:pt x="172" y="26"/>
                  </a:lnTo>
                  <a:lnTo>
                    <a:pt x="176" y="22"/>
                  </a:lnTo>
                  <a:lnTo>
                    <a:pt x="176" y="5"/>
                  </a:lnTo>
                  <a:lnTo>
                    <a:pt x="176" y="22"/>
                  </a:lnTo>
                  <a:lnTo>
                    <a:pt x="176" y="13"/>
                  </a:lnTo>
                  <a:lnTo>
                    <a:pt x="176" y="17"/>
                  </a:lnTo>
                  <a:lnTo>
                    <a:pt x="180" y="9"/>
                  </a:lnTo>
                  <a:lnTo>
                    <a:pt x="180" y="13"/>
                  </a:lnTo>
                  <a:lnTo>
                    <a:pt x="184" y="13"/>
                  </a:lnTo>
                  <a:lnTo>
                    <a:pt x="184" y="9"/>
                  </a:lnTo>
                  <a:lnTo>
                    <a:pt x="184" y="17"/>
                  </a:lnTo>
                  <a:lnTo>
                    <a:pt x="187" y="13"/>
                  </a:lnTo>
                  <a:lnTo>
                    <a:pt x="187" y="9"/>
                  </a:lnTo>
                  <a:lnTo>
                    <a:pt x="187" y="13"/>
                  </a:lnTo>
                  <a:lnTo>
                    <a:pt x="187" y="17"/>
                  </a:lnTo>
                  <a:lnTo>
                    <a:pt x="191" y="13"/>
                  </a:lnTo>
                  <a:lnTo>
                    <a:pt x="191" y="9"/>
                  </a:lnTo>
                  <a:lnTo>
                    <a:pt x="191" y="13"/>
                  </a:lnTo>
                  <a:lnTo>
                    <a:pt x="195" y="13"/>
                  </a:lnTo>
                  <a:lnTo>
                    <a:pt x="195" y="9"/>
                  </a:lnTo>
                  <a:lnTo>
                    <a:pt x="195" y="17"/>
                  </a:lnTo>
                  <a:lnTo>
                    <a:pt x="195" y="13"/>
                  </a:lnTo>
                  <a:lnTo>
                    <a:pt x="199" y="13"/>
                  </a:lnTo>
                  <a:lnTo>
                    <a:pt x="199" y="9"/>
                  </a:lnTo>
                  <a:lnTo>
                    <a:pt x="199" y="17"/>
                  </a:lnTo>
                  <a:lnTo>
                    <a:pt x="199" y="26"/>
                  </a:lnTo>
                  <a:lnTo>
                    <a:pt x="202" y="17"/>
                  </a:lnTo>
                  <a:lnTo>
                    <a:pt x="202" y="22"/>
                  </a:lnTo>
                  <a:lnTo>
                    <a:pt x="202" y="17"/>
                  </a:lnTo>
                  <a:lnTo>
                    <a:pt x="202" y="13"/>
                  </a:lnTo>
                  <a:lnTo>
                    <a:pt x="206" y="17"/>
                  </a:lnTo>
                  <a:lnTo>
                    <a:pt x="206" y="13"/>
                  </a:lnTo>
                  <a:lnTo>
                    <a:pt x="206" y="0"/>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5" name="Freeform 163"/>
            <p:cNvSpPr>
              <a:spLocks/>
            </p:cNvSpPr>
            <p:nvPr/>
          </p:nvSpPr>
          <p:spPr bwMode="auto">
            <a:xfrm>
              <a:off x="918" y="800"/>
              <a:ext cx="499" cy="188"/>
            </a:xfrm>
            <a:custGeom>
              <a:avLst/>
              <a:gdLst>
                <a:gd name="T0" fmla="*/ 3 w 596"/>
                <a:gd name="T1" fmla="*/ 9 h 192"/>
                <a:gd name="T2" fmla="*/ 3 w 596"/>
                <a:gd name="T3" fmla="*/ 22 h 192"/>
                <a:gd name="T4" fmla="*/ 3 w 596"/>
                <a:gd name="T5" fmla="*/ 24 h 192"/>
                <a:gd name="T6" fmla="*/ 4 w 596"/>
                <a:gd name="T7" fmla="*/ 41 h 192"/>
                <a:gd name="T8" fmla="*/ 5 w 596"/>
                <a:gd name="T9" fmla="*/ 54 h 192"/>
                <a:gd name="T10" fmla="*/ 7 w 596"/>
                <a:gd name="T11" fmla="*/ 63 h 192"/>
                <a:gd name="T12" fmla="*/ 7 w 596"/>
                <a:gd name="T13" fmla="*/ 68 h 192"/>
                <a:gd name="T14" fmla="*/ 8 w 596"/>
                <a:gd name="T15" fmla="*/ 81 h 192"/>
                <a:gd name="T16" fmla="*/ 9 w 596"/>
                <a:gd name="T17" fmla="*/ 81 h 192"/>
                <a:gd name="T18" fmla="*/ 10 w 596"/>
                <a:gd name="T19" fmla="*/ 90 h 192"/>
                <a:gd name="T20" fmla="*/ 11 w 596"/>
                <a:gd name="T21" fmla="*/ 90 h 192"/>
                <a:gd name="T22" fmla="*/ 11 w 596"/>
                <a:gd name="T23" fmla="*/ 100 h 192"/>
                <a:gd name="T24" fmla="*/ 13 w 596"/>
                <a:gd name="T25" fmla="*/ 104 h 192"/>
                <a:gd name="T26" fmla="*/ 13 w 596"/>
                <a:gd name="T27" fmla="*/ 106 h 192"/>
                <a:gd name="T28" fmla="*/ 15 w 596"/>
                <a:gd name="T29" fmla="*/ 110 h 192"/>
                <a:gd name="T30" fmla="*/ 16 w 596"/>
                <a:gd name="T31" fmla="*/ 106 h 192"/>
                <a:gd name="T32" fmla="*/ 17 w 596"/>
                <a:gd name="T33" fmla="*/ 113 h 192"/>
                <a:gd name="T34" fmla="*/ 18 w 596"/>
                <a:gd name="T35" fmla="*/ 110 h 192"/>
                <a:gd name="T36" fmla="*/ 19 w 596"/>
                <a:gd name="T37" fmla="*/ 113 h 192"/>
                <a:gd name="T38" fmla="*/ 19 w 596"/>
                <a:gd name="T39" fmla="*/ 110 h 192"/>
                <a:gd name="T40" fmla="*/ 22 w 596"/>
                <a:gd name="T41" fmla="*/ 116 h 192"/>
                <a:gd name="T42" fmla="*/ 23 w 596"/>
                <a:gd name="T43" fmla="*/ 118 h 192"/>
                <a:gd name="T44" fmla="*/ 23 w 596"/>
                <a:gd name="T45" fmla="*/ 123 h 192"/>
                <a:gd name="T46" fmla="*/ 23 w 596"/>
                <a:gd name="T47" fmla="*/ 123 h 192"/>
                <a:gd name="T48" fmla="*/ 26 w 596"/>
                <a:gd name="T49" fmla="*/ 116 h 192"/>
                <a:gd name="T50" fmla="*/ 27 w 596"/>
                <a:gd name="T51" fmla="*/ 123 h 192"/>
                <a:gd name="T52" fmla="*/ 28 w 596"/>
                <a:gd name="T53" fmla="*/ 123 h 192"/>
                <a:gd name="T54" fmla="*/ 28 w 596"/>
                <a:gd name="T55" fmla="*/ 123 h 192"/>
                <a:gd name="T56" fmla="*/ 29 w 596"/>
                <a:gd name="T57" fmla="*/ 123 h 192"/>
                <a:gd name="T58" fmla="*/ 31 w 596"/>
                <a:gd name="T59" fmla="*/ 123 h 192"/>
                <a:gd name="T60" fmla="*/ 32 w 596"/>
                <a:gd name="T61" fmla="*/ 127 h 192"/>
                <a:gd name="T62" fmla="*/ 33 w 596"/>
                <a:gd name="T63" fmla="*/ 127 h 192"/>
                <a:gd name="T64" fmla="*/ 34 w 596"/>
                <a:gd name="T65" fmla="*/ 127 h 192"/>
                <a:gd name="T66" fmla="*/ 34 w 596"/>
                <a:gd name="T67" fmla="*/ 127 h 192"/>
                <a:gd name="T68" fmla="*/ 35 w 596"/>
                <a:gd name="T69" fmla="*/ 127 h 192"/>
                <a:gd name="T70" fmla="*/ 37 w 596"/>
                <a:gd name="T71" fmla="*/ 135 h 192"/>
                <a:gd name="T72" fmla="*/ 38 w 596"/>
                <a:gd name="T73" fmla="*/ 127 h 192"/>
                <a:gd name="T74" fmla="*/ 39 w 596"/>
                <a:gd name="T75" fmla="*/ 135 h 192"/>
                <a:gd name="T76" fmla="*/ 40 w 596"/>
                <a:gd name="T77" fmla="*/ 135 h 192"/>
                <a:gd name="T78" fmla="*/ 41 w 596"/>
                <a:gd name="T79" fmla="*/ 135 h 192"/>
                <a:gd name="T80" fmla="*/ 41 w 596"/>
                <a:gd name="T81" fmla="*/ 127 h 192"/>
                <a:gd name="T82" fmla="*/ 44 w 596"/>
                <a:gd name="T83" fmla="*/ 135 h 192"/>
                <a:gd name="T84" fmla="*/ 44 w 596"/>
                <a:gd name="T85" fmla="*/ 127 h 192"/>
                <a:gd name="T86" fmla="*/ 47 w 596"/>
                <a:gd name="T87" fmla="*/ 127 h 192"/>
                <a:gd name="T88" fmla="*/ 49 w 596"/>
                <a:gd name="T89" fmla="*/ 135 h 192"/>
                <a:gd name="T90" fmla="*/ 49 w 596"/>
                <a:gd name="T91" fmla="*/ 127 h 192"/>
                <a:gd name="T92" fmla="*/ 52 w 596"/>
                <a:gd name="T93" fmla="*/ 135 h 192"/>
                <a:gd name="T94" fmla="*/ 54 w 596"/>
                <a:gd name="T95" fmla="*/ 135 h 192"/>
                <a:gd name="T96" fmla="*/ 56 w 596"/>
                <a:gd name="T97" fmla="*/ 135 h 192"/>
                <a:gd name="T98" fmla="*/ 58 w 596"/>
                <a:gd name="T99" fmla="*/ 135 h 192"/>
                <a:gd name="T100" fmla="*/ 59 w 596"/>
                <a:gd name="T101" fmla="*/ 135 h 192"/>
                <a:gd name="T102" fmla="*/ 60 w 596"/>
                <a:gd name="T103" fmla="*/ 135 h 192"/>
                <a:gd name="T104" fmla="*/ 62 w 596"/>
                <a:gd name="T105" fmla="*/ 141 h 192"/>
                <a:gd name="T106" fmla="*/ 63 w 596"/>
                <a:gd name="T107" fmla="*/ 141 h 192"/>
                <a:gd name="T108" fmla="*/ 63 w 596"/>
                <a:gd name="T109" fmla="*/ 141 h 192"/>
                <a:gd name="T110" fmla="*/ 64 w 596"/>
                <a:gd name="T111" fmla="*/ 141 h 192"/>
                <a:gd name="T112" fmla="*/ 66 w 596"/>
                <a:gd name="T113" fmla="*/ 135 h 192"/>
                <a:gd name="T114" fmla="*/ 67 w 596"/>
                <a:gd name="T115" fmla="*/ 135 h 192"/>
                <a:gd name="T116" fmla="*/ 68 w 596"/>
                <a:gd name="T117" fmla="*/ 135 h 192"/>
                <a:gd name="T118" fmla="*/ 69 w 596"/>
                <a:gd name="T119" fmla="*/ 135 h 192"/>
                <a:gd name="T120" fmla="*/ 70 w 596"/>
                <a:gd name="T121" fmla="*/ 135 h 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6" h="192">
                  <a:moveTo>
                    <a:pt x="3" y="192"/>
                  </a:moveTo>
                  <a:lnTo>
                    <a:pt x="0" y="141"/>
                  </a:lnTo>
                  <a:lnTo>
                    <a:pt x="0" y="110"/>
                  </a:lnTo>
                  <a:lnTo>
                    <a:pt x="4" y="83"/>
                  </a:lnTo>
                  <a:lnTo>
                    <a:pt x="4" y="57"/>
                  </a:lnTo>
                  <a:lnTo>
                    <a:pt x="4" y="39"/>
                  </a:lnTo>
                  <a:lnTo>
                    <a:pt x="4" y="22"/>
                  </a:lnTo>
                  <a:lnTo>
                    <a:pt x="8" y="13"/>
                  </a:lnTo>
                  <a:lnTo>
                    <a:pt x="8" y="9"/>
                  </a:lnTo>
                  <a:lnTo>
                    <a:pt x="12" y="0"/>
                  </a:lnTo>
                  <a:lnTo>
                    <a:pt x="12" y="4"/>
                  </a:lnTo>
                  <a:lnTo>
                    <a:pt x="12" y="0"/>
                  </a:lnTo>
                  <a:lnTo>
                    <a:pt x="15" y="9"/>
                  </a:lnTo>
                  <a:lnTo>
                    <a:pt x="15" y="13"/>
                  </a:lnTo>
                  <a:lnTo>
                    <a:pt x="15" y="9"/>
                  </a:lnTo>
                  <a:lnTo>
                    <a:pt x="15" y="22"/>
                  </a:lnTo>
                  <a:lnTo>
                    <a:pt x="19" y="31"/>
                  </a:lnTo>
                  <a:lnTo>
                    <a:pt x="19" y="22"/>
                  </a:lnTo>
                  <a:lnTo>
                    <a:pt x="19" y="31"/>
                  </a:lnTo>
                  <a:lnTo>
                    <a:pt x="19" y="22"/>
                  </a:lnTo>
                  <a:lnTo>
                    <a:pt x="23" y="22"/>
                  </a:lnTo>
                  <a:lnTo>
                    <a:pt x="23" y="31"/>
                  </a:lnTo>
                  <a:lnTo>
                    <a:pt x="27" y="31"/>
                  </a:lnTo>
                  <a:lnTo>
                    <a:pt x="30" y="35"/>
                  </a:lnTo>
                  <a:lnTo>
                    <a:pt x="30" y="44"/>
                  </a:lnTo>
                  <a:lnTo>
                    <a:pt x="30" y="39"/>
                  </a:lnTo>
                  <a:lnTo>
                    <a:pt x="30" y="53"/>
                  </a:lnTo>
                  <a:lnTo>
                    <a:pt x="34" y="44"/>
                  </a:lnTo>
                  <a:lnTo>
                    <a:pt x="34" y="53"/>
                  </a:lnTo>
                  <a:lnTo>
                    <a:pt x="34" y="44"/>
                  </a:lnTo>
                  <a:lnTo>
                    <a:pt x="34" y="53"/>
                  </a:lnTo>
                  <a:lnTo>
                    <a:pt x="38" y="53"/>
                  </a:lnTo>
                  <a:lnTo>
                    <a:pt x="38" y="57"/>
                  </a:lnTo>
                  <a:lnTo>
                    <a:pt x="38" y="61"/>
                  </a:lnTo>
                  <a:lnTo>
                    <a:pt x="42" y="66"/>
                  </a:lnTo>
                  <a:lnTo>
                    <a:pt x="42" y="57"/>
                  </a:lnTo>
                  <a:lnTo>
                    <a:pt x="42" y="66"/>
                  </a:lnTo>
                  <a:lnTo>
                    <a:pt x="45" y="66"/>
                  </a:lnTo>
                  <a:lnTo>
                    <a:pt x="45" y="70"/>
                  </a:lnTo>
                  <a:lnTo>
                    <a:pt x="45" y="66"/>
                  </a:lnTo>
                  <a:lnTo>
                    <a:pt x="45" y="75"/>
                  </a:lnTo>
                  <a:lnTo>
                    <a:pt x="49" y="70"/>
                  </a:lnTo>
                  <a:lnTo>
                    <a:pt x="49" y="79"/>
                  </a:lnTo>
                  <a:lnTo>
                    <a:pt x="49" y="75"/>
                  </a:lnTo>
                  <a:lnTo>
                    <a:pt x="49" y="79"/>
                  </a:lnTo>
                  <a:lnTo>
                    <a:pt x="53" y="79"/>
                  </a:lnTo>
                  <a:lnTo>
                    <a:pt x="53" y="88"/>
                  </a:lnTo>
                  <a:lnTo>
                    <a:pt x="53" y="79"/>
                  </a:lnTo>
                  <a:lnTo>
                    <a:pt x="53" y="83"/>
                  </a:lnTo>
                  <a:lnTo>
                    <a:pt x="56" y="88"/>
                  </a:lnTo>
                  <a:lnTo>
                    <a:pt x="56" y="92"/>
                  </a:lnTo>
                  <a:lnTo>
                    <a:pt x="56" y="88"/>
                  </a:lnTo>
                  <a:lnTo>
                    <a:pt x="56" y="92"/>
                  </a:lnTo>
                  <a:lnTo>
                    <a:pt x="60" y="88"/>
                  </a:lnTo>
                  <a:lnTo>
                    <a:pt x="60" y="97"/>
                  </a:lnTo>
                  <a:lnTo>
                    <a:pt x="60" y="92"/>
                  </a:lnTo>
                  <a:lnTo>
                    <a:pt x="64" y="105"/>
                  </a:lnTo>
                  <a:lnTo>
                    <a:pt x="64" y="92"/>
                  </a:lnTo>
                  <a:lnTo>
                    <a:pt x="64" y="97"/>
                  </a:lnTo>
                  <a:lnTo>
                    <a:pt x="64" y="92"/>
                  </a:lnTo>
                  <a:lnTo>
                    <a:pt x="64" y="97"/>
                  </a:lnTo>
                  <a:lnTo>
                    <a:pt x="68" y="92"/>
                  </a:lnTo>
                  <a:lnTo>
                    <a:pt x="68" y="97"/>
                  </a:lnTo>
                  <a:lnTo>
                    <a:pt x="68" y="105"/>
                  </a:lnTo>
                  <a:lnTo>
                    <a:pt x="68" y="101"/>
                  </a:lnTo>
                  <a:lnTo>
                    <a:pt x="71" y="105"/>
                  </a:lnTo>
                  <a:lnTo>
                    <a:pt x="71" y="101"/>
                  </a:lnTo>
                  <a:lnTo>
                    <a:pt x="71" y="110"/>
                  </a:lnTo>
                  <a:lnTo>
                    <a:pt x="75" y="105"/>
                  </a:lnTo>
                  <a:lnTo>
                    <a:pt x="75" y="101"/>
                  </a:lnTo>
                  <a:lnTo>
                    <a:pt x="75" y="114"/>
                  </a:lnTo>
                  <a:lnTo>
                    <a:pt x="75" y="97"/>
                  </a:lnTo>
                  <a:lnTo>
                    <a:pt x="75" y="110"/>
                  </a:lnTo>
                  <a:lnTo>
                    <a:pt x="79" y="105"/>
                  </a:lnTo>
                  <a:lnTo>
                    <a:pt x="79" y="110"/>
                  </a:lnTo>
                  <a:lnTo>
                    <a:pt x="79" y="114"/>
                  </a:lnTo>
                  <a:lnTo>
                    <a:pt x="79" y="110"/>
                  </a:lnTo>
                  <a:lnTo>
                    <a:pt x="79" y="114"/>
                  </a:lnTo>
                  <a:lnTo>
                    <a:pt x="83" y="114"/>
                  </a:lnTo>
                  <a:lnTo>
                    <a:pt x="83" y="110"/>
                  </a:lnTo>
                  <a:lnTo>
                    <a:pt x="83" y="114"/>
                  </a:lnTo>
                  <a:lnTo>
                    <a:pt x="83" y="118"/>
                  </a:lnTo>
                  <a:lnTo>
                    <a:pt x="86" y="118"/>
                  </a:lnTo>
                  <a:lnTo>
                    <a:pt x="86" y="114"/>
                  </a:lnTo>
                  <a:lnTo>
                    <a:pt x="86" y="118"/>
                  </a:lnTo>
                  <a:lnTo>
                    <a:pt x="90" y="123"/>
                  </a:lnTo>
                  <a:lnTo>
                    <a:pt x="90" y="118"/>
                  </a:lnTo>
                  <a:lnTo>
                    <a:pt x="90" y="114"/>
                  </a:lnTo>
                  <a:lnTo>
                    <a:pt x="90" y="118"/>
                  </a:lnTo>
                  <a:lnTo>
                    <a:pt x="94" y="127"/>
                  </a:lnTo>
                  <a:lnTo>
                    <a:pt x="94" y="114"/>
                  </a:lnTo>
                  <a:lnTo>
                    <a:pt x="94" y="127"/>
                  </a:lnTo>
                  <a:lnTo>
                    <a:pt x="94" y="114"/>
                  </a:lnTo>
                  <a:lnTo>
                    <a:pt x="94" y="123"/>
                  </a:lnTo>
                  <a:lnTo>
                    <a:pt x="98" y="114"/>
                  </a:lnTo>
                  <a:lnTo>
                    <a:pt x="98" y="123"/>
                  </a:lnTo>
                  <a:lnTo>
                    <a:pt x="98" y="127"/>
                  </a:lnTo>
                  <a:lnTo>
                    <a:pt x="101" y="127"/>
                  </a:lnTo>
                  <a:lnTo>
                    <a:pt x="101" y="123"/>
                  </a:lnTo>
                  <a:lnTo>
                    <a:pt x="101" y="127"/>
                  </a:lnTo>
                  <a:lnTo>
                    <a:pt x="106" y="132"/>
                  </a:lnTo>
                  <a:lnTo>
                    <a:pt x="106" y="127"/>
                  </a:lnTo>
                  <a:lnTo>
                    <a:pt x="109" y="127"/>
                  </a:lnTo>
                  <a:lnTo>
                    <a:pt x="109" y="132"/>
                  </a:lnTo>
                  <a:lnTo>
                    <a:pt x="112" y="127"/>
                  </a:lnTo>
                  <a:lnTo>
                    <a:pt x="112" y="132"/>
                  </a:lnTo>
                  <a:lnTo>
                    <a:pt x="112" y="136"/>
                  </a:lnTo>
                  <a:lnTo>
                    <a:pt x="112" y="132"/>
                  </a:lnTo>
                  <a:lnTo>
                    <a:pt x="116" y="136"/>
                  </a:lnTo>
                  <a:lnTo>
                    <a:pt x="116" y="127"/>
                  </a:lnTo>
                  <a:lnTo>
                    <a:pt x="116" y="132"/>
                  </a:lnTo>
                  <a:lnTo>
                    <a:pt x="116" y="136"/>
                  </a:lnTo>
                  <a:lnTo>
                    <a:pt x="120" y="127"/>
                  </a:lnTo>
                  <a:lnTo>
                    <a:pt x="120" y="132"/>
                  </a:lnTo>
                  <a:lnTo>
                    <a:pt x="120" y="136"/>
                  </a:lnTo>
                  <a:lnTo>
                    <a:pt x="124" y="141"/>
                  </a:lnTo>
                  <a:lnTo>
                    <a:pt x="124" y="136"/>
                  </a:lnTo>
                  <a:lnTo>
                    <a:pt x="124" y="141"/>
                  </a:lnTo>
                  <a:lnTo>
                    <a:pt x="124" y="136"/>
                  </a:lnTo>
                  <a:lnTo>
                    <a:pt x="127" y="132"/>
                  </a:lnTo>
                  <a:lnTo>
                    <a:pt x="127" y="136"/>
                  </a:lnTo>
                  <a:lnTo>
                    <a:pt x="127" y="141"/>
                  </a:lnTo>
                  <a:lnTo>
                    <a:pt x="132" y="136"/>
                  </a:lnTo>
                  <a:lnTo>
                    <a:pt x="132" y="146"/>
                  </a:lnTo>
                  <a:lnTo>
                    <a:pt x="132" y="141"/>
                  </a:lnTo>
                  <a:lnTo>
                    <a:pt x="132" y="136"/>
                  </a:lnTo>
                  <a:lnTo>
                    <a:pt x="132" y="141"/>
                  </a:lnTo>
                  <a:lnTo>
                    <a:pt x="135" y="141"/>
                  </a:lnTo>
                  <a:lnTo>
                    <a:pt x="135" y="150"/>
                  </a:lnTo>
                  <a:lnTo>
                    <a:pt x="135" y="141"/>
                  </a:lnTo>
                  <a:lnTo>
                    <a:pt x="135" y="136"/>
                  </a:lnTo>
                  <a:lnTo>
                    <a:pt x="139" y="136"/>
                  </a:lnTo>
                  <a:lnTo>
                    <a:pt x="139" y="141"/>
                  </a:lnTo>
                  <a:lnTo>
                    <a:pt x="142" y="141"/>
                  </a:lnTo>
                  <a:lnTo>
                    <a:pt x="142" y="146"/>
                  </a:lnTo>
                  <a:lnTo>
                    <a:pt x="142" y="141"/>
                  </a:lnTo>
                  <a:lnTo>
                    <a:pt x="142" y="136"/>
                  </a:lnTo>
                  <a:lnTo>
                    <a:pt x="147" y="146"/>
                  </a:lnTo>
                  <a:lnTo>
                    <a:pt x="147" y="141"/>
                  </a:lnTo>
                  <a:lnTo>
                    <a:pt x="147" y="146"/>
                  </a:lnTo>
                  <a:lnTo>
                    <a:pt x="147" y="141"/>
                  </a:lnTo>
                  <a:lnTo>
                    <a:pt x="150" y="146"/>
                  </a:lnTo>
                  <a:lnTo>
                    <a:pt x="150" y="154"/>
                  </a:lnTo>
                  <a:lnTo>
                    <a:pt x="150" y="141"/>
                  </a:lnTo>
                  <a:lnTo>
                    <a:pt x="150" y="146"/>
                  </a:lnTo>
                  <a:lnTo>
                    <a:pt x="154" y="150"/>
                  </a:lnTo>
                  <a:lnTo>
                    <a:pt x="154" y="146"/>
                  </a:lnTo>
                  <a:lnTo>
                    <a:pt x="154" y="141"/>
                  </a:lnTo>
                  <a:lnTo>
                    <a:pt x="154" y="150"/>
                  </a:lnTo>
                  <a:lnTo>
                    <a:pt x="157" y="159"/>
                  </a:lnTo>
                  <a:lnTo>
                    <a:pt x="157" y="146"/>
                  </a:lnTo>
                  <a:lnTo>
                    <a:pt x="157" y="150"/>
                  </a:lnTo>
                  <a:lnTo>
                    <a:pt x="157" y="146"/>
                  </a:lnTo>
                  <a:lnTo>
                    <a:pt x="161" y="150"/>
                  </a:lnTo>
                  <a:lnTo>
                    <a:pt x="161" y="146"/>
                  </a:lnTo>
                  <a:lnTo>
                    <a:pt x="161" y="150"/>
                  </a:lnTo>
                  <a:lnTo>
                    <a:pt x="161" y="154"/>
                  </a:lnTo>
                  <a:lnTo>
                    <a:pt x="165" y="146"/>
                  </a:lnTo>
                  <a:lnTo>
                    <a:pt x="165" y="150"/>
                  </a:lnTo>
                  <a:lnTo>
                    <a:pt x="165" y="141"/>
                  </a:lnTo>
                  <a:lnTo>
                    <a:pt x="165" y="150"/>
                  </a:lnTo>
                  <a:lnTo>
                    <a:pt x="168" y="146"/>
                  </a:lnTo>
                  <a:lnTo>
                    <a:pt x="168" y="150"/>
                  </a:lnTo>
                  <a:lnTo>
                    <a:pt x="168" y="154"/>
                  </a:lnTo>
                  <a:lnTo>
                    <a:pt x="168" y="146"/>
                  </a:lnTo>
                  <a:lnTo>
                    <a:pt x="168" y="150"/>
                  </a:lnTo>
                  <a:lnTo>
                    <a:pt x="173" y="141"/>
                  </a:lnTo>
                  <a:lnTo>
                    <a:pt x="173" y="150"/>
                  </a:lnTo>
                  <a:lnTo>
                    <a:pt x="173" y="141"/>
                  </a:lnTo>
                  <a:lnTo>
                    <a:pt x="176" y="154"/>
                  </a:lnTo>
                  <a:lnTo>
                    <a:pt x="176" y="150"/>
                  </a:lnTo>
                  <a:lnTo>
                    <a:pt x="180" y="159"/>
                  </a:lnTo>
                  <a:lnTo>
                    <a:pt x="180" y="150"/>
                  </a:lnTo>
                  <a:lnTo>
                    <a:pt x="180" y="154"/>
                  </a:lnTo>
                  <a:lnTo>
                    <a:pt x="183" y="154"/>
                  </a:lnTo>
                  <a:lnTo>
                    <a:pt x="183" y="150"/>
                  </a:lnTo>
                  <a:lnTo>
                    <a:pt x="183" y="163"/>
                  </a:lnTo>
                  <a:lnTo>
                    <a:pt x="188" y="154"/>
                  </a:lnTo>
                  <a:lnTo>
                    <a:pt x="188" y="150"/>
                  </a:lnTo>
                  <a:lnTo>
                    <a:pt x="191" y="154"/>
                  </a:lnTo>
                  <a:lnTo>
                    <a:pt x="191" y="150"/>
                  </a:lnTo>
                  <a:lnTo>
                    <a:pt x="191" y="154"/>
                  </a:lnTo>
                  <a:lnTo>
                    <a:pt x="195" y="150"/>
                  </a:lnTo>
                  <a:lnTo>
                    <a:pt x="195" y="154"/>
                  </a:lnTo>
                  <a:lnTo>
                    <a:pt x="195" y="150"/>
                  </a:lnTo>
                  <a:lnTo>
                    <a:pt x="195" y="154"/>
                  </a:lnTo>
                  <a:lnTo>
                    <a:pt x="199" y="159"/>
                  </a:lnTo>
                  <a:lnTo>
                    <a:pt x="199" y="150"/>
                  </a:lnTo>
                  <a:lnTo>
                    <a:pt x="199" y="163"/>
                  </a:lnTo>
                  <a:lnTo>
                    <a:pt x="199" y="154"/>
                  </a:lnTo>
                  <a:lnTo>
                    <a:pt x="203" y="154"/>
                  </a:lnTo>
                  <a:lnTo>
                    <a:pt x="203" y="150"/>
                  </a:lnTo>
                  <a:lnTo>
                    <a:pt x="203" y="159"/>
                  </a:lnTo>
                  <a:lnTo>
                    <a:pt x="203" y="150"/>
                  </a:lnTo>
                  <a:lnTo>
                    <a:pt x="206" y="154"/>
                  </a:lnTo>
                  <a:lnTo>
                    <a:pt x="206" y="159"/>
                  </a:lnTo>
                  <a:lnTo>
                    <a:pt x="206" y="154"/>
                  </a:lnTo>
                  <a:lnTo>
                    <a:pt x="210" y="159"/>
                  </a:lnTo>
                  <a:lnTo>
                    <a:pt x="210" y="154"/>
                  </a:lnTo>
                  <a:lnTo>
                    <a:pt x="210" y="159"/>
                  </a:lnTo>
                  <a:lnTo>
                    <a:pt x="214" y="163"/>
                  </a:lnTo>
                  <a:lnTo>
                    <a:pt x="214" y="154"/>
                  </a:lnTo>
                  <a:lnTo>
                    <a:pt x="214" y="150"/>
                  </a:lnTo>
                  <a:lnTo>
                    <a:pt x="217" y="154"/>
                  </a:lnTo>
                  <a:lnTo>
                    <a:pt x="217" y="150"/>
                  </a:lnTo>
                  <a:lnTo>
                    <a:pt x="217" y="154"/>
                  </a:lnTo>
                  <a:lnTo>
                    <a:pt x="217" y="159"/>
                  </a:lnTo>
                  <a:lnTo>
                    <a:pt x="221" y="159"/>
                  </a:lnTo>
                  <a:lnTo>
                    <a:pt x="221" y="154"/>
                  </a:lnTo>
                  <a:lnTo>
                    <a:pt x="225" y="159"/>
                  </a:lnTo>
                  <a:lnTo>
                    <a:pt x="225" y="154"/>
                  </a:lnTo>
                  <a:lnTo>
                    <a:pt x="225" y="163"/>
                  </a:lnTo>
                  <a:lnTo>
                    <a:pt x="225" y="154"/>
                  </a:lnTo>
                  <a:lnTo>
                    <a:pt x="229" y="154"/>
                  </a:lnTo>
                  <a:lnTo>
                    <a:pt x="229" y="159"/>
                  </a:lnTo>
                  <a:lnTo>
                    <a:pt x="229" y="154"/>
                  </a:lnTo>
                  <a:lnTo>
                    <a:pt x="229" y="159"/>
                  </a:lnTo>
                  <a:lnTo>
                    <a:pt x="232" y="154"/>
                  </a:lnTo>
                  <a:lnTo>
                    <a:pt x="232" y="163"/>
                  </a:lnTo>
                  <a:lnTo>
                    <a:pt x="232" y="159"/>
                  </a:lnTo>
                  <a:lnTo>
                    <a:pt x="232" y="163"/>
                  </a:lnTo>
                  <a:lnTo>
                    <a:pt x="232" y="154"/>
                  </a:lnTo>
                  <a:lnTo>
                    <a:pt x="236" y="159"/>
                  </a:lnTo>
                  <a:lnTo>
                    <a:pt x="236" y="154"/>
                  </a:lnTo>
                  <a:lnTo>
                    <a:pt x="236" y="159"/>
                  </a:lnTo>
                  <a:lnTo>
                    <a:pt x="236" y="154"/>
                  </a:lnTo>
                  <a:lnTo>
                    <a:pt x="240" y="159"/>
                  </a:lnTo>
                  <a:lnTo>
                    <a:pt x="244" y="150"/>
                  </a:lnTo>
                  <a:lnTo>
                    <a:pt x="244" y="163"/>
                  </a:lnTo>
                  <a:lnTo>
                    <a:pt x="244" y="159"/>
                  </a:lnTo>
                  <a:lnTo>
                    <a:pt x="247" y="159"/>
                  </a:lnTo>
                  <a:lnTo>
                    <a:pt x="247" y="163"/>
                  </a:lnTo>
                  <a:lnTo>
                    <a:pt x="247" y="159"/>
                  </a:lnTo>
                  <a:lnTo>
                    <a:pt x="247" y="163"/>
                  </a:lnTo>
                  <a:lnTo>
                    <a:pt x="251" y="159"/>
                  </a:lnTo>
                  <a:lnTo>
                    <a:pt x="251" y="163"/>
                  </a:lnTo>
                  <a:lnTo>
                    <a:pt x="251" y="159"/>
                  </a:lnTo>
                  <a:lnTo>
                    <a:pt x="251" y="163"/>
                  </a:lnTo>
                  <a:lnTo>
                    <a:pt x="255" y="159"/>
                  </a:lnTo>
                  <a:lnTo>
                    <a:pt x="255" y="163"/>
                  </a:lnTo>
                  <a:lnTo>
                    <a:pt x="255" y="154"/>
                  </a:lnTo>
                  <a:lnTo>
                    <a:pt x="259" y="159"/>
                  </a:lnTo>
                  <a:lnTo>
                    <a:pt x="259" y="163"/>
                  </a:lnTo>
                  <a:lnTo>
                    <a:pt x="259" y="159"/>
                  </a:lnTo>
                  <a:lnTo>
                    <a:pt x="259" y="163"/>
                  </a:lnTo>
                  <a:lnTo>
                    <a:pt x="262" y="163"/>
                  </a:lnTo>
                  <a:lnTo>
                    <a:pt x="262" y="159"/>
                  </a:lnTo>
                  <a:lnTo>
                    <a:pt x="266" y="163"/>
                  </a:lnTo>
                  <a:lnTo>
                    <a:pt x="266" y="159"/>
                  </a:lnTo>
                  <a:lnTo>
                    <a:pt x="266" y="163"/>
                  </a:lnTo>
                  <a:lnTo>
                    <a:pt x="270" y="163"/>
                  </a:lnTo>
                  <a:lnTo>
                    <a:pt x="270" y="159"/>
                  </a:lnTo>
                  <a:lnTo>
                    <a:pt x="270" y="163"/>
                  </a:lnTo>
                  <a:lnTo>
                    <a:pt x="273" y="172"/>
                  </a:lnTo>
                  <a:lnTo>
                    <a:pt x="273" y="163"/>
                  </a:lnTo>
                  <a:lnTo>
                    <a:pt x="277" y="163"/>
                  </a:lnTo>
                  <a:lnTo>
                    <a:pt x="281" y="163"/>
                  </a:lnTo>
                  <a:lnTo>
                    <a:pt x="281" y="172"/>
                  </a:lnTo>
                  <a:lnTo>
                    <a:pt x="281" y="163"/>
                  </a:lnTo>
                  <a:lnTo>
                    <a:pt x="285" y="163"/>
                  </a:lnTo>
                  <a:lnTo>
                    <a:pt x="285" y="172"/>
                  </a:lnTo>
                  <a:lnTo>
                    <a:pt x="285" y="163"/>
                  </a:lnTo>
                  <a:lnTo>
                    <a:pt x="288" y="163"/>
                  </a:lnTo>
                  <a:lnTo>
                    <a:pt x="288" y="159"/>
                  </a:lnTo>
                  <a:lnTo>
                    <a:pt x="288" y="163"/>
                  </a:lnTo>
                  <a:lnTo>
                    <a:pt x="292" y="163"/>
                  </a:lnTo>
                  <a:lnTo>
                    <a:pt x="292" y="172"/>
                  </a:lnTo>
                  <a:lnTo>
                    <a:pt x="296" y="163"/>
                  </a:lnTo>
                  <a:lnTo>
                    <a:pt x="296" y="172"/>
                  </a:lnTo>
                  <a:lnTo>
                    <a:pt x="296" y="163"/>
                  </a:lnTo>
                  <a:lnTo>
                    <a:pt x="300" y="172"/>
                  </a:lnTo>
                  <a:lnTo>
                    <a:pt x="300" y="163"/>
                  </a:lnTo>
                  <a:lnTo>
                    <a:pt x="300" y="172"/>
                  </a:lnTo>
                  <a:lnTo>
                    <a:pt x="300" y="163"/>
                  </a:lnTo>
                  <a:lnTo>
                    <a:pt x="303" y="172"/>
                  </a:lnTo>
                  <a:lnTo>
                    <a:pt x="303" y="163"/>
                  </a:lnTo>
                  <a:lnTo>
                    <a:pt x="307" y="163"/>
                  </a:lnTo>
                  <a:lnTo>
                    <a:pt x="307" y="172"/>
                  </a:lnTo>
                  <a:lnTo>
                    <a:pt x="311" y="163"/>
                  </a:lnTo>
                  <a:lnTo>
                    <a:pt x="311" y="172"/>
                  </a:lnTo>
                  <a:lnTo>
                    <a:pt x="311" y="163"/>
                  </a:lnTo>
                  <a:lnTo>
                    <a:pt x="315" y="163"/>
                  </a:lnTo>
                  <a:lnTo>
                    <a:pt x="315" y="172"/>
                  </a:lnTo>
                  <a:lnTo>
                    <a:pt x="315" y="163"/>
                  </a:lnTo>
                  <a:lnTo>
                    <a:pt x="318" y="172"/>
                  </a:lnTo>
                  <a:lnTo>
                    <a:pt x="318" y="163"/>
                  </a:lnTo>
                  <a:lnTo>
                    <a:pt x="323" y="172"/>
                  </a:lnTo>
                  <a:lnTo>
                    <a:pt x="326" y="163"/>
                  </a:lnTo>
                  <a:lnTo>
                    <a:pt x="326" y="172"/>
                  </a:lnTo>
                  <a:lnTo>
                    <a:pt x="329" y="172"/>
                  </a:lnTo>
                  <a:lnTo>
                    <a:pt x="329" y="163"/>
                  </a:lnTo>
                  <a:lnTo>
                    <a:pt x="333" y="172"/>
                  </a:lnTo>
                  <a:lnTo>
                    <a:pt x="333" y="163"/>
                  </a:lnTo>
                  <a:lnTo>
                    <a:pt x="333" y="172"/>
                  </a:lnTo>
                  <a:lnTo>
                    <a:pt x="333" y="163"/>
                  </a:lnTo>
                  <a:lnTo>
                    <a:pt x="337" y="172"/>
                  </a:lnTo>
                  <a:lnTo>
                    <a:pt x="341" y="163"/>
                  </a:lnTo>
                  <a:lnTo>
                    <a:pt x="344" y="172"/>
                  </a:lnTo>
                  <a:lnTo>
                    <a:pt x="344" y="163"/>
                  </a:lnTo>
                  <a:lnTo>
                    <a:pt x="344" y="172"/>
                  </a:lnTo>
                  <a:lnTo>
                    <a:pt x="349" y="172"/>
                  </a:lnTo>
                  <a:lnTo>
                    <a:pt x="352" y="172"/>
                  </a:lnTo>
                  <a:lnTo>
                    <a:pt x="352" y="181"/>
                  </a:lnTo>
                  <a:lnTo>
                    <a:pt x="352" y="172"/>
                  </a:lnTo>
                  <a:lnTo>
                    <a:pt x="352" y="163"/>
                  </a:lnTo>
                  <a:lnTo>
                    <a:pt x="356" y="172"/>
                  </a:lnTo>
                  <a:lnTo>
                    <a:pt x="356" y="163"/>
                  </a:lnTo>
                  <a:lnTo>
                    <a:pt x="356" y="181"/>
                  </a:lnTo>
                  <a:lnTo>
                    <a:pt x="359" y="163"/>
                  </a:lnTo>
                  <a:lnTo>
                    <a:pt x="359" y="172"/>
                  </a:lnTo>
                  <a:lnTo>
                    <a:pt x="359" y="163"/>
                  </a:lnTo>
                  <a:lnTo>
                    <a:pt x="364" y="172"/>
                  </a:lnTo>
                  <a:lnTo>
                    <a:pt x="364" y="163"/>
                  </a:lnTo>
                  <a:lnTo>
                    <a:pt x="367" y="163"/>
                  </a:lnTo>
                  <a:lnTo>
                    <a:pt x="371" y="172"/>
                  </a:lnTo>
                  <a:lnTo>
                    <a:pt x="371" y="163"/>
                  </a:lnTo>
                  <a:lnTo>
                    <a:pt x="374" y="163"/>
                  </a:lnTo>
                  <a:lnTo>
                    <a:pt x="379" y="172"/>
                  </a:lnTo>
                  <a:lnTo>
                    <a:pt x="382" y="163"/>
                  </a:lnTo>
                  <a:lnTo>
                    <a:pt x="385" y="172"/>
                  </a:lnTo>
                  <a:lnTo>
                    <a:pt x="385" y="163"/>
                  </a:lnTo>
                  <a:lnTo>
                    <a:pt x="390" y="163"/>
                  </a:lnTo>
                  <a:lnTo>
                    <a:pt x="390" y="172"/>
                  </a:lnTo>
                  <a:lnTo>
                    <a:pt x="393" y="172"/>
                  </a:lnTo>
                  <a:lnTo>
                    <a:pt x="397" y="163"/>
                  </a:lnTo>
                  <a:lnTo>
                    <a:pt x="400" y="172"/>
                  </a:lnTo>
                  <a:lnTo>
                    <a:pt x="400" y="163"/>
                  </a:lnTo>
                  <a:lnTo>
                    <a:pt x="405" y="163"/>
                  </a:lnTo>
                  <a:lnTo>
                    <a:pt x="405" y="172"/>
                  </a:lnTo>
                  <a:lnTo>
                    <a:pt x="408" y="163"/>
                  </a:lnTo>
                  <a:lnTo>
                    <a:pt x="408" y="172"/>
                  </a:lnTo>
                  <a:lnTo>
                    <a:pt x="412" y="172"/>
                  </a:lnTo>
                  <a:lnTo>
                    <a:pt x="412" y="163"/>
                  </a:lnTo>
                  <a:lnTo>
                    <a:pt x="416" y="172"/>
                  </a:lnTo>
                  <a:lnTo>
                    <a:pt x="416" y="163"/>
                  </a:lnTo>
                  <a:lnTo>
                    <a:pt x="420" y="172"/>
                  </a:lnTo>
                  <a:lnTo>
                    <a:pt x="423" y="163"/>
                  </a:lnTo>
                  <a:lnTo>
                    <a:pt x="427" y="163"/>
                  </a:lnTo>
                  <a:lnTo>
                    <a:pt x="427" y="181"/>
                  </a:lnTo>
                  <a:lnTo>
                    <a:pt x="427" y="163"/>
                  </a:lnTo>
                  <a:lnTo>
                    <a:pt x="431" y="163"/>
                  </a:lnTo>
                  <a:lnTo>
                    <a:pt x="431" y="172"/>
                  </a:lnTo>
                  <a:lnTo>
                    <a:pt x="435" y="163"/>
                  </a:lnTo>
                  <a:lnTo>
                    <a:pt x="438" y="172"/>
                  </a:lnTo>
                  <a:lnTo>
                    <a:pt x="442" y="172"/>
                  </a:lnTo>
                  <a:lnTo>
                    <a:pt x="446" y="172"/>
                  </a:lnTo>
                  <a:lnTo>
                    <a:pt x="446" y="163"/>
                  </a:lnTo>
                  <a:lnTo>
                    <a:pt x="449" y="163"/>
                  </a:lnTo>
                  <a:lnTo>
                    <a:pt x="453" y="163"/>
                  </a:lnTo>
                  <a:lnTo>
                    <a:pt x="457" y="172"/>
                  </a:lnTo>
                  <a:lnTo>
                    <a:pt x="457" y="163"/>
                  </a:lnTo>
                  <a:lnTo>
                    <a:pt x="461" y="163"/>
                  </a:lnTo>
                  <a:lnTo>
                    <a:pt x="461" y="172"/>
                  </a:lnTo>
                  <a:lnTo>
                    <a:pt x="464" y="172"/>
                  </a:lnTo>
                  <a:lnTo>
                    <a:pt x="468" y="181"/>
                  </a:lnTo>
                  <a:lnTo>
                    <a:pt x="468" y="172"/>
                  </a:lnTo>
                  <a:lnTo>
                    <a:pt x="468" y="181"/>
                  </a:lnTo>
                  <a:lnTo>
                    <a:pt x="472" y="172"/>
                  </a:lnTo>
                  <a:lnTo>
                    <a:pt x="476" y="172"/>
                  </a:lnTo>
                  <a:lnTo>
                    <a:pt x="479" y="181"/>
                  </a:lnTo>
                  <a:lnTo>
                    <a:pt x="479" y="172"/>
                  </a:lnTo>
                  <a:lnTo>
                    <a:pt x="483" y="181"/>
                  </a:lnTo>
                  <a:lnTo>
                    <a:pt x="483" y="172"/>
                  </a:lnTo>
                  <a:lnTo>
                    <a:pt x="487" y="172"/>
                  </a:lnTo>
                  <a:lnTo>
                    <a:pt x="490" y="172"/>
                  </a:lnTo>
                  <a:lnTo>
                    <a:pt x="494" y="172"/>
                  </a:lnTo>
                  <a:lnTo>
                    <a:pt x="494" y="163"/>
                  </a:lnTo>
                  <a:lnTo>
                    <a:pt x="494" y="172"/>
                  </a:lnTo>
                  <a:lnTo>
                    <a:pt x="498" y="172"/>
                  </a:lnTo>
                  <a:lnTo>
                    <a:pt x="498" y="181"/>
                  </a:lnTo>
                  <a:lnTo>
                    <a:pt x="498" y="172"/>
                  </a:lnTo>
                  <a:lnTo>
                    <a:pt x="502" y="172"/>
                  </a:lnTo>
                  <a:lnTo>
                    <a:pt x="505" y="172"/>
                  </a:lnTo>
                  <a:lnTo>
                    <a:pt x="509" y="172"/>
                  </a:lnTo>
                  <a:lnTo>
                    <a:pt x="509" y="181"/>
                  </a:lnTo>
                  <a:lnTo>
                    <a:pt x="509" y="172"/>
                  </a:lnTo>
                  <a:lnTo>
                    <a:pt x="513" y="172"/>
                  </a:lnTo>
                  <a:lnTo>
                    <a:pt x="513" y="181"/>
                  </a:lnTo>
                  <a:lnTo>
                    <a:pt x="513" y="172"/>
                  </a:lnTo>
                  <a:lnTo>
                    <a:pt x="517" y="172"/>
                  </a:lnTo>
                  <a:lnTo>
                    <a:pt x="517" y="181"/>
                  </a:lnTo>
                  <a:lnTo>
                    <a:pt x="517" y="172"/>
                  </a:lnTo>
                  <a:lnTo>
                    <a:pt x="517" y="181"/>
                  </a:lnTo>
                  <a:lnTo>
                    <a:pt x="520" y="181"/>
                  </a:lnTo>
                  <a:lnTo>
                    <a:pt x="524" y="181"/>
                  </a:lnTo>
                  <a:lnTo>
                    <a:pt x="524" y="172"/>
                  </a:lnTo>
                  <a:lnTo>
                    <a:pt x="524" y="181"/>
                  </a:lnTo>
                  <a:lnTo>
                    <a:pt x="528" y="172"/>
                  </a:lnTo>
                  <a:lnTo>
                    <a:pt x="528" y="181"/>
                  </a:lnTo>
                  <a:lnTo>
                    <a:pt x="528" y="172"/>
                  </a:lnTo>
                  <a:lnTo>
                    <a:pt x="532" y="181"/>
                  </a:lnTo>
                  <a:lnTo>
                    <a:pt x="532" y="172"/>
                  </a:lnTo>
                  <a:lnTo>
                    <a:pt x="535" y="172"/>
                  </a:lnTo>
                  <a:lnTo>
                    <a:pt x="535" y="181"/>
                  </a:lnTo>
                  <a:lnTo>
                    <a:pt x="540" y="181"/>
                  </a:lnTo>
                  <a:lnTo>
                    <a:pt x="540" y="172"/>
                  </a:lnTo>
                  <a:lnTo>
                    <a:pt x="543" y="181"/>
                  </a:lnTo>
                  <a:lnTo>
                    <a:pt x="546" y="181"/>
                  </a:lnTo>
                  <a:lnTo>
                    <a:pt x="550" y="181"/>
                  </a:lnTo>
                  <a:lnTo>
                    <a:pt x="554" y="181"/>
                  </a:lnTo>
                  <a:lnTo>
                    <a:pt x="554" y="172"/>
                  </a:lnTo>
                  <a:lnTo>
                    <a:pt x="554" y="181"/>
                  </a:lnTo>
                  <a:lnTo>
                    <a:pt x="554" y="185"/>
                  </a:lnTo>
                  <a:lnTo>
                    <a:pt x="558" y="185"/>
                  </a:lnTo>
                  <a:lnTo>
                    <a:pt x="558" y="172"/>
                  </a:lnTo>
                  <a:lnTo>
                    <a:pt x="558" y="181"/>
                  </a:lnTo>
                  <a:lnTo>
                    <a:pt x="561" y="181"/>
                  </a:lnTo>
                  <a:lnTo>
                    <a:pt x="561" y="172"/>
                  </a:lnTo>
                  <a:lnTo>
                    <a:pt x="561" y="181"/>
                  </a:lnTo>
                  <a:lnTo>
                    <a:pt x="561" y="172"/>
                  </a:lnTo>
                  <a:lnTo>
                    <a:pt x="565" y="181"/>
                  </a:lnTo>
                  <a:lnTo>
                    <a:pt x="565" y="185"/>
                  </a:lnTo>
                  <a:lnTo>
                    <a:pt x="569" y="181"/>
                  </a:lnTo>
                  <a:lnTo>
                    <a:pt x="569" y="172"/>
                  </a:lnTo>
                  <a:lnTo>
                    <a:pt x="569" y="181"/>
                  </a:lnTo>
                  <a:lnTo>
                    <a:pt x="573" y="172"/>
                  </a:lnTo>
                  <a:lnTo>
                    <a:pt x="573" y="181"/>
                  </a:lnTo>
                  <a:lnTo>
                    <a:pt x="573" y="172"/>
                  </a:lnTo>
                  <a:lnTo>
                    <a:pt x="576" y="172"/>
                  </a:lnTo>
                  <a:lnTo>
                    <a:pt x="576" y="181"/>
                  </a:lnTo>
                  <a:lnTo>
                    <a:pt x="576" y="172"/>
                  </a:lnTo>
                  <a:lnTo>
                    <a:pt x="576" y="181"/>
                  </a:lnTo>
                  <a:lnTo>
                    <a:pt x="581" y="172"/>
                  </a:lnTo>
                  <a:lnTo>
                    <a:pt x="584" y="181"/>
                  </a:lnTo>
                  <a:lnTo>
                    <a:pt x="588" y="172"/>
                  </a:lnTo>
                  <a:lnTo>
                    <a:pt x="588" y="181"/>
                  </a:lnTo>
                  <a:lnTo>
                    <a:pt x="588" y="185"/>
                  </a:lnTo>
                  <a:lnTo>
                    <a:pt x="588" y="172"/>
                  </a:lnTo>
                  <a:lnTo>
                    <a:pt x="591" y="181"/>
                  </a:lnTo>
                  <a:lnTo>
                    <a:pt x="591" y="172"/>
                  </a:lnTo>
                  <a:lnTo>
                    <a:pt x="596" y="172"/>
                  </a:lnTo>
                  <a:lnTo>
                    <a:pt x="596" y="18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316" name="Group 164"/>
          <p:cNvGrpSpPr>
            <a:grpSpLocks/>
          </p:cNvGrpSpPr>
          <p:nvPr/>
        </p:nvGrpSpPr>
        <p:grpSpPr bwMode="auto">
          <a:xfrm>
            <a:off x="3376613" y="2976563"/>
            <a:ext cx="746125" cy="260350"/>
            <a:chOff x="2031" y="2606"/>
            <a:chExt cx="629" cy="130"/>
          </a:xfrm>
        </p:grpSpPr>
        <p:sp>
          <p:nvSpPr>
            <p:cNvPr id="32852" name="Freeform 165"/>
            <p:cNvSpPr>
              <a:spLocks/>
            </p:cNvSpPr>
            <p:nvPr/>
          </p:nvSpPr>
          <p:spPr bwMode="auto">
            <a:xfrm>
              <a:off x="2031" y="2713"/>
              <a:ext cx="118" cy="23"/>
            </a:xfrm>
            <a:custGeom>
              <a:avLst/>
              <a:gdLst>
                <a:gd name="T0" fmla="*/ 2 w 148"/>
                <a:gd name="T1" fmla="*/ 1 h 35"/>
                <a:gd name="T2" fmla="*/ 2 w 148"/>
                <a:gd name="T3" fmla="*/ 1 h 35"/>
                <a:gd name="T4" fmla="*/ 2 w 148"/>
                <a:gd name="T5" fmla="*/ 1 h 35"/>
                <a:gd name="T6" fmla="*/ 2 w 148"/>
                <a:gd name="T7" fmla="*/ 1 h 35"/>
                <a:gd name="T8" fmla="*/ 2 w 148"/>
                <a:gd name="T9" fmla="*/ 1 h 35"/>
                <a:gd name="T10" fmla="*/ 2 w 148"/>
                <a:gd name="T11" fmla="*/ 1 h 35"/>
                <a:gd name="T12" fmla="*/ 2 w 148"/>
                <a:gd name="T13" fmla="*/ 1 h 35"/>
                <a:gd name="T14" fmla="*/ 2 w 148"/>
                <a:gd name="T15" fmla="*/ 1 h 35"/>
                <a:gd name="T16" fmla="*/ 2 w 148"/>
                <a:gd name="T17" fmla="*/ 0 h 35"/>
                <a:gd name="T18" fmla="*/ 2 w 148"/>
                <a:gd name="T19" fmla="*/ 1 h 35"/>
                <a:gd name="T20" fmla="*/ 2 w 148"/>
                <a:gd name="T21" fmla="*/ 1 h 35"/>
                <a:gd name="T22" fmla="*/ 2 w 148"/>
                <a:gd name="T23" fmla="*/ 1 h 35"/>
                <a:gd name="T24" fmla="*/ 2 w 148"/>
                <a:gd name="T25" fmla="*/ 1 h 35"/>
                <a:gd name="T26" fmla="*/ 2 w 148"/>
                <a:gd name="T27" fmla="*/ 1 h 35"/>
                <a:gd name="T28" fmla="*/ 3 w 148"/>
                <a:gd name="T29" fmla="*/ 1 h 35"/>
                <a:gd name="T30" fmla="*/ 3 w 148"/>
                <a:gd name="T31" fmla="*/ 1 h 35"/>
                <a:gd name="T32" fmla="*/ 3 w 148"/>
                <a:gd name="T33" fmla="*/ 1 h 35"/>
                <a:gd name="T34" fmla="*/ 4 w 148"/>
                <a:gd name="T35" fmla="*/ 1 h 35"/>
                <a:gd name="T36" fmla="*/ 4 w 148"/>
                <a:gd name="T37" fmla="*/ 1 h 35"/>
                <a:gd name="T38" fmla="*/ 4 w 148"/>
                <a:gd name="T39" fmla="*/ 1 h 35"/>
                <a:gd name="T40" fmla="*/ 4 w 148"/>
                <a:gd name="T41" fmla="*/ 1 h 35"/>
                <a:gd name="T42" fmla="*/ 4 w 148"/>
                <a:gd name="T43" fmla="*/ 1 h 35"/>
                <a:gd name="T44" fmla="*/ 4 w 148"/>
                <a:gd name="T45" fmla="*/ 1 h 35"/>
                <a:gd name="T46" fmla="*/ 5 w 148"/>
                <a:gd name="T47" fmla="*/ 1 h 35"/>
                <a:gd name="T48" fmla="*/ 5 w 148"/>
                <a:gd name="T49" fmla="*/ 1 h 35"/>
                <a:gd name="T50" fmla="*/ 5 w 148"/>
                <a:gd name="T51" fmla="*/ 1 h 35"/>
                <a:gd name="T52" fmla="*/ 5 w 148"/>
                <a:gd name="T53" fmla="*/ 1 h 35"/>
                <a:gd name="T54" fmla="*/ 5 w 148"/>
                <a:gd name="T55" fmla="*/ 1 h 35"/>
                <a:gd name="T56" fmla="*/ 6 w 148"/>
                <a:gd name="T57" fmla="*/ 1 h 35"/>
                <a:gd name="T58" fmla="*/ 6 w 148"/>
                <a:gd name="T59" fmla="*/ 1 h 35"/>
                <a:gd name="T60" fmla="*/ 6 w 148"/>
                <a:gd name="T61" fmla="*/ 1 h 35"/>
                <a:gd name="T62" fmla="*/ 6 w 148"/>
                <a:gd name="T63" fmla="*/ 1 h 35"/>
                <a:gd name="T64" fmla="*/ 6 w 148"/>
                <a:gd name="T65" fmla="*/ 1 h 35"/>
                <a:gd name="T66" fmla="*/ 6 w 148"/>
                <a:gd name="T67" fmla="*/ 1 h 35"/>
                <a:gd name="T68" fmla="*/ 6 w 148"/>
                <a:gd name="T69" fmla="*/ 1 h 35"/>
                <a:gd name="T70" fmla="*/ 7 w 148"/>
                <a:gd name="T71" fmla="*/ 1 h 35"/>
                <a:gd name="T72" fmla="*/ 7 w 148"/>
                <a:gd name="T73" fmla="*/ 1 h 35"/>
                <a:gd name="T74" fmla="*/ 7 w 148"/>
                <a:gd name="T75" fmla="*/ 1 h 35"/>
                <a:gd name="T76" fmla="*/ 7 w 148"/>
                <a:gd name="T77" fmla="*/ 1 h 35"/>
                <a:gd name="T78" fmla="*/ 7 w 148"/>
                <a:gd name="T79" fmla="*/ 1 h 35"/>
                <a:gd name="T80" fmla="*/ 8 w 148"/>
                <a:gd name="T81" fmla="*/ 1 h 35"/>
                <a:gd name="T82" fmla="*/ 8 w 148"/>
                <a:gd name="T83" fmla="*/ 1 h 35"/>
                <a:gd name="T84" fmla="*/ 8 w 148"/>
                <a:gd name="T85" fmla="*/ 1 h 35"/>
                <a:gd name="T86" fmla="*/ 8 w 148"/>
                <a:gd name="T87" fmla="*/ 1 h 35"/>
                <a:gd name="T88" fmla="*/ 9 w 148"/>
                <a:gd name="T89" fmla="*/ 1 h 35"/>
                <a:gd name="T90" fmla="*/ 9 w 148"/>
                <a:gd name="T91" fmla="*/ 1 h 35"/>
                <a:gd name="T92" fmla="*/ 9 w 148"/>
                <a:gd name="T93" fmla="*/ 1 h 35"/>
                <a:gd name="T94" fmla="*/ 9 w 148"/>
                <a:gd name="T95" fmla="*/ 1 h 35"/>
                <a:gd name="T96" fmla="*/ 9 w 148"/>
                <a:gd name="T97" fmla="*/ 1 h 35"/>
                <a:gd name="T98" fmla="*/ 9 w 148"/>
                <a:gd name="T99" fmla="*/ 1 h 35"/>
                <a:gd name="T100" fmla="*/ 10 w 148"/>
                <a:gd name="T101" fmla="*/ 1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8" h="35">
                  <a:moveTo>
                    <a:pt x="0" y="12"/>
                  </a:moveTo>
                  <a:lnTo>
                    <a:pt x="5" y="12"/>
                  </a:lnTo>
                  <a:lnTo>
                    <a:pt x="5" y="23"/>
                  </a:lnTo>
                  <a:lnTo>
                    <a:pt x="10" y="23"/>
                  </a:lnTo>
                  <a:lnTo>
                    <a:pt x="10" y="35"/>
                  </a:lnTo>
                  <a:lnTo>
                    <a:pt x="10" y="23"/>
                  </a:lnTo>
                  <a:lnTo>
                    <a:pt x="14" y="12"/>
                  </a:lnTo>
                  <a:lnTo>
                    <a:pt x="14" y="23"/>
                  </a:lnTo>
                  <a:lnTo>
                    <a:pt x="19" y="12"/>
                  </a:lnTo>
                  <a:lnTo>
                    <a:pt x="19" y="23"/>
                  </a:lnTo>
                  <a:lnTo>
                    <a:pt x="19" y="12"/>
                  </a:lnTo>
                  <a:lnTo>
                    <a:pt x="19" y="23"/>
                  </a:lnTo>
                  <a:lnTo>
                    <a:pt x="24" y="23"/>
                  </a:lnTo>
                  <a:lnTo>
                    <a:pt x="24" y="12"/>
                  </a:lnTo>
                  <a:lnTo>
                    <a:pt x="24" y="0"/>
                  </a:lnTo>
                  <a:lnTo>
                    <a:pt x="29" y="23"/>
                  </a:lnTo>
                  <a:lnTo>
                    <a:pt x="29" y="12"/>
                  </a:lnTo>
                  <a:lnTo>
                    <a:pt x="29" y="23"/>
                  </a:lnTo>
                  <a:lnTo>
                    <a:pt x="34" y="23"/>
                  </a:lnTo>
                  <a:lnTo>
                    <a:pt x="34" y="29"/>
                  </a:lnTo>
                  <a:lnTo>
                    <a:pt x="34" y="23"/>
                  </a:lnTo>
                  <a:lnTo>
                    <a:pt x="38" y="23"/>
                  </a:lnTo>
                  <a:lnTo>
                    <a:pt x="43" y="23"/>
                  </a:lnTo>
                  <a:lnTo>
                    <a:pt x="43" y="29"/>
                  </a:lnTo>
                  <a:lnTo>
                    <a:pt x="43" y="12"/>
                  </a:lnTo>
                  <a:lnTo>
                    <a:pt x="43" y="23"/>
                  </a:lnTo>
                  <a:lnTo>
                    <a:pt x="48" y="23"/>
                  </a:lnTo>
                  <a:lnTo>
                    <a:pt x="53" y="23"/>
                  </a:lnTo>
                  <a:lnTo>
                    <a:pt x="58" y="23"/>
                  </a:lnTo>
                  <a:lnTo>
                    <a:pt x="58" y="29"/>
                  </a:lnTo>
                  <a:lnTo>
                    <a:pt x="58" y="23"/>
                  </a:lnTo>
                  <a:lnTo>
                    <a:pt x="62" y="29"/>
                  </a:lnTo>
                  <a:lnTo>
                    <a:pt x="62" y="12"/>
                  </a:lnTo>
                  <a:lnTo>
                    <a:pt x="62" y="23"/>
                  </a:lnTo>
                  <a:lnTo>
                    <a:pt x="67" y="23"/>
                  </a:lnTo>
                  <a:lnTo>
                    <a:pt x="72" y="23"/>
                  </a:lnTo>
                  <a:lnTo>
                    <a:pt x="77" y="23"/>
                  </a:lnTo>
                  <a:lnTo>
                    <a:pt x="77" y="29"/>
                  </a:lnTo>
                  <a:lnTo>
                    <a:pt x="77" y="6"/>
                  </a:lnTo>
                  <a:lnTo>
                    <a:pt x="77" y="23"/>
                  </a:lnTo>
                  <a:lnTo>
                    <a:pt x="77" y="29"/>
                  </a:lnTo>
                  <a:lnTo>
                    <a:pt x="82" y="12"/>
                  </a:lnTo>
                  <a:lnTo>
                    <a:pt x="82" y="23"/>
                  </a:lnTo>
                  <a:lnTo>
                    <a:pt x="82" y="12"/>
                  </a:lnTo>
                  <a:lnTo>
                    <a:pt x="86" y="23"/>
                  </a:lnTo>
                  <a:lnTo>
                    <a:pt x="86" y="12"/>
                  </a:lnTo>
                  <a:lnTo>
                    <a:pt x="86" y="29"/>
                  </a:lnTo>
                  <a:lnTo>
                    <a:pt x="91" y="23"/>
                  </a:lnTo>
                  <a:lnTo>
                    <a:pt x="91" y="12"/>
                  </a:lnTo>
                  <a:lnTo>
                    <a:pt x="91" y="23"/>
                  </a:lnTo>
                  <a:lnTo>
                    <a:pt x="96" y="12"/>
                  </a:lnTo>
                  <a:lnTo>
                    <a:pt x="101" y="12"/>
                  </a:lnTo>
                  <a:lnTo>
                    <a:pt x="101" y="23"/>
                  </a:lnTo>
                  <a:lnTo>
                    <a:pt x="101" y="12"/>
                  </a:lnTo>
                  <a:lnTo>
                    <a:pt x="106" y="12"/>
                  </a:lnTo>
                  <a:lnTo>
                    <a:pt x="106" y="23"/>
                  </a:lnTo>
                  <a:lnTo>
                    <a:pt x="110" y="12"/>
                  </a:lnTo>
                  <a:lnTo>
                    <a:pt x="110" y="23"/>
                  </a:lnTo>
                  <a:lnTo>
                    <a:pt x="110" y="12"/>
                  </a:lnTo>
                  <a:lnTo>
                    <a:pt x="115" y="12"/>
                  </a:lnTo>
                  <a:lnTo>
                    <a:pt x="115" y="23"/>
                  </a:lnTo>
                  <a:lnTo>
                    <a:pt x="115" y="12"/>
                  </a:lnTo>
                  <a:lnTo>
                    <a:pt x="115" y="23"/>
                  </a:lnTo>
                  <a:lnTo>
                    <a:pt x="120" y="23"/>
                  </a:lnTo>
                  <a:lnTo>
                    <a:pt x="120" y="12"/>
                  </a:lnTo>
                  <a:lnTo>
                    <a:pt x="120" y="23"/>
                  </a:lnTo>
                  <a:lnTo>
                    <a:pt x="120" y="12"/>
                  </a:lnTo>
                  <a:lnTo>
                    <a:pt x="125" y="12"/>
                  </a:lnTo>
                  <a:lnTo>
                    <a:pt x="125" y="23"/>
                  </a:lnTo>
                  <a:lnTo>
                    <a:pt x="130" y="23"/>
                  </a:lnTo>
                  <a:lnTo>
                    <a:pt x="130" y="29"/>
                  </a:lnTo>
                  <a:lnTo>
                    <a:pt x="130" y="23"/>
                  </a:lnTo>
                  <a:lnTo>
                    <a:pt x="130" y="12"/>
                  </a:lnTo>
                  <a:lnTo>
                    <a:pt x="134" y="23"/>
                  </a:lnTo>
                  <a:lnTo>
                    <a:pt x="134" y="12"/>
                  </a:lnTo>
                  <a:lnTo>
                    <a:pt x="139" y="12"/>
                  </a:lnTo>
                  <a:lnTo>
                    <a:pt x="148" y="9"/>
                  </a:lnTo>
                  <a:lnTo>
                    <a:pt x="139" y="12"/>
                  </a:lnTo>
                  <a:lnTo>
                    <a:pt x="139" y="23"/>
                  </a:lnTo>
                  <a:lnTo>
                    <a:pt x="144" y="12"/>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3" name="Freeform 166"/>
            <p:cNvSpPr>
              <a:spLocks/>
            </p:cNvSpPr>
            <p:nvPr/>
          </p:nvSpPr>
          <p:spPr bwMode="auto">
            <a:xfrm>
              <a:off x="2149" y="2606"/>
              <a:ext cx="511" cy="121"/>
            </a:xfrm>
            <a:custGeom>
              <a:avLst/>
              <a:gdLst>
                <a:gd name="T0" fmla="*/ 2 w 639"/>
                <a:gd name="T1" fmla="*/ 1 h 186"/>
                <a:gd name="T2" fmla="*/ 2 w 639"/>
                <a:gd name="T3" fmla="*/ 1 h 186"/>
                <a:gd name="T4" fmla="*/ 2 w 639"/>
                <a:gd name="T5" fmla="*/ 1 h 186"/>
                <a:gd name="T6" fmla="*/ 2 w 639"/>
                <a:gd name="T7" fmla="*/ 1 h 186"/>
                <a:gd name="T8" fmla="*/ 4 w 639"/>
                <a:gd name="T9" fmla="*/ 1 h 186"/>
                <a:gd name="T10" fmla="*/ 4 w 639"/>
                <a:gd name="T11" fmla="*/ 1 h 186"/>
                <a:gd name="T12" fmla="*/ 5 w 639"/>
                <a:gd name="T13" fmla="*/ 1 h 186"/>
                <a:gd name="T14" fmla="*/ 6 w 639"/>
                <a:gd name="T15" fmla="*/ 1 h 186"/>
                <a:gd name="T16" fmla="*/ 6 w 639"/>
                <a:gd name="T17" fmla="*/ 1 h 186"/>
                <a:gd name="T18" fmla="*/ 7 w 639"/>
                <a:gd name="T19" fmla="*/ 1 h 186"/>
                <a:gd name="T20" fmla="*/ 8 w 639"/>
                <a:gd name="T21" fmla="*/ 1 h 186"/>
                <a:gd name="T22" fmla="*/ 9 w 639"/>
                <a:gd name="T23" fmla="*/ 1 h 186"/>
                <a:gd name="T24" fmla="*/ 9 w 639"/>
                <a:gd name="T25" fmla="*/ 1 h 186"/>
                <a:gd name="T26" fmla="*/ 10 w 639"/>
                <a:gd name="T27" fmla="*/ 1 h 186"/>
                <a:gd name="T28" fmla="*/ 11 w 639"/>
                <a:gd name="T29" fmla="*/ 1 h 186"/>
                <a:gd name="T30" fmla="*/ 11 w 639"/>
                <a:gd name="T31" fmla="*/ 1 h 186"/>
                <a:gd name="T32" fmla="*/ 12 w 639"/>
                <a:gd name="T33" fmla="*/ 1 h 186"/>
                <a:gd name="T34" fmla="*/ 12 w 639"/>
                <a:gd name="T35" fmla="*/ 1 h 186"/>
                <a:gd name="T36" fmla="*/ 14 w 639"/>
                <a:gd name="T37" fmla="*/ 1 h 186"/>
                <a:gd name="T38" fmla="*/ 14 w 639"/>
                <a:gd name="T39" fmla="*/ 1 h 186"/>
                <a:gd name="T40" fmla="*/ 14 w 639"/>
                <a:gd name="T41" fmla="*/ 1 h 186"/>
                <a:gd name="T42" fmla="*/ 15 w 639"/>
                <a:gd name="T43" fmla="*/ 1 h 186"/>
                <a:gd name="T44" fmla="*/ 17 w 639"/>
                <a:gd name="T45" fmla="*/ 1 h 186"/>
                <a:gd name="T46" fmla="*/ 18 w 639"/>
                <a:gd name="T47" fmla="*/ 1 h 186"/>
                <a:gd name="T48" fmla="*/ 18 w 639"/>
                <a:gd name="T49" fmla="*/ 1 h 186"/>
                <a:gd name="T50" fmla="*/ 18 w 639"/>
                <a:gd name="T51" fmla="*/ 1 h 186"/>
                <a:gd name="T52" fmla="*/ 19 w 639"/>
                <a:gd name="T53" fmla="*/ 1 h 186"/>
                <a:gd name="T54" fmla="*/ 19 w 639"/>
                <a:gd name="T55" fmla="*/ 1 h 186"/>
                <a:gd name="T56" fmla="*/ 21 w 639"/>
                <a:gd name="T57" fmla="*/ 1 h 186"/>
                <a:gd name="T58" fmla="*/ 22 w 639"/>
                <a:gd name="T59" fmla="*/ 1 h 186"/>
                <a:gd name="T60" fmla="*/ 22 w 639"/>
                <a:gd name="T61" fmla="*/ 1 h 186"/>
                <a:gd name="T62" fmla="*/ 23 w 639"/>
                <a:gd name="T63" fmla="*/ 1 h 186"/>
                <a:gd name="T64" fmla="*/ 24 w 639"/>
                <a:gd name="T65" fmla="*/ 1 h 186"/>
                <a:gd name="T66" fmla="*/ 24 w 639"/>
                <a:gd name="T67" fmla="*/ 1 h 186"/>
                <a:gd name="T68" fmla="*/ 24 w 639"/>
                <a:gd name="T69" fmla="*/ 1 h 186"/>
                <a:gd name="T70" fmla="*/ 26 w 639"/>
                <a:gd name="T71" fmla="*/ 1 h 186"/>
                <a:gd name="T72" fmla="*/ 26 w 639"/>
                <a:gd name="T73" fmla="*/ 1 h 186"/>
                <a:gd name="T74" fmla="*/ 27 w 639"/>
                <a:gd name="T75" fmla="*/ 1 h 186"/>
                <a:gd name="T76" fmla="*/ 27 w 639"/>
                <a:gd name="T77" fmla="*/ 1 h 186"/>
                <a:gd name="T78" fmla="*/ 27 w 639"/>
                <a:gd name="T79" fmla="*/ 1 h 186"/>
                <a:gd name="T80" fmla="*/ 29 w 639"/>
                <a:gd name="T81" fmla="*/ 1 h 186"/>
                <a:gd name="T82" fmla="*/ 30 w 639"/>
                <a:gd name="T83" fmla="*/ 1 h 186"/>
                <a:gd name="T84" fmla="*/ 30 w 639"/>
                <a:gd name="T85" fmla="*/ 1 h 186"/>
                <a:gd name="T86" fmla="*/ 31 w 639"/>
                <a:gd name="T87" fmla="*/ 1 h 186"/>
                <a:gd name="T88" fmla="*/ 32 w 639"/>
                <a:gd name="T89" fmla="*/ 1 h 186"/>
                <a:gd name="T90" fmla="*/ 32 w 639"/>
                <a:gd name="T91" fmla="*/ 1 h 186"/>
                <a:gd name="T92" fmla="*/ 34 w 639"/>
                <a:gd name="T93" fmla="*/ 1 h 186"/>
                <a:gd name="T94" fmla="*/ 34 w 639"/>
                <a:gd name="T95" fmla="*/ 1 h 186"/>
                <a:gd name="T96" fmla="*/ 34 w 639"/>
                <a:gd name="T97" fmla="*/ 1 h 186"/>
                <a:gd name="T98" fmla="*/ 35 w 639"/>
                <a:gd name="T99" fmla="*/ 1 h 186"/>
                <a:gd name="T100" fmla="*/ 36 w 639"/>
                <a:gd name="T101" fmla="*/ 1 h 186"/>
                <a:gd name="T102" fmla="*/ 37 w 639"/>
                <a:gd name="T103" fmla="*/ 1 h 186"/>
                <a:gd name="T104" fmla="*/ 37 w 639"/>
                <a:gd name="T105" fmla="*/ 1 h 186"/>
                <a:gd name="T106" fmla="*/ 38 w 639"/>
                <a:gd name="T107" fmla="*/ 1 h 186"/>
                <a:gd name="T108" fmla="*/ 38 w 639"/>
                <a:gd name="T109" fmla="*/ 1 h 186"/>
                <a:gd name="T110" fmla="*/ 40 w 639"/>
                <a:gd name="T111" fmla="*/ 1 h 186"/>
                <a:gd name="T112" fmla="*/ 40 w 639"/>
                <a:gd name="T113" fmla="*/ 1 h 186"/>
                <a:gd name="T114" fmla="*/ 40 w 639"/>
                <a:gd name="T115" fmla="*/ 1 h 186"/>
                <a:gd name="T116" fmla="*/ 42 w 639"/>
                <a:gd name="T117" fmla="*/ 1 h 186"/>
                <a:gd name="T118" fmla="*/ 42 w 639"/>
                <a:gd name="T119" fmla="*/ 1 h 186"/>
                <a:gd name="T120" fmla="*/ 42 w 639"/>
                <a:gd name="T121" fmla="*/ 1 h 186"/>
                <a:gd name="T122" fmla="*/ 44 w 639"/>
                <a:gd name="T123" fmla="*/ 1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9" h="186">
                  <a:moveTo>
                    <a:pt x="1" y="179"/>
                  </a:moveTo>
                  <a:lnTo>
                    <a:pt x="0" y="140"/>
                  </a:lnTo>
                  <a:lnTo>
                    <a:pt x="0" y="111"/>
                  </a:lnTo>
                  <a:lnTo>
                    <a:pt x="6" y="105"/>
                  </a:lnTo>
                  <a:lnTo>
                    <a:pt x="6" y="87"/>
                  </a:lnTo>
                  <a:lnTo>
                    <a:pt x="6" y="70"/>
                  </a:lnTo>
                  <a:lnTo>
                    <a:pt x="6" y="58"/>
                  </a:lnTo>
                  <a:lnTo>
                    <a:pt x="6" y="47"/>
                  </a:lnTo>
                  <a:lnTo>
                    <a:pt x="14" y="41"/>
                  </a:lnTo>
                  <a:lnTo>
                    <a:pt x="14" y="29"/>
                  </a:lnTo>
                  <a:lnTo>
                    <a:pt x="14" y="17"/>
                  </a:lnTo>
                  <a:lnTo>
                    <a:pt x="14" y="23"/>
                  </a:lnTo>
                  <a:lnTo>
                    <a:pt x="22" y="17"/>
                  </a:lnTo>
                  <a:lnTo>
                    <a:pt x="22" y="12"/>
                  </a:lnTo>
                  <a:lnTo>
                    <a:pt x="22" y="6"/>
                  </a:lnTo>
                  <a:lnTo>
                    <a:pt x="22" y="12"/>
                  </a:lnTo>
                  <a:lnTo>
                    <a:pt x="31" y="6"/>
                  </a:lnTo>
                  <a:lnTo>
                    <a:pt x="31" y="12"/>
                  </a:lnTo>
                  <a:lnTo>
                    <a:pt x="31" y="6"/>
                  </a:lnTo>
                  <a:lnTo>
                    <a:pt x="31" y="0"/>
                  </a:lnTo>
                  <a:lnTo>
                    <a:pt x="31" y="12"/>
                  </a:lnTo>
                  <a:lnTo>
                    <a:pt x="39" y="12"/>
                  </a:lnTo>
                  <a:lnTo>
                    <a:pt x="39" y="6"/>
                  </a:lnTo>
                  <a:lnTo>
                    <a:pt x="39" y="12"/>
                  </a:lnTo>
                  <a:lnTo>
                    <a:pt x="39" y="17"/>
                  </a:lnTo>
                  <a:lnTo>
                    <a:pt x="45" y="17"/>
                  </a:lnTo>
                  <a:lnTo>
                    <a:pt x="45" y="29"/>
                  </a:lnTo>
                  <a:lnTo>
                    <a:pt x="45" y="41"/>
                  </a:lnTo>
                  <a:lnTo>
                    <a:pt x="45" y="29"/>
                  </a:lnTo>
                  <a:lnTo>
                    <a:pt x="53" y="29"/>
                  </a:lnTo>
                  <a:lnTo>
                    <a:pt x="53" y="41"/>
                  </a:lnTo>
                  <a:lnTo>
                    <a:pt x="61" y="41"/>
                  </a:lnTo>
                  <a:lnTo>
                    <a:pt x="61" y="47"/>
                  </a:lnTo>
                  <a:lnTo>
                    <a:pt x="69" y="52"/>
                  </a:lnTo>
                  <a:lnTo>
                    <a:pt x="69" y="58"/>
                  </a:lnTo>
                  <a:lnTo>
                    <a:pt x="69" y="47"/>
                  </a:lnTo>
                  <a:lnTo>
                    <a:pt x="69" y="58"/>
                  </a:lnTo>
                  <a:lnTo>
                    <a:pt x="69" y="64"/>
                  </a:lnTo>
                  <a:lnTo>
                    <a:pt x="77" y="64"/>
                  </a:lnTo>
                  <a:lnTo>
                    <a:pt x="77" y="70"/>
                  </a:lnTo>
                  <a:lnTo>
                    <a:pt x="84" y="76"/>
                  </a:lnTo>
                  <a:lnTo>
                    <a:pt x="84" y="82"/>
                  </a:lnTo>
                  <a:lnTo>
                    <a:pt x="84" y="70"/>
                  </a:lnTo>
                  <a:lnTo>
                    <a:pt x="92" y="76"/>
                  </a:lnTo>
                  <a:lnTo>
                    <a:pt x="99" y="82"/>
                  </a:lnTo>
                  <a:lnTo>
                    <a:pt x="99" y="93"/>
                  </a:lnTo>
                  <a:lnTo>
                    <a:pt x="107" y="87"/>
                  </a:lnTo>
                  <a:lnTo>
                    <a:pt x="107" y="93"/>
                  </a:lnTo>
                  <a:lnTo>
                    <a:pt x="107" y="82"/>
                  </a:lnTo>
                  <a:lnTo>
                    <a:pt x="107" y="87"/>
                  </a:lnTo>
                  <a:lnTo>
                    <a:pt x="116" y="87"/>
                  </a:lnTo>
                  <a:lnTo>
                    <a:pt x="116" y="93"/>
                  </a:lnTo>
                  <a:lnTo>
                    <a:pt x="116" y="99"/>
                  </a:lnTo>
                  <a:lnTo>
                    <a:pt x="122" y="99"/>
                  </a:lnTo>
                  <a:lnTo>
                    <a:pt x="122" y="111"/>
                  </a:lnTo>
                  <a:lnTo>
                    <a:pt x="122" y="105"/>
                  </a:lnTo>
                  <a:lnTo>
                    <a:pt x="122" y="111"/>
                  </a:lnTo>
                  <a:lnTo>
                    <a:pt x="130" y="99"/>
                  </a:lnTo>
                  <a:lnTo>
                    <a:pt x="130" y="111"/>
                  </a:lnTo>
                  <a:lnTo>
                    <a:pt x="130" y="99"/>
                  </a:lnTo>
                  <a:lnTo>
                    <a:pt x="130" y="105"/>
                  </a:lnTo>
                  <a:lnTo>
                    <a:pt x="138" y="105"/>
                  </a:lnTo>
                  <a:lnTo>
                    <a:pt x="138" y="111"/>
                  </a:lnTo>
                  <a:lnTo>
                    <a:pt x="138" y="116"/>
                  </a:lnTo>
                  <a:lnTo>
                    <a:pt x="138" y="111"/>
                  </a:lnTo>
                  <a:lnTo>
                    <a:pt x="146" y="111"/>
                  </a:lnTo>
                  <a:lnTo>
                    <a:pt x="155" y="111"/>
                  </a:lnTo>
                  <a:lnTo>
                    <a:pt x="155" y="116"/>
                  </a:lnTo>
                  <a:lnTo>
                    <a:pt x="161" y="111"/>
                  </a:lnTo>
                  <a:lnTo>
                    <a:pt x="161" y="116"/>
                  </a:lnTo>
                  <a:lnTo>
                    <a:pt x="161" y="111"/>
                  </a:lnTo>
                  <a:lnTo>
                    <a:pt x="161" y="116"/>
                  </a:lnTo>
                  <a:lnTo>
                    <a:pt x="169" y="111"/>
                  </a:lnTo>
                  <a:lnTo>
                    <a:pt x="169" y="128"/>
                  </a:lnTo>
                  <a:lnTo>
                    <a:pt x="169" y="105"/>
                  </a:lnTo>
                  <a:lnTo>
                    <a:pt x="169" y="122"/>
                  </a:lnTo>
                  <a:lnTo>
                    <a:pt x="177" y="116"/>
                  </a:lnTo>
                  <a:lnTo>
                    <a:pt x="177" y="122"/>
                  </a:lnTo>
                  <a:lnTo>
                    <a:pt x="177" y="128"/>
                  </a:lnTo>
                  <a:lnTo>
                    <a:pt x="177" y="122"/>
                  </a:lnTo>
                  <a:lnTo>
                    <a:pt x="184" y="128"/>
                  </a:lnTo>
                  <a:lnTo>
                    <a:pt x="184" y="122"/>
                  </a:lnTo>
                  <a:lnTo>
                    <a:pt x="184" y="134"/>
                  </a:lnTo>
                  <a:lnTo>
                    <a:pt x="184" y="128"/>
                  </a:lnTo>
                  <a:lnTo>
                    <a:pt x="193" y="128"/>
                  </a:lnTo>
                  <a:lnTo>
                    <a:pt x="193" y="134"/>
                  </a:lnTo>
                  <a:lnTo>
                    <a:pt x="193" y="140"/>
                  </a:lnTo>
                  <a:lnTo>
                    <a:pt x="200" y="134"/>
                  </a:lnTo>
                  <a:lnTo>
                    <a:pt x="200" y="128"/>
                  </a:lnTo>
                  <a:lnTo>
                    <a:pt x="200" y="122"/>
                  </a:lnTo>
                  <a:lnTo>
                    <a:pt x="207" y="122"/>
                  </a:lnTo>
                  <a:lnTo>
                    <a:pt x="207" y="128"/>
                  </a:lnTo>
                  <a:lnTo>
                    <a:pt x="207" y="134"/>
                  </a:lnTo>
                  <a:lnTo>
                    <a:pt x="215" y="134"/>
                  </a:lnTo>
                  <a:lnTo>
                    <a:pt x="215" y="128"/>
                  </a:lnTo>
                  <a:lnTo>
                    <a:pt x="215" y="140"/>
                  </a:lnTo>
                  <a:lnTo>
                    <a:pt x="215" y="134"/>
                  </a:lnTo>
                  <a:lnTo>
                    <a:pt x="223" y="140"/>
                  </a:lnTo>
                  <a:lnTo>
                    <a:pt x="223" y="134"/>
                  </a:lnTo>
                  <a:lnTo>
                    <a:pt x="232" y="134"/>
                  </a:lnTo>
                  <a:lnTo>
                    <a:pt x="232" y="140"/>
                  </a:lnTo>
                  <a:lnTo>
                    <a:pt x="232" y="134"/>
                  </a:lnTo>
                  <a:lnTo>
                    <a:pt x="232" y="140"/>
                  </a:lnTo>
                  <a:lnTo>
                    <a:pt x="237" y="140"/>
                  </a:lnTo>
                  <a:lnTo>
                    <a:pt x="237" y="134"/>
                  </a:lnTo>
                  <a:lnTo>
                    <a:pt x="237" y="140"/>
                  </a:lnTo>
                  <a:lnTo>
                    <a:pt x="246" y="128"/>
                  </a:lnTo>
                  <a:lnTo>
                    <a:pt x="246" y="134"/>
                  </a:lnTo>
                  <a:lnTo>
                    <a:pt x="246" y="140"/>
                  </a:lnTo>
                  <a:lnTo>
                    <a:pt x="246" y="134"/>
                  </a:lnTo>
                  <a:lnTo>
                    <a:pt x="246" y="140"/>
                  </a:lnTo>
                  <a:lnTo>
                    <a:pt x="254" y="128"/>
                  </a:lnTo>
                  <a:lnTo>
                    <a:pt x="254" y="134"/>
                  </a:lnTo>
                  <a:lnTo>
                    <a:pt x="254" y="140"/>
                  </a:lnTo>
                  <a:lnTo>
                    <a:pt x="254" y="134"/>
                  </a:lnTo>
                  <a:lnTo>
                    <a:pt x="254" y="140"/>
                  </a:lnTo>
                  <a:lnTo>
                    <a:pt x="262" y="140"/>
                  </a:lnTo>
                  <a:lnTo>
                    <a:pt x="269" y="140"/>
                  </a:lnTo>
                  <a:lnTo>
                    <a:pt x="269" y="134"/>
                  </a:lnTo>
                  <a:lnTo>
                    <a:pt x="269" y="140"/>
                  </a:lnTo>
                  <a:lnTo>
                    <a:pt x="269" y="134"/>
                  </a:lnTo>
                  <a:lnTo>
                    <a:pt x="276" y="140"/>
                  </a:lnTo>
                  <a:lnTo>
                    <a:pt x="276" y="134"/>
                  </a:lnTo>
                  <a:lnTo>
                    <a:pt x="276" y="140"/>
                  </a:lnTo>
                  <a:lnTo>
                    <a:pt x="285" y="140"/>
                  </a:lnTo>
                  <a:lnTo>
                    <a:pt x="285" y="134"/>
                  </a:lnTo>
                  <a:lnTo>
                    <a:pt x="285" y="140"/>
                  </a:lnTo>
                  <a:lnTo>
                    <a:pt x="292" y="140"/>
                  </a:lnTo>
                  <a:lnTo>
                    <a:pt x="292" y="146"/>
                  </a:lnTo>
                  <a:lnTo>
                    <a:pt x="292" y="151"/>
                  </a:lnTo>
                  <a:lnTo>
                    <a:pt x="300" y="157"/>
                  </a:lnTo>
                  <a:lnTo>
                    <a:pt x="300" y="151"/>
                  </a:lnTo>
                  <a:lnTo>
                    <a:pt x="300" y="146"/>
                  </a:lnTo>
                  <a:lnTo>
                    <a:pt x="300" y="140"/>
                  </a:lnTo>
                  <a:lnTo>
                    <a:pt x="300" y="157"/>
                  </a:lnTo>
                  <a:lnTo>
                    <a:pt x="308" y="157"/>
                  </a:lnTo>
                  <a:lnTo>
                    <a:pt x="308" y="146"/>
                  </a:lnTo>
                  <a:lnTo>
                    <a:pt x="308" y="151"/>
                  </a:lnTo>
                  <a:lnTo>
                    <a:pt x="315" y="151"/>
                  </a:lnTo>
                  <a:lnTo>
                    <a:pt x="315" y="146"/>
                  </a:lnTo>
                  <a:lnTo>
                    <a:pt x="315" y="151"/>
                  </a:lnTo>
                  <a:lnTo>
                    <a:pt x="322" y="151"/>
                  </a:lnTo>
                  <a:lnTo>
                    <a:pt x="322" y="146"/>
                  </a:lnTo>
                  <a:lnTo>
                    <a:pt x="322" y="151"/>
                  </a:lnTo>
                  <a:lnTo>
                    <a:pt x="322" y="157"/>
                  </a:lnTo>
                  <a:lnTo>
                    <a:pt x="322" y="151"/>
                  </a:lnTo>
                  <a:lnTo>
                    <a:pt x="331" y="151"/>
                  </a:lnTo>
                  <a:lnTo>
                    <a:pt x="331" y="157"/>
                  </a:lnTo>
                  <a:lnTo>
                    <a:pt x="339" y="157"/>
                  </a:lnTo>
                  <a:lnTo>
                    <a:pt x="339" y="163"/>
                  </a:lnTo>
                  <a:lnTo>
                    <a:pt x="339" y="151"/>
                  </a:lnTo>
                  <a:lnTo>
                    <a:pt x="345" y="163"/>
                  </a:lnTo>
                  <a:lnTo>
                    <a:pt x="345" y="151"/>
                  </a:lnTo>
                  <a:lnTo>
                    <a:pt x="345" y="157"/>
                  </a:lnTo>
                  <a:lnTo>
                    <a:pt x="353" y="157"/>
                  </a:lnTo>
                  <a:lnTo>
                    <a:pt x="353" y="151"/>
                  </a:lnTo>
                  <a:lnTo>
                    <a:pt x="361" y="163"/>
                  </a:lnTo>
                  <a:lnTo>
                    <a:pt x="361" y="157"/>
                  </a:lnTo>
                  <a:lnTo>
                    <a:pt x="361" y="163"/>
                  </a:lnTo>
                  <a:lnTo>
                    <a:pt x="361" y="151"/>
                  </a:lnTo>
                  <a:lnTo>
                    <a:pt x="361" y="163"/>
                  </a:lnTo>
                  <a:lnTo>
                    <a:pt x="370" y="157"/>
                  </a:lnTo>
                  <a:lnTo>
                    <a:pt x="370" y="163"/>
                  </a:lnTo>
                  <a:lnTo>
                    <a:pt x="370" y="157"/>
                  </a:lnTo>
                  <a:lnTo>
                    <a:pt x="378" y="163"/>
                  </a:lnTo>
                  <a:lnTo>
                    <a:pt x="378" y="157"/>
                  </a:lnTo>
                  <a:lnTo>
                    <a:pt x="378" y="163"/>
                  </a:lnTo>
                  <a:lnTo>
                    <a:pt x="384" y="163"/>
                  </a:lnTo>
                  <a:lnTo>
                    <a:pt x="384" y="169"/>
                  </a:lnTo>
                  <a:lnTo>
                    <a:pt x="384" y="163"/>
                  </a:lnTo>
                  <a:lnTo>
                    <a:pt x="392" y="157"/>
                  </a:lnTo>
                  <a:lnTo>
                    <a:pt x="392" y="169"/>
                  </a:lnTo>
                  <a:lnTo>
                    <a:pt x="392" y="163"/>
                  </a:lnTo>
                  <a:lnTo>
                    <a:pt x="400" y="163"/>
                  </a:lnTo>
                  <a:lnTo>
                    <a:pt x="400" y="157"/>
                  </a:lnTo>
                  <a:lnTo>
                    <a:pt x="400" y="163"/>
                  </a:lnTo>
                  <a:lnTo>
                    <a:pt x="407" y="157"/>
                  </a:lnTo>
                  <a:lnTo>
                    <a:pt x="407" y="169"/>
                  </a:lnTo>
                  <a:lnTo>
                    <a:pt x="407" y="163"/>
                  </a:lnTo>
                  <a:lnTo>
                    <a:pt x="407" y="157"/>
                  </a:lnTo>
                  <a:lnTo>
                    <a:pt x="416" y="163"/>
                  </a:lnTo>
                  <a:lnTo>
                    <a:pt x="416" y="169"/>
                  </a:lnTo>
                  <a:lnTo>
                    <a:pt x="416" y="157"/>
                  </a:lnTo>
                  <a:lnTo>
                    <a:pt x="416" y="163"/>
                  </a:lnTo>
                  <a:lnTo>
                    <a:pt x="423" y="169"/>
                  </a:lnTo>
                  <a:lnTo>
                    <a:pt x="423" y="163"/>
                  </a:lnTo>
                  <a:lnTo>
                    <a:pt x="423" y="175"/>
                  </a:lnTo>
                  <a:lnTo>
                    <a:pt x="430" y="175"/>
                  </a:lnTo>
                  <a:lnTo>
                    <a:pt x="430" y="169"/>
                  </a:lnTo>
                  <a:lnTo>
                    <a:pt x="430" y="163"/>
                  </a:lnTo>
                  <a:lnTo>
                    <a:pt x="430" y="169"/>
                  </a:lnTo>
                  <a:lnTo>
                    <a:pt x="430" y="163"/>
                  </a:lnTo>
                  <a:lnTo>
                    <a:pt x="438" y="169"/>
                  </a:lnTo>
                  <a:lnTo>
                    <a:pt x="438" y="163"/>
                  </a:lnTo>
                  <a:lnTo>
                    <a:pt x="438" y="169"/>
                  </a:lnTo>
                  <a:lnTo>
                    <a:pt x="446" y="169"/>
                  </a:lnTo>
                  <a:lnTo>
                    <a:pt x="446" y="175"/>
                  </a:lnTo>
                  <a:lnTo>
                    <a:pt x="446" y="169"/>
                  </a:lnTo>
                  <a:lnTo>
                    <a:pt x="455" y="175"/>
                  </a:lnTo>
                  <a:lnTo>
                    <a:pt x="455" y="169"/>
                  </a:lnTo>
                  <a:lnTo>
                    <a:pt x="461" y="169"/>
                  </a:lnTo>
                  <a:lnTo>
                    <a:pt x="461" y="175"/>
                  </a:lnTo>
                  <a:lnTo>
                    <a:pt x="461" y="169"/>
                  </a:lnTo>
                  <a:lnTo>
                    <a:pt x="461" y="175"/>
                  </a:lnTo>
                  <a:lnTo>
                    <a:pt x="461" y="169"/>
                  </a:lnTo>
                  <a:lnTo>
                    <a:pt x="469" y="169"/>
                  </a:lnTo>
                  <a:lnTo>
                    <a:pt x="469" y="175"/>
                  </a:lnTo>
                  <a:lnTo>
                    <a:pt x="469" y="169"/>
                  </a:lnTo>
                  <a:lnTo>
                    <a:pt x="469" y="175"/>
                  </a:lnTo>
                  <a:lnTo>
                    <a:pt x="477" y="175"/>
                  </a:lnTo>
                  <a:lnTo>
                    <a:pt x="477" y="163"/>
                  </a:lnTo>
                  <a:lnTo>
                    <a:pt x="477" y="169"/>
                  </a:lnTo>
                  <a:lnTo>
                    <a:pt x="477" y="175"/>
                  </a:lnTo>
                  <a:lnTo>
                    <a:pt x="485" y="169"/>
                  </a:lnTo>
                  <a:lnTo>
                    <a:pt x="485" y="175"/>
                  </a:lnTo>
                  <a:lnTo>
                    <a:pt x="485" y="181"/>
                  </a:lnTo>
                  <a:lnTo>
                    <a:pt x="485" y="175"/>
                  </a:lnTo>
                  <a:lnTo>
                    <a:pt x="485" y="169"/>
                  </a:lnTo>
                  <a:lnTo>
                    <a:pt x="493" y="175"/>
                  </a:lnTo>
                  <a:lnTo>
                    <a:pt x="493" y="181"/>
                  </a:lnTo>
                  <a:lnTo>
                    <a:pt x="493" y="169"/>
                  </a:lnTo>
                  <a:lnTo>
                    <a:pt x="493" y="175"/>
                  </a:lnTo>
                  <a:lnTo>
                    <a:pt x="493" y="163"/>
                  </a:lnTo>
                  <a:lnTo>
                    <a:pt x="500" y="169"/>
                  </a:lnTo>
                  <a:lnTo>
                    <a:pt x="500" y="163"/>
                  </a:lnTo>
                  <a:lnTo>
                    <a:pt x="500" y="169"/>
                  </a:lnTo>
                  <a:lnTo>
                    <a:pt x="508" y="181"/>
                  </a:lnTo>
                  <a:lnTo>
                    <a:pt x="508" y="169"/>
                  </a:lnTo>
                  <a:lnTo>
                    <a:pt x="508" y="186"/>
                  </a:lnTo>
                  <a:lnTo>
                    <a:pt x="508" y="175"/>
                  </a:lnTo>
                  <a:lnTo>
                    <a:pt x="515" y="175"/>
                  </a:lnTo>
                  <a:lnTo>
                    <a:pt x="515" y="181"/>
                  </a:lnTo>
                  <a:lnTo>
                    <a:pt x="515" y="175"/>
                  </a:lnTo>
                  <a:lnTo>
                    <a:pt x="523" y="169"/>
                  </a:lnTo>
                  <a:lnTo>
                    <a:pt x="523" y="175"/>
                  </a:lnTo>
                  <a:lnTo>
                    <a:pt x="523" y="169"/>
                  </a:lnTo>
                  <a:lnTo>
                    <a:pt x="523" y="175"/>
                  </a:lnTo>
                  <a:lnTo>
                    <a:pt x="523" y="186"/>
                  </a:lnTo>
                  <a:lnTo>
                    <a:pt x="532" y="175"/>
                  </a:lnTo>
                  <a:lnTo>
                    <a:pt x="532" y="181"/>
                  </a:lnTo>
                  <a:lnTo>
                    <a:pt x="532" y="169"/>
                  </a:lnTo>
                  <a:lnTo>
                    <a:pt x="532" y="181"/>
                  </a:lnTo>
                  <a:lnTo>
                    <a:pt x="539" y="163"/>
                  </a:lnTo>
                  <a:lnTo>
                    <a:pt x="539" y="175"/>
                  </a:lnTo>
                  <a:lnTo>
                    <a:pt x="539" y="169"/>
                  </a:lnTo>
                  <a:lnTo>
                    <a:pt x="539" y="181"/>
                  </a:lnTo>
                  <a:lnTo>
                    <a:pt x="546" y="175"/>
                  </a:lnTo>
                  <a:lnTo>
                    <a:pt x="546" y="169"/>
                  </a:lnTo>
                  <a:lnTo>
                    <a:pt x="546" y="175"/>
                  </a:lnTo>
                  <a:lnTo>
                    <a:pt x="554" y="169"/>
                  </a:lnTo>
                  <a:lnTo>
                    <a:pt x="554" y="175"/>
                  </a:lnTo>
                  <a:lnTo>
                    <a:pt x="554" y="181"/>
                  </a:lnTo>
                  <a:lnTo>
                    <a:pt x="554" y="169"/>
                  </a:lnTo>
                  <a:lnTo>
                    <a:pt x="562" y="175"/>
                  </a:lnTo>
                  <a:lnTo>
                    <a:pt x="562" y="169"/>
                  </a:lnTo>
                  <a:lnTo>
                    <a:pt x="562" y="186"/>
                  </a:lnTo>
                  <a:lnTo>
                    <a:pt x="562" y="181"/>
                  </a:lnTo>
                  <a:lnTo>
                    <a:pt x="562" y="175"/>
                  </a:lnTo>
                  <a:lnTo>
                    <a:pt x="570" y="169"/>
                  </a:lnTo>
                  <a:lnTo>
                    <a:pt x="576" y="175"/>
                  </a:lnTo>
                  <a:lnTo>
                    <a:pt x="576" y="169"/>
                  </a:lnTo>
                  <a:lnTo>
                    <a:pt x="576" y="181"/>
                  </a:lnTo>
                  <a:lnTo>
                    <a:pt x="576" y="175"/>
                  </a:lnTo>
                  <a:lnTo>
                    <a:pt x="585" y="175"/>
                  </a:lnTo>
                  <a:lnTo>
                    <a:pt x="585" y="181"/>
                  </a:lnTo>
                  <a:lnTo>
                    <a:pt x="585" y="175"/>
                  </a:lnTo>
                  <a:lnTo>
                    <a:pt x="593" y="181"/>
                  </a:lnTo>
                  <a:lnTo>
                    <a:pt x="593" y="175"/>
                  </a:lnTo>
                  <a:lnTo>
                    <a:pt x="601" y="186"/>
                  </a:lnTo>
                  <a:lnTo>
                    <a:pt x="601" y="181"/>
                  </a:lnTo>
                  <a:lnTo>
                    <a:pt x="608" y="175"/>
                  </a:lnTo>
                  <a:lnTo>
                    <a:pt x="608" y="181"/>
                  </a:lnTo>
                  <a:lnTo>
                    <a:pt x="608" y="175"/>
                  </a:lnTo>
                  <a:lnTo>
                    <a:pt x="615" y="181"/>
                  </a:lnTo>
                  <a:lnTo>
                    <a:pt x="615" y="169"/>
                  </a:lnTo>
                  <a:lnTo>
                    <a:pt x="615" y="186"/>
                  </a:lnTo>
                  <a:lnTo>
                    <a:pt x="624" y="181"/>
                  </a:lnTo>
                  <a:lnTo>
                    <a:pt x="631" y="181"/>
                  </a:lnTo>
                  <a:lnTo>
                    <a:pt x="631" y="175"/>
                  </a:lnTo>
                  <a:lnTo>
                    <a:pt x="639" y="175"/>
                  </a:lnTo>
                  <a:lnTo>
                    <a:pt x="639" y="181"/>
                  </a:lnTo>
                  <a:lnTo>
                    <a:pt x="639"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9319" name="Group 167"/>
          <p:cNvGrpSpPr>
            <a:grpSpLocks/>
          </p:cNvGrpSpPr>
          <p:nvPr/>
        </p:nvGrpSpPr>
        <p:grpSpPr bwMode="auto">
          <a:xfrm>
            <a:off x="4392613" y="3127375"/>
            <a:ext cx="955675" cy="381000"/>
            <a:chOff x="1513" y="949"/>
            <a:chExt cx="675" cy="190"/>
          </a:xfrm>
        </p:grpSpPr>
        <p:sp>
          <p:nvSpPr>
            <p:cNvPr id="32849" name="Freeform 168"/>
            <p:cNvSpPr>
              <a:spLocks/>
            </p:cNvSpPr>
            <p:nvPr/>
          </p:nvSpPr>
          <p:spPr bwMode="auto">
            <a:xfrm>
              <a:off x="1588" y="952"/>
              <a:ext cx="419" cy="187"/>
            </a:xfrm>
            <a:custGeom>
              <a:avLst/>
              <a:gdLst>
                <a:gd name="T0" fmla="*/ 1 w 601"/>
                <a:gd name="T1" fmla="*/ 0 h 273"/>
                <a:gd name="T2" fmla="*/ 1 w 601"/>
                <a:gd name="T3" fmla="*/ 1 h 273"/>
                <a:gd name="T4" fmla="*/ 1 w 601"/>
                <a:gd name="T5" fmla="*/ 0 h 273"/>
                <a:gd name="T6" fmla="*/ 1 w 601"/>
                <a:gd name="T7" fmla="*/ 1 h 273"/>
                <a:gd name="T8" fmla="*/ 1 w 601"/>
                <a:gd name="T9" fmla="*/ 1 h 273"/>
                <a:gd name="T10" fmla="*/ 1 w 601"/>
                <a:gd name="T11" fmla="*/ 1 h 273"/>
                <a:gd name="T12" fmla="*/ 1 w 601"/>
                <a:gd name="T13" fmla="*/ 1 h 273"/>
                <a:gd name="T14" fmla="*/ 1 w 601"/>
                <a:gd name="T15" fmla="*/ 1 h 273"/>
                <a:gd name="T16" fmla="*/ 1 w 601"/>
                <a:gd name="T17" fmla="*/ 1 h 273"/>
                <a:gd name="T18" fmla="*/ 1 w 601"/>
                <a:gd name="T19" fmla="*/ 1 h 273"/>
                <a:gd name="T20" fmla="*/ 1 w 601"/>
                <a:gd name="T21" fmla="*/ 1 h 273"/>
                <a:gd name="T22" fmla="*/ 1 w 601"/>
                <a:gd name="T23" fmla="*/ 1 h 273"/>
                <a:gd name="T24" fmla="*/ 1 w 601"/>
                <a:gd name="T25" fmla="*/ 1 h 273"/>
                <a:gd name="T26" fmla="*/ 2 w 601"/>
                <a:gd name="T27" fmla="*/ 2 h 273"/>
                <a:gd name="T28" fmla="*/ 2 w 601"/>
                <a:gd name="T29" fmla="*/ 2 h 273"/>
                <a:gd name="T30" fmla="*/ 2 w 601"/>
                <a:gd name="T31" fmla="*/ 2 h 273"/>
                <a:gd name="T32" fmla="*/ 2 w 601"/>
                <a:gd name="T33" fmla="*/ 2 h 273"/>
                <a:gd name="T34" fmla="*/ 2 w 601"/>
                <a:gd name="T35" fmla="*/ 2 h 273"/>
                <a:gd name="T36" fmla="*/ 2 w 601"/>
                <a:gd name="T37" fmla="*/ 2 h 273"/>
                <a:gd name="T38" fmla="*/ 3 w 601"/>
                <a:gd name="T39" fmla="*/ 2 h 273"/>
                <a:gd name="T40" fmla="*/ 3 w 601"/>
                <a:gd name="T41" fmla="*/ 2 h 273"/>
                <a:gd name="T42" fmla="*/ 3 w 601"/>
                <a:gd name="T43" fmla="*/ 2 h 273"/>
                <a:gd name="T44" fmla="*/ 3 w 601"/>
                <a:gd name="T45" fmla="*/ 2 h 273"/>
                <a:gd name="T46" fmla="*/ 3 w 601"/>
                <a:gd name="T47" fmla="*/ 2 h 273"/>
                <a:gd name="T48" fmla="*/ 3 w 601"/>
                <a:gd name="T49" fmla="*/ 2 h 273"/>
                <a:gd name="T50" fmla="*/ 3 w 601"/>
                <a:gd name="T51" fmla="*/ 2 h 273"/>
                <a:gd name="T52" fmla="*/ 3 w 601"/>
                <a:gd name="T53" fmla="*/ 2 h 273"/>
                <a:gd name="T54" fmla="*/ 3 w 601"/>
                <a:gd name="T55" fmla="*/ 2 h 273"/>
                <a:gd name="T56" fmla="*/ 4 w 601"/>
                <a:gd name="T57" fmla="*/ 2 h 273"/>
                <a:gd name="T58" fmla="*/ 4 w 601"/>
                <a:gd name="T59" fmla="*/ 2 h 273"/>
                <a:gd name="T60" fmla="*/ 4 w 601"/>
                <a:gd name="T61" fmla="*/ 2 h 273"/>
                <a:gd name="T62" fmla="*/ 4 w 601"/>
                <a:gd name="T63" fmla="*/ 2 h 273"/>
                <a:gd name="T64" fmla="*/ 4 w 601"/>
                <a:gd name="T65" fmla="*/ 2 h 273"/>
                <a:gd name="T66" fmla="*/ 4 w 601"/>
                <a:gd name="T67" fmla="*/ 2 h 273"/>
                <a:gd name="T68" fmla="*/ 5 w 601"/>
                <a:gd name="T69" fmla="*/ 2 h 273"/>
                <a:gd name="T70" fmla="*/ 5 w 601"/>
                <a:gd name="T71" fmla="*/ 2 h 273"/>
                <a:gd name="T72" fmla="*/ 5 w 601"/>
                <a:gd name="T73" fmla="*/ 2 h 273"/>
                <a:gd name="T74" fmla="*/ 5 w 601"/>
                <a:gd name="T75" fmla="*/ 2 h 273"/>
                <a:gd name="T76" fmla="*/ 5 w 601"/>
                <a:gd name="T77" fmla="*/ 2 h 273"/>
                <a:gd name="T78" fmla="*/ 5 w 601"/>
                <a:gd name="T79" fmla="*/ 2 h 273"/>
                <a:gd name="T80" fmla="*/ 6 w 601"/>
                <a:gd name="T81" fmla="*/ 2 h 273"/>
                <a:gd name="T82" fmla="*/ 6 w 601"/>
                <a:gd name="T83" fmla="*/ 2 h 273"/>
                <a:gd name="T84" fmla="*/ 6 w 601"/>
                <a:gd name="T85" fmla="*/ 2 h 273"/>
                <a:gd name="T86" fmla="*/ 6 w 601"/>
                <a:gd name="T87" fmla="*/ 2 h 273"/>
                <a:gd name="T88" fmla="*/ 6 w 601"/>
                <a:gd name="T89" fmla="*/ 2 h 273"/>
                <a:gd name="T90" fmla="*/ 6 w 601"/>
                <a:gd name="T91" fmla="*/ 2 h 273"/>
                <a:gd name="T92" fmla="*/ 6 w 601"/>
                <a:gd name="T93" fmla="*/ 2 h 273"/>
                <a:gd name="T94" fmla="*/ 6 w 601"/>
                <a:gd name="T95" fmla="*/ 2 h 273"/>
                <a:gd name="T96" fmla="*/ 6 w 601"/>
                <a:gd name="T97" fmla="*/ 2 h 273"/>
                <a:gd name="T98" fmla="*/ 6 w 601"/>
                <a:gd name="T99" fmla="*/ 2 h 273"/>
                <a:gd name="T100" fmla="*/ 7 w 601"/>
                <a:gd name="T101" fmla="*/ 2 h 273"/>
                <a:gd name="T102" fmla="*/ 7 w 601"/>
                <a:gd name="T103" fmla="*/ 2 h 273"/>
                <a:gd name="T104" fmla="*/ 7 w 601"/>
                <a:gd name="T105" fmla="*/ 2 h 273"/>
                <a:gd name="T106" fmla="*/ 7 w 601"/>
                <a:gd name="T107" fmla="*/ 2 h 273"/>
                <a:gd name="T108" fmla="*/ 7 w 601"/>
                <a:gd name="T109" fmla="*/ 2 h 273"/>
                <a:gd name="T110" fmla="*/ 7 w 601"/>
                <a:gd name="T111" fmla="*/ 2 h 273"/>
                <a:gd name="T112" fmla="*/ 7 w 601"/>
                <a:gd name="T113" fmla="*/ 2 h 273"/>
                <a:gd name="T114" fmla="*/ 7 w 601"/>
                <a:gd name="T115" fmla="*/ 2 h 273"/>
                <a:gd name="T116" fmla="*/ 8 w 601"/>
                <a:gd name="T117" fmla="*/ 2 h 273"/>
                <a:gd name="T118" fmla="*/ 8 w 601"/>
                <a:gd name="T119" fmla="*/ 1 h 273"/>
                <a:gd name="T120" fmla="*/ 8 w 601"/>
                <a:gd name="T121" fmla="*/ 1 h 2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01" h="273">
                  <a:moveTo>
                    <a:pt x="0" y="7"/>
                  </a:moveTo>
                  <a:lnTo>
                    <a:pt x="0" y="14"/>
                  </a:lnTo>
                  <a:lnTo>
                    <a:pt x="4" y="7"/>
                  </a:lnTo>
                  <a:lnTo>
                    <a:pt x="4" y="14"/>
                  </a:lnTo>
                  <a:lnTo>
                    <a:pt x="9" y="14"/>
                  </a:lnTo>
                  <a:lnTo>
                    <a:pt x="9" y="7"/>
                  </a:lnTo>
                  <a:lnTo>
                    <a:pt x="13" y="7"/>
                  </a:lnTo>
                  <a:lnTo>
                    <a:pt x="13" y="14"/>
                  </a:lnTo>
                  <a:lnTo>
                    <a:pt x="13" y="0"/>
                  </a:lnTo>
                  <a:lnTo>
                    <a:pt x="13" y="14"/>
                  </a:lnTo>
                  <a:lnTo>
                    <a:pt x="17" y="7"/>
                  </a:lnTo>
                  <a:lnTo>
                    <a:pt x="17" y="14"/>
                  </a:lnTo>
                  <a:lnTo>
                    <a:pt x="17" y="0"/>
                  </a:lnTo>
                  <a:lnTo>
                    <a:pt x="22" y="14"/>
                  </a:lnTo>
                  <a:lnTo>
                    <a:pt x="22" y="0"/>
                  </a:lnTo>
                  <a:lnTo>
                    <a:pt x="22" y="7"/>
                  </a:lnTo>
                  <a:lnTo>
                    <a:pt x="26" y="7"/>
                  </a:lnTo>
                  <a:lnTo>
                    <a:pt x="26" y="0"/>
                  </a:lnTo>
                  <a:lnTo>
                    <a:pt x="26" y="14"/>
                  </a:lnTo>
                  <a:lnTo>
                    <a:pt x="26" y="0"/>
                  </a:lnTo>
                  <a:lnTo>
                    <a:pt x="31" y="0"/>
                  </a:lnTo>
                  <a:lnTo>
                    <a:pt x="31" y="7"/>
                  </a:lnTo>
                  <a:lnTo>
                    <a:pt x="31" y="0"/>
                  </a:lnTo>
                  <a:lnTo>
                    <a:pt x="35" y="7"/>
                  </a:lnTo>
                  <a:lnTo>
                    <a:pt x="35" y="0"/>
                  </a:lnTo>
                  <a:lnTo>
                    <a:pt x="35" y="14"/>
                  </a:lnTo>
                  <a:lnTo>
                    <a:pt x="40" y="0"/>
                  </a:lnTo>
                  <a:lnTo>
                    <a:pt x="40" y="14"/>
                  </a:lnTo>
                  <a:lnTo>
                    <a:pt x="40" y="0"/>
                  </a:lnTo>
                  <a:lnTo>
                    <a:pt x="40" y="7"/>
                  </a:lnTo>
                  <a:lnTo>
                    <a:pt x="44" y="14"/>
                  </a:lnTo>
                  <a:lnTo>
                    <a:pt x="44" y="7"/>
                  </a:lnTo>
                  <a:lnTo>
                    <a:pt x="44" y="14"/>
                  </a:lnTo>
                  <a:lnTo>
                    <a:pt x="44" y="7"/>
                  </a:lnTo>
                  <a:lnTo>
                    <a:pt x="49" y="14"/>
                  </a:lnTo>
                  <a:lnTo>
                    <a:pt x="49" y="7"/>
                  </a:lnTo>
                  <a:lnTo>
                    <a:pt x="53" y="7"/>
                  </a:lnTo>
                  <a:lnTo>
                    <a:pt x="53" y="14"/>
                  </a:lnTo>
                  <a:lnTo>
                    <a:pt x="58" y="14"/>
                  </a:lnTo>
                  <a:lnTo>
                    <a:pt x="62" y="14"/>
                  </a:lnTo>
                  <a:lnTo>
                    <a:pt x="66" y="14"/>
                  </a:lnTo>
                  <a:lnTo>
                    <a:pt x="66" y="7"/>
                  </a:lnTo>
                  <a:lnTo>
                    <a:pt x="66" y="14"/>
                  </a:lnTo>
                  <a:lnTo>
                    <a:pt x="71" y="14"/>
                  </a:lnTo>
                  <a:lnTo>
                    <a:pt x="71" y="7"/>
                  </a:lnTo>
                  <a:lnTo>
                    <a:pt x="75" y="14"/>
                  </a:lnTo>
                  <a:lnTo>
                    <a:pt x="80" y="7"/>
                  </a:lnTo>
                  <a:lnTo>
                    <a:pt x="80" y="14"/>
                  </a:lnTo>
                  <a:lnTo>
                    <a:pt x="80" y="7"/>
                  </a:lnTo>
                  <a:lnTo>
                    <a:pt x="80" y="14"/>
                  </a:lnTo>
                  <a:lnTo>
                    <a:pt x="84" y="14"/>
                  </a:lnTo>
                  <a:lnTo>
                    <a:pt x="84" y="28"/>
                  </a:lnTo>
                  <a:lnTo>
                    <a:pt x="84" y="14"/>
                  </a:lnTo>
                  <a:lnTo>
                    <a:pt x="89" y="14"/>
                  </a:lnTo>
                  <a:lnTo>
                    <a:pt x="93" y="14"/>
                  </a:lnTo>
                  <a:lnTo>
                    <a:pt x="98" y="7"/>
                  </a:lnTo>
                  <a:lnTo>
                    <a:pt x="98" y="14"/>
                  </a:lnTo>
                  <a:lnTo>
                    <a:pt x="98" y="7"/>
                  </a:lnTo>
                  <a:lnTo>
                    <a:pt x="102" y="14"/>
                  </a:lnTo>
                  <a:lnTo>
                    <a:pt x="107" y="14"/>
                  </a:lnTo>
                  <a:lnTo>
                    <a:pt x="107" y="7"/>
                  </a:lnTo>
                  <a:lnTo>
                    <a:pt x="111" y="14"/>
                  </a:lnTo>
                  <a:lnTo>
                    <a:pt x="115" y="14"/>
                  </a:lnTo>
                  <a:lnTo>
                    <a:pt x="120" y="14"/>
                  </a:lnTo>
                  <a:lnTo>
                    <a:pt x="120" y="28"/>
                  </a:lnTo>
                  <a:lnTo>
                    <a:pt x="120" y="14"/>
                  </a:lnTo>
                  <a:lnTo>
                    <a:pt x="120" y="28"/>
                  </a:lnTo>
                  <a:lnTo>
                    <a:pt x="120" y="14"/>
                  </a:lnTo>
                  <a:lnTo>
                    <a:pt x="124" y="14"/>
                  </a:lnTo>
                  <a:lnTo>
                    <a:pt x="124" y="28"/>
                  </a:lnTo>
                  <a:lnTo>
                    <a:pt x="129" y="43"/>
                  </a:lnTo>
                  <a:lnTo>
                    <a:pt x="129" y="50"/>
                  </a:lnTo>
                  <a:lnTo>
                    <a:pt x="129" y="72"/>
                  </a:lnTo>
                  <a:lnTo>
                    <a:pt x="129" y="86"/>
                  </a:lnTo>
                  <a:lnTo>
                    <a:pt x="129" y="100"/>
                  </a:lnTo>
                  <a:lnTo>
                    <a:pt x="133" y="122"/>
                  </a:lnTo>
                  <a:lnTo>
                    <a:pt x="133" y="136"/>
                  </a:lnTo>
                  <a:lnTo>
                    <a:pt x="133" y="158"/>
                  </a:lnTo>
                  <a:lnTo>
                    <a:pt x="133" y="172"/>
                  </a:lnTo>
                  <a:lnTo>
                    <a:pt x="133" y="165"/>
                  </a:lnTo>
                  <a:lnTo>
                    <a:pt x="138" y="201"/>
                  </a:lnTo>
                  <a:lnTo>
                    <a:pt x="138" y="215"/>
                  </a:lnTo>
                  <a:lnTo>
                    <a:pt x="138" y="230"/>
                  </a:lnTo>
                  <a:lnTo>
                    <a:pt x="142" y="230"/>
                  </a:lnTo>
                  <a:lnTo>
                    <a:pt x="142" y="244"/>
                  </a:lnTo>
                  <a:lnTo>
                    <a:pt x="142" y="251"/>
                  </a:lnTo>
                  <a:lnTo>
                    <a:pt x="147" y="244"/>
                  </a:lnTo>
                  <a:lnTo>
                    <a:pt x="147" y="251"/>
                  </a:lnTo>
                  <a:lnTo>
                    <a:pt x="147" y="259"/>
                  </a:lnTo>
                  <a:lnTo>
                    <a:pt x="147" y="244"/>
                  </a:lnTo>
                  <a:lnTo>
                    <a:pt x="151" y="259"/>
                  </a:lnTo>
                  <a:lnTo>
                    <a:pt x="151" y="251"/>
                  </a:lnTo>
                  <a:lnTo>
                    <a:pt x="151" y="259"/>
                  </a:lnTo>
                  <a:lnTo>
                    <a:pt x="156" y="259"/>
                  </a:lnTo>
                  <a:lnTo>
                    <a:pt x="156" y="266"/>
                  </a:lnTo>
                  <a:lnTo>
                    <a:pt x="156" y="259"/>
                  </a:lnTo>
                  <a:lnTo>
                    <a:pt x="160" y="259"/>
                  </a:lnTo>
                  <a:lnTo>
                    <a:pt x="160" y="266"/>
                  </a:lnTo>
                  <a:lnTo>
                    <a:pt x="164" y="259"/>
                  </a:lnTo>
                  <a:lnTo>
                    <a:pt x="164" y="266"/>
                  </a:lnTo>
                  <a:lnTo>
                    <a:pt x="164" y="259"/>
                  </a:lnTo>
                  <a:lnTo>
                    <a:pt x="164" y="266"/>
                  </a:lnTo>
                  <a:lnTo>
                    <a:pt x="169" y="259"/>
                  </a:lnTo>
                  <a:lnTo>
                    <a:pt x="169" y="266"/>
                  </a:lnTo>
                  <a:lnTo>
                    <a:pt x="169" y="273"/>
                  </a:lnTo>
                  <a:lnTo>
                    <a:pt x="169" y="259"/>
                  </a:lnTo>
                  <a:lnTo>
                    <a:pt x="169" y="273"/>
                  </a:lnTo>
                  <a:lnTo>
                    <a:pt x="173" y="259"/>
                  </a:lnTo>
                  <a:lnTo>
                    <a:pt x="173" y="266"/>
                  </a:lnTo>
                  <a:lnTo>
                    <a:pt x="173" y="259"/>
                  </a:lnTo>
                  <a:lnTo>
                    <a:pt x="178" y="266"/>
                  </a:lnTo>
                  <a:lnTo>
                    <a:pt x="178" y="259"/>
                  </a:lnTo>
                  <a:lnTo>
                    <a:pt x="178" y="266"/>
                  </a:lnTo>
                  <a:lnTo>
                    <a:pt x="178" y="259"/>
                  </a:lnTo>
                  <a:lnTo>
                    <a:pt x="182" y="259"/>
                  </a:lnTo>
                  <a:lnTo>
                    <a:pt x="182" y="266"/>
                  </a:lnTo>
                  <a:lnTo>
                    <a:pt x="182" y="259"/>
                  </a:lnTo>
                  <a:lnTo>
                    <a:pt x="187" y="273"/>
                  </a:lnTo>
                  <a:lnTo>
                    <a:pt x="187" y="259"/>
                  </a:lnTo>
                  <a:lnTo>
                    <a:pt x="191" y="259"/>
                  </a:lnTo>
                  <a:lnTo>
                    <a:pt x="196" y="259"/>
                  </a:lnTo>
                  <a:lnTo>
                    <a:pt x="196" y="266"/>
                  </a:lnTo>
                  <a:lnTo>
                    <a:pt x="196" y="259"/>
                  </a:lnTo>
                  <a:lnTo>
                    <a:pt x="196" y="266"/>
                  </a:lnTo>
                  <a:lnTo>
                    <a:pt x="196" y="259"/>
                  </a:lnTo>
                  <a:lnTo>
                    <a:pt x="200" y="259"/>
                  </a:lnTo>
                  <a:lnTo>
                    <a:pt x="205" y="259"/>
                  </a:lnTo>
                  <a:lnTo>
                    <a:pt x="209" y="251"/>
                  </a:lnTo>
                  <a:lnTo>
                    <a:pt x="209" y="259"/>
                  </a:lnTo>
                  <a:lnTo>
                    <a:pt x="213" y="259"/>
                  </a:lnTo>
                  <a:lnTo>
                    <a:pt x="213" y="266"/>
                  </a:lnTo>
                  <a:lnTo>
                    <a:pt x="213" y="244"/>
                  </a:lnTo>
                  <a:lnTo>
                    <a:pt x="213" y="251"/>
                  </a:lnTo>
                  <a:lnTo>
                    <a:pt x="218" y="259"/>
                  </a:lnTo>
                  <a:lnTo>
                    <a:pt x="218" y="251"/>
                  </a:lnTo>
                  <a:lnTo>
                    <a:pt x="218" y="266"/>
                  </a:lnTo>
                  <a:lnTo>
                    <a:pt x="218" y="259"/>
                  </a:lnTo>
                  <a:lnTo>
                    <a:pt x="222" y="259"/>
                  </a:lnTo>
                  <a:lnTo>
                    <a:pt x="222" y="251"/>
                  </a:lnTo>
                  <a:lnTo>
                    <a:pt x="222" y="259"/>
                  </a:lnTo>
                  <a:lnTo>
                    <a:pt x="227" y="259"/>
                  </a:lnTo>
                  <a:lnTo>
                    <a:pt x="227" y="251"/>
                  </a:lnTo>
                  <a:lnTo>
                    <a:pt x="227" y="244"/>
                  </a:lnTo>
                  <a:lnTo>
                    <a:pt x="231" y="244"/>
                  </a:lnTo>
                  <a:lnTo>
                    <a:pt x="231" y="251"/>
                  </a:lnTo>
                  <a:lnTo>
                    <a:pt x="231" y="244"/>
                  </a:lnTo>
                  <a:lnTo>
                    <a:pt x="231" y="259"/>
                  </a:lnTo>
                  <a:lnTo>
                    <a:pt x="236" y="251"/>
                  </a:lnTo>
                  <a:lnTo>
                    <a:pt x="236" y="244"/>
                  </a:lnTo>
                  <a:lnTo>
                    <a:pt x="236" y="251"/>
                  </a:lnTo>
                  <a:lnTo>
                    <a:pt x="240" y="251"/>
                  </a:lnTo>
                  <a:lnTo>
                    <a:pt x="240" y="259"/>
                  </a:lnTo>
                  <a:lnTo>
                    <a:pt x="245" y="251"/>
                  </a:lnTo>
                  <a:lnTo>
                    <a:pt x="245" y="259"/>
                  </a:lnTo>
                  <a:lnTo>
                    <a:pt x="245" y="251"/>
                  </a:lnTo>
                  <a:lnTo>
                    <a:pt x="249" y="251"/>
                  </a:lnTo>
                  <a:lnTo>
                    <a:pt x="249" y="244"/>
                  </a:lnTo>
                  <a:lnTo>
                    <a:pt x="254" y="251"/>
                  </a:lnTo>
                  <a:lnTo>
                    <a:pt x="254" y="244"/>
                  </a:lnTo>
                  <a:lnTo>
                    <a:pt x="254" y="251"/>
                  </a:lnTo>
                  <a:lnTo>
                    <a:pt x="254" y="237"/>
                  </a:lnTo>
                  <a:lnTo>
                    <a:pt x="258" y="251"/>
                  </a:lnTo>
                  <a:lnTo>
                    <a:pt x="258" y="237"/>
                  </a:lnTo>
                  <a:lnTo>
                    <a:pt x="258" y="251"/>
                  </a:lnTo>
                  <a:lnTo>
                    <a:pt x="262" y="251"/>
                  </a:lnTo>
                  <a:lnTo>
                    <a:pt x="262" y="244"/>
                  </a:lnTo>
                  <a:lnTo>
                    <a:pt x="267" y="230"/>
                  </a:lnTo>
                  <a:lnTo>
                    <a:pt x="267" y="237"/>
                  </a:lnTo>
                  <a:lnTo>
                    <a:pt x="267" y="244"/>
                  </a:lnTo>
                  <a:lnTo>
                    <a:pt x="267" y="237"/>
                  </a:lnTo>
                  <a:lnTo>
                    <a:pt x="271" y="237"/>
                  </a:lnTo>
                  <a:lnTo>
                    <a:pt x="271" y="244"/>
                  </a:lnTo>
                  <a:lnTo>
                    <a:pt x="271" y="237"/>
                  </a:lnTo>
                  <a:lnTo>
                    <a:pt x="276" y="244"/>
                  </a:lnTo>
                  <a:lnTo>
                    <a:pt x="276" y="237"/>
                  </a:lnTo>
                  <a:lnTo>
                    <a:pt x="276" y="244"/>
                  </a:lnTo>
                  <a:lnTo>
                    <a:pt x="280" y="237"/>
                  </a:lnTo>
                  <a:lnTo>
                    <a:pt x="280" y="244"/>
                  </a:lnTo>
                  <a:lnTo>
                    <a:pt x="280" y="237"/>
                  </a:lnTo>
                  <a:lnTo>
                    <a:pt x="280" y="244"/>
                  </a:lnTo>
                  <a:lnTo>
                    <a:pt x="285" y="237"/>
                  </a:lnTo>
                  <a:lnTo>
                    <a:pt x="285" y="244"/>
                  </a:lnTo>
                  <a:lnTo>
                    <a:pt x="285" y="230"/>
                  </a:lnTo>
                  <a:lnTo>
                    <a:pt x="289" y="244"/>
                  </a:lnTo>
                  <a:lnTo>
                    <a:pt x="289" y="237"/>
                  </a:lnTo>
                  <a:lnTo>
                    <a:pt x="289" y="230"/>
                  </a:lnTo>
                  <a:lnTo>
                    <a:pt x="294" y="244"/>
                  </a:lnTo>
                  <a:lnTo>
                    <a:pt x="294" y="237"/>
                  </a:lnTo>
                  <a:lnTo>
                    <a:pt x="294" y="244"/>
                  </a:lnTo>
                  <a:lnTo>
                    <a:pt x="294" y="237"/>
                  </a:lnTo>
                  <a:lnTo>
                    <a:pt x="298" y="244"/>
                  </a:lnTo>
                  <a:lnTo>
                    <a:pt x="298" y="230"/>
                  </a:lnTo>
                  <a:lnTo>
                    <a:pt x="303" y="230"/>
                  </a:lnTo>
                  <a:lnTo>
                    <a:pt x="303" y="237"/>
                  </a:lnTo>
                  <a:lnTo>
                    <a:pt x="303" y="244"/>
                  </a:lnTo>
                  <a:lnTo>
                    <a:pt x="307" y="230"/>
                  </a:lnTo>
                  <a:lnTo>
                    <a:pt x="307" y="223"/>
                  </a:lnTo>
                  <a:lnTo>
                    <a:pt x="307" y="230"/>
                  </a:lnTo>
                  <a:lnTo>
                    <a:pt x="307" y="223"/>
                  </a:lnTo>
                  <a:lnTo>
                    <a:pt x="311" y="223"/>
                  </a:lnTo>
                  <a:lnTo>
                    <a:pt x="311" y="215"/>
                  </a:lnTo>
                  <a:lnTo>
                    <a:pt x="311" y="230"/>
                  </a:lnTo>
                  <a:lnTo>
                    <a:pt x="311" y="215"/>
                  </a:lnTo>
                  <a:lnTo>
                    <a:pt x="311" y="230"/>
                  </a:lnTo>
                  <a:lnTo>
                    <a:pt x="316" y="223"/>
                  </a:lnTo>
                  <a:lnTo>
                    <a:pt x="320" y="223"/>
                  </a:lnTo>
                  <a:lnTo>
                    <a:pt x="320" y="230"/>
                  </a:lnTo>
                  <a:lnTo>
                    <a:pt x="320" y="223"/>
                  </a:lnTo>
                  <a:lnTo>
                    <a:pt x="325" y="215"/>
                  </a:lnTo>
                  <a:lnTo>
                    <a:pt x="325" y="223"/>
                  </a:lnTo>
                  <a:lnTo>
                    <a:pt x="325" y="230"/>
                  </a:lnTo>
                  <a:lnTo>
                    <a:pt x="329" y="223"/>
                  </a:lnTo>
                  <a:lnTo>
                    <a:pt x="329" y="230"/>
                  </a:lnTo>
                  <a:lnTo>
                    <a:pt x="329" y="223"/>
                  </a:lnTo>
                  <a:lnTo>
                    <a:pt x="334" y="230"/>
                  </a:lnTo>
                  <a:lnTo>
                    <a:pt x="334" y="223"/>
                  </a:lnTo>
                  <a:lnTo>
                    <a:pt x="338" y="230"/>
                  </a:lnTo>
                  <a:lnTo>
                    <a:pt x="338" y="215"/>
                  </a:lnTo>
                  <a:lnTo>
                    <a:pt x="343" y="215"/>
                  </a:lnTo>
                  <a:lnTo>
                    <a:pt x="343" y="223"/>
                  </a:lnTo>
                  <a:lnTo>
                    <a:pt x="343" y="215"/>
                  </a:lnTo>
                  <a:lnTo>
                    <a:pt x="343" y="223"/>
                  </a:lnTo>
                  <a:lnTo>
                    <a:pt x="347" y="215"/>
                  </a:lnTo>
                  <a:lnTo>
                    <a:pt x="347" y="237"/>
                  </a:lnTo>
                  <a:lnTo>
                    <a:pt x="347" y="223"/>
                  </a:lnTo>
                  <a:lnTo>
                    <a:pt x="347" y="215"/>
                  </a:lnTo>
                  <a:lnTo>
                    <a:pt x="352" y="215"/>
                  </a:lnTo>
                  <a:lnTo>
                    <a:pt x="352" y="223"/>
                  </a:lnTo>
                  <a:lnTo>
                    <a:pt x="352" y="215"/>
                  </a:lnTo>
                  <a:lnTo>
                    <a:pt x="356" y="230"/>
                  </a:lnTo>
                  <a:lnTo>
                    <a:pt x="356" y="223"/>
                  </a:lnTo>
                  <a:lnTo>
                    <a:pt x="356" y="215"/>
                  </a:lnTo>
                  <a:lnTo>
                    <a:pt x="360" y="215"/>
                  </a:lnTo>
                  <a:lnTo>
                    <a:pt x="360" y="223"/>
                  </a:lnTo>
                  <a:lnTo>
                    <a:pt x="360" y="215"/>
                  </a:lnTo>
                  <a:lnTo>
                    <a:pt x="365" y="215"/>
                  </a:lnTo>
                  <a:lnTo>
                    <a:pt x="365" y="223"/>
                  </a:lnTo>
                  <a:lnTo>
                    <a:pt x="365" y="215"/>
                  </a:lnTo>
                  <a:lnTo>
                    <a:pt x="369" y="215"/>
                  </a:lnTo>
                  <a:lnTo>
                    <a:pt x="374" y="215"/>
                  </a:lnTo>
                  <a:lnTo>
                    <a:pt x="374" y="201"/>
                  </a:lnTo>
                  <a:lnTo>
                    <a:pt x="374" y="215"/>
                  </a:lnTo>
                  <a:lnTo>
                    <a:pt x="378" y="215"/>
                  </a:lnTo>
                  <a:lnTo>
                    <a:pt x="378" y="201"/>
                  </a:lnTo>
                  <a:lnTo>
                    <a:pt x="378" y="215"/>
                  </a:lnTo>
                  <a:lnTo>
                    <a:pt x="383" y="215"/>
                  </a:lnTo>
                  <a:lnTo>
                    <a:pt x="383" y="201"/>
                  </a:lnTo>
                  <a:lnTo>
                    <a:pt x="383" y="215"/>
                  </a:lnTo>
                  <a:lnTo>
                    <a:pt x="383" y="201"/>
                  </a:lnTo>
                  <a:lnTo>
                    <a:pt x="387" y="215"/>
                  </a:lnTo>
                  <a:lnTo>
                    <a:pt x="392" y="215"/>
                  </a:lnTo>
                  <a:lnTo>
                    <a:pt x="396" y="201"/>
                  </a:lnTo>
                  <a:lnTo>
                    <a:pt x="396" y="215"/>
                  </a:lnTo>
                  <a:lnTo>
                    <a:pt x="396" y="201"/>
                  </a:lnTo>
                  <a:lnTo>
                    <a:pt x="401" y="201"/>
                  </a:lnTo>
                  <a:lnTo>
                    <a:pt x="401" y="215"/>
                  </a:lnTo>
                  <a:lnTo>
                    <a:pt x="401" y="201"/>
                  </a:lnTo>
                  <a:lnTo>
                    <a:pt x="401" y="215"/>
                  </a:lnTo>
                  <a:lnTo>
                    <a:pt x="405" y="201"/>
                  </a:lnTo>
                  <a:lnTo>
                    <a:pt x="405" y="215"/>
                  </a:lnTo>
                  <a:lnTo>
                    <a:pt x="405" y="201"/>
                  </a:lnTo>
                  <a:lnTo>
                    <a:pt x="409" y="194"/>
                  </a:lnTo>
                  <a:lnTo>
                    <a:pt x="409" y="215"/>
                  </a:lnTo>
                  <a:lnTo>
                    <a:pt x="409" y="201"/>
                  </a:lnTo>
                  <a:lnTo>
                    <a:pt x="409" y="215"/>
                  </a:lnTo>
                  <a:lnTo>
                    <a:pt x="414" y="201"/>
                  </a:lnTo>
                  <a:lnTo>
                    <a:pt x="414" y="215"/>
                  </a:lnTo>
                  <a:lnTo>
                    <a:pt x="414" y="201"/>
                  </a:lnTo>
                  <a:lnTo>
                    <a:pt x="418" y="201"/>
                  </a:lnTo>
                  <a:lnTo>
                    <a:pt x="418" y="215"/>
                  </a:lnTo>
                  <a:lnTo>
                    <a:pt x="418" y="201"/>
                  </a:lnTo>
                  <a:lnTo>
                    <a:pt x="418" y="215"/>
                  </a:lnTo>
                  <a:lnTo>
                    <a:pt x="418" y="201"/>
                  </a:lnTo>
                  <a:lnTo>
                    <a:pt x="423" y="201"/>
                  </a:lnTo>
                  <a:lnTo>
                    <a:pt x="427" y="201"/>
                  </a:lnTo>
                  <a:lnTo>
                    <a:pt x="432" y="201"/>
                  </a:lnTo>
                  <a:lnTo>
                    <a:pt x="436" y="201"/>
                  </a:lnTo>
                  <a:lnTo>
                    <a:pt x="436" y="215"/>
                  </a:lnTo>
                  <a:lnTo>
                    <a:pt x="436" y="201"/>
                  </a:lnTo>
                  <a:lnTo>
                    <a:pt x="441" y="215"/>
                  </a:lnTo>
                  <a:lnTo>
                    <a:pt x="441" y="201"/>
                  </a:lnTo>
                  <a:lnTo>
                    <a:pt x="445" y="201"/>
                  </a:lnTo>
                  <a:lnTo>
                    <a:pt x="445" y="187"/>
                  </a:lnTo>
                  <a:lnTo>
                    <a:pt x="445" y="201"/>
                  </a:lnTo>
                  <a:lnTo>
                    <a:pt x="445" y="194"/>
                  </a:lnTo>
                  <a:lnTo>
                    <a:pt x="450" y="201"/>
                  </a:lnTo>
                  <a:lnTo>
                    <a:pt x="450" y="215"/>
                  </a:lnTo>
                  <a:lnTo>
                    <a:pt x="450" y="201"/>
                  </a:lnTo>
                  <a:lnTo>
                    <a:pt x="454" y="201"/>
                  </a:lnTo>
                  <a:lnTo>
                    <a:pt x="454" y="194"/>
                  </a:lnTo>
                  <a:lnTo>
                    <a:pt x="454" y="201"/>
                  </a:lnTo>
                  <a:lnTo>
                    <a:pt x="458" y="201"/>
                  </a:lnTo>
                  <a:lnTo>
                    <a:pt x="458" y="194"/>
                  </a:lnTo>
                  <a:lnTo>
                    <a:pt x="458" y="201"/>
                  </a:lnTo>
                  <a:lnTo>
                    <a:pt x="463" y="201"/>
                  </a:lnTo>
                  <a:lnTo>
                    <a:pt x="463" y="194"/>
                  </a:lnTo>
                  <a:lnTo>
                    <a:pt x="463" y="201"/>
                  </a:lnTo>
                  <a:lnTo>
                    <a:pt x="467" y="194"/>
                  </a:lnTo>
                  <a:lnTo>
                    <a:pt x="467" y="201"/>
                  </a:lnTo>
                  <a:lnTo>
                    <a:pt x="467" y="194"/>
                  </a:lnTo>
                  <a:lnTo>
                    <a:pt x="467" y="201"/>
                  </a:lnTo>
                  <a:lnTo>
                    <a:pt x="472" y="194"/>
                  </a:lnTo>
                  <a:lnTo>
                    <a:pt x="472" y="201"/>
                  </a:lnTo>
                  <a:lnTo>
                    <a:pt x="472" y="194"/>
                  </a:lnTo>
                  <a:lnTo>
                    <a:pt x="472" y="201"/>
                  </a:lnTo>
                  <a:lnTo>
                    <a:pt x="472" y="194"/>
                  </a:lnTo>
                  <a:lnTo>
                    <a:pt x="476" y="201"/>
                  </a:lnTo>
                  <a:lnTo>
                    <a:pt x="476" y="194"/>
                  </a:lnTo>
                  <a:lnTo>
                    <a:pt x="476" y="201"/>
                  </a:lnTo>
                  <a:lnTo>
                    <a:pt x="481" y="194"/>
                  </a:lnTo>
                  <a:lnTo>
                    <a:pt x="481" y="201"/>
                  </a:lnTo>
                  <a:lnTo>
                    <a:pt x="481" y="194"/>
                  </a:lnTo>
                  <a:lnTo>
                    <a:pt x="481" y="201"/>
                  </a:lnTo>
                  <a:lnTo>
                    <a:pt x="485" y="187"/>
                  </a:lnTo>
                  <a:lnTo>
                    <a:pt x="485" y="201"/>
                  </a:lnTo>
                  <a:lnTo>
                    <a:pt x="485" y="194"/>
                  </a:lnTo>
                  <a:lnTo>
                    <a:pt x="485" y="201"/>
                  </a:lnTo>
                  <a:lnTo>
                    <a:pt x="490" y="201"/>
                  </a:lnTo>
                  <a:lnTo>
                    <a:pt x="490" y="194"/>
                  </a:lnTo>
                  <a:lnTo>
                    <a:pt x="494" y="194"/>
                  </a:lnTo>
                  <a:lnTo>
                    <a:pt x="494" y="187"/>
                  </a:lnTo>
                  <a:lnTo>
                    <a:pt x="494" y="194"/>
                  </a:lnTo>
                  <a:lnTo>
                    <a:pt x="494" y="187"/>
                  </a:lnTo>
                  <a:lnTo>
                    <a:pt x="499" y="194"/>
                  </a:lnTo>
                  <a:lnTo>
                    <a:pt x="499" y="201"/>
                  </a:lnTo>
                  <a:lnTo>
                    <a:pt x="499" y="194"/>
                  </a:lnTo>
                  <a:lnTo>
                    <a:pt x="499" y="201"/>
                  </a:lnTo>
                  <a:lnTo>
                    <a:pt x="503" y="201"/>
                  </a:lnTo>
                  <a:lnTo>
                    <a:pt x="503" y="194"/>
                  </a:lnTo>
                  <a:lnTo>
                    <a:pt x="503" y="187"/>
                  </a:lnTo>
                  <a:lnTo>
                    <a:pt x="503" y="201"/>
                  </a:lnTo>
                  <a:lnTo>
                    <a:pt x="507" y="187"/>
                  </a:lnTo>
                  <a:lnTo>
                    <a:pt x="507" y="194"/>
                  </a:lnTo>
                  <a:lnTo>
                    <a:pt x="507" y="187"/>
                  </a:lnTo>
                  <a:lnTo>
                    <a:pt x="507" y="194"/>
                  </a:lnTo>
                  <a:lnTo>
                    <a:pt x="512" y="187"/>
                  </a:lnTo>
                  <a:lnTo>
                    <a:pt x="512" y="194"/>
                  </a:lnTo>
                  <a:lnTo>
                    <a:pt x="512" y="187"/>
                  </a:lnTo>
                  <a:lnTo>
                    <a:pt x="516" y="194"/>
                  </a:lnTo>
                  <a:lnTo>
                    <a:pt x="516" y="187"/>
                  </a:lnTo>
                  <a:lnTo>
                    <a:pt x="516" y="194"/>
                  </a:lnTo>
                  <a:lnTo>
                    <a:pt x="521" y="194"/>
                  </a:lnTo>
                  <a:lnTo>
                    <a:pt x="521" y="187"/>
                  </a:lnTo>
                  <a:lnTo>
                    <a:pt x="521" y="179"/>
                  </a:lnTo>
                  <a:lnTo>
                    <a:pt x="521" y="187"/>
                  </a:lnTo>
                  <a:lnTo>
                    <a:pt x="525" y="187"/>
                  </a:lnTo>
                  <a:lnTo>
                    <a:pt x="530" y="194"/>
                  </a:lnTo>
                  <a:lnTo>
                    <a:pt x="530" y="179"/>
                  </a:lnTo>
                  <a:lnTo>
                    <a:pt x="530" y="201"/>
                  </a:lnTo>
                  <a:lnTo>
                    <a:pt x="530" y="194"/>
                  </a:lnTo>
                  <a:lnTo>
                    <a:pt x="534" y="187"/>
                  </a:lnTo>
                  <a:lnTo>
                    <a:pt x="534" y="194"/>
                  </a:lnTo>
                  <a:lnTo>
                    <a:pt x="534" y="187"/>
                  </a:lnTo>
                  <a:lnTo>
                    <a:pt x="539" y="201"/>
                  </a:lnTo>
                  <a:lnTo>
                    <a:pt x="539" y="187"/>
                  </a:lnTo>
                  <a:lnTo>
                    <a:pt x="539" y="179"/>
                  </a:lnTo>
                  <a:lnTo>
                    <a:pt x="539" y="187"/>
                  </a:lnTo>
                  <a:lnTo>
                    <a:pt x="539" y="194"/>
                  </a:lnTo>
                  <a:lnTo>
                    <a:pt x="543" y="179"/>
                  </a:lnTo>
                  <a:lnTo>
                    <a:pt x="543" y="187"/>
                  </a:lnTo>
                  <a:lnTo>
                    <a:pt x="543" y="194"/>
                  </a:lnTo>
                  <a:lnTo>
                    <a:pt x="548" y="187"/>
                  </a:lnTo>
                  <a:lnTo>
                    <a:pt x="548" y="194"/>
                  </a:lnTo>
                  <a:lnTo>
                    <a:pt x="548" y="187"/>
                  </a:lnTo>
                  <a:lnTo>
                    <a:pt x="548" y="194"/>
                  </a:lnTo>
                  <a:lnTo>
                    <a:pt x="548" y="187"/>
                  </a:lnTo>
                  <a:lnTo>
                    <a:pt x="552" y="187"/>
                  </a:lnTo>
                  <a:lnTo>
                    <a:pt x="552" y="194"/>
                  </a:lnTo>
                  <a:lnTo>
                    <a:pt x="552" y="201"/>
                  </a:lnTo>
                  <a:lnTo>
                    <a:pt x="556" y="187"/>
                  </a:lnTo>
                  <a:lnTo>
                    <a:pt x="556" y="194"/>
                  </a:lnTo>
                  <a:lnTo>
                    <a:pt x="561" y="194"/>
                  </a:lnTo>
                  <a:lnTo>
                    <a:pt x="561" y="187"/>
                  </a:lnTo>
                  <a:lnTo>
                    <a:pt x="561" y="179"/>
                  </a:lnTo>
                  <a:lnTo>
                    <a:pt x="561" y="187"/>
                  </a:lnTo>
                  <a:lnTo>
                    <a:pt x="565" y="187"/>
                  </a:lnTo>
                  <a:lnTo>
                    <a:pt x="565" y="194"/>
                  </a:lnTo>
                  <a:lnTo>
                    <a:pt x="565" y="187"/>
                  </a:lnTo>
                  <a:lnTo>
                    <a:pt x="570" y="179"/>
                  </a:lnTo>
                  <a:lnTo>
                    <a:pt x="570" y="187"/>
                  </a:lnTo>
                  <a:lnTo>
                    <a:pt x="570" y="179"/>
                  </a:lnTo>
                  <a:lnTo>
                    <a:pt x="570" y="187"/>
                  </a:lnTo>
                  <a:lnTo>
                    <a:pt x="574" y="187"/>
                  </a:lnTo>
                  <a:lnTo>
                    <a:pt x="574" y="172"/>
                  </a:lnTo>
                  <a:lnTo>
                    <a:pt x="574" y="179"/>
                  </a:lnTo>
                  <a:lnTo>
                    <a:pt x="579" y="179"/>
                  </a:lnTo>
                  <a:lnTo>
                    <a:pt x="579" y="187"/>
                  </a:lnTo>
                  <a:lnTo>
                    <a:pt x="579" y="172"/>
                  </a:lnTo>
                  <a:lnTo>
                    <a:pt x="579" y="187"/>
                  </a:lnTo>
                  <a:lnTo>
                    <a:pt x="583" y="172"/>
                  </a:lnTo>
                  <a:lnTo>
                    <a:pt x="583" y="187"/>
                  </a:lnTo>
                  <a:lnTo>
                    <a:pt x="583" y="172"/>
                  </a:lnTo>
                  <a:lnTo>
                    <a:pt x="583" y="179"/>
                  </a:lnTo>
                  <a:lnTo>
                    <a:pt x="588" y="179"/>
                  </a:lnTo>
                  <a:lnTo>
                    <a:pt x="588" y="172"/>
                  </a:lnTo>
                  <a:lnTo>
                    <a:pt x="588" y="179"/>
                  </a:lnTo>
                  <a:lnTo>
                    <a:pt x="588" y="194"/>
                  </a:lnTo>
                  <a:lnTo>
                    <a:pt x="592" y="172"/>
                  </a:lnTo>
                  <a:lnTo>
                    <a:pt x="592" y="187"/>
                  </a:lnTo>
                  <a:lnTo>
                    <a:pt x="592" y="179"/>
                  </a:lnTo>
                  <a:lnTo>
                    <a:pt x="592" y="172"/>
                  </a:lnTo>
                  <a:lnTo>
                    <a:pt x="592" y="179"/>
                  </a:lnTo>
                  <a:lnTo>
                    <a:pt x="597" y="179"/>
                  </a:lnTo>
                  <a:lnTo>
                    <a:pt x="597" y="172"/>
                  </a:lnTo>
                  <a:lnTo>
                    <a:pt x="597" y="165"/>
                  </a:lnTo>
                  <a:lnTo>
                    <a:pt x="597" y="179"/>
                  </a:lnTo>
                  <a:lnTo>
                    <a:pt x="601" y="179"/>
                  </a:lnTo>
                  <a:lnTo>
                    <a:pt x="601" y="172"/>
                  </a:lnTo>
                  <a:lnTo>
                    <a:pt x="601" y="179"/>
                  </a:lnTo>
                  <a:lnTo>
                    <a:pt x="601" y="17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0" name="Freeform 169"/>
            <p:cNvSpPr>
              <a:spLocks/>
            </p:cNvSpPr>
            <p:nvPr/>
          </p:nvSpPr>
          <p:spPr bwMode="auto">
            <a:xfrm>
              <a:off x="1513" y="949"/>
              <a:ext cx="81" cy="23"/>
            </a:xfrm>
            <a:custGeom>
              <a:avLst/>
              <a:gdLst>
                <a:gd name="T0" fmla="*/ 0 w 369"/>
                <a:gd name="T1" fmla="*/ 1 h 35"/>
                <a:gd name="T2" fmla="*/ 0 w 369"/>
                <a:gd name="T3" fmla="*/ 1 h 35"/>
                <a:gd name="T4" fmla="*/ 0 w 369"/>
                <a:gd name="T5" fmla="*/ 1 h 35"/>
                <a:gd name="T6" fmla="*/ 0 w 369"/>
                <a:gd name="T7" fmla="*/ 1 h 35"/>
                <a:gd name="T8" fmla="*/ 0 w 369"/>
                <a:gd name="T9" fmla="*/ 1 h 35"/>
                <a:gd name="T10" fmla="*/ 0 w 369"/>
                <a:gd name="T11" fmla="*/ 1 h 35"/>
                <a:gd name="T12" fmla="*/ 0 w 369"/>
                <a:gd name="T13" fmla="*/ 1 h 35"/>
                <a:gd name="T14" fmla="*/ 0 w 369"/>
                <a:gd name="T15" fmla="*/ 1 h 35"/>
                <a:gd name="T16" fmla="*/ 0 w 369"/>
                <a:gd name="T17" fmla="*/ 1 h 35"/>
                <a:gd name="T18" fmla="*/ 0 w 369"/>
                <a:gd name="T19" fmla="*/ 1 h 35"/>
                <a:gd name="T20" fmla="*/ 0 w 369"/>
                <a:gd name="T21" fmla="*/ 1 h 35"/>
                <a:gd name="T22" fmla="*/ 0 w 369"/>
                <a:gd name="T23" fmla="*/ 0 h 35"/>
                <a:gd name="T24" fmla="*/ 0 w 369"/>
                <a:gd name="T25" fmla="*/ 1 h 35"/>
                <a:gd name="T26" fmla="*/ 0 w 369"/>
                <a:gd name="T27" fmla="*/ 1 h 35"/>
                <a:gd name="T28" fmla="*/ 0 w 369"/>
                <a:gd name="T29" fmla="*/ 1 h 35"/>
                <a:gd name="T30" fmla="*/ 0 w 369"/>
                <a:gd name="T31" fmla="*/ 1 h 35"/>
                <a:gd name="T32" fmla="*/ 0 w 369"/>
                <a:gd name="T33" fmla="*/ 1 h 35"/>
                <a:gd name="T34" fmla="*/ 0 w 369"/>
                <a:gd name="T35" fmla="*/ 1 h 35"/>
                <a:gd name="T36" fmla="*/ 0 w 369"/>
                <a:gd name="T37" fmla="*/ 1 h 35"/>
                <a:gd name="T38" fmla="*/ 0 w 369"/>
                <a:gd name="T39" fmla="*/ 1 h 35"/>
                <a:gd name="T40" fmla="*/ 0 w 369"/>
                <a:gd name="T41" fmla="*/ 1 h 35"/>
                <a:gd name="T42" fmla="*/ 0 w 369"/>
                <a:gd name="T43" fmla="*/ 1 h 35"/>
                <a:gd name="T44" fmla="*/ 0 w 369"/>
                <a:gd name="T45" fmla="*/ 1 h 35"/>
                <a:gd name="T46" fmla="*/ 0 w 369"/>
                <a:gd name="T47" fmla="*/ 1 h 35"/>
                <a:gd name="T48" fmla="*/ 0 w 369"/>
                <a:gd name="T49" fmla="*/ 1 h 35"/>
                <a:gd name="T50" fmla="*/ 0 w 369"/>
                <a:gd name="T51" fmla="*/ 1 h 35"/>
                <a:gd name="T52" fmla="*/ 0 w 369"/>
                <a:gd name="T53" fmla="*/ 1 h 35"/>
                <a:gd name="T54" fmla="*/ 0 w 369"/>
                <a:gd name="T55" fmla="*/ 1 h 35"/>
                <a:gd name="T56" fmla="*/ 0 w 369"/>
                <a:gd name="T57" fmla="*/ 1 h 35"/>
                <a:gd name="T58" fmla="*/ 0 w 369"/>
                <a:gd name="T59" fmla="*/ 1 h 35"/>
                <a:gd name="T60" fmla="*/ 0 w 369"/>
                <a:gd name="T61" fmla="*/ 1 h 35"/>
                <a:gd name="T62" fmla="*/ 0 w 369"/>
                <a:gd name="T63" fmla="*/ 1 h 35"/>
                <a:gd name="T64" fmla="*/ 0 w 369"/>
                <a:gd name="T65" fmla="*/ 1 h 35"/>
                <a:gd name="T66" fmla="*/ 0 w 369"/>
                <a:gd name="T67" fmla="*/ 1 h 35"/>
                <a:gd name="T68" fmla="*/ 0 w 369"/>
                <a:gd name="T69" fmla="*/ 1 h 35"/>
                <a:gd name="T70" fmla="*/ 0 w 369"/>
                <a:gd name="T71" fmla="*/ 1 h 35"/>
                <a:gd name="T72" fmla="*/ 0 w 369"/>
                <a:gd name="T73" fmla="*/ 1 h 35"/>
                <a:gd name="T74" fmla="*/ 0 w 369"/>
                <a:gd name="T75" fmla="*/ 1 h 35"/>
                <a:gd name="T76" fmla="*/ 0 w 369"/>
                <a:gd name="T77" fmla="*/ 1 h 35"/>
                <a:gd name="T78" fmla="*/ 0 w 369"/>
                <a:gd name="T79" fmla="*/ 1 h 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9" h="35">
                  <a:moveTo>
                    <a:pt x="0" y="26"/>
                  </a:moveTo>
                  <a:lnTo>
                    <a:pt x="0" y="26"/>
                  </a:lnTo>
                  <a:lnTo>
                    <a:pt x="0" y="11"/>
                  </a:lnTo>
                  <a:lnTo>
                    <a:pt x="0" y="26"/>
                  </a:lnTo>
                  <a:lnTo>
                    <a:pt x="25" y="26"/>
                  </a:lnTo>
                  <a:lnTo>
                    <a:pt x="44" y="26"/>
                  </a:lnTo>
                  <a:lnTo>
                    <a:pt x="44" y="11"/>
                  </a:lnTo>
                  <a:lnTo>
                    <a:pt x="44" y="35"/>
                  </a:lnTo>
                  <a:lnTo>
                    <a:pt x="44" y="11"/>
                  </a:lnTo>
                  <a:lnTo>
                    <a:pt x="44" y="26"/>
                  </a:lnTo>
                  <a:lnTo>
                    <a:pt x="68" y="11"/>
                  </a:lnTo>
                  <a:lnTo>
                    <a:pt x="68" y="35"/>
                  </a:lnTo>
                  <a:lnTo>
                    <a:pt x="68" y="0"/>
                  </a:lnTo>
                  <a:lnTo>
                    <a:pt x="68" y="26"/>
                  </a:lnTo>
                  <a:lnTo>
                    <a:pt x="68" y="11"/>
                  </a:lnTo>
                  <a:lnTo>
                    <a:pt x="87" y="11"/>
                  </a:lnTo>
                  <a:lnTo>
                    <a:pt x="87" y="26"/>
                  </a:lnTo>
                  <a:lnTo>
                    <a:pt x="87" y="0"/>
                  </a:lnTo>
                  <a:lnTo>
                    <a:pt x="112" y="26"/>
                  </a:lnTo>
                  <a:lnTo>
                    <a:pt x="112" y="11"/>
                  </a:lnTo>
                  <a:lnTo>
                    <a:pt x="112" y="26"/>
                  </a:lnTo>
                  <a:lnTo>
                    <a:pt x="112" y="11"/>
                  </a:lnTo>
                  <a:lnTo>
                    <a:pt x="112" y="26"/>
                  </a:lnTo>
                  <a:lnTo>
                    <a:pt x="131" y="26"/>
                  </a:lnTo>
                  <a:lnTo>
                    <a:pt x="131" y="35"/>
                  </a:lnTo>
                  <a:lnTo>
                    <a:pt x="131" y="26"/>
                  </a:lnTo>
                  <a:lnTo>
                    <a:pt x="131" y="35"/>
                  </a:lnTo>
                  <a:lnTo>
                    <a:pt x="156" y="26"/>
                  </a:lnTo>
                  <a:lnTo>
                    <a:pt x="156" y="11"/>
                  </a:lnTo>
                  <a:lnTo>
                    <a:pt x="156" y="26"/>
                  </a:lnTo>
                  <a:lnTo>
                    <a:pt x="175" y="26"/>
                  </a:lnTo>
                  <a:lnTo>
                    <a:pt x="175" y="11"/>
                  </a:lnTo>
                  <a:lnTo>
                    <a:pt x="175" y="26"/>
                  </a:lnTo>
                  <a:lnTo>
                    <a:pt x="175" y="11"/>
                  </a:lnTo>
                  <a:lnTo>
                    <a:pt x="194" y="11"/>
                  </a:lnTo>
                  <a:lnTo>
                    <a:pt x="194" y="26"/>
                  </a:lnTo>
                  <a:lnTo>
                    <a:pt x="194" y="11"/>
                  </a:lnTo>
                  <a:lnTo>
                    <a:pt x="194" y="26"/>
                  </a:lnTo>
                  <a:lnTo>
                    <a:pt x="218" y="26"/>
                  </a:lnTo>
                  <a:lnTo>
                    <a:pt x="218" y="11"/>
                  </a:lnTo>
                  <a:lnTo>
                    <a:pt x="218" y="26"/>
                  </a:lnTo>
                  <a:lnTo>
                    <a:pt x="238" y="26"/>
                  </a:lnTo>
                  <a:lnTo>
                    <a:pt x="238" y="11"/>
                  </a:lnTo>
                  <a:lnTo>
                    <a:pt x="262" y="35"/>
                  </a:lnTo>
                  <a:lnTo>
                    <a:pt x="262" y="26"/>
                  </a:lnTo>
                  <a:lnTo>
                    <a:pt x="262" y="35"/>
                  </a:lnTo>
                  <a:lnTo>
                    <a:pt x="262" y="26"/>
                  </a:lnTo>
                  <a:lnTo>
                    <a:pt x="282" y="26"/>
                  </a:lnTo>
                  <a:lnTo>
                    <a:pt x="282" y="35"/>
                  </a:lnTo>
                  <a:lnTo>
                    <a:pt x="282" y="26"/>
                  </a:lnTo>
                  <a:lnTo>
                    <a:pt x="282" y="11"/>
                  </a:lnTo>
                  <a:lnTo>
                    <a:pt x="306" y="35"/>
                  </a:lnTo>
                  <a:lnTo>
                    <a:pt x="306" y="26"/>
                  </a:lnTo>
                  <a:lnTo>
                    <a:pt x="325" y="35"/>
                  </a:lnTo>
                  <a:lnTo>
                    <a:pt x="325" y="11"/>
                  </a:lnTo>
                  <a:lnTo>
                    <a:pt x="325" y="26"/>
                  </a:lnTo>
                  <a:lnTo>
                    <a:pt x="350" y="11"/>
                  </a:lnTo>
                  <a:lnTo>
                    <a:pt x="350" y="26"/>
                  </a:lnTo>
                  <a:lnTo>
                    <a:pt x="350" y="35"/>
                  </a:lnTo>
                  <a:lnTo>
                    <a:pt x="350" y="26"/>
                  </a:lnTo>
                  <a:lnTo>
                    <a:pt x="369" y="2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1" name="Freeform 170"/>
            <p:cNvSpPr>
              <a:spLocks/>
            </p:cNvSpPr>
            <p:nvPr/>
          </p:nvSpPr>
          <p:spPr bwMode="auto">
            <a:xfrm>
              <a:off x="2004" y="1048"/>
              <a:ext cx="184" cy="32"/>
            </a:xfrm>
            <a:custGeom>
              <a:avLst/>
              <a:gdLst>
                <a:gd name="T0" fmla="*/ 0 w 220"/>
                <a:gd name="T1" fmla="*/ 58 h 30"/>
                <a:gd name="T2" fmla="*/ 3 w 220"/>
                <a:gd name="T3" fmla="*/ 58 h 30"/>
                <a:gd name="T4" fmla="*/ 3 w 220"/>
                <a:gd name="T5" fmla="*/ 33 h 30"/>
                <a:gd name="T6" fmla="*/ 3 w 220"/>
                <a:gd name="T7" fmla="*/ 51 h 30"/>
                <a:gd name="T8" fmla="*/ 3 w 220"/>
                <a:gd name="T9" fmla="*/ 51 h 30"/>
                <a:gd name="T10" fmla="*/ 3 w 220"/>
                <a:gd name="T11" fmla="*/ 42 h 30"/>
                <a:gd name="T12" fmla="*/ 3 w 220"/>
                <a:gd name="T13" fmla="*/ 51 h 30"/>
                <a:gd name="T14" fmla="*/ 4 w 220"/>
                <a:gd name="T15" fmla="*/ 33 h 30"/>
                <a:gd name="T16" fmla="*/ 4 w 220"/>
                <a:gd name="T17" fmla="*/ 33 h 30"/>
                <a:gd name="T18" fmla="*/ 5 w 220"/>
                <a:gd name="T19" fmla="*/ 33 h 30"/>
                <a:gd name="T20" fmla="*/ 6 w 220"/>
                <a:gd name="T21" fmla="*/ 42 h 30"/>
                <a:gd name="T22" fmla="*/ 7 w 220"/>
                <a:gd name="T23" fmla="*/ 42 h 30"/>
                <a:gd name="T24" fmla="*/ 7 w 220"/>
                <a:gd name="T25" fmla="*/ 42 h 30"/>
                <a:gd name="T26" fmla="*/ 7 w 220"/>
                <a:gd name="T27" fmla="*/ 33 h 30"/>
                <a:gd name="T28" fmla="*/ 8 w 220"/>
                <a:gd name="T29" fmla="*/ 33 h 30"/>
                <a:gd name="T30" fmla="*/ 8 w 220"/>
                <a:gd name="T31" fmla="*/ 33 h 30"/>
                <a:gd name="T32" fmla="*/ 9 w 220"/>
                <a:gd name="T33" fmla="*/ 22 h 30"/>
                <a:gd name="T34" fmla="*/ 9 w 220"/>
                <a:gd name="T35" fmla="*/ 33 h 30"/>
                <a:gd name="T36" fmla="*/ 9 w 220"/>
                <a:gd name="T37" fmla="*/ 27 h 30"/>
                <a:gd name="T38" fmla="*/ 9 w 220"/>
                <a:gd name="T39" fmla="*/ 33 h 30"/>
                <a:gd name="T40" fmla="*/ 11 w 220"/>
                <a:gd name="T41" fmla="*/ 42 h 30"/>
                <a:gd name="T42" fmla="*/ 11 w 220"/>
                <a:gd name="T43" fmla="*/ 33 h 30"/>
                <a:gd name="T44" fmla="*/ 11 w 220"/>
                <a:gd name="T45" fmla="*/ 27 h 30"/>
                <a:gd name="T46" fmla="*/ 11 w 220"/>
                <a:gd name="T47" fmla="*/ 22 h 30"/>
                <a:gd name="T48" fmla="*/ 13 w 220"/>
                <a:gd name="T49" fmla="*/ 22 h 30"/>
                <a:gd name="T50" fmla="*/ 13 w 220"/>
                <a:gd name="T51" fmla="*/ 27 h 30"/>
                <a:gd name="T52" fmla="*/ 13 w 220"/>
                <a:gd name="T53" fmla="*/ 27 h 30"/>
                <a:gd name="T54" fmla="*/ 16 w 220"/>
                <a:gd name="T55" fmla="*/ 22 h 30"/>
                <a:gd name="T56" fmla="*/ 16 w 220"/>
                <a:gd name="T57" fmla="*/ 33 h 30"/>
                <a:gd name="T58" fmla="*/ 17 w 220"/>
                <a:gd name="T59" fmla="*/ 22 h 30"/>
                <a:gd name="T60" fmla="*/ 17 w 220"/>
                <a:gd name="T61" fmla="*/ 22 h 30"/>
                <a:gd name="T62" fmla="*/ 18 w 220"/>
                <a:gd name="T63" fmla="*/ 3 h 30"/>
                <a:gd name="T64" fmla="*/ 19 w 220"/>
                <a:gd name="T65" fmla="*/ 22 h 30"/>
                <a:gd name="T66" fmla="*/ 19 w 220"/>
                <a:gd name="T67" fmla="*/ 22 h 30"/>
                <a:gd name="T68" fmla="*/ 19 w 220"/>
                <a:gd name="T69" fmla="*/ 3 h 30"/>
                <a:gd name="T70" fmla="*/ 19 w 220"/>
                <a:gd name="T71" fmla="*/ 22 h 30"/>
                <a:gd name="T72" fmla="*/ 19 w 220"/>
                <a:gd name="T73" fmla="*/ 7 h 30"/>
                <a:gd name="T74" fmla="*/ 21 w 220"/>
                <a:gd name="T75" fmla="*/ 22 h 30"/>
                <a:gd name="T76" fmla="*/ 21 w 220"/>
                <a:gd name="T77" fmla="*/ 3 h 30"/>
                <a:gd name="T78" fmla="*/ 23 w 220"/>
                <a:gd name="T79" fmla="*/ 22 h 30"/>
                <a:gd name="T80" fmla="*/ 23 w 220"/>
                <a:gd name="T81" fmla="*/ 22 h 30"/>
                <a:gd name="T82" fmla="*/ 23 w 220"/>
                <a:gd name="T83" fmla="*/ 7 h 30"/>
                <a:gd name="T84" fmla="*/ 23 w 220"/>
                <a:gd name="T85" fmla="*/ 7 h 30"/>
                <a:gd name="T86" fmla="*/ 23 w 220"/>
                <a:gd name="T87" fmla="*/ 7 h 30"/>
                <a:gd name="T88" fmla="*/ 23 w 220"/>
                <a:gd name="T89" fmla="*/ 3 h 30"/>
                <a:gd name="T90" fmla="*/ 25 w 220"/>
                <a:gd name="T91" fmla="*/ 7 h 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20" h="30">
                  <a:moveTo>
                    <a:pt x="0" y="30"/>
                  </a:moveTo>
                  <a:lnTo>
                    <a:pt x="0" y="27"/>
                  </a:lnTo>
                  <a:lnTo>
                    <a:pt x="6" y="20"/>
                  </a:lnTo>
                  <a:lnTo>
                    <a:pt x="6" y="27"/>
                  </a:lnTo>
                  <a:lnTo>
                    <a:pt x="6" y="20"/>
                  </a:lnTo>
                  <a:lnTo>
                    <a:pt x="11" y="20"/>
                  </a:lnTo>
                  <a:lnTo>
                    <a:pt x="11" y="16"/>
                  </a:lnTo>
                  <a:lnTo>
                    <a:pt x="11" y="20"/>
                  </a:lnTo>
                  <a:lnTo>
                    <a:pt x="17" y="23"/>
                  </a:lnTo>
                  <a:lnTo>
                    <a:pt x="17" y="20"/>
                  </a:lnTo>
                  <a:lnTo>
                    <a:pt x="17" y="23"/>
                  </a:lnTo>
                  <a:lnTo>
                    <a:pt x="22" y="30"/>
                  </a:lnTo>
                  <a:lnTo>
                    <a:pt x="22" y="20"/>
                  </a:lnTo>
                  <a:lnTo>
                    <a:pt x="29" y="23"/>
                  </a:lnTo>
                  <a:lnTo>
                    <a:pt x="29" y="20"/>
                  </a:lnTo>
                  <a:lnTo>
                    <a:pt x="34" y="16"/>
                  </a:lnTo>
                  <a:lnTo>
                    <a:pt x="40" y="16"/>
                  </a:lnTo>
                  <a:lnTo>
                    <a:pt x="40" y="20"/>
                  </a:lnTo>
                  <a:lnTo>
                    <a:pt x="45" y="20"/>
                  </a:lnTo>
                  <a:lnTo>
                    <a:pt x="45" y="16"/>
                  </a:lnTo>
                  <a:lnTo>
                    <a:pt x="51" y="20"/>
                  </a:lnTo>
                  <a:lnTo>
                    <a:pt x="51" y="23"/>
                  </a:lnTo>
                  <a:lnTo>
                    <a:pt x="57" y="20"/>
                  </a:lnTo>
                  <a:lnTo>
                    <a:pt x="57" y="16"/>
                  </a:lnTo>
                  <a:lnTo>
                    <a:pt x="63" y="16"/>
                  </a:lnTo>
                  <a:lnTo>
                    <a:pt x="63" y="20"/>
                  </a:lnTo>
                  <a:lnTo>
                    <a:pt x="63" y="16"/>
                  </a:lnTo>
                  <a:lnTo>
                    <a:pt x="68" y="16"/>
                  </a:lnTo>
                  <a:lnTo>
                    <a:pt x="68" y="10"/>
                  </a:lnTo>
                  <a:lnTo>
                    <a:pt x="74" y="10"/>
                  </a:lnTo>
                  <a:lnTo>
                    <a:pt x="74" y="16"/>
                  </a:lnTo>
                  <a:lnTo>
                    <a:pt x="74" y="13"/>
                  </a:lnTo>
                  <a:lnTo>
                    <a:pt x="74" y="16"/>
                  </a:lnTo>
                  <a:lnTo>
                    <a:pt x="79" y="13"/>
                  </a:lnTo>
                  <a:lnTo>
                    <a:pt x="79" y="16"/>
                  </a:lnTo>
                  <a:lnTo>
                    <a:pt x="79" y="13"/>
                  </a:lnTo>
                  <a:lnTo>
                    <a:pt x="85" y="16"/>
                  </a:lnTo>
                  <a:lnTo>
                    <a:pt x="85" y="20"/>
                  </a:lnTo>
                  <a:lnTo>
                    <a:pt x="85" y="16"/>
                  </a:lnTo>
                  <a:lnTo>
                    <a:pt x="90" y="20"/>
                  </a:lnTo>
                  <a:lnTo>
                    <a:pt x="90" y="16"/>
                  </a:lnTo>
                  <a:lnTo>
                    <a:pt x="96" y="13"/>
                  </a:lnTo>
                  <a:lnTo>
                    <a:pt x="96" y="10"/>
                  </a:lnTo>
                  <a:lnTo>
                    <a:pt x="101" y="16"/>
                  </a:lnTo>
                  <a:lnTo>
                    <a:pt x="101" y="10"/>
                  </a:lnTo>
                  <a:lnTo>
                    <a:pt x="101" y="16"/>
                  </a:lnTo>
                  <a:lnTo>
                    <a:pt x="101" y="13"/>
                  </a:lnTo>
                  <a:lnTo>
                    <a:pt x="108" y="10"/>
                  </a:lnTo>
                  <a:lnTo>
                    <a:pt x="108" y="16"/>
                  </a:lnTo>
                  <a:lnTo>
                    <a:pt x="108" y="13"/>
                  </a:lnTo>
                  <a:lnTo>
                    <a:pt x="114" y="16"/>
                  </a:lnTo>
                  <a:lnTo>
                    <a:pt x="119" y="10"/>
                  </a:lnTo>
                  <a:lnTo>
                    <a:pt x="119" y="13"/>
                  </a:lnTo>
                  <a:lnTo>
                    <a:pt x="125" y="10"/>
                  </a:lnTo>
                  <a:lnTo>
                    <a:pt x="125" y="7"/>
                  </a:lnTo>
                  <a:lnTo>
                    <a:pt x="130" y="10"/>
                  </a:lnTo>
                  <a:lnTo>
                    <a:pt x="130" y="13"/>
                  </a:lnTo>
                  <a:lnTo>
                    <a:pt x="136" y="16"/>
                  </a:lnTo>
                  <a:lnTo>
                    <a:pt x="141" y="13"/>
                  </a:lnTo>
                  <a:lnTo>
                    <a:pt x="141" y="10"/>
                  </a:lnTo>
                  <a:lnTo>
                    <a:pt x="147" y="10"/>
                  </a:lnTo>
                  <a:lnTo>
                    <a:pt x="152" y="10"/>
                  </a:lnTo>
                  <a:lnTo>
                    <a:pt x="152" y="3"/>
                  </a:lnTo>
                  <a:lnTo>
                    <a:pt x="152" y="10"/>
                  </a:lnTo>
                  <a:lnTo>
                    <a:pt x="158" y="3"/>
                  </a:lnTo>
                  <a:lnTo>
                    <a:pt x="158" y="10"/>
                  </a:lnTo>
                  <a:lnTo>
                    <a:pt x="158" y="13"/>
                  </a:lnTo>
                  <a:lnTo>
                    <a:pt x="164" y="10"/>
                  </a:lnTo>
                  <a:lnTo>
                    <a:pt x="164" y="3"/>
                  </a:lnTo>
                  <a:lnTo>
                    <a:pt x="170" y="10"/>
                  </a:lnTo>
                  <a:lnTo>
                    <a:pt x="170" y="3"/>
                  </a:lnTo>
                  <a:lnTo>
                    <a:pt x="170" y="10"/>
                  </a:lnTo>
                  <a:lnTo>
                    <a:pt x="175" y="10"/>
                  </a:lnTo>
                  <a:lnTo>
                    <a:pt x="175" y="7"/>
                  </a:lnTo>
                  <a:lnTo>
                    <a:pt x="175" y="10"/>
                  </a:lnTo>
                  <a:lnTo>
                    <a:pt x="182" y="10"/>
                  </a:lnTo>
                  <a:lnTo>
                    <a:pt x="182" y="7"/>
                  </a:lnTo>
                  <a:lnTo>
                    <a:pt x="182" y="3"/>
                  </a:lnTo>
                  <a:lnTo>
                    <a:pt x="187" y="0"/>
                  </a:lnTo>
                  <a:lnTo>
                    <a:pt x="187" y="3"/>
                  </a:lnTo>
                  <a:lnTo>
                    <a:pt x="187" y="10"/>
                  </a:lnTo>
                  <a:lnTo>
                    <a:pt x="193" y="10"/>
                  </a:lnTo>
                  <a:lnTo>
                    <a:pt x="193" y="7"/>
                  </a:lnTo>
                  <a:lnTo>
                    <a:pt x="198" y="7"/>
                  </a:lnTo>
                  <a:lnTo>
                    <a:pt x="198" y="10"/>
                  </a:lnTo>
                  <a:lnTo>
                    <a:pt x="198" y="7"/>
                  </a:lnTo>
                  <a:lnTo>
                    <a:pt x="204" y="3"/>
                  </a:lnTo>
                  <a:lnTo>
                    <a:pt x="204" y="7"/>
                  </a:lnTo>
                  <a:lnTo>
                    <a:pt x="209" y="7"/>
                  </a:lnTo>
                  <a:lnTo>
                    <a:pt x="209" y="3"/>
                  </a:lnTo>
                  <a:lnTo>
                    <a:pt x="209" y="7"/>
                  </a:lnTo>
                  <a:lnTo>
                    <a:pt x="209" y="3"/>
                  </a:lnTo>
                  <a:lnTo>
                    <a:pt x="215" y="7"/>
                  </a:lnTo>
                  <a:lnTo>
                    <a:pt x="215" y="3"/>
                  </a:lnTo>
                  <a:lnTo>
                    <a:pt x="220" y="7"/>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689323" name="Group 171"/>
          <p:cNvGrpSpPr>
            <a:grpSpLocks/>
          </p:cNvGrpSpPr>
          <p:nvPr/>
        </p:nvGrpSpPr>
        <p:grpSpPr bwMode="auto">
          <a:xfrm>
            <a:off x="4424363" y="3095625"/>
            <a:ext cx="1046162" cy="252413"/>
            <a:chOff x="1527" y="933"/>
            <a:chExt cx="739" cy="126"/>
          </a:xfrm>
        </p:grpSpPr>
        <p:sp>
          <p:nvSpPr>
            <p:cNvPr id="32847" name="Freeform 172"/>
            <p:cNvSpPr>
              <a:spLocks/>
            </p:cNvSpPr>
            <p:nvPr/>
          </p:nvSpPr>
          <p:spPr bwMode="auto">
            <a:xfrm>
              <a:off x="1527" y="933"/>
              <a:ext cx="150" cy="36"/>
            </a:xfrm>
            <a:custGeom>
              <a:avLst/>
              <a:gdLst>
                <a:gd name="T0" fmla="*/ 0 w 295"/>
                <a:gd name="T1" fmla="*/ 27 h 36"/>
                <a:gd name="T2" fmla="*/ 1 w 295"/>
                <a:gd name="T3" fmla="*/ 27 h 36"/>
                <a:gd name="T4" fmla="*/ 1 w 295"/>
                <a:gd name="T5" fmla="*/ 27 h 36"/>
                <a:gd name="T6" fmla="*/ 1 w 295"/>
                <a:gd name="T7" fmla="*/ 27 h 36"/>
                <a:gd name="T8" fmla="*/ 1 w 295"/>
                <a:gd name="T9" fmla="*/ 27 h 36"/>
                <a:gd name="T10" fmla="*/ 1 w 295"/>
                <a:gd name="T11" fmla="*/ 27 h 36"/>
                <a:gd name="T12" fmla="*/ 1 w 295"/>
                <a:gd name="T13" fmla="*/ 36 h 36"/>
                <a:gd name="T14" fmla="*/ 1 w 295"/>
                <a:gd name="T15" fmla="*/ 27 h 36"/>
                <a:gd name="T16" fmla="*/ 1 w 295"/>
                <a:gd name="T17" fmla="*/ 27 h 36"/>
                <a:gd name="T18" fmla="*/ 1 w 295"/>
                <a:gd name="T19" fmla="*/ 27 h 36"/>
                <a:gd name="T20" fmla="*/ 1 w 295"/>
                <a:gd name="T21" fmla="*/ 27 h 36"/>
                <a:gd name="T22" fmla="*/ 1 w 295"/>
                <a:gd name="T23" fmla="*/ 27 h 36"/>
                <a:gd name="T24" fmla="*/ 1 w 295"/>
                <a:gd name="T25" fmla="*/ 27 h 36"/>
                <a:gd name="T26" fmla="*/ 1 w 295"/>
                <a:gd name="T27" fmla="*/ 36 h 36"/>
                <a:gd name="T28" fmla="*/ 1 w 295"/>
                <a:gd name="T29" fmla="*/ 36 h 36"/>
                <a:gd name="T30" fmla="*/ 1 w 295"/>
                <a:gd name="T31" fmla="*/ 27 h 36"/>
                <a:gd name="T32" fmla="*/ 1 w 295"/>
                <a:gd name="T33" fmla="*/ 27 h 36"/>
                <a:gd name="T34" fmla="*/ 1 w 295"/>
                <a:gd name="T35" fmla="*/ 18 h 36"/>
                <a:gd name="T36" fmla="*/ 1 w 295"/>
                <a:gd name="T37" fmla="*/ 27 h 36"/>
                <a:gd name="T38" fmla="*/ 1 w 295"/>
                <a:gd name="T39" fmla="*/ 27 h 36"/>
                <a:gd name="T40" fmla="*/ 1 w 295"/>
                <a:gd name="T41" fmla="*/ 27 h 36"/>
                <a:gd name="T42" fmla="*/ 1 w 295"/>
                <a:gd name="T43" fmla="*/ 18 h 36"/>
                <a:gd name="T44" fmla="*/ 1 w 295"/>
                <a:gd name="T45" fmla="*/ 9 h 36"/>
                <a:gd name="T46" fmla="*/ 1 w 295"/>
                <a:gd name="T47" fmla="*/ 9 h 36"/>
                <a:gd name="T48" fmla="*/ 1 w 295"/>
                <a:gd name="T49" fmla="*/ 27 h 36"/>
                <a:gd name="T50" fmla="*/ 1 w 295"/>
                <a:gd name="T51" fmla="*/ 18 h 36"/>
                <a:gd name="T52" fmla="*/ 1 w 295"/>
                <a:gd name="T53" fmla="*/ 9 h 36"/>
                <a:gd name="T54" fmla="*/ 1 w 295"/>
                <a:gd name="T55" fmla="*/ 18 h 36"/>
                <a:gd name="T56" fmla="*/ 1 w 295"/>
                <a:gd name="T57" fmla="*/ 18 h 36"/>
                <a:gd name="T58" fmla="*/ 1 w 295"/>
                <a:gd name="T59" fmla="*/ 18 h 36"/>
                <a:gd name="T60" fmla="*/ 1 w 295"/>
                <a:gd name="T61" fmla="*/ 9 h 36"/>
                <a:gd name="T62" fmla="*/ 1 w 295"/>
                <a:gd name="T63" fmla="*/ 9 h 36"/>
                <a:gd name="T64" fmla="*/ 1 w 295"/>
                <a:gd name="T65" fmla="*/ 27 h 36"/>
                <a:gd name="T66" fmla="*/ 1 w 295"/>
                <a:gd name="T67" fmla="*/ 9 h 36"/>
                <a:gd name="T68" fmla="*/ 1 w 295"/>
                <a:gd name="T69" fmla="*/ 9 h 36"/>
                <a:gd name="T70" fmla="*/ 1 w 295"/>
                <a:gd name="T71" fmla="*/ 0 h 36"/>
                <a:gd name="T72" fmla="*/ 1 w 295"/>
                <a:gd name="T73" fmla="*/ 18 h 36"/>
                <a:gd name="T74" fmla="*/ 1 w 295"/>
                <a:gd name="T75" fmla="*/ 27 h 36"/>
                <a:gd name="T76" fmla="*/ 1 w 295"/>
                <a:gd name="T77" fmla="*/ 9 h 36"/>
                <a:gd name="T78" fmla="*/ 1 w 295"/>
                <a:gd name="T79" fmla="*/ 27 h 36"/>
                <a:gd name="T80" fmla="*/ 1 w 295"/>
                <a:gd name="T81" fmla="*/ 27 h 36"/>
                <a:gd name="T82" fmla="*/ 1 w 295"/>
                <a:gd name="T83" fmla="*/ 27 h 36"/>
                <a:gd name="T84" fmla="*/ 1 w 295"/>
                <a:gd name="T85" fmla="*/ 18 h 36"/>
                <a:gd name="T86" fmla="*/ 1 w 295"/>
                <a:gd name="T87" fmla="*/ 27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5" h="36">
                  <a:moveTo>
                    <a:pt x="0" y="27"/>
                  </a:moveTo>
                  <a:lnTo>
                    <a:pt x="0" y="27"/>
                  </a:lnTo>
                  <a:lnTo>
                    <a:pt x="8" y="27"/>
                  </a:lnTo>
                  <a:lnTo>
                    <a:pt x="15" y="27"/>
                  </a:lnTo>
                  <a:lnTo>
                    <a:pt x="23" y="27"/>
                  </a:lnTo>
                  <a:lnTo>
                    <a:pt x="31" y="27"/>
                  </a:lnTo>
                  <a:lnTo>
                    <a:pt x="39" y="27"/>
                  </a:lnTo>
                  <a:lnTo>
                    <a:pt x="47" y="36"/>
                  </a:lnTo>
                  <a:lnTo>
                    <a:pt x="47" y="18"/>
                  </a:lnTo>
                  <a:lnTo>
                    <a:pt x="47" y="27"/>
                  </a:lnTo>
                  <a:lnTo>
                    <a:pt x="55" y="27"/>
                  </a:lnTo>
                  <a:lnTo>
                    <a:pt x="63" y="27"/>
                  </a:lnTo>
                  <a:lnTo>
                    <a:pt x="71" y="27"/>
                  </a:lnTo>
                  <a:lnTo>
                    <a:pt x="79" y="27"/>
                  </a:lnTo>
                  <a:lnTo>
                    <a:pt x="87" y="27"/>
                  </a:lnTo>
                  <a:lnTo>
                    <a:pt x="87" y="36"/>
                  </a:lnTo>
                  <a:lnTo>
                    <a:pt x="95" y="27"/>
                  </a:lnTo>
                  <a:lnTo>
                    <a:pt x="95" y="36"/>
                  </a:lnTo>
                  <a:lnTo>
                    <a:pt x="103" y="27"/>
                  </a:lnTo>
                  <a:lnTo>
                    <a:pt x="111" y="27"/>
                  </a:lnTo>
                  <a:lnTo>
                    <a:pt x="119" y="18"/>
                  </a:lnTo>
                  <a:lnTo>
                    <a:pt x="127" y="27"/>
                  </a:lnTo>
                  <a:lnTo>
                    <a:pt x="135" y="27"/>
                  </a:lnTo>
                  <a:lnTo>
                    <a:pt x="135" y="18"/>
                  </a:lnTo>
                  <a:lnTo>
                    <a:pt x="143" y="27"/>
                  </a:lnTo>
                  <a:lnTo>
                    <a:pt x="151" y="18"/>
                  </a:lnTo>
                  <a:lnTo>
                    <a:pt x="151" y="0"/>
                  </a:lnTo>
                  <a:lnTo>
                    <a:pt x="159" y="9"/>
                  </a:lnTo>
                  <a:lnTo>
                    <a:pt x="159" y="27"/>
                  </a:lnTo>
                  <a:lnTo>
                    <a:pt x="167" y="9"/>
                  </a:lnTo>
                  <a:lnTo>
                    <a:pt x="167" y="27"/>
                  </a:lnTo>
                  <a:lnTo>
                    <a:pt x="175" y="27"/>
                  </a:lnTo>
                  <a:lnTo>
                    <a:pt x="183" y="18"/>
                  </a:lnTo>
                  <a:lnTo>
                    <a:pt x="191" y="9"/>
                  </a:lnTo>
                  <a:lnTo>
                    <a:pt x="191" y="18"/>
                  </a:lnTo>
                  <a:lnTo>
                    <a:pt x="199" y="18"/>
                  </a:lnTo>
                  <a:lnTo>
                    <a:pt x="207" y="9"/>
                  </a:lnTo>
                  <a:lnTo>
                    <a:pt x="207" y="18"/>
                  </a:lnTo>
                  <a:lnTo>
                    <a:pt x="215" y="18"/>
                  </a:lnTo>
                  <a:lnTo>
                    <a:pt x="215" y="9"/>
                  </a:lnTo>
                  <a:lnTo>
                    <a:pt x="223" y="9"/>
                  </a:lnTo>
                  <a:lnTo>
                    <a:pt x="231" y="0"/>
                  </a:lnTo>
                  <a:lnTo>
                    <a:pt x="231" y="27"/>
                  </a:lnTo>
                  <a:lnTo>
                    <a:pt x="239" y="9"/>
                  </a:lnTo>
                  <a:lnTo>
                    <a:pt x="247" y="18"/>
                  </a:lnTo>
                  <a:lnTo>
                    <a:pt x="247" y="9"/>
                  </a:lnTo>
                  <a:lnTo>
                    <a:pt x="255" y="27"/>
                  </a:lnTo>
                  <a:lnTo>
                    <a:pt x="255" y="0"/>
                  </a:lnTo>
                  <a:lnTo>
                    <a:pt x="263" y="18"/>
                  </a:lnTo>
                  <a:lnTo>
                    <a:pt x="263" y="27"/>
                  </a:lnTo>
                  <a:lnTo>
                    <a:pt x="271" y="9"/>
                  </a:lnTo>
                  <a:lnTo>
                    <a:pt x="271" y="27"/>
                  </a:lnTo>
                  <a:lnTo>
                    <a:pt x="279" y="27"/>
                  </a:lnTo>
                  <a:lnTo>
                    <a:pt x="287" y="27"/>
                  </a:lnTo>
                  <a:lnTo>
                    <a:pt x="287" y="18"/>
                  </a:lnTo>
                  <a:lnTo>
                    <a:pt x="295" y="18"/>
                  </a:lnTo>
                  <a:lnTo>
                    <a:pt x="295" y="27"/>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48" name="Freeform 173"/>
            <p:cNvSpPr>
              <a:spLocks/>
            </p:cNvSpPr>
            <p:nvPr/>
          </p:nvSpPr>
          <p:spPr bwMode="auto">
            <a:xfrm>
              <a:off x="1678" y="952"/>
              <a:ext cx="588" cy="107"/>
            </a:xfrm>
            <a:custGeom>
              <a:avLst/>
              <a:gdLst>
                <a:gd name="T0" fmla="*/ 2147483647 w 88"/>
                <a:gd name="T1" fmla="*/ 2147483647 h 12"/>
                <a:gd name="T2" fmla="*/ 2147483647 w 88"/>
                <a:gd name="T3" fmla="*/ 2147483647 h 12"/>
                <a:gd name="T4" fmla="*/ 2147483647 w 88"/>
                <a:gd name="T5" fmla="*/ 2147483647 h 12"/>
                <a:gd name="T6" fmla="*/ 2147483647 w 88"/>
                <a:gd name="T7" fmla="*/ 2147483647 h 12"/>
                <a:gd name="T8" fmla="*/ 2147483647 w 88"/>
                <a:gd name="T9" fmla="*/ 2147483647 h 12"/>
                <a:gd name="T10" fmla="*/ 2147483647 w 88"/>
                <a:gd name="T11" fmla="*/ 2147483647 h 12"/>
                <a:gd name="T12" fmla="*/ 2147483647 w 88"/>
                <a:gd name="T13" fmla="*/ 2147483647 h 12"/>
                <a:gd name="T14" fmla="*/ 2147483647 w 88"/>
                <a:gd name="T15" fmla="*/ 2147483647 h 12"/>
                <a:gd name="T16" fmla="*/ 2147483647 w 88"/>
                <a:gd name="T17" fmla="*/ 2147483647 h 12"/>
                <a:gd name="T18" fmla="*/ 2147483647 w 88"/>
                <a:gd name="T19" fmla="*/ 2147483647 h 12"/>
                <a:gd name="T20" fmla="*/ 2147483647 w 88"/>
                <a:gd name="T21" fmla="*/ 2147483647 h 12"/>
                <a:gd name="T22" fmla="*/ 2147483647 w 88"/>
                <a:gd name="T23" fmla="*/ 2147483647 h 12"/>
                <a:gd name="T24" fmla="*/ 2147483647 w 88"/>
                <a:gd name="T25" fmla="*/ 2147483647 h 12"/>
                <a:gd name="T26" fmla="*/ 2147483647 w 88"/>
                <a:gd name="T27" fmla="*/ 2147483647 h 12"/>
                <a:gd name="T28" fmla="*/ 2147483647 w 88"/>
                <a:gd name="T29" fmla="*/ 2147483647 h 12"/>
                <a:gd name="T30" fmla="*/ 2147483647 w 88"/>
                <a:gd name="T31" fmla="*/ 2147483647 h 12"/>
                <a:gd name="T32" fmla="*/ 2147483647 w 88"/>
                <a:gd name="T33" fmla="*/ 2147483647 h 12"/>
                <a:gd name="T34" fmla="*/ 2147483647 w 88"/>
                <a:gd name="T35" fmla="*/ 2147483647 h 12"/>
                <a:gd name="T36" fmla="*/ 2147483647 w 88"/>
                <a:gd name="T37" fmla="*/ 2147483647 h 12"/>
                <a:gd name="T38" fmla="*/ 2147483647 w 88"/>
                <a:gd name="T39" fmla="*/ 2147483647 h 12"/>
                <a:gd name="T40" fmla="*/ 2147483647 w 88"/>
                <a:gd name="T41" fmla="*/ 2147483647 h 12"/>
                <a:gd name="T42" fmla="*/ 2147483647 w 88"/>
                <a:gd name="T43" fmla="*/ 2147483647 h 12"/>
                <a:gd name="T44" fmla="*/ 2147483647 w 88"/>
                <a:gd name="T45" fmla="*/ 2147483647 h 12"/>
                <a:gd name="T46" fmla="*/ 2147483647 w 88"/>
                <a:gd name="T47" fmla="*/ 2147483647 h 12"/>
                <a:gd name="T48" fmla="*/ 2147483647 w 88"/>
                <a:gd name="T49" fmla="*/ 2147483647 h 12"/>
                <a:gd name="T50" fmla="*/ 2147483647 w 88"/>
                <a:gd name="T51" fmla="*/ 2147483647 h 12"/>
                <a:gd name="T52" fmla="*/ 2147483647 w 88"/>
                <a:gd name="T53" fmla="*/ 2147483647 h 12"/>
                <a:gd name="T54" fmla="*/ 2147483647 w 88"/>
                <a:gd name="T55" fmla="*/ 2147483647 h 12"/>
                <a:gd name="T56" fmla="*/ 2147483647 w 88"/>
                <a:gd name="T57" fmla="*/ 2147483647 h 12"/>
                <a:gd name="T58" fmla="*/ 2147483647 w 88"/>
                <a:gd name="T59" fmla="*/ 2147483647 h 12"/>
                <a:gd name="T60" fmla="*/ 2147483647 w 88"/>
                <a:gd name="T61" fmla="*/ 2147483647 h 12"/>
                <a:gd name="T62" fmla="*/ 2147483647 w 88"/>
                <a:gd name="T63" fmla="*/ 2147483647 h 12"/>
                <a:gd name="T64" fmla="*/ 2147483647 w 88"/>
                <a:gd name="T65" fmla="*/ 2147483647 h 12"/>
                <a:gd name="T66" fmla="*/ 2147483647 w 88"/>
                <a:gd name="T67" fmla="*/ 2147483647 h 12"/>
                <a:gd name="T68" fmla="*/ 2147483647 w 88"/>
                <a:gd name="T69" fmla="*/ 2147483647 h 12"/>
                <a:gd name="T70" fmla="*/ 2147483647 w 88"/>
                <a:gd name="T71" fmla="*/ 2147483647 h 12"/>
                <a:gd name="T72" fmla="*/ 2147483647 w 88"/>
                <a:gd name="T73" fmla="*/ 2147483647 h 12"/>
                <a:gd name="T74" fmla="*/ 2147483647 w 88"/>
                <a:gd name="T75" fmla="*/ 2147483647 h 12"/>
                <a:gd name="T76" fmla="*/ 2147483647 w 88"/>
                <a:gd name="T77" fmla="*/ 2147483647 h 12"/>
                <a:gd name="T78" fmla="*/ 2147483647 w 88"/>
                <a:gd name="T79" fmla="*/ 2147483647 h 12"/>
                <a:gd name="T80" fmla="*/ 2147483647 w 88"/>
                <a:gd name="T81" fmla="*/ 2147483647 h 12"/>
                <a:gd name="T82" fmla="*/ 2147483647 w 88"/>
                <a:gd name="T83" fmla="*/ 2147483647 h 12"/>
                <a:gd name="T84" fmla="*/ 2147483647 w 88"/>
                <a:gd name="T85" fmla="*/ 2147483647 h 12"/>
                <a:gd name="T86" fmla="*/ 2147483647 w 88"/>
                <a:gd name="T87" fmla="*/ 2147483647 h 12"/>
                <a:gd name="T88" fmla="*/ 2147483647 w 88"/>
                <a:gd name="T89" fmla="*/ 2147483647 h 12"/>
                <a:gd name="T90" fmla="*/ 2147483647 w 88"/>
                <a:gd name="T91" fmla="*/ 2147483647 h 12"/>
                <a:gd name="T92" fmla="*/ 2147483647 w 88"/>
                <a:gd name="T93" fmla="*/ 2147483647 h 12"/>
                <a:gd name="T94" fmla="*/ 2147483647 w 88"/>
                <a:gd name="T95" fmla="*/ 2147483647 h 12"/>
                <a:gd name="T96" fmla="*/ 2147483647 w 88"/>
                <a:gd name="T97" fmla="*/ 2147483647 h 12"/>
                <a:gd name="T98" fmla="*/ 2147483647 w 88"/>
                <a:gd name="T99" fmla="*/ 2147483647 h 12"/>
                <a:gd name="T100" fmla="*/ 2147483647 w 88"/>
                <a:gd name="T101" fmla="*/ 2147483647 h 12"/>
                <a:gd name="T102" fmla="*/ 2147483647 w 88"/>
                <a:gd name="T103" fmla="*/ 2147483647 h 12"/>
                <a:gd name="T104" fmla="*/ 2147483647 w 88"/>
                <a:gd name="T105" fmla="*/ 2147483647 h 12"/>
                <a:gd name="T106" fmla="*/ 2147483647 w 88"/>
                <a:gd name="T107" fmla="*/ 2147483647 h 12"/>
                <a:gd name="T108" fmla="*/ 2147483647 w 88"/>
                <a:gd name="T109" fmla="*/ 2147483647 h 12"/>
                <a:gd name="T110" fmla="*/ 2147483647 w 88"/>
                <a:gd name="T111" fmla="*/ 2147483647 h 12"/>
                <a:gd name="T112" fmla="*/ 2147483647 w 88"/>
                <a:gd name="T113" fmla="*/ 2147483647 h 12"/>
                <a:gd name="T114" fmla="*/ 2147483647 w 88"/>
                <a:gd name="T115" fmla="*/ 2147483647 h 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8" h="12">
                  <a:moveTo>
                    <a:pt x="0" y="0"/>
                  </a:moveTo>
                  <a:lnTo>
                    <a:pt x="0" y="0"/>
                  </a:lnTo>
                  <a:lnTo>
                    <a:pt x="1" y="2"/>
                  </a:lnTo>
                  <a:lnTo>
                    <a:pt x="1" y="3"/>
                  </a:lnTo>
                  <a:lnTo>
                    <a:pt x="1" y="5"/>
                  </a:lnTo>
                  <a:lnTo>
                    <a:pt x="2" y="4"/>
                  </a:lnTo>
                  <a:lnTo>
                    <a:pt x="2" y="5"/>
                  </a:lnTo>
                  <a:lnTo>
                    <a:pt x="3" y="7"/>
                  </a:lnTo>
                  <a:lnTo>
                    <a:pt x="3" y="8"/>
                  </a:lnTo>
                  <a:lnTo>
                    <a:pt x="3" y="9"/>
                  </a:lnTo>
                  <a:lnTo>
                    <a:pt x="3" y="8"/>
                  </a:lnTo>
                  <a:lnTo>
                    <a:pt x="4" y="8"/>
                  </a:lnTo>
                  <a:lnTo>
                    <a:pt x="4" y="7"/>
                  </a:lnTo>
                  <a:lnTo>
                    <a:pt x="4" y="8"/>
                  </a:lnTo>
                  <a:lnTo>
                    <a:pt x="4" y="10"/>
                  </a:lnTo>
                  <a:lnTo>
                    <a:pt x="4" y="8"/>
                  </a:lnTo>
                  <a:lnTo>
                    <a:pt x="5" y="10"/>
                  </a:lnTo>
                  <a:lnTo>
                    <a:pt x="6" y="10"/>
                  </a:lnTo>
                  <a:lnTo>
                    <a:pt x="6" y="9"/>
                  </a:lnTo>
                  <a:lnTo>
                    <a:pt x="7" y="10"/>
                  </a:lnTo>
                  <a:lnTo>
                    <a:pt x="7" y="12"/>
                  </a:lnTo>
                  <a:lnTo>
                    <a:pt x="8" y="12"/>
                  </a:lnTo>
                  <a:lnTo>
                    <a:pt x="8" y="8"/>
                  </a:lnTo>
                  <a:lnTo>
                    <a:pt x="9" y="11"/>
                  </a:lnTo>
                  <a:lnTo>
                    <a:pt x="10" y="10"/>
                  </a:lnTo>
                  <a:lnTo>
                    <a:pt x="11" y="10"/>
                  </a:lnTo>
                  <a:lnTo>
                    <a:pt x="12" y="10"/>
                  </a:lnTo>
                  <a:lnTo>
                    <a:pt x="12" y="12"/>
                  </a:lnTo>
                  <a:lnTo>
                    <a:pt x="13" y="10"/>
                  </a:lnTo>
                  <a:lnTo>
                    <a:pt x="13" y="11"/>
                  </a:lnTo>
                  <a:lnTo>
                    <a:pt x="14" y="10"/>
                  </a:lnTo>
                  <a:lnTo>
                    <a:pt x="15" y="11"/>
                  </a:lnTo>
                  <a:lnTo>
                    <a:pt x="15" y="10"/>
                  </a:lnTo>
                  <a:lnTo>
                    <a:pt x="15" y="11"/>
                  </a:lnTo>
                  <a:lnTo>
                    <a:pt x="15" y="10"/>
                  </a:lnTo>
                  <a:lnTo>
                    <a:pt x="16" y="11"/>
                  </a:lnTo>
                  <a:lnTo>
                    <a:pt x="16" y="10"/>
                  </a:lnTo>
                  <a:lnTo>
                    <a:pt x="17" y="12"/>
                  </a:lnTo>
                  <a:lnTo>
                    <a:pt x="17" y="10"/>
                  </a:lnTo>
                  <a:lnTo>
                    <a:pt x="18" y="10"/>
                  </a:lnTo>
                  <a:lnTo>
                    <a:pt x="19" y="10"/>
                  </a:lnTo>
                  <a:lnTo>
                    <a:pt x="20" y="11"/>
                  </a:lnTo>
                  <a:lnTo>
                    <a:pt x="21" y="11"/>
                  </a:lnTo>
                  <a:lnTo>
                    <a:pt x="21" y="10"/>
                  </a:lnTo>
                  <a:lnTo>
                    <a:pt x="21" y="11"/>
                  </a:lnTo>
                  <a:lnTo>
                    <a:pt x="22" y="12"/>
                  </a:lnTo>
                  <a:lnTo>
                    <a:pt x="22" y="11"/>
                  </a:lnTo>
                  <a:lnTo>
                    <a:pt x="23" y="11"/>
                  </a:lnTo>
                  <a:lnTo>
                    <a:pt x="23" y="10"/>
                  </a:lnTo>
                  <a:lnTo>
                    <a:pt x="24" y="10"/>
                  </a:lnTo>
                  <a:lnTo>
                    <a:pt x="24" y="11"/>
                  </a:lnTo>
                  <a:lnTo>
                    <a:pt x="25" y="10"/>
                  </a:lnTo>
                  <a:lnTo>
                    <a:pt x="26" y="12"/>
                  </a:lnTo>
                  <a:lnTo>
                    <a:pt x="26" y="11"/>
                  </a:lnTo>
                  <a:lnTo>
                    <a:pt x="27" y="10"/>
                  </a:lnTo>
                  <a:lnTo>
                    <a:pt x="28" y="11"/>
                  </a:lnTo>
                  <a:lnTo>
                    <a:pt x="28" y="10"/>
                  </a:lnTo>
                  <a:lnTo>
                    <a:pt x="29" y="10"/>
                  </a:lnTo>
                  <a:lnTo>
                    <a:pt x="30" y="10"/>
                  </a:lnTo>
                  <a:lnTo>
                    <a:pt x="30" y="12"/>
                  </a:lnTo>
                  <a:lnTo>
                    <a:pt x="31" y="10"/>
                  </a:lnTo>
                  <a:lnTo>
                    <a:pt x="31" y="11"/>
                  </a:lnTo>
                  <a:lnTo>
                    <a:pt x="32" y="10"/>
                  </a:lnTo>
                  <a:lnTo>
                    <a:pt x="33" y="10"/>
                  </a:lnTo>
                  <a:lnTo>
                    <a:pt x="33" y="9"/>
                  </a:lnTo>
                  <a:lnTo>
                    <a:pt x="34" y="11"/>
                  </a:lnTo>
                  <a:lnTo>
                    <a:pt x="34" y="10"/>
                  </a:lnTo>
                  <a:lnTo>
                    <a:pt x="35" y="10"/>
                  </a:lnTo>
                  <a:lnTo>
                    <a:pt x="36" y="10"/>
                  </a:lnTo>
                  <a:lnTo>
                    <a:pt x="37" y="11"/>
                  </a:lnTo>
                  <a:lnTo>
                    <a:pt x="37" y="10"/>
                  </a:lnTo>
                  <a:lnTo>
                    <a:pt x="38" y="11"/>
                  </a:lnTo>
                  <a:lnTo>
                    <a:pt x="38" y="10"/>
                  </a:lnTo>
                  <a:lnTo>
                    <a:pt x="39" y="10"/>
                  </a:lnTo>
                  <a:lnTo>
                    <a:pt x="39" y="11"/>
                  </a:lnTo>
                  <a:lnTo>
                    <a:pt x="40" y="9"/>
                  </a:lnTo>
                  <a:lnTo>
                    <a:pt x="40" y="10"/>
                  </a:lnTo>
                  <a:lnTo>
                    <a:pt x="41" y="10"/>
                  </a:lnTo>
                  <a:lnTo>
                    <a:pt x="42" y="10"/>
                  </a:lnTo>
                  <a:lnTo>
                    <a:pt x="43" y="11"/>
                  </a:lnTo>
                  <a:lnTo>
                    <a:pt x="43" y="10"/>
                  </a:lnTo>
                  <a:lnTo>
                    <a:pt x="44" y="10"/>
                  </a:lnTo>
                  <a:lnTo>
                    <a:pt x="44" y="11"/>
                  </a:lnTo>
                  <a:lnTo>
                    <a:pt x="44" y="10"/>
                  </a:lnTo>
                  <a:lnTo>
                    <a:pt x="45" y="10"/>
                  </a:lnTo>
                  <a:lnTo>
                    <a:pt x="46" y="12"/>
                  </a:lnTo>
                  <a:lnTo>
                    <a:pt x="46" y="10"/>
                  </a:lnTo>
                  <a:lnTo>
                    <a:pt x="47" y="11"/>
                  </a:lnTo>
                  <a:lnTo>
                    <a:pt x="47" y="9"/>
                  </a:lnTo>
                  <a:lnTo>
                    <a:pt x="47" y="10"/>
                  </a:lnTo>
                  <a:lnTo>
                    <a:pt x="47" y="11"/>
                  </a:lnTo>
                  <a:lnTo>
                    <a:pt x="48" y="10"/>
                  </a:lnTo>
                  <a:lnTo>
                    <a:pt x="48" y="11"/>
                  </a:lnTo>
                  <a:lnTo>
                    <a:pt x="48" y="10"/>
                  </a:lnTo>
                  <a:lnTo>
                    <a:pt x="49" y="10"/>
                  </a:lnTo>
                  <a:lnTo>
                    <a:pt x="49" y="9"/>
                  </a:lnTo>
                  <a:lnTo>
                    <a:pt x="49" y="11"/>
                  </a:lnTo>
                  <a:lnTo>
                    <a:pt x="50" y="10"/>
                  </a:lnTo>
                  <a:lnTo>
                    <a:pt x="50" y="11"/>
                  </a:lnTo>
                  <a:lnTo>
                    <a:pt x="51" y="10"/>
                  </a:lnTo>
                  <a:lnTo>
                    <a:pt x="52" y="10"/>
                  </a:lnTo>
                  <a:lnTo>
                    <a:pt x="52" y="9"/>
                  </a:lnTo>
                  <a:lnTo>
                    <a:pt x="52" y="10"/>
                  </a:lnTo>
                  <a:lnTo>
                    <a:pt x="53" y="10"/>
                  </a:lnTo>
                  <a:lnTo>
                    <a:pt x="53" y="9"/>
                  </a:lnTo>
                  <a:lnTo>
                    <a:pt x="53" y="10"/>
                  </a:lnTo>
                  <a:lnTo>
                    <a:pt x="54" y="10"/>
                  </a:lnTo>
                  <a:lnTo>
                    <a:pt x="54" y="11"/>
                  </a:lnTo>
                  <a:lnTo>
                    <a:pt x="54" y="9"/>
                  </a:lnTo>
                  <a:lnTo>
                    <a:pt x="55" y="11"/>
                  </a:lnTo>
                  <a:lnTo>
                    <a:pt x="55" y="10"/>
                  </a:lnTo>
                  <a:lnTo>
                    <a:pt x="56" y="10"/>
                  </a:lnTo>
                  <a:lnTo>
                    <a:pt x="56" y="11"/>
                  </a:lnTo>
                  <a:lnTo>
                    <a:pt x="56" y="10"/>
                  </a:lnTo>
                  <a:lnTo>
                    <a:pt x="57" y="10"/>
                  </a:lnTo>
                  <a:lnTo>
                    <a:pt x="57" y="9"/>
                  </a:lnTo>
                  <a:lnTo>
                    <a:pt x="58" y="10"/>
                  </a:lnTo>
                  <a:lnTo>
                    <a:pt x="58" y="9"/>
                  </a:lnTo>
                  <a:lnTo>
                    <a:pt x="58" y="11"/>
                  </a:lnTo>
                  <a:lnTo>
                    <a:pt x="59" y="10"/>
                  </a:lnTo>
                  <a:lnTo>
                    <a:pt x="59" y="11"/>
                  </a:lnTo>
                  <a:lnTo>
                    <a:pt x="60" y="10"/>
                  </a:lnTo>
                  <a:lnTo>
                    <a:pt x="61" y="10"/>
                  </a:lnTo>
                  <a:lnTo>
                    <a:pt x="61" y="9"/>
                  </a:lnTo>
                  <a:lnTo>
                    <a:pt x="61" y="10"/>
                  </a:lnTo>
                  <a:lnTo>
                    <a:pt x="62" y="10"/>
                  </a:lnTo>
                  <a:lnTo>
                    <a:pt x="62" y="9"/>
                  </a:lnTo>
                  <a:lnTo>
                    <a:pt x="62" y="11"/>
                  </a:lnTo>
                  <a:lnTo>
                    <a:pt x="62" y="10"/>
                  </a:lnTo>
                  <a:lnTo>
                    <a:pt x="63" y="9"/>
                  </a:lnTo>
                  <a:lnTo>
                    <a:pt x="63" y="10"/>
                  </a:lnTo>
                  <a:lnTo>
                    <a:pt x="64" y="10"/>
                  </a:lnTo>
                  <a:lnTo>
                    <a:pt x="64" y="9"/>
                  </a:lnTo>
                  <a:lnTo>
                    <a:pt x="64" y="10"/>
                  </a:lnTo>
                  <a:lnTo>
                    <a:pt x="65" y="10"/>
                  </a:lnTo>
                  <a:lnTo>
                    <a:pt x="66" y="10"/>
                  </a:lnTo>
                  <a:lnTo>
                    <a:pt x="66" y="9"/>
                  </a:lnTo>
                  <a:lnTo>
                    <a:pt x="67" y="10"/>
                  </a:lnTo>
                  <a:lnTo>
                    <a:pt x="67" y="9"/>
                  </a:lnTo>
                  <a:lnTo>
                    <a:pt x="67" y="10"/>
                  </a:lnTo>
                  <a:lnTo>
                    <a:pt x="68" y="10"/>
                  </a:lnTo>
                  <a:lnTo>
                    <a:pt x="69" y="10"/>
                  </a:lnTo>
                  <a:lnTo>
                    <a:pt x="69" y="8"/>
                  </a:lnTo>
                  <a:lnTo>
                    <a:pt x="69" y="10"/>
                  </a:lnTo>
                  <a:lnTo>
                    <a:pt x="70" y="10"/>
                  </a:lnTo>
                  <a:lnTo>
                    <a:pt x="70" y="9"/>
                  </a:lnTo>
                  <a:lnTo>
                    <a:pt x="70" y="11"/>
                  </a:lnTo>
                  <a:lnTo>
                    <a:pt x="71" y="10"/>
                  </a:lnTo>
                  <a:lnTo>
                    <a:pt x="71" y="9"/>
                  </a:lnTo>
                  <a:lnTo>
                    <a:pt x="71" y="10"/>
                  </a:lnTo>
                  <a:lnTo>
                    <a:pt x="72" y="10"/>
                  </a:lnTo>
                  <a:lnTo>
                    <a:pt x="72" y="11"/>
                  </a:lnTo>
                  <a:lnTo>
                    <a:pt x="72" y="10"/>
                  </a:lnTo>
                  <a:lnTo>
                    <a:pt x="73" y="10"/>
                  </a:lnTo>
                  <a:lnTo>
                    <a:pt x="74" y="10"/>
                  </a:lnTo>
                  <a:lnTo>
                    <a:pt x="75" y="10"/>
                  </a:lnTo>
                  <a:lnTo>
                    <a:pt x="76" y="10"/>
                  </a:lnTo>
                  <a:lnTo>
                    <a:pt x="77" y="9"/>
                  </a:lnTo>
                  <a:lnTo>
                    <a:pt x="77" y="11"/>
                  </a:lnTo>
                  <a:lnTo>
                    <a:pt x="77" y="8"/>
                  </a:lnTo>
                  <a:lnTo>
                    <a:pt x="78" y="8"/>
                  </a:lnTo>
                  <a:lnTo>
                    <a:pt x="78" y="10"/>
                  </a:lnTo>
                  <a:lnTo>
                    <a:pt x="79" y="9"/>
                  </a:lnTo>
                  <a:lnTo>
                    <a:pt x="79" y="10"/>
                  </a:lnTo>
                  <a:lnTo>
                    <a:pt x="80" y="10"/>
                  </a:lnTo>
                  <a:lnTo>
                    <a:pt x="81" y="10"/>
                  </a:lnTo>
                  <a:lnTo>
                    <a:pt x="82" y="9"/>
                  </a:lnTo>
                  <a:lnTo>
                    <a:pt x="82" y="10"/>
                  </a:lnTo>
                  <a:lnTo>
                    <a:pt x="83" y="9"/>
                  </a:lnTo>
                  <a:lnTo>
                    <a:pt x="83" y="8"/>
                  </a:lnTo>
                  <a:lnTo>
                    <a:pt x="83" y="10"/>
                  </a:lnTo>
                  <a:lnTo>
                    <a:pt x="83" y="9"/>
                  </a:lnTo>
                  <a:lnTo>
                    <a:pt x="84" y="10"/>
                  </a:lnTo>
                  <a:lnTo>
                    <a:pt x="85" y="10"/>
                  </a:lnTo>
                  <a:lnTo>
                    <a:pt x="85" y="9"/>
                  </a:lnTo>
                  <a:lnTo>
                    <a:pt x="85" y="10"/>
                  </a:lnTo>
                  <a:lnTo>
                    <a:pt x="86" y="8"/>
                  </a:lnTo>
                  <a:lnTo>
                    <a:pt x="86" y="9"/>
                  </a:lnTo>
                  <a:lnTo>
                    <a:pt x="86" y="10"/>
                  </a:lnTo>
                  <a:lnTo>
                    <a:pt x="87" y="10"/>
                  </a:lnTo>
                  <a:lnTo>
                    <a:pt x="87" y="9"/>
                  </a:lnTo>
                  <a:lnTo>
                    <a:pt x="87" y="10"/>
                  </a:lnTo>
                  <a:lnTo>
                    <a:pt x="88" y="9"/>
                  </a:lnTo>
                  <a:lnTo>
                    <a:pt x="88" y="10"/>
                  </a:lnTo>
                  <a:lnTo>
                    <a:pt x="88"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89326" name="Text Box 174"/>
          <p:cNvSpPr txBox="1">
            <a:spLocks noChangeAspect="1" noChangeArrowheads="1"/>
          </p:cNvSpPr>
          <p:nvPr/>
        </p:nvSpPr>
        <p:spPr bwMode="auto">
          <a:xfrm>
            <a:off x="3997325" y="2838450"/>
            <a:ext cx="6905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008000"/>
                </a:solidFill>
                <a:latin typeface="Arial Narrow" pitchFamily="34" charset="0"/>
              </a:rPr>
              <a:t>AQP1</a:t>
            </a:r>
          </a:p>
        </p:txBody>
      </p:sp>
      <p:sp>
        <p:nvSpPr>
          <p:cNvPr id="689327" name="Text Box 175"/>
          <p:cNvSpPr txBox="1">
            <a:spLocks noChangeAspect="1" noChangeArrowheads="1"/>
          </p:cNvSpPr>
          <p:nvPr/>
        </p:nvSpPr>
        <p:spPr bwMode="auto">
          <a:xfrm>
            <a:off x="4003675" y="3171825"/>
            <a:ext cx="596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CC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rgbClr val="FF6600"/>
                </a:solidFill>
                <a:latin typeface="Arial Narrow" pitchFamily="34" charset="0"/>
              </a:rPr>
              <a:t>H</a:t>
            </a:r>
            <a:r>
              <a:rPr lang="en-US" sz="1600" baseline="-25000">
                <a:solidFill>
                  <a:srgbClr val="FF6600"/>
                </a:solidFill>
                <a:latin typeface="Arial Narrow" pitchFamily="34" charset="0"/>
              </a:rPr>
              <a:t>2</a:t>
            </a:r>
            <a:r>
              <a:rPr lang="en-US" sz="1600">
                <a:solidFill>
                  <a:srgbClr val="FF6600"/>
                </a:solidFill>
                <a:latin typeface="Arial Narrow" pitchFamily="34" charset="0"/>
              </a:rPr>
              <a:t>O</a:t>
            </a:r>
          </a:p>
        </p:txBody>
      </p:sp>
      <p:grpSp>
        <p:nvGrpSpPr>
          <p:cNvPr id="689342" name="Group 190"/>
          <p:cNvGrpSpPr>
            <a:grpSpLocks/>
          </p:cNvGrpSpPr>
          <p:nvPr/>
        </p:nvGrpSpPr>
        <p:grpSpPr bwMode="auto">
          <a:xfrm>
            <a:off x="2362200" y="2636838"/>
            <a:ext cx="885825" cy="1160462"/>
            <a:chOff x="1488" y="1661"/>
            <a:chExt cx="558" cy="731"/>
          </a:xfrm>
        </p:grpSpPr>
        <p:sp>
          <p:nvSpPr>
            <p:cNvPr id="32839" name="Rectangle 181"/>
            <p:cNvSpPr>
              <a:spLocks noChangeArrowheads="1"/>
            </p:cNvSpPr>
            <p:nvPr/>
          </p:nvSpPr>
          <p:spPr bwMode="auto">
            <a:xfrm>
              <a:off x="1787" y="1950"/>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7.5</a:t>
              </a:r>
              <a:endParaRPr lang="en-US" sz="1600">
                <a:solidFill>
                  <a:schemeClr val="tx1"/>
                </a:solidFill>
                <a:latin typeface="Arial Narrow" pitchFamily="34" charset="0"/>
              </a:endParaRPr>
            </a:p>
          </p:txBody>
        </p:sp>
        <p:sp>
          <p:nvSpPr>
            <p:cNvPr id="32840" name="Rectangle 182"/>
            <p:cNvSpPr>
              <a:spLocks noChangeArrowheads="1"/>
            </p:cNvSpPr>
            <p:nvPr/>
          </p:nvSpPr>
          <p:spPr bwMode="auto">
            <a:xfrm>
              <a:off x="1787" y="1661"/>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7.7</a:t>
              </a:r>
              <a:endParaRPr lang="en-US" sz="1600">
                <a:solidFill>
                  <a:schemeClr val="tx1"/>
                </a:solidFill>
                <a:latin typeface="Arial Narrow" pitchFamily="34" charset="0"/>
              </a:endParaRPr>
            </a:p>
          </p:txBody>
        </p:sp>
        <p:sp>
          <p:nvSpPr>
            <p:cNvPr id="32841" name="Text Box 183"/>
            <p:cNvSpPr txBox="1">
              <a:spLocks noChangeArrowheads="1"/>
            </p:cNvSpPr>
            <p:nvPr/>
          </p:nvSpPr>
          <p:spPr bwMode="auto">
            <a:xfrm>
              <a:off x="1488" y="1915"/>
              <a:ext cx="34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b="1">
                  <a:solidFill>
                    <a:schemeClr val="tx1"/>
                  </a:solidFill>
                  <a:latin typeface="Arial Narrow" pitchFamily="34" charset="0"/>
                </a:rPr>
                <a:t>pH</a:t>
              </a:r>
              <a:r>
                <a:rPr lang="en-US" sz="1600" b="1" baseline="-25000">
                  <a:solidFill>
                    <a:schemeClr val="tx1"/>
                  </a:solidFill>
                  <a:latin typeface="Arial Narrow" pitchFamily="34" charset="0"/>
                </a:rPr>
                <a:t>S</a:t>
              </a:r>
            </a:p>
          </p:txBody>
        </p:sp>
        <p:sp>
          <p:nvSpPr>
            <p:cNvPr id="32842" name="Line 184"/>
            <p:cNvSpPr>
              <a:spLocks noChangeShapeType="1"/>
            </p:cNvSpPr>
            <p:nvPr/>
          </p:nvSpPr>
          <p:spPr bwMode="auto">
            <a:xfrm>
              <a:off x="1988" y="1728"/>
              <a:ext cx="0" cy="59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43" name="Line 185"/>
            <p:cNvSpPr>
              <a:spLocks noChangeShapeType="1"/>
            </p:cNvSpPr>
            <p:nvPr/>
          </p:nvSpPr>
          <p:spPr bwMode="auto">
            <a:xfrm>
              <a:off x="1988" y="2025"/>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44" name="Line 186"/>
            <p:cNvSpPr>
              <a:spLocks noChangeShapeType="1"/>
            </p:cNvSpPr>
            <p:nvPr/>
          </p:nvSpPr>
          <p:spPr bwMode="auto">
            <a:xfrm>
              <a:off x="1988" y="1733"/>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45" name="Line 187"/>
            <p:cNvSpPr>
              <a:spLocks noChangeShapeType="1"/>
            </p:cNvSpPr>
            <p:nvPr/>
          </p:nvSpPr>
          <p:spPr bwMode="auto">
            <a:xfrm>
              <a:off x="1988" y="2319"/>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46" name="Rectangle 188"/>
            <p:cNvSpPr>
              <a:spLocks noChangeArrowheads="1"/>
            </p:cNvSpPr>
            <p:nvPr/>
          </p:nvSpPr>
          <p:spPr bwMode="auto">
            <a:xfrm>
              <a:off x="1793" y="2238"/>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7.3</a:t>
              </a:r>
              <a:endParaRPr lang="en-US" sz="1600">
                <a:solidFill>
                  <a:schemeClr val="tx1"/>
                </a:solidFill>
                <a:latin typeface="Arial Narrow" pitchFamily="34" charset="0"/>
              </a:endParaRPr>
            </a:p>
          </p:txBody>
        </p:sp>
      </p:grpSp>
      <p:grpSp>
        <p:nvGrpSpPr>
          <p:cNvPr id="32827" name="Group 191"/>
          <p:cNvGrpSpPr>
            <a:grpSpLocks/>
          </p:cNvGrpSpPr>
          <p:nvPr/>
        </p:nvGrpSpPr>
        <p:grpSpPr bwMode="auto">
          <a:xfrm>
            <a:off x="2273300" y="1228725"/>
            <a:ext cx="4565650" cy="0"/>
            <a:chOff x="0" y="672"/>
            <a:chExt cx="2876" cy="0"/>
          </a:xfrm>
        </p:grpSpPr>
        <p:sp>
          <p:nvSpPr>
            <p:cNvPr id="32837" name="Line 192"/>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38" name="Line 193"/>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89347" name="Group 195"/>
          <p:cNvGrpSpPr>
            <a:grpSpLocks/>
          </p:cNvGrpSpPr>
          <p:nvPr/>
        </p:nvGrpSpPr>
        <p:grpSpPr bwMode="auto">
          <a:xfrm>
            <a:off x="0" y="1733550"/>
            <a:ext cx="3100388" cy="3344863"/>
            <a:chOff x="3728" y="2140"/>
            <a:chExt cx="1953" cy="2107"/>
          </a:xfrm>
        </p:grpSpPr>
        <p:sp>
          <p:nvSpPr>
            <p:cNvPr id="32834" name="Rectangle 196"/>
            <p:cNvSpPr>
              <a:spLocks noChangeArrowheads="1"/>
            </p:cNvSpPr>
            <p:nvPr/>
          </p:nvSpPr>
          <p:spPr bwMode="auto">
            <a:xfrm>
              <a:off x="3728" y="2140"/>
              <a:ext cx="1953" cy="2107"/>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2835" name="Rectangle 197"/>
            <p:cNvSpPr>
              <a:spLocks noChangeArrowheads="1"/>
            </p:cNvSpPr>
            <p:nvPr/>
          </p:nvSpPr>
          <p:spPr bwMode="auto">
            <a:xfrm>
              <a:off x="3753" y="3908"/>
              <a:ext cx="19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rgbClr val="008000"/>
                  </a:solidFill>
                  <a:latin typeface="Arial Narrow" pitchFamily="34" charset="0"/>
                </a:rPr>
                <a:t>Raif Musa-Aziz</a:t>
              </a:r>
            </a:p>
          </p:txBody>
        </p:sp>
        <p:pic>
          <p:nvPicPr>
            <p:cNvPr id="32836" name="Picture 19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00" y="2209"/>
              <a:ext cx="1812" cy="1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89351" name="Group 199"/>
          <p:cNvGrpSpPr>
            <a:grpSpLocks/>
          </p:cNvGrpSpPr>
          <p:nvPr/>
        </p:nvGrpSpPr>
        <p:grpSpPr bwMode="auto">
          <a:xfrm>
            <a:off x="6273800" y="1733550"/>
            <a:ext cx="2863850" cy="3492500"/>
            <a:chOff x="2194" y="302"/>
            <a:chExt cx="2029" cy="2716"/>
          </a:xfrm>
        </p:grpSpPr>
        <p:sp>
          <p:nvSpPr>
            <p:cNvPr id="32831" name="Rectangle 200"/>
            <p:cNvSpPr>
              <a:spLocks noChangeArrowheads="1"/>
            </p:cNvSpPr>
            <p:nvPr/>
          </p:nvSpPr>
          <p:spPr bwMode="auto">
            <a:xfrm>
              <a:off x="2194" y="302"/>
              <a:ext cx="2029" cy="2685"/>
            </a:xfrm>
            <a:prstGeom prst="rect">
              <a:avLst/>
            </a:prstGeom>
            <a:solidFill>
              <a:schemeClr val="bg1"/>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2832" name="Text Box 201"/>
            <p:cNvSpPr txBox="1">
              <a:spLocks noChangeArrowheads="1"/>
            </p:cNvSpPr>
            <p:nvPr/>
          </p:nvSpPr>
          <p:spPr bwMode="auto">
            <a:xfrm>
              <a:off x="2206" y="2663"/>
              <a:ext cx="1997" cy="35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a:solidFill>
                    <a:srgbClr val="008000"/>
                  </a:solidFill>
                  <a:latin typeface="Arial Narrow" pitchFamily="34" charset="0"/>
                </a:rPr>
                <a:t>Liming Chen</a:t>
              </a:r>
            </a:p>
          </p:txBody>
        </p:sp>
        <p:pic>
          <p:nvPicPr>
            <p:cNvPr id="32833" name="Picture 202" descr="IMG_2180"/>
            <p:cNvPicPr>
              <a:picLocks noChangeAspect="1" noChangeArrowheads="1"/>
            </p:cNvPicPr>
            <p:nvPr/>
          </p:nvPicPr>
          <p:blipFill>
            <a:blip r:embed="rId4">
              <a:extLst>
                <a:ext uri="{28A0092B-C50C-407E-A947-70E740481C1C}">
                  <a14:useLocalDpi xmlns:a14="http://schemas.microsoft.com/office/drawing/2010/main" val="0"/>
                </a:ext>
              </a:extLst>
            </a:blip>
            <a:srcRect l="25473" t="5124" r="24800" b="6522"/>
            <a:stretch>
              <a:fillRect/>
            </a:stretch>
          </p:blipFill>
          <p:spPr bwMode="auto">
            <a:xfrm>
              <a:off x="2246" y="356"/>
              <a:ext cx="1921" cy="2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830" name="Rectangle 203"/>
          <p:cNvSpPr>
            <a:spLocks noChangeArrowheads="1"/>
          </p:cNvSpPr>
          <p:nvPr/>
        </p:nvSpPr>
        <p:spPr bwMode="auto">
          <a:xfrm>
            <a:off x="5895975" y="6399213"/>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Musa-Aziz et al, </a:t>
            </a:r>
            <a:r>
              <a:rPr lang="en-US" sz="2000" i="1">
                <a:latin typeface="Arial Narrow" pitchFamily="34" charset="0"/>
              </a:rPr>
              <a:t>PNAS</a:t>
            </a:r>
            <a:r>
              <a:rPr lang="en-US" sz="2000">
                <a:latin typeface="Arial Narrow" pitchFamily="34" charset="0"/>
              </a:rPr>
              <a:t>, 2009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89342"/>
                                        </p:tgtEl>
                                        <p:attrNameLst>
                                          <p:attrName>style.visibility</p:attrName>
                                        </p:attrNameLst>
                                      </p:cBhvr>
                                      <p:to>
                                        <p:strVal val="visible"/>
                                      </p:to>
                                    </p:set>
                                    <p:animEffect transition="in" filter="dissolve">
                                      <p:cBhvr>
                                        <p:cTn id="7" dur="500"/>
                                        <p:tgtEl>
                                          <p:spTgt spid="689342"/>
                                        </p:tgtEl>
                                      </p:cBhvr>
                                    </p:animEffect>
                                  </p:childTnLst>
                                </p:cTn>
                              </p:par>
                              <p:par>
                                <p:cTn id="8" presetID="9" presetClass="entr" presetSubtype="0" fill="hold" nodeType="withEffect">
                                  <p:stCondLst>
                                    <p:cond delay="0"/>
                                  </p:stCondLst>
                                  <p:childTnLst>
                                    <p:set>
                                      <p:cBhvr>
                                        <p:cTn id="9" dur="1" fill="hold">
                                          <p:stCondLst>
                                            <p:cond delay="0"/>
                                          </p:stCondLst>
                                        </p:cTn>
                                        <p:tgtEl>
                                          <p:spTgt spid="689197"/>
                                        </p:tgtEl>
                                        <p:attrNameLst>
                                          <p:attrName>style.visibility</p:attrName>
                                        </p:attrNameLst>
                                      </p:cBhvr>
                                      <p:to>
                                        <p:strVal val="visible"/>
                                      </p:to>
                                    </p:set>
                                    <p:animEffect transition="in" filter="dissolve">
                                      <p:cBhvr>
                                        <p:cTn id="10" dur="500"/>
                                        <p:tgtEl>
                                          <p:spTgt spid="68919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89156"/>
                                        </p:tgtEl>
                                        <p:attrNameLst>
                                          <p:attrName>style.visibility</p:attrName>
                                        </p:attrNameLst>
                                      </p:cBhvr>
                                      <p:to>
                                        <p:strVal val="visible"/>
                                      </p:to>
                                    </p:set>
                                    <p:animEffect transition="in" filter="dissolve">
                                      <p:cBhvr>
                                        <p:cTn id="15" dur="500"/>
                                        <p:tgtEl>
                                          <p:spTgt spid="68915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89157"/>
                                        </p:tgtEl>
                                        <p:attrNameLst>
                                          <p:attrName>style.visibility</p:attrName>
                                        </p:attrNameLst>
                                      </p:cBhvr>
                                      <p:to>
                                        <p:strVal val="visible"/>
                                      </p:to>
                                    </p:set>
                                    <p:animEffect transition="in" filter="dissolve">
                                      <p:cBhvr>
                                        <p:cTn id="18" dur="500"/>
                                        <p:tgtEl>
                                          <p:spTgt spid="689157"/>
                                        </p:tgtEl>
                                      </p:cBhvr>
                                    </p:animEffect>
                                  </p:childTnLst>
                                </p:cTn>
                              </p:par>
                              <p:par>
                                <p:cTn id="19" presetID="9" presetClass="entr" presetSubtype="0" fill="hold" nodeType="withEffect">
                                  <p:stCondLst>
                                    <p:cond delay="0"/>
                                  </p:stCondLst>
                                  <p:childTnLst>
                                    <p:set>
                                      <p:cBhvr>
                                        <p:cTn id="20" dur="1" fill="hold">
                                          <p:stCondLst>
                                            <p:cond delay="0"/>
                                          </p:stCondLst>
                                        </p:cTn>
                                        <p:tgtEl>
                                          <p:spTgt spid="689268"/>
                                        </p:tgtEl>
                                        <p:attrNameLst>
                                          <p:attrName>style.visibility</p:attrName>
                                        </p:attrNameLst>
                                      </p:cBhvr>
                                      <p:to>
                                        <p:strVal val="visible"/>
                                      </p:to>
                                    </p:set>
                                    <p:animEffect transition="in" filter="dissolve">
                                      <p:cBhvr>
                                        <p:cTn id="21" dur="500"/>
                                        <p:tgtEl>
                                          <p:spTgt spid="68926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89154"/>
                                        </p:tgtEl>
                                        <p:attrNameLst>
                                          <p:attrName>style.visibility</p:attrName>
                                        </p:attrNameLst>
                                      </p:cBhvr>
                                      <p:to>
                                        <p:strVal val="visible"/>
                                      </p:to>
                                    </p:set>
                                    <p:animEffect transition="in" filter="dissolve">
                                      <p:cBhvr>
                                        <p:cTn id="26" dur="500"/>
                                        <p:tgtEl>
                                          <p:spTgt spid="689154"/>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689155"/>
                                        </p:tgtEl>
                                        <p:attrNameLst>
                                          <p:attrName>style.visibility</p:attrName>
                                        </p:attrNameLst>
                                      </p:cBhvr>
                                      <p:to>
                                        <p:strVal val="visible"/>
                                      </p:to>
                                    </p:set>
                                    <p:animEffect transition="in" filter="dissolve">
                                      <p:cBhvr>
                                        <p:cTn id="29" dur="500"/>
                                        <p:tgtEl>
                                          <p:spTgt spid="689155"/>
                                        </p:tgtEl>
                                      </p:cBhvr>
                                    </p:animEffect>
                                  </p:childTnLst>
                                </p:cTn>
                              </p:par>
                              <p:par>
                                <p:cTn id="30" presetID="9" presetClass="entr" presetSubtype="0" fill="hold" nodeType="withEffect">
                                  <p:stCondLst>
                                    <p:cond delay="0"/>
                                  </p:stCondLst>
                                  <p:childTnLst>
                                    <p:set>
                                      <p:cBhvr>
                                        <p:cTn id="31" dur="1" fill="hold">
                                          <p:stCondLst>
                                            <p:cond delay="0"/>
                                          </p:stCondLst>
                                        </p:cTn>
                                        <p:tgtEl>
                                          <p:spTgt spid="689252"/>
                                        </p:tgtEl>
                                        <p:attrNameLst>
                                          <p:attrName>style.visibility</p:attrName>
                                        </p:attrNameLst>
                                      </p:cBhvr>
                                      <p:to>
                                        <p:strVal val="visible"/>
                                      </p:to>
                                    </p:set>
                                    <p:animEffect transition="in" filter="dissolve">
                                      <p:cBhvr>
                                        <p:cTn id="32" dur="500"/>
                                        <p:tgtEl>
                                          <p:spTgt spid="68925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689326"/>
                                        </p:tgtEl>
                                        <p:attrNameLst>
                                          <p:attrName>style.visibility</p:attrName>
                                        </p:attrNameLst>
                                      </p:cBhvr>
                                      <p:to>
                                        <p:strVal val="visible"/>
                                      </p:to>
                                    </p:set>
                                    <p:animEffect transition="in" filter="dissolve">
                                      <p:cBhvr>
                                        <p:cTn id="37" dur="500"/>
                                        <p:tgtEl>
                                          <p:spTgt spid="689326"/>
                                        </p:tgtEl>
                                      </p:cBhvr>
                                    </p:animEffect>
                                  </p:childTnLst>
                                </p:cTn>
                              </p:par>
                            </p:childTnLst>
                          </p:cTn>
                        </p:par>
                        <p:par>
                          <p:cTn id="38" fill="hold" nodeType="afterGroup">
                            <p:stCondLst>
                              <p:cond delay="500"/>
                            </p:stCondLst>
                            <p:childTnLst>
                              <p:par>
                                <p:cTn id="39" presetID="22" presetClass="entr" presetSubtype="8" fill="hold" nodeType="afterEffect">
                                  <p:stCondLst>
                                    <p:cond delay="0"/>
                                  </p:stCondLst>
                                  <p:childTnLst>
                                    <p:set>
                                      <p:cBhvr>
                                        <p:cTn id="40" dur="1" fill="hold">
                                          <p:stCondLst>
                                            <p:cond delay="0"/>
                                          </p:stCondLst>
                                        </p:cTn>
                                        <p:tgtEl>
                                          <p:spTgt spid="689313"/>
                                        </p:tgtEl>
                                        <p:attrNameLst>
                                          <p:attrName>style.visibility</p:attrName>
                                        </p:attrNameLst>
                                      </p:cBhvr>
                                      <p:to>
                                        <p:strVal val="visible"/>
                                      </p:to>
                                    </p:set>
                                    <p:animEffect transition="in" filter="wipe(left)">
                                      <p:cBhvr>
                                        <p:cTn id="41" dur="500"/>
                                        <p:tgtEl>
                                          <p:spTgt spid="689313"/>
                                        </p:tgtEl>
                                      </p:cBhvr>
                                    </p:animEffect>
                                  </p:childTnLst>
                                </p:cTn>
                              </p:par>
                            </p:childTnLst>
                          </p:cTn>
                        </p:par>
                        <p:par>
                          <p:cTn id="42" fill="hold" nodeType="afterGroup">
                            <p:stCondLst>
                              <p:cond delay="1000"/>
                            </p:stCondLst>
                            <p:childTnLst>
                              <p:par>
                                <p:cTn id="43" presetID="22" presetClass="entr" presetSubtype="8" fill="hold" nodeType="afterEffect">
                                  <p:stCondLst>
                                    <p:cond delay="0"/>
                                  </p:stCondLst>
                                  <p:childTnLst>
                                    <p:set>
                                      <p:cBhvr>
                                        <p:cTn id="44" dur="1" fill="hold">
                                          <p:stCondLst>
                                            <p:cond delay="0"/>
                                          </p:stCondLst>
                                        </p:cTn>
                                        <p:tgtEl>
                                          <p:spTgt spid="689319"/>
                                        </p:tgtEl>
                                        <p:attrNameLst>
                                          <p:attrName>style.visibility</p:attrName>
                                        </p:attrNameLst>
                                      </p:cBhvr>
                                      <p:to>
                                        <p:strVal val="visible"/>
                                      </p:to>
                                    </p:set>
                                    <p:animEffect transition="in" filter="wipe(left)">
                                      <p:cBhvr>
                                        <p:cTn id="45" dur="500"/>
                                        <p:tgtEl>
                                          <p:spTgt spid="689319"/>
                                        </p:tgtEl>
                                      </p:cBhvr>
                                    </p:animEffect>
                                  </p:childTnLst>
                                </p:cTn>
                              </p:par>
                            </p:childTnLst>
                          </p:cTn>
                        </p:par>
                        <p:par>
                          <p:cTn id="46" fill="hold" nodeType="afterGroup">
                            <p:stCondLst>
                              <p:cond delay="1500"/>
                            </p:stCondLst>
                            <p:childTnLst>
                              <p:par>
                                <p:cTn id="47" presetID="9" presetClass="entr" presetSubtype="0" fill="hold" grpId="0" nodeType="afterEffect">
                                  <p:stCondLst>
                                    <p:cond delay="0"/>
                                  </p:stCondLst>
                                  <p:childTnLst>
                                    <p:set>
                                      <p:cBhvr>
                                        <p:cTn id="48" dur="1" fill="hold">
                                          <p:stCondLst>
                                            <p:cond delay="0"/>
                                          </p:stCondLst>
                                        </p:cTn>
                                        <p:tgtEl>
                                          <p:spTgt spid="689296"/>
                                        </p:tgtEl>
                                        <p:attrNameLst>
                                          <p:attrName>style.visibility</p:attrName>
                                        </p:attrNameLst>
                                      </p:cBhvr>
                                      <p:to>
                                        <p:strVal val="visible"/>
                                      </p:to>
                                    </p:set>
                                    <p:animEffect transition="in" filter="dissolve">
                                      <p:cBhvr>
                                        <p:cTn id="49" dur="500"/>
                                        <p:tgtEl>
                                          <p:spTgt spid="689296"/>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689327"/>
                                        </p:tgtEl>
                                        <p:attrNameLst>
                                          <p:attrName>style.visibility</p:attrName>
                                        </p:attrNameLst>
                                      </p:cBhvr>
                                      <p:to>
                                        <p:strVal val="visible"/>
                                      </p:to>
                                    </p:set>
                                    <p:animEffect transition="in" filter="dissolve">
                                      <p:cBhvr>
                                        <p:cTn id="54" dur="500"/>
                                        <p:tgtEl>
                                          <p:spTgt spid="689327"/>
                                        </p:tgtEl>
                                      </p:cBhvr>
                                    </p:animEffect>
                                  </p:childTnLst>
                                </p:cTn>
                              </p:par>
                            </p:childTnLst>
                          </p:cTn>
                        </p:par>
                        <p:par>
                          <p:cTn id="55" fill="hold" nodeType="afterGroup">
                            <p:stCondLst>
                              <p:cond delay="500"/>
                            </p:stCondLst>
                            <p:childTnLst>
                              <p:par>
                                <p:cTn id="56" presetID="22" presetClass="entr" presetSubtype="8" fill="hold" nodeType="afterEffect">
                                  <p:stCondLst>
                                    <p:cond delay="0"/>
                                  </p:stCondLst>
                                  <p:childTnLst>
                                    <p:set>
                                      <p:cBhvr>
                                        <p:cTn id="57" dur="1" fill="hold">
                                          <p:stCondLst>
                                            <p:cond delay="0"/>
                                          </p:stCondLst>
                                        </p:cTn>
                                        <p:tgtEl>
                                          <p:spTgt spid="689316"/>
                                        </p:tgtEl>
                                        <p:attrNameLst>
                                          <p:attrName>style.visibility</p:attrName>
                                        </p:attrNameLst>
                                      </p:cBhvr>
                                      <p:to>
                                        <p:strVal val="visible"/>
                                      </p:to>
                                    </p:set>
                                    <p:animEffect transition="in" filter="wipe(left)">
                                      <p:cBhvr>
                                        <p:cTn id="58" dur="500"/>
                                        <p:tgtEl>
                                          <p:spTgt spid="689316"/>
                                        </p:tgtEl>
                                      </p:cBhvr>
                                    </p:animEffect>
                                  </p:childTnLst>
                                </p:cTn>
                              </p:par>
                            </p:childTnLst>
                          </p:cTn>
                        </p:par>
                        <p:par>
                          <p:cTn id="59" fill="hold" nodeType="afterGroup">
                            <p:stCondLst>
                              <p:cond delay="1000"/>
                            </p:stCondLst>
                            <p:childTnLst>
                              <p:par>
                                <p:cTn id="60" presetID="22" presetClass="entr" presetSubtype="8" fill="hold" nodeType="afterEffect">
                                  <p:stCondLst>
                                    <p:cond delay="0"/>
                                  </p:stCondLst>
                                  <p:childTnLst>
                                    <p:set>
                                      <p:cBhvr>
                                        <p:cTn id="61" dur="1" fill="hold">
                                          <p:stCondLst>
                                            <p:cond delay="0"/>
                                          </p:stCondLst>
                                        </p:cTn>
                                        <p:tgtEl>
                                          <p:spTgt spid="689323"/>
                                        </p:tgtEl>
                                        <p:attrNameLst>
                                          <p:attrName>style.visibility</p:attrName>
                                        </p:attrNameLst>
                                      </p:cBhvr>
                                      <p:to>
                                        <p:strVal val="visible"/>
                                      </p:to>
                                    </p:set>
                                    <p:animEffect transition="in" filter="wipe(left)">
                                      <p:cBhvr>
                                        <p:cTn id="62" dur="500"/>
                                        <p:tgtEl>
                                          <p:spTgt spid="689323"/>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689311"/>
                                        </p:tgtEl>
                                        <p:attrNameLst>
                                          <p:attrName>style.visibility</p:attrName>
                                        </p:attrNameLst>
                                      </p:cBhvr>
                                      <p:to>
                                        <p:strVal val="visible"/>
                                      </p:to>
                                    </p:set>
                                    <p:animEffect transition="in" filter="dissolve">
                                      <p:cBhvr>
                                        <p:cTn id="67" dur="500"/>
                                        <p:tgtEl>
                                          <p:spTgt spid="689311"/>
                                        </p:tgtEl>
                                      </p:cBhvr>
                                    </p:animEffect>
                                  </p:childTnLst>
                                </p:cTn>
                              </p:par>
                            </p:childTnLst>
                          </p:cTn>
                        </p:par>
                        <p:par>
                          <p:cTn id="68" fill="hold" nodeType="afterGroup">
                            <p:stCondLst>
                              <p:cond delay="500"/>
                            </p:stCondLst>
                            <p:childTnLst>
                              <p:par>
                                <p:cTn id="69" presetID="9" presetClass="entr" presetSubtype="0" fill="hold" nodeType="afterEffect">
                                  <p:stCondLst>
                                    <p:cond delay="0"/>
                                  </p:stCondLst>
                                  <p:childTnLst>
                                    <p:set>
                                      <p:cBhvr>
                                        <p:cTn id="70" dur="1" fill="hold">
                                          <p:stCondLst>
                                            <p:cond delay="0"/>
                                          </p:stCondLst>
                                        </p:cTn>
                                        <p:tgtEl>
                                          <p:spTgt spid="689346"/>
                                        </p:tgtEl>
                                        <p:attrNameLst>
                                          <p:attrName>style.visibility</p:attrName>
                                        </p:attrNameLst>
                                      </p:cBhvr>
                                      <p:to>
                                        <p:strVal val="visible"/>
                                      </p:to>
                                    </p:set>
                                    <p:animEffect transition="in" filter="dissolve">
                                      <p:cBhvr>
                                        <p:cTn id="71" dur="500"/>
                                        <p:tgtEl>
                                          <p:spTgt spid="689346"/>
                                        </p:tgtEl>
                                      </p:cBhvr>
                                    </p:animEffect>
                                  </p:childTnLst>
                                </p:cTn>
                              </p:par>
                            </p:childTnLst>
                          </p:cTn>
                        </p:par>
                        <p:par>
                          <p:cTn id="72" fill="hold" nodeType="afterGroup">
                            <p:stCondLst>
                              <p:cond delay="1000"/>
                            </p:stCondLst>
                            <p:childTnLst>
                              <p:par>
                                <p:cTn id="73" presetID="22" presetClass="entr" presetSubtype="8" fill="hold" nodeType="afterEffect">
                                  <p:stCondLst>
                                    <p:cond delay="0"/>
                                  </p:stCondLst>
                                  <p:childTnLst>
                                    <p:set>
                                      <p:cBhvr>
                                        <p:cTn id="74" dur="1" fill="hold">
                                          <p:stCondLst>
                                            <p:cond delay="0"/>
                                          </p:stCondLst>
                                        </p:cTn>
                                        <p:tgtEl>
                                          <p:spTgt spid="689301"/>
                                        </p:tgtEl>
                                        <p:attrNameLst>
                                          <p:attrName>style.visibility</p:attrName>
                                        </p:attrNameLst>
                                      </p:cBhvr>
                                      <p:to>
                                        <p:strVal val="visible"/>
                                      </p:to>
                                    </p:set>
                                    <p:animEffect transition="in" filter="wipe(left)">
                                      <p:cBhvr>
                                        <p:cTn id="75" dur="500"/>
                                        <p:tgtEl>
                                          <p:spTgt spid="689301"/>
                                        </p:tgtEl>
                                      </p:cBhvr>
                                    </p:animEffect>
                                  </p:childTnLst>
                                </p:cTn>
                              </p:par>
                            </p:childTnLst>
                          </p:cTn>
                        </p:par>
                        <p:par>
                          <p:cTn id="76" fill="hold" nodeType="afterGroup">
                            <p:stCondLst>
                              <p:cond delay="1500"/>
                            </p:stCondLst>
                            <p:childTnLst>
                              <p:par>
                                <p:cTn id="77" presetID="22" presetClass="entr" presetSubtype="8" fill="hold" nodeType="afterEffect">
                                  <p:stCondLst>
                                    <p:cond delay="0"/>
                                  </p:stCondLst>
                                  <p:childTnLst>
                                    <p:set>
                                      <p:cBhvr>
                                        <p:cTn id="78" dur="1" fill="hold">
                                          <p:stCondLst>
                                            <p:cond delay="0"/>
                                          </p:stCondLst>
                                        </p:cTn>
                                        <p:tgtEl>
                                          <p:spTgt spid="689304"/>
                                        </p:tgtEl>
                                        <p:attrNameLst>
                                          <p:attrName>style.visibility</p:attrName>
                                        </p:attrNameLst>
                                      </p:cBhvr>
                                      <p:to>
                                        <p:strVal val="visible"/>
                                      </p:to>
                                    </p:set>
                                    <p:animEffect transition="in" filter="wipe(left)">
                                      <p:cBhvr>
                                        <p:cTn id="79" dur="500"/>
                                        <p:tgtEl>
                                          <p:spTgt spid="689304"/>
                                        </p:tgtEl>
                                      </p:cBhvr>
                                    </p:animEffect>
                                  </p:childTnLst>
                                </p:cTn>
                              </p:par>
                            </p:childTnLst>
                          </p:cTn>
                        </p:par>
                        <p:par>
                          <p:cTn id="80" fill="hold" nodeType="afterGroup">
                            <p:stCondLst>
                              <p:cond delay="2000"/>
                            </p:stCondLst>
                            <p:childTnLst>
                              <p:par>
                                <p:cTn id="81" presetID="9" presetClass="entr" presetSubtype="0" fill="hold" grpId="0" nodeType="afterEffect">
                                  <p:stCondLst>
                                    <p:cond delay="0"/>
                                  </p:stCondLst>
                                  <p:childTnLst>
                                    <p:set>
                                      <p:cBhvr>
                                        <p:cTn id="82" dur="1" fill="hold">
                                          <p:stCondLst>
                                            <p:cond delay="0"/>
                                          </p:stCondLst>
                                        </p:cTn>
                                        <p:tgtEl>
                                          <p:spTgt spid="689312"/>
                                        </p:tgtEl>
                                        <p:attrNameLst>
                                          <p:attrName>style.visibility</p:attrName>
                                        </p:attrNameLst>
                                      </p:cBhvr>
                                      <p:to>
                                        <p:strVal val="visible"/>
                                      </p:to>
                                    </p:set>
                                    <p:animEffect transition="in" filter="dissolve">
                                      <p:cBhvr>
                                        <p:cTn id="83" dur="500"/>
                                        <p:tgtEl>
                                          <p:spTgt spid="689312"/>
                                        </p:tgtEl>
                                      </p:cBhvr>
                                    </p:animEffect>
                                  </p:childTnLst>
                                </p:cTn>
                              </p:par>
                            </p:childTnLst>
                          </p:cTn>
                        </p:par>
                        <p:par>
                          <p:cTn id="84" fill="hold" nodeType="afterGroup">
                            <p:stCondLst>
                              <p:cond delay="2500"/>
                            </p:stCondLst>
                            <p:childTnLst>
                              <p:par>
                                <p:cTn id="85" presetID="22" presetClass="entr" presetSubtype="8" fill="hold" nodeType="afterEffect">
                                  <p:stCondLst>
                                    <p:cond delay="0"/>
                                  </p:stCondLst>
                                  <p:childTnLst>
                                    <p:set>
                                      <p:cBhvr>
                                        <p:cTn id="86" dur="1" fill="hold">
                                          <p:stCondLst>
                                            <p:cond delay="0"/>
                                          </p:stCondLst>
                                        </p:cTn>
                                        <p:tgtEl>
                                          <p:spTgt spid="689307"/>
                                        </p:tgtEl>
                                        <p:attrNameLst>
                                          <p:attrName>style.visibility</p:attrName>
                                        </p:attrNameLst>
                                      </p:cBhvr>
                                      <p:to>
                                        <p:strVal val="visible"/>
                                      </p:to>
                                    </p:set>
                                    <p:animEffect transition="in" filter="wipe(left)">
                                      <p:cBhvr>
                                        <p:cTn id="87" dur="500"/>
                                        <p:tgtEl>
                                          <p:spTgt spid="689307"/>
                                        </p:tgtEl>
                                      </p:cBhvr>
                                    </p:animEffect>
                                  </p:childTnLst>
                                </p:cTn>
                              </p:par>
                            </p:childTnLst>
                          </p:cTn>
                        </p:par>
                        <p:par>
                          <p:cTn id="88" fill="hold" nodeType="afterGroup">
                            <p:stCondLst>
                              <p:cond delay="3000"/>
                            </p:stCondLst>
                            <p:childTnLst>
                              <p:par>
                                <p:cTn id="89" presetID="22" presetClass="entr" presetSubtype="8" fill="hold" grpId="0" nodeType="afterEffect">
                                  <p:stCondLst>
                                    <p:cond delay="0"/>
                                  </p:stCondLst>
                                  <p:childTnLst>
                                    <p:set>
                                      <p:cBhvr>
                                        <p:cTn id="90" dur="1" fill="hold">
                                          <p:stCondLst>
                                            <p:cond delay="0"/>
                                          </p:stCondLst>
                                        </p:cTn>
                                        <p:tgtEl>
                                          <p:spTgt spid="689310"/>
                                        </p:tgtEl>
                                        <p:attrNameLst>
                                          <p:attrName>style.visibility</p:attrName>
                                        </p:attrNameLst>
                                      </p:cBhvr>
                                      <p:to>
                                        <p:strVal val="visible"/>
                                      </p:to>
                                    </p:set>
                                    <p:animEffect transition="in" filter="wipe(left)">
                                      <p:cBhvr>
                                        <p:cTn id="91" dur="500"/>
                                        <p:tgtEl>
                                          <p:spTgt spid="689310"/>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689239"/>
                                        </p:tgtEl>
                                        <p:attrNameLst>
                                          <p:attrName>style.visibility</p:attrName>
                                        </p:attrNameLst>
                                      </p:cBhvr>
                                      <p:to>
                                        <p:strVal val="visible"/>
                                      </p:to>
                                    </p:set>
                                    <p:animEffect transition="in" filter="dissolve">
                                      <p:cBhvr>
                                        <p:cTn id="96" dur="500"/>
                                        <p:tgtEl>
                                          <p:spTgt spid="689239"/>
                                        </p:tgtEl>
                                      </p:cBhvr>
                                    </p:animEffect>
                                  </p:childTnLst>
                                </p:cTn>
                              </p:par>
                            </p:childTnLst>
                          </p:cTn>
                        </p:par>
                        <p:par>
                          <p:cTn id="97" fill="hold" nodeType="afterGroup">
                            <p:stCondLst>
                              <p:cond delay="500"/>
                            </p:stCondLst>
                            <p:childTnLst>
                              <p:par>
                                <p:cTn id="98" presetID="9" presetClass="entr" presetSubtype="0" fill="hold" nodeType="afterEffect">
                                  <p:stCondLst>
                                    <p:cond delay="0"/>
                                  </p:stCondLst>
                                  <p:childTnLst>
                                    <p:set>
                                      <p:cBhvr>
                                        <p:cTn id="99" dur="1" fill="hold">
                                          <p:stCondLst>
                                            <p:cond delay="0"/>
                                          </p:stCondLst>
                                        </p:cTn>
                                        <p:tgtEl>
                                          <p:spTgt spid="689240"/>
                                        </p:tgtEl>
                                        <p:attrNameLst>
                                          <p:attrName>style.visibility</p:attrName>
                                        </p:attrNameLst>
                                      </p:cBhvr>
                                      <p:to>
                                        <p:strVal val="visible"/>
                                      </p:to>
                                    </p:set>
                                    <p:animEffect transition="in" filter="dissolve">
                                      <p:cBhvr>
                                        <p:cTn id="100" dur="500"/>
                                        <p:tgtEl>
                                          <p:spTgt spid="689240"/>
                                        </p:tgtEl>
                                      </p:cBhvr>
                                    </p:animEffect>
                                  </p:childTnLst>
                                </p:cTn>
                              </p:par>
                            </p:childTnLst>
                          </p:cTn>
                        </p:par>
                        <p:par>
                          <p:cTn id="101" fill="hold" nodeType="afterGroup">
                            <p:stCondLst>
                              <p:cond delay="1000"/>
                            </p:stCondLst>
                            <p:childTnLst>
                              <p:par>
                                <p:cTn id="102" presetID="22" presetClass="entr" presetSubtype="8" fill="hold" nodeType="afterEffect">
                                  <p:stCondLst>
                                    <p:cond delay="0"/>
                                  </p:stCondLst>
                                  <p:childTnLst>
                                    <p:set>
                                      <p:cBhvr>
                                        <p:cTn id="103" dur="1" fill="hold">
                                          <p:stCondLst>
                                            <p:cond delay="0"/>
                                          </p:stCondLst>
                                        </p:cTn>
                                        <p:tgtEl>
                                          <p:spTgt spid="689228"/>
                                        </p:tgtEl>
                                        <p:attrNameLst>
                                          <p:attrName>style.visibility</p:attrName>
                                        </p:attrNameLst>
                                      </p:cBhvr>
                                      <p:to>
                                        <p:strVal val="visible"/>
                                      </p:to>
                                    </p:set>
                                    <p:animEffect transition="in" filter="wipe(left)">
                                      <p:cBhvr>
                                        <p:cTn id="104" dur="500"/>
                                        <p:tgtEl>
                                          <p:spTgt spid="689228"/>
                                        </p:tgtEl>
                                      </p:cBhvr>
                                    </p:animEffect>
                                  </p:childTnLst>
                                </p:cTn>
                              </p:par>
                            </p:childTnLst>
                          </p:cTn>
                        </p:par>
                        <p:par>
                          <p:cTn id="105" fill="hold" nodeType="afterGroup">
                            <p:stCondLst>
                              <p:cond delay="1500"/>
                            </p:stCondLst>
                            <p:childTnLst>
                              <p:par>
                                <p:cTn id="106" presetID="22" presetClass="entr" presetSubtype="8" fill="hold" nodeType="afterEffect">
                                  <p:stCondLst>
                                    <p:cond delay="0"/>
                                  </p:stCondLst>
                                  <p:childTnLst>
                                    <p:set>
                                      <p:cBhvr>
                                        <p:cTn id="107" dur="1" fill="hold">
                                          <p:stCondLst>
                                            <p:cond delay="0"/>
                                          </p:stCondLst>
                                        </p:cTn>
                                        <p:tgtEl>
                                          <p:spTgt spid="689287"/>
                                        </p:tgtEl>
                                        <p:attrNameLst>
                                          <p:attrName>style.visibility</p:attrName>
                                        </p:attrNameLst>
                                      </p:cBhvr>
                                      <p:to>
                                        <p:strVal val="visible"/>
                                      </p:to>
                                    </p:set>
                                    <p:animEffect transition="in" filter="wipe(left)">
                                      <p:cBhvr>
                                        <p:cTn id="108" dur="500"/>
                                        <p:tgtEl>
                                          <p:spTgt spid="689287"/>
                                        </p:tgtEl>
                                      </p:cBhvr>
                                    </p:animEffect>
                                  </p:childTnLst>
                                </p:cTn>
                              </p:par>
                            </p:childTnLst>
                          </p:cTn>
                        </p:par>
                        <p:par>
                          <p:cTn id="109" fill="hold" nodeType="afterGroup">
                            <p:stCondLst>
                              <p:cond delay="2000"/>
                            </p:stCondLst>
                            <p:childTnLst>
                              <p:par>
                                <p:cTn id="110" presetID="9" presetClass="entr" presetSubtype="0" fill="hold" grpId="0" nodeType="afterEffect">
                                  <p:stCondLst>
                                    <p:cond delay="0"/>
                                  </p:stCondLst>
                                  <p:childTnLst>
                                    <p:set>
                                      <p:cBhvr>
                                        <p:cTn id="111" dur="1" fill="hold">
                                          <p:stCondLst>
                                            <p:cond delay="0"/>
                                          </p:stCondLst>
                                        </p:cTn>
                                        <p:tgtEl>
                                          <p:spTgt spid="689297"/>
                                        </p:tgtEl>
                                        <p:attrNameLst>
                                          <p:attrName>style.visibility</p:attrName>
                                        </p:attrNameLst>
                                      </p:cBhvr>
                                      <p:to>
                                        <p:strVal val="visible"/>
                                      </p:to>
                                    </p:set>
                                    <p:animEffect transition="in" filter="dissolve">
                                      <p:cBhvr>
                                        <p:cTn id="112" dur="500"/>
                                        <p:tgtEl>
                                          <p:spTgt spid="68929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8" fill="hold" nodeType="clickEffect">
                                  <p:stCondLst>
                                    <p:cond delay="0"/>
                                  </p:stCondLst>
                                  <p:childTnLst>
                                    <p:set>
                                      <p:cBhvr>
                                        <p:cTn id="116" dur="1" fill="hold">
                                          <p:stCondLst>
                                            <p:cond delay="0"/>
                                          </p:stCondLst>
                                        </p:cTn>
                                        <p:tgtEl>
                                          <p:spTgt spid="689233"/>
                                        </p:tgtEl>
                                        <p:attrNameLst>
                                          <p:attrName>style.visibility</p:attrName>
                                        </p:attrNameLst>
                                      </p:cBhvr>
                                      <p:to>
                                        <p:strVal val="visible"/>
                                      </p:to>
                                    </p:set>
                                    <p:animEffect transition="in" filter="wipe(left)">
                                      <p:cBhvr>
                                        <p:cTn id="117" dur="500"/>
                                        <p:tgtEl>
                                          <p:spTgt spid="689233"/>
                                        </p:tgtEl>
                                      </p:cBhvr>
                                    </p:animEffect>
                                  </p:childTnLst>
                                </p:cTn>
                              </p:par>
                            </p:childTnLst>
                          </p:cTn>
                        </p:par>
                        <p:par>
                          <p:cTn id="118" fill="hold" nodeType="afterGroup">
                            <p:stCondLst>
                              <p:cond delay="500"/>
                            </p:stCondLst>
                            <p:childTnLst>
                              <p:par>
                                <p:cTn id="119" presetID="22" presetClass="entr" presetSubtype="8" fill="hold" nodeType="afterEffect">
                                  <p:stCondLst>
                                    <p:cond delay="0"/>
                                  </p:stCondLst>
                                  <p:childTnLst>
                                    <p:set>
                                      <p:cBhvr>
                                        <p:cTn id="120" dur="1" fill="hold">
                                          <p:stCondLst>
                                            <p:cond delay="0"/>
                                          </p:stCondLst>
                                        </p:cTn>
                                        <p:tgtEl>
                                          <p:spTgt spid="689236"/>
                                        </p:tgtEl>
                                        <p:attrNameLst>
                                          <p:attrName>style.visibility</p:attrName>
                                        </p:attrNameLst>
                                      </p:cBhvr>
                                      <p:to>
                                        <p:strVal val="visible"/>
                                      </p:to>
                                    </p:set>
                                    <p:animEffect transition="in" filter="wipe(left)">
                                      <p:cBhvr>
                                        <p:cTn id="121" dur="500"/>
                                        <p:tgtEl>
                                          <p:spTgt spid="689236"/>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9" presetClass="entr" presetSubtype="0" fill="hold" grpId="0" nodeType="clickEffect">
                                  <p:stCondLst>
                                    <p:cond delay="0"/>
                                  </p:stCondLst>
                                  <p:childTnLst>
                                    <p:set>
                                      <p:cBhvr>
                                        <p:cTn id="125" dur="1" fill="hold">
                                          <p:stCondLst>
                                            <p:cond delay="0"/>
                                          </p:stCondLst>
                                        </p:cTn>
                                        <p:tgtEl>
                                          <p:spTgt spid="689194"/>
                                        </p:tgtEl>
                                        <p:attrNameLst>
                                          <p:attrName>style.visibility</p:attrName>
                                        </p:attrNameLst>
                                      </p:cBhvr>
                                      <p:to>
                                        <p:strVal val="visible"/>
                                      </p:to>
                                    </p:set>
                                    <p:animEffect transition="in" filter="dissolve">
                                      <p:cBhvr>
                                        <p:cTn id="126" dur="500"/>
                                        <p:tgtEl>
                                          <p:spTgt spid="689194"/>
                                        </p:tgtEl>
                                      </p:cBhvr>
                                    </p:animEffect>
                                  </p:childTnLst>
                                </p:cTn>
                              </p:par>
                            </p:childTnLst>
                          </p:cTn>
                        </p:par>
                        <p:par>
                          <p:cTn id="127" fill="hold" nodeType="afterGroup">
                            <p:stCondLst>
                              <p:cond delay="500"/>
                            </p:stCondLst>
                            <p:childTnLst>
                              <p:par>
                                <p:cTn id="128" presetID="9" presetClass="entr" presetSubtype="0" fill="hold" nodeType="afterEffect">
                                  <p:stCondLst>
                                    <p:cond delay="0"/>
                                  </p:stCondLst>
                                  <p:childTnLst>
                                    <p:set>
                                      <p:cBhvr>
                                        <p:cTn id="129" dur="1" fill="hold">
                                          <p:stCondLst>
                                            <p:cond delay="0"/>
                                          </p:stCondLst>
                                        </p:cTn>
                                        <p:tgtEl>
                                          <p:spTgt spid="689159"/>
                                        </p:tgtEl>
                                        <p:attrNameLst>
                                          <p:attrName>style.visibility</p:attrName>
                                        </p:attrNameLst>
                                      </p:cBhvr>
                                      <p:to>
                                        <p:strVal val="visible"/>
                                      </p:to>
                                    </p:set>
                                    <p:animEffect transition="in" filter="dissolve">
                                      <p:cBhvr>
                                        <p:cTn id="130" dur="500"/>
                                        <p:tgtEl>
                                          <p:spTgt spid="689159"/>
                                        </p:tgtEl>
                                      </p:cBhvr>
                                    </p:animEffect>
                                  </p:childTnLst>
                                </p:cTn>
                              </p:par>
                            </p:childTnLst>
                          </p:cTn>
                        </p:par>
                        <p:par>
                          <p:cTn id="131" fill="hold" nodeType="afterGroup">
                            <p:stCondLst>
                              <p:cond delay="1000"/>
                            </p:stCondLst>
                            <p:childTnLst>
                              <p:par>
                                <p:cTn id="132" presetID="22" presetClass="entr" presetSubtype="8" fill="hold" nodeType="afterEffect">
                                  <p:stCondLst>
                                    <p:cond delay="0"/>
                                  </p:stCondLst>
                                  <p:childTnLst>
                                    <p:set>
                                      <p:cBhvr>
                                        <p:cTn id="133" dur="1" fill="hold">
                                          <p:stCondLst>
                                            <p:cond delay="0"/>
                                          </p:stCondLst>
                                        </p:cTn>
                                        <p:tgtEl>
                                          <p:spTgt spid="689168"/>
                                        </p:tgtEl>
                                        <p:attrNameLst>
                                          <p:attrName>style.visibility</p:attrName>
                                        </p:attrNameLst>
                                      </p:cBhvr>
                                      <p:to>
                                        <p:strVal val="visible"/>
                                      </p:to>
                                    </p:set>
                                    <p:animEffect transition="in" filter="wipe(left)">
                                      <p:cBhvr>
                                        <p:cTn id="134" dur="500"/>
                                        <p:tgtEl>
                                          <p:spTgt spid="689168"/>
                                        </p:tgtEl>
                                      </p:cBhvr>
                                    </p:animEffect>
                                  </p:childTnLst>
                                </p:cTn>
                              </p:par>
                            </p:childTnLst>
                          </p:cTn>
                        </p:par>
                        <p:par>
                          <p:cTn id="135" fill="hold" nodeType="afterGroup">
                            <p:stCondLst>
                              <p:cond delay="1500"/>
                            </p:stCondLst>
                            <p:childTnLst>
                              <p:par>
                                <p:cTn id="136" presetID="22" presetClass="entr" presetSubtype="8" fill="hold" nodeType="afterEffect">
                                  <p:stCondLst>
                                    <p:cond delay="0"/>
                                  </p:stCondLst>
                                  <p:childTnLst>
                                    <p:set>
                                      <p:cBhvr>
                                        <p:cTn id="137" dur="1" fill="hold">
                                          <p:stCondLst>
                                            <p:cond delay="0"/>
                                          </p:stCondLst>
                                        </p:cTn>
                                        <p:tgtEl>
                                          <p:spTgt spid="689189"/>
                                        </p:tgtEl>
                                        <p:attrNameLst>
                                          <p:attrName>style.visibility</p:attrName>
                                        </p:attrNameLst>
                                      </p:cBhvr>
                                      <p:to>
                                        <p:strVal val="visible"/>
                                      </p:to>
                                    </p:set>
                                    <p:animEffect transition="in" filter="wipe(left)">
                                      <p:cBhvr>
                                        <p:cTn id="138" dur="500"/>
                                        <p:tgtEl>
                                          <p:spTgt spid="689189"/>
                                        </p:tgtEl>
                                      </p:cBhvr>
                                    </p:animEffect>
                                  </p:childTnLst>
                                </p:cTn>
                              </p:par>
                            </p:childTnLst>
                          </p:cTn>
                        </p:par>
                        <p:par>
                          <p:cTn id="139" fill="hold" nodeType="afterGroup">
                            <p:stCondLst>
                              <p:cond delay="2000"/>
                            </p:stCondLst>
                            <p:childTnLst>
                              <p:par>
                                <p:cTn id="140" presetID="9" presetClass="entr" presetSubtype="0" fill="hold" grpId="0" nodeType="afterEffect">
                                  <p:stCondLst>
                                    <p:cond delay="0"/>
                                  </p:stCondLst>
                                  <p:childTnLst>
                                    <p:set>
                                      <p:cBhvr>
                                        <p:cTn id="141" dur="1" fill="hold">
                                          <p:stCondLst>
                                            <p:cond delay="0"/>
                                          </p:stCondLst>
                                        </p:cTn>
                                        <p:tgtEl>
                                          <p:spTgt spid="689298"/>
                                        </p:tgtEl>
                                        <p:attrNameLst>
                                          <p:attrName>style.visibility</p:attrName>
                                        </p:attrNameLst>
                                      </p:cBhvr>
                                      <p:to>
                                        <p:strVal val="visible"/>
                                      </p:to>
                                    </p:set>
                                    <p:animEffect transition="in" filter="dissolve">
                                      <p:cBhvr>
                                        <p:cTn id="142" dur="500"/>
                                        <p:tgtEl>
                                          <p:spTgt spid="689298"/>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22" presetClass="entr" presetSubtype="8" fill="hold" nodeType="clickEffect">
                                  <p:stCondLst>
                                    <p:cond delay="0"/>
                                  </p:stCondLst>
                                  <p:childTnLst>
                                    <p:set>
                                      <p:cBhvr>
                                        <p:cTn id="146" dur="1" fill="hold">
                                          <p:stCondLst>
                                            <p:cond delay="0"/>
                                          </p:stCondLst>
                                        </p:cTn>
                                        <p:tgtEl>
                                          <p:spTgt spid="689165"/>
                                        </p:tgtEl>
                                        <p:attrNameLst>
                                          <p:attrName>style.visibility</p:attrName>
                                        </p:attrNameLst>
                                      </p:cBhvr>
                                      <p:to>
                                        <p:strVal val="visible"/>
                                      </p:to>
                                    </p:set>
                                    <p:animEffect transition="in" filter="wipe(left)">
                                      <p:cBhvr>
                                        <p:cTn id="147" dur="500"/>
                                        <p:tgtEl>
                                          <p:spTgt spid="689165"/>
                                        </p:tgtEl>
                                      </p:cBhvr>
                                    </p:animEffect>
                                  </p:childTnLst>
                                </p:cTn>
                              </p:par>
                            </p:childTnLst>
                          </p:cTn>
                        </p:par>
                        <p:par>
                          <p:cTn id="148" fill="hold" nodeType="afterGroup">
                            <p:stCondLst>
                              <p:cond delay="500"/>
                            </p:stCondLst>
                            <p:childTnLst>
                              <p:par>
                                <p:cTn id="149" presetID="22" presetClass="entr" presetSubtype="8" fill="hold" nodeType="afterEffect">
                                  <p:stCondLst>
                                    <p:cond delay="0"/>
                                  </p:stCondLst>
                                  <p:childTnLst>
                                    <p:set>
                                      <p:cBhvr>
                                        <p:cTn id="150" dur="1" fill="hold">
                                          <p:stCondLst>
                                            <p:cond delay="0"/>
                                          </p:stCondLst>
                                        </p:cTn>
                                        <p:tgtEl>
                                          <p:spTgt spid="689186"/>
                                        </p:tgtEl>
                                        <p:attrNameLst>
                                          <p:attrName>style.visibility</p:attrName>
                                        </p:attrNameLst>
                                      </p:cBhvr>
                                      <p:to>
                                        <p:strVal val="visible"/>
                                      </p:to>
                                    </p:set>
                                    <p:animEffect transition="in" filter="wipe(left)">
                                      <p:cBhvr>
                                        <p:cTn id="151" dur="500"/>
                                        <p:tgtEl>
                                          <p:spTgt spid="689186"/>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9" presetClass="entr" presetSubtype="0" fill="hold" grpId="0" nodeType="clickEffect">
                                  <p:stCondLst>
                                    <p:cond delay="0"/>
                                  </p:stCondLst>
                                  <p:childTnLst>
                                    <p:set>
                                      <p:cBhvr>
                                        <p:cTn id="155" dur="1" fill="hold">
                                          <p:stCondLst>
                                            <p:cond delay="0"/>
                                          </p:stCondLst>
                                        </p:cTn>
                                        <p:tgtEl>
                                          <p:spTgt spid="689195"/>
                                        </p:tgtEl>
                                        <p:attrNameLst>
                                          <p:attrName>style.visibility</p:attrName>
                                        </p:attrNameLst>
                                      </p:cBhvr>
                                      <p:to>
                                        <p:strVal val="visible"/>
                                      </p:to>
                                    </p:set>
                                    <p:animEffect transition="in" filter="dissolve">
                                      <p:cBhvr>
                                        <p:cTn id="156" dur="500"/>
                                        <p:tgtEl>
                                          <p:spTgt spid="689195"/>
                                        </p:tgtEl>
                                      </p:cBhvr>
                                    </p:animEffect>
                                  </p:childTnLst>
                                </p:cTn>
                              </p:par>
                            </p:childTnLst>
                          </p:cTn>
                        </p:par>
                        <p:par>
                          <p:cTn id="157" fill="hold" nodeType="afterGroup">
                            <p:stCondLst>
                              <p:cond delay="500"/>
                            </p:stCondLst>
                            <p:childTnLst>
                              <p:par>
                                <p:cTn id="158" presetID="9" presetClass="entr" presetSubtype="0" fill="hold" nodeType="afterEffect">
                                  <p:stCondLst>
                                    <p:cond delay="0"/>
                                  </p:stCondLst>
                                  <p:childTnLst>
                                    <p:set>
                                      <p:cBhvr>
                                        <p:cTn id="159" dur="1" fill="hold">
                                          <p:stCondLst>
                                            <p:cond delay="0"/>
                                          </p:stCondLst>
                                        </p:cTn>
                                        <p:tgtEl>
                                          <p:spTgt spid="689162"/>
                                        </p:tgtEl>
                                        <p:attrNameLst>
                                          <p:attrName>style.visibility</p:attrName>
                                        </p:attrNameLst>
                                      </p:cBhvr>
                                      <p:to>
                                        <p:strVal val="visible"/>
                                      </p:to>
                                    </p:set>
                                    <p:animEffect transition="in" filter="dissolve">
                                      <p:cBhvr>
                                        <p:cTn id="160" dur="500"/>
                                        <p:tgtEl>
                                          <p:spTgt spid="689162"/>
                                        </p:tgtEl>
                                      </p:cBhvr>
                                    </p:animEffect>
                                  </p:childTnLst>
                                </p:cTn>
                              </p:par>
                            </p:childTnLst>
                          </p:cTn>
                        </p:par>
                        <p:par>
                          <p:cTn id="161" fill="hold" nodeType="afterGroup">
                            <p:stCondLst>
                              <p:cond delay="1000"/>
                            </p:stCondLst>
                            <p:childTnLst>
                              <p:par>
                                <p:cTn id="162" presetID="22" presetClass="entr" presetSubtype="8" fill="hold" nodeType="afterEffect">
                                  <p:stCondLst>
                                    <p:cond delay="0"/>
                                  </p:stCondLst>
                                  <p:childTnLst>
                                    <p:set>
                                      <p:cBhvr>
                                        <p:cTn id="163" dur="1" fill="hold">
                                          <p:stCondLst>
                                            <p:cond delay="0"/>
                                          </p:stCondLst>
                                        </p:cTn>
                                        <p:tgtEl>
                                          <p:spTgt spid="689183"/>
                                        </p:tgtEl>
                                        <p:attrNameLst>
                                          <p:attrName>style.visibility</p:attrName>
                                        </p:attrNameLst>
                                      </p:cBhvr>
                                      <p:to>
                                        <p:strVal val="visible"/>
                                      </p:to>
                                    </p:set>
                                    <p:animEffect transition="in" filter="wipe(left)">
                                      <p:cBhvr>
                                        <p:cTn id="164" dur="500"/>
                                        <p:tgtEl>
                                          <p:spTgt spid="689183"/>
                                        </p:tgtEl>
                                      </p:cBhvr>
                                    </p:animEffect>
                                  </p:childTnLst>
                                </p:cTn>
                              </p:par>
                            </p:childTnLst>
                          </p:cTn>
                        </p:par>
                        <p:par>
                          <p:cTn id="165" fill="hold" nodeType="afterGroup">
                            <p:stCondLst>
                              <p:cond delay="1500"/>
                            </p:stCondLst>
                            <p:childTnLst>
                              <p:par>
                                <p:cTn id="166" presetID="22" presetClass="entr" presetSubtype="8" fill="hold" nodeType="afterEffect">
                                  <p:stCondLst>
                                    <p:cond delay="0"/>
                                  </p:stCondLst>
                                  <p:childTnLst>
                                    <p:set>
                                      <p:cBhvr>
                                        <p:cTn id="167" dur="1" fill="hold">
                                          <p:stCondLst>
                                            <p:cond delay="0"/>
                                          </p:stCondLst>
                                        </p:cTn>
                                        <p:tgtEl>
                                          <p:spTgt spid="689293"/>
                                        </p:tgtEl>
                                        <p:attrNameLst>
                                          <p:attrName>style.visibility</p:attrName>
                                        </p:attrNameLst>
                                      </p:cBhvr>
                                      <p:to>
                                        <p:strVal val="visible"/>
                                      </p:to>
                                    </p:set>
                                    <p:animEffect transition="in" filter="wipe(left)">
                                      <p:cBhvr>
                                        <p:cTn id="168" dur="500"/>
                                        <p:tgtEl>
                                          <p:spTgt spid="689293"/>
                                        </p:tgtEl>
                                      </p:cBhvr>
                                    </p:animEffect>
                                  </p:childTnLst>
                                </p:cTn>
                              </p:par>
                            </p:childTnLst>
                          </p:cTn>
                        </p:par>
                        <p:par>
                          <p:cTn id="169" fill="hold" nodeType="afterGroup">
                            <p:stCondLst>
                              <p:cond delay="2000"/>
                            </p:stCondLst>
                            <p:childTnLst>
                              <p:par>
                                <p:cTn id="170" presetID="9" presetClass="entr" presetSubtype="0" fill="hold" grpId="0" nodeType="afterEffect">
                                  <p:stCondLst>
                                    <p:cond delay="0"/>
                                  </p:stCondLst>
                                  <p:childTnLst>
                                    <p:set>
                                      <p:cBhvr>
                                        <p:cTn id="171" dur="1" fill="hold">
                                          <p:stCondLst>
                                            <p:cond delay="0"/>
                                          </p:stCondLst>
                                        </p:cTn>
                                        <p:tgtEl>
                                          <p:spTgt spid="689299"/>
                                        </p:tgtEl>
                                        <p:attrNameLst>
                                          <p:attrName>style.visibility</p:attrName>
                                        </p:attrNameLst>
                                      </p:cBhvr>
                                      <p:to>
                                        <p:strVal val="visible"/>
                                      </p:to>
                                    </p:set>
                                    <p:animEffect transition="in" filter="dissolve">
                                      <p:cBhvr>
                                        <p:cTn id="172" dur="500"/>
                                        <p:tgtEl>
                                          <p:spTgt spid="689299"/>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9" presetClass="entr" presetSubtype="0" fill="hold" grpId="0" nodeType="clickEffect">
                                  <p:stCondLst>
                                    <p:cond delay="0"/>
                                  </p:stCondLst>
                                  <p:childTnLst>
                                    <p:set>
                                      <p:cBhvr>
                                        <p:cTn id="176" dur="1" fill="hold">
                                          <p:stCondLst>
                                            <p:cond delay="0"/>
                                          </p:stCondLst>
                                        </p:cTn>
                                        <p:tgtEl>
                                          <p:spTgt spid="689158"/>
                                        </p:tgtEl>
                                        <p:attrNameLst>
                                          <p:attrName>style.visibility</p:attrName>
                                        </p:attrNameLst>
                                      </p:cBhvr>
                                      <p:to>
                                        <p:strVal val="visible"/>
                                      </p:to>
                                    </p:set>
                                    <p:animEffect transition="in" filter="dissolve">
                                      <p:cBhvr>
                                        <p:cTn id="177" dur="500"/>
                                        <p:tgtEl>
                                          <p:spTgt spid="689158"/>
                                        </p:tgtEl>
                                      </p:cBhvr>
                                    </p:animEffect>
                                  </p:childTnLst>
                                </p:cTn>
                              </p:par>
                            </p:childTnLst>
                          </p:cTn>
                        </p:par>
                        <p:par>
                          <p:cTn id="178" fill="hold" nodeType="afterGroup">
                            <p:stCondLst>
                              <p:cond delay="500"/>
                            </p:stCondLst>
                            <p:childTnLst>
                              <p:par>
                                <p:cTn id="179" presetID="22" presetClass="entr" presetSubtype="8" fill="hold" nodeType="afterEffect">
                                  <p:stCondLst>
                                    <p:cond delay="0"/>
                                  </p:stCondLst>
                                  <p:childTnLst>
                                    <p:set>
                                      <p:cBhvr>
                                        <p:cTn id="180" dur="1" fill="hold">
                                          <p:stCondLst>
                                            <p:cond delay="0"/>
                                          </p:stCondLst>
                                        </p:cTn>
                                        <p:tgtEl>
                                          <p:spTgt spid="689178"/>
                                        </p:tgtEl>
                                        <p:attrNameLst>
                                          <p:attrName>style.visibility</p:attrName>
                                        </p:attrNameLst>
                                      </p:cBhvr>
                                      <p:to>
                                        <p:strVal val="visible"/>
                                      </p:to>
                                    </p:set>
                                    <p:animEffect transition="in" filter="wipe(left)">
                                      <p:cBhvr>
                                        <p:cTn id="181" dur="500"/>
                                        <p:tgtEl>
                                          <p:spTgt spid="689178"/>
                                        </p:tgtEl>
                                      </p:cBhvr>
                                    </p:animEffect>
                                  </p:childTnLst>
                                </p:cTn>
                              </p:par>
                            </p:childTnLst>
                          </p:cTn>
                        </p:par>
                        <p:par>
                          <p:cTn id="182" fill="hold" nodeType="afterGroup">
                            <p:stCondLst>
                              <p:cond delay="1000"/>
                            </p:stCondLst>
                            <p:childTnLst>
                              <p:par>
                                <p:cTn id="183" presetID="22" presetClass="entr" presetSubtype="8" fill="hold" nodeType="afterEffect">
                                  <p:stCondLst>
                                    <p:cond delay="0"/>
                                  </p:stCondLst>
                                  <p:childTnLst>
                                    <p:set>
                                      <p:cBhvr>
                                        <p:cTn id="184" dur="1" fill="hold">
                                          <p:stCondLst>
                                            <p:cond delay="0"/>
                                          </p:stCondLst>
                                        </p:cTn>
                                        <p:tgtEl>
                                          <p:spTgt spid="689172"/>
                                        </p:tgtEl>
                                        <p:attrNameLst>
                                          <p:attrName>style.visibility</p:attrName>
                                        </p:attrNameLst>
                                      </p:cBhvr>
                                      <p:to>
                                        <p:strVal val="visible"/>
                                      </p:to>
                                    </p:set>
                                    <p:animEffect transition="in" filter="wipe(left)">
                                      <p:cBhvr>
                                        <p:cTn id="185" dur="500"/>
                                        <p:tgtEl>
                                          <p:spTgt spid="689172"/>
                                        </p:tgtEl>
                                      </p:cBhvr>
                                    </p:animEffect>
                                  </p:childTnLst>
                                </p:cTn>
                              </p:par>
                            </p:childTnLst>
                          </p:cTn>
                        </p:par>
                      </p:childTnLst>
                    </p:cTn>
                  </p:par>
                  <p:par>
                    <p:cTn id="186" fill="hold" nodeType="clickPar">
                      <p:stCondLst>
                        <p:cond delay="indefinite"/>
                      </p:stCondLst>
                      <p:childTnLst>
                        <p:par>
                          <p:cTn id="187" fill="hold" nodeType="withGroup">
                            <p:stCondLst>
                              <p:cond delay="0"/>
                            </p:stCondLst>
                            <p:childTnLst>
                              <p:par>
                                <p:cTn id="188" presetID="22" presetClass="entr" presetSubtype="8" fill="hold" nodeType="clickEffect">
                                  <p:stCondLst>
                                    <p:cond delay="0"/>
                                  </p:stCondLst>
                                  <p:childTnLst>
                                    <p:set>
                                      <p:cBhvr>
                                        <p:cTn id="189" dur="1" fill="hold">
                                          <p:stCondLst>
                                            <p:cond delay="0"/>
                                          </p:stCondLst>
                                        </p:cTn>
                                        <p:tgtEl>
                                          <p:spTgt spid="689175"/>
                                        </p:tgtEl>
                                        <p:attrNameLst>
                                          <p:attrName>style.visibility</p:attrName>
                                        </p:attrNameLst>
                                      </p:cBhvr>
                                      <p:to>
                                        <p:strVal val="visible"/>
                                      </p:to>
                                    </p:set>
                                    <p:animEffect transition="in" filter="wipe(left)">
                                      <p:cBhvr>
                                        <p:cTn id="190" dur="500"/>
                                        <p:tgtEl>
                                          <p:spTgt spid="689175"/>
                                        </p:tgtEl>
                                      </p:cBhvr>
                                    </p:animEffect>
                                  </p:childTnLst>
                                </p:cTn>
                              </p:par>
                            </p:childTnLst>
                          </p:cTn>
                        </p:par>
                        <p:par>
                          <p:cTn id="191" fill="hold" nodeType="afterGroup">
                            <p:stCondLst>
                              <p:cond delay="500"/>
                            </p:stCondLst>
                            <p:childTnLst>
                              <p:par>
                                <p:cTn id="192" presetID="22" presetClass="entr" presetSubtype="8" fill="hold" nodeType="afterEffect">
                                  <p:stCondLst>
                                    <p:cond delay="0"/>
                                  </p:stCondLst>
                                  <p:childTnLst>
                                    <p:set>
                                      <p:cBhvr>
                                        <p:cTn id="193" dur="1" fill="hold">
                                          <p:stCondLst>
                                            <p:cond delay="0"/>
                                          </p:stCondLst>
                                        </p:cTn>
                                        <p:tgtEl>
                                          <p:spTgt spid="689290"/>
                                        </p:tgtEl>
                                        <p:attrNameLst>
                                          <p:attrName>style.visibility</p:attrName>
                                        </p:attrNameLst>
                                      </p:cBhvr>
                                      <p:to>
                                        <p:strVal val="visible"/>
                                      </p:to>
                                    </p:set>
                                    <p:animEffect transition="in" filter="wipe(left)">
                                      <p:cBhvr>
                                        <p:cTn id="194" dur="500"/>
                                        <p:tgtEl>
                                          <p:spTgt spid="689290"/>
                                        </p:tgtEl>
                                      </p:cBhvr>
                                    </p:animEffec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9" presetClass="entr" presetSubtype="0" fill="hold" grpId="0" nodeType="clickEffect">
                                  <p:stCondLst>
                                    <p:cond delay="0"/>
                                  </p:stCondLst>
                                  <p:childTnLst>
                                    <p:set>
                                      <p:cBhvr>
                                        <p:cTn id="198" dur="1" fill="hold">
                                          <p:stCondLst>
                                            <p:cond delay="0"/>
                                          </p:stCondLst>
                                        </p:cTn>
                                        <p:tgtEl>
                                          <p:spTgt spid="689226"/>
                                        </p:tgtEl>
                                        <p:attrNameLst>
                                          <p:attrName>style.visibility</p:attrName>
                                        </p:attrNameLst>
                                      </p:cBhvr>
                                      <p:to>
                                        <p:strVal val="visible"/>
                                      </p:to>
                                    </p:set>
                                    <p:animEffect transition="in" filter="dissolve">
                                      <p:cBhvr>
                                        <p:cTn id="199" dur="500"/>
                                        <p:tgtEl>
                                          <p:spTgt spid="689226"/>
                                        </p:tgtEl>
                                      </p:cBhvr>
                                    </p:animEffect>
                                  </p:childTnLst>
                                </p:cTn>
                              </p:par>
                            </p:childTnLst>
                          </p:cTn>
                        </p:par>
                        <p:par>
                          <p:cTn id="200" fill="hold" nodeType="afterGroup">
                            <p:stCondLst>
                              <p:cond delay="500"/>
                            </p:stCondLst>
                            <p:childTnLst>
                              <p:par>
                                <p:cTn id="201" presetID="9" presetClass="entr" presetSubtype="0" fill="hold" nodeType="afterEffect">
                                  <p:stCondLst>
                                    <p:cond delay="0"/>
                                  </p:stCondLst>
                                  <p:childTnLst>
                                    <p:set>
                                      <p:cBhvr>
                                        <p:cTn id="202" dur="1" fill="hold">
                                          <p:stCondLst>
                                            <p:cond delay="0"/>
                                          </p:stCondLst>
                                        </p:cTn>
                                        <p:tgtEl>
                                          <p:spTgt spid="689203"/>
                                        </p:tgtEl>
                                        <p:attrNameLst>
                                          <p:attrName>style.visibility</p:attrName>
                                        </p:attrNameLst>
                                      </p:cBhvr>
                                      <p:to>
                                        <p:strVal val="visible"/>
                                      </p:to>
                                    </p:set>
                                    <p:animEffect transition="in" filter="dissolve">
                                      <p:cBhvr>
                                        <p:cTn id="203" dur="500"/>
                                        <p:tgtEl>
                                          <p:spTgt spid="689203"/>
                                        </p:tgtEl>
                                      </p:cBhvr>
                                    </p:animEffect>
                                  </p:childTnLst>
                                </p:cTn>
                              </p:par>
                            </p:childTnLst>
                          </p:cTn>
                        </p:par>
                        <p:par>
                          <p:cTn id="204" fill="hold" nodeType="afterGroup">
                            <p:stCondLst>
                              <p:cond delay="1000"/>
                            </p:stCondLst>
                            <p:childTnLst>
                              <p:par>
                                <p:cTn id="205" presetID="22" presetClass="entr" presetSubtype="8" fill="hold" nodeType="afterEffect">
                                  <p:stCondLst>
                                    <p:cond delay="0"/>
                                  </p:stCondLst>
                                  <p:childTnLst>
                                    <p:set>
                                      <p:cBhvr>
                                        <p:cTn id="206" dur="1" fill="hold">
                                          <p:stCondLst>
                                            <p:cond delay="0"/>
                                          </p:stCondLst>
                                        </p:cTn>
                                        <p:tgtEl>
                                          <p:spTgt spid="689212"/>
                                        </p:tgtEl>
                                        <p:attrNameLst>
                                          <p:attrName>style.visibility</p:attrName>
                                        </p:attrNameLst>
                                      </p:cBhvr>
                                      <p:to>
                                        <p:strVal val="visible"/>
                                      </p:to>
                                    </p:set>
                                    <p:animEffect transition="in" filter="wipe(left)">
                                      <p:cBhvr>
                                        <p:cTn id="207" dur="500"/>
                                        <p:tgtEl>
                                          <p:spTgt spid="689212"/>
                                        </p:tgtEl>
                                      </p:cBhvr>
                                    </p:animEffect>
                                  </p:childTnLst>
                                </p:cTn>
                              </p:par>
                            </p:childTnLst>
                          </p:cTn>
                        </p:par>
                        <p:par>
                          <p:cTn id="208" fill="hold" nodeType="afterGroup">
                            <p:stCondLst>
                              <p:cond delay="1500"/>
                            </p:stCondLst>
                            <p:childTnLst>
                              <p:par>
                                <p:cTn id="209" presetID="22" presetClass="entr" presetSubtype="8" fill="hold" nodeType="afterEffect">
                                  <p:stCondLst>
                                    <p:cond delay="0"/>
                                  </p:stCondLst>
                                  <p:childTnLst>
                                    <p:set>
                                      <p:cBhvr>
                                        <p:cTn id="210" dur="1" fill="hold">
                                          <p:stCondLst>
                                            <p:cond delay="0"/>
                                          </p:stCondLst>
                                        </p:cTn>
                                        <p:tgtEl>
                                          <p:spTgt spid="689223"/>
                                        </p:tgtEl>
                                        <p:attrNameLst>
                                          <p:attrName>style.visibility</p:attrName>
                                        </p:attrNameLst>
                                      </p:cBhvr>
                                      <p:to>
                                        <p:strVal val="visible"/>
                                      </p:to>
                                    </p:set>
                                    <p:animEffect transition="in" filter="wipe(left)">
                                      <p:cBhvr>
                                        <p:cTn id="211" dur="500"/>
                                        <p:tgtEl>
                                          <p:spTgt spid="689223"/>
                                        </p:tgtEl>
                                      </p:cBhvr>
                                    </p:animEffect>
                                  </p:childTnLst>
                                </p:cTn>
                              </p:par>
                            </p:childTnLst>
                          </p:cTn>
                        </p:par>
                        <p:par>
                          <p:cTn id="212" fill="hold" nodeType="afterGroup">
                            <p:stCondLst>
                              <p:cond delay="2000"/>
                            </p:stCondLst>
                            <p:childTnLst>
                              <p:par>
                                <p:cTn id="213" presetID="9" presetClass="entr" presetSubtype="0" fill="hold" grpId="0" nodeType="afterEffect">
                                  <p:stCondLst>
                                    <p:cond delay="0"/>
                                  </p:stCondLst>
                                  <p:childTnLst>
                                    <p:set>
                                      <p:cBhvr>
                                        <p:cTn id="214" dur="1" fill="hold">
                                          <p:stCondLst>
                                            <p:cond delay="0"/>
                                          </p:stCondLst>
                                        </p:cTn>
                                        <p:tgtEl>
                                          <p:spTgt spid="689300"/>
                                        </p:tgtEl>
                                        <p:attrNameLst>
                                          <p:attrName>style.visibility</p:attrName>
                                        </p:attrNameLst>
                                      </p:cBhvr>
                                      <p:to>
                                        <p:strVal val="visible"/>
                                      </p:to>
                                    </p:set>
                                    <p:animEffect transition="in" filter="dissolve">
                                      <p:cBhvr>
                                        <p:cTn id="215" dur="500"/>
                                        <p:tgtEl>
                                          <p:spTgt spid="689300"/>
                                        </p:tgtEl>
                                      </p:cBhvr>
                                    </p:animEffect>
                                  </p:childTnLst>
                                </p:cTn>
                              </p:par>
                            </p:childTnLst>
                          </p:cTn>
                        </p:par>
                      </p:childTnLst>
                    </p:cTn>
                  </p:par>
                  <p:par>
                    <p:cTn id="216" fill="hold" nodeType="clickPar">
                      <p:stCondLst>
                        <p:cond delay="indefinite"/>
                      </p:stCondLst>
                      <p:childTnLst>
                        <p:par>
                          <p:cTn id="217" fill="hold" nodeType="withGroup">
                            <p:stCondLst>
                              <p:cond delay="0"/>
                            </p:stCondLst>
                            <p:childTnLst>
                              <p:par>
                                <p:cTn id="218" presetID="9" presetClass="entr" presetSubtype="0" fill="hold" grpId="0" nodeType="clickEffect">
                                  <p:stCondLst>
                                    <p:cond delay="0"/>
                                  </p:stCondLst>
                                  <p:childTnLst>
                                    <p:set>
                                      <p:cBhvr>
                                        <p:cTn id="219" dur="1" fill="hold">
                                          <p:stCondLst>
                                            <p:cond delay="0"/>
                                          </p:stCondLst>
                                        </p:cTn>
                                        <p:tgtEl>
                                          <p:spTgt spid="689227"/>
                                        </p:tgtEl>
                                        <p:attrNameLst>
                                          <p:attrName>style.visibility</p:attrName>
                                        </p:attrNameLst>
                                      </p:cBhvr>
                                      <p:to>
                                        <p:strVal val="visible"/>
                                      </p:to>
                                    </p:set>
                                    <p:animEffect transition="in" filter="dissolve">
                                      <p:cBhvr>
                                        <p:cTn id="220" dur="500"/>
                                        <p:tgtEl>
                                          <p:spTgt spid="689227"/>
                                        </p:tgtEl>
                                      </p:cBhvr>
                                    </p:animEffect>
                                  </p:childTnLst>
                                </p:cTn>
                              </p:par>
                            </p:childTnLst>
                          </p:cTn>
                        </p:par>
                        <p:par>
                          <p:cTn id="221" fill="hold" nodeType="afterGroup">
                            <p:stCondLst>
                              <p:cond delay="500"/>
                            </p:stCondLst>
                            <p:childTnLst>
                              <p:par>
                                <p:cTn id="222" presetID="22" presetClass="entr" presetSubtype="8" fill="hold" nodeType="afterEffect">
                                  <p:stCondLst>
                                    <p:cond delay="0"/>
                                  </p:stCondLst>
                                  <p:childTnLst>
                                    <p:set>
                                      <p:cBhvr>
                                        <p:cTn id="223" dur="1" fill="hold">
                                          <p:stCondLst>
                                            <p:cond delay="0"/>
                                          </p:stCondLst>
                                        </p:cTn>
                                        <p:tgtEl>
                                          <p:spTgt spid="689209"/>
                                        </p:tgtEl>
                                        <p:attrNameLst>
                                          <p:attrName>style.visibility</p:attrName>
                                        </p:attrNameLst>
                                      </p:cBhvr>
                                      <p:to>
                                        <p:strVal val="visible"/>
                                      </p:to>
                                    </p:set>
                                    <p:animEffect transition="in" filter="wipe(left)">
                                      <p:cBhvr>
                                        <p:cTn id="224" dur="500"/>
                                        <p:tgtEl>
                                          <p:spTgt spid="689209"/>
                                        </p:tgtEl>
                                      </p:cBhvr>
                                    </p:animEffect>
                                  </p:childTnLst>
                                </p:cTn>
                              </p:par>
                            </p:childTnLst>
                          </p:cTn>
                        </p:par>
                        <p:par>
                          <p:cTn id="225" fill="hold" nodeType="afterGroup">
                            <p:stCondLst>
                              <p:cond delay="1000"/>
                            </p:stCondLst>
                            <p:childTnLst>
                              <p:par>
                                <p:cTn id="226" presetID="22" presetClass="entr" presetSubtype="8" fill="hold" nodeType="afterEffect">
                                  <p:stCondLst>
                                    <p:cond delay="0"/>
                                  </p:stCondLst>
                                  <p:childTnLst>
                                    <p:set>
                                      <p:cBhvr>
                                        <p:cTn id="227" dur="1" fill="hold">
                                          <p:stCondLst>
                                            <p:cond delay="0"/>
                                          </p:stCondLst>
                                        </p:cTn>
                                        <p:tgtEl>
                                          <p:spTgt spid="689215"/>
                                        </p:tgtEl>
                                        <p:attrNameLst>
                                          <p:attrName>style.visibility</p:attrName>
                                        </p:attrNameLst>
                                      </p:cBhvr>
                                      <p:to>
                                        <p:strVal val="visible"/>
                                      </p:to>
                                    </p:set>
                                    <p:animEffect transition="in" filter="wipe(left)">
                                      <p:cBhvr>
                                        <p:cTn id="228" dur="500"/>
                                        <p:tgtEl>
                                          <p:spTgt spid="689215"/>
                                        </p:tgtEl>
                                      </p:cBhvr>
                                    </p:animEffect>
                                  </p:childTnLst>
                                </p:cTn>
                              </p:par>
                            </p:childTnLst>
                          </p:cTn>
                        </p:par>
                        <p:par>
                          <p:cTn id="229" fill="hold" nodeType="afterGroup">
                            <p:stCondLst>
                              <p:cond delay="1500"/>
                            </p:stCondLst>
                            <p:childTnLst>
                              <p:par>
                                <p:cTn id="230" presetID="22" presetClass="entr" presetSubtype="8" fill="hold" nodeType="afterEffect">
                                  <p:stCondLst>
                                    <p:cond delay="0"/>
                                  </p:stCondLst>
                                  <p:childTnLst>
                                    <p:set>
                                      <p:cBhvr>
                                        <p:cTn id="231" dur="1" fill="hold">
                                          <p:stCondLst>
                                            <p:cond delay="0"/>
                                          </p:stCondLst>
                                        </p:cTn>
                                        <p:tgtEl>
                                          <p:spTgt spid="689206"/>
                                        </p:tgtEl>
                                        <p:attrNameLst>
                                          <p:attrName>style.visibility</p:attrName>
                                        </p:attrNameLst>
                                      </p:cBhvr>
                                      <p:to>
                                        <p:strVal val="visible"/>
                                      </p:to>
                                    </p:set>
                                    <p:animEffect transition="in" filter="wipe(left)">
                                      <p:cBhvr>
                                        <p:cTn id="232" dur="500"/>
                                        <p:tgtEl>
                                          <p:spTgt spid="689206"/>
                                        </p:tgtEl>
                                      </p:cBhvr>
                                    </p:animEffect>
                                  </p:childTnLst>
                                </p:cTn>
                              </p:par>
                            </p:childTnLst>
                          </p:cTn>
                        </p:par>
                        <p:par>
                          <p:cTn id="233" fill="hold" nodeType="afterGroup">
                            <p:stCondLst>
                              <p:cond delay="2000"/>
                            </p:stCondLst>
                            <p:childTnLst>
                              <p:par>
                                <p:cTn id="234" presetID="22" presetClass="entr" presetSubtype="8" fill="hold" nodeType="afterEffect">
                                  <p:stCondLst>
                                    <p:cond delay="0"/>
                                  </p:stCondLst>
                                  <p:childTnLst>
                                    <p:set>
                                      <p:cBhvr>
                                        <p:cTn id="235" dur="1" fill="hold">
                                          <p:stCondLst>
                                            <p:cond delay="0"/>
                                          </p:stCondLst>
                                        </p:cTn>
                                        <p:tgtEl>
                                          <p:spTgt spid="689220"/>
                                        </p:tgtEl>
                                        <p:attrNameLst>
                                          <p:attrName>style.visibility</p:attrName>
                                        </p:attrNameLst>
                                      </p:cBhvr>
                                      <p:to>
                                        <p:strVal val="visible"/>
                                      </p:to>
                                    </p:set>
                                    <p:animEffect transition="in" filter="wipe(left)">
                                      <p:cBhvr>
                                        <p:cTn id="236" dur="500"/>
                                        <p:tgtEl>
                                          <p:spTgt spid="689220"/>
                                        </p:tgtEl>
                                      </p:cBhvr>
                                    </p:animEffect>
                                  </p:childTnLst>
                                </p:cTn>
                              </p:par>
                            </p:childTnLst>
                          </p:cTn>
                        </p:par>
                      </p:childTnLst>
                    </p:cTn>
                  </p:par>
                  <p:par>
                    <p:cTn id="237" fill="hold" nodeType="clickPar">
                      <p:stCondLst>
                        <p:cond delay="indefinite"/>
                      </p:stCondLst>
                      <p:childTnLst>
                        <p:par>
                          <p:cTn id="238" fill="hold" nodeType="withGroup">
                            <p:stCondLst>
                              <p:cond delay="0"/>
                            </p:stCondLst>
                            <p:childTnLst>
                              <p:par>
                                <p:cTn id="239" presetID="53" presetClass="entr" presetSubtype="0" fill="hold" nodeType="clickEffect">
                                  <p:stCondLst>
                                    <p:cond delay="0"/>
                                  </p:stCondLst>
                                  <p:childTnLst>
                                    <p:set>
                                      <p:cBhvr>
                                        <p:cTn id="240" dur="1" fill="hold">
                                          <p:stCondLst>
                                            <p:cond delay="0"/>
                                          </p:stCondLst>
                                        </p:cTn>
                                        <p:tgtEl>
                                          <p:spTgt spid="689347"/>
                                        </p:tgtEl>
                                        <p:attrNameLst>
                                          <p:attrName>style.visibility</p:attrName>
                                        </p:attrNameLst>
                                      </p:cBhvr>
                                      <p:to>
                                        <p:strVal val="visible"/>
                                      </p:to>
                                    </p:set>
                                    <p:anim calcmode="lin" valueType="num">
                                      <p:cBhvr>
                                        <p:cTn id="241" dur="500" fill="hold"/>
                                        <p:tgtEl>
                                          <p:spTgt spid="689347"/>
                                        </p:tgtEl>
                                        <p:attrNameLst>
                                          <p:attrName>ppt_w</p:attrName>
                                        </p:attrNameLst>
                                      </p:cBhvr>
                                      <p:tavLst>
                                        <p:tav tm="0">
                                          <p:val>
                                            <p:fltVal val="0"/>
                                          </p:val>
                                        </p:tav>
                                        <p:tav tm="100000">
                                          <p:val>
                                            <p:strVal val="#ppt_w"/>
                                          </p:val>
                                        </p:tav>
                                      </p:tavLst>
                                    </p:anim>
                                    <p:anim calcmode="lin" valueType="num">
                                      <p:cBhvr>
                                        <p:cTn id="242" dur="500" fill="hold"/>
                                        <p:tgtEl>
                                          <p:spTgt spid="689347"/>
                                        </p:tgtEl>
                                        <p:attrNameLst>
                                          <p:attrName>ppt_h</p:attrName>
                                        </p:attrNameLst>
                                      </p:cBhvr>
                                      <p:tavLst>
                                        <p:tav tm="0">
                                          <p:val>
                                            <p:fltVal val="0"/>
                                          </p:val>
                                        </p:tav>
                                        <p:tav tm="100000">
                                          <p:val>
                                            <p:strVal val="#ppt_h"/>
                                          </p:val>
                                        </p:tav>
                                      </p:tavLst>
                                    </p:anim>
                                    <p:animEffect transition="in" filter="fade">
                                      <p:cBhvr>
                                        <p:cTn id="243" dur="500"/>
                                        <p:tgtEl>
                                          <p:spTgt spid="689347"/>
                                        </p:tgtEl>
                                      </p:cBhvr>
                                    </p:animEffect>
                                  </p:childTnLst>
                                </p:cTn>
                              </p:par>
                            </p:childTnLst>
                          </p:cTn>
                        </p:par>
                      </p:childTnLst>
                    </p:cTn>
                  </p:par>
                  <p:par>
                    <p:cTn id="244" fill="hold" nodeType="clickPar">
                      <p:stCondLst>
                        <p:cond delay="indefinite"/>
                      </p:stCondLst>
                      <p:childTnLst>
                        <p:par>
                          <p:cTn id="245" fill="hold" nodeType="withGroup">
                            <p:stCondLst>
                              <p:cond delay="0"/>
                            </p:stCondLst>
                            <p:childTnLst>
                              <p:par>
                                <p:cTn id="246" presetID="53" presetClass="entr" presetSubtype="0" fill="hold" nodeType="clickEffect">
                                  <p:stCondLst>
                                    <p:cond delay="0"/>
                                  </p:stCondLst>
                                  <p:childTnLst>
                                    <p:set>
                                      <p:cBhvr>
                                        <p:cTn id="247" dur="1" fill="hold">
                                          <p:stCondLst>
                                            <p:cond delay="0"/>
                                          </p:stCondLst>
                                        </p:cTn>
                                        <p:tgtEl>
                                          <p:spTgt spid="689351"/>
                                        </p:tgtEl>
                                        <p:attrNameLst>
                                          <p:attrName>style.visibility</p:attrName>
                                        </p:attrNameLst>
                                      </p:cBhvr>
                                      <p:to>
                                        <p:strVal val="visible"/>
                                      </p:to>
                                    </p:set>
                                    <p:anim calcmode="lin" valueType="num">
                                      <p:cBhvr>
                                        <p:cTn id="248" dur="500" fill="hold"/>
                                        <p:tgtEl>
                                          <p:spTgt spid="689351"/>
                                        </p:tgtEl>
                                        <p:attrNameLst>
                                          <p:attrName>ppt_w</p:attrName>
                                        </p:attrNameLst>
                                      </p:cBhvr>
                                      <p:tavLst>
                                        <p:tav tm="0">
                                          <p:val>
                                            <p:fltVal val="0"/>
                                          </p:val>
                                        </p:tav>
                                        <p:tav tm="100000">
                                          <p:val>
                                            <p:strVal val="#ppt_w"/>
                                          </p:val>
                                        </p:tav>
                                      </p:tavLst>
                                    </p:anim>
                                    <p:anim calcmode="lin" valueType="num">
                                      <p:cBhvr>
                                        <p:cTn id="249" dur="500" fill="hold"/>
                                        <p:tgtEl>
                                          <p:spTgt spid="689351"/>
                                        </p:tgtEl>
                                        <p:attrNameLst>
                                          <p:attrName>ppt_h</p:attrName>
                                        </p:attrNameLst>
                                      </p:cBhvr>
                                      <p:tavLst>
                                        <p:tav tm="0">
                                          <p:val>
                                            <p:fltVal val="0"/>
                                          </p:val>
                                        </p:tav>
                                        <p:tav tm="100000">
                                          <p:val>
                                            <p:strVal val="#ppt_h"/>
                                          </p:val>
                                        </p:tav>
                                      </p:tavLst>
                                    </p:anim>
                                    <p:animEffect transition="in" filter="fade">
                                      <p:cBhvr>
                                        <p:cTn id="250" dur="500"/>
                                        <p:tgtEl>
                                          <p:spTgt spid="6893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9154" grpId="0"/>
      <p:bldP spid="689155" grpId="0" animBg="1"/>
      <p:bldP spid="689156" grpId="0"/>
      <p:bldP spid="689157" grpId="0" animBg="1"/>
      <p:bldP spid="689158" grpId="0"/>
      <p:bldP spid="689194" grpId="0"/>
      <p:bldP spid="689195" grpId="0"/>
      <p:bldP spid="689226" grpId="0"/>
      <p:bldP spid="689227" grpId="0"/>
      <p:bldP spid="689239" grpId="0"/>
      <p:bldP spid="689296" grpId="0"/>
      <p:bldP spid="689297" grpId="0"/>
      <p:bldP spid="689298" grpId="0"/>
      <p:bldP spid="689299" grpId="0"/>
      <p:bldP spid="689300" grpId="0"/>
      <p:bldP spid="689310" grpId="0" animBg="1"/>
      <p:bldP spid="689311" grpId="0"/>
      <p:bldP spid="689312" grpId="0"/>
      <p:bldP spid="689326" grpId="0"/>
      <p:bldP spid="689327" grpId="0"/>
    </p:bld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13397" name="Group 373"/>
          <p:cNvGrpSpPr>
            <a:grpSpLocks/>
          </p:cNvGrpSpPr>
          <p:nvPr/>
        </p:nvGrpSpPr>
        <p:grpSpPr bwMode="auto">
          <a:xfrm>
            <a:off x="3322638" y="1846263"/>
            <a:ext cx="5897562" cy="2508250"/>
            <a:chOff x="2093" y="1163"/>
            <a:chExt cx="3715" cy="1580"/>
          </a:xfrm>
        </p:grpSpPr>
        <p:sp>
          <p:nvSpPr>
            <p:cNvPr id="34033" name="Text Box 118"/>
            <p:cNvSpPr txBox="1">
              <a:spLocks noChangeArrowheads="1"/>
            </p:cNvSpPr>
            <p:nvPr/>
          </p:nvSpPr>
          <p:spPr bwMode="auto">
            <a:xfrm>
              <a:off x="3284" y="1417"/>
              <a:ext cx="73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P=10</a:t>
              </a:r>
              <a:r>
                <a:rPr lang="en-US" sz="1200" baseline="30000">
                  <a:solidFill>
                    <a:schemeClr val="tx1"/>
                  </a:solidFill>
                  <a:latin typeface="Arial Narrow" pitchFamily="34" charset="0"/>
                </a:rPr>
                <a:t>-13</a:t>
              </a:r>
            </a:p>
          </p:txBody>
        </p:sp>
        <p:sp>
          <p:nvSpPr>
            <p:cNvPr id="34034" name="Text Box 116"/>
            <p:cNvSpPr txBox="1">
              <a:spLocks noChangeArrowheads="1"/>
            </p:cNvSpPr>
            <p:nvPr/>
          </p:nvSpPr>
          <p:spPr bwMode="auto">
            <a:xfrm>
              <a:off x="3396" y="1934"/>
              <a:ext cx="51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(13)</a:t>
              </a:r>
            </a:p>
          </p:txBody>
        </p:sp>
        <p:sp>
          <p:nvSpPr>
            <p:cNvPr id="34035" name="Rectangle 119"/>
            <p:cNvSpPr>
              <a:spLocks noChangeArrowheads="1"/>
            </p:cNvSpPr>
            <p:nvPr/>
          </p:nvSpPr>
          <p:spPr bwMode="auto">
            <a:xfrm rot="-5400000">
              <a:off x="3369" y="2496"/>
              <a:ext cx="24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AQP5</a:t>
              </a:r>
              <a:endParaRPr lang="en-US" sz="1400">
                <a:solidFill>
                  <a:schemeClr val="tx1"/>
                </a:solidFill>
                <a:latin typeface="Arial Narrow" pitchFamily="34" charset="0"/>
              </a:endParaRPr>
            </a:p>
          </p:txBody>
        </p:sp>
        <p:sp>
          <p:nvSpPr>
            <p:cNvPr id="34036" name="Rectangle 120"/>
            <p:cNvSpPr>
              <a:spLocks noChangeArrowheads="1"/>
            </p:cNvSpPr>
            <p:nvPr/>
          </p:nvSpPr>
          <p:spPr bwMode="auto">
            <a:xfrm rot="-5400000">
              <a:off x="3558" y="2504"/>
              <a:ext cx="17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H</a:t>
              </a:r>
              <a:r>
                <a:rPr lang="en-US" sz="1400" baseline="-25000">
                  <a:solidFill>
                    <a:srgbClr val="000000"/>
                  </a:solidFill>
                  <a:latin typeface="Arial Narrow" pitchFamily="34" charset="0"/>
                </a:rPr>
                <a:t>2</a:t>
              </a:r>
              <a:r>
                <a:rPr lang="en-US" sz="1400">
                  <a:solidFill>
                    <a:srgbClr val="000000"/>
                  </a:solidFill>
                  <a:latin typeface="Arial Narrow" pitchFamily="34" charset="0"/>
                </a:rPr>
                <a:t>O</a:t>
              </a:r>
              <a:endParaRPr lang="en-US" sz="1400">
                <a:solidFill>
                  <a:schemeClr val="tx1"/>
                </a:solidFill>
                <a:latin typeface="Arial Narrow" pitchFamily="34" charset="0"/>
              </a:endParaRPr>
            </a:p>
          </p:txBody>
        </p:sp>
        <p:sp>
          <p:nvSpPr>
            <p:cNvPr id="34037" name="Rectangle 128"/>
            <p:cNvSpPr>
              <a:spLocks noChangeArrowheads="1"/>
            </p:cNvSpPr>
            <p:nvPr/>
          </p:nvSpPr>
          <p:spPr bwMode="auto">
            <a:xfrm>
              <a:off x="3425" y="1767"/>
              <a:ext cx="131" cy="648"/>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4038" name="Rectangle 129"/>
            <p:cNvSpPr>
              <a:spLocks noChangeArrowheads="1"/>
            </p:cNvSpPr>
            <p:nvPr/>
          </p:nvSpPr>
          <p:spPr bwMode="auto">
            <a:xfrm>
              <a:off x="3578" y="2100"/>
              <a:ext cx="131" cy="315"/>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4039" name="Line 130"/>
            <p:cNvSpPr>
              <a:spLocks noChangeShapeType="1"/>
            </p:cNvSpPr>
            <p:nvPr/>
          </p:nvSpPr>
          <p:spPr bwMode="auto">
            <a:xfrm flipV="1">
              <a:off x="3490" y="1747"/>
              <a:ext cx="2" cy="2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40" name="Line 131"/>
            <p:cNvSpPr>
              <a:spLocks noChangeShapeType="1"/>
            </p:cNvSpPr>
            <p:nvPr/>
          </p:nvSpPr>
          <p:spPr bwMode="auto">
            <a:xfrm flipV="1">
              <a:off x="3642" y="2087"/>
              <a:ext cx="2"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41" name="Line 132"/>
            <p:cNvSpPr>
              <a:spLocks noChangeShapeType="1"/>
            </p:cNvSpPr>
            <p:nvPr/>
          </p:nvSpPr>
          <p:spPr bwMode="auto">
            <a:xfrm>
              <a:off x="3380" y="2415"/>
              <a:ext cx="37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42" name="Line 133"/>
            <p:cNvSpPr>
              <a:spLocks noChangeShapeType="1"/>
            </p:cNvSpPr>
            <p:nvPr/>
          </p:nvSpPr>
          <p:spPr bwMode="auto">
            <a:xfrm>
              <a:off x="3463" y="1747"/>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43" name="Line 134"/>
            <p:cNvSpPr>
              <a:spLocks noChangeShapeType="1"/>
            </p:cNvSpPr>
            <p:nvPr/>
          </p:nvSpPr>
          <p:spPr bwMode="auto">
            <a:xfrm>
              <a:off x="3616" y="2088"/>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44" name="Rectangle 135"/>
            <p:cNvSpPr>
              <a:spLocks noChangeArrowheads="1"/>
            </p:cNvSpPr>
            <p:nvPr/>
          </p:nvSpPr>
          <p:spPr bwMode="auto">
            <a:xfrm rot="-5400000">
              <a:off x="2948" y="2518"/>
              <a:ext cx="24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a:solidFill>
                    <a:srgbClr val="000000"/>
                  </a:solidFill>
                  <a:latin typeface="Arial Narrow" pitchFamily="34" charset="0"/>
                </a:rPr>
                <a:t>AQP4</a:t>
              </a:r>
              <a:endParaRPr lang="en-US" sz="1400">
                <a:solidFill>
                  <a:schemeClr val="tx1"/>
                </a:solidFill>
                <a:latin typeface="Arial Narrow" pitchFamily="34" charset="0"/>
              </a:endParaRPr>
            </a:p>
          </p:txBody>
        </p:sp>
        <p:sp>
          <p:nvSpPr>
            <p:cNvPr id="34045" name="Rectangle 136"/>
            <p:cNvSpPr>
              <a:spLocks noChangeArrowheads="1"/>
            </p:cNvSpPr>
            <p:nvPr/>
          </p:nvSpPr>
          <p:spPr bwMode="auto">
            <a:xfrm rot="-5400000">
              <a:off x="3146" y="2517"/>
              <a:ext cx="17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a:solidFill>
                    <a:srgbClr val="000000"/>
                  </a:solidFill>
                  <a:latin typeface="Arial Narrow" pitchFamily="34" charset="0"/>
                </a:rPr>
                <a:t>H</a:t>
              </a:r>
              <a:r>
                <a:rPr lang="en-US" sz="1400" baseline="-25000">
                  <a:solidFill>
                    <a:srgbClr val="000000"/>
                  </a:solidFill>
                  <a:latin typeface="Arial Narrow" pitchFamily="34" charset="0"/>
                </a:rPr>
                <a:t>2</a:t>
              </a:r>
              <a:r>
                <a:rPr lang="en-US" sz="1400">
                  <a:solidFill>
                    <a:srgbClr val="000000"/>
                  </a:solidFill>
                  <a:latin typeface="Arial Narrow" pitchFamily="34" charset="0"/>
                </a:rPr>
                <a:t>O</a:t>
              </a:r>
              <a:endParaRPr lang="en-US" sz="1400">
                <a:solidFill>
                  <a:schemeClr val="tx1"/>
                </a:solidFill>
                <a:latin typeface="Arial Narrow" pitchFamily="34" charset="0"/>
              </a:endParaRPr>
            </a:p>
          </p:txBody>
        </p:sp>
        <p:sp>
          <p:nvSpPr>
            <p:cNvPr id="34046" name="Rectangle 137"/>
            <p:cNvSpPr>
              <a:spLocks noChangeArrowheads="1"/>
            </p:cNvSpPr>
            <p:nvPr/>
          </p:nvSpPr>
          <p:spPr bwMode="auto">
            <a:xfrm>
              <a:off x="3004" y="1947"/>
              <a:ext cx="131" cy="46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4047" name="Line 138"/>
            <p:cNvSpPr>
              <a:spLocks noChangeShapeType="1"/>
            </p:cNvSpPr>
            <p:nvPr/>
          </p:nvSpPr>
          <p:spPr bwMode="auto">
            <a:xfrm flipV="1">
              <a:off x="3069" y="1919"/>
              <a:ext cx="0" cy="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48" name="Line 139"/>
            <p:cNvSpPr>
              <a:spLocks noChangeShapeType="1"/>
            </p:cNvSpPr>
            <p:nvPr/>
          </p:nvSpPr>
          <p:spPr bwMode="auto">
            <a:xfrm>
              <a:off x="3042" y="1919"/>
              <a:ext cx="5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49" name="Text Box 140"/>
            <p:cNvSpPr txBox="1">
              <a:spLocks noChangeArrowheads="1"/>
            </p:cNvSpPr>
            <p:nvPr/>
          </p:nvSpPr>
          <p:spPr bwMode="auto">
            <a:xfrm>
              <a:off x="2982" y="1930"/>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(11)</a:t>
              </a:r>
            </a:p>
          </p:txBody>
        </p:sp>
        <p:sp>
          <p:nvSpPr>
            <p:cNvPr id="34050" name="Rectangle 141"/>
            <p:cNvSpPr>
              <a:spLocks noChangeArrowheads="1"/>
            </p:cNvSpPr>
            <p:nvPr/>
          </p:nvSpPr>
          <p:spPr bwMode="auto">
            <a:xfrm>
              <a:off x="3164" y="2120"/>
              <a:ext cx="132" cy="296"/>
            </a:xfrm>
            <a:prstGeom prst="rect">
              <a:avLst/>
            </a:prstGeom>
            <a:solidFill>
              <a:srgbClr val="FF66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051" name="Line 142"/>
            <p:cNvSpPr>
              <a:spLocks noChangeShapeType="1"/>
            </p:cNvSpPr>
            <p:nvPr/>
          </p:nvSpPr>
          <p:spPr bwMode="auto">
            <a:xfrm flipV="1">
              <a:off x="3230" y="2109"/>
              <a:ext cx="0"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52" name="Line 143"/>
            <p:cNvSpPr>
              <a:spLocks noChangeShapeType="1"/>
            </p:cNvSpPr>
            <p:nvPr/>
          </p:nvSpPr>
          <p:spPr bwMode="auto">
            <a:xfrm>
              <a:off x="3203" y="2109"/>
              <a:ext cx="5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4053" name="Group 144"/>
            <p:cNvGrpSpPr>
              <a:grpSpLocks/>
            </p:cNvGrpSpPr>
            <p:nvPr/>
          </p:nvGrpSpPr>
          <p:grpSpPr bwMode="auto">
            <a:xfrm rot="10800000">
              <a:off x="3031" y="1724"/>
              <a:ext cx="309" cy="29"/>
              <a:chOff x="852" y="1680"/>
              <a:chExt cx="240" cy="48"/>
            </a:xfrm>
          </p:grpSpPr>
          <p:sp>
            <p:nvSpPr>
              <p:cNvPr id="34163" name="Line 145"/>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64" name="Line 146"/>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65" name="Line 147"/>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054" name="Text Box 148"/>
            <p:cNvSpPr txBox="1">
              <a:spLocks noChangeArrowheads="1"/>
            </p:cNvSpPr>
            <p:nvPr/>
          </p:nvSpPr>
          <p:spPr bwMode="auto">
            <a:xfrm>
              <a:off x="2968" y="1577"/>
              <a:ext cx="45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P=10</a:t>
              </a:r>
              <a:r>
                <a:rPr lang="en-US" sz="1200" baseline="30000">
                  <a:solidFill>
                    <a:schemeClr val="tx1"/>
                  </a:solidFill>
                  <a:latin typeface="Arial Narrow" pitchFamily="34" charset="0"/>
                </a:rPr>
                <a:t>-5</a:t>
              </a:r>
            </a:p>
          </p:txBody>
        </p:sp>
        <p:sp>
          <p:nvSpPr>
            <p:cNvPr id="34055" name="Line 167"/>
            <p:cNvSpPr>
              <a:spLocks noChangeShapeType="1"/>
            </p:cNvSpPr>
            <p:nvPr/>
          </p:nvSpPr>
          <p:spPr bwMode="auto">
            <a:xfrm>
              <a:off x="2515" y="1705"/>
              <a:ext cx="0" cy="7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56" name="Line 168"/>
            <p:cNvSpPr>
              <a:spLocks noChangeShapeType="1"/>
            </p:cNvSpPr>
            <p:nvPr/>
          </p:nvSpPr>
          <p:spPr bwMode="auto">
            <a:xfrm>
              <a:off x="2512" y="1705"/>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57" name="Line 169"/>
            <p:cNvSpPr>
              <a:spLocks noChangeShapeType="1"/>
            </p:cNvSpPr>
            <p:nvPr/>
          </p:nvSpPr>
          <p:spPr bwMode="auto">
            <a:xfrm>
              <a:off x="2512" y="1941"/>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58" name="Line 170"/>
            <p:cNvSpPr>
              <a:spLocks noChangeShapeType="1"/>
            </p:cNvSpPr>
            <p:nvPr/>
          </p:nvSpPr>
          <p:spPr bwMode="auto">
            <a:xfrm>
              <a:off x="2512" y="2176"/>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59" name="Text Box 171"/>
            <p:cNvSpPr txBox="1">
              <a:spLocks noChangeArrowheads="1"/>
            </p:cNvSpPr>
            <p:nvPr/>
          </p:nvSpPr>
          <p:spPr bwMode="auto">
            <a:xfrm>
              <a:off x="3233" y="1584"/>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(17)</a:t>
              </a:r>
            </a:p>
          </p:txBody>
        </p:sp>
        <p:sp>
          <p:nvSpPr>
            <p:cNvPr id="34060" name="Text Box 172"/>
            <p:cNvSpPr txBox="1">
              <a:spLocks noChangeArrowheads="1"/>
            </p:cNvSpPr>
            <p:nvPr/>
          </p:nvSpPr>
          <p:spPr bwMode="auto">
            <a:xfrm>
              <a:off x="2812" y="1753"/>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(14)</a:t>
              </a:r>
            </a:p>
          </p:txBody>
        </p:sp>
        <p:sp>
          <p:nvSpPr>
            <p:cNvPr id="34061" name="Rectangle 177"/>
            <p:cNvSpPr>
              <a:spLocks noChangeArrowheads="1"/>
            </p:cNvSpPr>
            <p:nvPr/>
          </p:nvSpPr>
          <p:spPr bwMode="auto">
            <a:xfrm rot="-5400000">
              <a:off x="2556" y="2518"/>
              <a:ext cx="24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a:solidFill>
                    <a:srgbClr val="000000"/>
                  </a:solidFill>
                  <a:latin typeface="Arial Narrow" pitchFamily="34" charset="0"/>
                </a:rPr>
                <a:t>AQP1</a:t>
              </a:r>
              <a:endParaRPr lang="en-US" sz="1400">
                <a:solidFill>
                  <a:schemeClr val="tx1"/>
                </a:solidFill>
                <a:latin typeface="Arial Narrow" pitchFamily="34" charset="0"/>
              </a:endParaRPr>
            </a:p>
          </p:txBody>
        </p:sp>
        <p:sp>
          <p:nvSpPr>
            <p:cNvPr id="34062" name="Text Box 178"/>
            <p:cNvSpPr txBox="1">
              <a:spLocks noChangeArrowheads="1"/>
            </p:cNvSpPr>
            <p:nvPr/>
          </p:nvSpPr>
          <p:spPr bwMode="auto">
            <a:xfrm>
              <a:off x="2425" y="1632"/>
              <a:ext cx="51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(10)</a:t>
              </a:r>
            </a:p>
          </p:txBody>
        </p:sp>
        <p:sp>
          <p:nvSpPr>
            <p:cNvPr id="34063" name="Rectangle 179"/>
            <p:cNvSpPr>
              <a:spLocks noChangeArrowheads="1"/>
            </p:cNvSpPr>
            <p:nvPr/>
          </p:nvSpPr>
          <p:spPr bwMode="auto">
            <a:xfrm>
              <a:off x="2610" y="1837"/>
              <a:ext cx="132" cy="575"/>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4064" name="Line 180"/>
            <p:cNvSpPr>
              <a:spLocks noChangeShapeType="1"/>
            </p:cNvSpPr>
            <p:nvPr/>
          </p:nvSpPr>
          <p:spPr bwMode="auto">
            <a:xfrm flipV="1">
              <a:off x="2676" y="1800"/>
              <a:ext cx="0" cy="3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65" name="Line 181"/>
            <p:cNvSpPr>
              <a:spLocks noChangeShapeType="1"/>
            </p:cNvSpPr>
            <p:nvPr/>
          </p:nvSpPr>
          <p:spPr bwMode="auto">
            <a:xfrm>
              <a:off x="2648" y="1800"/>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66" name="Rectangle 186"/>
            <p:cNvSpPr>
              <a:spLocks noChangeArrowheads="1"/>
            </p:cNvSpPr>
            <p:nvPr/>
          </p:nvSpPr>
          <p:spPr bwMode="auto">
            <a:xfrm rot="-5400000">
              <a:off x="2740" y="2517"/>
              <a:ext cx="17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a:solidFill>
                    <a:srgbClr val="000000"/>
                  </a:solidFill>
                  <a:latin typeface="Arial Narrow" pitchFamily="34" charset="0"/>
                </a:rPr>
                <a:t>H</a:t>
              </a:r>
              <a:r>
                <a:rPr lang="en-US" sz="1400" baseline="-25000">
                  <a:solidFill>
                    <a:srgbClr val="000000"/>
                  </a:solidFill>
                  <a:latin typeface="Arial Narrow" pitchFamily="34" charset="0"/>
                </a:rPr>
                <a:t>2</a:t>
              </a:r>
              <a:r>
                <a:rPr lang="en-US" sz="1400">
                  <a:solidFill>
                    <a:srgbClr val="000000"/>
                  </a:solidFill>
                  <a:latin typeface="Arial Narrow" pitchFamily="34" charset="0"/>
                </a:rPr>
                <a:t>O</a:t>
              </a:r>
              <a:endParaRPr lang="en-US" sz="1400">
                <a:solidFill>
                  <a:schemeClr val="tx1"/>
                </a:solidFill>
                <a:latin typeface="Arial Narrow" pitchFamily="34" charset="0"/>
              </a:endParaRPr>
            </a:p>
          </p:txBody>
        </p:sp>
        <p:sp>
          <p:nvSpPr>
            <p:cNvPr id="34067" name="Text Box 187"/>
            <p:cNvSpPr txBox="1">
              <a:spLocks noChangeArrowheads="1"/>
            </p:cNvSpPr>
            <p:nvPr/>
          </p:nvSpPr>
          <p:spPr bwMode="auto">
            <a:xfrm>
              <a:off x="2564" y="1928"/>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(9)</a:t>
              </a:r>
            </a:p>
          </p:txBody>
        </p:sp>
        <p:sp>
          <p:nvSpPr>
            <p:cNvPr id="34068" name="Rectangle 188"/>
            <p:cNvSpPr>
              <a:spLocks noChangeArrowheads="1"/>
            </p:cNvSpPr>
            <p:nvPr/>
          </p:nvSpPr>
          <p:spPr bwMode="auto">
            <a:xfrm>
              <a:off x="2758" y="2108"/>
              <a:ext cx="132" cy="303"/>
            </a:xfrm>
            <a:prstGeom prst="rect">
              <a:avLst/>
            </a:prstGeom>
            <a:solidFill>
              <a:srgbClr val="FF66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069" name="Line 189"/>
            <p:cNvSpPr>
              <a:spLocks noChangeShapeType="1"/>
            </p:cNvSpPr>
            <p:nvPr/>
          </p:nvSpPr>
          <p:spPr bwMode="auto">
            <a:xfrm flipV="1">
              <a:off x="2824" y="2096"/>
              <a:ext cx="0"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70" name="Line 190"/>
            <p:cNvSpPr>
              <a:spLocks noChangeShapeType="1"/>
            </p:cNvSpPr>
            <p:nvPr/>
          </p:nvSpPr>
          <p:spPr bwMode="auto">
            <a:xfrm>
              <a:off x="2797" y="2096"/>
              <a:ext cx="5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4071" name="Group 191"/>
            <p:cNvGrpSpPr>
              <a:grpSpLocks/>
            </p:cNvGrpSpPr>
            <p:nvPr/>
          </p:nvGrpSpPr>
          <p:grpSpPr bwMode="auto">
            <a:xfrm rot="10800000">
              <a:off x="2650" y="1627"/>
              <a:ext cx="309" cy="29"/>
              <a:chOff x="852" y="1680"/>
              <a:chExt cx="240" cy="48"/>
            </a:xfrm>
          </p:grpSpPr>
          <p:sp>
            <p:nvSpPr>
              <p:cNvPr id="34160" name="Line 192"/>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61" name="Line 193"/>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62" name="Line 194"/>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072" name="Text Box 195"/>
            <p:cNvSpPr txBox="1">
              <a:spLocks noChangeArrowheads="1"/>
            </p:cNvSpPr>
            <p:nvPr/>
          </p:nvSpPr>
          <p:spPr bwMode="auto">
            <a:xfrm>
              <a:off x="2567" y="1477"/>
              <a:ext cx="49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P=10</a:t>
              </a:r>
              <a:r>
                <a:rPr lang="en-US" sz="1200" baseline="30000">
                  <a:solidFill>
                    <a:schemeClr val="tx1"/>
                  </a:solidFill>
                  <a:latin typeface="Arial Narrow" pitchFamily="34" charset="0"/>
                </a:rPr>
                <a:t>-6</a:t>
              </a:r>
            </a:p>
          </p:txBody>
        </p:sp>
        <p:sp>
          <p:nvSpPr>
            <p:cNvPr id="34073" name="Rectangle 196"/>
            <p:cNvSpPr>
              <a:spLocks noChangeArrowheads="1"/>
            </p:cNvSpPr>
            <p:nvPr/>
          </p:nvSpPr>
          <p:spPr bwMode="auto">
            <a:xfrm>
              <a:off x="2296" y="2346"/>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0.00</a:t>
              </a:r>
              <a:endParaRPr lang="en-US" sz="1400">
                <a:solidFill>
                  <a:schemeClr val="tx1"/>
                </a:solidFill>
                <a:latin typeface="Arial Narrow" pitchFamily="34" charset="0"/>
              </a:endParaRPr>
            </a:p>
          </p:txBody>
        </p:sp>
        <p:sp>
          <p:nvSpPr>
            <p:cNvPr id="34074" name="Rectangle 197"/>
            <p:cNvSpPr>
              <a:spLocks noChangeArrowheads="1"/>
            </p:cNvSpPr>
            <p:nvPr/>
          </p:nvSpPr>
          <p:spPr bwMode="auto">
            <a:xfrm>
              <a:off x="2296" y="2113"/>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0.05</a:t>
              </a:r>
              <a:endParaRPr lang="en-US" sz="1400">
                <a:solidFill>
                  <a:schemeClr val="tx1"/>
                </a:solidFill>
                <a:latin typeface="Arial Narrow" pitchFamily="34" charset="0"/>
              </a:endParaRPr>
            </a:p>
          </p:txBody>
        </p:sp>
        <p:sp>
          <p:nvSpPr>
            <p:cNvPr id="34075" name="Rectangle 198"/>
            <p:cNvSpPr>
              <a:spLocks noChangeArrowheads="1"/>
            </p:cNvSpPr>
            <p:nvPr/>
          </p:nvSpPr>
          <p:spPr bwMode="auto">
            <a:xfrm>
              <a:off x="2296" y="1872"/>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0.10</a:t>
              </a:r>
              <a:endParaRPr lang="en-US" sz="1400">
                <a:solidFill>
                  <a:schemeClr val="tx1"/>
                </a:solidFill>
                <a:latin typeface="Arial Narrow" pitchFamily="34" charset="0"/>
              </a:endParaRPr>
            </a:p>
          </p:txBody>
        </p:sp>
        <p:sp>
          <p:nvSpPr>
            <p:cNvPr id="34076" name="Rectangle 199"/>
            <p:cNvSpPr>
              <a:spLocks noChangeArrowheads="1"/>
            </p:cNvSpPr>
            <p:nvPr/>
          </p:nvSpPr>
          <p:spPr bwMode="auto">
            <a:xfrm>
              <a:off x="2296" y="1639"/>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0.15</a:t>
              </a:r>
              <a:endParaRPr lang="en-US" sz="1400">
                <a:solidFill>
                  <a:schemeClr val="tx1"/>
                </a:solidFill>
                <a:latin typeface="Arial Narrow" pitchFamily="34" charset="0"/>
              </a:endParaRPr>
            </a:p>
          </p:txBody>
        </p:sp>
        <p:sp>
          <p:nvSpPr>
            <p:cNvPr id="34077" name="Rectangle 204"/>
            <p:cNvSpPr>
              <a:spLocks noChangeArrowheads="1"/>
            </p:cNvSpPr>
            <p:nvPr/>
          </p:nvSpPr>
          <p:spPr bwMode="auto">
            <a:xfrm>
              <a:off x="2596" y="1163"/>
              <a:ext cx="160" cy="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100">
                  <a:solidFill>
                    <a:schemeClr val="tx1"/>
                  </a:solidFill>
                  <a:latin typeface="Arial Narrow" pitchFamily="34" charset="0"/>
                </a:rPr>
                <a:t>F</a:t>
              </a:r>
            </a:p>
          </p:txBody>
        </p:sp>
        <p:sp>
          <p:nvSpPr>
            <p:cNvPr id="34078" name="Rectangle 205"/>
            <p:cNvSpPr>
              <a:spLocks noChangeArrowheads="1"/>
            </p:cNvSpPr>
            <p:nvPr/>
          </p:nvSpPr>
          <p:spPr bwMode="auto">
            <a:xfrm>
              <a:off x="3060" y="1163"/>
              <a:ext cx="172" cy="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100">
                  <a:solidFill>
                    <a:schemeClr val="tx1"/>
                  </a:solidFill>
                  <a:latin typeface="Arial Narrow" pitchFamily="34" charset="0"/>
                </a:rPr>
                <a:t>G</a:t>
              </a:r>
            </a:p>
          </p:txBody>
        </p:sp>
        <p:sp>
          <p:nvSpPr>
            <p:cNvPr id="34079" name="Rectangle 206"/>
            <p:cNvSpPr>
              <a:spLocks noChangeArrowheads="1"/>
            </p:cNvSpPr>
            <p:nvPr/>
          </p:nvSpPr>
          <p:spPr bwMode="auto">
            <a:xfrm>
              <a:off x="3507" y="1163"/>
              <a:ext cx="168" cy="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100">
                  <a:solidFill>
                    <a:schemeClr val="tx1"/>
                  </a:solidFill>
                  <a:latin typeface="Arial Narrow" pitchFamily="34" charset="0"/>
                </a:rPr>
                <a:t>H</a:t>
              </a:r>
            </a:p>
          </p:txBody>
        </p:sp>
        <p:grpSp>
          <p:nvGrpSpPr>
            <p:cNvPr id="34080" name="Group 207"/>
            <p:cNvGrpSpPr>
              <a:grpSpLocks/>
            </p:cNvGrpSpPr>
            <p:nvPr/>
          </p:nvGrpSpPr>
          <p:grpSpPr bwMode="auto">
            <a:xfrm rot="10800000">
              <a:off x="3454" y="1567"/>
              <a:ext cx="309" cy="29"/>
              <a:chOff x="852" y="1680"/>
              <a:chExt cx="240" cy="48"/>
            </a:xfrm>
          </p:grpSpPr>
          <p:sp>
            <p:nvSpPr>
              <p:cNvPr id="34157" name="Line 208"/>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58" name="Line 209"/>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59" name="Line 210"/>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081" name="Rectangle 216"/>
            <p:cNvSpPr>
              <a:spLocks noChangeAspect="1" noChangeArrowheads="1"/>
            </p:cNvSpPr>
            <p:nvPr/>
          </p:nvSpPr>
          <p:spPr bwMode="auto">
            <a:xfrm rot="-5400000">
              <a:off x="1758" y="1957"/>
              <a:ext cx="80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l-GR" sz="1400">
                  <a:solidFill>
                    <a:srgbClr val="000000"/>
                  </a:solidFill>
                  <a:latin typeface="Arial Narrow" pitchFamily="34" charset="0"/>
                </a:rPr>
                <a:t>Δ</a:t>
              </a:r>
              <a:r>
                <a:rPr lang="en-US" sz="1400">
                  <a:solidFill>
                    <a:srgbClr val="000000"/>
                  </a:solidFill>
                  <a:latin typeface="Arial Narrow" pitchFamily="34" charset="0"/>
                </a:rPr>
                <a:t>pH</a:t>
              </a:r>
              <a:r>
                <a:rPr lang="en-US" sz="1400" baseline="-25000">
                  <a:solidFill>
                    <a:srgbClr val="000000"/>
                  </a:solidFill>
                  <a:latin typeface="Arial Narrow" pitchFamily="34" charset="0"/>
                </a:rPr>
                <a:t>S </a:t>
              </a:r>
              <a:r>
                <a:rPr lang="en-US" sz="1400">
                  <a:solidFill>
                    <a:srgbClr val="000000"/>
                  </a:solidFill>
                  <a:latin typeface="Arial Narrow" pitchFamily="34" charset="0"/>
                </a:rPr>
                <a:t>for CO</a:t>
              </a:r>
              <a:r>
                <a:rPr lang="en-US" sz="1400" baseline="-25000">
                  <a:solidFill>
                    <a:srgbClr val="000000"/>
                  </a:solidFill>
                  <a:latin typeface="Arial Narrow" pitchFamily="34" charset="0"/>
                </a:rPr>
                <a:t>2</a:t>
              </a:r>
              <a:endParaRPr lang="en-US" sz="1400" baseline="-25000">
                <a:solidFill>
                  <a:schemeClr val="tx1"/>
                </a:solidFill>
                <a:latin typeface="Arial Narrow" pitchFamily="34" charset="0"/>
              </a:endParaRPr>
            </a:p>
          </p:txBody>
        </p:sp>
        <p:sp>
          <p:nvSpPr>
            <p:cNvPr id="34082" name="Line 220"/>
            <p:cNvSpPr>
              <a:spLocks noChangeShapeType="1"/>
            </p:cNvSpPr>
            <p:nvPr/>
          </p:nvSpPr>
          <p:spPr bwMode="auto">
            <a:xfrm>
              <a:off x="2518" y="2416"/>
              <a:ext cx="39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83" name="Line 221"/>
            <p:cNvSpPr>
              <a:spLocks noChangeShapeType="1"/>
            </p:cNvSpPr>
            <p:nvPr/>
          </p:nvSpPr>
          <p:spPr bwMode="auto">
            <a:xfrm>
              <a:off x="2953" y="2416"/>
              <a:ext cx="37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84" name="Rectangle 227"/>
            <p:cNvSpPr>
              <a:spLocks noChangeArrowheads="1"/>
            </p:cNvSpPr>
            <p:nvPr/>
          </p:nvSpPr>
          <p:spPr bwMode="auto">
            <a:xfrm>
              <a:off x="4619" y="1163"/>
              <a:ext cx="13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200">
                  <a:solidFill>
                    <a:schemeClr val="tx1"/>
                  </a:solidFill>
                  <a:latin typeface="Arial Narrow" pitchFamily="34" charset="0"/>
                </a:rPr>
                <a:t>I</a:t>
              </a:r>
            </a:p>
          </p:txBody>
        </p:sp>
        <p:sp>
          <p:nvSpPr>
            <p:cNvPr id="34085" name="Rectangle 228"/>
            <p:cNvSpPr>
              <a:spLocks noChangeAspect="1" noChangeArrowheads="1"/>
            </p:cNvSpPr>
            <p:nvPr/>
          </p:nvSpPr>
          <p:spPr bwMode="auto">
            <a:xfrm rot="-5400000">
              <a:off x="3620" y="2084"/>
              <a:ext cx="75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l-GR" sz="1400">
                  <a:solidFill>
                    <a:srgbClr val="000000"/>
                  </a:solidFill>
                  <a:latin typeface="Arial Narrow" pitchFamily="34" charset="0"/>
                </a:rPr>
                <a:t>Δ</a:t>
              </a:r>
              <a:r>
                <a:rPr lang="en-US" sz="1400">
                  <a:solidFill>
                    <a:srgbClr val="000000"/>
                  </a:solidFill>
                  <a:latin typeface="Arial Narrow" pitchFamily="34" charset="0"/>
                </a:rPr>
                <a:t>pH</a:t>
              </a:r>
              <a:r>
                <a:rPr lang="en-US" sz="1400" baseline="-25000">
                  <a:solidFill>
                    <a:srgbClr val="000000"/>
                  </a:solidFill>
                  <a:latin typeface="Arial Narrow" pitchFamily="34" charset="0"/>
                </a:rPr>
                <a:t>S </a:t>
              </a:r>
              <a:r>
                <a:rPr lang="en-US" sz="1400">
                  <a:solidFill>
                    <a:srgbClr val="000000"/>
                  </a:solidFill>
                  <a:latin typeface="Arial Narrow" pitchFamily="34" charset="0"/>
                </a:rPr>
                <a:t>for CO</a:t>
              </a:r>
              <a:r>
                <a:rPr lang="en-US" sz="1400" baseline="-25000">
                  <a:solidFill>
                    <a:srgbClr val="000000"/>
                  </a:solidFill>
                  <a:latin typeface="Arial Narrow" pitchFamily="34" charset="0"/>
                </a:rPr>
                <a:t>2</a:t>
              </a:r>
              <a:endParaRPr lang="en-US" sz="1400">
                <a:solidFill>
                  <a:schemeClr val="tx1"/>
                </a:solidFill>
                <a:latin typeface="Arial Narrow" pitchFamily="34" charset="0"/>
              </a:endParaRPr>
            </a:p>
          </p:txBody>
        </p:sp>
        <p:sp>
          <p:nvSpPr>
            <p:cNvPr id="34086" name="Rectangle 230"/>
            <p:cNvSpPr>
              <a:spLocks noChangeArrowheads="1"/>
            </p:cNvSpPr>
            <p:nvPr/>
          </p:nvSpPr>
          <p:spPr bwMode="auto">
            <a:xfrm rot="-5400000">
              <a:off x="4425" y="2535"/>
              <a:ext cx="22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a:solidFill>
                    <a:srgbClr val="000000"/>
                  </a:solidFill>
                  <a:latin typeface="Arial Narrow" pitchFamily="34" charset="0"/>
                </a:rPr>
                <a:t>AmtB</a:t>
              </a:r>
              <a:endParaRPr lang="en-US" sz="1400">
                <a:solidFill>
                  <a:schemeClr val="tx1"/>
                </a:solidFill>
                <a:latin typeface="Arial Narrow" pitchFamily="34" charset="0"/>
              </a:endParaRPr>
            </a:p>
          </p:txBody>
        </p:sp>
        <p:sp>
          <p:nvSpPr>
            <p:cNvPr id="34087" name="Rectangle 231"/>
            <p:cNvSpPr>
              <a:spLocks noChangeArrowheads="1"/>
            </p:cNvSpPr>
            <p:nvPr/>
          </p:nvSpPr>
          <p:spPr bwMode="auto">
            <a:xfrm>
              <a:off x="4119" y="2359"/>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0.00</a:t>
              </a:r>
              <a:endParaRPr lang="en-US" sz="1400">
                <a:solidFill>
                  <a:schemeClr val="tx1"/>
                </a:solidFill>
                <a:latin typeface="Arial Narrow" pitchFamily="34" charset="0"/>
              </a:endParaRPr>
            </a:p>
          </p:txBody>
        </p:sp>
        <p:sp>
          <p:nvSpPr>
            <p:cNvPr id="34088" name="Rectangle 232"/>
            <p:cNvSpPr>
              <a:spLocks noChangeArrowheads="1"/>
            </p:cNvSpPr>
            <p:nvPr/>
          </p:nvSpPr>
          <p:spPr bwMode="auto">
            <a:xfrm>
              <a:off x="4119" y="2153"/>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0.05</a:t>
              </a:r>
              <a:endParaRPr lang="en-US" sz="1400">
                <a:solidFill>
                  <a:schemeClr val="tx1"/>
                </a:solidFill>
                <a:latin typeface="Arial Narrow" pitchFamily="34" charset="0"/>
              </a:endParaRPr>
            </a:p>
          </p:txBody>
        </p:sp>
        <p:sp>
          <p:nvSpPr>
            <p:cNvPr id="34089" name="Rectangle 233"/>
            <p:cNvSpPr>
              <a:spLocks noChangeArrowheads="1"/>
            </p:cNvSpPr>
            <p:nvPr/>
          </p:nvSpPr>
          <p:spPr bwMode="auto">
            <a:xfrm>
              <a:off x="4119" y="1922"/>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0.10</a:t>
              </a:r>
              <a:endParaRPr lang="en-US" sz="1400">
                <a:solidFill>
                  <a:schemeClr val="tx1"/>
                </a:solidFill>
                <a:latin typeface="Arial Narrow" pitchFamily="34" charset="0"/>
              </a:endParaRPr>
            </a:p>
          </p:txBody>
        </p:sp>
        <p:sp>
          <p:nvSpPr>
            <p:cNvPr id="34090" name="Rectangle 234"/>
            <p:cNvSpPr>
              <a:spLocks noChangeArrowheads="1"/>
            </p:cNvSpPr>
            <p:nvPr/>
          </p:nvSpPr>
          <p:spPr bwMode="auto">
            <a:xfrm>
              <a:off x="4119" y="1704"/>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0.15</a:t>
              </a:r>
              <a:endParaRPr lang="en-US" sz="1400">
                <a:solidFill>
                  <a:schemeClr val="tx1"/>
                </a:solidFill>
                <a:latin typeface="Arial Narrow" pitchFamily="34" charset="0"/>
              </a:endParaRPr>
            </a:p>
          </p:txBody>
        </p:sp>
        <p:sp>
          <p:nvSpPr>
            <p:cNvPr id="34091" name="Line 235"/>
            <p:cNvSpPr>
              <a:spLocks noChangeShapeType="1"/>
            </p:cNvSpPr>
            <p:nvPr/>
          </p:nvSpPr>
          <p:spPr bwMode="auto">
            <a:xfrm>
              <a:off x="4318" y="1756"/>
              <a:ext cx="0" cy="67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92" name="Line 236"/>
            <p:cNvSpPr>
              <a:spLocks noChangeShapeType="1"/>
            </p:cNvSpPr>
            <p:nvPr/>
          </p:nvSpPr>
          <p:spPr bwMode="auto">
            <a:xfrm>
              <a:off x="4315" y="1761"/>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93" name="Line 237"/>
            <p:cNvSpPr>
              <a:spLocks noChangeShapeType="1"/>
            </p:cNvSpPr>
            <p:nvPr/>
          </p:nvSpPr>
          <p:spPr bwMode="auto">
            <a:xfrm>
              <a:off x="4315" y="1982"/>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94" name="Line 238"/>
            <p:cNvSpPr>
              <a:spLocks noChangeShapeType="1"/>
            </p:cNvSpPr>
            <p:nvPr/>
          </p:nvSpPr>
          <p:spPr bwMode="auto">
            <a:xfrm>
              <a:off x="4315" y="2207"/>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95" name="Rectangle 239"/>
            <p:cNvSpPr>
              <a:spLocks noChangeArrowheads="1"/>
            </p:cNvSpPr>
            <p:nvPr/>
          </p:nvSpPr>
          <p:spPr bwMode="auto">
            <a:xfrm>
              <a:off x="4488" y="2031"/>
              <a:ext cx="132" cy="399"/>
            </a:xfrm>
            <a:prstGeom prst="rect">
              <a:avLst/>
            </a:prstGeom>
            <a:solidFill>
              <a:srgbClr val="0080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096" name="Line 240"/>
            <p:cNvSpPr>
              <a:spLocks noChangeShapeType="1"/>
            </p:cNvSpPr>
            <p:nvPr/>
          </p:nvSpPr>
          <p:spPr bwMode="auto">
            <a:xfrm flipV="1">
              <a:off x="4554" y="1992"/>
              <a:ext cx="0" cy="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97" name="Text Box 241"/>
            <p:cNvSpPr txBox="1">
              <a:spLocks noChangeArrowheads="1"/>
            </p:cNvSpPr>
            <p:nvPr/>
          </p:nvSpPr>
          <p:spPr bwMode="auto">
            <a:xfrm>
              <a:off x="4297" y="1814"/>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(16)</a:t>
              </a:r>
            </a:p>
          </p:txBody>
        </p:sp>
        <p:sp>
          <p:nvSpPr>
            <p:cNvPr id="34098" name="Line 242"/>
            <p:cNvSpPr>
              <a:spLocks noChangeShapeType="1"/>
            </p:cNvSpPr>
            <p:nvPr/>
          </p:nvSpPr>
          <p:spPr bwMode="auto">
            <a:xfrm>
              <a:off x="4510" y="1992"/>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4099" name="Group 243"/>
            <p:cNvGrpSpPr>
              <a:grpSpLocks/>
            </p:cNvGrpSpPr>
            <p:nvPr/>
          </p:nvGrpSpPr>
          <p:grpSpPr bwMode="auto">
            <a:xfrm rot="10800000">
              <a:off x="4472" y="1575"/>
              <a:ext cx="529" cy="28"/>
              <a:chOff x="906" y="3476"/>
              <a:chExt cx="588" cy="81"/>
            </a:xfrm>
          </p:grpSpPr>
          <p:sp>
            <p:nvSpPr>
              <p:cNvPr id="34154" name="Line 244"/>
              <p:cNvSpPr>
                <a:spLocks noChangeShapeType="1"/>
              </p:cNvSpPr>
              <p:nvPr/>
            </p:nvSpPr>
            <p:spPr bwMode="auto">
              <a:xfrm>
                <a:off x="912" y="3557"/>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55" name="Line 245"/>
              <p:cNvSpPr>
                <a:spLocks noChangeShapeType="1"/>
              </p:cNvSpPr>
              <p:nvPr/>
            </p:nvSpPr>
            <p:spPr bwMode="auto">
              <a:xfrm>
                <a:off x="1494" y="3476"/>
                <a:ext cx="0" cy="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56" name="Line 246"/>
              <p:cNvSpPr>
                <a:spLocks noChangeShapeType="1"/>
              </p:cNvSpPr>
              <p:nvPr/>
            </p:nvSpPr>
            <p:spPr bwMode="auto">
              <a:xfrm>
                <a:off x="906" y="3476"/>
                <a:ext cx="0" cy="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4100" name="Group 247"/>
            <p:cNvGrpSpPr>
              <a:grpSpLocks/>
            </p:cNvGrpSpPr>
            <p:nvPr/>
          </p:nvGrpSpPr>
          <p:grpSpPr bwMode="auto">
            <a:xfrm rot="10800000">
              <a:off x="4748" y="1972"/>
              <a:ext cx="310" cy="28"/>
              <a:chOff x="852" y="1680"/>
              <a:chExt cx="240" cy="48"/>
            </a:xfrm>
          </p:grpSpPr>
          <p:sp>
            <p:nvSpPr>
              <p:cNvPr id="34151" name="Line 248"/>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52" name="Line 249"/>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53" name="Line 250"/>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4101" name="Group 251"/>
            <p:cNvGrpSpPr>
              <a:grpSpLocks/>
            </p:cNvGrpSpPr>
            <p:nvPr/>
          </p:nvGrpSpPr>
          <p:grpSpPr bwMode="auto">
            <a:xfrm rot="10800000">
              <a:off x="4498" y="1792"/>
              <a:ext cx="310" cy="28"/>
              <a:chOff x="852" y="1680"/>
              <a:chExt cx="240" cy="48"/>
            </a:xfrm>
          </p:grpSpPr>
          <p:sp>
            <p:nvSpPr>
              <p:cNvPr id="34148" name="Line 252"/>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49" name="Line 253"/>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50" name="Line 254"/>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102" name="Text Box 255"/>
            <p:cNvSpPr txBox="1">
              <a:spLocks noChangeArrowheads="1"/>
            </p:cNvSpPr>
            <p:nvPr/>
          </p:nvSpPr>
          <p:spPr bwMode="auto">
            <a:xfrm>
              <a:off x="4369" y="1419"/>
              <a:ext cx="73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P=0.02</a:t>
              </a:r>
              <a:endParaRPr lang="en-US" sz="1200" baseline="30000">
                <a:solidFill>
                  <a:schemeClr val="tx1"/>
                </a:solidFill>
                <a:latin typeface="Arial Narrow" pitchFamily="34" charset="0"/>
              </a:endParaRPr>
            </a:p>
          </p:txBody>
        </p:sp>
        <p:sp>
          <p:nvSpPr>
            <p:cNvPr id="34103" name="Text Box 256"/>
            <p:cNvSpPr txBox="1">
              <a:spLocks noChangeArrowheads="1"/>
            </p:cNvSpPr>
            <p:nvPr/>
          </p:nvSpPr>
          <p:spPr bwMode="auto">
            <a:xfrm>
              <a:off x="4364" y="1610"/>
              <a:ext cx="511"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P&lt;10</a:t>
              </a:r>
              <a:r>
                <a:rPr lang="en-US" sz="1200" baseline="30000">
                  <a:solidFill>
                    <a:schemeClr val="tx1"/>
                  </a:solidFill>
                  <a:latin typeface="Arial Narrow" pitchFamily="34" charset="0"/>
                </a:rPr>
                <a:t>-4</a:t>
              </a:r>
            </a:p>
          </p:txBody>
        </p:sp>
        <p:sp>
          <p:nvSpPr>
            <p:cNvPr id="34104" name="Text Box 257"/>
            <p:cNvSpPr txBox="1">
              <a:spLocks noChangeArrowheads="1"/>
            </p:cNvSpPr>
            <p:nvPr/>
          </p:nvSpPr>
          <p:spPr bwMode="auto">
            <a:xfrm>
              <a:off x="4645" y="1823"/>
              <a:ext cx="511"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P=0.35</a:t>
              </a:r>
              <a:endParaRPr lang="en-US" sz="1200" baseline="30000">
                <a:solidFill>
                  <a:schemeClr val="tx1"/>
                </a:solidFill>
                <a:latin typeface="Arial Narrow" pitchFamily="34" charset="0"/>
              </a:endParaRPr>
            </a:p>
          </p:txBody>
        </p:sp>
        <p:sp>
          <p:nvSpPr>
            <p:cNvPr id="34105" name="Rectangle 266"/>
            <p:cNvSpPr>
              <a:spLocks noChangeArrowheads="1"/>
            </p:cNvSpPr>
            <p:nvPr/>
          </p:nvSpPr>
          <p:spPr bwMode="auto">
            <a:xfrm rot="-5400000">
              <a:off x="4572" y="2513"/>
              <a:ext cx="28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65000"/>
                </a:lnSpc>
              </a:pPr>
              <a:r>
                <a:rPr lang="en-US" sz="1400">
                  <a:solidFill>
                    <a:srgbClr val="000000"/>
                  </a:solidFill>
                  <a:latin typeface="Arial Narrow" pitchFamily="34" charset="0"/>
                </a:rPr>
                <a:t>D160A</a:t>
              </a:r>
            </a:p>
            <a:p>
              <a:pPr algn="ctr">
                <a:lnSpc>
                  <a:spcPct val="65000"/>
                </a:lnSpc>
              </a:pPr>
              <a:r>
                <a:rPr lang="en-US" sz="1400">
                  <a:solidFill>
                    <a:srgbClr val="000000"/>
                  </a:solidFill>
                  <a:latin typeface="Arial Narrow" pitchFamily="34" charset="0"/>
                </a:rPr>
                <a:t> AmtB</a:t>
              </a:r>
              <a:endParaRPr lang="en-US" sz="1400">
                <a:solidFill>
                  <a:schemeClr val="tx1"/>
                </a:solidFill>
                <a:latin typeface="Arial Narrow" pitchFamily="34" charset="0"/>
              </a:endParaRPr>
            </a:p>
          </p:txBody>
        </p:sp>
        <p:sp>
          <p:nvSpPr>
            <p:cNvPr id="34106" name="Rectangle 267"/>
            <p:cNvSpPr>
              <a:spLocks noChangeArrowheads="1"/>
            </p:cNvSpPr>
            <p:nvPr/>
          </p:nvSpPr>
          <p:spPr bwMode="auto">
            <a:xfrm>
              <a:off x="4640" y="2228"/>
              <a:ext cx="132" cy="205"/>
            </a:xfrm>
            <a:prstGeom prst="rect">
              <a:avLst/>
            </a:prstGeom>
            <a:solidFill>
              <a:srgbClr val="0000FF"/>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107" name="Line 268"/>
            <p:cNvSpPr>
              <a:spLocks noChangeShapeType="1"/>
            </p:cNvSpPr>
            <p:nvPr/>
          </p:nvSpPr>
          <p:spPr bwMode="auto">
            <a:xfrm flipV="1">
              <a:off x="4706" y="2217"/>
              <a:ext cx="0"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108" name="Text Box 269"/>
            <p:cNvSpPr txBox="1">
              <a:spLocks noChangeArrowheads="1"/>
            </p:cNvSpPr>
            <p:nvPr/>
          </p:nvSpPr>
          <p:spPr bwMode="auto">
            <a:xfrm>
              <a:off x="4449" y="2036"/>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(10)</a:t>
              </a:r>
            </a:p>
          </p:txBody>
        </p:sp>
        <p:sp>
          <p:nvSpPr>
            <p:cNvPr id="34109" name="Line 270"/>
            <p:cNvSpPr>
              <a:spLocks noChangeShapeType="1"/>
            </p:cNvSpPr>
            <p:nvPr/>
          </p:nvSpPr>
          <p:spPr bwMode="auto">
            <a:xfrm>
              <a:off x="4662" y="2217"/>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10" name="Rectangle 275"/>
            <p:cNvSpPr>
              <a:spLocks noChangeArrowheads="1"/>
            </p:cNvSpPr>
            <p:nvPr/>
          </p:nvSpPr>
          <p:spPr bwMode="auto">
            <a:xfrm rot="-5400000">
              <a:off x="4771" y="2534"/>
              <a:ext cx="17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a:solidFill>
                    <a:srgbClr val="000000"/>
                  </a:solidFill>
                  <a:latin typeface="Arial Narrow" pitchFamily="34" charset="0"/>
                </a:rPr>
                <a:t>H</a:t>
              </a:r>
              <a:r>
                <a:rPr lang="en-US" sz="1400" baseline="-25000">
                  <a:solidFill>
                    <a:srgbClr val="000000"/>
                  </a:solidFill>
                  <a:latin typeface="Arial Narrow" pitchFamily="34" charset="0"/>
                </a:rPr>
                <a:t>2</a:t>
              </a:r>
              <a:r>
                <a:rPr lang="en-US" sz="1400">
                  <a:solidFill>
                    <a:srgbClr val="000000"/>
                  </a:solidFill>
                  <a:latin typeface="Arial Narrow" pitchFamily="34" charset="0"/>
                </a:rPr>
                <a:t>O</a:t>
              </a:r>
              <a:endParaRPr lang="en-US" sz="1400">
                <a:solidFill>
                  <a:schemeClr val="tx1"/>
                </a:solidFill>
                <a:latin typeface="Arial Narrow" pitchFamily="34" charset="0"/>
              </a:endParaRPr>
            </a:p>
          </p:txBody>
        </p:sp>
        <p:sp>
          <p:nvSpPr>
            <p:cNvPr id="34111" name="Rectangle 276"/>
            <p:cNvSpPr>
              <a:spLocks noChangeArrowheads="1"/>
            </p:cNvSpPr>
            <p:nvPr/>
          </p:nvSpPr>
          <p:spPr bwMode="auto">
            <a:xfrm>
              <a:off x="4806" y="2201"/>
              <a:ext cx="132" cy="233"/>
            </a:xfrm>
            <a:prstGeom prst="rect">
              <a:avLst/>
            </a:prstGeom>
            <a:solidFill>
              <a:srgbClr val="FF66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112" name="Line 277"/>
            <p:cNvSpPr>
              <a:spLocks noChangeShapeType="1"/>
            </p:cNvSpPr>
            <p:nvPr/>
          </p:nvSpPr>
          <p:spPr bwMode="auto">
            <a:xfrm flipV="1">
              <a:off x="4874" y="2178"/>
              <a:ext cx="0" cy="2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113" name="Text Box 278"/>
            <p:cNvSpPr txBox="1">
              <a:spLocks noChangeArrowheads="1"/>
            </p:cNvSpPr>
            <p:nvPr/>
          </p:nvSpPr>
          <p:spPr bwMode="auto">
            <a:xfrm>
              <a:off x="4616" y="1998"/>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(8)</a:t>
              </a:r>
            </a:p>
          </p:txBody>
        </p:sp>
        <p:sp>
          <p:nvSpPr>
            <p:cNvPr id="34114" name="Line 279"/>
            <p:cNvSpPr>
              <a:spLocks noChangeShapeType="1"/>
            </p:cNvSpPr>
            <p:nvPr/>
          </p:nvSpPr>
          <p:spPr bwMode="auto">
            <a:xfrm>
              <a:off x="4829" y="2178"/>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15" name="Line 303"/>
            <p:cNvSpPr>
              <a:spLocks noChangeShapeType="1"/>
            </p:cNvSpPr>
            <p:nvPr/>
          </p:nvSpPr>
          <p:spPr bwMode="auto">
            <a:xfrm>
              <a:off x="4312" y="2439"/>
              <a:ext cx="70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116" name="Rectangle 305"/>
            <p:cNvSpPr>
              <a:spLocks noChangeArrowheads="1"/>
            </p:cNvSpPr>
            <p:nvPr/>
          </p:nvSpPr>
          <p:spPr bwMode="auto">
            <a:xfrm>
              <a:off x="5248" y="1163"/>
              <a:ext cx="15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200">
                  <a:solidFill>
                    <a:schemeClr val="tx1"/>
                  </a:solidFill>
                  <a:latin typeface="Arial Narrow" pitchFamily="34" charset="0"/>
                </a:rPr>
                <a:t>J</a:t>
              </a:r>
            </a:p>
          </p:txBody>
        </p:sp>
        <p:sp>
          <p:nvSpPr>
            <p:cNvPr id="34117" name="Rectangle 306"/>
            <p:cNvSpPr>
              <a:spLocks noChangeArrowheads="1"/>
            </p:cNvSpPr>
            <p:nvPr/>
          </p:nvSpPr>
          <p:spPr bwMode="auto">
            <a:xfrm rot="-5400000">
              <a:off x="5254" y="2514"/>
              <a:ext cx="28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65000"/>
                </a:lnSpc>
              </a:pPr>
              <a:r>
                <a:rPr lang="en-US" sz="1400">
                  <a:solidFill>
                    <a:srgbClr val="000000"/>
                  </a:solidFill>
                  <a:latin typeface="Arial Narrow" pitchFamily="34" charset="0"/>
                </a:rPr>
                <a:t>D167N</a:t>
              </a:r>
            </a:p>
            <a:p>
              <a:pPr algn="ctr">
                <a:lnSpc>
                  <a:spcPct val="65000"/>
                </a:lnSpc>
              </a:pPr>
              <a:r>
                <a:rPr lang="en-US" sz="1400">
                  <a:solidFill>
                    <a:srgbClr val="000000"/>
                  </a:solidFill>
                  <a:latin typeface="Arial Narrow" pitchFamily="34" charset="0"/>
                </a:rPr>
                <a:t>RhAG</a:t>
              </a:r>
              <a:endParaRPr lang="en-US" sz="1400">
                <a:solidFill>
                  <a:schemeClr val="tx1"/>
                </a:solidFill>
                <a:latin typeface="Arial Narrow" pitchFamily="34" charset="0"/>
              </a:endParaRPr>
            </a:p>
          </p:txBody>
        </p:sp>
        <p:sp>
          <p:nvSpPr>
            <p:cNvPr id="34118" name="Rectangle 307"/>
            <p:cNvSpPr>
              <a:spLocks noChangeArrowheads="1"/>
            </p:cNvSpPr>
            <p:nvPr/>
          </p:nvSpPr>
          <p:spPr bwMode="auto">
            <a:xfrm rot="-5400000">
              <a:off x="5085" y="2536"/>
              <a:ext cx="24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a:solidFill>
                    <a:srgbClr val="000000"/>
                  </a:solidFill>
                  <a:latin typeface="Arial Narrow" pitchFamily="34" charset="0"/>
                </a:rPr>
                <a:t>RhAG</a:t>
              </a:r>
              <a:endParaRPr lang="en-US" sz="1400">
                <a:solidFill>
                  <a:schemeClr val="tx1"/>
                </a:solidFill>
                <a:latin typeface="Arial Narrow" pitchFamily="34" charset="0"/>
              </a:endParaRPr>
            </a:p>
          </p:txBody>
        </p:sp>
        <p:sp>
          <p:nvSpPr>
            <p:cNvPr id="34119" name="Rectangle 308"/>
            <p:cNvSpPr>
              <a:spLocks noChangeArrowheads="1"/>
            </p:cNvSpPr>
            <p:nvPr/>
          </p:nvSpPr>
          <p:spPr bwMode="auto">
            <a:xfrm rot="-5400000">
              <a:off x="5449" y="2534"/>
              <a:ext cx="17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400">
                  <a:solidFill>
                    <a:srgbClr val="000000"/>
                  </a:solidFill>
                  <a:latin typeface="Arial Narrow" pitchFamily="34" charset="0"/>
                </a:rPr>
                <a:t>H</a:t>
              </a:r>
              <a:r>
                <a:rPr lang="en-US" sz="1400" baseline="-25000">
                  <a:solidFill>
                    <a:srgbClr val="000000"/>
                  </a:solidFill>
                  <a:latin typeface="Arial Narrow" pitchFamily="34" charset="0"/>
                </a:rPr>
                <a:t>2</a:t>
              </a:r>
              <a:r>
                <a:rPr lang="en-US" sz="1400">
                  <a:solidFill>
                    <a:srgbClr val="000000"/>
                  </a:solidFill>
                  <a:latin typeface="Arial Narrow" pitchFamily="34" charset="0"/>
                </a:rPr>
                <a:t>O</a:t>
              </a:r>
              <a:endParaRPr lang="en-US" sz="1400">
                <a:solidFill>
                  <a:schemeClr val="tx1"/>
                </a:solidFill>
                <a:latin typeface="Arial Narrow" pitchFamily="34" charset="0"/>
              </a:endParaRPr>
            </a:p>
          </p:txBody>
        </p:sp>
        <p:grpSp>
          <p:nvGrpSpPr>
            <p:cNvPr id="34120" name="Group 309"/>
            <p:cNvGrpSpPr>
              <a:grpSpLocks/>
            </p:cNvGrpSpPr>
            <p:nvPr/>
          </p:nvGrpSpPr>
          <p:grpSpPr bwMode="auto">
            <a:xfrm flipV="1">
              <a:off x="5157" y="1892"/>
              <a:ext cx="310" cy="28"/>
              <a:chOff x="852" y="1680"/>
              <a:chExt cx="240" cy="48"/>
            </a:xfrm>
          </p:grpSpPr>
          <p:sp>
            <p:nvSpPr>
              <p:cNvPr id="34145" name="Line 310"/>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46" name="Line 311"/>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47" name="Line 312"/>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4121" name="Group 313"/>
            <p:cNvGrpSpPr>
              <a:grpSpLocks/>
            </p:cNvGrpSpPr>
            <p:nvPr/>
          </p:nvGrpSpPr>
          <p:grpSpPr bwMode="auto">
            <a:xfrm flipV="1">
              <a:off x="5323" y="2022"/>
              <a:ext cx="310" cy="27"/>
              <a:chOff x="852" y="1680"/>
              <a:chExt cx="240" cy="48"/>
            </a:xfrm>
          </p:grpSpPr>
          <p:sp>
            <p:nvSpPr>
              <p:cNvPr id="34142" name="Line 314"/>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43" name="Line 315"/>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44" name="Line 316"/>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122" name="Rectangle 317"/>
            <p:cNvSpPr>
              <a:spLocks noChangeArrowheads="1"/>
            </p:cNvSpPr>
            <p:nvPr/>
          </p:nvSpPr>
          <p:spPr bwMode="auto">
            <a:xfrm>
              <a:off x="5323" y="2225"/>
              <a:ext cx="132" cy="208"/>
            </a:xfrm>
            <a:prstGeom prst="rect">
              <a:avLst/>
            </a:prstGeom>
            <a:solidFill>
              <a:srgbClr val="0000FF"/>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123" name="Line 318"/>
            <p:cNvSpPr>
              <a:spLocks noChangeShapeType="1"/>
            </p:cNvSpPr>
            <p:nvPr/>
          </p:nvSpPr>
          <p:spPr bwMode="auto">
            <a:xfrm flipV="1">
              <a:off x="5389" y="2212"/>
              <a:ext cx="0"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124" name="Text Box 319"/>
            <p:cNvSpPr txBox="1">
              <a:spLocks noChangeArrowheads="1"/>
            </p:cNvSpPr>
            <p:nvPr/>
          </p:nvSpPr>
          <p:spPr bwMode="auto">
            <a:xfrm>
              <a:off x="5122" y="2052"/>
              <a:ext cx="51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(11)</a:t>
              </a:r>
            </a:p>
          </p:txBody>
        </p:sp>
        <p:sp>
          <p:nvSpPr>
            <p:cNvPr id="34125" name="Line 320"/>
            <p:cNvSpPr>
              <a:spLocks noChangeShapeType="1"/>
            </p:cNvSpPr>
            <p:nvPr/>
          </p:nvSpPr>
          <p:spPr bwMode="auto">
            <a:xfrm>
              <a:off x="5345" y="2212"/>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26" name="Rectangle 321"/>
            <p:cNvSpPr>
              <a:spLocks noChangeArrowheads="1"/>
            </p:cNvSpPr>
            <p:nvPr/>
          </p:nvSpPr>
          <p:spPr bwMode="auto">
            <a:xfrm>
              <a:off x="5162" y="2093"/>
              <a:ext cx="132" cy="339"/>
            </a:xfrm>
            <a:prstGeom prst="rect">
              <a:avLst/>
            </a:prstGeom>
            <a:solidFill>
              <a:srgbClr val="0080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127" name="Line 322"/>
            <p:cNvSpPr>
              <a:spLocks noChangeShapeType="1"/>
            </p:cNvSpPr>
            <p:nvPr/>
          </p:nvSpPr>
          <p:spPr bwMode="auto">
            <a:xfrm flipV="1">
              <a:off x="5228" y="2077"/>
              <a:ext cx="0" cy="1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128" name="Text Box 323"/>
            <p:cNvSpPr txBox="1">
              <a:spLocks noChangeArrowheads="1"/>
            </p:cNvSpPr>
            <p:nvPr/>
          </p:nvSpPr>
          <p:spPr bwMode="auto">
            <a:xfrm>
              <a:off x="4970" y="1913"/>
              <a:ext cx="51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(24)</a:t>
              </a:r>
            </a:p>
          </p:txBody>
        </p:sp>
        <p:sp>
          <p:nvSpPr>
            <p:cNvPr id="34129" name="Line 324"/>
            <p:cNvSpPr>
              <a:spLocks noChangeShapeType="1"/>
            </p:cNvSpPr>
            <p:nvPr/>
          </p:nvSpPr>
          <p:spPr bwMode="auto">
            <a:xfrm>
              <a:off x="5184" y="2077"/>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30" name="Rectangle 325"/>
            <p:cNvSpPr>
              <a:spLocks noChangeArrowheads="1"/>
            </p:cNvSpPr>
            <p:nvPr/>
          </p:nvSpPr>
          <p:spPr bwMode="auto">
            <a:xfrm>
              <a:off x="5484" y="2225"/>
              <a:ext cx="132" cy="208"/>
            </a:xfrm>
            <a:prstGeom prst="rect">
              <a:avLst/>
            </a:prstGeom>
            <a:solidFill>
              <a:srgbClr val="FF66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131" name="Line 326"/>
            <p:cNvSpPr>
              <a:spLocks noChangeShapeType="1"/>
            </p:cNvSpPr>
            <p:nvPr/>
          </p:nvSpPr>
          <p:spPr bwMode="auto">
            <a:xfrm flipV="1">
              <a:off x="5550" y="2212"/>
              <a:ext cx="0"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132" name="Text Box 327"/>
            <p:cNvSpPr txBox="1">
              <a:spLocks noChangeArrowheads="1"/>
            </p:cNvSpPr>
            <p:nvPr/>
          </p:nvSpPr>
          <p:spPr bwMode="auto">
            <a:xfrm>
              <a:off x="5292" y="2058"/>
              <a:ext cx="51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(26)</a:t>
              </a:r>
            </a:p>
          </p:txBody>
        </p:sp>
        <p:sp>
          <p:nvSpPr>
            <p:cNvPr id="34133" name="Line 328"/>
            <p:cNvSpPr>
              <a:spLocks noChangeShapeType="1"/>
            </p:cNvSpPr>
            <p:nvPr/>
          </p:nvSpPr>
          <p:spPr bwMode="auto">
            <a:xfrm>
              <a:off x="5506" y="2212"/>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4134" name="Group 329"/>
            <p:cNvGrpSpPr>
              <a:grpSpLocks/>
            </p:cNvGrpSpPr>
            <p:nvPr/>
          </p:nvGrpSpPr>
          <p:grpSpPr bwMode="auto">
            <a:xfrm flipV="1">
              <a:off x="5148" y="1772"/>
              <a:ext cx="530" cy="27"/>
              <a:chOff x="3708" y="3470"/>
              <a:chExt cx="588" cy="81"/>
            </a:xfrm>
          </p:grpSpPr>
          <p:sp>
            <p:nvSpPr>
              <p:cNvPr id="34139" name="Line 330"/>
              <p:cNvSpPr>
                <a:spLocks noChangeShapeType="1"/>
              </p:cNvSpPr>
              <p:nvPr/>
            </p:nvSpPr>
            <p:spPr bwMode="auto">
              <a:xfrm>
                <a:off x="3714" y="3551"/>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40" name="Line 331"/>
              <p:cNvSpPr>
                <a:spLocks noChangeShapeType="1"/>
              </p:cNvSpPr>
              <p:nvPr/>
            </p:nvSpPr>
            <p:spPr bwMode="auto">
              <a:xfrm>
                <a:off x="4296" y="3470"/>
                <a:ext cx="0" cy="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141" name="Line 332"/>
              <p:cNvSpPr>
                <a:spLocks noChangeShapeType="1"/>
              </p:cNvSpPr>
              <p:nvPr/>
            </p:nvSpPr>
            <p:spPr bwMode="auto">
              <a:xfrm>
                <a:off x="3708" y="3470"/>
                <a:ext cx="0" cy="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135" name="Text Box 333"/>
            <p:cNvSpPr txBox="1">
              <a:spLocks noChangeArrowheads="1"/>
            </p:cNvSpPr>
            <p:nvPr/>
          </p:nvSpPr>
          <p:spPr bwMode="auto">
            <a:xfrm>
              <a:off x="5121" y="1622"/>
              <a:ext cx="50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P=10</a:t>
              </a:r>
              <a:r>
                <a:rPr lang="en-US" sz="1200" baseline="30000">
                  <a:solidFill>
                    <a:schemeClr val="tx1"/>
                  </a:solidFill>
                  <a:latin typeface="Arial Narrow" pitchFamily="34" charset="0"/>
                </a:rPr>
                <a:t>-4</a:t>
              </a:r>
            </a:p>
          </p:txBody>
        </p:sp>
        <p:sp>
          <p:nvSpPr>
            <p:cNvPr id="34136" name="Text Box 334"/>
            <p:cNvSpPr txBox="1">
              <a:spLocks noChangeArrowheads="1"/>
            </p:cNvSpPr>
            <p:nvPr/>
          </p:nvSpPr>
          <p:spPr bwMode="auto">
            <a:xfrm>
              <a:off x="5019" y="1755"/>
              <a:ext cx="588"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P&lt;10</a:t>
              </a:r>
              <a:r>
                <a:rPr lang="en-US" sz="1200" baseline="30000">
                  <a:solidFill>
                    <a:schemeClr val="tx1"/>
                  </a:solidFill>
                  <a:latin typeface="Arial Narrow" pitchFamily="34" charset="0"/>
                </a:rPr>
                <a:t>-4</a:t>
              </a:r>
            </a:p>
          </p:txBody>
        </p:sp>
        <p:sp>
          <p:nvSpPr>
            <p:cNvPr id="34137" name="Text Box 335"/>
            <p:cNvSpPr txBox="1">
              <a:spLocks noChangeArrowheads="1"/>
            </p:cNvSpPr>
            <p:nvPr/>
          </p:nvSpPr>
          <p:spPr bwMode="auto">
            <a:xfrm>
              <a:off x="5203" y="1885"/>
              <a:ext cx="55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P=0.6</a:t>
              </a:r>
              <a:endParaRPr lang="en-US" sz="1200" baseline="30000">
                <a:solidFill>
                  <a:schemeClr val="tx1"/>
                </a:solidFill>
                <a:latin typeface="Arial Narrow" pitchFamily="34" charset="0"/>
              </a:endParaRPr>
            </a:p>
          </p:txBody>
        </p:sp>
        <p:sp>
          <p:nvSpPr>
            <p:cNvPr id="34138" name="Line 362"/>
            <p:cNvSpPr>
              <a:spLocks noChangeShapeType="1"/>
            </p:cNvSpPr>
            <p:nvPr/>
          </p:nvSpPr>
          <p:spPr bwMode="auto">
            <a:xfrm>
              <a:off x="5078" y="2438"/>
              <a:ext cx="57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13398" name="Group 374"/>
          <p:cNvGrpSpPr>
            <a:grpSpLocks/>
          </p:cNvGrpSpPr>
          <p:nvPr/>
        </p:nvGrpSpPr>
        <p:grpSpPr bwMode="auto">
          <a:xfrm>
            <a:off x="3322638" y="4297363"/>
            <a:ext cx="5897562" cy="1649412"/>
            <a:chOff x="2093" y="2707"/>
            <a:chExt cx="3715" cy="1039"/>
          </a:xfrm>
        </p:grpSpPr>
        <p:sp>
          <p:nvSpPr>
            <p:cNvPr id="33917" name="Text Box 117"/>
            <p:cNvSpPr txBox="1">
              <a:spLocks noChangeArrowheads="1"/>
            </p:cNvSpPr>
            <p:nvPr/>
          </p:nvSpPr>
          <p:spPr bwMode="auto">
            <a:xfrm>
              <a:off x="3396" y="2982"/>
              <a:ext cx="51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(13)</a:t>
              </a:r>
            </a:p>
          </p:txBody>
        </p:sp>
        <p:sp>
          <p:nvSpPr>
            <p:cNvPr id="33918" name="Rectangle 121"/>
            <p:cNvSpPr>
              <a:spLocks noChangeArrowheads="1"/>
            </p:cNvSpPr>
            <p:nvPr/>
          </p:nvSpPr>
          <p:spPr bwMode="auto">
            <a:xfrm>
              <a:off x="3425" y="2777"/>
              <a:ext cx="131" cy="268"/>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3919" name="Rectangle 122"/>
            <p:cNvSpPr>
              <a:spLocks noChangeArrowheads="1"/>
            </p:cNvSpPr>
            <p:nvPr/>
          </p:nvSpPr>
          <p:spPr bwMode="auto">
            <a:xfrm>
              <a:off x="3578" y="2777"/>
              <a:ext cx="131" cy="227"/>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3920" name="Line 123"/>
            <p:cNvSpPr>
              <a:spLocks noChangeShapeType="1"/>
            </p:cNvSpPr>
            <p:nvPr/>
          </p:nvSpPr>
          <p:spPr bwMode="auto">
            <a:xfrm>
              <a:off x="3642" y="3004"/>
              <a:ext cx="2" cy="1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21" name="Line 124"/>
            <p:cNvSpPr>
              <a:spLocks noChangeShapeType="1"/>
            </p:cNvSpPr>
            <p:nvPr/>
          </p:nvSpPr>
          <p:spPr bwMode="auto">
            <a:xfrm>
              <a:off x="3380" y="2777"/>
              <a:ext cx="37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22" name="Line 125"/>
            <p:cNvSpPr>
              <a:spLocks noChangeShapeType="1"/>
            </p:cNvSpPr>
            <p:nvPr/>
          </p:nvSpPr>
          <p:spPr bwMode="auto">
            <a:xfrm>
              <a:off x="3463" y="3069"/>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23" name="Line 126"/>
            <p:cNvSpPr>
              <a:spLocks noChangeShapeType="1"/>
            </p:cNvSpPr>
            <p:nvPr/>
          </p:nvSpPr>
          <p:spPr bwMode="auto">
            <a:xfrm>
              <a:off x="3616" y="3020"/>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24" name="Line 127"/>
            <p:cNvSpPr>
              <a:spLocks noChangeShapeType="1"/>
            </p:cNvSpPr>
            <p:nvPr/>
          </p:nvSpPr>
          <p:spPr bwMode="auto">
            <a:xfrm>
              <a:off x="3490" y="3045"/>
              <a:ext cx="0" cy="2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25" name="Rectangle 149"/>
            <p:cNvSpPr>
              <a:spLocks noChangeArrowheads="1"/>
            </p:cNvSpPr>
            <p:nvPr/>
          </p:nvSpPr>
          <p:spPr bwMode="auto">
            <a:xfrm>
              <a:off x="3004" y="2777"/>
              <a:ext cx="131" cy="242"/>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3926" name="Line 150"/>
            <p:cNvSpPr>
              <a:spLocks noChangeShapeType="1"/>
            </p:cNvSpPr>
            <p:nvPr/>
          </p:nvSpPr>
          <p:spPr bwMode="auto">
            <a:xfrm>
              <a:off x="3069" y="3019"/>
              <a:ext cx="0" cy="1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27" name="Text Box 151"/>
            <p:cNvSpPr txBox="1">
              <a:spLocks noChangeArrowheads="1"/>
            </p:cNvSpPr>
            <p:nvPr/>
          </p:nvSpPr>
          <p:spPr bwMode="auto">
            <a:xfrm>
              <a:off x="2812" y="3006"/>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(14)</a:t>
              </a:r>
            </a:p>
          </p:txBody>
        </p:sp>
        <p:sp>
          <p:nvSpPr>
            <p:cNvPr id="33928" name="Line 152"/>
            <p:cNvSpPr>
              <a:spLocks noChangeShapeType="1"/>
            </p:cNvSpPr>
            <p:nvPr/>
          </p:nvSpPr>
          <p:spPr bwMode="auto">
            <a:xfrm>
              <a:off x="3042" y="3036"/>
              <a:ext cx="5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29" name="Rectangle 153"/>
            <p:cNvSpPr>
              <a:spLocks noChangeArrowheads="1"/>
            </p:cNvSpPr>
            <p:nvPr/>
          </p:nvSpPr>
          <p:spPr bwMode="auto">
            <a:xfrm>
              <a:off x="3164" y="2777"/>
              <a:ext cx="132" cy="231"/>
            </a:xfrm>
            <a:prstGeom prst="rect">
              <a:avLst/>
            </a:prstGeom>
            <a:solidFill>
              <a:srgbClr val="FF66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3930" name="Line 154"/>
            <p:cNvSpPr>
              <a:spLocks noChangeShapeType="1"/>
            </p:cNvSpPr>
            <p:nvPr/>
          </p:nvSpPr>
          <p:spPr bwMode="auto">
            <a:xfrm>
              <a:off x="3230" y="3008"/>
              <a:ext cx="0"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31" name="Text Box 155"/>
            <p:cNvSpPr txBox="1">
              <a:spLocks noChangeArrowheads="1"/>
            </p:cNvSpPr>
            <p:nvPr/>
          </p:nvSpPr>
          <p:spPr bwMode="auto">
            <a:xfrm>
              <a:off x="2982" y="2991"/>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(11)</a:t>
              </a:r>
            </a:p>
          </p:txBody>
        </p:sp>
        <p:sp>
          <p:nvSpPr>
            <p:cNvPr id="33932" name="Line 156"/>
            <p:cNvSpPr>
              <a:spLocks noChangeShapeType="1"/>
            </p:cNvSpPr>
            <p:nvPr/>
          </p:nvSpPr>
          <p:spPr bwMode="auto">
            <a:xfrm>
              <a:off x="3203" y="3019"/>
              <a:ext cx="5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3933" name="Group 157"/>
            <p:cNvGrpSpPr>
              <a:grpSpLocks/>
            </p:cNvGrpSpPr>
            <p:nvPr/>
          </p:nvGrpSpPr>
          <p:grpSpPr bwMode="auto">
            <a:xfrm rot="10800000">
              <a:off x="3016" y="3198"/>
              <a:ext cx="309" cy="29"/>
              <a:chOff x="1422" y="912"/>
              <a:chExt cx="240" cy="48"/>
            </a:xfrm>
          </p:grpSpPr>
          <p:sp>
            <p:nvSpPr>
              <p:cNvPr id="34030" name="Line 158"/>
              <p:cNvSpPr>
                <a:spLocks noChangeShapeType="1"/>
              </p:cNvSpPr>
              <p:nvPr/>
            </p:nvSpPr>
            <p:spPr bwMode="auto">
              <a:xfrm>
                <a:off x="1422" y="912"/>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31" name="Line 159"/>
              <p:cNvSpPr>
                <a:spLocks noChangeShapeType="1"/>
              </p:cNvSpPr>
              <p:nvPr/>
            </p:nvSpPr>
            <p:spPr bwMode="auto">
              <a:xfrm>
                <a:off x="1662" y="912"/>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32" name="Line 160"/>
              <p:cNvSpPr>
                <a:spLocks noChangeShapeType="1"/>
              </p:cNvSpPr>
              <p:nvPr/>
            </p:nvSpPr>
            <p:spPr bwMode="auto">
              <a:xfrm>
                <a:off x="1422" y="912"/>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3934" name="Text Box 161"/>
            <p:cNvSpPr txBox="1">
              <a:spLocks noChangeArrowheads="1"/>
            </p:cNvSpPr>
            <p:nvPr/>
          </p:nvSpPr>
          <p:spPr bwMode="auto">
            <a:xfrm>
              <a:off x="2927" y="3215"/>
              <a:ext cx="507"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P=0.6</a:t>
              </a:r>
              <a:endParaRPr lang="en-US" sz="1200" baseline="30000">
                <a:solidFill>
                  <a:schemeClr val="tx1"/>
                </a:solidFill>
                <a:latin typeface="Arial Narrow" pitchFamily="34" charset="0"/>
              </a:endParaRPr>
            </a:p>
          </p:txBody>
        </p:sp>
        <p:sp>
          <p:nvSpPr>
            <p:cNvPr id="33935" name="Line 162"/>
            <p:cNvSpPr>
              <a:spLocks noChangeShapeType="1"/>
            </p:cNvSpPr>
            <p:nvPr/>
          </p:nvSpPr>
          <p:spPr bwMode="auto">
            <a:xfrm>
              <a:off x="2515" y="2769"/>
              <a:ext cx="0" cy="7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36" name="Line 163"/>
            <p:cNvSpPr>
              <a:spLocks noChangeShapeType="1"/>
            </p:cNvSpPr>
            <p:nvPr/>
          </p:nvSpPr>
          <p:spPr bwMode="auto">
            <a:xfrm>
              <a:off x="2512" y="3014"/>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37" name="Line 164"/>
            <p:cNvSpPr>
              <a:spLocks noChangeShapeType="1"/>
            </p:cNvSpPr>
            <p:nvPr/>
          </p:nvSpPr>
          <p:spPr bwMode="auto">
            <a:xfrm>
              <a:off x="2512" y="3250"/>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38" name="Line 165"/>
            <p:cNvSpPr>
              <a:spLocks noChangeShapeType="1"/>
            </p:cNvSpPr>
            <p:nvPr/>
          </p:nvSpPr>
          <p:spPr bwMode="auto">
            <a:xfrm>
              <a:off x="2512" y="3486"/>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39" name="Text Box 166"/>
            <p:cNvSpPr txBox="1">
              <a:spLocks noChangeArrowheads="1"/>
            </p:cNvSpPr>
            <p:nvPr/>
          </p:nvSpPr>
          <p:spPr bwMode="auto">
            <a:xfrm>
              <a:off x="2477" y="3299"/>
              <a:ext cx="62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P=10</a:t>
              </a:r>
              <a:r>
                <a:rPr lang="en-US" sz="1200" baseline="30000">
                  <a:solidFill>
                    <a:schemeClr val="tx1"/>
                  </a:solidFill>
                  <a:latin typeface="Arial Narrow" pitchFamily="34" charset="0"/>
                </a:rPr>
                <a:t>-4</a:t>
              </a:r>
            </a:p>
          </p:txBody>
        </p:sp>
        <p:sp>
          <p:nvSpPr>
            <p:cNvPr id="33940" name="Rectangle 173"/>
            <p:cNvSpPr>
              <a:spLocks noChangeArrowheads="1"/>
            </p:cNvSpPr>
            <p:nvPr/>
          </p:nvSpPr>
          <p:spPr bwMode="auto">
            <a:xfrm>
              <a:off x="2610" y="2779"/>
              <a:ext cx="132" cy="355"/>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3941" name="Line 174"/>
            <p:cNvSpPr>
              <a:spLocks noChangeShapeType="1"/>
            </p:cNvSpPr>
            <p:nvPr/>
          </p:nvSpPr>
          <p:spPr bwMode="auto">
            <a:xfrm>
              <a:off x="2676" y="3134"/>
              <a:ext cx="0" cy="1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42" name="Text Box 175"/>
            <p:cNvSpPr txBox="1">
              <a:spLocks noChangeArrowheads="1"/>
            </p:cNvSpPr>
            <p:nvPr/>
          </p:nvSpPr>
          <p:spPr bwMode="auto">
            <a:xfrm>
              <a:off x="2478" y="3113"/>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(10)</a:t>
              </a:r>
            </a:p>
          </p:txBody>
        </p:sp>
        <p:sp>
          <p:nvSpPr>
            <p:cNvPr id="33943" name="Line 176"/>
            <p:cNvSpPr>
              <a:spLocks noChangeShapeType="1"/>
            </p:cNvSpPr>
            <p:nvPr/>
          </p:nvSpPr>
          <p:spPr bwMode="auto">
            <a:xfrm>
              <a:off x="2648" y="3150"/>
              <a:ext cx="5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44" name="Rectangle 182"/>
            <p:cNvSpPr>
              <a:spLocks noChangeArrowheads="1"/>
            </p:cNvSpPr>
            <p:nvPr/>
          </p:nvSpPr>
          <p:spPr bwMode="auto">
            <a:xfrm>
              <a:off x="2758" y="2779"/>
              <a:ext cx="132" cy="240"/>
            </a:xfrm>
            <a:prstGeom prst="rect">
              <a:avLst/>
            </a:prstGeom>
            <a:solidFill>
              <a:srgbClr val="FF66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3945" name="Line 183"/>
            <p:cNvSpPr>
              <a:spLocks noChangeShapeType="1"/>
            </p:cNvSpPr>
            <p:nvPr/>
          </p:nvSpPr>
          <p:spPr bwMode="auto">
            <a:xfrm>
              <a:off x="2824" y="3019"/>
              <a:ext cx="0"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46" name="Text Box 184"/>
            <p:cNvSpPr txBox="1">
              <a:spLocks noChangeArrowheads="1"/>
            </p:cNvSpPr>
            <p:nvPr/>
          </p:nvSpPr>
          <p:spPr bwMode="auto">
            <a:xfrm>
              <a:off x="2567" y="2990"/>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(9)</a:t>
              </a:r>
            </a:p>
          </p:txBody>
        </p:sp>
        <p:sp>
          <p:nvSpPr>
            <p:cNvPr id="33947" name="Line 185"/>
            <p:cNvSpPr>
              <a:spLocks noChangeShapeType="1"/>
            </p:cNvSpPr>
            <p:nvPr/>
          </p:nvSpPr>
          <p:spPr bwMode="auto">
            <a:xfrm>
              <a:off x="2797" y="3031"/>
              <a:ext cx="5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48" name="Rectangle 200"/>
            <p:cNvSpPr>
              <a:spLocks noChangeArrowheads="1"/>
            </p:cNvSpPr>
            <p:nvPr/>
          </p:nvSpPr>
          <p:spPr bwMode="auto">
            <a:xfrm>
              <a:off x="2259" y="3417"/>
              <a:ext cx="21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-0.15</a:t>
              </a:r>
              <a:endParaRPr lang="en-US" sz="1400">
                <a:solidFill>
                  <a:schemeClr val="tx1"/>
                </a:solidFill>
                <a:latin typeface="Arial Narrow" pitchFamily="34" charset="0"/>
              </a:endParaRPr>
            </a:p>
          </p:txBody>
        </p:sp>
        <p:sp>
          <p:nvSpPr>
            <p:cNvPr id="33949" name="Rectangle 201"/>
            <p:cNvSpPr>
              <a:spLocks noChangeArrowheads="1"/>
            </p:cNvSpPr>
            <p:nvPr/>
          </p:nvSpPr>
          <p:spPr bwMode="auto">
            <a:xfrm>
              <a:off x="2259" y="3181"/>
              <a:ext cx="21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-0.10</a:t>
              </a:r>
              <a:endParaRPr lang="en-US" sz="1400">
                <a:solidFill>
                  <a:schemeClr val="tx1"/>
                </a:solidFill>
                <a:latin typeface="Arial Narrow" pitchFamily="34" charset="0"/>
              </a:endParaRPr>
            </a:p>
          </p:txBody>
        </p:sp>
        <p:sp>
          <p:nvSpPr>
            <p:cNvPr id="33950" name="Rectangle 202"/>
            <p:cNvSpPr>
              <a:spLocks noChangeArrowheads="1"/>
            </p:cNvSpPr>
            <p:nvPr/>
          </p:nvSpPr>
          <p:spPr bwMode="auto">
            <a:xfrm>
              <a:off x="2259" y="2944"/>
              <a:ext cx="21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-0.05</a:t>
              </a:r>
              <a:endParaRPr lang="en-US" sz="1400">
                <a:solidFill>
                  <a:schemeClr val="tx1"/>
                </a:solidFill>
                <a:latin typeface="Arial Narrow" pitchFamily="34" charset="0"/>
              </a:endParaRPr>
            </a:p>
          </p:txBody>
        </p:sp>
        <p:sp>
          <p:nvSpPr>
            <p:cNvPr id="33951" name="Rectangle 203"/>
            <p:cNvSpPr>
              <a:spLocks noChangeArrowheads="1"/>
            </p:cNvSpPr>
            <p:nvPr/>
          </p:nvSpPr>
          <p:spPr bwMode="auto">
            <a:xfrm>
              <a:off x="2296" y="2707"/>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0.00</a:t>
              </a:r>
              <a:endParaRPr lang="en-US" sz="1400">
                <a:solidFill>
                  <a:schemeClr val="tx1"/>
                </a:solidFill>
                <a:latin typeface="Arial Narrow" pitchFamily="34" charset="0"/>
              </a:endParaRPr>
            </a:p>
          </p:txBody>
        </p:sp>
        <p:grpSp>
          <p:nvGrpSpPr>
            <p:cNvPr id="33952" name="Group 211"/>
            <p:cNvGrpSpPr>
              <a:grpSpLocks/>
            </p:cNvGrpSpPr>
            <p:nvPr/>
          </p:nvGrpSpPr>
          <p:grpSpPr bwMode="auto">
            <a:xfrm rot="10800000">
              <a:off x="3432" y="3225"/>
              <a:ext cx="310" cy="29"/>
              <a:chOff x="1422" y="912"/>
              <a:chExt cx="240" cy="48"/>
            </a:xfrm>
          </p:grpSpPr>
          <p:sp>
            <p:nvSpPr>
              <p:cNvPr id="34027" name="Line 212"/>
              <p:cNvSpPr>
                <a:spLocks noChangeShapeType="1"/>
              </p:cNvSpPr>
              <p:nvPr/>
            </p:nvSpPr>
            <p:spPr bwMode="auto">
              <a:xfrm>
                <a:off x="1422" y="912"/>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28" name="Line 213"/>
              <p:cNvSpPr>
                <a:spLocks noChangeShapeType="1"/>
              </p:cNvSpPr>
              <p:nvPr/>
            </p:nvSpPr>
            <p:spPr bwMode="auto">
              <a:xfrm>
                <a:off x="1662" y="912"/>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29" name="Line 214"/>
              <p:cNvSpPr>
                <a:spLocks noChangeShapeType="1"/>
              </p:cNvSpPr>
              <p:nvPr/>
            </p:nvSpPr>
            <p:spPr bwMode="auto">
              <a:xfrm>
                <a:off x="1422" y="912"/>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3953" name="Text Box 215"/>
            <p:cNvSpPr txBox="1">
              <a:spLocks noChangeArrowheads="1"/>
            </p:cNvSpPr>
            <p:nvPr/>
          </p:nvSpPr>
          <p:spPr bwMode="auto">
            <a:xfrm>
              <a:off x="3340" y="3241"/>
              <a:ext cx="507"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P=0.8</a:t>
              </a:r>
              <a:endParaRPr lang="en-US" sz="1200" baseline="30000">
                <a:solidFill>
                  <a:schemeClr val="tx1"/>
                </a:solidFill>
                <a:latin typeface="Arial Narrow" pitchFamily="34" charset="0"/>
              </a:endParaRPr>
            </a:p>
          </p:txBody>
        </p:sp>
        <p:sp>
          <p:nvSpPr>
            <p:cNvPr id="33954" name="Rectangle 217"/>
            <p:cNvSpPr>
              <a:spLocks noChangeAspect="1" noChangeArrowheads="1"/>
            </p:cNvSpPr>
            <p:nvPr/>
          </p:nvSpPr>
          <p:spPr bwMode="auto">
            <a:xfrm rot="-5400000">
              <a:off x="1765" y="3057"/>
              <a:ext cx="79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l-GR" sz="1400">
                  <a:solidFill>
                    <a:srgbClr val="000000"/>
                  </a:solidFill>
                  <a:latin typeface="Arial Narrow" pitchFamily="34" charset="0"/>
                </a:rPr>
                <a:t>Δ</a:t>
              </a:r>
              <a:r>
                <a:rPr lang="en-US" sz="1400">
                  <a:solidFill>
                    <a:srgbClr val="000000"/>
                  </a:solidFill>
                  <a:latin typeface="Arial Narrow" pitchFamily="34" charset="0"/>
                </a:rPr>
                <a:t>pH</a:t>
              </a:r>
              <a:r>
                <a:rPr lang="en-US" sz="1400" baseline="-25000">
                  <a:solidFill>
                    <a:srgbClr val="000000"/>
                  </a:solidFill>
                  <a:latin typeface="Arial Narrow" pitchFamily="34" charset="0"/>
                </a:rPr>
                <a:t>S </a:t>
              </a:r>
              <a:r>
                <a:rPr lang="en-US" sz="1400">
                  <a:solidFill>
                    <a:srgbClr val="000000"/>
                  </a:solidFill>
                  <a:latin typeface="Arial Narrow" pitchFamily="34" charset="0"/>
                </a:rPr>
                <a:t>for NH</a:t>
              </a:r>
              <a:r>
                <a:rPr lang="en-US" sz="1400" baseline="-25000">
                  <a:solidFill>
                    <a:srgbClr val="000000"/>
                  </a:solidFill>
                  <a:latin typeface="Arial Narrow" pitchFamily="34" charset="0"/>
                </a:rPr>
                <a:t>3</a:t>
              </a:r>
              <a:endParaRPr lang="en-US" sz="1400" baseline="-25000">
                <a:solidFill>
                  <a:schemeClr val="tx1"/>
                </a:solidFill>
                <a:latin typeface="Arial Narrow" pitchFamily="34" charset="0"/>
              </a:endParaRPr>
            </a:p>
          </p:txBody>
        </p:sp>
        <p:sp>
          <p:nvSpPr>
            <p:cNvPr id="33955" name="Text Box 218"/>
            <p:cNvSpPr txBox="1">
              <a:spLocks noChangeArrowheads="1"/>
            </p:cNvSpPr>
            <p:nvPr/>
          </p:nvSpPr>
          <p:spPr bwMode="auto">
            <a:xfrm>
              <a:off x="3236" y="3047"/>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(17)</a:t>
              </a:r>
            </a:p>
          </p:txBody>
        </p:sp>
        <p:sp>
          <p:nvSpPr>
            <p:cNvPr id="33956" name="Line 219"/>
            <p:cNvSpPr>
              <a:spLocks noChangeShapeType="1"/>
            </p:cNvSpPr>
            <p:nvPr/>
          </p:nvSpPr>
          <p:spPr bwMode="auto">
            <a:xfrm>
              <a:off x="2518" y="2776"/>
              <a:ext cx="39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57" name="Line 222"/>
            <p:cNvSpPr>
              <a:spLocks noChangeShapeType="1"/>
            </p:cNvSpPr>
            <p:nvPr/>
          </p:nvSpPr>
          <p:spPr bwMode="auto">
            <a:xfrm>
              <a:off x="2953" y="2777"/>
              <a:ext cx="37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3958" name="Group 223"/>
            <p:cNvGrpSpPr>
              <a:grpSpLocks/>
            </p:cNvGrpSpPr>
            <p:nvPr/>
          </p:nvGrpSpPr>
          <p:grpSpPr bwMode="auto">
            <a:xfrm rot="10800000">
              <a:off x="2621" y="3288"/>
              <a:ext cx="309" cy="29"/>
              <a:chOff x="1422" y="912"/>
              <a:chExt cx="240" cy="48"/>
            </a:xfrm>
          </p:grpSpPr>
          <p:sp>
            <p:nvSpPr>
              <p:cNvPr id="34024" name="Line 224"/>
              <p:cNvSpPr>
                <a:spLocks noChangeShapeType="1"/>
              </p:cNvSpPr>
              <p:nvPr/>
            </p:nvSpPr>
            <p:spPr bwMode="auto">
              <a:xfrm>
                <a:off x="1422" y="912"/>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25" name="Line 225"/>
              <p:cNvSpPr>
                <a:spLocks noChangeShapeType="1"/>
              </p:cNvSpPr>
              <p:nvPr/>
            </p:nvSpPr>
            <p:spPr bwMode="auto">
              <a:xfrm>
                <a:off x="1662" y="912"/>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26" name="Line 226"/>
              <p:cNvSpPr>
                <a:spLocks noChangeShapeType="1"/>
              </p:cNvSpPr>
              <p:nvPr/>
            </p:nvSpPr>
            <p:spPr bwMode="auto">
              <a:xfrm>
                <a:off x="1422" y="912"/>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3959" name="Rectangle 229"/>
            <p:cNvSpPr>
              <a:spLocks noChangeAspect="1" noChangeArrowheads="1"/>
            </p:cNvSpPr>
            <p:nvPr/>
          </p:nvSpPr>
          <p:spPr bwMode="auto">
            <a:xfrm rot="-5400000">
              <a:off x="3626" y="3021"/>
              <a:ext cx="74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l-GR" sz="1400">
                  <a:solidFill>
                    <a:srgbClr val="000000"/>
                  </a:solidFill>
                  <a:latin typeface="Arial Narrow" pitchFamily="34" charset="0"/>
                </a:rPr>
                <a:t>Δ</a:t>
              </a:r>
              <a:r>
                <a:rPr lang="en-US" sz="1400">
                  <a:solidFill>
                    <a:srgbClr val="000000"/>
                  </a:solidFill>
                  <a:latin typeface="Arial Narrow" pitchFamily="34" charset="0"/>
                </a:rPr>
                <a:t>pH</a:t>
              </a:r>
              <a:r>
                <a:rPr lang="en-US" sz="1400" baseline="-25000">
                  <a:solidFill>
                    <a:srgbClr val="000000"/>
                  </a:solidFill>
                  <a:latin typeface="Arial Narrow" pitchFamily="34" charset="0"/>
                </a:rPr>
                <a:t>S </a:t>
              </a:r>
              <a:r>
                <a:rPr lang="en-US" sz="1400">
                  <a:solidFill>
                    <a:srgbClr val="000000"/>
                  </a:solidFill>
                  <a:latin typeface="Arial Narrow" pitchFamily="34" charset="0"/>
                </a:rPr>
                <a:t>for NH</a:t>
              </a:r>
              <a:r>
                <a:rPr lang="en-US" sz="1400" baseline="-25000">
                  <a:solidFill>
                    <a:srgbClr val="000000"/>
                  </a:solidFill>
                  <a:latin typeface="Arial Narrow" pitchFamily="34" charset="0"/>
                </a:rPr>
                <a:t>3</a:t>
              </a:r>
              <a:endParaRPr lang="en-US" sz="1400" baseline="-25000">
                <a:solidFill>
                  <a:schemeClr val="tx1"/>
                </a:solidFill>
                <a:latin typeface="Arial Narrow" pitchFamily="34" charset="0"/>
              </a:endParaRPr>
            </a:p>
          </p:txBody>
        </p:sp>
        <p:sp>
          <p:nvSpPr>
            <p:cNvPr id="33960" name="Rectangle 258"/>
            <p:cNvSpPr>
              <a:spLocks noChangeArrowheads="1"/>
            </p:cNvSpPr>
            <p:nvPr/>
          </p:nvSpPr>
          <p:spPr bwMode="auto">
            <a:xfrm>
              <a:off x="4079" y="3374"/>
              <a:ext cx="21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-0.15</a:t>
              </a:r>
              <a:endParaRPr lang="en-US" sz="1400">
                <a:solidFill>
                  <a:schemeClr val="tx1"/>
                </a:solidFill>
                <a:latin typeface="Arial Narrow" pitchFamily="34" charset="0"/>
              </a:endParaRPr>
            </a:p>
          </p:txBody>
        </p:sp>
        <p:sp>
          <p:nvSpPr>
            <p:cNvPr id="33961" name="Rectangle 259"/>
            <p:cNvSpPr>
              <a:spLocks noChangeArrowheads="1"/>
            </p:cNvSpPr>
            <p:nvPr/>
          </p:nvSpPr>
          <p:spPr bwMode="auto">
            <a:xfrm>
              <a:off x="4079" y="3156"/>
              <a:ext cx="21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-0.10</a:t>
              </a:r>
              <a:endParaRPr lang="en-US" sz="1400">
                <a:solidFill>
                  <a:schemeClr val="tx1"/>
                </a:solidFill>
                <a:latin typeface="Arial Narrow" pitchFamily="34" charset="0"/>
              </a:endParaRPr>
            </a:p>
          </p:txBody>
        </p:sp>
        <p:sp>
          <p:nvSpPr>
            <p:cNvPr id="33962" name="Rectangle 260"/>
            <p:cNvSpPr>
              <a:spLocks noChangeArrowheads="1"/>
            </p:cNvSpPr>
            <p:nvPr/>
          </p:nvSpPr>
          <p:spPr bwMode="auto">
            <a:xfrm>
              <a:off x="4079" y="2937"/>
              <a:ext cx="21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-0.05</a:t>
              </a:r>
              <a:endParaRPr lang="en-US" sz="1400">
                <a:solidFill>
                  <a:schemeClr val="tx1"/>
                </a:solidFill>
                <a:latin typeface="Arial Narrow" pitchFamily="34" charset="0"/>
              </a:endParaRPr>
            </a:p>
          </p:txBody>
        </p:sp>
        <p:sp>
          <p:nvSpPr>
            <p:cNvPr id="33963" name="Rectangle 261"/>
            <p:cNvSpPr>
              <a:spLocks noChangeArrowheads="1"/>
            </p:cNvSpPr>
            <p:nvPr/>
          </p:nvSpPr>
          <p:spPr bwMode="auto">
            <a:xfrm>
              <a:off x="4119" y="2725"/>
              <a:ext cx="17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0.00</a:t>
              </a:r>
              <a:endParaRPr lang="en-US" sz="1400">
                <a:solidFill>
                  <a:schemeClr val="tx1"/>
                </a:solidFill>
                <a:latin typeface="Arial Narrow" pitchFamily="34" charset="0"/>
              </a:endParaRPr>
            </a:p>
          </p:txBody>
        </p:sp>
        <p:sp>
          <p:nvSpPr>
            <p:cNvPr id="33964" name="Rectangle 262"/>
            <p:cNvSpPr>
              <a:spLocks noChangeArrowheads="1"/>
            </p:cNvSpPr>
            <p:nvPr/>
          </p:nvSpPr>
          <p:spPr bwMode="auto">
            <a:xfrm>
              <a:off x="4488" y="2777"/>
              <a:ext cx="132" cy="472"/>
            </a:xfrm>
            <a:prstGeom prst="rect">
              <a:avLst/>
            </a:prstGeom>
            <a:solidFill>
              <a:srgbClr val="0080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3965" name="Line 263"/>
            <p:cNvSpPr>
              <a:spLocks noChangeShapeType="1"/>
            </p:cNvSpPr>
            <p:nvPr/>
          </p:nvSpPr>
          <p:spPr bwMode="auto">
            <a:xfrm>
              <a:off x="4554" y="3245"/>
              <a:ext cx="0" cy="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66" name="Text Box 264"/>
            <p:cNvSpPr txBox="1">
              <a:spLocks noChangeArrowheads="1"/>
            </p:cNvSpPr>
            <p:nvPr/>
          </p:nvSpPr>
          <p:spPr bwMode="auto">
            <a:xfrm>
              <a:off x="4301" y="3254"/>
              <a:ext cx="51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(16)</a:t>
              </a:r>
            </a:p>
          </p:txBody>
        </p:sp>
        <p:sp>
          <p:nvSpPr>
            <p:cNvPr id="33967" name="Line 265"/>
            <p:cNvSpPr>
              <a:spLocks noChangeShapeType="1"/>
            </p:cNvSpPr>
            <p:nvPr/>
          </p:nvSpPr>
          <p:spPr bwMode="auto">
            <a:xfrm>
              <a:off x="4510" y="3287"/>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68" name="Rectangle 271"/>
            <p:cNvSpPr>
              <a:spLocks noChangeArrowheads="1"/>
            </p:cNvSpPr>
            <p:nvPr/>
          </p:nvSpPr>
          <p:spPr bwMode="auto">
            <a:xfrm>
              <a:off x="4640" y="2777"/>
              <a:ext cx="132" cy="210"/>
            </a:xfrm>
            <a:prstGeom prst="rect">
              <a:avLst/>
            </a:prstGeom>
            <a:solidFill>
              <a:srgbClr val="0000FF"/>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3969" name="Line 272"/>
            <p:cNvSpPr>
              <a:spLocks noChangeShapeType="1"/>
            </p:cNvSpPr>
            <p:nvPr/>
          </p:nvSpPr>
          <p:spPr bwMode="auto">
            <a:xfrm>
              <a:off x="4706" y="2987"/>
              <a:ext cx="0" cy="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70" name="Text Box 273"/>
            <p:cNvSpPr txBox="1">
              <a:spLocks noChangeArrowheads="1"/>
            </p:cNvSpPr>
            <p:nvPr/>
          </p:nvSpPr>
          <p:spPr bwMode="auto">
            <a:xfrm>
              <a:off x="4449" y="2973"/>
              <a:ext cx="5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(10)</a:t>
              </a:r>
            </a:p>
          </p:txBody>
        </p:sp>
        <p:sp>
          <p:nvSpPr>
            <p:cNvPr id="33971" name="Line 274"/>
            <p:cNvSpPr>
              <a:spLocks noChangeShapeType="1"/>
            </p:cNvSpPr>
            <p:nvPr/>
          </p:nvSpPr>
          <p:spPr bwMode="auto">
            <a:xfrm>
              <a:off x="4662" y="3006"/>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72" name="Rectangle 280"/>
            <p:cNvSpPr>
              <a:spLocks noChangeArrowheads="1"/>
            </p:cNvSpPr>
            <p:nvPr/>
          </p:nvSpPr>
          <p:spPr bwMode="auto">
            <a:xfrm>
              <a:off x="4806" y="2777"/>
              <a:ext cx="132" cy="248"/>
            </a:xfrm>
            <a:prstGeom prst="rect">
              <a:avLst/>
            </a:prstGeom>
            <a:solidFill>
              <a:srgbClr val="FF66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3973" name="Line 281"/>
            <p:cNvSpPr>
              <a:spLocks noChangeShapeType="1"/>
            </p:cNvSpPr>
            <p:nvPr/>
          </p:nvSpPr>
          <p:spPr bwMode="auto">
            <a:xfrm>
              <a:off x="4872" y="3025"/>
              <a:ext cx="0" cy="1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74" name="Text Box 282"/>
            <p:cNvSpPr txBox="1">
              <a:spLocks noChangeArrowheads="1"/>
            </p:cNvSpPr>
            <p:nvPr/>
          </p:nvSpPr>
          <p:spPr bwMode="auto">
            <a:xfrm>
              <a:off x="4614" y="3006"/>
              <a:ext cx="51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(8)</a:t>
              </a:r>
            </a:p>
          </p:txBody>
        </p:sp>
        <p:sp>
          <p:nvSpPr>
            <p:cNvPr id="33975" name="Line 283"/>
            <p:cNvSpPr>
              <a:spLocks noChangeShapeType="1"/>
            </p:cNvSpPr>
            <p:nvPr/>
          </p:nvSpPr>
          <p:spPr bwMode="auto">
            <a:xfrm>
              <a:off x="4828" y="3040"/>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3976" name="Group 284"/>
            <p:cNvGrpSpPr>
              <a:grpSpLocks/>
            </p:cNvGrpSpPr>
            <p:nvPr/>
          </p:nvGrpSpPr>
          <p:grpSpPr bwMode="auto">
            <a:xfrm>
              <a:off x="4488" y="3562"/>
              <a:ext cx="530" cy="27"/>
              <a:chOff x="1884" y="3747"/>
              <a:chExt cx="588" cy="81"/>
            </a:xfrm>
          </p:grpSpPr>
          <p:sp>
            <p:nvSpPr>
              <p:cNvPr id="34021" name="Line 285"/>
              <p:cNvSpPr>
                <a:spLocks noChangeShapeType="1"/>
              </p:cNvSpPr>
              <p:nvPr/>
            </p:nvSpPr>
            <p:spPr bwMode="auto">
              <a:xfrm>
                <a:off x="1890" y="3828"/>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22" name="Line 286"/>
              <p:cNvSpPr>
                <a:spLocks noChangeShapeType="1"/>
              </p:cNvSpPr>
              <p:nvPr/>
            </p:nvSpPr>
            <p:spPr bwMode="auto">
              <a:xfrm>
                <a:off x="2472" y="3747"/>
                <a:ext cx="0" cy="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23" name="Line 287"/>
              <p:cNvSpPr>
                <a:spLocks noChangeShapeType="1"/>
              </p:cNvSpPr>
              <p:nvPr/>
            </p:nvSpPr>
            <p:spPr bwMode="auto">
              <a:xfrm>
                <a:off x="1884" y="3747"/>
                <a:ext cx="0" cy="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3977" name="Group 288"/>
            <p:cNvGrpSpPr>
              <a:grpSpLocks/>
            </p:cNvGrpSpPr>
            <p:nvPr/>
          </p:nvGrpSpPr>
          <p:grpSpPr bwMode="auto">
            <a:xfrm>
              <a:off x="4493" y="3408"/>
              <a:ext cx="310" cy="27"/>
              <a:chOff x="852" y="1680"/>
              <a:chExt cx="240" cy="48"/>
            </a:xfrm>
          </p:grpSpPr>
          <p:sp>
            <p:nvSpPr>
              <p:cNvPr id="34018" name="Line 289"/>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19" name="Line 290"/>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20" name="Line 291"/>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3978" name="Group 292"/>
            <p:cNvGrpSpPr>
              <a:grpSpLocks/>
            </p:cNvGrpSpPr>
            <p:nvPr/>
          </p:nvGrpSpPr>
          <p:grpSpPr bwMode="auto">
            <a:xfrm>
              <a:off x="4640" y="3165"/>
              <a:ext cx="310" cy="27"/>
              <a:chOff x="852" y="1680"/>
              <a:chExt cx="240" cy="48"/>
            </a:xfrm>
          </p:grpSpPr>
          <p:sp>
            <p:nvSpPr>
              <p:cNvPr id="34015" name="Line 293"/>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16" name="Line 294"/>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17" name="Line 295"/>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3979" name="Text Box 296"/>
            <p:cNvSpPr txBox="1">
              <a:spLocks noChangeArrowheads="1"/>
            </p:cNvSpPr>
            <p:nvPr/>
          </p:nvSpPr>
          <p:spPr bwMode="auto">
            <a:xfrm>
              <a:off x="4350" y="3573"/>
              <a:ext cx="737"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P&lt;10</a:t>
              </a:r>
              <a:r>
                <a:rPr lang="en-US" sz="1200" baseline="30000">
                  <a:solidFill>
                    <a:schemeClr val="tx1"/>
                  </a:solidFill>
                  <a:latin typeface="Arial Narrow" pitchFamily="34" charset="0"/>
                </a:rPr>
                <a:t>-4</a:t>
              </a:r>
            </a:p>
          </p:txBody>
        </p:sp>
        <p:sp>
          <p:nvSpPr>
            <p:cNvPr id="33980" name="Text Box 297"/>
            <p:cNvSpPr txBox="1">
              <a:spLocks noChangeArrowheads="1"/>
            </p:cNvSpPr>
            <p:nvPr/>
          </p:nvSpPr>
          <p:spPr bwMode="auto">
            <a:xfrm>
              <a:off x="4383" y="3417"/>
              <a:ext cx="58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P&lt;10</a:t>
              </a:r>
              <a:r>
                <a:rPr lang="en-US" sz="1200" baseline="30000">
                  <a:solidFill>
                    <a:schemeClr val="tx1"/>
                  </a:solidFill>
                  <a:latin typeface="Arial Narrow" pitchFamily="34" charset="0"/>
                </a:rPr>
                <a:t>-4</a:t>
              </a:r>
            </a:p>
          </p:txBody>
        </p:sp>
        <p:sp>
          <p:nvSpPr>
            <p:cNvPr id="33981" name="Text Box 298"/>
            <p:cNvSpPr txBox="1">
              <a:spLocks noChangeArrowheads="1"/>
            </p:cNvSpPr>
            <p:nvPr/>
          </p:nvSpPr>
          <p:spPr bwMode="auto">
            <a:xfrm>
              <a:off x="4507" y="3161"/>
              <a:ext cx="59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P=0.5</a:t>
              </a:r>
              <a:endParaRPr lang="en-US" sz="1200" baseline="30000">
                <a:solidFill>
                  <a:schemeClr val="tx1"/>
                </a:solidFill>
                <a:latin typeface="Arial Narrow" pitchFamily="34" charset="0"/>
              </a:endParaRPr>
            </a:p>
          </p:txBody>
        </p:sp>
        <p:sp>
          <p:nvSpPr>
            <p:cNvPr id="33982" name="Line 299"/>
            <p:cNvSpPr>
              <a:spLocks noChangeShapeType="1"/>
            </p:cNvSpPr>
            <p:nvPr/>
          </p:nvSpPr>
          <p:spPr bwMode="auto">
            <a:xfrm>
              <a:off x="4318" y="2770"/>
              <a:ext cx="0" cy="67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83" name="Line 300"/>
            <p:cNvSpPr>
              <a:spLocks noChangeShapeType="1"/>
            </p:cNvSpPr>
            <p:nvPr/>
          </p:nvSpPr>
          <p:spPr bwMode="auto">
            <a:xfrm>
              <a:off x="4315" y="3001"/>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84" name="Line 301"/>
            <p:cNvSpPr>
              <a:spLocks noChangeShapeType="1"/>
            </p:cNvSpPr>
            <p:nvPr/>
          </p:nvSpPr>
          <p:spPr bwMode="auto">
            <a:xfrm>
              <a:off x="4315" y="3449"/>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85" name="Line 302"/>
            <p:cNvSpPr>
              <a:spLocks noChangeShapeType="1"/>
            </p:cNvSpPr>
            <p:nvPr/>
          </p:nvSpPr>
          <p:spPr bwMode="auto">
            <a:xfrm>
              <a:off x="4315" y="3225"/>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86" name="Line 304"/>
            <p:cNvSpPr>
              <a:spLocks noChangeShapeType="1"/>
            </p:cNvSpPr>
            <p:nvPr/>
          </p:nvSpPr>
          <p:spPr bwMode="auto">
            <a:xfrm>
              <a:off x="4314" y="2783"/>
              <a:ext cx="70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87" name="Rectangle 336"/>
            <p:cNvSpPr>
              <a:spLocks noChangeArrowheads="1"/>
            </p:cNvSpPr>
            <p:nvPr/>
          </p:nvSpPr>
          <p:spPr bwMode="auto">
            <a:xfrm>
              <a:off x="5162" y="2778"/>
              <a:ext cx="132" cy="490"/>
            </a:xfrm>
            <a:prstGeom prst="rect">
              <a:avLst/>
            </a:prstGeom>
            <a:solidFill>
              <a:srgbClr val="0080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3988" name="Line 337"/>
            <p:cNvSpPr>
              <a:spLocks noChangeShapeType="1"/>
            </p:cNvSpPr>
            <p:nvPr/>
          </p:nvSpPr>
          <p:spPr bwMode="auto">
            <a:xfrm>
              <a:off x="5228" y="3268"/>
              <a:ext cx="0" cy="3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89" name="Line 338"/>
            <p:cNvSpPr>
              <a:spLocks noChangeShapeType="1"/>
            </p:cNvSpPr>
            <p:nvPr/>
          </p:nvSpPr>
          <p:spPr bwMode="auto">
            <a:xfrm>
              <a:off x="5184" y="3298"/>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90" name="Text Box 339"/>
            <p:cNvSpPr txBox="1">
              <a:spLocks noChangeArrowheads="1"/>
            </p:cNvSpPr>
            <p:nvPr/>
          </p:nvSpPr>
          <p:spPr bwMode="auto">
            <a:xfrm>
              <a:off x="5292" y="2957"/>
              <a:ext cx="51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(26)</a:t>
              </a:r>
            </a:p>
          </p:txBody>
        </p:sp>
        <p:sp>
          <p:nvSpPr>
            <p:cNvPr id="33991" name="Rectangle 340"/>
            <p:cNvSpPr>
              <a:spLocks noChangeArrowheads="1"/>
            </p:cNvSpPr>
            <p:nvPr/>
          </p:nvSpPr>
          <p:spPr bwMode="auto">
            <a:xfrm>
              <a:off x="5484" y="2778"/>
              <a:ext cx="132" cy="177"/>
            </a:xfrm>
            <a:prstGeom prst="rect">
              <a:avLst/>
            </a:prstGeom>
            <a:solidFill>
              <a:srgbClr val="FF66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3992" name="Line 341"/>
            <p:cNvSpPr>
              <a:spLocks noChangeShapeType="1"/>
            </p:cNvSpPr>
            <p:nvPr/>
          </p:nvSpPr>
          <p:spPr bwMode="auto">
            <a:xfrm>
              <a:off x="5550" y="2955"/>
              <a:ext cx="0"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93" name="Line 342"/>
            <p:cNvSpPr>
              <a:spLocks noChangeShapeType="1"/>
            </p:cNvSpPr>
            <p:nvPr/>
          </p:nvSpPr>
          <p:spPr bwMode="auto">
            <a:xfrm>
              <a:off x="5506" y="2964"/>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94" name="Text Box 343"/>
            <p:cNvSpPr txBox="1">
              <a:spLocks noChangeArrowheads="1"/>
            </p:cNvSpPr>
            <p:nvPr/>
          </p:nvSpPr>
          <p:spPr bwMode="auto">
            <a:xfrm>
              <a:off x="5122" y="2955"/>
              <a:ext cx="51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(11)</a:t>
              </a:r>
            </a:p>
          </p:txBody>
        </p:sp>
        <p:sp>
          <p:nvSpPr>
            <p:cNvPr id="33995" name="Rectangle 344"/>
            <p:cNvSpPr>
              <a:spLocks noChangeArrowheads="1"/>
            </p:cNvSpPr>
            <p:nvPr/>
          </p:nvSpPr>
          <p:spPr bwMode="auto">
            <a:xfrm>
              <a:off x="5323" y="2778"/>
              <a:ext cx="132" cy="177"/>
            </a:xfrm>
            <a:prstGeom prst="rect">
              <a:avLst/>
            </a:prstGeom>
            <a:solidFill>
              <a:srgbClr val="0000FF"/>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3996" name="Line 345"/>
            <p:cNvSpPr>
              <a:spLocks noChangeShapeType="1"/>
            </p:cNvSpPr>
            <p:nvPr/>
          </p:nvSpPr>
          <p:spPr bwMode="auto">
            <a:xfrm>
              <a:off x="5389" y="2955"/>
              <a:ext cx="0"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997" name="Line 346"/>
            <p:cNvSpPr>
              <a:spLocks noChangeShapeType="1"/>
            </p:cNvSpPr>
            <p:nvPr/>
          </p:nvSpPr>
          <p:spPr bwMode="auto">
            <a:xfrm>
              <a:off x="5345" y="2964"/>
              <a:ext cx="8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3998" name="Group 347"/>
            <p:cNvGrpSpPr>
              <a:grpSpLocks/>
            </p:cNvGrpSpPr>
            <p:nvPr/>
          </p:nvGrpSpPr>
          <p:grpSpPr bwMode="auto">
            <a:xfrm>
              <a:off x="5156" y="3567"/>
              <a:ext cx="529" cy="27"/>
              <a:chOff x="4668" y="3747"/>
              <a:chExt cx="588" cy="81"/>
            </a:xfrm>
          </p:grpSpPr>
          <p:sp>
            <p:nvSpPr>
              <p:cNvPr id="34012" name="Line 348"/>
              <p:cNvSpPr>
                <a:spLocks noChangeShapeType="1"/>
              </p:cNvSpPr>
              <p:nvPr/>
            </p:nvSpPr>
            <p:spPr bwMode="auto">
              <a:xfrm>
                <a:off x="4674" y="3828"/>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13" name="Line 349"/>
              <p:cNvSpPr>
                <a:spLocks noChangeShapeType="1"/>
              </p:cNvSpPr>
              <p:nvPr/>
            </p:nvSpPr>
            <p:spPr bwMode="auto">
              <a:xfrm>
                <a:off x="5256" y="3747"/>
                <a:ext cx="0" cy="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14" name="Line 350"/>
              <p:cNvSpPr>
                <a:spLocks noChangeShapeType="1"/>
              </p:cNvSpPr>
              <p:nvPr/>
            </p:nvSpPr>
            <p:spPr bwMode="auto">
              <a:xfrm>
                <a:off x="4668" y="3747"/>
                <a:ext cx="0" cy="8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3999" name="Group 351"/>
            <p:cNvGrpSpPr>
              <a:grpSpLocks/>
            </p:cNvGrpSpPr>
            <p:nvPr/>
          </p:nvGrpSpPr>
          <p:grpSpPr bwMode="auto">
            <a:xfrm>
              <a:off x="5165" y="3427"/>
              <a:ext cx="310" cy="28"/>
              <a:chOff x="852" y="1680"/>
              <a:chExt cx="240" cy="48"/>
            </a:xfrm>
          </p:grpSpPr>
          <p:sp>
            <p:nvSpPr>
              <p:cNvPr id="34009" name="Line 352"/>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10" name="Line 353"/>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11" name="Line 354"/>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4000" name="Group 355"/>
            <p:cNvGrpSpPr>
              <a:grpSpLocks/>
            </p:cNvGrpSpPr>
            <p:nvPr/>
          </p:nvGrpSpPr>
          <p:grpSpPr bwMode="auto">
            <a:xfrm>
              <a:off x="5340" y="3151"/>
              <a:ext cx="310" cy="28"/>
              <a:chOff x="852" y="1680"/>
              <a:chExt cx="240" cy="48"/>
            </a:xfrm>
          </p:grpSpPr>
          <p:sp>
            <p:nvSpPr>
              <p:cNvPr id="34006" name="Line 356"/>
              <p:cNvSpPr>
                <a:spLocks noChangeShapeType="1"/>
              </p:cNvSpPr>
              <p:nvPr/>
            </p:nvSpPr>
            <p:spPr bwMode="auto">
              <a:xfrm>
                <a:off x="852" y="1728"/>
                <a:ext cx="24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07" name="Line 357"/>
              <p:cNvSpPr>
                <a:spLocks noChangeShapeType="1"/>
              </p:cNvSpPr>
              <p:nvPr/>
            </p:nvSpPr>
            <p:spPr bwMode="auto">
              <a:xfrm>
                <a:off x="109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008" name="Line 358"/>
              <p:cNvSpPr>
                <a:spLocks noChangeShapeType="1"/>
              </p:cNvSpPr>
              <p:nvPr/>
            </p:nvSpPr>
            <p:spPr bwMode="auto">
              <a:xfrm>
                <a:off x="852" y="1680"/>
                <a:ext cx="0" cy="4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001" name="Text Box 359"/>
            <p:cNvSpPr txBox="1">
              <a:spLocks noChangeArrowheads="1"/>
            </p:cNvSpPr>
            <p:nvPr/>
          </p:nvSpPr>
          <p:spPr bwMode="auto">
            <a:xfrm>
              <a:off x="5055" y="3570"/>
              <a:ext cx="73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P&lt;10</a:t>
              </a:r>
              <a:r>
                <a:rPr lang="en-US" sz="1200" baseline="30000">
                  <a:solidFill>
                    <a:schemeClr val="tx1"/>
                  </a:solidFill>
                  <a:latin typeface="Arial Narrow" pitchFamily="34" charset="0"/>
                </a:rPr>
                <a:t>-4</a:t>
              </a:r>
            </a:p>
          </p:txBody>
        </p:sp>
        <p:sp>
          <p:nvSpPr>
            <p:cNvPr id="34002" name="Text Box 360"/>
            <p:cNvSpPr txBox="1">
              <a:spLocks noChangeArrowheads="1"/>
            </p:cNvSpPr>
            <p:nvPr/>
          </p:nvSpPr>
          <p:spPr bwMode="auto">
            <a:xfrm>
              <a:off x="5036" y="3427"/>
              <a:ext cx="5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P&lt;10</a:t>
              </a:r>
              <a:r>
                <a:rPr lang="en-US" sz="1200" baseline="30000">
                  <a:solidFill>
                    <a:schemeClr val="tx1"/>
                  </a:solidFill>
                  <a:latin typeface="Arial Narrow" pitchFamily="34" charset="0"/>
                </a:rPr>
                <a:t>-4</a:t>
              </a:r>
            </a:p>
          </p:txBody>
        </p:sp>
        <p:sp>
          <p:nvSpPr>
            <p:cNvPr id="34003" name="Text Box 361"/>
            <p:cNvSpPr txBox="1">
              <a:spLocks noChangeArrowheads="1"/>
            </p:cNvSpPr>
            <p:nvPr/>
          </p:nvSpPr>
          <p:spPr bwMode="auto">
            <a:xfrm>
              <a:off x="5202" y="3166"/>
              <a:ext cx="60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P=0.3</a:t>
              </a:r>
              <a:endParaRPr lang="en-US" sz="1200" baseline="30000">
                <a:solidFill>
                  <a:schemeClr val="tx1"/>
                </a:solidFill>
                <a:latin typeface="Arial Narrow" pitchFamily="34" charset="0"/>
              </a:endParaRPr>
            </a:p>
          </p:txBody>
        </p:sp>
        <p:sp>
          <p:nvSpPr>
            <p:cNvPr id="34004" name="Line 363"/>
            <p:cNvSpPr>
              <a:spLocks noChangeShapeType="1"/>
            </p:cNvSpPr>
            <p:nvPr/>
          </p:nvSpPr>
          <p:spPr bwMode="auto">
            <a:xfrm>
              <a:off x="5078" y="2784"/>
              <a:ext cx="57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005" name="Text Box 364"/>
            <p:cNvSpPr txBox="1">
              <a:spLocks noChangeArrowheads="1"/>
            </p:cNvSpPr>
            <p:nvPr/>
          </p:nvSpPr>
          <p:spPr bwMode="auto">
            <a:xfrm>
              <a:off x="4970" y="3260"/>
              <a:ext cx="51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200">
                  <a:solidFill>
                    <a:schemeClr val="tx1"/>
                  </a:solidFill>
                  <a:latin typeface="Arial Narrow" pitchFamily="34" charset="0"/>
                </a:rPr>
                <a:t>(24)</a:t>
              </a:r>
            </a:p>
          </p:txBody>
        </p:sp>
      </p:grpSp>
      <p:grpSp>
        <p:nvGrpSpPr>
          <p:cNvPr id="33796" name="Group 369"/>
          <p:cNvGrpSpPr>
            <a:grpSpLocks/>
          </p:cNvGrpSpPr>
          <p:nvPr/>
        </p:nvGrpSpPr>
        <p:grpSpPr bwMode="auto">
          <a:xfrm>
            <a:off x="0" y="1493838"/>
            <a:ext cx="3152775" cy="4451350"/>
            <a:chOff x="0" y="941"/>
            <a:chExt cx="1986" cy="2804"/>
          </a:xfrm>
        </p:grpSpPr>
        <p:sp>
          <p:nvSpPr>
            <p:cNvPr id="33802" name="Text Box 3"/>
            <p:cNvSpPr txBox="1">
              <a:spLocks noChangeArrowheads="1"/>
            </p:cNvSpPr>
            <p:nvPr/>
          </p:nvSpPr>
          <p:spPr bwMode="auto">
            <a:xfrm>
              <a:off x="691" y="941"/>
              <a:ext cx="744"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5%CO</a:t>
              </a:r>
              <a:r>
                <a:rPr lang="en-US" sz="1400" baseline="-25000">
                  <a:solidFill>
                    <a:schemeClr val="tx1"/>
                  </a:solidFill>
                  <a:latin typeface="Arial Narrow" pitchFamily="34" charset="0"/>
                </a:rPr>
                <a:t>2</a:t>
              </a:r>
              <a:r>
                <a:rPr lang="en-US" sz="1400">
                  <a:solidFill>
                    <a:schemeClr val="tx1"/>
                  </a:solidFill>
                  <a:latin typeface="Arial Narrow" pitchFamily="34" charset="0"/>
                </a:rPr>
                <a:t>/  33mMHCO</a:t>
              </a:r>
              <a:r>
                <a:rPr lang="en-US" sz="1400" baseline="-25000">
                  <a:solidFill>
                    <a:schemeClr val="tx1"/>
                  </a:solidFill>
                  <a:latin typeface="Arial Narrow" pitchFamily="34" charset="0"/>
                </a:rPr>
                <a:t>3</a:t>
              </a:r>
              <a:r>
                <a:rPr lang="en-US" sz="1400" baseline="30000">
                  <a:solidFill>
                    <a:schemeClr val="tx1"/>
                  </a:solidFill>
                  <a:latin typeface="Arial Narrow" pitchFamily="34" charset="0"/>
                  <a:sym typeface="Symbol" pitchFamily="18" charset="2"/>
                </a:rPr>
                <a:t></a:t>
              </a:r>
              <a:endParaRPr lang="en-US" sz="1400" baseline="-25000">
                <a:solidFill>
                  <a:schemeClr val="tx1"/>
                </a:solidFill>
                <a:latin typeface="Arial Narrow" pitchFamily="34" charset="0"/>
                <a:sym typeface="Symbol" pitchFamily="18" charset="2"/>
              </a:endParaRPr>
            </a:p>
          </p:txBody>
        </p:sp>
        <p:sp>
          <p:nvSpPr>
            <p:cNvPr id="33803" name="Text Box 4"/>
            <p:cNvSpPr txBox="1">
              <a:spLocks noChangeArrowheads="1"/>
            </p:cNvSpPr>
            <p:nvPr/>
          </p:nvSpPr>
          <p:spPr bwMode="auto">
            <a:xfrm>
              <a:off x="1351" y="941"/>
              <a:ext cx="59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0.5 mM NH</a:t>
              </a:r>
              <a:r>
                <a:rPr lang="en-US" sz="1400" baseline="-25000">
                  <a:solidFill>
                    <a:schemeClr val="tx1"/>
                  </a:solidFill>
                  <a:latin typeface="Arial Narrow" pitchFamily="34" charset="0"/>
                </a:rPr>
                <a:t>4</a:t>
              </a:r>
              <a:r>
                <a:rPr lang="en-US" sz="1400">
                  <a:solidFill>
                    <a:schemeClr val="tx1"/>
                  </a:solidFill>
                  <a:latin typeface="Arial Narrow" pitchFamily="34" charset="0"/>
                </a:rPr>
                <a:t>Cl</a:t>
              </a:r>
              <a:endParaRPr lang="en-US" sz="1400" baseline="-25000">
                <a:solidFill>
                  <a:schemeClr val="tx1"/>
                </a:solidFill>
                <a:latin typeface="Arial Narrow" pitchFamily="34" charset="0"/>
                <a:sym typeface="Symbol" pitchFamily="18" charset="2"/>
              </a:endParaRPr>
            </a:p>
          </p:txBody>
        </p:sp>
        <p:sp>
          <p:nvSpPr>
            <p:cNvPr id="33804" name="Rectangle 5"/>
            <p:cNvSpPr>
              <a:spLocks noChangeArrowheads="1"/>
            </p:cNvSpPr>
            <p:nvPr/>
          </p:nvSpPr>
          <p:spPr bwMode="auto">
            <a:xfrm>
              <a:off x="1414" y="1324"/>
              <a:ext cx="477" cy="2421"/>
            </a:xfrm>
            <a:prstGeom prst="rect">
              <a:avLst/>
            </a:prstGeom>
            <a:solidFill>
              <a:srgbClr val="CCCCFF">
                <a:alpha val="70195"/>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3805" name="Rectangle 6"/>
            <p:cNvSpPr>
              <a:spLocks noChangeArrowheads="1"/>
            </p:cNvSpPr>
            <p:nvPr/>
          </p:nvSpPr>
          <p:spPr bwMode="auto">
            <a:xfrm>
              <a:off x="785" y="1330"/>
              <a:ext cx="431" cy="2415"/>
            </a:xfrm>
            <a:prstGeom prst="rect">
              <a:avLst/>
            </a:prstGeom>
            <a:solidFill>
              <a:srgbClr val="CCFFCC">
                <a:alpha val="59999"/>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3806" name="Rectangle 7"/>
            <p:cNvSpPr>
              <a:spLocks noChangeArrowheads="1"/>
            </p:cNvSpPr>
            <p:nvPr/>
          </p:nvSpPr>
          <p:spPr bwMode="auto">
            <a:xfrm>
              <a:off x="355" y="2896"/>
              <a:ext cx="12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7.5</a:t>
              </a:r>
              <a:endParaRPr lang="en-US" sz="1400">
                <a:solidFill>
                  <a:schemeClr val="tx1"/>
                </a:solidFill>
                <a:latin typeface="Arial Narrow" pitchFamily="34" charset="0"/>
              </a:endParaRPr>
            </a:p>
          </p:txBody>
        </p:sp>
        <p:sp>
          <p:nvSpPr>
            <p:cNvPr id="33807" name="Rectangle 8"/>
            <p:cNvSpPr>
              <a:spLocks noChangeArrowheads="1"/>
            </p:cNvSpPr>
            <p:nvPr/>
          </p:nvSpPr>
          <p:spPr bwMode="auto">
            <a:xfrm>
              <a:off x="355" y="1568"/>
              <a:ext cx="12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7.5</a:t>
              </a:r>
              <a:endParaRPr lang="en-US" sz="1400">
                <a:solidFill>
                  <a:schemeClr val="tx1"/>
                </a:solidFill>
                <a:latin typeface="Arial Narrow" pitchFamily="34" charset="0"/>
              </a:endParaRPr>
            </a:p>
          </p:txBody>
        </p:sp>
        <p:sp>
          <p:nvSpPr>
            <p:cNvPr id="33808" name="Rectangle 9"/>
            <p:cNvSpPr>
              <a:spLocks noChangeArrowheads="1"/>
            </p:cNvSpPr>
            <p:nvPr/>
          </p:nvSpPr>
          <p:spPr bwMode="auto">
            <a:xfrm>
              <a:off x="355" y="1279"/>
              <a:ext cx="12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7.7</a:t>
              </a:r>
              <a:endParaRPr lang="en-US" sz="1400">
                <a:solidFill>
                  <a:schemeClr val="tx1"/>
                </a:solidFill>
                <a:latin typeface="Arial Narrow" pitchFamily="34" charset="0"/>
              </a:endParaRPr>
            </a:p>
          </p:txBody>
        </p:sp>
        <p:sp>
          <p:nvSpPr>
            <p:cNvPr id="33809" name="Text Box 10"/>
            <p:cNvSpPr txBox="1">
              <a:spLocks noChangeArrowheads="1"/>
            </p:cNvSpPr>
            <p:nvPr/>
          </p:nvSpPr>
          <p:spPr bwMode="auto">
            <a:xfrm>
              <a:off x="0" y="1535"/>
              <a:ext cx="47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b="1">
                  <a:solidFill>
                    <a:schemeClr val="tx1"/>
                  </a:solidFill>
                  <a:latin typeface="Arial Narrow" pitchFamily="34" charset="0"/>
                </a:rPr>
                <a:t>pH</a:t>
              </a:r>
              <a:r>
                <a:rPr lang="en-US" sz="1400" b="1" baseline="-25000">
                  <a:solidFill>
                    <a:schemeClr val="tx1"/>
                  </a:solidFill>
                  <a:latin typeface="Arial Narrow" pitchFamily="34" charset="0"/>
                </a:rPr>
                <a:t>S</a:t>
              </a:r>
            </a:p>
          </p:txBody>
        </p:sp>
        <p:sp>
          <p:nvSpPr>
            <p:cNvPr id="33810" name="Rectangle 11"/>
            <p:cNvSpPr>
              <a:spLocks noChangeArrowheads="1"/>
            </p:cNvSpPr>
            <p:nvPr/>
          </p:nvSpPr>
          <p:spPr bwMode="auto">
            <a:xfrm>
              <a:off x="16" y="1239"/>
              <a:ext cx="164" cy="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100" i="1">
                  <a:solidFill>
                    <a:schemeClr val="tx1"/>
                  </a:solidFill>
                  <a:latin typeface="Arial Narrow" pitchFamily="34" charset="0"/>
                </a:rPr>
                <a:t>A</a:t>
              </a:r>
            </a:p>
          </p:txBody>
        </p:sp>
        <p:sp>
          <p:nvSpPr>
            <p:cNvPr id="33811" name="Rectangle 12"/>
            <p:cNvSpPr>
              <a:spLocks noChangeArrowheads="1"/>
            </p:cNvSpPr>
            <p:nvPr/>
          </p:nvSpPr>
          <p:spPr bwMode="auto">
            <a:xfrm>
              <a:off x="16" y="2112"/>
              <a:ext cx="164" cy="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100" i="1">
                  <a:solidFill>
                    <a:schemeClr val="tx1"/>
                  </a:solidFill>
                  <a:latin typeface="Arial Narrow" pitchFamily="34" charset="0"/>
                </a:rPr>
                <a:t>B</a:t>
              </a:r>
            </a:p>
          </p:txBody>
        </p:sp>
        <p:sp>
          <p:nvSpPr>
            <p:cNvPr id="33812" name="Rectangle 13"/>
            <p:cNvSpPr>
              <a:spLocks noChangeArrowheads="1"/>
            </p:cNvSpPr>
            <p:nvPr/>
          </p:nvSpPr>
          <p:spPr bwMode="auto">
            <a:xfrm>
              <a:off x="4" y="2468"/>
              <a:ext cx="168" cy="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100" i="1">
                  <a:solidFill>
                    <a:schemeClr val="tx1"/>
                  </a:solidFill>
                  <a:latin typeface="Arial Narrow" pitchFamily="34" charset="0"/>
                </a:rPr>
                <a:t>C</a:t>
              </a:r>
            </a:p>
          </p:txBody>
        </p:sp>
        <p:sp>
          <p:nvSpPr>
            <p:cNvPr id="33813" name="Rectangle 14"/>
            <p:cNvSpPr>
              <a:spLocks noChangeArrowheads="1"/>
            </p:cNvSpPr>
            <p:nvPr/>
          </p:nvSpPr>
          <p:spPr bwMode="auto">
            <a:xfrm>
              <a:off x="4" y="2839"/>
              <a:ext cx="168" cy="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100" i="1">
                  <a:solidFill>
                    <a:schemeClr val="tx1"/>
                  </a:solidFill>
                  <a:latin typeface="Arial Narrow" pitchFamily="34" charset="0"/>
                </a:rPr>
                <a:t>D</a:t>
              </a:r>
            </a:p>
          </p:txBody>
        </p:sp>
        <p:sp>
          <p:nvSpPr>
            <p:cNvPr id="33814" name="Rectangle 15"/>
            <p:cNvSpPr>
              <a:spLocks noChangeArrowheads="1"/>
            </p:cNvSpPr>
            <p:nvPr/>
          </p:nvSpPr>
          <p:spPr bwMode="auto">
            <a:xfrm>
              <a:off x="16" y="3211"/>
              <a:ext cx="164" cy="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100" i="1">
                  <a:solidFill>
                    <a:schemeClr val="tx1"/>
                  </a:solidFill>
                  <a:latin typeface="Arial Narrow" pitchFamily="34" charset="0"/>
                </a:rPr>
                <a:t>E</a:t>
              </a:r>
            </a:p>
          </p:txBody>
        </p:sp>
        <p:sp>
          <p:nvSpPr>
            <p:cNvPr id="33815" name="Rectangle 16"/>
            <p:cNvSpPr>
              <a:spLocks noChangeArrowheads="1"/>
            </p:cNvSpPr>
            <p:nvPr/>
          </p:nvSpPr>
          <p:spPr bwMode="auto">
            <a:xfrm>
              <a:off x="355" y="3295"/>
              <a:ext cx="12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7.5</a:t>
              </a:r>
              <a:endParaRPr lang="en-US" sz="1400">
                <a:solidFill>
                  <a:schemeClr val="tx1"/>
                </a:solidFill>
                <a:latin typeface="Arial Narrow" pitchFamily="34" charset="0"/>
              </a:endParaRPr>
            </a:p>
          </p:txBody>
        </p:sp>
        <p:sp>
          <p:nvSpPr>
            <p:cNvPr id="33816" name="Rectangle 17"/>
            <p:cNvSpPr>
              <a:spLocks noChangeArrowheads="1"/>
            </p:cNvSpPr>
            <p:nvPr/>
          </p:nvSpPr>
          <p:spPr bwMode="auto">
            <a:xfrm>
              <a:off x="355" y="2558"/>
              <a:ext cx="12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7.5</a:t>
              </a:r>
              <a:endParaRPr lang="en-US" sz="1400">
                <a:solidFill>
                  <a:schemeClr val="tx1"/>
                </a:solidFill>
                <a:latin typeface="Arial Narrow" pitchFamily="34" charset="0"/>
              </a:endParaRPr>
            </a:p>
          </p:txBody>
        </p:sp>
        <p:sp>
          <p:nvSpPr>
            <p:cNvPr id="33817" name="Text Box 18"/>
            <p:cNvSpPr txBox="1">
              <a:spLocks noChangeAspect="1" noChangeArrowheads="1"/>
            </p:cNvSpPr>
            <p:nvPr/>
          </p:nvSpPr>
          <p:spPr bwMode="auto">
            <a:xfrm>
              <a:off x="1024" y="3000"/>
              <a:ext cx="445" cy="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70000"/>
                </a:lnSpc>
                <a:spcBef>
                  <a:spcPct val="50000"/>
                </a:spcBef>
              </a:pPr>
              <a:r>
                <a:rPr lang="en-US" sz="1400">
                  <a:solidFill>
                    <a:srgbClr val="0000CC"/>
                  </a:solidFill>
                  <a:latin typeface="Arial Narrow" pitchFamily="34" charset="0"/>
                </a:rPr>
                <a:t>D160A</a:t>
              </a:r>
            </a:p>
          </p:txBody>
        </p:sp>
        <p:sp>
          <p:nvSpPr>
            <p:cNvPr id="33818" name="Line 19"/>
            <p:cNvSpPr>
              <a:spLocks noChangeShapeType="1"/>
            </p:cNvSpPr>
            <p:nvPr/>
          </p:nvSpPr>
          <p:spPr bwMode="auto">
            <a:xfrm>
              <a:off x="552" y="2626"/>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19" name="Line 20"/>
            <p:cNvSpPr>
              <a:spLocks noChangeShapeType="1"/>
            </p:cNvSpPr>
            <p:nvPr/>
          </p:nvSpPr>
          <p:spPr bwMode="auto">
            <a:xfrm>
              <a:off x="556" y="1336"/>
              <a:ext cx="0" cy="59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20" name="Line 21"/>
            <p:cNvSpPr>
              <a:spLocks noChangeShapeType="1"/>
            </p:cNvSpPr>
            <p:nvPr/>
          </p:nvSpPr>
          <p:spPr bwMode="auto">
            <a:xfrm>
              <a:off x="556" y="1633"/>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21" name="Line 22"/>
            <p:cNvSpPr>
              <a:spLocks noChangeShapeType="1"/>
            </p:cNvSpPr>
            <p:nvPr/>
          </p:nvSpPr>
          <p:spPr bwMode="auto">
            <a:xfrm>
              <a:off x="556" y="1341"/>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22" name="Line 23"/>
            <p:cNvSpPr>
              <a:spLocks noChangeShapeType="1"/>
            </p:cNvSpPr>
            <p:nvPr/>
          </p:nvSpPr>
          <p:spPr bwMode="auto">
            <a:xfrm>
              <a:off x="552" y="2963"/>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3823" name="Group 24"/>
            <p:cNvGrpSpPr>
              <a:grpSpLocks/>
            </p:cNvGrpSpPr>
            <p:nvPr/>
          </p:nvGrpSpPr>
          <p:grpSpPr bwMode="auto">
            <a:xfrm>
              <a:off x="706" y="2493"/>
              <a:ext cx="469" cy="171"/>
              <a:chOff x="1968" y="3344"/>
              <a:chExt cx="627" cy="135"/>
            </a:xfrm>
          </p:grpSpPr>
          <p:sp>
            <p:nvSpPr>
              <p:cNvPr id="33915" name="Freeform 25"/>
              <p:cNvSpPr>
                <a:spLocks/>
              </p:cNvSpPr>
              <p:nvPr/>
            </p:nvSpPr>
            <p:spPr bwMode="auto">
              <a:xfrm>
                <a:off x="1968" y="3456"/>
                <a:ext cx="118" cy="23"/>
              </a:xfrm>
              <a:custGeom>
                <a:avLst/>
                <a:gdLst>
                  <a:gd name="T0" fmla="*/ 2 w 148"/>
                  <a:gd name="T1" fmla="*/ 1 h 35"/>
                  <a:gd name="T2" fmla="*/ 2 w 148"/>
                  <a:gd name="T3" fmla="*/ 1 h 35"/>
                  <a:gd name="T4" fmla="*/ 2 w 148"/>
                  <a:gd name="T5" fmla="*/ 1 h 35"/>
                  <a:gd name="T6" fmla="*/ 2 w 148"/>
                  <a:gd name="T7" fmla="*/ 1 h 35"/>
                  <a:gd name="T8" fmla="*/ 2 w 148"/>
                  <a:gd name="T9" fmla="*/ 1 h 35"/>
                  <a:gd name="T10" fmla="*/ 2 w 148"/>
                  <a:gd name="T11" fmla="*/ 1 h 35"/>
                  <a:gd name="T12" fmla="*/ 2 w 148"/>
                  <a:gd name="T13" fmla="*/ 1 h 35"/>
                  <a:gd name="T14" fmla="*/ 2 w 148"/>
                  <a:gd name="T15" fmla="*/ 1 h 35"/>
                  <a:gd name="T16" fmla="*/ 2 w 148"/>
                  <a:gd name="T17" fmla="*/ 0 h 35"/>
                  <a:gd name="T18" fmla="*/ 2 w 148"/>
                  <a:gd name="T19" fmla="*/ 1 h 35"/>
                  <a:gd name="T20" fmla="*/ 2 w 148"/>
                  <a:gd name="T21" fmla="*/ 1 h 35"/>
                  <a:gd name="T22" fmla="*/ 2 w 148"/>
                  <a:gd name="T23" fmla="*/ 1 h 35"/>
                  <a:gd name="T24" fmla="*/ 2 w 148"/>
                  <a:gd name="T25" fmla="*/ 1 h 35"/>
                  <a:gd name="T26" fmla="*/ 2 w 148"/>
                  <a:gd name="T27" fmla="*/ 1 h 35"/>
                  <a:gd name="T28" fmla="*/ 3 w 148"/>
                  <a:gd name="T29" fmla="*/ 1 h 35"/>
                  <a:gd name="T30" fmla="*/ 3 w 148"/>
                  <a:gd name="T31" fmla="*/ 1 h 35"/>
                  <a:gd name="T32" fmla="*/ 3 w 148"/>
                  <a:gd name="T33" fmla="*/ 1 h 35"/>
                  <a:gd name="T34" fmla="*/ 4 w 148"/>
                  <a:gd name="T35" fmla="*/ 1 h 35"/>
                  <a:gd name="T36" fmla="*/ 4 w 148"/>
                  <a:gd name="T37" fmla="*/ 1 h 35"/>
                  <a:gd name="T38" fmla="*/ 4 w 148"/>
                  <a:gd name="T39" fmla="*/ 1 h 35"/>
                  <a:gd name="T40" fmla="*/ 4 w 148"/>
                  <a:gd name="T41" fmla="*/ 1 h 35"/>
                  <a:gd name="T42" fmla="*/ 4 w 148"/>
                  <a:gd name="T43" fmla="*/ 1 h 35"/>
                  <a:gd name="T44" fmla="*/ 4 w 148"/>
                  <a:gd name="T45" fmla="*/ 1 h 35"/>
                  <a:gd name="T46" fmla="*/ 5 w 148"/>
                  <a:gd name="T47" fmla="*/ 1 h 35"/>
                  <a:gd name="T48" fmla="*/ 5 w 148"/>
                  <a:gd name="T49" fmla="*/ 1 h 35"/>
                  <a:gd name="T50" fmla="*/ 5 w 148"/>
                  <a:gd name="T51" fmla="*/ 1 h 35"/>
                  <a:gd name="T52" fmla="*/ 5 w 148"/>
                  <a:gd name="T53" fmla="*/ 1 h 35"/>
                  <a:gd name="T54" fmla="*/ 5 w 148"/>
                  <a:gd name="T55" fmla="*/ 1 h 35"/>
                  <a:gd name="T56" fmla="*/ 6 w 148"/>
                  <a:gd name="T57" fmla="*/ 1 h 35"/>
                  <a:gd name="T58" fmla="*/ 6 w 148"/>
                  <a:gd name="T59" fmla="*/ 1 h 35"/>
                  <a:gd name="T60" fmla="*/ 6 w 148"/>
                  <a:gd name="T61" fmla="*/ 1 h 35"/>
                  <a:gd name="T62" fmla="*/ 6 w 148"/>
                  <a:gd name="T63" fmla="*/ 1 h 35"/>
                  <a:gd name="T64" fmla="*/ 6 w 148"/>
                  <a:gd name="T65" fmla="*/ 1 h 35"/>
                  <a:gd name="T66" fmla="*/ 6 w 148"/>
                  <a:gd name="T67" fmla="*/ 1 h 35"/>
                  <a:gd name="T68" fmla="*/ 6 w 148"/>
                  <a:gd name="T69" fmla="*/ 1 h 35"/>
                  <a:gd name="T70" fmla="*/ 7 w 148"/>
                  <a:gd name="T71" fmla="*/ 1 h 35"/>
                  <a:gd name="T72" fmla="*/ 7 w 148"/>
                  <a:gd name="T73" fmla="*/ 1 h 35"/>
                  <a:gd name="T74" fmla="*/ 7 w 148"/>
                  <a:gd name="T75" fmla="*/ 1 h 35"/>
                  <a:gd name="T76" fmla="*/ 7 w 148"/>
                  <a:gd name="T77" fmla="*/ 1 h 35"/>
                  <a:gd name="T78" fmla="*/ 7 w 148"/>
                  <a:gd name="T79" fmla="*/ 1 h 35"/>
                  <a:gd name="T80" fmla="*/ 8 w 148"/>
                  <a:gd name="T81" fmla="*/ 1 h 35"/>
                  <a:gd name="T82" fmla="*/ 8 w 148"/>
                  <a:gd name="T83" fmla="*/ 1 h 35"/>
                  <a:gd name="T84" fmla="*/ 8 w 148"/>
                  <a:gd name="T85" fmla="*/ 1 h 35"/>
                  <a:gd name="T86" fmla="*/ 8 w 148"/>
                  <a:gd name="T87" fmla="*/ 1 h 35"/>
                  <a:gd name="T88" fmla="*/ 9 w 148"/>
                  <a:gd name="T89" fmla="*/ 1 h 35"/>
                  <a:gd name="T90" fmla="*/ 9 w 148"/>
                  <a:gd name="T91" fmla="*/ 1 h 35"/>
                  <a:gd name="T92" fmla="*/ 9 w 148"/>
                  <a:gd name="T93" fmla="*/ 1 h 35"/>
                  <a:gd name="T94" fmla="*/ 9 w 148"/>
                  <a:gd name="T95" fmla="*/ 1 h 35"/>
                  <a:gd name="T96" fmla="*/ 9 w 148"/>
                  <a:gd name="T97" fmla="*/ 1 h 35"/>
                  <a:gd name="T98" fmla="*/ 9 w 148"/>
                  <a:gd name="T99" fmla="*/ 1 h 35"/>
                  <a:gd name="T100" fmla="*/ 10 w 148"/>
                  <a:gd name="T101" fmla="*/ 1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8" h="35">
                    <a:moveTo>
                      <a:pt x="0" y="12"/>
                    </a:moveTo>
                    <a:lnTo>
                      <a:pt x="5" y="12"/>
                    </a:lnTo>
                    <a:lnTo>
                      <a:pt x="5" y="23"/>
                    </a:lnTo>
                    <a:lnTo>
                      <a:pt x="10" y="23"/>
                    </a:lnTo>
                    <a:lnTo>
                      <a:pt x="10" y="35"/>
                    </a:lnTo>
                    <a:lnTo>
                      <a:pt x="10" y="23"/>
                    </a:lnTo>
                    <a:lnTo>
                      <a:pt x="14" y="12"/>
                    </a:lnTo>
                    <a:lnTo>
                      <a:pt x="14" y="23"/>
                    </a:lnTo>
                    <a:lnTo>
                      <a:pt x="19" y="12"/>
                    </a:lnTo>
                    <a:lnTo>
                      <a:pt x="19" y="23"/>
                    </a:lnTo>
                    <a:lnTo>
                      <a:pt x="19" y="12"/>
                    </a:lnTo>
                    <a:lnTo>
                      <a:pt x="19" y="23"/>
                    </a:lnTo>
                    <a:lnTo>
                      <a:pt x="24" y="23"/>
                    </a:lnTo>
                    <a:lnTo>
                      <a:pt x="24" y="12"/>
                    </a:lnTo>
                    <a:lnTo>
                      <a:pt x="24" y="0"/>
                    </a:lnTo>
                    <a:lnTo>
                      <a:pt x="29" y="23"/>
                    </a:lnTo>
                    <a:lnTo>
                      <a:pt x="29" y="12"/>
                    </a:lnTo>
                    <a:lnTo>
                      <a:pt x="29" y="23"/>
                    </a:lnTo>
                    <a:lnTo>
                      <a:pt x="34" y="23"/>
                    </a:lnTo>
                    <a:lnTo>
                      <a:pt x="34" y="29"/>
                    </a:lnTo>
                    <a:lnTo>
                      <a:pt x="34" y="23"/>
                    </a:lnTo>
                    <a:lnTo>
                      <a:pt x="38" y="23"/>
                    </a:lnTo>
                    <a:lnTo>
                      <a:pt x="43" y="23"/>
                    </a:lnTo>
                    <a:lnTo>
                      <a:pt x="43" y="29"/>
                    </a:lnTo>
                    <a:lnTo>
                      <a:pt x="43" y="12"/>
                    </a:lnTo>
                    <a:lnTo>
                      <a:pt x="43" y="23"/>
                    </a:lnTo>
                    <a:lnTo>
                      <a:pt x="48" y="23"/>
                    </a:lnTo>
                    <a:lnTo>
                      <a:pt x="53" y="23"/>
                    </a:lnTo>
                    <a:lnTo>
                      <a:pt x="58" y="23"/>
                    </a:lnTo>
                    <a:lnTo>
                      <a:pt x="58" y="29"/>
                    </a:lnTo>
                    <a:lnTo>
                      <a:pt x="58" y="23"/>
                    </a:lnTo>
                    <a:lnTo>
                      <a:pt x="62" y="29"/>
                    </a:lnTo>
                    <a:lnTo>
                      <a:pt x="62" y="12"/>
                    </a:lnTo>
                    <a:lnTo>
                      <a:pt x="62" y="23"/>
                    </a:lnTo>
                    <a:lnTo>
                      <a:pt x="67" y="23"/>
                    </a:lnTo>
                    <a:lnTo>
                      <a:pt x="72" y="23"/>
                    </a:lnTo>
                    <a:lnTo>
                      <a:pt x="77" y="23"/>
                    </a:lnTo>
                    <a:lnTo>
                      <a:pt x="77" y="29"/>
                    </a:lnTo>
                    <a:lnTo>
                      <a:pt x="77" y="6"/>
                    </a:lnTo>
                    <a:lnTo>
                      <a:pt x="77" y="23"/>
                    </a:lnTo>
                    <a:lnTo>
                      <a:pt x="77" y="29"/>
                    </a:lnTo>
                    <a:lnTo>
                      <a:pt x="82" y="12"/>
                    </a:lnTo>
                    <a:lnTo>
                      <a:pt x="82" y="23"/>
                    </a:lnTo>
                    <a:lnTo>
                      <a:pt x="82" y="12"/>
                    </a:lnTo>
                    <a:lnTo>
                      <a:pt x="86" y="23"/>
                    </a:lnTo>
                    <a:lnTo>
                      <a:pt x="86" y="12"/>
                    </a:lnTo>
                    <a:lnTo>
                      <a:pt x="86" y="29"/>
                    </a:lnTo>
                    <a:lnTo>
                      <a:pt x="91" y="23"/>
                    </a:lnTo>
                    <a:lnTo>
                      <a:pt x="91" y="12"/>
                    </a:lnTo>
                    <a:lnTo>
                      <a:pt x="91" y="23"/>
                    </a:lnTo>
                    <a:lnTo>
                      <a:pt x="96" y="12"/>
                    </a:lnTo>
                    <a:lnTo>
                      <a:pt x="101" y="12"/>
                    </a:lnTo>
                    <a:lnTo>
                      <a:pt x="101" y="23"/>
                    </a:lnTo>
                    <a:lnTo>
                      <a:pt x="101" y="12"/>
                    </a:lnTo>
                    <a:lnTo>
                      <a:pt x="106" y="12"/>
                    </a:lnTo>
                    <a:lnTo>
                      <a:pt x="106" y="23"/>
                    </a:lnTo>
                    <a:lnTo>
                      <a:pt x="110" y="12"/>
                    </a:lnTo>
                    <a:lnTo>
                      <a:pt x="110" y="23"/>
                    </a:lnTo>
                    <a:lnTo>
                      <a:pt x="110" y="12"/>
                    </a:lnTo>
                    <a:lnTo>
                      <a:pt x="115" y="12"/>
                    </a:lnTo>
                    <a:lnTo>
                      <a:pt x="115" y="23"/>
                    </a:lnTo>
                    <a:lnTo>
                      <a:pt x="115" y="12"/>
                    </a:lnTo>
                    <a:lnTo>
                      <a:pt x="115" y="23"/>
                    </a:lnTo>
                    <a:lnTo>
                      <a:pt x="120" y="23"/>
                    </a:lnTo>
                    <a:lnTo>
                      <a:pt x="120" y="12"/>
                    </a:lnTo>
                    <a:lnTo>
                      <a:pt x="120" y="23"/>
                    </a:lnTo>
                    <a:lnTo>
                      <a:pt x="120" y="12"/>
                    </a:lnTo>
                    <a:lnTo>
                      <a:pt x="125" y="12"/>
                    </a:lnTo>
                    <a:lnTo>
                      <a:pt x="125" y="23"/>
                    </a:lnTo>
                    <a:lnTo>
                      <a:pt x="130" y="23"/>
                    </a:lnTo>
                    <a:lnTo>
                      <a:pt x="130" y="29"/>
                    </a:lnTo>
                    <a:lnTo>
                      <a:pt x="130" y="23"/>
                    </a:lnTo>
                    <a:lnTo>
                      <a:pt x="130" y="12"/>
                    </a:lnTo>
                    <a:lnTo>
                      <a:pt x="134" y="23"/>
                    </a:lnTo>
                    <a:lnTo>
                      <a:pt x="134" y="12"/>
                    </a:lnTo>
                    <a:lnTo>
                      <a:pt x="139" y="12"/>
                    </a:lnTo>
                    <a:lnTo>
                      <a:pt x="148" y="9"/>
                    </a:lnTo>
                    <a:lnTo>
                      <a:pt x="139" y="12"/>
                    </a:lnTo>
                    <a:lnTo>
                      <a:pt x="139" y="23"/>
                    </a:lnTo>
                    <a:lnTo>
                      <a:pt x="144" y="12"/>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6" name="Freeform 26"/>
              <p:cNvSpPr>
                <a:spLocks/>
              </p:cNvSpPr>
              <p:nvPr/>
            </p:nvSpPr>
            <p:spPr bwMode="auto">
              <a:xfrm>
                <a:off x="2084" y="3344"/>
                <a:ext cx="511" cy="121"/>
              </a:xfrm>
              <a:custGeom>
                <a:avLst/>
                <a:gdLst>
                  <a:gd name="T0" fmla="*/ 2 w 639"/>
                  <a:gd name="T1" fmla="*/ 1 h 186"/>
                  <a:gd name="T2" fmla="*/ 2 w 639"/>
                  <a:gd name="T3" fmla="*/ 1 h 186"/>
                  <a:gd name="T4" fmla="*/ 2 w 639"/>
                  <a:gd name="T5" fmla="*/ 1 h 186"/>
                  <a:gd name="T6" fmla="*/ 2 w 639"/>
                  <a:gd name="T7" fmla="*/ 1 h 186"/>
                  <a:gd name="T8" fmla="*/ 4 w 639"/>
                  <a:gd name="T9" fmla="*/ 1 h 186"/>
                  <a:gd name="T10" fmla="*/ 4 w 639"/>
                  <a:gd name="T11" fmla="*/ 1 h 186"/>
                  <a:gd name="T12" fmla="*/ 5 w 639"/>
                  <a:gd name="T13" fmla="*/ 1 h 186"/>
                  <a:gd name="T14" fmla="*/ 6 w 639"/>
                  <a:gd name="T15" fmla="*/ 1 h 186"/>
                  <a:gd name="T16" fmla="*/ 6 w 639"/>
                  <a:gd name="T17" fmla="*/ 1 h 186"/>
                  <a:gd name="T18" fmla="*/ 7 w 639"/>
                  <a:gd name="T19" fmla="*/ 1 h 186"/>
                  <a:gd name="T20" fmla="*/ 8 w 639"/>
                  <a:gd name="T21" fmla="*/ 1 h 186"/>
                  <a:gd name="T22" fmla="*/ 9 w 639"/>
                  <a:gd name="T23" fmla="*/ 1 h 186"/>
                  <a:gd name="T24" fmla="*/ 9 w 639"/>
                  <a:gd name="T25" fmla="*/ 1 h 186"/>
                  <a:gd name="T26" fmla="*/ 10 w 639"/>
                  <a:gd name="T27" fmla="*/ 1 h 186"/>
                  <a:gd name="T28" fmla="*/ 11 w 639"/>
                  <a:gd name="T29" fmla="*/ 1 h 186"/>
                  <a:gd name="T30" fmla="*/ 11 w 639"/>
                  <a:gd name="T31" fmla="*/ 1 h 186"/>
                  <a:gd name="T32" fmla="*/ 12 w 639"/>
                  <a:gd name="T33" fmla="*/ 1 h 186"/>
                  <a:gd name="T34" fmla="*/ 12 w 639"/>
                  <a:gd name="T35" fmla="*/ 1 h 186"/>
                  <a:gd name="T36" fmla="*/ 14 w 639"/>
                  <a:gd name="T37" fmla="*/ 1 h 186"/>
                  <a:gd name="T38" fmla="*/ 14 w 639"/>
                  <a:gd name="T39" fmla="*/ 1 h 186"/>
                  <a:gd name="T40" fmla="*/ 14 w 639"/>
                  <a:gd name="T41" fmla="*/ 1 h 186"/>
                  <a:gd name="T42" fmla="*/ 15 w 639"/>
                  <a:gd name="T43" fmla="*/ 1 h 186"/>
                  <a:gd name="T44" fmla="*/ 17 w 639"/>
                  <a:gd name="T45" fmla="*/ 1 h 186"/>
                  <a:gd name="T46" fmla="*/ 18 w 639"/>
                  <a:gd name="T47" fmla="*/ 1 h 186"/>
                  <a:gd name="T48" fmla="*/ 18 w 639"/>
                  <a:gd name="T49" fmla="*/ 1 h 186"/>
                  <a:gd name="T50" fmla="*/ 18 w 639"/>
                  <a:gd name="T51" fmla="*/ 1 h 186"/>
                  <a:gd name="T52" fmla="*/ 19 w 639"/>
                  <a:gd name="T53" fmla="*/ 1 h 186"/>
                  <a:gd name="T54" fmla="*/ 19 w 639"/>
                  <a:gd name="T55" fmla="*/ 1 h 186"/>
                  <a:gd name="T56" fmla="*/ 21 w 639"/>
                  <a:gd name="T57" fmla="*/ 1 h 186"/>
                  <a:gd name="T58" fmla="*/ 22 w 639"/>
                  <a:gd name="T59" fmla="*/ 1 h 186"/>
                  <a:gd name="T60" fmla="*/ 22 w 639"/>
                  <a:gd name="T61" fmla="*/ 1 h 186"/>
                  <a:gd name="T62" fmla="*/ 23 w 639"/>
                  <a:gd name="T63" fmla="*/ 1 h 186"/>
                  <a:gd name="T64" fmla="*/ 24 w 639"/>
                  <a:gd name="T65" fmla="*/ 1 h 186"/>
                  <a:gd name="T66" fmla="*/ 24 w 639"/>
                  <a:gd name="T67" fmla="*/ 1 h 186"/>
                  <a:gd name="T68" fmla="*/ 24 w 639"/>
                  <a:gd name="T69" fmla="*/ 1 h 186"/>
                  <a:gd name="T70" fmla="*/ 26 w 639"/>
                  <a:gd name="T71" fmla="*/ 1 h 186"/>
                  <a:gd name="T72" fmla="*/ 26 w 639"/>
                  <a:gd name="T73" fmla="*/ 1 h 186"/>
                  <a:gd name="T74" fmla="*/ 27 w 639"/>
                  <a:gd name="T75" fmla="*/ 1 h 186"/>
                  <a:gd name="T76" fmla="*/ 27 w 639"/>
                  <a:gd name="T77" fmla="*/ 1 h 186"/>
                  <a:gd name="T78" fmla="*/ 27 w 639"/>
                  <a:gd name="T79" fmla="*/ 1 h 186"/>
                  <a:gd name="T80" fmla="*/ 29 w 639"/>
                  <a:gd name="T81" fmla="*/ 1 h 186"/>
                  <a:gd name="T82" fmla="*/ 30 w 639"/>
                  <a:gd name="T83" fmla="*/ 1 h 186"/>
                  <a:gd name="T84" fmla="*/ 30 w 639"/>
                  <a:gd name="T85" fmla="*/ 1 h 186"/>
                  <a:gd name="T86" fmla="*/ 31 w 639"/>
                  <a:gd name="T87" fmla="*/ 1 h 186"/>
                  <a:gd name="T88" fmla="*/ 32 w 639"/>
                  <a:gd name="T89" fmla="*/ 1 h 186"/>
                  <a:gd name="T90" fmla="*/ 32 w 639"/>
                  <a:gd name="T91" fmla="*/ 1 h 186"/>
                  <a:gd name="T92" fmla="*/ 34 w 639"/>
                  <a:gd name="T93" fmla="*/ 1 h 186"/>
                  <a:gd name="T94" fmla="*/ 34 w 639"/>
                  <a:gd name="T95" fmla="*/ 1 h 186"/>
                  <a:gd name="T96" fmla="*/ 34 w 639"/>
                  <a:gd name="T97" fmla="*/ 1 h 186"/>
                  <a:gd name="T98" fmla="*/ 35 w 639"/>
                  <a:gd name="T99" fmla="*/ 1 h 186"/>
                  <a:gd name="T100" fmla="*/ 36 w 639"/>
                  <a:gd name="T101" fmla="*/ 1 h 186"/>
                  <a:gd name="T102" fmla="*/ 37 w 639"/>
                  <a:gd name="T103" fmla="*/ 1 h 186"/>
                  <a:gd name="T104" fmla="*/ 37 w 639"/>
                  <a:gd name="T105" fmla="*/ 1 h 186"/>
                  <a:gd name="T106" fmla="*/ 38 w 639"/>
                  <a:gd name="T107" fmla="*/ 1 h 186"/>
                  <a:gd name="T108" fmla="*/ 38 w 639"/>
                  <a:gd name="T109" fmla="*/ 1 h 186"/>
                  <a:gd name="T110" fmla="*/ 40 w 639"/>
                  <a:gd name="T111" fmla="*/ 1 h 186"/>
                  <a:gd name="T112" fmla="*/ 40 w 639"/>
                  <a:gd name="T113" fmla="*/ 1 h 186"/>
                  <a:gd name="T114" fmla="*/ 40 w 639"/>
                  <a:gd name="T115" fmla="*/ 1 h 186"/>
                  <a:gd name="T116" fmla="*/ 42 w 639"/>
                  <a:gd name="T117" fmla="*/ 1 h 186"/>
                  <a:gd name="T118" fmla="*/ 42 w 639"/>
                  <a:gd name="T119" fmla="*/ 1 h 186"/>
                  <a:gd name="T120" fmla="*/ 42 w 639"/>
                  <a:gd name="T121" fmla="*/ 1 h 186"/>
                  <a:gd name="T122" fmla="*/ 44 w 639"/>
                  <a:gd name="T123" fmla="*/ 1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9" h="186">
                    <a:moveTo>
                      <a:pt x="1" y="179"/>
                    </a:moveTo>
                    <a:lnTo>
                      <a:pt x="0" y="140"/>
                    </a:lnTo>
                    <a:lnTo>
                      <a:pt x="0" y="111"/>
                    </a:lnTo>
                    <a:lnTo>
                      <a:pt x="6" y="105"/>
                    </a:lnTo>
                    <a:lnTo>
                      <a:pt x="6" y="87"/>
                    </a:lnTo>
                    <a:lnTo>
                      <a:pt x="6" y="70"/>
                    </a:lnTo>
                    <a:lnTo>
                      <a:pt x="6" y="58"/>
                    </a:lnTo>
                    <a:lnTo>
                      <a:pt x="6" y="47"/>
                    </a:lnTo>
                    <a:lnTo>
                      <a:pt x="14" y="41"/>
                    </a:lnTo>
                    <a:lnTo>
                      <a:pt x="14" y="29"/>
                    </a:lnTo>
                    <a:lnTo>
                      <a:pt x="14" y="17"/>
                    </a:lnTo>
                    <a:lnTo>
                      <a:pt x="14" y="23"/>
                    </a:lnTo>
                    <a:lnTo>
                      <a:pt x="22" y="17"/>
                    </a:lnTo>
                    <a:lnTo>
                      <a:pt x="22" y="12"/>
                    </a:lnTo>
                    <a:lnTo>
                      <a:pt x="22" y="6"/>
                    </a:lnTo>
                    <a:lnTo>
                      <a:pt x="22" y="12"/>
                    </a:lnTo>
                    <a:lnTo>
                      <a:pt x="31" y="6"/>
                    </a:lnTo>
                    <a:lnTo>
                      <a:pt x="31" y="12"/>
                    </a:lnTo>
                    <a:lnTo>
                      <a:pt x="31" y="6"/>
                    </a:lnTo>
                    <a:lnTo>
                      <a:pt x="31" y="0"/>
                    </a:lnTo>
                    <a:lnTo>
                      <a:pt x="31" y="12"/>
                    </a:lnTo>
                    <a:lnTo>
                      <a:pt x="39" y="12"/>
                    </a:lnTo>
                    <a:lnTo>
                      <a:pt x="39" y="6"/>
                    </a:lnTo>
                    <a:lnTo>
                      <a:pt x="39" y="12"/>
                    </a:lnTo>
                    <a:lnTo>
                      <a:pt x="39" y="17"/>
                    </a:lnTo>
                    <a:lnTo>
                      <a:pt x="45" y="17"/>
                    </a:lnTo>
                    <a:lnTo>
                      <a:pt x="45" y="29"/>
                    </a:lnTo>
                    <a:lnTo>
                      <a:pt x="45" y="41"/>
                    </a:lnTo>
                    <a:lnTo>
                      <a:pt x="45" y="29"/>
                    </a:lnTo>
                    <a:lnTo>
                      <a:pt x="53" y="29"/>
                    </a:lnTo>
                    <a:lnTo>
                      <a:pt x="53" y="41"/>
                    </a:lnTo>
                    <a:lnTo>
                      <a:pt x="61" y="41"/>
                    </a:lnTo>
                    <a:lnTo>
                      <a:pt x="61" y="47"/>
                    </a:lnTo>
                    <a:lnTo>
                      <a:pt x="69" y="52"/>
                    </a:lnTo>
                    <a:lnTo>
                      <a:pt x="69" y="58"/>
                    </a:lnTo>
                    <a:lnTo>
                      <a:pt x="69" y="47"/>
                    </a:lnTo>
                    <a:lnTo>
                      <a:pt x="69" y="58"/>
                    </a:lnTo>
                    <a:lnTo>
                      <a:pt x="69" y="64"/>
                    </a:lnTo>
                    <a:lnTo>
                      <a:pt x="77" y="64"/>
                    </a:lnTo>
                    <a:lnTo>
                      <a:pt x="77" y="70"/>
                    </a:lnTo>
                    <a:lnTo>
                      <a:pt x="84" y="76"/>
                    </a:lnTo>
                    <a:lnTo>
                      <a:pt x="84" y="82"/>
                    </a:lnTo>
                    <a:lnTo>
                      <a:pt x="84" y="70"/>
                    </a:lnTo>
                    <a:lnTo>
                      <a:pt x="92" y="76"/>
                    </a:lnTo>
                    <a:lnTo>
                      <a:pt x="99" y="82"/>
                    </a:lnTo>
                    <a:lnTo>
                      <a:pt x="99" y="93"/>
                    </a:lnTo>
                    <a:lnTo>
                      <a:pt x="107" y="87"/>
                    </a:lnTo>
                    <a:lnTo>
                      <a:pt x="107" y="93"/>
                    </a:lnTo>
                    <a:lnTo>
                      <a:pt x="107" y="82"/>
                    </a:lnTo>
                    <a:lnTo>
                      <a:pt x="107" y="87"/>
                    </a:lnTo>
                    <a:lnTo>
                      <a:pt x="116" y="87"/>
                    </a:lnTo>
                    <a:lnTo>
                      <a:pt x="116" y="93"/>
                    </a:lnTo>
                    <a:lnTo>
                      <a:pt x="116" y="99"/>
                    </a:lnTo>
                    <a:lnTo>
                      <a:pt x="122" y="99"/>
                    </a:lnTo>
                    <a:lnTo>
                      <a:pt x="122" y="111"/>
                    </a:lnTo>
                    <a:lnTo>
                      <a:pt x="122" y="105"/>
                    </a:lnTo>
                    <a:lnTo>
                      <a:pt x="122" y="111"/>
                    </a:lnTo>
                    <a:lnTo>
                      <a:pt x="130" y="99"/>
                    </a:lnTo>
                    <a:lnTo>
                      <a:pt x="130" y="111"/>
                    </a:lnTo>
                    <a:lnTo>
                      <a:pt x="130" y="99"/>
                    </a:lnTo>
                    <a:lnTo>
                      <a:pt x="130" y="105"/>
                    </a:lnTo>
                    <a:lnTo>
                      <a:pt x="138" y="105"/>
                    </a:lnTo>
                    <a:lnTo>
                      <a:pt x="138" y="111"/>
                    </a:lnTo>
                    <a:lnTo>
                      <a:pt x="138" y="116"/>
                    </a:lnTo>
                    <a:lnTo>
                      <a:pt x="138" y="111"/>
                    </a:lnTo>
                    <a:lnTo>
                      <a:pt x="146" y="111"/>
                    </a:lnTo>
                    <a:lnTo>
                      <a:pt x="155" y="111"/>
                    </a:lnTo>
                    <a:lnTo>
                      <a:pt x="155" y="116"/>
                    </a:lnTo>
                    <a:lnTo>
                      <a:pt x="161" y="111"/>
                    </a:lnTo>
                    <a:lnTo>
                      <a:pt x="161" y="116"/>
                    </a:lnTo>
                    <a:lnTo>
                      <a:pt x="161" y="111"/>
                    </a:lnTo>
                    <a:lnTo>
                      <a:pt x="161" y="116"/>
                    </a:lnTo>
                    <a:lnTo>
                      <a:pt x="169" y="111"/>
                    </a:lnTo>
                    <a:lnTo>
                      <a:pt x="169" y="128"/>
                    </a:lnTo>
                    <a:lnTo>
                      <a:pt x="169" y="105"/>
                    </a:lnTo>
                    <a:lnTo>
                      <a:pt x="169" y="122"/>
                    </a:lnTo>
                    <a:lnTo>
                      <a:pt x="177" y="116"/>
                    </a:lnTo>
                    <a:lnTo>
                      <a:pt x="177" y="122"/>
                    </a:lnTo>
                    <a:lnTo>
                      <a:pt x="177" y="128"/>
                    </a:lnTo>
                    <a:lnTo>
                      <a:pt x="177" y="122"/>
                    </a:lnTo>
                    <a:lnTo>
                      <a:pt x="184" y="128"/>
                    </a:lnTo>
                    <a:lnTo>
                      <a:pt x="184" y="122"/>
                    </a:lnTo>
                    <a:lnTo>
                      <a:pt x="184" y="134"/>
                    </a:lnTo>
                    <a:lnTo>
                      <a:pt x="184" y="128"/>
                    </a:lnTo>
                    <a:lnTo>
                      <a:pt x="193" y="128"/>
                    </a:lnTo>
                    <a:lnTo>
                      <a:pt x="193" y="134"/>
                    </a:lnTo>
                    <a:lnTo>
                      <a:pt x="193" y="140"/>
                    </a:lnTo>
                    <a:lnTo>
                      <a:pt x="200" y="134"/>
                    </a:lnTo>
                    <a:lnTo>
                      <a:pt x="200" y="128"/>
                    </a:lnTo>
                    <a:lnTo>
                      <a:pt x="200" y="122"/>
                    </a:lnTo>
                    <a:lnTo>
                      <a:pt x="207" y="122"/>
                    </a:lnTo>
                    <a:lnTo>
                      <a:pt x="207" y="128"/>
                    </a:lnTo>
                    <a:lnTo>
                      <a:pt x="207" y="134"/>
                    </a:lnTo>
                    <a:lnTo>
                      <a:pt x="215" y="134"/>
                    </a:lnTo>
                    <a:lnTo>
                      <a:pt x="215" y="128"/>
                    </a:lnTo>
                    <a:lnTo>
                      <a:pt x="215" y="140"/>
                    </a:lnTo>
                    <a:lnTo>
                      <a:pt x="215" y="134"/>
                    </a:lnTo>
                    <a:lnTo>
                      <a:pt x="223" y="140"/>
                    </a:lnTo>
                    <a:lnTo>
                      <a:pt x="223" y="134"/>
                    </a:lnTo>
                    <a:lnTo>
                      <a:pt x="232" y="134"/>
                    </a:lnTo>
                    <a:lnTo>
                      <a:pt x="232" y="140"/>
                    </a:lnTo>
                    <a:lnTo>
                      <a:pt x="232" y="134"/>
                    </a:lnTo>
                    <a:lnTo>
                      <a:pt x="232" y="140"/>
                    </a:lnTo>
                    <a:lnTo>
                      <a:pt x="237" y="140"/>
                    </a:lnTo>
                    <a:lnTo>
                      <a:pt x="237" y="134"/>
                    </a:lnTo>
                    <a:lnTo>
                      <a:pt x="237" y="140"/>
                    </a:lnTo>
                    <a:lnTo>
                      <a:pt x="246" y="128"/>
                    </a:lnTo>
                    <a:lnTo>
                      <a:pt x="246" y="134"/>
                    </a:lnTo>
                    <a:lnTo>
                      <a:pt x="246" y="140"/>
                    </a:lnTo>
                    <a:lnTo>
                      <a:pt x="246" y="134"/>
                    </a:lnTo>
                    <a:lnTo>
                      <a:pt x="246" y="140"/>
                    </a:lnTo>
                    <a:lnTo>
                      <a:pt x="254" y="128"/>
                    </a:lnTo>
                    <a:lnTo>
                      <a:pt x="254" y="134"/>
                    </a:lnTo>
                    <a:lnTo>
                      <a:pt x="254" y="140"/>
                    </a:lnTo>
                    <a:lnTo>
                      <a:pt x="254" y="134"/>
                    </a:lnTo>
                    <a:lnTo>
                      <a:pt x="254" y="140"/>
                    </a:lnTo>
                    <a:lnTo>
                      <a:pt x="262" y="140"/>
                    </a:lnTo>
                    <a:lnTo>
                      <a:pt x="269" y="140"/>
                    </a:lnTo>
                    <a:lnTo>
                      <a:pt x="269" y="134"/>
                    </a:lnTo>
                    <a:lnTo>
                      <a:pt x="269" y="140"/>
                    </a:lnTo>
                    <a:lnTo>
                      <a:pt x="269" y="134"/>
                    </a:lnTo>
                    <a:lnTo>
                      <a:pt x="276" y="140"/>
                    </a:lnTo>
                    <a:lnTo>
                      <a:pt x="276" y="134"/>
                    </a:lnTo>
                    <a:lnTo>
                      <a:pt x="276" y="140"/>
                    </a:lnTo>
                    <a:lnTo>
                      <a:pt x="285" y="140"/>
                    </a:lnTo>
                    <a:lnTo>
                      <a:pt x="285" y="134"/>
                    </a:lnTo>
                    <a:lnTo>
                      <a:pt x="285" y="140"/>
                    </a:lnTo>
                    <a:lnTo>
                      <a:pt x="292" y="140"/>
                    </a:lnTo>
                    <a:lnTo>
                      <a:pt x="292" y="146"/>
                    </a:lnTo>
                    <a:lnTo>
                      <a:pt x="292" y="151"/>
                    </a:lnTo>
                    <a:lnTo>
                      <a:pt x="300" y="157"/>
                    </a:lnTo>
                    <a:lnTo>
                      <a:pt x="300" y="151"/>
                    </a:lnTo>
                    <a:lnTo>
                      <a:pt x="300" y="146"/>
                    </a:lnTo>
                    <a:lnTo>
                      <a:pt x="300" y="140"/>
                    </a:lnTo>
                    <a:lnTo>
                      <a:pt x="300" y="157"/>
                    </a:lnTo>
                    <a:lnTo>
                      <a:pt x="308" y="157"/>
                    </a:lnTo>
                    <a:lnTo>
                      <a:pt x="308" y="146"/>
                    </a:lnTo>
                    <a:lnTo>
                      <a:pt x="308" y="151"/>
                    </a:lnTo>
                    <a:lnTo>
                      <a:pt x="315" y="151"/>
                    </a:lnTo>
                    <a:lnTo>
                      <a:pt x="315" y="146"/>
                    </a:lnTo>
                    <a:lnTo>
                      <a:pt x="315" y="151"/>
                    </a:lnTo>
                    <a:lnTo>
                      <a:pt x="322" y="151"/>
                    </a:lnTo>
                    <a:lnTo>
                      <a:pt x="322" y="146"/>
                    </a:lnTo>
                    <a:lnTo>
                      <a:pt x="322" y="151"/>
                    </a:lnTo>
                    <a:lnTo>
                      <a:pt x="322" y="157"/>
                    </a:lnTo>
                    <a:lnTo>
                      <a:pt x="322" y="151"/>
                    </a:lnTo>
                    <a:lnTo>
                      <a:pt x="331" y="151"/>
                    </a:lnTo>
                    <a:lnTo>
                      <a:pt x="331" y="157"/>
                    </a:lnTo>
                    <a:lnTo>
                      <a:pt x="339" y="157"/>
                    </a:lnTo>
                    <a:lnTo>
                      <a:pt x="339" y="163"/>
                    </a:lnTo>
                    <a:lnTo>
                      <a:pt x="339" y="151"/>
                    </a:lnTo>
                    <a:lnTo>
                      <a:pt x="345" y="163"/>
                    </a:lnTo>
                    <a:lnTo>
                      <a:pt x="345" y="151"/>
                    </a:lnTo>
                    <a:lnTo>
                      <a:pt x="345" y="157"/>
                    </a:lnTo>
                    <a:lnTo>
                      <a:pt x="353" y="157"/>
                    </a:lnTo>
                    <a:lnTo>
                      <a:pt x="353" y="151"/>
                    </a:lnTo>
                    <a:lnTo>
                      <a:pt x="361" y="163"/>
                    </a:lnTo>
                    <a:lnTo>
                      <a:pt x="361" y="157"/>
                    </a:lnTo>
                    <a:lnTo>
                      <a:pt x="361" y="163"/>
                    </a:lnTo>
                    <a:lnTo>
                      <a:pt x="361" y="151"/>
                    </a:lnTo>
                    <a:lnTo>
                      <a:pt x="361" y="163"/>
                    </a:lnTo>
                    <a:lnTo>
                      <a:pt x="370" y="157"/>
                    </a:lnTo>
                    <a:lnTo>
                      <a:pt x="370" y="163"/>
                    </a:lnTo>
                    <a:lnTo>
                      <a:pt x="370" y="157"/>
                    </a:lnTo>
                    <a:lnTo>
                      <a:pt x="378" y="163"/>
                    </a:lnTo>
                    <a:lnTo>
                      <a:pt x="378" y="157"/>
                    </a:lnTo>
                    <a:lnTo>
                      <a:pt x="378" y="163"/>
                    </a:lnTo>
                    <a:lnTo>
                      <a:pt x="384" y="163"/>
                    </a:lnTo>
                    <a:lnTo>
                      <a:pt x="384" y="169"/>
                    </a:lnTo>
                    <a:lnTo>
                      <a:pt x="384" y="163"/>
                    </a:lnTo>
                    <a:lnTo>
                      <a:pt x="392" y="157"/>
                    </a:lnTo>
                    <a:lnTo>
                      <a:pt x="392" y="169"/>
                    </a:lnTo>
                    <a:lnTo>
                      <a:pt x="392" y="163"/>
                    </a:lnTo>
                    <a:lnTo>
                      <a:pt x="400" y="163"/>
                    </a:lnTo>
                    <a:lnTo>
                      <a:pt x="400" y="157"/>
                    </a:lnTo>
                    <a:lnTo>
                      <a:pt x="400" y="163"/>
                    </a:lnTo>
                    <a:lnTo>
                      <a:pt x="407" y="157"/>
                    </a:lnTo>
                    <a:lnTo>
                      <a:pt x="407" y="169"/>
                    </a:lnTo>
                    <a:lnTo>
                      <a:pt x="407" y="163"/>
                    </a:lnTo>
                    <a:lnTo>
                      <a:pt x="407" y="157"/>
                    </a:lnTo>
                    <a:lnTo>
                      <a:pt x="416" y="163"/>
                    </a:lnTo>
                    <a:lnTo>
                      <a:pt x="416" y="169"/>
                    </a:lnTo>
                    <a:lnTo>
                      <a:pt x="416" y="157"/>
                    </a:lnTo>
                    <a:lnTo>
                      <a:pt x="416" y="163"/>
                    </a:lnTo>
                    <a:lnTo>
                      <a:pt x="423" y="169"/>
                    </a:lnTo>
                    <a:lnTo>
                      <a:pt x="423" y="163"/>
                    </a:lnTo>
                    <a:lnTo>
                      <a:pt x="423" y="175"/>
                    </a:lnTo>
                    <a:lnTo>
                      <a:pt x="430" y="175"/>
                    </a:lnTo>
                    <a:lnTo>
                      <a:pt x="430" y="169"/>
                    </a:lnTo>
                    <a:lnTo>
                      <a:pt x="430" y="163"/>
                    </a:lnTo>
                    <a:lnTo>
                      <a:pt x="430" y="169"/>
                    </a:lnTo>
                    <a:lnTo>
                      <a:pt x="430" y="163"/>
                    </a:lnTo>
                    <a:lnTo>
                      <a:pt x="438" y="169"/>
                    </a:lnTo>
                    <a:lnTo>
                      <a:pt x="438" y="163"/>
                    </a:lnTo>
                    <a:lnTo>
                      <a:pt x="438" y="169"/>
                    </a:lnTo>
                    <a:lnTo>
                      <a:pt x="446" y="169"/>
                    </a:lnTo>
                    <a:lnTo>
                      <a:pt x="446" y="175"/>
                    </a:lnTo>
                    <a:lnTo>
                      <a:pt x="446" y="169"/>
                    </a:lnTo>
                    <a:lnTo>
                      <a:pt x="455" y="175"/>
                    </a:lnTo>
                    <a:lnTo>
                      <a:pt x="455" y="169"/>
                    </a:lnTo>
                    <a:lnTo>
                      <a:pt x="461" y="169"/>
                    </a:lnTo>
                    <a:lnTo>
                      <a:pt x="461" y="175"/>
                    </a:lnTo>
                    <a:lnTo>
                      <a:pt x="461" y="169"/>
                    </a:lnTo>
                    <a:lnTo>
                      <a:pt x="461" y="175"/>
                    </a:lnTo>
                    <a:lnTo>
                      <a:pt x="461" y="169"/>
                    </a:lnTo>
                    <a:lnTo>
                      <a:pt x="469" y="169"/>
                    </a:lnTo>
                    <a:lnTo>
                      <a:pt x="469" y="175"/>
                    </a:lnTo>
                    <a:lnTo>
                      <a:pt x="469" y="169"/>
                    </a:lnTo>
                    <a:lnTo>
                      <a:pt x="469" y="175"/>
                    </a:lnTo>
                    <a:lnTo>
                      <a:pt x="477" y="175"/>
                    </a:lnTo>
                    <a:lnTo>
                      <a:pt x="477" y="163"/>
                    </a:lnTo>
                    <a:lnTo>
                      <a:pt x="477" y="169"/>
                    </a:lnTo>
                    <a:lnTo>
                      <a:pt x="477" y="175"/>
                    </a:lnTo>
                    <a:lnTo>
                      <a:pt x="485" y="169"/>
                    </a:lnTo>
                    <a:lnTo>
                      <a:pt x="485" y="175"/>
                    </a:lnTo>
                    <a:lnTo>
                      <a:pt x="485" y="181"/>
                    </a:lnTo>
                    <a:lnTo>
                      <a:pt x="485" y="175"/>
                    </a:lnTo>
                    <a:lnTo>
                      <a:pt x="485" y="169"/>
                    </a:lnTo>
                    <a:lnTo>
                      <a:pt x="493" y="175"/>
                    </a:lnTo>
                    <a:lnTo>
                      <a:pt x="493" y="181"/>
                    </a:lnTo>
                    <a:lnTo>
                      <a:pt x="493" y="169"/>
                    </a:lnTo>
                    <a:lnTo>
                      <a:pt x="493" y="175"/>
                    </a:lnTo>
                    <a:lnTo>
                      <a:pt x="493" y="163"/>
                    </a:lnTo>
                    <a:lnTo>
                      <a:pt x="500" y="169"/>
                    </a:lnTo>
                    <a:lnTo>
                      <a:pt x="500" y="163"/>
                    </a:lnTo>
                    <a:lnTo>
                      <a:pt x="500" y="169"/>
                    </a:lnTo>
                    <a:lnTo>
                      <a:pt x="508" y="181"/>
                    </a:lnTo>
                    <a:lnTo>
                      <a:pt x="508" y="169"/>
                    </a:lnTo>
                    <a:lnTo>
                      <a:pt x="508" y="186"/>
                    </a:lnTo>
                    <a:lnTo>
                      <a:pt x="508" y="175"/>
                    </a:lnTo>
                    <a:lnTo>
                      <a:pt x="515" y="175"/>
                    </a:lnTo>
                    <a:lnTo>
                      <a:pt x="515" y="181"/>
                    </a:lnTo>
                    <a:lnTo>
                      <a:pt x="515" y="175"/>
                    </a:lnTo>
                    <a:lnTo>
                      <a:pt x="523" y="169"/>
                    </a:lnTo>
                    <a:lnTo>
                      <a:pt x="523" y="175"/>
                    </a:lnTo>
                    <a:lnTo>
                      <a:pt x="523" y="169"/>
                    </a:lnTo>
                    <a:lnTo>
                      <a:pt x="523" y="175"/>
                    </a:lnTo>
                    <a:lnTo>
                      <a:pt x="523" y="186"/>
                    </a:lnTo>
                    <a:lnTo>
                      <a:pt x="532" y="175"/>
                    </a:lnTo>
                    <a:lnTo>
                      <a:pt x="532" y="181"/>
                    </a:lnTo>
                    <a:lnTo>
                      <a:pt x="532" y="169"/>
                    </a:lnTo>
                    <a:lnTo>
                      <a:pt x="532" y="181"/>
                    </a:lnTo>
                    <a:lnTo>
                      <a:pt x="539" y="163"/>
                    </a:lnTo>
                    <a:lnTo>
                      <a:pt x="539" y="175"/>
                    </a:lnTo>
                    <a:lnTo>
                      <a:pt x="539" y="169"/>
                    </a:lnTo>
                    <a:lnTo>
                      <a:pt x="539" y="181"/>
                    </a:lnTo>
                    <a:lnTo>
                      <a:pt x="546" y="175"/>
                    </a:lnTo>
                    <a:lnTo>
                      <a:pt x="546" y="169"/>
                    </a:lnTo>
                    <a:lnTo>
                      <a:pt x="546" y="175"/>
                    </a:lnTo>
                    <a:lnTo>
                      <a:pt x="554" y="169"/>
                    </a:lnTo>
                    <a:lnTo>
                      <a:pt x="554" y="175"/>
                    </a:lnTo>
                    <a:lnTo>
                      <a:pt x="554" y="181"/>
                    </a:lnTo>
                    <a:lnTo>
                      <a:pt x="554" y="169"/>
                    </a:lnTo>
                    <a:lnTo>
                      <a:pt x="562" y="175"/>
                    </a:lnTo>
                    <a:lnTo>
                      <a:pt x="562" y="169"/>
                    </a:lnTo>
                    <a:lnTo>
                      <a:pt x="562" y="186"/>
                    </a:lnTo>
                    <a:lnTo>
                      <a:pt x="562" y="181"/>
                    </a:lnTo>
                    <a:lnTo>
                      <a:pt x="562" y="175"/>
                    </a:lnTo>
                    <a:lnTo>
                      <a:pt x="570" y="169"/>
                    </a:lnTo>
                    <a:lnTo>
                      <a:pt x="576" y="175"/>
                    </a:lnTo>
                    <a:lnTo>
                      <a:pt x="576" y="169"/>
                    </a:lnTo>
                    <a:lnTo>
                      <a:pt x="576" y="181"/>
                    </a:lnTo>
                    <a:lnTo>
                      <a:pt x="576" y="175"/>
                    </a:lnTo>
                    <a:lnTo>
                      <a:pt x="585" y="175"/>
                    </a:lnTo>
                    <a:lnTo>
                      <a:pt x="585" y="181"/>
                    </a:lnTo>
                    <a:lnTo>
                      <a:pt x="585" y="175"/>
                    </a:lnTo>
                    <a:lnTo>
                      <a:pt x="593" y="181"/>
                    </a:lnTo>
                    <a:lnTo>
                      <a:pt x="593" y="175"/>
                    </a:lnTo>
                    <a:lnTo>
                      <a:pt x="601" y="186"/>
                    </a:lnTo>
                    <a:lnTo>
                      <a:pt x="601" y="181"/>
                    </a:lnTo>
                    <a:lnTo>
                      <a:pt x="608" y="175"/>
                    </a:lnTo>
                    <a:lnTo>
                      <a:pt x="608" y="181"/>
                    </a:lnTo>
                    <a:lnTo>
                      <a:pt x="608" y="175"/>
                    </a:lnTo>
                    <a:lnTo>
                      <a:pt x="615" y="181"/>
                    </a:lnTo>
                    <a:lnTo>
                      <a:pt x="615" y="169"/>
                    </a:lnTo>
                    <a:lnTo>
                      <a:pt x="615" y="186"/>
                    </a:lnTo>
                    <a:lnTo>
                      <a:pt x="624" y="181"/>
                    </a:lnTo>
                    <a:lnTo>
                      <a:pt x="631" y="181"/>
                    </a:lnTo>
                    <a:lnTo>
                      <a:pt x="631" y="175"/>
                    </a:lnTo>
                    <a:lnTo>
                      <a:pt x="639" y="175"/>
                    </a:lnTo>
                    <a:lnTo>
                      <a:pt x="639" y="181"/>
                    </a:lnTo>
                    <a:lnTo>
                      <a:pt x="639"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24" name="Group 27"/>
            <p:cNvGrpSpPr>
              <a:grpSpLocks/>
            </p:cNvGrpSpPr>
            <p:nvPr/>
          </p:nvGrpSpPr>
          <p:grpSpPr bwMode="auto">
            <a:xfrm>
              <a:off x="709" y="2355"/>
              <a:ext cx="384" cy="315"/>
              <a:chOff x="1920" y="3103"/>
              <a:chExt cx="515" cy="280"/>
            </a:xfrm>
          </p:grpSpPr>
          <p:sp>
            <p:nvSpPr>
              <p:cNvPr id="33912" name="Freeform 28"/>
              <p:cNvSpPr>
                <a:spLocks/>
              </p:cNvSpPr>
              <p:nvPr/>
            </p:nvSpPr>
            <p:spPr bwMode="auto">
              <a:xfrm>
                <a:off x="1920" y="3360"/>
                <a:ext cx="128" cy="23"/>
              </a:xfrm>
              <a:custGeom>
                <a:avLst/>
                <a:gdLst>
                  <a:gd name="T0" fmla="*/ 0 w 128"/>
                  <a:gd name="T1" fmla="*/ 7 h 23"/>
                  <a:gd name="T2" fmla="*/ 5 w 128"/>
                  <a:gd name="T3" fmla="*/ 4 h 23"/>
                  <a:gd name="T4" fmla="*/ 5 w 128"/>
                  <a:gd name="T5" fmla="*/ 11 h 23"/>
                  <a:gd name="T6" fmla="*/ 10 w 128"/>
                  <a:gd name="T7" fmla="*/ 11 h 23"/>
                  <a:gd name="T8" fmla="*/ 10 w 128"/>
                  <a:gd name="T9" fmla="*/ 7 h 23"/>
                  <a:gd name="T10" fmla="*/ 14 w 128"/>
                  <a:gd name="T11" fmla="*/ 15 h 23"/>
                  <a:gd name="T12" fmla="*/ 14 w 128"/>
                  <a:gd name="T13" fmla="*/ 11 h 23"/>
                  <a:gd name="T14" fmla="*/ 19 w 128"/>
                  <a:gd name="T15" fmla="*/ 11 h 23"/>
                  <a:gd name="T16" fmla="*/ 24 w 128"/>
                  <a:gd name="T17" fmla="*/ 7 h 23"/>
                  <a:gd name="T18" fmla="*/ 24 w 128"/>
                  <a:gd name="T19" fmla="*/ 15 h 23"/>
                  <a:gd name="T20" fmla="*/ 29 w 128"/>
                  <a:gd name="T21" fmla="*/ 4 h 23"/>
                  <a:gd name="T22" fmla="*/ 29 w 128"/>
                  <a:gd name="T23" fmla="*/ 11 h 23"/>
                  <a:gd name="T24" fmla="*/ 33 w 128"/>
                  <a:gd name="T25" fmla="*/ 11 h 23"/>
                  <a:gd name="T26" fmla="*/ 33 w 128"/>
                  <a:gd name="T27" fmla="*/ 11 h 23"/>
                  <a:gd name="T28" fmla="*/ 38 w 128"/>
                  <a:gd name="T29" fmla="*/ 19 h 23"/>
                  <a:gd name="T30" fmla="*/ 43 w 128"/>
                  <a:gd name="T31" fmla="*/ 15 h 23"/>
                  <a:gd name="T32" fmla="*/ 43 w 128"/>
                  <a:gd name="T33" fmla="*/ 15 h 23"/>
                  <a:gd name="T34" fmla="*/ 48 w 128"/>
                  <a:gd name="T35" fmla="*/ 11 h 23"/>
                  <a:gd name="T36" fmla="*/ 48 w 128"/>
                  <a:gd name="T37" fmla="*/ 15 h 23"/>
                  <a:gd name="T38" fmla="*/ 52 w 128"/>
                  <a:gd name="T39" fmla="*/ 11 h 23"/>
                  <a:gd name="T40" fmla="*/ 57 w 128"/>
                  <a:gd name="T41" fmla="*/ 15 h 23"/>
                  <a:gd name="T42" fmla="*/ 57 w 128"/>
                  <a:gd name="T43" fmla="*/ 15 h 23"/>
                  <a:gd name="T44" fmla="*/ 62 w 128"/>
                  <a:gd name="T45" fmla="*/ 11 h 23"/>
                  <a:gd name="T46" fmla="*/ 62 w 128"/>
                  <a:gd name="T47" fmla="*/ 11 h 23"/>
                  <a:gd name="T48" fmla="*/ 66 w 128"/>
                  <a:gd name="T49" fmla="*/ 11 h 23"/>
                  <a:gd name="T50" fmla="*/ 66 w 128"/>
                  <a:gd name="T51" fmla="*/ 15 h 23"/>
                  <a:gd name="T52" fmla="*/ 71 w 128"/>
                  <a:gd name="T53" fmla="*/ 15 h 23"/>
                  <a:gd name="T54" fmla="*/ 76 w 128"/>
                  <a:gd name="T55" fmla="*/ 15 h 23"/>
                  <a:gd name="T56" fmla="*/ 76 w 128"/>
                  <a:gd name="T57" fmla="*/ 15 h 23"/>
                  <a:gd name="T58" fmla="*/ 81 w 128"/>
                  <a:gd name="T59" fmla="*/ 15 h 23"/>
                  <a:gd name="T60" fmla="*/ 81 w 128"/>
                  <a:gd name="T61" fmla="*/ 19 h 23"/>
                  <a:gd name="T62" fmla="*/ 85 w 128"/>
                  <a:gd name="T63" fmla="*/ 15 h 23"/>
                  <a:gd name="T64" fmla="*/ 85 w 128"/>
                  <a:gd name="T65" fmla="*/ 11 h 23"/>
                  <a:gd name="T66" fmla="*/ 90 w 128"/>
                  <a:gd name="T67" fmla="*/ 11 h 23"/>
                  <a:gd name="T68" fmla="*/ 95 w 128"/>
                  <a:gd name="T69" fmla="*/ 19 h 23"/>
                  <a:gd name="T70" fmla="*/ 95 w 128"/>
                  <a:gd name="T71" fmla="*/ 19 h 23"/>
                  <a:gd name="T72" fmla="*/ 100 w 128"/>
                  <a:gd name="T73" fmla="*/ 15 h 23"/>
                  <a:gd name="T74" fmla="*/ 100 w 128"/>
                  <a:gd name="T75" fmla="*/ 15 h 23"/>
                  <a:gd name="T76" fmla="*/ 104 w 128"/>
                  <a:gd name="T77" fmla="*/ 15 h 23"/>
                  <a:gd name="T78" fmla="*/ 104 w 128"/>
                  <a:gd name="T79" fmla="*/ 15 h 23"/>
                  <a:gd name="T80" fmla="*/ 109 w 128"/>
                  <a:gd name="T81" fmla="*/ 11 h 23"/>
                  <a:gd name="T82" fmla="*/ 114 w 128"/>
                  <a:gd name="T83" fmla="*/ 15 h 23"/>
                  <a:gd name="T84" fmla="*/ 114 w 128"/>
                  <a:gd name="T85" fmla="*/ 19 h 23"/>
                  <a:gd name="T86" fmla="*/ 119 w 128"/>
                  <a:gd name="T87" fmla="*/ 11 h 23"/>
                  <a:gd name="T88" fmla="*/ 123 w 128"/>
                  <a:gd name="T89" fmla="*/ 7 h 23"/>
                  <a:gd name="T90" fmla="*/ 123 w 128"/>
                  <a:gd name="T91" fmla="*/ 11 h 23"/>
                  <a:gd name="T92" fmla="*/ 128 w 128"/>
                  <a:gd name="T93" fmla="*/ 11 h 23"/>
                  <a:gd name="T94" fmla="*/ 128 w 128"/>
                  <a:gd name="T95" fmla="*/ 0 h 2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8" h="23">
                    <a:moveTo>
                      <a:pt x="0" y="4"/>
                    </a:moveTo>
                    <a:lnTo>
                      <a:pt x="0" y="4"/>
                    </a:lnTo>
                    <a:lnTo>
                      <a:pt x="0" y="7"/>
                    </a:lnTo>
                    <a:lnTo>
                      <a:pt x="0" y="11"/>
                    </a:lnTo>
                    <a:lnTo>
                      <a:pt x="5" y="4"/>
                    </a:lnTo>
                    <a:lnTo>
                      <a:pt x="5" y="11"/>
                    </a:lnTo>
                    <a:lnTo>
                      <a:pt x="5" y="7"/>
                    </a:lnTo>
                    <a:lnTo>
                      <a:pt x="5" y="11"/>
                    </a:lnTo>
                    <a:lnTo>
                      <a:pt x="5" y="7"/>
                    </a:lnTo>
                    <a:lnTo>
                      <a:pt x="10" y="7"/>
                    </a:lnTo>
                    <a:lnTo>
                      <a:pt x="10" y="11"/>
                    </a:lnTo>
                    <a:lnTo>
                      <a:pt x="10" y="7"/>
                    </a:lnTo>
                    <a:lnTo>
                      <a:pt x="10" y="19"/>
                    </a:lnTo>
                    <a:lnTo>
                      <a:pt x="10" y="7"/>
                    </a:lnTo>
                    <a:lnTo>
                      <a:pt x="14" y="11"/>
                    </a:lnTo>
                    <a:lnTo>
                      <a:pt x="14" y="7"/>
                    </a:lnTo>
                    <a:lnTo>
                      <a:pt x="14" y="15"/>
                    </a:lnTo>
                    <a:lnTo>
                      <a:pt x="14" y="11"/>
                    </a:lnTo>
                    <a:lnTo>
                      <a:pt x="19" y="19"/>
                    </a:lnTo>
                    <a:lnTo>
                      <a:pt x="19" y="11"/>
                    </a:lnTo>
                    <a:lnTo>
                      <a:pt x="24" y="7"/>
                    </a:lnTo>
                    <a:lnTo>
                      <a:pt x="24" y="11"/>
                    </a:lnTo>
                    <a:lnTo>
                      <a:pt x="24" y="15"/>
                    </a:lnTo>
                    <a:lnTo>
                      <a:pt x="24" y="19"/>
                    </a:lnTo>
                    <a:lnTo>
                      <a:pt x="29" y="7"/>
                    </a:lnTo>
                    <a:lnTo>
                      <a:pt x="29" y="4"/>
                    </a:lnTo>
                    <a:lnTo>
                      <a:pt x="29" y="11"/>
                    </a:lnTo>
                    <a:lnTo>
                      <a:pt x="29" y="15"/>
                    </a:lnTo>
                    <a:lnTo>
                      <a:pt x="29" y="11"/>
                    </a:lnTo>
                    <a:lnTo>
                      <a:pt x="33" y="15"/>
                    </a:lnTo>
                    <a:lnTo>
                      <a:pt x="33" y="11"/>
                    </a:lnTo>
                    <a:lnTo>
                      <a:pt x="33" y="15"/>
                    </a:lnTo>
                    <a:lnTo>
                      <a:pt x="33" y="11"/>
                    </a:lnTo>
                    <a:lnTo>
                      <a:pt x="38" y="15"/>
                    </a:lnTo>
                    <a:lnTo>
                      <a:pt x="38" y="4"/>
                    </a:lnTo>
                    <a:lnTo>
                      <a:pt x="38" y="19"/>
                    </a:lnTo>
                    <a:lnTo>
                      <a:pt x="38" y="11"/>
                    </a:lnTo>
                    <a:lnTo>
                      <a:pt x="38" y="19"/>
                    </a:lnTo>
                    <a:lnTo>
                      <a:pt x="43" y="15"/>
                    </a:lnTo>
                    <a:lnTo>
                      <a:pt x="43" y="11"/>
                    </a:lnTo>
                    <a:lnTo>
                      <a:pt x="43" y="15"/>
                    </a:lnTo>
                    <a:lnTo>
                      <a:pt x="48" y="15"/>
                    </a:lnTo>
                    <a:lnTo>
                      <a:pt x="48" y="11"/>
                    </a:lnTo>
                    <a:lnTo>
                      <a:pt x="48" y="15"/>
                    </a:lnTo>
                    <a:lnTo>
                      <a:pt x="48" y="19"/>
                    </a:lnTo>
                    <a:lnTo>
                      <a:pt x="48" y="15"/>
                    </a:lnTo>
                    <a:lnTo>
                      <a:pt x="52" y="15"/>
                    </a:lnTo>
                    <a:lnTo>
                      <a:pt x="52" y="11"/>
                    </a:lnTo>
                    <a:lnTo>
                      <a:pt x="52" y="19"/>
                    </a:lnTo>
                    <a:lnTo>
                      <a:pt x="52" y="15"/>
                    </a:lnTo>
                    <a:lnTo>
                      <a:pt x="57" y="15"/>
                    </a:lnTo>
                    <a:lnTo>
                      <a:pt x="57" y="11"/>
                    </a:lnTo>
                    <a:lnTo>
                      <a:pt x="57" y="15"/>
                    </a:lnTo>
                    <a:lnTo>
                      <a:pt x="57" y="19"/>
                    </a:lnTo>
                    <a:lnTo>
                      <a:pt x="57" y="15"/>
                    </a:lnTo>
                    <a:lnTo>
                      <a:pt x="62" y="11"/>
                    </a:lnTo>
                    <a:lnTo>
                      <a:pt x="62" y="15"/>
                    </a:lnTo>
                    <a:lnTo>
                      <a:pt x="62" y="19"/>
                    </a:lnTo>
                    <a:lnTo>
                      <a:pt x="62" y="11"/>
                    </a:lnTo>
                    <a:lnTo>
                      <a:pt x="66" y="15"/>
                    </a:lnTo>
                    <a:lnTo>
                      <a:pt x="66" y="11"/>
                    </a:lnTo>
                    <a:lnTo>
                      <a:pt x="66" y="15"/>
                    </a:lnTo>
                    <a:lnTo>
                      <a:pt x="66" y="19"/>
                    </a:lnTo>
                    <a:lnTo>
                      <a:pt x="66" y="15"/>
                    </a:lnTo>
                    <a:lnTo>
                      <a:pt x="71" y="15"/>
                    </a:lnTo>
                    <a:lnTo>
                      <a:pt x="71" y="19"/>
                    </a:lnTo>
                    <a:lnTo>
                      <a:pt x="71" y="15"/>
                    </a:lnTo>
                    <a:lnTo>
                      <a:pt x="71" y="11"/>
                    </a:lnTo>
                    <a:lnTo>
                      <a:pt x="71" y="19"/>
                    </a:lnTo>
                    <a:lnTo>
                      <a:pt x="76" y="15"/>
                    </a:lnTo>
                    <a:lnTo>
                      <a:pt x="76" y="11"/>
                    </a:lnTo>
                    <a:lnTo>
                      <a:pt x="76" y="15"/>
                    </a:lnTo>
                    <a:lnTo>
                      <a:pt x="76" y="11"/>
                    </a:lnTo>
                    <a:lnTo>
                      <a:pt x="76" y="15"/>
                    </a:lnTo>
                    <a:lnTo>
                      <a:pt x="81" y="15"/>
                    </a:lnTo>
                    <a:lnTo>
                      <a:pt x="81" y="19"/>
                    </a:lnTo>
                    <a:lnTo>
                      <a:pt x="81" y="11"/>
                    </a:lnTo>
                    <a:lnTo>
                      <a:pt x="81" y="19"/>
                    </a:lnTo>
                    <a:lnTo>
                      <a:pt x="81" y="15"/>
                    </a:lnTo>
                    <a:lnTo>
                      <a:pt x="85" y="19"/>
                    </a:lnTo>
                    <a:lnTo>
                      <a:pt x="85" y="15"/>
                    </a:lnTo>
                    <a:lnTo>
                      <a:pt x="85" y="11"/>
                    </a:lnTo>
                    <a:lnTo>
                      <a:pt x="85" y="15"/>
                    </a:lnTo>
                    <a:lnTo>
                      <a:pt x="85" y="11"/>
                    </a:lnTo>
                    <a:lnTo>
                      <a:pt x="90" y="15"/>
                    </a:lnTo>
                    <a:lnTo>
                      <a:pt x="90" y="11"/>
                    </a:lnTo>
                    <a:lnTo>
                      <a:pt x="90" y="15"/>
                    </a:lnTo>
                    <a:lnTo>
                      <a:pt x="90" y="11"/>
                    </a:lnTo>
                    <a:lnTo>
                      <a:pt x="95" y="19"/>
                    </a:lnTo>
                    <a:lnTo>
                      <a:pt x="95" y="15"/>
                    </a:lnTo>
                    <a:lnTo>
                      <a:pt x="95" y="19"/>
                    </a:lnTo>
                    <a:lnTo>
                      <a:pt x="95" y="23"/>
                    </a:lnTo>
                    <a:lnTo>
                      <a:pt x="95" y="15"/>
                    </a:lnTo>
                    <a:lnTo>
                      <a:pt x="100" y="15"/>
                    </a:lnTo>
                    <a:lnTo>
                      <a:pt x="100" y="11"/>
                    </a:lnTo>
                    <a:lnTo>
                      <a:pt x="104" y="23"/>
                    </a:lnTo>
                    <a:lnTo>
                      <a:pt x="104" y="15"/>
                    </a:lnTo>
                    <a:lnTo>
                      <a:pt x="109" y="15"/>
                    </a:lnTo>
                    <a:lnTo>
                      <a:pt x="109" y="11"/>
                    </a:lnTo>
                    <a:lnTo>
                      <a:pt x="109" y="15"/>
                    </a:lnTo>
                    <a:lnTo>
                      <a:pt x="114" y="11"/>
                    </a:lnTo>
                    <a:lnTo>
                      <a:pt x="114" y="15"/>
                    </a:lnTo>
                    <a:lnTo>
                      <a:pt x="114" y="19"/>
                    </a:lnTo>
                    <a:lnTo>
                      <a:pt x="119" y="11"/>
                    </a:lnTo>
                    <a:lnTo>
                      <a:pt x="119" y="15"/>
                    </a:lnTo>
                    <a:lnTo>
                      <a:pt x="119" y="11"/>
                    </a:lnTo>
                    <a:lnTo>
                      <a:pt x="119" y="15"/>
                    </a:lnTo>
                    <a:lnTo>
                      <a:pt x="119" y="11"/>
                    </a:lnTo>
                    <a:lnTo>
                      <a:pt x="123" y="7"/>
                    </a:lnTo>
                    <a:lnTo>
                      <a:pt x="123" y="15"/>
                    </a:lnTo>
                    <a:lnTo>
                      <a:pt x="123" y="7"/>
                    </a:lnTo>
                    <a:lnTo>
                      <a:pt x="123" y="11"/>
                    </a:lnTo>
                    <a:lnTo>
                      <a:pt x="128" y="11"/>
                    </a:lnTo>
                    <a:lnTo>
                      <a:pt x="128" y="4"/>
                    </a:lnTo>
                    <a:lnTo>
                      <a:pt x="128" y="0"/>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3" name="Freeform 29"/>
              <p:cNvSpPr>
                <a:spLocks/>
              </p:cNvSpPr>
              <p:nvPr/>
            </p:nvSpPr>
            <p:spPr bwMode="auto">
              <a:xfrm>
                <a:off x="2049" y="3103"/>
                <a:ext cx="203" cy="261"/>
              </a:xfrm>
              <a:custGeom>
                <a:avLst/>
                <a:gdLst>
                  <a:gd name="T0" fmla="*/ 0 w 203"/>
                  <a:gd name="T1" fmla="*/ 121 h 261"/>
                  <a:gd name="T2" fmla="*/ 5 w 203"/>
                  <a:gd name="T3" fmla="*/ 23 h 261"/>
                  <a:gd name="T4" fmla="*/ 9 w 203"/>
                  <a:gd name="T5" fmla="*/ 0 h 261"/>
                  <a:gd name="T6" fmla="*/ 14 w 203"/>
                  <a:gd name="T7" fmla="*/ 12 h 261"/>
                  <a:gd name="T8" fmla="*/ 19 w 203"/>
                  <a:gd name="T9" fmla="*/ 19 h 261"/>
                  <a:gd name="T10" fmla="*/ 19 w 203"/>
                  <a:gd name="T11" fmla="*/ 35 h 261"/>
                  <a:gd name="T12" fmla="*/ 24 w 203"/>
                  <a:gd name="T13" fmla="*/ 39 h 261"/>
                  <a:gd name="T14" fmla="*/ 28 w 203"/>
                  <a:gd name="T15" fmla="*/ 55 h 261"/>
                  <a:gd name="T16" fmla="*/ 33 w 203"/>
                  <a:gd name="T17" fmla="*/ 58 h 261"/>
                  <a:gd name="T18" fmla="*/ 33 w 203"/>
                  <a:gd name="T19" fmla="*/ 66 h 261"/>
                  <a:gd name="T20" fmla="*/ 38 w 203"/>
                  <a:gd name="T21" fmla="*/ 82 h 261"/>
                  <a:gd name="T22" fmla="*/ 43 w 203"/>
                  <a:gd name="T23" fmla="*/ 90 h 261"/>
                  <a:gd name="T24" fmla="*/ 47 w 203"/>
                  <a:gd name="T25" fmla="*/ 93 h 261"/>
                  <a:gd name="T26" fmla="*/ 47 w 203"/>
                  <a:gd name="T27" fmla="*/ 101 h 261"/>
                  <a:gd name="T28" fmla="*/ 52 w 203"/>
                  <a:gd name="T29" fmla="*/ 105 h 261"/>
                  <a:gd name="T30" fmla="*/ 57 w 203"/>
                  <a:gd name="T31" fmla="*/ 117 h 261"/>
                  <a:gd name="T32" fmla="*/ 61 w 203"/>
                  <a:gd name="T33" fmla="*/ 121 h 261"/>
                  <a:gd name="T34" fmla="*/ 61 w 203"/>
                  <a:gd name="T35" fmla="*/ 121 h 261"/>
                  <a:gd name="T36" fmla="*/ 66 w 203"/>
                  <a:gd name="T37" fmla="*/ 129 h 261"/>
                  <a:gd name="T38" fmla="*/ 71 w 203"/>
                  <a:gd name="T39" fmla="*/ 132 h 261"/>
                  <a:gd name="T40" fmla="*/ 76 w 203"/>
                  <a:gd name="T41" fmla="*/ 136 h 261"/>
                  <a:gd name="T42" fmla="*/ 76 w 203"/>
                  <a:gd name="T43" fmla="*/ 140 h 261"/>
                  <a:gd name="T44" fmla="*/ 80 w 203"/>
                  <a:gd name="T45" fmla="*/ 140 h 261"/>
                  <a:gd name="T46" fmla="*/ 85 w 203"/>
                  <a:gd name="T47" fmla="*/ 148 h 261"/>
                  <a:gd name="T48" fmla="*/ 90 w 203"/>
                  <a:gd name="T49" fmla="*/ 156 h 261"/>
                  <a:gd name="T50" fmla="*/ 95 w 203"/>
                  <a:gd name="T51" fmla="*/ 152 h 261"/>
                  <a:gd name="T52" fmla="*/ 95 w 203"/>
                  <a:gd name="T53" fmla="*/ 156 h 261"/>
                  <a:gd name="T54" fmla="*/ 99 w 203"/>
                  <a:gd name="T55" fmla="*/ 156 h 261"/>
                  <a:gd name="T56" fmla="*/ 104 w 203"/>
                  <a:gd name="T57" fmla="*/ 160 h 261"/>
                  <a:gd name="T58" fmla="*/ 109 w 203"/>
                  <a:gd name="T59" fmla="*/ 160 h 261"/>
                  <a:gd name="T60" fmla="*/ 109 w 203"/>
                  <a:gd name="T61" fmla="*/ 164 h 261"/>
                  <a:gd name="T62" fmla="*/ 113 w 203"/>
                  <a:gd name="T63" fmla="*/ 160 h 261"/>
                  <a:gd name="T64" fmla="*/ 118 w 203"/>
                  <a:gd name="T65" fmla="*/ 171 h 261"/>
                  <a:gd name="T66" fmla="*/ 123 w 203"/>
                  <a:gd name="T67" fmla="*/ 164 h 261"/>
                  <a:gd name="T68" fmla="*/ 123 w 203"/>
                  <a:gd name="T69" fmla="*/ 168 h 261"/>
                  <a:gd name="T70" fmla="*/ 128 w 203"/>
                  <a:gd name="T71" fmla="*/ 171 h 261"/>
                  <a:gd name="T72" fmla="*/ 132 w 203"/>
                  <a:gd name="T73" fmla="*/ 168 h 261"/>
                  <a:gd name="T74" fmla="*/ 137 w 203"/>
                  <a:gd name="T75" fmla="*/ 175 h 261"/>
                  <a:gd name="T76" fmla="*/ 137 w 203"/>
                  <a:gd name="T77" fmla="*/ 171 h 261"/>
                  <a:gd name="T78" fmla="*/ 142 w 203"/>
                  <a:gd name="T79" fmla="*/ 179 h 261"/>
                  <a:gd name="T80" fmla="*/ 147 w 203"/>
                  <a:gd name="T81" fmla="*/ 179 h 261"/>
                  <a:gd name="T82" fmla="*/ 151 w 203"/>
                  <a:gd name="T83" fmla="*/ 175 h 261"/>
                  <a:gd name="T84" fmla="*/ 156 w 203"/>
                  <a:gd name="T85" fmla="*/ 179 h 261"/>
                  <a:gd name="T86" fmla="*/ 156 w 203"/>
                  <a:gd name="T87" fmla="*/ 179 h 261"/>
                  <a:gd name="T88" fmla="*/ 161 w 203"/>
                  <a:gd name="T89" fmla="*/ 179 h 261"/>
                  <a:gd name="T90" fmla="*/ 165 w 203"/>
                  <a:gd name="T91" fmla="*/ 191 h 261"/>
                  <a:gd name="T92" fmla="*/ 170 w 203"/>
                  <a:gd name="T93" fmla="*/ 183 h 261"/>
                  <a:gd name="T94" fmla="*/ 170 w 203"/>
                  <a:gd name="T95" fmla="*/ 191 h 261"/>
                  <a:gd name="T96" fmla="*/ 175 w 203"/>
                  <a:gd name="T97" fmla="*/ 187 h 261"/>
                  <a:gd name="T98" fmla="*/ 180 w 203"/>
                  <a:gd name="T99" fmla="*/ 191 h 261"/>
                  <a:gd name="T100" fmla="*/ 184 w 203"/>
                  <a:gd name="T101" fmla="*/ 187 h 261"/>
                  <a:gd name="T102" fmla="*/ 184 w 203"/>
                  <a:gd name="T103" fmla="*/ 187 h 261"/>
                  <a:gd name="T104" fmla="*/ 189 w 203"/>
                  <a:gd name="T105" fmla="*/ 187 h 261"/>
                  <a:gd name="T106" fmla="*/ 194 w 203"/>
                  <a:gd name="T107" fmla="*/ 187 h 261"/>
                  <a:gd name="T108" fmla="*/ 199 w 203"/>
                  <a:gd name="T109" fmla="*/ 187 h 261"/>
                  <a:gd name="T110" fmla="*/ 199 w 203"/>
                  <a:gd name="T111" fmla="*/ 187 h 2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3" h="261">
                    <a:moveTo>
                      <a:pt x="0" y="261"/>
                    </a:moveTo>
                    <a:lnTo>
                      <a:pt x="0" y="210"/>
                    </a:lnTo>
                    <a:lnTo>
                      <a:pt x="0" y="168"/>
                    </a:lnTo>
                    <a:lnTo>
                      <a:pt x="0" y="121"/>
                    </a:lnTo>
                    <a:lnTo>
                      <a:pt x="5" y="90"/>
                    </a:lnTo>
                    <a:lnTo>
                      <a:pt x="5" y="58"/>
                    </a:lnTo>
                    <a:lnTo>
                      <a:pt x="5" y="43"/>
                    </a:lnTo>
                    <a:lnTo>
                      <a:pt x="5" y="23"/>
                    </a:lnTo>
                    <a:lnTo>
                      <a:pt x="5" y="16"/>
                    </a:lnTo>
                    <a:lnTo>
                      <a:pt x="9" y="16"/>
                    </a:lnTo>
                    <a:lnTo>
                      <a:pt x="9" y="8"/>
                    </a:lnTo>
                    <a:lnTo>
                      <a:pt x="9" y="0"/>
                    </a:lnTo>
                    <a:lnTo>
                      <a:pt x="9" y="12"/>
                    </a:lnTo>
                    <a:lnTo>
                      <a:pt x="14" y="12"/>
                    </a:lnTo>
                    <a:lnTo>
                      <a:pt x="14" y="16"/>
                    </a:lnTo>
                    <a:lnTo>
                      <a:pt x="19" y="19"/>
                    </a:lnTo>
                    <a:lnTo>
                      <a:pt x="19" y="23"/>
                    </a:lnTo>
                    <a:lnTo>
                      <a:pt x="19" y="27"/>
                    </a:lnTo>
                    <a:lnTo>
                      <a:pt x="19" y="31"/>
                    </a:lnTo>
                    <a:lnTo>
                      <a:pt x="19" y="35"/>
                    </a:lnTo>
                    <a:lnTo>
                      <a:pt x="24" y="35"/>
                    </a:lnTo>
                    <a:lnTo>
                      <a:pt x="24" y="39"/>
                    </a:lnTo>
                    <a:lnTo>
                      <a:pt x="24" y="43"/>
                    </a:lnTo>
                    <a:lnTo>
                      <a:pt x="24" y="47"/>
                    </a:lnTo>
                    <a:lnTo>
                      <a:pt x="28" y="51"/>
                    </a:lnTo>
                    <a:lnTo>
                      <a:pt x="28" y="55"/>
                    </a:lnTo>
                    <a:lnTo>
                      <a:pt x="33" y="58"/>
                    </a:lnTo>
                    <a:lnTo>
                      <a:pt x="33" y="62"/>
                    </a:lnTo>
                    <a:lnTo>
                      <a:pt x="33" y="74"/>
                    </a:lnTo>
                    <a:lnTo>
                      <a:pt x="33" y="66"/>
                    </a:lnTo>
                    <a:lnTo>
                      <a:pt x="38" y="74"/>
                    </a:lnTo>
                    <a:lnTo>
                      <a:pt x="38" y="82"/>
                    </a:lnTo>
                    <a:lnTo>
                      <a:pt x="38" y="86"/>
                    </a:lnTo>
                    <a:lnTo>
                      <a:pt x="43" y="86"/>
                    </a:lnTo>
                    <a:lnTo>
                      <a:pt x="43" y="90"/>
                    </a:lnTo>
                    <a:lnTo>
                      <a:pt x="43" y="93"/>
                    </a:lnTo>
                    <a:lnTo>
                      <a:pt x="43" y="86"/>
                    </a:lnTo>
                    <a:lnTo>
                      <a:pt x="43" y="93"/>
                    </a:lnTo>
                    <a:lnTo>
                      <a:pt x="47" y="93"/>
                    </a:lnTo>
                    <a:lnTo>
                      <a:pt x="47" y="101"/>
                    </a:lnTo>
                    <a:lnTo>
                      <a:pt x="52" y="101"/>
                    </a:lnTo>
                    <a:lnTo>
                      <a:pt x="52" y="109"/>
                    </a:lnTo>
                    <a:lnTo>
                      <a:pt x="52" y="105"/>
                    </a:lnTo>
                    <a:lnTo>
                      <a:pt x="57" y="109"/>
                    </a:lnTo>
                    <a:lnTo>
                      <a:pt x="57" y="113"/>
                    </a:lnTo>
                    <a:lnTo>
                      <a:pt x="57" y="117"/>
                    </a:lnTo>
                    <a:lnTo>
                      <a:pt x="57" y="113"/>
                    </a:lnTo>
                    <a:lnTo>
                      <a:pt x="57" y="109"/>
                    </a:lnTo>
                    <a:lnTo>
                      <a:pt x="57" y="121"/>
                    </a:lnTo>
                    <a:lnTo>
                      <a:pt x="61" y="121"/>
                    </a:lnTo>
                    <a:lnTo>
                      <a:pt x="61" y="117"/>
                    </a:lnTo>
                    <a:lnTo>
                      <a:pt x="61" y="121"/>
                    </a:lnTo>
                    <a:lnTo>
                      <a:pt x="66" y="121"/>
                    </a:lnTo>
                    <a:lnTo>
                      <a:pt x="66" y="125"/>
                    </a:lnTo>
                    <a:lnTo>
                      <a:pt x="66" y="129"/>
                    </a:lnTo>
                    <a:lnTo>
                      <a:pt x="71" y="129"/>
                    </a:lnTo>
                    <a:lnTo>
                      <a:pt x="71" y="132"/>
                    </a:lnTo>
                    <a:lnTo>
                      <a:pt x="71" y="140"/>
                    </a:lnTo>
                    <a:lnTo>
                      <a:pt x="76" y="136"/>
                    </a:lnTo>
                    <a:lnTo>
                      <a:pt x="76" y="140"/>
                    </a:lnTo>
                    <a:lnTo>
                      <a:pt x="80" y="140"/>
                    </a:lnTo>
                    <a:lnTo>
                      <a:pt x="80" y="144"/>
                    </a:lnTo>
                    <a:lnTo>
                      <a:pt x="80" y="140"/>
                    </a:lnTo>
                    <a:lnTo>
                      <a:pt x="85" y="144"/>
                    </a:lnTo>
                    <a:lnTo>
                      <a:pt x="85" y="148"/>
                    </a:lnTo>
                    <a:lnTo>
                      <a:pt x="85" y="144"/>
                    </a:lnTo>
                    <a:lnTo>
                      <a:pt x="90" y="144"/>
                    </a:lnTo>
                    <a:lnTo>
                      <a:pt x="90" y="156"/>
                    </a:lnTo>
                    <a:lnTo>
                      <a:pt x="90" y="148"/>
                    </a:lnTo>
                    <a:lnTo>
                      <a:pt x="90" y="152"/>
                    </a:lnTo>
                    <a:lnTo>
                      <a:pt x="90" y="148"/>
                    </a:lnTo>
                    <a:lnTo>
                      <a:pt x="95" y="152"/>
                    </a:lnTo>
                    <a:lnTo>
                      <a:pt x="95" y="156"/>
                    </a:lnTo>
                    <a:lnTo>
                      <a:pt x="99" y="160"/>
                    </a:lnTo>
                    <a:lnTo>
                      <a:pt x="99" y="156"/>
                    </a:lnTo>
                    <a:lnTo>
                      <a:pt x="99" y="160"/>
                    </a:lnTo>
                    <a:lnTo>
                      <a:pt x="99" y="156"/>
                    </a:lnTo>
                    <a:lnTo>
                      <a:pt x="99" y="160"/>
                    </a:lnTo>
                    <a:lnTo>
                      <a:pt x="104" y="160"/>
                    </a:lnTo>
                    <a:lnTo>
                      <a:pt x="109" y="160"/>
                    </a:lnTo>
                    <a:lnTo>
                      <a:pt x="109" y="164"/>
                    </a:lnTo>
                    <a:lnTo>
                      <a:pt x="109" y="160"/>
                    </a:lnTo>
                    <a:lnTo>
                      <a:pt x="109" y="164"/>
                    </a:lnTo>
                    <a:lnTo>
                      <a:pt x="113" y="168"/>
                    </a:lnTo>
                    <a:lnTo>
                      <a:pt x="113" y="164"/>
                    </a:lnTo>
                    <a:lnTo>
                      <a:pt x="113" y="160"/>
                    </a:lnTo>
                    <a:lnTo>
                      <a:pt x="118" y="160"/>
                    </a:lnTo>
                    <a:lnTo>
                      <a:pt x="118" y="171"/>
                    </a:lnTo>
                    <a:lnTo>
                      <a:pt x="118" y="164"/>
                    </a:lnTo>
                    <a:lnTo>
                      <a:pt x="123" y="164"/>
                    </a:lnTo>
                    <a:lnTo>
                      <a:pt x="123" y="168"/>
                    </a:lnTo>
                    <a:lnTo>
                      <a:pt x="123" y="164"/>
                    </a:lnTo>
                    <a:lnTo>
                      <a:pt x="123" y="168"/>
                    </a:lnTo>
                    <a:lnTo>
                      <a:pt x="128" y="168"/>
                    </a:lnTo>
                    <a:lnTo>
                      <a:pt x="128" y="171"/>
                    </a:lnTo>
                    <a:lnTo>
                      <a:pt x="132" y="171"/>
                    </a:lnTo>
                    <a:lnTo>
                      <a:pt x="132" y="164"/>
                    </a:lnTo>
                    <a:lnTo>
                      <a:pt x="132" y="168"/>
                    </a:lnTo>
                    <a:lnTo>
                      <a:pt x="132" y="171"/>
                    </a:lnTo>
                    <a:lnTo>
                      <a:pt x="137" y="171"/>
                    </a:lnTo>
                    <a:lnTo>
                      <a:pt x="137" y="175"/>
                    </a:lnTo>
                    <a:lnTo>
                      <a:pt x="137" y="171"/>
                    </a:lnTo>
                    <a:lnTo>
                      <a:pt x="137" y="179"/>
                    </a:lnTo>
                    <a:lnTo>
                      <a:pt x="137" y="171"/>
                    </a:lnTo>
                    <a:lnTo>
                      <a:pt x="142" y="175"/>
                    </a:lnTo>
                    <a:lnTo>
                      <a:pt x="142" y="179"/>
                    </a:lnTo>
                    <a:lnTo>
                      <a:pt x="142" y="183"/>
                    </a:lnTo>
                    <a:lnTo>
                      <a:pt x="147" y="175"/>
                    </a:lnTo>
                    <a:lnTo>
                      <a:pt x="147" y="179"/>
                    </a:lnTo>
                    <a:lnTo>
                      <a:pt x="151" y="179"/>
                    </a:lnTo>
                    <a:lnTo>
                      <a:pt x="151" y="175"/>
                    </a:lnTo>
                    <a:lnTo>
                      <a:pt x="151" y="179"/>
                    </a:lnTo>
                    <a:lnTo>
                      <a:pt x="156" y="179"/>
                    </a:lnTo>
                    <a:lnTo>
                      <a:pt x="156" y="175"/>
                    </a:lnTo>
                    <a:lnTo>
                      <a:pt x="156" y="179"/>
                    </a:lnTo>
                    <a:lnTo>
                      <a:pt x="161" y="179"/>
                    </a:lnTo>
                    <a:lnTo>
                      <a:pt x="161" y="183"/>
                    </a:lnTo>
                    <a:lnTo>
                      <a:pt x="165" y="183"/>
                    </a:lnTo>
                    <a:lnTo>
                      <a:pt x="165" y="191"/>
                    </a:lnTo>
                    <a:lnTo>
                      <a:pt x="165" y="183"/>
                    </a:lnTo>
                    <a:lnTo>
                      <a:pt x="165" y="187"/>
                    </a:lnTo>
                    <a:lnTo>
                      <a:pt x="170" y="183"/>
                    </a:lnTo>
                    <a:lnTo>
                      <a:pt x="170" y="191"/>
                    </a:lnTo>
                    <a:lnTo>
                      <a:pt x="175" y="187"/>
                    </a:lnTo>
                    <a:lnTo>
                      <a:pt x="175" y="191"/>
                    </a:lnTo>
                    <a:lnTo>
                      <a:pt x="175" y="187"/>
                    </a:lnTo>
                    <a:lnTo>
                      <a:pt x="175" y="191"/>
                    </a:lnTo>
                    <a:lnTo>
                      <a:pt x="175" y="187"/>
                    </a:lnTo>
                    <a:lnTo>
                      <a:pt x="180" y="183"/>
                    </a:lnTo>
                    <a:lnTo>
                      <a:pt x="180" y="191"/>
                    </a:lnTo>
                    <a:lnTo>
                      <a:pt x="180" y="183"/>
                    </a:lnTo>
                    <a:lnTo>
                      <a:pt x="180" y="187"/>
                    </a:lnTo>
                    <a:lnTo>
                      <a:pt x="184" y="187"/>
                    </a:lnTo>
                    <a:lnTo>
                      <a:pt x="184" y="191"/>
                    </a:lnTo>
                    <a:lnTo>
                      <a:pt x="184" y="187"/>
                    </a:lnTo>
                    <a:lnTo>
                      <a:pt x="189" y="191"/>
                    </a:lnTo>
                    <a:lnTo>
                      <a:pt x="189" y="183"/>
                    </a:lnTo>
                    <a:lnTo>
                      <a:pt x="189" y="187"/>
                    </a:lnTo>
                    <a:lnTo>
                      <a:pt x="189" y="191"/>
                    </a:lnTo>
                    <a:lnTo>
                      <a:pt x="194" y="191"/>
                    </a:lnTo>
                    <a:lnTo>
                      <a:pt x="194" y="187"/>
                    </a:lnTo>
                    <a:lnTo>
                      <a:pt x="194" y="191"/>
                    </a:lnTo>
                    <a:lnTo>
                      <a:pt x="194" y="187"/>
                    </a:lnTo>
                    <a:lnTo>
                      <a:pt x="194" y="195"/>
                    </a:lnTo>
                    <a:lnTo>
                      <a:pt x="199" y="187"/>
                    </a:lnTo>
                    <a:lnTo>
                      <a:pt x="199" y="191"/>
                    </a:lnTo>
                    <a:lnTo>
                      <a:pt x="199" y="195"/>
                    </a:lnTo>
                    <a:lnTo>
                      <a:pt x="199" y="187"/>
                    </a:lnTo>
                    <a:lnTo>
                      <a:pt x="203" y="187"/>
                    </a:lnTo>
                    <a:lnTo>
                      <a:pt x="203" y="19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4" name="Freeform 30"/>
              <p:cNvSpPr>
                <a:spLocks/>
              </p:cNvSpPr>
              <p:nvPr/>
            </p:nvSpPr>
            <p:spPr bwMode="auto">
              <a:xfrm rot="402789">
                <a:off x="2255" y="3303"/>
                <a:ext cx="180" cy="12"/>
              </a:xfrm>
              <a:custGeom>
                <a:avLst/>
                <a:gdLst>
                  <a:gd name="T0" fmla="*/ 0 w 30"/>
                  <a:gd name="T1" fmla="*/ 107827 h 5"/>
                  <a:gd name="T2" fmla="*/ 2147483647 w 30"/>
                  <a:gd name="T3" fmla="*/ 0 h 5"/>
                  <a:gd name="T4" fmla="*/ 2147483647 w 30"/>
                  <a:gd name="T5" fmla="*/ 76999 h 5"/>
                  <a:gd name="T6" fmla="*/ 2147483647 w 30"/>
                  <a:gd name="T7" fmla="*/ 32083 h 5"/>
                  <a:gd name="T8" fmla="*/ 2147483647 w 30"/>
                  <a:gd name="T9" fmla="*/ 32083 h 5"/>
                  <a:gd name="T10" fmla="*/ 2147483647 w 30"/>
                  <a:gd name="T11" fmla="*/ 76999 h 5"/>
                  <a:gd name="T12" fmla="*/ 2147483647 w 30"/>
                  <a:gd name="T13" fmla="*/ 76999 h 5"/>
                  <a:gd name="T14" fmla="*/ 2147483647 w 30"/>
                  <a:gd name="T15" fmla="*/ 32083 h 5"/>
                  <a:gd name="T16" fmla="*/ 2147483647 w 30"/>
                  <a:gd name="T17" fmla="*/ 32083 h 5"/>
                  <a:gd name="T18" fmla="*/ 2147483647 w 30"/>
                  <a:gd name="T19" fmla="*/ 76999 h 5"/>
                  <a:gd name="T20" fmla="*/ 2147483647 w 30"/>
                  <a:gd name="T21" fmla="*/ 76999 h 5"/>
                  <a:gd name="T22" fmla="*/ 2147483647 w 30"/>
                  <a:gd name="T23" fmla="*/ 76999 h 5"/>
                  <a:gd name="T24" fmla="*/ 2147483647 w 30"/>
                  <a:gd name="T25" fmla="*/ 32083 h 5"/>
                  <a:gd name="T26" fmla="*/ 2147483647 w 30"/>
                  <a:gd name="T27" fmla="*/ 0 h 5"/>
                  <a:gd name="T28" fmla="*/ 2147483647 w 30"/>
                  <a:gd name="T29" fmla="*/ 32083 h 5"/>
                  <a:gd name="T30" fmla="*/ 2147483647 w 30"/>
                  <a:gd name="T31" fmla="*/ 0 h 5"/>
                  <a:gd name="T32" fmla="*/ 2147483647 w 30"/>
                  <a:gd name="T33" fmla="*/ 76999 h 5"/>
                  <a:gd name="T34" fmla="*/ 2147483647 w 30"/>
                  <a:gd name="T35" fmla="*/ 32083 h 5"/>
                  <a:gd name="T36" fmla="*/ 2147483647 w 30"/>
                  <a:gd name="T37" fmla="*/ 32083 h 5"/>
                  <a:gd name="T38" fmla="*/ 2147483647 w 30"/>
                  <a:gd name="T39" fmla="*/ 76999 h 5"/>
                  <a:gd name="T40" fmla="*/ 2147483647 w 30"/>
                  <a:gd name="T41" fmla="*/ 76999 h 5"/>
                  <a:gd name="T42" fmla="*/ 2147483647 w 30"/>
                  <a:gd name="T43" fmla="*/ 76999 h 5"/>
                  <a:gd name="T44" fmla="*/ 2147483647 w 30"/>
                  <a:gd name="T45" fmla="*/ 0 h 5"/>
                  <a:gd name="T46" fmla="*/ 2147483647 w 30"/>
                  <a:gd name="T47" fmla="*/ 76999 h 5"/>
                  <a:gd name="T48" fmla="*/ 2147483647 w 30"/>
                  <a:gd name="T49" fmla="*/ 32083 h 5"/>
                  <a:gd name="T50" fmla="*/ 2147483647 w 30"/>
                  <a:gd name="T51" fmla="*/ 76999 h 5"/>
                  <a:gd name="T52" fmla="*/ 2147483647 w 30"/>
                  <a:gd name="T53" fmla="*/ 76999 h 5"/>
                  <a:gd name="T54" fmla="*/ 2147483647 w 30"/>
                  <a:gd name="T55" fmla="*/ 76999 h 5"/>
                  <a:gd name="T56" fmla="*/ 2147483647 w 30"/>
                  <a:gd name="T57" fmla="*/ 76999 h 5"/>
                  <a:gd name="T58" fmla="*/ 2147483647 w 30"/>
                  <a:gd name="T59" fmla="*/ 76999 h 5"/>
                  <a:gd name="T60" fmla="*/ 2147483647 w 30"/>
                  <a:gd name="T61" fmla="*/ 76999 h 5"/>
                  <a:gd name="T62" fmla="*/ 2147483647 w 30"/>
                  <a:gd name="T63" fmla="*/ 76999 h 5"/>
                  <a:gd name="T64" fmla="*/ 2147483647 w 30"/>
                  <a:gd name="T65" fmla="*/ 76999 h 5"/>
                  <a:gd name="T66" fmla="*/ 2147483647 w 30"/>
                  <a:gd name="T67" fmla="*/ 76999 h 5"/>
                  <a:gd name="T68" fmla="*/ 2147483647 w 30"/>
                  <a:gd name="T69" fmla="*/ 76999 h 5"/>
                  <a:gd name="T70" fmla="*/ 2147483647 w 30"/>
                  <a:gd name="T71" fmla="*/ 32083 h 5"/>
                  <a:gd name="T72" fmla="*/ 2147483647 w 30"/>
                  <a:gd name="T73" fmla="*/ 107827 h 5"/>
                  <a:gd name="T74" fmla="*/ 2147483647 w 30"/>
                  <a:gd name="T75" fmla="*/ 76999 h 5"/>
                  <a:gd name="T76" fmla="*/ 2147483647 w 30"/>
                  <a:gd name="T77" fmla="*/ 76999 h 5"/>
                  <a:gd name="T78" fmla="*/ 2147483647 w 30"/>
                  <a:gd name="T79" fmla="*/ 107827 h 5"/>
                  <a:gd name="T80" fmla="*/ 2147483647 w 30"/>
                  <a:gd name="T81" fmla="*/ 76999 h 5"/>
                  <a:gd name="T82" fmla="*/ 2147483647 w 30"/>
                  <a:gd name="T83" fmla="*/ 153278 h 5"/>
                  <a:gd name="T84" fmla="*/ 2147483647 w 30"/>
                  <a:gd name="T85" fmla="*/ 76999 h 5"/>
                  <a:gd name="T86" fmla="*/ 2147483647 w 30"/>
                  <a:gd name="T87" fmla="*/ 107827 h 5"/>
                  <a:gd name="T88" fmla="*/ 2147483647 w 30"/>
                  <a:gd name="T89" fmla="*/ 76999 h 5"/>
                  <a:gd name="T90" fmla="*/ 2147483647 w 30"/>
                  <a:gd name="T91" fmla="*/ 76999 h 5"/>
                  <a:gd name="T92" fmla="*/ 2147483647 w 30"/>
                  <a:gd name="T93" fmla="*/ 107827 h 5"/>
                  <a:gd name="T94" fmla="*/ 2147483647 w 30"/>
                  <a:gd name="T95" fmla="*/ 153278 h 5"/>
                  <a:gd name="T96" fmla="*/ 2147483647 w 30"/>
                  <a:gd name="T97" fmla="*/ 107827 h 5"/>
                  <a:gd name="T98" fmla="*/ 2147483647 w 30"/>
                  <a:gd name="T99" fmla="*/ 184798 h 5"/>
                  <a:gd name="T100" fmla="*/ 2147483647 w 30"/>
                  <a:gd name="T101" fmla="*/ 107827 h 5"/>
                  <a:gd name="T102" fmla="*/ 2147483647 w 30"/>
                  <a:gd name="T103" fmla="*/ 107827 h 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0" h="5">
                    <a:moveTo>
                      <a:pt x="0" y="0"/>
                    </a:moveTo>
                    <a:lnTo>
                      <a:pt x="0" y="0"/>
                    </a:lnTo>
                    <a:lnTo>
                      <a:pt x="0" y="3"/>
                    </a:lnTo>
                    <a:lnTo>
                      <a:pt x="1" y="2"/>
                    </a:lnTo>
                    <a:lnTo>
                      <a:pt x="1" y="1"/>
                    </a:lnTo>
                    <a:lnTo>
                      <a:pt x="1" y="0"/>
                    </a:lnTo>
                    <a:lnTo>
                      <a:pt x="1" y="1"/>
                    </a:lnTo>
                    <a:lnTo>
                      <a:pt x="1" y="0"/>
                    </a:lnTo>
                    <a:lnTo>
                      <a:pt x="2" y="2"/>
                    </a:lnTo>
                    <a:lnTo>
                      <a:pt x="2" y="1"/>
                    </a:lnTo>
                    <a:lnTo>
                      <a:pt x="2" y="0"/>
                    </a:lnTo>
                    <a:lnTo>
                      <a:pt x="3" y="0"/>
                    </a:lnTo>
                    <a:lnTo>
                      <a:pt x="3" y="1"/>
                    </a:lnTo>
                    <a:lnTo>
                      <a:pt x="3" y="0"/>
                    </a:lnTo>
                    <a:lnTo>
                      <a:pt x="3" y="2"/>
                    </a:lnTo>
                    <a:lnTo>
                      <a:pt x="4" y="2"/>
                    </a:lnTo>
                    <a:lnTo>
                      <a:pt x="4" y="1"/>
                    </a:lnTo>
                    <a:lnTo>
                      <a:pt x="4" y="2"/>
                    </a:lnTo>
                    <a:lnTo>
                      <a:pt x="4" y="3"/>
                    </a:lnTo>
                    <a:lnTo>
                      <a:pt x="4" y="1"/>
                    </a:lnTo>
                    <a:lnTo>
                      <a:pt x="5" y="1"/>
                    </a:lnTo>
                    <a:lnTo>
                      <a:pt x="5" y="0"/>
                    </a:lnTo>
                    <a:lnTo>
                      <a:pt x="5" y="1"/>
                    </a:lnTo>
                    <a:lnTo>
                      <a:pt x="5" y="0"/>
                    </a:lnTo>
                    <a:lnTo>
                      <a:pt x="5" y="3"/>
                    </a:lnTo>
                    <a:lnTo>
                      <a:pt x="6" y="2"/>
                    </a:lnTo>
                    <a:lnTo>
                      <a:pt x="6" y="0"/>
                    </a:lnTo>
                    <a:lnTo>
                      <a:pt x="6" y="1"/>
                    </a:lnTo>
                    <a:lnTo>
                      <a:pt x="6" y="2"/>
                    </a:lnTo>
                    <a:lnTo>
                      <a:pt x="7" y="2"/>
                    </a:lnTo>
                    <a:lnTo>
                      <a:pt x="7" y="0"/>
                    </a:lnTo>
                    <a:lnTo>
                      <a:pt x="7" y="1"/>
                    </a:lnTo>
                    <a:lnTo>
                      <a:pt x="8" y="1"/>
                    </a:lnTo>
                    <a:lnTo>
                      <a:pt x="8" y="4"/>
                    </a:lnTo>
                    <a:lnTo>
                      <a:pt x="8" y="0"/>
                    </a:lnTo>
                    <a:lnTo>
                      <a:pt x="8" y="2"/>
                    </a:lnTo>
                    <a:lnTo>
                      <a:pt x="8" y="1"/>
                    </a:lnTo>
                    <a:lnTo>
                      <a:pt x="9" y="2"/>
                    </a:lnTo>
                    <a:lnTo>
                      <a:pt x="9" y="0"/>
                    </a:lnTo>
                    <a:lnTo>
                      <a:pt x="9" y="1"/>
                    </a:lnTo>
                    <a:lnTo>
                      <a:pt x="9" y="0"/>
                    </a:lnTo>
                    <a:lnTo>
                      <a:pt x="10" y="2"/>
                    </a:lnTo>
                    <a:lnTo>
                      <a:pt x="10" y="1"/>
                    </a:lnTo>
                    <a:lnTo>
                      <a:pt x="10" y="3"/>
                    </a:lnTo>
                    <a:lnTo>
                      <a:pt x="11" y="2"/>
                    </a:lnTo>
                    <a:lnTo>
                      <a:pt x="11" y="1"/>
                    </a:lnTo>
                    <a:lnTo>
                      <a:pt x="11" y="2"/>
                    </a:lnTo>
                    <a:lnTo>
                      <a:pt x="12" y="0"/>
                    </a:lnTo>
                    <a:lnTo>
                      <a:pt x="12" y="2"/>
                    </a:lnTo>
                    <a:lnTo>
                      <a:pt x="13" y="2"/>
                    </a:lnTo>
                    <a:lnTo>
                      <a:pt x="13" y="1"/>
                    </a:lnTo>
                    <a:lnTo>
                      <a:pt x="13" y="0"/>
                    </a:lnTo>
                    <a:lnTo>
                      <a:pt x="13" y="1"/>
                    </a:lnTo>
                    <a:lnTo>
                      <a:pt x="14" y="2"/>
                    </a:lnTo>
                    <a:lnTo>
                      <a:pt x="14" y="3"/>
                    </a:lnTo>
                    <a:lnTo>
                      <a:pt x="14" y="1"/>
                    </a:lnTo>
                    <a:lnTo>
                      <a:pt x="14" y="4"/>
                    </a:lnTo>
                    <a:lnTo>
                      <a:pt x="15" y="2"/>
                    </a:lnTo>
                    <a:lnTo>
                      <a:pt x="15" y="1"/>
                    </a:lnTo>
                    <a:lnTo>
                      <a:pt x="15" y="3"/>
                    </a:lnTo>
                    <a:lnTo>
                      <a:pt x="15" y="2"/>
                    </a:lnTo>
                    <a:lnTo>
                      <a:pt x="16" y="2"/>
                    </a:lnTo>
                    <a:lnTo>
                      <a:pt x="16" y="0"/>
                    </a:lnTo>
                    <a:lnTo>
                      <a:pt x="16" y="2"/>
                    </a:lnTo>
                    <a:lnTo>
                      <a:pt x="16" y="3"/>
                    </a:lnTo>
                    <a:lnTo>
                      <a:pt x="17" y="2"/>
                    </a:lnTo>
                    <a:lnTo>
                      <a:pt x="17" y="3"/>
                    </a:lnTo>
                    <a:lnTo>
                      <a:pt x="17" y="2"/>
                    </a:lnTo>
                    <a:lnTo>
                      <a:pt x="18" y="2"/>
                    </a:lnTo>
                    <a:lnTo>
                      <a:pt x="19" y="2"/>
                    </a:lnTo>
                    <a:lnTo>
                      <a:pt x="19" y="1"/>
                    </a:lnTo>
                    <a:lnTo>
                      <a:pt x="19" y="2"/>
                    </a:lnTo>
                    <a:lnTo>
                      <a:pt x="20" y="2"/>
                    </a:lnTo>
                    <a:lnTo>
                      <a:pt x="20" y="1"/>
                    </a:lnTo>
                    <a:lnTo>
                      <a:pt x="20" y="2"/>
                    </a:lnTo>
                    <a:lnTo>
                      <a:pt x="20" y="3"/>
                    </a:lnTo>
                    <a:lnTo>
                      <a:pt x="20" y="2"/>
                    </a:lnTo>
                    <a:lnTo>
                      <a:pt x="21" y="1"/>
                    </a:lnTo>
                    <a:lnTo>
                      <a:pt x="21" y="5"/>
                    </a:lnTo>
                    <a:lnTo>
                      <a:pt x="21" y="2"/>
                    </a:lnTo>
                    <a:lnTo>
                      <a:pt x="21" y="3"/>
                    </a:lnTo>
                    <a:lnTo>
                      <a:pt x="21" y="2"/>
                    </a:lnTo>
                    <a:lnTo>
                      <a:pt x="22" y="2"/>
                    </a:lnTo>
                    <a:lnTo>
                      <a:pt x="22" y="3"/>
                    </a:lnTo>
                    <a:lnTo>
                      <a:pt x="22" y="2"/>
                    </a:lnTo>
                    <a:lnTo>
                      <a:pt x="22" y="1"/>
                    </a:lnTo>
                    <a:lnTo>
                      <a:pt x="23" y="2"/>
                    </a:lnTo>
                    <a:lnTo>
                      <a:pt x="23" y="3"/>
                    </a:lnTo>
                    <a:lnTo>
                      <a:pt x="23" y="1"/>
                    </a:lnTo>
                    <a:lnTo>
                      <a:pt x="23" y="2"/>
                    </a:lnTo>
                    <a:lnTo>
                      <a:pt x="24" y="1"/>
                    </a:lnTo>
                    <a:lnTo>
                      <a:pt x="24" y="2"/>
                    </a:lnTo>
                    <a:lnTo>
                      <a:pt x="24" y="4"/>
                    </a:lnTo>
                    <a:lnTo>
                      <a:pt x="24" y="2"/>
                    </a:lnTo>
                    <a:lnTo>
                      <a:pt x="24" y="3"/>
                    </a:lnTo>
                    <a:lnTo>
                      <a:pt x="25" y="2"/>
                    </a:lnTo>
                    <a:lnTo>
                      <a:pt x="25" y="1"/>
                    </a:lnTo>
                    <a:lnTo>
                      <a:pt x="25" y="2"/>
                    </a:lnTo>
                    <a:lnTo>
                      <a:pt x="25" y="3"/>
                    </a:lnTo>
                    <a:lnTo>
                      <a:pt x="25" y="2"/>
                    </a:lnTo>
                    <a:lnTo>
                      <a:pt x="26" y="2"/>
                    </a:lnTo>
                    <a:lnTo>
                      <a:pt x="26" y="1"/>
                    </a:lnTo>
                    <a:lnTo>
                      <a:pt x="26" y="2"/>
                    </a:lnTo>
                    <a:lnTo>
                      <a:pt x="27" y="3"/>
                    </a:lnTo>
                    <a:lnTo>
                      <a:pt x="27" y="4"/>
                    </a:lnTo>
                    <a:lnTo>
                      <a:pt x="28" y="4"/>
                    </a:lnTo>
                    <a:lnTo>
                      <a:pt x="28" y="3"/>
                    </a:lnTo>
                    <a:lnTo>
                      <a:pt x="28" y="2"/>
                    </a:lnTo>
                    <a:lnTo>
                      <a:pt x="29" y="5"/>
                    </a:lnTo>
                    <a:lnTo>
                      <a:pt x="29" y="3"/>
                    </a:lnTo>
                    <a:lnTo>
                      <a:pt x="30" y="3"/>
                    </a:lnTo>
                    <a:lnTo>
                      <a:pt x="30" y="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25" name="Group 31"/>
            <p:cNvGrpSpPr>
              <a:grpSpLocks/>
            </p:cNvGrpSpPr>
            <p:nvPr/>
          </p:nvGrpSpPr>
          <p:grpSpPr bwMode="auto">
            <a:xfrm>
              <a:off x="696" y="1353"/>
              <a:ext cx="541" cy="268"/>
              <a:chOff x="811" y="800"/>
              <a:chExt cx="606" cy="213"/>
            </a:xfrm>
          </p:grpSpPr>
          <p:sp>
            <p:nvSpPr>
              <p:cNvPr id="33910" name="Freeform 32"/>
              <p:cNvSpPr>
                <a:spLocks/>
              </p:cNvSpPr>
              <p:nvPr/>
            </p:nvSpPr>
            <p:spPr bwMode="auto">
              <a:xfrm>
                <a:off x="811" y="987"/>
                <a:ext cx="109" cy="26"/>
              </a:xfrm>
              <a:custGeom>
                <a:avLst/>
                <a:gdLst>
                  <a:gd name="T0" fmla="*/ 1 w 206"/>
                  <a:gd name="T1" fmla="*/ 13 h 26"/>
                  <a:gd name="T2" fmla="*/ 1 w 206"/>
                  <a:gd name="T3" fmla="*/ 17 h 26"/>
                  <a:gd name="T4" fmla="*/ 1 w 206"/>
                  <a:gd name="T5" fmla="*/ 13 h 26"/>
                  <a:gd name="T6" fmla="*/ 1 w 206"/>
                  <a:gd name="T7" fmla="*/ 13 h 26"/>
                  <a:gd name="T8" fmla="*/ 1 w 206"/>
                  <a:gd name="T9" fmla="*/ 13 h 26"/>
                  <a:gd name="T10" fmla="*/ 1 w 206"/>
                  <a:gd name="T11" fmla="*/ 9 h 26"/>
                  <a:gd name="T12" fmla="*/ 1 w 206"/>
                  <a:gd name="T13" fmla="*/ 22 h 26"/>
                  <a:gd name="T14" fmla="*/ 1 w 206"/>
                  <a:gd name="T15" fmla="*/ 17 h 26"/>
                  <a:gd name="T16" fmla="*/ 1 w 206"/>
                  <a:gd name="T17" fmla="*/ 9 h 26"/>
                  <a:gd name="T18" fmla="*/ 1 w 206"/>
                  <a:gd name="T19" fmla="*/ 9 h 26"/>
                  <a:gd name="T20" fmla="*/ 1 w 206"/>
                  <a:gd name="T21" fmla="*/ 13 h 26"/>
                  <a:gd name="T22" fmla="*/ 1 w 206"/>
                  <a:gd name="T23" fmla="*/ 22 h 26"/>
                  <a:gd name="T24" fmla="*/ 1 w 206"/>
                  <a:gd name="T25" fmla="*/ 13 h 26"/>
                  <a:gd name="T26" fmla="*/ 1 w 206"/>
                  <a:gd name="T27" fmla="*/ 13 h 26"/>
                  <a:gd name="T28" fmla="*/ 1 w 206"/>
                  <a:gd name="T29" fmla="*/ 9 h 26"/>
                  <a:gd name="T30" fmla="*/ 1 w 206"/>
                  <a:gd name="T31" fmla="*/ 17 h 26"/>
                  <a:gd name="T32" fmla="*/ 1 w 206"/>
                  <a:gd name="T33" fmla="*/ 13 h 26"/>
                  <a:gd name="T34" fmla="*/ 1 w 206"/>
                  <a:gd name="T35" fmla="*/ 13 h 26"/>
                  <a:gd name="T36" fmla="*/ 1 w 206"/>
                  <a:gd name="T37" fmla="*/ 17 h 26"/>
                  <a:gd name="T38" fmla="*/ 1 w 206"/>
                  <a:gd name="T39" fmla="*/ 13 h 26"/>
                  <a:gd name="T40" fmla="*/ 1 w 206"/>
                  <a:gd name="T41" fmla="*/ 13 h 26"/>
                  <a:gd name="T42" fmla="*/ 1 w 206"/>
                  <a:gd name="T43" fmla="*/ 17 h 26"/>
                  <a:gd name="T44" fmla="*/ 1 w 206"/>
                  <a:gd name="T45" fmla="*/ 22 h 26"/>
                  <a:gd name="T46" fmla="*/ 1 w 206"/>
                  <a:gd name="T47" fmla="*/ 17 h 26"/>
                  <a:gd name="T48" fmla="*/ 1 w 206"/>
                  <a:gd name="T49" fmla="*/ 9 h 26"/>
                  <a:gd name="T50" fmla="*/ 1 w 206"/>
                  <a:gd name="T51" fmla="*/ 13 h 26"/>
                  <a:gd name="T52" fmla="*/ 1 w 206"/>
                  <a:gd name="T53" fmla="*/ 22 h 26"/>
                  <a:gd name="T54" fmla="*/ 1 w 206"/>
                  <a:gd name="T55" fmla="*/ 9 h 26"/>
                  <a:gd name="T56" fmla="*/ 1 w 206"/>
                  <a:gd name="T57" fmla="*/ 9 h 26"/>
                  <a:gd name="T58" fmla="*/ 1 w 206"/>
                  <a:gd name="T59" fmla="*/ 17 h 26"/>
                  <a:gd name="T60" fmla="*/ 1 w 206"/>
                  <a:gd name="T61" fmla="*/ 9 h 26"/>
                  <a:gd name="T62" fmla="*/ 1 w 206"/>
                  <a:gd name="T63" fmla="*/ 9 h 26"/>
                  <a:gd name="T64" fmla="*/ 1 w 206"/>
                  <a:gd name="T65" fmla="*/ 13 h 26"/>
                  <a:gd name="T66" fmla="*/ 1 w 206"/>
                  <a:gd name="T67" fmla="*/ 9 h 26"/>
                  <a:gd name="T68" fmla="*/ 1 w 206"/>
                  <a:gd name="T69" fmla="*/ 17 h 26"/>
                  <a:gd name="T70" fmla="*/ 1 w 206"/>
                  <a:gd name="T71" fmla="*/ 13 h 26"/>
                  <a:gd name="T72" fmla="*/ 1 w 206"/>
                  <a:gd name="T73" fmla="*/ 13 h 26"/>
                  <a:gd name="T74" fmla="*/ 1 w 206"/>
                  <a:gd name="T75" fmla="*/ 13 h 26"/>
                  <a:gd name="T76" fmla="*/ 1 w 206"/>
                  <a:gd name="T77" fmla="*/ 22 h 26"/>
                  <a:gd name="T78" fmla="*/ 1 w 206"/>
                  <a:gd name="T79" fmla="*/ 22 h 26"/>
                  <a:gd name="T80" fmla="*/ 1 w 206"/>
                  <a:gd name="T81" fmla="*/ 13 h 26"/>
                  <a:gd name="T82" fmla="*/ 1 w 206"/>
                  <a:gd name="T83" fmla="*/ 13 h 26"/>
                  <a:gd name="T84" fmla="*/ 1 w 206"/>
                  <a:gd name="T85" fmla="*/ 13 h 26"/>
                  <a:gd name="T86" fmla="*/ 1 w 206"/>
                  <a:gd name="T87" fmla="*/ 17 h 26"/>
                  <a:gd name="T88" fmla="*/ 1 w 206"/>
                  <a:gd name="T89" fmla="*/ 9 h 26"/>
                  <a:gd name="T90" fmla="*/ 1 w 206"/>
                  <a:gd name="T91" fmla="*/ 17 h 26"/>
                  <a:gd name="T92" fmla="*/ 1 w 206"/>
                  <a:gd name="T93" fmla="*/ 9 h 26"/>
                  <a:gd name="T94" fmla="*/ 1 w 206"/>
                  <a:gd name="T95" fmla="*/ 22 h 26"/>
                  <a:gd name="T96" fmla="*/ 1 w 206"/>
                  <a:gd name="T97" fmla="*/ 17 h 26"/>
                  <a:gd name="T98" fmla="*/ 1 w 206"/>
                  <a:gd name="T99" fmla="*/ 0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06" h="26">
                    <a:moveTo>
                      <a:pt x="0" y="5"/>
                    </a:moveTo>
                    <a:lnTo>
                      <a:pt x="0" y="5"/>
                    </a:lnTo>
                    <a:lnTo>
                      <a:pt x="4" y="9"/>
                    </a:lnTo>
                    <a:lnTo>
                      <a:pt x="4" y="13"/>
                    </a:lnTo>
                    <a:lnTo>
                      <a:pt x="8" y="5"/>
                    </a:lnTo>
                    <a:lnTo>
                      <a:pt x="11" y="17"/>
                    </a:lnTo>
                    <a:lnTo>
                      <a:pt x="11" y="9"/>
                    </a:lnTo>
                    <a:lnTo>
                      <a:pt x="15" y="13"/>
                    </a:lnTo>
                    <a:lnTo>
                      <a:pt x="19" y="13"/>
                    </a:lnTo>
                    <a:lnTo>
                      <a:pt x="23" y="13"/>
                    </a:lnTo>
                    <a:lnTo>
                      <a:pt x="26" y="13"/>
                    </a:lnTo>
                    <a:lnTo>
                      <a:pt x="26" y="17"/>
                    </a:lnTo>
                    <a:lnTo>
                      <a:pt x="30" y="13"/>
                    </a:lnTo>
                    <a:lnTo>
                      <a:pt x="30" y="5"/>
                    </a:lnTo>
                    <a:lnTo>
                      <a:pt x="34" y="9"/>
                    </a:lnTo>
                    <a:lnTo>
                      <a:pt x="34" y="17"/>
                    </a:lnTo>
                    <a:lnTo>
                      <a:pt x="34" y="9"/>
                    </a:lnTo>
                    <a:lnTo>
                      <a:pt x="38" y="9"/>
                    </a:lnTo>
                    <a:lnTo>
                      <a:pt x="38" y="17"/>
                    </a:lnTo>
                    <a:lnTo>
                      <a:pt x="41" y="22"/>
                    </a:lnTo>
                    <a:lnTo>
                      <a:pt x="45" y="9"/>
                    </a:lnTo>
                    <a:lnTo>
                      <a:pt x="45" y="13"/>
                    </a:lnTo>
                    <a:lnTo>
                      <a:pt x="49" y="17"/>
                    </a:lnTo>
                    <a:lnTo>
                      <a:pt x="49" y="13"/>
                    </a:lnTo>
                    <a:lnTo>
                      <a:pt x="53" y="13"/>
                    </a:lnTo>
                    <a:lnTo>
                      <a:pt x="53" y="17"/>
                    </a:lnTo>
                    <a:lnTo>
                      <a:pt x="53" y="9"/>
                    </a:lnTo>
                    <a:lnTo>
                      <a:pt x="56" y="13"/>
                    </a:lnTo>
                    <a:lnTo>
                      <a:pt x="56" y="17"/>
                    </a:lnTo>
                    <a:lnTo>
                      <a:pt x="60" y="9"/>
                    </a:lnTo>
                    <a:lnTo>
                      <a:pt x="64" y="13"/>
                    </a:lnTo>
                    <a:lnTo>
                      <a:pt x="64" y="17"/>
                    </a:lnTo>
                    <a:lnTo>
                      <a:pt x="68" y="13"/>
                    </a:lnTo>
                    <a:lnTo>
                      <a:pt x="68" y="17"/>
                    </a:lnTo>
                    <a:lnTo>
                      <a:pt x="71" y="17"/>
                    </a:lnTo>
                    <a:lnTo>
                      <a:pt x="71" y="13"/>
                    </a:lnTo>
                    <a:lnTo>
                      <a:pt x="75" y="22"/>
                    </a:lnTo>
                    <a:lnTo>
                      <a:pt x="75" y="13"/>
                    </a:lnTo>
                    <a:lnTo>
                      <a:pt x="79" y="13"/>
                    </a:lnTo>
                    <a:lnTo>
                      <a:pt x="82" y="13"/>
                    </a:lnTo>
                    <a:lnTo>
                      <a:pt x="86" y="13"/>
                    </a:lnTo>
                    <a:lnTo>
                      <a:pt x="90" y="13"/>
                    </a:lnTo>
                    <a:lnTo>
                      <a:pt x="90" y="17"/>
                    </a:lnTo>
                    <a:lnTo>
                      <a:pt x="94" y="9"/>
                    </a:lnTo>
                    <a:lnTo>
                      <a:pt x="94" y="13"/>
                    </a:lnTo>
                    <a:lnTo>
                      <a:pt x="97" y="17"/>
                    </a:lnTo>
                    <a:lnTo>
                      <a:pt x="101" y="13"/>
                    </a:lnTo>
                    <a:lnTo>
                      <a:pt x="101" y="9"/>
                    </a:lnTo>
                    <a:lnTo>
                      <a:pt x="105" y="9"/>
                    </a:lnTo>
                    <a:lnTo>
                      <a:pt x="105" y="13"/>
                    </a:lnTo>
                    <a:lnTo>
                      <a:pt x="105" y="17"/>
                    </a:lnTo>
                    <a:lnTo>
                      <a:pt x="105" y="9"/>
                    </a:lnTo>
                    <a:lnTo>
                      <a:pt x="105" y="13"/>
                    </a:lnTo>
                    <a:lnTo>
                      <a:pt x="109" y="13"/>
                    </a:lnTo>
                    <a:lnTo>
                      <a:pt x="109" y="9"/>
                    </a:lnTo>
                    <a:lnTo>
                      <a:pt x="109" y="17"/>
                    </a:lnTo>
                    <a:lnTo>
                      <a:pt x="109" y="13"/>
                    </a:lnTo>
                    <a:lnTo>
                      <a:pt x="109" y="17"/>
                    </a:lnTo>
                    <a:lnTo>
                      <a:pt x="112" y="9"/>
                    </a:lnTo>
                    <a:lnTo>
                      <a:pt x="112" y="13"/>
                    </a:lnTo>
                    <a:lnTo>
                      <a:pt x="116" y="13"/>
                    </a:lnTo>
                    <a:lnTo>
                      <a:pt x="116" y="9"/>
                    </a:lnTo>
                    <a:lnTo>
                      <a:pt x="116" y="13"/>
                    </a:lnTo>
                    <a:lnTo>
                      <a:pt x="116" y="9"/>
                    </a:lnTo>
                    <a:lnTo>
                      <a:pt x="120" y="9"/>
                    </a:lnTo>
                    <a:lnTo>
                      <a:pt x="120" y="17"/>
                    </a:lnTo>
                    <a:lnTo>
                      <a:pt x="124" y="9"/>
                    </a:lnTo>
                    <a:lnTo>
                      <a:pt x="124" y="22"/>
                    </a:lnTo>
                    <a:lnTo>
                      <a:pt x="124" y="9"/>
                    </a:lnTo>
                    <a:lnTo>
                      <a:pt x="124" y="17"/>
                    </a:lnTo>
                    <a:lnTo>
                      <a:pt x="124" y="13"/>
                    </a:lnTo>
                    <a:lnTo>
                      <a:pt x="127" y="17"/>
                    </a:lnTo>
                    <a:lnTo>
                      <a:pt x="127" y="13"/>
                    </a:lnTo>
                    <a:lnTo>
                      <a:pt x="127" y="9"/>
                    </a:lnTo>
                    <a:lnTo>
                      <a:pt x="127" y="22"/>
                    </a:lnTo>
                    <a:lnTo>
                      <a:pt x="127" y="9"/>
                    </a:lnTo>
                    <a:lnTo>
                      <a:pt x="131" y="13"/>
                    </a:lnTo>
                    <a:lnTo>
                      <a:pt x="135" y="9"/>
                    </a:lnTo>
                    <a:lnTo>
                      <a:pt x="135" y="22"/>
                    </a:lnTo>
                    <a:lnTo>
                      <a:pt x="135" y="13"/>
                    </a:lnTo>
                    <a:lnTo>
                      <a:pt x="139" y="17"/>
                    </a:lnTo>
                    <a:lnTo>
                      <a:pt x="139" y="9"/>
                    </a:lnTo>
                    <a:lnTo>
                      <a:pt x="139" y="13"/>
                    </a:lnTo>
                    <a:lnTo>
                      <a:pt x="142" y="13"/>
                    </a:lnTo>
                    <a:lnTo>
                      <a:pt x="142" y="9"/>
                    </a:lnTo>
                    <a:lnTo>
                      <a:pt x="142" y="13"/>
                    </a:lnTo>
                    <a:lnTo>
                      <a:pt x="142" y="9"/>
                    </a:lnTo>
                    <a:lnTo>
                      <a:pt x="146" y="17"/>
                    </a:lnTo>
                    <a:lnTo>
                      <a:pt x="146" y="13"/>
                    </a:lnTo>
                    <a:lnTo>
                      <a:pt x="146" y="9"/>
                    </a:lnTo>
                    <a:lnTo>
                      <a:pt x="150" y="13"/>
                    </a:lnTo>
                    <a:lnTo>
                      <a:pt x="150" y="9"/>
                    </a:lnTo>
                    <a:lnTo>
                      <a:pt x="154" y="13"/>
                    </a:lnTo>
                    <a:lnTo>
                      <a:pt x="154" y="17"/>
                    </a:lnTo>
                    <a:lnTo>
                      <a:pt x="154" y="13"/>
                    </a:lnTo>
                    <a:lnTo>
                      <a:pt x="157" y="13"/>
                    </a:lnTo>
                    <a:lnTo>
                      <a:pt x="157" y="9"/>
                    </a:lnTo>
                    <a:lnTo>
                      <a:pt x="157" y="13"/>
                    </a:lnTo>
                    <a:lnTo>
                      <a:pt x="157" y="17"/>
                    </a:lnTo>
                    <a:lnTo>
                      <a:pt x="161" y="13"/>
                    </a:lnTo>
                    <a:lnTo>
                      <a:pt x="161" y="17"/>
                    </a:lnTo>
                    <a:lnTo>
                      <a:pt x="161" y="9"/>
                    </a:lnTo>
                    <a:lnTo>
                      <a:pt x="165" y="13"/>
                    </a:lnTo>
                    <a:lnTo>
                      <a:pt x="165" y="17"/>
                    </a:lnTo>
                    <a:lnTo>
                      <a:pt x="165" y="13"/>
                    </a:lnTo>
                    <a:lnTo>
                      <a:pt x="165" y="22"/>
                    </a:lnTo>
                    <a:lnTo>
                      <a:pt x="169" y="13"/>
                    </a:lnTo>
                    <a:lnTo>
                      <a:pt x="169" y="17"/>
                    </a:lnTo>
                    <a:lnTo>
                      <a:pt x="169" y="22"/>
                    </a:lnTo>
                    <a:lnTo>
                      <a:pt x="169" y="13"/>
                    </a:lnTo>
                    <a:lnTo>
                      <a:pt x="172" y="22"/>
                    </a:lnTo>
                    <a:lnTo>
                      <a:pt x="172" y="13"/>
                    </a:lnTo>
                    <a:lnTo>
                      <a:pt x="172" y="22"/>
                    </a:lnTo>
                    <a:lnTo>
                      <a:pt x="172" y="26"/>
                    </a:lnTo>
                    <a:lnTo>
                      <a:pt x="176" y="22"/>
                    </a:lnTo>
                    <a:lnTo>
                      <a:pt x="176" y="5"/>
                    </a:lnTo>
                    <a:lnTo>
                      <a:pt x="176" y="22"/>
                    </a:lnTo>
                    <a:lnTo>
                      <a:pt x="176" y="13"/>
                    </a:lnTo>
                    <a:lnTo>
                      <a:pt x="176" y="17"/>
                    </a:lnTo>
                    <a:lnTo>
                      <a:pt x="180" y="9"/>
                    </a:lnTo>
                    <a:lnTo>
                      <a:pt x="180" y="13"/>
                    </a:lnTo>
                    <a:lnTo>
                      <a:pt x="184" y="13"/>
                    </a:lnTo>
                    <a:lnTo>
                      <a:pt x="184" y="9"/>
                    </a:lnTo>
                    <a:lnTo>
                      <a:pt x="184" y="17"/>
                    </a:lnTo>
                    <a:lnTo>
                      <a:pt x="187" y="13"/>
                    </a:lnTo>
                    <a:lnTo>
                      <a:pt x="187" y="9"/>
                    </a:lnTo>
                    <a:lnTo>
                      <a:pt x="187" y="13"/>
                    </a:lnTo>
                    <a:lnTo>
                      <a:pt x="187" y="17"/>
                    </a:lnTo>
                    <a:lnTo>
                      <a:pt x="191" y="13"/>
                    </a:lnTo>
                    <a:lnTo>
                      <a:pt x="191" y="9"/>
                    </a:lnTo>
                    <a:lnTo>
                      <a:pt x="191" y="13"/>
                    </a:lnTo>
                    <a:lnTo>
                      <a:pt x="195" y="13"/>
                    </a:lnTo>
                    <a:lnTo>
                      <a:pt x="195" y="9"/>
                    </a:lnTo>
                    <a:lnTo>
                      <a:pt x="195" y="17"/>
                    </a:lnTo>
                    <a:lnTo>
                      <a:pt x="195" y="13"/>
                    </a:lnTo>
                    <a:lnTo>
                      <a:pt x="199" y="13"/>
                    </a:lnTo>
                    <a:lnTo>
                      <a:pt x="199" y="9"/>
                    </a:lnTo>
                    <a:lnTo>
                      <a:pt x="199" y="17"/>
                    </a:lnTo>
                    <a:lnTo>
                      <a:pt x="199" y="26"/>
                    </a:lnTo>
                    <a:lnTo>
                      <a:pt x="202" y="17"/>
                    </a:lnTo>
                    <a:lnTo>
                      <a:pt x="202" y="22"/>
                    </a:lnTo>
                    <a:lnTo>
                      <a:pt x="202" y="17"/>
                    </a:lnTo>
                    <a:lnTo>
                      <a:pt x="202" y="13"/>
                    </a:lnTo>
                    <a:lnTo>
                      <a:pt x="206" y="17"/>
                    </a:lnTo>
                    <a:lnTo>
                      <a:pt x="206" y="13"/>
                    </a:lnTo>
                    <a:lnTo>
                      <a:pt x="206" y="0"/>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1" name="Freeform 33"/>
              <p:cNvSpPr>
                <a:spLocks/>
              </p:cNvSpPr>
              <p:nvPr/>
            </p:nvSpPr>
            <p:spPr bwMode="auto">
              <a:xfrm>
                <a:off x="918" y="800"/>
                <a:ext cx="499" cy="188"/>
              </a:xfrm>
              <a:custGeom>
                <a:avLst/>
                <a:gdLst>
                  <a:gd name="T0" fmla="*/ 3 w 596"/>
                  <a:gd name="T1" fmla="*/ 9 h 192"/>
                  <a:gd name="T2" fmla="*/ 3 w 596"/>
                  <a:gd name="T3" fmla="*/ 22 h 192"/>
                  <a:gd name="T4" fmla="*/ 3 w 596"/>
                  <a:gd name="T5" fmla="*/ 24 h 192"/>
                  <a:gd name="T6" fmla="*/ 4 w 596"/>
                  <a:gd name="T7" fmla="*/ 41 h 192"/>
                  <a:gd name="T8" fmla="*/ 5 w 596"/>
                  <a:gd name="T9" fmla="*/ 54 h 192"/>
                  <a:gd name="T10" fmla="*/ 7 w 596"/>
                  <a:gd name="T11" fmla="*/ 63 h 192"/>
                  <a:gd name="T12" fmla="*/ 7 w 596"/>
                  <a:gd name="T13" fmla="*/ 68 h 192"/>
                  <a:gd name="T14" fmla="*/ 8 w 596"/>
                  <a:gd name="T15" fmla="*/ 81 h 192"/>
                  <a:gd name="T16" fmla="*/ 9 w 596"/>
                  <a:gd name="T17" fmla="*/ 81 h 192"/>
                  <a:gd name="T18" fmla="*/ 10 w 596"/>
                  <a:gd name="T19" fmla="*/ 90 h 192"/>
                  <a:gd name="T20" fmla="*/ 11 w 596"/>
                  <a:gd name="T21" fmla="*/ 90 h 192"/>
                  <a:gd name="T22" fmla="*/ 11 w 596"/>
                  <a:gd name="T23" fmla="*/ 100 h 192"/>
                  <a:gd name="T24" fmla="*/ 13 w 596"/>
                  <a:gd name="T25" fmla="*/ 104 h 192"/>
                  <a:gd name="T26" fmla="*/ 13 w 596"/>
                  <a:gd name="T27" fmla="*/ 106 h 192"/>
                  <a:gd name="T28" fmla="*/ 15 w 596"/>
                  <a:gd name="T29" fmla="*/ 110 h 192"/>
                  <a:gd name="T30" fmla="*/ 16 w 596"/>
                  <a:gd name="T31" fmla="*/ 106 h 192"/>
                  <a:gd name="T32" fmla="*/ 17 w 596"/>
                  <a:gd name="T33" fmla="*/ 113 h 192"/>
                  <a:gd name="T34" fmla="*/ 18 w 596"/>
                  <a:gd name="T35" fmla="*/ 110 h 192"/>
                  <a:gd name="T36" fmla="*/ 19 w 596"/>
                  <a:gd name="T37" fmla="*/ 113 h 192"/>
                  <a:gd name="T38" fmla="*/ 19 w 596"/>
                  <a:gd name="T39" fmla="*/ 110 h 192"/>
                  <a:gd name="T40" fmla="*/ 22 w 596"/>
                  <a:gd name="T41" fmla="*/ 116 h 192"/>
                  <a:gd name="T42" fmla="*/ 23 w 596"/>
                  <a:gd name="T43" fmla="*/ 118 h 192"/>
                  <a:gd name="T44" fmla="*/ 23 w 596"/>
                  <a:gd name="T45" fmla="*/ 123 h 192"/>
                  <a:gd name="T46" fmla="*/ 23 w 596"/>
                  <a:gd name="T47" fmla="*/ 123 h 192"/>
                  <a:gd name="T48" fmla="*/ 26 w 596"/>
                  <a:gd name="T49" fmla="*/ 116 h 192"/>
                  <a:gd name="T50" fmla="*/ 27 w 596"/>
                  <a:gd name="T51" fmla="*/ 123 h 192"/>
                  <a:gd name="T52" fmla="*/ 28 w 596"/>
                  <a:gd name="T53" fmla="*/ 123 h 192"/>
                  <a:gd name="T54" fmla="*/ 28 w 596"/>
                  <a:gd name="T55" fmla="*/ 123 h 192"/>
                  <a:gd name="T56" fmla="*/ 29 w 596"/>
                  <a:gd name="T57" fmla="*/ 123 h 192"/>
                  <a:gd name="T58" fmla="*/ 31 w 596"/>
                  <a:gd name="T59" fmla="*/ 123 h 192"/>
                  <a:gd name="T60" fmla="*/ 32 w 596"/>
                  <a:gd name="T61" fmla="*/ 127 h 192"/>
                  <a:gd name="T62" fmla="*/ 33 w 596"/>
                  <a:gd name="T63" fmla="*/ 127 h 192"/>
                  <a:gd name="T64" fmla="*/ 34 w 596"/>
                  <a:gd name="T65" fmla="*/ 127 h 192"/>
                  <a:gd name="T66" fmla="*/ 34 w 596"/>
                  <a:gd name="T67" fmla="*/ 127 h 192"/>
                  <a:gd name="T68" fmla="*/ 35 w 596"/>
                  <a:gd name="T69" fmla="*/ 127 h 192"/>
                  <a:gd name="T70" fmla="*/ 37 w 596"/>
                  <a:gd name="T71" fmla="*/ 135 h 192"/>
                  <a:gd name="T72" fmla="*/ 38 w 596"/>
                  <a:gd name="T73" fmla="*/ 127 h 192"/>
                  <a:gd name="T74" fmla="*/ 39 w 596"/>
                  <a:gd name="T75" fmla="*/ 135 h 192"/>
                  <a:gd name="T76" fmla="*/ 40 w 596"/>
                  <a:gd name="T77" fmla="*/ 135 h 192"/>
                  <a:gd name="T78" fmla="*/ 41 w 596"/>
                  <a:gd name="T79" fmla="*/ 135 h 192"/>
                  <a:gd name="T80" fmla="*/ 41 w 596"/>
                  <a:gd name="T81" fmla="*/ 127 h 192"/>
                  <a:gd name="T82" fmla="*/ 44 w 596"/>
                  <a:gd name="T83" fmla="*/ 135 h 192"/>
                  <a:gd name="T84" fmla="*/ 44 w 596"/>
                  <a:gd name="T85" fmla="*/ 127 h 192"/>
                  <a:gd name="T86" fmla="*/ 47 w 596"/>
                  <a:gd name="T87" fmla="*/ 127 h 192"/>
                  <a:gd name="T88" fmla="*/ 49 w 596"/>
                  <a:gd name="T89" fmla="*/ 135 h 192"/>
                  <a:gd name="T90" fmla="*/ 49 w 596"/>
                  <a:gd name="T91" fmla="*/ 127 h 192"/>
                  <a:gd name="T92" fmla="*/ 52 w 596"/>
                  <a:gd name="T93" fmla="*/ 135 h 192"/>
                  <a:gd name="T94" fmla="*/ 54 w 596"/>
                  <a:gd name="T95" fmla="*/ 135 h 192"/>
                  <a:gd name="T96" fmla="*/ 56 w 596"/>
                  <a:gd name="T97" fmla="*/ 135 h 192"/>
                  <a:gd name="T98" fmla="*/ 58 w 596"/>
                  <a:gd name="T99" fmla="*/ 135 h 192"/>
                  <a:gd name="T100" fmla="*/ 59 w 596"/>
                  <a:gd name="T101" fmla="*/ 135 h 192"/>
                  <a:gd name="T102" fmla="*/ 60 w 596"/>
                  <a:gd name="T103" fmla="*/ 135 h 192"/>
                  <a:gd name="T104" fmla="*/ 62 w 596"/>
                  <a:gd name="T105" fmla="*/ 141 h 192"/>
                  <a:gd name="T106" fmla="*/ 63 w 596"/>
                  <a:gd name="T107" fmla="*/ 141 h 192"/>
                  <a:gd name="T108" fmla="*/ 63 w 596"/>
                  <a:gd name="T109" fmla="*/ 141 h 192"/>
                  <a:gd name="T110" fmla="*/ 64 w 596"/>
                  <a:gd name="T111" fmla="*/ 141 h 192"/>
                  <a:gd name="T112" fmla="*/ 66 w 596"/>
                  <a:gd name="T113" fmla="*/ 135 h 192"/>
                  <a:gd name="T114" fmla="*/ 67 w 596"/>
                  <a:gd name="T115" fmla="*/ 135 h 192"/>
                  <a:gd name="T116" fmla="*/ 68 w 596"/>
                  <a:gd name="T117" fmla="*/ 135 h 192"/>
                  <a:gd name="T118" fmla="*/ 69 w 596"/>
                  <a:gd name="T119" fmla="*/ 135 h 192"/>
                  <a:gd name="T120" fmla="*/ 70 w 596"/>
                  <a:gd name="T121" fmla="*/ 135 h 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6" h="192">
                    <a:moveTo>
                      <a:pt x="3" y="192"/>
                    </a:moveTo>
                    <a:lnTo>
                      <a:pt x="0" y="141"/>
                    </a:lnTo>
                    <a:lnTo>
                      <a:pt x="0" y="110"/>
                    </a:lnTo>
                    <a:lnTo>
                      <a:pt x="4" y="83"/>
                    </a:lnTo>
                    <a:lnTo>
                      <a:pt x="4" y="57"/>
                    </a:lnTo>
                    <a:lnTo>
                      <a:pt x="4" y="39"/>
                    </a:lnTo>
                    <a:lnTo>
                      <a:pt x="4" y="22"/>
                    </a:lnTo>
                    <a:lnTo>
                      <a:pt x="8" y="13"/>
                    </a:lnTo>
                    <a:lnTo>
                      <a:pt x="8" y="9"/>
                    </a:lnTo>
                    <a:lnTo>
                      <a:pt x="12" y="0"/>
                    </a:lnTo>
                    <a:lnTo>
                      <a:pt x="12" y="4"/>
                    </a:lnTo>
                    <a:lnTo>
                      <a:pt x="12" y="0"/>
                    </a:lnTo>
                    <a:lnTo>
                      <a:pt x="15" y="9"/>
                    </a:lnTo>
                    <a:lnTo>
                      <a:pt x="15" y="13"/>
                    </a:lnTo>
                    <a:lnTo>
                      <a:pt x="15" y="9"/>
                    </a:lnTo>
                    <a:lnTo>
                      <a:pt x="15" y="22"/>
                    </a:lnTo>
                    <a:lnTo>
                      <a:pt x="19" y="31"/>
                    </a:lnTo>
                    <a:lnTo>
                      <a:pt x="19" y="22"/>
                    </a:lnTo>
                    <a:lnTo>
                      <a:pt x="19" y="31"/>
                    </a:lnTo>
                    <a:lnTo>
                      <a:pt x="19" y="22"/>
                    </a:lnTo>
                    <a:lnTo>
                      <a:pt x="23" y="22"/>
                    </a:lnTo>
                    <a:lnTo>
                      <a:pt x="23" y="31"/>
                    </a:lnTo>
                    <a:lnTo>
                      <a:pt x="27" y="31"/>
                    </a:lnTo>
                    <a:lnTo>
                      <a:pt x="30" y="35"/>
                    </a:lnTo>
                    <a:lnTo>
                      <a:pt x="30" y="44"/>
                    </a:lnTo>
                    <a:lnTo>
                      <a:pt x="30" y="39"/>
                    </a:lnTo>
                    <a:lnTo>
                      <a:pt x="30" y="53"/>
                    </a:lnTo>
                    <a:lnTo>
                      <a:pt x="34" y="44"/>
                    </a:lnTo>
                    <a:lnTo>
                      <a:pt x="34" y="53"/>
                    </a:lnTo>
                    <a:lnTo>
                      <a:pt x="34" y="44"/>
                    </a:lnTo>
                    <a:lnTo>
                      <a:pt x="34" y="53"/>
                    </a:lnTo>
                    <a:lnTo>
                      <a:pt x="38" y="53"/>
                    </a:lnTo>
                    <a:lnTo>
                      <a:pt x="38" y="57"/>
                    </a:lnTo>
                    <a:lnTo>
                      <a:pt x="38" y="61"/>
                    </a:lnTo>
                    <a:lnTo>
                      <a:pt x="42" y="66"/>
                    </a:lnTo>
                    <a:lnTo>
                      <a:pt x="42" y="57"/>
                    </a:lnTo>
                    <a:lnTo>
                      <a:pt x="42" y="66"/>
                    </a:lnTo>
                    <a:lnTo>
                      <a:pt x="45" y="66"/>
                    </a:lnTo>
                    <a:lnTo>
                      <a:pt x="45" y="70"/>
                    </a:lnTo>
                    <a:lnTo>
                      <a:pt x="45" y="66"/>
                    </a:lnTo>
                    <a:lnTo>
                      <a:pt x="45" y="75"/>
                    </a:lnTo>
                    <a:lnTo>
                      <a:pt x="49" y="70"/>
                    </a:lnTo>
                    <a:lnTo>
                      <a:pt x="49" y="79"/>
                    </a:lnTo>
                    <a:lnTo>
                      <a:pt x="49" y="75"/>
                    </a:lnTo>
                    <a:lnTo>
                      <a:pt x="49" y="79"/>
                    </a:lnTo>
                    <a:lnTo>
                      <a:pt x="53" y="79"/>
                    </a:lnTo>
                    <a:lnTo>
                      <a:pt x="53" y="88"/>
                    </a:lnTo>
                    <a:lnTo>
                      <a:pt x="53" y="79"/>
                    </a:lnTo>
                    <a:lnTo>
                      <a:pt x="53" y="83"/>
                    </a:lnTo>
                    <a:lnTo>
                      <a:pt x="56" y="88"/>
                    </a:lnTo>
                    <a:lnTo>
                      <a:pt x="56" y="92"/>
                    </a:lnTo>
                    <a:lnTo>
                      <a:pt x="56" y="88"/>
                    </a:lnTo>
                    <a:lnTo>
                      <a:pt x="56" y="92"/>
                    </a:lnTo>
                    <a:lnTo>
                      <a:pt x="60" y="88"/>
                    </a:lnTo>
                    <a:lnTo>
                      <a:pt x="60" y="97"/>
                    </a:lnTo>
                    <a:lnTo>
                      <a:pt x="60" y="92"/>
                    </a:lnTo>
                    <a:lnTo>
                      <a:pt x="64" y="105"/>
                    </a:lnTo>
                    <a:lnTo>
                      <a:pt x="64" y="92"/>
                    </a:lnTo>
                    <a:lnTo>
                      <a:pt x="64" y="97"/>
                    </a:lnTo>
                    <a:lnTo>
                      <a:pt x="64" y="92"/>
                    </a:lnTo>
                    <a:lnTo>
                      <a:pt x="64" y="97"/>
                    </a:lnTo>
                    <a:lnTo>
                      <a:pt x="68" y="92"/>
                    </a:lnTo>
                    <a:lnTo>
                      <a:pt x="68" y="97"/>
                    </a:lnTo>
                    <a:lnTo>
                      <a:pt x="68" y="105"/>
                    </a:lnTo>
                    <a:lnTo>
                      <a:pt x="68" y="101"/>
                    </a:lnTo>
                    <a:lnTo>
                      <a:pt x="71" y="105"/>
                    </a:lnTo>
                    <a:lnTo>
                      <a:pt x="71" y="101"/>
                    </a:lnTo>
                    <a:lnTo>
                      <a:pt x="71" y="110"/>
                    </a:lnTo>
                    <a:lnTo>
                      <a:pt x="75" y="105"/>
                    </a:lnTo>
                    <a:lnTo>
                      <a:pt x="75" y="101"/>
                    </a:lnTo>
                    <a:lnTo>
                      <a:pt x="75" y="114"/>
                    </a:lnTo>
                    <a:lnTo>
                      <a:pt x="75" y="97"/>
                    </a:lnTo>
                    <a:lnTo>
                      <a:pt x="75" y="110"/>
                    </a:lnTo>
                    <a:lnTo>
                      <a:pt x="79" y="105"/>
                    </a:lnTo>
                    <a:lnTo>
                      <a:pt x="79" y="110"/>
                    </a:lnTo>
                    <a:lnTo>
                      <a:pt x="79" y="114"/>
                    </a:lnTo>
                    <a:lnTo>
                      <a:pt x="79" y="110"/>
                    </a:lnTo>
                    <a:lnTo>
                      <a:pt x="79" y="114"/>
                    </a:lnTo>
                    <a:lnTo>
                      <a:pt x="83" y="114"/>
                    </a:lnTo>
                    <a:lnTo>
                      <a:pt x="83" y="110"/>
                    </a:lnTo>
                    <a:lnTo>
                      <a:pt x="83" y="114"/>
                    </a:lnTo>
                    <a:lnTo>
                      <a:pt x="83" y="118"/>
                    </a:lnTo>
                    <a:lnTo>
                      <a:pt x="86" y="118"/>
                    </a:lnTo>
                    <a:lnTo>
                      <a:pt x="86" y="114"/>
                    </a:lnTo>
                    <a:lnTo>
                      <a:pt x="86" y="118"/>
                    </a:lnTo>
                    <a:lnTo>
                      <a:pt x="90" y="123"/>
                    </a:lnTo>
                    <a:lnTo>
                      <a:pt x="90" y="118"/>
                    </a:lnTo>
                    <a:lnTo>
                      <a:pt x="90" y="114"/>
                    </a:lnTo>
                    <a:lnTo>
                      <a:pt x="90" y="118"/>
                    </a:lnTo>
                    <a:lnTo>
                      <a:pt x="94" y="127"/>
                    </a:lnTo>
                    <a:lnTo>
                      <a:pt x="94" y="114"/>
                    </a:lnTo>
                    <a:lnTo>
                      <a:pt x="94" y="127"/>
                    </a:lnTo>
                    <a:lnTo>
                      <a:pt x="94" y="114"/>
                    </a:lnTo>
                    <a:lnTo>
                      <a:pt x="94" y="123"/>
                    </a:lnTo>
                    <a:lnTo>
                      <a:pt x="98" y="114"/>
                    </a:lnTo>
                    <a:lnTo>
                      <a:pt x="98" y="123"/>
                    </a:lnTo>
                    <a:lnTo>
                      <a:pt x="98" y="127"/>
                    </a:lnTo>
                    <a:lnTo>
                      <a:pt x="101" y="127"/>
                    </a:lnTo>
                    <a:lnTo>
                      <a:pt x="101" y="123"/>
                    </a:lnTo>
                    <a:lnTo>
                      <a:pt x="101" y="127"/>
                    </a:lnTo>
                    <a:lnTo>
                      <a:pt x="106" y="132"/>
                    </a:lnTo>
                    <a:lnTo>
                      <a:pt x="106" y="127"/>
                    </a:lnTo>
                    <a:lnTo>
                      <a:pt x="109" y="127"/>
                    </a:lnTo>
                    <a:lnTo>
                      <a:pt x="109" y="132"/>
                    </a:lnTo>
                    <a:lnTo>
                      <a:pt x="112" y="127"/>
                    </a:lnTo>
                    <a:lnTo>
                      <a:pt x="112" y="132"/>
                    </a:lnTo>
                    <a:lnTo>
                      <a:pt x="112" y="136"/>
                    </a:lnTo>
                    <a:lnTo>
                      <a:pt x="112" y="132"/>
                    </a:lnTo>
                    <a:lnTo>
                      <a:pt x="116" y="136"/>
                    </a:lnTo>
                    <a:lnTo>
                      <a:pt x="116" y="127"/>
                    </a:lnTo>
                    <a:lnTo>
                      <a:pt x="116" y="132"/>
                    </a:lnTo>
                    <a:lnTo>
                      <a:pt x="116" y="136"/>
                    </a:lnTo>
                    <a:lnTo>
                      <a:pt x="120" y="127"/>
                    </a:lnTo>
                    <a:lnTo>
                      <a:pt x="120" y="132"/>
                    </a:lnTo>
                    <a:lnTo>
                      <a:pt x="120" y="136"/>
                    </a:lnTo>
                    <a:lnTo>
                      <a:pt x="124" y="141"/>
                    </a:lnTo>
                    <a:lnTo>
                      <a:pt x="124" y="136"/>
                    </a:lnTo>
                    <a:lnTo>
                      <a:pt x="124" y="141"/>
                    </a:lnTo>
                    <a:lnTo>
                      <a:pt x="124" y="136"/>
                    </a:lnTo>
                    <a:lnTo>
                      <a:pt x="127" y="132"/>
                    </a:lnTo>
                    <a:lnTo>
                      <a:pt x="127" y="136"/>
                    </a:lnTo>
                    <a:lnTo>
                      <a:pt x="127" y="141"/>
                    </a:lnTo>
                    <a:lnTo>
                      <a:pt x="132" y="136"/>
                    </a:lnTo>
                    <a:lnTo>
                      <a:pt x="132" y="146"/>
                    </a:lnTo>
                    <a:lnTo>
                      <a:pt x="132" y="141"/>
                    </a:lnTo>
                    <a:lnTo>
                      <a:pt x="132" y="136"/>
                    </a:lnTo>
                    <a:lnTo>
                      <a:pt x="132" y="141"/>
                    </a:lnTo>
                    <a:lnTo>
                      <a:pt x="135" y="141"/>
                    </a:lnTo>
                    <a:lnTo>
                      <a:pt x="135" y="150"/>
                    </a:lnTo>
                    <a:lnTo>
                      <a:pt x="135" y="141"/>
                    </a:lnTo>
                    <a:lnTo>
                      <a:pt x="135" y="136"/>
                    </a:lnTo>
                    <a:lnTo>
                      <a:pt x="139" y="136"/>
                    </a:lnTo>
                    <a:lnTo>
                      <a:pt x="139" y="141"/>
                    </a:lnTo>
                    <a:lnTo>
                      <a:pt x="142" y="141"/>
                    </a:lnTo>
                    <a:lnTo>
                      <a:pt x="142" y="146"/>
                    </a:lnTo>
                    <a:lnTo>
                      <a:pt x="142" y="141"/>
                    </a:lnTo>
                    <a:lnTo>
                      <a:pt x="142" y="136"/>
                    </a:lnTo>
                    <a:lnTo>
                      <a:pt x="147" y="146"/>
                    </a:lnTo>
                    <a:lnTo>
                      <a:pt x="147" y="141"/>
                    </a:lnTo>
                    <a:lnTo>
                      <a:pt x="147" y="146"/>
                    </a:lnTo>
                    <a:lnTo>
                      <a:pt x="147" y="141"/>
                    </a:lnTo>
                    <a:lnTo>
                      <a:pt x="150" y="146"/>
                    </a:lnTo>
                    <a:lnTo>
                      <a:pt x="150" y="154"/>
                    </a:lnTo>
                    <a:lnTo>
                      <a:pt x="150" y="141"/>
                    </a:lnTo>
                    <a:lnTo>
                      <a:pt x="150" y="146"/>
                    </a:lnTo>
                    <a:lnTo>
                      <a:pt x="154" y="150"/>
                    </a:lnTo>
                    <a:lnTo>
                      <a:pt x="154" y="146"/>
                    </a:lnTo>
                    <a:lnTo>
                      <a:pt x="154" y="141"/>
                    </a:lnTo>
                    <a:lnTo>
                      <a:pt x="154" y="150"/>
                    </a:lnTo>
                    <a:lnTo>
                      <a:pt x="157" y="159"/>
                    </a:lnTo>
                    <a:lnTo>
                      <a:pt x="157" y="146"/>
                    </a:lnTo>
                    <a:lnTo>
                      <a:pt x="157" y="150"/>
                    </a:lnTo>
                    <a:lnTo>
                      <a:pt x="157" y="146"/>
                    </a:lnTo>
                    <a:lnTo>
                      <a:pt x="161" y="150"/>
                    </a:lnTo>
                    <a:lnTo>
                      <a:pt x="161" y="146"/>
                    </a:lnTo>
                    <a:lnTo>
                      <a:pt x="161" y="150"/>
                    </a:lnTo>
                    <a:lnTo>
                      <a:pt x="161" y="154"/>
                    </a:lnTo>
                    <a:lnTo>
                      <a:pt x="165" y="146"/>
                    </a:lnTo>
                    <a:lnTo>
                      <a:pt x="165" y="150"/>
                    </a:lnTo>
                    <a:lnTo>
                      <a:pt x="165" y="141"/>
                    </a:lnTo>
                    <a:lnTo>
                      <a:pt x="165" y="150"/>
                    </a:lnTo>
                    <a:lnTo>
                      <a:pt x="168" y="146"/>
                    </a:lnTo>
                    <a:lnTo>
                      <a:pt x="168" y="150"/>
                    </a:lnTo>
                    <a:lnTo>
                      <a:pt x="168" y="154"/>
                    </a:lnTo>
                    <a:lnTo>
                      <a:pt x="168" y="146"/>
                    </a:lnTo>
                    <a:lnTo>
                      <a:pt x="168" y="150"/>
                    </a:lnTo>
                    <a:lnTo>
                      <a:pt x="173" y="141"/>
                    </a:lnTo>
                    <a:lnTo>
                      <a:pt x="173" y="150"/>
                    </a:lnTo>
                    <a:lnTo>
                      <a:pt x="173" y="141"/>
                    </a:lnTo>
                    <a:lnTo>
                      <a:pt x="176" y="154"/>
                    </a:lnTo>
                    <a:lnTo>
                      <a:pt x="176" y="150"/>
                    </a:lnTo>
                    <a:lnTo>
                      <a:pt x="180" y="159"/>
                    </a:lnTo>
                    <a:lnTo>
                      <a:pt x="180" y="150"/>
                    </a:lnTo>
                    <a:lnTo>
                      <a:pt x="180" y="154"/>
                    </a:lnTo>
                    <a:lnTo>
                      <a:pt x="183" y="154"/>
                    </a:lnTo>
                    <a:lnTo>
                      <a:pt x="183" y="150"/>
                    </a:lnTo>
                    <a:lnTo>
                      <a:pt x="183" y="163"/>
                    </a:lnTo>
                    <a:lnTo>
                      <a:pt x="188" y="154"/>
                    </a:lnTo>
                    <a:lnTo>
                      <a:pt x="188" y="150"/>
                    </a:lnTo>
                    <a:lnTo>
                      <a:pt x="191" y="154"/>
                    </a:lnTo>
                    <a:lnTo>
                      <a:pt x="191" y="150"/>
                    </a:lnTo>
                    <a:lnTo>
                      <a:pt x="191" y="154"/>
                    </a:lnTo>
                    <a:lnTo>
                      <a:pt x="195" y="150"/>
                    </a:lnTo>
                    <a:lnTo>
                      <a:pt x="195" y="154"/>
                    </a:lnTo>
                    <a:lnTo>
                      <a:pt x="195" y="150"/>
                    </a:lnTo>
                    <a:lnTo>
                      <a:pt x="195" y="154"/>
                    </a:lnTo>
                    <a:lnTo>
                      <a:pt x="199" y="159"/>
                    </a:lnTo>
                    <a:lnTo>
                      <a:pt x="199" y="150"/>
                    </a:lnTo>
                    <a:lnTo>
                      <a:pt x="199" y="163"/>
                    </a:lnTo>
                    <a:lnTo>
                      <a:pt x="199" y="154"/>
                    </a:lnTo>
                    <a:lnTo>
                      <a:pt x="203" y="154"/>
                    </a:lnTo>
                    <a:lnTo>
                      <a:pt x="203" y="150"/>
                    </a:lnTo>
                    <a:lnTo>
                      <a:pt x="203" y="159"/>
                    </a:lnTo>
                    <a:lnTo>
                      <a:pt x="203" y="150"/>
                    </a:lnTo>
                    <a:lnTo>
                      <a:pt x="206" y="154"/>
                    </a:lnTo>
                    <a:lnTo>
                      <a:pt x="206" y="159"/>
                    </a:lnTo>
                    <a:lnTo>
                      <a:pt x="206" y="154"/>
                    </a:lnTo>
                    <a:lnTo>
                      <a:pt x="210" y="159"/>
                    </a:lnTo>
                    <a:lnTo>
                      <a:pt x="210" y="154"/>
                    </a:lnTo>
                    <a:lnTo>
                      <a:pt x="210" y="159"/>
                    </a:lnTo>
                    <a:lnTo>
                      <a:pt x="214" y="163"/>
                    </a:lnTo>
                    <a:lnTo>
                      <a:pt x="214" y="154"/>
                    </a:lnTo>
                    <a:lnTo>
                      <a:pt x="214" y="150"/>
                    </a:lnTo>
                    <a:lnTo>
                      <a:pt x="217" y="154"/>
                    </a:lnTo>
                    <a:lnTo>
                      <a:pt x="217" y="150"/>
                    </a:lnTo>
                    <a:lnTo>
                      <a:pt x="217" y="154"/>
                    </a:lnTo>
                    <a:lnTo>
                      <a:pt x="217" y="159"/>
                    </a:lnTo>
                    <a:lnTo>
                      <a:pt x="221" y="159"/>
                    </a:lnTo>
                    <a:lnTo>
                      <a:pt x="221" y="154"/>
                    </a:lnTo>
                    <a:lnTo>
                      <a:pt x="225" y="159"/>
                    </a:lnTo>
                    <a:lnTo>
                      <a:pt x="225" y="154"/>
                    </a:lnTo>
                    <a:lnTo>
                      <a:pt x="225" y="163"/>
                    </a:lnTo>
                    <a:lnTo>
                      <a:pt x="225" y="154"/>
                    </a:lnTo>
                    <a:lnTo>
                      <a:pt x="229" y="154"/>
                    </a:lnTo>
                    <a:lnTo>
                      <a:pt x="229" y="159"/>
                    </a:lnTo>
                    <a:lnTo>
                      <a:pt x="229" y="154"/>
                    </a:lnTo>
                    <a:lnTo>
                      <a:pt x="229" y="159"/>
                    </a:lnTo>
                    <a:lnTo>
                      <a:pt x="232" y="154"/>
                    </a:lnTo>
                    <a:lnTo>
                      <a:pt x="232" y="163"/>
                    </a:lnTo>
                    <a:lnTo>
                      <a:pt x="232" y="159"/>
                    </a:lnTo>
                    <a:lnTo>
                      <a:pt x="232" y="163"/>
                    </a:lnTo>
                    <a:lnTo>
                      <a:pt x="232" y="154"/>
                    </a:lnTo>
                    <a:lnTo>
                      <a:pt x="236" y="159"/>
                    </a:lnTo>
                    <a:lnTo>
                      <a:pt x="236" y="154"/>
                    </a:lnTo>
                    <a:lnTo>
                      <a:pt x="236" y="159"/>
                    </a:lnTo>
                    <a:lnTo>
                      <a:pt x="236" y="154"/>
                    </a:lnTo>
                    <a:lnTo>
                      <a:pt x="240" y="159"/>
                    </a:lnTo>
                    <a:lnTo>
                      <a:pt x="244" y="150"/>
                    </a:lnTo>
                    <a:lnTo>
                      <a:pt x="244" y="163"/>
                    </a:lnTo>
                    <a:lnTo>
                      <a:pt x="244" y="159"/>
                    </a:lnTo>
                    <a:lnTo>
                      <a:pt x="247" y="159"/>
                    </a:lnTo>
                    <a:lnTo>
                      <a:pt x="247" y="163"/>
                    </a:lnTo>
                    <a:lnTo>
                      <a:pt x="247" y="159"/>
                    </a:lnTo>
                    <a:lnTo>
                      <a:pt x="247" y="163"/>
                    </a:lnTo>
                    <a:lnTo>
                      <a:pt x="251" y="159"/>
                    </a:lnTo>
                    <a:lnTo>
                      <a:pt x="251" y="163"/>
                    </a:lnTo>
                    <a:lnTo>
                      <a:pt x="251" y="159"/>
                    </a:lnTo>
                    <a:lnTo>
                      <a:pt x="251" y="163"/>
                    </a:lnTo>
                    <a:lnTo>
                      <a:pt x="255" y="159"/>
                    </a:lnTo>
                    <a:lnTo>
                      <a:pt x="255" y="163"/>
                    </a:lnTo>
                    <a:lnTo>
                      <a:pt x="255" y="154"/>
                    </a:lnTo>
                    <a:lnTo>
                      <a:pt x="259" y="159"/>
                    </a:lnTo>
                    <a:lnTo>
                      <a:pt x="259" y="163"/>
                    </a:lnTo>
                    <a:lnTo>
                      <a:pt x="259" y="159"/>
                    </a:lnTo>
                    <a:lnTo>
                      <a:pt x="259" y="163"/>
                    </a:lnTo>
                    <a:lnTo>
                      <a:pt x="262" y="163"/>
                    </a:lnTo>
                    <a:lnTo>
                      <a:pt x="262" y="159"/>
                    </a:lnTo>
                    <a:lnTo>
                      <a:pt x="266" y="163"/>
                    </a:lnTo>
                    <a:lnTo>
                      <a:pt x="266" y="159"/>
                    </a:lnTo>
                    <a:lnTo>
                      <a:pt x="266" y="163"/>
                    </a:lnTo>
                    <a:lnTo>
                      <a:pt x="270" y="163"/>
                    </a:lnTo>
                    <a:lnTo>
                      <a:pt x="270" y="159"/>
                    </a:lnTo>
                    <a:lnTo>
                      <a:pt x="270" y="163"/>
                    </a:lnTo>
                    <a:lnTo>
                      <a:pt x="273" y="172"/>
                    </a:lnTo>
                    <a:lnTo>
                      <a:pt x="273" y="163"/>
                    </a:lnTo>
                    <a:lnTo>
                      <a:pt x="277" y="163"/>
                    </a:lnTo>
                    <a:lnTo>
                      <a:pt x="281" y="163"/>
                    </a:lnTo>
                    <a:lnTo>
                      <a:pt x="281" y="172"/>
                    </a:lnTo>
                    <a:lnTo>
                      <a:pt x="281" y="163"/>
                    </a:lnTo>
                    <a:lnTo>
                      <a:pt x="285" y="163"/>
                    </a:lnTo>
                    <a:lnTo>
                      <a:pt x="285" y="172"/>
                    </a:lnTo>
                    <a:lnTo>
                      <a:pt x="285" y="163"/>
                    </a:lnTo>
                    <a:lnTo>
                      <a:pt x="288" y="163"/>
                    </a:lnTo>
                    <a:lnTo>
                      <a:pt x="288" y="159"/>
                    </a:lnTo>
                    <a:lnTo>
                      <a:pt x="288" y="163"/>
                    </a:lnTo>
                    <a:lnTo>
                      <a:pt x="292" y="163"/>
                    </a:lnTo>
                    <a:lnTo>
                      <a:pt x="292" y="172"/>
                    </a:lnTo>
                    <a:lnTo>
                      <a:pt x="296" y="163"/>
                    </a:lnTo>
                    <a:lnTo>
                      <a:pt x="296" y="172"/>
                    </a:lnTo>
                    <a:lnTo>
                      <a:pt x="296" y="163"/>
                    </a:lnTo>
                    <a:lnTo>
                      <a:pt x="300" y="172"/>
                    </a:lnTo>
                    <a:lnTo>
                      <a:pt x="300" y="163"/>
                    </a:lnTo>
                    <a:lnTo>
                      <a:pt x="300" y="172"/>
                    </a:lnTo>
                    <a:lnTo>
                      <a:pt x="300" y="163"/>
                    </a:lnTo>
                    <a:lnTo>
                      <a:pt x="303" y="172"/>
                    </a:lnTo>
                    <a:lnTo>
                      <a:pt x="303" y="163"/>
                    </a:lnTo>
                    <a:lnTo>
                      <a:pt x="307" y="163"/>
                    </a:lnTo>
                    <a:lnTo>
                      <a:pt x="307" y="172"/>
                    </a:lnTo>
                    <a:lnTo>
                      <a:pt x="311" y="163"/>
                    </a:lnTo>
                    <a:lnTo>
                      <a:pt x="311" y="172"/>
                    </a:lnTo>
                    <a:lnTo>
                      <a:pt x="311" y="163"/>
                    </a:lnTo>
                    <a:lnTo>
                      <a:pt x="315" y="163"/>
                    </a:lnTo>
                    <a:lnTo>
                      <a:pt x="315" y="172"/>
                    </a:lnTo>
                    <a:lnTo>
                      <a:pt x="315" y="163"/>
                    </a:lnTo>
                    <a:lnTo>
                      <a:pt x="318" y="172"/>
                    </a:lnTo>
                    <a:lnTo>
                      <a:pt x="318" y="163"/>
                    </a:lnTo>
                    <a:lnTo>
                      <a:pt x="323" y="172"/>
                    </a:lnTo>
                    <a:lnTo>
                      <a:pt x="326" y="163"/>
                    </a:lnTo>
                    <a:lnTo>
                      <a:pt x="326" y="172"/>
                    </a:lnTo>
                    <a:lnTo>
                      <a:pt x="329" y="172"/>
                    </a:lnTo>
                    <a:lnTo>
                      <a:pt x="329" y="163"/>
                    </a:lnTo>
                    <a:lnTo>
                      <a:pt x="333" y="172"/>
                    </a:lnTo>
                    <a:lnTo>
                      <a:pt x="333" y="163"/>
                    </a:lnTo>
                    <a:lnTo>
                      <a:pt x="333" y="172"/>
                    </a:lnTo>
                    <a:lnTo>
                      <a:pt x="333" y="163"/>
                    </a:lnTo>
                    <a:lnTo>
                      <a:pt x="337" y="172"/>
                    </a:lnTo>
                    <a:lnTo>
                      <a:pt x="341" y="163"/>
                    </a:lnTo>
                    <a:lnTo>
                      <a:pt x="344" y="172"/>
                    </a:lnTo>
                    <a:lnTo>
                      <a:pt x="344" y="163"/>
                    </a:lnTo>
                    <a:lnTo>
                      <a:pt x="344" y="172"/>
                    </a:lnTo>
                    <a:lnTo>
                      <a:pt x="349" y="172"/>
                    </a:lnTo>
                    <a:lnTo>
                      <a:pt x="352" y="172"/>
                    </a:lnTo>
                    <a:lnTo>
                      <a:pt x="352" y="181"/>
                    </a:lnTo>
                    <a:lnTo>
                      <a:pt x="352" y="172"/>
                    </a:lnTo>
                    <a:lnTo>
                      <a:pt x="352" y="163"/>
                    </a:lnTo>
                    <a:lnTo>
                      <a:pt x="356" y="172"/>
                    </a:lnTo>
                    <a:lnTo>
                      <a:pt x="356" y="163"/>
                    </a:lnTo>
                    <a:lnTo>
                      <a:pt x="356" y="181"/>
                    </a:lnTo>
                    <a:lnTo>
                      <a:pt x="359" y="163"/>
                    </a:lnTo>
                    <a:lnTo>
                      <a:pt x="359" y="172"/>
                    </a:lnTo>
                    <a:lnTo>
                      <a:pt x="359" y="163"/>
                    </a:lnTo>
                    <a:lnTo>
                      <a:pt x="364" y="172"/>
                    </a:lnTo>
                    <a:lnTo>
                      <a:pt x="364" y="163"/>
                    </a:lnTo>
                    <a:lnTo>
                      <a:pt x="367" y="163"/>
                    </a:lnTo>
                    <a:lnTo>
                      <a:pt x="371" y="172"/>
                    </a:lnTo>
                    <a:lnTo>
                      <a:pt x="371" y="163"/>
                    </a:lnTo>
                    <a:lnTo>
                      <a:pt x="374" y="163"/>
                    </a:lnTo>
                    <a:lnTo>
                      <a:pt x="379" y="172"/>
                    </a:lnTo>
                    <a:lnTo>
                      <a:pt x="382" y="163"/>
                    </a:lnTo>
                    <a:lnTo>
                      <a:pt x="385" y="172"/>
                    </a:lnTo>
                    <a:lnTo>
                      <a:pt x="385" y="163"/>
                    </a:lnTo>
                    <a:lnTo>
                      <a:pt x="390" y="163"/>
                    </a:lnTo>
                    <a:lnTo>
                      <a:pt x="390" y="172"/>
                    </a:lnTo>
                    <a:lnTo>
                      <a:pt x="393" y="172"/>
                    </a:lnTo>
                    <a:lnTo>
                      <a:pt x="397" y="163"/>
                    </a:lnTo>
                    <a:lnTo>
                      <a:pt x="400" y="172"/>
                    </a:lnTo>
                    <a:lnTo>
                      <a:pt x="400" y="163"/>
                    </a:lnTo>
                    <a:lnTo>
                      <a:pt x="405" y="163"/>
                    </a:lnTo>
                    <a:lnTo>
                      <a:pt x="405" y="172"/>
                    </a:lnTo>
                    <a:lnTo>
                      <a:pt x="408" y="163"/>
                    </a:lnTo>
                    <a:lnTo>
                      <a:pt x="408" y="172"/>
                    </a:lnTo>
                    <a:lnTo>
                      <a:pt x="412" y="172"/>
                    </a:lnTo>
                    <a:lnTo>
                      <a:pt x="412" y="163"/>
                    </a:lnTo>
                    <a:lnTo>
                      <a:pt x="416" y="172"/>
                    </a:lnTo>
                    <a:lnTo>
                      <a:pt x="416" y="163"/>
                    </a:lnTo>
                    <a:lnTo>
                      <a:pt x="420" y="172"/>
                    </a:lnTo>
                    <a:lnTo>
                      <a:pt x="423" y="163"/>
                    </a:lnTo>
                    <a:lnTo>
                      <a:pt x="427" y="163"/>
                    </a:lnTo>
                    <a:lnTo>
                      <a:pt x="427" y="181"/>
                    </a:lnTo>
                    <a:lnTo>
                      <a:pt x="427" y="163"/>
                    </a:lnTo>
                    <a:lnTo>
                      <a:pt x="431" y="163"/>
                    </a:lnTo>
                    <a:lnTo>
                      <a:pt x="431" y="172"/>
                    </a:lnTo>
                    <a:lnTo>
                      <a:pt x="435" y="163"/>
                    </a:lnTo>
                    <a:lnTo>
                      <a:pt x="438" y="172"/>
                    </a:lnTo>
                    <a:lnTo>
                      <a:pt x="442" y="172"/>
                    </a:lnTo>
                    <a:lnTo>
                      <a:pt x="446" y="172"/>
                    </a:lnTo>
                    <a:lnTo>
                      <a:pt x="446" y="163"/>
                    </a:lnTo>
                    <a:lnTo>
                      <a:pt x="449" y="163"/>
                    </a:lnTo>
                    <a:lnTo>
                      <a:pt x="453" y="163"/>
                    </a:lnTo>
                    <a:lnTo>
                      <a:pt x="457" y="172"/>
                    </a:lnTo>
                    <a:lnTo>
                      <a:pt x="457" y="163"/>
                    </a:lnTo>
                    <a:lnTo>
                      <a:pt x="461" y="163"/>
                    </a:lnTo>
                    <a:lnTo>
                      <a:pt x="461" y="172"/>
                    </a:lnTo>
                    <a:lnTo>
                      <a:pt x="464" y="172"/>
                    </a:lnTo>
                    <a:lnTo>
                      <a:pt x="468" y="181"/>
                    </a:lnTo>
                    <a:lnTo>
                      <a:pt x="468" y="172"/>
                    </a:lnTo>
                    <a:lnTo>
                      <a:pt x="468" y="181"/>
                    </a:lnTo>
                    <a:lnTo>
                      <a:pt x="472" y="172"/>
                    </a:lnTo>
                    <a:lnTo>
                      <a:pt x="476" y="172"/>
                    </a:lnTo>
                    <a:lnTo>
                      <a:pt x="479" y="181"/>
                    </a:lnTo>
                    <a:lnTo>
                      <a:pt x="479" y="172"/>
                    </a:lnTo>
                    <a:lnTo>
                      <a:pt x="483" y="181"/>
                    </a:lnTo>
                    <a:lnTo>
                      <a:pt x="483" y="172"/>
                    </a:lnTo>
                    <a:lnTo>
                      <a:pt x="487" y="172"/>
                    </a:lnTo>
                    <a:lnTo>
                      <a:pt x="490" y="172"/>
                    </a:lnTo>
                    <a:lnTo>
                      <a:pt x="494" y="172"/>
                    </a:lnTo>
                    <a:lnTo>
                      <a:pt x="494" y="163"/>
                    </a:lnTo>
                    <a:lnTo>
                      <a:pt x="494" y="172"/>
                    </a:lnTo>
                    <a:lnTo>
                      <a:pt x="498" y="172"/>
                    </a:lnTo>
                    <a:lnTo>
                      <a:pt x="498" y="181"/>
                    </a:lnTo>
                    <a:lnTo>
                      <a:pt x="498" y="172"/>
                    </a:lnTo>
                    <a:lnTo>
                      <a:pt x="502" y="172"/>
                    </a:lnTo>
                    <a:lnTo>
                      <a:pt x="505" y="172"/>
                    </a:lnTo>
                    <a:lnTo>
                      <a:pt x="509" y="172"/>
                    </a:lnTo>
                    <a:lnTo>
                      <a:pt x="509" y="181"/>
                    </a:lnTo>
                    <a:lnTo>
                      <a:pt x="509" y="172"/>
                    </a:lnTo>
                    <a:lnTo>
                      <a:pt x="513" y="172"/>
                    </a:lnTo>
                    <a:lnTo>
                      <a:pt x="513" y="181"/>
                    </a:lnTo>
                    <a:lnTo>
                      <a:pt x="513" y="172"/>
                    </a:lnTo>
                    <a:lnTo>
                      <a:pt x="517" y="172"/>
                    </a:lnTo>
                    <a:lnTo>
                      <a:pt x="517" y="181"/>
                    </a:lnTo>
                    <a:lnTo>
                      <a:pt x="517" y="172"/>
                    </a:lnTo>
                    <a:lnTo>
                      <a:pt x="517" y="181"/>
                    </a:lnTo>
                    <a:lnTo>
                      <a:pt x="520" y="181"/>
                    </a:lnTo>
                    <a:lnTo>
                      <a:pt x="524" y="181"/>
                    </a:lnTo>
                    <a:lnTo>
                      <a:pt x="524" y="172"/>
                    </a:lnTo>
                    <a:lnTo>
                      <a:pt x="524" y="181"/>
                    </a:lnTo>
                    <a:lnTo>
                      <a:pt x="528" y="172"/>
                    </a:lnTo>
                    <a:lnTo>
                      <a:pt x="528" y="181"/>
                    </a:lnTo>
                    <a:lnTo>
                      <a:pt x="528" y="172"/>
                    </a:lnTo>
                    <a:lnTo>
                      <a:pt x="532" y="181"/>
                    </a:lnTo>
                    <a:lnTo>
                      <a:pt x="532" y="172"/>
                    </a:lnTo>
                    <a:lnTo>
                      <a:pt x="535" y="172"/>
                    </a:lnTo>
                    <a:lnTo>
                      <a:pt x="535" y="181"/>
                    </a:lnTo>
                    <a:lnTo>
                      <a:pt x="540" y="181"/>
                    </a:lnTo>
                    <a:lnTo>
                      <a:pt x="540" y="172"/>
                    </a:lnTo>
                    <a:lnTo>
                      <a:pt x="543" y="181"/>
                    </a:lnTo>
                    <a:lnTo>
                      <a:pt x="546" y="181"/>
                    </a:lnTo>
                    <a:lnTo>
                      <a:pt x="550" y="181"/>
                    </a:lnTo>
                    <a:lnTo>
                      <a:pt x="554" y="181"/>
                    </a:lnTo>
                    <a:lnTo>
                      <a:pt x="554" y="172"/>
                    </a:lnTo>
                    <a:lnTo>
                      <a:pt x="554" y="181"/>
                    </a:lnTo>
                    <a:lnTo>
                      <a:pt x="554" y="185"/>
                    </a:lnTo>
                    <a:lnTo>
                      <a:pt x="558" y="185"/>
                    </a:lnTo>
                    <a:lnTo>
                      <a:pt x="558" y="172"/>
                    </a:lnTo>
                    <a:lnTo>
                      <a:pt x="558" y="181"/>
                    </a:lnTo>
                    <a:lnTo>
                      <a:pt x="561" y="181"/>
                    </a:lnTo>
                    <a:lnTo>
                      <a:pt x="561" y="172"/>
                    </a:lnTo>
                    <a:lnTo>
                      <a:pt x="561" y="181"/>
                    </a:lnTo>
                    <a:lnTo>
                      <a:pt x="561" y="172"/>
                    </a:lnTo>
                    <a:lnTo>
                      <a:pt x="565" y="181"/>
                    </a:lnTo>
                    <a:lnTo>
                      <a:pt x="565" y="185"/>
                    </a:lnTo>
                    <a:lnTo>
                      <a:pt x="569" y="181"/>
                    </a:lnTo>
                    <a:lnTo>
                      <a:pt x="569" y="172"/>
                    </a:lnTo>
                    <a:lnTo>
                      <a:pt x="569" y="181"/>
                    </a:lnTo>
                    <a:lnTo>
                      <a:pt x="573" y="172"/>
                    </a:lnTo>
                    <a:lnTo>
                      <a:pt x="573" y="181"/>
                    </a:lnTo>
                    <a:lnTo>
                      <a:pt x="573" y="172"/>
                    </a:lnTo>
                    <a:lnTo>
                      <a:pt x="576" y="172"/>
                    </a:lnTo>
                    <a:lnTo>
                      <a:pt x="576" y="181"/>
                    </a:lnTo>
                    <a:lnTo>
                      <a:pt x="576" y="172"/>
                    </a:lnTo>
                    <a:lnTo>
                      <a:pt x="576" y="181"/>
                    </a:lnTo>
                    <a:lnTo>
                      <a:pt x="581" y="172"/>
                    </a:lnTo>
                    <a:lnTo>
                      <a:pt x="584" y="181"/>
                    </a:lnTo>
                    <a:lnTo>
                      <a:pt x="588" y="172"/>
                    </a:lnTo>
                    <a:lnTo>
                      <a:pt x="588" y="181"/>
                    </a:lnTo>
                    <a:lnTo>
                      <a:pt x="588" y="185"/>
                    </a:lnTo>
                    <a:lnTo>
                      <a:pt x="588" y="172"/>
                    </a:lnTo>
                    <a:lnTo>
                      <a:pt x="591" y="181"/>
                    </a:lnTo>
                    <a:lnTo>
                      <a:pt x="591" y="172"/>
                    </a:lnTo>
                    <a:lnTo>
                      <a:pt x="596" y="172"/>
                    </a:lnTo>
                    <a:lnTo>
                      <a:pt x="596" y="185"/>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26" name="Group 34"/>
            <p:cNvGrpSpPr>
              <a:grpSpLocks/>
            </p:cNvGrpSpPr>
            <p:nvPr/>
          </p:nvGrpSpPr>
          <p:grpSpPr bwMode="auto">
            <a:xfrm>
              <a:off x="705" y="1468"/>
              <a:ext cx="470" cy="164"/>
              <a:chOff x="2031" y="2606"/>
              <a:chExt cx="629" cy="130"/>
            </a:xfrm>
          </p:grpSpPr>
          <p:sp>
            <p:nvSpPr>
              <p:cNvPr id="33908" name="Freeform 35"/>
              <p:cNvSpPr>
                <a:spLocks/>
              </p:cNvSpPr>
              <p:nvPr/>
            </p:nvSpPr>
            <p:spPr bwMode="auto">
              <a:xfrm>
                <a:off x="2031" y="2713"/>
                <a:ext cx="118" cy="23"/>
              </a:xfrm>
              <a:custGeom>
                <a:avLst/>
                <a:gdLst>
                  <a:gd name="T0" fmla="*/ 2 w 148"/>
                  <a:gd name="T1" fmla="*/ 1 h 35"/>
                  <a:gd name="T2" fmla="*/ 2 w 148"/>
                  <a:gd name="T3" fmla="*/ 1 h 35"/>
                  <a:gd name="T4" fmla="*/ 2 w 148"/>
                  <a:gd name="T5" fmla="*/ 1 h 35"/>
                  <a:gd name="T6" fmla="*/ 2 w 148"/>
                  <a:gd name="T7" fmla="*/ 1 h 35"/>
                  <a:gd name="T8" fmla="*/ 2 w 148"/>
                  <a:gd name="T9" fmla="*/ 1 h 35"/>
                  <a:gd name="T10" fmla="*/ 2 w 148"/>
                  <a:gd name="T11" fmla="*/ 1 h 35"/>
                  <a:gd name="T12" fmla="*/ 2 w 148"/>
                  <a:gd name="T13" fmla="*/ 1 h 35"/>
                  <a:gd name="T14" fmla="*/ 2 w 148"/>
                  <a:gd name="T15" fmla="*/ 1 h 35"/>
                  <a:gd name="T16" fmla="*/ 2 w 148"/>
                  <a:gd name="T17" fmla="*/ 0 h 35"/>
                  <a:gd name="T18" fmla="*/ 2 w 148"/>
                  <a:gd name="T19" fmla="*/ 1 h 35"/>
                  <a:gd name="T20" fmla="*/ 2 w 148"/>
                  <a:gd name="T21" fmla="*/ 1 h 35"/>
                  <a:gd name="T22" fmla="*/ 2 w 148"/>
                  <a:gd name="T23" fmla="*/ 1 h 35"/>
                  <a:gd name="T24" fmla="*/ 2 w 148"/>
                  <a:gd name="T25" fmla="*/ 1 h 35"/>
                  <a:gd name="T26" fmla="*/ 2 w 148"/>
                  <a:gd name="T27" fmla="*/ 1 h 35"/>
                  <a:gd name="T28" fmla="*/ 3 w 148"/>
                  <a:gd name="T29" fmla="*/ 1 h 35"/>
                  <a:gd name="T30" fmla="*/ 3 w 148"/>
                  <a:gd name="T31" fmla="*/ 1 h 35"/>
                  <a:gd name="T32" fmla="*/ 3 w 148"/>
                  <a:gd name="T33" fmla="*/ 1 h 35"/>
                  <a:gd name="T34" fmla="*/ 4 w 148"/>
                  <a:gd name="T35" fmla="*/ 1 h 35"/>
                  <a:gd name="T36" fmla="*/ 4 w 148"/>
                  <a:gd name="T37" fmla="*/ 1 h 35"/>
                  <a:gd name="T38" fmla="*/ 4 w 148"/>
                  <a:gd name="T39" fmla="*/ 1 h 35"/>
                  <a:gd name="T40" fmla="*/ 4 w 148"/>
                  <a:gd name="T41" fmla="*/ 1 h 35"/>
                  <a:gd name="T42" fmla="*/ 4 w 148"/>
                  <a:gd name="T43" fmla="*/ 1 h 35"/>
                  <a:gd name="T44" fmla="*/ 4 w 148"/>
                  <a:gd name="T45" fmla="*/ 1 h 35"/>
                  <a:gd name="T46" fmla="*/ 5 w 148"/>
                  <a:gd name="T47" fmla="*/ 1 h 35"/>
                  <a:gd name="T48" fmla="*/ 5 w 148"/>
                  <a:gd name="T49" fmla="*/ 1 h 35"/>
                  <a:gd name="T50" fmla="*/ 5 w 148"/>
                  <a:gd name="T51" fmla="*/ 1 h 35"/>
                  <a:gd name="T52" fmla="*/ 5 w 148"/>
                  <a:gd name="T53" fmla="*/ 1 h 35"/>
                  <a:gd name="T54" fmla="*/ 5 w 148"/>
                  <a:gd name="T55" fmla="*/ 1 h 35"/>
                  <a:gd name="T56" fmla="*/ 6 w 148"/>
                  <a:gd name="T57" fmla="*/ 1 h 35"/>
                  <a:gd name="T58" fmla="*/ 6 w 148"/>
                  <a:gd name="T59" fmla="*/ 1 h 35"/>
                  <a:gd name="T60" fmla="*/ 6 w 148"/>
                  <a:gd name="T61" fmla="*/ 1 h 35"/>
                  <a:gd name="T62" fmla="*/ 6 w 148"/>
                  <a:gd name="T63" fmla="*/ 1 h 35"/>
                  <a:gd name="T64" fmla="*/ 6 w 148"/>
                  <a:gd name="T65" fmla="*/ 1 h 35"/>
                  <a:gd name="T66" fmla="*/ 6 w 148"/>
                  <a:gd name="T67" fmla="*/ 1 h 35"/>
                  <a:gd name="T68" fmla="*/ 6 w 148"/>
                  <a:gd name="T69" fmla="*/ 1 h 35"/>
                  <a:gd name="T70" fmla="*/ 7 w 148"/>
                  <a:gd name="T71" fmla="*/ 1 h 35"/>
                  <a:gd name="T72" fmla="*/ 7 w 148"/>
                  <a:gd name="T73" fmla="*/ 1 h 35"/>
                  <a:gd name="T74" fmla="*/ 7 w 148"/>
                  <a:gd name="T75" fmla="*/ 1 h 35"/>
                  <a:gd name="T76" fmla="*/ 7 w 148"/>
                  <a:gd name="T77" fmla="*/ 1 h 35"/>
                  <a:gd name="T78" fmla="*/ 7 w 148"/>
                  <a:gd name="T79" fmla="*/ 1 h 35"/>
                  <a:gd name="T80" fmla="*/ 8 w 148"/>
                  <a:gd name="T81" fmla="*/ 1 h 35"/>
                  <a:gd name="T82" fmla="*/ 8 w 148"/>
                  <a:gd name="T83" fmla="*/ 1 h 35"/>
                  <a:gd name="T84" fmla="*/ 8 w 148"/>
                  <a:gd name="T85" fmla="*/ 1 h 35"/>
                  <a:gd name="T86" fmla="*/ 8 w 148"/>
                  <a:gd name="T87" fmla="*/ 1 h 35"/>
                  <a:gd name="T88" fmla="*/ 9 w 148"/>
                  <a:gd name="T89" fmla="*/ 1 h 35"/>
                  <a:gd name="T90" fmla="*/ 9 w 148"/>
                  <a:gd name="T91" fmla="*/ 1 h 35"/>
                  <a:gd name="T92" fmla="*/ 9 w 148"/>
                  <a:gd name="T93" fmla="*/ 1 h 35"/>
                  <a:gd name="T94" fmla="*/ 9 w 148"/>
                  <a:gd name="T95" fmla="*/ 1 h 35"/>
                  <a:gd name="T96" fmla="*/ 9 w 148"/>
                  <a:gd name="T97" fmla="*/ 1 h 35"/>
                  <a:gd name="T98" fmla="*/ 9 w 148"/>
                  <a:gd name="T99" fmla="*/ 1 h 35"/>
                  <a:gd name="T100" fmla="*/ 10 w 148"/>
                  <a:gd name="T101" fmla="*/ 1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8" h="35">
                    <a:moveTo>
                      <a:pt x="0" y="12"/>
                    </a:moveTo>
                    <a:lnTo>
                      <a:pt x="5" y="12"/>
                    </a:lnTo>
                    <a:lnTo>
                      <a:pt x="5" y="23"/>
                    </a:lnTo>
                    <a:lnTo>
                      <a:pt x="10" y="23"/>
                    </a:lnTo>
                    <a:lnTo>
                      <a:pt x="10" y="35"/>
                    </a:lnTo>
                    <a:lnTo>
                      <a:pt x="10" y="23"/>
                    </a:lnTo>
                    <a:lnTo>
                      <a:pt x="14" y="12"/>
                    </a:lnTo>
                    <a:lnTo>
                      <a:pt x="14" y="23"/>
                    </a:lnTo>
                    <a:lnTo>
                      <a:pt x="19" y="12"/>
                    </a:lnTo>
                    <a:lnTo>
                      <a:pt x="19" y="23"/>
                    </a:lnTo>
                    <a:lnTo>
                      <a:pt x="19" y="12"/>
                    </a:lnTo>
                    <a:lnTo>
                      <a:pt x="19" y="23"/>
                    </a:lnTo>
                    <a:lnTo>
                      <a:pt x="24" y="23"/>
                    </a:lnTo>
                    <a:lnTo>
                      <a:pt x="24" y="12"/>
                    </a:lnTo>
                    <a:lnTo>
                      <a:pt x="24" y="0"/>
                    </a:lnTo>
                    <a:lnTo>
                      <a:pt x="29" y="23"/>
                    </a:lnTo>
                    <a:lnTo>
                      <a:pt x="29" y="12"/>
                    </a:lnTo>
                    <a:lnTo>
                      <a:pt x="29" y="23"/>
                    </a:lnTo>
                    <a:lnTo>
                      <a:pt x="34" y="23"/>
                    </a:lnTo>
                    <a:lnTo>
                      <a:pt x="34" y="29"/>
                    </a:lnTo>
                    <a:lnTo>
                      <a:pt x="34" y="23"/>
                    </a:lnTo>
                    <a:lnTo>
                      <a:pt x="38" y="23"/>
                    </a:lnTo>
                    <a:lnTo>
                      <a:pt x="43" y="23"/>
                    </a:lnTo>
                    <a:lnTo>
                      <a:pt x="43" y="29"/>
                    </a:lnTo>
                    <a:lnTo>
                      <a:pt x="43" y="12"/>
                    </a:lnTo>
                    <a:lnTo>
                      <a:pt x="43" y="23"/>
                    </a:lnTo>
                    <a:lnTo>
                      <a:pt x="48" y="23"/>
                    </a:lnTo>
                    <a:lnTo>
                      <a:pt x="53" y="23"/>
                    </a:lnTo>
                    <a:lnTo>
                      <a:pt x="58" y="23"/>
                    </a:lnTo>
                    <a:lnTo>
                      <a:pt x="58" y="29"/>
                    </a:lnTo>
                    <a:lnTo>
                      <a:pt x="58" y="23"/>
                    </a:lnTo>
                    <a:lnTo>
                      <a:pt x="62" y="29"/>
                    </a:lnTo>
                    <a:lnTo>
                      <a:pt x="62" y="12"/>
                    </a:lnTo>
                    <a:lnTo>
                      <a:pt x="62" y="23"/>
                    </a:lnTo>
                    <a:lnTo>
                      <a:pt x="67" y="23"/>
                    </a:lnTo>
                    <a:lnTo>
                      <a:pt x="72" y="23"/>
                    </a:lnTo>
                    <a:lnTo>
                      <a:pt x="77" y="23"/>
                    </a:lnTo>
                    <a:lnTo>
                      <a:pt x="77" y="29"/>
                    </a:lnTo>
                    <a:lnTo>
                      <a:pt x="77" y="6"/>
                    </a:lnTo>
                    <a:lnTo>
                      <a:pt x="77" y="23"/>
                    </a:lnTo>
                    <a:lnTo>
                      <a:pt x="77" y="29"/>
                    </a:lnTo>
                    <a:lnTo>
                      <a:pt x="82" y="12"/>
                    </a:lnTo>
                    <a:lnTo>
                      <a:pt x="82" y="23"/>
                    </a:lnTo>
                    <a:lnTo>
                      <a:pt x="82" y="12"/>
                    </a:lnTo>
                    <a:lnTo>
                      <a:pt x="86" y="23"/>
                    </a:lnTo>
                    <a:lnTo>
                      <a:pt x="86" y="12"/>
                    </a:lnTo>
                    <a:lnTo>
                      <a:pt x="86" y="29"/>
                    </a:lnTo>
                    <a:lnTo>
                      <a:pt x="91" y="23"/>
                    </a:lnTo>
                    <a:lnTo>
                      <a:pt x="91" y="12"/>
                    </a:lnTo>
                    <a:lnTo>
                      <a:pt x="91" y="23"/>
                    </a:lnTo>
                    <a:lnTo>
                      <a:pt x="96" y="12"/>
                    </a:lnTo>
                    <a:lnTo>
                      <a:pt x="101" y="12"/>
                    </a:lnTo>
                    <a:lnTo>
                      <a:pt x="101" y="23"/>
                    </a:lnTo>
                    <a:lnTo>
                      <a:pt x="101" y="12"/>
                    </a:lnTo>
                    <a:lnTo>
                      <a:pt x="106" y="12"/>
                    </a:lnTo>
                    <a:lnTo>
                      <a:pt x="106" y="23"/>
                    </a:lnTo>
                    <a:lnTo>
                      <a:pt x="110" y="12"/>
                    </a:lnTo>
                    <a:lnTo>
                      <a:pt x="110" y="23"/>
                    </a:lnTo>
                    <a:lnTo>
                      <a:pt x="110" y="12"/>
                    </a:lnTo>
                    <a:lnTo>
                      <a:pt x="115" y="12"/>
                    </a:lnTo>
                    <a:lnTo>
                      <a:pt x="115" y="23"/>
                    </a:lnTo>
                    <a:lnTo>
                      <a:pt x="115" y="12"/>
                    </a:lnTo>
                    <a:lnTo>
                      <a:pt x="115" y="23"/>
                    </a:lnTo>
                    <a:lnTo>
                      <a:pt x="120" y="23"/>
                    </a:lnTo>
                    <a:lnTo>
                      <a:pt x="120" y="12"/>
                    </a:lnTo>
                    <a:lnTo>
                      <a:pt x="120" y="23"/>
                    </a:lnTo>
                    <a:lnTo>
                      <a:pt x="120" y="12"/>
                    </a:lnTo>
                    <a:lnTo>
                      <a:pt x="125" y="12"/>
                    </a:lnTo>
                    <a:lnTo>
                      <a:pt x="125" y="23"/>
                    </a:lnTo>
                    <a:lnTo>
                      <a:pt x="130" y="23"/>
                    </a:lnTo>
                    <a:lnTo>
                      <a:pt x="130" y="29"/>
                    </a:lnTo>
                    <a:lnTo>
                      <a:pt x="130" y="23"/>
                    </a:lnTo>
                    <a:lnTo>
                      <a:pt x="130" y="12"/>
                    </a:lnTo>
                    <a:lnTo>
                      <a:pt x="134" y="23"/>
                    </a:lnTo>
                    <a:lnTo>
                      <a:pt x="134" y="12"/>
                    </a:lnTo>
                    <a:lnTo>
                      <a:pt x="139" y="12"/>
                    </a:lnTo>
                    <a:lnTo>
                      <a:pt x="148" y="9"/>
                    </a:lnTo>
                    <a:lnTo>
                      <a:pt x="139" y="12"/>
                    </a:lnTo>
                    <a:lnTo>
                      <a:pt x="139" y="23"/>
                    </a:lnTo>
                    <a:lnTo>
                      <a:pt x="144" y="12"/>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9" name="Freeform 36"/>
              <p:cNvSpPr>
                <a:spLocks/>
              </p:cNvSpPr>
              <p:nvPr/>
            </p:nvSpPr>
            <p:spPr bwMode="auto">
              <a:xfrm>
                <a:off x="2149" y="2606"/>
                <a:ext cx="511" cy="121"/>
              </a:xfrm>
              <a:custGeom>
                <a:avLst/>
                <a:gdLst>
                  <a:gd name="T0" fmla="*/ 2 w 639"/>
                  <a:gd name="T1" fmla="*/ 1 h 186"/>
                  <a:gd name="T2" fmla="*/ 2 w 639"/>
                  <a:gd name="T3" fmla="*/ 1 h 186"/>
                  <a:gd name="T4" fmla="*/ 2 w 639"/>
                  <a:gd name="T5" fmla="*/ 1 h 186"/>
                  <a:gd name="T6" fmla="*/ 2 w 639"/>
                  <a:gd name="T7" fmla="*/ 1 h 186"/>
                  <a:gd name="T8" fmla="*/ 4 w 639"/>
                  <a:gd name="T9" fmla="*/ 1 h 186"/>
                  <a:gd name="T10" fmla="*/ 4 w 639"/>
                  <a:gd name="T11" fmla="*/ 1 h 186"/>
                  <a:gd name="T12" fmla="*/ 5 w 639"/>
                  <a:gd name="T13" fmla="*/ 1 h 186"/>
                  <a:gd name="T14" fmla="*/ 6 w 639"/>
                  <a:gd name="T15" fmla="*/ 1 h 186"/>
                  <a:gd name="T16" fmla="*/ 6 w 639"/>
                  <a:gd name="T17" fmla="*/ 1 h 186"/>
                  <a:gd name="T18" fmla="*/ 7 w 639"/>
                  <a:gd name="T19" fmla="*/ 1 h 186"/>
                  <a:gd name="T20" fmla="*/ 8 w 639"/>
                  <a:gd name="T21" fmla="*/ 1 h 186"/>
                  <a:gd name="T22" fmla="*/ 9 w 639"/>
                  <a:gd name="T23" fmla="*/ 1 h 186"/>
                  <a:gd name="T24" fmla="*/ 9 w 639"/>
                  <a:gd name="T25" fmla="*/ 1 h 186"/>
                  <a:gd name="T26" fmla="*/ 10 w 639"/>
                  <a:gd name="T27" fmla="*/ 1 h 186"/>
                  <a:gd name="T28" fmla="*/ 11 w 639"/>
                  <a:gd name="T29" fmla="*/ 1 h 186"/>
                  <a:gd name="T30" fmla="*/ 11 w 639"/>
                  <a:gd name="T31" fmla="*/ 1 h 186"/>
                  <a:gd name="T32" fmla="*/ 12 w 639"/>
                  <a:gd name="T33" fmla="*/ 1 h 186"/>
                  <a:gd name="T34" fmla="*/ 12 w 639"/>
                  <a:gd name="T35" fmla="*/ 1 h 186"/>
                  <a:gd name="T36" fmla="*/ 14 w 639"/>
                  <a:gd name="T37" fmla="*/ 1 h 186"/>
                  <a:gd name="T38" fmla="*/ 14 w 639"/>
                  <a:gd name="T39" fmla="*/ 1 h 186"/>
                  <a:gd name="T40" fmla="*/ 14 w 639"/>
                  <a:gd name="T41" fmla="*/ 1 h 186"/>
                  <a:gd name="T42" fmla="*/ 15 w 639"/>
                  <a:gd name="T43" fmla="*/ 1 h 186"/>
                  <a:gd name="T44" fmla="*/ 17 w 639"/>
                  <a:gd name="T45" fmla="*/ 1 h 186"/>
                  <a:gd name="T46" fmla="*/ 18 w 639"/>
                  <a:gd name="T47" fmla="*/ 1 h 186"/>
                  <a:gd name="T48" fmla="*/ 18 w 639"/>
                  <a:gd name="T49" fmla="*/ 1 h 186"/>
                  <a:gd name="T50" fmla="*/ 18 w 639"/>
                  <a:gd name="T51" fmla="*/ 1 h 186"/>
                  <a:gd name="T52" fmla="*/ 19 w 639"/>
                  <a:gd name="T53" fmla="*/ 1 h 186"/>
                  <a:gd name="T54" fmla="*/ 19 w 639"/>
                  <a:gd name="T55" fmla="*/ 1 h 186"/>
                  <a:gd name="T56" fmla="*/ 21 w 639"/>
                  <a:gd name="T57" fmla="*/ 1 h 186"/>
                  <a:gd name="T58" fmla="*/ 22 w 639"/>
                  <a:gd name="T59" fmla="*/ 1 h 186"/>
                  <a:gd name="T60" fmla="*/ 22 w 639"/>
                  <a:gd name="T61" fmla="*/ 1 h 186"/>
                  <a:gd name="T62" fmla="*/ 23 w 639"/>
                  <a:gd name="T63" fmla="*/ 1 h 186"/>
                  <a:gd name="T64" fmla="*/ 24 w 639"/>
                  <a:gd name="T65" fmla="*/ 1 h 186"/>
                  <a:gd name="T66" fmla="*/ 24 w 639"/>
                  <a:gd name="T67" fmla="*/ 1 h 186"/>
                  <a:gd name="T68" fmla="*/ 24 w 639"/>
                  <a:gd name="T69" fmla="*/ 1 h 186"/>
                  <a:gd name="T70" fmla="*/ 26 w 639"/>
                  <a:gd name="T71" fmla="*/ 1 h 186"/>
                  <a:gd name="T72" fmla="*/ 26 w 639"/>
                  <a:gd name="T73" fmla="*/ 1 h 186"/>
                  <a:gd name="T74" fmla="*/ 27 w 639"/>
                  <a:gd name="T75" fmla="*/ 1 h 186"/>
                  <a:gd name="T76" fmla="*/ 27 w 639"/>
                  <a:gd name="T77" fmla="*/ 1 h 186"/>
                  <a:gd name="T78" fmla="*/ 27 w 639"/>
                  <a:gd name="T79" fmla="*/ 1 h 186"/>
                  <a:gd name="T80" fmla="*/ 29 w 639"/>
                  <a:gd name="T81" fmla="*/ 1 h 186"/>
                  <a:gd name="T82" fmla="*/ 30 w 639"/>
                  <a:gd name="T83" fmla="*/ 1 h 186"/>
                  <a:gd name="T84" fmla="*/ 30 w 639"/>
                  <a:gd name="T85" fmla="*/ 1 h 186"/>
                  <a:gd name="T86" fmla="*/ 31 w 639"/>
                  <a:gd name="T87" fmla="*/ 1 h 186"/>
                  <a:gd name="T88" fmla="*/ 32 w 639"/>
                  <a:gd name="T89" fmla="*/ 1 h 186"/>
                  <a:gd name="T90" fmla="*/ 32 w 639"/>
                  <a:gd name="T91" fmla="*/ 1 h 186"/>
                  <a:gd name="T92" fmla="*/ 34 w 639"/>
                  <a:gd name="T93" fmla="*/ 1 h 186"/>
                  <a:gd name="T94" fmla="*/ 34 w 639"/>
                  <a:gd name="T95" fmla="*/ 1 h 186"/>
                  <a:gd name="T96" fmla="*/ 34 w 639"/>
                  <a:gd name="T97" fmla="*/ 1 h 186"/>
                  <a:gd name="T98" fmla="*/ 35 w 639"/>
                  <a:gd name="T99" fmla="*/ 1 h 186"/>
                  <a:gd name="T100" fmla="*/ 36 w 639"/>
                  <a:gd name="T101" fmla="*/ 1 h 186"/>
                  <a:gd name="T102" fmla="*/ 37 w 639"/>
                  <a:gd name="T103" fmla="*/ 1 h 186"/>
                  <a:gd name="T104" fmla="*/ 37 w 639"/>
                  <a:gd name="T105" fmla="*/ 1 h 186"/>
                  <a:gd name="T106" fmla="*/ 38 w 639"/>
                  <a:gd name="T107" fmla="*/ 1 h 186"/>
                  <a:gd name="T108" fmla="*/ 38 w 639"/>
                  <a:gd name="T109" fmla="*/ 1 h 186"/>
                  <a:gd name="T110" fmla="*/ 40 w 639"/>
                  <a:gd name="T111" fmla="*/ 1 h 186"/>
                  <a:gd name="T112" fmla="*/ 40 w 639"/>
                  <a:gd name="T113" fmla="*/ 1 h 186"/>
                  <a:gd name="T114" fmla="*/ 40 w 639"/>
                  <a:gd name="T115" fmla="*/ 1 h 186"/>
                  <a:gd name="T116" fmla="*/ 42 w 639"/>
                  <a:gd name="T117" fmla="*/ 1 h 186"/>
                  <a:gd name="T118" fmla="*/ 42 w 639"/>
                  <a:gd name="T119" fmla="*/ 1 h 186"/>
                  <a:gd name="T120" fmla="*/ 42 w 639"/>
                  <a:gd name="T121" fmla="*/ 1 h 186"/>
                  <a:gd name="T122" fmla="*/ 44 w 639"/>
                  <a:gd name="T123" fmla="*/ 1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9" h="186">
                    <a:moveTo>
                      <a:pt x="1" y="179"/>
                    </a:moveTo>
                    <a:lnTo>
                      <a:pt x="0" y="140"/>
                    </a:lnTo>
                    <a:lnTo>
                      <a:pt x="0" y="111"/>
                    </a:lnTo>
                    <a:lnTo>
                      <a:pt x="6" y="105"/>
                    </a:lnTo>
                    <a:lnTo>
                      <a:pt x="6" y="87"/>
                    </a:lnTo>
                    <a:lnTo>
                      <a:pt x="6" y="70"/>
                    </a:lnTo>
                    <a:lnTo>
                      <a:pt x="6" y="58"/>
                    </a:lnTo>
                    <a:lnTo>
                      <a:pt x="6" y="47"/>
                    </a:lnTo>
                    <a:lnTo>
                      <a:pt x="14" y="41"/>
                    </a:lnTo>
                    <a:lnTo>
                      <a:pt x="14" y="29"/>
                    </a:lnTo>
                    <a:lnTo>
                      <a:pt x="14" y="17"/>
                    </a:lnTo>
                    <a:lnTo>
                      <a:pt x="14" y="23"/>
                    </a:lnTo>
                    <a:lnTo>
                      <a:pt x="22" y="17"/>
                    </a:lnTo>
                    <a:lnTo>
                      <a:pt x="22" y="12"/>
                    </a:lnTo>
                    <a:lnTo>
                      <a:pt x="22" y="6"/>
                    </a:lnTo>
                    <a:lnTo>
                      <a:pt x="22" y="12"/>
                    </a:lnTo>
                    <a:lnTo>
                      <a:pt x="31" y="6"/>
                    </a:lnTo>
                    <a:lnTo>
                      <a:pt x="31" y="12"/>
                    </a:lnTo>
                    <a:lnTo>
                      <a:pt x="31" y="6"/>
                    </a:lnTo>
                    <a:lnTo>
                      <a:pt x="31" y="0"/>
                    </a:lnTo>
                    <a:lnTo>
                      <a:pt x="31" y="12"/>
                    </a:lnTo>
                    <a:lnTo>
                      <a:pt x="39" y="12"/>
                    </a:lnTo>
                    <a:lnTo>
                      <a:pt x="39" y="6"/>
                    </a:lnTo>
                    <a:lnTo>
                      <a:pt x="39" y="12"/>
                    </a:lnTo>
                    <a:lnTo>
                      <a:pt x="39" y="17"/>
                    </a:lnTo>
                    <a:lnTo>
                      <a:pt x="45" y="17"/>
                    </a:lnTo>
                    <a:lnTo>
                      <a:pt x="45" y="29"/>
                    </a:lnTo>
                    <a:lnTo>
                      <a:pt x="45" y="41"/>
                    </a:lnTo>
                    <a:lnTo>
                      <a:pt x="45" y="29"/>
                    </a:lnTo>
                    <a:lnTo>
                      <a:pt x="53" y="29"/>
                    </a:lnTo>
                    <a:lnTo>
                      <a:pt x="53" y="41"/>
                    </a:lnTo>
                    <a:lnTo>
                      <a:pt x="61" y="41"/>
                    </a:lnTo>
                    <a:lnTo>
                      <a:pt x="61" y="47"/>
                    </a:lnTo>
                    <a:lnTo>
                      <a:pt x="69" y="52"/>
                    </a:lnTo>
                    <a:lnTo>
                      <a:pt x="69" y="58"/>
                    </a:lnTo>
                    <a:lnTo>
                      <a:pt x="69" y="47"/>
                    </a:lnTo>
                    <a:lnTo>
                      <a:pt x="69" y="58"/>
                    </a:lnTo>
                    <a:lnTo>
                      <a:pt x="69" y="64"/>
                    </a:lnTo>
                    <a:lnTo>
                      <a:pt x="77" y="64"/>
                    </a:lnTo>
                    <a:lnTo>
                      <a:pt x="77" y="70"/>
                    </a:lnTo>
                    <a:lnTo>
                      <a:pt x="84" y="76"/>
                    </a:lnTo>
                    <a:lnTo>
                      <a:pt x="84" y="82"/>
                    </a:lnTo>
                    <a:lnTo>
                      <a:pt x="84" y="70"/>
                    </a:lnTo>
                    <a:lnTo>
                      <a:pt x="92" y="76"/>
                    </a:lnTo>
                    <a:lnTo>
                      <a:pt x="99" y="82"/>
                    </a:lnTo>
                    <a:lnTo>
                      <a:pt x="99" y="93"/>
                    </a:lnTo>
                    <a:lnTo>
                      <a:pt x="107" y="87"/>
                    </a:lnTo>
                    <a:lnTo>
                      <a:pt x="107" y="93"/>
                    </a:lnTo>
                    <a:lnTo>
                      <a:pt x="107" y="82"/>
                    </a:lnTo>
                    <a:lnTo>
                      <a:pt x="107" y="87"/>
                    </a:lnTo>
                    <a:lnTo>
                      <a:pt x="116" y="87"/>
                    </a:lnTo>
                    <a:lnTo>
                      <a:pt x="116" y="93"/>
                    </a:lnTo>
                    <a:lnTo>
                      <a:pt x="116" y="99"/>
                    </a:lnTo>
                    <a:lnTo>
                      <a:pt x="122" y="99"/>
                    </a:lnTo>
                    <a:lnTo>
                      <a:pt x="122" y="111"/>
                    </a:lnTo>
                    <a:lnTo>
                      <a:pt x="122" y="105"/>
                    </a:lnTo>
                    <a:lnTo>
                      <a:pt x="122" y="111"/>
                    </a:lnTo>
                    <a:lnTo>
                      <a:pt x="130" y="99"/>
                    </a:lnTo>
                    <a:lnTo>
                      <a:pt x="130" y="111"/>
                    </a:lnTo>
                    <a:lnTo>
                      <a:pt x="130" y="99"/>
                    </a:lnTo>
                    <a:lnTo>
                      <a:pt x="130" y="105"/>
                    </a:lnTo>
                    <a:lnTo>
                      <a:pt x="138" y="105"/>
                    </a:lnTo>
                    <a:lnTo>
                      <a:pt x="138" y="111"/>
                    </a:lnTo>
                    <a:lnTo>
                      <a:pt x="138" y="116"/>
                    </a:lnTo>
                    <a:lnTo>
                      <a:pt x="138" y="111"/>
                    </a:lnTo>
                    <a:lnTo>
                      <a:pt x="146" y="111"/>
                    </a:lnTo>
                    <a:lnTo>
                      <a:pt x="155" y="111"/>
                    </a:lnTo>
                    <a:lnTo>
                      <a:pt x="155" y="116"/>
                    </a:lnTo>
                    <a:lnTo>
                      <a:pt x="161" y="111"/>
                    </a:lnTo>
                    <a:lnTo>
                      <a:pt x="161" y="116"/>
                    </a:lnTo>
                    <a:lnTo>
                      <a:pt x="161" y="111"/>
                    </a:lnTo>
                    <a:lnTo>
                      <a:pt x="161" y="116"/>
                    </a:lnTo>
                    <a:lnTo>
                      <a:pt x="169" y="111"/>
                    </a:lnTo>
                    <a:lnTo>
                      <a:pt x="169" y="128"/>
                    </a:lnTo>
                    <a:lnTo>
                      <a:pt x="169" y="105"/>
                    </a:lnTo>
                    <a:lnTo>
                      <a:pt x="169" y="122"/>
                    </a:lnTo>
                    <a:lnTo>
                      <a:pt x="177" y="116"/>
                    </a:lnTo>
                    <a:lnTo>
                      <a:pt x="177" y="122"/>
                    </a:lnTo>
                    <a:lnTo>
                      <a:pt x="177" y="128"/>
                    </a:lnTo>
                    <a:lnTo>
                      <a:pt x="177" y="122"/>
                    </a:lnTo>
                    <a:lnTo>
                      <a:pt x="184" y="128"/>
                    </a:lnTo>
                    <a:lnTo>
                      <a:pt x="184" y="122"/>
                    </a:lnTo>
                    <a:lnTo>
                      <a:pt x="184" y="134"/>
                    </a:lnTo>
                    <a:lnTo>
                      <a:pt x="184" y="128"/>
                    </a:lnTo>
                    <a:lnTo>
                      <a:pt x="193" y="128"/>
                    </a:lnTo>
                    <a:lnTo>
                      <a:pt x="193" y="134"/>
                    </a:lnTo>
                    <a:lnTo>
                      <a:pt x="193" y="140"/>
                    </a:lnTo>
                    <a:lnTo>
                      <a:pt x="200" y="134"/>
                    </a:lnTo>
                    <a:lnTo>
                      <a:pt x="200" y="128"/>
                    </a:lnTo>
                    <a:lnTo>
                      <a:pt x="200" y="122"/>
                    </a:lnTo>
                    <a:lnTo>
                      <a:pt x="207" y="122"/>
                    </a:lnTo>
                    <a:lnTo>
                      <a:pt x="207" y="128"/>
                    </a:lnTo>
                    <a:lnTo>
                      <a:pt x="207" y="134"/>
                    </a:lnTo>
                    <a:lnTo>
                      <a:pt x="215" y="134"/>
                    </a:lnTo>
                    <a:lnTo>
                      <a:pt x="215" y="128"/>
                    </a:lnTo>
                    <a:lnTo>
                      <a:pt x="215" y="140"/>
                    </a:lnTo>
                    <a:lnTo>
                      <a:pt x="215" y="134"/>
                    </a:lnTo>
                    <a:lnTo>
                      <a:pt x="223" y="140"/>
                    </a:lnTo>
                    <a:lnTo>
                      <a:pt x="223" y="134"/>
                    </a:lnTo>
                    <a:lnTo>
                      <a:pt x="232" y="134"/>
                    </a:lnTo>
                    <a:lnTo>
                      <a:pt x="232" y="140"/>
                    </a:lnTo>
                    <a:lnTo>
                      <a:pt x="232" y="134"/>
                    </a:lnTo>
                    <a:lnTo>
                      <a:pt x="232" y="140"/>
                    </a:lnTo>
                    <a:lnTo>
                      <a:pt x="237" y="140"/>
                    </a:lnTo>
                    <a:lnTo>
                      <a:pt x="237" y="134"/>
                    </a:lnTo>
                    <a:lnTo>
                      <a:pt x="237" y="140"/>
                    </a:lnTo>
                    <a:lnTo>
                      <a:pt x="246" y="128"/>
                    </a:lnTo>
                    <a:lnTo>
                      <a:pt x="246" y="134"/>
                    </a:lnTo>
                    <a:lnTo>
                      <a:pt x="246" y="140"/>
                    </a:lnTo>
                    <a:lnTo>
                      <a:pt x="246" y="134"/>
                    </a:lnTo>
                    <a:lnTo>
                      <a:pt x="246" y="140"/>
                    </a:lnTo>
                    <a:lnTo>
                      <a:pt x="254" y="128"/>
                    </a:lnTo>
                    <a:lnTo>
                      <a:pt x="254" y="134"/>
                    </a:lnTo>
                    <a:lnTo>
                      <a:pt x="254" y="140"/>
                    </a:lnTo>
                    <a:lnTo>
                      <a:pt x="254" y="134"/>
                    </a:lnTo>
                    <a:lnTo>
                      <a:pt x="254" y="140"/>
                    </a:lnTo>
                    <a:lnTo>
                      <a:pt x="262" y="140"/>
                    </a:lnTo>
                    <a:lnTo>
                      <a:pt x="269" y="140"/>
                    </a:lnTo>
                    <a:lnTo>
                      <a:pt x="269" y="134"/>
                    </a:lnTo>
                    <a:lnTo>
                      <a:pt x="269" y="140"/>
                    </a:lnTo>
                    <a:lnTo>
                      <a:pt x="269" y="134"/>
                    </a:lnTo>
                    <a:lnTo>
                      <a:pt x="276" y="140"/>
                    </a:lnTo>
                    <a:lnTo>
                      <a:pt x="276" y="134"/>
                    </a:lnTo>
                    <a:lnTo>
                      <a:pt x="276" y="140"/>
                    </a:lnTo>
                    <a:lnTo>
                      <a:pt x="285" y="140"/>
                    </a:lnTo>
                    <a:lnTo>
                      <a:pt x="285" y="134"/>
                    </a:lnTo>
                    <a:lnTo>
                      <a:pt x="285" y="140"/>
                    </a:lnTo>
                    <a:lnTo>
                      <a:pt x="292" y="140"/>
                    </a:lnTo>
                    <a:lnTo>
                      <a:pt x="292" y="146"/>
                    </a:lnTo>
                    <a:lnTo>
                      <a:pt x="292" y="151"/>
                    </a:lnTo>
                    <a:lnTo>
                      <a:pt x="300" y="157"/>
                    </a:lnTo>
                    <a:lnTo>
                      <a:pt x="300" y="151"/>
                    </a:lnTo>
                    <a:lnTo>
                      <a:pt x="300" y="146"/>
                    </a:lnTo>
                    <a:lnTo>
                      <a:pt x="300" y="140"/>
                    </a:lnTo>
                    <a:lnTo>
                      <a:pt x="300" y="157"/>
                    </a:lnTo>
                    <a:lnTo>
                      <a:pt x="308" y="157"/>
                    </a:lnTo>
                    <a:lnTo>
                      <a:pt x="308" y="146"/>
                    </a:lnTo>
                    <a:lnTo>
                      <a:pt x="308" y="151"/>
                    </a:lnTo>
                    <a:lnTo>
                      <a:pt x="315" y="151"/>
                    </a:lnTo>
                    <a:lnTo>
                      <a:pt x="315" y="146"/>
                    </a:lnTo>
                    <a:lnTo>
                      <a:pt x="315" y="151"/>
                    </a:lnTo>
                    <a:lnTo>
                      <a:pt x="322" y="151"/>
                    </a:lnTo>
                    <a:lnTo>
                      <a:pt x="322" y="146"/>
                    </a:lnTo>
                    <a:lnTo>
                      <a:pt x="322" y="151"/>
                    </a:lnTo>
                    <a:lnTo>
                      <a:pt x="322" y="157"/>
                    </a:lnTo>
                    <a:lnTo>
                      <a:pt x="322" y="151"/>
                    </a:lnTo>
                    <a:lnTo>
                      <a:pt x="331" y="151"/>
                    </a:lnTo>
                    <a:lnTo>
                      <a:pt x="331" y="157"/>
                    </a:lnTo>
                    <a:lnTo>
                      <a:pt x="339" y="157"/>
                    </a:lnTo>
                    <a:lnTo>
                      <a:pt x="339" y="163"/>
                    </a:lnTo>
                    <a:lnTo>
                      <a:pt x="339" y="151"/>
                    </a:lnTo>
                    <a:lnTo>
                      <a:pt x="345" y="163"/>
                    </a:lnTo>
                    <a:lnTo>
                      <a:pt x="345" y="151"/>
                    </a:lnTo>
                    <a:lnTo>
                      <a:pt x="345" y="157"/>
                    </a:lnTo>
                    <a:lnTo>
                      <a:pt x="353" y="157"/>
                    </a:lnTo>
                    <a:lnTo>
                      <a:pt x="353" y="151"/>
                    </a:lnTo>
                    <a:lnTo>
                      <a:pt x="361" y="163"/>
                    </a:lnTo>
                    <a:lnTo>
                      <a:pt x="361" y="157"/>
                    </a:lnTo>
                    <a:lnTo>
                      <a:pt x="361" y="163"/>
                    </a:lnTo>
                    <a:lnTo>
                      <a:pt x="361" y="151"/>
                    </a:lnTo>
                    <a:lnTo>
                      <a:pt x="361" y="163"/>
                    </a:lnTo>
                    <a:lnTo>
                      <a:pt x="370" y="157"/>
                    </a:lnTo>
                    <a:lnTo>
                      <a:pt x="370" y="163"/>
                    </a:lnTo>
                    <a:lnTo>
                      <a:pt x="370" y="157"/>
                    </a:lnTo>
                    <a:lnTo>
                      <a:pt x="378" y="163"/>
                    </a:lnTo>
                    <a:lnTo>
                      <a:pt x="378" y="157"/>
                    </a:lnTo>
                    <a:lnTo>
                      <a:pt x="378" y="163"/>
                    </a:lnTo>
                    <a:lnTo>
                      <a:pt x="384" y="163"/>
                    </a:lnTo>
                    <a:lnTo>
                      <a:pt x="384" y="169"/>
                    </a:lnTo>
                    <a:lnTo>
                      <a:pt x="384" y="163"/>
                    </a:lnTo>
                    <a:lnTo>
                      <a:pt x="392" y="157"/>
                    </a:lnTo>
                    <a:lnTo>
                      <a:pt x="392" y="169"/>
                    </a:lnTo>
                    <a:lnTo>
                      <a:pt x="392" y="163"/>
                    </a:lnTo>
                    <a:lnTo>
                      <a:pt x="400" y="163"/>
                    </a:lnTo>
                    <a:lnTo>
                      <a:pt x="400" y="157"/>
                    </a:lnTo>
                    <a:lnTo>
                      <a:pt x="400" y="163"/>
                    </a:lnTo>
                    <a:lnTo>
                      <a:pt x="407" y="157"/>
                    </a:lnTo>
                    <a:lnTo>
                      <a:pt x="407" y="169"/>
                    </a:lnTo>
                    <a:lnTo>
                      <a:pt x="407" y="163"/>
                    </a:lnTo>
                    <a:lnTo>
                      <a:pt x="407" y="157"/>
                    </a:lnTo>
                    <a:lnTo>
                      <a:pt x="416" y="163"/>
                    </a:lnTo>
                    <a:lnTo>
                      <a:pt x="416" y="169"/>
                    </a:lnTo>
                    <a:lnTo>
                      <a:pt x="416" y="157"/>
                    </a:lnTo>
                    <a:lnTo>
                      <a:pt x="416" y="163"/>
                    </a:lnTo>
                    <a:lnTo>
                      <a:pt x="423" y="169"/>
                    </a:lnTo>
                    <a:lnTo>
                      <a:pt x="423" y="163"/>
                    </a:lnTo>
                    <a:lnTo>
                      <a:pt x="423" y="175"/>
                    </a:lnTo>
                    <a:lnTo>
                      <a:pt x="430" y="175"/>
                    </a:lnTo>
                    <a:lnTo>
                      <a:pt x="430" y="169"/>
                    </a:lnTo>
                    <a:lnTo>
                      <a:pt x="430" y="163"/>
                    </a:lnTo>
                    <a:lnTo>
                      <a:pt x="430" y="169"/>
                    </a:lnTo>
                    <a:lnTo>
                      <a:pt x="430" y="163"/>
                    </a:lnTo>
                    <a:lnTo>
                      <a:pt x="438" y="169"/>
                    </a:lnTo>
                    <a:lnTo>
                      <a:pt x="438" y="163"/>
                    </a:lnTo>
                    <a:lnTo>
                      <a:pt x="438" y="169"/>
                    </a:lnTo>
                    <a:lnTo>
                      <a:pt x="446" y="169"/>
                    </a:lnTo>
                    <a:lnTo>
                      <a:pt x="446" y="175"/>
                    </a:lnTo>
                    <a:lnTo>
                      <a:pt x="446" y="169"/>
                    </a:lnTo>
                    <a:lnTo>
                      <a:pt x="455" y="175"/>
                    </a:lnTo>
                    <a:lnTo>
                      <a:pt x="455" y="169"/>
                    </a:lnTo>
                    <a:lnTo>
                      <a:pt x="461" y="169"/>
                    </a:lnTo>
                    <a:lnTo>
                      <a:pt x="461" y="175"/>
                    </a:lnTo>
                    <a:lnTo>
                      <a:pt x="461" y="169"/>
                    </a:lnTo>
                    <a:lnTo>
                      <a:pt x="461" y="175"/>
                    </a:lnTo>
                    <a:lnTo>
                      <a:pt x="461" y="169"/>
                    </a:lnTo>
                    <a:lnTo>
                      <a:pt x="469" y="169"/>
                    </a:lnTo>
                    <a:lnTo>
                      <a:pt x="469" y="175"/>
                    </a:lnTo>
                    <a:lnTo>
                      <a:pt x="469" y="169"/>
                    </a:lnTo>
                    <a:lnTo>
                      <a:pt x="469" y="175"/>
                    </a:lnTo>
                    <a:lnTo>
                      <a:pt x="477" y="175"/>
                    </a:lnTo>
                    <a:lnTo>
                      <a:pt x="477" y="163"/>
                    </a:lnTo>
                    <a:lnTo>
                      <a:pt x="477" y="169"/>
                    </a:lnTo>
                    <a:lnTo>
                      <a:pt x="477" y="175"/>
                    </a:lnTo>
                    <a:lnTo>
                      <a:pt x="485" y="169"/>
                    </a:lnTo>
                    <a:lnTo>
                      <a:pt x="485" y="175"/>
                    </a:lnTo>
                    <a:lnTo>
                      <a:pt x="485" y="181"/>
                    </a:lnTo>
                    <a:lnTo>
                      <a:pt x="485" y="175"/>
                    </a:lnTo>
                    <a:lnTo>
                      <a:pt x="485" y="169"/>
                    </a:lnTo>
                    <a:lnTo>
                      <a:pt x="493" y="175"/>
                    </a:lnTo>
                    <a:lnTo>
                      <a:pt x="493" y="181"/>
                    </a:lnTo>
                    <a:lnTo>
                      <a:pt x="493" y="169"/>
                    </a:lnTo>
                    <a:lnTo>
                      <a:pt x="493" y="175"/>
                    </a:lnTo>
                    <a:lnTo>
                      <a:pt x="493" y="163"/>
                    </a:lnTo>
                    <a:lnTo>
                      <a:pt x="500" y="169"/>
                    </a:lnTo>
                    <a:lnTo>
                      <a:pt x="500" y="163"/>
                    </a:lnTo>
                    <a:lnTo>
                      <a:pt x="500" y="169"/>
                    </a:lnTo>
                    <a:lnTo>
                      <a:pt x="508" y="181"/>
                    </a:lnTo>
                    <a:lnTo>
                      <a:pt x="508" y="169"/>
                    </a:lnTo>
                    <a:lnTo>
                      <a:pt x="508" y="186"/>
                    </a:lnTo>
                    <a:lnTo>
                      <a:pt x="508" y="175"/>
                    </a:lnTo>
                    <a:lnTo>
                      <a:pt x="515" y="175"/>
                    </a:lnTo>
                    <a:lnTo>
                      <a:pt x="515" y="181"/>
                    </a:lnTo>
                    <a:lnTo>
                      <a:pt x="515" y="175"/>
                    </a:lnTo>
                    <a:lnTo>
                      <a:pt x="523" y="169"/>
                    </a:lnTo>
                    <a:lnTo>
                      <a:pt x="523" y="175"/>
                    </a:lnTo>
                    <a:lnTo>
                      <a:pt x="523" y="169"/>
                    </a:lnTo>
                    <a:lnTo>
                      <a:pt x="523" y="175"/>
                    </a:lnTo>
                    <a:lnTo>
                      <a:pt x="523" y="186"/>
                    </a:lnTo>
                    <a:lnTo>
                      <a:pt x="532" y="175"/>
                    </a:lnTo>
                    <a:lnTo>
                      <a:pt x="532" y="181"/>
                    </a:lnTo>
                    <a:lnTo>
                      <a:pt x="532" y="169"/>
                    </a:lnTo>
                    <a:lnTo>
                      <a:pt x="532" y="181"/>
                    </a:lnTo>
                    <a:lnTo>
                      <a:pt x="539" y="163"/>
                    </a:lnTo>
                    <a:lnTo>
                      <a:pt x="539" y="175"/>
                    </a:lnTo>
                    <a:lnTo>
                      <a:pt x="539" y="169"/>
                    </a:lnTo>
                    <a:lnTo>
                      <a:pt x="539" y="181"/>
                    </a:lnTo>
                    <a:lnTo>
                      <a:pt x="546" y="175"/>
                    </a:lnTo>
                    <a:lnTo>
                      <a:pt x="546" y="169"/>
                    </a:lnTo>
                    <a:lnTo>
                      <a:pt x="546" y="175"/>
                    </a:lnTo>
                    <a:lnTo>
                      <a:pt x="554" y="169"/>
                    </a:lnTo>
                    <a:lnTo>
                      <a:pt x="554" y="175"/>
                    </a:lnTo>
                    <a:lnTo>
                      <a:pt x="554" y="181"/>
                    </a:lnTo>
                    <a:lnTo>
                      <a:pt x="554" y="169"/>
                    </a:lnTo>
                    <a:lnTo>
                      <a:pt x="562" y="175"/>
                    </a:lnTo>
                    <a:lnTo>
                      <a:pt x="562" y="169"/>
                    </a:lnTo>
                    <a:lnTo>
                      <a:pt x="562" y="186"/>
                    </a:lnTo>
                    <a:lnTo>
                      <a:pt x="562" y="181"/>
                    </a:lnTo>
                    <a:lnTo>
                      <a:pt x="562" y="175"/>
                    </a:lnTo>
                    <a:lnTo>
                      <a:pt x="570" y="169"/>
                    </a:lnTo>
                    <a:lnTo>
                      <a:pt x="576" y="175"/>
                    </a:lnTo>
                    <a:lnTo>
                      <a:pt x="576" y="169"/>
                    </a:lnTo>
                    <a:lnTo>
                      <a:pt x="576" y="181"/>
                    </a:lnTo>
                    <a:lnTo>
                      <a:pt x="576" y="175"/>
                    </a:lnTo>
                    <a:lnTo>
                      <a:pt x="585" y="175"/>
                    </a:lnTo>
                    <a:lnTo>
                      <a:pt x="585" y="181"/>
                    </a:lnTo>
                    <a:lnTo>
                      <a:pt x="585" y="175"/>
                    </a:lnTo>
                    <a:lnTo>
                      <a:pt x="593" y="181"/>
                    </a:lnTo>
                    <a:lnTo>
                      <a:pt x="593" y="175"/>
                    </a:lnTo>
                    <a:lnTo>
                      <a:pt x="601" y="186"/>
                    </a:lnTo>
                    <a:lnTo>
                      <a:pt x="601" y="181"/>
                    </a:lnTo>
                    <a:lnTo>
                      <a:pt x="608" y="175"/>
                    </a:lnTo>
                    <a:lnTo>
                      <a:pt x="608" y="181"/>
                    </a:lnTo>
                    <a:lnTo>
                      <a:pt x="608" y="175"/>
                    </a:lnTo>
                    <a:lnTo>
                      <a:pt x="615" y="181"/>
                    </a:lnTo>
                    <a:lnTo>
                      <a:pt x="615" y="169"/>
                    </a:lnTo>
                    <a:lnTo>
                      <a:pt x="615" y="186"/>
                    </a:lnTo>
                    <a:lnTo>
                      <a:pt x="624" y="181"/>
                    </a:lnTo>
                    <a:lnTo>
                      <a:pt x="631" y="181"/>
                    </a:lnTo>
                    <a:lnTo>
                      <a:pt x="631" y="175"/>
                    </a:lnTo>
                    <a:lnTo>
                      <a:pt x="639" y="175"/>
                    </a:lnTo>
                    <a:lnTo>
                      <a:pt x="639" y="181"/>
                    </a:lnTo>
                    <a:lnTo>
                      <a:pt x="639"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3827" name="Text Box 37"/>
            <p:cNvSpPr txBox="1">
              <a:spLocks noChangeArrowheads="1"/>
            </p:cNvSpPr>
            <p:nvPr/>
          </p:nvSpPr>
          <p:spPr bwMode="auto">
            <a:xfrm>
              <a:off x="754" y="3447"/>
              <a:ext cx="68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2 min</a:t>
              </a:r>
            </a:p>
          </p:txBody>
        </p:sp>
        <p:grpSp>
          <p:nvGrpSpPr>
            <p:cNvPr id="33828" name="Group 38"/>
            <p:cNvGrpSpPr>
              <a:grpSpLocks/>
            </p:cNvGrpSpPr>
            <p:nvPr/>
          </p:nvGrpSpPr>
          <p:grpSpPr bwMode="auto">
            <a:xfrm>
              <a:off x="804" y="3614"/>
              <a:ext cx="236" cy="29"/>
              <a:chOff x="1038" y="2054"/>
              <a:chExt cx="113" cy="23"/>
            </a:xfrm>
          </p:grpSpPr>
          <p:sp>
            <p:nvSpPr>
              <p:cNvPr id="33905" name="Line 39"/>
              <p:cNvSpPr>
                <a:spLocks noChangeShapeType="1"/>
              </p:cNvSpPr>
              <p:nvPr/>
            </p:nvSpPr>
            <p:spPr bwMode="auto">
              <a:xfrm>
                <a:off x="1040" y="2055"/>
                <a:ext cx="11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06" name="Line 40"/>
              <p:cNvSpPr>
                <a:spLocks noChangeShapeType="1"/>
              </p:cNvSpPr>
              <p:nvPr/>
            </p:nvSpPr>
            <p:spPr bwMode="auto">
              <a:xfrm>
                <a:off x="1038" y="2054"/>
                <a:ext cx="0" cy="2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07" name="Line 41"/>
              <p:cNvSpPr>
                <a:spLocks noChangeShapeType="1"/>
              </p:cNvSpPr>
              <p:nvPr/>
            </p:nvSpPr>
            <p:spPr bwMode="auto">
              <a:xfrm>
                <a:off x="1151" y="2054"/>
                <a:ext cx="0" cy="2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3829" name="Freeform 42"/>
            <p:cNvSpPr>
              <a:spLocks/>
            </p:cNvSpPr>
            <p:nvPr/>
          </p:nvSpPr>
          <p:spPr bwMode="auto">
            <a:xfrm>
              <a:off x="1424" y="2980"/>
              <a:ext cx="407" cy="90"/>
            </a:xfrm>
            <a:custGeom>
              <a:avLst/>
              <a:gdLst>
                <a:gd name="T0" fmla="*/ 226560312 w 82"/>
                <a:gd name="T1" fmla="*/ 2147483647 h 14"/>
                <a:gd name="T2" fmla="*/ 671081474 w 82"/>
                <a:gd name="T3" fmla="*/ 2147483647 h 14"/>
                <a:gd name="T4" fmla="*/ 897641756 w 82"/>
                <a:gd name="T5" fmla="*/ 2147483647 h 14"/>
                <a:gd name="T6" fmla="*/ 1352925174 w 82"/>
                <a:gd name="T7" fmla="*/ 2147483647 h 14"/>
                <a:gd name="T8" fmla="*/ 1579410891 w 82"/>
                <a:gd name="T9" fmla="*/ 2147483647 h 14"/>
                <a:gd name="T10" fmla="*/ 2024006746 w 82"/>
                <a:gd name="T11" fmla="*/ 2147483647 h 14"/>
                <a:gd name="T12" fmla="*/ 2147483647 w 82"/>
                <a:gd name="T13" fmla="*/ 2147483647 h 14"/>
                <a:gd name="T14" fmla="*/ 2147483647 w 82"/>
                <a:gd name="T15" fmla="*/ 2147483647 h 14"/>
                <a:gd name="T16" fmla="*/ 2147483647 w 82"/>
                <a:gd name="T17" fmla="*/ 2147483647 h 14"/>
                <a:gd name="T18" fmla="*/ 2147483647 w 82"/>
                <a:gd name="T19" fmla="*/ 2147483647 h 14"/>
                <a:gd name="T20" fmla="*/ 2147483647 w 82"/>
                <a:gd name="T21" fmla="*/ 2147483647 h 14"/>
                <a:gd name="T22" fmla="*/ 2147483647 w 82"/>
                <a:gd name="T23" fmla="*/ 2147483647 h 14"/>
                <a:gd name="T24" fmla="*/ 2147483647 w 82"/>
                <a:gd name="T25" fmla="*/ 2147483647 h 14"/>
                <a:gd name="T26" fmla="*/ 2147483647 w 82"/>
                <a:gd name="T27" fmla="*/ 2147483647 h 14"/>
                <a:gd name="T28" fmla="*/ 2147483647 w 82"/>
                <a:gd name="T29" fmla="*/ 2147483647 h 14"/>
                <a:gd name="T30" fmla="*/ 2147483647 w 82"/>
                <a:gd name="T31" fmla="*/ 2147483647 h 14"/>
                <a:gd name="T32" fmla="*/ 2147483647 w 82"/>
                <a:gd name="T33" fmla="*/ 2147483647 h 14"/>
                <a:gd name="T34" fmla="*/ 2147483647 w 82"/>
                <a:gd name="T35" fmla="*/ 2147483647 h 14"/>
                <a:gd name="T36" fmla="*/ 2147483647 w 82"/>
                <a:gd name="T37" fmla="*/ 2147483647 h 14"/>
                <a:gd name="T38" fmla="*/ 2147483647 w 82"/>
                <a:gd name="T39" fmla="*/ 2147483647 h 14"/>
                <a:gd name="T40" fmla="*/ 2147483647 w 82"/>
                <a:gd name="T41" fmla="*/ 2147483647 h 14"/>
                <a:gd name="T42" fmla="*/ 2147483647 w 82"/>
                <a:gd name="T43" fmla="*/ 2147483647 h 14"/>
                <a:gd name="T44" fmla="*/ 2147483647 w 82"/>
                <a:gd name="T45" fmla="*/ 2147483647 h 14"/>
                <a:gd name="T46" fmla="*/ 2147483647 w 82"/>
                <a:gd name="T47" fmla="*/ 2147483647 h 14"/>
                <a:gd name="T48" fmla="*/ 2147483647 w 82"/>
                <a:gd name="T49" fmla="*/ 2147483647 h 14"/>
                <a:gd name="T50" fmla="*/ 2147483647 w 82"/>
                <a:gd name="T51" fmla="*/ 2147483647 h 14"/>
                <a:gd name="T52" fmla="*/ 2147483647 w 82"/>
                <a:gd name="T53" fmla="*/ 2147483647 h 14"/>
                <a:gd name="T54" fmla="*/ 2147483647 w 82"/>
                <a:gd name="T55" fmla="*/ 2147483647 h 14"/>
                <a:gd name="T56" fmla="*/ 2147483647 w 82"/>
                <a:gd name="T57" fmla="*/ 2147483647 h 14"/>
                <a:gd name="T58" fmla="*/ 2147483647 w 82"/>
                <a:gd name="T59" fmla="*/ 2147483647 h 14"/>
                <a:gd name="T60" fmla="*/ 2147483647 w 82"/>
                <a:gd name="T61" fmla="*/ 2147483647 h 14"/>
                <a:gd name="T62" fmla="*/ 2147483647 w 82"/>
                <a:gd name="T63" fmla="*/ 2147483647 h 14"/>
                <a:gd name="T64" fmla="*/ 2147483647 w 82"/>
                <a:gd name="T65" fmla="*/ 2147483647 h 14"/>
                <a:gd name="T66" fmla="*/ 2147483647 w 82"/>
                <a:gd name="T67" fmla="*/ 2147483647 h 14"/>
                <a:gd name="T68" fmla="*/ 2147483647 w 82"/>
                <a:gd name="T69" fmla="*/ 2147483647 h 14"/>
                <a:gd name="T70" fmla="*/ 2147483647 w 82"/>
                <a:gd name="T71" fmla="*/ 2147483647 h 14"/>
                <a:gd name="T72" fmla="*/ 2147483647 w 82"/>
                <a:gd name="T73" fmla="*/ 2147483647 h 14"/>
                <a:gd name="T74" fmla="*/ 2147483647 w 82"/>
                <a:gd name="T75" fmla="*/ 2147483647 h 14"/>
                <a:gd name="T76" fmla="*/ 2147483647 w 82"/>
                <a:gd name="T77" fmla="*/ 2147483647 h 14"/>
                <a:gd name="T78" fmla="*/ 2147483647 w 82"/>
                <a:gd name="T79" fmla="*/ 2147483647 h 14"/>
                <a:gd name="T80" fmla="*/ 2147483647 w 82"/>
                <a:gd name="T81" fmla="*/ 2147483647 h 14"/>
                <a:gd name="T82" fmla="*/ 2147483647 w 82"/>
                <a:gd name="T83" fmla="*/ 2147483647 h 14"/>
                <a:gd name="T84" fmla="*/ 2147483647 w 82"/>
                <a:gd name="T85" fmla="*/ 2147483647 h 14"/>
                <a:gd name="T86" fmla="*/ 2147483647 w 82"/>
                <a:gd name="T87" fmla="*/ 2147483647 h 14"/>
                <a:gd name="T88" fmla="*/ 2147483647 w 82"/>
                <a:gd name="T89" fmla="*/ 2147483647 h 14"/>
                <a:gd name="T90" fmla="*/ 2147483647 w 82"/>
                <a:gd name="T91" fmla="*/ 2147483647 h 14"/>
                <a:gd name="T92" fmla="*/ 2147483647 w 82"/>
                <a:gd name="T93" fmla="*/ 2147483647 h 14"/>
                <a:gd name="T94" fmla="*/ 2147483647 w 82"/>
                <a:gd name="T95" fmla="*/ 2147483647 h 14"/>
                <a:gd name="T96" fmla="*/ 2147483647 w 82"/>
                <a:gd name="T97" fmla="*/ 2147483647 h 14"/>
                <a:gd name="T98" fmla="*/ 2147483647 w 82"/>
                <a:gd name="T99" fmla="*/ 2147483647 h 14"/>
                <a:gd name="T100" fmla="*/ 2147483647 w 82"/>
                <a:gd name="T101" fmla="*/ 2147483647 h 14"/>
                <a:gd name="T102" fmla="*/ 2147483647 w 82"/>
                <a:gd name="T103" fmla="*/ 2147483647 h 14"/>
                <a:gd name="T104" fmla="*/ 2147483647 w 82"/>
                <a:gd name="T105" fmla="*/ 2147483647 h 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2" h="14">
                  <a:moveTo>
                    <a:pt x="0" y="0"/>
                  </a:moveTo>
                  <a:lnTo>
                    <a:pt x="0" y="2"/>
                  </a:lnTo>
                  <a:lnTo>
                    <a:pt x="1" y="4"/>
                  </a:lnTo>
                  <a:lnTo>
                    <a:pt x="1" y="7"/>
                  </a:lnTo>
                  <a:lnTo>
                    <a:pt x="2" y="8"/>
                  </a:lnTo>
                  <a:lnTo>
                    <a:pt x="2" y="9"/>
                  </a:lnTo>
                  <a:lnTo>
                    <a:pt x="2" y="11"/>
                  </a:lnTo>
                  <a:lnTo>
                    <a:pt x="3" y="12"/>
                  </a:lnTo>
                  <a:lnTo>
                    <a:pt x="4" y="12"/>
                  </a:lnTo>
                  <a:lnTo>
                    <a:pt x="5" y="12"/>
                  </a:lnTo>
                  <a:lnTo>
                    <a:pt x="5" y="13"/>
                  </a:lnTo>
                  <a:lnTo>
                    <a:pt x="6" y="13"/>
                  </a:lnTo>
                  <a:lnTo>
                    <a:pt x="6" y="14"/>
                  </a:lnTo>
                  <a:lnTo>
                    <a:pt x="6" y="13"/>
                  </a:lnTo>
                  <a:lnTo>
                    <a:pt x="7" y="14"/>
                  </a:lnTo>
                  <a:lnTo>
                    <a:pt x="7" y="13"/>
                  </a:lnTo>
                  <a:lnTo>
                    <a:pt x="7" y="14"/>
                  </a:lnTo>
                  <a:lnTo>
                    <a:pt x="8" y="13"/>
                  </a:lnTo>
                  <a:lnTo>
                    <a:pt x="9" y="13"/>
                  </a:lnTo>
                  <a:lnTo>
                    <a:pt x="9" y="12"/>
                  </a:lnTo>
                  <a:lnTo>
                    <a:pt x="10" y="14"/>
                  </a:lnTo>
                  <a:lnTo>
                    <a:pt x="10" y="13"/>
                  </a:lnTo>
                  <a:lnTo>
                    <a:pt x="11" y="13"/>
                  </a:lnTo>
                  <a:lnTo>
                    <a:pt x="12" y="12"/>
                  </a:lnTo>
                  <a:lnTo>
                    <a:pt x="13" y="13"/>
                  </a:lnTo>
                  <a:lnTo>
                    <a:pt x="13" y="12"/>
                  </a:lnTo>
                  <a:lnTo>
                    <a:pt x="14" y="12"/>
                  </a:lnTo>
                  <a:lnTo>
                    <a:pt x="15" y="12"/>
                  </a:lnTo>
                  <a:lnTo>
                    <a:pt x="16" y="12"/>
                  </a:lnTo>
                  <a:lnTo>
                    <a:pt x="16" y="13"/>
                  </a:lnTo>
                  <a:lnTo>
                    <a:pt x="16" y="12"/>
                  </a:lnTo>
                  <a:lnTo>
                    <a:pt x="17" y="13"/>
                  </a:lnTo>
                  <a:lnTo>
                    <a:pt x="17" y="12"/>
                  </a:lnTo>
                  <a:lnTo>
                    <a:pt x="18" y="12"/>
                  </a:lnTo>
                  <a:lnTo>
                    <a:pt x="19" y="14"/>
                  </a:lnTo>
                  <a:lnTo>
                    <a:pt x="19" y="12"/>
                  </a:lnTo>
                  <a:lnTo>
                    <a:pt x="20" y="12"/>
                  </a:lnTo>
                  <a:lnTo>
                    <a:pt x="21" y="13"/>
                  </a:lnTo>
                  <a:lnTo>
                    <a:pt x="21" y="12"/>
                  </a:lnTo>
                  <a:lnTo>
                    <a:pt x="22" y="12"/>
                  </a:lnTo>
                  <a:lnTo>
                    <a:pt x="23" y="12"/>
                  </a:lnTo>
                  <a:lnTo>
                    <a:pt x="23" y="11"/>
                  </a:lnTo>
                  <a:lnTo>
                    <a:pt x="24" y="11"/>
                  </a:lnTo>
                  <a:lnTo>
                    <a:pt x="24" y="12"/>
                  </a:lnTo>
                  <a:lnTo>
                    <a:pt x="25" y="12"/>
                  </a:lnTo>
                  <a:lnTo>
                    <a:pt x="25" y="11"/>
                  </a:lnTo>
                  <a:lnTo>
                    <a:pt x="26" y="11"/>
                  </a:lnTo>
                  <a:lnTo>
                    <a:pt x="26" y="12"/>
                  </a:lnTo>
                  <a:lnTo>
                    <a:pt x="27" y="11"/>
                  </a:lnTo>
                  <a:lnTo>
                    <a:pt x="27" y="13"/>
                  </a:lnTo>
                  <a:lnTo>
                    <a:pt x="27" y="11"/>
                  </a:lnTo>
                  <a:lnTo>
                    <a:pt x="28" y="11"/>
                  </a:lnTo>
                  <a:lnTo>
                    <a:pt x="28" y="12"/>
                  </a:lnTo>
                  <a:lnTo>
                    <a:pt x="28" y="11"/>
                  </a:lnTo>
                  <a:lnTo>
                    <a:pt x="29" y="11"/>
                  </a:lnTo>
                  <a:lnTo>
                    <a:pt x="30" y="11"/>
                  </a:lnTo>
                  <a:lnTo>
                    <a:pt x="31" y="10"/>
                  </a:lnTo>
                  <a:lnTo>
                    <a:pt x="31" y="11"/>
                  </a:lnTo>
                  <a:lnTo>
                    <a:pt x="32" y="12"/>
                  </a:lnTo>
                  <a:lnTo>
                    <a:pt x="32" y="11"/>
                  </a:lnTo>
                  <a:lnTo>
                    <a:pt x="33" y="11"/>
                  </a:lnTo>
                  <a:lnTo>
                    <a:pt x="33" y="10"/>
                  </a:lnTo>
                  <a:lnTo>
                    <a:pt x="33" y="11"/>
                  </a:lnTo>
                  <a:lnTo>
                    <a:pt x="34" y="11"/>
                  </a:lnTo>
                  <a:lnTo>
                    <a:pt x="34" y="12"/>
                  </a:lnTo>
                  <a:lnTo>
                    <a:pt x="35" y="10"/>
                  </a:lnTo>
                  <a:lnTo>
                    <a:pt x="35" y="11"/>
                  </a:lnTo>
                  <a:lnTo>
                    <a:pt x="36" y="11"/>
                  </a:lnTo>
                  <a:lnTo>
                    <a:pt x="37" y="9"/>
                  </a:lnTo>
                  <a:lnTo>
                    <a:pt x="37" y="11"/>
                  </a:lnTo>
                  <a:lnTo>
                    <a:pt x="38" y="12"/>
                  </a:lnTo>
                  <a:lnTo>
                    <a:pt x="38" y="11"/>
                  </a:lnTo>
                  <a:lnTo>
                    <a:pt x="39" y="11"/>
                  </a:lnTo>
                  <a:lnTo>
                    <a:pt x="39" y="10"/>
                  </a:lnTo>
                  <a:lnTo>
                    <a:pt x="39" y="11"/>
                  </a:lnTo>
                  <a:lnTo>
                    <a:pt x="40" y="11"/>
                  </a:lnTo>
                  <a:lnTo>
                    <a:pt x="41" y="11"/>
                  </a:lnTo>
                  <a:lnTo>
                    <a:pt x="41" y="10"/>
                  </a:lnTo>
                  <a:lnTo>
                    <a:pt x="42" y="11"/>
                  </a:lnTo>
                  <a:lnTo>
                    <a:pt x="43" y="10"/>
                  </a:lnTo>
                  <a:lnTo>
                    <a:pt x="43" y="11"/>
                  </a:lnTo>
                  <a:lnTo>
                    <a:pt x="44" y="11"/>
                  </a:lnTo>
                  <a:lnTo>
                    <a:pt x="44" y="12"/>
                  </a:lnTo>
                  <a:lnTo>
                    <a:pt x="44" y="11"/>
                  </a:lnTo>
                  <a:lnTo>
                    <a:pt x="45" y="11"/>
                  </a:lnTo>
                  <a:lnTo>
                    <a:pt x="45" y="10"/>
                  </a:lnTo>
                  <a:lnTo>
                    <a:pt x="46" y="11"/>
                  </a:lnTo>
                  <a:lnTo>
                    <a:pt x="46" y="10"/>
                  </a:lnTo>
                  <a:lnTo>
                    <a:pt x="47" y="11"/>
                  </a:lnTo>
                  <a:lnTo>
                    <a:pt x="48" y="10"/>
                  </a:lnTo>
                  <a:lnTo>
                    <a:pt x="48" y="11"/>
                  </a:lnTo>
                  <a:lnTo>
                    <a:pt x="48" y="10"/>
                  </a:lnTo>
                  <a:lnTo>
                    <a:pt x="49" y="9"/>
                  </a:lnTo>
                  <a:lnTo>
                    <a:pt x="49" y="10"/>
                  </a:lnTo>
                  <a:lnTo>
                    <a:pt x="50" y="10"/>
                  </a:lnTo>
                  <a:lnTo>
                    <a:pt x="50" y="11"/>
                  </a:lnTo>
                  <a:lnTo>
                    <a:pt x="51" y="10"/>
                  </a:lnTo>
                  <a:lnTo>
                    <a:pt x="52" y="10"/>
                  </a:lnTo>
                  <a:lnTo>
                    <a:pt x="52" y="11"/>
                  </a:lnTo>
                  <a:lnTo>
                    <a:pt x="53" y="10"/>
                  </a:lnTo>
                  <a:lnTo>
                    <a:pt x="53" y="11"/>
                  </a:lnTo>
                  <a:lnTo>
                    <a:pt x="53" y="9"/>
                  </a:lnTo>
                  <a:lnTo>
                    <a:pt x="54" y="11"/>
                  </a:lnTo>
                  <a:lnTo>
                    <a:pt x="55" y="11"/>
                  </a:lnTo>
                  <a:lnTo>
                    <a:pt x="56" y="11"/>
                  </a:lnTo>
                  <a:lnTo>
                    <a:pt x="56" y="10"/>
                  </a:lnTo>
                  <a:lnTo>
                    <a:pt x="57" y="10"/>
                  </a:lnTo>
                  <a:lnTo>
                    <a:pt x="57" y="11"/>
                  </a:lnTo>
                  <a:lnTo>
                    <a:pt x="58" y="11"/>
                  </a:lnTo>
                  <a:lnTo>
                    <a:pt x="58" y="10"/>
                  </a:lnTo>
                  <a:lnTo>
                    <a:pt x="59" y="11"/>
                  </a:lnTo>
                  <a:lnTo>
                    <a:pt x="59" y="10"/>
                  </a:lnTo>
                  <a:lnTo>
                    <a:pt x="59" y="11"/>
                  </a:lnTo>
                  <a:lnTo>
                    <a:pt x="60" y="10"/>
                  </a:lnTo>
                  <a:lnTo>
                    <a:pt x="60" y="9"/>
                  </a:lnTo>
                  <a:lnTo>
                    <a:pt x="60" y="10"/>
                  </a:lnTo>
                  <a:lnTo>
                    <a:pt x="61" y="9"/>
                  </a:lnTo>
                  <a:lnTo>
                    <a:pt x="61" y="10"/>
                  </a:lnTo>
                  <a:lnTo>
                    <a:pt x="62" y="10"/>
                  </a:lnTo>
                  <a:lnTo>
                    <a:pt x="63" y="9"/>
                  </a:lnTo>
                  <a:lnTo>
                    <a:pt x="63" y="10"/>
                  </a:lnTo>
                  <a:lnTo>
                    <a:pt x="64" y="9"/>
                  </a:lnTo>
                  <a:lnTo>
                    <a:pt x="64" y="10"/>
                  </a:lnTo>
                  <a:lnTo>
                    <a:pt x="64" y="9"/>
                  </a:lnTo>
                  <a:lnTo>
                    <a:pt x="65" y="11"/>
                  </a:lnTo>
                  <a:lnTo>
                    <a:pt x="66" y="11"/>
                  </a:lnTo>
                  <a:lnTo>
                    <a:pt x="66" y="10"/>
                  </a:lnTo>
                  <a:lnTo>
                    <a:pt x="66" y="11"/>
                  </a:lnTo>
                  <a:lnTo>
                    <a:pt x="67" y="10"/>
                  </a:lnTo>
                  <a:lnTo>
                    <a:pt x="67" y="11"/>
                  </a:lnTo>
                  <a:lnTo>
                    <a:pt x="68" y="9"/>
                  </a:lnTo>
                  <a:lnTo>
                    <a:pt x="68" y="11"/>
                  </a:lnTo>
                  <a:lnTo>
                    <a:pt x="69" y="10"/>
                  </a:lnTo>
                  <a:lnTo>
                    <a:pt x="69" y="9"/>
                  </a:lnTo>
                  <a:lnTo>
                    <a:pt x="70" y="10"/>
                  </a:lnTo>
                  <a:lnTo>
                    <a:pt x="71" y="10"/>
                  </a:lnTo>
                  <a:lnTo>
                    <a:pt x="71" y="9"/>
                  </a:lnTo>
                  <a:lnTo>
                    <a:pt x="71" y="10"/>
                  </a:lnTo>
                  <a:lnTo>
                    <a:pt x="72" y="10"/>
                  </a:lnTo>
                  <a:lnTo>
                    <a:pt x="73" y="10"/>
                  </a:lnTo>
                  <a:lnTo>
                    <a:pt x="73" y="9"/>
                  </a:lnTo>
                  <a:lnTo>
                    <a:pt x="74" y="10"/>
                  </a:lnTo>
                  <a:lnTo>
                    <a:pt x="74" y="9"/>
                  </a:lnTo>
                  <a:lnTo>
                    <a:pt x="75" y="10"/>
                  </a:lnTo>
                  <a:lnTo>
                    <a:pt x="76" y="11"/>
                  </a:lnTo>
                  <a:lnTo>
                    <a:pt x="76" y="9"/>
                  </a:lnTo>
                  <a:lnTo>
                    <a:pt x="77" y="9"/>
                  </a:lnTo>
                  <a:lnTo>
                    <a:pt x="77" y="10"/>
                  </a:lnTo>
                  <a:lnTo>
                    <a:pt x="78" y="9"/>
                  </a:lnTo>
                  <a:lnTo>
                    <a:pt x="78" y="10"/>
                  </a:lnTo>
                  <a:lnTo>
                    <a:pt x="79" y="11"/>
                  </a:lnTo>
                  <a:lnTo>
                    <a:pt x="79" y="10"/>
                  </a:lnTo>
                  <a:lnTo>
                    <a:pt x="80" y="9"/>
                  </a:lnTo>
                  <a:lnTo>
                    <a:pt x="80" y="10"/>
                  </a:lnTo>
                  <a:lnTo>
                    <a:pt x="81" y="9"/>
                  </a:lnTo>
                  <a:lnTo>
                    <a:pt x="82" y="9"/>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0" name="Freeform 43"/>
            <p:cNvSpPr>
              <a:spLocks noChangeAspect="1"/>
            </p:cNvSpPr>
            <p:nvPr/>
          </p:nvSpPr>
          <p:spPr bwMode="auto">
            <a:xfrm>
              <a:off x="1359" y="2983"/>
              <a:ext cx="71" cy="16"/>
            </a:xfrm>
            <a:custGeom>
              <a:avLst/>
              <a:gdLst>
                <a:gd name="T0" fmla="*/ 0 w 220"/>
                <a:gd name="T1" fmla="*/ 48 h 13"/>
                <a:gd name="T2" fmla="*/ 0 w 220"/>
                <a:gd name="T3" fmla="*/ 0 h 13"/>
                <a:gd name="T4" fmla="*/ 0 w 220"/>
                <a:gd name="T5" fmla="*/ 48 h 13"/>
                <a:gd name="T6" fmla="*/ 0 w 220"/>
                <a:gd name="T7" fmla="*/ 48 h 13"/>
                <a:gd name="T8" fmla="*/ 0 w 220"/>
                <a:gd name="T9" fmla="*/ 48 h 13"/>
                <a:gd name="T10" fmla="*/ 0 w 220"/>
                <a:gd name="T11" fmla="*/ 48 h 13"/>
                <a:gd name="T12" fmla="*/ 0 w 220"/>
                <a:gd name="T13" fmla="*/ 48 h 13"/>
                <a:gd name="T14" fmla="*/ 0 w 220"/>
                <a:gd name="T15" fmla="*/ 0 h 13"/>
                <a:gd name="T16" fmla="*/ 0 w 220"/>
                <a:gd name="T17" fmla="*/ 48 h 13"/>
                <a:gd name="T18" fmla="*/ 0 w 220"/>
                <a:gd name="T19" fmla="*/ 0 h 13"/>
                <a:gd name="T20" fmla="*/ 0 w 220"/>
                <a:gd name="T21" fmla="*/ 48 h 13"/>
                <a:gd name="T22" fmla="*/ 0 w 220"/>
                <a:gd name="T23" fmla="*/ 0 h 13"/>
                <a:gd name="T24" fmla="*/ 0 w 220"/>
                <a:gd name="T25" fmla="*/ 48 h 13"/>
                <a:gd name="T26" fmla="*/ 0 w 220"/>
                <a:gd name="T27" fmla="*/ 48 h 13"/>
                <a:gd name="T28" fmla="*/ 0 w 220"/>
                <a:gd name="T29" fmla="*/ 0 h 13"/>
                <a:gd name="T30" fmla="*/ 0 w 220"/>
                <a:gd name="T31" fmla="*/ 48 h 13"/>
                <a:gd name="T32" fmla="*/ 0 w 220"/>
                <a:gd name="T33" fmla="*/ 0 h 13"/>
                <a:gd name="T34" fmla="*/ 0 w 220"/>
                <a:gd name="T35" fmla="*/ 0 h 13"/>
                <a:gd name="T36" fmla="*/ 0 w 220"/>
                <a:gd name="T37" fmla="*/ 48 h 13"/>
                <a:gd name="T38" fmla="*/ 0 w 220"/>
                <a:gd name="T39" fmla="*/ 48 h 13"/>
                <a:gd name="T40" fmla="*/ 0 w 220"/>
                <a:gd name="T41" fmla="*/ 0 h 13"/>
                <a:gd name="T42" fmla="*/ 0 w 220"/>
                <a:gd name="T43" fmla="*/ 48 h 13"/>
                <a:gd name="T44" fmla="*/ 0 w 220"/>
                <a:gd name="T45" fmla="*/ 0 h 13"/>
                <a:gd name="T46" fmla="*/ 0 w 220"/>
                <a:gd name="T47" fmla="*/ 48 h 13"/>
                <a:gd name="T48" fmla="*/ 0 w 220"/>
                <a:gd name="T49" fmla="*/ 48 h 13"/>
                <a:gd name="T50" fmla="*/ 0 w 220"/>
                <a:gd name="T51" fmla="*/ 48 h 13"/>
                <a:gd name="T52" fmla="*/ 0 w 220"/>
                <a:gd name="T53" fmla="*/ 0 h 13"/>
                <a:gd name="T54" fmla="*/ 0 w 220"/>
                <a:gd name="T55" fmla="*/ 48 h 13"/>
                <a:gd name="T56" fmla="*/ 0 w 220"/>
                <a:gd name="T57" fmla="*/ 48 h 13"/>
                <a:gd name="T58" fmla="*/ 0 w 220"/>
                <a:gd name="T59" fmla="*/ 48 h 13"/>
                <a:gd name="T60" fmla="*/ 0 w 220"/>
                <a:gd name="T61" fmla="*/ 0 h 13"/>
                <a:gd name="T62" fmla="*/ 0 w 220"/>
                <a:gd name="T63" fmla="*/ 48 h 13"/>
                <a:gd name="T64" fmla="*/ 0 w 220"/>
                <a:gd name="T65" fmla="*/ 48 h 13"/>
                <a:gd name="T66" fmla="*/ 0 w 220"/>
                <a:gd name="T67" fmla="*/ 0 h 13"/>
                <a:gd name="T68" fmla="*/ 0 w 220"/>
                <a:gd name="T69" fmla="*/ 0 h 13"/>
                <a:gd name="T70" fmla="*/ 0 w 220"/>
                <a:gd name="T71" fmla="*/ 48 h 13"/>
                <a:gd name="T72" fmla="*/ 0 w 220"/>
                <a:gd name="T73" fmla="*/ 48 h 13"/>
                <a:gd name="T74" fmla="*/ 0 w 220"/>
                <a:gd name="T75" fmla="*/ 48 h 13"/>
                <a:gd name="T76" fmla="*/ 0 w 220"/>
                <a:gd name="T77" fmla="*/ 0 h 13"/>
                <a:gd name="T78" fmla="*/ 0 w 220"/>
                <a:gd name="T79" fmla="*/ 48 h 13"/>
                <a:gd name="T80" fmla="*/ 0 w 220"/>
                <a:gd name="T81" fmla="*/ 48 h 13"/>
                <a:gd name="T82" fmla="*/ 0 w 220"/>
                <a:gd name="T83" fmla="*/ 0 h 13"/>
                <a:gd name="T84" fmla="*/ 0 w 220"/>
                <a:gd name="T85" fmla="*/ 48 h 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0" h="13">
                  <a:moveTo>
                    <a:pt x="0" y="4"/>
                  </a:moveTo>
                  <a:lnTo>
                    <a:pt x="0" y="4"/>
                  </a:lnTo>
                  <a:lnTo>
                    <a:pt x="0" y="0"/>
                  </a:lnTo>
                  <a:lnTo>
                    <a:pt x="7" y="4"/>
                  </a:lnTo>
                  <a:lnTo>
                    <a:pt x="7" y="0"/>
                  </a:lnTo>
                  <a:lnTo>
                    <a:pt x="7" y="4"/>
                  </a:lnTo>
                  <a:lnTo>
                    <a:pt x="16" y="4"/>
                  </a:lnTo>
                  <a:lnTo>
                    <a:pt x="23" y="4"/>
                  </a:lnTo>
                  <a:lnTo>
                    <a:pt x="32" y="4"/>
                  </a:lnTo>
                  <a:lnTo>
                    <a:pt x="39" y="0"/>
                  </a:lnTo>
                  <a:lnTo>
                    <a:pt x="39" y="4"/>
                  </a:lnTo>
                  <a:lnTo>
                    <a:pt x="47" y="4"/>
                  </a:lnTo>
                  <a:lnTo>
                    <a:pt x="47" y="0"/>
                  </a:lnTo>
                  <a:lnTo>
                    <a:pt x="47" y="4"/>
                  </a:lnTo>
                  <a:lnTo>
                    <a:pt x="55" y="4"/>
                  </a:lnTo>
                  <a:lnTo>
                    <a:pt x="55" y="0"/>
                  </a:lnTo>
                  <a:lnTo>
                    <a:pt x="55" y="4"/>
                  </a:lnTo>
                  <a:lnTo>
                    <a:pt x="63" y="4"/>
                  </a:lnTo>
                  <a:lnTo>
                    <a:pt x="71" y="0"/>
                  </a:lnTo>
                  <a:lnTo>
                    <a:pt x="71" y="4"/>
                  </a:lnTo>
                  <a:lnTo>
                    <a:pt x="79" y="4"/>
                  </a:lnTo>
                  <a:lnTo>
                    <a:pt x="79" y="0"/>
                  </a:lnTo>
                  <a:lnTo>
                    <a:pt x="79" y="4"/>
                  </a:lnTo>
                  <a:lnTo>
                    <a:pt x="79" y="0"/>
                  </a:lnTo>
                  <a:lnTo>
                    <a:pt x="86" y="4"/>
                  </a:lnTo>
                  <a:lnTo>
                    <a:pt x="95" y="4"/>
                  </a:lnTo>
                  <a:lnTo>
                    <a:pt x="95" y="0"/>
                  </a:lnTo>
                  <a:lnTo>
                    <a:pt x="95" y="4"/>
                  </a:lnTo>
                  <a:lnTo>
                    <a:pt x="95" y="0"/>
                  </a:lnTo>
                  <a:lnTo>
                    <a:pt x="102" y="0"/>
                  </a:lnTo>
                  <a:lnTo>
                    <a:pt x="102" y="4"/>
                  </a:lnTo>
                  <a:lnTo>
                    <a:pt x="110" y="4"/>
                  </a:lnTo>
                  <a:lnTo>
                    <a:pt x="110" y="0"/>
                  </a:lnTo>
                  <a:lnTo>
                    <a:pt x="110" y="4"/>
                  </a:lnTo>
                  <a:lnTo>
                    <a:pt x="118" y="4"/>
                  </a:lnTo>
                  <a:lnTo>
                    <a:pt x="118" y="0"/>
                  </a:lnTo>
                  <a:lnTo>
                    <a:pt x="118" y="4"/>
                  </a:lnTo>
                  <a:lnTo>
                    <a:pt x="125" y="4"/>
                  </a:lnTo>
                  <a:lnTo>
                    <a:pt x="125" y="0"/>
                  </a:lnTo>
                  <a:lnTo>
                    <a:pt x="134" y="4"/>
                  </a:lnTo>
                  <a:lnTo>
                    <a:pt x="134" y="0"/>
                  </a:lnTo>
                  <a:lnTo>
                    <a:pt x="134" y="4"/>
                  </a:lnTo>
                  <a:lnTo>
                    <a:pt x="134" y="0"/>
                  </a:lnTo>
                  <a:lnTo>
                    <a:pt x="141" y="4"/>
                  </a:lnTo>
                  <a:lnTo>
                    <a:pt x="141" y="0"/>
                  </a:lnTo>
                  <a:lnTo>
                    <a:pt x="149" y="0"/>
                  </a:lnTo>
                  <a:lnTo>
                    <a:pt x="149" y="4"/>
                  </a:lnTo>
                  <a:lnTo>
                    <a:pt x="157" y="4"/>
                  </a:lnTo>
                  <a:lnTo>
                    <a:pt x="157" y="0"/>
                  </a:lnTo>
                  <a:lnTo>
                    <a:pt x="165" y="4"/>
                  </a:lnTo>
                  <a:lnTo>
                    <a:pt x="165" y="0"/>
                  </a:lnTo>
                  <a:lnTo>
                    <a:pt x="165" y="4"/>
                  </a:lnTo>
                  <a:lnTo>
                    <a:pt x="165" y="0"/>
                  </a:lnTo>
                  <a:lnTo>
                    <a:pt x="165" y="4"/>
                  </a:lnTo>
                  <a:lnTo>
                    <a:pt x="173" y="0"/>
                  </a:lnTo>
                  <a:lnTo>
                    <a:pt x="173" y="4"/>
                  </a:lnTo>
                  <a:lnTo>
                    <a:pt x="173" y="0"/>
                  </a:lnTo>
                  <a:lnTo>
                    <a:pt x="173" y="4"/>
                  </a:lnTo>
                  <a:lnTo>
                    <a:pt x="181" y="4"/>
                  </a:lnTo>
                  <a:lnTo>
                    <a:pt x="181" y="0"/>
                  </a:lnTo>
                  <a:lnTo>
                    <a:pt x="181" y="4"/>
                  </a:lnTo>
                  <a:lnTo>
                    <a:pt x="181" y="0"/>
                  </a:lnTo>
                  <a:lnTo>
                    <a:pt x="188" y="4"/>
                  </a:lnTo>
                  <a:lnTo>
                    <a:pt x="197" y="4"/>
                  </a:lnTo>
                  <a:lnTo>
                    <a:pt x="197" y="0"/>
                  </a:lnTo>
                  <a:lnTo>
                    <a:pt x="204" y="0"/>
                  </a:lnTo>
                  <a:lnTo>
                    <a:pt x="204" y="4"/>
                  </a:lnTo>
                  <a:lnTo>
                    <a:pt x="212" y="4"/>
                  </a:lnTo>
                  <a:lnTo>
                    <a:pt x="220" y="13"/>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1" name="Freeform 44"/>
            <p:cNvSpPr>
              <a:spLocks/>
            </p:cNvSpPr>
            <p:nvPr/>
          </p:nvSpPr>
          <p:spPr bwMode="auto">
            <a:xfrm>
              <a:off x="1362" y="2952"/>
              <a:ext cx="73" cy="46"/>
            </a:xfrm>
            <a:custGeom>
              <a:avLst/>
              <a:gdLst>
                <a:gd name="T0" fmla="*/ 0 w 224"/>
                <a:gd name="T1" fmla="*/ 518 h 36"/>
                <a:gd name="T2" fmla="*/ 0 w 224"/>
                <a:gd name="T3" fmla="*/ 518 h 36"/>
                <a:gd name="T4" fmla="*/ 0 w 224"/>
                <a:gd name="T5" fmla="*/ 518 h 36"/>
                <a:gd name="T6" fmla="*/ 0 w 224"/>
                <a:gd name="T7" fmla="*/ 518 h 36"/>
                <a:gd name="T8" fmla="*/ 0 w 224"/>
                <a:gd name="T9" fmla="*/ 518 h 36"/>
                <a:gd name="T10" fmla="*/ 0 w 224"/>
                <a:gd name="T11" fmla="*/ 334 h 36"/>
                <a:gd name="T12" fmla="*/ 0 w 224"/>
                <a:gd name="T13" fmla="*/ 334 h 36"/>
                <a:gd name="T14" fmla="*/ 0 w 224"/>
                <a:gd name="T15" fmla="*/ 518 h 36"/>
                <a:gd name="T16" fmla="*/ 0 w 224"/>
                <a:gd name="T17" fmla="*/ 334 h 36"/>
                <a:gd name="T18" fmla="*/ 0 w 224"/>
                <a:gd name="T19" fmla="*/ 518 h 36"/>
                <a:gd name="T20" fmla="*/ 0 w 224"/>
                <a:gd name="T21" fmla="*/ 0 h 36"/>
                <a:gd name="T22" fmla="*/ 0 w 224"/>
                <a:gd name="T23" fmla="*/ 518 h 36"/>
                <a:gd name="T24" fmla="*/ 0 w 224"/>
                <a:gd name="T25" fmla="*/ 518 h 36"/>
                <a:gd name="T26" fmla="*/ 0 w 224"/>
                <a:gd name="T27" fmla="*/ 518 h 36"/>
                <a:gd name="T28" fmla="*/ 0 w 224"/>
                <a:gd name="T29" fmla="*/ 334 h 36"/>
                <a:gd name="T30" fmla="*/ 0 w 224"/>
                <a:gd name="T31" fmla="*/ 173 h 36"/>
                <a:gd name="T32" fmla="*/ 0 w 224"/>
                <a:gd name="T33" fmla="*/ 334 h 36"/>
                <a:gd name="T34" fmla="*/ 0 w 224"/>
                <a:gd name="T35" fmla="*/ 173 h 36"/>
                <a:gd name="T36" fmla="*/ 0 w 224"/>
                <a:gd name="T37" fmla="*/ 334 h 36"/>
                <a:gd name="T38" fmla="*/ 0 w 224"/>
                <a:gd name="T39" fmla="*/ 173 h 36"/>
                <a:gd name="T40" fmla="*/ 0 w 224"/>
                <a:gd name="T41" fmla="*/ 0 h 36"/>
                <a:gd name="T42" fmla="*/ 0 w 224"/>
                <a:gd name="T43" fmla="*/ 173 h 36"/>
                <a:gd name="T44" fmla="*/ 0 w 224"/>
                <a:gd name="T45" fmla="*/ 334 h 36"/>
                <a:gd name="T46" fmla="*/ 0 w 224"/>
                <a:gd name="T47" fmla="*/ 518 h 36"/>
                <a:gd name="T48" fmla="*/ 0 w 224"/>
                <a:gd name="T49" fmla="*/ 334 h 36"/>
                <a:gd name="T50" fmla="*/ 0 w 224"/>
                <a:gd name="T51" fmla="*/ 334 h 36"/>
                <a:gd name="T52" fmla="*/ 0 w 224"/>
                <a:gd name="T53" fmla="*/ 173 h 36"/>
                <a:gd name="T54" fmla="*/ 0 w 224"/>
                <a:gd name="T55" fmla="*/ 518 h 36"/>
                <a:gd name="T56" fmla="*/ 0 w 224"/>
                <a:gd name="T57" fmla="*/ 518 h 36"/>
                <a:gd name="T58" fmla="*/ 0 w 224"/>
                <a:gd name="T59" fmla="*/ 518 h 36"/>
                <a:gd name="T60" fmla="*/ 0 w 224"/>
                <a:gd name="T61" fmla="*/ 334 h 36"/>
                <a:gd name="T62" fmla="*/ 0 w 224"/>
                <a:gd name="T63" fmla="*/ 334 h 36"/>
                <a:gd name="T64" fmla="*/ 0 w 224"/>
                <a:gd name="T65" fmla="*/ 5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4" h="36">
                  <a:moveTo>
                    <a:pt x="0" y="27"/>
                  </a:moveTo>
                  <a:lnTo>
                    <a:pt x="8" y="27"/>
                  </a:lnTo>
                  <a:lnTo>
                    <a:pt x="16" y="27"/>
                  </a:lnTo>
                  <a:lnTo>
                    <a:pt x="16" y="36"/>
                  </a:lnTo>
                  <a:lnTo>
                    <a:pt x="24" y="27"/>
                  </a:lnTo>
                  <a:lnTo>
                    <a:pt x="24" y="36"/>
                  </a:lnTo>
                  <a:lnTo>
                    <a:pt x="32" y="27"/>
                  </a:lnTo>
                  <a:lnTo>
                    <a:pt x="40" y="27"/>
                  </a:lnTo>
                  <a:lnTo>
                    <a:pt x="48" y="18"/>
                  </a:lnTo>
                  <a:lnTo>
                    <a:pt x="56" y="27"/>
                  </a:lnTo>
                  <a:lnTo>
                    <a:pt x="64" y="27"/>
                  </a:lnTo>
                  <a:lnTo>
                    <a:pt x="64" y="18"/>
                  </a:lnTo>
                  <a:lnTo>
                    <a:pt x="72" y="27"/>
                  </a:lnTo>
                  <a:lnTo>
                    <a:pt x="80" y="18"/>
                  </a:lnTo>
                  <a:lnTo>
                    <a:pt x="80" y="0"/>
                  </a:lnTo>
                  <a:lnTo>
                    <a:pt x="88" y="9"/>
                  </a:lnTo>
                  <a:lnTo>
                    <a:pt x="88" y="27"/>
                  </a:lnTo>
                  <a:lnTo>
                    <a:pt x="96" y="9"/>
                  </a:lnTo>
                  <a:lnTo>
                    <a:pt x="96" y="27"/>
                  </a:lnTo>
                  <a:lnTo>
                    <a:pt x="104" y="27"/>
                  </a:lnTo>
                  <a:lnTo>
                    <a:pt x="112" y="18"/>
                  </a:lnTo>
                  <a:lnTo>
                    <a:pt x="120" y="9"/>
                  </a:lnTo>
                  <a:lnTo>
                    <a:pt x="120" y="18"/>
                  </a:lnTo>
                  <a:lnTo>
                    <a:pt x="128" y="18"/>
                  </a:lnTo>
                  <a:lnTo>
                    <a:pt x="136" y="9"/>
                  </a:lnTo>
                  <a:lnTo>
                    <a:pt x="136" y="18"/>
                  </a:lnTo>
                  <a:lnTo>
                    <a:pt x="144" y="18"/>
                  </a:lnTo>
                  <a:lnTo>
                    <a:pt x="144" y="9"/>
                  </a:lnTo>
                  <a:lnTo>
                    <a:pt x="152" y="9"/>
                  </a:lnTo>
                  <a:lnTo>
                    <a:pt x="160" y="0"/>
                  </a:lnTo>
                  <a:lnTo>
                    <a:pt x="160" y="27"/>
                  </a:lnTo>
                  <a:lnTo>
                    <a:pt x="168" y="9"/>
                  </a:lnTo>
                  <a:lnTo>
                    <a:pt x="176" y="18"/>
                  </a:lnTo>
                  <a:lnTo>
                    <a:pt x="176" y="9"/>
                  </a:lnTo>
                  <a:lnTo>
                    <a:pt x="184" y="27"/>
                  </a:lnTo>
                  <a:lnTo>
                    <a:pt x="184" y="0"/>
                  </a:lnTo>
                  <a:lnTo>
                    <a:pt x="192" y="18"/>
                  </a:lnTo>
                  <a:lnTo>
                    <a:pt x="192" y="27"/>
                  </a:lnTo>
                  <a:lnTo>
                    <a:pt x="200" y="9"/>
                  </a:lnTo>
                  <a:lnTo>
                    <a:pt x="200" y="27"/>
                  </a:lnTo>
                  <a:lnTo>
                    <a:pt x="208" y="27"/>
                  </a:lnTo>
                  <a:lnTo>
                    <a:pt x="216" y="27"/>
                  </a:lnTo>
                  <a:lnTo>
                    <a:pt x="216" y="18"/>
                  </a:lnTo>
                  <a:lnTo>
                    <a:pt x="224" y="18"/>
                  </a:lnTo>
                  <a:lnTo>
                    <a:pt x="224" y="27"/>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2" name="Freeform 45"/>
            <p:cNvSpPr>
              <a:spLocks/>
            </p:cNvSpPr>
            <p:nvPr/>
          </p:nvSpPr>
          <p:spPr bwMode="auto">
            <a:xfrm>
              <a:off x="1430" y="2973"/>
              <a:ext cx="386" cy="135"/>
            </a:xfrm>
            <a:custGeom>
              <a:avLst/>
              <a:gdLst>
                <a:gd name="T0" fmla="*/ 47548774 w 88"/>
                <a:gd name="T1" fmla="*/ 2147483647 h 12"/>
                <a:gd name="T2" fmla="*/ 102784422 w 88"/>
                <a:gd name="T3" fmla="*/ 2147483647 h 12"/>
                <a:gd name="T4" fmla="*/ 208566213 w 88"/>
                <a:gd name="T5" fmla="*/ 2147483647 h 12"/>
                <a:gd name="T6" fmla="*/ 255431210 w 88"/>
                <a:gd name="T7" fmla="*/ 2147483647 h 12"/>
                <a:gd name="T8" fmla="*/ 358905638 w 88"/>
                <a:gd name="T9" fmla="*/ 2147483647 h 12"/>
                <a:gd name="T10" fmla="*/ 509082873 w 88"/>
                <a:gd name="T11" fmla="*/ 2147483647 h 12"/>
                <a:gd name="T12" fmla="*/ 611865426 w 88"/>
                <a:gd name="T13" fmla="*/ 2147483647 h 12"/>
                <a:gd name="T14" fmla="*/ 706836370 w 88"/>
                <a:gd name="T15" fmla="*/ 2147483647 h 12"/>
                <a:gd name="T16" fmla="*/ 809627043 w 88"/>
                <a:gd name="T17" fmla="*/ 2147483647 h 12"/>
                <a:gd name="T18" fmla="*/ 914847252 w 88"/>
                <a:gd name="T19" fmla="*/ 2147483647 h 12"/>
                <a:gd name="T20" fmla="*/ 1017629731 w 88"/>
                <a:gd name="T21" fmla="*/ 2147483647 h 12"/>
                <a:gd name="T22" fmla="*/ 1120414171 w 88"/>
                <a:gd name="T23" fmla="*/ 2147483647 h 12"/>
                <a:gd name="T24" fmla="*/ 1273746140 w 88"/>
                <a:gd name="T25" fmla="*/ 2147483647 h 12"/>
                <a:gd name="T26" fmla="*/ 1365724444 w 88"/>
                <a:gd name="T27" fmla="*/ 2147483647 h 12"/>
                <a:gd name="T28" fmla="*/ 1526712604 w 88"/>
                <a:gd name="T29" fmla="*/ 2147483647 h 12"/>
                <a:gd name="T30" fmla="*/ 1618684328 w 88"/>
                <a:gd name="T31" fmla="*/ 2147483647 h 12"/>
                <a:gd name="T32" fmla="*/ 1724474204 w 88"/>
                <a:gd name="T33" fmla="*/ 2147483647 h 12"/>
                <a:gd name="T34" fmla="*/ 1874806970 w 88"/>
                <a:gd name="T35" fmla="*/ 2147483647 h 12"/>
                <a:gd name="T36" fmla="*/ 1977591392 w 88"/>
                <a:gd name="T37" fmla="*/ 2147483647 h 12"/>
                <a:gd name="T38" fmla="*/ 2082809755 w 88"/>
                <a:gd name="T39" fmla="*/ 2147483647 h 12"/>
                <a:gd name="T40" fmla="*/ 2147483647 w 88"/>
                <a:gd name="T41" fmla="*/ 2147483647 h 12"/>
                <a:gd name="T42" fmla="*/ 2147483647 w 88"/>
                <a:gd name="T43" fmla="*/ 2147483647 h 12"/>
                <a:gd name="T44" fmla="*/ 2147483647 w 88"/>
                <a:gd name="T45" fmla="*/ 2147483647 h 12"/>
                <a:gd name="T46" fmla="*/ 2147483647 w 88"/>
                <a:gd name="T47" fmla="*/ 2147483647 h 12"/>
                <a:gd name="T48" fmla="*/ 2147483647 w 88"/>
                <a:gd name="T49" fmla="*/ 2147483647 h 12"/>
                <a:gd name="T50" fmla="*/ 2147483647 w 88"/>
                <a:gd name="T51" fmla="*/ 2147483647 h 12"/>
                <a:gd name="T52" fmla="*/ 2147483647 w 88"/>
                <a:gd name="T53" fmla="*/ 2147483647 h 12"/>
                <a:gd name="T54" fmla="*/ 2147483647 w 88"/>
                <a:gd name="T55" fmla="*/ 2147483647 h 12"/>
                <a:gd name="T56" fmla="*/ 2147483647 w 88"/>
                <a:gd name="T57" fmla="*/ 2147483647 h 12"/>
                <a:gd name="T58" fmla="*/ 2147483647 w 88"/>
                <a:gd name="T59" fmla="*/ 2147483647 h 12"/>
                <a:gd name="T60" fmla="*/ 2147483647 w 88"/>
                <a:gd name="T61" fmla="*/ 2147483647 h 12"/>
                <a:gd name="T62" fmla="*/ 2147483647 w 88"/>
                <a:gd name="T63" fmla="*/ 2147483647 h 12"/>
                <a:gd name="T64" fmla="*/ 2147483647 w 88"/>
                <a:gd name="T65" fmla="*/ 2147483647 h 12"/>
                <a:gd name="T66" fmla="*/ 2147483647 w 88"/>
                <a:gd name="T67" fmla="*/ 2147483647 h 12"/>
                <a:gd name="T68" fmla="*/ 2147483647 w 88"/>
                <a:gd name="T69" fmla="*/ 2147483647 h 12"/>
                <a:gd name="T70" fmla="*/ 2147483647 w 88"/>
                <a:gd name="T71" fmla="*/ 2147483647 h 12"/>
                <a:gd name="T72" fmla="*/ 2147483647 w 88"/>
                <a:gd name="T73" fmla="*/ 2147483647 h 12"/>
                <a:gd name="T74" fmla="*/ 2147483647 w 88"/>
                <a:gd name="T75" fmla="*/ 2147483647 h 12"/>
                <a:gd name="T76" fmla="*/ 2147483647 w 88"/>
                <a:gd name="T77" fmla="*/ 2147483647 h 12"/>
                <a:gd name="T78" fmla="*/ 2147483647 w 88"/>
                <a:gd name="T79" fmla="*/ 2147483647 h 12"/>
                <a:gd name="T80" fmla="*/ 2147483647 w 88"/>
                <a:gd name="T81" fmla="*/ 2147483647 h 12"/>
                <a:gd name="T82" fmla="*/ 2147483647 w 88"/>
                <a:gd name="T83" fmla="*/ 2147483647 h 12"/>
                <a:gd name="T84" fmla="*/ 2147483647 w 88"/>
                <a:gd name="T85" fmla="*/ 2147483647 h 12"/>
                <a:gd name="T86" fmla="*/ 2147483647 w 88"/>
                <a:gd name="T87" fmla="*/ 2147483647 h 12"/>
                <a:gd name="T88" fmla="*/ 2147483647 w 88"/>
                <a:gd name="T89" fmla="*/ 2147483647 h 12"/>
                <a:gd name="T90" fmla="*/ 2147483647 w 88"/>
                <a:gd name="T91" fmla="*/ 2147483647 h 12"/>
                <a:gd name="T92" fmla="*/ 2147483647 w 88"/>
                <a:gd name="T93" fmla="*/ 2147483647 h 12"/>
                <a:gd name="T94" fmla="*/ 2147483647 w 88"/>
                <a:gd name="T95" fmla="*/ 2147483647 h 12"/>
                <a:gd name="T96" fmla="*/ 2147483647 w 88"/>
                <a:gd name="T97" fmla="*/ 2147483647 h 12"/>
                <a:gd name="T98" fmla="*/ 2147483647 w 88"/>
                <a:gd name="T99" fmla="*/ 2147483647 h 12"/>
                <a:gd name="T100" fmla="*/ 2147483647 w 88"/>
                <a:gd name="T101" fmla="*/ 2147483647 h 12"/>
                <a:gd name="T102" fmla="*/ 2147483647 w 88"/>
                <a:gd name="T103" fmla="*/ 2147483647 h 12"/>
                <a:gd name="T104" fmla="*/ 2147483647 w 88"/>
                <a:gd name="T105" fmla="*/ 2147483647 h 12"/>
                <a:gd name="T106" fmla="*/ 2147483647 w 88"/>
                <a:gd name="T107" fmla="*/ 2147483647 h 12"/>
                <a:gd name="T108" fmla="*/ 2147483647 w 88"/>
                <a:gd name="T109" fmla="*/ 2147483647 h 12"/>
                <a:gd name="T110" fmla="*/ 2147483647 w 88"/>
                <a:gd name="T111" fmla="*/ 2147483647 h 12"/>
                <a:gd name="T112" fmla="*/ 2147483647 w 88"/>
                <a:gd name="T113" fmla="*/ 2147483647 h 12"/>
                <a:gd name="T114" fmla="*/ 2147483647 w 88"/>
                <a:gd name="T115" fmla="*/ 2147483647 h 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8" h="12">
                  <a:moveTo>
                    <a:pt x="0" y="0"/>
                  </a:moveTo>
                  <a:lnTo>
                    <a:pt x="0" y="0"/>
                  </a:lnTo>
                  <a:lnTo>
                    <a:pt x="1" y="2"/>
                  </a:lnTo>
                  <a:lnTo>
                    <a:pt x="1" y="3"/>
                  </a:lnTo>
                  <a:lnTo>
                    <a:pt x="1" y="5"/>
                  </a:lnTo>
                  <a:lnTo>
                    <a:pt x="2" y="4"/>
                  </a:lnTo>
                  <a:lnTo>
                    <a:pt x="2" y="5"/>
                  </a:lnTo>
                  <a:lnTo>
                    <a:pt x="3" y="7"/>
                  </a:lnTo>
                  <a:lnTo>
                    <a:pt x="3" y="8"/>
                  </a:lnTo>
                  <a:lnTo>
                    <a:pt x="3" y="9"/>
                  </a:lnTo>
                  <a:lnTo>
                    <a:pt x="3" y="8"/>
                  </a:lnTo>
                  <a:lnTo>
                    <a:pt x="4" y="8"/>
                  </a:lnTo>
                  <a:lnTo>
                    <a:pt x="4" y="7"/>
                  </a:lnTo>
                  <a:lnTo>
                    <a:pt x="4" y="8"/>
                  </a:lnTo>
                  <a:lnTo>
                    <a:pt x="4" y="10"/>
                  </a:lnTo>
                  <a:lnTo>
                    <a:pt x="4" y="8"/>
                  </a:lnTo>
                  <a:lnTo>
                    <a:pt x="5" y="10"/>
                  </a:lnTo>
                  <a:lnTo>
                    <a:pt x="6" y="10"/>
                  </a:lnTo>
                  <a:lnTo>
                    <a:pt x="6" y="9"/>
                  </a:lnTo>
                  <a:lnTo>
                    <a:pt x="7" y="10"/>
                  </a:lnTo>
                  <a:lnTo>
                    <a:pt x="7" y="12"/>
                  </a:lnTo>
                  <a:lnTo>
                    <a:pt x="8" y="12"/>
                  </a:lnTo>
                  <a:lnTo>
                    <a:pt x="8" y="8"/>
                  </a:lnTo>
                  <a:lnTo>
                    <a:pt x="9" y="11"/>
                  </a:lnTo>
                  <a:lnTo>
                    <a:pt x="10" y="10"/>
                  </a:lnTo>
                  <a:lnTo>
                    <a:pt x="11" y="10"/>
                  </a:lnTo>
                  <a:lnTo>
                    <a:pt x="12" y="10"/>
                  </a:lnTo>
                  <a:lnTo>
                    <a:pt x="12" y="12"/>
                  </a:lnTo>
                  <a:lnTo>
                    <a:pt x="13" y="10"/>
                  </a:lnTo>
                  <a:lnTo>
                    <a:pt x="13" y="11"/>
                  </a:lnTo>
                  <a:lnTo>
                    <a:pt x="14" y="10"/>
                  </a:lnTo>
                  <a:lnTo>
                    <a:pt x="15" y="11"/>
                  </a:lnTo>
                  <a:lnTo>
                    <a:pt x="15" y="10"/>
                  </a:lnTo>
                  <a:lnTo>
                    <a:pt x="15" y="11"/>
                  </a:lnTo>
                  <a:lnTo>
                    <a:pt x="15" y="10"/>
                  </a:lnTo>
                  <a:lnTo>
                    <a:pt x="16" y="11"/>
                  </a:lnTo>
                  <a:lnTo>
                    <a:pt x="16" y="10"/>
                  </a:lnTo>
                  <a:lnTo>
                    <a:pt x="17" y="12"/>
                  </a:lnTo>
                  <a:lnTo>
                    <a:pt x="17" y="10"/>
                  </a:lnTo>
                  <a:lnTo>
                    <a:pt x="18" y="10"/>
                  </a:lnTo>
                  <a:lnTo>
                    <a:pt x="19" y="10"/>
                  </a:lnTo>
                  <a:lnTo>
                    <a:pt x="20" y="11"/>
                  </a:lnTo>
                  <a:lnTo>
                    <a:pt x="21" y="11"/>
                  </a:lnTo>
                  <a:lnTo>
                    <a:pt x="21" y="10"/>
                  </a:lnTo>
                  <a:lnTo>
                    <a:pt x="21" y="11"/>
                  </a:lnTo>
                  <a:lnTo>
                    <a:pt x="22" y="12"/>
                  </a:lnTo>
                  <a:lnTo>
                    <a:pt x="22" y="11"/>
                  </a:lnTo>
                  <a:lnTo>
                    <a:pt x="23" y="11"/>
                  </a:lnTo>
                  <a:lnTo>
                    <a:pt x="23" y="10"/>
                  </a:lnTo>
                  <a:lnTo>
                    <a:pt x="24" y="10"/>
                  </a:lnTo>
                  <a:lnTo>
                    <a:pt x="24" y="11"/>
                  </a:lnTo>
                  <a:lnTo>
                    <a:pt x="25" y="10"/>
                  </a:lnTo>
                  <a:lnTo>
                    <a:pt x="26" y="12"/>
                  </a:lnTo>
                  <a:lnTo>
                    <a:pt x="26" y="11"/>
                  </a:lnTo>
                  <a:lnTo>
                    <a:pt x="27" y="10"/>
                  </a:lnTo>
                  <a:lnTo>
                    <a:pt x="28" y="11"/>
                  </a:lnTo>
                  <a:lnTo>
                    <a:pt x="28" y="10"/>
                  </a:lnTo>
                  <a:lnTo>
                    <a:pt x="29" y="10"/>
                  </a:lnTo>
                  <a:lnTo>
                    <a:pt x="30" y="10"/>
                  </a:lnTo>
                  <a:lnTo>
                    <a:pt x="30" y="12"/>
                  </a:lnTo>
                  <a:lnTo>
                    <a:pt x="31" y="10"/>
                  </a:lnTo>
                  <a:lnTo>
                    <a:pt x="31" y="11"/>
                  </a:lnTo>
                  <a:lnTo>
                    <a:pt x="32" y="10"/>
                  </a:lnTo>
                  <a:lnTo>
                    <a:pt x="33" y="10"/>
                  </a:lnTo>
                  <a:lnTo>
                    <a:pt x="33" y="9"/>
                  </a:lnTo>
                  <a:lnTo>
                    <a:pt x="34" y="11"/>
                  </a:lnTo>
                  <a:lnTo>
                    <a:pt x="34" y="10"/>
                  </a:lnTo>
                  <a:lnTo>
                    <a:pt x="35" y="10"/>
                  </a:lnTo>
                  <a:lnTo>
                    <a:pt x="36" y="10"/>
                  </a:lnTo>
                  <a:lnTo>
                    <a:pt x="37" y="11"/>
                  </a:lnTo>
                  <a:lnTo>
                    <a:pt x="37" y="10"/>
                  </a:lnTo>
                  <a:lnTo>
                    <a:pt x="38" y="11"/>
                  </a:lnTo>
                  <a:lnTo>
                    <a:pt x="38" y="10"/>
                  </a:lnTo>
                  <a:lnTo>
                    <a:pt x="39" y="10"/>
                  </a:lnTo>
                  <a:lnTo>
                    <a:pt x="39" y="11"/>
                  </a:lnTo>
                  <a:lnTo>
                    <a:pt x="40" y="9"/>
                  </a:lnTo>
                  <a:lnTo>
                    <a:pt x="40" y="10"/>
                  </a:lnTo>
                  <a:lnTo>
                    <a:pt x="41" y="10"/>
                  </a:lnTo>
                  <a:lnTo>
                    <a:pt x="42" y="10"/>
                  </a:lnTo>
                  <a:lnTo>
                    <a:pt x="43" y="11"/>
                  </a:lnTo>
                  <a:lnTo>
                    <a:pt x="43" y="10"/>
                  </a:lnTo>
                  <a:lnTo>
                    <a:pt x="44" y="10"/>
                  </a:lnTo>
                  <a:lnTo>
                    <a:pt x="44" y="11"/>
                  </a:lnTo>
                  <a:lnTo>
                    <a:pt x="44" y="10"/>
                  </a:lnTo>
                  <a:lnTo>
                    <a:pt x="45" y="10"/>
                  </a:lnTo>
                  <a:lnTo>
                    <a:pt x="46" y="12"/>
                  </a:lnTo>
                  <a:lnTo>
                    <a:pt x="46" y="10"/>
                  </a:lnTo>
                  <a:lnTo>
                    <a:pt x="47" y="11"/>
                  </a:lnTo>
                  <a:lnTo>
                    <a:pt x="47" y="9"/>
                  </a:lnTo>
                  <a:lnTo>
                    <a:pt x="47" y="10"/>
                  </a:lnTo>
                  <a:lnTo>
                    <a:pt x="47" y="11"/>
                  </a:lnTo>
                  <a:lnTo>
                    <a:pt x="48" y="10"/>
                  </a:lnTo>
                  <a:lnTo>
                    <a:pt x="48" y="11"/>
                  </a:lnTo>
                  <a:lnTo>
                    <a:pt x="48" y="10"/>
                  </a:lnTo>
                  <a:lnTo>
                    <a:pt x="49" y="10"/>
                  </a:lnTo>
                  <a:lnTo>
                    <a:pt x="49" y="9"/>
                  </a:lnTo>
                  <a:lnTo>
                    <a:pt x="49" y="11"/>
                  </a:lnTo>
                  <a:lnTo>
                    <a:pt x="50" y="10"/>
                  </a:lnTo>
                  <a:lnTo>
                    <a:pt x="50" y="11"/>
                  </a:lnTo>
                  <a:lnTo>
                    <a:pt x="51" y="10"/>
                  </a:lnTo>
                  <a:lnTo>
                    <a:pt x="52" y="10"/>
                  </a:lnTo>
                  <a:lnTo>
                    <a:pt x="52" y="9"/>
                  </a:lnTo>
                  <a:lnTo>
                    <a:pt x="52" y="10"/>
                  </a:lnTo>
                  <a:lnTo>
                    <a:pt x="53" y="10"/>
                  </a:lnTo>
                  <a:lnTo>
                    <a:pt x="53" y="9"/>
                  </a:lnTo>
                  <a:lnTo>
                    <a:pt x="53" y="10"/>
                  </a:lnTo>
                  <a:lnTo>
                    <a:pt x="54" y="10"/>
                  </a:lnTo>
                  <a:lnTo>
                    <a:pt x="54" y="11"/>
                  </a:lnTo>
                  <a:lnTo>
                    <a:pt x="54" y="9"/>
                  </a:lnTo>
                  <a:lnTo>
                    <a:pt x="55" y="11"/>
                  </a:lnTo>
                  <a:lnTo>
                    <a:pt x="55" y="10"/>
                  </a:lnTo>
                  <a:lnTo>
                    <a:pt x="56" y="10"/>
                  </a:lnTo>
                  <a:lnTo>
                    <a:pt x="56" y="11"/>
                  </a:lnTo>
                  <a:lnTo>
                    <a:pt x="56" y="10"/>
                  </a:lnTo>
                  <a:lnTo>
                    <a:pt x="57" y="10"/>
                  </a:lnTo>
                  <a:lnTo>
                    <a:pt x="57" y="9"/>
                  </a:lnTo>
                  <a:lnTo>
                    <a:pt x="58" y="10"/>
                  </a:lnTo>
                  <a:lnTo>
                    <a:pt x="58" y="9"/>
                  </a:lnTo>
                  <a:lnTo>
                    <a:pt x="58" y="11"/>
                  </a:lnTo>
                  <a:lnTo>
                    <a:pt x="59" y="10"/>
                  </a:lnTo>
                  <a:lnTo>
                    <a:pt x="59" y="11"/>
                  </a:lnTo>
                  <a:lnTo>
                    <a:pt x="60" y="10"/>
                  </a:lnTo>
                  <a:lnTo>
                    <a:pt x="61" y="10"/>
                  </a:lnTo>
                  <a:lnTo>
                    <a:pt x="61" y="9"/>
                  </a:lnTo>
                  <a:lnTo>
                    <a:pt x="61" y="10"/>
                  </a:lnTo>
                  <a:lnTo>
                    <a:pt x="62" y="10"/>
                  </a:lnTo>
                  <a:lnTo>
                    <a:pt x="62" y="9"/>
                  </a:lnTo>
                  <a:lnTo>
                    <a:pt x="62" y="11"/>
                  </a:lnTo>
                  <a:lnTo>
                    <a:pt x="62" y="10"/>
                  </a:lnTo>
                  <a:lnTo>
                    <a:pt x="63" y="9"/>
                  </a:lnTo>
                  <a:lnTo>
                    <a:pt x="63" y="10"/>
                  </a:lnTo>
                  <a:lnTo>
                    <a:pt x="64" y="10"/>
                  </a:lnTo>
                  <a:lnTo>
                    <a:pt x="64" y="9"/>
                  </a:lnTo>
                  <a:lnTo>
                    <a:pt x="64" y="10"/>
                  </a:lnTo>
                  <a:lnTo>
                    <a:pt x="65" y="10"/>
                  </a:lnTo>
                  <a:lnTo>
                    <a:pt x="66" y="10"/>
                  </a:lnTo>
                  <a:lnTo>
                    <a:pt x="66" y="9"/>
                  </a:lnTo>
                  <a:lnTo>
                    <a:pt x="67" y="10"/>
                  </a:lnTo>
                  <a:lnTo>
                    <a:pt x="67" y="9"/>
                  </a:lnTo>
                  <a:lnTo>
                    <a:pt x="67" y="10"/>
                  </a:lnTo>
                  <a:lnTo>
                    <a:pt x="68" y="10"/>
                  </a:lnTo>
                  <a:lnTo>
                    <a:pt x="69" y="10"/>
                  </a:lnTo>
                  <a:lnTo>
                    <a:pt x="69" y="8"/>
                  </a:lnTo>
                  <a:lnTo>
                    <a:pt x="69" y="10"/>
                  </a:lnTo>
                  <a:lnTo>
                    <a:pt x="70" y="10"/>
                  </a:lnTo>
                  <a:lnTo>
                    <a:pt x="70" y="9"/>
                  </a:lnTo>
                  <a:lnTo>
                    <a:pt x="70" y="11"/>
                  </a:lnTo>
                  <a:lnTo>
                    <a:pt x="71" y="10"/>
                  </a:lnTo>
                  <a:lnTo>
                    <a:pt x="71" y="9"/>
                  </a:lnTo>
                  <a:lnTo>
                    <a:pt x="71" y="10"/>
                  </a:lnTo>
                  <a:lnTo>
                    <a:pt x="72" y="10"/>
                  </a:lnTo>
                  <a:lnTo>
                    <a:pt x="72" y="11"/>
                  </a:lnTo>
                  <a:lnTo>
                    <a:pt x="72" y="10"/>
                  </a:lnTo>
                  <a:lnTo>
                    <a:pt x="73" y="10"/>
                  </a:lnTo>
                  <a:lnTo>
                    <a:pt x="74" y="10"/>
                  </a:lnTo>
                  <a:lnTo>
                    <a:pt x="75" y="10"/>
                  </a:lnTo>
                  <a:lnTo>
                    <a:pt x="76" y="10"/>
                  </a:lnTo>
                  <a:lnTo>
                    <a:pt x="77" y="9"/>
                  </a:lnTo>
                  <a:lnTo>
                    <a:pt x="77" y="11"/>
                  </a:lnTo>
                  <a:lnTo>
                    <a:pt x="77" y="8"/>
                  </a:lnTo>
                  <a:lnTo>
                    <a:pt x="78" y="8"/>
                  </a:lnTo>
                  <a:lnTo>
                    <a:pt x="78" y="10"/>
                  </a:lnTo>
                  <a:lnTo>
                    <a:pt x="79" y="9"/>
                  </a:lnTo>
                  <a:lnTo>
                    <a:pt x="79" y="10"/>
                  </a:lnTo>
                  <a:lnTo>
                    <a:pt x="80" y="10"/>
                  </a:lnTo>
                  <a:lnTo>
                    <a:pt x="81" y="10"/>
                  </a:lnTo>
                  <a:lnTo>
                    <a:pt x="82" y="9"/>
                  </a:lnTo>
                  <a:lnTo>
                    <a:pt x="82" y="10"/>
                  </a:lnTo>
                  <a:lnTo>
                    <a:pt x="83" y="9"/>
                  </a:lnTo>
                  <a:lnTo>
                    <a:pt x="83" y="8"/>
                  </a:lnTo>
                  <a:lnTo>
                    <a:pt x="83" y="10"/>
                  </a:lnTo>
                  <a:lnTo>
                    <a:pt x="83" y="9"/>
                  </a:lnTo>
                  <a:lnTo>
                    <a:pt x="84" y="10"/>
                  </a:lnTo>
                  <a:lnTo>
                    <a:pt x="85" y="10"/>
                  </a:lnTo>
                  <a:lnTo>
                    <a:pt x="85" y="9"/>
                  </a:lnTo>
                  <a:lnTo>
                    <a:pt x="85" y="10"/>
                  </a:lnTo>
                  <a:lnTo>
                    <a:pt x="86" y="8"/>
                  </a:lnTo>
                  <a:lnTo>
                    <a:pt x="86" y="9"/>
                  </a:lnTo>
                  <a:lnTo>
                    <a:pt x="86" y="10"/>
                  </a:lnTo>
                  <a:lnTo>
                    <a:pt x="87" y="10"/>
                  </a:lnTo>
                  <a:lnTo>
                    <a:pt x="87" y="9"/>
                  </a:lnTo>
                  <a:lnTo>
                    <a:pt x="87" y="10"/>
                  </a:lnTo>
                  <a:lnTo>
                    <a:pt x="88" y="9"/>
                  </a:lnTo>
                  <a:lnTo>
                    <a:pt x="88" y="10"/>
                  </a:lnTo>
                  <a:lnTo>
                    <a:pt x="88"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3" name="Freeform 46"/>
            <p:cNvSpPr>
              <a:spLocks/>
            </p:cNvSpPr>
            <p:nvPr/>
          </p:nvSpPr>
          <p:spPr bwMode="auto">
            <a:xfrm>
              <a:off x="1337" y="2971"/>
              <a:ext cx="86" cy="9"/>
            </a:xfrm>
            <a:custGeom>
              <a:avLst/>
              <a:gdLst>
                <a:gd name="T0" fmla="*/ 0 w 261"/>
                <a:gd name="T1" fmla="*/ 140 h 7"/>
                <a:gd name="T2" fmla="*/ 0 w 261"/>
                <a:gd name="T3" fmla="*/ 140 h 7"/>
                <a:gd name="T4" fmla="*/ 0 w 261"/>
                <a:gd name="T5" fmla="*/ 140 h 7"/>
                <a:gd name="T6" fmla="*/ 0 w 261"/>
                <a:gd name="T7" fmla="*/ 59 h 7"/>
                <a:gd name="T8" fmla="*/ 0 w 261"/>
                <a:gd name="T9" fmla="*/ 140 h 7"/>
                <a:gd name="T10" fmla="*/ 0 w 261"/>
                <a:gd name="T11" fmla="*/ 140 h 7"/>
                <a:gd name="T12" fmla="*/ 0 w 261"/>
                <a:gd name="T13" fmla="*/ 140 h 7"/>
                <a:gd name="T14" fmla="*/ 0 w 261"/>
                <a:gd name="T15" fmla="*/ 59 h 7"/>
                <a:gd name="T16" fmla="*/ 0 w 261"/>
                <a:gd name="T17" fmla="*/ 59 h 7"/>
                <a:gd name="T18" fmla="*/ 0 w 261"/>
                <a:gd name="T19" fmla="*/ 140 h 7"/>
                <a:gd name="T20" fmla="*/ 0 w 261"/>
                <a:gd name="T21" fmla="*/ 140 h 7"/>
                <a:gd name="T22" fmla="*/ 0 w 261"/>
                <a:gd name="T23" fmla="*/ 140 h 7"/>
                <a:gd name="T24" fmla="*/ 0 w 261"/>
                <a:gd name="T25" fmla="*/ 140 h 7"/>
                <a:gd name="T26" fmla="*/ 0 w 261"/>
                <a:gd name="T27" fmla="*/ 140 h 7"/>
                <a:gd name="T28" fmla="*/ 0 w 261"/>
                <a:gd name="T29" fmla="*/ 140 h 7"/>
                <a:gd name="T30" fmla="*/ 0 w 261"/>
                <a:gd name="T31" fmla="*/ 59 h 7"/>
                <a:gd name="T32" fmla="*/ 0 w 261"/>
                <a:gd name="T33" fmla="*/ 59 h 7"/>
                <a:gd name="T34" fmla="*/ 0 w 261"/>
                <a:gd name="T35" fmla="*/ 140 h 7"/>
                <a:gd name="T36" fmla="*/ 0 w 261"/>
                <a:gd name="T37" fmla="*/ 140 h 7"/>
                <a:gd name="T38" fmla="*/ 0 w 261"/>
                <a:gd name="T39" fmla="*/ 0 h 7"/>
                <a:gd name="T40" fmla="*/ 0 w 261"/>
                <a:gd name="T41" fmla="*/ 140 h 7"/>
                <a:gd name="T42" fmla="*/ 0 w 261"/>
                <a:gd name="T43" fmla="*/ 140 h 7"/>
                <a:gd name="T44" fmla="*/ 0 w 261"/>
                <a:gd name="T45" fmla="*/ 59 h 7"/>
                <a:gd name="T46" fmla="*/ 0 w 261"/>
                <a:gd name="T47" fmla="*/ 59 h 7"/>
                <a:gd name="T48" fmla="*/ 0 w 261"/>
                <a:gd name="T49" fmla="*/ 140 h 7"/>
                <a:gd name="T50" fmla="*/ 0 w 261"/>
                <a:gd name="T51" fmla="*/ 59 h 7"/>
                <a:gd name="T52" fmla="*/ 0 w 261"/>
                <a:gd name="T53" fmla="*/ 59 h 7"/>
                <a:gd name="T54" fmla="*/ 0 w 261"/>
                <a:gd name="T55" fmla="*/ 59 h 7"/>
                <a:gd name="T56" fmla="*/ 0 w 261"/>
                <a:gd name="T57" fmla="*/ 140 h 7"/>
                <a:gd name="T58" fmla="*/ 0 w 261"/>
                <a:gd name="T59" fmla="*/ 0 h 7"/>
                <a:gd name="T60" fmla="*/ 0 w 261"/>
                <a:gd name="T61" fmla="*/ 140 h 7"/>
                <a:gd name="T62" fmla="*/ 0 w 261"/>
                <a:gd name="T63" fmla="*/ 59 h 7"/>
                <a:gd name="T64" fmla="*/ 0 w 261"/>
                <a:gd name="T65" fmla="*/ 0 h 7"/>
                <a:gd name="T66" fmla="*/ 0 w 261"/>
                <a:gd name="T67" fmla="*/ 140 h 7"/>
                <a:gd name="T68" fmla="*/ 0 w 261"/>
                <a:gd name="T69" fmla="*/ 59 h 7"/>
                <a:gd name="T70" fmla="*/ 0 w 261"/>
                <a:gd name="T71" fmla="*/ 140 h 7"/>
                <a:gd name="T72" fmla="*/ 0 w 261"/>
                <a:gd name="T73" fmla="*/ 59 h 7"/>
                <a:gd name="T74" fmla="*/ 0 w 261"/>
                <a:gd name="T75" fmla="*/ 0 h 7"/>
                <a:gd name="T76" fmla="*/ 0 w 261"/>
                <a:gd name="T77" fmla="*/ 59 h 7"/>
                <a:gd name="T78" fmla="*/ 0 w 261"/>
                <a:gd name="T79" fmla="*/ 0 h 7"/>
                <a:gd name="T80" fmla="*/ 0 w 261"/>
                <a:gd name="T81" fmla="*/ 0 h 7"/>
                <a:gd name="T82" fmla="*/ 0 w 261"/>
                <a:gd name="T83" fmla="*/ 59 h 7"/>
                <a:gd name="T84" fmla="*/ 0 w 261"/>
                <a:gd name="T85" fmla="*/ 0 h 7"/>
                <a:gd name="T86" fmla="*/ 0 w 261"/>
                <a:gd name="T87" fmla="*/ 140 h 7"/>
                <a:gd name="T88" fmla="*/ 0 w 261"/>
                <a:gd name="T89" fmla="*/ 140 h 7"/>
                <a:gd name="T90" fmla="*/ 0 w 261"/>
                <a:gd name="T91" fmla="*/ 59 h 7"/>
                <a:gd name="T92" fmla="*/ 0 w 261"/>
                <a:gd name="T93" fmla="*/ 140 h 7"/>
                <a:gd name="T94" fmla="*/ 0 w 261"/>
                <a:gd name="T95" fmla="*/ 140 h 7"/>
                <a:gd name="T96" fmla="*/ 0 w 261"/>
                <a:gd name="T97" fmla="*/ 59 h 7"/>
                <a:gd name="T98" fmla="*/ 0 w 261"/>
                <a:gd name="T99" fmla="*/ 140 h 7"/>
                <a:gd name="T100" fmla="*/ 0 w 261"/>
                <a:gd name="T101" fmla="*/ 59 h 7"/>
                <a:gd name="T102" fmla="*/ 0 w 261"/>
                <a:gd name="T103" fmla="*/ 59 h 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61" h="7">
                  <a:moveTo>
                    <a:pt x="0" y="7"/>
                  </a:moveTo>
                  <a:lnTo>
                    <a:pt x="0" y="7"/>
                  </a:lnTo>
                  <a:lnTo>
                    <a:pt x="0" y="0"/>
                  </a:lnTo>
                  <a:lnTo>
                    <a:pt x="0" y="3"/>
                  </a:lnTo>
                  <a:lnTo>
                    <a:pt x="15" y="7"/>
                  </a:lnTo>
                  <a:lnTo>
                    <a:pt x="15" y="3"/>
                  </a:lnTo>
                  <a:lnTo>
                    <a:pt x="15" y="7"/>
                  </a:lnTo>
                  <a:lnTo>
                    <a:pt x="27" y="7"/>
                  </a:lnTo>
                  <a:lnTo>
                    <a:pt x="27" y="3"/>
                  </a:lnTo>
                  <a:lnTo>
                    <a:pt x="27" y="7"/>
                  </a:lnTo>
                  <a:lnTo>
                    <a:pt x="27" y="3"/>
                  </a:lnTo>
                  <a:lnTo>
                    <a:pt x="27" y="7"/>
                  </a:lnTo>
                  <a:lnTo>
                    <a:pt x="40" y="3"/>
                  </a:lnTo>
                  <a:lnTo>
                    <a:pt x="40" y="7"/>
                  </a:lnTo>
                  <a:lnTo>
                    <a:pt x="40" y="3"/>
                  </a:lnTo>
                  <a:lnTo>
                    <a:pt x="40" y="7"/>
                  </a:lnTo>
                  <a:lnTo>
                    <a:pt x="53" y="7"/>
                  </a:lnTo>
                  <a:lnTo>
                    <a:pt x="53" y="3"/>
                  </a:lnTo>
                  <a:lnTo>
                    <a:pt x="53" y="7"/>
                  </a:lnTo>
                  <a:lnTo>
                    <a:pt x="66" y="3"/>
                  </a:lnTo>
                  <a:lnTo>
                    <a:pt x="66" y="7"/>
                  </a:lnTo>
                  <a:lnTo>
                    <a:pt x="66" y="3"/>
                  </a:lnTo>
                  <a:lnTo>
                    <a:pt x="66" y="7"/>
                  </a:lnTo>
                  <a:lnTo>
                    <a:pt x="66" y="3"/>
                  </a:lnTo>
                  <a:lnTo>
                    <a:pt x="78" y="3"/>
                  </a:lnTo>
                  <a:lnTo>
                    <a:pt x="78" y="7"/>
                  </a:lnTo>
                  <a:lnTo>
                    <a:pt x="78" y="3"/>
                  </a:lnTo>
                  <a:lnTo>
                    <a:pt x="78" y="7"/>
                  </a:lnTo>
                  <a:lnTo>
                    <a:pt x="78" y="3"/>
                  </a:lnTo>
                  <a:lnTo>
                    <a:pt x="78" y="7"/>
                  </a:lnTo>
                  <a:lnTo>
                    <a:pt x="91" y="7"/>
                  </a:lnTo>
                  <a:lnTo>
                    <a:pt x="91" y="3"/>
                  </a:lnTo>
                  <a:lnTo>
                    <a:pt x="91" y="0"/>
                  </a:lnTo>
                  <a:lnTo>
                    <a:pt x="91" y="7"/>
                  </a:lnTo>
                  <a:lnTo>
                    <a:pt x="105" y="7"/>
                  </a:lnTo>
                  <a:lnTo>
                    <a:pt x="105" y="3"/>
                  </a:lnTo>
                  <a:lnTo>
                    <a:pt x="105" y="7"/>
                  </a:lnTo>
                  <a:lnTo>
                    <a:pt x="105" y="3"/>
                  </a:lnTo>
                  <a:lnTo>
                    <a:pt x="118" y="7"/>
                  </a:lnTo>
                  <a:lnTo>
                    <a:pt x="118" y="3"/>
                  </a:lnTo>
                  <a:lnTo>
                    <a:pt x="118" y="7"/>
                  </a:lnTo>
                  <a:lnTo>
                    <a:pt x="118" y="3"/>
                  </a:lnTo>
                  <a:lnTo>
                    <a:pt x="118" y="7"/>
                  </a:lnTo>
                  <a:lnTo>
                    <a:pt x="118" y="3"/>
                  </a:lnTo>
                  <a:lnTo>
                    <a:pt x="130" y="7"/>
                  </a:lnTo>
                  <a:lnTo>
                    <a:pt x="130" y="3"/>
                  </a:lnTo>
                  <a:lnTo>
                    <a:pt x="130" y="0"/>
                  </a:lnTo>
                  <a:lnTo>
                    <a:pt x="130" y="3"/>
                  </a:lnTo>
                  <a:lnTo>
                    <a:pt x="130" y="7"/>
                  </a:lnTo>
                  <a:lnTo>
                    <a:pt x="145" y="7"/>
                  </a:lnTo>
                  <a:lnTo>
                    <a:pt x="145" y="3"/>
                  </a:lnTo>
                  <a:lnTo>
                    <a:pt x="145" y="0"/>
                  </a:lnTo>
                  <a:lnTo>
                    <a:pt x="145" y="3"/>
                  </a:lnTo>
                  <a:lnTo>
                    <a:pt x="145" y="7"/>
                  </a:lnTo>
                  <a:lnTo>
                    <a:pt x="157" y="7"/>
                  </a:lnTo>
                  <a:lnTo>
                    <a:pt x="157" y="3"/>
                  </a:lnTo>
                  <a:lnTo>
                    <a:pt x="157" y="0"/>
                  </a:lnTo>
                  <a:lnTo>
                    <a:pt x="157" y="3"/>
                  </a:lnTo>
                  <a:lnTo>
                    <a:pt x="157" y="0"/>
                  </a:lnTo>
                  <a:lnTo>
                    <a:pt x="170" y="7"/>
                  </a:lnTo>
                  <a:lnTo>
                    <a:pt x="170" y="3"/>
                  </a:lnTo>
                  <a:lnTo>
                    <a:pt x="170" y="7"/>
                  </a:lnTo>
                  <a:lnTo>
                    <a:pt x="170" y="3"/>
                  </a:lnTo>
                  <a:lnTo>
                    <a:pt x="170" y="7"/>
                  </a:lnTo>
                  <a:lnTo>
                    <a:pt x="170" y="0"/>
                  </a:lnTo>
                  <a:lnTo>
                    <a:pt x="182" y="0"/>
                  </a:lnTo>
                  <a:lnTo>
                    <a:pt x="182" y="3"/>
                  </a:lnTo>
                  <a:lnTo>
                    <a:pt x="182" y="0"/>
                  </a:lnTo>
                  <a:lnTo>
                    <a:pt x="182" y="7"/>
                  </a:lnTo>
                  <a:lnTo>
                    <a:pt x="182" y="3"/>
                  </a:lnTo>
                  <a:lnTo>
                    <a:pt x="196" y="3"/>
                  </a:lnTo>
                  <a:lnTo>
                    <a:pt x="196" y="7"/>
                  </a:lnTo>
                  <a:lnTo>
                    <a:pt x="196" y="0"/>
                  </a:lnTo>
                  <a:lnTo>
                    <a:pt x="196" y="3"/>
                  </a:lnTo>
                  <a:lnTo>
                    <a:pt x="196" y="0"/>
                  </a:lnTo>
                  <a:lnTo>
                    <a:pt x="196" y="3"/>
                  </a:lnTo>
                  <a:lnTo>
                    <a:pt x="209" y="3"/>
                  </a:lnTo>
                  <a:lnTo>
                    <a:pt x="209" y="0"/>
                  </a:lnTo>
                  <a:lnTo>
                    <a:pt x="209" y="3"/>
                  </a:lnTo>
                  <a:lnTo>
                    <a:pt x="209" y="0"/>
                  </a:lnTo>
                  <a:lnTo>
                    <a:pt x="209" y="3"/>
                  </a:lnTo>
                  <a:lnTo>
                    <a:pt x="209" y="7"/>
                  </a:lnTo>
                  <a:lnTo>
                    <a:pt x="222" y="0"/>
                  </a:lnTo>
                  <a:lnTo>
                    <a:pt x="222" y="3"/>
                  </a:lnTo>
                  <a:lnTo>
                    <a:pt x="222" y="7"/>
                  </a:lnTo>
                  <a:lnTo>
                    <a:pt x="222" y="0"/>
                  </a:lnTo>
                  <a:lnTo>
                    <a:pt x="222" y="3"/>
                  </a:lnTo>
                  <a:lnTo>
                    <a:pt x="222" y="7"/>
                  </a:lnTo>
                  <a:lnTo>
                    <a:pt x="234" y="3"/>
                  </a:lnTo>
                  <a:lnTo>
                    <a:pt x="234" y="7"/>
                  </a:lnTo>
                  <a:lnTo>
                    <a:pt x="234" y="3"/>
                  </a:lnTo>
                  <a:lnTo>
                    <a:pt x="234" y="7"/>
                  </a:lnTo>
                  <a:lnTo>
                    <a:pt x="234" y="3"/>
                  </a:lnTo>
                  <a:lnTo>
                    <a:pt x="248" y="3"/>
                  </a:lnTo>
                  <a:lnTo>
                    <a:pt x="248" y="7"/>
                  </a:lnTo>
                  <a:lnTo>
                    <a:pt x="248" y="0"/>
                  </a:lnTo>
                  <a:lnTo>
                    <a:pt x="248" y="3"/>
                  </a:lnTo>
                  <a:lnTo>
                    <a:pt x="261" y="3"/>
                  </a:lnTo>
                  <a:lnTo>
                    <a:pt x="261" y="7"/>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4" name="Freeform 47"/>
            <p:cNvSpPr>
              <a:spLocks/>
            </p:cNvSpPr>
            <p:nvPr/>
          </p:nvSpPr>
          <p:spPr bwMode="auto">
            <a:xfrm>
              <a:off x="1424" y="2971"/>
              <a:ext cx="399" cy="207"/>
            </a:xfrm>
            <a:custGeom>
              <a:avLst/>
              <a:gdLst>
                <a:gd name="T0" fmla="*/ 4 w 445"/>
                <a:gd name="T1" fmla="*/ 1 h 340"/>
                <a:gd name="T2" fmla="*/ 7 w 445"/>
                <a:gd name="T3" fmla="*/ 1 h 340"/>
                <a:gd name="T4" fmla="*/ 9 w 445"/>
                <a:gd name="T5" fmla="*/ 1 h 340"/>
                <a:gd name="T6" fmla="*/ 9 w 445"/>
                <a:gd name="T7" fmla="*/ 1 h 340"/>
                <a:gd name="T8" fmla="*/ 11 w 445"/>
                <a:gd name="T9" fmla="*/ 1 h 340"/>
                <a:gd name="T10" fmla="*/ 11 w 445"/>
                <a:gd name="T11" fmla="*/ 1 h 340"/>
                <a:gd name="T12" fmla="*/ 13 w 445"/>
                <a:gd name="T13" fmla="*/ 1 h 340"/>
                <a:gd name="T14" fmla="*/ 16 w 445"/>
                <a:gd name="T15" fmla="*/ 1 h 340"/>
                <a:gd name="T16" fmla="*/ 16 w 445"/>
                <a:gd name="T17" fmla="*/ 1 h 340"/>
                <a:gd name="T18" fmla="*/ 18 w 445"/>
                <a:gd name="T19" fmla="*/ 1 h 340"/>
                <a:gd name="T20" fmla="*/ 20 w 445"/>
                <a:gd name="T21" fmla="*/ 1 h 340"/>
                <a:gd name="T22" fmla="*/ 20 w 445"/>
                <a:gd name="T23" fmla="*/ 1 h 340"/>
                <a:gd name="T24" fmla="*/ 22 w 445"/>
                <a:gd name="T25" fmla="*/ 1 h 340"/>
                <a:gd name="T26" fmla="*/ 24 w 445"/>
                <a:gd name="T27" fmla="*/ 1 h 340"/>
                <a:gd name="T28" fmla="*/ 24 w 445"/>
                <a:gd name="T29" fmla="*/ 1 h 340"/>
                <a:gd name="T30" fmla="*/ 27 w 445"/>
                <a:gd name="T31" fmla="*/ 1 h 340"/>
                <a:gd name="T32" fmla="*/ 28 w 445"/>
                <a:gd name="T33" fmla="*/ 1 h 340"/>
                <a:gd name="T34" fmla="*/ 28 w 445"/>
                <a:gd name="T35" fmla="*/ 1 h 340"/>
                <a:gd name="T36" fmla="*/ 31 w 445"/>
                <a:gd name="T37" fmla="*/ 1 h 340"/>
                <a:gd name="T38" fmla="*/ 34 w 445"/>
                <a:gd name="T39" fmla="*/ 1 h 340"/>
                <a:gd name="T40" fmla="*/ 34 w 445"/>
                <a:gd name="T41" fmla="*/ 1 h 340"/>
                <a:gd name="T42" fmla="*/ 35 w 445"/>
                <a:gd name="T43" fmla="*/ 1 h 340"/>
                <a:gd name="T44" fmla="*/ 35 w 445"/>
                <a:gd name="T45" fmla="*/ 1 h 340"/>
                <a:gd name="T46" fmla="*/ 38 w 445"/>
                <a:gd name="T47" fmla="*/ 1 h 340"/>
                <a:gd name="T48" fmla="*/ 40 w 445"/>
                <a:gd name="T49" fmla="*/ 1 h 340"/>
                <a:gd name="T50" fmla="*/ 40 w 445"/>
                <a:gd name="T51" fmla="*/ 1 h 340"/>
                <a:gd name="T52" fmla="*/ 43 w 445"/>
                <a:gd name="T53" fmla="*/ 1 h 340"/>
                <a:gd name="T54" fmla="*/ 44 w 445"/>
                <a:gd name="T55" fmla="*/ 1 h 340"/>
                <a:gd name="T56" fmla="*/ 44 w 445"/>
                <a:gd name="T57" fmla="*/ 1 h 340"/>
                <a:gd name="T58" fmla="*/ 47 w 445"/>
                <a:gd name="T59" fmla="*/ 1 h 340"/>
                <a:gd name="T60" fmla="*/ 48 w 445"/>
                <a:gd name="T61" fmla="*/ 1 h 340"/>
                <a:gd name="T62" fmla="*/ 53 w 445"/>
                <a:gd name="T63" fmla="*/ 1 h 340"/>
                <a:gd name="T64" fmla="*/ 56 w 445"/>
                <a:gd name="T65" fmla="*/ 1 h 340"/>
                <a:gd name="T66" fmla="*/ 58 w 445"/>
                <a:gd name="T67" fmla="*/ 1 h 340"/>
                <a:gd name="T68" fmla="*/ 63 w 445"/>
                <a:gd name="T69" fmla="*/ 1 h 340"/>
                <a:gd name="T70" fmla="*/ 65 w 445"/>
                <a:gd name="T71" fmla="*/ 1 h 340"/>
                <a:gd name="T72" fmla="*/ 66 w 445"/>
                <a:gd name="T73" fmla="*/ 1 h 340"/>
                <a:gd name="T74" fmla="*/ 69 w 445"/>
                <a:gd name="T75" fmla="*/ 1 h 340"/>
                <a:gd name="T76" fmla="*/ 74 w 445"/>
                <a:gd name="T77" fmla="*/ 1 h 340"/>
                <a:gd name="T78" fmla="*/ 75 w 445"/>
                <a:gd name="T79" fmla="*/ 1 h 340"/>
                <a:gd name="T80" fmla="*/ 78 w 445"/>
                <a:gd name="T81" fmla="*/ 1 h 340"/>
                <a:gd name="T82" fmla="*/ 82 w 445"/>
                <a:gd name="T83" fmla="*/ 1 h 340"/>
                <a:gd name="T84" fmla="*/ 84 w 445"/>
                <a:gd name="T85" fmla="*/ 1 h 340"/>
                <a:gd name="T86" fmla="*/ 87 w 445"/>
                <a:gd name="T87" fmla="*/ 1 h 340"/>
                <a:gd name="T88" fmla="*/ 89 w 445"/>
                <a:gd name="T89" fmla="*/ 1 h 340"/>
                <a:gd name="T90" fmla="*/ 91 w 445"/>
                <a:gd name="T91" fmla="*/ 1 h 340"/>
                <a:gd name="T92" fmla="*/ 96 w 445"/>
                <a:gd name="T93" fmla="*/ 1 h 340"/>
                <a:gd name="T94" fmla="*/ 98 w 445"/>
                <a:gd name="T95" fmla="*/ 1 h 340"/>
                <a:gd name="T96" fmla="*/ 100 w 445"/>
                <a:gd name="T97" fmla="*/ 1 h 340"/>
                <a:gd name="T98" fmla="*/ 104 w 445"/>
                <a:gd name="T99" fmla="*/ 1 h 340"/>
                <a:gd name="T100" fmla="*/ 107 w 445"/>
                <a:gd name="T101" fmla="*/ 1 h 340"/>
                <a:gd name="T102" fmla="*/ 109 w 445"/>
                <a:gd name="T103" fmla="*/ 1 h 340"/>
                <a:gd name="T104" fmla="*/ 111 w 445"/>
                <a:gd name="T105" fmla="*/ 1 h 340"/>
                <a:gd name="T106" fmla="*/ 115 w 445"/>
                <a:gd name="T107" fmla="*/ 1 h 340"/>
                <a:gd name="T108" fmla="*/ 118 w 445"/>
                <a:gd name="T109" fmla="*/ 1 h 3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45" h="340">
                  <a:moveTo>
                    <a:pt x="0" y="0"/>
                  </a:moveTo>
                  <a:cubicBezTo>
                    <a:pt x="1" y="14"/>
                    <a:pt x="6" y="100"/>
                    <a:pt x="7" y="125"/>
                  </a:cubicBezTo>
                  <a:lnTo>
                    <a:pt x="7" y="191"/>
                  </a:lnTo>
                  <a:lnTo>
                    <a:pt x="7" y="249"/>
                  </a:lnTo>
                  <a:lnTo>
                    <a:pt x="7" y="290"/>
                  </a:lnTo>
                  <a:lnTo>
                    <a:pt x="16" y="315"/>
                  </a:lnTo>
                  <a:lnTo>
                    <a:pt x="16" y="332"/>
                  </a:lnTo>
                  <a:lnTo>
                    <a:pt x="24" y="340"/>
                  </a:lnTo>
                  <a:lnTo>
                    <a:pt x="24" y="332"/>
                  </a:lnTo>
                  <a:lnTo>
                    <a:pt x="24" y="340"/>
                  </a:lnTo>
                  <a:lnTo>
                    <a:pt x="32" y="332"/>
                  </a:lnTo>
                  <a:lnTo>
                    <a:pt x="32" y="340"/>
                  </a:lnTo>
                  <a:lnTo>
                    <a:pt x="32" y="323"/>
                  </a:lnTo>
                  <a:lnTo>
                    <a:pt x="32" y="315"/>
                  </a:lnTo>
                  <a:lnTo>
                    <a:pt x="32" y="323"/>
                  </a:lnTo>
                  <a:lnTo>
                    <a:pt x="32" y="315"/>
                  </a:lnTo>
                  <a:lnTo>
                    <a:pt x="32" y="323"/>
                  </a:lnTo>
                  <a:lnTo>
                    <a:pt x="32" y="315"/>
                  </a:lnTo>
                  <a:lnTo>
                    <a:pt x="40" y="315"/>
                  </a:lnTo>
                  <a:lnTo>
                    <a:pt x="40" y="323"/>
                  </a:lnTo>
                  <a:lnTo>
                    <a:pt x="40" y="315"/>
                  </a:lnTo>
                  <a:lnTo>
                    <a:pt x="40" y="307"/>
                  </a:lnTo>
                  <a:lnTo>
                    <a:pt x="40" y="315"/>
                  </a:lnTo>
                  <a:lnTo>
                    <a:pt x="40" y="307"/>
                  </a:lnTo>
                  <a:lnTo>
                    <a:pt x="49" y="299"/>
                  </a:lnTo>
                  <a:lnTo>
                    <a:pt x="49" y="290"/>
                  </a:lnTo>
                  <a:lnTo>
                    <a:pt x="49" y="282"/>
                  </a:lnTo>
                  <a:lnTo>
                    <a:pt x="49" y="290"/>
                  </a:lnTo>
                  <a:lnTo>
                    <a:pt x="49" y="282"/>
                  </a:lnTo>
                  <a:lnTo>
                    <a:pt x="57" y="282"/>
                  </a:lnTo>
                  <a:lnTo>
                    <a:pt x="57" y="274"/>
                  </a:lnTo>
                  <a:lnTo>
                    <a:pt x="57" y="265"/>
                  </a:lnTo>
                  <a:lnTo>
                    <a:pt x="65" y="265"/>
                  </a:lnTo>
                  <a:lnTo>
                    <a:pt x="65" y="257"/>
                  </a:lnTo>
                  <a:lnTo>
                    <a:pt x="65" y="249"/>
                  </a:lnTo>
                  <a:lnTo>
                    <a:pt x="73" y="257"/>
                  </a:lnTo>
                  <a:lnTo>
                    <a:pt x="73" y="241"/>
                  </a:lnTo>
                  <a:lnTo>
                    <a:pt x="73" y="232"/>
                  </a:lnTo>
                  <a:lnTo>
                    <a:pt x="73" y="241"/>
                  </a:lnTo>
                  <a:lnTo>
                    <a:pt x="82" y="257"/>
                  </a:lnTo>
                  <a:lnTo>
                    <a:pt x="82" y="241"/>
                  </a:lnTo>
                  <a:lnTo>
                    <a:pt x="82" y="232"/>
                  </a:lnTo>
                  <a:lnTo>
                    <a:pt x="90" y="232"/>
                  </a:lnTo>
                  <a:lnTo>
                    <a:pt x="90" y="224"/>
                  </a:lnTo>
                  <a:lnTo>
                    <a:pt x="90" y="232"/>
                  </a:lnTo>
                  <a:lnTo>
                    <a:pt x="90" y="224"/>
                  </a:lnTo>
                  <a:lnTo>
                    <a:pt x="90" y="216"/>
                  </a:lnTo>
                  <a:lnTo>
                    <a:pt x="98" y="216"/>
                  </a:lnTo>
                  <a:lnTo>
                    <a:pt x="98" y="208"/>
                  </a:lnTo>
                  <a:lnTo>
                    <a:pt x="98" y="216"/>
                  </a:lnTo>
                  <a:lnTo>
                    <a:pt x="98" y="208"/>
                  </a:lnTo>
                  <a:lnTo>
                    <a:pt x="98" y="199"/>
                  </a:lnTo>
                  <a:lnTo>
                    <a:pt x="106" y="199"/>
                  </a:lnTo>
                  <a:lnTo>
                    <a:pt x="106" y="191"/>
                  </a:lnTo>
                  <a:lnTo>
                    <a:pt x="106" y="208"/>
                  </a:lnTo>
                  <a:lnTo>
                    <a:pt x="106" y="199"/>
                  </a:lnTo>
                  <a:lnTo>
                    <a:pt x="106" y="191"/>
                  </a:lnTo>
                  <a:lnTo>
                    <a:pt x="106" y="199"/>
                  </a:lnTo>
                  <a:lnTo>
                    <a:pt x="115" y="191"/>
                  </a:lnTo>
                  <a:lnTo>
                    <a:pt x="115" y="183"/>
                  </a:lnTo>
                  <a:lnTo>
                    <a:pt x="115" y="191"/>
                  </a:lnTo>
                  <a:lnTo>
                    <a:pt x="115" y="199"/>
                  </a:lnTo>
                  <a:lnTo>
                    <a:pt x="115" y="191"/>
                  </a:lnTo>
                  <a:lnTo>
                    <a:pt x="115" y="183"/>
                  </a:lnTo>
                  <a:lnTo>
                    <a:pt x="123" y="191"/>
                  </a:lnTo>
                  <a:lnTo>
                    <a:pt x="123" y="183"/>
                  </a:lnTo>
                  <a:lnTo>
                    <a:pt x="123" y="174"/>
                  </a:lnTo>
                  <a:lnTo>
                    <a:pt x="123" y="183"/>
                  </a:lnTo>
                  <a:lnTo>
                    <a:pt x="123" y="174"/>
                  </a:lnTo>
                  <a:lnTo>
                    <a:pt x="123" y="183"/>
                  </a:lnTo>
                  <a:lnTo>
                    <a:pt x="131" y="183"/>
                  </a:lnTo>
                  <a:lnTo>
                    <a:pt x="131" y="174"/>
                  </a:lnTo>
                  <a:lnTo>
                    <a:pt x="131" y="166"/>
                  </a:lnTo>
                  <a:lnTo>
                    <a:pt x="131" y="174"/>
                  </a:lnTo>
                  <a:lnTo>
                    <a:pt x="131" y="183"/>
                  </a:lnTo>
                  <a:lnTo>
                    <a:pt x="131" y="174"/>
                  </a:lnTo>
                  <a:lnTo>
                    <a:pt x="139" y="166"/>
                  </a:lnTo>
                  <a:lnTo>
                    <a:pt x="139" y="158"/>
                  </a:lnTo>
                  <a:lnTo>
                    <a:pt x="148" y="158"/>
                  </a:lnTo>
                  <a:lnTo>
                    <a:pt x="148" y="150"/>
                  </a:lnTo>
                  <a:lnTo>
                    <a:pt x="148" y="158"/>
                  </a:lnTo>
                  <a:lnTo>
                    <a:pt x="156" y="158"/>
                  </a:lnTo>
                  <a:lnTo>
                    <a:pt x="156" y="150"/>
                  </a:lnTo>
                  <a:lnTo>
                    <a:pt x="156" y="141"/>
                  </a:lnTo>
                  <a:lnTo>
                    <a:pt x="156" y="150"/>
                  </a:lnTo>
                  <a:lnTo>
                    <a:pt x="156" y="141"/>
                  </a:lnTo>
                  <a:lnTo>
                    <a:pt x="164" y="141"/>
                  </a:lnTo>
                  <a:lnTo>
                    <a:pt x="172" y="133"/>
                  </a:lnTo>
                  <a:lnTo>
                    <a:pt x="172" y="141"/>
                  </a:lnTo>
                  <a:lnTo>
                    <a:pt x="172" y="125"/>
                  </a:lnTo>
                  <a:lnTo>
                    <a:pt x="181" y="133"/>
                  </a:lnTo>
                  <a:lnTo>
                    <a:pt x="181" y="125"/>
                  </a:lnTo>
                  <a:lnTo>
                    <a:pt x="181" y="116"/>
                  </a:lnTo>
                  <a:lnTo>
                    <a:pt x="189" y="125"/>
                  </a:lnTo>
                  <a:lnTo>
                    <a:pt x="189" y="108"/>
                  </a:lnTo>
                  <a:lnTo>
                    <a:pt x="197" y="108"/>
                  </a:lnTo>
                  <a:lnTo>
                    <a:pt x="197" y="116"/>
                  </a:lnTo>
                  <a:lnTo>
                    <a:pt x="197" y="108"/>
                  </a:lnTo>
                  <a:lnTo>
                    <a:pt x="197" y="116"/>
                  </a:lnTo>
                  <a:lnTo>
                    <a:pt x="205" y="108"/>
                  </a:lnTo>
                  <a:lnTo>
                    <a:pt x="205" y="116"/>
                  </a:lnTo>
                  <a:lnTo>
                    <a:pt x="205" y="108"/>
                  </a:lnTo>
                  <a:lnTo>
                    <a:pt x="214" y="116"/>
                  </a:lnTo>
                  <a:lnTo>
                    <a:pt x="214" y="108"/>
                  </a:lnTo>
                  <a:lnTo>
                    <a:pt x="222" y="108"/>
                  </a:lnTo>
                  <a:lnTo>
                    <a:pt x="222" y="100"/>
                  </a:lnTo>
                  <a:lnTo>
                    <a:pt x="222" y="108"/>
                  </a:lnTo>
                  <a:lnTo>
                    <a:pt x="230" y="92"/>
                  </a:lnTo>
                  <a:lnTo>
                    <a:pt x="230" y="100"/>
                  </a:lnTo>
                  <a:lnTo>
                    <a:pt x="239" y="100"/>
                  </a:lnTo>
                  <a:lnTo>
                    <a:pt x="239" y="92"/>
                  </a:lnTo>
                  <a:lnTo>
                    <a:pt x="247" y="92"/>
                  </a:lnTo>
                  <a:lnTo>
                    <a:pt x="247" y="83"/>
                  </a:lnTo>
                  <a:lnTo>
                    <a:pt x="255" y="83"/>
                  </a:lnTo>
                  <a:lnTo>
                    <a:pt x="255" y="92"/>
                  </a:lnTo>
                  <a:lnTo>
                    <a:pt x="255" y="83"/>
                  </a:lnTo>
                  <a:lnTo>
                    <a:pt x="263" y="83"/>
                  </a:lnTo>
                  <a:lnTo>
                    <a:pt x="272" y="83"/>
                  </a:lnTo>
                  <a:lnTo>
                    <a:pt x="272" y="92"/>
                  </a:lnTo>
                  <a:lnTo>
                    <a:pt x="280" y="83"/>
                  </a:lnTo>
                  <a:lnTo>
                    <a:pt x="288" y="83"/>
                  </a:lnTo>
                  <a:lnTo>
                    <a:pt x="288" y="75"/>
                  </a:lnTo>
                  <a:lnTo>
                    <a:pt x="288" y="83"/>
                  </a:lnTo>
                  <a:lnTo>
                    <a:pt x="296" y="83"/>
                  </a:lnTo>
                  <a:lnTo>
                    <a:pt x="296" y="75"/>
                  </a:lnTo>
                  <a:lnTo>
                    <a:pt x="305" y="83"/>
                  </a:lnTo>
                  <a:lnTo>
                    <a:pt x="305" y="67"/>
                  </a:lnTo>
                  <a:lnTo>
                    <a:pt x="313" y="75"/>
                  </a:lnTo>
                  <a:lnTo>
                    <a:pt x="313" y="67"/>
                  </a:lnTo>
                  <a:lnTo>
                    <a:pt x="313" y="58"/>
                  </a:lnTo>
                  <a:lnTo>
                    <a:pt x="321" y="75"/>
                  </a:lnTo>
                  <a:lnTo>
                    <a:pt x="321" y="67"/>
                  </a:lnTo>
                  <a:lnTo>
                    <a:pt x="321" y="83"/>
                  </a:lnTo>
                  <a:lnTo>
                    <a:pt x="329" y="83"/>
                  </a:lnTo>
                  <a:lnTo>
                    <a:pt x="329" y="67"/>
                  </a:lnTo>
                  <a:lnTo>
                    <a:pt x="329" y="58"/>
                  </a:lnTo>
                  <a:lnTo>
                    <a:pt x="329" y="67"/>
                  </a:lnTo>
                  <a:lnTo>
                    <a:pt x="338" y="67"/>
                  </a:lnTo>
                  <a:lnTo>
                    <a:pt x="346" y="58"/>
                  </a:lnTo>
                  <a:lnTo>
                    <a:pt x="346" y="67"/>
                  </a:lnTo>
                  <a:lnTo>
                    <a:pt x="346" y="58"/>
                  </a:lnTo>
                  <a:lnTo>
                    <a:pt x="354" y="67"/>
                  </a:lnTo>
                  <a:lnTo>
                    <a:pt x="354" y="75"/>
                  </a:lnTo>
                  <a:lnTo>
                    <a:pt x="354" y="58"/>
                  </a:lnTo>
                  <a:lnTo>
                    <a:pt x="362" y="67"/>
                  </a:lnTo>
                  <a:lnTo>
                    <a:pt x="362" y="58"/>
                  </a:lnTo>
                  <a:lnTo>
                    <a:pt x="371" y="67"/>
                  </a:lnTo>
                  <a:lnTo>
                    <a:pt x="371" y="58"/>
                  </a:lnTo>
                  <a:lnTo>
                    <a:pt x="371" y="67"/>
                  </a:lnTo>
                  <a:lnTo>
                    <a:pt x="379" y="75"/>
                  </a:lnTo>
                  <a:lnTo>
                    <a:pt x="379" y="58"/>
                  </a:lnTo>
                  <a:lnTo>
                    <a:pt x="387" y="58"/>
                  </a:lnTo>
                  <a:lnTo>
                    <a:pt x="395" y="58"/>
                  </a:lnTo>
                  <a:lnTo>
                    <a:pt x="404" y="58"/>
                  </a:lnTo>
                  <a:lnTo>
                    <a:pt x="412" y="58"/>
                  </a:lnTo>
                  <a:lnTo>
                    <a:pt x="420" y="58"/>
                  </a:lnTo>
                  <a:lnTo>
                    <a:pt x="420" y="50"/>
                  </a:lnTo>
                  <a:lnTo>
                    <a:pt x="428" y="58"/>
                  </a:lnTo>
                  <a:lnTo>
                    <a:pt x="437" y="58"/>
                  </a:lnTo>
                  <a:lnTo>
                    <a:pt x="437" y="50"/>
                  </a:lnTo>
                  <a:lnTo>
                    <a:pt x="437" y="58"/>
                  </a:lnTo>
                  <a:lnTo>
                    <a:pt x="445" y="58"/>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3835" name="Group 48"/>
            <p:cNvGrpSpPr>
              <a:grpSpLocks/>
            </p:cNvGrpSpPr>
            <p:nvPr/>
          </p:nvGrpSpPr>
          <p:grpSpPr bwMode="auto">
            <a:xfrm>
              <a:off x="694" y="2886"/>
              <a:ext cx="598" cy="97"/>
              <a:chOff x="2158" y="3568"/>
              <a:chExt cx="1089" cy="77"/>
            </a:xfrm>
          </p:grpSpPr>
          <p:sp>
            <p:nvSpPr>
              <p:cNvPr id="33903" name="Freeform 49"/>
              <p:cNvSpPr>
                <a:spLocks/>
              </p:cNvSpPr>
              <p:nvPr/>
            </p:nvSpPr>
            <p:spPr bwMode="auto">
              <a:xfrm>
                <a:off x="2158" y="3636"/>
                <a:ext cx="186" cy="9"/>
              </a:xfrm>
              <a:custGeom>
                <a:avLst/>
                <a:gdLst>
                  <a:gd name="T0" fmla="*/ 2 w 186"/>
                  <a:gd name="T1" fmla="*/ 5 h 9"/>
                  <a:gd name="T2" fmla="*/ 5 w 186"/>
                  <a:gd name="T3" fmla="*/ 5 h 9"/>
                  <a:gd name="T4" fmla="*/ 11 w 186"/>
                  <a:gd name="T5" fmla="*/ 7 h 9"/>
                  <a:gd name="T6" fmla="*/ 13 w 186"/>
                  <a:gd name="T7" fmla="*/ 7 h 9"/>
                  <a:gd name="T8" fmla="*/ 16 w 186"/>
                  <a:gd name="T9" fmla="*/ 5 h 9"/>
                  <a:gd name="T10" fmla="*/ 22 w 186"/>
                  <a:gd name="T11" fmla="*/ 7 h 9"/>
                  <a:gd name="T12" fmla="*/ 24 w 186"/>
                  <a:gd name="T13" fmla="*/ 7 h 9"/>
                  <a:gd name="T14" fmla="*/ 30 w 186"/>
                  <a:gd name="T15" fmla="*/ 3 h 9"/>
                  <a:gd name="T16" fmla="*/ 33 w 186"/>
                  <a:gd name="T17" fmla="*/ 3 h 9"/>
                  <a:gd name="T18" fmla="*/ 38 w 186"/>
                  <a:gd name="T19" fmla="*/ 3 h 9"/>
                  <a:gd name="T20" fmla="*/ 40 w 186"/>
                  <a:gd name="T21" fmla="*/ 7 h 9"/>
                  <a:gd name="T22" fmla="*/ 46 w 186"/>
                  <a:gd name="T23" fmla="*/ 3 h 9"/>
                  <a:gd name="T24" fmla="*/ 48 w 186"/>
                  <a:gd name="T25" fmla="*/ 5 h 9"/>
                  <a:gd name="T26" fmla="*/ 54 w 186"/>
                  <a:gd name="T27" fmla="*/ 7 h 9"/>
                  <a:gd name="T28" fmla="*/ 57 w 186"/>
                  <a:gd name="T29" fmla="*/ 3 h 9"/>
                  <a:gd name="T30" fmla="*/ 62 w 186"/>
                  <a:gd name="T31" fmla="*/ 3 h 9"/>
                  <a:gd name="T32" fmla="*/ 64 w 186"/>
                  <a:gd name="T33" fmla="*/ 7 h 9"/>
                  <a:gd name="T34" fmla="*/ 70 w 186"/>
                  <a:gd name="T35" fmla="*/ 3 h 9"/>
                  <a:gd name="T36" fmla="*/ 73 w 186"/>
                  <a:gd name="T37" fmla="*/ 7 h 9"/>
                  <a:gd name="T38" fmla="*/ 78 w 186"/>
                  <a:gd name="T39" fmla="*/ 5 h 9"/>
                  <a:gd name="T40" fmla="*/ 81 w 186"/>
                  <a:gd name="T41" fmla="*/ 5 h 9"/>
                  <a:gd name="T42" fmla="*/ 86 w 186"/>
                  <a:gd name="T43" fmla="*/ 3 h 9"/>
                  <a:gd name="T44" fmla="*/ 89 w 186"/>
                  <a:gd name="T45" fmla="*/ 5 h 9"/>
                  <a:gd name="T46" fmla="*/ 95 w 186"/>
                  <a:gd name="T47" fmla="*/ 5 h 9"/>
                  <a:gd name="T48" fmla="*/ 97 w 186"/>
                  <a:gd name="T49" fmla="*/ 7 h 9"/>
                  <a:gd name="T50" fmla="*/ 100 w 186"/>
                  <a:gd name="T51" fmla="*/ 7 h 9"/>
                  <a:gd name="T52" fmla="*/ 105 w 186"/>
                  <a:gd name="T53" fmla="*/ 7 h 9"/>
                  <a:gd name="T54" fmla="*/ 108 w 186"/>
                  <a:gd name="T55" fmla="*/ 7 h 9"/>
                  <a:gd name="T56" fmla="*/ 113 w 186"/>
                  <a:gd name="T57" fmla="*/ 7 h 9"/>
                  <a:gd name="T58" fmla="*/ 116 w 186"/>
                  <a:gd name="T59" fmla="*/ 7 h 9"/>
                  <a:gd name="T60" fmla="*/ 121 w 186"/>
                  <a:gd name="T61" fmla="*/ 5 h 9"/>
                  <a:gd name="T62" fmla="*/ 124 w 186"/>
                  <a:gd name="T63" fmla="*/ 5 h 9"/>
                  <a:gd name="T64" fmla="*/ 126 w 186"/>
                  <a:gd name="T65" fmla="*/ 3 h 9"/>
                  <a:gd name="T66" fmla="*/ 129 w 186"/>
                  <a:gd name="T67" fmla="*/ 7 h 9"/>
                  <a:gd name="T68" fmla="*/ 132 w 186"/>
                  <a:gd name="T69" fmla="*/ 5 h 9"/>
                  <a:gd name="T70" fmla="*/ 135 w 186"/>
                  <a:gd name="T71" fmla="*/ 5 h 9"/>
                  <a:gd name="T72" fmla="*/ 135 w 186"/>
                  <a:gd name="T73" fmla="*/ 3 h 9"/>
                  <a:gd name="T74" fmla="*/ 137 w 186"/>
                  <a:gd name="T75" fmla="*/ 7 h 9"/>
                  <a:gd name="T76" fmla="*/ 140 w 186"/>
                  <a:gd name="T77" fmla="*/ 5 h 9"/>
                  <a:gd name="T78" fmla="*/ 143 w 186"/>
                  <a:gd name="T79" fmla="*/ 3 h 9"/>
                  <a:gd name="T80" fmla="*/ 143 w 186"/>
                  <a:gd name="T81" fmla="*/ 7 h 9"/>
                  <a:gd name="T82" fmla="*/ 146 w 186"/>
                  <a:gd name="T83" fmla="*/ 5 h 9"/>
                  <a:gd name="T84" fmla="*/ 148 w 186"/>
                  <a:gd name="T85" fmla="*/ 7 h 9"/>
                  <a:gd name="T86" fmla="*/ 148 w 186"/>
                  <a:gd name="T87" fmla="*/ 5 h 9"/>
                  <a:gd name="T88" fmla="*/ 151 w 186"/>
                  <a:gd name="T89" fmla="*/ 7 h 9"/>
                  <a:gd name="T90" fmla="*/ 153 w 186"/>
                  <a:gd name="T91" fmla="*/ 7 h 9"/>
                  <a:gd name="T92" fmla="*/ 157 w 186"/>
                  <a:gd name="T93" fmla="*/ 5 h 9"/>
                  <a:gd name="T94" fmla="*/ 157 w 186"/>
                  <a:gd name="T95" fmla="*/ 7 h 9"/>
                  <a:gd name="T96" fmla="*/ 159 w 186"/>
                  <a:gd name="T97" fmla="*/ 7 h 9"/>
                  <a:gd name="T98" fmla="*/ 162 w 186"/>
                  <a:gd name="T99" fmla="*/ 5 h 9"/>
                  <a:gd name="T100" fmla="*/ 164 w 186"/>
                  <a:gd name="T101" fmla="*/ 5 h 9"/>
                  <a:gd name="T102" fmla="*/ 164 w 186"/>
                  <a:gd name="T103" fmla="*/ 7 h 9"/>
                  <a:gd name="T104" fmla="*/ 167 w 186"/>
                  <a:gd name="T105" fmla="*/ 7 h 9"/>
                  <a:gd name="T106" fmla="*/ 170 w 186"/>
                  <a:gd name="T107" fmla="*/ 5 h 9"/>
                  <a:gd name="T108" fmla="*/ 173 w 186"/>
                  <a:gd name="T109" fmla="*/ 7 h 9"/>
                  <a:gd name="T110" fmla="*/ 173 w 186"/>
                  <a:gd name="T111" fmla="*/ 5 h 9"/>
                  <a:gd name="T112" fmla="*/ 175 w 186"/>
                  <a:gd name="T113" fmla="*/ 7 h 9"/>
                  <a:gd name="T114" fmla="*/ 178 w 186"/>
                  <a:gd name="T115" fmla="*/ 7 h 9"/>
                  <a:gd name="T116" fmla="*/ 181 w 186"/>
                  <a:gd name="T117" fmla="*/ 7 h 9"/>
                  <a:gd name="T118" fmla="*/ 181 w 186"/>
                  <a:gd name="T119" fmla="*/ 5 h 9"/>
                  <a:gd name="T120" fmla="*/ 184 w 186"/>
                  <a:gd name="T121" fmla="*/ 7 h 9"/>
                  <a:gd name="T122" fmla="*/ 186 w 186"/>
                  <a:gd name="T123" fmla="*/ 5 h 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86" h="9">
                    <a:moveTo>
                      <a:pt x="0" y="3"/>
                    </a:moveTo>
                    <a:lnTo>
                      <a:pt x="0" y="5"/>
                    </a:lnTo>
                    <a:lnTo>
                      <a:pt x="2" y="5"/>
                    </a:lnTo>
                    <a:lnTo>
                      <a:pt x="2" y="3"/>
                    </a:lnTo>
                    <a:lnTo>
                      <a:pt x="5" y="5"/>
                    </a:lnTo>
                    <a:lnTo>
                      <a:pt x="8" y="5"/>
                    </a:lnTo>
                    <a:lnTo>
                      <a:pt x="8" y="7"/>
                    </a:lnTo>
                    <a:lnTo>
                      <a:pt x="11" y="7"/>
                    </a:lnTo>
                    <a:lnTo>
                      <a:pt x="13" y="7"/>
                    </a:lnTo>
                    <a:lnTo>
                      <a:pt x="16" y="3"/>
                    </a:lnTo>
                    <a:lnTo>
                      <a:pt x="16" y="5"/>
                    </a:lnTo>
                    <a:lnTo>
                      <a:pt x="19" y="5"/>
                    </a:lnTo>
                    <a:lnTo>
                      <a:pt x="19" y="0"/>
                    </a:lnTo>
                    <a:lnTo>
                      <a:pt x="22" y="7"/>
                    </a:lnTo>
                    <a:lnTo>
                      <a:pt x="22" y="5"/>
                    </a:lnTo>
                    <a:lnTo>
                      <a:pt x="24" y="3"/>
                    </a:lnTo>
                    <a:lnTo>
                      <a:pt x="24" y="7"/>
                    </a:lnTo>
                    <a:lnTo>
                      <a:pt x="27" y="7"/>
                    </a:lnTo>
                    <a:lnTo>
                      <a:pt x="27" y="5"/>
                    </a:lnTo>
                    <a:lnTo>
                      <a:pt x="30" y="3"/>
                    </a:lnTo>
                    <a:lnTo>
                      <a:pt x="30" y="5"/>
                    </a:lnTo>
                    <a:lnTo>
                      <a:pt x="33" y="7"/>
                    </a:lnTo>
                    <a:lnTo>
                      <a:pt x="33" y="3"/>
                    </a:lnTo>
                    <a:lnTo>
                      <a:pt x="35" y="5"/>
                    </a:lnTo>
                    <a:lnTo>
                      <a:pt x="35" y="0"/>
                    </a:lnTo>
                    <a:lnTo>
                      <a:pt x="38" y="3"/>
                    </a:lnTo>
                    <a:lnTo>
                      <a:pt x="40" y="7"/>
                    </a:lnTo>
                    <a:lnTo>
                      <a:pt x="43" y="7"/>
                    </a:lnTo>
                    <a:lnTo>
                      <a:pt x="43" y="3"/>
                    </a:lnTo>
                    <a:lnTo>
                      <a:pt x="46" y="3"/>
                    </a:lnTo>
                    <a:lnTo>
                      <a:pt x="48" y="5"/>
                    </a:lnTo>
                    <a:lnTo>
                      <a:pt x="51" y="5"/>
                    </a:lnTo>
                    <a:lnTo>
                      <a:pt x="54" y="7"/>
                    </a:lnTo>
                    <a:lnTo>
                      <a:pt x="54" y="5"/>
                    </a:lnTo>
                    <a:lnTo>
                      <a:pt x="57" y="5"/>
                    </a:lnTo>
                    <a:lnTo>
                      <a:pt x="57" y="3"/>
                    </a:lnTo>
                    <a:lnTo>
                      <a:pt x="59" y="5"/>
                    </a:lnTo>
                    <a:lnTo>
                      <a:pt x="62" y="3"/>
                    </a:lnTo>
                    <a:lnTo>
                      <a:pt x="62" y="5"/>
                    </a:lnTo>
                    <a:lnTo>
                      <a:pt x="64" y="3"/>
                    </a:lnTo>
                    <a:lnTo>
                      <a:pt x="64" y="7"/>
                    </a:lnTo>
                    <a:lnTo>
                      <a:pt x="67" y="5"/>
                    </a:lnTo>
                    <a:lnTo>
                      <a:pt x="70" y="3"/>
                    </a:lnTo>
                    <a:lnTo>
                      <a:pt x="70" y="5"/>
                    </a:lnTo>
                    <a:lnTo>
                      <a:pt x="73" y="5"/>
                    </a:lnTo>
                    <a:lnTo>
                      <a:pt x="73" y="7"/>
                    </a:lnTo>
                    <a:lnTo>
                      <a:pt x="75" y="5"/>
                    </a:lnTo>
                    <a:lnTo>
                      <a:pt x="75" y="7"/>
                    </a:lnTo>
                    <a:lnTo>
                      <a:pt x="78" y="5"/>
                    </a:lnTo>
                    <a:lnTo>
                      <a:pt x="78" y="3"/>
                    </a:lnTo>
                    <a:lnTo>
                      <a:pt x="81" y="3"/>
                    </a:lnTo>
                    <a:lnTo>
                      <a:pt x="81" y="5"/>
                    </a:lnTo>
                    <a:lnTo>
                      <a:pt x="84" y="7"/>
                    </a:lnTo>
                    <a:lnTo>
                      <a:pt x="84" y="5"/>
                    </a:lnTo>
                    <a:lnTo>
                      <a:pt x="86" y="3"/>
                    </a:lnTo>
                    <a:lnTo>
                      <a:pt x="86" y="5"/>
                    </a:lnTo>
                    <a:lnTo>
                      <a:pt x="89" y="5"/>
                    </a:lnTo>
                    <a:lnTo>
                      <a:pt x="91" y="7"/>
                    </a:lnTo>
                    <a:lnTo>
                      <a:pt x="91" y="5"/>
                    </a:lnTo>
                    <a:lnTo>
                      <a:pt x="95" y="5"/>
                    </a:lnTo>
                    <a:lnTo>
                      <a:pt x="97" y="7"/>
                    </a:lnTo>
                    <a:lnTo>
                      <a:pt x="100" y="7"/>
                    </a:lnTo>
                    <a:lnTo>
                      <a:pt x="100" y="3"/>
                    </a:lnTo>
                    <a:lnTo>
                      <a:pt x="100" y="7"/>
                    </a:lnTo>
                    <a:lnTo>
                      <a:pt x="102" y="5"/>
                    </a:lnTo>
                    <a:lnTo>
                      <a:pt x="102" y="7"/>
                    </a:lnTo>
                    <a:lnTo>
                      <a:pt x="105" y="7"/>
                    </a:lnTo>
                    <a:lnTo>
                      <a:pt x="108" y="5"/>
                    </a:lnTo>
                    <a:lnTo>
                      <a:pt x="108" y="7"/>
                    </a:lnTo>
                    <a:lnTo>
                      <a:pt x="111" y="5"/>
                    </a:lnTo>
                    <a:lnTo>
                      <a:pt x="113" y="7"/>
                    </a:lnTo>
                    <a:lnTo>
                      <a:pt x="113" y="3"/>
                    </a:lnTo>
                    <a:lnTo>
                      <a:pt x="116" y="7"/>
                    </a:lnTo>
                    <a:lnTo>
                      <a:pt x="119" y="7"/>
                    </a:lnTo>
                    <a:lnTo>
                      <a:pt x="119" y="5"/>
                    </a:lnTo>
                    <a:lnTo>
                      <a:pt x="121" y="5"/>
                    </a:lnTo>
                    <a:lnTo>
                      <a:pt x="124" y="3"/>
                    </a:lnTo>
                    <a:lnTo>
                      <a:pt x="124" y="5"/>
                    </a:lnTo>
                    <a:lnTo>
                      <a:pt x="126" y="3"/>
                    </a:lnTo>
                    <a:lnTo>
                      <a:pt x="126" y="7"/>
                    </a:lnTo>
                    <a:lnTo>
                      <a:pt x="126" y="3"/>
                    </a:lnTo>
                    <a:lnTo>
                      <a:pt x="129" y="5"/>
                    </a:lnTo>
                    <a:lnTo>
                      <a:pt x="129" y="3"/>
                    </a:lnTo>
                    <a:lnTo>
                      <a:pt x="129" y="7"/>
                    </a:lnTo>
                    <a:lnTo>
                      <a:pt x="129" y="3"/>
                    </a:lnTo>
                    <a:lnTo>
                      <a:pt x="132" y="3"/>
                    </a:lnTo>
                    <a:lnTo>
                      <a:pt x="132" y="5"/>
                    </a:lnTo>
                    <a:lnTo>
                      <a:pt x="132" y="3"/>
                    </a:lnTo>
                    <a:lnTo>
                      <a:pt x="132" y="5"/>
                    </a:lnTo>
                    <a:lnTo>
                      <a:pt x="135" y="5"/>
                    </a:lnTo>
                    <a:lnTo>
                      <a:pt x="135" y="3"/>
                    </a:lnTo>
                    <a:lnTo>
                      <a:pt x="137" y="3"/>
                    </a:lnTo>
                    <a:lnTo>
                      <a:pt x="137" y="5"/>
                    </a:lnTo>
                    <a:lnTo>
                      <a:pt x="137" y="7"/>
                    </a:lnTo>
                    <a:lnTo>
                      <a:pt x="137" y="5"/>
                    </a:lnTo>
                    <a:lnTo>
                      <a:pt x="140" y="5"/>
                    </a:lnTo>
                    <a:lnTo>
                      <a:pt x="140" y="3"/>
                    </a:lnTo>
                    <a:lnTo>
                      <a:pt x="140" y="5"/>
                    </a:lnTo>
                    <a:lnTo>
                      <a:pt x="143" y="3"/>
                    </a:lnTo>
                    <a:lnTo>
                      <a:pt x="143" y="5"/>
                    </a:lnTo>
                    <a:lnTo>
                      <a:pt x="143" y="7"/>
                    </a:lnTo>
                    <a:lnTo>
                      <a:pt x="143" y="5"/>
                    </a:lnTo>
                    <a:lnTo>
                      <a:pt x="146" y="7"/>
                    </a:lnTo>
                    <a:lnTo>
                      <a:pt x="146" y="5"/>
                    </a:lnTo>
                    <a:lnTo>
                      <a:pt x="148" y="7"/>
                    </a:lnTo>
                    <a:lnTo>
                      <a:pt x="148" y="3"/>
                    </a:lnTo>
                    <a:lnTo>
                      <a:pt x="148" y="5"/>
                    </a:lnTo>
                    <a:lnTo>
                      <a:pt x="151" y="5"/>
                    </a:lnTo>
                    <a:lnTo>
                      <a:pt x="151" y="7"/>
                    </a:lnTo>
                    <a:lnTo>
                      <a:pt x="151" y="5"/>
                    </a:lnTo>
                    <a:lnTo>
                      <a:pt x="153" y="5"/>
                    </a:lnTo>
                    <a:lnTo>
                      <a:pt x="153" y="7"/>
                    </a:lnTo>
                    <a:lnTo>
                      <a:pt x="153" y="5"/>
                    </a:lnTo>
                    <a:lnTo>
                      <a:pt x="157" y="5"/>
                    </a:lnTo>
                    <a:lnTo>
                      <a:pt x="157" y="7"/>
                    </a:lnTo>
                    <a:lnTo>
                      <a:pt x="159" y="7"/>
                    </a:lnTo>
                    <a:lnTo>
                      <a:pt x="162" y="7"/>
                    </a:lnTo>
                    <a:lnTo>
                      <a:pt x="162" y="5"/>
                    </a:lnTo>
                    <a:lnTo>
                      <a:pt x="162" y="7"/>
                    </a:lnTo>
                    <a:lnTo>
                      <a:pt x="162" y="5"/>
                    </a:lnTo>
                    <a:lnTo>
                      <a:pt x="164" y="5"/>
                    </a:lnTo>
                    <a:lnTo>
                      <a:pt x="164" y="7"/>
                    </a:lnTo>
                    <a:lnTo>
                      <a:pt x="167" y="5"/>
                    </a:lnTo>
                    <a:lnTo>
                      <a:pt x="167" y="7"/>
                    </a:lnTo>
                    <a:lnTo>
                      <a:pt x="170" y="5"/>
                    </a:lnTo>
                    <a:lnTo>
                      <a:pt x="170" y="7"/>
                    </a:lnTo>
                    <a:lnTo>
                      <a:pt x="173" y="7"/>
                    </a:lnTo>
                    <a:lnTo>
                      <a:pt x="173" y="5"/>
                    </a:lnTo>
                    <a:lnTo>
                      <a:pt x="173" y="7"/>
                    </a:lnTo>
                    <a:lnTo>
                      <a:pt x="173" y="5"/>
                    </a:lnTo>
                    <a:lnTo>
                      <a:pt x="175" y="9"/>
                    </a:lnTo>
                    <a:lnTo>
                      <a:pt x="175" y="7"/>
                    </a:lnTo>
                    <a:lnTo>
                      <a:pt x="175" y="5"/>
                    </a:lnTo>
                    <a:lnTo>
                      <a:pt x="178" y="7"/>
                    </a:lnTo>
                    <a:lnTo>
                      <a:pt x="181" y="7"/>
                    </a:lnTo>
                    <a:lnTo>
                      <a:pt x="181" y="5"/>
                    </a:lnTo>
                    <a:lnTo>
                      <a:pt x="181" y="7"/>
                    </a:lnTo>
                    <a:lnTo>
                      <a:pt x="181" y="5"/>
                    </a:lnTo>
                    <a:lnTo>
                      <a:pt x="181" y="7"/>
                    </a:lnTo>
                    <a:lnTo>
                      <a:pt x="184" y="3"/>
                    </a:lnTo>
                    <a:lnTo>
                      <a:pt x="184" y="7"/>
                    </a:lnTo>
                    <a:lnTo>
                      <a:pt x="184" y="5"/>
                    </a:lnTo>
                    <a:lnTo>
                      <a:pt x="186" y="3"/>
                    </a:lnTo>
                    <a:lnTo>
                      <a:pt x="186" y="5"/>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4" name="Freeform 50"/>
              <p:cNvSpPr>
                <a:spLocks/>
              </p:cNvSpPr>
              <p:nvPr/>
            </p:nvSpPr>
            <p:spPr bwMode="auto">
              <a:xfrm>
                <a:off x="2340" y="3568"/>
                <a:ext cx="907" cy="68"/>
              </a:xfrm>
              <a:custGeom>
                <a:avLst/>
                <a:gdLst>
                  <a:gd name="T0" fmla="*/ 3 w 1084"/>
                  <a:gd name="T1" fmla="*/ 0 h 188"/>
                  <a:gd name="T2" fmla="*/ 4 w 1084"/>
                  <a:gd name="T3" fmla="*/ 0 h 188"/>
                  <a:gd name="T4" fmla="*/ 7 w 1084"/>
                  <a:gd name="T5" fmla="*/ 0 h 188"/>
                  <a:gd name="T6" fmla="*/ 8 w 1084"/>
                  <a:gd name="T7" fmla="*/ 0 h 188"/>
                  <a:gd name="T8" fmla="*/ 9 w 1084"/>
                  <a:gd name="T9" fmla="*/ 0 h 188"/>
                  <a:gd name="T10" fmla="*/ 11 w 1084"/>
                  <a:gd name="T11" fmla="*/ 0 h 188"/>
                  <a:gd name="T12" fmla="*/ 13 w 1084"/>
                  <a:gd name="T13" fmla="*/ 0 h 188"/>
                  <a:gd name="T14" fmla="*/ 16 w 1084"/>
                  <a:gd name="T15" fmla="*/ 0 h 188"/>
                  <a:gd name="T16" fmla="*/ 19 w 1084"/>
                  <a:gd name="T17" fmla="*/ 0 h 188"/>
                  <a:gd name="T18" fmla="*/ 23 w 1084"/>
                  <a:gd name="T19" fmla="*/ 0 h 188"/>
                  <a:gd name="T20" fmla="*/ 27 w 1084"/>
                  <a:gd name="T21" fmla="*/ 0 h 188"/>
                  <a:gd name="T22" fmla="*/ 28 w 1084"/>
                  <a:gd name="T23" fmla="*/ 0 h 188"/>
                  <a:gd name="T24" fmla="*/ 34 w 1084"/>
                  <a:gd name="T25" fmla="*/ 0 h 188"/>
                  <a:gd name="T26" fmla="*/ 34 w 1084"/>
                  <a:gd name="T27" fmla="*/ 0 h 188"/>
                  <a:gd name="T28" fmla="*/ 38 w 1084"/>
                  <a:gd name="T29" fmla="*/ 0 h 188"/>
                  <a:gd name="T30" fmla="*/ 38 w 1084"/>
                  <a:gd name="T31" fmla="*/ 0 h 188"/>
                  <a:gd name="T32" fmla="*/ 41 w 1084"/>
                  <a:gd name="T33" fmla="*/ 0 h 188"/>
                  <a:gd name="T34" fmla="*/ 44 w 1084"/>
                  <a:gd name="T35" fmla="*/ 0 h 188"/>
                  <a:gd name="T36" fmla="*/ 44 w 1084"/>
                  <a:gd name="T37" fmla="*/ 0 h 188"/>
                  <a:gd name="T38" fmla="*/ 46 w 1084"/>
                  <a:gd name="T39" fmla="*/ 0 h 188"/>
                  <a:gd name="T40" fmla="*/ 49 w 1084"/>
                  <a:gd name="T41" fmla="*/ 0 h 188"/>
                  <a:gd name="T42" fmla="*/ 49 w 1084"/>
                  <a:gd name="T43" fmla="*/ 0 h 188"/>
                  <a:gd name="T44" fmla="*/ 52 w 1084"/>
                  <a:gd name="T45" fmla="*/ 0 h 188"/>
                  <a:gd name="T46" fmla="*/ 54 w 1084"/>
                  <a:gd name="T47" fmla="*/ 0 h 188"/>
                  <a:gd name="T48" fmla="*/ 55 w 1084"/>
                  <a:gd name="T49" fmla="*/ 0 h 188"/>
                  <a:gd name="T50" fmla="*/ 58 w 1084"/>
                  <a:gd name="T51" fmla="*/ 0 h 188"/>
                  <a:gd name="T52" fmla="*/ 59 w 1084"/>
                  <a:gd name="T53" fmla="*/ 0 h 188"/>
                  <a:gd name="T54" fmla="*/ 61 w 1084"/>
                  <a:gd name="T55" fmla="*/ 0 h 188"/>
                  <a:gd name="T56" fmla="*/ 62 w 1084"/>
                  <a:gd name="T57" fmla="*/ 0 h 188"/>
                  <a:gd name="T58" fmla="*/ 64 w 1084"/>
                  <a:gd name="T59" fmla="*/ 0 h 188"/>
                  <a:gd name="T60" fmla="*/ 66 w 1084"/>
                  <a:gd name="T61" fmla="*/ 0 h 188"/>
                  <a:gd name="T62" fmla="*/ 69 w 1084"/>
                  <a:gd name="T63" fmla="*/ 0 h 188"/>
                  <a:gd name="T64" fmla="*/ 70 w 1084"/>
                  <a:gd name="T65" fmla="*/ 0 h 188"/>
                  <a:gd name="T66" fmla="*/ 73 w 1084"/>
                  <a:gd name="T67" fmla="*/ 0 h 188"/>
                  <a:gd name="T68" fmla="*/ 74 w 1084"/>
                  <a:gd name="T69" fmla="*/ 0 h 188"/>
                  <a:gd name="T70" fmla="*/ 76 w 1084"/>
                  <a:gd name="T71" fmla="*/ 0 h 188"/>
                  <a:gd name="T72" fmla="*/ 77 w 1084"/>
                  <a:gd name="T73" fmla="*/ 0 h 188"/>
                  <a:gd name="T74" fmla="*/ 79 w 1084"/>
                  <a:gd name="T75" fmla="*/ 0 h 188"/>
                  <a:gd name="T76" fmla="*/ 82 w 1084"/>
                  <a:gd name="T77" fmla="*/ 0 h 188"/>
                  <a:gd name="T78" fmla="*/ 84 w 1084"/>
                  <a:gd name="T79" fmla="*/ 0 h 188"/>
                  <a:gd name="T80" fmla="*/ 86 w 1084"/>
                  <a:gd name="T81" fmla="*/ 0 h 188"/>
                  <a:gd name="T82" fmla="*/ 91 w 1084"/>
                  <a:gd name="T83" fmla="*/ 0 h 188"/>
                  <a:gd name="T84" fmla="*/ 94 w 1084"/>
                  <a:gd name="T85" fmla="*/ 0 h 188"/>
                  <a:gd name="T86" fmla="*/ 98 w 1084"/>
                  <a:gd name="T87" fmla="*/ 0 h 188"/>
                  <a:gd name="T88" fmla="*/ 101 w 1084"/>
                  <a:gd name="T89" fmla="*/ 0 h 188"/>
                  <a:gd name="T90" fmla="*/ 104 w 1084"/>
                  <a:gd name="T91" fmla="*/ 0 h 188"/>
                  <a:gd name="T92" fmla="*/ 105 w 1084"/>
                  <a:gd name="T93" fmla="*/ 0 h 188"/>
                  <a:gd name="T94" fmla="*/ 106 w 1084"/>
                  <a:gd name="T95" fmla="*/ 0 h 188"/>
                  <a:gd name="T96" fmla="*/ 110 w 1084"/>
                  <a:gd name="T97" fmla="*/ 0 h 188"/>
                  <a:gd name="T98" fmla="*/ 111 w 1084"/>
                  <a:gd name="T99" fmla="*/ 0 h 188"/>
                  <a:gd name="T100" fmla="*/ 113 w 1084"/>
                  <a:gd name="T101" fmla="*/ 0 h 188"/>
                  <a:gd name="T102" fmla="*/ 114 w 1084"/>
                  <a:gd name="T103" fmla="*/ 0 h 188"/>
                  <a:gd name="T104" fmla="*/ 115 w 1084"/>
                  <a:gd name="T105" fmla="*/ 0 h 188"/>
                  <a:gd name="T106" fmla="*/ 118 w 1084"/>
                  <a:gd name="T107" fmla="*/ 0 h 188"/>
                  <a:gd name="T108" fmla="*/ 120 w 1084"/>
                  <a:gd name="T109" fmla="*/ 0 h 188"/>
                  <a:gd name="T110" fmla="*/ 122 w 1084"/>
                  <a:gd name="T111" fmla="*/ 0 h 188"/>
                  <a:gd name="T112" fmla="*/ 124 w 1084"/>
                  <a:gd name="T113" fmla="*/ 0 h 188"/>
                  <a:gd name="T114" fmla="*/ 125 w 1084"/>
                  <a:gd name="T115" fmla="*/ 0 h 188"/>
                  <a:gd name="T116" fmla="*/ 127 w 1084"/>
                  <a:gd name="T117" fmla="*/ 0 h 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084" h="188">
                    <a:moveTo>
                      <a:pt x="0" y="188"/>
                    </a:moveTo>
                    <a:lnTo>
                      <a:pt x="10" y="162"/>
                    </a:lnTo>
                    <a:lnTo>
                      <a:pt x="10" y="114"/>
                    </a:lnTo>
                    <a:lnTo>
                      <a:pt x="10" y="90"/>
                    </a:lnTo>
                    <a:lnTo>
                      <a:pt x="10" y="60"/>
                    </a:lnTo>
                    <a:lnTo>
                      <a:pt x="10" y="48"/>
                    </a:lnTo>
                    <a:lnTo>
                      <a:pt x="18" y="24"/>
                    </a:lnTo>
                    <a:lnTo>
                      <a:pt x="18" y="18"/>
                    </a:lnTo>
                    <a:lnTo>
                      <a:pt x="18" y="0"/>
                    </a:lnTo>
                    <a:lnTo>
                      <a:pt x="25" y="18"/>
                    </a:lnTo>
                    <a:lnTo>
                      <a:pt x="25" y="6"/>
                    </a:lnTo>
                    <a:lnTo>
                      <a:pt x="25" y="0"/>
                    </a:lnTo>
                    <a:lnTo>
                      <a:pt x="31" y="0"/>
                    </a:lnTo>
                    <a:lnTo>
                      <a:pt x="31" y="6"/>
                    </a:lnTo>
                    <a:lnTo>
                      <a:pt x="38" y="0"/>
                    </a:lnTo>
                    <a:lnTo>
                      <a:pt x="38" y="6"/>
                    </a:lnTo>
                    <a:lnTo>
                      <a:pt x="38" y="12"/>
                    </a:lnTo>
                    <a:lnTo>
                      <a:pt x="46" y="18"/>
                    </a:lnTo>
                    <a:lnTo>
                      <a:pt x="46" y="6"/>
                    </a:lnTo>
                    <a:lnTo>
                      <a:pt x="46" y="24"/>
                    </a:lnTo>
                    <a:lnTo>
                      <a:pt x="46" y="18"/>
                    </a:lnTo>
                    <a:lnTo>
                      <a:pt x="53" y="24"/>
                    </a:lnTo>
                    <a:lnTo>
                      <a:pt x="53" y="30"/>
                    </a:lnTo>
                    <a:lnTo>
                      <a:pt x="59" y="30"/>
                    </a:lnTo>
                    <a:lnTo>
                      <a:pt x="66" y="36"/>
                    </a:lnTo>
                    <a:lnTo>
                      <a:pt x="66" y="42"/>
                    </a:lnTo>
                    <a:lnTo>
                      <a:pt x="66" y="36"/>
                    </a:lnTo>
                    <a:lnTo>
                      <a:pt x="66" y="42"/>
                    </a:lnTo>
                    <a:lnTo>
                      <a:pt x="74" y="48"/>
                    </a:lnTo>
                    <a:lnTo>
                      <a:pt x="74" y="42"/>
                    </a:lnTo>
                    <a:lnTo>
                      <a:pt x="81" y="48"/>
                    </a:lnTo>
                    <a:lnTo>
                      <a:pt x="81" y="54"/>
                    </a:lnTo>
                    <a:lnTo>
                      <a:pt x="81" y="48"/>
                    </a:lnTo>
                    <a:lnTo>
                      <a:pt x="81" y="54"/>
                    </a:lnTo>
                    <a:lnTo>
                      <a:pt x="87" y="54"/>
                    </a:lnTo>
                    <a:lnTo>
                      <a:pt x="87" y="60"/>
                    </a:lnTo>
                    <a:lnTo>
                      <a:pt x="87" y="54"/>
                    </a:lnTo>
                    <a:lnTo>
                      <a:pt x="95" y="66"/>
                    </a:lnTo>
                    <a:lnTo>
                      <a:pt x="95" y="60"/>
                    </a:lnTo>
                    <a:lnTo>
                      <a:pt x="95" y="54"/>
                    </a:lnTo>
                    <a:lnTo>
                      <a:pt x="95" y="66"/>
                    </a:lnTo>
                    <a:lnTo>
                      <a:pt x="102" y="66"/>
                    </a:lnTo>
                    <a:lnTo>
                      <a:pt x="102" y="72"/>
                    </a:lnTo>
                    <a:lnTo>
                      <a:pt x="109" y="78"/>
                    </a:lnTo>
                    <a:lnTo>
                      <a:pt x="115" y="78"/>
                    </a:lnTo>
                    <a:lnTo>
                      <a:pt x="115" y="84"/>
                    </a:lnTo>
                    <a:lnTo>
                      <a:pt x="123" y="84"/>
                    </a:lnTo>
                    <a:lnTo>
                      <a:pt x="130" y="84"/>
                    </a:lnTo>
                    <a:lnTo>
                      <a:pt x="130" y="90"/>
                    </a:lnTo>
                    <a:lnTo>
                      <a:pt x="137" y="102"/>
                    </a:lnTo>
                    <a:lnTo>
                      <a:pt x="137" y="84"/>
                    </a:lnTo>
                    <a:lnTo>
                      <a:pt x="143" y="96"/>
                    </a:lnTo>
                    <a:lnTo>
                      <a:pt x="143" y="102"/>
                    </a:lnTo>
                    <a:lnTo>
                      <a:pt x="151" y="96"/>
                    </a:lnTo>
                    <a:lnTo>
                      <a:pt x="151" y="108"/>
                    </a:lnTo>
                    <a:lnTo>
                      <a:pt x="158" y="108"/>
                    </a:lnTo>
                    <a:lnTo>
                      <a:pt x="158" y="102"/>
                    </a:lnTo>
                    <a:lnTo>
                      <a:pt x="165" y="108"/>
                    </a:lnTo>
                    <a:lnTo>
                      <a:pt x="165" y="102"/>
                    </a:lnTo>
                    <a:lnTo>
                      <a:pt x="171" y="102"/>
                    </a:lnTo>
                    <a:lnTo>
                      <a:pt x="171" y="96"/>
                    </a:lnTo>
                    <a:lnTo>
                      <a:pt x="179" y="108"/>
                    </a:lnTo>
                    <a:lnTo>
                      <a:pt x="186" y="108"/>
                    </a:lnTo>
                    <a:lnTo>
                      <a:pt x="186" y="114"/>
                    </a:lnTo>
                    <a:lnTo>
                      <a:pt x="193" y="114"/>
                    </a:lnTo>
                    <a:lnTo>
                      <a:pt x="199" y="120"/>
                    </a:lnTo>
                    <a:lnTo>
                      <a:pt x="199" y="126"/>
                    </a:lnTo>
                    <a:lnTo>
                      <a:pt x="207" y="132"/>
                    </a:lnTo>
                    <a:lnTo>
                      <a:pt x="207" y="114"/>
                    </a:lnTo>
                    <a:lnTo>
                      <a:pt x="214" y="114"/>
                    </a:lnTo>
                    <a:lnTo>
                      <a:pt x="214" y="126"/>
                    </a:lnTo>
                    <a:lnTo>
                      <a:pt x="222" y="126"/>
                    </a:lnTo>
                    <a:lnTo>
                      <a:pt x="227" y="126"/>
                    </a:lnTo>
                    <a:lnTo>
                      <a:pt x="227" y="120"/>
                    </a:lnTo>
                    <a:lnTo>
                      <a:pt x="227" y="132"/>
                    </a:lnTo>
                    <a:lnTo>
                      <a:pt x="235" y="132"/>
                    </a:lnTo>
                    <a:lnTo>
                      <a:pt x="235" y="126"/>
                    </a:lnTo>
                    <a:lnTo>
                      <a:pt x="242" y="132"/>
                    </a:lnTo>
                    <a:lnTo>
                      <a:pt x="250" y="132"/>
                    </a:lnTo>
                    <a:lnTo>
                      <a:pt x="255" y="126"/>
                    </a:lnTo>
                    <a:lnTo>
                      <a:pt x="255" y="138"/>
                    </a:lnTo>
                    <a:lnTo>
                      <a:pt x="263" y="126"/>
                    </a:lnTo>
                    <a:lnTo>
                      <a:pt x="263" y="138"/>
                    </a:lnTo>
                    <a:lnTo>
                      <a:pt x="270" y="132"/>
                    </a:lnTo>
                    <a:lnTo>
                      <a:pt x="270" y="138"/>
                    </a:lnTo>
                    <a:lnTo>
                      <a:pt x="278" y="132"/>
                    </a:lnTo>
                    <a:lnTo>
                      <a:pt x="284" y="138"/>
                    </a:lnTo>
                    <a:lnTo>
                      <a:pt x="291" y="138"/>
                    </a:lnTo>
                    <a:lnTo>
                      <a:pt x="291" y="132"/>
                    </a:lnTo>
                    <a:lnTo>
                      <a:pt x="291" y="126"/>
                    </a:lnTo>
                    <a:lnTo>
                      <a:pt x="298" y="138"/>
                    </a:lnTo>
                    <a:lnTo>
                      <a:pt x="298" y="132"/>
                    </a:lnTo>
                    <a:lnTo>
                      <a:pt x="298" y="138"/>
                    </a:lnTo>
                    <a:lnTo>
                      <a:pt x="306" y="132"/>
                    </a:lnTo>
                    <a:lnTo>
                      <a:pt x="306" y="138"/>
                    </a:lnTo>
                    <a:lnTo>
                      <a:pt x="312" y="138"/>
                    </a:lnTo>
                    <a:lnTo>
                      <a:pt x="319" y="138"/>
                    </a:lnTo>
                    <a:lnTo>
                      <a:pt x="319" y="132"/>
                    </a:lnTo>
                    <a:lnTo>
                      <a:pt x="319" y="138"/>
                    </a:lnTo>
                    <a:lnTo>
                      <a:pt x="326" y="138"/>
                    </a:lnTo>
                    <a:lnTo>
                      <a:pt x="326" y="144"/>
                    </a:lnTo>
                    <a:lnTo>
                      <a:pt x="326" y="138"/>
                    </a:lnTo>
                    <a:lnTo>
                      <a:pt x="334" y="138"/>
                    </a:lnTo>
                    <a:lnTo>
                      <a:pt x="334" y="144"/>
                    </a:lnTo>
                    <a:lnTo>
                      <a:pt x="334" y="150"/>
                    </a:lnTo>
                    <a:lnTo>
                      <a:pt x="334" y="138"/>
                    </a:lnTo>
                    <a:lnTo>
                      <a:pt x="340" y="144"/>
                    </a:lnTo>
                    <a:lnTo>
                      <a:pt x="340" y="138"/>
                    </a:lnTo>
                    <a:lnTo>
                      <a:pt x="347" y="138"/>
                    </a:lnTo>
                    <a:lnTo>
                      <a:pt x="347" y="144"/>
                    </a:lnTo>
                    <a:lnTo>
                      <a:pt x="347" y="138"/>
                    </a:lnTo>
                    <a:lnTo>
                      <a:pt x="354" y="138"/>
                    </a:lnTo>
                    <a:lnTo>
                      <a:pt x="354" y="144"/>
                    </a:lnTo>
                    <a:lnTo>
                      <a:pt x="362" y="138"/>
                    </a:lnTo>
                    <a:lnTo>
                      <a:pt x="362" y="150"/>
                    </a:lnTo>
                    <a:lnTo>
                      <a:pt x="362" y="144"/>
                    </a:lnTo>
                    <a:lnTo>
                      <a:pt x="368" y="150"/>
                    </a:lnTo>
                    <a:lnTo>
                      <a:pt x="368" y="144"/>
                    </a:lnTo>
                    <a:lnTo>
                      <a:pt x="375" y="150"/>
                    </a:lnTo>
                    <a:lnTo>
                      <a:pt x="375" y="144"/>
                    </a:lnTo>
                    <a:lnTo>
                      <a:pt x="375" y="150"/>
                    </a:lnTo>
                    <a:lnTo>
                      <a:pt x="375" y="144"/>
                    </a:lnTo>
                    <a:lnTo>
                      <a:pt x="383" y="144"/>
                    </a:lnTo>
                    <a:lnTo>
                      <a:pt x="383" y="150"/>
                    </a:lnTo>
                    <a:lnTo>
                      <a:pt x="390" y="150"/>
                    </a:lnTo>
                    <a:lnTo>
                      <a:pt x="390" y="144"/>
                    </a:lnTo>
                    <a:lnTo>
                      <a:pt x="390" y="150"/>
                    </a:lnTo>
                    <a:lnTo>
                      <a:pt x="390" y="156"/>
                    </a:lnTo>
                    <a:lnTo>
                      <a:pt x="396" y="150"/>
                    </a:lnTo>
                    <a:lnTo>
                      <a:pt x="396" y="156"/>
                    </a:lnTo>
                    <a:lnTo>
                      <a:pt x="396" y="150"/>
                    </a:lnTo>
                    <a:lnTo>
                      <a:pt x="396" y="156"/>
                    </a:lnTo>
                    <a:lnTo>
                      <a:pt x="403" y="156"/>
                    </a:lnTo>
                    <a:lnTo>
                      <a:pt x="403" y="144"/>
                    </a:lnTo>
                    <a:lnTo>
                      <a:pt x="403" y="156"/>
                    </a:lnTo>
                    <a:lnTo>
                      <a:pt x="403" y="150"/>
                    </a:lnTo>
                    <a:lnTo>
                      <a:pt x="411" y="156"/>
                    </a:lnTo>
                    <a:lnTo>
                      <a:pt x="411" y="150"/>
                    </a:lnTo>
                    <a:lnTo>
                      <a:pt x="411" y="156"/>
                    </a:lnTo>
                    <a:lnTo>
                      <a:pt x="418" y="150"/>
                    </a:lnTo>
                    <a:lnTo>
                      <a:pt x="418" y="144"/>
                    </a:lnTo>
                    <a:lnTo>
                      <a:pt x="418" y="150"/>
                    </a:lnTo>
                    <a:lnTo>
                      <a:pt x="424" y="156"/>
                    </a:lnTo>
                    <a:lnTo>
                      <a:pt x="424" y="144"/>
                    </a:lnTo>
                    <a:lnTo>
                      <a:pt x="424" y="150"/>
                    </a:lnTo>
                    <a:lnTo>
                      <a:pt x="424" y="144"/>
                    </a:lnTo>
                    <a:lnTo>
                      <a:pt x="431" y="156"/>
                    </a:lnTo>
                    <a:lnTo>
                      <a:pt x="431" y="144"/>
                    </a:lnTo>
                    <a:lnTo>
                      <a:pt x="431" y="156"/>
                    </a:lnTo>
                    <a:lnTo>
                      <a:pt x="431" y="150"/>
                    </a:lnTo>
                    <a:lnTo>
                      <a:pt x="439" y="156"/>
                    </a:lnTo>
                    <a:lnTo>
                      <a:pt x="439" y="162"/>
                    </a:lnTo>
                    <a:lnTo>
                      <a:pt x="439" y="150"/>
                    </a:lnTo>
                    <a:lnTo>
                      <a:pt x="446" y="150"/>
                    </a:lnTo>
                    <a:lnTo>
                      <a:pt x="446" y="162"/>
                    </a:lnTo>
                    <a:lnTo>
                      <a:pt x="446" y="150"/>
                    </a:lnTo>
                    <a:lnTo>
                      <a:pt x="452" y="156"/>
                    </a:lnTo>
                    <a:lnTo>
                      <a:pt x="452" y="150"/>
                    </a:lnTo>
                    <a:lnTo>
                      <a:pt x="459" y="150"/>
                    </a:lnTo>
                    <a:lnTo>
                      <a:pt x="459" y="156"/>
                    </a:lnTo>
                    <a:lnTo>
                      <a:pt x="459" y="162"/>
                    </a:lnTo>
                    <a:lnTo>
                      <a:pt x="467" y="150"/>
                    </a:lnTo>
                    <a:lnTo>
                      <a:pt x="467" y="156"/>
                    </a:lnTo>
                    <a:lnTo>
                      <a:pt x="467" y="162"/>
                    </a:lnTo>
                    <a:lnTo>
                      <a:pt x="474" y="150"/>
                    </a:lnTo>
                    <a:lnTo>
                      <a:pt x="474" y="156"/>
                    </a:lnTo>
                    <a:lnTo>
                      <a:pt x="480" y="156"/>
                    </a:lnTo>
                    <a:lnTo>
                      <a:pt x="480" y="150"/>
                    </a:lnTo>
                    <a:lnTo>
                      <a:pt x="487" y="156"/>
                    </a:lnTo>
                    <a:lnTo>
                      <a:pt x="487" y="162"/>
                    </a:lnTo>
                    <a:lnTo>
                      <a:pt x="487" y="150"/>
                    </a:lnTo>
                    <a:lnTo>
                      <a:pt x="495" y="156"/>
                    </a:lnTo>
                    <a:lnTo>
                      <a:pt x="495" y="150"/>
                    </a:lnTo>
                    <a:lnTo>
                      <a:pt x="495" y="162"/>
                    </a:lnTo>
                    <a:lnTo>
                      <a:pt x="502" y="156"/>
                    </a:lnTo>
                    <a:lnTo>
                      <a:pt x="502" y="162"/>
                    </a:lnTo>
                    <a:lnTo>
                      <a:pt x="502" y="150"/>
                    </a:lnTo>
                    <a:lnTo>
                      <a:pt x="508" y="162"/>
                    </a:lnTo>
                    <a:lnTo>
                      <a:pt x="508" y="156"/>
                    </a:lnTo>
                    <a:lnTo>
                      <a:pt x="508" y="162"/>
                    </a:lnTo>
                    <a:lnTo>
                      <a:pt x="508" y="156"/>
                    </a:lnTo>
                    <a:lnTo>
                      <a:pt x="515" y="162"/>
                    </a:lnTo>
                    <a:lnTo>
                      <a:pt x="515" y="156"/>
                    </a:lnTo>
                    <a:lnTo>
                      <a:pt x="515" y="162"/>
                    </a:lnTo>
                    <a:lnTo>
                      <a:pt x="523" y="156"/>
                    </a:lnTo>
                    <a:lnTo>
                      <a:pt x="523" y="162"/>
                    </a:lnTo>
                    <a:lnTo>
                      <a:pt x="530" y="162"/>
                    </a:lnTo>
                    <a:lnTo>
                      <a:pt x="530" y="156"/>
                    </a:lnTo>
                    <a:lnTo>
                      <a:pt x="530" y="162"/>
                    </a:lnTo>
                    <a:lnTo>
                      <a:pt x="536" y="162"/>
                    </a:lnTo>
                    <a:lnTo>
                      <a:pt x="536" y="156"/>
                    </a:lnTo>
                    <a:lnTo>
                      <a:pt x="543" y="162"/>
                    </a:lnTo>
                    <a:lnTo>
                      <a:pt x="543" y="156"/>
                    </a:lnTo>
                    <a:lnTo>
                      <a:pt x="543" y="162"/>
                    </a:lnTo>
                    <a:lnTo>
                      <a:pt x="551" y="162"/>
                    </a:lnTo>
                    <a:lnTo>
                      <a:pt x="551" y="168"/>
                    </a:lnTo>
                    <a:lnTo>
                      <a:pt x="558" y="162"/>
                    </a:lnTo>
                    <a:lnTo>
                      <a:pt x="564" y="168"/>
                    </a:lnTo>
                    <a:lnTo>
                      <a:pt x="564" y="162"/>
                    </a:lnTo>
                    <a:lnTo>
                      <a:pt x="572" y="156"/>
                    </a:lnTo>
                    <a:lnTo>
                      <a:pt x="572" y="162"/>
                    </a:lnTo>
                    <a:lnTo>
                      <a:pt x="579" y="162"/>
                    </a:lnTo>
                    <a:lnTo>
                      <a:pt x="579" y="156"/>
                    </a:lnTo>
                    <a:lnTo>
                      <a:pt x="586" y="162"/>
                    </a:lnTo>
                    <a:lnTo>
                      <a:pt x="586" y="156"/>
                    </a:lnTo>
                    <a:lnTo>
                      <a:pt x="592" y="162"/>
                    </a:lnTo>
                    <a:lnTo>
                      <a:pt x="600" y="162"/>
                    </a:lnTo>
                    <a:lnTo>
                      <a:pt x="600" y="168"/>
                    </a:lnTo>
                    <a:lnTo>
                      <a:pt x="607" y="162"/>
                    </a:lnTo>
                    <a:lnTo>
                      <a:pt x="607" y="156"/>
                    </a:lnTo>
                    <a:lnTo>
                      <a:pt x="614" y="162"/>
                    </a:lnTo>
                    <a:lnTo>
                      <a:pt x="614" y="168"/>
                    </a:lnTo>
                    <a:lnTo>
                      <a:pt x="614" y="162"/>
                    </a:lnTo>
                    <a:lnTo>
                      <a:pt x="620" y="162"/>
                    </a:lnTo>
                    <a:lnTo>
                      <a:pt x="620" y="156"/>
                    </a:lnTo>
                    <a:lnTo>
                      <a:pt x="620" y="162"/>
                    </a:lnTo>
                    <a:lnTo>
                      <a:pt x="628" y="156"/>
                    </a:lnTo>
                    <a:lnTo>
                      <a:pt x="628" y="162"/>
                    </a:lnTo>
                    <a:lnTo>
                      <a:pt x="635" y="156"/>
                    </a:lnTo>
                    <a:lnTo>
                      <a:pt x="635" y="162"/>
                    </a:lnTo>
                    <a:lnTo>
                      <a:pt x="635" y="156"/>
                    </a:lnTo>
                    <a:lnTo>
                      <a:pt x="642" y="156"/>
                    </a:lnTo>
                    <a:lnTo>
                      <a:pt x="642" y="150"/>
                    </a:lnTo>
                    <a:lnTo>
                      <a:pt x="642" y="156"/>
                    </a:lnTo>
                    <a:lnTo>
                      <a:pt x="642" y="150"/>
                    </a:lnTo>
                    <a:lnTo>
                      <a:pt x="648" y="156"/>
                    </a:lnTo>
                    <a:lnTo>
                      <a:pt x="648" y="162"/>
                    </a:lnTo>
                    <a:lnTo>
                      <a:pt x="648" y="156"/>
                    </a:lnTo>
                    <a:lnTo>
                      <a:pt x="656" y="162"/>
                    </a:lnTo>
                    <a:lnTo>
                      <a:pt x="656" y="156"/>
                    </a:lnTo>
                    <a:lnTo>
                      <a:pt x="663" y="162"/>
                    </a:lnTo>
                    <a:lnTo>
                      <a:pt x="663" y="156"/>
                    </a:lnTo>
                    <a:lnTo>
                      <a:pt x="663" y="162"/>
                    </a:lnTo>
                    <a:lnTo>
                      <a:pt x="663" y="156"/>
                    </a:lnTo>
                    <a:lnTo>
                      <a:pt x="670" y="162"/>
                    </a:lnTo>
                    <a:lnTo>
                      <a:pt x="670" y="156"/>
                    </a:lnTo>
                    <a:lnTo>
                      <a:pt x="676" y="162"/>
                    </a:lnTo>
                    <a:lnTo>
                      <a:pt x="684" y="162"/>
                    </a:lnTo>
                    <a:lnTo>
                      <a:pt x="684" y="156"/>
                    </a:lnTo>
                    <a:lnTo>
                      <a:pt x="684" y="162"/>
                    </a:lnTo>
                    <a:lnTo>
                      <a:pt x="691" y="162"/>
                    </a:lnTo>
                    <a:lnTo>
                      <a:pt x="691" y="156"/>
                    </a:lnTo>
                    <a:lnTo>
                      <a:pt x="691" y="162"/>
                    </a:lnTo>
                    <a:lnTo>
                      <a:pt x="691" y="156"/>
                    </a:lnTo>
                    <a:lnTo>
                      <a:pt x="699" y="156"/>
                    </a:lnTo>
                    <a:lnTo>
                      <a:pt x="699" y="162"/>
                    </a:lnTo>
                    <a:lnTo>
                      <a:pt x="704" y="156"/>
                    </a:lnTo>
                    <a:lnTo>
                      <a:pt x="704" y="162"/>
                    </a:lnTo>
                    <a:lnTo>
                      <a:pt x="704" y="156"/>
                    </a:lnTo>
                    <a:lnTo>
                      <a:pt x="712" y="162"/>
                    </a:lnTo>
                    <a:lnTo>
                      <a:pt x="712" y="156"/>
                    </a:lnTo>
                    <a:lnTo>
                      <a:pt x="719" y="162"/>
                    </a:lnTo>
                    <a:lnTo>
                      <a:pt x="719" y="156"/>
                    </a:lnTo>
                    <a:lnTo>
                      <a:pt x="727" y="162"/>
                    </a:lnTo>
                    <a:lnTo>
                      <a:pt x="733" y="150"/>
                    </a:lnTo>
                    <a:lnTo>
                      <a:pt x="740" y="156"/>
                    </a:lnTo>
                    <a:lnTo>
                      <a:pt x="740" y="162"/>
                    </a:lnTo>
                    <a:lnTo>
                      <a:pt x="747" y="162"/>
                    </a:lnTo>
                    <a:lnTo>
                      <a:pt x="747" y="156"/>
                    </a:lnTo>
                    <a:lnTo>
                      <a:pt x="755" y="156"/>
                    </a:lnTo>
                    <a:lnTo>
                      <a:pt x="755" y="150"/>
                    </a:lnTo>
                    <a:lnTo>
                      <a:pt x="761" y="156"/>
                    </a:lnTo>
                    <a:lnTo>
                      <a:pt x="761" y="162"/>
                    </a:lnTo>
                    <a:lnTo>
                      <a:pt x="768" y="156"/>
                    </a:lnTo>
                    <a:lnTo>
                      <a:pt x="775" y="162"/>
                    </a:lnTo>
                    <a:lnTo>
                      <a:pt x="783" y="162"/>
                    </a:lnTo>
                    <a:lnTo>
                      <a:pt x="789" y="162"/>
                    </a:lnTo>
                    <a:lnTo>
                      <a:pt x="789" y="156"/>
                    </a:lnTo>
                    <a:lnTo>
                      <a:pt x="796" y="156"/>
                    </a:lnTo>
                    <a:lnTo>
                      <a:pt x="796" y="162"/>
                    </a:lnTo>
                    <a:lnTo>
                      <a:pt x="803" y="162"/>
                    </a:lnTo>
                    <a:lnTo>
                      <a:pt x="803" y="156"/>
                    </a:lnTo>
                    <a:lnTo>
                      <a:pt x="811" y="162"/>
                    </a:lnTo>
                    <a:lnTo>
                      <a:pt x="811" y="156"/>
                    </a:lnTo>
                    <a:lnTo>
                      <a:pt x="817" y="162"/>
                    </a:lnTo>
                    <a:lnTo>
                      <a:pt x="817" y="168"/>
                    </a:lnTo>
                    <a:lnTo>
                      <a:pt x="824" y="162"/>
                    </a:lnTo>
                    <a:lnTo>
                      <a:pt x="831" y="174"/>
                    </a:lnTo>
                    <a:lnTo>
                      <a:pt x="839" y="174"/>
                    </a:lnTo>
                    <a:lnTo>
                      <a:pt x="839" y="162"/>
                    </a:lnTo>
                    <a:lnTo>
                      <a:pt x="845" y="174"/>
                    </a:lnTo>
                    <a:lnTo>
                      <a:pt x="845" y="168"/>
                    </a:lnTo>
                    <a:lnTo>
                      <a:pt x="852" y="174"/>
                    </a:lnTo>
                    <a:lnTo>
                      <a:pt x="852" y="168"/>
                    </a:lnTo>
                    <a:lnTo>
                      <a:pt x="860" y="174"/>
                    </a:lnTo>
                    <a:lnTo>
                      <a:pt x="860" y="180"/>
                    </a:lnTo>
                    <a:lnTo>
                      <a:pt x="867" y="174"/>
                    </a:lnTo>
                    <a:lnTo>
                      <a:pt x="867" y="162"/>
                    </a:lnTo>
                    <a:lnTo>
                      <a:pt x="867" y="168"/>
                    </a:lnTo>
                    <a:lnTo>
                      <a:pt x="873" y="168"/>
                    </a:lnTo>
                    <a:lnTo>
                      <a:pt x="873" y="162"/>
                    </a:lnTo>
                    <a:lnTo>
                      <a:pt x="873" y="168"/>
                    </a:lnTo>
                    <a:lnTo>
                      <a:pt x="873" y="162"/>
                    </a:lnTo>
                    <a:lnTo>
                      <a:pt x="880" y="174"/>
                    </a:lnTo>
                    <a:lnTo>
                      <a:pt x="880" y="168"/>
                    </a:lnTo>
                    <a:lnTo>
                      <a:pt x="880" y="162"/>
                    </a:lnTo>
                    <a:lnTo>
                      <a:pt x="880" y="168"/>
                    </a:lnTo>
                    <a:lnTo>
                      <a:pt x="888" y="168"/>
                    </a:lnTo>
                    <a:lnTo>
                      <a:pt x="888" y="174"/>
                    </a:lnTo>
                    <a:lnTo>
                      <a:pt x="888" y="168"/>
                    </a:lnTo>
                    <a:lnTo>
                      <a:pt x="895" y="174"/>
                    </a:lnTo>
                    <a:lnTo>
                      <a:pt x="895" y="168"/>
                    </a:lnTo>
                    <a:lnTo>
                      <a:pt x="895" y="162"/>
                    </a:lnTo>
                    <a:lnTo>
                      <a:pt x="895" y="168"/>
                    </a:lnTo>
                    <a:lnTo>
                      <a:pt x="901" y="162"/>
                    </a:lnTo>
                    <a:lnTo>
                      <a:pt x="901" y="168"/>
                    </a:lnTo>
                    <a:lnTo>
                      <a:pt x="901" y="174"/>
                    </a:lnTo>
                    <a:lnTo>
                      <a:pt x="908" y="174"/>
                    </a:lnTo>
                    <a:lnTo>
                      <a:pt x="908" y="168"/>
                    </a:lnTo>
                    <a:lnTo>
                      <a:pt x="908" y="174"/>
                    </a:lnTo>
                    <a:lnTo>
                      <a:pt x="916" y="168"/>
                    </a:lnTo>
                    <a:lnTo>
                      <a:pt x="916" y="162"/>
                    </a:lnTo>
                    <a:lnTo>
                      <a:pt x="916" y="168"/>
                    </a:lnTo>
                    <a:lnTo>
                      <a:pt x="916" y="174"/>
                    </a:lnTo>
                    <a:lnTo>
                      <a:pt x="923" y="168"/>
                    </a:lnTo>
                    <a:lnTo>
                      <a:pt x="929" y="174"/>
                    </a:lnTo>
                    <a:lnTo>
                      <a:pt x="929" y="168"/>
                    </a:lnTo>
                    <a:lnTo>
                      <a:pt x="929" y="180"/>
                    </a:lnTo>
                    <a:lnTo>
                      <a:pt x="929" y="174"/>
                    </a:lnTo>
                    <a:lnTo>
                      <a:pt x="936" y="174"/>
                    </a:lnTo>
                    <a:lnTo>
                      <a:pt x="936" y="168"/>
                    </a:lnTo>
                    <a:lnTo>
                      <a:pt x="944" y="186"/>
                    </a:lnTo>
                    <a:lnTo>
                      <a:pt x="944" y="174"/>
                    </a:lnTo>
                    <a:lnTo>
                      <a:pt x="951" y="174"/>
                    </a:lnTo>
                    <a:lnTo>
                      <a:pt x="951" y="168"/>
                    </a:lnTo>
                    <a:lnTo>
                      <a:pt x="957" y="174"/>
                    </a:lnTo>
                    <a:lnTo>
                      <a:pt x="957" y="168"/>
                    </a:lnTo>
                    <a:lnTo>
                      <a:pt x="957" y="174"/>
                    </a:lnTo>
                    <a:lnTo>
                      <a:pt x="957" y="180"/>
                    </a:lnTo>
                    <a:lnTo>
                      <a:pt x="964" y="168"/>
                    </a:lnTo>
                    <a:lnTo>
                      <a:pt x="964" y="180"/>
                    </a:lnTo>
                    <a:lnTo>
                      <a:pt x="964" y="168"/>
                    </a:lnTo>
                    <a:lnTo>
                      <a:pt x="964" y="180"/>
                    </a:lnTo>
                    <a:lnTo>
                      <a:pt x="972" y="168"/>
                    </a:lnTo>
                    <a:lnTo>
                      <a:pt x="972" y="180"/>
                    </a:lnTo>
                    <a:lnTo>
                      <a:pt x="972" y="168"/>
                    </a:lnTo>
                    <a:lnTo>
                      <a:pt x="972" y="174"/>
                    </a:lnTo>
                    <a:lnTo>
                      <a:pt x="979" y="180"/>
                    </a:lnTo>
                    <a:lnTo>
                      <a:pt x="979" y="174"/>
                    </a:lnTo>
                    <a:lnTo>
                      <a:pt x="979" y="168"/>
                    </a:lnTo>
                    <a:lnTo>
                      <a:pt x="985" y="180"/>
                    </a:lnTo>
                    <a:lnTo>
                      <a:pt x="985" y="168"/>
                    </a:lnTo>
                    <a:lnTo>
                      <a:pt x="985" y="174"/>
                    </a:lnTo>
                    <a:lnTo>
                      <a:pt x="985" y="180"/>
                    </a:lnTo>
                    <a:lnTo>
                      <a:pt x="992" y="174"/>
                    </a:lnTo>
                    <a:lnTo>
                      <a:pt x="992" y="186"/>
                    </a:lnTo>
                    <a:lnTo>
                      <a:pt x="992" y="174"/>
                    </a:lnTo>
                    <a:lnTo>
                      <a:pt x="992" y="168"/>
                    </a:lnTo>
                    <a:lnTo>
                      <a:pt x="1000" y="186"/>
                    </a:lnTo>
                    <a:lnTo>
                      <a:pt x="1000" y="174"/>
                    </a:lnTo>
                    <a:lnTo>
                      <a:pt x="1000" y="180"/>
                    </a:lnTo>
                    <a:lnTo>
                      <a:pt x="1007" y="180"/>
                    </a:lnTo>
                    <a:lnTo>
                      <a:pt x="1007" y="168"/>
                    </a:lnTo>
                    <a:lnTo>
                      <a:pt x="1007" y="174"/>
                    </a:lnTo>
                    <a:lnTo>
                      <a:pt x="1013" y="180"/>
                    </a:lnTo>
                    <a:lnTo>
                      <a:pt x="1013" y="174"/>
                    </a:lnTo>
                    <a:lnTo>
                      <a:pt x="1013" y="180"/>
                    </a:lnTo>
                    <a:lnTo>
                      <a:pt x="1020" y="180"/>
                    </a:lnTo>
                    <a:lnTo>
                      <a:pt x="1020" y="174"/>
                    </a:lnTo>
                    <a:lnTo>
                      <a:pt x="1020" y="168"/>
                    </a:lnTo>
                    <a:lnTo>
                      <a:pt x="1028" y="168"/>
                    </a:lnTo>
                    <a:lnTo>
                      <a:pt x="1028" y="174"/>
                    </a:lnTo>
                    <a:lnTo>
                      <a:pt x="1028" y="180"/>
                    </a:lnTo>
                    <a:lnTo>
                      <a:pt x="1028" y="174"/>
                    </a:lnTo>
                    <a:lnTo>
                      <a:pt x="1035" y="174"/>
                    </a:lnTo>
                    <a:lnTo>
                      <a:pt x="1035" y="180"/>
                    </a:lnTo>
                    <a:lnTo>
                      <a:pt x="1035" y="168"/>
                    </a:lnTo>
                    <a:lnTo>
                      <a:pt x="1035" y="174"/>
                    </a:lnTo>
                    <a:lnTo>
                      <a:pt x="1041" y="180"/>
                    </a:lnTo>
                    <a:lnTo>
                      <a:pt x="1041" y="174"/>
                    </a:lnTo>
                    <a:lnTo>
                      <a:pt x="1041" y="168"/>
                    </a:lnTo>
                    <a:lnTo>
                      <a:pt x="1041" y="174"/>
                    </a:lnTo>
                    <a:lnTo>
                      <a:pt x="1049" y="174"/>
                    </a:lnTo>
                    <a:lnTo>
                      <a:pt x="1049" y="168"/>
                    </a:lnTo>
                    <a:lnTo>
                      <a:pt x="1049" y="174"/>
                    </a:lnTo>
                    <a:lnTo>
                      <a:pt x="1056" y="174"/>
                    </a:lnTo>
                    <a:lnTo>
                      <a:pt x="1056" y="168"/>
                    </a:lnTo>
                    <a:lnTo>
                      <a:pt x="1063" y="174"/>
                    </a:lnTo>
                    <a:lnTo>
                      <a:pt x="1063" y="180"/>
                    </a:lnTo>
                    <a:lnTo>
                      <a:pt x="1069" y="180"/>
                    </a:lnTo>
                    <a:lnTo>
                      <a:pt x="1069" y="168"/>
                    </a:lnTo>
                    <a:lnTo>
                      <a:pt x="1069" y="174"/>
                    </a:lnTo>
                    <a:lnTo>
                      <a:pt x="1077" y="186"/>
                    </a:lnTo>
                    <a:lnTo>
                      <a:pt x="1077" y="174"/>
                    </a:lnTo>
                    <a:lnTo>
                      <a:pt x="1077" y="180"/>
                    </a:lnTo>
                    <a:lnTo>
                      <a:pt x="1077" y="174"/>
                    </a:lnTo>
                    <a:lnTo>
                      <a:pt x="1084"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36" name="Group 51"/>
            <p:cNvGrpSpPr>
              <a:grpSpLocks/>
            </p:cNvGrpSpPr>
            <p:nvPr/>
          </p:nvGrpSpPr>
          <p:grpSpPr bwMode="auto">
            <a:xfrm>
              <a:off x="671" y="2908"/>
              <a:ext cx="621" cy="104"/>
              <a:chOff x="2064" y="3612"/>
              <a:chExt cx="832" cy="82"/>
            </a:xfrm>
          </p:grpSpPr>
          <p:sp>
            <p:nvSpPr>
              <p:cNvPr id="33899" name="Freeform 52"/>
              <p:cNvSpPr>
                <a:spLocks/>
              </p:cNvSpPr>
              <p:nvPr/>
            </p:nvSpPr>
            <p:spPr bwMode="auto">
              <a:xfrm>
                <a:off x="2234" y="3612"/>
                <a:ext cx="184" cy="67"/>
              </a:xfrm>
              <a:custGeom>
                <a:avLst/>
                <a:gdLst>
                  <a:gd name="T0" fmla="*/ 0 w 144"/>
                  <a:gd name="T1" fmla="*/ 0 h 144"/>
                  <a:gd name="T2" fmla="*/ 96 w 144"/>
                  <a:gd name="T3" fmla="*/ 0 h 144"/>
                  <a:gd name="T4" fmla="*/ 96 w 144"/>
                  <a:gd name="T5" fmla="*/ 0 h 144"/>
                  <a:gd name="T6" fmla="*/ 96 w 144"/>
                  <a:gd name="T7" fmla="*/ 0 h 144"/>
                  <a:gd name="T8" fmla="*/ 96 w 144"/>
                  <a:gd name="T9" fmla="*/ 0 h 144"/>
                  <a:gd name="T10" fmla="*/ 382 w 144"/>
                  <a:gd name="T11" fmla="*/ 0 h 144"/>
                  <a:gd name="T12" fmla="*/ 382 w 144"/>
                  <a:gd name="T13" fmla="*/ 0 h 144"/>
                  <a:gd name="T14" fmla="*/ 382 w 144"/>
                  <a:gd name="T15" fmla="*/ 0 h 144"/>
                  <a:gd name="T16" fmla="*/ 662 w 144"/>
                  <a:gd name="T17" fmla="*/ 0 h 144"/>
                  <a:gd name="T18" fmla="*/ 662 w 144"/>
                  <a:gd name="T19" fmla="*/ 0 h 144"/>
                  <a:gd name="T20" fmla="*/ 960 w 144"/>
                  <a:gd name="T21" fmla="*/ 0 h 144"/>
                  <a:gd name="T22" fmla="*/ 960 w 144"/>
                  <a:gd name="T23" fmla="*/ 0 h 144"/>
                  <a:gd name="T24" fmla="*/ 960 w 144"/>
                  <a:gd name="T25" fmla="*/ 0 h 144"/>
                  <a:gd name="T26" fmla="*/ 960 w 144"/>
                  <a:gd name="T27" fmla="*/ 0 h 144"/>
                  <a:gd name="T28" fmla="*/ 960 w 144"/>
                  <a:gd name="T29" fmla="*/ 0 h 144"/>
                  <a:gd name="T30" fmla="*/ 1285 w 144"/>
                  <a:gd name="T31" fmla="*/ 0 h 144"/>
                  <a:gd name="T32" fmla="*/ 1285 w 144"/>
                  <a:gd name="T33" fmla="*/ 0 h 144"/>
                  <a:gd name="T34" fmla="*/ 1285 w 144"/>
                  <a:gd name="T35" fmla="*/ 0 h 144"/>
                  <a:gd name="T36" fmla="*/ 1864 w 144"/>
                  <a:gd name="T37" fmla="*/ 0 h 144"/>
                  <a:gd name="T38" fmla="*/ 1864 w 144"/>
                  <a:gd name="T39" fmla="*/ 0 h 144"/>
                  <a:gd name="T40" fmla="*/ 1864 w 144"/>
                  <a:gd name="T41" fmla="*/ 0 h 144"/>
                  <a:gd name="T42" fmla="*/ 1864 w 144"/>
                  <a:gd name="T43" fmla="*/ 0 h 144"/>
                  <a:gd name="T44" fmla="*/ 1864 w 144"/>
                  <a:gd name="T45" fmla="*/ 0 h 144"/>
                  <a:gd name="T46" fmla="*/ 1864 w 144"/>
                  <a:gd name="T47" fmla="*/ 0 h 144"/>
                  <a:gd name="T48" fmla="*/ 2168 w 144"/>
                  <a:gd name="T49" fmla="*/ 0 h 144"/>
                  <a:gd name="T50" fmla="*/ 2168 w 144"/>
                  <a:gd name="T51" fmla="*/ 0 h 144"/>
                  <a:gd name="T52" fmla="*/ 2168 w 144"/>
                  <a:gd name="T53" fmla="*/ 0 h 144"/>
                  <a:gd name="T54" fmla="*/ 2168 w 144"/>
                  <a:gd name="T55" fmla="*/ 0 h 144"/>
                  <a:gd name="T56" fmla="*/ 2168 w 144"/>
                  <a:gd name="T57" fmla="*/ 0 h 144"/>
                  <a:gd name="T58" fmla="*/ 2456 w 144"/>
                  <a:gd name="T59" fmla="*/ 0 h 144"/>
                  <a:gd name="T60" fmla="*/ 2456 w 144"/>
                  <a:gd name="T61" fmla="*/ 0 h 144"/>
                  <a:gd name="T62" fmla="*/ 2456 w 144"/>
                  <a:gd name="T63" fmla="*/ 0 h 144"/>
                  <a:gd name="T64" fmla="*/ 2456 w 144"/>
                  <a:gd name="T65" fmla="*/ 0 h 144"/>
                  <a:gd name="T66" fmla="*/ 2456 w 144"/>
                  <a:gd name="T67" fmla="*/ 0 h 144"/>
                  <a:gd name="T68" fmla="*/ 2722 w 144"/>
                  <a:gd name="T69" fmla="*/ 0 h 144"/>
                  <a:gd name="T70" fmla="*/ 2722 w 144"/>
                  <a:gd name="T71" fmla="*/ 0 h 144"/>
                  <a:gd name="T72" fmla="*/ 2722 w 144"/>
                  <a:gd name="T73" fmla="*/ 0 h 144"/>
                  <a:gd name="T74" fmla="*/ 2722 w 144"/>
                  <a:gd name="T75" fmla="*/ 0 h 1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4" h="144">
                    <a:moveTo>
                      <a:pt x="0" y="144"/>
                    </a:moveTo>
                    <a:lnTo>
                      <a:pt x="5" y="55"/>
                    </a:lnTo>
                    <a:lnTo>
                      <a:pt x="5" y="33"/>
                    </a:lnTo>
                    <a:lnTo>
                      <a:pt x="5" y="22"/>
                    </a:lnTo>
                    <a:lnTo>
                      <a:pt x="5" y="11"/>
                    </a:lnTo>
                    <a:lnTo>
                      <a:pt x="20" y="0"/>
                    </a:lnTo>
                    <a:lnTo>
                      <a:pt x="35" y="22"/>
                    </a:lnTo>
                    <a:lnTo>
                      <a:pt x="51" y="44"/>
                    </a:lnTo>
                    <a:lnTo>
                      <a:pt x="51" y="55"/>
                    </a:lnTo>
                    <a:lnTo>
                      <a:pt x="51" y="44"/>
                    </a:lnTo>
                    <a:lnTo>
                      <a:pt x="51" y="55"/>
                    </a:lnTo>
                    <a:lnTo>
                      <a:pt x="68" y="44"/>
                    </a:lnTo>
                    <a:lnTo>
                      <a:pt x="68" y="55"/>
                    </a:lnTo>
                    <a:lnTo>
                      <a:pt x="68" y="44"/>
                    </a:lnTo>
                    <a:lnTo>
                      <a:pt x="99" y="88"/>
                    </a:lnTo>
                    <a:lnTo>
                      <a:pt x="99" y="77"/>
                    </a:lnTo>
                    <a:lnTo>
                      <a:pt x="99" y="88"/>
                    </a:lnTo>
                    <a:lnTo>
                      <a:pt x="114" y="77"/>
                    </a:lnTo>
                    <a:lnTo>
                      <a:pt x="114" y="88"/>
                    </a:lnTo>
                    <a:lnTo>
                      <a:pt x="114" y="77"/>
                    </a:lnTo>
                    <a:lnTo>
                      <a:pt x="129" y="88"/>
                    </a:lnTo>
                    <a:lnTo>
                      <a:pt x="129" y="77"/>
                    </a:lnTo>
                    <a:lnTo>
                      <a:pt x="129" y="88"/>
                    </a:lnTo>
                    <a:lnTo>
                      <a:pt x="144" y="88"/>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3900" name="Group 53"/>
              <p:cNvGrpSpPr>
                <a:grpSpLocks/>
              </p:cNvGrpSpPr>
              <p:nvPr/>
            </p:nvGrpSpPr>
            <p:grpSpPr bwMode="auto">
              <a:xfrm>
                <a:off x="2064" y="3648"/>
                <a:ext cx="832" cy="46"/>
                <a:chOff x="2109" y="3706"/>
                <a:chExt cx="1124" cy="46"/>
              </a:xfrm>
            </p:grpSpPr>
            <p:sp>
              <p:nvSpPr>
                <p:cNvPr id="33901" name="Freeform 54"/>
                <p:cNvSpPr>
                  <a:spLocks/>
                </p:cNvSpPr>
                <p:nvPr/>
              </p:nvSpPr>
              <p:spPr bwMode="auto">
                <a:xfrm>
                  <a:off x="2109" y="3736"/>
                  <a:ext cx="231" cy="16"/>
                </a:xfrm>
                <a:custGeom>
                  <a:avLst/>
                  <a:gdLst>
                    <a:gd name="T0" fmla="*/ 0 w 231"/>
                    <a:gd name="T1" fmla="*/ 6 h 16"/>
                    <a:gd name="T2" fmla="*/ 0 w 231"/>
                    <a:gd name="T3" fmla="*/ 11 h 16"/>
                    <a:gd name="T4" fmla="*/ 9 w 231"/>
                    <a:gd name="T5" fmla="*/ 6 h 16"/>
                    <a:gd name="T6" fmla="*/ 9 w 231"/>
                    <a:gd name="T7" fmla="*/ 6 h 16"/>
                    <a:gd name="T8" fmla="*/ 9 w 231"/>
                    <a:gd name="T9" fmla="*/ 6 h 16"/>
                    <a:gd name="T10" fmla="*/ 17 w 231"/>
                    <a:gd name="T11" fmla="*/ 6 h 16"/>
                    <a:gd name="T12" fmla="*/ 17 w 231"/>
                    <a:gd name="T13" fmla="*/ 0 h 16"/>
                    <a:gd name="T14" fmla="*/ 17 w 231"/>
                    <a:gd name="T15" fmla="*/ 0 h 16"/>
                    <a:gd name="T16" fmla="*/ 26 w 231"/>
                    <a:gd name="T17" fmla="*/ 11 h 16"/>
                    <a:gd name="T18" fmla="*/ 26 w 231"/>
                    <a:gd name="T19" fmla="*/ 6 h 16"/>
                    <a:gd name="T20" fmla="*/ 35 w 231"/>
                    <a:gd name="T21" fmla="*/ 11 h 16"/>
                    <a:gd name="T22" fmla="*/ 35 w 231"/>
                    <a:gd name="T23" fmla="*/ 11 h 16"/>
                    <a:gd name="T24" fmla="*/ 35 w 231"/>
                    <a:gd name="T25" fmla="*/ 0 h 16"/>
                    <a:gd name="T26" fmla="*/ 44 w 231"/>
                    <a:gd name="T27" fmla="*/ 0 h 16"/>
                    <a:gd name="T28" fmla="*/ 44 w 231"/>
                    <a:gd name="T29" fmla="*/ 11 h 16"/>
                    <a:gd name="T30" fmla="*/ 53 w 231"/>
                    <a:gd name="T31" fmla="*/ 0 h 16"/>
                    <a:gd name="T32" fmla="*/ 53 w 231"/>
                    <a:gd name="T33" fmla="*/ 0 h 16"/>
                    <a:gd name="T34" fmla="*/ 53 w 231"/>
                    <a:gd name="T35" fmla="*/ 6 h 16"/>
                    <a:gd name="T36" fmla="*/ 62 w 231"/>
                    <a:gd name="T37" fmla="*/ 0 h 16"/>
                    <a:gd name="T38" fmla="*/ 62 w 231"/>
                    <a:gd name="T39" fmla="*/ 6 h 16"/>
                    <a:gd name="T40" fmla="*/ 71 w 231"/>
                    <a:gd name="T41" fmla="*/ 6 h 16"/>
                    <a:gd name="T42" fmla="*/ 71 w 231"/>
                    <a:gd name="T43" fmla="*/ 6 h 16"/>
                    <a:gd name="T44" fmla="*/ 71 w 231"/>
                    <a:gd name="T45" fmla="*/ 0 h 16"/>
                    <a:gd name="T46" fmla="*/ 79 w 231"/>
                    <a:gd name="T47" fmla="*/ 11 h 16"/>
                    <a:gd name="T48" fmla="*/ 79 w 231"/>
                    <a:gd name="T49" fmla="*/ 0 h 16"/>
                    <a:gd name="T50" fmla="*/ 88 w 231"/>
                    <a:gd name="T51" fmla="*/ 0 h 16"/>
                    <a:gd name="T52" fmla="*/ 97 w 231"/>
                    <a:gd name="T53" fmla="*/ 0 h 16"/>
                    <a:gd name="T54" fmla="*/ 106 w 231"/>
                    <a:gd name="T55" fmla="*/ 0 h 16"/>
                    <a:gd name="T56" fmla="*/ 106 w 231"/>
                    <a:gd name="T57" fmla="*/ 11 h 16"/>
                    <a:gd name="T58" fmla="*/ 115 w 231"/>
                    <a:gd name="T59" fmla="*/ 6 h 16"/>
                    <a:gd name="T60" fmla="*/ 124 w 231"/>
                    <a:gd name="T61" fmla="*/ 0 h 16"/>
                    <a:gd name="T62" fmla="*/ 124 w 231"/>
                    <a:gd name="T63" fmla="*/ 0 h 16"/>
                    <a:gd name="T64" fmla="*/ 124 w 231"/>
                    <a:gd name="T65" fmla="*/ 6 h 16"/>
                    <a:gd name="T66" fmla="*/ 132 w 231"/>
                    <a:gd name="T67" fmla="*/ 0 h 16"/>
                    <a:gd name="T68" fmla="*/ 132 w 231"/>
                    <a:gd name="T69" fmla="*/ 0 h 16"/>
                    <a:gd name="T70" fmla="*/ 141 w 231"/>
                    <a:gd name="T71" fmla="*/ 6 h 16"/>
                    <a:gd name="T72" fmla="*/ 141 w 231"/>
                    <a:gd name="T73" fmla="*/ 0 h 16"/>
                    <a:gd name="T74" fmla="*/ 141 w 231"/>
                    <a:gd name="T75" fmla="*/ 6 h 16"/>
                    <a:gd name="T76" fmla="*/ 151 w 231"/>
                    <a:gd name="T77" fmla="*/ 0 h 16"/>
                    <a:gd name="T78" fmla="*/ 151 w 231"/>
                    <a:gd name="T79" fmla="*/ 6 h 16"/>
                    <a:gd name="T80" fmla="*/ 160 w 231"/>
                    <a:gd name="T81" fmla="*/ 6 h 16"/>
                    <a:gd name="T82" fmla="*/ 160 w 231"/>
                    <a:gd name="T83" fmla="*/ 0 h 16"/>
                    <a:gd name="T84" fmla="*/ 160 w 231"/>
                    <a:gd name="T85" fmla="*/ 0 h 16"/>
                    <a:gd name="T86" fmla="*/ 169 w 231"/>
                    <a:gd name="T87" fmla="*/ 0 h 16"/>
                    <a:gd name="T88" fmla="*/ 169 w 231"/>
                    <a:gd name="T89" fmla="*/ 11 h 16"/>
                    <a:gd name="T90" fmla="*/ 169 w 231"/>
                    <a:gd name="T91" fmla="*/ 0 h 16"/>
                    <a:gd name="T92" fmla="*/ 178 w 231"/>
                    <a:gd name="T93" fmla="*/ 0 h 16"/>
                    <a:gd name="T94" fmla="*/ 178 w 231"/>
                    <a:gd name="T95" fmla="*/ 0 h 16"/>
                    <a:gd name="T96" fmla="*/ 187 w 231"/>
                    <a:gd name="T97" fmla="*/ 0 h 16"/>
                    <a:gd name="T98" fmla="*/ 187 w 231"/>
                    <a:gd name="T99" fmla="*/ 6 h 16"/>
                    <a:gd name="T100" fmla="*/ 187 w 231"/>
                    <a:gd name="T101" fmla="*/ 0 h 16"/>
                    <a:gd name="T102" fmla="*/ 196 w 231"/>
                    <a:gd name="T103" fmla="*/ 0 h 16"/>
                    <a:gd name="T104" fmla="*/ 196 w 231"/>
                    <a:gd name="T105" fmla="*/ 0 h 16"/>
                    <a:gd name="T106" fmla="*/ 204 w 231"/>
                    <a:gd name="T107" fmla="*/ 0 h 16"/>
                    <a:gd name="T108" fmla="*/ 204 w 231"/>
                    <a:gd name="T109" fmla="*/ 11 h 16"/>
                    <a:gd name="T110" fmla="*/ 213 w 231"/>
                    <a:gd name="T111" fmla="*/ 16 h 16"/>
                    <a:gd name="T112" fmla="*/ 213 w 231"/>
                    <a:gd name="T113" fmla="*/ 11 h 16"/>
                    <a:gd name="T114" fmla="*/ 213 w 231"/>
                    <a:gd name="T115" fmla="*/ 0 h 16"/>
                    <a:gd name="T116" fmla="*/ 222 w 231"/>
                    <a:gd name="T117" fmla="*/ 6 h 16"/>
                    <a:gd name="T118" fmla="*/ 222 w 231"/>
                    <a:gd name="T119" fmla="*/ 6 h 16"/>
                    <a:gd name="T120" fmla="*/ 222 w 231"/>
                    <a:gd name="T121" fmla="*/ 6 h 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1" h="16">
                      <a:moveTo>
                        <a:pt x="0" y="0"/>
                      </a:moveTo>
                      <a:lnTo>
                        <a:pt x="0" y="6"/>
                      </a:lnTo>
                      <a:lnTo>
                        <a:pt x="0" y="0"/>
                      </a:lnTo>
                      <a:lnTo>
                        <a:pt x="0" y="11"/>
                      </a:lnTo>
                      <a:lnTo>
                        <a:pt x="0" y="0"/>
                      </a:lnTo>
                      <a:lnTo>
                        <a:pt x="9" y="6"/>
                      </a:lnTo>
                      <a:lnTo>
                        <a:pt x="9" y="11"/>
                      </a:lnTo>
                      <a:lnTo>
                        <a:pt x="9" y="6"/>
                      </a:lnTo>
                      <a:lnTo>
                        <a:pt x="17" y="16"/>
                      </a:lnTo>
                      <a:lnTo>
                        <a:pt x="17" y="6"/>
                      </a:lnTo>
                      <a:lnTo>
                        <a:pt x="17" y="11"/>
                      </a:lnTo>
                      <a:lnTo>
                        <a:pt x="17" y="0"/>
                      </a:lnTo>
                      <a:lnTo>
                        <a:pt x="26" y="11"/>
                      </a:lnTo>
                      <a:lnTo>
                        <a:pt x="26" y="6"/>
                      </a:lnTo>
                      <a:lnTo>
                        <a:pt x="26" y="0"/>
                      </a:lnTo>
                      <a:lnTo>
                        <a:pt x="35" y="11"/>
                      </a:lnTo>
                      <a:lnTo>
                        <a:pt x="35" y="0"/>
                      </a:lnTo>
                      <a:lnTo>
                        <a:pt x="35" y="11"/>
                      </a:lnTo>
                      <a:lnTo>
                        <a:pt x="35" y="0"/>
                      </a:lnTo>
                      <a:lnTo>
                        <a:pt x="44" y="6"/>
                      </a:lnTo>
                      <a:lnTo>
                        <a:pt x="44" y="0"/>
                      </a:lnTo>
                      <a:lnTo>
                        <a:pt x="44" y="6"/>
                      </a:lnTo>
                      <a:lnTo>
                        <a:pt x="44" y="11"/>
                      </a:lnTo>
                      <a:lnTo>
                        <a:pt x="44" y="6"/>
                      </a:lnTo>
                      <a:lnTo>
                        <a:pt x="53" y="0"/>
                      </a:lnTo>
                      <a:lnTo>
                        <a:pt x="53" y="6"/>
                      </a:lnTo>
                      <a:lnTo>
                        <a:pt x="53" y="0"/>
                      </a:lnTo>
                      <a:lnTo>
                        <a:pt x="53" y="6"/>
                      </a:lnTo>
                      <a:lnTo>
                        <a:pt x="62" y="11"/>
                      </a:lnTo>
                      <a:lnTo>
                        <a:pt x="62" y="0"/>
                      </a:lnTo>
                      <a:lnTo>
                        <a:pt x="62" y="6"/>
                      </a:lnTo>
                      <a:lnTo>
                        <a:pt x="62" y="0"/>
                      </a:lnTo>
                      <a:lnTo>
                        <a:pt x="71" y="6"/>
                      </a:lnTo>
                      <a:lnTo>
                        <a:pt x="71" y="0"/>
                      </a:lnTo>
                      <a:lnTo>
                        <a:pt x="79" y="6"/>
                      </a:lnTo>
                      <a:lnTo>
                        <a:pt x="79" y="11"/>
                      </a:lnTo>
                      <a:lnTo>
                        <a:pt x="79" y="0"/>
                      </a:lnTo>
                      <a:lnTo>
                        <a:pt x="88" y="6"/>
                      </a:lnTo>
                      <a:lnTo>
                        <a:pt x="88" y="0"/>
                      </a:lnTo>
                      <a:lnTo>
                        <a:pt x="97" y="0"/>
                      </a:lnTo>
                      <a:lnTo>
                        <a:pt x="106" y="0"/>
                      </a:lnTo>
                      <a:lnTo>
                        <a:pt x="106" y="6"/>
                      </a:lnTo>
                      <a:lnTo>
                        <a:pt x="106" y="11"/>
                      </a:lnTo>
                      <a:lnTo>
                        <a:pt x="115" y="11"/>
                      </a:lnTo>
                      <a:lnTo>
                        <a:pt x="115" y="6"/>
                      </a:lnTo>
                      <a:lnTo>
                        <a:pt x="115" y="11"/>
                      </a:lnTo>
                      <a:lnTo>
                        <a:pt x="124" y="0"/>
                      </a:lnTo>
                      <a:lnTo>
                        <a:pt x="124" y="6"/>
                      </a:lnTo>
                      <a:lnTo>
                        <a:pt x="132" y="6"/>
                      </a:lnTo>
                      <a:lnTo>
                        <a:pt x="132" y="0"/>
                      </a:lnTo>
                      <a:lnTo>
                        <a:pt x="132" y="6"/>
                      </a:lnTo>
                      <a:lnTo>
                        <a:pt x="132" y="0"/>
                      </a:lnTo>
                      <a:lnTo>
                        <a:pt x="141" y="6"/>
                      </a:lnTo>
                      <a:lnTo>
                        <a:pt x="141" y="0"/>
                      </a:lnTo>
                      <a:lnTo>
                        <a:pt x="141" y="6"/>
                      </a:lnTo>
                      <a:lnTo>
                        <a:pt x="151" y="6"/>
                      </a:lnTo>
                      <a:lnTo>
                        <a:pt x="151" y="0"/>
                      </a:lnTo>
                      <a:lnTo>
                        <a:pt x="151" y="6"/>
                      </a:lnTo>
                      <a:lnTo>
                        <a:pt x="160" y="6"/>
                      </a:lnTo>
                      <a:lnTo>
                        <a:pt x="160" y="0"/>
                      </a:lnTo>
                      <a:lnTo>
                        <a:pt x="160" y="6"/>
                      </a:lnTo>
                      <a:lnTo>
                        <a:pt x="160" y="0"/>
                      </a:lnTo>
                      <a:lnTo>
                        <a:pt x="160" y="6"/>
                      </a:lnTo>
                      <a:lnTo>
                        <a:pt x="169" y="0"/>
                      </a:lnTo>
                      <a:lnTo>
                        <a:pt x="169" y="11"/>
                      </a:lnTo>
                      <a:lnTo>
                        <a:pt x="169" y="0"/>
                      </a:lnTo>
                      <a:lnTo>
                        <a:pt x="178" y="0"/>
                      </a:lnTo>
                      <a:lnTo>
                        <a:pt x="178" y="6"/>
                      </a:lnTo>
                      <a:lnTo>
                        <a:pt x="178" y="0"/>
                      </a:lnTo>
                      <a:lnTo>
                        <a:pt x="187" y="0"/>
                      </a:lnTo>
                      <a:lnTo>
                        <a:pt x="187" y="6"/>
                      </a:lnTo>
                      <a:lnTo>
                        <a:pt x="187" y="11"/>
                      </a:lnTo>
                      <a:lnTo>
                        <a:pt x="187" y="0"/>
                      </a:lnTo>
                      <a:lnTo>
                        <a:pt x="196" y="0"/>
                      </a:lnTo>
                      <a:lnTo>
                        <a:pt x="196" y="6"/>
                      </a:lnTo>
                      <a:lnTo>
                        <a:pt x="196" y="0"/>
                      </a:lnTo>
                      <a:lnTo>
                        <a:pt x="196" y="6"/>
                      </a:lnTo>
                      <a:lnTo>
                        <a:pt x="204" y="0"/>
                      </a:lnTo>
                      <a:lnTo>
                        <a:pt x="204" y="6"/>
                      </a:lnTo>
                      <a:lnTo>
                        <a:pt x="204" y="11"/>
                      </a:lnTo>
                      <a:lnTo>
                        <a:pt x="213" y="16"/>
                      </a:lnTo>
                      <a:lnTo>
                        <a:pt x="213" y="11"/>
                      </a:lnTo>
                      <a:lnTo>
                        <a:pt x="213" y="0"/>
                      </a:lnTo>
                      <a:lnTo>
                        <a:pt x="222" y="0"/>
                      </a:lnTo>
                      <a:lnTo>
                        <a:pt x="222" y="6"/>
                      </a:lnTo>
                      <a:lnTo>
                        <a:pt x="222" y="0"/>
                      </a:lnTo>
                      <a:lnTo>
                        <a:pt x="222" y="6"/>
                      </a:lnTo>
                      <a:lnTo>
                        <a:pt x="231" y="0"/>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2" name="Freeform 55"/>
                <p:cNvSpPr>
                  <a:spLocks/>
                </p:cNvSpPr>
                <p:nvPr/>
              </p:nvSpPr>
              <p:spPr bwMode="auto">
                <a:xfrm>
                  <a:off x="2586" y="3706"/>
                  <a:ext cx="647" cy="36"/>
                </a:xfrm>
                <a:custGeom>
                  <a:avLst/>
                  <a:gdLst>
                    <a:gd name="T0" fmla="*/ 0 w 376"/>
                    <a:gd name="T1" fmla="*/ 0 h 77"/>
                    <a:gd name="T2" fmla="*/ 4779 w 376"/>
                    <a:gd name="T3" fmla="*/ 0 h 77"/>
                    <a:gd name="T4" fmla="*/ 4779 w 376"/>
                    <a:gd name="T5" fmla="*/ 0 h 77"/>
                    <a:gd name="T6" fmla="*/ 9368 w 376"/>
                    <a:gd name="T7" fmla="*/ 0 h 77"/>
                    <a:gd name="T8" fmla="*/ 9368 w 376"/>
                    <a:gd name="T9" fmla="*/ 0 h 77"/>
                    <a:gd name="T10" fmla="*/ 13537 w 376"/>
                    <a:gd name="T11" fmla="*/ 0 h 77"/>
                    <a:gd name="T12" fmla="*/ 17982 w 376"/>
                    <a:gd name="T13" fmla="*/ 0 h 77"/>
                    <a:gd name="T14" fmla="*/ 17982 w 376"/>
                    <a:gd name="T15" fmla="*/ 0 h 77"/>
                    <a:gd name="T16" fmla="*/ 23294 w 376"/>
                    <a:gd name="T17" fmla="*/ 0 h 77"/>
                    <a:gd name="T18" fmla="*/ 23294 w 376"/>
                    <a:gd name="T19" fmla="*/ 0 h 77"/>
                    <a:gd name="T20" fmla="*/ 27738 w 376"/>
                    <a:gd name="T21" fmla="*/ 0 h 77"/>
                    <a:gd name="T22" fmla="*/ 27738 w 376"/>
                    <a:gd name="T23" fmla="*/ 0 h 77"/>
                    <a:gd name="T24" fmla="*/ 37027 w 376"/>
                    <a:gd name="T25" fmla="*/ 0 h 77"/>
                    <a:gd name="T26" fmla="*/ 41136 w 376"/>
                    <a:gd name="T27" fmla="*/ 0 h 77"/>
                    <a:gd name="T28" fmla="*/ 45737 w 376"/>
                    <a:gd name="T29" fmla="*/ 0 h 77"/>
                    <a:gd name="T30" fmla="*/ 50530 w 376"/>
                    <a:gd name="T31" fmla="*/ 0 h 77"/>
                    <a:gd name="T32" fmla="*/ 55260 w 376"/>
                    <a:gd name="T33" fmla="*/ 0 h 77"/>
                    <a:gd name="T34" fmla="*/ 64641 w 376"/>
                    <a:gd name="T35" fmla="*/ 0 h 77"/>
                    <a:gd name="T36" fmla="*/ 68973 w 376"/>
                    <a:gd name="T37" fmla="*/ 0 h 77"/>
                    <a:gd name="T38" fmla="*/ 73803 w 376"/>
                    <a:gd name="T39" fmla="*/ 0 h 77"/>
                    <a:gd name="T40" fmla="*/ 78299 w 376"/>
                    <a:gd name="T41" fmla="*/ 0 h 77"/>
                    <a:gd name="T42" fmla="*/ 83096 w 376"/>
                    <a:gd name="T43" fmla="*/ 0 h 77"/>
                    <a:gd name="T44" fmla="*/ 87558 w 376"/>
                    <a:gd name="T45" fmla="*/ 0 h 77"/>
                    <a:gd name="T46" fmla="*/ 96308 w 376"/>
                    <a:gd name="T47" fmla="*/ 0 h 77"/>
                    <a:gd name="T48" fmla="*/ 101095 w 376"/>
                    <a:gd name="T49" fmla="*/ 0 h 77"/>
                    <a:gd name="T50" fmla="*/ 105814 w 376"/>
                    <a:gd name="T51" fmla="*/ 0 h 77"/>
                    <a:gd name="T52" fmla="*/ 110461 w 376"/>
                    <a:gd name="T53" fmla="*/ 0 h 77"/>
                    <a:gd name="T54" fmla="*/ 115207 w 376"/>
                    <a:gd name="T55" fmla="*/ 0 h 77"/>
                    <a:gd name="T56" fmla="*/ 119979 w 376"/>
                    <a:gd name="T57" fmla="*/ 0 h 77"/>
                    <a:gd name="T58" fmla="*/ 124441 w 376"/>
                    <a:gd name="T59" fmla="*/ 0 h 77"/>
                    <a:gd name="T60" fmla="*/ 133623 w 376"/>
                    <a:gd name="T61" fmla="*/ 0 h 77"/>
                    <a:gd name="T62" fmla="*/ 138026 w 376"/>
                    <a:gd name="T63" fmla="*/ 0 h 77"/>
                    <a:gd name="T64" fmla="*/ 142987 w 376"/>
                    <a:gd name="T65" fmla="*/ 0 h 77"/>
                    <a:gd name="T66" fmla="*/ 147738 w 376"/>
                    <a:gd name="T67" fmla="*/ 0 h 77"/>
                    <a:gd name="T68" fmla="*/ 152282 w 376"/>
                    <a:gd name="T69" fmla="*/ 0 h 77"/>
                    <a:gd name="T70" fmla="*/ 156357 w 376"/>
                    <a:gd name="T71" fmla="*/ 0 h 77"/>
                    <a:gd name="T72" fmla="*/ 165721 w 376"/>
                    <a:gd name="T73" fmla="*/ 0 h 77"/>
                    <a:gd name="T74" fmla="*/ 170507 w 376"/>
                    <a:gd name="T75" fmla="*/ 0 h 77"/>
                    <a:gd name="T76" fmla="*/ 175017 w 376"/>
                    <a:gd name="T77" fmla="*/ 0 h 77"/>
                    <a:gd name="T78" fmla="*/ 179725 w 376"/>
                    <a:gd name="T79" fmla="*/ 0 h 77"/>
                    <a:gd name="T80" fmla="*/ 184085 w 376"/>
                    <a:gd name="T81" fmla="*/ 0 h 77"/>
                    <a:gd name="T82" fmla="*/ 193484 w 376"/>
                    <a:gd name="T83" fmla="*/ 0 h 77"/>
                    <a:gd name="T84" fmla="*/ 198242 w 376"/>
                    <a:gd name="T85" fmla="*/ 0 h 77"/>
                    <a:gd name="T86" fmla="*/ 202743 w 376"/>
                    <a:gd name="T87" fmla="*/ 0 h 77"/>
                    <a:gd name="T88" fmla="*/ 207537 w 376"/>
                    <a:gd name="T89" fmla="*/ 0 h 77"/>
                    <a:gd name="T90" fmla="*/ 211466 w 376"/>
                    <a:gd name="T91" fmla="*/ 0 h 77"/>
                    <a:gd name="T92" fmla="*/ 216182 w 376"/>
                    <a:gd name="T93" fmla="*/ 0 h 77"/>
                    <a:gd name="T94" fmla="*/ 225536 w 376"/>
                    <a:gd name="T95" fmla="*/ 0 h 77"/>
                    <a:gd name="T96" fmla="*/ 230265 w 376"/>
                    <a:gd name="T97" fmla="*/ 0 h 77"/>
                    <a:gd name="T98" fmla="*/ 235269 w 376"/>
                    <a:gd name="T99" fmla="*/ 0 h 77"/>
                    <a:gd name="T100" fmla="*/ 239294 w 376"/>
                    <a:gd name="T101" fmla="*/ 0 h 77"/>
                    <a:gd name="T102" fmla="*/ 244019 w 376"/>
                    <a:gd name="T103" fmla="*/ 0 h 77"/>
                    <a:gd name="T104" fmla="*/ 248818 w 376"/>
                    <a:gd name="T105" fmla="*/ 0 h 77"/>
                    <a:gd name="T106" fmla="*/ 248818 w 376"/>
                    <a:gd name="T107" fmla="*/ 0 h 77"/>
                    <a:gd name="T108" fmla="*/ 253287 w 376"/>
                    <a:gd name="T109" fmla="*/ 0 h 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6" h="77">
                      <a:moveTo>
                        <a:pt x="0" y="11"/>
                      </a:moveTo>
                      <a:lnTo>
                        <a:pt x="0" y="11"/>
                      </a:lnTo>
                      <a:lnTo>
                        <a:pt x="0" y="0"/>
                      </a:lnTo>
                      <a:lnTo>
                        <a:pt x="0" y="11"/>
                      </a:lnTo>
                      <a:lnTo>
                        <a:pt x="7" y="11"/>
                      </a:lnTo>
                      <a:lnTo>
                        <a:pt x="7" y="22"/>
                      </a:lnTo>
                      <a:lnTo>
                        <a:pt x="7" y="11"/>
                      </a:lnTo>
                      <a:lnTo>
                        <a:pt x="14" y="22"/>
                      </a:lnTo>
                      <a:lnTo>
                        <a:pt x="14" y="33"/>
                      </a:lnTo>
                      <a:lnTo>
                        <a:pt x="14" y="22"/>
                      </a:lnTo>
                      <a:lnTo>
                        <a:pt x="20" y="22"/>
                      </a:lnTo>
                      <a:lnTo>
                        <a:pt x="20" y="11"/>
                      </a:lnTo>
                      <a:lnTo>
                        <a:pt x="20" y="22"/>
                      </a:lnTo>
                      <a:lnTo>
                        <a:pt x="27" y="22"/>
                      </a:lnTo>
                      <a:lnTo>
                        <a:pt x="34" y="11"/>
                      </a:lnTo>
                      <a:lnTo>
                        <a:pt x="34" y="22"/>
                      </a:lnTo>
                      <a:lnTo>
                        <a:pt x="41" y="22"/>
                      </a:lnTo>
                      <a:lnTo>
                        <a:pt x="41" y="33"/>
                      </a:lnTo>
                      <a:lnTo>
                        <a:pt x="48" y="33"/>
                      </a:lnTo>
                      <a:lnTo>
                        <a:pt x="55" y="33"/>
                      </a:lnTo>
                      <a:lnTo>
                        <a:pt x="55" y="22"/>
                      </a:lnTo>
                      <a:lnTo>
                        <a:pt x="61" y="33"/>
                      </a:lnTo>
                      <a:lnTo>
                        <a:pt x="61" y="22"/>
                      </a:lnTo>
                      <a:lnTo>
                        <a:pt x="68" y="33"/>
                      </a:lnTo>
                      <a:lnTo>
                        <a:pt x="68" y="55"/>
                      </a:lnTo>
                      <a:lnTo>
                        <a:pt x="75" y="44"/>
                      </a:lnTo>
                      <a:lnTo>
                        <a:pt x="82" y="44"/>
                      </a:lnTo>
                      <a:lnTo>
                        <a:pt x="82" y="33"/>
                      </a:lnTo>
                      <a:lnTo>
                        <a:pt x="89" y="33"/>
                      </a:lnTo>
                      <a:lnTo>
                        <a:pt x="96" y="44"/>
                      </a:lnTo>
                      <a:lnTo>
                        <a:pt x="96" y="33"/>
                      </a:lnTo>
                      <a:lnTo>
                        <a:pt x="102" y="44"/>
                      </a:lnTo>
                      <a:lnTo>
                        <a:pt x="109" y="44"/>
                      </a:lnTo>
                      <a:lnTo>
                        <a:pt x="116" y="33"/>
                      </a:lnTo>
                      <a:lnTo>
                        <a:pt x="116" y="44"/>
                      </a:lnTo>
                      <a:lnTo>
                        <a:pt x="123" y="44"/>
                      </a:lnTo>
                      <a:lnTo>
                        <a:pt x="130" y="33"/>
                      </a:lnTo>
                      <a:lnTo>
                        <a:pt x="130" y="44"/>
                      </a:lnTo>
                      <a:lnTo>
                        <a:pt x="130" y="55"/>
                      </a:lnTo>
                      <a:lnTo>
                        <a:pt x="137" y="44"/>
                      </a:lnTo>
                      <a:lnTo>
                        <a:pt x="143" y="44"/>
                      </a:lnTo>
                      <a:lnTo>
                        <a:pt x="150" y="44"/>
                      </a:lnTo>
                      <a:lnTo>
                        <a:pt x="157" y="44"/>
                      </a:lnTo>
                      <a:lnTo>
                        <a:pt x="164" y="44"/>
                      </a:lnTo>
                      <a:lnTo>
                        <a:pt x="171" y="44"/>
                      </a:lnTo>
                      <a:lnTo>
                        <a:pt x="178" y="44"/>
                      </a:lnTo>
                      <a:lnTo>
                        <a:pt x="185" y="55"/>
                      </a:lnTo>
                      <a:lnTo>
                        <a:pt x="185" y="44"/>
                      </a:lnTo>
                      <a:lnTo>
                        <a:pt x="185" y="33"/>
                      </a:lnTo>
                      <a:lnTo>
                        <a:pt x="191" y="44"/>
                      </a:lnTo>
                      <a:lnTo>
                        <a:pt x="198" y="44"/>
                      </a:lnTo>
                      <a:lnTo>
                        <a:pt x="198" y="55"/>
                      </a:lnTo>
                      <a:lnTo>
                        <a:pt x="198" y="44"/>
                      </a:lnTo>
                      <a:lnTo>
                        <a:pt x="205" y="33"/>
                      </a:lnTo>
                      <a:lnTo>
                        <a:pt x="205" y="55"/>
                      </a:lnTo>
                      <a:lnTo>
                        <a:pt x="205" y="44"/>
                      </a:lnTo>
                      <a:lnTo>
                        <a:pt x="212" y="55"/>
                      </a:lnTo>
                      <a:lnTo>
                        <a:pt x="219" y="44"/>
                      </a:lnTo>
                      <a:lnTo>
                        <a:pt x="219" y="55"/>
                      </a:lnTo>
                      <a:lnTo>
                        <a:pt x="226" y="55"/>
                      </a:lnTo>
                      <a:lnTo>
                        <a:pt x="232" y="66"/>
                      </a:lnTo>
                      <a:lnTo>
                        <a:pt x="232" y="44"/>
                      </a:lnTo>
                      <a:lnTo>
                        <a:pt x="232" y="66"/>
                      </a:lnTo>
                      <a:lnTo>
                        <a:pt x="239" y="55"/>
                      </a:lnTo>
                      <a:lnTo>
                        <a:pt x="246" y="55"/>
                      </a:lnTo>
                      <a:lnTo>
                        <a:pt x="246" y="77"/>
                      </a:lnTo>
                      <a:lnTo>
                        <a:pt x="253" y="55"/>
                      </a:lnTo>
                      <a:lnTo>
                        <a:pt x="253" y="44"/>
                      </a:lnTo>
                      <a:lnTo>
                        <a:pt x="260" y="55"/>
                      </a:lnTo>
                      <a:lnTo>
                        <a:pt x="260" y="44"/>
                      </a:lnTo>
                      <a:lnTo>
                        <a:pt x="267" y="55"/>
                      </a:lnTo>
                      <a:lnTo>
                        <a:pt x="267" y="44"/>
                      </a:lnTo>
                      <a:lnTo>
                        <a:pt x="273" y="66"/>
                      </a:lnTo>
                      <a:lnTo>
                        <a:pt x="273" y="55"/>
                      </a:lnTo>
                      <a:lnTo>
                        <a:pt x="273" y="44"/>
                      </a:lnTo>
                      <a:lnTo>
                        <a:pt x="280" y="55"/>
                      </a:lnTo>
                      <a:lnTo>
                        <a:pt x="287" y="44"/>
                      </a:lnTo>
                      <a:lnTo>
                        <a:pt x="287" y="66"/>
                      </a:lnTo>
                      <a:lnTo>
                        <a:pt x="287" y="44"/>
                      </a:lnTo>
                      <a:lnTo>
                        <a:pt x="294" y="55"/>
                      </a:lnTo>
                      <a:lnTo>
                        <a:pt x="294" y="66"/>
                      </a:lnTo>
                      <a:lnTo>
                        <a:pt x="301" y="66"/>
                      </a:lnTo>
                      <a:lnTo>
                        <a:pt x="301" y="55"/>
                      </a:lnTo>
                      <a:lnTo>
                        <a:pt x="308" y="55"/>
                      </a:lnTo>
                      <a:lnTo>
                        <a:pt x="308" y="66"/>
                      </a:lnTo>
                      <a:lnTo>
                        <a:pt x="314" y="77"/>
                      </a:lnTo>
                      <a:lnTo>
                        <a:pt x="314" y="66"/>
                      </a:lnTo>
                      <a:lnTo>
                        <a:pt x="321" y="66"/>
                      </a:lnTo>
                      <a:lnTo>
                        <a:pt x="321" y="44"/>
                      </a:lnTo>
                      <a:lnTo>
                        <a:pt x="328" y="55"/>
                      </a:lnTo>
                      <a:lnTo>
                        <a:pt x="328" y="66"/>
                      </a:lnTo>
                      <a:lnTo>
                        <a:pt x="335" y="55"/>
                      </a:lnTo>
                      <a:lnTo>
                        <a:pt x="342" y="55"/>
                      </a:lnTo>
                      <a:lnTo>
                        <a:pt x="349" y="66"/>
                      </a:lnTo>
                      <a:lnTo>
                        <a:pt x="349" y="55"/>
                      </a:lnTo>
                      <a:lnTo>
                        <a:pt x="355" y="66"/>
                      </a:lnTo>
                      <a:lnTo>
                        <a:pt x="355" y="55"/>
                      </a:lnTo>
                      <a:lnTo>
                        <a:pt x="362" y="55"/>
                      </a:lnTo>
                      <a:lnTo>
                        <a:pt x="362" y="66"/>
                      </a:lnTo>
                      <a:lnTo>
                        <a:pt x="369" y="66"/>
                      </a:lnTo>
                      <a:lnTo>
                        <a:pt x="376" y="55"/>
                      </a:lnTo>
                      <a:lnTo>
                        <a:pt x="376" y="66"/>
                      </a:lnTo>
                      <a:lnTo>
                        <a:pt x="376" y="77"/>
                      </a:lnTo>
                    </a:path>
                  </a:pathLst>
                </a:custGeom>
                <a:noFill/>
                <a:ln w="127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3837" name="Group 56"/>
            <p:cNvGrpSpPr>
              <a:grpSpLocks/>
            </p:cNvGrpSpPr>
            <p:nvPr/>
          </p:nvGrpSpPr>
          <p:grpSpPr bwMode="auto">
            <a:xfrm>
              <a:off x="671" y="2819"/>
              <a:ext cx="611" cy="195"/>
              <a:chOff x="2094" y="3600"/>
              <a:chExt cx="1104" cy="142"/>
            </a:xfrm>
          </p:grpSpPr>
          <p:sp>
            <p:nvSpPr>
              <p:cNvPr id="33897" name="Freeform 57"/>
              <p:cNvSpPr>
                <a:spLocks/>
              </p:cNvSpPr>
              <p:nvPr/>
            </p:nvSpPr>
            <p:spPr bwMode="auto">
              <a:xfrm>
                <a:off x="2094" y="3715"/>
                <a:ext cx="221" cy="14"/>
              </a:xfrm>
              <a:custGeom>
                <a:avLst/>
                <a:gdLst>
                  <a:gd name="T0" fmla="*/ 12 w 221"/>
                  <a:gd name="T1" fmla="*/ 11 h 14"/>
                  <a:gd name="T2" fmla="*/ 12 w 221"/>
                  <a:gd name="T3" fmla="*/ 11 h 14"/>
                  <a:gd name="T4" fmla="*/ 25 w 221"/>
                  <a:gd name="T5" fmla="*/ 7 h 14"/>
                  <a:gd name="T6" fmla="*/ 25 w 221"/>
                  <a:gd name="T7" fmla="*/ 11 h 14"/>
                  <a:gd name="T8" fmla="*/ 37 w 221"/>
                  <a:gd name="T9" fmla="*/ 7 h 14"/>
                  <a:gd name="T10" fmla="*/ 37 w 221"/>
                  <a:gd name="T11" fmla="*/ 11 h 14"/>
                  <a:gd name="T12" fmla="*/ 50 w 221"/>
                  <a:gd name="T13" fmla="*/ 11 h 14"/>
                  <a:gd name="T14" fmla="*/ 50 w 221"/>
                  <a:gd name="T15" fmla="*/ 7 h 14"/>
                  <a:gd name="T16" fmla="*/ 61 w 221"/>
                  <a:gd name="T17" fmla="*/ 7 h 14"/>
                  <a:gd name="T18" fmla="*/ 61 w 221"/>
                  <a:gd name="T19" fmla="*/ 3 h 14"/>
                  <a:gd name="T20" fmla="*/ 61 w 221"/>
                  <a:gd name="T21" fmla="*/ 7 h 14"/>
                  <a:gd name="T22" fmla="*/ 61 w 221"/>
                  <a:gd name="T23" fmla="*/ 3 h 14"/>
                  <a:gd name="T24" fmla="*/ 74 w 221"/>
                  <a:gd name="T25" fmla="*/ 7 h 14"/>
                  <a:gd name="T26" fmla="*/ 74 w 221"/>
                  <a:gd name="T27" fmla="*/ 7 h 14"/>
                  <a:gd name="T28" fmla="*/ 74 w 221"/>
                  <a:gd name="T29" fmla="*/ 11 h 14"/>
                  <a:gd name="T30" fmla="*/ 74 w 221"/>
                  <a:gd name="T31" fmla="*/ 11 h 14"/>
                  <a:gd name="T32" fmla="*/ 86 w 221"/>
                  <a:gd name="T33" fmla="*/ 3 h 14"/>
                  <a:gd name="T34" fmla="*/ 86 w 221"/>
                  <a:gd name="T35" fmla="*/ 11 h 14"/>
                  <a:gd name="T36" fmla="*/ 86 w 221"/>
                  <a:gd name="T37" fmla="*/ 7 h 14"/>
                  <a:gd name="T38" fmla="*/ 86 w 221"/>
                  <a:gd name="T39" fmla="*/ 3 h 14"/>
                  <a:gd name="T40" fmla="*/ 98 w 221"/>
                  <a:gd name="T41" fmla="*/ 7 h 14"/>
                  <a:gd name="T42" fmla="*/ 98 w 221"/>
                  <a:gd name="T43" fmla="*/ 7 h 14"/>
                  <a:gd name="T44" fmla="*/ 98 w 221"/>
                  <a:gd name="T45" fmla="*/ 3 h 14"/>
                  <a:gd name="T46" fmla="*/ 98 w 221"/>
                  <a:gd name="T47" fmla="*/ 7 h 14"/>
                  <a:gd name="T48" fmla="*/ 111 w 221"/>
                  <a:gd name="T49" fmla="*/ 3 h 14"/>
                  <a:gd name="T50" fmla="*/ 111 w 221"/>
                  <a:gd name="T51" fmla="*/ 7 h 14"/>
                  <a:gd name="T52" fmla="*/ 111 w 221"/>
                  <a:gd name="T53" fmla="*/ 11 h 14"/>
                  <a:gd name="T54" fmla="*/ 111 w 221"/>
                  <a:gd name="T55" fmla="*/ 11 h 14"/>
                  <a:gd name="T56" fmla="*/ 123 w 221"/>
                  <a:gd name="T57" fmla="*/ 3 h 14"/>
                  <a:gd name="T58" fmla="*/ 123 w 221"/>
                  <a:gd name="T59" fmla="*/ 3 h 14"/>
                  <a:gd name="T60" fmla="*/ 123 w 221"/>
                  <a:gd name="T61" fmla="*/ 3 h 14"/>
                  <a:gd name="T62" fmla="*/ 135 w 221"/>
                  <a:gd name="T63" fmla="*/ 7 h 14"/>
                  <a:gd name="T64" fmla="*/ 135 w 221"/>
                  <a:gd name="T65" fmla="*/ 7 h 14"/>
                  <a:gd name="T66" fmla="*/ 135 w 221"/>
                  <a:gd name="T67" fmla="*/ 11 h 14"/>
                  <a:gd name="T68" fmla="*/ 135 w 221"/>
                  <a:gd name="T69" fmla="*/ 11 h 14"/>
                  <a:gd name="T70" fmla="*/ 147 w 221"/>
                  <a:gd name="T71" fmla="*/ 7 h 14"/>
                  <a:gd name="T72" fmla="*/ 147 w 221"/>
                  <a:gd name="T73" fmla="*/ 7 h 14"/>
                  <a:gd name="T74" fmla="*/ 147 w 221"/>
                  <a:gd name="T75" fmla="*/ 3 h 14"/>
                  <a:gd name="T76" fmla="*/ 147 w 221"/>
                  <a:gd name="T77" fmla="*/ 11 h 14"/>
                  <a:gd name="T78" fmla="*/ 160 w 221"/>
                  <a:gd name="T79" fmla="*/ 3 h 14"/>
                  <a:gd name="T80" fmla="*/ 160 w 221"/>
                  <a:gd name="T81" fmla="*/ 7 h 14"/>
                  <a:gd name="T82" fmla="*/ 160 w 221"/>
                  <a:gd name="T83" fmla="*/ 3 h 14"/>
                  <a:gd name="T84" fmla="*/ 160 w 221"/>
                  <a:gd name="T85" fmla="*/ 3 h 14"/>
                  <a:gd name="T86" fmla="*/ 172 w 221"/>
                  <a:gd name="T87" fmla="*/ 11 h 14"/>
                  <a:gd name="T88" fmla="*/ 172 w 221"/>
                  <a:gd name="T89" fmla="*/ 3 h 14"/>
                  <a:gd name="T90" fmla="*/ 172 w 221"/>
                  <a:gd name="T91" fmla="*/ 7 h 14"/>
                  <a:gd name="T92" fmla="*/ 172 w 221"/>
                  <a:gd name="T93" fmla="*/ 3 h 14"/>
                  <a:gd name="T94" fmla="*/ 184 w 221"/>
                  <a:gd name="T95" fmla="*/ 3 h 14"/>
                  <a:gd name="T96" fmla="*/ 184 w 221"/>
                  <a:gd name="T97" fmla="*/ 7 h 14"/>
                  <a:gd name="T98" fmla="*/ 184 w 221"/>
                  <a:gd name="T99" fmla="*/ 7 h 14"/>
                  <a:gd name="T100" fmla="*/ 184 w 221"/>
                  <a:gd name="T101" fmla="*/ 7 h 14"/>
                  <a:gd name="T102" fmla="*/ 196 w 221"/>
                  <a:gd name="T103" fmla="*/ 3 h 14"/>
                  <a:gd name="T104" fmla="*/ 196 w 221"/>
                  <a:gd name="T105" fmla="*/ 3 h 14"/>
                  <a:gd name="T106" fmla="*/ 196 w 221"/>
                  <a:gd name="T107" fmla="*/ 7 h 14"/>
                  <a:gd name="T108" fmla="*/ 196 w 221"/>
                  <a:gd name="T109" fmla="*/ 3 h 14"/>
                  <a:gd name="T110" fmla="*/ 209 w 221"/>
                  <a:gd name="T111" fmla="*/ 3 h 14"/>
                  <a:gd name="T112" fmla="*/ 209 w 221"/>
                  <a:gd name="T113" fmla="*/ 11 h 14"/>
                  <a:gd name="T114" fmla="*/ 209 w 221"/>
                  <a:gd name="T115" fmla="*/ 14 h 14"/>
                  <a:gd name="T116" fmla="*/ 221 w 221"/>
                  <a:gd name="T117" fmla="*/ 11 h 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1" h="14">
                    <a:moveTo>
                      <a:pt x="0" y="7"/>
                    </a:moveTo>
                    <a:lnTo>
                      <a:pt x="12" y="11"/>
                    </a:lnTo>
                    <a:lnTo>
                      <a:pt x="25" y="7"/>
                    </a:lnTo>
                    <a:lnTo>
                      <a:pt x="25" y="11"/>
                    </a:lnTo>
                    <a:lnTo>
                      <a:pt x="37" y="7"/>
                    </a:lnTo>
                    <a:lnTo>
                      <a:pt x="37" y="11"/>
                    </a:lnTo>
                    <a:lnTo>
                      <a:pt x="37" y="3"/>
                    </a:lnTo>
                    <a:lnTo>
                      <a:pt x="50" y="11"/>
                    </a:lnTo>
                    <a:lnTo>
                      <a:pt x="50" y="7"/>
                    </a:lnTo>
                    <a:lnTo>
                      <a:pt x="61" y="7"/>
                    </a:lnTo>
                    <a:lnTo>
                      <a:pt x="61" y="3"/>
                    </a:lnTo>
                    <a:lnTo>
                      <a:pt x="61" y="7"/>
                    </a:lnTo>
                    <a:lnTo>
                      <a:pt x="61" y="11"/>
                    </a:lnTo>
                    <a:lnTo>
                      <a:pt x="61" y="3"/>
                    </a:lnTo>
                    <a:lnTo>
                      <a:pt x="74" y="7"/>
                    </a:lnTo>
                    <a:lnTo>
                      <a:pt x="74" y="11"/>
                    </a:lnTo>
                    <a:lnTo>
                      <a:pt x="74" y="7"/>
                    </a:lnTo>
                    <a:lnTo>
                      <a:pt x="74" y="11"/>
                    </a:lnTo>
                    <a:lnTo>
                      <a:pt x="86" y="3"/>
                    </a:lnTo>
                    <a:lnTo>
                      <a:pt x="86" y="11"/>
                    </a:lnTo>
                    <a:lnTo>
                      <a:pt x="86" y="7"/>
                    </a:lnTo>
                    <a:lnTo>
                      <a:pt x="86" y="3"/>
                    </a:lnTo>
                    <a:lnTo>
                      <a:pt x="98" y="11"/>
                    </a:lnTo>
                    <a:lnTo>
                      <a:pt x="98" y="7"/>
                    </a:lnTo>
                    <a:lnTo>
                      <a:pt x="98" y="3"/>
                    </a:lnTo>
                    <a:lnTo>
                      <a:pt x="98" y="7"/>
                    </a:lnTo>
                    <a:lnTo>
                      <a:pt x="98" y="3"/>
                    </a:lnTo>
                    <a:lnTo>
                      <a:pt x="98" y="7"/>
                    </a:lnTo>
                    <a:lnTo>
                      <a:pt x="111" y="3"/>
                    </a:lnTo>
                    <a:lnTo>
                      <a:pt x="111" y="7"/>
                    </a:lnTo>
                    <a:lnTo>
                      <a:pt x="111" y="11"/>
                    </a:lnTo>
                    <a:lnTo>
                      <a:pt x="111" y="7"/>
                    </a:lnTo>
                    <a:lnTo>
                      <a:pt x="111" y="11"/>
                    </a:lnTo>
                    <a:lnTo>
                      <a:pt x="123" y="11"/>
                    </a:lnTo>
                    <a:lnTo>
                      <a:pt x="123" y="3"/>
                    </a:lnTo>
                    <a:lnTo>
                      <a:pt x="135" y="7"/>
                    </a:lnTo>
                    <a:lnTo>
                      <a:pt x="135" y="11"/>
                    </a:lnTo>
                    <a:lnTo>
                      <a:pt x="135" y="7"/>
                    </a:lnTo>
                    <a:lnTo>
                      <a:pt x="135" y="3"/>
                    </a:lnTo>
                    <a:lnTo>
                      <a:pt x="135" y="11"/>
                    </a:lnTo>
                    <a:lnTo>
                      <a:pt x="135" y="3"/>
                    </a:lnTo>
                    <a:lnTo>
                      <a:pt x="135" y="11"/>
                    </a:lnTo>
                    <a:lnTo>
                      <a:pt x="135" y="3"/>
                    </a:lnTo>
                    <a:lnTo>
                      <a:pt x="147" y="7"/>
                    </a:lnTo>
                    <a:lnTo>
                      <a:pt x="147" y="3"/>
                    </a:lnTo>
                    <a:lnTo>
                      <a:pt x="147" y="7"/>
                    </a:lnTo>
                    <a:lnTo>
                      <a:pt x="147" y="3"/>
                    </a:lnTo>
                    <a:lnTo>
                      <a:pt x="147" y="7"/>
                    </a:lnTo>
                    <a:lnTo>
                      <a:pt x="147" y="11"/>
                    </a:lnTo>
                    <a:lnTo>
                      <a:pt x="147" y="7"/>
                    </a:lnTo>
                    <a:lnTo>
                      <a:pt x="160" y="3"/>
                    </a:lnTo>
                    <a:lnTo>
                      <a:pt x="160" y="7"/>
                    </a:lnTo>
                    <a:lnTo>
                      <a:pt x="160" y="3"/>
                    </a:lnTo>
                    <a:lnTo>
                      <a:pt x="160" y="0"/>
                    </a:lnTo>
                    <a:lnTo>
                      <a:pt x="172" y="11"/>
                    </a:lnTo>
                    <a:lnTo>
                      <a:pt x="172" y="3"/>
                    </a:lnTo>
                    <a:lnTo>
                      <a:pt x="172" y="7"/>
                    </a:lnTo>
                    <a:lnTo>
                      <a:pt x="172" y="3"/>
                    </a:lnTo>
                    <a:lnTo>
                      <a:pt x="184" y="3"/>
                    </a:lnTo>
                    <a:lnTo>
                      <a:pt x="184" y="7"/>
                    </a:lnTo>
                    <a:lnTo>
                      <a:pt x="196" y="3"/>
                    </a:lnTo>
                    <a:lnTo>
                      <a:pt x="196" y="7"/>
                    </a:lnTo>
                    <a:lnTo>
                      <a:pt x="196" y="3"/>
                    </a:lnTo>
                    <a:lnTo>
                      <a:pt x="196" y="7"/>
                    </a:lnTo>
                    <a:lnTo>
                      <a:pt x="196" y="3"/>
                    </a:lnTo>
                    <a:lnTo>
                      <a:pt x="209" y="3"/>
                    </a:lnTo>
                    <a:lnTo>
                      <a:pt x="209" y="11"/>
                    </a:lnTo>
                    <a:lnTo>
                      <a:pt x="209" y="14"/>
                    </a:lnTo>
                    <a:lnTo>
                      <a:pt x="221" y="11"/>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8" name="Freeform 58"/>
              <p:cNvSpPr>
                <a:spLocks/>
              </p:cNvSpPr>
              <p:nvPr/>
            </p:nvSpPr>
            <p:spPr bwMode="auto">
              <a:xfrm>
                <a:off x="2307" y="3600"/>
                <a:ext cx="891" cy="142"/>
              </a:xfrm>
              <a:custGeom>
                <a:avLst/>
                <a:gdLst>
                  <a:gd name="T0" fmla="*/ 1464 w 600"/>
                  <a:gd name="T1" fmla="*/ 0 h 312"/>
                  <a:gd name="T2" fmla="*/ 3320 w 600"/>
                  <a:gd name="T3" fmla="*/ 0 h 312"/>
                  <a:gd name="T4" fmla="*/ 4283 w 600"/>
                  <a:gd name="T5" fmla="*/ 0 h 312"/>
                  <a:gd name="T6" fmla="*/ 5282 w 600"/>
                  <a:gd name="T7" fmla="*/ 0 h 312"/>
                  <a:gd name="T8" fmla="*/ 6234 w 600"/>
                  <a:gd name="T9" fmla="*/ 0 h 312"/>
                  <a:gd name="T10" fmla="*/ 7119 w 600"/>
                  <a:gd name="T11" fmla="*/ 0 h 312"/>
                  <a:gd name="T12" fmla="*/ 8043 w 600"/>
                  <a:gd name="T13" fmla="*/ 0 h 312"/>
                  <a:gd name="T14" fmla="*/ 10007 w 600"/>
                  <a:gd name="T15" fmla="*/ 0 h 312"/>
                  <a:gd name="T16" fmla="*/ 10872 w 600"/>
                  <a:gd name="T17" fmla="*/ 0 h 312"/>
                  <a:gd name="T18" fmla="*/ 11944 w 600"/>
                  <a:gd name="T19" fmla="*/ 0 h 312"/>
                  <a:gd name="T20" fmla="*/ 12876 w 600"/>
                  <a:gd name="T21" fmla="*/ 0 h 312"/>
                  <a:gd name="T22" fmla="*/ 13756 w 600"/>
                  <a:gd name="T23" fmla="*/ 0 h 312"/>
                  <a:gd name="T24" fmla="*/ 14710 w 600"/>
                  <a:gd name="T25" fmla="*/ 0 h 312"/>
                  <a:gd name="T26" fmla="*/ 16645 w 600"/>
                  <a:gd name="T27" fmla="*/ 0 h 312"/>
                  <a:gd name="T28" fmla="*/ 17568 w 600"/>
                  <a:gd name="T29" fmla="*/ 0 h 312"/>
                  <a:gd name="T30" fmla="*/ 18522 w 600"/>
                  <a:gd name="T31" fmla="*/ 0 h 312"/>
                  <a:gd name="T32" fmla="*/ 19501 w 600"/>
                  <a:gd name="T33" fmla="*/ 0 h 312"/>
                  <a:gd name="T34" fmla="*/ 20428 w 600"/>
                  <a:gd name="T35" fmla="*/ 0 h 312"/>
                  <a:gd name="T36" fmla="*/ 21378 w 600"/>
                  <a:gd name="T37" fmla="*/ 0 h 312"/>
                  <a:gd name="T38" fmla="*/ 23313 w 600"/>
                  <a:gd name="T39" fmla="*/ 0 h 312"/>
                  <a:gd name="T40" fmla="*/ 24272 w 600"/>
                  <a:gd name="T41" fmla="*/ 0 h 312"/>
                  <a:gd name="T42" fmla="*/ 25190 w 600"/>
                  <a:gd name="T43" fmla="*/ 0 h 312"/>
                  <a:gd name="T44" fmla="*/ 26231 w 600"/>
                  <a:gd name="T45" fmla="*/ 0 h 312"/>
                  <a:gd name="T46" fmla="*/ 27103 w 600"/>
                  <a:gd name="T47" fmla="*/ 0 h 312"/>
                  <a:gd name="T48" fmla="*/ 28077 w 600"/>
                  <a:gd name="T49" fmla="*/ 0 h 312"/>
                  <a:gd name="T50" fmla="*/ 30033 w 600"/>
                  <a:gd name="T51" fmla="*/ 0 h 312"/>
                  <a:gd name="T52" fmla="*/ 30931 w 600"/>
                  <a:gd name="T53" fmla="*/ 0 h 312"/>
                  <a:gd name="T54" fmla="*/ 31809 w 600"/>
                  <a:gd name="T55" fmla="*/ 0 h 312"/>
                  <a:gd name="T56" fmla="*/ 32905 w 600"/>
                  <a:gd name="T57" fmla="*/ 0 h 312"/>
                  <a:gd name="T58" fmla="*/ 33877 w 600"/>
                  <a:gd name="T59" fmla="*/ 0 h 312"/>
                  <a:gd name="T60" fmla="*/ 34679 w 600"/>
                  <a:gd name="T61" fmla="*/ 0 h 312"/>
                  <a:gd name="T62" fmla="*/ 36706 w 600"/>
                  <a:gd name="T63" fmla="*/ 0 h 312"/>
                  <a:gd name="T64" fmla="*/ 37654 w 600"/>
                  <a:gd name="T65" fmla="*/ 0 h 312"/>
                  <a:gd name="T66" fmla="*/ 38515 w 600"/>
                  <a:gd name="T67" fmla="*/ 0 h 312"/>
                  <a:gd name="T68" fmla="*/ 39445 w 600"/>
                  <a:gd name="T69" fmla="*/ 0 h 312"/>
                  <a:gd name="T70" fmla="*/ 40527 w 600"/>
                  <a:gd name="T71" fmla="*/ 0 h 312"/>
                  <a:gd name="T72" fmla="*/ 41409 w 600"/>
                  <a:gd name="T73" fmla="*/ 0 h 312"/>
                  <a:gd name="T74" fmla="*/ 42282 w 600"/>
                  <a:gd name="T75" fmla="*/ 0 h 312"/>
                  <a:gd name="T76" fmla="*/ 44292 w 600"/>
                  <a:gd name="T77" fmla="*/ 0 h 312"/>
                  <a:gd name="T78" fmla="*/ 45192 w 600"/>
                  <a:gd name="T79" fmla="*/ 0 h 312"/>
                  <a:gd name="T80" fmla="*/ 46124 w 600"/>
                  <a:gd name="T81" fmla="*/ 0 h 312"/>
                  <a:gd name="T82" fmla="*/ 47143 w 600"/>
                  <a:gd name="T83" fmla="*/ 0 h 312"/>
                  <a:gd name="T84" fmla="*/ 48075 w 600"/>
                  <a:gd name="T85" fmla="*/ 0 h 312"/>
                  <a:gd name="T86" fmla="*/ 49020 w 600"/>
                  <a:gd name="T87" fmla="*/ 0 h 312"/>
                  <a:gd name="T88" fmla="*/ 50965 w 600"/>
                  <a:gd name="T89" fmla="*/ 0 h 312"/>
                  <a:gd name="T90" fmla="*/ 51917 w 600"/>
                  <a:gd name="T91" fmla="*/ 0 h 312"/>
                  <a:gd name="T92" fmla="*/ 52802 w 600"/>
                  <a:gd name="T93" fmla="*/ 0 h 312"/>
                  <a:gd name="T94" fmla="*/ 53843 w 600"/>
                  <a:gd name="T95" fmla="*/ 0 h 312"/>
                  <a:gd name="T96" fmla="*/ 54747 w 600"/>
                  <a:gd name="T97" fmla="*/ 0 h 312"/>
                  <a:gd name="T98" fmla="*/ 55690 w 600"/>
                  <a:gd name="T99" fmla="*/ 0 h 312"/>
                  <a:gd name="T100" fmla="*/ 57627 w 600"/>
                  <a:gd name="T101" fmla="*/ 0 h 312"/>
                  <a:gd name="T102" fmla="*/ 58576 w 600"/>
                  <a:gd name="T103" fmla="*/ 0 h 312"/>
                  <a:gd name="T104" fmla="*/ 59458 w 600"/>
                  <a:gd name="T105" fmla="*/ 0 h 312"/>
                  <a:gd name="T106" fmla="*/ 60410 w 600"/>
                  <a:gd name="T107" fmla="*/ 0 h 312"/>
                  <a:gd name="T108" fmla="*/ 61424 w 600"/>
                  <a:gd name="T109" fmla="*/ 0 h 312"/>
                  <a:gd name="T110" fmla="*/ 62328 w 600"/>
                  <a:gd name="T111" fmla="*/ 0 h 312"/>
                  <a:gd name="T112" fmla="*/ 64301 w 600"/>
                  <a:gd name="T113" fmla="*/ 0 h 312"/>
                  <a:gd name="T114" fmla="*/ 65184 w 600"/>
                  <a:gd name="T115" fmla="*/ 0 h 312"/>
                  <a:gd name="T116" fmla="*/ 66129 w 600"/>
                  <a:gd name="T117" fmla="*/ 0 h 312"/>
                  <a:gd name="T118" fmla="*/ 68062 w 600"/>
                  <a:gd name="T119" fmla="*/ 0 h 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00" h="312">
                    <a:moveTo>
                      <a:pt x="1" y="268"/>
                    </a:moveTo>
                    <a:cubicBezTo>
                      <a:pt x="0" y="312"/>
                      <a:pt x="12" y="191"/>
                      <a:pt x="13" y="167"/>
                    </a:cubicBezTo>
                    <a:lnTo>
                      <a:pt x="13" y="95"/>
                    </a:lnTo>
                    <a:lnTo>
                      <a:pt x="13" y="72"/>
                    </a:lnTo>
                    <a:lnTo>
                      <a:pt x="13" y="36"/>
                    </a:lnTo>
                    <a:lnTo>
                      <a:pt x="13" y="0"/>
                    </a:lnTo>
                    <a:lnTo>
                      <a:pt x="13" y="12"/>
                    </a:lnTo>
                    <a:lnTo>
                      <a:pt x="13" y="24"/>
                    </a:lnTo>
                    <a:lnTo>
                      <a:pt x="13" y="48"/>
                    </a:lnTo>
                    <a:lnTo>
                      <a:pt x="21" y="24"/>
                    </a:lnTo>
                    <a:lnTo>
                      <a:pt x="21" y="36"/>
                    </a:lnTo>
                    <a:lnTo>
                      <a:pt x="21" y="24"/>
                    </a:lnTo>
                    <a:lnTo>
                      <a:pt x="21" y="36"/>
                    </a:lnTo>
                    <a:lnTo>
                      <a:pt x="21" y="12"/>
                    </a:lnTo>
                    <a:lnTo>
                      <a:pt x="21" y="24"/>
                    </a:lnTo>
                    <a:lnTo>
                      <a:pt x="21" y="12"/>
                    </a:lnTo>
                    <a:lnTo>
                      <a:pt x="29" y="0"/>
                    </a:lnTo>
                    <a:lnTo>
                      <a:pt x="29" y="24"/>
                    </a:lnTo>
                    <a:lnTo>
                      <a:pt x="37" y="24"/>
                    </a:lnTo>
                    <a:lnTo>
                      <a:pt x="37" y="12"/>
                    </a:lnTo>
                    <a:lnTo>
                      <a:pt x="37" y="36"/>
                    </a:lnTo>
                    <a:lnTo>
                      <a:pt x="37" y="24"/>
                    </a:lnTo>
                    <a:lnTo>
                      <a:pt x="37" y="48"/>
                    </a:lnTo>
                    <a:lnTo>
                      <a:pt x="37" y="36"/>
                    </a:lnTo>
                    <a:lnTo>
                      <a:pt x="46" y="24"/>
                    </a:lnTo>
                    <a:lnTo>
                      <a:pt x="46" y="36"/>
                    </a:lnTo>
                    <a:lnTo>
                      <a:pt x="46" y="59"/>
                    </a:lnTo>
                    <a:lnTo>
                      <a:pt x="46" y="48"/>
                    </a:lnTo>
                    <a:lnTo>
                      <a:pt x="46" y="72"/>
                    </a:lnTo>
                    <a:lnTo>
                      <a:pt x="46" y="59"/>
                    </a:lnTo>
                    <a:lnTo>
                      <a:pt x="54" y="59"/>
                    </a:lnTo>
                    <a:lnTo>
                      <a:pt x="54" y="72"/>
                    </a:lnTo>
                    <a:lnTo>
                      <a:pt x="54" y="83"/>
                    </a:lnTo>
                    <a:lnTo>
                      <a:pt x="54" y="72"/>
                    </a:lnTo>
                    <a:lnTo>
                      <a:pt x="62" y="83"/>
                    </a:lnTo>
                    <a:lnTo>
                      <a:pt x="62" y="72"/>
                    </a:lnTo>
                    <a:lnTo>
                      <a:pt x="62" y="83"/>
                    </a:lnTo>
                    <a:lnTo>
                      <a:pt x="62" y="95"/>
                    </a:lnTo>
                    <a:lnTo>
                      <a:pt x="70" y="95"/>
                    </a:lnTo>
                    <a:lnTo>
                      <a:pt x="70" y="119"/>
                    </a:lnTo>
                    <a:lnTo>
                      <a:pt x="70" y="107"/>
                    </a:lnTo>
                    <a:lnTo>
                      <a:pt x="70" y="95"/>
                    </a:lnTo>
                    <a:lnTo>
                      <a:pt x="70" y="107"/>
                    </a:lnTo>
                    <a:lnTo>
                      <a:pt x="79" y="95"/>
                    </a:lnTo>
                    <a:lnTo>
                      <a:pt x="79" y="107"/>
                    </a:lnTo>
                    <a:lnTo>
                      <a:pt x="79" y="95"/>
                    </a:lnTo>
                    <a:lnTo>
                      <a:pt x="79" y="107"/>
                    </a:lnTo>
                    <a:lnTo>
                      <a:pt x="87" y="107"/>
                    </a:lnTo>
                    <a:lnTo>
                      <a:pt x="87" y="131"/>
                    </a:lnTo>
                    <a:lnTo>
                      <a:pt x="87" y="107"/>
                    </a:lnTo>
                    <a:lnTo>
                      <a:pt x="87" y="131"/>
                    </a:lnTo>
                    <a:lnTo>
                      <a:pt x="87" y="119"/>
                    </a:lnTo>
                    <a:lnTo>
                      <a:pt x="87" y="131"/>
                    </a:lnTo>
                    <a:lnTo>
                      <a:pt x="95" y="131"/>
                    </a:lnTo>
                    <a:lnTo>
                      <a:pt x="95" y="119"/>
                    </a:lnTo>
                    <a:lnTo>
                      <a:pt x="95" y="107"/>
                    </a:lnTo>
                    <a:lnTo>
                      <a:pt x="95" y="131"/>
                    </a:lnTo>
                    <a:lnTo>
                      <a:pt x="95" y="119"/>
                    </a:lnTo>
                    <a:lnTo>
                      <a:pt x="95" y="131"/>
                    </a:lnTo>
                    <a:lnTo>
                      <a:pt x="104" y="131"/>
                    </a:lnTo>
                    <a:lnTo>
                      <a:pt x="112" y="143"/>
                    </a:lnTo>
                    <a:lnTo>
                      <a:pt x="112" y="131"/>
                    </a:lnTo>
                    <a:lnTo>
                      <a:pt x="112" y="143"/>
                    </a:lnTo>
                    <a:lnTo>
                      <a:pt x="112" y="154"/>
                    </a:lnTo>
                    <a:lnTo>
                      <a:pt x="112" y="131"/>
                    </a:lnTo>
                    <a:lnTo>
                      <a:pt x="112" y="143"/>
                    </a:lnTo>
                    <a:lnTo>
                      <a:pt x="120" y="143"/>
                    </a:lnTo>
                    <a:lnTo>
                      <a:pt x="120" y="131"/>
                    </a:lnTo>
                    <a:lnTo>
                      <a:pt x="120" y="154"/>
                    </a:lnTo>
                    <a:lnTo>
                      <a:pt x="120" y="167"/>
                    </a:lnTo>
                    <a:lnTo>
                      <a:pt x="120" y="154"/>
                    </a:lnTo>
                    <a:lnTo>
                      <a:pt x="128" y="143"/>
                    </a:lnTo>
                    <a:lnTo>
                      <a:pt x="128" y="154"/>
                    </a:lnTo>
                    <a:lnTo>
                      <a:pt x="128" y="167"/>
                    </a:lnTo>
                    <a:lnTo>
                      <a:pt x="128" y="154"/>
                    </a:lnTo>
                    <a:lnTo>
                      <a:pt x="128" y="167"/>
                    </a:lnTo>
                    <a:lnTo>
                      <a:pt x="128" y="179"/>
                    </a:lnTo>
                    <a:lnTo>
                      <a:pt x="137" y="154"/>
                    </a:lnTo>
                    <a:lnTo>
                      <a:pt x="137" y="179"/>
                    </a:lnTo>
                    <a:lnTo>
                      <a:pt x="137" y="154"/>
                    </a:lnTo>
                    <a:lnTo>
                      <a:pt x="137" y="167"/>
                    </a:lnTo>
                    <a:lnTo>
                      <a:pt x="137" y="154"/>
                    </a:lnTo>
                    <a:lnTo>
                      <a:pt x="145" y="167"/>
                    </a:lnTo>
                    <a:lnTo>
                      <a:pt x="145" y="179"/>
                    </a:lnTo>
                    <a:lnTo>
                      <a:pt x="145" y="167"/>
                    </a:lnTo>
                    <a:lnTo>
                      <a:pt x="145" y="154"/>
                    </a:lnTo>
                    <a:lnTo>
                      <a:pt x="145" y="167"/>
                    </a:lnTo>
                    <a:lnTo>
                      <a:pt x="145" y="179"/>
                    </a:lnTo>
                    <a:lnTo>
                      <a:pt x="153" y="179"/>
                    </a:lnTo>
                    <a:lnTo>
                      <a:pt x="153" y="167"/>
                    </a:lnTo>
                    <a:lnTo>
                      <a:pt x="153" y="179"/>
                    </a:lnTo>
                    <a:lnTo>
                      <a:pt x="153" y="167"/>
                    </a:lnTo>
                    <a:lnTo>
                      <a:pt x="153" y="179"/>
                    </a:lnTo>
                    <a:lnTo>
                      <a:pt x="161" y="179"/>
                    </a:lnTo>
                    <a:lnTo>
                      <a:pt x="161" y="190"/>
                    </a:lnTo>
                    <a:lnTo>
                      <a:pt x="161" y="179"/>
                    </a:lnTo>
                    <a:lnTo>
                      <a:pt x="161" y="202"/>
                    </a:lnTo>
                    <a:lnTo>
                      <a:pt x="161" y="179"/>
                    </a:lnTo>
                    <a:lnTo>
                      <a:pt x="170" y="179"/>
                    </a:lnTo>
                    <a:lnTo>
                      <a:pt x="170" y="190"/>
                    </a:lnTo>
                    <a:lnTo>
                      <a:pt x="170" y="179"/>
                    </a:lnTo>
                    <a:lnTo>
                      <a:pt x="170" y="190"/>
                    </a:lnTo>
                    <a:lnTo>
                      <a:pt x="178" y="179"/>
                    </a:lnTo>
                    <a:lnTo>
                      <a:pt x="178" y="190"/>
                    </a:lnTo>
                    <a:lnTo>
                      <a:pt x="178" y="179"/>
                    </a:lnTo>
                    <a:lnTo>
                      <a:pt x="178" y="202"/>
                    </a:lnTo>
                    <a:lnTo>
                      <a:pt x="186" y="190"/>
                    </a:lnTo>
                    <a:lnTo>
                      <a:pt x="186" y="179"/>
                    </a:lnTo>
                    <a:lnTo>
                      <a:pt x="186" y="190"/>
                    </a:lnTo>
                    <a:lnTo>
                      <a:pt x="186" y="179"/>
                    </a:lnTo>
                    <a:lnTo>
                      <a:pt x="186" y="190"/>
                    </a:lnTo>
                    <a:lnTo>
                      <a:pt x="186" y="179"/>
                    </a:lnTo>
                    <a:lnTo>
                      <a:pt x="195" y="190"/>
                    </a:lnTo>
                    <a:lnTo>
                      <a:pt x="195" y="202"/>
                    </a:lnTo>
                    <a:lnTo>
                      <a:pt x="195" y="190"/>
                    </a:lnTo>
                    <a:lnTo>
                      <a:pt x="195" y="202"/>
                    </a:lnTo>
                    <a:lnTo>
                      <a:pt x="195" y="190"/>
                    </a:lnTo>
                    <a:lnTo>
                      <a:pt x="195" y="202"/>
                    </a:lnTo>
                    <a:lnTo>
                      <a:pt x="195" y="190"/>
                    </a:lnTo>
                    <a:lnTo>
                      <a:pt x="203" y="202"/>
                    </a:lnTo>
                    <a:lnTo>
                      <a:pt x="203" y="190"/>
                    </a:lnTo>
                    <a:lnTo>
                      <a:pt x="203" y="202"/>
                    </a:lnTo>
                    <a:lnTo>
                      <a:pt x="211" y="202"/>
                    </a:lnTo>
                    <a:lnTo>
                      <a:pt x="219" y="202"/>
                    </a:lnTo>
                    <a:lnTo>
                      <a:pt x="219" y="190"/>
                    </a:lnTo>
                    <a:lnTo>
                      <a:pt x="219" y="202"/>
                    </a:lnTo>
                    <a:lnTo>
                      <a:pt x="219" y="190"/>
                    </a:lnTo>
                    <a:lnTo>
                      <a:pt x="228" y="202"/>
                    </a:lnTo>
                    <a:lnTo>
                      <a:pt x="228" y="215"/>
                    </a:lnTo>
                    <a:lnTo>
                      <a:pt x="228" y="202"/>
                    </a:lnTo>
                    <a:lnTo>
                      <a:pt x="228" y="215"/>
                    </a:lnTo>
                    <a:lnTo>
                      <a:pt x="228" y="202"/>
                    </a:lnTo>
                    <a:lnTo>
                      <a:pt x="236" y="202"/>
                    </a:lnTo>
                    <a:lnTo>
                      <a:pt x="236" y="215"/>
                    </a:lnTo>
                    <a:lnTo>
                      <a:pt x="236" y="202"/>
                    </a:lnTo>
                    <a:lnTo>
                      <a:pt x="236" y="215"/>
                    </a:lnTo>
                    <a:lnTo>
                      <a:pt x="236" y="202"/>
                    </a:lnTo>
                    <a:lnTo>
                      <a:pt x="244" y="202"/>
                    </a:lnTo>
                    <a:lnTo>
                      <a:pt x="244" y="215"/>
                    </a:lnTo>
                    <a:lnTo>
                      <a:pt x="244" y="202"/>
                    </a:lnTo>
                    <a:lnTo>
                      <a:pt x="244" y="215"/>
                    </a:lnTo>
                    <a:lnTo>
                      <a:pt x="244" y="202"/>
                    </a:lnTo>
                    <a:lnTo>
                      <a:pt x="252" y="202"/>
                    </a:lnTo>
                    <a:lnTo>
                      <a:pt x="252" y="226"/>
                    </a:lnTo>
                    <a:lnTo>
                      <a:pt x="252" y="215"/>
                    </a:lnTo>
                    <a:lnTo>
                      <a:pt x="252" y="202"/>
                    </a:lnTo>
                    <a:lnTo>
                      <a:pt x="252" y="215"/>
                    </a:lnTo>
                    <a:lnTo>
                      <a:pt x="252" y="226"/>
                    </a:lnTo>
                    <a:lnTo>
                      <a:pt x="261" y="226"/>
                    </a:lnTo>
                    <a:lnTo>
                      <a:pt x="261" y="215"/>
                    </a:lnTo>
                    <a:lnTo>
                      <a:pt x="261" y="226"/>
                    </a:lnTo>
                    <a:lnTo>
                      <a:pt x="261" y="202"/>
                    </a:lnTo>
                    <a:lnTo>
                      <a:pt x="261" y="226"/>
                    </a:lnTo>
                    <a:lnTo>
                      <a:pt x="261" y="215"/>
                    </a:lnTo>
                    <a:lnTo>
                      <a:pt x="261" y="226"/>
                    </a:lnTo>
                    <a:lnTo>
                      <a:pt x="269" y="215"/>
                    </a:lnTo>
                    <a:lnTo>
                      <a:pt x="269" y="202"/>
                    </a:lnTo>
                    <a:lnTo>
                      <a:pt x="269" y="215"/>
                    </a:lnTo>
                    <a:lnTo>
                      <a:pt x="269" y="202"/>
                    </a:lnTo>
                    <a:lnTo>
                      <a:pt x="269" y="215"/>
                    </a:lnTo>
                    <a:lnTo>
                      <a:pt x="269" y="202"/>
                    </a:lnTo>
                    <a:lnTo>
                      <a:pt x="277" y="215"/>
                    </a:lnTo>
                    <a:lnTo>
                      <a:pt x="277" y="226"/>
                    </a:lnTo>
                    <a:lnTo>
                      <a:pt x="277" y="215"/>
                    </a:lnTo>
                    <a:lnTo>
                      <a:pt x="277" y="202"/>
                    </a:lnTo>
                    <a:lnTo>
                      <a:pt x="286" y="226"/>
                    </a:lnTo>
                    <a:lnTo>
                      <a:pt x="286" y="215"/>
                    </a:lnTo>
                    <a:lnTo>
                      <a:pt x="286" y="226"/>
                    </a:lnTo>
                    <a:lnTo>
                      <a:pt x="286" y="202"/>
                    </a:lnTo>
                    <a:lnTo>
                      <a:pt x="286" y="215"/>
                    </a:lnTo>
                    <a:lnTo>
                      <a:pt x="286" y="249"/>
                    </a:lnTo>
                    <a:lnTo>
                      <a:pt x="294" y="215"/>
                    </a:lnTo>
                    <a:lnTo>
                      <a:pt x="294" y="238"/>
                    </a:lnTo>
                    <a:lnTo>
                      <a:pt x="294" y="215"/>
                    </a:lnTo>
                    <a:lnTo>
                      <a:pt x="294" y="238"/>
                    </a:lnTo>
                    <a:lnTo>
                      <a:pt x="294" y="226"/>
                    </a:lnTo>
                    <a:lnTo>
                      <a:pt x="294" y="215"/>
                    </a:lnTo>
                    <a:lnTo>
                      <a:pt x="302" y="238"/>
                    </a:lnTo>
                    <a:lnTo>
                      <a:pt x="302" y="226"/>
                    </a:lnTo>
                    <a:lnTo>
                      <a:pt x="302" y="238"/>
                    </a:lnTo>
                    <a:lnTo>
                      <a:pt x="302" y="226"/>
                    </a:lnTo>
                    <a:lnTo>
                      <a:pt x="302" y="238"/>
                    </a:lnTo>
                    <a:lnTo>
                      <a:pt x="302" y="226"/>
                    </a:lnTo>
                    <a:lnTo>
                      <a:pt x="310" y="238"/>
                    </a:lnTo>
                    <a:lnTo>
                      <a:pt x="310" y="226"/>
                    </a:lnTo>
                    <a:lnTo>
                      <a:pt x="310" y="215"/>
                    </a:lnTo>
                    <a:lnTo>
                      <a:pt x="310" y="226"/>
                    </a:lnTo>
                    <a:lnTo>
                      <a:pt x="319" y="226"/>
                    </a:lnTo>
                    <a:lnTo>
                      <a:pt x="319" y="215"/>
                    </a:lnTo>
                    <a:lnTo>
                      <a:pt x="319" y="238"/>
                    </a:lnTo>
                    <a:lnTo>
                      <a:pt x="319" y="226"/>
                    </a:lnTo>
                    <a:lnTo>
                      <a:pt x="319" y="238"/>
                    </a:lnTo>
                    <a:lnTo>
                      <a:pt x="319" y="226"/>
                    </a:lnTo>
                    <a:lnTo>
                      <a:pt x="327" y="226"/>
                    </a:lnTo>
                    <a:lnTo>
                      <a:pt x="327" y="238"/>
                    </a:lnTo>
                    <a:lnTo>
                      <a:pt x="327" y="226"/>
                    </a:lnTo>
                    <a:lnTo>
                      <a:pt x="335" y="215"/>
                    </a:lnTo>
                    <a:lnTo>
                      <a:pt x="335" y="238"/>
                    </a:lnTo>
                    <a:lnTo>
                      <a:pt x="335" y="226"/>
                    </a:lnTo>
                    <a:lnTo>
                      <a:pt x="335" y="238"/>
                    </a:lnTo>
                    <a:lnTo>
                      <a:pt x="335" y="249"/>
                    </a:lnTo>
                    <a:lnTo>
                      <a:pt x="335" y="238"/>
                    </a:lnTo>
                    <a:lnTo>
                      <a:pt x="335" y="226"/>
                    </a:lnTo>
                    <a:lnTo>
                      <a:pt x="343" y="238"/>
                    </a:lnTo>
                    <a:lnTo>
                      <a:pt x="343" y="226"/>
                    </a:lnTo>
                    <a:lnTo>
                      <a:pt x="343" y="238"/>
                    </a:lnTo>
                    <a:lnTo>
                      <a:pt x="352" y="238"/>
                    </a:lnTo>
                    <a:lnTo>
                      <a:pt x="352" y="226"/>
                    </a:lnTo>
                    <a:lnTo>
                      <a:pt x="352" y="238"/>
                    </a:lnTo>
                    <a:lnTo>
                      <a:pt x="352" y="249"/>
                    </a:lnTo>
                    <a:lnTo>
                      <a:pt x="352" y="238"/>
                    </a:lnTo>
                    <a:lnTo>
                      <a:pt x="352" y="226"/>
                    </a:lnTo>
                    <a:lnTo>
                      <a:pt x="360" y="238"/>
                    </a:lnTo>
                    <a:lnTo>
                      <a:pt x="360" y="249"/>
                    </a:lnTo>
                    <a:lnTo>
                      <a:pt x="360" y="238"/>
                    </a:lnTo>
                    <a:lnTo>
                      <a:pt x="360" y="226"/>
                    </a:lnTo>
                    <a:lnTo>
                      <a:pt x="368" y="238"/>
                    </a:lnTo>
                    <a:lnTo>
                      <a:pt x="368" y="215"/>
                    </a:lnTo>
                    <a:lnTo>
                      <a:pt x="368" y="226"/>
                    </a:lnTo>
                    <a:lnTo>
                      <a:pt x="368" y="249"/>
                    </a:lnTo>
                    <a:lnTo>
                      <a:pt x="368" y="238"/>
                    </a:lnTo>
                    <a:lnTo>
                      <a:pt x="368" y="249"/>
                    </a:lnTo>
                    <a:lnTo>
                      <a:pt x="368" y="226"/>
                    </a:lnTo>
                    <a:lnTo>
                      <a:pt x="368" y="238"/>
                    </a:lnTo>
                    <a:lnTo>
                      <a:pt x="377" y="238"/>
                    </a:lnTo>
                    <a:lnTo>
                      <a:pt x="377" y="249"/>
                    </a:lnTo>
                    <a:lnTo>
                      <a:pt x="377" y="238"/>
                    </a:lnTo>
                    <a:lnTo>
                      <a:pt x="377" y="249"/>
                    </a:lnTo>
                    <a:lnTo>
                      <a:pt x="385" y="238"/>
                    </a:lnTo>
                    <a:lnTo>
                      <a:pt x="385" y="249"/>
                    </a:lnTo>
                    <a:lnTo>
                      <a:pt x="385" y="238"/>
                    </a:lnTo>
                    <a:lnTo>
                      <a:pt x="385" y="249"/>
                    </a:lnTo>
                    <a:lnTo>
                      <a:pt x="393" y="238"/>
                    </a:lnTo>
                    <a:lnTo>
                      <a:pt x="393" y="249"/>
                    </a:lnTo>
                    <a:lnTo>
                      <a:pt x="393" y="238"/>
                    </a:lnTo>
                    <a:lnTo>
                      <a:pt x="393" y="249"/>
                    </a:lnTo>
                    <a:lnTo>
                      <a:pt x="401" y="238"/>
                    </a:lnTo>
                    <a:lnTo>
                      <a:pt x="401" y="226"/>
                    </a:lnTo>
                    <a:lnTo>
                      <a:pt x="401" y="238"/>
                    </a:lnTo>
                    <a:lnTo>
                      <a:pt x="401" y="249"/>
                    </a:lnTo>
                    <a:lnTo>
                      <a:pt x="401" y="238"/>
                    </a:lnTo>
                    <a:lnTo>
                      <a:pt x="410" y="238"/>
                    </a:lnTo>
                    <a:lnTo>
                      <a:pt x="410" y="249"/>
                    </a:lnTo>
                    <a:lnTo>
                      <a:pt x="410" y="238"/>
                    </a:lnTo>
                    <a:lnTo>
                      <a:pt x="410" y="249"/>
                    </a:lnTo>
                    <a:lnTo>
                      <a:pt x="410" y="238"/>
                    </a:lnTo>
                    <a:lnTo>
                      <a:pt x="410" y="249"/>
                    </a:lnTo>
                    <a:lnTo>
                      <a:pt x="418" y="238"/>
                    </a:lnTo>
                    <a:lnTo>
                      <a:pt x="418" y="249"/>
                    </a:lnTo>
                    <a:lnTo>
                      <a:pt x="418" y="238"/>
                    </a:lnTo>
                    <a:lnTo>
                      <a:pt x="426" y="249"/>
                    </a:lnTo>
                    <a:lnTo>
                      <a:pt x="426" y="238"/>
                    </a:lnTo>
                    <a:lnTo>
                      <a:pt x="426" y="249"/>
                    </a:lnTo>
                    <a:lnTo>
                      <a:pt x="426" y="238"/>
                    </a:lnTo>
                    <a:lnTo>
                      <a:pt x="434" y="249"/>
                    </a:lnTo>
                    <a:lnTo>
                      <a:pt x="434" y="262"/>
                    </a:lnTo>
                    <a:lnTo>
                      <a:pt x="434" y="249"/>
                    </a:lnTo>
                    <a:lnTo>
                      <a:pt x="443" y="249"/>
                    </a:lnTo>
                    <a:lnTo>
                      <a:pt x="443" y="262"/>
                    </a:lnTo>
                    <a:lnTo>
                      <a:pt x="443" y="249"/>
                    </a:lnTo>
                    <a:lnTo>
                      <a:pt x="451" y="249"/>
                    </a:lnTo>
                    <a:lnTo>
                      <a:pt x="451" y="274"/>
                    </a:lnTo>
                    <a:lnTo>
                      <a:pt x="451" y="249"/>
                    </a:lnTo>
                    <a:lnTo>
                      <a:pt x="451" y="238"/>
                    </a:lnTo>
                    <a:lnTo>
                      <a:pt x="451" y="249"/>
                    </a:lnTo>
                    <a:lnTo>
                      <a:pt x="451" y="262"/>
                    </a:lnTo>
                    <a:lnTo>
                      <a:pt x="451" y="249"/>
                    </a:lnTo>
                    <a:lnTo>
                      <a:pt x="459" y="249"/>
                    </a:lnTo>
                    <a:lnTo>
                      <a:pt x="459" y="262"/>
                    </a:lnTo>
                    <a:lnTo>
                      <a:pt x="459" y="249"/>
                    </a:lnTo>
                    <a:lnTo>
                      <a:pt x="459" y="262"/>
                    </a:lnTo>
                    <a:lnTo>
                      <a:pt x="468" y="249"/>
                    </a:lnTo>
                    <a:lnTo>
                      <a:pt x="468" y="262"/>
                    </a:lnTo>
                    <a:lnTo>
                      <a:pt x="468" y="249"/>
                    </a:lnTo>
                    <a:lnTo>
                      <a:pt x="468" y="262"/>
                    </a:lnTo>
                    <a:lnTo>
                      <a:pt x="468" y="249"/>
                    </a:lnTo>
                    <a:lnTo>
                      <a:pt x="476" y="249"/>
                    </a:lnTo>
                    <a:lnTo>
                      <a:pt x="476" y="238"/>
                    </a:lnTo>
                    <a:lnTo>
                      <a:pt x="476" y="249"/>
                    </a:lnTo>
                    <a:lnTo>
                      <a:pt x="484" y="249"/>
                    </a:lnTo>
                    <a:lnTo>
                      <a:pt x="492" y="249"/>
                    </a:lnTo>
                    <a:lnTo>
                      <a:pt x="492" y="274"/>
                    </a:lnTo>
                    <a:lnTo>
                      <a:pt x="492" y="249"/>
                    </a:lnTo>
                    <a:lnTo>
                      <a:pt x="501" y="249"/>
                    </a:lnTo>
                    <a:lnTo>
                      <a:pt x="509" y="249"/>
                    </a:lnTo>
                    <a:lnTo>
                      <a:pt x="509" y="262"/>
                    </a:lnTo>
                    <a:lnTo>
                      <a:pt x="509" y="249"/>
                    </a:lnTo>
                    <a:lnTo>
                      <a:pt x="509" y="238"/>
                    </a:lnTo>
                    <a:lnTo>
                      <a:pt x="509" y="249"/>
                    </a:lnTo>
                    <a:lnTo>
                      <a:pt x="517" y="249"/>
                    </a:lnTo>
                    <a:lnTo>
                      <a:pt x="517" y="262"/>
                    </a:lnTo>
                    <a:lnTo>
                      <a:pt x="517" y="249"/>
                    </a:lnTo>
                    <a:lnTo>
                      <a:pt x="517" y="262"/>
                    </a:lnTo>
                    <a:lnTo>
                      <a:pt x="517" y="249"/>
                    </a:lnTo>
                    <a:lnTo>
                      <a:pt x="517" y="262"/>
                    </a:lnTo>
                    <a:lnTo>
                      <a:pt x="525" y="249"/>
                    </a:lnTo>
                    <a:lnTo>
                      <a:pt x="525" y="274"/>
                    </a:lnTo>
                    <a:lnTo>
                      <a:pt x="525" y="249"/>
                    </a:lnTo>
                    <a:lnTo>
                      <a:pt x="534" y="249"/>
                    </a:lnTo>
                    <a:lnTo>
                      <a:pt x="534" y="262"/>
                    </a:lnTo>
                    <a:lnTo>
                      <a:pt x="534" y="249"/>
                    </a:lnTo>
                    <a:lnTo>
                      <a:pt x="534" y="262"/>
                    </a:lnTo>
                    <a:lnTo>
                      <a:pt x="542" y="249"/>
                    </a:lnTo>
                    <a:lnTo>
                      <a:pt x="542" y="262"/>
                    </a:lnTo>
                    <a:lnTo>
                      <a:pt x="542" y="249"/>
                    </a:lnTo>
                    <a:lnTo>
                      <a:pt x="550" y="249"/>
                    </a:lnTo>
                    <a:lnTo>
                      <a:pt x="550" y="262"/>
                    </a:lnTo>
                    <a:lnTo>
                      <a:pt x="550" y="249"/>
                    </a:lnTo>
                    <a:lnTo>
                      <a:pt x="559" y="249"/>
                    </a:lnTo>
                    <a:lnTo>
                      <a:pt x="559" y="262"/>
                    </a:lnTo>
                    <a:lnTo>
                      <a:pt x="559" y="249"/>
                    </a:lnTo>
                    <a:lnTo>
                      <a:pt x="559" y="262"/>
                    </a:lnTo>
                    <a:lnTo>
                      <a:pt x="559" y="249"/>
                    </a:lnTo>
                    <a:lnTo>
                      <a:pt x="567" y="249"/>
                    </a:lnTo>
                    <a:lnTo>
                      <a:pt x="567" y="262"/>
                    </a:lnTo>
                    <a:lnTo>
                      <a:pt x="567" y="249"/>
                    </a:lnTo>
                    <a:lnTo>
                      <a:pt x="567" y="274"/>
                    </a:lnTo>
                    <a:lnTo>
                      <a:pt x="575" y="249"/>
                    </a:lnTo>
                    <a:lnTo>
                      <a:pt x="575" y="274"/>
                    </a:lnTo>
                    <a:lnTo>
                      <a:pt x="575" y="249"/>
                    </a:lnTo>
                    <a:lnTo>
                      <a:pt x="575" y="262"/>
                    </a:lnTo>
                    <a:lnTo>
                      <a:pt x="575" y="249"/>
                    </a:lnTo>
                    <a:lnTo>
                      <a:pt x="575" y="262"/>
                    </a:lnTo>
                    <a:lnTo>
                      <a:pt x="583" y="249"/>
                    </a:lnTo>
                    <a:lnTo>
                      <a:pt x="583" y="262"/>
                    </a:lnTo>
                    <a:lnTo>
                      <a:pt x="592" y="262"/>
                    </a:lnTo>
                    <a:lnTo>
                      <a:pt x="592" y="249"/>
                    </a:lnTo>
                    <a:lnTo>
                      <a:pt x="592" y="262"/>
                    </a:lnTo>
                    <a:lnTo>
                      <a:pt x="600" y="249"/>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38" name="Group 59"/>
            <p:cNvGrpSpPr>
              <a:grpSpLocks/>
            </p:cNvGrpSpPr>
            <p:nvPr/>
          </p:nvGrpSpPr>
          <p:grpSpPr bwMode="auto">
            <a:xfrm>
              <a:off x="1255" y="2601"/>
              <a:ext cx="691" cy="155"/>
              <a:chOff x="2992" y="3296"/>
              <a:chExt cx="926" cy="123"/>
            </a:xfrm>
          </p:grpSpPr>
          <p:sp>
            <p:nvSpPr>
              <p:cNvPr id="33895" name="Freeform 60"/>
              <p:cNvSpPr>
                <a:spLocks/>
              </p:cNvSpPr>
              <p:nvPr/>
            </p:nvSpPr>
            <p:spPr bwMode="auto">
              <a:xfrm>
                <a:off x="2992" y="3296"/>
                <a:ext cx="224" cy="36"/>
              </a:xfrm>
              <a:custGeom>
                <a:avLst/>
                <a:gdLst>
                  <a:gd name="T0" fmla="*/ 8 w 224"/>
                  <a:gd name="T1" fmla="*/ 27 h 36"/>
                  <a:gd name="T2" fmla="*/ 16 w 224"/>
                  <a:gd name="T3" fmla="*/ 27 h 36"/>
                  <a:gd name="T4" fmla="*/ 24 w 224"/>
                  <a:gd name="T5" fmla="*/ 27 h 36"/>
                  <a:gd name="T6" fmla="*/ 32 w 224"/>
                  <a:gd name="T7" fmla="*/ 27 h 36"/>
                  <a:gd name="T8" fmla="*/ 40 w 224"/>
                  <a:gd name="T9" fmla="*/ 27 h 36"/>
                  <a:gd name="T10" fmla="*/ 48 w 224"/>
                  <a:gd name="T11" fmla="*/ 18 h 36"/>
                  <a:gd name="T12" fmla="*/ 48 w 224"/>
                  <a:gd name="T13" fmla="*/ 18 h 36"/>
                  <a:gd name="T14" fmla="*/ 56 w 224"/>
                  <a:gd name="T15" fmla="*/ 27 h 36"/>
                  <a:gd name="T16" fmla="*/ 64 w 224"/>
                  <a:gd name="T17" fmla="*/ 18 h 36"/>
                  <a:gd name="T18" fmla="*/ 72 w 224"/>
                  <a:gd name="T19" fmla="*/ 27 h 36"/>
                  <a:gd name="T20" fmla="*/ 80 w 224"/>
                  <a:gd name="T21" fmla="*/ 0 h 36"/>
                  <a:gd name="T22" fmla="*/ 88 w 224"/>
                  <a:gd name="T23" fmla="*/ 27 h 36"/>
                  <a:gd name="T24" fmla="*/ 96 w 224"/>
                  <a:gd name="T25" fmla="*/ 27 h 36"/>
                  <a:gd name="T26" fmla="*/ 104 w 224"/>
                  <a:gd name="T27" fmla="*/ 27 h 36"/>
                  <a:gd name="T28" fmla="*/ 112 w 224"/>
                  <a:gd name="T29" fmla="*/ 18 h 36"/>
                  <a:gd name="T30" fmla="*/ 120 w 224"/>
                  <a:gd name="T31" fmla="*/ 9 h 36"/>
                  <a:gd name="T32" fmla="*/ 128 w 224"/>
                  <a:gd name="T33" fmla="*/ 18 h 36"/>
                  <a:gd name="T34" fmla="*/ 136 w 224"/>
                  <a:gd name="T35" fmla="*/ 9 h 36"/>
                  <a:gd name="T36" fmla="*/ 144 w 224"/>
                  <a:gd name="T37" fmla="*/ 18 h 36"/>
                  <a:gd name="T38" fmla="*/ 152 w 224"/>
                  <a:gd name="T39" fmla="*/ 9 h 36"/>
                  <a:gd name="T40" fmla="*/ 160 w 224"/>
                  <a:gd name="T41" fmla="*/ 0 h 36"/>
                  <a:gd name="T42" fmla="*/ 168 w 224"/>
                  <a:gd name="T43" fmla="*/ 9 h 36"/>
                  <a:gd name="T44" fmla="*/ 176 w 224"/>
                  <a:gd name="T45" fmla="*/ 18 h 36"/>
                  <a:gd name="T46" fmla="*/ 184 w 224"/>
                  <a:gd name="T47" fmla="*/ 27 h 36"/>
                  <a:gd name="T48" fmla="*/ 192 w 224"/>
                  <a:gd name="T49" fmla="*/ 18 h 36"/>
                  <a:gd name="T50" fmla="*/ 192 w 224"/>
                  <a:gd name="T51" fmla="*/ 18 h 36"/>
                  <a:gd name="T52" fmla="*/ 200 w 224"/>
                  <a:gd name="T53" fmla="*/ 9 h 36"/>
                  <a:gd name="T54" fmla="*/ 200 w 224"/>
                  <a:gd name="T55" fmla="*/ 27 h 36"/>
                  <a:gd name="T56" fmla="*/ 208 w 224"/>
                  <a:gd name="T57" fmla="*/ 27 h 36"/>
                  <a:gd name="T58" fmla="*/ 216 w 224"/>
                  <a:gd name="T59" fmla="*/ 27 h 36"/>
                  <a:gd name="T60" fmla="*/ 216 w 224"/>
                  <a:gd name="T61" fmla="*/ 18 h 36"/>
                  <a:gd name="T62" fmla="*/ 224 w 224"/>
                  <a:gd name="T63" fmla="*/ 18 h 36"/>
                  <a:gd name="T64" fmla="*/ 224 w 224"/>
                  <a:gd name="T65" fmla="*/ 27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4" h="36">
                    <a:moveTo>
                      <a:pt x="0" y="27"/>
                    </a:moveTo>
                    <a:lnTo>
                      <a:pt x="8" y="27"/>
                    </a:lnTo>
                    <a:lnTo>
                      <a:pt x="16" y="27"/>
                    </a:lnTo>
                    <a:lnTo>
                      <a:pt x="16" y="36"/>
                    </a:lnTo>
                    <a:lnTo>
                      <a:pt x="24" y="27"/>
                    </a:lnTo>
                    <a:lnTo>
                      <a:pt x="24" y="36"/>
                    </a:lnTo>
                    <a:lnTo>
                      <a:pt x="32" y="27"/>
                    </a:lnTo>
                    <a:lnTo>
                      <a:pt x="40" y="27"/>
                    </a:lnTo>
                    <a:lnTo>
                      <a:pt x="48" y="18"/>
                    </a:lnTo>
                    <a:lnTo>
                      <a:pt x="56" y="27"/>
                    </a:lnTo>
                    <a:lnTo>
                      <a:pt x="64" y="27"/>
                    </a:lnTo>
                    <a:lnTo>
                      <a:pt x="64" y="18"/>
                    </a:lnTo>
                    <a:lnTo>
                      <a:pt x="72" y="27"/>
                    </a:lnTo>
                    <a:lnTo>
                      <a:pt x="80" y="18"/>
                    </a:lnTo>
                    <a:lnTo>
                      <a:pt x="80" y="0"/>
                    </a:lnTo>
                    <a:lnTo>
                      <a:pt x="88" y="9"/>
                    </a:lnTo>
                    <a:lnTo>
                      <a:pt x="88" y="27"/>
                    </a:lnTo>
                    <a:lnTo>
                      <a:pt x="96" y="9"/>
                    </a:lnTo>
                    <a:lnTo>
                      <a:pt x="96" y="27"/>
                    </a:lnTo>
                    <a:lnTo>
                      <a:pt x="104" y="27"/>
                    </a:lnTo>
                    <a:lnTo>
                      <a:pt x="112" y="18"/>
                    </a:lnTo>
                    <a:lnTo>
                      <a:pt x="120" y="9"/>
                    </a:lnTo>
                    <a:lnTo>
                      <a:pt x="120" y="18"/>
                    </a:lnTo>
                    <a:lnTo>
                      <a:pt x="128" y="18"/>
                    </a:lnTo>
                    <a:lnTo>
                      <a:pt x="136" y="9"/>
                    </a:lnTo>
                    <a:lnTo>
                      <a:pt x="136" y="18"/>
                    </a:lnTo>
                    <a:lnTo>
                      <a:pt x="144" y="18"/>
                    </a:lnTo>
                    <a:lnTo>
                      <a:pt x="144" y="9"/>
                    </a:lnTo>
                    <a:lnTo>
                      <a:pt x="152" y="9"/>
                    </a:lnTo>
                    <a:lnTo>
                      <a:pt x="160" y="0"/>
                    </a:lnTo>
                    <a:lnTo>
                      <a:pt x="160" y="27"/>
                    </a:lnTo>
                    <a:lnTo>
                      <a:pt x="168" y="9"/>
                    </a:lnTo>
                    <a:lnTo>
                      <a:pt x="176" y="18"/>
                    </a:lnTo>
                    <a:lnTo>
                      <a:pt x="176" y="9"/>
                    </a:lnTo>
                    <a:lnTo>
                      <a:pt x="184" y="27"/>
                    </a:lnTo>
                    <a:lnTo>
                      <a:pt x="184" y="0"/>
                    </a:lnTo>
                    <a:lnTo>
                      <a:pt x="192" y="18"/>
                    </a:lnTo>
                    <a:lnTo>
                      <a:pt x="192" y="27"/>
                    </a:lnTo>
                    <a:lnTo>
                      <a:pt x="200" y="9"/>
                    </a:lnTo>
                    <a:lnTo>
                      <a:pt x="200" y="27"/>
                    </a:lnTo>
                    <a:lnTo>
                      <a:pt x="208" y="27"/>
                    </a:lnTo>
                    <a:lnTo>
                      <a:pt x="216" y="27"/>
                    </a:lnTo>
                    <a:lnTo>
                      <a:pt x="216" y="18"/>
                    </a:lnTo>
                    <a:lnTo>
                      <a:pt x="224" y="18"/>
                    </a:lnTo>
                    <a:lnTo>
                      <a:pt x="224" y="27"/>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6" name="Freeform 61"/>
              <p:cNvSpPr>
                <a:spLocks/>
              </p:cNvSpPr>
              <p:nvPr/>
            </p:nvSpPr>
            <p:spPr bwMode="auto">
              <a:xfrm>
                <a:off x="3216" y="3312"/>
                <a:ext cx="702" cy="107"/>
              </a:xfrm>
              <a:custGeom>
                <a:avLst/>
                <a:gdLst>
                  <a:gd name="T0" fmla="*/ 2147483647 w 88"/>
                  <a:gd name="T1" fmla="*/ 2147483647 h 12"/>
                  <a:gd name="T2" fmla="*/ 2147483647 w 88"/>
                  <a:gd name="T3" fmla="*/ 2147483647 h 12"/>
                  <a:gd name="T4" fmla="*/ 2147483647 w 88"/>
                  <a:gd name="T5" fmla="*/ 2147483647 h 12"/>
                  <a:gd name="T6" fmla="*/ 2147483647 w 88"/>
                  <a:gd name="T7" fmla="*/ 2147483647 h 12"/>
                  <a:gd name="T8" fmla="*/ 2147483647 w 88"/>
                  <a:gd name="T9" fmla="*/ 2147483647 h 12"/>
                  <a:gd name="T10" fmla="*/ 2147483647 w 88"/>
                  <a:gd name="T11" fmla="*/ 2147483647 h 12"/>
                  <a:gd name="T12" fmla="*/ 2147483647 w 88"/>
                  <a:gd name="T13" fmla="*/ 2147483647 h 12"/>
                  <a:gd name="T14" fmla="*/ 2147483647 w 88"/>
                  <a:gd name="T15" fmla="*/ 2147483647 h 12"/>
                  <a:gd name="T16" fmla="*/ 2147483647 w 88"/>
                  <a:gd name="T17" fmla="*/ 2147483647 h 12"/>
                  <a:gd name="T18" fmla="*/ 2147483647 w 88"/>
                  <a:gd name="T19" fmla="*/ 2147483647 h 12"/>
                  <a:gd name="T20" fmla="*/ 2147483647 w 88"/>
                  <a:gd name="T21" fmla="*/ 2147483647 h 12"/>
                  <a:gd name="T22" fmla="*/ 2147483647 w 88"/>
                  <a:gd name="T23" fmla="*/ 2147483647 h 12"/>
                  <a:gd name="T24" fmla="*/ 2147483647 w 88"/>
                  <a:gd name="T25" fmla="*/ 2147483647 h 12"/>
                  <a:gd name="T26" fmla="*/ 2147483647 w 88"/>
                  <a:gd name="T27" fmla="*/ 2147483647 h 12"/>
                  <a:gd name="T28" fmla="*/ 2147483647 w 88"/>
                  <a:gd name="T29" fmla="*/ 2147483647 h 12"/>
                  <a:gd name="T30" fmla="*/ 2147483647 w 88"/>
                  <a:gd name="T31" fmla="*/ 2147483647 h 12"/>
                  <a:gd name="T32" fmla="*/ 2147483647 w 88"/>
                  <a:gd name="T33" fmla="*/ 2147483647 h 12"/>
                  <a:gd name="T34" fmla="*/ 2147483647 w 88"/>
                  <a:gd name="T35" fmla="*/ 2147483647 h 12"/>
                  <a:gd name="T36" fmla="*/ 2147483647 w 88"/>
                  <a:gd name="T37" fmla="*/ 2147483647 h 12"/>
                  <a:gd name="T38" fmla="*/ 2147483647 w 88"/>
                  <a:gd name="T39" fmla="*/ 2147483647 h 12"/>
                  <a:gd name="T40" fmla="*/ 2147483647 w 88"/>
                  <a:gd name="T41" fmla="*/ 2147483647 h 12"/>
                  <a:gd name="T42" fmla="*/ 2147483647 w 88"/>
                  <a:gd name="T43" fmla="*/ 2147483647 h 12"/>
                  <a:gd name="T44" fmla="*/ 2147483647 w 88"/>
                  <a:gd name="T45" fmla="*/ 2147483647 h 12"/>
                  <a:gd name="T46" fmla="*/ 2147483647 w 88"/>
                  <a:gd name="T47" fmla="*/ 2147483647 h 12"/>
                  <a:gd name="T48" fmla="*/ 2147483647 w 88"/>
                  <a:gd name="T49" fmla="*/ 2147483647 h 12"/>
                  <a:gd name="T50" fmla="*/ 2147483647 w 88"/>
                  <a:gd name="T51" fmla="*/ 2147483647 h 12"/>
                  <a:gd name="T52" fmla="*/ 2147483647 w 88"/>
                  <a:gd name="T53" fmla="*/ 2147483647 h 12"/>
                  <a:gd name="T54" fmla="*/ 2147483647 w 88"/>
                  <a:gd name="T55" fmla="*/ 2147483647 h 12"/>
                  <a:gd name="T56" fmla="*/ 2147483647 w 88"/>
                  <a:gd name="T57" fmla="*/ 2147483647 h 12"/>
                  <a:gd name="T58" fmla="*/ 2147483647 w 88"/>
                  <a:gd name="T59" fmla="*/ 2147483647 h 12"/>
                  <a:gd name="T60" fmla="*/ 2147483647 w 88"/>
                  <a:gd name="T61" fmla="*/ 2147483647 h 12"/>
                  <a:gd name="T62" fmla="*/ 2147483647 w 88"/>
                  <a:gd name="T63" fmla="*/ 2147483647 h 12"/>
                  <a:gd name="T64" fmla="*/ 2147483647 w 88"/>
                  <a:gd name="T65" fmla="*/ 2147483647 h 12"/>
                  <a:gd name="T66" fmla="*/ 2147483647 w 88"/>
                  <a:gd name="T67" fmla="*/ 2147483647 h 12"/>
                  <a:gd name="T68" fmla="*/ 2147483647 w 88"/>
                  <a:gd name="T69" fmla="*/ 2147483647 h 12"/>
                  <a:gd name="T70" fmla="*/ 2147483647 w 88"/>
                  <a:gd name="T71" fmla="*/ 2147483647 h 12"/>
                  <a:gd name="T72" fmla="*/ 2147483647 w 88"/>
                  <a:gd name="T73" fmla="*/ 2147483647 h 12"/>
                  <a:gd name="T74" fmla="*/ 2147483647 w 88"/>
                  <a:gd name="T75" fmla="*/ 2147483647 h 12"/>
                  <a:gd name="T76" fmla="*/ 2147483647 w 88"/>
                  <a:gd name="T77" fmla="*/ 2147483647 h 12"/>
                  <a:gd name="T78" fmla="*/ 2147483647 w 88"/>
                  <a:gd name="T79" fmla="*/ 2147483647 h 12"/>
                  <a:gd name="T80" fmla="*/ 2147483647 w 88"/>
                  <a:gd name="T81" fmla="*/ 2147483647 h 12"/>
                  <a:gd name="T82" fmla="*/ 2147483647 w 88"/>
                  <a:gd name="T83" fmla="*/ 2147483647 h 12"/>
                  <a:gd name="T84" fmla="*/ 2147483647 w 88"/>
                  <a:gd name="T85" fmla="*/ 2147483647 h 12"/>
                  <a:gd name="T86" fmla="*/ 2147483647 w 88"/>
                  <a:gd name="T87" fmla="*/ 2147483647 h 12"/>
                  <a:gd name="T88" fmla="*/ 2147483647 w 88"/>
                  <a:gd name="T89" fmla="*/ 2147483647 h 12"/>
                  <a:gd name="T90" fmla="*/ 2147483647 w 88"/>
                  <a:gd name="T91" fmla="*/ 2147483647 h 12"/>
                  <a:gd name="T92" fmla="*/ 2147483647 w 88"/>
                  <a:gd name="T93" fmla="*/ 2147483647 h 12"/>
                  <a:gd name="T94" fmla="*/ 2147483647 w 88"/>
                  <a:gd name="T95" fmla="*/ 2147483647 h 12"/>
                  <a:gd name="T96" fmla="*/ 2147483647 w 88"/>
                  <a:gd name="T97" fmla="*/ 2147483647 h 12"/>
                  <a:gd name="T98" fmla="*/ 2147483647 w 88"/>
                  <a:gd name="T99" fmla="*/ 2147483647 h 12"/>
                  <a:gd name="T100" fmla="*/ 2147483647 w 88"/>
                  <a:gd name="T101" fmla="*/ 2147483647 h 12"/>
                  <a:gd name="T102" fmla="*/ 2147483647 w 88"/>
                  <a:gd name="T103" fmla="*/ 2147483647 h 12"/>
                  <a:gd name="T104" fmla="*/ 2147483647 w 88"/>
                  <a:gd name="T105" fmla="*/ 2147483647 h 12"/>
                  <a:gd name="T106" fmla="*/ 2147483647 w 88"/>
                  <a:gd name="T107" fmla="*/ 2147483647 h 12"/>
                  <a:gd name="T108" fmla="*/ 2147483647 w 88"/>
                  <a:gd name="T109" fmla="*/ 2147483647 h 12"/>
                  <a:gd name="T110" fmla="*/ 2147483647 w 88"/>
                  <a:gd name="T111" fmla="*/ 2147483647 h 12"/>
                  <a:gd name="T112" fmla="*/ 2147483647 w 88"/>
                  <a:gd name="T113" fmla="*/ 2147483647 h 12"/>
                  <a:gd name="T114" fmla="*/ 2147483647 w 88"/>
                  <a:gd name="T115" fmla="*/ 2147483647 h 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8" h="12">
                    <a:moveTo>
                      <a:pt x="0" y="0"/>
                    </a:moveTo>
                    <a:lnTo>
                      <a:pt x="0" y="0"/>
                    </a:lnTo>
                    <a:lnTo>
                      <a:pt x="1" y="2"/>
                    </a:lnTo>
                    <a:lnTo>
                      <a:pt x="1" y="3"/>
                    </a:lnTo>
                    <a:lnTo>
                      <a:pt x="1" y="5"/>
                    </a:lnTo>
                    <a:lnTo>
                      <a:pt x="2" y="4"/>
                    </a:lnTo>
                    <a:lnTo>
                      <a:pt x="2" y="5"/>
                    </a:lnTo>
                    <a:lnTo>
                      <a:pt x="3" y="7"/>
                    </a:lnTo>
                    <a:lnTo>
                      <a:pt x="3" y="8"/>
                    </a:lnTo>
                    <a:lnTo>
                      <a:pt x="3" y="9"/>
                    </a:lnTo>
                    <a:lnTo>
                      <a:pt x="3" y="8"/>
                    </a:lnTo>
                    <a:lnTo>
                      <a:pt x="4" y="8"/>
                    </a:lnTo>
                    <a:lnTo>
                      <a:pt x="4" y="7"/>
                    </a:lnTo>
                    <a:lnTo>
                      <a:pt x="4" y="8"/>
                    </a:lnTo>
                    <a:lnTo>
                      <a:pt x="4" y="10"/>
                    </a:lnTo>
                    <a:lnTo>
                      <a:pt x="4" y="8"/>
                    </a:lnTo>
                    <a:lnTo>
                      <a:pt x="5" y="10"/>
                    </a:lnTo>
                    <a:lnTo>
                      <a:pt x="6" y="10"/>
                    </a:lnTo>
                    <a:lnTo>
                      <a:pt x="6" y="9"/>
                    </a:lnTo>
                    <a:lnTo>
                      <a:pt x="7" y="10"/>
                    </a:lnTo>
                    <a:lnTo>
                      <a:pt x="7" y="12"/>
                    </a:lnTo>
                    <a:lnTo>
                      <a:pt x="8" y="12"/>
                    </a:lnTo>
                    <a:lnTo>
                      <a:pt x="8" y="8"/>
                    </a:lnTo>
                    <a:lnTo>
                      <a:pt x="9" y="11"/>
                    </a:lnTo>
                    <a:lnTo>
                      <a:pt x="10" y="10"/>
                    </a:lnTo>
                    <a:lnTo>
                      <a:pt x="11" y="10"/>
                    </a:lnTo>
                    <a:lnTo>
                      <a:pt x="12" y="10"/>
                    </a:lnTo>
                    <a:lnTo>
                      <a:pt x="12" y="12"/>
                    </a:lnTo>
                    <a:lnTo>
                      <a:pt x="13" y="10"/>
                    </a:lnTo>
                    <a:lnTo>
                      <a:pt x="13" y="11"/>
                    </a:lnTo>
                    <a:lnTo>
                      <a:pt x="14" y="10"/>
                    </a:lnTo>
                    <a:lnTo>
                      <a:pt x="15" y="11"/>
                    </a:lnTo>
                    <a:lnTo>
                      <a:pt x="15" y="10"/>
                    </a:lnTo>
                    <a:lnTo>
                      <a:pt x="15" y="11"/>
                    </a:lnTo>
                    <a:lnTo>
                      <a:pt x="15" y="10"/>
                    </a:lnTo>
                    <a:lnTo>
                      <a:pt x="16" y="11"/>
                    </a:lnTo>
                    <a:lnTo>
                      <a:pt x="16" y="10"/>
                    </a:lnTo>
                    <a:lnTo>
                      <a:pt x="17" y="12"/>
                    </a:lnTo>
                    <a:lnTo>
                      <a:pt x="17" y="10"/>
                    </a:lnTo>
                    <a:lnTo>
                      <a:pt x="18" y="10"/>
                    </a:lnTo>
                    <a:lnTo>
                      <a:pt x="19" y="10"/>
                    </a:lnTo>
                    <a:lnTo>
                      <a:pt x="20" y="11"/>
                    </a:lnTo>
                    <a:lnTo>
                      <a:pt x="21" y="11"/>
                    </a:lnTo>
                    <a:lnTo>
                      <a:pt x="21" y="10"/>
                    </a:lnTo>
                    <a:lnTo>
                      <a:pt x="21" y="11"/>
                    </a:lnTo>
                    <a:lnTo>
                      <a:pt x="22" y="12"/>
                    </a:lnTo>
                    <a:lnTo>
                      <a:pt x="22" y="11"/>
                    </a:lnTo>
                    <a:lnTo>
                      <a:pt x="23" y="11"/>
                    </a:lnTo>
                    <a:lnTo>
                      <a:pt x="23" y="10"/>
                    </a:lnTo>
                    <a:lnTo>
                      <a:pt x="24" y="10"/>
                    </a:lnTo>
                    <a:lnTo>
                      <a:pt x="24" y="11"/>
                    </a:lnTo>
                    <a:lnTo>
                      <a:pt x="25" y="10"/>
                    </a:lnTo>
                    <a:lnTo>
                      <a:pt x="26" y="12"/>
                    </a:lnTo>
                    <a:lnTo>
                      <a:pt x="26" y="11"/>
                    </a:lnTo>
                    <a:lnTo>
                      <a:pt x="27" y="10"/>
                    </a:lnTo>
                    <a:lnTo>
                      <a:pt x="28" y="11"/>
                    </a:lnTo>
                    <a:lnTo>
                      <a:pt x="28" y="10"/>
                    </a:lnTo>
                    <a:lnTo>
                      <a:pt x="29" y="10"/>
                    </a:lnTo>
                    <a:lnTo>
                      <a:pt x="30" y="10"/>
                    </a:lnTo>
                    <a:lnTo>
                      <a:pt x="30" y="12"/>
                    </a:lnTo>
                    <a:lnTo>
                      <a:pt x="31" y="10"/>
                    </a:lnTo>
                    <a:lnTo>
                      <a:pt x="31" y="11"/>
                    </a:lnTo>
                    <a:lnTo>
                      <a:pt x="32" y="10"/>
                    </a:lnTo>
                    <a:lnTo>
                      <a:pt x="33" y="10"/>
                    </a:lnTo>
                    <a:lnTo>
                      <a:pt x="33" y="9"/>
                    </a:lnTo>
                    <a:lnTo>
                      <a:pt x="34" y="11"/>
                    </a:lnTo>
                    <a:lnTo>
                      <a:pt x="34" y="10"/>
                    </a:lnTo>
                    <a:lnTo>
                      <a:pt x="35" y="10"/>
                    </a:lnTo>
                    <a:lnTo>
                      <a:pt x="36" y="10"/>
                    </a:lnTo>
                    <a:lnTo>
                      <a:pt x="37" y="11"/>
                    </a:lnTo>
                    <a:lnTo>
                      <a:pt x="37" y="10"/>
                    </a:lnTo>
                    <a:lnTo>
                      <a:pt x="38" y="11"/>
                    </a:lnTo>
                    <a:lnTo>
                      <a:pt x="38" y="10"/>
                    </a:lnTo>
                    <a:lnTo>
                      <a:pt x="39" y="10"/>
                    </a:lnTo>
                    <a:lnTo>
                      <a:pt x="39" y="11"/>
                    </a:lnTo>
                    <a:lnTo>
                      <a:pt x="40" y="9"/>
                    </a:lnTo>
                    <a:lnTo>
                      <a:pt x="40" y="10"/>
                    </a:lnTo>
                    <a:lnTo>
                      <a:pt x="41" y="10"/>
                    </a:lnTo>
                    <a:lnTo>
                      <a:pt x="42" y="10"/>
                    </a:lnTo>
                    <a:lnTo>
                      <a:pt x="43" y="11"/>
                    </a:lnTo>
                    <a:lnTo>
                      <a:pt x="43" y="10"/>
                    </a:lnTo>
                    <a:lnTo>
                      <a:pt x="44" y="10"/>
                    </a:lnTo>
                    <a:lnTo>
                      <a:pt x="44" y="11"/>
                    </a:lnTo>
                    <a:lnTo>
                      <a:pt x="44" y="10"/>
                    </a:lnTo>
                    <a:lnTo>
                      <a:pt x="45" y="10"/>
                    </a:lnTo>
                    <a:lnTo>
                      <a:pt x="46" y="12"/>
                    </a:lnTo>
                    <a:lnTo>
                      <a:pt x="46" y="10"/>
                    </a:lnTo>
                    <a:lnTo>
                      <a:pt x="47" y="11"/>
                    </a:lnTo>
                    <a:lnTo>
                      <a:pt x="47" y="9"/>
                    </a:lnTo>
                    <a:lnTo>
                      <a:pt x="47" y="10"/>
                    </a:lnTo>
                    <a:lnTo>
                      <a:pt x="47" y="11"/>
                    </a:lnTo>
                    <a:lnTo>
                      <a:pt x="48" y="10"/>
                    </a:lnTo>
                    <a:lnTo>
                      <a:pt x="48" y="11"/>
                    </a:lnTo>
                    <a:lnTo>
                      <a:pt x="48" y="10"/>
                    </a:lnTo>
                    <a:lnTo>
                      <a:pt x="49" y="10"/>
                    </a:lnTo>
                    <a:lnTo>
                      <a:pt x="49" y="9"/>
                    </a:lnTo>
                    <a:lnTo>
                      <a:pt x="49" y="11"/>
                    </a:lnTo>
                    <a:lnTo>
                      <a:pt x="50" y="10"/>
                    </a:lnTo>
                    <a:lnTo>
                      <a:pt x="50" y="11"/>
                    </a:lnTo>
                    <a:lnTo>
                      <a:pt x="51" y="10"/>
                    </a:lnTo>
                    <a:lnTo>
                      <a:pt x="52" y="10"/>
                    </a:lnTo>
                    <a:lnTo>
                      <a:pt x="52" y="9"/>
                    </a:lnTo>
                    <a:lnTo>
                      <a:pt x="52" y="10"/>
                    </a:lnTo>
                    <a:lnTo>
                      <a:pt x="53" y="10"/>
                    </a:lnTo>
                    <a:lnTo>
                      <a:pt x="53" y="9"/>
                    </a:lnTo>
                    <a:lnTo>
                      <a:pt x="53" y="10"/>
                    </a:lnTo>
                    <a:lnTo>
                      <a:pt x="54" y="10"/>
                    </a:lnTo>
                    <a:lnTo>
                      <a:pt x="54" y="11"/>
                    </a:lnTo>
                    <a:lnTo>
                      <a:pt x="54" y="9"/>
                    </a:lnTo>
                    <a:lnTo>
                      <a:pt x="55" y="11"/>
                    </a:lnTo>
                    <a:lnTo>
                      <a:pt x="55" y="10"/>
                    </a:lnTo>
                    <a:lnTo>
                      <a:pt x="56" y="10"/>
                    </a:lnTo>
                    <a:lnTo>
                      <a:pt x="56" y="11"/>
                    </a:lnTo>
                    <a:lnTo>
                      <a:pt x="56" y="10"/>
                    </a:lnTo>
                    <a:lnTo>
                      <a:pt x="57" y="10"/>
                    </a:lnTo>
                    <a:lnTo>
                      <a:pt x="57" y="9"/>
                    </a:lnTo>
                    <a:lnTo>
                      <a:pt x="58" y="10"/>
                    </a:lnTo>
                    <a:lnTo>
                      <a:pt x="58" y="9"/>
                    </a:lnTo>
                    <a:lnTo>
                      <a:pt x="58" y="11"/>
                    </a:lnTo>
                    <a:lnTo>
                      <a:pt x="59" y="10"/>
                    </a:lnTo>
                    <a:lnTo>
                      <a:pt x="59" y="11"/>
                    </a:lnTo>
                    <a:lnTo>
                      <a:pt x="60" y="10"/>
                    </a:lnTo>
                    <a:lnTo>
                      <a:pt x="61" y="10"/>
                    </a:lnTo>
                    <a:lnTo>
                      <a:pt x="61" y="9"/>
                    </a:lnTo>
                    <a:lnTo>
                      <a:pt x="61" y="10"/>
                    </a:lnTo>
                    <a:lnTo>
                      <a:pt x="62" y="10"/>
                    </a:lnTo>
                    <a:lnTo>
                      <a:pt x="62" y="9"/>
                    </a:lnTo>
                    <a:lnTo>
                      <a:pt x="62" y="11"/>
                    </a:lnTo>
                    <a:lnTo>
                      <a:pt x="62" y="10"/>
                    </a:lnTo>
                    <a:lnTo>
                      <a:pt x="63" y="9"/>
                    </a:lnTo>
                    <a:lnTo>
                      <a:pt x="63" y="10"/>
                    </a:lnTo>
                    <a:lnTo>
                      <a:pt x="64" y="10"/>
                    </a:lnTo>
                    <a:lnTo>
                      <a:pt x="64" y="9"/>
                    </a:lnTo>
                    <a:lnTo>
                      <a:pt x="64" y="10"/>
                    </a:lnTo>
                    <a:lnTo>
                      <a:pt x="65" y="10"/>
                    </a:lnTo>
                    <a:lnTo>
                      <a:pt x="66" y="10"/>
                    </a:lnTo>
                    <a:lnTo>
                      <a:pt x="66" y="9"/>
                    </a:lnTo>
                    <a:lnTo>
                      <a:pt x="67" y="10"/>
                    </a:lnTo>
                    <a:lnTo>
                      <a:pt x="67" y="9"/>
                    </a:lnTo>
                    <a:lnTo>
                      <a:pt x="67" y="10"/>
                    </a:lnTo>
                    <a:lnTo>
                      <a:pt x="68" y="10"/>
                    </a:lnTo>
                    <a:lnTo>
                      <a:pt x="69" y="10"/>
                    </a:lnTo>
                    <a:lnTo>
                      <a:pt x="69" y="8"/>
                    </a:lnTo>
                    <a:lnTo>
                      <a:pt x="69" y="10"/>
                    </a:lnTo>
                    <a:lnTo>
                      <a:pt x="70" y="10"/>
                    </a:lnTo>
                    <a:lnTo>
                      <a:pt x="70" y="9"/>
                    </a:lnTo>
                    <a:lnTo>
                      <a:pt x="70" y="11"/>
                    </a:lnTo>
                    <a:lnTo>
                      <a:pt x="71" y="10"/>
                    </a:lnTo>
                    <a:lnTo>
                      <a:pt x="71" y="9"/>
                    </a:lnTo>
                    <a:lnTo>
                      <a:pt x="71" y="10"/>
                    </a:lnTo>
                    <a:lnTo>
                      <a:pt x="72" y="10"/>
                    </a:lnTo>
                    <a:lnTo>
                      <a:pt x="72" y="11"/>
                    </a:lnTo>
                    <a:lnTo>
                      <a:pt x="72" y="10"/>
                    </a:lnTo>
                    <a:lnTo>
                      <a:pt x="73" y="10"/>
                    </a:lnTo>
                    <a:lnTo>
                      <a:pt x="74" y="10"/>
                    </a:lnTo>
                    <a:lnTo>
                      <a:pt x="75" y="10"/>
                    </a:lnTo>
                    <a:lnTo>
                      <a:pt x="76" y="10"/>
                    </a:lnTo>
                    <a:lnTo>
                      <a:pt x="77" y="9"/>
                    </a:lnTo>
                    <a:lnTo>
                      <a:pt x="77" y="11"/>
                    </a:lnTo>
                    <a:lnTo>
                      <a:pt x="77" y="8"/>
                    </a:lnTo>
                    <a:lnTo>
                      <a:pt x="78" y="8"/>
                    </a:lnTo>
                    <a:lnTo>
                      <a:pt x="78" y="10"/>
                    </a:lnTo>
                    <a:lnTo>
                      <a:pt x="79" y="9"/>
                    </a:lnTo>
                    <a:lnTo>
                      <a:pt x="79" y="10"/>
                    </a:lnTo>
                    <a:lnTo>
                      <a:pt x="80" y="10"/>
                    </a:lnTo>
                    <a:lnTo>
                      <a:pt x="81" y="10"/>
                    </a:lnTo>
                    <a:lnTo>
                      <a:pt x="82" y="9"/>
                    </a:lnTo>
                    <a:lnTo>
                      <a:pt x="82" y="10"/>
                    </a:lnTo>
                    <a:lnTo>
                      <a:pt x="83" y="9"/>
                    </a:lnTo>
                    <a:lnTo>
                      <a:pt x="83" y="8"/>
                    </a:lnTo>
                    <a:lnTo>
                      <a:pt x="83" y="10"/>
                    </a:lnTo>
                    <a:lnTo>
                      <a:pt x="83" y="9"/>
                    </a:lnTo>
                    <a:lnTo>
                      <a:pt x="84" y="10"/>
                    </a:lnTo>
                    <a:lnTo>
                      <a:pt x="85" y="10"/>
                    </a:lnTo>
                    <a:lnTo>
                      <a:pt x="85" y="9"/>
                    </a:lnTo>
                    <a:lnTo>
                      <a:pt x="85" y="10"/>
                    </a:lnTo>
                    <a:lnTo>
                      <a:pt x="86" y="8"/>
                    </a:lnTo>
                    <a:lnTo>
                      <a:pt x="86" y="9"/>
                    </a:lnTo>
                    <a:lnTo>
                      <a:pt x="86" y="10"/>
                    </a:lnTo>
                    <a:lnTo>
                      <a:pt x="87" y="10"/>
                    </a:lnTo>
                    <a:lnTo>
                      <a:pt x="87" y="9"/>
                    </a:lnTo>
                    <a:lnTo>
                      <a:pt x="87" y="10"/>
                    </a:lnTo>
                    <a:lnTo>
                      <a:pt x="88" y="9"/>
                    </a:lnTo>
                    <a:lnTo>
                      <a:pt x="88" y="10"/>
                    </a:lnTo>
                    <a:lnTo>
                      <a:pt x="88"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39" name="Group 62"/>
            <p:cNvGrpSpPr>
              <a:grpSpLocks/>
            </p:cNvGrpSpPr>
            <p:nvPr/>
          </p:nvGrpSpPr>
          <p:grpSpPr bwMode="auto">
            <a:xfrm>
              <a:off x="1288" y="2619"/>
              <a:ext cx="520" cy="175"/>
              <a:chOff x="2980" y="3377"/>
              <a:chExt cx="699" cy="132"/>
            </a:xfrm>
          </p:grpSpPr>
          <p:sp>
            <p:nvSpPr>
              <p:cNvPr id="33891" name="Freeform 63"/>
              <p:cNvSpPr>
                <a:spLocks/>
              </p:cNvSpPr>
              <p:nvPr/>
            </p:nvSpPr>
            <p:spPr bwMode="auto">
              <a:xfrm>
                <a:off x="3164" y="3385"/>
                <a:ext cx="205" cy="124"/>
              </a:xfrm>
              <a:custGeom>
                <a:avLst/>
                <a:gdLst>
                  <a:gd name="T0" fmla="*/ 2 w 260"/>
                  <a:gd name="T1" fmla="*/ 1 h 195"/>
                  <a:gd name="T2" fmla="*/ 2 w 260"/>
                  <a:gd name="T3" fmla="*/ 1 h 195"/>
                  <a:gd name="T4" fmla="*/ 2 w 260"/>
                  <a:gd name="T5" fmla="*/ 1 h 195"/>
                  <a:gd name="T6" fmla="*/ 2 w 260"/>
                  <a:gd name="T7" fmla="*/ 1 h 195"/>
                  <a:gd name="T8" fmla="*/ 2 w 260"/>
                  <a:gd name="T9" fmla="*/ 1 h 195"/>
                  <a:gd name="T10" fmla="*/ 2 w 260"/>
                  <a:gd name="T11" fmla="*/ 1 h 195"/>
                  <a:gd name="T12" fmla="*/ 2 w 260"/>
                  <a:gd name="T13" fmla="*/ 1 h 195"/>
                  <a:gd name="T14" fmla="*/ 2 w 260"/>
                  <a:gd name="T15" fmla="*/ 1 h 195"/>
                  <a:gd name="T16" fmla="*/ 2 w 260"/>
                  <a:gd name="T17" fmla="*/ 1 h 195"/>
                  <a:gd name="T18" fmla="*/ 3 w 260"/>
                  <a:gd name="T19" fmla="*/ 1 h 195"/>
                  <a:gd name="T20" fmla="*/ 3 w 260"/>
                  <a:gd name="T21" fmla="*/ 1 h 195"/>
                  <a:gd name="T22" fmla="*/ 4 w 260"/>
                  <a:gd name="T23" fmla="*/ 1 h 195"/>
                  <a:gd name="T24" fmla="*/ 4 w 260"/>
                  <a:gd name="T25" fmla="*/ 1 h 195"/>
                  <a:gd name="T26" fmla="*/ 4 w 260"/>
                  <a:gd name="T27" fmla="*/ 1 h 195"/>
                  <a:gd name="T28" fmla="*/ 4 w 260"/>
                  <a:gd name="T29" fmla="*/ 1 h 195"/>
                  <a:gd name="T30" fmla="*/ 5 w 260"/>
                  <a:gd name="T31" fmla="*/ 1 h 195"/>
                  <a:gd name="T32" fmla="*/ 5 w 260"/>
                  <a:gd name="T33" fmla="*/ 1 h 195"/>
                  <a:gd name="T34" fmla="*/ 5 w 260"/>
                  <a:gd name="T35" fmla="*/ 1 h 195"/>
                  <a:gd name="T36" fmla="*/ 5 w 260"/>
                  <a:gd name="T37" fmla="*/ 1 h 195"/>
                  <a:gd name="T38" fmla="*/ 6 w 260"/>
                  <a:gd name="T39" fmla="*/ 1 h 195"/>
                  <a:gd name="T40" fmla="*/ 6 w 260"/>
                  <a:gd name="T41" fmla="*/ 1 h 195"/>
                  <a:gd name="T42" fmla="*/ 6 w 260"/>
                  <a:gd name="T43" fmla="*/ 1 h 195"/>
                  <a:gd name="T44" fmla="*/ 6 w 260"/>
                  <a:gd name="T45" fmla="*/ 1 h 195"/>
                  <a:gd name="T46" fmla="*/ 6 w 260"/>
                  <a:gd name="T47" fmla="*/ 1 h 195"/>
                  <a:gd name="T48" fmla="*/ 6 w 260"/>
                  <a:gd name="T49" fmla="*/ 1 h 195"/>
                  <a:gd name="T50" fmla="*/ 7 w 260"/>
                  <a:gd name="T51" fmla="*/ 1 h 195"/>
                  <a:gd name="T52" fmla="*/ 7 w 260"/>
                  <a:gd name="T53" fmla="*/ 1 h 195"/>
                  <a:gd name="T54" fmla="*/ 8 w 260"/>
                  <a:gd name="T55" fmla="*/ 1 h 195"/>
                  <a:gd name="T56" fmla="*/ 8 w 260"/>
                  <a:gd name="T57" fmla="*/ 1 h 195"/>
                  <a:gd name="T58" fmla="*/ 8 w 260"/>
                  <a:gd name="T59" fmla="*/ 1 h 195"/>
                  <a:gd name="T60" fmla="*/ 8 w 260"/>
                  <a:gd name="T61" fmla="*/ 1 h 195"/>
                  <a:gd name="T62" fmla="*/ 9 w 260"/>
                  <a:gd name="T63" fmla="*/ 1 h 195"/>
                  <a:gd name="T64" fmla="*/ 9 w 260"/>
                  <a:gd name="T65" fmla="*/ 1 h 195"/>
                  <a:gd name="T66" fmla="*/ 9 w 260"/>
                  <a:gd name="T67" fmla="*/ 1 h 195"/>
                  <a:gd name="T68" fmla="*/ 9 w 260"/>
                  <a:gd name="T69" fmla="*/ 1 h 195"/>
                  <a:gd name="T70" fmla="*/ 10 w 260"/>
                  <a:gd name="T71" fmla="*/ 1 h 195"/>
                  <a:gd name="T72" fmla="*/ 10 w 260"/>
                  <a:gd name="T73" fmla="*/ 1 h 195"/>
                  <a:gd name="T74" fmla="*/ 10 w 260"/>
                  <a:gd name="T75" fmla="*/ 1 h 195"/>
                  <a:gd name="T76" fmla="*/ 10 w 260"/>
                  <a:gd name="T77" fmla="*/ 1 h 195"/>
                  <a:gd name="T78" fmla="*/ 10 w 260"/>
                  <a:gd name="T79" fmla="*/ 1 h 195"/>
                  <a:gd name="T80" fmla="*/ 11 w 260"/>
                  <a:gd name="T81" fmla="*/ 1 h 195"/>
                  <a:gd name="T82" fmla="*/ 11 w 260"/>
                  <a:gd name="T83" fmla="*/ 1 h 195"/>
                  <a:gd name="T84" fmla="*/ 12 w 260"/>
                  <a:gd name="T85" fmla="*/ 1 h 195"/>
                  <a:gd name="T86" fmla="*/ 12 w 260"/>
                  <a:gd name="T87" fmla="*/ 1 h 195"/>
                  <a:gd name="T88" fmla="*/ 13 w 260"/>
                  <a:gd name="T89" fmla="*/ 1 h 195"/>
                  <a:gd name="T90" fmla="*/ 13 w 260"/>
                  <a:gd name="T91" fmla="*/ 1 h 195"/>
                  <a:gd name="T92" fmla="*/ 13 w 260"/>
                  <a:gd name="T93" fmla="*/ 1 h 195"/>
                  <a:gd name="T94" fmla="*/ 13 w 260"/>
                  <a:gd name="T95" fmla="*/ 1 h 195"/>
                  <a:gd name="T96" fmla="*/ 13 w 260"/>
                  <a:gd name="T97" fmla="*/ 1 h 195"/>
                  <a:gd name="T98" fmla="*/ 13 w 260"/>
                  <a:gd name="T99" fmla="*/ 1 h 195"/>
                  <a:gd name="T100" fmla="*/ 13 w 260"/>
                  <a:gd name="T101" fmla="*/ 1 h 195"/>
                  <a:gd name="T102" fmla="*/ 13 w 260"/>
                  <a:gd name="T103" fmla="*/ 1 h 195"/>
                  <a:gd name="T104" fmla="*/ 14 w 260"/>
                  <a:gd name="T105" fmla="*/ 1 h 195"/>
                  <a:gd name="T106" fmla="*/ 15 w 260"/>
                  <a:gd name="T107" fmla="*/ 1 h 195"/>
                  <a:gd name="T108" fmla="*/ 15 w 260"/>
                  <a:gd name="T109" fmla="*/ 1 h 195"/>
                  <a:gd name="T110" fmla="*/ 15 w 260"/>
                  <a:gd name="T111" fmla="*/ 1 h 1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60" h="195">
                    <a:moveTo>
                      <a:pt x="0" y="0"/>
                    </a:moveTo>
                    <a:lnTo>
                      <a:pt x="8" y="135"/>
                    </a:lnTo>
                    <a:lnTo>
                      <a:pt x="8" y="141"/>
                    </a:lnTo>
                    <a:lnTo>
                      <a:pt x="8" y="147"/>
                    </a:lnTo>
                    <a:lnTo>
                      <a:pt x="14" y="159"/>
                    </a:lnTo>
                    <a:lnTo>
                      <a:pt x="14" y="165"/>
                    </a:lnTo>
                    <a:lnTo>
                      <a:pt x="14" y="171"/>
                    </a:lnTo>
                    <a:lnTo>
                      <a:pt x="14" y="177"/>
                    </a:lnTo>
                    <a:lnTo>
                      <a:pt x="20" y="177"/>
                    </a:lnTo>
                    <a:lnTo>
                      <a:pt x="20" y="183"/>
                    </a:lnTo>
                    <a:lnTo>
                      <a:pt x="20" y="177"/>
                    </a:lnTo>
                    <a:lnTo>
                      <a:pt x="26" y="183"/>
                    </a:lnTo>
                    <a:lnTo>
                      <a:pt x="32" y="183"/>
                    </a:lnTo>
                    <a:lnTo>
                      <a:pt x="32" y="195"/>
                    </a:lnTo>
                    <a:lnTo>
                      <a:pt x="32" y="177"/>
                    </a:lnTo>
                    <a:lnTo>
                      <a:pt x="32" y="183"/>
                    </a:lnTo>
                    <a:lnTo>
                      <a:pt x="38" y="183"/>
                    </a:lnTo>
                    <a:lnTo>
                      <a:pt x="44" y="183"/>
                    </a:lnTo>
                    <a:lnTo>
                      <a:pt x="44" y="195"/>
                    </a:lnTo>
                    <a:lnTo>
                      <a:pt x="44" y="183"/>
                    </a:lnTo>
                    <a:lnTo>
                      <a:pt x="44" y="189"/>
                    </a:lnTo>
                    <a:lnTo>
                      <a:pt x="50" y="183"/>
                    </a:lnTo>
                    <a:lnTo>
                      <a:pt x="50" y="189"/>
                    </a:lnTo>
                    <a:lnTo>
                      <a:pt x="50" y="183"/>
                    </a:lnTo>
                    <a:lnTo>
                      <a:pt x="56" y="183"/>
                    </a:lnTo>
                    <a:lnTo>
                      <a:pt x="56" y="189"/>
                    </a:lnTo>
                    <a:lnTo>
                      <a:pt x="62" y="183"/>
                    </a:lnTo>
                    <a:lnTo>
                      <a:pt x="62" y="195"/>
                    </a:lnTo>
                    <a:lnTo>
                      <a:pt x="62" y="177"/>
                    </a:lnTo>
                    <a:lnTo>
                      <a:pt x="62" y="183"/>
                    </a:lnTo>
                    <a:lnTo>
                      <a:pt x="62" y="189"/>
                    </a:lnTo>
                    <a:lnTo>
                      <a:pt x="68" y="183"/>
                    </a:lnTo>
                    <a:lnTo>
                      <a:pt x="68" y="177"/>
                    </a:lnTo>
                    <a:lnTo>
                      <a:pt x="68" y="195"/>
                    </a:lnTo>
                    <a:lnTo>
                      <a:pt x="68" y="183"/>
                    </a:lnTo>
                    <a:lnTo>
                      <a:pt x="74" y="177"/>
                    </a:lnTo>
                    <a:lnTo>
                      <a:pt x="74" y="183"/>
                    </a:lnTo>
                    <a:lnTo>
                      <a:pt x="74" y="177"/>
                    </a:lnTo>
                    <a:lnTo>
                      <a:pt x="74" y="189"/>
                    </a:lnTo>
                    <a:lnTo>
                      <a:pt x="80" y="183"/>
                    </a:lnTo>
                    <a:lnTo>
                      <a:pt x="80" y="177"/>
                    </a:lnTo>
                    <a:lnTo>
                      <a:pt x="80" y="183"/>
                    </a:lnTo>
                    <a:lnTo>
                      <a:pt x="86" y="177"/>
                    </a:lnTo>
                    <a:lnTo>
                      <a:pt x="86" y="183"/>
                    </a:lnTo>
                    <a:lnTo>
                      <a:pt x="86" y="177"/>
                    </a:lnTo>
                    <a:lnTo>
                      <a:pt x="92" y="183"/>
                    </a:lnTo>
                    <a:lnTo>
                      <a:pt x="92" y="177"/>
                    </a:lnTo>
                    <a:lnTo>
                      <a:pt x="92" y="183"/>
                    </a:lnTo>
                    <a:lnTo>
                      <a:pt x="98" y="177"/>
                    </a:lnTo>
                    <a:lnTo>
                      <a:pt x="98" y="183"/>
                    </a:lnTo>
                    <a:lnTo>
                      <a:pt x="98" y="177"/>
                    </a:lnTo>
                    <a:lnTo>
                      <a:pt x="104" y="177"/>
                    </a:lnTo>
                    <a:lnTo>
                      <a:pt x="104" y="183"/>
                    </a:lnTo>
                    <a:lnTo>
                      <a:pt x="110" y="177"/>
                    </a:lnTo>
                    <a:lnTo>
                      <a:pt x="110" y="183"/>
                    </a:lnTo>
                    <a:lnTo>
                      <a:pt x="110" y="171"/>
                    </a:lnTo>
                    <a:lnTo>
                      <a:pt x="116" y="183"/>
                    </a:lnTo>
                    <a:lnTo>
                      <a:pt x="116" y="171"/>
                    </a:lnTo>
                    <a:lnTo>
                      <a:pt x="116" y="183"/>
                    </a:lnTo>
                    <a:lnTo>
                      <a:pt x="116" y="171"/>
                    </a:lnTo>
                    <a:lnTo>
                      <a:pt x="122" y="177"/>
                    </a:lnTo>
                    <a:lnTo>
                      <a:pt x="122" y="183"/>
                    </a:lnTo>
                    <a:lnTo>
                      <a:pt x="122" y="177"/>
                    </a:lnTo>
                    <a:lnTo>
                      <a:pt x="122" y="171"/>
                    </a:lnTo>
                    <a:lnTo>
                      <a:pt x="122" y="183"/>
                    </a:lnTo>
                    <a:lnTo>
                      <a:pt x="128" y="177"/>
                    </a:lnTo>
                    <a:lnTo>
                      <a:pt x="128" y="183"/>
                    </a:lnTo>
                    <a:lnTo>
                      <a:pt x="128" y="177"/>
                    </a:lnTo>
                    <a:lnTo>
                      <a:pt x="134" y="171"/>
                    </a:lnTo>
                    <a:lnTo>
                      <a:pt x="134" y="177"/>
                    </a:lnTo>
                    <a:lnTo>
                      <a:pt x="140" y="177"/>
                    </a:lnTo>
                    <a:lnTo>
                      <a:pt x="140" y="171"/>
                    </a:lnTo>
                    <a:lnTo>
                      <a:pt x="140" y="177"/>
                    </a:lnTo>
                    <a:lnTo>
                      <a:pt x="140" y="171"/>
                    </a:lnTo>
                    <a:lnTo>
                      <a:pt x="140" y="177"/>
                    </a:lnTo>
                    <a:lnTo>
                      <a:pt x="140" y="171"/>
                    </a:lnTo>
                    <a:lnTo>
                      <a:pt x="146" y="177"/>
                    </a:lnTo>
                    <a:lnTo>
                      <a:pt x="146" y="165"/>
                    </a:lnTo>
                    <a:lnTo>
                      <a:pt x="146" y="177"/>
                    </a:lnTo>
                    <a:lnTo>
                      <a:pt x="152" y="171"/>
                    </a:lnTo>
                    <a:lnTo>
                      <a:pt x="152" y="159"/>
                    </a:lnTo>
                    <a:lnTo>
                      <a:pt x="152" y="171"/>
                    </a:lnTo>
                    <a:lnTo>
                      <a:pt x="158" y="159"/>
                    </a:lnTo>
                    <a:lnTo>
                      <a:pt x="158" y="171"/>
                    </a:lnTo>
                    <a:lnTo>
                      <a:pt x="158" y="165"/>
                    </a:lnTo>
                    <a:lnTo>
                      <a:pt x="158" y="171"/>
                    </a:lnTo>
                    <a:lnTo>
                      <a:pt x="164" y="165"/>
                    </a:lnTo>
                    <a:lnTo>
                      <a:pt x="164" y="171"/>
                    </a:lnTo>
                    <a:lnTo>
                      <a:pt x="164" y="165"/>
                    </a:lnTo>
                    <a:lnTo>
                      <a:pt x="164" y="159"/>
                    </a:lnTo>
                    <a:lnTo>
                      <a:pt x="170" y="165"/>
                    </a:lnTo>
                    <a:lnTo>
                      <a:pt x="170" y="171"/>
                    </a:lnTo>
                    <a:lnTo>
                      <a:pt x="170" y="159"/>
                    </a:lnTo>
                    <a:lnTo>
                      <a:pt x="170" y="177"/>
                    </a:lnTo>
                    <a:lnTo>
                      <a:pt x="176" y="165"/>
                    </a:lnTo>
                    <a:lnTo>
                      <a:pt x="176" y="177"/>
                    </a:lnTo>
                    <a:lnTo>
                      <a:pt x="176" y="165"/>
                    </a:lnTo>
                    <a:lnTo>
                      <a:pt x="176" y="171"/>
                    </a:lnTo>
                    <a:lnTo>
                      <a:pt x="182" y="171"/>
                    </a:lnTo>
                    <a:lnTo>
                      <a:pt x="182" y="153"/>
                    </a:lnTo>
                    <a:lnTo>
                      <a:pt x="182" y="165"/>
                    </a:lnTo>
                    <a:lnTo>
                      <a:pt x="182" y="159"/>
                    </a:lnTo>
                    <a:lnTo>
                      <a:pt x="182" y="171"/>
                    </a:lnTo>
                    <a:lnTo>
                      <a:pt x="188" y="165"/>
                    </a:lnTo>
                    <a:lnTo>
                      <a:pt x="188" y="159"/>
                    </a:lnTo>
                    <a:lnTo>
                      <a:pt x="188" y="165"/>
                    </a:lnTo>
                    <a:lnTo>
                      <a:pt x="188" y="171"/>
                    </a:lnTo>
                    <a:lnTo>
                      <a:pt x="194" y="153"/>
                    </a:lnTo>
                    <a:lnTo>
                      <a:pt x="194" y="171"/>
                    </a:lnTo>
                    <a:lnTo>
                      <a:pt x="194" y="159"/>
                    </a:lnTo>
                    <a:lnTo>
                      <a:pt x="194" y="153"/>
                    </a:lnTo>
                    <a:lnTo>
                      <a:pt x="194" y="159"/>
                    </a:lnTo>
                    <a:lnTo>
                      <a:pt x="200" y="159"/>
                    </a:lnTo>
                    <a:lnTo>
                      <a:pt x="200" y="153"/>
                    </a:lnTo>
                    <a:lnTo>
                      <a:pt x="200" y="171"/>
                    </a:lnTo>
                    <a:lnTo>
                      <a:pt x="200" y="165"/>
                    </a:lnTo>
                    <a:lnTo>
                      <a:pt x="200" y="159"/>
                    </a:lnTo>
                    <a:lnTo>
                      <a:pt x="206" y="159"/>
                    </a:lnTo>
                    <a:lnTo>
                      <a:pt x="206" y="153"/>
                    </a:lnTo>
                    <a:lnTo>
                      <a:pt x="206" y="159"/>
                    </a:lnTo>
                    <a:lnTo>
                      <a:pt x="212" y="159"/>
                    </a:lnTo>
                    <a:lnTo>
                      <a:pt x="212" y="153"/>
                    </a:lnTo>
                    <a:lnTo>
                      <a:pt x="212" y="159"/>
                    </a:lnTo>
                    <a:lnTo>
                      <a:pt x="212" y="153"/>
                    </a:lnTo>
                    <a:lnTo>
                      <a:pt x="212" y="159"/>
                    </a:lnTo>
                    <a:lnTo>
                      <a:pt x="218" y="159"/>
                    </a:lnTo>
                    <a:lnTo>
                      <a:pt x="218" y="153"/>
                    </a:lnTo>
                    <a:lnTo>
                      <a:pt x="218" y="159"/>
                    </a:lnTo>
                    <a:lnTo>
                      <a:pt x="218" y="153"/>
                    </a:lnTo>
                    <a:lnTo>
                      <a:pt x="224" y="165"/>
                    </a:lnTo>
                    <a:lnTo>
                      <a:pt x="224" y="159"/>
                    </a:lnTo>
                    <a:lnTo>
                      <a:pt x="224" y="153"/>
                    </a:lnTo>
                    <a:lnTo>
                      <a:pt x="230" y="165"/>
                    </a:lnTo>
                    <a:lnTo>
                      <a:pt x="230" y="159"/>
                    </a:lnTo>
                    <a:lnTo>
                      <a:pt x="230" y="147"/>
                    </a:lnTo>
                    <a:lnTo>
                      <a:pt x="230" y="159"/>
                    </a:lnTo>
                    <a:lnTo>
                      <a:pt x="236" y="159"/>
                    </a:lnTo>
                    <a:lnTo>
                      <a:pt x="236" y="153"/>
                    </a:lnTo>
                    <a:lnTo>
                      <a:pt x="236" y="159"/>
                    </a:lnTo>
                    <a:lnTo>
                      <a:pt x="242" y="153"/>
                    </a:lnTo>
                    <a:lnTo>
                      <a:pt x="242" y="159"/>
                    </a:lnTo>
                    <a:lnTo>
                      <a:pt x="242" y="165"/>
                    </a:lnTo>
                    <a:lnTo>
                      <a:pt x="242" y="153"/>
                    </a:lnTo>
                    <a:lnTo>
                      <a:pt x="242" y="159"/>
                    </a:lnTo>
                    <a:lnTo>
                      <a:pt x="248" y="153"/>
                    </a:lnTo>
                    <a:lnTo>
                      <a:pt x="248" y="159"/>
                    </a:lnTo>
                    <a:lnTo>
                      <a:pt x="248" y="153"/>
                    </a:lnTo>
                    <a:lnTo>
                      <a:pt x="248" y="159"/>
                    </a:lnTo>
                    <a:lnTo>
                      <a:pt x="254" y="159"/>
                    </a:lnTo>
                    <a:lnTo>
                      <a:pt x="254" y="165"/>
                    </a:lnTo>
                    <a:lnTo>
                      <a:pt x="260" y="147"/>
                    </a:lnTo>
                    <a:lnTo>
                      <a:pt x="260" y="159"/>
                    </a:lnTo>
                    <a:lnTo>
                      <a:pt x="260" y="147"/>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2" name="Freeform 64"/>
              <p:cNvSpPr>
                <a:spLocks/>
              </p:cNvSpPr>
              <p:nvPr/>
            </p:nvSpPr>
            <p:spPr bwMode="auto">
              <a:xfrm rot="-303145">
                <a:off x="3364" y="3472"/>
                <a:ext cx="123" cy="15"/>
              </a:xfrm>
              <a:custGeom>
                <a:avLst/>
                <a:gdLst>
                  <a:gd name="T0" fmla="*/ 5 w 123"/>
                  <a:gd name="T1" fmla="*/ 7 h 15"/>
                  <a:gd name="T2" fmla="*/ 5 w 123"/>
                  <a:gd name="T3" fmla="*/ 7 h 15"/>
                  <a:gd name="T4" fmla="*/ 10 w 123"/>
                  <a:gd name="T5" fmla="*/ 7 h 15"/>
                  <a:gd name="T6" fmla="*/ 10 w 123"/>
                  <a:gd name="T7" fmla="*/ 4 h 15"/>
                  <a:gd name="T8" fmla="*/ 14 w 123"/>
                  <a:gd name="T9" fmla="*/ 7 h 15"/>
                  <a:gd name="T10" fmla="*/ 19 w 123"/>
                  <a:gd name="T11" fmla="*/ 7 h 15"/>
                  <a:gd name="T12" fmla="*/ 19 w 123"/>
                  <a:gd name="T13" fmla="*/ 4 h 15"/>
                  <a:gd name="T14" fmla="*/ 24 w 123"/>
                  <a:gd name="T15" fmla="*/ 4 h 15"/>
                  <a:gd name="T16" fmla="*/ 24 w 123"/>
                  <a:gd name="T17" fmla="*/ 7 h 15"/>
                  <a:gd name="T18" fmla="*/ 29 w 123"/>
                  <a:gd name="T19" fmla="*/ 7 h 15"/>
                  <a:gd name="T20" fmla="*/ 29 w 123"/>
                  <a:gd name="T21" fmla="*/ 4 h 15"/>
                  <a:gd name="T22" fmla="*/ 33 w 123"/>
                  <a:gd name="T23" fmla="*/ 7 h 15"/>
                  <a:gd name="T24" fmla="*/ 38 w 123"/>
                  <a:gd name="T25" fmla="*/ 4 h 15"/>
                  <a:gd name="T26" fmla="*/ 38 w 123"/>
                  <a:gd name="T27" fmla="*/ 4 h 15"/>
                  <a:gd name="T28" fmla="*/ 43 w 123"/>
                  <a:gd name="T29" fmla="*/ 4 h 15"/>
                  <a:gd name="T30" fmla="*/ 43 w 123"/>
                  <a:gd name="T31" fmla="*/ 7 h 15"/>
                  <a:gd name="T32" fmla="*/ 47 w 123"/>
                  <a:gd name="T33" fmla="*/ 7 h 15"/>
                  <a:gd name="T34" fmla="*/ 47 w 123"/>
                  <a:gd name="T35" fmla="*/ 11 h 15"/>
                  <a:gd name="T36" fmla="*/ 52 w 123"/>
                  <a:gd name="T37" fmla="*/ 7 h 15"/>
                  <a:gd name="T38" fmla="*/ 57 w 123"/>
                  <a:gd name="T39" fmla="*/ 7 h 15"/>
                  <a:gd name="T40" fmla="*/ 57 w 123"/>
                  <a:gd name="T41" fmla="*/ 7 h 15"/>
                  <a:gd name="T42" fmla="*/ 62 w 123"/>
                  <a:gd name="T43" fmla="*/ 11 h 15"/>
                  <a:gd name="T44" fmla="*/ 62 w 123"/>
                  <a:gd name="T45" fmla="*/ 7 h 15"/>
                  <a:gd name="T46" fmla="*/ 66 w 123"/>
                  <a:gd name="T47" fmla="*/ 7 h 15"/>
                  <a:gd name="T48" fmla="*/ 66 w 123"/>
                  <a:gd name="T49" fmla="*/ 4 h 15"/>
                  <a:gd name="T50" fmla="*/ 71 w 123"/>
                  <a:gd name="T51" fmla="*/ 7 h 15"/>
                  <a:gd name="T52" fmla="*/ 76 w 123"/>
                  <a:gd name="T53" fmla="*/ 11 h 15"/>
                  <a:gd name="T54" fmla="*/ 76 w 123"/>
                  <a:gd name="T55" fmla="*/ 4 h 15"/>
                  <a:gd name="T56" fmla="*/ 80 w 123"/>
                  <a:gd name="T57" fmla="*/ 7 h 15"/>
                  <a:gd name="T58" fmla="*/ 80 w 123"/>
                  <a:gd name="T59" fmla="*/ 4 h 15"/>
                  <a:gd name="T60" fmla="*/ 85 w 123"/>
                  <a:gd name="T61" fmla="*/ 0 h 15"/>
                  <a:gd name="T62" fmla="*/ 85 w 123"/>
                  <a:gd name="T63" fmla="*/ 4 h 15"/>
                  <a:gd name="T64" fmla="*/ 90 w 123"/>
                  <a:gd name="T65" fmla="*/ 0 h 15"/>
                  <a:gd name="T66" fmla="*/ 95 w 123"/>
                  <a:gd name="T67" fmla="*/ 7 h 15"/>
                  <a:gd name="T68" fmla="*/ 95 w 123"/>
                  <a:gd name="T69" fmla="*/ 4 h 15"/>
                  <a:gd name="T70" fmla="*/ 99 w 123"/>
                  <a:gd name="T71" fmla="*/ 7 h 15"/>
                  <a:gd name="T72" fmla="*/ 99 w 123"/>
                  <a:gd name="T73" fmla="*/ 7 h 15"/>
                  <a:gd name="T74" fmla="*/ 104 w 123"/>
                  <a:gd name="T75" fmla="*/ 4 h 15"/>
                  <a:gd name="T76" fmla="*/ 104 w 123"/>
                  <a:gd name="T77" fmla="*/ 4 h 15"/>
                  <a:gd name="T78" fmla="*/ 109 w 123"/>
                  <a:gd name="T79" fmla="*/ 4 h 15"/>
                  <a:gd name="T80" fmla="*/ 114 w 123"/>
                  <a:gd name="T81" fmla="*/ 4 h 15"/>
                  <a:gd name="T82" fmla="*/ 114 w 123"/>
                  <a:gd name="T83" fmla="*/ 4 h 15"/>
                  <a:gd name="T84" fmla="*/ 123 w 123"/>
                  <a:gd name="T85" fmla="*/ 4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3" h="15">
                    <a:moveTo>
                      <a:pt x="0" y="4"/>
                    </a:moveTo>
                    <a:lnTo>
                      <a:pt x="0" y="4"/>
                    </a:lnTo>
                    <a:lnTo>
                      <a:pt x="5" y="7"/>
                    </a:lnTo>
                    <a:lnTo>
                      <a:pt x="5" y="4"/>
                    </a:lnTo>
                    <a:lnTo>
                      <a:pt x="5" y="7"/>
                    </a:lnTo>
                    <a:lnTo>
                      <a:pt x="10" y="4"/>
                    </a:lnTo>
                    <a:lnTo>
                      <a:pt x="10" y="7"/>
                    </a:lnTo>
                    <a:lnTo>
                      <a:pt x="10" y="4"/>
                    </a:lnTo>
                    <a:lnTo>
                      <a:pt x="14" y="7"/>
                    </a:lnTo>
                    <a:lnTo>
                      <a:pt x="14" y="4"/>
                    </a:lnTo>
                    <a:lnTo>
                      <a:pt x="19" y="7"/>
                    </a:lnTo>
                    <a:lnTo>
                      <a:pt x="19" y="4"/>
                    </a:lnTo>
                    <a:lnTo>
                      <a:pt x="19" y="7"/>
                    </a:lnTo>
                    <a:lnTo>
                      <a:pt x="24" y="4"/>
                    </a:lnTo>
                    <a:lnTo>
                      <a:pt x="24" y="7"/>
                    </a:lnTo>
                    <a:lnTo>
                      <a:pt x="29" y="4"/>
                    </a:lnTo>
                    <a:lnTo>
                      <a:pt x="29" y="7"/>
                    </a:lnTo>
                    <a:lnTo>
                      <a:pt x="29" y="11"/>
                    </a:lnTo>
                    <a:lnTo>
                      <a:pt x="29" y="7"/>
                    </a:lnTo>
                    <a:lnTo>
                      <a:pt x="29" y="4"/>
                    </a:lnTo>
                    <a:lnTo>
                      <a:pt x="33" y="7"/>
                    </a:lnTo>
                    <a:lnTo>
                      <a:pt x="33" y="11"/>
                    </a:lnTo>
                    <a:lnTo>
                      <a:pt x="38" y="4"/>
                    </a:lnTo>
                    <a:lnTo>
                      <a:pt x="38" y="7"/>
                    </a:lnTo>
                    <a:lnTo>
                      <a:pt x="38" y="4"/>
                    </a:lnTo>
                    <a:lnTo>
                      <a:pt x="38" y="7"/>
                    </a:lnTo>
                    <a:lnTo>
                      <a:pt x="43" y="7"/>
                    </a:lnTo>
                    <a:lnTo>
                      <a:pt x="43" y="4"/>
                    </a:lnTo>
                    <a:lnTo>
                      <a:pt x="43" y="7"/>
                    </a:lnTo>
                    <a:lnTo>
                      <a:pt x="47" y="7"/>
                    </a:lnTo>
                    <a:lnTo>
                      <a:pt x="47" y="11"/>
                    </a:lnTo>
                    <a:lnTo>
                      <a:pt x="52" y="4"/>
                    </a:lnTo>
                    <a:lnTo>
                      <a:pt x="52" y="7"/>
                    </a:lnTo>
                    <a:lnTo>
                      <a:pt x="52" y="4"/>
                    </a:lnTo>
                    <a:lnTo>
                      <a:pt x="52" y="15"/>
                    </a:lnTo>
                    <a:lnTo>
                      <a:pt x="57" y="7"/>
                    </a:lnTo>
                    <a:lnTo>
                      <a:pt x="57" y="11"/>
                    </a:lnTo>
                    <a:lnTo>
                      <a:pt x="62" y="4"/>
                    </a:lnTo>
                    <a:lnTo>
                      <a:pt x="62" y="11"/>
                    </a:lnTo>
                    <a:lnTo>
                      <a:pt x="62" y="0"/>
                    </a:lnTo>
                    <a:lnTo>
                      <a:pt x="62" y="7"/>
                    </a:lnTo>
                    <a:lnTo>
                      <a:pt x="62" y="0"/>
                    </a:lnTo>
                    <a:lnTo>
                      <a:pt x="66" y="4"/>
                    </a:lnTo>
                    <a:lnTo>
                      <a:pt x="66" y="7"/>
                    </a:lnTo>
                    <a:lnTo>
                      <a:pt x="66" y="4"/>
                    </a:lnTo>
                    <a:lnTo>
                      <a:pt x="66" y="11"/>
                    </a:lnTo>
                    <a:lnTo>
                      <a:pt x="66" y="4"/>
                    </a:lnTo>
                    <a:lnTo>
                      <a:pt x="71" y="7"/>
                    </a:lnTo>
                    <a:lnTo>
                      <a:pt x="71" y="4"/>
                    </a:lnTo>
                    <a:lnTo>
                      <a:pt x="71" y="7"/>
                    </a:lnTo>
                    <a:lnTo>
                      <a:pt x="71" y="4"/>
                    </a:lnTo>
                    <a:lnTo>
                      <a:pt x="76" y="11"/>
                    </a:lnTo>
                    <a:lnTo>
                      <a:pt x="76" y="4"/>
                    </a:lnTo>
                    <a:lnTo>
                      <a:pt x="76" y="11"/>
                    </a:lnTo>
                    <a:lnTo>
                      <a:pt x="80" y="7"/>
                    </a:lnTo>
                    <a:lnTo>
                      <a:pt x="80" y="4"/>
                    </a:lnTo>
                    <a:lnTo>
                      <a:pt x="80" y="7"/>
                    </a:lnTo>
                    <a:lnTo>
                      <a:pt x="80" y="4"/>
                    </a:lnTo>
                    <a:lnTo>
                      <a:pt x="85" y="11"/>
                    </a:lnTo>
                    <a:lnTo>
                      <a:pt x="85" y="0"/>
                    </a:lnTo>
                    <a:lnTo>
                      <a:pt x="85" y="7"/>
                    </a:lnTo>
                    <a:lnTo>
                      <a:pt x="85" y="4"/>
                    </a:lnTo>
                    <a:lnTo>
                      <a:pt x="90" y="7"/>
                    </a:lnTo>
                    <a:lnTo>
                      <a:pt x="90" y="4"/>
                    </a:lnTo>
                    <a:lnTo>
                      <a:pt x="90" y="0"/>
                    </a:lnTo>
                    <a:lnTo>
                      <a:pt x="90" y="4"/>
                    </a:lnTo>
                    <a:lnTo>
                      <a:pt x="90" y="7"/>
                    </a:lnTo>
                    <a:lnTo>
                      <a:pt x="95" y="7"/>
                    </a:lnTo>
                    <a:lnTo>
                      <a:pt x="95" y="4"/>
                    </a:lnTo>
                    <a:lnTo>
                      <a:pt x="95" y="7"/>
                    </a:lnTo>
                    <a:lnTo>
                      <a:pt x="99" y="4"/>
                    </a:lnTo>
                    <a:lnTo>
                      <a:pt x="99" y="7"/>
                    </a:lnTo>
                    <a:lnTo>
                      <a:pt x="99" y="4"/>
                    </a:lnTo>
                    <a:lnTo>
                      <a:pt x="99" y="7"/>
                    </a:lnTo>
                    <a:lnTo>
                      <a:pt x="104" y="7"/>
                    </a:lnTo>
                    <a:lnTo>
                      <a:pt x="104" y="4"/>
                    </a:lnTo>
                    <a:lnTo>
                      <a:pt x="104" y="11"/>
                    </a:lnTo>
                    <a:lnTo>
                      <a:pt x="104" y="4"/>
                    </a:lnTo>
                    <a:lnTo>
                      <a:pt x="109" y="4"/>
                    </a:lnTo>
                    <a:lnTo>
                      <a:pt x="109" y="0"/>
                    </a:lnTo>
                    <a:lnTo>
                      <a:pt x="109" y="7"/>
                    </a:lnTo>
                    <a:lnTo>
                      <a:pt x="114" y="4"/>
                    </a:lnTo>
                    <a:lnTo>
                      <a:pt x="114" y="0"/>
                    </a:lnTo>
                    <a:lnTo>
                      <a:pt x="114" y="4"/>
                    </a:lnTo>
                    <a:lnTo>
                      <a:pt x="118" y="4"/>
                    </a:lnTo>
                    <a:lnTo>
                      <a:pt x="118" y="7"/>
                    </a:lnTo>
                    <a:lnTo>
                      <a:pt x="123" y="4"/>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3" name="Freeform 65"/>
              <p:cNvSpPr>
                <a:spLocks/>
              </p:cNvSpPr>
              <p:nvPr/>
            </p:nvSpPr>
            <p:spPr bwMode="auto">
              <a:xfrm>
                <a:off x="2980" y="3377"/>
                <a:ext cx="184" cy="6"/>
              </a:xfrm>
              <a:custGeom>
                <a:avLst/>
                <a:gdLst>
                  <a:gd name="T0" fmla="*/ 368 w 128"/>
                  <a:gd name="T1" fmla="*/ 0 h 6"/>
                  <a:gd name="T2" fmla="*/ 368 w 128"/>
                  <a:gd name="T3" fmla="*/ 0 h 6"/>
                  <a:gd name="T4" fmla="*/ 760 w 128"/>
                  <a:gd name="T5" fmla="*/ 2 h 6"/>
                  <a:gd name="T6" fmla="*/ 760 w 128"/>
                  <a:gd name="T7" fmla="*/ 2 h 6"/>
                  <a:gd name="T8" fmla="*/ 1209 w 128"/>
                  <a:gd name="T9" fmla="*/ 2 h 6"/>
                  <a:gd name="T10" fmla="*/ 1209 w 128"/>
                  <a:gd name="T11" fmla="*/ 4 h 6"/>
                  <a:gd name="T12" fmla="*/ 1209 w 128"/>
                  <a:gd name="T13" fmla="*/ 6 h 6"/>
                  <a:gd name="T14" fmla="*/ 1473 w 128"/>
                  <a:gd name="T15" fmla="*/ 4 h 6"/>
                  <a:gd name="T16" fmla="*/ 1473 w 128"/>
                  <a:gd name="T17" fmla="*/ 4 h 6"/>
                  <a:gd name="T18" fmla="*/ 1909 w 128"/>
                  <a:gd name="T19" fmla="*/ 6 h 6"/>
                  <a:gd name="T20" fmla="*/ 1909 w 128"/>
                  <a:gd name="T21" fmla="*/ 4 h 6"/>
                  <a:gd name="T22" fmla="*/ 1909 w 128"/>
                  <a:gd name="T23" fmla="*/ 6 h 6"/>
                  <a:gd name="T24" fmla="*/ 2258 w 128"/>
                  <a:gd name="T25" fmla="*/ 6 h 6"/>
                  <a:gd name="T26" fmla="*/ 2258 w 128"/>
                  <a:gd name="T27" fmla="*/ 4 h 6"/>
                  <a:gd name="T28" fmla="*/ 2579 w 128"/>
                  <a:gd name="T29" fmla="*/ 4 h 6"/>
                  <a:gd name="T30" fmla="*/ 2579 w 128"/>
                  <a:gd name="T31" fmla="*/ 4 h 6"/>
                  <a:gd name="T32" fmla="*/ 2579 w 128"/>
                  <a:gd name="T33" fmla="*/ 4 h 6"/>
                  <a:gd name="T34" fmla="*/ 2989 w 128"/>
                  <a:gd name="T35" fmla="*/ 4 h 6"/>
                  <a:gd name="T36" fmla="*/ 2989 w 128"/>
                  <a:gd name="T37" fmla="*/ 4 h 6"/>
                  <a:gd name="T38" fmla="*/ 2989 w 128"/>
                  <a:gd name="T39" fmla="*/ 4 h 6"/>
                  <a:gd name="T40" fmla="*/ 3367 w 128"/>
                  <a:gd name="T41" fmla="*/ 2 h 6"/>
                  <a:gd name="T42" fmla="*/ 3367 w 128"/>
                  <a:gd name="T43" fmla="*/ 6 h 6"/>
                  <a:gd name="T44" fmla="*/ 3716 w 128"/>
                  <a:gd name="T45" fmla="*/ 6 h 6"/>
                  <a:gd name="T46" fmla="*/ 3716 w 128"/>
                  <a:gd name="T47" fmla="*/ 6 h 6"/>
                  <a:gd name="T48" fmla="*/ 3716 w 128"/>
                  <a:gd name="T49" fmla="*/ 6 h 6"/>
                  <a:gd name="T50" fmla="*/ 4068 w 128"/>
                  <a:gd name="T51" fmla="*/ 4 h 6"/>
                  <a:gd name="T52" fmla="*/ 4068 w 128"/>
                  <a:gd name="T53" fmla="*/ 2 h 6"/>
                  <a:gd name="T54" fmla="*/ 4068 w 128"/>
                  <a:gd name="T55" fmla="*/ 4 h 6"/>
                  <a:gd name="T56" fmla="*/ 4459 w 128"/>
                  <a:gd name="T57" fmla="*/ 6 h 6"/>
                  <a:gd name="T58" fmla="*/ 4459 w 128"/>
                  <a:gd name="T59" fmla="*/ 6 h 6"/>
                  <a:gd name="T60" fmla="*/ 4840 w 128"/>
                  <a:gd name="T61" fmla="*/ 6 h 6"/>
                  <a:gd name="T62" fmla="*/ 4840 w 128"/>
                  <a:gd name="T63" fmla="*/ 6 h 6"/>
                  <a:gd name="T64" fmla="*/ 4840 w 128"/>
                  <a:gd name="T65" fmla="*/ 6 h 6"/>
                  <a:gd name="T66" fmla="*/ 5201 w 128"/>
                  <a:gd name="T67" fmla="*/ 4 h 6"/>
                  <a:gd name="T68" fmla="*/ 5201 w 128"/>
                  <a:gd name="T69" fmla="*/ 4 h 6"/>
                  <a:gd name="T70" fmla="*/ 5532 w 128"/>
                  <a:gd name="T71" fmla="*/ 4 h 6"/>
                  <a:gd name="T72" fmla="*/ 5532 w 128"/>
                  <a:gd name="T73" fmla="*/ 4 h 6"/>
                  <a:gd name="T74" fmla="*/ 5532 w 128"/>
                  <a:gd name="T75" fmla="*/ 4 h 6"/>
                  <a:gd name="T76" fmla="*/ 5923 w 128"/>
                  <a:gd name="T77" fmla="*/ 6 h 6"/>
                  <a:gd name="T78" fmla="*/ 5923 w 128"/>
                  <a:gd name="T79" fmla="*/ 6 h 6"/>
                  <a:gd name="T80" fmla="*/ 5923 w 128"/>
                  <a:gd name="T81" fmla="*/ 4 h 6"/>
                  <a:gd name="T82" fmla="*/ 6288 w 128"/>
                  <a:gd name="T83" fmla="*/ 6 h 6"/>
                  <a:gd name="T84" fmla="*/ 6288 w 128"/>
                  <a:gd name="T85" fmla="*/ 4 h 6"/>
                  <a:gd name="T86" fmla="*/ 6598 w 128"/>
                  <a:gd name="T87" fmla="*/ 4 h 6"/>
                  <a:gd name="T88" fmla="*/ 6598 w 128"/>
                  <a:gd name="T89" fmla="*/ 4 h 6"/>
                  <a:gd name="T90" fmla="*/ 6960 w 128"/>
                  <a:gd name="T91" fmla="*/ 4 h 6"/>
                  <a:gd name="T92" fmla="*/ 7420 w 128"/>
                  <a:gd name="T93" fmla="*/ 6 h 6"/>
                  <a:gd name="T94" fmla="*/ 7801 w 128"/>
                  <a:gd name="T95" fmla="*/ 6 h 6"/>
                  <a:gd name="T96" fmla="*/ 7801 w 128"/>
                  <a:gd name="T97" fmla="*/ 6 h 6"/>
                  <a:gd name="T98" fmla="*/ 8152 w 128"/>
                  <a:gd name="T99" fmla="*/ 4 h 6"/>
                  <a:gd name="T100" fmla="*/ 8514 w 128"/>
                  <a:gd name="T101" fmla="*/ 6 h 6"/>
                  <a:gd name="T102" fmla="*/ 8879 w 128"/>
                  <a:gd name="T103" fmla="*/ 4 h 6"/>
                  <a:gd name="T104" fmla="*/ 8879 w 128"/>
                  <a:gd name="T105" fmla="*/ 6 h 6"/>
                  <a:gd name="T106" fmla="*/ 8879 w 128"/>
                  <a:gd name="T107" fmla="*/ 6 h 6"/>
                  <a:gd name="T108" fmla="*/ 9282 w 128"/>
                  <a:gd name="T109" fmla="*/ 4 h 6"/>
                  <a:gd name="T110" fmla="*/ 9282 w 128"/>
                  <a:gd name="T111" fmla="*/ 6 h 6"/>
                  <a:gd name="T112" fmla="*/ 9578 w 128"/>
                  <a:gd name="T113" fmla="*/ 6 h 6"/>
                  <a:gd name="T114" fmla="*/ 9578 w 128"/>
                  <a:gd name="T115" fmla="*/ 4 h 6"/>
                  <a:gd name="T116" fmla="*/ 9578 w 128"/>
                  <a:gd name="T117" fmla="*/ 4 h 6"/>
                  <a:gd name="T118" fmla="*/ 10002 w 128"/>
                  <a:gd name="T119" fmla="*/ 2 h 6"/>
                  <a:gd name="T120" fmla="*/ 10002 w 128"/>
                  <a:gd name="T121" fmla="*/ 4 h 6"/>
                  <a:gd name="T122" fmla="*/ 10002 w 128"/>
                  <a:gd name="T123" fmla="*/ 4 h 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8" h="6">
                    <a:moveTo>
                      <a:pt x="0" y="2"/>
                    </a:moveTo>
                    <a:lnTo>
                      <a:pt x="5" y="0"/>
                    </a:lnTo>
                    <a:lnTo>
                      <a:pt x="5" y="4"/>
                    </a:lnTo>
                    <a:lnTo>
                      <a:pt x="5" y="0"/>
                    </a:lnTo>
                    <a:lnTo>
                      <a:pt x="10" y="2"/>
                    </a:lnTo>
                    <a:lnTo>
                      <a:pt x="10" y="6"/>
                    </a:lnTo>
                    <a:lnTo>
                      <a:pt x="15" y="2"/>
                    </a:lnTo>
                    <a:lnTo>
                      <a:pt x="15" y="6"/>
                    </a:lnTo>
                    <a:lnTo>
                      <a:pt x="15" y="4"/>
                    </a:lnTo>
                    <a:lnTo>
                      <a:pt x="15" y="2"/>
                    </a:lnTo>
                    <a:lnTo>
                      <a:pt x="15" y="6"/>
                    </a:lnTo>
                    <a:lnTo>
                      <a:pt x="19" y="4"/>
                    </a:lnTo>
                    <a:lnTo>
                      <a:pt x="19" y="2"/>
                    </a:lnTo>
                    <a:lnTo>
                      <a:pt x="19" y="4"/>
                    </a:lnTo>
                    <a:lnTo>
                      <a:pt x="24" y="6"/>
                    </a:lnTo>
                    <a:lnTo>
                      <a:pt x="24" y="4"/>
                    </a:lnTo>
                    <a:lnTo>
                      <a:pt x="24" y="6"/>
                    </a:lnTo>
                    <a:lnTo>
                      <a:pt x="29" y="6"/>
                    </a:lnTo>
                    <a:lnTo>
                      <a:pt x="29" y="4"/>
                    </a:lnTo>
                    <a:lnTo>
                      <a:pt x="29" y="6"/>
                    </a:lnTo>
                    <a:lnTo>
                      <a:pt x="33" y="4"/>
                    </a:lnTo>
                    <a:lnTo>
                      <a:pt x="33" y="6"/>
                    </a:lnTo>
                    <a:lnTo>
                      <a:pt x="33" y="4"/>
                    </a:lnTo>
                    <a:lnTo>
                      <a:pt x="33" y="6"/>
                    </a:lnTo>
                    <a:lnTo>
                      <a:pt x="33" y="4"/>
                    </a:lnTo>
                    <a:lnTo>
                      <a:pt x="38" y="4"/>
                    </a:lnTo>
                    <a:lnTo>
                      <a:pt x="38" y="6"/>
                    </a:lnTo>
                    <a:lnTo>
                      <a:pt x="38" y="4"/>
                    </a:lnTo>
                    <a:lnTo>
                      <a:pt x="38" y="6"/>
                    </a:lnTo>
                    <a:lnTo>
                      <a:pt x="38" y="4"/>
                    </a:lnTo>
                    <a:lnTo>
                      <a:pt x="43" y="6"/>
                    </a:lnTo>
                    <a:lnTo>
                      <a:pt x="43" y="2"/>
                    </a:lnTo>
                    <a:lnTo>
                      <a:pt x="43" y="4"/>
                    </a:lnTo>
                    <a:lnTo>
                      <a:pt x="43" y="6"/>
                    </a:lnTo>
                    <a:lnTo>
                      <a:pt x="43" y="4"/>
                    </a:lnTo>
                    <a:lnTo>
                      <a:pt x="48" y="6"/>
                    </a:lnTo>
                    <a:lnTo>
                      <a:pt x="48" y="4"/>
                    </a:lnTo>
                    <a:lnTo>
                      <a:pt x="48" y="6"/>
                    </a:lnTo>
                    <a:lnTo>
                      <a:pt x="48" y="2"/>
                    </a:lnTo>
                    <a:lnTo>
                      <a:pt x="48" y="6"/>
                    </a:lnTo>
                    <a:lnTo>
                      <a:pt x="52" y="6"/>
                    </a:lnTo>
                    <a:lnTo>
                      <a:pt x="52" y="4"/>
                    </a:lnTo>
                    <a:lnTo>
                      <a:pt x="52" y="2"/>
                    </a:lnTo>
                    <a:lnTo>
                      <a:pt x="52" y="6"/>
                    </a:lnTo>
                    <a:lnTo>
                      <a:pt x="52" y="4"/>
                    </a:lnTo>
                    <a:lnTo>
                      <a:pt x="57" y="6"/>
                    </a:lnTo>
                    <a:lnTo>
                      <a:pt x="57" y="4"/>
                    </a:lnTo>
                    <a:lnTo>
                      <a:pt x="57" y="6"/>
                    </a:lnTo>
                    <a:lnTo>
                      <a:pt x="57" y="4"/>
                    </a:lnTo>
                    <a:lnTo>
                      <a:pt x="62" y="6"/>
                    </a:lnTo>
                    <a:lnTo>
                      <a:pt x="62" y="4"/>
                    </a:lnTo>
                    <a:lnTo>
                      <a:pt x="62" y="6"/>
                    </a:lnTo>
                    <a:lnTo>
                      <a:pt x="67" y="4"/>
                    </a:lnTo>
                    <a:lnTo>
                      <a:pt x="67" y="6"/>
                    </a:lnTo>
                    <a:lnTo>
                      <a:pt x="71" y="4"/>
                    </a:lnTo>
                    <a:lnTo>
                      <a:pt x="71" y="6"/>
                    </a:lnTo>
                    <a:lnTo>
                      <a:pt x="71" y="4"/>
                    </a:lnTo>
                    <a:lnTo>
                      <a:pt x="71" y="6"/>
                    </a:lnTo>
                    <a:lnTo>
                      <a:pt x="71" y="4"/>
                    </a:lnTo>
                    <a:lnTo>
                      <a:pt x="76" y="6"/>
                    </a:lnTo>
                    <a:lnTo>
                      <a:pt x="76" y="4"/>
                    </a:lnTo>
                    <a:lnTo>
                      <a:pt x="81" y="6"/>
                    </a:lnTo>
                    <a:lnTo>
                      <a:pt x="81" y="4"/>
                    </a:lnTo>
                    <a:lnTo>
                      <a:pt x="81" y="6"/>
                    </a:lnTo>
                    <a:lnTo>
                      <a:pt x="85" y="4"/>
                    </a:lnTo>
                    <a:lnTo>
                      <a:pt x="90" y="6"/>
                    </a:lnTo>
                    <a:lnTo>
                      <a:pt x="90" y="4"/>
                    </a:lnTo>
                    <a:lnTo>
                      <a:pt x="95" y="6"/>
                    </a:lnTo>
                    <a:lnTo>
                      <a:pt x="100" y="6"/>
                    </a:lnTo>
                    <a:lnTo>
                      <a:pt x="100" y="4"/>
                    </a:lnTo>
                    <a:lnTo>
                      <a:pt x="100" y="6"/>
                    </a:lnTo>
                    <a:lnTo>
                      <a:pt x="104" y="6"/>
                    </a:lnTo>
                    <a:lnTo>
                      <a:pt x="104" y="4"/>
                    </a:lnTo>
                    <a:lnTo>
                      <a:pt x="109" y="4"/>
                    </a:lnTo>
                    <a:lnTo>
                      <a:pt x="109" y="6"/>
                    </a:lnTo>
                    <a:lnTo>
                      <a:pt x="109" y="2"/>
                    </a:lnTo>
                    <a:lnTo>
                      <a:pt x="114" y="4"/>
                    </a:lnTo>
                    <a:lnTo>
                      <a:pt x="114" y="6"/>
                    </a:lnTo>
                    <a:lnTo>
                      <a:pt x="114" y="4"/>
                    </a:lnTo>
                    <a:lnTo>
                      <a:pt x="114" y="6"/>
                    </a:lnTo>
                    <a:lnTo>
                      <a:pt x="119" y="2"/>
                    </a:lnTo>
                    <a:lnTo>
                      <a:pt x="119" y="4"/>
                    </a:lnTo>
                    <a:lnTo>
                      <a:pt x="119" y="6"/>
                    </a:lnTo>
                    <a:lnTo>
                      <a:pt x="119" y="4"/>
                    </a:lnTo>
                    <a:lnTo>
                      <a:pt x="123" y="6"/>
                    </a:lnTo>
                    <a:lnTo>
                      <a:pt x="123" y="4"/>
                    </a:lnTo>
                    <a:lnTo>
                      <a:pt x="128" y="4"/>
                    </a:lnTo>
                    <a:lnTo>
                      <a:pt x="128" y="2"/>
                    </a:lnTo>
                    <a:lnTo>
                      <a:pt x="128" y="4"/>
                    </a:lnTo>
                    <a:lnTo>
                      <a:pt x="128" y="2"/>
                    </a:lnTo>
                    <a:lnTo>
                      <a:pt x="128" y="4"/>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4" name="Freeform 66"/>
              <p:cNvSpPr>
                <a:spLocks/>
              </p:cNvSpPr>
              <p:nvPr/>
            </p:nvSpPr>
            <p:spPr bwMode="auto">
              <a:xfrm>
                <a:off x="3480" y="3454"/>
                <a:ext cx="199" cy="20"/>
              </a:xfrm>
              <a:custGeom>
                <a:avLst/>
                <a:gdLst>
                  <a:gd name="T0" fmla="*/ 4 w 199"/>
                  <a:gd name="T1" fmla="*/ 16 h 20"/>
                  <a:gd name="T2" fmla="*/ 4 w 199"/>
                  <a:gd name="T3" fmla="*/ 20 h 20"/>
                  <a:gd name="T4" fmla="*/ 8 w 199"/>
                  <a:gd name="T5" fmla="*/ 16 h 20"/>
                  <a:gd name="T6" fmla="*/ 13 w 199"/>
                  <a:gd name="T7" fmla="*/ 16 h 20"/>
                  <a:gd name="T8" fmla="*/ 17 w 199"/>
                  <a:gd name="T9" fmla="*/ 16 h 20"/>
                  <a:gd name="T10" fmla="*/ 17 w 199"/>
                  <a:gd name="T11" fmla="*/ 20 h 20"/>
                  <a:gd name="T12" fmla="*/ 21 w 199"/>
                  <a:gd name="T13" fmla="*/ 16 h 20"/>
                  <a:gd name="T14" fmla="*/ 25 w 199"/>
                  <a:gd name="T15" fmla="*/ 16 h 20"/>
                  <a:gd name="T16" fmla="*/ 29 w 199"/>
                  <a:gd name="T17" fmla="*/ 16 h 20"/>
                  <a:gd name="T18" fmla="*/ 37 w 199"/>
                  <a:gd name="T19" fmla="*/ 16 h 20"/>
                  <a:gd name="T20" fmla="*/ 42 w 199"/>
                  <a:gd name="T21" fmla="*/ 8 h 20"/>
                  <a:gd name="T22" fmla="*/ 50 w 199"/>
                  <a:gd name="T23" fmla="*/ 8 h 20"/>
                  <a:gd name="T24" fmla="*/ 54 w 199"/>
                  <a:gd name="T25" fmla="*/ 8 h 20"/>
                  <a:gd name="T26" fmla="*/ 58 w 199"/>
                  <a:gd name="T27" fmla="*/ 16 h 20"/>
                  <a:gd name="T28" fmla="*/ 58 w 199"/>
                  <a:gd name="T29" fmla="*/ 8 h 20"/>
                  <a:gd name="T30" fmla="*/ 62 w 199"/>
                  <a:gd name="T31" fmla="*/ 16 h 20"/>
                  <a:gd name="T32" fmla="*/ 66 w 199"/>
                  <a:gd name="T33" fmla="*/ 8 h 20"/>
                  <a:gd name="T34" fmla="*/ 71 w 199"/>
                  <a:gd name="T35" fmla="*/ 8 h 20"/>
                  <a:gd name="T36" fmla="*/ 71 w 199"/>
                  <a:gd name="T37" fmla="*/ 16 h 20"/>
                  <a:gd name="T38" fmla="*/ 75 w 199"/>
                  <a:gd name="T39" fmla="*/ 16 h 20"/>
                  <a:gd name="T40" fmla="*/ 79 w 199"/>
                  <a:gd name="T41" fmla="*/ 4 h 20"/>
                  <a:gd name="T42" fmla="*/ 83 w 199"/>
                  <a:gd name="T43" fmla="*/ 8 h 20"/>
                  <a:gd name="T44" fmla="*/ 83 w 199"/>
                  <a:gd name="T45" fmla="*/ 4 h 20"/>
                  <a:gd name="T46" fmla="*/ 87 w 199"/>
                  <a:gd name="T47" fmla="*/ 8 h 20"/>
                  <a:gd name="T48" fmla="*/ 91 w 199"/>
                  <a:gd name="T49" fmla="*/ 8 h 20"/>
                  <a:gd name="T50" fmla="*/ 95 w 199"/>
                  <a:gd name="T51" fmla="*/ 4 h 20"/>
                  <a:gd name="T52" fmla="*/ 100 w 199"/>
                  <a:gd name="T53" fmla="*/ 8 h 20"/>
                  <a:gd name="T54" fmla="*/ 100 w 199"/>
                  <a:gd name="T55" fmla="*/ 8 h 20"/>
                  <a:gd name="T56" fmla="*/ 104 w 199"/>
                  <a:gd name="T57" fmla="*/ 8 h 20"/>
                  <a:gd name="T58" fmla="*/ 108 w 199"/>
                  <a:gd name="T59" fmla="*/ 8 h 20"/>
                  <a:gd name="T60" fmla="*/ 112 w 199"/>
                  <a:gd name="T61" fmla="*/ 8 h 20"/>
                  <a:gd name="T62" fmla="*/ 112 w 199"/>
                  <a:gd name="T63" fmla="*/ 8 h 20"/>
                  <a:gd name="T64" fmla="*/ 116 w 199"/>
                  <a:gd name="T65" fmla="*/ 8 h 20"/>
                  <a:gd name="T66" fmla="*/ 120 w 199"/>
                  <a:gd name="T67" fmla="*/ 8 h 20"/>
                  <a:gd name="T68" fmla="*/ 124 w 199"/>
                  <a:gd name="T69" fmla="*/ 8 h 20"/>
                  <a:gd name="T70" fmla="*/ 124 w 199"/>
                  <a:gd name="T71" fmla="*/ 8 h 20"/>
                  <a:gd name="T72" fmla="*/ 129 w 199"/>
                  <a:gd name="T73" fmla="*/ 8 h 20"/>
                  <a:gd name="T74" fmla="*/ 133 w 199"/>
                  <a:gd name="T75" fmla="*/ 8 h 20"/>
                  <a:gd name="T76" fmla="*/ 137 w 199"/>
                  <a:gd name="T77" fmla="*/ 8 h 20"/>
                  <a:gd name="T78" fmla="*/ 137 w 199"/>
                  <a:gd name="T79" fmla="*/ 8 h 20"/>
                  <a:gd name="T80" fmla="*/ 141 w 199"/>
                  <a:gd name="T81" fmla="*/ 8 h 20"/>
                  <a:gd name="T82" fmla="*/ 145 w 199"/>
                  <a:gd name="T83" fmla="*/ 4 h 20"/>
                  <a:gd name="T84" fmla="*/ 149 w 199"/>
                  <a:gd name="T85" fmla="*/ 4 h 20"/>
                  <a:gd name="T86" fmla="*/ 153 w 199"/>
                  <a:gd name="T87" fmla="*/ 8 h 20"/>
                  <a:gd name="T88" fmla="*/ 153 w 199"/>
                  <a:gd name="T89" fmla="*/ 4 h 20"/>
                  <a:gd name="T90" fmla="*/ 158 w 199"/>
                  <a:gd name="T91" fmla="*/ 8 h 20"/>
                  <a:gd name="T92" fmla="*/ 162 w 199"/>
                  <a:gd name="T93" fmla="*/ 8 h 20"/>
                  <a:gd name="T94" fmla="*/ 166 w 199"/>
                  <a:gd name="T95" fmla="*/ 4 h 20"/>
                  <a:gd name="T96" fmla="*/ 166 w 199"/>
                  <a:gd name="T97" fmla="*/ 8 h 20"/>
                  <a:gd name="T98" fmla="*/ 174 w 199"/>
                  <a:gd name="T99" fmla="*/ 8 h 20"/>
                  <a:gd name="T100" fmla="*/ 174 w 199"/>
                  <a:gd name="T101" fmla="*/ 4 h 20"/>
                  <a:gd name="T102" fmla="*/ 178 w 199"/>
                  <a:gd name="T103" fmla="*/ 4 h 20"/>
                  <a:gd name="T104" fmla="*/ 182 w 199"/>
                  <a:gd name="T105" fmla="*/ 4 h 20"/>
                  <a:gd name="T106" fmla="*/ 187 w 199"/>
                  <a:gd name="T107" fmla="*/ 8 h 20"/>
                  <a:gd name="T108" fmla="*/ 191 w 199"/>
                  <a:gd name="T109" fmla="*/ 8 h 20"/>
                  <a:gd name="T110" fmla="*/ 191 w 199"/>
                  <a:gd name="T111" fmla="*/ 4 h 20"/>
                  <a:gd name="T112" fmla="*/ 195 w 199"/>
                  <a:gd name="T113" fmla="*/ 4 h 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99" h="20">
                    <a:moveTo>
                      <a:pt x="0" y="16"/>
                    </a:moveTo>
                    <a:lnTo>
                      <a:pt x="0" y="20"/>
                    </a:lnTo>
                    <a:lnTo>
                      <a:pt x="4" y="16"/>
                    </a:lnTo>
                    <a:lnTo>
                      <a:pt x="4" y="20"/>
                    </a:lnTo>
                    <a:lnTo>
                      <a:pt x="8" y="16"/>
                    </a:lnTo>
                    <a:lnTo>
                      <a:pt x="8" y="20"/>
                    </a:lnTo>
                    <a:lnTo>
                      <a:pt x="8" y="16"/>
                    </a:lnTo>
                    <a:lnTo>
                      <a:pt x="8" y="8"/>
                    </a:lnTo>
                    <a:lnTo>
                      <a:pt x="13" y="16"/>
                    </a:lnTo>
                    <a:lnTo>
                      <a:pt x="13" y="8"/>
                    </a:lnTo>
                    <a:lnTo>
                      <a:pt x="13" y="16"/>
                    </a:lnTo>
                    <a:lnTo>
                      <a:pt x="17" y="16"/>
                    </a:lnTo>
                    <a:lnTo>
                      <a:pt x="17" y="8"/>
                    </a:lnTo>
                    <a:lnTo>
                      <a:pt x="17" y="16"/>
                    </a:lnTo>
                    <a:lnTo>
                      <a:pt x="17" y="20"/>
                    </a:lnTo>
                    <a:lnTo>
                      <a:pt x="21" y="16"/>
                    </a:lnTo>
                    <a:lnTo>
                      <a:pt x="21" y="8"/>
                    </a:lnTo>
                    <a:lnTo>
                      <a:pt x="21" y="16"/>
                    </a:lnTo>
                    <a:lnTo>
                      <a:pt x="25" y="16"/>
                    </a:lnTo>
                    <a:lnTo>
                      <a:pt x="29" y="16"/>
                    </a:lnTo>
                    <a:lnTo>
                      <a:pt x="33" y="16"/>
                    </a:lnTo>
                    <a:lnTo>
                      <a:pt x="37" y="16"/>
                    </a:lnTo>
                    <a:lnTo>
                      <a:pt x="37" y="8"/>
                    </a:lnTo>
                    <a:lnTo>
                      <a:pt x="42" y="8"/>
                    </a:lnTo>
                    <a:lnTo>
                      <a:pt x="46" y="8"/>
                    </a:lnTo>
                    <a:lnTo>
                      <a:pt x="46" y="16"/>
                    </a:lnTo>
                    <a:lnTo>
                      <a:pt x="50" y="8"/>
                    </a:lnTo>
                    <a:lnTo>
                      <a:pt x="50" y="16"/>
                    </a:lnTo>
                    <a:lnTo>
                      <a:pt x="54" y="16"/>
                    </a:lnTo>
                    <a:lnTo>
                      <a:pt x="54" y="8"/>
                    </a:lnTo>
                    <a:lnTo>
                      <a:pt x="54" y="16"/>
                    </a:lnTo>
                    <a:lnTo>
                      <a:pt x="54" y="8"/>
                    </a:lnTo>
                    <a:lnTo>
                      <a:pt x="58" y="16"/>
                    </a:lnTo>
                    <a:lnTo>
                      <a:pt x="58" y="8"/>
                    </a:lnTo>
                    <a:lnTo>
                      <a:pt x="58" y="4"/>
                    </a:lnTo>
                    <a:lnTo>
                      <a:pt x="58" y="8"/>
                    </a:lnTo>
                    <a:lnTo>
                      <a:pt x="62" y="16"/>
                    </a:lnTo>
                    <a:lnTo>
                      <a:pt x="62" y="8"/>
                    </a:lnTo>
                    <a:lnTo>
                      <a:pt x="66" y="8"/>
                    </a:lnTo>
                    <a:lnTo>
                      <a:pt x="66" y="16"/>
                    </a:lnTo>
                    <a:lnTo>
                      <a:pt x="66" y="8"/>
                    </a:lnTo>
                    <a:lnTo>
                      <a:pt x="71" y="8"/>
                    </a:lnTo>
                    <a:lnTo>
                      <a:pt x="71" y="16"/>
                    </a:lnTo>
                    <a:lnTo>
                      <a:pt x="75" y="16"/>
                    </a:lnTo>
                    <a:lnTo>
                      <a:pt x="75" y="8"/>
                    </a:lnTo>
                    <a:lnTo>
                      <a:pt x="75" y="16"/>
                    </a:lnTo>
                    <a:lnTo>
                      <a:pt x="75" y="8"/>
                    </a:lnTo>
                    <a:lnTo>
                      <a:pt x="79" y="8"/>
                    </a:lnTo>
                    <a:lnTo>
                      <a:pt x="79" y="4"/>
                    </a:lnTo>
                    <a:lnTo>
                      <a:pt x="79" y="16"/>
                    </a:lnTo>
                    <a:lnTo>
                      <a:pt x="79" y="8"/>
                    </a:lnTo>
                    <a:lnTo>
                      <a:pt x="83" y="8"/>
                    </a:lnTo>
                    <a:lnTo>
                      <a:pt x="83" y="4"/>
                    </a:lnTo>
                    <a:lnTo>
                      <a:pt x="87" y="8"/>
                    </a:lnTo>
                    <a:lnTo>
                      <a:pt x="87" y="16"/>
                    </a:lnTo>
                    <a:lnTo>
                      <a:pt x="91" y="16"/>
                    </a:lnTo>
                    <a:lnTo>
                      <a:pt x="91" y="8"/>
                    </a:lnTo>
                    <a:lnTo>
                      <a:pt x="91" y="16"/>
                    </a:lnTo>
                    <a:lnTo>
                      <a:pt x="95" y="4"/>
                    </a:lnTo>
                    <a:lnTo>
                      <a:pt x="95" y="8"/>
                    </a:lnTo>
                    <a:lnTo>
                      <a:pt x="100" y="8"/>
                    </a:lnTo>
                    <a:lnTo>
                      <a:pt x="100" y="16"/>
                    </a:lnTo>
                    <a:lnTo>
                      <a:pt x="100" y="8"/>
                    </a:lnTo>
                    <a:lnTo>
                      <a:pt x="104" y="8"/>
                    </a:lnTo>
                    <a:lnTo>
                      <a:pt x="108" y="8"/>
                    </a:lnTo>
                    <a:lnTo>
                      <a:pt x="112" y="8"/>
                    </a:lnTo>
                    <a:lnTo>
                      <a:pt x="116" y="8"/>
                    </a:lnTo>
                    <a:lnTo>
                      <a:pt x="116" y="4"/>
                    </a:lnTo>
                    <a:lnTo>
                      <a:pt x="116" y="8"/>
                    </a:lnTo>
                    <a:lnTo>
                      <a:pt x="120" y="8"/>
                    </a:lnTo>
                    <a:lnTo>
                      <a:pt x="124" y="8"/>
                    </a:lnTo>
                    <a:lnTo>
                      <a:pt x="124" y="0"/>
                    </a:lnTo>
                    <a:lnTo>
                      <a:pt x="124" y="4"/>
                    </a:lnTo>
                    <a:lnTo>
                      <a:pt x="124" y="8"/>
                    </a:lnTo>
                    <a:lnTo>
                      <a:pt x="129" y="0"/>
                    </a:lnTo>
                    <a:lnTo>
                      <a:pt x="129" y="4"/>
                    </a:lnTo>
                    <a:lnTo>
                      <a:pt x="129" y="8"/>
                    </a:lnTo>
                    <a:lnTo>
                      <a:pt x="129" y="16"/>
                    </a:lnTo>
                    <a:lnTo>
                      <a:pt x="133" y="8"/>
                    </a:lnTo>
                    <a:lnTo>
                      <a:pt x="137" y="8"/>
                    </a:lnTo>
                    <a:lnTo>
                      <a:pt x="137" y="4"/>
                    </a:lnTo>
                    <a:lnTo>
                      <a:pt x="137" y="8"/>
                    </a:lnTo>
                    <a:lnTo>
                      <a:pt x="141" y="8"/>
                    </a:lnTo>
                    <a:lnTo>
                      <a:pt x="141" y="4"/>
                    </a:lnTo>
                    <a:lnTo>
                      <a:pt x="141" y="8"/>
                    </a:lnTo>
                    <a:lnTo>
                      <a:pt x="145" y="8"/>
                    </a:lnTo>
                    <a:lnTo>
                      <a:pt x="145" y="4"/>
                    </a:lnTo>
                    <a:lnTo>
                      <a:pt x="149" y="4"/>
                    </a:lnTo>
                    <a:lnTo>
                      <a:pt x="149" y="8"/>
                    </a:lnTo>
                    <a:lnTo>
                      <a:pt x="149" y="0"/>
                    </a:lnTo>
                    <a:lnTo>
                      <a:pt x="153" y="8"/>
                    </a:lnTo>
                    <a:lnTo>
                      <a:pt x="153" y="4"/>
                    </a:lnTo>
                    <a:lnTo>
                      <a:pt x="158" y="4"/>
                    </a:lnTo>
                    <a:lnTo>
                      <a:pt x="158" y="8"/>
                    </a:lnTo>
                    <a:lnTo>
                      <a:pt x="158" y="4"/>
                    </a:lnTo>
                    <a:lnTo>
                      <a:pt x="162" y="4"/>
                    </a:lnTo>
                    <a:lnTo>
                      <a:pt x="162" y="8"/>
                    </a:lnTo>
                    <a:lnTo>
                      <a:pt x="166" y="4"/>
                    </a:lnTo>
                    <a:lnTo>
                      <a:pt x="166" y="0"/>
                    </a:lnTo>
                    <a:lnTo>
                      <a:pt x="166" y="8"/>
                    </a:lnTo>
                    <a:lnTo>
                      <a:pt x="170" y="8"/>
                    </a:lnTo>
                    <a:lnTo>
                      <a:pt x="170" y="4"/>
                    </a:lnTo>
                    <a:lnTo>
                      <a:pt x="174" y="8"/>
                    </a:lnTo>
                    <a:lnTo>
                      <a:pt x="174" y="4"/>
                    </a:lnTo>
                    <a:lnTo>
                      <a:pt x="178" y="0"/>
                    </a:lnTo>
                    <a:lnTo>
                      <a:pt x="178" y="8"/>
                    </a:lnTo>
                    <a:lnTo>
                      <a:pt x="178" y="4"/>
                    </a:lnTo>
                    <a:lnTo>
                      <a:pt x="178" y="8"/>
                    </a:lnTo>
                    <a:lnTo>
                      <a:pt x="182" y="4"/>
                    </a:lnTo>
                    <a:lnTo>
                      <a:pt x="187" y="0"/>
                    </a:lnTo>
                    <a:lnTo>
                      <a:pt x="187" y="8"/>
                    </a:lnTo>
                    <a:lnTo>
                      <a:pt x="187" y="4"/>
                    </a:lnTo>
                    <a:lnTo>
                      <a:pt x="187" y="8"/>
                    </a:lnTo>
                    <a:lnTo>
                      <a:pt x="191" y="8"/>
                    </a:lnTo>
                    <a:lnTo>
                      <a:pt x="191" y="4"/>
                    </a:lnTo>
                    <a:lnTo>
                      <a:pt x="195" y="4"/>
                    </a:lnTo>
                    <a:lnTo>
                      <a:pt x="195" y="8"/>
                    </a:lnTo>
                    <a:lnTo>
                      <a:pt x="195" y="4"/>
                    </a:lnTo>
                    <a:lnTo>
                      <a:pt x="195" y="8"/>
                    </a:lnTo>
                    <a:lnTo>
                      <a:pt x="199" y="8"/>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40" name="Group 67"/>
            <p:cNvGrpSpPr>
              <a:grpSpLocks/>
            </p:cNvGrpSpPr>
            <p:nvPr/>
          </p:nvGrpSpPr>
          <p:grpSpPr bwMode="auto">
            <a:xfrm>
              <a:off x="1279" y="1563"/>
              <a:ext cx="602" cy="240"/>
              <a:chOff x="1513" y="949"/>
              <a:chExt cx="675" cy="190"/>
            </a:xfrm>
          </p:grpSpPr>
          <p:sp>
            <p:nvSpPr>
              <p:cNvPr id="33888" name="Freeform 68"/>
              <p:cNvSpPr>
                <a:spLocks/>
              </p:cNvSpPr>
              <p:nvPr/>
            </p:nvSpPr>
            <p:spPr bwMode="auto">
              <a:xfrm>
                <a:off x="1588" y="952"/>
                <a:ext cx="419" cy="187"/>
              </a:xfrm>
              <a:custGeom>
                <a:avLst/>
                <a:gdLst>
                  <a:gd name="T0" fmla="*/ 1 w 601"/>
                  <a:gd name="T1" fmla="*/ 0 h 273"/>
                  <a:gd name="T2" fmla="*/ 1 w 601"/>
                  <a:gd name="T3" fmla="*/ 1 h 273"/>
                  <a:gd name="T4" fmla="*/ 1 w 601"/>
                  <a:gd name="T5" fmla="*/ 0 h 273"/>
                  <a:gd name="T6" fmla="*/ 1 w 601"/>
                  <a:gd name="T7" fmla="*/ 1 h 273"/>
                  <a:gd name="T8" fmla="*/ 1 w 601"/>
                  <a:gd name="T9" fmla="*/ 1 h 273"/>
                  <a:gd name="T10" fmla="*/ 1 w 601"/>
                  <a:gd name="T11" fmla="*/ 1 h 273"/>
                  <a:gd name="T12" fmla="*/ 1 w 601"/>
                  <a:gd name="T13" fmla="*/ 1 h 273"/>
                  <a:gd name="T14" fmla="*/ 1 w 601"/>
                  <a:gd name="T15" fmla="*/ 1 h 273"/>
                  <a:gd name="T16" fmla="*/ 1 w 601"/>
                  <a:gd name="T17" fmla="*/ 1 h 273"/>
                  <a:gd name="T18" fmla="*/ 1 w 601"/>
                  <a:gd name="T19" fmla="*/ 1 h 273"/>
                  <a:gd name="T20" fmla="*/ 1 w 601"/>
                  <a:gd name="T21" fmla="*/ 1 h 273"/>
                  <a:gd name="T22" fmla="*/ 1 w 601"/>
                  <a:gd name="T23" fmla="*/ 1 h 273"/>
                  <a:gd name="T24" fmla="*/ 1 w 601"/>
                  <a:gd name="T25" fmla="*/ 1 h 273"/>
                  <a:gd name="T26" fmla="*/ 2 w 601"/>
                  <a:gd name="T27" fmla="*/ 2 h 273"/>
                  <a:gd name="T28" fmla="*/ 2 w 601"/>
                  <a:gd name="T29" fmla="*/ 2 h 273"/>
                  <a:gd name="T30" fmla="*/ 2 w 601"/>
                  <a:gd name="T31" fmla="*/ 2 h 273"/>
                  <a:gd name="T32" fmla="*/ 2 w 601"/>
                  <a:gd name="T33" fmla="*/ 2 h 273"/>
                  <a:gd name="T34" fmla="*/ 2 w 601"/>
                  <a:gd name="T35" fmla="*/ 2 h 273"/>
                  <a:gd name="T36" fmla="*/ 2 w 601"/>
                  <a:gd name="T37" fmla="*/ 2 h 273"/>
                  <a:gd name="T38" fmla="*/ 3 w 601"/>
                  <a:gd name="T39" fmla="*/ 2 h 273"/>
                  <a:gd name="T40" fmla="*/ 3 w 601"/>
                  <a:gd name="T41" fmla="*/ 2 h 273"/>
                  <a:gd name="T42" fmla="*/ 3 w 601"/>
                  <a:gd name="T43" fmla="*/ 2 h 273"/>
                  <a:gd name="T44" fmla="*/ 3 w 601"/>
                  <a:gd name="T45" fmla="*/ 2 h 273"/>
                  <a:gd name="T46" fmla="*/ 3 w 601"/>
                  <a:gd name="T47" fmla="*/ 2 h 273"/>
                  <a:gd name="T48" fmla="*/ 3 w 601"/>
                  <a:gd name="T49" fmla="*/ 2 h 273"/>
                  <a:gd name="T50" fmla="*/ 3 w 601"/>
                  <a:gd name="T51" fmla="*/ 2 h 273"/>
                  <a:gd name="T52" fmla="*/ 3 w 601"/>
                  <a:gd name="T53" fmla="*/ 2 h 273"/>
                  <a:gd name="T54" fmla="*/ 3 w 601"/>
                  <a:gd name="T55" fmla="*/ 2 h 273"/>
                  <a:gd name="T56" fmla="*/ 4 w 601"/>
                  <a:gd name="T57" fmla="*/ 2 h 273"/>
                  <a:gd name="T58" fmla="*/ 4 w 601"/>
                  <a:gd name="T59" fmla="*/ 2 h 273"/>
                  <a:gd name="T60" fmla="*/ 4 w 601"/>
                  <a:gd name="T61" fmla="*/ 2 h 273"/>
                  <a:gd name="T62" fmla="*/ 4 w 601"/>
                  <a:gd name="T63" fmla="*/ 2 h 273"/>
                  <a:gd name="T64" fmla="*/ 4 w 601"/>
                  <a:gd name="T65" fmla="*/ 2 h 273"/>
                  <a:gd name="T66" fmla="*/ 4 w 601"/>
                  <a:gd name="T67" fmla="*/ 2 h 273"/>
                  <a:gd name="T68" fmla="*/ 5 w 601"/>
                  <a:gd name="T69" fmla="*/ 2 h 273"/>
                  <a:gd name="T70" fmla="*/ 5 w 601"/>
                  <a:gd name="T71" fmla="*/ 2 h 273"/>
                  <a:gd name="T72" fmla="*/ 5 w 601"/>
                  <a:gd name="T73" fmla="*/ 2 h 273"/>
                  <a:gd name="T74" fmla="*/ 5 w 601"/>
                  <a:gd name="T75" fmla="*/ 2 h 273"/>
                  <a:gd name="T76" fmla="*/ 5 w 601"/>
                  <a:gd name="T77" fmla="*/ 2 h 273"/>
                  <a:gd name="T78" fmla="*/ 5 w 601"/>
                  <a:gd name="T79" fmla="*/ 2 h 273"/>
                  <a:gd name="T80" fmla="*/ 6 w 601"/>
                  <a:gd name="T81" fmla="*/ 2 h 273"/>
                  <a:gd name="T82" fmla="*/ 6 w 601"/>
                  <a:gd name="T83" fmla="*/ 2 h 273"/>
                  <a:gd name="T84" fmla="*/ 6 w 601"/>
                  <a:gd name="T85" fmla="*/ 2 h 273"/>
                  <a:gd name="T86" fmla="*/ 6 w 601"/>
                  <a:gd name="T87" fmla="*/ 2 h 273"/>
                  <a:gd name="T88" fmla="*/ 6 w 601"/>
                  <a:gd name="T89" fmla="*/ 2 h 273"/>
                  <a:gd name="T90" fmla="*/ 6 w 601"/>
                  <a:gd name="T91" fmla="*/ 2 h 273"/>
                  <a:gd name="T92" fmla="*/ 6 w 601"/>
                  <a:gd name="T93" fmla="*/ 2 h 273"/>
                  <a:gd name="T94" fmla="*/ 6 w 601"/>
                  <a:gd name="T95" fmla="*/ 2 h 273"/>
                  <a:gd name="T96" fmla="*/ 6 w 601"/>
                  <a:gd name="T97" fmla="*/ 2 h 273"/>
                  <a:gd name="T98" fmla="*/ 6 w 601"/>
                  <a:gd name="T99" fmla="*/ 2 h 273"/>
                  <a:gd name="T100" fmla="*/ 7 w 601"/>
                  <a:gd name="T101" fmla="*/ 2 h 273"/>
                  <a:gd name="T102" fmla="*/ 7 w 601"/>
                  <a:gd name="T103" fmla="*/ 2 h 273"/>
                  <a:gd name="T104" fmla="*/ 7 w 601"/>
                  <a:gd name="T105" fmla="*/ 2 h 273"/>
                  <a:gd name="T106" fmla="*/ 7 w 601"/>
                  <a:gd name="T107" fmla="*/ 2 h 273"/>
                  <a:gd name="T108" fmla="*/ 7 w 601"/>
                  <a:gd name="T109" fmla="*/ 2 h 273"/>
                  <a:gd name="T110" fmla="*/ 7 w 601"/>
                  <a:gd name="T111" fmla="*/ 2 h 273"/>
                  <a:gd name="T112" fmla="*/ 7 w 601"/>
                  <a:gd name="T113" fmla="*/ 2 h 273"/>
                  <a:gd name="T114" fmla="*/ 7 w 601"/>
                  <a:gd name="T115" fmla="*/ 2 h 273"/>
                  <a:gd name="T116" fmla="*/ 8 w 601"/>
                  <a:gd name="T117" fmla="*/ 2 h 273"/>
                  <a:gd name="T118" fmla="*/ 8 w 601"/>
                  <a:gd name="T119" fmla="*/ 1 h 273"/>
                  <a:gd name="T120" fmla="*/ 8 w 601"/>
                  <a:gd name="T121" fmla="*/ 1 h 2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01" h="273">
                    <a:moveTo>
                      <a:pt x="0" y="7"/>
                    </a:moveTo>
                    <a:lnTo>
                      <a:pt x="0" y="14"/>
                    </a:lnTo>
                    <a:lnTo>
                      <a:pt x="4" y="7"/>
                    </a:lnTo>
                    <a:lnTo>
                      <a:pt x="4" y="14"/>
                    </a:lnTo>
                    <a:lnTo>
                      <a:pt x="9" y="14"/>
                    </a:lnTo>
                    <a:lnTo>
                      <a:pt x="9" y="7"/>
                    </a:lnTo>
                    <a:lnTo>
                      <a:pt x="13" y="7"/>
                    </a:lnTo>
                    <a:lnTo>
                      <a:pt x="13" y="14"/>
                    </a:lnTo>
                    <a:lnTo>
                      <a:pt x="13" y="0"/>
                    </a:lnTo>
                    <a:lnTo>
                      <a:pt x="13" y="14"/>
                    </a:lnTo>
                    <a:lnTo>
                      <a:pt x="17" y="7"/>
                    </a:lnTo>
                    <a:lnTo>
                      <a:pt x="17" y="14"/>
                    </a:lnTo>
                    <a:lnTo>
                      <a:pt x="17" y="0"/>
                    </a:lnTo>
                    <a:lnTo>
                      <a:pt x="22" y="14"/>
                    </a:lnTo>
                    <a:lnTo>
                      <a:pt x="22" y="0"/>
                    </a:lnTo>
                    <a:lnTo>
                      <a:pt x="22" y="7"/>
                    </a:lnTo>
                    <a:lnTo>
                      <a:pt x="26" y="7"/>
                    </a:lnTo>
                    <a:lnTo>
                      <a:pt x="26" y="0"/>
                    </a:lnTo>
                    <a:lnTo>
                      <a:pt x="26" y="14"/>
                    </a:lnTo>
                    <a:lnTo>
                      <a:pt x="26" y="0"/>
                    </a:lnTo>
                    <a:lnTo>
                      <a:pt x="31" y="0"/>
                    </a:lnTo>
                    <a:lnTo>
                      <a:pt x="31" y="7"/>
                    </a:lnTo>
                    <a:lnTo>
                      <a:pt x="31" y="0"/>
                    </a:lnTo>
                    <a:lnTo>
                      <a:pt x="35" y="7"/>
                    </a:lnTo>
                    <a:lnTo>
                      <a:pt x="35" y="0"/>
                    </a:lnTo>
                    <a:lnTo>
                      <a:pt x="35" y="14"/>
                    </a:lnTo>
                    <a:lnTo>
                      <a:pt x="40" y="0"/>
                    </a:lnTo>
                    <a:lnTo>
                      <a:pt x="40" y="14"/>
                    </a:lnTo>
                    <a:lnTo>
                      <a:pt x="40" y="0"/>
                    </a:lnTo>
                    <a:lnTo>
                      <a:pt x="40" y="7"/>
                    </a:lnTo>
                    <a:lnTo>
                      <a:pt x="44" y="14"/>
                    </a:lnTo>
                    <a:lnTo>
                      <a:pt x="44" y="7"/>
                    </a:lnTo>
                    <a:lnTo>
                      <a:pt x="44" y="14"/>
                    </a:lnTo>
                    <a:lnTo>
                      <a:pt x="44" y="7"/>
                    </a:lnTo>
                    <a:lnTo>
                      <a:pt x="49" y="14"/>
                    </a:lnTo>
                    <a:lnTo>
                      <a:pt x="49" y="7"/>
                    </a:lnTo>
                    <a:lnTo>
                      <a:pt x="53" y="7"/>
                    </a:lnTo>
                    <a:lnTo>
                      <a:pt x="53" y="14"/>
                    </a:lnTo>
                    <a:lnTo>
                      <a:pt x="58" y="14"/>
                    </a:lnTo>
                    <a:lnTo>
                      <a:pt x="62" y="14"/>
                    </a:lnTo>
                    <a:lnTo>
                      <a:pt x="66" y="14"/>
                    </a:lnTo>
                    <a:lnTo>
                      <a:pt x="66" y="7"/>
                    </a:lnTo>
                    <a:lnTo>
                      <a:pt x="66" y="14"/>
                    </a:lnTo>
                    <a:lnTo>
                      <a:pt x="71" y="14"/>
                    </a:lnTo>
                    <a:lnTo>
                      <a:pt x="71" y="7"/>
                    </a:lnTo>
                    <a:lnTo>
                      <a:pt x="75" y="14"/>
                    </a:lnTo>
                    <a:lnTo>
                      <a:pt x="80" y="7"/>
                    </a:lnTo>
                    <a:lnTo>
                      <a:pt x="80" y="14"/>
                    </a:lnTo>
                    <a:lnTo>
                      <a:pt x="80" y="7"/>
                    </a:lnTo>
                    <a:lnTo>
                      <a:pt x="80" y="14"/>
                    </a:lnTo>
                    <a:lnTo>
                      <a:pt x="84" y="14"/>
                    </a:lnTo>
                    <a:lnTo>
                      <a:pt x="84" y="28"/>
                    </a:lnTo>
                    <a:lnTo>
                      <a:pt x="84" y="14"/>
                    </a:lnTo>
                    <a:lnTo>
                      <a:pt x="89" y="14"/>
                    </a:lnTo>
                    <a:lnTo>
                      <a:pt x="93" y="14"/>
                    </a:lnTo>
                    <a:lnTo>
                      <a:pt x="98" y="7"/>
                    </a:lnTo>
                    <a:lnTo>
                      <a:pt x="98" y="14"/>
                    </a:lnTo>
                    <a:lnTo>
                      <a:pt x="98" y="7"/>
                    </a:lnTo>
                    <a:lnTo>
                      <a:pt x="102" y="14"/>
                    </a:lnTo>
                    <a:lnTo>
                      <a:pt x="107" y="14"/>
                    </a:lnTo>
                    <a:lnTo>
                      <a:pt x="107" y="7"/>
                    </a:lnTo>
                    <a:lnTo>
                      <a:pt x="111" y="14"/>
                    </a:lnTo>
                    <a:lnTo>
                      <a:pt x="115" y="14"/>
                    </a:lnTo>
                    <a:lnTo>
                      <a:pt x="120" y="14"/>
                    </a:lnTo>
                    <a:lnTo>
                      <a:pt x="120" y="28"/>
                    </a:lnTo>
                    <a:lnTo>
                      <a:pt x="120" y="14"/>
                    </a:lnTo>
                    <a:lnTo>
                      <a:pt x="120" y="28"/>
                    </a:lnTo>
                    <a:lnTo>
                      <a:pt x="120" y="14"/>
                    </a:lnTo>
                    <a:lnTo>
                      <a:pt x="124" y="14"/>
                    </a:lnTo>
                    <a:lnTo>
                      <a:pt x="124" y="28"/>
                    </a:lnTo>
                    <a:lnTo>
                      <a:pt x="129" y="43"/>
                    </a:lnTo>
                    <a:lnTo>
                      <a:pt x="129" y="50"/>
                    </a:lnTo>
                    <a:lnTo>
                      <a:pt x="129" y="72"/>
                    </a:lnTo>
                    <a:lnTo>
                      <a:pt x="129" y="86"/>
                    </a:lnTo>
                    <a:lnTo>
                      <a:pt x="129" y="100"/>
                    </a:lnTo>
                    <a:lnTo>
                      <a:pt x="133" y="122"/>
                    </a:lnTo>
                    <a:lnTo>
                      <a:pt x="133" y="136"/>
                    </a:lnTo>
                    <a:lnTo>
                      <a:pt x="133" y="158"/>
                    </a:lnTo>
                    <a:lnTo>
                      <a:pt x="133" y="172"/>
                    </a:lnTo>
                    <a:lnTo>
                      <a:pt x="133" y="165"/>
                    </a:lnTo>
                    <a:lnTo>
                      <a:pt x="138" y="201"/>
                    </a:lnTo>
                    <a:lnTo>
                      <a:pt x="138" y="215"/>
                    </a:lnTo>
                    <a:lnTo>
                      <a:pt x="138" y="230"/>
                    </a:lnTo>
                    <a:lnTo>
                      <a:pt x="142" y="230"/>
                    </a:lnTo>
                    <a:lnTo>
                      <a:pt x="142" y="244"/>
                    </a:lnTo>
                    <a:lnTo>
                      <a:pt x="142" y="251"/>
                    </a:lnTo>
                    <a:lnTo>
                      <a:pt x="147" y="244"/>
                    </a:lnTo>
                    <a:lnTo>
                      <a:pt x="147" y="251"/>
                    </a:lnTo>
                    <a:lnTo>
                      <a:pt x="147" y="259"/>
                    </a:lnTo>
                    <a:lnTo>
                      <a:pt x="147" y="244"/>
                    </a:lnTo>
                    <a:lnTo>
                      <a:pt x="151" y="259"/>
                    </a:lnTo>
                    <a:lnTo>
                      <a:pt x="151" y="251"/>
                    </a:lnTo>
                    <a:lnTo>
                      <a:pt x="151" y="259"/>
                    </a:lnTo>
                    <a:lnTo>
                      <a:pt x="156" y="259"/>
                    </a:lnTo>
                    <a:lnTo>
                      <a:pt x="156" y="266"/>
                    </a:lnTo>
                    <a:lnTo>
                      <a:pt x="156" y="259"/>
                    </a:lnTo>
                    <a:lnTo>
                      <a:pt x="160" y="259"/>
                    </a:lnTo>
                    <a:lnTo>
                      <a:pt x="160" y="266"/>
                    </a:lnTo>
                    <a:lnTo>
                      <a:pt x="164" y="259"/>
                    </a:lnTo>
                    <a:lnTo>
                      <a:pt x="164" y="266"/>
                    </a:lnTo>
                    <a:lnTo>
                      <a:pt x="164" y="259"/>
                    </a:lnTo>
                    <a:lnTo>
                      <a:pt x="164" y="266"/>
                    </a:lnTo>
                    <a:lnTo>
                      <a:pt x="169" y="259"/>
                    </a:lnTo>
                    <a:lnTo>
                      <a:pt x="169" y="266"/>
                    </a:lnTo>
                    <a:lnTo>
                      <a:pt x="169" y="273"/>
                    </a:lnTo>
                    <a:lnTo>
                      <a:pt x="169" y="259"/>
                    </a:lnTo>
                    <a:lnTo>
                      <a:pt x="169" y="273"/>
                    </a:lnTo>
                    <a:lnTo>
                      <a:pt x="173" y="259"/>
                    </a:lnTo>
                    <a:lnTo>
                      <a:pt x="173" y="266"/>
                    </a:lnTo>
                    <a:lnTo>
                      <a:pt x="173" y="259"/>
                    </a:lnTo>
                    <a:lnTo>
                      <a:pt x="178" y="266"/>
                    </a:lnTo>
                    <a:lnTo>
                      <a:pt x="178" y="259"/>
                    </a:lnTo>
                    <a:lnTo>
                      <a:pt x="178" y="266"/>
                    </a:lnTo>
                    <a:lnTo>
                      <a:pt x="178" y="259"/>
                    </a:lnTo>
                    <a:lnTo>
                      <a:pt x="182" y="259"/>
                    </a:lnTo>
                    <a:lnTo>
                      <a:pt x="182" y="266"/>
                    </a:lnTo>
                    <a:lnTo>
                      <a:pt x="182" y="259"/>
                    </a:lnTo>
                    <a:lnTo>
                      <a:pt x="187" y="273"/>
                    </a:lnTo>
                    <a:lnTo>
                      <a:pt x="187" y="259"/>
                    </a:lnTo>
                    <a:lnTo>
                      <a:pt x="191" y="259"/>
                    </a:lnTo>
                    <a:lnTo>
                      <a:pt x="196" y="259"/>
                    </a:lnTo>
                    <a:lnTo>
                      <a:pt x="196" y="266"/>
                    </a:lnTo>
                    <a:lnTo>
                      <a:pt x="196" y="259"/>
                    </a:lnTo>
                    <a:lnTo>
                      <a:pt x="196" y="266"/>
                    </a:lnTo>
                    <a:lnTo>
                      <a:pt x="196" y="259"/>
                    </a:lnTo>
                    <a:lnTo>
                      <a:pt x="200" y="259"/>
                    </a:lnTo>
                    <a:lnTo>
                      <a:pt x="205" y="259"/>
                    </a:lnTo>
                    <a:lnTo>
                      <a:pt x="209" y="251"/>
                    </a:lnTo>
                    <a:lnTo>
                      <a:pt x="209" y="259"/>
                    </a:lnTo>
                    <a:lnTo>
                      <a:pt x="213" y="259"/>
                    </a:lnTo>
                    <a:lnTo>
                      <a:pt x="213" y="266"/>
                    </a:lnTo>
                    <a:lnTo>
                      <a:pt x="213" y="244"/>
                    </a:lnTo>
                    <a:lnTo>
                      <a:pt x="213" y="251"/>
                    </a:lnTo>
                    <a:lnTo>
                      <a:pt x="218" y="259"/>
                    </a:lnTo>
                    <a:lnTo>
                      <a:pt x="218" y="251"/>
                    </a:lnTo>
                    <a:lnTo>
                      <a:pt x="218" y="266"/>
                    </a:lnTo>
                    <a:lnTo>
                      <a:pt x="218" y="259"/>
                    </a:lnTo>
                    <a:lnTo>
                      <a:pt x="222" y="259"/>
                    </a:lnTo>
                    <a:lnTo>
                      <a:pt x="222" y="251"/>
                    </a:lnTo>
                    <a:lnTo>
                      <a:pt x="222" y="259"/>
                    </a:lnTo>
                    <a:lnTo>
                      <a:pt x="227" y="259"/>
                    </a:lnTo>
                    <a:lnTo>
                      <a:pt x="227" y="251"/>
                    </a:lnTo>
                    <a:lnTo>
                      <a:pt x="227" y="244"/>
                    </a:lnTo>
                    <a:lnTo>
                      <a:pt x="231" y="244"/>
                    </a:lnTo>
                    <a:lnTo>
                      <a:pt x="231" y="251"/>
                    </a:lnTo>
                    <a:lnTo>
                      <a:pt x="231" y="244"/>
                    </a:lnTo>
                    <a:lnTo>
                      <a:pt x="231" y="259"/>
                    </a:lnTo>
                    <a:lnTo>
                      <a:pt x="236" y="251"/>
                    </a:lnTo>
                    <a:lnTo>
                      <a:pt x="236" y="244"/>
                    </a:lnTo>
                    <a:lnTo>
                      <a:pt x="236" y="251"/>
                    </a:lnTo>
                    <a:lnTo>
                      <a:pt x="240" y="251"/>
                    </a:lnTo>
                    <a:lnTo>
                      <a:pt x="240" y="259"/>
                    </a:lnTo>
                    <a:lnTo>
                      <a:pt x="245" y="251"/>
                    </a:lnTo>
                    <a:lnTo>
                      <a:pt x="245" y="259"/>
                    </a:lnTo>
                    <a:lnTo>
                      <a:pt x="245" y="251"/>
                    </a:lnTo>
                    <a:lnTo>
                      <a:pt x="249" y="251"/>
                    </a:lnTo>
                    <a:lnTo>
                      <a:pt x="249" y="244"/>
                    </a:lnTo>
                    <a:lnTo>
                      <a:pt x="254" y="251"/>
                    </a:lnTo>
                    <a:lnTo>
                      <a:pt x="254" y="244"/>
                    </a:lnTo>
                    <a:lnTo>
                      <a:pt x="254" y="251"/>
                    </a:lnTo>
                    <a:lnTo>
                      <a:pt x="254" y="237"/>
                    </a:lnTo>
                    <a:lnTo>
                      <a:pt x="258" y="251"/>
                    </a:lnTo>
                    <a:lnTo>
                      <a:pt x="258" y="237"/>
                    </a:lnTo>
                    <a:lnTo>
                      <a:pt x="258" y="251"/>
                    </a:lnTo>
                    <a:lnTo>
                      <a:pt x="262" y="251"/>
                    </a:lnTo>
                    <a:lnTo>
                      <a:pt x="262" y="244"/>
                    </a:lnTo>
                    <a:lnTo>
                      <a:pt x="267" y="230"/>
                    </a:lnTo>
                    <a:lnTo>
                      <a:pt x="267" y="237"/>
                    </a:lnTo>
                    <a:lnTo>
                      <a:pt x="267" y="244"/>
                    </a:lnTo>
                    <a:lnTo>
                      <a:pt x="267" y="237"/>
                    </a:lnTo>
                    <a:lnTo>
                      <a:pt x="271" y="237"/>
                    </a:lnTo>
                    <a:lnTo>
                      <a:pt x="271" y="244"/>
                    </a:lnTo>
                    <a:lnTo>
                      <a:pt x="271" y="237"/>
                    </a:lnTo>
                    <a:lnTo>
                      <a:pt x="276" y="244"/>
                    </a:lnTo>
                    <a:lnTo>
                      <a:pt x="276" y="237"/>
                    </a:lnTo>
                    <a:lnTo>
                      <a:pt x="276" y="244"/>
                    </a:lnTo>
                    <a:lnTo>
                      <a:pt x="280" y="237"/>
                    </a:lnTo>
                    <a:lnTo>
                      <a:pt x="280" y="244"/>
                    </a:lnTo>
                    <a:lnTo>
                      <a:pt x="280" y="237"/>
                    </a:lnTo>
                    <a:lnTo>
                      <a:pt x="280" y="244"/>
                    </a:lnTo>
                    <a:lnTo>
                      <a:pt x="285" y="237"/>
                    </a:lnTo>
                    <a:lnTo>
                      <a:pt x="285" y="244"/>
                    </a:lnTo>
                    <a:lnTo>
                      <a:pt x="285" y="230"/>
                    </a:lnTo>
                    <a:lnTo>
                      <a:pt x="289" y="244"/>
                    </a:lnTo>
                    <a:lnTo>
                      <a:pt x="289" y="237"/>
                    </a:lnTo>
                    <a:lnTo>
                      <a:pt x="289" y="230"/>
                    </a:lnTo>
                    <a:lnTo>
                      <a:pt x="294" y="244"/>
                    </a:lnTo>
                    <a:lnTo>
                      <a:pt x="294" y="237"/>
                    </a:lnTo>
                    <a:lnTo>
                      <a:pt x="294" y="244"/>
                    </a:lnTo>
                    <a:lnTo>
                      <a:pt x="294" y="237"/>
                    </a:lnTo>
                    <a:lnTo>
                      <a:pt x="298" y="244"/>
                    </a:lnTo>
                    <a:lnTo>
                      <a:pt x="298" y="230"/>
                    </a:lnTo>
                    <a:lnTo>
                      <a:pt x="303" y="230"/>
                    </a:lnTo>
                    <a:lnTo>
                      <a:pt x="303" y="237"/>
                    </a:lnTo>
                    <a:lnTo>
                      <a:pt x="303" y="244"/>
                    </a:lnTo>
                    <a:lnTo>
                      <a:pt x="307" y="230"/>
                    </a:lnTo>
                    <a:lnTo>
                      <a:pt x="307" y="223"/>
                    </a:lnTo>
                    <a:lnTo>
                      <a:pt x="307" y="230"/>
                    </a:lnTo>
                    <a:lnTo>
                      <a:pt x="307" y="223"/>
                    </a:lnTo>
                    <a:lnTo>
                      <a:pt x="311" y="223"/>
                    </a:lnTo>
                    <a:lnTo>
                      <a:pt x="311" y="215"/>
                    </a:lnTo>
                    <a:lnTo>
                      <a:pt x="311" y="230"/>
                    </a:lnTo>
                    <a:lnTo>
                      <a:pt x="311" y="215"/>
                    </a:lnTo>
                    <a:lnTo>
                      <a:pt x="311" y="230"/>
                    </a:lnTo>
                    <a:lnTo>
                      <a:pt x="316" y="223"/>
                    </a:lnTo>
                    <a:lnTo>
                      <a:pt x="320" y="223"/>
                    </a:lnTo>
                    <a:lnTo>
                      <a:pt x="320" y="230"/>
                    </a:lnTo>
                    <a:lnTo>
                      <a:pt x="320" y="223"/>
                    </a:lnTo>
                    <a:lnTo>
                      <a:pt x="325" y="215"/>
                    </a:lnTo>
                    <a:lnTo>
                      <a:pt x="325" y="223"/>
                    </a:lnTo>
                    <a:lnTo>
                      <a:pt x="325" y="230"/>
                    </a:lnTo>
                    <a:lnTo>
                      <a:pt x="329" y="223"/>
                    </a:lnTo>
                    <a:lnTo>
                      <a:pt x="329" y="230"/>
                    </a:lnTo>
                    <a:lnTo>
                      <a:pt x="329" y="223"/>
                    </a:lnTo>
                    <a:lnTo>
                      <a:pt x="334" y="230"/>
                    </a:lnTo>
                    <a:lnTo>
                      <a:pt x="334" y="223"/>
                    </a:lnTo>
                    <a:lnTo>
                      <a:pt x="338" y="230"/>
                    </a:lnTo>
                    <a:lnTo>
                      <a:pt x="338" y="215"/>
                    </a:lnTo>
                    <a:lnTo>
                      <a:pt x="343" y="215"/>
                    </a:lnTo>
                    <a:lnTo>
                      <a:pt x="343" y="223"/>
                    </a:lnTo>
                    <a:lnTo>
                      <a:pt x="343" y="215"/>
                    </a:lnTo>
                    <a:lnTo>
                      <a:pt x="343" y="223"/>
                    </a:lnTo>
                    <a:lnTo>
                      <a:pt x="347" y="215"/>
                    </a:lnTo>
                    <a:lnTo>
                      <a:pt x="347" y="237"/>
                    </a:lnTo>
                    <a:lnTo>
                      <a:pt x="347" y="223"/>
                    </a:lnTo>
                    <a:lnTo>
                      <a:pt x="347" y="215"/>
                    </a:lnTo>
                    <a:lnTo>
                      <a:pt x="352" y="215"/>
                    </a:lnTo>
                    <a:lnTo>
                      <a:pt x="352" y="223"/>
                    </a:lnTo>
                    <a:lnTo>
                      <a:pt x="352" y="215"/>
                    </a:lnTo>
                    <a:lnTo>
                      <a:pt x="356" y="230"/>
                    </a:lnTo>
                    <a:lnTo>
                      <a:pt x="356" y="223"/>
                    </a:lnTo>
                    <a:lnTo>
                      <a:pt x="356" y="215"/>
                    </a:lnTo>
                    <a:lnTo>
                      <a:pt x="360" y="215"/>
                    </a:lnTo>
                    <a:lnTo>
                      <a:pt x="360" y="223"/>
                    </a:lnTo>
                    <a:lnTo>
                      <a:pt x="360" y="215"/>
                    </a:lnTo>
                    <a:lnTo>
                      <a:pt x="365" y="215"/>
                    </a:lnTo>
                    <a:lnTo>
                      <a:pt x="365" y="223"/>
                    </a:lnTo>
                    <a:lnTo>
                      <a:pt x="365" y="215"/>
                    </a:lnTo>
                    <a:lnTo>
                      <a:pt x="369" y="215"/>
                    </a:lnTo>
                    <a:lnTo>
                      <a:pt x="374" y="215"/>
                    </a:lnTo>
                    <a:lnTo>
                      <a:pt x="374" y="201"/>
                    </a:lnTo>
                    <a:lnTo>
                      <a:pt x="374" y="215"/>
                    </a:lnTo>
                    <a:lnTo>
                      <a:pt x="378" y="215"/>
                    </a:lnTo>
                    <a:lnTo>
                      <a:pt x="378" y="201"/>
                    </a:lnTo>
                    <a:lnTo>
                      <a:pt x="378" y="215"/>
                    </a:lnTo>
                    <a:lnTo>
                      <a:pt x="383" y="215"/>
                    </a:lnTo>
                    <a:lnTo>
                      <a:pt x="383" y="201"/>
                    </a:lnTo>
                    <a:lnTo>
                      <a:pt x="383" y="215"/>
                    </a:lnTo>
                    <a:lnTo>
                      <a:pt x="383" y="201"/>
                    </a:lnTo>
                    <a:lnTo>
                      <a:pt x="387" y="215"/>
                    </a:lnTo>
                    <a:lnTo>
                      <a:pt x="392" y="215"/>
                    </a:lnTo>
                    <a:lnTo>
                      <a:pt x="396" y="201"/>
                    </a:lnTo>
                    <a:lnTo>
                      <a:pt x="396" y="215"/>
                    </a:lnTo>
                    <a:lnTo>
                      <a:pt x="396" y="201"/>
                    </a:lnTo>
                    <a:lnTo>
                      <a:pt x="401" y="201"/>
                    </a:lnTo>
                    <a:lnTo>
                      <a:pt x="401" y="215"/>
                    </a:lnTo>
                    <a:lnTo>
                      <a:pt x="401" y="201"/>
                    </a:lnTo>
                    <a:lnTo>
                      <a:pt x="401" y="215"/>
                    </a:lnTo>
                    <a:lnTo>
                      <a:pt x="405" y="201"/>
                    </a:lnTo>
                    <a:lnTo>
                      <a:pt x="405" y="215"/>
                    </a:lnTo>
                    <a:lnTo>
                      <a:pt x="405" y="201"/>
                    </a:lnTo>
                    <a:lnTo>
                      <a:pt x="409" y="194"/>
                    </a:lnTo>
                    <a:lnTo>
                      <a:pt x="409" y="215"/>
                    </a:lnTo>
                    <a:lnTo>
                      <a:pt x="409" y="201"/>
                    </a:lnTo>
                    <a:lnTo>
                      <a:pt x="409" y="215"/>
                    </a:lnTo>
                    <a:lnTo>
                      <a:pt x="414" y="201"/>
                    </a:lnTo>
                    <a:lnTo>
                      <a:pt x="414" y="215"/>
                    </a:lnTo>
                    <a:lnTo>
                      <a:pt x="414" y="201"/>
                    </a:lnTo>
                    <a:lnTo>
                      <a:pt x="418" y="201"/>
                    </a:lnTo>
                    <a:lnTo>
                      <a:pt x="418" y="215"/>
                    </a:lnTo>
                    <a:lnTo>
                      <a:pt x="418" y="201"/>
                    </a:lnTo>
                    <a:lnTo>
                      <a:pt x="418" y="215"/>
                    </a:lnTo>
                    <a:lnTo>
                      <a:pt x="418" y="201"/>
                    </a:lnTo>
                    <a:lnTo>
                      <a:pt x="423" y="201"/>
                    </a:lnTo>
                    <a:lnTo>
                      <a:pt x="427" y="201"/>
                    </a:lnTo>
                    <a:lnTo>
                      <a:pt x="432" y="201"/>
                    </a:lnTo>
                    <a:lnTo>
                      <a:pt x="436" y="201"/>
                    </a:lnTo>
                    <a:lnTo>
                      <a:pt x="436" y="215"/>
                    </a:lnTo>
                    <a:lnTo>
                      <a:pt x="436" y="201"/>
                    </a:lnTo>
                    <a:lnTo>
                      <a:pt x="441" y="215"/>
                    </a:lnTo>
                    <a:lnTo>
                      <a:pt x="441" y="201"/>
                    </a:lnTo>
                    <a:lnTo>
                      <a:pt x="445" y="201"/>
                    </a:lnTo>
                    <a:lnTo>
                      <a:pt x="445" y="187"/>
                    </a:lnTo>
                    <a:lnTo>
                      <a:pt x="445" y="201"/>
                    </a:lnTo>
                    <a:lnTo>
                      <a:pt x="445" y="194"/>
                    </a:lnTo>
                    <a:lnTo>
                      <a:pt x="450" y="201"/>
                    </a:lnTo>
                    <a:lnTo>
                      <a:pt x="450" y="215"/>
                    </a:lnTo>
                    <a:lnTo>
                      <a:pt x="450" y="201"/>
                    </a:lnTo>
                    <a:lnTo>
                      <a:pt x="454" y="201"/>
                    </a:lnTo>
                    <a:lnTo>
                      <a:pt x="454" y="194"/>
                    </a:lnTo>
                    <a:lnTo>
                      <a:pt x="454" y="201"/>
                    </a:lnTo>
                    <a:lnTo>
                      <a:pt x="458" y="201"/>
                    </a:lnTo>
                    <a:lnTo>
                      <a:pt x="458" y="194"/>
                    </a:lnTo>
                    <a:lnTo>
                      <a:pt x="458" y="201"/>
                    </a:lnTo>
                    <a:lnTo>
                      <a:pt x="463" y="201"/>
                    </a:lnTo>
                    <a:lnTo>
                      <a:pt x="463" y="194"/>
                    </a:lnTo>
                    <a:lnTo>
                      <a:pt x="463" y="201"/>
                    </a:lnTo>
                    <a:lnTo>
                      <a:pt x="467" y="194"/>
                    </a:lnTo>
                    <a:lnTo>
                      <a:pt x="467" y="201"/>
                    </a:lnTo>
                    <a:lnTo>
                      <a:pt x="467" y="194"/>
                    </a:lnTo>
                    <a:lnTo>
                      <a:pt x="467" y="201"/>
                    </a:lnTo>
                    <a:lnTo>
                      <a:pt x="472" y="194"/>
                    </a:lnTo>
                    <a:lnTo>
                      <a:pt x="472" y="201"/>
                    </a:lnTo>
                    <a:lnTo>
                      <a:pt x="472" y="194"/>
                    </a:lnTo>
                    <a:lnTo>
                      <a:pt x="472" y="201"/>
                    </a:lnTo>
                    <a:lnTo>
                      <a:pt x="472" y="194"/>
                    </a:lnTo>
                    <a:lnTo>
                      <a:pt x="476" y="201"/>
                    </a:lnTo>
                    <a:lnTo>
                      <a:pt x="476" y="194"/>
                    </a:lnTo>
                    <a:lnTo>
                      <a:pt x="476" y="201"/>
                    </a:lnTo>
                    <a:lnTo>
                      <a:pt x="481" y="194"/>
                    </a:lnTo>
                    <a:lnTo>
                      <a:pt x="481" y="201"/>
                    </a:lnTo>
                    <a:lnTo>
                      <a:pt x="481" y="194"/>
                    </a:lnTo>
                    <a:lnTo>
                      <a:pt x="481" y="201"/>
                    </a:lnTo>
                    <a:lnTo>
                      <a:pt x="485" y="187"/>
                    </a:lnTo>
                    <a:lnTo>
                      <a:pt x="485" y="201"/>
                    </a:lnTo>
                    <a:lnTo>
                      <a:pt x="485" y="194"/>
                    </a:lnTo>
                    <a:lnTo>
                      <a:pt x="485" y="201"/>
                    </a:lnTo>
                    <a:lnTo>
                      <a:pt x="490" y="201"/>
                    </a:lnTo>
                    <a:lnTo>
                      <a:pt x="490" y="194"/>
                    </a:lnTo>
                    <a:lnTo>
                      <a:pt x="494" y="194"/>
                    </a:lnTo>
                    <a:lnTo>
                      <a:pt x="494" y="187"/>
                    </a:lnTo>
                    <a:lnTo>
                      <a:pt x="494" y="194"/>
                    </a:lnTo>
                    <a:lnTo>
                      <a:pt x="494" y="187"/>
                    </a:lnTo>
                    <a:lnTo>
                      <a:pt x="499" y="194"/>
                    </a:lnTo>
                    <a:lnTo>
                      <a:pt x="499" y="201"/>
                    </a:lnTo>
                    <a:lnTo>
                      <a:pt x="499" y="194"/>
                    </a:lnTo>
                    <a:lnTo>
                      <a:pt x="499" y="201"/>
                    </a:lnTo>
                    <a:lnTo>
                      <a:pt x="503" y="201"/>
                    </a:lnTo>
                    <a:lnTo>
                      <a:pt x="503" y="194"/>
                    </a:lnTo>
                    <a:lnTo>
                      <a:pt x="503" y="187"/>
                    </a:lnTo>
                    <a:lnTo>
                      <a:pt x="503" y="201"/>
                    </a:lnTo>
                    <a:lnTo>
                      <a:pt x="507" y="187"/>
                    </a:lnTo>
                    <a:lnTo>
                      <a:pt x="507" y="194"/>
                    </a:lnTo>
                    <a:lnTo>
                      <a:pt x="507" y="187"/>
                    </a:lnTo>
                    <a:lnTo>
                      <a:pt x="507" y="194"/>
                    </a:lnTo>
                    <a:lnTo>
                      <a:pt x="512" y="187"/>
                    </a:lnTo>
                    <a:lnTo>
                      <a:pt x="512" y="194"/>
                    </a:lnTo>
                    <a:lnTo>
                      <a:pt x="512" y="187"/>
                    </a:lnTo>
                    <a:lnTo>
                      <a:pt x="516" y="194"/>
                    </a:lnTo>
                    <a:lnTo>
                      <a:pt x="516" y="187"/>
                    </a:lnTo>
                    <a:lnTo>
                      <a:pt x="516" y="194"/>
                    </a:lnTo>
                    <a:lnTo>
                      <a:pt x="521" y="194"/>
                    </a:lnTo>
                    <a:lnTo>
                      <a:pt x="521" y="187"/>
                    </a:lnTo>
                    <a:lnTo>
                      <a:pt x="521" y="179"/>
                    </a:lnTo>
                    <a:lnTo>
                      <a:pt x="521" y="187"/>
                    </a:lnTo>
                    <a:lnTo>
                      <a:pt x="525" y="187"/>
                    </a:lnTo>
                    <a:lnTo>
                      <a:pt x="530" y="194"/>
                    </a:lnTo>
                    <a:lnTo>
                      <a:pt x="530" y="179"/>
                    </a:lnTo>
                    <a:lnTo>
                      <a:pt x="530" y="201"/>
                    </a:lnTo>
                    <a:lnTo>
                      <a:pt x="530" y="194"/>
                    </a:lnTo>
                    <a:lnTo>
                      <a:pt x="534" y="187"/>
                    </a:lnTo>
                    <a:lnTo>
                      <a:pt x="534" y="194"/>
                    </a:lnTo>
                    <a:lnTo>
                      <a:pt x="534" y="187"/>
                    </a:lnTo>
                    <a:lnTo>
                      <a:pt x="539" y="201"/>
                    </a:lnTo>
                    <a:lnTo>
                      <a:pt x="539" y="187"/>
                    </a:lnTo>
                    <a:lnTo>
                      <a:pt x="539" y="179"/>
                    </a:lnTo>
                    <a:lnTo>
                      <a:pt x="539" y="187"/>
                    </a:lnTo>
                    <a:lnTo>
                      <a:pt x="539" y="194"/>
                    </a:lnTo>
                    <a:lnTo>
                      <a:pt x="543" y="179"/>
                    </a:lnTo>
                    <a:lnTo>
                      <a:pt x="543" y="187"/>
                    </a:lnTo>
                    <a:lnTo>
                      <a:pt x="543" y="194"/>
                    </a:lnTo>
                    <a:lnTo>
                      <a:pt x="548" y="187"/>
                    </a:lnTo>
                    <a:lnTo>
                      <a:pt x="548" y="194"/>
                    </a:lnTo>
                    <a:lnTo>
                      <a:pt x="548" y="187"/>
                    </a:lnTo>
                    <a:lnTo>
                      <a:pt x="548" y="194"/>
                    </a:lnTo>
                    <a:lnTo>
                      <a:pt x="548" y="187"/>
                    </a:lnTo>
                    <a:lnTo>
                      <a:pt x="552" y="187"/>
                    </a:lnTo>
                    <a:lnTo>
                      <a:pt x="552" y="194"/>
                    </a:lnTo>
                    <a:lnTo>
                      <a:pt x="552" y="201"/>
                    </a:lnTo>
                    <a:lnTo>
                      <a:pt x="556" y="187"/>
                    </a:lnTo>
                    <a:lnTo>
                      <a:pt x="556" y="194"/>
                    </a:lnTo>
                    <a:lnTo>
                      <a:pt x="561" y="194"/>
                    </a:lnTo>
                    <a:lnTo>
                      <a:pt x="561" y="187"/>
                    </a:lnTo>
                    <a:lnTo>
                      <a:pt x="561" y="179"/>
                    </a:lnTo>
                    <a:lnTo>
                      <a:pt x="561" y="187"/>
                    </a:lnTo>
                    <a:lnTo>
                      <a:pt x="565" y="187"/>
                    </a:lnTo>
                    <a:lnTo>
                      <a:pt x="565" y="194"/>
                    </a:lnTo>
                    <a:lnTo>
                      <a:pt x="565" y="187"/>
                    </a:lnTo>
                    <a:lnTo>
                      <a:pt x="570" y="179"/>
                    </a:lnTo>
                    <a:lnTo>
                      <a:pt x="570" y="187"/>
                    </a:lnTo>
                    <a:lnTo>
                      <a:pt x="570" y="179"/>
                    </a:lnTo>
                    <a:lnTo>
                      <a:pt x="570" y="187"/>
                    </a:lnTo>
                    <a:lnTo>
                      <a:pt x="574" y="187"/>
                    </a:lnTo>
                    <a:lnTo>
                      <a:pt x="574" y="172"/>
                    </a:lnTo>
                    <a:lnTo>
                      <a:pt x="574" y="179"/>
                    </a:lnTo>
                    <a:lnTo>
                      <a:pt x="579" y="179"/>
                    </a:lnTo>
                    <a:lnTo>
                      <a:pt x="579" y="187"/>
                    </a:lnTo>
                    <a:lnTo>
                      <a:pt x="579" y="172"/>
                    </a:lnTo>
                    <a:lnTo>
                      <a:pt x="579" y="187"/>
                    </a:lnTo>
                    <a:lnTo>
                      <a:pt x="583" y="172"/>
                    </a:lnTo>
                    <a:lnTo>
                      <a:pt x="583" y="187"/>
                    </a:lnTo>
                    <a:lnTo>
                      <a:pt x="583" y="172"/>
                    </a:lnTo>
                    <a:lnTo>
                      <a:pt x="583" y="179"/>
                    </a:lnTo>
                    <a:lnTo>
                      <a:pt x="588" y="179"/>
                    </a:lnTo>
                    <a:lnTo>
                      <a:pt x="588" y="172"/>
                    </a:lnTo>
                    <a:lnTo>
                      <a:pt x="588" y="179"/>
                    </a:lnTo>
                    <a:lnTo>
                      <a:pt x="588" y="194"/>
                    </a:lnTo>
                    <a:lnTo>
                      <a:pt x="592" y="172"/>
                    </a:lnTo>
                    <a:lnTo>
                      <a:pt x="592" y="187"/>
                    </a:lnTo>
                    <a:lnTo>
                      <a:pt x="592" y="179"/>
                    </a:lnTo>
                    <a:lnTo>
                      <a:pt x="592" y="172"/>
                    </a:lnTo>
                    <a:lnTo>
                      <a:pt x="592" y="179"/>
                    </a:lnTo>
                    <a:lnTo>
                      <a:pt x="597" y="179"/>
                    </a:lnTo>
                    <a:lnTo>
                      <a:pt x="597" y="172"/>
                    </a:lnTo>
                    <a:lnTo>
                      <a:pt x="597" y="165"/>
                    </a:lnTo>
                    <a:lnTo>
                      <a:pt x="597" y="179"/>
                    </a:lnTo>
                    <a:lnTo>
                      <a:pt x="601" y="179"/>
                    </a:lnTo>
                    <a:lnTo>
                      <a:pt x="601" y="172"/>
                    </a:lnTo>
                    <a:lnTo>
                      <a:pt x="601" y="179"/>
                    </a:lnTo>
                    <a:lnTo>
                      <a:pt x="601" y="17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9" name="Freeform 69"/>
              <p:cNvSpPr>
                <a:spLocks/>
              </p:cNvSpPr>
              <p:nvPr/>
            </p:nvSpPr>
            <p:spPr bwMode="auto">
              <a:xfrm>
                <a:off x="1513" y="949"/>
                <a:ext cx="81" cy="23"/>
              </a:xfrm>
              <a:custGeom>
                <a:avLst/>
                <a:gdLst>
                  <a:gd name="T0" fmla="*/ 0 w 369"/>
                  <a:gd name="T1" fmla="*/ 1 h 35"/>
                  <a:gd name="T2" fmla="*/ 0 w 369"/>
                  <a:gd name="T3" fmla="*/ 1 h 35"/>
                  <a:gd name="T4" fmla="*/ 0 w 369"/>
                  <a:gd name="T5" fmla="*/ 1 h 35"/>
                  <a:gd name="T6" fmla="*/ 0 w 369"/>
                  <a:gd name="T7" fmla="*/ 1 h 35"/>
                  <a:gd name="T8" fmla="*/ 0 w 369"/>
                  <a:gd name="T9" fmla="*/ 1 h 35"/>
                  <a:gd name="T10" fmla="*/ 0 w 369"/>
                  <a:gd name="T11" fmla="*/ 1 h 35"/>
                  <a:gd name="T12" fmla="*/ 0 w 369"/>
                  <a:gd name="T13" fmla="*/ 1 h 35"/>
                  <a:gd name="T14" fmla="*/ 0 w 369"/>
                  <a:gd name="T15" fmla="*/ 1 h 35"/>
                  <a:gd name="T16" fmla="*/ 0 w 369"/>
                  <a:gd name="T17" fmla="*/ 1 h 35"/>
                  <a:gd name="T18" fmla="*/ 0 w 369"/>
                  <a:gd name="T19" fmla="*/ 1 h 35"/>
                  <a:gd name="T20" fmla="*/ 0 w 369"/>
                  <a:gd name="T21" fmla="*/ 1 h 35"/>
                  <a:gd name="T22" fmla="*/ 0 w 369"/>
                  <a:gd name="T23" fmla="*/ 0 h 35"/>
                  <a:gd name="T24" fmla="*/ 0 w 369"/>
                  <a:gd name="T25" fmla="*/ 1 h 35"/>
                  <a:gd name="T26" fmla="*/ 0 w 369"/>
                  <a:gd name="T27" fmla="*/ 1 h 35"/>
                  <a:gd name="T28" fmla="*/ 0 w 369"/>
                  <a:gd name="T29" fmla="*/ 1 h 35"/>
                  <a:gd name="T30" fmla="*/ 0 w 369"/>
                  <a:gd name="T31" fmla="*/ 1 h 35"/>
                  <a:gd name="T32" fmla="*/ 0 w 369"/>
                  <a:gd name="T33" fmla="*/ 1 h 35"/>
                  <a:gd name="T34" fmla="*/ 0 w 369"/>
                  <a:gd name="T35" fmla="*/ 1 h 35"/>
                  <a:gd name="T36" fmla="*/ 0 w 369"/>
                  <a:gd name="T37" fmla="*/ 1 h 35"/>
                  <a:gd name="T38" fmla="*/ 0 w 369"/>
                  <a:gd name="T39" fmla="*/ 1 h 35"/>
                  <a:gd name="T40" fmla="*/ 0 w 369"/>
                  <a:gd name="T41" fmla="*/ 1 h 35"/>
                  <a:gd name="T42" fmla="*/ 0 w 369"/>
                  <a:gd name="T43" fmla="*/ 1 h 35"/>
                  <a:gd name="T44" fmla="*/ 0 w 369"/>
                  <a:gd name="T45" fmla="*/ 1 h 35"/>
                  <a:gd name="T46" fmla="*/ 0 w 369"/>
                  <a:gd name="T47" fmla="*/ 1 h 35"/>
                  <a:gd name="T48" fmla="*/ 0 w 369"/>
                  <a:gd name="T49" fmla="*/ 1 h 35"/>
                  <a:gd name="T50" fmla="*/ 0 w 369"/>
                  <a:gd name="T51" fmla="*/ 1 h 35"/>
                  <a:gd name="T52" fmla="*/ 0 w 369"/>
                  <a:gd name="T53" fmla="*/ 1 h 35"/>
                  <a:gd name="T54" fmla="*/ 0 w 369"/>
                  <a:gd name="T55" fmla="*/ 1 h 35"/>
                  <a:gd name="T56" fmla="*/ 0 w 369"/>
                  <a:gd name="T57" fmla="*/ 1 h 35"/>
                  <a:gd name="T58" fmla="*/ 0 w 369"/>
                  <a:gd name="T59" fmla="*/ 1 h 35"/>
                  <a:gd name="T60" fmla="*/ 0 w 369"/>
                  <a:gd name="T61" fmla="*/ 1 h 35"/>
                  <a:gd name="T62" fmla="*/ 0 w 369"/>
                  <a:gd name="T63" fmla="*/ 1 h 35"/>
                  <a:gd name="T64" fmla="*/ 0 w 369"/>
                  <a:gd name="T65" fmla="*/ 1 h 35"/>
                  <a:gd name="T66" fmla="*/ 0 w 369"/>
                  <a:gd name="T67" fmla="*/ 1 h 35"/>
                  <a:gd name="T68" fmla="*/ 0 w 369"/>
                  <a:gd name="T69" fmla="*/ 1 h 35"/>
                  <a:gd name="T70" fmla="*/ 0 w 369"/>
                  <a:gd name="T71" fmla="*/ 1 h 35"/>
                  <a:gd name="T72" fmla="*/ 0 w 369"/>
                  <a:gd name="T73" fmla="*/ 1 h 35"/>
                  <a:gd name="T74" fmla="*/ 0 w 369"/>
                  <a:gd name="T75" fmla="*/ 1 h 35"/>
                  <a:gd name="T76" fmla="*/ 0 w 369"/>
                  <a:gd name="T77" fmla="*/ 1 h 35"/>
                  <a:gd name="T78" fmla="*/ 0 w 369"/>
                  <a:gd name="T79" fmla="*/ 1 h 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9" h="35">
                    <a:moveTo>
                      <a:pt x="0" y="26"/>
                    </a:moveTo>
                    <a:lnTo>
                      <a:pt x="0" y="26"/>
                    </a:lnTo>
                    <a:lnTo>
                      <a:pt x="0" y="11"/>
                    </a:lnTo>
                    <a:lnTo>
                      <a:pt x="0" y="26"/>
                    </a:lnTo>
                    <a:lnTo>
                      <a:pt x="25" y="26"/>
                    </a:lnTo>
                    <a:lnTo>
                      <a:pt x="44" y="26"/>
                    </a:lnTo>
                    <a:lnTo>
                      <a:pt x="44" y="11"/>
                    </a:lnTo>
                    <a:lnTo>
                      <a:pt x="44" y="35"/>
                    </a:lnTo>
                    <a:lnTo>
                      <a:pt x="44" y="11"/>
                    </a:lnTo>
                    <a:lnTo>
                      <a:pt x="44" y="26"/>
                    </a:lnTo>
                    <a:lnTo>
                      <a:pt x="68" y="11"/>
                    </a:lnTo>
                    <a:lnTo>
                      <a:pt x="68" y="35"/>
                    </a:lnTo>
                    <a:lnTo>
                      <a:pt x="68" y="0"/>
                    </a:lnTo>
                    <a:lnTo>
                      <a:pt x="68" y="26"/>
                    </a:lnTo>
                    <a:lnTo>
                      <a:pt x="68" y="11"/>
                    </a:lnTo>
                    <a:lnTo>
                      <a:pt x="87" y="11"/>
                    </a:lnTo>
                    <a:lnTo>
                      <a:pt x="87" y="26"/>
                    </a:lnTo>
                    <a:lnTo>
                      <a:pt x="87" y="0"/>
                    </a:lnTo>
                    <a:lnTo>
                      <a:pt x="112" y="26"/>
                    </a:lnTo>
                    <a:lnTo>
                      <a:pt x="112" y="11"/>
                    </a:lnTo>
                    <a:lnTo>
                      <a:pt x="112" y="26"/>
                    </a:lnTo>
                    <a:lnTo>
                      <a:pt x="112" y="11"/>
                    </a:lnTo>
                    <a:lnTo>
                      <a:pt x="112" y="26"/>
                    </a:lnTo>
                    <a:lnTo>
                      <a:pt x="131" y="26"/>
                    </a:lnTo>
                    <a:lnTo>
                      <a:pt x="131" y="35"/>
                    </a:lnTo>
                    <a:lnTo>
                      <a:pt x="131" y="26"/>
                    </a:lnTo>
                    <a:lnTo>
                      <a:pt x="131" y="35"/>
                    </a:lnTo>
                    <a:lnTo>
                      <a:pt x="156" y="26"/>
                    </a:lnTo>
                    <a:lnTo>
                      <a:pt x="156" y="11"/>
                    </a:lnTo>
                    <a:lnTo>
                      <a:pt x="156" y="26"/>
                    </a:lnTo>
                    <a:lnTo>
                      <a:pt x="175" y="26"/>
                    </a:lnTo>
                    <a:lnTo>
                      <a:pt x="175" y="11"/>
                    </a:lnTo>
                    <a:lnTo>
                      <a:pt x="175" y="26"/>
                    </a:lnTo>
                    <a:lnTo>
                      <a:pt x="175" y="11"/>
                    </a:lnTo>
                    <a:lnTo>
                      <a:pt x="194" y="11"/>
                    </a:lnTo>
                    <a:lnTo>
                      <a:pt x="194" y="26"/>
                    </a:lnTo>
                    <a:lnTo>
                      <a:pt x="194" y="11"/>
                    </a:lnTo>
                    <a:lnTo>
                      <a:pt x="194" y="26"/>
                    </a:lnTo>
                    <a:lnTo>
                      <a:pt x="218" y="26"/>
                    </a:lnTo>
                    <a:lnTo>
                      <a:pt x="218" y="11"/>
                    </a:lnTo>
                    <a:lnTo>
                      <a:pt x="218" y="26"/>
                    </a:lnTo>
                    <a:lnTo>
                      <a:pt x="238" y="26"/>
                    </a:lnTo>
                    <a:lnTo>
                      <a:pt x="238" y="11"/>
                    </a:lnTo>
                    <a:lnTo>
                      <a:pt x="262" y="35"/>
                    </a:lnTo>
                    <a:lnTo>
                      <a:pt x="262" y="26"/>
                    </a:lnTo>
                    <a:lnTo>
                      <a:pt x="262" y="35"/>
                    </a:lnTo>
                    <a:lnTo>
                      <a:pt x="262" y="26"/>
                    </a:lnTo>
                    <a:lnTo>
                      <a:pt x="282" y="26"/>
                    </a:lnTo>
                    <a:lnTo>
                      <a:pt x="282" y="35"/>
                    </a:lnTo>
                    <a:lnTo>
                      <a:pt x="282" y="26"/>
                    </a:lnTo>
                    <a:lnTo>
                      <a:pt x="282" y="11"/>
                    </a:lnTo>
                    <a:lnTo>
                      <a:pt x="306" y="35"/>
                    </a:lnTo>
                    <a:lnTo>
                      <a:pt x="306" y="26"/>
                    </a:lnTo>
                    <a:lnTo>
                      <a:pt x="325" y="35"/>
                    </a:lnTo>
                    <a:lnTo>
                      <a:pt x="325" y="11"/>
                    </a:lnTo>
                    <a:lnTo>
                      <a:pt x="325" y="26"/>
                    </a:lnTo>
                    <a:lnTo>
                      <a:pt x="350" y="11"/>
                    </a:lnTo>
                    <a:lnTo>
                      <a:pt x="350" y="26"/>
                    </a:lnTo>
                    <a:lnTo>
                      <a:pt x="350" y="35"/>
                    </a:lnTo>
                    <a:lnTo>
                      <a:pt x="350" y="26"/>
                    </a:lnTo>
                    <a:lnTo>
                      <a:pt x="369" y="2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0" name="Freeform 70"/>
              <p:cNvSpPr>
                <a:spLocks/>
              </p:cNvSpPr>
              <p:nvPr/>
            </p:nvSpPr>
            <p:spPr bwMode="auto">
              <a:xfrm>
                <a:off x="2004" y="1048"/>
                <a:ext cx="184" cy="32"/>
              </a:xfrm>
              <a:custGeom>
                <a:avLst/>
                <a:gdLst>
                  <a:gd name="T0" fmla="*/ 0 w 220"/>
                  <a:gd name="T1" fmla="*/ 58 h 30"/>
                  <a:gd name="T2" fmla="*/ 3 w 220"/>
                  <a:gd name="T3" fmla="*/ 58 h 30"/>
                  <a:gd name="T4" fmla="*/ 3 w 220"/>
                  <a:gd name="T5" fmla="*/ 33 h 30"/>
                  <a:gd name="T6" fmla="*/ 3 w 220"/>
                  <a:gd name="T7" fmla="*/ 51 h 30"/>
                  <a:gd name="T8" fmla="*/ 3 w 220"/>
                  <a:gd name="T9" fmla="*/ 51 h 30"/>
                  <a:gd name="T10" fmla="*/ 3 w 220"/>
                  <a:gd name="T11" fmla="*/ 42 h 30"/>
                  <a:gd name="T12" fmla="*/ 3 w 220"/>
                  <a:gd name="T13" fmla="*/ 51 h 30"/>
                  <a:gd name="T14" fmla="*/ 4 w 220"/>
                  <a:gd name="T15" fmla="*/ 33 h 30"/>
                  <a:gd name="T16" fmla="*/ 4 w 220"/>
                  <a:gd name="T17" fmla="*/ 33 h 30"/>
                  <a:gd name="T18" fmla="*/ 5 w 220"/>
                  <a:gd name="T19" fmla="*/ 33 h 30"/>
                  <a:gd name="T20" fmla="*/ 6 w 220"/>
                  <a:gd name="T21" fmla="*/ 42 h 30"/>
                  <a:gd name="T22" fmla="*/ 7 w 220"/>
                  <a:gd name="T23" fmla="*/ 42 h 30"/>
                  <a:gd name="T24" fmla="*/ 7 w 220"/>
                  <a:gd name="T25" fmla="*/ 42 h 30"/>
                  <a:gd name="T26" fmla="*/ 7 w 220"/>
                  <a:gd name="T27" fmla="*/ 33 h 30"/>
                  <a:gd name="T28" fmla="*/ 8 w 220"/>
                  <a:gd name="T29" fmla="*/ 33 h 30"/>
                  <a:gd name="T30" fmla="*/ 8 w 220"/>
                  <a:gd name="T31" fmla="*/ 33 h 30"/>
                  <a:gd name="T32" fmla="*/ 9 w 220"/>
                  <a:gd name="T33" fmla="*/ 22 h 30"/>
                  <a:gd name="T34" fmla="*/ 9 w 220"/>
                  <a:gd name="T35" fmla="*/ 33 h 30"/>
                  <a:gd name="T36" fmla="*/ 9 w 220"/>
                  <a:gd name="T37" fmla="*/ 27 h 30"/>
                  <a:gd name="T38" fmla="*/ 9 w 220"/>
                  <a:gd name="T39" fmla="*/ 33 h 30"/>
                  <a:gd name="T40" fmla="*/ 11 w 220"/>
                  <a:gd name="T41" fmla="*/ 42 h 30"/>
                  <a:gd name="T42" fmla="*/ 11 w 220"/>
                  <a:gd name="T43" fmla="*/ 33 h 30"/>
                  <a:gd name="T44" fmla="*/ 11 w 220"/>
                  <a:gd name="T45" fmla="*/ 27 h 30"/>
                  <a:gd name="T46" fmla="*/ 11 w 220"/>
                  <a:gd name="T47" fmla="*/ 22 h 30"/>
                  <a:gd name="T48" fmla="*/ 13 w 220"/>
                  <a:gd name="T49" fmla="*/ 22 h 30"/>
                  <a:gd name="T50" fmla="*/ 13 w 220"/>
                  <a:gd name="T51" fmla="*/ 27 h 30"/>
                  <a:gd name="T52" fmla="*/ 13 w 220"/>
                  <a:gd name="T53" fmla="*/ 27 h 30"/>
                  <a:gd name="T54" fmla="*/ 16 w 220"/>
                  <a:gd name="T55" fmla="*/ 22 h 30"/>
                  <a:gd name="T56" fmla="*/ 16 w 220"/>
                  <a:gd name="T57" fmla="*/ 33 h 30"/>
                  <a:gd name="T58" fmla="*/ 17 w 220"/>
                  <a:gd name="T59" fmla="*/ 22 h 30"/>
                  <a:gd name="T60" fmla="*/ 17 w 220"/>
                  <a:gd name="T61" fmla="*/ 22 h 30"/>
                  <a:gd name="T62" fmla="*/ 18 w 220"/>
                  <a:gd name="T63" fmla="*/ 3 h 30"/>
                  <a:gd name="T64" fmla="*/ 19 w 220"/>
                  <a:gd name="T65" fmla="*/ 22 h 30"/>
                  <a:gd name="T66" fmla="*/ 19 w 220"/>
                  <a:gd name="T67" fmla="*/ 22 h 30"/>
                  <a:gd name="T68" fmla="*/ 19 w 220"/>
                  <a:gd name="T69" fmla="*/ 3 h 30"/>
                  <a:gd name="T70" fmla="*/ 19 w 220"/>
                  <a:gd name="T71" fmla="*/ 22 h 30"/>
                  <a:gd name="T72" fmla="*/ 19 w 220"/>
                  <a:gd name="T73" fmla="*/ 7 h 30"/>
                  <a:gd name="T74" fmla="*/ 21 w 220"/>
                  <a:gd name="T75" fmla="*/ 22 h 30"/>
                  <a:gd name="T76" fmla="*/ 21 w 220"/>
                  <a:gd name="T77" fmla="*/ 3 h 30"/>
                  <a:gd name="T78" fmla="*/ 23 w 220"/>
                  <a:gd name="T79" fmla="*/ 22 h 30"/>
                  <a:gd name="T80" fmla="*/ 23 w 220"/>
                  <a:gd name="T81" fmla="*/ 22 h 30"/>
                  <a:gd name="T82" fmla="*/ 23 w 220"/>
                  <a:gd name="T83" fmla="*/ 7 h 30"/>
                  <a:gd name="T84" fmla="*/ 23 w 220"/>
                  <a:gd name="T85" fmla="*/ 7 h 30"/>
                  <a:gd name="T86" fmla="*/ 23 w 220"/>
                  <a:gd name="T87" fmla="*/ 7 h 30"/>
                  <a:gd name="T88" fmla="*/ 23 w 220"/>
                  <a:gd name="T89" fmla="*/ 3 h 30"/>
                  <a:gd name="T90" fmla="*/ 25 w 220"/>
                  <a:gd name="T91" fmla="*/ 7 h 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20" h="30">
                    <a:moveTo>
                      <a:pt x="0" y="30"/>
                    </a:moveTo>
                    <a:lnTo>
                      <a:pt x="0" y="27"/>
                    </a:lnTo>
                    <a:lnTo>
                      <a:pt x="6" y="20"/>
                    </a:lnTo>
                    <a:lnTo>
                      <a:pt x="6" y="27"/>
                    </a:lnTo>
                    <a:lnTo>
                      <a:pt x="6" y="20"/>
                    </a:lnTo>
                    <a:lnTo>
                      <a:pt x="11" y="20"/>
                    </a:lnTo>
                    <a:lnTo>
                      <a:pt x="11" y="16"/>
                    </a:lnTo>
                    <a:lnTo>
                      <a:pt x="11" y="20"/>
                    </a:lnTo>
                    <a:lnTo>
                      <a:pt x="17" y="23"/>
                    </a:lnTo>
                    <a:lnTo>
                      <a:pt x="17" y="20"/>
                    </a:lnTo>
                    <a:lnTo>
                      <a:pt x="17" y="23"/>
                    </a:lnTo>
                    <a:lnTo>
                      <a:pt x="22" y="30"/>
                    </a:lnTo>
                    <a:lnTo>
                      <a:pt x="22" y="20"/>
                    </a:lnTo>
                    <a:lnTo>
                      <a:pt x="29" y="23"/>
                    </a:lnTo>
                    <a:lnTo>
                      <a:pt x="29" y="20"/>
                    </a:lnTo>
                    <a:lnTo>
                      <a:pt x="34" y="16"/>
                    </a:lnTo>
                    <a:lnTo>
                      <a:pt x="40" y="16"/>
                    </a:lnTo>
                    <a:lnTo>
                      <a:pt x="40" y="20"/>
                    </a:lnTo>
                    <a:lnTo>
                      <a:pt x="45" y="20"/>
                    </a:lnTo>
                    <a:lnTo>
                      <a:pt x="45" y="16"/>
                    </a:lnTo>
                    <a:lnTo>
                      <a:pt x="51" y="20"/>
                    </a:lnTo>
                    <a:lnTo>
                      <a:pt x="51" y="23"/>
                    </a:lnTo>
                    <a:lnTo>
                      <a:pt x="57" y="20"/>
                    </a:lnTo>
                    <a:lnTo>
                      <a:pt x="57" y="16"/>
                    </a:lnTo>
                    <a:lnTo>
                      <a:pt x="63" y="16"/>
                    </a:lnTo>
                    <a:lnTo>
                      <a:pt x="63" y="20"/>
                    </a:lnTo>
                    <a:lnTo>
                      <a:pt x="63" y="16"/>
                    </a:lnTo>
                    <a:lnTo>
                      <a:pt x="68" y="16"/>
                    </a:lnTo>
                    <a:lnTo>
                      <a:pt x="68" y="10"/>
                    </a:lnTo>
                    <a:lnTo>
                      <a:pt x="74" y="10"/>
                    </a:lnTo>
                    <a:lnTo>
                      <a:pt x="74" y="16"/>
                    </a:lnTo>
                    <a:lnTo>
                      <a:pt x="74" y="13"/>
                    </a:lnTo>
                    <a:lnTo>
                      <a:pt x="74" y="16"/>
                    </a:lnTo>
                    <a:lnTo>
                      <a:pt x="79" y="13"/>
                    </a:lnTo>
                    <a:lnTo>
                      <a:pt x="79" y="16"/>
                    </a:lnTo>
                    <a:lnTo>
                      <a:pt x="79" y="13"/>
                    </a:lnTo>
                    <a:lnTo>
                      <a:pt x="85" y="16"/>
                    </a:lnTo>
                    <a:lnTo>
                      <a:pt x="85" y="20"/>
                    </a:lnTo>
                    <a:lnTo>
                      <a:pt x="85" y="16"/>
                    </a:lnTo>
                    <a:lnTo>
                      <a:pt x="90" y="20"/>
                    </a:lnTo>
                    <a:lnTo>
                      <a:pt x="90" y="16"/>
                    </a:lnTo>
                    <a:lnTo>
                      <a:pt x="96" y="13"/>
                    </a:lnTo>
                    <a:lnTo>
                      <a:pt x="96" y="10"/>
                    </a:lnTo>
                    <a:lnTo>
                      <a:pt x="101" y="16"/>
                    </a:lnTo>
                    <a:lnTo>
                      <a:pt x="101" y="10"/>
                    </a:lnTo>
                    <a:lnTo>
                      <a:pt x="101" y="16"/>
                    </a:lnTo>
                    <a:lnTo>
                      <a:pt x="101" y="13"/>
                    </a:lnTo>
                    <a:lnTo>
                      <a:pt x="108" y="10"/>
                    </a:lnTo>
                    <a:lnTo>
                      <a:pt x="108" y="16"/>
                    </a:lnTo>
                    <a:lnTo>
                      <a:pt x="108" y="13"/>
                    </a:lnTo>
                    <a:lnTo>
                      <a:pt x="114" y="16"/>
                    </a:lnTo>
                    <a:lnTo>
                      <a:pt x="119" y="10"/>
                    </a:lnTo>
                    <a:lnTo>
                      <a:pt x="119" y="13"/>
                    </a:lnTo>
                    <a:lnTo>
                      <a:pt x="125" y="10"/>
                    </a:lnTo>
                    <a:lnTo>
                      <a:pt x="125" y="7"/>
                    </a:lnTo>
                    <a:lnTo>
                      <a:pt x="130" y="10"/>
                    </a:lnTo>
                    <a:lnTo>
                      <a:pt x="130" y="13"/>
                    </a:lnTo>
                    <a:lnTo>
                      <a:pt x="136" y="16"/>
                    </a:lnTo>
                    <a:lnTo>
                      <a:pt x="141" y="13"/>
                    </a:lnTo>
                    <a:lnTo>
                      <a:pt x="141" y="10"/>
                    </a:lnTo>
                    <a:lnTo>
                      <a:pt x="147" y="10"/>
                    </a:lnTo>
                    <a:lnTo>
                      <a:pt x="152" y="10"/>
                    </a:lnTo>
                    <a:lnTo>
                      <a:pt x="152" y="3"/>
                    </a:lnTo>
                    <a:lnTo>
                      <a:pt x="152" y="10"/>
                    </a:lnTo>
                    <a:lnTo>
                      <a:pt x="158" y="3"/>
                    </a:lnTo>
                    <a:lnTo>
                      <a:pt x="158" y="10"/>
                    </a:lnTo>
                    <a:lnTo>
                      <a:pt x="158" y="13"/>
                    </a:lnTo>
                    <a:lnTo>
                      <a:pt x="164" y="10"/>
                    </a:lnTo>
                    <a:lnTo>
                      <a:pt x="164" y="3"/>
                    </a:lnTo>
                    <a:lnTo>
                      <a:pt x="170" y="10"/>
                    </a:lnTo>
                    <a:lnTo>
                      <a:pt x="170" y="3"/>
                    </a:lnTo>
                    <a:lnTo>
                      <a:pt x="170" y="10"/>
                    </a:lnTo>
                    <a:lnTo>
                      <a:pt x="175" y="10"/>
                    </a:lnTo>
                    <a:lnTo>
                      <a:pt x="175" y="7"/>
                    </a:lnTo>
                    <a:lnTo>
                      <a:pt x="175" y="10"/>
                    </a:lnTo>
                    <a:lnTo>
                      <a:pt x="182" y="10"/>
                    </a:lnTo>
                    <a:lnTo>
                      <a:pt x="182" y="7"/>
                    </a:lnTo>
                    <a:lnTo>
                      <a:pt x="182" y="3"/>
                    </a:lnTo>
                    <a:lnTo>
                      <a:pt x="187" y="0"/>
                    </a:lnTo>
                    <a:lnTo>
                      <a:pt x="187" y="3"/>
                    </a:lnTo>
                    <a:lnTo>
                      <a:pt x="187" y="10"/>
                    </a:lnTo>
                    <a:lnTo>
                      <a:pt x="193" y="10"/>
                    </a:lnTo>
                    <a:lnTo>
                      <a:pt x="193" y="7"/>
                    </a:lnTo>
                    <a:lnTo>
                      <a:pt x="198" y="7"/>
                    </a:lnTo>
                    <a:lnTo>
                      <a:pt x="198" y="10"/>
                    </a:lnTo>
                    <a:lnTo>
                      <a:pt x="198" y="7"/>
                    </a:lnTo>
                    <a:lnTo>
                      <a:pt x="204" y="3"/>
                    </a:lnTo>
                    <a:lnTo>
                      <a:pt x="204" y="7"/>
                    </a:lnTo>
                    <a:lnTo>
                      <a:pt x="209" y="7"/>
                    </a:lnTo>
                    <a:lnTo>
                      <a:pt x="209" y="3"/>
                    </a:lnTo>
                    <a:lnTo>
                      <a:pt x="209" y="7"/>
                    </a:lnTo>
                    <a:lnTo>
                      <a:pt x="209" y="3"/>
                    </a:lnTo>
                    <a:lnTo>
                      <a:pt x="215" y="7"/>
                    </a:lnTo>
                    <a:lnTo>
                      <a:pt x="215" y="3"/>
                    </a:lnTo>
                    <a:lnTo>
                      <a:pt x="220" y="7"/>
                    </a:lnTo>
                  </a:path>
                </a:pathLst>
              </a:custGeom>
              <a:noFill/>
              <a:ln w="12700" cap="flat" cmpd="sng">
                <a:solidFill>
                  <a:srgbClr val="008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33841" name="Group 71"/>
            <p:cNvGrpSpPr>
              <a:grpSpLocks/>
            </p:cNvGrpSpPr>
            <p:nvPr/>
          </p:nvGrpSpPr>
          <p:grpSpPr bwMode="auto">
            <a:xfrm>
              <a:off x="1292" y="1543"/>
              <a:ext cx="659" cy="159"/>
              <a:chOff x="1527" y="933"/>
              <a:chExt cx="739" cy="126"/>
            </a:xfrm>
          </p:grpSpPr>
          <p:sp>
            <p:nvSpPr>
              <p:cNvPr id="33886" name="Freeform 72"/>
              <p:cNvSpPr>
                <a:spLocks/>
              </p:cNvSpPr>
              <p:nvPr/>
            </p:nvSpPr>
            <p:spPr bwMode="auto">
              <a:xfrm>
                <a:off x="1527" y="933"/>
                <a:ext cx="150" cy="36"/>
              </a:xfrm>
              <a:custGeom>
                <a:avLst/>
                <a:gdLst>
                  <a:gd name="T0" fmla="*/ 0 w 295"/>
                  <a:gd name="T1" fmla="*/ 27 h 36"/>
                  <a:gd name="T2" fmla="*/ 1 w 295"/>
                  <a:gd name="T3" fmla="*/ 27 h 36"/>
                  <a:gd name="T4" fmla="*/ 1 w 295"/>
                  <a:gd name="T5" fmla="*/ 27 h 36"/>
                  <a:gd name="T6" fmla="*/ 1 w 295"/>
                  <a:gd name="T7" fmla="*/ 27 h 36"/>
                  <a:gd name="T8" fmla="*/ 1 w 295"/>
                  <a:gd name="T9" fmla="*/ 27 h 36"/>
                  <a:gd name="T10" fmla="*/ 1 w 295"/>
                  <a:gd name="T11" fmla="*/ 27 h 36"/>
                  <a:gd name="T12" fmla="*/ 1 w 295"/>
                  <a:gd name="T13" fmla="*/ 36 h 36"/>
                  <a:gd name="T14" fmla="*/ 1 w 295"/>
                  <a:gd name="T15" fmla="*/ 27 h 36"/>
                  <a:gd name="T16" fmla="*/ 1 w 295"/>
                  <a:gd name="T17" fmla="*/ 27 h 36"/>
                  <a:gd name="T18" fmla="*/ 1 w 295"/>
                  <a:gd name="T19" fmla="*/ 27 h 36"/>
                  <a:gd name="T20" fmla="*/ 1 w 295"/>
                  <a:gd name="T21" fmla="*/ 27 h 36"/>
                  <a:gd name="T22" fmla="*/ 1 w 295"/>
                  <a:gd name="T23" fmla="*/ 27 h 36"/>
                  <a:gd name="T24" fmla="*/ 1 w 295"/>
                  <a:gd name="T25" fmla="*/ 27 h 36"/>
                  <a:gd name="T26" fmla="*/ 1 w 295"/>
                  <a:gd name="T27" fmla="*/ 36 h 36"/>
                  <a:gd name="T28" fmla="*/ 1 w 295"/>
                  <a:gd name="T29" fmla="*/ 36 h 36"/>
                  <a:gd name="T30" fmla="*/ 1 w 295"/>
                  <a:gd name="T31" fmla="*/ 27 h 36"/>
                  <a:gd name="T32" fmla="*/ 1 w 295"/>
                  <a:gd name="T33" fmla="*/ 27 h 36"/>
                  <a:gd name="T34" fmla="*/ 1 w 295"/>
                  <a:gd name="T35" fmla="*/ 18 h 36"/>
                  <a:gd name="T36" fmla="*/ 1 w 295"/>
                  <a:gd name="T37" fmla="*/ 27 h 36"/>
                  <a:gd name="T38" fmla="*/ 1 w 295"/>
                  <a:gd name="T39" fmla="*/ 27 h 36"/>
                  <a:gd name="T40" fmla="*/ 1 w 295"/>
                  <a:gd name="T41" fmla="*/ 27 h 36"/>
                  <a:gd name="T42" fmla="*/ 1 w 295"/>
                  <a:gd name="T43" fmla="*/ 18 h 36"/>
                  <a:gd name="T44" fmla="*/ 1 w 295"/>
                  <a:gd name="T45" fmla="*/ 9 h 36"/>
                  <a:gd name="T46" fmla="*/ 1 w 295"/>
                  <a:gd name="T47" fmla="*/ 9 h 36"/>
                  <a:gd name="T48" fmla="*/ 1 w 295"/>
                  <a:gd name="T49" fmla="*/ 27 h 36"/>
                  <a:gd name="T50" fmla="*/ 1 w 295"/>
                  <a:gd name="T51" fmla="*/ 18 h 36"/>
                  <a:gd name="T52" fmla="*/ 1 w 295"/>
                  <a:gd name="T53" fmla="*/ 9 h 36"/>
                  <a:gd name="T54" fmla="*/ 1 w 295"/>
                  <a:gd name="T55" fmla="*/ 18 h 36"/>
                  <a:gd name="T56" fmla="*/ 1 w 295"/>
                  <a:gd name="T57" fmla="*/ 18 h 36"/>
                  <a:gd name="T58" fmla="*/ 1 w 295"/>
                  <a:gd name="T59" fmla="*/ 18 h 36"/>
                  <a:gd name="T60" fmla="*/ 1 w 295"/>
                  <a:gd name="T61" fmla="*/ 9 h 36"/>
                  <a:gd name="T62" fmla="*/ 1 w 295"/>
                  <a:gd name="T63" fmla="*/ 9 h 36"/>
                  <a:gd name="T64" fmla="*/ 1 w 295"/>
                  <a:gd name="T65" fmla="*/ 27 h 36"/>
                  <a:gd name="T66" fmla="*/ 1 w 295"/>
                  <a:gd name="T67" fmla="*/ 9 h 36"/>
                  <a:gd name="T68" fmla="*/ 1 w 295"/>
                  <a:gd name="T69" fmla="*/ 9 h 36"/>
                  <a:gd name="T70" fmla="*/ 1 w 295"/>
                  <a:gd name="T71" fmla="*/ 0 h 36"/>
                  <a:gd name="T72" fmla="*/ 1 w 295"/>
                  <a:gd name="T73" fmla="*/ 18 h 36"/>
                  <a:gd name="T74" fmla="*/ 1 w 295"/>
                  <a:gd name="T75" fmla="*/ 27 h 36"/>
                  <a:gd name="T76" fmla="*/ 1 w 295"/>
                  <a:gd name="T77" fmla="*/ 9 h 36"/>
                  <a:gd name="T78" fmla="*/ 1 w 295"/>
                  <a:gd name="T79" fmla="*/ 27 h 36"/>
                  <a:gd name="T80" fmla="*/ 1 w 295"/>
                  <a:gd name="T81" fmla="*/ 27 h 36"/>
                  <a:gd name="T82" fmla="*/ 1 w 295"/>
                  <a:gd name="T83" fmla="*/ 27 h 36"/>
                  <a:gd name="T84" fmla="*/ 1 w 295"/>
                  <a:gd name="T85" fmla="*/ 18 h 36"/>
                  <a:gd name="T86" fmla="*/ 1 w 295"/>
                  <a:gd name="T87" fmla="*/ 27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5" h="36">
                    <a:moveTo>
                      <a:pt x="0" y="27"/>
                    </a:moveTo>
                    <a:lnTo>
                      <a:pt x="0" y="27"/>
                    </a:lnTo>
                    <a:lnTo>
                      <a:pt x="8" y="27"/>
                    </a:lnTo>
                    <a:lnTo>
                      <a:pt x="15" y="27"/>
                    </a:lnTo>
                    <a:lnTo>
                      <a:pt x="23" y="27"/>
                    </a:lnTo>
                    <a:lnTo>
                      <a:pt x="31" y="27"/>
                    </a:lnTo>
                    <a:lnTo>
                      <a:pt x="39" y="27"/>
                    </a:lnTo>
                    <a:lnTo>
                      <a:pt x="47" y="36"/>
                    </a:lnTo>
                    <a:lnTo>
                      <a:pt x="47" y="18"/>
                    </a:lnTo>
                    <a:lnTo>
                      <a:pt x="47" y="27"/>
                    </a:lnTo>
                    <a:lnTo>
                      <a:pt x="55" y="27"/>
                    </a:lnTo>
                    <a:lnTo>
                      <a:pt x="63" y="27"/>
                    </a:lnTo>
                    <a:lnTo>
                      <a:pt x="71" y="27"/>
                    </a:lnTo>
                    <a:lnTo>
                      <a:pt x="79" y="27"/>
                    </a:lnTo>
                    <a:lnTo>
                      <a:pt x="87" y="27"/>
                    </a:lnTo>
                    <a:lnTo>
                      <a:pt x="87" y="36"/>
                    </a:lnTo>
                    <a:lnTo>
                      <a:pt x="95" y="27"/>
                    </a:lnTo>
                    <a:lnTo>
                      <a:pt x="95" y="36"/>
                    </a:lnTo>
                    <a:lnTo>
                      <a:pt x="103" y="27"/>
                    </a:lnTo>
                    <a:lnTo>
                      <a:pt x="111" y="27"/>
                    </a:lnTo>
                    <a:lnTo>
                      <a:pt x="119" y="18"/>
                    </a:lnTo>
                    <a:lnTo>
                      <a:pt x="127" y="27"/>
                    </a:lnTo>
                    <a:lnTo>
                      <a:pt x="135" y="27"/>
                    </a:lnTo>
                    <a:lnTo>
                      <a:pt x="135" y="18"/>
                    </a:lnTo>
                    <a:lnTo>
                      <a:pt x="143" y="27"/>
                    </a:lnTo>
                    <a:lnTo>
                      <a:pt x="151" y="18"/>
                    </a:lnTo>
                    <a:lnTo>
                      <a:pt x="151" y="0"/>
                    </a:lnTo>
                    <a:lnTo>
                      <a:pt x="159" y="9"/>
                    </a:lnTo>
                    <a:lnTo>
                      <a:pt x="159" y="27"/>
                    </a:lnTo>
                    <a:lnTo>
                      <a:pt x="167" y="9"/>
                    </a:lnTo>
                    <a:lnTo>
                      <a:pt x="167" y="27"/>
                    </a:lnTo>
                    <a:lnTo>
                      <a:pt x="175" y="27"/>
                    </a:lnTo>
                    <a:lnTo>
                      <a:pt x="183" y="18"/>
                    </a:lnTo>
                    <a:lnTo>
                      <a:pt x="191" y="9"/>
                    </a:lnTo>
                    <a:lnTo>
                      <a:pt x="191" y="18"/>
                    </a:lnTo>
                    <a:lnTo>
                      <a:pt x="199" y="18"/>
                    </a:lnTo>
                    <a:lnTo>
                      <a:pt x="207" y="9"/>
                    </a:lnTo>
                    <a:lnTo>
                      <a:pt x="207" y="18"/>
                    </a:lnTo>
                    <a:lnTo>
                      <a:pt x="215" y="18"/>
                    </a:lnTo>
                    <a:lnTo>
                      <a:pt x="215" y="9"/>
                    </a:lnTo>
                    <a:lnTo>
                      <a:pt x="223" y="9"/>
                    </a:lnTo>
                    <a:lnTo>
                      <a:pt x="231" y="0"/>
                    </a:lnTo>
                    <a:lnTo>
                      <a:pt x="231" y="27"/>
                    </a:lnTo>
                    <a:lnTo>
                      <a:pt x="239" y="9"/>
                    </a:lnTo>
                    <a:lnTo>
                      <a:pt x="247" y="18"/>
                    </a:lnTo>
                    <a:lnTo>
                      <a:pt x="247" y="9"/>
                    </a:lnTo>
                    <a:lnTo>
                      <a:pt x="255" y="27"/>
                    </a:lnTo>
                    <a:lnTo>
                      <a:pt x="255" y="0"/>
                    </a:lnTo>
                    <a:lnTo>
                      <a:pt x="263" y="18"/>
                    </a:lnTo>
                    <a:lnTo>
                      <a:pt x="263" y="27"/>
                    </a:lnTo>
                    <a:lnTo>
                      <a:pt x="271" y="9"/>
                    </a:lnTo>
                    <a:lnTo>
                      <a:pt x="271" y="27"/>
                    </a:lnTo>
                    <a:lnTo>
                      <a:pt x="279" y="27"/>
                    </a:lnTo>
                    <a:lnTo>
                      <a:pt x="287" y="27"/>
                    </a:lnTo>
                    <a:lnTo>
                      <a:pt x="287" y="18"/>
                    </a:lnTo>
                    <a:lnTo>
                      <a:pt x="295" y="18"/>
                    </a:lnTo>
                    <a:lnTo>
                      <a:pt x="295" y="27"/>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7" name="Freeform 73"/>
              <p:cNvSpPr>
                <a:spLocks/>
              </p:cNvSpPr>
              <p:nvPr/>
            </p:nvSpPr>
            <p:spPr bwMode="auto">
              <a:xfrm>
                <a:off x="1678" y="952"/>
                <a:ext cx="588" cy="107"/>
              </a:xfrm>
              <a:custGeom>
                <a:avLst/>
                <a:gdLst>
                  <a:gd name="T0" fmla="*/ 2147483647 w 88"/>
                  <a:gd name="T1" fmla="*/ 2147483647 h 12"/>
                  <a:gd name="T2" fmla="*/ 2147483647 w 88"/>
                  <a:gd name="T3" fmla="*/ 2147483647 h 12"/>
                  <a:gd name="T4" fmla="*/ 2147483647 w 88"/>
                  <a:gd name="T5" fmla="*/ 2147483647 h 12"/>
                  <a:gd name="T6" fmla="*/ 2147483647 w 88"/>
                  <a:gd name="T7" fmla="*/ 2147483647 h 12"/>
                  <a:gd name="T8" fmla="*/ 2147483647 w 88"/>
                  <a:gd name="T9" fmla="*/ 2147483647 h 12"/>
                  <a:gd name="T10" fmla="*/ 2147483647 w 88"/>
                  <a:gd name="T11" fmla="*/ 2147483647 h 12"/>
                  <a:gd name="T12" fmla="*/ 2147483647 w 88"/>
                  <a:gd name="T13" fmla="*/ 2147483647 h 12"/>
                  <a:gd name="T14" fmla="*/ 2147483647 w 88"/>
                  <a:gd name="T15" fmla="*/ 2147483647 h 12"/>
                  <a:gd name="T16" fmla="*/ 2147483647 w 88"/>
                  <a:gd name="T17" fmla="*/ 2147483647 h 12"/>
                  <a:gd name="T18" fmla="*/ 2147483647 w 88"/>
                  <a:gd name="T19" fmla="*/ 2147483647 h 12"/>
                  <a:gd name="T20" fmla="*/ 2147483647 w 88"/>
                  <a:gd name="T21" fmla="*/ 2147483647 h 12"/>
                  <a:gd name="T22" fmla="*/ 2147483647 w 88"/>
                  <a:gd name="T23" fmla="*/ 2147483647 h 12"/>
                  <a:gd name="T24" fmla="*/ 2147483647 w 88"/>
                  <a:gd name="T25" fmla="*/ 2147483647 h 12"/>
                  <a:gd name="T26" fmla="*/ 2147483647 w 88"/>
                  <a:gd name="T27" fmla="*/ 2147483647 h 12"/>
                  <a:gd name="T28" fmla="*/ 2147483647 w 88"/>
                  <a:gd name="T29" fmla="*/ 2147483647 h 12"/>
                  <a:gd name="T30" fmla="*/ 2147483647 w 88"/>
                  <a:gd name="T31" fmla="*/ 2147483647 h 12"/>
                  <a:gd name="T32" fmla="*/ 2147483647 w 88"/>
                  <a:gd name="T33" fmla="*/ 2147483647 h 12"/>
                  <a:gd name="T34" fmla="*/ 2147483647 w 88"/>
                  <a:gd name="T35" fmla="*/ 2147483647 h 12"/>
                  <a:gd name="T36" fmla="*/ 2147483647 w 88"/>
                  <a:gd name="T37" fmla="*/ 2147483647 h 12"/>
                  <a:gd name="T38" fmla="*/ 2147483647 w 88"/>
                  <a:gd name="T39" fmla="*/ 2147483647 h 12"/>
                  <a:gd name="T40" fmla="*/ 2147483647 w 88"/>
                  <a:gd name="T41" fmla="*/ 2147483647 h 12"/>
                  <a:gd name="T42" fmla="*/ 2147483647 w 88"/>
                  <a:gd name="T43" fmla="*/ 2147483647 h 12"/>
                  <a:gd name="T44" fmla="*/ 2147483647 w 88"/>
                  <a:gd name="T45" fmla="*/ 2147483647 h 12"/>
                  <a:gd name="T46" fmla="*/ 2147483647 w 88"/>
                  <a:gd name="T47" fmla="*/ 2147483647 h 12"/>
                  <a:gd name="T48" fmla="*/ 2147483647 w 88"/>
                  <a:gd name="T49" fmla="*/ 2147483647 h 12"/>
                  <a:gd name="T50" fmla="*/ 2147483647 w 88"/>
                  <a:gd name="T51" fmla="*/ 2147483647 h 12"/>
                  <a:gd name="T52" fmla="*/ 2147483647 w 88"/>
                  <a:gd name="T53" fmla="*/ 2147483647 h 12"/>
                  <a:gd name="T54" fmla="*/ 2147483647 w 88"/>
                  <a:gd name="T55" fmla="*/ 2147483647 h 12"/>
                  <a:gd name="T56" fmla="*/ 2147483647 w 88"/>
                  <a:gd name="T57" fmla="*/ 2147483647 h 12"/>
                  <a:gd name="T58" fmla="*/ 2147483647 w 88"/>
                  <a:gd name="T59" fmla="*/ 2147483647 h 12"/>
                  <a:gd name="T60" fmla="*/ 2147483647 w 88"/>
                  <a:gd name="T61" fmla="*/ 2147483647 h 12"/>
                  <a:gd name="T62" fmla="*/ 2147483647 w 88"/>
                  <a:gd name="T63" fmla="*/ 2147483647 h 12"/>
                  <a:gd name="T64" fmla="*/ 2147483647 w 88"/>
                  <a:gd name="T65" fmla="*/ 2147483647 h 12"/>
                  <a:gd name="T66" fmla="*/ 2147483647 w 88"/>
                  <a:gd name="T67" fmla="*/ 2147483647 h 12"/>
                  <a:gd name="T68" fmla="*/ 2147483647 w 88"/>
                  <a:gd name="T69" fmla="*/ 2147483647 h 12"/>
                  <a:gd name="T70" fmla="*/ 2147483647 w 88"/>
                  <a:gd name="T71" fmla="*/ 2147483647 h 12"/>
                  <a:gd name="T72" fmla="*/ 2147483647 w 88"/>
                  <a:gd name="T73" fmla="*/ 2147483647 h 12"/>
                  <a:gd name="T74" fmla="*/ 2147483647 w 88"/>
                  <a:gd name="T75" fmla="*/ 2147483647 h 12"/>
                  <a:gd name="T76" fmla="*/ 2147483647 w 88"/>
                  <a:gd name="T77" fmla="*/ 2147483647 h 12"/>
                  <a:gd name="T78" fmla="*/ 2147483647 w 88"/>
                  <a:gd name="T79" fmla="*/ 2147483647 h 12"/>
                  <a:gd name="T80" fmla="*/ 2147483647 w 88"/>
                  <a:gd name="T81" fmla="*/ 2147483647 h 12"/>
                  <a:gd name="T82" fmla="*/ 2147483647 w 88"/>
                  <a:gd name="T83" fmla="*/ 2147483647 h 12"/>
                  <a:gd name="T84" fmla="*/ 2147483647 w 88"/>
                  <a:gd name="T85" fmla="*/ 2147483647 h 12"/>
                  <a:gd name="T86" fmla="*/ 2147483647 w 88"/>
                  <a:gd name="T87" fmla="*/ 2147483647 h 12"/>
                  <a:gd name="T88" fmla="*/ 2147483647 w 88"/>
                  <a:gd name="T89" fmla="*/ 2147483647 h 12"/>
                  <a:gd name="T90" fmla="*/ 2147483647 w 88"/>
                  <a:gd name="T91" fmla="*/ 2147483647 h 12"/>
                  <a:gd name="T92" fmla="*/ 2147483647 w 88"/>
                  <a:gd name="T93" fmla="*/ 2147483647 h 12"/>
                  <a:gd name="T94" fmla="*/ 2147483647 w 88"/>
                  <a:gd name="T95" fmla="*/ 2147483647 h 12"/>
                  <a:gd name="T96" fmla="*/ 2147483647 w 88"/>
                  <a:gd name="T97" fmla="*/ 2147483647 h 12"/>
                  <a:gd name="T98" fmla="*/ 2147483647 w 88"/>
                  <a:gd name="T99" fmla="*/ 2147483647 h 12"/>
                  <a:gd name="T100" fmla="*/ 2147483647 w 88"/>
                  <a:gd name="T101" fmla="*/ 2147483647 h 12"/>
                  <a:gd name="T102" fmla="*/ 2147483647 w 88"/>
                  <a:gd name="T103" fmla="*/ 2147483647 h 12"/>
                  <a:gd name="T104" fmla="*/ 2147483647 w 88"/>
                  <a:gd name="T105" fmla="*/ 2147483647 h 12"/>
                  <a:gd name="T106" fmla="*/ 2147483647 w 88"/>
                  <a:gd name="T107" fmla="*/ 2147483647 h 12"/>
                  <a:gd name="T108" fmla="*/ 2147483647 w 88"/>
                  <a:gd name="T109" fmla="*/ 2147483647 h 12"/>
                  <a:gd name="T110" fmla="*/ 2147483647 w 88"/>
                  <a:gd name="T111" fmla="*/ 2147483647 h 12"/>
                  <a:gd name="T112" fmla="*/ 2147483647 w 88"/>
                  <a:gd name="T113" fmla="*/ 2147483647 h 12"/>
                  <a:gd name="T114" fmla="*/ 2147483647 w 88"/>
                  <a:gd name="T115" fmla="*/ 2147483647 h 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8" h="12">
                    <a:moveTo>
                      <a:pt x="0" y="0"/>
                    </a:moveTo>
                    <a:lnTo>
                      <a:pt x="0" y="0"/>
                    </a:lnTo>
                    <a:lnTo>
                      <a:pt x="1" y="2"/>
                    </a:lnTo>
                    <a:lnTo>
                      <a:pt x="1" y="3"/>
                    </a:lnTo>
                    <a:lnTo>
                      <a:pt x="1" y="5"/>
                    </a:lnTo>
                    <a:lnTo>
                      <a:pt x="2" y="4"/>
                    </a:lnTo>
                    <a:lnTo>
                      <a:pt x="2" y="5"/>
                    </a:lnTo>
                    <a:lnTo>
                      <a:pt x="3" y="7"/>
                    </a:lnTo>
                    <a:lnTo>
                      <a:pt x="3" y="8"/>
                    </a:lnTo>
                    <a:lnTo>
                      <a:pt x="3" y="9"/>
                    </a:lnTo>
                    <a:lnTo>
                      <a:pt x="3" y="8"/>
                    </a:lnTo>
                    <a:lnTo>
                      <a:pt x="4" y="8"/>
                    </a:lnTo>
                    <a:lnTo>
                      <a:pt x="4" y="7"/>
                    </a:lnTo>
                    <a:lnTo>
                      <a:pt x="4" y="8"/>
                    </a:lnTo>
                    <a:lnTo>
                      <a:pt x="4" y="10"/>
                    </a:lnTo>
                    <a:lnTo>
                      <a:pt x="4" y="8"/>
                    </a:lnTo>
                    <a:lnTo>
                      <a:pt x="5" y="10"/>
                    </a:lnTo>
                    <a:lnTo>
                      <a:pt x="6" y="10"/>
                    </a:lnTo>
                    <a:lnTo>
                      <a:pt x="6" y="9"/>
                    </a:lnTo>
                    <a:lnTo>
                      <a:pt x="7" y="10"/>
                    </a:lnTo>
                    <a:lnTo>
                      <a:pt x="7" y="12"/>
                    </a:lnTo>
                    <a:lnTo>
                      <a:pt x="8" y="12"/>
                    </a:lnTo>
                    <a:lnTo>
                      <a:pt x="8" y="8"/>
                    </a:lnTo>
                    <a:lnTo>
                      <a:pt x="9" y="11"/>
                    </a:lnTo>
                    <a:lnTo>
                      <a:pt x="10" y="10"/>
                    </a:lnTo>
                    <a:lnTo>
                      <a:pt x="11" y="10"/>
                    </a:lnTo>
                    <a:lnTo>
                      <a:pt x="12" y="10"/>
                    </a:lnTo>
                    <a:lnTo>
                      <a:pt x="12" y="12"/>
                    </a:lnTo>
                    <a:lnTo>
                      <a:pt x="13" y="10"/>
                    </a:lnTo>
                    <a:lnTo>
                      <a:pt x="13" y="11"/>
                    </a:lnTo>
                    <a:lnTo>
                      <a:pt x="14" y="10"/>
                    </a:lnTo>
                    <a:lnTo>
                      <a:pt x="15" y="11"/>
                    </a:lnTo>
                    <a:lnTo>
                      <a:pt x="15" y="10"/>
                    </a:lnTo>
                    <a:lnTo>
                      <a:pt x="15" y="11"/>
                    </a:lnTo>
                    <a:lnTo>
                      <a:pt x="15" y="10"/>
                    </a:lnTo>
                    <a:lnTo>
                      <a:pt x="16" y="11"/>
                    </a:lnTo>
                    <a:lnTo>
                      <a:pt x="16" y="10"/>
                    </a:lnTo>
                    <a:lnTo>
                      <a:pt x="17" y="12"/>
                    </a:lnTo>
                    <a:lnTo>
                      <a:pt x="17" y="10"/>
                    </a:lnTo>
                    <a:lnTo>
                      <a:pt x="18" y="10"/>
                    </a:lnTo>
                    <a:lnTo>
                      <a:pt x="19" y="10"/>
                    </a:lnTo>
                    <a:lnTo>
                      <a:pt x="20" y="11"/>
                    </a:lnTo>
                    <a:lnTo>
                      <a:pt x="21" y="11"/>
                    </a:lnTo>
                    <a:lnTo>
                      <a:pt x="21" y="10"/>
                    </a:lnTo>
                    <a:lnTo>
                      <a:pt x="21" y="11"/>
                    </a:lnTo>
                    <a:lnTo>
                      <a:pt x="22" y="12"/>
                    </a:lnTo>
                    <a:lnTo>
                      <a:pt x="22" y="11"/>
                    </a:lnTo>
                    <a:lnTo>
                      <a:pt x="23" y="11"/>
                    </a:lnTo>
                    <a:lnTo>
                      <a:pt x="23" y="10"/>
                    </a:lnTo>
                    <a:lnTo>
                      <a:pt x="24" y="10"/>
                    </a:lnTo>
                    <a:lnTo>
                      <a:pt x="24" y="11"/>
                    </a:lnTo>
                    <a:lnTo>
                      <a:pt x="25" y="10"/>
                    </a:lnTo>
                    <a:lnTo>
                      <a:pt x="26" y="12"/>
                    </a:lnTo>
                    <a:lnTo>
                      <a:pt x="26" y="11"/>
                    </a:lnTo>
                    <a:lnTo>
                      <a:pt x="27" y="10"/>
                    </a:lnTo>
                    <a:lnTo>
                      <a:pt x="28" y="11"/>
                    </a:lnTo>
                    <a:lnTo>
                      <a:pt x="28" y="10"/>
                    </a:lnTo>
                    <a:lnTo>
                      <a:pt x="29" y="10"/>
                    </a:lnTo>
                    <a:lnTo>
                      <a:pt x="30" y="10"/>
                    </a:lnTo>
                    <a:lnTo>
                      <a:pt x="30" y="12"/>
                    </a:lnTo>
                    <a:lnTo>
                      <a:pt x="31" y="10"/>
                    </a:lnTo>
                    <a:lnTo>
                      <a:pt x="31" y="11"/>
                    </a:lnTo>
                    <a:lnTo>
                      <a:pt x="32" y="10"/>
                    </a:lnTo>
                    <a:lnTo>
                      <a:pt x="33" y="10"/>
                    </a:lnTo>
                    <a:lnTo>
                      <a:pt x="33" y="9"/>
                    </a:lnTo>
                    <a:lnTo>
                      <a:pt x="34" y="11"/>
                    </a:lnTo>
                    <a:lnTo>
                      <a:pt x="34" y="10"/>
                    </a:lnTo>
                    <a:lnTo>
                      <a:pt x="35" y="10"/>
                    </a:lnTo>
                    <a:lnTo>
                      <a:pt x="36" y="10"/>
                    </a:lnTo>
                    <a:lnTo>
                      <a:pt x="37" y="11"/>
                    </a:lnTo>
                    <a:lnTo>
                      <a:pt x="37" y="10"/>
                    </a:lnTo>
                    <a:lnTo>
                      <a:pt x="38" y="11"/>
                    </a:lnTo>
                    <a:lnTo>
                      <a:pt x="38" y="10"/>
                    </a:lnTo>
                    <a:lnTo>
                      <a:pt x="39" y="10"/>
                    </a:lnTo>
                    <a:lnTo>
                      <a:pt x="39" y="11"/>
                    </a:lnTo>
                    <a:lnTo>
                      <a:pt x="40" y="9"/>
                    </a:lnTo>
                    <a:lnTo>
                      <a:pt x="40" y="10"/>
                    </a:lnTo>
                    <a:lnTo>
                      <a:pt x="41" y="10"/>
                    </a:lnTo>
                    <a:lnTo>
                      <a:pt x="42" y="10"/>
                    </a:lnTo>
                    <a:lnTo>
                      <a:pt x="43" y="11"/>
                    </a:lnTo>
                    <a:lnTo>
                      <a:pt x="43" y="10"/>
                    </a:lnTo>
                    <a:lnTo>
                      <a:pt x="44" y="10"/>
                    </a:lnTo>
                    <a:lnTo>
                      <a:pt x="44" y="11"/>
                    </a:lnTo>
                    <a:lnTo>
                      <a:pt x="44" y="10"/>
                    </a:lnTo>
                    <a:lnTo>
                      <a:pt x="45" y="10"/>
                    </a:lnTo>
                    <a:lnTo>
                      <a:pt x="46" y="12"/>
                    </a:lnTo>
                    <a:lnTo>
                      <a:pt x="46" y="10"/>
                    </a:lnTo>
                    <a:lnTo>
                      <a:pt x="47" y="11"/>
                    </a:lnTo>
                    <a:lnTo>
                      <a:pt x="47" y="9"/>
                    </a:lnTo>
                    <a:lnTo>
                      <a:pt x="47" y="10"/>
                    </a:lnTo>
                    <a:lnTo>
                      <a:pt x="47" y="11"/>
                    </a:lnTo>
                    <a:lnTo>
                      <a:pt x="48" y="10"/>
                    </a:lnTo>
                    <a:lnTo>
                      <a:pt x="48" y="11"/>
                    </a:lnTo>
                    <a:lnTo>
                      <a:pt x="48" y="10"/>
                    </a:lnTo>
                    <a:lnTo>
                      <a:pt x="49" y="10"/>
                    </a:lnTo>
                    <a:lnTo>
                      <a:pt x="49" y="9"/>
                    </a:lnTo>
                    <a:lnTo>
                      <a:pt x="49" y="11"/>
                    </a:lnTo>
                    <a:lnTo>
                      <a:pt x="50" y="10"/>
                    </a:lnTo>
                    <a:lnTo>
                      <a:pt x="50" y="11"/>
                    </a:lnTo>
                    <a:lnTo>
                      <a:pt x="51" y="10"/>
                    </a:lnTo>
                    <a:lnTo>
                      <a:pt x="52" y="10"/>
                    </a:lnTo>
                    <a:lnTo>
                      <a:pt x="52" y="9"/>
                    </a:lnTo>
                    <a:lnTo>
                      <a:pt x="52" y="10"/>
                    </a:lnTo>
                    <a:lnTo>
                      <a:pt x="53" y="10"/>
                    </a:lnTo>
                    <a:lnTo>
                      <a:pt x="53" y="9"/>
                    </a:lnTo>
                    <a:lnTo>
                      <a:pt x="53" y="10"/>
                    </a:lnTo>
                    <a:lnTo>
                      <a:pt x="54" y="10"/>
                    </a:lnTo>
                    <a:lnTo>
                      <a:pt x="54" y="11"/>
                    </a:lnTo>
                    <a:lnTo>
                      <a:pt x="54" y="9"/>
                    </a:lnTo>
                    <a:lnTo>
                      <a:pt x="55" y="11"/>
                    </a:lnTo>
                    <a:lnTo>
                      <a:pt x="55" y="10"/>
                    </a:lnTo>
                    <a:lnTo>
                      <a:pt x="56" y="10"/>
                    </a:lnTo>
                    <a:lnTo>
                      <a:pt x="56" y="11"/>
                    </a:lnTo>
                    <a:lnTo>
                      <a:pt x="56" y="10"/>
                    </a:lnTo>
                    <a:lnTo>
                      <a:pt x="57" y="10"/>
                    </a:lnTo>
                    <a:lnTo>
                      <a:pt x="57" y="9"/>
                    </a:lnTo>
                    <a:lnTo>
                      <a:pt x="58" y="10"/>
                    </a:lnTo>
                    <a:lnTo>
                      <a:pt x="58" y="9"/>
                    </a:lnTo>
                    <a:lnTo>
                      <a:pt x="58" y="11"/>
                    </a:lnTo>
                    <a:lnTo>
                      <a:pt x="59" y="10"/>
                    </a:lnTo>
                    <a:lnTo>
                      <a:pt x="59" y="11"/>
                    </a:lnTo>
                    <a:lnTo>
                      <a:pt x="60" y="10"/>
                    </a:lnTo>
                    <a:lnTo>
                      <a:pt x="61" y="10"/>
                    </a:lnTo>
                    <a:lnTo>
                      <a:pt x="61" y="9"/>
                    </a:lnTo>
                    <a:lnTo>
                      <a:pt x="61" y="10"/>
                    </a:lnTo>
                    <a:lnTo>
                      <a:pt x="62" y="10"/>
                    </a:lnTo>
                    <a:lnTo>
                      <a:pt x="62" y="9"/>
                    </a:lnTo>
                    <a:lnTo>
                      <a:pt x="62" y="11"/>
                    </a:lnTo>
                    <a:lnTo>
                      <a:pt x="62" y="10"/>
                    </a:lnTo>
                    <a:lnTo>
                      <a:pt x="63" y="9"/>
                    </a:lnTo>
                    <a:lnTo>
                      <a:pt x="63" y="10"/>
                    </a:lnTo>
                    <a:lnTo>
                      <a:pt x="64" y="10"/>
                    </a:lnTo>
                    <a:lnTo>
                      <a:pt x="64" y="9"/>
                    </a:lnTo>
                    <a:lnTo>
                      <a:pt x="64" y="10"/>
                    </a:lnTo>
                    <a:lnTo>
                      <a:pt x="65" y="10"/>
                    </a:lnTo>
                    <a:lnTo>
                      <a:pt x="66" y="10"/>
                    </a:lnTo>
                    <a:lnTo>
                      <a:pt x="66" y="9"/>
                    </a:lnTo>
                    <a:lnTo>
                      <a:pt x="67" y="10"/>
                    </a:lnTo>
                    <a:lnTo>
                      <a:pt x="67" y="9"/>
                    </a:lnTo>
                    <a:lnTo>
                      <a:pt x="67" y="10"/>
                    </a:lnTo>
                    <a:lnTo>
                      <a:pt x="68" y="10"/>
                    </a:lnTo>
                    <a:lnTo>
                      <a:pt x="69" y="10"/>
                    </a:lnTo>
                    <a:lnTo>
                      <a:pt x="69" y="8"/>
                    </a:lnTo>
                    <a:lnTo>
                      <a:pt x="69" y="10"/>
                    </a:lnTo>
                    <a:lnTo>
                      <a:pt x="70" y="10"/>
                    </a:lnTo>
                    <a:lnTo>
                      <a:pt x="70" y="9"/>
                    </a:lnTo>
                    <a:lnTo>
                      <a:pt x="70" y="11"/>
                    </a:lnTo>
                    <a:lnTo>
                      <a:pt x="71" y="10"/>
                    </a:lnTo>
                    <a:lnTo>
                      <a:pt x="71" y="9"/>
                    </a:lnTo>
                    <a:lnTo>
                      <a:pt x="71" y="10"/>
                    </a:lnTo>
                    <a:lnTo>
                      <a:pt x="72" y="10"/>
                    </a:lnTo>
                    <a:lnTo>
                      <a:pt x="72" y="11"/>
                    </a:lnTo>
                    <a:lnTo>
                      <a:pt x="72" y="10"/>
                    </a:lnTo>
                    <a:lnTo>
                      <a:pt x="73" y="10"/>
                    </a:lnTo>
                    <a:lnTo>
                      <a:pt x="74" y="10"/>
                    </a:lnTo>
                    <a:lnTo>
                      <a:pt x="75" y="10"/>
                    </a:lnTo>
                    <a:lnTo>
                      <a:pt x="76" y="10"/>
                    </a:lnTo>
                    <a:lnTo>
                      <a:pt x="77" y="9"/>
                    </a:lnTo>
                    <a:lnTo>
                      <a:pt x="77" y="11"/>
                    </a:lnTo>
                    <a:lnTo>
                      <a:pt x="77" y="8"/>
                    </a:lnTo>
                    <a:lnTo>
                      <a:pt x="78" y="8"/>
                    </a:lnTo>
                    <a:lnTo>
                      <a:pt x="78" y="10"/>
                    </a:lnTo>
                    <a:lnTo>
                      <a:pt x="79" y="9"/>
                    </a:lnTo>
                    <a:lnTo>
                      <a:pt x="79" y="10"/>
                    </a:lnTo>
                    <a:lnTo>
                      <a:pt x="80" y="10"/>
                    </a:lnTo>
                    <a:lnTo>
                      <a:pt x="81" y="10"/>
                    </a:lnTo>
                    <a:lnTo>
                      <a:pt x="82" y="9"/>
                    </a:lnTo>
                    <a:lnTo>
                      <a:pt x="82" y="10"/>
                    </a:lnTo>
                    <a:lnTo>
                      <a:pt x="83" y="9"/>
                    </a:lnTo>
                    <a:lnTo>
                      <a:pt x="83" y="8"/>
                    </a:lnTo>
                    <a:lnTo>
                      <a:pt x="83" y="10"/>
                    </a:lnTo>
                    <a:lnTo>
                      <a:pt x="83" y="9"/>
                    </a:lnTo>
                    <a:lnTo>
                      <a:pt x="84" y="10"/>
                    </a:lnTo>
                    <a:lnTo>
                      <a:pt x="85" y="10"/>
                    </a:lnTo>
                    <a:lnTo>
                      <a:pt x="85" y="9"/>
                    </a:lnTo>
                    <a:lnTo>
                      <a:pt x="85" y="10"/>
                    </a:lnTo>
                    <a:lnTo>
                      <a:pt x="86" y="8"/>
                    </a:lnTo>
                    <a:lnTo>
                      <a:pt x="86" y="9"/>
                    </a:lnTo>
                    <a:lnTo>
                      <a:pt x="86" y="10"/>
                    </a:lnTo>
                    <a:lnTo>
                      <a:pt x="87" y="10"/>
                    </a:lnTo>
                    <a:lnTo>
                      <a:pt x="87" y="9"/>
                    </a:lnTo>
                    <a:lnTo>
                      <a:pt x="87" y="10"/>
                    </a:lnTo>
                    <a:lnTo>
                      <a:pt x="88" y="9"/>
                    </a:lnTo>
                    <a:lnTo>
                      <a:pt x="88" y="10"/>
                    </a:lnTo>
                    <a:lnTo>
                      <a:pt x="88"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3842" name="Text Box 74"/>
            <p:cNvSpPr txBox="1">
              <a:spLocks noChangeAspect="1" noChangeArrowheads="1"/>
            </p:cNvSpPr>
            <p:nvPr/>
          </p:nvSpPr>
          <p:spPr bwMode="auto">
            <a:xfrm>
              <a:off x="1062" y="2408"/>
              <a:ext cx="66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rgbClr val="008000"/>
                  </a:solidFill>
                  <a:latin typeface="Arial Narrow" pitchFamily="34" charset="0"/>
                </a:rPr>
                <a:t>AQP5</a:t>
              </a:r>
            </a:p>
          </p:txBody>
        </p:sp>
        <p:sp>
          <p:nvSpPr>
            <p:cNvPr id="33843" name="Text Box 75"/>
            <p:cNvSpPr txBox="1">
              <a:spLocks noChangeAspect="1" noChangeArrowheads="1"/>
            </p:cNvSpPr>
            <p:nvPr/>
          </p:nvSpPr>
          <p:spPr bwMode="auto">
            <a:xfrm>
              <a:off x="1086" y="1381"/>
              <a:ext cx="69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rgbClr val="008000"/>
                  </a:solidFill>
                  <a:latin typeface="Arial Narrow" pitchFamily="34" charset="0"/>
                </a:rPr>
                <a:t>AQP1</a:t>
              </a:r>
            </a:p>
          </p:txBody>
        </p:sp>
        <p:sp>
          <p:nvSpPr>
            <p:cNvPr id="33844" name="Text Box 76"/>
            <p:cNvSpPr txBox="1">
              <a:spLocks noChangeAspect="1" noChangeArrowheads="1"/>
            </p:cNvSpPr>
            <p:nvPr/>
          </p:nvSpPr>
          <p:spPr bwMode="auto">
            <a:xfrm>
              <a:off x="1090" y="1591"/>
              <a:ext cx="32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CC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rgbClr val="FF6600"/>
                  </a:solidFill>
                  <a:latin typeface="Arial Narrow" pitchFamily="34" charset="0"/>
                </a:rPr>
                <a:t>H</a:t>
              </a:r>
              <a:r>
                <a:rPr lang="en-US" sz="1400" baseline="-25000">
                  <a:solidFill>
                    <a:srgbClr val="FF6600"/>
                  </a:solidFill>
                  <a:latin typeface="Arial Narrow" pitchFamily="34" charset="0"/>
                </a:rPr>
                <a:t>2</a:t>
              </a:r>
              <a:r>
                <a:rPr lang="en-US" sz="1400">
                  <a:solidFill>
                    <a:srgbClr val="FF6600"/>
                  </a:solidFill>
                  <a:latin typeface="Arial Narrow" pitchFamily="34" charset="0"/>
                </a:rPr>
                <a:t>O</a:t>
              </a:r>
            </a:p>
          </p:txBody>
        </p:sp>
        <p:sp>
          <p:nvSpPr>
            <p:cNvPr id="33845" name="Text Box 77"/>
            <p:cNvSpPr txBox="1">
              <a:spLocks noChangeAspect="1" noChangeArrowheads="1"/>
            </p:cNvSpPr>
            <p:nvPr/>
          </p:nvSpPr>
          <p:spPr bwMode="auto">
            <a:xfrm>
              <a:off x="1058" y="2796"/>
              <a:ext cx="40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rgbClr val="008000"/>
                  </a:solidFill>
                  <a:latin typeface="Arial Narrow" pitchFamily="34" charset="0"/>
                </a:rPr>
                <a:t>AmtB</a:t>
              </a:r>
            </a:p>
          </p:txBody>
        </p:sp>
        <p:sp>
          <p:nvSpPr>
            <p:cNvPr id="33846" name="Line 78"/>
            <p:cNvSpPr>
              <a:spLocks noChangeShapeType="1"/>
            </p:cNvSpPr>
            <p:nvPr/>
          </p:nvSpPr>
          <p:spPr bwMode="auto">
            <a:xfrm>
              <a:off x="552" y="3362"/>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3847" name="Group 79"/>
            <p:cNvGrpSpPr>
              <a:grpSpLocks/>
            </p:cNvGrpSpPr>
            <p:nvPr/>
          </p:nvGrpSpPr>
          <p:grpSpPr bwMode="auto">
            <a:xfrm>
              <a:off x="709" y="3248"/>
              <a:ext cx="470" cy="152"/>
              <a:chOff x="3406" y="3692"/>
              <a:chExt cx="526" cy="121"/>
            </a:xfrm>
          </p:grpSpPr>
          <p:sp>
            <p:nvSpPr>
              <p:cNvPr id="33884" name="Freeform 80"/>
              <p:cNvSpPr>
                <a:spLocks/>
              </p:cNvSpPr>
              <p:nvPr/>
            </p:nvSpPr>
            <p:spPr bwMode="auto">
              <a:xfrm>
                <a:off x="3406" y="3792"/>
                <a:ext cx="99" cy="21"/>
              </a:xfrm>
              <a:custGeom>
                <a:avLst/>
                <a:gdLst>
                  <a:gd name="T0" fmla="*/ 1 w 148"/>
                  <a:gd name="T1" fmla="*/ 1 h 35"/>
                  <a:gd name="T2" fmla="*/ 1 w 148"/>
                  <a:gd name="T3" fmla="*/ 1 h 35"/>
                  <a:gd name="T4" fmla="*/ 1 w 148"/>
                  <a:gd name="T5" fmla="*/ 1 h 35"/>
                  <a:gd name="T6" fmla="*/ 1 w 148"/>
                  <a:gd name="T7" fmla="*/ 1 h 35"/>
                  <a:gd name="T8" fmla="*/ 1 w 148"/>
                  <a:gd name="T9" fmla="*/ 1 h 35"/>
                  <a:gd name="T10" fmla="*/ 1 w 148"/>
                  <a:gd name="T11" fmla="*/ 1 h 35"/>
                  <a:gd name="T12" fmla="*/ 1 w 148"/>
                  <a:gd name="T13" fmla="*/ 1 h 35"/>
                  <a:gd name="T14" fmla="*/ 1 w 148"/>
                  <a:gd name="T15" fmla="*/ 1 h 35"/>
                  <a:gd name="T16" fmla="*/ 1 w 148"/>
                  <a:gd name="T17" fmla="*/ 0 h 35"/>
                  <a:gd name="T18" fmla="*/ 1 w 148"/>
                  <a:gd name="T19" fmla="*/ 1 h 35"/>
                  <a:gd name="T20" fmla="*/ 1 w 148"/>
                  <a:gd name="T21" fmla="*/ 1 h 35"/>
                  <a:gd name="T22" fmla="*/ 1 w 148"/>
                  <a:gd name="T23" fmla="*/ 1 h 35"/>
                  <a:gd name="T24" fmla="*/ 1 w 148"/>
                  <a:gd name="T25" fmla="*/ 1 h 35"/>
                  <a:gd name="T26" fmla="*/ 1 w 148"/>
                  <a:gd name="T27" fmla="*/ 1 h 35"/>
                  <a:gd name="T28" fmla="*/ 1 w 148"/>
                  <a:gd name="T29" fmla="*/ 1 h 35"/>
                  <a:gd name="T30" fmla="*/ 1 w 148"/>
                  <a:gd name="T31" fmla="*/ 1 h 35"/>
                  <a:gd name="T32" fmla="*/ 1 w 148"/>
                  <a:gd name="T33" fmla="*/ 1 h 35"/>
                  <a:gd name="T34" fmla="*/ 1 w 148"/>
                  <a:gd name="T35" fmla="*/ 1 h 35"/>
                  <a:gd name="T36" fmla="*/ 1 w 148"/>
                  <a:gd name="T37" fmla="*/ 1 h 35"/>
                  <a:gd name="T38" fmla="*/ 1 w 148"/>
                  <a:gd name="T39" fmla="*/ 1 h 35"/>
                  <a:gd name="T40" fmla="*/ 1 w 148"/>
                  <a:gd name="T41" fmla="*/ 1 h 35"/>
                  <a:gd name="T42" fmla="*/ 1 w 148"/>
                  <a:gd name="T43" fmla="*/ 1 h 35"/>
                  <a:gd name="T44" fmla="*/ 1 w 148"/>
                  <a:gd name="T45" fmla="*/ 1 h 35"/>
                  <a:gd name="T46" fmla="*/ 1 w 148"/>
                  <a:gd name="T47" fmla="*/ 1 h 35"/>
                  <a:gd name="T48" fmla="*/ 1 w 148"/>
                  <a:gd name="T49" fmla="*/ 1 h 35"/>
                  <a:gd name="T50" fmla="*/ 1 w 148"/>
                  <a:gd name="T51" fmla="*/ 1 h 35"/>
                  <a:gd name="T52" fmla="*/ 1 w 148"/>
                  <a:gd name="T53" fmla="*/ 1 h 35"/>
                  <a:gd name="T54" fmla="*/ 1 w 148"/>
                  <a:gd name="T55" fmla="*/ 1 h 35"/>
                  <a:gd name="T56" fmla="*/ 1 w 148"/>
                  <a:gd name="T57" fmla="*/ 1 h 35"/>
                  <a:gd name="T58" fmla="*/ 1 w 148"/>
                  <a:gd name="T59" fmla="*/ 1 h 35"/>
                  <a:gd name="T60" fmla="*/ 1 w 148"/>
                  <a:gd name="T61" fmla="*/ 1 h 35"/>
                  <a:gd name="T62" fmla="*/ 1 w 148"/>
                  <a:gd name="T63" fmla="*/ 1 h 35"/>
                  <a:gd name="T64" fmla="*/ 1 w 148"/>
                  <a:gd name="T65" fmla="*/ 1 h 35"/>
                  <a:gd name="T66" fmla="*/ 1 w 148"/>
                  <a:gd name="T67" fmla="*/ 1 h 35"/>
                  <a:gd name="T68" fmla="*/ 1 w 148"/>
                  <a:gd name="T69" fmla="*/ 1 h 35"/>
                  <a:gd name="T70" fmla="*/ 1 w 148"/>
                  <a:gd name="T71" fmla="*/ 1 h 35"/>
                  <a:gd name="T72" fmla="*/ 1 w 148"/>
                  <a:gd name="T73" fmla="*/ 1 h 35"/>
                  <a:gd name="T74" fmla="*/ 1 w 148"/>
                  <a:gd name="T75" fmla="*/ 1 h 35"/>
                  <a:gd name="T76" fmla="*/ 1 w 148"/>
                  <a:gd name="T77" fmla="*/ 1 h 35"/>
                  <a:gd name="T78" fmla="*/ 1 w 148"/>
                  <a:gd name="T79" fmla="*/ 1 h 35"/>
                  <a:gd name="T80" fmla="*/ 1 w 148"/>
                  <a:gd name="T81" fmla="*/ 1 h 35"/>
                  <a:gd name="T82" fmla="*/ 1 w 148"/>
                  <a:gd name="T83" fmla="*/ 1 h 35"/>
                  <a:gd name="T84" fmla="*/ 1 w 148"/>
                  <a:gd name="T85" fmla="*/ 1 h 35"/>
                  <a:gd name="T86" fmla="*/ 1 w 148"/>
                  <a:gd name="T87" fmla="*/ 1 h 35"/>
                  <a:gd name="T88" fmla="*/ 1 w 148"/>
                  <a:gd name="T89" fmla="*/ 1 h 35"/>
                  <a:gd name="T90" fmla="*/ 1 w 148"/>
                  <a:gd name="T91" fmla="*/ 1 h 35"/>
                  <a:gd name="T92" fmla="*/ 1 w 148"/>
                  <a:gd name="T93" fmla="*/ 1 h 35"/>
                  <a:gd name="T94" fmla="*/ 1 w 148"/>
                  <a:gd name="T95" fmla="*/ 1 h 35"/>
                  <a:gd name="T96" fmla="*/ 1 w 148"/>
                  <a:gd name="T97" fmla="*/ 1 h 35"/>
                  <a:gd name="T98" fmla="*/ 1 w 148"/>
                  <a:gd name="T99" fmla="*/ 1 h 35"/>
                  <a:gd name="T100" fmla="*/ 1 w 148"/>
                  <a:gd name="T101" fmla="*/ 1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8" h="35">
                    <a:moveTo>
                      <a:pt x="0" y="12"/>
                    </a:moveTo>
                    <a:lnTo>
                      <a:pt x="5" y="12"/>
                    </a:lnTo>
                    <a:lnTo>
                      <a:pt x="5" y="23"/>
                    </a:lnTo>
                    <a:lnTo>
                      <a:pt x="10" y="23"/>
                    </a:lnTo>
                    <a:lnTo>
                      <a:pt x="10" y="35"/>
                    </a:lnTo>
                    <a:lnTo>
                      <a:pt x="10" y="23"/>
                    </a:lnTo>
                    <a:lnTo>
                      <a:pt x="14" y="12"/>
                    </a:lnTo>
                    <a:lnTo>
                      <a:pt x="14" y="23"/>
                    </a:lnTo>
                    <a:lnTo>
                      <a:pt x="19" y="12"/>
                    </a:lnTo>
                    <a:lnTo>
                      <a:pt x="19" y="23"/>
                    </a:lnTo>
                    <a:lnTo>
                      <a:pt x="19" y="12"/>
                    </a:lnTo>
                    <a:lnTo>
                      <a:pt x="19" y="23"/>
                    </a:lnTo>
                    <a:lnTo>
                      <a:pt x="24" y="23"/>
                    </a:lnTo>
                    <a:lnTo>
                      <a:pt x="24" y="12"/>
                    </a:lnTo>
                    <a:lnTo>
                      <a:pt x="24" y="0"/>
                    </a:lnTo>
                    <a:lnTo>
                      <a:pt x="29" y="23"/>
                    </a:lnTo>
                    <a:lnTo>
                      <a:pt x="29" y="12"/>
                    </a:lnTo>
                    <a:lnTo>
                      <a:pt x="29" y="23"/>
                    </a:lnTo>
                    <a:lnTo>
                      <a:pt x="34" y="23"/>
                    </a:lnTo>
                    <a:lnTo>
                      <a:pt x="34" y="29"/>
                    </a:lnTo>
                    <a:lnTo>
                      <a:pt x="34" y="23"/>
                    </a:lnTo>
                    <a:lnTo>
                      <a:pt x="38" y="23"/>
                    </a:lnTo>
                    <a:lnTo>
                      <a:pt x="43" y="23"/>
                    </a:lnTo>
                    <a:lnTo>
                      <a:pt x="43" y="29"/>
                    </a:lnTo>
                    <a:lnTo>
                      <a:pt x="43" y="12"/>
                    </a:lnTo>
                    <a:lnTo>
                      <a:pt x="43" y="23"/>
                    </a:lnTo>
                    <a:lnTo>
                      <a:pt x="48" y="23"/>
                    </a:lnTo>
                    <a:lnTo>
                      <a:pt x="53" y="23"/>
                    </a:lnTo>
                    <a:lnTo>
                      <a:pt x="58" y="23"/>
                    </a:lnTo>
                    <a:lnTo>
                      <a:pt x="58" y="29"/>
                    </a:lnTo>
                    <a:lnTo>
                      <a:pt x="58" y="23"/>
                    </a:lnTo>
                    <a:lnTo>
                      <a:pt x="62" y="29"/>
                    </a:lnTo>
                    <a:lnTo>
                      <a:pt x="62" y="12"/>
                    </a:lnTo>
                    <a:lnTo>
                      <a:pt x="62" y="23"/>
                    </a:lnTo>
                    <a:lnTo>
                      <a:pt x="67" y="23"/>
                    </a:lnTo>
                    <a:lnTo>
                      <a:pt x="72" y="23"/>
                    </a:lnTo>
                    <a:lnTo>
                      <a:pt x="77" y="23"/>
                    </a:lnTo>
                    <a:lnTo>
                      <a:pt x="77" y="29"/>
                    </a:lnTo>
                    <a:lnTo>
                      <a:pt x="77" y="6"/>
                    </a:lnTo>
                    <a:lnTo>
                      <a:pt x="77" y="23"/>
                    </a:lnTo>
                    <a:lnTo>
                      <a:pt x="77" y="29"/>
                    </a:lnTo>
                    <a:lnTo>
                      <a:pt x="82" y="12"/>
                    </a:lnTo>
                    <a:lnTo>
                      <a:pt x="82" y="23"/>
                    </a:lnTo>
                    <a:lnTo>
                      <a:pt x="82" y="12"/>
                    </a:lnTo>
                    <a:lnTo>
                      <a:pt x="86" y="23"/>
                    </a:lnTo>
                    <a:lnTo>
                      <a:pt x="86" y="12"/>
                    </a:lnTo>
                    <a:lnTo>
                      <a:pt x="86" y="29"/>
                    </a:lnTo>
                    <a:lnTo>
                      <a:pt x="91" y="23"/>
                    </a:lnTo>
                    <a:lnTo>
                      <a:pt x="91" y="12"/>
                    </a:lnTo>
                    <a:lnTo>
                      <a:pt x="91" y="23"/>
                    </a:lnTo>
                    <a:lnTo>
                      <a:pt x="96" y="12"/>
                    </a:lnTo>
                    <a:lnTo>
                      <a:pt x="101" y="12"/>
                    </a:lnTo>
                    <a:lnTo>
                      <a:pt x="101" y="23"/>
                    </a:lnTo>
                    <a:lnTo>
                      <a:pt x="101" y="12"/>
                    </a:lnTo>
                    <a:lnTo>
                      <a:pt x="106" y="12"/>
                    </a:lnTo>
                    <a:lnTo>
                      <a:pt x="106" y="23"/>
                    </a:lnTo>
                    <a:lnTo>
                      <a:pt x="110" y="12"/>
                    </a:lnTo>
                    <a:lnTo>
                      <a:pt x="110" y="23"/>
                    </a:lnTo>
                    <a:lnTo>
                      <a:pt x="110" y="12"/>
                    </a:lnTo>
                    <a:lnTo>
                      <a:pt x="115" y="12"/>
                    </a:lnTo>
                    <a:lnTo>
                      <a:pt x="115" y="23"/>
                    </a:lnTo>
                    <a:lnTo>
                      <a:pt x="115" y="12"/>
                    </a:lnTo>
                    <a:lnTo>
                      <a:pt x="115" y="23"/>
                    </a:lnTo>
                    <a:lnTo>
                      <a:pt x="120" y="23"/>
                    </a:lnTo>
                    <a:lnTo>
                      <a:pt x="120" y="12"/>
                    </a:lnTo>
                    <a:lnTo>
                      <a:pt x="120" y="23"/>
                    </a:lnTo>
                    <a:lnTo>
                      <a:pt x="120" y="12"/>
                    </a:lnTo>
                    <a:lnTo>
                      <a:pt x="125" y="12"/>
                    </a:lnTo>
                    <a:lnTo>
                      <a:pt x="125" y="23"/>
                    </a:lnTo>
                    <a:lnTo>
                      <a:pt x="130" y="23"/>
                    </a:lnTo>
                    <a:lnTo>
                      <a:pt x="130" y="29"/>
                    </a:lnTo>
                    <a:lnTo>
                      <a:pt x="130" y="23"/>
                    </a:lnTo>
                    <a:lnTo>
                      <a:pt x="130" y="12"/>
                    </a:lnTo>
                    <a:lnTo>
                      <a:pt x="134" y="23"/>
                    </a:lnTo>
                    <a:lnTo>
                      <a:pt x="134" y="12"/>
                    </a:lnTo>
                    <a:lnTo>
                      <a:pt x="139" y="12"/>
                    </a:lnTo>
                    <a:lnTo>
                      <a:pt x="148" y="9"/>
                    </a:lnTo>
                    <a:lnTo>
                      <a:pt x="139" y="12"/>
                    </a:lnTo>
                    <a:lnTo>
                      <a:pt x="139" y="23"/>
                    </a:lnTo>
                    <a:lnTo>
                      <a:pt x="144" y="12"/>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5" name="Freeform 81"/>
              <p:cNvSpPr>
                <a:spLocks/>
              </p:cNvSpPr>
              <p:nvPr/>
            </p:nvSpPr>
            <p:spPr bwMode="auto">
              <a:xfrm>
                <a:off x="3505" y="3692"/>
                <a:ext cx="427" cy="113"/>
              </a:xfrm>
              <a:custGeom>
                <a:avLst/>
                <a:gdLst>
                  <a:gd name="T0" fmla="*/ 1 w 639"/>
                  <a:gd name="T1" fmla="*/ 1 h 186"/>
                  <a:gd name="T2" fmla="*/ 1 w 639"/>
                  <a:gd name="T3" fmla="*/ 1 h 186"/>
                  <a:gd name="T4" fmla="*/ 1 w 639"/>
                  <a:gd name="T5" fmla="*/ 1 h 186"/>
                  <a:gd name="T6" fmla="*/ 1 w 639"/>
                  <a:gd name="T7" fmla="*/ 1 h 186"/>
                  <a:gd name="T8" fmla="*/ 1 w 639"/>
                  <a:gd name="T9" fmla="*/ 1 h 186"/>
                  <a:gd name="T10" fmla="*/ 1 w 639"/>
                  <a:gd name="T11" fmla="*/ 1 h 186"/>
                  <a:gd name="T12" fmla="*/ 1 w 639"/>
                  <a:gd name="T13" fmla="*/ 1 h 186"/>
                  <a:gd name="T14" fmla="*/ 1 w 639"/>
                  <a:gd name="T15" fmla="*/ 1 h 186"/>
                  <a:gd name="T16" fmla="*/ 1 w 639"/>
                  <a:gd name="T17" fmla="*/ 1 h 186"/>
                  <a:gd name="T18" fmla="*/ 1 w 639"/>
                  <a:gd name="T19" fmla="*/ 1 h 186"/>
                  <a:gd name="T20" fmla="*/ 1 w 639"/>
                  <a:gd name="T21" fmla="*/ 1 h 186"/>
                  <a:gd name="T22" fmla="*/ 1 w 639"/>
                  <a:gd name="T23" fmla="*/ 1 h 186"/>
                  <a:gd name="T24" fmla="*/ 1 w 639"/>
                  <a:gd name="T25" fmla="*/ 1 h 186"/>
                  <a:gd name="T26" fmla="*/ 1 w 639"/>
                  <a:gd name="T27" fmla="*/ 1 h 186"/>
                  <a:gd name="T28" fmla="*/ 1 w 639"/>
                  <a:gd name="T29" fmla="*/ 1 h 186"/>
                  <a:gd name="T30" fmla="*/ 1 w 639"/>
                  <a:gd name="T31" fmla="*/ 1 h 186"/>
                  <a:gd name="T32" fmla="*/ 1 w 639"/>
                  <a:gd name="T33" fmla="*/ 1 h 186"/>
                  <a:gd name="T34" fmla="*/ 1 w 639"/>
                  <a:gd name="T35" fmla="*/ 1 h 186"/>
                  <a:gd name="T36" fmla="*/ 1 w 639"/>
                  <a:gd name="T37" fmla="*/ 1 h 186"/>
                  <a:gd name="T38" fmla="*/ 1 w 639"/>
                  <a:gd name="T39" fmla="*/ 1 h 186"/>
                  <a:gd name="T40" fmla="*/ 2 w 639"/>
                  <a:gd name="T41" fmla="*/ 1 h 186"/>
                  <a:gd name="T42" fmla="*/ 2 w 639"/>
                  <a:gd name="T43" fmla="*/ 1 h 186"/>
                  <a:gd name="T44" fmla="*/ 2 w 639"/>
                  <a:gd name="T45" fmla="*/ 1 h 186"/>
                  <a:gd name="T46" fmla="*/ 2 w 639"/>
                  <a:gd name="T47" fmla="*/ 1 h 186"/>
                  <a:gd name="T48" fmla="*/ 2 w 639"/>
                  <a:gd name="T49" fmla="*/ 1 h 186"/>
                  <a:gd name="T50" fmla="*/ 2 w 639"/>
                  <a:gd name="T51" fmla="*/ 1 h 186"/>
                  <a:gd name="T52" fmla="*/ 2 w 639"/>
                  <a:gd name="T53" fmla="*/ 1 h 186"/>
                  <a:gd name="T54" fmla="*/ 2 w 639"/>
                  <a:gd name="T55" fmla="*/ 1 h 186"/>
                  <a:gd name="T56" fmla="*/ 2 w 639"/>
                  <a:gd name="T57" fmla="*/ 1 h 186"/>
                  <a:gd name="T58" fmla="*/ 2 w 639"/>
                  <a:gd name="T59" fmla="*/ 1 h 186"/>
                  <a:gd name="T60" fmla="*/ 3 w 639"/>
                  <a:gd name="T61" fmla="*/ 1 h 186"/>
                  <a:gd name="T62" fmla="*/ 3 w 639"/>
                  <a:gd name="T63" fmla="*/ 1 h 186"/>
                  <a:gd name="T64" fmla="*/ 3 w 639"/>
                  <a:gd name="T65" fmla="*/ 1 h 186"/>
                  <a:gd name="T66" fmla="*/ 3 w 639"/>
                  <a:gd name="T67" fmla="*/ 1 h 186"/>
                  <a:gd name="T68" fmla="*/ 3 w 639"/>
                  <a:gd name="T69" fmla="*/ 1 h 186"/>
                  <a:gd name="T70" fmla="*/ 3 w 639"/>
                  <a:gd name="T71" fmla="*/ 1 h 186"/>
                  <a:gd name="T72" fmla="*/ 3 w 639"/>
                  <a:gd name="T73" fmla="*/ 1 h 186"/>
                  <a:gd name="T74" fmla="*/ 3 w 639"/>
                  <a:gd name="T75" fmla="*/ 1 h 186"/>
                  <a:gd name="T76" fmla="*/ 3 w 639"/>
                  <a:gd name="T77" fmla="*/ 1 h 186"/>
                  <a:gd name="T78" fmla="*/ 3 w 639"/>
                  <a:gd name="T79" fmla="*/ 1 h 186"/>
                  <a:gd name="T80" fmla="*/ 3 w 639"/>
                  <a:gd name="T81" fmla="*/ 1 h 186"/>
                  <a:gd name="T82" fmla="*/ 3 w 639"/>
                  <a:gd name="T83" fmla="*/ 1 h 186"/>
                  <a:gd name="T84" fmla="*/ 3 w 639"/>
                  <a:gd name="T85" fmla="*/ 1 h 186"/>
                  <a:gd name="T86" fmla="*/ 3 w 639"/>
                  <a:gd name="T87" fmla="*/ 1 h 186"/>
                  <a:gd name="T88" fmla="*/ 3 w 639"/>
                  <a:gd name="T89" fmla="*/ 1 h 186"/>
                  <a:gd name="T90" fmla="*/ 4 w 639"/>
                  <a:gd name="T91" fmla="*/ 1 h 186"/>
                  <a:gd name="T92" fmla="*/ 4 w 639"/>
                  <a:gd name="T93" fmla="*/ 1 h 186"/>
                  <a:gd name="T94" fmla="*/ 4 w 639"/>
                  <a:gd name="T95" fmla="*/ 1 h 186"/>
                  <a:gd name="T96" fmla="*/ 4 w 639"/>
                  <a:gd name="T97" fmla="*/ 1 h 186"/>
                  <a:gd name="T98" fmla="*/ 4 w 639"/>
                  <a:gd name="T99" fmla="*/ 1 h 186"/>
                  <a:gd name="T100" fmla="*/ 4 w 639"/>
                  <a:gd name="T101" fmla="*/ 1 h 186"/>
                  <a:gd name="T102" fmla="*/ 4 w 639"/>
                  <a:gd name="T103" fmla="*/ 1 h 186"/>
                  <a:gd name="T104" fmla="*/ 5 w 639"/>
                  <a:gd name="T105" fmla="*/ 1 h 186"/>
                  <a:gd name="T106" fmla="*/ 5 w 639"/>
                  <a:gd name="T107" fmla="*/ 1 h 186"/>
                  <a:gd name="T108" fmla="*/ 5 w 639"/>
                  <a:gd name="T109" fmla="*/ 1 h 186"/>
                  <a:gd name="T110" fmla="*/ 5 w 639"/>
                  <a:gd name="T111" fmla="*/ 1 h 186"/>
                  <a:gd name="T112" fmla="*/ 5 w 639"/>
                  <a:gd name="T113" fmla="*/ 1 h 186"/>
                  <a:gd name="T114" fmla="*/ 5 w 639"/>
                  <a:gd name="T115" fmla="*/ 1 h 186"/>
                  <a:gd name="T116" fmla="*/ 5 w 639"/>
                  <a:gd name="T117" fmla="*/ 1 h 186"/>
                  <a:gd name="T118" fmla="*/ 5 w 639"/>
                  <a:gd name="T119" fmla="*/ 1 h 186"/>
                  <a:gd name="T120" fmla="*/ 5 w 639"/>
                  <a:gd name="T121" fmla="*/ 1 h 186"/>
                  <a:gd name="T122" fmla="*/ 5 w 639"/>
                  <a:gd name="T123" fmla="*/ 1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9" h="186">
                    <a:moveTo>
                      <a:pt x="1" y="179"/>
                    </a:moveTo>
                    <a:lnTo>
                      <a:pt x="0" y="140"/>
                    </a:lnTo>
                    <a:lnTo>
                      <a:pt x="0" y="111"/>
                    </a:lnTo>
                    <a:lnTo>
                      <a:pt x="6" y="105"/>
                    </a:lnTo>
                    <a:lnTo>
                      <a:pt x="6" y="87"/>
                    </a:lnTo>
                    <a:lnTo>
                      <a:pt x="6" y="70"/>
                    </a:lnTo>
                    <a:lnTo>
                      <a:pt x="6" y="58"/>
                    </a:lnTo>
                    <a:lnTo>
                      <a:pt x="6" y="47"/>
                    </a:lnTo>
                    <a:lnTo>
                      <a:pt x="14" y="41"/>
                    </a:lnTo>
                    <a:lnTo>
                      <a:pt x="14" y="29"/>
                    </a:lnTo>
                    <a:lnTo>
                      <a:pt x="14" y="17"/>
                    </a:lnTo>
                    <a:lnTo>
                      <a:pt x="14" y="23"/>
                    </a:lnTo>
                    <a:lnTo>
                      <a:pt x="22" y="17"/>
                    </a:lnTo>
                    <a:lnTo>
                      <a:pt x="22" y="12"/>
                    </a:lnTo>
                    <a:lnTo>
                      <a:pt x="22" y="6"/>
                    </a:lnTo>
                    <a:lnTo>
                      <a:pt x="22" y="12"/>
                    </a:lnTo>
                    <a:lnTo>
                      <a:pt x="31" y="6"/>
                    </a:lnTo>
                    <a:lnTo>
                      <a:pt x="31" y="12"/>
                    </a:lnTo>
                    <a:lnTo>
                      <a:pt x="31" y="6"/>
                    </a:lnTo>
                    <a:lnTo>
                      <a:pt x="31" y="0"/>
                    </a:lnTo>
                    <a:lnTo>
                      <a:pt x="31" y="12"/>
                    </a:lnTo>
                    <a:lnTo>
                      <a:pt x="39" y="12"/>
                    </a:lnTo>
                    <a:lnTo>
                      <a:pt x="39" y="6"/>
                    </a:lnTo>
                    <a:lnTo>
                      <a:pt x="39" y="12"/>
                    </a:lnTo>
                    <a:lnTo>
                      <a:pt x="39" y="17"/>
                    </a:lnTo>
                    <a:lnTo>
                      <a:pt x="45" y="17"/>
                    </a:lnTo>
                    <a:lnTo>
                      <a:pt x="45" y="29"/>
                    </a:lnTo>
                    <a:lnTo>
                      <a:pt x="45" y="41"/>
                    </a:lnTo>
                    <a:lnTo>
                      <a:pt x="45" y="29"/>
                    </a:lnTo>
                    <a:lnTo>
                      <a:pt x="53" y="29"/>
                    </a:lnTo>
                    <a:lnTo>
                      <a:pt x="53" y="41"/>
                    </a:lnTo>
                    <a:lnTo>
                      <a:pt x="61" y="41"/>
                    </a:lnTo>
                    <a:lnTo>
                      <a:pt x="61" y="47"/>
                    </a:lnTo>
                    <a:lnTo>
                      <a:pt x="69" y="52"/>
                    </a:lnTo>
                    <a:lnTo>
                      <a:pt x="69" y="58"/>
                    </a:lnTo>
                    <a:lnTo>
                      <a:pt x="69" y="47"/>
                    </a:lnTo>
                    <a:lnTo>
                      <a:pt x="69" y="58"/>
                    </a:lnTo>
                    <a:lnTo>
                      <a:pt x="69" y="64"/>
                    </a:lnTo>
                    <a:lnTo>
                      <a:pt x="77" y="64"/>
                    </a:lnTo>
                    <a:lnTo>
                      <a:pt x="77" y="70"/>
                    </a:lnTo>
                    <a:lnTo>
                      <a:pt x="84" y="76"/>
                    </a:lnTo>
                    <a:lnTo>
                      <a:pt x="84" y="82"/>
                    </a:lnTo>
                    <a:lnTo>
                      <a:pt x="84" y="70"/>
                    </a:lnTo>
                    <a:lnTo>
                      <a:pt x="92" y="76"/>
                    </a:lnTo>
                    <a:lnTo>
                      <a:pt x="99" y="82"/>
                    </a:lnTo>
                    <a:lnTo>
                      <a:pt x="99" y="93"/>
                    </a:lnTo>
                    <a:lnTo>
                      <a:pt x="107" y="87"/>
                    </a:lnTo>
                    <a:lnTo>
                      <a:pt x="107" y="93"/>
                    </a:lnTo>
                    <a:lnTo>
                      <a:pt x="107" y="82"/>
                    </a:lnTo>
                    <a:lnTo>
                      <a:pt x="107" y="87"/>
                    </a:lnTo>
                    <a:lnTo>
                      <a:pt x="116" y="87"/>
                    </a:lnTo>
                    <a:lnTo>
                      <a:pt x="116" y="93"/>
                    </a:lnTo>
                    <a:lnTo>
                      <a:pt x="116" y="99"/>
                    </a:lnTo>
                    <a:lnTo>
                      <a:pt x="122" y="99"/>
                    </a:lnTo>
                    <a:lnTo>
                      <a:pt x="122" y="111"/>
                    </a:lnTo>
                    <a:lnTo>
                      <a:pt x="122" y="105"/>
                    </a:lnTo>
                    <a:lnTo>
                      <a:pt x="122" y="111"/>
                    </a:lnTo>
                    <a:lnTo>
                      <a:pt x="130" y="99"/>
                    </a:lnTo>
                    <a:lnTo>
                      <a:pt x="130" y="111"/>
                    </a:lnTo>
                    <a:lnTo>
                      <a:pt x="130" y="99"/>
                    </a:lnTo>
                    <a:lnTo>
                      <a:pt x="130" y="105"/>
                    </a:lnTo>
                    <a:lnTo>
                      <a:pt x="138" y="105"/>
                    </a:lnTo>
                    <a:lnTo>
                      <a:pt x="138" y="111"/>
                    </a:lnTo>
                    <a:lnTo>
                      <a:pt x="138" y="116"/>
                    </a:lnTo>
                    <a:lnTo>
                      <a:pt x="138" y="111"/>
                    </a:lnTo>
                    <a:lnTo>
                      <a:pt x="146" y="111"/>
                    </a:lnTo>
                    <a:lnTo>
                      <a:pt x="155" y="111"/>
                    </a:lnTo>
                    <a:lnTo>
                      <a:pt x="155" y="116"/>
                    </a:lnTo>
                    <a:lnTo>
                      <a:pt x="161" y="111"/>
                    </a:lnTo>
                    <a:lnTo>
                      <a:pt x="161" y="116"/>
                    </a:lnTo>
                    <a:lnTo>
                      <a:pt x="161" y="111"/>
                    </a:lnTo>
                    <a:lnTo>
                      <a:pt x="161" y="116"/>
                    </a:lnTo>
                    <a:lnTo>
                      <a:pt x="169" y="111"/>
                    </a:lnTo>
                    <a:lnTo>
                      <a:pt x="169" y="128"/>
                    </a:lnTo>
                    <a:lnTo>
                      <a:pt x="169" y="105"/>
                    </a:lnTo>
                    <a:lnTo>
                      <a:pt x="169" y="122"/>
                    </a:lnTo>
                    <a:lnTo>
                      <a:pt x="177" y="116"/>
                    </a:lnTo>
                    <a:lnTo>
                      <a:pt x="177" y="122"/>
                    </a:lnTo>
                    <a:lnTo>
                      <a:pt x="177" y="128"/>
                    </a:lnTo>
                    <a:lnTo>
                      <a:pt x="177" y="122"/>
                    </a:lnTo>
                    <a:lnTo>
                      <a:pt x="184" y="128"/>
                    </a:lnTo>
                    <a:lnTo>
                      <a:pt x="184" y="122"/>
                    </a:lnTo>
                    <a:lnTo>
                      <a:pt x="184" y="134"/>
                    </a:lnTo>
                    <a:lnTo>
                      <a:pt x="184" y="128"/>
                    </a:lnTo>
                    <a:lnTo>
                      <a:pt x="193" y="128"/>
                    </a:lnTo>
                    <a:lnTo>
                      <a:pt x="193" y="134"/>
                    </a:lnTo>
                    <a:lnTo>
                      <a:pt x="193" y="140"/>
                    </a:lnTo>
                    <a:lnTo>
                      <a:pt x="200" y="134"/>
                    </a:lnTo>
                    <a:lnTo>
                      <a:pt x="200" y="128"/>
                    </a:lnTo>
                    <a:lnTo>
                      <a:pt x="200" y="122"/>
                    </a:lnTo>
                    <a:lnTo>
                      <a:pt x="207" y="122"/>
                    </a:lnTo>
                    <a:lnTo>
                      <a:pt x="207" y="128"/>
                    </a:lnTo>
                    <a:lnTo>
                      <a:pt x="207" y="134"/>
                    </a:lnTo>
                    <a:lnTo>
                      <a:pt x="215" y="134"/>
                    </a:lnTo>
                    <a:lnTo>
                      <a:pt x="215" y="128"/>
                    </a:lnTo>
                    <a:lnTo>
                      <a:pt x="215" y="140"/>
                    </a:lnTo>
                    <a:lnTo>
                      <a:pt x="215" y="134"/>
                    </a:lnTo>
                    <a:lnTo>
                      <a:pt x="223" y="140"/>
                    </a:lnTo>
                    <a:lnTo>
                      <a:pt x="223" y="134"/>
                    </a:lnTo>
                    <a:lnTo>
                      <a:pt x="232" y="134"/>
                    </a:lnTo>
                    <a:lnTo>
                      <a:pt x="232" y="140"/>
                    </a:lnTo>
                    <a:lnTo>
                      <a:pt x="232" y="134"/>
                    </a:lnTo>
                    <a:lnTo>
                      <a:pt x="232" y="140"/>
                    </a:lnTo>
                    <a:lnTo>
                      <a:pt x="237" y="140"/>
                    </a:lnTo>
                    <a:lnTo>
                      <a:pt x="237" y="134"/>
                    </a:lnTo>
                    <a:lnTo>
                      <a:pt x="237" y="140"/>
                    </a:lnTo>
                    <a:lnTo>
                      <a:pt x="246" y="128"/>
                    </a:lnTo>
                    <a:lnTo>
                      <a:pt x="246" y="134"/>
                    </a:lnTo>
                    <a:lnTo>
                      <a:pt x="246" y="140"/>
                    </a:lnTo>
                    <a:lnTo>
                      <a:pt x="246" y="134"/>
                    </a:lnTo>
                    <a:lnTo>
                      <a:pt x="246" y="140"/>
                    </a:lnTo>
                    <a:lnTo>
                      <a:pt x="254" y="128"/>
                    </a:lnTo>
                    <a:lnTo>
                      <a:pt x="254" y="134"/>
                    </a:lnTo>
                    <a:lnTo>
                      <a:pt x="254" y="140"/>
                    </a:lnTo>
                    <a:lnTo>
                      <a:pt x="254" y="134"/>
                    </a:lnTo>
                    <a:lnTo>
                      <a:pt x="254" y="140"/>
                    </a:lnTo>
                    <a:lnTo>
                      <a:pt x="262" y="140"/>
                    </a:lnTo>
                    <a:lnTo>
                      <a:pt x="269" y="140"/>
                    </a:lnTo>
                    <a:lnTo>
                      <a:pt x="269" y="134"/>
                    </a:lnTo>
                    <a:lnTo>
                      <a:pt x="269" y="140"/>
                    </a:lnTo>
                    <a:lnTo>
                      <a:pt x="269" y="134"/>
                    </a:lnTo>
                    <a:lnTo>
                      <a:pt x="276" y="140"/>
                    </a:lnTo>
                    <a:lnTo>
                      <a:pt x="276" y="134"/>
                    </a:lnTo>
                    <a:lnTo>
                      <a:pt x="276" y="140"/>
                    </a:lnTo>
                    <a:lnTo>
                      <a:pt x="285" y="140"/>
                    </a:lnTo>
                    <a:lnTo>
                      <a:pt x="285" y="134"/>
                    </a:lnTo>
                    <a:lnTo>
                      <a:pt x="285" y="140"/>
                    </a:lnTo>
                    <a:lnTo>
                      <a:pt x="292" y="140"/>
                    </a:lnTo>
                    <a:lnTo>
                      <a:pt x="292" y="146"/>
                    </a:lnTo>
                    <a:lnTo>
                      <a:pt x="292" y="151"/>
                    </a:lnTo>
                    <a:lnTo>
                      <a:pt x="300" y="157"/>
                    </a:lnTo>
                    <a:lnTo>
                      <a:pt x="300" y="151"/>
                    </a:lnTo>
                    <a:lnTo>
                      <a:pt x="300" y="146"/>
                    </a:lnTo>
                    <a:lnTo>
                      <a:pt x="300" y="140"/>
                    </a:lnTo>
                    <a:lnTo>
                      <a:pt x="300" y="157"/>
                    </a:lnTo>
                    <a:lnTo>
                      <a:pt x="308" y="157"/>
                    </a:lnTo>
                    <a:lnTo>
                      <a:pt x="308" y="146"/>
                    </a:lnTo>
                    <a:lnTo>
                      <a:pt x="308" y="151"/>
                    </a:lnTo>
                    <a:lnTo>
                      <a:pt x="315" y="151"/>
                    </a:lnTo>
                    <a:lnTo>
                      <a:pt x="315" y="146"/>
                    </a:lnTo>
                    <a:lnTo>
                      <a:pt x="315" y="151"/>
                    </a:lnTo>
                    <a:lnTo>
                      <a:pt x="322" y="151"/>
                    </a:lnTo>
                    <a:lnTo>
                      <a:pt x="322" y="146"/>
                    </a:lnTo>
                    <a:lnTo>
                      <a:pt x="322" y="151"/>
                    </a:lnTo>
                    <a:lnTo>
                      <a:pt x="322" y="157"/>
                    </a:lnTo>
                    <a:lnTo>
                      <a:pt x="322" y="151"/>
                    </a:lnTo>
                    <a:lnTo>
                      <a:pt x="331" y="151"/>
                    </a:lnTo>
                    <a:lnTo>
                      <a:pt x="331" y="157"/>
                    </a:lnTo>
                    <a:lnTo>
                      <a:pt x="339" y="157"/>
                    </a:lnTo>
                    <a:lnTo>
                      <a:pt x="339" y="163"/>
                    </a:lnTo>
                    <a:lnTo>
                      <a:pt x="339" y="151"/>
                    </a:lnTo>
                    <a:lnTo>
                      <a:pt x="345" y="163"/>
                    </a:lnTo>
                    <a:lnTo>
                      <a:pt x="345" y="151"/>
                    </a:lnTo>
                    <a:lnTo>
                      <a:pt x="345" y="157"/>
                    </a:lnTo>
                    <a:lnTo>
                      <a:pt x="353" y="157"/>
                    </a:lnTo>
                    <a:lnTo>
                      <a:pt x="353" y="151"/>
                    </a:lnTo>
                    <a:lnTo>
                      <a:pt x="361" y="163"/>
                    </a:lnTo>
                    <a:lnTo>
                      <a:pt x="361" y="157"/>
                    </a:lnTo>
                    <a:lnTo>
                      <a:pt x="361" y="163"/>
                    </a:lnTo>
                    <a:lnTo>
                      <a:pt x="361" y="151"/>
                    </a:lnTo>
                    <a:lnTo>
                      <a:pt x="361" y="163"/>
                    </a:lnTo>
                    <a:lnTo>
                      <a:pt x="370" y="157"/>
                    </a:lnTo>
                    <a:lnTo>
                      <a:pt x="370" y="163"/>
                    </a:lnTo>
                    <a:lnTo>
                      <a:pt x="370" y="157"/>
                    </a:lnTo>
                    <a:lnTo>
                      <a:pt x="378" y="163"/>
                    </a:lnTo>
                    <a:lnTo>
                      <a:pt x="378" y="157"/>
                    </a:lnTo>
                    <a:lnTo>
                      <a:pt x="378" y="163"/>
                    </a:lnTo>
                    <a:lnTo>
                      <a:pt x="384" y="163"/>
                    </a:lnTo>
                    <a:lnTo>
                      <a:pt x="384" y="169"/>
                    </a:lnTo>
                    <a:lnTo>
                      <a:pt x="384" y="163"/>
                    </a:lnTo>
                    <a:lnTo>
                      <a:pt x="392" y="157"/>
                    </a:lnTo>
                    <a:lnTo>
                      <a:pt x="392" y="169"/>
                    </a:lnTo>
                    <a:lnTo>
                      <a:pt x="392" y="163"/>
                    </a:lnTo>
                    <a:lnTo>
                      <a:pt x="400" y="163"/>
                    </a:lnTo>
                    <a:lnTo>
                      <a:pt x="400" y="157"/>
                    </a:lnTo>
                    <a:lnTo>
                      <a:pt x="400" y="163"/>
                    </a:lnTo>
                    <a:lnTo>
                      <a:pt x="407" y="157"/>
                    </a:lnTo>
                    <a:lnTo>
                      <a:pt x="407" y="169"/>
                    </a:lnTo>
                    <a:lnTo>
                      <a:pt x="407" y="163"/>
                    </a:lnTo>
                    <a:lnTo>
                      <a:pt x="407" y="157"/>
                    </a:lnTo>
                    <a:lnTo>
                      <a:pt x="416" y="163"/>
                    </a:lnTo>
                    <a:lnTo>
                      <a:pt x="416" y="169"/>
                    </a:lnTo>
                    <a:lnTo>
                      <a:pt x="416" y="157"/>
                    </a:lnTo>
                    <a:lnTo>
                      <a:pt x="416" y="163"/>
                    </a:lnTo>
                    <a:lnTo>
                      <a:pt x="423" y="169"/>
                    </a:lnTo>
                    <a:lnTo>
                      <a:pt x="423" y="163"/>
                    </a:lnTo>
                    <a:lnTo>
                      <a:pt x="423" y="175"/>
                    </a:lnTo>
                    <a:lnTo>
                      <a:pt x="430" y="175"/>
                    </a:lnTo>
                    <a:lnTo>
                      <a:pt x="430" y="169"/>
                    </a:lnTo>
                    <a:lnTo>
                      <a:pt x="430" y="163"/>
                    </a:lnTo>
                    <a:lnTo>
                      <a:pt x="430" y="169"/>
                    </a:lnTo>
                    <a:lnTo>
                      <a:pt x="430" y="163"/>
                    </a:lnTo>
                    <a:lnTo>
                      <a:pt x="438" y="169"/>
                    </a:lnTo>
                    <a:lnTo>
                      <a:pt x="438" y="163"/>
                    </a:lnTo>
                    <a:lnTo>
                      <a:pt x="438" y="169"/>
                    </a:lnTo>
                    <a:lnTo>
                      <a:pt x="446" y="169"/>
                    </a:lnTo>
                    <a:lnTo>
                      <a:pt x="446" y="175"/>
                    </a:lnTo>
                    <a:lnTo>
                      <a:pt x="446" y="169"/>
                    </a:lnTo>
                    <a:lnTo>
                      <a:pt x="455" y="175"/>
                    </a:lnTo>
                    <a:lnTo>
                      <a:pt x="455" y="169"/>
                    </a:lnTo>
                    <a:lnTo>
                      <a:pt x="461" y="169"/>
                    </a:lnTo>
                    <a:lnTo>
                      <a:pt x="461" y="175"/>
                    </a:lnTo>
                    <a:lnTo>
                      <a:pt x="461" y="169"/>
                    </a:lnTo>
                    <a:lnTo>
                      <a:pt x="461" y="175"/>
                    </a:lnTo>
                    <a:lnTo>
                      <a:pt x="461" y="169"/>
                    </a:lnTo>
                    <a:lnTo>
                      <a:pt x="469" y="169"/>
                    </a:lnTo>
                    <a:lnTo>
                      <a:pt x="469" y="175"/>
                    </a:lnTo>
                    <a:lnTo>
                      <a:pt x="469" y="169"/>
                    </a:lnTo>
                    <a:lnTo>
                      <a:pt x="469" y="175"/>
                    </a:lnTo>
                    <a:lnTo>
                      <a:pt x="477" y="175"/>
                    </a:lnTo>
                    <a:lnTo>
                      <a:pt x="477" y="163"/>
                    </a:lnTo>
                    <a:lnTo>
                      <a:pt x="477" y="169"/>
                    </a:lnTo>
                    <a:lnTo>
                      <a:pt x="477" y="175"/>
                    </a:lnTo>
                    <a:lnTo>
                      <a:pt x="485" y="169"/>
                    </a:lnTo>
                    <a:lnTo>
                      <a:pt x="485" y="175"/>
                    </a:lnTo>
                    <a:lnTo>
                      <a:pt x="485" y="181"/>
                    </a:lnTo>
                    <a:lnTo>
                      <a:pt x="485" y="175"/>
                    </a:lnTo>
                    <a:lnTo>
                      <a:pt x="485" y="169"/>
                    </a:lnTo>
                    <a:lnTo>
                      <a:pt x="493" y="175"/>
                    </a:lnTo>
                    <a:lnTo>
                      <a:pt x="493" y="181"/>
                    </a:lnTo>
                    <a:lnTo>
                      <a:pt x="493" y="169"/>
                    </a:lnTo>
                    <a:lnTo>
                      <a:pt x="493" y="175"/>
                    </a:lnTo>
                    <a:lnTo>
                      <a:pt x="493" y="163"/>
                    </a:lnTo>
                    <a:lnTo>
                      <a:pt x="500" y="169"/>
                    </a:lnTo>
                    <a:lnTo>
                      <a:pt x="500" y="163"/>
                    </a:lnTo>
                    <a:lnTo>
                      <a:pt x="500" y="169"/>
                    </a:lnTo>
                    <a:lnTo>
                      <a:pt x="508" y="181"/>
                    </a:lnTo>
                    <a:lnTo>
                      <a:pt x="508" y="169"/>
                    </a:lnTo>
                    <a:lnTo>
                      <a:pt x="508" y="186"/>
                    </a:lnTo>
                    <a:lnTo>
                      <a:pt x="508" y="175"/>
                    </a:lnTo>
                    <a:lnTo>
                      <a:pt x="515" y="175"/>
                    </a:lnTo>
                    <a:lnTo>
                      <a:pt x="515" y="181"/>
                    </a:lnTo>
                    <a:lnTo>
                      <a:pt x="515" y="175"/>
                    </a:lnTo>
                    <a:lnTo>
                      <a:pt x="523" y="169"/>
                    </a:lnTo>
                    <a:lnTo>
                      <a:pt x="523" y="175"/>
                    </a:lnTo>
                    <a:lnTo>
                      <a:pt x="523" y="169"/>
                    </a:lnTo>
                    <a:lnTo>
                      <a:pt x="523" y="175"/>
                    </a:lnTo>
                    <a:lnTo>
                      <a:pt x="523" y="186"/>
                    </a:lnTo>
                    <a:lnTo>
                      <a:pt x="532" y="175"/>
                    </a:lnTo>
                    <a:lnTo>
                      <a:pt x="532" y="181"/>
                    </a:lnTo>
                    <a:lnTo>
                      <a:pt x="532" y="169"/>
                    </a:lnTo>
                    <a:lnTo>
                      <a:pt x="532" y="181"/>
                    </a:lnTo>
                    <a:lnTo>
                      <a:pt x="539" y="163"/>
                    </a:lnTo>
                    <a:lnTo>
                      <a:pt x="539" y="175"/>
                    </a:lnTo>
                    <a:lnTo>
                      <a:pt x="539" y="169"/>
                    </a:lnTo>
                    <a:lnTo>
                      <a:pt x="539" y="181"/>
                    </a:lnTo>
                    <a:lnTo>
                      <a:pt x="546" y="175"/>
                    </a:lnTo>
                    <a:lnTo>
                      <a:pt x="546" y="169"/>
                    </a:lnTo>
                    <a:lnTo>
                      <a:pt x="546" y="175"/>
                    </a:lnTo>
                    <a:lnTo>
                      <a:pt x="554" y="169"/>
                    </a:lnTo>
                    <a:lnTo>
                      <a:pt x="554" y="175"/>
                    </a:lnTo>
                    <a:lnTo>
                      <a:pt x="554" y="181"/>
                    </a:lnTo>
                    <a:lnTo>
                      <a:pt x="554" y="169"/>
                    </a:lnTo>
                    <a:lnTo>
                      <a:pt x="562" y="175"/>
                    </a:lnTo>
                    <a:lnTo>
                      <a:pt x="562" y="169"/>
                    </a:lnTo>
                    <a:lnTo>
                      <a:pt x="562" y="186"/>
                    </a:lnTo>
                    <a:lnTo>
                      <a:pt x="562" y="181"/>
                    </a:lnTo>
                    <a:lnTo>
                      <a:pt x="562" y="175"/>
                    </a:lnTo>
                    <a:lnTo>
                      <a:pt x="570" y="169"/>
                    </a:lnTo>
                    <a:lnTo>
                      <a:pt x="576" y="175"/>
                    </a:lnTo>
                    <a:lnTo>
                      <a:pt x="576" y="169"/>
                    </a:lnTo>
                    <a:lnTo>
                      <a:pt x="576" y="181"/>
                    </a:lnTo>
                    <a:lnTo>
                      <a:pt x="576" y="175"/>
                    </a:lnTo>
                    <a:lnTo>
                      <a:pt x="585" y="175"/>
                    </a:lnTo>
                    <a:lnTo>
                      <a:pt x="585" y="181"/>
                    </a:lnTo>
                    <a:lnTo>
                      <a:pt x="585" y="175"/>
                    </a:lnTo>
                    <a:lnTo>
                      <a:pt x="593" y="181"/>
                    </a:lnTo>
                    <a:lnTo>
                      <a:pt x="593" y="175"/>
                    </a:lnTo>
                    <a:lnTo>
                      <a:pt x="601" y="186"/>
                    </a:lnTo>
                    <a:lnTo>
                      <a:pt x="601" y="181"/>
                    </a:lnTo>
                    <a:lnTo>
                      <a:pt x="608" y="175"/>
                    </a:lnTo>
                    <a:lnTo>
                      <a:pt x="608" y="181"/>
                    </a:lnTo>
                    <a:lnTo>
                      <a:pt x="608" y="175"/>
                    </a:lnTo>
                    <a:lnTo>
                      <a:pt x="615" y="181"/>
                    </a:lnTo>
                    <a:lnTo>
                      <a:pt x="615" y="169"/>
                    </a:lnTo>
                    <a:lnTo>
                      <a:pt x="615" y="186"/>
                    </a:lnTo>
                    <a:lnTo>
                      <a:pt x="624" y="181"/>
                    </a:lnTo>
                    <a:lnTo>
                      <a:pt x="631" y="181"/>
                    </a:lnTo>
                    <a:lnTo>
                      <a:pt x="631" y="175"/>
                    </a:lnTo>
                    <a:lnTo>
                      <a:pt x="639" y="175"/>
                    </a:lnTo>
                    <a:lnTo>
                      <a:pt x="639" y="181"/>
                    </a:lnTo>
                    <a:lnTo>
                      <a:pt x="639"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48" name="Group 82"/>
            <p:cNvGrpSpPr>
              <a:grpSpLocks/>
            </p:cNvGrpSpPr>
            <p:nvPr/>
          </p:nvGrpSpPr>
          <p:grpSpPr bwMode="auto">
            <a:xfrm>
              <a:off x="657" y="3241"/>
              <a:ext cx="585" cy="149"/>
              <a:chOff x="2208" y="3648"/>
              <a:chExt cx="784" cy="118"/>
            </a:xfrm>
          </p:grpSpPr>
          <p:sp>
            <p:nvSpPr>
              <p:cNvPr id="33882" name="Freeform 83"/>
              <p:cNvSpPr>
                <a:spLocks/>
              </p:cNvSpPr>
              <p:nvPr/>
            </p:nvSpPr>
            <p:spPr bwMode="auto">
              <a:xfrm>
                <a:off x="2208" y="3744"/>
                <a:ext cx="196" cy="22"/>
              </a:xfrm>
              <a:custGeom>
                <a:avLst/>
                <a:gdLst>
                  <a:gd name="T0" fmla="*/ 0 w 257"/>
                  <a:gd name="T1" fmla="*/ 9 h 22"/>
                  <a:gd name="T2" fmla="*/ 2 w 257"/>
                  <a:gd name="T3" fmla="*/ 9 h 22"/>
                  <a:gd name="T4" fmla="*/ 2 w 257"/>
                  <a:gd name="T5" fmla="*/ 13 h 22"/>
                  <a:gd name="T6" fmla="*/ 2 w 257"/>
                  <a:gd name="T7" fmla="*/ 13 h 22"/>
                  <a:gd name="T8" fmla="*/ 2 w 257"/>
                  <a:gd name="T9" fmla="*/ 13 h 22"/>
                  <a:gd name="T10" fmla="*/ 2 w 257"/>
                  <a:gd name="T11" fmla="*/ 15 h 22"/>
                  <a:gd name="T12" fmla="*/ 2 w 257"/>
                  <a:gd name="T13" fmla="*/ 9 h 22"/>
                  <a:gd name="T14" fmla="*/ 2 w 257"/>
                  <a:gd name="T15" fmla="*/ 13 h 22"/>
                  <a:gd name="T16" fmla="*/ 2 w 257"/>
                  <a:gd name="T17" fmla="*/ 13 h 22"/>
                  <a:gd name="T18" fmla="*/ 2 w 257"/>
                  <a:gd name="T19" fmla="*/ 13 h 22"/>
                  <a:gd name="T20" fmla="*/ 2 w 257"/>
                  <a:gd name="T21" fmla="*/ 15 h 22"/>
                  <a:gd name="T22" fmla="*/ 2 w 257"/>
                  <a:gd name="T23" fmla="*/ 15 h 22"/>
                  <a:gd name="T24" fmla="*/ 3 w 257"/>
                  <a:gd name="T25" fmla="*/ 13 h 22"/>
                  <a:gd name="T26" fmla="*/ 3 w 257"/>
                  <a:gd name="T27" fmla="*/ 13 h 22"/>
                  <a:gd name="T28" fmla="*/ 3 w 257"/>
                  <a:gd name="T29" fmla="*/ 9 h 22"/>
                  <a:gd name="T30" fmla="*/ 3 w 257"/>
                  <a:gd name="T31" fmla="*/ 9 h 22"/>
                  <a:gd name="T32" fmla="*/ 3 w 257"/>
                  <a:gd name="T33" fmla="*/ 15 h 22"/>
                  <a:gd name="T34" fmla="*/ 4 w 257"/>
                  <a:gd name="T35" fmla="*/ 13 h 22"/>
                  <a:gd name="T36" fmla="*/ 4 w 257"/>
                  <a:gd name="T37" fmla="*/ 13 h 22"/>
                  <a:gd name="T38" fmla="*/ 4 w 257"/>
                  <a:gd name="T39" fmla="*/ 9 h 22"/>
                  <a:gd name="T40" fmla="*/ 4 w 257"/>
                  <a:gd name="T41" fmla="*/ 9 h 22"/>
                  <a:gd name="T42" fmla="*/ 4 w 257"/>
                  <a:gd name="T43" fmla="*/ 13 h 22"/>
                  <a:gd name="T44" fmla="*/ 5 w 257"/>
                  <a:gd name="T45" fmla="*/ 13 h 22"/>
                  <a:gd name="T46" fmla="*/ 5 w 257"/>
                  <a:gd name="T47" fmla="*/ 13 h 22"/>
                  <a:gd name="T48" fmla="*/ 5 w 257"/>
                  <a:gd name="T49" fmla="*/ 15 h 22"/>
                  <a:gd name="T50" fmla="*/ 5 w 257"/>
                  <a:gd name="T51" fmla="*/ 15 h 22"/>
                  <a:gd name="T52" fmla="*/ 5 w 257"/>
                  <a:gd name="T53" fmla="*/ 9 h 22"/>
                  <a:gd name="T54" fmla="*/ 5 w 257"/>
                  <a:gd name="T55" fmla="*/ 9 h 22"/>
                  <a:gd name="T56" fmla="*/ 6 w 257"/>
                  <a:gd name="T57" fmla="*/ 9 h 22"/>
                  <a:gd name="T58" fmla="*/ 6 w 257"/>
                  <a:gd name="T59" fmla="*/ 9 h 22"/>
                  <a:gd name="T60" fmla="*/ 6 w 257"/>
                  <a:gd name="T61" fmla="*/ 9 h 22"/>
                  <a:gd name="T62" fmla="*/ 6 w 257"/>
                  <a:gd name="T63" fmla="*/ 13 h 22"/>
                  <a:gd name="T64" fmla="*/ 6 w 257"/>
                  <a:gd name="T65" fmla="*/ 9 h 22"/>
                  <a:gd name="T66" fmla="*/ 6 w 257"/>
                  <a:gd name="T67" fmla="*/ 13 h 22"/>
                  <a:gd name="T68" fmla="*/ 6 w 257"/>
                  <a:gd name="T69" fmla="*/ 13 h 22"/>
                  <a:gd name="T70" fmla="*/ 7 w 257"/>
                  <a:gd name="T71" fmla="*/ 13 h 22"/>
                  <a:gd name="T72" fmla="*/ 7 w 257"/>
                  <a:gd name="T73" fmla="*/ 13 h 22"/>
                  <a:gd name="T74" fmla="*/ 8 w 257"/>
                  <a:gd name="T75" fmla="*/ 9 h 22"/>
                  <a:gd name="T76" fmla="*/ 8 w 257"/>
                  <a:gd name="T77" fmla="*/ 9 h 22"/>
                  <a:gd name="T78" fmla="*/ 8 w 257"/>
                  <a:gd name="T79" fmla="*/ 9 h 22"/>
                  <a:gd name="T80" fmla="*/ 8 w 257"/>
                  <a:gd name="T81" fmla="*/ 9 h 22"/>
                  <a:gd name="T82" fmla="*/ 9 w 257"/>
                  <a:gd name="T83" fmla="*/ 13 h 22"/>
                  <a:gd name="T84" fmla="*/ 9 w 257"/>
                  <a:gd name="T85" fmla="*/ 9 h 22"/>
                  <a:gd name="T86" fmla="*/ 9 w 257"/>
                  <a:gd name="T87" fmla="*/ 6 h 22"/>
                  <a:gd name="T88" fmla="*/ 10 w 257"/>
                  <a:gd name="T89" fmla="*/ 13 h 22"/>
                  <a:gd name="T90" fmla="*/ 10 w 257"/>
                  <a:gd name="T91" fmla="*/ 6 h 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7" h="22">
                    <a:moveTo>
                      <a:pt x="0" y="6"/>
                    </a:moveTo>
                    <a:lnTo>
                      <a:pt x="0" y="9"/>
                    </a:lnTo>
                    <a:lnTo>
                      <a:pt x="7" y="9"/>
                    </a:lnTo>
                    <a:lnTo>
                      <a:pt x="7" y="15"/>
                    </a:lnTo>
                    <a:lnTo>
                      <a:pt x="14" y="13"/>
                    </a:lnTo>
                    <a:lnTo>
                      <a:pt x="14" y="9"/>
                    </a:lnTo>
                    <a:lnTo>
                      <a:pt x="14" y="13"/>
                    </a:lnTo>
                    <a:lnTo>
                      <a:pt x="22" y="9"/>
                    </a:lnTo>
                    <a:lnTo>
                      <a:pt x="22" y="13"/>
                    </a:lnTo>
                    <a:lnTo>
                      <a:pt x="29" y="13"/>
                    </a:lnTo>
                    <a:lnTo>
                      <a:pt x="29" y="15"/>
                    </a:lnTo>
                    <a:lnTo>
                      <a:pt x="29" y="9"/>
                    </a:lnTo>
                    <a:lnTo>
                      <a:pt x="29" y="15"/>
                    </a:lnTo>
                    <a:lnTo>
                      <a:pt x="29" y="9"/>
                    </a:lnTo>
                    <a:lnTo>
                      <a:pt x="37" y="13"/>
                    </a:lnTo>
                    <a:lnTo>
                      <a:pt x="37" y="15"/>
                    </a:lnTo>
                    <a:lnTo>
                      <a:pt x="44" y="9"/>
                    </a:lnTo>
                    <a:lnTo>
                      <a:pt x="44" y="13"/>
                    </a:lnTo>
                    <a:lnTo>
                      <a:pt x="44" y="15"/>
                    </a:lnTo>
                    <a:lnTo>
                      <a:pt x="44" y="13"/>
                    </a:lnTo>
                    <a:lnTo>
                      <a:pt x="51" y="13"/>
                    </a:lnTo>
                    <a:lnTo>
                      <a:pt x="51" y="9"/>
                    </a:lnTo>
                    <a:lnTo>
                      <a:pt x="51" y="15"/>
                    </a:lnTo>
                    <a:lnTo>
                      <a:pt x="51" y="13"/>
                    </a:lnTo>
                    <a:lnTo>
                      <a:pt x="59" y="13"/>
                    </a:lnTo>
                    <a:lnTo>
                      <a:pt x="59" y="15"/>
                    </a:lnTo>
                    <a:lnTo>
                      <a:pt x="59" y="13"/>
                    </a:lnTo>
                    <a:lnTo>
                      <a:pt x="66" y="13"/>
                    </a:lnTo>
                    <a:lnTo>
                      <a:pt x="66" y="9"/>
                    </a:lnTo>
                    <a:lnTo>
                      <a:pt x="66" y="13"/>
                    </a:lnTo>
                    <a:lnTo>
                      <a:pt x="73" y="22"/>
                    </a:lnTo>
                    <a:lnTo>
                      <a:pt x="73" y="15"/>
                    </a:lnTo>
                    <a:lnTo>
                      <a:pt x="73" y="9"/>
                    </a:lnTo>
                    <a:lnTo>
                      <a:pt x="73" y="13"/>
                    </a:lnTo>
                    <a:lnTo>
                      <a:pt x="81" y="15"/>
                    </a:lnTo>
                    <a:lnTo>
                      <a:pt x="81" y="9"/>
                    </a:lnTo>
                    <a:lnTo>
                      <a:pt x="81" y="13"/>
                    </a:lnTo>
                    <a:lnTo>
                      <a:pt x="81" y="15"/>
                    </a:lnTo>
                    <a:lnTo>
                      <a:pt x="88" y="13"/>
                    </a:lnTo>
                    <a:lnTo>
                      <a:pt x="88" y="15"/>
                    </a:lnTo>
                    <a:lnTo>
                      <a:pt x="95" y="13"/>
                    </a:lnTo>
                    <a:lnTo>
                      <a:pt x="95" y="9"/>
                    </a:lnTo>
                    <a:lnTo>
                      <a:pt x="95" y="13"/>
                    </a:lnTo>
                    <a:lnTo>
                      <a:pt x="103" y="9"/>
                    </a:lnTo>
                    <a:lnTo>
                      <a:pt x="103" y="13"/>
                    </a:lnTo>
                    <a:lnTo>
                      <a:pt x="103" y="15"/>
                    </a:lnTo>
                    <a:lnTo>
                      <a:pt x="103" y="9"/>
                    </a:lnTo>
                    <a:lnTo>
                      <a:pt x="103" y="13"/>
                    </a:lnTo>
                    <a:lnTo>
                      <a:pt x="110" y="9"/>
                    </a:lnTo>
                    <a:lnTo>
                      <a:pt x="110" y="13"/>
                    </a:lnTo>
                    <a:lnTo>
                      <a:pt x="110" y="9"/>
                    </a:lnTo>
                    <a:lnTo>
                      <a:pt x="117" y="13"/>
                    </a:lnTo>
                    <a:lnTo>
                      <a:pt x="125" y="9"/>
                    </a:lnTo>
                    <a:lnTo>
                      <a:pt x="125" y="13"/>
                    </a:lnTo>
                    <a:lnTo>
                      <a:pt x="125" y="15"/>
                    </a:lnTo>
                    <a:lnTo>
                      <a:pt x="125" y="13"/>
                    </a:lnTo>
                    <a:lnTo>
                      <a:pt x="132" y="13"/>
                    </a:lnTo>
                    <a:lnTo>
                      <a:pt x="132" y="15"/>
                    </a:lnTo>
                    <a:lnTo>
                      <a:pt x="132" y="9"/>
                    </a:lnTo>
                    <a:lnTo>
                      <a:pt x="139" y="9"/>
                    </a:lnTo>
                    <a:lnTo>
                      <a:pt x="139" y="13"/>
                    </a:lnTo>
                    <a:lnTo>
                      <a:pt x="139" y="9"/>
                    </a:lnTo>
                    <a:lnTo>
                      <a:pt x="139" y="13"/>
                    </a:lnTo>
                    <a:lnTo>
                      <a:pt x="147" y="9"/>
                    </a:lnTo>
                    <a:lnTo>
                      <a:pt x="147" y="13"/>
                    </a:lnTo>
                    <a:lnTo>
                      <a:pt x="147" y="9"/>
                    </a:lnTo>
                    <a:lnTo>
                      <a:pt x="154" y="9"/>
                    </a:lnTo>
                    <a:lnTo>
                      <a:pt x="154" y="13"/>
                    </a:lnTo>
                    <a:lnTo>
                      <a:pt x="161" y="9"/>
                    </a:lnTo>
                    <a:lnTo>
                      <a:pt x="161" y="13"/>
                    </a:lnTo>
                    <a:lnTo>
                      <a:pt x="161" y="9"/>
                    </a:lnTo>
                    <a:lnTo>
                      <a:pt x="161" y="13"/>
                    </a:lnTo>
                    <a:lnTo>
                      <a:pt x="169" y="9"/>
                    </a:lnTo>
                    <a:lnTo>
                      <a:pt x="169" y="6"/>
                    </a:lnTo>
                    <a:lnTo>
                      <a:pt x="169" y="13"/>
                    </a:lnTo>
                    <a:lnTo>
                      <a:pt x="176" y="9"/>
                    </a:lnTo>
                    <a:lnTo>
                      <a:pt x="176" y="13"/>
                    </a:lnTo>
                    <a:lnTo>
                      <a:pt x="184" y="9"/>
                    </a:lnTo>
                    <a:lnTo>
                      <a:pt x="184" y="13"/>
                    </a:lnTo>
                    <a:lnTo>
                      <a:pt x="184" y="9"/>
                    </a:lnTo>
                    <a:lnTo>
                      <a:pt x="184" y="13"/>
                    </a:lnTo>
                    <a:lnTo>
                      <a:pt x="191" y="9"/>
                    </a:lnTo>
                    <a:lnTo>
                      <a:pt x="191" y="13"/>
                    </a:lnTo>
                    <a:lnTo>
                      <a:pt x="198" y="15"/>
                    </a:lnTo>
                    <a:lnTo>
                      <a:pt x="206" y="9"/>
                    </a:lnTo>
                    <a:lnTo>
                      <a:pt x="206" y="13"/>
                    </a:lnTo>
                    <a:lnTo>
                      <a:pt x="213" y="9"/>
                    </a:lnTo>
                    <a:lnTo>
                      <a:pt x="220" y="13"/>
                    </a:lnTo>
                    <a:lnTo>
                      <a:pt x="220" y="9"/>
                    </a:lnTo>
                    <a:lnTo>
                      <a:pt x="228" y="9"/>
                    </a:lnTo>
                    <a:lnTo>
                      <a:pt x="228" y="15"/>
                    </a:lnTo>
                    <a:lnTo>
                      <a:pt x="235" y="13"/>
                    </a:lnTo>
                    <a:lnTo>
                      <a:pt x="235" y="9"/>
                    </a:lnTo>
                    <a:lnTo>
                      <a:pt x="242" y="9"/>
                    </a:lnTo>
                    <a:lnTo>
                      <a:pt x="242" y="13"/>
                    </a:lnTo>
                    <a:lnTo>
                      <a:pt x="242" y="6"/>
                    </a:lnTo>
                    <a:lnTo>
                      <a:pt x="242" y="9"/>
                    </a:lnTo>
                    <a:lnTo>
                      <a:pt x="250" y="13"/>
                    </a:lnTo>
                    <a:lnTo>
                      <a:pt x="257" y="9"/>
                    </a:lnTo>
                    <a:lnTo>
                      <a:pt x="257" y="6"/>
                    </a:lnTo>
                    <a:lnTo>
                      <a:pt x="257" y="0"/>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3" name="Freeform 84"/>
              <p:cNvSpPr>
                <a:spLocks/>
              </p:cNvSpPr>
              <p:nvPr/>
            </p:nvSpPr>
            <p:spPr bwMode="auto">
              <a:xfrm>
                <a:off x="2404" y="3648"/>
                <a:ext cx="588" cy="100"/>
              </a:xfrm>
              <a:custGeom>
                <a:avLst/>
                <a:gdLst>
                  <a:gd name="T0" fmla="*/ 7 w 630"/>
                  <a:gd name="T1" fmla="*/ 1 h 154"/>
                  <a:gd name="T2" fmla="*/ 14 w 630"/>
                  <a:gd name="T3" fmla="*/ 0 h 154"/>
                  <a:gd name="T4" fmla="*/ 21 w 630"/>
                  <a:gd name="T5" fmla="*/ 1 h 154"/>
                  <a:gd name="T6" fmla="*/ 29 w 630"/>
                  <a:gd name="T7" fmla="*/ 1 h 154"/>
                  <a:gd name="T8" fmla="*/ 36 w 630"/>
                  <a:gd name="T9" fmla="*/ 1 h 154"/>
                  <a:gd name="T10" fmla="*/ 45 w 630"/>
                  <a:gd name="T11" fmla="*/ 1 h 154"/>
                  <a:gd name="T12" fmla="*/ 49 w 630"/>
                  <a:gd name="T13" fmla="*/ 1 h 154"/>
                  <a:gd name="T14" fmla="*/ 58 w 630"/>
                  <a:gd name="T15" fmla="*/ 1 h 154"/>
                  <a:gd name="T16" fmla="*/ 65 w 630"/>
                  <a:gd name="T17" fmla="*/ 1 h 154"/>
                  <a:gd name="T18" fmla="*/ 74 w 630"/>
                  <a:gd name="T19" fmla="*/ 1 h 154"/>
                  <a:gd name="T20" fmla="*/ 81 w 630"/>
                  <a:gd name="T21" fmla="*/ 1 h 154"/>
                  <a:gd name="T22" fmla="*/ 86 w 630"/>
                  <a:gd name="T23" fmla="*/ 1 h 154"/>
                  <a:gd name="T24" fmla="*/ 94 w 630"/>
                  <a:gd name="T25" fmla="*/ 1 h 154"/>
                  <a:gd name="T26" fmla="*/ 101 w 630"/>
                  <a:gd name="T27" fmla="*/ 1 h 154"/>
                  <a:gd name="T28" fmla="*/ 105 w 630"/>
                  <a:gd name="T29" fmla="*/ 1 h 154"/>
                  <a:gd name="T30" fmla="*/ 109 w 630"/>
                  <a:gd name="T31" fmla="*/ 1 h 154"/>
                  <a:gd name="T32" fmla="*/ 113 w 630"/>
                  <a:gd name="T33" fmla="*/ 1 h 154"/>
                  <a:gd name="T34" fmla="*/ 117 w 630"/>
                  <a:gd name="T35" fmla="*/ 1 h 154"/>
                  <a:gd name="T36" fmla="*/ 121 w 630"/>
                  <a:gd name="T37" fmla="*/ 1 h 154"/>
                  <a:gd name="T38" fmla="*/ 124 w 630"/>
                  <a:gd name="T39" fmla="*/ 1 h 154"/>
                  <a:gd name="T40" fmla="*/ 128 w 630"/>
                  <a:gd name="T41" fmla="*/ 1 h 154"/>
                  <a:gd name="T42" fmla="*/ 132 w 630"/>
                  <a:gd name="T43" fmla="*/ 1 h 154"/>
                  <a:gd name="T44" fmla="*/ 136 w 630"/>
                  <a:gd name="T45" fmla="*/ 1 h 154"/>
                  <a:gd name="T46" fmla="*/ 140 w 630"/>
                  <a:gd name="T47" fmla="*/ 1 h 154"/>
                  <a:gd name="T48" fmla="*/ 142 w 630"/>
                  <a:gd name="T49" fmla="*/ 1 h 154"/>
                  <a:gd name="T50" fmla="*/ 147 w 630"/>
                  <a:gd name="T51" fmla="*/ 1 h 154"/>
                  <a:gd name="T52" fmla="*/ 150 w 630"/>
                  <a:gd name="T53" fmla="*/ 1 h 154"/>
                  <a:gd name="T54" fmla="*/ 153 w 630"/>
                  <a:gd name="T55" fmla="*/ 1 h 154"/>
                  <a:gd name="T56" fmla="*/ 157 w 630"/>
                  <a:gd name="T57" fmla="*/ 1 h 154"/>
                  <a:gd name="T58" fmla="*/ 161 w 630"/>
                  <a:gd name="T59" fmla="*/ 1 h 154"/>
                  <a:gd name="T60" fmla="*/ 164 w 630"/>
                  <a:gd name="T61" fmla="*/ 1 h 154"/>
                  <a:gd name="T62" fmla="*/ 167 w 630"/>
                  <a:gd name="T63" fmla="*/ 1 h 154"/>
                  <a:gd name="T64" fmla="*/ 175 w 630"/>
                  <a:gd name="T65" fmla="*/ 1 h 154"/>
                  <a:gd name="T66" fmla="*/ 176 w 630"/>
                  <a:gd name="T67" fmla="*/ 1 h 154"/>
                  <a:gd name="T68" fmla="*/ 177 w 630"/>
                  <a:gd name="T69" fmla="*/ 1 h 154"/>
                  <a:gd name="T70" fmla="*/ 184 w 630"/>
                  <a:gd name="T71" fmla="*/ 1 h 154"/>
                  <a:gd name="T72" fmla="*/ 187 w 630"/>
                  <a:gd name="T73" fmla="*/ 1 h 154"/>
                  <a:gd name="T74" fmla="*/ 191 w 630"/>
                  <a:gd name="T75" fmla="*/ 1 h 154"/>
                  <a:gd name="T76" fmla="*/ 193 w 630"/>
                  <a:gd name="T77" fmla="*/ 1 h 154"/>
                  <a:gd name="T78" fmla="*/ 197 w 630"/>
                  <a:gd name="T79" fmla="*/ 1 h 154"/>
                  <a:gd name="T80" fmla="*/ 202 w 630"/>
                  <a:gd name="T81" fmla="*/ 1 h 154"/>
                  <a:gd name="T82" fmla="*/ 204 w 630"/>
                  <a:gd name="T83" fmla="*/ 1 h 154"/>
                  <a:gd name="T84" fmla="*/ 210 w 630"/>
                  <a:gd name="T85" fmla="*/ 1 h 154"/>
                  <a:gd name="T86" fmla="*/ 214 w 630"/>
                  <a:gd name="T87" fmla="*/ 1 h 154"/>
                  <a:gd name="T88" fmla="*/ 214 w 630"/>
                  <a:gd name="T89" fmla="*/ 1 h 154"/>
                  <a:gd name="T90" fmla="*/ 220 w 630"/>
                  <a:gd name="T91" fmla="*/ 1 h 154"/>
                  <a:gd name="T92" fmla="*/ 222 w 630"/>
                  <a:gd name="T93" fmla="*/ 1 h 154"/>
                  <a:gd name="T94" fmla="*/ 229 w 630"/>
                  <a:gd name="T95" fmla="*/ 1 h 154"/>
                  <a:gd name="T96" fmla="*/ 230 w 630"/>
                  <a:gd name="T97" fmla="*/ 1 h 154"/>
                  <a:gd name="T98" fmla="*/ 233 w 630"/>
                  <a:gd name="T99" fmla="*/ 1 h 154"/>
                  <a:gd name="T100" fmla="*/ 238 w 630"/>
                  <a:gd name="T101" fmla="*/ 1 h 154"/>
                  <a:gd name="T102" fmla="*/ 242 w 630"/>
                  <a:gd name="T103" fmla="*/ 1 h 154"/>
                  <a:gd name="T104" fmla="*/ 245 w 630"/>
                  <a:gd name="T105" fmla="*/ 1 h 154"/>
                  <a:gd name="T106" fmla="*/ 250 w 630"/>
                  <a:gd name="T107" fmla="*/ 1 h 154"/>
                  <a:gd name="T108" fmla="*/ 253 w 630"/>
                  <a:gd name="T109" fmla="*/ 1 h 154"/>
                  <a:gd name="T110" fmla="*/ 256 w 630"/>
                  <a:gd name="T111" fmla="*/ 1 h 154"/>
                  <a:gd name="T112" fmla="*/ 260 w 630"/>
                  <a:gd name="T113" fmla="*/ 1 h 154"/>
                  <a:gd name="T114" fmla="*/ 264 w 630"/>
                  <a:gd name="T115" fmla="*/ 1 h 154"/>
                  <a:gd name="T116" fmla="*/ 268 w 630"/>
                  <a:gd name="T117" fmla="*/ 1 h 154"/>
                  <a:gd name="T118" fmla="*/ 271 w 630"/>
                  <a:gd name="T119" fmla="*/ 1 h 154"/>
                  <a:gd name="T120" fmla="*/ 274 w 630"/>
                  <a:gd name="T121" fmla="*/ 1 h 1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30" h="154">
                    <a:moveTo>
                      <a:pt x="0" y="154"/>
                    </a:moveTo>
                    <a:lnTo>
                      <a:pt x="6" y="106"/>
                    </a:lnTo>
                    <a:lnTo>
                      <a:pt x="6" y="72"/>
                    </a:lnTo>
                    <a:lnTo>
                      <a:pt x="12" y="43"/>
                    </a:lnTo>
                    <a:lnTo>
                      <a:pt x="12" y="19"/>
                    </a:lnTo>
                    <a:lnTo>
                      <a:pt x="18" y="5"/>
                    </a:lnTo>
                    <a:lnTo>
                      <a:pt x="24" y="0"/>
                    </a:lnTo>
                    <a:lnTo>
                      <a:pt x="30" y="5"/>
                    </a:lnTo>
                    <a:lnTo>
                      <a:pt x="30" y="0"/>
                    </a:lnTo>
                    <a:lnTo>
                      <a:pt x="36" y="5"/>
                    </a:lnTo>
                    <a:lnTo>
                      <a:pt x="42" y="0"/>
                    </a:lnTo>
                    <a:lnTo>
                      <a:pt x="48" y="10"/>
                    </a:lnTo>
                    <a:lnTo>
                      <a:pt x="48" y="5"/>
                    </a:lnTo>
                    <a:lnTo>
                      <a:pt x="54" y="0"/>
                    </a:lnTo>
                    <a:lnTo>
                      <a:pt x="54" y="10"/>
                    </a:lnTo>
                    <a:lnTo>
                      <a:pt x="60" y="5"/>
                    </a:lnTo>
                    <a:lnTo>
                      <a:pt x="60" y="14"/>
                    </a:lnTo>
                    <a:lnTo>
                      <a:pt x="66" y="14"/>
                    </a:lnTo>
                    <a:lnTo>
                      <a:pt x="66" y="10"/>
                    </a:lnTo>
                    <a:lnTo>
                      <a:pt x="72" y="14"/>
                    </a:lnTo>
                    <a:lnTo>
                      <a:pt x="72" y="19"/>
                    </a:lnTo>
                    <a:lnTo>
                      <a:pt x="72" y="14"/>
                    </a:lnTo>
                    <a:lnTo>
                      <a:pt x="78" y="14"/>
                    </a:lnTo>
                    <a:lnTo>
                      <a:pt x="78" y="19"/>
                    </a:lnTo>
                    <a:lnTo>
                      <a:pt x="84" y="19"/>
                    </a:lnTo>
                    <a:lnTo>
                      <a:pt x="84" y="14"/>
                    </a:lnTo>
                    <a:lnTo>
                      <a:pt x="90" y="29"/>
                    </a:lnTo>
                    <a:lnTo>
                      <a:pt x="90" y="34"/>
                    </a:lnTo>
                    <a:lnTo>
                      <a:pt x="96" y="34"/>
                    </a:lnTo>
                    <a:lnTo>
                      <a:pt x="96" y="29"/>
                    </a:lnTo>
                    <a:lnTo>
                      <a:pt x="102" y="29"/>
                    </a:lnTo>
                    <a:lnTo>
                      <a:pt x="102" y="19"/>
                    </a:lnTo>
                    <a:lnTo>
                      <a:pt x="108" y="29"/>
                    </a:lnTo>
                    <a:lnTo>
                      <a:pt x="114" y="29"/>
                    </a:lnTo>
                    <a:lnTo>
                      <a:pt x="114" y="34"/>
                    </a:lnTo>
                    <a:lnTo>
                      <a:pt x="120" y="34"/>
                    </a:lnTo>
                    <a:lnTo>
                      <a:pt x="126" y="34"/>
                    </a:lnTo>
                    <a:lnTo>
                      <a:pt x="132" y="34"/>
                    </a:lnTo>
                    <a:lnTo>
                      <a:pt x="132" y="29"/>
                    </a:lnTo>
                    <a:lnTo>
                      <a:pt x="138" y="34"/>
                    </a:lnTo>
                    <a:lnTo>
                      <a:pt x="138" y="39"/>
                    </a:lnTo>
                    <a:lnTo>
                      <a:pt x="144" y="34"/>
                    </a:lnTo>
                    <a:lnTo>
                      <a:pt x="144" y="39"/>
                    </a:lnTo>
                    <a:lnTo>
                      <a:pt x="150" y="39"/>
                    </a:lnTo>
                    <a:lnTo>
                      <a:pt x="150" y="34"/>
                    </a:lnTo>
                    <a:lnTo>
                      <a:pt x="156" y="43"/>
                    </a:lnTo>
                    <a:lnTo>
                      <a:pt x="156" y="39"/>
                    </a:lnTo>
                    <a:lnTo>
                      <a:pt x="162" y="34"/>
                    </a:lnTo>
                    <a:lnTo>
                      <a:pt x="162" y="43"/>
                    </a:lnTo>
                    <a:lnTo>
                      <a:pt x="168" y="43"/>
                    </a:lnTo>
                    <a:lnTo>
                      <a:pt x="174" y="43"/>
                    </a:lnTo>
                    <a:lnTo>
                      <a:pt x="180" y="48"/>
                    </a:lnTo>
                    <a:lnTo>
                      <a:pt x="180" y="43"/>
                    </a:lnTo>
                    <a:lnTo>
                      <a:pt x="186" y="43"/>
                    </a:lnTo>
                    <a:lnTo>
                      <a:pt x="186" y="48"/>
                    </a:lnTo>
                    <a:lnTo>
                      <a:pt x="192" y="43"/>
                    </a:lnTo>
                    <a:lnTo>
                      <a:pt x="198" y="39"/>
                    </a:lnTo>
                    <a:lnTo>
                      <a:pt x="198" y="58"/>
                    </a:lnTo>
                    <a:lnTo>
                      <a:pt x="198" y="39"/>
                    </a:lnTo>
                    <a:lnTo>
                      <a:pt x="204" y="48"/>
                    </a:lnTo>
                    <a:lnTo>
                      <a:pt x="204" y="58"/>
                    </a:lnTo>
                    <a:lnTo>
                      <a:pt x="210" y="48"/>
                    </a:lnTo>
                    <a:lnTo>
                      <a:pt x="216" y="48"/>
                    </a:lnTo>
                    <a:lnTo>
                      <a:pt x="216" y="43"/>
                    </a:lnTo>
                    <a:lnTo>
                      <a:pt x="222" y="58"/>
                    </a:lnTo>
                    <a:lnTo>
                      <a:pt x="222" y="43"/>
                    </a:lnTo>
                    <a:lnTo>
                      <a:pt x="228" y="43"/>
                    </a:lnTo>
                    <a:lnTo>
                      <a:pt x="228" y="48"/>
                    </a:lnTo>
                    <a:lnTo>
                      <a:pt x="234" y="58"/>
                    </a:lnTo>
                    <a:lnTo>
                      <a:pt x="234" y="68"/>
                    </a:lnTo>
                    <a:lnTo>
                      <a:pt x="234" y="58"/>
                    </a:lnTo>
                    <a:lnTo>
                      <a:pt x="240" y="58"/>
                    </a:lnTo>
                    <a:lnTo>
                      <a:pt x="240" y="48"/>
                    </a:lnTo>
                    <a:lnTo>
                      <a:pt x="240" y="63"/>
                    </a:lnTo>
                    <a:lnTo>
                      <a:pt x="240" y="58"/>
                    </a:lnTo>
                    <a:lnTo>
                      <a:pt x="246" y="58"/>
                    </a:lnTo>
                    <a:lnTo>
                      <a:pt x="252" y="48"/>
                    </a:lnTo>
                    <a:lnTo>
                      <a:pt x="252" y="43"/>
                    </a:lnTo>
                    <a:lnTo>
                      <a:pt x="252" y="63"/>
                    </a:lnTo>
                    <a:lnTo>
                      <a:pt x="252" y="58"/>
                    </a:lnTo>
                    <a:lnTo>
                      <a:pt x="258" y="58"/>
                    </a:lnTo>
                    <a:lnTo>
                      <a:pt x="258" y="48"/>
                    </a:lnTo>
                    <a:lnTo>
                      <a:pt x="264" y="63"/>
                    </a:lnTo>
                    <a:lnTo>
                      <a:pt x="264" y="58"/>
                    </a:lnTo>
                    <a:lnTo>
                      <a:pt x="264" y="63"/>
                    </a:lnTo>
                    <a:lnTo>
                      <a:pt x="264" y="58"/>
                    </a:lnTo>
                    <a:lnTo>
                      <a:pt x="264" y="63"/>
                    </a:lnTo>
                    <a:lnTo>
                      <a:pt x="270" y="58"/>
                    </a:lnTo>
                    <a:lnTo>
                      <a:pt x="270" y="63"/>
                    </a:lnTo>
                    <a:lnTo>
                      <a:pt x="276" y="68"/>
                    </a:lnTo>
                    <a:lnTo>
                      <a:pt x="276" y="63"/>
                    </a:lnTo>
                    <a:lnTo>
                      <a:pt x="276" y="68"/>
                    </a:lnTo>
                    <a:lnTo>
                      <a:pt x="282" y="68"/>
                    </a:lnTo>
                    <a:lnTo>
                      <a:pt x="282" y="58"/>
                    </a:lnTo>
                    <a:lnTo>
                      <a:pt x="282" y="68"/>
                    </a:lnTo>
                    <a:lnTo>
                      <a:pt x="282" y="58"/>
                    </a:lnTo>
                    <a:lnTo>
                      <a:pt x="282" y="63"/>
                    </a:lnTo>
                    <a:lnTo>
                      <a:pt x="288" y="63"/>
                    </a:lnTo>
                    <a:lnTo>
                      <a:pt x="288" y="58"/>
                    </a:lnTo>
                    <a:lnTo>
                      <a:pt x="288" y="63"/>
                    </a:lnTo>
                    <a:lnTo>
                      <a:pt x="294" y="68"/>
                    </a:lnTo>
                    <a:lnTo>
                      <a:pt x="294" y="63"/>
                    </a:lnTo>
                    <a:lnTo>
                      <a:pt x="300" y="68"/>
                    </a:lnTo>
                    <a:lnTo>
                      <a:pt x="300" y="63"/>
                    </a:lnTo>
                    <a:lnTo>
                      <a:pt x="300" y="68"/>
                    </a:lnTo>
                    <a:lnTo>
                      <a:pt x="300" y="63"/>
                    </a:lnTo>
                    <a:lnTo>
                      <a:pt x="306" y="68"/>
                    </a:lnTo>
                    <a:lnTo>
                      <a:pt x="306" y="72"/>
                    </a:lnTo>
                    <a:lnTo>
                      <a:pt x="306" y="63"/>
                    </a:lnTo>
                    <a:lnTo>
                      <a:pt x="306" y="72"/>
                    </a:lnTo>
                    <a:lnTo>
                      <a:pt x="306" y="68"/>
                    </a:lnTo>
                    <a:lnTo>
                      <a:pt x="312" y="68"/>
                    </a:lnTo>
                    <a:lnTo>
                      <a:pt x="312" y="72"/>
                    </a:lnTo>
                    <a:lnTo>
                      <a:pt x="318" y="68"/>
                    </a:lnTo>
                    <a:lnTo>
                      <a:pt x="318" y="72"/>
                    </a:lnTo>
                    <a:lnTo>
                      <a:pt x="324" y="68"/>
                    </a:lnTo>
                    <a:lnTo>
                      <a:pt x="324" y="72"/>
                    </a:lnTo>
                    <a:lnTo>
                      <a:pt x="330" y="68"/>
                    </a:lnTo>
                    <a:lnTo>
                      <a:pt x="330" y="72"/>
                    </a:lnTo>
                    <a:lnTo>
                      <a:pt x="330" y="68"/>
                    </a:lnTo>
                    <a:lnTo>
                      <a:pt x="330" y="72"/>
                    </a:lnTo>
                    <a:lnTo>
                      <a:pt x="336" y="68"/>
                    </a:lnTo>
                    <a:lnTo>
                      <a:pt x="336" y="72"/>
                    </a:lnTo>
                    <a:lnTo>
                      <a:pt x="342" y="68"/>
                    </a:lnTo>
                    <a:lnTo>
                      <a:pt x="342" y="72"/>
                    </a:lnTo>
                    <a:lnTo>
                      <a:pt x="342" y="68"/>
                    </a:lnTo>
                    <a:lnTo>
                      <a:pt x="342" y="72"/>
                    </a:lnTo>
                    <a:lnTo>
                      <a:pt x="348" y="72"/>
                    </a:lnTo>
                    <a:lnTo>
                      <a:pt x="348" y="77"/>
                    </a:lnTo>
                    <a:lnTo>
                      <a:pt x="348" y="72"/>
                    </a:lnTo>
                    <a:lnTo>
                      <a:pt x="348" y="77"/>
                    </a:lnTo>
                    <a:lnTo>
                      <a:pt x="354" y="72"/>
                    </a:lnTo>
                    <a:lnTo>
                      <a:pt x="354" y="77"/>
                    </a:lnTo>
                    <a:lnTo>
                      <a:pt x="360" y="77"/>
                    </a:lnTo>
                    <a:lnTo>
                      <a:pt x="360" y="72"/>
                    </a:lnTo>
                    <a:lnTo>
                      <a:pt x="360" y="87"/>
                    </a:lnTo>
                    <a:lnTo>
                      <a:pt x="366" y="77"/>
                    </a:lnTo>
                    <a:lnTo>
                      <a:pt x="366" y="72"/>
                    </a:lnTo>
                    <a:lnTo>
                      <a:pt x="366" y="77"/>
                    </a:lnTo>
                    <a:lnTo>
                      <a:pt x="366" y="72"/>
                    </a:lnTo>
                    <a:lnTo>
                      <a:pt x="372" y="77"/>
                    </a:lnTo>
                    <a:lnTo>
                      <a:pt x="372" y="72"/>
                    </a:lnTo>
                    <a:lnTo>
                      <a:pt x="372" y="77"/>
                    </a:lnTo>
                    <a:lnTo>
                      <a:pt x="378" y="77"/>
                    </a:lnTo>
                    <a:lnTo>
                      <a:pt x="378" y="72"/>
                    </a:lnTo>
                    <a:lnTo>
                      <a:pt x="378" y="87"/>
                    </a:lnTo>
                    <a:lnTo>
                      <a:pt x="378" y="77"/>
                    </a:lnTo>
                    <a:lnTo>
                      <a:pt x="384" y="77"/>
                    </a:lnTo>
                    <a:lnTo>
                      <a:pt x="384" y="87"/>
                    </a:lnTo>
                    <a:lnTo>
                      <a:pt x="384" y="77"/>
                    </a:lnTo>
                    <a:lnTo>
                      <a:pt x="390" y="77"/>
                    </a:lnTo>
                    <a:lnTo>
                      <a:pt x="390" y="87"/>
                    </a:lnTo>
                    <a:lnTo>
                      <a:pt x="390" y="77"/>
                    </a:lnTo>
                    <a:lnTo>
                      <a:pt x="396" y="77"/>
                    </a:lnTo>
                    <a:lnTo>
                      <a:pt x="396" y="92"/>
                    </a:lnTo>
                    <a:lnTo>
                      <a:pt x="396" y="77"/>
                    </a:lnTo>
                    <a:lnTo>
                      <a:pt x="402" y="77"/>
                    </a:lnTo>
                    <a:lnTo>
                      <a:pt x="402" y="87"/>
                    </a:lnTo>
                    <a:lnTo>
                      <a:pt x="408" y="87"/>
                    </a:lnTo>
                    <a:lnTo>
                      <a:pt x="408" y="77"/>
                    </a:lnTo>
                    <a:lnTo>
                      <a:pt x="408" y="92"/>
                    </a:lnTo>
                    <a:lnTo>
                      <a:pt x="408" y="87"/>
                    </a:lnTo>
                    <a:lnTo>
                      <a:pt x="408" y="77"/>
                    </a:lnTo>
                    <a:lnTo>
                      <a:pt x="414" y="87"/>
                    </a:lnTo>
                    <a:lnTo>
                      <a:pt x="414" y="77"/>
                    </a:lnTo>
                    <a:lnTo>
                      <a:pt x="414" y="87"/>
                    </a:lnTo>
                    <a:lnTo>
                      <a:pt x="420" y="87"/>
                    </a:lnTo>
                    <a:lnTo>
                      <a:pt x="420" y="77"/>
                    </a:lnTo>
                    <a:lnTo>
                      <a:pt x="420" y="87"/>
                    </a:lnTo>
                    <a:lnTo>
                      <a:pt x="420" y="92"/>
                    </a:lnTo>
                    <a:lnTo>
                      <a:pt x="426" y="92"/>
                    </a:lnTo>
                    <a:lnTo>
                      <a:pt x="426" y="87"/>
                    </a:lnTo>
                    <a:lnTo>
                      <a:pt x="426" y="92"/>
                    </a:lnTo>
                    <a:lnTo>
                      <a:pt x="426" y="77"/>
                    </a:lnTo>
                    <a:lnTo>
                      <a:pt x="432" y="92"/>
                    </a:lnTo>
                    <a:lnTo>
                      <a:pt x="432" y="87"/>
                    </a:lnTo>
                    <a:lnTo>
                      <a:pt x="432" y="92"/>
                    </a:lnTo>
                    <a:lnTo>
                      <a:pt x="438" y="87"/>
                    </a:lnTo>
                    <a:lnTo>
                      <a:pt x="438" y="92"/>
                    </a:lnTo>
                    <a:lnTo>
                      <a:pt x="444" y="92"/>
                    </a:lnTo>
                    <a:lnTo>
                      <a:pt x="450" y="92"/>
                    </a:lnTo>
                    <a:lnTo>
                      <a:pt x="450" y="87"/>
                    </a:lnTo>
                    <a:lnTo>
                      <a:pt x="450" y="92"/>
                    </a:lnTo>
                    <a:lnTo>
                      <a:pt x="456" y="92"/>
                    </a:lnTo>
                    <a:lnTo>
                      <a:pt x="462" y="92"/>
                    </a:lnTo>
                    <a:lnTo>
                      <a:pt x="468" y="92"/>
                    </a:lnTo>
                    <a:lnTo>
                      <a:pt x="474" y="92"/>
                    </a:lnTo>
                    <a:lnTo>
                      <a:pt x="474" y="101"/>
                    </a:lnTo>
                    <a:lnTo>
                      <a:pt x="480" y="92"/>
                    </a:lnTo>
                    <a:lnTo>
                      <a:pt x="486" y="92"/>
                    </a:lnTo>
                    <a:lnTo>
                      <a:pt x="492" y="87"/>
                    </a:lnTo>
                    <a:lnTo>
                      <a:pt x="492" y="101"/>
                    </a:lnTo>
                    <a:lnTo>
                      <a:pt x="492" y="92"/>
                    </a:lnTo>
                    <a:lnTo>
                      <a:pt x="498" y="92"/>
                    </a:lnTo>
                    <a:lnTo>
                      <a:pt x="498" y="101"/>
                    </a:lnTo>
                    <a:lnTo>
                      <a:pt x="498" y="92"/>
                    </a:lnTo>
                    <a:lnTo>
                      <a:pt x="504" y="92"/>
                    </a:lnTo>
                    <a:lnTo>
                      <a:pt x="504" y="101"/>
                    </a:lnTo>
                    <a:lnTo>
                      <a:pt x="510" y="92"/>
                    </a:lnTo>
                    <a:lnTo>
                      <a:pt x="510" y="101"/>
                    </a:lnTo>
                    <a:lnTo>
                      <a:pt x="510" y="92"/>
                    </a:lnTo>
                    <a:lnTo>
                      <a:pt x="516" y="101"/>
                    </a:lnTo>
                    <a:lnTo>
                      <a:pt x="516" y="92"/>
                    </a:lnTo>
                    <a:lnTo>
                      <a:pt x="522" y="106"/>
                    </a:lnTo>
                    <a:lnTo>
                      <a:pt x="522" y="101"/>
                    </a:lnTo>
                    <a:lnTo>
                      <a:pt x="522" y="92"/>
                    </a:lnTo>
                    <a:lnTo>
                      <a:pt x="522" y="101"/>
                    </a:lnTo>
                    <a:lnTo>
                      <a:pt x="528" y="101"/>
                    </a:lnTo>
                    <a:lnTo>
                      <a:pt x="528" y="92"/>
                    </a:lnTo>
                    <a:lnTo>
                      <a:pt x="534" y="106"/>
                    </a:lnTo>
                    <a:lnTo>
                      <a:pt x="534" y="92"/>
                    </a:lnTo>
                    <a:lnTo>
                      <a:pt x="534" y="106"/>
                    </a:lnTo>
                    <a:lnTo>
                      <a:pt x="540" y="106"/>
                    </a:lnTo>
                    <a:lnTo>
                      <a:pt x="540" y="111"/>
                    </a:lnTo>
                    <a:lnTo>
                      <a:pt x="540" y="101"/>
                    </a:lnTo>
                    <a:lnTo>
                      <a:pt x="546" y="101"/>
                    </a:lnTo>
                    <a:lnTo>
                      <a:pt x="546" y="106"/>
                    </a:lnTo>
                    <a:lnTo>
                      <a:pt x="546" y="101"/>
                    </a:lnTo>
                    <a:lnTo>
                      <a:pt x="552" y="101"/>
                    </a:lnTo>
                    <a:lnTo>
                      <a:pt x="552" y="92"/>
                    </a:lnTo>
                    <a:lnTo>
                      <a:pt x="552" y="101"/>
                    </a:lnTo>
                    <a:lnTo>
                      <a:pt x="552" y="106"/>
                    </a:lnTo>
                    <a:lnTo>
                      <a:pt x="558" y="106"/>
                    </a:lnTo>
                    <a:lnTo>
                      <a:pt x="558" y="101"/>
                    </a:lnTo>
                    <a:lnTo>
                      <a:pt x="558" y="106"/>
                    </a:lnTo>
                    <a:lnTo>
                      <a:pt x="558" y="92"/>
                    </a:lnTo>
                    <a:lnTo>
                      <a:pt x="564" y="101"/>
                    </a:lnTo>
                    <a:lnTo>
                      <a:pt x="564" y="106"/>
                    </a:lnTo>
                    <a:lnTo>
                      <a:pt x="564" y="101"/>
                    </a:lnTo>
                    <a:lnTo>
                      <a:pt x="564" y="106"/>
                    </a:lnTo>
                    <a:lnTo>
                      <a:pt x="570" y="101"/>
                    </a:lnTo>
                    <a:lnTo>
                      <a:pt x="570" y="106"/>
                    </a:lnTo>
                    <a:lnTo>
                      <a:pt x="576" y="92"/>
                    </a:lnTo>
                    <a:lnTo>
                      <a:pt x="576" y="101"/>
                    </a:lnTo>
                    <a:lnTo>
                      <a:pt x="576" y="106"/>
                    </a:lnTo>
                    <a:lnTo>
                      <a:pt x="576" y="101"/>
                    </a:lnTo>
                    <a:lnTo>
                      <a:pt x="582" y="101"/>
                    </a:lnTo>
                    <a:lnTo>
                      <a:pt x="582" y="106"/>
                    </a:lnTo>
                    <a:lnTo>
                      <a:pt x="588" y="101"/>
                    </a:lnTo>
                    <a:lnTo>
                      <a:pt x="588" y="111"/>
                    </a:lnTo>
                    <a:lnTo>
                      <a:pt x="594" y="111"/>
                    </a:lnTo>
                    <a:lnTo>
                      <a:pt x="594" y="101"/>
                    </a:lnTo>
                    <a:lnTo>
                      <a:pt x="594" y="106"/>
                    </a:lnTo>
                    <a:lnTo>
                      <a:pt x="594" y="111"/>
                    </a:lnTo>
                    <a:lnTo>
                      <a:pt x="600" y="116"/>
                    </a:lnTo>
                    <a:lnTo>
                      <a:pt x="600" y="111"/>
                    </a:lnTo>
                    <a:lnTo>
                      <a:pt x="600" y="106"/>
                    </a:lnTo>
                    <a:lnTo>
                      <a:pt x="600" y="92"/>
                    </a:lnTo>
                    <a:lnTo>
                      <a:pt x="606" y="101"/>
                    </a:lnTo>
                    <a:lnTo>
                      <a:pt x="606" y="106"/>
                    </a:lnTo>
                    <a:lnTo>
                      <a:pt x="606" y="92"/>
                    </a:lnTo>
                    <a:lnTo>
                      <a:pt x="606" y="106"/>
                    </a:lnTo>
                    <a:lnTo>
                      <a:pt x="612" y="92"/>
                    </a:lnTo>
                    <a:lnTo>
                      <a:pt x="612" y="101"/>
                    </a:lnTo>
                    <a:lnTo>
                      <a:pt x="612" y="92"/>
                    </a:lnTo>
                    <a:lnTo>
                      <a:pt x="618" y="92"/>
                    </a:lnTo>
                    <a:lnTo>
                      <a:pt x="618" y="101"/>
                    </a:lnTo>
                    <a:lnTo>
                      <a:pt x="618" y="106"/>
                    </a:lnTo>
                    <a:lnTo>
                      <a:pt x="618" y="101"/>
                    </a:lnTo>
                    <a:lnTo>
                      <a:pt x="624" y="92"/>
                    </a:lnTo>
                    <a:lnTo>
                      <a:pt x="624" y="106"/>
                    </a:lnTo>
                    <a:lnTo>
                      <a:pt x="624" y="92"/>
                    </a:lnTo>
                    <a:lnTo>
                      <a:pt x="624" y="106"/>
                    </a:lnTo>
                    <a:lnTo>
                      <a:pt x="630" y="92"/>
                    </a:lnTo>
                    <a:lnTo>
                      <a:pt x="630" y="101"/>
                    </a:lnTo>
                    <a:lnTo>
                      <a:pt x="630" y="92"/>
                    </a:lnTo>
                    <a:lnTo>
                      <a:pt x="630" y="101"/>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3849" name="Freeform 85"/>
            <p:cNvSpPr>
              <a:spLocks/>
            </p:cNvSpPr>
            <p:nvPr/>
          </p:nvSpPr>
          <p:spPr bwMode="auto">
            <a:xfrm>
              <a:off x="694" y="3347"/>
              <a:ext cx="101" cy="33"/>
            </a:xfrm>
            <a:custGeom>
              <a:avLst/>
              <a:gdLst>
                <a:gd name="T0" fmla="*/ 0 w 179"/>
                <a:gd name="T1" fmla="*/ 279 h 26"/>
                <a:gd name="T2" fmla="*/ 0 w 179"/>
                <a:gd name="T3" fmla="*/ 279 h 26"/>
                <a:gd name="T4" fmla="*/ 1 w 179"/>
                <a:gd name="T5" fmla="*/ 192 h 26"/>
                <a:gd name="T6" fmla="*/ 1 w 179"/>
                <a:gd name="T7" fmla="*/ 279 h 26"/>
                <a:gd name="T8" fmla="*/ 1 w 179"/>
                <a:gd name="T9" fmla="*/ 372 h 26"/>
                <a:gd name="T10" fmla="*/ 1 w 179"/>
                <a:gd name="T11" fmla="*/ 279 h 26"/>
                <a:gd name="T12" fmla="*/ 1 w 179"/>
                <a:gd name="T13" fmla="*/ 192 h 26"/>
                <a:gd name="T14" fmla="*/ 1 w 179"/>
                <a:gd name="T15" fmla="*/ 279 h 26"/>
                <a:gd name="T16" fmla="*/ 1 w 179"/>
                <a:gd name="T17" fmla="*/ 372 h 26"/>
                <a:gd name="T18" fmla="*/ 1 w 179"/>
                <a:gd name="T19" fmla="*/ 279 h 26"/>
                <a:gd name="T20" fmla="*/ 1 w 179"/>
                <a:gd name="T21" fmla="*/ 372 h 26"/>
                <a:gd name="T22" fmla="*/ 1 w 179"/>
                <a:gd name="T23" fmla="*/ 279 h 26"/>
                <a:gd name="T24" fmla="*/ 1 w 179"/>
                <a:gd name="T25" fmla="*/ 372 h 26"/>
                <a:gd name="T26" fmla="*/ 1 w 179"/>
                <a:gd name="T27" fmla="*/ 279 h 26"/>
                <a:gd name="T28" fmla="*/ 1 w 179"/>
                <a:gd name="T29" fmla="*/ 372 h 26"/>
                <a:gd name="T30" fmla="*/ 1 w 179"/>
                <a:gd name="T31" fmla="*/ 192 h 26"/>
                <a:gd name="T32" fmla="*/ 1 w 179"/>
                <a:gd name="T33" fmla="*/ 372 h 26"/>
                <a:gd name="T34" fmla="*/ 1 w 179"/>
                <a:gd name="T35" fmla="*/ 279 h 26"/>
                <a:gd name="T36" fmla="*/ 1 w 179"/>
                <a:gd name="T37" fmla="*/ 279 h 26"/>
                <a:gd name="T38" fmla="*/ 1 w 179"/>
                <a:gd name="T39" fmla="*/ 279 h 26"/>
                <a:gd name="T40" fmla="*/ 1 w 179"/>
                <a:gd name="T41" fmla="*/ 372 h 26"/>
                <a:gd name="T42" fmla="*/ 1 w 179"/>
                <a:gd name="T43" fmla="*/ 279 h 26"/>
                <a:gd name="T44" fmla="*/ 1 w 179"/>
                <a:gd name="T45" fmla="*/ 279 h 26"/>
                <a:gd name="T46" fmla="*/ 1 w 179"/>
                <a:gd name="T47" fmla="*/ 279 h 26"/>
                <a:gd name="T48" fmla="*/ 1 w 179"/>
                <a:gd name="T49" fmla="*/ 279 h 26"/>
                <a:gd name="T50" fmla="*/ 1 w 179"/>
                <a:gd name="T51" fmla="*/ 279 h 26"/>
                <a:gd name="T52" fmla="*/ 1 w 179"/>
                <a:gd name="T53" fmla="*/ 279 h 26"/>
                <a:gd name="T54" fmla="*/ 1 w 179"/>
                <a:gd name="T55" fmla="*/ 372 h 26"/>
                <a:gd name="T56" fmla="*/ 1 w 179"/>
                <a:gd name="T57" fmla="*/ 372 h 26"/>
                <a:gd name="T58" fmla="*/ 1 w 179"/>
                <a:gd name="T59" fmla="*/ 279 h 26"/>
                <a:gd name="T60" fmla="*/ 1 w 179"/>
                <a:gd name="T61" fmla="*/ 279 h 26"/>
                <a:gd name="T62" fmla="*/ 1 w 179"/>
                <a:gd name="T63" fmla="*/ 192 h 26"/>
                <a:gd name="T64" fmla="*/ 1 w 179"/>
                <a:gd name="T65" fmla="*/ 279 h 26"/>
                <a:gd name="T66" fmla="*/ 1 w 179"/>
                <a:gd name="T67" fmla="*/ 279 h 26"/>
                <a:gd name="T68" fmla="*/ 1 w 179"/>
                <a:gd name="T69" fmla="*/ 279 h 26"/>
                <a:gd name="T70" fmla="*/ 1 w 179"/>
                <a:gd name="T71" fmla="*/ 372 h 26"/>
                <a:gd name="T72" fmla="*/ 1 w 179"/>
                <a:gd name="T73" fmla="*/ 279 h 26"/>
                <a:gd name="T74" fmla="*/ 1 w 179"/>
                <a:gd name="T75" fmla="*/ 453 h 26"/>
                <a:gd name="T76" fmla="*/ 1 w 179"/>
                <a:gd name="T77" fmla="*/ 407 h 26"/>
                <a:gd name="T78" fmla="*/ 1 w 179"/>
                <a:gd name="T79" fmla="*/ 354 h 26"/>
                <a:gd name="T80" fmla="*/ 1 w 179"/>
                <a:gd name="T81" fmla="*/ 372 h 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9" h="26">
                  <a:moveTo>
                    <a:pt x="0" y="16"/>
                  </a:moveTo>
                  <a:lnTo>
                    <a:pt x="0" y="16"/>
                  </a:lnTo>
                  <a:lnTo>
                    <a:pt x="5" y="21"/>
                  </a:lnTo>
                  <a:lnTo>
                    <a:pt x="5" y="10"/>
                  </a:lnTo>
                  <a:lnTo>
                    <a:pt x="10" y="16"/>
                  </a:lnTo>
                  <a:lnTo>
                    <a:pt x="15" y="21"/>
                  </a:lnTo>
                  <a:lnTo>
                    <a:pt x="20" y="16"/>
                  </a:lnTo>
                  <a:lnTo>
                    <a:pt x="20" y="10"/>
                  </a:lnTo>
                  <a:lnTo>
                    <a:pt x="25" y="10"/>
                  </a:lnTo>
                  <a:lnTo>
                    <a:pt x="25" y="21"/>
                  </a:lnTo>
                  <a:lnTo>
                    <a:pt x="30" y="16"/>
                  </a:lnTo>
                  <a:lnTo>
                    <a:pt x="30" y="21"/>
                  </a:lnTo>
                  <a:lnTo>
                    <a:pt x="35" y="10"/>
                  </a:lnTo>
                  <a:lnTo>
                    <a:pt x="35" y="16"/>
                  </a:lnTo>
                  <a:lnTo>
                    <a:pt x="40" y="21"/>
                  </a:lnTo>
                  <a:lnTo>
                    <a:pt x="45" y="21"/>
                  </a:lnTo>
                  <a:lnTo>
                    <a:pt x="45" y="16"/>
                  </a:lnTo>
                  <a:lnTo>
                    <a:pt x="50" y="16"/>
                  </a:lnTo>
                  <a:lnTo>
                    <a:pt x="50" y="21"/>
                  </a:lnTo>
                  <a:lnTo>
                    <a:pt x="55" y="16"/>
                  </a:lnTo>
                  <a:lnTo>
                    <a:pt x="55" y="21"/>
                  </a:lnTo>
                  <a:lnTo>
                    <a:pt x="60" y="21"/>
                  </a:lnTo>
                  <a:lnTo>
                    <a:pt x="65" y="10"/>
                  </a:lnTo>
                  <a:lnTo>
                    <a:pt x="65" y="21"/>
                  </a:lnTo>
                  <a:lnTo>
                    <a:pt x="70" y="21"/>
                  </a:lnTo>
                  <a:lnTo>
                    <a:pt x="75" y="16"/>
                  </a:lnTo>
                  <a:lnTo>
                    <a:pt x="80" y="16"/>
                  </a:lnTo>
                  <a:lnTo>
                    <a:pt x="85" y="21"/>
                  </a:lnTo>
                  <a:lnTo>
                    <a:pt x="90" y="16"/>
                  </a:lnTo>
                  <a:lnTo>
                    <a:pt x="95" y="10"/>
                  </a:lnTo>
                  <a:lnTo>
                    <a:pt x="95" y="16"/>
                  </a:lnTo>
                  <a:lnTo>
                    <a:pt x="100" y="21"/>
                  </a:lnTo>
                  <a:lnTo>
                    <a:pt x="100" y="16"/>
                  </a:lnTo>
                  <a:lnTo>
                    <a:pt x="105" y="16"/>
                  </a:lnTo>
                  <a:lnTo>
                    <a:pt x="110" y="16"/>
                  </a:lnTo>
                  <a:lnTo>
                    <a:pt x="115" y="16"/>
                  </a:lnTo>
                  <a:lnTo>
                    <a:pt x="120" y="21"/>
                  </a:lnTo>
                  <a:lnTo>
                    <a:pt x="125" y="21"/>
                  </a:lnTo>
                  <a:lnTo>
                    <a:pt x="125" y="16"/>
                  </a:lnTo>
                  <a:lnTo>
                    <a:pt x="130" y="16"/>
                  </a:lnTo>
                  <a:lnTo>
                    <a:pt x="130" y="21"/>
                  </a:lnTo>
                  <a:lnTo>
                    <a:pt x="135" y="16"/>
                  </a:lnTo>
                  <a:lnTo>
                    <a:pt x="140" y="10"/>
                  </a:lnTo>
                  <a:lnTo>
                    <a:pt x="140" y="16"/>
                  </a:lnTo>
                  <a:lnTo>
                    <a:pt x="145" y="0"/>
                  </a:lnTo>
                  <a:lnTo>
                    <a:pt x="145" y="16"/>
                  </a:lnTo>
                  <a:lnTo>
                    <a:pt x="150" y="21"/>
                  </a:lnTo>
                  <a:lnTo>
                    <a:pt x="150" y="16"/>
                  </a:lnTo>
                  <a:lnTo>
                    <a:pt x="155" y="16"/>
                  </a:lnTo>
                  <a:lnTo>
                    <a:pt x="155" y="21"/>
                  </a:lnTo>
                  <a:lnTo>
                    <a:pt x="160" y="0"/>
                  </a:lnTo>
                  <a:lnTo>
                    <a:pt x="160" y="16"/>
                  </a:lnTo>
                  <a:lnTo>
                    <a:pt x="165" y="21"/>
                  </a:lnTo>
                  <a:lnTo>
                    <a:pt x="165" y="26"/>
                  </a:lnTo>
                  <a:lnTo>
                    <a:pt x="170" y="21"/>
                  </a:lnTo>
                  <a:lnTo>
                    <a:pt x="177" y="24"/>
                  </a:lnTo>
                  <a:lnTo>
                    <a:pt x="179" y="26"/>
                  </a:lnTo>
                  <a:lnTo>
                    <a:pt x="173" y="20"/>
                  </a:lnTo>
                  <a:lnTo>
                    <a:pt x="173" y="18"/>
                  </a:lnTo>
                  <a:lnTo>
                    <a:pt x="170" y="21"/>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0" name="Freeform 86"/>
            <p:cNvSpPr>
              <a:spLocks/>
            </p:cNvSpPr>
            <p:nvPr/>
          </p:nvSpPr>
          <p:spPr bwMode="auto">
            <a:xfrm>
              <a:off x="795" y="3113"/>
              <a:ext cx="306" cy="262"/>
            </a:xfrm>
            <a:custGeom>
              <a:avLst/>
              <a:gdLst>
                <a:gd name="T0" fmla="*/ 7 w 303"/>
                <a:gd name="T1" fmla="*/ 698 h 208"/>
                <a:gd name="T2" fmla="*/ 7 w 303"/>
                <a:gd name="T3" fmla="*/ 0 h 208"/>
                <a:gd name="T4" fmla="*/ 27 w 303"/>
                <a:gd name="T5" fmla="*/ 582 h 208"/>
                <a:gd name="T6" fmla="*/ 50 w 303"/>
                <a:gd name="T7" fmla="*/ 1664 h 208"/>
                <a:gd name="T8" fmla="*/ 45 w 303"/>
                <a:gd name="T9" fmla="*/ 1475 h 208"/>
                <a:gd name="T10" fmla="*/ 41 w 303"/>
                <a:gd name="T11" fmla="*/ 1194 h 208"/>
                <a:gd name="T12" fmla="*/ 47 w 303"/>
                <a:gd name="T13" fmla="*/ 1554 h 208"/>
                <a:gd name="T14" fmla="*/ 50 w 303"/>
                <a:gd name="T15" fmla="*/ 1756 h 208"/>
                <a:gd name="T16" fmla="*/ 67 w 303"/>
                <a:gd name="T17" fmla="*/ 1853 h 208"/>
                <a:gd name="T18" fmla="*/ 72 w 303"/>
                <a:gd name="T19" fmla="*/ 2029 h 208"/>
                <a:gd name="T20" fmla="*/ 72 w 303"/>
                <a:gd name="T21" fmla="*/ 2029 h 208"/>
                <a:gd name="T22" fmla="*/ 78 w 303"/>
                <a:gd name="T23" fmla="*/ 2029 h 208"/>
                <a:gd name="T24" fmla="*/ 83 w 303"/>
                <a:gd name="T25" fmla="*/ 1926 h 208"/>
                <a:gd name="T26" fmla="*/ 83 w 303"/>
                <a:gd name="T27" fmla="*/ 2126 h 208"/>
                <a:gd name="T28" fmla="*/ 87 w 303"/>
                <a:gd name="T29" fmla="*/ 2029 h 208"/>
                <a:gd name="T30" fmla="*/ 92 w 303"/>
                <a:gd name="T31" fmla="*/ 2202 h 208"/>
                <a:gd name="T32" fmla="*/ 97 w 303"/>
                <a:gd name="T33" fmla="*/ 2280 h 208"/>
                <a:gd name="T34" fmla="*/ 102 w 303"/>
                <a:gd name="T35" fmla="*/ 2358 h 208"/>
                <a:gd name="T36" fmla="*/ 111 w 303"/>
                <a:gd name="T37" fmla="*/ 2358 h 208"/>
                <a:gd name="T38" fmla="*/ 116 w 303"/>
                <a:gd name="T39" fmla="*/ 2358 h 208"/>
                <a:gd name="T40" fmla="*/ 126 w 303"/>
                <a:gd name="T41" fmla="*/ 2465 h 208"/>
                <a:gd name="T42" fmla="*/ 131 w 303"/>
                <a:gd name="T43" fmla="*/ 2556 h 208"/>
                <a:gd name="T44" fmla="*/ 136 w 303"/>
                <a:gd name="T45" fmla="*/ 2465 h 208"/>
                <a:gd name="T46" fmla="*/ 145 w 303"/>
                <a:gd name="T47" fmla="*/ 2640 h 208"/>
                <a:gd name="T48" fmla="*/ 150 w 303"/>
                <a:gd name="T49" fmla="*/ 2726 h 208"/>
                <a:gd name="T50" fmla="*/ 158 w 303"/>
                <a:gd name="T51" fmla="*/ 2640 h 208"/>
                <a:gd name="T52" fmla="*/ 177 w 303"/>
                <a:gd name="T53" fmla="*/ 2640 h 208"/>
                <a:gd name="T54" fmla="*/ 182 w 303"/>
                <a:gd name="T55" fmla="*/ 2726 h 208"/>
                <a:gd name="T56" fmla="*/ 186 w 303"/>
                <a:gd name="T57" fmla="*/ 2726 h 208"/>
                <a:gd name="T58" fmla="*/ 191 w 303"/>
                <a:gd name="T59" fmla="*/ 2640 h 208"/>
                <a:gd name="T60" fmla="*/ 196 w 303"/>
                <a:gd name="T61" fmla="*/ 2824 h 208"/>
                <a:gd name="T62" fmla="*/ 201 w 303"/>
                <a:gd name="T63" fmla="*/ 2897 h 208"/>
                <a:gd name="T64" fmla="*/ 205 w 303"/>
                <a:gd name="T65" fmla="*/ 2824 h 208"/>
                <a:gd name="T66" fmla="*/ 216 w 303"/>
                <a:gd name="T67" fmla="*/ 2984 h 208"/>
                <a:gd name="T68" fmla="*/ 221 w 303"/>
                <a:gd name="T69" fmla="*/ 2824 h 208"/>
                <a:gd name="T70" fmla="*/ 226 w 303"/>
                <a:gd name="T71" fmla="*/ 2897 h 208"/>
                <a:gd name="T72" fmla="*/ 235 w 303"/>
                <a:gd name="T73" fmla="*/ 2897 h 208"/>
                <a:gd name="T74" fmla="*/ 240 w 303"/>
                <a:gd name="T75" fmla="*/ 2824 h 208"/>
                <a:gd name="T76" fmla="*/ 245 w 303"/>
                <a:gd name="T77" fmla="*/ 2897 h 208"/>
                <a:gd name="T78" fmla="*/ 250 w 303"/>
                <a:gd name="T79" fmla="*/ 2984 h 208"/>
                <a:gd name="T80" fmla="*/ 254 w 303"/>
                <a:gd name="T81" fmla="*/ 2897 h 208"/>
                <a:gd name="T82" fmla="*/ 269 w 303"/>
                <a:gd name="T83" fmla="*/ 2984 h 208"/>
                <a:gd name="T84" fmla="*/ 277 w 303"/>
                <a:gd name="T85" fmla="*/ 2897 h 208"/>
                <a:gd name="T86" fmla="*/ 283 w 303"/>
                <a:gd name="T87" fmla="*/ 2984 h 208"/>
                <a:gd name="T88" fmla="*/ 295 w 303"/>
                <a:gd name="T89" fmla="*/ 2824 h 208"/>
                <a:gd name="T90" fmla="*/ 300 w 303"/>
                <a:gd name="T91" fmla="*/ 3076 h 208"/>
                <a:gd name="T92" fmla="*/ 305 w 303"/>
                <a:gd name="T93" fmla="*/ 2984 h 208"/>
                <a:gd name="T94" fmla="*/ 315 w 303"/>
                <a:gd name="T95" fmla="*/ 3076 h 208"/>
                <a:gd name="T96" fmla="*/ 320 w 303"/>
                <a:gd name="T97" fmla="*/ 2897 h 208"/>
                <a:gd name="T98" fmla="*/ 329 w 303"/>
                <a:gd name="T99" fmla="*/ 2984 h 208"/>
                <a:gd name="T100" fmla="*/ 334 w 303"/>
                <a:gd name="T101" fmla="*/ 2897 h 208"/>
                <a:gd name="T102" fmla="*/ 339 w 303"/>
                <a:gd name="T103" fmla="*/ 2984 h 2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03" h="208">
                  <a:moveTo>
                    <a:pt x="0" y="208"/>
                  </a:moveTo>
                  <a:lnTo>
                    <a:pt x="3" y="142"/>
                  </a:lnTo>
                  <a:lnTo>
                    <a:pt x="7" y="44"/>
                  </a:lnTo>
                  <a:lnTo>
                    <a:pt x="7" y="22"/>
                  </a:lnTo>
                  <a:lnTo>
                    <a:pt x="7" y="6"/>
                  </a:lnTo>
                  <a:lnTo>
                    <a:pt x="7" y="0"/>
                  </a:lnTo>
                  <a:lnTo>
                    <a:pt x="12" y="0"/>
                  </a:lnTo>
                  <a:lnTo>
                    <a:pt x="12" y="6"/>
                  </a:lnTo>
                  <a:lnTo>
                    <a:pt x="27" y="36"/>
                  </a:lnTo>
                  <a:lnTo>
                    <a:pt x="39" y="65"/>
                  </a:lnTo>
                  <a:lnTo>
                    <a:pt x="36" y="59"/>
                  </a:lnTo>
                  <a:lnTo>
                    <a:pt x="50" y="105"/>
                  </a:lnTo>
                  <a:lnTo>
                    <a:pt x="48" y="100"/>
                  </a:lnTo>
                  <a:lnTo>
                    <a:pt x="47" y="95"/>
                  </a:lnTo>
                  <a:lnTo>
                    <a:pt x="45" y="93"/>
                  </a:lnTo>
                  <a:lnTo>
                    <a:pt x="44" y="88"/>
                  </a:lnTo>
                  <a:lnTo>
                    <a:pt x="44" y="80"/>
                  </a:lnTo>
                  <a:lnTo>
                    <a:pt x="41" y="75"/>
                  </a:lnTo>
                  <a:lnTo>
                    <a:pt x="42" y="73"/>
                  </a:lnTo>
                  <a:lnTo>
                    <a:pt x="47" y="86"/>
                  </a:lnTo>
                  <a:lnTo>
                    <a:pt x="47" y="98"/>
                  </a:lnTo>
                  <a:lnTo>
                    <a:pt x="50" y="105"/>
                  </a:lnTo>
                  <a:lnTo>
                    <a:pt x="50" y="110"/>
                  </a:lnTo>
                  <a:lnTo>
                    <a:pt x="55" y="116"/>
                  </a:lnTo>
                  <a:lnTo>
                    <a:pt x="55" y="110"/>
                  </a:lnTo>
                  <a:lnTo>
                    <a:pt x="55" y="116"/>
                  </a:lnTo>
                  <a:lnTo>
                    <a:pt x="55" y="121"/>
                  </a:lnTo>
                  <a:lnTo>
                    <a:pt x="60" y="127"/>
                  </a:lnTo>
                  <a:lnTo>
                    <a:pt x="60" y="121"/>
                  </a:lnTo>
                  <a:lnTo>
                    <a:pt x="60" y="110"/>
                  </a:lnTo>
                  <a:lnTo>
                    <a:pt x="60" y="127"/>
                  </a:lnTo>
                  <a:lnTo>
                    <a:pt x="66" y="121"/>
                  </a:lnTo>
                  <a:lnTo>
                    <a:pt x="66" y="127"/>
                  </a:lnTo>
                  <a:lnTo>
                    <a:pt x="66" y="121"/>
                  </a:lnTo>
                  <a:lnTo>
                    <a:pt x="71" y="121"/>
                  </a:lnTo>
                  <a:lnTo>
                    <a:pt x="71" y="133"/>
                  </a:lnTo>
                  <a:lnTo>
                    <a:pt x="75" y="127"/>
                  </a:lnTo>
                  <a:lnTo>
                    <a:pt x="75" y="133"/>
                  </a:lnTo>
                  <a:lnTo>
                    <a:pt x="75" y="127"/>
                  </a:lnTo>
                  <a:lnTo>
                    <a:pt x="75" y="133"/>
                  </a:lnTo>
                  <a:lnTo>
                    <a:pt x="80" y="138"/>
                  </a:lnTo>
                  <a:lnTo>
                    <a:pt x="80" y="143"/>
                  </a:lnTo>
                  <a:lnTo>
                    <a:pt x="85" y="143"/>
                  </a:lnTo>
                  <a:lnTo>
                    <a:pt x="90" y="138"/>
                  </a:lnTo>
                  <a:lnTo>
                    <a:pt x="90" y="148"/>
                  </a:lnTo>
                  <a:lnTo>
                    <a:pt x="94" y="143"/>
                  </a:lnTo>
                  <a:lnTo>
                    <a:pt x="94" y="148"/>
                  </a:lnTo>
                  <a:lnTo>
                    <a:pt x="99" y="148"/>
                  </a:lnTo>
                  <a:lnTo>
                    <a:pt x="104" y="148"/>
                  </a:lnTo>
                  <a:lnTo>
                    <a:pt x="109" y="148"/>
                  </a:lnTo>
                  <a:lnTo>
                    <a:pt x="109" y="155"/>
                  </a:lnTo>
                  <a:lnTo>
                    <a:pt x="114" y="155"/>
                  </a:lnTo>
                  <a:lnTo>
                    <a:pt x="114" y="148"/>
                  </a:lnTo>
                  <a:lnTo>
                    <a:pt x="114" y="160"/>
                  </a:lnTo>
                  <a:lnTo>
                    <a:pt x="119" y="160"/>
                  </a:lnTo>
                  <a:lnTo>
                    <a:pt x="119" y="148"/>
                  </a:lnTo>
                  <a:lnTo>
                    <a:pt x="124" y="155"/>
                  </a:lnTo>
                  <a:lnTo>
                    <a:pt x="129" y="160"/>
                  </a:lnTo>
                  <a:lnTo>
                    <a:pt x="133" y="166"/>
                  </a:lnTo>
                  <a:lnTo>
                    <a:pt x="138" y="166"/>
                  </a:lnTo>
                  <a:lnTo>
                    <a:pt x="138" y="171"/>
                  </a:lnTo>
                  <a:lnTo>
                    <a:pt x="143" y="166"/>
                  </a:lnTo>
                  <a:lnTo>
                    <a:pt x="148" y="166"/>
                  </a:lnTo>
                  <a:lnTo>
                    <a:pt x="148" y="160"/>
                  </a:lnTo>
                  <a:lnTo>
                    <a:pt x="153" y="166"/>
                  </a:lnTo>
                  <a:lnTo>
                    <a:pt x="153" y="171"/>
                  </a:lnTo>
                  <a:lnTo>
                    <a:pt x="158" y="166"/>
                  </a:lnTo>
                  <a:lnTo>
                    <a:pt x="158" y="171"/>
                  </a:lnTo>
                  <a:lnTo>
                    <a:pt x="162" y="160"/>
                  </a:lnTo>
                  <a:lnTo>
                    <a:pt x="162" y="171"/>
                  </a:lnTo>
                  <a:lnTo>
                    <a:pt x="167" y="176"/>
                  </a:lnTo>
                  <a:lnTo>
                    <a:pt x="167" y="171"/>
                  </a:lnTo>
                  <a:lnTo>
                    <a:pt x="167" y="166"/>
                  </a:lnTo>
                  <a:lnTo>
                    <a:pt x="172" y="176"/>
                  </a:lnTo>
                  <a:lnTo>
                    <a:pt x="172" y="182"/>
                  </a:lnTo>
                  <a:lnTo>
                    <a:pt x="172" y="176"/>
                  </a:lnTo>
                  <a:lnTo>
                    <a:pt x="172" y="171"/>
                  </a:lnTo>
                  <a:lnTo>
                    <a:pt x="177" y="166"/>
                  </a:lnTo>
                  <a:lnTo>
                    <a:pt x="177" y="182"/>
                  </a:lnTo>
                  <a:lnTo>
                    <a:pt x="177" y="171"/>
                  </a:lnTo>
                  <a:lnTo>
                    <a:pt x="181" y="171"/>
                  </a:lnTo>
                  <a:lnTo>
                    <a:pt x="181" y="176"/>
                  </a:lnTo>
                  <a:lnTo>
                    <a:pt x="187" y="182"/>
                  </a:lnTo>
                  <a:lnTo>
                    <a:pt x="187" y="187"/>
                  </a:lnTo>
                  <a:lnTo>
                    <a:pt x="192" y="187"/>
                  </a:lnTo>
                  <a:lnTo>
                    <a:pt x="192" y="182"/>
                  </a:lnTo>
                  <a:lnTo>
                    <a:pt x="197" y="182"/>
                  </a:lnTo>
                  <a:lnTo>
                    <a:pt x="197" y="176"/>
                  </a:lnTo>
                  <a:lnTo>
                    <a:pt x="202" y="182"/>
                  </a:lnTo>
                  <a:lnTo>
                    <a:pt x="206" y="187"/>
                  </a:lnTo>
                  <a:lnTo>
                    <a:pt x="211" y="182"/>
                  </a:lnTo>
                  <a:lnTo>
                    <a:pt x="216" y="187"/>
                  </a:lnTo>
                  <a:lnTo>
                    <a:pt x="216" y="176"/>
                  </a:lnTo>
                  <a:lnTo>
                    <a:pt x="221" y="182"/>
                  </a:lnTo>
                  <a:lnTo>
                    <a:pt x="226" y="182"/>
                  </a:lnTo>
                  <a:lnTo>
                    <a:pt x="226" y="187"/>
                  </a:lnTo>
                  <a:lnTo>
                    <a:pt x="226" y="176"/>
                  </a:lnTo>
                  <a:lnTo>
                    <a:pt x="230" y="182"/>
                  </a:lnTo>
                  <a:lnTo>
                    <a:pt x="235" y="182"/>
                  </a:lnTo>
                  <a:lnTo>
                    <a:pt x="235" y="187"/>
                  </a:lnTo>
                  <a:lnTo>
                    <a:pt x="240" y="187"/>
                  </a:lnTo>
                  <a:lnTo>
                    <a:pt x="240" y="182"/>
                  </a:lnTo>
                  <a:lnTo>
                    <a:pt x="240" y="171"/>
                  </a:lnTo>
                  <a:lnTo>
                    <a:pt x="245" y="182"/>
                  </a:lnTo>
                  <a:lnTo>
                    <a:pt x="245" y="187"/>
                  </a:lnTo>
                  <a:lnTo>
                    <a:pt x="249" y="182"/>
                  </a:lnTo>
                  <a:lnTo>
                    <a:pt x="249" y="187"/>
                  </a:lnTo>
                  <a:lnTo>
                    <a:pt x="254" y="187"/>
                  </a:lnTo>
                  <a:lnTo>
                    <a:pt x="254" y="193"/>
                  </a:lnTo>
                  <a:lnTo>
                    <a:pt x="259" y="176"/>
                  </a:lnTo>
                  <a:lnTo>
                    <a:pt x="259" y="187"/>
                  </a:lnTo>
                  <a:lnTo>
                    <a:pt x="264" y="187"/>
                  </a:lnTo>
                  <a:lnTo>
                    <a:pt x="264" y="193"/>
                  </a:lnTo>
                  <a:lnTo>
                    <a:pt x="269" y="187"/>
                  </a:lnTo>
                  <a:lnTo>
                    <a:pt x="274" y="182"/>
                  </a:lnTo>
                  <a:lnTo>
                    <a:pt x="274" y="187"/>
                  </a:lnTo>
                  <a:lnTo>
                    <a:pt x="279" y="193"/>
                  </a:lnTo>
                  <a:lnTo>
                    <a:pt x="284" y="193"/>
                  </a:lnTo>
                  <a:lnTo>
                    <a:pt x="284" y="182"/>
                  </a:lnTo>
                  <a:lnTo>
                    <a:pt x="288" y="187"/>
                  </a:lnTo>
                  <a:lnTo>
                    <a:pt x="288" y="182"/>
                  </a:lnTo>
                  <a:lnTo>
                    <a:pt x="293" y="187"/>
                  </a:lnTo>
                  <a:lnTo>
                    <a:pt x="293" y="193"/>
                  </a:lnTo>
                  <a:lnTo>
                    <a:pt x="298" y="182"/>
                  </a:lnTo>
                  <a:lnTo>
                    <a:pt x="298" y="187"/>
                  </a:lnTo>
                  <a:lnTo>
                    <a:pt x="303" y="193"/>
                  </a:lnTo>
                  <a:lnTo>
                    <a:pt x="303" y="187"/>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3851" name="Group 87"/>
            <p:cNvGrpSpPr>
              <a:grpSpLocks/>
            </p:cNvGrpSpPr>
            <p:nvPr/>
          </p:nvGrpSpPr>
          <p:grpSpPr bwMode="auto">
            <a:xfrm>
              <a:off x="1313" y="3333"/>
              <a:ext cx="429" cy="173"/>
              <a:chOff x="4272" y="3600"/>
              <a:chExt cx="480" cy="137"/>
            </a:xfrm>
          </p:grpSpPr>
          <p:grpSp>
            <p:nvGrpSpPr>
              <p:cNvPr id="33878" name="Group 88"/>
              <p:cNvGrpSpPr>
                <a:grpSpLocks/>
              </p:cNvGrpSpPr>
              <p:nvPr/>
            </p:nvGrpSpPr>
            <p:grpSpPr bwMode="auto">
              <a:xfrm>
                <a:off x="4272" y="3600"/>
                <a:ext cx="357" cy="137"/>
                <a:chOff x="2880" y="2680"/>
                <a:chExt cx="559" cy="137"/>
              </a:xfrm>
            </p:grpSpPr>
            <p:sp>
              <p:nvSpPr>
                <p:cNvPr id="33880" name="Freeform 89"/>
                <p:cNvSpPr>
                  <a:spLocks/>
                </p:cNvSpPr>
                <p:nvPr/>
              </p:nvSpPr>
              <p:spPr bwMode="auto">
                <a:xfrm>
                  <a:off x="2880" y="2680"/>
                  <a:ext cx="193" cy="30"/>
                </a:xfrm>
                <a:custGeom>
                  <a:avLst/>
                  <a:gdLst>
                    <a:gd name="T0" fmla="*/ 7 w 186"/>
                    <a:gd name="T1" fmla="*/ 10 h 31"/>
                    <a:gd name="T2" fmla="*/ 7 w 186"/>
                    <a:gd name="T3" fmla="*/ 10 h 31"/>
                    <a:gd name="T4" fmla="*/ 26 w 186"/>
                    <a:gd name="T5" fmla="*/ 15 h 31"/>
                    <a:gd name="T6" fmla="*/ 26 w 186"/>
                    <a:gd name="T7" fmla="*/ 15 h 31"/>
                    <a:gd name="T8" fmla="*/ 33 w 186"/>
                    <a:gd name="T9" fmla="*/ 10 h 31"/>
                    <a:gd name="T10" fmla="*/ 33 w 186"/>
                    <a:gd name="T11" fmla="*/ 15 h 31"/>
                    <a:gd name="T12" fmla="*/ 33 w 186"/>
                    <a:gd name="T13" fmla="*/ 15 h 31"/>
                    <a:gd name="T14" fmla="*/ 40 w 186"/>
                    <a:gd name="T15" fmla="*/ 15 h 31"/>
                    <a:gd name="T16" fmla="*/ 40 w 186"/>
                    <a:gd name="T17" fmla="*/ 19 h 31"/>
                    <a:gd name="T18" fmla="*/ 56 w 186"/>
                    <a:gd name="T19" fmla="*/ 15 h 31"/>
                    <a:gd name="T20" fmla="*/ 56 w 186"/>
                    <a:gd name="T21" fmla="*/ 15 h 31"/>
                    <a:gd name="T22" fmla="*/ 67 w 186"/>
                    <a:gd name="T23" fmla="*/ 15 h 31"/>
                    <a:gd name="T24" fmla="*/ 67 w 186"/>
                    <a:gd name="T25" fmla="*/ 15 h 31"/>
                    <a:gd name="T26" fmla="*/ 77 w 186"/>
                    <a:gd name="T27" fmla="*/ 15 h 31"/>
                    <a:gd name="T28" fmla="*/ 77 w 186"/>
                    <a:gd name="T29" fmla="*/ 19 h 31"/>
                    <a:gd name="T30" fmla="*/ 88 w 186"/>
                    <a:gd name="T31" fmla="*/ 15 h 31"/>
                    <a:gd name="T32" fmla="*/ 88 w 186"/>
                    <a:gd name="T33" fmla="*/ 10 h 31"/>
                    <a:gd name="T34" fmla="*/ 99 w 186"/>
                    <a:gd name="T35" fmla="*/ 15 h 31"/>
                    <a:gd name="T36" fmla="*/ 99 w 186"/>
                    <a:gd name="T37" fmla="*/ 15 h 31"/>
                    <a:gd name="T38" fmla="*/ 111 w 186"/>
                    <a:gd name="T39" fmla="*/ 15 h 31"/>
                    <a:gd name="T40" fmla="*/ 111 w 186"/>
                    <a:gd name="T41" fmla="*/ 15 h 31"/>
                    <a:gd name="T42" fmla="*/ 111 w 186"/>
                    <a:gd name="T43" fmla="*/ 15 h 31"/>
                    <a:gd name="T44" fmla="*/ 122 w 186"/>
                    <a:gd name="T45" fmla="*/ 15 h 31"/>
                    <a:gd name="T46" fmla="*/ 122 w 186"/>
                    <a:gd name="T47" fmla="*/ 15 h 31"/>
                    <a:gd name="T48" fmla="*/ 133 w 186"/>
                    <a:gd name="T49" fmla="*/ 10 h 31"/>
                    <a:gd name="T50" fmla="*/ 133 w 186"/>
                    <a:gd name="T51" fmla="*/ 10 h 31"/>
                    <a:gd name="T52" fmla="*/ 146 w 186"/>
                    <a:gd name="T53" fmla="*/ 15 h 31"/>
                    <a:gd name="T54" fmla="*/ 146 w 186"/>
                    <a:gd name="T55" fmla="*/ 15 h 31"/>
                    <a:gd name="T56" fmla="*/ 156 w 186"/>
                    <a:gd name="T57" fmla="*/ 10 h 31"/>
                    <a:gd name="T58" fmla="*/ 156 w 186"/>
                    <a:gd name="T59" fmla="*/ 15 h 31"/>
                    <a:gd name="T60" fmla="*/ 166 w 186"/>
                    <a:gd name="T61" fmla="*/ 15 h 31"/>
                    <a:gd name="T62" fmla="*/ 166 w 186"/>
                    <a:gd name="T63" fmla="*/ 15 h 31"/>
                    <a:gd name="T64" fmla="*/ 177 w 186"/>
                    <a:gd name="T65" fmla="*/ 15 h 31"/>
                    <a:gd name="T66" fmla="*/ 177 w 186"/>
                    <a:gd name="T67" fmla="*/ 15 h 31"/>
                    <a:gd name="T68" fmla="*/ 191 w 186"/>
                    <a:gd name="T69" fmla="*/ 10 h 31"/>
                    <a:gd name="T70" fmla="*/ 191 w 186"/>
                    <a:gd name="T71" fmla="*/ 15 h 31"/>
                    <a:gd name="T72" fmla="*/ 191 w 186"/>
                    <a:gd name="T73" fmla="*/ 15 h 31"/>
                    <a:gd name="T74" fmla="*/ 201 w 186"/>
                    <a:gd name="T75" fmla="*/ 15 h 31"/>
                    <a:gd name="T76" fmla="*/ 201 w 186"/>
                    <a:gd name="T77" fmla="*/ 10 h 31"/>
                    <a:gd name="T78" fmla="*/ 211 w 186"/>
                    <a:gd name="T79" fmla="*/ 10 h 31"/>
                    <a:gd name="T80" fmla="*/ 211 w 186"/>
                    <a:gd name="T81" fmla="*/ 15 h 31"/>
                    <a:gd name="T82" fmla="*/ 222 w 186"/>
                    <a:gd name="T83" fmla="*/ 15 h 31"/>
                    <a:gd name="T84" fmla="*/ 222 w 186"/>
                    <a:gd name="T85" fmla="*/ 15 h 31"/>
                    <a:gd name="T86" fmla="*/ 235 w 186"/>
                    <a:gd name="T87" fmla="*/ 0 h 31"/>
                    <a:gd name="T88" fmla="*/ 235 w 186"/>
                    <a:gd name="T89" fmla="*/ 10 h 31"/>
                    <a:gd name="T90" fmla="*/ 245 w 186"/>
                    <a:gd name="T91" fmla="*/ 10 h 31"/>
                    <a:gd name="T92" fmla="*/ 245 w 186"/>
                    <a:gd name="T93" fmla="*/ 15 h 31"/>
                    <a:gd name="T94" fmla="*/ 256 w 186"/>
                    <a:gd name="T95" fmla="*/ 15 h 31"/>
                    <a:gd name="T96" fmla="*/ 256 w 186"/>
                    <a:gd name="T97" fmla="*/ 10 h 31"/>
                    <a:gd name="T98" fmla="*/ 267 w 186"/>
                    <a:gd name="T99" fmla="*/ 15 h 31"/>
                    <a:gd name="T100" fmla="*/ 267 w 186"/>
                    <a:gd name="T101" fmla="*/ 15 h 31"/>
                    <a:gd name="T102" fmla="*/ 279 w 186"/>
                    <a:gd name="T103" fmla="*/ 10 h 31"/>
                    <a:gd name="T104" fmla="*/ 279 w 186"/>
                    <a:gd name="T105" fmla="*/ 15 h 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6" h="31">
                      <a:moveTo>
                        <a:pt x="0" y="10"/>
                      </a:moveTo>
                      <a:lnTo>
                        <a:pt x="0" y="21"/>
                      </a:lnTo>
                      <a:lnTo>
                        <a:pt x="7" y="10"/>
                      </a:lnTo>
                      <a:lnTo>
                        <a:pt x="7" y="21"/>
                      </a:lnTo>
                      <a:lnTo>
                        <a:pt x="7" y="10"/>
                      </a:lnTo>
                      <a:lnTo>
                        <a:pt x="7" y="21"/>
                      </a:lnTo>
                      <a:lnTo>
                        <a:pt x="14" y="21"/>
                      </a:lnTo>
                      <a:lnTo>
                        <a:pt x="21" y="10"/>
                      </a:lnTo>
                      <a:lnTo>
                        <a:pt x="21" y="31"/>
                      </a:lnTo>
                      <a:lnTo>
                        <a:pt x="21" y="10"/>
                      </a:lnTo>
                      <a:lnTo>
                        <a:pt x="21" y="21"/>
                      </a:lnTo>
                      <a:lnTo>
                        <a:pt x="28" y="21"/>
                      </a:lnTo>
                      <a:lnTo>
                        <a:pt x="28" y="31"/>
                      </a:lnTo>
                      <a:lnTo>
                        <a:pt x="36" y="21"/>
                      </a:lnTo>
                      <a:lnTo>
                        <a:pt x="36" y="31"/>
                      </a:lnTo>
                      <a:lnTo>
                        <a:pt x="36" y="21"/>
                      </a:lnTo>
                      <a:lnTo>
                        <a:pt x="43" y="0"/>
                      </a:lnTo>
                      <a:lnTo>
                        <a:pt x="43" y="21"/>
                      </a:lnTo>
                      <a:lnTo>
                        <a:pt x="43" y="31"/>
                      </a:lnTo>
                      <a:lnTo>
                        <a:pt x="43" y="10"/>
                      </a:lnTo>
                      <a:lnTo>
                        <a:pt x="43" y="21"/>
                      </a:lnTo>
                      <a:lnTo>
                        <a:pt x="50" y="21"/>
                      </a:lnTo>
                      <a:lnTo>
                        <a:pt x="50" y="10"/>
                      </a:lnTo>
                      <a:lnTo>
                        <a:pt x="50" y="21"/>
                      </a:lnTo>
                      <a:lnTo>
                        <a:pt x="50" y="31"/>
                      </a:lnTo>
                      <a:lnTo>
                        <a:pt x="50" y="21"/>
                      </a:lnTo>
                      <a:lnTo>
                        <a:pt x="57" y="21"/>
                      </a:lnTo>
                      <a:lnTo>
                        <a:pt x="57" y="0"/>
                      </a:lnTo>
                      <a:lnTo>
                        <a:pt x="57" y="21"/>
                      </a:lnTo>
                      <a:lnTo>
                        <a:pt x="57" y="10"/>
                      </a:lnTo>
                      <a:lnTo>
                        <a:pt x="57" y="21"/>
                      </a:lnTo>
                      <a:lnTo>
                        <a:pt x="57" y="10"/>
                      </a:lnTo>
                      <a:lnTo>
                        <a:pt x="64" y="21"/>
                      </a:lnTo>
                      <a:lnTo>
                        <a:pt x="64" y="31"/>
                      </a:lnTo>
                      <a:lnTo>
                        <a:pt x="64" y="21"/>
                      </a:lnTo>
                      <a:lnTo>
                        <a:pt x="71" y="21"/>
                      </a:lnTo>
                      <a:lnTo>
                        <a:pt x="71" y="10"/>
                      </a:lnTo>
                      <a:lnTo>
                        <a:pt x="71" y="21"/>
                      </a:lnTo>
                      <a:lnTo>
                        <a:pt x="79" y="21"/>
                      </a:lnTo>
                      <a:lnTo>
                        <a:pt x="86" y="21"/>
                      </a:lnTo>
                      <a:lnTo>
                        <a:pt x="86" y="10"/>
                      </a:lnTo>
                      <a:lnTo>
                        <a:pt x="86" y="21"/>
                      </a:lnTo>
                      <a:lnTo>
                        <a:pt x="86" y="31"/>
                      </a:lnTo>
                      <a:lnTo>
                        <a:pt x="86" y="10"/>
                      </a:lnTo>
                      <a:lnTo>
                        <a:pt x="93" y="21"/>
                      </a:lnTo>
                      <a:lnTo>
                        <a:pt x="100" y="21"/>
                      </a:lnTo>
                      <a:lnTo>
                        <a:pt x="100" y="10"/>
                      </a:lnTo>
                      <a:lnTo>
                        <a:pt x="100" y="21"/>
                      </a:lnTo>
                      <a:lnTo>
                        <a:pt x="107" y="21"/>
                      </a:lnTo>
                      <a:lnTo>
                        <a:pt x="107" y="10"/>
                      </a:lnTo>
                      <a:lnTo>
                        <a:pt x="107" y="21"/>
                      </a:lnTo>
                      <a:lnTo>
                        <a:pt x="114" y="21"/>
                      </a:lnTo>
                      <a:lnTo>
                        <a:pt x="114" y="10"/>
                      </a:lnTo>
                      <a:lnTo>
                        <a:pt x="122" y="10"/>
                      </a:lnTo>
                      <a:lnTo>
                        <a:pt x="122" y="21"/>
                      </a:lnTo>
                      <a:lnTo>
                        <a:pt x="122" y="31"/>
                      </a:lnTo>
                      <a:lnTo>
                        <a:pt x="122" y="21"/>
                      </a:lnTo>
                      <a:lnTo>
                        <a:pt x="129" y="10"/>
                      </a:lnTo>
                      <a:lnTo>
                        <a:pt x="129" y="21"/>
                      </a:lnTo>
                      <a:lnTo>
                        <a:pt x="129" y="10"/>
                      </a:lnTo>
                      <a:lnTo>
                        <a:pt x="136" y="21"/>
                      </a:lnTo>
                      <a:lnTo>
                        <a:pt x="136" y="10"/>
                      </a:lnTo>
                      <a:lnTo>
                        <a:pt x="136" y="21"/>
                      </a:lnTo>
                      <a:lnTo>
                        <a:pt x="143" y="21"/>
                      </a:lnTo>
                      <a:lnTo>
                        <a:pt x="143" y="10"/>
                      </a:lnTo>
                      <a:lnTo>
                        <a:pt x="143" y="21"/>
                      </a:lnTo>
                      <a:lnTo>
                        <a:pt x="143" y="10"/>
                      </a:lnTo>
                      <a:lnTo>
                        <a:pt x="150" y="21"/>
                      </a:lnTo>
                      <a:lnTo>
                        <a:pt x="150" y="0"/>
                      </a:lnTo>
                      <a:lnTo>
                        <a:pt x="150" y="10"/>
                      </a:lnTo>
                      <a:lnTo>
                        <a:pt x="150" y="21"/>
                      </a:lnTo>
                      <a:lnTo>
                        <a:pt x="157" y="21"/>
                      </a:lnTo>
                      <a:lnTo>
                        <a:pt x="157" y="10"/>
                      </a:lnTo>
                      <a:lnTo>
                        <a:pt x="157" y="21"/>
                      </a:lnTo>
                      <a:lnTo>
                        <a:pt x="165" y="21"/>
                      </a:lnTo>
                      <a:lnTo>
                        <a:pt x="165" y="10"/>
                      </a:lnTo>
                      <a:lnTo>
                        <a:pt x="165" y="21"/>
                      </a:lnTo>
                      <a:lnTo>
                        <a:pt x="165" y="10"/>
                      </a:lnTo>
                      <a:lnTo>
                        <a:pt x="172" y="21"/>
                      </a:lnTo>
                      <a:lnTo>
                        <a:pt x="172" y="10"/>
                      </a:lnTo>
                      <a:lnTo>
                        <a:pt x="179" y="21"/>
                      </a:lnTo>
                      <a:lnTo>
                        <a:pt x="179" y="10"/>
                      </a:lnTo>
                      <a:lnTo>
                        <a:pt x="179" y="0"/>
                      </a:lnTo>
                      <a:lnTo>
                        <a:pt x="179" y="10"/>
                      </a:lnTo>
                      <a:lnTo>
                        <a:pt x="179" y="21"/>
                      </a:lnTo>
                      <a:lnTo>
                        <a:pt x="179" y="10"/>
                      </a:lnTo>
                      <a:lnTo>
                        <a:pt x="186" y="10"/>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1" name="Freeform 90"/>
                <p:cNvSpPr>
                  <a:spLocks/>
                </p:cNvSpPr>
                <p:nvPr/>
              </p:nvSpPr>
              <p:spPr bwMode="auto">
                <a:xfrm>
                  <a:off x="3073" y="2699"/>
                  <a:ext cx="366" cy="118"/>
                </a:xfrm>
                <a:custGeom>
                  <a:avLst/>
                  <a:gdLst>
                    <a:gd name="T0" fmla="*/ 0 w 366"/>
                    <a:gd name="T1" fmla="*/ 20 h 118"/>
                    <a:gd name="T2" fmla="*/ 0 w 366"/>
                    <a:gd name="T3" fmla="*/ 39 h 118"/>
                    <a:gd name="T4" fmla="*/ 13 w 366"/>
                    <a:gd name="T5" fmla="*/ 39 h 118"/>
                    <a:gd name="T6" fmla="*/ 13 w 366"/>
                    <a:gd name="T7" fmla="*/ 59 h 118"/>
                    <a:gd name="T8" fmla="*/ 26 w 366"/>
                    <a:gd name="T9" fmla="*/ 79 h 118"/>
                    <a:gd name="T10" fmla="*/ 26 w 366"/>
                    <a:gd name="T11" fmla="*/ 79 h 118"/>
                    <a:gd name="T12" fmla="*/ 39 w 366"/>
                    <a:gd name="T13" fmla="*/ 98 h 118"/>
                    <a:gd name="T14" fmla="*/ 39 w 366"/>
                    <a:gd name="T15" fmla="*/ 98 h 118"/>
                    <a:gd name="T16" fmla="*/ 53 w 366"/>
                    <a:gd name="T17" fmla="*/ 98 h 118"/>
                    <a:gd name="T18" fmla="*/ 53 w 366"/>
                    <a:gd name="T19" fmla="*/ 98 h 118"/>
                    <a:gd name="T20" fmla="*/ 65 w 366"/>
                    <a:gd name="T21" fmla="*/ 108 h 118"/>
                    <a:gd name="T22" fmla="*/ 65 w 366"/>
                    <a:gd name="T23" fmla="*/ 98 h 118"/>
                    <a:gd name="T24" fmla="*/ 79 w 366"/>
                    <a:gd name="T25" fmla="*/ 108 h 118"/>
                    <a:gd name="T26" fmla="*/ 79 w 366"/>
                    <a:gd name="T27" fmla="*/ 98 h 118"/>
                    <a:gd name="T28" fmla="*/ 92 w 366"/>
                    <a:gd name="T29" fmla="*/ 108 h 118"/>
                    <a:gd name="T30" fmla="*/ 92 w 366"/>
                    <a:gd name="T31" fmla="*/ 108 h 118"/>
                    <a:gd name="T32" fmla="*/ 92 w 366"/>
                    <a:gd name="T33" fmla="*/ 98 h 118"/>
                    <a:gd name="T34" fmla="*/ 105 w 366"/>
                    <a:gd name="T35" fmla="*/ 108 h 118"/>
                    <a:gd name="T36" fmla="*/ 105 w 366"/>
                    <a:gd name="T37" fmla="*/ 98 h 118"/>
                    <a:gd name="T38" fmla="*/ 118 w 366"/>
                    <a:gd name="T39" fmla="*/ 98 h 118"/>
                    <a:gd name="T40" fmla="*/ 118 w 366"/>
                    <a:gd name="T41" fmla="*/ 98 h 118"/>
                    <a:gd name="T42" fmla="*/ 131 w 366"/>
                    <a:gd name="T43" fmla="*/ 108 h 118"/>
                    <a:gd name="T44" fmla="*/ 131 w 366"/>
                    <a:gd name="T45" fmla="*/ 108 h 118"/>
                    <a:gd name="T46" fmla="*/ 144 w 366"/>
                    <a:gd name="T47" fmla="*/ 98 h 118"/>
                    <a:gd name="T48" fmla="*/ 144 w 366"/>
                    <a:gd name="T49" fmla="*/ 98 h 118"/>
                    <a:gd name="T50" fmla="*/ 157 w 366"/>
                    <a:gd name="T51" fmla="*/ 108 h 118"/>
                    <a:gd name="T52" fmla="*/ 157 w 366"/>
                    <a:gd name="T53" fmla="*/ 108 h 118"/>
                    <a:gd name="T54" fmla="*/ 171 w 366"/>
                    <a:gd name="T55" fmla="*/ 108 h 118"/>
                    <a:gd name="T56" fmla="*/ 171 w 366"/>
                    <a:gd name="T57" fmla="*/ 108 h 118"/>
                    <a:gd name="T58" fmla="*/ 183 w 366"/>
                    <a:gd name="T59" fmla="*/ 98 h 118"/>
                    <a:gd name="T60" fmla="*/ 183 w 366"/>
                    <a:gd name="T61" fmla="*/ 108 h 118"/>
                    <a:gd name="T62" fmla="*/ 183 w 366"/>
                    <a:gd name="T63" fmla="*/ 98 h 118"/>
                    <a:gd name="T64" fmla="*/ 197 w 366"/>
                    <a:gd name="T65" fmla="*/ 108 h 118"/>
                    <a:gd name="T66" fmla="*/ 197 w 366"/>
                    <a:gd name="T67" fmla="*/ 108 h 118"/>
                    <a:gd name="T68" fmla="*/ 210 w 366"/>
                    <a:gd name="T69" fmla="*/ 108 h 118"/>
                    <a:gd name="T70" fmla="*/ 210 w 366"/>
                    <a:gd name="T71" fmla="*/ 98 h 118"/>
                    <a:gd name="T72" fmla="*/ 223 w 366"/>
                    <a:gd name="T73" fmla="*/ 98 h 118"/>
                    <a:gd name="T74" fmla="*/ 223 w 366"/>
                    <a:gd name="T75" fmla="*/ 98 h 118"/>
                    <a:gd name="T76" fmla="*/ 236 w 366"/>
                    <a:gd name="T77" fmla="*/ 108 h 118"/>
                    <a:gd name="T78" fmla="*/ 236 w 366"/>
                    <a:gd name="T79" fmla="*/ 108 h 118"/>
                    <a:gd name="T80" fmla="*/ 249 w 366"/>
                    <a:gd name="T81" fmla="*/ 98 h 118"/>
                    <a:gd name="T82" fmla="*/ 249 w 366"/>
                    <a:gd name="T83" fmla="*/ 98 h 118"/>
                    <a:gd name="T84" fmla="*/ 262 w 366"/>
                    <a:gd name="T85" fmla="*/ 98 h 118"/>
                    <a:gd name="T86" fmla="*/ 262 w 366"/>
                    <a:gd name="T87" fmla="*/ 108 h 118"/>
                    <a:gd name="T88" fmla="*/ 275 w 366"/>
                    <a:gd name="T89" fmla="*/ 108 h 118"/>
                    <a:gd name="T90" fmla="*/ 275 w 366"/>
                    <a:gd name="T91" fmla="*/ 98 h 118"/>
                    <a:gd name="T92" fmla="*/ 275 w 366"/>
                    <a:gd name="T93" fmla="*/ 98 h 118"/>
                    <a:gd name="T94" fmla="*/ 288 w 366"/>
                    <a:gd name="T95" fmla="*/ 98 h 118"/>
                    <a:gd name="T96" fmla="*/ 288 w 366"/>
                    <a:gd name="T97" fmla="*/ 108 h 118"/>
                    <a:gd name="T98" fmla="*/ 301 w 366"/>
                    <a:gd name="T99" fmla="*/ 98 h 118"/>
                    <a:gd name="T100" fmla="*/ 301 w 366"/>
                    <a:gd name="T101" fmla="*/ 98 h 118"/>
                    <a:gd name="T102" fmla="*/ 315 w 366"/>
                    <a:gd name="T103" fmla="*/ 98 h 118"/>
                    <a:gd name="T104" fmla="*/ 315 w 366"/>
                    <a:gd name="T105" fmla="*/ 108 h 118"/>
                    <a:gd name="T106" fmla="*/ 327 w 366"/>
                    <a:gd name="T107" fmla="*/ 98 h 118"/>
                    <a:gd name="T108" fmla="*/ 327 w 366"/>
                    <a:gd name="T109" fmla="*/ 98 h 118"/>
                    <a:gd name="T110" fmla="*/ 341 w 366"/>
                    <a:gd name="T111" fmla="*/ 108 h 118"/>
                    <a:gd name="T112" fmla="*/ 341 w 366"/>
                    <a:gd name="T113" fmla="*/ 98 h 118"/>
                    <a:gd name="T114" fmla="*/ 354 w 366"/>
                    <a:gd name="T115" fmla="*/ 98 h 118"/>
                    <a:gd name="T116" fmla="*/ 354 w 366"/>
                    <a:gd name="T117" fmla="*/ 98 h 118"/>
                    <a:gd name="T118" fmla="*/ 354 w 366"/>
                    <a:gd name="T119" fmla="*/ 98 h 118"/>
                    <a:gd name="T120" fmla="*/ 366 w 366"/>
                    <a:gd name="T121" fmla="*/ 98 h 118"/>
                    <a:gd name="T122" fmla="*/ 366 w 366"/>
                    <a:gd name="T123" fmla="*/ 98 h 1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118">
                      <a:moveTo>
                        <a:pt x="0" y="0"/>
                      </a:moveTo>
                      <a:lnTo>
                        <a:pt x="0" y="0"/>
                      </a:lnTo>
                      <a:lnTo>
                        <a:pt x="0" y="20"/>
                      </a:lnTo>
                      <a:lnTo>
                        <a:pt x="0" y="39"/>
                      </a:lnTo>
                      <a:lnTo>
                        <a:pt x="13" y="30"/>
                      </a:lnTo>
                      <a:lnTo>
                        <a:pt x="13" y="39"/>
                      </a:lnTo>
                      <a:lnTo>
                        <a:pt x="13" y="59"/>
                      </a:lnTo>
                      <a:lnTo>
                        <a:pt x="26" y="59"/>
                      </a:lnTo>
                      <a:lnTo>
                        <a:pt x="26" y="69"/>
                      </a:lnTo>
                      <a:lnTo>
                        <a:pt x="26" y="79"/>
                      </a:lnTo>
                      <a:lnTo>
                        <a:pt x="26" y="59"/>
                      </a:lnTo>
                      <a:lnTo>
                        <a:pt x="26" y="79"/>
                      </a:lnTo>
                      <a:lnTo>
                        <a:pt x="39" y="89"/>
                      </a:lnTo>
                      <a:lnTo>
                        <a:pt x="39" y="98"/>
                      </a:lnTo>
                      <a:lnTo>
                        <a:pt x="39" y="89"/>
                      </a:lnTo>
                      <a:lnTo>
                        <a:pt x="39" y="98"/>
                      </a:lnTo>
                      <a:lnTo>
                        <a:pt x="53" y="98"/>
                      </a:lnTo>
                      <a:lnTo>
                        <a:pt x="53" y="108"/>
                      </a:lnTo>
                      <a:lnTo>
                        <a:pt x="65" y="98"/>
                      </a:lnTo>
                      <a:lnTo>
                        <a:pt x="65" y="108"/>
                      </a:lnTo>
                      <a:lnTo>
                        <a:pt x="65" y="98"/>
                      </a:lnTo>
                      <a:lnTo>
                        <a:pt x="65" y="108"/>
                      </a:lnTo>
                      <a:lnTo>
                        <a:pt x="65" y="98"/>
                      </a:lnTo>
                      <a:lnTo>
                        <a:pt x="79" y="108"/>
                      </a:lnTo>
                      <a:lnTo>
                        <a:pt x="79" y="98"/>
                      </a:lnTo>
                      <a:lnTo>
                        <a:pt x="79" y="108"/>
                      </a:lnTo>
                      <a:lnTo>
                        <a:pt x="79" y="98"/>
                      </a:lnTo>
                      <a:lnTo>
                        <a:pt x="79" y="108"/>
                      </a:lnTo>
                      <a:lnTo>
                        <a:pt x="92" y="108"/>
                      </a:lnTo>
                      <a:lnTo>
                        <a:pt x="92" y="98"/>
                      </a:lnTo>
                      <a:lnTo>
                        <a:pt x="92" y="108"/>
                      </a:lnTo>
                      <a:lnTo>
                        <a:pt x="92" y="98"/>
                      </a:lnTo>
                      <a:lnTo>
                        <a:pt x="105" y="98"/>
                      </a:lnTo>
                      <a:lnTo>
                        <a:pt x="105" y="108"/>
                      </a:lnTo>
                      <a:lnTo>
                        <a:pt x="105" y="98"/>
                      </a:lnTo>
                      <a:lnTo>
                        <a:pt x="118" y="108"/>
                      </a:lnTo>
                      <a:lnTo>
                        <a:pt x="118" y="98"/>
                      </a:lnTo>
                      <a:lnTo>
                        <a:pt x="118" y="108"/>
                      </a:lnTo>
                      <a:lnTo>
                        <a:pt x="118" y="98"/>
                      </a:lnTo>
                      <a:lnTo>
                        <a:pt x="118" y="108"/>
                      </a:lnTo>
                      <a:lnTo>
                        <a:pt x="131" y="108"/>
                      </a:lnTo>
                      <a:lnTo>
                        <a:pt x="131" y="98"/>
                      </a:lnTo>
                      <a:lnTo>
                        <a:pt x="131" y="108"/>
                      </a:lnTo>
                      <a:lnTo>
                        <a:pt x="144" y="98"/>
                      </a:lnTo>
                      <a:lnTo>
                        <a:pt x="144" y="118"/>
                      </a:lnTo>
                      <a:lnTo>
                        <a:pt x="144" y="108"/>
                      </a:lnTo>
                      <a:lnTo>
                        <a:pt x="144" y="98"/>
                      </a:lnTo>
                      <a:lnTo>
                        <a:pt x="144" y="108"/>
                      </a:lnTo>
                      <a:lnTo>
                        <a:pt x="157" y="108"/>
                      </a:lnTo>
                      <a:lnTo>
                        <a:pt x="157" y="98"/>
                      </a:lnTo>
                      <a:lnTo>
                        <a:pt x="157" y="108"/>
                      </a:lnTo>
                      <a:lnTo>
                        <a:pt x="171" y="108"/>
                      </a:lnTo>
                      <a:lnTo>
                        <a:pt x="171" y="98"/>
                      </a:lnTo>
                      <a:lnTo>
                        <a:pt x="171" y="108"/>
                      </a:lnTo>
                      <a:lnTo>
                        <a:pt x="171" y="98"/>
                      </a:lnTo>
                      <a:lnTo>
                        <a:pt x="183" y="98"/>
                      </a:lnTo>
                      <a:lnTo>
                        <a:pt x="183" y="108"/>
                      </a:lnTo>
                      <a:lnTo>
                        <a:pt x="183" y="98"/>
                      </a:lnTo>
                      <a:lnTo>
                        <a:pt x="197" y="108"/>
                      </a:lnTo>
                      <a:lnTo>
                        <a:pt x="197" y="98"/>
                      </a:lnTo>
                      <a:lnTo>
                        <a:pt x="197" y="108"/>
                      </a:lnTo>
                      <a:lnTo>
                        <a:pt x="210" y="98"/>
                      </a:lnTo>
                      <a:lnTo>
                        <a:pt x="210" y="108"/>
                      </a:lnTo>
                      <a:lnTo>
                        <a:pt x="210" y="98"/>
                      </a:lnTo>
                      <a:lnTo>
                        <a:pt x="210" y="108"/>
                      </a:lnTo>
                      <a:lnTo>
                        <a:pt x="210" y="98"/>
                      </a:lnTo>
                      <a:lnTo>
                        <a:pt x="210" y="108"/>
                      </a:lnTo>
                      <a:lnTo>
                        <a:pt x="223" y="108"/>
                      </a:lnTo>
                      <a:lnTo>
                        <a:pt x="223" y="98"/>
                      </a:lnTo>
                      <a:lnTo>
                        <a:pt x="236" y="98"/>
                      </a:lnTo>
                      <a:lnTo>
                        <a:pt x="236" y="108"/>
                      </a:lnTo>
                      <a:lnTo>
                        <a:pt x="236" y="98"/>
                      </a:lnTo>
                      <a:lnTo>
                        <a:pt x="236" y="108"/>
                      </a:lnTo>
                      <a:lnTo>
                        <a:pt x="236" y="98"/>
                      </a:lnTo>
                      <a:lnTo>
                        <a:pt x="249" y="98"/>
                      </a:lnTo>
                      <a:lnTo>
                        <a:pt x="249" y="108"/>
                      </a:lnTo>
                      <a:lnTo>
                        <a:pt x="262" y="98"/>
                      </a:lnTo>
                      <a:lnTo>
                        <a:pt x="262" y="108"/>
                      </a:lnTo>
                      <a:lnTo>
                        <a:pt x="262" y="98"/>
                      </a:lnTo>
                      <a:lnTo>
                        <a:pt x="275" y="108"/>
                      </a:lnTo>
                      <a:lnTo>
                        <a:pt x="275" y="98"/>
                      </a:lnTo>
                      <a:lnTo>
                        <a:pt x="288" y="98"/>
                      </a:lnTo>
                      <a:lnTo>
                        <a:pt x="288" y="108"/>
                      </a:lnTo>
                      <a:lnTo>
                        <a:pt x="288" y="98"/>
                      </a:lnTo>
                      <a:lnTo>
                        <a:pt x="288" y="108"/>
                      </a:lnTo>
                      <a:lnTo>
                        <a:pt x="301" y="98"/>
                      </a:lnTo>
                      <a:lnTo>
                        <a:pt x="315" y="108"/>
                      </a:lnTo>
                      <a:lnTo>
                        <a:pt x="315" y="98"/>
                      </a:lnTo>
                      <a:lnTo>
                        <a:pt x="315" y="108"/>
                      </a:lnTo>
                      <a:lnTo>
                        <a:pt x="315" y="98"/>
                      </a:lnTo>
                      <a:lnTo>
                        <a:pt x="327" y="98"/>
                      </a:lnTo>
                      <a:lnTo>
                        <a:pt x="341" y="108"/>
                      </a:lnTo>
                      <a:lnTo>
                        <a:pt x="341" y="98"/>
                      </a:lnTo>
                      <a:lnTo>
                        <a:pt x="354" y="98"/>
                      </a:lnTo>
                      <a:lnTo>
                        <a:pt x="354" y="108"/>
                      </a:lnTo>
                      <a:lnTo>
                        <a:pt x="354" y="98"/>
                      </a:lnTo>
                      <a:lnTo>
                        <a:pt x="366" y="98"/>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3879" name="Freeform 91"/>
              <p:cNvSpPr>
                <a:spLocks/>
              </p:cNvSpPr>
              <p:nvPr/>
            </p:nvSpPr>
            <p:spPr bwMode="auto">
              <a:xfrm>
                <a:off x="4612" y="3715"/>
                <a:ext cx="140" cy="11"/>
              </a:xfrm>
              <a:custGeom>
                <a:avLst/>
                <a:gdLst>
                  <a:gd name="T0" fmla="*/ 0 w 160"/>
                  <a:gd name="T1" fmla="*/ 6 h 11"/>
                  <a:gd name="T2" fmla="*/ 0 w 160"/>
                  <a:gd name="T3" fmla="*/ 6 h 11"/>
                  <a:gd name="T4" fmla="*/ 4 w 160"/>
                  <a:gd name="T5" fmla="*/ 6 h 11"/>
                  <a:gd name="T6" fmla="*/ 4 w 160"/>
                  <a:gd name="T7" fmla="*/ 6 h 11"/>
                  <a:gd name="T8" fmla="*/ 4 w 160"/>
                  <a:gd name="T9" fmla="*/ 6 h 11"/>
                  <a:gd name="T10" fmla="*/ 4 w 160"/>
                  <a:gd name="T11" fmla="*/ 6 h 11"/>
                  <a:gd name="T12" fmla="*/ 4 w 160"/>
                  <a:gd name="T13" fmla="*/ 0 h 11"/>
                  <a:gd name="T14" fmla="*/ 4 w 160"/>
                  <a:gd name="T15" fmla="*/ 6 h 11"/>
                  <a:gd name="T16" fmla="*/ 6 w 160"/>
                  <a:gd name="T17" fmla="*/ 6 h 11"/>
                  <a:gd name="T18" fmla="*/ 6 w 160"/>
                  <a:gd name="T19" fmla="*/ 6 h 11"/>
                  <a:gd name="T20" fmla="*/ 7 w 160"/>
                  <a:gd name="T21" fmla="*/ 0 h 11"/>
                  <a:gd name="T22" fmla="*/ 7 w 160"/>
                  <a:gd name="T23" fmla="*/ 6 h 11"/>
                  <a:gd name="T24" fmla="*/ 7 w 160"/>
                  <a:gd name="T25" fmla="*/ 6 h 11"/>
                  <a:gd name="T26" fmla="*/ 9 w 160"/>
                  <a:gd name="T27" fmla="*/ 6 h 11"/>
                  <a:gd name="T28" fmla="*/ 9 w 160"/>
                  <a:gd name="T29" fmla="*/ 6 h 11"/>
                  <a:gd name="T30" fmla="*/ 10 w 160"/>
                  <a:gd name="T31" fmla="*/ 6 h 11"/>
                  <a:gd name="T32" fmla="*/ 10 w 160"/>
                  <a:gd name="T33" fmla="*/ 6 h 11"/>
                  <a:gd name="T34" fmla="*/ 11 w 160"/>
                  <a:gd name="T35" fmla="*/ 6 h 11"/>
                  <a:gd name="T36" fmla="*/ 11 w 160"/>
                  <a:gd name="T37" fmla="*/ 6 h 11"/>
                  <a:gd name="T38" fmla="*/ 12 w 160"/>
                  <a:gd name="T39" fmla="*/ 6 h 11"/>
                  <a:gd name="T40" fmla="*/ 12 w 160"/>
                  <a:gd name="T41" fmla="*/ 6 h 11"/>
                  <a:gd name="T42" fmla="*/ 13 w 160"/>
                  <a:gd name="T43" fmla="*/ 6 h 11"/>
                  <a:gd name="T44" fmla="*/ 13 w 160"/>
                  <a:gd name="T45" fmla="*/ 6 h 11"/>
                  <a:gd name="T46" fmla="*/ 14 w 160"/>
                  <a:gd name="T47" fmla="*/ 6 h 11"/>
                  <a:gd name="T48" fmla="*/ 14 w 160"/>
                  <a:gd name="T49" fmla="*/ 6 h 11"/>
                  <a:gd name="T50" fmla="*/ 14 w 160"/>
                  <a:gd name="T51" fmla="*/ 6 h 11"/>
                  <a:gd name="T52" fmla="*/ 16 w 160"/>
                  <a:gd name="T53" fmla="*/ 11 h 11"/>
                  <a:gd name="T54" fmla="*/ 16 w 160"/>
                  <a:gd name="T55" fmla="*/ 6 h 11"/>
                  <a:gd name="T56" fmla="*/ 17 w 160"/>
                  <a:gd name="T57" fmla="*/ 6 h 11"/>
                  <a:gd name="T58" fmla="*/ 17 w 160"/>
                  <a:gd name="T59" fmla="*/ 6 h 11"/>
                  <a:gd name="T60" fmla="*/ 18 w 160"/>
                  <a:gd name="T61" fmla="*/ 6 h 11"/>
                  <a:gd name="T62" fmla="*/ 18 w 160"/>
                  <a:gd name="T63" fmla="*/ 6 h 11"/>
                  <a:gd name="T64" fmla="*/ 20 w 160"/>
                  <a:gd name="T65" fmla="*/ 6 h 11"/>
                  <a:gd name="T66" fmla="*/ 20 w 160"/>
                  <a:gd name="T67" fmla="*/ 6 h 11"/>
                  <a:gd name="T68" fmla="*/ 21 w 160"/>
                  <a:gd name="T69" fmla="*/ 6 h 11"/>
                  <a:gd name="T70" fmla="*/ 21 w 160"/>
                  <a:gd name="T71" fmla="*/ 6 h 11"/>
                  <a:gd name="T72" fmla="*/ 21 w 160"/>
                  <a:gd name="T73" fmla="*/ 6 h 11"/>
                  <a:gd name="T74" fmla="*/ 22 w 160"/>
                  <a:gd name="T75" fmla="*/ 6 h 11"/>
                  <a:gd name="T76" fmla="*/ 22 w 160"/>
                  <a:gd name="T77" fmla="*/ 11 h 11"/>
                  <a:gd name="T78" fmla="*/ 24 w 160"/>
                  <a:gd name="T79" fmla="*/ 6 h 11"/>
                  <a:gd name="T80" fmla="*/ 24 w 160"/>
                  <a:gd name="T81" fmla="*/ 6 h 11"/>
                  <a:gd name="T82" fmla="*/ 25 w 160"/>
                  <a:gd name="T83" fmla="*/ 6 h 11"/>
                  <a:gd name="T84" fmla="*/ 25 w 160"/>
                  <a:gd name="T85" fmla="*/ 11 h 11"/>
                  <a:gd name="T86" fmla="*/ 26 w 160"/>
                  <a:gd name="T87" fmla="*/ 11 h 11"/>
                  <a:gd name="T88" fmla="*/ 26 w 160"/>
                  <a:gd name="T89" fmla="*/ 6 h 11"/>
                  <a:gd name="T90" fmla="*/ 27 w 160"/>
                  <a:gd name="T91" fmla="*/ 11 h 11"/>
                  <a:gd name="T92" fmla="*/ 27 w 160"/>
                  <a:gd name="T93" fmla="*/ 6 h 11"/>
                  <a:gd name="T94" fmla="*/ 29 w 160"/>
                  <a:gd name="T95" fmla="*/ 6 h 11"/>
                  <a:gd name="T96" fmla="*/ 29 w 160"/>
                  <a:gd name="T97" fmla="*/ 6 h 11"/>
                  <a:gd name="T98" fmla="*/ 29 w 160"/>
                  <a:gd name="T99" fmla="*/ 6 h 11"/>
                  <a:gd name="T100" fmla="*/ 31 w 160"/>
                  <a:gd name="T101" fmla="*/ 11 h 11"/>
                  <a:gd name="T102" fmla="*/ 31 w 160"/>
                  <a:gd name="T103" fmla="*/ 11 h 11"/>
                  <a:gd name="T104" fmla="*/ 31 w 160"/>
                  <a:gd name="T105" fmla="*/ 6 h 11"/>
                  <a:gd name="T106" fmla="*/ 31 w 160"/>
                  <a:gd name="T107" fmla="*/ 6 h 11"/>
                  <a:gd name="T108" fmla="*/ 31 w 160"/>
                  <a:gd name="T109" fmla="*/ 11 h 11"/>
                  <a:gd name="T110" fmla="*/ 31 w 160"/>
                  <a:gd name="T111" fmla="*/ 11 h 11"/>
                  <a:gd name="T112" fmla="*/ 31 w 160"/>
                  <a:gd name="T113" fmla="*/ 11 h 11"/>
                  <a:gd name="T114" fmla="*/ 33 w 160"/>
                  <a:gd name="T115" fmla="*/ 6 h 11"/>
                  <a:gd name="T116" fmla="*/ 33 w 160"/>
                  <a:gd name="T117" fmla="*/ 6 h 11"/>
                  <a:gd name="T118" fmla="*/ 33 w 160"/>
                  <a:gd name="T119" fmla="*/ 6 h 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0" h="11">
                    <a:moveTo>
                      <a:pt x="0" y="6"/>
                    </a:moveTo>
                    <a:lnTo>
                      <a:pt x="0" y="6"/>
                    </a:lnTo>
                    <a:lnTo>
                      <a:pt x="7" y="6"/>
                    </a:lnTo>
                    <a:lnTo>
                      <a:pt x="13" y="6"/>
                    </a:lnTo>
                    <a:lnTo>
                      <a:pt x="19" y="0"/>
                    </a:lnTo>
                    <a:lnTo>
                      <a:pt x="19" y="6"/>
                    </a:lnTo>
                    <a:lnTo>
                      <a:pt x="26" y="6"/>
                    </a:lnTo>
                    <a:lnTo>
                      <a:pt x="32" y="0"/>
                    </a:lnTo>
                    <a:lnTo>
                      <a:pt x="32" y="6"/>
                    </a:lnTo>
                    <a:lnTo>
                      <a:pt x="39" y="6"/>
                    </a:lnTo>
                    <a:lnTo>
                      <a:pt x="45" y="6"/>
                    </a:lnTo>
                    <a:lnTo>
                      <a:pt x="51" y="6"/>
                    </a:lnTo>
                    <a:lnTo>
                      <a:pt x="58" y="6"/>
                    </a:lnTo>
                    <a:lnTo>
                      <a:pt x="64" y="6"/>
                    </a:lnTo>
                    <a:lnTo>
                      <a:pt x="70" y="6"/>
                    </a:lnTo>
                    <a:lnTo>
                      <a:pt x="77" y="11"/>
                    </a:lnTo>
                    <a:lnTo>
                      <a:pt x="77" y="6"/>
                    </a:lnTo>
                    <a:lnTo>
                      <a:pt x="83" y="6"/>
                    </a:lnTo>
                    <a:lnTo>
                      <a:pt x="90" y="6"/>
                    </a:lnTo>
                    <a:lnTo>
                      <a:pt x="96" y="6"/>
                    </a:lnTo>
                    <a:lnTo>
                      <a:pt x="102" y="6"/>
                    </a:lnTo>
                    <a:lnTo>
                      <a:pt x="109" y="6"/>
                    </a:lnTo>
                    <a:lnTo>
                      <a:pt x="109" y="11"/>
                    </a:lnTo>
                    <a:lnTo>
                      <a:pt x="115" y="6"/>
                    </a:lnTo>
                    <a:lnTo>
                      <a:pt x="121" y="6"/>
                    </a:lnTo>
                    <a:lnTo>
                      <a:pt x="121" y="11"/>
                    </a:lnTo>
                    <a:lnTo>
                      <a:pt x="128" y="11"/>
                    </a:lnTo>
                    <a:lnTo>
                      <a:pt x="128" y="6"/>
                    </a:lnTo>
                    <a:lnTo>
                      <a:pt x="134" y="11"/>
                    </a:lnTo>
                    <a:lnTo>
                      <a:pt x="134" y="6"/>
                    </a:lnTo>
                    <a:lnTo>
                      <a:pt x="141" y="6"/>
                    </a:lnTo>
                    <a:lnTo>
                      <a:pt x="147" y="11"/>
                    </a:lnTo>
                    <a:lnTo>
                      <a:pt x="147" y="6"/>
                    </a:lnTo>
                    <a:lnTo>
                      <a:pt x="153" y="11"/>
                    </a:lnTo>
                    <a:lnTo>
                      <a:pt x="160" y="6"/>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52" name="Group 92"/>
            <p:cNvGrpSpPr>
              <a:grpSpLocks/>
            </p:cNvGrpSpPr>
            <p:nvPr/>
          </p:nvGrpSpPr>
          <p:grpSpPr bwMode="auto">
            <a:xfrm>
              <a:off x="1298" y="3326"/>
              <a:ext cx="515" cy="158"/>
              <a:chOff x="4128" y="3630"/>
              <a:chExt cx="578" cy="125"/>
            </a:xfrm>
          </p:grpSpPr>
          <p:sp>
            <p:nvSpPr>
              <p:cNvPr id="33876" name="Freeform 93"/>
              <p:cNvSpPr>
                <a:spLocks/>
              </p:cNvSpPr>
              <p:nvPr/>
            </p:nvSpPr>
            <p:spPr bwMode="auto">
              <a:xfrm>
                <a:off x="4128" y="3630"/>
                <a:ext cx="139" cy="36"/>
              </a:xfrm>
              <a:custGeom>
                <a:avLst/>
                <a:gdLst>
                  <a:gd name="T0" fmla="*/ 1 w 224"/>
                  <a:gd name="T1" fmla="*/ 27 h 36"/>
                  <a:gd name="T2" fmla="*/ 1 w 224"/>
                  <a:gd name="T3" fmla="*/ 27 h 36"/>
                  <a:gd name="T4" fmla="*/ 1 w 224"/>
                  <a:gd name="T5" fmla="*/ 27 h 36"/>
                  <a:gd name="T6" fmla="*/ 1 w 224"/>
                  <a:gd name="T7" fmla="*/ 27 h 36"/>
                  <a:gd name="T8" fmla="*/ 1 w 224"/>
                  <a:gd name="T9" fmla="*/ 27 h 36"/>
                  <a:gd name="T10" fmla="*/ 1 w 224"/>
                  <a:gd name="T11" fmla="*/ 18 h 36"/>
                  <a:gd name="T12" fmla="*/ 1 w 224"/>
                  <a:gd name="T13" fmla="*/ 18 h 36"/>
                  <a:gd name="T14" fmla="*/ 1 w 224"/>
                  <a:gd name="T15" fmla="*/ 27 h 36"/>
                  <a:gd name="T16" fmla="*/ 1 w 224"/>
                  <a:gd name="T17" fmla="*/ 18 h 36"/>
                  <a:gd name="T18" fmla="*/ 1 w 224"/>
                  <a:gd name="T19" fmla="*/ 27 h 36"/>
                  <a:gd name="T20" fmla="*/ 1 w 224"/>
                  <a:gd name="T21" fmla="*/ 0 h 36"/>
                  <a:gd name="T22" fmla="*/ 1 w 224"/>
                  <a:gd name="T23" fmla="*/ 27 h 36"/>
                  <a:gd name="T24" fmla="*/ 1 w 224"/>
                  <a:gd name="T25" fmla="*/ 27 h 36"/>
                  <a:gd name="T26" fmla="*/ 1 w 224"/>
                  <a:gd name="T27" fmla="*/ 27 h 36"/>
                  <a:gd name="T28" fmla="*/ 1 w 224"/>
                  <a:gd name="T29" fmla="*/ 18 h 36"/>
                  <a:gd name="T30" fmla="*/ 1 w 224"/>
                  <a:gd name="T31" fmla="*/ 9 h 36"/>
                  <a:gd name="T32" fmla="*/ 1 w 224"/>
                  <a:gd name="T33" fmla="*/ 18 h 36"/>
                  <a:gd name="T34" fmla="*/ 1 w 224"/>
                  <a:gd name="T35" fmla="*/ 9 h 36"/>
                  <a:gd name="T36" fmla="*/ 1 w 224"/>
                  <a:gd name="T37" fmla="*/ 18 h 36"/>
                  <a:gd name="T38" fmla="*/ 1 w 224"/>
                  <a:gd name="T39" fmla="*/ 9 h 36"/>
                  <a:gd name="T40" fmla="*/ 1 w 224"/>
                  <a:gd name="T41" fmla="*/ 0 h 36"/>
                  <a:gd name="T42" fmla="*/ 1 w 224"/>
                  <a:gd name="T43" fmla="*/ 9 h 36"/>
                  <a:gd name="T44" fmla="*/ 1 w 224"/>
                  <a:gd name="T45" fmla="*/ 18 h 36"/>
                  <a:gd name="T46" fmla="*/ 1 w 224"/>
                  <a:gd name="T47" fmla="*/ 27 h 36"/>
                  <a:gd name="T48" fmla="*/ 1 w 224"/>
                  <a:gd name="T49" fmla="*/ 18 h 36"/>
                  <a:gd name="T50" fmla="*/ 1 w 224"/>
                  <a:gd name="T51" fmla="*/ 18 h 36"/>
                  <a:gd name="T52" fmla="*/ 1 w 224"/>
                  <a:gd name="T53" fmla="*/ 9 h 36"/>
                  <a:gd name="T54" fmla="*/ 1 w 224"/>
                  <a:gd name="T55" fmla="*/ 27 h 36"/>
                  <a:gd name="T56" fmla="*/ 1 w 224"/>
                  <a:gd name="T57" fmla="*/ 27 h 36"/>
                  <a:gd name="T58" fmla="*/ 1 w 224"/>
                  <a:gd name="T59" fmla="*/ 27 h 36"/>
                  <a:gd name="T60" fmla="*/ 1 w 224"/>
                  <a:gd name="T61" fmla="*/ 18 h 36"/>
                  <a:gd name="T62" fmla="*/ 1 w 224"/>
                  <a:gd name="T63" fmla="*/ 18 h 36"/>
                  <a:gd name="T64" fmla="*/ 1 w 224"/>
                  <a:gd name="T65" fmla="*/ 27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4" h="36">
                    <a:moveTo>
                      <a:pt x="0" y="27"/>
                    </a:moveTo>
                    <a:lnTo>
                      <a:pt x="8" y="27"/>
                    </a:lnTo>
                    <a:lnTo>
                      <a:pt x="16" y="27"/>
                    </a:lnTo>
                    <a:lnTo>
                      <a:pt x="16" y="36"/>
                    </a:lnTo>
                    <a:lnTo>
                      <a:pt x="24" y="27"/>
                    </a:lnTo>
                    <a:lnTo>
                      <a:pt x="24" y="36"/>
                    </a:lnTo>
                    <a:lnTo>
                      <a:pt x="32" y="27"/>
                    </a:lnTo>
                    <a:lnTo>
                      <a:pt x="40" y="27"/>
                    </a:lnTo>
                    <a:lnTo>
                      <a:pt x="48" y="18"/>
                    </a:lnTo>
                    <a:lnTo>
                      <a:pt x="56" y="27"/>
                    </a:lnTo>
                    <a:lnTo>
                      <a:pt x="64" y="27"/>
                    </a:lnTo>
                    <a:lnTo>
                      <a:pt x="64" y="18"/>
                    </a:lnTo>
                    <a:lnTo>
                      <a:pt x="72" y="27"/>
                    </a:lnTo>
                    <a:lnTo>
                      <a:pt x="80" y="18"/>
                    </a:lnTo>
                    <a:lnTo>
                      <a:pt x="80" y="0"/>
                    </a:lnTo>
                    <a:lnTo>
                      <a:pt x="88" y="9"/>
                    </a:lnTo>
                    <a:lnTo>
                      <a:pt x="88" y="27"/>
                    </a:lnTo>
                    <a:lnTo>
                      <a:pt x="96" y="9"/>
                    </a:lnTo>
                    <a:lnTo>
                      <a:pt x="96" y="27"/>
                    </a:lnTo>
                    <a:lnTo>
                      <a:pt x="104" y="27"/>
                    </a:lnTo>
                    <a:lnTo>
                      <a:pt x="112" y="18"/>
                    </a:lnTo>
                    <a:lnTo>
                      <a:pt x="120" y="9"/>
                    </a:lnTo>
                    <a:lnTo>
                      <a:pt x="120" y="18"/>
                    </a:lnTo>
                    <a:lnTo>
                      <a:pt x="128" y="18"/>
                    </a:lnTo>
                    <a:lnTo>
                      <a:pt x="136" y="9"/>
                    </a:lnTo>
                    <a:lnTo>
                      <a:pt x="136" y="18"/>
                    </a:lnTo>
                    <a:lnTo>
                      <a:pt x="144" y="18"/>
                    </a:lnTo>
                    <a:lnTo>
                      <a:pt x="144" y="9"/>
                    </a:lnTo>
                    <a:lnTo>
                      <a:pt x="152" y="9"/>
                    </a:lnTo>
                    <a:lnTo>
                      <a:pt x="160" y="0"/>
                    </a:lnTo>
                    <a:lnTo>
                      <a:pt x="160" y="27"/>
                    </a:lnTo>
                    <a:lnTo>
                      <a:pt x="168" y="9"/>
                    </a:lnTo>
                    <a:lnTo>
                      <a:pt x="176" y="18"/>
                    </a:lnTo>
                    <a:lnTo>
                      <a:pt x="176" y="9"/>
                    </a:lnTo>
                    <a:lnTo>
                      <a:pt x="184" y="27"/>
                    </a:lnTo>
                    <a:lnTo>
                      <a:pt x="184" y="0"/>
                    </a:lnTo>
                    <a:lnTo>
                      <a:pt x="192" y="18"/>
                    </a:lnTo>
                    <a:lnTo>
                      <a:pt x="192" y="27"/>
                    </a:lnTo>
                    <a:lnTo>
                      <a:pt x="200" y="9"/>
                    </a:lnTo>
                    <a:lnTo>
                      <a:pt x="200" y="27"/>
                    </a:lnTo>
                    <a:lnTo>
                      <a:pt x="208" y="27"/>
                    </a:lnTo>
                    <a:lnTo>
                      <a:pt x="216" y="27"/>
                    </a:lnTo>
                    <a:lnTo>
                      <a:pt x="216" y="18"/>
                    </a:lnTo>
                    <a:lnTo>
                      <a:pt x="224" y="18"/>
                    </a:lnTo>
                    <a:lnTo>
                      <a:pt x="224" y="27"/>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7" name="Freeform 94"/>
              <p:cNvSpPr>
                <a:spLocks/>
              </p:cNvSpPr>
              <p:nvPr/>
            </p:nvSpPr>
            <p:spPr bwMode="auto">
              <a:xfrm>
                <a:off x="4272" y="3648"/>
                <a:ext cx="434" cy="107"/>
              </a:xfrm>
              <a:custGeom>
                <a:avLst/>
                <a:gdLst>
                  <a:gd name="T0" fmla="*/ 212473232 w 88"/>
                  <a:gd name="T1" fmla="*/ 2147483647 h 12"/>
                  <a:gd name="T2" fmla="*/ 417911664 w 88"/>
                  <a:gd name="T3" fmla="*/ 2147483647 h 12"/>
                  <a:gd name="T4" fmla="*/ 842440305 w 88"/>
                  <a:gd name="T5" fmla="*/ 2147483647 h 12"/>
                  <a:gd name="T6" fmla="*/ 1047879349 w 88"/>
                  <a:gd name="T7" fmla="*/ 2147483647 h 12"/>
                  <a:gd name="T8" fmla="*/ 1472393253 w 88"/>
                  <a:gd name="T9" fmla="*/ 2147483647 h 12"/>
                  <a:gd name="T10" fmla="*/ 2061064343 w 88"/>
                  <a:gd name="T11" fmla="*/ 2147483647 h 12"/>
                  <a:gd name="T12" fmla="*/ 2147483647 w 88"/>
                  <a:gd name="T13" fmla="*/ 2147483647 h 12"/>
                  <a:gd name="T14" fmla="*/ 2147483647 w 88"/>
                  <a:gd name="T15" fmla="*/ 2147483647 h 12"/>
                  <a:gd name="T16" fmla="*/ 2147483647 w 88"/>
                  <a:gd name="T17" fmla="*/ 2147483647 h 12"/>
                  <a:gd name="T18" fmla="*/ 2147483647 w 88"/>
                  <a:gd name="T19" fmla="*/ 2147483647 h 12"/>
                  <a:gd name="T20" fmla="*/ 2147483647 w 88"/>
                  <a:gd name="T21" fmla="*/ 2147483647 h 12"/>
                  <a:gd name="T22" fmla="*/ 2147483647 w 88"/>
                  <a:gd name="T23" fmla="*/ 2147483647 h 12"/>
                  <a:gd name="T24" fmla="*/ 2147483647 w 88"/>
                  <a:gd name="T25" fmla="*/ 2147483647 h 12"/>
                  <a:gd name="T26" fmla="*/ 2147483647 w 88"/>
                  <a:gd name="T27" fmla="*/ 2147483647 h 12"/>
                  <a:gd name="T28" fmla="*/ 2147483647 w 88"/>
                  <a:gd name="T29" fmla="*/ 2147483647 h 12"/>
                  <a:gd name="T30" fmla="*/ 2147483647 w 88"/>
                  <a:gd name="T31" fmla="*/ 2147483647 h 12"/>
                  <a:gd name="T32" fmla="*/ 2147483647 w 88"/>
                  <a:gd name="T33" fmla="*/ 2147483647 h 12"/>
                  <a:gd name="T34" fmla="*/ 2147483647 w 88"/>
                  <a:gd name="T35" fmla="*/ 2147483647 h 12"/>
                  <a:gd name="T36" fmla="*/ 2147483647 w 88"/>
                  <a:gd name="T37" fmla="*/ 2147483647 h 12"/>
                  <a:gd name="T38" fmla="*/ 2147483647 w 88"/>
                  <a:gd name="T39" fmla="*/ 2147483647 h 12"/>
                  <a:gd name="T40" fmla="*/ 2147483647 w 88"/>
                  <a:gd name="T41" fmla="*/ 2147483647 h 12"/>
                  <a:gd name="T42" fmla="*/ 2147483647 w 88"/>
                  <a:gd name="T43" fmla="*/ 2147483647 h 12"/>
                  <a:gd name="T44" fmla="*/ 2147483647 w 88"/>
                  <a:gd name="T45" fmla="*/ 2147483647 h 12"/>
                  <a:gd name="T46" fmla="*/ 2147483647 w 88"/>
                  <a:gd name="T47" fmla="*/ 2147483647 h 12"/>
                  <a:gd name="T48" fmla="*/ 2147483647 w 88"/>
                  <a:gd name="T49" fmla="*/ 2147483647 h 12"/>
                  <a:gd name="T50" fmla="*/ 2147483647 w 88"/>
                  <a:gd name="T51" fmla="*/ 2147483647 h 12"/>
                  <a:gd name="T52" fmla="*/ 2147483647 w 88"/>
                  <a:gd name="T53" fmla="*/ 2147483647 h 12"/>
                  <a:gd name="T54" fmla="*/ 2147483647 w 88"/>
                  <a:gd name="T55" fmla="*/ 2147483647 h 12"/>
                  <a:gd name="T56" fmla="*/ 2147483647 w 88"/>
                  <a:gd name="T57" fmla="*/ 2147483647 h 12"/>
                  <a:gd name="T58" fmla="*/ 2147483647 w 88"/>
                  <a:gd name="T59" fmla="*/ 2147483647 h 12"/>
                  <a:gd name="T60" fmla="*/ 2147483647 w 88"/>
                  <a:gd name="T61" fmla="*/ 2147483647 h 12"/>
                  <a:gd name="T62" fmla="*/ 2147483647 w 88"/>
                  <a:gd name="T63" fmla="*/ 2147483647 h 12"/>
                  <a:gd name="T64" fmla="*/ 2147483647 w 88"/>
                  <a:gd name="T65" fmla="*/ 2147483647 h 12"/>
                  <a:gd name="T66" fmla="*/ 2147483647 w 88"/>
                  <a:gd name="T67" fmla="*/ 2147483647 h 12"/>
                  <a:gd name="T68" fmla="*/ 2147483647 w 88"/>
                  <a:gd name="T69" fmla="*/ 2147483647 h 12"/>
                  <a:gd name="T70" fmla="*/ 2147483647 w 88"/>
                  <a:gd name="T71" fmla="*/ 2147483647 h 12"/>
                  <a:gd name="T72" fmla="*/ 2147483647 w 88"/>
                  <a:gd name="T73" fmla="*/ 2147483647 h 12"/>
                  <a:gd name="T74" fmla="*/ 2147483647 w 88"/>
                  <a:gd name="T75" fmla="*/ 2147483647 h 12"/>
                  <a:gd name="T76" fmla="*/ 2147483647 w 88"/>
                  <a:gd name="T77" fmla="*/ 2147483647 h 12"/>
                  <a:gd name="T78" fmla="*/ 2147483647 w 88"/>
                  <a:gd name="T79" fmla="*/ 2147483647 h 12"/>
                  <a:gd name="T80" fmla="*/ 2147483647 w 88"/>
                  <a:gd name="T81" fmla="*/ 2147483647 h 12"/>
                  <a:gd name="T82" fmla="*/ 2147483647 w 88"/>
                  <a:gd name="T83" fmla="*/ 2147483647 h 12"/>
                  <a:gd name="T84" fmla="*/ 2147483647 w 88"/>
                  <a:gd name="T85" fmla="*/ 2147483647 h 12"/>
                  <a:gd name="T86" fmla="*/ 2147483647 w 88"/>
                  <a:gd name="T87" fmla="*/ 2147483647 h 12"/>
                  <a:gd name="T88" fmla="*/ 2147483647 w 88"/>
                  <a:gd name="T89" fmla="*/ 2147483647 h 12"/>
                  <a:gd name="T90" fmla="*/ 2147483647 w 88"/>
                  <a:gd name="T91" fmla="*/ 2147483647 h 12"/>
                  <a:gd name="T92" fmla="*/ 2147483647 w 88"/>
                  <a:gd name="T93" fmla="*/ 2147483647 h 12"/>
                  <a:gd name="T94" fmla="*/ 2147483647 w 88"/>
                  <a:gd name="T95" fmla="*/ 2147483647 h 12"/>
                  <a:gd name="T96" fmla="*/ 2147483647 w 88"/>
                  <a:gd name="T97" fmla="*/ 2147483647 h 12"/>
                  <a:gd name="T98" fmla="*/ 2147483647 w 88"/>
                  <a:gd name="T99" fmla="*/ 2147483647 h 12"/>
                  <a:gd name="T100" fmla="*/ 2147483647 w 88"/>
                  <a:gd name="T101" fmla="*/ 2147483647 h 12"/>
                  <a:gd name="T102" fmla="*/ 2147483647 w 88"/>
                  <a:gd name="T103" fmla="*/ 2147483647 h 12"/>
                  <a:gd name="T104" fmla="*/ 2147483647 w 88"/>
                  <a:gd name="T105" fmla="*/ 2147483647 h 12"/>
                  <a:gd name="T106" fmla="*/ 2147483647 w 88"/>
                  <a:gd name="T107" fmla="*/ 2147483647 h 12"/>
                  <a:gd name="T108" fmla="*/ 2147483647 w 88"/>
                  <a:gd name="T109" fmla="*/ 2147483647 h 12"/>
                  <a:gd name="T110" fmla="*/ 2147483647 w 88"/>
                  <a:gd name="T111" fmla="*/ 2147483647 h 12"/>
                  <a:gd name="T112" fmla="*/ 2147483647 w 88"/>
                  <a:gd name="T113" fmla="*/ 2147483647 h 12"/>
                  <a:gd name="T114" fmla="*/ 2147483647 w 88"/>
                  <a:gd name="T115" fmla="*/ 2147483647 h 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8" h="12">
                    <a:moveTo>
                      <a:pt x="0" y="0"/>
                    </a:moveTo>
                    <a:lnTo>
                      <a:pt x="0" y="0"/>
                    </a:lnTo>
                    <a:lnTo>
                      <a:pt x="1" y="2"/>
                    </a:lnTo>
                    <a:lnTo>
                      <a:pt x="1" y="3"/>
                    </a:lnTo>
                    <a:lnTo>
                      <a:pt x="1" y="5"/>
                    </a:lnTo>
                    <a:lnTo>
                      <a:pt x="2" y="4"/>
                    </a:lnTo>
                    <a:lnTo>
                      <a:pt x="2" y="5"/>
                    </a:lnTo>
                    <a:lnTo>
                      <a:pt x="3" y="7"/>
                    </a:lnTo>
                    <a:lnTo>
                      <a:pt x="3" y="8"/>
                    </a:lnTo>
                    <a:lnTo>
                      <a:pt x="3" y="9"/>
                    </a:lnTo>
                    <a:lnTo>
                      <a:pt x="3" y="8"/>
                    </a:lnTo>
                    <a:lnTo>
                      <a:pt x="4" y="8"/>
                    </a:lnTo>
                    <a:lnTo>
                      <a:pt x="4" y="7"/>
                    </a:lnTo>
                    <a:lnTo>
                      <a:pt x="4" y="8"/>
                    </a:lnTo>
                    <a:lnTo>
                      <a:pt x="4" y="10"/>
                    </a:lnTo>
                    <a:lnTo>
                      <a:pt x="4" y="8"/>
                    </a:lnTo>
                    <a:lnTo>
                      <a:pt x="5" y="10"/>
                    </a:lnTo>
                    <a:lnTo>
                      <a:pt x="6" y="10"/>
                    </a:lnTo>
                    <a:lnTo>
                      <a:pt x="6" y="9"/>
                    </a:lnTo>
                    <a:lnTo>
                      <a:pt x="7" y="10"/>
                    </a:lnTo>
                    <a:lnTo>
                      <a:pt x="7" y="12"/>
                    </a:lnTo>
                    <a:lnTo>
                      <a:pt x="8" y="12"/>
                    </a:lnTo>
                    <a:lnTo>
                      <a:pt x="8" y="8"/>
                    </a:lnTo>
                    <a:lnTo>
                      <a:pt x="9" y="11"/>
                    </a:lnTo>
                    <a:lnTo>
                      <a:pt x="10" y="10"/>
                    </a:lnTo>
                    <a:lnTo>
                      <a:pt x="11" y="10"/>
                    </a:lnTo>
                    <a:lnTo>
                      <a:pt x="12" y="10"/>
                    </a:lnTo>
                    <a:lnTo>
                      <a:pt x="12" y="12"/>
                    </a:lnTo>
                    <a:lnTo>
                      <a:pt x="13" y="10"/>
                    </a:lnTo>
                    <a:lnTo>
                      <a:pt x="13" y="11"/>
                    </a:lnTo>
                    <a:lnTo>
                      <a:pt x="14" y="10"/>
                    </a:lnTo>
                    <a:lnTo>
                      <a:pt x="15" y="11"/>
                    </a:lnTo>
                    <a:lnTo>
                      <a:pt x="15" y="10"/>
                    </a:lnTo>
                    <a:lnTo>
                      <a:pt x="15" y="11"/>
                    </a:lnTo>
                    <a:lnTo>
                      <a:pt x="15" y="10"/>
                    </a:lnTo>
                    <a:lnTo>
                      <a:pt x="16" y="11"/>
                    </a:lnTo>
                    <a:lnTo>
                      <a:pt x="16" y="10"/>
                    </a:lnTo>
                    <a:lnTo>
                      <a:pt x="17" y="12"/>
                    </a:lnTo>
                    <a:lnTo>
                      <a:pt x="17" y="10"/>
                    </a:lnTo>
                    <a:lnTo>
                      <a:pt x="18" y="10"/>
                    </a:lnTo>
                    <a:lnTo>
                      <a:pt x="19" y="10"/>
                    </a:lnTo>
                    <a:lnTo>
                      <a:pt x="20" y="11"/>
                    </a:lnTo>
                    <a:lnTo>
                      <a:pt x="21" y="11"/>
                    </a:lnTo>
                    <a:lnTo>
                      <a:pt x="21" y="10"/>
                    </a:lnTo>
                    <a:lnTo>
                      <a:pt x="21" y="11"/>
                    </a:lnTo>
                    <a:lnTo>
                      <a:pt x="22" y="12"/>
                    </a:lnTo>
                    <a:lnTo>
                      <a:pt x="22" y="11"/>
                    </a:lnTo>
                    <a:lnTo>
                      <a:pt x="23" y="11"/>
                    </a:lnTo>
                    <a:lnTo>
                      <a:pt x="23" y="10"/>
                    </a:lnTo>
                    <a:lnTo>
                      <a:pt x="24" y="10"/>
                    </a:lnTo>
                    <a:lnTo>
                      <a:pt x="24" y="11"/>
                    </a:lnTo>
                    <a:lnTo>
                      <a:pt x="25" y="10"/>
                    </a:lnTo>
                    <a:lnTo>
                      <a:pt x="26" y="12"/>
                    </a:lnTo>
                    <a:lnTo>
                      <a:pt x="26" y="11"/>
                    </a:lnTo>
                    <a:lnTo>
                      <a:pt x="27" y="10"/>
                    </a:lnTo>
                    <a:lnTo>
                      <a:pt x="28" y="11"/>
                    </a:lnTo>
                    <a:lnTo>
                      <a:pt x="28" y="10"/>
                    </a:lnTo>
                    <a:lnTo>
                      <a:pt x="29" y="10"/>
                    </a:lnTo>
                    <a:lnTo>
                      <a:pt x="30" y="10"/>
                    </a:lnTo>
                    <a:lnTo>
                      <a:pt x="30" y="12"/>
                    </a:lnTo>
                    <a:lnTo>
                      <a:pt x="31" y="10"/>
                    </a:lnTo>
                    <a:lnTo>
                      <a:pt x="31" y="11"/>
                    </a:lnTo>
                    <a:lnTo>
                      <a:pt x="32" y="10"/>
                    </a:lnTo>
                    <a:lnTo>
                      <a:pt x="33" y="10"/>
                    </a:lnTo>
                    <a:lnTo>
                      <a:pt x="33" y="9"/>
                    </a:lnTo>
                    <a:lnTo>
                      <a:pt x="34" y="11"/>
                    </a:lnTo>
                    <a:lnTo>
                      <a:pt x="34" y="10"/>
                    </a:lnTo>
                    <a:lnTo>
                      <a:pt x="35" y="10"/>
                    </a:lnTo>
                    <a:lnTo>
                      <a:pt x="36" y="10"/>
                    </a:lnTo>
                    <a:lnTo>
                      <a:pt x="37" y="11"/>
                    </a:lnTo>
                    <a:lnTo>
                      <a:pt x="37" y="10"/>
                    </a:lnTo>
                    <a:lnTo>
                      <a:pt x="38" y="11"/>
                    </a:lnTo>
                    <a:lnTo>
                      <a:pt x="38" y="10"/>
                    </a:lnTo>
                    <a:lnTo>
                      <a:pt x="39" y="10"/>
                    </a:lnTo>
                    <a:lnTo>
                      <a:pt x="39" y="11"/>
                    </a:lnTo>
                    <a:lnTo>
                      <a:pt x="40" y="9"/>
                    </a:lnTo>
                    <a:lnTo>
                      <a:pt x="40" y="10"/>
                    </a:lnTo>
                    <a:lnTo>
                      <a:pt x="41" y="10"/>
                    </a:lnTo>
                    <a:lnTo>
                      <a:pt x="42" y="10"/>
                    </a:lnTo>
                    <a:lnTo>
                      <a:pt x="43" y="11"/>
                    </a:lnTo>
                    <a:lnTo>
                      <a:pt x="43" y="10"/>
                    </a:lnTo>
                    <a:lnTo>
                      <a:pt x="44" y="10"/>
                    </a:lnTo>
                    <a:lnTo>
                      <a:pt x="44" y="11"/>
                    </a:lnTo>
                    <a:lnTo>
                      <a:pt x="44" y="10"/>
                    </a:lnTo>
                    <a:lnTo>
                      <a:pt x="45" y="10"/>
                    </a:lnTo>
                    <a:lnTo>
                      <a:pt x="46" y="12"/>
                    </a:lnTo>
                    <a:lnTo>
                      <a:pt x="46" y="10"/>
                    </a:lnTo>
                    <a:lnTo>
                      <a:pt x="47" y="11"/>
                    </a:lnTo>
                    <a:lnTo>
                      <a:pt x="47" y="9"/>
                    </a:lnTo>
                    <a:lnTo>
                      <a:pt x="47" y="10"/>
                    </a:lnTo>
                    <a:lnTo>
                      <a:pt x="47" y="11"/>
                    </a:lnTo>
                    <a:lnTo>
                      <a:pt x="48" y="10"/>
                    </a:lnTo>
                    <a:lnTo>
                      <a:pt x="48" y="11"/>
                    </a:lnTo>
                    <a:lnTo>
                      <a:pt x="48" y="10"/>
                    </a:lnTo>
                    <a:lnTo>
                      <a:pt x="49" y="10"/>
                    </a:lnTo>
                    <a:lnTo>
                      <a:pt x="49" y="9"/>
                    </a:lnTo>
                    <a:lnTo>
                      <a:pt x="49" y="11"/>
                    </a:lnTo>
                    <a:lnTo>
                      <a:pt x="50" y="10"/>
                    </a:lnTo>
                    <a:lnTo>
                      <a:pt x="50" y="11"/>
                    </a:lnTo>
                    <a:lnTo>
                      <a:pt x="51" y="10"/>
                    </a:lnTo>
                    <a:lnTo>
                      <a:pt x="52" y="10"/>
                    </a:lnTo>
                    <a:lnTo>
                      <a:pt x="52" y="9"/>
                    </a:lnTo>
                    <a:lnTo>
                      <a:pt x="52" y="10"/>
                    </a:lnTo>
                    <a:lnTo>
                      <a:pt x="53" y="10"/>
                    </a:lnTo>
                    <a:lnTo>
                      <a:pt x="53" y="9"/>
                    </a:lnTo>
                    <a:lnTo>
                      <a:pt x="53" y="10"/>
                    </a:lnTo>
                    <a:lnTo>
                      <a:pt x="54" y="10"/>
                    </a:lnTo>
                    <a:lnTo>
                      <a:pt x="54" y="11"/>
                    </a:lnTo>
                    <a:lnTo>
                      <a:pt x="54" y="9"/>
                    </a:lnTo>
                    <a:lnTo>
                      <a:pt x="55" y="11"/>
                    </a:lnTo>
                    <a:lnTo>
                      <a:pt x="55" y="10"/>
                    </a:lnTo>
                    <a:lnTo>
                      <a:pt x="56" y="10"/>
                    </a:lnTo>
                    <a:lnTo>
                      <a:pt x="56" y="11"/>
                    </a:lnTo>
                    <a:lnTo>
                      <a:pt x="56" y="10"/>
                    </a:lnTo>
                    <a:lnTo>
                      <a:pt x="57" y="10"/>
                    </a:lnTo>
                    <a:lnTo>
                      <a:pt x="57" y="9"/>
                    </a:lnTo>
                    <a:lnTo>
                      <a:pt x="58" y="10"/>
                    </a:lnTo>
                    <a:lnTo>
                      <a:pt x="58" y="9"/>
                    </a:lnTo>
                    <a:lnTo>
                      <a:pt x="58" y="11"/>
                    </a:lnTo>
                    <a:lnTo>
                      <a:pt x="59" y="10"/>
                    </a:lnTo>
                    <a:lnTo>
                      <a:pt x="59" y="11"/>
                    </a:lnTo>
                    <a:lnTo>
                      <a:pt x="60" y="10"/>
                    </a:lnTo>
                    <a:lnTo>
                      <a:pt x="61" y="10"/>
                    </a:lnTo>
                    <a:lnTo>
                      <a:pt x="61" y="9"/>
                    </a:lnTo>
                    <a:lnTo>
                      <a:pt x="61" y="10"/>
                    </a:lnTo>
                    <a:lnTo>
                      <a:pt x="62" y="10"/>
                    </a:lnTo>
                    <a:lnTo>
                      <a:pt x="62" y="9"/>
                    </a:lnTo>
                    <a:lnTo>
                      <a:pt x="62" y="11"/>
                    </a:lnTo>
                    <a:lnTo>
                      <a:pt x="62" y="10"/>
                    </a:lnTo>
                    <a:lnTo>
                      <a:pt x="63" y="9"/>
                    </a:lnTo>
                    <a:lnTo>
                      <a:pt x="63" y="10"/>
                    </a:lnTo>
                    <a:lnTo>
                      <a:pt x="64" y="10"/>
                    </a:lnTo>
                    <a:lnTo>
                      <a:pt x="64" y="9"/>
                    </a:lnTo>
                    <a:lnTo>
                      <a:pt x="64" y="10"/>
                    </a:lnTo>
                    <a:lnTo>
                      <a:pt x="65" y="10"/>
                    </a:lnTo>
                    <a:lnTo>
                      <a:pt x="66" y="10"/>
                    </a:lnTo>
                    <a:lnTo>
                      <a:pt x="66" y="9"/>
                    </a:lnTo>
                    <a:lnTo>
                      <a:pt x="67" y="10"/>
                    </a:lnTo>
                    <a:lnTo>
                      <a:pt x="67" y="9"/>
                    </a:lnTo>
                    <a:lnTo>
                      <a:pt x="67" y="10"/>
                    </a:lnTo>
                    <a:lnTo>
                      <a:pt x="68" y="10"/>
                    </a:lnTo>
                    <a:lnTo>
                      <a:pt x="69" y="10"/>
                    </a:lnTo>
                    <a:lnTo>
                      <a:pt x="69" y="8"/>
                    </a:lnTo>
                    <a:lnTo>
                      <a:pt x="69" y="10"/>
                    </a:lnTo>
                    <a:lnTo>
                      <a:pt x="70" y="10"/>
                    </a:lnTo>
                    <a:lnTo>
                      <a:pt x="70" y="9"/>
                    </a:lnTo>
                    <a:lnTo>
                      <a:pt x="70" y="11"/>
                    </a:lnTo>
                    <a:lnTo>
                      <a:pt x="71" y="10"/>
                    </a:lnTo>
                    <a:lnTo>
                      <a:pt x="71" y="9"/>
                    </a:lnTo>
                    <a:lnTo>
                      <a:pt x="71" y="10"/>
                    </a:lnTo>
                    <a:lnTo>
                      <a:pt x="72" y="10"/>
                    </a:lnTo>
                    <a:lnTo>
                      <a:pt x="72" y="11"/>
                    </a:lnTo>
                    <a:lnTo>
                      <a:pt x="72" y="10"/>
                    </a:lnTo>
                    <a:lnTo>
                      <a:pt x="73" y="10"/>
                    </a:lnTo>
                    <a:lnTo>
                      <a:pt x="74" y="10"/>
                    </a:lnTo>
                    <a:lnTo>
                      <a:pt x="75" y="10"/>
                    </a:lnTo>
                    <a:lnTo>
                      <a:pt x="76" y="10"/>
                    </a:lnTo>
                    <a:lnTo>
                      <a:pt x="77" y="9"/>
                    </a:lnTo>
                    <a:lnTo>
                      <a:pt x="77" y="11"/>
                    </a:lnTo>
                    <a:lnTo>
                      <a:pt x="77" y="8"/>
                    </a:lnTo>
                    <a:lnTo>
                      <a:pt x="78" y="8"/>
                    </a:lnTo>
                    <a:lnTo>
                      <a:pt x="78" y="10"/>
                    </a:lnTo>
                    <a:lnTo>
                      <a:pt x="79" y="9"/>
                    </a:lnTo>
                    <a:lnTo>
                      <a:pt x="79" y="10"/>
                    </a:lnTo>
                    <a:lnTo>
                      <a:pt x="80" y="10"/>
                    </a:lnTo>
                    <a:lnTo>
                      <a:pt x="81" y="10"/>
                    </a:lnTo>
                    <a:lnTo>
                      <a:pt x="82" y="9"/>
                    </a:lnTo>
                    <a:lnTo>
                      <a:pt x="82" y="10"/>
                    </a:lnTo>
                    <a:lnTo>
                      <a:pt x="83" y="9"/>
                    </a:lnTo>
                    <a:lnTo>
                      <a:pt x="83" y="8"/>
                    </a:lnTo>
                    <a:lnTo>
                      <a:pt x="83" y="10"/>
                    </a:lnTo>
                    <a:lnTo>
                      <a:pt x="83" y="9"/>
                    </a:lnTo>
                    <a:lnTo>
                      <a:pt x="84" y="10"/>
                    </a:lnTo>
                    <a:lnTo>
                      <a:pt x="85" y="10"/>
                    </a:lnTo>
                    <a:lnTo>
                      <a:pt x="85" y="9"/>
                    </a:lnTo>
                    <a:lnTo>
                      <a:pt x="85" y="10"/>
                    </a:lnTo>
                    <a:lnTo>
                      <a:pt x="86" y="8"/>
                    </a:lnTo>
                    <a:lnTo>
                      <a:pt x="86" y="9"/>
                    </a:lnTo>
                    <a:lnTo>
                      <a:pt x="86" y="10"/>
                    </a:lnTo>
                    <a:lnTo>
                      <a:pt x="87" y="10"/>
                    </a:lnTo>
                    <a:lnTo>
                      <a:pt x="87" y="9"/>
                    </a:lnTo>
                    <a:lnTo>
                      <a:pt x="87" y="10"/>
                    </a:lnTo>
                    <a:lnTo>
                      <a:pt x="88" y="9"/>
                    </a:lnTo>
                    <a:lnTo>
                      <a:pt x="88" y="10"/>
                    </a:lnTo>
                    <a:lnTo>
                      <a:pt x="88"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3853" name="Freeform 95"/>
            <p:cNvSpPr>
              <a:spLocks/>
            </p:cNvSpPr>
            <p:nvPr/>
          </p:nvSpPr>
          <p:spPr bwMode="auto">
            <a:xfrm>
              <a:off x="1424" y="3361"/>
              <a:ext cx="562" cy="342"/>
            </a:xfrm>
            <a:custGeom>
              <a:avLst/>
              <a:gdLst>
                <a:gd name="T0" fmla="*/ 1 w 992"/>
                <a:gd name="T1" fmla="*/ 2534 h 284"/>
                <a:gd name="T2" fmla="*/ 1 w 992"/>
                <a:gd name="T3" fmla="*/ 2583 h 284"/>
                <a:gd name="T4" fmla="*/ 1 w 992"/>
                <a:gd name="T5" fmla="*/ 2642 h 284"/>
                <a:gd name="T6" fmla="*/ 1 w 992"/>
                <a:gd name="T7" fmla="*/ 2358 h 284"/>
                <a:gd name="T8" fmla="*/ 1 w 992"/>
                <a:gd name="T9" fmla="*/ 2316 h 284"/>
                <a:gd name="T10" fmla="*/ 1 w 992"/>
                <a:gd name="T11" fmla="*/ 2194 h 284"/>
                <a:gd name="T12" fmla="*/ 1 w 992"/>
                <a:gd name="T13" fmla="*/ 2194 h 284"/>
                <a:gd name="T14" fmla="*/ 1 w 992"/>
                <a:gd name="T15" fmla="*/ 2081 h 284"/>
                <a:gd name="T16" fmla="*/ 1 w 992"/>
                <a:gd name="T17" fmla="*/ 2081 h 284"/>
                <a:gd name="T18" fmla="*/ 1 w 992"/>
                <a:gd name="T19" fmla="*/ 2081 h 284"/>
                <a:gd name="T20" fmla="*/ 1 w 992"/>
                <a:gd name="T21" fmla="*/ 1907 h 284"/>
                <a:gd name="T22" fmla="*/ 1 w 992"/>
                <a:gd name="T23" fmla="*/ 1853 h 284"/>
                <a:gd name="T24" fmla="*/ 1 w 992"/>
                <a:gd name="T25" fmla="*/ 1853 h 284"/>
                <a:gd name="T26" fmla="*/ 1 w 992"/>
                <a:gd name="T27" fmla="*/ 1738 h 284"/>
                <a:gd name="T28" fmla="*/ 1 w 992"/>
                <a:gd name="T29" fmla="*/ 1794 h 284"/>
                <a:gd name="T30" fmla="*/ 1 w 992"/>
                <a:gd name="T31" fmla="*/ 1738 h 284"/>
                <a:gd name="T32" fmla="*/ 1 w 992"/>
                <a:gd name="T33" fmla="*/ 1738 h 284"/>
                <a:gd name="T34" fmla="*/ 1 w 992"/>
                <a:gd name="T35" fmla="*/ 1688 h 284"/>
                <a:gd name="T36" fmla="*/ 1 w 992"/>
                <a:gd name="T37" fmla="*/ 1794 h 284"/>
                <a:gd name="T38" fmla="*/ 1 w 992"/>
                <a:gd name="T39" fmla="*/ 1688 h 284"/>
                <a:gd name="T40" fmla="*/ 1 w 992"/>
                <a:gd name="T41" fmla="*/ 1626 h 284"/>
                <a:gd name="T42" fmla="*/ 1 w 992"/>
                <a:gd name="T43" fmla="*/ 1576 h 284"/>
                <a:gd name="T44" fmla="*/ 1 w 992"/>
                <a:gd name="T45" fmla="*/ 1688 h 284"/>
                <a:gd name="T46" fmla="*/ 1 w 992"/>
                <a:gd name="T47" fmla="*/ 1688 h 284"/>
                <a:gd name="T48" fmla="*/ 1 w 992"/>
                <a:gd name="T49" fmla="*/ 1513 h 284"/>
                <a:gd name="T50" fmla="*/ 1 w 992"/>
                <a:gd name="T51" fmla="*/ 1576 h 284"/>
                <a:gd name="T52" fmla="*/ 1 w 992"/>
                <a:gd name="T53" fmla="*/ 1626 h 284"/>
                <a:gd name="T54" fmla="*/ 1 w 992"/>
                <a:gd name="T55" fmla="*/ 1576 h 284"/>
                <a:gd name="T56" fmla="*/ 1 w 992"/>
                <a:gd name="T57" fmla="*/ 1576 h 284"/>
                <a:gd name="T58" fmla="*/ 1 w 992"/>
                <a:gd name="T59" fmla="*/ 1513 h 284"/>
                <a:gd name="T60" fmla="*/ 1 w 992"/>
                <a:gd name="T61" fmla="*/ 1576 h 284"/>
                <a:gd name="T62" fmla="*/ 1 w 992"/>
                <a:gd name="T63" fmla="*/ 1513 h 284"/>
                <a:gd name="T64" fmla="*/ 1 w 992"/>
                <a:gd name="T65" fmla="*/ 1463 h 284"/>
                <a:gd name="T66" fmla="*/ 1 w 992"/>
                <a:gd name="T67" fmla="*/ 1463 h 284"/>
                <a:gd name="T68" fmla="*/ 1 w 992"/>
                <a:gd name="T69" fmla="*/ 1513 h 284"/>
                <a:gd name="T70" fmla="*/ 1 w 992"/>
                <a:gd name="T71" fmla="*/ 1463 h 284"/>
                <a:gd name="T72" fmla="*/ 1 w 992"/>
                <a:gd name="T73" fmla="*/ 1463 h 284"/>
                <a:gd name="T74" fmla="*/ 1 w 992"/>
                <a:gd name="T75" fmla="*/ 1463 h 284"/>
                <a:gd name="T76" fmla="*/ 1 w 992"/>
                <a:gd name="T77" fmla="*/ 1463 h 284"/>
                <a:gd name="T78" fmla="*/ 1 w 992"/>
                <a:gd name="T79" fmla="*/ 1463 h 284"/>
                <a:gd name="T80" fmla="*/ 1 w 992"/>
                <a:gd name="T81" fmla="*/ 1463 h 284"/>
                <a:gd name="T82" fmla="*/ 1 w 992"/>
                <a:gd name="T83" fmla="*/ 1463 h 284"/>
                <a:gd name="T84" fmla="*/ 1 w 992"/>
                <a:gd name="T85" fmla="*/ 1463 h 284"/>
                <a:gd name="T86" fmla="*/ 1 w 992"/>
                <a:gd name="T87" fmla="*/ 1463 h 284"/>
                <a:gd name="T88" fmla="*/ 1 w 992"/>
                <a:gd name="T89" fmla="*/ 1463 h 284"/>
                <a:gd name="T90" fmla="*/ 1 w 992"/>
                <a:gd name="T91" fmla="*/ 1350 h 284"/>
                <a:gd name="T92" fmla="*/ 1 w 992"/>
                <a:gd name="T93" fmla="*/ 1463 h 284"/>
                <a:gd name="T94" fmla="*/ 1 w 992"/>
                <a:gd name="T95" fmla="*/ 1463 h 284"/>
                <a:gd name="T96" fmla="*/ 1 w 992"/>
                <a:gd name="T97" fmla="*/ 1513 h 284"/>
                <a:gd name="T98" fmla="*/ 1 w 992"/>
                <a:gd name="T99" fmla="*/ 1350 h 284"/>
                <a:gd name="T100" fmla="*/ 1 w 992"/>
                <a:gd name="T101" fmla="*/ 1463 h 284"/>
                <a:gd name="T102" fmla="*/ 1 w 992"/>
                <a:gd name="T103" fmla="*/ 1463 h 284"/>
                <a:gd name="T104" fmla="*/ 1 w 992"/>
                <a:gd name="T105" fmla="*/ 1350 h 284"/>
                <a:gd name="T106" fmla="*/ 1 w 992"/>
                <a:gd name="T107" fmla="*/ 1350 h 284"/>
                <a:gd name="T108" fmla="*/ 1 w 992"/>
                <a:gd name="T109" fmla="*/ 1350 h 284"/>
                <a:gd name="T110" fmla="*/ 1 w 992"/>
                <a:gd name="T111" fmla="*/ 1350 h 284"/>
                <a:gd name="T112" fmla="*/ 1 w 992"/>
                <a:gd name="T113" fmla="*/ 1350 h 284"/>
                <a:gd name="T114" fmla="*/ 1 w 992"/>
                <a:gd name="T115" fmla="*/ 1350 h 284"/>
                <a:gd name="T116" fmla="*/ 1 w 992"/>
                <a:gd name="T117" fmla="*/ 1350 h 284"/>
                <a:gd name="T118" fmla="*/ 1 w 992"/>
                <a:gd name="T119" fmla="*/ 1285 h 284"/>
                <a:gd name="T120" fmla="*/ 1 w 992"/>
                <a:gd name="T121" fmla="*/ 1285 h 284"/>
                <a:gd name="T122" fmla="*/ 1 w 992"/>
                <a:gd name="T123" fmla="*/ 1350 h 284"/>
                <a:gd name="T124" fmla="*/ 1 w 992"/>
                <a:gd name="T125" fmla="*/ 1285 h 2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92" h="284">
                  <a:moveTo>
                    <a:pt x="0" y="0"/>
                  </a:moveTo>
                  <a:lnTo>
                    <a:pt x="0" y="24"/>
                  </a:lnTo>
                  <a:lnTo>
                    <a:pt x="0" y="48"/>
                  </a:lnTo>
                  <a:lnTo>
                    <a:pt x="0" y="85"/>
                  </a:lnTo>
                  <a:lnTo>
                    <a:pt x="4" y="115"/>
                  </a:lnTo>
                  <a:lnTo>
                    <a:pt x="4" y="145"/>
                  </a:lnTo>
                  <a:lnTo>
                    <a:pt x="4" y="187"/>
                  </a:lnTo>
                  <a:lnTo>
                    <a:pt x="4" y="199"/>
                  </a:lnTo>
                  <a:lnTo>
                    <a:pt x="4" y="218"/>
                  </a:lnTo>
                  <a:lnTo>
                    <a:pt x="9" y="236"/>
                  </a:lnTo>
                  <a:lnTo>
                    <a:pt x="9" y="242"/>
                  </a:lnTo>
                  <a:lnTo>
                    <a:pt x="9" y="248"/>
                  </a:lnTo>
                  <a:lnTo>
                    <a:pt x="9" y="254"/>
                  </a:lnTo>
                  <a:lnTo>
                    <a:pt x="13" y="260"/>
                  </a:lnTo>
                  <a:lnTo>
                    <a:pt x="13" y="272"/>
                  </a:lnTo>
                  <a:lnTo>
                    <a:pt x="17" y="272"/>
                  </a:lnTo>
                  <a:lnTo>
                    <a:pt x="17" y="260"/>
                  </a:lnTo>
                  <a:lnTo>
                    <a:pt x="17" y="272"/>
                  </a:lnTo>
                  <a:lnTo>
                    <a:pt x="21" y="272"/>
                  </a:lnTo>
                  <a:lnTo>
                    <a:pt x="21" y="260"/>
                  </a:lnTo>
                  <a:lnTo>
                    <a:pt x="21" y="272"/>
                  </a:lnTo>
                  <a:lnTo>
                    <a:pt x="21" y="260"/>
                  </a:lnTo>
                  <a:lnTo>
                    <a:pt x="26" y="278"/>
                  </a:lnTo>
                  <a:lnTo>
                    <a:pt x="26" y="284"/>
                  </a:lnTo>
                  <a:lnTo>
                    <a:pt x="26" y="260"/>
                  </a:lnTo>
                  <a:lnTo>
                    <a:pt x="26" y="278"/>
                  </a:lnTo>
                  <a:lnTo>
                    <a:pt x="30" y="278"/>
                  </a:lnTo>
                  <a:lnTo>
                    <a:pt x="30" y="272"/>
                  </a:lnTo>
                  <a:lnTo>
                    <a:pt x="34" y="284"/>
                  </a:lnTo>
                  <a:lnTo>
                    <a:pt x="34" y="272"/>
                  </a:lnTo>
                  <a:lnTo>
                    <a:pt x="38" y="272"/>
                  </a:lnTo>
                  <a:lnTo>
                    <a:pt x="38" y="260"/>
                  </a:lnTo>
                  <a:lnTo>
                    <a:pt x="38" y="272"/>
                  </a:lnTo>
                  <a:lnTo>
                    <a:pt x="43" y="278"/>
                  </a:lnTo>
                  <a:lnTo>
                    <a:pt x="43" y="272"/>
                  </a:lnTo>
                  <a:lnTo>
                    <a:pt x="43" y="260"/>
                  </a:lnTo>
                  <a:lnTo>
                    <a:pt x="43" y="284"/>
                  </a:lnTo>
                  <a:lnTo>
                    <a:pt x="47" y="260"/>
                  </a:lnTo>
                  <a:lnTo>
                    <a:pt x="47" y="272"/>
                  </a:lnTo>
                  <a:lnTo>
                    <a:pt x="47" y="260"/>
                  </a:lnTo>
                  <a:lnTo>
                    <a:pt x="51" y="260"/>
                  </a:lnTo>
                  <a:lnTo>
                    <a:pt x="51" y="272"/>
                  </a:lnTo>
                  <a:lnTo>
                    <a:pt x="51" y="260"/>
                  </a:lnTo>
                  <a:lnTo>
                    <a:pt x="55" y="260"/>
                  </a:lnTo>
                  <a:lnTo>
                    <a:pt x="55" y="272"/>
                  </a:lnTo>
                  <a:lnTo>
                    <a:pt x="60" y="260"/>
                  </a:lnTo>
                  <a:lnTo>
                    <a:pt x="60" y="254"/>
                  </a:lnTo>
                  <a:lnTo>
                    <a:pt x="64" y="260"/>
                  </a:lnTo>
                  <a:lnTo>
                    <a:pt x="64" y="254"/>
                  </a:lnTo>
                  <a:lnTo>
                    <a:pt x="64" y="248"/>
                  </a:lnTo>
                  <a:lnTo>
                    <a:pt x="68" y="248"/>
                  </a:lnTo>
                  <a:lnTo>
                    <a:pt x="68" y="260"/>
                  </a:lnTo>
                  <a:lnTo>
                    <a:pt x="68" y="254"/>
                  </a:lnTo>
                  <a:lnTo>
                    <a:pt x="68" y="248"/>
                  </a:lnTo>
                  <a:lnTo>
                    <a:pt x="68" y="254"/>
                  </a:lnTo>
                  <a:lnTo>
                    <a:pt x="72" y="260"/>
                  </a:lnTo>
                  <a:lnTo>
                    <a:pt x="72" y="248"/>
                  </a:lnTo>
                  <a:lnTo>
                    <a:pt x="72" y="242"/>
                  </a:lnTo>
                  <a:lnTo>
                    <a:pt x="77" y="248"/>
                  </a:lnTo>
                  <a:lnTo>
                    <a:pt x="77" y="242"/>
                  </a:lnTo>
                  <a:lnTo>
                    <a:pt x="77" y="254"/>
                  </a:lnTo>
                  <a:lnTo>
                    <a:pt x="81" y="242"/>
                  </a:lnTo>
                  <a:lnTo>
                    <a:pt x="81" y="248"/>
                  </a:lnTo>
                  <a:lnTo>
                    <a:pt x="81" y="242"/>
                  </a:lnTo>
                  <a:lnTo>
                    <a:pt x="81" y="248"/>
                  </a:lnTo>
                  <a:lnTo>
                    <a:pt x="85" y="248"/>
                  </a:lnTo>
                  <a:lnTo>
                    <a:pt x="85" y="242"/>
                  </a:lnTo>
                  <a:lnTo>
                    <a:pt x="89" y="236"/>
                  </a:lnTo>
                  <a:lnTo>
                    <a:pt x="89" y="242"/>
                  </a:lnTo>
                  <a:lnTo>
                    <a:pt x="89" y="236"/>
                  </a:lnTo>
                  <a:lnTo>
                    <a:pt x="89" y="254"/>
                  </a:lnTo>
                  <a:lnTo>
                    <a:pt x="94" y="236"/>
                  </a:lnTo>
                  <a:lnTo>
                    <a:pt x="94" y="254"/>
                  </a:lnTo>
                  <a:lnTo>
                    <a:pt x="94" y="242"/>
                  </a:lnTo>
                  <a:lnTo>
                    <a:pt x="98" y="242"/>
                  </a:lnTo>
                  <a:lnTo>
                    <a:pt x="98" y="236"/>
                  </a:lnTo>
                  <a:lnTo>
                    <a:pt x="98" y="242"/>
                  </a:lnTo>
                  <a:lnTo>
                    <a:pt x="98" y="236"/>
                  </a:lnTo>
                  <a:lnTo>
                    <a:pt x="102" y="236"/>
                  </a:lnTo>
                  <a:lnTo>
                    <a:pt x="102" y="242"/>
                  </a:lnTo>
                  <a:lnTo>
                    <a:pt x="102" y="236"/>
                  </a:lnTo>
                  <a:lnTo>
                    <a:pt x="102" y="230"/>
                  </a:lnTo>
                  <a:lnTo>
                    <a:pt x="106" y="236"/>
                  </a:lnTo>
                  <a:lnTo>
                    <a:pt x="106" y="230"/>
                  </a:lnTo>
                  <a:lnTo>
                    <a:pt x="111" y="230"/>
                  </a:lnTo>
                  <a:lnTo>
                    <a:pt x="111" y="236"/>
                  </a:lnTo>
                  <a:lnTo>
                    <a:pt x="111" y="230"/>
                  </a:lnTo>
                  <a:lnTo>
                    <a:pt x="115" y="236"/>
                  </a:lnTo>
                  <a:lnTo>
                    <a:pt x="115" y="230"/>
                  </a:lnTo>
                  <a:lnTo>
                    <a:pt x="115" y="224"/>
                  </a:lnTo>
                  <a:lnTo>
                    <a:pt x="119" y="224"/>
                  </a:lnTo>
                  <a:lnTo>
                    <a:pt x="123" y="218"/>
                  </a:lnTo>
                  <a:lnTo>
                    <a:pt x="123" y="224"/>
                  </a:lnTo>
                  <a:lnTo>
                    <a:pt x="123" y="218"/>
                  </a:lnTo>
                  <a:lnTo>
                    <a:pt x="128" y="230"/>
                  </a:lnTo>
                  <a:lnTo>
                    <a:pt x="128" y="218"/>
                  </a:lnTo>
                  <a:lnTo>
                    <a:pt x="128" y="224"/>
                  </a:lnTo>
                  <a:lnTo>
                    <a:pt x="128" y="211"/>
                  </a:lnTo>
                  <a:lnTo>
                    <a:pt x="132" y="211"/>
                  </a:lnTo>
                  <a:lnTo>
                    <a:pt x="132" y="218"/>
                  </a:lnTo>
                  <a:lnTo>
                    <a:pt x="132" y="205"/>
                  </a:lnTo>
                  <a:lnTo>
                    <a:pt x="132" y="218"/>
                  </a:lnTo>
                  <a:lnTo>
                    <a:pt x="132" y="224"/>
                  </a:lnTo>
                  <a:lnTo>
                    <a:pt x="136" y="218"/>
                  </a:lnTo>
                  <a:lnTo>
                    <a:pt x="136" y="205"/>
                  </a:lnTo>
                  <a:lnTo>
                    <a:pt x="136" y="224"/>
                  </a:lnTo>
                  <a:lnTo>
                    <a:pt x="136" y="218"/>
                  </a:lnTo>
                  <a:lnTo>
                    <a:pt x="140" y="211"/>
                  </a:lnTo>
                  <a:lnTo>
                    <a:pt x="140" y="218"/>
                  </a:lnTo>
                  <a:lnTo>
                    <a:pt x="140" y="211"/>
                  </a:lnTo>
                  <a:lnTo>
                    <a:pt x="140" y="224"/>
                  </a:lnTo>
                  <a:lnTo>
                    <a:pt x="140" y="211"/>
                  </a:lnTo>
                  <a:lnTo>
                    <a:pt x="145" y="218"/>
                  </a:lnTo>
                  <a:lnTo>
                    <a:pt x="145" y="205"/>
                  </a:lnTo>
                  <a:lnTo>
                    <a:pt x="145" y="218"/>
                  </a:lnTo>
                  <a:lnTo>
                    <a:pt x="145" y="224"/>
                  </a:lnTo>
                  <a:lnTo>
                    <a:pt x="149" y="211"/>
                  </a:lnTo>
                  <a:lnTo>
                    <a:pt x="149" y="205"/>
                  </a:lnTo>
                  <a:lnTo>
                    <a:pt x="149" y="218"/>
                  </a:lnTo>
                  <a:lnTo>
                    <a:pt x="149" y="211"/>
                  </a:lnTo>
                  <a:lnTo>
                    <a:pt x="153" y="211"/>
                  </a:lnTo>
                  <a:lnTo>
                    <a:pt x="153" y="224"/>
                  </a:lnTo>
                  <a:lnTo>
                    <a:pt x="153" y="205"/>
                  </a:lnTo>
                  <a:lnTo>
                    <a:pt x="153" y="211"/>
                  </a:lnTo>
                  <a:lnTo>
                    <a:pt x="157" y="211"/>
                  </a:lnTo>
                  <a:lnTo>
                    <a:pt x="157" y="205"/>
                  </a:lnTo>
                  <a:lnTo>
                    <a:pt x="157" y="218"/>
                  </a:lnTo>
                  <a:lnTo>
                    <a:pt x="162" y="218"/>
                  </a:lnTo>
                  <a:lnTo>
                    <a:pt x="162" y="205"/>
                  </a:lnTo>
                  <a:lnTo>
                    <a:pt x="162" y="211"/>
                  </a:lnTo>
                  <a:lnTo>
                    <a:pt x="166" y="205"/>
                  </a:lnTo>
                  <a:lnTo>
                    <a:pt x="166" y="211"/>
                  </a:lnTo>
                  <a:lnTo>
                    <a:pt x="166" y="205"/>
                  </a:lnTo>
                  <a:lnTo>
                    <a:pt x="170" y="211"/>
                  </a:lnTo>
                  <a:lnTo>
                    <a:pt x="170" y="205"/>
                  </a:lnTo>
                  <a:lnTo>
                    <a:pt x="170" y="211"/>
                  </a:lnTo>
                  <a:lnTo>
                    <a:pt x="170" y="205"/>
                  </a:lnTo>
                  <a:lnTo>
                    <a:pt x="174" y="199"/>
                  </a:lnTo>
                  <a:lnTo>
                    <a:pt x="174" y="205"/>
                  </a:lnTo>
                  <a:lnTo>
                    <a:pt x="174" y="199"/>
                  </a:lnTo>
                  <a:lnTo>
                    <a:pt x="179" y="205"/>
                  </a:lnTo>
                  <a:lnTo>
                    <a:pt x="179" y="199"/>
                  </a:lnTo>
                  <a:lnTo>
                    <a:pt x="183" y="193"/>
                  </a:lnTo>
                  <a:lnTo>
                    <a:pt x="183" y="199"/>
                  </a:lnTo>
                  <a:lnTo>
                    <a:pt x="183" y="205"/>
                  </a:lnTo>
                  <a:lnTo>
                    <a:pt x="187" y="205"/>
                  </a:lnTo>
                  <a:lnTo>
                    <a:pt x="187" y="193"/>
                  </a:lnTo>
                  <a:lnTo>
                    <a:pt x="187" y="199"/>
                  </a:lnTo>
                  <a:lnTo>
                    <a:pt x="187" y="205"/>
                  </a:lnTo>
                  <a:lnTo>
                    <a:pt x="191" y="193"/>
                  </a:lnTo>
                  <a:lnTo>
                    <a:pt x="191" y="211"/>
                  </a:lnTo>
                  <a:lnTo>
                    <a:pt x="191" y="193"/>
                  </a:lnTo>
                  <a:lnTo>
                    <a:pt x="191" y="199"/>
                  </a:lnTo>
                  <a:lnTo>
                    <a:pt x="196" y="193"/>
                  </a:lnTo>
                  <a:lnTo>
                    <a:pt x="196" y="187"/>
                  </a:lnTo>
                  <a:lnTo>
                    <a:pt x="200" y="199"/>
                  </a:lnTo>
                  <a:lnTo>
                    <a:pt x="200" y="193"/>
                  </a:lnTo>
                  <a:lnTo>
                    <a:pt x="200" y="199"/>
                  </a:lnTo>
                  <a:lnTo>
                    <a:pt x="204" y="193"/>
                  </a:lnTo>
                  <a:lnTo>
                    <a:pt x="204" y="199"/>
                  </a:lnTo>
                  <a:lnTo>
                    <a:pt x="204" y="187"/>
                  </a:lnTo>
                  <a:lnTo>
                    <a:pt x="208" y="205"/>
                  </a:lnTo>
                  <a:lnTo>
                    <a:pt x="208" y="193"/>
                  </a:lnTo>
                  <a:lnTo>
                    <a:pt x="208" y="199"/>
                  </a:lnTo>
                  <a:lnTo>
                    <a:pt x="213" y="193"/>
                  </a:lnTo>
                  <a:lnTo>
                    <a:pt x="213" y="199"/>
                  </a:lnTo>
                  <a:lnTo>
                    <a:pt x="213" y="187"/>
                  </a:lnTo>
                  <a:lnTo>
                    <a:pt x="217" y="187"/>
                  </a:lnTo>
                  <a:lnTo>
                    <a:pt x="217" y="199"/>
                  </a:lnTo>
                  <a:lnTo>
                    <a:pt x="217" y="187"/>
                  </a:lnTo>
                  <a:lnTo>
                    <a:pt x="221" y="181"/>
                  </a:lnTo>
                  <a:lnTo>
                    <a:pt x="221" y="193"/>
                  </a:lnTo>
                  <a:lnTo>
                    <a:pt x="221" y="187"/>
                  </a:lnTo>
                  <a:lnTo>
                    <a:pt x="225" y="187"/>
                  </a:lnTo>
                  <a:lnTo>
                    <a:pt x="225" y="181"/>
                  </a:lnTo>
                  <a:lnTo>
                    <a:pt x="225" y="187"/>
                  </a:lnTo>
                  <a:lnTo>
                    <a:pt x="230" y="187"/>
                  </a:lnTo>
                  <a:lnTo>
                    <a:pt x="230" y="193"/>
                  </a:lnTo>
                  <a:lnTo>
                    <a:pt x="230" y="187"/>
                  </a:lnTo>
                  <a:lnTo>
                    <a:pt x="234" y="187"/>
                  </a:lnTo>
                  <a:lnTo>
                    <a:pt x="238" y="187"/>
                  </a:lnTo>
                  <a:lnTo>
                    <a:pt x="242" y="187"/>
                  </a:lnTo>
                  <a:lnTo>
                    <a:pt x="247" y="187"/>
                  </a:lnTo>
                  <a:lnTo>
                    <a:pt x="247" y="193"/>
                  </a:lnTo>
                  <a:lnTo>
                    <a:pt x="247" y="181"/>
                  </a:lnTo>
                  <a:lnTo>
                    <a:pt x="247" y="199"/>
                  </a:lnTo>
                  <a:lnTo>
                    <a:pt x="251" y="187"/>
                  </a:lnTo>
                  <a:lnTo>
                    <a:pt x="251" y="193"/>
                  </a:lnTo>
                  <a:lnTo>
                    <a:pt x="251" y="181"/>
                  </a:lnTo>
                  <a:lnTo>
                    <a:pt x="255" y="199"/>
                  </a:lnTo>
                  <a:lnTo>
                    <a:pt x="255" y="187"/>
                  </a:lnTo>
                  <a:lnTo>
                    <a:pt x="259" y="181"/>
                  </a:lnTo>
                  <a:lnTo>
                    <a:pt x="259" y="187"/>
                  </a:lnTo>
                  <a:lnTo>
                    <a:pt x="259" y="193"/>
                  </a:lnTo>
                  <a:lnTo>
                    <a:pt x="264" y="181"/>
                  </a:lnTo>
                  <a:lnTo>
                    <a:pt x="264" y="199"/>
                  </a:lnTo>
                  <a:lnTo>
                    <a:pt x="264" y="169"/>
                  </a:lnTo>
                  <a:lnTo>
                    <a:pt x="264" y="175"/>
                  </a:lnTo>
                  <a:lnTo>
                    <a:pt x="268" y="193"/>
                  </a:lnTo>
                  <a:lnTo>
                    <a:pt x="268" y="181"/>
                  </a:lnTo>
                  <a:lnTo>
                    <a:pt x="268" y="187"/>
                  </a:lnTo>
                  <a:lnTo>
                    <a:pt x="272" y="181"/>
                  </a:lnTo>
                  <a:lnTo>
                    <a:pt x="272" y="175"/>
                  </a:lnTo>
                  <a:lnTo>
                    <a:pt x="276" y="175"/>
                  </a:lnTo>
                  <a:lnTo>
                    <a:pt x="276" y="181"/>
                  </a:lnTo>
                  <a:lnTo>
                    <a:pt x="276" y="187"/>
                  </a:lnTo>
                  <a:lnTo>
                    <a:pt x="281" y="181"/>
                  </a:lnTo>
                  <a:lnTo>
                    <a:pt x="281" y="175"/>
                  </a:lnTo>
                  <a:lnTo>
                    <a:pt x="281" y="187"/>
                  </a:lnTo>
                  <a:lnTo>
                    <a:pt x="281" y="175"/>
                  </a:lnTo>
                  <a:lnTo>
                    <a:pt x="285" y="181"/>
                  </a:lnTo>
                  <a:lnTo>
                    <a:pt x="285" y="187"/>
                  </a:lnTo>
                  <a:lnTo>
                    <a:pt x="289" y="187"/>
                  </a:lnTo>
                  <a:lnTo>
                    <a:pt x="289" y="175"/>
                  </a:lnTo>
                  <a:lnTo>
                    <a:pt x="289" y="181"/>
                  </a:lnTo>
                  <a:lnTo>
                    <a:pt x="289" y="193"/>
                  </a:lnTo>
                  <a:lnTo>
                    <a:pt x="293" y="187"/>
                  </a:lnTo>
                  <a:lnTo>
                    <a:pt x="293" y="175"/>
                  </a:lnTo>
                  <a:lnTo>
                    <a:pt x="298" y="187"/>
                  </a:lnTo>
                  <a:lnTo>
                    <a:pt x="298" y="181"/>
                  </a:lnTo>
                  <a:lnTo>
                    <a:pt x="302" y="175"/>
                  </a:lnTo>
                  <a:lnTo>
                    <a:pt x="302" y="181"/>
                  </a:lnTo>
                  <a:lnTo>
                    <a:pt x="302" y="175"/>
                  </a:lnTo>
                  <a:lnTo>
                    <a:pt x="302" y="181"/>
                  </a:lnTo>
                  <a:lnTo>
                    <a:pt x="306" y="181"/>
                  </a:lnTo>
                  <a:lnTo>
                    <a:pt x="306" y="169"/>
                  </a:lnTo>
                  <a:lnTo>
                    <a:pt x="306" y="181"/>
                  </a:lnTo>
                  <a:lnTo>
                    <a:pt x="306" y="175"/>
                  </a:lnTo>
                  <a:lnTo>
                    <a:pt x="310" y="175"/>
                  </a:lnTo>
                  <a:lnTo>
                    <a:pt x="310" y="181"/>
                  </a:lnTo>
                  <a:lnTo>
                    <a:pt x="310" y="187"/>
                  </a:lnTo>
                  <a:lnTo>
                    <a:pt x="310" y="175"/>
                  </a:lnTo>
                  <a:lnTo>
                    <a:pt x="315" y="175"/>
                  </a:lnTo>
                  <a:lnTo>
                    <a:pt x="315" y="181"/>
                  </a:lnTo>
                  <a:lnTo>
                    <a:pt x="315" y="175"/>
                  </a:lnTo>
                  <a:lnTo>
                    <a:pt x="315" y="169"/>
                  </a:lnTo>
                  <a:lnTo>
                    <a:pt x="319" y="181"/>
                  </a:lnTo>
                  <a:lnTo>
                    <a:pt x="319" y="175"/>
                  </a:lnTo>
                  <a:lnTo>
                    <a:pt x="319" y="181"/>
                  </a:lnTo>
                  <a:lnTo>
                    <a:pt x="319" y="169"/>
                  </a:lnTo>
                  <a:lnTo>
                    <a:pt x="323" y="181"/>
                  </a:lnTo>
                  <a:lnTo>
                    <a:pt x="323" y="175"/>
                  </a:lnTo>
                  <a:lnTo>
                    <a:pt x="323" y="169"/>
                  </a:lnTo>
                  <a:lnTo>
                    <a:pt x="323" y="181"/>
                  </a:lnTo>
                  <a:lnTo>
                    <a:pt x="323" y="169"/>
                  </a:lnTo>
                  <a:lnTo>
                    <a:pt x="327" y="175"/>
                  </a:lnTo>
                  <a:lnTo>
                    <a:pt x="327" y="169"/>
                  </a:lnTo>
                  <a:lnTo>
                    <a:pt x="327" y="175"/>
                  </a:lnTo>
                  <a:lnTo>
                    <a:pt x="332" y="175"/>
                  </a:lnTo>
                  <a:lnTo>
                    <a:pt x="332" y="169"/>
                  </a:lnTo>
                  <a:lnTo>
                    <a:pt x="332" y="175"/>
                  </a:lnTo>
                  <a:lnTo>
                    <a:pt x="332" y="169"/>
                  </a:lnTo>
                  <a:lnTo>
                    <a:pt x="332" y="163"/>
                  </a:lnTo>
                  <a:lnTo>
                    <a:pt x="336" y="169"/>
                  </a:lnTo>
                  <a:lnTo>
                    <a:pt x="336" y="175"/>
                  </a:lnTo>
                  <a:lnTo>
                    <a:pt x="336" y="169"/>
                  </a:lnTo>
                  <a:lnTo>
                    <a:pt x="340" y="169"/>
                  </a:lnTo>
                  <a:lnTo>
                    <a:pt x="340" y="175"/>
                  </a:lnTo>
                  <a:lnTo>
                    <a:pt x="340" y="169"/>
                  </a:lnTo>
                  <a:lnTo>
                    <a:pt x="340" y="175"/>
                  </a:lnTo>
                  <a:lnTo>
                    <a:pt x="344" y="175"/>
                  </a:lnTo>
                  <a:lnTo>
                    <a:pt x="344" y="169"/>
                  </a:lnTo>
                  <a:lnTo>
                    <a:pt x="344" y="181"/>
                  </a:lnTo>
                  <a:lnTo>
                    <a:pt x="344" y="175"/>
                  </a:lnTo>
                  <a:lnTo>
                    <a:pt x="349" y="187"/>
                  </a:lnTo>
                  <a:lnTo>
                    <a:pt x="349" y="175"/>
                  </a:lnTo>
                  <a:lnTo>
                    <a:pt x="349" y="181"/>
                  </a:lnTo>
                  <a:lnTo>
                    <a:pt x="353" y="175"/>
                  </a:lnTo>
                  <a:lnTo>
                    <a:pt x="353" y="169"/>
                  </a:lnTo>
                  <a:lnTo>
                    <a:pt x="353" y="181"/>
                  </a:lnTo>
                  <a:lnTo>
                    <a:pt x="353" y="175"/>
                  </a:lnTo>
                  <a:lnTo>
                    <a:pt x="357" y="181"/>
                  </a:lnTo>
                  <a:lnTo>
                    <a:pt x="357" y="175"/>
                  </a:lnTo>
                  <a:lnTo>
                    <a:pt x="362" y="175"/>
                  </a:lnTo>
                  <a:lnTo>
                    <a:pt x="362" y="181"/>
                  </a:lnTo>
                  <a:lnTo>
                    <a:pt x="362" y="169"/>
                  </a:lnTo>
                  <a:lnTo>
                    <a:pt x="366" y="169"/>
                  </a:lnTo>
                  <a:lnTo>
                    <a:pt x="366" y="175"/>
                  </a:lnTo>
                  <a:lnTo>
                    <a:pt x="366" y="169"/>
                  </a:lnTo>
                  <a:lnTo>
                    <a:pt x="370" y="181"/>
                  </a:lnTo>
                  <a:lnTo>
                    <a:pt x="370" y="175"/>
                  </a:lnTo>
                  <a:lnTo>
                    <a:pt x="370" y="157"/>
                  </a:lnTo>
                  <a:lnTo>
                    <a:pt x="370" y="175"/>
                  </a:lnTo>
                  <a:lnTo>
                    <a:pt x="374" y="169"/>
                  </a:lnTo>
                  <a:lnTo>
                    <a:pt x="374" y="181"/>
                  </a:lnTo>
                  <a:lnTo>
                    <a:pt x="374" y="169"/>
                  </a:lnTo>
                  <a:lnTo>
                    <a:pt x="379" y="169"/>
                  </a:lnTo>
                  <a:lnTo>
                    <a:pt x="379" y="181"/>
                  </a:lnTo>
                  <a:lnTo>
                    <a:pt x="379" y="169"/>
                  </a:lnTo>
                  <a:lnTo>
                    <a:pt x="383" y="175"/>
                  </a:lnTo>
                  <a:lnTo>
                    <a:pt x="383" y="169"/>
                  </a:lnTo>
                  <a:lnTo>
                    <a:pt x="383" y="163"/>
                  </a:lnTo>
                  <a:lnTo>
                    <a:pt x="383" y="175"/>
                  </a:lnTo>
                  <a:lnTo>
                    <a:pt x="387" y="175"/>
                  </a:lnTo>
                  <a:lnTo>
                    <a:pt x="387" y="163"/>
                  </a:lnTo>
                  <a:lnTo>
                    <a:pt x="387" y="175"/>
                  </a:lnTo>
                  <a:lnTo>
                    <a:pt x="391" y="169"/>
                  </a:lnTo>
                  <a:lnTo>
                    <a:pt x="391" y="181"/>
                  </a:lnTo>
                  <a:lnTo>
                    <a:pt x="391" y="175"/>
                  </a:lnTo>
                  <a:lnTo>
                    <a:pt x="396" y="169"/>
                  </a:lnTo>
                  <a:lnTo>
                    <a:pt x="396" y="175"/>
                  </a:lnTo>
                  <a:lnTo>
                    <a:pt x="396" y="169"/>
                  </a:lnTo>
                  <a:lnTo>
                    <a:pt x="396" y="175"/>
                  </a:lnTo>
                  <a:lnTo>
                    <a:pt x="400" y="175"/>
                  </a:lnTo>
                  <a:lnTo>
                    <a:pt x="400" y="169"/>
                  </a:lnTo>
                  <a:lnTo>
                    <a:pt x="400" y="163"/>
                  </a:lnTo>
                  <a:lnTo>
                    <a:pt x="404" y="163"/>
                  </a:lnTo>
                  <a:lnTo>
                    <a:pt x="404" y="175"/>
                  </a:lnTo>
                  <a:lnTo>
                    <a:pt x="404" y="169"/>
                  </a:lnTo>
                  <a:lnTo>
                    <a:pt x="404" y="175"/>
                  </a:lnTo>
                  <a:lnTo>
                    <a:pt x="404" y="163"/>
                  </a:lnTo>
                  <a:lnTo>
                    <a:pt x="408" y="187"/>
                  </a:lnTo>
                  <a:lnTo>
                    <a:pt x="408" y="175"/>
                  </a:lnTo>
                  <a:lnTo>
                    <a:pt x="408" y="169"/>
                  </a:lnTo>
                  <a:lnTo>
                    <a:pt x="408" y="163"/>
                  </a:lnTo>
                  <a:lnTo>
                    <a:pt x="413" y="187"/>
                  </a:lnTo>
                  <a:lnTo>
                    <a:pt x="413" y="175"/>
                  </a:lnTo>
                  <a:lnTo>
                    <a:pt x="413" y="169"/>
                  </a:lnTo>
                  <a:lnTo>
                    <a:pt x="413" y="163"/>
                  </a:lnTo>
                  <a:lnTo>
                    <a:pt x="417" y="175"/>
                  </a:lnTo>
                  <a:lnTo>
                    <a:pt x="417" y="163"/>
                  </a:lnTo>
                  <a:lnTo>
                    <a:pt x="417" y="169"/>
                  </a:lnTo>
                  <a:lnTo>
                    <a:pt x="421" y="163"/>
                  </a:lnTo>
                  <a:lnTo>
                    <a:pt x="421" y="169"/>
                  </a:lnTo>
                  <a:lnTo>
                    <a:pt x="421" y="163"/>
                  </a:lnTo>
                  <a:lnTo>
                    <a:pt x="425" y="175"/>
                  </a:lnTo>
                  <a:lnTo>
                    <a:pt x="425" y="169"/>
                  </a:lnTo>
                  <a:lnTo>
                    <a:pt x="425" y="163"/>
                  </a:lnTo>
                  <a:lnTo>
                    <a:pt x="425" y="169"/>
                  </a:lnTo>
                  <a:lnTo>
                    <a:pt x="430" y="163"/>
                  </a:lnTo>
                  <a:lnTo>
                    <a:pt x="430" y="169"/>
                  </a:lnTo>
                  <a:lnTo>
                    <a:pt x="430" y="175"/>
                  </a:lnTo>
                  <a:lnTo>
                    <a:pt x="434" y="169"/>
                  </a:lnTo>
                  <a:lnTo>
                    <a:pt x="438" y="163"/>
                  </a:lnTo>
                  <a:lnTo>
                    <a:pt x="438" y="157"/>
                  </a:lnTo>
                  <a:lnTo>
                    <a:pt x="438" y="163"/>
                  </a:lnTo>
                  <a:lnTo>
                    <a:pt x="438" y="175"/>
                  </a:lnTo>
                  <a:lnTo>
                    <a:pt x="438" y="163"/>
                  </a:lnTo>
                  <a:lnTo>
                    <a:pt x="442" y="175"/>
                  </a:lnTo>
                  <a:lnTo>
                    <a:pt x="442" y="169"/>
                  </a:lnTo>
                  <a:lnTo>
                    <a:pt x="442" y="157"/>
                  </a:lnTo>
                  <a:lnTo>
                    <a:pt x="442" y="163"/>
                  </a:lnTo>
                  <a:lnTo>
                    <a:pt x="447" y="163"/>
                  </a:lnTo>
                  <a:lnTo>
                    <a:pt x="447" y="169"/>
                  </a:lnTo>
                  <a:lnTo>
                    <a:pt x="447" y="163"/>
                  </a:lnTo>
                  <a:lnTo>
                    <a:pt x="451" y="163"/>
                  </a:lnTo>
                  <a:lnTo>
                    <a:pt x="451" y="169"/>
                  </a:lnTo>
                  <a:lnTo>
                    <a:pt x="451" y="157"/>
                  </a:lnTo>
                  <a:lnTo>
                    <a:pt x="455" y="157"/>
                  </a:lnTo>
                  <a:lnTo>
                    <a:pt x="455" y="163"/>
                  </a:lnTo>
                  <a:lnTo>
                    <a:pt x="455" y="157"/>
                  </a:lnTo>
                  <a:lnTo>
                    <a:pt x="459" y="163"/>
                  </a:lnTo>
                  <a:lnTo>
                    <a:pt x="459" y="175"/>
                  </a:lnTo>
                  <a:lnTo>
                    <a:pt x="459" y="169"/>
                  </a:lnTo>
                  <a:lnTo>
                    <a:pt x="459" y="157"/>
                  </a:lnTo>
                  <a:lnTo>
                    <a:pt x="459" y="163"/>
                  </a:lnTo>
                  <a:lnTo>
                    <a:pt x="464" y="157"/>
                  </a:lnTo>
                  <a:lnTo>
                    <a:pt x="464" y="163"/>
                  </a:lnTo>
                  <a:lnTo>
                    <a:pt x="464" y="157"/>
                  </a:lnTo>
                  <a:lnTo>
                    <a:pt x="464" y="163"/>
                  </a:lnTo>
                  <a:lnTo>
                    <a:pt x="468" y="157"/>
                  </a:lnTo>
                  <a:lnTo>
                    <a:pt x="468" y="163"/>
                  </a:lnTo>
                  <a:lnTo>
                    <a:pt x="468" y="169"/>
                  </a:lnTo>
                  <a:lnTo>
                    <a:pt x="468" y="157"/>
                  </a:lnTo>
                  <a:lnTo>
                    <a:pt x="472" y="163"/>
                  </a:lnTo>
                  <a:lnTo>
                    <a:pt x="472" y="157"/>
                  </a:lnTo>
                  <a:lnTo>
                    <a:pt x="476" y="157"/>
                  </a:lnTo>
                  <a:lnTo>
                    <a:pt x="476" y="169"/>
                  </a:lnTo>
                  <a:lnTo>
                    <a:pt x="476" y="163"/>
                  </a:lnTo>
                  <a:lnTo>
                    <a:pt x="481" y="169"/>
                  </a:lnTo>
                  <a:lnTo>
                    <a:pt x="481" y="163"/>
                  </a:lnTo>
                  <a:lnTo>
                    <a:pt x="485" y="157"/>
                  </a:lnTo>
                  <a:lnTo>
                    <a:pt x="485" y="163"/>
                  </a:lnTo>
                  <a:lnTo>
                    <a:pt x="489" y="157"/>
                  </a:lnTo>
                  <a:lnTo>
                    <a:pt x="489" y="169"/>
                  </a:lnTo>
                  <a:lnTo>
                    <a:pt x="493" y="163"/>
                  </a:lnTo>
                  <a:lnTo>
                    <a:pt x="493" y="157"/>
                  </a:lnTo>
                  <a:lnTo>
                    <a:pt x="493" y="163"/>
                  </a:lnTo>
                  <a:lnTo>
                    <a:pt x="498" y="169"/>
                  </a:lnTo>
                  <a:lnTo>
                    <a:pt x="498" y="157"/>
                  </a:lnTo>
                  <a:lnTo>
                    <a:pt x="498" y="169"/>
                  </a:lnTo>
                  <a:lnTo>
                    <a:pt x="498" y="163"/>
                  </a:lnTo>
                  <a:lnTo>
                    <a:pt x="498" y="169"/>
                  </a:lnTo>
                  <a:lnTo>
                    <a:pt x="502" y="157"/>
                  </a:lnTo>
                  <a:lnTo>
                    <a:pt x="502" y="163"/>
                  </a:lnTo>
                  <a:lnTo>
                    <a:pt x="502" y="157"/>
                  </a:lnTo>
                  <a:lnTo>
                    <a:pt x="506" y="169"/>
                  </a:lnTo>
                  <a:lnTo>
                    <a:pt x="506" y="157"/>
                  </a:lnTo>
                  <a:lnTo>
                    <a:pt x="506" y="163"/>
                  </a:lnTo>
                  <a:lnTo>
                    <a:pt x="506" y="157"/>
                  </a:lnTo>
                  <a:lnTo>
                    <a:pt x="510" y="163"/>
                  </a:lnTo>
                  <a:lnTo>
                    <a:pt x="510" y="157"/>
                  </a:lnTo>
                  <a:lnTo>
                    <a:pt x="510" y="163"/>
                  </a:lnTo>
                  <a:lnTo>
                    <a:pt x="510" y="157"/>
                  </a:lnTo>
                  <a:lnTo>
                    <a:pt x="515" y="157"/>
                  </a:lnTo>
                  <a:lnTo>
                    <a:pt x="515" y="163"/>
                  </a:lnTo>
                  <a:lnTo>
                    <a:pt x="515" y="157"/>
                  </a:lnTo>
                  <a:lnTo>
                    <a:pt x="519" y="157"/>
                  </a:lnTo>
                  <a:lnTo>
                    <a:pt x="519" y="163"/>
                  </a:lnTo>
                  <a:lnTo>
                    <a:pt x="523" y="157"/>
                  </a:lnTo>
                  <a:lnTo>
                    <a:pt x="523" y="145"/>
                  </a:lnTo>
                  <a:lnTo>
                    <a:pt x="527" y="157"/>
                  </a:lnTo>
                  <a:lnTo>
                    <a:pt x="532" y="163"/>
                  </a:lnTo>
                  <a:lnTo>
                    <a:pt x="532" y="157"/>
                  </a:lnTo>
                  <a:lnTo>
                    <a:pt x="536" y="157"/>
                  </a:lnTo>
                  <a:lnTo>
                    <a:pt x="536" y="163"/>
                  </a:lnTo>
                  <a:lnTo>
                    <a:pt x="536" y="157"/>
                  </a:lnTo>
                  <a:lnTo>
                    <a:pt x="540" y="163"/>
                  </a:lnTo>
                  <a:lnTo>
                    <a:pt x="540" y="157"/>
                  </a:lnTo>
                  <a:lnTo>
                    <a:pt x="540" y="163"/>
                  </a:lnTo>
                  <a:lnTo>
                    <a:pt x="540" y="157"/>
                  </a:lnTo>
                  <a:lnTo>
                    <a:pt x="544" y="157"/>
                  </a:lnTo>
                  <a:lnTo>
                    <a:pt x="544" y="163"/>
                  </a:lnTo>
                  <a:lnTo>
                    <a:pt x="549" y="157"/>
                  </a:lnTo>
                  <a:lnTo>
                    <a:pt x="553" y="157"/>
                  </a:lnTo>
                  <a:lnTo>
                    <a:pt x="553" y="169"/>
                  </a:lnTo>
                  <a:lnTo>
                    <a:pt x="553" y="157"/>
                  </a:lnTo>
                  <a:lnTo>
                    <a:pt x="557" y="157"/>
                  </a:lnTo>
                  <a:lnTo>
                    <a:pt x="561" y="157"/>
                  </a:lnTo>
                  <a:lnTo>
                    <a:pt x="561" y="163"/>
                  </a:lnTo>
                  <a:lnTo>
                    <a:pt x="561" y="157"/>
                  </a:lnTo>
                  <a:lnTo>
                    <a:pt x="566" y="157"/>
                  </a:lnTo>
                  <a:lnTo>
                    <a:pt x="570" y="157"/>
                  </a:lnTo>
                  <a:lnTo>
                    <a:pt x="570" y="163"/>
                  </a:lnTo>
                  <a:lnTo>
                    <a:pt x="574" y="157"/>
                  </a:lnTo>
                  <a:lnTo>
                    <a:pt x="578" y="157"/>
                  </a:lnTo>
                  <a:lnTo>
                    <a:pt x="583" y="157"/>
                  </a:lnTo>
                  <a:lnTo>
                    <a:pt x="587" y="157"/>
                  </a:lnTo>
                  <a:lnTo>
                    <a:pt x="587" y="163"/>
                  </a:lnTo>
                  <a:lnTo>
                    <a:pt x="587" y="157"/>
                  </a:lnTo>
                  <a:lnTo>
                    <a:pt x="591" y="157"/>
                  </a:lnTo>
                  <a:lnTo>
                    <a:pt x="591" y="163"/>
                  </a:lnTo>
                  <a:lnTo>
                    <a:pt x="591" y="157"/>
                  </a:lnTo>
                  <a:lnTo>
                    <a:pt x="595" y="157"/>
                  </a:lnTo>
                  <a:lnTo>
                    <a:pt x="595" y="145"/>
                  </a:lnTo>
                  <a:lnTo>
                    <a:pt x="595" y="157"/>
                  </a:lnTo>
                  <a:lnTo>
                    <a:pt x="600" y="157"/>
                  </a:lnTo>
                  <a:lnTo>
                    <a:pt x="600" y="163"/>
                  </a:lnTo>
                  <a:lnTo>
                    <a:pt x="604" y="157"/>
                  </a:lnTo>
                  <a:lnTo>
                    <a:pt x="604" y="145"/>
                  </a:lnTo>
                  <a:lnTo>
                    <a:pt x="604" y="157"/>
                  </a:lnTo>
                  <a:lnTo>
                    <a:pt x="608" y="157"/>
                  </a:lnTo>
                  <a:lnTo>
                    <a:pt x="608" y="145"/>
                  </a:lnTo>
                  <a:lnTo>
                    <a:pt x="612" y="157"/>
                  </a:lnTo>
                  <a:lnTo>
                    <a:pt x="612" y="145"/>
                  </a:lnTo>
                  <a:lnTo>
                    <a:pt x="612" y="157"/>
                  </a:lnTo>
                  <a:lnTo>
                    <a:pt x="617" y="157"/>
                  </a:lnTo>
                  <a:lnTo>
                    <a:pt x="617" y="163"/>
                  </a:lnTo>
                  <a:lnTo>
                    <a:pt x="617" y="157"/>
                  </a:lnTo>
                  <a:lnTo>
                    <a:pt x="617" y="163"/>
                  </a:lnTo>
                  <a:lnTo>
                    <a:pt x="621" y="157"/>
                  </a:lnTo>
                  <a:lnTo>
                    <a:pt x="625" y="157"/>
                  </a:lnTo>
                  <a:lnTo>
                    <a:pt x="629" y="157"/>
                  </a:lnTo>
                  <a:lnTo>
                    <a:pt x="629" y="139"/>
                  </a:lnTo>
                  <a:lnTo>
                    <a:pt x="629" y="157"/>
                  </a:lnTo>
                  <a:lnTo>
                    <a:pt x="634" y="157"/>
                  </a:lnTo>
                  <a:lnTo>
                    <a:pt x="634" y="139"/>
                  </a:lnTo>
                  <a:lnTo>
                    <a:pt x="634" y="157"/>
                  </a:lnTo>
                  <a:lnTo>
                    <a:pt x="638" y="157"/>
                  </a:lnTo>
                  <a:lnTo>
                    <a:pt x="642" y="157"/>
                  </a:lnTo>
                  <a:lnTo>
                    <a:pt x="646" y="157"/>
                  </a:lnTo>
                  <a:lnTo>
                    <a:pt x="651" y="157"/>
                  </a:lnTo>
                  <a:lnTo>
                    <a:pt x="655" y="157"/>
                  </a:lnTo>
                  <a:lnTo>
                    <a:pt x="659" y="145"/>
                  </a:lnTo>
                  <a:lnTo>
                    <a:pt x="659" y="157"/>
                  </a:lnTo>
                  <a:lnTo>
                    <a:pt x="663" y="157"/>
                  </a:lnTo>
                  <a:lnTo>
                    <a:pt x="663" y="145"/>
                  </a:lnTo>
                  <a:lnTo>
                    <a:pt x="668" y="145"/>
                  </a:lnTo>
                  <a:lnTo>
                    <a:pt x="668" y="157"/>
                  </a:lnTo>
                  <a:lnTo>
                    <a:pt x="672" y="145"/>
                  </a:lnTo>
                  <a:lnTo>
                    <a:pt x="672" y="157"/>
                  </a:lnTo>
                  <a:lnTo>
                    <a:pt x="676" y="157"/>
                  </a:lnTo>
                  <a:lnTo>
                    <a:pt x="680" y="157"/>
                  </a:lnTo>
                  <a:lnTo>
                    <a:pt x="680" y="145"/>
                  </a:lnTo>
                  <a:lnTo>
                    <a:pt x="680" y="157"/>
                  </a:lnTo>
                  <a:lnTo>
                    <a:pt x="685" y="157"/>
                  </a:lnTo>
                  <a:lnTo>
                    <a:pt x="685" y="145"/>
                  </a:lnTo>
                  <a:lnTo>
                    <a:pt x="685" y="139"/>
                  </a:lnTo>
                  <a:lnTo>
                    <a:pt x="685" y="157"/>
                  </a:lnTo>
                  <a:lnTo>
                    <a:pt x="689" y="157"/>
                  </a:lnTo>
                  <a:lnTo>
                    <a:pt x="689" y="145"/>
                  </a:lnTo>
                  <a:lnTo>
                    <a:pt x="689" y="157"/>
                  </a:lnTo>
                  <a:lnTo>
                    <a:pt x="693" y="145"/>
                  </a:lnTo>
                  <a:lnTo>
                    <a:pt x="693" y="157"/>
                  </a:lnTo>
                  <a:lnTo>
                    <a:pt x="693" y="139"/>
                  </a:lnTo>
                  <a:lnTo>
                    <a:pt x="698" y="145"/>
                  </a:lnTo>
                  <a:lnTo>
                    <a:pt x="698" y="157"/>
                  </a:lnTo>
                  <a:lnTo>
                    <a:pt x="702" y="157"/>
                  </a:lnTo>
                  <a:lnTo>
                    <a:pt x="706" y="157"/>
                  </a:lnTo>
                  <a:lnTo>
                    <a:pt x="706" y="145"/>
                  </a:lnTo>
                  <a:lnTo>
                    <a:pt x="706" y="157"/>
                  </a:lnTo>
                  <a:lnTo>
                    <a:pt x="710" y="145"/>
                  </a:lnTo>
                  <a:lnTo>
                    <a:pt x="710" y="157"/>
                  </a:lnTo>
                  <a:lnTo>
                    <a:pt x="710" y="145"/>
                  </a:lnTo>
                  <a:lnTo>
                    <a:pt x="710" y="157"/>
                  </a:lnTo>
                  <a:lnTo>
                    <a:pt x="715" y="157"/>
                  </a:lnTo>
                  <a:lnTo>
                    <a:pt x="719" y="145"/>
                  </a:lnTo>
                  <a:lnTo>
                    <a:pt x="719" y="157"/>
                  </a:lnTo>
                  <a:lnTo>
                    <a:pt x="719" y="145"/>
                  </a:lnTo>
                  <a:lnTo>
                    <a:pt x="719" y="157"/>
                  </a:lnTo>
                  <a:lnTo>
                    <a:pt x="719" y="145"/>
                  </a:lnTo>
                  <a:lnTo>
                    <a:pt x="723" y="157"/>
                  </a:lnTo>
                  <a:lnTo>
                    <a:pt x="727" y="157"/>
                  </a:lnTo>
                  <a:lnTo>
                    <a:pt x="727" y="145"/>
                  </a:lnTo>
                  <a:lnTo>
                    <a:pt x="727" y="157"/>
                  </a:lnTo>
                  <a:lnTo>
                    <a:pt x="732" y="157"/>
                  </a:lnTo>
                  <a:lnTo>
                    <a:pt x="732" y="145"/>
                  </a:lnTo>
                  <a:lnTo>
                    <a:pt x="732" y="157"/>
                  </a:lnTo>
                  <a:lnTo>
                    <a:pt x="736" y="157"/>
                  </a:lnTo>
                  <a:lnTo>
                    <a:pt x="740" y="157"/>
                  </a:lnTo>
                  <a:lnTo>
                    <a:pt x="744" y="157"/>
                  </a:lnTo>
                  <a:lnTo>
                    <a:pt x="749" y="157"/>
                  </a:lnTo>
                  <a:lnTo>
                    <a:pt x="749" y="145"/>
                  </a:lnTo>
                  <a:lnTo>
                    <a:pt x="749" y="157"/>
                  </a:lnTo>
                  <a:lnTo>
                    <a:pt x="753" y="157"/>
                  </a:lnTo>
                  <a:lnTo>
                    <a:pt x="753" y="139"/>
                  </a:lnTo>
                  <a:lnTo>
                    <a:pt x="753" y="157"/>
                  </a:lnTo>
                  <a:lnTo>
                    <a:pt x="753" y="163"/>
                  </a:lnTo>
                  <a:lnTo>
                    <a:pt x="757" y="145"/>
                  </a:lnTo>
                  <a:lnTo>
                    <a:pt x="757" y="157"/>
                  </a:lnTo>
                  <a:lnTo>
                    <a:pt x="761" y="157"/>
                  </a:lnTo>
                  <a:lnTo>
                    <a:pt x="761" y="145"/>
                  </a:lnTo>
                  <a:lnTo>
                    <a:pt x="761" y="157"/>
                  </a:lnTo>
                  <a:lnTo>
                    <a:pt x="761" y="139"/>
                  </a:lnTo>
                  <a:lnTo>
                    <a:pt x="761" y="145"/>
                  </a:lnTo>
                  <a:lnTo>
                    <a:pt x="766" y="157"/>
                  </a:lnTo>
                  <a:lnTo>
                    <a:pt x="770" y="157"/>
                  </a:lnTo>
                  <a:lnTo>
                    <a:pt x="770" y="145"/>
                  </a:lnTo>
                  <a:lnTo>
                    <a:pt x="770" y="157"/>
                  </a:lnTo>
                  <a:lnTo>
                    <a:pt x="770" y="145"/>
                  </a:lnTo>
                  <a:lnTo>
                    <a:pt x="774" y="157"/>
                  </a:lnTo>
                  <a:lnTo>
                    <a:pt x="774" y="145"/>
                  </a:lnTo>
                  <a:lnTo>
                    <a:pt x="774" y="139"/>
                  </a:lnTo>
                  <a:lnTo>
                    <a:pt x="778" y="145"/>
                  </a:lnTo>
                  <a:lnTo>
                    <a:pt x="778" y="157"/>
                  </a:lnTo>
                  <a:lnTo>
                    <a:pt x="778" y="145"/>
                  </a:lnTo>
                  <a:lnTo>
                    <a:pt x="783" y="157"/>
                  </a:lnTo>
                  <a:lnTo>
                    <a:pt x="783" y="145"/>
                  </a:lnTo>
                  <a:lnTo>
                    <a:pt x="783" y="157"/>
                  </a:lnTo>
                  <a:lnTo>
                    <a:pt x="787" y="157"/>
                  </a:lnTo>
                  <a:lnTo>
                    <a:pt x="787" y="145"/>
                  </a:lnTo>
                  <a:lnTo>
                    <a:pt x="787" y="157"/>
                  </a:lnTo>
                  <a:lnTo>
                    <a:pt x="787" y="139"/>
                  </a:lnTo>
                  <a:lnTo>
                    <a:pt x="791" y="145"/>
                  </a:lnTo>
                  <a:lnTo>
                    <a:pt x="791" y="157"/>
                  </a:lnTo>
                  <a:lnTo>
                    <a:pt x="795" y="157"/>
                  </a:lnTo>
                  <a:lnTo>
                    <a:pt x="800" y="145"/>
                  </a:lnTo>
                  <a:lnTo>
                    <a:pt x="800" y="157"/>
                  </a:lnTo>
                  <a:lnTo>
                    <a:pt x="800" y="145"/>
                  </a:lnTo>
                  <a:lnTo>
                    <a:pt x="800" y="157"/>
                  </a:lnTo>
                  <a:lnTo>
                    <a:pt x="804" y="145"/>
                  </a:lnTo>
                  <a:lnTo>
                    <a:pt x="804" y="139"/>
                  </a:lnTo>
                  <a:lnTo>
                    <a:pt x="804" y="157"/>
                  </a:lnTo>
                  <a:lnTo>
                    <a:pt x="808" y="157"/>
                  </a:lnTo>
                  <a:lnTo>
                    <a:pt x="808" y="145"/>
                  </a:lnTo>
                  <a:lnTo>
                    <a:pt x="808" y="157"/>
                  </a:lnTo>
                  <a:lnTo>
                    <a:pt x="812" y="145"/>
                  </a:lnTo>
                  <a:lnTo>
                    <a:pt x="812" y="139"/>
                  </a:lnTo>
                  <a:lnTo>
                    <a:pt x="812" y="157"/>
                  </a:lnTo>
                  <a:lnTo>
                    <a:pt x="812" y="145"/>
                  </a:lnTo>
                  <a:lnTo>
                    <a:pt x="812" y="157"/>
                  </a:lnTo>
                  <a:lnTo>
                    <a:pt x="817" y="145"/>
                  </a:lnTo>
                  <a:lnTo>
                    <a:pt x="817" y="139"/>
                  </a:lnTo>
                  <a:lnTo>
                    <a:pt x="821" y="145"/>
                  </a:lnTo>
                  <a:lnTo>
                    <a:pt x="821" y="157"/>
                  </a:lnTo>
                  <a:lnTo>
                    <a:pt x="821" y="139"/>
                  </a:lnTo>
                  <a:lnTo>
                    <a:pt x="821" y="157"/>
                  </a:lnTo>
                  <a:lnTo>
                    <a:pt x="825" y="157"/>
                  </a:lnTo>
                  <a:lnTo>
                    <a:pt x="825" y="139"/>
                  </a:lnTo>
                  <a:lnTo>
                    <a:pt x="825" y="157"/>
                  </a:lnTo>
                  <a:lnTo>
                    <a:pt x="825" y="145"/>
                  </a:lnTo>
                  <a:lnTo>
                    <a:pt x="825" y="157"/>
                  </a:lnTo>
                  <a:lnTo>
                    <a:pt x="829" y="145"/>
                  </a:lnTo>
                  <a:lnTo>
                    <a:pt x="829" y="157"/>
                  </a:lnTo>
                  <a:lnTo>
                    <a:pt x="829" y="145"/>
                  </a:lnTo>
                  <a:lnTo>
                    <a:pt x="834" y="145"/>
                  </a:lnTo>
                  <a:lnTo>
                    <a:pt x="834" y="157"/>
                  </a:lnTo>
                  <a:lnTo>
                    <a:pt x="834" y="139"/>
                  </a:lnTo>
                  <a:lnTo>
                    <a:pt x="838" y="157"/>
                  </a:lnTo>
                  <a:lnTo>
                    <a:pt x="838" y="145"/>
                  </a:lnTo>
                  <a:lnTo>
                    <a:pt x="838" y="139"/>
                  </a:lnTo>
                  <a:lnTo>
                    <a:pt x="842" y="157"/>
                  </a:lnTo>
                  <a:lnTo>
                    <a:pt x="842" y="145"/>
                  </a:lnTo>
                  <a:lnTo>
                    <a:pt x="842" y="157"/>
                  </a:lnTo>
                  <a:lnTo>
                    <a:pt x="842" y="145"/>
                  </a:lnTo>
                  <a:lnTo>
                    <a:pt x="846" y="139"/>
                  </a:lnTo>
                  <a:lnTo>
                    <a:pt x="846" y="145"/>
                  </a:lnTo>
                  <a:lnTo>
                    <a:pt x="851" y="157"/>
                  </a:lnTo>
                  <a:lnTo>
                    <a:pt x="851" y="139"/>
                  </a:lnTo>
                  <a:lnTo>
                    <a:pt x="851" y="145"/>
                  </a:lnTo>
                  <a:lnTo>
                    <a:pt x="851" y="157"/>
                  </a:lnTo>
                  <a:lnTo>
                    <a:pt x="855" y="157"/>
                  </a:lnTo>
                  <a:lnTo>
                    <a:pt x="855" y="145"/>
                  </a:lnTo>
                  <a:lnTo>
                    <a:pt x="859" y="157"/>
                  </a:lnTo>
                  <a:lnTo>
                    <a:pt x="859" y="139"/>
                  </a:lnTo>
                  <a:lnTo>
                    <a:pt x="859" y="157"/>
                  </a:lnTo>
                  <a:lnTo>
                    <a:pt x="859" y="139"/>
                  </a:lnTo>
                  <a:lnTo>
                    <a:pt x="863" y="145"/>
                  </a:lnTo>
                  <a:lnTo>
                    <a:pt x="863" y="157"/>
                  </a:lnTo>
                  <a:lnTo>
                    <a:pt x="863" y="145"/>
                  </a:lnTo>
                  <a:lnTo>
                    <a:pt x="868" y="157"/>
                  </a:lnTo>
                  <a:lnTo>
                    <a:pt x="868" y="145"/>
                  </a:lnTo>
                  <a:lnTo>
                    <a:pt x="868" y="139"/>
                  </a:lnTo>
                  <a:lnTo>
                    <a:pt x="872" y="139"/>
                  </a:lnTo>
                  <a:lnTo>
                    <a:pt x="872" y="157"/>
                  </a:lnTo>
                  <a:lnTo>
                    <a:pt x="872" y="145"/>
                  </a:lnTo>
                  <a:lnTo>
                    <a:pt x="872" y="139"/>
                  </a:lnTo>
                  <a:lnTo>
                    <a:pt x="876" y="145"/>
                  </a:lnTo>
                  <a:lnTo>
                    <a:pt x="876" y="157"/>
                  </a:lnTo>
                  <a:lnTo>
                    <a:pt x="876" y="145"/>
                  </a:lnTo>
                  <a:lnTo>
                    <a:pt x="880" y="145"/>
                  </a:lnTo>
                  <a:lnTo>
                    <a:pt x="880" y="139"/>
                  </a:lnTo>
                  <a:lnTo>
                    <a:pt x="880" y="145"/>
                  </a:lnTo>
                  <a:lnTo>
                    <a:pt x="885" y="145"/>
                  </a:lnTo>
                  <a:lnTo>
                    <a:pt x="885" y="157"/>
                  </a:lnTo>
                  <a:lnTo>
                    <a:pt x="889" y="145"/>
                  </a:lnTo>
                  <a:lnTo>
                    <a:pt x="889" y="139"/>
                  </a:lnTo>
                  <a:lnTo>
                    <a:pt x="889" y="145"/>
                  </a:lnTo>
                  <a:lnTo>
                    <a:pt x="893" y="139"/>
                  </a:lnTo>
                  <a:lnTo>
                    <a:pt x="893" y="145"/>
                  </a:lnTo>
                  <a:lnTo>
                    <a:pt x="893" y="139"/>
                  </a:lnTo>
                  <a:lnTo>
                    <a:pt x="897" y="139"/>
                  </a:lnTo>
                  <a:lnTo>
                    <a:pt x="897" y="133"/>
                  </a:lnTo>
                  <a:lnTo>
                    <a:pt x="897" y="139"/>
                  </a:lnTo>
                  <a:lnTo>
                    <a:pt x="902" y="139"/>
                  </a:lnTo>
                  <a:lnTo>
                    <a:pt x="906" y="139"/>
                  </a:lnTo>
                  <a:lnTo>
                    <a:pt x="910" y="145"/>
                  </a:lnTo>
                  <a:lnTo>
                    <a:pt x="910" y="139"/>
                  </a:lnTo>
                  <a:lnTo>
                    <a:pt x="910" y="133"/>
                  </a:lnTo>
                  <a:lnTo>
                    <a:pt x="910" y="157"/>
                  </a:lnTo>
                  <a:lnTo>
                    <a:pt x="914" y="157"/>
                  </a:lnTo>
                  <a:lnTo>
                    <a:pt x="914" y="139"/>
                  </a:lnTo>
                  <a:lnTo>
                    <a:pt x="914" y="145"/>
                  </a:lnTo>
                  <a:lnTo>
                    <a:pt x="919" y="133"/>
                  </a:lnTo>
                  <a:lnTo>
                    <a:pt x="919" y="139"/>
                  </a:lnTo>
                  <a:lnTo>
                    <a:pt x="919" y="145"/>
                  </a:lnTo>
                  <a:lnTo>
                    <a:pt x="919" y="139"/>
                  </a:lnTo>
                  <a:lnTo>
                    <a:pt x="923" y="157"/>
                  </a:lnTo>
                  <a:lnTo>
                    <a:pt x="923" y="133"/>
                  </a:lnTo>
                  <a:lnTo>
                    <a:pt x="923" y="139"/>
                  </a:lnTo>
                  <a:lnTo>
                    <a:pt x="927" y="145"/>
                  </a:lnTo>
                  <a:lnTo>
                    <a:pt x="927" y="139"/>
                  </a:lnTo>
                  <a:lnTo>
                    <a:pt x="927" y="133"/>
                  </a:lnTo>
                  <a:lnTo>
                    <a:pt x="927" y="139"/>
                  </a:lnTo>
                  <a:lnTo>
                    <a:pt x="931" y="133"/>
                  </a:lnTo>
                  <a:lnTo>
                    <a:pt x="931" y="139"/>
                  </a:lnTo>
                  <a:lnTo>
                    <a:pt x="931" y="145"/>
                  </a:lnTo>
                  <a:lnTo>
                    <a:pt x="931" y="133"/>
                  </a:lnTo>
                  <a:lnTo>
                    <a:pt x="936" y="139"/>
                  </a:lnTo>
                  <a:lnTo>
                    <a:pt x="936" y="145"/>
                  </a:lnTo>
                  <a:lnTo>
                    <a:pt x="936" y="139"/>
                  </a:lnTo>
                  <a:lnTo>
                    <a:pt x="940" y="133"/>
                  </a:lnTo>
                  <a:lnTo>
                    <a:pt x="940" y="139"/>
                  </a:lnTo>
                  <a:lnTo>
                    <a:pt x="940" y="145"/>
                  </a:lnTo>
                  <a:lnTo>
                    <a:pt x="944" y="145"/>
                  </a:lnTo>
                  <a:lnTo>
                    <a:pt x="944" y="139"/>
                  </a:lnTo>
                  <a:lnTo>
                    <a:pt x="944" y="145"/>
                  </a:lnTo>
                  <a:lnTo>
                    <a:pt x="944" y="139"/>
                  </a:lnTo>
                  <a:lnTo>
                    <a:pt x="948" y="145"/>
                  </a:lnTo>
                  <a:lnTo>
                    <a:pt x="948" y="133"/>
                  </a:lnTo>
                  <a:lnTo>
                    <a:pt x="948" y="139"/>
                  </a:lnTo>
                  <a:lnTo>
                    <a:pt x="948" y="133"/>
                  </a:lnTo>
                  <a:lnTo>
                    <a:pt x="953" y="145"/>
                  </a:lnTo>
                  <a:lnTo>
                    <a:pt x="957" y="145"/>
                  </a:lnTo>
                  <a:lnTo>
                    <a:pt x="957" y="139"/>
                  </a:lnTo>
                  <a:lnTo>
                    <a:pt x="957" y="133"/>
                  </a:lnTo>
                  <a:lnTo>
                    <a:pt x="961" y="145"/>
                  </a:lnTo>
                  <a:lnTo>
                    <a:pt x="961" y="133"/>
                  </a:lnTo>
                  <a:lnTo>
                    <a:pt x="961" y="139"/>
                  </a:lnTo>
                  <a:lnTo>
                    <a:pt x="961" y="145"/>
                  </a:lnTo>
                  <a:lnTo>
                    <a:pt x="965" y="139"/>
                  </a:lnTo>
                  <a:lnTo>
                    <a:pt x="965" y="145"/>
                  </a:lnTo>
                  <a:lnTo>
                    <a:pt x="970" y="133"/>
                  </a:lnTo>
                  <a:lnTo>
                    <a:pt x="970" y="145"/>
                  </a:lnTo>
                  <a:lnTo>
                    <a:pt x="970" y="139"/>
                  </a:lnTo>
                  <a:lnTo>
                    <a:pt x="970" y="145"/>
                  </a:lnTo>
                  <a:lnTo>
                    <a:pt x="974" y="139"/>
                  </a:lnTo>
                  <a:lnTo>
                    <a:pt x="974" y="133"/>
                  </a:lnTo>
                  <a:lnTo>
                    <a:pt x="974" y="139"/>
                  </a:lnTo>
                  <a:lnTo>
                    <a:pt x="974" y="133"/>
                  </a:lnTo>
                  <a:lnTo>
                    <a:pt x="978" y="145"/>
                  </a:lnTo>
                  <a:lnTo>
                    <a:pt x="978" y="139"/>
                  </a:lnTo>
                  <a:lnTo>
                    <a:pt x="982" y="145"/>
                  </a:lnTo>
                  <a:lnTo>
                    <a:pt x="992" y="14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4" name="Freeform 96"/>
            <p:cNvSpPr>
              <a:spLocks/>
            </p:cNvSpPr>
            <p:nvPr/>
          </p:nvSpPr>
          <p:spPr bwMode="auto">
            <a:xfrm>
              <a:off x="1337" y="3347"/>
              <a:ext cx="89" cy="13"/>
            </a:xfrm>
            <a:custGeom>
              <a:avLst/>
              <a:gdLst>
                <a:gd name="T0" fmla="*/ 0 w 160"/>
                <a:gd name="T1" fmla="*/ 41 h 11"/>
                <a:gd name="T2" fmla="*/ 0 w 160"/>
                <a:gd name="T3" fmla="*/ 41 h 11"/>
                <a:gd name="T4" fmla="*/ 1 w 160"/>
                <a:gd name="T5" fmla="*/ 41 h 11"/>
                <a:gd name="T6" fmla="*/ 1 w 160"/>
                <a:gd name="T7" fmla="*/ 41 h 11"/>
                <a:gd name="T8" fmla="*/ 1 w 160"/>
                <a:gd name="T9" fmla="*/ 41 h 11"/>
                <a:gd name="T10" fmla="*/ 1 w 160"/>
                <a:gd name="T11" fmla="*/ 41 h 11"/>
                <a:gd name="T12" fmla="*/ 1 w 160"/>
                <a:gd name="T13" fmla="*/ 0 h 11"/>
                <a:gd name="T14" fmla="*/ 1 w 160"/>
                <a:gd name="T15" fmla="*/ 41 h 11"/>
                <a:gd name="T16" fmla="*/ 1 w 160"/>
                <a:gd name="T17" fmla="*/ 41 h 11"/>
                <a:gd name="T18" fmla="*/ 1 w 160"/>
                <a:gd name="T19" fmla="*/ 41 h 11"/>
                <a:gd name="T20" fmla="*/ 1 w 160"/>
                <a:gd name="T21" fmla="*/ 0 h 11"/>
                <a:gd name="T22" fmla="*/ 1 w 160"/>
                <a:gd name="T23" fmla="*/ 41 h 11"/>
                <a:gd name="T24" fmla="*/ 1 w 160"/>
                <a:gd name="T25" fmla="*/ 41 h 11"/>
                <a:gd name="T26" fmla="*/ 1 w 160"/>
                <a:gd name="T27" fmla="*/ 41 h 11"/>
                <a:gd name="T28" fmla="*/ 1 w 160"/>
                <a:gd name="T29" fmla="*/ 41 h 11"/>
                <a:gd name="T30" fmla="*/ 1 w 160"/>
                <a:gd name="T31" fmla="*/ 41 h 11"/>
                <a:gd name="T32" fmla="*/ 1 w 160"/>
                <a:gd name="T33" fmla="*/ 41 h 11"/>
                <a:gd name="T34" fmla="*/ 1 w 160"/>
                <a:gd name="T35" fmla="*/ 41 h 11"/>
                <a:gd name="T36" fmla="*/ 1 w 160"/>
                <a:gd name="T37" fmla="*/ 41 h 11"/>
                <a:gd name="T38" fmla="*/ 1 w 160"/>
                <a:gd name="T39" fmla="*/ 41 h 11"/>
                <a:gd name="T40" fmla="*/ 1 w 160"/>
                <a:gd name="T41" fmla="*/ 41 h 11"/>
                <a:gd name="T42" fmla="*/ 1 w 160"/>
                <a:gd name="T43" fmla="*/ 41 h 11"/>
                <a:gd name="T44" fmla="*/ 1 w 160"/>
                <a:gd name="T45" fmla="*/ 41 h 11"/>
                <a:gd name="T46" fmla="*/ 1 w 160"/>
                <a:gd name="T47" fmla="*/ 41 h 11"/>
                <a:gd name="T48" fmla="*/ 1 w 160"/>
                <a:gd name="T49" fmla="*/ 41 h 11"/>
                <a:gd name="T50" fmla="*/ 1 w 160"/>
                <a:gd name="T51" fmla="*/ 41 h 11"/>
                <a:gd name="T52" fmla="*/ 1 w 160"/>
                <a:gd name="T53" fmla="*/ 79 h 11"/>
                <a:gd name="T54" fmla="*/ 1 w 160"/>
                <a:gd name="T55" fmla="*/ 41 h 11"/>
                <a:gd name="T56" fmla="*/ 1 w 160"/>
                <a:gd name="T57" fmla="*/ 41 h 11"/>
                <a:gd name="T58" fmla="*/ 1 w 160"/>
                <a:gd name="T59" fmla="*/ 41 h 11"/>
                <a:gd name="T60" fmla="*/ 1 w 160"/>
                <a:gd name="T61" fmla="*/ 41 h 11"/>
                <a:gd name="T62" fmla="*/ 1 w 160"/>
                <a:gd name="T63" fmla="*/ 41 h 11"/>
                <a:gd name="T64" fmla="*/ 1 w 160"/>
                <a:gd name="T65" fmla="*/ 41 h 11"/>
                <a:gd name="T66" fmla="*/ 1 w 160"/>
                <a:gd name="T67" fmla="*/ 41 h 11"/>
                <a:gd name="T68" fmla="*/ 1 w 160"/>
                <a:gd name="T69" fmla="*/ 41 h 11"/>
                <a:gd name="T70" fmla="*/ 1 w 160"/>
                <a:gd name="T71" fmla="*/ 41 h 11"/>
                <a:gd name="T72" fmla="*/ 1 w 160"/>
                <a:gd name="T73" fmla="*/ 41 h 11"/>
                <a:gd name="T74" fmla="*/ 1 w 160"/>
                <a:gd name="T75" fmla="*/ 41 h 11"/>
                <a:gd name="T76" fmla="*/ 1 w 160"/>
                <a:gd name="T77" fmla="*/ 79 h 11"/>
                <a:gd name="T78" fmla="*/ 1 w 160"/>
                <a:gd name="T79" fmla="*/ 41 h 11"/>
                <a:gd name="T80" fmla="*/ 1 w 160"/>
                <a:gd name="T81" fmla="*/ 41 h 11"/>
                <a:gd name="T82" fmla="*/ 1 w 160"/>
                <a:gd name="T83" fmla="*/ 41 h 11"/>
                <a:gd name="T84" fmla="*/ 1 w 160"/>
                <a:gd name="T85" fmla="*/ 79 h 11"/>
                <a:gd name="T86" fmla="*/ 1 w 160"/>
                <a:gd name="T87" fmla="*/ 79 h 11"/>
                <a:gd name="T88" fmla="*/ 1 w 160"/>
                <a:gd name="T89" fmla="*/ 41 h 11"/>
                <a:gd name="T90" fmla="*/ 1 w 160"/>
                <a:gd name="T91" fmla="*/ 79 h 11"/>
                <a:gd name="T92" fmla="*/ 1 w 160"/>
                <a:gd name="T93" fmla="*/ 41 h 11"/>
                <a:gd name="T94" fmla="*/ 1 w 160"/>
                <a:gd name="T95" fmla="*/ 41 h 11"/>
                <a:gd name="T96" fmla="*/ 1 w 160"/>
                <a:gd name="T97" fmla="*/ 41 h 11"/>
                <a:gd name="T98" fmla="*/ 1 w 160"/>
                <a:gd name="T99" fmla="*/ 41 h 11"/>
                <a:gd name="T100" fmla="*/ 1 w 160"/>
                <a:gd name="T101" fmla="*/ 79 h 11"/>
                <a:gd name="T102" fmla="*/ 1 w 160"/>
                <a:gd name="T103" fmla="*/ 79 h 11"/>
                <a:gd name="T104" fmla="*/ 1 w 160"/>
                <a:gd name="T105" fmla="*/ 41 h 11"/>
                <a:gd name="T106" fmla="*/ 1 w 160"/>
                <a:gd name="T107" fmla="*/ 41 h 11"/>
                <a:gd name="T108" fmla="*/ 1 w 160"/>
                <a:gd name="T109" fmla="*/ 79 h 11"/>
                <a:gd name="T110" fmla="*/ 1 w 160"/>
                <a:gd name="T111" fmla="*/ 79 h 11"/>
                <a:gd name="T112" fmla="*/ 1 w 160"/>
                <a:gd name="T113" fmla="*/ 79 h 11"/>
                <a:gd name="T114" fmla="*/ 1 w 160"/>
                <a:gd name="T115" fmla="*/ 41 h 11"/>
                <a:gd name="T116" fmla="*/ 1 w 160"/>
                <a:gd name="T117" fmla="*/ 41 h 11"/>
                <a:gd name="T118" fmla="*/ 1 w 160"/>
                <a:gd name="T119" fmla="*/ 41 h 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0" h="11">
                  <a:moveTo>
                    <a:pt x="0" y="6"/>
                  </a:moveTo>
                  <a:lnTo>
                    <a:pt x="0" y="6"/>
                  </a:lnTo>
                  <a:lnTo>
                    <a:pt x="7" y="6"/>
                  </a:lnTo>
                  <a:lnTo>
                    <a:pt x="13" y="6"/>
                  </a:lnTo>
                  <a:lnTo>
                    <a:pt x="19" y="0"/>
                  </a:lnTo>
                  <a:lnTo>
                    <a:pt x="19" y="6"/>
                  </a:lnTo>
                  <a:lnTo>
                    <a:pt x="26" y="6"/>
                  </a:lnTo>
                  <a:lnTo>
                    <a:pt x="32" y="0"/>
                  </a:lnTo>
                  <a:lnTo>
                    <a:pt x="32" y="6"/>
                  </a:lnTo>
                  <a:lnTo>
                    <a:pt x="39" y="6"/>
                  </a:lnTo>
                  <a:lnTo>
                    <a:pt x="45" y="6"/>
                  </a:lnTo>
                  <a:lnTo>
                    <a:pt x="51" y="6"/>
                  </a:lnTo>
                  <a:lnTo>
                    <a:pt x="58" y="6"/>
                  </a:lnTo>
                  <a:lnTo>
                    <a:pt x="64" y="6"/>
                  </a:lnTo>
                  <a:lnTo>
                    <a:pt x="70" y="6"/>
                  </a:lnTo>
                  <a:lnTo>
                    <a:pt x="77" y="11"/>
                  </a:lnTo>
                  <a:lnTo>
                    <a:pt x="77" y="6"/>
                  </a:lnTo>
                  <a:lnTo>
                    <a:pt x="83" y="6"/>
                  </a:lnTo>
                  <a:lnTo>
                    <a:pt x="90" y="6"/>
                  </a:lnTo>
                  <a:lnTo>
                    <a:pt x="96" y="6"/>
                  </a:lnTo>
                  <a:lnTo>
                    <a:pt x="102" y="6"/>
                  </a:lnTo>
                  <a:lnTo>
                    <a:pt x="109" y="6"/>
                  </a:lnTo>
                  <a:lnTo>
                    <a:pt x="109" y="11"/>
                  </a:lnTo>
                  <a:lnTo>
                    <a:pt x="115" y="6"/>
                  </a:lnTo>
                  <a:lnTo>
                    <a:pt x="121" y="6"/>
                  </a:lnTo>
                  <a:lnTo>
                    <a:pt x="121" y="11"/>
                  </a:lnTo>
                  <a:lnTo>
                    <a:pt x="128" y="11"/>
                  </a:lnTo>
                  <a:lnTo>
                    <a:pt x="128" y="6"/>
                  </a:lnTo>
                  <a:lnTo>
                    <a:pt x="134" y="11"/>
                  </a:lnTo>
                  <a:lnTo>
                    <a:pt x="134" y="6"/>
                  </a:lnTo>
                  <a:lnTo>
                    <a:pt x="141" y="6"/>
                  </a:lnTo>
                  <a:lnTo>
                    <a:pt x="147" y="11"/>
                  </a:lnTo>
                  <a:lnTo>
                    <a:pt x="147" y="6"/>
                  </a:lnTo>
                  <a:lnTo>
                    <a:pt x="153" y="11"/>
                  </a:lnTo>
                  <a:lnTo>
                    <a:pt x="160" y="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5" name="Text Box 97"/>
            <p:cNvSpPr txBox="1">
              <a:spLocks noChangeAspect="1" noChangeArrowheads="1"/>
            </p:cNvSpPr>
            <p:nvPr/>
          </p:nvSpPr>
          <p:spPr bwMode="auto">
            <a:xfrm>
              <a:off x="1034" y="3131"/>
              <a:ext cx="43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rgbClr val="008000"/>
                  </a:solidFill>
                  <a:latin typeface="Arial Narrow" pitchFamily="34" charset="0"/>
                </a:rPr>
                <a:t>RhAG</a:t>
              </a:r>
            </a:p>
          </p:txBody>
        </p:sp>
        <p:sp>
          <p:nvSpPr>
            <p:cNvPr id="33856" name="Text Box 98"/>
            <p:cNvSpPr txBox="1">
              <a:spLocks noChangeAspect="1" noChangeArrowheads="1"/>
            </p:cNvSpPr>
            <p:nvPr/>
          </p:nvSpPr>
          <p:spPr bwMode="auto">
            <a:xfrm>
              <a:off x="963" y="3390"/>
              <a:ext cx="580" cy="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70000"/>
                </a:lnSpc>
                <a:spcBef>
                  <a:spcPct val="50000"/>
                </a:spcBef>
              </a:pPr>
              <a:r>
                <a:rPr lang="en-US" sz="1400">
                  <a:solidFill>
                    <a:srgbClr val="0000CC"/>
                  </a:solidFill>
                  <a:latin typeface="Arial Narrow" pitchFamily="34" charset="0"/>
                </a:rPr>
                <a:t>D167N</a:t>
              </a:r>
            </a:p>
          </p:txBody>
        </p:sp>
        <p:sp>
          <p:nvSpPr>
            <p:cNvPr id="33857" name="Line 99"/>
            <p:cNvSpPr>
              <a:spLocks noChangeShapeType="1"/>
            </p:cNvSpPr>
            <p:nvPr/>
          </p:nvSpPr>
          <p:spPr bwMode="auto">
            <a:xfrm>
              <a:off x="552" y="2252"/>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3858" name="Group 100"/>
            <p:cNvGrpSpPr>
              <a:grpSpLocks/>
            </p:cNvGrpSpPr>
            <p:nvPr/>
          </p:nvGrpSpPr>
          <p:grpSpPr bwMode="auto">
            <a:xfrm>
              <a:off x="679" y="2037"/>
              <a:ext cx="493" cy="207"/>
              <a:chOff x="2010" y="1015"/>
              <a:chExt cx="662" cy="164"/>
            </a:xfrm>
          </p:grpSpPr>
          <p:sp>
            <p:nvSpPr>
              <p:cNvPr id="33872" name="Freeform 101"/>
              <p:cNvSpPr>
                <a:spLocks/>
              </p:cNvSpPr>
              <p:nvPr/>
            </p:nvSpPr>
            <p:spPr bwMode="auto">
              <a:xfrm>
                <a:off x="2010" y="1160"/>
                <a:ext cx="74" cy="17"/>
              </a:xfrm>
              <a:custGeom>
                <a:avLst/>
                <a:gdLst>
                  <a:gd name="T0" fmla="*/ 0 w 87"/>
                  <a:gd name="T1" fmla="*/ 1 h 25"/>
                  <a:gd name="T2" fmla="*/ 3 w 87"/>
                  <a:gd name="T3" fmla="*/ 1 h 25"/>
                  <a:gd name="T4" fmla="*/ 3 w 87"/>
                  <a:gd name="T5" fmla="*/ 1 h 25"/>
                  <a:gd name="T6" fmla="*/ 3 w 87"/>
                  <a:gd name="T7" fmla="*/ 1 h 25"/>
                  <a:gd name="T8" fmla="*/ 3 w 87"/>
                  <a:gd name="T9" fmla="*/ 1 h 25"/>
                  <a:gd name="T10" fmla="*/ 3 w 87"/>
                  <a:gd name="T11" fmla="*/ 1 h 25"/>
                  <a:gd name="T12" fmla="*/ 3 w 87"/>
                  <a:gd name="T13" fmla="*/ 1 h 25"/>
                  <a:gd name="T14" fmla="*/ 3 w 87"/>
                  <a:gd name="T15" fmla="*/ 1 h 25"/>
                  <a:gd name="T16" fmla="*/ 3 w 87"/>
                  <a:gd name="T17" fmla="*/ 1 h 25"/>
                  <a:gd name="T18" fmla="*/ 3 w 87"/>
                  <a:gd name="T19" fmla="*/ 1 h 25"/>
                  <a:gd name="T20" fmla="*/ 3 w 87"/>
                  <a:gd name="T21" fmla="*/ 1 h 25"/>
                  <a:gd name="T22" fmla="*/ 4 w 87"/>
                  <a:gd name="T23" fmla="*/ 0 h 25"/>
                  <a:gd name="T24" fmla="*/ 4 w 87"/>
                  <a:gd name="T25" fmla="*/ 1 h 25"/>
                  <a:gd name="T26" fmla="*/ 5 w 87"/>
                  <a:gd name="T27" fmla="*/ 1 h 25"/>
                  <a:gd name="T28" fmla="*/ 5 w 87"/>
                  <a:gd name="T29" fmla="*/ 1 h 25"/>
                  <a:gd name="T30" fmla="*/ 6 w 87"/>
                  <a:gd name="T31" fmla="*/ 1 h 25"/>
                  <a:gd name="T32" fmla="*/ 6 w 87"/>
                  <a:gd name="T33" fmla="*/ 1 h 25"/>
                  <a:gd name="T34" fmla="*/ 7 w 87"/>
                  <a:gd name="T35" fmla="*/ 1 h 25"/>
                  <a:gd name="T36" fmla="*/ 7 w 87"/>
                  <a:gd name="T37" fmla="*/ 1 h 25"/>
                  <a:gd name="T38" fmla="*/ 8 w 87"/>
                  <a:gd name="T39" fmla="*/ 0 h 25"/>
                  <a:gd name="T40" fmla="*/ 8 w 87"/>
                  <a:gd name="T41" fmla="*/ 1 h 25"/>
                  <a:gd name="T42" fmla="*/ 8 w 87"/>
                  <a:gd name="T43" fmla="*/ 1 h 25"/>
                  <a:gd name="T44" fmla="*/ 8 w 87"/>
                  <a:gd name="T45" fmla="*/ 1 h 25"/>
                  <a:gd name="T46" fmla="*/ 9 w 87"/>
                  <a:gd name="T47" fmla="*/ 1 h 25"/>
                  <a:gd name="T48" fmla="*/ 9 w 87"/>
                  <a:gd name="T49" fmla="*/ 1 h 25"/>
                  <a:gd name="T50" fmla="*/ 9 w 87"/>
                  <a:gd name="T51" fmla="*/ 1 h 25"/>
                  <a:gd name="T52" fmla="*/ 9 w 87"/>
                  <a:gd name="T53" fmla="*/ 1 h 25"/>
                  <a:gd name="T54" fmla="*/ 10 w 87"/>
                  <a:gd name="T55" fmla="*/ 1 h 25"/>
                  <a:gd name="T56" fmla="*/ 10 w 87"/>
                  <a:gd name="T57" fmla="*/ 1 h 25"/>
                  <a:gd name="T58" fmla="*/ 10 w 87"/>
                  <a:gd name="T59" fmla="*/ 1 h 25"/>
                  <a:gd name="T60" fmla="*/ 11 w 87"/>
                  <a:gd name="T61" fmla="*/ 1 h 25"/>
                  <a:gd name="T62" fmla="*/ 11 w 87"/>
                  <a:gd name="T63" fmla="*/ 1 h 25"/>
                  <a:gd name="T64" fmla="*/ 12 w 87"/>
                  <a:gd name="T65" fmla="*/ 1 h 25"/>
                  <a:gd name="T66" fmla="*/ 12 w 87"/>
                  <a:gd name="T67" fmla="*/ 1 h 25"/>
                  <a:gd name="T68" fmla="*/ 12 w 87"/>
                  <a:gd name="T69" fmla="*/ 1 h 2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7" h="25">
                    <a:moveTo>
                      <a:pt x="0" y="13"/>
                    </a:moveTo>
                    <a:lnTo>
                      <a:pt x="0" y="13"/>
                    </a:lnTo>
                    <a:lnTo>
                      <a:pt x="0" y="19"/>
                    </a:lnTo>
                    <a:lnTo>
                      <a:pt x="5" y="6"/>
                    </a:lnTo>
                    <a:lnTo>
                      <a:pt x="5" y="19"/>
                    </a:lnTo>
                    <a:lnTo>
                      <a:pt x="5" y="13"/>
                    </a:lnTo>
                    <a:lnTo>
                      <a:pt x="10" y="13"/>
                    </a:lnTo>
                    <a:lnTo>
                      <a:pt x="10" y="6"/>
                    </a:lnTo>
                    <a:lnTo>
                      <a:pt x="10" y="13"/>
                    </a:lnTo>
                    <a:lnTo>
                      <a:pt x="15" y="13"/>
                    </a:lnTo>
                    <a:lnTo>
                      <a:pt x="15" y="6"/>
                    </a:lnTo>
                    <a:lnTo>
                      <a:pt x="20" y="13"/>
                    </a:lnTo>
                    <a:lnTo>
                      <a:pt x="20" y="6"/>
                    </a:lnTo>
                    <a:lnTo>
                      <a:pt x="20" y="13"/>
                    </a:lnTo>
                    <a:lnTo>
                      <a:pt x="24" y="13"/>
                    </a:lnTo>
                    <a:lnTo>
                      <a:pt x="24" y="25"/>
                    </a:lnTo>
                    <a:lnTo>
                      <a:pt x="24" y="6"/>
                    </a:lnTo>
                    <a:lnTo>
                      <a:pt x="24" y="13"/>
                    </a:lnTo>
                    <a:lnTo>
                      <a:pt x="29" y="0"/>
                    </a:lnTo>
                    <a:lnTo>
                      <a:pt x="29" y="19"/>
                    </a:lnTo>
                    <a:lnTo>
                      <a:pt x="29" y="13"/>
                    </a:lnTo>
                    <a:lnTo>
                      <a:pt x="34" y="6"/>
                    </a:lnTo>
                    <a:lnTo>
                      <a:pt x="34" y="25"/>
                    </a:lnTo>
                    <a:lnTo>
                      <a:pt x="34" y="6"/>
                    </a:lnTo>
                    <a:lnTo>
                      <a:pt x="39" y="13"/>
                    </a:lnTo>
                    <a:lnTo>
                      <a:pt x="39" y="6"/>
                    </a:lnTo>
                    <a:lnTo>
                      <a:pt x="44" y="13"/>
                    </a:lnTo>
                    <a:lnTo>
                      <a:pt x="44" y="6"/>
                    </a:lnTo>
                    <a:lnTo>
                      <a:pt x="44" y="19"/>
                    </a:lnTo>
                    <a:lnTo>
                      <a:pt x="48" y="0"/>
                    </a:lnTo>
                    <a:lnTo>
                      <a:pt x="48" y="6"/>
                    </a:lnTo>
                    <a:lnTo>
                      <a:pt x="48" y="13"/>
                    </a:lnTo>
                    <a:lnTo>
                      <a:pt x="53" y="6"/>
                    </a:lnTo>
                    <a:lnTo>
                      <a:pt x="53" y="13"/>
                    </a:lnTo>
                    <a:lnTo>
                      <a:pt x="53" y="19"/>
                    </a:lnTo>
                    <a:lnTo>
                      <a:pt x="53" y="13"/>
                    </a:lnTo>
                    <a:lnTo>
                      <a:pt x="58" y="13"/>
                    </a:lnTo>
                    <a:lnTo>
                      <a:pt x="58" y="6"/>
                    </a:lnTo>
                    <a:lnTo>
                      <a:pt x="58" y="13"/>
                    </a:lnTo>
                    <a:lnTo>
                      <a:pt x="63" y="6"/>
                    </a:lnTo>
                    <a:lnTo>
                      <a:pt x="63" y="13"/>
                    </a:lnTo>
                    <a:lnTo>
                      <a:pt x="63" y="6"/>
                    </a:lnTo>
                    <a:lnTo>
                      <a:pt x="68" y="19"/>
                    </a:lnTo>
                    <a:lnTo>
                      <a:pt x="68" y="13"/>
                    </a:lnTo>
                    <a:lnTo>
                      <a:pt x="68" y="19"/>
                    </a:lnTo>
                    <a:lnTo>
                      <a:pt x="73" y="6"/>
                    </a:lnTo>
                    <a:lnTo>
                      <a:pt x="73" y="13"/>
                    </a:lnTo>
                    <a:lnTo>
                      <a:pt x="77" y="13"/>
                    </a:lnTo>
                    <a:lnTo>
                      <a:pt x="77" y="6"/>
                    </a:lnTo>
                    <a:lnTo>
                      <a:pt x="77" y="13"/>
                    </a:lnTo>
                    <a:lnTo>
                      <a:pt x="82" y="19"/>
                    </a:lnTo>
                    <a:lnTo>
                      <a:pt x="82" y="13"/>
                    </a:lnTo>
                    <a:lnTo>
                      <a:pt x="82" y="19"/>
                    </a:lnTo>
                    <a:lnTo>
                      <a:pt x="82" y="13"/>
                    </a:lnTo>
                    <a:lnTo>
                      <a:pt x="87" y="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3" name="Freeform 102"/>
              <p:cNvSpPr>
                <a:spLocks/>
              </p:cNvSpPr>
              <p:nvPr/>
            </p:nvSpPr>
            <p:spPr bwMode="auto">
              <a:xfrm>
                <a:off x="2173" y="1015"/>
                <a:ext cx="223" cy="147"/>
              </a:xfrm>
              <a:custGeom>
                <a:avLst/>
                <a:gdLst>
                  <a:gd name="T0" fmla="*/ 0 w 54"/>
                  <a:gd name="T1" fmla="*/ 354649606 h 37"/>
                  <a:gd name="T2" fmla="*/ 24437558 w 54"/>
                  <a:gd name="T3" fmla="*/ 31344178 h 37"/>
                  <a:gd name="T4" fmla="*/ 71976896 w 54"/>
                  <a:gd name="T5" fmla="*/ 15766787 h 37"/>
                  <a:gd name="T6" fmla="*/ 100918064 w 54"/>
                  <a:gd name="T7" fmla="*/ 15766787 h 37"/>
                  <a:gd name="T8" fmla="*/ 125433577 w 54"/>
                  <a:gd name="T9" fmla="*/ 31344178 h 37"/>
                  <a:gd name="T10" fmla="*/ 148457402 w 54"/>
                  <a:gd name="T11" fmla="*/ 47109972 h 37"/>
                  <a:gd name="T12" fmla="*/ 173216951 w 54"/>
                  <a:gd name="T13" fmla="*/ 77467272 h 37"/>
                  <a:gd name="T14" fmla="*/ 196324790 w 54"/>
                  <a:gd name="T15" fmla="*/ 92997321 h 37"/>
                  <a:gd name="T16" fmla="*/ 220757483 w 54"/>
                  <a:gd name="T17" fmla="*/ 124529572 h 37"/>
                  <a:gd name="T18" fmla="*/ 243780119 w 54"/>
                  <a:gd name="T19" fmla="*/ 124529572 h 37"/>
                  <a:gd name="T20" fmla="*/ 268296821 w 54"/>
                  <a:gd name="T21" fmla="*/ 171387876 h 37"/>
                  <a:gd name="T22" fmla="*/ 297237922 w 54"/>
                  <a:gd name="T23" fmla="*/ 171387876 h 37"/>
                  <a:gd name="T24" fmla="*/ 321674357 w 54"/>
                  <a:gd name="T25" fmla="*/ 202744053 h 37"/>
                  <a:gd name="T26" fmla="*/ 346106968 w 54"/>
                  <a:gd name="T27" fmla="*/ 233273732 h 37"/>
                  <a:gd name="T28" fmla="*/ 369214889 w 54"/>
                  <a:gd name="T29" fmla="*/ 248871075 h 37"/>
                  <a:gd name="T30" fmla="*/ 393646323 w 54"/>
                  <a:gd name="T31" fmla="*/ 248871075 h 37"/>
                  <a:gd name="T32" fmla="*/ 416754227 w 54"/>
                  <a:gd name="T33" fmla="*/ 280148027 h 37"/>
                  <a:gd name="T34" fmla="*/ 441533781 w 54"/>
                  <a:gd name="T35" fmla="*/ 307775378 h 37"/>
                  <a:gd name="T36" fmla="*/ 464537247 w 54"/>
                  <a:gd name="T37" fmla="*/ 307775378 h 37"/>
                  <a:gd name="T38" fmla="*/ 494648462 w 54"/>
                  <a:gd name="T39" fmla="*/ 307775378 h 37"/>
                  <a:gd name="T40" fmla="*/ 517994216 w 54"/>
                  <a:gd name="T41" fmla="*/ 323352765 h 37"/>
                  <a:gd name="T42" fmla="*/ 542431754 w 54"/>
                  <a:gd name="T43" fmla="*/ 339114534 h 37"/>
                  <a:gd name="T44" fmla="*/ 565534748 w 54"/>
                  <a:gd name="T45" fmla="*/ 354649606 h 37"/>
                  <a:gd name="T46" fmla="*/ 589971179 w 54"/>
                  <a:gd name="T47" fmla="*/ 354649606 h 37"/>
                  <a:gd name="T48" fmla="*/ 613074086 w 54"/>
                  <a:gd name="T49" fmla="*/ 354649606 h 37"/>
                  <a:gd name="T50" fmla="*/ 637511644 w 54"/>
                  <a:gd name="T51" fmla="*/ 384989969 h 37"/>
                  <a:gd name="T52" fmla="*/ 667885694 w 54"/>
                  <a:gd name="T53" fmla="*/ 369475843 h 37"/>
                  <a:gd name="T54" fmla="*/ 690889242 w 54"/>
                  <a:gd name="T55" fmla="*/ 400772433 h 37"/>
                  <a:gd name="T56" fmla="*/ 715321853 w 54"/>
                  <a:gd name="T57" fmla="*/ 384989969 h 37"/>
                  <a:gd name="T58" fmla="*/ 738423584 w 54"/>
                  <a:gd name="T59" fmla="*/ 400772433 h 37"/>
                  <a:gd name="T60" fmla="*/ 763208117 w 54"/>
                  <a:gd name="T61" fmla="*/ 400772433 h 37"/>
                  <a:gd name="T62" fmla="*/ 786291037 w 54"/>
                  <a:gd name="T63" fmla="*/ 400772433 h 37"/>
                  <a:gd name="T64" fmla="*/ 810748670 w 54"/>
                  <a:gd name="T65" fmla="*/ 416534202 h 37"/>
                  <a:gd name="T66" fmla="*/ 833752132 w 54"/>
                  <a:gd name="T67" fmla="*/ 432115868 h 37"/>
                  <a:gd name="T68" fmla="*/ 864185276 w 54"/>
                  <a:gd name="T69" fmla="*/ 447878392 h 37"/>
                  <a:gd name="T70" fmla="*/ 887209105 w 54"/>
                  <a:gd name="T71" fmla="*/ 432115868 h 37"/>
                  <a:gd name="T72" fmla="*/ 911646643 w 54"/>
                  <a:gd name="T73" fmla="*/ 432115868 h 37"/>
                  <a:gd name="T74" fmla="*/ 934749567 w 54"/>
                  <a:gd name="T75" fmla="*/ 432115868 h 37"/>
                  <a:gd name="T76" fmla="*/ 959185998 w 54"/>
                  <a:gd name="T77" fmla="*/ 432115868 h 37"/>
                  <a:gd name="T78" fmla="*/ 982269752 w 54"/>
                  <a:gd name="T79" fmla="*/ 463392772 h 37"/>
                  <a:gd name="T80" fmla="*/ 1006721603 w 54"/>
                  <a:gd name="T81" fmla="*/ 447878392 h 37"/>
                  <a:gd name="T82" fmla="*/ 1030071994 w 54"/>
                  <a:gd name="T83" fmla="*/ 463392772 h 37"/>
                  <a:gd name="T84" fmla="*/ 1060099118 w 54"/>
                  <a:gd name="T85" fmla="*/ 479159245 h 37"/>
                  <a:gd name="T86" fmla="*/ 1107966502 w 54"/>
                  <a:gd name="T87" fmla="*/ 463392772 h 37"/>
                  <a:gd name="T88" fmla="*/ 1132402660 w 54"/>
                  <a:gd name="T89" fmla="*/ 432115868 h 37"/>
                  <a:gd name="T90" fmla="*/ 1155505856 w 54"/>
                  <a:gd name="T91" fmla="*/ 463392772 h 37"/>
                  <a:gd name="T92" fmla="*/ 1179943192 w 54"/>
                  <a:gd name="T93" fmla="*/ 463392772 h 37"/>
                  <a:gd name="T94" fmla="*/ 1202962367 w 54"/>
                  <a:gd name="T95" fmla="*/ 463392772 h 37"/>
                  <a:gd name="T96" fmla="*/ 1227482530 w 54"/>
                  <a:gd name="T97" fmla="*/ 463392772 h 37"/>
                  <a:gd name="T98" fmla="*/ 1256423907 w 54"/>
                  <a:gd name="T99" fmla="*/ 463392772 h 37"/>
                  <a:gd name="T100" fmla="*/ 1280855408 w 54"/>
                  <a:gd name="T101" fmla="*/ 463392772 h 37"/>
                  <a:gd name="T102" fmla="*/ 1303939162 w 54"/>
                  <a:gd name="T103" fmla="*/ 479159245 h 37"/>
                  <a:gd name="T104" fmla="*/ 1328395956 w 54"/>
                  <a:gd name="T105" fmla="*/ 494752624 h 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4" h="37">
                    <a:moveTo>
                      <a:pt x="0" y="37"/>
                    </a:moveTo>
                    <a:lnTo>
                      <a:pt x="0" y="34"/>
                    </a:lnTo>
                    <a:lnTo>
                      <a:pt x="0" y="29"/>
                    </a:lnTo>
                    <a:lnTo>
                      <a:pt x="0" y="23"/>
                    </a:lnTo>
                    <a:lnTo>
                      <a:pt x="1" y="13"/>
                    </a:lnTo>
                    <a:lnTo>
                      <a:pt x="1" y="10"/>
                    </a:lnTo>
                    <a:lnTo>
                      <a:pt x="1" y="7"/>
                    </a:lnTo>
                    <a:lnTo>
                      <a:pt x="1" y="2"/>
                    </a:lnTo>
                    <a:lnTo>
                      <a:pt x="2" y="2"/>
                    </a:lnTo>
                    <a:lnTo>
                      <a:pt x="2" y="1"/>
                    </a:lnTo>
                    <a:lnTo>
                      <a:pt x="3" y="1"/>
                    </a:lnTo>
                    <a:lnTo>
                      <a:pt x="3" y="0"/>
                    </a:lnTo>
                    <a:lnTo>
                      <a:pt x="3" y="2"/>
                    </a:lnTo>
                    <a:lnTo>
                      <a:pt x="4" y="1"/>
                    </a:lnTo>
                    <a:lnTo>
                      <a:pt x="4" y="2"/>
                    </a:lnTo>
                    <a:lnTo>
                      <a:pt x="5" y="2"/>
                    </a:lnTo>
                    <a:lnTo>
                      <a:pt x="5" y="3"/>
                    </a:lnTo>
                    <a:lnTo>
                      <a:pt x="6" y="3"/>
                    </a:lnTo>
                    <a:lnTo>
                      <a:pt x="6" y="6"/>
                    </a:lnTo>
                    <a:lnTo>
                      <a:pt x="6" y="4"/>
                    </a:lnTo>
                    <a:lnTo>
                      <a:pt x="7" y="5"/>
                    </a:lnTo>
                    <a:lnTo>
                      <a:pt x="7" y="6"/>
                    </a:lnTo>
                    <a:lnTo>
                      <a:pt x="8" y="6"/>
                    </a:lnTo>
                    <a:lnTo>
                      <a:pt x="8" y="7"/>
                    </a:lnTo>
                    <a:lnTo>
                      <a:pt x="8" y="8"/>
                    </a:lnTo>
                    <a:lnTo>
                      <a:pt x="9" y="8"/>
                    </a:lnTo>
                    <a:lnTo>
                      <a:pt x="9" y="9"/>
                    </a:lnTo>
                    <a:lnTo>
                      <a:pt x="10" y="8"/>
                    </a:lnTo>
                    <a:lnTo>
                      <a:pt x="10" y="10"/>
                    </a:lnTo>
                    <a:lnTo>
                      <a:pt x="10" y="11"/>
                    </a:lnTo>
                    <a:lnTo>
                      <a:pt x="11" y="11"/>
                    </a:lnTo>
                    <a:lnTo>
                      <a:pt x="11" y="12"/>
                    </a:lnTo>
                    <a:lnTo>
                      <a:pt x="12" y="11"/>
                    </a:lnTo>
                    <a:lnTo>
                      <a:pt x="12" y="13"/>
                    </a:lnTo>
                    <a:lnTo>
                      <a:pt x="12" y="12"/>
                    </a:lnTo>
                    <a:lnTo>
                      <a:pt x="13" y="14"/>
                    </a:lnTo>
                    <a:lnTo>
                      <a:pt x="13" y="13"/>
                    </a:lnTo>
                    <a:lnTo>
                      <a:pt x="13" y="15"/>
                    </a:lnTo>
                    <a:lnTo>
                      <a:pt x="14" y="15"/>
                    </a:lnTo>
                    <a:lnTo>
                      <a:pt x="15" y="16"/>
                    </a:lnTo>
                    <a:lnTo>
                      <a:pt x="16" y="16"/>
                    </a:lnTo>
                    <a:lnTo>
                      <a:pt x="16" y="18"/>
                    </a:lnTo>
                    <a:lnTo>
                      <a:pt x="16" y="17"/>
                    </a:lnTo>
                    <a:lnTo>
                      <a:pt x="17" y="17"/>
                    </a:lnTo>
                    <a:lnTo>
                      <a:pt x="17" y="18"/>
                    </a:lnTo>
                    <a:lnTo>
                      <a:pt x="18" y="17"/>
                    </a:lnTo>
                    <a:lnTo>
                      <a:pt x="18" y="20"/>
                    </a:lnTo>
                    <a:lnTo>
                      <a:pt x="18" y="18"/>
                    </a:lnTo>
                    <a:lnTo>
                      <a:pt x="19" y="18"/>
                    </a:lnTo>
                    <a:lnTo>
                      <a:pt x="19" y="20"/>
                    </a:lnTo>
                    <a:lnTo>
                      <a:pt x="20" y="21"/>
                    </a:lnTo>
                    <a:lnTo>
                      <a:pt x="20" y="20"/>
                    </a:lnTo>
                    <a:lnTo>
                      <a:pt x="20" y="21"/>
                    </a:lnTo>
                    <a:lnTo>
                      <a:pt x="20" y="20"/>
                    </a:lnTo>
                    <a:lnTo>
                      <a:pt x="21" y="21"/>
                    </a:lnTo>
                    <a:lnTo>
                      <a:pt x="21" y="22"/>
                    </a:lnTo>
                    <a:lnTo>
                      <a:pt x="22" y="22"/>
                    </a:lnTo>
                    <a:lnTo>
                      <a:pt x="22" y="21"/>
                    </a:lnTo>
                    <a:lnTo>
                      <a:pt x="22" y="22"/>
                    </a:lnTo>
                    <a:lnTo>
                      <a:pt x="23" y="23"/>
                    </a:lnTo>
                    <a:lnTo>
                      <a:pt x="24" y="23"/>
                    </a:lnTo>
                    <a:lnTo>
                      <a:pt x="25" y="23"/>
                    </a:lnTo>
                    <a:lnTo>
                      <a:pt x="26" y="24"/>
                    </a:lnTo>
                    <a:lnTo>
                      <a:pt x="26" y="23"/>
                    </a:lnTo>
                    <a:lnTo>
                      <a:pt x="26" y="25"/>
                    </a:lnTo>
                    <a:lnTo>
                      <a:pt x="26" y="24"/>
                    </a:lnTo>
                    <a:lnTo>
                      <a:pt x="27" y="24"/>
                    </a:lnTo>
                    <a:lnTo>
                      <a:pt x="28" y="25"/>
                    </a:lnTo>
                    <a:lnTo>
                      <a:pt x="28" y="26"/>
                    </a:lnTo>
                    <a:lnTo>
                      <a:pt x="28" y="25"/>
                    </a:lnTo>
                    <a:lnTo>
                      <a:pt x="29" y="25"/>
                    </a:lnTo>
                    <a:lnTo>
                      <a:pt x="29" y="26"/>
                    </a:lnTo>
                    <a:lnTo>
                      <a:pt x="29" y="25"/>
                    </a:lnTo>
                    <a:lnTo>
                      <a:pt x="30" y="26"/>
                    </a:lnTo>
                    <a:lnTo>
                      <a:pt x="31" y="26"/>
                    </a:lnTo>
                    <a:lnTo>
                      <a:pt x="31" y="25"/>
                    </a:lnTo>
                    <a:lnTo>
                      <a:pt x="32" y="27"/>
                    </a:lnTo>
                    <a:lnTo>
                      <a:pt x="32" y="26"/>
                    </a:lnTo>
                    <a:lnTo>
                      <a:pt x="32" y="27"/>
                    </a:lnTo>
                    <a:lnTo>
                      <a:pt x="33" y="27"/>
                    </a:lnTo>
                    <a:lnTo>
                      <a:pt x="33" y="28"/>
                    </a:lnTo>
                    <a:lnTo>
                      <a:pt x="34" y="27"/>
                    </a:lnTo>
                    <a:lnTo>
                      <a:pt x="34" y="28"/>
                    </a:lnTo>
                    <a:lnTo>
                      <a:pt x="35" y="27"/>
                    </a:lnTo>
                    <a:lnTo>
                      <a:pt x="35" y="29"/>
                    </a:lnTo>
                    <a:lnTo>
                      <a:pt x="36" y="28"/>
                    </a:lnTo>
                    <a:lnTo>
                      <a:pt x="36" y="27"/>
                    </a:lnTo>
                    <a:lnTo>
                      <a:pt x="36" y="28"/>
                    </a:lnTo>
                    <a:lnTo>
                      <a:pt x="37" y="27"/>
                    </a:lnTo>
                    <a:lnTo>
                      <a:pt x="37" y="28"/>
                    </a:lnTo>
                    <a:lnTo>
                      <a:pt x="38" y="28"/>
                    </a:lnTo>
                    <a:lnTo>
                      <a:pt x="38" y="27"/>
                    </a:lnTo>
                    <a:lnTo>
                      <a:pt x="38" y="28"/>
                    </a:lnTo>
                    <a:lnTo>
                      <a:pt x="39" y="27"/>
                    </a:lnTo>
                    <a:lnTo>
                      <a:pt x="39" y="29"/>
                    </a:lnTo>
                    <a:lnTo>
                      <a:pt x="39" y="28"/>
                    </a:lnTo>
                    <a:lnTo>
                      <a:pt x="40" y="27"/>
                    </a:lnTo>
                    <a:lnTo>
                      <a:pt x="40" y="29"/>
                    </a:lnTo>
                    <a:lnTo>
                      <a:pt x="40" y="30"/>
                    </a:lnTo>
                    <a:lnTo>
                      <a:pt x="41" y="28"/>
                    </a:lnTo>
                    <a:lnTo>
                      <a:pt x="41" y="29"/>
                    </a:lnTo>
                    <a:lnTo>
                      <a:pt x="42" y="29"/>
                    </a:lnTo>
                    <a:lnTo>
                      <a:pt x="42" y="31"/>
                    </a:lnTo>
                    <a:lnTo>
                      <a:pt x="42" y="30"/>
                    </a:lnTo>
                    <a:lnTo>
                      <a:pt x="43" y="30"/>
                    </a:lnTo>
                    <a:lnTo>
                      <a:pt x="43" y="28"/>
                    </a:lnTo>
                    <a:lnTo>
                      <a:pt x="43" y="31"/>
                    </a:lnTo>
                    <a:lnTo>
                      <a:pt x="44" y="29"/>
                    </a:lnTo>
                    <a:lnTo>
                      <a:pt x="45" y="30"/>
                    </a:lnTo>
                    <a:lnTo>
                      <a:pt x="45" y="29"/>
                    </a:lnTo>
                    <a:lnTo>
                      <a:pt x="46" y="28"/>
                    </a:lnTo>
                    <a:lnTo>
                      <a:pt x="46" y="29"/>
                    </a:lnTo>
                    <a:lnTo>
                      <a:pt x="47" y="30"/>
                    </a:lnTo>
                    <a:lnTo>
                      <a:pt x="47" y="31"/>
                    </a:lnTo>
                    <a:lnTo>
                      <a:pt x="47" y="28"/>
                    </a:lnTo>
                    <a:lnTo>
                      <a:pt x="48" y="30"/>
                    </a:lnTo>
                    <a:lnTo>
                      <a:pt x="48" y="32"/>
                    </a:lnTo>
                    <a:lnTo>
                      <a:pt x="48" y="30"/>
                    </a:lnTo>
                    <a:lnTo>
                      <a:pt x="48" y="31"/>
                    </a:lnTo>
                    <a:lnTo>
                      <a:pt x="49" y="30"/>
                    </a:lnTo>
                    <a:lnTo>
                      <a:pt x="49" y="31"/>
                    </a:lnTo>
                    <a:lnTo>
                      <a:pt x="49" y="32"/>
                    </a:lnTo>
                    <a:lnTo>
                      <a:pt x="50" y="30"/>
                    </a:lnTo>
                    <a:lnTo>
                      <a:pt x="51" y="30"/>
                    </a:lnTo>
                    <a:lnTo>
                      <a:pt x="51" y="31"/>
                    </a:lnTo>
                    <a:lnTo>
                      <a:pt x="51" y="32"/>
                    </a:lnTo>
                    <a:lnTo>
                      <a:pt x="51" y="31"/>
                    </a:lnTo>
                    <a:lnTo>
                      <a:pt x="52" y="30"/>
                    </a:lnTo>
                    <a:lnTo>
                      <a:pt x="52" y="31"/>
                    </a:lnTo>
                    <a:lnTo>
                      <a:pt x="53" y="31"/>
                    </a:lnTo>
                    <a:lnTo>
                      <a:pt x="53" y="30"/>
                    </a:lnTo>
                    <a:lnTo>
                      <a:pt x="53" y="32"/>
                    </a:lnTo>
                    <a:lnTo>
                      <a:pt x="54" y="32"/>
                    </a:lnTo>
                    <a:lnTo>
                      <a:pt x="54" y="31"/>
                    </a:lnTo>
                    <a:lnTo>
                      <a:pt x="54" y="3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4" name="Freeform 103"/>
              <p:cNvSpPr>
                <a:spLocks/>
              </p:cNvSpPr>
              <p:nvPr/>
            </p:nvSpPr>
            <p:spPr bwMode="auto">
              <a:xfrm>
                <a:off x="2400" y="1141"/>
                <a:ext cx="272" cy="11"/>
              </a:xfrm>
              <a:custGeom>
                <a:avLst/>
                <a:gdLst>
                  <a:gd name="T0" fmla="*/ 0 w 272"/>
                  <a:gd name="T1" fmla="*/ 7 h 11"/>
                  <a:gd name="T2" fmla="*/ 4 w 272"/>
                  <a:gd name="T3" fmla="*/ 3 h 11"/>
                  <a:gd name="T4" fmla="*/ 8 w 272"/>
                  <a:gd name="T5" fmla="*/ 3 h 11"/>
                  <a:gd name="T6" fmla="*/ 12 w 272"/>
                  <a:gd name="T7" fmla="*/ 7 h 11"/>
                  <a:gd name="T8" fmla="*/ 16 w 272"/>
                  <a:gd name="T9" fmla="*/ 7 h 11"/>
                  <a:gd name="T10" fmla="*/ 20 w 272"/>
                  <a:gd name="T11" fmla="*/ 7 h 11"/>
                  <a:gd name="T12" fmla="*/ 24 w 272"/>
                  <a:gd name="T13" fmla="*/ 3 h 11"/>
                  <a:gd name="T14" fmla="*/ 33 w 272"/>
                  <a:gd name="T15" fmla="*/ 7 h 11"/>
                  <a:gd name="T16" fmla="*/ 37 w 272"/>
                  <a:gd name="T17" fmla="*/ 7 h 11"/>
                  <a:gd name="T18" fmla="*/ 41 w 272"/>
                  <a:gd name="T19" fmla="*/ 7 h 11"/>
                  <a:gd name="T20" fmla="*/ 45 w 272"/>
                  <a:gd name="T21" fmla="*/ 7 h 11"/>
                  <a:gd name="T22" fmla="*/ 49 w 272"/>
                  <a:gd name="T23" fmla="*/ 7 h 11"/>
                  <a:gd name="T24" fmla="*/ 53 w 272"/>
                  <a:gd name="T25" fmla="*/ 7 h 11"/>
                  <a:gd name="T26" fmla="*/ 57 w 272"/>
                  <a:gd name="T27" fmla="*/ 7 h 11"/>
                  <a:gd name="T28" fmla="*/ 61 w 272"/>
                  <a:gd name="T29" fmla="*/ 7 h 11"/>
                  <a:gd name="T30" fmla="*/ 66 w 272"/>
                  <a:gd name="T31" fmla="*/ 7 h 11"/>
                  <a:gd name="T32" fmla="*/ 70 w 272"/>
                  <a:gd name="T33" fmla="*/ 7 h 11"/>
                  <a:gd name="T34" fmla="*/ 74 w 272"/>
                  <a:gd name="T35" fmla="*/ 7 h 11"/>
                  <a:gd name="T36" fmla="*/ 78 w 272"/>
                  <a:gd name="T37" fmla="*/ 7 h 11"/>
                  <a:gd name="T38" fmla="*/ 82 w 272"/>
                  <a:gd name="T39" fmla="*/ 7 h 11"/>
                  <a:gd name="T40" fmla="*/ 86 w 272"/>
                  <a:gd name="T41" fmla="*/ 7 h 11"/>
                  <a:gd name="T42" fmla="*/ 90 w 272"/>
                  <a:gd name="T43" fmla="*/ 7 h 11"/>
                  <a:gd name="T44" fmla="*/ 94 w 272"/>
                  <a:gd name="T45" fmla="*/ 7 h 11"/>
                  <a:gd name="T46" fmla="*/ 99 w 272"/>
                  <a:gd name="T47" fmla="*/ 7 h 11"/>
                  <a:gd name="T48" fmla="*/ 103 w 272"/>
                  <a:gd name="T49" fmla="*/ 7 h 11"/>
                  <a:gd name="T50" fmla="*/ 107 w 272"/>
                  <a:gd name="T51" fmla="*/ 7 h 11"/>
                  <a:gd name="T52" fmla="*/ 111 w 272"/>
                  <a:gd name="T53" fmla="*/ 7 h 11"/>
                  <a:gd name="T54" fmla="*/ 115 w 272"/>
                  <a:gd name="T55" fmla="*/ 7 h 11"/>
                  <a:gd name="T56" fmla="*/ 119 w 272"/>
                  <a:gd name="T57" fmla="*/ 11 h 11"/>
                  <a:gd name="T58" fmla="*/ 123 w 272"/>
                  <a:gd name="T59" fmla="*/ 7 h 11"/>
                  <a:gd name="T60" fmla="*/ 127 w 272"/>
                  <a:gd name="T61" fmla="*/ 7 h 11"/>
                  <a:gd name="T62" fmla="*/ 132 w 272"/>
                  <a:gd name="T63" fmla="*/ 7 h 11"/>
                  <a:gd name="T64" fmla="*/ 136 w 272"/>
                  <a:gd name="T65" fmla="*/ 7 h 11"/>
                  <a:gd name="T66" fmla="*/ 140 w 272"/>
                  <a:gd name="T67" fmla="*/ 11 h 11"/>
                  <a:gd name="T68" fmla="*/ 144 w 272"/>
                  <a:gd name="T69" fmla="*/ 7 h 11"/>
                  <a:gd name="T70" fmla="*/ 148 w 272"/>
                  <a:gd name="T71" fmla="*/ 7 h 11"/>
                  <a:gd name="T72" fmla="*/ 152 w 272"/>
                  <a:gd name="T73" fmla="*/ 7 h 11"/>
                  <a:gd name="T74" fmla="*/ 156 w 272"/>
                  <a:gd name="T75" fmla="*/ 7 h 11"/>
                  <a:gd name="T76" fmla="*/ 160 w 272"/>
                  <a:gd name="T77" fmla="*/ 7 h 11"/>
                  <a:gd name="T78" fmla="*/ 165 w 272"/>
                  <a:gd name="T79" fmla="*/ 7 h 11"/>
                  <a:gd name="T80" fmla="*/ 169 w 272"/>
                  <a:gd name="T81" fmla="*/ 3 h 11"/>
                  <a:gd name="T82" fmla="*/ 173 w 272"/>
                  <a:gd name="T83" fmla="*/ 11 h 11"/>
                  <a:gd name="T84" fmla="*/ 177 w 272"/>
                  <a:gd name="T85" fmla="*/ 7 h 11"/>
                  <a:gd name="T86" fmla="*/ 181 w 272"/>
                  <a:gd name="T87" fmla="*/ 7 h 11"/>
                  <a:gd name="T88" fmla="*/ 185 w 272"/>
                  <a:gd name="T89" fmla="*/ 3 h 11"/>
                  <a:gd name="T90" fmla="*/ 189 w 272"/>
                  <a:gd name="T91" fmla="*/ 7 h 11"/>
                  <a:gd name="T92" fmla="*/ 193 w 272"/>
                  <a:gd name="T93" fmla="*/ 7 h 11"/>
                  <a:gd name="T94" fmla="*/ 198 w 272"/>
                  <a:gd name="T95" fmla="*/ 7 h 11"/>
                  <a:gd name="T96" fmla="*/ 206 w 272"/>
                  <a:gd name="T97" fmla="*/ 7 h 11"/>
                  <a:gd name="T98" fmla="*/ 210 w 272"/>
                  <a:gd name="T99" fmla="*/ 7 h 11"/>
                  <a:gd name="T100" fmla="*/ 214 w 272"/>
                  <a:gd name="T101" fmla="*/ 7 h 11"/>
                  <a:gd name="T102" fmla="*/ 218 w 272"/>
                  <a:gd name="T103" fmla="*/ 7 h 11"/>
                  <a:gd name="T104" fmla="*/ 222 w 272"/>
                  <a:gd name="T105" fmla="*/ 7 h 11"/>
                  <a:gd name="T106" fmla="*/ 226 w 272"/>
                  <a:gd name="T107" fmla="*/ 7 h 11"/>
                  <a:gd name="T108" fmla="*/ 231 w 272"/>
                  <a:gd name="T109" fmla="*/ 7 h 11"/>
                  <a:gd name="T110" fmla="*/ 235 w 272"/>
                  <a:gd name="T111" fmla="*/ 7 h 11"/>
                  <a:gd name="T112" fmla="*/ 239 w 272"/>
                  <a:gd name="T113" fmla="*/ 7 h 11"/>
                  <a:gd name="T114" fmla="*/ 243 w 272"/>
                  <a:gd name="T115" fmla="*/ 11 h 11"/>
                  <a:gd name="T116" fmla="*/ 247 w 272"/>
                  <a:gd name="T117" fmla="*/ 7 h 11"/>
                  <a:gd name="T118" fmla="*/ 251 w 272"/>
                  <a:gd name="T119" fmla="*/ 7 h 11"/>
                  <a:gd name="T120" fmla="*/ 255 w 272"/>
                  <a:gd name="T121" fmla="*/ 7 h 11"/>
                  <a:gd name="T122" fmla="*/ 259 w 272"/>
                  <a:gd name="T123" fmla="*/ 7 h 1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72" h="11">
                    <a:moveTo>
                      <a:pt x="0" y="0"/>
                    </a:moveTo>
                    <a:lnTo>
                      <a:pt x="0" y="7"/>
                    </a:lnTo>
                    <a:lnTo>
                      <a:pt x="4" y="7"/>
                    </a:lnTo>
                    <a:lnTo>
                      <a:pt x="4" y="3"/>
                    </a:lnTo>
                    <a:lnTo>
                      <a:pt x="8" y="7"/>
                    </a:lnTo>
                    <a:lnTo>
                      <a:pt x="8" y="3"/>
                    </a:lnTo>
                    <a:lnTo>
                      <a:pt x="12" y="7"/>
                    </a:lnTo>
                    <a:lnTo>
                      <a:pt x="16" y="7"/>
                    </a:lnTo>
                    <a:lnTo>
                      <a:pt x="20" y="3"/>
                    </a:lnTo>
                    <a:lnTo>
                      <a:pt x="20" y="7"/>
                    </a:lnTo>
                    <a:lnTo>
                      <a:pt x="24" y="3"/>
                    </a:lnTo>
                    <a:lnTo>
                      <a:pt x="24" y="7"/>
                    </a:lnTo>
                    <a:lnTo>
                      <a:pt x="24" y="3"/>
                    </a:lnTo>
                    <a:lnTo>
                      <a:pt x="28" y="7"/>
                    </a:lnTo>
                    <a:lnTo>
                      <a:pt x="33" y="7"/>
                    </a:lnTo>
                    <a:lnTo>
                      <a:pt x="37" y="7"/>
                    </a:lnTo>
                    <a:lnTo>
                      <a:pt x="37" y="3"/>
                    </a:lnTo>
                    <a:lnTo>
                      <a:pt x="37" y="7"/>
                    </a:lnTo>
                    <a:lnTo>
                      <a:pt x="41" y="7"/>
                    </a:lnTo>
                    <a:lnTo>
                      <a:pt x="41" y="3"/>
                    </a:lnTo>
                    <a:lnTo>
                      <a:pt x="41" y="7"/>
                    </a:lnTo>
                    <a:lnTo>
                      <a:pt x="45" y="7"/>
                    </a:lnTo>
                    <a:lnTo>
                      <a:pt x="45" y="3"/>
                    </a:lnTo>
                    <a:lnTo>
                      <a:pt x="45" y="7"/>
                    </a:lnTo>
                    <a:lnTo>
                      <a:pt x="49" y="7"/>
                    </a:lnTo>
                    <a:lnTo>
                      <a:pt x="53" y="7"/>
                    </a:lnTo>
                    <a:lnTo>
                      <a:pt x="53" y="11"/>
                    </a:lnTo>
                    <a:lnTo>
                      <a:pt x="53" y="7"/>
                    </a:lnTo>
                    <a:lnTo>
                      <a:pt x="57" y="7"/>
                    </a:lnTo>
                    <a:lnTo>
                      <a:pt x="57" y="3"/>
                    </a:lnTo>
                    <a:lnTo>
                      <a:pt x="61" y="7"/>
                    </a:lnTo>
                    <a:lnTo>
                      <a:pt x="61" y="11"/>
                    </a:lnTo>
                    <a:lnTo>
                      <a:pt x="61" y="7"/>
                    </a:lnTo>
                    <a:lnTo>
                      <a:pt x="66" y="7"/>
                    </a:lnTo>
                    <a:lnTo>
                      <a:pt x="70" y="7"/>
                    </a:lnTo>
                    <a:lnTo>
                      <a:pt x="74" y="7"/>
                    </a:lnTo>
                    <a:lnTo>
                      <a:pt x="78" y="11"/>
                    </a:lnTo>
                    <a:lnTo>
                      <a:pt x="78" y="7"/>
                    </a:lnTo>
                    <a:lnTo>
                      <a:pt x="82" y="7"/>
                    </a:lnTo>
                    <a:lnTo>
                      <a:pt x="86" y="7"/>
                    </a:lnTo>
                    <a:lnTo>
                      <a:pt x="90" y="7"/>
                    </a:lnTo>
                    <a:lnTo>
                      <a:pt x="94" y="7"/>
                    </a:lnTo>
                    <a:lnTo>
                      <a:pt x="94" y="11"/>
                    </a:lnTo>
                    <a:lnTo>
                      <a:pt x="94" y="7"/>
                    </a:lnTo>
                    <a:lnTo>
                      <a:pt x="99" y="7"/>
                    </a:lnTo>
                    <a:lnTo>
                      <a:pt x="103" y="7"/>
                    </a:lnTo>
                    <a:lnTo>
                      <a:pt x="107" y="11"/>
                    </a:lnTo>
                    <a:lnTo>
                      <a:pt x="107" y="7"/>
                    </a:lnTo>
                    <a:lnTo>
                      <a:pt x="107" y="11"/>
                    </a:lnTo>
                    <a:lnTo>
                      <a:pt x="107" y="7"/>
                    </a:lnTo>
                    <a:lnTo>
                      <a:pt x="111" y="7"/>
                    </a:lnTo>
                    <a:lnTo>
                      <a:pt x="115" y="7"/>
                    </a:lnTo>
                    <a:lnTo>
                      <a:pt x="115" y="11"/>
                    </a:lnTo>
                    <a:lnTo>
                      <a:pt x="119" y="7"/>
                    </a:lnTo>
                    <a:lnTo>
                      <a:pt x="119" y="11"/>
                    </a:lnTo>
                    <a:lnTo>
                      <a:pt x="119" y="7"/>
                    </a:lnTo>
                    <a:lnTo>
                      <a:pt x="123" y="7"/>
                    </a:lnTo>
                    <a:lnTo>
                      <a:pt x="127" y="7"/>
                    </a:lnTo>
                    <a:lnTo>
                      <a:pt x="127" y="11"/>
                    </a:lnTo>
                    <a:lnTo>
                      <a:pt x="132" y="11"/>
                    </a:lnTo>
                    <a:lnTo>
                      <a:pt x="132" y="7"/>
                    </a:lnTo>
                    <a:lnTo>
                      <a:pt x="136" y="7"/>
                    </a:lnTo>
                    <a:lnTo>
                      <a:pt x="140" y="7"/>
                    </a:lnTo>
                    <a:lnTo>
                      <a:pt x="140" y="11"/>
                    </a:lnTo>
                    <a:lnTo>
                      <a:pt x="140" y="7"/>
                    </a:lnTo>
                    <a:lnTo>
                      <a:pt x="144" y="7"/>
                    </a:lnTo>
                    <a:lnTo>
                      <a:pt x="144" y="3"/>
                    </a:lnTo>
                    <a:lnTo>
                      <a:pt x="144" y="7"/>
                    </a:lnTo>
                    <a:lnTo>
                      <a:pt x="148" y="7"/>
                    </a:lnTo>
                    <a:lnTo>
                      <a:pt x="148" y="11"/>
                    </a:lnTo>
                    <a:lnTo>
                      <a:pt x="148" y="7"/>
                    </a:lnTo>
                    <a:lnTo>
                      <a:pt x="152" y="3"/>
                    </a:lnTo>
                    <a:lnTo>
                      <a:pt x="152" y="11"/>
                    </a:lnTo>
                    <a:lnTo>
                      <a:pt x="152" y="7"/>
                    </a:lnTo>
                    <a:lnTo>
                      <a:pt x="156" y="7"/>
                    </a:lnTo>
                    <a:lnTo>
                      <a:pt x="160" y="11"/>
                    </a:lnTo>
                    <a:lnTo>
                      <a:pt x="160" y="7"/>
                    </a:lnTo>
                    <a:lnTo>
                      <a:pt x="165" y="7"/>
                    </a:lnTo>
                    <a:lnTo>
                      <a:pt x="169" y="7"/>
                    </a:lnTo>
                    <a:lnTo>
                      <a:pt x="169" y="3"/>
                    </a:lnTo>
                    <a:lnTo>
                      <a:pt x="173" y="7"/>
                    </a:lnTo>
                    <a:lnTo>
                      <a:pt x="173" y="11"/>
                    </a:lnTo>
                    <a:lnTo>
                      <a:pt x="173" y="3"/>
                    </a:lnTo>
                    <a:lnTo>
                      <a:pt x="173" y="11"/>
                    </a:lnTo>
                    <a:lnTo>
                      <a:pt x="177" y="7"/>
                    </a:lnTo>
                    <a:lnTo>
                      <a:pt x="177" y="11"/>
                    </a:lnTo>
                    <a:lnTo>
                      <a:pt x="177" y="3"/>
                    </a:lnTo>
                    <a:lnTo>
                      <a:pt x="177" y="7"/>
                    </a:lnTo>
                    <a:lnTo>
                      <a:pt x="181" y="7"/>
                    </a:lnTo>
                    <a:lnTo>
                      <a:pt x="185" y="7"/>
                    </a:lnTo>
                    <a:lnTo>
                      <a:pt x="185" y="3"/>
                    </a:lnTo>
                    <a:lnTo>
                      <a:pt x="189" y="11"/>
                    </a:lnTo>
                    <a:lnTo>
                      <a:pt x="189" y="7"/>
                    </a:lnTo>
                    <a:lnTo>
                      <a:pt x="193" y="7"/>
                    </a:lnTo>
                    <a:lnTo>
                      <a:pt x="198" y="7"/>
                    </a:lnTo>
                    <a:lnTo>
                      <a:pt x="202" y="3"/>
                    </a:lnTo>
                    <a:lnTo>
                      <a:pt x="202" y="7"/>
                    </a:lnTo>
                    <a:lnTo>
                      <a:pt x="206" y="7"/>
                    </a:lnTo>
                    <a:lnTo>
                      <a:pt x="206" y="3"/>
                    </a:lnTo>
                    <a:lnTo>
                      <a:pt x="206" y="11"/>
                    </a:lnTo>
                    <a:lnTo>
                      <a:pt x="210" y="7"/>
                    </a:lnTo>
                    <a:lnTo>
                      <a:pt x="214" y="7"/>
                    </a:lnTo>
                    <a:lnTo>
                      <a:pt x="218" y="7"/>
                    </a:lnTo>
                    <a:lnTo>
                      <a:pt x="222" y="7"/>
                    </a:lnTo>
                    <a:lnTo>
                      <a:pt x="222" y="3"/>
                    </a:lnTo>
                    <a:lnTo>
                      <a:pt x="222" y="7"/>
                    </a:lnTo>
                    <a:lnTo>
                      <a:pt x="226" y="7"/>
                    </a:lnTo>
                    <a:lnTo>
                      <a:pt x="226" y="3"/>
                    </a:lnTo>
                    <a:lnTo>
                      <a:pt x="226" y="7"/>
                    </a:lnTo>
                    <a:lnTo>
                      <a:pt x="226" y="11"/>
                    </a:lnTo>
                    <a:lnTo>
                      <a:pt x="231" y="7"/>
                    </a:lnTo>
                    <a:lnTo>
                      <a:pt x="235" y="7"/>
                    </a:lnTo>
                    <a:lnTo>
                      <a:pt x="235" y="11"/>
                    </a:lnTo>
                    <a:lnTo>
                      <a:pt x="235" y="7"/>
                    </a:lnTo>
                    <a:lnTo>
                      <a:pt x="239" y="7"/>
                    </a:lnTo>
                    <a:lnTo>
                      <a:pt x="239" y="11"/>
                    </a:lnTo>
                    <a:lnTo>
                      <a:pt x="243" y="11"/>
                    </a:lnTo>
                    <a:lnTo>
                      <a:pt x="243" y="7"/>
                    </a:lnTo>
                    <a:lnTo>
                      <a:pt x="247" y="7"/>
                    </a:lnTo>
                    <a:lnTo>
                      <a:pt x="247" y="3"/>
                    </a:lnTo>
                    <a:lnTo>
                      <a:pt x="247" y="7"/>
                    </a:lnTo>
                    <a:lnTo>
                      <a:pt x="251" y="7"/>
                    </a:lnTo>
                    <a:lnTo>
                      <a:pt x="255" y="7"/>
                    </a:lnTo>
                    <a:lnTo>
                      <a:pt x="259" y="7"/>
                    </a:lnTo>
                    <a:lnTo>
                      <a:pt x="272" y="7"/>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5" name="Freeform 104"/>
              <p:cNvSpPr>
                <a:spLocks/>
              </p:cNvSpPr>
              <p:nvPr/>
            </p:nvSpPr>
            <p:spPr bwMode="auto">
              <a:xfrm>
                <a:off x="2086" y="1163"/>
                <a:ext cx="87" cy="16"/>
              </a:xfrm>
              <a:custGeom>
                <a:avLst/>
                <a:gdLst>
                  <a:gd name="T0" fmla="*/ 16 w 101"/>
                  <a:gd name="T1" fmla="*/ 1 h 25"/>
                  <a:gd name="T2" fmla="*/ 16 w 101"/>
                  <a:gd name="T3" fmla="*/ 1 h 25"/>
                  <a:gd name="T4" fmla="*/ 16 w 101"/>
                  <a:gd name="T5" fmla="*/ 1 h 25"/>
                  <a:gd name="T6" fmla="*/ 16 w 101"/>
                  <a:gd name="T7" fmla="*/ 1 h 25"/>
                  <a:gd name="T8" fmla="*/ 16 w 101"/>
                  <a:gd name="T9" fmla="*/ 1 h 25"/>
                  <a:gd name="T10" fmla="*/ 16 w 101"/>
                  <a:gd name="T11" fmla="*/ 1 h 25"/>
                  <a:gd name="T12" fmla="*/ 14 w 101"/>
                  <a:gd name="T13" fmla="*/ 1 h 25"/>
                  <a:gd name="T14" fmla="*/ 14 w 101"/>
                  <a:gd name="T15" fmla="*/ 1 h 25"/>
                  <a:gd name="T16" fmla="*/ 14 w 101"/>
                  <a:gd name="T17" fmla="*/ 1 h 25"/>
                  <a:gd name="T18" fmla="*/ 13 w 101"/>
                  <a:gd name="T19" fmla="*/ 1 h 25"/>
                  <a:gd name="T20" fmla="*/ 13 w 101"/>
                  <a:gd name="T21" fmla="*/ 1 h 25"/>
                  <a:gd name="T22" fmla="*/ 12 w 101"/>
                  <a:gd name="T23" fmla="*/ 1 h 25"/>
                  <a:gd name="T24" fmla="*/ 12 w 101"/>
                  <a:gd name="T25" fmla="*/ 1 h 25"/>
                  <a:gd name="T26" fmla="*/ 12 w 101"/>
                  <a:gd name="T27" fmla="*/ 1 h 25"/>
                  <a:gd name="T28" fmla="*/ 12 w 101"/>
                  <a:gd name="T29" fmla="*/ 1 h 25"/>
                  <a:gd name="T30" fmla="*/ 10 w 101"/>
                  <a:gd name="T31" fmla="*/ 1 h 25"/>
                  <a:gd name="T32" fmla="*/ 10 w 101"/>
                  <a:gd name="T33" fmla="*/ 1 h 25"/>
                  <a:gd name="T34" fmla="*/ 10 w 101"/>
                  <a:gd name="T35" fmla="*/ 1 h 25"/>
                  <a:gd name="T36" fmla="*/ 10 w 101"/>
                  <a:gd name="T37" fmla="*/ 1 h 25"/>
                  <a:gd name="T38" fmla="*/ 9 w 101"/>
                  <a:gd name="T39" fmla="*/ 1 h 25"/>
                  <a:gd name="T40" fmla="*/ 9 w 101"/>
                  <a:gd name="T41" fmla="*/ 1 h 25"/>
                  <a:gd name="T42" fmla="*/ 8 w 101"/>
                  <a:gd name="T43" fmla="*/ 1 h 25"/>
                  <a:gd name="T44" fmla="*/ 8 w 101"/>
                  <a:gd name="T45" fmla="*/ 1 h 25"/>
                  <a:gd name="T46" fmla="*/ 8 w 101"/>
                  <a:gd name="T47" fmla="*/ 1 h 25"/>
                  <a:gd name="T48" fmla="*/ 8 w 101"/>
                  <a:gd name="T49" fmla="*/ 1 h 25"/>
                  <a:gd name="T50" fmla="*/ 7 w 101"/>
                  <a:gd name="T51" fmla="*/ 1 h 25"/>
                  <a:gd name="T52" fmla="*/ 7 w 101"/>
                  <a:gd name="T53" fmla="*/ 1 h 25"/>
                  <a:gd name="T54" fmla="*/ 6 w 101"/>
                  <a:gd name="T55" fmla="*/ 1 h 25"/>
                  <a:gd name="T56" fmla="*/ 6 w 101"/>
                  <a:gd name="T57" fmla="*/ 1 h 25"/>
                  <a:gd name="T58" fmla="*/ 5 w 101"/>
                  <a:gd name="T59" fmla="*/ 1 h 25"/>
                  <a:gd name="T60" fmla="*/ 5 w 101"/>
                  <a:gd name="T61" fmla="*/ 1 h 25"/>
                  <a:gd name="T62" fmla="*/ 4 w 101"/>
                  <a:gd name="T63" fmla="*/ 1 h 25"/>
                  <a:gd name="T64" fmla="*/ 4 w 101"/>
                  <a:gd name="T65" fmla="*/ 1 h 25"/>
                  <a:gd name="T66" fmla="*/ 3 w 101"/>
                  <a:gd name="T67" fmla="*/ 1 h 25"/>
                  <a:gd name="T68" fmla="*/ 3 w 101"/>
                  <a:gd name="T69" fmla="*/ 1 h 25"/>
                  <a:gd name="T70" fmla="*/ 3 w 101"/>
                  <a:gd name="T71" fmla="*/ 1 h 25"/>
                  <a:gd name="T72" fmla="*/ 3 w 101"/>
                  <a:gd name="T73" fmla="*/ 1 h 25"/>
                  <a:gd name="T74" fmla="*/ 3 w 101"/>
                  <a:gd name="T75" fmla="*/ 1 h 25"/>
                  <a:gd name="T76" fmla="*/ 3 w 101"/>
                  <a:gd name="T77" fmla="*/ 1 h 25"/>
                  <a:gd name="T78" fmla="*/ 3 w 101"/>
                  <a:gd name="T79" fmla="*/ 1 h 25"/>
                  <a:gd name="T80" fmla="*/ 0 w 101"/>
                  <a:gd name="T81" fmla="*/ 1 h 25"/>
                  <a:gd name="T82" fmla="*/ 0 w 101"/>
                  <a:gd name="T83" fmla="*/ 1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1" h="25">
                    <a:moveTo>
                      <a:pt x="101" y="0"/>
                    </a:moveTo>
                    <a:lnTo>
                      <a:pt x="101" y="12"/>
                    </a:lnTo>
                    <a:lnTo>
                      <a:pt x="101" y="6"/>
                    </a:lnTo>
                    <a:lnTo>
                      <a:pt x="96" y="19"/>
                    </a:lnTo>
                    <a:lnTo>
                      <a:pt x="96" y="6"/>
                    </a:lnTo>
                    <a:lnTo>
                      <a:pt x="96" y="12"/>
                    </a:lnTo>
                    <a:lnTo>
                      <a:pt x="91" y="12"/>
                    </a:lnTo>
                    <a:lnTo>
                      <a:pt x="91" y="19"/>
                    </a:lnTo>
                    <a:lnTo>
                      <a:pt x="91" y="6"/>
                    </a:lnTo>
                    <a:lnTo>
                      <a:pt x="87" y="12"/>
                    </a:lnTo>
                    <a:lnTo>
                      <a:pt x="87" y="19"/>
                    </a:lnTo>
                    <a:lnTo>
                      <a:pt x="82" y="12"/>
                    </a:lnTo>
                    <a:lnTo>
                      <a:pt x="82" y="6"/>
                    </a:lnTo>
                    <a:lnTo>
                      <a:pt x="82" y="25"/>
                    </a:lnTo>
                    <a:lnTo>
                      <a:pt x="77" y="19"/>
                    </a:lnTo>
                    <a:lnTo>
                      <a:pt x="77" y="6"/>
                    </a:lnTo>
                    <a:lnTo>
                      <a:pt x="77" y="12"/>
                    </a:lnTo>
                    <a:lnTo>
                      <a:pt x="72" y="12"/>
                    </a:lnTo>
                    <a:lnTo>
                      <a:pt x="72" y="19"/>
                    </a:lnTo>
                    <a:lnTo>
                      <a:pt x="72" y="12"/>
                    </a:lnTo>
                    <a:lnTo>
                      <a:pt x="67" y="12"/>
                    </a:lnTo>
                    <a:lnTo>
                      <a:pt x="67" y="19"/>
                    </a:lnTo>
                    <a:lnTo>
                      <a:pt x="62" y="12"/>
                    </a:lnTo>
                    <a:lnTo>
                      <a:pt x="62" y="19"/>
                    </a:lnTo>
                    <a:lnTo>
                      <a:pt x="62" y="12"/>
                    </a:lnTo>
                    <a:lnTo>
                      <a:pt x="58" y="12"/>
                    </a:lnTo>
                    <a:lnTo>
                      <a:pt x="58" y="0"/>
                    </a:lnTo>
                    <a:lnTo>
                      <a:pt x="58" y="19"/>
                    </a:lnTo>
                    <a:lnTo>
                      <a:pt x="58" y="12"/>
                    </a:lnTo>
                    <a:lnTo>
                      <a:pt x="53" y="25"/>
                    </a:lnTo>
                    <a:lnTo>
                      <a:pt x="53" y="6"/>
                    </a:lnTo>
                    <a:lnTo>
                      <a:pt x="53" y="12"/>
                    </a:lnTo>
                    <a:lnTo>
                      <a:pt x="48" y="19"/>
                    </a:lnTo>
                    <a:lnTo>
                      <a:pt x="48" y="0"/>
                    </a:lnTo>
                    <a:lnTo>
                      <a:pt x="48" y="19"/>
                    </a:lnTo>
                    <a:lnTo>
                      <a:pt x="43" y="12"/>
                    </a:lnTo>
                    <a:lnTo>
                      <a:pt x="43" y="19"/>
                    </a:lnTo>
                    <a:lnTo>
                      <a:pt x="38" y="12"/>
                    </a:lnTo>
                    <a:lnTo>
                      <a:pt x="38" y="19"/>
                    </a:lnTo>
                    <a:lnTo>
                      <a:pt x="38" y="6"/>
                    </a:lnTo>
                    <a:lnTo>
                      <a:pt x="34" y="25"/>
                    </a:lnTo>
                    <a:lnTo>
                      <a:pt x="34" y="19"/>
                    </a:lnTo>
                    <a:lnTo>
                      <a:pt x="34" y="12"/>
                    </a:lnTo>
                    <a:lnTo>
                      <a:pt x="29" y="19"/>
                    </a:lnTo>
                    <a:lnTo>
                      <a:pt x="29" y="12"/>
                    </a:lnTo>
                    <a:lnTo>
                      <a:pt x="29" y="6"/>
                    </a:lnTo>
                    <a:lnTo>
                      <a:pt x="29" y="12"/>
                    </a:lnTo>
                    <a:lnTo>
                      <a:pt x="24" y="12"/>
                    </a:lnTo>
                    <a:lnTo>
                      <a:pt x="24" y="19"/>
                    </a:lnTo>
                    <a:lnTo>
                      <a:pt x="24" y="12"/>
                    </a:lnTo>
                    <a:lnTo>
                      <a:pt x="19" y="19"/>
                    </a:lnTo>
                    <a:lnTo>
                      <a:pt x="19" y="12"/>
                    </a:lnTo>
                    <a:lnTo>
                      <a:pt x="19" y="19"/>
                    </a:lnTo>
                    <a:lnTo>
                      <a:pt x="14" y="6"/>
                    </a:lnTo>
                    <a:lnTo>
                      <a:pt x="14" y="12"/>
                    </a:lnTo>
                    <a:lnTo>
                      <a:pt x="14" y="6"/>
                    </a:lnTo>
                    <a:lnTo>
                      <a:pt x="9" y="19"/>
                    </a:lnTo>
                    <a:lnTo>
                      <a:pt x="9" y="12"/>
                    </a:lnTo>
                    <a:lnTo>
                      <a:pt x="5" y="12"/>
                    </a:lnTo>
                    <a:lnTo>
                      <a:pt x="5" y="19"/>
                    </a:lnTo>
                    <a:lnTo>
                      <a:pt x="5" y="12"/>
                    </a:lnTo>
                    <a:lnTo>
                      <a:pt x="0" y="6"/>
                    </a:lnTo>
                    <a:lnTo>
                      <a:pt x="0" y="12"/>
                    </a:lnTo>
                    <a:lnTo>
                      <a:pt x="0" y="6"/>
                    </a:lnTo>
                    <a:lnTo>
                      <a:pt x="0" y="12"/>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59" name="Group 105"/>
            <p:cNvGrpSpPr>
              <a:grpSpLocks/>
            </p:cNvGrpSpPr>
            <p:nvPr/>
          </p:nvGrpSpPr>
          <p:grpSpPr bwMode="auto">
            <a:xfrm>
              <a:off x="715" y="2105"/>
              <a:ext cx="467" cy="152"/>
              <a:chOff x="3426" y="1685"/>
              <a:chExt cx="526" cy="121"/>
            </a:xfrm>
          </p:grpSpPr>
          <p:sp>
            <p:nvSpPr>
              <p:cNvPr id="33870" name="Freeform 106"/>
              <p:cNvSpPr>
                <a:spLocks/>
              </p:cNvSpPr>
              <p:nvPr/>
            </p:nvSpPr>
            <p:spPr bwMode="auto">
              <a:xfrm>
                <a:off x="3426" y="1785"/>
                <a:ext cx="99" cy="21"/>
              </a:xfrm>
              <a:custGeom>
                <a:avLst/>
                <a:gdLst>
                  <a:gd name="T0" fmla="*/ 1 w 148"/>
                  <a:gd name="T1" fmla="*/ 1 h 35"/>
                  <a:gd name="T2" fmla="*/ 1 w 148"/>
                  <a:gd name="T3" fmla="*/ 1 h 35"/>
                  <a:gd name="T4" fmla="*/ 1 w 148"/>
                  <a:gd name="T5" fmla="*/ 1 h 35"/>
                  <a:gd name="T6" fmla="*/ 1 w 148"/>
                  <a:gd name="T7" fmla="*/ 1 h 35"/>
                  <a:gd name="T8" fmla="*/ 1 w 148"/>
                  <a:gd name="T9" fmla="*/ 1 h 35"/>
                  <a:gd name="T10" fmla="*/ 1 w 148"/>
                  <a:gd name="T11" fmla="*/ 1 h 35"/>
                  <a:gd name="T12" fmla="*/ 1 w 148"/>
                  <a:gd name="T13" fmla="*/ 1 h 35"/>
                  <a:gd name="T14" fmla="*/ 1 w 148"/>
                  <a:gd name="T15" fmla="*/ 1 h 35"/>
                  <a:gd name="T16" fmla="*/ 1 w 148"/>
                  <a:gd name="T17" fmla="*/ 0 h 35"/>
                  <a:gd name="T18" fmla="*/ 1 w 148"/>
                  <a:gd name="T19" fmla="*/ 1 h 35"/>
                  <a:gd name="T20" fmla="*/ 1 w 148"/>
                  <a:gd name="T21" fmla="*/ 1 h 35"/>
                  <a:gd name="T22" fmla="*/ 1 w 148"/>
                  <a:gd name="T23" fmla="*/ 1 h 35"/>
                  <a:gd name="T24" fmla="*/ 1 w 148"/>
                  <a:gd name="T25" fmla="*/ 1 h 35"/>
                  <a:gd name="T26" fmla="*/ 1 w 148"/>
                  <a:gd name="T27" fmla="*/ 1 h 35"/>
                  <a:gd name="T28" fmla="*/ 1 w 148"/>
                  <a:gd name="T29" fmla="*/ 1 h 35"/>
                  <a:gd name="T30" fmla="*/ 1 w 148"/>
                  <a:gd name="T31" fmla="*/ 1 h 35"/>
                  <a:gd name="T32" fmla="*/ 1 w 148"/>
                  <a:gd name="T33" fmla="*/ 1 h 35"/>
                  <a:gd name="T34" fmla="*/ 1 w 148"/>
                  <a:gd name="T35" fmla="*/ 1 h 35"/>
                  <a:gd name="T36" fmla="*/ 1 w 148"/>
                  <a:gd name="T37" fmla="*/ 1 h 35"/>
                  <a:gd name="T38" fmla="*/ 1 w 148"/>
                  <a:gd name="T39" fmla="*/ 1 h 35"/>
                  <a:gd name="T40" fmla="*/ 1 w 148"/>
                  <a:gd name="T41" fmla="*/ 1 h 35"/>
                  <a:gd name="T42" fmla="*/ 1 w 148"/>
                  <a:gd name="T43" fmla="*/ 1 h 35"/>
                  <a:gd name="T44" fmla="*/ 1 w 148"/>
                  <a:gd name="T45" fmla="*/ 1 h 35"/>
                  <a:gd name="T46" fmla="*/ 1 w 148"/>
                  <a:gd name="T47" fmla="*/ 1 h 35"/>
                  <a:gd name="T48" fmla="*/ 1 w 148"/>
                  <a:gd name="T49" fmla="*/ 1 h 35"/>
                  <a:gd name="T50" fmla="*/ 1 w 148"/>
                  <a:gd name="T51" fmla="*/ 1 h 35"/>
                  <a:gd name="T52" fmla="*/ 1 w 148"/>
                  <a:gd name="T53" fmla="*/ 1 h 35"/>
                  <a:gd name="T54" fmla="*/ 1 w 148"/>
                  <a:gd name="T55" fmla="*/ 1 h 35"/>
                  <a:gd name="T56" fmla="*/ 1 w 148"/>
                  <a:gd name="T57" fmla="*/ 1 h 35"/>
                  <a:gd name="T58" fmla="*/ 1 w 148"/>
                  <a:gd name="T59" fmla="*/ 1 h 35"/>
                  <a:gd name="T60" fmla="*/ 1 w 148"/>
                  <a:gd name="T61" fmla="*/ 1 h 35"/>
                  <a:gd name="T62" fmla="*/ 1 w 148"/>
                  <a:gd name="T63" fmla="*/ 1 h 35"/>
                  <a:gd name="T64" fmla="*/ 1 w 148"/>
                  <a:gd name="T65" fmla="*/ 1 h 35"/>
                  <a:gd name="T66" fmla="*/ 1 w 148"/>
                  <a:gd name="T67" fmla="*/ 1 h 35"/>
                  <a:gd name="T68" fmla="*/ 1 w 148"/>
                  <a:gd name="T69" fmla="*/ 1 h 35"/>
                  <a:gd name="T70" fmla="*/ 1 w 148"/>
                  <a:gd name="T71" fmla="*/ 1 h 35"/>
                  <a:gd name="T72" fmla="*/ 1 w 148"/>
                  <a:gd name="T73" fmla="*/ 1 h 35"/>
                  <a:gd name="T74" fmla="*/ 1 w 148"/>
                  <a:gd name="T75" fmla="*/ 1 h 35"/>
                  <a:gd name="T76" fmla="*/ 1 w 148"/>
                  <a:gd name="T77" fmla="*/ 1 h 35"/>
                  <a:gd name="T78" fmla="*/ 1 w 148"/>
                  <a:gd name="T79" fmla="*/ 1 h 35"/>
                  <a:gd name="T80" fmla="*/ 1 w 148"/>
                  <a:gd name="T81" fmla="*/ 1 h 35"/>
                  <a:gd name="T82" fmla="*/ 1 w 148"/>
                  <a:gd name="T83" fmla="*/ 1 h 35"/>
                  <a:gd name="T84" fmla="*/ 1 w 148"/>
                  <a:gd name="T85" fmla="*/ 1 h 35"/>
                  <a:gd name="T86" fmla="*/ 1 w 148"/>
                  <a:gd name="T87" fmla="*/ 1 h 35"/>
                  <a:gd name="T88" fmla="*/ 1 w 148"/>
                  <a:gd name="T89" fmla="*/ 1 h 35"/>
                  <a:gd name="T90" fmla="*/ 1 w 148"/>
                  <a:gd name="T91" fmla="*/ 1 h 35"/>
                  <a:gd name="T92" fmla="*/ 1 w 148"/>
                  <a:gd name="T93" fmla="*/ 1 h 35"/>
                  <a:gd name="T94" fmla="*/ 1 w 148"/>
                  <a:gd name="T95" fmla="*/ 1 h 35"/>
                  <a:gd name="T96" fmla="*/ 1 w 148"/>
                  <a:gd name="T97" fmla="*/ 1 h 35"/>
                  <a:gd name="T98" fmla="*/ 1 w 148"/>
                  <a:gd name="T99" fmla="*/ 1 h 35"/>
                  <a:gd name="T100" fmla="*/ 1 w 148"/>
                  <a:gd name="T101" fmla="*/ 1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8" h="35">
                    <a:moveTo>
                      <a:pt x="0" y="12"/>
                    </a:moveTo>
                    <a:lnTo>
                      <a:pt x="5" y="12"/>
                    </a:lnTo>
                    <a:lnTo>
                      <a:pt x="5" y="23"/>
                    </a:lnTo>
                    <a:lnTo>
                      <a:pt x="10" y="23"/>
                    </a:lnTo>
                    <a:lnTo>
                      <a:pt x="10" y="35"/>
                    </a:lnTo>
                    <a:lnTo>
                      <a:pt x="10" y="23"/>
                    </a:lnTo>
                    <a:lnTo>
                      <a:pt x="14" y="12"/>
                    </a:lnTo>
                    <a:lnTo>
                      <a:pt x="14" y="23"/>
                    </a:lnTo>
                    <a:lnTo>
                      <a:pt x="19" y="12"/>
                    </a:lnTo>
                    <a:lnTo>
                      <a:pt x="19" y="23"/>
                    </a:lnTo>
                    <a:lnTo>
                      <a:pt x="19" y="12"/>
                    </a:lnTo>
                    <a:lnTo>
                      <a:pt x="19" y="23"/>
                    </a:lnTo>
                    <a:lnTo>
                      <a:pt x="24" y="23"/>
                    </a:lnTo>
                    <a:lnTo>
                      <a:pt x="24" y="12"/>
                    </a:lnTo>
                    <a:lnTo>
                      <a:pt x="24" y="0"/>
                    </a:lnTo>
                    <a:lnTo>
                      <a:pt x="29" y="23"/>
                    </a:lnTo>
                    <a:lnTo>
                      <a:pt x="29" y="12"/>
                    </a:lnTo>
                    <a:lnTo>
                      <a:pt x="29" y="23"/>
                    </a:lnTo>
                    <a:lnTo>
                      <a:pt x="34" y="23"/>
                    </a:lnTo>
                    <a:lnTo>
                      <a:pt x="34" y="29"/>
                    </a:lnTo>
                    <a:lnTo>
                      <a:pt x="34" y="23"/>
                    </a:lnTo>
                    <a:lnTo>
                      <a:pt x="38" y="23"/>
                    </a:lnTo>
                    <a:lnTo>
                      <a:pt x="43" y="23"/>
                    </a:lnTo>
                    <a:lnTo>
                      <a:pt x="43" y="29"/>
                    </a:lnTo>
                    <a:lnTo>
                      <a:pt x="43" y="12"/>
                    </a:lnTo>
                    <a:lnTo>
                      <a:pt x="43" y="23"/>
                    </a:lnTo>
                    <a:lnTo>
                      <a:pt x="48" y="23"/>
                    </a:lnTo>
                    <a:lnTo>
                      <a:pt x="53" y="23"/>
                    </a:lnTo>
                    <a:lnTo>
                      <a:pt x="58" y="23"/>
                    </a:lnTo>
                    <a:lnTo>
                      <a:pt x="58" y="29"/>
                    </a:lnTo>
                    <a:lnTo>
                      <a:pt x="58" y="23"/>
                    </a:lnTo>
                    <a:lnTo>
                      <a:pt x="62" y="29"/>
                    </a:lnTo>
                    <a:lnTo>
                      <a:pt x="62" y="12"/>
                    </a:lnTo>
                    <a:lnTo>
                      <a:pt x="62" y="23"/>
                    </a:lnTo>
                    <a:lnTo>
                      <a:pt x="67" y="23"/>
                    </a:lnTo>
                    <a:lnTo>
                      <a:pt x="72" y="23"/>
                    </a:lnTo>
                    <a:lnTo>
                      <a:pt x="77" y="23"/>
                    </a:lnTo>
                    <a:lnTo>
                      <a:pt x="77" y="29"/>
                    </a:lnTo>
                    <a:lnTo>
                      <a:pt x="77" y="6"/>
                    </a:lnTo>
                    <a:lnTo>
                      <a:pt x="77" y="23"/>
                    </a:lnTo>
                    <a:lnTo>
                      <a:pt x="77" y="29"/>
                    </a:lnTo>
                    <a:lnTo>
                      <a:pt x="82" y="12"/>
                    </a:lnTo>
                    <a:lnTo>
                      <a:pt x="82" y="23"/>
                    </a:lnTo>
                    <a:lnTo>
                      <a:pt x="82" y="12"/>
                    </a:lnTo>
                    <a:lnTo>
                      <a:pt x="86" y="23"/>
                    </a:lnTo>
                    <a:lnTo>
                      <a:pt x="86" y="12"/>
                    </a:lnTo>
                    <a:lnTo>
                      <a:pt x="86" y="29"/>
                    </a:lnTo>
                    <a:lnTo>
                      <a:pt x="91" y="23"/>
                    </a:lnTo>
                    <a:lnTo>
                      <a:pt x="91" y="12"/>
                    </a:lnTo>
                    <a:lnTo>
                      <a:pt x="91" y="23"/>
                    </a:lnTo>
                    <a:lnTo>
                      <a:pt x="96" y="12"/>
                    </a:lnTo>
                    <a:lnTo>
                      <a:pt x="101" y="12"/>
                    </a:lnTo>
                    <a:lnTo>
                      <a:pt x="101" y="23"/>
                    </a:lnTo>
                    <a:lnTo>
                      <a:pt x="101" y="12"/>
                    </a:lnTo>
                    <a:lnTo>
                      <a:pt x="106" y="12"/>
                    </a:lnTo>
                    <a:lnTo>
                      <a:pt x="106" y="23"/>
                    </a:lnTo>
                    <a:lnTo>
                      <a:pt x="110" y="12"/>
                    </a:lnTo>
                    <a:lnTo>
                      <a:pt x="110" y="23"/>
                    </a:lnTo>
                    <a:lnTo>
                      <a:pt x="110" y="12"/>
                    </a:lnTo>
                    <a:lnTo>
                      <a:pt x="115" y="12"/>
                    </a:lnTo>
                    <a:lnTo>
                      <a:pt x="115" y="23"/>
                    </a:lnTo>
                    <a:lnTo>
                      <a:pt x="115" y="12"/>
                    </a:lnTo>
                    <a:lnTo>
                      <a:pt x="115" y="23"/>
                    </a:lnTo>
                    <a:lnTo>
                      <a:pt x="120" y="23"/>
                    </a:lnTo>
                    <a:lnTo>
                      <a:pt x="120" y="12"/>
                    </a:lnTo>
                    <a:lnTo>
                      <a:pt x="120" y="23"/>
                    </a:lnTo>
                    <a:lnTo>
                      <a:pt x="120" y="12"/>
                    </a:lnTo>
                    <a:lnTo>
                      <a:pt x="125" y="12"/>
                    </a:lnTo>
                    <a:lnTo>
                      <a:pt x="125" y="23"/>
                    </a:lnTo>
                    <a:lnTo>
                      <a:pt x="130" y="23"/>
                    </a:lnTo>
                    <a:lnTo>
                      <a:pt x="130" y="29"/>
                    </a:lnTo>
                    <a:lnTo>
                      <a:pt x="130" y="23"/>
                    </a:lnTo>
                    <a:lnTo>
                      <a:pt x="130" y="12"/>
                    </a:lnTo>
                    <a:lnTo>
                      <a:pt x="134" y="23"/>
                    </a:lnTo>
                    <a:lnTo>
                      <a:pt x="134" y="12"/>
                    </a:lnTo>
                    <a:lnTo>
                      <a:pt x="139" y="12"/>
                    </a:lnTo>
                    <a:lnTo>
                      <a:pt x="148" y="9"/>
                    </a:lnTo>
                    <a:lnTo>
                      <a:pt x="139" y="12"/>
                    </a:lnTo>
                    <a:lnTo>
                      <a:pt x="139" y="23"/>
                    </a:lnTo>
                    <a:lnTo>
                      <a:pt x="144" y="12"/>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1" name="Freeform 107"/>
              <p:cNvSpPr>
                <a:spLocks/>
              </p:cNvSpPr>
              <p:nvPr/>
            </p:nvSpPr>
            <p:spPr bwMode="auto">
              <a:xfrm>
                <a:off x="3525" y="1685"/>
                <a:ext cx="427" cy="113"/>
              </a:xfrm>
              <a:custGeom>
                <a:avLst/>
                <a:gdLst>
                  <a:gd name="T0" fmla="*/ 1 w 639"/>
                  <a:gd name="T1" fmla="*/ 1 h 186"/>
                  <a:gd name="T2" fmla="*/ 1 w 639"/>
                  <a:gd name="T3" fmla="*/ 1 h 186"/>
                  <a:gd name="T4" fmla="*/ 1 w 639"/>
                  <a:gd name="T5" fmla="*/ 1 h 186"/>
                  <a:gd name="T6" fmla="*/ 1 w 639"/>
                  <a:gd name="T7" fmla="*/ 1 h 186"/>
                  <a:gd name="T8" fmla="*/ 1 w 639"/>
                  <a:gd name="T9" fmla="*/ 1 h 186"/>
                  <a:gd name="T10" fmla="*/ 1 w 639"/>
                  <a:gd name="T11" fmla="*/ 1 h 186"/>
                  <a:gd name="T12" fmla="*/ 1 w 639"/>
                  <a:gd name="T13" fmla="*/ 1 h 186"/>
                  <a:gd name="T14" fmla="*/ 1 w 639"/>
                  <a:gd name="T15" fmla="*/ 1 h 186"/>
                  <a:gd name="T16" fmla="*/ 1 w 639"/>
                  <a:gd name="T17" fmla="*/ 1 h 186"/>
                  <a:gd name="T18" fmla="*/ 1 w 639"/>
                  <a:gd name="T19" fmla="*/ 1 h 186"/>
                  <a:gd name="T20" fmla="*/ 1 w 639"/>
                  <a:gd name="T21" fmla="*/ 1 h 186"/>
                  <a:gd name="T22" fmla="*/ 1 w 639"/>
                  <a:gd name="T23" fmla="*/ 1 h 186"/>
                  <a:gd name="T24" fmla="*/ 1 w 639"/>
                  <a:gd name="T25" fmla="*/ 1 h 186"/>
                  <a:gd name="T26" fmla="*/ 1 w 639"/>
                  <a:gd name="T27" fmla="*/ 1 h 186"/>
                  <a:gd name="T28" fmla="*/ 1 w 639"/>
                  <a:gd name="T29" fmla="*/ 1 h 186"/>
                  <a:gd name="T30" fmla="*/ 1 w 639"/>
                  <a:gd name="T31" fmla="*/ 1 h 186"/>
                  <a:gd name="T32" fmla="*/ 1 w 639"/>
                  <a:gd name="T33" fmla="*/ 1 h 186"/>
                  <a:gd name="T34" fmla="*/ 1 w 639"/>
                  <a:gd name="T35" fmla="*/ 1 h 186"/>
                  <a:gd name="T36" fmla="*/ 1 w 639"/>
                  <a:gd name="T37" fmla="*/ 1 h 186"/>
                  <a:gd name="T38" fmla="*/ 1 w 639"/>
                  <a:gd name="T39" fmla="*/ 1 h 186"/>
                  <a:gd name="T40" fmla="*/ 2 w 639"/>
                  <a:gd name="T41" fmla="*/ 1 h 186"/>
                  <a:gd name="T42" fmla="*/ 2 w 639"/>
                  <a:gd name="T43" fmla="*/ 1 h 186"/>
                  <a:gd name="T44" fmla="*/ 2 w 639"/>
                  <a:gd name="T45" fmla="*/ 1 h 186"/>
                  <a:gd name="T46" fmla="*/ 2 w 639"/>
                  <a:gd name="T47" fmla="*/ 1 h 186"/>
                  <a:gd name="T48" fmla="*/ 2 w 639"/>
                  <a:gd name="T49" fmla="*/ 1 h 186"/>
                  <a:gd name="T50" fmla="*/ 2 w 639"/>
                  <a:gd name="T51" fmla="*/ 1 h 186"/>
                  <a:gd name="T52" fmla="*/ 2 w 639"/>
                  <a:gd name="T53" fmla="*/ 1 h 186"/>
                  <a:gd name="T54" fmla="*/ 2 w 639"/>
                  <a:gd name="T55" fmla="*/ 1 h 186"/>
                  <a:gd name="T56" fmla="*/ 2 w 639"/>
                  <a:gd name="T57" fmla="*/ 1 h 186"/>
                  <a:gd name="T58" fmla="*/ 2 w 639"/>
                  <a:gd name="T59" fmla="*/ 1 h 186"/>
                  <a:gd name="T60" fmla="*/ 3 w 639"/>
                  <a:gd name="T61" fmla="*/ 1 h 186"/>
                  <a:gd name="T62" fmla="*/ 3 w 639"/>
                  <a:gd name="T63" fmla="*/ 1 h 186"/>
                  <a:gd name="T64" fmla="*/ 3 w 639"/>
                  <a:gd name="T65" fmla="*/ 1 h 186"/>
                  <a:gd name="T66" fmla="*/ 3 w 639"/>
                  <a:gd name="T67" fmla="*/ 1 h 186"/>
                  <a:gd name="T68" fmla="*/ 3 w 639"/>
                  <a:gd name="T69" fmla="*/ 1 h 186"/>
                  <a:gd name="T70" fmla="*/ 3 w 639"/>
                  <a:gd name="T71" fmla="*/ 1 h 186"/>
                  <a:gd name="T72" fmla="*/ 3 w 639"/>
                  <a:gd name="T73" fmla="*/ 1 h 186"/>
                  <a:gd name="T74" fmla="*/ 3 w 639"/>
                  <a:gd name="T75" fmla="*/ 1 h 186"/>
                  <a:gd name="T76" fmla="*/ 3 w 639"/>
                  <a:gd name="T77" fmla="*/ 1 h 186"/>
                  <a:gd name="T78" fmla="*/ 3 w 639"/>
                  <a:gd name="T79" fmla="*/ 1 h 186"/>
                  <a:gd name="T80" fmla="*/ 3 w 639"/>
                  <a:gd name="T81" fmla="*/ 1 h 186"/>
                  <a:gd name="T82" fmla="*/ 3 w 639"/>
                  <a:gd name="T83" fmla="*/ 1 h 186"/>
                  <a:gd name="T84" fmla="*/ 3 w 639"/>
                  <a:gd name="T85" fmla="*/ 1 h 186"/>
                  <a:gd name="T86" fmla="*/ 3 w 639"/>
                  <a:gd name="T87" fmla="*/ 1 h 186"/>
                  <a:gd name="T88" fmla="*/ 3 w 639"/>
                  <a:gd name="T89" fmla="*/ 1 h 186"/>
                  <a:gd name="T90" fmla="*/ 4 w 639"/>
                  <a:gd name="T91" fmla="*/ 1 h 186"/>
                  <a:gd name="T92" fmla="*/ 4 w 639"/>
                  <a:gd name="T93" fmla="*/ 1 h 186"/>
                  <a:gd name="T94" fmla="*/ 4 w 639"/>
                  <a:gd name="T95" fmla="*/ 1 h 186"/>
                  <a:gd name="T96" fmla="*/ 4 w 639"/>
                  <a:gd name="T97" fmla="*/ 1 h 186"/>
                  <a:gd name="T98" fmla="*/ 4 w 639"/>
                  <a:gd name="T99" fmla="*/ 1 h 186"/>
                  <a:gd name="T100" fmla="*/ 4 w 639"/>
                  <a:gd name="T101" fmla="*/ 1 h 186"/>
                  <a:gd name="T102" fmla="*/ 4 w 639"/>
                  <a:gd name="T103" fmla="*/ 1 h 186"/>
                  <a:gd name="T104" fmla="*/ 5 w 639"/>
                  <a:gd name="T105" fmla="*/ 1 h 186"/>
                  <a:gd name="T106" fmla="*/ 5 w 639"/>
                  <a:gd name="T107" fmla="*/ 1 h 186"/>
                  <a:gd name="T108" fmla="*/ 5 w 639"/>
                  <a:gd name="T109" fmla="*/ 1 h 186"/>
                  <a:gd name="T110" fmla="*/ 5 w 639"/>
                  <a:gd name="T111" fmla="*/ 1 h 186"/>
                  <a:gd name="T112" fmla="*/ 5 w 639"/>
                  <a:gd name="T113" fmla="*/ 1 h 186"/>
                  <a:gd name="T114" fmla="*/ 5 w 639"/>
                  <a:gd name="T115" fmla="*/ 1 h 186"/>
                  <a:gd name="T116" fmla="*/ 5 w 639"/>
                  <a:gd name="T117" fmla="*/ 1 h 186"/>
                  <a:gd name="T118" fmla="*/ 5 w 639"/>
                  <a:gd name="T119" fmla="*/ 1 h 186"/>
                  <a:gd name="T120" fmla="*/ 5 w 639"/>
                  <a:gd name="T121" fmla="*/ 1 h 186"/>
                  <a:gd name="T122" fmla="*/ 5 w 639"/>
                  <a:gd name="T123" fmla="*/ 1 h 1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39" h="186">
                    <a:moveTo>
                      <a:pt x="1" y="179"/>
                    </a:moveTo>
                    <a:lnTo>
                      <a:pt x="0" y="140"/>
                    </a:lnTo>
                    <a:lnTo>
                      <a:pt x="0" y="111"/>
                    </a:lnTo>
                    <a:lnTo>
                      <a:pt x="6" y="105"/>
                    </a:lnTo>
                    <a:lnTo>
                      <a:pt x="6" y="87"/>
                    </a:lnTo>
                    <a:lnTo>
                      <a:pt x="6" y="70"/>
                    </a:lnTo>
                    <a:lnTo>
                      <a:pt x="6" y="58"/>
                    </a:lnTo>
                    <a:lnTo>
                      <a:pt x="6" y="47"/>
                    </a:lnTo>
                    <a:lnTo>
                      <a:pt x="14" y="41"/>
                    </a:lnTo>
                    <a:lnTo>
                      <a:pt x="14" y="29"/>
                    </a:lnTo>
                    <a:lnTo>
                      <a:pt x="14" y="17"/>
                    </a:lnTo>
                    <a:lnTo>
                      <a:pt x="14" y="23"/>
                    </a:lnTo>
                    <a:lnTo>
                      <a:pt x="22" y="17"/>
                    </a:lnTo>
                    <a:lnTo>
                      <a:pt x="22" y="12"/>
                    </a:lnTo>
                    <a:lnTo>
                      <a:pt x="22" y="6"/>
                    </a:lnTo>
                    <a:lnTo>
                      <a:pt x="22" y="12"/>
                    </a:lnTo>
                    <a:lnTo>
                      <a:pt x="31" y="6"/>
                    </a:lnTo>
                    <a:lnTo>
                      <a:pt x="31" y="12"/>
                    </a:lnTo>
                    <a:lnTo>
                      <a:pt x="31" y="6"/>
                    </a:lnTo>
                    <a:lnTo>
                      <a:pt x="31" y="0"/>
                    </a:lnTo>
                    <a:lnTo>
                      <a:pt x="31" y="12"/>
                    </a:lnTo>
                    <a:lnTo>
                      <a:pt x="39" y="12"/>
                    </a:lnTo>
                    <a:lnTo>
                      <a:pt x="39" y="6"/>
                    </a:lnTo>
                    <a:lnTo>
                      <a:pt x="39" y="12"/>
                    </a:lnTo>
                    <a:lnTo>
                      <a:pt x="39" y="17"/>
                    </a:lnTo>
                    <a:lnTo>
                      <a:pt x="45" y="17"/>
                    </a:lnTo>
                    <a:lnTo>
                      <a:pt x="45" y="29"/>
                    </a:lnTo>
                    <a:lnTo>
                      <a:pt x="45" y="41"/>
                    </a:lnTo>
                    <a:lnTo>
                      <a:pt x="45" y="29"/>
                    </a:lnTo>
                    <a:lnTo>
                      <a:pt x="53" y="29"/>
                    </a:lnTo>
                    <a:lnTo>
                      <a:pt x="53" y="41"/>
                    </a:lnTo>
                    <a:lnTo>
                      <a:pt x="61" y="41"/>
                    </a:lnTo>
                    <a:lnTo>
                      <a:pt x="61" y="47"/>
                    </a:lnTo>
                    <a:lnTo>
                      <a:pt x="69" y="52"/>
                    </a:lnTo>
                    <a:lnTo>
                      <a:pt x="69" y="58"/>
                    </a:lnTo>
                    <a:lnTo>
                      <a:pt x="69" y="47"/>
                    </a:lnTo>
                    <a:lnTo>
                      <a:pt x="69" y="58"/>
                    </a:lnTo>
                    <a:lnTo>
                      <a:pt x="69" y="64"/>
                    </a:lnTo>
                    <a:lnTo>
                      <a:pt x="77" y="64"/>
                    </a:lnTo>
                    <a:lnTo>
                      <a:pt x="77" y="70"/>
                    </a:lnTo>
                    <a:lnTo>
                      <a:pt x="84" y="76"/>
                    </a:lnTo>
                    <a:lnTo>
                      <a:pt x="84" y="82"/>
                    </a:lnTo>
                    <a:lnTo>
                      <a:pt x="84" y="70"/>
                    </a:lnTo>
                    <a:lnTo>
                      <a:pt x="92" y="76"/>
                    </a:lnTo>
                    <a:lnTo>
                      <a:pt x="99" y="82"/>
                    </a:lnTo>
                    <a:lnTo>
                      <a:pt x="99" y="93"/>
                    </a:lnTo>
                    <a:lnTo>
                      <a:pt x="107" y="87"/>
                    </a:lnTo>
                    <a:lnTo>
                      <a:pt x="107" y="93"/>
                    </a:lnTo>
                    <a:lnTo>
                      <a:pt x="107" y="82"/>
                    </a:lnTo>
                    <a:lnTo>
                      <a:pt x="107" y="87"/>
                    </a:lnTo>
                    <a:lnTo>
                      <a:pt x="116" y="87"/>
                    </a:lnTo>
                    <a:lnTo>
                      <a:pt x="116" y="93"/>
                    </a:lnTo>
                    <a:lnTo>
                      <a:pt x="116" y="99"/>
                    </a:lnTo>
                    <a:lnTo>
                      <a:pt x="122" y="99"/>
                    </a:lnTo>
                    <a:lnTo>
                      <a:pt x="122" y="111"/>
                    </a:lnTo>
                    <a:lnTo>
                      <a:pt x="122" y="105"/>
                    </a:lnTo>
                    <a:lnTo>
                      <a:pt x="122" y="111"/>
                    </a:lnTo>
                    <a:lnTo>
                      <a:pt x="130" y="99"/>
                    </a:lnTo>
                    <a:lnTo>
                      <a:pt x="130" y="111"/>
                    </a:lnTo>
                    <a:lnTo>
                      <a:pt x="130" y="99"/>
                    </a:lnTo>
                    <a:lnTo>
                      <a:pt x="130" y="105"/>
                    </a:lnTo>
                    <a:lnTo>
                      <a:pt x="138" y="105"/>
                    </a:lnTo>
                    <a:lnTo>
                      <a:pt x="138" y="111"/>
                    </a:lnTo>
                    <a:lnTo>
                      <a:pt x="138" y="116"/>
                    </a:lnTo>
                    <a:lnTo>
                      <a:pt x="138" y="111"/>
                    </a:lnTo>
                    <a:lnTo>
                      <a:pt x="146" y="111"/>
                    </a:lnTo>
                    <a:lnTo>
                      <a:pt x="155" y="111"/>
                    </a:lnTo>
                    <a:lnTo>
                      <a:pt x="155" y="116"/>
                    </a:lnTo>
                    <a:lnTo>
                      <a:pt x="161" y="111"/>
                    </a:lnTo>
                    <a:lnTo>
                      <a:pt x="161" y="116"/>
                    </a:lnTo>
                    <a:lnTo>
                      <a:pt x="161" y="111"/>
                    </a:lnTo>
                    <a:lnTo>
                      <a:pt x="161" y="116"/>
                    </a:lnTo>
                    <a:lnTo>
                      <a:pt x="169" y="111"/>
                    </a:lnTo>
                    <a:lnTo>
                      <a:pt x="169" y="128"/>
                    </a:lnTo>
                    <a:lnTo>
                      <a:pt x="169" y="105"/>
                    </a:lnTo>
                    <a:lnTo>
                      <a:pt x="169" y="122"/>
                    </a:lnTo>
                    <a:lnTo>
                      <a:pt x="177" y="116"/>
                    </a:lnTo>
                    <a:lnTo>
                      <a:pt x="177" y="122"/>
                    </a:lnTo>
                    <a:lnTo>
                      <a:pt x="177" y="128"/>
                    </a:lnTo>
                    <a:lnTo>
                      <a:pt x="177" y="122"/>
                    </a:lnTo>
                    <a:lnTo>
                      <a:pt x="184" y="128"/>
                    </a:lnTo>
                    <a:lnTo>
                      <a:pt x="184" y="122"/>
                    </a:lnTo>
                    <a:lnTo>
                      <a:pt x="184" y="134"/>
                    </a:lnTo>
                    <a:lnTo>
                      <a:pt x="184" y="128"/>
                    </a:lnTo>
                    <a:lnTo>
                      <a:pt x="193" y="128"/>
                    </a:lnTo>
                    <a:lnTo>
                      <a:pt x="193" y="134"/>
                    </a:lnTo>
                    <a:lnTo>
                      <a:pt x="193" y="140"/>
                    </a:lnTo>
                    <a:lnTo>
                      <a:pt x="200" y="134"/>
                    </a:lnTo>
                    <a:lnTo>
                      <a:pt x="200" y="128"/>
                    </a:lnTo>
                    <a:lnTo>
                      <a:pt x="200" y="122"/>
                    </a:lnTo>
                    <a:lnTo>
                      <a:pt x="207" y="122"/>
                    </a:lnTo>
                    <a:lnTo>
                      <a:pt x="207" y="128"/>
                    </a:lnTo>
                    <a:lnTo>
                      <a:pt x="207" y="134"/>
                    </a:lnTo>
                    <a:lnTo>
                      <a:pt x="215" y="134"/>
                    </a:lnTo>
                    <a:lnTo>
                      <a:pt x="215" y="128"/>
                    </a:lnTo>
                    <a:lnTo>
                      <a:pt x="215" y="140"/>
                    </a:lnTo>
                    <a:lnTo>
                      <a:pt x="215" y="134"/>
                    </a:lnTo>
                    <a:lnTo>
                      <a:pt x="223" y="140"/>
                    </a:lnTo>
                    <a:lnTo>
                      <a:pt x="223" y="134"/>
                    </a:lnTo>
                    <a:lnTo>
                      <a:pt x="232" y="134"/>
                    </a:lnTo>
                    <a:lnTo>
                      <a:pt x="232" y="140"/>
                    </a:lnTo>
                    <a:lnTo>
                      <a:pt x="232" y="134"/>
                    </a:lnTo>
                    <a:lnTo>
                      <a:pt x="232" y="140"/>
                    </a:lnTo>
                    <a:lnTo>
                      <a:pt x="237" y="140"/>
                    </a:lnTo>
                    <a:lnTo>
                      <a:pt x="237" y="134"/>
                    </a:lnTo>
                    <a:lnTo>
                      <a:pt x="237" y="140"/>
                    </a:lnTo>
                    <a:lnTo>
                      <a:pt x="246" y="128"/>
                    </a:lnTo>
                    <a:lnTo>
                      <a:pt x="246" y="134"/>
                    </a:lnTo>
                    <a:lnTo>
                      <a:pt x="246" y="140"/>
                    </a:lnTo>
                    <a:lnTo>
                      <a:pt x="246" y="134"/>
                    </a:lnTo>
                    <a:lnTo>
                      <a:pt x="246" y="140"/>
                    </a:lnTo>
                    <a:lnTo>
                      <a:pt x="254" y="128"/>
                    </a:lnTo>
                    <a:lnTo>
                      <a:pt x="254" y="134"/>
                    </a:lnTo>
                    <a:lnTo>
                      <a:pt x="254" y="140"/>
                    </a:lnTo>
                    <a:lnTo>
                      <a:pt x="254" y="134"/>
                    </a:lnTo>
                    <a:lnTo>
                      <a:pt x="254" y="140"/>
                    </a:lnTo>
                    <a:lnTo>
                      <a:pt x="262" y="140"/>
                    </a:lnTo>
                    <a:lnTo>
                      <a:pt x="269" y="140"/>
                    </a:lnTo>
                    <a:lnTo>
                      <a:pt x="269" y="134"/>
                    </a:lnTo>
                    <a:lnTo>
                      <a:pt x="269" y="140"/>
                    </a:lnTo>
                    <a:lnTo>
                      <a:pt x="269" y="134"/>
                    </a:lnTo>
                    <a:lnTo>
                      <a:pt x="276" y="140"/>
                    </a:lnTo>
                    <a:lnTo>
                      <a:pt x="276" y="134"/>
                    </a:lnTo>
                    <a:lnTo>
                      <a:pt x="276" y="140"/>
                    </a:lnTo>
                    <a:lnTo>
                      <a:pt x="285" y="140"/>
                    </a:lnTo>
                    <a:lnTo>
                      <a:pt x="285" y="134"/>
                    </a:lnTo>
                    <a:lnTo>
                      <a:pt x="285" y="140"/>
                    </a:lnTo>
                    <a:lnTo>
                      <a:pt x="292" y="140"/>
                    </a:lnTo>
                    <a:lnTo>
                      <a:pt x="292" y="146"/>
                    </a:lnTo>
                    <a:lnTo>
                      <a:pt x="292" y="151"/>
                    </a:lnTo>
                    <a:lnTo>
                      <a:pt x="300" y="157"/>
                    </a:lnTo>
                    <a:lnTo>
                      <a:pt x="300" y="151"/>
                    </a:lnTo>
                    <a:lnTo>
                      <a:pt x="300" y="146"/>
                    </a:lnTo>
                    <a:lnTo>
                      <a:pt x="300" y="140"/>
                    </a:lnTo>
                    <a:lnTo>
                      <a:pt x="300" y="157"/>
                    </a:lnTo>
                    <a:lnTo>
                      <a:pt x="308" y="157"/>
                    </a:lnTo>
                    <a:lnTo>
                      <a:pt x="308" y="146"/>
                    </a:lnTo>
                    <a:lnTo>
                      <a:pt x="308" y="151"/>
                    </a:lnTo>
                    <a:lnTo>
                      <a:pt x="315" y="151"/>
                    </a:lnTo>
                    <a:lnTo>
                      <a:pt x="315" y="146"/>
                    </a:lnTo>
                    <a:lnTo>
                      <a:pt x="315" y="151"/>
                    </a:lnTo>
                    <a:lnTo>
                      <a:pt x="322" y="151"/>
                    </a:lnTo>
                    <a:lnTo>
                      <a:pt x="322" y="146"/>
                    </a:lnTo>
                    <a:lnTo>
                      <a:pt x="322" y="151"/>
                    </a:lnTo>
                    <a:lnTo>
                      <a:pt x="322" y="157"/>
                    </a:lnTo>
                    <a:lnTo>
                      <a:pt x="322" y="151"/>
                    </a:lnTo>
                    <a:lnTo>
                      <a:pt x="331" y="151"/>
                    </a:lnTo>
                    <a:lnTo>
                      <a:pt x="331" y="157"/>
                    </a:lnTo>
                    <a:lnTo>
                      <a:pt x="339" y="157"/>
                    </a:lnTo>
                    <a:lnTo>
                      <a:pt x="339" y="163"/>
                    </a:lnTo>
                    <a:lnTo>
                      <a:pt x="339" y="151"/>
                    </a:lnTo>
                    <a:lnTo>
                      <a:pt x="345" y="163"/>
                    </a:lnTo>
                    <a:lnTo>
                      <a:pt x="345" y="151"/>
                    </a:lnTo>
                    <a:lnTo>
                      <a:pt x="345" y="157"/>
                    </a:lnTo>
                    <a:lnTo>
                      <a:pt x="353" y="157"/>
                    </a:lnTo>
                    <a:lnTo>
                      <a:pt x="353" y="151"/>
                    </a:lnTo>
                    <a:lnTo>
                      <a:pt x="361" y="163"/>
                    </a:lnTo>
                    <a:lnTo>
                      <a:pt x="361" y="157"/>
                    </a:lnTo>
                    <a:lnTo>
                      <a:pt x="361" y="163"/>
                    </a:lnTo>
                    <a:lnTo>
                      <a:pt x="361" y="151"/>
                    </a:lnTo>
                    <a:lnTo>
                      <a:pt x="361" y="163"/>
                    </a:lnTo>
                    <a:lnTo>
                      <a:pt x="370" y="157"/>
                    </a:lnTo>
                    <a:lnTo>
                      <a:pt x="370" y="163"/>
                    </a:lnTo>
                    <a:lnTo>
                      <a:pt x="370" y="157"/>
                    </a:lnTo>
                    <a:lnTo>
                      <a:pt x="378" y="163"/>
                    </a:lnTo>
                    <a:lnTo>
                      <a:pt x="378" y="157"/>
                    </a:lnTo>
                    <a:lnTo>
                      <a:pt x="378" y="163"/>
                    </a:lnTo>
                    <a:lnTo>
                      <a:pt x="384" y="163"/>
                    </a:lnTo>
                    <a:lnTo>
                      <a:pt x="384" y="169"/>
                    </a:lnTo>
                    <a:lnTo>
                      <a:pt x="384" y="163"/>
                    </a:lnTo>
                    <a:lnTo>
                      <a:pt x="392" y="157"/>
                    </a:lnTo>
                    <a:lnTo>
                      <a:pt x="392" y="169"/>
                    </a:lnTo>
                    <a:lnTo>
                      <a:pt x="392" y="163"/>
                    </a:lnTo>
                    <a:lnTo>
                      <a:pt x="400" y="163"/>
                    </a:lnTo>
                    <a:lnTo>
                      <a:pt x="400" y="157"/>
                    </a:lnTo>
                    <a:lnTo>
                      <a:pt x="400" y="163"/>
                    </a:lnTo>
                    <a:lnTo>
                      <a:pt x="407" y="157"/>
                    </a:lnTo>
                    <a:lnTo>
                      <a:pt x="407" y="169"/>
                    </a:lnTo>
                    <a:lnTo>
                      <a:pt x="407" y="163"/>
                    </a:lnTo>
                    <a:lnTo>
                      <a:pt x="407" y="157"/>
                    </a:lnTo>
                    <a:lnTo>
                      <a:pt x="416" y="163"/>
                    </a:lnTo>
                    <a:lnTo>
                      <a:pt x="416" y="169"/>
                    </a:lnTo>
                    <a:lnTo>
                      <a:pt x="416" y="157"/>
                    </a:lnTo>
                    <a:lnTo>
                      <a:pt x="416" y="163"/>
                    </a:lnTo>
                    <a:lnTo>
                      <a:pt x="423" y="169"/>
                    </a:lnTo>
                    <a:lnTo>
                      <a:pt x="423" y="163"/>
                    </a:lnTo>
                    <a:lnTo>
                      <a:pt x="423" y="175"/>
                    </a:lnTo>
                    <a:lnTo>
                      <a:pt x="430" y="175"/>
                    </a:lnTo>
                    <a:lnTo>
                      <a:pt x="430" y="169"/>
                    </a:lnTo>
                    <a:lnTo>
                      <a:pt x="430" y="163"/>
                    </a:lnTo>
                    <a:lnTo>
                      <a:pt x="430" y="169"/>
                    </a:lnTo>
                    <a:lnTo>
                      <a:pt x="430" y="163"/>
                    </a:lnTo>
                    <a:lnTo>
                      <a:pt x="438" y="169"/>
                    </a:lnTo>
                    <a:lnTo>
                      <a:pt x="438" y="163"/>
                    </a:lnTo>
                    <a:lnTo>
                      <a:pt x="438" y="169"/>
                    </a:lnTo>
                    <a:lnTo>
                      <a:pt x="446" y="169"/>
                    </a:lnTo>
                    <a:lnTo>
                      <a:pt x="446" y="175"/>
                    </a:lnTo>
                    <a:lnTo>
                      <a:pt x="446" y="169"/>
                    </a:lnTo>
                    <a:lnTo>
                      <a:pt x="455" y="175"/>
                    </a:lnTo>
                    <a:lnTo>
                      <a:pt x="455" y="169"/>
                    </a:lnTo>
                    <a:lnTo>
                      <a:pt x="461" y="169"/>
                    </a:lnTo>
                    <a:lnTo>
                      <a:pt x="461" y="175"/>
                    </a:lnTo>
                    <a:lnTo>
                      <a:pt x="461" y="169"/>
                    </a:lnTo>
                    <a:lnTo>
                      <a:pt x="461" y="175"/>
                    </a:lnTo>
                    <a:lnTo>
                      <a:pt x="461" y="169"/>
                    </a:lnTo>
                    <a:lnTo>
                      <a:pt x="469" y="169"/>
                    </a:lnTo>
                    <a:lnTo>
                      <a:pt x="469" y="175"/>
                    </a:lnTo>
                    <a:lnTo>
                      <a:pt x="469" y="169"/>
                    </a:lnTo>
                    <a:lnTo>
                      <a:pt x="469" y="175"/>
                    </a:lnTo>
                    <a:lnTo>
                      <a:pt x="477" y="175"/>
                    </a:lnTo>
                    <a:lnTo>
                      <a:pt x="477" y="163"/>
                    </a:lnTo>
                    <a:lnTo>
                      <a:pt x="477" y="169"/>
                    </a:lnTo>
                    <a:lnTo>
                      <a:pt x="477" y="175"/>
                    </a:lnTo>
                    <a:lnTo>
                      <a:pt x="485" y="169"/>
                    </a:lnTo>
                    <a:lnTo>
                      <a:pt x="485" y="175"/>
                    </a:lnTo>
                    <a:lnTo>
                      <a:pt x="485" y="181"/>
                    </a:lnTo>
                    <a:lnTo>
                      <a:pt x="485" y="175"/>
                    </a:lnTo>
                    <a:lnTo>
                      <a:pt x="485" y="169"/>
                    </a:lnTo>
                    <a:lnTo>
                      <a:pt x="493" y="175"/>
                    </a:lnTo>
                    <a:lnTo>
                      <a:pt x="493" y="181"/>
                    </a:lnTo>
                    <a:lnTo>
                      <a:pt x="493" y="169"/>
                    </a:lnTo>
                    <a:lnTo>
                      <a:pt x="493" y="175"/>
                    </a:lnTo>
                    <a:lnTo>
                      <a:pt x="493" y="163"/>
                    </a:lnTo>
                    <a:lnTo>
                      <a:pt x="500" y="169"/>
                    </a:lnTo>
                    <a:lnTo>
                      <a:pt x="500" y="163"/>
                    </a:lnTo>
                    <a:lnTo>
                      <a:pt x="500" y="169"/>
                    </a:lnTo>
                    <a:lnTo>
                      <a:pt x="508" y="181"/>
                    </a:lnTo>
                    <a:lnTo>
                      <a:pt x="508" y="169"/>
                    </a:lnTo>
                    <a:lnTo>
                      <a:pt x="508" y="186"/>
                    </a:lnTo>
                    <a:lnTo>
                      <a:pt x="508" y="175"/>
                    </a:lnTo>
                    <a:lnTo>
                      <a:pt x="515" y="175"/>
                    </a:lnTo>
                    <a:lnTo>
                      <a:pt x="515" y="181"/>
                    </a:lnTo>
                    <a:lnTo>
                      <a:pt x="515" y="175"/>
                    </a:lnTo>
                    <a:lnTo>
                      <a:pt x="523" y="169"/>
                    </a:lnTo>
                    <a:lnTo>
                      <a:pt x="523" y="175"/>
                    </a:lnTo>
                    <a:lnTo>
                      <a:pt x="523" y="169"/>
                    </a:lnTo>
                    <a:lnTo>
                      <a:pt x="523" y="175"/>
                    </a:lnTo>
                    <a:lnTo>
                      <a:pt x="523" y="186"/>
                    </a:lnTo>
                    <a:lnTo>
                      <a:pt x="532" y="175"/>
                    </a:lnTo>
                    <a:lnTo>
                      <a:pt x="532" y="181"/>
                    </a:lnTo>
                    <a:lnTo>
                      <a:pt x="532" y="169"/>
                    </a:lnTo>
                    <a:lnTo>
                      <a:pt x="532" y="181"/>
                    </a:lnTo>
                    <a:lnTo>
                      <a:pt x="539" y="163"/>
                    </a:lnTo>
                    <a:lnTo>
                      <a:pt x="539" y="175"/>
                    </a:lnTo>
                    <a:lnTo>
                      <a:pt x="539" y="169"/>
                    </a:lnTo>
                    <a:lnTo>
                      <a:pt x="539" y="181"/>
                    </a:lnTo>
                    <a:lnTo>
                      <a:pt x="546" y="175"/>
                    </a:lnTo>
                    <a:lnTo>
                      <a:pt x="546" y="169"/>
                    </a:lnTo>
                    <a:lnTo>
                      <a:pt x="546" y="175"/>
                    </a:lnTo>
                    <a:lnTo>
                      <a:pt x="554" y="169"/>
                    </a:lnTo>
                    <a:lnTo>
                      <a:pt x="554" y="175"/>
                    </a:lnTo>
                    <a:lnTo>
                      <a:pt x="554" y="181"/>
                    </a:lnTo>
                    <a:lnTo>
                      <a:pt x="554" y="169"/>
                    </a:lnTo>
                    <a:lnTo>
                      <a:pt x="562" y="175"/>
                    </a:lnTo>
                    <a:lnTo>
                      <a:pt x="562" y="169"/>
                    </a:lnTo>
                    <a:lnTo>
                      <a:pt x="562" y="186"/>
                    </a:lnTo>
                    <a:lnTo>
                      <a:pt x="562" y="181"/>
                    </a:lnTo>
                    <a:lnTo>
                      <a:pt x="562" y="175"/>
                    </a:lnTo>
                    <a:lnTo>
                      <a:pt x="570" y="169"/>
                    </a:lnTo>
                    <a:lnTo>
                      <a:pt x="576" y="175"/>
                    </a:lnTo>
                    <a:lnTo>
                      <a:pt x="576" y="169"/>
                    </a:lnTo>
                    <a:lnTo>
                      <a:pt x="576" y="181"/>
                    </a:lnTo>
                    <a:lnTo>
                      <a:pt x="576" y="175"/>
                    </a:lnTo>
                    <a:lnTo>
                      <a:pt x="585" y="175"/>
                    </a:lnTo>
                    <a:lnTo>
                      <a:pt x="585" y="181"/>
                    </a:lnTo>
                    <a:lnTo>
                      <a:pt x="585" y="175"/>
                    </a:lnTo>
                    <a:lnTo>
                      <a:pt x="593" y="181"/>
                    </a:lnTo>
                    <a:lnTo>
                      <a:pt x="593" y="175"/>
                    </a:lnTo>
                    <a:lnTo>
                      <a:pt x="601" y="186"/>
                    </a:lnTo>
                    <a:lnTo>
                      <a:pt x="601" y="181"/>
                    </a:lnTo>
                    <a:lnTo>
                      <a:pt x="608" y="175"/>
                    </a:lnTo>
                    <a:lnTo>
                      <a:pt x="608" y="181"/>
                    </a:lnTo>
                    <a:lnTo>
                      <a:pt x="608" y="175"/>
                    </a:lnTo>
                    <a:lnTo>
                      <a:pt x="615" y="181"/>
                    </a:lnTo>
                    <a:lnTo>
                      <a:pt x="615" y="169"/>
                    </a:lnTo>
                    <a:lnTo>
                      <a:pt x="615" y="186"/>
                    </a:lnTo>
                    <a:lnTo>
                      <a:pt x="624" y="181"/>
                    </a:lnTo>
                    <a:lnTo>
                      <a:pt x="631" y="181"/>
                    </a:lnTo>
                    <a:lnTo>
                      <a:pt x="631" y="175"/>
                    </a:lnTo>
                    <a:lnTo>
                      <a:pt x="639" y="175"/>
                    </a:lnTo>
                    <a:lnTo>
                      <a:pt x="639" y="181"/>
                    </a:lnTo>
                    <a:lnTo>
                      <a:pt x="639" y="186"/>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60" name="Group 108"/>
            <p:cNvGrpSpPr>
              <a:grpSpLocks/>
            </p:cNvGrpSpPr>
            <p:nvPr/>
          </p:nvGrpSpPr>
          <p:grpSpPr bwMode="auto">
            <a:xfrm>
              <a:off x="1282" y="2226"/>
              <a:ext cx="516" cy="89"/>
              <a:chOff x="2988" y="2016"/>
              <a:chExt cx="691" cy="71"/>
            </a:xfrm>
          </p:grpSpPr>
          <p:sp>
            <p:nvSpPr>
              <p:cNvPr id="33868" name="Freeform 109"/>
              <p:cNvSpPr>
                <a:spLocks/>
              </p:cNvSpPr>
              <p:nvPr/>
            </p:nvSpPr>
            <p:spPr bwMode="auto">
              <a:xfrm>
                <a:off x="2988" y="2016"/>
                <a:ext cx="193" cy="7"/>
              </a:xfrm>
              <a:custGeom>
                <a:avLst/>
                <a:gdLst>
                  <a:gd name="T0" fmla="*/ 0 w 181"/>
                  <a:gd name="T1" fmla="*/ 2 h 8"/>
                  <a:gd name="T2" fmla="*/ 0 w 181"/>
                  <a:gd name="T3" fmla="*/ 4 h 8"/>
                  <a:gd name="T4" fmla="*/ 21 w 181"/>
                  <a:gd name="T5" fmla="*/ 2 h 8"/>
                  <a:gd name="T6" fmla="*/ 37 w 181"/>
                  <a:gd name="T7" fmla="*/ 2 h 8"/>
                  <a:gd name="T8" fmla="*/ 37 w 181"/>
                  <a:gd name="T9" fmla="*/ 2 h 8"/>
                  <a:gd name="T10" fmla="*/ 37 w 181"/>
                  <a:gd name="T11" fmla="*/ 4 h 8"/>
                  <a:gd name="T12" fmla="*/ 37 w 181"/>
                  <a:gd name="T13" fmla="*/ 2 h 8"/>
                  <a:gd name="T14" fmla="*/ 57 w 181"/>
                  <a:gd name="T15" fmla="*/ 2 h 8"/>
                  <a:gd name="T16" fmla="*/ 57 w 181"/>
                  <a:gd name="T17" fmla="*/ 4 h 8"/>
                  <a:gd name="T18" fmla="*/ 75 w 181"/>
                  <a:gd name="T19" fmla="*/ 2 h 8"/>
                  <a:gd name="T20" fmla="*/ 75 w 181"/>
                  <a:gd name="T21" fmla="*/ 2 h 8"/>
                  <a:gd name="T22" fmla="*/ 92 w 181"/>
                  <a:gd name="T23" fmla="*/ 2 h 8"/>
                  <a:gd name="T24" fmla="*/ 111 w 181"/>
                  <a:gd name="T25" fmla="*/ 2 h 8"/>
                  <a:gd name="T26" fmla="*/ 111 w 181"/>
                  <a:gd name="T27" fmla="*/ 4 h 8"/>
                  <a:gd name="T28" fmla="*/ 132 w 181"/>
                  <a:gd name="T29" fmla="*/ 4 h 8"/>
                  <a:gd name="T30" fmla="*/ 132 w 181"/>
                  <a:gd name="T31" fmla="*/ 4 h 8"/>
                  <a:gd name="T32" fmla="*/ 150 w 181"/>
                  <a:gd name="T33" fmla="*/ 4 h 8"/>
                  <a:gd name="T34" fmla="*/ 150 w 181"/>
                  <a:gd name="T35" fmla="*/ 4 h 8"/>
                  <a:gd name="T36" fmla="*/ 170 w 181"/>
                  <a:gd name="T37" fmla="*/ 4 h 8"/>
                  <a:gd name="T38" fmla="*/ 170 w 181"/>
                  <a:gd name="T39" fmla="*/ 4 h 8"/>
                  <a:gd name="T40" fmla="*/ 184 w 181"/>
                  <a:gd name="T41" fmla="*/ 4 h 8"/>
                  <a:gd name="T42" fmla="*/ 206 w 181"/>
                  <a:gd name="T43" fmla="*/ 2 h 8"/>
                  <a:gd name="T44" fmla="*/ 206 w 181"/>
                  <a:gd name="T45" fmla="*/ 4 h 8"/>
                  <a:gd name="T46" fmla="*/ 223 w 181"/>
                  <a:gd name="T47" fmla="*/ 2 h 8"/>
                  <a:gd name="T48" fmla="*/ 223 w 181"/>
                  <a:gd name="T49" fmla="*/ 4 h 8"/>
                  <a:gd name="T50" fmla="*/ 241 w 181"/>
                  <a:gd name="T51" fmla="*/ 2 h 8"/>
                  <a:gd name="T52" fmla="*/ 241 w 181"/>
                  <a:gd name="T53" fmla="*/ 2 h 8"/>
                  <a:gd name="T54" fmla="*/ 261 w 181"/>
                  <a:gd name="T55" fmla="*/ 4 h 8"/>
                  <a:gd name="T56" fmla="*/ 261 w 181"/>
                  <a:gd name="T57" fmla="*/ 4 h 8"/>
                  <a:gd name="T58" fmla="*/ 278 w 181"/>
                  <a:gd name="T59" fmla="*/ 2 h 8"/>
                  <a:gd name="T60" fmla="*/ 296 w 181"/>
                  <a:gd name="T61" fmla="*/ 4 h 8"/>
                  <a:gd name="T62" fmla="*/ 296 w 181"/>
                  <a:gd name="T63" fmla="*/ 2 h 8"/>
                  <a:gd name="T64" fmla="*/ 316 w 181"/>
                  <a:gd name="T65" fmla="*/ 2 h 8"/>
                  <a:gd name="T66" fmla="*/ 333 w 181"/>
                  <a:gd name="T67" fmla="*/ 2 h 8"/>
                  <a:gd name="T68" fmla="*/ 333 w 181"/>
                  <a:gd name="T69" fmla="*/ 4 h 8"/>
                  <a:gd name="T70" fmla="*/ 333 w 181"/>
                  <a:gd name="T71" fmla="*/ 4 h 8"/>
                  <a:gd name="T72" fmla="*/ 354 w 181"/>
                  <a:gd name="T73" fmla="*/ 4 h 8"/>
                  <a:gd name="T74" fmla="*/ 354 w 181"/>
                  <a:gd name="T75" fmla="*/ 4 h 8"/>
                  <a:gd name="T76" fmla="*/ 354 w 181"/>
                  <a:gd name="T77" fmla="*/ 4 h 8"/>
                  <a:gd name="T78" fmla="*/ 354 w 181"/>
                  <a:gd name="T79" fmla="*/ 4 h 8"/>
                  <a:gd name="T80" fmla="*/ 372 w 181"/>
                  <a:gd name="T81" fmla="*/ 4 h 8"/>
                  <a:gd name="T82" fmla="*/ 372 w 181"/>
                  <a:gd name="T83" fmla="*/ 4 h 8"/>
                  <a:gd name="T84" fmla="*/ 372 w 181"/>
                  <a:gd name="T85" fmla="*/ 4 h 8"/>
                  <a:gd name="T86" fmla="*/ 395 w 181"/>
                  <a:gd name="T87" fmla="*/ 4 h 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1" h="8">
                    <a:moveTo>
                      <a:pt x="0" y="0"/>
                    </a:moveTo>
                    <a:lnTo>
                      <a:pt x="0" y="2"/>
                    </a:lnTo>
                    <a:lnTo>
                      <a:pt x="0" y="5"/>
                    </a:lnTo>
                    <a:lnTo>
                      <a:pt x="9" y="5"/>
                    </a:lnTo>
                    <a:lnTo>
                      <a:pt x="9" y="2"/>
                    </a:lnTo>
                    <a:lnTo>
                      <a:pt x="18" y="2"/>
                    </a:lnTo>
                    <a:lnTo>
                      <a:pt x="18" y="0"/>
                    </a:lnTo>
                    <a:lnTo>
                      <a:pt x="18" y="2"/>
                    </a:lnTo>
                    <a:lnTo>
                      <a:pt x="18" y="5"/>
                    </a:lnTo>
                    <a:lnTo>
                      <a:pt x="18" y="2"/>
                    </a:lnTo>
                    <a:lnTo>
                      <a:pt x="26" y="2"/>
                    </a:lnTo>
                    <a:lnTo>
                      <a:pt x="26" y="5"/>
                    </a:lnTo>
                    <a:lnTo>
                      <a:pt x="35" y="2"/>
                    </a:lnTo>
                    <a:lnTo>
                      <a:pt x="35" y="5"/>
                    </a:lnTo>
                    <a:lnTo>
                      <a:pt x="35" y="2"/>
                    </a:lnTo>
                    <a:lnTo>
                      <a:pt x="43" y="2"/>
                    </a:lnTo>
                    <a:lnTo>
                      <a:pt x="52" y="2"/>
                    </a:lnTo>
                    <a:lnTo>
                      <a:pt x="52" y="5"/>
                    </a:lnTo>
                    <a:lnTo>
                      <a:pt x="52" y="2"/>
                    </a:lnTo>
                    <a:lnTo>
                      <a:pt x="61" y="5"/>
                    </a:lnTo>
                    <a:lnTo>
                      <a:pt x="61" y="8"/>
                    </a:lnTo>
                    <a:lnTo>
                      <a:pt x="61" y="5"/>
                    </a:lnTo>
                    <a:lnTo>
                      <a:pt x="69" y="2"/>
                    </a:lnTo>
                    <a:lnTo>
                      <a:pt x="69" y="5"/>
                    </a:lnTo>
                    <a:lnTo>
                      <a:pt x="69" y="2"/>
                    </a:lnTo>
                    <a:lnTo>
                      <a:pt x="69" y="5"/>
                    </a:lnTo>
                    <a:lnTo>
                      <a:pt x="78" y="2"/>
                    </a:lnTo>
                    <a:lnTo>
                      <a:pt x="78" y="5"/>
                    </a:lnTo>
                    <a:lnTo>
                      <a:pt x="86" y="5"/>
                    </a:lnTo>
                    <a:lnTo>
                      <a:pt x="86" y="2"/>
                    </a:lnTo>
                    <a:lnTo>
                      <a:pt x="95" y="2"/>
                    </a:lnTo>
                    <a:lnTo>
                      <a:pt x="95" y="5"/>
                    </a:lnTo>
                    <a:lnTo>
                      <a:pt x="95" y="8"/>
                    </a:lnTo>
                    <a:lnTo>
                      <a:pt x="95" y="2"/>
                    </a:lnTo>
                    <a:lnTo>
                      <a:pt x="104" y="2"/>
                    </a:lnTo>
                    <a:lnTo>
                      <a:pt x="104" y="8"/>
                    </a:lnTo>
                    <a:lnTo>
                      <a:pt x="104" y="5"/>
                    </a:lnTo>
                    <a:lnTo>
                      <a:pt x="112" y="2"/>
                    </a:lnTo>
                    <a:lnTo>
                      <a:pt x="121" y="5"/>
                    </a:lnTo>
                    <a:lnTo>
                      <a:pt x="121" y="2"/>
                    </a:lnTo>
                    <a:lnTo>
                      <a:pt x="121" y="5"/>
                    </a:lnTo>
                    <a:lnTo>
                      <a:pt x="129" y="5"/>
                    </a:lnTo>
                    <a:lnTo>
                      <a:pt x="129" y="2"/>
                    </a:lnTo>
                    <a:lnTo>
                      <a:pt x="129" y="0"/>
                    </a:lnTo>
                    <a:lnTo>
                      <a:pt x="138" y="8"/>
                    </a:lnTo>
                    <a:lnTo>
                      <a:pt x="138" y="5"/>
                    </a:lnTo>
                    <a:lnTo>
                      <a:pt x="138" y="2"/>
                    </a:lnTo>
                    <a:lnTo>
                      <a:pt x="138" y="5"/>
                    </a:lnTo>
                    <a:lnTo>
                      <a:pt x="147" y="2"/>
                    </a:lnTo>
                    <a:lnTo>
                      <a:pt x="155" y="2"/>
                    </a:lnTo>
                    <a:lnTo>
                      <a:pt x="155" y="8"/>
                    </a:lnTo>
                    <a:lnTo>
                      <a:pt x="155" y="5"/>
                    </a:lnTo>
                    <a:lnTo>
                      <a:pt x="164" y="5"/>
                    </a:lnTo>
                    <a:lnTo>
                      <a:pt x="164" y="2"/>
                    </a:lnTo>
                    <a:lnTo>
                      <a:pt x="164" y="8"/>
                    </a:lnTo>
                    <a:lnTo>
                      <a:pt x="164" y="2"/>
                    </a:lnTo>
                    <a:lnTo>
                      <a:pt x="164" y="8"/>
                    </a:lnTo>
                    <a:lnTo>
                      <a:pt x="164" y="5"/>
                    </a:lnTo>
                    <a:lnTo>
                      <a:pt x="172" y="8"/>
                    </a:lnTo>
                    <a:lnTo>
                      <a:pt x="172" y="5"/>
                    </a:lnTo>
                    <a:lnTo>
                      <a:pt x="172" y="8"/>
                    </a:lnTo>
                    <a:lnTo>
                      <a:pt x="172" y="5"/>
                    </a:lnTo>
                    <a:lnTo>
                      <a:pt x="172" y="8"/>
                    </a:lnTo>
                    <a:lnTo>
                      <a:pt x="172" y="5"/>
                    </a:lnTo>
                    <a:lnTo>
                      <a:pt x="181" y="8"/>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9" name="Freeform 110"/>
              <p:cNvSpPr>
                <a:spLocks/>
              </p:cNvSpPr>
              <p:nvPr/>
            </p:nvSpPr>
            <p:spPr bwMode="auto">
              <a:xfrm>
                <a:off x="3179" y="2023"/>
                <a:ext cx="500" cy="64"/>
              </a:xfrm>
              <a:custGeom>
                <a:avLst/>
                <a:gdLst>
                  <a:gd name="T0" fmla="*/ 27 w 473"/>
                  <a:gd name="T1" fmla="*/ 0 h 148"/>
                  <a:gd name="T2" fmla="*/ 27 w 473"/>
                  <a:gd name="T3" fmla="*/ 0 h 148"/>
                  <a:gd name="T4" fmla="*/ 43 w 473"/>
                  <a:gd name="T5" fmla="*/ 0 h 148"/>
                  <a:gd name="T6" fmla="*/ 43 w 473"/>
                  <a:gd name="T7" fmla="*/ 0 h 148"/>
                  <a:gd name="T8" fmla="*/ 62 w 473"/>
                  <a:gd name="T9" fmla="*/ 0 h 148"/>
                  <a:gd name="T10" fmla="*/ 79 w 473"/>
                  <a:gd name="T11" fmla="*/ 0 h 148"/>
                  <a:gd name="T12" fmla="*/ 79 w 473"/>
                  <a:gd name="T13" fmla="*/ 0 h 148"/>
                  <a:gd name="T14" fmla="*/ 95 w 473"/>
                  <a:gd name="T15" fmla="*/ 0 h 148"/>
                  <a:gd name="T16" fmla="*/ 95 w 473"/>
                  <a:gd name="T17" fmla="*/ 0 h 148"/>
                  <a:gd name="T18" fmla="*/ 112 w 473"/>
                  <a:gd name="T19" fmla="*/ 0 h 148"/>
                  <a:gd name="T20" fmla="*/ 131 w 473"/>
                  <a:gd name="T21" fmla="*/ 0 h 148"/>
                  <a:gd name="T22" fmla="*/ 131 w 473"/>
                  <a:gd name="T23" fmla="*/ 0 h 148"/>
                  <a:gd name="T24" fmla="*/ 146 w 473"/>
                  <a:gd name="T25" fmla="*/ 0 h 148"/>
                  <a:gd name="T26" fmla="*/ 163 w 473"/>
                  <a:gd name="T27" fmla="*/ 0 h 148"/>
                  <a:gd name="T28" fmla="*/ 180 w 473"/>
                  <a:gd name="T29" fmla="*/ 0 h 148"/>
                  <a:gd name="T30" fmla="*/ 198 w 473"/>
                  <a:gd name="T31" fmla="*/ 0 h 148"/>
                  <a:gd name="T32" fmla="*/ 230 w 473"/>
                  <a:gd name="T33" fmla="*/ 0 h 148"/>
                  <a:gd name="T34" fmla="*/ 248 w 473"/>
                  <a:gd name="T35" fmla="*/ 0 h 148"/>
                  <a:gd name="T36" fmla="*/ 265 w 473"/>
                  <a:gd name="T37" fmla="*/ 0 h 148"/>
                  <a:gd name="T38" fmla="*/ 280 w 473"/>
                  <a:gd name="T39" fmla="*/ 0 h 148"/>
                  <a:gd name="T40" fmla="*/ 280 w 473"/>
                  <a:gd name="T41" fmla="*/ 0 h 148"/>
                  <a:gd name="T42" fmla="*/ 298 w 473"/>
                  <a:gd name="T43" fmla="*/ 0 h 148"/>
                  <a:gd name="T44" fmla="*/ 315 w 473"/>
                  <a:gd name="T45" fmla="*/ 0 h 148"/>
                  <a:gd name="T46" fmla="*/ 331 w 473"/>
                  <a:gd name="T47" fmla="*/ 0 h 148"/>
                  <a:gd name="T48" fmla="*/ 348 w 473"/>
                  <a:gd name="T49" fmla="*/ 0 h 148"/>
                  <a:gd name="T50" fmla="*/ 367 w 473"/>
                  <a:gd name="T51" fmla="*/ 0 h 148"/>
                  <a:gd name="T52" fmla="*/ 397 w 473"/>
                  <a:gd name="T53" fmla="*/ 0 h 148"/>
                  <a:gd name="T54" fmla="*/ 415 w 473"/>
                  <a:gd name="T55" fmla="*/ 0 h 148"/>
                  <a:gd name="T56" fmla="*/ 433 w 473"/>
                  <a:gd name="T57" fmla="*/ 0 h 148"/>
                  <a:gd name="T58" fmla="*/ 448 w 473"/>
                  <a:gd name="T59" fmla="*/ 0 h 148"/>
                  <a:gd name="T60" fmla="*/ 465 w 473"/>
                  <a:gd name="T61" fmla="*/ 0 h 148"/>
                  <a:gd name="T62" fmla="*/ 484 w 473"/>
                  <a:gd name="T63" fmla="*/ 0 h 148"/>
                  <a:gd name="T64" fmla="*/ 516 w 473"/>
                  <a:gd name="T65" fmla="*/ 0 h 148"/>
                  <a:gd name="T66" fmla="*/ 537 w 473"/>
                  <a:gd name="T67" fmla="*/ 0 h 148"/>
                  <a:gd name="T68" fmla="*/ 550 w 473"/>
                  <a:gd name="T69" fmla="*/ 0 h 148"/>
                  <a:gd name="T70" fmla="*/ 570 w 473"/>
                  <a:gd name="T71" fmla="*/ 0 h 148"/>
                  <a:gd name="T72" fmla="*/ 584 w 473"/>
                  <a:gd name="T73" fmla="*/ 0 h 148"/>
                  <a:gd name="T74" fmla="*/ 604 w 473"/>
                  <a:gd name="T75" fmla="*/ 0 h 148"/>
                  <a:gd name="T76" fmla="*/ 617 w 473"/>
                  <a:gd name="T77" fmla="*/ 0 h 148"/>
                  <a:gd name="T78" fmla="*/ 652 w 473"/>
                  <a:gd name="T79" fmla="*/ 0 h 148"/>
                  <a:gd name="T80" fmla="*/ 668 w 473"/>
                  <a:gd name="T81" fmla="*/ 0 h 148"/>
                  <a:gd name="T82" fmla="*/ 684 w 473"/>
                  <a:gd name="T83" fmla="*/ 0 h 148"/>
                  <a:gd name="T84" fmla="*/ 703 w 473"/>
                  <a:gd name="T85" fmla="*/ 0 h 148"/>
                  <a:gd name="T86" fmla="*/ 719 w 473"/>
                  <a:gd name="T87" fmla="*/ 0 h 148"/>
                  <a:gd name="T88" fmla="*/ 739 w 473"/>
                  <a:gd name="T89" fmla="*/ 0 h 148"/>
                  <a:gd name="T90" fmla="*/ 753 w 473"/>
                  <a:gd name="T91" fmla="*/ 0 h 148"/>
                  <a:gd name="T92" fmla="*/ 770 w 473"/>
                  <a:gd name="T93" fmla="*/ 0 h 148"/>
                  <a:gd name="T94" fmla="*/ 785 w 473"/>
                  <a:gd name="T95" fmla="*/ 0 h 148"/>
                  <a:gd name="T96" fmla="*/ 819 w 473"/>
                  <a:gd name="T97" fmla="*/ 0 h 148"/>
                  <a:gd name="T98" fmla="*/ 836 w 473"/>
                  <a:gd name="T99" fmla="*/ 0 h 148"/>
                  <a:gd name="T100" fmla="*/ 853 w 473"/>
                  <a:gd name="T101" fmla="*/ 0 h 148"/>
                  <a:gd name="T102" fmla="*/ 873 w 473"/>
                  <a:gd name="T103" fmla="*/ 0 h 148"/>
                  <a:gd name="T104" fmla="*/ 873 w 473"/>
                  <a:gd name="T105" fmla="*/ 0 h 148"/>
                  <a:gd name="T106" fmla="*/ 903 w 473"/>
                  <a:gd name="T107" fmla="*/ 0 h 148"/>
                  <a:gd name="T108" fmla="*/ 923 w 473"/>
                  <a:gd name="T109" fmla="*/ 0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3" h="148">
                    <a:moveTo>
                      <a:pt x="0" y="0"/>
                    </a:moveTo>
                    <a:lnTo>
                      <a:pt x="15" y="37"/>
                    </a:lnTo>
                    <a:lnTo>
                      <a:pt x="15" y="43"/>
                    </a:lnTo>
                    <a:lnTo>
                      <a:pt x="15" y="62"/>
                    </a:lnTo>
                    <a:lnTo>
                      <a:pt x="15" y="71"/>
                    </a:lnTo>
                    <a:lnTo>
                      <a:pt x="15" y="90"/>
                    </a:lnTo>
                    <a:lnTo>
                      <a:pt x="23" y="95"/>
                    </a:lnTo>
                    <a:lnTo>
                      <a:pt x="23" y="105"/>
                    </a:lnTo>
                    <a:lnTo>
                      <a:pt x="23" y="110"/>
                    </a:lnTo>
                    <a:lnTo>
                      <a:pt x="23" y="124"/>
                    </a:lnTo>
                    <a:lnTo>
                      <a:pt x="23" y="120"/>
                    </a:lnTo>
                    <a:lnTo>
                      <a:pt x="32" y="124"/>
                    </a:lnTo>
                    <a:lnTo>
                      <a:pt x="32" y="133"/>
                    </a:lnTo>
                    <a:lnTo>
                      <a:pt x="32" y="129"/>
                    </a:lnTo>
                    <a:lnTo>
                      <a:pt x="32" y="133"/>
                    </a:lnTo>
                    <a:lnTo>
                      <a:pt x="32" y="139"/>
                    </a:lnTo>
                    <a:lnTo>
                      <a:pt x="41" y="139"/>
                    </a:lnTo>
                    <a:lnTo>
                      <a:pt x="41" y="133"/>
                    </a:lnTo>
                    <a:lnTo>
                      <a:pt x="41" y="143"/>
                    </a:lnTo>
                    <a:lnTo>
                      <a:pt x="41" y="133"/>
                    </a:lnTo>
                    <a:lnTo>
                      <a:pt x="41" y="139"/>
                    </a:lnTo>
                    <a:lnTo>
                      <a:pt x="49" y="139"/>
                    </a:lnTo>
                    <a:lnTo>
                      <a:pt x="49" y="143"/>
                    </a:lnTo>
                    <a:lnTo>
                      <a:pt x="49" y="139"/>
                    </a:lnTo>
                    <a:lnTo>
                      <a:pt x="49" y="143"/>
                    </a:lnTo>
                    <a:lnTo>
                      <a:pt x="49" y="139"/>
                    </a:lnTo>
                    <a:lnTo>
                      <a:pt x="58" y="133"/>
                    </a:lnTo>
                    <a:lnTo>
                      <a:pt x="58" y="148"/>
                    </a:lnTo>
                    <a:lnTo>
                      <a:pt x="58" y="139"/>
                    </a:lnTo>
                    <a:lnTo>
                      <a:pt x="58" y="133"/>
                    </a:lnTo>
                    <a:lnTo>
                      <a:pt x="67" y="133"/>
                    </a:lnTo>
                    <a:lnTo>
                      <a:pt x="67" y="139"/>
                    </a:lnTo>
                    <a:lnTo>
                      <a:pt x="67" y="143"/>
                    </a:lnTo>
                    <a:lnTo>
                      <a:pt x="67" y="139"/>
                    </a:lnTo>
                    <a:lnTo>
                      <a:pt x="75" y="139"/>
                    </a:lnTo>
                    <a:lnTo>
                      <a:pt x="75" y="143"/>
                    </a:lnTo>
                    <a:lnTo>
                      <a:pt x="84" y="129"/>
                    </a:lnTo>
                    <a:lnTo>
                      <a:pt x="84" y="133"/>
                    </a:lnTo>
                    <a:lnTo>
                      <a:pt x="84" y="139"/>
                    </a:lnTo>
                    <a:lnTo>
                      <a:pt x="92" y="129"/>
                    </a:lnTo>
                    <a:lnTo>
                      <a:pt x="92" y="133"/>
                    </a:lnTo>
                    <a:lnTo>
                      <a:pt x="101" y="139"/>
                    </a:lnTo>
                    <a:lnTo>
                      <a:pt x="101" y="129"/>
                    </a:lnTo>
                    <a:lnTo>
                      <a:pt x="101" y="124"/>
                    </a:lnTo>
                    <a:lnTo>
                      <a:pt x="101" y="129"/>
                    </a:lnTo>
                    <a:lnTo>
                      <a:pt x="110" y="129"/>
                    </a:lnTo>
                    <a:lnTo>
                      <a:pt x="110" y="133"/>
                    </a:lnTo>
                    <a:lnTo>
                      <a:pt x="110" y="124"/>
                    </a:lnTo>
                    <a:lnTo>
                      <a:pt x="118" y="129"/>
                    </a:lnTo>
                    <a:lnTo>
                      <a:pt x="118" y="124"/>
                    </a:lnTo>
                    <a:lnTo>
                      <a:pt x="118" y="133"/>
                    </a:lnTo>
                    <a:lnTo>
                      <a:pt x="118" y="124"/>
                    </a:lnTo>
                    <a:lnTo>
                      <a:pt x="127" y="124"/>
                    </a:lnTo>
                    <a:lnTo>
                      <a:pt x="127" y="129"/>
                    </a:lnTo>
                    <a:lnTo>
                      <a:pt x="136" y="129"/>
                    </a:lnTo>
                    <a:lnTo>
                      <a:pt x="136" y="124"/>
                    </a:lnTo>
                    <a:lnTo>
                      <a:pt x="136" y="120"/>
                    </a:lnTo>
                    <a:lnTo>
                      <a:pt x="144" y="120"/>
                    </a:lnTo>
                    <a:lnTo>
                      <a:pt x="144" y="124"/>
                    </a:lnTo>
                    <a:lnTo>
                      <a:pt x="144" y="120"/>
                    </a:lnTo>
                    <a:lnTo>
                      <a:pt x="144" y="124"/>
                    </a:lnTo>
                    <a:lnTo>
                      <a:pt x="144" y="129"/>
                    </a:lnTo>
                    <a:lnTo>
                      <a:pt x="144" y="124"/>
                    </a:lnTo>
                    <a:lnTo>
                      <a:pt x="153" y="129"/>
                    </a:lnTo>
                    <a:lnTo>
                      <a:pt x="153" y="120"/>
                    </a:lnTo>
                    <a:lnTo>
                      <a:pt x="153" y="114"/>
                    </a:lnTo>
                    <a:lnTo>
                      <a:pt x="162" y="120"/>
                    </a:lnTo>
                    <a:lnTo>
                      <a:pt x="162" y="114"/>
                    </a:lnTo>
                    <a:lnTo>
                      <a:pt x="170" y="120"/>
                    </a:lnTo>
                    <a:lnTo>
                      <a:pt x="170" y="114"/>
                    </a:lnTo>
                    <a:lnTo>
                      <a:pt x="170" y="120"/>
                    </a:lnTo>
                    <a:lnTo>
                      <a:pt x="170" y="114"/>
                    </a:lnTo>
                    <a:lnTo>
                      <a:pt x="179" y="114"/>
                    </a:lnTo>
                    <a:lnTo>
                      <a:pt x="179" y="120"/>
                    </a:lnTo>
                    <a:lnTo>
                      <a:pt x="188" y="124"/>
                    </a:lnTo>
                    <a:lnTo>
                      <a:pt x="188" y="120"/>
                    </a:lnTo>
                    <a:lnTo>
                      <a:pt x="188" y="110"/>
                    </a:lnTo>
                    <a:lnTo>
                      <a:pt x="188" y="120"/>
                    </a:lnTo>
                    <a:lnTo>
                      <a:pt x="196" y="110"/>
                    </a:lnTo>
                    <a:lnTo>
                      <a:pt x="196" y="114"/>
                    </a:lnTo>
                    <a:lnTo>
                      <a:pt x="205" y="110"/>
                    </a:lnTo>
                    <a:lnTo>
                      <a:pt x="205" y="105"/>
                    </a:lnTo>
                    <a:lnTo>
                      <a:pt x="205" y="110"/>
                    </a:lnTo>
                    <a:lnTo>
                      <a:pt x="214" y="110"/>
                    </a:lnTo>
                    <a:lnTo>
                      <a:pt x="214" y="105"/>
                    </a:lnTo>
                    <a:lnTo>
                      <a:pt x="214" y="110"/>
                    </a:lnTo>
                    <a:lnTo>
                      <a:pt x="222" y="105"/>
                    </a:lnTo>
                    <a:lnTo>
                      <a:pt x="222" y="110"/>
                    </a:lnTo>
                    <a:lnTo>
                      <a:pt x="231" y="105"/>
                    </a:lnTo>
                    <a:lnTo>
                      <a:pt x="231" y="110"/>
                    </a:lnTo>
                    <a:lnTo>
                      <a:pt x="231" y="105"/>
                    </a:lnTo>
                    <a:lnTo>
                      <a:pt x="240" y="105"/>
                    </a:lnTo>
                    <a:lnTo>
                      <a:pt x="240" y="110"/>
                    </a:lnTo>
                    <a:lnTo>
                      <a:pt x="248" y="110"/>
                    </a:lnTo>
                    <a:lnTo>
                      <a:pt x="248" y="105"/>
                    </a:lnTo>
                    <a:lnTo>
                      <a:pt x="257" y="105"/>
                    </a:lnTo>
                    <a:lnTo>
                      <a:pt x="257" y="95"/>
                    </a:lnTo>
                    <a:lnTo>
                      <a:pt x="265" y="110"/>
                    </a:lnTo>
                    <a:lnTo>
                      <a:pt x="265" y="105"/>
                    </a:lnTo>
                    <a:lnTo>
                      <a:pt x="274" y="105"/>
                    </a:lnTo>
                    <a:lnTo>
                      <a:pt x="274" y="95"/>
                    </a:lnTo>
                    <a:lnTo>
                      <a:pt x="274" y="105"/>
                    </a:lnTo>
                    <a:lnTo>
                      <a:pt x="283" y="105"/>
                    </a:lnTo>
                    <a:lnTo>
                      <a:pt x="283" y="110"/>
                    </a:lnTo>
                    <a:lnTo>
                      <a:pt x="291" y="105"/>
                    </a:lnTo>
                    <a:lnTo>
                      <a:pt x="291" y="110"/>
                    </a:lnTo>
                    <a:lnTo>
                      <a:pt x="291" y="105"/>
                    </a:lnTo>
                    <a:lnTo>
                      <a:pt x="300" y="105"/>
                    </a:lnTo>
                    <a:lnTo>
                      <a:pt x="300" y="95"/>
                    </a:lnTo>
                    <a:lnTo>
                      <a:pt x="309" y="95"/>
                    </a:lnTo>
                    <a:lnTo>
                      <a:pt x="309" y="105"/>
                    </a:lnTo>
                    <a:lnTo>
                      <a:pt x="309" y="110"/>
                    </a:lnTo>
                    <a:lnTo>
                      <a:pt x="317" y="105"/>
                    </a:lnTo>
                    <a:lnTo>
                      <a:pt x="317" y="95"/>
                    </a:lnTo>
                    <a:lnTo>
                      <a:pt x="326" y="95"/>
                    </a:lnTo>
                    <a:lnTo>
                      <a:pt x="326" y="105"/>
                    </a:lnTo>
                    <a:lnTo>
                      <a:pt x="326" y="95"/>
                    </a:lnTo>
                    <a:lnTo>
                      <a:pt x="335" y="105"/>
                    </a:lnTo>
                    <a:lnTo>
                      <a:pt x="335" y="95"/>
                    </a:lnTo>
                    <a:lnTo>
                      <a:pt x="343" y="95"/>
                    </a:lnTo>
                    <a:lnTo>
                      <a:pt x="352" y="95"/>
                    </a:lnTo>
                    <a:lnTo>
                      <a:pt x="361" y="105"/>
                    </a:lnTo>
                    <a:lnTo>
                      <a:pt x="361" y="95"/>
                    </a:lnTo>
                    <a:lnTo>
                      <a:pt x="369" y="95"/>
                    </a:lnTo>
                    <a:lnTo>
                      <a:pt x="369" y="105"/>
                    </a:lnTo>
                    <a:lnTo>
                      <a:pt x="369" y="95"/>
                    </a:lnTo>
                    <a:lnTo>
                      <a:pt x="378" y="95"/>
                    </a:lnTo>
                    <a:lnTo>
                      <a:pt x="387" y="95"/>
                    </a:lnTo>
                    <a:lnTo>
                      <a:pt x="387" y="90"/>
                    </a:lnTo>
                    <a:lnTo>
                      <a:pt x="387" y="95"/>
                    </a:lnTo>
                    <a:lnTo>
                      <a:pt x="395" y="95"/>
                    </a:lnTo>
                    <a:lnTo>
                      <a:pt x="404" y="110"/>
                    </a:lnTo>
                    <a:lnTo>
                      <a:pt x="404" y="95"/>
                    </a:lnTo>
                    <a:lnTo>
                      <a:pt x="412" y="95"/>
                    </a:lnTo>
                    <a:lnTo>
                      <a:pt x="412" y="105"/>
                    </a:lnTo>
                    <a:lnTo>
                      <a:pt x="412" y="95"/>
                    </a:lnTo>
                    <a:lnTo>
                      <a:pt x="421" y="95"/>
                    </a:lnTo>
                    <a:lnTo>
                      <a:pt x="430" y="95"/>
                    </a:lnTo>
                    <a:lnTo>
                      <a:pt x="438" y="95"/>
                    </a:lnTo>
                    <a:lnTo>
                      <a:pt x="447" y="95"/>
                    </a:lnTo>
                    <a:lnTo>
                      <a:pt x="447" y="105"/>
                    </a:lnTo>
                    <a:lnTo>
                      <a:pt x="456" y="95"/>
                    </a:lnTo>
                    <a:lnTo>
                      <a:pt x="464" y="105"/>
                    </a:lnTo>
                    <a:lnTo>
                      <a:pt x="464" y="95"/>
                    </a:lnTo>
                    <a:lnTo>
                      <a:pt x="473" y="90"/>
                    </a:lnTo>
                  </a:path>
                </a:pathLst>
              </a:custGeom>
              <a:noFill/>
              <a:ln w="127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61" name="Group 111"/>
            <p:cNvGrpSpPr>
              <a:grpSpLocks/>
            </p:cNvGrpSpPr>
            <p:nvPr/>
          </p:nvGrpSpPr>
          <p:grpSpPr bwMode="auto">
            <a:xfrm>
              <a:off x="1292" y="2220"/>
              <a:ext cx="543" cy="128"/>
              <a:chOff x="4170" y="2106"/>
              <a:chExt cx="609" cy="102"/>
            </a:xfrm>
          </p:grpSpPr>
          <p:sp>
            <p:nvSpPr>
              <p:cNvPr id="33866" name="Freeform 112"/>
              <p:cNvSpPr>
                <a:spLocks/>
              </p:cNvSpPr>
              <p:nvPr/>
            </p:nvSpPr>
            <p:spPr bwMode="auto">
              <a:xfrm>
                <a:off x="4170" y="2106"/>
                <a:ext cx="148" cy="22"/>
              </a:xfrm>
              <a:custGeom>
                <a:avLst/>
                <a:gdLst>
                  <a:gd name="T0" fmla="*/ 0 w 207"/>
                  <a:gd name="T1" fmla="*/ 25 h 20"/>
                  <a:gd name="T2" fmla="*/ 1 w 207"/>
                  <a:gd name="T3" fmla="*/ 63 h 20"/>
                  <a:gd name="T4" fmla="*/ 1 w 207"/>
                  <a:gd name="T5" fmla="*/ 52 h 20"/>
                  <a:gd name="T6" fmla="*/ 1 w 207"/>
                  <a:gd name="T7" fmla="*/ 63 h 20"/>
                  <a:gd name="T8" fmla="*/ 1 w 207"/>
                  <a:gd name="T9" fmla="*/ 52 h 20"/>
                  <a:gd name="T10" fmla="*/ 1 w 207"/>
                  <a:gd name="T11" fmla="*/ 52 h 20"/>
                  <a:gd name="T12" fmla="*/ 1 w 207"/>
                  <a:gd name="T13" fmla="*/ 52 h 20"/>
                  <a:gd name="T14" fmla="*/ 1 w 207"/>
                  <a:gd name="T15" fmla="*/ 25 h 20"/>
                  <a:gd name="T16" fmla="*/ 1 w 207"/>
                  <a:gd name="T17" fmla="*/ 52 h 20"/>
                  <a:gd name="T18" fmla="*/ 1 w 207"/>
                  <a:gd name="T19" fmla="*/ 52 h 20"/>
                  <a:gd name="T20" fmla="*/ 1 w 207"/>
                  <a:gd name="T21" fmla="*/ 52 h 20"/>
                  <a:gd name="T22" fmla="*/ 1 w 207"/>
                  <a:gd name="T23" fmla="*/ 25 h 20"/>
                  <a:gd name="T24" fmla="*/ 1 w 207"/>
                  <a:gd name="T25" fmla="*/ 52 h 20"/>
                  <a:gd name="T26" fmla="*/ 1 w 207"/>
                  <a:gd name="T27" fmla="*/ 52 h 20"/>
                  <a:gd name="T28" fmla="*/ 1 w 207"/>
                  <a:gd name="T29" fmla="*/ 25 h 20"/>
                  <a:gd name="T30" fmla="*/ 1 w 207"/>
                  <a:gd name="T31" fmla="*/ 4 h 20"/>
                  <a:gd name="T32" fmla="*/ 1 w 207"/>
                  <a:gd name="T33" fmla="*/ 52 h 20"/>
                  <a:gd name="T34" fmla="*/ 1 w 207"/>
                  <a:gd name="T35" fmla="*/ 25 h 20"/>
                  <a:gd name="T36" fmla="*/ 1 w 207"/>
                  <a:gd name="T37" fmla="*/ 25 h 20"/>
                  <a:gd name="T38" fmla="*/ 1 w 207"/>
                  <a:gd name="T39" fmla="*/ 52 h 20"/>
                  <a:gd name="T40" fmla="*/ 1 w 207"/>
                  <a:gd name="T41" fmla="*/ 25 h 20"/>
                  <a:gd name="T42" fmla="*/ 1 w 207"/>
                  <a:gd name="T43" fmla="*/ 25 h 20"/>
                  <a:gd name="T44" fmla="*/ 1 w 207"/>
                  <a:gd name="T45" fmla="*/ 25 h 20"/>
                  <a:gd name="T46" fmla="*/ 1 w 207"/>
                  <a:gd name="T47" fmla="*/ 25 h 20"/>
                  <a:gd name="T48" fmla="*/ 1 w 207"/>
                  <a:gd name="T49" fmla="*/ 25 h 20"/>
                  <a:gd name="T50" fmla="*/ 2 w 207"/>
                  <a:gd name="T51" fmla="*/ 52 h 20"/>
                  <a:gd name="T52" fmla="*/ 2 w 207"/>
                  <a:gd name="T53" fmla="*/ 52 h 20"/>
                  <a:gd name="T54" fmla="*/ 2 w 207"/>
                  <a:gd name="T55" fmla="*/ 25 h 20"/>
                  <a:gd name="T56" fmla="*/ 2 w 207"/>
                  <a:gd name="T57" fmla="*/ 52 h 20"/>
                  <a:gd name="T58" fmla="*/ 2 w 207"/>
                  <a:gd name="T59" fmla="*/ 25 h 20"/>
                  <a:gd name="T60" fmla="*/ 2 w 207"/>
                  <a:gd name="T61" fmla="*/ 25 h 20"/>
                  <a:gd name="T62" fmla="*/ 2 w 207"/>
                  <a:gd name="T63" fmla="*/ 25 h 20"/>
                  <a:gd name="T64" fmla="*/ 2 w 207"/>
                  <a:gd name="T65" fmla="*/ 25 h 20"/>
                  <a:gd name="T66" fmla="*/ 2 w 207"/>
                  <a:gd name="T67" fmla="*/ 4 h 20"/>
                  <a:gd name="T68" fmla="*/ 2 w 207"/>
                  <a:gd name="T69" fmla="*/ 25 h 20"/>
                  <a:gd name="T70" fmla="*/ 2 w 207"/>
                  <a:gd name="T71" fmla="*/ 25 h 20"/>
                  <a:gd name="T72" fmla="*/ 2 w 207"/>
                  <a:gd name="T73" fmla="*/ 4 h 20"/>
                  <a:gd name="T74" fmla="*/ 3 w 207"/>
                  <a:gd name="T75" fmla="*/ 4 h 20"/>
                  <a:gd name="T76" fmla="*/ 3 w 207"/>
                  <a:gd name="T77" fmla="*/ 25 h 20"/>
                  <a:gd name="T78" fmla="*/ 3 w 207"/>
                  <a:gd name="T79" fmla="*/ 25 h 20"/>
                  <a:gd name="T80" fmla="*/ 3 w 207"/>
                  <a:gd name="T81" fmla="*/ 25 h 20"/>
                  <a:gd name="T82" fmla="*/ 3 w 207"/>
                  <a:gd name="T83" fmla="*/ 4 h 20"/>
                  <a:gd name="T84" fmla="*/ 3 w 207"/>
                  <a:gd name="T85" fmla="*/ 25 h 20"/>
                  <a:gd name="T86" fmla="*/ 3 w 207"/>
                  <a:gd name="T87" fmla="*/ 4 h 20"/>
                  <a:gd name="T88" fmla="*/ 3 w 207"/>
                  <a:gd name="T89" fmla="*/ 0 h 20"/>
                  <a:gd name="T90" fmla="*/ 3 w 207"/>
                  <a:gd name="T91" fmla="*/ 4 h 20"/>
                  <a:gd name="T92" fmla="*/ 3 w 207"/>
                  <a:gd name="T93" fmla="*/ 25 h 20"/>
                  <a:gd name="T94" fmla="*/ 3 w 207"/>
                  <a:gd name="T95" fmla="*/ 4 h 20"/>
                  <a:gd name="T96" fmla="*/ 3 w 207"/>
                  <a:gd name="T97" fmla="*/ 25 h 20"/>
                  <a:gd name="T98" fmla="*/ 3 w 207"/>
                  <a:gd name="T99" fmla="*/ 25 h 20"/>
                  <a:gd name="T100" fmla="*/ 3 w 207"/>
                  <a:gd name="T101" fmla="*/ 4 h 20"/>
                  <a:gd name="T102" fmla="*/ 3 w 207"/>
                  <a:gd name="T103" fmla="*/ 25 h 20"/>
                  <a:gd name="T104" fmla="*/ 3 w 207"/>
                  <a:gd name="T105" fmla="*/ 25 h 20"/>
                  <a:gd name="T106" fmla="*/ 3 w 207"/>
                  <a:gd name="T107" fmla="*/ 4 h 20"/>
                  <a:gd name="T108" fmla="*/ 4 w 207"/>
                  <a:gd name="T109" fmla="*/ 0 h 20"/>
                  <a:gd name="T110" fmla="*/ 4 w 207"/>
                  <a:gd name="T111" fmla="*/ 25 h 20"/>
                  <a:gd name="T112" fmla="*/ 4 w 207"/>
                  <a:gd name="T113" fmla="*/ 4 h 20"/>
                  <a:gd name="T114" fmla="*/ 4 w 207"/>
                  <a:gd name="T115" fmla="*/ 25 h 20"/>
                  <a:gd name="T116" fmla="*/ 4 w 207"/>
                  <a:gd name="T117" fmla="*/ 25 h 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07" h="20">
                    <a:moveTo>
                      <a:pt x="0" y="8"/>
                    </a:moveTo>
                    <a:lnTo>
                      <a:pt x="0" y="8"/>
                    </a:lnTo>
                    <a:lnTo>
                      <a:pt x="4" y="8"/>
                    </a:lnTo>
                    <a:lnTo>
                      <a:pt x="8" y="16"/>
                    </a:lnTo>
                    <a:lnTo>
                      <a:pt x="8" y="20"/>
                    </a:lnTo>
                    <a:lnTo>
                      <a:pt x="12" y="16"/>
                    </a:lnTo>
                    <a:lnTo>
                      <a:pt x="12" y="20"/>
                    </a:lnTo>
                    <a:lnTo>
                      <a:pt x="16" y="16"/>
                    </a:lnTo>
                    <a:lnTo>
                      <a:pt x="16" y="20"/>
                    </a:lnTo>
                    <a:lnTo>
                      <a:pt x="16" y="16"/>
                    </a:lnTo>
                    <a:lnTo>
                      <a:pt x="16" y="8"/>
                    </a:lnTo>
                    <a:lnTo>
                      <a:pt x="21" y="16"/>
                    </a:lnTo>
                    <a:lnTo>
                      <a:pt x="21" y="8"/>
                    </a:lnTo>
                    <a:lnTo>
                      <a:pt x="21" y="16"/>
                    </a:lnTo>
                    <a:lnTo>
                      <a:pt x="25" y="16"/>
                    </a:lnTo>
                    <a:lnTo>
                      <a:pt x="25" y="8"/>
                    </a:lnTo>
                    <a:lnTo>
                      <a:pt x="25" y="16"/>
                    </a:lnTo>
                    <a:lnTo>
                      <a:pt x="25" y="20"/>
                    </a:lnTo>
                    <a:lnTo>
                      <a:pt x="29" y="16"/>
                    </a:lnTo>
                    <a:lnTo>
                      <a:pt x="29" y="8"/>
                    </a:lnTo>
                    <a:lnTo>
                      <a:pt x="29" y="16"/>
                    </a:lnTo>
                    <a:lnTo>
                      <a:pt x="33" y="16"/>
                    </a:lnTo>
                    <a:lnTo>
                      <a:pt x="37" y="16"/>
                    </a:lnTo>
                    <a:lnTo>
                      <a:pt x="41" y="16"/>
                    </a:lnTo>
                    <a:lnTo>
                      <a:pt x="45" y="16"/>
                    </a:lnTo>
                    <a:lnTo>
                      <a:pt x="45" y="8"/>
                    </a:lnTo>
                    <a:lnTo>
                      <a:pt x="50" y="8"/>
                    </a:lnTo>
                    <a:lnTo>
                      <a:pt x="54" y="8"/>
                    </a:lnTo>
                    <a:lnTo>
                      <a:pt x="54" y="16"/>
                    </a:lnTo>
                    <a:lnTo>
                      <a:pt x="58" y="8"/>
                    </a:lnTo>
                    <a:lnTo>
                      <a:pt x="58" y="16"/>
                    </a:lnTo>
                    <a:lnTo>
                      <a:pt x="62" y="16"/>
                    </a:lnTo>
                    <a:lnTo>
                      <a:pt x="62" y="8"/>
                    </a:lnTo>
                    <a:lnTo>
                      <a:pt x="62" y="16"/>
                    </a:lnTo>
                    <a:lnTo>
                      <a:pt x="62" y="8"/>
                    </a:lnTo>
                    <a:lnTo>
                      <a:pt x="66" y="16"/>
                    </a:lnTo>
                    <a:lnTo>
                      <a:pt x="66" y="8"/>
                    </a:lnTo>
                    <a:lnTo>
                      <a:pt x="66" y="4"/>
                    </a:lnTo>
                    <a:lnTo>
                      <a:pt x="66" y="8"/>
                    </a:lnTo>
                    <a:lnTo>
                      <a:pt x="70" y="16"/>
                    </a:lnTo>
                    <a:lnTo>
                      <a:pt x="70" y="8"/>
                    </a:lnTo>
                    <a:lnTo>
                      <a:pt x="74" y="8"/>
                    </a:lnTo>
                    <a:lnTo>
                      <a:pt x="74" y="16"/>
                    </a:lnTo>
                    <a:lnTo>
                      <a:pt x="74" y="8"/>
                    </a:lnTo>
                    <a:lnTo>
                      <a:pt x="79" y="8"/>
                    </a:lnTo>
                    <a:lnTo>
                      <a:pt x="79" y="16"/>
                    </a:lnTo>
                    <a:lnTo>
                      <a:pt x="83" y="16"/>
                    </a:lnTo>
                    <a:lnTo>
                      <a:pt x="83" y="8"/>
                    </a:lnTo>
                    <a:lnTo>
                      <a:pt x="83" y="16"/>
                    </a:lnTo>
                    <a:lnTo>
                      <a:pt x="83" y="8"/>
                    </a:lnTo>
                    <a:lnTo>
                      <a:pt x="87" y="8"/>
                    </a:lnTo>
                    <a:lnTo>
                      <a:pt x="87" y="4"/>
                    </a:lnTo>
                    <a:lnTo>
                      <a:pt x="87" y="16"/>
                    </a:lnTo>
                    <a:lnTo>
                      <a:pt x="87" y="8"/>
                    </a:lnTo>
                    <a:lnTo>
                      <a:pt x="91" y="8"/>
                    </a:lnTo>
                    <a:lnTo>
                      <a:pt x="91" y="4"/>
                    </a:lnTo>
                    <a:lnTo>
                      <a:pt x="95" y="8"/>
                    </a:lnTo>
                    <a:lnTo>
                      <a:pt x="95" y="16"/>
                    </a:lnTo>
                    <a:lnTo>
                      <a:pt x="99" y="16"/>
                    </a:lnTo>
                    <a:lnTo>
                      <a:pt x="99" y="8"/>
                    </a:lnTo>
                    <a:lnTo>
                      <a:pt x="99" y="16"/>
                    </a:lnTo>
                    <a:lnTo>
                      <a:pt x="103" y="4"/>
                    </a:lnTo>
                    <a:lnTo>
                      <a:pt x="103" y="8"/>
                    </a:lnTo>
                    <a:lnTo>
                      <a:pt x="108" y="8"/>
                    </a:lnTo>
                    <a:lnTo>
                      <a:pt x="108" y="16"/>
                    </a:lnTo>
                    <a:lnTo>
                      <a:pt x="108" y="8"/>
                    </a:lnTo>
                    <a:lnTo>
                      <a:pt x="112" y="8"/>
                    </a:lnTo>
                    <a:lnTo>
                      <a:pt x="116" y="8"/>
                    </a:lnTo>
                    <a:lnTo>
                      <a:pt x="120" y="8"/>
                    </a:lnTo>
                    <a:lnTo>
                      <a:pt x="124" y="8"/>
                    </a:lnTo>
                    <a:lnTo>
                      <a:pt x="124" y="4"/>
                    </a:lnTo>
                    <a:lnTo>
                      <a:pt x="124" y="8"/>
                    </a:lnTo>
                    <a:lnTo>
                      <a:pt x="128" y="8"/>
                    </a:lnTo>
                    <a:lnTo>
                      <a:pt x="132" y="8"/>
                    </a:lnTo>
                    <a:lnTo>
                      <a:pt x="132" y="0"/>
                    </a:lnTo>
                    <a:lnTo>
                      <a:pt x="132" y="4"/>
                    </a:lnTo>
                    <a:lnTo>
                      <a:pt x="132" y="8"/>
                    </a:lnTo>
                    <a:lnTo>
                      <a:pt x="137" y="0"/>
                    </a:lnTo>
                    <a:lnTo>
                      <a:pt x="137" y="4"/>
                    </a:lnTo>
                    <a:lnTo>
                      <a:pt x="137" y="8"/>
                    </a:lnTo>
                    <a:lnTo>
                      <a:pt x="137" y="16"/>
                    </a:lnTo>
                    <a:lnTo>
                      <a:pt x="141" y="8"/>
                    </a:lnTo>
                    <a:lnTo>
                      <a:pt x="145" y="8"/>
                    </a:lnTo>
                    <a:lnTo>
                      <a:pt x="145" y="4"/>
                    </a:lnTo>
                    <a:lnTo>
                      <a:pt x="145" y="8"/>
                    </a:lnTo>
                    <a:lnTo>
                      <a:pt x="149" y="8"/>
                    </a:lnTo>
                    <a:lnTo>
                      <a:pt x="149" y="4"/>
                    </a:lnTo>
                    <a:lnTo>
                      <a:pt x="149" y="8"/>
                    </a:lnTo>
                    <a:lnTo>
                      <a:pt x="153" y="8"/>
                    </a:lnTo>
                    <a:lnTo>
                      <a:pt x="153" y="4"/>
                    </a:lnTo>
                    <a:lnTo>
                      <a:pt x="157" y="4"/>
                    </a:lnTo>
                    <a:lnTo>
                      <a:pt x="157" y="8"/>
                    </a:lnTo>
                    <a:lnTo>
                      <a:pt x="157" y="0"/>
                    </a:lnTo>
                    <a:lnTo>
                      <a:pt x="161" y="8"/>
                    </a:lnTo>
                    <a:lnTo>
                      <a:pt x="161" y="4"/>
                    </a:lnTo>
                    <a:lnTo>
                      <a:pt x="166" y="4"/>
                    </a:lnTo>
                    <a:lnTo>
                      <a:pt x="166" y="8"/>
                    </a:lnTo>
                    <a:lnTo>
                      <a:pt x="166" y="4"/>
                    </a:lnTo>
                    <a:lnTo>
                      <a:pt x="170" y="4"/>
                    </a:lnTo>
                    <a:lnTo>
                      <a:pt x="170" y="8"/>
                    </a:lnTo>
                    <a:lnTo>
                      <a:pt x="174" y="4"/>
                    </a:lnTo>
                    <a:lnTo>
                      <a:pt x="174" y="0"/>
                    </a:lnTo>
                    <a:lnTo>
                      <a:pt x="174" y="8"/>
                    </a:lnTo>
                    <a:lnTo>
                      <a:pt x="178" y="8"/>
                    </a:lnTo>
                    <a:lnTo>
                      <a:pt x="178" y="4"/>
                    </a:lnTo>
                    <a:lnTo>
                      <a:pt x="182" y="8"/>
                    </a:lnTo>
                    <a:lnTo>
                      <a:pt x="182" y="4"/>
                    </a:lnTo>
                    <a:lnTo>
                      <a:pt x="186" y="0"/>
                    </a:lnTo>
                    <a:lnTo>
                      <a:pt x="186" y="8"/>
                    </a:lnTo>
                    <a:lnTo>
                      <a:pt x="186" y="4"/>
                    </a:lnTo>
                    <a:lnTo>
                      <a:pt x="186" y="8"/>
                    </a:lnTo>
                    <a:lnTo>
                      <a:pt x="190" y="4"/>
                    </a:lnTo>
                    <a:lnTo>
                      <a:pt x="195" y="0"/>
                    </a:lnTo>
                    <a:lnTo>
                      <a:pt x="195" y="8"/>
                    </a:lnTo>
                    <a:lnTo>
                      <a:pt x="195" y="4"/>
                    </a:lnTo>
                    <a:lnTo>
                      <a:pt x="195" y="8"/>
                    </a:lnTo>
                    <a:lnTo>
                      <a:pt x="199" y="8"/>
                    </a:lnTo>
                    <a:lnTo>
                      <a:pt x="199" y="4"/>
                    </a:lnTo>
                    <a:lnTo>
                      <a:pt x="203" y="4"/>
                    </a:lnTo>
                    <a:lnTo>
                      <a:pt x="203" y="8"/>
                    </a:lnTo>
                    <a:lnTo>
                      <a:pt x="203" y="4"/>
                    </a:lnTo>
                    <a:lnTo>
                      <a:pt x="203" y="8"/>
                    </a:lnTo>
                    <a:lnTo>
                      <a:pt x="207" y="8"/>
                    </a:lnTo>
                    <a:lnTo>
                      <a:pt x="207" y="16"/>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7" name="Freeform 113"/>
              <p:cNvSpPr>
                <a:spLocks/>
              </p:cNvSpPr>
              <p:nvPr/>
            </p:nvSpPr>
            <p:spPr bwMode="auto">
              <a:xfrm>
                <a:off x="4320" y="2112"/>
                <a:ext cx="459" cy="96"/>
              </a:xfrm>
              <a:custGeom>
                <a:avLst/>
                <a:gdLst>
                  <a:gd name="T0" fmla="*/ 1 w 641"/>
                  <a:gd name="T1" fmla="*/ 307 h 82"/>
                  <a:gd name="T2" fmla="*/ 1 w 641"/>
                  <a:gd name="T3" fmla="*/ 462 h 82"/>
                  <a:gd name="T4" fmla="*/ 1 w 641"/>
                  <a:gd name="T5" fmla="*/ 541 h 82"/>
                  <a:gd name="T6" fmla="*/ 1 w 641"/>
                  <a:gd name="T7" fmla="*/ 515 h 82"/>
                  <a:gd name="T8" fmla="*/ 1 w 641"/>
                  <a:gd name="T9" fmla="*/ 515 h 82"/>
                  <a:gd name="T10" fmla="*/ 1 w 641"/>
                  <a:gd name="T11" fmla="*/ 492 h 82"/>
                  <a:gd name="T12" fmla="*/ 1 w 641"/>
                  <a:gd name="T13" fmla="*/ 462 h 82"/>
                  <a:gd name="T14" fmla="*/ 1 w 641"/>
                  <a:gd name="T15" fmla="*/ 492 h 82"/>
                  <a:gd name="T16" fmla="*/ 1 w 641"/>
                  <a:gd name="T17" fmla="*/ 462 h 82"/>
                  <a:gd name="T18" fmla="*/ 2 w 641"/>
                  <a:gd name="T19" fmla="*/ 462 h 82"/>
                  <a:gd name="T20" fmla="*/ 2 w 641"/>
                  <a:gd name="T21" fmla="*/ 462 h 82"/>
                  <a:gd name="T22" fmla="*/ 2 w 641"/>
                  <a:gd name="T23" fmla="*/ 462 h 82"/>
                  <a:gd name="T24" fmla="*/ 2 w 641"/>
                  <a:gd name="T25" fmla="*/ 462 h 82"/>
                  <a:gd name="T26" fmla="*/ 3 w 641"/>
                  <a:gd name="T27" fmla="*/ 411 h 82"/>
                  <a:gd name="T28" fmla="*/ 3 w 641"/>
                  <a:gd name="T29" fmla="*/ 388 h 82"/>
                  <a:gd name="T30" fmla="*/ 3 w 641"/>
                  <a:gd name="T31" fmla="*/ 411 h 82"/>
                  <a:gd name="T32" fmla="*/ 3 w 641"/>
                  <a:gd name="T33" fmla="*/ 436 h 82"/>
                  <a:gd name="T34" fmla="*/ 3 w 641"/>
                  <a:gd name="T35" fmla="*/ 411 h 82"/>
                  <a:gd name="T36" fmla="*/ 3 w 641"/>
                  <a:gd name="T37" fmla="*/ 388 h 82"/>
                  <a:gd name="T38" fmla="*/ 4 w 641"/>
                  <a:gd name="T39" fmla="*/ 359 h 82"/>
                  <a:gd name="T40" fmla="*/ 4 w 641"/>
                  <a:gd name="T41" fmla="*/ 359 h 82"/>
                  <a:gd name="T42" fmla="*/ 4 w 641"/>
                  <a:gd name="T43" fmla="*/ 359 h 82"/>
                  <a:gd name="T44" fmla="*/ 4 w 641"/>
                  <a:gd name="T45" fmla="*/ 388 h 82"/>
                  <a:gd name="T46" fmla="*/ 4 w 641"/>
                  <a:gd name="T47" fmla="*/ 359 h 82"/>
                  <a:gd name="T48" fmla="*/ 4 w 641"/>
                  <a:gd name="T49" fmla="*/ 359 h 82"/>
                  <a:gd name="T50" fmla="*/ 4 w 641"/>
                  <a:gd name="T51" fmla="*/ 359 h 82"/>
                  <a:gd name="T52" fmla="*/ 5 w 641"/>
                  <a:gd name="T53" fmla="*/ 359 h 82"/>
                  <a:gd name="T54" fmla="*/ 5 w 641"/>
                  <a:gd name="T55" fmla="*/ 359 h 82"/>
                  <a:gd name="T56" fmla="*/ 5 w 641"/>
                  <a:gd name="T57" fmla="*/ 359 h 82"/>
                  <a:gd name="T58" fmla="*/ 6 w 641"/>
                  <a:gd name="T59" fmla="*/ 388 h 82"/>
                  <a:gd name="T60" fmla="*/ 6 w 641"/>
                  <a:gd name="T61" fmla="*/ 359 h 82"/>
                  <a:gd name="T62" fmla="*/ 6 w 641"/>
                  <a:gd name="T63" fmla="*/ 359 h 82"/>
                  <a:gd name="T64" fmla="*/ 6 w 641"/>
                  <a:gd name="T65" fmla="*/ 359 h 82"/>
                  <a:gd name="T66" fmla="*/ 6 w 641"/>
                  <a:gd name="T67" fmla="*/ 335 h 82"/>
                  <a:gd name="T68" fmla="*/ 6 w 641"/>
                  <a:gd name="T69" fmla="*/ 335 h 82"/>
                  <a:gd name="T70" fmla="*/ 6 w 641"/>
                  <a:gd name="T71" fmla="*/ 335 h 82"/>
                  <a:gd name="T72" fmla="*/ 6 w 641"/>
                  <a:gd name="T73" fmla="*/ 335 h 82"/>
                  <a:gd name="T74" fmla="*/ 7 w 641"/>
                  <a:gd name="T75" fmla="*/ 359 h 82"/>
                  <a:gd name="T76" fmla="*/ 7 w 641"/>
                  <a:gd name="T77" fmla="*/ 359 h 82"/>
                  <a:gd name="T78" fmla="*/ 7 w 641"/>
                  <a:gd name="T79" fmla="*/ 359 h 82"/>
                  <a:gd name="T80" fmla="*/ 7 w 641"/>
                  <a:gd name="T81" fmla="*/ 335 h 82"/>
                  <a:gd name="T82" fmla="*/ 8 w 641"/>
                  <a:gd name="T83" fmla="*/ 335 h 82"/>
                  <a:gd name="T84" fmla="*/ 8 w 641"/>
                  <a:gd name="T85" fmla="*/ 307 h 82"/>
                  <a:gd name="T86" fmla="*/ 8 w 641"/>
                  <a:gd name="T87" fmla="*/ 335 h 82"/>
                  <a:gd name="T88" fmla="*/ 8 w 641"/>
                  <a:gd name="T89" fmla="*/ 335 h 82"/>
                  <a:gd name="T90" fmla="*/ 8 w 641"/>
                  <a:gd name="T91" fmla="*/ 307 h 82"/>
                  <a:gd name="T92" fmla="*/ 8 w 641"/>
                  <a:gd name="T93" fmla="*/ 335 h 82"/>
                  <a:gd name="T94" fmla="*/ 9 w 641"/>
                  <a:gd name="T95" fmla="*/ 335 h 82"/>
                  <a:gd name="T96" fmla="*/ 9 w 641"/>
                  <a:gd name="T97" fmla="*/ 335 h 82"/>
                  <a:gd name="T98" fmla="*/ 9 w 641"/>
                  <a:gd name="T99" fmla="*/ 307 h 82"/>
                  <a:gd name="T100" fmla="*/ 9 w 641"/>
                  <a:gd name="T101" fmla="*/ 335 h 82"/>
                  <a:gd name="T102" fmla="*/ 9 w 641"/>
                  <a:gd name="T103" fmla="*/ 335 h 82"/>
                  <a:gd name="T104" fmla="*/ 10 w 641"/>
                  <a:gd name="T105" fmla="*/ 286 h 82"/>
                  <a:gd name="T106" fmla="*/ 10 w 641"/>
                  <a:gd name="T107" fmla="*/ 286 h 82"/>
                  <a:gd name="T108" fmla="*/ 10 w 641"/>
                  <a:gd name="T109" fmla="*/ 335 h 82"/>
                  <a:gd name="T110" fmla="*/ 10 w 641"/>
                  <a:gd name="T111" fmla="*/ 262 h 82"/>
                  <a:gd name="T112" fmla="*/ 10 w 641"/>
                  <a:gd name="T113" fmla="*/ 307 h 82"/>
                  <a:gd name="T114" fmla="*/ 11 w 641"/>
                  <a:gd name="T115" fmla="*/ 262 h 82"/>
                  <a:gd name="T116" fmla="*/ 11 w 641"/>
                  <a:gd name="T117" fmla="*/ 232 h 82"/>
                  <a:gd name="T118" fmla="*/ 11 w 641"/>
                  <a:gd name="T119" fmla="*/ 307 h 82"/>
                  <a:gd name="T120" fmla="*/ 11 w 641"/>
                  <a:gd name="T121" fmla="*/ 232 h 82"/>
                  <a:gd name="T122" fmla="*/ 11 w 641"/>
                  <a:gd name="T123" fmla="*/ 262 h 82"/>
                  <a:gd name="T124" fmla="*/ 11 w 641"/>
                  <a:gd name="T125" fmla="*/ 262 h 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41" h="82">
                    <a:moveTo>
                      <a:pt x="2" y="7"/>
                    </a:moveTo>
                    <a:lnTo>
                      <a:pt x="1" y="5"/>
                    </a:lnTo>
                    <a:lnTo>
                      <a:pt x="0" y="0"/>
                    </a:lnTo>
                    <a:lnTo>
                      <a:pt x="2" y="7"/>
                    </a:lnTo>
                    <a:lnTo>
                      <a:pt x="2" y="11"/>
                    </a:lnTo>
                    <a:lnTo>
                      <a:pt x="5" y="19"/>
                    </a:lnTo>
                    <a:lnTo>
                      <a:pt x="5" y="31"/>
                    </a:lnTo>
                    <a:lnTo>
                      <a:pt x="5" y="27"/>
                    </a:lnTo>
                    <a:lnTo>
                      <a:pt x="8" y="35"/>
                    </a:lnTo>
                    <a:lnTo>
                      <a:pt x="8" y="39"/>
                    </a:lnTo>
                    <a:lnTo>
                      <a:pt x="8" y="46"/>
                    </a:lnTo>
                    <a:lnTo>
                      <a:pt x="8" y="50"/>
                    </a:lnTo>
                    <a:lnTo>
                      <a:pt x="11" y="50"/>
                    </a:lnTo>
                    <a:lnTo>
                      <a:pt x="11" y="54"/>
                    </a:lnTo>
                    <a:lnTo>
                      <a:pt x="11" y="62"/>
                    </a:lnTo>
                    <a:lnTo>
                      <a:pt x="15" y="62"/>
                    </a:lnTo>
                    <a:lnTo>
                      <a:pt x="15" y="70"/>
                    </a:lnTo>
                    <a:lnTo>
                      <a:pt x="19" y="70"/>
                    </a:lnTo>
                    <a:lnTo>
                      <a:pt x="19" y="78"/>
                    </a:lnTo>
                    <a:lnTo>
                      <a:pt x="22" y="78"/>
                    </a:lnTo>
                    <a:lnTo>
                      <a:pt x="22" y="74"/>
                    </a:lnTo>
                    <a:lnTo>
                      <a:pt x="25" y="74"/>
                    </a:lnTo>
                    <a:lnTo>
                      <a:pt x="25" y="78"/>
                    </a:lnTo>
                    <a:lnTo>
                      <a:pt x="25" y="74"/>
                    </a:lnTo>
                    <a:lnTo>
                      <a:pt x="28" y="70"/>
                    </a:lnTo>
                    <a:lnTo>
                      <a:pt x="28" y="78"/>
                    </a:lnTo>
                    <a:lnTo>
                      <a:pt x="28" y="82"/>
                    </a:lnTo>
                    <a:lnTo>
                      <a:pt x="31" y="82"/>
                    </a:lnTo>
                    <a:lnTo>
                      <a:pt x="31" y="74"/>
                    </a:lnTo>
                    <a:lnTo>
                      <a:pt x="31" y="78"/>
                    </a:lnTo>
                    <a:lnTo>
                      <a:pt x="31" y="82"/>
                    </a:lnTo>
                    <a:lnTo>
                      <a:pt x="34" y="74"/>
                    </a:lnTo>
                    <a:lnTo>
                      <a:pt x="34" y="82"/>
                    </a:lnTo>
                    <a:lnTo>
                      <a:pt x="34" y="78"/>
                    </a:lnTo>
                    <a:lnTo>
                      <a:pt x="34" y="74"/>
                    </a:lnTo>
                    <a:lnTo>
                      <a:pt x="38" y="78"/>
                    </a:lnTo>
                    <a:lnTo>
                      <a:pt x="41" y="78"/>
                    </a:lnTo>
                    <a:lnTo>
                      <a:pt x="41" y="82"/>
                    </a:lnTo>
                    <a:lnTo>
                      <a:pt x="41" y="78"/>
                    </a:lnTo>
                    <a:lnTo>
                      <a:pt x="41" y="74"/>
                    </a:lnTo>
                    <a:lnTo>
                      <a:pt x="45" y="82"/>
                    </a:lnTo>
                    <a:lnTo>
                      <a:pt x="45" y="78"/>
                    </a:lnTo>
                    <a:lnTo>
                      <a:pt x="45" y="82"/>
                    </a:lnTo>
                    <a:lnTo>
                      <a:pt x="48" y="74"/>
                    </a:lnTo>
                    <a:lnTo>
                      <a:pt x="48" y="78"/>
                    </a:lnTo>
                    <a:lnTo>
                      <a:pt x="51" y="78"/>
                    </a:lnTo>
                    <a:lnTo>
                      <a:pt x="51" y="74"/>
                    </a:lnTo>
                    <a:lnTo>
                      <a:pt x="51" y="78"/>
                    </a:lnTo>
                    <a:lnTo>
                      <a:pt x="51" y="82"/>
                    </a:lnTo>
                    <a:lnTo>
                      <a:pt x="54" y="70"/>
                    </a:lnTo>
                    <a:lnTo>
                      <a:pt x="54" y="74"/>
                    </a:lnTo>
                    <a:lnTo>
                      <a:pt x="54" y="78"/>
                    </a:lnTo>
                    <a:lnTo>
                      <a:pt x="57" y="70"/>
                    </a:lnTo>
                    <a:lnTo>
                      <a:pt x="57" y="74"/>
                    </a:lnTo>
                    <a:lnTo>
                      <a:pt x="60" y="74"/>
                    </a:lnTo>
                    <a:lnTo>
                      <a:pt x="60" y="70"/>
                    </a:lnTo>
                    <a:lnTo>
                      <a:pt x="64" y="74"/>
                    </a:lnTo>
                    <a:lnTo>
                      <a:pt x="64" y="78"/>
                    </a:lnTo>
                    <a:lnTo>
                      <a:pt x="64" y="74"/>
                    </a:lnTo>
                    <a:lnTo>
                      <a:pt x="67" y="74"/>
                    </a:lnTo>
                    <a:lnTo>
                      <a:pt x="67" y="78"/>
                    </a:lnTo>
                    <a:lnTo>
                      <a:pt x="67" y="74"/>
                    </a:lnTo>
                    <a:lnTo>
                      <a:pt x="71" y="70"/>
                    </a:lnTo>
                    <a:lnTo>
                      <a:pt x="71" y="74"/>
                    </a:lnTo>
                    <a:lnTo>
                      <a:pt x="71" y="78"/>
                    </a:lnTo>
                    <a:lnTo>
                      <a:pt x="74" y="74"/>
                    </a:lnTo>
                    <a:lnTo>
                      <a:pt x="74" y="70"/>
                    </a:lnTo>
                    <a:lnTo>
                      <a:pt x="77" y="78"/>
                    </a:lnTo>
                    <a:lnTo>
                      <a:pt x="77" y="74"/>
                    </a:lnTo>
                    <a:lnTo>
                      <a:pt x="77" y="70"/>
                    </a:lnTo>
                    <a:lnTo>
                      <a:pt x="77" y="74"/>
                    </a:lnTo>
                    <a:lnTo>
                      <a:pt x="80" y="74"/>
                    </a:lnTo>
                    <a:lnTo>
                      <a:pt x="80" y="78"/>
                    </a:lnTo>
                    <a:lnTo>
                      <a:pt x="80" y="70"/>
                    </a:lnTo>
                    <a:lnTo>
                      <a:pt x="80" y="74"/>
                    </a:lnTo>
                    <a:lnTo>
                      <a:pt x="83" y="74"/>
                    </a:lnTo>
                    <a:lnTo>
                      <a:pt x="83" y="70"/>
                    </a:lnTo>
                    <a:lnTo>
                      <a:pt x="83" y="74"/>
                    </a:lnTo>
                    <a:lnTo>
                      <a:pt x="86" y="70"/>
                    </a:lnTo>
                    <a:lnTo>
                      <a:pt x="86" y="66"/>
                    </a:lnTo>
                    <a:lnTo>
                      <a:pt x="90" y="70"/>
                    </a:lnTo>
                    <a:lnTo>
                      <a:pt x="90" y="74"/>
                    </a:lnTo>
                    <a:lnTo>
                      <a:pt x="90" y="70"/>
                    </a:lnTo>
                    <a:lnTo>
                      <a:pt x="94" y="74"/>
                    </a:lnTo>
                    <a:lnTo>
                      <a:pt x="94" y="70"/>
                    </a:lnTo>
                    <a:lnTo>
                      <a:pt x="97" y="74"/>
                    </a:lnTo>
                    <a:lnTo>
                      <a:pt x="97" y="70"/>
                    </a:lnTo>
                    <a:lnTo>
                      <a:pt x="100" y="70"/>
                    </a:lnTo>
                    <a:lnTo>
                      <a:pt x="103" y="66"/>
                    </a:lnTo>
                    <a:lnTo>
                      <a:pt x="103" y="70"/>
                    </a:lnTo>
                    <a:lnTo>
                      <a:pt x="103" y="74"/>
                    </a:lnTo>
                    <a:lnTo>
                      <a:pt x="106" y="70"/>
                    </a:lnTo>
                    <a:lnTo>
                      <a:pt x="109" y="70"/>
                    </a:lnTo>
                    <a:lnTo>
                      <a:pt x="113" y="66"/>
                    </a:lnTo>
                    <a:lnTo>
                      <a:pt x="113" y="70"/>
                    </a:lnTo>
                    <a:lnTo>
                      <a:pt x="116" y="70"/>
                    </a:lnTo>
                    <a:lnTo>
                      <a:pt x="116" y="66"/>
                    </a:lnTo>
                    <a:lnTo>
                      <a:pt x="116" y="70"/>
                    </a:lnTo>
                    <a:lnTo>
                      <a:pt x="120" y="70"/>
                    </a:lnTo>
                    <a:lnTo>
                      <a:pt x="123" y="66"/>
                    </a:lnTo>
                    <a:lnTo>
                      <a:pt x="123" y="70"/>
                    </a:lnTo>
                    <a:lnTo>
                      <a:pt x="123" y="66"/>
                    </a:lnTo>
                    <a:lnTo>
                      <a:pt x="126" y="70"/>
                    </a:lnTo>
                    <a:lnTo>
                      <a:pt x="126" y="66"/>
                    </a:lnTo>
                    <a:lnTo>
                      <a:pt x="126" y="70"/>
                    </a:lnTo>
                    <a:lnTo>
                      <a:pt x="129" y="70"/>
                    </a:lnTo>
                    <a:lnTo>
                      <a:pt x="129" y="66"/>
                    </a:lnTo>
                    <a:lnTo>
                      <a:pt x="129" y="70"/>
                    </a:lnTo>
                    <a:lnTo>
                      <a:pt x="132" y="70"/>
                    </a:lnTo>
                    <a:lnTo>
                      <a:pt x="132" y="66"/>
                    </a:lnTo>
                    <a:lnTo>
                      <a:pt x="132" y="70"/>
                    </a:lnTo>
                    <a:lnTo>
                      <a:pt x="135" y="70"/>
                    </a:lnTo>
                    <a:lnTo>
                      <a:pt x="135" y="62"/>
                    </a:lnTo>
                    <a:lnTo>
                      <a:pt x="135" y="70"/>
                    </a:lnTo>
                    <a:lnTo>
                      <a:pt x="135" y="62"/>
                    </a:lnTo>
                    <a:lnTo>
                      <a:pt x="139" y="58"/>
                    </a:lnTo>
                    <a:lnTo>
                      <a:pt x="139" y="70"/>
                    </a:lnTo>
                    <a:lnTo>
                      <a:pt x="139" y="62"/>
                    </a:lnTo>
                    <a:lnTo>
                      <a:pt x="139" y="66"/>
                    </a:lnTo>
                    <a:lnTo>
                      <a:pt x="142" y="66"/>
                    </a:lnTo>
                    <a:lnTo>
                      <a:pt x="142" y="70"/>
                    </a:lnTo>
                    <a:lnTo>
                      <a:pt x="146" y="62"/>
                    </a:lnTo>
                    <a:lnTo>
                      <a:pt x="146" y="70"/>
                    </a:lnTo>
                    <a:lnTo>
                      <a:pt x="146" y="66"/>
                    </a:lnTo>
                    <a:lnTo>
                      <a:pt x="146" y="62"/>
                    </a:lnTo>
                    <a:lnTo>
                      <a:pt x="149" y="66"/>
                    </a:lnTo>
                    <a:lnTo>
                      <a:pt x="149" y="58"/>
                    </a:lnTo>
                    <a:lnTo>
                      <a:pt x="149" y="62"/>
                    </a:lnTo>
                    <a:lnTo>
                      <a:pt x="152" y="66"/>
                    </a:lnTo>
                    <a:lnTo>
                      <a:pt x="152" y="62"/>
                    </a:lnTo>
                    <a:lnTo>
                      <a:pt x="155" y="62"/>
                    </a:lnTo>
                    <a:lnTo>
                      <a:pt x="155" y="66"/>
                    </a:lnTo>
                    <a:lnTo>
                      <a:pt x="155" y="62"/>
                    </a:lnTo>
                    <a:lnTo>
                      <a:pt x="158" y="62"/>
                    </a:lnTo>
                    <a:lnTo>
                      <a:pt x="158" y="66"/>
                    </a:lnTo>
                    <a:lnTo>
                      <a:pt x="158" y="62"/>
                    </a:lnTo>
                    <a:lnTo>
                      <a:pt x="158" y="58"/>
                    </a:lnTo>
                    <a:lnTo>
                      <a:pt x="162" y="66"/>
                    </a:lnTo>
                    <a:lnTo>
                      <a:pt x="162" y="58"/>
                    </a:lnTo>
                    <a:lnTo>
                      <a:pt x="162" y="66"/>
                    </a:lnTo>
                    <a:lnTo>
                      <a:pt x="165" y="70"/>
                    </a:lnTo>
                    <a:lnTo>
                      <a:pt x="165" y="62"/>
                    </a:lnTo>
                    <a:lnTo>
                      <a:pt x="165" y="58"/>
                    </a:lnTo>
                    <a:lnTo>
                      <a:pt x="165" y="62"/>
                    </a:lnTo>
                    <a:lnTo>
                      <a:pt x="168" y="70"/>
                    </a:lnTo>
                    <a:lnTo>
                      <a:pt x="168" y="66"/>
                    </a:lnTo>
                    <a:lnTo>
                      <a:pt x="172" y="58"/>
                    </a:lnTo>
                    <a:lnTo>
                      <a:pt x="172" y="62"/>
                    </a:lnTo>
                    <a:lnTo>
                      <a:pt x="172" y="66"/>
                    </a:lnTo>
                    <a:lnTo>
                      <a:pt x="172" y="58"/>
                    </a:lnTo>
                    <a:lnTo>
                      <a:pt x="175" y="58"/>
                    </a:lnTo>
                    <a:lnTo>
                      <a:pt x="175" y="66"/>
                    </a:lnTo>
                    <a:lnTo>
                      <a:pt x="175" y="58"/>
                    </a:lnTo>
                    <a:lnTo>
                      <a:pt x="178" y="62"/>
                    </a:lnTo>
                    <a:lnTo>
                      <a:pt x="178" y="58"/>
                    </a:lnTo>
                    <a:lnTo>
                      <a:pt x="178" y="62"/>
                    </a:lnTo>
                    <a:lnTo>
                      <a:pt x="181" y="58"/>
                    </a:lnTo>
                    <a:lnTo>
                      <a:pt x="181" y="66"/>
                    </a:lnTo>
                    <a:lnTo>
                      <a:pt x="181" y="62"/>
                    </a:lnTo>
                    <a:lnTo>
                      <a:pt x="181" y="58"/>
                    </a:lnTo>
                    <a:lnTo>
                      <a:pt x="184" y="62"/>
                    </a:lnTo>
                    <a:lnTo>
                      <a:pt x="184" y="58"/>
                    </a:lnTo>
                    <a:lnTo>
                      <a:pt x="188" y="62"/>
                    </a:lnTo>
                    <a:lnTo>
                      <a:pt x="188" y="58"/>
                    </a:lnTo>
                    <a:lnTo>
                      <a:pt x="188" y="62"/>
                    </a:lnTo>
                    <a:lnTo>
                      <a:pt x="188" y="58"/>
                    </a:lnTo>
                    <a:lnTo>
                      <a:pt x="191" y="58"/>
                    </a:lnTo>
                    <a:lnTo>
                      <a:pt x="191" y="62"/>
                    </a:lnTo>
                    <a:lnTo>
                      <a:pt x="191" y="58"/>
                    </a:lnTo>
                    <a:lnTo>
                      <a:pt x="191" y="62"/>
                    </a:lnTo>
                    <a:lnTo>
                      <a:pt x="194" y="58"/>
                    </a:lnTo>
                    <a:lnTo>
                      <a:pt x="194" y="62"/>
                    </a:lnTo>
                    <a:lnTo>
                      <a:pt x="194" y="58"/>
                    </a:lnTo>
                    <a:lnTo>
                      <a:pt x="198" y="54"/>
                    </a:lnTo>
                    <a:lnTo>
                      <a:pt x="198" y="58"/>
                    </a:lnTo>
                    <a:lnTo>
                      <a:pt x="198" y="62"/>
                    </a:lnTo>
                    <a:lnTo>
                      <a:pt x="201" y="54"/>
                    </a:lnTo>
                    <a:lnTo>
                      <a:pt x="201" y="58"/>
                    </a:lnTo>
                    <a:lnTo>
                      <a:pt x="204" y="58"/>
                    </a:lnTo>
                    <a:lnTo>
                      <a:pt x="204" y="54"/>
                    </a:lnTo>
                    <a:lnTo>
                      <a:pt x="207" y="62"/>
                    </a:lnTo>
                    <a:lnTo>
                      <a:pt x="207" y="54"/>
                    </a:lnTo>
                    <a:lnTo>
                      <a:pt x="207" y="58"/>
                    </a:lnTo>
                    <a:lnTo>
                      <a:pt x="210" y="54"/>
                    </a:lnTo>
                    <a:lnTo>
                      <a:pt x="210" y="58"/>
                    </a:lnTo>
                    <a:lnTo>
                      <a:pt x="210" y="54"/>
                    </a:lnTo>
                    <a:lnTo>
                      <a:pt x="214" y="54"/>
                    </a:lnTo>
                    <a:lnTo>
                      <a:pt x="214" y="50"/>
                    </a:lnTo>
                    <a:lnTo>
                      <a:pt x="214" y="58"/>
                    </a:lnTo>
                    <a:lnTo>
                      <a:pt x="217" y="54"/>
                    </a:lnTo>
                    <a:lnTo>
                      <a:pt x="217" y="58"/>
                    </a:lnTo>
                    <a:lnTo>
                      <a:pt x="217" y="54"/>
                    </a:lnTo>
                    <a:lnTo>
                      <a:pt x="221" y="54"/>
                    </a:lnTo>
                    <a:lnTo>
                      <a:pt x="221" y="58"/>
                    </a:lnTo>
                    <a:lnTo>
                      <a:pt x="224" y="54"/>
                    </a:lnTo>
                    <a:lnTo>
                      <a:pt x="224" y="58"/>
                    </a:lnTo>
                    <a:lnTo>
                      <a:pt x="224" y="54"/>
                    </a:lnTo>
                    <a:lnTo>
                      <a:pt x="227" y="50"/>
                    </a:lnTo>
                    <a:lnTo>
                      <a:pt x="227" y="54"/>
                    </a:lnTo>
                    <a:lnTo>
                      <a:pt x="230" y="58"/>
                    </a:lnTo>
                    <a:lnTo>
                      <a:pt x="230" y="54"/>
                    </a:lnTo>
                    <a:lnTo>
                      <a:pt x="233" y="54"/>
                    </a:lnTo>
                    <a:lnTo>
                      <a:pt x="233" y="50"/>
                    </a:lnTo>
                    <a:lnTo>
                      <a:pt x="233" y="62"/>
                    </a:lnTo>
                    <a:lnTo>
                      <a:pt x="237" y="54"/>
                    </a:lnTo>
                    <a:lnTo>
                      <a:pt x="237" y="50"/>
                    </a:lnTo>
                    <a:lnTo>
                      <a:pt x="237" y="54"/>
                    </a:lnTo>
                    <a:lnTo>
                      <a:pt x="240" y="54"/>
                    </a:lnTo>
                    <a:lnTo>
                      <a:pt x="240" y="58"/>
                    </a:lnTo>
                    <a:lnTo>
                      <a:pt x="243" y="58"/>
                    </a:lnTo>
                    <a:lnTo>
                      <a:pt x="243" y="54"/>
                    </a:lnTo>
                    <a:lnTo>
                      <a:pt x="243" y="58"/>
                    </a:lnTo>
                    <a:lnTo>
                      <a:pt x="243" y="54"/>
                    </a:lnTo>
                    <a:lnTo>
                      <a:pt x="247" y="54"/>
                    </a:lnTo>
                    <a:lnTo>
                      <a:pt x="247" y="62"/>
                    </a:lnTo>
                    <a:lnTo>
                      <a:pt x="247" y="54"/>
                    </a:lnTo>
                    <a:lnTo>
                      <a:pt x="250" y="54"/>
                    </a:lnTo>
                    <a:lnTo>
                      <a:pt x="250" y="58"/>
                    </a:lnTo>
                    <a:lnTo>
                      <a:pt x="250" y="54"/>
                    </a:lnTo>
                    <a:lnTo>
                      <a:pt x="253" y="54"/>
                    </a:lnTo>
                    <a:lnTo>
                      <a:pt x="253" y="58"/>
                    </a:lnTo>
                    <a:lnTo>
                      <a:pt x="253" y="50"/>
                    </a:lnTo>
                    <a:lnTo>
                      <a:pt x="253" y="54"/>
                    </a:lnTo>
                    <a:lnTo>
                      <a:pt x="256" y="58"/>
                    </a:lnTo>
                    <a:lnTo>
                      <a:pt x="256" y="54"/>
                    </a:lnTo>
                    <a:lnTo>
                      <a:pt x="256" y="50"/>
                    </a:lnTo>
                    <a:lnTo>
                      <a:pt x="259" y="50"/>
                    </a:lnTo>
                    <a:lnTo>
                      <a:pt x="259" y="54"/>
                    </a:lnTo>
                    <a:lnTo>
                      <a:pt x="259" y="50"/>
                    </a:lnTo>
                    <a:lnTo>
                      <a:pt x="259" y="54"/>
                    </a:lnTo>
                    <a:lnTo>
                      <a:pt x="263" y="54"/>
                    </a:lnTo>
                    <a:lnTo>
                      <a:pt x="263" y="50"/>
                    </a:lnTo>
                    <a:lnTo>
                      <a:pt x="266" y="58"/>
                    </a:lnTo>
                    <a:lnTo>
                      <a:pt x="266" y="54"/>
                    </a:lnTo>
                    <a:lnTo>
                      <a:pt x="266" y="50"/>
                    </a:lnTo>
                    <a:lnTo>
                      <a:pt x="266" y="58"/>
                    </a:lnTo>
                    <a:lnTo>
                      <a:pt x="269" y="54"/>
                    </a:lnTo>
                    <a:lnTo>
                      <a:pt x="269" y="58"/>
                    </a:lnTo>
                    <a:lnTo>
                      <a:pt x="269" y="54"/>
                    </a:lnTo>
                    <a:lnTo>
                      <a:pt x="273" y="58"/>
                    </a:lnTo>
                    <a:lnTo>
                      <a:pt x="273" y="54"/>
                    </a:lnTo>
                    <a:lnTo>
                      <a:pt x="276" y="54"/>
                    </a:lnTo>
                    <a:lnTo>
                      <a:pt x="276" y="50"/>
                    </a:lnTo>
                    <a:lnTo>
                      <a:pt x="276" y="54"/>
                    </a:lnTo>
                    <a:lnTo>
                      <a:pt x="276" y="50"/>
                    </a:lnTo>
                    <a:lnTo>
                      <a:pt x="279" y="54"/>
                    </a:lnTo>
                    <a:lnTo>
                      <a:pt x="279" y="50"/>
                    </a:lnTo>
                    <a:lnTo>
                      <a:pt x="279" y="54"/>
                    </a:lnTo>
                    <a:lnTo>
                      <a:pt x="282" y="54"/>
                    </a:lnTo>
                    <a:lnTo>
                      <a:pt x="282" y="58"/>
                    </a:lnTo>
                    <a:lnTo>
                      <a:pt x="282" y="54"/>
                    </a:lnTo>
                    <a:lnTo>
                      <a:pt x="286" y="54"/>
                    </a:lnTo>
                    <a:lnTo>
                      <a:pt x="286" y="58"/>
                    </a:lnTo>
                    <a:lnTo>
                      <a:pt x="286" y="50"/>
                    </a:lnTo>
                    <a:lnTo>
                      <a:pt x="286" y="54"/>
                    </a:lnTo>
                    <a:lnTo>
                      <a:pt x="289" y="54"/>
                    </a:lnTo>
                    <a:lnTo>
                      <a:pt x="289" y="50"/>
                    </a:lnTo>
                    <a:lnTo>
                      <a:pt x="289" y="54"/>
                    </a:lnTo>
                    <a:lnTo>
                      <a:pt x="292" y="50"/>
                    </a:lnTo>
                    <a:lnTo>
                      <a:pt x="292" y="54"/>
                    </a:lnTo>
                    <a:lnTo>
                      <a:pt x="295" y="54"/>
                    </a:lnTo>
                    <a:lnTo>
                      <a:pt x="295" y="50"/>
                    </a:lnTo>
                    <a:lnTo>
                      <a:pt x="299" y="50"/>
                    </a:lnTo>
                    <a:lnTo>
                      <a:pt x="299" y="54"/>
                    </a:lnTo>
                    <a:lnTo>
                      <a:pt x="299" y="58"/>
                    </a:lnTo>
                    <a:lnTo>
                      <a:pt x="302" y="50"/>
                    </a:lnTo>
                    <a:lnTo>
                      <a:pt x="302" y="54"/>
                    </a:lnTo>
                    <a:lnTo>
                      <a:pt x="305" y="50"/>
                    </a:lnTo>
                    <a:lnTo>
                      <a:pt x="305" y="54"/>
                    </a:lnTo>
                    <a:lnTo>
                      <a:pt x="305" y="50"/>
                    </a:lnTo>
                    <a:lnTo>
                      <a:pt x="308" y="50"/>
                    </a:lnTo>
                    <a:lnTo>
                      <a:pt x="308" y="54"/>
                    </a:lnTo>
                    <a:lnTo>
                      <a:pt x="312" y="50"/>
                    </a:lnTo>
                    <a:lnTo>
                      <a:pt x="312" y="54"/>
                    </a:lnTo>
                    <a:lnTo>
                      <a:pt x="312" y="50"/>
                    </a:lnTo>
                    <a:lnTo>
                      <a:pt x="315" y="50"/>
                    </a:lnTo>
                    <a:lnTo>
                      <a:pt x="315" y="54"/>
                    </a:lnTo>
                    <a:lnTo>
                      <a:pt x="315" y="50"/>
                    </a:lnTo>
                    <a:lnTo>
                      <a:pt x="318" y="50"/>
                    </a:lnTo>
                    <a:lnTo>
                      <a:pt x="318" y="54"/>
                    </a:lnTo>
                    <a:lnTo>
                      <a:pt x="322" y="50"/>
                    </a:lnTo>
                    <a:lnTo>
                      <a:pt x="322" y="54"/>
                    </a:lnTo>
                    <a:lnTo>
                      <a:pt x="322" y="50"/>
                    </a:lnTo>
                    <a:lnTo>
                      <a:pt x="322" y="54"/>
                    </a:lnTo>
                    <a:lnTo>
                      <a:pt x="325" y="50"/>
                    </a:lnTo>
                    <a:lnTo>
                      <a:pt x="325" y="54"/>
                    </a:lnTo>
                    <a:lnTo>
                      <a:pt x="325" y="50"/>
                    </a:lnTo>
                    <a:lnTo>
                      <a:pt x="328" y="50"/>
                    </a:lnTo>
                    <a:lnTo>
                      <a:pt x="328" y="54"/>
                    </a:lnTo>
                    <a:lnTo>
                      <a:pt x="331" y="54"/>
                    </a:lnTo>
                    <a:lnTo>
                      <a:pt x="331" y="50"/>
                    </a:lnTo>
                    <a:lnTo>
                      <a:pt x="331" y="54"/>
                    </a:lnTo>
                    <a:lnTo>
                      <a:pt x="331" y="50"/>
                    </a:lnTo>
                    <a:lnTo>
                      <a:pt x="335" y="50"/>
                    </a:lnTo>
                    <a:lnTo>
                      <a:pt x="338" y="50"/>
                    </a:lnTo>
                    <a:lnTo>
                      <a:pt x="338" y="54"/>
                    </a:lnTo>
                    <a:lnTo>
                      <a:pt x="338" y="58"/>
                    </a:lnTo>
                    <a:lnTo>
                      <a:pt x="338" y="50"/>
                    </a:lnTo>
                    <a:lnTo>
                      <a:pt x="341" y="50"/>
                    </a:lnTo>
                    <a:lnTo>
                      <a:pt x="341" y="54"/>
                    </a:lnTo>
                    <a:lnTo>
                      <a:pt x="341" y="50"/>
                    </a:lnTo>
                    <a:lnTo>
                      <a:pt x="344" y="50"/>
                    </a:lnTo>
                    <a:lnTo>
                      <a:pt x="344" y="54"/>
                    </a:lnTo>
                    <a:lnTo>
                      <a:pt x="344" y="58"/>
                    </a:lnTo>
                    <a:lnTo>
                      <a:pt x="344" y="50"/>
                    </a:lnTo>
                    <a:lnTo>
                      <a:pt x="348" y="54"/>
                    </a:lnTo>
                    <a:lnTo>
                      <a:pt x="348" y="50"/>
                    </a:lnTo>
                    <a:lnTo>
                      <a:pt x="351" y="50"/>
                    </a:lnTo>
                    <a:lnTo>
                      <a:pt x="351" y="54"/>
                    </a:lnTo>
                    <a:lnTo>
                      <a:pt x="354" y="50"/>
                    </a:lnTo>
                    <a:lnTo>
                      <a:pt x="354" y="58"/>
                    </a:lnTo>
                    <a:lnTo>
                      <a:pt x="357" y="50"/>
                    </a:lnTo>
                    <a:lnTo>
                      <a:pt x="361" y="50"/>
                    </a:lnTo>
                    <a:lnTo>
                      <a:pt x="364" y="50"/>
                    </a:lnTo>
                    <a:lnTo>
                      <a:pt x="367" y="54"/>
                    </a:lnTo>
                    <a:lnTo>
                      <a:pt x="367" y="50"/>
                    </a:lnTo>
                    <a:lnTo>
                      <a:pt x="367" y="58"/>
                    </a:lnTo>
                    <a:lnTo>
                      <a:pt x="370" y="50"/>
                    </a:lnTo>
                    <a:lnTo>
                      <a:pt x="374" y="50"/>
                    </a:lnTo>
                    <a:lnTo>
                      <a:pt x="374" y="54"/>
                    </a:lnTo>
                    <a:lnTo>
                      <a:pt x="374" y="50"/>
                    </a:lnTo>
                    <a:lnTo>
                      <a:pt x="377" y="50"/>
                    </a:lnTo>
                    <a:lnTo>
                      <a:pt x="380" y="50"/>
                    </a:lnTo>
                    <a:lnTo>
                      <a:pt x="380" y="54"/>
                    </a:lnTo>
                    <a:lnTo>
                      <a:pt x="380" y="50"/>
                    </a:lnTo>
                    <a:lnTo>
                      <a:pt x="384" y="54"/>
                    </a:lnTo>
                    <a:lnTo>
                      <a:pt x="384" y="50"/>
                    </a:lnTo>
                    <a:lnTo>
                      <a:pt x="387" y="50"/>
                    </a:lnTo>
                    <a:lnTo>
                      <a:pt x="387" y="54"/>
                    </a:lnTo>
                    <a:lnTo>
                      <a:pt x="390" y="50"/>
                    </a:lnTo>
                    <a:lnTo>
                      <a:pt x="390" y="54"/>
                    </a:lnTo>
                    <a:lnTo>
                      <a:pt x="390" y="50"/>
                    </a:lnTo>
                    <a:lnTo>
                      <a:pt x="393" y="54"/>
                    </a:lnTo>
                    <a:lnTo>
                      <a:pt x="393" y="50"/>
                    </a:lnTo>
                    <a:lnTo>
                      <a:pt x="393" y="54"/>
                    </a:lnTo>
                    <a:lnTo>
                      <a:pt x="396" y="50"/>
                    </a:lnTo>
                    <a:lnTo>
                      <a:pt x="396" y="54"/>
                    </a:lnTo>
                    <a:lnTo>
                      <a:pt x="396" y="50"/>
                    </a:lnTo>
                    <a:lnTo>
                      <a:pt x="396" y="54"/>
                    </a:lnTo>
                    <a:lnTo>
                      <a:pt x="400" y="50"/>
                    </a:lnTo>
                    <a:lnTo>
                      <a:pt x="400" y="54"/>
                    </a:lnTo>
                    <a:lnTo>
                      <a:pt x="400" y="50"/>
                    </a:lnTo>
                    <a:lnTo>
                      <a:pt x="403" y="50"/>
                    </a:lnTo>
                    <a:lnTo>
                      <a:pt x="406" y="50"/>
                    </a:lnTo>
                    <a:lnTo>
                      <a:pt x="410" y="50"/>
                    </a:lnTo>
                    <a:lnTo>
                      <a:pt x="413" y="50"/>
                    </a:lnTo>
                    <a:lnTo>
                      <a:pt x="413" y="54"/>
                    </a:lnTo>
                    <a:lnTo>
                      <a:pt x="413" y="50"/>
                    </a:lnTo>
                    <a:lnTo>
                      <a:pt x="416" y="50"/>
                    </a:lnTo>
                    <a:lnTo>
                      <a:pt x="416" y="54"/>
                    </a:lnTo>
                    <a:lnTo>
                      <a:pt x="416" y="50"/>
                    </a:lnTo>
                    <a:lnTo>
                      <a:pt x="419" y="50"/>
                    </a:lnTo>
                    <a:lnTo>
                      <a:pt x="422" y="46"/>
                    </a:lnTo>
                    <a:lnTo>
                      <a:pt x="422" y="54"/>
                    </a:lnTo>
                    <a:lnTo>
                      <a:pt x="422" y="50"/>
                    </a:lnTo>
                    <a:lnTo>
                      <a:pt x="426" y="50"/>
                    </a:lnTo>
                    <a:lnTo>
                      <a:pt x="429" y="50"/>
                    </a:lnTo>
                    <a:lnTo>
                      <a:pt x="429" y="46"/>
                    </a:lnTo>
                    <a:lnTo>
                      <a:pt x="429" y="50"/>
                    </a:lnTo>
                    <a:lnTo>
                      <a:pt x="433" y="50"/>
                    </a:lnTo>
                    <a:lnTo>
                      <a:pt x="436" y="50"/>
                    </a:lnTo>
                    <a:lnTo>
                      <a:pt x="436" y="54"/>
                    </a:lnTo>
                    <a:lnTo>
                      <a:pt x="439" y="50"/>
                    </a:lnTo>
                    <a:lnTo>
                      <a:pt x="442" y="50"/>
                    </a:lnTo>
                    <a:lnTo>
                      <a:pt x="442" y="46"/>
                    </a:lnTo>
                    <a:lnTo>
                      <a:pt x="442" y="50"/>
                    </a:lnTo>
                    <a:lnTo>
                      <a:pt x="445" y="50"/>
                    </a:lnTo>
                    <a:lnTo>
                      <a:pt x="449" y="50"/>
                    </a:lnTo>
                    <a:lnTo>
                      <a:pt x="452" y="46"/>
                    </a:lnTo>
                    <a:lnTo>
                      <a:pt x="452" y="50"/>
                    </a:lnTo>
                    <a:lnTo>
                      <a:pt x="452" y="46"/>
                    </a:lnTo>
                    <a:lnTo>
                      <a:pt x="455" y="50"/>
                    </a:lnTo>
                    <a:lnTo>
                      <a:pt x="455" y="46"/>
                    </a:lnTo>
                    <a:lnTo>
                      <a:pt x="459" y="50"/>
                    </a:lnTo>
                    <a:lnTo>
                      <a:pt x="459" y="46"/>
                    </a:lnTo>
                    <a:lnTo>
                      <a:pt x="459" y="50"/>
                    </a:lnTo>
                    <a:lnTo>
                      <a:pt x="459" y="46"/>
                    </a:lnTo>
                    <a:lnTo>
                      <a:pt x="462" y="50"/>
                    </a:lnTo>
                    <a:lnTo>
                      <a:pt x="465" y="46"/>
                    </a:lnTo>
                    <a:lnTo>
                      <a:pt x="465" y="50"/>
                    </a:lnTo>
                    <a:lnTo>
                      <a:pt x="468" y="46"/>
                    </a:lnTo>
                    <a:lnTo>
                      <a:pt x="468" y="50"/>
                    </a:lnTo>
                    <a:lnTo>
                      <a:pt x="471" y="46"/>
                    </a:lnTo>
                    <a:lnTo>
                      <a:pt x="471" y="50"/>
                    </a:lnTo>
                    <a:lnTo>
                      <a:pt x="475" y="50"/>
                    </a:lnTo>
                    <a:lnTo>
                      <a:pt x="475" y="46"/>
                    </a:lnTo>
                    <a:lnTo>
                      <a:pt x="478" y="46"/>
                    </a:lnTo>
                    <a:lnTo>
                      <a:pt x="482" y="50"/>
                    </a:lnTo>
                    <a:lnTo>
                      <a:pt x="482" y="46"/>
                    </a:lnTo>
                    <a:lnTo>
                      <a:pt x="482" y="50"/>
                    </a:lnTo>
                    <a:lnTo>
                      <a:pt x="482" y="46"/>
                    </a:lnTo>
                    <a:lnTo>
                      <a:pt x="485" y="50"/>
                    </a:lnTo>
                    <a:lnTo>
                      <a:pt x="485" y="39"/>
                    </a:lnTo>
                    <a:lnTo>
                      <a:pt x="485" y="46"/>
                    </a:lnTo>
                    <a:lnTo>
                      <a:pt x="485" y="50"/>
                    </a:lnTo>
                    <a:lnTo>
                      <a:pt x="488" y="50"/>
                    </a:lnTo>
                    <a:lnTo>
                      <a:pt x="488" y="46"/>
                    </a:lnTo>
                    <a:lnTo>
                      <a:pt x="488" y="50"/>
                    </a:lnTo>
                    <a:lnTo>
                      <a:pt x="491" y="50"/>
                    </a:lnTo>
                    <a:lnTo>
                      <a:pt x="491" y="43"/>
                    </a:lnTo>
                    <a:lnTo>
                      <a:pt x="491" y="46"/>
                    </a:lnTo>
                    <a:lnTo>
                      <a:pt x="494" y="50"/>
                    </a:lnTo>
                    <a:lnTo>
                      <a:pt x="494" y="46"/>
                    </a:lnTo>
                    <a:lnTo>
                      <a:pt x="497" y="50"/>
                    </a:lnTo>
                    <a:lnTo>
                      <a:pt x="497" y="46"/>
                    </a:lnTo>
                    <a:lnTo>
                      <a:pt x="501" y="46"/>
                    </a:lnTo>
                    <a:lnTo>
                      <a:pt x="501" y="50"/>
                    </a:lnTo>
                    <a:lnTo>
                      <a:pt x="504" y="46"/>
                    </a:lnTo>
                    <a:lnTo>
                      <a:pt x="504" y="50"/>
                    </a:lnTo>
                    <a:lnTo>
                      <a:pt x="508" y="54"/>
                    </a:lnTo>
                    <a:lnTo>
                      <a:pt x="508" y="46"/>
                    </a:lnTo>
                    <a:lnTo>
                      <a:pt x="508" y="50"/>
                    </a:lnTo>
                    <a:lnTo>
                      <a:pt x="511" y="43"/>
                    </a:lnTo>
                    <a:lnTo>
                      <a:pt x="511" y="50"/>
                    </a:lnTo>
                    <a:lnTo>
                      <a:pt x="511" y="46"/>
                    </a:lnTo>
                    <a:lnTo>
                      <a:pt x="514" y="50"/>
                    </a:lnTo>
                    <a:lnTo>
                      <a:pt x="514" y="46"/>
                    </a:lnTo>
                    <a:lnTo>
                      <a:pt x="514" y="50"/>
                    </a:lnTo>
                    <a:lnTo>
                      <a:pt x="517" y="46"/>
                    </a:lnTo>
                    <a:lnTo>
                      <a:pt x="517" y="50"/>
                    </a:lnTo>
                    <a:lnTo>
                      <a:pt x="520" y="50"/>
                    </a:lnTo>
                    <a:lnTo>
                      <a:pt x="523" y="46"/>
                    </a:lnTo>
                    <a:lnTo>
                      <a:pt x="523" y="43"/>
                    </a:lnTo>
                    <a:lnTo>
                      <a:pt x="523" y="46"/>
                    </a:lnTo>
                    <a:lnTo>
                      <a:pt x="527" y="43"/>
                    </a:lnTo>
                    <a:lnTo>
                      <a:pt x="527" y="46"/>
                    </a:lnTo>
                    <a:lnTo>
                      <a:pt x="527" y="50"/>
                    </a:lnTo>
                    <a:lnTo>
                      <a:pt x="527" y="46"/>
                    </a:lnTo>
                    <a:lnTo>
                      <a:pt x="530" y="50"/>
                    </a:lnTo>
                    <a:lnTo>
                      <a:pt x="530" y="43"/>
                    </a:lnTo>
                    <a:lnTo>
                      <a:pt x="530" y="50"/>
                    </a:lnTo>
                    <a:lnTo>
                      <a:pt x="534" y="46"/>
                    </a:lnTo>
                    <a:lnTo>
                      <a:pt x="534" y="50"/>
                    </a:lnTo>
                    <a:lnTo>
                      <a:pt x="534" y="46"/>
                    </a:lnTo>
                    <a:lnTo>
                      <a:pt x="537" y="43"/>
                    </a:lnTo>
                    <a:lnTo>
                      <a:pt x="537" y="50"/>
                    </a:lnTo>
                    <a:lnTo>
                      <a:pt x="540" y="43"/>
                    </a:lnTo>
                    <a:lnTo>
                      <a:pt x="543" y="46"/>
                    </a:lnTo>
                    <a:lnTo>
                      <a:pt x="543" y="50"/>
                    </a:lnTo>
                    <a:lnTo>
                      <a:pt x="543" y="46"/>
                    </a:lnTo>
                    <a:lnTo>
                      <a:pt x="546" y="50"/>
                    </a:lnTo>
                    <a:lnTo>
                      <a:pt x="546" y="46"/>
                    </a:lnTo>
                    <a:lnTo>
                      <a:pt x="546" y="39"/>
                    </a:lnTo>
                    <a:lnTo>
                      <a:pt x="546" y="46"/>
                    </a:lnTo>
                    <a:lnTo>
                      <a:pt x="549" y="43"/>
                    </a:lnTo>
                    <a:lnTo>
                      <a:pt x="549" y="39"/>
                    </a:lnTo>
                    <a:lnTo>
                      <a:pt x="549" y="50"/>
                    </a:lnTo>
                    <a:lnTo>
                      <a:pt x="549" y="43"/>
                    </a:lnTo>
                    <a:lnTo>
                      <a:pt x="553" y="46"/>
                    </a:lnTo>
                    <a:lnTo>
                      <a:pt x="553" y="39"/>
                    </a:lnTo>
                    <a:lnTo>
                      <a:pt x="553" y="46"/>
                    </a:lnTo>
                    <a:lnTo>
                      <a:pt x="553" y="43"/>
                    </a:lnTo>
                    <a:lnTo>
                      <a:pt x="557" y="46"/>
                    </a:lnTo>
                    <a:lnTo>
                      <a:pt x="557" y="43"/>
                    </a:lnTo>
                    <a:lnTo>
                      <a:pt x="557" y="46"/>
                    </a:lnTo>
                    <a:lnTo>
                      <a:pt x="560" y="43"/>
                    </a:lnTo>
                    <a:lnTo>
                      <a:pt x="560" y="39"/>
                    </a:lnTo>
                    <a:lnTo>
                      <a:pt x="560" y="43"/>
                    </a:lnTo>
                    <a:lnTo>
                      <a:pt x="563" y="46"/>
                    </a:lnTo>
                    <a:lnTo>
                      <a:pt x="563" y="39"/>
                    </a:lnTo>
                    <a:lnTo>
                      <a:pt x="563" y="43"/>
                    </a:lnTo>
                    <a:lnTo>
                      <a:pt x="566" y="46"/>
                    </a:lnTo>
                    <a:lnTo>
                      <a:pt x="566" y="43"/>
                    </a:lnTo>
                    <a:lnTo>
                      <a:pt x="569" y="43"/>
                    </a:lnTo>
                    <a:lnTo>
                      <a:pt x="569" y="46"/>
                    </a:lnTo>
                    <a:lnTo>
                      <a:pt x="569" y="39"/>
                    </a:lnTo>
                    <a:lnTo>
                      <a:pt x="572" y="43"/>
                    </a:lnTo>
                    <a:lnTo>
                      <a:pt x="572" y="46"/>
                    </a:lnTo>
                    <a:lnTo>
                      <a:pt x="572" y="43"/>
                    </a:lnTo>
                    <a:lnTo>
                      <a:pt x="576" y="43"/>
                    </a:lnTo>
                    <a:lnTo>
                      <a:pt x="579" y="43"/>
                    </a:lnTo>
                    <a:lnTo>
                      <a:pt x="579" y="46"/>
                    </a:lnTo>
                    <a:lnTo>
                      <a:pt x="579" y="39"/>
                    </a:lnTo>
                    <a:lnTo>
                      <a:pt x="583" y="50"/>
                    </a:lnTo>
                    <a:lnTo>
                      <a:pt x="583" y="39"/>
                    </a:lnTo>
                    <a:lnTo>
                      <a:pt x="583" y="43"/>
                    </a:lnTo>
                    <a:lnTo>
                      <a:pt x="583" y="39"/>
                    </a:lnTo>
                    <a:lnTo>
                      <a:pt x="586" y="39"/>
                    </a:lnTo>
                    <a:lnTo>
                      <a:pt x="586" y="43"/>
                    </a:lnTo>
                    <a:lnTo>
                      <a:pt x="589" y="43"/>
                    </a:lnTo>
                    <a:lnTo>
                      <a:pt x="589" y="46"/>
                    </a:lnTo>
                    <a:lnTo>
                      <a:pt x="589" y="39"/>
                    </a:lnTo>
                    <a:lnTo>
                      <a:pt x="589" y="35"/>
                    </a:lnTo>
                    <a:lnTo>
                      <a:pt x="592" y="43"/>
                    </a:lnTo>
                    <a:lnTo>
                      <a:pt x="592" y="46"/>
                    </a:lnTo>
                    <a:lnTo>
                      <a:pt x="592" y="39"/>
                    </a:lnTo>
                    <a:lnTo>
                      <a:pt x="592" y="43"/>
                    </a:lnTo>
                    <a:lnTo>
                      <a:pt x="595" y="39"/>
                    </a:lnTo>
                    <a:lnTo>
                      <a:pt x="595" y="46"/>
                    </a:lnTo>
                    <a:lnTo>
                      <a:pt x="595" y="43"/>
                    </a:lnTo>
                    <a:lnTo>
                      <a:pt x="598" y="43"/>
                    </a:lnTo>
                    <a:lnTo>
                      <a:pt x="598" y="46"/>
                    </a:lnTo>
                    <a:lnTo>
                      <a:pt x="598" y="35"/>
                    </a:lnTo>
                    <a:lnTo>
                      <a:pt x="598" y="46"/>
                    </a:lnTo>
                    <a:lnTo>
                      <a:pt x="602" y="39"/>
                    </a:lnTo>
                    <a:lnTo>
                      <a:pt x="602" y="43"/>
                    </a:lnTo>
                    <a:lnTo>
                      <a:pt x="602" y="39"/>
                    </a:lnTo>
                    <a:lnTo>
                      <a:pt x="606" y="39"/>
                    </a:lnTo>
                    <a:lnTo>
                      <a:pt x="606" y="43"/>
                    </a:lnTo>
                    <a:lnTo>
                      <a:pt x="609" y="43"/>
                    </a:lnTo>
                    <a:lnTo>
                      <a:pt x="609" y="39"/>
                    </a:lnTo>
                    <a:lnTo>
                      <a:pt x="612" y="35"/>
                    </a:lnTo>
                    <a:lnTo>
                      <a:pt x="612" y="43"/>
                    </a:lnTo>
                    <a:lnTo>
                      <a:pt x="612" y="39"/>
                    </a:lnTo>
                    <a:lnTo>
                      <a:pt x="612" y="43"/>
                    </a:lnTo>
                    <a:lnTo>
                      <a:pt x="615" y="43"/>
                    </a:lnTo>
                    <a:lnTo>
                      <a:pt x="615" y="39"/>
                    </a:lnTo>
                    <a:lnTo>
                      <a:pt x="615" y="43"/>
                    </a:lnTo>
                    <a:lnTo>
                      <a:pt x="618" y="43"/>
                    </a:lnTo>
                    <a:lnTo>
                      <a:pt x="618" y="39"/>
                    </a:lnTo>
                    <a:lnTo>
                      <a:pt x="618" y="43"/>
                    </a:lnTo>
                    <a:lnTo>
                      <a:pt x="621" y="39"/>
                    </a:lnTo>
                    <a:lnTo>
                      <a:pt x="624" y="39"/>
                    </a:lnTo>
                    <a:lnTo>
                      <a:pt x="624" y="46"/>
                    </a:lnTo>
                    <a:lnTo>
                      <a:pt x="624" y="39"/>
                    </a:lnTo>
                    <a:lnTo>
                      <a:pt x="628" y="35"/>
                    </a:lnTo>
                    <a:lnTo>
                      <a:pt x="628" y="46"/>
                    </a:lnTo>
                    <a:lnTo>
                      <a:pt x="632" y="39"/>
                    </a:lnTo>
                    <a:lnTo>
                      <a:pt x="632" y="43"/>
                    </a:lnTo>
                    <a:lnTo>
                      <a:pt x="632" y="39"/>
                    </a:lnTo>
                    <a:lnTo>
                      <a:pt x="635" y="39"/>
                    </a:lnTo>
                    <a:lnTo>
                      <a:pt x="635" y="46"/>
                    </a:lnTo>
                    <a:lnTo>
                      <a:pt x="638" y="43"/>
                    </a:lnTo>
                    <a:lnTo>
                      <a:pt x="641" y="39"/>
                    </a:lnTo>
                  </a:path>
                </a:pathLst>
              </a:custGeom>
              <a:noFill/>
              <a:ln w="12700"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3862" name="Text Box 114"/>
            <p:cNvSpPr txBox="1">
              <a:spLocks noChangeAspect="1" noChangeArrowheads="1"/>
            </p:cNvSpPr>
            <p:nvPr/>
          </p:nvSpPr>
          <p:spPr bwMode="auto">
            <a:xfrm>
              <a:off x="1064" y="2043"/>
              <a:ext cx="679"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rgbClr val="008000"/>
                  </a:solidFill>
                  <a:latin typeface="Arial Narrow" pitchFamily="34" charset="0"/>
                </a:rPr>
                <a:t>AQP4</a:t>
              </a:r>
            </a:p>
          </p:txBody>
        </p:sp>
        <p:sp>
          <p:nvSpPr>
            <p:cNvPr id="33863" name="Rectangle 115"/>
            <p:cNvSpPr>
              <a:spLocks noChangeArrowheads="1"/>
            </p:cNvSpPr>
            <p:nvPr/>
          </p:nvSpPr>
          <p:spPr bwMode="auto">
            <a:xfrm>
              <a:off x="355" y="2185"/>
              <a:ext cx="12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7.5</a:t>
              </a:r>
              <a:endParaRPr lang="en-US" sz="1400">
                <a:solidFill>
                  <a:schemeClr val="tx1"/>
                </a:solidFill>
                <a:latin typeface="Arial Narrow" pitchFamily="34" charset="0"/>
              </a:endParaRPr>
            </a:p>
          </p:txBody>
        </p:sp>
        <p:sp>
          <p:nvSpPr>
            <p:cNvPr id="33864" name="Line 365"/>
            <p:cNvSpPr>
              <a:spLocks noChangeShapeType="1"/>
            </p:cNvSpPr>
            <p:nvPr/>
          </p:nvSpPr>
          <p:spPr bwMode="auto">
            <a:xfrm>
              <a:off x="556" y="1927"/>
              <a:ext cx="5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65" name="Rectangle 366"/>
            <p:cNvSpPr>
              <a:spLocks noChangeArrowheads="1"/>
            </p:cNvSpPr>
            <p:nvPr/>
          </p:nvSpPr>
          <p:spPr bwMode="auto">
            <a:xfrm>
              <a:off x="361" y="1856"/>
              <a:ext cx="12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Arial Narrow" pitchFamily="34" charset="0"/>
                </a:rPr>
                <a:t>7.3</a:t>
              </a:r>
              <a:endParaRPr lang="en-US" sz="1400">
                <a:solidFill>
                  <a:schemeClr val="tx1"/>
                </a:solidFill>
                <a:latin typeface="Arial Narrow" pitchFamily="34" charset="0"/>
              </a:endParaRPr>
            </a:p>
          </p:txBody>
        </p:sp>
      </p:grpSp>
      <p:sp>
        <p:nvSpPr>
          <p:cNvPr id="33797" name="Rectangle 368"/>
          <p:cNvSpPr>
            <a:spLocks noChangeArrowheads="1"/>
          </p:cNvSpPr>
          <p:nvPr/>
        </p:nvSpPr>
        <p:spPr bwMode="auto">
          <a:xfrm>
            <a:off x="0" y="1143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i="1">
                <a:solidFill>
                  <a:schemeClr val="tx2"/>
                </a:solidFill>
                <a:latin typeface="Arial Narrow" pitchFamily="34" charset="0"/>
              </a:rPr>
              <a:t>Xenopus</a:t>
            </a:r>
            <a:r>
              <a:rPr lang="en-US" sz="4000">
                <a:solidFill>
                  <a:schemeClr val="tx2"/>
                </a:solidFill>
                <a:latin typeface="Arial Narrow" pitchFamily="34" charset="0"/>
              </a:rPr>
              <a:t> oocytes:</a:t>
            </a:r>
            <a:br>
              <a:rPr lang="en-US" sz="4000">
                <a:solidFill>
                  <a:schemeClr val="tx2"/>
                </a:solidFill>
                <a:latin typeface="Arial Narrow" pitchFamily="34" charset="0"/>
              </a:rPr>
            </a:br>
            <a:r>
              <a:rPr lang="en-US" sz="4000">
                <a:solidFill>
                  <a:schemeClr val="tx2"/>
                </a:solidFill>
                <a:latin typeface="Arial Narrow" pitchFamily="34" charset="0"/>
              </a:rPr>
              <a:t>Surface pH Summary</a:t>
            </a:r>
            <a:endParaRPr lang="en-US" sz="4000" baseline="-25000">
              <a:solidFill>
                <a:schemeClr val="tx2"/>
              </a:solidFill>
              <a:latin typeface="Arial Narrow" pitchFamily="34" charset="0"/>
            </a:endParaRPr>
          </a:p>
        </p:txBody>
      </p:sp>
      <p:grpSp>
        <p:nvGrpSpPr>
          <p:cNvPr id="33798" name="Group 375"/>
          <p:cNvGrpSpPr>
            <a:grpSpLocks/>
          </p:cNvGrpSpPr>
          <p:nvPr/>
        </p:nvGrpSpPr>
        <p:grpSpPr bwMode="auto">
          <a:xfrm>
            <a:off x="2273300" y="1228725"/>
            <a:ext cx="4565650" cy="0"/>
            <a:chOff x="0" y="672"/>
            <a:chExt cx="2876" cy="0"/>
          </a:xfrm>
        </p:grpSpPr>
        <p:sp>
          <p:nvSpPr>
            <p:cNvPr id="33800" name="Line 376"/>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01" name="Line 377"/>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3799" name="Rectangle 378"/>
          <p:cNvSpPr>
            <a:spLocks noChangeArrowheads="1"/>
          </p:cNvSpPr>
          <p:nvPr/>
        </p:nvSpPr>
        <p:spPr bwMode="auto">
          <a:xfrm>
            <a:off x="5895975" y="6399213"/>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Musa-Aziz et al, </a:t>
            </a:r>
            <a:r>
              <a:rPr lang="en-US" sz="2000" i="1">
                <a:latin typeface="Arial Narrow" pitchFamily="34" charset="0"/>
              </a:rPr>
              <a:t>PNAS</a:t>
            </a:r>
            <a:r>
              <a:rPr lang="en-US" sz="2000">
                <a:latin typeface="Arial Narrow" pitchFamily="34" charset="0"/>
              </a:rPr>
              <a:t>, 2009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13397"/>
                                        </p:tgtEl>
                                        <p:attrNameLst>
                                          <p:attrName>style.visibility</p:attrName>
                                        </p:attrNameLst>
                                      </p:cBhvr>
                                      <p:to>
                                        <p:strVal val="visible"/>
                                      </p:to>
                                    </p:set>
                                    <p:animEffect transition="in" filter="dissolve">
                                      <p:cBhvr>
                                        <p:cTn id="7" dur="500"/>
                                        <p:tgtEl>
                                          <p:spTgt spid="5133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13398"/>
                                        </p:tgtEl>
                                        <p:attrNameLst>
                                          <p:attrName>style.visibility</p:attrName>
                                        </p:attrNameLst>
                                      </p:cBhvr>
                                      <p:to>
                                        <p:strVal val="visible"/>
                                      </p:to>
                                    </p:set>
                                    <p:animEffect transition="in" filter="dissolve">
                                      <p:cBhvr>
                                        <p:cTn id="12" dur="500"/>
                                        <p:tgtEl>
                                          <p:spTgt spid="5133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818" name="Rectangle 74"/>
          <p:cNvSpPr>
            <a:spLocks noChangeArrowheads="1"/>
          </p:cNvSpPr>
          <p:nvPr/>
        </p:nvSpPr>
        <p:spPr bwMode="auto">
          <a:xfrm>
            <a:off x="0" y="1143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i="1">
                <a:solidFill>
                  <a:schemeClr val="tx2"/>
                </a:solidFill>
                <a:latin typeface="Arial Narrow" pitchFamily="34" charset="0"/>
              </a:rPr>
              <a:t>Xenopus</a:t>
            </a:r>
            <a:r>
              <a:rPr lang="en-US" sz="4000">
                <a:solidFill>
                  <a:schemeClr val="tx2"/>
                </a:solidFill>
                <a:latin typeface="Arial Narrow" pitchFamily="34" charset="0"/>
              </a:rPr>
              <a:t> oocytes:</a:t>
            </a:r>
            <a:br>
              <a:rPr lang="en-US" sz="4000">
                <a:solidFill>
                  <a:schemeClr val="tx2"/>
                </a:solidFill>
                <a:latin typeface="Arial Narrow" pitchFamily="34" charset="0"/>
              </a:rPr>
            </a:br>
            <a:r>
              <a:rPr lang="en-US" sz="4000">
                <a:solidFill>
                  <a:schemeClr val="tx2"/>
                </a:solidFill>
                <a:latin typeface="Arial Narrow" pitchFamily="34" charset="0"/>
              </a:rPr>
              <a:t>Subtract Day-Matched H</a:t>
            </a:r>
            <a:r>
              <a:rPr lang="en-US" sz="4000" baseline="-25000">
                <a:solidFill>
                  <a:schemeClr val="tx2"/>
                </a:solidFill>
                <a:latin typeface="Arial Narrow" pitchFamily="34" charset="0"/>
              </a:rPr>
              <a:t>2</a:t>
            </a:r>
            <a:r>
              <a:rPr lang="en-US" sz="4000">
                <a:solidFill>
                  <a:schemeClr val="tx2"/>
                </a:solidFill>
                <a:latin typeface="Arial Narrow" pitchFamily="34" charset="0"/>
              </a:rPr>
              <a:t>O Background</a:t>
            </a:r>
            <a:endParaRPr lang="en-US" sz="4000" baseline="-25000">
              <a:solidFill>
                <a:schemeClr val="tx2"/>
              </a:solidFill>
              <a:latin typeface="Arial Narrow" pitchFamily="34" charset="0"/>
            </a:endParaRPr>
          </a:p>
        </p:txBody>
      </p:sp>
      <p:grpSp>
        <p:nvGrpSpPr>
          <p:cNvPr id="34819" name="Group 126"/>
          <p:cNvGrpSpPr>
            <a:grpSpLocks/>
          </p:cNvGrpSpPr>
          <p:nvPr/>
        </p:nvGrpSpPr>
        <p:grpSpPr bwMode="auto">
          <a:xfrm>
            <a:off x="2273300" y="1228725"/>
            <a:ext cx="4565650" cy="0"/>
            <a:chOff x="0" y="672"/>
            <a:chExt cx="2876" cy="0"/>
          </a:xfrm>
        </p:grpSpPr>
        <p:sp>
          <p:nvSpPr>
            <p:cNvPr id="34966" name="Line 127"/>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67" name="Line 128"/>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07731" name="Rectangle 147"/>
          <p:cNvSpPr>
            <a:spLocks noChangeArrowheads="1"/>
          </p:cNvSpPr>
          <p:nvPr/>
        </p:nvSpPr>
        <p:spPr bwMode="auto">
          <a:xfrm rot="-5400000">
            <a:off x="2381250" y="3452813"/>
            <a:ext cx="4460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AQP1</a:t>
            </a:r>
            <a:endParaRPr lang="en-US" sz="1600">
              <a:solidFill>
                <a:schemeClr val="tx1"/>
              </a:solidFill>
              <a:latin typeface="Arial Narrow" pitchFamily="34" charset="0"/>
            </a:endParaRPr>
          </a:p>
        </p:txBody>
      </p:sp>
      <p:sp>
        <p:nvSpPr>
          <p:cNvPr id="707736" name="Rectangle 152"/>
          <p:cNvSpPr>
            <a:spLocks noChangeArrowheads="1"/>
          </p:cNvSpPr>
          <p:nvPr/>
        </p:nvSpPr>
        <p:spPr bwMode="auto">
          <a:xfrm rot="-5400000">
            <a:off x="2714626" y="3454400"/>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AQP4</a:t>
            </a:r>
            <a:endParaRPr lang="en-US" sz="1600">
              <a:solidFill>
                <a:schemeClr val="tx1"/>
              </a:solidFill>
              <a:latin typeface="Arial Narrow" pitchFamily="34" charset="0"/>
            </a:endParaRPr>
          </a:p>
        </p:txBody>
      </p:sp>
      <p:sp>
        <p:nvSpPr>
          <p:cNvPr id="707739" name="Rectangle 155"/>
          <p:cNvSpPr>
            <a:spLocks noChangeArrowheads="1"/>
          </p:cNvSpPr>
          <p:nvPr/>
        </p:nvSpPr>
        <p:spPr bwMode="auto">
          <a:xfrm rot="-5400000">
            <a:off x="3050382" y="3455194"/>
            <a:ext cx="4460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AQP5</a:t>
            </a:r>
            <a:endParaRPr lang="en-US" sz="1600">
              <a:solidFill>
                <a:schemeClr val="tx1"/>
              </a:solidFill>
              <a:latin typeface="Arial Narrow" pitchFamily="34" charset="0"/>
            </a:endParaRPr>
          </a:p>
        </p:txBody>
      </p:sp>
      <p:sp>
        <p:nvSpPr>
          <p:cNvPr id="707744" name="Rectangle 160"/>
          <p:cNvSpPr>
            <a:spLocks noChangeArrowheads="1"/>
          </p:cNvSpPr>
          <p:nvPr/>
        </p:nvSpPr>
        <p:spPr bwMode="auto">
          <a:xfrm rot="-5400000">
            <a:off x="3405188" y="3446462"/>
            <a:ext cx="4079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AmtB</a:t>
            </a:r>
            <a:endParaRPr lang="en-US" sz="1600">
              <a:solidFill>
                <a:schemeClr val="tx1"/>
              </a:solidFill>
              <a:latin typeface="Arial Narrow" pitchFamily="34" charset="0"/>
            </a:endParaRPr>
          </a:p>
        </p:txBody>
      </p:sp>
      <p:grpSp>
        <p:nvGrpSpPr>
          <p:cNvPr id="707809" name="Group 225"/>
          <p:cNvGrpSpPr>
            <a:grpSpLocks/>
          </p:cNvGrpSpPr>
          <p:nvPr/>
        </p:nvGrpSpPr>
        <p:grpSpPr bwMode="auto">
          <a:xfrm>
            <a:off x="3321050" y="2493963"/>
            <a:ext cx="579438" cy="744537"/>
            <a:chOff x="1552" y="1259"/>
            <a:chExt cx="365" cy="469"/>
          </a:xfrm>
        </p:grpSpPr>
        <p:sp>
          <p:nvSpPr>
            <p:cNvPr id="34961" name="Text Box 129"/>
            <p:cNvSpPr txBox="1">
              <a:spLocks noChangeArrowheads="1"/>
            </p:cNvSpPr>
            <p:nvPr/>
          </p:nvSpPr>
          <p:spPr bwMode="auto">
            <a:xfrm>
              <a:off x="1552" y="1259"/>
              <a:ext cx="3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(16)</a:t>
              </a:r>
            </a:p>
          </p:txBody>
        </p:sp>
        <p:sp>
          <p:nvSpPr>
            <p:cNvPr id="34962" name="Rectangle 158"/>
            <p:cNvSpPr>
              <a:spLocks noChangeArrowheads="1"/>
            </p:cNvSpPr>
            <p:nvPr/>
          </p:nvSpPr>
          <p:spPr bwMode="auto">
            <a:xfrm>
              <a:off x="1655" y="1514"/>
              <a:ext cx="164" cy="214"/>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4963" name="Group 224"/>
            <p:cNvGrpSpPr>
              <a:grpSpLocks/>
            </p:cNvGrpSpPr>
            <p:nvPr/>
          </p:nvGrpSpPr>
          <p:grpSpPr bwMode="auto">
            <a:xfrm>
              <a:off x="1702" y="1468"/>
              <a:ext cx="67" cy="46"/>
              <a:chOff x="1702" y="1468"/>
              <a:chExt cx="67" cy="46"/>
            </a:xfrm>
          </p:grpSpPr>
          <p:sp>
            <p:nvSpPr>
              <p:cNvPr id="34964" name="Line 159"/>
              <p:cNvSpPr>
                <a:spLocks noChangeShapeType="1"/>
              </p:cNvSpPr>
              <p:nvPr/>
            </p:nvSpPr>
            <p:spPr bwMode="auto">
              <a:xfrm flipV="1">
                <a:off x="1737" y="1468"/>
                <a:ext cx="1" cy="4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65" name="Line 161"/>
              <p:cNvSpPr>
                <a:spLocks noChangeShapeType="1"/>
              </p:cNvSpPr>
              <p:nvPr/>
            </p:nvSpPr>
            <p:spPr bwMode="auto">
              <a:xfrm>
                <a:off x="1702" y="1468"/>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707749" name="Rectangle 165"/>
          <p:cNvSpPr>
            <a:spLocks noChangeArrowheads="1"/>
          </p:cNvSpPr>
          <p:nvPr/>
        </p:nvSpPr>
        <p:spPr bwMode="auto">
          <a:xfrm rot="-5400000">
            <a:off x="3700463" y="3457575"/>
            <a:ext cx="4540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RhAG</a:t>
            </a:r>
            <a:endParaRPr lang="en-US" sz="1600">
              <a:solidFill>
                <a:schemeClr val="tx1"/>
              </a:solidFill>
              <a:latin typeface="Arial Narrow" pitchFamily="34" charset="0"/>
            </a:endParaRPr>
          </a:p>
        </p:txBody>
      </p:sp>
      <p:grpSp>
        <p:nvGrpSpPr>
          <p:cNvPr id="707810" name="Group 226"/>
          <p:cNvGrpSpPr>
            <a:grpSpLocks/>
          </p:cNvGrpSpPr>
          <p:nvPr/>
        </p:nvGrpSpPr>
        <p:grpSpPr bwMode="auto">
          <a:xfrm>
            <a:off x="3314700" y="3895725"/>
            <a:ext cx="598488" cy="922338"/>
            <a:chOff x="1548" y="2142"/>
            <a:chExt cx="377" cy="581"/>
          </a:xfrm>
        </p:grpSpPr>
        <p:sp>
          <p:nvSpPr>
            <p:cNvPr id="34957" name="Rectangle 162"/>
            <p:cNvSpPr>
              <a:spLocks noChangeArrowheads="1"/>
            </p:cNvSpPr>
            <p:nvPr/>
          </p:nvSpPr>
          <p:spPr bwMode="auto">
            <a:xfrm>
              <a:off x="1655" y="2142"/>
              <a:ext cx="164" cy="350"/>
            </a:xfrm>
            <a:prstGeom prst="rect">
              <a:avLst/>
            </a:prstGeom>
            <a:solidFill>
              <a:srgbClr val="FF99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958" name="Line 163"/>
            <p:cNvSpPr>
              <a:spLocks noChangeShapeType="1"/>
            </p:cNvSpPr>
            <p:nvPr/>
          </p:nvSpPr>
          <p:spPr bwMode="auto">
            <a:xfrm>
              <a:off x="1702" y="2531"/>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59" name="Line 170"/>
            <p:cNvSpPr>
              <a:spLocks noChangeShapeType="1"/>
            </p:cNvSpPr>
            <p:nvPr/>
          </p:nvSpPr>
          <p:spPr bwMode="auto">
            <a:xfrm>
              <a:off x="1737" y="2490"/>
              <a:ext cx="0" cy="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60" name="Text Box 173"/>
            <p:cNvSpPr txBox="1">
              <a:spLocks noChangeArrowheads="1"/>
            </p:cNvSpPr>
            <p:nvPr/>
          </p:nvSpPr>
          <p:spPr bwMode="auto">
            <a:xfrm>
              <a:off x="1548" y="2511"/>
              <a:ext cx="37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(16)</a:t>
              </a:r>
            </a:p>
          </p:txBody>
        </p:sp>
      </p:grpSp>
      <p:grpSp>
        <p:nvGrpSpPr>
          <p:cNvPr id="707813" name="Group 229"/>
          <p:cNvGrpSpPr>
            <a:grpSpLocks/>
          </p:cNvGrpSpPr>
          <p:nvPr/>
        </p:nvGrpSpPr>
        <p:grpSpPr bwMode="auto">
          <a:xfrm>
            <a:off x="3622675" y="3895725"/>
            <a:ext cx="617538" cy="995363"/>
            <a:chOff x="1742" y="2142"/>
            <a:chExt cx="389" cy="627"/>
          </a:xfrm>
        </p:grpSpPr>
        <p:sp>
          <p:nvSpPr>
            <p:cNvPr id="34952" name="Rectangle 166"/>
            <p:cNvSpPr>
              <a:spLocks noChangeArrowheads="1"/>
            </p:cNvSpPr>
            <p:nvPr/>
          </p:nvSpPr>
          <p:spPr bwMode="auto">
            <a:xfrm>
              <a:off x="1857" y="2142"/>
              <a:ext cx="164" cy="396"/>
            </a:xfrm>
            <a:prstGeom prst="rect">
              <a:avLst/>
            </a:prstGeom>
            <a:solidFill>
              <a:srgbClr val="FF99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4953" name="Group 228"/>
            <p:cNvGrpSpPr>
              <a:grpSpLocks/>
            </p:cNvGrpSpPr>
            <p:nvPr/>
          </p:nvGrpSpPr>
          <p:grpSpPr bwMode="auto">
            <a:xfrm>
              <a:off x="1904" y="2538"/>
              <a:ext cx="67" cy="50"/>
              <a:chOff x="1904" y="2538"/>
              <a:chExt cx="67" cy="50"/>
            </a:xfrm>
          </p:grpSpPr>
          <p:sp>
            <p:nvSpPr>
              <p:cNvPr id="34955" name="Line 167"/>
              <p:cNvSpPr>
                <a:spLocks noChangeShapeType="1"/>
              </p:cNvSpPr>
              <p:nvPr/>
            </p:nvSpPr>
            <p:spPr bwMode="auto">
              <a:xfrm>
                <a:off x="1904" y="2588"/>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56" name="Line 171"/>
              <p:cNvSpPr>
                <a:spLocks noChangeShapeType="1"/>
              </p:cNvSpPr>
              <p:nvPr/>
            </p:nvSpPr>
            <p:spPr bwMode="auto">
              <a:xfrm>
                <a:off x="1939" y="2538"/>
                <a:ext cx="0" cy="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954" name="Text Box 174"/>
            <p:cNvSpPr txBox="1">
              <a:spLocks noChangeArrowheads="1"/>
            </p:cNvSpPr>
            <p:nvPr/>
          </p:nvSpPr>
          <p:spPr bwMode="auto">
            <a:xfrm>
              <a:off x="1742" y="2557"/>
              <a:ext cx="389"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(24)</a:t>
              </a:r>
            </a:p>
          </p:txBody>
        </p:sp>
      </p:grpSp>
      <p:grpSp>
        <p:nvGrpSpPr>
          <p:cNvPr id="707806" name="Group 222"/>
          <p:cNvGrpSpPr>
            <a:grpSpLocks/>
          </p:cNvGrpSpPr>
          <p:nvPr/>
        </p:nvGrpSpPr>
        <p:grpSpPr bwMode="auto">
          <a:xfrm>
            <a:off x="2984500" y="3895725"/>
            <a:ext cx="587375" cy="449263"/>
            <a:chOff x="1340" y="2142"/>
            <a:chExt cx="370" cy="283"/>
          </a:xfrm>
        </p:grpSpPr>
        <p:sp>
          <p:nvSpPr>
            <p:cNvPr id="34947" name="Rectangle 156"/>
            <p:cNvSpPr>
              <a:spLocks noChangeArrowheads="1"/>
            </p:cNvSpPr>
            <p:nvPr/>
          </p:nvSpPr>
          <p:spPr bwMode="auto">
            <a:xfrm>
              <a:off x="1443" y="2142"/>
              <a:ext cx="164" cy="53"/>
            </a:xfrm>
            <a:prstGeom prst="rect">
              <a:avLst/>
            </a:prstGeom>
            <a:solidFill>
              <a:srgbClr val="FF99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4948" name="Group 221"/>
            <p:cNvGrpSpPr>
              <a:grpSpLocks/>
            </p:cNvGrpSpPr>
            <p:nvPr/>
          </p:nvGrpSpPr>
          <p:grpSpPr bwMode="auto">
            <a:xfrm>
              <a:off x="1490" y="2195"/>
              <a:ext cx="67" cy="31"/>
              <a:chOff x="1490" y="2195"/>
              <a:chExt cx="67" cy="31"/>
            </a:xfrm>
          </p:grpSpPr>
          <p:sp>
            <p:nvSpPr>
              <p:cNvPr id="34950" name="Line 157"/>
              <p:cNvSpPr>
                <a:spLocks noChangeShapeType="1"/>
              </p:cNvSpPr>
              <p:nvPr/>
            </p:nvSpPr>
            <p:spPr bwMode="auto">
              <a:xfrm>
                <a:off x="1490" y="222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51" name="Line 172"/>
              <p:cNvSpPr>
                <a:spLocks noChangeShapeType="1"/>
              </p:cNvSpPr>
              <p:nvPr/>
            </p:nvSpPr>
            <p:spPr bwMode="auto">
              <a:xfrm>
                <a:off x="1525" y="2195"/>
                <a:ext cx="0" cy="2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949" name="Text Box 175"/>
            <p:cNvSpPr txBox="1">
              <a:spLocks noChangeArrowheads="1"/>
            </p:cNvSpPr>
            <p:nvPr/>
          </p:nvSpPr>
          <p:spPr bwMode="auto">
            <a:xfrm>
              <a:off x="1340" y="2213"/>
              <a:ext cx="37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(17)</a:t>
              </a:r>
            </a:p>
          </p:txBody>
        </p:sp>
      </p:grpSp>
      <p:grpSp>
        <p:nvGrpSpPr>
          <p:cNvPr id="707801" name="Group 217"/>
          <p:cNvGrpSpPr>
            <a:grpSpLocks/>
          </p:cNvGrpSpPr>
          <p:nvPr/>
        </p:nvGrpSpPr>
        <p:grpSpPr bwMode="auto">
          <a:xfrm>
            <a:off x="2311400" y="3895725"/>
            <a:ext cx="596900" cy="523875"/>
            <a:chOff x="916" y="2142"/>
            <a:chExt cx="376" cy="330"/>
          </a:xfrm>
        </p:grpSpPr>
        <p:sp>
          <p:nvSpPr>
            <p:cNvPr id="34943" name="Rectangle 148"/>
            <p:cNvSpPr>
              <a:spLocks noChangeArrowheads="1"/>
            </p:cNvSpPr>
            <p:nvPr/>
          </p:nvSpPr>
          <p:spPr bwMode="auto">
            <a:xfrm>
              <a:off x="1021" y="2142"/>
              <a:ext cx="164" cy="151"/>
            </a:xfrm>
            <a:prstGeom prst="rect">
              <a:avLst/>
            </a:prstGeom>
            <a:solidFill>
              <a:srgbClr val="FF99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944" name="Line 149"/>
            <p:cNvSpPr>
              <a:spLocks noChangeShapeType="1"/>
            </p:cNvSpPr>
            <p:nvPr/>
          </p:nvSpPr>
          <p:spPr bwMode="auto">
            <a:xfrm>
              <a:off x="1101" y="2293"/>
              <a:ext cx="2" cy="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45" name="Line 150"/>
            <p:cNvSpPr>
              <a:spLocks noChangeShapeType="1"/>
            </p:cNvSpPr>
            <p:nvPr/>
          </p:nvSpPr>
          <p:spPr bwMode="auto">
            <a:xfrm>
              <a:off x="1069" y="2298"/>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46" name="Text Box 177"/>
            <p:cNvSpPr txBox="1">
              <a:spLocks noChangeArrowheads="1"/>
            </p:cNvSpPr>
            <p:nvPr/>
          </p:nvSpPr>
          <p:spPr bwMode="auto">
            <a:xfrm>
              <a:off x="916" y="2259"/>
              <a:ext cx="376"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(10)</a:t>
              </a:r>
            </a:p>
          </p:txBody>
        </p:sp>
      </p:grpSp>
      <p:sp>
        <p:nvSpPr>
          <p:cNvPr id="707764" name="Rectangle 180"/>
          <p:cNvSpPr>
            <a:spLocks noChangeArrowheads="1"/>
          </p:cNvSpPr>
          <p:nvPr/>
        </p:nvSpPr>
        <p:spPr bwMode="auto">
          <a:xfrm rot="-5400000">
            <a:off x="2036763" y="3448050"/>
            <a:ext cx="4460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AQP0</a:t>
            </a:r>
            <a:endParaRPr lang="en-US" sz="1600">
              <a:solidFill>
                <a:schemeClr val="tx1"/>
              </a:solidFill>
              <a:latin typeface="Arial Narrow" pitchFamily="34" charset="0"/>
            </a:endParaRPr>
          </a:p>
        </p:txBody>
      </p:sp>
      <p:grpSp>
        <p:nvGrpSpPr>
          <p:cNvPr id="707938" name="Group 354"/>
          <p:cNvGrpSpPr>
            <a:grpSpLocks/>
          </p:cNvGrpSpPr>
          <p:nvPr/>
        </p:nvGrpSpPr>
        <p:grpSpPr bwMode="auto">
          <a:xfrm>
            <a:off x="269875" y="2082800"/>
            <a:ext cx="3975100" cy="1271588"/>
            <a:chOff x="-40" y="1264"/>
            <a:chExt cx="2504" cy="801"/>
          </a:xfrm>
        </p:grpSpPr>
        <p:sp>
          <p:nvSpPr>
            <p:cNvPr id="34934" name="Rectangle 134"/>
            <p:cNvSpPr>
              <a:spLocks noChangeArrowheads="1"/>
            </p:cNvSpPr>
            <p:nvPr/>
          </p:nvSpPr>
          <p:spPr bwMode="auto">
            <a:xfrm>
              <a:off x="771" y="1911"/>
              <a:ext cx="20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34935" name="Rectangle 135"/>
            <p:cNvSpPr>
              <a:spLocks noChangeArrowheads="1"/>
            </p:cNvSpPr>
            <p:nvPr/>
          </p:nvSpPr>
          <p:spPr bwMode="auto">
            <a:xfrm>
              <a:off x="771" y="1594"/>
              <a:ext cx="20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0.05</a:t>
              </a:r>
              <a:endParaRPr lang="en-US" sz="1600">
                <a:solidFill>
                  <a:schemeClr val="tx1"/>
                </a:solidFill>
                <a:latin typeface="Arial Narrow" pitchFamily="34" charset="0"/>
              </a:endParaRPr>
            </a:p>
          </p:txBody>
        </p:sp>
        <p:sp>
          <p:nvSpPr>
            <p:cNvPr id="34936" name="Rectangle 136"/>
            <p:cNvSpPr>
              <a:spLocks noChangeArrowheads="1"/>
            </p:cNvSpPr>
            <p:nvPr/>
          </p:nvSpPr>
          <p:spPr bwMode="auto">
            <a:xfrm>
              <a:off x="771" y="1264"/>
              <a:ext cx="20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0.10</a:t>
              </a:r>
              <a:endParaRPr lang="en-US" sz="1600">
                <a:solidFill>
                  <a:schemeClr val="tx1"/>
                </a:solidFill>
                <a:latin typeface="Arial Narrow" pitchFamily="34" charset="0"/>
              </a:endParaRPr>
            </a:p>
          </p:txBody>
        </p:sp>
        <p:sp>
          <p:nvSpPr>
            <p:cNvPr id="34937" name="Rectangle 168"/>
            <p:cNvSpPr>
              <a:spLocks noChangeArrowheads="1"/>
            </p:cNvSpPr>
            <p:nvPr/>
          </p:nvSpPr>
          <p:spPr bwMode="auto">
            <a:xfrm>
              <a:off x="-40" y="1548"/>
              <a:ext cx="81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CO</a:t>
              </a:r>
              <a:r>
                <a:rPr lang="en-US" sz="1600" baseline="-50000">
                  <a:solidFill>
                    <a:schemeClr val="tx1"/>
                  </a:solidFill>
                  <a:latin typeface="Arial Narrow" pitchFamily="34" charset="0"/>
                </a:rPr>
                <a:t>2</a:t>
              </a:r>
            </a:p>
          </p:txBody>
        </p:sp>
        <p:grpSp>
          <p:nvGrpSpPr>
            <p:cNvPr id="34938" name="Group 206"/>
            <p:cNvGrpSpPr>
              <a:grpSpLocks/>
            </p:cNvGrpSpPr>
            <p:nvPr/>
          </p:nvGrpSpPr>
          <p:grpSpPr bwMode="auto">
            <a:xfrm>
              <a:off x="1024" y="1330"/>
              <a:ext cx="1440" cy="663"/>
              <a:chOff x="694" y="1033"/>
              <a:chExt cx="1440" cy="663"/>
            </a:xfrm>
          </p:grpSpPr>
          <p:sp>
            <p:nvSpPr>
              <p:cNvPr id="34939" name="Line 137"/>
              <p:cNvSpPr>
                <a:spLocks noChangeShapeType="1"/>
              </p:cNvSpPr>
              <p:nvPr/>
            </p:nvSpPr>
            <p:spPr bwMode="auto">
              <a:xfrm>
                <a:off x="698" y="1033"/>
                <a:ext cx="0" cy="66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40" name="Line 138"/>
              <p:cNvSpPr>
                <a:spLocks noChangeShapeType="1"/>
              </p:cNvSpPr>
              <p:nvPr/>
            </p:nvSpPr>
            <p:spPr bwMode="auto">
              <a:xfrm>
                <a:off x="695" y="1036"/>
                <a:ext cx="6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41" name="Line 139"/>
              <p:cNvSpPr>
                <a:spLocks noChangeShapeType="1"/>
              </p:cNvSpPr>
              <p:nvPr/>
            </p:nvSpPr>
            <p:spPr bwMode="auto">
              <a:xfrm>
                <a:off x="695" y="1372"/>
                <a:ext cx="6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42" name="Line 183"/>
              <p:cNvSpPr>
                <a:spLocks noChangeShapeType="1"/>
              </p:cNvSpPr>
              <p:nvPr/>
            </p:nvSpPr>
            <p:spPr bwMode="auto">
              <a:xfrm>
                <a:off x="694" y="1693"/>
                <a:ext cx="1440"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7798" name="Group 214"/>
          <p:cNvGrpSpPr>
            <a:grpSpLocks/>
          </p:cNvGrpSpPr>
          <p:nvPr/>
        </p:nvGrpSpPr>
        <p:grpSpPr bwMode="auto">
          <a:xfrm>
            <a:off x="1993900" y="2665413"/>
            <a:ext cx="527050" cy="566737"/>
            <a:chOff x="716" y="1367"/>
            <a:chExt cx="332" cy="357"/>
          </a:xfrm>
        </p:grpSpPr>
        <p:sp>
          <p:nvSpPr>
            <p:cNvPr id="34929" name="Rectangle 178"/>
            <p:cNvSpPr>
              <a:spLocks noChangeArrowheads="1"/>
            </p:cNvSpPr>
            <p:nvPr/>
          </p:nvSpPr>
          <p:spPr bwMode="auto">
            <a:xfrm>
              <a:off x="806" y="1597"/>
              <a:ext cx="161" cy="127"/>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930" name="Text Box 179"/>
            <p:cNvSpPr txBox="1">
              <a:spLocks noChangeArrowheads="1"/>
            </p:cNvSpPr>
            <p:nvPr/>
          </p:nvSpPr>
          <p:spPr bwMode="auto">
            <a:xfrm>
              <a:off x="716" y="1367"/>
              <a:ext cx="33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(13)</a:t>
              </a:r>
            </a:p>
          </p:txBody>
        </p:sp>
        <p:grpSp>
          <p:nvGrpSpPr>
            <p:cNvPr id="34931" name="Group 184"/>
            <p:cNvGrpSpPr>
              <a:grpSpLocks/>
            </p:cNvGrpSpPr>
            <p:nvPr/>
          </p:nvGrpSpPr>
          <p:grpSpPr bwMode="auto">
            <a:xfrm>
              <a:off x="851" y="1579"/>
              <a:ext cx="67" cy="17"/>
              <a:chOff x="1745" y="910"/>
              <a:chExt cx="67" cy="17"/>
            </a:xfrm>
          </p:grpSpPr>
          <p:sp>
            <p:nvSpPr>
              <p:cNvPr id="34932" name="Line 185"/>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33" name="Line 186"/>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07800" name="Group 216"/>
          <p:cNvGrpSpPr>
            <a:grpSpLocks/>
          </p:cNvGrpSpPr>
          <p:nvPr/>
        </p:nvGrpSpPr>
        <p:grpSpPr bwMode="auto">
          <a:xfrm>
            <a:off x="2341563" y="2222500"/>
            <a:ext cx="512762" cy="1012825"/>
            <a:chOff x="935" y="1088"/>
            <a:chExt cx="323" cy="638"/>
          </a:xfrm>
        </p:grpSpPr>
        <p:sp>
          <p:nvSpPr>
            <p:cNvPr id="34924" name="Text Box 133"/>
            <p:cNvSpPr txBox="1">
              <a:spLocks noChangeArrowheads="1"/>
            </p:cNvSpPr>
            <p:nvPr/>
          </p:nvSpPr>
          <p:spPr bwMode="auto">
            <a:xfrm>
              <a:off x="935" y="1088"/>
              <a:ext cx="32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(10)</a:t>
              </a:r>
            </a:p>
          </p:txBody>
        </p:sp>
        <p:sp>
          <p:nvSpPr>
            <p:cNvPr id="34925" name="Rectangle 146"/>
            <p:cNvSpPr>
              <a:spLocks noChangeArrowheads="1"/>
            </p:cNvSpPr>
            <p:nvPr/>
          </p:nvSpPr>
          <p:spPr bwMode="auto">
            <a:xfrm>
              <a:off x="1021" y="1344"/>
              <a:ext cx="164" cy="382"/>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4926" name="Group 187"/>
            <p:cNvGrpSpPr>
              <a:grpSpLocks/>
            </p:cNvGrpSpPr>
            <p:nvPr/>
          </p:nvGrpSpPr>
          <p:grpSpPr bwMode="auto">
            <a:xfrm>
              <a:off x="1065" y="1295"/>
              <a:ext cx="67" cy="52"/>
              <a:chOff x="1745" y="910"/>
              <a:chExt cx="67" cy="17"/>
            </a:xfrm>
          </p:grpSpPr>
          <p:sp>
            <p:nvSpPr>
              <p:cNvPr id="34927" name="Line 188"/>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28" name="Line 189"/>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07802" name="Group 218"/>
          <p:cNvGrpSpPr>
            <a:grpSpLocks/>
          </p:cNvGrpSpPr>
          <p:nvPr/>
        </p:nvGrpSpPr>
        <p:grpSpPr bwMode="auto">
          <a:xfrm>
            <a:off x="2700338" y="2438400"/>
            <a:ext cx="488950" cy="796925"/>
            <a:chOff x="1161" y="1224"/>
            <a:chExt cx="308" cy="502"/>
          </a:xfrm>
        </p:grpSpPr>
        <p:sp>
          <p:nvSpPr>
            <p:cNvPr id="34919" name="Text Box 132"/>
            <p:cNvSpPr txBox="1">
              <a:spLocks noChangeArrowheads="1"/>
            </p:cNvSpPr>
            <p:nvPr/>
          </p:nvSpPr>
          <p:spPr bwMode="auto">
            <a:xfrm>
              <a:off x="1161" y="1224"/>
              <a:ext cx="3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(14)</a:t>
              </a:r>
            </a:p>
          </p:txBody>
        </p:sp>
        <p:sp>
          <p:nvSpPr>
            <p:cNvPr id="34920" name="Rectangle 151"/>
            <p:cNvSpPr>
              <a:spLocks noChangeArrowheads="1"/>
            </p:cNvSpPr>
            <p:nvPr/>
          </p:nvSpPr>
          <p:spPr bwMode="auto">
            <a:xfrm>
              <a:off x="1231" y="1476"/>
              <a:ext cx="164" cy="250"/>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4921" name="Group 190"/>
            <p:cNvGrpSpPr>
              <a:grpSpLocks/>
            </p:cNvGrpSpPr>
            <p:nvPr/>
          </p:nvGrpSpPr>
          <p:grpSpPr bwMode="auto">
            <a:xfrm>
              <a:off x="1283" y="1433"/>
              <a:ext cx="67" cy="46"/>
              <a:chOff x="1745" y="910"/>
              <a:chExt cx="67" cy="17"/>
            </a:xfrm>
          </p:grpSpPr>
          <p:sp>
            <p:nvSpPr>
              <p:cNvPr id="34922" name="Line 191"/>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23" name="Line 192"/>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07811" name="Group 227"/>
          <p:cNvGrpSpPr>
            <a:grpSpLocks/>
          </p:cNvGrpSpPr>
          <p:nvPr/>
        </p:nvGrpSpPr>
        <p:grpSpPr bwMode="auto">
          <a:xfrm>
            <a:off x="3663950" y="2554288"/>
            <a:ext cx="508000" cy="681037"/>
            <a:chOff x="1768" y="1297"/>
            <a:chExt cx="320" cy="429"/>
          </a:xfrm>
        </p:grpSpPr>
        <p:sp>
          <p:nvSpPr>
            <p:cNvPr id="34914" name="Text Box 130"/>
            <p:cNvSpPr txBox="1">
              <a:spLocks noChangeArrowheads="1"/>
            </p:cNvSpPr>
            <p:nvPr/>
          </p:nvSpPr>
          <p:spPr bwMode="auto">
            <a:xfrm>
              <a:off x="1768" y="1297"/>
              <a:ext cx="32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(24)</a:t>
              </a:r>
            </a:p>
          </p:txBody>
        </p:sp>
        <p:sp>
          <p:nvSpPr>
            <p:cNvPr id="34915" name="Rectangle 164"/>
            <p:cNvSpPr>
              <a:spLocks noChangeArrowheads="1"/>
            </p:cNvSpPr>
            <p:nvPr/>
          </p:nvSpPr>
          <p:spPr bwMode="auto">
            <a:xfrm>
              <a:off x="1857" y="1527"/>
              <a:ext cx="164" cy="199"/>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4916" name="Group 193"/>
            <p:cNvGrpSpPr>
              <a:grpSpLocks/>
            </p:cNvGrpSpPr>
            <p:nvPr/>
          </p:nvGrpSpPr>
          <p:grpSpPr bwMode="auto">
            <a:xfrm>
              <a:off x="1899" y="1510"/>
              <a:ext cx="67" cy="17"/>
              <a:chOff x="1745" y="910"/>
              <a:chExt cx="67" cy="17"/>
            </a:xfrm>
          </p:grpSpPr>
          <p:sp>
            <p:nvSpPr>
              <p:cNvPr id="34917" name="Line 194"/>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18" name="Line 195"/>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07804" name="Group 220"/>
          <p:cNvGrpSpPr>
            <a:grpSpLocks/>
          </p:cNvGrpSpPr>
          <p:nvPr/>
        </p:nvGrpSpPr>
        <p:grpSpPr bwMode="auto">
          <a:xfrm>
            <a:off x="2987675" y="2132013"/>
            <a:ext cx="560388" cy="1103312"/>
            <a:chOff x="1342" y="1031"/>
            <a:chExt cx="353" cy="695"/>
          </a:xfrm>
        </p:grpSpPr>
        <p:sp>
          <p:nvSpPr>
            <p:cNvPr id="34909" name="Text Box 131"/>
            <p:cNvSpPr txBox="1">
              <a:spLocks noChangeArrowheads="1"/>
            </p:cNvSpPr>
            <p:nvPr/>
          </p:nvSpPr>
          <p:spPr bwMode="auto">
            <a:xfrm>
              <a:off x="1342" y="1031"/>
              <a:ext cx="35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(17)</a:t>
              </a:r>
            </a:p>
          </p:txBody>
        </p:sp>
        <p:sp>
          <p:nvSpPr>
            <p:cNvPr id="34910" name="Rectangle 154"/>
            <p:cNvSpPr>
              <a:spLocks noChangeArrowheads="1"/>
            </p:cNvSpPr>
            <p:nvPr/>
          </p:nvSpPr>
          <p:spPr bwMode="auto">
            <a:xfrm>
              <a:off x="1443" y="1267"/>
              <a:ext cx="164" cy="459"/>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4911" name="Group 196"/>
            <p:cNvGrpSpPr>
              <a:grpSpLocks/>
            </p:cNvGrpSpPr>
            <p:nvPr/>
          </p:nvGrpSpPr>
          <p:grpSpPr bwMode="auto">
            <a:xfrm>
              <a:off x="1487" y="1242"/>
              <a:ext cx="67" cy="29"/>
              <a:chOff x="1745" y="910"/>
              <a:chExt cx="67" cy="17"/>
            </a:xfrm>
          </p:grpSpPr>
          <p:sp>
            <p:nvSpPr>
              <p:cNvPr id="34912" name="Line 197"/>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13" name="Line 198"/>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07799" name="Group 215"/>
          <p:cNvGrpSpPr>
            <a:grpSpLocks/>
          </p:cNvGrpSpPr>
          <p:nvPr/>
        </p:nvGrpSpPr>
        <p:grpSpPr bwMode="auto">
          <a:xfrm>
            <a:off x="1981200" y="3894138"/>
            <a:ext cx="531813" cy="365125"/>
            <a:chOff x="708" y="2141"/>
            <a:chExt cx="335" cy="230"/>
          </a:xfrm>
        </p:grpSpPr>
        <p:sp>
          <p:nvSpPr>
            <p:cNvPr id="34904" name="Rectangle 181"/>
            <p:cNvSpPr>
              <a:spLocks noChangeArrowheads="1"/>
            </p:cNvSpPr>
            <p:nvPr/>
          </p:nvSpPr>
          <p:spPr bwMode="auto">
            <a:xfrm>
              <a:off x="798" y="2141"/>
              <a:ext cx="164" cy="23"/>
            </a:xfrm>
            <a:prstGeom prst="rect">
              <a:avLst/>
            </a:prstGeom>
            <a:solidFill>
              <a:srgbClr val="FF9900"/>
            </a:solidFill>
            <a:ln>
              <a:noFill/>
            </a:ln>
            <a:extLst>
              <a:ext uri="{91240B29-F687-4F45-9708-019B960494DF}">
                <a14:hiddenLine xmlns:a14="http://schemas.microsoft.com/office/drawing/2010/main" w="6350">
                  <a:solidFill>
                    <a:schemeClr val="tx1"/>
                  </a:solidFill>
                  <a:miter lim="800000"/>
                  <a:headEnd/>
                  <a:tailEnd/>
                </a14:hiddenLine>
              </a:ext>
            </a:extLst>
          </p:spPr>
          <p:txBody>
            <a:bodyPr/>
            <a:lstStyle/>
            <a:p>
              <a:pPr eaLnBrk="0" hangingPunct="0"/>
              <a:endParaRPr lang="en-US"/>
            </a:p>
          </p:txBody>
        </p:sp>
        <p:sp>
          <p:nvSpPr>
            <p:cNvPr id="34905" name="Text Box 182"/>
            <p:cNvSpPr txBox="1">
              <a:spLocks noChangeArrowheads="1"/>
            </p:cNvSpPr>
            <p:nvPr/>
          </p:nvSpPr>
          <p:spPr bwMode="auto">
            <a:xfrm>
              <a:off x="708" y="2159"/>
              <a:ext cx="33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(13)</a:t>
              </a:r>
            </a:p>
          </p:txBody>
        </p:sp>
        <p:grpSp>
          <p:nvGrpSpPr>
            <p:cNvPr id="34906" name="Group 199"/>
            <p:cNvGrpSpPr>
              <a:grpSpLocks/>
            </p:cNvGrpSpPr>
            <p:nvPr/>
          </p:nvGrpSpPr>
          <p:grpSpPr bwMode="auto">
            <a:xfrm>
              <a:off x="843" y="2164"/>
              <a:ext cx="67" cy="17"/>
              <a:chOff x="1689" y="1565"/>
              <a:chExt cx="67" cy="17"/>
            </a:xfrm>
          </p:grpSpPr>
          <p:sp>
            <p:nvSpPr>
              <p:cNvPr id="34907" name="Line 200"/>
              <p:cNvSpPr>
                <a:spLocks noChangeShapeType="1"/>
              </p:cNvSpPr>
              <p:nvPr/>
            </p:nvSpPr>
            <p:spPr bwMode="auto">
              <a:xfrm>
                <a:off x="1689" y="1581"/>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08" name="Line 201"/>
              <p:cNvSpPr>
                <a:spLocks noChangeShapeType="1"/>
              </p:cNvSpPr>
              <p:nvPr/>
            </p:nvSpPr>
            <p:spPr bwMode="auto">
              <a:xfrm>
                <a:off x="1722" y="1565"/>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07803" name="Group 219"/>
          <p:cNvGrpSpPr>
            <a:grpSpLocks/>
          </p:cNvGrpSpPr>
          <p:nvPr/>
        </p:nvGrpSpPr>
        <p:grpSpPr bwMode="auto">
          <a:xfrm>
            <a:off x="2686050" y="3898900"/>
            <a:ext cx="501650" cy="339725"/>
            <a:chOff x="1152" y="2144"/>
            <a:chExt cx="316" cy="214"/>
          </a:xfrm>
        </p:grpSpPr>
        <p:sp>
          <p:nvSpPr>
            <p:cNvPr id="34899" name="Rectangle 153"/>
            <p:cNvSpPr>
              <a:spLocks noChangeArrowheads="1"/>
            </p:cNvSpPr>
            <p:nvPr/>
          </p:nvSpPr>
          <p:spPr bwMode="auto">
            <a:xfrm>
              <a:off x="1231" y="2144"/>
              <a:ext cx="164" cy="16"/>
            </a:xfrm>
            <a:prstGeom prst="rect">
              <a:avLst/>
            </a:prstGeom>
            <a:solidFill>
              <a:srgbClr val="FF9900"/>
            </a:solidFill>
            <a:ln>
              <a:noFill/>
            </a:ln>
            <a:extLst>
              <a:ext uri="{91240B29-F687-4F45-9708-019B960494DF}">
                <a14:hiddenLine xmlns:a14="http://schemas.microsoft.com/office/drawing/2010/main" w="6350">
                  <a:solidFill>
                    <a:schemeClr val="tx1"/>
                  </a:solidFill>
                  <a:miter lim="800000"/>
                  <a:headEnd/>
                  <a:tailEnd/>
                </a14:hiddenLine>
              </a:ext>
            </a:extLst>
          </p:spPr>
          <p:txBody>
            <a:bodyPr/>
            <a:lstStyle/>
            <a:p>
              <a:pPr eaLnBrk="0" hangingPunct="0"/>
              <a:endParaRPr lang="en-US"/>
            </a:p>
          </p:txBody>
        </p:sp>
        <p:sp>
          <p:nvSpPr>
            <p:cNvPr id="34900" name="Text Box 176"/>
            <p:cNvSpPr txBox="1">
              <a:spLocks noChangeArrowheads="1"/>
            </p:cNvSpPr>
            <p:nvPr/>
          </p:nvSpPr>
          <p:spPr bwMode="auto">
            <a:xfrm>
              <a:off x="1152" y="2146"/>
              <a:ext cx="3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(14)</a:t>
              </a:r>
            </a:p>
          </p:txBody>
        </p:sp>
        <p:grpSp>
          <p:nvGrpSpPr>
            <p:cNvPr id="34901" name="Group 202"/>
            <p:cNvGrpSpPr>
              <a:grpSpLocks/>
            </p:cNvGrpSpPr>
            <p:nvPr/>
          </p:nvGrpSpPr>
          <p:grpSpPr bwMode="auto">
            <a:xfrm>
              <a:off x="1278" y="2157"/>
              <a:ext cx="67" cy="17"/>
              <a:chOff x="1689" y="1565"/>
              <a:chExt cx="67" cy="17"/>
            </a:xfrm>
          </p:grpSpPr>
          <p:sp>
            <p:nvSpPr>
              <p:cNvPr id="34902" name="Line 203"/>
              <p:cNvSpPr>
                <a:spLocks noChangeShapeType="1"/>
              </p:cNvSpPr>
              <p:nvPr/>
            </p:nvSpPr>
            <p:spPr bwMode="auto">
              <a:xfrm>
                <a:off x="1689" y="1581"/>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903" name="Line 204"/>
              <p:cNvSpPr>
                <a:spLocks noChangeShapeType="1"/>
              </p:cNvSpPr>
              <p:nvPr/>
            </p:nvSpPr>
            <p:spPr bwMode="auto">
              <a:xfrm>
                <a:off x="1722" y="1565"/>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07939" name="Group 355"/>
          <p:cNvGrpSpPr>
            <a:grpSpLocks/>
          </p:cNvGrpSpPr>
          <p:nvPr/>
        </p:nvGrpSpPr>
        <p:grpSpPr bwMode="auto">
          <a:xfrm>
            <a:off x="215900" y="3789363"/>
            <a:ext cx="4027488" cy="1254125"/>
            <a:chOff x="-74" y="2339"/>
            <a:chExt cx="2537" cy="790"/>
          </a:xfrm>
        </p:grpSpPr>
        <p:sp>
          <p:nvSpPr>
            <p:cNvPr id="34890" name="Rectangle 140"/>
            <p:cNvSpPr>
              <a:spLocks noChangeArrowheads="1"/>
            </p:cNvSpPr>
            <p:nvPr/>
          </p:nvSpPr>
          <p:spPr bwMode="auto">
            <a:xfrm>
              <a:off x="771" y="2339"/>
              <a:ext cx="20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34891" name="Rectangle 141"/>
            <p:cNvSpPr>
              <a:spLocks noChangeArrowheads="1"/>
            </p:cNvSpPr>
            <p:nvPr/>
          </p:nvSpPr>
          <p:spPr bwMode="auto">
            <a:xfrm>
              <a:off x="733" y="2975"/>
              <a:ext cx="23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-0.10</a:t>
              </a:r>
              <a:endParaRPr lang="en-US" sz="1600">
                <a:solidFill>
                  <a:schemeClr val="tx1"/>
                </a:solidFill>
                <a:latin typeface="Arial Narrow" pitchFamily="34" charset="0"/>
              </a:endParaRPr>
            </a:p>
          </p:txBody>
        </p:sp>
        <p:sp>
          <p:nvSpPr>
            <p:cNvPr id="34892" name="Rectangle 142"/>
            <p:cNvSpPr>
              <a:spLocks noChangeArrowheads="1"/>
            </p:cNvSpPr>
            <p:nvPr/>
          </p:nvSpPr>
          <p:spPr bwMode="auto">
            <a:xfrm>
              <a:off x="733" y="2648"/>
              <a:ext cx="23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-0.05</a:t>
              </a:r>
              <a:endParaRPr lang="en-US" sz="1600">
                <a:solidFill>
                  <a:schemeClr val="tx1"/>
                </a:solidFill>
                <a:latin typeface="Arial Narrow" pitchFamily="34" charset="0"/>
              </a:endParaRPr>
            </a:p>
          </p:txBody>
        </p:sp>
        <p:sp>
          <p:nvSpPr>
            <p:cNvPr id="34893" name="Rectangle 169"/>
            <p:cNvSpPr>
              <a:spLocks noChangeArrowheads="1"/>
            </p:cNvSpPr>
            <p:nvPr/>
          </p:nvSpPr>
          <p:spPr bwMode="auto">
            <a:xfrm>
              <a:off x="-74" y="2605"/>
              <a:ext cx="87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NH</a:t>
              </a:r>
              <a:r>
                <a:rPr lang="en-US" sz="1600" baseline="-50000">
                  <a:solidFill>
                    <a:schemeClr val="tx1"/>
                  </a:solidFill>
                  <a:latin typeface="Arial Narrow" pitchFamily="34" charset="0"/>
                </a:rPr>
                <a:t>3</a:t>
              </a:r>
            </a:p>
          </p:txBody>
        </p:sp>
        <p:grpSp>
          <p:nvGrpSpPr>
            <p:cNvPr id="34894" name="Group 207"/>
            <p:cNvGrpSpPr>
              <a:grpSpLocks/>
            </p:cNvGrpSpPr>
            <p:nvPr/>
          </p:nvGrpSpPr>
          <p:grpSpPr bwMode="auto">
            <a:xfrm>
              <a:off x="1021" y="2401"/>
              <a:ext cx="1442" cy="666"/>
              <a:chOff x="691" y="2104"/>
              <a:chExt cx="1442" cy="666"/>
            </a:xfrm>
          </p:grpSpPr>
          <p:sp>
            <p:nvSpPr>
              <p:cNvPr id="34895" name="Line 143"/>
              <p:cNvSpPr>
                <a:spLocks noChangeShapeType="1"/>
              </p:cNvSpPr>
              <p:nvPr/>
            </p:nvSpPr>
            <p:spPr bwMode="auto">
              <a:xfrm>
                <a:off x="694" y="2104"/>
                <a:ext cx="0" cy="66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96" name="Line 144"/>
              <p:cNvSpPr>
                <a:spLocks noChangeShapeType="1"/>
              </p:cNvSpPr>
              <p:nvPr/>
            </p:nvSpPr>
            <p:spPr bwMode="auto">
              <a:xfrm>
                <a:off x="693" y="2419"/>
                <a:ext cx="6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97" name="Line 145"/>
              <p:cNvSpPr>
                <a:spLocks noChangeShapeType="1"/>
              </p:cNvSpPr>
              <p:nvPr/>
            </p:nvSpPr>
            <p:spPr bwMode="auto">
              <a:xfrm>
                <a:off x="691" y="2770"/>
                <a:ext cx="6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98" name="Line 205"/>
              <p:cNvSpPr>
                <a:spLocks noChangeShapeType="1"/>
              </p:cNvSpPr>
              <p:nvPr/>
            </p:nvSpPr>
            <p:spPr bwMode="auto">
              <a:xfrm>
                <a:off x="693" y="2107"/>
                <a:ext cx="1440"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707793" name="Rectangle 209"/>
          <p:cNvSpPr>
            <a:spLocks noChangeArrowheads="1"/>
          </p:cNvSpPr>
          <p:nvPr/>
        </p:nvSpPr>
        <p:spPr bwMode="auto">
          <a:xfrm>
            <a:off x="2144713" y="4848225"/>
            <a:ext cx="1884362"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600">
                <a:solidFill>
                  <a:srgbClr val="0066FF"/>
                </a:solidFill>
                <a:latin typeface="Arial Narrow" pitchFamily="34" charset="0"/>
              </a:rPr>
              <a:t>Relative, channel-specific</a:t>
            </a:r>
          </a:p>
          <a:p>
            <a:pPr algn="ctr">
              <a:lnSpc>
                <a:spcPct val="80000"/>
              </a:lnSpc>
            </a:pPr>
            <a:r>
              <a:rPr lang="en-US" sz="1600">
                <a:solidFill>
                  <a:srgbClr val="0066FF"/>
                </a:solidFill>
                <a:latin typeface="Arial Narrow" pitchFamily="34" charset="0"/>
              </a:rPr>
              <a:t>NH</a:t>
            </a:r>
            <a:r>
              <a:rPr lang="en-US" sz="1600" baseline="-25000">
                <a:solidFill>
                  <a:srgbClr val="0066FF"/>
                </a:solidFill>
                <a:latin typeface="Arial Narrow" pitchFamily="34" charset="0"/>
              </a:rPr>
              <a:t>3</a:t>
            </a:r>
            <a:r>
              <a:rPr lang="en-US" sz="1600">
                <a:solidFill>
                  <a:srgbClr val="0066FF"/>
                </a:solidFill>
                <a:latin typeface="Arial Narrow" pitchFamily="34" charset="0"/>
              </a:rPr>
              <a:t> permeability</a:t>
            </a:r>
          </a:p>
        </p:txBody>
      </p:sp>
      <p:sp>
        <p:nvSpPr>
          <p:cNvPr id="707875" name="Rectangle 291"/>
          <p:cNvSpPr>
            <a:spLocks noChangeArrowheads="1"/>
          </p:cNvSpPr>
          <p:nvPr/>
        </p:nvSpPr>
        <p:spPr bwMode="auto">
          <a:xfrm rot="-5400000">
            <a:off x="6334919" y="4323556"/>
            <a:ext cx="4460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AQP1</a:t>
            </a:r>
            <a:endParaRPr lang="en-US" sz="1600">
              <a:solidFill>
                <a:schemeClr val="tx1"/>
              </a:solidFill>
              <a:latin typeface="Arial Narrow" pitchFamily="34" charset="0"/>
            </a:endParaRPr>
          </a:p>
        </p:txBody>
      </p:sp>
      <p:sp>
        <p:nvSpPr>
          <p:cNvPr id="707876" name="Rectangle 292"/>
          <p:cNvSpPr>
            <a:spLocks noChangeArrowheads="1"/>
          </p:cNvSpPr>
          <p:nvPr/>
        </p:nvSpPr>
        <p:spPr bwMode="auto">
          <a:xfrm rot="-5400000">
            <a:off x="6734175" y="4322763"/>
            <a:ext cx="4460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AQP4</a:t>
            </a:r>
            <a:endParaRPr lang="en-US" sz="1600">
              <a:solidFill>
                <a:schemeClr val="tx1"/>
              </a:solidFill>
              <a:latin typeface="Arial Narrow" pitchFamily="34" charset="0"/>
            </a:endParaRPr>
          </a:p>
        </p:txBody>
      </p:sp>
      <p:sp>
        <p:nvSpPr>
          <p:cNvPr id="707877" name="Rectangle 293"/>
          <p:cNvSpPr>
            <a:spLocks noChangeArrowheads="1"/>
          </p:cNvSpPr>
          <p:nvPr/>
        </p:nvSpPr>
        <p:spPr bwMode="auto">
          <a:xfrm rot="-5400000">
            <a:off x="7146132" y="4323556"/>
            <a:ext cx="4460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AQP5</a:t>
            </a:r>
            <a:endParaRPr lang="en-US" sz="1600">
              <a:solidFill>
                <a:schemeClr val="tx1"/>
              </a:solidFill>
              <a:latin typeface="Arial Narrow" pitchFamily="34" charset="0"/>
            </a:endParaRPr>
          </a:p>
        </p:txBody>
      </p:sp>
      <p:sp>
        <p:nvSpPr>
          <p:cNvPr id="707878" name="Rectangle 294"/>
          <p:cNvSpPr>
            <a:spLocks noChangeArrowheads="1"/>
          </p:cNvSpPr>
          <p:nvPr/>
        </p:nvSpPr>
        <p:spPr bwMode="auto">
          <a:xfrm rot="-5400000">
            <a:off x="7569200" y="4305300"/>
            <a:ext cx="4079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AmtB</a:t>
            </a:r>
            <a:endParaRPr lang="en-US" sz="1600">
              <a:solidFill>
                <a:schemeClr val="tx1"/>
              </a:solidFill>
              <a:latin typeface="Arial Narrow" pitchFamily="34" charset="0"/>
            </a:endParaRPr>
          </a:p>
        </p:txBody>
      </p:sp>
      <p:sp>
        <p:nvSpPr>
          <p:cNvPr id="707879" name="Rectangle 295"/>
          <p:cNvSpPr>
            <a:spLocks noChangeArrowheads="1"/>
          </p:cNvSpPr>
          <p:nvPr/>
        </p:nvSpPr>
        <p:spPr bwMode="auto">
          <a:xfrm rot="-5400000">
            <a:off x="7947025" y="4327525"/>
            <a:ext cx="4556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RhAG</a:t>
            </a:r>
            <a:endParaRPr lang="en-US" sz="1600">
              <a:solidFill>
                <a:schemeClr val="tx1"/>
              </a:solidFill>
              <a:latin typeface="Arial Narrow" pitchFamily="34" charset="0"/>
            </a:endParaRPr>
          </a:p>
        </p:txBody>
      </p:sp>
      <p:grpSp>
        <p:nvGrpSpPr>
          <p:cNvPr id="707929" name="Group 345"/>
          <p:cNvGrpSpPr>
            <a:grpSpLocks/>
          </p:cNvGrpSpPr>
          <p:nvPr/>
        </p:nvGrpSpPr>
        <p:grpSpPr bwMode="auto">
          <a:xfrm>
            <a:off x="6432550" y="3038475"/>
            <a:ext cx="260350" cy="1143000"/>
            <a:chOff x="3728" y="1680"/>
            <a:chExt cx="164" cy="720"/>
          </a:xfrm>
        </p:grpSpPr>
        <p:sp>
          <p:nvSpPr>
            <p:cNvPr id="34887" name="Rectangle 283"/>
            <p:cNvSpPr>
              <a:spLocks noChangeArrowheads="1"/>
            </p:cNvSpPr>
            <p:nvPr/>
          </p:nvSpPr>
          <p:spPr bwMode="auto">
            <a:xfrm>
              <a:off x="3728" y="1783"/>
              <a:ext cx="164" cy="617"/>
            </a:xfrm>
            <a:prstGeom prst="rect">
              <a:avLst/>
            </a:prstGeom>
            <a:solidFill>
              <a:srgbClr val="0080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888" name="Line 286"/>
            <p:cNvSpPr>
              <a:spLocks noChangeShapeType="1"/>
            </p:cNvSpPr>
            <p:nvPr/>
          </p:nvSpPr>
          <p:spPr bwMode="auto">
            <a:xfrm flipV="1">
              <a:off x="3810" y="1680"/>
              <a:ext cx="2" cy="10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89" name="Line 296"/>
            <p:cNvSpPr>
              <a:spLocks noChangeShapeType="1"/>
            </p:cNvSpPr>
            <p:nvPr/>
          </p:nvSpPr>
          <p:spPr bwMode="auto">
            <a:xfrm>
              <a:off x="3777" y="1682"/>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07931" name="Group 347"/>
          <p:cNvGrpSpPr>
            <a:grpSpLocks/>
          </p:cNvGrpSpPr>
          <p:nvPr/>
        </p:nvGrpSpPr>
        <p:grpSpPr bwMode="auto">
          <a:xfrm>
            <a:off x="7646988" y="3773488"/>
            <a:ext cx="260350" cy="407987"/>
            <a:chOff x="4493" y="2143"/>
            <a:chExt cx="164" cy="257"/>
          </a:xfrm>
        </p:grpSpPr>
        <p:sp>
          <p:nvSpPr>
            <p:cNvPr id="34883" name="Rectangle 284"/>
            <p:cNvSpPr>
              <a:spLocks noChangeArrowheads="1"/>
            </p:cNvSpPr>
            <p:nvPr/>
          </p:nvSpPr>
          <p:spPr bwMode="auto">
            <a:xfrm>
              <a:off x="4493" y="2174"/>
              <a:ext cx="164" cy="226"/>
            </a:xfrm>
            <a:prstGeom prst="rect">
              <a:avLst/>
            </a:prstGeom>
            <a:solidFill>
              <a:srgbClr val="008000"/>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4884" name="Group 346"/>
            <p:cNvGrpSpPr>
              <a:grpSpLocks/>
            </p:cNvGrpSpPr>
            <p:nvPr/>
          </p:nvGrpSpPr>
          <p:grpSpPr bwMode="auto">
            <a:xfrm>
              <a:off x="4542" y="2143"/>
              <a:ext cx="67" cy="31"/>
              <a:chOff x="4542" y="2143"/>
              <a:chExt cx="67" cy="31"/>
            </a:xfrm>
          </p:grpSpPr>
          <p:sp>
            <p:nvSpPr>
              <p:cNvPr id="34885" name="Line 287"/>
              <p:cNvSpPr>
                <a:spLocks noChangeShapeType="1"/>
              </p:cNvSpPr>
              <p:nvPr/>
            </p:nvSpPr>
            <p:spPr bwMode="auto">
              <a:xfrm flipV="1">
                <a:off x="4575" y="2143"/>
                <a:ext cx="2" cy="3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86" name="Line 297"/>
              <p:cNvSpPr>
                <a:spLocks noChangeShapeType="1"/>
              </p:cNvSpPr>
              <p:nvPr/>
            </p:nvSpPr>
            <p:spPr bwMode="auto">
              <a:xfrm>
                <a:off x="4542" y="214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07933" name="Group 349"/>
          <p:cNvGrpSpPr>
            <a:grpSpLocks/>
          </p:cNvGrpSpPr>
          <p:nvPr/>
        </p:nvGrpSpPr>
        <p:grpSpPr bwMode="auto">
          <a:xfrm>
            <a:off x="8045450" y="3943350"/>
            <a:ext cx="261938" cy="236538"/>
            <a:chOff x="4744" y="2250"/>
            <a:chExt cx="165" cy="149"/>
          </a:xfrm>
        </p:grpSpPr>
        <p:sp>
          <p:nvSpPr>
            <p:cNvPr id="34879" name="Rectangle 285"/>
            <p:cNvSpPr>
              <a:spLocks noChangeArrowheads="1"/>
            </p:cNvSpPr>
            <p:nvPr/>
          </p:nvSpPr>
          <p:spPr bwMode="auto">
            <a:xfrm>
              <a:off x="4744" y="2262"/>
              <a:ext cx="165" cy="137"/>
            </a:xfrm>
            <a:prstGeom prst="rect">
              <a:avLst/>
            </a:prstGeom>
            <a:solidFill>
              <a:srgbClr val="008000"/>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4880" name="Group 348"/>
            <p:cNvGrpSpPr>
              <a:grpSpLocks/>
            </p:cNvGrpSpPr>
            <p:nvPr/>
          </p:nvGrpSpPr>
          <p:grpSpPr bwMode="auto">
            <a:xfrm>
              <a:off x="4786" y="2250"/>
              <a:ext cx="67" cy="14"/>
              <a:chOff x="4786" y="2250"/>
              <a:chExt cx="67" cy="14"/>
            </a:xfrm>
          </p:grpSpPr>
          <p:sp>
            <p:nvSpPr>
              <p:cNvPr id="34881" name="Line 288"/>
              <p:cNvSpPr>
                <a:spLocks noChangeShapeType="1"/>
              </p:cNvSpPr>
              <p:nvPr/>
            </p:nvSpPr>
            <p:spPr bwMode="auto">
              <a:xfrm flipV="1">
                <a:off x="4817" y="2250"/>
                <a:ext cx="1" cy="1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82" name="Line 298"/>
              <p:cNvSpPr>
                <a:spLocks noChangeShapeType="1"/>
              </p:cNvSpPr>
              <p:nvPr/>
            </p:nvSpPr>
            <p:spPr bwMode="auto">
              <a:xfrm>
                <a:off x="4786" y="2254"/>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707895" name="Rectangle 311"/>
          <p:cNvSpPr>
            <a:spLocks noChangeArrowheads="1"/>
          </p:cNvSpPr>
          <p:nvPr/>
        </p:nvSpPr>
        <p:spPr bwMode="auto">
          <a:xfrm>
            <a:off x="6826250" y="2514600"/>
            <a:ext cx="260350" cy="1666875"/>
          </a:xfrm>
          <a:prstGeom prst="rect">
            <a:avLst/>
          </a:prstGeom>
          <a:solidFill>
            <a:srgbClr val="008000">
              <a:alpha val="50195"/>
            </a:srgbClr>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850" name="Rectangle 312"/>
          <p:cNvSpPr>
            <a:spLocks noChangeArrowheads="1"/>
          </p:cNvSpPr>
          <p:nvPr/>
        </p:nvSpPr>
        <p:spPr bwMode="auto">
          <a:xfrm rot="9300000">
            <a:off x="6656388" y="2794000"/>
            <a:ext cx="611187" cy="52388"/>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07927" name="Group 343"/>
          <p:cNvGrpSpPr>
            <a:grpSpLocks/>
          </p:cNvGrpSpPr>
          <p:nvPr/>
        </p:nvGrpSpPr>
        <p:grpSpPr bwMode="auto">
          <a:xfrm>
            <a:off x="7080250" y="2514600"/>
            <a:ext cx="611188" cy="1666875"/>
            <a:chOff x="4136" y="1350"/>
            <a:chExt cx="385" cy="1050"/>
          </a:xfrm>
        </p:grpSpPr>
        <p:sp>
          <p:nvSpPr>
            <p:cNvPr id="34877" name="Rectangle 314"/>
            <p:cNvSpPr>
              <a:spLocks noChangeArrowheads="1"/>
            </p:cNvSpPr>
            <p:nvPr/>
          </p:nvSpPr>
          <p:spPr bwMode="auto">
            <a:xfrm>
              <a:off x="4235" y="1350"/>
              <a:ext cx="164" cy="1050"/>
            </a:xfrm>
            <a:prstGeom prst="rect">
              <a:avLst/>
            </a:prstGeom>
            <a:solidFill>
              <a:srgbClr val="008000">
                <a:alpha val="50195"/>
              </a:srgbClr>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878" name="Rectangle 315"/>
            <p:cNvSpPr>
              <a:spLocks noChangeArrowheads="1"/>
            </p:cNvSpPr>
            <p:nvPr/>
          </p:nvSpPr>
          <p:spPr bwMode="auto">
            <a:xfrm rot="9300000">
              <a:off x="4136" y="1535"/>
              <a:ext cx="385" cy="33"/>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707900" name="Rectangle 316"/>
          <p:cNvSpPr>
            <a:spLocks noChangeArrowheads="1"/>
          </p:cNvSpPr>
          <p:nvPr/>
        </p:nvSpPr>
        <p:spPr bwMode="auto">
          <a:xfrm>
            <a:off x="7291388" y="2466975"/>
            <a:ext cx="146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grpSp>
        <p:nvGrpSpPr>
          <p:cNvPr id="707925" name="Group 341"/>
          <p:cNvGrpSpPr>
            <a:grpSpLocks/>
          </p:cNvGrpSpPr>
          <p:nvPr/>
        </p:nvGrpSpPr>
        <p:grpSpPr bwMode="auto">
          <a:xfrm>
            <a:off x="5832475" y="2520950"/>
            <a:ext cx="611188" cy="1666875"/>
            <a:chOff x="3350" y="1354"/>
            <a:chExt cx="385" cy="1050"/>
          </a:xfrm>
        </p:grpSpPr>
        <p:sp>
          <p:nvSpPr>
            <p:cNvPr id="34875" name="Rectangle 333"/>
            <p:cNvSpPr>
              <a:spLocks noChangeArrowheads="1"/>
            </p:cNvSpPr>
            <p:nvPr/>
          </p:nvSpPr>
          <p:spPr bwMode="auto">
            <a:xfrm>
              <a:off x="3457" y="1354"/>
              <a:ext cx="164" cy="1050"/>
            </a:xfrm>
            <a:prstGeom prst="rect">
              <a:avLst/>
            </a:prstGeom>
            <a:solidFill>
              <a:srgbClr val="008000">
                <a:alpha val="50195"/>
              </a:srgbClr>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4876" name="Rectangle 334"/>
            <p:cNvSpPr>
              <a:spLocks noChangeArrowheads="1"/>
            </p:cNvSpPr>
            <p:nvPr/>
          </p:nvSpPr>
          <p:spPr bwMode="auto">
            <a:xfrm rot="9300000">
              <a:off x="3350" y="1530"/>
              <a:ext cx="385" cy="33"/>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707919" name="Rectangle 335"/>
          <p:cNvSpPr>
            <a:spLocks noChangeArrowheads="1"/>
          </p:cNvSpPr>
          <p:nvPr/>
        </p:nvSpPr>
        <p:spPr bwMode="auto">
          <a:xfrm rot="-5400000">
            <a:off x="5903913" y="4319587"/>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AQP0</a:t>
            </a:r>
            <a:endParaRPr lang="en-US" sz="1600">
              <a:solidFill>
                <a:schemeClr val="tx1"/>
              </a:solidFill>
              <a:latin typeface="Arial Narrow" pitchFamily="34" charset="0"/>
            </a:endParaRPr>
          </a:p>
        </p:txBody>
      </p:sp>
      <p:sp>
        <p:nvSpPr>
          <p:cNvPr id="707920" name="Rectangle 336"/>
          <p:cNvSpPr>
            <a:spLocks noChangeArrowheads="1"/>
          </p:cNvSpPr>
          <p:nvPr/>
        </p:nvSpPr>
        <p:spPr bwMode="auto">
          <a:xfrm>
            <a:off x="6059488" y="2486025"/>
            <a:ext cx="146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grpSp>
        <p:nvGrpSpPr>
          <p:cNvPr id="707928" name="Group 344"/>
          <p:cNvGrpSpPr>
            <a:grpSpLocks/>
          </p:cNvGrpSpPr>
          <p:nvPr/>
        </p:nvGrpSpPr>
        <p:grpSpPr bwMode="auto">
          <a:xfrm>
            <a:off x="5086350" y="2479675"/>
            <a:ext cx="3475038" cy="1819275"/>
            <a:chOff x="2880" y="1328"/>
            <a:chExt cx="2189" cy="1146"/>
          </a:xfrm>
        </p:grpSpPr>
        <p:sp>
          <p:nvSpPr>
            <p:cNvPr id="34860" name="Rectangle 290"/>
            <p:cNvSpPr>
              <a:spLocks noChangeArrowheads="1"/>
            </p:cNvSpPr>
            <p:nvPr/>
          </p:nvSpPr>
          <p:spPr bwMode="auto">
            <a:xfrm>
              <a:off x="3220" y="2320"/>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solidFill>
                  <a:schemeClr val="tx1"/>
                </a:solidFill>
                <a:latin typeface="Arial Narrow" pitchFamily="34" charset="0"/>
              </a:endParaRPr>
            </a:p>
          </p:txBody>
        </p:sp>
        <p:sp>
          <p:nvSpPr>
            <p:cNvPr id="34861" name="Rectangle 302"/>
            <p:cNvSpPr>
              <a:spLocks noChangeArrowheads="1"/>
            </p:cNvSpPr>
            <p:nvPr/>
          </p:nvSpPr>
          <p:spPr bwMode="auto">
            <a:xfrm>
              <a:off x="3220" y="1679"/>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3</a:t>
              </a:r>
              <a:endParaRPr lang="en-US" sz="1600">
                <a:solidFill>
                  <a:schemeClr val="tx1"/>
                </a:solidFill>
                <a:latin typeface="Arial Narrow" pitchFamily="34" charset="0"/>
              </a:endParaRPr>
            </a:p>
          </p:txBody>
        </p:sp>
        <p:sp>
          <p:nvSpPr>
            <p:cNvPr id="34862" name="Rectangle 303"/>
            <p:cNvSpPr>
              <a:spLocks noChangeArrowheads="1"/>
            </p:cNvSpPr>
            <p:nvPr/>
          </p:nvSpPr>
          <p:spPr bwMode="auto">
            <a:xfrm>
              <a:off x="3220" y="1893"/>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a:t>
              </a:r>
              <a:endParaRPr lang="en-US" sz="1600">
                <a:solidFill>
                  <a:schemeClr val="tx1"/>
                </a:solidFill>
                <a:latin typeface="Arial Narrow" pitchFamily="34" charset="0"/>
              </a:endParaRPr>
            </a:p>
          </p:txBody>
        </p:sp>
        <p:sp>
          <p:nvSpPr>
            <p:cNvPr id="34863" name="Rectangle 304"/>
            <p:cNvSpPr>
              <a:spLocks noChangeArrowheads="1"/>
            </p:cNvSpPr>
            <p:nvPr/>
          </p:nvSpPr>
          <p:spPr bwMode="auto">
            <a:xfrm>
              <a:off x="3220" y="2107"/>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a:t>
              </a:r>
              <a:endParaRPr lang="en-US" sz="1600">
                <a:solidFill>
                  <a:schemeClr val="tx1"/>
                </a:solidFill>
                <a:latin typeface="Arial Narrow" pitchFamily="34" charset="0"/>
              </a:endParaRPr>
            </a:p>
          </p:txBody>
        </p:sp>
        <p:sp>
          <p:nvSpPr>
            <p:cNvPr id="34864" name="Text Box 337"/>
            <p:cNvSpPr txBox="1">
              <a:spLocks noChangeArrowheads="1"/>
            </p:cNvSpPr>
            <p:nvPr/>
          </p:nvSpPr>
          <p:spPr bwMode="auto">
            <a:xfrm rot="10800000">
              <a:off x="2880" y="1573"/>
              <a:ext cx="289" cy="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sz="1800">
                  <a:solidFill>
                    <a:schemeClr val="tx1"/>
                  </a:solidFill>
                  <a:latin typeface="Arial Narrow" pitchFamily="34" charset="0"/>
                </a:rPr>
                <a:t>P</a:t>
              </a:r>
              <a:r>
                <a:rPr lang="en-US" sz="1800" baseline="-25000">
                  <a:solidFill>
                    <a:schemeClr val="tx1"/>
                  </a:solidFill>
                  <a:latin typeface="Arial Narrow" pitchFamily="34" charset="0"/>
                </a:rPr>
                <a:t>CO2</a:t>
              </a:r>
              <a:r>
                <a:rPr lang="en-US" sz="1800">
                  <a:solidFill>
                    <a:schemeClr val="tx1"/>
                  </a:solidFill>
                  <a:latin typeface="Arial Narrow" pitchFamily="34" charset="0"/>
                </a:rPr>
                <a:t>*/P</a:t>
              </a:r>
              <a:r>
                <a:rPr lang="en-US" sz="1800" baseline="-25000">
                  <a:solidFill>
                    <a:schemeClr val="tx1"/>
                  </a:solidFill>
                  <a:latin typeface="Arial Narrow" pitchFamily="34" charset="0"/>
                </a:rPr>
                <a:t>NH3</a:t>
              </a:r>
              <a:r>
                <a:rPr lang="en-US" sz="1800">
                  <a:solidFill>
                    <a:schemeClr val="tx1"/>
                  </a:solidFill>
                  <a:latin typeface="Arial Narrow" pitchFamily="34" charset="0"/>
                </a:rPr>
                <a:t>*</a:t>
              </a:r>
              <a:endParaRPr lang="en-US" sz="3600" baseline="30000">
                <a:solidFill>
                  <a:schemeClr val="tx1"/>
                </a:solidFill>
                <a:latin typeface="Arial Narrow" pitchFamily="34" charset="0"/>
              </a:endParaRPr>
            </a:p>
          </p:txBody>
        </p:sp>
        <p:grpSp>
          <p:nvGrpSpPr>
            <p:cNvPr id="34865" name="Group 340"/>
            <p:cNvGrpSpPr>
              <a:grpSpLocks/>
            </p:cNvGrpSpPr>
            <p:nvPr/>
          </p:nvGrpSpPr>
          <p:grpSpPr bwMode="auto">
            <a:xfrm>
              <a:off x="3281" y="1328"/>
              <a:ext cx="1788" cy="1075"/>
              <a:chOff x="3281" y="1328"/>
              <a:chExt cx="1788" cy="1075"/>
            </a:xfrm>
          </p:grpSpPr>
          <p:sp>
            <p:nvSpPr>
              <p:cNvPr id="34866" name="Line 289"/>
              <p:cNvSpPr>
                <a:spLocks noChangeShapeType="1"/>
              </p:cNvSpPr>
              <p:nvPr/>
            </p:nvSpPr>
            <p:spPr bwMode="auto">
              <a:xfrm>
                <a:off x="3318" y="1557"/>
                <a:ext cx="0" cy="8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67" name="Line 299"/>
              <p:cNvSpPr>
                <a:spLocks noChangeShapeType="1"/>
              </p:cNvSpPr>
              <p:nvPr/>
            </p:nvSpPr>
            <p:spPr bwMode="auto">
              <a:xfrm>
                <a:off x="3314" y="1754"/>
                <a:ext cx="6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68" name="Line 300"/>
              <p:cNvSpPr>
                <a:spLocks noChangeShapeType="1"/>
              </p:cNvSpPr>
              <p:nvPr/>
            </p:nvSpPr>
            <p:spPr bwMode="auto">
              <a:xfrm>
                <a:off x="3314" y="1967"/>
                <a:ext cx="6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69" name="Line 301"/>
              <p:cNvSpPr>
                <a:spLocks noChangeShapeType="1"/>
              </p:cNvSpPr>
              <p:nvPr/>
            </p:nvSpPr>
            <p:spPr bwMode="auto">
              <a:xfrm>
                <a:off x="3314" y="2181"/>
                <a:ext cx="6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4870" name="Group 305"/>
              <p:cNvGrpSpPr>
                <a:grpSpLocks/>
              </p:cNvGrpSpPr>
              <p:nvPr/>
            </p:nvGrpSpPr>
            <p:grpSpPr bwMode="auto">
              <a:xfrm>
                <a:off x="3281" y="1515"/>
                <a:ext cx="77" cy="40"/>
                <a:chOff x="1998" y="1748"/>
                <a:chExt cx="40" cy="23"/>
              </a:xfrm>
            </p:grpSpPr>
            <p:sp>
              <p:nvSpPr>
                <p:cNvPr id="34873" name="Line 306"/>
                <p:cNvSpPr>
                  <a:spLocks noChangeShapeType="1"/>
                </p:cNvSpPr>
                <p:nvPr/>
              </p:nvSpPr>
              <p:spPr bwMode="auto">
                <a:xfrm rot="9300000">
                  <a:off x="1998" y="1748"/>
                  <a:ext cx="3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74" name="Line 307"/>
                <p:cNvSpPr>
                  <a:spLocks noChangeShapeType="1"/>
                </p:cNvSpPr>
                <p:nvPr/>
              </p:nvSpPr>
              <p:spPr bwMode="auto">
                <a:xfrm rot="9300000">
                  <a:off x="1999" y="1771"/>
                  <a:ext cx="3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4871" name="Line 308"/>
              <p:cNvSpPr>
                <a:spLocks noChangeShapeType="1"/>
              </p:cNvSpPr>
              <p:nvPr/>
            </p:nvSpPr>
            <p:spPr bwMode="auto">
              <a:xfrm>
                <a:off x="3318" y="1328"/>
                <a:ext cx="0" cy="18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72" name="Line 338"/>
              <p:cNvSpPr>
                <a:spLocks noChangeShapeType="1"/>
              </p:cNvSpPr>
              <p:nvPr/>
            </p:nvSpPr>
            <p:spPr bwMode="auto">
              <a:xfrm>
                <a:off x="3314" y="2403"/>
                <a:ext cx="175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707893" name="Rectangle 309"/>
          <p:cNvSpPr>
            <a:spLocks noChangeArrowheads="1"/>
          </p:cNvSpPr>
          <p:nvPr/>
        </p:nvSpPr>
        <p:spPr bwMode="auto">
          <a:xfrm>
            <a:off x="6881813" y="2466975"/>
            <a:ext cx="146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sp>
        <p:nvSpPr>
          <p:cNvPr id="34858" name="Rectangle 350"/>
          <p:cNvSpPr>
            <a:spLocks noChangeArrowheads="1"/>
          </p:cNvSpPr>
          <p:nvPr/>
        </p:nvSpPr>
        <p:spPr bwMode="auto">
          <a:xfrm>
            <a:off x="5895975" y="6399213"/>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Musa-Aziz et al, </a:t>
            </a:r>
            <a:r>
              <a:rPr lang="en-US" sz="2000" i="1">
                <a:latin typeface="Arial Narrow" pitchFamily="34" charset="0"/>
              </a:rPr>
              <a:t>PNAS</a:t>
            </a:r>
            <a:r>
              <a:rPr lang="en-US" sz="2000">
                <a:latin typeface="Arial Narrow" pitchFamily="34" charset="0"/>
              </a:rPr>
              <a:t>, 2009</a:t>
            </a:r>
          </a:p>
        </p:txBody>
      </p:sp>
      <p:sp>
        <p:nvSpPr>
          <p:cNvPr id="707937" name="Rectangle 353"/>
          <p:cNvSpPr>
            <a:spLocks noChangeArrowheads="1"/>
          </p:cNvSpPr>
          <p:nvPr/>
        </p:nvSpPr>
        <p:spPr bwMode="auto">
          <a:xfrm>
            <a:off x="2147888" y="1817688"/>
            <a:ext cx="1884362"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600">
                <a:solidFill>
                  <a:srgbClr val="0066FF"/>
                </a:solidFill>
                <a:latin typeface="Arial Narrow" pitchFamily="34" charset="0"/>
              </a:rPr>
              <a:t>Relative, channel-specific</a:t>
            </a:r>
          </a:p>
          <a:p>
            <a:pPr algn="ctr">
              <a:lnSpc>
                <a:spcPct val="80000"/>
              </a:lnSpc>
            </a:pPr>
            <a:r>
              <a:rPr lang="en-US" sz="1600">
                <a:solidFill>
                  <a:srgbClr val="0066FF"/>
                </a:solidFill>
                <a:latin typeface="Arial Narrow" pitchFamily="34" charset="0"/>
              </a:rPr>
              <a:t>CO</a:t>
            </a:r>
            <a:r>
              <a:rPr lang="en-US" sz="1600" baseline="-25000">
                <a:solidFill>
                  <a:srgbClr val="0066FF"/>
                </a:solidFill>
                <a:latin typeface="Arial Narrow" pitchFamily="34" charset="0"/>
              </a:rPr>
              <a:t>2</a:t>
            </a:r>
            <a:r>
              <a:rPr lang="en-US" sz="1600">
                <a:solidFill>
                  <a:srgbClr val="0066FF"/>
                </a:solidFill>
                <a:latin typeface="Arial Narrow" pitchFamily="34" charset="0"/>
              </a:rPr>
              <a:t> permeability</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937"/>
                                        </p:tgtEl>
                                        <p:attrNameLst>
                                          <p:attrName>style.visibility</p:attrName>
                                        </p:attrNameLst>
                                      </p:cBhvr>
                                      <p:to>
                                        <p:strVal val="visible"/>
                                      </p:to>
                                    </p:set>
                                    <p:animEffect transition="in" filter="dissolve">
                                      <p:cBhvr>
                                        <p:cTn id="7" dur="500"/>
                                        <p:tgtEl>
                                          <p:spTgt spid="70793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707938"/>
                                        </p:tgtEl>
                                        <p:attrNameLst>
                                          <p:attrName>style.visibility</p:attrName>
                                        </p:attrNameLst>
                                      </p:cBhvr>
                                      <p:to>
                                        <p:strVal val="visible"/>
                                      </p:to>
                                    </p:set>
                                    <p:animEffect transition="in" filter="dissolve">
                                      <p:cBhvr>
                                        <p:cTn id="11" dur="500"/>
                                        <p:tgtEl>
                                          <p:spTgt spid="7079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07793"/>
                                        </p:tgtEl>
                                        <p:attrNameLst>
                                          <p:attrName>style.visibility</p:attrName>
                                        </p:attrNameLst>
                                      </p:cBhvr>
                                      <p:to>
                                        <p:strVal val="visible"/>
                                      </p:to>
                                    </p:set>
                                    <p:animEffect transition="in" filter="dissolve">
                                      <p:cBhvr>
                                        <p:cTn id="16" dur="500"/>
                                        <p:tgtEl>
                                          <p:spTgt spid="707793"/>
                                        </p:tgtEl>
                                      </p:cBhvr>
                                    </p:animEffect>
                                  </p:childTnLst>
                                </p:cTn>
                              </p:par>
                            </p:childTnLst>
                          </p:cTn>
                        </p:par>
                        <p:par>
                          <p:cTn id="17" fill="hold" nodeType="afterGroup">
                            <p:stCondLst>
                              <p:cond delay="500"/>
                            </p:stCondLst>
                            <p:childTnLst>
                              <p:par>
                                <p:cTn id="18" presetID="9" presetClass="entr" presetSubtype="0" fill="hold" nodeType="afterEffect">
                                  <p:stCondLst>
                                    <p:cond delay="0"/>
                                  </p:stCondLst>
                                  <p:childTnLst>
                                    <p:set>
                                      <p:cBhvr>
                                        <p:cTn id="19" dur="1" fill="hold">
                                          <p:stCondLst>
                                            <p:cond delay="0"/>
                                          </p:stCondLst>
                                        </p:cTn>
                                        <p:tgtEl>
                                          <p:spTgt spid="707939"/>
                                        </p:tgtEl>
                                        <p:attrNameLst>
                                          <p:attrName>style.visibility</p:attrName>
                                        </p:attrNameLst>
                                      </p:cBhvr>
                                      <p:to>
                                        <p:strVal val="visible"/>
                                      </p:to>
                                    </p:set>
                                    <p:animEffect transition="in" filter="dissolve">
                                      <p:cBhvr>
                                        <p:cTn id="20" dur="500"/>
                                        <p:tgtEl>
                                          <p:spTgt spid="70793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07764"/>
                                        </p:tgtEl>
                                        <p:attrNameLst>
                                          <p:attrName>style.visibility</p:attrName>
                                        </p:attrNameLst>
                                      </p:cBhvr>
                                      <p:to>
                                        <p:strVal val="visible"/>
                                      </p:to>
                                    </p:set>
                                    <p:animEffect transition="in" filter="dissolve">
                                      <p:cBhvr>
                                        <p:cTn id="25" dur="500"/>
                                        <p:tgtEl>
                                          <p:spTgt spid="707764"/>
                                        </p:tgtEl>
                                      </p:cBhvr>
                                    </p:animEffect>
                                  </p:childTnLst>
                                </p:cTn>
                              </p:par>
                            </p:childTnLst>
                          </p:cTn>
                        </p:par>
                        <p:par>
                          <p:cTn id="26" fill="hold" nodeType="afterGroup">
                            <p:stCondLst>
                              <p:cond delay="500"/>
                            </p:stCondLst>
                            <p:childTnLst>
                              <p:par>
                                <p:cTn id="27" presetID="22" presetClass="entr" presetSubtype="4" fill="hold" nodeType="afterEffect">
                                  <p:stCondLst>
                                    <p:cond delay="0"/>
                                  </p:stCondLst>
                                  <p:childTnLst>
                                    <p:set>
                                      <p:cBhvr>
                                        <p:cTn id="28" dur="1" fill="hold">
                                          <p:stCondLst>
                                            <p:cond delay="0"/>
                                          </p:stCondLst>
                                        </p:cTn>
                                        <p:tgtEl>
                                          <p:spTgt spid="707798"/>
                                        </p:tgtEl>
                                        <p:attrNameLst>
                                          <p:attrName>style.visibility</p:attrName>
                                        </p:attrNameLst>
                                      </p:cBhvr>
                                      <p:to>
                                        <p:strVal val="visible"/>
                                      </p:to>
                                    </p:set>
                                    <p:animEffect transition="in" filter="wipe(down)">
                                      <p:cBhvr>
                                        <p:cTn id="29" dur="500"/>
                                        <p:tgtEl>
                                          <p:spTgt spid="707798"/>
                                        </p:tgtEl>
                                      </p:cBhvr>
                                    </p:animEffect>
                                  </p:childTnLst>
                                </p:cTn>
                              </p:par>
                            </p:childTnLst>
                          </p:cTn>
                        </p:par>
                        <p:par>
                          <p:cTn id="30" fill="hold" nodeType="afterGroup">
                            <p:stCondLst>
                              <p:cond delay="1000"/>
                            </p:stCondLst>
                            <p:childTnLst>
                              <p:par>
                                <p:cTn id="31" presetID="22" presetClass="entr" presetSubtype="1" fill="hold" nodeType="afterEffect">
                                  <p:stCondLst>
                                    <p:cond delay="0"/>
                                  </p:stCondLst>
                                  <p:childTnLst>
                                    <p:set>
                                      <p:cBhvr>
                                        <p:cTn id="32" dur="1" fill="hold">
                                          <p:stCondLst>
                                            <p:cond delay="0"/>
                                          </p:stCondLst>
                                        </p:cTn>
                                        <p:tgtEl>
                                          <p:spTgt spid="707799"/>
                                        </p:tgtEl>
                                        <p:attrNameLst>
                                          <p:attrName>style.visibility</p:attrName>
                                        </p:attrNameLst>
                                      </p:cBhvr>
                                      <p:to>
                                        <p:strVal val="visible"/>
                                      </p:to>
                                    </p:set>
                                    <p:animEffect transition="in" filter="wipe(up)">
                                      <p:cBhvr>
                                        <p:cTn id="33" dur="500"/>
                                        <p:tgtEl>
                                          <p:spTgt spid="70779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707731"/>
                                        </p:tgtEl>
                                        <p:attrNameLst>
                                          <p:attrName>style.visibility</p:attrName>
                                        </p:attrNameLst>
                                      </p:cBhvr>
                                      <p:to>
                                        <p:strVal val="visible"/>
                                      </p:to>
                                    </p:set>
                                    <p:animEffect transition="in" filter="dissolve">
                                      <p:cBhvr>
                                        <p:cTn id="38" dur="500"/>
                                        <p:tgtEl>
                                          <p:spTgt spid="707731"/>
                                        </p:tgtEl>
                                      </p:cBhvr>
                                    </p:animEffect>
                                  </p:childTnLst>
                                </p:cTn>
                              </p:par>
                            </p:childTnLst>
                          </p:cTn>
                        </p:par>
                        <p:par>
                          <p:cTn id="39" fill="hold" nodeType="afterGroup">
                            <p:stCondLst>
                              <p:cond delay="500"/>
                            </p:stCondLst>
                            <p:childTnLst>
                              <p:par>
                                <p:cTn id="40" presetID="22" presetClass="entr" presetSubtype="4" fill="hold" nodeType="afterEffect">
                                  <p:stCondLst>
                                    <p:cond delay="0"/>
                                  </p:stCondLst>
                                  <p:childTnLst>
                                    <p:set>
                                      <p:cBhvr>
                                        <p:cTn id="41" dur="1" fill="hold">
                                          <p:stCondLst>
                                            <p:cond delay="0"/>
                                          </p:stCondLst>
                                        </p:cTn>
                                        <p:tgtEl>
                                          <p:spTgt spid="707800"/>
                                        </p:tgtEl>
                                        <p:attrNameLst>
                                          <p:attrName>style.visibility</p:attrName>
                                        </p:attrNameLst>
                                      </p:cBhvr>
                                      <p:to>
                                        <p:strVal val="visible"/>
                                      </p:to>
                                    </p:set>
                                    <p:animEffect transition="in" filter="wipe(down)">
                                      <p:cBhvr>
                                        <p:cTn id="42" dur="500"/>
                                        <p:tgtEl>
                                          <p:spTgt spid="707800"/>
                                        </p:tgtEl>
                                      </p:cBhvr>
                                    </p:animEffect>
                                  </p:childTnLst>
                                </p:cTn>
                              </p:par>
                            </p:childTnLst>
                          </p:cTn>
                        </p:par>
                        <p:par>
                          <p:cTn id="43" fill="hold" nodeType="afterGroup">
                            <p:stCondLst>
                              <p:cond delay="1000"/>
                            </p:stCondLst>
                            <p:childTnLst>
                              <p:par>
                                <p:cTn id="44" presetID="22" presetClass="entr" presetSubtype="1" fill="hold" nodeType="afterEffect">
                                  <p:stCondLst>
                                    <p:cond delay="0"/>
                                  </p:stCondLst>
                                  <p:childTnLst>
                                    <p:set>
                                      <p:cBhvr>
                                        <p:cTn id="45" dur="1" fill="hold">
                                          <p:stCondLst>
                                            <p:cond delay="0"/>
                                          </p:stCondLst>
                                        </p:cTn>
                                        <p:tgtEl>
                                          <p:spTgt spid="707801"/>
                                        </p:tgtEl>
                                        <p:attrNameLst>
                                          <p:attrName>style.visibility</p:attrName>
                                        </p:attrNameLst>
                                      </p:cBhvr>
                                      <p:to>
                                        <p:strVal val="visible"/>
                                      </p:to>
                                    </p:set>
                                    <p:animEffect transition="in" filter="wipe(up)">
                                      <p:cBhvr>
                                        <p:cTn id="46" dur="500"/>
                                        <p:tgtEl>
                                          <p:spTgt spid="707801"/>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707736"/>
                                        </p:tgtEl>
                                        <p:attrNameLst>
                                          <p:attrName>style.visibility</p:attrName>
                                        </p:attrNameLst>
                                      </p:cBhvr>
                                      <p:to>
                                        <p:strVal val="visible"/>
                                      </p:to>
                                    </p:set>
                                    <p:animEffect transition="in" filter="dissolve">
                                      <p:cBhvr>
                                        <p:cTn id="51" dur="500"/>
                                        <p:tgtEl>
                                          <p:spTgt spid="707736"/>
                                        </p:tgtEl>
                                      </p:cBhvr>
                                    </p:animEffect>
                                  </p:childTnLst>
                                </p:cTn>
                              </p:par>
                            </p:childTnLst>
                          </p:cTn>
                        </p:par>
                        <p:par>
                          <p:cTn id="52" fill="hold" nodeType="afterGroup">
                            <p:stCondLst>
                              <p:cond delay="500"/>
                            </p:stCondLst>
                            <p:childTnLst>
                              <p:par>
                                <p:cTn id="53" presetID="22" presetClass="entr" presetSubtype="4" fill="hold" nodeType="afterEffect">
                                  <p:stCondLst>
                                    <p:cond delay="0"/>
                                  </p:stCondLst>
                                  <p:childTnLst>
                                    <p:set>
                                      <p:cBhvr>
                                        <p:cTn id="54" dur="1" fill="hold">
                                          <p:stCondLst>
                                            <p:cond delay="0"/>
                                          </p:stCondLst>
                                        </p:cTn>
                                        <p:tgtEl>
                                          <p:spTgt spid="707802"/>
                                        </p:tgtEl>
                                        <p:attrNameLst>
                                          <p:attrName>style.visibility</p:attrName>
                                        </p:attrNameLst>
                                      </p:cBhvr>
                                      <p:to>
                                        <p:strVal val="visible"/>
                                      </p:to>
                                    </p:set>
                                    <p:animEffect transition="in" filter="wipe(down)">
                                      <p:cBhvr>
                                        <p:cTn id="55" dur="500"/>
                                        <p:tgtEl>
                                          <p:spTgt spid="707802"/>
                                        </p:tgtEl>
                                      </p:cBhvr>
                                    </p:animEffect>
                                  </p:childTnLst>
                                </p:cTn>
                              </p:par>
                            </p:childTnLst>
                          </p:cTn>
                        </p:par>
                        <p:par>
                          <p:cTn id="56" fill="hold" nodeType="afterGroup">
                            <p:stCondLst>
                              <p:cond delay="1000"/>
                            </p:stCondLst>
                            <p:childTnLst>
                              <p:par>
                                <p:cTn id="57" presetID="22" presetClass="entr" presetSubtype="1" fill="hold" nodeType="afterEffect">
                                  <p:stCondLst>
                                    <p:cond delay="0"/>
                                  </p:stCondLst>
                                  <p:childTnLst>
                                    <p:set>
                                      <p:cBhvr>
                                        <p:cTn id="58" dur="1" fill="hold">
                                          <p:stCondLst>
                                            <p:cond delay="0"/>
                                          </p:stCondLst>
                                        </p:cTn>
                                        <p:tgtEl>
                                          <p:spTgt spid="707803"/>
                                        </p:tgtEl>
                                        <p:attrNameLst>
                                          <p:attrName>style.visibility</p:attrName>
                                        </p:attrNameLst>
                                      </p:cBhvr>
                                      <p:to>
                                        <p:strVal val="visible"/>
                                      </p:to>
                                    </p:set>
                                    <p:animEffect transition="in" filter="wipe(up)">
                                      <p:cBhvr>
                                        <p:cTn id="59" dur="500"/>
                                        <p:tgtEl>
                                          <p:spTgt spid="707803"/>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707739"/>
                                        </p:tgtEl>
                                        <p:attrNameLst>
                                          <p:attrName>style.visibility</p:attrName>
                                        </p:attrNameLst>
                                      </p:cBhvr>
                                      <p:to>
                                        <p:strVal val="visible"/>
                                      </p:to>
                                    </p:set>
                                    <p:animEffect transition="in" filter="dissolve">
                                      <p:cBhvr>
                                        <p:cTn id="64" dur="500"/>
                                        <p:tgtEl>
                                          <p:spTgt spid="707739"/>
                                        </p:tgtEl>
                                      </p:cBhvr>
                                    </p:animEffect>
                                  </p:childTnLst>
                                </p:cTn>
                              </p:par>
                            </p:childTnLst>
                          </p:cTn>
                        </p:par>
                        <p:par>
                          <p:cTn id="65" fill="hold" nodeType="afterGroup">
                            <p:stCondLst>
                              <p:cond delay="500"/>
                            </p:stCondLst>
                            <p:childTnLst>
                              <p:par>
                                <p:cTn id="66" presetID="22" presetClass="entr" presetSubtype="4" fill="hold" nodeType="afterEffect">
                                  <p:stCondLst>
                                    <p:cond delay="0"/>
                                  </p:stCondLst>
                                  <p:childTnLst>
                                    <p:set>
                                      <p:cBhvr>
                                        <p:cTn id="67" dur="1" fill="hold">
                                          <p:stCondLst>
                                            <p:cond delay="0"/>
                                          </p:stCondLst>
                                        </p:cTn>
                                        <p:tgtEl>
                                          <p:spTgt spid="707804"/>
                                        </p:tgtEl>
                                        <p:attrNameLst>
                                          <p:attrName>style.visibility</p:attrName>
                                        </p:attrNameLst>
                                      </p:cBhvr>
                                      <p:to>
                                        <p:strVal val="visible"/>
                                      </p:to>
                                    </p:set>
                                    <p:animEffect transition="in" filter="wipe(down)">
                                      <p:cBhvr>
                                        <p:cTn id="68" dur="500"/>
                                        <p:tgtEl>
                                          <p:spTgt spid="707804"/>
                                        </p:tgtEl>
                                      </p:cBhvr>
                                    </p:animEffect>
                                  </p:childTnLst>
                                </p:cTn>
                              </p:par>
                            </p:childTnLst>
                          </p:cTn>
                        </p:par>
                        <p:par>
                          <p:cTn id="69" fill="hold" nodeType="afterGroup">
                            <p:stCondLst>
                              <p:cond delay="1000"/>
                            </p:stCondLst>
                            <p:childTnLst>
                              <p:par>
                                <p:cTn id="70" presetID="22" presetClass="entr" presetSubtype="1" fill="hold" nodeType="afterEffect">
                                  <p:stCondLst>
                                    <p:cond delay="0"/>
                                  </p:stCondLst>
                                  <p:childTnLst>
                                    <p:set>
                                      <p:cBhvr>
                                        <p:cTn id="71" dur="1" fill="hold">
                                          <p:stCondLst>
                                            <p:cond delay="0"/>
                                          </p:stCondLst>
                                        </p:cTn>
                                        <p:tgtEl>
                                          <p:spTgt spid="707806"/>
                                        </p:tgtEl>
                                        <p:attrNameLst>
                                          <p:attrName>style.visibility</p:attrName>
                                        </p:attrNameLst>
                                      </p:cBhvr>
                                      <p:to>
                                        <p:strVal val="visible"/>
                                      </p:to>
                                    </p:set>
                                    <p:animEffect transition="in" filter="wipe(up)">
                                      <p:cBhvr>
                                        <p:cTn id="72" dur="500"/>
                                        <p:tgtEl>
                                          <p:spTgt spid="70780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707744"/>
                                        </p:tgtEl>
                                        <p:attrNameLst>
                                          <p:attrName>style.visibility</p:attrName>
                                        </p:attrNameLst>
                                      </p:cBhvr>
                                      <p:to>
                                        <p:strVal val="visible"/>
                                      </p:to>
                                    </p:set>
                                    <p:animEffect transition="in" filter="dissolve">
                                      <p:cBhvr>
                                        <p:cTn id="77" dur="500"/>
                                        <p:tgtEl>
                                          <p:spTgt spid="707744"/>
                                        </p:tgtEl>
                                      </p:cBhvr>
                                    </p:animEffect>
                                  </p:childTnLst>
                                </p:cTn>
                              </p:par>
                            </p:childTnLst>
                          </p:cTn>
                        </p:par>
                        <p:par>
                          <p:cTn id="78" fill="hold" nodeType="afterGroup">
                            <p:stCondLst>
                              <p:cond delay="500"/>
                            </p:stCondLst>
                            <p:childTnLst>
                              <p:par>
                                <p:cTn id="79" presetID="22" presetClass="entr" presetSubtype="4" fill="hold" nodeType="afterEffect">
                                  <p:stCondLst>
                                    <p:cond delay="0"/>
                                  </p:stCondLst>
                                  <p:childTnLst>
                                    <p:set>
                                      <p:cBhvr>
                                        <p:cTn id="80" dur="1" fill="hold">
                                          <p:stCondLst>
                                            <p:cond delay="0"/>
                                          </p:stCondLst>
                                        </p:cTn>
                                        <p:tgtEl>
                                          <p:spTgt spid="707809"/>
                                        </p:tgtEl>
                                        <p:attrNameLst>
                                          <p:attrName>style.visibility</p:attrName>
                                        </p:attrNameLst>
                                      </p:cBhvr>
                                      <p:to>
                                        <p:strVal val="visible"/>
                                      </p:to>
                                    </p:set>
                                    <p:animEffect transition="in" filter="wipe(down)">
                                      <p:cBhvr>
                                        <p:cTn id="81" dur="500"/>
                                        <p:tgtEl>
                                          <p:spTgt spid="707809"/>
                                        </p:tgtEl>
                                      </p:cBhvr>
                                    </p:animEffect>
                                  </p:childTnLst>
                                </p:cTn>
                              </p:par>
                            </p:childTnLst>
                          </p:cTn>
                        </p:par>
                        <p:par>
                          <p:cTn id="82" fill="hold" nodeType="afterGroup">
                            <p:stCondLst>
                              <p:cond delay="1000"/>
                            </p:stCondLst>
                            <p:childTnLst>
                              <p:par>
                                <p:cTn id="83" presetID="22" presetClass="entr" presetSubtype="1" fill="hold" nodeType="afterEffect">
                                  <p:stCondLst>
                                    <p:cond delay="0"/>
                                  </p:stCondLst>
                                  <p:childTnLst>
                                    <p:set>
                                      <p:cBhvr>
                                        <p:cTn id="84" dur="1" fill="hold">
                                          <p:stCondLst>
                                            <p:cond delay="0"/>
                                          </p:stCondLst>
                                        </p:cTn>
                                        <p:tgtEl>
                                          <p:spTgt spid="707810"/>
                                        </p:tgtEl>
                                        <p:attrNameLst>
                                          <p:attrName>style.visibility</p:attrName>
                                        </p:attrNameLst>
                                      </p:cBhvr>
                                      <p:to>
                                        <p:strVal val="visible"/>
                                      </p:to>
                                    </p:set>
                                    <p:animEffect transition="in" filter="wipe(up)">
                                      <p:cBhvr>
                                        <p:cTn id="85" dur="500"/>
                                        <p:tgtEl>
                                          <p:spTgt spid="707810"/>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presetSubtype="0" fill="hold" grpId="0" nodeType="clickEffect">
                                  <p:stCondLst>
                                    <p:cond delay="0"/>
                                  </p:stCondLst>
                                  <p:childTnLst>
                                    <p:set>
                                      <p:cBhvr>
                                        <p:cTn id="89" dur="1" fill="hold">
                                          <p:stCondLst>
                                            <p:cond delay="0"/>
                                          </p:stCondLst>
                                        </p:cTn>
                                        <p:tgtEl>
                                          <p:spTgt spid="707749"/>
                                        </p:tgtEl>
                                        <p:attrNameLst>
                                          <p:attrName>style.visibility</p:attrName>
                                        </p:attrNameLst>
                                      </p:cBhvr>
                                      <p:to>
                                        <p:strVal val="visible"/>
                                      </p:to>
                                    </p:set>
                                    <p:animEffect transition="in" filter="dissolve">
                                      <p:cBhvr>
                                        <p:cTn id="90" dur="500"/>
                                        <p:tgtEl>
                                          <p:spTgt spid="707749"/>
                                        </p:tgtEl>
                                      </p:cBhvr>
                                    </p:animEffect>
                                  </p:childTnLst>
                                </p:cTn>
                              </p:par>
                            </p:childTnLst>
                          </p:cTn>
                        </p:par>
                        <p:par>
                          <p:cTn id="91" fill="hold" nodeType="afterGroup">
                            <p:stCondLst>
                              <p:cond delay="500"/>
                            </p:stCondLst>
                            <p:childTnLst>
                              <p:par>
                                <p:cTn id="92" presetID="22" presetClass="entr" presetSubtype="4" fill="hold" nodeType="afterEffect">
                                  <p:stCondLst>
                                    <p:cond delay="0"/>
                                  </p:stCondLst>
                                  <p:childTnLst>
                                    <p:set>
                                      <p:cBhvr>
                                        <p:cTn id="93" dur="1" fill="hold">
                                          <p:stCondLst>
                                            <p:cond delay="0"/>
                                          </p:stCondLst>
                                        </p:cTn>
                                        <p:tgtEl>
                                          <p:spTgt spid="707811"/>
                                        </p:tgtEl>
                                        <p:attrNameLst>
                                          <p:attrName>style.visibility</p:attrName>
                                        </p:attrNameLst>
                                      </p:cBhvr>
                                      <p:to>
                                        <p:strVal val="visible"/>
                                      </p:to>
                                    </p:set>
                                    <p:animEffect transition="in" filter="wipe(down)">
                                      <p:cBhvr>
                                        <p:cTn id="94" dur="500"/>
                                        <p:tgtEl>
                                          <p:spTgt spid="707811"/>
                                        </p:tgtEl>
                                      </p:cBhvr>
                                    </p:animEffect>
                                  </p:childTnLst>
                                </p:cTn>
                              </p:par>
                            </p:childTnLst>
                          </p:cTn>
                        </p:par>
                        <p:par>
                          <p:cTn id="95" fill="hold" nodeType="afterGroup">
                            <p:stCondLst>
                              <p:cond delay="1000"/>
                            </p:stCondLst>
                            <p:childTnLst>
                              <p:par>
                                <p:cTn id="96" presetID="22" presetClass="entr" presetSubtype="1" fill="hold" nodeType="afterEffect">
                                  <p:stCondLst>
                                    <p:cond delay="0"/>
                                  </p:stCondLst>
                                  <p:childTnLst>
                                    <p:set>
                                      <p:cBhvr>
                                        <p:cTn id="97" dur="1" fill="hold">
                                          <p:stCondLst>
                                            <p:cond delay="0"/>
                                          </p:stCondLst>
                                        </p:cTn>
                                        <p:tgtEl>
                                          <p:spTgt spid="707813"/>
                                        </p:tgtEl>
                                        <p:attrNameLst>
                                          <p:attrName>style.visibility</p:attrName>
                                        </p:attrNameLst>
                                      </p:cBhvr>
                                      <p:to>
                                        <p:strVal val="visible"/>
                                      </p:to>
                                    </p:set>
                                    <p:animEffect transition="in" filter="wipe(up)">
                                      <p:cBhvr>
                                        <p:cTn id="98" dur="500"/>
                                        <p:tgtEl>
                                          <p:spTgt spid="707813"/>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nodeType="clickEffect">
                                  <p:stCondLst>
                                    <p:cond delay="0"/>
                                  </p:stCondLst>
                                  <p:childTnLst>
                                    <p:set>
                                      <p:cBhvr>
                                        <p:cTn id="102" dur="1" fill="hold">
                                          <p:stCondLst>
                                            <p:cond delay="0"/>
                                          </p:stCondLst>
                                        </p:cTn>
                                        <p:tgtEl>
                                          <p:spTgt spid="707928"/>
                                        </p:tgtEl>
                                        <p:attrNameLst>
                                          <p:attrName>style.visibility</p:attrName>
                                        </p:attrNameLst>
                                      </p:cBhvr>
                                      <p:to>
                                        <p:strVal val="visible"/>
                                      </p:to>
                                    </p:set>
                                    <p:animEffect transition="in" filter="dissolve">
                                      <p:cBhvr>
                                        <p:cTn id="103" dur="500"/>
                                        <p:tgtEl>
                                          <p:spTgt spid="707928"/>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grpId="0" nodeType="clickEffect">
                                  <p:stCondLst>
                                    <p:cond delay="0"/>
                                  </p:stCondLst>
                                  <p:childTnLst>
                                    <p:set>
                                      <p:cBhvr>
                                        <p:cTn id="107" dur="1" fill="hold">
                                          <p:stCondLst>
                                            <p:cond delay="0"/>
                                          </p:stCondLst>
                                        </p:cTn>
                                        <p:tgtEl>
                                          <p:spTgt spid="707919"/>
                                        </p:tgtEl>
                                        <p:attrNameLst>
                                          <p:attrName>style.visibility</p:attrName>
                                        </p:attrNameLst>
                                      </p:cBhvr>
                                      <p:to>
                                        <p:strVal val="visible"/>
                                      </p:to>
                                    </p:set>
                                    <p:animEffect transition="in" filter="dissolve">
                                      <p:cBhvr>
                                        <p:cTn id="108" dur="500"/>
                                        <p:tgtEl>
                                          <p:spTgt spid="707919"/>
                                        </p:tgtEl>
                                      </p:cBhvr>
                                    </p:animEffect>
                                  </p:childTnLst>
                                </p:cTn>
                              </p:par>
                            </p:childTnLst>
                          </p:cTn>
                        </p:par>
                        <p:par>
                          <p:cTn id="109" fill="hold" nodeType="afterGroup">
                            <p:stCondLst>
                              <p:cond delay="500"/>
                            </p:stCondLst>
                            <p:childTnLst>
                              <p:par>
                                <p:cTn id="110" presetID="22" presetClass="entr" presetSubtype="4" fill="hold" nodeType="afterEffect">
                                  <p:stCondLst>
                                    <p:cond delay="0"/>
                                  </p:stCondLst>
                                  <p:childTnLst>
                                    <p:set>
                                      <p:cBhvr>
                                        <p:cTn id="111" dur="1" fill="hold">
                                          <p:stCondLst>
                                            <p:cond delay="0"/>
                                          </p:stCondLst>
                                        </p:cTn>
                                        <p:tgtEl>
                                          <p:spTgt spid="707925"/>
                                        </p:tgtEl>
                                        <p:attrNameLst>
                                          <p:attrName>style.visibility</p:attrName>
                                        </p:attrNameLst>
                                      </p:cBhvr>
                                      <p:to>
                                        <p:strVal val="visible"/>
                                      </p:to>
                                    </p:set>
                                    <p:animEffect transition="in" filter="wipe(down)">
                                      <p:cBhvr>
                                        <p:cTn id="112" dur="500"/>
                                        <p:tgtEl>
                                          <p:spTgt spid="707925"/>
                                        </p:tgtEl>
                                      </p:cBhvr>
                                    </p:animEffect>
                                  </p:childTnLst>
                                </p:cTn>
                              </p:par>
                            </p:childTnLst>
                          </p:cTn>
                        </p:par>
                        <p:par>
                          <p:cTn id="113" fill="hold" nodeType="afterGroup">
                            <p:stCondLst>
                              <p:cond delay="1000"/>
                            </p:stCondLst>
                            <p:childTnLst>
                              <p:par>
                                <p:cTn id="114" presetID="9" presetClass="entr" presetSubtype="0" fill="hold" grpId="0" nodeType="afterEffect">
                                  <p:stCondLst>
                                    <p:cond delay="0"/>
                                  </p:stCondLst>
                                  <p:childTnLst>
                                    <p:set>
                                      <p:cBhvr>
                                        <p:cTn id="115" dur="1" fill="hold">
                                          <p:stCondLst>
                                            <p:cond delay="0"/>
                                          </p:stCondLst>
                                        </p:cTn>
                                        <p:tgtEl>
                                          <p:spTgt spid="707920"/>
                                        </p:tgtEl>
                                        <p:attrNameLst>
                                          <p:attrName>style.visibility</p:attrName>
                                        </p:attrNameLst>
                                      </p:cBhvr>
                                      <p:to>
                                        <p:strVal val="visible"/>
                                      </p:to>
                                    </p:set>
                                    <p:animEffect transition="in" filter="dissolve">
                                      <p:cBhvr>
                                        <p:cTn id="116" dur="500"/>
                                        <p:tgtEl>
                                          <p:spTgt spid="707920"/>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9" presetClass="entr" presetSubtype="0" fill="hold" grpId="0" nodeType="clickEffect">
                                  <p:stCondLst>
                                    <p:cond delay="0"/>
                                  </p:stCondLst>
                                  <p:childTnLst>
                                    <p:set>
                                      <p:cBhvr>
                                        <p:cTn id="120" dur="1" fill="hold">
                                          <p:stCondLst>
                                            <p:cond delay="0"/>
                                          </p:stCondLst>
                                        </p:cTn>
                                        <p:tgtEl>
                                          <p:spTgt spid="707875"/>
                                        </p:tgtEl>
                                        <p:attrNameLst>
                                          <p:attrName>style.visibility</p:attrName>
                                        </p:attrNameLst>
                                      </p:cBhvr>
                                      <p:to>
                                        <p:strVal val="visible"/>
                                      </p:to>
                                    </p:set>
                                    <p:animEffect transition="in" filter="dissolve">
                                      <p:cBhvr>
                                        <p:cTn id="121" dur="500"/>
                                        <p:tgtEl>
                                          <p:spTgt spid="707875"/>
                                        </p:tgtEl>
                                      </p:cBhvr>
                                    </p:animEffect>
                                  </p:childTnLst>
                                </p:cTn>
                              </p:par>
                            </p:childTnLst>
                          </p:cTn>
                        </p:par>
                        <p:par>
                          <p:cTn id="122" fill="hold" nodeType="afterGroup">
                            <p:stCondLst>
                              <p:cond delay="500"/>
                            </p:stCondLst>
                            <p:childTnLst>
                              <p:par>
                                <p:cTn id="123" presetID="22" presetClass="entr" presetSubtype="4" fill="hold" nodeType="afterEffect">
                                  <p:stCondLst>
                                    <p:cond delay="0"/>
                                  </p:stCondLst>
                                  <p:childTnLst>
                                    <p:set>
                                      <p:cBhvr>
                                        <p:cTn id="124" dur="1" fill="hold">
                                          <p:stCondLst>
                                            <p:cond delay="0"/>
                                          </p:stCondLst>
                                        </p:cTn>
                                        <p:tgtEl>
                                          <p:spTgt spid="707929"/>
                                        </p:tgtEl>
                                        <p:attrNameLst>
                                          <p:attrName>style.visibility</p:attrName>
                                        </p:attrNameLst>
                                      </p:cBhvr>
                                      <p:to>
                                        <p:strVal val="visible"/>
                                      </p:to>
                                    </p:set>
                                    <p:animEffect transition="in" filter="wipe(down)">
                                      <p:cBhvr>
                                        <p:cTn id="125" dur="500"/>
                                        <p:tgtEl>
                                          <p:spTgt spid="707929"/>
                                        </p:tgtEl>
                                      </p:cBhvr>
                                    </p:animEffec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9" presetClass="entr" presetSubtype="0" fill="hold" grpId="0" nodeType="clickEffect">
                                  <p:stCondLst>
                                    <p:cond delay="0"/>
                                  </p:stCondLst>
                                  <p:childTnLst>
                                    <p:set>
                                      <p:cBhvr>
                                        <p:cTn id="129" dur="1" fill="hold">
                                          <p:stCondLst>
                                            <p:cond delay="0"/>
                                          </p:stCondLst>
                                        </p:cTn>
                                        <p:tgtEl>
                                          <p:spTgt spid="707876"/>
                                        </p:tgtEl>
                                        <p:attrNameLst>
                                          <p:attrName>style.visibility</p:attrName>
                                        </p:attrNameLst>
                                      </p:cBhvr>
                                      <p:to>
                                        <p:strVal val="visible"/>
                                      </p:to>
                                    </p:set>
                                    <p:animEffect transition="in" filter="dissolve">
                                      <p:cBhvr>
                                        <p:cTn id="130" dur="500"/>
                                        <p:tgtEl>
                                          <p:spTgt spid="707876"/>
                                        </p:tgtEl>
                                      </p:cBhvr>
                                    </p:animEffect>
                                  </p:childTnLst>
                                </p:cTn>
                              </p:par>
                            </p:childTnLst>
                          </p:cTn>
                        </p:par>
                        <p:par>
                          <p:cTn id="131" fill="hold" nodeType="afterGroup">
                            <p:stCondLst>
                              <p:cond delay="500"/>
                            </p:stCondLst>
                            <p:childTnLst>
                              <p:par>
                                <p:cTn id="132" presetID="22" presetClass="entr" presetSubtype="4" fill="hold" grpId="0" nodeType="afterEffect">
                                  <p:stCondLst>
                                    <p:cond delay="0"/>
                                  </p:stCondLst>
                                  <p:childTnLst>
                                    <p:set>
                                      <p:cBhvr>
                                        <p:cTn id="133" dur="1" fill="hold">
                                          <p:stCondLst>
                                            <p:cond delay="0"/>
                                          </p:stCondLst>
                                        </p:cTn>
                                        <p:tgtEl>
                                          <p:spTgt spid="707895"/>
                                        </p:tgtEl>
                                        <p:attrNameLst>
                                          <p:attrName>style.visibility</p:attrName>
                                        </p:attrNameLst>
                                      </p:cBhvr>
                                      <p:to>
                                        <p:strVal val="visible"/>
                                      </p:to>
                                    </p:set>
                                    <p:animEffect transition="in" filter="wipe(down)">
                                      <p:cBhvr>
                                        <p:cTn id="134" dur="500"/>
                                        <p:tgtEl>
                                          <p:spTgt spid="707895"/>
                                        </p:tgtEl>
                                      </p:cBhvr>
                                    </p:animEffect>
                                  </p:childTnLst>
                                </p:cTn>
                              </p:par>
                            </p:childTnLst>
                          </p:cTn>
                        </p:par>
                        <p:par>
                          <p:cTn id="135" fill="hold" nodeType="afterGroup">
                            <p:stCondLst>
                              <p:cond delay="1000"/>
                            </p:stCondLst>
                            <p:childTnLst>
                              <p:par>
                                <p:cTn id="136" presetID="9" presetClass="entr" presetSubtype="0" fill="hold" grpId="0" nodeType="afterEffect">
                                  <p:stCondLst>
                                    <p:cond delay="0"/>
                                  </p:stCondLst>
                                  <p:childTnLst>
                                    <p:set>
                                      <p:cBhvr>
                                        <p:cTn id="137" dur="1" fill="hold">
                                          <p:stCondLst>
                                            <p:cond delay="0"/>
                                          </p:stCondLst>
                                        </p:cTn>
                                        <p:tgtEl>
                                          <p:spTgt spid="707893"/>
                                        </p:tgtEl>
                                        <p:attrNameLst>
                                          <p:attrName>style.visibility</p:attrName>
                                        </p:attrNameLst>
                                      </p:cBhvr>
                                      <p:to>
                                        <p:strVal val="visible"/>
                                      </p:to>
                                    </p:set>
                                    <p:animEffect transition="in" filter="dissolve">
                                      <p:cBhvr>
                                        <p:cTn id="138" dur="500"/>
                                        <p:tgtEl>
                                          <p:spTgt spid="707893"/>
                                        </p:tgtEl>
                                      </p:cBhvr>
                                    </p:animEffec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9" presetClass="entr" presetSubtype="0" fill="hold" grpId="0" nodeType="clickEffect">
                                  <p:stCondLst>
                                    <p:cond delay="0"/>
                                  </p:stCondLst>
                                  <p:childTnLst>
                                    <p:set>
                                      <p:cBhvr>
                                        <p:cTn id="142" dur="1" fill="hold">
                                          <p:stCondLst>
                                            <p:cond delay="0"/>
                                          </p:stCondLst>
                                        </p:cTn>
                                        <p:tgtEl>
                                          <p:spTgt spid="707877"/>
                                        </p:tgtEl>
                                        <p:attrNameLst>
                                          <p:attrName>style.visibility</p:attrName>
                                        </p:attrNameLst>
                                      </p:cBhvr>
                                      <p:to>
                                        <p:strVal val="visible"/>
                                      </p:to>
                                    </p:set>
                                    <p:animEffect transition="in" filter="dissolve">
                                      <p:cBhvr>
                                        <p:cTn id="143" dur="500"/>
                                        <p:tgtEl>
                                          <p:spTgt spid="707877"/>
                                        </p:tgtEl>
                                      </p:cBhvr>
                                    </p:animEffect>
                                  </p:childTnLst>
                                </p:cTn>
                              </p:par>
                            </p:childTnLst>
                          </p:cTn>
                        </p:par>
                        <p:par>
                          <p:cTn id="144" fill="hold" nodeType="afterGroup">
                            <p:stCondLst>
                              <p:cond delay="500"/>
                            </p:stCondLst>
                            <p:childTnLst>
                              <p:par>
                                <p:cTn id="145" presetID="22" presetClass="entr" presetSubtype="4" fill="hold" nodeType="afterEffect">
                                  <p:stCondLst>
                                    <p:cond delay="0"/>
                                  </p:stCondLst>
                                  <p:childTnLst>
                                    <p:set>
                                      <p:cBhvr>
                                        <p:cTn id="146" dur="1" fill="hold">
                                          <p:stCondLst>
                                            <p:cond delay="0"/>
                                          </p:stCondLst>
                                        </p:cTn>
                                        <p:tgtEl>
                                          <p:spTgt spid="707927"/>
                                        </p:tgtEl>
                                        <p:attrNameLst>
                                          <p:attrName>style.visibility</p:attrName>
                                        </p:attrNameLst>
                                      </p:cBhvr>
                                      <p:to>
                                        <p:strVal val="visible"/>
                                      </p:to>
                                    </p:set>
                                    <p:animEffect transition="in" filter="wipe(down)">
                                      <p:cBhvr>
                                        <p:cTn id="147" dur="500"/>
                                        <p:tgtEl>
                                          <p:spTgt spid="707927"/>
                                        </p:tgtEl>
                                      </p:cBhvr>
                                    </p:animEffect>
                                  </p:childTnLst>
                                </p:cTn>
                              </p:par>
                            </p:childTnLst>
                          </p:cTn>
                        </p:par>
                        <p:par>
                          <p:cTn id="148" fill="hold" nodeType="afterGroup">
                            <p:stCondLst>
                              <p:cond delay="1000"/>
                            </p:stCondLst>
                            <p:childTnLst>
                              <p:par>
                                <p:cTn id="149" presetID="9" presetClass="entr" presetSubtype="0" fill="hold" grpId="0" nodeType="afterEffect">
                                  <p:stCondLst>
                                    <p:cond delay="0"/>
                                  </p:stCondLst>
                                  <p:childTnLst>
                                    <p:set>
                                      <p:cBhvr>
                                        <p:cTn id="150" dur="1" fill="hold">
                                          <p:stCondLst>
                                            <p:cond delay="0"/>
                                          </p:stCondLst>
                                        </p:cTn>
                                        <p:tgtEl>
                                          <p:spTgt spid="707900"/>
                                        </p:tgtEl>
                                        <p:attrNameLst>
                                          <p:attrName>style.visibility</p:attrName>
                                        </p:attrNameLst>
                                      </p:cBhvr>
                                      <p:to>
                                        <p:strVal val="visible"/>
                                      </p:to>
                                    </p:set>
                                    <p:animEffect transition="in" filter="dissolve">
                                      <p:cBhvr>
                                        <p:cTn id="151" dur="500"/>
                                        <p:tgtEl>
                                          <p:spTgt spid="707900"/>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9" presetClass="entr" presetSubtype="0" fill="hold" grpId="0" nodeType="clickEffect">
                                  <p:stCondLst>
                                    <p:cond delay="0"/>
                                  </p:stCondLst>
                                  <p:childTnLst>
                                    <p:set>
                                      <p:cBhvr>
                                        <p:cTn id="155" dur="1" fill="hold">
                                          <p:stCondLst>
                                            <p:cond delay="0"/>
                                          </p:stCondLst>
                                        </p:cTn>
                                        <p:tgtEl>
                                          <p:spTgt spid="707878"/>
                                        </p:tgtEl>
                                        <p:attrNameLst>
                                          <p:attrName>style.visibility</p:attrName>
                                        </p:attrNameLst>
                                      </p:cBhvr>
                                      <p:to>
                                        <p:strVal val="visible"/>
                                      </p:to>
                                    </p:set>
                                    <p:animEffect transition="in" filter="dissolve">
                                      <p:cBhvr>
                                        <p:cTn id="156" dur="500"/>
                                        <p:tgtEl>
                                          <p:spTgt spid="707878"/>
                                        </p:tgtEl>
                                      </p:cBhvr>
                                    </p:animEffect>
                                  </p:childTnLst>
                                </p:cTn>
                              </p:par>
                            </p:childTnLst>
                          </p:cTn>
                        </p:par>
                        <p:par>
                          <p:cTn id="157" fill="hold" nodeType="afterGroup">
                            <p:stCondLst>
                              <p:cond delay="500"/>
                            </p:stCondLst>
                            <p:childTnLst>
                              <p:par>
                                <p:cTn id="158" presetID="22" presetClass="entr" presetSubtype="4" fill="hold" nodeType="afterEffect">
                                  <p:stCondLst>
                                    <p:cond delay="0"/>
                                  </p:stCondLst>
                                  <p:childTnLst>
                                    <p:set>
                                      <p:cBhvr>
                                        <p:cTn id="159" dur="1" fill="hold">
                                          <p:stCondLst>
                                            <p:cond delay="0"/>
                                          </p:stCondLst>
                                        </p:cTn>
                                        <p:tgtEl>
                                          <p:spTgt spid="707931"/>
                                        </p:tgtEl>
                                        <p:attrNameLst>
                                          <p:attrName>style.visibility</p:attrName>
                                        </p:attrNameLst>
                                      </p:cBhvr>
                                      <p:to>
                                        <p:strVal val="visible"/>
                                      </p:to>
                                    </p:set>
                                    <p:animEffect transition="in" filter="wipe(down)">
                                      <p:cBhvr>
                                        <p:cTn id="160" dur="500"/>
                                        <p:tgtEl>
                                          <p:spTgt spid="707931"/>
                                        </p:tgtEl>
                                      </p:cBhvr>
                                    </p:animEffec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9" presetClass="entr" presetSubtype="0" fill="hold" grpId="0" nodeType="clickEffect">
                                  <p:stCondLst>
                                    <p:cond delay="0"/>
                                  </p:stCondLst>
                                  <p:childTnLst>
                                    <p:set>
                                      <p:cBhvr>
                                        <p:cTn id="164" dur="1" fill="hold">
                                          <p:stCondLst>
                                            <p:cond delay="0"/>
                                          </p:stCondLst>
                                        </p:cTn>
                                        <p:tgtEl>
                                          <p:spTgt spid="707879"/>
                                        </p:tgtEl>
                                        <p:attrNameLst>
                                          <p:attrName>style.visibility</p:attrName>
                                        </p:attrNameLst>
                                      </p:cBhvr>
                                      <p:to>
                                        <p:strVal val="visible"/>
                                      </p:to>
                                    </p:set>
                                    <p:animEffect transition="in" filter="dissolve">
                                      <p:cBhvr>
                                        <p:cTn id="165" dur="500"/>
                                        <p:tgtEl>
                                          <p:spTgt spid="707879"/>
                                        </p:tgtEl>
                                      </p:cBhvr>
                                    </p:animEffect>
                                  </p:childTnLst>
                                </p:cTn>
                              </p:par>
                            </p:childTnLst>
                          </p:cTn>
                        </p:par>
                        <p:par>
                          <p:cTn id="166" fill="hold" nodeType="afterGroup">
                            <p:stCondLst>
                              <p:cond delay="500"/>
                            </p:stCondLst>
                            <p:childTnLst>
                              <p:par>
                                <p:cTn id="167" presetID="22" presetClass="entr" presetSubtype="4" fill="hold" nodeType="afterEffect">
                                  <p:stCondLst>
                                    <p:cond delay="0"/>
                                  </p:stCondLst>
                                  <p:childTnLst>
                                    <p:set>
                                      <p:cBhvr>
                                        <p:cTn id="168" dur="1" fill="hold">
                                          <p:stCondLst>
                                            <p:cond delay="0"/>
                                          </p:stCondLst>
                                        </p:cTn>
                                        <p:tgtEl>
                                          <p:spTgt spid="707933"/>
                                        </p:tgtEl>
                                        <p:attrNameLst>
                                          <p:attrName>style.visibility</p:attrName>
                                        </p:attrNameLst>
                                      </p:cBhvr>
                                      <p:to>
                                        <p:strVal val="visible"/>
                                      </p:to>
                                    </p:set>
                                    <p:animEffect transition="in" filter="wipe(down)">
                                      <p:cBhvr>
                                        <p:cTn id="169" dur="500"/>
                                        <p:tgtEl>
                                          <p:spTgt spid="707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731" grpId="0"/>
      <p:bldP spid="707736" grpId="0"/>
      <p:bldP spid="707739" grpId="0"/>
      <p:bldP spid="707744" grpId="0"/>
      <p:bldP spid="707749" grpId="0"/>
      <p:bldP spid="707764" grpId="0"/>
      <p:bldP spid="707793" grpId="0"/>
      <p:bldP spid="707875" grpId="0"/>
      <p:bldP spid="707876" grpId="0"/>
      <p:bldP spid="707877" grpId="0"/>
      <p:bldP spid="707878" grpId="0"/>
      <p:bldP spid="707879" grpId="0"/>
      <p:bldP spid="707895" grpId="0" animBg="1"/>
      <p:bldP spid="707900" grpId="0"/>
      <p:bldP spid="707919" grpId="0"/>
      <p:bldP spid="707920" grpId="0"/>
      <p:bldP spid="707893" grpId="0"/>
      <p:bldP spid="707937" grpId="0"/>
    </p:bld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2" name="Rectangle 2"/>
          <p:cNvSpPr>
            <a:spLocks noChangeArrowheads="1"/>
          </p:cNvSpPr>
          <p:nvPr/>
        </p:nvSpPr>
        <p:spPr bwMode="auto">
          <a:xfrm>
            <a:off x="0" y="1143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First Example of Gas Selectivity by Channels</a:t>
            </a:r>
            <a:endParaRPr lang="en-US" sz="4000" baseline="-25000">
              <a:solidFill>
                <a:schemeClr val="tx2"/>
              </a:solidFill>
              <a:latin typeface="Arial Narrow" pitchFamily="34" charset="0"/>
            </a:endParaRPr>
          </a:p>
        </p:txBody>
      </p:sp>
      <p:grpSp>
        <p:nvGrpSpPr>
          <p:cNvPr id="35843" name="Group 3"/>
          <p:cNvGrpSpPr>
            <a:grpSpLocks/>
          </p:cNvGrpSpPr>
          <p:nvPr/>
        </p:nvGrpSpPr>
        <p:grpSpPr bwMode="auto">
          <a:xfrm>
            <a:off x="2273300" y="1228725"/>
            <a:ext cx="4565650" cy="0"/>
            <a:chOff x="0" y="672"/>
            <a:chExt cx="2876" cy="0"/>
          </a:xfrm>
        </p:grpSpPr>
        <p:sp>
          <p:nvSpPr>
            <p:cNvPr id="35990"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91"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5844" name="Rectangle 151"/>
          <p:cNvSpPr>
            <a:spLocks noChangeArrowheads="1"/>
          </p:cNvSpPr>
          <p:nvPr/>
        </p:nvSpPr>
        <p:spPr bwMode="auto">
          <a:xfrm>
            <a:off x="5895975" y="6399213"/>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Musa-Aziz et al, </a:t>
            </a:r>
            <a:r>
              <a:rPr lang="en-US" sz="2000" i="1">
                <a:latin typeface="Arial Narrow" pitchFamily="34" charset="0"/>
              </a:rPr>
              <a:t>PNAS</a:t>
            </a:r>
            <a:r>
              <a:rPr lang="en-US" sz="2000">
                <a:latin typeface="Arial Narrow" pitchFamily="34" charset="0"/>
              </a:rPr>
              <a:t>, 2009</a:t>
            </a:r>
          </a:p>
        </p:txBody>
      </p:sp>
      <p:sp>
        <p:nvSpPr>
          <p:cNvPr id="35845" name="Rectangle 153"/>
          <p:cNvSpPr>
            <a:spLocks noChangeArrowheads="1"/>
          </p:cNvSpPr>
          <p:nvPr/>
        </p:nvSpPr>
        <p:spPr bwMode="auto">
          <a:xfrm rot="-5400000">
            <a:off x="2381250" y="3452813"/>
            <a:ext cx="4460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AQP1</a:t>
            </a:r>
            <a:endParaRPr lang="en-US" sz="1600">
              <a:solidFill>
                <a:schemeClr val="tx1"/>
              </a:solidFill>
              <a:latin typeface="Arial Narrow" pitchFamily="34" charset="0"/>
            </a:endParaRPr>
          </a:p>
        </p:txBody>
      </p:sp>
      <p:sp>
        <p:nvSpPr>
          <p:cNvPr id="35846" name="Rectangle 154"/>
          <p:cNvSpPr>
            <a:spLocks noChangeArrowheads="1"/>
          </p:cNvSpPr>
          <p:nvPr/>
        </p:nvSpPr>
        <p:spPr bwMode="auto">
          <a:xfrm rot="-5400000">
            <a:off x="2714626" y="3454400"/>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AQP4</a:t>
            </a:r>
            <a:endParaRPr lang="en-US" sz="1600">
              <a:solidFill>
                <a:schemeClr val="tx1"/>
              </a:solidFill>
              <a:latin typeface="Arial Narrow" pitchFamily="34" charset="0"/>
            </a:endParaRPr>
          </a:p>
        </p:txBody>
      </p:sp>
      <p:sp>
        <p:nvSpPr>
          <p:cNvPr id="35847" name="Rectangle 155"/>
          <p:cNvSpPr>
            <a:spLocks noChangeArrowheads="1"/>
          </p:cNvSpPr>
          <p:nvPr/>
        </p:nvSpPr>
        <p:spPr bwMode="auto">
          <a:xfrm rot="-5400000">
            <a:off x="3050382" y="3455194"/>
            <a:ext cx="4460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AQP5</a:t>
            </a:r>
            <a:endParaRPr lang="en-US" sz="1600">
              <a:solidFill>
                <a:schemeClr val="tx1"/>
              </a:solidFill>
              <a:latin typeface="Arial Narrow" pitchFamily="34" charset="0"/>
            </a:endParaRPr>
          </a:p>
        </p:txBody>
      </p:sp>
      <p:sp>
        <p:nvSpPr>
          <p:cNvPr id="35848" name="Rectangle 156"/>
          <p:cNvSpPr>
            <a:spLocks noChangeArrowheads="1"/>
          </p:cNvSpPr>
          <p:nvPr/>
        </p:nvSpPr>
        <p:spPr bwMode="auto">
          <a:xfrm rot="-5400000">
            <a:off x="3405188" y="3446462"/>
            <a:ext cx="4079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AmtB</a:t>
            </a:r>
            <a:endParaRPr lang="en-US" sz="1600">
              <a:solidFill>
                <a:schemeClr val="tx1"/>
              </a:solidFill>
              <a:latin typeface="Arial Narrow" pitchFamily="34" charset="0"/>
            </a:endParaRPr>
          </a:p>
        </p:txBody>
      </p:sp>
      <p:grpSp>
        <p:nvGrpSpPr>
          <p:cNvPr id="35849" name="Group 157"/>
          <p:cNvGrpSpPr>
            <a:grpSpLocks/>
          </p:cNvGrpSpPr>
          <p:nvPr/>
        </p:nvGrpSpPr>
        <p:grpSpPr bwMode="auto">
          <a:xfrm>
            <a:off x="3321050" y="2493963"/>
            <a:ext cx="579438" cy="744537"/>
            <a:chOff x="1552" y="1259"/>
            <a:chExt cx="365" cy="469"/>
          </a:xfrm>
        </p:grpSpPr>
        <p:sp>
          <p:nvSpPr>
            <p:cNvPr id="35985" name="Text Box 158"/>
            <p:cNvSpPr txBox="1">
              <a:spLocks noChangeArrowheads="1"/>
            </p:cNvSpPr>
            <p:nvPr/>
          </p:nvSpPr>
          <p:spPr bwMode="auto">
            <a:xfrm>
              <a:off x="1552" y="1259"/>
              <a:ext cx="3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(16)</a:t>
              </a:r>
            </a:p>
          </p:txBody>
        </p:sp>
        <p:sp>
          <p:nvSpPr>
            <p:cNvPr id="35986" name="Rectangle 159"/>
            <p:cNvSpPr>
              <a:spLocks noChangeArrowheads="1"/>
            </p:cNvSpPr>
            <p:nvPr/>
          </p:nvSpPr>
          <p:spPr bwMode="auto">
            <a:xfrm>
              <a:off x="1655" y="1514"/>
              <a:ext cx="164" cy="214"/>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5987" name="Group 160"/>
            <p:cNvGrpSpPr>
              <a:grpSpLocks/>
            </p:cNvGrpSpPr>
            <p:nvPr/>
          </p:nvGrpSpPr>
          <p:grpSpPr bwMode="auto">
            <a:xfrm>
              <a:off x="1702" y="1468"/>
              <a:ext cx="67" cy="46"/>
              <a:chOff x="1702" y="1468"/>
              <a:chExt cx="67" cy="46"/>
            </a:xfrm>
          </p:grpSpPr>
          <p:sp>
            <p:nvSpPr>
              <p:cNvPr id="35988" name="Line 161"/>
              <p:cNvSpPr>
                <a:spLocks noChangeShapeType="1"/>
              </p:cNvSpPr>
              <p:nvPr/>
            </p:nvSpPr>
            <p:spPr bwMode="auto">
              <a:xfrm flipV="1">
                <a:off x="1737" y="1468"/>
                <a:ext cx="1" cy="4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89" name="Line 162"/>
              <p:cNvSpPr>
                <a:spLocks noChangeShapeType="1"/>
              </p:cNvSpPr>
              <p:nvPr/>
            </p:nvSpPr>
            <p:spPr bwMode="auto">
              <a:xfrm>
                <a:off x="1702" y="1468"/>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5850" name="Rectangle 163"/>
          <p:cNvSpPr>
            <a:spLocks noChangeArrowheads="1"/>
          </p:cNvSpPr>
          <p:nvPr/>
        </p:nvSpPr>
        <p:spPr bwMode="auto">
          <a:xfrm rot="-5400000">
            <a:off x="3700463" y="3457575"/>
            <a:ext cx="4540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RhAG</a:t>
            </a:r>
            <a:endParaRPr lang="en-US" sz="1600">
              <a:solidFill>
                <a:schemeClr val="tx1"/>
              </a:solidFill>
              <a:latin typeface="Arial Narrow" pitchFamily="34" charset="0"/>
            </a:endParaRPr>
          </a:p>
        </p:txBody>
      </p:sp>
      <p:grpSp>
        <p:nvGrpSpPr>
          <p:cNvPr id="35851" name="Group 164"/>
          <p:cNvGrpSpPr>
            <a:grpSpLocks/>
          </p:cNvGrpSpPr>
          <p:nvPr/>
        </p:nvGrpSpPr>
        <p:grpSpPr bwMode="auto">
          <a:xfrm>
            <a:off x="3314700" y="3895725"/>
            <a:ext cx="598488" cy="922338"/>
            <a:chOff x="1548" y="2142"/>
            <a:chExt cx="377" cy="581"/>
          </a:xfrm>
        </p:grpSpPr>
        <p:sp>
          <p:nvSpPr>
            <p:cNvPr id="35981" name="Rectangle 165"/>
            <p:cNvSpPr>
              <a:spLocks noChangeArrowheads="1"/>
            </p:cNvSpPr>
            <p:nvPr/>
          </p:nvSpPr>
          <p:spPr bwMode="auto">
            <a:xfrm>
              <a:off x="1655" y="2142"/>
              <a:ext cx="164" cy="350"/>
            </a:xfrm>
            <a:prstGeom prst="rect">
              <a:avLst/>
            </a:prstGeom>
            <a:solidFill>
              <a:srgbClr val="FF99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5982" name="Line 166"/>
            <p:cNvSpPr>
              <a:spLocks noChangeShapeType="1"/>
            </p:cNvSpPr>
            <p:nvPr/>
          </p:nvSpPr>
          <p:spPr bwMode="auto">
            <a:xfrm>
              <a:off x="1702" y="2531"/>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83" name="Line 167"/>
            <p:cNvSpPr>
              <a:spLocks noChangeShapeType="1"/>
            </p:cNvSpPr>
            <p:nvPr/>
          </p:nvSpPr>
          <p:spPr bwMode="auto">
            <a:xfrm>
              <a:off x="1737" y="2490"/>
              <a:ext cx="0" cy="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84" name="Text Box 168"/>
            <p:cNvSpPr txBox="1">
              <a:spLocks noChangeArrowheads="1"/>
            </p:cNvSpPr>
            <p:nvPr/>
          </p:nvSpPr>
          <p:spPr bwMode="auto">
            <a:xfrm>
              <a:off x="1548" y="2511"/>
              <a:ext cx="37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(16)</a:t>
              </a:r>
            </a:p>
          </p:txBody>
        </p:sp>
      </p:grpSp>
      <p:grpSp>
        <p:nvGrpSpPr>
          <p:cNvPr id="35852" name="Group 169"/>
          <p:cNvGrpSpPr>
            <a:grpSpLocks/>
          </p:cNvGrpSpPr>
          <p:nvPr/>
        </p:nvGrpSpPr>
        <p:grpSpPr bwMode="auto">
          <a:xfrm>
            <a:off x="3622675" y="3895725"/>
            <a:ext cx="617538" cy="995363"/>
            <a:chOff x="1742" y="2142"/>
            <a:chExt cx="389" cy="627"/>
          </a:xfrm>
        </p:grpSpPr>
        <p:sp>
          <p:nvSpPr>
            <p:cNvPr id="35976" name="Rectangle 170"/>
            <p:cNvSpPr>
              <a:spLocks noChangeArrowheads="1"/>
            </p:cNvSpPr>
            <p:nvPr/>
          </p:nvSpPr>
          <p:spPr bwMode="auto">
            <a:xfrm>
              <a:off x="1857" y="2142"/>
              <a:ext cx="164" cy="396"/>
            </a:xfrm>
            <a:prstGeom prst="rect">
              <a:avLst/>
            </a:prstGeom>
            <a:solidFill>
              <a:srgbClr val="FF99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5977" name="Group 171"/>
            <p:cNvGrpSpPr>
              <a:grpSpLocks/>
            </p:cNvGrpSpPr>
            <p:nvPr/>
          </p:nvGrpSpPr>
          <p:grpSpPr bwMode="auto">
            <a:xfrm>
              <a:off x="1904" y="2538"/>
              <a:ext cx="67" cy="50"/>
              <a:chOff x="1904" y="2538"/>
              <a:chExt cx="67" cy="50"/>
            </a:xfrm>
          </p:grpSpPr>
          <p:sp>
            <p:nvSpPr>
              <p:cNvPr id="35979" name="Line 172"/>
              <p:cNvSpPr>
                <a:spLocks noChangeShapeType="1"/>
              </p:cNvSpPr>
              <p:nvPr/>
            </p:nvSpPr>
            <p:spPr bwMode="auto">
              <a:xfrm>
                <a:off x="1904" y="2588"/>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80" name="Line 173"/>
              <p:cNvSpPr>
                <a:spLocks noChangeShapeType="1"/>
              </p:cNvSpPr>
              <p:nvPr/>
            </p:nvSpPr>
            <p:spPr bwMode="auto">
              <a:xfrm>
                <a:off x="1939" y="2538"/>
                <a:ext cx="0" cy="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5978" name="Text Box 174"/>
            <p:cNvSpPr txBox="1">
              <a:spLocks noChangeArrowheads="1"/>
            </p:cNvSpPr>
            <p:nvPr/>
          </p:nvSpPr>
          <p:spPr bwMode="auto">
            <a:xfrm>
              <a:off x="1742" y="2557"/>
              <a:ext cx="389"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(24)</a:t>
              </a:r>
            </a:p>
          </p:txBody>
        </p:sp>
      </p:grpSp>
      <p:grpSp>
        <p:nvGrpSpPr>
          <p:cNvPr id="35853" name="Group 175"/>
          <p:cNvGrpSpPr>
            <a:grpSpLocks/>
          </p:cNvGrpSpPr>
          <p:nvPr/>
        </p:nvGrpSpPr>
        <p:grpSpPr bwMode="auto">
          <a:xfrm>
            <a:off x="2984500" y="3895725"/>
            <a:ext cx="587375" cy="449263"/>
            <a:chOff x="1340" y="2142"/>
            <a:chExt cx="370" cy="283"/>
          </a:xfrm>
        </p:grpSpPr>
        <p:sp>
          <p:nvSpPr>
            <p:cNvPr id="35971" name="Rectangle 176"/>
            <p:cNvSpPr>
              <a:spLocks noChangeArrowheads="1"/>
            </p:cNvSpPr>
            <p:nvPr/>
          </p:nvSpPr>
          <p:spPr bwMode="auto">
            <a:xfrm>
              <a:off x="1443" y="2142"/>
              <a:ext cx="164" cy="53"/>
            </a:xfrm>
            <a:prstGeom prst="rect">
              <a:avLst/>
            </a:prstGeom>
            <a:solidFill>
              <a:srgbClr val="FF99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5972" name="Group 177"/>
            <p:cNvGrpSpPr>
              <a:grpSpLocks/>
            </p:cNvGrpSpPr>
            <p:nvPr/>
          </p:nvGrpSpPr>
          <p:grpSpPr bwMode="auto">
            <a:xfrm>
              <a:off x="1490" y="2195"/>
              <a:ext cx="67" cy="31"/>
              <a:chOff x="1490" y="2195"/>
              <a:chExt cx="67" cy="31"/>
            </a:xfrm>
          </p:grpSpPr>
          <p:sp>
            <p:nvSpPr>
              <p:cNvPr id="35974" name="Line 178"/>
              <p:cNvSpPr>
                <a:spLocks noChangeShapeType="1"/>
              </p:cNvSpPr>
              <p:nvPr/>
            </p:nvSpPr>
            <p:spPr bwMode="auto">
              <a:xfrm>
                <a:off x="1490" y="222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75" name="Line 179"/>
              <p:cNvSpPr>
                <a:spLocks noChangeShapeType="1"/>
              </p:cNvSpPr>
              <p:nvPr/>
            </p:nvSpPr>
            <p:spPr bwMode="auto">
              <a:xfrm>
                <a:off x="1525" y="2195"/>
                <a:ext cx="0" cy="2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5973" name="Text Box 180"/>
            <p:cNvSpPr txBox="1">
              <a:spLocks noChangeArrowheads="1"/>
            </p:cNvSpPr>
            <p:nvPr/>
          </p:nvSpPr>
          <p:spPr bwMode="auto">
            <a:xfrm>
              <a:off x="1340" y="2213"/>
              <a:ext cx="37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(17)</a:t>
              </a:r>
            </a:p>
          </p:txBody>
        </p:sp>
      </p:grpSp>
      <p:grpSp>
        <p:nvGrpSpPr>
          <p:cNvPr id="35854" name="Group 181"/>
          <p:cNvGrpSpPr>
            <a:grpSpLocks/>
          </p:cNvGrpSpPr>
          <p:nvPr/>
        </p:nvGrpSpPr>
        <p:grpSpPr bwMode="auto">
          <a:xfrm>
            <a:off x="2311400" y="3895725"/>
            <a:ext cx="596900" cy="523875"/>
            <a:chOff x="916" y="2142"/>
            <a:chExt cx="376" cy="330"/>
          </a:xfrm>
        </p:grpSpPr>
        <p:sp>
          <p:nvSpPr>
            <p:cNvPr id="35967" name="Rectangle 182"/>
            <p:cNvSpPr>
              <a:spLocks noChangeArrowheads="1"/>
            </p:cNvSpPr>
            <p:nvPr/>
          </p:nvSpPr>
          <p:spPr bwMode="auto">
            <a:xfrm>
              <a:off x="1021" y="2142"/>
              <a:ext cx="164" cy="151"/>
            </a:xfrm>
            <a:prstGeom prst="rect">
              <a:avLst/>
            </a:prstGeom>
            <a:solidFill>
              <a:srgbClr val="FF99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5968" name="Line 183"/>
            <p:cNvSpPr>
              <a:spLocks noChangeShapeType="1"/>
            </p:cNvSpPr>
            <p:nvPr/>
          </p:nvSpPr>
          <p:spPr bwMode="auto">
            <a:xfrm>
              <a:off x="1101" y="2293"/>
              <a:ext cx="2" cy="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69" name="Line 184"/>
            <p:cNvSpPr>
              <a:spLocks noChangeShapeType="1"/>
            </p:cNvSpPr>
            <p:nvPr/>
          </p:nvSpPr>
          <p:spPr bwMode="auto">
            <a:xfrm>
              <a:off x="1069" y="2298"/>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70" name="Text Box 185"/>
            <p:cNvSpPr txBox="1">
              <a:spLocks noChangeArrowheads="1"/>
            </p:cNvSpPr>
            <p:nvPr/>
          </p:nvSpPr>
          <p:spPr bwMode="auto">
            <a:xfrm>
              <a:off x="916" y="2259"/>
              <a:ext cx="376"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(10)</a:t>
              </a:r>
            </a:p>
          </p:txBody>
        </p:sp>
      </p:grpSp>
      <p:sp>
        <p:nvSpPr>
          <p:cNvPr id="35855" name="Rectangle 186"/>
          <p:cNvSpPr>
            <a:spLocks noChangeArrowheads="1"/>
          </p:cNvSpPr>
          <p:nvPr/>
        </p:nvSpPr>
        <p:spPr bwMode="auto">
          <a:xfrm rot="-5400000">
            <a:off x="2036763" y="3448050"/>
            <a:ext cx="4460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AQP0</a:t>
            </a:r>
            <a:endParaRPr lang="en-US" sz="1600">
              <a:solidFill>
                <a:schemeClr val="tx1"/>
              </a:solidFill>
              <a:latin typeface="Arial Narrow" pitchFamily="34" charset="0"/>
            </a:endParaRPr>
          </a:p>
        </p:txBody>
      </p:sp>
      <p:grpSp>
        <p:nvGrpSpPr>
          <p:cNvPr id="35856" name="Group 187"/>
          <p:cNvGrpSpPr>
            <a:grpSpLocks/>
          </p:cNvGrpSpPr>
          <p:nvPr/>
        </p:nvGrpSpPr>
        <p:grpSpPr bwMode="auto">
          <a:xfrm>
            <a:off x="269875" y="2082800"/>
            <a:ext cx="3975100" cy="1271588"/>
            <a:chOff x="-40" y="1264"/>
            <a:chExt cx="2504" cy="801"/>
          </a:xfrm>
        </p:grpSpPr>
        <p:sp>
          <p:nvSpPr>
            <p:cNvPr id="35958" name="Rectangle 188"/>
            <p:cNvSpPr>
              <a:spLocks noChangeArrowheads="1"/>
            </p:cNvSpPr>
            <p:nvPr/>
          </p:nvSpPr>
          <p:spPr bwMode="auto">
            <a:xfrm>
              <a:off x="771" y="1911"/>
              <a:ext cx="20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35959" name="Rectangle 189"/>
            <p:cNvSpPr>
              <a:spLocks noChangeArrowheads="1"/>
            </p:cNvSpPr>
            <p:nvPr/>
          </p:nvSpPr>
          <p:spPr bwMode="auto">
            <a:xfrm>
              <a:off x="771" y="1594"/>
              <a:ext cx="20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0.05</a:t>
              </a:r>
              <a:endParaRPr lang="en-US" sz="1600">
                <a:solidFill>
                  <a:schemeClr val="tx1"/>
                </a:solidFill>
                <a:latin typeface="Arial Narrow" pitchFamily="34" charset="0"/>
              </a:endParaRPr>
            </a:p>
          </p:txBody>
        </p:sp>
        <p:sp>
          <p:nvSpPr>
            <p:cNvPr id="35960" name="Rectangle 190"/>
            <p:cNvSpPr>
              <a:spLocks noChangeArrowheads="1"/>
            </p:cNvSpPr>
            <p:nvPr/>
          </p:nvSpPr>
          <p:spPr bwMode="auto">
            <a:xfrm>
              <a:off x="771" y="1264"/>
              <a:ext cx="20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0.10</a:t>
              </a:r>
              <a:endParaRPr lang="en-US" sz="1600">
                <a:solidFill>
                  <a:schemeClr val="tx1"/>
                </a:solidFill>
                <a:latin typeface="Arial Narrow" pitchFamily="34" charset="0"/>
              </a:endParaRPr>
            </a:p>
          </p:txBody>
        </p:sp>
        <p:sp>
          <p:nvSpPr>
            <p:cNvPr id="35961" name="Rectangle 191"/>
            <p:cNvSpPr>
              <a:spLocks noChangeArrowheads="1"/>
            </p:cNvSpPr>
            <p:nvPr/>
          </p:nvSpPr>
          <p:spPr bwMode="auto">
            <a:xfrm>
              <a:off x="-40" y="1548"/>
              <a:ext cx="81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CO</a:t>
              </a:r>
              <a:r>
                <a:rPr lang="en-US" sz="1600" baseline="-50000">
                  <a:solidFill>
                    <a:schemeClr val="tx1"/>
                  </a:solidFill>
                  <a:latin typeface="Arial Narrow" pitchFamily="34" charset="0"/>
                </a:rPr>
                <a:t>2</a:t>
              </a:r>
            </a:p>
          </p:txBody>
        </p:sp>
        <p:grpSp>
          <p:nvGrpSpPr>
            <p:cNvPr id="35962" name="Group 192"/>
            <p:cNvGrpSpPr>
              <a:grpSpLocks/>
            </p:cNvGrpSpPr>
            <p:nvPr/>
          </p:nvGrpSpPr>
          <p:grpSpPr bwMode="auto">
            <a:xfrm>
              <a:off x="1024" y="1330"/>
              <a:ext cx="1440" cy="663"/>
              <a:chOff x="694" y="1033"/>
              <a:chExt cx="1440" cy="663"/>
            </a:xfrm>
          </p:grpSpPr>
          <p:sp>
            <p:nvSpPr>
              <p:cNvPr id="35963" name="Line 193"/>
              <p:cNvSpPr>
                <a:spLocks noChangeShapeType="1"/>
              </p:cNvSpPr>
              <p:nvPr/>
            </p:nvSpPr>
            <p:spPr bwMode="auto">
              <a:xfrm>
                <a:off x="698" y="1033"/>
                <a:ext cx="0" cy="66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64" name="Line 194"/>
              <p:cNvSpPr>
                <a:spLocks noChangeShapeType="1"/>
              </p:cNvSpPr>
              <p:nvPr/>
            </p:nvSpPr>
            <p:spPr bwMode="auto">
              <a:xfrm>
                <a:off x="695" y="1036"/>
                <a:ext cx="6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65" name="Line 195"/>
              <p:cNvSpPr>
                <a:spLocks noChangeShapeType="1"/>
              </p:cNvSpPr>
              <p:nvPr/>
            </p:nvSpPr>
            <p:spPr bwMode="auto">
              <a:xfrm>
                <a:off x="695" y="1372"/>
                <a:ext cx="6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66" name="Line 196"/>
              <p:cNvSpPr>
                <a:spLocks noChangeShapeType="1"/>
              </p:cNvSpPr>
              <p:nvPr/>
            </p:nvSpPr>
            <p:spPr bwMode="auto">
              <a:xfrm>
                <a:off x="694" y="1693"/>
                <a:ext cx="1440"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5857" name="Group 197"/>
          <p:cNvGrpSpPr>
            <a:grpSpLocks/>
          </p:cNvGrpSpPr>
          <p:nvPr/>
        </p:nvGrpSpPr>
        <p:grpSpPr bwMode="auto">
          <a:xfrm>
            <a:off x="1993900" y="2665413"/>
            <a:ext cx="527050" cy="566737"/>
            <a:chOff x="716" y="1367"/>
            <a:chExt cx="332" cy="357"/>
          </a:xfrm>
        </p:grpSpPr>
        <p:sp>
          <p:nvSpPr>
            <p:cNvPr id="35953" name="Rectangle 198"/>
            <p:cNvSpPr>
              <a:spLocks noChangeArrowheads="1"/>
            </p:cNvSpPr>
            <p:nvPr/>
          </p:nvSpPr>
          <p:spPr bwMode="auto">
            <a:xfrm>
              <a:off x="806" y="1597"/>
              <a:ext cx="161" cy="127"/>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5954" name="Text Box 199"/>
            <p:cNvSpPr txBox="1">
              <a:spLocks noChangeArrowheads="1"/>
            </p:cNvSpPr>
            <p:nvPr/>
          </p:nvSpPr>
          <p:spPr bwMode="auto">
            <a:xfrm>
              <a:off x="716" y="1367"/>
              <a:ext cx="33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(13)</a:t>
              </a:r>
            </a:p>
          </p:txBody>
        </p:sp>
        <p:grpSp>
          <p:nvGrpSpPr>
            <p:cNvPr id="35955" name="Group 200"/>
            <p:cNvGrpSpPr>
              <a:grpSpLocks/>
            </p:cNvGrpSpPr>
            <p:nvPr/>
          </p:nvGrpSpPr>
          <p:grpSpPr bwMode="auto">
            <a:xfrm>
              <a:off x="851" y="1579"/>
              <a:ext cx="67" cy="17"/>
              <a:chOff x="1745" y="910"/>
              <a:chExt cx="67" cy="17"/>
            </a:xfrm>
          </p:grpSpPr>
          <p:sp>
            <p:nvSpPr>
              <p:cNvPr id="35956" name="Line 201"/>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57" name="Line 202"/>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5858" name="Group 203"/>
          <p:cNvGrpSpPr>
            <a:grpSpLocks/>
          </p:cNvGrpSpPr>
          <p:nvPr/>
        </p:nvGrpSpPr>
        <p:grpSpPr bwMode="auto">
          <a:xfrm>
            <a:off x="2341563" y="2222500"/>
            <a:ext cx="512762" cy="1012825"/>
            <a:chOff x="935" y="1088"/>
            <a:chExt cx="323" cy="638"/>
          </a:xfrm>
        </p:grpSpPr>
        <p:sp>
          <p:nvSpPr>
            <p:cNvPr id="35948" name="Text Box 204"/>
            <p:cNvSpPr txBox="1">
              <a:spLocks noChangeArrowheads="1"/>
            </p:cNvSpPr>
            <p:nvPr/>
          </p:nvSpPr>
          <p:spPr bwMode="auto">
            <a:xfrm>
              <a:off x="935" y="1088"/>
              <a:ext cx="32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(10)</a:t>
              </a:r>
            </a:p>
          </p:txBody>
        </p:sp>
        <p:sp>
          <p:nvSpPr>
            <p:cNvPr id="35949" name="Rectangle 205"/>
            <p:cNvSpPr>
              <a:spLocks noChangeArrowheads="1"/>
            </p:cNvSpPr>
            <p:nvPr/>
          </p:nvSpPr>
          <p:spPr bwMode="auto">
            <a:xfrm>
              <a:off x="1021" y="1344"/>
              <a:ext cx="164" cy="382"/>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5950" name="Group 206"/>
            <p:cNvGrpSpPr>
              <a:grpSpLocks/>
            </p:cNvGrpSpPr>
            <p:nvPr/>
          </p:nvGrpSpPr>
          <p:grpSpPr bwMode="auto">
            <a:xfrm>
              <a:off x="1065" y="1295"/>
              <a:ext cx="67" cy="52"/>
              <a:chOff x="1745" y="910"/>
              <a:chExt cx="67" cy="17"/>
            </a:xfrm>
          </p:grpSpPr>
          <p:sp>
            <p:nvSpPr>
              <p:cNvPr id="35951" name="Line 207"/>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52" name="Line 208"/>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5859" name="Group 209"/>
          <p:cNvGrpSpPr>
            <a:grpSpLocks/>
          </p:cNvGrpSpPr>
          <p:nvPr/>
        </p:nvGrpSpPr>
        <p:grpSpPr bwMode="auto">
          <a:xfrm>
            <a:off x="2700338" y="2438400"/>
            <a:ext cx="488950" cy="796925"/>
            <a:chOff x="1161" y="1224"/>
            <a:chExt cx="308" cy="502"/>
          </a:xfrm>
        </p:grpSpPr>
        <p:sp>
          <p:nvSpPr>
            <p:cNvPr id="35943" name="Text Box 210"/>
            <p:cNvSpPr txBox="1">
              <a:spLocks noChangeArrowheads="1"/>
            </p:cNvSpPr>
            <p:nvPr/>
          </p:nvSpPr>
          <p:spPr bwMode="auto">
            <a:xfrm>
              <a:off x="1161" y="1224"/>
              <a:ext cx="3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(14)</a:t>
              </a:r>
            </a:p>
          </p:txBody>
        </p:sp>
        <p:sp>
          <p:nvSpPr>
            <p:cNvPr id="35944" name="Rectangle 211"/>
            <p:cNvSpPr>
              <a:spLocks noChangeArrowheads="1"/>
            </p:cNvSpPr>
            <p:nvPr/>
          </p:nvSpPr>
          <p:spPr bwMode="auto">
            <a:xfrm>
              <a:off x="1231" y="1476"/>
              <a:ext cx="164" cy="250"/>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5945" name="Group 212"/>
            <p:cNvGrpSpPr>
              <a:grpSpLocks/>
            </p:cNvGrpSpPr>
            <p:nvPr/>
          </p:nvGrpSpPr>
          <p:grpSpPr bwMode="auto">
            <a:xfrm>
              <a:off x="1283" y="1433"/>
              <a:ext cx="67" cy="46"/>
              <a:chOff x="1745" y="910"/>
              <a:chExt cx="67" cy="17"/>
            </a:xfrm>
          </p:grpSpPr>
          <p:sp>
            <p:nvSpPr>
              <p:cNvPr id="35946" name="Line 213"/>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47" name="Line 214"/>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5860" name="Group 215"/>
          <p:cNvGrpSpPr>
            <a:grpSpLocks/>
          </p:cNvGrpSpPr>
          <p:nvPr/>
        </p:nvGrpSpPr>
        <p:grpSpPr bwMode="auto">
          <a:xfrm>
            <a:off x="3663950" y="2554288"/>
            <a:ext cx="508000" cy="681037"/>
            <a:chOff x="1768" y="1297"/>
            <a:chExt cx="320" cy="429"/>
          </a:xfrm>
        </p:grpSpPr>
        <p:sp>
          <p:nvSpPr>
            <p:cNvPr id="35938" name="Text Box 216"/>
            <p:cNvSpPr txBox="1">
              <a:spLocks noChangeArrowheads="1"/>
            </p:cNvSpPr>
            <p:nvPr/>
          </p:nvSpPr>
          <p:spPr bwMode="auto">
            <a:xfrm>
              <a:off x="1768" y="1297"/>
              <a:ext cx="32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(24)</a:t>
              </a:r>
            </a:p>
          </p:txBody>
        </p:sp>
        <p:sp>
          <p:nvSpPr>
            <p:cNvPr id="35939" name="Rectangle 217"/>
            <p:cNvSpPr>
              <a:spLocks noChangeArrowheads="1"/>
            </p:cNvSpPr>
            <p:nvPr/>
          </p:nvSpPr>
          <p:spPr bwMode="auto">
            <a:xfrm>
              <a:off x="1857" y="1527"/>
              <a:ext cx="164" cy="199"/>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5940" name="Group 218"/>
            <p:cNvGrpSpPr>
              <a:grpSpLocks/>
            </p:cNvGrpSpPr>
            <p:nvPr/>
          </p:nvGrpSpPr>
          <p:grpSpPr bwMode="auto">
            <a:xfrm>
              <a:off x="1899" y="1510"/>
              <a:ext cx="67" cy="17"/>
              <a:chOff x="1745" y="910"/>
              <a:chExt cx="67" cy="17"/>
            </a:xfrm>
          </p:grpSpPr>
          <p:sp>
            <p:nvSpPr>
              <p:cNvPr id="35941" name="Line 219"/>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42" name="Line 220"/>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5861" name="Group 221"/>
          <p:cNvGrpSpPr>
            <a:grpSpLocks/>
          </p:cNvGrpSpPr>
          <p:nvPr/>
        </p:nvGrpSpPr>
        <p:grpSpPr bwMode="auto">
          <a:xfrm>
            <a:off x="2987675" y="2132013"/>
            <a:ext cx="560388" cy="1103312"/>
            <a:chOff x="1342" y="1031"/>
            <a:chExt cx="353" cy="695"/>
          </a:xfrm>
        </p:grpSpPr>
        <p:sp>
          <p:nvSpPr>
            <p:cNvPr id="35933" name="Text Box 222"/>
            <p:cNvSpPr txBox="1">
              <a:spLocks noChangeArrowheads="1"/>
            </p:cNvSpPr>
            <p:nvPr/>
          </p:nvSpPr>
          <p:spPr bwMode="auto">
            <a:xfrm>
              <a:off x="1342" y="1031"/>
              <a:ext cx="35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(17)</a:t>
              </a:r>
            </a:p>
          </p:txBody>
        </p:sp>
        <p:sp>
          <p:nvSpPr>
            <p:cNvPr id="35934" name="Rectangle 223"/>
            <p:cNvSpPr>
              <a:spLocks noChangeArrowheads="1"/>
            </p:cNvSpPr>
            <p:nvPr/>
          </p:nvSpPr>
          <p:spPr bwMode="auto">
            <a:xfrm>
              <a:off x="1443" y="1267"/>
              <a:ext cx="164" cy="459"/>
            </a:xfrm>
            <a:prstGeom prst="rect">
              <a:avLst/>
            </a:prstGeom>
            <a:solidFill>
              <a:srgbClr val="0080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5935" name="Group 224"/>
            <p:cNvGrpSpPr>
              <a:grpSpLocks/>
            </p:cNvGrpSpPr>
            <p:nvPr/>
          </p:nvGrpSpPr>
          <p:grpSpPr bwMode="auto">
            <a:xfrm>
              <a:off x="1487" y="1242"/>
              <a:ext cx="67" cy="29"/>
              <a:chOff x="1745" y="910"/>
              <a:chExt cx="67" cy="17"/>
            </a:xfrm>
          </p:grpSpPr>
          <p:sp>
            <p:nvSpPr>
              <p:cNvPr id="35936" name="Line 225"/>
              <p:cNvSpPr>
                <a:spLocks noChangeShapeType="1"/>
              </p:cNvSpPr>
              <p:nvPr/>
            </p:nvSpPr>
            <p:spPr bwMode="auto">
              <a:xfrm>
                <a:off x="1745" y="91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37" name="Line 226"/>
              <p:cNvSpPr>
                <a:spLocks noChangeShapeType="1"/>
              </p:cNvSpPr>
              <p:nvPr/>
            </p:nvSpPr>
            <p:spPr bwMode="auto">
              <a:xfrm>
                <a:off x="1778" y="910"/>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5862" name="Group 227"/>
          <p:cNvGrpSpPr>
            <a:grpSpLocks/>
          </p:cNvGrpSpPr>
          <p:nvPr/>
        </p:nvGrpSpPr>
        <p:grpSpPr bwMode="auto">
          <a:xfrm>
            <a:off x="1981200" y="3894138"/>
            <a:ext cx="531813" cy="365125"/>
            <a:chOff x="708" y="2141"/>
            <a:chExt cx="335" cy="230"/>
          </a:xfrm>
        </p:grpSpPr>
        <p:sp>
          <p:nvSpPr>
            <p:cNvPr id="35928" name="Rectangle 228"/>
            <p:cNvSpPr>
              <a:spLocks noChangeArrowheads="1"/>
            </p:cNvSpPr>
            <p:nvPr/>
          </p:nvSpPr>
          <p:spPr bwMode="auto">
            <a:xfrm>
              <a:off x="798" y="2141"/>
              <a:ext cx="164" cy="23"/>
            </a:xfrm>
            <a:prstGeom prst="rect">
              <a:avLst/>
            </a:prstGeom>
            <a:solidFill>
              <a:srgbClr val="FF9900"/>
            </a:solidFill>
            <a:ln>
              <a:noFill/>
            </a:ln>
            <a:extLst>
              <a:ext uri="{91240B29-F687-4F45-9708-019B960494DF}">
                <a14:hiddenLine xmlns:a14="http://schemas.microsoft.com/office/drawing/2010/main" w="6350">
                  <a:solidFill>
                    <a:schemeClr val="tx1"/>
                  </a:solidFill>
                  <a:miter lim="800000"/>
                  <a:headEnd/>
                  <a:tailEnd/>
                </a14:hiddenLine>
              </a:ext>
            </a:extLst>
          </p:spPr>
          <p:txBody>
            <a:bodyPr/>
            <a:lstStyle/>
            <a:p>
              <a:pPr eaLnBrk="0" hangingPunct="0"/>
              <a:endParaRPr lang="en-US"/>
            </a:p>
          </p:txBody>
        </p:sp>
        <p:sp>
          <p:nvSpPr>
            <p:cNvPr id="35929" name="Text Box 229"/>
            <p:cNvSpPr txBox="1">
              <a:spLocks noChangeArrowheads="1"/>
            </p:cNvSpPr>
            <p:nvPr/>
          </p:nvSpPr>
          <p:spPr bwMode="auto">
            <a:xfrm>
              <a:off x="708" y="2159"/>
              <a:ext cx="33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(13)</a:t>
              </a:r>
            </a:p>
          </p:txBody>
        </p:sp>
        <p:grpSp>
          <p:nvGrpSpPr>
            <p:cNvPr id="35930" name="Group 230"/>
            <p:cNvGrpSpPr>
              <a:grpSpLocks/>
            </p:cNvGrpSpPr>
            <p:nvPr/>
          </p:nvGrpSpPr>
          <p:grpSpPr bwMode="auto">
            <a:xfrm>
              <a:off x="843" y="2164"/>
              <a:ext cx="67" cy="17"/>
              <a:chOff x="1689" y="1565"/>
              <a:chExt cx="67" cy="17"/>
            </a:xfrm>
          </p:grpSpPr>
          <p:sp>
            <p:nvSpPr>
              <p:cNvPr id="35931" name="Line 231"/>
              <p:cNvSpPr>
                <a:spLocks noChangeShapeType="1"/>
              </p:cNvSpPr>
              <p:nvPr/>
            </p:nvSpPr>
            <p:spPr bwMode="auto">
              <a:xfrm>
                <a:off x="1689" y="1581"/>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32" name="Line 232"/>
              <p:cNvSpPr>
                <a:spLocks noChangeShapeType="1"/>
              </p:cNvSpPr>
              <p:nvPr/>
            </p:nvSpPr>
            <p:spPr bwMode="auto">
              <a:xfrm>
                <a:off x="1722" y="1565"/>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5863" name="Group 233"/>
          <p:cNvGrpSpPr>
            <a:grpSpLocks/>
          </p:cNvGrpSpPr>
          <p:nvPr/>
        </p:nvGrpSpPr>
        <p:grpSpPr bwMode="auto">
          <a:xfrm>
            <a:off x="2686050" y="3898900"/>
            <a:ext cx="501650" cy="339725"/>
            <a:chOff x="1152" y="2144"/>
            <a:chExt cx="316" cy="214"/>
          </a:xfrm>
        </p:grpSpPr>
        <p:sp>
          <p:nvSpPr>
            <p:cNvPr id="35923" name="Rectangle 234"/>
            <p:cNvSpPr>
              <a:spLocks noChangeArrowheads="1"/>
            </p:cNvSpPr>
            <p:nvPr/>
          </p:nvSpPr>
          <p:spPr bwMode="auto">
            <a:xfrm>
              <a:off x="1231" y="2144"/>
              <a:ext cx="164" cy="16"/>
            </a:xfrm>
            <a:prstGeom prst="rect">
              <a:avLst/>
            </a:prstGeom>
            <a:solidFill>
              <a:srgbClr val="FF9900"/>
            </a:solidFill>
            <a:ln>
              <a:noFill/>
            </a:ln>
            <a:extLst>
              <a:ext uri="{91240B29-F687-4F45-9708-019B960494DF}">
                <a14:hiddenLine xmlns:a14="http://schemas.microsoft.com/office/drawing/2010/main" w="6350">
                  <a:solidFill>
                    <a:schemeClr val="tx1"/>
                  </a:solidFill>
                  <a:miter lim="800000"/>
                  <a:headEnd/>
                  <a:tailEnd/>
                </a14:hiddenLine>
              </a:ext>
            </a:extLst>
          </p:spPr>
          <p:txBody>
            <a:bodyPr/>
            <a:lstStyle/>
            <a:p>
              <a:pPr eaLnBrk="0" hangingPunct="0"/>
              <a:endParaRPr lang="en-US"/>
            </a:p>
          </p:txBody>
        </p:sp>
        <p:sp>
          <p:nvSpPr>
            <p:cNvPr id="35924" name="Text Box 235"/>
            <p:cNvSpPr txBox="1">
              <a:spLocks noChangeArrowheads="1"/>
            </p:cNvSpPr>
            <p:nvPr/>
          </p:nvSpPr>
          <p:spPr bwMode="auto">
            <a:xfrm>
              <a:off x="1152" y="2146"/>
              <a:ext cx="3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(14)</a:t>
              </a:r>
            </a:p>
          </p:txBody>
        </p:sp>
        <p:grpSp>
          <p:nvGrpSpPr>
            <p:cNvPr id="35925" name="Group 236"/>
            <p:cNvGrpSpPr>
              <a:grpSpLocks/>
            </p:cNvGrpSpPr>
            <p:nvPr/>
          </p:nvGrpSpPr>
          <p:grpSpPr bwMode="auto">
            <a:xfrm>
              <a:off x="1278" y="2157"/>
              <a:ext cx="67" cy="17"/>
              <a:chOff x="1689" y="1565"/>
              <a:chExt cx="67" cy="17"/>
            </a:xfrm>
          </p:grpSpPr>
          <p:sp>
            <p:nvSpPr>
              <p:cNvPr id="35926" name="Line 237"/>
              <p:cNvSpPr>
                <a:spLocks noChangeShapeType="1"/>
              </p:cNvSpPr>
              <p:nvPr/>
            </p:nvSpPr>
            <p:spPr bwMode="auto">
              <a:xfrm>
                <a:off x="1689" y="1581"/>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27" name="Line 238"/>
              <p:cNvSpPr>
                <a:spLocks noChangeShapeType="1"/>
              </p:cNvSpPr>
              <p:nvPr/>
            </p:nvSpPr>
            <p:spPr bwMode="auto">
              <a:xfrm>
                <a:off x="1722" y="1565"/>
                <a:ext cx="0" cy="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5864" name="Group 239"/>
          <p:cNvGrpSpPr>
            <a:grpSpLocks/>
          </p:cNvGrpSpPr>
          <p:nvPr/>
        </p:nvGrpSpPr>
        <p:grpSpPr bwMode="auto">
          <a:xfrm>
            <a:off x="215900" y="3789363"/>
            <a:ext cx="4027488" cy="1254125"/>
            <a:chOff x="-74" y="2339"/>
            <a:chExt cx="2537" cy="790"/>
          </a:xfrm>
        </p:grpSpPr>
        <p:sp>
          <p:nvSpPr>
            <p:cNvPr id="35914" name="Rectangle 240"/>
            <p:cNvSpPr>
              <a:spLocks noChangeArrowheads="1"/>
            </p:cNvSpPr>
            <p:nvPr/>
          </p:nvSpPr>
          <p:spPr bwMode="auto">
            <a:xfrm>
              <a:off x="771" y="2339"/>
              <a:ext cx="20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35915" name="Rectangle 241"/>
            <p:cNvSpPr>
              <a:spLocks noChangeArrowheads="1"/>
            </p:cNvSpPr>
            <p:nvPr/>
          </p:nvSpPr>
          <p:spPr bwMode="auto">
            <a:xfrm>
              <a:off x="733" y="2975"/>
              <a:ext cx="23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-0.10</a:t>
              </a:r>
              <a:endParaRPr lang="en-US" sz="1600">
                <a:solidFill>
                  <a:schemeClr val="tx1"/>
                </a:solidFill>
                <a:latin typeface="Arial Narrow" pitchFamily="34" charset="0"/>
              </a:endParaRPr>
            </a:p>
          </p:txBody>
        </p:sp>
        <p:sp>
          <p:nvSpPr>
            <p:cNvPr id="35916" name="Rectangle 242"/>
            <p:cNvSpPr>
              <a:spLocks noChangeArrowheads="1"/>
            </p:cNvSpPr>
            <p:nvPr/>
          </p:nvSpPr>
          <p:spPr bwMode="auto">
            <a:xfrm>
              <a:off x="733" y="2648"/>
              <a:ext cx="23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-0.05</a:t>
              </a:r>
              <a:endParaRPr lang="en-US" sz="1600">
                <a:solidFill>
                  <a:schemeClr val="tx1"/>
                </a:solidFill>
                <a:latin typeface="Arial Narrow" pitchFamily="34" charset="0"/>
              </a:endParaRPr>
            </a:p>
          </p:txBody>
        </p:sp>
        <p:sp>
          <p:nvSpPr>
            <p:cNvPr id="35917" name="Rectangle 243"/>
            <p:cNvSpPr>
              <a:spLocks noChangeArrowheads="1"/>
            </p:cNvSpPr>
            <p:nvPr/>
          </p:nvSpPr>
          <p:spPr bwMode="auto">
            <a:xfrm>
              <a:off x="-74" y="2605"/>
              <a:ext cx="87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NH</a:t>
              </a:r>
              <a:r>
                <a:rPr lang="en-US" sz="1600" baseline="-50000">
                  <a:solidFill>
                    <a:schemeClr val="tx1"/>
                  </a:solidFill>
                  <a:latin typeface="Arial Narrow" pitchFamily="34" charset="0"/>
                </a:rPr>
                <a:t>3</a:t>
              </a:r>
            </a:p>
          </p:txBody>
        </p:sp>
        <p:grpSp>
          <p:nvGrpSpPr>
            <p:cNvPr id="35918" name="Group 244"/>
            <p:cNvGrpSpPr>
              <a:grpSpLocks/>
            </p:cNvGrpSpPr>
            <p:nvPr/>
          </p:nvGrpSpPr>
          <p:grpSpPr bwMode="auto">
            <a:xfrm>
              <a:off x="1021" y="2401"/>
              <a:ext cx="1442" cy="666"/>
              <a:chOff x="691" y="2104"/>
              <a:chExt cx="1442" cy="666"/>
            </a:xfrm>
          </p:grpSpPr>
          <p:sp>
            <p:nvSpPr>
              <p:cNvPr id="35919" name="Line 245"/>
              <p:cNvSpPr>
                <a:spLocks noChangeShapeType="1"/>
              </p:cNvSpPr>
              <p:nvPr/>
            </p:nvSpPr>
            <p:spPr bwMode="auto">
              <a:xfrm>
                <a:off x="694" y="2104"/>
                <a:ext cx="0" cy="66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20" name="Line 246"/>
              <p:cNvSpPr>
                <a:spLocks noChangeShapeType="1"/>
              </p:cNvSpPr>
              <p:nvPr/>
            </p:nvSpPr>
            <p:spPr bwMode="auto">
              <a:xfrm>
                <a:off x="693" y="2419"/>
                <a:ext cx="6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21" name="Line 247"/>
              <p:cNvSpPr>
                <a:spLocks noChangeShapeType="1"/>
              </p:cNvSpPr>
              <p:nvPr/>
            </p:nvSpPr>
            <p:spPr bwMode="auto">
              <a:xfrm>
                <a:off x="691" y="2770"/>
                <a:ext cx="6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922" name="Line 248"/>
              <p:cNvSpPr>
                <a:spLocks noChangeShapeType="1"/>
              </p:cNvSpPr>
              <p:nvPr/>
            </p:nvSpPr>
            <p:spPr bwMode="auto">
              <a:xfrm>
                <a:off x="693" y="2107"/>
                <a:ext cx="1440"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5865" name="Rectangle 249"/>
          <p:cNvSpPr>
            <a:spLocks noChangeArrowheads="1"/>
          </p:cNvSpPr>
          <p:nvPr/>
        </p:nvSpPr>
        <p:spPr bwMode="auto">
          <a:xfrm>
            <a:off x="2144713" y="4848225"/>
            <a:ext cx="1884362"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600">
                <a:solidFill>
                  <a:srgbClr val="0066FF"/>
                </a:solidFill>
                <a:latin typeface="Arial Narrow" pitchFamily="34" charset="0"/>
              </a:rPr>
              <a:t>Relative, channel-specific</a:t>
            </a:r>
          </a:p>
          <a:p>
            <a:pPr algn="ctr">
              <a:lnSpc>
                <a:spcPct val="80000"/>
              </a:lnSpc>
            </a:pPr>
            <a:r>
              <a:rPr lang="en-US" sz="1600">
                <a:solidFill>
                  <a:srgbClr val="0066FF"/>
                </a:solidFill>
                <a:latin typeface="Arial Narrow" pitchFamily="34" charset="0"/>
              </a:rPr>
              <a:t>NH</a:t>
            </a:r>
            <a:r>
              <a:rPr lang="en-US" sz="1600" baseline="-25000">
                <a:solidFill>
                  <a:srgbClr val="0066FF"/>
                </a:solidFill>
                <a:latin typeface="Arial Narrow" pitchFamily="34" charset="0"/>
              </a:rPr>
              <a:t>3</a:t>
            </a:r>
            <a:r>
              <a:rPr lang="en-US" sz="1600">
                <a:solidFill>
                  <a:srgbClr val="0066FF"/>
                </a:solidFill>
                <a:latin typeface="Arial Narrow" pitchFamily="34" charset="0"/>
              </a:rPr>
              <a:t> permeability</a:t>
            </a:r>
          </a:p>
        </p:txBody>
      </p:sp>
      <p:sp>
        <p:nvSpPr>
          <p:cNvPr id="35866" name="Rectangle 250"/>
          <p:cNvSpPr>
            <a:spLocks noChangeArrowheads="1"/>
          </p:cNvSpPr>
          <p:nvPr/>
        </p:nvSpPr>
        <p:spPr bwMode="auto">
          <a:xfrm rot="-5400000">
            <a:off x="6334919" y="4323556"/>
            <a:ext cx="4460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AQP1</a:t>
            </a:r>
            <a:endParaRPr lang="en-US" sz="1600">
              <a:solidFill>
                <a:schemeClr val="tx1"/>
              </a:solidFill>
              <a:latin typeface="Arial Narrow" pitchFamily="34" charset="0"/>
            </a:endParaRPr>
          </a:p>
        </p:txBody>
      </p:sp>
      <p:sp>
        <p:nvSpPr>
          <p:cNvPr id="35867" name="Rectangle 251"/>
          <p:cNvSpPr>
            <a:spLocks noChangeArrowheads="1"/>
          </p:cNvSpPr>
          <p:nvPr/>
        </p:nvSpPr>
        <p:spPr bwMode="auto">
          <a:xfrm rot="-5400000">
            <a:off x="6734175" y="4322763"/>
            <a:ext cx="4460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AQP4</a:t>
            </a:r>
            <a:endParaRPr lang="en-US" sz="1600">
              <a:solidFill>
                <a:schemeClr val="tx1"/>
              </a:solidFill>
              <a:latin typeface="Arial Narrow" pitchFamily="34" charset="0"/>
            </a:endParaRPr>
          </a:p>
        </p:txBody>
      </p:sp>
      <p:sp>
        <p:nvSpPr>
          <p:cNvPr id="35868" name="Rectangle 252"/>
          <p:cNvSpPr>
            <a:spLocks noChangeArrowheads="1"/>
          </p:cNvSpPr>
          <p:nvPr/>
        </p:nvSpPr>
        <p:spPr bwMode="auto">
          <a:xfrm rot="-5400000">
            <a:off x="7146132" y="4323556"/>
            <a:ext cx="4460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AQP5</a:t>
            </a:r>
            <a:endParaRPr lang="en-US" sz="1600">
              <a:solidFill>
                <a:schemeClr val="tx1"/>
              </a:solidFill>
              <a:latin typeface="Arial Narrow" pitchFamily="34" charset="0"/>
            </a:endParaRPr>
          </a:p>
        </p:txBody>
      </p:sp>
      <p:sp>
        <p:nvSpPr>
          <p:cNvPr id="35869" name="Rectangle 253"/>
          <p:cNvSpPr>
            <a:spLocks noChangeArrowheads="1"/>
          </p:cNvSpPr>
          <p:nvPr/>
        </p:nvSpPr>
        <p:spPr bwMode="auto">
          <a:xfrm rot="-5400000">
            <a:off x="7569200" y="4305300"/>
            <a:ext cx="407988"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AmtB</a:t>
            </a:r>
            <a:endParaRPr lang="en-US" sz="1600">
              <a:solidFill>
                <a:schemeClr val="tx1"/>
              </a:solidFill>
              <a:latin typeface="Arial Narrow" pitchFamily="34" charset="0"/>
            </a:endParaRPr>
          </a:p>
        </p:txBody>
      </p:sp>
      <p:sp>
        <p:nvSpPr>
          <p:cNvPr id="35870" name="Rectangle 254"/>
          <p:cNvSpPr>
            <a:spLocks noChangeArrowheads="1"/>
          </p:cNvSpPr>
          <p:nvPr/>
        </p:nvSpPr>
        <p:spPr bwMode="auto">
          <a:xfrm rot="-5400000">
            <a:off x="7947025" y="4327525"/>
            <a:ext cx="4556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RhAG</a:t>
            </a:r>
            <a:endParaRPr lang="en-US" sz="1600">
              <a:solidFill>
                <a:schemeClr val="tx1"/>
              </a:solidFill>
              <a:latin typeface="Arial Narrow" pitchFamily="34" charset="0"/>
            </a:endParaRPr>
          </a:p>
        </p:txBody>
      </p:sp>
      <p:grpSp>
        <p:nvGrpSpPr>
          <p:cNvPr id="35871" name="Group 255"/>
          <p:cNvGrpSpPr>
            <a:grpSpLocks/>
          </p:cNvGrpSpPr>
          <p:nvPr/>
        </p:nvGrpSpPr>
        <p:grpSpPr bwMode="auto">
          <a:xfrm>
            <a:off x="6432550" y="3038475"/>
            <a:ext cx="260350" cy="1143000"/>
            <a:chOff x="3728" y="1680"/>
            <a:chExt cx="164" cy="720"/>
          </a:xfrm>
        </p:grpSpPr>
        <p:sp>
          <p:nvSpPr>
            <p:cNvPr id="35911" name="Rectangle 256"/>
            <p:cNvSpPr>
              <a:spLocks noChangeArrowheads="1"/>
            </p:cNvSpPr>
            <p:nvPr/>
          </p:nvSpPr>
          <p:spPr bwMode="auto">
            <a:xfrm>
              <a:off x="3728" y="1783"/>
              <a:ext cx="164" cy="617"/>
            </a:xfrm>
            <a:prstGeom prst="rect">
              <a:avLst/>
            </a:prstGeom>
            <a:solidFill>
              <a:srgbClr val="008000"/>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5912" name="Line 257"/>
            <p:cNvSpPr>
              <a:spLocks noChangeShapeType="1"/>
            </p:cNvSpPr>
            <p:nvPr/>
          </p:nvSpPr>
          <p:spPr bwMode="auto">
            <a:xfrm flipV="1">
              <a:off x="3810" y="1680"/>
              <a:ext cx="2" cy="10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13" name="Line 258"/>
            <p:cNvSpPr>
              <a:spLocks noChangeShapeType="1"/>
            </p:cNvSpPr>
            <p:nvPr/>
          </p:nvSpPr>
          <p:spPr bwMode="auto">
            <a:xfrm>
              <a:off x="3777" y="1682"/>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5872" name="Group 259"/>
          <p:cNvGrpSpPr>
            <a:grpSpLocks/>
          </p:cNvGrpSpPr>
          <p:nvPr/>
        </p:nvGrpSpPr>
        <p:grpSpPr bwMode="auto">
          <a:xfrm>
            <a:off x="7646988" y="3773488"/>
            <a:ext cx="260350" cy="407987"/>
            <a:chOff x="4493" y="2143"/>
            <a:chExt cx="164" cy="257"/>
          </a:xfrm>
        </p:grpSpPr>
        <p:sp>
          <p:nvSpPr>
            <p:cNvPr id="35907" name="Rectangle 260"/>
            <p:cNvSpPr>
              <a:spLocks noChangeArrowheads="1"/>
            </p:cNvSpPr>
            <p:nvPr/>
          </p:nvSpPr>
          <p:spPr bwMode="auto">
            <a:xfrm>
              <a:off x="4493" y="2174"/>
              <a:ext cx="164" cy="226"/>
            </a:xfrm>
            <a:prstGeom prst="rect">
              <a:avLst/>
            </a:prstGeom>
            <a:solidFill>
              <a:srgbClr val="008000"/>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5908" name="Group 261"/>
            <p:cNvGrpSpPr>
              <a:grpSpLocks/>
            </p:cNvGrpSpPr>
            <p:nvPr/>
          </p:nvGrpSpPr>
          <p:grpSpPr bwMode="auto">
            <a:xfrm>
              <a:off x="4542" y="2143"/>
              <a:ext cx="67" cy="31"/>
              <a:chOff x="4542" y="2143"/>
              <a:chExt cx="67" cy="31"/>
            </a:xfrm>
          </p:grpSpPr>
          <p:sp>
            <p:nvSpPr>
              <p:cNvPr id="35909" name="Line 262"/>
              <p:cNvSpPr>
                <a:spLocks noChangeShapeType="1"/>
              </p:cNvSpPr>
              <p:nvPr/>
            </p:nvSpPr>
            <p:spPr bwMode="auto">
              <a:xfrm flipV="1">
                <a:off x="4575" y="2143"/>
                <a:ext cx="2" cy="3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10" name="Line 263"/>
              <p:cNvSpPr>
                <a:spLocks noChangeShapeType="1"/>
              </p:cNvSpPr>
              <p:nvPr/>
            </p:nvSpPr>
            <p:spPr bwMode="auto">
              <a:xfrm>
                <a:off x="4542" y="214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5873" name="Group 264"/>
          <p:cNvGrpSpPr>
            <a:grpSpLocks/>
          </p:cNvGrpSpPr>
          <p:nvPr/>
        </p:nvGrpSpPr>
        <p:grpSpPr bwMode="auto">
          <a:xfrm>
            <a:off x="8045450" y="3943350"/>
            <a:ext cx="261938" cy="236538"/>
            <a:chOff x="4744" y="2250"/>
            <a:chExt cx="165" cy="149"/>
          </a:xfrm>
        </p:grpSpPr>
        <p:sp>
          <p:nvSpPr>
            <p:cNvPr id="35903" name="Rectangle 265"/>
            <p:cNvSpPr>
              <a:spLocks noChangeArrowheads="1"/>
            </p:cNvSpPr>
            <p:nvPr/>
          </p:nvSpPr>
          <p:spPr bwMode="auto">
            <a:xfrm>
              <a:off x="4744" y="2262"/>
              <a:ext cx="165" cy="137"/>
            </a:xfrm>
            <a:prstGeom prst="rect">
              <a:avLst/>
            </a:prstGeom>
            <a:solidFill>
              <a:srgbClr val="008000"/>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5904" name="Group 266"/>
            <p:cNvGrpSpPr>
              <a:grpSpLocks/>
            </p:cNvGrpSpPr>
            <p:nvPr/>
          </p:nvGrpSpPr>
          <p:grpSpPr bwMode="auto">
            <a:xfrm>
              <a:off x="4786" y="2250"/>
              <a:ext cx="67" cy="14"/>
              <a:chOff x="4786" y="2250"/>
              <a:chExt cx="67" cy="14"/>
            </a:xfrm>
          </p:grpSpPr>
          <p:sp>
            <p:nvSpPr>
              <p:cNvPr id="35905" name="Line 267"/>
              <p:cNvSpPr>
                <a:spLocks noChangeShapeType="1"/>
              </p:cNvSpPr>
              <p:nvPr/>
            </p:nvSpPr>
            <p:spPr bwMode="auto">
              <a:xfrm flipV="1">
                <a:off x="4817" y="2250"/>
                <a:ext cx="1" cy="1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06" name="Line 268"/>
              <p:cNvSpPr>
                <a:spLocks noChangeShapeType="1"/>
              </p:cNvSpPr>
              <p:nvPr/>
            </p:nvSpPr>
            <p:spPr bwMode="auto">
              <a:xfrm>
                <a:off x="4786" y="2254"/>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5874" name="Rectangle 269"/>
          <p:cNvSpPr>
            <a:spLocks noChangeArrowheads="1"/>
          </p:cNvSpPr>
          <p:nvPr/>
        </p:nvSpPr>
        <p:spPr bwMode="auto">
          <a:xfrm>
            <a:off x="6826250" y="2514600"/>
            <a:ext cx="260350" cy="1666875"/>
          </a:xfrm>
          <a:prstGeom prst="rect">
            <a:avLst/>
          </a:prstGeom>
          <a:solidFill>
            <a:srgbClr val="008000">
              <a:alpha val="50195"/>
            </a:srgbClr>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5875" name="Rectangle 270"/>
          <p:cNvSpPr>
            <a:spLocks noChangeArrowheads="1"/>
          </p:cNvSpPr>
          <p:nvPr/>
        </p:nvSpPr>
        <p:spPr bwMode="auto">
          <a:xfrm rot="9300000">
            <a:off x="6656388" y="2794000"/>
            <a:ext cx="611187" cy="52388"/>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35876" name="Group 271"/>
          <p:cNvGrpSpPr>
            <a:grpSpLocks/>
          </p:cNvGrpSpPr>
          <p:nvPr/>
        </p:nvGrpSpPr>
        <p:grpSpPr bwMode="auto">
          <a:xfrm>
            <a:off x="7080250" y="2514600"/>
            <a:ext cx="611188" cy="1666875"/>
            <a:chOff x="4136" y="1350"/>
            <a:chExt cx="385" cy="1050"/>
          </a:xfrm>
        </p:grpSpPr>
        <p:sp>
          <p:nvSpPr>
            <p:cNvPr id="35901" name="Rectangle 272"/>
            <p:cNvSpPr>
              <a:spLocks noChangeArrowheads="1"/>
            </p:cNvSpPr>
            <p:nvPr/>
          </p:nvSpPr>
          <p:spPr bwMode="auto">
            <a:xfrm>
              <a:off x="4235" y="1350"/>
              <a:ext cx="164" cy="1050"/>
            </a:xfrm>
            <a:prstGeom prst="rect">
              <a:avLst/>
            </a:prstGeom>
            <a:solidFill>
              <a:srgbClr val="008000">
                <a:alpha val="50195"/>
              </a:srgbClr>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5902" name="Rectangle 273"/>
            <p:cNvSpPr>
              <a:spLocks noChangeArrowheads="1"/>
            </p:cNvSpPr>
            <p:nvPr/>
          </p:nvSpPr>
          <p:spPr bwMode="auto">
            <a:xfrm rot="9300000">
              <a:off x="4136" y="1535"/>
              <a:ext cx="385" cy="33"/>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35877" name="Rectangle 274"/>
          <p:cNvSpPr>
            <a:spLocks noChangeArrowheads="1"/>
          </p:cNvSpPr>
          <p:nvPr/>
        </p:nvSpPr>
        <p:spPr bwMode="auto">
          <a:xfrm>
            <a:off x="7291388" y="2466975"/>
            <a:ext cx="146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grpSp>
        <p:nvGrpSpPr>
          <p:cNvPr id="35878" name="Group 275"/>
          <p:cNvGrpSpPr>
            <a:grpSpLocks/>
          </p:cNvGrpSpPr>
          <p:nvPr/>
        </p:nvGrpSpPr>
        <p:grpSpPr bwMode="auto">
          <a:xfrm>
            <a:off x="5832475" y="2520950"/>
            <a:ext cx="611188" cy="1666875"/>
            <a:chOff x="3350" y="1354"/>
            <a:chExt cx="385" cy="1050"/>
          </a:xfrm>
        </p:grpSpPr>
        <p:sp>
          <p:nvSpPr>
            <p:cNvPr id="35899" name="Rectangle 276"/>
            <p:cNvSpPr>
              <a:spLocks noChangeArrowheads="1"/>
            </p:cNvSpPr>
            <p:nvPr/>
          </p:nvSpPr>
          <p:spPr bwMode="auto">
            <a:xfrm>
              <a:off x="3457" y="1354"/>
              <a:ext cx="164" cy="1050"/>
            </a:xfrm>
            <a:prstGeom prst="rect">
              <a:avLst/>
            </a:prstGeom>
            <a:solidFill>
              <a:srgbClr val="008000">
                <a:alpha val="50195"/>
              </a:srgbClr>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35900" name="Rectangle 277"/>
            <p:cNvSpPr>
              <a:spLocks noChangeArrowheads="1"/>
            </p:cNvSpPr>
            <p:nvPr/>
          </p:nvSpPr>
          <p:spPr bwMode="auto">
            <a:xfrm rot="9300000">
              <a:off x="3350" y="1530"/>
              <a:ext cx="385" cy="33"/>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35879" name="Rectangle 278"/>
          <p:cNvSpPr>
            <a:spLocks noChangeArrowheads="1"/>
          </p:cNvSpPr>
          <p:nvPr/>
        </p:nvSpPr>
        <p:spPr bwMode="auto">
          <a:xfrm rot="-5400000">
            <a:off x="5903913" y="4319587"/>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AQP0</a:t>
            </a:r>
            <a:endParaRPr lang="en-US" sz="1600">
              <a:solidFill>
                <a:schemeClr val="tx1"/>
              </a:solidFill>
              <a:latin typeface="Arial Narrow" pitchFamily="34" charset="0"/>
            </a:endParaRPr>
          </a:p>
        </p:txBody>
      </p:sp>
      <p:sp>
        <p:nvSpPr>
          <p:cNvPr id="35880" name="Rectangle 279"/>
          <p:cNvSpPr>
            <a:spLocks noChangeArrowheads="1"/>
          </p:cNvSpPr>
          <p:nvPr/>
        </p:nvSpPr>
        <p:spPr bwMode="auto">
          <a:xfrm>
            <a:off x="6059488" y="2486025"/>
            <a:ext cx="146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grpSp>
        <p:nvGrpSpPr>
          <p:cNvPr id="35881" name="Group 280"/>
          <p:cNvGrpSpPr>
            <a:grpSpLocks/>
          </p:cNvGrpSpPr>
          <p:nvPr/>
        </p:nvGrpSpPr>
        <p:grpSpPr bwMode="auto">
          <a:xfrm>
            <a:off x="5086350" y="2479675"/>
            <a:ext cx="3475038" cy="1819275"/>
            <a:chOff x="2880" y="1328"/>
            <a:chExt cx="2189" cy="1146"/>
          </a:xfrm>
        </p:grpSpPr>
        <p:sp>
          <p:nvSpPr>
            <p:cNvPr id="35884" name="Rectangle 281"/>
            <p:cNvSpPr>
              <a:spLocks noChangeArrowheads="1"/>
            </p:cNvSpPr>
            <p:nvPr/>
          </p:nvSpPr>
          <p:spPr bwMode="auto">
            <a:xfrm>
              <a:off x="3220" y="2320"/>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a:t>
              </a:r>
              <a:endParaRPr lang="en-US" sz="1600">
                <a:solidFill>
                  <a:schemeClr val="tx1"/>
                </a:solidFill>
                <a:latin typeface="Arial Narrow" pitchFamily="34" charset="0"/>
              </a:endParaRPr>
            </a:p>
          </p:txBody>
        </p:sp>
        <p:sp>
          <p:nvSpPr>
            <p:cNvPr id="35885" name="Rectangle 282"/>
            <p:cNvSpPr>
              <a:spLocks noChangeArrowheads="1"/>
            </p:cNvSpPr>
            <p:nvPr/>
          </p:nvSpPr>
          <p:spPr bwMode="auto">
            <a:xfrm>
              <a:off x="3220" y="1679"/>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3</a:t>
              </a:r>
              <a:endParaRPr lang="en-US" sz="1600">
                <a:solidFill>
                  <a:schemeClr val="tx1"/>
                </a:solidFill>
                <a:latin typeface="Arial Narrow" pitchFamily="34" charset="0"/>
              </a:endParaRPr>
            </a:p>
          </p:txBody>
        </p:sp>
        <p:sp>
          <p:nvSpPr>
            <p:cNvPr id="35886" name="Rectangle 283"/>
            <p:cNvSpPr>
              <a:spLocks noChangeArrowheads="1"/>
            </p:cNvSpPr>
            <p:nvPr/>
          </p:nvSpPr>
          <p:spPr bwMode="auto">
            <a:xfrm>
              <a:off x="3220" y="1893"/>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2</a:t>
              </a:r>
              <a:endParaRPr lang="en-US" sz="1600">
                <a:solidFill>
                  <a:schemeClr val="tx1"/>
                </a:solidFill>
                <a:latin typeface="Arial Narrow" pitchFamily="34" charset="0"/>
              </a:endParaRPr>
            </a:p>
          </p:txBody>
        </p:sp>
        <p:sp>
          <p:nvSpPr>
            <p:cNvPr id="35887" name="Rectangle 284"/>
            <p:cNvSpPr>
              <a:spLocks noChangeArrowheads="1"/>
            </p:cNvSpPr>
            <p:nvPr/>
          </p:nvSpPr>
          <p:spPr bwMode="auto">
            <a:xfrm>
              <a:off x="3220" y="2107"/>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a:t>
              </a:r>
              <a:endParaRPr lang="en-US" sz="1600">
                <a:solidFill>
                  <a:schemeClr val="tx1"/>
                </a:solidFill>
                <a:latin typeface="Arial Narrow" pitchFamily="34" charset="0"/>
              </a:endParaRPr>
            </a:p>
          </p:txBody>
        </p:sp>
        <p:sp>
          <p:nvSpPr>
            <p:cNvPr id="35888" name="Text Box 285"/>
            <p:cNvSpPr txBox="1">
              <a:spLocks noChangeArrowheads="1"/>
            </p:cNvSpPr>
            <p:nvPr/>
          </p:nvSpPr>
          <p:spPr bwMode="auto">
            <a:xfrm rot="10800000">
              <a:off x="2880" y="1573"/>
              <a:ext cx="289" cy="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sz="1800">
                  <a:solidFill>
                    <a:schemeClr val="tx1"/>
                  </a:solidFill>
                  <a:latin typeface="Arial Narrow" pitchFamily="34" charset="0"/>
                </a:rPr>
                <a:t>P</a:t>
              </a:r>
              <a:r>
                <a:rPr lang="en-US" sz="1800" baseline="-25000">
                  <a:solidFill>
                    <a:schemeClr val="tx1"/>
                  </a:solidFill>
                  <a:latin typeface="Arial Narrow" pitchFamily="34" charset="0"/>
                </a:rPr>
                <a:t>CO2</a:t>
              </a:r>
              <a:r>
                <a:rPr lang="en-US" sz="1800">
                  <a:solidFill>
                    <a:schemeClr val="tx1"/>
                  </a:solidFill>
                  <a:latin typeface="Arial Narrow" pitchFamily="34" charset="0"/>
                </a:rPr>
                <a:t>*/P</a:t>
              </a:r>
              <a:r>
                <a:rPr lang="en-US" sz="1800" baseline="-25000">
                  <a:solidFill>
                    <a:schemeClr val="tx1"/>
                  </a:solidFill>
                  <a:latin typeface="Arial Narrow" pitchFamily="34" charset="0"/>
                </a:rPr>
                <a:t>NH3</a:t>
              </a:r>
              <a:r>
                <a:rPr lang="en-US" sz="1800">
                  <a:solidFill>
                    <a:schemeClr val="tx1"/>
                  </a:solidFill>
                  <a:latin typeface="Arial Narrow" pitchFamily="34" charset="0"/>
                </a:rPr>
                <a:t>*</a:t>
              </a:r>
              <a:endParaRPr lang="en-US" sz="3600" baseline="30000">
                <a:solidFill>
                  <a:schemeClr val="tx1"/>
                </a:solidFill>
                <a:latin typeface="Arial Narrow" pitchFamily="34" charset="0"/>
              </a:endParaRPr>
            </a:p>
          </p:txBody>
        </p:sp>
        <p:grpSp>
          <p:nvGrpSpPr>
            <p:cNvPr id="35889" name="Group 286"/>
            <p:cNvGrpSpPr>
              <a:grpSpLocks/>
            </p:cNvGrpSpPr>
            <p:nvPr/>
          </p:nvGrpSpPr>
          <p:grpSpPr bwMode="auto">
            <a:xfrm>
              <a:off x="3281" y="1328"/>
              <a:ext cx="1788" cy="1075"/>
              <a:chOff x="3281" y="1328"/>
              <a:chExt cx="1788" cy="1075"/>
            </a:xfrm>
          </p:grpSpPr>
          <p:sp>
            <p:nvSpPr>
              <p:cNvPr id="35890" name="Line 287"/>
              <p:cNvSpPr>
                <a:spLocks noChangeShapeType="1"/>
              </p:cNvSpPr>
              <p:nvPr/>
            </p:nvSpPr>
            <p:spPr bwMode="auto">
              <a:xfrm>
                <a:off x="3318" y="1557"/>
                <a:ext cx="0" cy="8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91" name="Line 288"/>
              <p:cNvSpPr>
                <a:spLocks noChangeShapeType="1"/>
              </p:cNvSpPr>
              <p:nvPr/>
            </p:nvSpPr>
            <p:spPr bwMode="auto">
              <a:xfrm>
                <a:off x="3314" y="1754"/>
                <a:ext cx="6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92" name="Line 289"/>
              <p:cNvSpPr>
                <a:spLocks noChangeShapeType="1"/>
              </p:cNvSpPr>
              <p:nvPr/>
            </p:nvSpPr>
            <p:spPr bwMode="auto">
              <a:xfrm>
                <a:off x="3314" y="1967"/>
                <a:ext cx="6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93" name="Line 290"/>
              <p:cNvSpPr>
                <a:spLocks noChangeShapeType="1"/>
              </p:cNvSpPr>
              <p:nvPr/>
            </p:nvSpPr>
            <p:spPr bwMode="auto">
              <a:xfrm>
                <a:off x="3314" y="2181"/>
                <a:ext cx="6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5894" name="Group 291"/>
              <p:cNvGrpSpPr>
                <a:grpSpLocks/>
              </p:cNvGrpSpPr>
              <p:nvPr/>
            </p:nvGrpSpPr>
            <p:grpSpPr bwMode="auto">
              <a:xfrm>
                <a:off x="3281" y="1515"/>
                <a:ext cx="77" cy="40"/>
                <a:chOff x="1998" y="1748"/>
                <a:chExt cx="40" cy="23"/>
              </a:xfrm>
            </p:grpSpPr>
            <p:sp>
              <p:nvSpPr>
                <p:cNvPr id="35897" name="Line 292"/>
                <p:cNvSpPr>
                  <a:spLocks noChangeShapeType="1"/>
                </p:cNvSpPr>
                <p:nvPr/>
              </p:nvSpPr>
              <p:spPr bwMode="auto">
                <a:xfrm rot="9300000">
                  <a:off x="1998" y="1748"/>
                  <a:ext cx="3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98" name="Line 293"/>
                <p:cNvSpPr>
                  <a:spLocks noChangeShapeType="1"/>
                </p:cNvSpPr>
                <p:nvPr/>
              </p:nvSpPr>
              <p:spPr bwMode="auto">
                <a:xfrm rot="9300000">
                  <a:off x="1999" y="1771"/>
                  <a:ext cx="39"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5895" name="Line 294"/>
              <p:cNvSpPr>
                <a:spLocks noChangeShapeType="1"/>
              </p:cNvSpPr>
              <p:nvPr/>
            </p:nvSpPr>
            <p:spPr bwMode="auto">
              <a:xfrm>
                <a:off x="3318" y="1328"/>
                <a:ext cx="0" cy="18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96" name="Line 295"/>
              <p:cNvSpPr>
                <a:spLocks noChangeShapeType="1"/>
              </p:cNvSpPr>
              <p:nvPr/>
            </p:nvSpPr>
            <p:spPr bwMode="auto">
              <a:xfrm>
                <a:off x="3314" y="2403"/>
                <a:ext cx="175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5882" name="Rectangle 296"/>
          <p:cNvSpPr>
            <a:spLocks noChangeArrowheads="1"/>
          </p:cNvSpPr>
          <p:nvPr/>
        </p:nvSpPr>
        <p:spPr bwMode="auto">
          <a:xfrm>
            <a:off x="6881813" y="2466975"/>
            <a:ext cx="146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sp>
        <p:nvSpPr>
          <p:cNvPr id="35883" name="Rectangle 297"/>
          <p:cNvSpPr>
            <a:spLocks noChangeArrowheads="1"/>
          </p:cNvSpPr>
          <p:nvPr/>
        </p:nvSpPr>
        <p:spPr bwMode="auto">
          <a:xfrm>
            <a:off x="2147888" y="1586468"/>
            <a:ext cx="1884362"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600" dirty="0">
                <a:solidFill>
                  <a:srgbClr val="0066FF"/>
                </a:solidFill>
                <a:latin typeface="Arial Narrow" pitchFamily="34" charset="0"/>
              </a:rPr>
              <a:t>Relative, channel-specific</a:t>
            </a:r>
          </a:p>
          <a:p>
            <a:pPr algn="ctr">
              <a:lnSpc>
                <a:spcPct val="80000"/>
              </a:lnSpc>
            </a:pPr>
            <a:r>
              <a:rPr lang="en-US" sz="1600" dirty="0">
                <a:solidFill>
                  <a:srgbClr val="0066FF"/>
                </a:solidFill>
                <a:latin typeface="Arial Narrow" pitchFamily="34" charset="0"/>
              </a:rPr>
              <a:t>CO</a:t>
            </a:r>
            <a:r>
              <a:rPr lang="en-US" sz="1600" baseline="-25000" dirty="0">
                <a:solidFill>
                  <a:srgbClr val="0066FF"/>
                </a:solidFill>
                <a:latin typeface="Arial Narrow" pitchFamily="34" charset="0"/>
              </a:rPr>
              <a:t>2</a:t>
            </a:r>
            <a:r>
              <a:rPr lang="en-US" sz="1600" dirty="0">
                <a:solidFill>
                  <a:srgbClr val="0066FF"/>
                </a:solidFill>
                <a:latin typeface="Arial Narrow" pitchFamily="34" charset="0"/>
              </a:rPr>
              <a:t> permeability</a:t>
            </a:r>
          </a:p>
        </p:txBody>
      </p:sp>
    </p:spTree>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0" y="350838"/>
            <a:ext cx="9142413" cy="1143000"/>
          </a:xfrm>
        </p:spPr>
        <p:txBody>
          <a:bodyPr/>
          <a:lstStyle/>
          <a:p>
            <a:pPr>
              <a:lnSpc>
                <a:spcPct val="80000"/>
              </a:lnSpc>
            </a:pPr>
            <a:r>
              <a:rPr lang="en-US" smtClean="0">
                <a:latin typeface="Arial Narrow" pitchFamily="34" charset="0"/>
              </a:rPr>
              <a:t>Introduction of the “CO</a:t>
            </a:r>
            <a:r>
              <a:rPr lang="en-US" baseline="-25000" smtClean="0">
                <a:latin typeface="Arial Narrow" pitchFamily="34" charset="0"/>
              </a:rPr>
              <a:t>2</a:t>
            </a:r>
            <a:r>
              <a:rPr lang="en-US" smtClean="0">
                <a:latin typeface="Arial Narrow" pitchFamily="34" charset="0"/>
              </a:rPr>
              <a:t> Pulse”</a:t>
            </a:r>
            <a:br>
              <a:rPr lang="en-US" smtClean="0">
                <a:latin typeface="Arial Narrow" pitchFamily="34" charset="0"/>
              </a:rPr>
            </a:br>
            <a:r>
              <a:rPr lang="en-US" smtClean="0">
                <a:latin typeface="Arial Narrow" pitchFamily="34" charset="0"/>
              </a:rPr>
              <a:t>(squid giant axon)</a:t>
            </a:r>
          </a:p>
        </p:txBody>
      </p:sp>
      <p:grpSp>
        <p:nvGrpSpPr>
          <p:cNvPr id="7171" name="Group 3"/>
          <p:cNvGrpSpPr>
            <a:grpSpLocks/>
          </p:cNvGrpSpPr>
          <p:nvPr/>
        </p:nvGrpSpPr>
        <p:grpSpPr bwMode="auto">
          <a:xfrm>
            <a:off x="2273300" y="1581150"/>
            <a:ext cx="4565650" cy="0"/>
            <a:chOff x="0" y="672"/>
            <a:chExt cx="2876" cy="0"/>
          </a:xfrm>
        </p:grpSpPr>
        <p:sp>
          <p:nvSpPr>
            <p:cNvPr id="7306"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07"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172" name="Rectangle 6"/>
          <p:cNvSpPr>
            <a:spLocks noChangeArrowheads="1"/>
          </p:cNvSpPr>
          <p:nvPr/>
        </p:nvSpPr>
        <p:spPr bwMode="auto">
          <a:xfrm>
            <a:off x="1731963" y="5473700"/>
            <a:ext cx="5661025" cy="693738"/>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a:solidFill>
                <a:schemeClr val="tx1"/>
              </a:solidFill>
            </a:endParaRPr>
          </a:p>
        </p:txBody>
      </p:sp>
      <p:sp>
        <p:nvSpPr>
          <p:cNvPr id="7173" name="Rectangle 7"/>
          <p:cNvSpPr>
            <a:spLocks noChangeArrowheads="1"/>
          </p:cNvSpPr>
          <p:nvPr/>
        </p:nvSpPr>
        <p:spPr bwMode="auto">
          <a:xfrm>
            <a:off x="1731963" y="2024063"/>
            <a:ext cx="5661025" cy="3170237"/>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a:solidFill>
                <a:schemeClr val="tx1"/>
              </a:solidFill>
            </a:endParaRPr>
          </a:p>
        </p:txBody>
      </p:sp>
      <p:sp>
        <p:nvSpPr>
          <p:cNvPr id="7174" name="Rectangle 8"/>
          <p:cNvSpPr>
            <a:spLocks noChangeArrowheads="1"/>
          </p:cNvSpPr>
          <p:nvPr/>
        </p:nvSpPr>
        <p:spPr bwMode="auto">
          <a:xfrm rot="-60000">
            <a:off x="868363" y="3438525"/>
            <a:ext cx="3714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pH</a:t>
            </a:r>
            <a:r>
              <a:rPr lang="en-US" sz="800" baseline="-25000">
                <a:solidFill>
                  <a:schemeClr val="tx1"/>
                </a:solidFill>
                <a:latin typeface="Arial Narrow" pitchFamily="34" charset="0"/>
              </a:rPr>
              <a:t> </a:t>
            </a:r>
            <a:r>
              <a:rPr lang="en-US" baseline="-25000">
                <a:solidFill>
                  <a:schemeClr val="tx1"/>
                </a:solidFill>
                <a:latin typeface="Arial Narrow" pitchFamily="34" charset="0"/>
              </a:rPr>
              <a:t>i</a:t>
            </a:r>
            <a:endParaRPr lang="en-US">
              <a:solidFill>
                <a:schemeClr val="tx1"/>
              </a:solidFill>
              <a:latin typeface="Arial Narrow" pitchFamily="34" charset="0"/>
            </a:endParaRPr>
          </a:p>
        </p:txBody>
      </p:sp>
      <p:sp>
        <p:nvSpPr>
          <p:cNvPr id="7175" name="Rectangle 9"/>
          <p:cNvSpPr>
            <a:spLocks noChangeArrowheads="1"/>
          </p:cNvSpPr>
          <p:nvPr/>
        </p:nvSpPr>
        <p:spPr bwMode="auto">
          <a:xfrm>
            <a:off x="1325563" y="4610100"/>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6.8</a:t>
            </a:r>
          </a:p>
        </p:txBody>
      </p:sp>
      <p:sp>
        <p:nvSpPr>
          <p:cNvPr id="7176" name="Rectangle 10"/>
          <p:cNvSpPr>
            <a:spLocks noChangeArrowheads="1"/>
          </p:cNvSpPr>
          <p:nvPr/>
        </p:nvSpPr>
        <p:spPr bwMode="auto">
          <a:xfrm>
            <a:off x="1325563" y="3825875"/>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7.0</a:t>
            </a:r>
          </a:p>
        </p:txBody>
      </p:sp>
      <p:sp>
        <p:nvSpPr>
          <p:cNvPr id="7177" name="Rectangle 11"/>
          <p:cNvSpPr>
            <a:spLocks noChangeArrowheads="1"/>
          </p:cNvSpPr>
          <p:nvPr/>
        </p:nvSpPr>
        <p:spPr bwMode="auto">
          <a:xfrm>
            <a:off x="1325563" y="303688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7.2</a:t>
            </a:r>
          </a:p>
        </p:txBody>
      </p:sp>
      <p:sp>
        <p:nvSpPr>
          <p:cNvPr id="7178" name="Rectangle 12"/>
          <p:cNvSpPr>
            <a:spLocks noChangeArrowheads="1"/>
          </p:cNvSpPr>
          <p:nvPr/>
        </p:nvSpPr>
        <p:spPr bwMode="auto">
          <a:xfrm>
            <a:off x="1325563" y="224313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7.4</a:t>
            </a:r>
          </a:p>
        </p:txBody>
      </p:sp>
      <p:sp>
        <p:nvSpPr>
          <p:cNvPr id="7179" name="Rectangle 13"/>
          <p:cNvSpPr>
            <a:spLocks noChangeArrowheads="1"/>
          </p:cNvSpPr>
          <p:nvPr/>
        </p:nvSpPr>
        <p:spPr bwMode="auto">
          <a:xfrm rot="-60000">
            <a:off x="868363" y="5646738"/>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V</a:t>
            </a:r>
            <a:r>
              <a:rPr lang="en-US" baseline="-25000">
                <a:solidFill>
                  <a:schemeClr val="tx1"/>
                </a:solidFill>
                <a:latin typeface="Arial Narrow" pitchFamily="34" charset="0"/>
              </a:rPr>
              <a:t>m</a:t>
            </a:r>
            <a:endParaRPr lang="en-US">
              <a:solidFill>
                <a:schemeClr val="tx1"/>
              </a:solidFill>
              <a:latin typeface="Arial Narrow" pitchFamily="34" charset="0"/>
            </a:endParaRPr>
          </a:p>
        </p:txBody>
      </p:sp>
      <p:sp>
        <p:nvSpPr>
          <p:cNvPr id="7180" name="Rectangle 14"/>
          <p:cNvSpPr>
            <a:spLocks noChangeArrowheads="1"/>
          </p:cNvSpPr>
          <p:nvPr/>
        </p:nvSpPr>
        <p:spPr bwMode="auto">
          <a:xfrm>
            <a:off x="1301750" y="5983288"/>
            <a:ext cx="3619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-58</a:t>
            </a:r>
          </a:p>
        </p:txBody>
      </p:sp>
      <p:sp>
        <p:nvSpPr>
          <p:cNvPr id="7181" name="Rectangle 15"/>
          <p:cNvSpPr>
            <a:spLocks noChangeArrowheads="1"/>
          </p:cNvSpPr>
          <p:nvPr/>
        </p:nvSpPr>
        <p:spPr bwMode="auto">
          <a:xfrm>
            <a:off x="1301750" y="5299075"/>
            <a:ext cx="3619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-56</a:t>
            </a:r>
          </a:p>
        </p:txBody>
      </p:sp>
      <p:grpSp>
        <p:nvGrpSpPr>
          <p:cNvPr id="7182" name="Group 16"/>
          <p:cNvGrpSpPr>
            <a:grpSpLocks/>
          </p:cNvGrpSpPr>
          <p:nvPr/>
        </p:nvGrpSpPr>
        <p:grpSpPr bwMode="auto">
          <a:xfrm>
            <a:off x="6391275" y="4743450"/>
            <a:ext cx="752475" cy="412750"/>
            <a:chOff x="4266" y="2688"/>
            <a:chExt cx="474" cy="260"/>
          </a:xfrm>
        </p:grpSpPr>
        <p:sp>
          <p:nvSpPr>
            <p:cNvPr id="7301" name="Rectangle 17"/>
            <p:cNvSpPr>
              <a:spLocks noChangeArrowheads="1"/>
            </p:cNvSpPr>
            <p:nvPr/>
          </p:nvSpPr>
          <p:spPr bwMode="auto">
            <a:xfrm>
              <a:off x="4266" y="2688"/>
              <a:ext cx="4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10 min</a:t>
              </a:r>
            </a:p>
          </p:txBody>
        </p:sp>
        <p:grpSp>
          <p:nvGrpSpPr>
            <p:cNvPr id="7302" name="Group 18"/>
            <p:cNvGrpSpPr>
              <a:grpSpLocks/>
            </p:cNvGrpSpPr>
            <p:nvPr/>
          </p:nvGrpSpPr>
          <p:grpSpPr bwMode="auto">
            <a:xfrm>
              <a:off x="4328" y="2908"/>
              <a:ext cx="327" cy="40"/>
              <a:chOff x="4659" y="3171"/>
              <a:chExt cx="294" cy="40"/>
            </a:xfrm>
          </p:grpSpPr>
          <p:sp>
            <p:nvSpPr>
              <p:cNvPr id="7303" name="Line 19"/>
              <p:cNvSpPr>
                <a:spLocks noChangeShapeType="1"/>
              </p:cNvSpPr>
              <p:nvPr/>
            </p:nvSpPr>
            <p:spPr bwMode="auto">
              <a:xfrm>
                <a:off x="4952" y="3171"/>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04" name="Line 20"/>
              <p:cNvSpPr>
                <a:spLocks noChangeShapeType="1"/>
              </p:cNvSpPr>
              <p:nvPr/>
            </p:nvSpPr>
            <p:spPr bwMode="auto">
              <a:xfrm>
                <a:off x="4659" y="3171"/>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05" name="Line 21"/>
              <p:cNvSpPr>
                <a:spLocks noChangeShapeType="1"/>
              </p:cNvSpPr>
              <p:nvPr/>
            </p:nvSpPr>
            <p:spPr bwMode="auto">
              <a:xfrm>
                <a:off x="4660" y="3174"/>
                <a:ext cx="292"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7183" name="Rectangle 22"/>
          <p:cNvSpPr>
            <a:spLocks noChangeArrowheads="1"/>
          </p:cNvSpPr>
          <p:nvPr/>
        </p:nvSpPr>
        <p:spPr bwMode="auto">
          <a:xfrm>
            <a:off x="5010150" y="6399213"/>
            <a:ext cx="4014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Boron &amp; De Weer, </a:t>
            </a:r>
            <a:r>
              <a:rPr lang="en-US" sz="2000" i="1">
                <a:latin typeface="Arial Narrow" pitchFamily="34" charset="0"/>
              </a:rPr>
              <a:t>J Gen Physiol</a:t>
            </a:r>
            <a:r>
              <a:rPr lang="en-US" sz="2000">
                <a:latin typeface="Arial Narrow" pitchFamily="34" charset="0"/>
              </a:rPr>
              <a:t> 67, 1976 </a:t>
            </a:r>
          </a:p>
        </p:txBody>
      </p:sp>
      <p:sp>
        <p:nvSpPr>
          <p:cNvPr id="7184" name="Line 23"/>
          <p:cNvSpPr>
            <a:spLocks noChangeShapeType="1"/>
          </p:cNvSpPr>
          <p:nvPr/>
        </p:nvSpPr>
        <p:spPr bwMode="auto">
          <a:xfrm flipV="1">
            <a:off x="1725613" y="5473700"/>
            <a:ext cx="1587" cy="693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5" name="Line 24"/>
          <p:cNvSpPr>
            <a:spLocks noChangeShapeType="1"/>
          </p:cNvSpPr>
          <p:nvPr/>
        </p:nvSpPr>
        <p:spPr bwMode="auto">
          <a:xfrm>
            <a:off x="1731963" y="3613150"/>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86" name="Line 25"/>
          <p:cNvSpPr>
            <a:spLocks noChangeShapeType="1"/>
          </p:cNvSpPr>
          <p:nvPr/>
        </p:nvSpPr>
        <p:spPr bwMode="auto">
          <a:xfrm>
            <a:off x="1731963" y="5826125"/>
            <a:ext cx="5661025"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87" name="Line 26"/>
          <p:cNvSpPr>
            <a:spLocks noChangeShapeType="1"/>
          </p:cNvSpPr>
          <p:nvPr/>
        </p:nvSpPr>
        <p:spPr bwMode="auto">
          <a:xfrm>
            <a:off x="1731963" y="2430463"/>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88" name="Line 27"/>
          <p:cNvSpPr>
            <a:spLocks noChangeShapeType="1"/>
          </p:cNvSpPr>
          <p:nvPr/>
        </p:nvSpPr>
        <p:spPr bwMode="auto">
          <a:xfrm>
            <a:off x="1731963" y="2824163"/>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89" name="Line 28"/>
          <p:cNvSpPr>
            <a:spLocks noChangeShapeType="1"/>
          </p:cNvSpPr>
          <p:nvPr/>
        </p:nvSpPr>
        <p:spPr bwMode="auto">
          <a:xfrm>
            <a:off x="1731963" y="3217863"/>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90" name="Line 29"/>
          <p:cNvSpPr>
            <a:spLocks noChangeShapeType="1"/>
          </p:cNvSpPr>
          <p:nvPr/>
        </p:nvSpPr>
        <p:spPr bwMode="auto">
          <a:xfrm>
            <a:off x="1731963" y="4010025"/>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91" name="Line 30"/>
          <p:cNvSpPr>
            <a:spLocks noChangeShapeType="1"/>
          </p:cNvSpPr>
          <p:nvPr/>
        </p:nvSpPr>
        <p:spPr bwMode="auto">
          <a:xfrm>
            <a:off x="1731963" y="4403725"/>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92" name="Line 31"/>
          <p:cNvSpPr>
            <a:spLocks noChangeShapeType="1"/>
          </p:cNvSpPr>
          <p:nvPr/>
        </p:nvSpPr>
        <p:spPr bwMode="auto">
          <a:xfrm>
            <a:off x="1731963" y="4797425"/>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93" name="Line 32"/>
          <p:cNvSpPr>
            <a:spLocks noChangeShapeType="1"/>
          </p:cNvSpPr>
          <p:nvPr/>
        </p:nvSpPr>
        <p:spPr bwMode="auto">
          <a:xfrm flipV="1">
            <a:off x="1728788" y="2024063"/>
            <a:ext cx="1587" cy="3176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4" name="Freeform 45"/>
          <p:cNvSpPr>
            <a:spLocks/>
          </p:cNvSpPr>
          <p:nvPr/>
        </p:nvSpPr>
        <p:spPr bwMode="auto">
          <a:xfrm>
            <a:off x="1912938" y="3051175"/>
            <a:ext cx="212725" cy="53975"/>
          </a:xfrm>
          <a:custGeom>
            <a:avLst/>
            <a:gdLst>
              <a:gd name="T0" fmla="*/ 0 w 134"/>
              <a:gd name="T1" fmla="*/ 2147483647 h 34"/>
              <a:gd name="T2" fmla="*/ 2147483647 w 134"/>
              <a:gd name="T3" fmla="*/ 2147483647 h 34"/>
              <a:gd name="T4" fmla="*/ 2147483647 w 134"/>
              <a:gd name="T5" fmla="*/ 2147483647 h 34"/>
              <a:gd name="T6" fmla="*/ 2147483647 w 134"/>
              <a:gd name="T7" fmla="*/ 2147483647 h 34"/>
              <a:gd name="T8" fmla="*/ 2147483647 w 134"/>
              <a:gd name="T9" fmla="*/ 2147483647 h 34"/>
              <a:gd name="T10" fmla="*/ 2147483647 w 134"/>
              <a:gd name="T11" fmla="*/ 2147483647 h 34"/>
              <a:gd name="T12" fmla="*/ 2147483647 w 134"/>
              <a:gd name="T13" fmla="*/ 2147483647 h 34"/>
              <a:gd name="T14" fmla="*/ 2147483647 w 134"/>
              <a:gd name="T15" fmla="*/ 2147483647 h 34"/>
              <a:gd name="T16" fmla="*/ 2147483647 w 134"/>
              <a:gd name="T17" fmla="*/ 2147483647 h 34"/>
              <a:gd name="T18" fmla="*/ 2147483647 w 134"/>
              <a:gd name="T19" fmla="*/ 2147483647 h 34"/>
              <a:gd name="T20" fmla="*/ 2147483647 w 134"/>
              <a:gd name="T21" fmla="*/ 2147483647 h 34"/>
              <a:gd name="T22" fmla="*/ 2147483647 w 134"/>
              <a:gd name="T23" fmla="*/ 2147483647 h 34"/>
              <a:gd name="T24" fmla="*/ 2147483647 w 134"/>
              <a:gd name="T25" fmla="*/ 2147483647 h 34"/>
              <a:gd name="T26" fmla="*/ 2147483647 w 134"/>
              <a:gd name="T27" fmla="*/ 2147483647 h 34"/>
              <a:gd name="T28" fmla="*/ 2147483647 w 134"/>
              <a:gd name="T29" fmla="*/ 2147483647 h 34"/>
              <a:gd name="T30" fmla="*/ 2147483647 w 134"/>
              <a:gd name="T31" fmla="*/ 2147483647 h 34"/>
              <a:gd name="T32" fmla="*/ 2147483647 w 134"/>
              <a:gd name="T33" fmla="*/ 2147483647 h 34"/>
              <a:gd name="T34" fmla="*/ 2147483647 w 134"/>
              <a:gd name="T35" fmla="*/ 2147483647 h 34"/>
              <a:gd name="T36" fmla="*/ 2147483647 w 134"/>
              <a:gd name="T37" fmla="*/ 2147483647 h 34"/>
              <a:gd name="T38" fmla="*/ 2147483647 w 134"/>
              <a:gd name="T39" fmla="*/ 2147483647 h 34"/>
              <a:gd name="T40" fmla="*/ 2147483647 w 134"/>
              <a:gd name="T41" fmla="*/ 2147483647 h 34"/>
              <a:gd name="T42" fmla="*/ 2147483647 w 134"/>
              <a:gd name="T43" fmla="*/ 2147483647 h 34"/>
              <a:gd name="T44" fmla="*/ 2147483647 w 134"/>
              <a:gd name="T45" fmla="*/ 2147483647 h 34"/>
              <a:gd name="T46" fmla="*/ 2147483647 w 134"/>
              <a:gd name="T47" fmla="*/ 2147483647 h 34"/>
              <a:gd name="T48" fmla="*/ 2147483647 w 134"/>
              <a:gd name="T49" fmla="*/ 2147483647 h 34"/>
              <a:gd name="T50" fmla="*/ 2147483647 w 134"/>
              <a:gd name="T51" fmla="*/ 2147483647 h 34"/>
              <a:gd name="T52" fmla="*/ 2147483647 w 134"/>
              <a:gd name="T53" fmla="*/ 2147483647 h 34"/>
              <a:gd name="T54" fmla="*/ 2147483647 w 134"/>
              <a:gd name="T55" fmla="*/ 2147483647 h 34"/>
              <a:gd name="T56" fmla="*/ 2147483647 w 134"/>
              <a:gd name="T57" fmla="*/ 2147483647 h 34"/>
              <a:gd name="T58" fmla="*/ 2147483647 w 134"/>
              <a:gd name="T59" fmla="*/ 2147483647 h 34"/>
              <a:gd name="T60" fmla="*/ 2147483647 w 134"/>
              <a:gd name="T61" fmla="*/ 2147483647 h 34"/>
              <a:gd name="T62" fmla="*/ 2147483647 w 134"/>
              <a:gd name="T63" fmla="*/ 2147483647 h 34"/>
              <a:gd name="T64" fmla="*/ 2147483647 w 134"/>
              <a:gd name="T65" fmla="*/ 0 h 34"/>
              <a:gd name="T66" fmla="*/ 2147483647 w 134"/>
              <a:gd name="T67" fmla="*/ 0 h 34"/>
              <a:gd name="T68" fmla="*/ 2147483647 w 134"/>
              <a:gd name="T69" fmla="*/ 0 h 34"/>
              <a:gd name="T70" fmla="*/ 2147483647 w 134"/>
              <a:gd name="T71" fmla="*/ 2147483647 h 34"/>
              <a:gd name="T72" fmla="*/ 2147483647 w 134"/>
              <a:gd name="T73" fmla="*/ 2147483647 h 34"/>
              <a:gd name="T74" fmla="*/ 2147483647 w 134"/>
              <a:gd name="T75" fmla="*/ 2147483647 h 34"/>
              <a:gd name="T76" fmla="*/ 2147483647 w 134"/>
              <a:gd name="T77" fmla="*/ 2147483647 h 34"/>
              <a:gd name="T78" fmla="*/ 2147483647 w 134"/>
              <a:gd name="T79" fmla="*/ 2147483647 h 34"/>
              <a:gd name="T80" fmla="*/ 2147483647 w 134"/>
              <a:gd name="T81" fmla="*/ 2147483647 h 34"/>
              <a:gd name="T82" fmla="*/ 2147483647 w 134"/>
              <a:gd name="T83" fmla="*/ 2147483647 h 34"/>
              <a:gd name="T84" fmla="*/ 2147483647 w 134"/>
              <a:gd name="T85" fmla="*/ 2147483647 h 34"/>
              <a:gd name="T86" fmla="*/ 2147483647 w 134"/>
              <a:gd name="T87" fmla="*/ 2147483647 h 34"/>
              <a:gd name="T88" fmla="*/ 2147483647 w 134"/>
              <a:gd name="T89" fmla="*/ 2147483647 h 34"/>
              <a:gd name="T90" fmla="*/ 2147483647 w 134"/>
              <a:gd name="T91" fmla="*/ 2147483647 h 34"/>
              <a:gd name="T92" fmla="*/ 2147483647 w 134"/>
              <a:gd name="T93" fmla="*/ 2147483647 h 34"/>
              <a:gd name="T94" fmla="*/ 2147483647 w 134"/>
              <a:gd name="T95" fmla="*/ 2147483647 h 34"/>
              <a:gd name="T96" fmla="*/ 2147483647 w 134"/>
              <a:gd name="T97" fmla="*/ 2147483647 h 34"/>
              <a:gd name="T98" fmla="*/ 2147483647 w 134"/>
              <a:gd name="T99" fmla="*/ 2147483647 h 34"/>
              <a:gd name="T100" fmla="*/ 2147483647 w 134"/>
              <a:gd name="T101" fmla="*/ 2147483647 h 34"/>
              <a:gd name="T102" fmla="*/ 2147483647 w 134"/>
              <a:gd name="T103" fmla="*/ 2147483647 h 34"/>
              <a:gd name="T104" fmla="*/ 2147483647 w 134"/>
              <a:gd name="T105" fmla="*/ 2147483647 h 34"/>
              <a:gd name="T106" fmla="*/ 2147483647 w 134"/>
              <a:gd name="T107" fmla="*/ 2147483647 h 34"/>
              <a:gd name="T108" fmla="*/ 2147483647 w 134"/>
              <a:gd name="T109" fmla="*/ 2147483647 h 34"/>
              <a:gd name="T110" fmla="*/ 2147483647 w 134"/>
              <a:gd name="T111" fmla="*/ 2147483647 h 34"/>
              <a:gd name="T112" fmla="*/ 2147483647 w 134"/>
              <a:gd name="T113" fmla="*/ 2147483647 h 34"/>
              <a:gd name="T114" fmla="*/ 2147483647 w 134"/>
              <a:gd name="T115" fmla="*/ 2147483647 h 34"/>
              <a:gd name="T116" fmla="*/ 2147483647 w 134"/>
              <a:gd name="T117" fmla="*/ 2147483647 h 34"/>
              <a:gd name="T118" fmla="*/ 2147483647 w 134"/>
              <a:gd name="T119" fmla="*/ 2147483647 h 34"/>
              <a:gd name="T120" fmla="*/ 2147483647 w 134"/>
              <a:gd name="T121" fmla="*/ 2147483647 h 34"/>
              <a:gd name="T122" fmla="*/ 2147483647 w 134"/>
              <a:gd name="T123" fmla="*/ 2147483647 h 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 h="34">
                <a:moveTo>
                  <a:pt x="0" y="34"/>
                </a:moveTo>
                <a:lnTo>
                  <a:pt x="2" y="31"/>
                </a:lnTo>
                <a:lnTo>
                  <a:pt x="4" y="31"/>
                </a:lnTo>
                <a:lnTo>
                  <a:pt x="6" y="31"/>
                </a:lnTo>
                <a:lnTo>
                  <a:pt x="9" y="31"/>
                </a:lnTo>
                <a:lnTo>
                  <a:pt x="11" y="31"/>
                </a:lnTo>
                <a:lnTo>
                  <a:pt x="13" y="31"/>
                </a:lnTo>
                <a:lnTo>
                  <a:pt x="15" y="29"/>
                </a:lnTo>
                <a:lnTo>
                  <a:pt x="18" y="29"/>
                </a:lnTo>
                <a:lnTo>
                  <a:pt x="20" y="29"/>
                </a:lnTo>
                <a:lnTo>
                  <a:pt x="22" y="29"/>
                </a:lnTo>
                <a:lnTo>
                  <a:pt x="24" y="29"/>
                </a:lnTo>
                <a:lnTo>
                  <a:pt x="26" y="29"/>
                </a:lnTo>
                <a:lnTo>
                  <a:pt x="29" y="29"/>
                </a:lnTo>
                <a:lnTo>
                  <a:pt x="31" y="29"/>
                </a:lnTo>
                <a:lnTo>
                  <a:pt x="33" y="29"/>
                </a:lnTo>
                <a:lnTo>
                  <a:pt x="35" y="23"/>
                </a:lnTo>
                <a:lnTo>
                  <a:pt x="37" y="20"/>
                </a:lnTo>
                <a:lnTo>
                  <a:pt x="39" y="20"/>
                </a:lnTo>
                <a:lnTo>
                  <a:pt x="42" y="20"/>
                </a:lnTo>
                <a:lnTo>
                  <a:pt x="44" y="11"/>
                </a:lnTo>
                <a:lnTo>
                  <a:pt x="46" y="8"/>
                </a:lnTo>
                <a:lnTo>
                  <a:pt x="48" y="8"/>
                </a:lnTo>
                <a:lnTo>
                  <a:pt x="51" y="8"/>
                </a:lnTo>
                <a:lnTo>
                  <a:pt x="53" y="11"/>
                </a:lnTo>
                <a:lnTo>
                  <a:pt x="55" y="17"/>
                </a:lnTo>
                <a:lnTo>
                  <a:pt x="57" y="20"/>
                </a:lnTo>
                <a:lnTo>
                  <a:pt x="59" y="20"/>
                </a:lnTo>
                <a:lnTo>
                  <a:pt x="62" y="20"/>
                </a:lnTo>
                <a:lnTo>
                  <a:pt x="64" y="20"/>
                </a:lnTo>
                <a:lnTo>
                  <a:pt x="66" y="17"/>
                </a:lnTo>
                <a:lnTo>
                  <a:pt x="68" y="14"/>
                </a:lnTo>
                <a:lnTo>
                  <a:pt x="70" y="0"/>
                </a:lnTo>
                <a:lnTo>
                  <a:pt x="73" y="0"/>
                </a:lnTo>
                <a:lnTo>
                  <a:pt x="74" y="0"/>
                </a:lnTo>
                <a:lnTo>
                  <a:pt x="77" y="3"/>
                </a:lnTo>
                <a:lnTo>
                  <a:pt x="79" y="15"/>
                </a:lnTo>
                <a:lnTo>
                  <a:pt x="81" y="17"/>
                </a:lnTo>
                <a:lnTo>
                  <a:pt x="83" y="15"/>
                </a:lnTo>
                <a:lnTo>
                  <a:pt x="86" y="15"/>
                </a:lnTo>
                <a:lnTo>
                  <a:pt x="88" y="15"/>
                </a:lnTo>
                <a:lnTo>
                  <a:pt x="90" y="15"/>
                </a:lnTo>
                <a:lnTo>
                  <a:pt x="92" y="15"/>
                </a:lnTo>
                <a:lnTo>
                  <a:pt x="94" y="15"/>
                </a:lnTo>
                <a:lnTo>
                  <a:pt x="97" y="15"/>
                </a:lnTo>
                <a:lnTo>
                  <a:pt x="99" y="18"/>
                </a:lnTo>
                <a:lnTo>
                  <a:pt x="101" y="21"/>
                </a:lnTo>
                <a:lnTo>
                  <a:pt x="103" y="24"/>
                </a:lnTo>
                <a:lnTo>
                  <a:pt x="105" y="24"/>
                </a:lnTo>
                <a:lnTo>
                  <a:pt x="107" y="27"/>
                </a:lnTo>
                <a:lnTo>
                  <a:pt x="109" y="27"/>
                </a:lnTo>
                <a:lnTo>
                  <a:pt x="112" y="27"/>
                </a:lnTo>
                <a:lnTo>
                  <a:pt x="114" y="27"/>
                </a:lnTo>
                <a:lnTo>
                  <a:pt x="116" y="27"/>
                </a:lnTo>
                <a:lnTo>
                  <a:pt x="118" y="27"/>
                </a:lnTo>
                <a:lnTo>
                  <a:pt x="121" y="27"/>
                </a:lnTo>
                <a:lnTo>
                  <a:pt x="123" y="27"/>
                </a:lnTo>
                <a:lnTo>
                  <a:pt x="125" y="27"/>
                </a:lnTo>
                <a:lnTo>
                  <a:pt x="127" y="30"/>
                </a:lnTo>
                <a:lnTo>
                  <a:pt x="129" y="30"/>
                </a:lnTo>
                <a:lnTo>
                  <a:pt x="132" y="30"/>
                </a:lnTo>
                <a:lnTo>
                  <a:pt x="134" y="3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195" name="Group 46"/>
          <p:cNvGrpSpPr>
            <a:grpSpLocks/>
          </p:cNvGrpSpPr>
          <p:nvPr/>
        </p:nvGrpSpPr>
        <p:grpSpPr bwMode="auto">
          <a:xfrm>
            <a:off x="2125663" y="3103563"/>
            <a:ext cx="371475" cy="1681162"/>
            <a:chOff x="1579" y="1955"/>
            <a:chExt cx="234" cy="1059"/>
          </a:xfrm>
        </p:grpSpPr>
        <p:sp>
          <p:nvSpPr>
            <p:cNvPr id="7299" name="Freeform 47"/>
            <p:cNvSpPr>
              <a:spLocks/>
            </p:cNvSpPr>
            <p:nvPr/>
          </p:nvSpPr>
          <p:spPr bwMode="auto">
            <a:xfrm>
              <a:off x="1714" y="2981"/>
              <a:ext cx="99" cy="33"/>
            </a:xfrm>
            <a:custGeom>
              <a:avLst/>
              <a:gdLst>
                <a:gd name="T0" fmla="*/ 0 w 99"/>
                <a:gd name="T1" fmla="*/ 0 h 33"/>
                <a:gd name="T2" fmla="*/ 2 w 99"/>
                <a:gd name="T3" fmla="*/ 0 h 33"/>
                <a:gd name="T4" fmla="*/ 4 w 99"/>
                <a:gd name="T5" fmla="*/ 3 h 33"/>
                <a:gd name="T6" fmla="*/ 6 w 99"/>
                <a:gd name="T7" fmla="*/ 3 h 33"/>
                <a:gd name="T8" fmla="*/ 9 w 99"/>
                <a:gd name="T9" fmla="*/ 3 h 33"/>
                <a:gd name="T10" fmla="*/ 11 w 99"/>
                <a:gd name="T11" fmla="*/ 6 h 33"/>
                <a:gd name="T12" fmla="*/ 13 w 99"/>
                <a:gd name="T13" fmla="*/ 9 h 33"/>
                <a:gd name="T14" fmla="*/ 15 w 99"/>
                <a:gd name="T15" fmla="*/ 12 h 33"/>
                <a:gd name="T16" fmla="*/ 18 w 99"/>
                <a:gd name="T17" fmla="*/ 15 h 33"/>
                <a:gd name="T18" fmla="*/ 20 w 99"/>
                <a:gd name="T19" fmla="*/ 15 h 33"/>
                <a:gd name="T20" fmla="*/ 22 w 99"/>
                <a:gd name="T21" fmla="*/ 15 h 33"/>
                <a:gd name="T22" fmla="*/ 24 w 99"/>
                <a:gd name="T23" fmla="*/ 15 h 33"/>
                <a:gd name="T24" fmla="*/ 26 w 99"/>
                <a:gd name="T25" fmla="*/ 15 h 33"/>
                <a:gd name="T26" fmla="*/ 29 w 99"/>
                <a:gd name="T27" fmla="*/ 15 h 33"/>
                <a:gd name="T28" fmla="*/ 31 w 99"/>
                <a:gd name="T29" fmla="*/ 18 h 33"/>
                <a:gd name="T30" fmla="*/ 33 w 99"/>
                <a:gd name="T31" fmla="*/ 18 h 33"/>
                <a:gd name="T32" fmla="*/ 35 w 99"/>
                <a:gd name="T33" fmla="*/ 21 h 33"/>
                <a:gd name="T34" fmla="*/ 37 w 99"/>
                <a:gd name="T35" fmla="*/ 21 h 33"/>
                <a:gd name="T36" fmla="*/ 39 w 99"/>
                <a:gd name="T37" fmla="*/ 21 h 33"/>
                <a:gd name="T38" fmla="*/ 41 w 99"/>
                <a:gd name="T39" fmla="*/ 24 h 33"/>
                <a:gd name="T40" fmla="*/ 44 w 99"/>
                <a:gd name="T41" fmla="*/ 24 h 33"/>
                <a:gd name="T42" fmla="*/ 46 w 99"/>
                <a:gd name="T43" fmla="*/ 24 h 33"/>
                <a:gd name="T44" fmla="*/ 48 w 99"/>
                <a:gd name="T45" fmla="*/ 26 h 33"/>
                <a:gd name="T46" fmla="*/ 50 w 99"/>
                <a:gd name="T47" fmla="*/ 26 h 33"/>
                <a:gd name="T48" fmla="*/ 53 w 99"/>
                <a:gd name="T49" fmla="*/ 26 h 33"/>
                <a:gd name="T50" fmla="*/ 55 w 99"/>
                <a:gd name="T51" fmla="*/ 29 h 33"/>
                <a:gd name="T52" fmla="*/ 57 w 99"/>
                <a:gd name="T53" fmla="*/ 29 h 33"/>
                <a:gd name="T54" fmla="*/ 59 w 99"/>
                <a:gd name="T55" fmla="*/ 29 h 33"/>
                <a:gd name="T56" fmla="*/ 61 w 99"/>
                <a:gd name="T57" fmla="*/ 29 h 33"/>
                <a:gd name="T58" fmla="*/ 64 w 99"/>
                <a:gd name="T59" fmla="*/ 32 h 33"/>
                <a:gd name="T60" fmla="*/ 66 w 99"/>
                <a:gd name="T61" fmla="*/ 32 h 33"/>
                <a:gd name="T62" fmla="*/ 68 w 99"/>
                <a:gd name="T63" fmla="*/ 32 h 33"/>
                <a:gd name="T64" fmla="*/ 70 w 99"/>
                <a:gd name="T65" fmla="*/ 32 h 33"/>
                <a:gd name="T66" fmla="*/ 72 w 99"/>
                <a:gd name="T67" fmla="*/ 32 h 33"/>
                <a:gd name="T68" fmla="*/ 74 w 99"/>
                <a:gd name="T69" fmla="*/ 32 h 33"/>
                <a:gd name="T70" fmla="*/ 76 w 99"/>
                <a:gd name="T71" fmla="*/ 33 h 33"/>
                <a:gd name="T72" fmla="*/ 79 w 99"/>
                <a:gd name="T73" fmla="*/ 33 h 33"/>
                <a:gd name="T74" fmla="*/ 81 w 99"/>
                <a:gd name="T75" fmla="*/ 33 h 33"/>
                <a:gd name="T76" fmla="*/ 83 w 99"/>
                <a:gd name="T77" fmla="*/ 33 h 33"/>
                <a:gd name="T78" fmla="*/ 85 w 99"/>
                <a:gd name="T79" fmla="*/ 33 h 33"/>
                <a:gd name="T80" fmla="*/ 88 w 99"/>
                <a:gd name="T81" fmla="*/ 33 h 33"/>
                <a:gd name="T82" fmla="*/ 90 w 99"/>
                <a:gd name="T83" fmla="*/ 33 h 33"/>
                <a:gd name="T84" fmla="*/ 92 w 99"/>
                <a:gd name="T85" fmla="*/ 33 h 33"/>
                <a:gd name="T86" fmla="*/ 94 w 99"/>
                <a:gd name="T87" fmla="*/ 30 h 33"/>
                <a:gd name="T88" fmla="*/ 96 w 99"/>
                <a:gd name="T89" fmla="*/ 30 h 33"/>
                <a:gd name="T90" fmla="*/ 99 w 99"/>
                <a:gd name="T91" fmla="*/ 27 h 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33">
                  <a:moveTo>
                    <a:pt x="0" y="0"/>
                  </a:moveTo>
                  <a:lnTo>
                    <a:pt x="2" y="0"/>
                  </a:lnTo>
                  <a:lnTo>
                    <a:pt x="4" y="3"/>
                  </a:lnTo>
                  <a:lnTo>
                    <a:pt x="6" y="3"/>
                  </a:lnTo>
                  <a:lnTo>
                    <a:pt x="9" y="3"/>
                  </a:lnTo>
                  <a:lnTo>
                    <a:pt x="11" y="6"/>
                  </a:lnTo>
                  <a:lnTo>
                    <a:pt x="13" y="9"/>
                  </a:lnTo>
                  <a:lnTo>
                    <a:pt x="15" y="12"/>
                  </a:lnTo>
                  <a:lnTo>
                    <a:pt x="18" y="15"/>
                  </a:lnTo>
                  <a:lnTo>
                    <a:pt x="20" y="15"/>
                  </a:lnTo>
                  <a:lnTo>
                    <a:pt x="22" y="15"/>
                  </a:lnTo>
                  <a:lnTo>
                    <a:pt x="24" y="15"/>
                  </a:lnTo>
                  <a:lnTo>
                    <a:pt x="26" y="15"/>
                  </a:lnTo>
                  <a:lnTo>
                    <a:pt x="29" y="15"/>
                  </a:lnTo>
                  <a:lnTo>
                    <a:pt x="31" y="18"/>
                  </a:lnTo>
                  <a:lnTo>
                    <a:pt x="33" y="18"/>
                  </a:lnTo>
                  <a:lnTo>
                    <a:pt x="35" y="21"/>
                  </a:lnTo>
                  <a:lnTo>
                    <a:pt x="37" y="21"/>
                  </a:lnTo>
                  <a:lnTo>
                    <a:pt x="39" y="21"/>
                  </a:lnTo>
                  <a:lnTo>
                    <a:pt x="41" y="24"/>
                  </a:lnTo>
                  <a:lnTo>
                    <a:pt x="44" y="24"/>
                  </a:lnTo>
                  <a:lnTo>
                    <a:pt x="46" y="24"/>
                  </a:lnTo>
                  <a:lnTo>
                    <a:pt x="48" y="26"/>
                  </a:lnTo>
                  <a:lnTo>
                    <a:pt x="50" y="26"/>
                  </a:lnTo>
                  <a:lnTo>
                    <a:pt x="53" y="26"/>
                  </a:lnTo>
                  <a:lnTo>
                    <a:pt x="55" y="29"/>
                  </a:lnTo>
                  <a:lnTo>
                    <a:pt x="57" y="29"/>
                  </a:lnTo>
                  <a:lnTo>
                    <a:pt x="59" y="29"/>
                  </a:lnTo>
                  <a:lnTo>
                    <a:pt x="61" y="29"/>
                  </a:lnTo>
                  <a:lnTo>
                    <a:pt x="64" y="32"/>
                  </a:lnTo>
                  <a:lnTo>
                    <a:pt x="66" y="32"/>
                  </a:lnTo>
                  <a:lnTo>
                    <a:pt x="68" y="32"/>
                  </a:lnTo>
                  <a:lnTo>
                    <a:pt x="70" y="32"/>
                  </a:lnTo>
                  <a:lnTo>
                    <a:pt x="72" y="32"/>
                  </a:lnTo>
                  <a:lnTo>
                    <a:pt x="74" y="32"/>
                  </a:lnTo>
                  <a:lnTo>
                    <a:pt x="76" y="33"/>
                  </a:lnTo>
                  <a:lnTo>
                    <a:pt x="79" y="33"/>
                  </a:lnTo>
                  <a:lnTo>
                    <a:pt x="81" y="33"/>
                  </a:lnTo>
                  <a:lnTo>
                    <a:pt x="83" y="33"/>
                  </a:lnTo>
                  <a:lnTo>
                    <a:pt x="85" y="33"/>
                  </a:lnTo>
                  <a:lnTo>
                    <a:pt x="88" y="33"/>
                  </a:lnTo>
                  <a:lnTo>
                    <a:pt x="90" y="33"/>
                  </a:lnTo>
                  <a:lnTo>
                    <a:pt x="92" y="33"/>
                  </a:lnTo>
                  <a:lnTo>
                    <a:pt x="94" y="30"/>
                  </a:lnTo>
                  <a:lnTo>
                    <a:pt x="96" y="30"/>
                  </a:lnTo>
                  <a:lnTo>
                    <a:pt x="99" y="2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300" name="Freeform 48"/>
            <p:cNvSpPr>
              <a:spLocks/>
            </p:cNvSpPr>
            <p:nvPr/>
          </p:nvSpPr>
          <p:spPr bwMode="auto">
            <a:xfrm>
              <a:off x="1579" y="1955"/>
              <a:ext cx="135" cy="1026"/>
            </a:xfrm>
            <a:custGeom>
              <a:avLst/>
              <a:gdLst>
                <a:gd name="T0" fmla="*/ 2 w 135"/>
                <a:gd name="T1" fmla="*/ 26 h 1026"/>
                <a:gd name="T2" fmla="*/ 6 w 135"/>
                <a:gd name="T3" fmla="*/ 61 h 1026"/>
                <a:gd name="T4" fmla="*/ 10 w 135"/>
                <a:gd name="T5" fmla="*/ 99 h 1026"/>
                <a:gd name="T6" fmla="*/ 14 w 135"/>
                <a:gd name="T7" fmla="*/ 257 h 1026"/>
                <a:gd name="T8" fmla="*/ 18 w 135"/>
                <a:gd name="T9" fmla="*/ 266 h 1026"/>
                <a:gd name="T10" fmla="*/ 22 w 135"/>
                <a:gd name="T11" fmla="*/ 347 h 1026"/>
                <a:gd name="T12" fmla="*/ 26 w 135"/>
                <a:gd name="T13" fmla="*/ 400 h 1026"/>
                <a:gd name="T14" fmla="*/ 30 w 135"/>
                <a:gd name="T15" fmla="*/ 508 h 1026"/>
                <a:gd name="T16" fmla="*/ 34 w 135"/>
                <a:gd name="T17" fmla="*/ 561 h 1026"/>
                <a:gd name="T18" fmla="*/ 38 w 135"/>
                <a:gd name="T19" fmla="*/ 613 h 1026"/>
                <a:gd name="T20" fmla="*/ 42 w 135"/>
                <a:gd name="T21" fmla="*/ 628 h 1026"/>
                <a:gd name="T22" fmla="*/ 47 w 135"/>
                <a:gd name="T23" fmla="*/ 698 h 1026"/>
                <a:gd name="T24" fmla="*/ 51 w 135"/>
                <a:gd name="T25" fmla="*/ 733 h 1026"/>
                <a:gd name="T26" fmla="*/ 55 w 135"/>
                <a:gd name="T27" fmla="*/ 786 h 1026"/>
                <a:gd name="T28" fmla="*/ 59 w 135"/>
                <a:gd name="T29" fmla="*/ 792 h 1026"/>
                <a:gd name="T30" fmla="*/ 64 w 135"/>
                <a:gd name="T31" fmla="*/ 821 h 1026"/>
                <a:gd name="T32" fmla="*/ 68 w 135"/>
                <a:gd name="T33" fmla="*/ 859 h 1026"/>
                <a:gd name="T34" fmla="*/ 72 w 135"/>
                <a:gd name="T35" fmla="*/ 882 h 1026"/>
                <a:gd name="T36" fmla="*/ 76 w 135"/>
                <a:gd name="T37" fmla="*/ 900 h 1026"/>
                <a:gd name="T38" fmla="*/ 81 w 135"/>
                <a:gd name="T39" fmla="*/ 920 h 1026"/>
                <a:gd name="T40" fmla="*/ 85 w 135"/>
                <a:gd name="T41" fmla="*/ 932 h 1026"/>
                <a:gd name="T42" fmla="*/ 89 w 135"/>
                <a:gd name="T43" fmla="*/ 961 h 1026"/>
                <a:gd name="T44" fmla="*/ 93 w 135"/>
                <a:gd name="T45" fmla="*/ 976 h 1026"/>
                <a:gd name="T46" fmla="*/ 98 w 135"/>
                <a:gd name="T47" fmla="*/ 976 h 1026"/>
                <a:gd name="T48" fmla="*/ 102 w 135"/>
                <a:gd name="T49" fmla="*/ 985 h 1026"/>
                <a:gd name="T50" fmla="*/ 107 w 135"/>
                <a:gd name="T51" fmla="*/ 990 h 1026"/>
                <a:gd name="T52" fmla="*/ 111 w 135"/>
                <a:gd name="T53" fmla="*/ 999 h 1026"/>
                <a:gd name="T54" fmla="*/ 116 w 135"/>
                <a:gd name="T55" fmla="*/ 1002 h 1026"/>
                <a:gd name="T56" fmla="*/ 120 w 135"/>
                <a:gd name="T57" fmla="*/ 1011 h 1026"/>
                <a:gd name="T58" fmla="*/ 124 w 135"/>
                <a:gd name="T59" fmla="*/ 1014 h 1026"/>
                <a:gd name="T60" fmla="*/ 128 w 135"/>
                <a:gd name="T61" fmla="*/ 1023 h 1026"/>
                <a:gd name="T62" fmla="*/ 133 w 135"/>
                <a:gd name="T63" fmla="*/ 1023 h 10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5" h="1026">
                  <a:moveTo>
                    <a:pt x="0" y="0"/>
                  </a:moveTo>
                  <a:lnTo>
                    <a:pt x="2" y="26"/>
                  </a:lnTo>
                  <a:lnTo>
                    <a:pt x="4" y="55"/>
                  </a:lnTo>
                  <a:lnTo>
                    <a:pt x="6" y="61"/>
                  </a:lnTo>
                  <a:lnTo>
                    <a:pt x="8" y="64"/>
                  </a:lnTo>
                  <a:lnTo>
                    <a:pt x="10" y="99"/>
                  </a:lnTo>
                  <a:lnTo>
                    <a:pt x="12" y="178"/>
                  </a:lnTo>
                  <a:lnTo>
                    <a:pt x="14" y="257"/>
                  </a:lnTo>
                  <a:lnTo>
                    <a:pt x="16" y="260"/>
                  </a:lnTo>
                  <a:lnTo>
                    <a:pt x="18" y="266"/>
                  </a:lnTo>
                  <a:lnTo>
                    <a:pt x="20" y="336"/>
                  </a:lnTo>
                  <a:lnTo>
                    <a:pt x="22" y="347"/>
                  </a:lnTo>
                  <a:lnTo>
                    <a:pt x="24" y="397"/>
                  </a:lnTo>
                  <a:lnTo>
                    <a:pt x="26" y="400"/>
                  </a:lnTo>
                  <a:lnTo>
                    <a:pt x="28" y="453"/>
                  </a:lnTo>
                  <a:lnTo>
                    <a:pt x="30" y="508"/>
                  </a:lnTo>
                  <a:lnTo>
                    <a:pt x="32" y="511"/>
                  </a:lnTo>
                  <a:lnTo>
                    <a:pt x="34" y="561"/>
                  </a:lnTo>
                  <a:lnTo>
                    <a:pt x="36" y="563"/>
                  </a:lnTo>
                  <a:lnTo>
                    <a:pt x="38" y="613"/>
                  </a:lnTo>
                  <a:lnTo>
                    <a:pt x="41" y="625"/>
                  </a:lnTo>
                  <a:lnTo>
                    <a:pt x="42" y="628"/>
                  </a:lnTo>
                  <a:lnTo>
                    <a:pt x="44" y="669"/>
                  </a:lnTo>
                  <a:lnTo>
                    <a:pt x="47" y="698"/>
                  </a:lnTo>
                  <a:lnTo>
                    <a:pt x="49" y="701"/>
                  </a:lnTo>
                  <a:lnTo>
                    <a:pt x="51" y="733"/>
                  </a:lnTo>
                  <a:lnTo>
                    <a:pt x="53" y="762"/>
                  </a:lnTo>
                  <a:lnTo>
                    <a:pt x="55" y="786"/>
                  </a:lnTo>
                  <a:lnTo>
                    <a:pt x="57" y="789"/>
                  </a:lnTo>
                  <a:lnTo>
                    <a:pt x="59" y="792"/>
                  </a:lnTo>
                  <a:lnTo>
                    <a:pt x="61" y="815"/>
                  </a:lnTo>
                  <a:lnTo>
                    <a:pt x="64" y="821"/>
                  </a:lnTo>
                  <a:lnTo>
                    <a:pt x="66" y="844"/>
                  </a:lnTo>
                  <a:lnTo>
                    <a:pt x="68" y="859"/>
                  </a:lnTo>
                  <a:lnTo>
                    <a:pt x="70" y="882"/>
                  </a:lnTo>
                  <a:lnTo>
                    <a:pt x="72" y="882"/>
                  </a:lnTo>
                  <a:lnTo>
                    <a:pt x="74" y="897"/>
                  </a:lnTo>
                  <a:lnTo>
                    <a:pt x="76" y="900"/>
                  </a:lnTo>
                  <a:lnTo>
                    <a:pt x="78" y="920"/>
                  </a:lnTo>
                  <a:lnTo>
                    <a:pt x="81" y="920"/>
                  </a:lnTo>
                  <a:lnTo>
                    <a:pt x="83" y="929"/>
                  </a:lnTo>
                  <a:lnTo>
                    <a:pt x="85" y="932"/>
                  </a:lnTo>
                  <a:lnTo>
                    <a:pt x="87" y="947"/>
                  </a:lnTo>
                  <a:lnTo>
                    <a:pt x="89" y="961"/>
                  </a:lnTo>
                  <a:lnTo>
                    <a:pt x="91" y="964"/>
                  </a:lnTo>
                  <a:lnTo>
                    <a:pt x="93" y="976"/>
                  </a:lnTo>
                  <a:lnTo>
                    <a:pt x="96" y="973"/>
                  </a:lnTo>
                  <a:lnTo>
                    <a:pt x="98" y="976"/>
                  </a:lnTo>
                  <a:lnTo>
                    <a:pt x="100" y="979"/>
                  </a:lnTo>
                  <a:lnTo>
                    <a:pt x="102" y="985"/>
                  </a:lnTo>
                  <a:lnTo>
                    <a:pt x="104" y="988"/>
                  </a:lnTo>
                  <a:lnTo>
                    <a:pt x="107" y="990"/>
                  </a:lnTo>
                  <a:lnTo>
                    <a:pt x="109" y="996"/>
                  </a:lnTo>
                  <a:lnTo>
                    <a:pt x="111" y="999"/>
                  </a:lnTo>
                  <a:lnTo>
                    <a:pt x="113" y="999"/>
                  </a:lnTo>
                  <a:lnTo>
                    <a:pt x="116" y="1002"/>
                  </a:lnTo>
                  <a:lnTo>
                    <a:pt x="117" y="1008"/>
                  </a:lnTo>
                  <a:lnTo>
                    <a:pt x="120" y="1011"/>
                  </a:lnTo>
                  <a:lnTo>
                    <a:pt x="122" y="1011"/>
                  </a:lnTo>
                  <a:lnTo>
                    <a:pt x="124" y="1014"/>
                  </a:lnTo>
                  <a:lnTo>
                    <a:pt x="126" y="1020"/>
                  </a:lnTo>
                  <a:lnTo>
                    <a:pt x="128" y="1023"/>
                  </a:lnTo>
                  <a:lnTo>
                    <a:pt x="131" y="1023"/>
                  </a:lnTo>
                  <a:lnTo>
                    <a:pt x="133" y="1023"/>
                  </a:lnTo>
                  <a:lnTo>
                    <a:pt x="135" y="102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196" name="Group 49"/>
          <p:cNvGrpSpPr>
            <a:grpSpLocks/>
          </p:cNvGrpSpPr>
          <p:nvPr/>
        </p:nvGrpSpPr>
        <p:grpSpPr bwMode="auto">
          <a:xfrm>
            <a:off x="2478088" y="4481513"/>
            <a:ext cx="3692525" cy="303212"/>
            <a:chOff x="1801" y="2823"/>
            <a:chExt cx="2326" cy="191"/>
          </a:xfrm>
        </p:grpSpPr>
        <p:grpSp>
          <p:nvGrpSpPr>
            <p:cNvPr id="7289" name="Group 50"/>
            <p:cNvGrpSpPr>
              <a:grpSpLocks/>
            </p:cNvGrpSpPr>
            <p:nvPr/>
          </p:nvGrpSpPr>
          <p:grpSpPr bwMode="auto">
            <a:xfrm>
              <a:off x="1988" y="2857"/>
              <a:ext cx="1919" cy="138"/>
              <a:chOff x="1988" y="2857"/>
              <a:chExt cx="1919" cy="138"/>
            </a:xfrm>
          </p:grpSpPr>
          <p:sp>
            <p:nvSpPr>
              <p:cNvPr id="7292" name="Freeform 51"/>
              <p:cNvSpPr>
                <a:spLocks/>
              </p:cNvSpPr>
              <p:nvPr/>
            </p:nvSpPr>
            <p:spPr bwMode="auto">
              <a:xfrm>
                <a:off x="1988" y="2944"/>
                <a:ext cx="275" cy="51"/>
              </a:xfrm>
              <a:custGeom>
                <a:avLst/>
                <a:gdLst>
                  <a:gd name="T0" fmla="*/ 0 w 988"/>
                  <a:gd name="T1" fmla="*/ 0 h 240"/>
                  <a:gd name="T2" fmla="*/ 0 w 988"/>
                  <a:gd name="T3" fmla="*/ 0 h 240"/>
                  <a:gd name="T4" fmla="*/ 0 w 988"/>
                  <a:gd name="T5" fmla="*/ 0 h 240"/>
                  <a:gd name="T6" fmla="*/ 0 w 988"/>
                  <a:gd name="T7" fmla="*/ 0 h 240"/>
                  <a:gd name="T8" fmla="*/ 0 w 988"/>
                  <a:gd name="T9" fmla="*/ 0 h 240"/>
                  <a:gd name="T10" fmla="*/ 0 w 988"/>
                  <a:gd name="T11" fmla="*/ 0 h 240"/>
                  <a:gd name="T12" fmla="*/ 0 w 988"/>
                  <a:gd name="T13" fmla="*/ 0 h 240"/>
                  <a:gd name="T14" fmla="*/ 0 w 988"/>
                  <a:gd name="T15" fmla="*/ 0 h 240"/>
                  <a:gd name="T16" fmla="*/ 0 w 988"/>
                  <a:gd name="T17" fmla="*/ 0 h 240"/>
                  <a:gd name="T18" fmla="*/ 0 w 988"/>
                  <a:gd name="T19" fmla="*/ 0 h 240"/>
                  <a:gd name="T20" fmla="*/ 0 w 988"/>
                  <a:gd name="T21" fmla="*/ 0 h 240"/>
                  <a:gd name="T22" fmla="*/ 0 w 988"/>
                  <a:gd name="T23" fmla="*/ 0 h 240"/>
                  <a:gd name="T24" fmla="*/ 0 w 988"/>
                  <a:gd name="T25" fmla="*/ 0 h 240"/>
                  <a:gd name="T26" fmla="*/ 0 w 988"/>
                  <a:gd name="T27" fmla="*/ 0 h 240"/>
                  <a:gd name="T28" fmla="*/ 0 w 988"/>
                  <a:gd name="T29" fmla="*/ 0 h 240"/>
                  <a:gd name="T30" fmla="*/ 0 w 988"/>
                  <a:gd name="T31" fmla="*/ 0 h 240"/>
                  <a:gd name="T32" fmla="*/ 0 w 988"/>
                  <a:gd name="T33" fmla="*/ 0 h 240"/>
                  <a:gd name="T34" fmla="*/ 0 w 988"/>
                  <a:gd name="T35" fmla="*/ 0 h 240"/>
                  <a:gd name="T36" fmla="*/ 0 w 988"/>
                  <a:gd name="T37" fmla="*/ 0 h 240"/>
                  <a:gd name="T38" fmla="*/ 0 w 988"/>
                  <a:gd name="T39" fmla="*/ 0 h 240"/>
                  <a:gd name="T40" fmla="*/ 0 w 988"/>
                  <a:gd name="T41" fmla="*/ 0 h 240"/>
                  <a:gd name="T42" fmla="*/ 0 w 988"/>
                  <a:gd name="T43" fmla="*/ 0 h 240"/>
                  <a:gd name="T44" fmla="*/ 0 w 988"/>
                  <a:gd name="T45" fmla="*/ 0 h 240"/>
                  <a:gd name="T46" fmla="*/ 0 w 988"/>
                  <a:gd name="T47" fmla="*/ 0 h 240"/>
                  <a:gd name="T48" fmla="*/ 0 w 988"/>
                  <a:gd name="T49" fmla="*/ 0 h 240"/>
                  <a:gd name="T50" fmla="*/ 0 w 988"/>
                  <a:gd name="T51" fmla="*/ 0 h 240"/>
                  <a:gd name="T52" fmla="*/ 0 w 988"/>
                  <a:gd name="T53" fmla="*/ 0 h 240"/>
                  <a:gd name="T54" fmla="*/ 0 w 988"/>
                  <a:gd name="T55" fmla="*/ 0 h 240"/>
                  <a:gd name="T56" fmla="*/ 0 w 988"/>
                  <a:gd name="T57" fmla="*/ 0 h 240"/>
                  <a:gd name="T58" fmla="*/ 0 w 988"/>
                  <a:gd name="T59" fmla="*/ 0 h 240"/>
                  <a:gd name="T60" fmla="*/ 0 w 988"/>
                  <a:gd name="T61" fmla="*/ 0 h 240"/>
                  <a:gd name="T62" fmla="*/ 0 w 988"/>
                  <a:gd name="T63" fmla="*/ 0 h 240"/>
                  <a:gd name="T64" fmla="*/ 0 w 988"/>
                  <a:gd name="T65" fmla="*/ 0 h 240"/>
                  <a:gd name="T66" fmla="*/ 0 w 988"/>
                  <a:gd name="T67" fmla="*/ 0 h 240"/>
                  <a:gd name="T68" fmla="*/ 0 w 988"/>
                  <a:gd name="T69" fmla="*/ 0 h 240"/>
                  <a:gd name="T70" fmla="*/ 0 w 988"/>
                  <a:gd name="T71" fmla="*/ 0 h 240"/>
                  <a:gd name="T72" fmla="*/ 0 w 988"/>
                  <a:gd name="T73" fmla="*/ 0 h 240"/>
                  <a:gd name="T74" fmla="*/ 0 w 988"/>
                  <a:gd name="T75" fmla="*/ 0 h 240"/>
                  <a:gd name="T76" fmla="*/ 0 w 988"/>
                  <a:gd name="T77" fmla="*/ 0 h 240"/>
                  <a:gd name="T78" fmla="*/ 0 w 988"/>
                  <a:gd name="T79" fmla="*/ 0 h 240"/>
                  <a:gd name="T80" fmla="*/ 0 w 988"/>
                  <a:gd name="T81" fmla="*/ 0 h 240"/>
                  <a:gd name="T82" fmla="*/ 0 w 988"/>
                  <a:gd name="T83" fmla="*/ 0 h 240"/>
                  <a:gd name="T84" fmla="*/ 0 w 988"/>
                  <a:gd name="T85" fmla="*/ 0 h 240"/>
                  <a:gd name="T86" fmla="*/ 0 w 988"/>
                  <a:gd name="T87" fmla="*/ 0 h 240"/>
                  <a:gd name="T88" fmla="*/ 0 w 988"/>
                  <a:gd name="T89" fmla="*/ 0 h 240"/>
                  <a:gd name="T90" fmla="*/ 0 w 988"/>
                  <a:gd name="T91" fmla="*/ 0 h 240"/>
                  <a:gd name="T92" fmla="*/ 0 w 988"/>
                  <a:gd name="T93" fmla="*/ 0 h 240"/>
                  <a:gd name="T94" fmla="*/ 0 w 988"/>
                  <a:gd name="T95" fmla="*/ 0 h 240"/>
                  <a:gd name="T96" fmla="*/ 0 w 988"/>
                  <a:gd name="T97" fmla="*/ 0 h 240"/>
                  <a:gd name="T98" fmla="*/ 0 w 988"/>
                  <a:gd name="T99" fmla="*/ 0 h 240"/>
                  <a:gd name="T100" fmla="*/ 0 w 988"/>
                  <a:gd name="T101" fmla="*/ 0 h 240"/>
                  <a:gd name="T102" fmla="*/ 0 w 988"/>
                  <a:gd name="T103" fmla="*/ 0 h 240"/>
                  <a:gd name="T104" fmla="*/ 0 w 988"/>
                  <a:gd name="T105" fmla="*/ 0 h 240"/>
                  <a:gd name="T106" fmla="*/ 0 w 988"/>
                  <a:gd name="T107" fmla="*/ 0 h 240"/>
                  <a:gd name="T108" fmla="*/ 0 w 988"/>
                  <a:gd name="T109" fmla="*/ 0 h 240"/>
                  <a:gd name="T110" fmla="*/ 0 w 988"/>
                  <a:gd name="T111" fmla="*/ 0 h 240"/>
                  <a:gd name="T112" fmla="*/ 0 w 988"/>
                  <a:gd name="T113" fmla="*/ 0 h 240"/>
                  <a:gd name="T114" fmla="*/ 0 w 988"/>
                  <a:gd name="T115" fmla="*/ 0 h 240"/>
                  <a:gd name="T116" fmla="*/ 0 w 988"/>
                  <a:gd name="T117" fmla="*/ 0 h 240"/>
                  <a:gd name="T118" fmla="*/ 0 w 988"/>
                  <a:gd name="T119" fmla="*/ 0 h 240"/>
                  <a:gd name="T120" fmla="*/ 0 w 988"/>
                  <a:gd name="T121" fmla="*/ 0 h 240"/>
                  <a:gd name="T122" fmla="*/ 0 w 988"/>
                  <a:gd name="T123" fmla="*/ 0 h 240"/>
                  <a:gd name="T124" fmla="*/ 0 w 988"/>
                  <a:gd name="T125" fmla="*/ 0 h 2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8" h="240">
                    <a:moveTo>
                      <a:pt x="0" y="224"/>
                    </a:moveTo>
                    <a:lnTo>
                      <a:pt x="8" y="224"/>
                    </a:lnTo>
                    <a:lnTo>
                      <a:pt x="16" y="224"/>
                    </a:lnTo>
                    <a:lnTo>
                      <a:pt x="24" y="224"/>
                    </a:lnTo>
                    <a:lnTo>
                      <a:pt x="32" y="224"/>
                    </a:lnTo>
                    <a:lnTo>
                      <a:pt x="40" y="224"/>
                    </a:lnTo>
                    <a:lnTo>
                      <a:pt x="48" y="224"/>
                    </a:lnTo>
                    <a:lnTo>
                      <a:pt x="56" y="238"/>
                    </a:lnTo>
                    <a:lnTo>
                      <a:pt x="63" y="238"/>
                    </a:lnTo>
                    <a:lnTo>
                      <a:pt x="71" y="238"/>
                    </a:lnTo>
                    <a:lnTo>
                      <a:pt x="79" y="225"/>
                    </a:lnTo>
                    <a:lnTo>
                      <a:pt x="87" y="210"/>
                    </a:lnTo>
                    <a:lnTo>
                      <a:pt x="96" y="210"/>
                    </a:lnTo>
                    <a:lnTo>
                      <a:pt x="103" y="210"/>
                    </a:lnTo>
                    <a:lnTo>
                      <a:pt x="111" y="210"/>
                    </a:lnTo>
                    <a:lnTo>
                      <a:pt x="119" y="211"/>
                    </a:lnTo>
                    <a:lnTo>
                      <a:pt x="127" y="211"/>
                    </a:lnTo>
                    <a:lnTo>
                      <a:pt x="134" y="225"/>
                    </a:lnTo>
                    <a:lnTo>
                      <a:pt x="142" y="225"/>
                    </a:lnTo>
                    <a:lnTo>
                      <a:pt x="150" y="225"/>
                    </a:lnTo>
                    <a:lnTo>
                      <a:pt x="159" y="225"/>
                    </a:lnTo>
                    <a:lnTo>
                      <a:pt x="166" y="226"/>
                    </a:lnTo>
                    <a:lnTo>
                      <a:pt x="174" y="226"/>
                    </a:lnTo>
                    <a:lnTo>
                      <a:pt x="182" y="226"/>
                    </a:lnTo>
                    <a:lnTo>
                      <a:pt x="190" y="239"/>
                    </a:lnTo>
                    <a:lnTo>
                      <a:pt x="197" y="239"/>
                    </a:lnTo>
                    <a:lnTo>
                      <a:pt x="205" y="240"/>
                    </a:lnTo>
                    <a:lnTo>
                      <a:pt x="214" y="240"/>
                    </a:lnTo>
                    <a:lnTo>
                      <a:pt x="222" y="212"/>
                    </a:lnTo>
                    <a:lnTo>
                      <a:pt x="230" y="212"/>
                    </a:lnTo>
                    <a:lnTo>
                      <a:pt x="237" y="212"/>
                    </a:lnTo>
                    <a:lnTo>
                      <a:pt x="245" y="198"/>
                    </a:lnTo>
                    <a:lnTo>
                      <a:pt x="253" y="199"/>
                    </a:lnTo>
                    <a:lnTo>
                      <a:pt x="261" y="199"/>
                    </a:lnTo>
                    <a:lnTo>
                      <a:pt x="269" y="185"/>
                    </a:lnTo>
                    <a:lnTo>
                      <a:pt x="277" y="185"/>
                    </a:lnTo>
                    <a:lnTo>
                      <a:pt x="285" y="185"/>
                    </a:lnTo>
                    <a:lnTo>
                      <a:pt x="293" y="186"/>
                    </a:lnTo>
                    <a:lnTo>
                      <a:pt x="301" y="186"/>
                    </a:lnTo>
                    <a:lnTo>
                      <a:pt x="308" y="199"/>
                    </a:lnTo>
                    <a:lnTo>
                      <a:pt x="316" y="199"/>
                    </a:lnTo>
                    <a:lnTo>
                      <a:pt x="324" y="199"/>
                    </a:lnTo>
                    <a:lnTo>
                      <a:pt x="332" y="199"/>
                    </a:lnTo>
                    <a:lnTo>
                      <a:pt x="340" y="200"/>
                    </a:lnTo>
                    <a:lnTo>
                      <a:pt x="348" y="200"/>
                    </a:lnTo>
                    <a:lnTo>
                      <a:pt x="356" y="186"/>
                    </a:lnTo>
                    <a:lnTo>
                      <a:pt x="364" y="186"/>
                    </a:lnTo>
                    <a:lnTo>
                      <a:pt x="372" y="186"/>
                    </a:lnTo>
                    <a:lnTo>
                      <a:pt x="379" y="187"/>
                    </a:lnTo>
                    <a:lnTo>
                      <a:pt x="387" y="187"/>
                    </a:lnTo>
                    <a:lnTo>
                      <a:pt x="396" y="187"/>
                    </a:lnTo>
                    <a:lnTo>
                      <a:pt x="404" y="173"/>
                    </a:lnTo>
                    <a:lnTo>
                      <a:pt x="411" y="173"/>
                    </a:lnTo>
                    <a:lnTo>
                      <a:pt x="419" y="173"/>
                    </a:lnTo>
                    <a:lnTo>
                      <a:pt x="427" y="174"/>
                    </a:lnTo>
                    <a:lnTo>
                      <a:pt x="435" y="174"/>
                    </a:lnTo>
                    <a:lnTo>
                      <a:pt x="442" y="174"/>
                    </a:lnTo>
                    <a:lnTo>
                      <a:pt x="450" y="174"/>
                    </a:lnTo>
                    <a:lnTo>
                      <a:pt x="459" y="174"/>
                    </a:lnTo>
                    <a:lnTo>
                      <a:pt x="467" y="161"/>
                    </a:lnTo>
                    <a:lnTo>
                      <a:pt x="475" y="161"/>
                    </a:lnTo>
                    <a:lnTo>
                      <a:pt x="482" y="146"/>
                    </a:lnTo>
                    <a:lnTo>
                      <a:pt x="490" y="146"/>
                    </a:lnTo>
                    <a:lnTo>
                      <a:pt x="498" y="146"/>
                    </a:lnTo>
                    <a:lnTo>
                      <a:pt x="506" y="146"/>
                    </a:lnTo>
                    <a:lnTo>
                      <a:pt x="513" y="147"/>
                    </a:lnTo>
                    <a:lnTo>
                      <a:pt x="522" y="147"/>
                    </a:lnTo>
                    <a:lnTo>
                      <a:pt x="530" y="147"/>
                    </a:lnTo>
                    <a:lnTo>
                      <a:pt x="538" y="161"/>
                    </a:lnTo>
                    <a:lnTo>
                      <a:pt x="545" y="161"/>
                    </a:lnTo>
                    <a:lnTo>
                      <a:pt x="553" y="162"/>
                    </a:lnTo>
                    <a:lnTo>
                      <a:pt x="561" y="147"/>
                    </a:lnTo>
                    <a:lnTo>
                      <a:pt x="569" y="147"/>
                    </a:lnTo>
                    <a:lnTo>
                      <a:pt x="577" y="147"/>
                    </a:lnTo>
                    <a:lnTo>
                      <a:pt x="585" y="147"/>
                    </a:lnTo>
                    <a:lnTo>
                      <a:pt x="593" y="147"/>
                    </a:lnTo>
                    <a:lnTo>
                      <a:pt x="601" y="134"/>
                    </a:lnTo>
                    <a:lnTo>
                      <a:pt x="609" y="134"/>
                    </a:lnTo>
                    <a:lnTo>
                      <a:pt x="616" y="134"/>
                    </a:lnTo>
                    <a:lnTo>
                      <a:pt x="624" y="121"/>
                    </a:lnTo>
                    <a:lnTo>
                      <a:pt x="632" y="121"/>
                    </a:lnTo>
                    <a:lnTo>
                      <a:pt x="641" y="135"/>
                    </a:lnTo>
                    <a:lnTo>
                      <a:pt x="649" y="121"/>
                    </a:lnTo>
                    <a:lnTo>
                      <a:pt x="656" y="121"/>
                    </a:lnTo>
                    <a:lnTo>
                      <a:pt x="664" y="108"/>
                    </a:lnTo>
                    <a:lnTo>
                      <a:pt x="672" y="108"/>
                    </a:lnTo>
                    <a:lnTo>
                      <a:pt x="680" y="108"/>
                    </a:lnTo>
                    <a:lnTo>
                      <a:pt x="687" y="108"/>
                    </a:lnTo>
                    <a:lnTo>
                      <a:pt x="695" y="108"/>
                    </a:lnTo>
                    <a:lnTo>
                      <a:pt x="704" y="108"/>
                    </a:lnTo>
                    <a:lnTo>
                      <a:pt x="712" y="108"/>
                    </a:lnTo>
                    <a:lnTo>
                      <a:pt x="719" y="122"/>
                    </a:lnTo>
                    <a:lnTo>
                      <a:pt x="727" y="108"/>
                    </a:lnTo>
                    <a:lnTo>
                      <a:pt x="735" y="109"/>
                    </a:lnTo>
                    <a:lnTo>
                      <a:pt x="743" y="109"/>
                    </a:lnTo>
                    <a:lnTo>
                      <a:pt x="751" y="94"/>
                    </a:lnTo>
                    <a:lnTo>
                      <a:pt x="758" y="94"/>
                    </a:lnTo>
                    <a:lnTo>
                      <a:pt x="767" y="94"/>
                    </a:lnTo>
                    <a:lnTo>
                      <a:pt x="775" y="81"/>
                    </a:lnTo>
                    <a:lnTo>
                      <a:pt x="783" y="81"/>
                    </a:lnTo>
                    <a:lnTo>
                      <a:pt x="790" y="81"/>
                    </a:lnTo>
                    <a:lnTo>
                      <a:pt x="798" y="81"/>
                    </a:lnTo>
                    <a:lnTo>
                      <a:pt x="806" y="81"/>
                    </a:lnTo>
                    <a:lnTo>
                      <a:pt x="814" y="68"/>
                    </a:lnTo>
                    <a:lnTo>
                      <a:pt x="823" y="82"/>
                    </a:lnTo>
                    <a:lnTo>
                      <a:pt x="830" y="68"/>
                    </a:lnTo>
                    <a:lnTo>
                      <a:pt x="838" y="68"/>
                    </a:lnTo>
                    <a:lnTo>
                      <a:pt x="846" y="68"/>
                    </a:lnTo>
                    <a:lnTo>
                      <a:pt x="854" y="55"/>
                    </a:lnTo>
                    <a:lnTo>
                      <a:pt x="861" y="42"/>
                    </a:lnTo>
                    <a:lnTo>
                      <a:pt x="869" y="27"/>
                    </a:lnTo>
                    <a:lnTo>
                      <a:pt x="877" y="14"/>
                    </a:lnTo>
                    <a:lnTo>
                      <a:pt x="886" y="14"/>
                    </a:lnTo>
                    <a:lnTo>
                      <a:pt x="894" y="0"/>
                    </a:lnTo>
                    <a:lnTo>
                      <a:pt x="901" y="0"/>
                    </a:lnTo>
                    <a:lnTo>
                      <a:pt x="909" y="1"/>
                    </a:lnTo>
                    <a:lnTo>
                      <a:pt x="917" y="14"/>
                    </a:lnTo>
                    <a:lnTo>
                      <a:pt x="925" y="14"/>
                    </a:lnTo>
                    <a:lnTo>
                      <a:pt x="932" y="28"/>
                    </a:lnTo>
                    <a:lnTo>
                      <a:pt x="940" y="14"/>
                    </a:lnTo>
                    <a:lnTo>
                      <a:pt x="949" y="14"/>
                    </a:lnTo>
                    <a:lnTo>
                      <a:pt x="957" y="15"/>
                    </a:lnTo>
                    <a:lnTo>
                      <a:pt x="965" y="15"/>
                    </a:lnTo>
                    <a:lnTo>
                      <a:pt x="972" y="15"/>
                    </a:lnTo>
                    <a:lnTo>
                      <a:pt x="980" y="15"/>
                    </a:lnTo>
                    <a:lnTo>
                      <a:pt x="988"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93" name="Freeform 52"/>
              <p:cNvSpPr>
                <a:spLocks/>
              </p:cNvSpPr>
              <p:nvPr/>
            </p:nvSpPr>
            <p:spPr bwMode="auto">
              <a:xfrm>
                <a:off x="2263" y="2935"/>
                <a:ext cx="274" cy="28"/>
              </a:xfrm>
              <a:custGeom>
                <a:avLst/>
                <a:gdLst>
                  <a:gd name="T0" fmla="*/ 0 w 987"/>
                  <a:gd name="T1" fmla="*/ 0 h 132"/>
                  <a:gd name="T2" fmla="*/ 0 w 987"/>
                  <a:gd name="T3" fmla="*/ 0 h 132"/>
                  <a:gd name="T4" fmla="*/ 0 w 987"/>
                  <a:gd name="T5" fmla="*/ 0 h 132"/>
                  <a:gd name="T6" fmla="*/ 0 w 987"/>
                  <a:gd name="T7" fmla="*/ 0 h 132"/>
                  <a:gd name="T8" fmla="*/ 0 w 987"/>
                  <a:gd name="T9" fmla="*/ 0 h 132"/>
                  <a:gd name="T10" fmla="*/ 0 w 987"/>
                  <a:gd name="T11" fmla="*/ 0 h 132"/>
                  <a:gd name="T12" fmla="*/ 0 w 987"/>
                  <a:gd name="T13" fmla="*/ 0 h 132"/>
                  <a:gd name="T14" fmla="*/ 0 w 987"/>
                  <a:gd name="T15" fmla="*/ 0 h 132"/>
                  <a:gd name="T16" fmla="*/ 0 w 987"/>
                  <a:gd name="T17" fmla="*/ 0 h 132"/>
                  <a:gd name="T18" fmla="*/ 0 w 987"/>
                  <a:gd name="T19" fmla="*/ 0 h 132"/>
                  <a:gd name="T20" fmla="*/ 0 w 987"/>
                  <a:gd name="T21" fmla="*/ 0 h 132"/>
                  <a:gd name="T22" fmla="*/ 0 w 987"/>
                  <a:gd name="T23" fmla="*/ 0 h 132"/>
                  <a:gd name="T24" fmla="*/ 0 w 987"/>
                  <a:gd name="T25" fmla="*/ 0 h 132"/>
                  <a:gd name="T26" fmla="*/ 0 w 987"/>
                  <a:gd name="T27" fmla="*/ 0 h 132"/>
                  <a:gd name="T28" fmla="*/ 0 w 987"/>
                  <a:gd name="T29" fmla="*/ 0 h 132"/>
                  <a:gd name="T30" fmla="*/ 0 w 987"/>
                  <a:gd name="T31" fmla="*/ 0 h 132"/>
                  <a:gd name="T32" fmla="*/ 0 w 987"/>
                  <a:gd name="T33" fmla="*/ 0 h 132"/>
                  <a:gd name="T34" fmla="*/ 0 w 987"/>
                  <a:gd name="T35" fmla="*/ 0 h 132"/>
                  <a:gd name="T36" fmla="*/ 0 w 987"/>
                  <a:gd name="T37" fmla="*/ 0 h 132"/>
                  <a:gd name="T38" fmla="*/ 0 w 987"/>
                  <a:gd name="T39" fmla="*/ 0 h 132"/>
                  <a:gd name="T40" fmla="*/ 0 w 987"/>
                  <a:gd name="T41" fmla="*/ 0 h 132"/>
                  <a:gd name="T42" fmla="*/ 0 w 987"/>
                  <a:gd name="T43" fmla="*/ 0 h 132"/>
                  <a:gd name="T44" fmla="*/ 0 w 987"/>
                  <a:gd name="T45" fmla="*/ 0 h 132"/>
                  <a:gd name="T46" fmla="*/ 0 w 987"/>
                  <a:gd name="T47" fmla="*/ 0 h 132"/>
                  <a:gd name="T48" fmla="*/ 0 w 987"/>
                  <a:gd name="T49" fmla="*/ 0 h 132"/>
                  <a:gd name="T50" fmla="*/ 0 w 987"/>
                  <a:gd name="T51" fmla="*/ 0 h 132"/>
                  <a:gd name="T52" fmla="*/ 0 w 987"/>
                  <a:gd name="T53" fmla="*/ 0 h 132"/>
                  <a:gd name="T54" fmla="*/ 0 w 987"/>
                  <a:gd name="T55" fmla="*/ 0 h 132"/>
                  <a:gd name="T56" fmla="*/ 0 w 987"/>
                  <a:gd name="T57" fmla="*/ 0 h 132"/>
                  <a:gd name="T58" fmla="*/ 0 w 987"/>
                  <a:gd name="T59" fmla="*/ 0 h 132"/>
                  <a:gd name="T60" fmla="*/ 0 w 987"/>
                  <a:gd name="T61" fmla="*/ 0 h 132"/>
                  <a:gd name="T62" fmla="*/ 0 w 987"/>
                  <a:gd name="T63" fmla="*/ 0 h 132"/>
                  <a:gd name="T64" fmla="*/ 0 w 987"/>
                  <a:gd name="T65" fmla="*/ 0 h 132"/>
                  <a:gd name="T66" fmla="*/ 0 w 987"/>
                  <a:gd name="T67" fmla="*/ 0 h 132"/>
                  <a:gd name="T68" fmla="*/ 0 w 987"/>
                  <a:gd name="T69" fmla="*/ 0 h 132"/>
                  <a:gd name="T70" fmla="*/ 0 w 987"/>
                  <a:gd name="T71" fmla="*/ 0 h 132"/>
                  <a:gd name="T72" fmla="*/ 0 w 987"/>
                  <a:gd name="T73" fmla="*/ 0 h 132"/>
                  <a:gd name="T74" fmla="*/ 0 w 987"/>
                  <a:gd name="T75" fmla="*/ 0 h 132"/>
                  <a:gd name="T76" fmla="*/ 0 w 987"/>
                  <a:gd name="T77" fmla="*/ 0 h 132"/>
                  <a:gd name="T78" fmla="*/ 0 w 987"/>
                  <a:gd name="T79" fmla="*/ 0 h 132"/>
                  <a:gd name="T80" fmla="*/ 0 w 987"/>
                  <a:gd name="T81" fmla="*/ 0 h 132"/>
                  <a:gd name="T82" fmla="*/ 0 w 987"/>
                  <a:gd name="T83" fmla="*/ 0 h 132"/>
                  <a:gd name="T84" fmla="*/ 0 w 987"/>
                  <a:gd name="T85" fmla="*/ 0 h 132"/>
                  <a:gd name="T86" fmla="*/ 0 w 987"/>
                  <a:gd name="T87" fmla="*/ 0 h 132"/>
                  <a:gd name="T88" fmla="*/ 0 w 987"/>
                  <a:gd name="T89" fmla="*/ 0 h 132"/>
                  <a:gd name="T90" fmla="*/ 0 w 987"/>
                  <a:gd name="T91" fmla="*/ 0 h 132"/>
                  <a:gd name="T92" fmla="*/ 0 w 987"/>
                  <a:gd name="T93" fmla="*/ 0 h 132"/>
                  <a:gd name="T94" fmla="*/ 0 w 987"/>
                  <a:gd name="T95" fmla="*/ 0 h 132"/>
                  <a:gd name="T96" fmla="*/ 0 w 987"/>
                  <a:gd name="T97" fmla="*/ 0 h 132"/>
                  <a:gd name="T98" fmla="*/ 0 w 987"/>
                  <a:gd name="T99" fmla="*/ 0 h 132"/>
                  <a:gd name="T100" fmla="*/ 0 w 987"/>
                  <a:gd name="T101" fmla="*/ 0 h 132"/>
                  <a:gd name="T102" fmla="*/ 0 w 987"/>
                  <a:gd name="T103" fmla="*/ 0 h 132"/>
                  <a:gd name="T104" fmla="*/ 0 w 987"/>
                  <a:gd name="T105" fmla="*/ 0 h 132"/>
                  <a:gd name="T106" fmla="*/ 0 w 987"/>
                  <a:gd name="T107" fmla="*/ 0 h 132"/>
                  <a:gd name="T108" fmla="*/ 0 w 987"/>
                  <a:gd name="T109" fmla="*/ 0 h 132"/>
                  <a:gd name="T110" fmla="*/ 0 w 987"/>
                  <a:gd name="T111" fmla="*/ 0 h 132"/>
                  <a:gd name="T112" fmla="*/ 0 w 987"/>
                  <a:gd name="T113" fmla="*/ 0 h 132"/>
                  <a:gd name="T114" fmla="*/ 0 w 987"/>
                  <a:gd name="T115" fmla="*/ 0 h 132"/>
                  <a:gd name="T116" fmla="*/ 0 w 987"/>
                  <a:gd name="T117" fmla="*/ 0 h 132"/>
                  <a:gd name="T118" fmla="*/ 0 w 987"/>
                  <a:gd name="T119" fmla="*/ 0 h 132"/>
                  <a:gd name="T120" fmla="*/ 0 w 987"/>
                  <a:gd name="T121" fmla="*/ 0 h 132"/>
                  <a:gd name="T122" fmla="*/ 0 w 987"/>
                  <a:gd name="T123" fmla="*/ 0 h 132"/>
                  <a:gd name="T124" fmla="*/ 0 w 987"/>
                  <a:gd name="T125" fmla="*/ 0 h 1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32">
                    <a:moveTo>
                      <a:pt x="0" y="60"/>
                    </a:moveTo>
                    <a:lnTo>
                      <a:pt x="8" y="60"/>
                    </a:lnTo>
                    <a:lnTo>
                      <a:pt x="15" y="60"/>
                    </a:lnTo>
                    <a:lnTo>
                      <a:pt x="24" y="60"/>
                    </a:lnTo>
                    <a:lnTo>
                      <a:pt x="32" y="60"/>
                    </a:lnTo>
                    <a:lnTo>
                      <a:pt x="40" y="60"/>
                    </a:lnTo>
                    <a:lnTo>
                      <a:pt x="47" y="61"/>
                    </a:lnTo>
                    <a:lnTo>
                      <a:pt x="55" y="74"/>
                    </a:lnTo>
                    <a:lnTo>
                      <a:pt x="63" y="74"/>
                    </a:lnTo>
                    <a:lnTo>
                      <a:pt x="71" y="74"/>
                    </a:lnTo>
                    <a:lnTo>
                      <a:pt x="79" y="74"/>
                    </a:lnTo>
                    <a:lnTo>
                      <a:pt x="87" y="74"/>
                    </a:lnTo>
                    <a:lnTo>
                      <a:pt x="95" y="75"/>
                    </a:lnTo>
                    <a:lnTo>
                      <a:pt x="103" y="61"/>
                    </a:lnTo>
                    <a:lnTo>
                      <a:pt x="111" y="61"/>
                    </a:lnTo>
                    <a:lnTo>
                      <a:pt x="118" y="61"/>
                    </a:lnTo>
                    <a:lnTo>
                      <a:pt x="126" y="61"/>
                    </a:lnTo>
                    <a:lnTo>
                      <a:pt x="134" y="62"/>
                    </a:lnTo>
                    <a:lnTo>
                      <a:pt x="143" y="62"/>
                    </a:lnTo>
                    <a:lnTo>
                      <a:pt x="150" y="62"/>
                    </a:lnTo>
                    <a:lnTo>
                      <a:pt x="158" y="62"/>
                    </a:lnTo>
                    <a:lnTo>
                      <a:pt x="166" y="62"/>
                    </a:lnTo>
                    <a:lnTo>
                      <a:pt x="174" y="62"/>
                    </a:lnTo>
                    <a:lnTo>
                      <a:pt x="181" y="62"/>
                    </a:lnTo>
                    <a:lnTo>
                      <a:pt x="189" y="62"/>
                    </a:lnTo>
                    <a:lnTo>
                      <a:pt x="197" y="76"/>
                    </a:lnTo>
                    <a:lnTo>
                      <a:pt x="206" y="76"/>
                    </a:lnTo>
                    <a:lnTo>
                      <a:pt x="213" y="90"/>
                    </a:lnTo>
                    <a:lnTo>
                      <a:pt x="221" y="104"/>
                    </a:lnTo>
                    <a:lnTo>
                      <a:pt x="229" y="118"/>
                    </a:lnTo>
                    <a:lnTo>
                      <a:pt x="237" y="118"/>
                    </a:lnTo>
                    <a:lnTo>
                      <a:pt x="244" y="118"/>
                    </a:lnTo>
                    <a:lnTo>
                      <a:pt x="252" y="118"/>
                    </a:lnTo>
                    <a:lnTo>
                      <a:pt x="261" y="132"/>
                    </a:lnTo>
                    <a:lnTo>
                      <a:pt x="269" y="132"/>
                    </a:lnTo>
                    <a:lnTo>
                      <a:pt x="276" y="132"/>
                    </a:lnTo>
                    <a:lnTo>
                      <a:pt x="284" y="118"/>
                    </a:lnTo>
                    <a:lnTo>
                      <a:pt x="292" y="105"/>
                    </a:lnTo>
                    <a:lnTo>
                      <a:pt x="300" y="105"/>
                    </a:lnTo>
                    <a:lnTo>
                      <a:pt x="308" y="92"/>
                    </a:lnTo>
                    <a:lnTo>
                      <a:pt x="315" y="92"/>
                    </a:lnTo>
                    <a:lnTo>
                      <a:pt x="324" y="92"/>
                    </a:lnTo>
                    <a:lnTo>
                      <a:pt x="332" y="77"/>
                    </a:lnTo>
                    <a:lnTo>
                      <a:pt x="340" y="77"/>
                    </a:lnTo>
                    <a:lnTo>
                      <a:pt x="347" y="77"/>
                    </a:lnTo>
                    <a:lnTo>
                      <a:pt x="355" y="78"/>
                    </a:lnTo>
                    <a:lnTo>
                      <a:pt x="363" y="78"/>
                    </a:lnTo>
                    <a:lnTo>
                      <a:pt x="371" y="78"/>
                    </a:lnTo>
                    <a:lnTo>
                      <a:pt x="378" y="78"/>
                    </a:lnTo>
                    <a:lnTo>
                      <a:pt x="387" y="78"/>
                    </a:lnTo>
                    <a:lnTo>
                      <a:pt x="395" y="78"/>
                    </a:lnTo>
                    <a:lnTo>
                      <a:pt x="403" y="78"/>
                    </a:lnTo>
                    <a:lnTo>
                      <a:pt x="410" y="93"/>
                    </a:lnTo>
                    <a:lnTo>
                      <a:pt x="418" y="78"/>
                    </a:lnTo>
                    <a:lnTo>
                      <a:pt x="426" y="78"/>
                    </a:lnTo>
                    <a:lnTo>
                      <a:pt x="434" y="78"/>
                    </a:lnTo>
                    <a:lnTo>
                      <a:pt x="442" y="79"/>
                    </a:lnTo>
                    <a:lnTo>
                      <a:pt x="450" y="79"/>
                    </a:lnTo>
                    <a:lnTo>
                      <a:pt x="458" y="65"/>
                    </a:lnTo>
                    <a:lnTo>
                      <a:pt x="466" y="65"/>
                    </a:lnTo>
                    <a:lnTo>
                      <a:pt x="474" y="52"/>
                    </a:lnTo>
                    <a:lnTo>
                      <a:pt x="482" y="52"/>
                    </a:lnTo>
                    <a:lnTo>
                      <a:pt x="489" y="52"/>
                    </a:lnTo>
                    <a:lnTo>
                      <a:pt x="497" y="39"/>
                    </a:lnTo>
                    <a:lnTo>
                      <a:pt x="506" y="39"/>
                    </a:lnTo>
                    <a:lnTo>
                      <a:pt x="514" y="39"/>
                    </a:lnTo>
                    <a:lnTo>
                      <a:pt x="521" y="39"/>
                    </a:lnTo>
                    <a:lnTo>
                      <a:pt x="529" y="39"/>
                    </a:lnTo>
                    <a:lnTo>
                      <a:pt x="537" y="39"/>
                    </a:lnTo>
                    <a:lnTo>
                      <a:pt x="545" y="39"/>
                    </a:lnTo>
                    <a:lnTo>
                      <a:pt x="552" y="39"/>
                    </a:lnTo>
                    <a:lnTo>
                      <a:pt x="560" y="39"/>
                    </a:lnTo>
                    <a:lnTo>
                      <a:pt x="569" y="40"/>
                    </a:lnTo>
                    <a:lnTo>
                      <a:pt x="577" y="40"/>
                    </a:lnTo>
                    <a:lnTo>
                      <a:pt x="585" y="40"/>
                    </a:lnTo>
                    <a:lnTo>
                      <a:pt x="592" y="40"/>
                    </a:lnTo>
                    <a:lnTo>
                      <a:pt x="600" y="40"/>
                    </a:lnTo>
                    <a:lnTo>
                      <a:pt x="608" y="40"/>
                    </a:lnTo>
                    <a:lnTo>
                      <a:pt x="616" y="40"/>
                    </a:lnTo>
                    <a:lnTo>
                      <a:pt x="623" y="40"/>
                    </a:lnTo>
                    <a:lnTo>
                      <a:pt x="632" y="54"/>
                    </a:lnTo>
                    <a:lnTo>
                      <a:pt x="640" y="67"/>
                    </a:lnTo>
                    <a:lnTo>
                      <a:pt x="648" y="67"/>
                    </a:lnTo>
                    <a:lnTo>
                      <a:pt x="655" y="68"/>
                    </a:lnTo>
                    <a:lnTo>
                      <a:pt x="663" y="68"/>
                    </a:lnTo>
                    <a:lnTo>
                      <a:pt x="671" y="68"/>
                    </a:lnTo>
                    <a:lnTo>
                      <a:pt x="679" y="68"/>
                    </a:lnTo>
                    <a:lnTo>
                      <a:pt x="687" y="68"/>
                    </a:lnTo>
                    <a:lnTo>
                      <a:pt x="695" y="68"/>
                    </a:lnTo>
                    <a:lnTo>
                      <a:pt x="703" y="55"/>
                    </a:lnTo>
                    <a:lnTo>
                      <a:pt x="711" y="55"/>
                    </a:lnTo>
                    <a:lnTo>
                      <a:pt x="719" y="41"/>
                    </a:lnTo>
                    <a:lnTo>
                      <a:pt x="726" y="41"/>
                    </a:lnTo>
                    <a:lnTo>
                      <a:pt x="734" y="28"/>
                    </a:lnTo>
                    <a:lnTo>
                      <a:pt x="742" y="28"/>
                    </a:lnTo>
                    <a:lnTo>
                      <a:pt x="751" y="28"/>
                    </a:lnTo>
                    <a:lnTo>
                      <a:pt x="758" y="28"/>
                    </a:lnTo>
                    <a:lnTo>
                      <a:pt x="766" y="14"/>
                    </a:lnTo>
                    <a:lnTo>
                      <a:pt x="774" y="14"/>
                    </a:lnTo>
                    <a:lnTo>
                      <a:pt x="782" y="0"/>
                    </a:lnTo>
                    <a:lnTo>
                      <a:pt x="790" y="1"/>
                    </a:lnTo>
                    <a:lnTo>
                      <a:pt x="797" y="1"/>
                    </a:lnTo>
                    <a:lnTo>
                      <a:pt x="805" y="1"/>
                    </a:lnTo>
                    <a:lnTo>
                      <a:pt x="814" y="14"/>
                    </a:lnTo>
                    <a:lnTo>
                      <a:pt x="821" y="29"/>
                    </a:lnTo>
                    <a:lnTo>
                      <a:pt x="829" y="43"/>
                    </a:lnTo>
                    <a:lnTo>
                      <a:pt x="837" y="43"/>
                    </a:lnTo>
                    <a:lnTo>
                      <a:pt x="845" y="43"/>
                    </a:lnTo>
                    <a:lnTo>
                      <a:pt x="853" y="29"/>
                    </a:lnTo>
                    <a:lnTo>
                      <a:pt x="860" y="29"/>
                    </a:lnTo>
                    <a:lnTo>
                      <a:pt x="868" y="29"/>
                    </a:lnTo>
                    <a:lnTo>
                      <a:pt x="877" y="15"/>
                    </a:lnTo>
                    <a:lnTo>
                      <a:pt x="885" y="15"/>
                    </a:lnTo>
                    <a:lnTo>
                      <a:pt x="892" y="2"/>
                    </a:lnTo>
                    <a:lnTo>
                      <a:pt x="900" y="2"/>
                    </a:lnTo>
                    <a:lnTo>
                      <a:pt x="908" y="2"/>
                    </a:lnTo>
                    <a:lnTo>
                      <a:pt x="916" y="2"/>
                    </a:lnTo>
                    <a:lnTo>
                      <a:pt x="924" y="2"/>
                    </a:lnTo>
                    <a:lnTo>
                      <a:pt x="932" y="2"/>
                    </a:lnTo>
                    <a:lnTo>
                      <a:pt x="940" y="16"/>
                    </a:lnTo>
                    <a:lnTo>
                      <a:pt x="948" y="16"/>
                    </a:lnTo>
                    <a:lnTo>
                      <a:pt x="956" y="16"/>
                    </a:lnTo>
                    <a:lnTo>
                      <a:pt x="963" y="16"/>
                    </a:lnTo>
                    <a:lnTo>
                      <a:pt x="971" y="16"/>
                    </a:lnTo>
                    <a:lnTo>
                      <a:pt x="979" y="16"/>
                    </a:lnTo>
                    <a:lnTo>
                      <a:pt x="987" y="1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94" name="Freeform 53"/>
              <p:cNvSpPr>
                <a:spLocks/>
              </p:cNvSpPr>
              <p:nvPr/>
            </p:nvSpPr>
            <p:spPr bwMode="auto">
              <a:xfrm>
                <a:off x="2537" y="2923"/>
                <a:ext cx="274" cy="16"/>
              </a:xfrm>
              <a:custGeom>
                <a:avLst/>
                <a:gdLst>
                  <a:gd name="T0" fmla="*/ 0 w 986"/>
                  <a:gd name="T1" fmla="*/ 0 h 73"/>
                  <a:gd name="T2" fmla="*/ 0 w 986"/>
                  <a:gd name="T3" fmla="*/ 0 h 73"/>
                  <a:gd name="T4" fmla="*/ 0 w 986"/>
                  <a:gd name="T5" fmla="*/ 0 h 73"/>
                  <a:gd name="T6" fmla="*/ 0 w 986"/>
                  <a:gd name="T7" fmla="*/ 0 h 73"/>
                  <a:gd name="T8" fmla="*/ 0 w 986"/>
                  <a:gd name="T9" fmla="*/ 0 h 73"/>
                  <a:gd name="T10" fmla="*/ 0 w 986"/>
                  <a:gd name="T11" fmla="*/ 0 h 73"/>
                  <a:gd name="T12" fmla="*/ 0 w 986"/>
                  <a:gd name="T13" fmla="*/ 0 h 73"/>
                  <a:gd name="T14" fmla="*/ 0 w 986"/>
                  <a:gd name="T15" fmla="*/ 0 h 73"/>
                  <a:gd name="T16" fmla="*/ 0 w 986"/>
                  <a:gd name="T17" fmla="*/ 0 h 73"/>
                  <a:gd name="T18" fmla="*/ 0 w 986"/>
                  <a:gd name="T19" fmla="*/ 0 h 73"/>
                  <a:gd name="T20" fmla="*/ 0 w 986"/>
                  <a:gd name="T21" fmla="*/ 0 h 73"/>
                  <a:gd name="T22" fmla="*/ 0 w 986"/>
                  <a:gd name="T23" fmla="*/ 0 h 73"/>
                  <a:gd name="T24" fmla="*/ 0 w 986"/>
                  <a:gd name="T25" fmla="*/ 0 h 73"/>
                  <a:gd name="T26" fmla="*/ 0 w 986"/>
                  <a:gd name="T27" fmla="*/ 0 h 73"/>
                  <a:gd name="T28" fmla="*/ 0 w 986"/>
                  <a:gd name="T29" fmla="*/ 0 h 73"/>
                  <a:gd name="T30" fmla="*/ 0 w 986"/>
                  <a:gd name="T31" fmla="*/ 0 h 73"/>
                  <a:gd name="T32" fmla="*/ 0 w 986"/>
                  <a:gd name="T33" fmla="*/ 0 h 73"/>
                  <a:gd name="T34" fmla="*/ 0 w 986"/>
                  <a:gd name="T35" fmla="*/ 0 h 73"/>
                  <a:gd name="T36" fmla="*/ 0 w 986"/>
                  <a:gd name="T37" fmla="*/ 0 h 73"/>
                  <a:gd name="T38" fmla="*/ 0 w 986"/>
                  <a:gd name="T39" fmla="*/ 0 h 73"/>
                  <a:gd name="T40" fmla="*/ 0 w 986"/>
                  <a:gd name="T41" fmla="*/ 0 h 73"/>
                  <a:gd name="T42" fmla="*/ 0 w 986"/>
                  <a:gd name="T43" fmla="*/ 0 h 73"/>
                  <a:gd name="T44" fmla="*/ 0 w 986"/>
                  <a:gd name="T45" fmla="*/ 0 h 73"/>
                  <a:gd name="T46" fmla="*/ 0 w 986"/>
                  <a:gd name="T47" fmla="*/ 0 h 73"/>
                  <a:gd name="T48" fmla="*/ 0 w 986"/>
                  <a:gd name="T49" fmla="*/ 0 h 73"/>
                  <a:gd name="T50" fmla="*/ 0 w 986"/>
                  <a:gd name="T51" fmla="*/ 0 h 73"/>
                  <a:gd name="T52" fmla="*/ 0 w 986"/>
                  <a:gd name="T53" fmla="*/ 0 h 73"/>
                  <a:gd name="T54" fmla="*/ 0 w 986"/>
                  <a:gd name="T55" fmla="*/ 0 h 73"/>
                  <a:gd name="T56" fmla="*/ 0 w 986"/>
                  <a:gd name="T57" fmla="*/ 0 h 73"/>
                  <a:gd name="T58" fmla="*/ 0 w 986"/>
                  <a:gd name="T59" fmla="*/ 0 h 73"/>
                  <a:gd name="T60" fmla="*/ 0 w 986"/>
                  <a:gd name="T61" fmla="*/ 0 h 73"/>
                  <a:gd name="T62" fmla="*/ 0 w 986"/>
                  <a:gd name="T63" fmla="*/ 0 h 73"/>
                  <a:gd name="T64" fmla="*/ 0 w 986"/>
                  <a:gd name="T65" fmla="*/ 0 h 73"/>
                  <a:gd name="T66" fmla="*/ 0 w 986"/>
                  <a:gd name="T67" fmla="*/ 0 h 73"/>
                  <a:gd name="T68" fmla="*/ 0 w 986"/>
                  <a:gd name="T69" fmla="*/ 0 h 73"/>
                  <a:gd name="T70" fmla="*/ 0 w 986"/>
                  <a:gd name="T71" fmla="*/ 0 h 73"/>
                  <a:gd name="T72" fmla="*/ 0 w 986"/>
                  <a:gd name="T73" fmla="*/ 0 h 73"/>
                  <a:gd name="T74" fmla="*/ 0 w 986"/>
                  <a:gd name="T75" fmla="*/ 0 h 73"/>
                  <a:gd name="T76" fmla="*/ 0 w 986"/>
                  <a:gd name="T77" fmla="*/ 0 h 73"/>
                  <a:gd name="T78" fmla="*/ 0 w 986"/>
                  <a:gd name="T79" fmla="*/ 0 h 73"/>
                  <a:gd name="T80" fmla="*/ 0 w 986"/>
                  <a:gd name="T81" fmla="*/ 0 h 73"/>
                  <a:gd name="T82" fmla="*/ 0 w 986"/>
                  <a:gd name="T83" fmla="*/ 0 h 73"/>
                  <a:gd name="T84" fmla="*/ 0 w 986"/>
                  <a:gd name="T85" fmla="*/ 0 h 73"/>
                  <a:gd name="T86" fmla="*/ 0 w 986"/>
                  <a:gd name="T87" fmla="*/ 0 h 73"/>
                  <a:gd name="T88" fmla="*/ 0 w 986"/>
                  <a:gd name="T89" fmla="*/ 0 h 73"/>
                  <a:gd name="T90" fmla="*/ 0 w 986"/>
                  <a:gd name="T91" fmla="*/ 0 h 73"/>
                  <a:gd name="T92" fmla="*/ 0 w 986"/>
                  <a:gd name="T93" fmla="*/ 0 h 73"/>
                  <a:gd name="T94" fmla="*/ 0 w 986"/>
                  <a:gd name="T95" fmla="*/ 0 h 73"/>
                  <a:gd name="T96" fmla="*/ 0 w 986"/>
                  <a:gd name="T97" fmla="*/ 0 h 73"/>
                  <a:gd name="T98" fmla="*/ 0 w 986"/>
                  <a:gd name="T99" fmla="*/ 0 h 73"/>
                  <a:gd name="T100" fmla="*/ 0 w 986"/>
                  <a:gd name="T101" fmla="*/ 0 h 73"/>
                  <a:gd name="T102" fmla="*/ 0 w 986"/>
                  <a:gd name="T103" fmla="*/ 0 h 73"/>
                  <a:gd name="T104" fmla="*/ 0 w 986"/>
                  <a:gd name="T105" fmla="*/ 0 h 73"/>
                  <a:gd name="T106" fmla="*/ 0 w 986"/>
                  <a:gd name="T107" fmla="*/ 0 h 73"/>
                  <a:gd name="T108" fmla="*/ 0 w 986"/>
                  <a:gd name="T109" fmla="*/ 0 h 73"/>
                  <a:gd name="T110" fmla="*/ 0 w 986"/>
                  <a:gd name="T111" fmla="*/ 0 h 73"/>
                  <a:gd name="T112" fmla="*/ 0 w 986"/>
                  <a:gd name="T113" fmla="*/ 0 h 73"/>
                  <a:gd name="T114" fmla="*/ 0 w 986"/>
                  <a:gd name="T115" fmla="*/ 0 h 73"/>
                  <a:gd name="T116" fmla="*/ 0 w 986"/>
                  <a:gd name="T117" fmla="*/ 0 h 73"/>
                  <a:gd name="T118" fmla="*/ 0 w 986"/>
                  <a:gd name="T119" fmla="*/ 0 h 73"/>
                  <a:gd name="T120" fmla="*/ 0 w 986"/>
                  <a:gd name="T121" fmla="*/ 0 h 73"/>
                  <a:gd name="T122" fmla="*/ 0 w 986"/>
                  <a:gd name="T123" fmla="*/ 0 h 73"/>
                  <a:gd name="T124" fmla="*/ 0 w 986"/>
                  <a:gd name="T125" fmla="*/ 0 h 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73">
                    <a:moveTo>
                      <a:pt x="0" y="71"/>
                    </a:moveTo>
                    <a:lnTo>
                      <a:pt x="8" y="71"/>
                    </a:lnTo>
                    <a:lnTo>
                      <a:pt x="16" y="72"/>
                    </a:lnTo>
                    <a:lnTo>
                      <a:pt x="24" y="72"/>
                    </a:lnTo>
                    <a:lnTo>
                      <a:pt x="32" y="58"/>
                    </a:lnTo>
                    <a:lnTo>
                      <a:pt x="39" y="58"/>
                    </a:lnTo>
                    <a:lnTo>
                      <a:pt x="47" y="58"/>
                    </a:lnTo>
                    <a:lnTo>
                      <a:pt x="55" y="45"/>
                    </a:lnTo>
                    <a:lnTo>
                      <a:pt x="63" y="45"/>
                    </a:lnTo>
                    <a:lnTo>
                      <a:pt x="72" y="45"/>
                    </a:lnTo>
                    <a:lnTo>
                      <a:pt x="79" y="45"/>
                    </a:lnTo>
                    <a:lnTo>
                      <a:pt x="87" y="45"/>
                    </a:lnTo>
                    <a:lnTo>
                      <a:pt x="95" y="45"/>
                    </a:lnTo>
                    <a:lnTo>
                      <a:pt x="103" y="59"/>
                    </a:lnTo>
                    <a:lnTo>
                      <a:pt x="110" y="59"/>
                    </a:lnTo>
                    <a:lnTo>
                      <a:pt x="118" y="59"/>
                    </a:lnTo>
                    <a:lnTo>
                      <a:pt x="127" y="59"/>
                    </a:lnTo>
                    <a:lnTo>
                      <a:pt x="135" y="59"/>
                    </a:lnTo>
                    <a:lnTo>
                      <a:pt x="142" y="73"/>
                    </a:lnTo>
                    <a:lnTo>
                      <a:pt x="150" y="60"/>
                    </a:lnTo>
                    <a:lnTo>
                      <a:pt x="158" y="60"/>
                    </a:lnTo>
                    <a:lnTo>
                      <a:pt x="166" y="60"/>
                    </a:lnTo>
                    <a:lnTo>
                      <a:pt x="173" y="60"/>
                    </a:lnTo>
                    <a:lnTo>
                      <a:pt x="181" y="60"/>
                    </a:lnTo>
                    <a:lnTo>
                      <a:pt x="190" y="60"/>
                    </a:lnTo>
                    <a:lnTo>
                      <a:pt x="198" y="60"/>
                    </a:lnTo>
                    <a:lnTo>
                      <a:pt x="206" y="60"/>
                    </a:lnTo>
                    <a:lnTo>
                      <a:pt x="213" y="47"/>
                    </a:lnTo>
                    <a:lnTo>
                      <a:pt x="221" y="47"/>
                    </a:lnTo>
                    <a:lnTo>
                      <a:pt x="229" y="47"/>
                    </a:lnTo>
                    <a:lnTo>
                      <a:pt x="237" y="47"/>
                    </a:lnTo>
                    <a:lnTo>
                      <a:pt x="244" y="47"/>
                    </a:lnTo>
                    <a:lnTo>
                      <a:pt x="253" y="47"/>
                    </a:lnTo>
                    <a:lnTo>
                      <a:pt x="261" y="47"/>
                    </a:lnTo>
                    <a:lnTo>
                      <a:pt x="269" y="47"/>
                    </a:lnTo>
                    <a:lnTo>
                      <a:pt x="276" y="48"/>
                    </a:lnTo>
                    <a:lnTo>
                      <a:pt x="284" y="48"/>
                    </a:lnTo>
                    <a:lnTo>
                      <a:pt x="292" y="48"/>
                    </a:lnTo>
                    <a:lnTo>
                      <a:pt x="300" y="48"/>
                    </a:lnTo>
                    <a:lnTo>
                      <a:pt x="309" y="48"/>
                    </a:lnTo>
                    <a:lnTo>
                      <a:pt x="316" y="48"/>
                    </a:lnTo>
                    <a:lnTo>
                      <a:pt x="324" y="48"/>
                    </a:lnTo>
                    <a:lnTo>
                      <a:pt x="332" y="48"/>
                    </a:lnTo>
                    <a:lnTo>
                      <a:pt x="340" y="48"/>
                    </a:lnTo>
                    <a:lnTo>
                      <a:pt x="347" y="48"/>
                    </a:lnTo>
                    <a:lnTo>
                      <a:pt x="355" y="48"/>
                    </a:lnTo>
                    <a:lnTo>
                      <a:pt x="363" y="49"/>
                    </a:lnTo>
                    <a:lnTo>
                      <a:pt x="372" y="49"/>
                    </a:lnTo>
                    <a:lnTo>
                      <a:pt x="379" y="49"/>
                    </a:lnTo>
                    <a:lnTo>
                      <a:pt x="387" y="49"/>
                    </a:lnTo>
                    <a:lnTo>
                      <a:pt x="395" y="62"/>
                    </a:lnTo>
                    <a:lnTo>
                      <a:pt x="403" y="62"/>
                    </a:lnTo>
                    <a:lnTo>
                      <a:pt x="410" y="49"/>
                    </a:lnTo>
                    <a:lnTo>
                      <a:pt x="418" y="49"/>
                    </a:lnTo>
                    <a:lnTo>
                      <a:pt x="426" y="49"/>
                    </a:lnTo>
                    <a:lnTo>
                      <a:pt x="435" y="49"/>
                    </a:lnTo>
                    <a:lnTo>
                      <a:pt x="443" y="49"/>
                    </a:lnTo>
                    <a:lnTo>
                      <a:pt x="450" y="36"/>
                    </a:lnTo>
                    <a:lnTo>
                      <a:pt x="458" y="36"/>
                    </a:lnTo>
                    <a:lnTo>
                      <a:pt x="466" y="36"/>
                    </a:lnTo>
                    <a:lnTo>
                      <a:pt x="474" y="36"/>
                    </a:lnTo>
                    <a:lnTo>
                      <a:pt x="481" y="36"/>
                    </a:lnTo>
                    <a:lnTo>
                      <a:pt x="489" y="36"/>
                    </a:lnTo>
                    <a:lnTo>
                      <a:pt x="498" y="37"/>
                    </a:lnTo>
                    <a:lnTo>
                      <a:pt x="506" y="37"/>
                    </a:lnTo>
                    <a:lnTo>
                      <a:pt x="513" y="37"/>
                    </a:lnTo>
                    <a:lnTo>
                      <a:pt x="521" y="37"/>
                    </a:lnTo>
                    <a:lnTo>
                      <a:pt x="529" y="37"/>
                    </a:lnTo>
                    <a:lnTo>
                      <a:pt x="537" y="37"/>
                    </a:lnTo>
                    <a:lnTo>
                      <a:pt x="545" y="37"/>
                    </a:lnTo>
                    <a:lnTo>
                      <a:pt x="553" y="37"/>
                    </a:lnTo>
                    <a:lnTo>
                      <a:pt x="561" y="24"/>
                    </a:lnTo>
                    <a:lnTo>
                      <a:pt x="569" y="24"/>
                    </a:lnTo>
                    <a:lnTo>
                      <a:pt x="577" y="9"/>
                    </a:lnTo>
                    <a:lnTo>
                      <a:pt x="584" y="24"/>
                    </a:lnTo>
                    <a:lnTo>
                      <a:pt x="592" y="24"/>
                    </a:lnTo>
                    <a:lnTo>
                      <a:pt x="600" y="38"/>
                    </a:lnTo>
                    <a:lnTo>
                      <a:pt x="608" y="51"/>
                    </a:lnTo>
                    <a:lnTo>
                      <a:pt x="616" y="51"/>
                    </a:lnTo>
                    <a:lnTo>
                      <a:pt x="624" y="38"/>
                    </a:lnTo>
                    <a:lnTo>
                      <a:pt x="632" y="38"/>
                    </a:lnTo>
                    <a:lnTo>
                      <a:pt x="640" y="38"/>
                    </a:lnTo>
                    <a:lnTo>
                      <a:pt x="648" y="25"/>
                    </a:lnTo>
                    <a:lnTo>
                      <a:pt x="655" y="25"/>
                    </a:lnTo>
                    <a:lnTo>
                      <a:pt x="663" y="25"/>
                    </a:lnTo>
                    <a:lnTo>
                      <a:pt x="671" y="25"/>
                    </a:lnTo>
                    <a:lnTo>
                      <a:pt x="680" y="25"/>
                    </a:lnTo>
                    <a:lnTo>
                      <a:pt x="687" y="25"/>
                    </a:lnTo>
                    <a:lnTo>
                      <a:pt x="695" y="25"/>
                    </a:lnTo>
                    <a:lnTo>
                      <a:pt x="703" y="25"/>
                    </a:lnTo>
                    <a:lnTo>
                      <a:pt x="711" y="26"/>
                    </a:lnTo>
                    <a:lnTo>
                      <a:pt x="718" y="26"/>
                    </a:lnTo>
                    <a:lnTo>
                      <a:pt x="726" y="26"/>
                    </a:lnTo>
                    <a:lnTo>
                      <a:pt x="734" y="39"/>
                    </a:lnTo>
                    <a:lnTo>
                      <a:pt x="743" y="39"/>
                    </a:lnTo>
                    <a:lnTo>
                      <a:pt x="750" y="39"/>
                    </a:lnTo>
                    <a:lnTo>
                      <a:pt x="758" y="40"/>
                    </a:lnTo>
                    <a:lnTo>
                      <a:pt x="766" y="40"/>
                    </a:lnTo>
                    <a:lnTo>
                      <a:pt x="773" y="40"/>
                    </a:lnTo>
                    <a:lnTo>
                      <a:pt x="780" y="26"/>
                    </a:lnTo>
                    <a:lnTo>
                      <a:pt x="788" y="26"/>
                    </a:lnTo>
                    <a:lnTo>
                      <a:pt x="797" y="27"/>
                    </a:lnTo>
                    <a:lnTo>
                      <a:pt x="805" y="40"/>
                    </a:lnTo>
                    <a:lnTo>
                      <a:pt x="813" y="40"/>
                    </a:lnTo>
                    <a:lnTo>
                      <a:pt x="820" y="40"/>
                    </a:lnTo>
                    <a:lnTo>
                      <a:pt x="828" y="27"/>
                    </a:lnTo>
                    <a:lnTo>
                      <a:pt x="836" y="27"/>
                    </a:lnTo>
                    <a:lnTo>
                      <a:pt x="844" y="27"/>
                    </a:lnTo>
                    <a:lnTo>
                      <a:pt x="851" y="27"/>
                    </a:lnTo>
                    <a:lnTo>
                      <a:pt x="860" y="14"/>
                    </a:lnTo>
                    <a:lnTo>
                      <a:pt x="868" y="14"/>
                    </a:lnTo>
                    <a:lnTo>
                      <a:pt x="876" y="14"/>
                    </a:lnTo>
                    <a:lnTo>
                      <a:pt x="883" y="14"/>
                    </a:lnTo>
                    <a:lnTo>
                      <a:pt x="891" y="14"/>
                    </a:lnTo>
                    <a:lnTo>
                      <a:pt x="899" y="14"/>
                    </a:lnTo>
                    <a:lnTo>
                      <a:pt x="907" y="0"/>
                    </a:lnTo>
                    <a:lnTo>
                      <a:pt x="915" y="0"/>
                    </a:lnTo>
                    <a:lnTo>
                      <a:pt x="923" y="0"/>
                    </a:lnTo>
                    <a:lnTo>
                      <a:pt x="931" y="0"/>
                    </a:lnTo>
                    <a:lnTo>
                      <a:pt x="939" y="0"/>
                    </a:lnTo>
                    <a:lnTo>
                      <a:pt x="947" y="0"/>
                    </a:lnTo>
                    <a:lnTo>
                      <a:pt x="954" y="0"/>
                    </a:lnTo>
                    <a:lnTo>
                      <a:pt x="962" y="15"/>
                    </a:lnTo>
                    <a:lnTo>
                      <a:pt x="970" y="15"/>
                    </a:lnTo>
                    <a:lnTo>
                      <a:pt x="979" y="15"/>
                    </a:lnTo>
                    <a:lnTo>
                      <a:pt x="986"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95" name="Freeform 54"/>
              <p:cNvSpPr>
                <a:spLocks/>
              </p:cNvSpPr>
              <p:nvPr/>
            </p:nvSpPr>
            <p:spPr bwMode="auto">
              <a:xfrm>
                <a:off x="2811" y="2901"/>
                <a:ext cx="274" cy="25"/>
              </a:xfrm>
              <a:custGeom>
                <a:avLst/>
                <a:gdLst>
                  <a:gd name="T0" fmla="*/ 0 w 987"/>
                  <a:gd name="T1" fmla="*/ 0 h 118"/>
                  <a:gd name="T2" fmla="*/ 0 w 987"/>
                  <a:gd name="T3" fmla="*/ 0 h 118"/>
                  <a:gd name="T4" fmla="*/ 0 w 987"/>
                  <a:gd name="T5" fmla="*/ 0 h 118"/>
                  <a:gd name="T6" fmla="*/ 0 w 987"/>
                  <a:gd name="T7" fmla="*/ 0 h 118"/>
                  <a:gd name="T8" fmla="*/ 0 w 987"/>
                  <a:gd name="T9" fmla="*/ 0 h 118"/>
                  <a:gd name="T10" fmla="*/ 0 w 987"/>
                  <a:gd name="T11" fmla="*/ 0 h 118"/>
                  <a:gd name="T12" fmla="*/ 0 w 987"/>
                  <a:gd name="T13" fmla="*/ 0 h 118"/>
                  <a:gd name="T14" fmla="*/ 0 w 987"/>
                  <a:gd name="T15" fmla="*/ 0 h 118"/>
                  <a:gd name="T16" fmla="*/ 0 w 987"/>
                  <a:gd name="T17" fmla="*/ 0 h 118"/>
                  <a:gd name="T18" fmla="*/ 0 w 987"/>
                  <a:gd name="T19" fmla="*/ 0 h 118"/>
                  <a:gd name="T20" fmla="*/ 0 w 987"/>
                  <a:gd name="T21" fmla="*/ 0 h 118"/>
                  <a:gd name="T22" fmla="*/ 0 w 987"/>
                  <a:gd name="T23" fmla="*/ 0 h 118"/>
                  <a:gd name="T24" fmla="*/ 0 w 987"/>
                  <a:gd name="T25" fmla="*/ 0 h 118"/>
                  <a:gd name="T26" fmla="*/ 0 w 987"/>
                  <a:gd name="T27" fmla="*/ 0 h 118"/>
                  <a:gd name="T28" fmla="*/ 0 w 987"/>
                  <a:gd name="T29" fmla="*/ 0 h 118"/>
                  <a:gd name="T30" fmla="*/ 0 w 987"/>
                  <a:gd name="T31" fmla="*/ 0 h 118"/>
                  <a:gd name="T32" fmla="*/ 0 w 987"/>
                  <a:gd name="T33" fmla="*/ 0 h 118"/>
                  <a:gd name="T34" fmla="*/ 0 w 987"/>
                  <a:gd name="T35" fmla="*/ 0 h 118"/>
                  <a:gd name="T36" fmla="*/ 0 w 987"/>
                  <a:gd name="T37" fmla="*/ 0 h 118"/>
                  <a:gd name="T38" fmla="*/ 0 w 987"/>
                  <a:gd name="T39" fmla="*/ 0 h 118"/>
                  <a:gd name="T40" fmla="*/ 0 w 987"/>
                  <a:gd name="T41" fmla="*/ 0 h 118"/>
                  <a:gd name="T42" fmla="*/ 0 w 987"/>
                  <a:gd name="T43" fmla="*/ 0 h 118"/>
                  <a:gd name="T44" fmla="*/ 0 w 987"/>
                  <a:gd name="T45" fmla="*/ 0 h 118"/>
                  <a:gd name="T46" fmla="*/ 0 w 987"/>
                  <a:gd name="T47" fmla="*/ 0 h 118"/>
                  <a:gd name="T48" fmla="*/ 0 w 987"/>
                  <a:gd name="T49" fmla="*/ 0 h 118"/>
                  <a:gd name="T50" fmla="*/ 0 w 987"/>
                  <a:gd name="T51" fmla="*/ 0 h 118"/>
                  <a:gd name="T52" fmla="*/ 0 w 987"/>
                  <a:gd name="T53" fmla="*/ 0 h 118"/>
                  <a:gd name="T54" fmla="*/ 0 w 987"/>
                  <a:gd name="T55" fmla="*/ 0 h 118"/>
                  <a:gd name="T56" fmla="*/ 0 w 987"/>
                  <a:gd name="T57" fmla="*/ 0 h 118"/>
                  <a:gd name="T58" fmla="*/ 0 w 987"/>
                  <a:gd name="T59" fmla="*/ 0 h 118"/>
                  <a:gd name="T60" fmla="*/ 0 w 987"/>
                  <a:gd name="T61" fmla="*/ 0 h 118"/>
                  <a:gd name="T62" fmla="*/ 0 w 987"/>
                  <a:gd name="T63" fmla="*/ 0 h 118"/>
                  <a:gd name="T64" fmla="*/ 0 w 987"/>
                  <a:gd name="T65" fmla="*/ 0 h 118"/>
                  <a:gd name="T66" fmla="*/ 0 w 987"/>
                  <a:gd name="T67" fmla="*/ 0 h 118"/>
                  <a:gd name="T68" fmla="*/ 0 w 987"/>
                  <a:gd name="T69" fmla="*/ 0 h 118"/>
                  <a:gd name="T70" fmla="*/ 0 w 987"/>
                  <a:gd name="T71" fmla="*/ 0 h 118"/>
                  <a:gd name="T72" fmla="*/ 0 w 987"/>
                  <a:gd name="T73" fmla="*/ 0 h 118"/>
                  <a:gd name="T74" fmla="*/ 0 w 987"/>
                  <a:gd name="T75" fmla="*/ 0 h 118"/>
                  <a:gd name="T76" fmla="*/ 0 w 987"/>
                  <a:gd name="T77" fmla="*/ 0 h 118"/>
                  <a:gd name="T78" fmla="*/ 0 w 987"/>
                  <a:gd name="T79" fmla="*/ 0 h 118"/>
                  <a:gd name="T80" fmla="*/ 0 w 987"/>
                  <a:gd name="T81" fmla="*/ 0 h 118"/>
                  <a:gd name="T82" fmla="*/ 0 w 987"/>
                  <a:gd name="T83" fmla="*/ 0 h 118"/>
                  <a:gd name="T84" fmla="*/ 0 w 987"/>
                  <a:gd name="T85" fmla="*/ 0 h 118"/>
                  <a:gd name="T86" fmla="*/ 0 w 987"/>
                  <a:gd name="T87" fmla="*/ 0 h 118"/>
                  <a:gd name="T88" fmla="*/ 0 w 987"/>
                  <a:gd name="T89" fmla="*/ 0 h 118"/>
                  <a:gd name="T90" fmla="*/ 0 w 987"/>
                  <a:gd name="T91" fmla="*/ 0 h 118"/>
                  <a:gd name="T92" fmla="*/ 0 w 987"/>
                  <a:gd name="T93" fmla="*/ 0 h 118"/>
                  <a:gd name="T94" fmla="*/ 0 w 987"/>
                  <a:gd name="T95" fmla="*/ 0 h 118"/>
                  <a:gd name="T96" fmla="*/ 0 w 987"/>
                  <a:gd name="T97" fmla="*/ 0 h 118"/>
                  <a:gd name="T98" fmla="*/ 0 w 987"/>
                  <a:gd name="T99" fmla="*/ 0 h 118"/>
                  <a:gd name="T100" fmla="*/ 0 w 987"/>
                  <a:gd name="T101" fmla="*/ 0 h 118"/>
                  <a:gd name="T102" fmla="*/ 0 w 987"/>
                  <a:gd name="T103" fmla="*/ 0 h 118"/>
                  <a:gd name="T104" fmla="*/ 0 w 987"/>
                  <a:gd name="T105" fmla="*/ 0 h 118"/>
                  <a:gd name="T106" fmla="*/ 0 w 987"/>
                  <a:gd name="T107" fmla="*/ 0 h 118"/>
                  <a:gd name="T108" fmla="*/ 0 w 987"/>
                  <a:gd name="T109" fmla="*/ 0 h 118"/>
                  <a:gd name="T110" fmla="*/ 0 w 987"/>
                  <a:gd name="T111" fmla="*/ 0 h 118"/>
                  <a:gd name="T112" fmla="*/ 0 w 987"/>
                  <a:gd name="T113" fmla="*/ 0 h 118"/>
                  <a:gd name="T114" fmla="*/ 0 w 987"/>
                  <a:gd name="T115" fmla="*/ 0 h 118"/>
                  <a:gd name="T116" fmla="*/ 0 w 987"/>
                  <a:gd name="T117" fmla="*/ 0 h 118"/>
                  <a:gd name="T118" fmla="*/ 0 w 987"/>
                  <a:gd name="T119" fmla="*/ 0 h 118"/>
                  <a:gd name="T120" fmla="*/ 0 w 987"/>
                  <a:gd name="T121" fmla="*/ 0 h 118"/>
                  <a:gd name="T122" fmla="*/ 0 w 987"/>
                  <a:gd name="T123" fmla="*/ 0 h 118"/>
                  <a:gd name="T124" fmla="*/ 0 w 987"/>
                  <a:gd name="T125" fmla="*/ 0 h 1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18">
                    <a:moveTo>
                      <a:pt x="0" y="118"/>
                    </a:moveTo>
                    <a:lnTo>
                      <a:pt x="8" y="118"/>
                    </a:lnTo>
                    <a:lnTo>
                      <a:pt x="16" y="118"/>
                    </a:lnTo>
                    <a:lnTo>
                      <a:pt x="24" y="118"/>
                    </a:lnTo>
                    <a:lnTo>
                      <a:pt x="32" y="104"/>
                    </a:lnTo>
                    <a:lnTo>
                      <a:pt x="39" y="104"/>
                    </a:lnTo>
                    <a:lnTo>
                      <a:pt x="47" y="104"/>
                    </a:lnTo>
                    <a:lnTo>
                      <a:pt x="56" y="104"/>
                    </a:lnTo>
                    <a:lnTo>
                      <a:pt x="64" y="104"/>
                    </a:lnTo>
                    <a:lnTo>
                      <a:pt x="71" y="105"/>
                    </a:lnTo>
                    <a:lnTo>
                      <a:pt x="79" y="105"/>
                    </a:lnTo>
                    <a:lnTo>
                      <a:pt x="87" y="91"/>
                    </a:lnTo>
                    <a:lnTo>
                      <a:pt x="95" y="91"/>
                    </a:lnTo>
                    <a:lnTo>
                      <a:pt x="102" y="91"/>
                    </a:lnTo>
                    <a:lnTo>
                      <a:pt x="110" y="91"/>
                    </a:lnTo>
                    <a:lnTo>
                      <a:pt x="119" y="105"/>
                    </a:lnTo>
                    <a:lnTo>
                      <a:pt x="127" y="105"/>
                    </a:lnTo>
                    <a:lnTo>
                      <a:pt x="135" y="92"/>
                    </a:lnTo>
                    <a:lnTo>
                      <a:pt x="142" y="92"/>
                    </a:lnTo>
                    <a:lnTo>
                      <a:pt x="150" y="92"/>
                    </a:lnTo>
                    <a:lnTo>
                      <a:pt x="158" y="92"/>
                    </a:lnTo>
                    <a:lnTo>
                      <a:pt x="166" y="92"/>
                    </a:lnTo>
                    <a:lnTo>
                      <a:pt x="173" y="92"/>
                    </a:lnTo>
                    <a:lnTo>
                      <a:pt x="182" y="92"/>
                    </a:lnTo>
                    <a:lnTo>
                      <a:pt x="190" y="92"/>
                    </a:lnTo>
                    <a:lnTo>
                      <a:pt x="198" y="92"/>
                    </a:lnTo>
                    <a:lnTo>
                      <a:pt x="205" y="106"/>
                    </a:lnTo>
                    <a:lnTo>
                      <a:pt x="213" y="106"/>
                    </a:lnTo>
                    <a:lnTo>
                      <a:pt x="221" y="106"/>
                    </a:lnTo>
                    <a:lnTo>
                      <a:pt x="229" y="106"/>
                    </a:lnTo>
                    <a:lnTo>
                      <a:pt x="237" y="106"/>
                    </a:lnTo>
                    <a:lnTo>
                      <a:pt x="245" y="107"/>
                    </a:lnTo>
                    <a:lnTo>
                      <a:pt x="253" y="93"/>
                    </a:lnTo>
                    <a:lnTo>
                      <a:pt x="261" y="93"/>
                    </a:lnTo>
                    <a:lnTo>
                      <a:pt x="269" y="80"/>
                    </a:lnTo>
                    <a:lnTo>
                      <a:pt x="276" y="66"/>
                    </a:lnTo>
                    <a:lnTo>
                      <a:pt x="284" y="66"/>
                    </a:lnTo>
                    <a:lnTo>
                      <a:pt x="292" y="67"/>
                    </a:lnTo>
                    <a:lnTo>
                      <a:pt x="301" y="67"/>
                    </a:lnTo>
                    <a:lnTo>
                      <a:pt x="308" y="67"/>
                    </a:lnTo>
                    <a:lnTo>
                      <a:pt x="316" y="52"/>
                    </a:lnTo>
                    <a:lnTo>
                      <a:pt x="324" y="52"/>
                    </a:lnTo>
                    <a:lnTo>
                      <a:pt x="332" y="53"/>
                    </a:lnTo>
                    <a:lnTo>
                      <a:pt x="340" y="53"/>
                    </a:lnTo>
                    <a:lnTo>
                      <a:pt x="347" y="67"/>
                    </a:lnTo>
                    <a:lnTo>
                      <a:pt x="355" y="67"/>
                    </a:lnTo>
                    <a:lnTo>
                      <a:pt x="364" y="67"/>
                    </a:lnTo>
                    <a:lnTo>
                      <a:pt x="372" y="67"/>
                    </a:lnTo>
                    <a:lnTo>
                      <a:pt x="379" y="68"/>
                    </a:lnTo>
                    <a:lnTo>
                      <a:pt x="387" y="68"/>
                    </a:lnTo>
                    <a:lnTo>
                      <a:pt x="395" y="68"/>
                    </a:lnTo>
                    <a:lnTo>
                      <a:pt x="403" y="68"/>
                    </a:lnTo>
                    <a:lnTo>
                      <a:pt x="410" y="68"/>
                    </a:lnTo>
                    <a:lnTo>
                      <a:pt x="418" y="68"/>
                    </a:lnTo>
                    <a:lnTo>
                      <a:pt x="427" y="68"/>
                    </a:lnTo>
                    <a:lnTo>
                      <a:pt x="435" y="68"/>
                    </a:lnTo>
                    <a:lnTo>
                      <a:pt x="443" y="54"/>
                    </a:lnTo>
                    <a:lnTo>
                      <a:pt x="450" y="54"/>
                    </a:lnTo>
                    <a:lnTo>
                      <a:pt x="458" y="40"/>
                    </a:lnTo>
                    <a:lnTo>
                      <a:pt x="466" y="41"/>
                    </a:lnTo>
                    <a:lnTo>
                      <a:pt x="474" y="27"/>
                    </a:lnTo>
                    <a:lnTo>
                      <a:pt x="482" y="14"/>
                    </a:lnTo>
                    <a:lnTo>
                      <a:pt x="490" y="14"/>
                    </a:lnTo>
                    <a:lnTo>
                      <a:pt x="498" y="14"/>
                    </a:lnTo>
                    <a:lnTo>
                      <a:pt x="506" y="0"/>
                    </a:lnTo>
                    <a:lnTo>
                      <a:pt x="514" y="1"/>
                    </a:lnTo>
                    <a:lnTo>
                      <a:pt x="521" y="14"/>
                    </a:lnTo>
                    <a:lnTo>
                      <a:pt x="529" y="14"/>
                    </a:lnTo>
                    <a:lnTo>
                      <a:pt x="537" y="14"/>
                    </a:lnTo>
                    <a:lnTo>
                      <a:pt x="546" y="28"/>
                    </a:lnTo>
                    <a:lnTo>
                      <a:pt x="553" y="28"/>
                    </a:lnTo>
                    <a:lnTo>
                      <a:pt x="561" y="28"/>
                    </a:lnTo>
                    <a:lnTo>
                      <a:pt x="569" y="28"/>
                    </a:lnTo>
                    <a:lnTo>
                      <a:pt x="577" y="28"/>
                    </a:lnTo>
                    <a:lnTo>
                      <a:pt x="584" y="28"/>
                    </a:lnTo>
                    <a:lnTo>
                      <a:pt x="592" y="29"/>
                    </a:lnTo>
                    <a:lnTo>
                      <a:pt x="600" y="15"/>
                    </a:lnTo>
                    <a:lnTo>
                      <a:pt x="609" y="15"/>
                    </a:lnTo>
                    <a:lnTo>
                      <a:pt x="616" y="15"/>
                    </a:lnTo>
                    <a:lnTo>
                      <a:pt x="624" y="15"/>
                    </a:lnTo>
                    <a:lnTo>
                      <a:pt x="632" y="15"/>
                    </a:lnTo>
                    <a:lnTo>
                      <a:pt x="640" y="2"/>
                    </a:lnTo>
                    <a:lnTo>
                      <a:pt x="648" y="2"/>
                    </a:lnTo>
                    <a:lnTo>
                      <a:pt x="655" y="2"/>
                    </a:lnTo>
                    <a:lnTo>
                      <a:pt x="664" y="2"/>
                    </a:lnTo>
                    <a:lnTo>
                      <a:pt x="672" y="2"/>
                    </a:lnTo>
                    <a:lnTo>
                      <a:pt x="680" y="2"/>
                    </a:lnTo>
                    <a:lnTo>
                      <a:pt x="687" y="16"/>
                    </a:lnTo>
                    <a:lnTo>
                      <a:pt x="695" y="16"/>
                    </a:lnTo>
                    <a:lnTo>
                      <a:pt x="703" y="16"/>
                    </a:lnTo>
                    <a:lnTo>
                      <a:pt x="711" y="30"/>
                    </a:lnTo>
                    <a:lnTo>
                      <a:pt x="718" y="30"/>
                    </a:lnTo>
                    <a:lnTo>
                      <a:pt x="727" y="30"/>
                    </a:lnTo>
                    <a:lnTo>
                      <a:pt x="735" y="30"/>
                    </a:lnTo>
                    <a:lnTo>
                      <a:pt x="743" y="30"/>
                    </a:lnTo>
                    <a:lnTo>
                      <a:pt x="750" y="30"/>
                    </a:lnTo>
                    <a:lnTo>
                      <a:pt x="758" y="17"/>
                    </a:lnTo>
                    <a:lnTo>
                      <a:pt x="766" y="17"/>
                    </a:lnTo>
                    <a:lnTo>
                      <a:pt x="774" y="17"/>
                    </a:lnTo>
                    <a:lnTo>
                      <a:pt x="782" y="17"/>
                    </a:lnTo>
                    <a:lnTo>
                      <a:pt x="790" y="4"/>
                    </a:lnTo>
                    <a:lnTo>
                      <a:pt x="798" y="4"/>
                    </a:lnTo>
                    <a:lnTo>
                      <a:pt x="806" y="4"/>
                    </a:lnTo>
                    <a:lnTo>
                      <a:pt x="814" y="4"/>
                    </a:lnTo>
                    <a:lnTo>
                      <a:pt x="821" y="4"/>
                    </a:lnTo>
                    <a:lnTo>
                      <a:pt x="829" y="4"/>
                    </a:lnTo>
                    <a:lnTo>
                      <a:pt x="837" y="4"/>
                    </a:lnTo>
                    <a:lnTo>
                      <a:pt x="846" y="4"/>
                    </a:lnTo>
                    <a:lnTo>
                      <a:pt x="853" y="5"/>
                    </a:lnTo>
                    <a:lnTo>
                      <a:pt x="861" y="5"/>
                    </a:lnTo>
                    <a:lnTo>
                      <a:pt x="869" y="5"/>
                    </a:lnTo>
                    <a:lnTo>
                      <a:pt x="877" y="5"/>
                    </a:lnTo>
                    <a:lnTo>
                      <a:pt x="885" y="5"/>
                    </a:lnTo>
                    <a:lnTo>
                      <a:pt x="892" y="5"/>
                    </a:lnTo>
                    <a:lnTo>
                      <a:pt x="900" y="5"/>
                    </a:lnTo>
                    <a:lnTo>
                      <a:pt x="909" y="5"/>
                    </a:lnTo>
                    <a:lnTo>
                      <a:pt x="917" y="5"/>
                    </a:lnTo>
                    <a:lnTo>
                      <a:pt x="924" y="5"/>
                    </a:lnTo>
                    <a:lnTo>
                      <a:pt x="932" y="5"/>
                    </a:lnTo>
                    <a:lnTo>
                      <a:pt x="940" y="6"/>
                    </a:lnTo>
                    <a:lnTo>
                      <a:pt x="948" y="6"/>
                    </a:lnTo>
                    <a:lnTo>
                      <a:pt x="955" y="6"/>
                    </a:lnTo>
                    <a:lnTo>
                      <a:pt x="963" y="6"/>
                    </a:lnTo>
                    <a:lnTo>
                      <a:pt x="972" y="6"/>
                    </a:lnTo>
                    <a:lnTo>
                      <a:pt x="980" y="6"/>
                    </a:lnTo>
                    <a:lnTo>
                      <a:pt x="987" y="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96" name="Freeform 55"/>
              <p:cNvSpPr>
                <a:spLocks/>
              </p:cNvSpPr>
              <p:nvPr/>
            </p:nvSpPr>
            <p:spPr bwMode="auto">
              <a:xfrm>
                <a:off x="3085" y="2890"/>
                <a:ext cx="274" cy="22"/>
              </a:xfrm>
              <a:custGeom>
                <a:avLst/>
                <a:gdLst>
                  <a:gd name="T0" fmla="*/ 0 w 987"/>
                  <a:gd name="T1" fmla="*/ 0 h 105"/>
                  <a:gd name="T2" fmla="*/ 0 w 987"/>
                  <a:gd name="T3" fmla="*/ 0 h 105"/>
                  <a:gd name="T4" fmla="*/ 0 w 987"/>
                  <a:gd name="T5" fmla="*/ 0 h 105"/>
                  <a:gd name="T6" fmla="*/ 0 w 987"/>
                  <a:gd name="T7" fmla="*/ 0 h 105"/>
                  <a:gd name="T8" fmla="*/ 0 w 987"/>
                  <a:gd name="T9" fmla="*/ 0 h 105"/>
                  <a:gd name="T10" fmla="*/ 0 w 987"/>
                  <a:gd name="T11" fmla="*/ 0 h 105"/>
                  <a:gd name="T12" fmla="*/ 0 w 987"/>
                  <a:gd name="T13" fmla="*/ 0 h 105"/>
                  <a:gd name="T14" fmla="*/ 0 w 987"/>
                  <a:gd name="T15" fmla="*/ 0 h 105"/>
                  <a:gd name="T16" fmla="*/ 0 w 987"/>
                  <a:gd name="T17" fmla="*/ 0 h 105"/>
                  <a:gd name="T18" fmla="*/ 0 w 987"/>
                  <a:gd name="T19" fmla="*/ 0 h 105"/>
                  <a:gd name="T20" fmla="*/ 0 w 987"/>
                  <a:gd name="T21" fmla="*/ 0 h 105"/>
                  <a:gd name="T22" fmla="*/ 0 w 987"/>
                  <a:gd name="T23" fmla="*/ 0 h 105"/>
                  <a:gd name="T24" fmla="*/ 0 w 987"/>
                  <a:gd name="T25" fmla="*/ 0 h 105"/>
                  <a:gd name="T26" fmla="*/ 0 w 987"/>
                  <a:gd name="T27" fmla="*/ 0 h 105"/>
                  <a:gd name="T28" fmla="*/ 0 w 987"/>
                  <a:gd name="T29" fmla="*/ 0 h 105"/>
                  <a:gd name="T30" fmla="*/ 0 w 987"/>
                  <a:gd name="T31" fmla="*/ 0 h 105"/>
                  <a:gd name="T32" fmla="*/ 0 w 987"/>
                  <a:gd name="T33" fmla="*/ 0 h 105"/>
                  <a:gd name="T34" fmla="*/ 0 w 987"/>
                  <a:gd name="T35" fmla="*/ 0 h 105"/>
                  <a:gd name="T36" fmla="*/ 0 w 987"/>
                  <a:gd name="T37" fmla="*/ 0 h 105"/>
                  <a:gd name="T38" fmla="*/ 0 w 987"/>
                  <a:gd name="T39" fmla="*/ 0 h 105"/>
                  <a:gd name="T40" fmla="*/ 0 w 987"/>
                  <a:gd name="T41" fmla="*/ 0 h 105"/>
                  <a:gd name="T42" fmla="*/ 0 w 987"/>
                  <a:gd name="T43" fmla="*/ 0 h 105"/>
                  <a:gd name="T44" fmla="*/ 0 w 987"/>
                  <a:gd name="T45" fmla="*/ 0 h 105"/>
                  <a:gd name="T46" fmla="*/ 0 w 987"/>
                  <a:gd name="T47" fmla="*/ 0 h 105"/>
                  <a:gd name="T48" fmla="*/ 0 w 987"/>
                  <a:gd name="T49" fmla="*/ 0 h 105"/>
                  <a:gd name="T50" fmla="*/ 0 w 987"/>
                  <a:gd name="T51" fmla="*/ 0 h 105"/>
                  <a:gd name="T52" fmla="*/ 0 w 987"/>
                  <a:gd name="T53" fmla="*/ 0 h 105"/>
                  <a:gd name="T54" fmla="*/ 0 w 987"/>
                  <a:gd name="T55" fmla="*/ 0 h 105"/>
                  <a:gd name="T56" fmla="*/ 0 w 987"/>
                  <a:gd name="T57" fmla="*/ 0 h 105"/>
                  <a:gd name="T58" fmla="*/ 0 w 987"/>
                  <a:gd name="T59" fmla="*/ 0 h 105"/>
                  <a:gd name="T60" fmla="*/ 0 w 987"/>
                  <a:gd name="T61" fmla="*/ 0 h 105"/>
                  <a:gd name="T62" fmla="*/ 0 w 987"/>
                  <a:gd name="T63" fmla="*/ 0 h 105"/>
                  <a:gd name="T64" fmla="*/ 0 w 987"/>
                  <a:gd name="T65" fmla="*/ 0 h 105"/>
                  <a:gd name="T66" fmla="*/ 0 w 987"/>
                  <a:gd name="T67" fmla="*/ 0 h 105"/>
                  <a:gd name="T68" fmla="*/ 0 w 987"/>
                  <a:gd name="T69" fmla="*/ 0 h 105"/>
                  <a:gd name="T70" fmla="*/ 0 w 987"/>
                  <a:gd name="T71" fmla="*/ 0 h 105"/>
                  <a:gd name="T72" fmla="*/ 0 w 987"/>
                  <a:gd name="T73" fmla="*/ 0 h 105"/>
                  <a:gd name="T74" fmla="*/ 0 w 987"/>
                  <a:gd name="T75" fmla="*/ 0 h 105"/>
                  <a:gd name="T76" fmla="*/ 0 w 987"/>
                  <a:gd name="T77" fmla="*/ 0 h 105"/>
                  <a:gd name="T78" fmla="*/ 0 w 987"/>
                  <a:gd name="T79" fmla="*/ 0 h 105"/>
                  <a:gd name="T80" fmla="*/ 0 w 987"/>
                  <a:gd name="T81" fmla="*/ 0 h 105"/>
                  <a:gd name="T82" fmla="*/ 0 w 987"/>
                  <a:gd name="T83" fmla="*/ 0 h 105"/>
                  <a:gd name="T84" fmla="*/ 0 w 987"/>
                  <a:gd name="T85" fmla="*/ 0 h 105"/>
                  <a:gd name="T86" fmla="*/ 0 w 987"/>
                  <a:gd name="T87" fmla="*/ 0 h 105"/>
                  <a:gd name="T88" fmla="*/ 0 w 987"/>
                  <a:gd name="T89" fmla="*/ 0 h 105"/>
                  <a:gd name="T90" fmla="*/ 0 w 987"/>
                  <a:gd name="T91" fmla="*/ 0 h 105"/>
                  <a:gd name="T92" fmla="*/ 0 w 987"/>
                  <a:gd name="T93" fmla="*/ 0 h 105"/>
                  <a:gd name="T94" fmla="*/ 0 w 987"/>
                  <a:gd name="T95" fmla="*/ 0 h 105"/>
                  <a:gd name="T96" fmla="*/ 0 w 987"/>
                  <a:gd name="T97" fmla="*/ 0 h 105"/>
                  <a:gd name="T98" fmla="*/ 0 w 987"/>
                  <a:gd name="T99" fmla="*/ 0 h 105"/>
                  <a:gd name="T100" fmla="*/ 0 w 987"/>
                  <a:gd name="T101" fmla="*/ 0 h 105"/>
                  <a:gd name="T102" fmla="*/ 0 w 987"/>
                  <a:gd name="T103" fmla="*/ 0 h 105"/>
                  <a:gd name="T104" fmla="*/ 0 w 987"/>
                  <a:gd name="T105" fmla="*/ 0 h 105"/>
                  <a:gd name="T106" fmla="*/ 0 w 987"/>
                  <a:gd name="T107" fmla="*/ 0 h 105"/>
                  <a:gd name="T108" fmla="*/ 0 w 987"/>
                  <a:gd name="T109" fmla="*/ 0 h 105"/>
                  <a:gd name="T110" fmla="*/ 0 w 987"/>
                  <a:gd name="T111" fmla="*/ 0 h 105"/>
                  <a:gd name="T112" fmla="*/ 0 w 987"/>
                  <a:gd name="T113" fmla="*/ 0 h 105"/>
                  <a:gd name="T114" fmla="*/ 0 w 987"/>
                  <a:gd name="T115" fmla="*/ 0 h 105"/>
                  <a:gd name="T116" fmla="*/ 0 w 987"/>
                  <a:gd name="T117" fmla="*/ 0 h 105"/>
                  <a:gd name="T118" fmla="*/ 0 w 987"/>
                  <a:gd name="T119" fmla="*/ 0 h 105"/>
                  <a:gd name="T120" fmla="*/ 0 w 987"/>
                  <a:gd name="T121" fmla="*/ 0 h 105"/>
                  <a:gd name="T122" fmla="*/ 0 w 987"/>
                  <a:gd name="T123" fmla="*/ 0 h 105"/>
                  <a:gd name="T124" fmla="*/ 0 w 987"/>
                  <a:gd name="T125" fmla="*/ 0 h 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05">
                    <a:moveTo>
                      <a:pt x="0" y="60"/>
                    </a:moveTo>
                    <a:lnTo>
                      <a:pt x="8" y="60"/>
                    </a:lnTo>
                    <a:lnTo>
                      <a:pt x="16" y="60"/>
                    </a:lnTo>
                    <a:lnTo>
                      <a:pt x="24" y="60"/>
                    </a:lnTo>
                    <a:lnTo>
                      <a:pt x="32" y="60"/>
                    </a:lnTo>
                    <a:lnTo>
                      <a:pt x="39" y="46"/>
                    </a:lnTo>
                    <a:lnTo>
                      <a:pt x="48" y="46"/>
                    </a:lnTo>
                    <a:lnTo>
                      <a:pt x="56" y="46"/>
                    </a:lnTo>
                    <a:lnTo>
                      <a:pt x="64" y="46"/>
                    </a:lnTo>
                    <a:lnTo>
                      <a:pt x="71" y="46"/>
                    </a:lnTo>
                    <a:lnTo>
                      <a:pt x="79" y="46"/>
                    </a:lnTo>
                    <a:lnTo>
                      <a:pt x="87" y="33"/>
                    </a:lnTo>
                    <a:lnTo>
                      <a:pt x="95" y="33"/>
                    </a:lnTo>
                    <a:lnTo>
                      <a:pt x="104" y="33"/>
                    </a:lnTo>
                    <a:lnTo>
                      <a:pt x="111" y="33"/>
                    </a:lnTo>
                    <a:lnTo>
                      <a:pt x="119" y="33"/>
                    </a:lnTo>
                    <a:lnTo>
                      <a:pt x="127" y="34"/>
                    </a:lnTo>
                    <a:lnTo>
                      <a:pt x="135" y="34"/>
                    </a:lnTo>
                    <a:lnTo>
                      <a:pt x="142" y="34"/>
                    </a:lnTo>
                    <a:lnTo>
                      <a:pt x="150" y="34"/>
                    </a:lnTo>
                    <a:lnTo>
                      <a:pt x="158" y="34"/>
                    </a:lnTo>
                    <a:lnTo>
                      <a:pt x="167" y="34"/>
                    </a:lnTo>
                    <a:lnTo>
                      <a:pt x="174" y="49"/>
                    </a:lnTo>
                    <a:lnTo>
                      <a:pt x="182" y="49"/>
                    </a:lnTo>
                    <a:lnTo>
                      <a:pt x="190" y="49"/>
                    </a:lnTo>
                    <a:lnTo>
                      <a:pt x="198" y="49"/>
                    </a:lnTo>
                    <a:lnTo>
                      <a:pt x="205" y="49"/>
                    </a:lnTo>
                    <a:lnTo>
                      <a:pt x="213" y="49"/>
                    </a:lnTo>
                    <a:lnTo>
                      <a:pt x="221" y="63"/>
                    </a:lnTo>
                    <a:lnTo>
                      <a:pt x="230" y="63"/>
                    </a:lnTo>
                    <a:lnTo>
                      <a:pt x="237" y="63"/>
                    </a:lnTo>
                    <a:lnTo>
                      <a:pt x="245" y="63"/>
                    </a:lnTo>
                    <a:lnTo>
                      <a:pt x="253" y="63"/>
                    </a:lnTo>
                    <a:lnTo>
                      <a:pt x="261" y="63"/>
                    </a:lnTo>
                    <a:lnTo>
                      <a:pt x="268" y="63"/>
                    </a:lnTo>
                    <a:lnTo>
                      <a:pt x="276" y="63"/>
                    </a:lnTo>
                    <a:lnTo>
                      <a:pt x="285" y="63"/>
                    </a:lnTo>
                    <a:lnTo>
                      <a:pt x="293" y="77"/>
                    </a:lnTo>
                    <a:lnTo>
                      <a:pt x="300" y="77"/>
                    </a:lnTo>
                    <a:lnTo>
                      <a:pt x="308" y="91"/>
                    </a:lnTo>
                    <a:lnTo>
                      <a:pt x="316" y="91"/>
                    </a:lnTo>
                    <a:lnTo>
                      <a:pt x="324" y="91"/>
                    </a:lnTo>
                    <a:lnTo>
                      <a:pt x="331" y="104"/>
                    </a:lnTo>
                    <a:lnTo>
                      <a:pt x="339" y="105"/>
                    </a:lnTo>
                    <a:lnTo>
                      <a:pt x="348" y="105"/>
                    </a:lnTo>
                    <a:lnTo>
                      <a:pt x="356" y="105"/>
                    </a:lnTo>
                    <a:lnTo>
                      <a:pt x="363" y="105"/>
                    </a:lnTo>
                    <a:lnTo>
                      <a:pt x="371" y="105"/>
                    </a:lnTo>
                    <a:lnTo>
                      <a:pt x="379" y="91"/>
                    </a:lnTo>
                    <a:lnTo>
                      <a:pt x="387" y="92"/>
                    </a:lnTo>
                    <a:lnTo>
                      <a:pt x="395" y="92"/>
                    </a:lnTo>
                    <a:lnTo>
                      <a:pt x="402" y="78"/>
                    </a:lnTo>
                    <a:lnTo>
                      <a:pt x="411" y="78"/>
                    </a:lnTo>
                    <a:lnTo>
                      <a:pt x="419" y="78"/>
                    </a:lnTo>
                    <a:lnTo>
                      <a:pt x="427" y="65"/>
                    </a:lnTo>
                    <a:lnTo>
                      <a:pt x="435" y="65"/>
                    </a:lnTo>
                    <a:lnTo>
                      <a:pt x="442" y="65"/>
                    </a:lnTo>
                    <a:lnTo>
                      <a:pt x="450" y="52"/>
                    </a:lnTo>
                    <a:lnTo>
                      <a:pt x="458" y="52"/>
                    </a:lnTo>
                    <a:lnTo>
                      <a:pt x="466" y="52"/>
                    </a:lnTo>
                    <a:lnTo>
                      <a:pt x="474" y="38"/>
                    </a:lnTo>
                    <a:lnTo>
                      <a:pt x="482" y="38"/>
                    </a:lnTo>
                    <a:lnTo>
                      <a:pt x="490" y="38"/>
                    </a:lnTo>
                    <a:lnTo>
                      <a:pt x="498" y="38"/>
                    </a:lnTo>
                    <a:lnTo>
                      <a:pt x="505" y="38"/>
                    </a:lnTo>
                    <a:lnTo>
                      <a:pt x="513" y="38"/>
                    </a:lnTo>
                    <a:lnTo>
                      <a:pt x="521" y="38"/>
                    </a:lnTo>
                    <a:lnTo>
                      <a:pt x="530" y="25"/>
                    </a:lnTo>
                    <a:lnTo>
                      <a:pt x="538" y="25"/>
                    </a:lnTo>
                    <a:lnTo>
                      <a:pt x="545" y="25"/>
                    </a:lnTo>
                    <a:lnTo>
                      <a:pt x="553" y="25"/>
                    </a:lnTo>
                    <a:lnTo>
                      <a:pt x="561" y="25"/>
                    </a:lnTo>
                    <a:lnTo>
                      <a:pt x="569" y="25"/>
                    </a:lnTo>
                    <a:lnTo>
                      <a:pt x="576" y="25"/>
                    </a:lnTo>
                    <a:lnTo>
                      <a:pt x="584" y="25"/>
                    </a:lnTo>
                    <a:lnTo>
                      <a:pt x="593" y="25"/>
                    </a:lnTo>
                    <a:lnTo>
                      <a:pt x="601" y="25"/>
                    </a:lnTo>
                    <a:lnTo>
                      <a:pt x="608" y="26"/>
                    </a:lnTo>
                    <a:lnTo>
                      <a:pt x="616" y="26"/>
                    </a:lnTo>
                    <a:lnTo>
                      <a:pt x="624" y="26"/>
                    </a:lnTo>
                    <a:lnTo>
                      <a:pt x="632" y="26"/>
                    </a:lnTo>
                    <a:lnTo>
                      <a:pt x="639" y="39"/>
                    </a:lnTo>
                    <a:lnTo>
                      <a:pt x="647" y="40"/>
                    </a:lnTo>
                    <a:lnTo>
                      <a:pt x="656" y="40"/>
                    </a:lnTo>
                    <a:lnTo>
                      <a:pt x="664" y="40"/>
                    </a:lnTo>
                    <a:lnTo>
                      <a:pt x="672" y="40"/>
                    </a:lnTo>
                    <a:lnTo>
                      <a:pt x="679" y="26"/>
                    </a:lnTo>
                    <a:lnTo>
                      <a:pt x="687" y="26"/>
                    </a:lnTo>
                    <a:lnTo>
                      <a:pt x="695" y="27"/>
                    </a:lnTo>
                    <a:lnTo>
                      <a:pt x="703" y="27"/>
                    </a:lnTo>
                    <a:lnTo>
                      <a:pt x="710" y="27"/>
                    </a:lnTo>
                    <a:lnTo>
                      <a:pt x="719" y="27"/>
                    </a:lnTo>
                    <a:lnTo>
                      <a:pt x="727" y="13"/>
                    </a:lnTo>
                    <a:lnTo>
                      <a:pt x="735" y="14"/>
                    </a:lnTo>
                    <a:lnTo>
                      <a:pt x="743" y="14"/>
                    </a:lnTo>
                    <a:lnTo>
                      <a:pt x="750" y="14"/>
                    </a:lnTo>
                    <a:lnTo>
                      <a:pt x="758" y="0"/>
                    </a:lnTo>
                    <a:lnTo>
                      <a:pt x="766" y="0"/>
                    </a:lnTo>
                    <a:lnTo>
                      <a:pt x="775" y="14"/>
                    </a:lnTo>
                    <a:lnTo>
                      <a:pt x="782" y="28"/>
                    </a:lnTo>
                    <a:lnTo>
                      <a:pt x="790" y="28"/>
                    </a:lnTo>
                    <a:lnTo>
                      <a:pt x="798" y="28"/>
                    </a:lnTo>
                    <a:lnTo>
                      <a:pt x="806" y="28"/>
                    </a:lnTo>
                    <a:lnTo>
                      <a:pt x="813" y="28"/>
                    </a:lnTo>
                    <a:lnTo>
                      <a:pt x="821" y="28"/>
                    </a:lnTo>
                    <a:lnTo>
                      <a:pt x="829" y="28"/>
                    </a:lnTo>
                    <a:lnTo>
                      <a:pt x="838" y="15"/>
                    </a:lnTo>
                    <a:lnTo>
                      <a:pt x="845" y="15"/>
                    </a:lnTo>
                    <a:lnTo>
                      <a:pt x="853" y="15"/>
                    </a:lnTo>
                    <a:lnTo>
                      <a:pt x="861" y="15"/>
                    </a:lnTo>
                    <a:lnTo>
                      <a:pt x="869" y="15"/>
                    </a:lnTo>
                    <a:lnTo>
                      <a:pt x="877" y="15"/>
                    </a:lnTo>
                    <a:lnTo>
                      <a:pt x="884" y="15"/>
                    </a:lnTo>
                    <a:lnTo>
                      <a:pt x="892" y="15"/>
                    </a:lnTo>
                    <a:lnTo>
                      <a:pt x="901" y="15"/>
                    </a:lnTo>
                    <a:lnTo>
                      <a:pt x="909" y="16"/>
                    </a:lnTo>
                    <a:lnTo>
                      <a:pt x="916" y="16"/>
                    </a:lnTo>
                    <a:lnTo>
                      <a:pt x="924" y="2"/>
                    </a:lnTo>
                    <a:lnTo>
                      <a:pt x="932" y="2"/>
                    </a:lnTo>
                    <a:lnTo>
                      <a:pt x="940" y="2"/>
                    </a:lnTo>
                    <a:lnTo>
                      <a:pt x="947" y="2"/>
                    </a:lnTo>
                    <a:lnTo>
                      <a:pt x="956" y="3"/>
                    </a:lnTo>
                    <a:lnTo>
                      <a:pt x="964" y="3"/>
                    </a:lnTo>
                    <a:lnTo>
                      <a:pt x="972" y="3"/>
                    </a:lnTo>
                    <a:lnTo>
                      <a:pt x="979" y="16"/>
                    </a:lnTo>
                    <a:lnTo>
                      <a:pt x="987" y="1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97" name="Freeform 56"/>
              <p:cNvSpPr>
                <a:spLocks/>
              </p:cNvSpPr>
              <p:nvPr/>
            </p:nvSpPr>
            <p:spPr bwMode="auto">
              <a:xfrm>
                <a:off x="3359" y="2876"/>
                <a:ext cx="275" cy="20"/>
              </a:xfrm>
              <a:custGeom>
                <a:avLst/>
                <a:gdLst>
                  <a:gd name="T0" fmla="*/ 0 w 987"/>
                  <a:gd name="T1" fmla="*/ 0 h 92"/>
                  <a:gd name="T2" fmla="*/ 0 w 987"/>
                  <a:gd name="T3" fmla="*/ 0 h 92"/>
                  <a:gd name="T4" fmla="*/ 0 w 987"/>
                  <a:gd name="T5" fmla="*/ 0 h 92"/>
                  <a:gd name="T6" fmla="*/ 0 w 987"/>
                  <a:gd name="T7" fmla="*/ 0 h 92"/>
                  <a:gd name="T8" fmla="*/ 0 w 987"/>
                  <a:gd name="T9" fmla="*/ 0 h 92"/>
                  <a:gd name="T10" fmla="*/ 0 w 987"/>
                  <a:gd name="T11" fmla="*/ 0 h 92"/>
                  <a:gd name="T12" fmla="*/ 0 w 987"/>
                  <a:gd name="T13" fmla="*/ 0 h 92"/>
                  <a:gd name="T14" fmla="*/ 0 w 987"/>
                  <a:gd name="T15" fmla="*/ 0 h 92"/>
                  <a:gd name="T16" fmla="*/ 0 w 987"/>
                  <a:gd name="T17" fmla="*/ 0 h 92"/>
                  <a:gd name="T18" fmla="*/ 0 w 987"/>
                  <a:gd name="T19" fmla="*/ 0 h 92"/>
                  <a:gd name="T20" fmla="*/ 0 w 987"/>
                  <a:gd name="T21" fmla="*/ 0 h 92"/>
                  <a:gd name="T22" fmla="*/ 0 w 987"/>
                  <a:gd name="T23" fmla="*/ 0 h 92"/>
                  <a:gd name="T24" fmla="*/ 0 w 987"/>
                  <a:gd name="T25" fmla="*/ 0 h 92"/>
                  <a:gd name="T26" fmla="*/ 0 w 987"/>
                  <a:gd name="T27" fmla="*/ 0 h 92"/>
                  <a:gd name="T28" fmla="*/ 0 w 987"/>
                  <a:gd name="T29" fmla="*/ 0 h 92"/>
                  <a:gd name="T30" fmla="*/ 0 w 987"/>
                  <a:gd name="T31" fmla="*/ 0 h 92"/>
                  <a:gd name="T32" fmla="*/ 0 w 987"/>
                  <a:gd name="T33" fmla="*/ 0 h 92"/>
                  <a:gd name="T34" fmla="*/ 0 w 987"/>
                  <a:gd name="T35" fmla="*/ 0 h 92"/>
                  <a:gd name="T36" fmla="*/ 0 w 987"/>
                  <a:gd name="T37" fmla="*/ 0 h 92"/>
                  <a:gd name="T38" fmla="*/ 0 w 987"/>
                  <a:gd name="T39" fmla="*/ 0 h 92"/>
                  <a:gd name="T40" fmla="*/ 0 w 987"/>
                  <a:gd name="T41" fmla="*/ 0 h 92"/>
                  <a:gd name="T42" fmla="*/ 0 w 987"/>
                  <a:gd name="T43" fmla="*/ 0 h 92"/>
                  <a:gd name="T44" fmla="*/ 0 w 987"/>
                  <a:gd name="T45" fmla="*/ 0 h 92"/>
                  <a:gd name="T46" fmla="*/ 0 w 987"/>
                  <a:gd name="T47" fmla="*/ 0 h 92"/>
                  <a:gd name="T48" fmla="*/ 0 w 987"/>
                  <a:gd name="T49" fmla="*/ 0 h 92"/>
                  <a:gd name="T50" fmla="*/ 0 w 987"/>
                  <a:gd name="T51" fmla="*/ 0 h 92"/>
                  <a:gd name="T52" fmla="*/ 0 w 987"/>
                  <a:gd name="T53" fmla="*/ 0 h 92"/>
                  <a:gd name="T54" fmla="*/ 0 w 987"/>
                  <a:gd name="T55" fmla="*/ 0 h 92"/>
                  <a:gd name="T56" fmla="*/ 0 w 987"/>
                  <a:gd name="T57" fmla="*/ 0 h 92"/>
                  <a:gd name="T58" fmla="*/ 0 w 987"/>
                  <a:gd name="T59" fmla="*/ 0 h 92"/>
                  <a:gd name="T60" fmla="*/ 0 w 987"/>
                  <a:gd name="T61" fmla="*/ 0 h 92"/>
                  <a:gd name="T62" fmla="*/ 0 w 987"/>
                  <a:gd name="T63" fmla="*/ 0 h 92"/>
                  <a:gd name="T64" fmla="*/ 0 w 987"/>
                  <a:gd name="T65" fmla="*/ 0 h 92"/>
                  <a:gd name="T66" fmla="*/ 0 w 987"/>
                  <a:gd name="T67" fmla="*/ 0 h 92"/>
                  <a:gd name="T68" fmla="*/ 0 w 987"/>
                  <a:gd name="T69" fmla="*/ 0 h 92"/>
                  <a:gd name="T70" fmla="*/ 0 w 987"/>
                  <a:gd name="T71" fmla="*/ 0 h 92"/>
                  <a:gd name="T72" fmla="*/ 0 w 987"/>
                  <a:gd name="T73" fmla="*/ 0 h 92"/>
                  <a:gd name="T74" fmla="*/ 0 w 987"/>
                  <a:gd name="T75" fmla="*/ 0 h 92"/>
                  <a:gd name="T76" fmla="*/ 0 w 987"/>
                  <a:gd name="T77" fmla="*/ 0 h 92"/>
                  <a:gd name="T78" fmla="*/ 0 w 987"/>
                  <a:gd name="T79" fmla="*/ 0 h 92"/>
                  <a:gd name="T80" fmla="*/ 0 w 987"/>
                  <a:gd name="T81" fmla="*/ 0 h 92"/>
                  <a:gd name="T82" fmla="*/ 0 w 987"/>
                  <a:gd name="T83" fmla="*/ 0 h 92"/>
                  <a:gd name="T84" fmla="*/ 0 w 987"/>
                  <a:gd name="T85" fmla="*/ 0 h 92"/>
                  <a:gd name="T86" fmla="*/ 0 w 987"/>
                  <a:gd name="T87" fmla="*/ 0 h 92"/>
                  <a:gd name="T88" fmla="*/ 0 w 987"/>
                  <a:gd name="T89" fmla="*/ 0 h 92"/>
                  <a:gd name="T90" fmla="*/ 0 w 987"/>
                  <a:gd name="T91" fmla="*/ 0 h 92"/>
                  <a:gd name="T92" fmla="*/ 0 w 987"/>
                  <a:gd name="T93" fmla="*/ 0 h 92"/>
                  <a:gd name="T94" fmla="*/ 0 w 987"/>
                  <a:gd name="T95" fmla="*/ 0 h 92"/>
                  <a:gd name="T96" fmla="*/ 0 w 987"/>
                  <a:gd name="T97" fmla="*/ 0 h 92"/>
                  <a:gd name="T98" fmla="*/ 0 w 987"/>
                  <a:gd name="T99" fmla="*/ 0 h 92"/>
                  <a:gd name="T100" fmla="*/ 0 w 987"/>
                  <a:gd name="T101" fmla="*/ 0 h 92"/>
                  <a:gd name="T102" fmla="*/ 0 w 987"/>
                  <a:gd name="T103" fmla="*/ 0 h 92"/>
                  <a:gd name="T104" fmla="*/ 0 w 987"/>
                  <a:gd name="T105" fmla="*/ 0 h 92"/>
                  <a:gd name="T106" fmla="*/ 0 w 987"/>
                  <a:gd name="T107" fmla="*/ 0 h 92"/>
                  <a:gd name="T108" fmla="*/ 0 w 987"/>
                  <a:gd name="T109" fmla="*/ 0 h 92"/>
                  <a:gd name="T110" fmla="*/ 0 w 987"/>
                  <a:gd name="T111" fmla="*/ 0 h 92"/>
                  <a:gd name="T112" fmla="*/ 0 w 987"/>
                  <a:gd name="T113" fmla="*/ 0 h 92"/>
                  <a:gd name="T114" fmla="*/ 0 w 987"/>
                  <a:gd name="T115" fmla="*/ 0 h 92"/>
                  <a:gd name="T116" fmla="*/ 0 w 987"/>
                  <a:gd name="T117" fmla="*/ 0 h 92"/>
                  <a:gd name="T118" fmla="*/ 0 w 987"/>
                  <a:gd name="T119" fmla="*/ 0 h 92"/>
                  <a:gd name="T120" fmla="*/ 0 w 987"/>
                  <a:gd name="T121" fmla="*/ 0 h 92"/>
                  <a:gd name="T122" fmla="*/ 0 w 987"/>
                  <a:gd name="T123" fmla="*/ 0 h 92"/>
                  <a:gd name="T124" fmla="*/ 0 w 987"/>
                  <a:gd name="T125" fmla="*/ 0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92">
                    <a:moveTo>
                      <a:pt x="0" y="78"/>
                    </a:moveTo>
                    <a:lnTo>
                      <a:pt x="8" y="92"/>
                    </a:lnTo>
                    <a:lnTo>
                      <a:pt x="16" y="92"/>
                    </a:lnTo>
                    <a:lnTo>
                      <a:pt x="24" y="79"/>
                    </a:lnTo>
                    <a:lnTo>
                      <a:pt x="32" y="79"/>
                    </a:lnTo>
                    <a:lnTo>
                      <a:pt x="40" y="79"/>
                    </a:lnTo>
                    <a:lnTo>
                      <a:pt x="48" y="79"/>
                    </a:lnTo>
                    <a:lnTo>
                      <a:pt x="56" y="79"/>
                    </a:lnTo>
                    <a:lnTo>
                      <a:pt x="63" y="79"/>
                    </a:lnTo>
                    <a:lnTo>
                      <a:pt x="71" y="79"/>
                    </a:lnTo>
                    <a:lnTo>
                      <a:pt x="79" y="79"/>
                    </a:lnTo>
                    <a:lnTo>
                      <a:pt x="87" y="79"/>
                    </a:lnTo>
                    <a:lnTo>
                      <a:pt x="95" y="80"/>
                    </a:lnTo>
                    <a:lnTo>
                      <a:pt x="103" y="80"/>
                    </a:lnTo>
                    <a:lnTo>
                      <a:pt x="111" y="80"/>
                    </a:lnTo>
                    <a:lnTo>
                      <a:pt x="119" y="66"/>
                    </a:lnTo>
                    <a:lnTo>
                      <a:pt x="127" y="66"/>
                    </a:lnTo>
                    <a:lnTo>
                      <a:pt x="134" y="66"/>
                    </a:lnTo>
                    <a:lnTo>
                      <a:pt x="142" y="67"/>
                    </a:lnTo>
                    <a:lnTo>
                      <a:pt x="151" y="53"/>
                    </a:lnTo>
                    <a:lnTo>
                      <a:pt x="159" y="53"/>
                    </a:lnTo>
                    <a:lnTo>
                      <a:pt x="166" y="53"/>
                    </a:lnTo>
                    <a:lnTo>
                      <a:pt x="174" y="39"/>
                    </a:lnTo>
                    <a:lnTo>
                      <a:pt x="182" y="39"/>
                    </a:lnTo>
                    <a:lnTo>
                      <a:pt x="190" y="39"/>
                    </a:lnTo>
                    <a:lnTo>
                      <a:pt x="198" y="39"/>
                    </a:lnTo>
                    <a:lnTo>
                      <a:pt x="205" y="39"/>
                    </a:lnTo>
                    <a:lnTo>
                      <a:pt x="214" y="26"/>
                    </a:lnTo>
                    <a:lnTo>
                      <a:pt x="222" y="26"/>
                    </a:lnTo>
                    <a:lnTo>
                      <a:pt x="230" y="40"/>
                    </a:lnTo>
                    <a:lnTo>
                      <a:pt x="237" y="40"/>
                    </a:lnTo>
                    <a:lnTo>
                      <a:pt x="245" y="40"/>
                    </a:lnTo>
                    <a:lnTo>
                      <a:pt x="253" y="40"/>
                    </a:lnTo>
                    <a:lnTo>
                      <a:pt x="261" y="40"/>
                    </a:lnTo>
                    <a:lnTo>
                      <a:pt x="268" y="55"/>
                    </a:lnTo>
                    <a:lnTo>
                      <a:pt x="277" y="55"/>
                    </a:lnTo>
                    <a:lnTo>
                      <a:pt x="285" y="55"/>
                    </a:lnTo>
                    <a:lnTo>
                      <a:pt x="293" y="40"/>
                    </a:lnTo>
                    <a:lnTo>
                      <a:pt x="300" y="40"/>
                    </a:lnTo>
                    <a:lnTo>
                      <a:pt x="308" y="27"/>
                    </a:lnTo>
                    <a:lnTo>
                      <a:pt x="316" y="27"/>
                    </a:lnTo>
                    <a:lnTo>
                      <a:pt x="324" y="14"/>
                    </a:lnTo>
                    <a:lnTo>
                      <a:pt x="332" y="14"/>
                    </a:lnTo>
                    <a:lnTo>
                      <a:pt x="340" y="14"/>
                    </a:lnTo>
                    <a:lnTo>
                      <a:pt x="348" y="0"/>
                    </a:lnTo>
                    <a:lnTo>
                      <a:pt x="356" y="1"/>
                    </a:lnTo>
                    <a:lnTo>
                      <a:pt x="364" y="1"/>
                    </a:lnTo>
                    <a:lnTo>
                      <a:pt x="371" y="1"/>
                    </a:lnTo>
                    <a:lnTo>
                      <a:pt x="379" y="1"/>
                    </a:lnTo>
                    <a:lnTo>
                      <a:pt x="387" y="1"/>
                    </a:lnTo>
                    <a:lnTo>
                      <a:pt x="396" y="1"/>
                    </a:lnTo>
                    <a:lnTo>
                      <a:pt x="404" y="1"/>
                    </a:lnTo>
                    <a:lnTo>
                      <a:pt x="411" y="1"/>
                    </a:lnTo>
                    <a:lnTo>
                      <a:pt x="419" y="1"/>
                    </a:lnTo>
                    <a:lnTo>
                      <a:pt x="427" y="1"/>
                    </a:lnTo>
                    <a:lnTo>
                      <a:pt x="435" y="1"/>
                    </a:lnTo>
                    <a:lnTo>
                      <a:pt x="442" y="2"/>
                    </a:lnTo>
                    <a:lnTo>
                      <a:pt x="450" y="2"/>
                    </a:lnTo>
                    <a:lnTo>
                      <a:pt x="459" y="2"/>
                    </a:lnTo>
                    <a:lnTo>
                      <a:pt x="467" y="2"/>
                    </a:lnTo>
                    <a:lnTo>
                      <a:pt x="474" y="2"/>
                    </a:lnTo>
                    <a:lnTo>
                      <a:pt x="482" y="2"/>
                    </a:lnTo>
                    <a:lnTo>
                      <a:pt x="490" y="2"/>
                    </a:lnTo>
                    <a:lnTo>
                      <a:pt x="498" y="2"/>
                    </a:lnTo>
                    <a:lnTo>
                      <a:pt x="505" y="2"/>
                    </a:lnTo>
                    <a:lnTo>
                      <a:pt x="513" y="16"/>
                    </a:lnTo>
                    <a:lnTo>
                      <a:pt x="522" y="16"/>
                    </a:lnTo>
                    <a:lnTo>
                      <a:pt x="530" y="30"/>
                    </a:lnTo>
                    <a:lnTo>
                      <a:pt x="537" y="30"/>
                    </a:lnTo>
                    <a:lnTo>
                      <a:pt x="545" y="43"/>
                    </a:lnTo>
                    <a:lnTo>
                      <a:pt x="553" y="58"/>
                    </a:lnTo>
                    <a:lnTo>
                      <a:pt x="561" y="58"/>
                    </a:lnTo>
                    <a:lnTo>
                      <a:pt x="568" y="58"/>
                    </a:lnTo>
                    <a:lnTo>
                      <a:pt x="577" y="58"/>
                    </a:lnTo>
                    <a:lnTo>
                      <a:pt x="585" y="58"/>
                    </a:lnTo>
                    <a:lnTo>
                      <a:pt x="593" y="58"/>
                    </a:lnTo>
                    <a:lnTo>
                      <a:pt x="600" y="58"/>
                    </a:lnTo>
                    <a:lnTo>
                      <a:pt x="608" y="44"/>
                    </a:lnTo>
                    <a:lnTo>
                      <a:pt x="616" y="44"/>
                    </a:lnTo>
                    <a:lnTo>
                      <a:pt x="624" y="44"/>
                    </a:lnTo>
                    <a:lnTo>
                      <a:pt x="632" y="44"/>
                    </a:lnTo>
                    <a:lnTo>
                      <a:pt x="640" y="44"/>
                    </a:lnTo>
                    <a:lnTo>
                      <a:pt x="648" y="44"/>
                    </a:lnTo>
                    <a:lnTo>
                      <a:pt x="656" y="31"/>
                    </a:lnTo>
                    <a:lnTo>
                      <a:pt x="664" y="31"/>
                    </a:lnTo>
                    <a:lnTo>
                      <a:pt x="671" y="18"/>
                    </a:lnTo>
                    <a:lnTo>
                      <a:pt x="679" y="18"/>
                    </a:lnTo>
                    <a:lnTo>
                      <a:pt x="687" y="18"/>
                    </a:lnTo>
                    <a:lnTo>
                      <a:pt x="695" y="18"/>
                    </a:lnTo>
                    <a:lnTo>
                      <a:pt x="704" y="18"/>
                    </a:lnTo>
                    <a:lnTo>
                      <a:pt x="711" y="18"/>
                    </a:lnTo>
                    <a:lnTo>
                      <a:pt x="719" y="18"/>
                    </a:lnTo>
                    <a:lnTo>
                      <a:pt x="727" y="18"/>
                    </a:lnTo>
                    <a:lnTo>
                      <a:pt x="735" y="5"/>
                    </a:lnTo>
                    <a:lnTo>
                      <a:pt x="742" y="5"/>
                    </a:lnTo>
                    <a:lnTo>
                      <a:pt x="750" y="5"/>
                    </a:lnTo>
                    <a:lnTo>
                      <a:pt x="758" y="5"/>
                    </a:lnTo>
                    <a:lnTo>
                      <a:pt x="767" y="5"/>
                    </a:lnTo>
                    <a:lnTo>
                      <a:pt x="774" y="5"/>
                    </a:lnTo>
                    <a:lnTo>
                      <a:pt x="782" y="19"/>
                    </a:lnTo>
                    <a:lnTo>
                      <a:pt x="790" y="19"/>
                    </a:lnTo>
                    <a:lnTo>
                      <a:pt x="798" y="33"/>
                    </a:lnTo>
                    <a:lnTo>
                      <a:pt x="805" y="33"/>
                    </a:lnTo>
                    <a:lnTo>
                      <a:pt x="813" y="33"/>
                    </a:lnTo>
                    <a:lnTo>
                      <a:pt x="822" y="33"/>
                    </a:lnTo>
                    <a:lnTo>
                      <a:pt x="830" y="19"/>
                    </a:lnTo>
                    <a:lnTo>
                      <a:pt x="838" y="20"/>
                    </a:lnTo>
                    <a:lnTo>
                      <a:pt x="845" y="20"/>
                    </a:lnTo>
                    <a:lnTo>
                      <a:pt x="853" y="20"/>
                    </a:lnTo>
                    <a:lnTo>
                      <a:pt x="861" y="20"/>
                    </a:lnTo>
                    <a:lnTo>
                      <a:pt x="869" y="20"/>
                    </a:lnTo>
                    <a:lnTo>
                      <a:pt x="876" y="20"/>
                    </a:lnTo>
                    <a:lnTo>
                      <a:pt x="885" y="20"/>
                    </a:lnTo>
                    <a:lnTo>
                      <a:pt x="893" y="20"/>
                    </a:lnTo>
                    <a:lnTo>
                      <a:pt x="901" y="34"/>
                    </a:lnTo>
                    <a:lnTo>
                      <a:pt x="908" y="47"/>
                    </a:lnTo>
                    <a:lnTo>
                      <a:pt x="916" y="34"/>
                    </a:lnTo>
                    <a:lnTo>
                      <a:pt x="924" y="34"/>
                    </a:lnTo>
                    <a:lnTo>
                      <a:pt x="932" y="21"/>
                    </a:lnTo>
                    <a:lnTo>
                      <a:pt x="939" y="21"/>
                    </a:lnTo>
                    <a:lnTo>
                      <a:pt x="948" y="21"/>
                    </a:lnTo>
                    <a:lnTo>
                      <a:pt x="956" y="21"/>
                    </a:lnTo>
                    <a:lnTo>
                      <a:pt x="964" y="21"/>
                    </a:lnTo>
                    <a:lnTo>
                      <a:pt x="972" y="21"/>
                    </a:lnTo>
                    <a:lnTo>
                      <a:pt x="979" y="21"/>
                    </a:lnTo>
                    <a:lnTo>
                      <a:pt x="987" y="2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98" name="Freeform 57"/>
              <p:cNvSpPr>
                <a:spLocks/>
              </p:cNvSpPr>
              <p:nvPr/>
            </p:nvSpPr>
            <p:spPr bwMode="auto">
              <a:xfrm>
                <a:off x="3634" y="2857"/>
                <a:ext cx="273" cy="24"/>
              </a:xfrm>
              <a:custGeom>
                <a:avLst/>
                <a:gdLst>
                  <a:gd name="T0" fmla="*/ 0 w 987"/>
                  <a:gd name="T1" fmla="*/ 0 h 115"/>
                  <a:gd name="T2" fmla="*/ 0 w 987"/>
                  <a:gd name="T3" fmla="*/ 0 h 115"/>
                  <a:gd name="T4" fmla="*/ 0 w 987"/>
                  <a:gd name="T5" fmla="*/ 0 h 115"/>
                  <a:gd name="T6" fmla="*/ 0 w 987"/>
                  <a:gd name="T7" fmla="*/ 0 h 115"/>
                  <a:gd name="T8" fmla="*/ 0 w 987"/>
                  <a:gd name="T9" fmla="*/ 0 h 115"/>
                  <a:gd name="T10" fmla="*/ 0 w 987"/>
                  <a:gd name="T11" fmla="*/ 0 h 115"/>
                  <a:gd name="T12" fmla="*/ 0 w 987"/>
                  <a:gd name="T13" fmla="*/ 0 h 115"/>
                  <a:gd name="T14" fmla="*/ 0 w 987"/>
                  <a:gd name="T15" fmla="*/ 0 h 115"/>
                  <a:gd name="T16" fmla="*/ 0 w 987"/>
                  <a:gd name="T17" fmla="*/ 0 h 115"/>
                  <a:gd name="T18" fmla="*/ 0 w 987"/>
                  <a:gd name="T19" fmla="*/ 0 h 115"/>
                  <a:gd name="T20" fmla="*/ 0 w 987"/>
                  <a:gd name="T21" fmla="*/ 0 h 115"/>
                  <a:gd name="T22" fmla="*/ 0 w 987"/>
                  <a:gd name="T23" fmla="*/ 0 h 115"/>
                  <a:gd name="T24" fmla="*/ 0 w 987"/>
                  <a:gd name="T25" fmla="*/ 0 h 115"/>
                  <a:gd name="T26" fmla="*/ 0 w 987"/>
                  <a:gd name="T27" fmla="*/ 0 h 115"/>
                  <a:gd name="T28" fmla="*/ 0 w 987"/>
                  <a:gd name="T29" fmla="*/ 0 h 115"/>
                  <a:gd name="T30" fmla="*/ 0 w 987"/>
                  <a:gd name="T31" fmla="*/ 0 h 115"/>
                  <a:gd name="T32" fmla="*/ 0 w 987"/>
                  <a:gd name="T33" fmla="*/ 0 h 115"/>
                  <a:gd name="T34" fmla="*/ 0 w 987"/>
                  <a:gd name="T35" fmla="*/ 0 h 115"/>
                  <a:gd name="T36" fmla="*/ 0 w 987"/>
                  <a:gd name="T37" fmla="*/ 0 h 115"/>
                  <a:gd name="T38" fmla="*/ 0 w 987"/>
                  <a:gd name="T39" fmla="*/ 0 h 115"/>
                  <a:gd name="T40" fmla="*/ 0 w 987"/>
                  <a:gd name="T41" fmla="*/ 0 h 115"/>
                  <a:gd name="T42" fmla="*/ 0 w 987"/>
                  <a:gd name="T43" fmla="*/ 0 h 115"/>
                  <a:gd name="T44" fmla="*/ 0 w 987"/>
                  <a:gd name="T45" fmla="*/ 0 h 115"/>
                  <a:gd name="T46" fmla="*/ 0 w 987"/>
                  <a:gd name="T47" fmla="*/ 0 h 115"/>
                  <a:gd name="T48" fmla="*/ 0 w 987"/>
                  <a:gd name="T49" fmla="*/ 0 h 115"/>
                  <a:gd name="T50" fmla="*/ 0 w 987"/>
                  <a:gd name="T51" fmla="*/ 0 h 115"/>
                  <a:gd name="T52" fmla="*/ 0 w 987"/>
                  <a:gd name="T53" fmla="*/ 0 h 115"/>
                  <a:gd name="T54" fmla="*/ 0 w 987"/>
                  <a:gd name="T55" fmla="*/ 0 h 115"/>
                  <a:gd name="T56" fmla="*/ 0 w 987"/>
                  <a:gd name="T57" fmla="*/ 0 h 115"/>
                  <a:gd name="T58" fmla="*/ 0 w 987"/>
                  <a:gd name="T59" fmla="*/ 0 h 115"/>
                  <a:gd name="T60" fmla="*/ 0 w 987"/>
                  <a:gd name="T61" fmla="*/ 0 h 115"/>
                  <a:gd name="T62" fmla="*/ 0 w 987"/>
                  <a:gd name="T63" fmla="*/ 0 h 115"/>
                  <a:gd name="T64" fmla="*/ 0 w 987"/>
                  <a:gd name="T65" fmla="*/ 0 h 115"/>
                  <a:gd name="T66" fmla="*/ 0 w 987"/>
                  <a:gd name="T67" fmla="*/ 0 h 115"/>
                  <a:gd name="T68" fmla="*/ 0 w 987"/>
                  <a:gd name="T69" fmla="*/ 0 h 115"/>
                  <a:gd name="T70" fmla="*/ 0 w 987"/>
                  <a:gd name="T71" fmla="*/ 0 h 115"/>
                  <a:gd name="T72" fmla="*/ 0 w 987"/>
                  <a:gd name="T73" fmla="*/ 0 h 115"/>
                  <a:gd name="T74" fmla="*/ 0 w 987"/>
                  <a:gd name="T75" fmla="*/ 0 h 115"/>
                  <a:gd name="T76" fmla="*/ 0 w 987"/>
                  <a:gd name="T77" fmla="*/ 0 h 115"/>
                  <a:gd name="T78" fmla="*/ 0 w 987"/>
                  <a:gd name="T79" fmla="*/ 0 h 115"/>
                  <a:gd name="T80" fmla="*/ 0 w 987"/>
                  <a:gd name="T81" fmla="*/ 0 h 115"/>
                  <a:gd name="T82" fmla="*/ 0 w 987"/>
                  <a:gd name="T83" fmla="*/ 0 h 115"/>
                  <a:gd name="T84" fmla="*/ 0 w 987"/>
                  <a:gd name="T85" fmla="*/ 0 h 115"/>
                  <a:gd name="T86" fmla="*/ 0 w 987"/>
                  <a:gd name="T87" fmla="*/ 0 h 115"/>
                  <a:gd name="T88" fmla="*/ 0 w 987"/>
                  <a:gd name="T89" fmla="*/ 0 h 115"/>
                  <a:gd name="T90" fmla="*/ 0 w 987"/>
                  <a:gd name="T91" fmla="*/ 0 h 115"/>
                  <a:gd name="T92" fmla="*/ 0 w 987"/>
                  <a:gd name="T93" fmla="*/ 0 h 115"/>
                  <a:gd name="T94" fmla="*/ 0 w 987"/>
                  <a:gd name="T95" fmla="*/ 0 h 115"/>
                  <a:gd name="T96" fmla="*/ 0 w 987"/>
                  <a:gd name="T97" fmla="*/ 0 h 115"/>
                  <a:gd name="T98" fmla="*/ 0 w 987"/>
                  <a:gd name="T99" fmla="*/ 0 h 115"/>
                  <a:gd name="T100" fmla="*/ 0 w 987"/>
                  <a:gd name="T101" fmla="*/ 0 h 115"/>
                  <a:gd name="T102" fmla="*/ 0 w 987"/>
                  <a:gd name="T103" fmla="*/ 0 h 115"/>
                  <a:gd name="T104" fmla="*/ 0 w 987"/>
                  <a:gd name="T105" fmla="*/ 0 h 115"/>
                  <a:gd name="T106" fmla="*/ 0 w 987"/>
                  <a:gd name="T107" fmla="*/ 0 h 115"/>
                  <a:gd name="T108" fmla="*/ 0 w 987"/>
                  <a:gd name="T109" fmla="*/ 0 h 115"/>
                  <a:gd name="T110" fmla="*/ 0 w 987"/>
                  <a:gd name="T111" fmla="*/ 0 h 115"/>
                  <a:gd name="T112" fmla="*/ 0 w 987"/>
                  <a:gd name="T113" fmla="*/ 0 h 115"/>
                  <a:gd name="T114" fmla="*/ 0 w 987"/>
                  <a:gd name="T115" fmla="*/ 0 h 115"/>
                  <a:gd name="T116" fmla="*/ 0 w 987"/>
                  <a:gd name="T117" fmla="*/ 0 h 115"/>
                  <a:gd name="T118" fmla="*/ 0 w 987"/>
                  <a:gd name="T119" fmla="*/ 0 h 115"/>
                  <a:gd name="T120" fmla="*/ 0 w 987"/>
                  <a:gd name="T121" fmla="*/ 0 h 115"/>
                  <a:gd name="T122" fmla="*/ 0 w 987"/>
                  <a:gd name="T123" fmla="*/ 0 h 115"/>
                  <a:gd name="T124" fmla="*/ 0 w 987"/>
                  <a:gd name="T125" fmla="*/ 0 h 1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15">
                    <a:moveTo>
                      <a:pt x="0" y="113"/>
                    </a:moveTo>
                    <a:lnTo>
                      <a:pt x="8" y="113"/>
                    </a:lnTo>
                    <a:lnTo>
                      <a:pt x="17" y="114"/>
                    </a:lnTo>
                    <a:lnTo>
                      <a:pt x="24" y="114"/>
                    </a:lnTo>
                    <a:lnTo>
                      <a:pt x="32" y="114"/>
                    </a:lnTo>
                    <a:lnTo>
                      <a:pt x="40" y="114"/>
                    </a:lnTo>
                    <a:lnTo>
                      <a:pt x="48" y="114"/>
                    </a:lnTo>
                    <a:lnTo>
                      <a:pt x="55" y="114"/>
                    </a:lnTo>
                    <a:lnTo>
                      <a:pt x="63" y="101"/>
                    </a:lnTo>
                    <a:lnTo>
                      <a:pt x="71" y="101"/>
                    </a:lnTo>
                    <a:lnTo>
                      <a:pt x="80" y="101"/>
                    </a:lnTo>
                    <a:lnTo>
                      <a:pt x="88" y="101"/>
                    </a:lnTo>
                    <a:lnTo>
                      <a:pt x="95" y="114"/>
                    </a:lnTo>
                    <a:lnTo>
                      <a:pt x="103" y="115"/>
                    </a:lnTo>
                    <a:lnTo>
                      <a:pt x="111" y="101"/>
                    </a:lnTo>
                    <a:lnTo>
                      <a:pt x="119" y="101"/>
                    </a:lnTo>
                    <a:lnTo>
                      <a:pt x="126" y="101"/>
                    </a:lnTo>
                    <a:lnTo>
                      <a:pt x="134" y="101"/>
                    </a:lnTo>
                    <a:lnTo>
                      <a:pt x="143" y="101"/>
                    </a:lnTo>
                    <a:lnTo>
                      <a:pt x="151" y="115"/>
                    </a:lnTo>
                    <a:lnTo>
                      <a:pt x="158" y="115"/>
                    </a:lnTo>
                    <a:lnTo>
                      <a:pt x="166" y="102"/>
                    </a:lnTo>
                    <a:lnTo>
                      <a:pt x="174" y="102"/>
                    </a:lnTo>
                    <a:lnTo>
                      <a:pt x="182" y="102"/>
                    </a:lnTo>
                    <a:lnTo>
                      <a:pt x="189" y="102"/>
                    </a:lnTo>
                    <a:lnTo>
                      <a:pt x="197" y="102"/>
                    </a:lnTo>
                    <a:lnTo>
                      <a:pt x="206" y="89"/>
                    </a:lnTo>
                    <a:lnTo>
                      <a:pt x="214" y="89"/>
                    </a:lnTo>
                    <a:lnTo>
                      <a:pt x="222" y="89"/>
                    </a:lnTo>
                    <a:lnTo>
                      <a:pt x="229" y="74"/>
                    </a:lnTo>
                    <a:lnTo>
                      <a:pt x="237" y="75"/>
                    </a:lnTo>
                    <a:lnTo>
                      <a:pt x="245" y="75"/>
                    </a:lnTo>
                    <a:lnTo>
                      <a:pt x="253" y="75"/>
                    </a:lnTo>
                    <a:lnTo>
                      <a:pt x="261" y="75"/>
                    </a:lnTo>
                    <a:lnTo>
                      <a:pt x="269" y="75"/>
                    </a:lnTo>
                    <a:lnTo>
                      <a:pt x="277" y="75"/>
                    </a:lnTo>
                    <a:lnTo>
                      <a:pt x="285" y="75"/>
                    </a:lnTo>
                    <a:lnTo>
                      <a:pt x="292" y="90"/>
                    </a:lnTo>
                    <a:lnTo>
                      <a:pt x="300" y="103"/>
                    </a:lnTo>
                    <a:lnTo>
                      <a:pt x="308" y="103"/>
                    </a:lnTo>
                    <a:lnTo>
                      <a:pt x="316" y="103"/>
                    </a:lnTo>
                    <a:lnTo>
                      <a:pt x="324" y="104"/>
                    </a:lnTo>
                    <a:lnTo>
                      <a:pt x="332" y="104"/>
                    </a:lnTo>
                    <a:lnTo>
                      <a:pt x="340" y="90"/>
                    </a:lnTo>
                    <a:lnTo>
                      <a:pt x="348" y="90"/>
                    </a:lnTo>
                    <a:lnTo>
                      <a:pt x="356" y="90"/>
                    </a:lnTo>
                    <a:lnTo>
                      <a:pt x="363" y="91"/>
                    </a:lnTo>
                    <a:lnTo>
                      <a:pt x="371" y="91"/>
                    </a:lnTo>
                    <a:lnTo>
                      <a:pt x="379" y="91"/>
                    </a:lnTo>
                    <a:lnTo>
                      <a:pt x="388" y="76"/>
                    </a:lnTo>
                    <a:lnTo>
                      <a:pt x="395" y="76"/>
                    </a:lnTo>
                    <a:lnTo>
                      <a:pt x="403" y="76"/>
                    </a:lnTo>
                    <a:lnTo>
                      <a:pt x="411" y="77"/>
                    </a:lnTo>
                    <a:lnTo>
                      <a:pt x="419" y="77"/>
                    </a:lnTo>
                    <a:lnTo>
                      <a:pt x="426" y="77"/>
                    </a:lnTo>
                    <a:lnTo>
                      <a:pt x="434" y="63"/>
                    </a:lnTo>
                    <a:lnTo>
                      <a:pt x="443" y="63"/>
                    </a:lnTo>
                    <a:lnTo>
                      <a:pt x="451" y="77"/>
                    </a:lnTo>
                    <a:lnTo>
                      <a:pt x="459" y="77"/>
                    </a:lnTo>
                    <a:lnTo>
                      <a:pt x="466" y="77"/>
                    </a:lnTo>
                    <a:lnTo>
                      <a:pt x="474" y="64"/>
                    </a:lnTo>
                    <a:lnTo>
                      <a:pt x="482" y="64"/>
                    </a:lnTo>
                    <a:lnTo>
                      <a:pt x="490" y="64"/>
                    </a:lnTo>
                    <a:lnTo>
                      <a:pt x="497" y="64"/>
                    </a:lnTo>
                    <a:lnTo>
                      <a:pt x="506" y="64"/>
                    </a:lnTo>
                    <a:lnTo>
                      <a:pt x="514" y="79"/>
                    </a:lnTo>
                    <a:lnTo>
                      <a:pt x="522" y="79"/>
                    </a:lnTo>
                    <a:lnTo>
                      <a:pt x="529" y="79"/>
                    </a:lnTo>
                    <a:lnTo>
                      <a:pt x="537" y="79"/>
                    </a:lnTo>
                    <a:lnTo>
                      <a:pt x="545" y="65"/>
                    </a:lnTo>
                    <a:lnTo>
                      <a:pt x="553" y="65"/>
                    </a:lnTo>
                    <a:lnTo>
                      <a:pt x="561" y="65"/>
                    </a:lnTo>
                    <a:lnTo>
                      <a:pt x="569" y="65"/>
                    </a:lnTo>
                    <a:lnTo>
                      <a:pt x="577" y="65"/>
                    </a:lnTo>
                    <a:lnTo>
                      <a:pt x="585" y="65"/>
                    </a:lnTo>
                    <a:lnTo>
                      <a:pt x="593" y="65"/>
                    </a:lnTo>
                    <a:lnTo>
                      <a:pt x="600" y="80"/>
                    </a:lnTo>
                    <a:lnTo>
                      <a:pt x="608" y="80"/>
                    </a:lnTo>
                    <a:lnTo>
                      <a:pt x="616" y="80"/>
                    </a:lnTo>
                    <a:lnTo>
                      <a:pt x="624" y="66"/>
                    </a:lnTo>
                    <a:lnTo>
                      <a:pt x="632" y="66"/>
                    </a:lnTo>
                    <a:lnTo>
                      <a:pt x="640" y="52"/>
                    </a:lnTo>
                    <a:lnTo>
                      <a:pt x="648" y="52"/>
                    </a:lnTo>
                    <a:lnTo>
                      <a:pt x="656" y="52"/>
                    </a:lnTo>
                    <a:lnTo>
                      <a:pt x="664" y="52"/>
                    </a:lnTo>
                    <a:lnTo>
                      <a:pt x="671" y="53"/>
                    </a:lnTo>
                    <a:lnTo>
                      <a:pt x="679" y="66"/>
                    </a:lnTo>
                    <a:lnTo>
                      <a:pt x="688" y="53"/>
                    </a:lnTo>
                    <a:lnTo>
                      <a:pt x="696" y="53"/>
                    </a:lnTo>
                    <a:lnTo>
                      <a:pt x="703" y="53"/>
                    </a:lnTo>
                    <a:lnTo>
                      <a:pt x="711" y="53"/>
                    </a:lnTo>
                    <a:lnTo>
                      <a:pt x="719" y="53"/>
                    </a:lnTo>
                    <a:lnTo>
                      <a:pt x="727" y="53"/>
                    </a:lnTo>
                    <a:lnTo>
                      <a:pt x="734" y="53"/>
                    </a:lnTo>
                    <a:lnTo>
                      <a:pt x="742" y="53"/>
                    </a:lnTo>
                    <a:lnTo>
                      <a:pt x="751" y="53"/>
                    </a:lnTo>
                    <a:lnTo>
                      <a:pt x="759" y="54"/>
                    </a:lnTo>
                    <a:lnTo>
                      <a:pt x="766" y="54"/>
                    </a:lnTo>
                    <a:lnTo>
                      <a:pt x="774" y="54"/>
                    </a:lnTo>
                    <a:lnTo>
                      <a:pt x="782" y="54"/>
                    </a:lnTo>
                    <a:lnTo>
                      <a:pt x="790" y="54"/>
                    </a:lnTo>
                    <a:lnTo>
                      <a:pt x="798" y="40"/>
                    </a:lnTo>
                    <a:lnTo>
                      <a:pt x="805" y="41"/>
                    </a:lnTo>
                    <a:lnTo>
                      <a:pt x="814" y="27"/>
                    </a:lnTo>
                    <a:lnTo>
                      <a:pt x="822" y="27"/>
                    </a:lnTo>
                    <a:lnTo>
                      <a:pt x="830" y="27"/>
                    </a:lnTo>
                    <a:lnTo>
                      <a:pt x="838" y="13"/>
                    </a:lnTo>
                    <a:lnTo>
                      <a:pt x="845" y="13"/>
                    </a:lnTo>
                    <a:lnTo>
                      <a:pt x="853" y="0"/>
                    </a:lnTo>
                    <a:lnTo>
                      <a:pt x="861" y="0"/>
                    </a:lnTo>
                    <a:lnTo>
                      <a:pt x="870" y="0"/>
                    </a:lnTo>
                    <a:lnTo>
                      <a:pt x="877" y="0"/>
                    </a:lnTo>
                    <a:lnTo>
                      <a:pt x="885" y="0"/>
                    </a:lnTo>
                    <a:lnTo>
                      <a:pt x="893" y="28"/>
                    </a:lnTo>
                    <a:lnTo>
                      <a:pt x="901" y="42"/>
                    </a:lnTo>
                    <a:lnTo>
                      <a:pt x="908" y="42"/>
                    </a:lnTo>
                    <a:lnTo>
                      <a:pt x="916" y="42"/>
                    </a:lnTo>
                    <a:lnTo>
                      <a:pt x="924" y="28"/>
                    </a:lnTo>
                    <a:lnTo>
                      <a:pt x="933" y="14"/>
                    </a:lnTo>
                    <a:lnTo>
                      <a:pt x="940" y="14"/>
                    </a:lnTo>
                    <a:lnTo>
                      <a:pt x="948" y="14"/>
                    </a:lnTo>
                    <a:lnTo>
                      <a:pt x="956" y="1"/>
                    </a:lnTo>
                    <a:lnTo>
                      <a:pt x="964" y="14"/>
                    </a:lnTo>
                    <a:lnTo>
                      <a:pt x="972" y="14"/>
                    </a:lnTo>
                    <a:lnTo>
                      <a:pt x="979" y="15"/>
                    </a:lnTo>
                    <a:lnTo>
                      <a:pt x="987"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290" name="Freeform 58"/>
            <p:cNvSpPr>
              <a:spLocks/>
            </p:cNvSpPr>
            <p:nvPr/>
          </p:nvSpPr>
          <p:spPr bwMode="auto">
            <a:xfrm>
              <a:off x="1801" y="2992"/>
              <a:ext cx="186" cy="22"/>
            </a:xfrm>
            <a:custGeom>
              <a:avLst/>
              <a:gdLst>
                <a:gd name="T0" fmla="*/ 2 w 186"/>
                <a:gd name="T1" fmla="*/ 22 h 22"/>
                <a:gd name="T2" fmla="*/ 6 w 186"/>
                <a:gd name="T3" fmla="*/ 19 h 22"/>
                <a:gd name="T4" fmla="*/ 11 w 186"/>
                <a:gd name="T5" fmla="*/ 16 h 22"/>
                <a:gd name="T6" fmla="*/ 15 w 186"/>
                <a:gd name="T7" fmla="*/ 13 h 22"/>
                <a:gd name="T8" fmla="*/ 19 w 186"/>
                <a:gd name="T9" fmla="*/ 13 h 22"/>
                <a:gd name="T10" fmla="*/ 24 w 186"/>
                <a:gd name="T11" fmla="*/ 16 h 22"/>
                <a:gd name="T12" fmla="*/ 28 w 186"/>
                <a:gd name="T13" fmla="*/ 19 h 22"/>
                <a:gd name="T14" fmla="*/ 33 w 186"/>
                <a:gd name="T15" fmla="*/ 22 h 22"/>
                <a:gd name="T16" fmla="*/ 37 w 186"/>
                <a:gd name="T17" fmla="*/ 22 h 22"/>
                <a:gd name="T18" fmla="*/ 41 w 186"/>
                <a:gd name="T19" fmla="*/ 19 h 22"/>
                <a:gd name="T20" fmla="*/ 46 w 186"/>
                <a:gd name="T21" fmla="*/ 19 h 22"/>
                <a:gd name="T22" fmla="*/ 50 w 186"/>
                <a:gd name="T23" fmla="*/ 16 h 22"/>
                <a:gd name="T24" fmla="*/ 54 w 186"/>
                <a:gd name="T25" fmla="*/ 14 h 22"/>
                <a:gd name="T26" fmla="*/ 59 w 186"/>
                <a:gd name="T27" fmla="*/ 14 h 22"/>
                <a:gd name="T28" fmla="*/ 63 w 186"/>
                <a:gd name="T29" fmla="*/ 14 h 22"/>
                <a:gd name="T30" fmla="*/ 68 w 186"/>
                <a:gd name="T31" fmla="*/ 11 h 22"/>
                <a:gd name="T32" fmla="*/ 72 w 186"/>
                <a:gd name="T33" fmla="*/ 11 h 22"/>
                <a:gd name="T34" fmla="*/ 77 w 186"/>
                <a:gd name="T35" fmla="*/ 11 h 22"/>
                <a:gd name="T36" fmla="*/ 81 w 186"/>
                <a:gd name="T37" fmla="*/ 14 h 22"/>
                <a:gd name="T38" fmla="*/ 85 w 186"/>
                <a:gd name="T39" fmla="*/ 14 h 22"/>
                <a:gd name="T40" fmla="*/ 90 w 186"/>
                <a:gd name="T41" fmla="*/ 14 h 22"/>
                <a:gd name="T42" fmla="*/ 94 w 186"/>
                <a:gd name="T43" fmla="*/ 8 h 22"/>
                <a:gd name="T44" fmla="*/ 98 w 186"/>
                <a:gd name="T45" fmla="*/ 5 h 22"/>
                <a:gd name="T46" fmla="*/ 103 w 186"/>
                <a:gd name="T47" fmla="*/ 5 h 22"/>
                <a:gd name="T48" fmla="*/ 107 w 186"/>
                <a:gd name="T49" fmla="*/ 8 h 22"/>
                <a:gd name="T50" fmla="*/ 112 w 186"/>
                <a:gd name="T51" fmla="*/ 11 h 22"/>
                <a:gd name="T52" fmla="*/ 116 w 186"/>
                <a:gd name="T53" fmla="*/ 11 h 22"/>
                <a:gd name="T54" fmla="*/ 120 w 186"/>
                <a:gd name="T55" fmla="*/ 11 h 22"/>
                <a:gd name="T56" fmla="*/ 125 w 186"/>
                <a:gd name="T57" fmla="*/ 11 h 22"/>
                <a:gd name="T58" fmla="*/ 129 w 186"/>
                <a:gd name="T59" fmla="*/ 11 h 22"/>
                <a:gd name="T60" fmla="*/ 133 w 186"/>
                <a:gd name="T61" fmla="*/ 8 h 22"/>
                <a:gd name="T62" fmla="*/ 138 w 186"/>
                <a:gd name="T63" fmla="*/ 8 h 22"/>
                <a:gd name="T64" fmla="*/ 142 w 186"/>
                <a:gd name="T65" fmla="*/ 6 h 22"/>
                <a:gd name="T66" fmla="*/ 147 w 186"/>
                <a:gd name="T67" fmla="*/ 8 h 22"/>
                <a:gd name="T68" fmla="*/ 151 w 186"/>
                <a:gd name="T69" fmla="*/ 6 h 22"/>
                <a:gd name="T70" fmla="*/ 155 w 186"/>
                <a:gd name="T71" fmla="*/ 6 h 22"/>
                <a:gd name="T72" fmla="*/ 160 w 186"/>
                <a:gd name="T73" fmla="*/ 6 h 22"/>
                <a:gd name="T74" fmla="*/ 164 w 186"/>
                <a:gd name="T75" fmla="*/ 8 h 22"/>
                <a:gd name="T76" fmla="*/ 168 w 186"/>
                <a:gd name="T77" fmla="*/ 8 h 22"/>
                <a:gd name="T78" fmla="*/ 173 w 186"/>
                <a:gd name="T79" fmla="*/ 3 h 22"/>
                <a:gd name="T80" fmla="*/ 177 w 186"/>
                <a:gd name="T81" fmla="*/ 0 h 22"/>
                <a:gd name="T82" fmla="*/ 182 w 186"/>
                <a:gd name="T83" fmla="*/ 0 h 22"/>
                <a:gd name="T84" fmla="*/ 186 w 186"/>
                <a:gd name="T85" fmla="*/ 0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6" h="22">
                  <a:moveTo>
                    <a:pt x="0" y="22"/>
                  </a:moveTo>
                  <a:lnTo>
                    <a:pt x="2" y="22"/>
                  </a:lnTo>
                  <a:lnTo>
                    <a:pt x="4" y="22"/>
                  </a:lnTo>
                  <a:lnTo>
                    <a:pt x="6" y="19"/>
                  </a:lnTo>
                  <a:lnTo>
                    <a:pt x="8" y="19"/>
                  </a:lnTo>
                  <a:lnTo>
                    <a:pt x="11" y="16"/>
                  </a:lnTo>
                  <a:lnTo>
                    <a:pt x="13" y="16"/>
                  </a:lnTo>
                  <a:lnTo>
                    <a:pt x="15" y="13"/>
                  </a:lnTo>
                  <a:lnTo>
                    <a:pt x="17" y="13"/>
                  </a:lnTo>
                  <a:lnTo>
                    <a:pt x="19" y="13"/>
                  </a:lnTo>
                  <a:lnTo>
                    <a:pt x="21" y="16"/>
                  </a:lnTo>
                  <a:lnTo>
                    <a:pt x="24" y="16"/>
                  </a:lnTo>
                  <a:lnTo>
                    <a:pt x="26" y="19"/>
                  </a:lnTo>
                  <a:lnTo>
                    <a:pt x="28" y="19"/>
                  </a:lnTo>
                  <a:lnTo>
                    <a:pt x="30" y="19"/>
                  </a:lnTo>
                  <a:lnTo>
                    <a:pt x="33" y="22"/>
                  </a:lnTo>
                  <a:lnTo>
                    <a:pt x="35" y="22"/>
                  </a:lnTo>
                  <a:lnTo>
                    <a:pt x="37" y="22"/>
                  </a:lnTo>
                  <a:lnTo>
                    <a:pt x="39" y="22"/>
                  </a:lnTo>
                  <a:lnTo>
                    <a:pt x="41" y="19"/>
                  </a:lnTo>
                  <a:lnTo>
                    <a:pt x="43" y="19"/>
                  </a:lnTo>
                  <a:lnTo>
                    <a:pt x="46" y="19"/>
                  </a:lnTo>
                  <a:lnTo>
                    <a:pt x="48" y="16"/>
                  </a:lnTo>
                  <a:lnTo>
                    <a:pt x="50" y="16"/>
                  </a:lnTo>
                  <a:lnTo>
                    <a:pt x="52" y="14"/>
                  </a:lnTo>
                  <a:lnTo>
                    <a:pt x="54" y="14"/>
                  </a:lnTo>
                  <a:lnTo>
                    <a:pt x="57" y="14"/>
                  </a:lnTo>
                  <a:lnTo>
                    <a:pt x="59" y="14"/>
                  </a:lnTo>
                  <a:lnTo>
                    <a:pt x="61" y="14"/>
                  </a:lnTo>
                  <a:lnTo>
                    <a:pt x="63" y="14"/>
                  </a:lnTo>
                  <a:lnTo>
                    <a:pt x="65" y="14"/>
                  </a:lnTo>
                  <a:lnTo>
                    <a:pt x="68" y="11"/>
                  </a:lnTo>
                  <a:lnTo>
                    <a:pt x="70" y="11"/>
                  </a:lnTo>
                  <a:lnTo>
                    <a:pt x="72" y="11"/>
                  </a:lnTo>
                  <a:lnTo>
                    <a:pt x="74" y="11"/>
                  </a:lnTo>
                  <a:lnTo>
                    <a:pt x="77" y="11"/>
                  </a:lnTo>
                  <a:lnTo>
                    <a:pt x="79" y="11"/>
                  </a:lnTo>
                  <a:lnTo>
                    <a:pt x="81" y="14"/>
                  </a:lnTo>
                  <a:lnTo>
                    <a:pt x="83" y="14"/>
                  </a:lnTo>
                  <a:lnTo>
                    <a:pt x="85" y="14"/>
                  </a:lnTo>
                  <a:lnTo>
                    <a:pt x="87" y="14"/>
                  </a:lnTo>
                  <a:lnTo>
                    <a:pt x="90" y="14"/>
                  </a:lnTo>
                  <a:lnTo>
                    <a:pt x="92" y="11"/>
                  </a:lnTo>
                  <a:lnTo>
                    <a:pt x="94" y="8"/>
                  </a:lnTo>
                  <a:lnTo>
                    <a:pt x="96" y="8"/>
                  </a:lnTo>
                  <a:lnTo>
                    <a:pt x="98" y="5"/>
                  </a:lnTo>
                  <a:lnTo>
                    <a:pt x="101" y="5"/>
                  </a:lnTo>
                  <a:lnTo>
                    <a:pt x="103" y="5"/>
                  </a:lnTo>
                  <a:lnTo>
                    <a:pt x="105" y="8"/>
                  </a:lnTo>
                  <a:lnTo>
                    <a:pt x="107" y="8"/>
                  </a:lnTo>
                  <a:lnTo>
                    <a:pt x="109" y="11"/>
                  </a:lnTo>
                  <a:lnTo>
                    <a:pt x="112" y="11"/>
                  </a:lnTo>
                  <a:lnTo>
                    <a:pt x="114" y="11"/>
                  </a:lnTo>
                  <a:lnTo>
                    <a:pt x="116" y="11"/>
                  </a:lnTo>
                  <a:lnTo>
                    <a:pt x="118" y="11"/>
                  </a:lnTo>
                  <a:lnTo>
                    <a:pt x="120" y="11"/>
                  </a:lnTo>
                  <a:lnTo>
                    <a:pt x="122" y="11"/>
                  </a:lnTo>
                  <a:lnTo>
                    <a:pt x="125" y="11"/>
                  </a:lnTo>
                  <a:lnTo>
                    <a:pt x="127" y="11"/>
                  </a:lnTo>
                  <a:lnTo>
                    <a:pt x="129" y="11"/>
                  </a:lnTo>
                  <a:lnTo>
                    <a:pt x="131" y="11"/>
                  </a:lnTo>
                  <a:lnTo>
                    <a:pt x="133" y="8"/>
                  </a:lnTo>
                  <a:lnTo>
                    <a:pt x="136" y="8"/>
                  </a:lnTo>
                  <a:lnTo>
                    <a:pt x="138" y="8"/>
                  </a:lnTo>
                  <a:lnTo>
                    <a:pt x="140" y="6"/>
                  </a:lnTo>
                  <a:lnTo>
                    <a:pt x="142" y="6"/>
                  </a:lnTo>
                  <a:lnTo>
                    <a:pt x="145" y="8"/>
                  </a:lnTo>
                  <a:lnTo>
                    <a:pt x="147" y="8"/>
                  </a:lnTo>
                  <a:lnTo>
                    <a:pt x="149" y="8"/>
                  </a:lnTo>
                  <a:lnTo>
                    <a:pt x="151" y="6"/>
                  </a:lnTo>
                  <a:lnTo>
                    <a:pt x="153" y="6"/>
                  </a:lnTo>
                  <a:lnTo>
                    <a:pt x="155" y="6"/>
                  </a:lnTo>
                  <a:lnTo>
                    <a:pt x="157" y="6"/>
                  </a:lnTo>
                  <a:lnTo>
                    <a:pt x="160" y="6"/>
                  </a:lnTo>
                  <a:lnTo>
                    <a:pt x="162" y="6"/>
                  </a:lnTo>
                  <a:lnTo>
                    <a:pt x="164" y="8"/>
                  </a:lnTo>
                  <a:lnTo>
                    <a:pt x="166" y="8"/>
                  </a:lnTo>
                  <a:lnTo>
                    <a:pt x="168" y="8"/>
                  </a:lnTo>
                  <a:lnTo>
                    <a:pt x="171" y="6"/>
                  </a:lnTo>
                  <a:lnTo>
                    <a:pt x="173" y="3"/>
                  </a:lnTo>
                  <a:lnTo>
                    <a:pt x="175" y="0"/>
                  </a:lnTo>
                  <a:lnTo>
                    <a:pt x="177" y="0"/>
                  </a:lnTo>
                  <a:lnTo>
                    <a:pt x="180" y="0"/>
                  </a:lnTo>
                  <a:lnTo>
                    <a:pt x="182" y="0"/>
                  </a:lnTo>
                  <a:lnTo>
                    <a:pt x="184" y="0"/>
                  </a:lnTo>
                  <a:lnTo>
                    <a:pt x="186"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91" name="Freeform 59"/>
            <p:cNvSpPr>
              <a:spLocks/>
            </p:cNvSpPr>
            <p:nvPr/>
          </p:nvSpPr>
          <p:spPr bwMode="auto">
            <a:xfrm>
              <a:off x="3907" y="2823"/>
              <a:ext cx="220" cy="40"/>
            </a:xfrm>
            <a:custGeom>
              <a:avLst/>
              <a:gdLst>
                <a:gd name="T0" fmla="*/ 3 w 220"/>
                <a:gd name="T1" fmla="*/ 36 h 40"/>
                <a:gd name="T2" fmla="*/ 7 w 220"/>
                <a:gd name="T3" fmla="*/ 36 h 40"/>
                <a:gd name="T4" fmla="*/ 11 w 220"/>
                <a:gd name="T5" fmla="*/ 36 h 40"/>
                <a:gd name="T6" fmla="*/ 15 w 220"/>
                <a:gd name="T7" fmla="*/ 36 h 40"/>
                <a:gd name="T8" fmla="*/ 20 w 220"/>
                <a:gd name="T9" fmla="*/ 34 h 40"/>
                <a:gd name="T10" fmla="*/ 24 w 220"/>
                <a:gd name="T11" fmla="*/ 37 h 40"/>
                <a:gd name="T12" fmla="*/ 29 w 220"/>
                <a:gd name="T13" fmla="*/ 37 h 40"/>
                <a:gd name="T14" fmla="*/ 33 w 220"/>
                <a:gd name="T15" fmla="*/ 37 h 40"/>
                <a:gd name="T16" fmla="*/ 38 w 220"/>
                <a:gd name="T17" fmla="*/ 34 h 40"/>
                <a:gd name="T18" fmla="*/ 42 w 220"/>
                <a:gd name="T19" fmla="*/ 34 h 40"/>
                <a:gd name="T20" fmla="*/ 46 w 220"/>
                <a:gd name="T21" fmla="*/ 34 h 40"/>
                <a:gd name="T22" fmla="*/ 51 w 220"/>
                <a:gd name="T23" fmla="*/ 37 h 40"/>
                <a:gd name="T24" fmla="*/ 55 w 220"/>
                <a:gd name="T25" fmla="*/ 37 h 40"/>
                <a:gd name="T26" fmla="*/ 60 w 220"/>
                <a:gd name="T27" fmla="*/ 37 h 40"/>
                <a:gd name="T28" fmla="*/ 64 w 220"/>
                <a:gd name="T29" fmla="*/ 37 h 40"/>
                <a:gd name="T30" fmla="*/ 68 w 220"/>
                <a:gd name="T31" fmla="*/ 37 h 40"/>
                <a:gd name="T32" fmla="*/ 73 w 220"/>
                <a:gd name="T33" fmla="*/ 34 h 40"/>
                <a:gd name="T34" fmla="*/ 77 w 220"/>
                <a:gd name="T35" fmla="*/ 31 h 40"/>
                <a:gd name="T36" fmla="*/ 81 w 220"/>
                <a:gd name="T37" fmla="*/ 31 h 40"/>
                <a:gd name="T38" fmla="*/ 86 w 220"/>
                <a:gd name="T39" fmla="*/ 31 h 40"/>
                <a:gd name="T40" fmla="*/ 90 w 220"/>
                <a:gd name="T41" fmla="*/ 29 h 40"/>
                <a:gd name="T42" fmla="*/ 95 w 220"/>
                <a:gd name="T43" fmla="*/ 29 h 40"/>
                <a:gd name="T44" fmla="*/ 99 w 220"/>
                <a:gd name="T45" fmla="*/ 32 h 40"/>
                <a:gd name="T46" fmla="*/ 104 w 220"/>
                <a:gd name="T47" fmla="*/ 32 h 40"/>
                <a:gd name="T48" fmla="*/ 108 w 220"/>
                <a:gd name="T49" fmla="*/ 29 h 40"/>
                <a:gd name="T50" fmla="*/ 112 w 220"/>
                <a:gd name="T51" fmla="*/ 26 h 40"/>
                <a:gd name="T52" fmla="*/ 117 w 220"/>
                <a:gd name="T53" fmla="*/ 26 h 40"/>
                <a:gd name="T54" fmla="*/ 121 w 220"/>
                <a:gd name="T55" fmla="*/ 26 h 40"/>
                <a:gd name="T56" fmla="*/ 125 w 220"/>
                <a:gd name="T57" fmla="*/ 26 h 40"/>
                <a:gd name="T58" fmla="*/ 130 w 220"/>
                <a:gd name="T59" fmla="*/ 23 h 40"/>
                <a:gd name="T60" fmla="*/ 134 w 220"/>
                <a:gd name="T61" fmla="*/ 26 h 40"/>
                <a:gd name="T62" fmla="*/ 139 w 220"/>
                <a:gd name="T63" fmla="*/ 23 h 40"/>
                <a:gd name="T64" fmla="*/ 143 w 220"/>
                <a:gd name="T65" fmla="*/ 20 h 40"/>
                <a:gd name="T66" fmla="*/ 147 w 220"/>
                <a:gd name="T67" fmla="*/ 17 h 40"/>
                <a:gd name="T68" fmla="*/ 152 w 220"/>
                <a:gd name="T69" fmla="*/ 17 h 40"/>
                <a:gd name="T70" fmla="*/ 156 w 220"/>
                <a:gd name="T71" fmla="*/ 18 h 40"/>
                <a:gd name="T72" fmla="*/ 161 w 220"/>
                <a:gd name="T73" fmla="*/ 18 h 40"/>
                <a:gd name="T74" fmla="*/ 165 w 220"/>
                <a:gd name="T75" fmla="*/ 12 h 40"/>
                <a:gd name="T76" fmla="*/ 169 w 220"/>
                <a:gd name="T77" fmla="*/ 3 h 40"/>
                <a:gd name="T78" fmla="*/ 174 w 220"/>
                <a:gd name="T79" fmla="*/ 3 h 40"/>
                <a:gd name="T80" fmla="*/ 178 w 220"/>
                <a:gd name="T81" fmla="*/ 3 h 40"/>
                <a:gd name="T82" fmla="*/ 183 w 220"/>
                <a:gd name="T83" fmla="*/ 6 h 40"/>
                <a:gd name="T84" fmla="*/ 187 w 220"/>
                <a:gd name="T85" fmla="*/ 9 h 40"/>
                <a:gd name="T86" fmla="*/ 191 w 220"/>
                <a:gd name="T87" fmla="*/ 23 h 40"/>
                <a:gd name="T88" fmla="*/ 196 w 220"/>
                <a:gd name="T89" fmla="*/ 27 h 40"/>
                <a:gd name="T90" fmla="*/ 200 w 220"/>
                <a:gd name="T91" fmla="*/ 27 h 40"/>
                <a:gd name="T92" fmla="*/ 204 w 220"/>
                <a:gd name="T93" fmla="*/ 30 h 40"/>
                <a:gd name="T94" fmla="*/ 209 w 220"/>
                <a:gd name="T95" fmla="*/ 30 h 40"/>
                <a:gd name="T96" fmla="*/ 213 w 220"/>
                <a:gd name="T97" fmla="*/ 30 h 40"/>
                <a:gd name="T98" fmla="*/ 218 w 220"/>
                <a:gd name="T99" fmla="*/ 30 h 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20" h="40">
                  <a:moveTo>
                    <a:pt x="0" y="36"/>
                  </a:moveTo>
                  <a:lnTo>
                    <a:pt x="3" y="36"/>
                  </a:lnTo>
                  <a:lnTo>
                    <a:pt x="5" y="39"/>
                  </a:lnTo>
                  <a:lnTo>
                    <a:pt x="7" y="36"/>
                  </a:lnTo>
                  <a:lnTo>
                    <a:pt x="9" y="36"/>
                  </a:lnTo>
                  <a:lnTo>
                    <a:pt x="11" y="36"/>
                  </a:lnTo>
                  <a:lnTo>
                    <a:pt x="13" y="36"/>
                  </a:lnTo>
                  <a:lnTo>
                    <a:pt x="15" y="36"/>
                  </a:lnTo>
                  <a:lnTo>
                    <a:pt x="18" y="36"/>
                  </a:lnTo>
                  <a:lnTo>
                    <a:pt x="20" y="34"/>
                  </a:lnTo>
                  <a:lnTo>
                    <a:pt x="22" y="34"/>
                  </a:lnTo>
                  <a:lnTo>
                    <a:pt x="24" y="37"/>
                  </a:lnTo>
                  <a:lnTo>
                    <a:pt x="26" y="37"/>
                  </a:lnTo>
                  <a:lnTo>
                    <a:pt x="29" y="37"/>
                  </a:lnTo>
                  <a:lnTo>
                    <a:pt x="31" y="37"/>
                  </a:lnTo>
                  <a:lnTo>
                    <a:pt x="33" y="37"/>
                  </a:lnTo>
                  <a:lnTo>
                    <a:pt x="35" y="37"/>
                  </a:lnTo>
                  <a:lnTo>
                    <a:pt x="38" y="34"/>
                  </a:lnTo>
                  <a:lnTo>
                    <a:pt x="40" y="34"/>
                  </a:lnTo>
                  <a:lnTo>
                    <a:pt x="42" y="34"/>
                  </a:lnTo>
                  <a:lnTo>
                    <a:pt x="44" y="34"/>
                  </a:lnTo>
                  <a:lnTo>
                    <a:pt x="46" y="34"/>
                  </a:lnTo>
                  <a:lnTo>
                    <a:pt x="48" y="34"/>
                  </a:lnTo>
                  <a:lnTo>
                    <a:pt x="51" y="37"/>
                  </a:lnTo>
                  <a:lnTo>
                    <a:pt x="53" y="37"/>
                  </a:lnTo>
                  <a:lnTo>
                    <a:pt x="55" y="37"/>
                  </a:lnTo>
                  <a:lnTo>
                    <a:pt x="57" y="37"/>
                  </a:lnTo>
                  <a:lnTo>
                    <a:pt x="60" y="37"/>
                  </a:lnTo>
                  <a:lnTo>
                    <a:pt x="61" y="40"/>
                  </a:lnTo>
                  <a:lnTo>
                    <a:pt x="64" y="37"/>
                  </a:lnTo>
                  <a:lnTo>
                    <a:pt x="66" y="37"/>
                  </a:lnTo>
                  <a:lnTo>
                    <a:pt x="68" y="37"/>
                  </a:lnTo>
                  <a:lnTo>
                    <a:pt x="71" y="34"/>
                  </a:lnTo>
                  <a:lnTo>
                    <a:pt x="73" y="34"/>
                  </a:lnTo>
                  <a:lnTo>
                    <a:pt x="75" y="31"/>
                  </a:lnTo>
                  <a:lnTo>
                    <a:pt x="77" y="31"/>
                  </a:lnTo>
                  <a:lnTo>
                    <a:pt x="79" y="31"/>
                  </a:lnTo>
                  <a:lnTo>
                    <a:pt x="81" y="31"/>
                  </a:lnTo>
                  <a:lnTo>
                    <a:pt x="83" y="31"/>
                  </a:lnTo>
                  <a:lnTo>
                    <a:pt x="86" y="31"/>
                  </a:lnTo>
                  <a:lnTo>
                    <a:pt x="88" y="29"/>
                  </a:lnTo>
                  <a:lnTo>
                    <a:pt x="90" y="29"/>
                  </a:lnTo>
                  <a:lnTo>
                    <a:pt x="92" y="29"/>
                  </a:lnTo>
                  <a:lnTo>
                    <a:pt x="95" y="29"/>
                  </a:lnTo>
                  <a:lnTo>
                    <a:pt x="97" y="29"/>
                  </a:lnTo>
                  <a:lnTo>
                    <a:pt x="99" y="32"/>
                  </a:lnTo>
                  <a:lnTo>
                    <a:pt x="101" y="34"/>
                  </a:lnTo>
                  <a:lnTo>
                    <a:pt x="104" y="32"/>
                  </a:lnTo>
                  <a:lnTo>
                    <a:pt x="106" y="32"/>
                  </a:lnTo>
                  <a:lnTo>
                    <a:pt x="108" y="29"/>
                  </a:lnTo>
                  <a:lnTo>
                    <a:pt x="110" y="29"/>
                  </a:lnTo>
                  <a:lnTo>
                    <a:pt x="112" y="26"/>
                  </a:lnTo>
                  <a:lnTo>
                    <a:pt x="114" y="26"/>
                  </a:lnTo>
                  <a:lnTo>
                    <a:pt x="117" y="26"/>
                  </a:lnTo>
                  <a:lnTo>
                    <a:pt x="119" y="26"/>
                  </a:lnTo>
                  <a:lnTo>
                    <a:pt x="121" y="26"/>
                  </a:lnTo>
                  <a:lnTo>
                    <a:pt x="123" y="26"/>
                  </a:lnTo>
                  <a:lnTo>
                    <a:pt x="125" y="26"/>
                  </a:lnTo>
                  <a:lnTo>
                    <a:pt x="128" y="26"/>
                  </a:lnTo>
                  <a:lnTo>
                    <a:pt x="130" y="23"/>
                  </a:lnTo>
                  <a:lnTo>
                    <a:pt x="132" y="23"/>
                  </a:lnTo>
                  <a:lnTo>
                    <a:pt x="134" y="26"/>
                  </a:lnTo>
                  <a:lnTo>
                    <a:pt x="137" y="23"/>
                  </a:lnTo>
                  <a:lnTo>
                    <a:pt x="139" y="23"/>
                  </a:lnTo>
                  <a:lnTo>
                    <a:pt x="141" y="20"/>
                  </a:lnTo>
                  <a:lnTo>
                    <a:pt x="143" y="20"/>
                  </a:lnTo>
                  <a:lnTo>
                    <a:pt x="145" y="20"/>
                  </a:lnTo>
                  <a:lnTo>
                    <a:pt x="147" y="17"/>
                  </a:lnTo>
                  <a:lnTo>
                    <a:pt x="149" y="17"/>
                  </a:lnTo>
                  <a:lnTo>
                    <a:pt x="152" y="17"/>
                  </a:lnTo>
                  <a:lnTo>
                    <a:pt x="154" y="18"/>
                  </a:lnTo>
                  <a:lnTo>
                    <a:pt x="156" y="18"/>
                  </a:lnTo>
                  <a:lnTo>
                    <a:pt x="158" y="18"/>
                  </a:lnTo>
                  <a:lnTo>
                    <a:pt x="161" y="18"/>
                  </a:lnTo>
                  <a:lnTo>
                    <a:pt x="163" y="15"/>
                  </a:lnTo>
                  <a:lnTo>
                    <a:pt x="165" y="12"/>
                  </a:lnTo>
                  <a:lnTo>
                    <a:pt x="167" y="6"/>
                  </a:lnTo>
                  <a:lnTo>
                    <a:pt x="169" y="3"/>
                  </a:lnTo>
                  <a:lnTo>
                    <a:pt x="172" y="3"/>
                  </a:lnTo>
                  <a:lnTo>
                    <a:pt x="174" y="3"/>
                  </a:lnTo>
                  <a:lnTo>
                    <a:pt x="176" y="0"/>
                  </a:lnTo>
                  <a:lnTo>
                    <a:pt x="178" y="3"/>
                  </a:lnTo>
                  <a:lnTo>
                    <a:pt x="180" y="3"/>
                  </a:lnTo>
                  <a:lnTo>
                    <a:pt x="183" y="6"/>
                  </a:lnTo>
                  <a:lnTo>
                    <a:pt x="185" y="9"/>
                  </a:lnTo>
                  <a:lnTo>
                    <a:pt x="187" y="9"/>
                  </a:lnTo>
                  <a:lnTo>
                    <a:pt x="189" y="12"/>
                  </a:lnTo>
                  <a:lnTo>
                    <a:pt x="191" y="23"/>
                  </a:lnTo>
                  <a:lnTo>
                    <a:pt x="194" y="27"/>
                  </a:lnTo>
                  <a:lnTo>
                    <a:pt x="196" y="27"/>
                  </a:lnTo>
                  <a:lnTo>
                    <a:pt x="198" y="27"/>
                  </a:lnTo>
                  <a:lnTo>
                    <a:pt x="200" y="27"/>
                  </a:lnTo>
                  <a:lnTo>
                    <a:pt x="202" y="27"/>
                  </a:lnTo>
                  <a:lnTo>
                    <a:pt x="204" y="30"/>
                  </a:lnTo>
                  <a:lnTo>
                    <a:pt x="207" y="30"/>
                  </a:lnTo>
                  <a:lnTo>
                    <a:pt x="209" y="30"/>
                  </a:lnTo>
                  <a:lnTo>
                    <a:pt x="211" y="30"/>
                  </a:lnTo>
                  <a:lnTo>
                    <a:pt x="213" y="30"/>
                  </a:lnTo>
                  <a:lnTo>
                    <a:pt x="215" y="30"/>
                  </a:lnTo>
                  <a:lnTo>
                    <a:pt x="218" y="30"/>
                  </a:lnTo>
                  <a:lnTo>
                    <a:pt x="220" y="2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197" name="Freeform 60"/>
          <p:cNvSpPr>
            <a:spLocks/>
          </p:cNvSpPr>
          <p:nvPr/>
        </p:nvSpPr>
        <p:spPr bwMode="auto">
          <a:xfrm>
            <a:off x="1912938" y="5802313"/>
            <a:ext cx="209550" cy="15875"/>
          </a:xfrm>
          <a:custGeom>
            <a:avLst/>
            <a:gdLst>
              <a:gd name="T0" fmla="*/ 0 w 132"/>
              <a:gd name="T1" fmla="*/ 2147483647 h 10"/>
              <a:gd name="T2" fmla="*/ 2147483647 w 132"/>
              <a:gd name="T3" fmla="*/ 2147483647 h 10"/>
              <a:gd name="T4" fmla="*/ 2147483647 w 132"/>
              <a:gd name="T5" fmla="*/ 2147483647 h 10"/>
              <a:gd name="T6" fmla="*/ 2147483647 w 132"/>
              <a:gd name="T7" fmla="*/ 2147483647 h 10"/>
              <a:gd name="T8" fmla="*/ 2147483647 w 132"/>
              <a:gd name="T9" fmla="*/ 2147483647 h 10"/>
              <a:gd name="T10" fmla="*/ 2147483647 w 132"/>
              <a:gd name="T11" fmla="*/ 2147483647 h 10"/>
              <a:gd name="T12" fmla="*/ 2147483647 w 132"/>
              <a:gd name="T13" fmla="*/ 2147483647 h 10"/>
              <a:gd name="T14" fmla="*/ 2147483647 w 132"/>
              <a:gd name="T15" fmla="*/ 2147483647 h 10"/>
              <a:gd name="T16" fmla="*/ 2147483647 w 132"/>
              <a:gd name="T17" fmla="*/ 2147483647 h 10"/>
              <a:gd name="T18" fmla="*/ 2147483647 w 132"/>
              <a:gd name="T19" fmla="*/ 2147483647 h 10"/>
              <a:gd name="T20" fmla="*/ 2147483647 w 132"/>
              <a:gd name="T21" fmla="*/ 2147483647 h 10"/>
              <a:gd name="T22" fmla="*/ 2147483647 w 132"/>
              <a:gd name="T23" fmla="*/ 2147483647 h 10"/>
              <a:gd name="T24" fmla="*/ 2147483647 w 132"/>
              <a:gd name="T25" fmla="*/ 2147483647 h 10"/>
              <a:gd name="T26" fmla="*/ 2147483647 w 132"/>
              <a:gd name="T27" fmla="*/ 2147483647 h 10"/>
              <a:gd name="T28" fmla="*/ 2147483647 w 132"/>
              <a:gd name="T29" fmla="*/ 2147483647 h 10"/>
              <a:gd name="T30" fmla="*/ 2147483647 w 132"/>
              <a:gd name="T31" fmla="*/ 0 h 10"/>
              <a:gd name="T32" fmla="*/ 2147483647 w 132"/>
              <a:gd name="T33" fmla="*/ 0 h 10"/>
              <a:gd name="T34" fmla="*/ 2147483647 w 132"/>
              <a:gd name="T35" fmla="*/ 2147483647 h 10"/>
              <a:gd name="T36" fmla="*/ 2147483647 w 132"/>
              <a:gd name="T37" fmla="*/ 2147483647 h 10"/>
              <a:gd name="T38" fmla="*/ 2147483647 w 132"/>
              <a:gd name="T39" fmla="*/ 2147483647 h 10"/>
              <a:gd name="T40" fmla="*/ 2147483647 w 132"/>
              <a:gd name="T41" fmla="*/ 2147483647 h 10"/>
              <a:gd name="T42" fmla="*/ 2147483647 w 132"/>
              <a:gd name="T43" fmla="*/ 2147483647 h 10"/>
              <a:gd name="T44" fmla="*/ 2147483647 w 132"/>
              <a:gd name="T45" fmla="*/ 2147483647 h 10"/>
              <a:gd name="T46" fmla="*/ 2147483647 w 132"/>
              <a:gd name="T47" fmla="*/ 2147483647 h 10"/>
              <a:gd name="T48" fmla="*/ 2147483647 w 132"/>
              <a:gd name="T49" fmla="*/ 2147483647 h 10"/>
              <a:gd name="T50" fmla="*/ 2147483647 w 132"/>
              <a:gd name="T51" fmla="*/ 2147483647 h 10"/>
              <a:gd name="T52" fmla="*/ 2147483647 w 132"/>
              <a:gd name="T53" fmla="*/ 2147483647 h 10"/>
              <a:gd name="T54" fmla="*/ 2147483647 w 132"/>
              <a:gd name="T55" fmla="*/ 2147483647 h 10"/>
              <a:gd name="T56" fmla="*/ 2147483647 w 132"/>
              <a:gd name="T57" fmla="*/ 2147483647 h 10"/>
              <a:gd name="T58" fmla="*/ 2147483647 w 132"/>
              <a:gd name="T59" fmla="*/ 2147483647 h 10"/>
              <a:gd name="T60" fmla="*/ 2147483647 w 132"/>
              <a:gd name="T61" fmla="*/ 0 h 10"/>
              <a:gd name="T62" fmla="*/ 2147483647 w 132"/>
              <a:gd name="T63" fmla="*/ 0 h 10"/>
              <a:gd name="T64" fmla="*/ 2147483647 w 132"/>
              <a:gd name="T65" fmla="*/ 0 h 10"/>
              <a:gd name="T66" fmla="*/ 2147483647 w 132"/>
              <a:gd name="T67" fmla="*/ 0 h 10"/>
              <a:gd name="T68" fmla="*/ 2147483647 w 132"/>
              <a:gd name="T69" fmla="*/ 0 h 10"/>
              <a:gd name="T70" fmla="*/ 2147483647 w 132"/>
              <a:gd name="T71" fmla="*/ 2147483647 h 10"/>
              <a:gd name="T72" fmla="*/ 2147483647 w 132"/>
              <a:gd name="T73" fmla="*/ 2147483647 h 10"/>
              <a:gd name="T74" fmla="*/ 2147483647 w 132"/>
              <a:gd name="T75" fmla="*/ 2147483647 h 10"/>
              <a:gd name="T76" fmla="*/ 2147483647 w 132"/>
              <a:gd name="T77" fmla="*/ 2147483647 h 10"/>
              <a:gd name="T78" fmla="*/ 2147483647 w 132"/>
              <a:gd name="T79" fmla="*/ 2147483647 h 10"/>
              <a:gd name="T80" fmla="*/ 2147483647 w 132"/>
              <a:gd name="T81" fmla="*/ 2147483647 h 10"/>
              <a:gd name="T82" fmla="*/ 2147483647 w 132"/>
              <a:gd name="T83" fmla="*/ 2147483647 h 10"/>
              <a:gd name="T84" fmla="*/ 2147483647 w 132"/>
              <a:gd name="T85" fmla="*/ 2147483647 h 10"/>
              <a:gd name="T86" fmla="*/ 2147483647 w 132"/>
              <a:gd name="T87" fmla="*/ 2147483647 h 10"/>
              <a:gd name="T88" fmla="*/ 2147483647 w 132"/>
              <a:gd name="T89" fmla="*/ 2147483647 h 10"/>
              <a:gd name="T90" fmla="*/ 2147483647 w 132"/>
              <a:gd name="T91" fmla="*/ 2147483647 h 10"/>
              <a:gd name="T92" fmla="*/ 2147483647 w 132"/>
              <a:gd name="T93" fmla="*/ 2147483647 h 10"/>
              <a:gd name="T94" fmla="*/ 2147483647 w 132"/>
              <a:gd name="T95" fmla="*/ 2147483647 h 10"/>
              <a:gd name="T96" fmla="*/ 2147483647 w 132"/>
              <a:gd name="T97" fmla="*/ 2147483647 h 10"/>
              <a:gd name="T98" fmla="*/ 2147483647 w 132"/>
              <a:gd name="T99" fmla="*/ 2147483647 h 10"/>
              <a:gd name="T100" fmla="*/ 2147483647 w 132"/>
              <a:gd name="T101" fmla="*/ 2147483647 h 10"/>
              <a:gd name="T102" fmla="*/ 2147483647 w 132"/>
              <a:gd name="T103" fmla="*/ 2147483647 h 10"/>
              <a:gd name="T104" fmla="*/ 2147483647 w 132"/>
              <a:gd name="T105" fmla="*/ 2147483647 h 10"/>
              <a:gd name="T106" fmla="*/ 2147483647 w 132"/>
              <a:gd name="T107" fmla="*/ 2147483647 h 10"/>
              <a:gd name="T108" fmla="*/ 2147483647 w 132"/>
              <a:gd name="T109" fmla="*/ 2147483647 h 10"/>
              <a:gd name="T110" fmla="*/ 2147483647 w 132"/>
              <a:gd name="T111" fmla="*/ 2147483647 h 10"/>
              <a:gd name="T112" fmla="*/ 2147483647 w 132"/>
              <a:gd name="T113" fmla="*/ 2147483647 h 10"/>
              <a:gd name="T114" fmla="*/ 2147483647 w 132"/>
              <a:gd name="T115" fmla="*/ 2147483647 h 10"/>
              <a:gd name="T116" fmla="*/ 2147483647 w 132"/>
              <a:gd name="T117" fmla="*/ 2147483647 h 10"/>
              <a:gd name="T118" fmla="*/ 2147483647 w 132"/>
              <a:gd name="T119" fmla="*/ 2147483647 h 10"/>
              <a:gd name="T120" fmla="*/ 2147483647 w 132"/>
              <a:gd name="T121" fmla="*/ 2147483647 h 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2" h="10">
                <a:moveTo>
                  <a:pt x="0" y="6"/>
                </a:moveTo>
                <a:lnTo>
                  <a:pt x="2" y="3"/>
                </a:lnTo>
                <a:lnTo>
                  <a:pt x="4" y="3"/>
                </a:lnTo>
                <a:lnTo>
                  <a:pt x="6" y="3"/>
                </a:lnTo>
                <a:lnTo>
                  <a:pt x="9" y="3"/>
                </a:lnTo>
                <a:lnTo>
                  <a:pt x="11" y="3"/>
                </a:lnTo>
                <a:lnTo>
                  <a:pt x="13" y="3"/>
                </a:lnTo>
                <a:lnTo>
                  <a:pt x="15" y="3"/>
                </a:lnTo>
                <a:lnTo>
                  <a:pt x="17" y="3"/>
                </a:lnTo>
                <a:lnTo>
                  <a:pt x="20" y="3"/>
                </a:lnTo>
                <a:lnTo>
                  <a:pt x="22" y="3"/>
                </a:lnTo>
                <a:lnTo>
                  <a:pt x="24" y="3"/>
                </a:lnTo>
                <a:lnTo>
                  <a:pt x="26" y="3"/>
                </a:lnTo>
                <a:lnTo>
                  <a:pt x="29" y="3"/>
                </a:lnTo>
                <a:lnTo>
                  <a:pt x="31" y="3"/>
                </a:lnTo>
                <a:lnTo>
                  <a:pt x="33" y="0"/>
                </a:lnTo>
                <a:lnTo>
                  <a:pt x="35" y="0"/>
                </a:lnTo>
                <a:lnTo>
                  <a:pt x="37" y="3"/>
                </a:lnTo>
                <a:lnTo>
                  <a:pt x="39" y="3"/>
                </a:lnTo>
                <a:lnTo>
                  <a:pt x="41" y="3"/>
                </a:lnTo>
                <a:lnTo>
                  <a:pt x="44" y="3"/>
                </a:lnTo>
                <a:lnTo>
                  <a:pt x="46" y="3"/>
                </a:lnTo>
                <a:lnTo>
                  <a:pt x="48" y="3"/>
                </a:lnTo>
                <a:lnTo>
                  <a:pt x="51" y="3"/>
                </a:lnTo>
                <a:lnTo>
                  <a:pt x="52" y="3"/>
                </a:lnTo>
                <a:lnTo>
                  <a:pt x="55" y="6"/>
                </a:lnTo>
                <a:lnTo>
                  <a:pt x="57" y="3"/>
                </a:lnTo>
                <a:lnTo>
                  <a:pt x="59" y="3"/>
                </a:lnTo>
                <a:lnTo>
                  <a:pt x="61" y="3"/>
                </a:lnTo>
                <a:lnTo>
                  <a:pt x="64" y="3"/>
                </a:lnTo>
                <a:lnTo>
                  <a:pt x="66" y="0"/>
                </a:lnTo>
                <a:lnTo>
                  <a:pt x="68" y="0"/>
                </a:lnTo>
                <a:lnTo>
                  <a:pt x="70" y="0"/>
                </a:lnTo>
                <a:lnTo>
                  <a:pt x="72" y="0"/>
                </a:lnTo>
                <a:lnTo>
                  <a:pt x="74" y="0"/>
                </a:lnTo>
                <a:lnTo>
                  <a:pt x="77" y="3"/>
                </a:lnTo>
                <a:lnTo>
                  <a:pt x="79" y="3"/>
                </a:lnTo>
                <a:lnTo>
                  <a:pt x="81" y="3"/>
                </a:lnTo>
                <a:lnTo>
                  <a:pt x="83" y="3"/>
                </a:lnTo>
                <a:lnTo>
                  <a:pt x="86" y="3"/>
                </a:lnTo>
                <a:lnTo>
                  <a:pt x="88" y="6"/>
                </a:lnTo>
                <a:lnTo>
                  <a:pt x="90" y="7"/>
                </a:lnTo>
                <a:lnTo>
                  <a:pt x="92" y="7"/>
                </a:lnTo>
                <a:lnTo>
                  <a:pt x="94" y="7"/>
                </a:lnTo>
                <a:lnTo>
                  <a:pt x="97" y="7"/>
                </a:lnTo>
                <a:lnTo>
                  <a:pt x="99" y="7"/>
                </a:lnTo>
                <a:lnTo>
                  <a:pt x="101" y="7"/>
                </a:lnTo>
                <a:lnTo>
                  <a:pt x="103" y="7"/>
                </a:lnTo>
                <a:lnTo>
                  <a:pt x="105" y="7"/>
                </a:lnTo>
                <a:lnTo>
                  <a:pt x="107" y="7"/>
                </a:lnTo>
                <a:lnTo>
                  <a:pt x="109" y="7"/>
                </a:lnTo>
                <a:lnTo>
                  <a:pt x="112" y="4"/>
                </a:lnTo>
                <a:lnTo>
                  <a:pt x="114" y="4"/>
                </a:lnTo>
                <a:lnTo>
                  <a:pt x="116" y="4"/>
                </a:lnTo>
                <a:lnTo>
                  <a:pt x="118" y="4"/>
                </a:lnTo>
                <a:lnTo>
                  <a:pt x="120" y="1"/>
                </a:lnTo>
                <a:lnTo>
                  <a:pt x="123" y="1"/>
                </a:lnTo>
                <a:lnTo>
                  <a:pt x="125" y="4"/>
                </a:lnTo>
                <a:lnTo>
                  <a:pt x="127" y="4"/>
                </a:lnTo>
                <a:lnTo>
                  <a:pt x="129" y="7"/>
                </a:lnTo>
                <a:lnTo>
                  <a:pt x="132" y="1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198" name="Group 61"/>
          <p:cNvGrpSpPr>
            <a:grpSpLocks/>
          </p:cNvGrpSpPr>
          <p:nvPr/>
        </p:nvGrpSpPr>
        <p:grpSpPr bwMode="auto">
          <a:xfrm>
            <a:off x="2108200" y="5740400"/>
            <a:ext cx="400050" cy="201613"/>
            <a:chOff x="1568" y="3616"/>
            <a:chExt cx="252" cy="127"/>
          </a:xfrm>
        </p:grpSpPr>
        <p:sp>
          <p:nvSpPr>
            <p:cNvPr id="7287" name="Freeform 62"/>
            <p:cNvSpPr>
              <a:spLocks/>
            </p:cNvSpPr>
            <p:nvPr/>
          </p:nvSpPr>
          <p:spPr bwMode="auto">
            <a:xfrm>
              <a:off x="1568" y="3656"/>
              <a:ext cx="151" cy="87"/>
            </a:xfrm>
            <a:custGeom>
              <a:avLst/>
              <a:gdLst>
                <a:gd name="T0" fmla="*/ 4 w 151"/>
                <a:gd name="T1" fmla="*/ 3 h 87"/>
                <a:gd name="T2" fmla="*/ 9 w 151"/>
                <a:gd name="T3" fmla="*/ 9 h 87"/>
                <a:gd name="T4" fmla="*/ 13 w 151"/>
                <a:gd name="T5" fmla="*/ 15 h 87"/>
                <a:gd name="T6" fmla="*/ 17 w 151"/>
                <a:gd name="T7" fmla="*/ 21 h 87"/>
                <a:gd name="T8" fmla="*/ 21 w 151"/>
                <a:gd name="T9" fmla="*/ 36 h 87"/>
                <a:gd name="T10" fmla="*/ 26 w 151"/>
                <a:gd name="T11" fmla="*/ 48 h 87"/>
                <a:gd name="T12" fmla="*/ 30 w 151"/>
                <a:gd name="T13" fmla="*/ 60 h 87"/>
                <a:gd name="T14" fmla="*/ 34 w 151"/>
                <a:gd name="T15" fmla="*/ 63 h 87"/>
                <a:gd name="T16" fmla="*/ 39 w 151"/>
                <a:gd name="T17" fmla="*/ 72 h 87"/>
                <a:gd name="T18" fmla="*/ 43 w 151"/>
                <a:gd name="T19" fmla="*/ 81 h 87"/>
                <a:gd name="T20" fmla="*/ 47 w 151"/>
                <a:gd name="T21" fmla="*/ 84 h 87"/>
                <a:gd name="T22" fmla="*/ 52 w 151"/>
                <a:gd name="T23" fmla="*/ 87 h 87"/>
                <a:gd name="T24" fmla="*/ 56 w 151"/>
                <a:gd name="T25" fmla="*/ 87 h 87"/>
                <a:gd name="T26" fmla="*/ 61 w 151"/>
                <a:gd name="T27" fmla="*/ 84 h 87"/>
                <a:gd name="T28" fmla="*/ 65 w 151"/>
                <a:gd name="T29" fmla="*/ 81 h 87"/>
                <a:gd name="T30" fmla="*/ 69 w 151"/>
                <a:gd name="T31" fmla="*/ 75 h 87"/>
                <a:gd name="T32" fmla="*/ 74 w 151"/>
                <a:gd name="T33" fmla="*/ 72 h 87"/>
                <a:gd name="T34" fmla="*/ 78 w 151"/>
                <a:gd name="T35" fmla="*/ 66 h 87"/>
                <a:gd name="T36" fmla="*/ 83 w 151"/>
                <a:gd name="T37" fmla="*/ 60 h 87"/>
                <a:gd name="T38" fmla="*/ 87 w 151"/>
                <a:gd name="T39" fmla="*/ 63 h 87"/>
                <a:gd name="T40" fmla="*/ 92 w 151"/>
                <a:gd name="T41" fmla="*/ 66 h 87"/>
                <a:gd name="T42" fmla="*/ 96 w 151"/>
                <a:gd name="T43" fmla="*/ 66 h 87"/>
                <a:gd name="T44" fmla="*/ 100 w 151"/>
                <a:gd name="T45" fmla="*/ 48 h 87"/>
                <a:gd name="T46" fmla="*/ 105 w 151"/>
                <a:gd name="T47" fmla="*/ 46 h 87"/>
                <a:gd name="T48" fmla="*/ 109 w 151"/>
                <a:gd name="T49" fmla="*/ 39 h 87"/>
                <a:gd name="T50" fmla="*/ 114 w 151"/>
                <a:gd name="T51" fmla="*/ 37 h 87"/>
                <a:gd name="T52" fmla="*/ 118 w 151"/>
                <a:gd name="T53" fmla="*/ 31 h 87"/>
                <a:gd name="T54" fmla="*/ 122 w 151"/>
                <a:gd name="T55" fmla="*/ 28 h 87"/>
                <a:gd name="T56" fmla="*/ 127 w 151"/>
                <a:gd name="T57" fmla="*/ 25 h 87"/>
                <a:gd name="T58" fmla="*/ 131 w 151"/>
                <a:gd name="T59" fmla="*/ 22 h 87"/>
                <a:gd name="T60" fmla="*/ 135 w 151"/>
                <a:gd name="T61" fmla="*/ 19 h 87"/>
                <a:gd name="T62" fmla="*/ 140 w 151"/>
                <a:gd name="T63" fmla="*/ 16 h 87"/>
                <a:gd name="T64" fmla="*/ 144 w 151"/>
                <a:gd name="T65" fmla="*/ 13 h 87"/>
                <a:gd name="T66" fmla="*/ 149 w 151"/>
                <a:gd name="T67" fmla="*/ 10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1" h="87">
                  <a:moveTo>
                    <a:pt x="0" y="0"/>
                  </a:moveTo>
                  <a:lnTo>
                    <a:pt x="4" y="3"/>
                  </a:lnTo>
                  <a:lnTo>
                    <a:pt x="6" y="6"/>
                  </a:lnTo>
                  <a:lnTo>
                    <a:pt x="9" y="9"/>
                  </a:lnTo>
                  <a:lnTo>
                    <a:pt x="11" y="12"/>
                  </a:lnTo>
                  <a:lnTo>
                    <a:pt x="13" y="15"/>
                  </a:lnTo>
                  <a:lnTo>
                    <a:pt x="15" y="18"/>
                  </a:lnTo>
                  <a:lnTo>
                    <a:pt x="17" y="21"/>
                  </a:lnTo>
                  <a:lnTo>
                    <a:pt x="19" y="36"/>
                  </a:lnTo>
                  <a:lnTo>
                    <a:pt x="21" y="36"/>
                  </a:lnTo>
                  <a:lnTo>
                    <a:pt x="24" y="39"/>
                  </a:lnTo>
                  <a:lnTo>
                    <a:pt x="26" y="48"/>
                  </a:lnTo>
                  <a:lnTo>
                    <a:pt x="28" y="51"/>
                  </a:lnTo>
                  <a:lnTo>
                    <a:pt x="30" y="60"/>
                  </a:lnTo>
                  <a:lnTo>
                    <a:pt x="32" y="60"/>
                  </a:lnTo>
                  <a:lnTo>
                    <a:pt x="34" y="63"/>
                  </a:lnTo>
                  <a:lnTo>
                    <a:pt x="37" y="69"/>
                  </a:lnTo>
                  <a:lnTo>
                    <a:pt x="39" y="72"/>
                  </a:lnTo>
                  <a:lnTo>
                    <a:pt x="41" y="81"/>
                  </a:lnTo>
                  <a:lnTo>
                    <a:pt x="43" y="81"/>
                  </a:lnTo>
                  <a:lnTo>
                    <a:pt x="46" y="84"/>
                  </a:lnTo>
                  <a:lnTo>
                    <a:pt x="47" y="84"/>
                  </a:lnTo>
                  <a:lnTo>
                    <a:pt x="50" y="84"/>
                  </a:lnTo>
                  <a:lnTo>
                    <a:pt x="52" y="87"/>
                  </a:lnTo>
                  <a:lnTo>
                    <a:pt x="54" y="87"/>
                  </a:lnTo>
                  <a:lnTo>
                    <a:pt x="56" y="87"/>
                  </a:lnTo>
                  <a:lnTo>
                    <a:pt x="59" y="84"/>
                  </a:lnTo>
                  <a:lnTo>
                    <a:pt x="61" y="84"/>
                  </a:lnTo>
                  <a:lnTo>
                    <a:pt x="63" y="81"/>
                  </a:lnTo>
                  <a:lnTo>
                    <a:pt x="65" y="81"/>
                  </a:lnTo>
                  <a:lnTo>
                    <a:pt x="67" y="78"/>
                  </a:lnTo>
                  <a:lnTo>
                    <a:pt x="69" y="75"/>
                  </a:lnTo>
                  <a:lnTo>
                    <a:pt x="72" y="75"/>
                  </a:lnTo>
                  <a:lnTo>
                    <a:pt x="74" y="72"/>
                  </a:lnTo>
                  <a:lnTo>
                    <a:pt x="76" y="69"/>
                  </a:lnTo>
                  <a:lnTo>
                    <a:pt x="78" y="66"/>
                  </a:lnTo>
                  <a:lnTo>
                    <a:pt x="80" y="63"/>
                  </a:lnTo>
                  <a:lnTo>
                    <a:pt x="83" y="60"/>
                  </a:lnTo>
                  <a:lnTo>
                    <a:pt x="85" y="60"/>
                  </a:lnTo>
                  <a:lnTo>
                    <a:pt x="87" y="63"/>
                  </a:lnTo>
                  <a:lnTo>
                    <a:pt x="89" y="66"/>
                  </a:lnTo>
                  <a:lnTo>
                    <a:pt x="92" y="66"/>
                  </a:lnTo>
                  <a:lnTo>
                    <a:pt x="94" y="66"/>
                  </a:lnTo>
                  <a:lnTo>
                    <a:pt x="96" y="66"/>
                  </a:lnTo>
                  <a:lnTo>
                    <a:pt x="98" y="66"/>
                  </a:lnTo>
                  <a:lnTo>
                    <a:pt x="100" y="48"/>
                  </a:lnTo>
                  <a:lnTo>
                    <a:pt x="102" y="48"/>
                  </a:lnTo>
                  <a:lnTo>
                    <a:pt x="105" y="46"/>
                  </a:lnTo>
                  <a:lnTo>
                    <a:pt x="107" y="42"/>
                  </a:lnTo>
                  <a:lnTo>
                    <a:pt x="109" y="39"/>
                  </a:lnTo>
                  <a:lnTo>
                    <a:pt x="111" y="37"/>
                  </a:lnTo>
                  <a:lnTo>
                    <a:pt x="114" y="37"/>
                  </a:lnTo>
                  <a:lnTo>
                    <a:pt x="116" y="34"/>
                  </a:lnTo>
                  <a:lnTo>
                    <a:pt x="118" y="31"/>
                  </a:lnTo>
                  <a:lnTo>
                    <a:pt x="120" y="28"/>
                  </a:lnTo>
                  <a:lnTo>
                    <a:pt x="122" y="28"/>
                  </a:lnTo>
                  <a:lnTo>
                    <a:pt x="125" y="25"/>
                  </a:lnTo>
                  <a:lnTo>
                    <a:pt x="127" y="25"/>
                  </a:lnTo>
                  <a:lnTo>
                    <a:pt x="129" y="22"/>
                  </a:lnTo>
                  <a:lnTo>
                    <a:pt x="131" y="22"/>
                  </a:lnTo>
                  <a:lnTo>
                    <a:pt x="133" y="19"/>
                  </a:lnTo>
                  <a:lnTo>
                    <a:pt x="135" y="19"/>
                  </a:lnTo>
                  <a:lnTo>
                    <a:pt x="138" y="19"/>
                  </a:lnTo>
                  <a:lnTo>
                    <a:pt x="140" y="16"/>
                  </a:lnTo>
                  <a:lnTo>
                    <a:pt x="142" y="16"/>
                  </a:lnTo>
                  <a:lnTo>
                    <a:pt x="144" y="13"/>
                  </a:lnTo>
                  <a:lnTo>
                    <a:pt x="147" y="13"/>
                  </a:lnTo>
                  <a:lnTo>
                    <a:pt x="149" y="10"/>
                  </a:lnTo>
                  <a:lnTo>
                    <a:pt x="151" y="1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88" name="Freeform 63"/>
            <p:cNvSpPr>
              <a:spLocks/>
            </p:cNvSpPr>
            <p:nvPr/>
          </p:nvSpPr>
          <p:spPr bwMode="auto">
            <a:xfrm>
              <a:off x="1719" y="3616"/>
              <a:ext cx="101" cy="49"/>
            </a:xfrm>
            <a:custGeom>
              <a:avLst/>
              <a:gdLst>
                <a:gd name="T0" fmla="*/ 0 w 101"/>
                <a:gd name="T1" fmla="*/ 49 h 49"/>
                <a:gd name="T2" fmla="*/ 2 w 101"/>
                <a:gd name="T3" fmla="*/ 46 h 49"/>
                <a:gd name="T4" fmla="*/ 4 w 101"/>
                <a:gd name="T5" fmla="*/ 46 h 49"/>
                <a:gd name="T6" fmla="*/ 7 w 101"/>
                <a:gd name="T7" fmla="*/ 46 h 49"/>
                <a:gd name="T8" fmla="*/ 9 w 101"/>
                <a:gd name="T9" fmla="*/ 43 h 49"/>
                <a:gd name="T10" fmla="*/ 11 w 101"/>
                <a:gd name="T11" fmla="*/ 43 h 49"/>
                <a:gd name="T12" fmla="*/ 13 w 101"/>
                <a:gd name="T13" fmla="*/ 40 h 49"/>
                <a:gd name="T14" fmla="*/ 15 w 101"/>
                <a:gd name="T15" fmla="*/ 40 h 49"/>
                <a:gd name="T16" fmla="*/ 18 w 101"/>
                <a:gd name="T17" fmla="*/ 37 h 49"/>
                <a:gd name="T18" fmla="*/ 20 w 101"/>
                <a:gd name="T19" fmla="*/ 34 h 49"/>
                <a:gd name="T20" fmla="*/ 22 w 101"/>
                <a:gd name="T21" fmla="*/ 34 h 49"/>
                <a:gd name="T22" fmla="*/ 24 w 101"/>
                <a:gd name="T23" fmla="*/ 34 h 49"/>
                <a:gd name="T24" fmla="*/ 26 w 101"/>
                <a:gd name="T25" fmla="*/ 32 h 49"/>
                <a:gd name="T26" fmla="*/ 29 w 101"/>
                <a:gd name="T27" fmla="*/ 28 h 49"/>
                <a:gd name="T28" fmla="*/ 31 w 101"/>
                <a:gd name="T29" fmla="*/ 28 h 49"/>
                <a:gd name="T30" fmla="*/ 33 w 101"/>
                <a:gd name="T31" fmla="*/ 28 h 49"/>
                <a:gd name="T32" fmla="*/ 35 w 101"/>
                <a:gd name="T33" fmla="*/ 28 h 49"/>
                <a:gd name="T34" fmla="*/ 37 w 101"/>
                <a:gd name="T35" fmla="*/ 26 h 49"/>
                <a:gd name="T36" fmla="*/ 40 w 101"/>
                <a:gd name="T37" fmla="*/ 26 h 49"/>
                <a:gd name="T38" fmla="*/ 42 w 101"/>
                <a:gd name="T39" fmla="*/ 23 h 49"/>
                <a:gd name="T40" fmla="*/ 44 w 101"/>
                <a:gd name="T41" fmla="*/ 23 h 49"/>
                <a:gd name="T42" fmla="*/ 46 w 101"/>
                <a:gd name="T43" fmla="*/ 20 h 49"/>
                <a:gd name="T44" fmla="*/ 48 w 101"/>
                <a:gd name="T45" fmla="*/ 20 h 49"/>
                <a:gd name="T46" fmla="*/ 51 w 101"/>
                <a:gd name="T47" fmla="*/ 20 h 49"/>
                <a:gd name="T48" fmla="*/ 53 w 101"/>
                <a:gd name="T49" fmla="*/ 20 h 49"/>
                <a:gd name="T50" fmla="*/ 55 w 101"/>
                <a:gd name="T51" fmla="*/ 17 h 49"/>
                <a:gd name="T52" fmla="*/ 57 w 101"/>
                <a:gd name="T53" fmla="*/ 17 h 49"/>
                <a:gd name="T54" fmla="*/ 60 w 101"/>
                <a:gd name="T55" fmla="*/ 14 h 49"/>
                <a:gd name="T56" fmla="*/ 62 w 101"/>
                <a:gd name="T57" fmla="*/ 14 h 49"/>
                <a:gd name="T58" fmla="*/ 64 w 101"/>
                <a:gd name="T59" fmla="*/ 14 h 49"/>
                <a:gd name="T60" fmla="*/ 66 w 101"/>
                <a:gd name="T61" fmla="*/ 11 h 49"/>
                <a:gd name="T62" fmla="*/ 68 w 101"/>
                <a:gd name="T63" fmla="*/ 11 h 49"/>
                <a:gd name="T64" fmla="*/ 70 w 101"/>
                <a:gd name="T65" fmla="*/ 8 h 49"/>
                <a:gd name="T66" fmla="*/ 73 w 101"/>
                <a:gd name="T67" fmla="*/ 8 h 49"/>
                <a:gd name="T68" fmla="*/ 75 w 101"/>
                <a:gd name="T69" fmla="*/ 8 h 49"/>
                <a:gd name="T70" fmla="*/ 77 w 101"/>
                <a:gd name="T71" fmla="*/ 5 h 49"/>
                <a:gd name="T72" fmla="*/ 79 w 101"/>
                <a:gd name="T73" fmla="*/ 5 h 49"/>
                <a:gd name="T74" fmla="*/ 82 w 101"/>
                <a:gd name="T75" fmla="*/ 5 h 49"/>
                <a:gd name="T76" fmla="*/ 84 w 101"/>
                <a:gd name="T77" fmla="*/ 5 h 49"/>
                <a:gd name="T78" fmla="*/ 86 w 101"/>
                <a:gd name="T79" fmla="*/ 5 h 49"/>
                <a:gd name="T80" fmla="*/ 88 w 101"/>
                <a:gd name="T81" fmla="*/ 2 h 49"/>
                <a:gd name="T82" fmla="*/ 90 w 101"/>
                <a:gd name="T83" fmla="*/ 2 h 49"/>
                <a:gd name="T84" fmla="*/ 95 w 101"/>
                <a:gd name="T85" fmla="*/ 2 h 49"/>
                <a:gd name="T86" fmla="*/ 101 w 101"/>
                <a:gd name="T87" fmla="*/ 0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 h="49">
                  <a:moveTo>
                    <a:pt x="0" y="49"/>
                  </a:moveTo>
                  <a:lnTo>
                    <a:pt x="2" y="46"/>
                  </a:lnTo>
                  <a:lnTo>
                    <a:pt x="4" y="46"/>
                  </a:lnTo>
                  <a:lnTo>
                    <a:pt x="7" y="46"/>
                  </a:lnTo>
                  <a:lnTo>
                    <a:pt x="9" y="43"/>
                  </a:lnTo>
                  <a:lnTo>
                    <a:pt x="11" y="43"/>
                  </a:lnTo>
                  <a:lnTo>
                    <a:pt x="13" y="40"/>
                  </a:lnTo>
                  <a:lnTo>
                    <a:pt x="15" y="40"/>
                  </a:lnTo>
                  <a:lnTo>
                    <a:pt x="18" y="37"/>
                  </a:lnTo>
                  <a:lnTo>
                    <a:pt x="20" y="34"/>
                  </a:lnTo>
                  <a:lnTo>
                    <a:pt x="22" y="34"/>
                  </a:lnTo>
                  <a:lnTo>
                    <a:pt x="24" y="34"/>
                  </a:lnTo>
                  <a:lnTo>
                    <a:pt x="26" y="32"/>
                  </a:lnTo>
                  <a:lnTo>
                    <a:pt x="29" y="28"/>
                  </a:lnTo>
                  <a:lnTo>
                    <a:pt x="31" y="28"/>
                  </a:lnTo>
                  <a:lnTo>
                    <a:pt x="33" y="28"/>
                  </a:lnTo>
                  <a:lnTo>
                    <a:pt x="35" y="28"/>
                  </a:lnTo>
                  <a:lnTo>
                    <a:pt x="37" y="26"/>
                  </a:lnTo>
                  <a:lnTo>
                    <a:pt x="40" y="26"/>
                  </a:lnTo>
                  <a:lnTo>
                    <a:pt x="42" y="23"/>
                  </a:lnTo>
                  <a:lnTo>
                    <a:pt x="44" y="23"/>
                  </a:lnTo>
                  <a:lnTo>
                    <a:pt x="46" y="20"/>
                  </a:lnTo>
                  <a:lnTo>
                    <a:pt x="48" y="20"/>
                  </a:lnTo>
                  <a:lnTo>
                    <a:pt x="51" y="20"/>
                  </a:lnTo>
                  <a:lnTo>
                    <a:pt x="53" y="20"/>
                  </a:lnTo>
                  <a:lnTo>
                    <a:pt x="55" y="17"/>
                  </a:lnTo>
                  <a:lnTo>
                    <a:pt x="57" y="17"/>
                  </a:lnTo>
                  <a:lnTo>
                    <a:pt x="60" y="14"/>
                  </a:lnTo>
                  <a:lnTo>
                    <a:pt x="62" y="14"/>
                  </a:lnTo>
                  <a:lnTo>
                    <a:pt x="64" y="14"/>
                  </a:lnTo>
                  <a:lnTo>
                    <a:pt x="66" y="11"/>
                  </a:lnTo>
                  <a:lnTo>
                    <a:pt x="68" y="11"/>
                  </a:lnTo>
                  <a:lnTo>
                    <a:pt x="70" y="8"/>
                  </a:lnTo>
                  <a:lnTo>
                    <a:pt x="73" y="8"/>
                  </a:lnTo>
                  <a:lnTo>
                    <a:pt x="75" y="8"/>
                  </a:lnTo>
                  <a:lnTo>
                    <a:pt x="77" y="5"/>
                  </a:lnTo>
                  <a:lnTo>
                    <a:pt x="79" y="5"/>
                  </a:lnTo>
                  <a:lnTo>
                    <a:pt x="82" y="5"/>
                  </a:lnTo>
                  <a:lnTo>
                    <a:pt x="84" y="5"/>
                  </a:lnTo>
                  <a:lnTo>
                    <a:pt x="86" y="5"/>
                  </a:lnTo>
                  <a:lnTo>
                    <a:pt x="88" y="2"/>
                  </a:lnTo>
                  <a:lnTo>
                    <a:pt x="90" y="2"/>
                  </a:lnTo>
                  <a:lnTo>
                    <a:pt x="95" y="2"/>
                  </a:lnTo>
                  <a:lnTo>
                    <a:pt x="101"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199" name="Group 64"/>
          <p:cNvGrpSpPr>
            <a:grpSpLocks/>
          </p:cNvGrpSpPr>
          <p:nvPr/>
        </p:nvGrpSpPr>
        <p:grpSpPr bwMode="auto">
          <a:xfrm>
            <a:off x="2498725" y="5599113"/>
            <a:ext cx="3644900" cy="147637"/>
            <a:chOff x="1814" y="3527"/>
            <a:chExt cx="2296" cy="93"/>
          </a:xfrm>
        </p:grpSpPr>
        <p:grpSp>
          <p:nvGrpSpPr>
            <p:cNvPr id="7277" name="Group 65"/>
            <p:cNvGrpSpPr>
              <a:grpSpLocks/>
            </p:cNvGrpSpPr>
            <p:nvPr/>
          </p:nvGrpSpPr>
          <p:grpSpPr bwMode="auto">
            <a:xfrm>
              <a:off x="1994" y="3527"/>
              <a:ext cx="1919" cy="81"/>
              <a:chOff x="1994" y="3527"/>
              <a:chExt cx="1919" cy="81"/>
            </a:xfrm>
          </p:grpSpPr>
          <p:sp>
            <p:nvSpPr>
              <p:cNvPr id="7280" name="Freeform 66"/>
              <p:cNvSpPr>
                <a:spLocks/>
              </p:cNvSpPr>
              <p:nvPr/>
            </p:nvSpPr>
            <p:spPr bwMode="auto">
              <a:xfrm>
                <a:off x="1994" y="3590"/>
                <a:ext cx="274" cy="12"/>
              </a:xfrm>
              <a:custGeom>
                <a:avLst/>
                <a:gdLst>
                  <a:gd name="T0" fmla="*/ 0 w 988"/>
                  <a:gd name="T1" fmla="*/ 0 h 61"/>
                  <a:gd name="T2" fmla="*/ 0 w 988"/>
                  <a:gd name="T3" fmla="*/ 0 h 61"/>
                  <a:gd name="T4" fmla="*/ 0 w 988"/>
                  <a:gd name="T5" fmla="*/ 0 h 61"/>
                  <a:gd name="T6" fmla="*/ 0 w 988"/>
                  <a:gd name="T7" fmla="*/ 0 h 61"/>
                  <a:gd name="T8" fmla="*/ 0 w 988"/>
                  <a:gd name="T9" fmla="*/ 0 h 61"/>
                  <a:gd name="T10" fmla="*/ 0 w 988"/>
                  <a:gd name="T11" fmla="*/ 0 h 61"/>
                  <a:gd name="T12" fmla="*/ 0 w 988"/>
                  <a:gd name="T13" fmla="*/ 0 h 61"/>
                  <a:gd name="T14" fmla="*/ 0 w 988"/>
                  <a:gd name="T15" fmla="*/ 0 h 61"/>
                  <a:gd name="T16" fmla="*/ 0 w 988"/>
                  <a:gd name="T17" fmla="*/ 0 h 61"/>
                  <a:gd name="T18" fmla="*/ 0 w 988"/>
                  <a:gd name="T19" fmla="*/ 0 h 61"/>
                  <a:gd name="T20" fmla="*/ 0 w 988"/>
                  <a:gd name="T21" fmla="*/ 0 h 61"/>
                  <a:gd name="T22" fmla="*/ 0 w 988"/>
                  <a:gd name="T23" fmla="*/ 0 h 61"/>
                  <a:gd name="T24" fmla="*/ 0 w 988"/>
                  <a:gd name="T25" fmla="*/ 0 h 61"/>
                  <a:gd name="T26" fmla="*/ 0 w 988"/>
                  <a:gd name="T27" fmla="*/ 0 h 61"/>
                  <a:gd name="T28" fmla="*/ 0 w 988"/>
                  <a:gd name="T29" fmla="*/ 0 h 61"/>
                  <a:gd name="T30" fmla="*/ 0 w 988"/>
                  <a:gd name="T31" fmla="*/ 0 h 61"/>
                  <a:gd name="T32" fmla="*/ 0 w 988"/>
                  <a:gd name="T33" fmla="*/ 0 h 61"/>
                  <a:gd name="T34" fmla="*/ 0 w 988"/>
                  <a:gd name="T35" fmla="*/ 0 h 61"/>
                  <a:gd name="T36" fmla="*/ 0 w 988"/>
                  <a:gd name="T37" fmla="*/ 0 h 61"/>
                  <a:gd name="T38" fmla="*/ 0 w 988"/>
                  <a:gd name="T39" fmla="*/ 0 h 61"/>
                  <a:gd name="T40" fmla="*/ 0 w 988"/>
                  <a:gd name="T41" fmla="*/ 0 h 61"/>
                  <a:gd name="T42" fmla="*/ 0 w 988"/>
                  <a:gd name="T43" fmla="*/ 0 h 61"/>
                  <a:gd name="T44" fmla="*/ 0 w 988"/>
                  <a:gd name="T45" fmla="*/ 0 h 61"/>
                  <a:gd name="T46" fmla="*/ 0 w 988"/>
                  <a:gd name="T47" fmla="*/ 0 h 61"/>
                  <a:gd name="T48" fmla="*/ 0 w 988"/>
                  <a:gd name="T49" fmla="*/ 0 h 61"/>
                  <a:gd name="T50" fmla="*/ 0 w 988"/>
                  <a:gd name="T51" fmla="*/ 0 h 61"/>
                  <a:gd name="T52" fmla="*/ 0 w 988"/>
                  <a:gd name="T53" fmla="*/ 0 h 61"/>
                  <a:gd name="T54" fmla="*/ 0 w 988"/>
                  <a:gd name="T55" fmla="*/ 0 h 61"/>
                  <a:gd name="T56" fmla="*/ 0 w 988"/>
                  <a:gd name="T57" fmla="*/ 0 h 61"/>
                  <a:gd name="T58" fmla="*/ 0 w 988"/>
                  <a:gd name="T59" fmla="*/ 0 h 61"/>
                  <a:gd name="T60" fmla="*/ 0 w 988"/>
                  <a:gd name="T61" fmla="*/ 0 h 61"/>
                  <a:gd name="T62" fmla="*/ 0 w 988"/>
                  <a:gd name="T63" fmla="*/ 0 h 61"/>
                  <a:gd name="T64" fmla="*/ 0 w 988"/>
                  <a:gd name="T65" fmla="*/ 0 h 61"/>
                  <a:gd name="T66" fmla="*/ 0 w 988"/>
                  <a:gd name="T67" fmla="*/ 0 h 61"/>
                  <a:gd name="T68" fmla="*/ 0 w 988"/>
                  <a:gd name="T69" fmla="*/ 0 h 61"/>
                  <a:gd name="T70" fmla="*/ 0 w 988"/>
                  <a:gd name="T71" fmla="*/ 0 h 61"/>
                  <a:gd name="T72" fmla="*/ 0 w 988"/>
                  <a:gd name="T73" fmla="*/ 0 h 61"/>
                  <a:gd name="T74" fmla="*/ 0 w 988"/>
                  <a:gd name="T75" fmla="*/ 0 h 61"/>
                  <a:gd name="T76" fmla="*/ 0 w 988"/>
                  <a:gd name="T77" fmla="*/ 0 h 61"/>
                  <a:gd name="T78" fmla="*/ 0 w 988"/>
                  <a:gd name="T79" fmla="*/ 0 h 61"/>
                  <a:gd name="T80" fmla="*/ 0 w 988"/>
                  <a:gd name="T81" fmla="*/ 0 h 61"/>
                  <a:gd name="T82" fmla="*/ 0 w 988"/>
                  <a:gd name="T83" fmla="*/ 0 h 61"/>
                  <a:gd name="T84" fmla="*/ 0 w 988"/>
                  <a:gd name="T85" fmla="*/ 0 h 61"/>
                  <a:gd name="T86" fmla="*/ 0 w 988"/>
                  <a:gd name="T87" fmla="*/ 0 h 61"/>
                  <a:gd name="T88" fmla="*/ 0 w 988"/>
                  <a:gd name="T89" fmla="*/ 0 h 61"/>
                  <a:gd name="T90" fmla="*/ 0 w 988"/>
                  <a:gd name="T91" fmla="*/ 0 h 61"/>
                  <a:gd name="T92" fmla="*/ 0 w 988"/>
                  <a:gd name="T93" fmla="*/ 0 h 61"/>
                  <a:gd name="T94" fmla="*/ 0 w 988"/>
                  <a:gd name="T95" fmla="*/ 0 h 61"/>
                  <a:gd name="T96" fmla="*/ 0 w 988"/>
                  <a:gd name="T97" fmla="*/ 0 h 61"/>
                  <a:gd name="T98" fmla="*/ 0 w 988"/>
                  <a:gd name="T99" fmla="*/ 0 h 61"/>
                  <a:gd name="T100" fmla="*/ 0 w 988"/>
                  <a:gd name="T101" fmla="*/ 0 h 61"/>
                  <a:gd name="T102" fmla="*/ 0 w 988"/>
                  <a:gd name="T103" fmla="*/ 0 h 61"/>
                  <a:gd name="T104" fmla="*/ 0 w 988"/>
                  <a:gd name="T105" fmla="*/ 0 h 61"/>
                  <a:gd name="T106" fmla="*/ 0 w 988"/>
                  <a:gd name="T107" fmla="*/ 0 h 61"/>
                  <a:gd name="T108" fmla="*/ 0 w 988"/>
                  <a:gd name="T109" fmla="*/ 0 h 61"/>
                  <a:gd name="T110" fmla="*/ 0 w 988"/>
                  <a:gd name="T111" fmla="*/ 0 h 61"/>
                  <a:gd name="T112" fmla="*/ 0 w 988"/>
                  <a:gd name="T113" fmla="*/ 0 h 61"/>
                  <a:gd name="T114" fmla="*/ 0 w 988"/>
                  <a:gd name="T115" fmla="*/ 0 h 61"/>
                  <a:gd name="T116" fmla="*/ 0 w 988"/>
                  <a:gd name="T117" fmla="*/ 0 h 61"/>
                  <a:gd name="T118" fmla="*/ 0 w 988"/>
                  <a:gd name="T119" fmla="*/ 0 h 61"/>
                  <a:gd name="T120" fmla="*/ 0 w 988"/>
                  <a:gd name="T121" fmla="*/ 0 h 61"/>
                  <a:gd name="T122" fmla="*/ 0 w 988"/>
                  <a:gd name="T123" fmla="*/ 0 h 61"/>
                  <a:gd name="T124" fmla="*/ 0 w 988"/>
                  <a:gd name="T125" fmla="*/ 0 h 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8" h="61">
                    <a:moveTo>
                      <a:pt x="0" y="60"/>
                    </a:moveTo>
                    <a:lnTo>
                      <a:pt x="7" y="60"/>
                    </a:lnTo>
                    <a:lnTo>
                      <a:pt x="16" y="60"/>
                    </a:lnTo>
                    <a:lnTo>
                      <a:pt x="24" y="60"/>
                    </a:lnTo>
                    <a:lnTo>
                      <a:pt x="32" y="60"/>
                    </a:lnTo>
                    <a:lnTo>
                      <a:pt x="39" y="60"/>
                    </a:lnTo>
                    <a:lnTo>
                      <a:pt x="47" y="60"/>
                    </a:lnTo>
                    <a:lnTo>
                      <a:pt x="55" y="60"/>
                    </a:lnTo>
                    <a:lnTo>
                      <a:pt x="63" y="60"/>
                    </a:lnTo>
                    <a:lnTo>
                      <a:pt x="72" y="60"/>
                    </a:lnTo>
                    <a:lnTo>
                      <a:pt x="79" y="60"/>
                    </a:lnTo>
                    <a:lnTo>
                      <a:pt x="87" y="61"/>
                    </a:lnTo>
                    <a:lnTo>
                      <a:pt x="95" y="61"/>
                    </a:lnTo>
                    <a:lnTo>
                      <a:pt x="103" y="61"/>
                    </a:lnTo>
                    <a:lnTo>
                      <a:pt x="110" y="61"/>
                    </a:lnTo>
                    <a:lnTo>
                      <a:pt x="118" y="61"/>
                    </a:lnTo>
                    <a:lnTo>
                      <a:pt x="126" y="61"/>
                    </a:lnTo>
                    <a:lnTo>
                      <a:pt x="135" y="61"/>
                    </a:lnTo>
                    <a:lnTo>
                      <a:pt x="142" y="61"/>
                    </a:lnTo>
                    <a:lnTo>
                      <a:pt x="150" y="48"/>
                    </a:lnTo>
                    <a:lnTo>
                      <a:pt x="158" y="48"/>
                    </a:lnTo>
                    <a:lnTo>
                      <a:pt x="166" y="48"/>
                    </a:lnTo>
                    <a:lnTo>
                      <a:pt x="174" y="48"/>
                    </a:lnTo>
                    <a:lnTo>
                      <a:pt x="181" y="48"/>
                    </a:lnTo>
                    <a:lnTo>
                      <a:pt x="189" y="48"/>
                    </a:lnTo>
                    <a:lnTo>
                      <a:pt x="198" y="48"/>
                    </a:lnTo>
                    <a:lnTo>
                      <a:pt x="206" y="48"/>
                    </a:lnTo>
                    <a:lnTo>
                      <a:pt x="213" y="48"/>
                    </a:lnTo>
                    <a:lnTo>
                      <a:pt x="221" y="48"/>
                    </a:lnTo>
                    <a:lnTo>
                      <a:pt x="229" y="48"/>
                    </a:lnTo>
                    <a:lnTo>
                      <a:pt x="237" y="49"/>
                    </a:lnTo>
                    <a:lnTo>
                      <a:pt x="244" y="49"/>
                    </a:lnTo>
                    <a:lnTo>
                      <a:pt x="252" y="49"/>
                    </a:lnTo>
                    <a:lnTo>
                      <a:pt x="261" y="49"/>
                    </a:lnTo>
                    <a:lnTo>
                      <a:pt x="269" y="49"/>
                    </a:lnTo>
                    <a:lnTo>
                      <a:pt x="277" y="35"/>
                    </a:lnTo>
                    <a:lnTo>
                      <a:pt x="284" y="35"/>
                    </a:lnTo>
                    <a:lnTo>
                      <a:pt x="292" y="49"/>
                    </a:lnTo>
                    <a:lnTo>
                      <a:pt x="300" y="49"/>
                    </a:lnTo>
                    <a:lnTo>
                      <a:pt x="308" y="36"/>
                    </a:lnTo>
                    <a:lnTo>
                      <a:pt x="316" y="36"/>
                    </a:lnTo>
                    <a:lnTo>
                      <a:pt x="324" y="36"/>
                    </a:lnTo>
                    <a:lnTo>
                      <a:pt x="332" y="36"/>
                    </a:lnTo>
                    <a:lnTo>
                      <a:pt x="340" y="36"/>
                    </a:lnTo>
                    <a:lnTo>
                      <a:pt x="348" y="36"/>
                    </a:lnTo>
                    <a:lnTo>
                      <a:pt x="355" y="36"/>
                    </a:lnTo>
                    <a:lnTo>
                      <a:pt x="363" y="22"/>
                    </a:lnTo>
                    <a:lnTo>
                      <a:pt x="371" y="36"/>
                    </a:lnTo>
                    <a:lnTo>
                      <a:pt x="380" y="23"/>
                    </a:lnTo>
                    <a:lnTo>
                      <a:pt x="387" y="23"/>
                    </a:lnTo>
                    <a:lnTo>
                      <a:pt x="395" y="23"/>
                    </a:lnTo>
                    <a:lnTo>
                      <a:pt x="403" y="23"/>
                    </a:lnTo>
                    <a:lnTo>
                      <a:pt x="411" y="23"/>
                    </a:lnTo>
                    <a:lnTo>
                      <a:pt x="418" y="23"/>
                    </a:lnTo>
                    <a:lnTo>
                      <a:pt x="426" y="23"/>
                    </a:lnTo>
                    <a:lnTo>
                      <a:pt x="434" y="9"/>
                    </a:lnTo>
                    <a:lnTo>
                      <a:pt x="443" y="9"/>
                    </a:lnTo>
                    <a:lnTo>
                      <a:pt x="451" y="9"/>
                    </a:lnTo>
                    <a:lnTo>
                      <a:pt x="458" y="9"/>
                    </a:lnTo>
                    <a:lnTo>
                      <a:pt x="466" y="9"/>
                    </a:lnTo>
                    <a:lnTo>
                      <a:pt x="474" y="9"/>
                    </a:lnTo>
                    <a:lnTo>
                      <a:pt x="482" y="9"/>
                    </a:lnTo>
                    <a:lnTo>
                      <a:pt x="489" y="9"/>
                    </a:lnTo>
                    <a:lnTo>
                      <a:pt x="498" y="9"/>
                    </a:lnTo>
                    <a:lnTo>
                      <a:pt x="506" y="24"/>
                    </a:lnTo>
                    <a:lnTo>
                      <a:pt x="514" y="24"/>
                    </a:lnTo>
                    <a:lnTo>
                      <a:pt x="521" y="24"/>
                    </a:lnTo>
                    <a:lnTo>
                      <a:pt x="529" y="24"/>
                    </a:lnTo>
                    <a:lnTo>
                      <a:pt x="537" y="25"/>
                    </a:lnTo>
                    <a:lnTo>
                      <a:pt x="545" y="25"/>
                    </a:lnTo>
                    <a:lnTo>
                      <a:pt x="552" y="25"/>
                    </a:lnTo>
                    <a:lnTo>
                      <a:pt x="561" y="25"/>
                    </a:lnTo>
                    <a:lnTo>
                      <a:pt x="569" y="25"/>
                    </a:lnTo>
                    <a:lnTo>
                      <a:pt x="577" y="25"/>
                    </a:lnTo>
                    <a:lnTo>
                      <a:pt x="585" y="25"/>
                    </a:lnTo>
                    <a:lnTo>
                      <a:pt x="592" y="25"/>
                    </a:lnTo>
                    <a:lnTo>
                      <a:pt x="600" y="25"/>
                    </a:lnTo>
                    <a:lnTo>
                      <a:pt x="608" y="25"/>
                    </a:lnTo>
                    <a:lnTo>
                      <a:pt x="616" y="25"/>
                    </a:lnTo>
                    <a:lnTo>
                      <a:pt x="624" y="26"/>
                    </a:lnTo>
                    <a:lnTo>
                      <a:pt x="632" y="26"/>
                    </a:lnTo>
                    <a:lnTo>
                      <a:pt x="640" y="26"/>
                    </a:lnTo>
                    <a:lnTo>
                      <a:pt x="648" y="40"/>
                    </a:lnTo>
                    <a:lnTo>
                      <a:pt x="655" y="26"/>
                    </a:lnTo>
                    <a:lnTo>
                      <a:pt x="663" y="40"/>
                    </a:lnTo>
                    <a:lnTo>
                      <a:pt x="671" y="26"/>
                    </a:lnTo>
                    <a:lnTo>
                      <a:pt x="679" y="26"/>
                    </a:lnTo>
                    <a:lnTo>
                      <a:pt x="687" y="40"/>
                    </a:lnTo>
                    <a:lnTo>
                      <a:pt x="695" y="40"/>
                    </a:lnTo>
                    <a:lnTo>
                      <a:pt x="703" y="27"/>
                    </a:lnTo>
                    <a:lnTo>
                      <a:pt x="711" y="27"/>
                    </a:lnTo>
                    <a:lnTo>
                      <a:pt x="719" y="27"/>
                    </a:lnTo>
                    <a:lnTo>
                      <a:pt x="726" y="27"/>
                    </a:lnTo>
                    <a:lnTo>
                      <a:pt x="734" y="27"/>
                    </a:lnTo>
                    <a:lnTo>
                      <a:pt x="743" y="27"/>
                    </a:lnTo>
                    <a:lnTo>
                      <a:pt x="751" y="27"/>
                    </a:lnTo>
                    <a:lnTo>
                      <a:pt x="758" y="27"/>
                    </a:lnTo>
                    <a:lnTo>
                      <a:pt x="766" y="27"/>
                    </a:lnTo>
                    <a:lnTo>
                      <a:pt x="774" y="27"/>
                    </a:lnTo>
                    <a:lnTo>
                      <a:pt x="782" y="27"/>
                    </a:lnTo>
                    <a:lnTo>
                      <a:pt x="789" y="28"/>
                    </a:lnTo>
                    <a:lnTo>
                      <a:pt x="797" y="28"/>
                    </a:lnTo>
                    <a:lnTo>
                      <a:pt x="806" y="28"/>
                    </a:lnTo>
                    <a:lnTo>
                      <a:pt x="814" y="28"/>
                    </a:lnTo>
                    <a:lnTo>
                      <a:pt x="822" y="28"/>
                    </a:lnTo>
                    <a:lnTo>
                      <a:pt x="829" y="13"/>
                    </a:lnTo>
                    <a:lnTo>
                      <a:pt x="837" y="13"/>
                    </a:lnTo>
                    <a:lnTo>
                      <a:pt x="845" y="13"/>
                    </a:lnTo>
                    <a:lnTo>
                      <a:pt x="853" y="13"/>
                    </a:lnTo>
                    <a:lnTo>
                      <a:pt x="860" y="14"/>
                    </a:lnTo>
                    <a:lnTo>
                      <a:pt x="869" y="14"/>
                    </a:lnTo>
                    <a:lnTo>
                      <a:pt x="877" y="14"/>
                    </a:lnTo>
                    <a:lnTo>
                      <a:pt x="885" y="14"/>
                    </a:lnTo>
                    <a:lnTo>
                      <a:pt x="893" y="14"/>
                    </a:lnTo>
                    <a:lnTo>
                      <a:pt x="900" y="0"/>
                    </a:lnTo>
                    <a:lnTo>
                      <a:pt x="908" y="0"/>
                    </a:lnTo>
                    <a:lnTo>
                      <a:pt x="916" y="0"/>
                    </a:lnTo>
                    <a:lnTo>
                      <a:pt x="925" y="1"/>
                    </a:lnTo>
                    <a:lnTo>
                      <a:pt x="932" y="1"/>
                    </a:lnTo>
                    <a:lnTo>
                      <a:pt x="940" y="1"/>
                    </a:lnTo>
                    <a:lnTo>
                      <a:pt x="948" y="1"/>
                    </a:lnTo>
                    <a:lnTo>
                      <a:pt x="956" y="1"/>
                    </a:lnTo>
                    <a:lnTo>
                      <a:pt x="963" y="1"/>
                    </a:lnTo>
                    <a:lnTo>
                      <a:pt x="971" y="1"/>
                    </a:lnTo>
                    <a:lnTo>
                      <a:pt x="979" y="1"/>
                    </a:lnTo>
                    <a:lnTo>
                      <a:pt x="988" y="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81" name="Freeform 67"/>
              <p:cNvSpPr>
                <a:spLocks/>
              </p:cNvSpPr>
              <p:nvPr/>
            </p:nvSpPr>
            <p:spPr bwMode="auto">
              <a:xfrm>
                <a:off x="2268" y="3583"/>
                <a:ext cx="275" cy="10"/>
              </a:xfrm>
              <a:custGeom>
                <a:avLst/>
                <a:gdLst>
                  <a:gd name="T0" fmla="*/ 0 w 987"/>
                  <a:gd name="T1" fmla="*/ 0 h 48"/>
                  <a:gd name="T2" fmla="*/ 0 w 987"/>
                  <a:gd name="T3" fmla="*/ 0 h 48"/>
                  <a:gd name="T4" fmla="*/ 0 w 987"/>
                  <a:gd name="T5" fmla="*/ 0 h 48"/>
                  <a:gd name="T6" fmla="*/ 0 w 987"/>
                  <a:gd name="T7" fmla="*/ 0 h 48"/>
                  <a:gd name="T8" fmla="*/ 0 w 987"/>
                  <a:gd name="T9" fmla="*/ 0 h 48"/>
                  <a:gd name="T10" fmla="*/ 0 w 987"/>
                  <a:gd name="T11" fmla="*/ 0 h 48"/>
                  <a:gd name="T12" fmla="*/ 0 w 987"/>
                  <a:gd name="T13" fmla="*/ 0 h 48"/>
                  <a:gd name="T14" fmla="*/ 0 w 987"/>
                  <a:gd name="T15" fmla="*/ 0 h 48"/>
                  <a:gd name="T16" fmla="*/ 0 w 987"/>
                  <a:gd name="T17" fmla="*/ 0 h 48"/>
                  <a:gd name="T18" fmla="*/ 0 w 987"/>
                  <a:gd name="T19" fmla="*/ 0 h 48"/>
                  <a:gd name="T20" fmla="*/ 0 w 987"/>
                  <a:gd name="T21" fmla="*/ 0 h 48"/>
                  <a:gd name="T22" fmla="*/ 0 w 987"/>
                  <a:gd name="T23" fmla="*/ 0 h 48"/>
                  <a:gd name="T24" fmla="*/ 0 w 987"/>
                  <a:gd name="T25" fmla="*/ 0 h 48"/>
                  <a:gd name="T26" fmla="*/ 0 w 987"/>
                  <a:gd name="T27" fmla="*/ 0 h 48"/>
                  <a:gd name="T28" fmla="*/ 0 w 987"/>
                  <a:gd name="T29" fmla="*/ 0 h 48"/>
                  <a:gd name="T30" fmla="*/ 0 w 987"/>
                  <a:gd name="T31" fmla="*/ 0 h 48"/>
                  <a:gd name="T32" fmla="*/ 0 w 987"/>
                  <a:gd name="T33" fmla="*/ 0 h 48"/>
                  <a:gd name="T34" fmla="*/ 0 w 987"/>
                  <a:gd name="T35" fmla="*/ 0 h 48"/>
                  <a:gd name="T36" fmla="*/ 0 w 987"/>
                  <a:gd name="T37" fmla="*/ 0 h 48"/>
                  <a:gd name="T38" fmla="*/ 0 w 987"/>
                  <a:gd name="T39" fmla="*/ 0 h 48"/>
                  <a:gd name="T40" fmla="*/ 0 w 987"/>
                  <a:gd name="T41" fmla="*/ 0 h 48"/>
                  <a:gd name="T42" fmla="*/ 0 w 987"/>
                  <a:gd name="T43" fmla="*/ 0 h 48"/>
                  <a:gd name="T44" fmla="*/ 0 w 987"/>
                  <a:gd name="T45" fmla="*/ 0 h 48"/>
                  <a:gd name="T46" fmla="*/ 0 w 987"/>
                  <a:gd name="T47" fmla="*/ 0 h 48"/>
                  <a:gd name="T48" fmla="*/ 0 w 987"/>
                  <a:gd name="T49" fmla="*/ 0 h 48"/>
                  <a:gd name="T50" fmla="*/ 0 w 987"/>
                  <a:gd name="T51" fmla="*/ 0 h 48"/>
                  <a:gd name="T52" fmla="*/ 0 w 987"/>
                  <a:gd name="T53" fmla="*/ 0 h 48"/>
                  <a:gd name="T54" fmla="*/ 0 w 987"/>
                  <a:gd name="T55" fmla="*/ 0 h 48"/>
                  <a:gd name="T56" fmla="*/ 0 w 987"/>
                  <a:gd name="T57" fmla="*/ 0 h 48"/>
                  <a:gd name="T58" fmla="*/ 0 w 987"/>
                  <a:gd name="T59" fmla="*/ 0 h 48"/>
                  <a:gd name="T60" fmla="*/ 0 w 987"/>
                  <a:gd name="T61" fmla="*/ 0 h 48"/>
                  <a:gd name="T62" fmla="*/ 0 w 987"/>
                  <a:gd name="T63" fmla="*/ 0 h 48"/>
                  <a:gd name="T64" fmla="*/ 0 w 987"/>
                  <a:gd name="T65" fmla="*/ 0 h 48"/>
                  <a:gd name="T66" fmla="*/ 0 w 987"/>
                  <a:gd name="T67" fmla="*/ 0 h 48"/>
                  <a:gd name="T68" fmla="*/ 0 w 987"/>
                  <a:gd name="T69" fmla="*/ 0 h 48"/>
                  <a:gd name="T70" fmla="*/ 0 w 987"/>
                  <a:gd name="T71" fmla="*/ 0 h 48"/>
                  <a:gd name="T72" fmla="*/ 0 w 987"/>
                  <a:gd name="T73" fmla="*/ 0 h 48"/>
                  <a:gd name="T74" fmla="*/ 0 w 987"/>
                  <a:gd name="T75" fmla="*/ 0 h 48"/>
                  <a:gd name="T76" fmla="*/ 0 w 987"/>
                  <a:gd name="T77" fmla="*/ 0 h 48"/>
                  <a:gd name="T78" fmla="*/ 0 w 987"/>
                  <a:gd name="T79" fmla="*/ 0 h 48"/>
                  <a:gd name="T80" fmla="*/ 0 w 987"/>
                  <a:gd name="T81" fmla="*/ 0 h 48"/>
                  <a:gd name="T82" fmla="*/ 0 w 987"/>
                  <a:gd name="T83" fmla="*/ 0 h 48"/>
                  <a:gd name="T84" fmla="*/ 0 w 987"/>
                  <a:gd name="T85" fmla="*/ 0 h 48"/>
                  <a:gd name="T86" fmla="*/ 0 w 987"/>
                  <a:gd name="T87" fmla="*/ 0 h 48"/>
                  <a:gd name="T88" fmla="*/ 0 w 987"/>
                  <a:gd name="T89" fmla="*/ 0 h 48"/>
                  <a:gd name="T90" fmla="*/ 0 w 987"/>
                  <a:gd name="T91" fmla="*/ 0 h 48"/>
                  <a:gd name="T92" fmla="*/ 0 w 987"/>
                  <a:gd name="T93" fmla="*/ 0 h 48"/>
                  <a:gd name="T94" fmla="*/ 0 w 987"/>
                  <a:gd name="T95" fmla="*/ 0 h 48"/>
                  <a:gd name="T96" fmla="*/ 0 w 987"/>
                  <a:gd name="T97" fmla="*/ 0 h 48"/>
                  <a:gd name="T98" fmla="*/ 0 w 987"/>
                  <a:gd name="T99" fmla="*/ 0 h 48"/>
                  <a:gd name="T100" fmla="*/ 0 w 987"/>
                  <a:gd name="T101" fmla="*/ 0 h 48"/>
                  <a:gd name="T102" fmla="*/ 0 w 987"/>
                  <a:gd name="T103" fmla="*/ 0 h 48"/>
                  <a:gd name="T104" fmla="*/ 0 w 987"/>
                  <a:gd name="T105" fmla="*/ 0 h 48"/>
                  <a:gd name="T106" fmla="*/ 0 w 987"/>
                  <a:gd name="T107" fmla="*/ 0 h 48"/>
                  <a:gd name="T108" fmla="*/ 0 w 987"/>
                  <a:gd name="T109" fmla="*/ 0 h 48"/>
                  <a:gd name="T110" fmla="*/ 0 w 987"/>
                  <a:gd name="T111" fmla="*/ 0 h 48"/>
                  <a:gd name="T112" fmla="*/ 0 w 987"/>
                  <a:gd name="T113" fmla="*/ 0 h 48"/>
                  <a:gd name="T114" fmla="*/ 0 w 987"/>
                  <a:gd name="T115" fmla="*/ 0 h 48"/>
                  <a:gd name="T116" fmla="*/ 0 w 987"/>
                  <a:gd name="T117" fmla="*/ 0 h 48"/>
                  <a:gd name="T118" fmla="*/ 0 w 987"/>
                  <a:gd name="T119" fmla="*/ 0 h 48"/>
                  <a:gd name="T120" fmla="*/ 0 w 987"/>
                  <a:gd name="T121" fmla="*/ 0 h 48"/>
                  <a:gd name="T122" fmla="*/ 0 w 987"/>
                  <a:gd name="T123" fmla="*/ 0 h 48"/>
                  <a:gd name="T124" fmla="*/ 0 w 987"/>
                  <a:gd name="T125" fmla="*/ 0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48">
                    <a:moveTo>
                      <a:pt x="0" y="31"/>
                    </a:moveTo>
                    <a:lnTo>
                      <a:pt x="8" y="31"/>
                    </a:lnTo>
                    <a:lnTo>
                      <a:pt x="15" y="31"/>
                    </a:lnTo>
                    <a:lnTo>
                      <a:pt x="23" y="32"/>
                    </a:lnTo>
                    <a:lnTo>
                      <a:pt x="31" y="32"/>
                    </a:lnTo>
                    <a:lnTo>
                      <a:pt x="39" y="32"/>
                    </a:lnTo>
                    <a:lnTo>
                      <a:pt x="46" y="32"/>
                    </a:lnTo>
                    <a:lnTo>
                      <a:pt x="54" y="32"/>
                    </a:lnTo>
                    <a:lnTo>
                      <a:pt x="63" y="32"/>
                    </a:lnTo>
                    <a:lnTo>
                      <a:pt x="71" y="32"/>
                    </a:lnTo>
                    <a:lnTo>
                      <a:pt x="78" y="32"/>
                    </a:lnTo>
                    <a:lnTo>
                      <a:pt x="86" y="32"/>
                    </a:lnTo>
                    <a:lnTo>
                      <a:pt x="94" y="32"/>
                    </a:lnTo>
                    <a:lnTo>
                      <a:pt x="102" y="32"/>
                    </a:lnTo>
                    <a:lnTo>
                      <a:pt x="110" y="33"/>
                    </a:lnTo>
                    <a:lnTo>
                      <a:pt x="117" y="33"/>
                    </a:lnTo>
                    <a:lnTo>
                      <a:pt x="126" y="33"/>
                    </a:lnTo>
                    <a:lnTo>
                      <a:pt x="134" y="33"/>
                    </a:lnTo>
                    <a:lnTo>
                      <a:pt x="142" y="33"/>
                    </a:lnTo>
                    <a:lnTo>
                      <a:pt x="149" y="33"/>
                    </a:lnTo>
                    <a:lnTo>
                      <a:pt x="157" y="33"/>
                    </a:lnTo>
                    <a:lnTo>
                      <a:pt x="165" y="33"/>
                    </a:lnTo>
                    <a:lnTo>
                      <a:pt x="173" y="33"/>
                    </a:lnTo>
                    <a:lnTo>
                      <a:pt x="181" y="33"/>
                    </a:lnTo>
                    <a:lnTo>
                      <a:pt x="189" y="47"/>
                    </a:lnTo>
                    <a:lnTo>
                      <a:pt x="197" y="47"/>
                    </a:lnTo>
                    <a:lnTo>
                      <a:pt x="205" y="47"/>
                    </a:lnTo>
                    <a:lnTo>
                      <a:pt x="212" y="48"/>
                    </a:lnTo>
                    <a:lnTo>
                      <a:pt x="220" y="48"/>
                    </a:lnTo>
                    <a:lnTo>
                      <a:pt x="228" y="34"/>
                    </a:lnTo>
                    <a:lnTo>
                      <a:pt x="236" y="34"/>
                    </a:lnTo>
                    <a:lnTo>
                      <a:pt x="244" y="48"/>
                    </a:lnTo>
                    <a:lnTo>
                      <a:pt x="252" y="48"/>
                    </a:lnTo>
                    <a:lnTo>
                      <a:pt x="260" y="48"/>
                    </a:lnTo>
                    <a:lnTo>
                      <a:pt x="268" y="34"/>
                    </a:lnTo>
                    <a:lnTo>
                      <a:pt x="276" y="35"/>
                    </a:lnTo>
                    <a:lnTo>
                      <a:pt x="283" y="35"/>
                    </a:lnTo>
                    <a:lnTo>
                      <a:pt x="291" y="35"/>
                    </a:lnTo>
                    <a:lnTo>
                      <a:pt x="299" y="35"/>
                    </a:lnTo>
                    <a:lnTo>
                      <a:pt x="308" y="35"/>
                    </a:lnTo>
                    <a:lnTo>
                      <a:pt x="315" y="35"/>
                    </a:lnTo>
                    <a:lnTo>
                      <a:pt x="323" y="35"/>
                    </a:lnTo>
                    <a:lnTo>
                      <a:pt x="331" y="21"/>
                    </a:lnTo>
                    <a:lnTo>
                      <a:pt x="339" y="22"/>
                    </a:lnTo>
                    <a:lnTo>
                      <a:pt x="347" y="22"/>
                    </a:lnTo>
                    <a:lnTo>
                      <a:pt x="354" y="22"/>
                    </a:lnTo>
                    <a:lnTo>
                      <a:pt x="363" y="22"/>
                    </a:lnTo>
                    <a:lnTo>
                      <a:pt x="371" y="22"/>
                    </a:lnTo>
                    <a:lnTo>
                      <a:pt x="379" y="22"/>
                    </a:lnTo>
                    <a:lnTo>
                      <a:pt x="386" y="8"/>
                    </a:lnTo>
                    <a:lnTo>
                      <a:pt x="394" y="8"/>
                    </a:lnTo>
                    <a:lnTo>
                      <a:pt x="402" y="22"/>
                    </a:lnTo>
                    <a:lnTo>
                      <a:pt x="410" y="22"/>
                    </a:lnTo>
                    <a:lnTo>
                      <a:pt x="417" y="22"/>
                    </a:lnTo>
                    <a:lnTo>
                      <a:pt x="426" y="23"/>
                    </a:lnTo>
                    <a:lnTo>
                      <a:pt x="434" y="23"/>
                    </a:lnTo>
                    <a:lnTo>
                      <a:pt x="442" y="23"/>
                    </a:lnTo>
                    <a:lnTo>
                      <a:pt x="450" y="23"/>
                    </a:lnTo>
                    <a:lnTo>
                      <a:pt x="457" y="23"/>
                    </a:lnTo>
                    <a:lnTo>
                      <a:pt x="465" y="23"/>
                    </a:lnTo>
                    <a:lnTo>
                      <a:pt x="473" y="23"/>
                    </a:lnTo>
                    <a:lnTo>
                      <a:pt x="481" y="23"/>
                    </a:lnTo>
                    <a:lnTo>
                      <a:pt x="489" y="23"/>
                    </a:lnTo>
                    <a:lnTo>
                      <a:pt x="497" y="23"/>
                    </a:lnTo>
                    <a:lnTo>
                      <a:pt x="505" y="23"/>
                    </a:lnTo>
                    <a:lnTo>
                      <a:pt x="513" y="24"/>
                    </a:lnTo>
                    <a:lnTo>
                      <a:pt x="520" y="24"/>
                    </a:lnTo>
                    <a:lnTo>
                      <a:pt x="528" y="24"/>
                    </a:lnTo>
                    <a:lnTo>
                      <a:pt x="536" y="10"/>
                    </a:lnTo>
                    <a:lnTo>
                      <a:pt x="545" y="10"/>
                    </a:lnTo>
                    <a:lnTo>
                      <a:pt x="553" y="10"/>
                    </a:lnTo>
                    <a:lnTo>
                      <a:pt x="560" y="10"/>
                    </a:lnTo>
                    <a:lnTo>
                      <a:pt x="568" y="24"/>
                    </a:lnTo>
                    <a:lnTo>
                      <a:pt x="576" y="11"/>
                    </a:lnTo>
                    <a:lnTo>
                      <a:pt x="584" y="11"/>
                    </a:lnTo>
                    <a:lnTo>
                      <a:pt x="591" y="11"/>
                    </a:lnTo>
                    <a:lnTo>
                      <a:pt x="599" y="25"/>
                    </a:lnTo>
                    <a:lnTo>
                      <a:pt x="608" y="25"/>
                    </a:lnTo>
                    <a:lnTo>
                      <a:pt x="616" y="25"/>
                    </a:lnTo>
                    <a:lnTo>
                      <a:pt x="623" y="25"/>
                    </a:lnTo>
                    <a:lnTo>
                      <a:pt x="631" y="25"/>
                    </a:lnTo>
                    <a:lnTo>
                      <a:pt x="639" y="11"/>
                    </a:lnTo>
                    <a:lnTo>
                      <a:pt x="647" y="11"/>
                    </a:lnTo>
                    <a:lnTo>
                      <a:pt x="655" y="11"/>
                    </a:lnTo>
                    <a:lnTo>
                      <a:pt x="662" y="12"/>
                    </a:lnTo>
                    <a:lnTo>
                      <a:pt x="671" y="12"/>
                    </a:lnTo>
                    <a:lnTo>
                      <a:pt x="679" y="26"/>
                    </a:lnTo>
                    <a:lnTo>
                      <a:pt x="687" y="12"/>
                    </a:lnTo>
                    <a:lnTo>
                      <a:pt x="694" y="12"/>
                    </a:lnTo>
                    <a:lnTo>
                      <a:pt x="702" y="12"/>
                    </a:lnTo>
                    <a:lnTo>
                      <a:pt x="710" y="26"/>
                    </a:lnTo>
                    <a:lnTo>
                      <a:pt x="718" y="12"/>
                    </a:lnTo>
                    <a:lnTo>
                      <a:pt x="725" y="12"/>
                    </a:lnTo>
                    <a:lnTo>
                      <a:pt x="734" y="12"/>
                    </a:lnTo>
                    <a:lnTo>
                      <a:pt x="742" y="12"/>
                    </a:lnTo>
                    <a:lnTo>
                      <a:pt x="750" y="26"/>
                    </a:lnTo>
                    <a:lnTo>
                      <a:pt x="757" y="26"/>
                    </a:lnTo>
                    <a:lnTo>
                      <a:pt x="765" y="27"/>
                    </a:lnTo>
                    <a:lnTo>
                      <a:pt x="773" y="13"/>
                    </a:lnTo>
                    <a:lnTo>
                      <a:pt x="781" y="13"/>
                    </a:lnTo>
                    <a:lnTo>
                      <a:pt x="790" y="13"/>
                    </a:lnTo>
                    <a:lnTo>
                      <a:pt x="797" y="13"/>
                    </a:lnTo>
                    <a:lnTo>
                      <a:pt x="805" y="13"/>
                    </a:lnTo>
                    <a:lnTo>
                      <a:pt x="813" y="13"/>
                    </a:lnTo>
                    <a:lnTo>
                      <a:pt x="821" y="13"/>
                    </a:lnTo>
                    <a:lnTo>
                      <a:pt x="828" y="13"/>
                    </a:lnTo>
                    <a:lnTo>
                      <a:pt x="836" y="14"/>
                    </a:lnTo>
                    <a:lnTo>
                      <a:pt x="844" y="14"/>
                    </a:lnTo>
                    <a:lnTo>
                      <a:pt x="853" y="14"/>
                    </a:lnTo>
                    <a:lnTo>
                      <a:pt x="860" y="14"/>
                    </a:lnTo>
                    <a:lnTo>
                      <a:pt x="868" y="14"/>
                    </a:lnTo>
                    <a:lnTo>
                      <a:pt x="876" y="0"/>
                    </a:lnTo>
                    <a:lnTo>
                      <a:pt x="884" y="0"/>
                    </a:lnTo>
                    <a:lnTo>
                      <a:pt x="892" y="0"/>
                    </a:lnTo>
                    <a:lnTo>
                      <a:pt x="899" y="1"/>
                    </a:lnTo>
                    <a:lnTo>
                      <a:pt x="907" y="1"/>
                    </a:lnTo>
                    <a:lnTo>
                      <a:pt x="916" y="1"/>
                    </a:lnTo>
                    <a:lnTo>
                      <a:pt x="924" y="15"/>
                    </a:lnTo>
                    <a:lnTo>
                      <a:pt x="931" y="15"/>
                    </a:lnTo>
                    <a:lnTo>
                      <a:pt x="939" y="15"/>
                    </a:lnTo>
                    <a:lnTo>
                      <a:pt x="947" y="15"/>
                    </a:lnTo>
                    <a:lnTo>
                      <a:pt x="955" y="15"/>
                    </a:lnTo>
                    <a:lnTo>
                      <a:pt x="962" y="15"/>
                    </a:lnTo>
                    <a:lnTo>
                      <a:pt x="970" y="15"/>
                    </a:lnTo>
                    <a:lnTo>
                      <a:pt x="979" y="15"/>
                    </a:lnTo>
                    <a:lnTo>
                      <a:pt x="987"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82" name="Freeform 68"/>
              <p:cNvSpPr>
                <a:spLocks/>
              </p:cNvSpPr>
              <p:nvPr/>
            </p:nvSpPr>
            <p:spPr bwMode="auto">
              <a:xfrm>
                <a:off x="2543" y="3532"/>
                <a:ext cx="273" cy="54"/>
              </a:xfrm>
              <a:custGeom>
                <a:avLst/>
                <a:gdLst>
                  <a:gd name="T0" fmla="*/ 0 w 987"/>
                  <a:gd name="T1" fmla="*/ 0 h 255"/>
                  <a:gd name="T2" fmla="*/ 0 w 987"/>
                  <a:gd name="T3" fmla="*/ 0 h 255"/>
                  <a:gd name="T4" fmla="*/ 0 w 987"/>
                  <a:gd name="T5" fmla="*/ 0 h 255"/>
                  <a:gd name="T6" fmla="*/ 0 w 987"/>
                  <a:gd name="T7" fmla="*/ 0 h 255"/>
                  <a:gd name="T8" fmla="*/ 0 w 987"/>
                  <a:gd name="T9" fmla="*/ 0 h 255"/>
                  <a:gd name="T10" fmla="*/ 0 w 987"/>
                  <a:gd name="T11" fmla="*/ 0 h 255"/>
                  <a:gd name="T12" fmla="*/ 0 w 987"/>
                  <a:gd name="T13" fmla="*/ 0 h 255"/>
                  <a:gd name="T14" fmla="*/ 0 w 987"/>
                  <a:gd name="T15" fmla="*/ 0 h 255"/>
                  <a:gd name="T16" fmla="*/ 0 w 987"/>
                  <a:gd name="T17" fmla="*/ 0 h 255"/>
                  <a:gd name="T18" fmla="*/ 0 w 987"/>
                  <a:gd name="T19" fmla="*/ 0 h 255"/>
                  <a:gd name="T20" fmla="*/ 0 w 987"/>
                  <a:gd name="T21" fmla="*/ 0 h 255"/>
                  <a:gd name="T22" fmla="*/ 0 w 987"/>
                  <a:gd name="T23" fmla="*/ 0 h 255"/>
                  <a:gd name="T24" fmla="*/ 0 w 987"/>
                  <a:gd name="T25" fmla="*/ 0 h 255"/>
                  <a:gd name="T26" fmla="*/ 0 w 987"/>
                  <a:gd name="T27" fmla="*/ 0 h 255"/>
                  <a:gd name="T28" fmla="*/ 0 w 987"/>
                  <a:gd name="T29" fmla="*/ 0 h 255"/>
                  <a:gd name="T30" fmla="*/ 0 w 987"/>
                  <a:gd name="T31" fmla="*/ 0 h 255"/>
                  <a:gd name="T32" fmla="*/ 0 w 987"/>
                  <a:gd name="T33" fmla="*/ 0 h 255"/>
                  <a:gd name="T34" fmla="*/ 0 w 987"/>
                  <a:gd name="T35" fmla="*/ 0 h 255"/>
                  <a:gd name="T36" fmla="*/ 0 w 987"/>
                  <a:gd name="T37" fmla="*/ 0 h 255"/>
                  <a:gd name="T38" fmla="*/ 0 w 987"/>
                  <a:gd name="T39" fmla="*/ 0 h 255"/>
                  <a:gd name="T40" fmla="*/ 0 w 987"/>
                  <a:gd name="T41" fmla="*/ 0 h 255"/>
                  <a:gd name="T42" fmla="*/ 0 w 987"/>
                  <a:gd name="T43" fmla="*/ 0 h 255"/>
                  <a:gd name="T44" fmla="*/ 0 w 987"/>
                  <a:gd name="T45" fmla="*/ 0 h 255"/>
                  <a:gd name="T46" fmla="*/ 0 w 987"/>
                  <a:gd name="T47" fmla="*/ 0 h 255"/>
                  <a:gd name="T48" fmla="*/ 0 w 987"/>
                  <a:gd name="T49" fmla="*/ 0 h 255"/>
                  <a:gd name="T50" fmla="*/ 0 w 987"/>
                  <a:gd name="T51" fmla="*/ 0 h 255"/>
                  <a:gd name="T52" fmla="*/ 0 w 987"/>
                  <a:gd name="T53" fmla="*/ 0 h 255"/>
                  <a:gd name="T54" fmla="*/ 0 w 987"/>
                  <a:gd name="T55" fmla="*/ 0 h 255"/>
                  <a:gd name="T56" fmla="*/ 0 w 987"/>
                  <a:gd name="T57" fmla="*/ 0 h 255"/>
                  <a:gd name="T58" fmla="*/ 0 w 987"/>
                  <a:gd name="T59" fmla="*/ 0 h 255"/>
                  <a:gd name="T60" fmla="*/ 0 w 987"/>
                  <a:gd name="T61" fmla="*/ 0 h 255"/>
                  <a:gd name="T62" fmla="*/ 0 w 987"/>
                  <a:gd name="T63" fmla="*/ 0 h 255"/>
                  <a:gd name="T64" fmla="*/ 0 w 987"/>
                  <a:gd name="T65" fmla="*/ 0 h 255"/>
                  <a:gd name="T66" fmla="*/ 0 w 987"/>
                  <a:gd name="T67" fmla="*/ 0 h 255"/>
                  <a:gd name="T68" fmla="*/ 0 w 987"/>
                  <a:gd name="T69" fmla="*/ 0 h 255"/>
                  <a:gd name="T70" fmla="*/ 0 w 987"/>
                  <a:gd name="T71" fmla="*/ 0 h 255"/>
                  <a:gd name="T72" fmla="*/ 0 w 987"/>
                  <a:gd name="T73" fmla="*/ 0 h 255"/>
                  <a:gd name="T74" fmla="*/ 0 w 987"/>
                  <a:gd name="T75" fmla="*/ 0 h 255"/>
                  <a:gd name="T76" fmla="*/ 0 w 987"/>
                  <a:gd name="T77" fmla="*/ 0 h 255"/>
                  <a:gd name="T78" fmla="*/ 0 w 987"/>
                  <a:gd name="T79" fmla="*/ 0 h 255"/>
                  <a:gd name="T80" fmla="*/ 0 w 987"/>
                  <a:gd name="T81" fmla="*/ 0 h 255"/>
                  <a:gd name="T82" fmla="*/ 0 w 987"/>
                  <a:gd name="T83" fmla="*/ 0 h 255"/>
                  <a:gd name="T84" fmla="*/ 0 w 987"/>
                  <a:gd name="T85" fmla="*/ 0 h 255"/>
                  <a:gd name="T86" fmla="*/ 0 w 987"/>
                  <a:gd name="T87" fmla="*/ 0 h 255"/>
                  <a:gd name="T88" fmla="*/ 0 w 987"/>
                  <a:gd name="T89" fmla="*/ 0 h 255"/>
                  <a:gd name="T90" fmla="*/ 0 w 987"/>
                  <a:gd name="T91" fmla="*/ 0 h 255"/>
                  <a:gd name="T92" fmla="*/ 0 w 987"/>
                  <a:gd name="T93" fmla="*/ 0 h 255"/>
                  <a:gd name="T94" fmla="*/ 0 w 987"/>
                  <a:gd name="T95" fmla="*/ 0 h 255"/>
                  <a:gd name="T96" fmla="*/ 0 w 987"/>
                  <a:gd name="T97" fmla="*/ 0 h 255"/>
                  <a:gd name="T98" fmla="*/ 0 w 987"/>
                  <a:gd name="T99" fmla="*/ 0 h 255"/>
                  <a:gd name="T100" fmla="*/ 0 w 987"/>
                  <a:gd name="T101" fmla="*/ 0 h 255"/>
                  <a:gd name="T102" fmla="*/ 0 w 987"/>
                  <a:gd name="T103" fmla="*/ 0 h 255"/>
                  <a:gd name="T104" fmla="*/ 0 w 987"/>
                  <a:gd name="T105" fmla="*/ 0 h 255"/>
                  <a:gd name="T106" fmla="*/ 0 w 987"/>
                  <a:gd name="T107" fmla="*/ 0 h 255"/>
                  <a:gd name="T108" fmla="*/ 0 w 987"/>
                  <a:gd name="T109" fmla="*/ 0 h 255"/>
                  <a:gd name="T110" fmla="*/ 0 w 987"/>
                  <a:gd name="T111" fmla="*/ 0 h 255"/>
                  <a:gd name="T112" fmla="*/ 0 w 987"/>
                  <a:gd name="T113" fmla="*/ 0 h 255"/>
                  <a:gd name="T114" fmla="*/ 0 w 987"/>
                  <a:gd name="T115" fmla="*/ 0 h 255"/>
                  <a:gd name="T116" fmla="*/ 0 w 987"/>
                  <a:gd name="T117" fmla="*/ 0 h 255"/>
                  <a:gd name="T118" fmla="*/ 0 w 987"/>
                  <a:gd name="T119" fmla="*/ 0 h 255"/>
                  <a:gd name="T120" fmla="*/ 0 w 987"/>
                  <a:gd name="T121" fmla="*/ 0 h 255"/>
                  <a:gd name="T122" fmla="*/ 0 w 987"/>
                  <a:gd name="T123" fmla="*/ 0 h 255"/>
                  <a:gd name="T124" fmla="*/ 0 w 987"/>
                  <a:gd name="T125" fmla="*/ 0 h 25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255">
                    <a:moveTo>
                      <a:pt x="0" y="254"/>
                    </a:moveTo>
                    <a:lnTo>
                      <a:pt x="7" y="254"/>
                    </a:lnTo>
                    <a:lnTo>
                      <a:pt x="15" y="255"/>
                    </a:lnTo>
                    <a:lnTo>
                      <a:pt x="23" y="241"/>
                    </a:lnTo>
                    <a:lnTo>
                      <a:pt x="31" y="241"/>
                    </a:lnTo>
                    <a:lnTo>
                      <a:pt x="39" y="241"/>
                    </a:lnTo>
                    <a:lnTo>
                      <a:pt x="47" y="241"/>
                    </a:lnTo>
                    <a:lnTo>
                      <a:pt x="55" y="241"/>
                    </a:lnTo>
                    <a:lnTo>
                      <a:pt x="63" y="241"/>
                    </a:lnTo>
                    <a:lnTo>
                      <a:pt x="71" y="241"/>
                    </a:lnTo>
                    <a:lnTo>
                      <a:pt x="78" y="242"/>
                    </a:lnTo>
                    <a:lnTo>
                      <a:pt x="86" y="242"/>
                    </a:lnTo>
                    <a:lnTo>
                      <a:pt x="94" y="228"/>
                    </a:lnTo>
                    <a:lnTo>
                      <a:pt x="102" y="228"/>
                    </a:lnTo>
                    <a:lnTo>
                      <a:pt x="111" y="228"/>
                    </a:lnTo>
                    <a:lnTo>
                      <a:pt x="118" y="228"/>
                    </a:lnTo>
                    <a:lnTo>
                      <a:pt x="126" y="228"/>
                    </a:lnTo>
                    <a:lnTo>
                      <a:pt x="134" y="214"/>
                    </a:lnTo>
                    <a:lnTo>
                      <a:pt x="142" y="214"/>
                    </a:lnTo>
                    <a:lnTo>
                      <a:pt x="149" y="214"/>
                    </a:lnTo>
                    <a:lnTo>
                      <a:pt x="157" y="214"/>
                    </a:lnTo>
                    <a:lnTo>
                      <a:pt x="165" y="214"/>
                    </a:lnTo>
                    <a:lnTo>
                      <a:pt x="174" y="214"/>
                    </a:lnTo>
                    <a:lnTo>
                      <a:pt x="182" y="214"/>
                    </a:lnTo>
                    <a:lnTo>
                      <a:pt x="189" y="214"/>
                    </a:lnTo>
                    <a:lnTo>
                      <a:pt x="197" y="214"/>
                    </a:lnTo>
                    <a:lnTo>
                      <a:pt x="205" y="214"/>
                    </a:lnTo>
                    <a:lnTo>
                      <a:pt x="213" y="201"/>
                    </a:lnTo>
                    <a:lnTo>
                      <a:pt x="220" y="201"/>
                    </a:lnTo>
                    <a:lnTo>
                      <a:pt x="229" y="201"/>
                    </a:lnTo>
                    <a:lnTo>
                      <a:pt x="237" y="187"/>
                    </a:lnTo>
                    <a:lnTo>
                      <a:pt x="245" y="187"/>
                    </a:lnTo>
                    <a:lnTo>
                      <a:pt x="253" y="187"/>
                    </a:lnTo>
                    <a:lnTo>
                      <a:pt x="260" y="188"/>
                    </a:lnTo>
                    <a:lnTo>
                      <a:pt x="268" y="174"/>
                    </a:lnTo>
                    <a:lnTo>
                      <a:pt x="276" y="174"/>
                    </a:lnTo>
                    <a:lnTo>
                      <a:pt x="284" y="174"/>
                    </a:lnTo>
                    <a:lnTo>
                      <a:pt x="292" y="174"/>
                    </a:lnTo>
                    <a:lnTo>
                      <a:pt x="300" y="159"/>
                    </a:lnTo>
                    <a:lnTo>
                      <a:pt x="308" y="159"/>
                    </a:lnTo>
                    <a:lnTo>
                      <a:pt x="316" y="160"/>
                    </a:lnTo>
                    <a:lnTo>
                      <a:pt x="324" y="132"/>
                    </a:lnTo>
                    <a:lnTo>
                      <a:pt x="331" y="132"/>
                    </a:lnTo>
                    <a:lnTo>
                      <a:pt x="339" y="119"/>
                    </a:lnTo>
                    <a:lnTo>
                      <a:pt x="347" y="105"/>
                    </a:lnTo>
                    <a:lnTo>
                      <a:pt x="356" y="105"/>
                    </a:lnTo>
                    <a:lnTo>
                      <a:pt x="364" y="90"/>
                    </a:lnTo>
                    <a:lnTo>
                      <a:pt x="371" y="90"/>
                    </a:lnTo>
                    <a:lnTo>
                      <a:pt x="379" y="90"/>
                    </a:lnTo>
                    <a:lnTo>
                      <a:pt x="387" y="91"/>
                    </a:lnTo>
                    <a:lnTo>
                      <a:pt x="395" y="91"/>
                    </a:lnTo>
                    <a:lnTo>
                      <a:pt x="402" y="105"/>
                    </a:lnTo>
                    <a:lnTo>
                      <a:pt x="411" y="133"/>
                    </a:lnTo>
                    <a:lnTo>
                      <a:pt x="419" y="147"/>
                    </a:lnTo>
                    <a:lnTo>
                      <a:pt x="427" y="147"/>
                    </a:lnTo>
                    <a:lnTo>
                      <a:pt x="434" y="147"/>
                    </a:lnTo>
                    <a:lnTo>
                      <a:pt x="442" y="147"/>
                    </a:lnTo>
                    <a:lnTo>
                      <a:pt x="450" y="134"/>
                    </a:lnTo>
                    <a:lnTo>
                      <a:pt x="458" y="134"/>
                    </a:lnTo>
                    <a:lnTo>
                      <a:pt x="465" y="134"/>
                    </a:lnTo>
                    <a:lnTo>
                      <a:pt x="474" y="134"/>
                    </a:lnTo>
                    <a:lnTo>
                      <a:pt x="482" y="134"/>
                    </a:lnTo>
                    <a:lnTo>
                      <a:pt x="490" y="134"/>
                    </a:lnTo>
                    <a:lnTo>
                      <a:pt x="498" y="120"/>
                    </a:lnTo>
                    <a:lnTo>
                      <a:pt x="505" y="120"/>
                    </a:lnTo>
                    <a:lnTo>
                      <a:pt x="513" y="121"/>
                    </a:lnTo>
                    <a:lnTo>
                      <a:pt x="521" y="121"/>
                    </a:lnTo>
                    <a:lnTo>
                      <a:pt x="529" y="121"/>
                    </a:lnTo>
                    <a:lnTo>
                      <a:pt x="537" y="107"/>
                    </a:lnTo>
                    <a:lnTo>
                      <a:pt x="545" y="107"/>
                    </a:lnTo>
                    <a:lnTo>
                      <a:pt x="553" y="107"/>
                    </a:lnTo>
                    <a:lnTo>
                      <a:pt x="561" y="107"/>
                    </a:lnTo>
                    <a:lnTo>
                      <a:pt x="569" y="107"/>
                    </a:lnTo>
                    <a:lnTo>
                      <a:pt x="576" y="108"/>
                    </a:lnTo>
                    <a:lnTo>
                      <a:pt x="584" y="108"/>
                    </a:lnTo>
                    <a:lnTo>
                      <a:pt x="592" y="108"/>
                    </a:lnTo>
                    <a:lnTo>
                      <a:pt x="601" y="108"/>
                    </a:lnTo>
                    <a:lnTo>
                      <a:pt x="608" y="108"/>
                    </a:lnTo>
                    <a:lnTo>
                      <a:pt x="616" y="108"/>
                    </a:lnTo>
                    <a:lnTo>
                      <a:pt x="624" y="93"/>
                    </a:lnTo>
                    <a:lnTo>
                      <a:pt x="632" y="93"/>
                    </a:lnTo>
                    <a:lnTo>
                      <a:pt x="640" y="80"/>
                    </a:lnTo>
                    <a:lnTo>
                      <a:pt x="647" y="80"/>
                    </a:lnTo>
                    <a:lnTo>
                      <a:pt x="656" y="80"/>
                    </a:lnTo>
                    <a:lnTo>
                      <a:pt x="664" y="66"/>
                    </a:lnTo>
                    <a:lnTo>
                      <a:pt x="672" y="66"/>
                    </a:lnTo>
                    <a:lnTo>
                      <a:pt x="679" y="66"/>
                    </a:lnTo>
                    <a:lnTo>
                      <a:pt x="687" y="66"/>
                    </a:lnTo>
                    <a:lnTo>
                      <a:pt x="695" y="67"/>
                    </a:lnTo>
                    <a:lnTo>
                      <a:pt x="703" y="67"/>
                    </a:lnTo>
                    <a:lnTo>
                      <a:pt x="710" y="67"/>
                    </a:lnTo>
                    <a:lnTo>
                      <a:pt x="719" y="67"/>
                    </a:lnTo>
                    <a:lnTo>
                      <a:pt x="727" y="67"/>
                    </a:lnTo>
                    <a:lnTo>
                      <a:pt x="735" y="67"/>
                    </a:lnTo>
                    <a:lnTo>
                      <a:pt x="743" y="53"/>
                    </a:lnTo>
                    <a:lnTo>
                      <a:pt x="749" y="53"/>
                    </a:lnTo>
                    <a:lnTo>
                      <a:pt x="757" y="54"/>
                    </a:lnTo>
                    <a:lnTo>
                      <a:pt x="765" y="54"/>
                    </a:lnTo>
                    <a:lnTo>
                      <a:pt x="773" y="39"/>
                    </a:lnTo>
                    <a:lnTo>
                      <a:pt x="781" y="39"/>
                    </a:lnTo>
                    <a:lnTo>
                      <a:pt x="789" y="39"/>
                    </a:lnTo>
                    <a:lnTo>
                      <a:pt x="797" y="39"/>
                    </a:lnTo>
                    <a:lnTo>
                      <a:pt x="805" y="39"/>
                    </a:lnTo>
                    <a:lnTo>
                      <a:pt x="813" y="26"/>
                    </a:lnTo>
                    <a:lnTo>
                      <a:pt x="820" y="26"/>
                    </a:lnTo>
                    <a:lnTo>
                      <a:pt x="828" y="26"/>
                    </a:lnTo>
                    <a:lnTo>
                      <a:pt x="837" y="26"/>
                    </a:lnTo>
                    <a:lnTo>
                      <a:pt x="845" y="26"/>
                    </a:lnTo>
                    <a:lnTo>
                      <a:pt x="852" y="26"/>
                    </a:lnTo>
                    <a:lnTo>
                      <a:pt x="860" y="26"/>
                    </a:lnTo>
                    <a:lnTo>
                      <a:pt x="868" y="26"/>
                    </a:lnTo>
                    <a:lnTo>
                      <a:pt x="876" y="26"/>
                    </a:lnTo>
                    <a:lnTo>
                      <a:pt x="883" y="26"/>
                    </a:lnTo>
                    <a:lnTo>
                      <a:pt x="891" y="27"/>
                    </a:lnTo>
                    <a:lnTo>
                      <a:pt x="900" y="13"/>
                    </a:lnTo>
                    <a:lnTo>
                      <a:pt x="908" y="13"/>
                    </a:lnTo>
                    <a:lnTo>
                      <a:pt x="916" y="13"/>
                    </a:lnTo>
                    <a:lnTo>
                      <a:pt x="923" y="13"/>
                    </a:lnTo>
                    <a:lnTo>
                      <a:pt x="931" y="13"/>
                    </a:lnTo>
                    <a:lnTo>
                      <a:pt x="939" y="13"/>
                    </a:lnTo>
                    <a:lnTo>
                      <a:pt x="947" y="13"/>
                    </a:lnTo>
                    <a:lnTo>
                      <a:pt x="954" y="0"/>
                    </a:lnTo>
                    <a:lnTo>
                      <a:pt x="963" y="0"/>
                    </a:lnTo>
                    <a:lnTo>
                      <a:pt x="971" y="0"/>
                    </a:lnTo>
                    <a:lnTo>
                      <a:pt x="979" y="0"/>
                    </a:lnTo>
                    <a:lnTo>
                      <a:pt x="987"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83" name="Freeform 69"/>
              <p:cNvSpPr>
                <a:spLocks/>
              </p:cNvSpPr>
              <p:nvPr/>
            </p:nvSpPr>
            <p:spPr bwMode="auto">
              <a:xfrm>
                <a:off x="2816" y="3527"/>
                <a:ext cx="275" cy="17"/>
              </a:xfrm>
              <a:custGeom>
                <a:avLst/>
                <a:gdLst>
                  <a:gd name="T0" fmla="*/ 0 w 986"/>
                  <a:gd name="T1" fmla="*/ 0 h 80"/>
                  <a:gd name="T2" fmla="*/ 0 w 986"/>
                  <a:gd name="T3" fmla="*/ 0 h 80"/>
                  <a:gd name="T4" fmla="*/ 0 w 986"/>
                  <a:gd name="T5" fmla="*/ 0 h 80"/>
                  <a:gd name="T6" fmla="*/ 0 w 986"/>
                  <a:gd name="T7" fmla="*/ 0 h 80"/>
                  <a:gd name="T8" fmla="*/ 0 w 986"/>
                  <a:gd name="T9" fmla="*/ 0 h 80"/>
                  <a:gd name="T10" fmla="*/ 0 w 986"/>
                  <a:gd name="T11" fmla="*/ 0 h 80"/>
                  <a:gd name="T12" fmla="*/ 0 w 986"/>
                  <a:gd name="T13" fmla="*/ 0 h 80"/>
                  <a:gd name="T14" fmla="*/ 0 w 986"/>
                  <a:gd name="T15" fmla="*/ 0 h 80"/>
                  <a:gd name="T16" fmla="*/ 0 w 986"/>
                  <a:gd name="T17" fmla="*/ 0 h 80"/>
                  <a:gd name="T18" fmla="*/ 0 w 986"/>
                  <a:gd name="T19" fmla="*/ 0 h 80"/>
                  <a:gd name="T20" fmla="*/ 0 w 986"/>
                  <a:gd name="T21" fmla="*/ 0 h 80"/>
                  <a:gd name="T22" fmla="*/ 0 w 986"/>
                  <a:gd name="T23" fmla="*/ 0 h 80"/>
                  <a:gd name="T24" fmla="*/ 0 w 986"/>
                  <a:gd name="T25" fmla="*/ 0 h 80"/>
                  <a:gd name="T26" fmla="*/ 0 w 986"/>
                  <a:gd name="T27" fmla="*/ 0 h 80"/>
                  <a:gd name="T28" fmla="*/ 0 w 986"/>
                  <a:gd name="T29" fmla="*/ 0 h 80"/>
                  <a:gd name="T30" fmla="*/ 0 w 986"/>
                  <a:gd name="T31" fmla="*/ 0 h 80"/>
                  <a:gd name="T32" fmla="*/ 0 w 986"/>
                  <a:gd name="T33" fmla="*/ 0 h 80"/>
                  <a:gd name="T34" fmla="*/ 0 w 986"/>
                  <a:gd name="T35" fmla="*/ 0 h 80"/>
                  <a:gd name="T36" fmla="*/ 0 w 986"/>
                  <a:gd name="T37" fmla="*/ 0 h 80"/>
                  <a:gd name="T38" fmla="*/ 0 w 986"/>
                  <a:gd name="T39" fmla="*/ 0 h 80"/>
                  <a:gd name="T40" fmla="*/ 0 w 986"/>
                  <a:gd name="T41" fmla="*/ 0 h 80"/>
                  <a:gd name="T42" fmla="*/ 0 w 986"/>
                  <a:gd name="T43" fmla="*/ 0 h 80"/>
                  <a:gd name="T44" fmla="*/ 0 w 986"/>
                  <a:gd name="T45" fmla="*/ 0 h 80"/>
                  <a:gd name="T46" fmla="*/ 0 w 986"/>
                  <a:gd name="T47" fmla="*/ 0 h 80"/>
                  <a:gd name="T48" fmla="*/ 0 w 986"/>
                  <a:gd name="T49" fmla="*/ 0 h 80"/>
                  <a:gd name="T50" fmla="*/ 0 w 986"/>
                  <a:gd name="T51" fmla="*/ 0 h 80"/>
                  <a:gd name="T52" fmla="*/ 0 w 986"/>
                  <a:gd name="T53" fmla="*/ 0 h 80"/>
                  <a:gd name="T54" fmla="*/ 0 w 986"/>
                  <a:gd name="T55" fmla="*/ 0 h 80"/>
                  <a:gd name="T56" fmla="*/ 0 w 986"/>
                  <a:gd name="T57" fmla="*/ 0 h 80"/>
                  <a:gd name="T58" fmla="*/ 0 w 986"/>
                  <a:gd name="T59" fmla="*/ 0 h 80"/>
                  <a:gd name="T60" fmla="*/ 0 w 986"/>
                  <a:gd name="T61" fmla="*/ 0 h 80"/>
                  <a:gd name="T62" fmla="*/ 0 w 986"/>
                  <a:gd name="T63" fmla="*/ 0 h 80"/>
                  <a:gd name="T64" fmla="*/ 0 w 986"/>
                  <a:gd name="T65" fmla="*/ 0 h 80"/>
                  <a:gd name="T66" fmla="*/ 0 w 986"/>
                  <a:gd name="T67" fmla="*/ 0 h 80"/>
                  <a:gd name="T68" fmla="*/ 0 w 986"/>
                  <a:gd name="T69" fmla="*/ 0 h 80"/>
                  <a:gd name="T70" fmla="*/ 0 w 986"/>
                  <a:gd name="T71" fmla="*/ 0 h 80"/>
                  <a:gd name="T72" fmla="*/ 0 w 986"/>
                  <a:gd name="T73" fmla="*/ 0 h 80"/>
                  <a:gd name="T74" fmla="*/ 0 w 986"/>
                  <a:gd name="T75" fmla="*/ 0 h 80"/>
                  <a:gd name="T76" fmla="*/ 0 w 986"/>
                  <a:gd name="T77" fmla="*/ 0 h 80"/>
                  <a:gd name="T78" fmla="*/ 0 w 986"/>
                  <a:gd name="T79" fmla="*/ 0 h 80"/>
                  <a:gd name="T80" fmla="*/ 0 w 986"/>
                  <a:gd name="T81" fmla="*/ 0 h 80"/>
                  <a:gd name="T82" fmla="*/ 0 w 986"/>
                  <a:gd name="T83" fmla="*/ 0 h 80"/>
                  <a:gd name="T84" fmla="*/ 0 w 986"/>
                  <a:gd name="T85" fmla="*/ 0 h 80"/>
                  <a:gd name="T86" fmla="*/ 0 w 986"/>
                  <a:gd name="T87" fmla="*/ 0 h 80"/>
                  <a:gd name="T88" fmla="*/ 0 w 986"/>
                  <a:gd name="T89" fmla="*/ 0 h 80"/>
                  <a:gd name="T90" fmla="*/ 0 w 986"/>
                  <a:gd name="T91" fmla="*/ 0 h 80"/>
                  <a:gd name="T92" fmla="*/ 0 w 986"/>
                  <a:gd name="T93" fmla="*/ 0 h 80"/>
                  <a:gd name="T94" fmla="*/ 0 w 986"/>
                  <a:gd name="T95" fmla="*/ 0 h 80"/>
                  <a:gd name="T96" fmla="*/ 0 w 986"/>
                  <a:gd name="T97" fmla="*/ 0 h 80"/>
                  <a:gd name="T98" fmla="*/ 0 w 986"/>
                  <a:gd name="T99" fmla="*/ 0 h 80"/>
                  <a:gd name="T100" fmla="*/ 0 w 986"/>
                  <a:gd name="T101" fmla="*/ 0 h 80"/>
                  <a:gd name="T102" fmla="*/ 0 w 986"/>
                  <a:gd name="T103" fmla="*/ 0 h 80"/>
                  <a:gd name="T104" fmla="*/ 0 w 986"/>
                  <a:gd name="T105" fmla="*/ 0 h 80"/>
                  <a:gd name="T106" fmla="*/ 0 w 986"/>
                  <a:gd name="T107" fmla="*/ 0 h 80"/>
                  <a:gd name="T108" fmla="*/ 0 w 986"/>
                  <a:gd name="T109" fmla="*/ 0 h 80"/>
                  <a:gd name="T110" fmla="*/ 0 w 986"/>
                  <a:gd name="T111" fmla="*/ 0 h 80"/>
                  <a:gd name="T112" fmla="*/ 0 w 986"/>
                  <a:gd name="T113" fmla="*/ 0 h 80"/>
                  <a:gd name="T114" fmla="*/ 0 w 986"/>
                  <a:gd name="T115" fmla="*/ 0 h 80"/>
                  <a:gd name="T116" fmla="*/ 0 w 986"/>
                  <a:gd name="T117" fmla="*/ 0 h 80"/>
                  <a:gd name="T118" fmla="*/ 0 w 986"/>
                  <a:gd name="T119" fmla="*/ 0 h 80"/>
                  <a:gd name="T120" fmla="*/ 0 w 986"/>
                  <a:gd name="T121" fmla="*/ 0 h 80"/>
                  <a:gd name="T122" fmla="*/ 0 w 986"/>
                  <a:gd name="T123" fmla="*/ 0 h 80"/>
                  <a:gd name="T124" fmla="*/ 0 w 986"/>
                  <a:gd name="T125" fmla="*/ 0 h 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80">
                    <a:moveTo>
                      <a:pt x="0" y="26"/>
                    </a:moveTo>
                    <a:lnTo>
                      <a:pt x="7" y="26"/>
                    </a:lnTo>
                    <a:lnTo>
                      <a:pt x="15" y="26"/>
                    </a:lnTo>
                    <a:lnTo>
                      <a:pt x="23" y="26"/>
                    </a:lnTo>
                    <a:lnTo>
                      <a:pt x="31" y="26"/>
                    </a:lnTo>
                    <a:lnTo>
                      <a:pt x="39" y="27"/>
                    </a:lnTo>
                    <a:lnTo>
                      <a:pt x="47" y="27"/>
                    </a:lnTo>
                    <a:lnTo>
                      <a:pt x="55" y="27"/>
                    </a:lnTo>
                    <a:lnTo>
                      <a:pt x="63" y="27"/>
                    </a:lnTo>
                    <a:lnTo>
                      <a:pt x="70" y="27"/>
                    </a:lnTo>
                    <a:lnTo>
                      <a:pt x="78" y="13"/>
                    </a:lnTo>
                    <a:lnTo>
                      <a:pt x="86" y="13"/>
                    </a:lnTo>
                    <a:lnTo>
                      <a:pt x="95" y="13"/>
                    </a:lnTo>
                    <a:lnTo>
                      <a:pt x="103" y="14"/>
                    </a:lnTo>
                    <a:lnTo>
                      <a:pt x="110" y="14"/>
                    </a:lnTo>
                    <a:lnTo>
                      <a:pt x="118" y="14"/>
                    </a:lnTo>
                    <a:lnTo>
                      <a:pt x="126" y="14"/>
                    </a:lnTo>
                    <a:lnTo>
                      <a:pt x="134" y="14"/>
                    </a:lnTo>
                    <a:lnTo>
                      <a:pt x="141" y="14"/>
                    </a:lnTo>
                    <a:lnTo>
                      <a:pt x="149" y="14"/>
                    </a:lnTo>
                    <a:lnTo>
                      <a:pt x="158" y="14"/>
                    </a:lnTo>
                    <a:lnTo>
                      <a:pt x="166" y="28"/>
                    </a:lnTo>
                    <a:lnTo>
                      <a:pt x="173" y="28"/>
                    </a:lnTo>
                    <a:lnTo>
                      <a:pt x="181" y="28"/>
                    </a:lnTo>
                    <a:lnTo>
                      <a:pt x="189" y="15"/>
                    </a:lnTo>
                    <a:lnTo>
                      <a:pt x="197" y="15"/>
                    </a:lnTo>
                    <a:lnTo>
                      <a:pt x="205" y="15"/>
                    </a:lnTo>
                    <a:lnTo>
                      <a:pt x="212" y="0"/>
                    </a:lnTo>
                    <a:lnTo>
                      <a:pt x="221" y="0"/>
                    </a:lnTo>
                    <a:lnTo>
                      <a:pt x="229" y="0"/>
                    </a:lnTo>
                    <a:lnTo>
                      <a:pt x="237" y="0"/>
                    </a:lnTo>
                    <a:lnTo>
                      <a:pt x="244" y="0"/>
                    </a:lnTo>
                    <a:lnTo>
                      <a:pt x="252" y="15"/>
                    </a:lnTo>
                    <a:lnTo>
                      <a:pt x="260" y="15"/>
                    </a:lnTo>
                    <a:lnTo>
                      <a:pt x="268" y="15"/>
                    </a:lnTo>
                    <a:lnTo>
                      <a:pt x="275" y="29"/>
                    </a:lnTo>
                    <a:lnTo>
                      <a:pt x="284" y="29"/>
                    </a:lnTo>
                    <a:lnTo>
                      <a:pt x="292" y="30"/>
                    </a:lnTo>
                    <a:lnTo>
                      <a:pt x="300" y="43"/>
                    </a:lnTo>
                    <a:lnTo>
                      <a:pt x="307" y="44"/>
                    </a:lnTo>
                    <a:lnTo>
                      <a:pt x="315" y="57"/>
                    </a:lnTo>
                    <a:lnTo>
                      <a:pt x="323" y="57"/>
                    </a:lnTo>
                    <a:lnTo>
                      <a:pt x="331" y="58"/>
                    </a:lnTo>
                    <a:lnTo>
                      <a:pt x="339" y="58"/>
                    </a:lnTo>
                    <a:lnTo>
                      <a:pt x="347" y="58"/>
                    </a:lnTo>
                    <a:lnTo>
                      <a:pt x="355" y="58"/>
                    </a:lnTo>
                    <a:lnTo>
                      <a:pt x="363" y="58"/>
                    </a:lnTo>
                    <a:lnTo>
                      <a:pt x="370" y="58"/>
                    </a:lnTo>
                    <a:lnTo>
                      <a:pt x="378" y="58"/>
                    </a:lnTo>
                    <a:lnTo>
                      <a:pt x="386" y="58"/>
                    </a:lnTo>
                    <a:lnTo>
                      <a:pt x="394" y="45"/>
                    </a:lnTo>
                    <a:lnTo>
                      <a:pt x="403" y="45"/>
                    </a:lnTo>
                    <a:lnTo>
                      <a:pt x="410" y="45"/>
                    </a:lnTo>
                    <a:lnTo>
                      <a:pt x="418" y="45"/>
                    </a:lnTo>
                    <a:lnTo>
                      <a:pt x="426" y="45"/>
                    </a:lnTo>
                    <a:lnTo>
                      <a:pt x="434" y="45"/>
                    </a:lnTo>
                    <a:lnTo>
                      <a:pt x="441" y="45"/>
                    </a:lnTo>
                    <a:lnTo>
                      <a:pt x="449" y="59"/>
                    </a:lnTo>
                    <a:lnTo>
                      <a:pt x="457" y="45"/>
                    </a:lnTo>
                    <a:lnTo>
                      <a:pt x="466" y="45"/>
                    </a:lnTo>
                    <a:lnTo>
                      <a:pt x="474" y="45"/>
                    </a:lnTo>
                    <a:lnTo>
                      <a:pt x="481" y="46"/>
                    </a:lnTo>
                    <a:lnTo>
                      <a:pt x="489" y="46"/>
                    </a:lnTo>
                    <a:lnTo>
                      <a:pt x="497" y="46"/>
                    </a:lnTo>
                    <a:lnTo>
                      <a:pt x="505" y="46"/>
                    </a:lnTo>
                    <a:lnTo>
                      <a:pt x="512" y="46"/>
                    </a:lnTo>
                    <a:lnTo>
                      <a:pt x="521" y="46"/>
                    </a:lnTo>
                    <a:lnTo>
                      <a:pt x="529" y="46"/>
                    </a:lnTo>
                    <a:lnTo>
                      <a:pt x="537" y="32"/>
                    </a:lnTo>
                    <a:lnTo>
                      <a:pt x="544" y="33"/>
                    </a:lnTo>
                    <a:lnTo>
                      <a:pt x="552" y="33"/>
                    </a:lnTo>
                    <a:lnTo>
                      <a:pt x="560" y="33"/>
                    </a:lnTo>
                    <a:lnTo>
                      <a:pt x="568" y="33"/>
                    </a:lnTo>
                    <a:lnTo>
                      <a:pt x="576" y="19"/>
                    </a:lnTo>
                    <a:lnTo>
                      <a:pt x="584" y="19"/>
                    </a:lnTo>
                    <a:lnTo>
                      <a:pt x="592" y="19"/>
                    </a:lnTo>
                    <a:lnTo>
                      <a:pt x="600" y="19"/>
                    </a:lnTo>
                    <a:lnTo>
                      <a:pt x="608" y="19"/>
                    </a:lnTo>
                    <a:lnTo>
                      <a:pt x="615" y="20"/>
                    </a:lnTo>
                    <a:lnTo>
                      <a:pt x="623" y="20"/>
                    </a:lnTo>
                    <a:lnTo>
                      <a:pt x="631" y="20"/>
                    </a:lnTo>
                    <a:lnTo>
                      <a:pt x="639" y="34"/>
                    </a:lnTo>
                    <a:lnTo>
                      <a:pt x="647" y="34"/>
                    </a:lnTo>
                    <a:lnTo>
                      <a:pt x="655" y="48"/>
                    </a:lnTo>
                    <a:lnTo>
                      <a:pt x="663" y="61"/>
                    </a:lnTo>
                    <a:lnTo>
                      <a:pt x="671" y="62"/>
                    </a:lnTo>
                    <a:lnTo>
                      <a:pt x="678" y="62"/>
                    </a:lnTo>
                    <a:lnTo>
                      <a:pt x="686" y="62"/>
                    </a:lnTo>
                    <a:lnTo>
                      <a:pt x="694" y="62"/>
                    </a:lnTo>
                    <a:lnTo>
                      <a:pt x="703" y="62"/>
                    </a:lnTo>
                    <a:lnTo>
                      <a:pt x="710" y="62"/>
                    </a:lnTo>
                    <a:lnTo>
                      <a:pt x="718" y="62"/>
                    </a:lnTo>
                    <a:lnTo>
                      <a:pt x="726" y="77"/>
                    </a:lnTo>
                    <a:lnTo>
                      <a:pt x="734" y="77"/>
                    </a:lnTo>
                    <a:lnTo>
                      <a:pt x="742" y="62"/>
                    </a:lnTo>
                    <a:lnTo>
                      <a:pt x="749" y="63"/>
                    </a:lnTo>
                    <a:lnTo>
                      <a:pt x="757" y="63"/>
                    </a:lnTo>
                    <a:lnTo>
                      <a:pt x="766" y="63"/>
                    </a:lnTo>
                    <a:lnTo>
                      <a:pt x="774" y="63"/>
                    </a:lnTo>
                    <a:lnTo>
                      <a:pt x="781" y="63"/>
                    </a:lnTo>
                    <a:lnTo>
                      <a:pt x="789" y="63"/>
                    </a:lnTo>
                    <a:lnTo>
                      <a:pt x="797" y="63"/>
                    </a:lnTo>
                    <a:lnTo>
                      <a:pt x="805" y="63"/>
                    </a:lnTo>
                    <a:lnTo>
                      <a:pt x="812" y="63"/>
                    </a:lnTo>
                    <a:lnTo>
                      <a:pt x="820" y="63"/>
                    </a:lnTo>
                    <a:lnTo>
                      <a:pt x="829" y="63"/>
                    </a:lnTo>
                    <a:lnTo>
                      <a:pt x="837" y="64"/>
                    </a:lnTo>
                    <a:lnTo>
                      <a:pt x="844" y="64"/>
                    </a:lnTo>
                    <a:lnTo>
                      <a:pt x="852" y="64"/>
                    </a:lnTo>
                    <a:lnTo>
                      <a:pt x="860" y="64"/>
                    </a:lnTo>
                    <a:lnTo>
                      <a:pt x="868" y="64"/>
                    </a:lnTo>
                    <a:lnTo>
                      <a:pt x="876" y="64"/>
                    </a:lnTo>
                    <a:lnTo>
                      <a:pt x="883" y="64"/>
                    </a:lnTo>
                    <a:lnTo>
                      <a:pt x="892" y="64"/>
                    </a:lnTo>
                    <a:lnTo>
                      <a:pt x="900" y="64"/>
                    </a:lnTo>
                    <a:lnTo>
                      <a:pt x="908" y="64"/>
                    </a:lnTo>
                    <a:lnTo>
                      <a:pt x="915" y="64"/>
                    </a:lnTo>
                    <a:lnTo>
                      <a:pt x="923" y="79"/>
                    </a:lnTo>
                    <a:lnTo>
                      <a:pt x="931" y="79"/>
                    </a:lnTo>
                    <a:lnTo>
                      <a:pt x="939" y="80"/>
                    </a:lnTo>
                    <a:lnTo>
                      <a:pt x="947" y="80"/>
                    </a:lnTo>
                    <a:lnTo>
                      <a:pt x="955" y="80"/>
                    </a:lnTo>
                    <a:lnTo>
                      <a:pt x="963" y="65"/>
                    </a:lnTo>
                    <a:lnTo>
                      <a:pt x="971" y="65"/>
                    </a:lnTo>
                    <a:lnTo>
                      <a:pt x="979" y="65"/>
                    </a:lnTo>
                    <a:lnTo>
                      <a:pt x="986" y="6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84" name="Freeform 70"/>
              <p:cNvSpPr>
                <a:spLocks/>
              </p:cNvSpPr>
              <p:nvPr/>
            </p:nvSpPr>
            <p:spPr bwMode="auto">
              <a:xfrm>
                <a:off x="3091" y="3535"/>
                <a:ext cx="274" cy="27"/>
              </a:xfrm>
              <a:custGeom>
                <a:avLst/>
                <a:gdLst>
                  <a:gd name="T0" fmla="*/ 0 w 987"/>
                  <a:gd name="T1" fmla="*/ 0 h 123"/>
                  <a:gd name="T2" fmla="*/ 0 w 987"/>
                  <a:gd name="T3" fmla="*/ 0 h 123"/>
                  <a:gd name="T4" fmla="*/ 0 w 987"/>
                  <a:gd name="T5" fmla="*/ 0 h 123"/>
                  <a:gd name="T6" fmla="*/ 0 w 987"/>
                  <a:gd name="T7" fmla="*/ 0 h 123"/>
                  <a:gd name="T8" fmla="*/ 0 w 987"/>
                  <a:gd name="T9" fmla="*/ 0 h 123"/>
                  <a:gd name="T10" fmla="*/ 0 w 987"/>
                  <a:gd name="T11" fmla="*/ 0 h 123"/>
                  <a:gd name="T12" fmla="*/ 0 w 987"/>
                  <a:gd name="T13" fmla="*/ 0 h 123"/>
                  <a:gd name="T14" fmla="*/ 0 w 987"/>
                  <a:gd name="T15" fmla="*/ 0 h 123"/>
                  <a:gd name="T16" fmla="*/ 0 w 987"/>
                  <a:gd name="T17" fmla="*/ 0 h 123"/>
                  <a:gd name="T18" fmla="*/ 0 w 987"/>
                  <a:gd name="T19" fmla="*/ 0 h 123"/>
                  <a:gd name="T20" fmla="*/ 0 w 987"/>
                  <a:gd name="T21" fmla="*/ 0 h 123"/>
                  <a:gd name="T22" fmla="*/ 0 w 987"/>
                  <a:gd name="T23" fmla="*/ 0 h 123"/>
                  <a:gd name="T24" fmla="*/ 0 w 987"/>
                  <a:gd name="T25" fmla="*/ 0 h 123"/>
                  <a:gd name="T26" fmla="*/ 0 w 987"/>
                  <a:gd name="T27" fmla="*/ 0 h 123"/>
                  <a:gd name="T28" fmla="*/ 0 w 987"/>
                  <a:gd name="T29" fmla="*/ 0 h 123"/>
                  <a:gd name="T30" fmla="*/ 0 w 987"/>
                  <a:gd name="T31" fmla="*/ 0 h 123"/>
                  <a:gd name="T32" fmla="*/ 0 w 987"/>
                  <a:gd name="T33" fmla="*/ 0 h 123"/>
                  <a:gd name="T34" fmla="*/ 0 w 987"/>
                  <a:gd name="T35" fmla="*/ 0 h 123"/>
                  <a:gd name="T36" fmla="*/ 0 w 987"/>
                  <a:gd name="T37" fmla="*/ 0 h 123"/>
                  <a:gd name="T38" fmla="*/ 0 w 987"/>
                  <a:gd name="T39" fmla="*/ 0 h 123"/>
                  <a:gd name="T40" fmla="*/ 0 w 987"/>
                  <a:gd name="T41" fmla="*/ 0 h 123"/>
                  <a:gd name="T42" fmla="*/ 0 w 987"/>
                  <a:gd name="T43" fmla="*/ 0 h 123"/>
                  <a:gd name="T44" fmla="*/ 0 w 987"/>
                  <a:gd name="T45" fmla="*/ 0 h 123"/>
                  <a:gd name="T46" fmla="*/ 0 w 987"/>
                  <a:gd name="T47" fmla="*/ 0 h 123"/>
                  <a:gd name="T48" fmla="*/ 0 w 987"/>
                  <a:gd name="T49" fmla="*/ 0 h 123"/>
                  <a:gd name="T50" fmla="*/ 0 w 987"/>
                  <a:gd name="T51" fmla="*/ 0 h 123"/>
                  <a:gd name="T52" fmla="*/ 0 w 987"/>
                  <a:gd name="T53" fmla="*/ 0 h 123"/>
                  <a:gd name="T54" fmla="*/ 0 w 987"/>
                  <a:gd name="T55" fmla="*/ 0 h 123"/>
                  <a:gd name="T56" fmla="*/ 0 w 987"/>
                  <a:gd name="T57" fmla="*/ 0 h 123"/>
                  <a:gd name="T58" fmla="*/ 0 w 987"/>
                  <a:gd name="T59" fmla="*/ 0 h 123"/>
                  <a:gd name="T60" fmla="*/ 0 w 987"/>
                  <a:gd name="T61" fmla="*/ 0 h 123"/>
                  <a:gd name="T62" fmla="*/ 0 w 987"/>
                  <a:gd name="T63" fmla="*/ 0 h 123"/>
                  <a:gd name="T64" fmla="*/ 0 w 987"/>
                  <a:gd name="T65" fmla="*/ 0 h 123"/>
                  <a:gd name="T66" fmla="*/ 0 w 987"/>
                  <a:gd name="T67" fmla="*/ 0 h 123"/>
                  <a:gd name="T68" fmla="*/ 0 w 987"/>
                  <a:gd name="T69" fmla="*/ 0 h 123"/>
                  <a:gd name="T70" fmla="*/ 0 w 987"/>
                  <a:gd name="T71" fmla="*/ 0 h 123"/>
                  <a:gd name="T72" fmla="*/ 0 w 987"/>
                  <a:gd name="T73" fmla="*/ 0 h 123"/>
                  <a:gd name="T74" fmla="*/ 0 w 987"/>
                  <a:gd name="T75" fmla="*/ 0 h 123"/>
                  <a:gd name="T76" fmla="*/ 0 w 987"/>
                  <a:gd name="T77" fmla="*/ 0 h 123"/>
                  <a:gd name="T78" fmla="*/ 0 w 987"/>
                  <a:gd name="T79" fmla="*/ 0 h 123"/>
                  <a:gd name="T80" fmla="*/ 0 w 987"/>
                  <a:gd name="T81" fmla="*/ 0 h 123"/>
                  <a:gd name="T82" fmla="*/ 0 w 987"/>
                  <a:gd name="T83" fmla="*/ 0 h 123"/>
                  <a:gd name="T84" fmla="*/ 0 w 987"/>
                  <a:gd name="T85" fmla="*/ 0 h 123"/>
                  <a:gd name="T86" fmla="*/ 0 w 987"/>
                  <a:gd name="T87" fmla="*/ 0 h 123"/>
                  <a:gd name="T88" fmla="*/ 0 w 987"/>
                  <a:gd name="T89" fmla="*/ 0 h 123"/>
                  <a:gd name="T90" fmla="*/ 0 w 987"/>
                  <a:gd name="T91" fmla="*/ 0 h 123"/>
                  <a:gd name="T92" fmla="*/ 0 w 987"/>
                  <a:gd name="T93" fmla="*/ 0 h 123"/>
                  <a:gd name="T94" fmla="*/ 0 w 987"/>
                  <a:gd name="T95" fmla="*/ 0 h 123"/>
                  <a:gd name="T96" fmla="*/ 0 w 987"/>
                  <a:gd name="T97" fmla="*/ 0 h 123"/>
                  <a:gd name="T98" fmla="*/ 0 w 987"/>
                  <a:gd name="T99" fmla="*/ 0 h 123"/>
                  <a:gd name="T100" fmla="*/ 0 w 987"/>
                  <a:gd name="T101" fmla="*/ 0 h 123"/>
                  <a:gd name="T102" fmla="*/ 0 w 987"/>
                  <a:gd name="T103" fmla="*/ 0 h 123"/>
                  <a:gd name="T104" fmla="*/ 0 w 987"/>
                  <a:gd name="T105" fmla="*/ 0 h 123"/>
                  <a:gd name="T106" fmla="*/ 0 w 987"/>
                  <a:gd name="T107" fmla="*/ 0 h 123"/>
                  <a:gd name="T108" fmla="*/ 0 w 987"/>
                  <a:gd name="T109" fmla="*/ 0 h 123"/>
                  <a:gd name="T110" fmla="*/ 0 w 987"/>
                  <a:gd name="T111" fmla="*/ 0 h 123"/>
                  <a:gd name="T112" fmla="*/ 0 w 987"/>
                  <a:gd name="T113" fmla="*/ 0 h 123"/>
                  <a:gd name="T114" fmla="*/ 0 w 987"/>
                  <a:gd name="T115" fmla="*/ 0 h 123"/>
                  <a:gd name="T116" fmla="*/ 0 w 987"/>
                  <a:gd name="T117" fmla="*/ 0 h 123"/>
                  <a:gd name="T118" fmla="*/ 0 w 987"/>
                  <a:gd name="T119" fmla="*/ 0 h 123"/>
                  <a:gd name="T120" fmla="*/ 0 w 987"/>
                  <a:gd name="T121" fmla="*/ 0 h 123"/>
                  <a:gd name="T122" fmla="*/ 0 w 987"/>
                  <a:gd name="T123" fmla="*/ 0 h 123"/>
                  <a:gd name="T124" fmla="*/ 0 w 987"/>
                  <a:gd name="T125" fmla="*/ 0 h 1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23">
                    <a:moveTo>
                      <a:pt x="0" y="26"/>
                    </a:moveTo>
                    <a:lnTo>
                      <a:pt x="8" y="26"/>
                    </a:lnTo>
                    <a:lnTo>
                      <a:pt x="16" y="26"/>
                    </a:lnTo>
                    <a:lnTo>
                      <a:pt x="25" y="27"/>
                    </a:lnTo>
                    <a:lnTo>
                      <a:pt x="32" y="27"/>
                    </a:lnTo>
                    <a:lnTo>
                      <a:pt x="40" y="13"/>
                    </a:lnTo>
                    <a:lnTo>
                      <a:pt x="48" y="13"/>
                    </a:lnTo>
                    <a:lnTo>
                      <a:pt x="56" y="13"/>
                    </a:lnTo>
                    <a:lnTo>
                      <a:pt x="63" y="13"/>
                    </a:lnTo>
                    <a:lnTo>
                      <a:pt x="71" y="13"/>
                    </a:lnTo>
                    <a:lnTo>
                      <a:pt x="79" y="13"/>
                    </a:lnTo>
                    <a:lnTo>
                      <a:pt x="88" y="14"/>
                    </a:lnTo>
                    <a:lnTo>
                      <a:pt x="96" y="14"/>
                    </a:lnTo>
                    <a:lnTo>
                      <a:pt x="103" y="14"/>
                    </a:lnTo>
                    <a:lnTo>
                      <a:pt x="111" y="14"/>
                    </a:lnTo>
                    <a:lnTo>
                      <a:pt x="119" y="14"/>
                    </a:lnTo>
                    <a:lnTo>
                      <a:pt x="127" y="14"/>
                    </a:lnTo>
                    <a:lnTo>
                      <a:pt x="134" y="0"/>
                    </a:lnTo>
                    <a:lnTo>
                      <a:pt x="143" y="0"/>
                    </a:lnTo>
                    <a:lnTo>
                      <a:pt x="151" y="1"/>
                    </a:lnTo>
                    <a:lnTo>
                      <a:pt x="159" y="1"/>
                    </a:lnTo>
                    <a:lnTo>
                      <a:pt x="167" y="1"/>
                    </a:lnTo>
                    <a:lnTo>
                      <a:pt x="174" y="1"/>
                    </a:lnTo>
                    <a:lnTo>
                      <a:pt x="182" y="1"/>
                    </a:lnTo>
                    <a:lnTo>
                      <a:pt x="190" y="1"/>
                    </a:lnTo>
                    <a:lnTo>
                      <a:pt x="198" y="1"/>
                    </a:lnTo>
                    <a:lnTo>
                      <a:pt x="206" y="1"/>
                    </a:lnTo>
                    <a:lnTo>
                      <a:pt x="214" y="1"/>
                    </a:lnTo>
                    <a:lnTo>
                      <a:pt x="222" y="1"/>
                    </a:lnTo>
                    <a:lnTo>
                      <a:pt x="230" y="1"/>
                    </a:lnTo>
                    <a:lnTo>
                      <a:pt x="237" y="2"/>
                    </a:lnTo>
                    <a:lnTo>
                      <a:pt x="245" y="2"/>
                    </a:lnTo>
                    <a:lnTo>
                      <a:pt x="253" y="2"/>
                    </a:lnTo>
                    <a:lnTo>
                      <a:pt x="261" y="16"/>
                    </a:lnTo>
                    <a:lnTo>
                      <a:pt x="269" y="44"/>
                    </a:lnTo>
                    <a:lnTo>
                      <a:pt x="277" y="44"/>
                    </a:lnTo>
                    <a:lnTo>
                      <a:pt x="285" y="44"/>
                    </a:lnTo>
                    <a:lnTo>
                      <a:pt x="293" y="45"/>
                    </a:lnTo>
                    <a:lnTo>
                      <a:pt x="300" y="45"/>
                    </a:lnTo>
                    <a:lnTo>
                      <a:pt x="308" y="59"/>
                    </a:lnTo>
                    <a:lnTo>
                      <a:pt x="316" y="59"/>
                    </a:lnTo>
                    <a:lnTo>
                      <a:pt x="324" y="59"/>
                    </a:lnTo>
                    <a:lnTo>
                      <a:pt x="332" y="59"/>
                    </a:lnTo>
                    <a:lnTo>
                      <a:pt x="340" y="59"/>
                    </a:lnTo>
                    <a:lnTo>
                      <a:pt x="348" y="59"/>
                    </a:lnTo>
                    <a:lnTo>
                      <a:pt x="356" y="59"/>
                    </a:lnTo>
                    <a:lnTo>
                      <a:pt x="363" y="59"/>
                    </a:lnTo>
                    <a:lnTo>
                      <a:pt x="371" y="73"/>
                    </a:lnTo>
                    <a:lnTo>
                      <a:pt x="379" y="73"/>
                    </a:lnTo>
                    <a:lnTo>
                      <a:pt x="388" y="73"/>
                    </a:lnTo>
                    <a:lnTo>
                      <a:pt x="395" y="73"/>
                    </a:lnTo>
                    <a:lnTo>
                      <a:pt x="403" y="73"/>
                    </a:lnTo>
                    <a:lnTo>
                      <a:pt x="411" y="87"/>
                    </a:lnTo>
                    <a:lnTo>
                      <a:pt x="419" y="87"/>
                    </a:lnTo>
                    <a:lnTo>
                      <a:pt x="426" y="87"/>
                    </a:lnTo>
                    <a:lnTo>
                      <a:pt x="434" y="74"/>
                    </a:lnTo>
                    <a:lnTo>
                      <a:pt x="442" y="74"/>
                    </a:lnTo>
                    <a:lnTo>
                      <a:pt x="451" y="74"/>
                    </a:lnTo>
                    <a:lnTo>
                      <a:pt x="459" y="74"/>
                    </a:lnTo>
                    <a:lnTo>
                      <a:pt x="466" y="60"/>
                    </a:lnTo>
                    <a:lnTo>
                      <a:pt x="474" y="60"/>
                    </a:lnTo>
                    <a:lnTo>
                      <a:pt x="482" y="61"/>
                    </a:lnTo>
                    <a:lnTo>
                      <a:pt x="490" y="61"/>
                    </a:lnTo>
                    <a:lnTo>
                      <a:pt x="497" y="61"/>
                    </a:lnTo>
                    <a:lnTo>
                      <a:pt x="505" y="61"/>
                    </a:lnTo>
                    <a:lnTo>
                      <a:pt x="514" y="61"/>
                    </a:lnTo>
                    <a:lnTo>
                      <a:pt x="522" y="61"/>
                    </a:lnTo>
                    <a:lnTo>
                      <a:pt x="530" y="61"/>
                    </a:lnTo>
                    <a:lnTo>
                      <a:pt x="537" y="61"/>
                    </a:lnTo>
                    <a:lnTo>
                      <a:pt x="545" y="61"/>
                    </a:lnTo>
                    <a:lnTo>
                      <a:pt x="553" y="61"/>
                    </a:lnTo>
                    <a:lnTo>
                      <a:pt x="561" y="61"/>
                    </a:lnTo>
                    <a:lnTo>
                      <a:pt x="568" y="62"/>
                    </a:lnTo>
                    <a:lnTo>
                      <a:pt x="577" y="62"/>
                    </a:lnTo>
                    <a:lnTo>
                      <a:pt x="585" y="62"/>
                    </a:lnTo>
                    <a:lnTo>
                      <a:pt x="593" y="62"/>
                    </a:lnTo>
                    <a:lnTo>
                      <a:pt x="600" y="62"/>
                    </a:lnTo>
                    <a:lnTo>
                      <a:pt x="608" y="62"/>
                    </a:lnTo>
                    <a:lnTo>
                      <a:pt x="616" y="62"/>
                    </a:lnTo>
                    <a:lnTo>
                      <a:pt x="624" y="62"/>
                    </a:lnTo>
                    <a:lnTo>
                      <a:pt x="633" y="62"/>
                    </a:lnTo>
                    <a:lnTo>
                      <a:pt x="640" y="62"/>
                    </a:lnTo>
                    <a:lnTo>
                      <a:pt x="648" y="63"/>
                    </a:lnTo>
                    <a:lnTo>
                      <a:pt x="656" y="49"/>
                    </a:lnTo>
                    <a:lnTo>
                      <a:pt x="664" y="49"/>
                    </a:lnTo>
                    <a:lnTo>
                      <a:pt x="671" y="49"/>
                    </a:lnTo>
                    <a:lnTo>
                      <a:pt x="679" y="49"/>
                    </a:lnTo>
                    <a:lnTo>
                      <a:pt x="687" y="49"/>
                    </a:lnTo>
                    <a:lnTo>
                      <a:pt x="696" y="49"/>
                    </a:lnTo>
                    <a:lnTo>
                      <a:pt x="703" y="63"/>
                    </a:lnTo>
                    <a:lnTo>
                      <a:pt x="711" y="63"/>
                    </a:lnTo>
                    <a:lnTo>
                      <a:pt x="719" y="63"/>
                    </a:lnTo>
                    <a:lnTo>
                      <a:pt x="727" y="63"/>
                    </a:lnTo>
                    <a:lnTo>
                      <a:pt x="734" y="77"/>
                    </a:lnTo>
                    <a:lnTo>
                      <a:pt x="742" y="77"/>
                    </a:lnTo>
                    <a:lnTo>
                      <a:pt x="750" y="92"/>
                    </a:lnTo>
                    <a:lnTo>
                      <a:pt x="759" y="106"/>
                    </a:lnTo>
                    <a:lnTo>
                      <a:pt x="766" y="106"/>
                    </a:lnTo>
                    <a:lnTo>
                      <a:pt x="774" y="106"/>
                    </a:lnTo>
                    <a:lnTo>
                      <a:pt x="782" y="106"/>
                    </a:lnTo>
                    <a:lnTo>
                      <a:pt x="790" y="107"/>
                    </a:lnTo>
                    <a:lnTo>
                      <a:pt x="797" y="107"/>
                    </a:lnTo>
                    <a:lnTo>
                      <a:pt x="805" y="107"/>
                    </a:lnTo>
                    <a:lnTo>
                      <a:pt x="814" y="107"/>
                    </a:lnTo>
                    <a:lnTo>
                      <a:pt x="822" y="107"/>
                    </a:lnTo>
                    <a:lnTo>
                      <a:pt x="830" y="107"/>
                    </a:lnTo>
                    <a:lnTo>
                      <a:pt x="837" y="107"/>
                    </a:lnTo>
                    <a:lnTo>
                      <a:pt x="845" y="107"/>
                    </a:lnTo>
                    <a:lnTo>
                      <a:pt x="853" y="107"/>
                    </a:lnTo>
                    <a:lnTo>
                      <a:pt x="861" y="121"/>
                    </a:lnTo>
                    <a:lnTo>
                      <a:pt x="868" y="121"/>
                    </a:lnTo>
                    <a:lnTo>
                      <a:pt x="877" y="121"/>
                    </a:lnTo>
                    <a:lnTo>
                      <a:pt x="885" y="121"/>
                    </a:lnTo>
                    <a:lnTo>
                      <a:pt x="893" y="122"/>
                    </a:lnTo>
                    <a:lnTo>
                      <a:pt x="900" y="122"/>
                    </a:lnTo>
                    <a:lnTo>
                      <a:pt x="908" y="122"/>
                    </a:lnTo>
                    <a:lnTo>
                      <a:pt x="916" y="122"/>
                    </a:lnTo>
                    <a:lnTo>
                      <a:pt x="924" y="122"/>
                    </a:lnTo>
                    <a:lnTo>
                      <a:pt x="931" y="122"/>
                    </a:lnTo>
                    <a:lnTo>
                      <a:pt x="940" y="122"/>
                    </a:lnTo>
                    <a:lnTo>
                      <a:pt x="948" y="122"/>
                    </a:lnTo>
                    <a:lnTo>
                      <a:pt x="956" y="122"/>
                    </a:lnTo>
                    <a:lnTo>
                      <a:pt x="964" y="122"/>
                    </a:lnTo>
                    <a:lnTo>
                      <a:pt x="971" y="122"/>
                    </a:lnTo>
                    <a:lnTo>
                      <a:pt x="979" y="123"/>
                    </a:lnTo>
                    <a:lnTo>
                      <a:pt x="987" y="12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85" name="Freeform 71"/>
              <p:cNvSpPr>
                <a:spLocks/>
              </p:cNvSpPr>
              <p:nvPr/>
            </p:nvSpPr>
            <p:spPr bwMode="auto">
              <a:xfrm>
                <a:off x="3365" y="3556"/>
                <a:ext cx="273" cy="31"/>
              </a:xfrm>
              <a:custGeom>
                <a:avLst/>
                <a:gdLst>
                  <a:gd name="T0" fmla="*/ 0 w 987"/>
                  <a:gd name="T1" fmla="*/ 0 h 147"/>
                  <a:gd name="T2" fmla="*/ 0 w 987"/>
                  <a:gd name="T3" fmla="*/ 0 h 147"/>
                  <a:gd name="T4" fmla="*/ 0 w 987"/>
                  <a:gd name="T5" fmla="*/ 0 h 147"/>
                  <a:gd name="T6" fmla="*/ 0 w 987"/>
                  <a:gd name="T7" fmla="*/ 0 h 147"/>
                  <a:gd name="T8" fmla="*/ 0 w 987"/>
                  <a:gd name="T9" fmla="*/ 0 h 147"/>
                  <a:gd name="T10" fmla="*/ 0 w 987"/>
                  <a:gd name="T11" fmla="*/ 0 h 147"/>
                  <a:gd name="T12" fmla="*/ 0 w 987"/>
                  <a:gd name="T13" fmla="*/ 0 h 147"/>
                  <a:gd name="T14" fmla="*/ 0 w 987"/>
                  <a:gd name="T15" fmla="*/ 0 h 147"/>
                  <a:gd name="T16" fmla="*/ 0 w 987"/>
                  <a:gd name="T17" fmla="*/ 0 h 147"/>
                  <a:gd name="T18" fmla="*/ 0 w 987"/>
                  <a:gd name="T19" fmla="*/ 0 h 147"/>
                  <a:gd name="T20" fmla="*/ 0 w 987"/>
                  <a:gd name="T21" fmla="*/ 0 h 147"/>
                  <a:gd name="T22" fmla="*/ 0 w 987"/>
                  <a:gd name="T23" fmla="*/ 0 h 147"/>
                  <a:gd name="T24" fmla="*/ 0 w 987"/>
                  <a:gd name="T25" fmla="*/ 0 h 147"/>
                  <a:gd name="T26" fmla="*/ 0 w 987"/>
                  <a:gd name="T27" fmla="*/ 0 h 147"/>
                  <a:gd name="T28" fmla="*/ 0 w 987"/>
                  <a:gd name="T29" fmla="*/ 0 h 147"/>
                  <a:gd name="T30" fmla="*/ 0 w 987"/>
                  <a:gd name="T31" fmla="*/ 0 h 147"/>
                  <a:gd name="T32" fmla="*/ 0 w 987"/>
                  <a:gd name="T33" fmla="*/ 0 h 147"/>
                  <a:gd name="T34" fmla="*/ 0 w 987"/>
                  <a:gd name="T35" fmla="*/ 0 h 147"/>
                  <a:gd name="T36" fmla="*/ 0 w 987"/>
                  <a:gd name="T37" fmla="*/ 0 h 147"/>
                  <a:gd name="T38" fmla="*/ 0 w 987"/>
                  <a:gd name="T39" fmla="*/ 0 h 147"/>
                  <a:gd name="T40" fmla="*/ 0 w 987"/>
                  <a:gd name="T41" fmla="*/ 0 h 147"/>
                  <a:gd name="T42" fmla="*/ 0 w 987"/>
                  <a:gd name="T43" fmla="*/ 0 h 147"/>
                  <a:gd name="T44" fmla="*/ 0 w 987"/>
                  <a:gd name="T45" fmla="*/ 0 h 147"/>
                  <a:gd name="T46" fmla="*/ 0 w 987"/>
                  <a:gd name="T47" fmla="*/ 0 h 147"/>
                  <a:gd name="T48" fmla="*/ 0 w 987"/>
                  <a:gd name="T49" fmla="*/ 0 h 147"/>
                  <a:gd name="T50" fmla="*/ 0 w 987"/>
                  <a:gd name="T51" fmla="*/ 0 h 147"/>
                  <a:gd name="T52" fmla="*/ 0 w 987"/>
                  <a:gd name="T53" fmla="*/ 0 h 147"/>
                  <a:gd name="T54" fmla="*/ 0 w 987"/>
                  <a:gd name="T55" fmla="*/ 0 h 147"/>
                  <a:gd name="T56" fmla="*/ 0 w 987"/>
                  <a:gd name="T57" fmla="*/ 0 h 147"/>
                  <a:gd name="T58" fmla="*/ 0 w 987"/>
                  <a:gd name="T59" fmla="*/ 0 h 147"/>
                  <a:gd name="T60" fmla="*/ 0 w 987"/>
                  <a:gd name="T61" fmla="*/ 0 h 147"/>
                  <a:gd name="T62" fmla="*/ 0 w 987"/>
                  <a:gd name="T63" fmla="*/ 0 h 147"/>
                  <a:gd name="T64" fmla="*/ 0 w 987"/>
                  <a:gd name="T65" fmla="*/ 0 h 147"/>
                  <a:gd name="T66" fmla="*/ 0 w 987"/>
                  <a:gd name="T67" fmla="*/ 0 h 147"/>
                  <a:gd name="T68" fmla="*/ 0 w 987"/>
                  <a:gd name="T69" fmla="*/ 0 h 147"/>
                  <a:gd name="T70" fmla="*/ 0 w 987"/>
                  <a:gd name="T71" fmla="*/ 0 h 147"/>
                  <a:gd name="T72" fmla="*/ 0 w 987"/>
                  <a:gd name="T73" fmla="*/ 0 h 147"/>
                  <a:gd name="T74" fmla="*/ 0 w 987"/>
                  <a:gd name="T75" fmla="*/ 0 h 147"/>
                  <a:gd name="T76" fmla="*/ 0 w 987"/>
                  <a:gd name="T77" fmla="*/ 0 h 147"/>
                  <a:gd name="T78" fmla="*/ 0 w 987"/>
                  <a:gd name="T79" fmla="*/ 0 h 147"/>
                  <a:gd name="T80" fmla="*/ 0 w 987"/>
                  <a:gd name="T81" fmla="*/ 0 h 147"/>
                  <a:gd name="T82" fmla="*/ 0 w 987"/>
                  <a:gd name="T83" fmla="*/ 0 h 147"/>
                  <a:gd name="T84" fmla="*/ 0 w 987"/>
                  <a:gd name="T85" fmla="*/ 0 h 147"/>
                  <a:gd name="T86" fmla="*/ 0 w 987"/>
                  <a:gd name="T87" fmla="*/ 0 h 147"/>
                  <a:gd name="T88" fmla="*/ 0 w 987"/>
                  <a:gd name="T89" fmla="*/ 0 h 147"/>
                  <a:gd name="T90" fmla="*/ 0 w 987"/>
                  <a:gd name="T91" fmla="*/ 0 h 147"/>
                  <a:gd name="T92" fmla="*/ 0 w 987"/>
                  <a:gd name="T93" fmla="*/ 0 h 147"/>
                  <a:gd name="T94" fmla="*/ 0 w 987"/>
                  <a:gd name="T95" fmla="*/ 0 h 147"/>
                  <a:gd name="T96" fmla="*/ 0 w 987"/>
                  <a:gd name="T97" fmla="*/ 0 h 147"/>
                  <a:gd name="T98" fmla="*/ 0 w 987"/>
                  <a:gd name="T99" fmla="*/ 0 h 147"/>
                  <a:gd name="T100" fmla="*/ 0 w 987"/>
                  <a:gd name="T101" fmla="*/ 0 h 147"/>
                  <a:gd name="T102" fmla="*/ 0 w 987"/>
                  <a:gd name="T103" fmla="*/ 0 h 147"/>
                  <a:gd name="T104" fmla="*/ 0 w 987"/>
                  <a:gd name="T105" fmla="*/ 0 h 147"/>
                  <a:gd name="T106" fmla="*/ 0 w 987"/>
                  <a:gd name="T107" fmla="*/ 0 h 147"/>
                  <a:gd name="T108" fmla="*/ 0 w 987"/>
                  <a:gd name="T109" fmla="*/ 0 h 147"/>
                  <a:gd name="T110" fmla="*/ 0 w 987"/>
                  <a:gd name="T111" fmla="*/ 0 h 147"/>
                  <a:gd name="T112" fmla="*/ 0 w 987"/>
                  <a:gd name="T113" fmla="*/ 0 h 147"/>
                  <a:gd name="T114" fmla="*/ 0 w 987"/>
                  <a:gd name="T115" fmla="*/ 0 h 147"/>
                  <a:gd name="T116" fmla="*/ 0 w 987"/>
                  <a:gd name="T117" fmla="*/ 0 h 147"/>
                  <a:gd name="T118" fmla="*/ 0 w 987"/>
                  <a:gd name="T119" fmla="*/ 0 h 147"/>
                  <a:gd name="T120" fmla="*/ 0 w 987"/>
                  <a:gd name="T121" fmla="*/ 0 h 147"/>
                  <a:gd name="T122" fmla="*/ 0 w 987"/>
                  <a:gd name="T123" fmla="*/ 0 h 147"/>
                  <a:gd name="T124" fmla="*/ 0 w 987"/>
                  <a:gd name="T125" fmla="*/ 0 h 1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47">
                    <a:moveTo>
                      <a:pt x="0" y="26"/>
                    </a:moveTo>
                    <a:lnTo>
                      <a:pt x="9" y="26"/>
                    </a:lnTo>
                    <a:lnTo>
                      <a:pt x="16" y="26"/>
                    </a:lnTo>
                    <a:lnTo>
                      <a:pt x="24" y="12"/>
                    </a:lnTo>
                    <a:lnTo>
                      <a:pt x="32" y="12"/>
                    </a:lnTo>
                    <a:lnTo>
                      <a:pt x="40" y="12"/>
                    </a:lnTo>
                    <a:lnTo>
                      <a:pt x="47" y="12"/>
                    </a:lnTo>
                    <a:lnTo>
                      <a:pt x="55" y="13"/>
                    </a:lnTo>
                    <a:lnTo>
                      <a:pt x="63" y="13"/>
                    </a:lnTo>
                    <a:lnTo>
                      <a:pt x="72" y="26"/>
                    </a:lnTo>
                    <a:lnTo>
                      <a:pt x="80" y="13"/>
                    </a:lnTo>
                    <a:lnTo>
                      <a:pt x="87" y="13"/>
                    </a:lnTo>
                    <a:lnTo>
                      <a:pt x="95" y="13"/>
                    </a:lnTo>
                    <a:lnTo>
                      <a:pt x="103" y="13"/>
                    </a:lnTo>
                    <a:lnTo>
                      <a:pt x="111" y="13"/>
                    </a:lnTo>
                    <a:lnTo>
                      <a:pt x="118" y="13"/>
                    </a:lnTo>
                    <a:lnTo>
                      <a:pt x="126" y="13"/>
                    </a:lnTo>
                    <a:lnTo>
                      <a:pt x="135" y="13"/>
                    </a:lnTo>
                    <a:lnTo>
                      <a:pt x="143" y="14"/>
                    </a:lnTo>
                    <a:lnTo>
                      <a:pt x="150" y="14"/>
                    </a:lnTo>
                    <a:lnTo>
                      <a:pt x="158" y="0"/>
                    </a:lnTo>
                    <a:lnTo>
                      <a:pt x="166" y="0"/>
                    </a:lnTo>
                    <a:lnTo>
                      <a:pt x="174" y="0"/>
                    </a:lnTo>
                    <a:lnTo>
                      <a:pt x="182" y="0"/>
                    </a:lnTo>
                    <a:lnTo>
                      <a:pt x="189" y="0"/>
                    </a:lnTo>
                    <a:lnTo>
                      <a:pt x="198" y="0"/>
                    </a:lnTo>
                    <a:lnTo>
                      <a:pt x="206" y="1"/>
                    </a:lnTo>
                    <a:lnTo>
                      <a:pt x="214" y="1"/>
                    </a:lnTo>
                    <a:lnTo>
                      <a:pt x="221" y="14"/>
                    </a:lnTo>
                    <a:lnTo>
                      <a:pt x="229" y="28"/>
                    </a:lnTo>
                    <a:lnTo>
                      <a:pt x="237" y="42"/>
                    </a:lnTo>
                    <a:lnTo>
                      <a:pt x="245" y="42"/>
                    </a:lnTo>
                    <a:lnTo>
                      <a:pt x="253" y="57"/>
                    </a:lnTo>
                    <a:lnTo>
                      <a:pt x="261" y="57"/>
                    </a:lnTo>
                    <a:lnTo>
                      <a:pt x="269" y="57"/>
                    </a:lnTo>
                    <a:lnTo>
                      <a:pt x="277" y="71"/>
                    </a:lnTo>
                    <a:lnTo>
                      <a:pt x="284" y="71"/>
                    </a:lnTo>
                    <a:lnTo>
                      <a:pt x="292" y="71"/>
                    </a:lnTo>
                    <a:lnTo>
                      <a:pt x="300" y="85"/>
                    </a:lnTo>
                    <a:lnTo>
                      <a:pt x="308" y="85"/>
                    </a:lnTo>
                    <a:lnTo>
                      <a:pt x="316" y="86"/>
                    </a:lnTo>
                    <a:lnTo>
                      <a:pt x="324" y="86"/>
                    </a:lnTo>
                    <a:lnTo>
                      <a:pt x="332" y="99"/>
                    </a:lnTo>
                    <a:lnTo>
                      <a:pt x="340" y="100"/>
                    </a:lnTo>
                    <a:lnTo>
                      <a:pt x="347" y="86"/>
                    </a:lnTo>
                    <a:lnTo>
                      <a:pt x="355" y="86"/>
                    </a:lnTo>
                    <a:lnTo>
                      <a:pt x="363" y="86"/>
                    </a:lnTo>
                    <a:lnTo>
                      <a:pt x="371" y="86"/>
                    </a:lnTo>
                    <a:lnTo>
                      <a:pt x="379" y="86"/>
                    </a:lnTo>
                    <a:lnTo>
                      <a:pt x="387" y="86"/>
                    </a:lnTo>
                    <a:lnTo>
                      <a:pt x="395" y="86"/>
                    </a:lnTo>
                    <a:lnTo>
                      <a:pt x="403" y="87"/>
                    </a:lnTo>
                    <a:lnTo>
                      <a:pt x="411" y="73"/>
                    </a:lnTo>
                    <a:lnTo>
                      <a:pt x="418" y="73"/>
                    </a:lnTo>
                    <a:lnTo>
                      <a:pt x="426" y="73"/>
                    </a:lnTo>
                    <a:lnTo>
                      <a:pt x="435" y="73"/>
                    </a:lnTo>
                    <a:lnTo>
                      <a:pt x="443" y="73"/>
                    </a:lnTo>
                    <a:lnTo>
                      <a:pt x="450" y="73"/>
                    </a:lnTo>
                    <a:lnTo>
                      <a:pt x="458" y="60"/>
                    </a:lnTo>
                    <a:lnTo>
                      <a:pt x="466" y="60"/>
                    </a:lnTo>
                    <a:lnTo>
                      <a:pt x="474" y="60"/>
                    </a:lnTo>
                    <a:lnTo>
                      <a:pt x="481" y="60"/>
                    </a:lnTo>
                    <a:lnTo>
                      <a:pt x="489" y="60"/>
                    </a:lnTo>
                    <a:lnTo>
                      <a:pt x="498" y="74"/>
                    </a:lnTo>
                    <a:lnTo>
                      <a:pt x="506" y="74"/>
                    </a:lnTo>
                    <a:lnTo>
                      <a:pt x="514" y="74"/>
                    </a:lnTo>
                    <a:lnTo>
                      <a:pt x="521" y="74"/>
                    </a:lnTo>
                    <a:lnTo>
                      <a:pt x="529" y="74"/>
                    </a:lnTo>
                    <a:lnTo>
                      <a:pt x="537" y="74"/>
                    </a:lnTo>
                    <a:lnTo>
                      <a:pt x="545" y="74"/>
                    </a:lnTo>
                    <a:lnTo>
                      <a:pt x="552" y="75"/>
                    </a:lnTo>
                    <a:lnTo>
                      <a:pt x="561" y="75"/>
                    </a:lnTo>
                    <a:lnTo>
                      <a:pt x="569" y="75"/>
                    </a:lnTo>
                    <a:lnTo>
                      <a:pt x="577" y="75"/>
                    </a:lnTo>
                    <a:lnTo>
                      <a:pt x="584" y="61"/>
                    </a:lnTo>
                    <a:lnTo>
                      <a:pt x="592" y="61"/>
                    </a:lnTo>
                    <a:lnTo>
                      <a:pt x="600" y="61"/>
                    </a:lnTo>
                    <a:lnTo>
                      <a:pt x="608" y="61"/>
                    </a:lnTo>
                    <a:lnTo>
                      <a:pt x="616" y="61"/>
                    </a:lnTo>
                    <a:lnTo>
                      <a:pt x="624" y="62"/>
                    </a:lnTo>
                    <a:lnTo>
                      <a:pt x="632" y="75"/>
                    </a:lnTo>
                    <a:lnTo>
                      <a:pt x="640" y="89"/>
                    </a:lnTo>
                    <a:lnTo>
                      <a:pt x="647" y="103"/>
                    </a:lnTo>
                    <a:lnTo>
                      <a:pt x="655" y="103"/>
                    </a:lnTo>
                    <a:lnTo>
                      <a:pt x="663" y="103"/>
                    </a:lnTo>
                    <a:lnTo>
                      <a:pt x="671" y="118"/>
                    </a:lnTo>
                    <a:lnTo>
                      <a:pt x="679" y="118"/>
                    </a:lnTo>
                    <a:lnTo>
                      <a:pt x="687" y="118"/>
                    </a:lnTo>
                    <a:lnTo>
                      <a:pt x="695" y="119"/>
                    </a:lnTo>
                    <a:lnTo>
                      <a:pt x="703" y="132"/>
                    </a:lnTo>
                    <a:lnTo>
                      <a:pt x="710" y="133"/>
                    </a:lnTo>
                    <a:lnTo>
                      <a:pt x="718" y="146"/>
                    </a:lnTo>
                    <a:lnTo>
                      <a:pt x="726" y="147"/>
                    </a:lnTo>
                    <a:lnTo>
                      <a:pt x="734" y="147"/>
                    </a:lnTo>
                    <a:lnTo>
                      <a:pt x="742" y="147"/>
                    </a:lnTo>
                    <a:lnTo>
                      <a:pt x="750" y="147"/>
                    </a:lnTo>
                    <a:lnTo>
                      <a:pt x="758" y="147"/>
                    </a:lnTo>
                    <a:lnTo>
                      <a:pt x="766" y="147"/>
                    </a:lnTo>
                    <a:lnTo>
                      <a:pt x="774" y="147"/>
                    </a:lnTo>
                    <a:lnTo>
                      <a:pt x="781" y="147"/>
                    </a:lnTo>
                    <a:lnTo>
                      <a:pt x="789" y="147"/>
                    </a:lnTo>
                    <a:lnTo>
                      <a:pt x="797" y="147"/>
                    </a:lnTo>
                    <a:lnTo>
                      <a:pt x="806" y="147"/>
                    </a:lnTo>
                    <a:lnTo>
                      <a:pt x="813" y="134"/>
                    </a:lnTo>
                    <a:lnTo>
                      <a:pt x="821" y="134"/>
                    </a:lnTo>
                    <a:lnTo>
                      <a:pt x="829" y="134"/>
                    </a:lnTo>
                    <a:lnTo>
                      <a:pt x="837" y="134"/>
                    </a:lnTo>
                    <a:lnTo>
                      <a:pt x="844" y="134"/>
                    </a:lnTo>
                    <a:lnTo>
                      <a:pt x="852" y="134"/>
                    </a:lnTo>
                    <a:lnTo>
                      <a:pt x="860" y="134"/>
                    </a:lnTo>
                    <a:lnTo>
                      <a:pt x="869" y="134"/>
                    </a:lnTo>
                    <a:lnTo>
                      <a:pt x="877" y="134"/>
                    </a:lnTo>
                    <a:lnTo>
                      <a:pt x="884" y="135"/>
                    </a:lnTo>
                    <a:lnTo>
                      <a:pt x="892" y="121"/>
                    </a:lnTo>
                    <a:lnTo>
                      <a:pt x="900" y="121"/>
                    </a:lnTo>
                    <a:lnTo>
                      <a:pt x="908" y="121"/>
                    </a:lnTo>
                    <a:lnTo>
                      <a:pt x="915" y="135"/>
                    </a:lnTo>
                    <a:lnTo>
                      <a:pt x="924" y="135"/>
                    </a:lnTo>
                    <a:lnTo>
                      <a:pt x="932" y="135"/>
                    </a:lnTo>
                    <a:lnTo>
                      <a:pt x="940" y="135"/>
                    </a:lnTo>
                    <a:lnTo>
                      <a:pt x="948" y="122"/>
                    </a:lnTo>
                    <a:lnTo>
                      <a:pt x="955" y="122"/>
                    </a:lnTo>
                    <a:lnTo>
                      <a:pt x="963" y="122"/>
                    </a:lnTo>
                    <a:lnTo>
                      <a:pt x="971" y="122"/>
                    </a:lnTo>
                    <a:lnTo>
                      <a:pt x="979" y="107"/>
                    </a:lnTo>
                    <a:lnTo>
                      <a:pt x="987" y="10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86" name="Freeform 72"/>
              <p:cNvSpPr>
                <a:spLocks/>
              </p:cNvSpPr>
              <p:nvPr/>
            </p:nvSpPr>
            <p:spPr bwMode="auto">
              <a:xfrm>
                <a:off x="3638" y="3579"/>
                <a:ext cx="275" cy="29"/>
              </a:xfrm>
              <a:custGeom>
                <a:avLst/>
                <a:gdLst>
                  <a:gd name="T0" fmla="*/ 0 w 987"/>
                  <a:gd name="T1" fmla="*/ 0 h 139"/>
                  <a:gd name="T2" fmla="*/ 0 w 987"/>
                  <a:gd name="T3" fmla="*/ 0 h 139"/>
                  <a:gd name="T4" fmla="*/ 0 w 987"/>
                  <a:gd name="T5" fmla="*/ 0 h 139"/>
                  <a:gd name="T6" fmla="*/ 0 w 987"/>
                  <a:gd name="T7" fmla="*/ 0 h 139"/>
                  <a:gd name="T8" fmla="*/ 0 w 987"/>
                  <a:gd name="T9" fmla="*/ 0 h 139"/>
                  <a:gd name="T10" fmla="*/ 0 w 987"/>
                  <a:gd name="T11" fmla="*/ 0 h 139"/>
                  <a:gd name="T12" fmla="*/ 0 w 987"/>
                  <a:gd name="T13" fmla="*/ 0 h 139"/>
                  <a:gd name="T14" fmla="*/ 0 w 987"/>
                  <a:gd name="T15" fmla="*/ 0 h 139"/>
                  <a:gd name="T16" fmla="*/ 0 w 987"/>
                  <a:gd name="T17" fmla="*/ 0 h 139"/>
                  <a:gd name="T18" fmla="*/ 0 w 987"/>
                  <a:gd name="T19" fmla="*/ 0 h 139"/>
                  <a:gd name="T20" fmla="*/ 0 w 987"/>
                  <a:gd name="T21" fmla="*/ 0 h 139"/>
                  <a:gd name="T22" fmla="*/ 0 w 987"/>
                  <a:gd name="T23" fmla="*/ 0 h 139"/>
                  <a:gd name="T24" fmla="*/ 0 w 987"/>
                  <a:gd name="T25" fmla="*/ 0 h 139"/>
                  <a:gd name="T26" fmla="*/ 0 w 987"/>
                  <a:gd name="T27" fmla="*/ 0 h 139"/>
                  <a:gd name="T28" fmla="*/ 0 w 987"/>
                  <a:gd name="T29" fmla="*/ 0 h 139"/>
                  <a:gd name="T30" fmla="*/ 0 w 987"/>
                  <a:gd name="T31" fmla="*/ 0 h 139"/>
                  <a:gd name="T32" fmla="*/ 0 w 987"/>
                  <a:gd name="T33" fmla="*/ 0 h 139"/>
                  <a:gd name="T34" fmla="*/ 0 w 987"/>
                  <a:gd name="T35" fmla="*/ 0 h 139"/>
                  <a:gd name="T36" fmla="*/ 0 w 987"/>
                  <a:gd name="T37" fmla="*/ 0 h 139"/>
                  <a:gd name="T38" fmla="*/ 0 w 987"/>
                  <a:gd name="T39" fmla="*/ 0 h 139"/>
                  <a:gd name="T40" fmla="*/ 0 w 987"/>
                  <a:gd name="T41" fmla="*/ 0 h 139"/>
                  <a:gd name="T42" fmla="*/ 0 w 987"/>
                  <a:gd name="T43" fmla="*/ 0 h 139"/>
                  <a:gd name="T44" fmla="*/ 0 w 987"/>
                  <a:gd name="T45" fmla="*/ 0 h 139"/>
                  <a:gd name="T46" fmla="*/ 0 w 987"/>
                  <a:gd name="T47" fmla="*/ 0 h 139"/>
                  <a:gd name="T48" fmla="*/ 0 w 987"/>
                  <a:gd name="T49" fmla="*/ 0 h 139"/>
                  <a:gd name="T50" fmla="*/ 0 w 987"/>
                  <a:gd name="T51" fmla="*/ 0 h 139"/>
                  <a:gd name="T52" fmla="*/ 0 w 987"/>
                  <a:gd name="T53" fmla="*/ 0 h 139"/>
                  <a:gd name="T54" fmla="*/ 0 w 987"/>
                  <a:gd name="T55" fmla="*/ 0 h 139"/>
                  <a:gd name="T56" fmla="*/ 0 w 987"/>
                  <a:gd name="T57" fmla="*/ 0 h 139"/>
                  <a:gd name="T58" fmla="*/ 0 w 987"/>
                  <a:gd name="T59" fmla="*/ 0 h 139"/>
                  <a:gd name="T60" fmla="*/ 0 w 987"/>
                  <a:gd name="T61" fmla="*/ 0 h 139"/>
                  <a:gd name="T62" fmla="*/ 0 w 987"/>
                  <a:gd name="T63" fmla="*/ 0 h 139"/>
                  <a:gd name="T64" fmla="*/ 0 w 987"/>
                  <a:gd name="T65" fmla="*/ 0 h 139"/>
                  <a:gd name="T66" fmla="*/ 0 w 987"/>
                  <a:gd name="T67" fmla="*/ 0 h 139"/>
                  <a:gd name="T68" fmla="*/ 0 w 987"/>
                  <a:gd name="T69" fmla="*/ 0 h 139"/>
                  <a:gd name="T70" fmla="*/ 0 w 987"/>
                  <a:gd name="T71" fmla="*/ 0 h 139"/>
                  <a:gd name="T72" fmla="*/ 0 w 987"/>
                  <a:gd name="T73" fmla="*/ 0 h 139"/>
                  <a:gd name="T74" fmla="*/ 0 w 987"/>
                  <a:gd name="T75" fmla="*/ 0 h 139"/>
                  <a:gd name="T76" fmla="*/ 0 w 987"/>
                  <a:gd name="T77" fmla="*/ 0 h 139"/>
                  <a:gd name="T78" fmla="*/ 0 w 987"/>
                  <a:gd name="T79" fmla="*/ 0 h 139"/>
                  <a:gd name="T80" fmla="*/ 0 w 987"/>
                  <a:gd name="T81" fmla="*/ 0 h 139"/>
                  <a:gd name="T82" fmla="*/ 0 w 987"/>
                  <a:gd name="T83" fmla="*/ 0 h 139"/>
                  <a:gd name="T84" fmla="*/ 0 w 987"/>
                  <a:gd name="T85" fmla="*/ 0 h 139"/>
                  <a:gd name="T86" fmla="*/ 0 w 987"/>
                  <a:gd name="T87" fmla="*/ 0 h 139"/>
                  <a:gd name="T88" fmla="*/ 0 w 987"/>
                  <a:gd name="T89" fmla="*/ 0 h 139"/>
                  <a:gd name="T90" fmla="*/ 0 w 987"/>
                  <a:gd name="T91" fmla="*/ 0 h 139"/>
                  <a:gd name="T92" fmla="*/ 0 w 987"/>
                  <a:gd name="T93" fmla="*/ 0 h 139"/>
                  <a:gd name="T94" fmla="*/ 0 w 987"/>
                  <a:gd name="T95" fmla="*/ 0 h 139"/>
                  <a:gd name="T96" fmla="*/ 0 w 987"/>
                  <a:gd name="T97" fmla="*/ 0 h 139"/>
                  <a:gd name="T98" fmla="*/ 0 w 987"/>
                  <a:gd name="T99" fmla="*/ 0 h 139"/>
                  <a:gd name="T100" fmla="*/ 0 w 987"/>
                  <a:gd name="T101" fmla="*/ 0 h 139"/>
                  <a:gd name="T102" fmla="*/ 0 w 987"/>
                  <a:gd name="T103" fmla="*/ 0 h 139"/>
                  <a:gd name="T104" fmla="*/ 0 w 987"/>
                  <a:gd name="T105" fmla="*/ 0 h 139"/>
                  <a:gd name="T106" fmla="*/ 0 w 987"/>
                  <a:gd name="T107" fmla="*/ 0 h 139"/>
                  <a:gd name="T108" fmla="*/ 0 w 987"/>
                  <a:gd name="T109" fmla="*/ 0 h 139"/>
                  <a:gd name="T110" fmla="*/ 0 w 987"/>
                  <a:gd name="T111" fmla="*/ 0 h 139"/>
                  <a:gd name="T112" fmla="*/ 0 w 987"/>
                  <a:gd name="T113" fmla="*/ 0 h 139"/>
                  <a:gd name="T114" fmla="*/ 0 w 987"/>
                  <a:gd name="T115" fmla="*/ 0 h 139"/>
                  <a:gd name="T116" fmla="*/ 0 w 987"/>
                  <a:gd name="T117" fmla="*/ 0 h 139"/>
                  <a:gd name="T118" fmla="*/ 0 w 987"/>
                  <a:gd name="T119" fmla="*/ 0 h 139"/>
                  <a:gd name="T120" fmla="*/ 0 w 987"/>
                  <a:gd name="T121" fmla="*/ 0 h 139"/>
                  <a:gd name="T122" fmla="*/ 0 w 987"/>
                  <a:gd name="T123" fmla="*/ 0 h 139"/>
                  <a:gd name="T124" fmla="*/ 0 w 987"/>
                  <a:gd name="T125" fmla="*/ 0 h 1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39">
                    <a:moveTo>
                      <a:pt x="0" y="0"/>
                    </a:moveTo>
                    <a:lnTo>
                      <a:pt x="8" y="0"/>
                    </a:lnTo>
                    <a:lnTo>
                      <a:pt x="16" y="0"/>
                    </a:lnTo>
                    <a:lnTo>
                      <a:pt x="24" y="0"/>
                    </a:lnTo>
                    <a:lnTo>
                      <a:pt x="31" y="1"/>
                    </a:lnTo>
                    <a:lnTo>
                      <a:pt x="39" y="1"/>
                    </a:lnTo>
                    <a:lnTo>
                      <a:pt x="47" y="16"/>
                    </a:lnTo>
                    <a:lnTo>
                      <a:pt x="55" y="29"/>
                    </a:lnTo>
                    <a:lnTo>
                      <a:pt x="63" y="57"/>
                    </a:lnTo>
                    <a:lnTo>
                      <a:pt x="71" y="57"/>
                    </a:lnTo>
                    <a:lnTo>
                      <a:pt x="79" y="57"/>
                    </a:lnTo>
                    <a:lnTo>
                      <a:pt x="87" y="57"/>
                    </a:lnTo>
                    <a:lnTo>
                      <a:pt x="94" y="57"/>
                    </a:lnTo>
                    <a:lnTo>
                      <a:pt x="102" y="58"/>
                    </a:lnTo>
                    <a:lnTo>
                      <a:pt x="110" y="71"/>
                    </a:lnTo>
                    <a:lnTo>
                      <a:pt x="119" y="73"/>
                    </a:lnTo>
                    <a:lnTo>
                      <a:pt x="126" y="73"/>
                    </a:lnTo>
                    <a:lnTo>
                      <a:pt x="134" y="73"/>
                    </a:lnTo>
                    <a:lnTo>
                      <a:pt x="142" y="73"/>
                    </a:lnTo>
                    <a:lnTo>
                      <a:pt x="150" y="73"/>
                    </a:lnTo>
                    <a:lnTo>
                      <a:pt x="157" y="73"/>
                    </a:lnTo>
                    <a:lnTo>
                      <a:pt x="165" y="73"/>
                    </a:lnTo>
                    <a:lnTo>
                      <a:pt x="173" y="73"/>
                    </a:lnTo>
                    <a:lnTo>
                      <a:pt x="182" y="73"/>
                    </a:lnTo>
                    <a:lnTo>
                      <a:pt x="190" y="73"/>
                    </a:lnTo>
                    <a:lnTo>
                      <a:pt x="197" y="73"/>
                    </a:lnTo>
                    <a:lnTo>
                      <a:pt x="205" y="74"/>
                    </a:lnTo>
                    <a:lnTo>
                      <a:pt x="213" y="59"/>
                    </a:lnTo>
                    <a:lnTo>
                      <a:pt x="221" y="59"/>
                    </a:lnTo>
                    <a:lnTo>
                      <a:pt x="228" y="59"/>
                    </a:lnTo>
                    <a:lnTo>
                      <a:pt x="236" y="59"/>
                    </a:lnTo>
                    <a:lnTo>
                      <a:pt x="245" y="59"/>
                    </a:lnTo>
                    <a:lnTo>
                      <a:pt x="253" y="46"/>
                    </a:lnTo>
                    <a:lnTo>
                      <a:pt x="261" y="46"/>
                    </a:lnTo>
                    <a:lnTo>
                      <a:pt x="268" y="60"/>
                    </a:lnTo>
                    <a:lnTo>
                      <a:pt x="276" y="60"/>
                    </a:lnTo>
                    <a:lnTo>
                      <a:pt x="284" y="74"/>
                    </a:lnTo>
                    <a:lnTo>
                      <a:pt x="292" y="75"/>
                    </a:lnTo>
                    <a:lnTo>
                      <a:pt x="299" y="75"/>
                    </a:lnTo>
                    <a:lnTo>
                      <a:pt x="308" y="75"/>
                    </a:lnTo>
                    <a:lnTo>
                      <a:pt x="316" y="75"/>
                    </a:lnTo>
                    <a:lnTo>
                      <a:pt x="324" y="75"/>
                    </a:lnTo>
                    <a:lnTo>
                      <a:pt x="331" y="75"/>
                    </a:lnTo>
                    <a:lnTo>
                      <a:pt x="339" y="75"/>
                    </a:lnTo>
                    <a:lnTo>
                      <a:pt x="347" y="60"/>
                    </a:lnTo>
                    <a:lnTo>
                      <a:pt x="355" y="61"/>
                    </a:lnTo>
                    <a:lnTo>
                      <a:pt x="363" y="61"/>
                    </a:lnTo>
                    <a:lnTo>
                      <a:pt x="371" y="61"/>
                    </a:lnTo>
                    <a:lnTo>
                      <a:pt x="379" y="61"/>
                    </a:lnTo>
                    <a:lnTo>
                      <a:pt x="387" y="61"/>
                    </a:lnTo>
                    <a:lnTo>
                      <a:pt x="394" y="76"/>
                    </a:lnTo>
                    <a:lnTo>
                      <a:pt x="402" y="90"/>
                    </a:lnTo>
                    <a:lnTo>
                      <a:pt x="410" y="90"/>
                    </a:lnTo>
                    <a:lnTo>
                      <a:pt x="418" y="104"/>
                    </a:lnTo>
                    <a:lnTo>
                      <a:pt x="426" y="104"/>
                    </a:lnTo>
                    <a:lnTo>
                      <a:pt x="434" y="104"/>
                    </a:lnTo>
                    <a:lnTo>
                      <a:pt x="442" y="104"/>
                    </a:lnTo>
                    <a:lnTo>
                      <a:pt x="450" y="104"/>
                    </a:lnTo>
                    <a:lnTo>
                      <a:pt x="458" y="104"/>
                    </a:lnTo>
                    <a:lnTo>
                      <a:pt x="465" y="104"/>
                    </a:lnTo>
                    <a:lnTo>
                      <a:pt x="473" y="104"/>
                    </a:lnTo>
                    <a:lnTo>
                      <a:pt x="481" y="104"/>
                    </a:lnTo>
                    <a:lnTo>
                      <a:pt x="490" y="91"/>
                    </a:lnTo>
                    <a:lnTo>
                      <a:pt x="497" y="91"/>
                    </a:lnTo>
                    <a:lnTo>
                      <a:pt x="505" y="91"/>
                    </a:lnTo>
                    <a:lnTo>
                      <a:pt x="513" y="105"/>
                    </a:lnTo>
                    <a:lnTo>
                      <a:pt x="521" y="105"/>
                    </a:lnTo>
                    <a:lnTo>
                      <a:pt x="528" y="105"/>
                    </a:lnTo>
                    <a:lnTo>
                      <a:pt x="536" y="119"/>
                    </a:lnTo>
                    <a:lnTo>
                      <a:pt x="545" y="119"/>
                    </a:lnTo>
                    <a:lnTo>
                      <a:pt x="553" y="119"/>
                    </a:lnTo>
                    <a:lnTo>
                      <a:pt x="560" y="119"/>
                    </a:lnTo>
                    <a:lnTo>
                      <a:pt x="568" y="119"/>
                    </a:lnTo>
                    <a:lnTo>
                      <a:pt x="576" y="119"/>
                    </a:lnTo>
                    <a:lnTo>
                      <a:pt x="584" y="106"/>
                    </a:lnTo>
                    <a:lnTo>
                      <a:pt x="592" y="92"/>
                    </a:lnTo>
                    <a:lnTo>
                      <a:pt x="599" y="78"/>
                    </a:lnTo>
                    <a:lnTo>
                      <a:pt x="608" y="64"/>
                    </a:lnTo>
                    <a:lnTo>
                      <a:pt x="616" y="64"/>
                    </a:lnTo>
                    <a:lnTo>
                      <a:pt x="624" y="50"/>
                    </a:lnTo>
                    <a:lnTo>
                      <a:pt x="632" y="50"/>
                    </a:lnTo>
                    <a:lnTo>
                      <a:pt x="639" y="36"/>
                    </a:lnTo>
                    <a:lnTo>
                      <a:pt x="647" y="36"/>
                    </a:lnTo>
                    <a:lnTo>
                      <a:pt x="655" y="37"/>
                    </a:lnTo>
                    <a:lnTo>
                      <a:pt x="663" y="37"/>
                    </a:lnTo>
                    <a:lnTo>
                      <a:pt x="672" y="23"/>
                    </a:lnTo>
                    <a:lnTo>
                      <a:pt x="679" y="23"/>
                    </a:lnTo>
                    <a:lnTo>
                      <a:pt x="687" y="23"/>
                    </a:lnTo>
                    <a:lnTo>
                      <a:pt x="695" y="23"/>
                    </a:lnTo>
                    <a:lnTo>
                      <a:pt x="703" y="23"/>
                    </a:lnTo>
                    <a:lnTo>
                      <a:pt x="710" y="9"/>
                    </a:lnTo>
                    <a:lnTo>
                      <a:pt x="718" y="9"/>
                    </a:lnTo>
                    <a:lnTo>
                      <a:pt x="727" y="9"/>
                    </a:lnTo>
                    <a:lnTo>
                      <a:pt x="735" y="9"/>
                    </a:lnTo>
                    <a:lnTo>
                      <a:pt x="742" y="24"/>
                    </a:lnTo>
                    <a:lnTo>
                      <a:pt x="750" y="80"/>
                    </a:lnTo>
                    <a:lnTo>
                      <a:pt x="758" y="80"/>
                    </a:lnTo>
                    <a:lnTo>
                      <a:pt x="765" y="94"/>
                    </a:lnTo>
                    <a:lnTo>
                      <a:pt x="773" y="94"/>
                    </a:lnTo>
                    <a:lnTo>
                      <a:pt x="781" y="94"/>
                    </a:lnTo>
                    <a:lnTo>
                      <a:pt x="790" y="94"/>
                    </a:lnTo>
                    <a:lnTo>
                      <a:pt x="797" y="108"/>
                    </a:lnTo>
                    <a:lnTo>
                      <a:pt x="805" y="108"/>
                    </a:lnTo>
                    <a:lnTo>
                      <a:pt x="813" y="122"/>
                    </a:lnTo>
                    <a:lnTo>
                      <a:pt x="821" y="122"/>
                    </a:lnTo>
                    <a:lnTo>
                      <a:pt x="828" y="137"/>
                    </a:lnTo>
                    <a:lnTo>
                      <a:pt x="836" y="122"/>
                    </a:lnTo>
                    <a:lnTo>
                      <a:pt x="844" y="122"/>
                    </a:lnTo>
                    <a:lnTo>
                      <a:pt x="853" y="123"/>
                    </a:lnTo>
                    <a:lnTo>
                      <a:pt x="861" y="123"/>
                    </a:lnTo>
                    <a:lnTo>
                      <a:pt x="868" y="123"/>
                    </a:lnTo>
                    <a:lnTo>
                      <a:pt x="876" y="123"/>
                    </a:lnTo>
                    <a:lnTo>
                      <a:pt x="884" y="123"/>
                    </a:lnTo>
                    <a:lnTo>
                      <a:pt x="892" y="123"/>
                    </a:lnTo>
                    <a:lnTo>
                      <a:pt x="899" y="123"/>
                    </a:lnTo>
                    <a:lnTo>
                      <a:pt x="907" y="138"/>
                    </a:lnTo>
                    <a:lnTo>
                      <a:pt x="916" y="138"/>
                    </a:lnTo>
                    <a:lnTo>
                      <a:pt x="924" y="138"/>
                    </a:lnTo>
                    <a:lnTo>
                      <a:pt x="931" y="138"/>
                    </a:lnTo>
                    <a:lnTo>
                      <a:pt x="939" y="138"/>
                    </a:lnTo>
                    <a:lnTo>
                      <a:pt x="947" y="138"/>
                    </a:lnTo>
                    <a:lnTo>
                      <a:pt x="955" y="139"/>
                    </a:lnTo>
                    <a:lnTo>
                      <a:pt x="962" y="139"/>
                    </a:lnTo>
                    <a:lnTo>
                      <a:pt x="971" y="139"/>
                    </a:lnTo>
                    <a:lnTo>
                      <a:pt x="979" y="139"/>
                    </a:lnTo>
                    <a:lnTo>
                      <a:pt x="987" y="139"/>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278" name="Freeform 73"/>
            <p:cNvSpPr>
              <a:spLocks/>
            </p:cNvSpPr>
            <p:nvPr/>
          </p:nvSpPr>
          <p:spPr bwMode="auto">
            <a:xfrm>
              <a:off x="1814" y="3602"/>
              <a:ext cx="180" cy="16"/>
            </a:xfrm>
            <a:custGeom>
              <a:avLst/>
              <a:gdLst>
                <a:gd name="T0" fmla="*/ 2 w 180"/>
                <a:gd name="T1" fmla="*/ 16 h 16"/>
                <a:gd name="T2" fmla="*/ 6 w 180"/>
                <a:gd name="T3" fmla="*/ 14 h 16"/>
                <a:gd name="T4" fmla="*/ 10 w 180"/>
                <a:gd name="T5" fmla="*/ 14 h 16"/>
                <a:gd name="T6" fmla="*/ 15 w 180"/>
                <a:gd name="T7" fmla="*/ 14 h 16"/>
                <a:gd name="T8" fmla="*/ 19 w 180"/>
                <a:gd name="T9" fmla="*/ 14 h 16"/>
                <a:gd name="T10" fmla="*/ 24 w 180"/>
                <a:gd name="T11" fmla="*/ 14 h 16"/>
                <a:gd name="T12" fmla="*/ 28 w 180"/>
                <a:gd name="T13" fmla="*/ 14 h 16"/>
                <a:gd name="T14" fmla="*/ 33 w 180"/>
                <a:gd name="T15" fmla="*/ 14 h 16"/>
                <a:gd name="T16" fmla="*/ 37 w 180"/>
                <a:gd name="T17" fmla="*/ 11 h 16"/>
                <a:gd name="T18" fmla="*/ 41 w 180"/>
                <a:gd name="T19" fmla="*/ 11 h 16"/>
                <a:gd name="T20" fmla="*/ 46 w 180"/>
                <a:gd name="T21" fmla="*/ 11 h 16"/>
                <a:gd name="T22" fmla="*/ 50 w 180"/>
                <a:gd name="T23" fmla="*/ 11 h 16"/>
                <a:gd name="T24" fmla="*/ 55 w 180"/>
                <a:gd name="T25" fmla="*/ 11 h 16"/>
                <a:gd name="T26" fmla="*/ 59 w 180"/>
                <a:gd name="T27" fmla="*/ 11 h 16"/>
                <a:gd name="T28" fmla="*/ 63 w 180"/>
                <a:gd name="T29" fmla="*/ 11 h 16"/>
                <a:gd name="T30" fmla="*/ 68 w 180"/>
                <a:gd name="T31" fmla="*/ 8 h 16"/>
                <a:gd name="T32" fmla="*/ 72 w 180"/>
                <a:gd name="T33" fmla="*/ 8 h 16"/>
                <a:gd name="T34" fmla="*/ 76 w 180"/>
                <a:gd name="T35" fmla="*/ 8 h 16"/>
                <a:gd name="T36" fmla="*/ 81 w 180"/>
                <a:gd name="T37" fmla="*/ 5 h 16"/>
                <a:gd name="T38" fmla="*/ 86 w 180"/>
                <a:gd name="T39" fmla="*/ 8 h 16"/>
                <a:gd name="T40" fmla="*/ 90 w 180"/>
                <a:gd name="T41" fmla="*/ 5 h 16"/>
                <a:gd name="T42" fmla="*/ 94 w 180"/>
                <a:gd name="T43" fmla="*/ 5 h 16"/>
                <a:gd name="T44" fmla="*/ 99 w 180"/>
                <a:gd name="T45" fmla="*/ 6 h 16"/>
                <a:gd name="T46" fmla="*/ 103 w 180"/>
                <a:gd name="T47" fmla="*/ 6 h 16"/>
                <a:gd name="T48" fmla="*/ 107 w 180"/>
                <a:gd name="T49" fmla="*/ 6 h 16"/>
                <a:gd name="T50" fmla="*/ 112 w 180"/>
                <a:gd name="T51" fmla="*/ 6 h 16"/>
                <a:gd name="T52" fmla="*/ 116 w 180"/>
                <a:gd name="T53" fmla="*/ 6 h 16"/>
                <a:gd name="T54" fmla="*/ 121 w 180"/>
                <a:gd name="T55" fmla="*/ 6 h 16"/>
                <a:gd name="T56" fmla="*/ 125 w 180"/>
                <a:gd name="T57" fmla="*/ 6 h 16"/>
                <a:gd name="T58" fmla="*/ 129 w 180"/>
                <a:gd name="T59" fmla="*/ 3 h 16"/>
                <a:gd name="T60" fmla="*/ 134 w 180"/>
                <a:gd name="T61" fmla="*/ 3 h 16"/>
                <a:gd name="T62" fmla="*/ 138 w 180"/>
                <a:gd name="T63" fmla="*/ 3 h 16"/>
                <a:gd name="T64" fmla="*/ 143 w 180"/>
                <a:gd name="T65" fmla="*/ 0 h 16"/>
                <a:gd name="T66" fmla="*/ 147 w 180"/>
                <a:gd name="T67" fmla="*/ 3 h 16"/>
                <a:gd name="T68" fmla="*/ 152 w 180"/>
                <a:gd name="T69" fmla="*/ 3 h 16"/>
                <a:gd name="T70" fmla="*/ 156 w 180"/>
                <a:gd name="T71" fmla="*/ 3 h 16"/>
                <a:gd name="T72" fmla="*/ 160 w 180"/>
                <a:gd name="T73" fmla="*/ 3 h 16"/>
                <a:gd name="T74" fmla="*/ 164 w 180"/>
                <a:gd name="T75" fmla="*/ 3 h 16"/>
                <a:gd name="T76" fmla="*/ 169 w 180"/>
                <a:gd name="T77" fmla="*/ 3 h 16"/>
                <a:gd name="T78" fmla="*/ 173 w 180"/>
                <a:gd name="T79" fmla="*/ 3 h 16"/>
                <a:gd name="T80" fmla="*/ 178 w 180"/>
                <a:gd name="T81" fmla="*/ 0 h 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0" h="16">
                  <a:moveTo>
                    <a:pt x="0" y="16"/>
                  </a:moveTo>
                  <a:lnTo>
                    <a:pt x="2" y="16"/>
                  </a:lnTo>
                  <a:lnTo>
                    <a:pt x="4" y="16"/>
                  </a:lnTo>
                  <a:lnTo>
                    <a:pt x="6" y="14"/>
                  </a:lnTo>
                  <a:lnTo>
                    <a:pt x="9" y="14"/>
                  </a:lnTo>
                  <a:lnTo>
                    <a:pt x="10" y="14"/>
                  </a:lnTo>
                  <a:lnTo>
                    <a:pt x="13" y="14"/>
                  </a:lnTo>
                  <a:lnTo>
                    <a:pt x="15" y="14"/>
                  </a:lnTo>
                  <a:lnTo>
                    <a:pt x="17" y="14"/>
                  </a:lnTo>
                  <a:lnTo>
                    <a:pt x="19" y="14"/>
                  </a:lnTo>
                  <a:lnTo>
                    <a:pt x="22" y="14"/>
                  </a:lnTo>
                  <a:lnTo>
                    <a:pt x="24" y="14"/>
                  </a:lnTo>
                  <a:lnTo>
                    <a:pt x="26" y="14"/>
                  </a:lnTo>
                  <a:lnTo>
                    <a:pt x="28" y="14"/>
                  </a:lnTo>
                  <a:lnTo>
                    <a:pt x="31" y="14"/>
                  </a:lnTo>
                  <a:lnTo>
                    <a:pt x="33" y="14"/>
                  </a:lnTo>
                  <a:lnTo>
                    <a:pt x="35" y="11"/>
                  </a:lnTo>
                  <a:lnTo>
                    <a:pt x="37" y="11"/>
                  </a:lnTo>
                  <a:lnTo>
                    <a:pt x="39" y="11"/>
                  </a:lnTo>
                  <a:lnTo>
                    <a:pt x="41" y="11"/>
                  </a:lnTo>
                  <a:lnTo>
                    <a:pt x="44" y="11"/>
                  </a:lnTo>
                  <a:lnTo>
                    <a:pt x="46" y="11"/>
                  </a:lnTo>
                  <a:lnTo>
                    <a:pt x="48" y="11"/>
                  </a:lnTo>
                  <a:lnTo>
                    <a:pt x="50" y="11"/>
                  </a:lnTo>
                  <a:lnTo>
                    <a:pt x="53" y="11"/>
                  </a:lnTo>
                  <a:lnTo>
                    <a:pt x="55" y="11"/>
                  </a:lnTo>
                  <a:lnTo>
                    <a:pt x="57" y="11"/>
                  </a:lnTo>
                  <a:lnTo>
                    <a:pt x="59" y="11"/>
                  </a:lnTo>
                  <a:lnTo>
                    <a:pt x="61" y="11"/>
                  </a:lnTo>
                  <a:lnTo>
                    <a:pt x="63" y="11"/>
                  </a:lnTo>
                  <a:lnTo>
                    <a:pt x="66" y="8"/>
                  </a:lnTo>
                  <a:lnTo>
                    <a:pt x="68" y="8"/>
                  </a:lnTo>
                  <a:lnTo>
                    <a:pt x="70" y="8"/>
                  </a:lnTo>
                  <a:lnTo>
                    <a:pt x="72" y="8"/>
                  </a:lnTo>
                  <a:lnTo>
                    <a:pt x="75" y="8"/>
                  </a:lnTo>
                  <a:lnTo>
                    <a:pt x="76" y="8"/>
                  </a:lnTo>
                  <a:lnTo>
                    <a:pt x="79" y="8"/>
                  </a:lnTo>
                  <a:lnTo>
                    <a:pt x="81" y="5"/>
                  </a:lnTo>
                  <a:lnTo>
                    <a:pt x="83" y="8"/>
                  </a:lnTo>
                  <a:lnTo>
                    <a:pt x="86" y="8"/>
                  </a:lnTo>
                  <a:lnTo>
                    <a:pt x="88" y="8"/>
                  </a:lnTo>
                  <a:lnTo>
                    <a:pt x="90" y="5"/>
                  </a:lnTo>
                  <a:lnTo>
                    <a:pt x="92" y="5"/>
                  </a:lnTo>
                  <a:lnTo>
                    <a:pt x="94" y="5"/>
                  </a:lnTo>
                  <a:lnTo>
                    <a:pt x="96" y="6"/>
                  </a:lnTo>
                  <a:lnTo>
                    <a:pt x="99" y="6"/>
                  </a:lnTo>
                  <a:lnTo>
                    <a:pt x="101" y="6"/>
                  </a:lnTo>
                  <a:lnTo>
                    <a:pt x="103" y="6"/>
                  </a:lnTo>
                  <a:lnTo>
                    <a:pt x="105" y="6"/>
                  </a:lnTo>
                  <a:lnTo>
                    <a:pt x="107" y="6"/>
                  </a:lnTo>
                  <a:lnTo>
                    <a:pt x="110" y="6"/>
                  </a:lnTo>
                  <a:lnTo>
                    <a:pt x="112" y="6"/>
                  </a:lnTo>
                  <a:lnTo>
                    <a:pt x="114" y="6"/>
                  </a:lnTo>
                  <a:lnTo>
                    <a:pt x="116" y="6"/>
                  </a:lnTo>
                  <a:lnTo>
                    <a:pt x="118" y="6"/>
                  </a:lnTo>
                  <a:lnTo>
                    <a:pt x="121" y="6"/>
                  </a:lnTo>
                  <a:lnTo>
                    <a:pt x="123" y="6"/>
                  </a:lnTo>
                  <a:lnTo>
                    <a:pt x="125" y="6"/>
                  </a:lnTo>
                  <a:lnTo>
                    <a:pt x="127" y="3"/>
                  </a:lnTo>
                  <a:lnTo>
                    <a:pt x="129" y="3"/>
                  </a:lnTo>
                  <a:lnTo>
                    <a:pt x="132" y="3"/>
                  </a:lnTo>
                  <a:lnTo>
                    <a:pt x="134" y="3"/>
                  </a:lnTo>
                  <a:lnTo>
                    <a:pt x="136" y="3"/>
                  </a:lnTo>
                  <a:lnTo>
                    <a:pt x="138" y="3"/>
                  </a:lnTo>
                  <a:lnTo>
                    <a:pt x="140" y="3"/>
                  </a:lnTo>
                  <a:lnTo>
                    <a:pt x="143" y="0"/>
                  </a:lnTo>
                  <a:lnTo>
                    <a:pt x="145" y="3"/>
                  </a:lnTo>
                  <a:lnTo>
                    <a:pt x="147" y="3"/>
                  </a:lnTo>
                  <a:lnTo>
                    <a:pt x="149" y="3"/>
                  </a:lnTo>
                  <a:lnTo>
                    <a:pt x="152" y="3"/>
                  </a:lnTo>
                  <a:lnTo>
                    <a:pt x="154" y="3"/>
                  </a:lnTo>
                  <a:lnTo>
                    <a:pt x="156" y="3"/>
                  </a:lnTo>
                  <a:lnTo>
                    <a:pt x="158" y="3"/>
                  </a:lnTo>
                  <a:lnTo>
                    <a:pt x="160" y="3"/>
                  </a:lnTo>
                  <a:lnTo>
                    <a:pt x="162" y="3"/>
                  </a:lnTo>
                  <a:lnTo>
                    <a:pt x="164" y="3"/>
                  </a:lnTo>
                  <a:lnTo>
                    <a:pt x="167" y="3"/>
                  </a:lnTo>
                  <a:lnTo>
                    <a:pt x="169" y="3"/>
                  </a:lnTo>
                  <a:lnTo>
                    <a:pt x="171" y="3"/>
                  </a:lnTo>
                  <a:lnTo>
                    <a:pt x="173" y="3"/>
                  </a:lnTo>
                  <a:lnTo>
                    <a:pt x="176" y="0"/>
                  </a:lnTo>
                  <a:lnTo>
                    <a:pt x="178" y="0"/>
                  </a:lnTo>
                  <a:lnTo>
                    <a:pt x="180"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9" name="Freeform 74"/>
            <p:cNvSpPr>
              <a:spLocks/>
            </p:cNvSpPr>
            <p:nvPr/>
          </p:nvSpPr>
          <p:spPr bwMode="auto">
            <a:xfrm>
              <a:off x="3913" y="3606"/>
              <a:ext cx="197" cy="14"/>
            </a:xfrm>
            <a:custGeom>
              <a:avLst/>
              <a:gdLst>
                <a:gd name="T0" fmla="*/ 2 w 197"/>
                <a:gd name="T1" fmla="*/ 0 h 14"/>
                <a:gd name="T2" fmla="*/ 6 w 197"/>
                <a:gd name="T3" fmla="*/ 0 h 14"/>
                <a:gd name="T4" fmla="*/ 11 w 197"/>
                <a:gd name="T5" fmla="*/ 0 h 14"/>
                <a:gd name="T6" fmla="*/ 15 w 197"/>
                <a:gd name="T7" fmla="*/ 0 h 14"/>
                <a:gd name="T8" fmla="*/ 20 w 197"/>
                <a:gd name="T9" fmla="*/ 3 h 14"/>
                <a:gd name="T10" fmla="*/ 24 w 197"/>
                <a:gd name="T11" fmla="*/ 6 h 14"/>
                <a:gd name="T12" fmla="*/ 28 w 197"/>
                <a:gd name="T13" fmla="*/ 6 h 14"/>
                <a:gd name="T14" fmla="*/ 33 w 197"/>
                <a:gd name="T15" fmla="*/ 6 h 14"/>
                <a:gd name="T16" fmla="*/ 37 w 197"/>
                <a:gd name="T17" fmla="*/ 4 h 14"/>
                <a:gd name="T18" fmla="*/ 41 w 197"/>
                <a:gd name="T19" fmla="*/ 0 h 14"/>
                <a:gd name="T20" fmla="*/ 46 w 197"/>
                <a:gd name="T21" fmla="*/ 0 h 14"/>
                <a:gd name="T22" fmla="*/ 50 w 197"/>
                <a:gd name="T23" fmla="*/ 0 h 14"/>
                <a:gd name="T24" fmla="*/ 55 w 197"/>
                <a:gd name="T25" fmla="*/ 4 h 14"/>
                <a:gd name="T26" fmla="*/ 59 w 197"/>
                <a:gd name="T27" fmla="*/ 4 h 14"/>
                <a:gd name="T28" fmla="*/ 63 w 197"/>
                <a:gd name="T29" fmla="*/ 7 h 14"/>
                <a:gd name="T30" fmla="*/ 68 w 197"/>
                <a:gd name="T31" fmla="*/ 10 h 14"/>
                <a:gd name="T32" fmla="*/ 72 w 197"/>
                <a:gd name="T33" fmla="*/ 10 h 14"/>
                <a:gd name="T34" fmla="*/ 76 w 197"/>
                <a:gd name="T35" fmla="*/ 10 h 14"/>
                <a:gd name="T36" fmla="*/ 81 w 197"/>
                <a:gd name="T37" fmla="*/ 13 h 14"/>
                <a:gd name="T38" fmla="*/ 85 w 197"/>
                <a:gd name="T39" fmla="*/ 13 h 14"/>
                <a:gd name="T40" fmla="*/ 90 w 197"/>
                <a:gd name="T41" fmla="*/ 13 h 14"/>
                <a:gd name="T42" fmla="*/ 94 w 197"/>
                <a:gd name="T43" fmla="*/ 13 h 14"/>
                <a:gd name="T44" fmla="*/ 98 w 197"/>
                <a:gd name="T45" fmla="*/ 10 h 14"/>
                <a:gd name="T46" fmla="*/ 103 w 197"/>
                <a:gd name="T47" fmla="*/ 10 h 14"/>
                <a:gd name="T48" fmla="*/ 107 w 197"/>
                <a:gd name="T49" fmla="*/ 7 h 14"/>
                <a:gd name="T50" fmla="*/ 111 w 197"/>
                <a:gd name="T51" fmla="*/ 7 h 14"/>
                <a:gd name="T52" fmla="*/ 116 w 197"/>
                <a:gd name="T53" fmla="*/ 4 h 14"/>
                <a:gd name="T54" fmla="*/ 120 w 197"/>
                <a:gd name="T55" fmla="*/ 1 h 14"/>
                <a:gd name="T56" fmla="*/ 125 w 197"/>
                <a:gd name="T57" fmla="*/ 1 h 14"/>
                <a:gd name="T58" fmla="*/ 129 w 197"/>
                <a:gd name="T59" fmla="*/ 1 h 14"/>
                <a:gd name="T60" fmla="*/ 134 w 197"/>
                <a:gd name="T61" fmla="*/ 1 h 14"/>
                <a:gd name="T62" fmla="*/ 138 w 197"/>
                <a:gd name="T63" fmla="*/ 1 h 14"/>
                <a:gd name="T64" fmla="*/ 142 w 197"/>
                <a:gd name="T65" fmla="*/ 7 h 14"/>
                <a:gd name="T66" fmla="*/ 146 w 197"/>
                <a:gd name="T67" fmla="*/ 10 h 14"/>
                <a:gd name="T68" fmla="*/ 151 w 197"/>
                <a:gd name="T69" fmla="*/ 10 h 14"/>
                <a:gd name="T70" fmla="*/ 155 w 197"/>
                <a:gd name="T71" fmla="*/ 10 h 14"/>
                <a:gd name="T72" fmla="*/ 160 w 197"/>
                <a:gd name="T73" fmla="*/ 10 h 14"/>
                <a:gd name="T74" fmla="*/ 164 w 197"/>
                <a:gd name="T75" fmla="*/ 8 h 14"/>
                <a:gd name="T76" fmla="*/ 169 w 197"/>
                <a:gd name="T77" fmla="*/ 8 h 14"/>
                <a:gd name="T78" fmla="*/ 173 w 197"/>
                <a:gd name="T79" fmla="*/ 8 h 14"/>
                <a:gd name="T80" fmla="*/ 177 w 197"/>
                <a:gd name="T81" fmla="*/ 14 h 14"/>
                <a:gd name="T82" fmla="*/ 182 w 197"/>
                <a:gd name="T83" fmla="*/ 11 h 14"/>
                <a:gd name="T84" fmla="*/ 186 w 197"/>
                <a:gd name="T85" fmla="*/ 11 h 14"/>
                <a:gd name="T86" fmla="*/ 190 w 197"/>
                <a:gd name="T87" fmla="*/ 11 h 14"/>
                <a:gd name="T88" fmla="*/ 195 w 197"/>
                <a:gd name="T89" fmla="*/ 11 h 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97" h="14">
                  <a:moveTo>
                    <a:pt x="0" y="3"/>
                  </a:moveTo>
                  <a:lnTo>
                    <a:pt x="2" y="0"/>
                  </a:lnTo>
                  <a:lnTo>
                    <a:pt x="4" y="0"/>
                  </a:lnTo>
                  <a:lnTo>
                    <a:pt x="6" y="0"/>
                  </a:lnTo>
                  <a:lnTo>
                    <a:pt x="9" y="0"/>
                  </a:lnTo>
                  <a:lnTo>
                    <a:pt x="11" y="0"/>
                  </a:lnTo>
                  <a:lnTo>
                    <a:pt x="13" y="3"/>
                  </a:lnTo>
                  <a:lnTo>
                    <a:pt x="15" y="0"/>
                  </a:lnTo>
                  <a:lnTo>
                    <a:pt x="17" y="3"/>
                  </a:lnTo>
                  <a:lnTo>
                    <a:pt x="20" y="3"/>
                  </a:lnTo>
                  <a:lnTo>
                    <a:pt x="22" y="3"/>
                  </a:lnTo>
                  <a:lnTo>
                    <a:pt x="24" y="6"/>
                  </a:lnTo>
                  <a:lnTo>
                    <a:pt x="26" y="6"/>
                  </a:lnTo>
                  <a:lnTo>
                    <a:pt x="28" y="6"/>
                  </a:lnTo>
                  <a:lnTo>
                    <a:pt x="30" y="6"/>
                  </a:lnTo>
                  <a:lnTo>
                    <a:pt x="33" y="6"/>
                  </a:lnTo>
                  <a:lnTo>
                    <a:pt x="35" y="6"/>
                  </a:lnTo>
                  <a:lnTo>
                    <a:pt x="37" y="4"/>
                  </a:lnTo>
                  <a:lnTo>
                    <a:pt x="39" y="4"/>
                  </a:lnTo>
                  <a:lnTo>
                    <a:pt x="41" y="0"/>
                  </a:lnTo>
                  <a:lnTo>
                    <a:pt x="44" y="0"/>
                  </a:lnTo>
                  <a:lnTo>
                    <a:pt x="46" y="0"/>
                  </a:lnTo>
                  <a:lnTo>
                    <a:pt x="48" y="0"/>
                  </a:lnTo>
                  <a:lnTo>
                    <a:pt x="50" y="0"/>
                  </a:lnTo>
                  <a:lnTo>
                    <a:pt x="52" y="0"/>
                  </a:lnTo>
                  <a:lnTo>
                    <a:pt x="55" y="4"/>
                  </a:lnTo>
                  <a:lnTo>
                    <a:pt x="57" y="4"/>
                  </a:lnTo>
                  <a:lnTo>
                    <a:pt x="59" y="4"/>
                  </a:lnTo>
                  <a:lnTo>
                    <a:pt x="61" y="7"/>
                  </a:lnTo>
                  <a:lnTo>
                    <a:pt x="63" y="7"/>
                  </a:lnTo>
                  <a:lnTo>
                    <a:pt x="66" y="7"/>
                  </a:lnTo>
                  <a:lnTo>
                    <a:pt x="68" y="10"/>
                  </a:lnTo>
                  <a:lnTo>
                    <a:pt x="70" y="10"/>
                  </a:lnTo>
                  <a:lnTo>
                    <a:pt x="72" y="10"/>
                  </a:lnTo>
                  <a:lnTo>
                    <a:pt x="74" y="10"/>
                  </a:lnTo>
                  <a:lnTo>
                    <a:pt x="76" y="10"/>
                  </a:lnTo>
                  <a:lnTo>
                    <a:pt x="78" y="10"/>
                  </a:lnTo>
                  <a:lnTo>
                    <a:pt x="81" y="13"/>
                  </a:lnTo>
                  <a:lnTo>
                    <a:pt x="83" y="13"/>
                  </a:lnTo>
                  <a:lnTo>
                    <a:pt x="85" y="13"/>
                  </a:lnTo>
                  <a:lnTo>
                    <a:pt x="87" y="13"/>
                  </a:lnTo>
                  <a:lnTo>
                    <a:pt x="90" y="13"/>
                  </a:lnTo>
                  <a:lnTo>
                    <a:pt x="92" y="13"/>
                  </a:lnTo>
                  <a:lnTo>
                    <a:pt x="94" y="13"/>
                  </a:lnTo>
                  <a:lnTo>
                    <a:pt x="96" y="13"/>
                  </a:lnTo>
                  <a:lnTo>
                    <a:pt x="98" y="10"/>
                  </a:lnTo>
                  <a:lnTo>
                    <a:pt x="101" y="10"/>
                  </a:lnTo>
                  <a:lnTo>
                    <a:pt x="103" y="10"/>
                  </a:lnTo>
                  <a:lnTo>
                    <a:pt x="105" y="10"/>
                  </a:lnTo>
                  <a:lnTo>
                    <a:pt x="107" y="7"/>
                  </a:lnTo>
                  <a:lnTo>
                    <a:pt x="109" y="7"/>
                  </a:lnTo>
                  <a:lnTo>
                    <a:pt x="111" y="7"/>
                  </a:lnTo>
                  <a:lnTo>
                    <a:pt x="114" y="7"/>
                  </a:lnTo>
                  <a:lnTo>
                    <a:pt x="116" y="4"/>
                  </a:lnTo>
                  <a:lnTo>
                    <a:pt x="118" y="4"/>
                  </a:lnTo>
                  <a:lnTo>
                    <a:pt x="120" y="1"/>
                  </a:lnTo>
                  <a:lnTo>
                    <a:pt x="123" y="1"/>
                  </a:lnTo>
                  <a:lnTo>
                    <a:pt x="125" y="1"/>
                  </a:lnTo>
                  <a:lnTo>
                    <a:pt x="127" y="1"/>
                  </a:lnTo>
                  <a:lnTo>
                    <a:pt x="129" y="1"/>
                  </a:lnTo>
                  <a:lnTo>
                    <a:pt x="131" y="1"/>
                  </a:lnTo>
                  <a:lnTo>
                    <a:pt x="134" y="1"/>
                  </a:lnTo>
                  <a:lnTo>
                    <a:pt x="136" y="1"/>
                  </a:lnTo>
                  <a:lnTo>
                    <a:pt x="138" y="1"/>
                  </a:lnTo>
                  <a:lnTo>
                    <a:pt x="140" y="4"/>
                  </a:lnTo>
                  <a:lnTo>
                    <a:pt x="142" y="7"/>
                  </a:lnTo>
                  <a:lnTo>
                    <a:pt x="144" y="7"/>
                  </a:lnTo>
                  <a:lnTo>
                    <a:pt x="146" y="10"/>
                  </a:lnTo>
                  <a:lnTo>
                    <a:pt x="149" y="10"/>
                  </a:lnTo>
                  <a:lnTo>
                    <a:pt x="151" y="10"/>
                  </a:lnTo>
                  <a:lnTo>
                    <a:pt x="153" y="10"/>
                  </a:lnTo>
                  <a:lnTo>
                    <a:pt x="155" y="10"/>
                  </a:lnTo>
                  <a:lnTo>
                    <a:pt x="157" y="10"/>
                  </a:lnTo>
                  <a:lnTo>
                    <a:pt x="160" y="10"/>
                  </a:lnTo>
                  <a:lnTo>
                    <a:pt x="162" y="10"/>
                  </a:lnTo>
                  <a:lnTo>
                    <a:pt x="164" y="8"/>
                  </a:lnTo>
                  <a:lnTo>
                    <a:pt x="166" y="8"/>
                  </a:lnTo>
                  <a:lnTo>
                    <a:pt x="169" y="8"/>
                  </a:lnTo>
                  <a:lnTo>
                    <a:pt x="171" y="8"/>
                  </a:lnTo>
                  <a:lnTo>
                    <a:pt x="173" y="8"/>
                  </a:lnTo>
                  <a:lnTo>
                    <a:pt x="175" y="11"/>
                  </a:lnTo>
                  <a:lnTo>
                    <a:pt x="177" y="14"/>
                  </a:lnTo>
                  <a:lnTo>
                    <a:pt x="179" y="14"/>
                  </a:lnTo>
                  <a:lnTo>
                    <a:pt x="182" y="11"/>
                  </a:lnTo>
                  <a:lnTo>
                    <a:pt x="184" y="11"/>
                  </a:lnTo>
                  <a:lnTo>
                    <a:pt x="186" y="11"/>
                  </a:lnTo>
                  <a:lnTo>
                    <a:pt x="188" y="11"/>
                  </a:lnTo>
                  <a:lnTo>
                    <a:pt x="190" y="11"/>
                  </a:lnTo>
                  <a:lnTo>
                    <a:pt x="192" y="11"/>
                  </a:lnTo>
                  <a:lnTo>
                    <a:pt x="195" y="11"/>
                  </a:lnTo>
                  <a:lnTo>
                    <a:pt x="197" y="8"/>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200" name="Line 75"/>
          <p:cNvSpPr>
            <a:spLocks noChangeShapeType="1"/>
          </p:cNvSpPr>
          <p:nvPr/>
        </p:nvSpPr>
        <p:spPr bwMode="auto">
          <a:xfrm>
            <a:off x="2481263" y="4781550"/>
            <a:ext cx="3665537" cy="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01" name="Rectangle 76"/>
          <p:cNvSpPr>
            <a:spLocks noChangeArrowheads="1"/>
          </p:cNvSpPr>
          <p:nvPr/>
        </p:nvSpPr>
        <p:spPr bwMode="auto">
          <a:xfrm>
            <a:off x="1728788" y="2027238"/>
            <a:ext cx="5668962" cy="31686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202" name="Rectangle 144"/>
          <p:cNvSpPr>
            <a:spLocks noChangeArrowheads="1"/>
          </p:cNvSpPr>
          <p:nvPr/>
        </p:nvSpPr>
        <p:spPr bwMode="auto">
          <a:xfrm>
            <a:off x="1727200" y="5472113"/>
            <a:ext cx="5670550" cy="6969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27193" name="Line 153"/>
          <p:cNvSpPr>
            <a:spLocks noChangeShapeType="1"/>
          </p:cNvSpPr>
          <p:nvPr/>
        </p:nvSpPr>
        <p:spPr bwMode="auto">
          <a:xfrm flipV="1">
            <a:off x="6108700" y="4551363"/>
            <a:ext cx="0" cy="1936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204" name="Group 160"/>
          <p:cNvGrpSpPr>
            <a:grpSpLocks/>
          </p:cNvGrpSpPr>
          <p:nvPr/>
        </p:nvGrpSpPr>
        <p:grpSpPr bwMode="auto">
          <a:xfrm>
            <a:off x="2125663" y="2036763"/>
            <a:ext cx="4024312" cy="461962"/>
            <a:chOff x="1335" y="1282"/>
            <a:chExt cx="2535" cy="291"/>
          </a:xfrm>
        </p:grpSpPr>
        <p:sp>
          <p:nvSpPr>
            <p:cNvPr id="7272" name="Rectangle 161"/>
            <p:cNvSpPr>
              <a:spLocks noChangeArrowheads="1"/>
            </p:cNvSpPr>
            <p:nvPr/>
          </p:nvSpPr>
          <p:spPr bwMode="auto">
            <a:xfrm>
              <a:off x="1606" y="1282"/>
              <a:ext cx="19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solidFill>
                    <a:schemeClr val="tx1"/>
                  </a:solidFill>
                  <a:latin typeface="Arial Narrow" pitchFamily="34" charset="0"/>
                </a:rPr>
                <a:t>5% CO</a:t>
              </a:r>
              <a:r>
                <a:rPr lang="en-US" baseline="-25000">
                  <a:solidFill>
                    <a:schemeClr val="tx1"/>
                  </a:solidFill>
                  <a:latin typeface="Arial Narrow" pitchFamily="34" charset="0"/>
                </a:rPr>
                <a:t>2</a:t>
              </a:r>
              <a:r>
                <a:rPr lang="en-US">
                  <a:solidFill>
                    <a:schemeClr val="tx1"/>
                  </a:solidFill>
                  <a:latin typeface="Arial Narrow" pitchFamily="34" charset="0"/>
                </a:rPr>
                <a:t> / 50</a:t>
              </a:r>
              <a:r>
                <a:rPr lang="en-US" baseline="-25000">
                  <a:solidFill>
                    <a:schemeClr val="tx1"/>
                  </a:solidFill>
                  <a:latin typeface="Arial Narrow" pitchFamily="34" charset="0"/>
                </a:rPr>
                <a:t> </a:t>
              </a:r>
              <a:r>
                <a:rPr lang="en-US">
                  <a:solidFill>
                    <a:schemeClr val="tx1"/>
                  </a:solidFill>
                  <a:latin typeface="Arial Narrow" pitchFamily="34" charset="0"/>
                </a:rPr>
                <a:t>mM 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p>
          </p:txBody>
        </p:sp>
        <p:grpSp>
          <p:nvGrpSpPr>
            <p:cNvPr id="7273" name="Group 162"/>
            <p:cNvGrpSpPr>
              <a:grpSpLocks/>
            </p:cNvGrpSpPr>
            <p:nvPr/>
          </p:nvGrpSpPr>
          <p:grpSpPr bwMode="auto">
            <a:xfrm>
              <a:off x="1335" y="1533"/>
              <a:ext cx="2535" cy="40"/>
              <a:chOff x="1335" y="1533"/>
              <a:chExt cx="2535" cy="40"/>
            </a:xfrm>
          </p:grpSpPr>
          <p:sp>
            <p:nvSpPr>
              <p:cNvPr id="7274" name="Line 163"/>
              <p:cNvSpPr>
                <a:spLocks noChangeShapeType="1"/>
              </p:cNvSpPr>
              <p:nvPr/>
            </p:nvSpPr>
            <p:spPr bwMode="auto">
              <a:xfrm>
                <a:off x="1335" y="1533"/>
                <a:ext cx="25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5" name="Line 164"/>
              <p:cNvSpPr>
                <a:spLocks noChangeShapeType="1"/>
              </p:cNvSpPr>
              <p:nvPr/>
            </p:nvSpPr>
            <p:spPr bwMode="auto">
              <a:xfrm>
                <a:off x="1340" y="1533"/>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6" name="Line 165"/>
              <p:cNvSpPr>
                <a:spLocks noChangeShapeType="1"/>
              </p:cNvSpPr>
              <p:nvPr/>
            </p:nvSpPr>
            <p:spPr bwMode="auto">
              <a:xfrm>
                <a:off x="3865" y="1533"/>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27117" name="Group 77"/>
          <p:cNvGrpSpPr>
            <a:grpSpLocks/>
          </p:cNvGrpSpPr>
          <p:nvPr/>
        </p:nvGrpSpPr>
        <p:grpSpPr bwMode="auto">
          <a:xfrm>
            <a:off x="2484438" y="606425"/>
            <a:ext cx="4160837" cy="2663825"/>
            <a:chOff x="1543" y="198"/>
            <a:chExt cx="2621" cy="1678"/>
          </a:xfrm>
        </p:grpSpPr>
        <p:grpSp>
          <p:nvGrpSpPr>
            <p:cNvPr id="7223" name="Group 78"/>
            <p:cNvGrpSpPr>
              <a:grpSpLocks/>
            </p:cNvGrpSpPr>
            <p:nvPr/>
          </p:nvGrpSpPr>
          <p:grpSpPr bwMode="auto">
            <a:xfrm>
              <a:off x="1543" y="198"/>
              <a:ext cx="2621" cy="1678"/>
              <a:chOff x="2953" y="1682"/>
              <a:chExt cx="2621" cy="1678"/>
            </a:xfrm>
          </p:grpSpPr>
          <p:sp>
            <p:nvSpPr>
              <p:cNvPr id="7268" name="Rectangle 79"/>
              <p:cNvSpPr>
                <a:spLocks noChangeArrowheads="1"/>
              </p:cNvSpPr>
              <p:nvPr/>
            </p:nvSpPr>
            <p:spPr bwMode="auto">
              <a:xfrm>
                <a:off x="2953" y="1682"/>
                <a:ext cx="2621" cy="1678"/>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269" name="Group 80"/>
              <p:cNvGrpSpPr>
                <a:grpSpLocks/>
              </p:cNvGrpSpPr>
              <p:nvPr/>
            </p:nvGrpSpPr>
            <p:grpSpPr bwMode="auto">
              <a:xfrm>
                <a:off x="3955" y="1766"/>
                <a:ext cx="1526" cy="1526"/>
                <a:chOff x="1824" y="1243"/>
                <a:chExt cx="1526" cy="1526"/>
              </a:xfrm>
            </p:grpSpPr>
            <p:sp>
              <p:nvSpPr>
                <p:cNvPr id="7270" name="Oval 81"/>
                <p:cNvSpPr>
                  <a:spLocks noChangeAspect="1" noChangeArrowheads="1"/>
                </p:cNvSpPr>
                <p:nvPr/>
              </p:nvSpPr>
              <p:spPr bwMode="auto">
                <a:xfrm>
                  <a:off x="1824" y="1243"/>
                  <a:ext cx="1526" cy="1526"/>
                </a:xfrm>
                <a:prstGeom prst="ellipse">
                  <a:avLst/>
                </a:prstGeom>
                <a:solidFill>
                  <a:srgbClr val="B2B2B2"/>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271" name="Oval 82"/>
                <p:cNvSpPr>
                  <a:spLocks noChangeAspect="1" noChangeArrowheads="1"/>
                </p:cNvSpPr>
                <p:nvPr/>
              </p:nvSpPr>
              <p:spPr bwMode="auto">
                <a:xfrm>
                  <a:off x="1848" y="1268"/>
                  <a:ext cx="1480" cy="1480"/>
                </a:xfrm>
                <a:prstGeom prst="ellipse">
                  <a:avLst/>
                </a:prstGeom>
                <a:solidFill>
                  <a:srgbClr val="A9CFA1"/>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nvGrpSpPr>
            <p:cNvPr id="7224" name="Group 83"/>
            <p:cNvGrpSpPr>
              <a:grpSpLocks/>
            </p:cNvGrpSpPr>
            <p:nvPr/>
          </p:nvGrpSpPr>
          <p:grpSpPr bwMode="auto">
            <a:xfrm>
              <a:off x="1580" y="683"/>
              <a:ext cx="1031" cy="848"/>
              <a:chOff x="1580" y="683"/>
              <a:chExt cx="1031" cy="848"/>
            </a:xfrm>
          </p:grpSpPr>
          <p:sp>
            <p:nvSpPr>
              <p:cNvPr id="7255" name="Rectangle 84"/>
              <p:cNvSpPr>
                <a:spLocks noChangeArrowheads="1"/>
              </p:cNvSpPr>
              <p:nvPr/>
            </p:nvSpPr>
            <p:spPr bwMode="auto">
              <a:xfrm>
                <a:off x="2015" y="1243"/>
                <a:ext cx="5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256" name="Rectangle 85"/>
              <p:cNvSpPr>
                <a:spLocks noChangeArrowheads="1"/>
              </p:cNvSpPr>
              <p:nvPr/>
            </p:nvSpPr>
            <p:spPr bwMode="auto">
              <a:xfrm>
                <a:off x="1995" y="686"/>
                <a:ext cx="4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7257" name="Rectangle 86"/>
              <p:cNvSpPr>
                <a:spLocks noChangeArrowheads="1"/>
              </p:cNvSpPr>
              <p:nvPr/>
            </p:nvSpPr>
            <p:spPr bwMode="auto">
              <a:xfrm>
                <a:off x="1580" y="1243"/>
                <a:ext cx="2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258" name="Rectangle 87"/>
              <p:cNvSpPr>
                <a:spLocks noChangeArrowheads="1"/>
              </p:cNvSpPr>
              <p:nvPr/>
            </p:nvSpPr>
            <p:spPr bwMode="auto">
              <a:xfrm>
                <a:off x="1581" y="688"/>
                <a:ext cx="41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sp>
            <p:nvSpPr>
              <p:cNvPr id="7259" name="Rectangle 88"/>
              <p:cNvSpPr>
                <a:spLocks noChangeArrowheads="1"/>
              </p:cNvSpPr>
              <p:nvPr/>
            </p:nvSpPr>
            <p:spPr bwMode="auto">
              <a:xfrm>
                <a:off x="1890" y="683"/>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7260" name="Group 89"/>
              <p:cNvGrpSpPr>
                <a:grpSpLocks/>
              </p:cNvGrpSpPr>
              <p:nvPr/>
            </p:nvGrpSpPr>
            <p:grpSpPr bwMode="auto">
              <a:xfrm>
                <a:off x="1946" y="993"/>
                <a:ext cx="100" cy="239"/>
                <a:chOff x="3356" y="2477"/>
                <a:chExt cx="100" cy="239"/>
              </a:xfrm>
            </p:grpSpPr>
            <p:grpSp>
              <p:nvGrpSpPr>
                <p:cNvPr id="7262" name="Group 90"/>
                <p:cNvGrpSpPr>
                  <a:grpSpLocks/>
                </p:cNvGrpSpPr>
                <p:nvPr/>
              </p:nvGrpSpPr>
              <p:grpSpPr bwMode="auto">
                <a:xfrm>
                  <a:off x="3356" y="2477"/>
                  <a:ext cx="46" cy="239"/>
                  <a:chOff x="743" y="3007"/>
                  <a:chExt cx="46" cy="239"/>
                </a:xfrm>
              </p:grpSpPr>
              <p:sp>
                <p:nvSpPr>
                  <p:cNvPr id="7266" name="Line 91"/>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7" name="Freeform 92"/>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7263" name="Group 93"/>
                <p:cNvGrpSpPr>
                  <a:grpSpLocks/>
                </p:cNvGrpSpPr>
                <p:nvPr/>
              </p:nvGrpSpPr>
              <p:grpSpPr bwMode="auto">
                <a:xfrm flipH="1" flipV="1">
                  <a:off x="3410" y="2477"/>
                  <a:ext cx="46" cy="239"/>
                  <a:chOff x="743" y="3007"/>
                  <a:chExt cx="46" cy="239"/>
                </a:xfrm>
              </p:grpSpPr>
              <p:sp>
                <p:nvSpPr>
                  <p:cNvPr id="7264" name="Line 94"/>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65" name="Freeform 95"/>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sp>
            <p:nvSpPr>
              <p:cNvPr id="7261" name="Rectangle 96"/>
              <p:cNvSpPr>
                <a:spLocks noChangeArrowheads="1"/>
              </p:cNvSpPr>
              <p:nvPr/>
            </p:nvSpPr>
            <p:spPr bwMode="auto">
              <a:xfrm>
                <a:off x="1891" y="1239"/>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grpSp>
          <p:nvGrpSpPr>
            <p:cNvPr id="7225" name="Group 97"/>
            <p:cNvGrpSpPr>
              <a:grpSpLocks/>
            </p:cNvGrpSpPr>
            <p:nvPr/>
          </p:nvGrpSpPr>
          <p:grpSpPr bwMode="auto">
            <a:xfrm>
              <a:off x="2792" y="1239"/>
              <a:ext cx="1031" cy="292"/>
              <a:chOff x="2792" y="1239"/>
              <a:chExt cx="1031" cy="292"/>
            </a:xfrm>
          </p:grpSpPr>
          <p:sp>
            <p:nvSpPr>
              <p:cNvPr id="7252" name="Rectangle 98"/>
              <p:cNvSpPr>
                <a:spLocks noChangeArrowheads="1"/>
              </p:cNvSpPr>
              <p:nvPr/>
            </p:nvSpPr>
            <p:spPr bwMode="auto">
              <a:xfrm>
                <a:off x="3227" y="1243"/>
                <a:ext cx="5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253" name="Rectangle 99"/>
              <p:cNvSpPr>
                <a:spLocks noChangeArrowheads="1"/>
              </p:cNvSpPr>
              <p:nvPr/>
            </p:nvSpPr>
            <p:spPr bwMode="auto">
              <a:xfrm>
                <a:off x="2792" y="1243"/>
                <a:ext cx="2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7254" name="Rectangle 100"/>
              <p:cNvSpPr>
                <a:spLocks noChangeArrowheads="1"/>
              </p:cNvSpPr>
              <p:nvPr/>
            </p:nvSpPr>
            <p:spPr bwMode="auto">
              <a:xfrm>
                <a:off x="3058" y="1239"/>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grpSp>
          <p:nvGrpSpPr>
            <p:cNvPr id="7226" name="Group 101"/>
            <p:cNvGrpSpPr>
              <a:grpSpLocks/>
            </p:cNvGrpSpPr>
            <p:nvPr/>
          </p:nvGrpSpPr>
          <p:grpSpPr bwMode="auto">
            <a:xfrm>
              <a:off x="2374" y="786"/>
              <a:ext cx="425" cy="94"/>
              <a:chOff x="3784" y="2270"/>
              <a:chExt cx="425" cy="94"/>
            </a:xfrm>
          </p:grpSpPr>
          <p:grpSp>
            <p:nvGrpSpPr>
              <p:cNvPr id="7238" name="Group 102"/>
              <p:cNvGrpSpPr>
                <a:grpSpLocks/>
              </p:cNvGrpSpPr>
              <p:nvPr/>
            </p:nvGrpSpPr>
            <p:grpSpPr bwMode="auto">
              <a:xfrm>
                <a:off x="3788" y="2270"/>
                <a:ext cx="421" cy="46"/>
                <a:chOff x="1882" y="3254"/>
                <a:chExt cx="421" cy="46"/>
              </a:xfrm>
            </p:grpSpPr>
            <p:grpSp>
              <p:nvGrpSpPr>
                <p:cNvPr id="7246" name="Group 103"/>
                <p:cNvGrpSpPr>
                  <a:grpSpLocks/>
                </p:cNvGrpSpPr>
                <p:nvPr/>
              </p:nvGrpSpPr>
              <p:grpSpPr bwMode="auto">
                <a:xfrm>
                  <a:off x="1882" y="3254"/>
                  <a:ext cx="417" cy="46"/>
                  <a:chOff x="1886" y="3236"/>
                  <a:chExt cx="417" cy="46"/>
                </a:xfrm>
              </p:grpSpPr>
              <p:sp>
                <p:nvSpPr>
                  <p:cNvPr id="7250" name="Line 104"/>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51" name="Freeform 105"/>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7247" name="Group 106"/>
                <p:cNvGrpSpPr>
                  <a:grpSpLocks/>
                </p:cNvGrpSpPr>
                <p:nvPr/>
              </p:nvGrpSpPr>
              <p:grpSpPr bwMode="auto">
                <a:xfrm>
                  <a:off x="1886" y="3254"/>
                  <a:ext cx="417" cy="46"/>
                  <a:chOff x="1886" y="3236"/>
                  <a:chExt cx="417" cy="46"/>
                </a:xfrm>
              </p:grpSpPr>
              <p:sp>
                <p:nvSpPr>
                  <p:cNvPr id="7248" name="Line 107"/>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9" name="Freeform 108"/>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7239" name="Group 109"/>
              <p:cNvGrpSpPr>
                <a:grpSpLocks/>
              </p:cNvGrpSpPr>
              <p:nvPr/>
            </p:nvGrpSpPr>
            <p:grpSpPr bwMode="auto">
              <a:xfrm flipH="1">
                <a:off x="3784" y="2318"/>
                <a:ext cx="421" cy="46"/>
                <a:chOff x="1882" y="3254"/>
                <a:chExt cx="421" cy="46"/>
              </a:xfrm>
            </p:grpSpPr>
            <p:grpSp>
              <p:nvGrpSpPr>
                <p:cNvPr id="7240" name="Group 110"/>
                <p:cNvGrpSpPr>
                  <a:grpSpLocks/>
                </p:cNvGrpSpPr>
                <p:nvPr/>
              </p:nvGrpSpPr>
              <p:grpSpPr bwMode="auto">
                <a:xfrm>
                  <a:off x="1882" y="3254"/>
                  <a:ext cx="417" cy="46"/>
                  <a:chOff x="1886" y="3236"/>
                  <a:chExt cx="417" cy="46"/>
                </a:xfrm>
              </p:grpSpPr>
              <p:sp>
                <p:nvSpPr>
                  <p:cNvPr id="7244" name="Line 111"/>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5" name="Freeform 112"/>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7241" name="Group 113"/>
                <p:cNvGrpSpPr>
                  <a:grpSpLocks/>
                </p:cNvGrpSpPr>
                <p:nvPr/>
              </p:nvGrpSpPr>
              <p:grpSpPr bwMode="auto">
                <a:xfrm>
                  <a:off x="1886" y="3254"/>
                  <a:ext cx="417" cy="46"/>
                  <a:chOff x="1886" y="3236"/>
                  <a:chExt cx="417" cy="46"/>
                </a:xfrm>
              </p:grpSpPr>
              <p:sp>
                <p:nvSpPr>
                  <p:cNvPr id="7242" name="Line 114"/>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43" name="Freeform 115"/>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grpSp>
          <p:nvGrpSpPr>
            <p:cNvPr id="7227" name="Group 116"/>
            <p:cNvGrpSpPr>
              <a:grpSpLocks/>
            </p:cNvGrpSpPr>
            <p:nvPr/>
          </p:nvGrpSpPr>
          <p:grpSpPr bwMode="auto">
            <a:xfrm>
              <a:off x="3261" y="992"/>
              <a:ext cx="100" cy="239"/>
              <a:chOff x="4671" y="2425"/>
              <a:chExt cx="100" cy="239"/>
            </a:xfrm>
          </p:grpSpPr>
          <p:grpSp>
            <p:nvGrpSpPr>
              <p:cNvPr id="7232" name="Group 117"/>
              <p:cNvGrpSpPr>
                <a:grpSpLocks/>
              </p:cNvGrpSpPr>
              <p:nvPr/>
            </p:nvGrpSpPr>
            <p:grpSpPr bwMode="auto">
              <a:xfrm>
                <a:off x="4671" y="2425"/>
                <a:ext cx="46" cy="239"/>
                <a:chOff x="743" y="3007"/>
                <a:chExt cx="46" cy="239"/>
              </a:xfrm>
            </p:grpSpPr>
            <p:sp>
              <p:nvSpPr>
                <p:cNvPr id="7236" name="Line 118"/>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7" name="Freeform 119"/>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7233" name="Group 120"/>
              <p:cNvGrpSpPr>
                <a:grpSpLocks/>
              </p:cNvGrpSpPr>
              <p:nvPr/>
            </p:nvGrpSpPr>
            <p:grpSpPr bwMode="auto">
              <a:xfrm flipH="1" flipV="1">
                <a:off x="4725" y="2425"/>
                <a:ext cx="46" cy="239"/>
                <a:chOff x="743" y="3007"/>
                <a:chExt cx="46" cy="239"/>
              </a:xfrm>
            </p:grpSpPr>
            <p:sp>
              <p:nvSpPr>
                <p:cNvPr id="7234" name="Line 121"/>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35" name="Freeform 122"/>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grpSp>
          <p:nvGrpSpPr>
            <p:cNvPr id="7228" name="Group 123"/>
            <p:cNvGrpSpPr>
              <a:grpSpLocks/>
            </p:cNvGrpSpPr>
            <p:nvPr/>
          </p:nvGrpSpPr>
          <p:grpSpPr bwMode="auto">
            <a:xfrm>
              <a:off x="2785" y="682"/>
              <a:ext cx="1064" cy="294"/>
              <a:chOff x="2785" y="682"/>
              <a:chExt cx="1064" cy="294"/>
            </a:xfrm>
          </p:grpSpPr>
          <p:sp>
            <p:nvSpPr>
              <p:cNvPr id="7229" name="Rectangle 124"/>
              <p:cNvSpPr>
                <a:spLocks noChangeArrowheads="1"/>
              </p:cNvSpPr>
              <p:nvPr/>
            </p:nvSpPr>
            <p:spPr bwMode="auto">
              <a:xfrm>
                <a:off x="2785" y="686"/>
                <a:ext cx="4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2</a:t>
                </a:r>
                <a:endParaRPr lang="en-US">
                  <a:solidFill>
                    <a:schemeClr val="tx1"/>
                  </a:solidFill>
                  <a:latin typeface="Arial Narrow" pitchFamily="34" charset="0"/>
                </a:endParaRPr>
              </a:p>
            </p:txBody>
          </p:sp>
          <p:sp>
            <p:nvSpPr>
              <p:cNvPr id="7230" name="Rectangle 125"/>
              <p:cNvSpPr>
                <a:spLocks noChangeArrowheads="1"/>
              </p:cNvSpPr>
              <p:nvPr/>
            </p:nvSpPr>
            <p:spPr bwMode="auto">
              <a:xfrm>
                <a:off x="3438" y="688"/>
                <a:ext cx="41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sp>
            <p:nvSpPr>
              <p:cNvPr id="7231" name="Rectangle 126"/>
              <p:cNvSpPr>
                <a:spLocks noChangeArrowheads="1"/>
              </p:cNvSpPr>
              <p:nvPr/>
            </p:nvSpPr>
            <p:spPr bwMode="auto">
              <a:xfrm>
                <a:off x="3204" y="682"/>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grpSp>
      <p:grpSp>
        <p:nvGrpSpPr>
          <p:cNvPr id="727179" name="Group 139"/>
          <p:cNvGrpSpPr>
            <a:grpSpLocks/>
          </p:cNvGrpSpPr>
          <p:nvPr/>
        </p:nvGrpSpPr>
        <p:grpSpPr bwMode="auto">
          <a:xfrm>
            <a:off x="5018088" y="1033463"/>
            <a:ext cx="549275" cy="457200"/>
            <a:chOff x="3139" y="467"/>
            <a:chExt cx="346" cy="288"/>
          </a:xfrm>
        </p:grpSpPr>
        <p:sp>
          <p:nvSpPr>
            <p:cNvPr id="7219" name="Rectangle 140"/>
            <p:cNvSpPr>
              <a:spLocks noChangeArrowheads="1"/>
            </p:cNvSpPr>
            <p:nvPr/>
          </p:nvSpPr>
          <p:spPr bwMode="auto">
            <a:xfrm>
              <a:off x="3144" y="467"/>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pH</a:t>
              </a:r>
              <a:r>
                <a:rPr lang="en-US" baseline="-25000">
                  <a:latin typeface="Arial Narrow" pitchFamily="34" charset="0"/>
                </a:rPr>
                <a:t>i</a:t>
              </a:r>
            </a:p>
          </p:txBody>
        </p:sp>
        <p:grpSp>
          <p:nvGrpSpPr>
            <p:cNvPr id="7220" name="Group 141"/>
            <p:cNvGrpSpPr>
              <a:grpSpLocks/>
            </p:cNvGrpSpPr>
            <p:nvPr/>
          </p:nvGrpSpPr>
          <p:grpSpPr bwMode="auto">
            <a:xfrm flipH="1" flipV="1">
              <a:off x="3139" y="492"/>
              <a:ext cx="46" cy="239"/>
              <a:chOff x="743" y="3007"/>
              <a:chExt cx="46" cy="239"/>
            </a:xfrm>
          </p:grpSpPr>
          <p:sp>
            <p:nvSpPr>
              <p:cNvPr id="7221" name="Line 142"/>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22" name="Freeform 14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727167" name="Group 127"/>
          <p:cNvGrpSpPr>
            <a:grpSpLocks/>
          </p:cNvGrpSpPr>
          <p:nvPr/>
        </p:nvGrpSpPr>
        <p:grpSpPr bwMode="auto">
          <a:xfrm>
            <a:off x="4041775" y="2784475"/>
            <a:ext cx="627063" cy="215900"/>
            <a:chOff x="2527" y="1564"/>
            <a:chExt cx="395" cy="136"/>
          </a:xfrm>
        </p:grpSpPr>
        <p:sp>
          <p:nvSpPr>
            <p:cNvPr id="7216" name="Oval 128"/>
            <p:cNvSpPr>
              <a:spLocks noChangeAspect="1" noChangeArrowheads="1"/>
            </p:cNvSpPr>
            <p:nvPr/>
          </p:nvSpPr>
          <p:spPr bwMode="auto">
            <a:xfrm rot="-1861216">
              <a:off x="2780" y="1564"/>
              <a:ext cx="136" cy="136"/>
            </a:xfrm>
            <a:prstGeom prst="ellipse">
              <a:avLst/>
            </a:prstGeom>
            <a:solidFill>
              <a:srgbClr val="9999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217" name="Freeform 129"/>
            <p:cNvSpPr>
              <a:spLocks noChangeAspect="1"/>
            </p:cNvSpPr>
            <p:nvPr/>
          </p:nvSpPr>
          <p:spPr bwMode="auto">
            <a:xfrm rot="-1822804">
              <a:off x="2558" y="1574"/>
              <a:ext cx="364" cy="44"/>
            </a:xfrm>
            <a:custGeom>
              <a:avLst/>
              <a:gdLst>
                <a:gd name="T0" fmla="*/ 0 w 615"/>
                <a:gd name="T1" fmla="*/ 0 h 74"/>
                <a:gd name="T2" fmla="*/ 1 w 615"/>
                <a:gd name="T3" fmla="*/ 1 h 74"/>
                <a:gd name="T4" fmla="*/ 1 w 615"/>
                <a:gd name="T5" fmla="*/ 1 h 74"/>
                <a:gd name="T6" fmla="*/ 1 w 615"/>
                <a:gd name="T7" fmla="*/ 1 h 74"/>
                <a:gd name="T8" fmla="*/ 1 w 615"/>
                <a:gd name="T9" fmla="*/ 1 h 74"/>
                <a:gd name="T10" fmla="*/ 1 w 615"/>
                <a:gd name="T11" fmla="*/ 1 h 74"/>
                <a:gd name="T12" fmla="*/ 1 w 615"/>
                <a:gd name="T13" fmla="*/ 1 h 74"/>
                <a:gd name="T14" fmla="*/ 1 w 615"/>
                <a:gd name="T15" fmla="*/ 1 h 74"/>
                <a:gd name="T16" fmla="*/ 1 w 615"/>
                <a:gd name="T17" fmla="*/ 1 h 74"/>
                <a:gd name="T18" fmla="*/ 1 w 615"/>
                <a:gd name="T19" fmla="*/ 1 h 74"/>
                <a:gd name="T20" fmla="*/ 1 w 615"/>
                <a:gd name="T21" fmla="*/ 1 h 74"/>
                <a:gd name="T22" fmla="*/ 1 w 615"/>
                <a:gd name="T23" fmla="*/ 1 h 74"/>
                <a:gd name="T24" fmla="*/ 1 w 615"/>
                <a:gd name="T25" fmla="*/ 1 h 74"/>
                <a:gd name="T26" fmla="*/ 1 w 615"/>
                <a:gd name="T27" fmla="*/ 1 h 74"/>
                <a:gd name="T28" fmla="*/ 1 w 615"/>
                <a:gd name="T29" fmla="*/ 1 h 74"/>
                <a:gd name="T30" fmla="*/ 1 w 615"/>
                <a:gd name="T31" fmla="*/ 1 h 74"/>
                <a:gd name="T32" fmla="*/ 1 w 615"/>
                <a:gd name="T33" fmla="*/ 1 h 74"/>
                <a:gd name="T34" fmla="*/ 1 w 615"/>
                <a:gd name="T35" fmla="*/ 1 h 74"/>
                <a:gd name="T36" fmla="*/ 1 w 615"/>
                <a:gd name="T37" fmla="*/ 1 h 74"/>
                <a:gd name="T38" fmla="*/ 1 w 615"/>
                <a:gd name="T39" fmla="*/ 1 h 74"/>
                <a:gd name="T40" fmla="*/ 1 w 615"/>
                <a:gd name="T41" fmla="*/ 1 h 74"/>
                <a:gd name="T42" fmla="*/ 1 w 615"/>
                <a:gd name="T43" fmla="*/ 1 h 74"/>
                <a:gd name="T44" fmla="*/ 1 w 615"/>
                <a:gd name="T45" fmla="*/ 1 h 74"/>
                <a:gd name="T46" fmla="*/ 1 w 615"/>
                <a:gd name="T47" fmla="*/ 1 h 74"/>
                <a:gd name="T48" fmla="*/ 1 w 615"/>
                <a:gd name="T49" fmla="*/ 1 h 74"/>
                <a:gd name="T50" fmla="*/ 1 w 615"/>
                <a:gd name="T51" fmla="*/ 1 h 74"/>
                <a:gd name="T52" fmla="*/ 1 w 615"/>
                <a:gd name="T53" fmla="*/ 1 h 74"/>
                <a:gd name="T54" fmla="*/ 1 w 615"/>
                <a:gd name="T55" fmla="*/ 1 h 74"/>
                <a:gd name="T56" fmla="*/ 1 w 615"/>
                <a:gd name="T57" fmla="*/ 1 h 74"/>
                <a:gd name="T58" fmla="*/ 1 w 615"/>
                <a:gd name="T59" fmla="*/ 1 h 74"/>
                <a:gd name="T60" fmla="*/ 1 w 615"/>
                <a:gd name="T61" fmla="*/ 1 h 74"/>
                <a:gd name="T62" fmla="*/ 1 w 615"/>
                <a:gd name="T63" fmla="*/ 1 h 74"/>
                <a:gd name="T64" fmla="*/ 1 w 615"/>
                <a:gd name="T65" fmla="*/ 1 h 74"/>
                <a:gd name="T66" fmla="*/ 1 w 615"/>
                <a:gd name="T67" fmla="*/ 1 h 74"/>
                <a:gd name="T68" fmla="*/ 1 w 615"/>
                <a:gd name="T69" fmla="*/ 1 h 74"/>
                <a:gd name="T70" fmla="*/ 1 w 615"/>
                <a:gd name="T71" fmla="*/ 1 h 74"/>
                <a:gd name="T72" fmla="*/ 1 w 615"/>
                <a:gd name="T73" fmla="*/ 1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19050" cap="rnd" cmpd="sng">
              <a:solidFill>
                <a:srgbClr val="00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18" name="Freeform 130"/>
            <p:cNvSpPr>
              <a:spLocks noChangeAspect="1"/>
            </p:cNvSpPr>
            <p:nvPr/>
          </p:nvSpPr>
          <p:spPr bwMode="auto">
            <a:xfrm rot="15802932" flipV="1">
              <a:off x="2541" y="1642"/>
              <a:ext cx="28" cy="56"/>
            </a:xfrm>
            <a:custGeom>
              <a:avLst/>
              <a:gdLst>
                <a:gd name="T0" fmla="*/ 200 w 22"/>
                <a:gd name="T1" fmla="*/ 870 h 37"/>
                <a:gd name="T2" fmla="*/ 0 w 22"/>
                <a:gd name="T3" fmla="*/ 0 h 37"/>
                <a:gd name="T4" fmla="*/ 0 w 22"/>
                <a:gd name="T5" fmla="*/ 0 h 37"/>
                <a:gd name="T6" fmla="*/ 123 w 22"/>
                <a:gd name="T7" fmla="*/ 2788 h 37"/>
                <a:gd name="T8" fmla="*/ 123 w 22"/>
                <a:gd name="T9" fmla="*/ 2788 h 37"/>
                <a:gd name="T10" fmla="*/ 200 w 22"/>
                <a:gd name="T11" fmla="*/ 5362 h 37"/>
                <a:gd name="T12" fmla="*/ 200 w 22"/>
                <a:gd name="T13" fmla="*/ 5362 h 37"/>
                <a:gd name="T14" fmla="*/ 255 w 22"/>
                <a:gd name="T15" fmla="*/ 2788 h 37"/>
                <a:gd name="T16" fmla="*/ 403 w 22"/>
                <a:gd name="T17" fmla="*/ 0 h 37"/>
                <a:gd name="T18" fmla="*/ 403 w 22"/>
                <a:gd name="T19" fmla="*/ 0 h 37"/>
                <a:gd name="T20" fmla="*/ 200 w 22"/>
                <a:gd name="T21" fmla="*/ 87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cmpd="sng">
              <a:solidFill>
                <a:schemeClr val="tx1"/>
              </a:solidFill>
              <a:round/>
              <a:headEnd/>
              <a:tailEnd/>
            </a:ln>
          </p:spPr>
          <p:txBody>
            <a:bodyPr/>
            <a:lstStyle/>
            <a:p>
              <a:endParaRPr lang="en-US"/>
            </a:p>
          </p:txBody>
        </p:sp>
      </p:grpSp>
      <p:grpSp>
        <p:nvGrpSpPr>
          <p:cNvPr id="727171" name="Group 131"/>
          <p:cNvGrpSpPr>
            <a:grpSpLocks/>
          </p:cNvGrpSpPr>
          <p:nvPr/>
        </p:nvGrpSpPr>
        <p:grpSpPr bwMode="auto">
          <a:xfrm>
            <a:off x="5614988" y="2667000"/>
            <a:ext cx="246062" cy="587375"/>
            <a:chOff x="4231" y="3019"/>
            <a:chExt cx="155" cy="370"/>
          </a:xfrm>
        </p:grpSpPr>
        <p:sp>
          <p:nvSpPr>
            <p:cNvPr id="7213" name="Oval 132"/>
            <p:cNvSpPr>
              <a:spLocks noChangeAspect="1" noChangeArrowheads="1"/>
            </p:cNvSpPr>
            <p:nvPr/>
          </p:nvSpPr>
          <p:spPr bwMode="auto">
            <a:xfrm rot="-8100000">
              <a:off x="4232" y="3208"/>
              <a:ext cx="136" cy="136"/>
            </a:xfrm>
            <a:prstGeom prst="ellipse">
              <a:avLst/>
            </a:prstGeom>
            <a:solidFill>
              <a:srgbClr val="9999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214" name="Freeform 133"/>
            <p:cNvSpPr>
              <a:spLocks noChangeAspect="1"/>
            </p:cNvSpPr>
            <p:nvPr/>
          </p:nvSpPr>
          <p:spPr bwMode="auto">
            <a:xfrm rot="-8100000" flipH="1" flipV="1">
              <a:off x="4182" y="3185"/>
              <a:ext cx="364" cy="44"/>
            </a:xfrm>
            <a:custGeom>
              <a:avLst/>
              <a:gdLst>
                <a:gd name="T0" fmla="*/ 0 w 615"/>
                <a:gd name="T1" fmla="*/ 0 h 74"/>
                <a:gd name="T2" fmla="*/ 1 w 615"/>
                <a:gd name="T3" fmla="*/ 1 h 74"/>
                <a:gd name="T4" fmla="*/ 1 w 615"/>
                <a:gd name="T5" fmla="*/ 1 h 74"/>
                <a:gd name="T6" fmla="*/ 1 w 615"/>
                <a:gd name="T7" fmla="*/ 1 h 74"/>
                <a:gd name="T8" fmla="*/ 1 w 615"/>
                <a:gd name="T9" fmla="*/ 1 h 74"/>
                <a:gd name="T10" fmla="*/ 1 w 615"/>
                <a:gd name="T11" fmla="*/ 1 h 74"/>
                <a:gd name="T12" fmla="*/ 1 w 615"/>
                <a:gd name="T13" fmla="*/ 1 h 74"/>
                <a:gd name="T14" fmla="*/ 1 w 615"/>
                <a:gd name="T15" fmla="*/ 1 h 74"/>
                <a:gd name="T16" fmla="*/ 1 w 615"/>
                <a:gd name="T17" fmla="*/ 1 h 74"/>
                <a:gd name="T18" fmla="*/ 1 w 615"/>
                <a:gd name="T19" fmla="*/ 1 h 74"/>
                <a:gd name="T20" fmla="*/ 1 w 615"/>
                <a:gd name="T21" fmla="*/ 1 h 74"/>
                <a:gd name="T22" fmla="*/ 1 w 615"/>
                <a:gd name="T23" fmla="*/ 1 h 74"/>
                <a:gd name="T24" fmla="*/ 1 w 615"/>
                <a:gd name="T25" fmla="*/ 1 h 74"/>
                <a:gd name="T26" fmla="*/ 1 w 615"/>
                <a:gd name="T27" fmla="*/ 1 h 74"/>
                <a:gd name="T28" fmla="*/ 1 w 615"/>
                <a:gd name="T29" fmla="*/ 1 h 74"/>
                <a:gd name="T30" fmla="*/ 1 w 615"/>
                <a:gd name="T31" fmla="*/ 1 h 74"/>
                <a:gd name="T32" fmla="*/ 1 w 615"/>
                <a:gd name="T33" fmla="*/ 1 h 74"/>
                <a:gd name="T34" fmla="*/ 1 w 615"/>
                <a:gd name="T35" fmla="*/ 1 h 74"/>
                <a:gd name="T36" fmla="*/ 1 w 615"/>
                <a:gd name="T37" fmla="*/ 1 h 74"/>
                <a:gd name="T38" fmla="*/ 1 w 615"/>
                <a:gd name="T39" fmla="*/ 1 h 74"/>
                <a:gd name="T40" fmla="*/ 1 w 615"/>
                <a:gd name="T41" fmla="*/ 1 h 74"/>
                <a:gd name="T42" fmla="*/ 1 w 615"/>
                <a:gd name="T43" fmla="*/ 1 h 74"/>
                <a:gd name="T44" fmla="*/ 1 w 615"/>
                <a:gd name="T45" fmla="*/ 1 h 74"/>
                <a:gd name="T46" fmla="*/ 1 w 615"/>
                <a:gd name="T47" fmla="*/ 1 h 74"/>
                <a:gd name="T48" fmla="*/ 1 w 615"/>
                <a:gd name="T49" fmla="*/ 1 h 74"/>
                <a:gd name="T50" fmla="*/ 1 w 615"/>
                <a:gd name="T51" fmla="*/ 1 h 74"/>
                <a:gd name="T52" fmla="*/ 1 w 615"/>
                <a:gd name="T53" fmla="*/ 1 h 74"/>
                <a:gd name="T54" fmla="*/ 1 w 615"/>
                <a:gd name="T55" fmla="*/ 1 h 74"/>
                <a:gd name="T56" fmla="*/ 1 w 615"/>
                <a:gd name="T57" fmla="*/ 1 h 74"/>
                <a:gd name="T58" fmla="*/ 1 w 615"/>
                <a:gd name="T59" fmla="*/ 1 h 74"/>
                <a:gd name="T60" fmla="*/ 1 w 615"/>
                <a:gd name="T61" fmla="*/ 1 h 74"/>
                <a:gd name="T62" fmla="*/ 1 w 615"/>
                <a:gd name="T63" fmla="*/ 1 h 74"/>
                <a:gd name="T64" fmla="*/ 1 w 615"/>
                <a:gd name="T65" fmla="*/ 1 h 74"/>
                <a:gd name="T66" fmla="*/ 1 w 615"/>
                <a:gd name="T67" fmla="*/ 1 h 74"/>
                <a:gd name="T68" fmla="*/ 1 w 615"/>
                <a:gd name="T69" fmla="*/ 1 h 74"/>
                <a:gd name="T70" fmla="*/ 1 w 615"/>
                <a:gd name="T71" fmla="*/ 1 h 74"/>
                <a:gd name="T72" fmla="*/ 1 w 615"/>
                <a:gd name="T73" fmla="*/ 1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4">
                  <a:moveTo>
                    <a:pt x="0" y="0"/>
                  </a:moveTo>
                  <a:lnTo>
                    <a:pt x="14" y="6"/>
                  </a:lnTo>
                  <a:lnTo>
                    <a:pt x="30" y="14"/>
                  </a:lnTo>
                  <a:lnTo>
                    <a:pt x="46" y="21"/>
                  </a:lnTo>
                  <a:lnTo>
                    <a:pt x="62" y="27"/>
                  </a:lnTo>
                  <a:lnTo>
                    <a:pt x="81" y="33"/>
                  </a:lnTo>
                  <a:lnTo>
                    <a:pt x="97" y="37"/>
                  </a:lnTo>
                  <a:lnTo>
                    <a:pt x="113" y="42"/>
                  </a:lnTo>
                  <a:lnTo>
                    <a:pt x="130" y="48"/>
                  </a:lnTo>
                  <a:lnTo>
                    <a:pt x="148" y="51"/>
                  </a:lnTo>
                  <a:lnTo>
                    <a:pt x="165" y="55"/>
                  </a:lnTo>
                  <a:lnTo>
                    <a:pt x="181" y="60"/>
                  </a:lnTo>
                  <a:lnTo>
                    <a:pt x="200" y="63"/>
                  </a:lnTo>
                  <a:lnTo>
                    <a:pt x="217" y="66"/>
                  </a:lnTo>
                  <a:lnTo>
                    <a:pt x="234" y="67"/>
                  </a:lnTo>
                  <a:lnTo>
                    <a:pt x="253" y="69"/>
                  </a:lnTo>
                  <a:lnTo>
                    <a:pt x="269" y="70"/>
                  </a:lnTo>
                  <a:lnTo>
                    <a:pt x="288" y="72"/>
                  </a:lnTo>
                  <a:lnTo>
                    <a:pt x="305" y="73"/>
                  </a:lnTo>
                  <a:lnTo>
                    <a:pt x="323" y="73"/>
                  </a:lnTo>
                  <a:lnTo>
                    <a:pt x="340" y="72"/>
                  </a:lnTo>
                  <a:lnTo>
                    <a:pt x="359" y="72"/>
                  </a:lnTo>
                  <a:lnTo>
                    <a:pt x="376" y="69"/>
                  </a:lnTo>
                  <a:lnTo>
                    <a:pt x="392" y="69"/>
                  </a:lnTo>
                  <a:lnTo>
                    <a:pt x="411" y="66"/>
                  </a:lnTo>
                  <a:lnTo>
                    <a:pt x="428" y="63"/>
                  </a:lnTo>
                  <a:lnTo>
                    <a:pt x="445" y="60"/>
                  </a:lnTo>
                  <a:lnTo>
                    <a:pt x="463" y="57"/>
                  </a:lnTo>
                  <a:lnTo>
                    <a:pt x="480" y="54"/>
                  </a:lnTo>
                  <a:lnTo>
                    <a:pt x="497" y="48"/>
                  </a:lnTo>
                  <a:lnTo>
                    <a:pt x="515" y="45"/>
                  </a:lnTo>
                  <a:lnTo>
                    <a:pt x="532" y="39"/>
                  </a:lnTo>
                  <a:lnTo>
                    <a:pt x="548" y="35"/>
                  </a:lnTo>
                  <a:lnTo>
                    <a:pt x="564" y="29"/>
                  </a:lnTo>
                  <a:lnTo>
                    <a:pt x="581" y="23"/>
                  </a:lnTo>
                  <a:lnTo>
                    <a:pt x="596" y="15"/>
                  </a:lnTo>
                  <a:lnTo>
                    <a:pt x="614" y="9"/>
                  </a:lnTo>
                </a:path>
              </a:pathLst>
            </a:custGeom>
            <a:noFill/>
            <a:ln w="19050" cap="rnd" cmpd="sng">
              <a:solidFill>
                <a:srgbClr val="00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15" name="Freeform 134"/>
            <p:cNvSpPr>
              <a:spLocks noChangeAspect="1"/>
            </p:cNvSpPr>
            <p:nvPr/>
          </p:nvSpPr>
          <p:spPr bwMode="auto">
            <a:xfrm rot="-1202706" flipH="1" flipV="1">
              <a:off x="4231" y="3019"/>
              <a:ext cx="28" cy="56"/>
            </a:xfrm>
            <a:custGeom>
              <a:avLst/>
              <a:gdLst>
                <a:gd name="T0" fmla="*/ 200 w 22"/>
                <a:gd name="T1" fmla="*/ 870 h 37"/>
                <a:gd name="T2" fmla="*/ 0 w 22"/>
                <a:gd name="T3" fmla="*/ 0 h 37"/>
                <a:gd name="T4" fmla="*/ 0 w 22"/>
                <a:gd name="T5" fmla="*/ 0 h 37"/>
                <a:gd name="T6" fmla="*/ 123 w 22"/>
                <a:gd name="T7" fmla="*/ 2788 h 37"/>
                <a:gd name="T8" fmla="*/ 123 w 22"/>
                <a:gd name="T9" fmla="*/ 2788 h 37"/>
                <a:gd name="T10" fmla="*/ 200 w 22"/>
                <a:gd name="T11" fmla="*/ 5362 h 37"/>
                <a:gd name="T12" fmla="*/ 200 w 22"/>
                <a:gd name="T13" fmla="*/ 5362 h 37"/>
                <a:gd name="T14" fmla="*/ 255 w 22"/>
                <a:gd name="T15" fmla="*/ 2788 h 37"/>
                <a:gd name="T16" fmla="*/ 403 w 22"/>
                <a:gd name="T17" fmla="*/ 0 h 37"/>
                <a:gd name="T18" fmla="*/ 403 w 22"/>
                <a:gd name="T19" fmla="*/ 0 h 37"/>
                <a:gd name="T20" fmla="*/ 200 w 22"/>
                <a:gd name="T21" fmla="*/ 87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727175" name="Group 135"/>
          <p:cNvGrpSpPr>
            <a:grpSpLocks/>
          </p:cNvGrpSpPr>
          <p:nvPr/>
        </p:nvGrpSpPr>
        <p:grpSpPr bwMode="auto">
          <a:xfrm>
            <a:off x="4683125" y="2743200"/>
            <a:ext cx="1493838" cy="434975"/>
            <a:chOff x="2931" y="1538"/>
            <a:chExt cx="941" cy="274"/>
          </a:xfrm>
        </p:grpSpPr>
        <p:sp>
          <p:nvSpPr>
            <p:cNvPr id="7210" name="AutoShape 136"/>
            <p:cNvSpPr>
              <a:spLocks noChangeArrowheads="1"/>
            </p:cNvSpPr>
            <p:nvPr/>
          </p:nvSpPr>
          <p:spPr bwMode="auto">
            <a:xfrm>
              <a:off x="2931" y="1575"/>
              <a:ext cx="195" cy="237"/>
            </a:xfrm>
            <a:prstGeom prst="lightningBolt">
              <a:avLst/>
            </a:prstGeom>
            <a:solidFill>
              <a:srgbClr val="FF99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211" name="Rectangle 137"/>
            <p:cNvSpPr>
              <a:spLocks noChangeArrowheads="1"/>
            </p:cNvSpPr>
            <p:nvPr/>
          </p:nvSpPr>
          <p:spPr bwMode="auto">
            <a:xfrm>
              <a:off x="3090" y="1538"/>
              <a:ext cx="44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rgbClr val="FF9900"/>
                  </a:solidFill>
                  <a:latin typeface="Arial Narrow" pitchFamily="34" charset="0"/>
                </a:rPr>
                <a:t>Energy</a:t>
              </a:r>
            </a:p>
          </p:txBody>
        </p:sp>
        <p:sp>
          <p:nvSpPr>
            <p:cNvPr id="7212" name="AutoShape 138"/>
            <p:cNvSpPr>
              <a:spLocks noChangeArrowheads="1"/>
            </p:cNvSpPr>
            <p:nvPr/>
          </p:nvSpPr>
          <p:spPr bwMode="auto">
            <a:xfrm>
              <a:off x="3677" y="1575"/>
              <a:ext cx="195" cy="237"/>
            </a:xfrm>
            <a:prstGeom prst="lightningBolt">
              <a:avLst/>
            </a:prstGeom>
            <a:solidFill>
              <a:srgbClr val="FF99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Tree>
  </p:cSld>
  <p:clrMapOvr>
    <a:masterClrMapping/>
  </p:clrMapOvr>
  <p:transition advTm="1039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727193"/>
                                        </p:tgtEl>
                                        <p:attrNameLst>
                                          <p:attrName>style.visibility</p:attrName>
                                        </p:attrNameLst>
                                      </p:cBhvr>
                                      <p:to>
                                        <p:strVal val="visible"/>
                                      </p:to>
                                    </p:set>
                                    <p:animEffect transition="in" filter="dissolve">
                                      <p:cBhvr>
                                        <p:cTn id="7" dur="500"/>
                                        <p:tgtEl>
                                          <p:spTgt spid="72719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nodeType="clickEffect">
                                  <p:stCondLst>
                                    <p:cond delay="0"/>
                                  </p:stCondLst>
                                  <p:childTnLst>
                                    <p:set>
                                      <p:cBhvr>
                                        <p:cTn id="11" dur="1" fill="hold">
                                          <p:stCondLst>
                                            <p:cond delay="0"/>
                                          </p:stCondLst>
                                        </p:cTn>
                                        <p:tgtEl>
                                          <p:spTgt spid="727117"/>
                                        </p:tgtEl>
                                        <p:attrNameLst>
                                          <p:attrName>style.visibility</p:attrName>
                                        </p:attrNameLst>
                                      </p:cBhvr>
                                      <p:to>
                                        <p:strVal val="visible"/>
                                      </p:to>
                                    </p:set>
                                    <p:anim calcmode="lin" valueType="num">
                                      <p:cBhvr>
                                        <p:cTn id="12" dur="500" fill="hold"/>
                                        <p:tgtEl>
                                          <p:spTgt spid="727117"/>
                                        </p:tgtEl>
                                        <p:attrNameLst>
                                          <p:attrName>ppt_w</p:attrName>
                                        </p:attrNameLst>
                                      </p:cBhvr>
                                      <p:tavLst>
                                        <p:tav tm="0">
                                          <p:val>
                                            <p:fltVal val="0"/>
                                          </p:val>
                                        </p:tav>
                                        <p:tav tm="100000">
                                          <p:val>
                                            <p:strVal val="#ppt_w"/>
                                          </p:val>
                                        </p:tav>
                                      </p:tavLst>
                                    </p:anim>
                                    <p:anim calcmode="lin" valueType="num">
                                      <p:cBhvr>
                                        <p:cTn id="13" dur="500" fill="hold"/>
                                        <p:tgtEl>
                                          <p:spTgt spid="727117"/>
                                        </p:tgtEl>
                                        <p:attrNameLst>
                                          <p:attrName>ppt_h</p:attrName>
                                        </p:attrNameLst>
                                      </p:cBhvr>
                                      <p:tavLst>
                                        <p:tav tm="0">
                                          <p:val>
                                            <p:fltVal val="0"/>
                                          </p:val>
                                        </p:tav>
                                        <p:tav tm="100000">
                                          <p:val>
                                            <p:strVal val="#ppt_h"/>
                                          </p:val>
                                        </p:tav>
                                      </p:tavLst>
                                    </p:anim>
                                    <p:animEffect transition="in" filter="fade">
                                      <p:cBhvr>
                                        <p:cTn id="14" dur="500"/>
                                        <p:tgtEl>
                                          <p:spTgt spid="72711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nodeType="clickEffect">
                                  <p:stCondLst>
                                    <p:cond delay="0"/>
                                  </p:stCondLst>
                                  <p:childTnLst>
                                    <p:set>
                                      <p:cBhvr>
                                        <p:cTn id="18" dur="1" fill="hold">
                                          <p:stCondLst>
                                            <p:cond delay="0"/>
                                          </p:stCondLst>
                                        </p:cTn>
                                        <p:tgtEl>
                                          <p:spTgt spid="727167"/>
                                        </p:tgtEl>
                                        <p:attrNameLst>
                                          <p:attrName>style.visibility</p:attrName>
                                        </p:attrNameLst>
                                      </p:cBhvr>
                                      <p:to>
                                        <p:strVal val="visible"/>
                                      </p:to>
                                    </p:set>
                                    <p:animEffect transition="in" filter="dissolve">
                                      <p:cBhvr>
                                        <p:cTn id="19" dur="500"/>
                                        <p:tgtEl>
                                          <p:spTgt spid="72716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727171"/>
                                        </p:tgtEl>
                                        <p:attrNameLst>
                                          <p:attrName>style.visibility</p:attrName>
                                        </p:attrNameLst>
                                      </p:cBhvr>
                                      <p:to>
                                        <p:strVal val="visible"/>
                                      </p:to>
                                    </p:set>
                                    <p:animEffect transition="in" filter="dissolve">
                                      <p:cBhvr>
                                        <p:cTn id="24" dur="500"/>
                                        <p:tgtEl>
                                          <p:spTgt spid="727171"/>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nodeType="clickEffect">
                                  <p:stCondLst>
                                    <p:cond delay="0"/>
                                  </p:stCondLst>
                                  <p:childTnLst>
                                    <p:set>
                                      <p:cBhvr>
                                        <p:cTn id="28" dur="1" fill="hold">
                                          <p:stCondLst>
                                            <p:cond delay="0"/>
                                          </p:stCondLst>
                                        </p:cTn>
                                        <p:tgtEl>
                                          <p:spTgt spid="727175"/>
                                        </p:tgtEl>
                                        <p:attrNameLst>
                                          <p:attrName>style.visibility</p:attrName>
                                        </p:attrNameLst>
                                      </p:cBhvr>
                                      <p:to>
                                        <p:strVal val="visible"/>
                                      </p:to>
                                    </p:set>
                                    <p:animEffect transition="in" filter="dissolve">
                                      <p:cBhvr>
                                        <p:cTn id="29" dur="500"/>
                                        <p:tgtEl>
                                          <p:spTgt spid="72717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727179"/>
                                        </p:tgtEl>
                                        <p:attrNameLst>
                                          <p:attrName>style.visibility</p:attrName>
                                        </p:attrNameLst>
                                      </p:cBhvr>
                                      <p:to>
                                        <p:strVal val="visible"/>
                                      </p:to>
                                    </p:set>
                                    <p:animEffect transition="in" filter="dissolve">
                                      <p:cBhvr>
                                        <p:cTn id="34" dur="500"/>
                                        <p:tgtEl>
                                          <p:spTgt spid="72717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xit" presetSubtype="0" fill="hold" nodeType="clickEffect">
                                  <p:stCondLst>
                                    <p:cond delay="0"/>
                                  </p:stCondLst>
                                  <p:childTnLst>
                                    <p:animEffect transition="out" filter="dissolve">
                                      <p:cBhvr>
                                        <p:cTn id="38" dur="500"/>
                                        <p:tgtEl>
                                          <p:spTgt spid="727117"/>
                                        </p:tgtEl>
                                      </p:cBhvr>
                                    </p:animEffect>
                                    <p:set>
                                      <p:cBhvr>
                                        <p:cTn id="39" dur="1" fill="hold">
                                          <p:stCondLst>
                                            <p:cond delay="499"/>
                                          </p:stCondLst>
                                        </p:cTn>
                                        <p:tgtEl>
                                          <p:spTgt spid="727117"/>
                                        </p:tgtEl>
                                        <p:attrNameLst>
                                          <p:attrName>style.visibility</p:attrName>
                                        </p:attrNameLst>
                                      </p:cBhvr>
                                      <p:to>
                                        <p:strVal val="hidden"/>
                                      </p:to>
                                    </p:set>
                                  </p:childTnLst>
                                </p:cTn>
                              </p:par>
                              <p:par>
                                <p:cTn id="40" presetID="9" presetClass="exit" presetSubtype="0" fill="hold" nodeType="withEffect">
                                  <p:stCondLst>
                                    <p:cond delay="0"/>
                                  </p:stCondLst>
                                  <p:childTnLst>
                                    <p:animEffect transition="out" filter="dissolve">
                                      <p:cBhvr>
                                        <p:cTn id="41" dur="500"/>
                                        <p:tgtEl>
                                          <p:spTgt spid="727167"/>
                                        </p:tgtEl>
                                      </p:cBhvr>
                                    </p:animEffect>
                                    <p:set>
                                      <p:cBhvr>
                                        <p:cTn id="42" dur="1" fill="hold">
                                          <p:stCondLst>
                                            <p:cond delay="499"/>
                                          </p:stCondLst>
                                        </p:cTn>
                                        <p:tgtEl>
                                          <p:spTgt spid="727167"/>
                                        </p:tgtEl>
                                        <p:attrNameLst>
                                          <p:attrName>style.visibility</p:attrName>
                                        </p:attrNameLst>
                                      </p:cBhvr>
                                      <p:to>
                                        <p:strVal val="hidden"/>
                                      </p:to>
                                    </p:set>
                                  </p:childTnLst>
                                </p:cTn>
                              </p:par>
                              <p:par>
                                <p:cTn id="43" presetID="9" presetClass="exit" presetSubtype="0" fill="hold" nodeType="withEffect">
                                  <p:stCondLst>
                                    <p:cond delay="0"/>
                                  </p:stCondLst>
                                  <p:childTnLst>
                                    <p:animEffect transition="out" filter="dissolve">
                                      <p:cBhvr>
                                        <p:cTn id="44" dur="500"/>
                                        <p:tgtEl>
                                          <p:spTgt spid="727171"/>
                                        </p:tgtEl>
                                      </p:cBhvr>
                                    </p:animEffect>
                                    <p:set>
                                      <p:cBhvr>
                                        <p:cTn id="45" dur="1" fill="hold">
                                          <p:stCondLst>
                                            <p:cond delay="499"/>
                                          </p:stCondLst>
                                        </p:cTn>
                                        <p:tgtEl>
                                          <p:spTgt spid="727171"/>
                                        </p:tgtEl>
                                        <p:attrNameLst>
                                          <p:attrName>style.visibility</p:attrName>
                                        </p:attrNameLst>
                                      </p:cBhvr>
                                      <p:to>
                                        <p:strVal val="hidden"/>
                                      </p:to>
                                    </p:set>
                                  </p:childTnLst>
                                </p:cTn>
                              </p:par>
                              <p:par>
                                <p:cTn id="46" presetID="9" presetClass="exit" presetSubtype="0" fill="hold" nodeType="withEffect">
                                  <p:stCondLst>
                                    <p:cond delay="0"/>
                                  </p:stCondLst>
                                  <p:childTnLst>
                                    <p:animEffect transition="out" filter="dissolve">
                                      <p:cBhvr>
                                        <p:cTn id="47" dur="500"/>
                                        <p:tgtEl>
                                          <p:spTgt spid="727175"/>
                                        </p:tgtEl>
                                      </p:cBhvr>
                                    </p:animEffect>
                                    <p:set>
                                      <p:cBhvr>
                                        <p:cTn id="48" dur="1" fill="hold">
                                          <p:stCondLst>
                                            <p:cond delay="499"/>
                                          </p:stCondLst>
                                        </p:cTn>
                                        <p:tgtEl>
                                          <p:spTgt spid="727175"/>
                                        </p:tgtEl>
                                        <p:attrNameLst>
                                          <p:attrName>style.visibility</p:attrName>
                                        </p:attrNameLst>
                                      </p:cBhvr>
                                      <p:to>
                                        <p:strVal val="hidden"/>
                                      </p:to>
                                    </p:set>
                                  </p:childTnLst>
                                </p:cTn>
                              </p:par>
                              <p:par>
                                <p:cTn id="49" presetID="9" presetClass="exit" presetSubtype="0" fill="hold" nodeType="withEffect">
                                  <p:stCondLst>
                                    <p:cond delay="0"/>
                                  </p:stCondLst>
                                  <p:childTnLst>
                                    <p:animEffect transition="out" filter="dissolve">
                                      <p:cBhvr>
                                        <p:cTn id="50" dur="500"/>
                                        <p:tgtEl>
                                          <p:spTgt spid="727179"/>
                                        </p:tgtEl>
                                      </p:cBhvr>
                                    </p:animEffect>
                                    <p:set>
                                      <p:cBhvr>
                                        <p:cTn id="51" dur="1" fill="hold">
                                          <p:stCondLst>
                                            <p:cond delay="499"/>
                                          </p:stCondLst>
                                        </p:cTn>
                                        <p:tgtEl>
                                          <p:spTgt spid="7271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19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ChangeArrowheads="1"/>
          </p:cNvSpPr>
          <p:nvPr/>
        </p:nvSpPr>
        <p:spPr bwMode="auto">
          <a:xfrm>
            <a:off x="1079500" y="3421063"/>
            <a:ext cx="9350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1800">
                <a:solidFill>
                  <a:srgbClr val="000000"/>
                </a:solidFill>
                <a:latin typeface="Arial Narrow" pitchFamily="34" charset="0"/>
                <a:sym typeface="Symbol" pitchFamily="18" charset="2"/>
              </a:rPr>
              <a:t>P</a:t>
            </a:r>
            <a:r>
              <a:rPr lang="en-US" sz="1800" baseline="-25000">
                <a:solidFill>
                  <a:srgbClr val="000000"/>
                </a:solidFill>
                <a:latin typeface="Arial Narrow" pitchFamily="34" charset="0"/>
                <a:sym typeface="Symbol" pitchFamily="18" charset="2"/>
              </a:rPr>
              <a:t>f</a:t>
            </a:r>
            <a:r>
              <a:rPr lang="en-US" sz="1800">
                <a:solidFill>
                  <a:srgbClr val="000000"/>
                </a:solidFill>
                <a:latin typeface="Arial Narrow" pitchFamily="34" charset="0"/>
                <a:sym typeface="Symbol" pitchFamily="18" charset="2"/>
              </a:rPr>
              <a:t>*</a:t>
            </a:r>
            <a:r>
              <a:rPr lang="en-US" sz="1800" baseline="-25000">
                <a:solidFill>
                  <a:srgbClr val="000000"/>
                </a:solidFill>
                <a:latin typeface="Arial Narrow" pitchFamily="34" charset="0"/>
                <a:sym typeface="Symbol" pitchFamily="18" charset="2"/>
              </a:rPr>
              <a:t> </a:t>
            </a:r>
            <a:r>
              <a:rPr lang="en-US" sz="1800">
                <a:solidFill>
                  <a:srgbClr val="000000"/>
                </a:solidFill>
                <a:latin typeface="Arial Narrow" pitchFamily="34" charset="0"/>
                <a:sym typeface="Symbol" pitchFamily="18" charset="2"/>
              </a:rPr>
              <a:t>(cm/s)</a:t>
            </a:r>
          </a:p>
        </p:txBody>
      </p:sp>
      <p:sp>
        <p:nvSpPr>
          <p:cNvPr id="36867" name="Rectangle 3"/>
          <p:cNvSpPr>
            <a:spLocks noChangeArrowheads="1"/>
          </p:cNvSpPr>
          <p:nvPr/>
        </p:nvSpPr>
        <p:spPr bwMode="auto">
          <a:xfrm>
            <a:off x="2081213" y="4351338"/>
            <a:ext cx="4143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0.000</a:t>
            </a:r>
            <a:endParaRPr lang="en-US" sz="1600">
              <a:solidFill>
                <a:schemeClr val="tx1"/>
              </a:solidFill>
              <a:latin typeface="Arial Narrow" pitchFamily="34" charset="0"/>
            </a:endParaRPr>
          </a:p>
        </p:txBody>
      </p:sp>
      <p:sp>
        <p:nvSpPr>
          <p:cNvPr id="36868" name="Rectangle 4"/>
          <p:cNvSpPr>
            <a:spLocks noChangeArrowheads="1"/>
          </p:cNvSpPr>
          <p:nvPr/>
        </p:nvSpPr>
        <p:spPr bwMode="auto">
          <a:xfrm>
            <a:off x="2081213" y="3879850"/>
            <a:ext cx="4143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0.001</a:t>
            </a:r>
            <a:endParaRPr lang="en-US" sz="1600">
              <a:solidFill>
                <a:schemeClr val="tx1"/>
              </a:solidFill>
              <a:latin typeface="Arial Narrow" pitchFamily="34" charset="0"/>
            </a:endParaRPr>
          </a:p>
        </p:txBody>
      </p:sp>
      <p:sp>
        <p:nvSpPr>
          <p:cNvPr id="36869" name="Rectangle 5"/>
          <p:cNvSpPr>
            <a:spLocks noChangeArrowheads="1"/>
          </p:cNvSpPr>
          <p:nvPr/>
        </p:nvSpPr>
        <p:spPr bwMode="auto">
          <a:xfrm>
            <a:off x="2081213" y="3440113"/>
            <a:ext cx="4143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0.002</a:t>
            </a:r>
            <a:endParaRPr lang="en-US" sz="1600">
              <a:solidFill>
                <a:schemeClr val="tx1"/>
              </a:solidFill>
              <a:latin typeface="Arial Narrow" pitchFamily="34" charset="0"/>
            </a:endParaRPr>
          </a:p>
        </p:txBody>
      </p:sp>
      <p:sp>
        <p:nvSpPr>
          <p:cNvPr id="36870" name="Rectangle 6"/>
          <p:cNvSpPr>
            <a:spLocks noChangeArrowheads="1"/>
          </p:cNvSpPr>
          <p:nvPr/>
        </p:nvSpPr>
        <p:spPr bwMode="auto">
          <a:xfrm>
            <a:off x="2081213" y="2978150"/>
            <a:ext cx="4143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0.003</a:t>
            </a:r>
            <a:endParaRPr lang="en-US" sz="1600">
              <a:solidFill>
                <a:schemeClr val="tx1"/>
              </a:solidFill>
              <a:latin typeface="Arial Narrow" pitchFamily="34" charset="0"/>
            </a:endParaRPr>
          </a:p>
        </p:txBody>
      </p:sp>
      <p:sp>
        <p:nvSpPr>
          <p:cNvPr id="36871" name="Rectangle 7"/>
          <p:cNvSpPr>
            <a:spLocks noChangeArrowheads="1"/>
          </p:cNvSpPr>
          <p:nvPr/>
        </p:nvSpPr>
        <p:spPr bwMode="auto">
          <a:xfrm>
            <a:off x="2081213" y="2533650"/>
            <a:ext cx="4143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0.004</a:t>
            </a:r>
            <a:endParaRPr lang="en-US" sz="1600">
              <a:solidFill>
                <a:schemeClr val="tx1"/>
              </a:solidFill>
              <a:latin typeface="Arial Narrow" pitchFamily="34" charset="0"/>
            </a:endParaRPr>
          </a:p>
        </p:txBody>
      </p:sp>
      <p:sp>
        <p:nvSpPr>
          <p:cNvPr id="36872" name="Line 8"/>
          <p:cNvSpPr>
            <a:spLocks noChangeShapeType="1"/>
          </p:cNvSpPr>
          <p:nvPr/>
        </p:nvSpPr>
        <p:spPr bwMode="auto">
          <a:xfrm>
            <a:off x="2570163" y="2627313"/>
            <a:ext cx="0" cy="1843087"/>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6873" name="Line 9"/>
          <p:cNvSpPr>
            <a:spLocks noChangeShapeType="1"/>
          </p:cNvSpPr>
          <p:nvPr/>
        </p:nvSpPr>
        <p:spPr bwMode="auto">
          <a:xfrm>
            <a:off x="2566988" y="2622550"/>
            <a:ext cx="136525"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6874" name="Line 10"/>
          <p:cNvSpPr>
            <a:spLocks noChangeShapeType="1"/>
          </p:cNvSpPr>
          <p:nvPr/>
        </p:nvSpPr>
        <p:spPr bwMode="auto">
          <a:xfrm>
            <a:off x="2576513" y="3540125"/>
            <a:ext cx="136525"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6875" name="Line 11"/>
          <p:cNvSpPr>
            <a:spLocks noChangeShapeType="1"/>
          </p:cNvSpPr>
          <p:nvPr/>
        </p:nvSpPr>
        <p:spPr bwMode="auto">
          <a:xfrm>
            <a:off x="2576513" y="3981450"/>
            <a:ext cx="136525"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6876" name="Line 12"/>
          <p:cNvSpPr>
            <a:spLocks noChangeShapeType="1"/>
          </p:cNvSpPr>
          <p:nvPr/>
        </p:nvSpPr>
        <p:spPr bwMode="auto">
          <a:xfrm>
            <a:off x="2576513" y="3086100"/>
            <a:ext cx="136525"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nvGrpSpPr>
          <p:cNvPr id="36877" name="Group 13"/>
          <p:cNvGrpSpPr>
            <a:grpSpLocks/>
          </p:cNvGrpSpPr>
          <p:nvPr/>
        </p:nvGrpSpPr>
        <p:grpSpPr bwMode="auto">
          <a:xfrm>
            <a:off x="3262313" y="2822575"/>
            <a:ext cx="293687" cy="1657350"/>
            <a:chOff x="1785" y="1118"/>
            <a:chExt cx="185" cy="1044"/>
          </a:xfrm>
        </p:grpSpPr>
        <p:sp>
          <p:nvSpPr>
            <p:cNvPr id="36953" name="Rectangle 14"/>
            <p:cNvSpPr>
              <a:spLocks noChangeArrowheads="1"/>
            </p:cNvSpPr>
            <p:nvPr/>
          </p:nvSpPr>
          <p:spPr bwMode="auto">
            <a:xfrm>
              <a:off x="1785" y="1183"/>
              <a:ext cx="185" cy="979"/>
            </a:xfrm>
            <a:prstGeom prst="rect">
              <a:avLst/>
            </a:prstGeom>
            <a:solidFill>
              <a:srgbClr val="339933"/>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6954" name="Group 15"/>
            <p:cNvGrpSpPr>
              <a:grpSpLocks/>
            </p:cNvGrpSpPr>
            <p:nvPr/>
          </p:nvGrpSpPr>
          <p:grpSpPr bwMode="auto">
            <a:xfrm>
              <a:off x="1832" y="1118"/>
              <a:ext cx="75" cy="63"/>
              <a:chOff x="4321" y="839"/>
              <a:chExt cx="67" cy="137"/>
            </a:xfrm>
          </p:grpSpPr>
          <p:sp>
            <p:nvSpPr>
              <p:cNvPr id="36955" name="Line 16"/>
              <p:cNvSpPr>
                <a:spLocks noChangeShapeType="1"/>
              </p:cNvSpPr>
              <p:nvPr/>
            </p:nvSpPr>
            <p:spPr bwMode="auto">
              <a:xfrm flipV="1">
                <a:off x="4356" y="839"/>
                <a:ext cx="0" cy="1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6" name="Line 17"/>
              <p:cNvSpPr>
                <a:spLocks noChangeShapeType="1"/>
              </p:cNvSpPr>
              <p:nvPr/>
            </p:nvSpPr>
            <p:spPr bwMode="auto">
              <a:xfrm>
                <a:off x="4321" y="839"/>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6878" name="Group 18"/>
          <p:cNvGrpSpPr>
            <a:grpSpLocks/>
          </p:cNvGrpSpPr>
          <p:nvPr/>
        </p:nvGrpSpPr>
        <p:grpSpPr bwMode="auto">
          <a:xfrm>
            <a:off x="4171950" y="3656013"/>
            <a:ext cx="293688" cy="819150"/>
            <a:chOff x="2358" y="1611"/>
            <a:chExt cx="185" cy="548"/>
          </a:xfrm>
        </p:grpSpPr>
        <p:sp>
          <p:nvSpPr>
            <p:cNvPr id="36949" name="Rectangle 19"/>
            <p:cNvSpPr>
              <a:spLocks noChangeArrowheads="1"/>
            </p:cNvSpPr>
            <p:nvPr/>
          </p:nvSpPr>
          <p:spPr bwMode="auto">
            <a:xfrm>
              <a:off x="2358" y="1629"/>
              <a:ext cx="185" cy="530"/>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6950" name="Group 20"/>
            <p:cNvGrpSpPr>
              <a:grpSpLocks/>
            </p:cNvGrpSpPr>
            <p:nvPr/>
          </p:nvGrpSpPr>
          <p:grpSpPr bwMode="auto">
            <a:xfrm>
              <a:off x="2413" y="1611"/>
              <a:ext cx="74" cy="17"/>
              <a:chOff x="4846" y="1168"/>
              <a:chExt cx="66" cy="32"/>
            </a:xfrm>
          </p:grpSpPr>
          <p:sp>
            <p:nvSpPr>
              <p:cNvPr id="36951" name="Line 21"/>
              <p:cNvSpPr>
                <a:spLocks noChangeShapeType="1"/>
              </p:cNvSpPr>
              <p:nvPr/>
            </p:nvSpPr>
            <p:spPr bwMode="auto">
              <a:xfrm flipV="1">
                <a:off x="4880" y="1168"/>
                <a:ext cx="0" cy="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2" name="Line 22"/>
              <p:cNvSpPr>
                <a:spLocks noChangeShapeType="1"/>
              </p:cNvSpPr>
              <p:nvPr/>
            </p:nvSpPr>
            <p:spPr bwMode="auto">
              <a:xfrm>
                <a:off x="4846" y="1168"/>
                <a:ext cx="6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6879" name="Group 23"/>
          <p:cNvGrpSpPr>
            <a:grpSpLocks/>
          </p:cNvGrpSpPr>
          <p:nvPr/>
        </p:nvGrpSpPr>
        <p:grpSpPr bwMode="auto">
          <a:xfrm>
            <a:off x="2855913" y="3829050"/>
            <a:ext cx="288925" cy="649288"/>
            <a:chOff x="1529" y="1752"/>
            <a:chExt cx="182" cy="409"/>
          </a:xfrm>
        </p:grpSpPr>
        <p:sp>
          <p:nvSpPr>
            <p:cNvPr id="36945" name="Rectangle 24"/>
            <p:cNvSpPr>
              <a:spLocks noChangeArrowheads="1"/>
            </p:cNvSpPr>
            <p:nvPr/>
          </p:nvSpPr>
          <p:spPr bwMode="auto">
            <a:xfrm>
              <a:off x="1529" y="1781"/>
              <a:ext cx="182" cy="380"/>
            </a:xfrm>
            <a:prstGeom prst="rect">
              <a:avLst/>
            </a:prstGeom>
            <a:solidFill>
              <a:srgbClr val="008080"/>
            </a:solidFill>
            <a:ln>
              <a:noFill/>
            </a:ln>
            <a:extLst>
              <a:ext uri="{91240B29-F687-4F45-9708-019B960494DF}">
                <a14:hiddenLine xmlns:a14="http://schemas.microsoft.com/office/drawing/2010/main" w="19050">
                  <a:solidFill>
                    <a:srgbClr val="000000"/>
                  </a:solidFill>
                  <a:miter lim="800000"/>
                  <a:headEnd/>
                  <a:tailEnd/>
                </a14:hiddenLine>
              </a:ext>
            </a:extLst>
          </p:spPr>
          <p:txBody>
            <a:bodyPr/>
            <a:lstStyle/>
            <a:p>
              <a:pPr eaLnBrk="0" hangingPunct="0"/>
              <a:endParaRPr lang="en-US"/>
            </a:p>
          </p:txBody>
        </p:sp>
        <p:grpSp>
          <p:nvGrpSpPr>
            <p:cNvPr id="36946" name="Group 25"/>
            <p:cNvGrpSpPr>
              <a:grpSpLocks/>
            </p:cNvGrpSpPr>
            <p:nvPr/>
          </p:nvGrpSpPr>
          <p:grpSpPr bwMode="auto">
            <a:xfrm>
              <a:off x="1575" y="1752"/>
              <a:ext cx="75" cy="29"/>
              <a:chOff x="1889" y="1548"/>
              <a:chExt cx="66" cy="147"/>
            </a:xfrm>
          </p:grpSpPr>
          <p:sp>
            <p:nvSpPr>
              <p:cNvPr id="36947" name="Line 26"/>
              <p:cNvSpPr>
                <a:spLocks noChangeShapeType="1"/>
              </p:cNvSpPr>
              <p:nvPr/>
            </p:nvSpPr>
            <p:spPr bwMode="auto">
              <a:xfrm>
                <a:off x="1923" y="1548"/>
                <a:ext cx="0" cy="1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48" name="Line 27"/>
              <p:cNvSpPr>
                <a:spLocks noChangeShapeType="1"/>
              </p:cNvSpPr>
              <p:nvPr/>
            </p:nvSpPr>
            <p:spPr bwMode="auto">
              <a:xfrm>
                <a:off x="1889" y="1548"/>
                <a:ext cx="6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6880" name="Rectangle 28"/>
          <p:cNvSpPr>
            <a:spLocks noChangeArrowheads="1"/>
          </p:cNvSpPr>
          <p:nvPr/>
        </p:nvSpPr>
        <p:spPr bwMode="auto">
          <a:xfrm>
            <a:off x="2857500" y="3529013"/>
            <a:ext cx="2603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400">
                <a:solidFill>
                  <a:srgbClr val="000000"/>
                </a:solidFill>
                <a:latin typeface="Arial Narrow" pitchFamily="34" charset="0"/>
              </a:rPr>
              <a:t>(14)</a:t>
            </a:r>
            <a:endParaRPr lang="en-US" sz="1400">
              <a:solidFill>
                <a:schemeClr val="tx1"/>
              </a:solidFill>
              <a:latin typeface="Arial Narrow" pitchFamily="34" charset="0"/>
            </a:endParaRPr>
          </a:p>
        </p:txBody>
      </p:sp>
      <p:sp>
        <p:nvSpPr>
          <p:cNvPr id="36881" name="Rectangle 29"/>
          <p:cNvSpPr>
            <a:spLocks noChangeArrowheads="1"/>
          </p:cNvSpPr>
          <p:nvPr/>
        </p:nvSpPr>
        <p:spPr bwMode="auto">
          <a:xfrm rot="-5400000">
            <a:off x="3209926" y="4627562"/>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AQP1</a:t>
            </a:r>
            <a:endParaRPr lang="en-US" sz="1600">
              <a:solidFill>
                <a:schemeClr val="tx1"/>
              </a:solidFill>
              <a:latin typeface="Arial Narrow" pitchFamily="34" charset="0"/>
            </a:endParaRPr>
          </a:p>
        </p:txBody>
      </p:sp>
      <p:sp>
        <p:nvSpPr>
          <p:cNvPr id="36882" name="Rectangle 30"/>
          <p:cNvSpPr>
            <a:spLocks noChangeArrowheads="1"/>
          </p:cNvSpPr>
          <p:nvPr/>
        </p:nvSpPr>
        <p:spPr bwMode="auto">
          <a:xfrm rot="-5400000">
            <a:off x="3632201" y="4648200"/>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AQP2</a:t>
            </a:r>
            <a:endParaRPr lang="en-US" sz="1600">
              <a:solidFill>
                <a:schemeClr val="tx1"/>
              </a:solidFill>
              <a:latin typeface="Arial Narrow" pitchFamily="34" charset="0"/>
            </a:endParaRPr>
          </a:p>
        </p:txBody>
      </p:sp>
      <p:sp>
        <p:nvSpPr>
          <p:cNvPr id="36883" name="Rectangle 31"/>
          <p:cNvSpPr>
            <a:spLocks noChangeArrowheads="1"/>
          </p:cNvSpPr>
          <p:nvPr/>
        </p:nvSpPr>
        <p:spPr bwMode="auto">
          <a:xfrm rot="-5400000">
            <a:off x="4530726" y="4568825"/>
            <a:ext cx="4445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AQP4</a:t>
            </a:r>
          </a:p>
          <a:p>
            <a:pPr algn="ctr">
              <a:lnSpc>
                <a:spcPct val="80000"/>
              </a:lnSpc>
            </a:pPr>
            <a:r>
              <a:rPr lang="en-US" sz="1600">
                <a:solidFill>
                  <a:srgbClr val="000000"/>
                </a:solidFill>
                <a:latin typeface="Arial Narrow" pitchFamily="34" charset="0"/>
              </a:rPr>
              <a:t> M1</a:t>
            </a:r>
            <a:endParaRPr lang="en-US" sz="1600">
              <a:solidFill>
                <a:schemeClr val="tx1"/>
              </a:solidFill>
              <a:latin typeface="Arial Narrow" pitchFamily="34" charset="0"/>
            </a:endParaRPr>
          </a:p>
        </p:txBody>
      </p:sp>
      <p:sp>
        <p:nvSpPr>
          <p:cNvPr id="36884" name="Rectangle 32"/>
          <p:cNvSpPr>
            <a:spLocks noChangeArrowheads="1"/>
          </p:cNvSpPr>
          <p:nvPr/>
        </p:nvSpPr>
        <p:spPr bwMode="auto">
          <a:xfrm rot="-5400000">
            <a:off x="2774157" y="4634706"/>
            <a:ext cx="4460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AQP0</a:t>
            </a:r>
            <a:endParaRPr lang="en-US" sz="1600">
              <a:solidFill>
                <a:schemeClr val="tx1"/>
              </a:solidFill>
              <a:latin typeface="Arial Narrow" pitchFamily="34" charset="0"/>
            </a:endParaRPr>
          </a:p>
        </p:txBody>
      </p:sp>
      <p:sp>
        <p:nvSpPr>
          <p:cNvPr id="36885" name="Rectangle 33"/>
          <p:cNvSpPr>
            <a:spLocks noChangeArrowheads="1"/>
          </p:cNvSpPr>
          <p:nvPr/>
        </p:nvSpPr>
        <p:spPr bwMode="auto">
          <a:xfrm rot="-5400000">
            <a:off x="4070351" y="4648200"/>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AQP3</a:t>
            </a:r>
            <a:endParaRPr lang="en-US" sz="1600">
              <a:solidFill>
                <a:schemeClr val="tx1"/>
              </a:solidFill>
              <a:latin typeface="Arial Narrow" pitchFamily="34" charset="0"/>
            </a:endParaRPr>
          </a:p>
        </p:txBody>
      </p:sp>
      <p:sp>
        <p:nvSpPr>
          <p:cNvPr id="36886" name="Rectangle 34"/>
          <p:cNvSpPr>
            <a:spLocks noChangeArrowheads="1"/>
          </p:cNvSpPr>
          <p:nvPr/>
        </p:nvSpPr>
        <p:spPr bwMode="auto">
          <a:xfrm rot="-5400000">
            <a:off x="4987926" y="4559300"/>
            <a:ext cx="4445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AQP4</a:t>
            </a:r>
          </a:p>
          <a:p>
            <a:pPr algn="ctr">
              <a:lnSpc>
                <a:spcPct val="80000"/>
              </a:lnSpc>
            </a:pPr>
            <a:r>
              <a:rPr lang="en-US" sz="1600">
                <a:solidFill>
                  <a:srgbClr val="000000"/>
                </a:solidFill>
                <a:latin typeface="Arial Narrow" pitchFamily="34" charset="0"/>
              </a:rPr>
              <a:t> M23</a:t>
            </a:r>
            <a:endParaRPr lang="en-US" sz="1600">
              <a:solidFill>
                <a:schemeClr val="tx1"/>
              </a:solidFill>
              <a:latin typeface="Arial Narrow" pitchFamily="34" charset="0"/>
            </a:endParaRPr>
          </a:p>
        </p:txBody>
      </p:sp>
      <p:grpSp>
        <p:nvGrpSpPr>
          <p:cNvPr id="36887" name="Group 35"/>
          <p:cNvGrpSpPr>
            <a:grpSpLocks/>
          </p:cNvGrpSpPr>
          <p:nvPr/>
        </p:nvGrpSpPr>
        <p:grpSpPr bwMode="auto">
          <a:xfrm>
            <a:off x="3609975" y="3060700"/>
            <a:ext cx="533400" cy="1416050"/>
            <a:chOff x="2004" y="1293"/>
            <a:chExt cx="336" cy="867"/>
          </a:xfrm>
        </p:grpSpPr>
        <p:grpSp>
          <p:nvGrpSpPr>
            <p:cNvPr id="36939" name="Group 36"/>
            <p:cNvGrpSpPr>
              <a:grpSpLocks/>
            </p:cNvGrpSpPr>
            <p:nvPr/>
          </p:nvGrpSpPr>
          <p:grpSpPr bwMode="auto">
            <a:xfrm>
              <a:off x="2082" y="1527"/>
              <a:ext cx="185" cy="633"/>
              <a:chOff x="2082" y="1527"/>
              <a:chExt cx="185" cy="633"/>
            </a:xfrm>
          </p:grpSpPr>
          <p:sp>
            <p:nvSpPr>
              <p:cNvPr id="36941" name="Rectangle 37"/>
              <p:cNvSpPr>
                <a:spLocks noChangeArrowheads="1"/>
              </p:cNvSpPr>
              <p:nvPr/>
            </p:nvSpPr>
            <p:spPr bwMode="auto">
              <a:xfrm>
                <a:off x="2082" y="1544"/>
                <a:ext cx="185" cy="616"/>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6942" name="Group 38"/>
              <p:cNvGrpSpPr>
                <a:grpSpLocks/>
              </p:cNvGrpSpPr>
              <p:nvPr/>
            </p:nvGrpSpPr>
            <p:grpSpPr bwMode="auto">
              <a:xfrm>
                <a:off x="2134" y="1527"/>
                <a:ext cx="76" cy="17"/>
                <a:chOff x="4588" y="1026"/>
                <a:chExt cx="67" cy="77"/>
              </a:xfrm>
            </p:grpSpPr>
            <p:sp>
              <p:nvSpPr>
                <p:cNvPr id="36943" name="Line 39"/>
                <p:cNvSpPr>
                  <a:spLocks noChangeShapeType="1"/>
                </p:cNvSpPr>
                <p:nvPr/>
              </p:nvSpPr>
              <p:spPr bwMode="auto">
                <a:xfrm flipV="1">
                  <a:off x="4623" y="1026"/>
                  <a:ext cx="0" cy="7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4" name="Line 40"/>
                <p:cNvSpPr>
                  <a:spLocks noChangeShapeType="1"/>
                </p:cNvSpPr>
                <p:nvPr/>
              </p:nvSpPr>
              <p:spPr bwMode="auto">
                <a:xfrm>
                  <a:off x="4588" y="102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6940" name="Text Box 41"/>
            <p:cNvSpPr txBox="1">
              <a:spLocks noChangeArrowheads="1"/>
            </p:cNvSpPr>
            <p:nvPr/>
          </p:nvSpPr>
          <p:spPr bwMode="auto">
            <a:xfrm>
              <a:off x="2004" y="1293"/>
              <a:ext cx="336" cy="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(7)</a:t>
              </a:r>
            </a:p>
          </p:txBody>
        </p:sp>
      </p:grpSp>
      <p:sp>
        <p:nvSpPr>
          <p:cNvPr id="36888" name="Text Box 42"/>
          <p:cNvSpPr txBox="1">
            <a:spLocks noChangeArrowheads="1"/>
          </p:cNvSpPr>
          <p:nvPr/>
        </p:nvSpPr>
        <p:spPr bwMode="auto">
          <a:xfrm>
            <a:off x="4057650" y="3243263"/>
            <a:ext cx="5349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(6)</a:t>
            </a:r>
          </a:p>
        </p:txBody>
      </p:sp>
      <p:grpSp>
        <p:nvGrpSpPr>
          <p:cNvPr id="36889" name="Group 43"/>
          <p:cNvGrpSpPr>
            <a:grpSpLocks/>
          </p:cNvGrpSpPr>
          <p:nvPr/>
        </p:nvGrpSpPr>
        <p:grpSpPr bwMode="auto">
          <a:xfrm>
            <a:off x="4492625" y="3030538"/>
            <a:ext cx="1017588" cy="1449387"/>
            <a:chOff x="2560" y="1293"/>
            <a:chExt cx="641" cy="869"/>
          </a:xfrm>
        </p:grpSpPr>
        <p:grpSp>
          <p:nvGrpSpPr>
            <p:cNvPr id="36927" name="Group 44"/>
            <p:cNvGrpSpPr>
              <a:grpSpLocks/>
            </p:cNvGrpSpPr>
            <p:nvPr/>
          </p:nvGrpSpPr>
          <p:grpSpPr bwMode="auto">
            <a:xfrm>
              <a:off x="2637" y="1532"/>
              <a:ext cx="185" cy="629"/>
              <a:chOff x="2637" y="1532"/>
              <a:chExt cx="185" cy="629"/>
            </a:xfrm>
          </p:grpSpPr>
          <p:sp>
            <p:nvSpPr>
              <p:cNvPr id="36935" name="Rectangle 45"/>
              <p:cNvSpPr>
                <a:spLocks noChangeArrowheads="1"/>
              </p:cNvSpPr>
              <p:nvPr/>
            </p:nvSpPr>
            <p:spPr bwMode="auto">
              <a:xfrm>
                <a:off x="2637" y="1585"/>
                <a:ext cx="185" cy="576"/>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6936" name="Group 46"/>
              <p:cNvGrpSpPr>
                <a:grpSpLocks/>
              </p:cNvGrpSpPr>
              <p:nvPr/>
            </p:nvGrpSpPr>
            <p:grpSpPr bwMode="auto">
              <a:xfrm>
                <a:off x="2691" y="1532"/>
                <a:ext cx="75" cy="52"/>
                <a:chOff x="4321" y="839"/>
                <a:chExt cx="67" cy="137"/>
              </a:xfrm>
            </p:grpSpPr>
            <p:sp>
              <p:nvSpPr>
                <p:cNvPr id="36937" name="Line 47"/>
                <p:cNvSpPr>
                  <a:spLocks noChangeShapeType="1"/>
                </p:cNvSpPr>
                <p:nvPr/>
              </p:nvSpPr>
              <p:spPr bwMode="auto">
                <a:xfrm flipV="1">
                  <a:off x="4356" y="839"/>
                  <a:ext cx="0" cy="1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8" name="Line 48"/>
                <p:cNvSpPr>
                  <a:spLocks noChangeShapeType="1"/>
                </p:cNvSpPr>
                <p:nvPr/>
              </p:nvSpPr>
              <p:spPr bwMode="auto">
                <a:xfrm>
                  <a:off x="4321" y="839"/>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6928" name="Group 49"/>
            <p:cNvGrpSpPr>
              <a:grpSpLocks/>
            </p:cNvGrpSpPr>
            <p:nvPr/>
          </p:nvGrpSpPr>
          <p:grpSpPr bwMode="auto">
            <a:xfrm>
              <a:off x="2941" y="1533"/>
              <a:ext cx="185" cy="629"/>
              <a:chOff x="2941" y="1533"/>
              <a:chExt cx="185" cy="629"/>
            </a:xfrm>
          </p:grpSpPr>
          <p:sp>
            <p:nvSpPr>
              <p:cNvPr id="36931" name="Rectangle 50"/>
              <p:cNvSpPr>
                <a:spLocks noChangeArrowheads="1"/>
              </p:cNvSpPr>
              <p:nvPr/>
            </p:nvSpPr>
            <p:spPr bwMode="auto">
              <a:xfrm>
                <a:off x="2941" y="1592"/>
                <a:ext cx="185" cy="570"/>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6932" name="Group 51"/>
              <p:cNvGrpSpPr>
                <a:grpSpLocks/>
              </p:cNvGrpSpPr>
              <p:nvPr/>
            </p:nvGrpSpPr>
            <p:grpSpPr bwMode="auto">
              <a:xfrm>
                <a:off x="2986" y="1533"/>
                <a:ext cx="76" cy="58"/>
                <a:chOff x="4588" y="1026"/>
                <a:chExt cx="67" cy="77"/>
              </a:xfrm>
            </p:grpSpPr>
            <p:sp>
              <p:nvSpPr>
                <p:cNvPr id="36933" name="Line 52"/>
                <p:cNvSpPr>
                  <a:spLocks noChangeShapeType="1"/>
                </p:cNvSpPr>
                <p:nvPr/>
              </p:nvSpPr>
              <p:spPr bwMode="auto">
                <a:xfrm flipV="1">
                  <a:off x="4623" y="1026"/>
                  <a:ext cx="0" cy="7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34" name="Line 53"/>
                <p:cNvSpPr>
                  <a:spLocks noChangeShapeType="1"/>
                </p:cNvSpPr>
                <p:nvPr/>
              </p:nvSpPr>
              <p:spPr bwMode="auto">
                <a:xfrm>
                  <a:off x="4588" y="102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6929" name="Text Box 54"/>
            <p:cNvSpPr txBox="1">
              <a:spLocks noChangeArrowheads="1"/>
            </p:cNvSpPr>
            <p:nvPr/>
          </p:nvSpPr>
          <p:spPr bwMode="auto">
            <a:xfrm>
              <a:off x="2560" y="1293"/>
              <a:ext cx="337"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(7)</a:t>
              </a:r>
            </a:p>
          </p:txBody>
        </p:sp>
        <p:sp>
          <p:nvSpPr>
            <p:cNvPr id="36930" name="Text Box 55"/>
            <p:cNvSpPr txBox="1">
              <a:spLocks noChangeArrowheads="1"/>
            </p:cNvSpPr>
            <p:nvPr/>
          </p:nvSpPr>
          <p:spPr bwMode="auto">
            <a:xfrm>
              <a:off x="2864" y="1297"/>
              <a:ext cx="337"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(7)</a:t>
              </a:r>
            </a:p>
          </p:txBody>
        </p:sp>
      </p:grpSp>
      <p:sp>
        <p:nvSpPr>
          <p:cNvPr id="36890" name="Text Box 56"/>
          <p:cNvSpPr txBox="1">
            <a:spLocks noChangeArrowheads="1"/>
          </p:cNvSpPr>
          <p:nvPr/>
        </p:nvSpPr>
        <p:spPr bwMode="auto">
          <a:xfrm>
            <a:off x="3136900" y="2474913"/>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(5)</a:t>
            </a:r>
          </a:p>
        </p:txBody>
      </p:sp>
      <p:grpSp>
        <p:nvGrpSpPr>
          <p:cNvPr id="36891" name="Group 57"/>
          <p:cNvGrpSpPr>
            <a:grpSpLocks/>
          </p:cNvGrpSpPr>
          <p:nvPr/>
        </p:nvGrpSpPr>
        <p:grpSpPr bwMode="auto">
          <a:xfrm>
            <a:off x="5557838" y="3529013"/>
            <a:ext cx="293687" cy="946150"/>
            <a:chOff x="3231" y="1563"/>
            <a:chExt cx="185" cy="596"/>
          </a:xfrm>
        </p:grpSpPr>
        <p:sp>
          <p:nvSpPr>
            <p:cNvPr id="36923" name="Rectangle 58"/>
            <p:cNvSpPr>
              <a:spLocks noChangeArrowheads="1"/>
            </p:cNvSpPr>
            <p:nvPr/>
          </p:nvSpPr>
          <p:spPr bwMode="auto">
            <a:xfrm>
              <a:off x="3231" y="1635"/>
              <a:ext cx="185" cy="524"/>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6924" name="Group 59"/>
            <p:cNvGrpSpPr>
              <a:grpSpLocks/>
            </p:cNvGrpSpPr>
            <p:nvPr/>
          </p:nvGrpSpPr>
          <p:grpSpPr bwMode="auto">
            <a:xfrm>
              <a:off x="3280" y="1563"/>
              <a:ext cx="76" cy="75"/>
              <a:chOff x="4588" y="1026"/>
              <a:chExt cx="67" cy="77"/>
            </a:xfrm>
          </p:grpSpPr>
          <p:sp>
            <p:nvSpPr>
              <p:cNvPr id="36925" name="Line 60"/>
              <p:cNvSpPr>
                <a:spLocks noChangeShapeType="1"/>
              </p:cNvSpPr>
              <p:nvPr/>
            </p:nvSpPr>
            <p:spPr bwMode="auto">
              <a:xfrm flipV="1">
                <a:off x="4623" y="1026"/>
                <a:ext cx="0" cy="7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6" name="Line 61"/>
              <p:cNvSpPr>
                <a:spLocks noChangeShapeType="1"/>
              </p:cNvSpPr>
              <p:nvPr/>
            </p:nvSpPr>
            <p:spPr bwMode="auto">
              <a:xfrm>
                <a:off x="4588" y="102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6892" name="Rectangle 62"/>
          <p:cNvSpPr>
            <a:spLocks noChangeArrowheads="1"/>
          </p:cNvSpPr>
          <p:nvPr/>
        </p:nvSpPr>
        <p:spPr bwMode="auto">
          <a:xfrm rot="-5400000">
            <a:off x="5464176" y="4672012"/>
            <a:ext cx="500062" cy="19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rAQP7</a:t>
            </a:r>
            <a:endParaRPr lang="en-US" sz="1600">
              <a:solidFill>
                <a:schemeClr val="tx1"/>
              </a:solidFill>
              <a:latin typeface="Arial Narrow" pitchFamily="34" charset="0"/>
            </a:endParaRPr>
          </a:p>
        </p:txBody>
      </p:sp>
      <p:sp>
        <p:nvSpPr>
          <p:cNvPr id="36893" name="Text Box 63"/>
          <p:cNvSpPr txBox="1">
            <a:spLocks noChangeArrowheads="1"/>
          </p:cNvSpPr>
          <p:nvPr/>
        </p:nvSpPr>
        <p:spPr bwMode="auto">
          <a:xfrm>
            <a:off x="5440363" y="3163888"/>
            <a:ext cx="5349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(4)</a:t>
            </a:r>
          </a:p>
        </p:txBody>
      </p:sp>
      <p:grpSp>
        <p:nvGrpSpPr>
          <p:cNvPr id="36894" name="Group 64"/>
          <p:cNvGrpSpPr>
            <a:grpSpLocks/>
          </p:cNvGrpSpPr>
          <p:nvPr/>
        </p:nvGrpSpPr>
        <p:grpSpPr bwMode="auto">
          <a:xfrm>
            <a:off x="6024563" y="2843213"/>
            <a:ext cx="293687" cy="1630362"/>
            <a:chOff x="3525" y="1131"/>
            <a:chExt cx="185" cy="1027"/>
          </a:xfrm>
        </p:grpSpPr>
        <p:sp>
          <p:nvSpPr>
            <p:cNvPr id="36919" name="Rectangle 65"/>
            <p:cNvSpPr>
              <a:spLocks noChangeArrowheads="1"/>
            </p:cNvSpPr>
            <p:nvPr/>
          </p:nvSpPr>
          <p:spPr bwMode="auto">
            <a:xfrm>
              <a:off x="3525" y="1202"/>
              <a:ext cx="185" cy="956"/>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6920" name="Group 66"/>
            <p:cNvGrpSpPr>
              <a:grpSpLocks/>
            </p:cNvGrpSpPr>
            <p:nvPr/>
          </p:nvGrpSpPr>
          <p:grpSpPr bwMode="auto">
            <a:xfrm>
              <a:off x="3574" y="1131"/>
              <a:ext cx="76" cy="75"/>
              <a:chOff x="4588" y="1026"/>
              <a:chExt cx="67" cy="77"/>
            </a:xfrm>
          </p:grpSpPr>
          <p:sp>
            <p:nvSpPr>
              <p:cNvPr id="36921" name="Line 67"/>
              <p:cNvSpPr>
                <a:spLocks noChangeShapeType="1"/>
              </p:cNvSpPr>
              <p:nvPr/>
            </p:nvSpPr>
            <p:spPr bwMode="auto">
              <a:xfrm flipV="1">
                <a:off x="4623" y="1026"/>
                <a:ext cx="0" cy="7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22" name="Line 68"/>
              <p:cNvSpPr>
                <a:spLocks noChangeShapeType="1"/>
              </p:cNvSpPr>
              <p:nvPr/>
            </p:nvSpPr>
            <p:spPr bwMode="auto">
              <a:xfrm>
                <a:off x="4588" y="102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6895" name="Rectangle 69"/>
          <p:cNvSpPr>
            <a:spLocks noChangeArrowheads="1"/>
          </p:cNvSpPr>
          <p:nvPr/>
        </p:nvSpPr>
        <p:spPr bwMode="auto">
          <a:xfrm rot="-5400000">
            <a:off x="5911056" y="4674395"/>
            <a:ext cx="536575" cy="19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hAQP8</a:t>
            </a:r>
            <a:endParaRPr lang="en-US" sz="1600">
              <a:solidFill>
                <a:schemeClr val="tx1"/>
              </a:solidFill>
              <a:latin typeface="Arial Narrow" pitchFamily="34" charset="0"/>
            </a:endParaRPr>
          </a:p>
        </p:txBody>
      </p:sp>
      <p:sp>
        <p:nvSpPr>
          <p:cNvPr id="36896" name="Text Box 70"/>
          <p:cNvSpPr txBox="1">
            <a:spLocks noChangeArrowheads="1"/>
          </p:cNvSpPr>
          <p:nvPr/>
        </p:nvSpPr>
        <p:spPr bwMode="auto">
          <a:xfrm>
            <a:off x="5897563" y="2478088"/>
            <a:ext cx="5349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(5)</a:t>
            </a:r>
          </a:p>
        </p:txBody>
      </p:sp>
      <p:grpSp>
        <p:nvGrpSpPr>
          <p:cNvPr id="36897" name="Group 71"/>
          <p:cNvGrpSpPr>
            <a:grpSpLocks/>
          </p:cNvGrpSpPr>
          <p:nvPr/>
        </p:nvGrpSpPr>
        <p:grpSpPr bwMode="auto">
          <a:xfrm>
            <a:off x="6529388" y="3290888"/>
            <a:ext cx="293687" cy="1182687"/>
            <a:chOff x="3843" y="1413"/>
            <a:chExt cx="185" cy="745"/>
          </a:xfrm>
        </p:grpSpPr>
        <p:sp>
          <p:nvSpPr>
            <p:cNvPr id="36915" name="Rectangle 72"/>
            <p:cNvSpPr>
              <a:spLocks noChangeArrowheads="1"/>
            </p:cNvSpPr>
            <p:nvPr/>
          </p:nvSpPr>
          <p:spPr bwMode="auto">
            <a:xfrm>
              <a:off x="3843" y="1484"/>
              <a:ext cx="185" cy="674"/>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6916" name="Group 73"/>
            <p:cNvGrpSpPr>
              <a:grpSpLocks/>
            </p:cNvGrpSpPr>
            <p:nvPr/>
          </p:nvGrpSpPr>
          <p:grpSpPr bwMode="auto">
            <a:xfrm>
              <a:off x="3892" y="1413"/>
              <a:ext cx="76" cy="75"/>
              <a:chOff x="4588" y="1026"/>
              <a:chExt cx="67" cy="77"/>
            </a:xfrm>
          </p:grpSpPr>
          <p:sp>
            <p:nvSpPr>
              <p:cNvPr id="36917" name="Line 74"/>
              <p:cNvSpPr>
                <a:spLocks noChangeShapeType="1"/>
              </p:cNvSpPr>
              <p:nvPr/>
            </p:nvSpPr>
            <p:spPr bwMode="auto">
              <a:xfrm flipV="1">
                <a:off x="4623" y="1026"/>
                <a:ext cx="0" cy="7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18" name="Line 75"/>
              <p:cNvSpPr>
                <a:spLocks noChangeShapeType="1"/>
              </p:cNvSpPr>
              <p:nvPr/>
            </p:nvSpPr>
            <p:spPr bwMode="auto">
              <a:xfrm>
                <a:off x="4588" y="102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6898" name="Rectangle 76"/>
          <p:cNvSpPr>
            <a:spLocks noChangeArrowheads="1"/>
          </p:cNvSpPr>
          <p:nvPr/>
        </p:nvSpPr>
        <p:spPr bwMode="auto">
          <a:xfrm rot="-5400000">
            <a:off x="6415881" y="4674395"/>
            <a:ext cx="536575" cy="19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hAQP9</a:t>
            </a:r>
            <a:endParaRPr lang="en-US" sz="1600">
              <a:solidFill>
                <a:schemeClr val="tx1"/>
              </a:solidFill>
              <a:latin typeface="Arial Narrow" pitchFamily="34" charset="0"/>
            </a:endParaRPr>
          </a:p>
        </p:txBody>
      </p:sp>
      <p:sp>
        <p:nvSpPr>
          <p:cNvPr id="36899" name="Text Box 77"/>
          <p:cNvSpPr txBox="1">
            <a:spLocks noChangeArrowheads="1"/>
          </p:cNvSpPr>
          <p:nvPr/>
        </p:nvSpPr>
        <p:spPr bwMode="auto">
          <a:xfrm>
            <a:off x="6402388" y="2925763"/>
            <a:ext cx="5349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(4)</a:t>
            </a:r>
          </a:p>
        </p:txBody>
      </p:sp>
      <p:sp>
        <p:nvSpPr>
          <p:cNvPr id="36900" name="Line 78"/>
          <p:cNvSpPr>
            <a:spLocks noChangeShapeType="1"/>
          </p:cNvSpPr>
          <p:nvPr/>
        </p:nvSpPr>
        <p:spPr bwMode="auto">
          <a:xfrm>
            <a:off x="2560638" y="4478338"/>
            <a:ext cx="4435475"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6901" name="Rectangle 79"/>
          <p:cNvSpPr>
            <a:spLocks noChangeArrowheads="1"/>
          </p:cNvSpPr>
          <p:nvPr/>
        </p:nvSpPr>
        <p:spPr bwMode="auto">
          <a:xfrm>
            <a:off x="2270125" y="2232025"/>
            <a:ext cx="4845050" cy="21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800">
                <a:solidFill>
                  <a:srgbClr val="3333FF"/>
                </a:solidFill>
                <a:latin typeface="Arial Narrow" pitchFamily="34" charset="0"/>
              </a:rPr>
              <a:t>Channel-specific H</a:t>
            </a:r>
            <a:r>
              <a:rPr lang="en-US" sz="1800" baseline="-25000">
                <a:solidFill>
                  <a:srgbClr val="3333FF"/>
                </a:solidFill>
                <a:latin typeface="Arial Narrow" pitchFamily="34" charset="0"/>
              </a:rPr>
              <a:t>2</a:t>
            </a:r>
            <a:r>
              <a:rPr lang="en-US" sz="1800">
                <a:solidFill>
                  <a:srgbClr val="3333FF"/>
                </a:solidFill>
                <a:latin typeface="Arial Narrow" pitchFamily="34" charset="0"/>
              </a:rPr>
              <a:t>O permeability</a:t>
            </a:r>
          </a:p>
        </p:txBody>
      </p:sp>
      <p:sp>
        <p:nvSpPr>
          <p:cNvPr id="36902" name="Rectangle 81"/>
          <p:cNvSpPr>
            <a:spLocks noChangeArrowheads="1"/>
          </p:cNvSpPr>
          <p:nvPr/>
        </p:nvSpPr>
        <p:spPr bwMode="auto">
          <a:xfrm>
            <a:off x="0" y="133350"/>
            <a:ext cx="9144000" cy="82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More Aquaporins</a:t>
            </a:r>
          </a:p>
        </p:txBody>
      </p:sp>
      <p:grpSp>
        <p:nvGrpSpPr>
          <p:cNvPr id="36903" name="Group 82"/>
          <p:cNvGrpSpPr>
            <a:grpSpLocks/>
          </p:cNvGrpSpPr>
          <p:nvPr/>
        </p:nvGrpSpPr>
        <p:grpSpPr bwMode="auto">
          <a:xfrm>
            <a:off x="2273300" y="762000"/>
            <a:ext cx="4565650" cy="0"/>
            <a:chOff x="0" y="672"/>
            <a:chExt cx="2876" cy="0"/>
          </a:xfrm>
        </p:grpSpPr>
        <p:sp>
          <p:nvSpPr>
            <p:cNvPr id="36913" name="Line 83"/>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914" name="Line 84"/>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69813" name="Text Box 85"/>
          <p:cNvSpPr txBox="1">
            <a:spLocks noChangeArrowheads="1"/>
          </p:cNvSpPr>
          <p:nvPr/>
        </p:nvSpPr>
        <p:spPr bwMode="auto">
          <a:xfrm>
            <a:off x="6515100" y="6383338"/>
            <a:ext cx="25527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solidFill>
                  <a:srgbClr val="FF0000"/>
                </a:solidFill>
                <a:latin typeface="Arial Narrow" pitchFamily="34" charset="0"/>
              </a:rPr>
              <a:t>Musa-Aziz, Geyer, Boron</a:t>
            </a:r>
          </a:p>
        </p:txBody>
      </p:sp>
      <p:grpSp>
        <p:nvGrpSpPr>
          <p:cNvPr id="969826" name="Group 98"/>
          <p:cNvGrpSpPr>
            <a:grpSpLocks/>
          </p:cNvGrpSpPr>
          <p:nvPr/>
        </p:nvGrpSpPr>
        <p:grpSpPr bwMode="auto">
          <a:xfrm>
            <a:off x="96838" y="1870075"/>
            <a:ext cx="2455862" cy="3349625"/>
            <a:chOff x="923" y="1178"/>
            <a:chExt cx="1547" cy="2110"/>
          </a:xfrm>
        </p:grpSpPr>
        <p:sp>
          <p:nvSpPr>
            <p:cNvPr id="36910" name="Rectangle 99"/>
            <p:cNvSpPr>
              <a:spLocks noChangeArrowheads="1"/>
            </p:cNvSpPr>
            <p:nvPr/>
          </p:nvSpPr>
          <p:spPr bwMode="auto">
            <a:xfrm>
              <a:off x="923" y="1178"/>
              <a:ext cx="1466" cy="211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6911" name="Rectangle 100"/>
            <p:cNvSpPr>
              <a:spLocks noChangeArrowheads="1"/>
            </p:cNvSpPr>
            <p:nvPr/>
          </p:nvSpPr>
          <p:spPr bwMode="auto">
            <a:xfrm>
              <a:off x="929" y="2946"/>
              <a:ext cx="15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rgbClr val="008000"/>
                  </a:solidFill>
                  <a:latin typeface="Arial Narrow" pitchFamily="34" charset="0"/>
                </a:rPr>
                <a:t>R. Ryan Geyer</a:t>
              </a:r>
            </a:p>
          </p:txBody>
        </p:sp>
        <p:pic>
          <p:nvPicPr>
            <p:cNvPr id="36912" name="Picture 1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8" y="1248"/>
              <a:ext cx="1318" cy="1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69830" name="Group 102"/>
          <p:cNvGrpSpPr>
            <a:grpSpLocks/>
          </p:cNvGrpSpPr>
          <p:nvPr/>
        </p:nvGrpSpPr>
        <p:grpSpPr bwMode="auto">
          <a:xfrm>
            <a:off x="5940425" y="1870075"/>
            <a:ext cx="3100388" cy="3344863"/>
            <a:chOff x="3728" y="2140"/>
            <a:chExt cx="1953" cy="2107"/>
          </a:xfrm>
        </p:grpSpPr>
        <p:sp>
          <p:nvSpPr>
            <p:cNvPr id="36907" name="Rectangle 103"/>
            <p:cNvSpPr>
              <a:spLocks noChangeArrowheads="1"/>
            </p:cNvSpPr>
            <p:nvPr/>
          </p:nvSpPr>
          <p:spPr bwMode="auto">
            <a:xfrm>
              <a:off x="3728" y="2140"/>
              <a:ext cx="1953" cy="2107"/>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6908" name="Rectangle 104"/>
            <p:cNvSpPr>
              <a:spLocks noChangeArrowheads="1"/>
            </p:cNvSpPr>
            <p:nvPr/>
          </p:nvSpPr>
          <p:spPr bwMode="auto">
            <a:xfrm>
              <a:off x="3753" y="3908"/>
              <a:ext cx="19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rgbClr val="008000"/>
                  </a:solidFill>
                  <a:latin typeface="Arial Narrow" pitchFamily="34" charset="0"/>
                </a:rPr>
                <a:t>Raif Musa-Aziz</a:t>
              </a:r>
            </a:p>
          </p:txBody>
        </p:sp>
        <p:pic>
          <p:nvPicPr>
            <p:cNvPr id="36909" name="Picture 10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00" y="2209"/>
              <a:ext cx="1812" cy="1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69813"/>
                                        </p:tgtEl>
                                        <p:attrNameLst>
                                          <p:attrName>style.visibility</p:attrName>
                                        </p:attrNameLst>
                                      </p:cBhvr>
                                      <p:to>
                                        <p:strVal val="visible"/>
                                      </p:to>
                                    </p:set>
                                    <p:animEffect transition="in" filter="dissolve">
                                      <p:cBhvr>
                                        <p:cTn id="7" dur="500"/>
                                        <p:tgtEl>
                                          <p:spTgt spid="96981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969826"/>
                                        </p:tgtEl>
                                        <p:attrNameLst>
                                          <p:attrName>style.visibility</p:attrName>
                                        </p:attrNameLst>
                                      </p:cBhvr>
                                      <p:to>
                                        <p:strVal val="visible"/>
                                      </p:to>
                                    </p:set>
                                    <p:animEffect transition="in" filter="dissolve">
                                      <p:cBhvr>
                                        <p:cTn id="12" dur="500"/>
                                        <p:tgtEl>
                                          <p:spTgt spid="969826"/>
                                        </p:tgtEl>
                                      </p:cBhvr>
                                    </p:animEffect>
                                  </p:childTnLst>
                                </p:cTn>
                              </p:par>
                            </p:childTnLst>
                          </p:cTn>
                        </p:par>
                        <p:par>
                          <p:cTn id="13" fill="hold" nodeType="afterGroup">
                            <p:stCondLst>
                              <p:cond delay="500"/>
                            </p:stCondLst>
                            <p:childTnLst>
                              <p:par>
                                <p:cTn id="14" presetID="53" presetClass="entr" presetSubtype="0" fill="hold" nodeType="afterEffect">
                                  <p:stCondLst>
                                    <p:cond delay="0"/>
                                  </p:stCondLst>
                                  <p:childTnLst>
                                    <p:set>
                                      <p:cBhvr>
                                        <p:cTn id="15" dur="1" fill="hold">
                                          <p:stCondLst>
                                            <p:cond delay="0"/>
                                          </p:stCondLst>
                                        </p:cTn>
                                        <p:tgtEl>
                                          <p:spTgt spid="969830"/>
                                        </p:tgtEl>
                                        <p:attrNameLst>
                                          <p:attrName>style.visibility</p:attrName>
                                        </p:attrNameLst>
                                      </p:cBhvr>
                                      <p:to>
                                        <p:strVal val="visible"/>
                                      </p:to>
                                    </p:set>
                                    <p:anim calcmode="lin" valueType="num">
                                      <p:cBhvr>
                                        <p:cTn id="16" dur="500" fill="hold"/>
                                        <p:tgtEl>
                                          <p:spTgt spid="969830"/>
                                        </p:tgtEl>
                                        <p:attrNameLst>
                                          <p:attrName>ppt_w</p:attrName>
                                        </p:attrNameLst>
                                      </p:cBhvr>
                                      <p:tavLst>
                                        <p:tav tm="0">
                                          <p:val>
                                            <p:fltVal val="0"/>
                                          </p:val>
                                        </p:tav>
                                        <p:tav tm="100000">
                                          <p:val>
                                            <p:strVal val="#ppt_w"/>
                                          </p:val>
                                        </p:tav>
                                      </p:tavLst>
                                    </p:anim>
                                    <p:anim calcmode="lin" valueType="num">
                                      <p:cBhvr>
                                        <p:cTn id="17" dur="500" fill="hold"/>
                                        <p:tgtEl>
                                          <p:spTgt spid="969830"/>
                                        </p:tgtEl>
                                        <p:attrNameLst>
                                          <p:attrName>ppt_h</p:attrName>
                                        </p:attrNameLst>
                                      </p:cBhvr>
                                      <p:tavLst>
                                        <p:tav tm="0">
                                          <p:val>
                                            <p:fltVal val="0"/>
                                          </p:val>
                                        </p:tav>
                                        <p:tav tm="100000">
                                          <p:val>
                                            <p:strVal val="#ppt_h"/>
                                          </p:val>
                                        </p:tav>
                                      </p:tavLst>
                                    </p:anim>
                                    <p:animEffect transition="in" filter="fade">
                                      <p:cBhvr>
                                        <p:cTn id="18" dur="500"/>
                                        <p:tgtEl>
                                          <p:spTgt spid="9698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981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ChangeArrowheads="1"/>
          </p:cNvSpPr>
          <p:nvPr/>
        </p:nvSpPr>
        <p:spPr bwMode="auto">
          <a:xfrm>
            <a:off x="0" y="133350"/>
            <a:ext cx="9144000" cy="82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More Aquaporins</a:t>
            </a:r>
          </a:p>
        </p:txBody>
      </p:sp>
      <p:grpSp>
        <p:nvGrpSpPr>
          <p:cNvPr id="37891" name="Group 3"/>
          <p:cNvGrpSpPr>
            <a:grpSpLocks/>
          </p:cNvGrpSpPr>
          <p:nvPr/>
        </p:nvGrpSpPr>
        <p:grpSpPr bwMode="auto">
          <a:xfrm>
            <a:off x="2273300" y="762000"/>
            <a:ext cx="4565650" cy="0"/>
            <a:chOff x="0" y="672"/>
            <a:chExt cx="2876" cy="0"/>
          </a:xfrm>
        </p:grpSpPr>
        <p:sp>
          <p:nvSpPr>
            <p:cNvPr id="38043"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044"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37892" name="Group 8"/>
          <p:cNvGrpSpPr>
            <a:grpSpLocks/>
          </p:cNvGrpSpPr>
          <p:nvPr/>
        </p:nvGrpSpPr>
        <p:grpSpPr bwMode="auto">
          <a:xfrm>
            <a:off x="3127375" y="1901825"/>
            <a:ext cx="300038" cy="1563688"/>
            <a:chOff x="1784" y="982"/>
            <a:chExt cx="189" cy="985"/>
          </a:xfrm>
        </p:grpSpPr>
        <p:sp>
          <p:nvSpPr>
            <p:cNvPr id="38039" name="Rectangle 9"/>
            <p:cNvSpPr>
              <a:spLocks noChangeArrowheads="1"/>
            </p:cNvSpPr>
            <p:nvPr/>
          </p:nvSpPr>
          <p:spPr bwMode="auto">
            <a:xfrm>
              <a:off x="1784" y="1086"/>
              <a:ext cx="189" cy="881"/>
            </a:xfrm>
            <a:prstGeom prst="rect">
              <a:avLst/>
            </a:prstGeom>
            <a:solidFill>
              <a:srgbClr val="008000"/>
            </a:solidFill>
            <a:ln>
              <a:noFill/>
            </a:ln>
            <a:extLst>
              <a:ext uri="{91240B29-F687-4F45-9708-019B960494DF}">
                <a14:hiddenLine xmlns:a14="http://schemas.microsoft.com/office/drawing/2010/main" w="9525">
                  <a:solidFill>
                    <a:schemeClr val="bg1"/>
                  </a:solidFill>
                  <a:miter lim="800000"/>
                  <a:headEnd/>
                  <a:tailEnd/>
                </a14:hiddenLine>
              </a:ext>
            </a:extLst>
          </p:spPr>
          <p:txBody>
            <a:bodyPr/>
            <a:lstStyle/>
            <a:p>
              <a:endParaRPr lang="en-US" sz="1800">
                <a:solidFill>
                  <a:schemeClr val="tx1"/>
                </a:solidFill>
                <a:latin typeface="Arial" charset="0"/>
              </a:endParaRPr>
            </a:p>
          </p:txBody>
        </p:sp>
        <p:grpSp>
          <p:nvGrpSpPr>
            <p:cNvPr id="38040" name="Group 10"/>
            <p:cNvGrpSpPr>
              <a:grpSpLocks/>
            </p:cNvGrpSpPr>
            <p:nvPr/>
          </p:nvGrpSpPr>
          <p:grpSpPr bwMode="auto">
            <a:xfrm>
              <a:off x="1852" y="982"/>
              <a:ext cx="41" cy="104"/>
              <a:chOff x="1583" y="1969"/>
              <a:chExt cx="58" cy="180"/>
            </a:xfrm>
          </p:grpSpPr>
          <p:sp>
            <p:nvSpPr>
              <p:cNvPr id="38041" name="Line 11"/>
              <p:cNvSpPr>
                <a:spLocks noChangeShapeType="1"/>
              </p:cNvSpPr>
              <p:nvPr/>
            </p:nvSpPr>
            <p:spPr bwMode="auto">
              <a:xfrm flipV="1">
                <a:off x="1610" y="1969"/>
                <a:ext cx="0"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42" name="Line 12"/>
              <p:cNvSpPr>
                <a:spLocks noChangeShapeType="1"/>
              </p:cNvSpPr>
              <p:nvPr/>
            </p:nvSpPr>
            <p:spPr bwMode="auto">
              <a:xfrm>
                <a:off x="1583" y="1969"/>
                <a:ext cx="5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7893" name="Group 13"/>
          <p:cNvGrpSpPr>
            <a:grpSpLocks/>
          </p:cNvGrpSpPr>
          <p:nvPr/>
        </p:nvGrpSpPr>
        <p:grpSpPr bwMode="auto">
          <a:xfrm>
            <a:off x="2370138" y="1200150"/>
            <a:ext cx="136525" cy="2257425"/>
            <a:chOff x="803" y="1615"/>
            <a:chExt cx="24" cy="1422"/>
          </a:xfrm>
        </p:grpSpPr>
        <p:sp>
          <p:nvSpPr>
            <p:cNvPr id="38034" name="Line 14"/>
            <p:cNvSpPr>
              <a:spLocks noChangeShapeType="1"/>
            </p:cNvSpPr>
            <p:nvPr/>
          </p:nvSpPr>
          <p:spPr bwMode="auto">
            <a:xfrm>
              <a:off x="803" y="1615"/>
              <a:ext cx="0" cy="1422"/>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035" name="Line 15"/>
            <p:cNvSpPr>
              <a:spLocks noChangeShapeType="1"/>
            </p:cNvSpPr>
            <p:nvPr/>
          </p:nvSpPr>
          <p:spPr bwMode="auto">
            <a:xfrm>
              <a:off x="803" y="2683"/>
              <a:ext cx="24"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036" name="Line 16"/>
            <p:cNvSpPr>
              <a:spLocks noChangeShapeType="1"/>
            </p:cNvSpPr>
            <p:nvPr/>
          </p:nvSpPr>
          <p:spPr bwMode="auto">
            <a:xfrm>
              <a:off x="803" y="2329"/>
              <a:ext cx="24"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037" name="Line 17"/>
            <p:cNvSpPr>
              <a:spLocks noChangeShapeType="1"/>
            </p:cNvSpPr>
            <p:nvPr/>
          </p:nvSpPr>
          <p:spPr bwMode="auto">
            <a:xfrm>
              <a:off x="803" y="1969"/>
              <a:ext cx="24"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038" name="Line 18"/>
            <p:cNvSpPr>
              <a:spLocks noChangeShapeType="1"/>
            </p:cNvSpPr>
            <p:nvPr/>
          </p:nvSpPr>
          <p:spPr bwMode="auto">
            <a:xfrm>
              <a:off x="803" y="1615"/>
              <a:ext cx="24"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sp>
        <p:nvSpPr>
          <p:cNvPr id="37894" name="Rectangle 19"/>
          <p:cNvSpPr>
            <a:spLocks noChangeArrowheads="1"/>
          </p:cNvSpPr>
          <p:nvPr/>
        </p:nvSpPr>
        <p:spPr bwMode="auto">
          <a:xfrm>
            <a:off x="1984375" y="3338513"/>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37895" name="Rectangle 20"/>
          <p:cNvSpPr>
            <a:spLocks noChangeArrowheads="1"/>
          </p:cNvSpPr>
          <p:nvPr/>
        </p:nvSpPr>
        <p:spPr bwMode="auto">
          <a:xfrm>
            <a:off x="1984375" y="2776538"/>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0.02</a:t>
            </a:r>
            <a:endParaRPr lang="en-US" sz="1600">
              <a:solidFill>
                <a:schemeClr val="tx1"/>
              </a:solidFill>
              <a:latin typeface="Arial Narrow" pitchFamily="34" charset="0"/>
            </a:endParaRPr>
          </a:p>
        </p:txBody>
      </p:sp>
      <p:sp>
        <p:nvSpPr>
          <p:cNvPr id="37896" name="Rectangle 21"/>
          <p:cNvSpPr>
            <a:spLocks noChangeArrowheads="1"/>
          </p:cNvSpPr>
          <p:nvPr/>
        </p:nvSpPr>
        <p:spPr bwMode="auto">
          <a:xfrm>
            <a:off x="1984375" y="2214563"/>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0.04</a:t>
            </a:r>
            <a:endParaRPr lang="en-US" sz="1600">
              <a:solidFill>
                <a:schemeClr val="tx1"/>
              </a:solidFill>
              <a:latin typeface="Arial Narrow" pitchFamily="34" charset="0"/>
            </a:endParaRPr>
          </a:p>
        </p:txBody>
      </p:sp>
      <p:sp>
        <p:nvSpPr>
          <p:cNvPr id="37897" name="Rectangle 22"/>
          <p:cNvSpPr>
            <a:spLocks noChangeArrowheads="1"/>
          </p:cNvSpPr>
          <p:nvPr/>
        </p:nvSpPr>
        <p:spPr bwMode="auto">
          <a:xfrm>
            <a:off x="1984375" y="1641475"/>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37898" name="Rectangle 23"/>
          <p:cNvSpPr>
            <a:spLocks noChangeArrowheads="1"/>
          </p:cNvSpPr>
          <p:nvPr/>
        </p:nvSpPr>
        <p:spPr bwMode="auto">
          <a:xfrm>
            <a:off x="1984375" y="1079500"/>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0.08</a:t>
            </a:r>
            <a:endParaRPr lang="en-US" sz="1600">
              <a:solidFill>
                <a:schemeClr val="tx1"/>
              </a:solidFill>
              <a:latin typeface="Arial Narrow" pitchFamily="34" charset="0"/>
            </a:endParaRPr>
          </a:p>
        </p:txBody>
      </p:sp>
      <p:sp>
        <p:nvSpPr>
          <p:cNvPr id="37899" name="Text Box 24"/>
          <p:cNvSpPr txBox="1">
            <a:spLocks noChangeArrowheads="1"/>
          </p:cNvSpPr>
          <p:nvPr/>
        </p:nvSpPr>
        <p:spPr bwMode="auto">
          <a:xfrm>
            <a:off x="3009900" y="1528763"/>
            <a:ext cx="50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(5)</a:t>
            </a:r>
          </a:p>
        </p:txBody>
      </p:sp>
      <p:sp>
        <p:nvSpPr>
          <p:cNvPr id="37900" name="Text Box 25"/>
          <p:cNvSpPr txBox="1">
            <a:spLocks noChangeArrowheads="1"/>
          </p:cNvSpPr>
          <p:nvPr/>
        </p:nvSpPr>
        <p:spPr bwMode="auto">
          <a:xfrm>
            <a:off x="3638550" y="2601913"/>
            <a:ext cx="50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(9)</a:t>
            </a:r>
          </a:p>
        </p:txBody>
      </p:sp>
      <p:sp>
        <p:nvSpPr>
          <p:cNvPr id="37901" name="Text Box 26"/>
          <p:cNvSpPr txBox="1">
            <a:spLocks noChangeArrowheads="1"/>
          </p:cNvSpPr>
          <p:nvPr/>
        </p:nvSpPr>
        <p:spPr bwMode="auto">
          <a:xfrm>
            <a:off x="4125913" y="2632075"/>
            <a:ext cx="5095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(12)</a:t>
            </a:r>
          </a:p>
        </p:txBody>
      </p:sp>
      <p:grpSp>
        <p:nvGrpSpPr>
          <p:cNvPr id="37902" name="Group 27"/>
          <p:cNvGrpSpPr>
            <a:grpSpLocks/>
          </p:cNvGrpSpPr>
          <p:nvPr/>
        </p:nvGrpSpPr>
        <p:grpSpPr bwMode="auto">
          <a:xfrm>
            <a:off x="3121025" y="4178300"/>
            <a:ext cx="300038" cy="711200"/>
            <a:chOff x="1780" y="2416"/>
            <a:chExt cx="189" cy="448"/>
          </a:xfrm>
        </p:grpSpPr>
        <p:sp>
          <p:nvSpPr>
            <p:cNvPr id="38030" name="Rectangle 28"/>
            <p:cNvSpPr>
              <a:spLocks noChangeArrowheads="1"/>
            </p:cNvSpPr>
            <p:nvPr/>
          </p:nvSpPr>
          <p:spPr bwMode="auto">
            <a:xfrm>
              <a:off x="1780" y="2416"/>
              <a:ext cx="189" cy="415"/>
            </a:xfrm>
            <a:prstGeom prst="rect">
              <a:avLst/>
            </a:prstGeom>
            <a:solidFill>
              <a:srgbClr val="008000"/>
            </a:solidFill>
            <a:ln>
              <a:noFill/>
            </a:ln>
            <a:extLst>
              <a:ext uri="{91240B29-F687-4F45-9708-019B960494DF}">
                <a14:hiddenLine xmlns:a14="http://schemas.microsoft.com/office/drawing/2010/main" w="9525">
                  <a:solidFill>
                    <a:schemeClr val="bg1"/>
                  </a:solidFill>
                  <a:miter lim="800000"/>
                  <a:headEnd/>
                  <a:tailEnd/>
                </a14:hiddenLine>
              </a:ext>
            </a:extLst>
          </p:spPr>
          <p:txBody>
            <a:bodyPr/>
            <a:lstStyle/>
            <a:p>
              <a:endParaRPr lang="en-US" sz="1800">
                <a:solidFill>
                  <a:schemeClr val="tx1"/>
                </a:solidFill>
                <a:latin typeface="Arial" charset="0"/>
              </a:endParaRPr>
            </a:p>
          </p:txBody>
        </p:sp>
        <p:grpSp>
          <p:nvGrpSpPr>
            <p:cNvPr id="38031" name="Group 29"/>
            <p:cNvGrpSpPr>
              <a:grpSpLocks/>
            </p:cNvGrpSpPr>
            <p:nvPr/>
          </p:nvGrpSpPr>
          <p:grpSpPr bwMode="auto">
            <a:xfrm>
              <a:off x="1849" y="2829"/>
              <a:ext cx="40" cy="35"/>
              <a:chOff x="1191" y="3402"/>
              <a:chExt cx="42" cy="208"/>
            </a:xfrm>
          </p:grpSpPr>
          <p:sp>
            <p:nvSpPr>
              <p:cNvPr id="38032" name="Line 30"/>
              <p:cNvSpPr>
                <a:spLocks noChangeShapeType="1"/>
              </p:cNvSpPr>
              <p:nvPr/>
            </p:nvSpPr>
            <p:spPr bwMode="auto">
              <a:xfrm flipV="1">
                <a:off x="1211" y="3402"/>
                <a:ext cx="0" cy="2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33" name="Line 31"/>
              <p:cNvSpPr>
                <a:spLocks noChangeShapeType="1"/>
              </p:cNvSpPr>
              <p:nvPr/>
            </p:nvSpPr>
            <p:spPr bwMode="auto">
              <a:xfrm>
                <a:off x="1191" y="3610"/>
                <a:ext cx="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7903" name="Group 32"/>
          <p:cNvGrpSpPr>
            <a:grpSpLocks/>
          </p:cNvGrpSpPr>
          <p:nvPr/>
        </p:nvGrpSpPr>
        <p:grpSpPr bwMode="auto">
          <a:xfrm>
            <a:off x="2363788" y="4171950"/>
            <a:ext cx="139700" cy="2257425"/>
            <a:chOff x="1303" y="2412"/>
            <a:chExt cx="88" cy="1422"/>
          </a:xfrm>
        </p:grpSpPr>
        <p:sp>
          <p:nvSpPr>
            <p:cNvPr id="38025" name="Line 33"/>
            <p:cNvSpPr>
              <a:spLocks noChangeShapeType="1"/>
            </p:cNvSpPr>
            <p:nvPr/>
          </p:nvSpPr>
          <p:spPr bwMode="auto">
            <a:xfrm>
              <a:off x="1303" y="2412"/>
              <a:ext cx="0" cy="1422"/>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026" name="Line 34"/>
            <p:cNvSpPr>
              <a:spLocks noChangeShapeType="1"/>
            </p:cNvSpPr>
            <p:nvPr/>
          </p:nvSpPr>
          <p:spPr bwMode="auto">
            <a:xfrm>
              <a:off x="1303" y="3480"/>
              <a:ext cx="86"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027" name="Line 35"/>
            <p:cNvSpPr>
              <a:spLocks noChangeShapeType="1"/>
            </p:cNvSpPr>
            <p:nvPr/>
          </p:nvSpPr>
          <p:spPr bwMode="auto">
            <a:xfrm>
              <a:off x="1303" y="3126"/>
              <a:ext cx="86"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028" name="Line 36"/>
            <p:cNvSpPr>
              <a:spLocks noChangeShapeType="1"/>
            </p:cNvSpPr>
            <p:nvPr/>
          </p:nvSpPr>
          <p:spPr bwMode="auto">
            <a:xfrm>
              <a:off x="1303" y="2766"/>
              <a:ext cx="86"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029" name="Line 37"/>
            <p:cNvSpPr>
              <a:spLocks noChangeShapeType="1"/>
            </p:cNvSpPr>
            <p:nvPr/>
          </p:nvSpPr>
          <p:spPr bwMode="auto">
            <a:xfrm>
              <a:off x="1305" y="3828"/>
              <a:ext cx="86"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sp>
        <p:nvSpPr>
          <p:cNvPr id="37904" name="Rectangle 38"/>
          <p:cNvSpPr>
            <a:spLocks noChangeArrowheads="1"/>
          </p:cNvSpPr>
          <p:nvPr/>
        </p:nvSpPr>
        <p:spPr bwMode="auto">
          <a:xfrm>
            <a:off x="1924050" y="6297613"/>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-0.08</a:t>
            </a:r>
            <a:endParaRPr lang="en-US" sz="1600">
              <a:solidFill>
                <a:schemeClr val="tx1"/>
              </a:solidFill>
              <a:latin typeface="Arial Narrow" pitchFamily="34" charset="0"/>
            </a:endParaRPr>
          </a:p>
        </p:txBody>
      </p:sp>
      <p:sp>
        <p:nvSpPr>
          <p:cNvPr id="37905" name="Rectangle 39"/>
          <p:cNvSpPr>
            <a:spLocks noChangeArrowheads="1"/>
          </p:cNvSpPr>
          <p:nvPr/>
        </p:nvSpPr>
        <p:spPr bwMode="auto">
          <a:xfrm>
            <a:off x="1924050" y="5735638"/>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37906" name="Rectangle 40"/>
          <p:cNvSpPr>
            <a:spLocks noChangeArrowheads="1"/>
          </p:cNvSpPr>
          <p:nvPr/>
        </p:nvSpPr>
        <p:spPr bwMode="auto">
          <a:xfrm>
            <a:off x="1924050" y="5173663"/>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-0.04</a:t>
            </a:r>
            <a:endParaRPr lang="en-US" sz="1600">
              <a:solidFill>
                <a:schemeClr val="tx1"/>
              </a:solidFill>
              <a:latin typeface="Arial Narrow" pitchFamily="34" charset="0"/>
            </a:endParaRPr>
          </a:p>
        </p:txBody>
      </p:sp>
      <p:sp>
        <p:nvSpPr>
          <p:cNvPr id="37907" name="Rectangle 41"/>
          <p:cNvSpPr>
            <a:spLocks noChangeArrowheads="1"/>
          </p:cNvSpPr>
          <p:nvPr/>
        </p:nvSpPr>
        <p:spPr bwMode="auto">
          <a:xfrm>
            <a:off x="1924050" y="4600575"/>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-0.02</a:t>
            </a:r>
            <a:endParaRPr lang="en-US" sz="1600">
              <a:solidFill>
                <a:schemeClr val="tx1"/>
              </a:solidFill>
              <a:latin typeface="Arial Narrow" pitchFamily="34" charset="0"/>
            </a:endParaRPr>
          </a:p>
        </p:txBody>
      </p:sp>
      <p:sp>
        <p:nvSpPr>
          <p:cNvPr id="37908" name="Rectangle 42"/>
          <p:cNvSpPr>
            <a:spLocks noChangeArrowheads="1"/>
          </p:cNvSpPr>
          <p:nvPr/>
        </p:nvSpPr>
        <p:spPr bwMode="auto">
          <a:xfrm>
            <a:off x="1978025" y="4057650"/>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37909" name="Rectangle 45"/>
          <p:cNvSpPr>
            <a:spLocks noChangeArrowheads="1"/>
          </p:cNvSpPr>
          <p:nvPr/>
        </p:nvSpPr>
        <p:spPr bwMode="auto">
          <a:xfrm rot="-5400000">
            <a:off x="3578225" y="3714750"/>
            <a:ext cx="536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hAQP2</a:t>
            </a:r>
            <a:endParaRPr lang="en-US" sz="1600">
              <a:solidFill>
                <a:schemeClr val="tx1"/>
              </a:solidFill>
              <a:latin typeface="Arial Narrow" pitchFamily="34" charset="0"/>
            </a:endParaRPr>
          </a:p>
        </p:txBody>
      </p:sp>
      <p:sp>
        <p:nvSpPr>
          <p:cNvPr id="37910" name="Rectangle 46"/>
          <p:cNvSpPr>
            <a:spLocks noChangeArrowheads="1"/>
          </p:cNvSpPr>
          <p:nvPr/>
        </p:nvSpPr>
        <p:spPr bwMode="auto">
          <a:xfrm rot="-5400000">
            <a:off x="4098132" y="3733006"/>
            <a:ext cx="5000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rAQP3</a:t>
            </a:r>
            <a:endParaRPr lang="en-US" sz="1600">
              <a:solidFill>
                <a:schemeClr val="tx1"/>
              </a:solidFill>
              <a:latin typeface="Arial Narrow" pitchFamily="34" charset="0"/>
            </a:endParaRPr>
          </a:p>
        </p:txBody>
      </p:sp>
      <p:sp>
        <p:nvSpPr>
          <p:cNvPr id="37911" name="Rectangle 47"/>
          <p:cNvSpPr>
            <a:spLocks noChangeArrowheads="1"/>
          </p:cNvSpPr>
          <p:nvPr/>
        </p:nvSpPr>
        <p:spPr bwMode="auto">
          <a:xfrm rot="-5400000">
            <a:off x="3016250" y="3713163"/>
            <a:ext cx="536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hAQP1</a:t>
            </a:r>
            <a:endParaRPr lang="en-US" sz="1600">
              <a:solidFill>
                <a:schemeClr val="tx1"/>
              </a:solidFill>
              <a:latin typeface="Arial Narrow" pitchFamily="34" charset="0"/>
            </a:endParaRPr>
          </a:p>
        </p:txBody>
      </p:sp>
      <p:grpSp>
        <p:nvGrpSpPr>
          <p:cNvPr id="37912" name="Group 48"/>
          <p:cNvGrpSpPr>
            <a:grpSpLocks/>
          </p:cNvGrpSpPr>
          <p:nvPr/>
        </p:nvGrpSpPr>
        <p:grpSpPr bwMode="auto">
          <a:xfrm>
            <a:off x="3684588" y="4183063"/>
            <a:ext cx="300037" cy="180975"/>
            <a:chOff x="2135" y="2416"/>
            <a:chExt cx="189" cy="114"/>
          </a:xfrm>
        </p:grpSpPr>
        <p:sp>
          <p:nvSpPr>
            <p:cNvPr id="38021" name="Rectangle 49"/>
            <p:cNvSpPr>
              <a:spLocks noChangeArrowheads="1"/>
            </p:cNvSpPr>
            <p:nvPr/>
          </p:nvSpPr>
          <p:spPr bwMode="auto">
            <a:xfrm>
              <a:off x="2135" y="2416"/>
              <a:ext cx="189" cy="17"/>
            </a:xfrm>
            <a:prstGeom prst="rect">
              <a:avLst/>
            </a:prstGeom>
            <a:solidFill>
              <a:srgbClr val="00808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38022" name="Group 50"/>
            <p:cNvGrpSpPr>
              <a:grpSpLocks/>
            </p:cNvGrpSpPr>
            <p:nvPr/>
          </p:nvGrpSpPr>
          <p:grpSpPr bwMode="auto">
            <a:xfrm>
              <a:off x="2204" y="2432"/>
              <a:ext cx="40" cy="98"/>
              <a:chOff x="1551" y="2427"/>
              <a:chExt cx="42" cy="118"/>
            </a:xfrm>
          </p:grpSpPr>
          <p:sp>
            <p:nvSpPr>
              <p:cNvPr id="38023" name="Line 51"/>
              <p:cNvSpPr>
                <a:spLocks noChangeShapeType="1"/>
              </p:cNvSpPr>
              <p:nvPr/>
            </p:nvSpPr>
            <p:spPr bwMode="auto">
              <a:xfrm flipV="1">
                <a:off x="1571" y="2427"/>
                <a:ext cx="0" cy="1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24" name="Line 52"/>
              <p:cNvSpPr>
                <a:spLocks noChangeShapeType="1"/>
              </p:cNvSpPr>
              <p:nvPr/>
            </p:nvSpPr>
            <p:spPr bwMode="auto">
              <a:xfrm>
                <a:off x="1551" y="2545"/>
                <a:ext cx="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7913" name="Group 53"/>
          <p:cNvGrpSpPr>
            <a:grpSpLocks/>
          </p:cNvGrpSpPr>
          <p:nvPr/>
        </p:nvGrpSpPr>
        <p:grpSpPr bwMode="auto">
          <a:xfrm>
            <a:off x="4194175" y="4178300"/>
            <a:ext cx="300038" cy="1016000"/>
            <a:chOff x="2456" y="2416"/>
            <a:chExt cx="189" cy="640"/>
          </a:xfrm>
        </p:grpSpPr>
        <p:sp>
          <p:nvSpPr>
            <p:cNvPr id="38017" name="Rectangle 54"/>
            <p:cNvSpPr>
              <a:spLocks noChangeArrowheads="1"/>
            </p:cNvSpPr>
            <p:nvPr/>
          </p:nvSpPr>
          <p:spPr bwMode="auto">
            <a:xfrm>
              <a:off x="2456" y="2416"/>
              <a:ext cx="189" cy="564"/>
            </a:xfrm>
            <a:prstGeom prst="rect">
              <a:avLst/>
            </a:prstGeom>
            <a:solidFill>
              <a:srgbClr val="00808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38018" name="Group 55"/>
            <p:cNvGrpSpPr>
              <a:grpSpLocks/>
            </p:cNvGrpSpPr>
            <p:nvPr/>
          </p:nvGrpSpPr>
          <p:grpSpPr bwMode="auto">
            <a:xfrm>
              <a:off x="2536" y="2975"/>
              <a:ext cx="40" cy="81"/>
              <a:chOff x="1911" y="3556"/>
              <a:chExt cx="42" cy="207"/>
            </a:xfrm>
          </p:grpSpPr>
          <p:sp>
            <p:nvSpPr>
              <p:cNvPr id="38019" name="Line 56"/>
              <p:cNvSpPr>
                <a:spLocks noChangeShapeType="1"/>
              </p:cNvSpPr>
              <p:nvPr/>
            </p:nvSpPr>
            <p:spPr bwMode="auto">
              <a:xfrm flipV="1">
                <a:off x="1931" y="3556"/>
                <a:ext cx="0" cy="2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20" name="Line 57"/>
              <p:cNvSpPr>
                <a:spLocks noChangeShapeType="1"/>
              </p:cNvSpPr>
              <p:nvPr/>
            </p:nvSpPr>
            <p:spPr bwMode="auto">
              <a:xfrm>
                <a:off x="1911" y="3760"/>
                <a:ext cx="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7914" name="Rectangle 58"/>
          <p:cNvSpPr>
            <a:spLocks noChangeArrowheads="1"/>
          </p:cNvSpPr>
          <p:nvPr/>
        </p:nvSpPr>
        <p:spPr bwMode="auto">
          <a:xfrm>
            <a:off x="2365375" y="1279525"/>
            <a:ext cx="48450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800">
                <a:solidFill>
                  <a:srgbClr val="3333FF"/>
                </a:solidFill>
                <a:latin typeface="Arial Narrow" pitchFamily="34" charset="0"/>
              </a:rPr>
              <a:t>Relative, channel-specific</a:t>
            </a:r>
          </a:p>
          <a:p>
            <a:pPr algn="ctr">
              <a:lnSpc>
                <a:spcPct val="80000"/>
              </a:lnSpc>
            </a:pPr>
            <a:r>
              <a:rPr lang="en-US" sz="1800">
                <a:solidFill>
                  <a:srgbClr val="3333FF"/>
                </a:solidFill>
                <a:latin typeface="Arial Narrow" pitchFamily="34" charset="0"/>
              </a:rPr>
              <a:t>CO</a:t>
            </a:r>
            <a:r>
              <a:rPr lang="en-US" sz="1800" baseline="-25000">
                <a:solidFill>
                  <a:srgbClr val="3333FF"/>
                </a:solidFill>
                <a:latin typeface="Arial Narrow" pitchFamily="34" charset="0"/>
              </a:rPr>
              <a:t>2</a:t>
            </a:r>
            <a:r>
              <a:rPr lang="en-US" sz="1800">
                <a:solidFill>
                  <a:srgbClr val="3333FF"/>
                </a:solidFill>
                <a:latin typeface="Arial Narrow" pitchFamily="34" charset="0"/>
              </a:rPr>
              <a:t> permeability</a:t>
            </a:r>
          </a:p>
        </p:txBody>
      </p:sp>
      <p:sp>
        <p:nvSpPr>
          <p:cNvPr id="37915" name="Rectangle 59"/>
          <p:cNvSpPr>
            <a:spLocks noChangeArrowheads="1"/>
          </p:cNvSpPr>
          <p:nvPr/>
        </p:nvSpPr>
        <p:spPr bwMode="auto">
          <a:xfrm>
            <a:off x="2309813" y="5889625"/>
            <a:ext cx="49339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800">
                <a:solidFill>
                  <a:srgbClr val="3333FF"/>
                </a:solidFill>
                <a:latin typeface="Arial Narrow" pitchFamily="34" charset="0"/>
              </a:rPr>
              <a:t>Relative, channel-specific</a:t>
            </a:r>
          </a:p>
          <a:p>
            <a:pPr algn="ctr">
              <a:lnSpc>
                <a:spcPct val="80000"/>
              </a:lnSpc>
            </a:pPr>
            <a:r>
              <a:rPr lang="en-US" sz="1800">
                <a:solidFill>
                  <a:srgbClr val="3333FF"/>
                </a:solidFill>
                <a:latin typeface="Arial Narrow" pitchFamily="34" charset="0"/>
              </a:rPr>
              <a:t>NH</a:t>
            </a:r>
            <a:r>
              <a:rPr lang="en-US" sz="1800" baseline="-25000">
                <a:solidFill>
                  <a:srgbClr val="3333FF"/>
                </a:solidFill>
                <a:latin typeface="Arial Narrow" pitchFamily="34" charset="0"/>
              </a:rPr>
              <a:t>3</a:t>
            </a:r>
            <a:r>
              <a:rPr lang="en-US" sz="1800">
                <a:solidFill>
                  <a:srgbClr val="3333FF"/>
                </a:solidFill>
                <a:latin typeface="Arial Narrow" pitchFamily="34" charset="0"/>
              </a:rPr>
              <a:t> permeability</a:t>
            </a:r>
          </a:p>
        </p:txBody>
      </p:sp>
      <p:sp>
        <p:nvSpPr>
          <p:cNvPr id="37916" name="Text Box 60"/>
          <p:cNvSpPr txBox="1">
            <a:spLocks noChangeArrowheads="1"/>
          </p:cNvSpPr>
          <p:nvPr/>
        </p:nvSpPr>
        <p:spPr bwMode="auto">
          <a:xfrm>
            <a:off x="4662488" y="2579688"/>
            <a:ext cx="511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(11)</a:t>
            </a:r>
          </a:p>
        </p:txBody>
      </p:sp>
      <p:grpSp>
        <p:nvGrpSpPr>
          <p:cNvPr id="37917" name="Group 61"/>
          <p:cNvGrpSpPr>
            <a:grpSpLocks/>
          </p:cNvGrpSpPr>
          <p:nvPr/>
        </p:nvGrpSpPr>
        <p:grpSpPr bwMode="auto">
          <a:xfrm>
            <a:off x="3668713" y="2941638"/>
            <a:ext cx="301625" cy="511175"/>
            <a:chOff x="2125" y="1637"/>
            <a:chExt cx="190" cy="322"/>
          </a:xfrm>
        </p:grpSpPr>
        <p:sp>
          <p:nvSpPr>
            <p:cNvPr id="38013" name="Rectangle 62"/>
            <p:cNvSpPr>
              <a:spLocks noChangeArrowheads="1"/>
            </p:cNvSpPr>
            <p:nvPr/>
          </p:nvSpPr>
          <p:spPr bwMode="auto">
            <a:xfrm>
              <a:off x="2125" y="1696"/>
              <a:ext cx="190" cy="263"/>
            </a:xfrm>
            <a:prstGeom prst="rect">
              <a:avLst/>
            </a:prstGeom>
            <a:solidFill>
              <a:srgbClr val="0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grpSp>
          <p:nvGrpSpPr>
            <p:cNvPr id="38014" name="Group 63"/>
            <p:cNvGrpSpPr>
              <a:grpSpLocks/>
            </p:cNvGrpSpPr>
            <p:nvPr/>
          </p:nvGrpSpPr>
          <p:grpSpPr bwMode="auto">
            <a:xfrm>
              <a:off x="2197" y="1637"/>
              <a:ext cx="40" cy="59"/>
              <a:chOff x="1583" y="1969"/>
              <a:chExt cx="58" cy="180"/>
            </a:xfrm>
          </p:grpSpPr>
          <p:sp>
            <p:nvSpPr>
              <p:cNvPr id="38015" name="Line 64"/>
              <p:cNvSpPr>
                <a:spLocks noChangeShapeType="1"/>
              </p:cNvSpPr>
              <p:nvPr/>
            </p:nvSpPr>
            <p:spPr bwMode="auto">
              <a:xfrm flipV="1">
                <a:off x="1610" y="1969"/>
                <a:ext cx="0"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16" name="Line 65"/>
              <p:cNvSpPr>
                <a:spLocks noChangeShapeType="1"/>
              </p:cNvSpPr>
              <p:nvPr/>
            </p:nvSpPr>
            <p:spPr bwMode="auto">
              <a:xfrm>
                <a:off x="1583" y="1969"/>
                <a:ext cx="5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7918" name="Group 66"/>
          <p:cNvGrpSpPr>
            <a:grpSpLocks/>
          </p:cNvGrpSpPr>
          <p:nvPr/>
        </p:nvGrpSpPr>
        <p:grpSpPr bwMode="auto">
          <a:xfrm>
            <a:off x="4195763" y="2978150"/>
            <a:ext cx="300037" cy="477838"/>
            <a:chOff x="2457" y="1660"/>
            <a:chExt cx="189" cy="301"/>
          </a:xfrm>
        </p:grpSpPr>
        <p:sp>
          <p:nvSpPr>
            <p:cNvPr id="38009" name="Rectangle 67"/>
            <p:cNvSpPr>
              <a:spLocks noChangeArrowheads="1"/>
            </p:cNvSpPr>
            <p:nvPr/>
          </p:nvSpPr>
          <p:spPr bwMode="auto">
            <a:xfrm>
              <a:off x="2457" y="1735"/>
              <a:ext cx="189" cy="226"/>
            </a:xfrm>
            <a:prstGeom prst="rect">
              <a:avLst/>
            </a:prstGeom>
            <a:solidFill>
              <a:srgbClr val="0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grpSp>
          <p:nvGrpSpPr>
            <p:cNvPr id="38010" name="Group 68"/>
            <p:cNvGrpSpPr>
              <a:grpSpLocks/>
            </p:cNvGrpSpPr>
            <p:nvPr/>
          </p:nvGrpSpPr>
          <p:grpSpPr bwMode="auto">
            <a:xfrm>
              <a:off x="2530" y="1660"/>
              <a:ext cx="40" cy="76"/>
              <a:chOff x="1583" y="1969"/>
              <a:chExt cx="58" cy="180"/>
            </a:xfrm>
          </p:grpSpPr>
          <p:sp>
            <p:nvSpPr>
              <p:cNvPr id="38011" name="Line 69"/>
              <p:cNvSpPr>
                <a:spLocks noChangeShapeType="1"/>
              </p:cNvSpPr>
              <p:nvPr/>
            </p:nvSpPr>
            <p:spPr bwMode="auto">
              <a:xfrm flipV="1">
                <a:off x="1610" y="1969"/>
                <a:ext cx="0"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12" name="Line 70"/>
              <p:cNvSpPr>
                <a:spLocks noChangeShapeType="1"/>
              </p:cNvSpPr>
              <p:nvPr/>
            </p:nvSpPr>
            <p:spPr bwMode="auto">
              <a:xfrm>
                <a:off x="1583" y="1969"/>
                <a:ext cx="5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7919" name="Group 71"/>
          <p:cNvGrpSpPr>
            <a:grpSpLocks/>
          </p:cNvGrpSpPr>
          <p:nvPr/>
        </p:nvGrpSpPr>
        <p:grpSpPr bwMode="auto">
          <a:xfrm>
            <a:off x="4730750" y="2936875"/>
            <a:ext cx="300038" cy="517525"/>
            <a:chOff x="2794" y="1634"/>
            <a:chExt cx="189" cy="326"/>
          </a:xfrm>
        </p:grpSpPr>
        <p:sp>
          <p:nvSpPr>
            <p:cNvPr id="38005" name="Rectangle 72"/>
            <p:cNvSpPr>
              <a:spLocks noChangeArrowheads="1"/>
            </p:cNvSpPr>
            <p:nvPr/>
          </p:nvSpPr>
          <p:spPr bwMode="auto">
            <a:xfrm>
              <a:off x="2794" y="1702"/>
              <a:ext cx="189" cy="258"/>
            </a:xfrm>
            <a:prstGeom prst="rect">
              <a:avLst/>
            </a:prstGeom>
            <a:solidFill>
              <a:srgbClr val="0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grpSp>
          <p:nvGrpSpPr>
            <p:cNvPr id="38006" name="Group 73"/>
            <p:cNvGrpSpPr>
              <a:grpSpLocks/>
            </p:cNvGrpSpPr>
            <p:nvPr/>
          </p:nvGrpSpPr>
          <p:grpSpPr bwMode="auto">
            <a:xfrm>
              <a:off x="2868" y="1634"/>
              <a:ext cx="40" cy="70"/>
              <a:chOff x="1583" y="1969"/>
              <a:chExt cx="58" cy="180"/>
            </a:xfrm>
          </p:grpSpPr>
          <p:sp>
            <p:nvSpPr>
              <p:cNvPr id="38007" name="Line 74"/>
              <p:cNvSpPr>
                <a:spLocks noChangeShapeType="1"/>
              </p:cNvSpPr>
              <p:nvPr/>
            </p:nvSpPr>
            <p:spPr bwMode="auto">
              <a:xfrm flipV="1">
                <a:off x="1610" y="1969"/>
                <a:ext cx="0"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08" name="Line 75"/>
              <p:cNvSpPr>
                <a:spLocks noChangeShapeType="1"/>
              </p:cNvSpPr>
              <p:nvPr/>
            </p:nvSpPr>
            <p:spPr bwMode="auto">
              <a:xfrm>
                <a:off x="1583" y="1969"/>
                <a:ext cx="5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7920" name="Rectangle 76"/>
          <p:cNvSpPr>
            <a:spLocks noChangeArrowheads="1"/>
          </p:cNvSpPr>
          <p:nvPr/>
        </p:nvSpPr>
        <p:spPr bwMode="auto">
          <a:xfrm rot="-5400000">
            <a:off x="4638676" y="3633787"/>
            <a:ext cx="5461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rAQP4 </a:t>
            </a:r>
          </a:p>
          <a:p>
            <a:pPr algn="ctr">
              <a:lnSpc>
                <a:spcPct val="80000"/>
              </a:lnSpc>
            </a:pPr>
            <a:r>
              <a:rPr lang="en-US" sz="1600">
                <a:solidFill>
                  <a:srgbClr val="000000"/>
                </a:solidFill>
                <a:latin typeface="Arial Narrow" pitchFamily="34" charset="0"/>
              </a:rPr>
              <a:t> M1</a:t>
            </a:r>
            <a:endParaRPr lang="en-US" sz="1600">
              <a:solidFill>
                <a:schemeClr val="tx1"/>
              </a:solidFill>
              <a:latin typeface="Arial Narrow" pitchFamily="34" charset="0"/>
            </a:endParaRPr>
          </a:p>
        </p:txBody>
      </p:sp>
      <p:grpSp>
        <p:nvGrpSpPr>
          <p:cNvPr id="37921" name="Group 77"/>
          <p:cNvGrpSpPr>
            <a:grpSpLocks/>
          </p:cNvGrpSpPr>
          <p:nvPr/>
        </p:nvGrpSpPr>
        <p:grpSpPr bwMode="auto">
          <a:xfrm>
            <a:off x="4729163" y="4184650"/>
            <a:ext cx="300037" cy="215900"/>
            <a:chOff x="2793" y="2416"/>
            <a:chExt cx="189" cy="136"/>
          </a:xfrm>
        </p:grpSpPr>
        <p:sp>
          <p:nvSpPr>
            <p:cNvPr id="38001" name="Rectangle 78"/>
            <p:cNvSpPr>
              <a:spLocks noChangeArrowheads="1"/>
            </p:cNvSpPr>
            <p:nvPr/>
          </p:nvSpPr>
          <p:spPr bwMode="auto">
            <a:xfrm>
              <a:off x="2793" y="2416"/>
              <a:ext cx="189" cy="69"/>
            </a:xfrm>
            <a:prstGeom prst="rect">
              <a:avLst/>
            </a:prstGeom>
            <a:solidFill>
              <a:srgbClr val="00808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38002" name="Group 79"/>
            <p:cNvGrpSpPr>
              <a:grpSpLocks/>
            </p:cNvGrpSpPr>
            <p:nvPr/>
          </p:nvGrpSpPr>
          <p:grpSpPr bwMode="auto">
            <a:xfrm>
              <a:off x="2874" y="2483"/>
              <a:ext cx="40" cy="69"/>
              <a:chOff x="2253" y="2364"/>
              <a:chExt cx="42" cy="53"/>
            </a:xfrm>
          </p:grpSpPr>
          <p:sp>
            <p:nvSpPr>
              <p:cNvPr id="38003" name="Line 80"/>
              <p:cNvSpPr>
                <a:spLocks noChangeShapeType="1"/>
              </p:cNvSpPr>
              <p:nvPr/>
            </p:nvSpPr>
            <p:spPr bwMode="auto">
              <a:xfrm flipV="1">
                <a:off x="2273" y="2364"/>
                <a:ext cx="0" cy="5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04" name="Line 81"/>
              <p:cNvSpPr>
                <a:spLocks noChangeShapeType="1"/>
              </p:cNvSpPr>
              <p:nvPr/>
            </p:nvSpPr>
            <p:spPr bwMode="auto">
              <a:xfrm>
                <a:off x="2253" y="2417"/>
                <a:ext cx="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7922" name="Rectangle 82"/>
          <p:cNvSpPr>
            <a:spLocks noChangeArrowheads="1"/>
          </p:cNvSpPr>
          <p:nvPr/>
        </p:nvSpPr>
        <p:spPr bwMode="auto">
          <a:xfrm>
            <a:off x="5213350" y="2492375"/>
            <a:ext cx="300038" cy="960438"/>
          </a:xfrm>
          <a:prstGeom prst="rect">
            <a:avLst/>
          </a:prstGeom>
          <a:solidFill>
            <a:srgbClr val="0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7923" name="Text Box 83"/>
          <p:cNvSpPr txBox="1">
            <a:spLocks noChangeArrowheads="1"/>
          </p:cNvSpPr>
          <p:nvPr/>
        </p:nvSpPr>
        <p:spPr bwMode="auto">
          <a:xfrm>
            <a:off x="5181600" y="1970088"/>
            <a:ext cx="511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(6)</a:t>
            </a:r>
          </a:p>
        </p:txBody>
      </p:sp>
      <p:grpSp>
        <p:nvGrpSpPr>
          <p:cNvPr id="37924" name="Group 84"/>
          <p:cNvGrpSpPr>
            <a:grpSpLocks/>
          </p:cNvGrpSpPr>
          <p:nvPr/>
        </p:nvGrpSpPr>
        <p:grpSpPr bwMode="auto">
          <a:xfrm>
            <a:off x="5329238" y="2286000"/>
            <a:ext cx="65087" cy="201613"/>
            <a:chOff x="1583" y="1969"/>
            <a:chExt cx="58" cy="180"/>
          </a:xfrm>
        </p:grpSpPr>
        <p:sp>
          <p:nvSpPr>
            <p:cNvPr id="37999" name="Line 85"/>
            <p:cNvSpPr>
              <a:spLocks noChangeShapeType="1"/>
            </p:cNvSpPr>
            <p:nvPr/>
          </p:nvSpPr>
          <p:spPr bwMode="auto">
            <a:xfrm flipV="1">
              <a:off x="1610" y="1969"/>
              <a:ext cx="0"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00" name="Line 86"/>
            <p:cNvSpPr>
              <a:spLocks noChangeShapeType="1"/>
            </p:cNvSpPr>
            <p:nvPr/>
          </p:nvSpPr>
          <p:spPr bwMode="auto">
            <a:xfrm>
              <a:off x="1583" y="1969"/>
              <a:ext cx="5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7925" name="Group 87"/>
          <p:cNvGrpSpPr>
            <a:grpSpLocks/>
          </p:cNvGrpSpPr>
          <p:nvPr/>
        </p:nvGrpSpPr>
        <p:grpSpPr bwMode="auto">
          <a:xfrm>
            <a:off x="5211763" y="4186238"/>
            <a:ext cx="300037" cy="85725"/>
            <a:chOff x="3097" y="2416"/>
            <a:chExt cx="189" cy="54"/>
          </a:xfrm>
        </p:grpSpPr>
        <p:sp>
          <p:nvSpPr>
            <p:cNvPr id="37995" name="Rectangle 88"/>
            <p:cNvSpPr>
              <a:spLocks noChangeArrowheads="1"/>
            </p:cNvSpPr>
            <p:nvPr/>
          </p:nvSpPr>
          <p:spPr bwMode="auto">
            <a:xfrm>
              <a:off x="3097" y="2416"/>
              <a:ext cx="189" cy="17"/>
            </a:xfrm>
            <a:prstGeom prst="rect">
              <a:avLst/>
            </a:prstGeom>
            <a:solidFill>
              <a:srgbClr val="00808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37996" name="Group 89"/>
            <p:cNvGrpSpPr>
              <a:grpSpLocks/>
            </p:cNvGrpSpPr>
            <p:nvPr/>
          </p:nvGrpSpPr>
          <p:grpSpPr bwMode="auto">
            <a:xfrm>
              <a:off x="3166" y="2435"/>
              <a:ext cx="40" cy="35"/>
              <a:chOff x="2571" y="2586"/>
              <a:chExt cx="42" cy="196"/>
            </a:xfrm>
          </p:grpSpPr>
          <p:sp>
            <p:nvSpPr>
              <p:cNvPr id="37997" name="Line 90"/>
              <p:cNvSpPr>
                <a:spLocks noChangeShapeType="1"/>
              </p:cNvSpPr>
              <p:nvPr/>
            </p:nvSpPr>
            <p:spPr bwMode="auto">
              <a:xfrm flipV="1">
                <a:off x="2591" y="2586"/>
                <a:ext cx="0" cy="19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98" name="Line 91"/>
              <p:cNvSpPr>
                <a:spLocks noChangeShapeType="1"/>
              </p:cNvSpPr>
              <p:nvPr/>
            </p:nvSpPr>
            <p:spPr bwMode="auto">
              <a:xfrm>
                <a:off x="2571" y="2781"/>
                <a:ext cx="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7926" name="Rectangle 92"/>
          <p:cNvSpPr>
            <a:spLocks noChangeArrowheads="1"/>
          </p:cNvSpPr>
          <p:nvPr/>
        </p:nvSpPr>
        <p:spPr bwMode="auto">
          <a:xfrm rot="-5400000">
            <a:off x="5183188" y="3624262"/>
            <a:ext cx="5461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rAQP4 </a:t>
            </a:r>
          </a:p>
          <a:p>
            <a:pPr algn="ctr">
              <a:lnSpc>
                <a:spcPct val="80000"/>
              </a:lnSpc>
            </a:pPr>
            <a:r>
              <a:rPr lang="en-US" sz="1600">
                <a:solidFill>
                  <a:srgbClr val="000000"/>
                </a:solidFill>
                <a:latin typeface="Arial Narrow" pitchFamily="34" charset="0"/>
              </a:rPr>
              <a:t>M23</a:t>
            </a:r>
            <a:endParaRPr lang="en-US" sz="1600">
              <a:solidFill>
                <a:schemeClr val="tx1"/>
              </a:solidFill>
              <a:latin typeface="Arial Narrow" pitchFamily="34" charset="0"/>
            </a:endParaRPr>
          </a:p>
        </p:txBody>
      </p:sp>
      <p:sp>
        <p:nvSpPr>
          <p:cNvPr id="37927" name="Text Box 93"/>
          <p:cNvSpPr txBox="1">
            <a:spLocks noChangeArrowheads="1"/>
          </p:cNvSpPr>
          <p:nvPr/>
        </p:nvSpPr>
        <p:spPr bwMode="auto">
          <a:xfrm>
            <a:off x="3016250" y="4948238"/>
            <a:ext cx="50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(5)</a:t>
            </a:r>
          </a:p>
        </p:txBody>
      </p:sp>
      <p:sp>
        <p:nvSpPr>
          <p:cNvPr id="37928" name="Text Box 94"/>
          <p:cNvSpPr txBox="1">
            <a:spLocks noChangeArrowheads="1"/>
          </p:cNvSpPr>
          <p:nvPr/>
        </p:nvSpPr>
        <p:spPr bwMode="auto">
          <a:xfrm>
            <a:off x="3568700" y="4381500"/>
            <a:ext cx="50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(9)</a:t>
            </a:r>
          </a:p>
        </p:txBody>
      </p:sp>
      <p:sp>
        <p:nvSpPr>
          <p:cNvPr id="37929" name="Text Box 95"/>
          <p:cNvSpPr txBox="1">
            <a:spLocks noChangeArrowheads="1"/>
          </p:cNvSpPr>
          <p:nvPr/>
        </p:nvSpPr>
        <p:spPr bwMode="auto">
          <a:xfrm>
            <a:off x="4148138" y="5183188"/>
            <a:ext cx="511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(12)</a:t>
            </a:r>
          </a:p>
        </p:txBody>
      </p:sp>
      <p:sp>
        <p:nvSpPr>
          <p:cNvPr id="37930" name="Text Box 96"/>
          <p:cNvSpPr txBox="1">
            <a:spLocks noChangeArrowheads="1"/>
          </p:cNvSpPr>
          <p:nvPr/>
        </p:nvSpPr>
        <p:spPr bwMode="auto">
          <a:xfrm>
            <a:off x="4660900" y="4433888"/>
            <a:ext cx="50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(11)</a:t>
            </a:r>
          </a:p>
        </p:txBody>
      </p:sp>
      <p:sp>
        <p:nvSpPr>
          <p:cNvPr id="37931" name="Text Box 97"/>
          <p:cNvSpPr txBox="1">
            <a:spLocks noChangeArrowheads="1"/>
          </p:cNvSpPr>
          <p:nvPr/>
        </p:nvSpPr>
        <p:spPr bwMode="auto">
          <a:xfrm>
            <a:off x="5184775" y="4311650"/>
            <a:ext cx="50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(6)</a:t>
            </a:r>
          </a:p>
        </p:txBody>
      </p:sp>
      <p:sp>
        <p:nvSpPr>
          <p:cNvPr id="37932" name="Text Box 98"/>
          <p:cNvSpPr txBox="1">
            <a:spLocks noChangeArrowheads="1"/>
          </p:cNvSpPr>
          <p:nvPr/>
        </p:nvSpPr>
        <p:spPr bwMode="auto">
          <a:xfrm>
            <a:off x="3473450" y="4806950"/>
            <a:ext cx="7143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000">
                <a:solidFill>
                  <a:schemeClr val="tx1"/>
                </a:solidFill>
                <a:latin typeface="Arial" charset="0"/>
              </a:rPr>
              <a:t>NS from zero</a:t>
            </a:r>
          </a:p>
        </p:txBody>
      </p:sp>
      <p:sp>
        <p:nvSpPr>
          <p:cNvPr id="37933" name="Text Box 99"/>
          <p:cNvSpPr txBox="1">
            <a:spLocks noChangeArrowheads="1"/>
          </p:cNvSpPr>
          <p:nvPr/>
        </p:nvSpPr>
        <p:spPr bwMode="auto">
          <a:xfrm>
            <a:off x="4802188" y="4829175"/>
            <a:ext cx="7143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000">
                <a:solidFill>
                  <a:schemeClr val="tx1"/>
                </a:solidFill>
                <a:latin typeface="Arial" charset="0"/>
              </a:rPr>
              <a:t>NS from zero</a:t>
            </a:r>
          </a:p>
        </p:txBody>
      </p:sp>
      <p:sp>
        <p:nvSpPr>
          <p:cNvPr id="37934" name="AutoShape 100"/>
          <p:cNvSpPr>
            <a:spLocks/>
          </p:cNvSpPr>
          <p:nvPr/>
        </p:nvSpPr>
        <p:spPr bwMode="auto">
          <a:xfrm rot="16200000" flipH="1">
            <a:off x="5114925" y="4562475"/>
            <a:ext cx="53975" cy="511175"/>
          </a:xfrm>
          <a:prstGeom prst="rightBrace">
            <a:avLst>
              <a:gd name="adj1" fmla="val 78922"/>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37935" name="Group 101"/>
          <p:cNvGrpSpPr>
            <a:grpSpLocks/>
          </p:cNvGrpSpPr>
          <p:nvPr/>
        </p:nvGrpSpPr>
        <p:grpSpPr bwMode="auto">
          <a:xfrm>
            <a:off x="2654300" y="2813050"/>
            <a:ext cx="296863" cy="636588"/>
            <a:chOff x="1486" y="1556"/>
            <a:chExt cx="187" cy="401"/>
          </a:xfrm>
        </p:grpSpPr>
        <p:sp>
          <p:nvSpPr>
            <p:cNvPr id="37991" name="Rectangle 102"/>
            <p:cNvSpPr>
              <a:spLocks noChangeArrowheads="1"/>
            </p:cNvSpPr>
            <p:nvPr/>
          </p:nvSpPr>
          <p:spPr bwMode="auto">
            <a:xfrm>
              <a:off x="1486" y="1606"/>
              <a:ext cx="187" cy="351"/>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37992" name="Group 103"/>
            <p:cNvGrpSpPr>
              <a:grpSpLocks/>
            </p:cNvGrpSpPr>
            <p:nvPr/>
          </p:nvGrpSpPr>
          <p:grpSpPr bwMode="auto">
            <a:xfrm>
              <a:off x="1545" y="1556"/>
              <a:ext cx="78" cy="52"/>
              <a:chOff x="2890" y="926"/>
              <a:chExt cx="67" cy="20"/>
            </a:xfrm>
          </p:grpSpPr>
          <p:sp>
            <p:nvSpPr>
              <p:cNvPr id="37993" name="Line 104"/>
              <p:cNvSpPr>
                <a:spLocks noChangeShapeType="1"/>
              </p:cNvSpPr>
              <p:nvPr/>
            </p:nvSpPr>
            <p:spPr bwMode="auto">
              <a:xfrm flipV="1">
                <a:off x="2917" y="926"/>
                <a:ext cx="2" cy="2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94" name="Line 105"/>
              <p:cNvSpPr>
                <a:spLocks noChangeShapeType="1"/>
              </p:cNvSpPr>
              <p:nvPr/>
            </p:nvSpPr>
            <p:spPr bwMode="auto">
              <a:xfrm>
                <a:off x="2890" y="92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7936" name="Rectangle 106"/>
          <p:cNvSpPr>
            <a:spLocks noChangeArrowheads="1"/>
          </p:cNvSpPr>
          <p:nvPr/>
        </p:nvSpPr>
        <p:spPr bwMode="auto">
          <a:xfrm rot="-5400000">
            <a:off x="2570163" y="3711575"/>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AQP0</a:t>
            </a:r>
            <a:endParaRPr lang="en-US" sz="1600">
              <a:solidFill>
                <a:schemeClr val="tx1"/>
              </a:solidFill>
              <a:latin typeface="Arial Narrow" pitchFamily="34" charset="0"/>
            </a:endParaRPr>
          </a:p>
        </p:txBody>
      </p:sp>
      <p:grpSp>
        <p:nvGrpSpPr>
          <p:cNvPr id="37937" name="Group 107"/>
          <p:cNvGrpSpPr>
            <a:grpSpLocks/>
          </p:cNvGrpSpPr>
          <p:nvPr/>
        </p:nvGrpSpPr>
        <p:grpSpPr bwMode="auto">
          <a:xfrm>
            <a:off x="2632075" y="4181475"/>
            <a:ext cx="300038" cy="169863"/>
            <a:chOff x="1472" y="2418"/>
            <a:chExt cx="189" cy="107"/>
          </a:xfrm>
        </p:grpSpPr>
        <p:sp>
          <p:nvSpPr>
            <p:cNvPr id="37987" name="Rectangle 108"/>
            <p:cNvSpPr>
              <a:spLocks noChangeArrowheads="1"/>
            </p:cNvSpPr>
            <p:nvPr/>
          </p:nvSpPr>
          <p:spPr bwMode="auto">
            <a:xfrm>
              <a:off x="1472" y="2418"/>
              <a:ext cx="189" cy="63"/>
            </a:xfrm>
            <a:prstGeom prst="rect">
              <a:avLst/>
            </a:prstGeom>
            <a:solidFill>
              <a:srgbClr val="00808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37988" name="Group 109"/>
            <p:cNvGrpSpPr>
              <a:grpSpLocks/>
            </p:cNvGrpSpPr>
            <p:nvPr/>
          </p:nvGrpSpPr>
          <p:grpSpPr bwMode="auto">
            <a:xfrm>
              <a:off x="1552" y="2485"/>
              <a:ext cx="40" cy="40"/>
              <a:chOff x="2571" y="2586"/>
              <a:chExt cx="42" cy="196"/>
            </a:xfrm>
          </p:grpSpPr>
          <p:sp>
            <p:nvSpPr>
              <p:cNvPr id="37989" name="Line 110"/>
              <p:cNvSpPr>
                <a:spLocks noChangeShapeType="1"/>
              </p:cNvSpPr>
              <p:nvPr/>
            </p:nvSpPr>
            <p:spPr bwMode="auto">
              <a:xfrm flipV="1">
                <a:off x="2591" y="2586"/>
                <a:ext cx="0" cy="19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90" name="Line 111"/>
              <p:cNvSpPr>
                <a:spLocks noChangeShapeType="1"/>
              </p:cNvSpPr>
              <p:nvPr/>
            </p:nvSpPr>
            <p:spPr bwMode="auto">
              <a:xfrm>
                <a:off x="2571" y="2781"/>
                <a:ext cx="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7938" name="Text Box 112"/>
          <p:cNvSpPr txBox="1">
            <a:spLocks noChangeArrowheads="1"/>
          </p:cNvSpPr>
          <p:nvPr/>
        </p:nvSpPr>
        <p:spPr bwMode="auto">
          <a:xfrm>
            <a:off x="2447925" y="4730750"/>
            <a:ext cx="7143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000">
                <a:solidFill>
                  <a:schemeClr val="tx1"/>
                </a:solidFill>
                <a:latin typeface="Arial" charset="0"/>
              </a:rPr>
              <a:t>NS from zero</a:t>
            </a:r>
          </a:p>
        </p:txBody>
      </p:sp>
      <p:sp>
        <p:nvSpPr>
          <p:cNvPr id="37939" name="Text Box 113"/>
          <p:cNvSpPr txBox="1">
            <a:spLocks noChangeArrowheads="1"/>
          </p:cNvSpPr>
          <p:nvPr/>
        </p:nvSpPr>
        <p:spPr bwMode="auto">
          <a:xfrm>
            <a:off x="2549525" y="4410075"/>
            <a:ext cx="50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(13)</a:t>
            </a:r>
          </a:p>
        </p:txBody>
      </p:sp>
      <p:sp>
        <p:nvSpPr>
          <p:cNvPr id="37940" name="Text Box 114"/>
          <p:cNvSpPr txBox="1">
            <a:spLocks noChangeArrowheads="1"/>
          </p:cNvSpPr>
          <p:nvPr/>
        </p:nvSpPr>
        <p:spPr bwMode="auto">
          <a:xfrm>
            <a:off x="2552700" y="2438400"/>
            <a:ext cx="5095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(13)</a:t>
            </a:r>
          </a:p>
        </p:txBody>
      </p:sp>
      <p:sp>
        <p:nvSpPr>
          <p:cNvPr id="37941" name="Rectangle 115"/>
          <p:cNvSpPr>
            <a:spLocks noChangeArrowheads="1"/>
          </p:cNvSpPr>
          <p:nvPr/>
        </p:nvSpPr>
        <p:spPr bwMode="auto">
          <a:xfrm>
            <a:off x="5686425" y="3140075"/>
            <a:ext cx="300038" cy="311150"/>
          </a:xfrm>
          <a:prstGeom prst="rect">
            <a:avLst/>
          </a:prstGeom>
          <a:solidFill>
            <a:srgbClr val="0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37942" name="Text Box 116"/>
          <p:cNvSpPr txBox="1">
            <a:spLocks noChangeArrowheads="1"/>
          </p:cNvSpPr>
          <p:nvPr/>
        </p:nvSpPr>
        <p:spPr bwMode="auto">
          <a:xfrm>
            <a:off x="5578475" y="2640013"/>
            <a:ext cx="511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(3)</a:t>
            </a:r>
          </a:p>
        </p:txBody>
      </p:sp>
      <p:grpSp>
        <p:nvGrpSpPr>
          <p:cNvPr id="37943" name="Group 117"/>
          <p:cNvGrpSpPr>
            <a:grpSpLocks/>
          </p:cNvGrpSpPr>
          <p:nvPr/>
        </p:nvGrpSpPr>
        <p:grpSpPr bwMode="auto">
          <a:xfrm>
            <a:off x="5800725" y="3006725"/>
            <a:ext cx="65088" cy="128588"/>
            <a:chOff x="1583" y="1969"/>
            <a:chExt cx="58" cy="180"/>
          </a:xfrm>
        </p:grpSpPr>
        <p:sp>
          <p:nvSpPr>
            <p:cNvPr id="37985" name="Line 118"/>
            <p:cNvSpPr>
              <a:spLocks noChangeShapeType="1"/>
            </p:cNvSpPr>
            <p:nvPr/>
          </p:nvSpPr>
          <p:spPr bwMode="auto">
            <a:xfrm flipV="1">
              <a:off x="1610" y="1969"/>
              <a:ext cx="0"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86" name="Line 119"/>
            <p:cNvSpPr>
              <a:spLocks noChangeShapeType="1"/>
            </p:cNvSpPr>
            <p:nvPr/>
          </p:nvSpPr>
          <p:spPr bwMode="auto">
            <a:xfrm>
              <a:off x="1583" y="1969"/>
              <a:ext cx="5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7944" name="Rectangle 120"/>
          <p:cNvSpPr>
            <a:spLocks noChangeArrowheads="1"/>
          </p:cNvSpPr>
          <p:nvPr/>
        </p:nvSpPr>
        <p:spPr bwMode="auto">
          <a:xfrm>
            <a:off x="5684838" y="4178300"/>
            <a:ext cx="300037" cy="841375"/>
          </a:xfrm>
          <a:prstGeom prst="rect">
            <a:avLst/>
          </a:prstGeom>
          <a:solidFill>
            <a:srgbClr val="00808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37945" name="Group 121"/>
          <p:cNvGrpSpPr>
            <a:grpSpLocks/>
          </p:cNvGrpSpPr>
          <p:nvPr/>
        </p:nvGrpSpPr>
        <p:grpSpPr bwMode="auto">
          <a:xfrm>
            <a:off x="5792788" y="5011738"/>
            <a:ext cx="65087" cy="246062"/>
            <a:chOff x="2571" y="2586"/>
            <a:chExt cx="42" cy="196"/>
          </a:xfrm>
        </p:grpSpPr>
        <p:sp>
          <p:nvSpPr>
            <p:cNvPr id="37983" name="Line 122"/>
            <p:cNvSpPr>
              <a:spLocks noChangeShapeType="1"/>
            </p:cNvSpPr>
            <p:nvPr/>
          </p:nvSpPr>
          <p:spPr bwMode="auto">
            <a:xfrm flipV="1">
              <a:off x="2591" y="2586"/>
              <a:ext cx="0" cy="19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84" name="Line 123"/>
            <p:cNvSpPr>
              <a:spLocks noChangeShapeType="1"/>
            </p:cNvSpPr>
            <p:nvPr/>
          </p:nvSpPr>
          <p:spPr bwMode="auto">
            <a:xfrm>
              <a:off x="2571" y="2781"/>
              <a:ext cx="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7946" name="Rectangle 124"/>
          <p:cNvSpPr>
            <a:spLocks noChangeArrowheads="1"/>
          </p:cNvSpPr>
          <p:nvPr/>
        </p:nvSpPr>
        <p:spPr bwMode="auto">
          <a:xfrm rot="-5400000">
            <a:off x="5656263" y="3632200"/>
            <a:ext cx="5461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rAQP7 </a:t>
            </a:r>
          </a:p>
          <a:p>
            <a:pPr algn="ctr">
              <a:lnSpc>
                <a:spcPct val="80000"/>
              </a:lnSpc>
            </a:pPr>
            <a:r>
              <a:rPr lang="en-US" sz="1600">
                <a:solidFill>
                  <a:srgbClr val="000000"/>
                </a:solidFill>
                <a:latin typeface="Arial Narrow" pitchFamily="34" charset="0"/>
              </a:rPr>
              <a:t> </a:t>
            </a:r>
            <a:endParaRPr lang="en-US" sz="1600">
              <a:solidFill>
                <a:schemeClr val="tx1"/>
              </a:solidFill>
              <a:latin typeface="Arial Narrow" pitchFamily="34" charset="0"/>
            </a:endParaRPr>
          </a:p>
        </p:txBody>
      </p:sp>
      <p:sp>
        <p:nvSpPr>
          <p:cNvPr id="37947" name="Text Box 125"/>
          <p:cNvSpPr txBox="1">
            <a:spLocks noChangeArrowheads="1"/>
          </p:cNvSpPr>
          <p:nvPr/>
        </p:nvSpPr>
        <p:spPr bwMode="auto">
          <a:xfrm>
            <a:off x="5646738" y="5267325"/>
            <a:ext cx="511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(3)</a:t>
            </a:r>
          </a:p>
        </p:txBody>
      </p:sp>
      <p:sp>
        <p:nvSpPr>
          <p:cNvPr id="37948" name="Text Box 126"/>
          <p:cNvSpPr txBox="1">
            <a:spLocks noChangeArrowheads="1"/>
          </p:cNvSpPr>
          <p:nvPr/>
        </p:nvSpPr>
        <p:spPr bwMode="auto">
          <a:xfrm>
            <a:off x="6081713" y="2455863"/>
            <a:ext cx="511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(5)</a:t>
            </a:r>
          </a:p>
        </p:txBody>
      </p:sp>
      <p:grpSp>
        <p:nvGrpSpPr>
          <p:cNvPr id="37949" name="Group 127"/>
          <p:cNvGrpSpPr>
            <a:grpSpLocks/>
          </p:cNvGrpSpPr>
          <p:nvPr/>
        </p:nvGrpSpPr>
        <p:grpSpPr bwMode="auto">
          <a:xfrm>
            <a:off x="6200775" y="2838450"/>
            <a:ext cx="300038" cy="625475"/>
            <a:chOff x="3720" y="1572"/>
            <a:chExt cx="189" cy="394"/>
          </a:xfrm>
        </p:grpSpPr>
        <p:sp>
          <p:nvSpPr>
            <p:cNvPr id="37979" name="Rectangle 128"/>
            <p:cNvSpPr>
              <a:spLocks noChangeArrowheads="1"/>
            </p:cNvSpPr>
            <p:nvPr/>
          </p:nvSpPr>
          <p:spPr bwMode="auto">
            <a:xfrm>
              <a:off x="3720" y="1684"/>
              <a:ext cx="189" cy="282"/>
            </a:xfrm>
            <a:prstGeom prst="rect">
              <a:avLst/>
            </a:prstGeom>
            <a:solidFill>
              <a:srgbClr val="0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grpSp>
          <p:nvGrpSpPr>
            <p:cNvPr id="37980" name="Group 129"/>
            <p:cNvGrpSpPr>
              <a:grpSpLocks/>
            </p:cNvGrpSpPr>
            <p:nvPr/>
          </p:nvGrpSpPr>
          <p:grpSpPr bwMode="auto">
            <a:xfrm>
              <a:off x="3787" y="1572"/>
              <a:ext cx="41" cy="115"/>
              <a:chOff x="1583" y="1969"/>
              <a:chExt cx="58" cy="180"/>
            </a:xfrm>
          </p:grpSpPr>
          <p:sp>
            <p:nvSpPr>
              <p:cNvPr id="37981" name="Line 130"/>
              <p:cNvSpPr>
                <a:spLocks noChangeShapeType="1"/>
              </p:cNvSpPr>
              <p:nvPr/>
            </p:nvSpPr>
            <p:spPr bwMode="auto">
              <a:xfrm flipV="1">
                <a:off x="1610" y="1969"/>
                <a:ext cx="0"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82" name="Line 131"/>
              <p:cNvSpPr>
                <a:spLocks noChangeShapeType="1"/>
              </p:cNvSpPr>
              <p:nvPr/>
            </p:nvSpPr>
            <p:spPr bwMode="auto">
              <a:xfrm>
                <a:off x="1583" y="1969"/>
                <a:ext cx="5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7950" name="Group 132"/>
          <p:cNvGrpSpPr>
            <a:grpSpLocks/>
          </p:cNvGrpSpPr>
          <p:nvPr/>
        </p:nvGrpSpPr>
        <p:grpSpPr bwMode="auto">
          <a:xfrm>
            <a:off x="6199188" y="4178300"/>
            <a:ext cx="300037" cy="1474788"/>
            <a:chOff x="3719" y="2416"/>
            <a:chExt cx="189" cy="929"/>
          </a:xfrm>
        </p:grpSpPr>
        <p:sp>
          <p:nvSpPr>
            <p:cNvPr id="37975" name="Rectangle 133"/>
            <p:cNvSpPr>
              <a:spLocks noChangeArrowheads="1"/>
            </p:cNvSpPr>
            <p:nvPr/>
          </p:nvSpPr>
          <p:spPr bwMode="auto">
            <a:xfrm>
              <a:off x="3719" y="2416"/>
              <a:ext cx="189" cy="829"/>
            </a:xfrm>
            <a:prstGeom prst="rect">
              <a:avLst/>
            </a:prstGeom>
            <a:solidFill>
              <a:srgbClr val="00808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37976" name="Group 134"/>
            <p:cNvGrpSpPr>
              <a:grpSpLocks/>
            </p:cNvGrpSpPr>
            <p:nvPr/>
          </p:nvGrpSpPr>
          <p:grpSpPr bwMode="auto">
            <a:xfrm>
              <a:off x="3787" y="3241"/>
              <a:ext cx="41" cy="104"/>
              <a:chOff x="2571" y="2586"/>
              <a:chExt cx="42" cy="196"/>
            </a:xfrm>
          </p:grpSpPr>
          <p:sp>
            <p:nvSpPr>
              <p:cNvPr id="37977" name="Line 135"/>
              <p:cNvSpPr>
                <a:spLocks noChangeShapeType="1"/>
              </p:cNvSpPr>
              <p:nvPr/>
            </p:nvSpPr>
            <p:spPr bwMode="auto">
              <a:xfrm flipV="1">
                <a:off x="2591" y="2586"/>
                <a:ext cx="0" cy="19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78" name="Line 136"/>
              <p:cNvSpPr>
                <a:spLocks noChangeShapeType="1"/>
              </p:cNvSpPr>
              <p:nvPr/>
            </p:nvSpPr>
            <p:spPr bwMode="auto">
              <a:xfrm>
                <a:off x="2571" y="2781"/>
                <a:ext cx="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7951" name="Rectangle 137"/>
          <p:cNvSpPr>
            <a:spLocks noChangeArrowheads="1"/>
          </p:cNvSpPr>
          <p:nvPr/>
        </p:nvSpPr>
        <p:spPr bwMode="auto">
          <a:xfrm rot="-5400000">
            <a:off x="6152356" y="3632994"/>
            <a:ext cx="582613"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hAQP8 </a:t>
            </a:r>
          </a:p>
          <a:p>
            <a:pPr algn="ctr">
              <a:lnSpc>
                <a:spcPct val="80000"/>
              </a:lnSpc>
            </a:pPr>
            <a:r>
              <a:rPr lang="en-US" sz="1600">
                <a:solidFill>
                  <a:srgbClr val="000000"/>
                </a:solidFill>
                <a:latin typeface="Arial Narrow" pitchFamily="34" charset="0"/>
              </a:rPr>
              <a:t> </a:t>
            </a:r>
            <a:endParaRPr lang="en-US" sz="1600">
              <a:solidFill>
                <a:schemeClr val="tx1"/>
              </a:solidFill>
              <a:latin typeface="Arial Narrow" pitchFamily="34" charset="0"/>
            </a:endParaRPr>
          </a:p>
        </p:txBody>
      </p:sp>
      <p:sp>
        <p:nvSpPr>
          <p:cNvPr id="37952" name="Text Box 138"/>
          <p:cNvSpPr txBox="1">
            <a:spLocks noChangeArrowheads="1"/>
          </p:cNvSpPr>
          <p:nvPr/>
        </p:nvSpPr>
        <p:spPr bwMode="auto">
          <a:xfrm>
            <a:off x="6161088" y="5676900"/>
            <a:ext cx="511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(5)</a:t>
            </a:r>
          </a:p>
        </p:txBody>
      </p:sp>
      <p:sp>
        <p:nvSpPr>
          <p:cNvPr id="37953" name="Text Box 139"/>
          <p:cNvSpPr txBox="1">
            <a:spLocks noChangeArrowheads="1"/>
          </p:cNvSpPr>
          <p:nvPr/>
        </p:nvSpPr>
        <p:spPr bwMode="auto">
          <a:xfrm>
            <a:off x="6719888" y="2379663"/>
            <a:ext cx="511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(4)</a:t>
            </a:r>
          </a:p>
        </p:txBody>
      </p:sp>
      <p:grpSp>
        <p:nvGrpSpPr>
          <p:cNvPr id="37954" name="Group 140"/>
          <p:cNvGrpSpPr>
            <a:grpSpLocks/>
          </p:cNvGrpSpPr>
          <p:nvPr/>
        </p:nvGrpSpPr>
        <p:grpSpPr bwMode="auto">
          <a:xfrm>
            <a:off x="6762750" y="2733675"/>
            <a:ext cx="300038" cy="712788"/>
            <a:chOff x="4074" y="1518"/>
            <a:chExt cx="189" cy="439"/>
          </a:xfrm>
        </p:grpSpPr>
        <p:sp>
          <p:nvSpPr>
            <p:cNvPr id="37971" name="Rectangle 141"/>
            <p:cNvSpPr>
              <a:spLocks noChangeArrowheads="1"/>
            </p:cNvSpPr>
            <p:nvPr/>
          </p:nvSpPr>
          <p:spPr bwMode="auto">
            <a:xfrm>
              <a:off x="4074" y="1554"/>
              <a:ext cx="189" cy="403"/>
            </a:xfrm>
            <a:prstGeom prst="rect">
              <a:avLst/>
            </a:prstGeom>
            <a:solidFill>
              <a:srgbClr val="0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grpSp>
          <p:nvGrpSpPr>
            <p:cNvPr id="37972" name="Group 142"/>
            <p:cNvGrpSpPr>
              <a:grpSpLocks/>
            </p:cNvGrpSpPr>
            <p:nvPr/>
          </p:nvGrpSpPr>
          <p:grpSpPr bwMode="auto">
            <a:xfrm>
              <a:off x="4147" y="1518"/>
              <a:ext cx="41" cy="35"/>
              <a:chOff x="1583" y="1969"/>
              <a:chExt cx="58" cy="180"/>
            </a:xfrm>
          </p:grpSpPr>
          <p:sp>
            <p:nvSpPr>
              <p:cNvPr id="37973" name="Line 143"/>
              <p:cNvSpPr>
                <a:spLocks noChangeShapeType="1"/>
              </p:cNvSpPr>
              <p:nvPr/>
            </p:nvSpPr>
            <p:spPr bwMode="auto">
              <a:xfrm flipV="1">
                <a:off x="1610" y="1969"/>
                <a:ext cx="0" cy="18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74" name="Line 144"/>
              <p:cNvSpPr>
                <a:spLocks noChangeShapeType="1"/>
              </p:cNvSpPr>
              <p:nvPr/>
            </p:nvSpPr>
            <p:spPr bwMode="auto">
              <a:xfrm>
                <a:off x="1583" y="1969"/>
                <a:ext cx="5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7955" name="Group 145"/>
          <p:cNvGrpSpPr>
            <a:grpSpLocks/>
          </p:cNvGrpSpPr>
          <p:nvPr/>
        </p:nvGrpSpPr>
        <p:grpSpPr bwMode="auto">
          <a:xfrm>
            <a:off x="6761163" y="4178300"/>
            <a:ext cx="300037" cy="1873250"/>
            <a:chOff x="4073" y="2416"/>
            <a:chExt cx="189" cy="1180"/>
          </a:xfrm>
        </p:grpSpPr>
        <p:sp>
          <p:nvSpPr>
            <p:cNvPr id="37967" name="Rectangle 146"/>
            <p:cNvSpPr>
              <a:spLocks noChangeArrowheads="1"/>
            </p:cNvSpPr>
            <p:nvPr/>
          </p:nvSpPr>
          <p:spPr bwMode="auto">
            <a:xfrm>
              <a:off x="4073" y="2416"/>
              <a:ext cx="189" cy="1054"/>
            </a:xfrm>
            <a:prstGeom prst="rect">
              <a:avLst/>
            </a:prstGeom>
            <a:solidFill>
              <a:srgbClr val="00808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37968" name="Group 147"/>
            <p:cNvGrpSpPr>
              <a:grpSpLocks/>
            </p:cNvGrpSpPr>
            <p:nvPr/>
          </p:nvGrpSpPr>
          <p:grpSpPr bwMode="auto">
            <a:xfrm>
              <a:off x="4141" y="3469"/>
              <a:ext cx="41" cy="127"/>
              <a:chOff x="2571" y="2586"/>
              <a:chExt cx="42" cy="196"/>
            </a:xfrm>
          </p:grpSpPr>
          <p:sp>
            <p:nvSpPr>
              <p:cNvPr id="37969" name="Line 148"/>
              <p:cNvSpPr>
                <a:spLocks noChangeShapeType="1"/>
              </p:cNvSpPr>
              <p:nvPr/>
            </p:nvSpPr>
            <p:spPr bwMode="auto">
              <a:xfrm flipV="1">
                <a:off x="2591" y="2586"/>
                <a:ext cx="0" cy="19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70" name="Line 149"/>
              <p:cNvSpPr>
                <a:spLocks noChangeShapeType="1"/>
              </p:cNvSpPr>
              <p:nvPr/>
            </p:nvSpPr>
            <p:spPr bwMode="auto">
              <a:xfrm>
                <a:off x="2571" y="2781"/>
                <a:ext cx="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7956" name="Rectangle 150"/>
          <p:cNvSpPr>
            <a:spLocks noChangeArrowheads="1"/>
          </p:cNvSpPr>
          <p:nvPr/>
        </p:nvSpPr>
        <p:spPr bwMode="auto">
          <a:xfrm rot="-5400000">
            <a:off x="6714331" y="3632994"/>
            <a:ext cx="582613"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80000"/>
              </a:lnSpc>
            </a:pPr>
            <a:r>
              <a:rPr lang="en-US" sz="1600">
                <a:solidFill>
                  <a:srgbClr val="000000"/>
                </a:solidFill>
                <a:latin typeface="Arial Narrow" pitchFamily="34" charset="0"/>
              </a:rPr>
              <a:t>hAQP9 </a:t>
            </a:r>
          </a:p>
          <a:p>
            <a:pPr algn="ctr">
              <a:lnSpc>
                <a:spcPct val="80000"/>
              </a:lnSpc>
            </a:pPr>
            <a:r>
              <a:rPr lang="en-US" sz="1600">
                <a:solidFill>
                  <a:srgbClr val="000000"/>
                </a:solidFill>
                <a:latin typeface="Arial Narrow" pitchFamily="34" charset="0"/>
              </a:rPr>
              <a:t> </a:t>
            </a:r>
            <a:endParaRPr lang="en-US" sz="1600">
              <a:solidFill>
                <a:schemeClr val="tx1"/>
              </a:solidFill>
              <a:latin typeface="Arial Narrow" pitchFamily="34" charset="0"/>
            </a:endParaRPr>
          </a:p>
        </p:txBody>
      </p:sp>
      <p:sp>
        <p:nvSpPr>
          <p:cNvPr id="37957" name="Text Box 151"/>
          <p:cNvSpPr txBox="1">
            <a:spLocks noChangeArrowheads="1"/>
          </p:cNvSpPr>
          <p:nvPr/>
        </p:nvSpPr>
        <p:spPr bwMode="auto">
          <a:xfrm>
            <a:off x="6732588" y="6035675"/>
            <a:ext cx="511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400">
                <a:solidFill>
                  <a:schemeClr val="tx1"/>
                </a:solidFill>
                <a:latin typeface="Arial Narrow" pitchFamily="34" charset="0"/>
              </a:rPr>
              <a:t>(4)</a:t>
            </a:r>
          </a:p>
        </p:txBody>
      </p:sp>
      <p:sp>
        <p:nvSpPr>
          <p:cNvPr id="37958" name="AutoShape 152"/>
          <p:cNvSpPr>
            <a:spLocks/>
          </p:cNvSpPr>
          <p:nvPr/>
        </p:nvSpPr>
        <p:spPr bwMode="auto">
          <a:xfrm rot="5400000" flipH="1" flipV="1">
            <a:off x="4292600" y="1890713"/>
            <a:ext cx="53975" cy="1196975"/>
          </a:xfrm>
          <a:prstGeom prst="rightBrace">
            <a:avLst>
              <a:gd name="adj1" fmla="val 184804"/>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7959" name="Text Box 153"/>
          <p:cNvSpPr txBox="1">
            <a:spLocks noChangeArrowheads="1"/>
          </p:cNvSpPr>
          <p:nvPr/>
        </p:nvSpPr>
        <p:spPr bwMode="auto">
          <a:xfrm>
            <a:off x="3965575" y="2097088"/>
            <a:ext cx="7143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000">
                <a:solidFill>
                  <a:schemeClr val="tx1"/>
                </a:solidFill>
                <a:latin typeface="Arial" charset="0"/>
              </a:rPr>
              <a:t>NS from zero</a:t>
            </a:r>
          </a:p>
        </p:txBody>
      </p:sp>
      <p:sp>
        <p:nvSpPr>
          <p:cNvPr id="37960" name="AutoShape 154"/>
          <p:cNvSpPr>
            <a:spLocks/>
          </p:cNvSpPr>
          <p:nvPr/>
        </p:nvSpPr>
        <p:spPr bwMode="auto">
          <a:xfrm rot="5400000" flipH="1" flipV="1">
            <a:off x="6056313" y="2178050"/>
            <a:ext cx="53975" cy="511175"/>
          </a:xfrm>
          <a:prstGeom prst="rightBrace">
            <a:avLst>
              <a:gd name="adj1" fmla="val 78922"/>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37961" name="Text Box 155"/>
          <p:cNvSpPr txBox="1">
            <a:spLocks noChangeArrowheads="1"/>
          </p:cNvSpPr>
          <p:nvPr/>
        </p:nvSpPr>
        <p:spPr bwMode="auto">
          <a:xfrm>
            <a:off x="5756275" y="2039938"/>
            <a:ext cx="7143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000">
                <a:solidFill>
                  <a:schemeClr val="tx1"/>
                </a:solidFill>
                <a:latin typeface="Arial" charset="0"/>
              </a:rPr>
              <a:t>NS from zero</a:t>
            </a:r>
          </a:p>
        </p:txBody>
      </p:sp>
      <p:sp>
        <p:nvSpPr>
          <p:cNvPr id="37962" name="Line 156"/>
          <p:cNvSpPr>
            <a:spLocks noChangeShapeType="1"/>
          </p:cNvSpPr>
          <p:nvPr/>
        </p:nvSpPr>
        <p:spPr bwMode="auto">
          <a:xfrm>
            <a:off x="2370138" y="3457575"/>
            <a:ext cx="4883150"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7963" name="Line 157"/>
          <p:cNvSpPr>
            <a:spLocks noChangeShapeType="1"/>
          </p:cNvSpPr>
          <p:nvPr/>
        </p:nvSpPr>
        <p:spPr bwMode="auto">
          <a:xfrm>
            <a:off x="2357438" y="4189413"/>
            <a:ext cx="4881562"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975006" name="Text Box 158"/>
          <p:cNvSpPr txBox="1">
            <a:spLocks noChangeArrowheads="1"/>
          </p:cNvSpPr>
          <p:nvPr/>
        </p:nvSpPr>
        <p:spPr bwMode="auto">
          <a:xfrm>
            <a:off x="6515100" y="6383338"/>
            <a:ext cx="25527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solidFill>
                  <a:srgbClr val="FF0000"/>
                </a:solidFill>
                <a:latin typeface="Arial Narrow" pitchFamily="34" charset="0"/>
              </a:rPr>
              <a:t>Musa-Aziz, Geyer, Boron</a:t>
            </a:r>
          </a:p>
        </p:txBody>
      </p:sp>
      <p:sp>
        <p:nvSpPr>
          <p:cNvPr id="37965" name="Rectangle 161"/>
          <p:cNvSpPr>
            <a:spLocks noChangeAspect="1" noChangeArrowheads="1"/>
          </p:cNvSpPr>
          <p:nvPr/>
        </p:nvSpPr>
        <p:spPr bwMode="auto">
          <a:xfrm>
            <a:off x="609600" y="2114550"/>
            <a:ext cx="1482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baseline="30000">
                <a:solidFill>
                  <a:schemeClr val="tx1"/>
                </a:solidFill>
                <a:latin typeface="Arial Narrow" pitchFamily="34" charset="0"/>
                <a:sym typeface="Symbol" pitchFamily="18" charset="2"/>
              </a:rPr>
              <a:t>*</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CO</a:t>
            </a:r>
            <a:r>
              <a:rPr lang="en-US" sz="1600" baseline="-50000">
                <a:solidFill>
                  <a:schemeClr val="tx1"/>
                </a:solidFill>
                <a:latin typeface="Arial Narrow" pitchFamily="34" charset="0"/>
              </a:rPr>
              <a:t>2</a:t>
            </a:r>
          </a:p>
        </p:txBody>
      </p:sp>
      <p:sp>
        <p:nvSpPr>
          <p:cNvPr id="37966" name="Rectangle 162"/>
          <p:cNvSpPr>
            <a:spLocks noChangeAspect="1" noChangeArrowheads="1"/>
          </p:cNvSpPr>
          <p:nvPr/>
        </p:nvSpPr>
        <p:spPr bwMode="auto">
          <a:xfrm>
            <a:off x="669925" y="5040313"/>
            <a:ext cx="1344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baseline="30000">
                <a:solidFill>
                  <a:schemeClr val="tx1"/>
                </a:solidFill>
                <a:latin typeface="Arial Narrow" pitchFamily="34" charset="0"/>
                <a:sym typeface="Symbol" pitchFamily="18" charset="2"/>
              </a:rPr>
              <a:t>*</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NH</a:t>
            </a:r>
            <a:r>
              <a:rPr lang="en-US" sz="1600" baseline="-50000">
                <a:solidFill>
                  <a:schemeClr val="tx1"/>
                </a:solidFill>
                <a:latin typeface="Arial Narrow" pitchFamily="34" charset="0"/>
              </a:rPr>
              <a:t>3</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75006"/>
                                        </p:tgtEl>
                                        <p:attrNameLst>
                                          <p:attrName>style.visibility</p:attrName>
                                        </p:attrNameLst>
                                      </p:cBhvr>
                                      <p:to>
                                        <p:strVal val="visible"/>
                                      </p:to>
                                    </p:set>
                                    <p:animEffect transition="in" filter="dissolve">
                                      <p:cBhvr>
                                        <p:cTn id="7" dur="500"/>
                                        <p:tgtEl>
                                          <p:spTgt spid="975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500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Line 194"/>
          <p:cNvSpPr>
            <a:spLocks noChangeShapeType="1"/>
          </p:cNvSpPr>
          <p:nvPr/>
        </p:nvSpPr>
        <p:spPr bwMode="auto">
          <a:xfrm>
            <a:off x="8575675" y="2924175"/>
            <a:ext cx="0" cy="1820863"/>
          </a:xfrm>
          <a:prstGeom prst="line">
            <a:avLst/>
          </a:prstGeom>
          <a:noFill/>
          <a:ln w="19050">
            <a:solidFill>
              <a:srgbClr val="B895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5" name="Line 195"/>
          <p:cNvSpPr>
            <a:spLocks noChangeShapeType="1"/>
          </p:cNvSpPr>
          <p:nvPr/>
        </p:nvSpPr>
        <p:spPr bwMode="auto">
          <a:xfrm>
            <a:off x="8489950" y="4745038"/>
            <a:ext cx="92075" cy="0"/>
          </a:xfrm>
          <a:prstGeom prst="line">
            <a:avLst/>
          </a:prstGeom>
          <a:noFill/>
          <a:ln w="19050">
            <a:solidFill>
              <a:srgbClr val="B895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6" name="Line 196"/>
          <p:cNvSpPr>
            <a:spLocks noChangeShapeType="1"/>
          </p:cNvSpPr>
          <p:nvPr/>
        </p:nvSpPr>
        <p:spPr bwMode="auto">
          <a:xfrm>
            <a:off x="8489950" y="4438650"/>
            <a:ext cx="92075" cy="0"/>
          </a:xfrm>
          <a:prstGeom prst="line">
            <a:avLst/>
          </a:prstGeom>
          <a:noFill/>
          <a:ln w="19050">
            <a:solidFill>
              <a:srgbClr val="B895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7" name="Line 197"/>
          <p:cNvSpPr>
            <a:spLocks noChangeShapeType="1"/>
          </p:cNvSpPr>
          <p:nvPr/>
        </p:nvSpPr>
        <p:spPr bwMode="auto">
          <a:xfrm>
            <a:off x="8489950" y="4140200"/>
            <a:ext cx="92075" cy="0"/>
          </a:xfrm>
          <a:prstGeom prst="line">
            <a:avLst/>
          </a:prstGeom>
          <a:noFill/>
          <a:ln w="19050">
            <a:solidFill>
              <a:srgbClr val="B895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8" name="Line 198"/>
          <p:cNvSpPr>
            <a:spLocks noChangeShapeType="1"/>
          </p:cNvSpPr>
          <p:nvPr/>
        </p:nvSpPr>
        <p:spPr bwMode="auto">
          <a:xfrm>
            <a:off x="8489950" y="3833813"/>
            <a:ext cx="92075" cy="0"/>
          </a:xfrm>
          <a:prstGeom prst="line">
            <a:avLst/>
          </a:prstGeom>
          <a:noFill/>
          <a:ln w="19050">
            <a:solidFill>
              <a:srgbClr val="B895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9" name="Line 199"/>
          <p:cNvSpPr>
            <a:spLocks noChangeShapeType="1"/>
          </p:cNvSpPr>
          <p:nvPr/>
        </p:nvSpPr>
        <p:spPr bwMode="auto">
          <a:xfrm>
            <a:off x="8489950" y="3529013"/>
            <a:ext cx="92075" cy="0"/>
          </a:xfrm>
          <a:prstGeom prst="line">
            <a:avLst/>
          </a:prstGeom>
          <a:noFill/>
          <a:ln w="19050">
            <a:solidFill>
              <a:srgbClr val="B895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0" name="Line 200"/>
          <p:cNvSpPr>
            <a:spLocks noChangeShapeType="1"/>
          </p:cNvSpPr>
          <p:nvPr/>
        </p:nvSpPr>
        <p:spPr bwMode="auto">
          <a:xfrm>
            <a:off x="8489950" y="3224213"/>
            <a:ext cx="92075" cy="0"/>
          </a:xfrm>
          <a:prstGeom prst="line">
            <a:avLst/>
          </a:prstGeom>
          <a:noFill/>
          <a:ln w="19050">
            <a:solidFill>
              <a:srgbClr val="B895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1" name="Rectangle 203"/>
          <p:cNvSpPr>
            <a:spLocks noChangeArrowheads="1"/>
          </p:cNvSpPr>
          <p:nvPr/>
        </p:nvSpPr>
        <p:spPr bwMode="auto">
          <a:xfrm>
            <a:off x="8693150" y="4503738"/>
            <a:ext cx="1158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B89500"/>
                </a:solidFill>
                <a:latin typeface="Arial Narrow" pitchFamily="34" charset="0"/>
              </a:rPr>
              <a:t>0</a:t>
            </a:r>
          </a:p>
        </p:txBody>
      </p:sp>
      <p:sp>
        <p:nvSpPr>
          <p:cNvPr id="38922" name="Rectangle 204"/>
          <p:cNvSpPr>
            <a:spLocks noChangeArrowheads="1"/>
          </p:cNvSpPr>
          <p:nvPr/>
        </p:nvSpPr>
        <p:spPr bwMode="auto">
          <a:xfrm>
            <a:off x="8675688" y="4237038"/>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B89500"/>
                </a:solidFill>
                <a:latin typeface="Arial Narrow" pitchFamily="34" charset="0"/>
              </a:rPr>
              <a:t>10</a:t>
            </a:r>
          </a:p>
        </p:txBody>
      </p:sp>
      <p:sp>
        <p:nvSpPr>
          <p:cNvPr id="38923" name="Rectangle 205"/>
          <p:cNvSpPr>
            <a:spLocks noChangeArrowheads="1"/>
          </p:cNvSpPr>
          <p:nvPr/>
        </p:nvSpPr>
        <p:spPr bwMode="auto">
          <a:xfrm>
            <a:off x="8675688" y="3937000"/>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B89500"/>
                </a:solidFill>
                <a:latin typeface="Arial Narrow" pitchFamily="34" charset="0"/>
              </a:rPr>
              <a:t>20</a:t>
            </a:r>
          </a:p>
        </p:txBody>
      </p:sp>
      <p:sp>
        <p:nvSpPr>
          <p:cNvPr id="38924" name="Rectangle 206"/>
          <p:cNvSpPr>
            <a:spLocks noChangeArrowheads="1"/>
          </p:cNvSpPr>
          <p:nvPr/>
        </p:nvSpPr>
        <p:spPr bwMode="auto">
          <a:xfrm>
            <a:off x="8675688" y="3632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2000">
                <a:solidFill>
                  <a:srgbClr val="B89500"/>
                </a:solidFill>
                <a:latin typeface="Arial Narrow" pitchFamily="34" charset="0"/>
              </a:rPr>
              <a:t>30</a:t>
            </a:r>
          </a:p>
        </p:txBody>
      </p:sp>
      <p:sp>
        <p:nvSpPr>
          <p:cNvPr id="38925" name="Rectangle 207"/>
          <p:cNvSpPr>
            <a:spLocks noChangeArrowheads="1"/>
          </p:cNvSpPr>
          <p:nvPr/>
        </p:nvSpPr>
        <p:spPr bwMode="auto">
          <a:xfrm>
            <a:off x="8675688" y="3336925"/>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B89500"/>
                </a:solidFill>
                <a:latin typeface="Arial Narrow" pitchFamily="34" charset="0"/>
              </a:rPr>
              <a:t>40</a:t>
            </a:r>
          </a:p>
        </p:txBody>
      </p:sp>
      <p:sp>
        <p:nvSpPr>
          <p:cNvPr id="38926" name="Rectangle 208"/>
          <p:cNvSpPr>
            <a:spLocks noChangeArrowheads="1"/>
          </p:cNvSpPr>
          <p:nvPr/>
        </p:nvSpPr>
        <p:spPr bwMode="auto">
          <a:xfrm>
            <a:off x="8675688" y="3030538"/>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B89500"/>
                </a:solidFill>
                <a:latin typeface="Arial Narrow" pitchFamily="34" charset="0"/>
              </a:rPr>
              <a:t>50</a:t>
            </a:r>
          </a:p>
        </p:txBody>
      </p:sp>
      <p:sp>
        <p:nvSpPr>
          <p:cNvPr id="38927" name="Rectangle 209"/>
          <p:cNvSpPr>
            <a:spLocks noChangeArrowheads="1"/>
          </p:cNvSpPr>
          <p:nvPr/>
        </p:nvSpPr>
        <p:spPr bwMode="auto">
          <a:xfrm>
            <a:off x="8675688" y="2720975"/>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B89500"/>
                </a:solidFill>
                <a:latin typeface="Arial Narrow" pitchFamily="34" charset="0"/>
              </a:rPr>
              <a:t>60</a:t>
            </a:r>
          </a:p>
        </p:txBody>
      </p:sp>
      <p:sp>
        <p:nvSpPr>
          <p:cNvPr id="38928" name="Rectangle 74"/>
          <p:cNvSpPr>
            <a:spLocks noChangeArrowheads="1"/>
          </p:cNvSpPr>
          <p:nvPr/>
        </p:nvSpPr>
        <p:spPr bwMode="auto">
          <a:xfrm>
            <a:off x="0" y="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accent2"/>
                </a:solidFill>
                <a:latin typeface="Arial Narrow" pitchFamily="34" charset="0"/>
              </a:rPr>
              <a:t>Xenopus oocytes:</a:t>
            </a:r>
            <a:br>
              <a:rPr lang="en-US" sz="4000">
                <a:solidFill>
                  <a:schemeClr val="accent2"/>
                </a:solidFill>
                <a:latin typeface="Arial Narrow" pitchFamily="34" charset="0"/>
              </a:rPr>
            </a:br>
            <a:r>
              <a:rPr lang="en-US" sz="4000">
                <a:solidFill>
                  <a:schemeClr val="accent2"/>
                </a:solidFill>
                <a:latin typeface="Arial Narrow" pitchFamily="34" charset="0"/>
              </a:rPr>
              <a:t>CO</a:t>
            </a:r>
            <a:r>
              <a:rPr lang="en-US" sz="4000" baseline="-25000">
                <a:solidFill>
                  <a:schemeClr val="accent2"/>
                </a:solidFill>
                <a:latin typeface="Arial Narrow" pitchFamily="34" charset="0"/>
              </a:rPr>
              <a:t>2</a:t>
            </a:r>
            <a:r>
              <a:rPr lang="en-US" sz="4000">
                <a:solidFill>
                  <a:schemeClr val="accent2"/>
                </a:solidFill>
                <a:latin typeface="Arial Narrow" pitchFamily="34" charset="0"/>
              </a:rPr>
              <a:t> over P</a:t>
            </a:r>
            <a:r>
              <a:rPr lang="en-US" sz="4000" baseline="-25000">
                <a:solidFill>
                  <a:schemeClr val="accent2"/>
                </a:solidFill>
                <a:latin typeface="Arial Narrow" pitchFamily="34" charset="0"/>
              </a:rPr>
              <a:t>f</a:t>
            </a:r>
            <a:r>
              <a:rPr lang="en-US" sz="4000">
                <a:solidFill>
                  <a:schemeClr val="accent2"/>
                </a:solidFill>
                <a:latin typeface="Arial Narrow" pitchFamily="34" charset="0"/>
              </a:rPr>
              <a:t> or NH</a:t>
            </a:r>
            <a:r>
              <a:rPr lang="en-US" sz="4000" baseline="-25000">
                <a:solidFill>
                  <a:schemeClr val="accent2"/>
                </a:solidFill>
                <a:latin typeface="Arial Narrow" pitchFamily="34" charset="0"/>
              </a:rPr>
              <a:t>3</a:t>
            </a:r>
            <a:r>
              <a:rPr lang="en-US" sz="4000">
                <a:solidFill>
                  <a:schemeClr val="accent2"/>
                </a:solidFill>
                <a:latin typeface="Arial Narrow" pitchFamily="34" charset="0"/>
              </a:rPr>
              <a:t> over P</a:t>
            </a:r>
            <a:r>
              <a:rPr lang="en-US" sz="4000" baseline="-25000">
                <a:solidFill>
                  <a:schemeClr val="accent2"/>
                </a:solidFill>
                <a:latin typeface="Arial Narrow" pitchFamily="34" charset="0"/>
              </a:rPr>
              <a:t>f</a:t>
            </a:r>
            <a:endParaRPr lang="en-US" sz="4000">
              <a:solidFill>
                <a:schemeClr val="accent2"/>
              </a:solidFill>
              <a:latin typeface="Arial Narrow" pitchFamily="34" charset="0"/>
            </a:endParaRPr>
          </a:p>
        </p:txBody>
      </p:sp>
      <p:grpSp>
        <p:nvGrpSpPr>
          <p:cNvPr id="38929" name="Group 126"/>
          <p:cNvGrpSpPr>
            <a:grpSpLocks/>
          </p:cNvGrpSpPr>
          <p:nvPr/>
        </p:nvGrpSpPr>
        <p:grpSpPr bwMode="auto">
          <a:xfrm>
            <a:off x="2273300" y="1196975"/>
            <a:ext cx="4565650" cy="0"/>
            <a:chOff x="0" y="672"/>
            <a:chExt cx="2876" cy="0"/>
          </a:xfrm>
        </p:grpSpPr>
        <p:sp>
          <p:nvSpPr>
            <p:cNvPr id="39095" name="Line 127"/>
            <p:cNvSpPr>
              <a:spLocks noChangeShapeType="1"/>
            </p:cNvSpPr>
            <p:nvPr/>
          </p:nvSpPr>
          <p:spPr bwMode="auto">
            <a:xfrm>
              <a:off x="0" y="672"/>
              <a:ext cx="1440"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096" name="Line 128"/>
            <p:cNvSpPr>
              <a:spLocks noChangeShapeType="1"/>
            </p:cNvSpPr>
            <p:nvPr/>
          </p:nvSpPr>
          <p:spPr bwMode="auto">
            <a:xfrm>
              <a:off x="1436" y="672"/>
              <a:ext cx="1440"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8930" name="Line 26"/>
          <p:cNvSpPr>
            <a:spLocks noChangeShapeType="1"/>
          </p:cNvSpPr>
          <p:nvPr/>
        </p:nvSpPr>
        <p:spPr bwMode="auto">
          <a:xfrm>
            <a:off x="554038" y="2944813"/>
            <a:ext cx="0" cy="1790700"/>
          </a:xfrm>
          <a:prstGeom prst="line">
            <a:avLst/>
          </a:prstGeom>
          <a:noFill/>
          <a:ln w="19050">
            <a:solidFill>
              <a:srgbClr val="0052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1" name="Line 27"/>
          <p:cNvSpPr>
            <a:spLocks noChangeShapeType="1"/>
          </p:cNvSpPr>
          <p:nvPr/>
        </p:nvSpPr>
        <p:spPr bwMode="auto">
          <a:xfrm>
            <a:off x="554038" y="4735513"/>
            <a:ext cx="92075" cy="0"/>
          </a:xfrm>
          <a:prstGeom prst="line">
            <a:avLst/>
          </a:prstGeom>
          <a:noFill/>
          <a:ln w="19050">
            <a:solidFill>
              <a:srgbClr val="0052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2" name="Line 28"/>
          <p:cNvSpPr>
            <a:spLocks noChangeShapeType="1"/>
          </p:cNvSpPr>
          <p:nvPr/>
        </p:nvSpPr>
        <p:spPr bwMode="auto">
          <a:xfrm>
            <a:off x="554038" y="4429125"/>
            <a:ext cx="92075" cy="0"/>
          </a:xfrm>
          <a:prstGeom prst="line">
            <a:avLst/>
          </a:prstGeom>
          <a:noFill/>
          <a:ln w="19050">
            <a:solidFill>
              <a:srgbClr val="0052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3" name="Line 29"/>
          <p:cNvSpPr>
            <a:spLocks noChangeShapeType="1"/>
          </p:cNvSpPr>
          <p:nvPr/>
        </p:nvSpPr>
        <p:spPr bwMode="auto">
          <a:xfrm>
            <a:off x="554038" y="4130675"/>
            <a:ext cx="92075" cy="0"/>
          </a:xfrm>
          <a:prstGeom prst="line">
            <a:avLst/>
          </a:prstGeom>
          <a:noFill/>
          <a:ln w="19050">
            <a:solidFill>
              <a:srgbClr val="0052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4" name="Line 30"/>
          <p:cNvSpPr>
            <a:spLocks noChangeShapeType="1"/>
          </p:cNvSpPr>
          <p:nvPr/>
        </p:nvSpPr>
        <p:spPr bwMode="auto">
          <a:xfrm>
            <a:off x="554038" y="3824288"/>
            <a:ext cx="92075" cy="0"/>
          </a:xfrm>
          <a:prstGeom prst="line">
            <a:avLst/>
          </a:prstGeom>
          <a:noFill/>
          <a:ln w="19050">
            <a:solidFill>
              <a:srgbClr val="0052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5" name="Line 31"/>
          <p:cNvSpPr>
            <a:spLocks noChangeShapeType="1"/>
          </p:cNvSpPr>
          <p:nvPr/>
        </p:nvSpPr>
        <p:spPr bwMode="auto">
          <a:xfrm>
            <a:off x="554038" y="3519488"/>
            <a:ext cx="92075" cy="0"/>
          </a:xfrm>
          <a:prstGeom prst="line">
            <a:avLst/>
          </a:prstGeom>
          <a:noFill/>
          <a:ln w="19050">
            <a:solidFill>
              <a:srgbClr val="0052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6" name="Line 32"/>
          <p:cNvSpPr>
            <a:spLocks noChangeShapeType="1"/>
          </p:cNvSpPr>
          <p:nvPr/>
        </p:nvSpPr>
        <p:spPr bwMode="auto">
          <a:xfrm>
            <a:off x="554038" y="3214688"/>
            <a:ext cx="92075" cy="0"/>
          </a:xfrm>
          <a:prstGeom prst="line">
            <a:avLst/>
          </a:prstGeom>
          <a:noFill/>
          <a:ln w="19050">
            <a:solidFill>
              <a:srgbClr val="0052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7" name="Rectangle 35"/>
          <p:cNvSpPr>
            <a:spLocks noChangeArrowheads="1"/>
          </p:cNvSpPr>
          <p:nvPr/>
        </p:nvSpPr>
        <p:spPr bwMode="auto">
          <a:xfrm>
            <a:off x="341313" y="4545013"/>
            <a:ext cx="1158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5250"/>
                </a:solidFill>
                <a:latin typeface="Arial Narrow" pitchFamily="34" charset="0"/>
              </a:rPr>
              <a:t>0</a:t>
            </a:r>
          </a:p>
        </p:txBody>
      </p:sp>
      <p:sp>
        <p:nvSpPr>
          <p:cNvPr id="38938" name="Rectangle 36"/>
          <p:cNvSpPr>
            <a:spLocks noChangeArrowheads="1"/>
          </p:cNvSpPr>
          <p:nvPr/>
        </p:nvSpPr>
        <p:spPr bwMode="auto">
          <a:xfrm>
            <a:off x="222250" y="4270375"/>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5250"/>
                </a:solidFill>
                <a:latin typeface="Arial Narrow" pitchFamily="34" charset="0"/>
              </a:rPr>
              <a:t>10</a:t>
            </a:r>
          </a:p>
        </p:txBody>
      </p:sp>
      <p:sp>
        <p:nvSpPr>
          <p:cNvPr id="38939" name="Rectangle 37"/>
          <p:cNvSpPr>
            <a:spLocks noChangeArrowheads="1"/>
          </p:cNvSpPr>
          <p:nvPr/>
        </p:nvSpPr>
        <p:spPr bwMode="auto">
          <a:xfrm>
            <a:off x="222250" y="3960813"/>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5250"/>
                </a:solidFill>
                <a:latin typeface="Arial Narrow" pitchFamily="34" charset="0"/>
              </a:rPr>
              <a:t>20</a:t>
            </a:r>
          </a:p>
        </p:txBody>
      </p:sp>
      <p:sp>
        <p:nvSpPr>
          <p:cNvPr id="38940" name="Rectangle 38"/>
          <p:cNvSpPr>
            <a:spLocks noChangeArrowheads="1"/>
          </p:cNvSpPr>
          <p:nvPr/>
        </p:nvSpPr>
        <p:spPr bwMode="auto">
          <a:xfrm>
            <a:off x="222250" y="3656013"/>
            <a:ext cx="315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2000">
                <a:solidFill>
                  <a:srgbClr val="005250"/>
                </a:solidFill>
                <a:latin typeface="Arial Narrow" pitchFamily="34" charset="0"/>
              </a:rPr>
              <a:t>30</a:t>
            </a:r>
          </a:p>
        </p:txBody>
      </p:sp>
      <p:sp>
        <p:nvSpPr>
          <p:cNvPr id="38941" name="Rectangle 39"/>
          <p:cNvSpPr>
            <a:spLocks noChangeArrowheads="1"/>
          </p:cNvSpPr>
          <p:nvPr/>
        </p:nvSpPr>
        <p:spPr bwMode="auto">
          <a:xfrm>
            <a:off x="222250" y="3360738"/>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5250"/>
                </a:solidFill>
                <a:latin typeface="Arial Narrow" pitchFamily="34" charset="0"/>
              </a:rPr>
              <a:t>40</a:t>
            </a:r>
          </a:p>
        </p:txBody>
      </p:sp>
      <p:sp>
        <p:nvSpPr>
          <p:cNvPr id="38942" name="Rectangle 40"/>
          <p:cNvSpPr>
            <a:spLocks noChangeArrowheads="1"/>
          </p:cNvSpPr>
          <p:nvPr/>
        </p:nvSpPr>
        <p:spPr bwMode="auto">
          <a:xfrm>
            <a:off x="222250" y="3054350"/>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5250"/>
                </a:solidFill>
                <a:latin typeface="Arial Narrow" pitchFamily="34" charset="0"/>
              </a:rPr>
              <a:t>50</a:t>
            </a:r>
          </a:p>
        </p:txBody>
      </p:sp>
      <p:sp>
        <p:nvSpPr>
          <p:cNvPr id="38943" name="Rectangle 41"/>
          <p:cNvSpPr>
            <a:spLocks noChangeArrowheads="1"/>
          </p:cNvSpPr>
          <p:nvPr/>
        </p:nvSpPr>
        <p:spPr bwMode="auto">
          <a:xfrm>
            <a:off x="222250" y="2755900"/>
            <a:ext cx="231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5250"/>
                </a:solidFill>
                <a:latin typeface="Arial Narrow" pitchFamily="34" charset="0"/>
              </a:rPr>
              <a:t>60</a:t>
            </a:r>
          </a:p>
        </p:txBody>
      </p:sp>
      <p:sp>
        <p:nvSpPr>
          <p:cNvPr id="38944" name="Line 89"/>
          <p:cNvSpPr>
            <a:spLocks noChangeShapeType="1"/>
          </p:cNvSpPr>
          <p:nvPr/>
        </p:nvSpPr>
        <p:spPr bwMode="auto">
          <a:xfrm rot="9300000">
            <a:off x="493713" y="2844800"/>
            <a:ext cx="119062" cy="0"/>
          </a:xfrm>
          <a:prstGeom prst="line">
            <a:avLst/>
          </a:prstGeom>
          <a:noFill/>
          <a:ln w="19050">
            <a:solidFill>
              <a:srgbClr val="0052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45" name="Line 90"/>
          <p:cNvSpPr>
            <a:spLocks noChangeShapeType="1"/>
          </p:cNvSpPr>
          <p:nvPr/>
        </p:nvSpPr>
        <p:spPr bwMode="auto">
          <a:xfrm rot="9300000">
            <a:off x="508000" y="2941638"/>
            <a:ext cx="119063" cy="0"/>
          </a:xfrm>
          <a:prstGeom prst="line">
            <a:avLst/>
          </a:prstGeom>
          <a:noFill/>
          <a:ln w="19050">
            <a:solidFill>
              <a:srgbClr val="0052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46" name="Line 63"/>
          <p:cNvSpPr>
            <a:spLocks noChangeShapeType="1"/>
          </p:cNvSpPr>
          <p:nvPr/>
        </p:nvSpPr>
        <p:spPr bwMode="auto">
          <a:xfrm>
            <a:off x="552450" y="2597150"/>
            <a:ext cx="0" cy="239713"/>
          </a:xfrm>
          <a:prstGeom prst="line">
            <a:avLst/>
          </a:prstGeom>
          <a:noFill/>
          <a:ln w="19050">
            <a:solidFill>
              <a:srgbClr val="00525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47" name="Line 89"/>
          <p:cNvSpPr>
            <a:spLocks noChangeShapeType="1"/>
          </p:cNvSpPr>
          <p:nvPr/>
        </p:nvSpPr>
        <p:spPr bwMode="auto">
          <a:xfrm rot="9300000">
            <a:off x="8499475" y="2825750"/>
            <a:ext cx="119063" cy="0"/>
          </a:xfrm>
          <a:prstGeom prst="line">
            <a:avLst/>
          </a:prstGeom>
          <a:noFill/>
          <a:ln w="19050">
            <a:solidFill>
              <a:srgbClr val="B895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948" name="Line 90"/>
          <p:cNvSpPr>
            <a:spLocks noChangeShapeType="1"/>
          </p:cNvSpPr>
          <p:nvPr/>
        </p:nvSpPr>
        <p:spPr bwMode="auto">
          <a:xfrm rot="9300000">
            <a:off x="8513763" y="2922588"/>
            <a:ext cx="119062" cy="0"/>
          </a:xfrm>
          <a:prstGeom prst="line">
            <a:avLst/>
          </a:prstGeom>
          <a:noFill/>
          <a:ln w="19050">
            <a:solidFill>
              <a:srgbClr val="B895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949" name="Line 63"/>
          <p:cNvSpPr>
            <a:spLocks noChangeShapeType="1"/>
          </p:cNvSpPr>
          <p:nvPr/>
        </p:nvSpPr>
        <p:spPr bwMode="auto">
          <a:xfrm>
            <a:off x="8574088" y="2578100"/>
            <a:ext cx="0" cy="239713"/>
          </a:xfrm>
          <a:prstGeom prst="line">
            <a:avLst/>
          </a:prstGeom>
          <a:noFill/>
          <a:ln w="19050">
            <a:solidFill>
              <a:srgbClr val="B895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38950" name="Rectangle 155"/>
          <p:cNvSpPr>
            <a:spLocks noChangeArrowheads="1"/>
          </p:cNvSpPr>
          <p:nvPr/>
        </p:nvSpPr>
        <p:spPr bwMode="auto">
          <a:xfrm rot="-5400000">
            <a:off x="1488281" y="5314157"/>
            <a:ext cx="557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AQP1</a:t>
            </a:r>
            <a:endParaRPr lang="en-US" sz="2000">
              <a:solidFill>
                <a:schemeClr val="tx1"/>
              </a:solidFill>
              <a:latin typeface="Arial Narrow" pitchFamily="34" charset="0"/>
            </a:endParaRPr>
          </a:p>
        </p:txBody>
      </p:sp>
      <p:sp>
        <p:nvSpPr>
          <p:cNvPr id="38951" name="Rectangle 156"/>
          <p:cNvSpPr>
            <a:spLocks noChangeArrowheads="1"/>
          </p:cNvSpPr>
          <p:nvPr/>
        </p:nvSpPr>
        <p:spPr bwMode="auto">
          <a:xfrm rot="-5400000">
            <a:off x="3832225" y="5181600"/>
            <a:ext cx="819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AQP4</a:t>
            </a:r>
            <a:r>
              <a:rPr lang="en-US" sz="2000" baseline="-25000">
                <a:solidFill>
                  <a:srgbClr val="000000"/>
                </a:solidFill>
                <a:latin typeface="Arial Narrow" pitchFamily="34" charset="0"/>
              </a:rPr>
              <a:t>M23</a:t>
            </a:r>
            <a:endParaRPr lang="en-US" sz="2000" baseline="-25000">
              <a:solidFill>
                <a:schemeClr val="tx1"/>
              </a:solidFill>
              <a:latin typeface="Arial Narrow" pitchFamily="34" charset="0"/>
            </a:endParaRPr>
          </a:p>
        </p:txBody>
      </p:sp>
      <p:sp>
        <p:nvSpPr>
          <p:cNvPr id="38952" name="Rectangle 157"/>
          <p:cNvSpPr>
            <a:spLocks noChangeArrowheads="1"/>
          </p:cNvSpPr>
          <p:nvPr/>
        </p:nvSpPr>
        <p:spPr bwMode="auto">
          <a:xfrm rot="-5400000">
            <a:off x="4539456" y="5314157"/>
            <a:ext cx="557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AQP5</a:t>
            </a:r>
            <a:endParaRPr lang="en-US" sz="2000">
              <a:solidFill>
                <a:schemeClr val="tx1"/>
              </a:solidFill>
              <a:latin typeface="Arial Narrow" pitchFamily="34" charset="0"/>
            </a:endParaRPr>
          </a:p>
        </p:txBody>
      </p:sp>
      <p:sp>
        <p:nvSpPr>
          <p:cNvPr id="38953" name="Rectangle 158"/>
          <p:cNvSpPr>
            <a:spLocks noChangeArrowheads="1"/>
          </p:cNvSpPr>
          <p:nvPr/>
        </p:nvSpPr>
        <p:spPr bwMode="auto">
          <a:xfrm rot="-5400000">
            <a:off x="5661819" y="5142707"/>
            <a:ext cx="9096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AQP6</a:t>
            </a:r>
            <a:r>
              <a:rPr lang="en-US" sz="2000" baseline="-25000">
                <a:solidFill>
                  <a:srgbClr val="000000"/>
                </a:solidFill>
                <a:latin typeface="Arial Narrow" pitchFamily="34" charset="0"/>
              </a:rPr>
              <a:t>N60G</a:t>
            </a:r>
            <a:endParaRPr lang="en-US" sz="2000" baseline="-25000">
              <a:solidFill>
                <a:schemeClr val="tx1"/>
              </a:solidFill>
              <a:latin typeface="Arial Narrow" pitchFamily="34" charset="0"/>
            </a:endParaRPr>
          </a:p>
        </p:txBody>
      </p:sp>
      <p:sp>
        <p:nvSpPr>
          <p:cNvPr id="38954" name="Rectangle 159"/>
          <p:cNvSpPr>
            <a:spLocks noChangeArrowheads="1"/>
          </p:cNvSpPr>
          <p:nvPr/>
        </p:nvSpPr>
        <p:spPr bwMode="auto">
          <a:xfrm rot="-5400000">
            <a:off x="796131" y="5314157"/>
            <a:ext cx="557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AQP0</a:t>
            </a:r>
            <a:endParaRPr lang="en-US" sz="2000">
              <a:solidFill>
                <a:schemeClr val="tx1"/>
              </a:solidFill>
              <a:latin typeface="Arial Narrow" pitchFamily="34" charset="0"/>
            </a:endParaRPr>
          </a:p>
        </p:txBody>
      </p:sp>
      <p:sp>
        <p:nvSpPr>
          <p:cNvPr id="38955" name="Rectangle 160"/>
          <p:cNvSpPr>
            <a:spLocks noChangeArrowheads="1"/>
          </p:cNvSpPr>
          <p:nvPr/>
        </p:nvSpPr>
        <p:spPr bwMode="auto">
          <a:xfrm rot="-5400000">
            <a:off x="7850981" y="5314157"/>
            <a:ext cx="557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AQP9</a:t>
            </a:r>
            <a:endParaRPr lang="en-US" sz="2000">
              <a:solidFill>
                <a:schemeClr val="tx1"/>
              </a:solidFill>
              <a:latin typeface="Arial Narrow" pitchFamily="34" charset="0"/>
            </a:endParaRPr>
          </a:p>
        </p:txBody>
      </p:sp>
      <p:sp>
        <p:nvSpPr>
          <p:cNvPr id="38956" name="Rectangle 268"/>
          <p:cNvSpPr>
            <a:spLocks noChangeArrowheads="1"/>
          </p:cNvSpPr>
          <p:nvPr/>
        </p:nvSpPr>
        <p:spPr bwMode="auto">
          <a:xfrm rot="-5400000">
            <a:off x="2826543" y="5314157"/>
            <a:ext cx="557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AQP3</a:t>
            </a:r>
            <a:endParaRPr lang="en-US" sz="2000">
              <a:solidFill>
                <a:schemeClr val="tx1"/>
              </a:solidFill>
              <a:latin typeface="Arial Narrow" pitchFamily="34" charset="0"/>
            </a:endParaRPr>
          </a:p>
        </p:txBody>
      </p:sp>
      <p:sp>
        <p:nvSpPr>
          <p:cNvPr id="38957" name="Rectangle 269"/>
          <p:cNvSpPr>
            <a:spLocks noChangeArrowheads="1"/>
          </p:cNvSpPr>
          <p:nvPr/>
        </p:nvSpPr>
        <p:spPr bwMode="auto">
          <a:xfrm rot="-5400000">
            <a:off x="6558756" y="5314157"/>
            <a:ext cx="557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AQP7</a:t>
            </a:r>
            <a:endParaRPr lang="en-US" sz="2000">
              <a:solidFill>
                <a:schemeClr val="tx1"/>
              </a:solidFill>
              <a:latin typeface="Arial Narrow" pitchFamily="34" charset="0"/>
            </a:endParaRPr>
          </a:p>
        </p:txBody>
      </p:sp>
      <p:sp>
        <p:nvSpPr>
          <p:cNvPr id="38958" name="Rectangle 270"/>
          <p:cNvSpPr>
            <a:spLocks noChangeArrowheads="1"/>
          </p:cNvSpPr>
          <p:nvPr/>
        </p:nvSpPr>
        <p:spPr bwMode="auto">
          <a:xfrm rot="-5400000">
            <a:off x="7206456" y="5314157"/>
            <a:ext cx="557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AQP8</a:t>
            </a:r>
            <a:endParaRPr lang="en-US" sz="2000">
              <a:solidFill>
                <a:schemeClr val="tx1"/>
              </a:solidFill>
              <a:latin typeface="Arial Narrow" pitchFamily="34" charset="0"/>
            </a:endParaRPr>
          </a:p>
        </p:txBody>
      </p:sp>
      <p:sp>
        <p:nvSpPr>
          <p:cNvPr id="38959" name="Rectangle 158"/>
          <p:cNvSpPr>
            <a:spLocks noChangeArrowheads="1"/>
          </p:cNvSpPr>
          <p:nvPr/>
        </p:nvSpPr>
        <p:spPr bwMode="auto">
          <a:xfrm rot="-5400000">
            <a:off x="5183981" y="5266532"/>
            <a:ext cx="6937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AQP6</a:t>
            </a:r>
            <a:r>
              <a:rPr lang="en-US" sz="2000" baseline="-25000">
                <a:solidFill>
                  <a:srgbClr val="000000"/>
                </a:solidFill>
                <a:latin typeface="Arial Narrow" pitchFamily="34" charset="0"/>
              </a:rPr>
              <a:t>wt</a:t>
            </a:r>
            <a:endParaRPr lang="en-US" sz="2000" baseline="-25000">
              <a:solidFill>
                <a:schemeClr val="tx1"/>
              </a:solidFill>
              <a:latin typeface="Arial Narrow" pitchFamily="34" charset="0"/>
            </a:endParaRPr>
          </a:p>
        </p:txBody>
      </p:sp>
      <p:sp>
        <p:nvSpPr>
          <p:cNvPr id="38960" name="Rectangle 155"/>
          <p:cNvSpPr>
            <a:spLocks noChangeArrowheads="1"/>
          </p:cNvSpPr>
          <p:nvPr/>
        </p:nvSpPr>
        <p:spPr bwMode="auto">
          <a:xfrm rot="-5400000">
            <a:off x="2104231" y="5307807"/>
            <a:ext cx="557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AQP2</a:t>
            </a:r>
            <a:endParaRPr lang="en-US" sz="2000">
              <a:solidFill>
                <a:schemeClr val="tx1"/>
              </a:solidFill>
              <a:latin typeface="Arial Narrow" pitchFamily="34" charset="0"/>
            </a:endParaRPr>
          </a:p>
        </p:txBody>
      </p:sp>
      <p:sp>
        <p:nvSpPr>
          <p:cNvPr id="38961" name="Line 131"/>
          <p:cNvSpPr>
            <a:spLocks noChangeShapeType="1"/>
          </p:cNvSpPr>
          <p:nvPr/>
        </p:nvSpPr>
        <p:spPr bwMode="auto">
          <a:xfrm>
            <a:off x="5943600" y="2605088"/>
            <a:ext cx="87313"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62" name="Rectangle 155"/>
          <p:cNvSpPr>
            <a:spLocks noChangeArrowheads="1"/>
          </p:cNvSpPr>
          <p:nvPr/>
        </p:nvSpPr>
        <p:spPr bwMode="auto">
          <a:xfrm rot="-5400000">
            <a:off x="3353594" y="5222082"/>
            <a:ext cx="7445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AQP4</a:t>
            </a:r>
            <a:r>
              <a:rPr lang="en-US" sz="2000" baseline="-25000">
                <a:solidFill>
                  <a:srgbClr val="000000"/>
                </a:solidFill>
                <a:latin typeface="Arial Narrow" pitchFamily="34" charset="0"/>
              </a:rPr>
              <a:t>M1</a:t>
            </a:r>
            <a:endParaRPr lang="en-US" sz="2000" baseline="-25000">
              <a:solidFill>
                <a:schemeClr val="tx1"/>
              </a:solidFill>
              <a:latin typeface="Arial Narrow" pitchFamily="34" charset="0"/>
            </a:endParaRPr>
          </a:p>
        </p:txBody>
      </p:sp>
      <p:sp>
        <p:nvSpPr>
          <p:cNvPr id="38963" name="Rectangle 167"/>
          <p:cNvSpPr>
            <a:spLocks noChangeArrowheads="1"/>
          </p:cNvSpPr>
          <p:nvPr/>
        </p:nvSpPr>
        <p:spPr bwMode="auto">
          <a:xfrm>
            <a:off x="8075613" y="3849688"/>
            <a:ext cx="422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(17)</a:t>
            </a:r>
            <a:endParaRPr lang="en-US" sz="1600">
              <a:solidFill>
                <a:schemeClr val="tx1"/>
              </a:solidFill>
              <a:latin typeface="Arial Narrow" pitchFamily="34" charset="0"/>
            </a:endParaRPr>
          </a:p>
        </p:txBody>
      </p:sp>
      <p:sp>
        <p:nvSpPr>
          <p:cNvPr id="38964" name="Rectangle 114"/>
          <p:cNvSpPr>
            <a:spLocks noChangeArrowheads="1"/>
          </p:cNvSpPr>
          <p:nvPr/>
        </p:nvSpPr>
        <p:spPr bwMode="auto">
          <a:xfrm>
            <a:off x="836613" y="4300538"/>
            <a:ext cx="192087" cy="441325"/>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8965" name="Rectangle 115"/>
          <p:cNvSpPr>
            <a:spLocks noChangeArrowheads="1"/>
          </p:cNvSpPr>
          <p:nvPr/>
        </p:nvSpPr>
        <p:spPr bwMode="auto">
          <a:xfrm>
            <a:off x="1539875" y="4279900"/>
            <a:ext cx="190500" cy="460375"/>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8966" name="Rectangle 116"/>
          <p:cNvSpPr>
            <a:spLocks noChangeArrowheads="1"/>
          </p:cNvSpPr>
          <p:nvPr/>
        </p:nvSpPr>
        <p:spPr bwMode="auto">
          <a:xfrm>
            <a:off x="4044950" y="4143375"/>
            <a:ext cx="188913" cy="593725"/>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8967" name="Rectangle 117"/>
          <p:cNvSpPr>
            <a:spLocks noChangeArrowheads="1"/>
          </p:cNvSpPr>
          <p:nvPr/>
        </p:nvSpPr>
        <p:spPr bwMode="auto">
          <a:xfrm>
            <a:off x="4645025" y="3694113"/>
            <a:ext cx="190500" cy="1042987"/>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8968" name="Rectangle 118"/>
          <p:cNvSpPr>
            <a:spLocks noChangeArrowheads="1"/>
          </p:cNvSpPr>
          <p:nvPr/>
        </p:nvSpPr>
        <p:spPr bwMode="auto">
          <a:xfrm>
            <a:off x="5892800" y="2890838"/>
            <a:ext cx="190500" cy="1849437"/>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8969" name="Rectangle 119"/>
          <p:cNvSpPr>
            <a:spLocks noChangeArrowheads="1"/>
          </p:cNvSpPr>
          <p:nvPr/>
        </p:nvSpPr>
        <p:spPr bwMode="auto">
          <a:xfrm>
            <a:off x="7891463" y="4335463"/>
            <a:ext cx="192087" cy="404812"/>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8970" name="Line 120"/>
          <p:cNvSpPr>
            <a:spLocks noChangeShapeType="1"/>
          </p:cNvSpPr>
          <p:nvPr/>
        </p:nvSpPr>
        <p:spPr bwMode="auto">
          <a:xfrm flipV="1">
            <a:off x="928688" y="4221163"/>
            <a:ext cx="0" cy="7620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1" name="Line 121"/>
          <p:cNvSpPr>
            <a:spLocks noChangeShapeType="1"/>
          </p:cNvSpPr>
          <p:nvPr/>
        </p:nvSpPr>
        <p:spPr bwMode="auto">
          <a:xfrm>
            <a:off x="890588" y="4221163"/>
            <a:ext cx="82550"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2" name="Line 123"/>
          <p:cNvSpPr>
            <a:spLocks noChangeShapeType="1"/>
          </p:cNvSpPr>
          <p:nvPr/>
        </p:nvSpPr>
        <p:spPr bwMode="auto">
          <a:xfrm flipV="1">
            <a:off x="1628775" y="4230688"/>
            <a:ext cx="0" cy="46037"/>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3" name="Line 124"/>
          <p:cNvSpPr>
            <a:spLocks noChangeShapeType="1"/>
          </p:cNvSpPr>
          <p:nvPr/>
        </p:nvSpPr>
        <p:spPr bwMode="auto">
          <a:xfrm>
            <a:off x="1589088" y="4230688"/>
            <a:ext cx="84137"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4" name="Line 125"/>
          <p:cNvSpPr>
            <a:spLocks noChangeShapeType="1"/>
          </p:cNvSpPr>
          <p:nvPr/>
        </p:nvSpPr>
        <p:spPr bwMode="auto">
          <a:xfrm flipV="1">
            <a:off x="4135438" y="4016375"/>
            <a:ext cx="0" cy="128588"/>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5" name="Line 126"/>
          <p:cNvSpPr>
            <a:spLocks noChangeShapeType="1"/>
          </p:cNvSpPr>
          <p:nvPr/>
        </p:nvSpPr>
        <p:spPr bwMode="auto">
          <a:xfrm>
            <a:off x="4094163" y="4014788"/>
            <a:ext cx="80962"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8976" name="Group 127"/>
          <p:cNvGrpSpPr>
            <a:grpSpLocks/>
          </p:cNvGrpSpPr>
          <p:nvPr/>
        </p:nvGrpSpPr>
        <p:grpSpPr bwMode="auto">
          <a:xfrm>
            <a:off x="4692650" y="3336925"/>
            <a:ext cx="84138" cy="355600"/>
            <a:chOff x="4871" y="3032"/>
            <a:chExt cx="46" cy="224"/>
          </a:xfrm>
        </p:grpSpPr>
        <p:sp>
          <p:nvSpPr>
            <p:cNvPr id="39093" name="Line 128"/>
            <p:cNvSpPr>
              <a:spLocks noChangeShapeType="1"/>
            </p:cNvSpPr>
            <p:nvPr/>
          </p:nvSpPr>
          <p:spPr bwMode="auto">
            <a:xfrm flipV="1">
              <a:off x="4895" y="3032"/>
              <a:ext cx="0" cy="224"/>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94" name="Line 129"/>
            <p:cNvSpPr>
              <a:spLocks noChangeShapeType="1"/>
            </p:cNvSpPr>
            <p:nvPr/>
          </p:nvSpPr>
          <p:spPr bwMode="auto">
            <a:xfrm>
              <a:off x="4871" y="3032"/>
              <a:ext cx="46"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77" name="Line 130"/>
          <p:cNvSpPr>
            <a:spLocks noChangeShapeType="1"/>
          </p:cNvSpPr>
          <p:nvPr/>
        </p:nvSpPr>
        <p:spPr bwMode="auto">
          <a:xfrm flipV="1">
            <a:off x="5981700" y="2605088"/>
            <a:ext cx="0" cy="28416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8978" name="Group 132"/>
          <p:cNvGrpSpPr>
            <a:grpSpLocks/>
          </p:cNvGrpSpPr>
          <p:nvPr/>
        </p:nvGrpSpPr>
        <p:grpSpPr bwMode="auto">
          <a:xfrm>
            <a:off x="7948613" y="4291013"/>
            <a:ext cx="82550" cy="44450"/>
            <a:chOff x="6070" y="3621"/>
            <a:chExt cx="46" cy="28"/>
          </a:xfrm>
        </p:grpSpPr>
        <p:sp>
          <p:nvSpPr>
            <p:cNvPr id="39091" name="Line 133"/>
            <p:cNvSpPr>
              <a:spLocks noChangeShapeType="1"/>
            </p:cNvSpPr>
            <p:nvPr/>
          </p:nvSpPr>
          <p:spPr bwMode="auto">
            <a:xfrm flipV="1">
              <a:off x="6092" y="3626"/>
              <a:ext cx="0" cy="2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92" name="Line 134"/>
            <p:cNvSpPr>
              <a:spLocks noChangeShapeType="1"/>
            </p:cNvSpPr>
            <p:nvPr/>
          </p:nvSpPr>
          <p:spPr bwMode="auto">
            <a:xfrm>
              <a:off x="6070" y="3621"/>
              <a:ext cx="46"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79" name="Line 154"/>
          <p:cNvSpPr>
            <a:spLocks noChangeShapeType="1"/>
          </p:cNvSpPr>
          <p:nvPr/>
        </p:nvSpPr>
        <p:spPr bwMode="auto">
          <a:xfrm rot="-5400000">
            <a:off x="730250" y="5297488"/>
            <a:ext cx="1587"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80" name="Rectangle 161"/>
          <p:cNvSpPr>
            <a:spLocks noChangeArrowheads="1"/>
          </p:cNvSpPr>
          <p:nvPr/>
        </p:nvSpPr>
        <p:spPr bwMode="auto">
          <a:xfrm>
            <a:off x="830263" y="2925763"/>
            <a:ext cx="195262" cy="179387"/>
          </a:xfrm>
          <a:prstGeom prst="rect">
            <a:avLst/>
          </a:prstGeom>
          <a:solidFill>
            <a:srgbClr val="009999"/>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8981" name="Text Box 162"/>
          <p:cNvSpPr txBox="1">
            <a:spLocks noChangeArrowheads="1"/>
          </p:cNvSpPr>
          <p:nvPr/>
        </p:nvSpPr>
        <p:spPr bwMode="auto">
          <a:xfrm>
            <a:off x="1000125" y="2806700"/>
            <a:ext cx="571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r>
              <a:rPr lang="en-US" sz="2000">
                <a:solidFill>
                  <a:schemeClr val="tx1"/>
                </a:solidFill>
                <a:latin typeface="Arial Narrow" pitchFamily="34" charset="0"/>
              </a:rPr>
              <a:t>CO</a:t>
            </a:r>
            <a:r>
              <a:rPr lang="en-US" sz="2000" baseline="-25000">
                <a:solidFill>
                  <a:schemeClr val="tx1"/>
                </a:solidFill>
                <a:latin typeface="Arial Narrow" pitchFamily="34" charset="0"/>
              </a:rPr>
              <a:t>2</a:t>
            </a:r>
          </a:p>
        </p:txBody>
      </p:sp>
      <p:sp>
        <p:nvSpPr>
          <p:cNvPr id="38982" name="Rectangle 163"/>
          <p:cNvSpPr>
            <a:spLocks noChangeArrowheads="1"/>
          </p:cNvSpPr>
          <p:nvPr/>
        </p:nvSpPr>
        <p:spPr bwMode="auto">
          <a:xfrm>
            <a:off x="814388" y="3927475"/>
            <a:ext cx="400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(13)</a:t>
            </a:r>
            <a:endParaRPr lang="en-US" sz="1600">
              <a:solidFill>
                <a:schemeClr val="tx1"/>
              </a:solidFill>
              <a:latin typeface="Arial Narrow" pitchFamily="34" charset="0"/>
            </a:endParaRPr>
          </a:p>
        </p:txBody>
      </p:sp>
      <p:sp>
        <p:nvSpPr>
          <p:cNvPr id="38983" name="Rectangle 164"/>
          <p:cNvSpPr>
            <a:spLocks noChangeArrowheads="1"/>
          </p:cNvSpPr>
          <p:nvPr/>
        </p:nvSpPr>
        <p:spPr bwMode="auto">
          <a:xfrm>
            <a:off x="1541463" y="3908425"/>
            <a:ext cx="3349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(5)</a:t>
            </a:r>
            <a:endParaRPr lang="en-US" sz="1600">
              <a:solidFill>
                <a:schemeClr val="tx1"/>
              </a:solidFill>
              <a:latin typeface="Arial Narrow" pitchFamily="34" charset="0"/>
            </a:endParaRPr>
          </a:p>
        </p:txBody>
      </p:sp>
      <p:sp>
        <p:nvSpPr>
          <p:cNvPr id="38984" name="Rectangle 165"/>
          <p:cNvSpPr>
            <a:spLocks noChangeArrowheads="1"/>
          </p:cNvSpPr>
          <p:nvPr/>
        </p:nvSpPr>
        <p:spPr bwMode="auto">
          <a:xfrm>
            <a:off x="4037013" y="3705225"/>
            <a:ext cx="2587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(6)</a:t>
            </a:r>
            <a:endParaRPr lang="en-US" sz="1600">
              <a:solidFill>
                <a:schemeClr val="tx1"/>
              </a:solidFill>
              <a:latin typeface="Arial Narrow" pitchFamily="34" charset="0"/>
            </a:endParaRPr>
          </a:p>
        </p:txBody>
      </p:sp>
      <p:sp>
        <p:nvSpPr>
          <p:cNvPr id="38985" name="Rectangle 166"/>
          <p:cNvSpPr>
            <a:spLocks noChangeArrowheads="1"/>
          </p:cNvSpPr>
          <p:nvPr/>
        </p:nvSpPr>
        <p:spPr bwMode="auto">
          <a:xfrm>
            <a:off x="4594225" y="302577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(17)</a:t>
            </a:r>
            <a:endParaRPr lang="en-US" sz="1600">
              <a:solidFill>
                <a:schemeClr val="tx1"/>
              </a:solidFill>
              <a:latin typeface="Arial Narrow" pitchFamily="34" charset="0"/>
            </a:endParaRPr>
          </a:p>
        </p:txBody>
      </p:sp>
      <p:sp>
        <p:nvSpPr>
          <p:cNvPr id="38986" name="Rectangle 173"/>
          <p:cNvSpPr>
            <a:spLocks noChangeArrowheads="1"/>
          </p:cNvSpPr>
          <p:nvPr/>
        </p:nvSpPr>
        <p:spPr bwMode="auto">
          <a:xfrm>
            <a:off x="1765300" y="4514850"/>
            <a:ext cx="190500" cy="219075"/>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8987" name="Rectangle 175"/>
          <p:cNvSpPr>
            <a:spLocks noChangeArrowheads="1"/>
          </p:cNvSpPr>
          <p:nvPr/>
        </p:nvSpPr>
        <p:spPr bwMode="auto">
          <a:xfrm>
            <a:off x="6122988" y="3925888"/>
            <a:ext cx="192087" cy="812800"/>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8988" name="Group 176"/>
          <p:cNvGrpSpPr>
            <a:grpSpLocks/>
          </p:cNvGrpSpPr>
          <p:nvPr/>
        </p:nvGrpSpPr>
        <p:grpSpPr bwMode="auto">
          <a:xfrm>
            <a:off x="6176963" y="3794125"/>
            <a:ext cx="80962" cy="128588"/>
            <a:chOff x="5786" y="2661"/>
            <a:chExt cx="46" cy="179"/>
          </a:xfrm>
        </p:grpSpPr>
        <p:sp>
          <p:nvSpPr>
            <p:cNvPr id="39089" name="Line 177"/>
            <p:cNvSpPr>
              <a:spLocks noChangeShapeType="1"/>
            </p:cNvSpPr>
            <p:nvPr/>
          </p:nvSpPr>
          <p:spPr bwMode="auto">
            <a:xfrm flipV="1">
              <a:off x="5806" y="2661"/>
              <a:ext cx="0" cy="17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90" name="Line 178"/>
            <p:cNvSpPr>
              <a:spLocks noChangeShapeType="1"/>
            </p:cNvSpPr>
            <p:nvPr/>
          </p:nvSpPr>
          <p:spPr bwMode="auto">
            <a:xfrm>
              <a:off x="5786" y="2661"/>
              <a:ext cx="46"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89" name="Rectangle 179"/>
          <p:cNvSpPr>
            <a:spLocks noChangeArrowheads="1"/>
          </p:cNvSpPr>
          <p:nvPr/>
        </p:nvSpPr>
        <p:spPr bwMode="auto">
          <a:xfrm>
            <a:off x="8118475" y="4191000"/>
            <a:ext cx="193675" cy="547688"/>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8990" name="Group 180"/>
          <p:cNvGrpSpPr>
            <a:grpSpLocks/>
          </p:cNvGrpSpPr>
          <p:nvPr/>
        </p:nvGrpSpPr>
        <p:grpSpPr bwMode="auto">
          <a:xfrm>
            <a:off x="8172450" y="4146550"/>
            <a:ext cx="82550" cy="44450"/>
            <a:chOff x="6070" y="3621"/>
            <a:chExt cx="46" cy="28"/>
          </a:xfrm>
        </p:grpSpPr>
        <p:sp>
          <p:nvSpPr>
            <p:cNvPr id="39087" name="Line 181"/>
            <p:cNvSpPr>
              <a:spLocks noChangeShapeType="1"/>
            </p:cNvSpPr>
            <p:nvPr/>
          </p:nvSpPr>
          <p:spPr bwMode="auto">
            <a:xfrm flipV="1">
              <a:off x="6092" y="3626"/>
              <a:ext cx="0" cy="2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88" name="Line 182"/>
            <p:cNvSpPr>
              <a:spLocks noChangeShapeType="1"/>
            </p:cNvSpPr>
            <p:nvPr/>
          </p:nvSpPr>
          <p:spPr bwMode="auto">
            <a:xfrm>
              <a:off x="6070" y="3621"/>
              <a:ext cx="46"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91" name="Text Box 183"/>
          <p:cNvSpPr txBox="1">
            <a:spLocks noChangeArrowheads="1"/>
          </p:cNvSpPr>
          <p:nvPr/>
        </p:nvSpPr>
        <p:spPr bwMode="auto">
          <a:xfrm>
            <a:off x="1819275" y="2814638"/>
            <a:ext cx="5603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r>
              <a:rPr lang="en-US" sz="2000">
                <a:solidFill>
                  <a:schemeClr val="tx1"/>
                </a:solidFill>
                <a:latin typeface="Arial Narrow" pitchFamily="34" charset="0"/>
              </a:rPr>
              <a:t>NH</a:t>
            </a:r>
            <a:r>
              <a:rPr lang="en-US" sz="2000" baseline="-25000">
                <a:solidFill>
                  <a:schemeClr val="tx1"/>
                </a:solidFill>
                <a:latin typeface="Arial Narrow" pitchFamily="34" charset="0"/>
              </a:rPr>
              <a:t>3</a:t>
            </a:r>
            <a:endParaRPr lang="en-US" sz="2000">
              <a:solidFill>
                <a:schemeClr val="tx1"/>
              </a:solidFill>
              <a:latin typeface="Arial Narrow" pitchFamily="34" charset="0"/>
            </a:endParaRPr>
          </a:p>
        </p:txBody>
      </p:sp>
      <p:sp>
        <p:nvSpPr>
          <p:cNvPr id="38992" name="Rectangle 184"/>
          <p:cNvSpPr>
            <a:spLocks noChangeArrowheads="1"/>
          </p:cNvSpPr>
          <p:nvPr/>
        </p:nvSpPr>
        <p:spPr bwMode="auto">
          <a:xfrm>
            <a:off x="5845175" y="2295525"/>
            <a:ext cx="352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(10)</a:t>
            </a:r>
            <a:endParaRPr lang="en-US" sz="1600">
              <a:solidFill>
                <a:schemeClr val="tx1"/>
              </a:solidFill>
              <a:latin typeface="Arial Narrow" pitchFamily="34" charset="0"/>
            </a:endParaRPr>
          </a:p>
        </p:txBody>
      </p:sp>
      <p:grpSp>
        <p:nvGrpSpPr>
          <p:cNvPr id="38993" name="Group 190"/>
          <p:cNvGrpSpPr>
            <a:grpSpLocks/>
          </p:cNvGrpSpPr>
          <p:nvPr/>
        </p:nvGrpSpPr>
        <p:grpSpPr bwMode="auto">
          <a:xfrm>
            <a:off x="1820863" y="4476750"/>
            <a:ext cx="82550" cy="36513"/>
            <a:chOff x="3358" y="3480"/>
            <a:chExt cx="69" cy="36"/>
          </a:xfrm>
        </p:grpSpPr>
        <p:sp>
          <p:nvSpPr>
            <p:cNvPr id="39085"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86"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94" name="Rectangle 193"/>
          <p:cNvSpPr>
            <a:spLocks noChangeArrowheads="1"/>
          </p:cNvSpPr>
          <p:nvPr/>
        </p:nvSpPr>
        <p:spPr bwMode="auto">
          <a:xfrm>
            <a:off x="1568450" y="2925763"/>
            <a:ext cx="196850" cy="179387"/>
          </a:xfrm>
          <a:prstGeom prst="rect">
            <a:avLst/>
          </a:prstGeom>
          <a:solidFill>
            <a:srgbClr val="CC990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8995" name="Rectangle 252"/>
          <p:cNvSpPr>
            <a:spLocks noChangeArrowheads="1"/>
          </p:cNvSpPr>
          <p:nvPr/>
        </p:nvSpPr>
        <p:spPr bwMode="auto">
          <a:xfrm>
            <a:off x="3068638" y="4324350"/>
            <a:ext cx="190500" cy="411163"/>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8996" name="Group 253"/>
          <p:cNvGrpSpPr>
            <a:grpSpLocks/>
          </p:cNvGrpSpPr>
          <p:nvPr/>
        </p:nvGrpSpPr>
        <p:grpSpPr bwMode="auto">
          <a:xfrm>
            <a:off x="3116263" y="4267200"/>
            <a:ext cx="82550" cy="55563"/>
            <a:chOff x="3358" y="3480"/>
            <a:chExt cx="69" cy="36"/>
          </a:xfrm>
        </p:grpSpPr>
        <p:sp>
          <p:nvSpPr>
            <p:cNvPr id="39083" name="Line 254"/>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84" name="Line 255"/>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97" name="Rectangle 256"/>
          <p:cNvSpPr>
            <a:spLocks noChangeArrowheads="1"/>
          </p:cNvSpPr>
          <p:nvPr/>
        </p:nvSpPr>
        <p:spPr bwMode="auto">
          <a:xfrm>
            <a:off x="6808788" y="4260850"/>
            <a:ext cx="192087" cy="474663"/>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8998" name="Group 257"/>
          <p:cNvGrpSpPr>
            <a:grpSpLocks/>
          </p:cNvGrpSpPr>
          <p:nvPr/>
        </p:nvGrpSpPr>
        <p:grpSpPr bwMode="auto">
          <a:xfrm>
            <a:off x="6858000" y="4179888"/>
            <a:ext cx="80963" cy="82550"/>
            <a:chOff x="3358" y="3480"/>
            <a:chExt cx="69" cy="36"/>
          </a:xfrm>
        </p:grpSpPr>
        <p:sp>
          <p:nvSpPr>
            <p:cNvPr id="39081" name="Line 258"/>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82" name="Line 259"/>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99" name="Rectangle 260"/>
          <p:cNvSpPr>
            <a:spLocks noChangeArrowheads="1"/>
          </p:cNvSpPr>
          <p:nvPr/>
        </p:nvSpPr>
        <p:spPr bwMode="auto">
          <a:xfrm>
            <a:off x="7475538" y="4251325"/>
            <a:ext cx="190500" cy="484188"/>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000" name="Line 262"/>
          <p:cNvSpPr>
            <a:spLocks noChangeShapeType="1"/>
          </p:cNvSpPr>
          <p:nvPr/>
        </p:nvSpPr>
        <p:spPr bwMode="auto">
          <a:xfrm flipV="1">
            <a:off x="7564438" y="4198938"/>
            <a:ext cx="0" cy="5556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01" name="Line 263"/>
          <p:cNvSpPr>
            <a:spLocks noChangeShapeType="1"/>
          </p:cNvSpPr>
          <p:nvPr/>
        </p:nvSpPr>
        <p:spPr bwMode="auto">
          <a:xfrm>
            <a:off x="7523163" y="4194175"/>
            <a:ext cx="80962"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02" name="Rectangle 274"/>
          <p:cNvSpPr>
            <a:spLocks noChangeArrowheads="1"/>
          </p:cNvSpPr>
          <p:nvPr/>
        </p:nvSpPr>
        <p:spPr bwMode="auto">
          <a:xfrm>
            <a:off x="1757363" y="4156075"/>
            <a:ext cx="371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(5)</a:t>
            </a:r>
            <a:endParaRPr lang="en-US" sz="1600">
              <a:solidFill>
                <a:schemeClr val="tx1"/>
              </a:solidFill>
              <a:latin typeface="Arial Narrow" pitchFamily="34" charset="0"/>
            </a:endParaRPr>
          </a:p>
        </p:txBody>
      </p:sp>
      <p:sp>
        <p:nvSpPr>
          <p:cNvPr id="39003" name="Rectangle 275"/>
          <p:cNvSpPr>
            <a:spLocks noChangeArrowheads="1"/>
          </p:cNvSpPr>
          <p:nvPr/>
        </p:nvSpPr>
        <p:spPr bwMode="auto">
          <a:xfrm>
            <a:off x="3022600" y="3946525"/>
            <a:ext cx="4206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(13)</a:t>
            </a:r>
            <a:endParaRPr lang="en-US" sz="1600">
              <a:solidFill>
                <a:schemeClr val="tx1"/>
              </a:solidFill>
              <a:latin typeface="Arial Narrow" pitchFamily="34" charset="0"/>
            </a:endParaRPr>
          </a:p>
        </p:txBody>
      </p:sp>
      <p:sp>
        <p:nvSpPr>
          <p:cNvPr id="39004" name="Rectangle 276"/>
          <p:cNvSpPr>
            <a:spLocks noChangeArrowheads="1"/>
          </p:cNvSpPr>
          <p:nvPr/>
        </p:nvSpPr>
        <p:spPr bwMode="auto">
          <a:xfrm>
            <a:off x="6084888" y="3495675"/>
            <a:ext cx="455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(10)</a:t>
            </a:r>
            <a:endParaRPr lang="en-US" sz="1600">
              <a:solidFill>
                <a:schemeClr val="tx1"/>
              </a:solidFill>
              <a:latin typeface="Arial Narrow" pitchFamily="34" charset="0"/>
            </a:endParaRPr>
          </a:p>
        </p:txBody>
      </p:sp>
      <p:sp>
        <p:nvSpPr>
          <p:cNvPr id="39005" name="Rectangle 277"/>
          <p:cNvSpPr>
            <a:spLocks noChangeArrowheads="1"/>
          </p:cNvSpPr>
          <p:nvPr/>
        </p:nvSpPr>
        <p:spPr bwMode="auto">
          <a:xfrm>
            <a:off x="6811963" y="3875088"/>
            <a:ext cx="2587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(9)</a:t>
            </a:r>
            <a:endParaRPr lang="en-US" sz="1600">
              <a:solidFill>
                <a:schemeClr val="tx1"/>
              </a:solidFill>
              <a:latin typeface="Arial Narrow" pitchFamily="34" charset="0"/>
            </a:endParaRPr>
          </a:p>
        </p:txBody>
      </p:sp>
      <p:sp>
        <p:nvSpPr>
          <p:cNvPr id="39006" name="Rectangle 278"/>
          <p:cNvSpPr>
            <a:spLocks noChangeArrowheads="1"/>
          </p:cNvSpPr>
          <p:nvPr/>
        </p:nvSpPr>
        <p:spPr bwMode="auto">
          <a:xfrm>
            <a:off x="7413625" y="3875088"/>
            <a:ext cx="3762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(12)</a:t>
            </a:r>
            <a:endParaRPr lang="en-US" sz="1600">
              <a:solidFill>
                <a:schemeClr val="tx1"/>
              </a:solidFill>
              <a:latin typeface="Arial Narrow" pitchFamily="34" charset="0"/>
            </a:endParaRPr>
          </a:p>
        </p:txBody>
      </p:sp>
      <p:sp>
        <p:nvSpPr>
          <p:cNvPr id="39007" name="Rectangle 279"/>
          <p:cNvSpPr>
            <a:spLocks noChangeArrowheads="1"/>
          </p:cNvSpPr>
          <p:nvPr/>
        </p:nvSpPr>
        <p:spPr bwMode="auto">
          <a:xfrm>
            <a:off x="7812088" y="4010025"/>
            <a:ext cx="4159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(17)</a:t>
            </a:r>
            <a:endParaRPr lang="en-US" sz="1600">
              <a:solidFill>
                <a:schemeClr val="tx1"/>
              </a:solidFill>
              <a:latin typeface="Arial Narrow" pitchFamily="34" charset="0"/>
            </a:endParaRPr>
          </a:p>
        </p:txBody>
      </p:sp>
      <p:sp>
        <p:nvSpPr>
          <p:cNvPr id="39008" name="Rectangle 6"/>
          <p:cNvSpPr>
            <a:spLocks noChangeArrowheads="1"/>
          </p:cNvSpPr>
          <p:nvPr/>
        </p:nvSpPr>
        <p:spPr bwMode="auto">
          <a:xfrm>
            <a:off x="5314950" y="2632075"/>
            <a:ext cx="188913" cy="2109788"/>
          </a:xfrm>
          <a:prstGeom prst="rect">
            <a:avLst/>
          </a:prstGeom>
          <a:solidFill>
            <a:srgbClr val="009999">
              <a:alpha val="50195"/>
            </a:srgbClr>
          </a:solidFill>
          <a:ln>
            <a:noFill/>
          </a:ln>
          <a:effectLst/>
          <a:extLst>
            <a:ext uri="{91240B29-F687-4F45-9708-019B960494DF}">
              <a14:hiddenLine xmlns:a14="http://schemas.microsoft.com/office/drawing/2010/main" w="635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009" name="Rectangle 366"/>
          <p:cNvSpPr>
            <a:spLocks noChangeArrowheads="1"/>
          </p:cNvSpPr>
          <p:nvPr/>
        </p:nvSpPr>
        <p:spPr bwMode="auto">
          <a:xfrm rot="-1308084">
            <a:off x="5300663" y="2868613"/>
            <a:ext cx="215900" cy="61912"/>
          </a:xfrm>
          <a:prstGeom prst="rect">
            <a:avLst/>
          </a:prstGeom>
          <a:gradFill rotWithShape="1">
            <a:gsLst>
              <a:gs pos="0">
                <a:srgbClr val="A9CFA1"/>
              </a:gs>
              <a:gs pos="50000">
                <a:srgbClr val="E5FFDD"/>
              </a:gs>
              <a:gs pos="100000">
                <a:srgbClr val="A9CFA1"/>
              </a:gs>
            </a:gsLst>
            <a:lin ang="0" scaled="1"/>
          </a:gradFill>
          <a:ln>
            <a:noFill/>
          </a:ln>
          <a:effectLst/>
          <a:extLst>
            <a:ext uri="{91240B29-F687-4F45-9708-019B960494DF}">
              <a14:hiddenLine xmlns:a14="http://schemas.microsoft.com/office/drawing/2010/main" w="19050" cap="rnd"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010" name="Rectangle 104"/>
          <p:cNvSpPr>
            <a:spLocks noChangeArrowheads="1"/>
          </p:cNvSpPr>
          <p:nvPr/>
        </p:nvSpPr>
        <p:spPr bwMode="auto">
          <a:xfrm>
            <a:off x="5321300" y="2628900"/>
            <a:ext cx="1444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sp>
        <p:nvSpPr>
          <p:cNvPr id="39011" name="Rectangle 109"/>
          <p:cNvSpPr>
            <a:spLocks noChangeArrowheads="1"/>
          </p:cNvSpPr>
          <p:nvPr/>
        </p:nvSpPr>
        <p:spPr bwMode="auto">
          <a:xfrm>
            <a:off x="5241925" y="2317750"/>
            <a:ext cx="425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(13)</a:t>
            </a:r>
            <a:endParaRPr lang="en-US" sz="1600">
              <a:solidFill>
                <a:schemeClr val="tx1"/>
              </a:solidFill>
              <a:latin typeface="Arial Narrow" pitchFamily="34" charset="0"/>
            </a:endParaRPr>
          </a:p>
        </p:txBody>
      </p:sp>
      <p:sp>
        <p:nvSpPr>
          <p:cNvPr id="39012" name="Rectangle 6"/>
          <p:cNvSpPr>
            <a:spLocks noChangeArrowheads="1"/>
          </p:cNvSpPr>
          <p:nvPr/>
        </p:nvSpPr>
        <p:spPr bwMode="auto">
          <a:xfrm>
            <a:off x="5554663" y="2624138"/>
            <a:ext cx="192087" cy="2109787"/>
          </a:xfrm>
          <a:prstGeom prst="rect">
            <a:avLst/>
          </a:prstGeom>
          <a:solidFill>
            <a:srgbClr val="CC9900">
              <a:alpha val="50195"/>
            </a:srgbClr>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013" name="Rectangle 366"/>
          <p:cNvSpPr>
            <a:spLocks noChangeArrowheads="1"/>
          </p:cNvSpPr>
          <p:nvPr/>
        </p:nvSpPr>
        <p:spPr bwMode="auto">
          <a:xfrm rot="-1308084">
            <a:off x="5541963" y="2860675"/>
            <a:ext cx="215900" cy="61913"/>
          </a:xfrm>
          <a:prstGeom prst="rect">
            <a:avLst/>
          </a:prstGeom>
          <a:gradFill rotWithShape="1">
            <a:gsLst>
              <a:gs pos="0">
                <a:srgbClr val="A9CFA1"/>
              </a:gs>
              <a:gs pos="50000">
                <a:srgbClr val="E5FFDD"/>
              </a:gs>
              <a:gs pos="100000">
                <a:srgbClr val="A9CFA1"/>
              </a:gs>
            </a:gsLst>
            <a:lin ang="0" scaled="1"/>
          </a:gradFill>
          <a:ln>
            <a:noFill/>
          </a:ln>
          <a:effectLst/>
          <a:extLst>
            <a:ext uri="{91240B29-F687-4F45-9708-019B960494DF}">
              <a14:hiddenLine xmlns:a14="http://schemas.microsoft.com/office/drawing/2010/main" w="19050" cap="rnd"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014" name="Rectangle 104"/>
          <p:cNvSpPr>
            <a:spLocks noChangeArrowheads="1"/>
          </p:cNvSpPr>
          <p:nvPr/>
        </p:nvSpPr>
        <p:spPr bwMode="auto">
          <a:xfrm>
            <a:off x="5564188" y="2620963"/>
            <a:ext cx="1444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sp>
        <p:nvSpPr>
          <p:cNvPr id="39015" name="Rectangle 109"/>
          <p:cNvSpPr>
            <a:spLocks noChangeArrowheads="1"/>
          </p:cNvSpPr>
          <p:nvPr/>
        </p:nvSpPr>
        <p:spPr bwMode="auto">
          <a:xfrm>
            <a:off x="5519738" y="2320925"/>
            <a:ext cx="371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(13)</a:t>
            </a:r>
            <a:endParaRPr lang="en-US" sz="1600">
              <a:solidFill>
                <a:schemeClr val="tx1"/>
              </a:solidFill>
              <a:latin typeface="Arial Narrow" pitchFamily="34" charset="0"/>
            </a:endParaRPr>
          </a:p>
        </p:txBody>
      </p:sp>
      <p:sp>
        <p:nvSpPr>
          <p:cNvPr id="39016" name="Rectangle 173"/>
          <p:cNvSpPr>
            <a:spLocks noChangeArrowheads="1"/>
          </p:cNvSpPr>
          <p:nvPr/>
        </p:nvSpPr>
        <p:spPr bwMode="auto">
          <a:xfrm>
            <a:off x="1084263" y="4721225"/>
            <a:ext cx="190500" cy="9525"/>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17" name="Group 190"/>
          <p:cNvGrpSpPr>
            <a:grpSpLocks/>
          </p:cNvGrpSpPr>
          <p:nvPr/>
        </p:nvGrpSpPr>
        <p:grpSpPr bwMode="auto">
          <a:xfrm>
            <a:off x="1139825" y="4705350"/>
            <a:ext cx="82550" cy="9525"/>
            <a:chOff x="3358" y="3480"/>
            <a:chExt cx="69" cy="36"/>
          </a:xfrm>
        </p:grpSpPr>
        <p:sp>
          <p:nvSpPr>
            <p:cNvPr id="39079"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80"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9018" name="Rectangle 274"/>
          <p:cNvSpPr>
            <a:spLocks noChangeArrowheads="1"/>
          </p:cNvSpPr>
          <p:nvPr/>
        </p:nvSpPr>
        <p:spPr bwMode="auto">
          <a:xfrm>
            <a:off x="1060450" y="4416425"/>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(13)</a:t>
            </a:r>
            <a:endParaRPr lang="en-US" sz="1600">
              <a:solidFill>
                <a:schemeClr val="tx1"/>
              </a:solidFill>
              <a:latin typeface="Arial Narrow" pitchFamily="34" charset="0"/>
            </a:endParaRPr>
          </a:p>
        </p:txBody>
      </p:sp>
      <p:sp>
        <p:nvSpPr>
          <p:cNvPr id="39019" name="Rectangle 173"/>
          <p:cNvSpPr>
            <a:spLocks noChangeArrowheads="1"/>
          </p:cNvSpPr>
          <p:nvPr/>
        </p:nvSpPr>
        <p:spPr bwMode="auto">
          <a:xfrm>
            <a:off x="2159000" y="4724400"/>
            <a:ext cx="190500" cy="9525"/>
          </a:xfrm>
          <a:prstGeom prst="rect">
            <a:avLst/>
          </a:prstGeom>
          <a:solidFill>
            <a:srgbClr val="00525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20" name="Group 190"/>
          <p:cNvGrpSpPr>
            <a:grpSpLocks/>
          </p:cNvGrpSpPr>
          <p:nvPr/>
        </p:nvGrpSpPr>
        <p:grpSpPr bwMode="auto">
          <a:xfrm>
            <a:off x="2214563" y="4708525"/>
            <a:ext cx="82550" cy="9525"/>
            <a:chOff x="3358" y="3480"/>
            <a:chExt cx="69" cy="36"/>
          </a:xfrm>
        </p:grpSpPr>
        <p:sp>
          <p:nvSpPr>
            <p:cNvPr id="39077"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78"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9021" name="Rectangle 173"/>
          <p:cNvSpPr>
            <a:spLocks noChangeArrowheads="1"/>
          </p:cNvSpPr>
          <p:nvPr/>
        </p:nvSpPr>
        <p:spPr bwMode="auto">
          <a:xfrm>
            <a:off x="2400300" y="4724400"/>
            <a:ext cx="190500" cy="9525"/>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22" name="Group 190"/>
          <p:cNvGrpSpPr>
            <a:grpSpLocks/>
          </p:cNvGrpSpPr>
          <p:nvPr/>
        </p:nvGrpSpPr>
        <p:grpSpPr bwMode="auto">
          <a:xfrm>
            <a:off x="2455863" y="4708525"/>
            <a:ext cx="82550" cy="9525"/>
            <a:chOff x="3358" y="3480"/>
            <a:chExt cx="69" cy="36"/>
          </a:xfrm>
        </p:grpSpPr>
        <p:sp>
          <p:nvSpPr>
            <p:cNvPr id="39075"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76"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9023" name="Rectangle 274"/>
          <p:cNvSpPr>
            <a:spLocks noChangeArrowheads="1"/>
          </p:cNvSpPr>
          <p:nvPr/>
        </p:nvSpPr>
        <p:spPr bwMode="auto">
          <a:xfrm>
            <a:off x="2081213" y="4419600"/>
            <a:ext cx="479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(12)</a:t>
            </a:r>
            <a:endParaRPr lang="en-US" sz="1600">
              <a:solidFill>
                <a:schemeClr val="tx1"/>
              </a:solidFill>
              <a:latin typeface="Arial Narrow" pitchFamily="34" charset="0"/>
            </a:endParaRPr>
          </a:p>
        </p:txBody>
      </p:sp>
      <p:sp>
        <p:nvSpPr>
          <p:cNvPr id="39024" name="Rectangle 274"/>
          <p:cNvSpPr>
            <a:spLocks noChangeArrowheads="1"/>
          </p:cNvSpPr>
          <p:nvPr/>
        </p:nvSpPr>
        <p:spPr bwMode="auto">
          <a:xfrm>
            <a:off x="2368550" y="4419600"/>
            <a:ext cx="4159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(12)</a:t>
            </a:r>
            <a:endParaRPr lang="en-US" sz="1600">
              <a:solidFill>
                <a:schemeClr val="tx1"/>
              </a:solidFill>
              <a:latin typeface="Arial Narrow" pitchFamily="34" charset="0"/>
            </a:endParaRPr>
          </a:p>
        </p:txBody>
      </p:sp>
      <p:grpSp>
        <p:nvGrpSpPr>
          <p:cNvPr id="39025" name="Group 261"/>
          <p:cNvGrpSpPr>
            <a:grpSpLocks/>
          </p:cNvGrpSpPr>
          <p:nvPr/>
        </p:nvGrpSpPr>
        <p:grpSpPr bwMode="auto">
          <a:xfrm>
            <a:off x="2833688" y="4708525"/>
            <a:ext cx="190500" cy="25400"/>
            <a:chOff x="1990" y="2960"/>
            <a:chExt cx="127" cy="16"/>
          </a:xfrm>
        </p:grpSpPr>
        <p:sp>
          <p:nvSpPr>
            <p:cNvPr id="39071" name="Rectangle 173"/>
            <p:cNvSpPr>
              <a:spLocks noChangeArrowheads="1"/>
            </p:cNvSpPr>
            <p:nvPr/>
          </p:nvSpPr>
          <p:spPr bwMode="auto">
            <a:xfrm>
              <a:off x="1990" y="2970"/>
              <a:ext cx="127" cy="6"/>
            </a:xfrm>
            <a:prstGeom prst="rect">
              <a:avLst/>
            </a:prstGeom>
            <a:solidFill>
              <a:srgbClr val="00525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72" name="Group 190"/>
            <p:cNvGrpSpPr>
              <a:grpSpLocks/>
            </p:cNvGrpSpPr>
            <p:nvPr/>
          </p:nvGrpSpPr>
          <p:grpSpPr bwMode="auto">
            <a:xfrm>
              <a:off x="2027" y="2960"/>
              <a:ext cx="55" cy="6"/>
              <a:chOff x="3358" y="3480"/>
              <a:chExt cx="69" cy="36"/>
            </a:xfrm>
          </p:grpSpPr>
          <p:sp>
            <p:nvSpPr>
              <p:cNvPr id="39073"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74"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9026" name="Rectangle 274"/>
          <p:cNvSpPr>
            <a:spLocks noChangeArrowheads="1"/>
          </p:cNvSpPr>
          <p:nvPr/>
        </p:nvSpPr>
        <p:spPr bwMode="auto">
          <a:xfrm>
            <a:off x="2767013" y="4410075"/>
            <a:ext cx="3889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(13)</a:t>
            </a:r>
            <a:endParaRPr lang="en-US" sz="1600">
              <a:solidFill>
                <a:schemeClr val="tx1"/>
              </a:solidFill>
              <a:latin typeface="Arial Narrow" pitchFamily="34" charset="0"/>
            </a:endParaRPr>
          </a:p>
        </p:txBody>
      </p:sp>
      <p:grpSp>
        <p:nvGrpSpPr>
          <p:cNvPr id="39027" name="Group 262"/>
          <p:cNvGrpSpPr>
            <a:grpSpLocks/>
          </p:cNvGrpSpPr>
          <p:nvPr/>
        </p:nvGrpSpPr>
        <p:grpSpPr bwMode="auto">
          <a:xfrm>
            <a:off x="4265613" y="4710113"/>
            <a:ext cx="190500" cy="25400"/>
            <a:chOff x="2917" y="2961"/>
            <a:chExt cx="127" cy="16"/>
          </a:xfrm>
        </p:grpSpPr>
        <p:sp>
          <p:nvSpPr>
            <p:cNvPr id="39067" name="Rectangle 173"/>
            <p:cNvSpPr>
              <a:spLocks noChangeArrowheads="1"/>
            </p:cNvSpPr>
            <p:nvPr/>
          </p:nvSpPr>
          <p:spPr bwMode="auto">
            <a:xfrm>
              <a:off x="2917" y="2971"/>
              <a:ext cx="127" cy="6"/>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68" name="Group 190"/>
            <p:cNvGrpSpPr>
              <a:grpSpLocks/>
            </p:cNvGrpSpPr>
            <p:nvPr/>
          </p:nvGrpSpPr>
          <p:grpSpPr bwMode="auto">
            <a:xfrm>
              <a:off x="2954" y="2961"/>
              <a:ext cx="54" cy="6"/>
              <a:chOff x="3358" y="3480"/>
              <a:chExt cx="69" cy="36"/>
            </a:xfrm>
          </p:grpSpPr>
          <p:sp>
            <p:nvSpPr>
              <p:cNvPr id="39069"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70"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9028" name="Rectangle 274"/>
          <p:cNvSpPr>
            <a:spLocks noChangeArrowheads="1"/>
          </p:cNvSpPr>
          <p:nvPr/>
        </p:nvSpPr>
        <p:spPr bwMode="auto">
          <a:xfrm>
            <a:off x="4257675" y="4421188"/>
            <a:ext cx="2809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(6)</a:t>
            </a:r>
            <a:endParaRPr lang="en-US" sz="1600">
              <a:solidFill>
                <a:schemeClr val="tx1"/>
              </a:solidFill>
              <a:latin typeface="Arial Narrow" pitchFamily="34" charset="0"/>
            </a:endParaRPr>
          </a:p>
        </p:txBody>
      </p:sp>
      <p:grpSp>
        <p:nvGrpSpPr>
          <p:cNvPr id="39029" name="Group 255"/>
          <p:cNvGrpSpPr>
            <a:grpSpLocks/>
          </p:cNvGrpSpPr>
          <p:nvPr/>
        </p:nvGrpSpPr>
        <p:grpSpPr bwMode="auto">
          <a:xfrm>
            <a:off x="3495675" y="4708525"/>
            <a:ext cx="190500" cy="25400"/>
            <a:chOff x="2405" y="2966"/>
            <a:chExt cx="127" cy="16"/>
          </a:xfrm>
        </p:grpSpPr>
        <p:sp>
          <p:nvSpPr>
            <p:cNvPr id="39063" name="Rectangle 173"/>
            <p:cNvSpPr>
              <a:spLocks noChangeArrowheads="1"/>
            </p:cNvSpPr>
            <p:nvPr/>
          </p:nvSpPr>
          <p:spPr bwMode="auto">
            <a:xfrm>
              <a:off x="2405" y="2976"/>
              <a:ext cx="127" cy="6"/>
            </a:xfrm>
            <a:prstGeom prst="rect">
              <a:avLst/>
            </a:prstGeom>
            <a:solidFill>
              <a:srgbClr val="00525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64" name="Group 190"/>
            <p:cNvGrpSpPr>
              <a:grpSpLocks/>
            </p:cNvGrpSpPr>
            <p:nvPr/>
          </p:nvGrpSpPr>
          <p:grpSpPr bwMode="auto">
            <a:xfrm>
              <a:off x="2442" y="2966"/>
              <a:ext cx="55" cy="6"/>
              <a:chOff x="3358" y="3480"/>
              <a:chExt cx="69" cy="36"/>
            </a:xfrm>
          </p:grpSpPr>
          <p:sp>
            <p:nvSpPr>
              <p:cNvPr id="39065"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66"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9030" name="Rectangle 173"/>
          <p:cNvSpPr>
            <a:spLocks noChangeArrowheads="1"/>
          </p:cNvSpPr>
          <p:nvPr/>
        </p:nvSpPr>
        <p:spPr bwMode="auto">
          <a:xfrm>
            <a:off x="3736975" y="4724400"/>
            <a:ext cx="192088" cy="9525"/>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31" name="Group 190"/>
          <p:cNvGrpSpPr>
            <a:grpSpLocks/>
          </p:cNvGrpSpPr>
          <p:nvPr/>
        </p:nvGrpSpPr>
        <p:grpSpPr bwMode="auto">
          <a:xfrm>
            <a:off x="3794125" y="4708525"/>
            <a:ext cx="82550" cy="9525"/>
            <a:chOff x="3358" y="3480"/>
            <a:chExt cx="69" cy="36"/>
          </a:xfrm>
        </p:grpSpPr>
        <p:sp>
          <p:nvSpPr>
            <p:cNvPr id="39061"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62"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9032" name="Rectangle 274"/>
          <p:cNvSpPr>
            <a:spLocks noChangeArrowheads="1"/>
          </p:cNvSpPr>
          <p:nvPr/>
        </p:nvSpPr>
        <p:spPr bwMode="auto">
          <a:xfrm>
            <a:off x="3417888" y="4419600"/>
            <a:ext cx="3635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(12)</a:t>
            </a:r>
            <a:endParaRPr lang="en-US" sz="1600">
              <a:solidFill>
                <a:schemeClr val="tx1"/>
              </a:solidFill>
              <a:latin typeface="Arial Narrow" pitchFamily="34" charset="0"/>
            </a:endParaRPr>
          </a:p>
        </p:txBody>
      </p:sp>
      <p:sp>
        <p:nvSpPr>
          <p:cNvPr id="39033" name="Rectangle 274"/>
          <p:cNvSpPr>
            <a:spLocks noChangeArrowheads="1"/>
          </p:cNvSpPr>
          <p:nvPr/>
        </p:nvSpPr>
        <p:spPr bwMode="auto">
          <a:xfrm>
            <a:off x="3697288" y="4419600"/>
            <a:ext cx="3698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(12)</a:t>
            </a:r>
            <a:endParaRPr lang="en-US" sz="1600">
              <a:solidFill>
                <a:schemeClr val="tx1"/>
              </a:solidFill>
              <a:latin typeface="Arial Narrow" pitchFamily="34" charset="0"/>
            </a:endParaRPr>
          </a:p>
        </p:txBody>
      </p:sp>
      <p:grpSp>
        <p:nvGrpSpPr>
          <p:cNvPr id="39034" name="Group 263"/>
          <p:cNvGrpSpPr>
            <a:grpSpLocks/>
          </p:cNvGrpSpPr>
          <p:nvPr/>
        </p:nvGrpSpPr>
        <p:grpSpPr bwMode="auto">
          <a:xfrm>
            <a:off x="4879975" y="4710113"/>
            <a:ext cx="190500" cy="25400"/>
            <a:chOff x="3351" y="2961"/>
            <a:chExt cx="127" cy="16"/>
          </a:xfrm>
        </p:grpSpPr>
        <p:sp>
          <p:nvSpPr>
            <p:cNvPr id="39057" name="Rectangle 173"/>
            <p:cNvSpPr>
              <a:spLocks noChangeArrowheads="1"/>
            </p:cNvSpPr>
            <p:nvPr/>
          </p:nvSpPr>
          <p:spPr bwMode="auto">
            <a:xfrm>
              <a:off x="3351" y="2971"/>
              <a:ext cx="127" cy="6"/>
            </a:xfrm>
            <a:prstGeom prst="rect">
              <a:avLst/>
            </a:prstGeom>
            <a:solidFill>
              <a:srgbClr val="CC990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58" name="Group 190"/>
            <p:cNvGrpSpPr>
              <a:grpSpLocks/>
            </p:cNvGrpSpPr>
            <p:nvPr/>
          </p:nvGrpSpPr>
          <p:grpSpPr bwMode="auto">
            <a:xfrm>
              <a:off x="3388" y="2961"/>
              <a:ext cx="55" cy="6"/>
              <a:chOff x="3358" y="3480"/>
              <a:chExt cx="69" cy="36"/>
            </a:xfrm>
          </p:grpSpPr>
          <p:sp>
            <p:nvSpPr>
              <p:cNvPr id="39059"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60"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9035" name="Rectangle 166"/>
          <p:cNvSpPr>
            <a:spLocks noChangeArrowheads="1"/>
          </p:cNvSpPr>
          <p:nvPr/>
        </p:nvSpPr>
        <p:spPr bwMode="auto">
          <a:xfrm>
            <a:off x="4848225" y="439737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(17)</a:t>
            </a:r>
            <a:endParaRPr lang="en-US" sz="1600">
              <a:solidFill>
                <a:schemeClr val="tx1"/>
              </a:solidFill>
              <a:latin typeface="Arial Narrow" pitchFamily="34" charset="0"/>
            </a:endParaRPr>
          </a:p>
        </p:txBody>
      </p:sp>
      <p:grpSp>
        <p:nvGrpSpPr>
          <p:cNvPr id="39036" name="Group 256"/>
          <p:cNvGrpSpPr>
            <a:grpSpLocks/>
          </p:cNvGrpSpPr>
          <p:nvPr/>
        </p:nvGrpSpPr>
        <p:grpSpPr bwMode="auto">
          <a:xfrm>
            <a:off x="6550025" y="4700588"/>
            <a:ext cx="192088" cy="25400"/>
            <a:chOff x="2405" y="2966"/>
            <a:chExt cx="127" cy="16"/>
          </a:xfrm>
        </p:grpSpPr>
        <p:sp>
          <p:nvSpPr>
            <p:cNvPr id="39053" name="Rectangle 173"/>
            <p:cNvSpPr>
              <a:spLocks noChangeArrowheads="1"/>
            </p:cNvSpPr>
            <p:nvPr/>
          </p:nvSpPr>
          <p:spPr bwMode="auto">
            <a:xfrm>
              <a:off x="2405" y="2976"/>
              <a:ext cx="127" cy="6"/>
            </a:xfrm>
            <a:prstGeom prst="rect">
              <a:avLst/>
            </a:prstGeom>
            <a:solidFill>
              <a:srgbClr val="00525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54" name="Group 190"/>
            <p:cNvGrpSpPr>
              <a:grpSpLocks/>
            </p:cNvGrpSpPr>
            <p:nvPr/>
          </p:nvGrpSpPr>
          <p:grpSpPr bwMode="auto">
            <a:xfrm>
              <a:off x="2442" y="2966"/>
              <a:ext cx="55" cy="6"/>
              <a:chOff x="3358" y="3480"/>
              <a:chExt cx="69" cy="36"/>
            </a:xfrm>
          </p:grpSpPr>
          <p:sp>
            <p:nvSpPr>
              <p:cNvPr id="39055"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56"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9037" name="Rectangle 277"/>
          <p:cNvSpPr>
            <a:spLocks noChangeArrowheads="1"/>
          </p:cNvSpPr>
          <p:nvPr/>
        </p:nvSpPr>
        <p:spPr bwMode="auto">
          <a:xfrm>
            <a:off x="6546850" y="4432300"/>
            <a:ext cx="2587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(9)</a:t>
            </a:r>
            <a:endParaRPr lang="en-US" sz="1600">
              <a:solidFill>
                <a:schemeClr val="tx1"/>
              </a:solidFill>
              <a:latin typeface="Arial Narrow" pitchFamily="34" charset="0"/>
            </a:endParaRPr>
          </a:p>
        </p:txBody>
      </p:sp>
      <p:sp>
        <p:nvSpPr>
          <p:cNvPr id="39038" name="Rectangle 277"/>
          <p:cNvSpPr>
            <a:spLocks noChangeArrowheads="1"/>
          </p:cNvSpPr>
          <p:nvPr/>
        </p:nvSpPr>
        <p:spPr bwMode="auto">
          <a:xfrm>
            <a:off x="7169150" y="4457700"/>
            <a:ext cx="6651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(12)</a:t>
            </a:r>
            <a:endParaRPr lang="en-US" sz="1600">
              <a:solidFill>
                <a:schemeClr val="tx1"/>
              </a:solidFill>
              <a:latin typeface="Arial Narrow" pitchFamily="34" charset="0"/>
            </a:endParaRPr>
          </a:p>
        </p:txBody>
      </p:sp>
      <p:grpSp>
        <p:nvGrpSpPr>
          <p:cNvPr id="39039" name="Group 266"/>
          <p:cNvGrpSpPr>
            <a:grpSpLocks/>
          </p:cNvGrpSpPr>
          <p:nvPr/>
        </p:nvGrpSpPr>
        <p:grpSpPr bwMode="auto">
          <a:xfrm>
            <a:off x="7239000" y="4710113"/>
            <a:ext cx="190500" cy="25400"/>
            <a:chOff x="2405" y="2966"/>
            <a:chExt cx="127" cy="16"/>
          </a:xfrm>
        </p:grpSpPr>
        <p:sp>
          <p:nvSpPr>
            <p:cNvPr id="39049" name="Rectangle 173"/>
            <p:cNvSpPr>
              <a:spLocks noChangeArrowheads="1"/>
            </p:cNvSpPr>
            <p:nvPr/>
          </p:nvSpPr>
          <p:spPr bwMode="auto">
            <a:xfrm>
              <a:off x="2405" y="2976"/>
              <a:ext cx="127" cy="6"/>
            </a:xfrm>
            <a:prstGeom prst="rect">
              <a:avLst/>
            </a:prstGeom>
            <a:solidFill>
              <a:srgbClr val="005250"/>
            </a:solidFill>
            <a:ln w="6350"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39050" name="Group 190"/>
            <p:cNvGrpSpPr>
              <a:grpSpLocks/>
            </p:cNvGrpSpPr>
            <p:nvPr/>
          </p:nvGrpSpPr>
          <p:grpSpPr bwMode="auto">
            <a:xfrm>
              <a:off x="2442" y="2966"/>
              <a:ext cx="55" cy="6"/>
              <a:chOff x="3358" y="3480"/>
              <a:chExt cx="69" cy="36"/>
            </a:xfrm>
          </p:grpSpPr>
          <p:sp>
            <p:nvSpPr>
              <p:cNvPr id="39051" name="Line 191"/>
              <p:cNvSpPr>
                <a:spLocks noChangeShapeType="1"/>
              </p:cNvSpPr>
              <p:nvPr/>
            </p:nvSpPr>
            <p:spPr bwMode="auto">
              <a:xfrm flipV="1">
                <a:off x="3394" y="3480"/>
                <a:ext cx="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52" name="Line 192"/>
              <p:cNvSpPr>
                <a:spLocks noChangeShapeType="1"/>
              </p:cNvSpPr>
              <p:nvPr/>
            </p:nvSpPr>
            <p:spPr bwMode="auto">
              <a:xfrm>
                <a:off x="3358" y="3480"/>
                <a:ext cx="69" cy="0"/>
              </a:xfrm>
              <a:prstGeom prst="line">
                <a:avLst/>
              </a:prstGeom>
              <a:noFill/>
              <a:ln w="8001">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9040" name="Line 280"/>
          <p:cNvSpPr>
            <a:spLocks noChangeShapeType="1"/>
          </p:cNvSpPr>
          <p:nvPr/>
        </p:nvSpPr>
        <p:spPr bwMode="auto">
          <a:xfrm>
            <a:off x="725488" y="4740275"/>
            <a:ext cx="7658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9041" name="Group 181"/>
          <p:cNvGrpSpPr>
            <a:grpSpLocks/>
          </p:cNvGrpSpPr>
          <p:nvPr/>
        </p:nvGrpSpPr>
        <p:grpSpPr bwMode="auto">
          <a:xfrm>
            <a:off x="-85725" y="1878013"/>
            <a:ext cx="1482725" cy="774700"/>
            <a:chOff x="266700" y="2526030"/>
            <a:chExt cx="1482725" cy="773748"/>
          </a:xfrm>
        </p:grpSpPr>
        <p:sp>
          <p:nvSpPr>
            <p:cNvPr id="39046" name="Rectangle 161"/>
            <p:cNvSpPr>
              <a:spLocks noChangeAspect="1" noChangeArrowheads="1"/>
            </p:cNvSpPr>
            <p:nvPr/>
          </p:nvSpPr>
          <p:spPr bwMode="auto">
            <a:xfrm>
              <a:off x="266700" y="2526030"/>
              <a:ext cx="1482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rgbClr val="005250"/>
                  </a:solidFill>
                  <a:latin typeface="Arial Narrow" pitchFamily="34" charset="0"/>
                </a:rPr>
                <a:t>(</a:t>
              </a:r>
              <a:r>
                <a:rPr lang="en-US" sz="2000">
                  <a:solidFill>
                    <a:srgbClr val="005250"/>
                  </a:solidFill>
                  <a:latin typeface="Arial Narrow" pitchFamily="34" charset="0"/>
                  <a:sym typeface="Symbol" pitchFamily="18" charset="2"/>
                </a:rPr>
                <a:t>pH</a:t>
              </a:r>
              <a:r>
                <a:rPr lang="en-US" sz="2000" baseline="-25000">
                  <a:solidFill>
                    <a:srgbClr val="005250"/>
                  </a:solidFill>
                  <a:latin typeface="Arial Narrow" pitchFamily="34" charset="0"/>
                  <a:sym typeface="Symbol" pitchFamily="18" charset="2"/>
                </a:rPr>
                <a:t>S</a:t>
              </a:r>
              <a:r>
                <a:rPr lang="en-US" sz="2000" baseline="30000">
                  <a:solidFill>
                    <a:srgbClr val="005250"/>
                  </a:solidFill>
                  <a:latin typeface="Arial Narrow" pitchFamily="34" charset="0"/>
                  <a:sym typeface="Symbol" pitchFamily="18" charset="2"/>
                </a:rPr>
                <a:t>*</a:t>
              </a:r>
              <a:r>
                <a:rPr lang="en-US" sz="2000">
                  <a:solidFill>
                    <a:srgbClr val="005250"/>
                  </a:solidFill>
                  <a:latin typeface="Arial Narrow" pitchFamily="34" charset="0"/>
                  <a:sym typeface="Symbol" pitchFamily="18" charset="2"/>
                </a:rPr>
                <a:t>)</a:t>
              </a:r>
              <a:r>
                <a:rPr lang="en-US" sz="2000" baseline="-25000">
                  <a:solidFill>
                    <a:srgbClr val="005250"/>
                  </a:solidFill>
                  <a:latin typeface="Arial Narrow" pitchFamily="34" charset="0"/>
                </a:rPr>
                <a:t>CO</a:t>
              </a:r>
              <a:r>
                <a:rPr lang="en-US" sz="1600" baseline="-50000">
                  <a:solidFill>
                    <a:srgbClr val="005250"/>
                  </a:solidFill>
                  <a:latin typeface="Arial Narrow" pitchFamily="34" charset="0"/>
                </a:rPr>
                <a:t>2</a:t>
              </a:r>
            </a:p>
          </p:txBody>
        </p:sp>
        <p:sp>
          <p:nvSpPr>
            <p:cNvPr id="39047" name="Rectangle 162"/>
            <p:cNvSpPr>
              <a:spLocks noChangeAspect="1" noChangeArrowheads="1"/>
            </p:cNvSpPr>
            <p:nvPr/>
          </p:nvSpPr>
          <p:spPr bwMode="auto">
            <a:xfrm>
              <a:off x="304165" y="2902903"/>
              <a:ext cx="1344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rgbClr val="005250"/>
                  </a:solidFill>
                  <a:latin typeface="Arial Narrow" pitchFamily="34" charset="0"/>
                </a:rPr>
                <a:t>P</a:t>
              </a:r>
              <a:r>
                <a:rPr lang="en-US" sz="2000" baseline="-25000">
                  <a:solidFill>
                    <a:srgbClr val="005250"/>
                  </a:solidFill>
                  <a:latin typeface="Arial Narrow" pitchFamily="34" charset="0"/>
                  <a:sym typeface="Symbol" pitchFamily="18" charset="2"/>
                </a:rPr>
                <a:t>f</a:t>
              </a:r>
              <a:r>
                <a:rPr lang="en-US" sz="2000" baseline="30000">
                  <a:solidFill>
                    <a:srgbClr val="005250"/>
                  </a:solidFill>
                  <a:latin typeface="Arial Narrow" pitchFamily="34" charset="0"/>
                  <a:sym typeface="Symbol" pitchFamily="18" charset="2"/>
                </a:rPr>
                <a:t>*</a:t>
              </a:r>
              <a:endParaRPr lang="en-US" sz="1600" baseline="-50000">
                <a:solidFill>
                  <a:srgbClr val="005250"/>
                </a:solidFill>
                <a:latin typeface="Arial Narrow" pitchFamily="34" charset="0"/>
              </a:endParaRPr>
            </a:p>
          </p:txBody>
        </p:sp>
        <p:cxnSp>
          <p:nvCxnSpPr>
            <p:cNvPr id="39048" name="Straight Connector 184"/>
            <p:cNvCxnSpPr>
              <a:cxnSpLocks noChangeShapeType="1"/>
            </p:cNvCxnSpPr>
            <p:nvPr/>
          </p:nvCxnSpPr>
          <p:spPr bwMode="auto">
            <a:xfrm>
              <a:off x="457200" y="2948940"/>
              <a:ext cx="1131570" cy="0"/>
            </a:xfrm>
            <a:prstGeom prst="line">
              <a:avLst/>
            </a:prstGeom>
            <a:noFill/>
            <a:ln w="9525" algn="ctr">
              <a:solidFill>
                <a:srgbClr val="0052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9042" name="Group 185"/>
          <p:cNvGrpSpPr>
            <a:grpSpLocks/>
          </p:cNvGrpSpPr>
          <p:nvPr/>
        </p:nvGrpSpPr>
        <p:grpSpPr bwMode="auto">
          <a:xfrm>
            <a:off x="7546975" y="1878013"/>
            <a:ext cx="1482725" cy="774700"/>
            <a:chOff x="266700" y="2526030"/>
            <a:chExt cx="1482725" cy="773748"/>
          </a:xfrm>
        </p:grpSpPr>
        <p:sp>
          <p:nvSpPr>
            <p:cNvPr id="39043" name="Rectangle 161"/>
            <p:cNvSpPr>
              <a:spLocks noChangeAspect="1" noChangeArrowheads="1"/>
            </p:cNvSpPr>
            <p:nvPr/>
          </p:nvSpPr>
          <p:spPr bwMode="auto">
            <a:xfrm>
              <a:off x="266700" y="2526030"/>
              <a:ext cx="1482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rgbClr val="CC9900"/>
                  </a:solidFill>
                  <a:latin typeface="Arial Narrow" pitchFamily="34" charset="0"/>
                </a:rPr>
                <a:t>(</a:t>
              </a:r>
              <a:r>
                <a:rPr lang="en-US" sz="2000">
                  <a:solidFill>
                    <a:srgbClr val="CC9900"/>
                  </a:solidFill>
                  <a:latin typeface="Arial Narrow" pitchFamily="34" charset="0"/>
                  <a:sym typeface="Symbol" pitchFamily="18" charset="2"/>
                </a:rPr>
                <a:t>pH</a:t>
              </a:r>
              <a:r>
                <a:rPr lang="en-US" sz="2000" baseline="-25000">
                  <a:solidFill>
                    <a:srgbClr val="CC9900"/>
                  </a:solidFill>
                  <a:latin typeface="Arial Narrow" pitchFamily="34" charset="0"/>
                  <a:sym typeface="Symbol" pitchFamily="18" charset="2"/>
                </a:rPr>
                <a:t>S</a:t>
              </a:r>
              <a:r>
                <a:rPr lang="en-US" sz="2000" baseline="30000">
                  <a:solidFill>
                    <a:srgbClr val="CC9900"/>
                  </a:solidFill>
                  <a:latin typeface="Arial Narrow" pitchFamily="34" charset="0"/>
                  <a:sym typeface="Symbol" pitchFamily="18" charset="2"/>
                </a:rPr>
                <a:t>*</a:t>
              </a:r>
              <a:r>
                <a:rPr lang="en-US" sz="2000">
                  <a:solidFill>
                    <a:srgbClr val="CC9900"/>
                  </a:solidFill>
                  <a:latin typeface="Arial Narrow" pitchFamily="34" charset="0"/>
                  <a:sym typeface="Symbol" pitchFamily="18" charset="2"/>
                </a:rPr>
                <a:t>)</a:t>
              </a:r>
              <a:r>
                <a:rPr lang="en-US" sz="2000" baseline="-25000">
                  <a:solidFill>
                    <a:srgbClr val="CC9900"/>
                  </a:solidFill>
                  <a:latin typeface="Arial Narrow" pitchFamily="34" charset="0"/>
                </a:rPr>
                <a:t>NH</a:t>
              </a:r>
              <a:r>
                <a:rPr lang="en-US" sz="1600" baseline="-50000">
                  <a:solidFill>
                    <a:srgbClr val="CC9900"/>
                  </a:solidFill>
                  <a:latin typeface="Arial Narrow" pitchFamily="34" charset="0"/>
                </a:rPr>
                <a:t>3</a:t>
              </a:r>
            </a:p>
          </p:txBody>
        </p:sp>
        <p:sp>
          <p:nvSpPr>
            <p:cNvPr id="39044" name="Rectangle 162"/>
            <p:cNvSpPr>
              <a:spLocks noChangeAspect="1" noChangeArrowheads="1"/>
            </p:cNvSpPr>
            <p:nvPr/>
          </p:nvSpPr>
          <p:spPr bwMode="auto">
            <a:xfrm>
              <a:off x="304165" y="2902903"/>
              <a:ext cx="1344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rgbClr val="CC9900"/>
                  </a:solidFill>
                  <a:latin typeface="Arial Narrow" pitchFamily="34" charset="0"/>
                </a:rPr>
                <a:t>P</a:t>
              </a:r>
              <a:r>
                <a:rPr lang="en-US" sz="2000" baseline="-25000">
                  <a:solidFill>
                    <a:srgbClr val="CC9900"/>
                  </a:solidFill>
                  <a:latin typeface="Arial Narrow" pitchFamily="34" charset="0"/>
                  <a:sym typeface="Symbol" pitchFamily="18" charset="2"/>
                </a:rPr>
                <a:t>f</a:t>
              </a:r>
              <a:r>
                <a:rPr lang="en-US" sz="2000" baseline="30000">
                  <a:solidFill>
                    <a:srgbClr val="CC9900"/>
                  </a:solidFill>
                  <a:latin typeface="Arial Narrow" pitchFamily="34" charset="0"/>
                  <a:sym typeface="Symbol" pitchFamily="18" charset="2"/>
                </a:rPr>
                <a:t>*</a:t>
              </a:r>
              <a:endParaRPr lang="en-US" sz="1600" baseline="-50000">
                <a:solidFill>
                  <a:srgbClr val="CC9900"/>
                </a:solidFill>
                <a:latin typeface="Arial Narrow" pitchFamily="34" charset="0"/>
              </a:endParaRPr>
            </a:p>
          </p:txBody>
        </p:sp>
        <p:cxnSp>
          <p:nvCxnSpPr>
            <p:cNvPr id="39045" name="Straight Connector 188"/>
            <p:cNvCxnSpPr>
              <a:cxnSpLocks noChangeShapeType="1"/>
            </p:cNvCxnSpPr>
            <p:nvPr/>
          </p:nvCxnSpPr>
          <p:spPr bwMode="auto">
            <a:xfrm>
              <a:off x="457200" y="2948940"/>
              <a:ext cx="1131570" cy="0"/>
            </a:xfrm>
            <a:prstGeom prst="line">
              <a:avLst/>
            </a:prstGeom>
            <a:noFill/>
            <a:ln w="9525" algn="ctr">
              <a:solidFill>
                <a:srgbClr val="CC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4"/>
          <p:cNvSpPr>
            <a:spLocks noChangeArrowheads="1"/>
          </p:cNvSpPr>
          <p:nvPr/>
        </p:nvSpPr>
        <p:spPr bwMode="auto">
          <a:xfrm>
            <a:off x="0" y="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accent2"/>
                </a:solidFill>
                <a:latin typeface="Arial Narrow" pitchFamily="34" charset="0"/>
              </a:rPr>
              <a:t>Xenopus oocytes:</a:t>
            </a:r>
            <a:br>
              <a:rPr lang="en-US" sz="4000">
                <a:solidFill>
                  <a:schemeClr val="accent2"/>
                </a:solidFill>
                <a:latin typeface="Arial Narrow" pitchFamily="34" charset="0"/>
              </a:rPr>
            </a:br>
            <a:r>
              <a:rPr lang="en-US" sz="4000">
                <a:solidFill>
                  <a:schemeClr val="accent2"/>
                </a:solidFill>
                <a:latin typeface="Arial Narrow" pitchFamily="34" charset="0"/>
              </a:rPr>
              <a:t>CO</a:t>
            </a:r>
            <a:r>
              <a:rPr lang="en-US" sz="4000" baseline="-25000">
                <a:solidFill>
                  <a:schemeClr val="accent2"/>
                </a:solidFill>
                <a:latin typeface="Arial Narrow" pitchFamily="34" charset="0"/>
              </a:rPr>
              <a:t>2</a:t>
            </a:r>
            <a:r>
              <a:rPr lang="en-US" sz="4000">
                <a:solidFill>
                  <a:schemeClr val="accent2"/>
                </a:solidFill>
                <a:latin typeface="Arial Narrow" pitchFamily="34" charset="0"/>
              </a:rPr>
              <a:t> </a:t>
            </a:r>
            <a:r>
              <a:rPr lang="en-US" sz="4000" i="1">
                <a:solidFill>
                  <a:schemeClr val="accent2"/>
                </a:solidFill>
                <a:latin typeface="Arial Narrow" pitchFamily="34" charset="0"/>
              </a:rPr>
              <a:t>over</a:t>
            </a:r>
            <a:r>
              <a:rPr lang="en-US" sz="4000">
                <a:solidFill>
                  <a:schemeClr val="accent2"/>
                </a:solidFill>
                <a:latin typeface="Arial Narrow" pitchFamily="34" charset="0"/>
              </a:rPr>
              <a:t> NH</a:t>
            </a:r>
            <a:r>
              <a:rPr lang="en-US" sz="4000" baseline="-25000">
                <a:solidFill>
                  <a:schemeClr val="accent2"/>
                </a:solidFill>
                <a:latin typeface="Arial Narrow" pitchFamily="34" charset="0"/>
              </a:rPr>
              <a:t>3</a:t>
            </a:r>
            <a:endParaRPr lang="en-US" sz="4000">
              <a:solidFill>
                <a:schemeClr val="accent2"/>
              </a:solidFill>
              <a:latin typeface="Arial Narrow" pitchFamily="34" charset="0"/>
            </a:endParaRPr>
          </a:p>
        </p:txBody>
      </p:sp>
      <p:grpSp>
        <p:nvGrpSpPr>
          <p:cNvPr id="39939" name="Group 126"/>
          <p:cNvGrpSpPr>
            <a:grpSpLocks/>
          </p:cNvGrpSpPr>
          <p:nvPr/>
        </p:nvGrpSpPr>
        <p:grpSpPr bwMode="auto">
          <a:xfrm>
            <a:off x="2273300" y="1263650"/>
            <a:ext cx="4565650" cy="0"/>
            <a:chOff x="0" y="672"/>
            <a:chExt cx="2876" cy="0"/>
          </a:xfrm>
        </p:grpSpPr>
        <p:sp>
          <p:nvSpPr>
            <p:cNvPr id="40024" name="Line 127"/>
            <p:cNvSpPr>
              <a:spLocks noChangeShapeType="1"/>
            </p:cNvSpPr>
            <p:nvPr/>
          </p:nvSpPr>
          <p:spPr bwMode="auto">
            <a:xfrm>
              <a:off x="0" y="672"/>
              <a:ext cx="1440"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025" name="Line 128"/>
            <p:cNvSpPr>
              <a:spLocks noChangeShapeType="1"/>
            </p:cNvSpPr>
            <p:nvPr/>
          </p:nvSpPr>
          <p:spPr bwMode="auto">
            <a:xfrm>
              <a:off x="1436" y="672"/>
              <a:ext cx="1440"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07934" name="Rectangle 350"/>
          <p:cNvSpPr>
            <a:spLocks noChangeArrowheads="1"/>
          </p:cNvSpPr>
          <p:nvPr/>
        </p:nvSpPr>
        <p:spPr bwMode="auto">
          <a:xfrm>
            <a:off x="6356350" y="6491288"/>
            <a:ext cx="25359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1600" dirty="0">
                <a:solidFill>
                  <a:schemeClr val="accent2"/>
                </a:solidFill>
                <a:latin typeface="Arial Narrow" pitchFamily="34" charset="0"/>
              </a:rPr>
              <a:t> Musa-Aziz … </a:t>
            </a:r>
            <a:r>
              <a:rPr lang="en-US" sz="1600" dirty="0" smtClean="0">
                <a:solidFill>
                  <a:schemeClr val="accent2"/>
                </a:solidFill>
                <a:latin typeface="Arial Narrow" pitchFamily="34" charset="0"/>
              </a:rPr>
              <a:t>Boron, unpublished</a:t>
            </a:r>
            <a:endParaRPr lang="en-US" sz="1600" dirty="0">
              <a:solidFill>
                <a:schemeClr val="accent2"/>
              </a:solidFill>
              <a:latin typeface="Arial Narrow" pitchFamily="34" charset="0"/>
            </a:endParaRPr>
          </a:p>
        </p:txBody>
      </p:sp>
      <p:sp>
        <p:nvSpPr>
          <p:cNvPr id="39941" name="Rectangle 56"/>
          <p:cNvSpPr>
            <a:spLocks noChangeArrowheads="1"/>
          </p:cNvSpPr>
          <p:nvPr/>
        </p:nvSpPr>
        <p:spPr bwMode="auto">
          <a:xfrm>
            <a:off x="3159125" y="3660775"/>
            <a:ext cx="228600" cy="695325"/>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942" name="Rectangle 57"/>
          <p:cNvSpPr>
            <a:spLocks noChangeArrowheads="1"/>
          </p:cNvSpPr>
          <p:nvPr/>
        </p:nvSpPr>
        <p:spPr bwMode="auto">
          <a:xfrm>
            <a:off x="4691063" y="2468563"/>
            <a:ext cx="225425" cy="1893887"/>
          </a:xfrm>
          <a:prstGeom prst="rect">
            <a:avLst/>
          </a:prstGeom>
          <a:solidFill>
            <a:srgbClr val="008080">
              <a:alpha val="50195"/>
            </a:srgbClr>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943" name="Rectangle 58"/>
          <p:cNvSpPr>
            <a:spLocks noChangeArrowheads="1"/>
          </p:cNvSpPr>
          <p:nvPr/>
        </p:nvSpPr>
        <p:spPr bwMode="auto">
          <a:xfrm>
            <a:off x="5181600" y="2466975"/>
            <a:ext cx="228600" cy="1890713"/>
          </a:xfrm>
          <a:prstGeom prst="rect">
            <a:avLst/>
          </a:prstGeom>
          <a:solidFill>
            <a:srgbClr val="008080">
              <a:alpha val="50195"/>
            </a:srgbClr>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944" name="Rectangle 59"/>
          <p:cNvSpPr>
            <a:spLocks noChangeArrowheads="1"/>
          </p:cNvSpPr>
          <p:nvPr/>
        </p:nvSpPr>
        <p:spPr bwMode="auto">
          <a:xfrm>
            <a:off x="5611813" y="2990850"/>
            <a:ext cx="227012" cy="1363663"/>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945" name="Line 77"/>
          <p:cNvSpPr>
            <a:spLocks noChangeShapeType="1"/>
          </p:cNvSpPr>
          <p:nvPr/>
        </p:nvSpPr>
        <p:spPr bwMode="auto">
          <a:xfrm flipV="1">
            <a:off x="3262313" y="3636963"/>
            <a:ext cx="3175" cy="174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6" name="Line 78"/>
          <p:cNvSpPr>
            <a:spLocks noChangeShapeType="1"/>
          </p:cNvSpPr>
          <p:nvPr/>
        </p:nvSpPr>
        <p:spPr bwMode="auto">
          <a:xfrm>
            <a:off x="3224213" y="3627438"/>
            <a:ext cx="93662"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7" name="Line 81"/>
          <p:cNvSpPr>
            <a:spLocks noChangeShapeType="1"/>
          </p:cNvSpPr>
          <p:nvPr/>
        </p:nvSpPr>
        <p:spPr bwMode="auto">
          <a:xfrm>
            <a:off x="5678488" y="2681288"/>
            <a:ext cx="93662"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9948" name="Group 377"/>
          <p:cNvGrpSpPr>
            <a:grpSpLocks/>
          </p:cNvGrpSpPr>
          <p:nvPr/>
        </p:nvGrpSpPr>
        <p:grpSpPr bwMode="auto">
          <a:xfrm>
            <a:off x="7199313" y="4068763"/>
            <a:ext cx="227012" cy="282575"/>
            <a:chOff x="5173" y="2612"/>
            <a:chExt cx="161" cy="178"/>
          </a:xfrm>
        </p:grpSpPr>
        <p:sp>
          <p:nvSpPr>
            <p:cNvPr id="40020" name="Rectangle 61"/>
            <p:cNvSpPr>
              <a:spLocks noChangeArrowheads="1"/>
            </p:cNvSpPr>
            <p:nvPr/>
          </p:nvSpPr>
          <p:spPr bwMode="auto">
            <a:xfrm>
              <a:off x="5173" y="2627"/>
              <a:ext cx="161" cy="163"/>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grpSp>
          <p:nvGrpSpPr>
            <p:cNvPr id="40021" name="Group 85"/>
            <p:cNvGrpSpPr>
              <a:grpSpLocks/>
            </p:cNvGrpSpPr>
            <p:nvPr/>
          </p:nvGrpSpPr>
          <p:grpSpPr bwMode="auto">
            <a:xfrm>
              <a:off x="5217" y="2612"/>
              <a:ext cx="67" cy="16"/>
              <a:chOff x="4267" y="3028"/>
              <a:chExt cx="67" cy="103"/>
            </a:xfrm>
          </p:grpSpPr>
          <p:sp>
            <p:nvSpPr>
              <p:cNvPr id="40022" name="Line 86"/>
              <p:cNvSpPr>
                <a:spLocks noChangeShapeType="1"/>
              </p:cNvSpPr>
              <p:nvPr/>
            </p:nvSpPr>
            <p:spPr bwMode="auto">
              <a:xfrm flipV="1">
                <a:off x="4300" y="3028"/>
                <a:ext cx="2" cy="10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23" name="Line 87"/>
              <p:cNvSpPr>
                <a:spLocks noChangeShapeType="1"/>
              </p:cNvSpPr>
              <p:nvPr/>
            </p:nvSpPr>
            <p:spPr bwMode="auto">
              <a:xfrm>
                <a:off x="4267" y="3030"/>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9949" name="Rectangle 94"/>
          <p:cNvSpPr>
            <a:spLocks noChangeArrowheads="1"/>
          </p:cNvSpPr>
          <p:nvPr/>
        </p:nvSpPr>
        <p:spPr bwMode="auto">
          <a:xfrm rot="-5400000">
            <a:off x="3040857" y="4864894"/>
            <a:ext cx="501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AQP1</a:t>
            </a:r>
            <a:endParaRPr lang="en-US" sz="1800">
              <a:solidFill>
                <a:schemeClr val="tx1"/>
              </a:solidFill>
              <a:latin typeface="Arial Narrow" pitchFamily="34" charset="0"/>
            </a:endParaRPr>
          </a:p>
        </p:txBody>
      </p:sp>
      <p:sp>
        <p:nvSpPr>
          <p:cNvPr id="39950" name="Rectangle 95"/>
          <p:cNvSpPr>
            <a:spLocks noChangeArrowheads="1"/>
          </p:cNvSpPr>
          <p:nvPr/>
        </p:nvSpPr>
        <p:spPr bwMode="auto">
          <a:xfrm rot="-5400000">
            <a:off x="4464844" y="4761707"/>
            <a:ext cx="7461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AQP4</a:t>
            </a:r>
            <a:r>
              <a:rPr lang="en-US" sz="1800" baseline="-25000">
                <a:solidFill>
                  <a:srgbClr val="000000"/>
                </a:solidFill>
                <a:latin typeface="Arial Narrow" pitchFamily="34" charset="0"/>
              </a:rPr>
              <a:t>M23</a:t>
            </a:r>
            <a:endParaRPr lang="en-US" sz="1800" baseline="-25000">
              <a:solidFill>
                <a:schemeClr val="tx1"/>
              </a:solidFill>
              <a:latin typeface="Arial Narrow" pitchFamily="34" charset="0"/>
            </a:endParaRPr>
          </a:p>
        </p:txBody>
      </p:sp>
      <p:sp>
        <p:nvSpPr>
          <p:cNvPr id="39951" name="Rectangle 96"/>
          <p:cNvSpPr>
            <a:spLocks noChangeArrowheads="1"/>
          </p:cNvSpPr>
          <p:nvPr/>
        </p:nvSpPr>
        <p:spPr bwMode="auto">
          <a:xfrm rot="-5400000">
            <a:off x="5045076" y="4883150"/>
            <a:ext cx="501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AQP5</a:t>
            </a:r>
            <a:endParaRPr lang="en-US" sz="1800">
              <a:solidFill>
                <a:schemeClr val="tx1"/>
              </a:solidFill>
              <a:latin typeface="Arial Narrow" pitchFamily="34" charset="0"/>
            </a:endParaRPr>
          </a:p>
        </p:txBody>
      </p:sp>
      <p:sp>
        <p:nvSpPr>
          <p:cNvPr id="39952" name="Rectangle 97"/>
          <p:cNvSpPr>
            <a:spLocks noChangeArrowheads="1"/>
          </p:cNvSpPr>
          <p:nvPr/>
        </p:nvSpPr>
        <p:spPr bwMode="auto">
          <a:xfrm rot="-5400000">
            <a:off x="5400676" y="4822825"/>
            <a:ext cx="6270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AQP6</a:t>
            </a:r>
            <a:r>
              <a:rPr lang="en-US" sz="1800" baseline="-25000">
                <a:solidFill>
                  <a:srgbClr val="000000"/>
                </a:solidFill>
                <a:latin typeface="Arial Narrow" pitchFamily="34" charset="0"/>
              </a:rPr>
              <a:t>wt</a:t>
            </a:r>
            <a:endParaRPr lang="en-US" sz="1800" baseline="-25000">
              <a:solidFill>
                <a:schemeClr val="tx1"/>
              </a:solidFill>
              <a:latin typeface="Arial Narrow" pitchFamily="34" charset="0"/>
            </a:endParaRPr>
          </a:p>
        </p:txBody>
      </p:sp>
      <p:sp>
        <p:nvSpPr>
          <p:cNvPr id="39953" name="Rectangle 99"/>
          <p:cNvSpPr>
            <a:spLocks noChangeArrowheads="1"/>
          </p:cNvSpPr>
          <p:nvPr/>
        </p:nvSpPr>
        <p:spPr bwMode="auto">
          <a:xfrm rot="-5400000">
            <a:off x="7076282" y="4883944"/>
            <a:ext cx="501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AQP9</a:t>
            </a:r>
            <a:endParaRPr lang="en-US" sz="1800">
              <a:solidFill>
                <a:schemeClr val="tx1"/>
              </a:solidFill>
              <a:latin typeface="Arial Narrow" pitchFamily="34" charset="0"/>
            </a:endParaRPr>
          </a:p>
        </p:txBody>
      </p:sp>
      <p:sp>
        <p:nvSpPr>
          <p:cNvPr id="39954" name="Rectangle 100"/>
          <p:cNvSpPr>
            <a:spLocks noChangeArrowheads="1"/>
          </p:cNvSpPr>
          <p:nvPr/>
        </p:nvSpPr>
        <p:spPr bwMode="auto">
          <a:xfrm>
            <a:off x="2755900" y="2468563"/>
            <a:ext cx="228600" cy="1893887"/>
          </a:xfrm>
          <a:prstGeom prst="rect">
            <a:avLst/>
          </a:prstGeom>
          <a:solidFill>
            <a:srgbClr val="008080">
              <a:alpha val="50195"/>
            </a:srgbClr>
          </a:solidFill>
          <a:ln>
            <a:noFill/>
          </a:ln>
          <a:effectLst/>
          <a:extLst>
            <a:ext uri="{91240B29-F687-4F45-9708-019B960494DF}">
              <a14:hiddenLine xmlns:a14="http://schemas.microsoft.com/office/drawing/2010/main" w="63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955" name="Rectangle 102"/>
          <p:cNvSpPr>
            <a:spLocks noChangeArrowheads="1"/>
          </p:cNvSpPr>
          <p:nvPr/>
        </p:nvSpPr>
        <p:spPr bwMode="auto">
          <a:xfrm>
            <a:off x="2757488" y="2420938"/>
            <a:ext cx="1444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sp>
        <p:nvSpPr>
          <p:cNvPr id="39956" name="Rectangle 103"/>
          <p:cNvSpPr>
            <a:spLocks noChangeArrowheads="1"/>
          </p:cNvSpPr>
          <p:nvPr/>
        </p:nvSpPr>
        <p:spPr bwMode="auto">
          <a:xfrm>
            <a:off x="4694238" y="2432050"/>
            <a:ext cx="1444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sp>
        <p:nvSpPr>
          <p:cNvPr id="39957" name="Rectangle 104"/>
          <p:cNvSpPr>
            <a:spLocks noChangeArrowheads="1"/>
          </p:cNvSpPr>
          <p:nvPr/>
        </p:nvSpPr>
        <p:spPr bwMode="auto">
          <a:xfrm>
            <a:off x="5183188" y="2422525"/>
            <a:ext cx="1428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t>
            </a:r>
            <a:endParaRPr lang="en-US" sz="1600">
              <a:solidFill>
                <a:schemeClr val="tx1"/>
              </a:solidFill>
              <a:latin typeface="Arial Narrow" pitchFamily="34" charset="0"/>
            </a:endParaRPr>
          </a:p>
        </p:txBody>
      </p:sp>
      <p:sp>
        <p:nvSpPr>
          <p:cNvPr id="39958" name="Rectangle 119"/>
          <p:cNvSpPr>
            <a:spLocks noChangeArrowheads="1"/>
          </p:cNvSpPr>
          <p:nvPr/>
        </p:nvSpPr>
        <p:spPr bwMode="auto">
          <a:xfrm rot="-5400000">
            <a:off x="2619376" y="4867275"/>
            <a:ext cx="501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AQP0</a:t>
            </a:r>
            <a:endParaRPr lang="en-US" sz="1800">
              <a:solidFill>
                <a:schemeClr val="tx1"/>
              </a:solidFill>
              <a:latin typeface="Arial Narrow" pitchFamily="34" charset="0"/>
            </a:endParaRPr>
          </a:p>
        </p:txBody>
      </p:sp>
      <p:sp>
        <p:nvSpPr>
          <p:cNvPr id="39959" name="Rectangle 366"/>
          <p:cNvSpPr>
            <a:spLocks noChangeArrowheads="1"/>
          </p:cNvSpPr>
          <p:nvPr/>
        </p:nvSpPr>
        <p:spPr bwMode="auto">
          <a:xfrm rot="-1308084">
            <a:off x="2741613" y="2652713"/>
            <a:ext cx="257175" cy="42862"/>
          </a:xfrm>
          <a:prstGeom prst="rect">
            <a:avLst/>
          </a:prstGeom>
          <a:gradFill rotWithShape="1">
            <a:gsLst>
              <a:gs pos="0">
                <a:srgbClr val="A9CFA1"/>
              </a:gs>
              <a:gs pos="50000">
                <a:srgbClr val="E5FFDD"/>
              </a:gs>
              <a:gs pos="100000">
                <a:srgbClr val="A9CFA1"/>
              </a:gs>
            </a:gsLst>
            <a:lin ang="0" scaled="1"/>
          </a:gradFill>
          <a:ln>
            <a:noFill/>
          </a:ln>
          <a:effectLst/>
          <a:extLst>
            <a:ext uri="{91240B29-F687-4F45-9708-019B960494DF}">
              <a14:hiddenLine xmlns:a14="http://schemas.microsoft.com/office/drawing/2010/main" w="19050" cap="rnd"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960" name="Rectangle 369"/>
          <p:cNvSpPr>
            <a:spLocks noChangeArrowheads="1"/>
          </p:cNvSpPr>
          <p:nvPr/>
        </p:nvSpPr>
        <p:spPr bwMode="auto">
          <a:xfrm rot="-1308084">
            <a:off x="4679950" y="2636838"/>
            <a:ext cx="249238" cy="42862"/>
          </a:xfrm>
          <a:prstGeom prst="rect">
            <a:avLst/>
          </a:prstGeom>
          <a:gradFill rotWithShape="1">
            <a:gsLst>
              <a:gs pos="0">
                <a:srgbClr val="A9CFA1"/>
              </a:gs>
              <a:gs pos="50000">
                <a:srgbClr val="E5FFDD"/>
              </a:gs>
              <a:gs pos="100000">
                <a:srgbClr val="A9CFA1"/>
              </a:gs>
            </a:gsLst>
            <a:lin ang="0" scaled="1"/>
          </a:gradFill>
          <a:ln>
            <a:noFill/>
          </a:ln>
          <a:effectLst/>
          <a:extLst>
            <a:ext uri="{91240B29-F687-4F45-9708-019B960494DF}">
              <a14:hiddenLine xmlns:a14="http://schemas.microsoft.com/office/drawing/2010/main" w="19050" cap="rnd"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961" name="Rectangle 370"/>
          <p:cNvSpPr>
            <a:spLocks noChangeArrowheads="1"/>
          </p:cNvSpPr>
          <p:nvPr/>
        </p:nvSpPr>
        <p:spPr bwMode="auto">
          <a:xfrm rot="-1308084">
            <a:off x="5168900" y="2617788"/>
            <a:ext cx="255588" cy="42862"/>
          </a:xfrm>
          <a:prstGeom prst="rect">
            <a:avLst/>
          </a:prstGeom>
          <a:gradFill rotWithShape="1">
            <a:gsLst>
              <a:gs pos="0">
                <a:srgbClr val="A9CFA1"/>
              </a:gs>
              <a:gs pos="50000">
                <a:srgbClr val="E5FFDD"/>
              </a:gs>
              <a:gs pos="100000">
                <a:srgbClr val="A9CFA1"/>
              </a:gs>
            </a:gsLst>
            <a:lin ang="0" scaled="1"/>
          </a:gradFill>
          <a:ln>
            <a:noFill/>
          </a:ln>
          <a:effectLst/>
          <a:extLst>
            <a:ext uri="{91240B29-F687-4F45-9708-019B960494DF}">
              <a14:hiddenLine xmlns:a14="http://schemas.microsoft.com/office/drawing/2010/main" w="19050" cap="rnd"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962" name="Line 63"/>
          <p:cNvSpPr>
            <a:spLocks noChangeShapeType="1"/>
          </p:cNvSpPr>
          <p:nvPr/>
        </p:nvSpPr>
        <p:spPr bwMode="auto">
          <a:xfrm>
            <a:off x="2430463" y="3057525"/>
            <a:ext cx="0" cy="1298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3" name="Line 64"/>
          <p:cNvSpPr>
            <a:spLocks noChangeShapeType="1"/>
          </p:cNvSpPr>
          <p:nvPr/>
        </p:nvSpPr>
        <p:spPr bwMode="auto">
          <a:xfrm>
            <a:off x="2430463" y="4356100"/>
            <a:ext cx="825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4" name="Line 65"/>
          <p:cNvSpPr>
            <a:spLocks noChangeShapeType="1"/>
          </p:cNvSpPr>
          <p:nvPr/>
        </p:nvSpPr>
        <p:spPr bwMode="auto">
          <a:xfrm>
            <a:off x="2430463" y="4027488"/>
            <a:ext cx="825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5" name="Line 66"/>
          <p:cNvSpPr>
            <a:spLocks noChangeShapeType="1"/>
          </p:cNvSpPr>
          <p:nvPr/>
        </p:nvSpPr>
        <p:spPr bwMode="auto">
          <a:xfrm>
            <a:off x="2430463" y="3692525"/>
            <a:ext cx="825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6" name="Line 67"/>
          <p:cNvSpPr>
            <a:spLocks noChangeShapeType="1"/>
          </p:cNvSpPr>
          <p:nvPr/>
        </p:nvSpPr>
        <p:spPr bwMode="auto">
          <a:xfrm>
            <a:off x="2430463" y="3363913"/>
            <a:ext cx="825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7" name="Rectangle 70"/>
          <p:cNvSpPr>
            <a:spLocks noChangeArrowheads="1"/>
          </p:cNvSpPr>
          <p:nvPr/>
        </p:nvSpPr>
        <p:spPr bwMode="auto">
          <a:xfrm>
            <a:off x="2217738" y="4160838"/>
            <a:ext cx="1158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a:t>
            </a:r>
            <a:endParaRPr lang="en-US" sz="2000">
              <a:solidFill>
                <a:schemeClr val="tx1"/>
              </a:solidFill>
              <a:latin typeface="Arial Narrow" pitchFamily="34" charset="0"/>
            </a:endParaRPr>
          </a:p>
        </p:txBody>
      </p:sp>
      <p:sp>
        <p:nvSpPr>
          <p:cNvPr id="39968" name="Rectangle 71"/>
          <p:cNvSpPr>
            <a:spLocks noChangeArrowheads="1"/>
          </p:cNvSpPr>
          <p:nvPr/>
        </p:nvSpPr>
        <p:spPr bwMode="auto">
          <a:xfrm>
            <a:off x="2217738" y="3860800"/>
            <a:ext cx="1158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1</a:t>
            </a:r>
            <a:endParaRPr lang="en-US" sz="2000">
              <a:solidFill>
                <a:schemeClr val="tx1"/>
              </a:solidFill>
              <a:latin typeface="Arial Narrow" pitchFamily="34" charset="0"/>
            </a:endParaRPr>
          </a:p>
        </p:txBody>
      </p:sp>
      <p:sp>
        <p:nvSpPr>
          <p:cNvPr id="39969" name="Rectangle 72"/>
          <p:cNvSpPr>
            <a:spLocks noChangeArrowheads="1"/>
          </p:cNvSpPr>
          <p:nvPr/>
        </p:nvSpPr>
        <p:spPr bwMode="auto">
          <a:xfrm>
            <a:off x="2217738" y="3532188"/>
            <a:ext cx="1158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2</a:t>
            </a:r>
            <a:endParaRPr lang="en-US" sz="2000">
              <a:solidFill>
                <a:schemeClr val="tx1"/>
              </a:solidFill>
              <a:latin typeface="Arial Narrow" pitchFamily="34" charset="0"/>
            </a:endParaRPr>
          </a:p>
        </p:txBody>
      </p:sp>
      <p:sp>
        <p:nvSpPr>
          <p:cNvPr id="39970" name="Rectangle 73"/>
          <p:cNvSpPr>
            <a:spLocks noChangeArrowheads="1"/>
          </p:cNvSpPr>
          <p:nvPr/>
        </p:nvSpPr>
        <p:spPr bwMode="auto">
          <a:xfrm>
            <a:off x="2217738" y="3194050"/>
            <a:ext cx="1158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3</a:t>
            </a:r>
            <a:endParaRPr lang="en-US" sz="2000">
              <a:solidFill>
                <a:schemeClr val="tx1"/>
              </a:solidFill>
              <a:latin typeface="Arial Narrow" pitchFamily="34" charset="0"/>
            </a:endParaRPr>
          </a:p>
        </p:txBody>
      </p:sp>
      <p:sp>
        <p:nvSpPr>
          <p:cNvPr id="39971" name="Line 89"/>
          <p:cNvSpPr>
            <a:spLocks noChangeShapeType="1"/>
          </p:cNvSpPr>
          <p:nvPr/>
        </p:nvSpPr>
        <p:spPr bwMode="auto">
          <a:xfrm rot="9300000">
            <a:off x="2373313" y="2951163"/>
            <a:ext cx="10636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72" name="Line 90"/>
          <p:cNvSpPr>
            <a:spLocks noChangeShapeType="1"/>
          </p:cNvSpPr>
          <p:nvPr/>
        </p:nvSpPr>
        <p:spPr bwMode="auto">
          <a:xfrm rot="9300000">
            <a:off x="2386013" y="3048000"/>
            <a:ext cx="10795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73" name="Rectangle 107"/>
          <p:cNvSpPr>
            <a:spLocks noChangeArrowheads="1"/>
          </p:cNvSpPr>
          <p:nvPr/>
        </p:nvSpPr>
        <p:spPr bwMode="auto">
          <a:xfrm>
            <a:off x="2728913" y="2168525"/>
            <a:ext cx="295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(13)</a:t>
            </a:r>
            <a:endParaRPr lang="en-US" sz="1600">
              <a:solidFill>
                <a:schemeClr val="tx1"/>
              </a:solidFill>
              <a:latin typeface="Arial Narrow" pitchFamily="34" charset="0"/>
            </a:endParaRPr>
          </a:p>
        </p:txBody>
      </p:sp>
      <p:sp>
        <p:nvSpPr>
          <p:cNvPr id="39974" name="Rectangle 107"/>
          <p:cNvSpPr>
            <a:spLocks noChangeArrowheads="1"/>
          </p:cNvSpPr>
          <p:nvPr/>
        </p:nvSpPr>
        <p:spPr bwMode="auto">
          <a:xfrm>
            <a:off x="4710113" y="216217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(6)</a:t>
            </a:r>
            <a:endParaRPr lang="en-US" sz="1600">
              <a:solidFill>
                <a:schemeClr val="tx1"/>
              </a:solidFill>
              <a:latin typeface="Arial Narrow" pitchFamily="34" charset="0"/>
            </a:endParaRPr>
          </a:p>
        </p:txBody>
      </p:sp>
      <p:sp>
        <p:nvSpPr>
          <p:cNvPr id="39975" name="Rectangle 107"/>
          <p:cNvSpPr>
            <a:spLocks noChangeArrowheads="1"/>
          </p:cNvSpPr>
          <p:nvPr/>
        </p:nvSpPr>
        <p:spPr bwMode="auto">
          <a:xfrm>
            <a:off x="5156200" y="2154238"/>
            <a:ext cx="295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(17)</a:t>
            </a:r>
            <a:endParaRPr lang="en-US" sz="1600">
              <a:solidFill>
                <a:schemeClr val="tx1"/>
              </a:solidFill>
              <a:latin typeface="Arial Narrow" pitchFamily="34" charset="0"/>
            </a:endParaRPr>
          </a:p>
        </p:txBody>
      </p:sp>
      <p:sp>
        <p:nvSpPr>
          <p:cNvPr id="39976" name="Rectangle 107"/>
          <p:cNvSpPr>
            <a:spLocks noChangeArrowheads="1"/>
          </p:cNvSpPr>
          <p:nvPr/>
        </p:nvSpPr>
        <p:spPr bwMode="auto">
          <a:xfrm>
            <a:off x="5588000" y="2371725"/>
            <a:ext cx="295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(13)</a:t>
            </a:r>
            <a:endParaRPr lang="en-US" sz="1600">
              <a:solidFill>
                <a:schemeClr val="tx1"/>
              </a:solidFill>
              <a:latin typeface="Arial Narrow" pitchFamily="34" charset="0"/>
            </a:endParaRPr>
          </a:p>
        </p:txBody>
      </p:sp>
      <p:sp>
        <p:nvSpPr>
          <p:cNvPr id="39977" name="Rectangle 107"/>
          <p:cNvSpPr>
            <a:spLocks noChangeArrowheads="1"/>
          </p:cNvSpPr>
          <p:nvPr/>
        </p:nvSpPr>
        <p:spPr bwMode="auto">
          <a:xfrm>
            <a:off x="7175500" y="3730625"/>
            <a:ext cx="295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(17)</a:t>
            </a:r>
            <a:endParaRPr lang="en-US" sz="1600">
              <a:solidFill>
                <a:schemeClr val="tx1"/>
              </a:solidFill>
              <a:latin typeface="Arial Narrow" pitchFamily="34" charset="0"/>
            </a:endParaRPr>
          </a:p>
        </p:txBody>
      </p:sp>
      <p:sp>
        <p:nvSpPr>
          <p:cNvPr id="39978" name="Rectangle 107"/>
          <p:cNvSpPr>
            <a:spLocks noChangeArrowheads="1"/>
          </p:cNvSpPr>
          <p:nvPr/>
        </p:nvSpPr>
        <p:spPr bwMode="auto">
          <a:xfrm>
            <a:off x="3184525" y="3306763"/>
            <a:ext cx="201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(5)</a:t>
            </a:r>
            <a:endParaRPr lang="en-US" sz="1600">
              <a:solidFill>
                <a:schemeClr val="tx1"/>
              </a:solidFill>
              <a:latin typeface="Arial Narrow" pitchFamily="34" charset="0"/>
            </a:endParaRPr>
          </a:p>
        </p:txBody>
      </p:sp>
      <p:sp>
        <p:nvSpPr>
          <p:cNvPr id="39979" name="Rectangle 59"/>
          <p:cNvSpPr>
            <a:spLocks noChangeArrowheads="1"/>
          </p:cNvSpPr>
          <p:nvPr/>
        </p:nvSpPr>
        <p:spPr bwMode="auto">
          <a:xfrm>
            <a:off x="5903913" y="3495675"/>
            <a:ext cx="225425" cy="858838"/>
          </a:xfrm>
          <a:prstGeom prst="rect">
            <a:avLst/>
          </a:prstGeom>
          <a:solidFill>
            <a:srgbClr val="009999"/>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p>
        </p:txBody>
      </p:sp>
      <p:sp>
        <p:nvSpPr>
          <p:cNvPr id="39980" name="Line 81"/>
          <p:cNvSpPr>
            <a:spLocks noChangeShapeType="1"/>
          </p:cNvSpPr>
          <p:nvPr/>
        </p:nvSpPr>
        <p:spPr bwMode="auto">
          <a:xfrm>
            <a:off x="5970588" y="3319463"/>
            <a:ext cx="9525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81" name="Rectangle 97"/>
          <p:cNvSpPr>
            <a:spLocks noChangeArrowheads="1"/>
          </p:cNvSpPr>
          <p:nvPr/>
        </p:nvSpPr>
        <p:spPr bwMode="auto">
          <a:xfrm rot="-5400000">
            <a:off x="5593556" y="4720432"/>
            <a:ext cx="8286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AQP6</a:t>
            </a:r>
            <a:r>
              <a:rPr lang="en-US" sz="1800" baseline="-25000">
                <a:solidFill>
                  <a:srgbClr val="000000"/>
                </a:solidFill>
                <a:latin typeface="Arial Narrow" pitchFamily="34" charset="0"/>
              </a:rPr>
              <a:t>N60G</a:t>
            </a:r>
            <a:endParaRPr lang="en-US" sz="1800" baseline="-25000">
              <a:solidFill>
                <a:schemeClr val="tx1"/>
              </a:solidFill>
              <a:latin typeface="Arial Narrow" pitchFamily="34" charset="0"/>
            </a:endParaRPr>
          </a:p>
        </p:txBody>
      </p:sp>
      <p:sp>
        <p:nvSpPr>
          <p:cNvPr id="39982" name="Rectangle 107"/>
          <p:cNvSpPr>
            <a:spLocks noChangeArrowheads="1"/>
          </p:cNvSpPr>
          <p:nvPr/>
        </p:nvSpPr>
        <p:spPr bwMode="auto">
          <a:xfrm>
            <a:off x="5886450" y="2990850"/>
            <a:ext cx="295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solidFill>
                <a:schemeClr val="tx1"/>
              </a:solidFill>
              <a:latin typeface="Arial Narrow" pitchFamily="34" charset="0"/>
            </a:endParaRPr>
          </a:p>
        </p:txBody>
      </p:sp>
      <p:sp>
        <p:nvSpPr>
          <p:cNvPr id="39983" name="Line 63"/>
          <p:cNvSpPr>
            <a:spLocks noChangeShapeType="1"/>
          </p:cNvSpPr>
          <p:nvPr/>
        </p:nvSpPr>
        <p:spPr bwMode="auto">
          <a:xfrm>
            <a:off x="2430463" y="2582863"/>
            <a:ext cx="0" cy="358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4" name="Line 98"/>
          <p:cNvSpPr>
            <a:spLocks noChangeShapeType="1"/>
          </p:cNvSpPr>
          <p:nvPr/>
        </p:nvSpPr>
        <p:spPr bwMode="auto">
          <a:xfrm>
            <a:off x="5729288" y="2676525"/>
            <a:ext cx="0" cy="3143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85" name="Line 99"/>
          <p:cNvSpPr>
            <a:spLocks noChangeShapeType="1"/>
          </p:cNvSpPr>
          <p:nvPr/>
        </p:nvSpPr>
        <p:spPr bwMode="auto">
          <a:xfrm>
            <a:off x="6022975" y="3324225"/>
            <a:ext cx="0" cy="1714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86" name="Rectangle 94"/>
          <p:cNvSpPr>
            <a:spLocks noChangeArrowheads="1"/>
          </p:cNvSpPr>
          <p:nvPr/>
        </p:nvSpPr>
        <p:spPr bwMode="auto">
          <a:xfrm rot="-5400000">
            <a:off x="3409951" y="4868862"/>
            <a:ext cx="501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AQP2</a:t>
            </a:r>
            <a:endParaRPr lang="en-US" sz="1800">
              <a:solidFill>
                <a:schemeClr val="tx1"/>
              </a:solidFill>
              <a:latin typeface="Arial Narrow" pitchFamily="34" charset="0"/>
            </a:endParaRPr>
          </a:p>
        </p:txBody>
      </p:sp>
      <p:sp>
        <p:nvSpPr>
          <p:cNvPr id="39987" name="Rectangle 107"/>
          <p:cNvSpPr>
            <a:spLocks noChangeArrowheads="1"/>
          </p:cNvSpPr>
          <p:nvPr/>
        </p:nvSpPr>
        <p:spPr bwMode="auto">
          <a:xfrm>
            <a:off x="3500438" y="3759200"/>
            <a:ext cx="295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(12)</a:t>
            </a:r>
            <a:endParaRPr lang="en-US" sz="1600">
              <a:solidFill>
                <a:schemeClr val="tx1"/>
              </a:solidFill>
              <a:latin typeface="Arial Narrow" pitchFamily="34" charset="0"/>
            </a:endParaRPr>
          </a:p>
        </p:txBody>
      </p:sp>
      <p:sp>
        <p:nvSpPr>
          <p:cNvPr id="39988" name="Rectangle 94"/>
          <p:cNvSpPr>
            <a:spLocks noChangeArrowheads="1"/>
          </p:cNvSpPr>
          <p:nvPr/>
        </p:nvSpPr>
        <p:spPr bwMode="auto">
          <a:xfrm rot="-5400000">
            <a:off x="4133056" y="4799807"/>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AQP4</a:t>
            </a:r>
            <a:r>
              <a:rPr lang="en-US" sz="1800" baseline="-25000">
                <a:solidFill>
                  <a:srgbClr val="000000"/>
                </a:solidFill>
                <a:latin typeface="Arial Narrow" pitchFamily="34" charset="0"/>
              </a:rPr>
              <a:t>M1</a:t>
            </a:r>
            <a:endParaRPr lang="en-US" sz="1800" baseline="-25000">
              <a:solidFill>
                <a:schemeClr val="tx1"/>
              </a:solidFill>
              <a:latin typeface="Arial Narrow" pitchFamily="34" charset="0"/>
            </a:endParaRPr>
          </a:p>
        </p:txBody>
      </p:sp>
      <p:sp>
        <p:nvSpPr>
          <p:cNvPr id="39989" name="Rectangle 107"/>
          <p:cNvSpPr>
            <a:spLocks noChangeArrowheads="1"/>
          </p:cNvSpPr>
          <p:nvPr/>
        </p:nvSpPr>
        <p:spPr bwMode="auto">
          <a:xfrm>
            <a:off x="4349750" y="3756025"/>
            <a:ext cx="295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(11)</a:t>
            </a:r>
            <a:endParaRPr lang="en-US" sz="1600">
              <a:solidFill>
                <a:schemeClr val="tx1"/>
              </a:solidFill>
              <a:latin typeface="Arial Narrow" pitchFamily="34" charset="0"/>
            </a:endParaRPr>
          </a:p>
        </p:txBody>
      </p:sp>
      <p:sp>
        <p:nvSpPr>
          <p:cNvPr id="39990" name="Rectangle 94"/>
          <p:cNvSpPr>
            <a:spLocks noChangeArrowheads="1"/>
          </p:cNvSpPr>
          <p:nvPr/>
        </p:nvSpPr>
        <p:spPr bwMode="auto">
          <a:xfrm rot="-5400000">
            <a:off x="3784601" y="4865687"/>
            <a:ext cx="501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AQP3</a:t>
            </a:r>
            <a:endParaRPr lang="en-US" sz="1800">
              <a:solidFill>
                <a:schemeClr val="tx1"/>
              </a:solidFill>
              <a:latin typeface="Arial Narrow" pitchFamily="34" charset="0"/>
            </a:endParaRPr>
          </a:p>
        </p:txBody>
      </p:sp>
      <p:sp>
        <p:nvSpPr>
          <p:cNvPr id="39991" name="Rectangle 132"/>
          <p:cNvSpPr>
            <a:spLocks noChangeArrowheads="1"/>
          </p:cNvSpPr>
          <p:nvPr/>
        </p:nvSpPr>
        <p:spPr bwMode="auto">
          <a:xfrm>
            <a:off x="3478213" y="3914775"/>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solidFill>
                  <a:srgbClr val="005250"/>
                </a:solidFill>
              </a:rPr>
              <a:t>‡</a:t>
            </a:r>
          </a:p>
        </p:txBody>
      </p:sp>
      <p:grpSp>
        <p:nvGrpSpPr>
          <p:cNvPr id="39992" name="Group 141"/>
          <p:cNvGrpSpPr>
            <a:grpSpLocks/>
          </p:cNvGrpSpPr>
          <p:nvPr/>
        </p:nvGrpSpPr>
        <p:grpSpPr bwMode="auto">
          <a:xfrm>
            <a:off x="3919538" y="4313238"/>
            <a:ext cx="228600" cy="39687"/>
            <a:chOff x="1247" y="2590"/>
            <a:chExt cx="144" cy="25"/>
          </a:xfrm>
        </p:grpSpPr>
        <p:sp>
          <p:nvSpPr>
            <p:cNvPr id="40016" name="Rectangle 100"/>
            <p:cNvSpPr>
              <a:spLocks noChangeArrowheads="1"/>
            </p:cNvSpPr>
            <p:nvPr/>
          </p:nvSpPr>
          <p:spPr bwMode="auto">
            <a:xfrm>
              <a:off x="1247" y="2603"/>
              <a:ext cx="144" cy="12"/>
            </a:xfrm>
            <a:prstGeom prst="rect">
              <a:avLst/>
            </a:prstGeom>
            <a:solidFill>
              <a:srgbClr val="005250"/>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solidFill>
                  <a:srgbClr val="005250"/>
                </a:solidFill>
              </a:endParaRPr>
            </a:p>
          </p:txBody>
        </p:sp>
        <p:grpSp>
          <p:nvGrpSpPr>
            <p:cNvPr id="40017" name="Group 81"/>
            <p:cNvGrpSpPr>
              <a:grpSpLocks/>
            </p:cNvGrpSpPr>
            <p:nvPr/>
          </p:nvGrpSpPr>
          <p:grpSpPr bwMode="auto">
            <a:xfrm>
              <a:off x="1287" y="2590"/>
              <a:ext cx="59" cy="12"/>
              <a:chOff x="1867" y="1444"/>
              <a:chExt cx="67" cy="14"/>
            </a:xfrm>
          </p:grpSpPr>
          <p:sp>
            <p:nvSpPr>
              <p:cNvPr id="40018" name="Line 78"/>
              <p:cNvSpPr>
                <a:spLocks noChangeShapeType="1"/>
              </p:cNvSpPr>
              <p:nvPr/>
            </p:nvSpPr>
            <p:spPr bwMode="auto">
              <a:xfrm>
                <a:off x="1867" y="1444"/>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019" name="Line 83"/>
              <p:cNvSpPr>
                <a:spLocks noChangeShapeType="1"/>
              </p:cNvSpPr>
              <p:nvPr/>
            </p:nvSpPr>
            <p:spPr bwMode="auto">
              <a:xfrm flipV="1">
                <a:off x="1898" y="1446"/>
                <a:ext cx="0" cy="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9993" name="Rectangle 139"/>
          <p:cNvSpPr>
            <a:spLocks noChangeArrowheads="1"/>
          </p:cNvSpPr>
          <p:nvPr/>
        </p:nvSpPr>
        <p:spPr bwMode="auto">
          <a:xfrm>
            <a:off x="4333875" y="3910013"/>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solidFill>
                  <a:srgbClr val="005250"/>
                </a:solidFill>
              </a:rPr>
              <a:t>‡</a:t>
            </a:r>
          </a:p>
        </p:txBody>
      </p:sp>
      <p:sp>
        <p:nvSpPr>
          <p:cNvPr id="39994" name="Rectangle 94"/>
          <p:cNvSpPr>
            <a:spLocks noChangeArrowheads="1"/>
          </p:cNvSpPr>
          <p:nvPr/>
        </p:nvSpPr>
        <p:spPr bwMode="auto">
          <a:xfrm rot="-5400000">
            <a:off x="6245226" y="4860925"/>
            <a:ext cx="501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AQP7</a:t>
            </a:r>
            <a:endParaRPr lang="en-US" sz="1800">
              <a:solidFill>
                <a:schemeClr val="tx1"/>
              </a:solidFill>
              <a:latin typeface="Arial Narrow" pitchFamily="34" charset="0"/>
            </a:endParaRPr>
          </a:p>
        </p:txBody>
      </p:sp>
      <p:sp>
        <p:nvSpPr>
          <p:cNvPr id="39995" name="Rectangle 94"/>
          <p:cNvSpPr>
            <a:spLocks noChangeArrowheads="1"/>
          </p:cNvSpPr>
          <p:nvPr/>
        </p:nvSpPr>
        <p:spPr bwMode="auto">
          <a:xfrm rot="-5400000">
            <a:off x="6642101" y="4868862"/>
            <a:ext cx="501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AQP8</a:t>
            </a:r>
            <a:endParaRPr lang="en-US" sz="1800">
              <a:solidFill>
                <a:schemeClr val="tx1"/>
              </a:solidFill>
              <a:latin typeface="Arial Narrow" pitchFamily="34" charset="0"/>
            </a:endParaRPr>
          </a:p>
        </p:txBody>
      </p:sp>
      <p:sp>
        <p:nvSpPr>
          <p:cNvPr id="39996" name="Rectangle 107"/>
          <p:cNvSpPr>
            <a:spLocks noChangeArrowheads="1"/>
          </p:cNvSpPr>
          <p:nvPr/>
        </p:nvSpPr>
        <p:spPr bwMode="auto">
          <a:xfrm>
            <a:off x="6384925" y="40227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(9)</a:t>
            </a:r>
            <a:endParaRPr lang="en-US" sz="1600">
              <a:solidFill>
                <a:schemeClr val="tx1"/>
              </a:solidFill>
              <a:latin typeface="Arial Narrow" pitchFamily="34" charset="0"/>
            </a:endParaRPr>
          </a:p>
        </p:txBody>
      </p:sp>
      <p:sp>
        <p:nvSpPr>
          <p:cNvPr id="39997" name="Rectangle 107"/>
          <p:cNvSpPr>
            <a:spLocks noChangeArrowheads="1"/>
          </p:cNvSpPr>
          <p:nvPr/>
        </p:nvSpPr>
        <p:spPr bwMode="auto">
          <a:xfrm>
            <a:off x="6731000" y="4022725"/>
            <a:ext cx="295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600">
                <a:solidFill>
                  <a:srgbClr val="000000"/>
                </a:solidFill>
                <a:latin typeface="Arial Narrow" pitchFamily="34" charset="0"/>
              </a:rPr>
              <a:t>(12)</a:t>
            </a:r>
            <a:endParaRPr lang="en-US" sz="1600">
              <a:solidFill>
                <a:schemeClr val="tx1"/>
              </a:solidFill>
              <a:latin typeface="Arial Narrow" pitchFamily="34" charset="0"/>
            </a:endParaRPr>
          </a:p>
        </p:txBody>
      </p:sp>
      <p:sp>
        <p:nvSpPr>
          <p:cNvPr id="39998" name="Rectangle 107"/>
          <p:cNvSpPr>
            <a:spLocks noChangeArrowheads="1"/>
          </p:cNvSpPr>
          <p:nvPr/>
        </p:nvSpPr>
        <p:spPr bwMode="auto">
          <a:xfrm>
            <a:off x="3889375" y="4010025"/>
            <a:ext cx="295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(11)</a:t>
            </a:r>
            <a:endParaRPr lang="en-US" sz="1600">
              <a:solidFill>
                <a:schemeClr val="tx1"/>
              </a:solidFill>
              <a:latin typeface="Arial Narrow" pitchFamily="34" charset="0"/>
            </a:endParaRPr>
          </a:p>
        </p:txBody>
      </p:sp>
      <p:grpSp>
        <p:nvGrpSpPr>
          <p:cNvPr id="39999" name="Group 164"/>
          <p:cNvGrpSpPr>
            <a:grpSpLocks/>
          </p:cNvGrpSpPr>
          <p:nvPr/>
        </p:nvGrpSpPr>
        <p:grpSpPr bwMode="auto">
          <a:xfrm>
            <a:off x="6777038" y="4316413"/>
            <a:ext cx="228600" cy="39687"/>
            <a:chOff x="1247" y="2590"/>
            <a:chExt cx="144" cy="25"/>
          </a:xfrm>
        </p:grpSpPr>
        <p:sp>
          <p:nvSpPr>
            <p:cNvPr id="40012" name="Rectangle 100"/>
            <p:cNvSpPr>
              <a:spLocks noChangeArrowheads="1"/>
            </p:cNvSpPr>
            <p:nvPr/>
          </p:nvSpPr>
          <p:spPr bwMode="auto">
            <a:xfrm>
              <a:off x="1247" y="2603"/>
              <a:ext cx="144" cy="12"/>
            </a:xfrm>
            <a:prstGeom prst="rect">
              <a:avLst/>
            </a:prstGeom>
            <a:solidFill>
              <a:srgbClr val="005250"/>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solidFill>
                  <a:srgbClr val="005250"/>
                </a:solidFill>
              </a:endParaRPr>
            </a:p>
          </p:txBody>
        </p:sp>
        <p:grpSp>
          <p:nvGrpSpPr>
            <p:cNvPr id="40013" name="Group 81"/>
            <p:cNvGrpSpPr>
              <a:grpSpLocks/>
            </p:cNvGrpSpPr>
            <p:nvPr/>
          </p:nvGrpSpPr>
          <p:grpSpPr bwMode="auto">
            <a:xfrm>
              <a:off x="1287" y="2590"/>
              <a:ext cx="59" cy="12"/>
              <a:chOff x="1867" y="1444"/>
              <a:chExt cx="67" cy="14"/>
            </a:xfrm>
          </p:grpSpPr>
          <p:sp>
            <p:nvSpPr>
              <p:cNvPr id="40014" name="Line 78"/>
              <p:cNvSpPr>
                <a:spLocks noChangeShapeType="1"/>
              </p:cNvSpPr>
              <p:nvPr/>
            </p:nvSpPr>
            <p:spPr bwMode="auto">
              <a:xfrm>
                <a:off x="1867" y="1444"/>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015" name="Line 83"/>
              <p:cNvSpPr>
                <a:spLocks noChangeShapeType="1"/>
              </p:cNvSpPr>
              <p:nvPr/>
            </p:nvSpPr>
            <p:spPr bwMode="auto">
              <a:xfrm flipV="1">
                <a:off x="1898" y="1446"/>
                <a:ext cx="0" cy="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40000" name="Group 169"/>
          <p:cNvGrpSpPr>
            <a:grpSpLocks/>
          </p:cNvGrpSpPr>
          <p:nvPr/>
        </p:nvGrpSpPr>
        <p:grpSpPr bwMode="auto">
          <a:xfrm>
            <a:off x="6384925" y="4313238"/>
            <a:ext cx="228600" cy="39687"/>
            <a:chOff x="1247" y="2590"/>
            <a:chExt cx="144" cy="25"/>
          </a:xfrm>
        </p:grpSpPr>
        <p:sp>
          <p:nvSpPr>
            <p:cNvPr id="40008" name="Rectangle 100"/>
            <p:cNvSpPr>
              <a:spLocks noChangeArrowheads="1"/>
            </p:cNvSpPr>
            <p:nvPr/>
          </p:nvSpPr>
          <p:spPr bwMode="auto">
            <a:xfrm>
              <a:off x="1247" y="2603"/>
              <a:ext cx="144" cy="12"/>
            </a:xfrm>
            <a:prstGeom prst="rect">
              <a:avLst/>
            </a:prstGeom>
            <a:solidFill>
              <a:srgbClr val="005250"/>
            </a:solidFill>
            <a:ln w="63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pt-BR">
                <a:solidFill>
                  <a:srgbClr val="005250"/>
                </a:solidFill>
              </a:endParaRPr>
            </a:p>
          </p:txBody>
        </p:sp>
        <p:grpSp>
          <p:nvGrpSpPr>
            <p:cNvPr id="40009" name="Group 81"/>
            <p:cNvGrpSpPr>
              <a:grpSpLocks/>
            </p:cNvGrpSpPr>
            <p:nvPr/>
          </p:nvGrpSpPr>
          <p:grpSpPr bwMode="auto">
            <a:xfrm>
              <a:off x="1287" y="2590"/>
              <a:ext cx="59" cy="12"/>
              <a:chOff x="1867" y="1444"/>
              <a:chExt cx="67" cy="14"/>
            </a:xfrm>
          </p:grpSpPr>
          <p:sp>
            <p:nvSpPr>
              <p:cNvPr id="40010" name="Line 78"/>
              <p:cNvSpPr>
                <a:spLocks noChangeShapeType="1"/>
              </p:cNvSpPr>
              <p:nvPr/>
            </p:nvSpPr>
            <p:spPr bwMode="auto">
              <a:xfrm>
                <a:off x="1867" y="1444"/>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011" name="Line 83"/>
              <p:cNvSpPr>
                <a:spLocks noChangeShapeType="1"/>
              </p:cNvSpPr>
              <p:nvPr/>
            </p:nvSpPr>
            <p:spPr bwMode="auto">
              <a:xfrm flipV="1">
                <a:off x="1898" y="1446"/>
                <a:ext cx="0" cy="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40001" name="Line 372"/>
          <p:cNvSpPr>
            <a:spLocks noChangeShapeType="1"/>
          </p:cNvSpPr>
          <p:nvPr/>
        </p:nvSpPr>
        <p:spPr bwMode="auto">
          <a:xfrm>
            <a:off x="2646363" y="4357688"/>
            <a:ext cx="488791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0002" name="Group 3"/>
          <p:cNvGrpSpPr>
            <a:grpSpLocks/>
          </p:cNvGrpSpPr>
          <p:nvPr/>
        </p:nvGrpSpPr>
        <p:grpSpPr bwMode="auto">
          <a:xfrm>
            <a:off x="820738" y="3268663"/>
            <a:ext cx="1482725" cy="774700"/>
            <a:chOff x="266700" y="2526030"/>
            <a:chExt cx="1482725" cy="773748"/>
          </a:xfrm>
        </p:grpSpPr>
        <p:sp>
          <p:nvSpPr>
            <p:cNvPr id="40005" name="Rectangle 161"/>
            <p:cNvSpPr>
              <a:spLocks noChangeAspect="1" noChangeArrowheads="1"/>
            </p:cNvSpPr>
            <p:nvPr/>
          </p:nvSpPr>
          <p:spPr bwMode="auto">
            <a:xfrm>
              <a:off x="266700" y="2526030"/>
              <a:ext cx="1482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baseline="30000">
                  <a:solidFill>
                    <a:schemeClr val="tx1"/>
                  </a:solidFill>
                  <a:latin typeface="Arial Narrow" pitchFamily="34" charset="0"/>
                  <a:sym typeface="Symbol" pitchFamily="18" charset="2"/>
                </a:rPr>
                <a:t>*</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CO</a:t>
              </a:r>
              <a:r>
                <a:rPr lang="en-US" sz="1600" baseline="-50000">
                  <a:solidFill>
                    <a:schemeClr val="tx1"/>
                  </a:solidFill>
                  <a:latin typeface="Arial Narrow" pitchFamily="34" charset="0"/>
                </a:rPr>
                <a:t>2</a:t>
              </a:r>
            </a:p>
          </p:txBody>
        </p:sp>
        <p:sp>
          <p:nvSpPr>
            <p:cNvPr id="40006" name="Rectangle 162"/>
            <p:cNvSpPr>
              <a:spLocks noChangeAspect="1" noChangeArrowheads="1"/>
            </p:cNvSpPr>
            <p:nvPr/>
          </p:nvSpPr>
          <p:spPr bwMode="auto">
            <a:xfrm>
              <a:off x="304165" y="2902903"/>
              <a:ext cx="1344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baseline="30000">
                  <a:solidFill>
                    <a:schemeClr val="tx1"/>
                  </a:solidFill>
                  <a:latin typeface="Arial Narrow" pitchFamily="34" charset="0"/>
                  <a:sym typeface="Symbol" pitchFamily="18" charset="2"/>
                </a:rPr>
                <a:t>*</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NH</a:t>
              </a:r>
              <a:r>
                <a:rPr lang="en-US" sz="1600" baseline="-50000">
                  <a:solidFill>
                    <a:schemeClr val="tx1"/>
                  </a:solidFill>
                  <a:latin typeface="Arial Narrow" pitchFamily="34" charset="0"/>
                </a:rPr>
                <a:t>3</a:t>
              </a:r>
            </a:p>
          </p:txBody>
        </p:sp>
        <p:cxnSp>
          <p:nvCxnSpPr>
            <p:cNvPr id="40007" name="Straight Connector 2"/>
            <p:cNvCxnSpPr>
              <a:cxnSpLocks noChangeShapeType="1"/>
            </p:cNvCxnSpPr>
            <p:nvPr/>
          </p:nvCxnSpPr>
          <p:spPr bwMode="auto">
            <a:xfrm>
              <a:off x="457200" y="2948940"/>
              <a:ext cx="1131570" cy="0"/>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0003" name="Rectangle 132"/>
          <p:cNvSpPr>
            <a:spLocks noChangeArrowheads="1"/>
          </p:cNvSpPr>
          <p:nvPr/>
        </p:nvSpPr>
        <p:spPr bwMode="auto">
          <a:xfrm>
            <a:off x="1225550" y="5797550"/>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solidFill>
                  <a:srgbClr val="005250"/>
                </a:solidFill>
              </a:rPr>
              <a:t>‡</a:t>
            </a:r>
          </a:p>
        </p:txBody>
      </p:sp>
      <p:sp>
        <p:nvSpPr>
          <p:cNvPr id="40004" name="Rectangle 119"/>
          <p:cNvSpPr>
            <a:spLocks noChangeArrowheads="1"/>
          </p:cNvSpPr>
          <p:nvPr/>
        </p:nvSpPr>
        <p:spPr bwMode="auto">
          <a:xfrm>
            <a:off x="1519238" y="5956300"/>
            <a:ext cx="13081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800">
                <a:solidFill>
                  <a:srgbClr val="000000"/>
                </a:solidFill>
                <a:latin typeface="Arial Narrow" pitchFamily="34" charset="0"/>
              </a:rPr>
              <a:t>Undefined (0/0)</a:t>
            </a:r>
            <a:endParaRPr lang="en-US" sz="1800">
              <a:solidFill>
                <a:schemeClr val="tx1"/>
              </a:solidFill>
              <a:latin typeface="Arial Narrow"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707934"/>
                                        </p:tgtEl>
                                        <p:attrNameLst>
                                          <p:attrName>style.visibility</p:attrName>
                                        </p:attrNameLst>
                                      </p:cBhvr>
                                      <p:to>
                                        <p:strVal val="visible"/>
                                      </p:to>
                                    </p:set>
                                    <p:animEffect transition="in" filter="dissolve">
                                      <p:cBhvr>
                                        <p:cTn id="7" dur="500"/>
                                        <p:tgtEl>
                                          <p:spTgt spid="707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934" grpId="0"/>
    </p:bld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962" name="Line 2"/>
          <p:cNvSpPr>
            <a:spLocks noChangeAspect="1" noChangeShapeType="1"/>
          </p:cNvSpPr>
          <p:nvPr/>
        </p:nvSpPr>
        <p:spPr bwMode="auto">
          <a:xfrm>
            <a:off x="3989388" y="4449763"/>
            <a:ext cx="1581150" cy="0"/>
          </a:xfrm>
          <a:prstGeom prst="line">
            <a:avLst/>
          </a:prstGeom>
          <a:noFill/>
          <a:ln w="6350">
            <a:solidFill>
              <a:srgbClr val="663300"/>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63" name="Line 3"/>
          <p:cNvSpPr>
            <a:spLocks noChangeAspect="1" noChangeShapeType="1"/>
          </p:cNvSpPr>
          <p:nvPr/>
        </p:nvSpPr>
        <p:spPr bwMode="auto">
          <a:xfrm>
            <a:off x="3879850" y="2863850"/>
            <a:ext cx="1760538" cy="0"/>
          </a:xfrm>
          <a:prstGeom prst="line">
            <a:avLst/>
          </a:prstGeom>
          <a:noFill/>
          <a:ln w="6350">
            <a:solidFill>
              <a:srgbClr val="663300"/>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64" name="Rectangle 4"/>
          <p:cNvSpPr>
            <a:spLocks noChangeAspect="1" noChangeArrowheads="1"/>
          </p:cNvSpPr>
          <p:nvPr/>
        </p:nvSpPr>
        <p:spPr bwMode="auto">
          <a:xfrm>
            <a:off x="4344988" y="2452688"/>
            <a:ext cx="311150" cy="1023937"/>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0965" name="Rectangle 5"/>
          <p:cNvSpPr>
            <a:spLocks noChangeAspect="1" noChangeArrowheads="1"/>
          </p:cNvSpPr>
          <p:nvPr/>
        </p:nvSpPr>
        <p:spPr bwMode="auto">
          <a:xfrm>
            <a:off x="4837113" y="2197100"/>
            <a:ext cx="311150" cy="1277938"/>
          </a:xfrm>
          <a:prstGeom prst="rect">
            <a:avLst/>
          </a:prstGeom>
          <a:solidFill>
            <a:srgbClr val="622041"/>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0966" name="Rectangle 6"/>
          <p:cNvSpPr>
            <a:spLocks noChangeAspect="1" noChangeArrowheads="1"/>
          </p:cNvSpPr>
          <p:nvPr/>
        </p:nvSpPr>
        <p:spPr bwMode="auto">
          <a:xfrm>
            <a:off x="5349875" y="2347913"/>
            <a:ext cx="309563" cy="1135062"/>
          </a:xfrm>
          <a:prstGeom prst="rect">
            <a:avLst/>
          </a:prstGeom>
          <a:solidFill>
            <a:srgbClr val="3366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40967" name="Group 7"/>
          <p:cNvGrpSpPr>
            <a:grpSpLocks noChangeAspect="1"/>
          </p:cNvGrpSpPr>
          <p:nvPr/>
        </p:nvGrpSpPr>
        <p:grpSpPr bwMode="auto">
          <a:xfrm>
            <a:off x="3494088" y="1776413"/>
            <a:ext cx="109537" cy="1706562"/>
            <a:chOff x="1728" y="480"/>
            <a:chExt cx="58" cy="1343"/>
          </a:xfrm>
        </p:grpSpPr>
        <p:sp>
          <p:nvSpPr>
            <p:cNvPr id="41063" name="Line 8"/>
            <p:cNvSpPr>
              <a:spLocks noChangeAspect="1" noChangeShapeType="1"/>
            </p:cNvSpPr>
            <p:nvPr/>
          </p:nvSpPr>
          <p:spPr bwMode="auto">
            <a:xfrm>
              <a:off x="1728" y="480"/>
              <a:ext cx="0" cy="134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4" name="Line 9"/>
            <p:cNvSpPr>
              <a:spLocks noChangeAspect="1" noChangeShapeType="1"/>
            </p:cNvSpPr>
            <p:nvPr/>
          </p:nvSpPr>
          <p:spPr bwMode="auto">
            <a:xfrm>
              <a:off x="1728" y="1489"/>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5" name="Line 10"/>
            <p:cNvSpPr>
              <a:spLocks noChangeAspect="1" noChangeShapeType="1"/>
            </p:cNvSpPr>
            <p:nvPr/>
          </p:nvSpPr>
          <p:spPr bwMode="auto">
            <a:xfrm>
              <a:off x="1728" y="1154"/>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6" name="Line 11"/>
            <p:cNvSpPr>
              <a:spLocks noChangeAspect="1" noChangeShapeType="1"/>
            </p:cNvSpPr>
            <p:nvPr/>
          </p:nvSpPr>
          <p:spPr bwMode="auto">
            <a:xfrm>
              <a:off x="1728" y="814"/>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7" name="Line 12"/>
            <p:cNvSpPr>
              <a:spLocks noChangeAspect="1" noChangeShapeType="1"/>
            </p:cNvSpPr>
            <p:nvPr/>
          </p:nvSpPr>
          <p:spPr bwMode="auto">
            <a:xfrm>
              <a:off x="1728" y="48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0968" name="Rectangle 13"/>
          <p:cNvSpPr>
            <a:spLocks noChangeAspect="1" noChangeArrowheads="1"/>
          </p:cNvSpPr>
          <p:nvPr/>
        </p:nvSpPr>
        <p:spPr bwMode="auto">
          <a:xfrm>
            <a:off x="3135313" y="3359150"/>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40969" name="Rectangle 14"/>
          <p:cNvSpPr>
            <a:spLocks noChangeAspect="1" noChangeArrowheads="1"/>
          </p:cNvSpPr>
          <p:nvPr/>
        </p:nvSpPr>
        <p:spPr bwMode="auto">
          <a:xfrm>
            <a:off x="3135313" y="2935288"/>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0.03</a:t>
            </a:r>
            <a:endParaRPr lang="en-US" sz="1600">
              <a:solidFill>
                <a:schemeClr val="tx1"/>
              </a:solidFill>
              <a:latin typeface="Arial Narrow" pitchFamily="34" charset="0"/>
            </a:endParaRPr>
          </a:p>
        </p:txBody>
      </p:sp>
      <p:sp>
        <p:nvSpPr>
          <p:cNvPr id="40970" name="Rectangle 15"/>
          <p:cNvSpPr>
            <a:spLocks noChangeAspect="1" noChangeArrowheads="1"/>
          </p:cNvSpPr>
          <p:nvPr/>
        </p:nvSpPr>
        <p:spPr bwMode="auto">
          <a:xfrm>
            <a:off x="3135313" y="2509838"/>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40971" name="Rectangle 16"/>
          <p:cNvSpPr>
            <a:spLocks noChangeAspect="1" noChangeArrowheads="1"/>
          </p:cNvSpPr>
          <p:nvPr/>
        </p:nvSpPr>
        <p:spPr bwMode="auto">
          <a:xfrm>
            <a:off x="3135313" y="2076450"/>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0.09</a:t>
            </a:r>
            <a:endParaRPr lang="en-US" sz="1600">
              <a:solidFill>
                <a:schemeClr val="tx1"/>
              </a:solidFill>
              <a:latin typeface="Arial Narrow" pitchFamily="34" charset="0"/>
            </a:endParaRPr>
          </a:p>
        </p:txBody>
      </p:sp>
      <p:sp>
        <p:nvSpPr>
          <p:cNvPr id="40972" name="Rectangle 17"/>
          <p:cNvSpPr>
            <a:spLocks noChangeAspect="1" noChangeArrowheads="1"/>
          </p:cNvSpPr>
          <p:nvPr/>
        </p:nvSpPr>
        <p:spPr bwMode="auto">
          <a:xfrm>
            <a:off x="3135313" y="1651000"/>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0.12</a:t>
            </a:r>
            <a:endParaRPr lang="en-US" sz="1600">
              <a:solidFill>
                <a:schemeClr val="tx1"/>
              </a:solidFill>
              <a:latin typeface="Arial Narrow" pitchFamily="34" charset="0"/>
            </a:endParaRPr>
          </a:p>
        </p:txBody>
      </p:sp>
      <p:sp>
        <p:nvSpPr>
          <p:cNvPr id="40973" name="Text Box 18"/>
          <p:cNvSpPr txBox="1">
            <a:spLocks noChangeAspect="1" noChangeArrowheads="1"/>
          </p:cNvSpPr>
          <p:nvPr/>
        </p:nvSpPr>
        <p:spPr bwMode="auto">
          <a:xfrm>
            <a:off x="4238625" y="2090738"/>
            <a:ext cx="527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(8)</a:t>
            </a:r>
          </a:p>
        </p:txBody>
      </p:sp>
      <p:sp>
        <p:nvSpPr>
          <p:cNvPr id="40974" name="Text Box 19"/>
          <p:cNvSpPr txBox="1">
            <a:spLocks noChangeAspect="1" noChangeArrowheads="1"/>
          </p:cNvSpPr>
          <p:nvPr/>
        </p:nvSpPr>
        <p:spPr bwMode="auto">
          <a:xfrm>
            <a:off x="4722813" y="1762125"/>
            <a:ext cx="5254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(12)</a:t>
            </a:r>
          </a:p>
        </p:txBody>
      </p:sp>
      <p:grpSp>
        <p:nvGrpSpPr>
          <p:cNvPr id="40975" name="Group 20"/>
          <p:cNvGrpSpPr>
            <a:grpSpLocks noChangeAspect="1"/>
          </p:cNvGrpSpPr>
          <p:nvPr/>
        </p:nvGrpSpPr>
        <p:grpSpPr bwMode="auto">
          <a:xfrm>
            <a:off x="4951413" y="2063750"/>
            <a:ext cx="74612" cy="139700"/>
            <a:chOff x="2784" y="718"/>
            <a:chExt cx="58" cy="109"/>
          </a:xfrm>
        </p:grpSpPr>
        <p:sp>
          <p:nvSpPr>
            <p:cNvPr id="41061" name="Line 21"/>
            <p:cNvSpPr>
              <a:spLocks noChangeAspect="1" noChangeShapeType="1"/>
            </p:cNvSpPr>
            <p:nvPr/>
          </p:nvSpPr>
          <p:spPr bwMode="auto">
            <a:xfrm flipV="1">
              <a:off x="2812" y="718"/>
              <a:ext cx="0" cy="109"/>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2" name="Line 22"/>
            <p:cNvSpPr>
              <a:spLocks noChangeAspect="1" noChangeShapeType="1"/>
            </p:cNvSpPr>
            <p:nvPr/>
          </p:nvSpPr>
          <p:spPr bwMode="auto">
            <a:xfrm>
              <a:off x="2784" y="720"/>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0976" name="Rectangle 23"/>
          <p:cNvSpPr>
            <a:spLocks noChangeAspect="1" noChangeArrowheads="1"/>
          </p:cNvSpPr>
          <p:nvPr/>
        </p:nvSpPr>
        <p:spPr bwMode="auto">
          <a:xfrm>
            <a:off x="4338638" y="4121150"/>
            <a:ext cx="311150" cy="1287463"/>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0977" name="Rectangle 24"/>
          <p:cNvSpPr>
            <a:spLocks noChangeAspect="1" noChangeArrowheads="1"/>
          </p:cNvSpPr>
          <p:nvPr/>
        </p:nvSpPr>
        <p:spPr bwMode="auto">
          <a:xfrm>
            <a:off x="3062288" y="5281613"/>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-0.09</a:t>
            </a:r>
            <a:endParaRPr lang="en-US" sz="1600">
              <a:solidFill>
                <a:schemeClr val="tx1"/>
              </a:solidFill>
              <a:latin typeface="Arial Narrow" pitchFamily="34" charset="0"/>
            </a:endParaRPr>
          </a:p>
        </p:txBody>
      </p:sp>
      <p:sp>
        <p:nvSpPr>
          <p:cNvPr id="40978" name="Rectangle 25"/>
          <p:cNvSpPr>
            <a:spLocks noChangeAspect="1" noChangeArrowheads="1"/>
          </p:cNvSpPr>
          <p:nvPr/>
        </p:nvSpPr>
        <p:spPr bwMode="auto">
          <a:xfrm>
            <a:off x="3062288" y="4856163"/>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40979" name="Rectangle 26"/>
          <p:cNvSpPr>
            <a:spLocks noChangeAspect="1" noChangeArrowheads="1"/>
          </p:cNvSpPr>
          <p:nvPr/>
        </p:nvSpPr>
        <p:spPr bwMode="auto">
          <a:xfrm>
            <a:off x="3062288" y="4422775"/>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-0.03</a:t>
            </a:r>
            <a:endParaRPr lang="en-US" sz="1600">
              <a:solidFill>
                <a:schemeClr val="tx1"/>
              </a:solidFill>
              <a:latin typeface="Arial Narrow" pitchFamily="34" charset="0"/>
            </a:endParaRPr>
          </a:p>
        </p:txBody>
      </p:sp>
      <p:sp>
        <p:nvSpPr>
          <p:cNvPr id="40980" name="Rectangle 27"/>
          <p:cNvSpPr>
            <a:spLocks noChangeAspect="1" noChangeArrowheads="1"/>
          </p:cNvSpPr>
          <p:nvPr/>
        </p:nvSpPr>
        <p:spPr bwMode="auto">
          <a:xfrm>
            <a:off x="3106738" y="4011613"/>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40981" name="Rectangle 30"/>
          <p:cNvSpPr>
            <a:spLocks noChangeAspect="1" noChangeArrowheads="1"/>
          </p:cNvSpPr>
          <p:nvPr/>
        </p:nvSpPr>
        <p:spPr bwMode="auto">
          <a:xfrm rot="-5400000">
            <a:off x="4743451" y="3668712"/>
            <a:ext cx="5461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600">
                <a:solidFill>
                  <a:srgbClr val="000000"/>
                </a:solidFill>
                <a:latin typeface="Arial Narrow" pitchFamily="34" charset="0"/>
              </a:rPr>
              <a:t>hRhBG</a:t>
            </a:r>
            <a:endParaRPr lang="en-US" sz="1600">
              <a:solidFill>
                <a:schemeClr val="tx1"/>
              </a:solidFill>
              <a:latin typeface="Arial Narrow" pitchFamily="34" charset="0"/>
            </a:endParaRPr>
          </a:p>
        </p:txBody>
      </p:sp>
      <p:sp>
        <p:nvSpPr>
          <p:cNvPr id="40982" name="Rectangle 31"/>
          <p:cNvSpPr>
            <a:spLocks noChangeAspect="1" noChangeArrowheads="1"/>
          </p:cNvSpPr>
          <p:nvPr/>
        </p:nvSpPr>
        <p:spPr bwMode="auto">
          <a:xfrm rot="-5400000">
            <a:off x="5240338" y="3678238"/>
            <a:ext cx="555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600">
                <a:solidFill>
                  <a:srgbClr val="000000"/>
                </a:solidFill>
                <a:latin typeface="Arial Narrow" pitchFamily="34" charset="0"/>
              </a:rPr>
              <a:t>hRhCG</a:t>
            </a:r>
            <a:endParaRPr lang="en-US" sz="1600">
              <a:solidFill>
                <a:schemeClr val="tx1"/>
              </a:solidFill>
              <a:latin typeface="Arial Narrow" pitchFamily="34" charset="0"/>
            </a:endParaRPr>
          </a:p>
        </p:txBody>
      </p:sp>
      <p:sp>
        <p:nvSpPr>
          <p:cNvPr id="40983" name="Rectangle 32"/>
          <p:cNvSpPr>
            <a:spLocks noChangeAspect="1" noChangeArrowheads="1"/>
          </p:cNvSpPr>
          <p:nvPr/>
        </p:nvSpPr>
        <p:spPr bwMode="auto">
          <a:xfrm rot="-5400000">
            <a:off x="4233863" y="3676650"/>
            <a:ext cx="5461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600">
                <a:solidFill>
                  <a:srgbClr val="000000"/>
                </a:solidFill>
                <a:latin typeface="Arial Narrow" pitchFamily="34" charset="0"/>
              </a:rPr>
              <a:t>hRhAG</a:t>
            </a:r>
            <a:endParaRPr lang="en-US" sz="1600">
              <a:solidFill>
                <a:schemeClr val="tx1"/>
              </a:solidFill>
              <a:latin typeface="Arial Narrow" pitchFamily="34" charset="0"/>
            </a:endParaRPr>
          </a:p>
        </p:txBody>
      </p:sp>
      <p:sp>
        <p:nvSpPr>
          <p:cNvPr id="40984" name="Rectangle 33"/>
          <p:cNvSpPr>
            <a:spLocks noChangeAspect="1" noChangeArrowheads="1"/>
          </p:cNvSpPr>
          <p:nvPr/>
        </p:nvSpPr>
        <p:spPr bwMode="auto">
          <a:xfrm>
            <a:off x="4852988" y="4121150"/>
            <a:ext cx="309562" cy="1244600"/>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40985" name="Group 34"/>
          <p:cNvGrpSpPr>
            <a:grpSpLocks noChangeAspect="1"/>
          </p:cNvGrpSpPr>
          <p:nvPr/>
        </p:nvGrpSpPr>
        <p:grpSpPr bwMode="auto">
          <a:xfrm>
            <a:off x="4967288" y="5364163"/>
            <a:ext cx="73025" cy="76200"/>
            <a:chOff x="1551" y="2427"/>
            <a:chExt cx="42" cy="118"/>
          </a:xfrm>
        </p:grpSpPr>
        <p:sp>
          <p:nvSpPr>
            <p:cNvPr id="41059" name="Line 35"/>
            <p:cNvSpPr>
              <a:spLocks noChangeAspect="1"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0" name="Line 36"/>
            <p:cNvSpPr>
              <a:spLocks noChangeAspect="1"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0986" name="Rectangle 37"/>
          <p:cNvSpPr>
            <a:spLocks noChangeAspect="1" noChangeArrowheads="1"/>
          </p:cNvSpPr>
          <p:nvPr/>
        </p:nvSpPr>
        <p:spPr bwMode="auto">
          <a:xfrm>
            <a:off x="5368925" y="4127500"/>
            <a:ext cx="311150" cy="1427163"/>
          </a:xfrm>
          <a:prstGeom prst="rect">
            <a:avLst/>
          </a:prstGeom>
          <a:solidFill>
            <a:srgbClr val="3366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0987" name="Text Box 38"/>
          <p:cNvSpPr txBox="1">
            <a:spLocks noChangeAspect="1" noChangeArrowheads="1"/>
          </p:cNvSpPr>
          <p:nvPr/>
        </p:nvSpPr>
        <p:spPr bwMode="auto">
          <a:xfrm>
            <a:off x="4211638" y="5534025"/>
            <a:ext cx="527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(8)</a:t>
            </a:r>
          </a:p>
        </p:txBody>
      </p:sp>
      <p:sp>
        <p:nvSpPr>
          <p:cNvPr id="40988" name="Text Box 39"/>
          <p:cNvSpPr txBox="1">
            <a:spLocks noChangeAspect="1" noChangeArrowheads="1"/>
          </p:cNvSpPr>
          <p:nvPr/>
        </p:nvSpPr>
        <p:spPr bwMode="auto">
          <a:xfrm>
            <a:off x="4738688" y="5472113"/>
            <a:ext cx="527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(12)</a:t>
            </a:r>
          </a:p>
        </p:txBody>
      </p:sp>
      <p:sp>
        <p:nvSpPr>
          <p:cNvPr id="40989" name="Text Box 40"/>
          <p:cNvSpPr txBox="1">
            <a:spLocks noChangeAspect="1" noChangeArrowheads="1"/>
          </p:cNvSpPr>
          <p:nvPr/>
        </p:nvSpPr>
        <p:spPr bwMode="auto">
          <a:xfrm>
            <a:off x="5260975" y="5656263"/>
            <a:ext cx="528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(14)</a:t>
            </a:r>
          </a:p>
        </p:txBody>
      </p:sp>
      <p:sp>
        <p:nvSpPr>
          <p:cNvPr id="40990" name="Rectangle 41"/>
          <p:cNvSpPr>
            <a:spLocks noChangeAspect="1" noChangeArrowheads="1"/>
          </p:cNvSpPr>
          <p:nvPr/>
        </p:nvSpPr>
        <p:spPr bwMode="auto">
          <a:xfrm>
            <a:off x="3856038" y="2846388"/>
            <a:ext cx="307975" cy="628650"/>
          </a:xfrm>
          <a:prstGeom prst="rect">
            <a:avLst/>
          </a:prstGeom>
          <a:solidFill>
            <a:srgbClr val="763B00"/>
          </a:solidFill>
          <a:ln w="9525" algn="ctr">
            <a:solidFill>
              <a:srgbClr val="5C2E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0991" name="Rectangle 42"/>
          <p:cNvSpPr>
            <a:spLocks noChangeAspect="1" noChangeArrowheads="1"/>
          </p:cNvSpPr>
          <p:nvPr/>
        </p:nvSpPr>
        <p:spPr bwMode="auto">
          <a:xfrm rot="-5400000">
            <a:off x="3787775" y="3665538"/>
            <a:ext cx="4540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1600">
                <a:solidFill>
                  <a:srgbClr val="000000"/>
                </a:solidFill>
                <a:latin typeface="Arial Narrow" pitchFamily="34" charset="0"/>
              </a:rPr>
              <a:t>H</a:t>
            </a:r>
            <a:r>
              <a:rPr lang="en-US" sz="1600" baseline="-25000">
                <a:solidFill>
                  <a:srgbClr val="000000"/>
                </a:solidFill>
                <a:latin typeface="Arial Narrow" pitchFamily="34" charset="0"/>
              </a:rPr>
              <a:t>2</a:t>
            </a:r>
            <a:r>
              <a:rPr lang="en-US" sz="1600">
                <a:solidFill>
                  <a:srgbClr val="000000"/>
                </a:solidFill>
                <a:latin typeface="Arial Narrow" pitchFamily="34" charset="0"/>
              </a:rPr>
              <a:t>O</a:t>
            </a:r>
            <a:endParaRPr lang="en-US" sz="1600">
              <a:solidFill>
                <a:schemeClr val="tx1"/>
              </a:solidFill>
              <a:latin typeface="Arial Narrow" pitchFamily="34" charset="0"/>
            </a:endParaRPr>
          </a:p>
        </p:txBody>
      </p:sp>
      <p:sp>
        <p:nvSpPr>
          <p:cNvPr id="40992" name="Rectangle 43"/>
          <p:cNvSpPr>
            <a:spLocks noChangeAspect="1" noChangeArrowheads="1"/>
          </p:cNvSpPr>
          <p:nvPr/>
        </p:nvSpPr>
        <p:spPr bwMode="auto">
          <a:xfrm>
            <a:off x="3833813" y="4124325"/>
            <a:ext cx="309562" cy="328613"/>
          </a:xfrm>
          <a:prstGeom prst="rect">
            <a:avLst/>
          </a:prstGeom>
          <a:solidFill>
            <a:srgbClr val="763B00"/>
          </a:solidFill>
          <a:ln w="9525" algn="ctr">
            <a:solidFill>
              <a:srgbClr val="5C2E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0993" name="Text Box 44"/>
          <p:cNvSpPr txBox="1">
            <a:spLocks noChangeAspect="1" noChangeArrowheads="1"/>
          </p:cNvSpPr>
          <p:nvPr/>
        </p:nvSpPr>
        <p:spPr bwMode="auto">
          <a:xfrm>
            <a:off x="3722688" y="4533900"/>
            <a:ext cx="527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(39)</a:t>
            </a:r>
          </a:p>
        </p:txBody>
      </p:sp>
      <p:sp>
        <p:nvSpPr>
          <p:cNvPr id="40994" name="Text Box 45"/>
          <p:cNvSpPr txBox="1">
            <a:spLocks noChangeAspect="1" noChangeArrowheads="1"/>
          </p:cNvSpPr>
          <p:nvPr/>
        </p:nvSpPr>
        <p:spPr bwMode="auto">
          <a:xfrm>
            <a:off x="3752850" y="2495550"/>
            <a:ext cx="527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(39)</a:t>
            </a:r>
          </a:p>
        </p:txBody>
      </p:sp>
      <p:grpSp>
        <p:nvGrpSpPr>
          <p:cNvPr id="40995" name="Group 46"/>
          <p:cNvGrpSpPr>
            <a:grpSpLocks noChangeAspect="1"/>
          </p:cNvGrpSpPr>
          <p:nvPr/>
        </p:nvGrpSpPr>
        <p:grpSpPr bwMode="auto">
          <a:xfrm>
            <a:off x="4000500" y="2000250"/>
            <a:ext cx="508000" cy="69850"/>
            <a:chOff x="1146" y="546"/>
            <a:chExt cx="324" cy="63"/>
          </a:xfrm>
        </p:grpSpPr>
        <p:sp>
          <p:nvSpPr>
            <p:cNvPr id="41056" name="Line 47"/>
            <p:cNvSpPr>
              <a:spLocks noChangeAspect="1" noChangeShapeType="1"/>
            </p:cNvSpPr>
            <p:nvPr/>
          </p:nvSpPr>
          <p:spPr bwMode="auto">
            <a:xfrm>
              <a:off x="1146" y="546"/>
              <a:ext cx="3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57" name="Line 48"/>
            <p:cNvSpPr>
              <a:spLocks noChangeAspect="1" noChangeShapeType="1"/>
            </p:cNvSpPr>
            <p:nvPr/>
          </p:nvSpPr>
          <p:spPr bwMode="auto">
            <a:xfrm>
              <a:off x="1146" y="547"/>
              <a:ext cx="0" cy="6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58" name="Line 49"/>
            <p:cNvSpPr>
              <a:spLocks noChangeAspect="1" noChangeShapeType="1"/>
            </p:cNvSpPr>
            <p:nvPr/>
          </p:nvSpPr>
          <p:spPr bwMode="auto">
            <a:xfrm>
              <a:off x="1470" y="547"/>
              <a:ext cx="0" cy="6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0996" name="Text Box 50"/>
          <p:cNvSpPr txBox="1">
            <a:spLocks noChangeAspect="1" noChangeArrowheads="1"/>
          </p:cNvSpPr>
          <p:nvPr/>
        </p:nvSpPr>
        <p:spPr bwMode="auto">
          <a:xfrm>
            <a:off x="3981450" y="1214438"/>
            <a:ext cx="15192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P=0.03</a:t>
            </a:r>
          </a:p>
        </p:txBody>
      </p:sp>
      <p:grpSp>
        <p:nvGrpSpPr>
          <p:cNvPr id="40997" name="Group 51"/>
          <p:cNvGrpSpPr>
            <a:grpSpLocks noChangeAspect="1"/>
          </p:cNvGrpSpPr>
          <p:nvPr/>
        </p:nvGrpSpPr>
        <p:grpSpPr bwMode="auto">
          <a:xfrm>
            <a:off x="4000500" y="1706563"/>
            <a:ext cx="1057275" cy="68262"/>
            <a:chOff x="1149" y="718"/>
            <a:chExt cx="1718" cy="66"/>
          </a:xfrm>
        </p:grpSpPr>
        <p:sp>
          <p:nvSpPr>
            <p:cNvPr id="41053" name="Line 52"/>
            <p:cNvSpPr>
              <a:spLocks noChangeAspect="1" noChangeShapeType="1"/>
            </p:cNvSpPr>
            <p:nvPr/>
          </p:nvSpPr>
          <p:spPr bwMode="auto">
            <a:xfrm>
              <a:off x="1149" y="718"/>
              <a:ext cx="171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54" name="Line 53"/>
            <p:cNvSpPr>
              <a:spLocks noChangeAspect="1" noChangeShapeType="1"/>
            </p:cNvSpPr>
            <p:nvPr/>
          </p:nvSpPr>
          <p:spPr bwMode="auto">
            <a:xfrm>
              <a:off x="1149" y="720"/>
              <a:ext cx="0" cy="6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55" name="Line 54"/>
            <p:cNvSpPr>
              <a:spLocks noChangeAspect="1" noChangeShapeType="1"/>
            </p:cNvSpPr>
            <p:nvPr/>
          </p:nvSpPr>
          <p:spPr bwMode="auto">
            <a:xfrm>
              <a:off x="2867" y="719"/>
              <a:ext cx="0" cy="6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0998" name="Group 55"/>
          <p:cNvGrpSpPr>
            <a:grpSpLocks noChangeAspect="1"/>
          </p:cNvGrpSpPr>
          <p:nvPr/>
        </p:nvGrpSpPr>
        <p:grpSpPr bwMode="auto">
          <a:xfrm>
            <a:off x="4000500" y="1482725"/>
            <a:ext cx="1503363" cy="73025"/>
            <a:chOff x="1149" y="718"/>
            <a:chExt cx="1718" cy="66"/>
          </a:xfrm>
        </p:grpSpPr>
        <p:sp>
          <p:nvSpPr>
            <p:cNvPr id="41050" name="Line 56"/>
            <p:cNvSpPr>
              <a:spLocks noChangeAspect="1" noChangeShapeType="1"/>
            </p:cNvSpPr>
            <p:nvPr/>
          </p:nvSpPr>
          <p:spPr bwMode="auto">
            <a:xfrm>
              <a:off x="1149" y="718"/>
              <a:ext cx="171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51" name="Line 57"/>
            <p:cNvSpPr>
              <a:spLocks noChangeAspect="1" noChangeShapeType="1"/>
            </p:cNvSpPr>
            <p:nvPr/>
          </p:nvSpPr>
          <p:spPr bwMode="auto">
            <a:xfrm>
              <a:off x="1149" y="720"/>
              <a:ext cx="0" cy="6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52" name="Line 58"/>
            <p:cNvSpPr>
              <a:spLocks noChangeAspect="1" noChangeShapeType="1"/>
            </p:cNvSpPr>
            <p:nvPr/>
          </p:nvSpPr>
          <p:spPr bwMode="auto">
            <a:xfrm>
              <a:off x="2867" y="719"/>
              <a:ext cx="0" cy="6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0999" name="Text Box 59"/>
          <p:cNvSpPr txBox="1">
            <a:spLocks noChangeAspect="1" noChangeArrowheads="1"/>
          </p:cNvSpPr>
          <p:nvPr/>
        </p:nvSpPr>
        <p:spPr bwMode="auto">
          <a:xfrm>
            <a:off x="3859213" y="1733550"/>
            <a:ext cx="8334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chemeClr val="tx1"/>
                </a:solidFill>
                <a:latin typeface="Arial Narrow" pitchFamily="34" charset="0"/>
              </a:rPr>
              <a:t>P=0.037</a:t>
            </a:r>
          </a:p>
        </p:txBody>
      </p:sp>
      <p:sp>
        <p:nvSpPr>
          <p:cNvPr id="41000" name="Text Box 60"/>
          <p:cNvSpPr txBox="1">
            <a:spLocks noChangeAspect="1" noChangeArrowheads="1"/>
          </p:cNvSpPr>
          <p:nvPr/>
        </p:nvSpPr>
        <p:spPr bwMode="auto">
          <a:xfrm>
            <a:off x="4157663" y="1438275"/>
            <a:ext cx="8334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chemeClr val="tx1"/>
                </a:solidFill>
                <a:latin typeface="Arial Narrow" pitchFamily="34" charset="0"/>
              </a:rPr>
              <a:t>P=0.002</a:t>
            </a:r>
          </a:p>
        </p:txBody>
      </p:sp>
      <p:sp>
        <p:nvSpPr>
          <p:cNvPr id="41001" name="Text Box 61"/>
          <p:cNvSpPr txBox="1">
            <a:spLocks noChangeAspect="1" noChangeArrowheads="1"/>
          </p:cNvSpPr>
          <p:nvPr/>
        </p:nvSpPr>
        <p:spPr bwMode="auto">
          <a:xfrm>
            <a:off x="3924300" y="5870575"/>
            <a:ext cx="1071563"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chemeClr val="tx1"/>
                </a:solidFill>
                <a:latin typeface="Arial Narrow" pitchFamily="34" charset="0"/>
              </a:rPr>
              <a:t>P&lt;0.0001</a:t>
            </a:r>
          </a:p>
        </p:txBody>
      </p:sp>
      <p:sp>
        <p:nvSpPr>
          <p:cNvPr id="41002" name="Text Box 63"/>
          <p:cNvSpPr txBox="1">
            <a:spLocks noChangeAspect="1" noChangeArrowheads="1"/>
          </p:cNvSpPr>
          <p:nvPr/>
        </p:nvSpPr>
        <p:spPr bwMode="auto">
          <a:xfrm>
            <a:off x="3987800" y="6416675"/>
            <a:ext cx="1951038" cy="334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P&lt;0.0001</a:t>
            </a:r>
          </a:p>
        </p:txBody>
      </p:sp>
      <p:grpSp>
        <p:nvGrpSpPr>
          <p:cNvPr id="41003" name="Group 64"/>
          <p:cNvGrpSpPr>
            <a:grpSpLocks noChangeAspect="1"/>
          </p:cNvGrpSpPr>
          <p:nvPr/>
        </p:nvGrpSpPr>
        <p:grpSpPr bwMode="auto">
          <a:xfrm>
            <a:off x="3489325" y="4117975"/>
            <a:ext cx="109538" cy="1701800"/>
            <a:chOff x="1728" y="2256"/>
            <a:chExt cx="53" cy="1339"/>
          </a:xfrm>
        </p:grpSpPr>
        <p:sp>
          <p:nvSpPr>
            <p:cNvPr id="41045" name="Line 65"/>
            <p:cNvSpPr>
              <a:spLocks noChangeAspect="1" noChangeShapeType="1"/>
            </p:cNvSpPr>
            <p:nvPr/>
          </p:nvSpPr>
          <p:spPr bwMode="auto">
            <a:xfrm>
              <a:off x="1728" y="2256"/>
              <a:ext cx="0" cy="13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46" name="Line 66"/>
            <p:cNvSpPr>
              <a:spLocks noChangeAspect="1" noChangeShapeType="1"/>
            </p:cNvSpPr>
            <p:nvPr/>
          </p:nvSpPr>
          <p:spPr bwMode="auto">
            <a:xfrm>
              <a:off x="1732" y="3265"/>
              <a:ext cx="4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47" name="Line 67"/>
            <p:cNvSpPr>
              <a:spLocks noChangeAspect="1" noChangeShapeType="1"/>
            </p:cNvSpPr>
            <p:nvPr/>
          </p:nvSpPr>
          <p:spPr bwMode="auto">
            <a:xfrm>
              <a:off x="1732" y="2931"/>
              <a:ext cx="4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48" name="Line 68"/>
            <p:cNvSpPr>
              <a:spLocks noChangeAspect="1" noChangeShapeType="1"/>
            </p:cNvSpPr>
            <p:nvPr/>
          </p:nvSpPr>
          <p:spPr bwMode="auto">
            <a:xfrm>
              <a:off x="1732" y="2591"/>
              <a:ext cx="4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49" name="Line 69"/>
            <p:cNvSpPr>
              <a:spLocks noChangeAspect="1" noChangeShapeType="1"/>
            </p:cNvSpPr>
            <p:nvPr/>
          </p:nvSpPr>
          <p:spPr bwMode="auto">
            <a:xfrm>
              <a:off x="1730" y="3589"/>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1004" name="Rectangle 70"/>
          <p:cNvSpPr>
            <a:spLocks noChangeAspect="1" noChangeArrowheads="1"/>
          </p:cNvSpPr>
          <p:nvPr/>
        </p:nvSpPr>
        <p:spPr bwMode="auto">
          <a:xfrm>
            <a:off x="3062288" y="5684838"/>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-0.12</a:t>
            </a:r>
            <a:endParaRPr lang="en-US" sz="1600">
              <a:solidFill>
                <a:schemeClr val="tx1"/>
              </a:solidFill>
              <a:latin typeface="Arial Narrow" pitchFamily="34" charset="0"/>
            </a:endParaRPr>
          </a:p>
        </p:txBody>
      </p:sp>
      <p:sp>
        <p:nvSpPr>
          <p:cNvPr id="41005" name="Line 71"/>
          <p:cNvSpPr>
            <a:spLocks noChangeAspect="1" noChangeShapeType="1"/>
          </p:cNvSpPr>
          <p:nvPr/>
        </p:nvSpPr>
        <p:spPr bwMode="auto">
          <a:xfrm>
            <a:off x="3489325" y="3479800"/>
            <a:ext cx="23082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1006" name="Group 72"/>
          <p:cNvGrpSpPr>
            <a:grpSpLocks noChangeAspect="1"/>
          </p:cNvGrpSpPr>
          <p:nvPr/>
        </p:nvGrpSpPr>
        <p:grpSpPr bwMode="auto">
          <a:xfrm>
            <a:off x="4462463" y="2366963"/>
            <a:ext cx="74612" cy="87312"/>
            <a:chOff x="2784" y="718"/>
            <a:chExt cx="58" cy="109"/>
          </a:xfrm>
        </p:grpSpPr>
        <p:sp>
          <p:nvSpPr>
            <p:cNvPr id="41043" name="Line 73"/>
            <p:cNvSpPr>
              <a:spLocks noChangeAspect="1" noChangeShapeType="1"/>
            </p:cNvSpPr>
            <p:nvPr/>
          </p:nvSpPr>
          <p:spPr bwMode="auto">
            <a:xfrm flipV="1">
              <a:off x="2812" y="718"/>
              <a:ext cx="0" cy="109"/>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44" name="Line 74"/>
            <p:cNvSpPr>
              <a:spLocks noChangeAspect="1" noChangeShapeType="1"/>
            </p:cNvSpPr>
            <p:nvPr/>
          </p:nvSpPr>
          <p:spPr bwMode="auto">
            <a:xfrm>
              <a:off x="2784" y="720"/>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1007" name="Group 75"/>
          <p:cNvGrpSpPr>
            <a:grpSpLocks noChangeAspect="1"/>
          </p:cNvGrpSpPr>
          <p:nvPr/>
        </p:nvGrpSpPr>
        <p:grpSpPr bwMode="auto">
          <a:xfrm>
            <a:off x="3971925" y="2794000"/>
            <a:ext cx="74613" cy="50800"/>
            <a:chOff x="2784" y="718"/>
            <a:chExt cx="58" cy="109"/>
          </a:xfrm>
        </p:grpSpPr>
        <p:sp>
          <p:nvSpPr>
            <p:cNvPr id="41041" name="Line 76"/>
            <p:cNvSpPr>
              <a:spLocks noChangeAspect="1" noChangeShapeType="1"/>
            </p:cNvSpPr>
            <p:nvPr/>
          </p:nvSpPr>
          <p:spPr bwMode="auto">
            <a:xfrm flipV="1">
              <a:off x="2812" y="718"/>
              <a:ext cx="0" cy="109"/>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42" name="Line 77"/>
            <p:cNvSpPr>
              <a:spLocks noChangeAspect="1" noChangeShapeType="1"/>
            </p:cNvSpPr>
            <p:nvPr/>
          </p:nvSpPr>
          <p:spPr bwMode="auto">
            <a:xfrm>
              <a:off x="2784" y="720"/>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1008" name="Group 78"/>
          <p:cNvGrpSpPr>
            <a:grpSpLocks noChangeAspect="1"/>
          </p:cNvGrpSpPr>
          <p:nvPr/>
        </p:nvGrpSpPr>
        <p:grpSpPr bwMode="auto">
          <a:xfrm>
            <a:off x="5461000" y="2251075"/>
            <a:ext cx="74613" cy="95250"/>
            <a:chOff x="2784" y="718"/>
            <a:chExt cx="58" cy="109"/>
          </a:xfrm>
        </p:grpSpPr>
        <p:sp>
          <p:nvSpPr>
            <p:cNvPr id="41039" name="Line 79"/>
            <p:cNvSpPr>
              <a:spLocks noChangeAspect="1" noChangeShapeType="1"/>
            </p:cNvSpPr>
            <p:nvPr/>
          </p:nvSpPr>
          <p:spPr bwMode="auto">
            <a:xfrm flipV="1">
              <a:off x="2812" y="718"/>
              <a:ext cx="0" cy="109"/>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40" name="Line 80"/>
            <p:cNvSpPr>
              <a:spLocks noChangeAspect="1" noChangeShapeType="1"/>
            </p:cNvSpPr>
            <p:nvPr/>
          </p:nvSpPr>
          <p:spPr bwMode="auto">
            <a:xfrm>
              <a:off x="2784" y="720"/>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1009" name="Group 81"/>
          <p:cNvGrpSpPr>
            <a:grpSpLocks noChangeAspect="1"/>
          </p:cNvGrpSpPr>
          <p:nvPr/>
        </p:nvGrpSpPr>
        <p:grpSpPr bwMode="auto">
          <a:xfrm>
            <a:off x="4446588" y="5407025"/>
            <a:ext cx="74612" cy="95250"/>
            <a:chOff x="1551" y="2427"/>
            <a:chExt cx="42" cy="118"/>
          </a:xfrm>
        </p:grpSpPr>
        <p:sp>
          <p:nvSpPr>
            <p:cNvPr id="41037" name="Line 82"/>
            <p:cNvSpPr>
              <a:spLocks noChangeAspect="1"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38" name="Line 83"/>
            <p:cNvSpPr>
              <a:spLocks noChangeAspect="1"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1010" name="Group 84"/>
          <p:cNvGrpSpPr>
            <a:grpSpLocks noChangeAspect="1"/>
          </p:cNvGrpSpPr>
          <p:nvPr/>
        </p:nvGrpSpPr>
        <p:grpSpPr bwMode="auto">
          <a:xfrm>
            <a:off x="3938588" y="4454525"/>
            <a:ext cx="74612" cy="58738"/>
            <a:chOff x="1551" y="2427"/>
            <a:chExt cx="42" cy="118"/>
          </a:xfrm>
        </p:grpSpPr>
        <p:sp>
          <p:nvSpPr>
            <p:cNvPr id="41035" name="Line 85"/>
            <p:cNvSpPr>
              <a:spLocks noChangeAspect="1"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36" name="Line 86"/>
            <p:cNvSpPr>
              <a:spLocks noChangeAspect="1"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1011" name="Group 87"/>
          <p:cNvGrpSpPr>
            <a:grpSpLocks noChangeAspect="1"/>
          </p:cNvGrpSpPr>
          <p:nvPr/>
        </p:nvGrpSpPr>
        <p:grpSpPr bwMode="auto">
          <a:xfrm>
            <a:off x="5478463" y="5553075"/>
            <a:ext cx="74612" cy="80963"/>
            <a:chOff x="1551" y="2427"/>
            <a:chExt cx="42" cy="118"/>
          </a:xfrm>
        </p:grpSpPr>
        <p:sp>
          <p:nvSpPr>
            <p:cNvPr id="41033" name="Line 88"/>
            <p:cNvSpPr>
              <a:spLocks noChangeAspect="1"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34" name="Line 89"/>
            <p:cNvSpPr>
              <a:spLocks noChangeAspect="1"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1012" name="Line 90"/>
          <p:cNvSpPr>
            <a:spLocks noChangeAspect="1" noChangeShapeType="1"/>
          </p:cNvSpPr>
          <p:nvPr/>
        </p:nvSpPr>
        <p:spPr bwMode="auto">
          <a:xfrm>
            <a:off x="3489325" y="4124325"/>
            <a:ext cx="23320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1013" name="Group 91"/>
          <p:cNvGrpSpPr>
            <a:grpSpLocks noChangeAspect="1"/>
          </p:cNvGrpSpPr>
          <p:nvPr/>
        </p:nvGrpSpPr>
        <p:grpSpPr bwMode="auto">
          <a:xfrm flipV="1">
            <a:off x="3983038" y="6146800"/>
            <a:ext cx="1019175" cy="53975"/>
            <a:chOff x="1149" y="718"/>
            <a:chExt cx="1718" cy="66"/>
          </a:xfrm>
        </p:grpSpPr>
        <p:sp>
          <p:nvSpPr>
            <p:cNvPr id="41030" name="Line 92"/>
            <p:cNvSpPr>
              <a:spLocks noChangeAspect="1" noChangeShapeType="1"/>
            </p:cNvSpPr>
            <p:nvPr/>
          </p:nvSpPr>
          <p:spPr bwMode="auto">
            <a:xfrm>
              <a:off x="1149" y="718"/>
              <a:ext cx="171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1" name="Line 93"/>
            <p:cNvSpPr>
              <a:spLocks noChangeAspect="1" noChangeShapeType="1"/>
            </p:cNvSpPr>
            <p:nvPr/>
          </p:nvSpPr>
          <p:spPr bwMode="auto">
            <a:xfrm>
              <a:off x="1149" y="720"/>
              <a:ext cx="0" cy="6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32" name="Line 94"/>
            <p:cNvSpPr>
              <a:spLocks noChangeAspect="1" noChangeShapeType="1"/>
            </p:cNvSpPr>
            <p:nvPr/>
          </p:nvSpPr>
          <p:spPr bwMode="auto">
            <a:xfrm>
              <a:off x="2867" y="719"/>
              <a:ext cx="0" cy="6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1014" name="Group 95"/>
          <p:cNvGrpSpPr>
            <a:grpSpLocks noChangeAspect="1"/>
          </p:cNvGrpSpPr>
          <p:nvPr/>
        </p:nvGrpSpPr>
        <p:grpSpPr bwMode="auto">
          <a:xfrm flipV="1">
            <a:off x="3981450" y="6386513"/>
            <a:ext cx="1541463" cy="73025"/>
            <a:chOff x="1149" y="718"/>
            <a:chExt cx="1718" cy="66"/>
          </a:xfrm>
        </p:grpSpPr>
        <p:sp>
          <p:nvSpPr>
            <p:cNvPr id="41027" name="Line 96"/>
            <p:cNvSpPr>
              <a:spLocks noChangeAspect="1" noChangeShapeType="1"/>
            </p:cNvSpPr>
            <p:nvPr/>
          </p:nvSpPr>
          <p:spPr bwMode="auto">
            <a:xfrm flipH="1" flipV="1">
              <a:off x="1149" y="718"/>
              <a:ext cx="171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28" name="Line 97"/>
            <p:cNvSpPr>
              <a:spLocks noChangeAspect="1" noChangeShapeType="1"/>
            </p:cNvSpPr>
            <p:nvPr/>
          </p:nvSpPr>
          <p:spPr bwMode="auto">
            <a:xfrm>
              <a:off x="1149" y="720"/>
              <a:ext cx="0" cy="6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29" name="Line 98"/>
            <p:cNvSpPr>
              <a:spLocks noChangeAspect="1" noChangeShapeType="1"/>
            </p:cNvSpPr>
            <p:nvPr/>
          </p:nvSpPr>
          <p:spPr bwMode="auto">
            <a:xfrm>
              <a:off x="2867" y="719"/>
              <a:ext cx="0" cy="6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1015" name="Group 99"/>
          <p:cNvGrpSpPr>
            <a:grpSpLocks noChangeAspect="1"/>
          </p:cNvGrpSpPr>
          <p:nvPr/>
        </p:nvGrpSpPr>
        <p:grpSpPr bwMode="auto">
          <a:xfrm flipV="1">
            <a:off x="3981450" y="5842000"/>
            <a:ext cx="508000" cy="69850"/>
            <a:chOff x="1146" y="546"/>
            <a:chExt cx="324" cy="63"/>
          </a:xfrm>
        </p:grpSpPr>
        <p:sp>
          <p:nvSpPr>
            <p:cNvPr id="41024" name="Line 100"/>
            <p:cNvSpPr>
              <a:spLocks noChangeAspect="1" noChangeShapeType="1"/>
            </p:cNvSpPr>
            <p:nvPr/>
          </p:nvSpPr>
          <p:spPr bwMode="auto">
            <a:xfrm>
              <a:off x="1146" y="546"/>
              <a:ext cx="32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25" name="Line 101"/>
            <p:cNvSpPr>
              <a:spLocks noChangeAspect="1" noChangeShapeType="1"/>
            </p:cNvSpPr>
            <p:nvPr/>
          </p:nvSpPr>
          <p:spPr bwMode="auto">
            <a:xfrm>
              <a:off x="1146" y="547"/>
              <a:ext cx="0" cy="6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26" name="Line 102"/>
            <p:cNvSpPr>
              <a:spLocks noChangeAspect="1" noChangeShapeType="1"/>
            </p:cNvSpPr>
            <p:nvPr/>
          </p:nvSpPr>
          <p:spPr bwMode="auto">
            <a:xfrm>
              <a:off x="1470" y="547"/>
              <a:ext cx="0" cy="6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77004" name="Text Box 108"/>
          <p:cNvSpPr txBox="1">
            <a:spLocks noChangeArrowheads="1"/>
          </p:cNvSpPr>
          <p:nvPr/>
        </p:nvSpPr>
        <p:spPr bwMode="auto">
          <a:xfrm>
            <a:off x="5991225" y="6383338"/>
            <a:ext cx="3095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solidFill>
                  <a:srgbClr val="FF0000"/>
                </a:solidFill>
                <a:latin typeface="Arial Narrow" pitchFamily="34" charset="0"/>
              </a:rPr>
              <a:t>Geyer, Toye, Boron, Musa-Aziz</a:t>
            </a:r>
          </a:p>
        </p:txBody>
      </p:sp>
      <p:sp>
        <p:nvSpPr>
          <p:cNvPr id="41017" name="Rectangle 110"/>
          <p:cNvSpPr>
            <a:spLocks noChangeArrowheads="1"/>
          </p:cNvSpPr>
          <p:nvPr/>
        </p:nvSpPr>
        <p:spPr bwMode="auto">
          <a:xfrm>
            <a:off x="0" y="133350"/>
            <a:ext cx="9144000" cy="82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More Rhesus Proteins: RhBG &amp; RhCG</a:t>
            </a:r>
          </a:p>
        </p:txBody>
      </p:sp>
      <p:grpSp>
        <p:nvGrpSpPr>
          <p:cNvPr id="41018" name="Group 111"/>
          <p:cNvGrpSpPr>
            <a:grpSpLocks/>
          </p:cNvGrpSpPr>
          <p:nvPr/>
        </p:nvGrpSpPr>
        <p:grpSpPr bwMode="auto">
          <a:xfrm>
            <a:off x="2273300" y="762000"/>
            <a:ext cx="4565650" cy="0"/>
            <a:chOff x="0" y="672"/>
            <a:chExt cx="2876" cy="0"/>
          </a:xfrm>
        </p:grpSpPr>
        <p:sp>
          <p:nvSpPr>
            <p:cNvPr id="41022" name="Line 112"/>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23" name="Line 113"/>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1019" name="Rectangle 118"/>
          <p:cNvSpPr>
            <a:spLocks noChangeAspect="1" noChangeArrowheads="1"/>
          </p:cNvSpPr>
          <p:nvPr/>
        </p:nvSpPr>
        <p:spPr bwMode="auto">
          <a:xfrm>
            <a:off x="1744663" y="2470150"/>
            <a:ext cx="1482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CO</a:t>
            </a:r>
            <a:r>
              <a:rPr lang="en-US" sz="1600" baseline="-50000">
                <a:solidFill>
                  <a:schemeClr val="tx1"/>
                </a:solidFill>
                <a:latin typeface="Arial Narrow" pitchFamily="34" charset="0"/>
              </a:rPr>
              <a:t>2</a:t>
            </a:r>
          </a:p>
        </p:txBody>
      </p:sp>
      <p:sp>
        <p:nvSpPr>
          <p:cNvPr id="41020" name="Rectangle 119"/>
          <p:cNvSpPr>
            <a:spLocks noChangeAspect="1" noChangeArrowheads="1"/>
          </p:cNvSpPr>
          <p:nvPr/>
        </p:nvSpPr>
        <p:spPr bwMode="auto">
          <a:xfrm>
            <a:off x="1814513" y="4700588"/>
            <a:ext cx="13446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NH</a:t>
            </a:r>
            <a:r>
              <a:rPr lang="en-US" sz="1600" baseline="-50000">
                <a:solidFill>
                  <a:schemeClr val="tx1"/>
                </a:solidFill>
                <a:latin typeface="Arial Narrow" pitchFamily="34" charset="0"/>
              </a:rPr>
              <a:t>3</a:t>
            </a:r>
          </a:p>
        </p:txBody>
      </p:sp>
      <p:sp>
        <p:nvSpPr>
          <p:cNvPr id="41021" name="Text Box 62"/>
          <p:cNvSpPr txBox="1">
            <a:spLocks noChangeAspect="1" noChangeArrowheads="1"/>
          </p:cNvSpPr>
          <p:nvPr/>
        </p:nvSpPr>
        <p:spPr bwMode="auto">
          <a:xfrm>
            <a:off x="3984625" y="6156325"/>
            <a:ext cx="977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P&lt;0.0001</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77004"/>
                                        </p:tgtEl>
                                        <p:attrNameLst>
                                          <p:attrName>style.visibility</p:attrName>
                                        </p:attrNameLst>
                                      </p:cBhvr>
                                      <p:to>
                                        <p:strVal val="visible"/>
                                      </p:to>
                                    </p:set>
                                    <p:animEffect transition="in" filter="dissolve">
                                      <p:cBhvr>
                                        <p:cTn id="7" dur="500"/>
                                        <p:tgtEl>
                                          <p:spTgt spid="977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7004"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ChangeArrowheads="1"/>
          </p:cNvSpPr>
          <p:nvPr/>
        </p:nvSpPr>
        <p:spPr bwMode="auto">
          <a:xfrm>
            <a:off x="0" y="133350"/>
            <a:ext cx="9144000" cy="82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More Rhesus Proteins: RhBG &amp; RhCG</a:t>
            </a:r>
          </a:p>
        </p:txBody>
      </p:sp>
      <p:grpSp>
        <p:nvGrpSpPr>
          <p:cNvPr id="41987" name="Group 3"/>
          <p:cNvGrpSpPr>
            <a:grpSpLocks/>
          </p:cNvGrpSpPr>
          <p:nvPr/>
        </p:nvGrpSpPr>
        <p:grpSpPr bwMode="auto">
          <a:xfrm>
            <a:off x="2273300" y="762000"/>
            <a:ext cx="4565650" cy="0"/>
            <a:chOff x="0" y="672"/>
            <a:chExt cx="2876" cy="0"/>
          </a:xfrm>
        </p:grpSpPr>
        <p:sp>
          <p:nvSpPr>
            <p:cNvPr id="42175"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176"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78950" name="Text Box 6"/>
          <p:cNvSpPr txBox="1">
            <a:spLocks noChangeArrowheads="1"/>
          </p:cNvSpPr>
          <p:nvPr/>
        </p:nvSpPr>
        <p:spPr bwMode="auto">
          <a:xfrm>
            <a:off x="5991225" y="6383338"/>
            <a:ext cx="3095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solidFill>
                  <a:srgbClr val="FF0000"/>
                </a:solidFill>
                <a:latin typeface="Arial Narrow" pitchFamily="34" charset="0"/>
              </a:rPr>
              <a:t>Geyer, Toye, Boron, Musa-Aziz</a:t>
            </a:r>
          </a:p>
        </p:txBody>
      </p:sp>
      <p:sp>
        <p:nvSpPr>
          <p:cNvPr id="41989" name="Rectangle 34"/>
          <p:cNvSpPr>
            <a:spLocks noChangeArrowheads="1"/>
          </p:cNvSpPr>
          <p:nvPr/>
        </p:nvSpPr>
        <p:spPr bwMode="auto">
          <a:xfrm>
            <a:off x="2471738" y="2563813"/>
            <a:ext cx="384175" cy="666750"/>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1990" name="Rectangle 35"/>
          <p:cNvSpPr>
            <a:spLocks noChangeArrowheads="1"/>
          </p:cNvSpPr>
          <p:nvPr/>
        </p:nvSpPr>
        <p:spPr bwMode="auto">
          <a:xfrm>
            <a:off x="3201988" y="2178050"/>
            <a:ext cx="384175" cy="1050925"/>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1991" name="Rectangle 36"/>
          <p:cNvSpPr>
            <a:spLocks noChangeArrowheads="1"/>
          </p:cNvSpPr>
          <p:nvPr/>
        </p:nvSpPr>
        <p:spPr bwMode="auto">
          <a:xfrm>
            <a:off x="3933825" y="2341563"/>
            <a:ext cx="384175" cy="887412"/>
          </a:xfrm>
          <a:prstGeom prst="rect">
            <a:avLst/>
          </a:prstGeom>
          <a:solidFill>
            <a:srgbClr val="3366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1992" name="Line 37"/>
          <p:cNvSpPr>
            <a:spLocks noChangeShapeType="1"/>
          </p:cNvSpPr>
          <p:nvPr/>
        </p:nvSpPr>
        <p:spPr bwMode="auto">
          <a:xfrm>
            <a:off x="2143125" y="984250"/>
            <a:ext cx="0" cy="22574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1993" name="Group 38"/>
          <p:cNvGrpSpPr>
            <a:grpSpLocks/>
          </p:cNvGrpSpPr>
          <p:nvPr/>
        </p:nvGrpSpPr>
        <p:grpSpPr bwMode="auto">
          <a:xfrm>
            <a:off x="2143125" y="993775"/>
            <a:ext cx="136525" cy="1685925"/>
            <a:chOff x="1242" y="428"/>
            <a:chExt cx="58" cy="1062"/>
          </a:xfrm>
        </p:grpSpPr>
        <p:sp>
          <p:nvSpPr>
            <p:cNvPr id="42171" name="Line 39"/>
            <p:cNvSpPr>
              <a:spLocks noChangeShapeType="1"/>
            </p:cNvSpPr>
            <p:nvPr/>
          </p:nvSpPr>
          <p:spPr bwMode="auto">
            <a:xfrm>
              <a:off x="1242" y="149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72" name="Line 40"/>
            <p:cNvSpPr>
              <a:spLocks noChangeShapeType="1"/>
            </p:cNvSpPr>
            <p:nvPr/>
          </p:nvSpPr>
          <p:spPr bwMode="auto">
            <a:xfrm>
              <a:off x="1242" y="113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73" name="Line 41"/>
            <p:cNvSpPr>
              <a:spLocks noChangeShapeType="1"/>
            </p:cNvSpPr>
            <p:nvPr/>
          </p:nvSpPr>
          <p:spPr bwMode="auto">
            <a:xfrm>
              <a:off x="1242" y="77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74" name="Line 42"/>
            <p:cNvSpPr>
              <a:spLocks noChangeShapeType="1"/>
            </p:cNvSpPr>
            <p:nvPr/>
          </p:nvSpPr>
          <p:spPr bwMode="auto">
            <a:xfrm>
              <a:off x="1242" y="42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1994" name="Rectangle 43"/>
          <p:cNvSpPr>
            <a:spLocks noChangeArrowheads="1"/>
          </p:cNvSpPr>
          <p:nvPr/>
        </p:nvSpPr>
        <p:spPr bwMode="auto">
          <a:xfrm>
            <a:off x="1758950" y="3057525"/>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41995" name="Rectangle 44"/>
          <p:cNvSpPr>
            <a:spLocks noChangeArrowheads="1"/>
          </p:cNvSpPr>
          <p:nvPr/>
        </p:nvSpPr>
        <p:spPr bwMode="auto">
          <a:xfrm>
            <a:off x="1758950" y="2495550"/>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0.02</a:t>
            </a:r>
            <a:endParaRPr lang="en-US" sz="1600">
              <a:solidFill>
                <a:schemeClr val="tx1"/>
              </a:solidFill>
              <a:latin typeface="Arial Narrow" pitchFamily="34" charset="0"/>
            </a:endParaRPr>
          </a:p>
        </p:txBody>
      </p:sp>
      <p:sp>
        <p:nvSpPr>
          <p:cNvPr id="41996" name="Rectangle 45"/>
          <p:cNvSpPr>
            <a:spLocks noChangeArrowheads="1"/>
          </p:cNvSpPr>
          <p:nvPr/>
        </p:nvSpPr>
        <p:spPr bwMode="auto">
          <a:xfrm>
            <a:off x="1758950" y="1933575"/>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0.04</a:t>
            </a:r>
            <a:endParaRPr lang="en-US" sz="1600">
              <a:solidFill>
                <a:schemeClr val="tx1"/>
              </a:solidFill>
              <a:latin typeface="Arial Narrow" pitchFamily="34" charset="0"/>
            </a:endParaRPr>
          </a:p>
        </p:txBody>
      </p:sp>
      <p:sp>
        <p:nvSpPr>
          <p:cNvPr id="41997" name="Rectangle 46"/>
          <p:cNvSpPr>
            <a:spLocks noChangeArrowheads="1"/>
          </p:cNvSpPr>
          <p:nvPr/>
        </p:nvSpPr>
        <p:spPr bwMode="auto">
          <a:xfrm>
            <a:off x="1758950" y="1360488"/>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41998" name="Rectangle 47"/>
          <p:cNvSpPr>
            <a:spLocks noChangeArrowheads="1"/>
          </p:cNvSpPr>
          <p:nvPr/>
        </p:nvSpPr>
        <p:spPr bwMode="auto">
          <a:xfrm>
            <a:off x="1758950" y="854075"/>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0.08</a:t>
            </a:r>
            <a:endParaRPr lang="en-US" sz="1600">
              <a:solidFill>
                <a:schemeClr val="tx1"/>
              </a:solidFill>
              <a:latin typeface="Arial Narrow" pitchFamily="34" charset="0"/>
            </a:endParaRPr>
          </a:p>
        </p:txBody>
      </p:sp>
      <p:sp>
        <p:nvSpPr>
          <p:cNvPr id="41999" name="Text Box 48"/>
          <p:cNvSpPr txBox="1">
            <a:spLocks noChangeArrowheads="1"/>
          </p:cNvSpPr>
          <p:nvPr/>
        </p:nvSpPr>
        <p:spPr bwMode="auto">
          <a:xfrm>
            <a:off x="2390775" y="210820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(8)</a:t>
            </a:r>
          </a:p>
        </p:txBody>
      </p:sp>
      <p:sp>
        <p:nvSpPr>
          <p:cNvPr id="42000" name="Text Box 49"/>
          <p:cNvSpPr txBox="1">
            <a:spLocks noChangeArrowheads="1"/>
          </p:cNvSpPr>
          <p:nvPr/>
        </p:nvSpPr>
        <p:spPr bwMode="auto">
          <a:xfrm>
            <a:off x="3119438" y="1655763"/>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(12)</a:t>
            </a:r>
          </a:p>
        </p:txBody>
      </p:sp>
      <p:sp>
        <p:nvSpPr>
          <p:cNvPr id="42001" name="Text Box 50"/>
          <p:cNvSpPr txBox="1">
            <a:spLocks noChangeArrowheads="1"/>
          </p:cNvSpPr>
          <p:nvPr/>
        </p:nvSpPr>
        <p:spPr bwMode="auto">
          <a:xfrm>
            <a:off x="3875088" y="1797050"/>
            <a:ext cx="5349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(14)</a:t>
            </a:r>
          </a:p>
        </p:txBody>
      </p:sp>
      <p:sp>
        <p:nvSpPr>
          <p:cNvPr id="42002" name="Rectangle 51"/>
          <p:cNvSpPr>
            <a:spLocks noChangeArrowheads="1"/>
          </p:cNvSpPr>
          <p:nvPr/>
        </p:nvSpPr>
        <p:spPr bwMode="auto">
          <a:xfrm>
            <a:off x="2476500" y="3840163"/>
            <a:ext cx="384175" cy="1882775"/>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42003" name="Group 52"/>
          <p:cNvGrpSpPr>
            <a:grpSpLocks/>
          </p:cNvGrpSpPr>
          <p:nvPr/>
        </p:nvGrpSpPr>
        <p:grpSpPr bwMode="auto">
          <a:xfrm>
            <a:off x="2136775" y="3840163"/>
            <a:ext cx="136525" cy="2257425"/>
            <a:chOff x="1238" y="2244"/>
            <a:chExt cx="58" cy="1422"/>
          </a:xfrm>
        </p:grpSpPr>
        <p:sp>
          <p:nvSpPr>
            <p:cNvPr id="42166" name="Line 53"/>
            <p:cNvSpPr>
              <a:spLocks noChangeShapeType="1"/>
            </p:cNvSpPr>
            <p:nvPr/>
          </p:nvSpPr>
          <p:spPr bwMode="auto">
            <a:xfrm>
              <a:off x="1238" y="2244"/>
              <a:ext cx="0" cy="14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67" name="Line 54"/>
            <p:cNvSpPr>
              <a:spLocks noChangeShapeType="1"/>
            </p:cNvSpPr>
            <p:nvPr/>
          </p:nvSpPr>
          <p:spPr bwMode="auto">
            <a:xfrm>
              <a:off x="1238" y="3312"/>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68" name="Line 55"/>
            <p:cNvSpPr>
              <a:spLocks noChangeShapeType="1"/>
            </p:cNvSpPr>
            <p:nvPr/>
          </p:nvSpPr>
          <p:spPr bwMode="auto">
            <a:xfrm>
              <a:off x="1238" y="295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69" name="Line 56"/>
            <p:cNvSpPr>
              <a:spLocks noChangeShapeType="1"/>
            </p:cNvSpPr>
            <p:nvPr/>
          </p:nvSpPr>
          <p:spPr bwMode="auto">
            <a:xfrm>
              <a:off x="1238" y="259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70" name="Line 57"/>
            <p:cNvSpPr>
              <a:spLocks noChangeShapeType="1"/>
            </p:cNvSpPr>
            <p:nvPr/>
          </p:nvSpPr>
          <p:spPr bwMode="auto">
            <a:xfrm>
              <a:off x="1238" y="366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2004" name="Rectangle 58"/>
          <p:cNvSpPr>
            <a:spLocks noChangeArrowheads="1"/>
          </p:cNvSpPr>
          <p:nvPr/>
        </p:nvSpPr>
        <p:spPr bwMode="auto">
          <a:xfrm>
            <a:off x="1695450" y="5969000"/>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-0.08</a:t>
            </a:r>
            <a:endParaRPr lang="en-US" sz="1600">
              <a:solidFill>
                <a:schemeClr val="tx1"/>
              </a:solidFill>
              <a:latin typeface="Arial Narrow" pitchFamily="34" charset="0"/>
            </a:endParaRPr>
          </a:p>
        </p:txBody>
      </p:sp>
      <p:sp>
        <p:nvSpPr>
          <p:cNvPr id="42005" name="Rectangle 59"/>
          <p:cNvSpPr>
            <a:spLocks noChangeArrowheads="1"/>
          </p:cNvSpPr>
          <p:nvPr/>
        </p:nvSpPr>
        <p:spPr bwMode="auto">
          <a:xfrm>
            <a:off x="1695450" y="5407025"/>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42006" name="Rectangle 60"/>
          <p:cNvSpPr>
            <a:spLocks noChangeArrowheads="1"/>
          </p:cNvSpPr>
          <p:nvPr/>
        </p:nvSpPr>
        <p:spPr bwMode="auto">
          <a:xfrm>
            <a:off x="1695450" y="4845050"/>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-0.04</a:t>
            </a:r>
            <a:endParaRPr lang="en-US" sz="1600">
              <a:solidFill>
                <a:schemeClr val="tx1"/>
              </a:solidFill>
              <a:latin typeface="Arial Narrow" pitchFamily="34" charset="0"/>
            </a:endParaRPr>
          </a:p>
        </p:txBody>
      </p:sp>
      <p:sp>
        <p:nvSpPr>
          <p:cNvPr id="42007" name="Rectangle 61"/>
          <p:cNvSpPr>
            <a:spLocks noChangeArrowheads="1"/>
          </p:cNvSpPr>
          <p:nvPr/>
        </p:nvSpPr>
        <p:spPr bwMode="auto">
          <a:xfrm>
            <a:off x="1695450" y="4271963"/>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-0.02</a:t>
            </a:r>
            <a:endParaRPr lang="en-US" sz="1600">
              <a:solidFill>
                <a:schemeClr val="tx1"/>
              </a:solidFill>
              <a:latin typeface="Arial Narrow" pitchFamily="34" charset="0"/>
            </a:endParaRPr>
          </a:p>
        </p:txBody>
      </p:sp>
      <p:sp>
        <p:nvSpPr>
          <p:cNvPr id="42008" name="Rectangle 62"/>
          <p:cNvSpPr>
            <a:spLocks noChangeArrowheads="1"/>
          </p:cNvSpPr>
          <p:nvPr/>
        </p:nvSpPr>
        <p:spPr bwMode="auto">
          <a:xfrm>
            <a:off x="1752600" y="3729038"/>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42009" name="Text Box 63"/>
          <p:cNvSpPr txBox="1">
            <a:spLocks noChangeArrowheads="1"/>
          </p:cNvSpPr>
          <p:nvPr/>
        </p:nvSpPr>
        <p:spPr bwMode="auto">
          <a:xfrm>
            <a:off x="2379663" y="601345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(8)</a:t>
            </a:r>
          </a:p>
        </p:txBody>
      </p:sp>
      <p:sp>
        <p:nvSpPr>
          <p:cNvPr id="42010" name="Rectangle 64"/>
          <p:cNvSpPr>
            <a:spLocks noChangeArrowheads="1"/>
          </p:cNvSpPr>
          <p:nvPr/>
        </p:nvSpPr>
        <p:spPr bwMode="auto">
          <a:xfrm rot="-5400000">
            <a:off x="3154363" y="3432175"/>
            <a:ext cx="4540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RhBG</a:t>
            </a:r>
            <a:endParaRPr lang="en-US" sz="1600">
              <a:solidFill>
                <a:schemeClr val="tx1"/>
              </a:solidFill>
              <a:latin typeface="Arial Narrow" pitchFamily="34" charset="0"/>
            </a:endParaRPr>
          </a:p>
        </p:txBody>
      </p:sp>
      <p:sp>
        <p:nvSpPr>
          <p:cNvPr id="42011" name="Rectangle 65"/>
          <p:cNvSpPr>
            <a:spLocks noChangeArrowheads="1"/>
          </p:cNvSpPr>
          <p:nvPr/>
        </p:nvSpPr>
        <p:spPr bwMode="auto">
          <a:xfrm rot="-5400000">
            <a:off x="3865563" y="3425825"/>
            <a:ext cx="463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RhCG</a:t>
            </a:r>
            <a:endParaRPr lang="en-US" sz="1600">
              <a:solidFill>
                <a:schemeClr val="tx1"/>
              </a:solidFill>
              <a:latin typeface="Arial Narrow" pitchFamily="34" charset="0"/>
            </a:endParaRPr>
          </a:p>
        </p:txBody>
      </p:sp>
      <p:sp>
        <p:nvSpPr>
          <p:cNvPr id="42012" name="Rectangle 66"/>
          <p:cNvSpPr>
            <a:spLocks noChangeArrowheads="1"/>
          </p:cNvSpPr>
          <p:nvPr/>
        </p:nvSpPr>
        <p:spPr bwMode="auto">
          <a:xfrm rot="-5400000">
            <a:off x="2414588" y="3430588"/>
            <a:ext cx="4540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RhAG</a:t>
            </a:r>
            <a:endParaRPr lang="en-US" sz="1600">
              <a:solidFill>
                <a:schemeClr val="tx1"/>
              </a:solidFill>
              <a:latin typeface="Arial Narrow" pitchFamily="34" charset="0"/>
            </a:endParaRPr>
          </a:p>
        </p:txBody>
      </p:sp>
      <p:sp>
        <p:nvSpPr>
          <p:cNvPr id="42013" name="Rectangle 67"/>
          <p:cNvSpPr>
            <a:spLocks noChangeArrowheads="1"/>
          </p:cNvSpPr>
          <p:nvPr/>
        </p:nvSpPr>
        <p:spPr bwMode="auto">
          <a:xfrm>
            <a:off x="3219450" y="3840163"/>
            <a:ext cx="384175" cy="1727200"/>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2014" name="Text Box 68"/>
          <p:cNvSpPr txBox="1">
            <a:spLocks noChangeArrowheads="1"/>
          </p:cNvSpPr>
          <p:nvPr/>
        </p:nvSpPr>
        <p:spPr bwMode="auto">
          <a:xfrm>
            <a:off x="3127375" y="573405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(12)</a:t>
            </a:r>
          </a:p>
        </p:txBody>
      </p:sp>
      <p:sp>
        <p:nvSpPr>
          <p:cNvPr id="42015" name="Rectangle 69"/>
          <p:cNvSpPr>
            <a:spLocks noChangeArrowheads="1"/>
          </p:cNvSpPr>
          <p:nvPr/>
        </p:nvSpPr>
        <p:spPr bwMode="auto">
          <a:xfrm>
            <a:off x="3933825" y="3840163"/>
            <a:ext cx="384175" cy="2047875"/>
          </a:xfrm>
          <a:prstGeom prst="rect">
            <a:avLst/>
          </a:prstGeom>
          <a:solidFill>
            <a:srgbClr val="3366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2016" name="Text Box 70"/>
          <p:cNvSpPr txBox="1">
            <a:spLocks noChangeArrowheads="1"/>
          </p:cNvSpPr>
          <p:nvPr/>
        </p:nvSpPr>
        <p:spPr bwMode="auto">
          <a:xfrm>
            <a:off x="3849688" y="610235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(14)</a:t>
            </a:r>
          </a:p>
        </p:txBody>
      </p:sp>
      <p:sp>
        <p:nvSpPr>
          <p:cNvPr id="42017" name="Line 71"/>
          <p:cNvSpPr>
            <a:spLocks noChangeShapeType="1"/>
          </p:cNvSpPr>
          <p:nvPr/>
        </p:nvSpPr>
        <p:spPr bwMode="auto">
          <a:xfrm>
            <a:off x="2127250" y="3840163"/>
            <a:ext cx="25146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2018" name="Group 72"/>
          <p:cNvGrpSpPr>
            <a:grpSpLocks/>
          </p:cNvGrpSpPr>
          <p:nvPr/>
        </p:nvGrpSpPr>
        <p:grpSpPr bwMode="auto">
          <a:xfrm>
            <a:off x="4076700" y="2146300"/>
            <a:ext cx="92075" cy="195263"/>
            <a:chOff x="1767" y="1159"/>
            <a:chExt cx="58" cy="123"/>
          </a:xfrm>
        </p:grpSpPr>
        <p:sp>
          <p:nvSpPr>
            <p:cNvPr id="42164" name="Line 73"/>
            <p:cNvSpPr>
              <a:spLocks noChangeShapeType="1"/>
            </p:cNvSpPr>
            <p:nvPr/>
          </p:nvSpPr>
          <p:spPr bwMode="auto">
            <a:xfrm flipV="1">
              <a:off x="1795" y="1161"/>
              <a:ext cx="0" cy="121"/>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65" name="Line 74"/>
            <p:cNvSpPr>
              <a:spLocks noChangeShapeType="1"/>
            </p:cNvSpPr>
            <p:nvPr/>
          </p:nvSpPr>
          <p:spPr bwMode="auto">
            <a:xfrm>
              <a:off x="1767" y="1159"/>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19" name="Group 75"/>
          <p:cNvGrpSpPr>
            <a:grpSpLocks/>
          </p:cNvGrpSpPr>
          <p:nvPr/>
        </p:nvGrpSpPr>
        <p:grpSpPr bwMode="auto">
          <a:xfrm>
            <a:off x="3348038" y="2009775"/>
            <a:ext cx="92075" cy="165100"/>
            <a:chOff x="1767" y="1159"/>
            <a:chExt cx="58" cy="123"/>
          </a:xfrm>
        </p:grpSpPr>
        <p:sp>
          <p:nvSpPr>
            <p:cNvPr id="42162" name="Line 76"/>
            <p:cNvSpPr>
              <a:spLocks noChangeShapeType="1"/>
            </p:cNvSpPr>
            <p:nvPr/>
          </p:nvSpPr>
          <p:spPr bwMode="auto">
            <a:xfrm flipV="1">
              <a:off x="1795" y="1161"/>
              <a:ext cx="0" cy="121"/>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63" name="Line 77"/>
            <p:cNvSpPr>
              <a:spLocks noChangeShapeType="1"/>
            </p:cNvSpPr>
            <p:nvPr/>
          </p:nvSpPr>
          <p:spPr bwMode="auto">
            <a:xfrm>
              <a:off x="1767" y="1159"/>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20" name="Group 78"/>
          <p:cNvGrpSpPr>
            <a:grpSpLocks/>
          </p:cNvGrpSpPr>
          <p:nvPr/>
        </p:nvGrpSpPr>
        <p:grpSpPr bwMode="auto">
          <a:xfrm>
            <a:off x="2611438" y="2452688"/>
            <a:ext cx="92075" cy="109537"/>
            <a:chOff x="1767" y="1159"/>
            <a:chExt cx="58" cy="123"/>
          </a:xfrm>
        </p:grpSpPr>
        <p:sp>
          <p:nvSpPr>
            <p:cNvPr id="42160" name="Line 79"/>
            <p:cNvSpPr>
              <a:spLocks noChangeShapeType="1"/>
            </p:cNvSpPr>
            <p:nvPr/>
          </p:nvSpPr>
          <p:spPr bwMode="auto">
            <a:xfrm flipV="1">
              <a:off x="1795" y="1161"/>
              <a:ext cx="0" cy="121"/>
            </a:xfrm>
            <a:prstGeom prst="line">
              <a:avLst/>
            </a:prstGeom>
            <a:noFill/>
            <a:ln w="12700">
              <a:solidFill>
                <a:srgbClr val="66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42161" name="Line 80"/>
            <p:cNvSpPr>
              <a:spLocks noChangeShapeType="1"/>
            </p:cNvSpPr>
            <p:nvPr/>
          </p:nvSpPr>
          <p:spPr bwMode="auto">
            <a:xfrm>
              <a:off x="1767" y="1159"/>
              <a:ext cx="58" cy="0"/>
            </a:xfrm>
            <a:prstGeom prst="line">
              <a:avLst/>
            </a:prstGeom>
            <a:noFill/>
            <a:ln w="12700">
              <a:solidFill>
                <a:srgbClr val="66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42021" name="Group 90"/>
          <p:cNvGrpSpPr>
            <a:grpSpLocks/>
          </p:cNvGrpSpPr>
          <p:nvPr/>
        </p:nvGrpSpPr>
        <p:grpSpPr bwMode="auto">
          <a:xfrm>
            <a:off x="4078288" y="5889625"/>
            <a:ext cx="92075" cy="165100"/>
            <a:chOff x="1551" y="2427"/>
            <a:chExt cx="42" cy="118"/>
          </a:xfrm>
        </p:grpSpPr>
        <p:sp>
          <p:nvSpPr>
            <p:cNvPr id="42158" name="Line 91"/>
            <p:cNvSpPr>
              <a:spLocks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59" name="Line 92"/>
            <p:cNvSpPr>
              <a:spLocks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22" name="Group 93"/>
          <p:cNvGrpSpPr>
            <a:grpSpLocks/>
          </p:cNvGrpSpPr>
          <p:nvPr/>
        </p:nvGrpSpPr>
        <p:grpSpPr bwMode="auto">
          <a:xfrm>
            <a:off x="3351213" y="5570538"/>
            <a:ext cx="92075" cy="119062"/>
            <a:chOff x="1551" y="2427"/>
            <a:chExt cx="42" cy="118"/>
          </a:xfrm>
        </p:grpSpPr>
        <p:sp>
          <p:nvSpPr>
            <p:cNvPr id="42156" name="Line 94"/>
            <p:cNvSpPr>
              <a:spLocks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57" name="Line 95"/>
            <p:cNvSpPr>
              <a:spLocks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23" name="Group 96"/>
          <p:cNvGrpSpPr>
            <a:grpSpLocks/>
          </p:cNvGrpSpPr>
          <p:nvPr/>
        </p:nvGrpSpPr>
        <p:grpSpPr bwMode="auto">
          <a:xfrm>
            <a:off x="2601913" y="5718175"/>
            <a:ext cx="92075" cy="246063"/>
            <a:chOff x="1551" y="2427"/>
            <a:chExt cx="42" cy="118"/>
          </a:xfrm>
        </p:grpSpPr>
        <p:sp>
          <p:nvSpPr>
            <p:cNvPr id="42154" name="Line 97"/>
            <p:cNvSpPr>
              <a:spLocks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55" name="Line 98"/>
            <p:cNvSpPr>
              <a:spLocks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2024" name="Rectangle 125"/>
          <p:cNvSpPr>
            <a:spLocks noChangeArrowheads="1"/>
          </p:cNvSpPr>
          <p:nvPr/>
        </p:nvSpPr>
        <p:spPr bwMode="auto">
          <a:xfrm>
            <a:off x="2471738" y="2563813"/>
            <a:ext cx="384175" cy="666750"/>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2025" name="Rectangle 126"/>
          <p:cNvSpPr>
            <a:spLocks noChangeArrowheads="1"/>
          </p:cNvSpPr>
          <p:nvPr/>
        </p:nvSpPr>
        <p:spPr bwMode="auto">
          <a:xfrm>
            <a:off x="3201988" y="2178050"/>
            <a:ext cx="384175" cy="1050925"/>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2026" name="Rectangle 127"/>
          <p:cNvSpPr>
            <a:spLocks noChangeArrowheads="1"/>
          </p:cNvSpPr>
          <p:nvPr/>
        </p:nvSpPr>
        <p:spPr bwMode="auto">
          <a:xfrm>
            <a:off x="3933825" y="2341563"/>
            <a:ext cx="384175" cy="887412"/>
          </a:xfrm>
          <a:prstGeom prst="rect">
            <a:avLst/>
          </a:prstGeom>
          <a:solidFill>
            <a:srgbClr val="3366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2027" name="Line 128"/>
          <p:cNvSpPr>
            <a:spLocks noChangeShapeType="1"/>
          </p:cNvSpPr>
          <p:nvPr/>
        </p:nvSpPr>
        <p:spPr bwMode="auto">
          <a:xfrm>
            <a:off x="2143125" y="984250"/>
            <a:ext cx="0" cy="22574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2028" name="Group 129"/>
          <p:cNvGrpSpPr>
            <a:grpSpLocks/>
          </p:cNvGrpSpPr>
          <p:nvPr/>
        </p:nvGrpSpPr>
        <p:grpSpPr bwMode="auto">
          <a:xfrm>
            <a:off x="2143125" y="993775"/>
            <a:ext cx="136525" cy="1685925"/>
            <a:chOff x="1242" y="428"/>
            <a:chExt cx="58" cy="1062"/>
          </a:xfrm>
        </p:grpSpPr>
        <p:sp>
          <p:nvSpPr>
            <p:cNvPr id="42150" name="Line 130"/>
            <p:cNvSpPr>
              <a:spLocks noChangeShapeType="1"/>
            </p:cNvSpPr>
            <p:nvPr/>
          </p:nvSpPr>
          <p:spPr bwMode="auto">
            <a:xfrm>
              <a:off x="1242" y="149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51" name="Line 131"/>
            <p:cNvSpPr>
              <a:spLocks noChangeShapeType="1"/>
            </p:cNvSpPr>
            <p:nvPr/>
          </p:nvSpPr>
          <p:spPr bwMode="auto">
            <a:xfrm>
              <a:off x="1242" y="113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52" name="Line 132"/>
            <p:cNvSpPr>
              <a:spLocks noChangeShapeType="1"/>
            </p:cNvSpPr>
            <p:nvPr/>
          </p:nvSpPr>
          <p:spPr bwMode="auto">
            <a:xfrm>
              <a:off x="1242" y="77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53" name="Line 133"/>
            <p:cNvSpPr>
              <a:spLocks noChangeShapeType="1"/>
            </p:cNvSpPr>
            <p:nvPr/>
          </p:nvSpPr>
          <p:spPr bwMode="auto">
            <a:xfrm>
              <a:off x="1242" y="42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2029" name="Line 134"/>
          <p:cNvSpPr>
            <a:spLocks noChangeShapeType="1"/>
          </p:cNvSpPr>
          <p:nvPr/>
        </p:nvSpPr>
        <p:spPr bwMode="auto">
          <a:xfrm>
            <a:off x="2133600" y="3230563"/>
            <a:ext cx="25146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30" name="Rectangle 135"/>
          <p:cNvSpPr>
            <a:spLocks noChangeArrowheads="1"/>
          </p:cNvSpPr>
          <p:nvPr/>
        </p:nvSpPr>
        <p:spPr bwMode="auto">
          <a:xfrm>
            <a:off x="1758950" y="3057525"/>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42031" name="Rectangle 136"/>
          <p:cNvSpPr>
            <a:spLocks noChangeArrowheads="1"/>
          </p:cNvSpPr>
          <p:nvPr/>
        </p:nvSpPr>
        <p:spPr bwMode="auto">
          <a:xfrm>
            <a:off x="1758950" y="2495550"/>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0.02</a:t>
            </a:r>
            <a:endParaRPr lang="en-US" sz="1600">
              <a:solidFill>
                <a:schemeClr val="tx1"/>
              </a:solidFill>
              <a:latin typeface="Arial Narrow" pitchFamily="34" charset="0"/>
            </a:endParaRPr>
          </a:p>
        </p:txBody>
      </p:sp>
      <p:sp>
        <p:nvSpPr>
          <p:cNvPr id="42032" name="Rectangle 137"/>
          <p:cNvSpPr>
            <a:spLocks noChangeArrowheads="1"/>
          </p:cNvSpPr>
          <p:nvPr/>
        </p:nvSpPr>
        <p:spPr bwMode="auto">
          <a:xfrm>
            <a:off x="1758950" y="1933575"/>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0.04</a:t>
            </a:r>
            <a:endParaRPr lang="en-US" sz="1600">
              <a:solidFill>
                <a:schemeClr val="tx1"/>
              </a:solidFill>
              <a:latin typeface="Arial Narrow" pitchFamily="34" charset="0"/>
            </a:endParaRPr>
          </a:p>
        </p:txBody>
      </p:sp>
      <p:sp>
        <p:nvSpPr>
          <p:cNvPr id="42033" name="Rectangle 138"/>
          <p:cNvSpPr>
            <a:spLocks noChangeArrowheads="1"/>
          </p:cNvSpPr>
          <p:nvPr/>
        </p:nvSpPr>
        <p:spPr bwMode="auto">
          <a:xfrm>
            <a:off x="1758950" y="1360488"/>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42034" name="Rectangle 139"/>
          <p:cNvSpPr>
            <a:spLocks noChangeArrowheads="1"/>
          </p:cNvSpPr>
          <p:nvPr/>
        </p:nvSpPr>
        <p:spPr bwMode="auto">
          <a:xfrm>
            <a:off x="1758950" y="854075"/>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0.08</a:t>
            </a:r>
            <a:endParaRPr lang="en-US" sz="1600">
              <a:solidFill>
                <a:schemeClr val="tx1"/>
              </a:solidFill>
              <a:latin typeface="Arial Narrow" pitchFamily="34" charset="0"/>
            </a:endParaRPr>
          </a:p>
        </p:txBody>
      </p:sp>
      <p:sp>
        <p:nvSpPr>
          <p:cNvPr id="42035" name="Text Box 140"/>
          <p:cNvSpPr txBox="1">
            <a:spLocks noChangeArrowheads="1"/>
          </p:cNvSpPr>
          <p:nvPr/>
        </p:nvSpPr>
        <p:spPr bwMode="auto">
          <a:xfrm>
            <a:off x="2390775" y="210820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(8)</a:t>
            </a:r>
          </a:p>
        </p:txBody>
      </p:sp>
      <p:sp>
        <p:nvSpPr>
          <p:cNvPr id="42036" name="Text Box 141"/>
          <p:cNvSpPr txBox="1">
            <a:spLocks noChangeArrowheads="1"/>
          </p:cNvSpPr>
          <p:nvPr/>
        </p:nvSpPr>
        <p:spPr bwMode="auto">
          <a:xfrm>
            <a:off x="3119438" y="1655763"/>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(12)</a:t>
            </a:r>
          </a:p>
        </p:txBody>
      </p:sp>
      <p:sp>
        <p:nvSpPr>
          <p:cNvPr id="42037" name="Text Box 142"/>
          <p:cNvSpPr txBox="1">
            <a:spLocks noChangeArrowheads="1"/>
          </p:cNvSpPr>
          <p:nvPr/>
        </p:nvSpPr>
        <p:spPr bwMode="auto">
          <a:xfrm>
            <a:off x="3875088" y="1797050"/>
            <a:ext cx="5349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(14)</a:t>
            </a:r>
          </a:p>
        </p:txBody>
      </p:sp>
      <p:sp>
        <p:nvSpPr>
          <p:cNvPr id="42038" name="Rectangle 143"/>
          <p:cNvSpPr>
            <a:spLocks noChangeArrowheads="1"/>
          </p:cNvSpPr>
          <p:nvPr/>
        </p:nvSpPr>
        <p:spPr bwMode="auto">
          <a:xfrm>
            <a:off x="2476500" y="3840163"/>
            <a:ext cx="384175" cy="1882775"/>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42039" name="Group 144"/>
          <p:cNvGrpSpPr>
            <a:grpSpLocks/>
          </p:cNvGrpSpPr>
          <p:nvPr/>
        </p:nvGrpSpPr>
        <p:grpSpPr bwMode="auto">
          <a:xfrm>
            <a:off x="2136775" y="3840163"/>
            <a:ext cx="136525" cy="2257425"/>
            <a:chOff x="1238" y="2244"/>
            <a:chExt cx="58" cy="1422"/>
          </a:xfrm>
        </p:grpSpPr>
        <p:sp>
          <p:nvSpPr>
            <p:cNvPr id="42145" name="Line 145"/>
            <p:cNvSpPr>
              <a:spLocks noChangeShapeType="1"/>
            </p:cNvSpPr>
            <p:nvPr/>
          </p:nvSpPr>
          <p:spPr bwMode="auto">
            <a:xfrm>
              <a:off x="1238" y="2244"/>
              <a:ext cx="0" cy="14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46" name="Line 146"/>
            <p:cNvSpPr>
              <a:spLocks noChangeShapeType="1"/>
            </p:cNvSpPr>
            <p:nvPr/>
          </p:nvSpPr>
          <p:spPr bwMode="auto">
            <a:xfrm>
              <a:off x="1238" y="3312"/>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47" name="Line 147"/>
            <p:cNvSpPr>
              <a:spLocks noChangeShapeType="1"/>
            </p:cNvSpPr>
            <p:nvPr/>
          </p:nvSpPr>
          <p:spPr bwMode="auto">
            <a:xfrm>
              <a:off x="1238" y="295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48" name="Line 148"/>
            <p:cNvSpPr>
              <a:spLocks noChangeShapeType="1"/>
            </p:cNvSpPr>
            <p:nvPr/>
          </p:nvSpPr>
          <p:spPr bwMode="auto">
            <a:xfrm>
              <a:off x="1238" y="259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49" name="Line 149"/>
            <p:cNvSpPr>
              <a:spLocks noChangeShapeType="1"/>
            </p:cNvSpPr>
            <p:nvPr/>
          </p:nvSpPr>
          <p:spPr bwMode="auto">
            <a:xfrm>
              <a:off x="1238" y="366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2040" name="Rectangle 150"/>
          <p:cNvSpPr>
            <a:spLocks noChangeArrowheads="1"/>
          </p:cNvSpPr>
          <p:nvPr/>
        </p:nvSpPr>
        <p:spPr bwMode="auto">
          <a:xfrm>
            <a:off x="1695450" y="5969000"/>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-0.08</a:t>
            </a:r>
            <a:endParaRPr lang="en-US" sz="1600">
              <a:solidFill>
                <a:schemeClr val="tx1"/>
              </a:solidFill>
              <a:latin typeface="Arial Narrow" pitchFamily="34" charset="0"/>
            </a:endParaRPr>
          </a:p>
        </p:txBody>
      </p:sp>
      <p:sp>
        <p:nvSpPr>
          <p:cNvPr id="42041" name="Rectangle 151"/>
          <p:cNvSpPr>
            <a:spLocks noChangeArrowheads="1"/>
          </p:cNvSpPr>
          <p:nvPr/>
        </p:nvSpPr>
        <p:spPr bwMode="auto">
          <a:xfrm>
            <a:off x="1695450" y="5407025"/>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42042" name="Rectangle 152"/>
          <p:cNvSpPr>
            <a:spLocks noChangeArrowheads="1"/>
          </p:cNvSpPr>
          <p:nvPr/>
        </p:nvSpPr>
        <p:spPr bwMode="auto">
          <a:xfrm>
            <a:off x="1695450" y="4845050"/>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-0.04</a:t>
            </a:r>
            <a:endParaRPr lang="en-US" sz="1600">
              <a:solidFill>
                <a:schemeClr val="tx1"/>
              </a:solidFill>
              <a:latin typeface="Arial Narrow" pitchFamily="34" charset="0"/>
            </a:endParaRPr>
          </a:p>
        </p:txBody>
      </p:sp>
      <p:sp>
        <p:nvSpPr>
          <p:cNvPr id="42043" name="Rectangle 153"/>
          <p:cNvSpPr>
            <a:spLocks noChangeArrowheads="1"/>
          </p:cNvSpPr>
          <p:nvPr/>
        </p:nvSpPr>
        <p:spPr bwMode="auto">
          <a:xfrm>
            <a:off x="1695450" y="4271963"/>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-0.02</a:t>
            </a:r>
            <a:endParaRPr lang="en-US" sz="1600">
              <a:solidFill>
                <a:schemeClr val="tx1"/>
              </a:solidFill>
              <a:latin typeface="Arial Narrow" pitchFamily="34" charset="0"/>
            </a:endParaRPr>
          </a:p>
        </p:txBody>
      </p:sp>
      <p:sp>
        <p:nvSpPr>
          <p:cNvPr id="42044" name="Rectangle 154"/>
          <p:cNvSpPr>
            <a:spLocks noChangeArrowheads="1"/>
          </p:cNvSpPr>
          <p:nvPr/>
        </p:nvSpPr>
        <p:spPr bwMode="auto">
          <a:xfrm>
            <a:off x="1752600" y="3729038"/>
            <a:ext cx="322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42045" name="Text Box 155"/>
          <p:cNvSpPr txBox="1">
            <a:spLocks noChangeArrowheads="1"/>
          </p:cNvSpPr>
          <p:nvPr/>
        </p:nvSpPr>
        <p:spPr bwMode="auto">
          <a:xfrm>
            <a:off x="2379663" y="601345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(8)</a:t>
            </a:r>
          </a:p>
        </p:txBody>
      </p:sp>
      <p:sp>
        <p:nvSpPr>
          <p:cNvPr id="42046" name="Rectangle 156"/>
          <p:cNvSpPr>
            <a:spLocks noChangeArrowheads="1"/>
          </p:cNvSpPr>
          <p:nvPr/>
        </p:nvSpPr>
        <p:spPr bwMode="auto">
          <a:xfrm>
            <a:off x="3219450" y="3840163"/>
            <a:ext cx="384175" cy="1727200"/>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2047" name="Text Box 157"/>
          <p:cNvSpPr txBox="1">
            <a:spLocks noChangeArrowheads="1"/>
          </p:cNvSpPr>
          <p:nvPr/>
        </p:nvSpPr>
        <p:spPr bwMode="auto">
          <a:xfrm>
            <a:off x="3127375" y="573405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(12)</a:t>
            </a:r>
          </a:p>
        </p:txBody>
      </p:sp>
      <p:sp>
        <p:nvSpPr>
          <p:cNvPr id="42048" name="Rectangle 158"/>
          <p:cNvSpPr>
            <a:spLocks noChangeArrowheads="1"/>
          </p:cNvSpPr>
          <p:nvPr/>
        </p:nvSpPr>
        <p:spPr bwMode="auto">
          <a:xfrm>
            <a:off x="3933825" y="3840163"/>
            <a:ext cx="384175" cy="2047875"/>
          </a:xfrm>
          <a:prstGeom prst="rect">
            <a:avLst/>
          </a:prstGeom>
          <a:solidFill>
            <a:srgbClr val="3366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42049" name="Text Box 159"/>
          <p:cNvSpPr txBox="1">
            <a:spLocks noChangeArrowheads="1"/>
          </p:cNvSpPr>
          <p:nvPr/>
        </p:nvSpPr>
        <p:spPr bwMode="auto">
          <a:xfrm>
            <a:off x="3849688" y="610235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(14)</a:t>
            </a:r>
          </a:p>
        </p:txBody>
      </p:sp>
      <p:sp>
        <p:nvSpPr>
          <p:cNvPr id="42050" name="Line 160"/>
          <p:cNvSpPr>
            <a:spLocks noChangeShapeType="1"/>
          </p:cNvSpPr>
          <p:nvPr/>
        </p:nvSpPr>
        <p:spPr bwMode="auto">
          <a:xfrm>
            <a:off x="2127250" y="3840163"/>
            <a:ext cx="25146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2051" name="Group 161"/>
          <p:cNvGrpSpPr>
            <a:grpSpLocks/>
          </p:cNvGrpSpPr>
          <p:nvPr/>
        </p:nvGrpSpPr>
        <p:grpSpPr bwMode="auto">
          <a:xfrm>
            <a:off x="4076700" y="2146300"/>
            <a:ext cx="92075" cy="195263"/>
            <a:chOff x="1767" y="1159"/>
            <a:chExt cx="58" cy="123"/>
          </a:xfrm>
        </p:grpSpPr>
        <p:sp>
          <p:nvSpPr>
            <p:cNvPr id="42143" name="Line 162"/>
            <p:cNvSpPr>
              <a:spLocks noChangeShapeType="1"/>
            </p:cNvSpPr>
            <p:nvPr/>
          </p:nvSpPr>
          <p:spPr bwMode="auto">
            <a:xfrm flipV="1">
              <a:off x="1795" y="1161"/>
              <a:ext cx="0" cy="121"/>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44" name="Line 163"/>
            <p:cNvSpPr>
              <a:spLocks noChangeShapeType="1"/>
            </p:cNvSpPr>
            <p:nvPr/>
          </p:nvSpPr>
          <p:spPr bwMode="auto">
            <a:xfrm>
              <a:off x="1767" y="1159"/>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52" name="Group 164"/>
          <p:cNvGrpSpPr>
            <a:grpSpLocks/>
          </p:cNvGrpSpPr>
          <p:nvPr/>
        </p:nvGrpSpPr>
        <p:grpSpPr bwMode="auto">
          <a:xfrm>
            <a:off x="3348038" y="2009775"/>
            <a:ext cx="92075" cy="165100"/>
            <a:chOff x="1767" y="1159"/>
            <a:chExt cx="58" cy="123"/>
          </a:xfrm>
        </p:grpSpPr>
        <p:sp>
          <p:nvSpPr>
            <p:cNvPr id="42141" name="Line 165"/>
            <p:cNvSpPr>
              <a:spLocks noChangeShapeType="1"/>
            </p:cNvSpPr>
            <p:nvPr/>
          </p:nvSpPr>
          <p:spPr bwMode="auto">
            <a:xfrm flipV="1">
              <a:off x="1795" y="1161"/>
              <a:ext cx="0" cy="121"/>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42" name="Line 166"/>
            <p:cNvSpPr>
              <a:spLocks noChangeShapeType="1"/>
            </p:cNvSpPr>
            <p:nvPr/>
          </p:nvSpPr>
          <p:spPr bwMode="auto">
            <a:xfrm>
              <a:off x="1767" y="1159"/>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53" name="Group 167"/>
          <p:cNvGrpSpPr>
            <a:grpSpLocks/>
          </p:cNvGrpSpPr>
          <p:nvPr/>
        </p:nvGrpSpPr>
        <p:grpSpPr bwMode="auto">
          <a:xfrm>
            <a:off x="2611438" y="2452688"/>
            <a:ext cx="92075" cy="109537"/>
            <a:chOff x="1767" y="1159"/>
            <a:chExt cx="58" cy="123"/>
          </a:xfrm>
        </p:grpSpPr>
        <p:sp>
          <p:nvSpPr>
            <p:cNvPr id="42139" name="Line 168"/>
            <p:cNvSpPr>
              <a:spLocks noChangeShapeType="1"/>
            </p:cNvSpPr>
            <p:nvPr/>
          </p:nvSpPr>
          <p:spPr bwMode="auto">
            <a:xfrm flipV="1">
              <a:off x="1795" y="1161"/>
              <a:ext cx="0" cy="121"/>
            </a:xfrm>
            <a:prstGeom prst="line">
              <a:avLst/>
            </a:prstGeom>
            <a:noFill/>
            <a:ln w="12700">
              <a:solidFill>
                <a:srgbClr val="66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42140" name="Line 169"/>
            <p:cNvSpPr>
              <a:spLocks noChangeShapeType="1"/>
            </p:cNvSpPr>
            <p:nvPr/>
          </p:nvSpPr>
          <p:spPr bwMode="auto">
            <a:xfrm>
              <a:off x="1767" y="1159"/>
              <a:ext cx="58" cy="0"/>
            </a:xfrm>
            <a:prstGeom prst="line">
              <a:avLst/>
            </a:prstGeom>
            <a:noFill/>
            <a:ln w="12700">
              <a:solidFill>
                <a:srgbClr val="66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nvGrpSpPr>
          <p:cNvPr id="42054" name="Group 179"/>
          <p:cNvGrpSpPr>
            <a:grpSpLocks/>
          </p:cNvGrpSpPr>
          <p:nvPr/>
        </p:nvGrpSpPr>
        <p:grpSpPr bwMode="auto">
          <a:xfrm>
            <a:off x="4078288" y="5889625"/>
            <a:ext cx="92075" cy="165100"/>
            <a:chOff x="1551" y="2427"/>
            <a:chExt cx="42" cy="118"/>
          </a:xfrm>
        </p:grpSpPr>
        <p:sp>
          <p:nvSpPr>
            <p:cNvPr id="42137" name="Line 180"/>
            <p:cNvSpPr>
              <a:spLocks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38" name="Line 181"/>
            <p:cNvSpPr>
              <a:spLocks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55" name="Group 182"/>
          <p:cNvGrpSpPr>
            <a:grpSpLocks/>
          </p:cNvGrpSpPr>
          <p:nvPr/>
        </p:nvGrpSpPr>
        <p:grpSpPr bwMode="auto">
          <a:xfrm>
            <a:off x="3351213" y="5570538"/>
            <a:ext cx="92075" cy="119062"/>
            <a:chOff x="1551" y="2427"/>
            <a:chExt cx="42" cy="118"/>
          </a:xfrm>
        </p:grpSpPr>
        <p:sp>
          <p:nvSpPr>
            <p:cNvPr id="42135" name="Line 183"/>
            <p:cNvSpPr>
              <a:spLocks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36" name="Line 184"/>
            <p:cNvSpPr>
              <a:spLocks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56" name="Group 185"/>
          <p:cNvGrpSpPr>
            <a:grpSpLocks/>
          </p:cNvGrpSpPr>
          <p:nvPr/>
        </p:nvGrpSpPr>
        <p:grpSpPr bwMode="auto">
          <a:xfrm>
            <a:off x="2601913" y="5718175"/>
            <a:ext cx="92075" cy="246063"/>
            <a:chOff x="1551" y="2427"/>
            <a:chExt cx="42" cy="118"/>
          </a:xfrm>
        </p:grpSpPr>
        <p:sp>
          <p:nvSpPr>
            <p:cNvPr id="42133" name="Line 186"/>
            <p:cNvSpPr>
              <a:spLocks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34" name="Line 187"/>
            <p:cNvSpPr>
              <a:spLocks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79138" name="Group 194"/>
          <p:cNvGrpSpPr>
            <a:grpSpLocks/>
          </p:cNvGrpSpPr>
          <p:nvPr/>
        </p:nvGrpSpPr>
        <p:grpSpPr bwMode="auto">
          <a:xfrm>
            <a:off x="5057775" y="1712913"/>
            <a:ext cx="3994150" cy="3679825"/>
            <a:chOff x="3186" y="1079"/>
            <a:chExt cx="2516" cy="2318"/>
          </a:xfrm>
        </p:grpSpPr>
        <p:sp>
          <p:nvSpPr>
            <p:cNvPr id="42062" name="Rectangle 7"/>
            <p:cNvSpPr>
              <a:spLocks noChangeArrowheads="1"/>
            </p:cNvSpPr>
            <p:nvPr/>
          </p:nvSpPr>
          <p:spPr bwMode="auto">
            <a:xfrm>
              <a:off x="4348" y="2669"/>
              <a:ext cx="242" cy="570"/>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600">
                <a:solidFill>
                  <a:schemeClr val="tx1"/>
                </a:solidFill>
                <a:latin typeface="Arial" charset="0"/>
              </a:endParaRPr>
            </a:p>
          </p:txBody>
        </p:sp>
        <p:sp>
          <p:nvSpPr>
            <p:cNvPr id="42063" name="Rectangle 8"/>
            <p:cNvSpPr>
              <a:spLocks noChangeArrowheads="1"/>
            </p:cNvSpPr>
            <p:nvPr/>
          </p:nvSpPr>
          <p:spPr bwMode="auto">
            <a:xfrm>
              <a:off x="4801" y="2055"/>
              <a:ext cx="242" cy="1180"/>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2064" name="Rectangle 9"/>
            <p:cNvSpPr>
              <a:spLocks noChangeArrowheads="1"/>
            </p:cNvSpPr>
            <p:nvPr/>
          </p:nvSpPr>
          <p:spPr bwMode="auto">
            <a:xfrm>
              <a:off x="5257" y="2451"/>
              <a:ext cx="242" cy="789"/>
            </a:xfrm>
            <a:prstGeom prst="rect">
              <a:avLst/>
            </a:prstGeom>
            <a:solidFill>
              <a:srgbClr val="3366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2065" name="Line 10"/>
            <p:cNvSpPr>
              <a:spLocks noChangeShapeType="1"/>
            </p:cNvSpPr>
            <p:nvPr/>
          </p:nvSpPr>
          <p:spPr bwMode="auto">
            <a:xfrm>
              <a:off x="4118" y="3236"/>
              <a:ext cx="158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66" name="Rectangle 11"/>
            <p:cNvSpPr>
              <a:spLocks noChangeArrowheads="1"/>
            </p:cNvSpPr>
            <p:nvPr/>
          </p:nvSpPr>
          <p:spPr bwMode="auto">
            <a:xfrm>
              <a:off x="3946" y="3159"/>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a:t>
              </a:r>
              <a:endParaRPr lang="en-US" sz="1600">
                <a:solidFill>
                  <a:schemeClr val="tx1"/>
                </a:solidFill>
                <a:latin typeface="Arial Narrow" pitchFamily="34" charset="0"/>
              </a:endParaRPr>
            </a:p>
          </p:txBody>
        </p:sp>
        <p:sp>
          <p:nvSpPr>
            <p:cNvPr id="42067" name="Rectangle 12"/>
            <p:cNvSpPr>
              <a:spLocks noChangeArrowheads="1"/>
            </p:cNvSpPr>
            <p:nvPr/>
          </p:nvSpPr>
          <p:spPr bwMode="auto">
            <a:xfrm>
              <a:off x="3946" y="2805"/>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0.2</a:t>
              </a:r>
              <a:endParaRPr lang="en-US" sz="1600">
                <a:solidFill>
                  <a:schemeClr val="tx1"/>
                </a:solidFill>
                <a:latin typeface="Arial Narrow" pitchFamily="34" charset="0"/>
              </a:endParaRPr>
            </a:p>
          </p:txBody>
        </p:sp>
        <p:sp>
          <p:nvSpPr>
            <p:cNvPr id="42068" name="Rectangle 13"/>
            <p:cNvSpPr>
              <a:spLocks noChangeArrowheads="1"/>
            </p:cNvSpPr>
            <p:nvPr/>
          </p:nvSpPr>
          <p:spPr bwMode="auto">
            <a:xfrm>
              <a:off x="3946" y="2451"/>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0.4</a:t>
              </a:r>
              <a:endParaRPr lang="en-US" sz="1600">
                <a:solidFill>
                  <a:schemeClr val="tx1"/>
                </a:solidFill>
                <a:latin typeface="Arial Narrow" pitchFamily="34" charset="0"/>
              </a:endParaRPr>
            </a:p>
          </p:txBody>
        </p:sp>
        <p:sp>
          <p:nvSpPr>
            <p:cNvPr id="42069" name="Rectangle 14"/>
            <p:cNvSpPr>
              <a:spLocks noChangeArrowheads="1"/>
            </p:cNvSpPr>
            <p:nvPr/>
          </p:nvSpPr>
          <p:spPr bwMode="auto">
            <a:xfrm>
              <a:off x="3946" y="2090"/>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0.6</a:t>
              </a:r>
              <a:endParaRPr lang="en-US" sz="1600">
                <a:solidFill>
                  <a:schemeClr val="tx1"/>
                </a:solidFill>
                <a:latin typeface="Arial Narrow" pitchFamily="34" charset="0"/>
              </a:endParaRPr>
            </a:p>
          </p:txBody>
        </p:sp>
        <p:sp>
          <p:nvSpPr>
            <p:cNvPr id="42070" name="Rectangle 15"/>
            <p:cNvSpPr>
              <a:spLocks noChangeArrowheads="1"/>
            </p:cNvSpPr>
            <p:nvPr/>
          </p:nvSpPr>
          <p:spPr bwMode="auto">
            <a:xfrm>
              <a:off x="3946" y="1736"/>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0.8</a:t>
              </a:r>
              <a:endParaRPr lang="en-US" sz="1600">
                <a:solidFill>
                  <a:schemeClr val="tx1"/>
                </a:solidFill>
                <a:latin typeface="Arial Narrow" pitchFamily="34" charset="0"/>
              </a:endParaRPr>
            </a:p>
          </p:txBody>
        </p:sp>
        <p:sp>
          <p:nvSpPr>
            <p:cNvPr id="42071" name="Text Box 16"/>
            <p:cNvSpPr txBox="1">
              <a:spLocks noChangeArrowheads="1"/>
            </p:cNvSpPr>
            <p:nvPr/>
          </p:nvSpPr>
          <p:spPr bwMode="auto">
            <a:xfrm>
              <a:off x="4299" y="2322"/>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(8)</a:t>
              </a:r>
            </a:p>
          </p:txBody>
        </p:sp>
        <p:sp>
          <p:nvSpPr>
            <p:cNvPr id="42072" name="Text Box 17"/>
            <p:cNvSpPr txBox="1">
              <a:spLocks noChangeArrowheads="1"/>
            </p:cNvSpPr>
            <p:nvPr/>
          </p:nvSpPr>
          <p:spPr bwMode="auto">
            <a:xfrm>
              <a:off x="4758" y="1515"/>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chemeClr val="tx1"/>
                  </a:solidFill>
                  <a:latin typeface="Arial Narrow" pitchFamily="34" charset="0"/>
                </a:rPr>
                <a:t>(12)</a:t>
              </a:r>
            </a:p>
          </p:txBody>
        </p:sp>
        <p:sp>
          <p:nvSpPr>
            <p:cNvPr id="42073" name="Text Box 18"/>
            <p:cNvSpPr txBox="1">
              <a:spLocks noChangeArrowheads="1"/>
            </p:cNvSpPr>
            <p:nvPr/>
          </p:nvSpPr>
          <p:spPr bwMode="auto">
            <a:xfrm>
              <a:off x="5200" y="2044"/>
              <a:ext cx="3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(14)</a:t>
              </a:r>
            </a:p>
          </p:txBody>
        </p:sp>
        <p:grpSp>
          <p:nvGrpSpPr>
            <p:cNvPr id="42074" name="Group 19"/>
            <p:cNvGrpSpPr>
              <a:grpSpLocks/>
            </p:cNvGrpSpPr>
            <p:nvPr/>
          </p:nvGrpSpPr>
          <p:grpSpPr bwMode="auto">
            <a:xfrm>
              <a:off x="4122" y="1457"/>
              <a:ext cx="86" cy="1781"/>
              <a:chOff x="4014" y="1180"/>
              <a:chExt cx="52" cy="1781"/>
            </a:xfrm>
          </p:grpSpPr>
          <p:sp>
            <p:nvSpPr>
              <p:cNvPr id="42127" name="Line 20"/>
              <p:cNvSpPr>
                <a:spLocks noChangeShapeType="1"/>
              </p:cNvSpPr>
              <p:nvPr/>
            </p:nvSpPr>
            <p:spPr bwMode="auto">
              <a:xfrm>
                <a:off x="4014" y="1180"/>
                <a:ext cx="0" cy="178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28" name="Line 21"/>
              <p:cNvSpPr>
                <a:spLocks noChangeShapeType="1"/>
              </p:cNvSpPr>
              <p:nvPr/>
            </p:nvSpPr>
            <p:spPr bwMode="auto">
              <a:xfrm>
                <a:off x="4014" y="2609"/>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29" name="Line 22"/>
              <p:cNvSpPr>
                <a:spLocks noChangeShapeType="1"/>
              </p:cNvSpPr>
              <p:nvPr/>
            </p:nvSpPr>
            <p:spPr bwMode="auto">
              <a:xfrm>
                <a:off x="4014" y="2255"/>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30" name="Line 23"/>
              <p:cNvSpPr>
                <a:spLocks noChangeShapeType="1"/>
              </p:cNvSpPr>
              <p:nvPr/>
            </p:nvSpPr>
            <p:spPr bwMode="auto">
              <a:xfrm>
                <a:off x="4014" y="1895"/>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31" name="Line 24"/>
              <p:cNvSpPr>
                <a:spLocks noChangeShapeType="1"/>
              </p:cNvSpPr>
              <p:nvPr/>
            </p:nvSpPr>
            <p:spPr bwMode="auto">
              <a:xfrm>
                <a:off x="4014" y="1541"/>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32" name="Line 25"/>
              <p:cNvSpPr>
                <a:spLocks noChangeShapeType="1"/>
              </p:cNvSpPr>
              <p:nvPr/>
            </p:nvSpPr>
            <p:spPr bwMode="auto">
              <a:xfrm>
                <a:off x="4016" y="1185"/>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2075" name="Rectangle 26"/>
            <p:cNvSpPr>
              <a:spLocks noChangeArrowheads="1"/>
            </p:cNvSpPr>
            <p:nvPr/>
          </p:nvSpPr>
          <p:spPr bwMode="auto">
            <a:xfrm>
              <a:off x="3946" y="1388"/>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solidFill>
                  <a:schemeClr val="tx1"/>
                </a:solidFill>
                <a:latin typeface="Arial Narrow" pitchFamily="34" charset="0"/>
              </a:endParaRPr>
            </a:p>
          </p:txBody>
        </p:sp>
        <p:sp>
          <p:nvSpPr>
            <p:cNvPr id="42076" name="Rectangle 27"/>
            <p:cNvSpPr>
              <a:spLocks noChangeArrowheads="1"/>
            </p:cNvSpPr>
            <p:nvPr/>
          </p:nvSpPr>
          <p:spPr bwMode="auto">
            <a:xfrm>
              <a:off x="4790" y="3243"/>
              <a:ext cx="28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RhBG</a:t>
              </a:r>
              <a:endParaRPr lang="en-US" sz="1600">
                <a:solidFill>
                  <a:schemeClr val="tx1"/>
                </a:solidFill>
                <a:latin typeface="Arial Narrow" pitchFamily="34" charset="0"/>
              </a:endParaRPr>
            </a:p>
          </p:txBody>
        </p:sp>
        <p:sp>
          <p:nvSpPr>
            <p:cNvPr id="42077" name="Rectangle 28"/>
            <p:cNvSpPr>
              <a:spLocks noChangeArrowheads="1"/>
            </p:cNvSpPr>
            <p:nvPr/>
          </p:nvSpPr>
          <p:spPr bwMode="auto">
            <a:xfrm>
              <a:off x="5232" y="3240"/>
              <a:ext cx="29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RhCG</a:t>
              </a:r>
              <a:endParaRPr lang="en-US" sz="1600">
                <a:solidFill>
                  <a:schemeClr val="tx1"/>
                </a:solidFill>
                <a:latin typeface="Arial Narrow" pitchFamily="34" charset="0"/>
              </a:endParaRPr>
            </a:p>
          </p:txBody>
        </p:sp>
        <p:sp>
          <p:nvSpPr>
            <p:cNvPr id="42078" name="Rectangle 29"/>
            <p:cNvSpPr>
              <a:spLocks noChangeArrowheads="1"/>
            </p:cNvSpPr>
            <p:nvPr/>
          </p:nvSpPr>
          <p:spPr bwMode="auto">
            <a:xfrm>
              <a:off x="4324" y="3242"/>
              <a:ext cx="28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RhAG</a:t>
              </a:r>
              <a:endParaRPr lang="en-US" sz="1600">
                <a:solidFill>
                  <a:schemeClr val="tx1"/>
                </a:solidFill>
                <a:latin typeface="Arial Narrow" pitchFamily="34" charset="0"/>
              </a:endParaRPr>
            </a:p>
          </p:txBody>
        </p:sp>
        <p:grpSp>
          <p:nvGrpSpPr>
            <p:cNvPr id="42079" name="Group 30"/>
            <p:cNvGrpSpPr>
              <a:grpSpLocks/>
            </p:cNvGrpSpPr>
            <p:nvPr/>
          </p:nvGrpSpPr>
          <p:grpSpPr bwMode="auto">
            <a:xfrm>
              <a:off x="3186" y="2105"/>
              <a:ext cx="755" cy="434"/>
              <a:chOff x="2736" y="2062"/>
              <a:chExt cx="755" cy="434"/>
            </a:xfrm>
          </p:grpSpPr>
          <p:sp>
            <p:nvSpPr>
              <p:cNvPr id="42124" name="Rectangle 31"/>
              <p:cNvSpPr>
                <a:spLocks noChangeArrowheads="1"/>
              </p:cNvSpPr>
              <p:nvPr/>
            </p:nvSpPr>
            <p:spPr bwMode="auto">
              <a:xfrm>
                <a:off x="2767" y="2062"/>
                <a:ext cx="7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1800">
                    <a:solidFill>
                      <a:schemeClr val="tx1"/>
                    </a:solidFill>
                    <a:latin typeface="Arial Narrow" pitchFamily="34" charset="0"/>
                  </a:rPr>
                  <a:t>(</a:t>
                </a:r>
                <a:r>
                  <a:rPr lang="en-US" sz="1800">
                    <a:solidFill>
                      <a:schemeClr val="tx1"/>
                    </a:solidFill>
                    <a:latin typeface="Arial Narrow" pitchFamily="34" charset="0"/>
                    <a:sym typeface="Symbol" pitchFamily="18" charset="2"/>
                  </a:rPr>
                  <a:t>pH</a:t>
                </a:r>
                <a:r>
                  <a:rPr lang="en-US" sz="1800" baseline="-25000">
                    <a:solidFill>
                      <a:schemeClr val="tx1"/>
                    </a:solidFill>
                    <a:latin typeface="Arial Narrow" pitchFamily="34" charset="0"/>
                    <a:sym typeface="Symbol" pitchFamily="18" charset="2"/>
                  </a:rPr>
                  <a:t>S</a:t>
                </a:r>
                <a:r>
                  <a:rPr lang="en-US" sz="1800">
                    <a:solidFill>
                      <a:schemeClr val="tx1"/>
                    </a:solidFill>
                    <a:latin typeface="Arial Narrow" pitchFamily="34" charset="0"/>
                    <a:sym typeface="Symbol" pitchFamily="18" charset="2"/>
                  </a:rPr>
                  <a:t>*)</a:t>
                </a:r>
                <a:r>
                  <a:rPr lang="en-US" sz="1800" baseline="-25000">
                    <a:solidFill>
                      <a:schemeClr val="tx1"/>
                    </a:solidFill>
                    <a:latin typeface="Arial Narrow" pitchFamily="34" charset="0"/>
                  </a:rPr>
                  <a:t>CO2</a:t>
                </a:r>
              </a:p>
            </p:txBody>
          </p:sp>
          <p:sp>
            <p:nvSpPr>
              <p:cNvPr id="42125" name="Rectangle 32"/>
              <p:cNvSpPr>
                <a:spLocks noChangeArrowheads="1"/>
              </p:cNvSpPr>
              <p:nvPr/>
            </p:nvSpPr>
            <p:spPr bwMode="auto">
              <a:xfrm>
                <a:off x="2736" y="2265"/>
                <a:ext cx="75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1800">
                    <a:solidFill>
                      <a:schemeClr val="tx1"/>
                    </a:solidFill>
                    <a:latin typeface="Arial Narrow" pitchFamily="34" charset="0"/>
                  </a:rPr>
                  <a:t>(</a:t>
                </a:r>
                <a:r>
                  <a:rPr lang="en-US" sz="1800">
                    <a:solidFill>
                      <a:schemeClr val="tx1"/>
                    </a:solidFill>
                    <a:latin typeface="Arial Narrow" pitchFamily="34" charset="0"/>
                    <a:sym typeface="Symbol" pitchFamily="18" charset="2"/>
                  </a:rPr>
                  <a:t>pH</a:t>
                </a:r>
                <a:r>
                  <a:rPr lang="en-US" sz="1800" baseline="-25000">
                    <a:solidFill>
                      <a:schemeClr val="tx1"/>
                    </a:solidFill>
                    <a:latin typeface="Arial Narrow" pitchFamily="34" charset="0"/>
                    <a:sym typeface="Symbol" pitchFamily="18" charset="2"/>
                  </a:rPr>
                  <a:t>S</a:t>
                </a:r>
                <a:r>
                  <a:rPr lang="en-US" sz="1800">
                    <a:solidFill>
                      <a:schemeClr val="tx1"/>
                    </a:solidFill>
                    <a:latin typeface="Arial Narrow" pitchFamily="34" charset="0"/>
                    <a:sym typeface="Symbol" pitchFamily="18" charset="2"/>
                  </a:rPr>
                  <a:t>*)</a:t>
                </a:r>
                <a:r>
                  <a:rPr lang="en-US" sz="1800" baseline="-25000">
                    <a:solidFill>
                      <a:schemeClr val="tx1"/>
                    </a:solidFill>
                    <a:latin typeface="Arial Narrow" pitchFamily="34" charset="0"/>
                  </a:rPr>
                  <a:t>NH3</a:t>
                </a:r>
              </a:p>
            </p:txBody>
          </p:sp>
          <p:sp>
            <p:nvSpPr>
              <p:cNvPr id="42126" name="Line 33"/>
              <p:cNvSpPr>
                <a:spLocks noChangeShapeType="1"/>
              </p:cNvSpPr>
              <p:nvPr/>
            </p:nvSpPr>
            <p:spPr bwMode="auto">
              <a:xfrm rot="5400000">
                <a:off x="3118" y="1987"/>
                <a:ext cx="0" cy="61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2080" name="Group 81"/>
            <p:cNvGrpSpPr>
              <a:grpSpLocks/>
            </p:cNvGrpSpPr>
            <p:nvPr/>
          </p:nvGrpSpPr>
          <p:grpSpPr bwMode="auto">
            <a:xfrm>
              <a:off x="4432" y="2559"/>
              <a:ext cx="58" cy="109"/>
              <a:chOff x="1767" y="1159"/>
              <a:chExt cx="58" cy="123"/>
            </a:xfrm>
          </p:grpSpPr>
          <p:sp>
            <p:nvSpPr>
              <p:cNvPr id="42122" name="Line 82"/>
              <p:cNvSpPr>
                <a:spLocks noChangeShapeType="1"/>
              </p:cNvSpPr>
              <p:nvPr/>
            </p:nvSpPr>
            <p:spPr bwMode="auto">
              <a:xfrm flipV="1">
                <a:off x="1795" y="1161"/>
                <a:ext cx="0" cy="121"/>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23" name="Line 83"/>
              <p:cNvSpPr>
                <a:spLocks noChangeShapeType="1"/>
              </p:cNvSpPr>
              <p:nvPr/>
            </p:nvSpPr>
            <p:spPr bwMode="auto">
              <a:xfrm>
                <a:off x="1767" y="1159"/>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81" name="Group 84"/>
            <p:cNvGrpSpPr>
              <a:grpSpLocks/>
            </p:cNvGrpSpPr>
            <p:nvPr/>
          </p:nvGrpSpPr>
          <p:grpSpPr bwMode="auto">
            <a:xfrm>
              <a:off x="4892" y="1772"/>
              <a:ext cx="58" cy="283"/>
              <a:chOff x="4784" y="1495"/>
              <a:chExt cx="58" cy="283"/>
            </a:xfrm>
          </p:grpSpPr>
          <p:sp>
            <p:nvSpPr>
              <p:cNvPr id="42120" name="Line 85"/>
              <p:cNvSpPr>
                <a:spLocks noChangeShapeType="1"/>
              </p:cNvSpPr>
              <p:nvPr/>
            </p:nvSpPr>
            <p:spPr bwMode="auto">
              <a:xfrm flipV="1">
                <a:off x="4812" y="1495"/>
                <a:ext cx="0" cy="283"/>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21" name="Line 86"/>
              <p:cNvSpPr>
                <a:spLocks noChangeShapeType="1"/>
              </p:cNvSpPr>
              <p:nvPr/>
            </p:nvSpPr>
            <p:spPr bwMode="auto">
              <a:xfrm>
                <a:off x="4784" y="1498"/>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82" name="Group 87"/>
            <p:cNvGrpSpPr>
              <a:grpSpLocks/>
            </p:cNvGrpSpPr>
            <p:nvPr/>
          </p:nvGrpSpPr>
          <p:grpSpPr bwMode="auto">
            <a:xfrm>
              <a:off x="5342" y="2289"/>
              <a:ext cx="58" cy="161"/>
              <a:chOff x="1767" y="1159"/>
              <a:chExt cx="58" cy="123"/>
            </a:xfrm>
          </p:grpSpPr>
          <p:sp>
            <p:nvSpPr>
              <p:cNvPr id="42118" name="Line 88"/>
              <p:cNvSpPr>
                <a:spLocks noChangeShapeType="1"/>
              </p:cNvSpPr>
              <p:nvPr/>
            </p:nvSpPr>
            <p:spPr bwMode="auto">
              <a:xfrm flipV="1">
                <a:off x="1795" y="1161"/>
                <a:ext cx="0" cy="121"/>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19" name="Line 89"/>
              <p:cNvSpPr>
                <a:spLocks noChangeShapeType="1"/>
              </p:cNvSpPr>
              <p:nvPr/>
            </p:nvSpPr>
            <p:spPr bwMode="auto">
              <a:xfrm>
                <a:off x="1767" y="1159"/>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2083" name="Rectangle 100"/>
            <p:cNvSpPr>
              <a:spLocks noChangeArrowheads="1"/>
            </p:cNvSpPr>
            <p:nvPr/>
          </p:nvSpPr>
          <p:spPr bwMode="auto">
            <a:xfrm>
              <a:off x="4268" y="1079"/>
              <a:ext cx="136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1800">
                  <a:solidFill>
                    <a:schemeClr val="tx1"/>
                  </a:solidFill>
                  <a:latin typeface="Arial Narrow" pitchFamily="34" charset="0"/>
                </a:rPr>
                <a:t>Relative index of CO</a:t>
              </a:r>
              <a:r>
                <a:rPr lang="en-US" sz="1800" baseline="-25000">
                  <a:solidFill>
                    <a:schemeClr val="tx1"/>
                  </a:solidFill>
                  <a:latin typeface="Arial Narrow" pitchFamily="34" charset="0"/>
                </a:rPr>
                <a:t>2</a:t>
              </a:r>
              <a:r>
                <a:rPr lang="en-US" sz="1800">
                  <a:solidFill>
                    <a:schemeClr val="tx1"/>
                  </a:solidFill>
                  <a:latin typeface="Arial Narrow" pitchFamily="34" charset="0"/>
                </a:rPr>
                <a:t>/NH</a:t>
              </a:r>
              <a:r>
                <a:rPr lang="en-US" sz="1800" baseline="-25000">
                  <a:solidFill>
                    <a:schemeClr val="tx1"/>
                  </a:solidFill>
                  <a:latin typeface="Arial Narrow" pitchFamily="34" charset="0"/>
                </a:rPr>
                <a:t>3</a:t>
              </a:r>
              <a:r>
                <a:rPr lang="en-US" sz="1800">
                  <a:solidFill>
                    <a:schemeClr val="tx1"/>
                  </a:solidFill>
                  <a:latin typeface="Arial Narrow" pitchFamily="34" charset="0"/>
                </a:rPr>
                <a:t> permeability</a:t>
              </a:r>
            </a:p>
          </p:txBody>
        </p:sp>
        <p:sp>
          <p:nvSpPr>
            <p:cNvPr id="42084" name="Rectangle 101"/>
            <p:cNvSpPr>
              <a:spLocks noChangeArrowheads="1"/>
            </p:cNvSpPr>
            <p:nvPr/>
          </p:nvSpPr>
          <p:spPr bwMode="auto">
            <a:xfrm>
              <a:off x="4348" y="2669"/>
              <a:ext cx="242" cy="570"/>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600">
                <a:solidFill>
                  <a:schemeClr val="tx1"/>
                </a:solidFill>
                <a:latin typeface="Arial" charset="0"/>
              </a:endParaRPr>
            </a:p>
          </p:txBody>
        </p:sp>
        <p:sp>
          <p:nvSpPr>
            <p:cNvPr id="42085" name="Rectangle 102"/>
            <p:cNvSpPr>
              <a:spLocks noChangeArrowheads="1"/>
            </p:cNvSpPr>
            <p:nvPr/>
          </p:nvSpPr>
          <p:spPr bwMode="auto">
            <a:xfrm>
              <a:off x="4801" y="2055"/>
              <a:ext cx="242" cy="1180"/>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2086" name="Rectangle 103"/>
            <p:cNvSpPr>
              <a:spLocks noChangeArrowheads="1"/>
            </p:cNvSpPr>
            <p:nvPr/>
          </p:nvSpPr>
          <p:spPr bwMode="auto">
            <a:xfrm>
              <a:off x="5257" y="2451"/>
              <a:ext cx="242" cy="789"/>
            </a:xfrm>
            <a:prstGeom prst="rect">
              <a:avLst/>
            </a:prstGeom>
            <a:solidFill>
              <a:srgbClr val="3366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42087" name="Line 104"/>
            <p:cNvSpPr>
              <a:spLocks noChangeShapeType="1"/>
            </p:cNvSpPr>
            <p:nvPr/>
          </p:nvSpPr>
          <p:spPr bwMode="auto">
            <a:xfrm>
              <a:off x="4118" y="3236"/>
              <a:ext cx="1584"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88" name="Rectangle 105"/>
            <p:cNvSpPr>
              <a:spLocks noChangeArrowheads="1"/>
            </p:cNvSpPr>
            <p:nvPr/>
          </p:nvSpPr>
          <p:spPr bwMode="auto">
            <a:xfrm>
              <a:off x="3946" y="3159"/>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a:t>
              </a:r>
              <a:endParaRPr lang="en-US" sz="1600">
                <a:solidFill>
                  <a:schemeClr val="tx1"/>
                </a:solidFill>
                <a:latin typeface="Arial Narrow" pitchFamily="34" charset="0"/>
              </a:endParaRPr>
            </a:p>
          </p:txBody>
        </p:sp>
        <p:sp>
          <p:nvSpPr>
            <p:cNvPr id="42089" name="Rectangle 106"/>
            <p:cNvSpPr>
              <a:spLocks noChangeArrowheads="1"/>
            </p:cNvSpPr>
            <p:nvPr/>
          </p:nvSpPr>
          <p:spPr bwMode="auto">
            <a:xfrm>
              <a:off x="3946" y="2805"/>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0.2</a:t>
              </a:r>
              <a:endParaRPr lang="en-US" sz="1600">
                <a:solidFill>
                  <a:schemeClr val="tx1"/>
                </a:solidFill>
                <a:latin typeface="Arial Narrow" pitchFamily="34" charset="0"/>
              </a:endParaRPr>
            </a:p>
          </p:txBody>
        </p:sp>
        <p:sp>
          <p:nvSpPr>
            <p:cNvPr id="42090" name="Rectangle 107"/>
            <p:cNvSpPr>
              <a:spLocks noChangeArrowheads="1"/>
            </p:cNvSpPr>
            <p:nvPr/>
          </p:nvSpPr>
          <p:spPr bwMode="auto">
            <a:xfrm>
              <a:off x="3946" y="2451"/>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0.4</a:t>
              </a:r>
              <a:endParaRPr lang="en-US" sz="1600">
                <a:solidFill>
                  <a:schemeClr val="tx1"/>
                </a:solidFill>
                <a:latin typeface="Arial Narrow" pitchFamily="34" charset="0"/>
              </a:endParaRPr>
            </a:p>
          </p:txBody>
        </p:sp>
        <p:sp>
          <p:nvSpPr>
            <p:cNvPr id="42091" name="Rectangle 108"/>
            <p:cNvSpPr>
              <a:spLocks noChangeArrowheads="1"/>
            </p:cNvSpPr>
            <p:nvPr/>
          </p:nvSpPr>
          <p:spPr bwMode="auto">
            <a:xfrm>
              <a:off x="3946" y="2090"/>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0.6</a:t>
              </a:r>
              <a:endParaRPr lang="en-US" sz="1600">
                <a:solidFill>
                  <a:schemeClr val="tx1"/>
                </a:solidFill>
                <a:latin typeface="Arial Narrow" pitchFamily="34" charset="0"/>
              </a:endParaRPr>
            </a:p>
          </p:txBody>
        </p:sp>
        <p:sp>
          <p:nvSpPr>
            <p:cNvPr id="42092" name="Rectangle 109"/>
            <p:cNvSpPr>
              <a:spLocks noChangeArrowheads="1"/>
            </p:cNvSpPr>
            <p:nvPr/>
          </p:nvSpPr>
          <p:spPr bwMode="auto">
            <a:xfrm>
              <a:off x="3946" y="1736"/>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0.8</a:t>
              </a:r>
              <a:endParaRPr lang="en-US" sz="1600">
                <a:solidFill>
                  <a:schemeClr val="tx1"/>
                </a:solidFill>
                <a:latin typeface="Arial Narrow" pitchFamily="34" charset="0"/>
              </a:endParaRPr>
            </a:p>
          </p:txBody>
        </p:sp>
        <p:sp>
          <p:nvSpPr>
            <p:cNvPr id="42093" name="Text Box 110"/>
            <p:cNvSpPr txBox="1">
              <a:spLocks noChangeArrowheads="1"/>
            </p:cNvSpPr>
            <p:nvPr/>
          </p:nvSpPr>
          <p:spPr bwMode="auto">
            <a:xfrm>
              <a:off x="4299" y="2322"/>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(8)</a:t>
              </a:r>
            </a:p>
          </p:txBody>
        </p:sp>
        <p:sp>
          <p:nvSpPr>
            <p:cNvPr id="42094" name="Text Box 111"/>
            <p:cNvSpPr txBox="1">
              <a:spLocks noChangeArrowheads="1"/>
            </p:cNvSpPr>
            <p:nvPr/>
          </p:nvSpPr>
          <p:spPr bwMode="auto">
            <a:xfrm>
              <a:off x="4758" y="1515"/>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sz="1600">
                  <a:solidFill>
                    <a:schemeClr val="tx1"/>
                  </a:solidFill>
                  <a:latin typeface="Arial Narrow" pitchFamily="34" charset="0"/>
                </a:rPr>
                <a:t>(12)</a:t>
              </a:r>
            </a:p>
          </p:txBody>
        </p:sp>
        <p:sp>
          <p:nvSpPr>
            <p:cNvPr id="42095" name="Text Box 112"/>
            <p:cNvSpPr txBox="1">
              <a:spLocks noChangeArrowheads="1"/>
            </p:cNvSpPr>
            <p:nvPr/>
          </p:nvSpPr>
          <p:spPr bwMode="auto">
            <a:xfrm>
              <a:off x="5200" y="2044"/>
              <a:ext cx="3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600">
                  <a:solidFill>
                    <a:schemeClr val="tx1"/>
                  </a:solidFill>
                  <a:latin typeface="Arial Narrow" pitchFamily="34" charset="0"/>
                </a:rPr>
                <a:t>(14)</a:t>
              </a:r>
            </a:p>
          </p:txBody>
        </p:sp>
        <p:grpSp>
          <p:nvGrpSpPr>
            <p:cNvPr id="42096" name="Group 113"/>
            <p:cNvGrpSpPr>
              <a:grpSpLocks/>
            </p:cNvGrpSpPr>
            <p:nvPr/>
          </p:nvGrpSpPr>
          <p:grpSpPr bwMode="auto">
            <a:xfrm>
              <a:off x="4122" y="1457"/>
              <a:ext cx="86" cy="1781"/>
              <a:chOff x="4014" y="1180"/>
              <a:chExt cx="52" cy="1781"/>
            </a:xfrm>
          </p:grpSpPr>
          <p:sp>
            <p:nvSpPr>
              <p:cNvPr id="42112" name="Line 114"/>
              <p:cNvSpPr>
                <a:spLocks noChangeShapeType="1"/>
              </p:cNvSpPr>
              <p:nvPr/>
            </p:nvSpPr>
            <p:spPr bwMode="auto">
              <a:xfrm>
                <a:off x="4014" y="1180"/>
                <a:ext cx="0" cy="178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13" name="Line 115"/>
              <p:cNvSpPr>
                <a:spLocks noChangeShapeType="1"/>
              </p:cNvSpPr>
              <p:nvPr/>
            </p:nvSpPr>
            <p:spPr bwMode="auto">
              <a:xfrm>
                <a:off x="4014" y="2609"/>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14" name="Line 116"/>
              <p:cNvSpPr>
                <a:spLocks noChangeShapeType="1"/>
              </p:cNvSpPr>
              <p:nvPr/>
            </p:nvSpPr>
            <p:spPr bwMode="auto">
              <a:xfrm>
                <a:off x="4014" y="2255"/>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15" name="Line 117"/>
              <p:cNvSpPr>
                <a:spLocks noChangeShapeType="1"/>
              </p:cNvSpPr>
              <p:nvPr/>
            </p:nvSpPr>
            <p:spPr bwMode="auto">
              <a:xfrm>
                <a:off x="4014" y="1895"/>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16" name="Line 118"/>
              <p:cNvSpPr>
                <a:spLocks noChangeShapeType="1"/>
              </p:cNvSpPr>
              <p:nvPr/>
            </p:nvSpPr>
            <p:spPr bwMode="auto">
              <a:xfrm>
                <a:off x="4014" y="1541"/>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17" name="Line 119"/>
              <p:cNvSpPr>
                <a:spLocks noChangeShapeType="1"/>
              </p:cNvSpPr>
              <p:nvPr/>
            </p:nvSpPr>
            <p:spPr bwMode="auto">
              <a:xfrm>
                <a:off x="4016" y="1185"/>
                <a:ext cx="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2097" name="Rectangle 120"/>
            <p:cNvSpPr>
              <a:spLocks noChangeArrowheads="1"/>
            </p:cNvSpPr>
            <p:nvPr/>
          </p:nvSpPr>
          <p:spPr bwMode="auto">
            <a:xfrm>
              <a:off x="3946" y="1388"/>
              <a:ext cx="14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1.0</a:t>
              </a:r>
              <a:endParaRPr lang="en-US" sz="1600">
                <a:solidFill>
                  <a:schemeClr val="tx1"/>
                </a:solidFill>
                <a:latin typeface="Arial Narrow" pitchFamily="34" charset="0"/>
              </a:endParaRPr>
            </a:p>
          </p:txBody>
        </p:sp>
        <p:grpSp>
          <p:nvGrpSpPr>
            <p:cNvPr id="42098" name="Group 121"/>
            <p:cNvGrpSpPr>
              <a:grpSpLocks/>
            </p:cNvGrpSpPr>
            <p:nvPr/>
          </p:nvGrpSpPr>
          <p:grpSpPr bwMode="auto">
            <a:xfrm>
              <a:off x="3186" y="2105"/>
              <a:ext cx="755" cy="434"/>
              <a:chOff x="2736" y="2062"/>
              <a:chExt cx="755" cy="434"/>
            </a:xfrm>
          </p:grpSpPr>
          <p:sp>
            <p:nvSpPr>
              <p:cNvPr id="42109" name="Rectangle 122"/>
              <p:cNvSpPr>
                <a:spLocks noChangeArrowheads="1"/>
              </p:cNvSpPr>
              <p:nvPr/>
            </p:nvSpPr>
            <p:spPr bwMode="auto">
              <a:xfrm>
                <a:off x="2767" y="2062"/>
                <a:ext cx="7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1800">
                    <a:solidFill>
                      <a:schemeClr val="tx1"/>
                    </a:solidFill>
                    <a:latin typeface="Arial Narrow" pitchFamily="34" charset="0"/>
                  </a:rPr>
                  <a:t>(</a:t>
                </a:r>
                <a:r>
                  <a:rPr lang="en-US" sz="1800">
                    <a:solidFill>
                      <a:schemeClr val="tx1"/>
                    </a:solidFill>
                    <a:latin typeface="Arial Narrow" pitchFamily="34" charset="0"/>
                    <a:sym typeface="Symbol" pitchFamily="18" charset="2"/>
                  </a:rPr>
                  <a:t>pH</a:t>
                </a:r>
                <a:r>
                  <a:rPr lang="en-US" sz="1800" baseline="-25000">
                    <a:solidFill>
                      <a:schemeClr val="tx1"/>
                    </a:solidFill>
                    <a:latin typeface="Arial Narrow" pitchFamily="34" charset="0"/>
                    <a:sym typeface="Symbol" pitchFamily="18" charset="2"/>
                  </a:rPr>
                  <a:t>S</a:t>
                </a:r>
                <a:r>
                  <a:rPr lang="en-US" sz="1800">
                    <a:solidFill>
                      <a:schemeClr val="tx1"/>
                    </a:solidFill>
                    <a:latin typeface="Arial Narrow" pitchFamily="34" charset="0"/>
                    <a:sym typeface="Symbol" pitchFamily="18" charset="2"/>
                  </a:rPr>
                  <a:t>*)</a:t>
                </a:r>
                <a:r>
                  <a:rPr lang="en-US" sz="1800" baseline="-25000">
                    <a:solidFill>
                      <a:schemeClr val="tx1"/>
                    </a:solidFill>
                    <a:latin typeface="Arial Narrow" pitchFamily="34" charset="0"/>
                  </a:rPr>
                  <a:t>CO2</a:t>
                </a:r>
              </a:p>
            </p:txBody>
          </p:sp>
          <p:sp>
            <p:nvSpPr>
              <p:cNvPr id="42110" name="Rectangle 123"/>
              <p:cNvSpPr>
                <a:spLocks noChangeArrowheads="1"/>
              </p:cNvSpPr>
              <p:nvPr/>
            </p:nvSpPr>
            <p:spPr bwMode="auto">
              <a:xfrm>
                <a:off x="2736" y="2265"/>
                <a:ext cx="75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1800">
                    <a:solidFill>
                      <a:schemeClr val="tx1"/>
                    </a:solidFill>
                    <a:latin typeface="Arial Narrow" pitchFamily="34" charset="0"/>
                  </a:rPr>
                  <a:t>(</a:t>
                </a:r>
                <a:r>
                  <a:rPr lang="en-US" sz="1800">
                    <a:solidFill>
                      <a:schemeClr val="tx1"/>
                    </a:solidFill>
                    <a:latin typeface="Arial Narrow" pitchFamily="34" charset="0"/>
                    <a:sym typeface="Symbol" pitchFamily="18" charset="2"/>
                  </a:rPr>
                  <a:t>pH</a:t>
                </a:r>
                <a:r>
                  <a:rPr lang="en-US" sz="1800" baseline="-25000">
                    <a:solidFill>
                      <a:schemeClr val="tx1"/>
                    </a:solidFill>
                    <a:latin typeface="Arial Narrow" pitchFamily="34" charset="0"/>
                    <a:sym typeface="Symbol" pitchFamily="18" charset="2"/>
                  </a:rPr>
                  <a:t>S</a:t>
                </a:r>
                <a:r>
                  <a:rPr lang="en-US" sz="1800">
                    <a:solidFill>
                      <a:schemeClr val="tx1"/>
                    </a:solidFill>
                    <a:latin typeface="Arial Narrow" pitchFamily="34" charset="0"/>
                    <a:sym typeface="Symbol" pitchFamily="18" charset="2"/>
                  </a:rPr>
                  <a:t>*)</a:t>
                </a:r>
                <a:r>
                  <a:rPr lang="en-US" sz="1800" baseline="-25000">
                    <a:solidFill>
                      <a:schemeClr val="tx1"/>
                    </a:solidFill>
                    <a:latin typeface="Arial Narrow" pitchFamily="34" charset="0"/>
                  </a:rPr>
                  <a:t>NH3</a:t>
                </a:r>
              </a:p>
            </p:txBody>
          </p:sp>
          <p:sp>
            <p:nvSpPr>
              <p:cNvPr id="42111" name="Line 124"/>
              <p:cNvSpPr>
                <a:spLocks noChangeShapeType="1"/>
              </p:cNvSpPr>
              <p:nvPr/>
            </p:nvSpPr>
            <p:spPr bwMode="auto">
              <a:xfrm rot="5400000">
                <a:off x="3118" y="1987"/>
                <a:ext cx="0" cy="61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2099" name="Group 170"/>
            <p:cNvGrpSpPr>
              <a:grpSpLocks/>
            </p:cNvGrpSpPr>
            <p:nvPr/>
          </p:nvGrpSpPr>
          <p:grpSpPr bwMode="auto">
            <a:xfrm>
              <a:off x="4432" y="2559"/>
              <a:ext cx="58" cy="109"/>
              <a:chOff x="1767" y="1159"/>
              <a:chExt cx="58" cy="123"/>
            </a:xfrm>
          </p:grpSpPr>
          <p:sp>
            <p:nvSpPr>
              <p:cNvPr id="42107" name="Line 171"/>
              <p:cNvSpPr>
                <a:spLocks noChangeShapeType="1"/>
              </p:cNvSpPr>
              <p:nvPr/>
            </p:nvSpPr>
            <p:spPr bwMode="auto">
              <a:xfrm flipV="1">
                <a:off x="1795" y="1161"/>
                <a:ext cx="0" cy="121"/>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08" name="Line 172"/>
              <p:cNvSpPr>
                <a:spLocks noChangeShapeType="1"/>
              </p:cNvSpPr>
              <p:nvPr/>
            </p:nvSpPr>
            <p:spPr bwMode="auto">
              <a:xfrm>
                <a:off x="1767" y="1159"/>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100" name="Group 173"/>
            <p:cNvGrpSpPr>
              <a:grpSpLocks/>
            </p:cNvGrpSpPr>
            <p:nvPr/>
          </p:nvGrpSpPr>
          <p:grpSpPr bwMode="auto">
            <a:xfrm>
              <a:off x="4892" y="1772"/>
              <a:ext cx="58" cy="283"/>
              <a:chOff x="4784" y="1495"/>
              <a:chExt cx="58" cy="283"/>
            </a:xfrm>
          </p:grpSpPr>
          <p:sp>
            <p:nvSpPr>
              <p:cNvPr id="42105" name="Line 174"/>
              <p:cNvSpPr>
                <a:spLocks noChangeShapeType="1"/>
              </p:cNvSpPr>
              <p:nvPr/>
            </p:nvSpPr>
            <p:spPr bwMode="auto">
              <a:xfrm flipV="1">
                <a:off x="4812" y="1495"/>
                <a:ext cx="0" cy="283"/>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06" name="Line 175"/>
              <p:cNvSpPr>
                <a:spLocks noChangeShapeType="1"/>
              </p:cNvSpPr>
              <p:nvPr/>
            </p:nvSpPr>
            <p:spPr bwMode="auto">
              <a:xfrm>
                <a:off x="4784" y="1498"/>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101" name="Group 176"/>
            <p:cNvGrpSpPr>
              <a:grpSpLocks/>
            </p:cNvGrpSpPr>
            <p:nvPr/>
          </p:nvGrpSpPr>
          <p:grpSpPr bwMode="auto">
            <a:xfrm>
              <a:off x="5342" y="2289"/>
              <a:ext cx="58" cy="161"/>
              <a:chOff x="1767" y="1159"/>
              <a:chExt cx="58" cy="123"/>
            </a:xfrm>
          </p:grpSpPr>
          <p:sp>
            <p:nvSpPr>
              <p:cNvPr id="42103" name="Line 177"/>
              <p:cNvSpPr>
                <a:spLocks noChangeShapeType="1"/>
              </p:cNvSpPr>
              <p:nvPr/>
            </p:nvSpPr>
            <p:spPr bwMode="auto">
              <a:xfrm flipV="1">
                <a:off x="1795" y="1161"/>
                <a:ext cx="0" cy="121"/>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04" name="Line 178"/>
              <p:cNvSpPr>
                <a:spLocks noChangeShapeType="1"/>
              </p:cNvSpPr>
              <p:nvPr/>
            </p:nvSpPr>
            <p:spPr bwMode="auto">
              <a:xfrm>
                <a:off x="1767" y="1159"/>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2102" name="Rectangle 189"/>
            <p:cNvSpPr>
              <a:spLocks noChangeArrowheads="1"/>
            </p:cNvSpPr>
            <p:nvPr/>
          </p:nvSpPr>
          <p:spPr bwMode="auto">
            <a:xfrm>
              <a:off x="4268" y="1079"/>
              <a:ext cx="136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1800">
                  <a:solidFill>
                    <a:srgbClr val="0066FF"/>
                  </a:solidFill>
                  <a:latin typeface="Arial Narrow" pitchFamily="34" charset="0"/>
                </a:rPr>
                <a:t>Relative index of CO</a:t>
              </a:r>
              <a:r>
                <a:rPr lang="en-US" sz="1800" baseline="-25000">
                  <a:solidFill>
                    <a:srgbClr val="0066FF"/>
                  </a:solidFill>
                  <a:latin typeface="Arial Narrow" pitchFamily="34" charset="0"/>
                </a:rPr>
                <a:t>2</a:t>
              </a:r>
              <a:r>
                <a:rPr lang="en-US" sz="1800">
                  <a:solidFill>
                    <a:srgbClr val="0066FF"/>
                  </a:solidFill>
                  <a:latin typeface="Arial Narrow" pitchFamily="34" charset="0"/>
                </a:rPr>
                <a:t>/NH</a:t>
              </a:r>
              <a:r>
                <a:rPr lang="en-US" sz="1800" baseline="-25000">
                  <a:solidFill>
                    <a:srgbClr val="0066FF"/>
                  </a:solidFill>
                  <a:latin typeface="Arial Narrow" pitchFamily="34" charset="0"/>
                </a:rPr>
                <a:t>3</a:t>
              </a:r>
              <a:r>
                <a:rPr lang="en-US" sz="1800">
                  <a:solidFill>
                    <a:srgbClr val="0066FF"/>
                  </a:solidFill>
                  <a:latin typeface="Arial Narrow" pitchFamily="34" charset="0"/>
                </a:rPr>
                <a:t> permeability</a:t>
              </a:r>
            </a:p>
          </p:txBody>
        </p:sp>
      </p:grpSp>
      <p:sp>
        <p:nvSpPr>
          <p:cNvPr id="42058" name="Rectangle 190"/>
          <p:cNvSpPr>
            <a:spLocks noChangeAspect="1" noChangeArrowheads="1"/>
          </p:cNvSpPr>
          <p:nvPr/>
        </p:nvSpPr>
        <p:spPr bwMode="auto">
          <a:xfrm>
            <a:off x="257175" y="1885950"/>
            <a:ext cx="1482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baseline="30000">
                <a:solidFill>
                  <a:schemeClr val="tx1"/>
                </a:solidFill>
                <a:latin typeface="Arial Narrow" pitchFamily="34" charset="0"/>
                <a:sym typeface="Symbol" pitchFamily="18" charset="2"/>
              </a:rPr>
              <a:t>*</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CO</a:t>
            </a:r>
            <a:r>
              <a:rPr lang="en-US" sz="1600" baseline="-50000">
                <a:solidFill>
                  <a:schemeClr val="tx1"/>
                </a:solidFill>
                <a:latin typeface="Arial Narrow" pitchFamily="34" charset="0"/>
              </a:rPr>
              <a:t>2</a:t>
            </a:r>
          </a:p>
        </p:txBody>
      </p:sp>
      <p:sp>
        <p:nvSpPr>
          <p:cNvPr id="42059" name="Rectangle 191"/>
          <p:cNvSpPr>
            <a:spLocks noChangeAspect="1" noChangeArrowheads="1"/>
          </p:cNvSpPr>
          <p:nvPr/>
        </p:nvSpPr>
        <p:spPr bwMode="auto">
          <a:xfrm>
            <a:off x="327025" y="4764088"/>
            <a:ext cx="1344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baseline="30000">
                <a:solidFill>
                  <a:schemeClr val="tx1"/>
                </a:solidFill>
                <a:latin typeface="Arial Narrow" pitchFamily="34" charset="0"/>
                <a:sym typeface="Symbol" pitchFamily="18" charset="2"/>
              </a:rPr>
              <a:t>*</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NH</a:t>
            </a:r>
            <a:r>
              <a:rPr lang="en-US" sz="1600" baseline="-50000">
                <a:solidFill>
                  <a:schemeClr val="tx1"/>
                </a:solidFill>
                <a:latin typeface="Arial Narrow" pitchFamily="34" charset="0"/>
              </a:rPr>
              <a:t>3</a:t>
            </a:r>
          </a:p>
        </p:txBody>
      </p:sp>
      <p:sp>
        <p:nvSpPr>
          <p:cNvPr id="42060" name="Rectangle 192"/>
          <p:cNvSpPr>
            <a:spLocks noChangeArrowheads="1"/>
          </p:cNvSpPr>
          <p:nvPr/>
        </p:nvSpPr>
        <p:spPr bwMode="auto">
          <a:xfrm>
            <a:off x="2176463" y="1098550"/>
            <a:ext cx="26638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800">
                <a:solidFill>
                  <a:srgbClr val="3333FF"/>
                </a:solidFill>
                <a:latin typeface="Arial Narrow" pitchFamily="34" charset="0"/>
              </a:rPr>
              <a:t>Relative, channel-specific</a:t>
            </a:r>
          </a:p>
          <a:p>
            <a:pPr algn="ctr">
              <a:lnSpc>
                <a:spcPct val="80000"/>
              </a:lnSpc>
            </a:pPr>
            <a:r>
              <a:rPr lang="en-US" sz="1800">
                <a:solidFill>
                  <a:srgbClr val="3333FF"/>
                </a:solidFill>
                <a:latin typeface="Arial Narrow" pitchFamily="34" charset="0"/>
              </a:rPr>
              <a:t>CO</a:t>
            </a:r>
            <a:r>
              <a:rPr lang="en-US" sz="1800" baseline="-25000">
                <a:solidFill>
                  <a:srgbClr val="3333FF"/>
                </a:solidFill>
                <a:latin typeface="Arial Narrow" pitchFamily="34" charset="0"/>
              </a:rPr>
              <a:t>2</a:t>
            </a:r>
            <a:r>
              <a:rPr lang="en-US" sz="1800">
                <a:solidFill>
                  <a:srgbClr val="3333FF"/>
                </a:solidFill>
                <a:latin typeface="Arial Narrow" pitchFamily="34" charset="0"/>
              </a:rPr>
              <a:t> permeability</a:t>
            </a:r>
          </a:p>
        </p:txBody>
      </p:sp>
      <p:sp>
        <p:nvSpPr>
          <p:cNvPr id="42061" name="Rectangle 193"/>
          <p:cNvSpPr>
            <a:spLocks noChangeArrowheads="1"/>
          </p:cNvSpPr>
          <p:nvPr/>
        </p:nvSpPr>
        <p:spPr bwMode="auto">
          <a:xfrm>
            <a:off x="2119313" y="6327775"/>
            <a:ext cx="28003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800">
                <a:solidFill>
                  <a:srgbClr val="3333FF"/>
                </a:solidFill>
                <a:latin typeface="Arial Narrow" pitchFamily="34" charset="0"/>
              </a:rPr>
              <a:t>Relative, channel-specific</a:t>
            </a:r>
          </a:p>
          <a:p>
            <a:pPr algn="ctr">
              <a:lnSpc>
                <a:spcPct val="80000"/>
              </a:lnSpc>
            </a:pPr>
            <a:r>
              <a:rPr lang="en-US" sz="1800">
                <a:solidFill>
                  <a:srgbClr val="3333FF"/>
                </a:solidFill>
                <a:latin typeface="Arial Narrow" pitchFamily="34" charset="0"/>
              </a:rPr>
              <a:t>NH</a:t>
            </a:r>
            <a:r>
              <a:rPr lang="en-US" sz="1800" baseline="-25000">
                <a:solidFill>
                  <a:srgbClr val="3333FF"/>
                </a:solidFill>
                <a:latin typeface="Arial Narrow" pitchFamily="34" charset="0"/>
              </a:rPr>
              <a:t>3</a:t>
            </a:r>
            <a:r>
              <a:rPr lang="en-US" sz="1800">
                <a:solidFill>
                  <a:srgbClr val="3333FF"/>
                </a:solidFill>
                <a:latin typeface="Arial Narrow" pitchFamily="34" charset="0"/>
              </a:rPr>
              <a:t> permeability</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78950"/>
                                        </p:tgtEl>
                                        <p:attrNameLst>
                                          <p:attrName>style.visibility</p:attrName>
                                        </p:attrNameLst>
                                      </p:cBhvr>
                                      <p:to>
                                        <p:strVal val="visible"/>
                                      </p:to>
                                    </p:set>
                                    <p:animEffect transition="in" filter="dissolve">
                                      <p:cBhvr>
                                        <p:cTn id="7" dur="500"/>
                                        <p:tgtEl>
                                          <p:spTgt spid="97895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979138"/>
                                        </p:tgtEl>
                                        <p:attrNameLst>
                                          <p:attrName>style.visibility</p:attrName>
                                        </p:attrNameLst>
                                      </p:cBhvr>
                                      <p:to>
                                        <p:strVal val="visible"/>
                                      </p:to>
                                    </p:set>
                                    <p:animEffect transition="in" filter="dissolve">
                                      <p:cBhvr>
                                        <p:cTn id="12" dur="500"/>
                                        <p:tgtEl>
                                          <p:spTgt spid="979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895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8382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more about the role of Rh proteins as NH</a:t>
            </a:r>
            <a:r>
              <a:rPr lang="en-US" sz="3200" baseline="-25000" dirty="0" smtClean="0">
                <a:solidFill>
                  <a:schemeClr val="tx1"/>
                </a:solidFill>
                <a:latin typeface="Arial Narrow" pitchFamily="34" charset="0"/>
              </a:rPr>
              <a:t>3</a:t>
            </a:r>
            <a:r>
              <a:rPr lang="en-US" sz="3200" dirty="0" smtClean="0">
                <a:solidFill>
                  <a:schemeClr val="tx1"/>
                </a:solidFill>
                <a:latin typeface="Arial Narrow" pitchFamily="34" charset="0"/>
              </a:rPr>
              <a:t> channels from David Weiner</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17481730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970" name="Rectangle 2"/>
          <p:cNvSpPr>
            <a:spLocks noChangeArrowheads="1"/>
          </p:cNvSpPr>
          <p:nvPr/>
        </p:nvSpPr>
        <p:spPr bwMode="auto">
          <a:xfrm>
            <a:off x="0" y="15240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3200">
                <a:solidFill>
                  <a:schemeClr val="tx1"/>
                </a:solidFill>
                <a:latin typeface="Arial Narrow" pitchFamily="34" charset="0"/>
              </a:rPr>
              <a:t>What is the molecular basis of gas selectivity?</a:t>
            </a:r>
          </a:p>
        </p:txBody>
      </p:sp>
      <p:sp>
        <p:nvSpPr>
          <p:cNvPr id="43011" name="Rectangle 3"/>
          <p:cNvSpPr>
            <a:spLocks noChangeArrowheads="1"/>
          </p:cNvSpPr>
          <p:nvPr/>
        </p:nvSpPr>
        <p:spPr bwMode="auto">
          <a:xfrm>
            <a:off x="0" y="3143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Question</a:t>
            </a:r>
          </a:p>
        </p:txBody>
      </p:sp>
      <p:grpSp>
        <p:nvGrpSpPr>
          <p:cNvPr id="43012" name="Group 6"/>
          <p:cNvGrpSpPr>
            <a:grpSpLocks/>
          </p:cNvGrpSpPr>
          <p:nvPr/>
        </p:nvGrpSpPr>
        <p:grpSpPr bwMode="auto">
          <a:xfrm>
            <a:off x="2273300" y="1228725"/>
            <a:ext cx="4565650" cy="0"/>
            <a:chOff x="0" y="672"/>
            <a:chExt cx="2876" cy="0"/>
          </a:xfrm>
        </p:grpSpPr>
        <p:sp>
          <p:nvSpPr>
            <p:cNvPr id="43013" name="Line 7"/>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14" name="Line 8"/>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79970"/>
                                        </p:tgtEl>
                                        <p:attrNameLst>
                                          <p:attrName>style.visibility</p:attrName>
                                        </p:attrNameLst>
                                      </p:cBhvr>
                                      <p:to>
                                        <p:strVal val="visible"/>
                                      </p:to>
                                    </p:set>
                                    <p:animEffect transition="in" filter="dissolve">
                                      <p:cBhvr>
                                        <p:cTn id="7" dur="1000"/>
                                        <p:tgtEl>
                                          <p:spTgt spid="9799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997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79938" name="Object 2"/>
          <p:cNvGraphicFramePr>
            <a:graphicFrameLocks noChangeAspect="1"/>
          </p:cNvGraphicFramePr>
          <p:nvPr/>
        </p:nvGraphicFramePr>
        <p:xfrm>
          <a:off x="2162175" y="1616075"/>
          <a:ext cx="4695825" cy="4576763"/>
        </p:xfrm>
        <a:graphic>
          <a:graphicData uri="http://schemas.openxmlformats.org/presentationml/2006/ole">
            <mc:AlternateContent xmlns:mc="http://schemas.openxmlformats.org/markup-compatibility/2006">
              <mc:Choice xmlns:v="urn:schemas-microsoft-com:vml" Requires="v">
                <p:oleObj spid="_x0000_s44072" name="Photo Editor Photo" r:id="rId4" imgW="3761905" imgH="3666667" progId="MSPhotoEd.3">
                  <p:embed/>
                </p:oleObj>
              </mc:Choice>
              <mc:Fallback>
                <p:oleObj name="Photo Editor Photo" r:id="rId4" imgW="3761905" imgH="3666667" progId="MSPhotoEd.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62175" y="1616075"/>
                        <a:ext cx="4695825" cy="4576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79939" name="Text Box 3"/>
          <p:cNvSpPr txBox="1">
            <a:spLocks noChangeArrowheads="1"/>
          </p:cNvSpPr>
          <p:nvPr/>
        </p:nvSpPr>
        <p:spPr bwMode="auto">
          <a:xfrm>
            <a:off x="5848350" y="6354763"/>
            <a:ext cx="2724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solidFill>
                  <a:srgbClr val="FF0000"/>
                </a:solidFill>
                <a:latin typeface="Arial Narrow" pitchFamily="34" charset="0"/>
              </a:rPr>
              <a:t>Sui et al, </a:t>
            </a:r>
            <a:r>
              <a:rPr lang="en-US" sz="2000" i="1">
                <a:solidFill>
                  <a:srgbClr val="FF0000"/>
                </a:solidFill>
                <a:latin typeface="Arial Narrow" pitchFamily="34" charset="0"/>
              </a:rPr>
              <a:t>Nature </a:t>
            </a:r>
            <a:r>
              <a:rPr lang="en-US" sz="2000">
                <a:solidFill>
                  <a:srgbClr val="FF0000"/>
                </a:solidFill>
                <a:latin typeface="Arial Narrow" pitchFamily="34" charset="0"/>
              </a:rPr>
              <a:t>414, 2001</a:t>
            </a:r>
          </a:p>
        </p:txBody>
      </p:sp>
      <p:grpSp>
        <p:nvGrpSpPr>
          <p:cNvPr id="679954" name="Group 18"/>
          <p:cNvGrpSpPr>
            <a:grpSpLocks/>
          </p:cNvGrpSpPr>
          <p:nvPr/>
        </p:nvGrpSpPr>
        <p:grpSpPr bwMode="auto">
          <a:xfrm>
            <a:off x="4872038" y="2222500"/>
            <a:ext cx="4262437" cy="1711325"/>
            <a:chOff x="3069" y="1400"/>
            <a:chExt cx="2685" cy="1078"/>
          </a:xfrm>
        </p:grpSpPr>
        <p:sp>
          <p:nvSpPr>
            <p:cNvPr id="44046" name="Text Box 5"/>
            <p:cNvSpPr txBox="1">
              <a:spLocks noChangeArrowheads="1"/>
            </p:cNvSpPr>
            <p:nvPr/>
          </p:nvSpPr>
          <p:spPr bwMode="auto">
            <a:xfrm>
              <a:off x="4410" y="1400"/>
              <a:ext cx="1344" cy="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85750" indent="-28575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b="1">
                  <a:solidFill>
                    <a:srgbClr val="0000FF"/>
                  </a:solidFill>
                  <a:latin typeface="Arial Narrow" pitchFamily="34" charset="0"/>
                </a:rPr>
                <a:t>Central pore:</a:t>
              </a:r>
            </a:p>
            <a:p>
              <a:r>
                <a:rPr lang="en-US" sz="2000">
                  <a:solidFill>
                    <a:srgbClr val="0000FF"/>
                  </a:solidFill>
                  <a:latin typeface="Arial Narrow" pitchFamily="34" charset="0"/>
                </a:rPr>
                <a:t>Hypothesis … blocked by DIDS</a:t>
              </a:r>
            </a:p>
            <a:p>
              <a:endParaRPr lang="en-US" sz="2000">
                <a:solidFill>
                  <a:srgbClr val="0000FF"/>
                </a:solidFill>
                <a:latin typeface="Arial Narrow" pitchFamily="34" charset="0"/>
              </a:endParaRPr>
            </a:p>
          </p:txBody>
        </p:sp>
        <p:grpSp>
          <p:nvGrpSpPr>
            <p:cNvPr id="44047" name="Group 6"/>
            <p:cNvGrpSpPr>
              <a:grpSpLocks/>
            </p:cNvGrpSpPr>
            <p:nvPr/>
          </p:nvGrpSpPr>
          <p:grpSpPr bwMode="auto">
            <a:xfrm>
              <a:off x="3069" y="2051"/>
              <a:ext cx="1485" cy="427"/>
              <a:chOff x="3069" y="2039"/>
              <a:chExt cx="1485" cy="427"/>
            </a:xfrm>
          </p:grpSpPr>
          <p:sp>
            <p:nvSpPr>
              <p:cNvPr id="44048" name="Line 7"/>
              <p:cNvSpPr>
                <a:spLocks noChangeShapeType="1"/>
              </p:cNvSpPr>
              <p:nvPr/>
            </p:nvSpPr>
            <p:spPr bwMode="auto">
              <a:xfrm flipV="1">
                <a:off x="3069" y="2039"/>
                <a:ext cx="1485" cy="427"/>
              </a:xfrm>
              <a:prstGeom prst="line">
                <a:avLst/>
              </a:prstGeom>
              <a:noFill/>
              <a:ln w="57150">
                <a:solidFill>
                  <a:schemeClr val="tx1"/>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9" name="Line 8"/>
              <p:cNvSpPr>
                <a:spLocks noChangeShapeType="1"/>
              </p:cNvSpPr>
              <p:nvPr/>
            </p:nvSpPr>
            <p:spPr bwMode="auto">
              <a:xfrm flipV="1">
                <a:off x="3084" y="2040"/>
                <a:ext cx="1464" cy="420"/>
              </a:xfrm>
              <a:prstGeom prst="line">
                <a:avLst/>
              </a:prstGeom>
              <a:noFill/>
              <a:ln w="38100">
                <a:solidFill>
                  <a:srgbClr val="FFFF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679945" name="Group 9"/>
          <p:cNvGrpSpPr>
            <a:grpSpLocks/>
          </p:cNvGrpSpPr>
          <p:nvPr/>
        </p:nvGrpSpPr>
        <p:grpSpPr bwMode="auto">
          <a:xfrm>
            <a:off x="95250" y="4203700"/>
            <a:ext cx="3800475" cy="1616075"/>
            <a:chOff x="60" y="2648"/>
            <a:chExt cx="2394" cy="1018"/>
          </a:xfrm>
        </p:grpSpPr>
        <p:sp>
          <p:nvSpPr>
            <p:cNvPr id="44042" name="Text Box 10"/>
            <p:cNvSpPr txBox="1">
              <a:spLocks noChangeArrowheads="1"/>
            </p:cNvSpPr>
            <p:nvPr/>
          </p:nvSpPr>
          <p:spPr bwMode="auto">
            <a:xfrm>
              <a:off x="60" y="2648"/>
              <a:ext cx="1422" cy="1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85750" indent="-285750"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b="1">
                  <a:solidFill>
                    <a:srgbClr val="0000FF"/>
                  </a:solidFill>
                  <a:latin typeface="Arial Narrow" pitchFamily="34" charset="0"/>
                </a:rPr>
                <a:t>Aquapore:</a:t>
              </a:r>
            </a:p>
            <a:p>
              <a:r>
                <a:rPr lang="en-US" sz="2000">
                  <a:solidFill>
                    <a:srgbClr val="0000FF"/>
                  </a:solidFill>
                  <a:latin typeface="Arial Narrow" pitchFamily="34" charset="0"/>
                </a:rPr>
                <a:t>Blocked by HgCl</a:t>
              </a:r>
              <a:r>
                <a:rPr lang="en-US" sz="2000" baseline="-25000">
                  <a:solidFill>
                    <a:srgbClr val="0000FF"/>
                  </a:solidFill>
                  <a:latin typeface="Arial Narrow" pitchFamily="34" charset="0"/>
                </a:rPr>
                <a:t>2</a:t>
              </a:r>
              <a:r>
                <a:rPr lang="en-US" sz="2000">
                  <a:solidFill>
                    <a:srgbClr val="0000FF"/>
                  </a:solidFill>
                  <a:latin typeface="Arial Narrow" pitchFamily="34" charset="0"/>
                </a:rPr>
                <a:t> and pCMBS</a:t>
              </a:r>
            </a:p>
            <a:p>
              <a:endParaRPr lang="en-US" sz="2000">
                <a:solidFill>
                  <a:srgbClr val="0000FF"/>
                </a:solidFill>
                <a:latin typeface="Arial Narrow" pitchFamily="34" charset="0"/>
              </a:endParaRPr>
            </a:p>
            <a:p>
              <a:endParaRPr lang="en-US" sz="2000">
                <a:solidFill>
                  <a:srgbClr val="0000FF"/>
                </a:solidFill>
                <a:latin typeface="Arial Narrow" pitchFamily="34" charset="0"/>
              </a:endParaRPr>
            </a:p>
          </p:txBody>
        </p:sp>
        <p:grpSp>
          <p:nvGrpSpPr>
            <p:cNvPr id="44043" name="Group 11"/>
            <p:cNvGrpSpPr>
              <a:grpSpLocks/>
            </p:cNvGrpSpPr>
            <p:nvPr/>
          </p:nvGrpSpPr>
          <p:grpSpPr bwMode="auto">
            <a:xfrm>
              <a:off x="1075" y="2900"/>
              <a:ext cx="1379" cy="296"/>
              <a:chOff x="1075" y="2900"/>
              <a:chExt cx="1379" cy="296"/>
            </a:xfrm>
          </p:grpSpPr>
          <p:sp>
            <p:nvSpPr>
              <p:cNvPr id="44044" name="Line 12"/>
              <p:cNvSpPr>
                <a:spLocks noChangeShapeType="1"/>
              </p:cNvSpPr>
              <p:nvPr/>
            </p:nvSpPr>
            <p:spPr bwMode="auto">
              <a:xfrm flipH="1">
                <a:off x="1075" y="2900"/>
                <a:ext cx="1379" cy="296"/>
              </a:xfrm>
              <a:prstGeom prst="line">
                <a:avLst/>
              </a:prstGeom>
              <a:noFill/>
              <a:ln w="57150">
                <a:solidFill>
                  <a:srgbClr val="FFFF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5" name="Line 13"/>
              <p:cNvSpPr>
                <a:spLocks noChangeShapeType="1"/>
              </p:cNvSpPr>
              <p:nvPr/>
            </p:nvSpPr>
            <p:spPr bwMode="auto">
              <a:xfrm flipH="1">
                <a:off x="1092" y="2904"/>
                <a:ext cx="1344" cy="288"/>
              </a:xfrm>
              <a:prstGeom prst="line">
                <a:avLst/>
              </a:prstGeom>
              <a:noFill/>
              <a:ln w="38100">
                <a:solidFill>
                  <a:srgbClr val="0000FF"/>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44038" name="Rectangle 14"/>
          <p:cNvSpPr>
            <a:spLocks noChangeArrowheads="1"/>
          </p:cNvSpPr>
          <p:nvPr/>
        </p:nvSpPr>
        <p:spPr bwMode="auto">
          <a:xfrm>
            <a:off x="0" y="3683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AQP1 Structure (top view) </a:t>
            </a:r>
          </a:p>
        </p:txBody>
      </p:sp>
      <p:grpSp>
        <p:nvGrpSpPr>
          <p:cNvPr id="44039" name="Group 19"/>
          <p:cNvGrpSpPr>
            <a:grpSpLocks/>
          </p:cNvGrpSpPr>
          <p:nvPr/>
        </p:nvGrpSpPr>
        <p:grpSpPr bwMode="auto">
          <a:xfrm>
            <a:off x="2273300" y="1228725"/>
            <a:ext cx="4565650" cy="0"/>
            <a:chOff x="0" y="672"/>
            <a:chExt cx="2876" cy="0"/>
          </a:xfrm>
        </p:grpSpPr>
        <p:sp>
          <p:nvSpPr>
            <p:cNvPr id="44040" name="Line 2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1" name="Line 2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advTm="28784"/>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79938"/>
                                        </p:tgtEl>
                                        <p:attrNameLst>
                                          <p:attrName>style.visibility</p:attrName>
                                        </p:attrNameLst>
                                      </p:cBhvr>
                                      <p:to>
                                        <p:strVal val="visible"/>
                                      </p:to>
                                    </p:set>
                                    <p:animEffect transition="in" filter="dissolve">
                                      <p:cBhvr>
                                        <p:cTn id="7" dur="500"/>
                                        <p:tgtEl>
                                          <p:spTgt spid="679938"/>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79939"/>
                                        </p:tgtEl>
                                        <p:attrNameLst>
                                          <p:attrName>style.visibility</p:attrName>
                                        </p:attrNameLst>
                                      </p:cBhvr>
                                      <p:to>
                                        <p:strVal val="visible"/>
                                      </p:to>
                                    </p:set>
                                    <p:animEffect transition="in" filter="dissolve">
                                      <p:cBhvr>
                                        <p:cTn id="11" dur="500"/>
                                        <p:tgtEl>
                                          <p:spTgt spid="67993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679945"/>
                                        </p:tgtEl>
                                        <p:attrNameLst>
                                          <p:attrName>style.visibility</p:attrName>
                                        </p:attrNameLst>
                                      </p:cBhvr>
                                      <p:to>
                                        <p:strVal val="visible"/>
                                      </p:to>
                                    </p:set>
                                    <p:animEffect transition="in" filter="dissolve">
                                      <p:cBhvr>
                                        <p:cTn id="16" dur="500"/>
                                        <p:tgtEl>
                                          <p:spTgt spid="67994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679954"/>
                                        </p:tgtEl>
                                        <p:attrNameLst>
                                          <p:attrName>style.visibility</p:attrName>
                                        </p:attrNameLst>
                                      </p:cBhvr>
                                      <p:to>
                                        <p:strVal val="visible"/>
                                      </p:to>
                                    </p:set>
                                    <p:animEffect transition="in" filter="dissolve">
                                      <p:cBhvr>
                                        <p:cTn id="21" dur="500"/>
                                        <p:tgtEl>
                                          <p:spTgt spid="6799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93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0" y="350838"/>
            <a:ext cx="9142413" cy="1143000"/>
          </a:xfrm>
        </p:spPr>
        <p:txBody>
          <a:bodyPr/>
          <a:lstStyle/>
          <a:p>
            <a:pPr>
              <a:lnSpc>
                <a:spcPct val="80000"/>
              </a:lnSpc>
            </a:pPr>
            <a:r>
              <a:rPr lang="en-US" smtClean="0">
                <a:latin typeface="Arial Narrow" pitchFamily="34" charset="0"/>
              </a:rPr>
              <a:t/>
            </a:r>
            <a:br>
              <a:rPr lang="en-US" smtClean="0">
                <a:latin typeface="Arial Narrow" pitchFamily="34" charset="0"/>
              </a:rPr>
            </a:br>
            <a:r>
              <a:rPr lang="en-US" smtClean="0">
                <a:latin typeface="Arial Narrow" pitchFamily="34" charset="0"/>
              </a:rPr>
              <a:t>(squid giant axon)</a:t>
            </a:r>
          </a:p>
        </p:txBody>
      </p:sp>
      <p:grpSp>
        <p:nvGrpSpPr>
          <p:cNvPr id="8195" name="Group 3"/>
          <p:cNvGrpSpPr>
            <a:grpSpLocks/>
          </p:cNvGrpSpPr>
          <p:nvPr/>
        </p:nvGrpSpPr>
        <p:grpSpPr bwMode="auto">
          <a:xfrm>
            <a:off x="2273300" y="1581150"/>
            <a:ext cx="4565650" cy="0"/>
            <a:chOff x="0" y="672"/>
            <a:chExt cx="2876" cy="0"/>
          </a:xfrm>
        </p:grpSpPr>
        <p:sp>
          <p:nvSpPr>
            <p:cNvPr id="8278"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79"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196" name="Rectangle 6"/>
          <p:cNvSpPr>
            <a:spLocks noChangeArrowheads="1"/>
          </p:cNvSpPr>
          <p:nvPr/>
        </p:nvSpPr>
        <p:spPr bwMode="auto">
          <a:xfrm>
            <a:off x="1731963" y="5473700"/>
            <a:ext cx="5661025" cy="693738"/>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a:solidFill>
                <a:schemeClr val="tx1"/>
              </a:solidFill>
            </a:endParaRPr>
          </a:p>
        </p:txBody>
      </p:sp>
      <p:sp>
        <p:nvSpPr>
          <p:cNvPr id="8197" name="Rectangle 7"/>
          <p:cNvSpPr>
            <a:spLocks noChangeArrowheads="1"/>
          </p:cNvSpPr>
          <p:nvPr/>
        </p:nvSpPr>
        <p:spPr bwMode="auto">
          <a:xfrm>
            <a:off x="1731963" y="2024063"/>
            <a:ext cx="5661025" cy="3170237"/>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a:solidFill>
                <a:schemeClr val="tx1"/>
              </a:solidFill>
            </a:endParaRPr>
          </a:p>
        </p:txBody>
      </p:sp>
      <p:sp>
        <p:nvSpPr>
          <p:cNvPr id="8198" name="Rectangle 8"/>
          <p:cNvSpPr>
            <a:spLocks noChangeArrowheads="1"/>
          </p:cNvSpPr>
          <p:nvPr/>
        </p:nvSpPr>
        <p:spPr bwMode="auto">
          <a:xfrm rot="-60000">
            <a:off x="868363" y="3438525"/>
            <a:ext cx="3714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pH</a:t>
            </a:r>
            <a:r>
              <a:rPr lang="en-US" sz="800" baseline="-25000">
                <a:solidFill>
                  <a:schemeClr val="tx1"/>
                </a:solidFill>
                <a:latin typeface="Arial Narrow" pitchFamily="34" charset="0"/>
              </a:rPr>
              <a:t> </a:t>
            </a:r>
            <a:r>
              <a:rPr lang="en-US" baseline="-25000">
                <a:solidFill>
                  <a:schemeClr val="tx1"/>
                </a:solidFill>
                <a:latin typeface="Arial Narrow" pitchFamily="34" charset="0"/>
              </a:rPr>
              <a:t>i</a:t>
            </a:r>
            <a:endParaRPr lang="en-US">
              <a:solidFill>
                <a:schemeClr val="tx1"/>
              </a:solidFill>
              <a:latin typeface="Arial Narrow" pitchFamily="34" charset="0"/>
            </a:endParaRPr>
          </a:p>
        </p:txBody>
      </p:sp>
      <p:sp>
        <p:nvSpPr>
          <p:cNvPr id="8199" name="Rectangle 9"/>
          <p:cNvSpPr>
            <a:spLocks noChangeArrowheads="1"/>
          </p:cNvSpPr>
          <p:nvPr/>
        </p:nvSpPr>
        <p:spPr bwMode="auto">
          <a:xfrm>
            <a:off x="1325563" y="4610100"/>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6.8</a:t>
            </a:r>
          </a:p>
        </p:txBody>
      </p:sp>
      <p:sp>
        <p:nvSpPr>
          <p:cNvPr id="8200" name="Rectangle 10"/>
          <p:cNvSpPr>
            <a:spLocks noChangeArrowheads="1"/>
          </p:cNvSpPr>
          <p:nvPr/>
        </p:nvSpPr>
        <p:spPr bwMode="auto">
          <a:xfrm>
            <a:off x="1325563" y="3825875"/>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7.0</a:t>
            </a:r>
          </a:p>
        </p:txBody>
      </p:sp>
      <p:sp>
        <p:nvSpPr>
          <p:cNvPr id="8201" name="Rectangle 11"/>
          <p:cNvSpPr>
            <a:spLocks noChangeArrowheads="1"/>
          </p:cNvSpPr>
          <p:nvPr/>
        </p:nvSpPr>
        <p:spPr bwMode="auto">
          <a:xfrm>
            <a:off x="1325563" y="303688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7.2</a:t>
            </a:r>
          </a:p>
        </p:txBody>
      </p:sp>
      <p:sp>
        <p:nvSpPr>
          <p:cNvPr id="8202" name="Rectangle 12"/>
          <p:cNvSpPr>
            <a:spLocks noChangeArrowheads="1"/>
          </p:cNvSpPr>
          <p:nvPr/>
        </p:nvSpPr>
        <p:spPr bwMode="auto">
          <a:xfrm>
            <a:off x="1325563" y="224313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7.4</a:t>
            </a:r>
          </a:p>
        </p:txBody>
      </p:sp>
      <p:sp>
        <p:nvSpPr>
          <p:cNvPr id="8203" name="Rectangle 13"/>
          <p:cNvSpPr>
            <a:spLocks noChangeArrowheads="1"/>
          </p:cNvSpPr>
          <p:nvPr/>
        </p:nvSpPr>
        <p:spPr bwMode="auto">
          <a:xfrm rot="-60000">
            <a:off x="868363" y="5646738"/>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V</a:t>
            </a:r>
            <a:r>
              <a:rPr lang="en-US" baseline="-25000">
                <a:solidFill>
                  <a:schemeClr val="tx1"/>
                </a:solidFill>
                <a:latin typeface="Arial Narrow" pitchFamily="34" charset="0"/>
              </a:rPr>
              <a:t>m</a:t>
            </a:r>
            <a:endParaRPr lang="en-US">
              <a:solidFill>
                <a:schemeClr val="tx1"/>
              </a:solidFill>
              <a:latin typeface="Arial Narrow" pitchFamily="34" charset="0"/>
            </a:endParaRPr>
          </a:p>
        </p:txBody>
      </p:sp>
      <p:sp>
        <p:nvSpPr>
          <p:cNvPr id="8204" name="Rectangle 14"/>
          <p:cNvSpPr>
            <a:spLocks noChangeArrowheads="1"/>
          </p:cNvSpPr>
          <p:nvPr/>
        </p:nvSpPr>
        <p:spPr bwMode="auto">
          <a:xfrm>
            <a:off x="1301750" y="5983288"/>
            <a:ext cx="3619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-58</a:t>
            </a:r>
          </a:p>
        </p:txBody>
      </p:sp>
      <p:sp>
        <p:nvSpPr>
          <p:cNvPr id="8205" name="Rectangle 15"/>
          <p:cNvSpPr>
            <a:spLocks noChangeArrowheads="1"/>
          </p:cNvSpPr>
          <p:nvPr/>
        </p:nvSpPr>
        <p:spPr bwMode="auto">
          <a:xfrm>
            <a:off x="1301750" y="5299075"/>
            <a:ext cx="3619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-56</a:t>
            </a:r>
          </a:p>
        </p:txBody>
      </p:sp>
      <p:grpSp>
        <p:nvGrpSpPr>
          <p:cNvPr id="8206" name="Group 16"/>
          <p:cNvGrpSpPr>
            <a:grpSpLocks/>
          </p:cNvGrpSpPr>
          <p:nvPr/>
        </p:nvGrpSpPr>
        <p:grpSpPr bwMode="auto">
          <a:xfrm>
            <a:off x="6391275" y="4743450"/>
            <a:ext cx="752475" cy="412750"/>
            <a:chOff x="4266" y="2688"/>
            <a:chExt cx="474" cy="260"/>
          </a:xfrm>
        </p:grpSpPr>
        <p:sp>
          <p:nvSpPr>
            <p:cNvPr id="8273" name="Rectangle 17"/>
            <p:cNvSpPr>
              <a:spLocks noChangeArrowheads="1"/>
            </p:cNvSpPr>
            <p:nvPr/>
          </p:nvSpPr>
          <p:spPr bwMode="auto">
            <a:xfrm>
              <a:off x="4266" y="2688"/>
              <a:ext cx="4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10 min</a:t>
              </a:r>
            </a:p>
          </p:txBody>
        </p:sp>
        <p:grpSp>
          <p:nvGrpSpPr>
            <p:cNvPr id="8274" name="Group 18"/>
            <p:cNvGrpSpPr>
              <a:grpSpLocks/>
            </p:cNvGrpSpPr>
            <p:nvPr/>
          </p:nvGrpSpPr>
          <p:grpSpPr bwMode="auto">
            <a:xfrm>
              <a:off x="4328" y="2908"/>
              <a:ext cx="327" cy="40"/>
              <a:chOff x="4659" y="3171"/>
              <a:chExt cx="294" cy="40"/>
            </a:xfrm>
          </p:grpSpPr>
          <p:sp>
            <p:nvSpPr>
              <p:cNvPr id="8275" name="Line 19"/>
              <p:cNvSpPr>
                <a:spLocks noChangeShapeType="1"/>
              </p:cNvSpPr>
              <p:nvPr/>
            </p:nvSpPr>
            <p:spPr bwMode="auto">
              <a:xfrm>
                <a:off x="4952" y="3171"/>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6" name="Line 20"/>
              <p:cNvSpPr>
                <a:spLocks noChangeShapeType="1"/>
              </p:cNvSpPr>
              <p:nvPr/>
            </p:nvSpPr>
            <p:spPr bwMode="auto">
              <a:xfrm>
                <a:off x="4659" y="3171"/>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77" name="Line 21"/>
              <p:cNvSpPr>
                <a:spLocks noChangeShapeType="1"/>
              </p:cNvSpPr>
              <p:nvPr/>
            </p:nvSpPr>
            <p:spPr bwMode="auto">
              <a:xfrm>
                <a:off x="4660" y="3174"/>
                <a:ext cx="292"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207" name="Rectangle 22"/>
          <p:cNvSpPr>
            <a:spLocks noChangeArrowheads="1"/>
          </p:cNvSpPr>
          <p:nvPr/>
        </p:nvSpPr>
        <p:spPr bwMode="auto">
          <a:xfrm>
            <a:off x="5010150" y="6399213"/>
            <a:ext cx="4014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Boron &amp; De Weer, </a:t>
            </a:r>
            <a:r>
              <a:rPr lang="en-US" sz="2000" i="1">
                <a:latin typeface="Arial Narrow" pitchFamily="34" charset="0"/>
              </a:rPr>
              <a:t>J Gen Physiol</a:t>
            </a:r>
            <a:r>
              <a:rPr lang="en-US" sz="2000">
                <a:latin typeface="Arial Narrow" pitchFamily="34" charset="0"/>
              </a:rPr>
              <a:t> 67, 1976 </a:t>
            </a:r>
          </a:p>
        </p:txBody>
      </p:sp>
      <p:sp>
        <p:nvSpPr>
          <p:cNvPr id="8208" name="Line 23"/>
          <p:cNvSpPr>
            <a:spLocks noChangeShapeType="1"/>
          </p:cNvSpPr>
          <p:nvPr/>
        </p:nvSpPr>
        <p:spPr bwMode="auto">
          <a:xfrm flipV="1">
            <a:off x="1725613" y="5473700"/>
            <a:ext cx="1587" cy="693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9" name="Line 24"/>
          <p:cNvSpPr>
            <a:spLocks noChangeShapeType="1"/>
          </p:cNvSpPr>
          <p:nvPr/>
        </p:nvSpPr>
        <p:spPr bwMode="auto">
          <a:xfrm>
            <a:off x="1731963" y="3613150"/>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10" name="Line 25"/>
          <p:cNvSpPr>
            <a:spLocks noChangeShapeType="1"/>
          </p:cNvSpPr>
          <p:nvPr/>
        </p:nvSpPr>
        <p:spPr bwMode="auto">
          <a:xfrm>
            <a:off x="1731963" y="5826125"/>
            <a:ext cx="5661025"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11" name="Line 26"/>
          <p:cNvSpPr>
            <a:spLocks noChangeShapeType="1"/>
          </p:cNvSpPr>
          <p:nvPr/>
        </p:nvSpPr>
        <p:spPr bwMode="auto">
          <a:xfrm>
            <a:off x="1731963" y="2430463"/>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12" name="Line 27"/>
          <p:cNvSpPr>
            <a:spLocks noChangeShapeType="1"/>
          </p:cNvSpPr>
          <p:nvPr/>
        </p:nvSpPr>
        <p:spPr bwMode="auto">
          <a:xfrm>
            <a:off x="1731963" y="2824163"/>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13" name="Line 28"/>
          <p:cNvSpPr>
            <a:spLocks noChangeShapeType="1"/>
          </p:cNvSpPr>
          <p:nvPr/>
        </p:nvSpPr>
        <p:spPr bwMode="auto">
          <a:xfrm>
            <a:off x="1731963" y="3217863"/>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14" name="Line 29"/>
          <p:cNvSpPr>
            <a:spLocks noChangeShapeType="1"/>
          </p:cNvSpPr>
          <p:nvPr/>
        </p:nvSpPr>
        <p:spPr bwMode="auto">
          <a:xfrm>
            <a:off x="1731963" y="4010025"/>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15" name="Line 30"/>
          <p:cNvSpPr>
            <a:spLocks noChangeShapeType="1"/>
          </p:cNvSpPr>
          <p:nvPr/>
        </p:nvSpPr>
        <p:spPr bwMode="auto">
          <a:xfrm>
            <a:off x="1731963" y="4403725"/>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16" name="Line 31"/>
          <p:cNvSpPr>
            <a:spLocks noChangeShapeType="1"/>
          </p:cNvSpPr>
          <p:nvPr/>
        </p:nvSpPr>
        <p:spPr bwMode="auto">
          <a:xfrm>
            <a:off x="1731963" y="4797425"/>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17" name="Line 32"/>
          <p:cNvSpPr>
            <a:spLocks noChangeShapeType="1"/>
          </p:cNvSpPr>
          <p:nvPr/>
        </p:nvSpPr>
        <p:spPr bwMode="auto">
          <a:xfrm flipV="1">
            <a:off x="1728788" y="2024063"/>
            <a:ext cx="1587" cy="3176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799783" name="Group 39"/>
          <p:cNvGrpSpPr>
            <a:grpSpLocks/>
          </p:cNvGrpSpPr>
          <p:nvPr/>
        </p:nvGrpSpPr>
        <p:grpSpPr bwMode="auto">
          <a:xfrm>
            <a:off x="6135688" y="5730875"/>
            <a:ext cx="1190625" cy="279400"/>
            <a:chOff x="4105" y="3610"/>
            <a:chExt cx="750" cy="176"/>
          </a:xfrm>
        </p:grpSpPr>
        <p:grpSp>
          <p:nvGrpSpPr>
            <p:cNvPr id="8268" name="Group 40"/>
            <p:cNvGrpSpPr>
              <a:grpSpLocks/>
            </p:cNvGrpSpPr>
            <p:nvPr/>
          </p:nvGrpSpPr>
          <p:grpSpPr bwMode="auto">
            <a:xfrm>
              <a:off x="4186" y="3682"/>
              <a:ext cx="669" cy="104"/>
              <a:chOff x="4186" y="3682"/>
              <a:chExt cx="669" cy="104"/>
            </a:xfrm>
          </p:grpSpPr>
          <p:sp>
            <p:nvSpPr>
              <p:cNvPr id="8270" name="Freeform 41"/>
              <p:cNvSpPr>
                <a:spLocks/>
              </p:cNvSpPr>
              <p:nvPr/>
            </p:nvSpPr>
            <p:spPr bwMode="auto">
              <a:xfrm>
                <a:off x="4186" y="3682"/>
                <a:ext cx="275" cy="59"/>
              </a:xfrm>
              <a:custGeom>
                <a:avLst/>
                <a:gdLst>
                  <a:gd name="T0" fmla="*/ 0 w 986"/>
                  <a:gd name="T1" fmla="*/ 0 h 279"/>
                  <a:gd name="T2" fmla="*/ 0 w 986"/>
                  <a:gd name="T3" fmla="*/ 0 h 279"/>
                  <a:gd name="T4" fmla="*/ 0 w 986"/>
                  <a:gd name="T5" fmla="*/ 0 h 279"/>
                  <a:gd name="T6" fmla="*/ 0 w 986"/>
                  <a:gd name="T7" fmla="*/ 0 h 279"/>
                  <a:gd name="T8" fmla="*/ 0 w 986"/>
                  <a:gd name="T9" fmla="*/ 0 h 279"/>
                  <a:gd name="T10" fmla="*/ 0 w 986"/>
                  <a:gd name="T11" fmla="*/ 0 h 279"/>
                  <a:gd name="T12" fmla="*/ 0 w 986"/>
                  <a:gd name="T13" fmla="*/ 0 h 279"/>
                  <a:gd name="T14" fmla="*/ 0 w 986"/>
                  <a:gd name="T15" fmla="*/ 0 h 279"/>
                  <a:gd name="T16" fmla="*/ 0 w 986"/>
                  <a:gd name="T17" fmla="*/ 0 h 279"/>
                  <a:gd name="T18" fmla="*/ 0 w 986"/>
                  <a:gd name="T19" fmla="*/ 0 h 279"/>
                  <a:gd name="T20" fmla="*/ 0 w 986"/>
                  <a:gd name="T21" fmla="*/ 0 h 279"/>
                  <a:gd name="T22" fmla="*/ 0 w 986"/>
                  <a:gd name="T23" fmla="*/ 0 h 279"/>
                  <a:gd name="T24" fmla="*/ 0 w 986"/>
                  <a:gd name="T25" fmla="*/ 0 h 279"/>
                  <a:gd name="T26" fmla="*/ 0 w 986"/>
                  <a:gd name="T27" fmla="*/ 0 h 279"/>
                  <a:gd name="T28" fmla="*/ 0 w 986"/>
                  <a:gd name="T29" fmla="*/ 0 h 279"/>
                  <a:gd name="T30" fmla="*/ 0 w 986"/>
                  <a:gd name="T31" fmla="*/ 0 h 279"/>
                  <a:gd name="T32" fmla="*/ 0 w 986"/>
                  <a:gd name="T33" fmla="*/ 0 h 279"/>
                  <a:gd name="T34" fmla="*/ 0 w 986"/>
                  <a:gd name="T35" fmla="*/ 0 h 279"/>
                  <a:gd name="T36" fmla="*/ 0 w 986"/>
                  <a:gd name="T37" fmla="*/ 0 h 279"/>
                  <a:gd name="T38" fmla="*/ 0 w 986"/>
                  <a:gd name="T39" fmla="*/ 0 h 279"/>
                  <a:gd name="T40" fmla="*/ 0 w 986"/>
                  <a:gd name="T41" fmla="*/ 0 h 279"/>
                  <a:gd name="T42" fmla="*/ 0 w 986"/>
                  <a:gd name="T43" fmla="*/ 0 h 279"/>
                  <a:gd name="T44" fmla="*/ 0 w 986"/>
                  <a:gd name="T45" fmla="*/ 0 h 279"/>
                  <a:gd name="T46" fmla="*/ 0 w 986"/>
                  <a:gd name="T47" fmla="*/ 0 h 279"/>
                  <a:gd name="T48" fmla="*/ 0 w 986"/>
                  <a:gd name="T49" fmla="*/ 0 h 279"/>
                  <a:gd name="T50" fmla="*/ 0 w 986"/>
                  <a:gd name="T51" fmla="*/ 0 h 279"/>
                  <a:gd name="T52" fmla="*/ 0 w 986"/>
                  <a:gd name="T53" fmla="*/ 0 h 279"/>
                  <a:gd name="T54" fmla="*/ 0 w 986"/>
                  <a:gd name="T55" fmla="*/ 0 h 279"/>
                  <a:gd name="T56" fmla="*/ 0 w 986"/>
                  <a:gd name="T57" fmla="*/ 0 h 279"/>
                  <a:gd name="T58" fmla="*/ 0 w 986"/>
                  <a:gd name="T59" fmla="*/ 0 h 279"/>
                  <a:gd name="T60" fmla="*/ 0 w 986"/>
                  <a:gd name="T61" fmla="*/ 0 h 279"/>
                  <a:gd name="T62" fmla="*/ 0 w 986"/>
                  <a:gd name="T63" fmla="*/ 0 h 279"/>
                  <a:gd name="T64" fmla="*/ 0 w 986"/>
                  <a:gd name="T65" fmla="*/ 0 h 279"/>
                  <a:gd name="T66" fmla="*/ 0 w 986"/>
                  <a:gd name="T67" fmla="*/ 0 h 279"/>
                  <a:gd name="T68" fmla="*/ 0 w 986"/>
                  <a:gd name="T69" fmla="*/ 0 h 279"/>
                  <a:gd name="T70" fmla="*/ 0 w 986"/>
                  <a:gd name="T71" fmla="*/ 0 h 279"/>
                  <a:gd name="T72" fmla="*/ 0 w 986"/>
                  <a:gd name="T73" fmla="*/ 0 h 279"/>
                  <a:gd name="T74" fmla="*/ 0 w 986"/>
                  <a:gd name="T75" fmla="*/ 0 h 279"/>
                  <a:gd name="T76" fmla="*/ 0 w 986"/>
                  <a:gd name="T77" fmla="*/ 0 h 279"/>
                  <a:gd name="T78" fmla="*/ 0 w 986"/>
                  <a:gd name="T79" fmla="*/ 0 h 279"/>
                  <a:gd name="T80" fmla="*/ 0 w 986"/>
                  <a:gd name="T81" fmla="*/ 0 h 279"/>
                  <a:gd name="T82" fmla="*/ 0 w 986"/>
                  <a:gd name="T83" fmla="*/ 0 h 279"/>
                  <a:gd name="T84" fmla="*/ 0 w 986"/>
                  <a:gd name="T85" fmla="*/ 0 h 279"/>
                  <a:gd name="T86" fmla="*/ 0 w 986"/>
                  <a:gd name="T87" fmla="*/ 0 h 279"/>
                  <a:gd name="T88" fmla="*/ 0 w 986"/>
                  <a:gd name="T89" fmla="*/ 0 h 279"/>
                  <a:gd name="T90" fmla="*/ 0 w 986"/>
                  <a:gd name="T91" fmla="*/ 0 h 279"/>
                  <a:gd name="T92" fmla="*/ 0 w 986"/>
                  <a:gd name="T93" fmla="*/ 0 h 279"/>
                  <a:gd name="T94" fmla="*/ 0 w 986"/>
                  <a:gd name="T95" fmla="*/ 0 h 279"/>
                  <a:gd name="T96" fmla="*/ 0 w 986"/>
                  <a:gd name="T97" fmla="*/ 0 h 279"/>
                  <a:gd name="T98" fmla="*/ 0 w 986"/>
                  <a:gd name="T99" fmla="*/ 0 h 279"/>
                  <a:gd name="T100" fmla="*/ 0 w 986"/>
                  <a:gd name="T101" fmla="*/ 0 h 279"/>
                  <a:gd name="T102" fmla="*/ 0 w 986"/>
                  <a:gd name="T103" fmla="*/ 0 h 279"/>
                  <a:gd name="T104" fmla="*/ 0 w 986"/>
                  <a:gd name="T105" fmla="*/ 0 h 279"/>
                  <a:gd name="T106" fmla="*/ 0 w 986"/>
                  <a:gd name="T107" fmla="*/ 0 h 279"/>
                  <a:gd name="T108" fmla="*/ 0 w 986"/>
                  <a:gd name="T109" fmla="*/ 0 h 279"/>
                  <a:gd name="T110" fmla="*/ 0 w 986"/>
                  <a:gd name="T111" fmla="*/ 0 h 279"/>
                  <a:gd name="T112" fmla="*/ 0 w 986"/>
                  <a:gd name="T113" fmla="*/ 0 h 279"/>
                  <a:gd name="T114" fmla="*/ 0 w 986"/>
                  <a:gd name="T115" fmla="*/ 0 h 279"/>
                  <a:gd name="T116" fmla="*/ 0 w 986"/>
                  <a:gd name="T117" fmla="*/ 0 h 279"/>
                  <a:gd name="T118" fmla="*/ 0 w 986"/>
                  <a:gd name="T119" fmla="*/ 0 h 279"/>
                  <a:gd name="T120" fmla="*/ 0 w 986"/>
                  <a:gd name="T121" fmla="*/ 0 h 279"/>
                  <a:gd name="T122" fmla="*/ 0 w 986"/>
                  <a:gd name="T123" fmla="*/ 0 h 279"/>
                  <a:gd name="T124" fmla="*/ 0 w 986"/>
                  <a:gd name="T125" fmla="*/ 0 h 2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279">
                    <a:moveTo>
                      <a:pt x="0" y="0"/>
                    </a:moveTo>
                    <a:lnTo>
                      <a:pt x="8" y="0"/>
                    </a:lnTo>
                    <a:lnTo>
                      <a:pt x="16" y="1"/>
                    </a:lnTo>
                    <a:lnTo>
                      <a:pt x="24" y="1"/>
                    </a:lnTo>
                    <a:lnTo>
                      <a:pt x="31" y="15"/>
                    </a:lnTo>
                    <a:lnTo>
                      <a:pt x="40" y="15"/>
                    </a:lnTo>
                    <a:lnTo>
                      <a:pt x="48" y="15"/>
                    </a:lnTo>
                    <a:lnTo>
                      <a:pt x="56" y="30"/>
                    </a:lnTo>
                    <a:lnTo>
                      <a:pt x="63" y="43"/>
                    </a:lnTo>
                    <a:lnTo>
                      <a:pt x="71" y="44"/>
                    </a:lnTo>
                    <a:lnTo>
                      <a:pt x="79" y="44"/>
                    </a:lnTo>
                    <a:lnTo>
                      <a:pt x="87" y="44"/>
                    </a:lnTo>
                    <a:lnTo>
                      <a:pt x="95" y="44"/>
                    </a:lnTo>
                    <a:lnTo>
                      <a:pt x="103" y="58"/>
                    </a:lnTo>
                    <a:lnTo>
                      <a:pt x="111" y="58"/>
                    </a:lnTo>
                    <a:lnTo>
                      <a:pt x="119" y="58"/>
                    </a:lnTo>
                    <a:lnTo>
                      <a:pt x="126" y="58"/>
                    </a:lnTo>
                    <a:lnTo>
                      <a:pt x="134" y="58"/>
                    </a:lnTo>
                    <a:lnTo>
                      <a:pt x="142" y="58"/>
                    </a:lnTo>
                    <a:lnTo>
                      <a:pt x="150" y="58"/>
                    </a:lnTo>
                    <a:lnTo>
                      <a:pt x="158" y="72"/>
                    </a:lnTo>
                    <a:lnTo>
                      <a:pt x="166" y="72"/>
                    </a:lnTo>
                    <a:lnTo>
                      <a:pt x="174" y="87"/>
                    </a:lnTo>
                    <a:lnTo>
                      <a:pt x="182" y="87"/>
                    </a:lnTo>
                    <a:lnTo>
                      <a:pt x="189" y="101"/>
                    </a:lnTo>
                    <a:lnTo>
                      <a:pt x="197" y="115"/>
                    </a:lnTo>
                    <a:lnTo>
                      <a:pt x="205" y="115"/>
                    </a:lnTo>
                    <a:lnTo>
                      <a:pt x="213" y="129"/>
                    </a:lnTo>
                    <a:lnTo>
                      <a:pt x="221" y="129"/>
                    </a:lnTo>
                    <a:lnTo>
                      <a:pt x="229" y="144"/>
                    </a:lnTo>
                    <a:lnTo>
                      <a:pt x="237" y="144"/>
                    </a:lnTo>
                    <a:lnTo>
                      <a:pt x="245" y="144"/>
                    </a:lnTo>
                    <a:lnTo>
                      <a:pt x="252" y="144"/>
                    </a:lnTo>
                    <a:lnTo>
                      <a:pt x="260" y="158"/>
                    </a:lnTo>
                    <a:lnTo>
                      <a:pt x="268" y="158"/>
                    </a:lnTo>
                    <a:lnTo>
                      <a:pt x="276" y="158"/>
                    </a:lnTo>
                    <a:lnTo>
                      <a:pt x="284" y="158"/>
                    </a:lnTo>
                    <a:lnTo>
                      <a:pt x="292" y="172"/>
                    </a:lnTo>
                    <a:lnTo>
                      <a:pt x="300" y="172"/>
                    </a:lnTo>
                    <a:lnTo>
                      <a:pt x="308" y="172"/>
                    </a:lnTo>
                    <a:lnTo>
                      <a:pt x="315" y="173"/>
                    </a:lnTo>
                    <a:lnTo>
                      <a:pt x="323" y="173"/>
                    </a:lnTo>
                    <a:lnTo>
                      <a:pt x="331" y="173"/>
                    </a:lnTo>
                    <a:lnTo>
                      <a:pt x="340" y="173"/>
                    </a:lnTo>
                    <a:lnTo>
                      <a:pt x="347" y="187"/>
                    </a:lnTo>
                    <a:lnTo>
                      <a:pt x="355" y="187"/>
                    </a:lnTo>
                    <a:lnTo>
                      <a:pt x="363" y="187"/>
                    </a:lnTo>
                    <a:lnTo>
                      <a:pt x="371" y="187"/>
                    </a:lnTo>
                    <a:lnTo>
                      <a:pt x="378" y="187"/>
                    </a:lnTo>
                    <a:lnTo>
                      <a:pt x="386" y="187"/>
                    </a:lnTo>
                    <a:lnTo>
                      <a:pt x="394" y="187"/>
                    </a:lnTo>
                    <a:lnTo>
                      <a:pt x="403" y="187"/>
                    </a:lnTo>
                    <a:lnTo>
                      <a:pt x="411" y="187"/>
                    </a:lnTo>
                    <a:lnTo>
                      <a:pt x="418" y="174"/>
                    </a:lnTo>
                    <a:lnTo>
                      <a:pt x="426" y="174"/>
                    </a:lnTo>
                    <a:lnTo>
                      <a:pt x="434" y="174"/>
                    </a:lnTo>
                    <a:lnTo>
                      <a:pt x="442" y="174"/>
                    </a:lnTo>
                    <a:lnTo>
                      <a:pt x="449" y="174"/>
                    </a:lnTo>
                    <a:lnTo>
                      <a:pt x="457" y="174"/>
                    </a:lnTo>
                    <a:lnTo>
                      <a:pt x="466" y="174"/>
                    </a:lnTo>
                    <a:lnTo>
                      <a:pt x="474" y="174"/>
                    </a:lnTo>
                    <a:lnTo>
                      <a:pt x="481" y="188"/>
                    </a:lnTo>
                    <a:lnTo>
                      <a:pt x="489" y="203"/>
                    </a:lnTo>
                    <a:lnTo>
                      <a:pt x="497" y="203"/>
                    </a:lnTo>
                    <a:lnTo>
                      <a:pt x="505" y="203"/>
                    </a:lnTo>
                    <a:lnTo>
                      <a:pt x="512" y="217"/>
                    </a:lnTo>
                    <a:lnTo>
                      <a:pt x="520" y="217"/>
                    </a:lnTo>
                    <a:lnTo>
                      <a:pt x="529" y="217"/>
                    </a:lnTo>
                    <a:lnTo>
                      <a:pt x="537" y="231"/>
                    </a:lnTo>
                    <a:lnTo>
                      <a:pt x="544" y="231"/>
                    </a:lnTo>
                    <a:lnTo>
                      <a:pt x="552" y="231"/>
                    </a:lnTo>
                    <a:lnTo>
                      <a:pt x="560" y="232"/>
                    </a:lnTo>
                    <a:lnTo>
                      <a:pt x="568" y="245"/>
                    </a:lnTo>
                    <a:lnTo>
                      <a:pt x="575" y="232"/>
                    </a:lnTo>
                    <a:lnTo>
                      <a:pt x="584" y="232"/>
                    </a:lnTo>
                    <a:lnTo>
                      <a:pt x="592" y="232"/>
                    </a:lnTo>
                    <a:lnTo>
                      <a:pt x="600" y="246"/>
                    </a:lnTo>
                    <a:lnTo>
                      <a:pt x="608" y="232"/>
                    </a:lnTo>
                    <a:lnTo>
                      <a:pt x="615" y="232"/>
                    </a:lnTo>
                    <a:lnTo>
                      <a:pt x="623" y="232"/>
                    </a:lnTo>
                    <a:lnTo>
                      <a:pt x="631" y="232"/>
                    </a:lnTo>
                    <a:lnTo>
                      <a:pt x="639" y="232"/>
                    </a:lnTo>
                    <a:lnTo>
                      <a:pt x="647" y="233"/>
                    </a:lnTo>
                    <a:lnTo>
                      <a:pt x="655" y="233"/>
                    </a:lnTo>
                    <a:lnTo>
                      <a:pt x="663" y="233"/>
                    </a:lnTo>
                    <a:lnTo>
                      <a:pt x="671" y="233"/>
                    </a:lnTo>
                    <a:lnTo>
                      <a:pt x="678" y="233"/>
                    </a:lnTo>
                    <a:lnTo>
                      <a:pt x="686" y="233"/>
                    </a:lnTo>
                    <a:lnTo>
                      <a:pt x="694" y="233"/>
                    </a:lnTo>
                    <a:lnTo>
                      <a:pt x="702" y="233"/>
                    </a:lnTo>
                    <a:lnTo>
                      <a:pt x="711" y="233"/>
                    </a:lnTo>
                    <a:lnTo>
                      <a:pt x="718" y="233"/>
                    </a:lnTo>
                    <a:lnTo>
                      <a:pt x="726" y="234"/>
                    </a:lnTo>
                    <a:lnTo>
                      <a:pt x="734" y="220"/>
                    </a:lnTo>
                    <a:lnTo>
                      <a:pt x="742" y="220"/>
                    </a:lnTo>
                    <a:lnTo>
                      <a:pt x="749" y="206"/>
                    </a:lnTo>
                    <a:lnTo>
                      <a:pt x="757" y="206"/>
                    </a:lnTo>
                    <a:lnTo>
                      <a:pt x="766" y="206"/>
                    </a:lnTo>
                    <a:lnTo>
                      <a:pt x="774" y="206"/>
                    </a:lnTo>
                    <a:lnTo>
                      <a:pt x="782" y="207"/>
                    </a:lnTo>
                    <a:lnTo>
                      <a:pt x="789" y="207"/>
                    </a:lnTo>
                    <a:lnTo>
                      <a:pt x="797" y="207"/>
                    </a:lnTo>
                    <a:lnTo>
                      <a:pt x="805" y="207"/>
                    </a:lnTo>
                    <a:lnTo>
                      <a:pt x="813" y="207"/>
                    </a:lnTo>
                    <a:lnTo>
                      <a:pt x="820" y="207"/>
                    </a:lnTo>
                    <a:lnTo>
                      <a:pt x="829" y="221"/>
                    </a:lnTo>
                    <a:lnTo>
                      <a:pt x="837" y="235"/>
                    </a:lnTo>
                    <a:lnTo>
                      <a:pt x="845" y="249"/>
                    </a:lnTo>
                    <a:lnTo>
                      <a:pt x="852" y="249"/>
                    </a:lnTo>
                    <a:lnTo>
                      <a:pt x="860" y="264"/>
                    </a:lnTo>
                    <a:lnTo>
                      <a:pt x="868" y="249"/>
                    </a:lnTo>
                    <a:lnTo>
                      <a:pt x="876" y="264"/>
                    </a:lnTo>
                    <a:lnTo>
                      <a:pt x="883" y="264"/>
                    </a:lnTo>
                    <a:lnTo>
                      <a:pt x="892" y="264"/>
                    </a:lnTo>
                    <a:lnTo>
                      <a:pt x="900" y="264"/>
                    </a:lnTo>
                    <a:lnTo>
                      <a:pt x="908" y="278"/>
                    </a:lnTo>
                    <a:lnTo>
                      <a:pt x="915" y="278"/>
                    </a:lnTo>
                    <a:lnTo>
                      <a:pt x="923" y="278"/>
                    </a:lnTo>
                    <a:lnTo>
                      <a:pt x="931" y="278"/>
                    </a:lnTo>
                    <a:lnTo>
                      <a:pt x="939" y="278"/>
                    </a:lnTo>
                    <a:lnTo>
                      <a:pt x="946" y="278"/>
                    </a:lnTo>
                    <a:lnTo>
                      <a:pt x="955" y="279"/>
                    </a:lnTo>
                    <a:lnTo>
                      <a:pt x="963" y="265"/>
                    </a:lnTo>
                    <a:lnTo>
                      <a:pt x="971" y="265"/>
                    </a:lnTo>
                    <a:lnTo>
                      <a:pt x="978" y="265"/>
                    </a:lnTo>
                    <a:lnTo>
                      <a:pt x="986" y="25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71" name="Freeform 42"/>
              <p:cNvSpPr>
                <a:spLocks/>
              </p:cNvSpPr>
              <p:nvPr/>
            </p:nvSpPr>
            <p:spPr bwMode="auto">
              <a:xfrm>
                <a:off x="4461" y="3733"/>
                <a:ext cx="274" cy="37"/>
              </a:xfrm>
              <a:custGeom>
                <a:avLst/>
                <a:gdLst>
                  <a:gd name="T0" fmla="*/ 0 w 987"/>
                  <a:gd name="T1" fmla="*/ 0 h 179"/>
                  <a:gd name="T2" fmla="*/ 0 w 987"/>
                  <a:gd name="T3" fmla="*/ 0 h 179"/>
                  <a:gd name="T4" fmla="*/ 0 w 987"/>
                  <a:gd name="T5" fmla="*/ 0 h 179"/>
                  <a:gd name="T6" fmla="*/ 0 w 987"/>
                  <a:gd name="T7" fmla="*/ 0 h 179"/>
                  <a:gd name="T8" fmla="*/ 0 w 987"/>
                  <a:gd name="T9" fmla="*/ 0 h 179"/>
                  <a:gd name="T10" fmla="*/ 0 w 987"/>
                  <a:gd name="T11" fmla="*/ 0 h 179"/>
                  <a:gd name="T12" fmla="*/ 0 w 987"/>
                  <a:gd name="T13" fmla="*/ 0 h 179"/>
                  <a:gd name="T14" fmla="*/ 0 w 987"/>
                  <a:gd name="T15" fmla="*/ 0 h 179"/>
                  <a:gd name="T16" fmla="*/ 0 w 987"/>
                  <a:gd name="T17" fmla="*/ 0 h 179"/>
                  <a:gd name="T18" fmla="*/ 0 w 987"/>
                  <a:gd name="T19" fmla="*/ 0 h 179"/>
                  <a:gd name="T20" fmla="*/ 0 w 987"/>
                  <a:gd name="T21" fmla="*/ 0 h 179"/>
                  <a:gd name="T22" fmla="*/ 0 w 987"/>
                  <a:gd name="T23" fmla="*/ 0 h 179"/>
                  <a:gd name="T24" fmla="*/ 0 w 987"/>
                  <a:gd name="T25" fmla="*/ 0 h 179"/>
                  <a:gd name="T26" fmla="*/ 0 w 987"/>
                  <a:gd name="T27" fmla="*/ 0 h 179"/>
                  <a:gd name="T28" fmla="*/ 0 w 987"/>
                  <a:gd name="T29" fmla="*/ 0 h 179"/>
                  <a:gd name="T30" fmla="*/ 0 w 987"/>
                  <a:gd name="T31" fmla="*/ 0 h 179"/>
                  <a:gd name="T32" fmla="*/ 0 w 987"/>
                  <a:gd name="T33" fmla="*/ 0 h 179"/>
                  <a:gd name="T34" fmla="*/ 0 w 987"/>
                  <a:gd name="T35" fmla="*/ 0 h 179"/>
                  <a:gd name="T36" fmla="*/ 0 w 987"/>
                  <a:gd name="T37" fmla="*/ 0 h 179"/>
                  <a:gd name="T38" fmla="*/ 0 w 987"/>
                  <a:gd name="T39" fmla="*/ 0 h 179"/>
                  <a:gd name="T40" fmla="*/ 0 w 987"/>
                  <a:gd name="T41" fmla="*/ 0 h 179"/>
                  <a:gd name="T42" fmla="*/ 0 w 987"/>
                  <a:gd name="T43" fmla="*/ 0 h 179"/>
                  <a:gd name="T44" fmla="*/ 0 w 987"/>
                  <a:gd name="T45" fmla="*/ 0 h 179"/>
                  <a:gd name="T46" fmla="*/ 0 w 987"/>
                  <a:gd name="T47" fmla="*/ 0 h 179"/>
                  <a:gd name="T48" fmla="*/ 0 w 987"/>
                  <a:gd name="T49" fmla="*/ 0 h 179"/>
                  <a:gd name="T50" fmla="*/ 0 w 987"/>
                  <a:gd name="T51" fmla="*/ 0 h 179"/>
                  <a:gd name="T52" fmla="*/ 0 w 987"/>
                  <a:gd name="T53" fmla="*/ 0 h 179"/>
                  <a:gd name="T54" fmla="*/ 0 w 987"/>
                  <a:gd name="T55" fmla="*/ 0 h 179"/>
                  <a:gd name="T56" fmla="*/ 0 w 987"/>
                  <a:gd name="T57" fmla="*/ 0 h 179"/>
                  <a:gd name="T58" fmla="*/ 0 w 987"/>
                  <a:gd name="T59" fmla="*/ 0 h 179"/>
                  <a:gd name="T60" fmla="*/ 0 w 987"/>
                  <a:gd name="T61" fmla="*/ 0 h 179"/>
                  <a:gd name="T62" fmla="*/ 0 w 987"/>
                  <a:gd name="T63" fmla="*/ 0 h 179"/>
                  <a:gd name="T64" fmla="*/ 0 w 987"/>
                  <a:gd name="T65" fmla="*/ 0 h 179"/>
                  <a:gd name="T66" fmla="*/ 0 w 987"/>
                  <a:gd name="T67" fmla="*/ 0 h 179"/>
                  <a:gd name="T68" fmla="*/ 0 w 987"/>
                  <a:gd name="T69" fmla="*/ 0 h 179"/>
                  <a:gd name="T70" fmla="*/ 0 w 987"/>
                  <a:gd name="T71" fmla="*/ 0 h 179"/>
                  <a:gd name="T72" fmla="*/ 0 w 987"/>
                  <a:gd name="T73" fmla="*/ 0 h 179"/>
                  <a:gd name="T74" fmla="*/ 0 w 987"/>
                  <a:gd name="T75" fmla="*/ 0 h 179"/>
                  <a:gd name="T76" fmla="*/ 0 w 987"/>
                  <a:gd name="T77" fmla="*/ 0 h 179"/>
                  <a:gd name="T78" fmla="*/ 0 w 987"/>
                  <a:gd name="T79" fmla="*/ 0 h 179"/>
                  <a:gd name="T80" fmla="*/ 0 w 987"/>
                  <a:gd name="T81" fmla="*/ 0 h 179"/>
                  <a:gd name="T82" fmla="*/ 0 w 987"/>
                  <a:gd name="T83" fmla="*/ 0 h 179"/>
                  <a:gd name="T84" fmla="*/ 0 w 987"/>
                  <a:gd name="T85" fmla="*/ 0 h 179"/>
                  <a:gd name="T86" fmla="*/ 0 w 987"/>
                  <a:gd name="T87" fmla="*/ 0 h 179"/>
                  <a:gd name="T88" fmla="*/ 0 w 987"/>
                  <a:gd name="T89" fmla="*/ 0 h 179"/>
                  <a:gd name="T90" fmla="*/ 0 w 987"/>
                  <a:gd name="T91" fmla="*/ 0 h 179"/>
                  <a:gd name="T92" fmla="*/ 0 w 987"/>
                  <a:gd name="T93" fmla="*/ 0 h 179"/>
                  <a:gd name="T94" fmla="*/ 0 w 987"/>
                  <a:gd name="T95" fmla="*/ 0 h 179"/>
                  <a:gd name="T96" fmla="*/ 0 w 987"/>
                  <a:gd name="T97" fmla="*/ 0 h 179"/>
                  <a:gd name="T98" fmla="*/ 0 w 987"/>
                  <a:gd name="T99" fmla="*/ 0 h 179"/>
                  <a:gd name="T100" fmla="*/ 0 w 987"/>
                  <a:gd name="T101" fmla="*/ 0 h 179"/>
                  <a:gd name="T102" fmla="*/ 0 w 987"/>
                  <a:gd name="T103" fmla="*/ 0 h 179"/>
                  <a:gd name="T104" fmla="*/ 0 w 987"/>
                  <a:gd name="T105" fmla="*/ 0 h 179"/>
                  <a:gd name="T106" fmla="*/ 0 w 987"/>
                  <a:gd name="T107" fmla="*/ 0 h 179"/>
                  <a:gd name="T108" fmla="*/ 0 w 987"/>
                  <a:gd name="T109" fmla="*/ 0 h 179"/>
                  <a:gd name="T110" fmla="*/ 0 w 987"/>
                  <a:gd name="T111" fmla="*/ 0 h 179"/>
                  <a:gd name="T112" fmla="*/ 0 w 987"/>
                  <a:gd name="T113" fmla="*/ 0 h 179"/>
                  <a:gd name="T114" fmla="*/ 0 w 987"/>
                  <a:gd name="T115" fmla="*/ 0 h 179"/>
                  <a:gd name="T116" fmla="*/ 0 w 987"/>
                  <a:gd name="T117" fmla="*/ 0 h 179"/>
                  <a:gd name="T118" fmla="*/ 0 w 987"/>
                  <a:gd name="T119" fmla="*/ 0 h 179"/>
                  <a:gd name="T120" fmla="*/ 0 w 987"/>
                  <a:gd name="T121" fmla="*/ 0 h 179"/>
                  <a:gd name="T122" fmla="*/ 0 w 987"/>
                  <a:gd name="T123" fmla="*/ 0 h 179"/>
                  <a:gd name="T124" fmla="*/ 0 w 987"/>
                  <a:gd name="T125" fmla="*/ 0 h 1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79">
                    <a:moveTo>
                      <a:pt x="0" y="13"/>
                    </a:moveTo>
                    <a:lnTo>
                      <a:pt x="8" y="13"/>
                    </a:lnTo>
                    <a:lnTo>
                      <a:pt x="16" y="14"/>
                    </a:lnTo>
                    <a:lnTo>
                      <a:pt x="25" y="14"/>
                    </a:lnTo>
                    <a:lnTo>
                      <a:pt x="32" y="14"/>
                    </a:lnTo>
                    <a:lnTo>
                      <a:pt x="40" y="0"/>
                    </a:lnTo>
                    <a:lnTo>
                      <a:pt x="48" y="0"/>
                    </a:lnTo>
                    <a:lnTo>
                      <a:pt x="56" y="0"/>
                    </a:lnTo>
                    <a:lnTo>
                      <a:pt x="63" y="0"/>
                    </a:lnTo>
                    <a:lnTo>
                      <a:pt x="71" y="0"/>
                    </a:lnTo>
                    <a:lnTo>
                      <a:pt x="79" y="1"/>
                    </a:lnTo>
                    <a:lnTo>
                      <a:pt x="88" y="1"/>
                    </a:lnTo>
                    <a:lnTo>
                      <a:pt x="96" y="1"/>
                    </a:lnTo>
                    <a:lnTo>
                      <a:pt x="103" y="15"/>
                    </a:lnTo>
                    <a:lnTo>
                      <a:pt x="111" y="15"/>
                    </a:lnTo>
                    <a:lnTo>
                      <a:pt x="119" y="30"/>
                    </a:lnTo>
                    <a:lnTo>
                      <a:pt x="127" y="30"/>
                    </a:lnTo>
                    <a:lnTo>
                      <a:pt x="134" y="44"/>
                    </a:lnTo>
                    <a:lnTo>
                      <a:pt x="142" y="44"/>
                    </a:lnTo>
                    <a:lnTo>
                      <a:pt x="151" y="57"/>
                    </a:lnTo>
                    <a:lnTo>
                      <a:pt x="158" y="58"/>
                    </a:lnTo>
                    <a:lnTo>
                      <a:pt x="166" y="58"/>
                    </a:lnTo>
                    <a:lnTo>
                      <a:pt x="174" y="58"/>
                    </a:lnTo>
                    <a:lnTo>
                      <a:pt x="182" y="58"/>
                    </a:lnTo>
                    <a:lnTo>
                      <a:pt x="190" y="72"/>
                    </a:lnTo>
                    <a:lnTo>
                      <a:pt x="197" y="58"/>
                    </a:lnTo>
                    <a:lnTo>
                      <a:pt x="206" y="72"/>
                    </a:lnTo>
                    <a:lnTo>
                      <a:pt x="214" y="72"/>
                    </a:lnTo>
                    <a:lnTo>
                      <a:pt x="222" y="72"/>
                    </a:lnTo>
                    <a:lnTo>
                      <a:pt x="229" y="86"/>
                    </a:lnTo>
                    <a:lnTo>
                      <a:pt x="237" y="86"/>
                    </a:lnTo>
                    <a:lnTo>
                      <a:pt x="245" y="86"/>
                    </a:lnTo>
                    <a:lnTo>
                      <a:pt x="253" y="86"/>
                    </a:lnTo>
                    <a:lnTo>
                      <a:pt x="260" y="86"/>
                    </a:lnTo>
                    <a:lnTo>
                      <a:pt x="269" y="73"/>
                    </a:lnTo>
                    <a:lnTo>
                      <a:pt x="277" y="73"/>
                    </a:lnTo>
                    <a:lnTo>
                      <a:pt x="285" y="73"/>
                    </a:lnTo>
                    <a:lnTo>
                      <a:pt x="292" y="73"/>
                    </a:lnTo>
                    <a:lnTo>
                      <a:pt x="300" y="73"/>
                    </a:lnTo>
                    <a:lnTo>
                      <a:pt x="308" y="73"/>
                    </a:lnTo>
                    <a:lnTo>
                      <a:pt x="316" y="73"/>
                    </a:lnTo>
                    <a:lnTo>
                      <a:pt x="324" y="73"/>
                    </a:lnTo>
                    <a:lnTo>
                      <a:pt x="332" y="73"/>
                    </a:lnTo>
                    <a:lnTo>
                      <a:pt x="340" y="74"/>
                    </a:lnTo>
                    <a:lnTo>
                      <a:pt x="348" y="60"/>
                    </a:lnTo>
                    <a:lnTo>
                      <a:pt x="356" y="74"/>
                    </a:lnTo>
                    <a:lnTo>
                      <a:pt x="363" y="60"/>
                    </a:lnTo>
                    <a:lnTo>
                      <a:pt x="371" y="60"/>
                    </a:lnTo>
                    <a:lnTo>
                      <a:pt x="379" y="60"/>
                    </a:lnTo>
                    <a:lnTo>
                      <a:pt x="388" y="60"/>
                    </a:lnTo>
                    <a:lnTo>
                      <a:pt x="395" y="60"/>
                    </a:lnTo>
                    <a:lnTo>
                      <a:pt x="403" y="60"/>
                    </a:lnTo>
                    <a:lnTo>
                      <a:pt x="411" y="61"/>
                    </a:lnTo>
                    <a:lnTo>
                      <a:pt x="419" y="61"/>
                    </a:lnTo>
                    <a:lnTo>
                      <a:pt x="427" y="61"/>
                    </a:lnTo>
                    <a:lnTo>
                      <a:pt x="434" y="61"/>
                    </a:lnTo>
                    <a:lnTo>
                      <a:pt x="442" y="61"/>
                    </a:lnTo>
                    <a:lnTo>
                      <a:pt x="451" y="61"/>
                    </a:lnTo>
                    <a:lnTo>
                      <a:pt x="459" y="61"/>
                    </a:lnTo>
                    <a:lnTo>
                      <a:pt x="466" y="47"/>
                    </a:lnTo>
                    <a:lnTo>
                      <a:pt x="474" y="48"/>
                    </a:lnTo>
                    <a:lnTo>
                      <a:pt x="482" y="61"/>
                    </a:lnTo>
                    <a:lnTo>
                      <a:pt x="490" y="61"/>
                    </a:lnTo>
                    <a:lnTo>
                      <a:pt x="497" y="75"/>
                    </a:lnTo>
                    <a:lnTo>
                      <a:pt x="505" y="90"/>
                    </a:lnTo>
                    <a:lnTo>
                      <a:pt x="514" y="90"/>
                    </a:lnTo>
                    <a:lnTo>
                      <a:pt x="522" y="104"/>
                    </a:lnTo>
                    <a:lnTo>
                      <a:pt x="529" y="104"/>
                    </a:lnTo>
                    <a:lnTo>
                      <a:pt x="537" y="104"/>
                    </a:lnTo>
                    <a:lnTo>
                      <a:pt x="545" y="118"/>
                    </a:lnTo>
                    <a:lnTo>
                      <a:pt x="553" y="118"/>
                    </a:lnTo>
                    <a:lnTo>
                      <a:pt x="560" y="118"/>
                    </a:lnTo>
                    <a:lnTo>
                      <a:pt x="568" y="119"/>
                    </a:lnTo>
                    <a:lnTo>
                      <a:pt x="577" y="119"/>
                    </a:lnTo>
                    <a:lnTo>
                      <a:pt x="585" y="133"/>
                    </a:lnTo>
                    <a:lnTo>
                      <a:pt x="592" y="119"/>
                    </a:lnTo>
                    <a:lnTo>
                      <a:pt x="600" y="119"/>
                    </a:lnTo>
                    <a:lnTo>
                      <a:pt x="608" y="119"/>
                    </a:lnTo>
                    <a:lnTo>
                      <a:pt x="616" y="119"/>
                    </a:lnTo>
                    <a:lnTo>
                      <a:pt x="624" y="119"/>
                    </a:lnTo>
                    <a:lnTo>
                      <a:pt x="632" y="119"/>
                    </a:lnTo>
                    <a:lnTo>
                      <a:pt x="640" y="119"/>
                    </a:lnTo>
                    <a:lnTo>
                      <a:pt x="648" y="119"/>
                    </a:lnTo>
                    <a:lnTo>
                      <a:pt x="656" y="120"/>
                    </a:lnTo>
                    <a:lnTo>
                      <a:pt x="663" y="106"/>
                    </a:lnTo>
                    <a:lnTo>
                      <a:pt x="671" y="106"/>
                    </a:lnTo>
                    <a:lnTo>
                      <a:pt x="679" y="106"/>
                    </a:lnTo>
                    <a:lnTo>
                      <a:pt x="687" y="106"/>
                    </a:lnTo>
                    <a:lnTo>
                      <a:pt x="695" y="106"/>
                    </a:lnTo>
                    <a:lnTo>
                      <a:pt x="703" y="106"/>
                    </a:lnTo>
                    <a:lnTo>
                      <a:pt x="711" y="93"/>
                    </a:lnTo>
                    <a:lnTo>
                      <a:pt x="719" y="93"/>
                    </a:lnTo>
                    <a:lnTo>
                      <a:pt x="727" y="93"/>
                    </a:lnTo>
                    <a:lnTo>
                      <a:pt x="734" y="93"/>
                    </a:lnTo>
                    <a:lnTo>
                      <a:pt x="742" y="93"/>
                    </a:lnTo>
                    <a:lnTo>
                      <a:pt x="750" y="93"/>
                    </a:lnTo>
                    <a:lnTo>
                      <a:pt x="759" y="107"/>
                    </a:lnTo>
                    <a:lnTo>
                      <a:pt x="766" y="107"/>
                    </a:lnTo>
                    <a:lnTo>
                      <a:pt x="774" y="121"/>
                    </a:lnTo>
                    <a:lnTo>
                      <a:pt x="782" y="121"/>
                    </a:lnTo>
                    <a:lnTo>
                      <a:pt x="790" y="135"/>
                    </a:lnTo>
                    <a:lnTo>
                      <a:pt x="797" y="135"/>
                    </a:lnTo>
                    <a:lnTo>
                      <a:pt x="805" y="150"/>
                    </a:lnTo>
                    <a:lnTo>
                      <a:pt x="813" y="150"/>
                    </a:lnTo>
                    <a:lnTo>
                      <a:pt x="822" y="150"/>
                    </a:lnTo>
                    <a:lnTo>
                      <a:pt x="829" y="150"/>
                    </a:lnTo>
                    <a:lnTo>
                      <a:pt x="837" y="150"/>
                    </a:lnTo>
                    <a:lnTo>
                      <a:pt x="845" y="164"/>
                    </a:lnTo>
                    <a:lnTo>
                      <a:pt x="853" y="164"/>
                    </a:lnTo>
                    <a:lnTo>
                      <a:pt x="860" y="164"/>
                    </a:lnTo>
                    <a:lnTo>
                      <a:pt x="868" y="164"/>
                    </a:lnTo>
                    <a:lnTo>
                      <a:pt x="877" y="165"/>
                    </a:lnTo>
                    <a:lnTo>
                      <a:pt x="885" y="165"/>
                    </a:lnTo>
                    <a:lnTo>
                      <a:pt x="892" y="165"/>
                    </a:lnTo>
                    <a:lnTo>
                      <a:pt x="900" y="179"/>
                    </a:lnTo>
                    <a:lnTo>
                      <a:pt x="908" y="179"/>
                    </a:lnTo>
                    <a:lnTo>
                      <a:pt x="916" y="179"/>
                    </a:lnTo>
                    <a:lnTo>
                      <a:pt x="923" y="165"/>
                    </a:lnTo>
                    <a:lnTo>
                      <a:pt x="931" y="179"/>
                    </a:lnTo>
                    <a:lnTo>
                      <a:pt x="940" y="179"/>
                    </a:lnTo>
                    <a:lnTo>
                      <a:pt x="948" y="179"/>
                    </a:lnTo>
                    <a:lnTo>
                      <a:pt x="956" y="179"/>
                    </a:lnTo>
                    <a:lnTo>
                      <a:pt x="963" y="179"/>
                    </a:lnTo>
                    <a:lnTo>
                      <a:pt x="971" y="166"/>
                    </a:lnTo>
                    <a:lnTo>
                      <a:pt x="979" y="166"/>
                    </a:lnTo>
                    <a:lnTo>
                      <a:pt x="987" y="16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72" name="Freeform 43"/>
              <p:cNvSpPr>
                <a:spLocks/>
              </p:cNvSpPr>
              <p:nvPr/>
            </p:nvSpPr>
            <p:spPr bwMode="auto">
              <a:xfrm>
                <a:off x="4735" y="3764"/>
                <a:ext cx="120" cy="22"/>
              </a:xfrm>
              <a:custGeom>
                <a:avLst/>
                <a:gdLst>
                  <a:gd name="T0" fmla="*/ 0 w 433"/>
                  <a:gd name="T1" fmla="*/ 0 h 103"/>
                  <a:gd name="T2" fmla="*/ 0 w 433"/>
                  <a:gd name="T3" fmla="*/ 0 h 103"/>
                  <a:gd name="T4" fmla="*/ 0 w 433"/>
                  <a:gd name="T5" fmla="*/ 0 h 103"/>
                  <a:gd name="T6" fmla="*/ 0 w 433"/>
                  <a:gd name="T7" fmla="*/ 0 h 103"/>
                  <a:gd name="T8" fmla="*/ 0 w 433"/>
                  <a:gd name="T9" fmla="*/ 0 h 103"/>
                  <a:gd name="T10" fmla="*/ 0 w 433"/>
                  <a:gd name="T11" fmla="*/ 0 h 103"/>
                  <a:gd name="T12" fmla="*/ 0 w 433"/>
                  <a:gd name="T13" fmla="*/ 0 h 103"/>
                  <a:gd name="T14" fmla="*/ 0 w 433"/>
                  <a:gd name="T15" fmla="*/ 0 h 103"/>
                  <a:gd name="T16" fmla="*/ 0 w 433"/>
                  <a:gd name="T17" fmla="*/ 0 h 103"/>
                  <a:gd name="T18" fmla="*/ 0 w 433"/>
                  <a:gd name="T19" fmla="*/ 0 h 103"/>
                  <a:gd name="T20" fmla="*/ 0 w 433"/>
                  <a:gd name="T21" fmla="*/ 0 h 103"/>
                  <a:gd name="T22" fmla="*/ 0 w 433"/>
                  <a:gd name="T23" fmla="*/ 0 h 103"/>
                  <a:gd name="T24" fmla="*/ 0 w 433"/>
                  <a:gd name="T25" fmla="*/ 0 h 103"/>
                  <a:gd name="T26" fmla="*/ 0 w 433"/>
                  <a:gd name="T27" fmla="*/ 0 h 103"/>
                  <a:gd name="T28" fmla="*/ 0 w 433"/>
                  <a:gd name="T29" fmla="*/ 0 h 103"/>
                  <a:gd name="T30" fmla="*/ 0 w 433"/>
                  <a:gd name="T31" fmla="*/ 0 h 103"/>
                  <a:gd name="T32" fmla="*/ 0 w 433"/>
                  <a:gd name="T33" fmla="*/ 0 h 103"/>
                  <a:gd name="T34" fmla="*/ 0 w 433"/>
                  <a:gd name="T35" fmla="*/ 0 h 103"/>
                  <a:gd name="T36" fmla="*/ 0 w 433"/>
                  <a:gd name="T37" fmla="*/ 0 h 103"/>
                  <a:gd name="T38" fmla="*/ 0 w 433"/>
                  <a:gd name="T39" fmla="*/ 0 h 103"/>
                  <a:gd name="T40" fmla="*/ 0 w 433"/>
                  <a:gd name="T41" fmla="*/ 0 h 103"/>
                  <a:gd name="T42" fmla="*/ 0 w 433"/>
                  <a:gd name="T43" fmla="*/ 0 h 103"/>
                  <a:gd name="T44" fmla="*/ 0 w 433"/>
                  <a:gd name="T45" fmla="*/ 0 h 103"/>
                  <a:gd name="T46" fmla="*/ 0 w 433"/>
                  <a:gd name="T47" fmla="*/ 0 h 103"/>
                  <a:gd name="T48" fmla="*/ 0 w 433"/>
                  <a:gd name="T49" fmla="*/ 0 h 103"/>
                  <a:gd name="T50" fmla="*/ 0 w 433"/>
                  <a:gd name="T51" fmla="*/ 0 h 103"/>
                  <a:gd name="T52" fmla="*/ 0 w 433"/>
                  <a:gd name="T53" fmla="*/ 0 h 103"/>
                  <a:gd name="T54" fmla="*/ 0 w 433"/>
                  <a:gd name="T55" fmla="*/ 0 h 103"/>
                  <a:gd name="T56" fmla="*/ 0 w 433"/>
                  <a:gd name="T57" fmla="*/ 0 h 103"/>
                  <a:gd name="T58" fmla="*/ 0 w 433"/>
                  <a:gd name="T59" fmla="*/ 0 h 103"/>
                  <a:gd name="T60" fmla="*/ 0 w 433"/>
                  <a:gd name="T61" fmla="*/ 0 h 103"/>
                  <a:gd name="T62" fmla="*/ 0 w 433"/>
                  <a:gd name="T63" fmla="*/ 0 h 103"/>
                  <a:gd name="T64" fmla="*/ 0 w 433"/>
                  <a:gd name="T65" fmla="*/ 0 h 103"/>
                  <a:gd name="T66" fmla="*/ 0 w 433"/>
                  <a:gd name="T67" fmla="*/ 0 h 103"/>
                  <a:gd name="T68" fmla="*/ 0 w 433"/>
                  <a:gd name="T69" fmla="*/ 0 h 103"/>
                  <a:gd name="T70" fmla="*/ 0 w 433"/>
                  <a:gd name="T71" fmla="*/ 0 h 103"/>
                  <a:gd name="T72" fmla="*/ 0 w 433"/>
                  <a:gd name="T73" fmla="*/ 0 h 103"/>
                  <a:gd name="T74" fmla="*/ 0 w 433"/>
                  <a:gd name="T75" fmla="*/ 0 h 103"/>
                  <a:gd name="T76" fmla="*/ 0 w 433"/>
                  <a:gd name="T77" fmla="*/ 0 h 103"/>
                  <a:gd name="T78" fmla="*/ 0 w 433"/>
                  <a:gd name="T79" fmla="*/ 0 h 103"/>
                  <a:gd name="T80" fmla="*/ 0 w 433"/>
                  <a:gd name="T81" fmla="*/ 0 h 103"/>
                  <a:gd name="T82" fmla="*/ 0 w 433"/>
                  <a:gd name="T83" fmla="*/ 0 h 103"/>
                  <a:gd name="T84" fmla="*/ 0 w 433"/>
                  <a:gd name="T85" fmla="*/ 0 h 103"/>
                  <a:gd name="T86" fmla="*/ 0 w 433"/>
                  <a:gd name="T87" fmla="*/ 0 h 103"/>
                  <a:gd name="T88" fmla="*/ 0 w 433"/>
                  <a:gd name="T89" fmla="*/ 0 h 103"/>
                  <a:gd name="T90" fmla="*/ 0 w 433"/>
                  <a:gd name="T91" fmla="*/ 0 h 103"/>
                  <a:gd name="T92" fmla="*/ 0 w 433"/>
                  <a:gd name="T93" fmla="*/ 0 h 103"/>
                  <a:gd name="T94" fmla="*/ 0 w 433"/>
                  <a:gd name="T95" fmla="*/ 0 h 103"/>
                  <a:gd name="T96" fmla="*/ 0 w 433"/>
                  <a:gd name="T97" fmla="*/ 0 h 103"/>
                  <a:gd name="T98" fmla="*/ 0 w 433"/>
                  <a:gd name="T99" fmla="*/ 0 h 103"/>
                  <a:gd name="T100" fmla="*/ 0 w 433"/>
                  <a:gd name="T101" fmla="*/ 0 h 103"/>
                  <a:gd name="T102" fmla="*/ 0 w 433"/>
                  <a:gd name="T103" fmla="*/ 0 h 103"/>
                  <a:gd name="T104" fmla="*/ 0 w 433"/>
                  <a:gd name="T105" fmla="*/ 0 h 103"/>
                  <a:gd name="T106" fmla="*/ 0 w 433"/>
                  <a:gd name="T107" fmla="*/ 0 h 103"/>
                  <a:gd name="T108" fmla="*/ 0 w 433"/>
                  <a:gd name="T109" fmla="*/ 0 h 103"/>
                  <a:gd name="T110" fmla="*/ 0 w 433"/>
                  <a:gd name="T111" fmla="*/ 0 h 1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33" h="103">
                    <a:moveTo>
                      <a:pt x="0" y="14"/>
                    </a:moveTo>
                    <a:lnTo>
                      <a:pt x="7" y="14"/>
                    </a:lnTo>
                    <a:lnTo>
                      <a:pt x="16" y="0"/>
                    </a:lnTo>
                    <a:lnTo>
                      <a:pt x="24" y="0"/>
                    </a:lnTo>
                    <a:lnTo>
                      <a:pt x="32" y="0"/>
                    </a:lnTo>
                    <a:lnTo>
                      <a:pt x="40" y="1"/>
                    </a:lnTo>
                    <a:lnTo>
                      <a:pt x="47" y="14"/>
                    </a:lnTo>
                    <a:lnTo>
                      <a:pt x="55" y="14"/>
                    </a:lnTo>
                    <a:lnTo>
                      <a:pt x="63" y="28"/>
                    </a:lnTo>
                    <a:lnTo>
                      <a:pt x="71" y="42"/>
                    </a:lnTo>
                    <a:lnTo>
                      <a:pt x="79" y="42"/>
                    </a:lnTo>
                    <a:lnTo>
                      <a:pt x="87" y="42"/>
                    </a:lnTo>
                    <a:lnTo>
                      <a:pt x="95" y="56"/>
                    </a:lnTo>
                    <a:lnTo>
                      <a:pt x="102" y="56"/>
                    </a:lnTo>
                    <a:lnTo>
                      <a:pt x="110" y="57"/>
                    </a:lnTo>
                    <a:lnTo>
                      <a:pt x="118" y="57"/>
                    </a:lnTo>
                    <a:lnTo>
                      <a:pt x="126" y="57"/>
                    </a:lnTo>
                    <a:lnTo>
                      <a:pt x="134" y="72"/>
                    </a:lnTo>
                    <a:lnTo>
                      <a:pt x="142" y="72"/>
                    </a:lnTo>
                    <a:lnTo>
                      <a:pt x="150" y="72"/>
                    </a:lnTo>
                    <a:lnTo>
                      <a:pt x="158" y="72"/>
                    </a:lnTo>
                    <a:lnTo>
                      <a:pt x="166" y="72"/>
                    </a:lnTo>
                    <a:lnTo>
                      <a:pt x="173" y="72"/>
                    </a:lnTo>
                    <a:lnTo>
                      <a:pt x="181" y="72"/>
                    </a:lnTo>
                    <a:lnTo>
                      <a:pt x="189" y="72"/>
                    </a:lnTo>
                    <a:lnTo>
                      <a:pt x="198" y="72"/>
                    </a:lnTo>
                    <a:lnTo>
                      <a:pt x="205" y="72"/>
                    </a:lnTo>
                    <a:lnTo>
                      <a:pt x="213" y="72"/>
                    </a:lnTo>
                    <a:lnTo>
                      <a:pt x="221" y="73"/>
                    </a:lnTo>
                    <a:lnTo>
                      <a:pt x="229" y="59"/>
                    </a:lnTo>
                    <a:lnTo>
                      <a:pt x="236" y="59"/>
                    </a:lnTo>
                    <a:lnTo>
                      <a:pt x="244" y="59"/>
                    </a:lnTo>
                    <a:lnTo>
                      <a:pt x="252" y="59"/>
                    </a:lnTo>
                    <a:lnTo>
                      <a:pt x="261" y="44"/>
                    </a:lnTo>
                    <a:lnTo>
                      <a:pt x="269" y="45"/>
                    </a:lnTo>
                    <a:lnTo>
                      <a:pt x="276" y="45"/>
                    </a:lnTo>
                    <a:lnTo>
                      <a:pt x="284" y="45"/>
                    </a:lnTo>
                    <a:lnTo>
                      <a:pt x="292" y="45"/>
                    </a:lnTo>
                    <a:lnTo>
                      <a:pt x="300" y="45"/>
                    </a:lnTo>
                    <a:lnTo>
                      <a:pt x="307" y="45"/>
                    </a:lnTo>
                    <a:lnTo>
                      <a:pt x="316" y="60"/>
                    </a:lnTo>
                    <a:lnTo>
                      <a:pt x="324" y="60"/>
                    </a:lnTo>
                    <a:lnTo>
                      <a:pt x="332" y="74"/>
                    </a:lnTo>
                    <a:lnTo>
                      <a:pt x="339" y="74"/>
                    </a:lnTo>
                    <a:lnTo>
                      <a:pt x="347" y="88"/>
                    </a:lnTo>
                    <a:lnTo>
                      <a:pt x="355" y="102"/>
                    </a:lnTo>
                    <a:lnTo>
                      <a:pt x="363" y="102"/>
                    </a:lnTo>
                    <a:lnTo>
                      <a:pt x="370" y="102"/>
                    </a:lnTo>
                    <a:lnTo>
                      <a:pt x="379" y="102"/>
                    </a:lnTo>
                    <a:lnTo>
                      <a:pt x="387" y="102"/>
                    </a:lnTo>
                    <a:lnTo>
                      <a:pt x="395" y="102"/>
                    </a:lnTo>
                    <a:lnTo>
                      <a:pt x="402" y="102"/>
                    </a:lnTo>
                    <a:lnTo>
                      <a:pt x="410" y="102"/>
                    </a:lnTo>
                    <a:lnTo>
                      <a:pt x="418" y="102"/>
                    </a:lnTo>
                    <a:lnTo>
                      <a:pt x="426" y="103"/>
                    </a:lnTo>
                    <a:lnTo>
                      <a:pt x="433" y="10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269" name="Freeform 44"/>
            <p:cNvSpPr>
              <a:spLocks/>
            </p:cNvSpPr>
            <p:nvPr/>
          </p:nvSpPr>
          <p:spPr bwMode="auto">
            <a:xfrm>
              <a:off x="4105" y="3610"/>
              <a:ext cx="81" cy="72"/>
            </a:xfrm>
            <a:custGeom>
              <a:avLst/>
              <a:gdLst>
                <a:gd name="T0" fmla="*/ 0 w 81"/>
                <a:gd name="T1" fmla="*/ 6 h 72"/>
                <a:gd name="T2" fmla="*/ 3 w 81"/>
                <a:gd name="T3" fmla="*/ 6 h 72"/>
                <a:gd name="T4" fmla="*/ 5 w 81"/>
                <a:gd name="T5" fmla="*/ 3 h 72"/>
                <a:gd name="T6" fmla="*/ 7 w 81"/>
                <a:gd name="T7" fmla="*/ 3 h 72"/>
                <a:gd name="T8" fmla="*/ 9 w 81"/>
                <a:gd name="T9" fmla="*/ 3 h 72"/>
                <a:gd name="T10" fmla="*/ 11 w 81"/>
                <a:gd name="T11" fmla="*/ 0 h 72"/>
                <a:gd name="T12" fmla="*/ 14 w 81"/>
                <a:gd name="T13" fmla="*/ 0 h 72"/>
                <a:gd name="T14" fmla="*/ 16 w 81"/>
                <a:gd name="T15" fmla="*/ 0 h 72"/>
                <a:gd name="T16" fmla="*/ 18 w 81"/>
                <a:gd name="T17" fmla="*/ 0 h 72"/>
                <a:gd name="T18" fmla="*/ 20 w 81"/>
                <a:gd name="T19" fmla="*/ 0 h 72"/>
                <a:gd name="T20" fmla="*/ 22 w 81"/>
                <a:gd name="T21" fmla="*/ 0 h 72"/>
                <a:gd name="T22" fmla="*/ 25 w 81"/>
                <a:gd name="T23" fmla="*/ 3 h 72"/>
                <a:gd name="T24" fmla="*/ 27 w 81"/>
                <a:gd name="T25" fmla="*/ 3 h 72"/>
                <a:gd name="T26" fmla="*/ 29 w 81"/>
                <a:gd name="T27" fmla="*/ 6 h 72"/>
                <a:gd name="T28" fmla="*/ 31 w 81"/>
                <a:gd name="T29" fmla="*/ 9 h 72"/>
                <a:gd name="T30" fmla="*/ 33 w 81"/>
                <a:gd name="T31" fmla="*/ 18 h 72"/>
                <a:gd name="T32" fmla="*/ 35 w 81"/>
                <a:gd name="T33" fmla="*/ 18 h 72"/>
                <a:gd name="T34" fmla="*/ 37 w 81"/>
                <a:gd name="T35" fmla="*/ 18 h 72"/>
                <a:gd name="T36" fmla="*/ 40 w 81"/>
                <a:gd name="T37" fmla="*/ 21 h 72"/>
                <a:gd name="T38" fmla="*/ 42 w 81"/>
                <a:gd name="T39" fmla="*/ 24 h 72"/>
                <a:gd name="T40" fmla="*/ 44 w 81"/>
                <a:gd name="T41" fmla="*/ 36 h 72"/>
                <a:gd name="T42" fmla="*/ 46 w 81"/>
                <a:gd name="T43" fmla="*/ 39 h 72"/>
                <a:gd name="T44" fmla="*/ 48 w 81"/>
                <a:gd name="T45" fmla="*/ 45 h 72"/>
                <a:gd name="T46" fmla="*/ 51 w 81"/>
                <a:gd name="T47" fmla="*/ 45 h 72"/>
                <a:gd name="T48" fmla="*/ 53 w 81"/>
                <a:gd name="T49" fmla="*/ 48 h 72"/>
                <a:gd name="T50" fmla="*/ 55 w 81"/>
                <a:gd name="T51" fmla="*/ 51 h 72"/>
                <a:gd name="T52" fmla="*/ 57 w 81"/>
                <a:gd name="T53" fmla="*/ 51 h 72"/>
                <a:gd name="T54" fmla="*/ 59 w 81"/>
                <a:gd name="T55" fmla="*/ 54 h 72"/>
                <a:gd name="T56" fmla="*/ 62 w 81"/>
                <a:gd name="T57" fmla="*/ 57 h 72"/>
                <a:gd name="T58" fmla="*/ 64 w 81"/>
                <a:gd name="T59" fmla="*/ 57 h 72"/>
                <a:gd name="T60" fmla="*/ 66 w 81"/>
                <a:gd name="T61" fmla="*/ 60 h 72"/>
                <a:gd name="T62" fmla="*/ 68 w 81"/>
                <a:gd name="T63" fmla="*/ 63 h 72"/>
                <a:gd name="T64" fmla="*/ 70 w 81"/>
                <a:gd name="T65" fmla="*/ 63 h 72"/>
                <a:gd name="T66" fmla="*/ 72 w 81"/>
                <a:gd name="T67" fmla="*/ 66 h 72"/>
                <a:gd name="T68" fmla="*/ 75 w 81"/>
                <a:gd name="T69" fmla="*/ 66 h 72"/>
                <a:gd name="T70" fmla="*/ 77 w 81"/>
                <a:gd name="T71" fmla="*/ 69 h 72"/>
                <a:gd name="T72" fmla="*/ 79 w 81"/>
                <a:gd name="T73" fmla="*/ 69 h 72"/>
                <a:gd name="T74" fmla="*/ 81 w 81"/>
                <a:gd name="T75" fmla="*/ 72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72">
                  <a:moveTo>
                    <a:pt x="0" y="6"/>
                  </a:moveTo>
                  <a:lnTo>
                    <a:pt x="3" y="6"/>
                  </a:lnTo>
                  <a:lnTo>
                    <a:pt x="5" y="3"/>
                  </a:lnTo>
                  <a:lnTo>
                    <a:pt x="7" y="3"/>
                  </a:lnTo>
                  <a:lnTo>
                    <a:pt x="9" y="3"/>
                  </a:lnTo>
                  <a:lnTo>
                    <a:pt x="11" y="0"/>
                  </a:lnTo>
                  <a:lnTo>
                    <a:pt x="14" y="0"/>
                  </a:lnTo>
                  <a:lnTo>
                    <a:pt x="16" y="0"/>
                  </a:lnTo>
                  <a:lnTo>
                    <a:pt x="18" y="0"/>
                  </a:lnTo>
                  <a:lnTo>
                    <a:pt x="20" y="0"/>
                  </a:lnTo>
                  <a:lnTo>
                    <a:pt x="22" y="0"/>
                  </a:lnTo>
                  <a:lnTo>
                    <a:pt x="25" y="3"/>
                  </a:lnTo>
                  <a:lnTo>
                    <a:pt x="27" y="3"/>
                  </a:lnTo>
                  <a:lnTo>
                    <a:pt x="29" y="6"/>
                  </a:lnTo>
                  <a:lnTo>
                    <a:pt x="31" y="9"/>
                  </a:lnTo>
                  <a:lnTo>
                    <a:pt x="33" y="18"/>
                  </a:lnTo>
                  <a:lnTo>
                    <a:pt x="35" y="18"/>
                  </a:lnTo>
                  <a:lnTo>
                    <a:pt x="37" y="18"/>
                  </a:lnTo>
                  <a:lnTo>
                    <a:pt x="40" y="21"/>
                  </a:lnTo>
                  <a:lnTo>
                    <a:pt x="42" y="24"/>
                  </a:lnTo>
                  <a:lnTo>
                    <a:pt x="44" y="36"/>
                  </a:lnTo>
                  <a:lnTo>
                    <a:pt x="46" y="39"/>
                  </a:lnTo>
                  <a:lnTo>
                    <a:pt x="48" y="45"/>
                  </a:lnTo>
                  <a:lnTo>
                    <a:pt x="51" y="45"/>
                  </a:lnTo>
                  <a:lnTo>
                    <a:pt x="53" y="48"/>
                  </a:lnTo>
                  <a:lnTo>
                    <a:pt x="55" y="51"/>
                  </a:lnTo>
                  <a:lnTo>
                    <a:pt x="57" y="51"/>
                  </a:lnTo>
                  <a:lnTo>
                    <a:pt x="59" y="54"/>
                  </a:lnTo>
                  <a:lnTo>
                    <a:pt x="62" y="57"/>
                  </a:lnTo>
                  <a:lnTo>
                    <a:pt x="64" y="57"/>
                  </a:lnTo>
                  <a:lnTo>
                    <a:pt x="66" y="60"/>
                  </a:lnTo>
                  <a:lnTo>
                    <a:pt x="68" y="63"/>
                  </a:lnTo>
                  <a:lnTo>
                    <a:pt x="70" y="63"/>
                  </a:lnTo>
                  <a:lnTo>
                    <a:pt x="72" y="66"/>
                  </a:lnTo>
                  <a:lnTo>
                    <a:pt x="75" y="66"/>
                  </a:lnTo>
                  <a:lnTo>
                    <a:pt x="77" y="69"/>
                  </a:lnTo>
                  <a:lnTo>
                    <a:pt x="79" y="69"/>
                  </a:lnTo>
                  <a:lnTo>
                    <a:pt x="81" y="72"/>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219" name="Freeform 45"/>
          <p:cNvSpPr>
            <a:spLocks/>
          </p:cNvSpPr>
          <p:nvPr/>
        </p:nvSpPr>
        <p:spPr bwMode="auto">
          <a:xfrm>
            <a:off x="1912938" y="3051175"/>
            <a:ext cx="212725" cy="53975"/>
          </a:xfrm>
          <a:custGeom>
            <a:avLst/>
            <a:gdLst>
              <a:gd name="T0" fmla="*/ 0 w 134"/>
              <a:gd name="T1" fmla="*/ 2147483647 h 34"/>
              <a:gd name="T2" fmla="*/ 2147483647 w 134"/>
              <a:gd name="T3" fmla="*/ 2147483647 h 34"/>
              <a:gd name="T4" fmla="*/ 2147483647 w 134"/>
              <a:gd name="T5" fmla="*/ 2147483647 h 34"/>
              <a:gd name="T6" fmla="*/ 2147483647 w 134"/>
              <a:gd name="T7" fmla="*/ 2147483647 h 34"/>
              <a:gd name="T8" fmla="*/ 2147483647 w 134"/>
              <a:gd name="T9" fmla="*/ 2147483647 h 34"/>
              <a:gd name="T10" fmla="*/ 2147483647 w 134"/>
              <a:gd name="T11" fmla="*/ 2147483647 h 34"/>
              <a:gd name="T12" fmla="*/ 2147483647 w 134"/>
              <a:gd name="T13" fmla="*/ 2147483647 h 34"/>
              <a:gd name="T14" fmla="*/ 2147483647 w 134"/>
              <a:gd name="T15" fmla="*/ 2147483647 h 34"/>
              <a:gd name="T16" fmla="*/ 2147483647 w 134"/>
              <a:gd name="T17" fmla="*/ 2147483647 h 34"/>
              <a:gd name="T18" fmla="*/ 2147483647 w 134"/>
              <a:gd name="T19" fmla="*/ 2147483647 h 34"/>
              <a:gd name="T20" fmla="*/ 2147483647 w 134"/>
              <a:gd name="T21" fmla="*/ 2147483647 h 34"/>
              <a:gd name="T22" fmla="*/ 2147483647 w 134"/>
              <a:gd name="T23" fmla="*/ 2147483647 h 34"/>
              <a:gd name="T24" fmla="*/ 2147483647 w 134"/>
              <a:gd name="T25" fmla="*/ 2147483647 h 34"/>
              <a:gd name="T26" fmla="*/ 2147483647 w 134"/>
              <a:gd name="T27" fmla="*/ 2147483647 h 34"/>
              <a:gd name="T28" fmla="*/ 2147483647 w 134"/>
              <a:gd name="T29" fmla="*/ 2147483647 h 34"/>
              <a:gd name="T30" fmla="*/ 2147483647 w 134"/>
              <a:gd name="T31" fmla="*/ 2147483647 h 34"/>
              <a:gd name="T32" fmla="*/ 2147483647 w 134"/>
              <a:gd name="T33" fmla="*/ 2147483647 h 34"/>
              <a:gd name="T34" fmla="*/ 2147483647 w 134"/>
              <a:gd name="T35" fmla="*/ 2147483647 h 34"/>
              <a:gd name="T36" fmla="*/ 2147483647 w 134"/>
              <a:gd name="T37" fmla="*/ 2147483647 h 34"/>
              <a:gd name="T38" fmla="*/ 2147483647 w 134"/>
              <a:gd name="T39" fmla="*/ 2147483647 h 34"/>
              <a:gd name="T40" fmla="*/ 2147483647 w 134"/>
              <a:gd name="T41" fmla="*/ 2147483647 h 34"/>
              <a:gd name="T42" fmla="*/ 2147483647 w 134"/>
              <a:gd name="T43" fmla="*/ 2147483647 h 34"/>
              <a:gd name="T44" fmla="*/ 2147483647 w 134"/>
              <a:gd name="T45" fmla="*/ 2147483647 h 34"/>
              <a:gd name="T46" fmla="*/ 2147483647 w 134"/>
              <a:gd name="T47" fmla="*/ 2147483647 h 34"/>
              <a:gd name="T48" fmla="*/ 2147483647 w 134"/>
              <a:gd name="T49" fmla="*/ 2147483647 h 34"/>
              <a:gd name="T50" fmla="*/ 2147483647 w 134"/>
              <a:gd name="T51" fmla="*/ 2147483647 h 34"/>
              <a:gd name="T52" fmla="*/ 2147483647 w 134"/>
              <a:gd name="T53" fmla="*/ 2147483647 h 34"/>
              <a:gd name="T54" fmla="*/ 2147483647 w 134"/>
              <a:gd name="T55" fmla="*/ 2147483647 h 34"/>
              <a:gd name="T56" fmla="*/ 2147483647 w 134"/>
              <a:gd name="T57" fmla="*/ 2147483647 h 34"/>
              <a:gd name="T58" fmla="*/ 2147483647 w 134"/>
              <a:gd name="T59" fmla="*/ 2147483647 h 34"/>
              <a:gd name="T60" fmla="*/ 2147483647 w 134"/>
              <a:gd name="T61" fmla="*/ 2147483647 h 34"/>
              <a:gd name="T62" fmla="*/ 2147483647 w 134"/>
              <a:gd name="T63" fmla="*/ 2147483647 h 34"/>
              <a:gd name="T64" fmla="*/ 2147483647 w 134"/>
              <a:gd name="T65" fmla="*/ 0 h 34"/>
              <a:gd name="T66" fmla="*/ 2147483647 w 134"/>
              <a:gd name="T67" fmla="*/ 0 h 34"/>
              <a:gd name="T68" fmla="*/ 2147483647 w 134"/>
              <a:gd name="T69" fmla="*/ 0 h 34"/>
              <a:gd name="T70" fmla="*/ 2147483647 w 134"/>
              <a:gd name="T71" fmla="*/ 2147483647 h 34"/>
              <a:gd name="T72" fmla="*/ 2147483647 w 134"/>
              <a:gd name="T73" fmla="*/ 2147483647 h 34"/>
              <a:gd name="T74" fmla="*/ 2147483647 w 134"/>
              <a:gd name="T75" fmla="*/ 2147483647 h 34"/>
              <a:gd name="T76" fmla="*/ 2147483647 w 134"/>
              <a:gd name="T77" fmla="*/ 2147483647 h 34"/>
              <a:gd name="T78" fmla="*/ 2147483647 w 134"/>
              <a:gd name="T79" fmla="*/ 2147483647 h 34"/>
              <a:gd name="T80" fmla="*/ 2147483647 w 134"/>
              <a:gd name="T81" fmla="*/ 2147483647 h 34"/>
              <a:gd name="T82" fmla="*/ 2147483647 w 134"/>
              <a:gd name="T83" fmla="*/ 2147483647 h 34"/>
              <a:gd name="T84" fmla="*/ 2147483647 w 134"/>
              <a:gd name="T85" fmla="*/ 2147483647 h 34"/>
              <a:gd name="T86" fmla="*/ 2147483647 w 134"/>
              <a:gd name="T87" fmla="*/ 2147483647 h 34"/>
              <a:gd name="T88" fmla="*/ 2147483647 w 134"/>
              <a:gd name="T89" fmla="*/ 2147483647 h 34"/>
              <a:gd name="T90" fmla="*/ 2147483647 w 134"/>
              <a:gd name="T91" fmla="*/ 2147483647 h 34"/>
              <a:gd name="T92" fmla="*/ 2147483647 w 134"/>
              <a:gd name="T93" fmla="*/ 2147483647 h 34"/>
              <a:gd name="T94" fmla="*/ 2147483647 w 134"/>
              <a:gd name="T95" fmla="*/ 2147483647 h 34"/>
              <a:gd name="T96" fmla="*/ 2147483647 w 134"/>
              <a:gd name="T97" fmla="*/ 2147483647 h 34"/>
              <a:gd name="T98" fmla="*/ 2147483647 w 134"/>
              <a:gd name="T99" fmla="*/ 2147483647 h 34"/>
              <a:gd name="T100" fmla="*/ 2147483647 w 134"/>
              <a:gd name="T101" fmla="*/ 2147483647 h 34"/>
              <a:gd name="T102" fmla="*/ 2147483647 w 134"/>
              <a:gd name="T103" fmla="*/ 2147483647 h 34"/>
              <a:gd name="T104" fmla="*/ 2147483647 w 134"/>
              <a:gd name="T105" fmla="*/ 2147483647 h 34"/>
              <a:gd name="T106" fmla="*/ 2147483647 w 134"/>
              <a:gd name="T107" fmla="*/ 2147483647 h 34"/>
              <a:gd name="T108" fmla="*/ 2147483647 w 134"/>
              <a:gd name="T109" fmla="*/ 2147483647 h 34"/>
              <a:gd name="T110" fmla="*/ 2147483647 w 134"/>
              <a:gd name="T111" fmla="*/ 2147483647 h 34"/>
              <a:gd name="T112" fmla="*/ 2147483647 w 134"/>
              <a:gd name="T113" fmla="*/ 2147483647 h 34"/>
              <a:gd name="T114" fmla="*/ 2147483647 w 134"/>
              <a:gd name="T115" fmla="*/ 2147483647 h 34"/>
              <a:gd name="T116" fmla="*/ 2147483647 w 134"/>
              <a:gd name="T117" fmla="*/ 2147483647 h 34"/>
              <a:gd name="T118" fmla="*/ 2147483647 w 134"/>
              <a:gd name="T119" fmla="*/ 2147483647 h 34"/>
              <a:gd name="T120" fmla="*/ 2147483647 w 134"/>
              <a:gd name="T121" fmla="*/ 2147483647 h 34"/>
              <a:gd name="T122" fmla="*/ 2147483647 w 134"/>
              <a:gd name="T123" fmla="*/ 2147483647 h 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 h="34">
                <a:moveTo>
                  <a:pt x="0" y="34"/>
                </a:moveTo>
                <a:lnTo>
                  <a:pt x="2" y="31"/>
                </a:lnTo>
                <a:lnTo>
                  <a:pt x="4" y="31"/>
                </a:lnTo>
                <a:lnTo>
                  <a:pt x="6" y="31"/>
                </a:lnTo>
                <a:lnTo>
                  <a:pt x="9" y="31"/>
                </a:lnTo>
                <a:lnTo>
                  <a:pt x="11" y="31"/>
                </a:lnTo>
                <a:lnTo>
                  <a:pt x="13" y="31"/>
                </a:lnTo>
                <a:lnTo>
                  <a:pt x="15" y="29"/>
                </a:lnTo>
                <a:lnTo>
                  <a:pt x="18" y="29"/>
                </a:lnTo>
                <a:lnTo>
                  <a:pt x="20" y="29"/>
                </a:lnTo>
                <a:lnTo>
                  <a:pt x="22" y="29"/>
                </a:lnTo>
                <a:lnTo>
                  <a:pt x="24" y="29"/>
                </a:lnTo>
                <a:lnTo>
                  <a:pt x="26" y="29"/>
                </a:lnTo>
                <a:lnTo>
                  <a:pt x="29" y="29"/>
                </a:lnTo>
                <a:lnTo>
                  <a:pt x="31" y="29"/>
                </a:lnTo>
                <a:lnTo>
                  <a:pt x="33" y="29"/>
                </a:lnTo>
                <a:lnTo>
                  <a:pt x="35" y="23"/>
                </a:lnTo>
                <a:lnTo>
                  <a:pt x="37" y="20"/>
                </a:lnTo>
                <a:lnTo>
                  <a:pt x="39" y="20"/>
                </a:lnTo>
                <a:lnTo>
                  <a:pt x="42" y="20"/>
                </a:lnTo>
                <a:lnTo>
                  <a:pt x="44" y="11"/>
                </a:lnTo>
                <a:lnTo>
                  <a:pt x="46" y="8"/>
                </a:lnTo>
                <a:lnTo>
                  <a:pt x="48" y="8"/>
                </a:lnTo>
                <a:lnTo>
                  <a:pt x="51" y="8"/>
                </a:lnTo>
                <a:lnTo>
                  <a:pt x="53" y="11"/>
                </a:lnTo>
                <a:lnTo>
                  <a:pt x="55" y="17"/>
                </a:lnTo>
                <a:lnTo>
                  <a:pt x="57" y="20"/>
                </a:lnTo>
                <a:lnTo>
                  <a:pt x="59" y="20"/>
                </a:lnTo>
                <a:lnTo>
                  <a:pt x="62" y="20"/>
                </a:lnTo>
                <a:lnTo>
                  <a:pt x="64" y="20"/>
                </a:lnTo>
                <a:lnTo>
                  <a:pt x="66" y="17"/>
                </a:lnTo>
                <a:lnTo>
                  <a:pt x="68" y="14"/>
                </a:lnTo>
                <a:lnTo>
                  <a:pt x="70" y="0"/>
                </a:lnTo>
                <a:lnTo>
                  <a:pt x="73" y="0"/>
                </a:lnTo>
                <a:lnTo>
                  <a:pt x="74" y="0"/>
                </a:lnTo>
                <a:lnTo>
                  <a:pt x="77" y="3"/>
                </a:lnTo>
                <a:lnTo>
                  <a:pt x="79" y="15"/>
                </a:lnTo>
                <a:lnTo>
                  <a:pt x="81" y="17"/>
                </a:lnTo>
                <a:lnTo>
                  <a:pt x="83" y="15"/>
                </a:lnTo>
                <a:lnTo>
                  <a:pt x="86" y="15"/>
                </a:lnTo>
                <a:lnTo>
                  <a:pt x="88" y="15"/>
                </a:lnTo>
                <a:lnTo>
                  <a:pt x="90" y="15"/>
                </a:lnTo>
                <a:lnTo>
                  <a:pt x="92" y="15"/>
                </a:lnTo>
                <a:lnTo>
                  <a:pt x="94" y="15"/>
                </a:lnTo>
                <a:lnTo>
                  <a:pt x="97" y="15"/>
                </a:lnTo>
                <a:lnTo>
                  <a:pt x="99" y="18"/>
                </a:lnTo>
                <a:lnTo>
                  <a:pt x="101" y="21"/>
                </a:lnTo>
                <a:lnTo>
                  <a:pt x="103" y="24"/>
                </a:lnTo>
                <a:lnTo>
                  <a:pt x="105" y="24"/>
                </a:lnTo>
                <a:lnTo>
                  <a:pt x="107" y="27"/>
                </a:lnTo>
                <a:lnTo>
                  <a:pt x="109" y="27"/>
                </a:lnTo>
                <a:lnTo>
                  <a:pt x="112" y="27"/>
                </a:lnTo>
                <a:lnTo>
                  <a:pt x="114" y="27"/>
                </a:lnTo>
                <a:lnTo>
                  <a:pt x="116" y="27"/>
                </a:lnTo>
                <a:lnTo>
                  <a:pt x="118" y="27"/>
                </a:lnTo>
                <a:lnTo>
                  <a:pt x="121" y="27"/>
                </a:lnTo>
                <a:lnTo>
                  <a:pt x="123" y="27"/>
                </a:lnTo>
                <a:lnTo>
                  <a:pt x="125" y="27"/>
                </a:lnTo>
                <a:lnTo>
                  <a:pt x="127" y="30"/>
                </a:lnTo>
                <a:lnTo>
                  <a:pt x="129" y="30"/>
                </a:lnTo>
                <a:lnTo>
                  <a:pt x="132" y="30"/>
                </a:lnTo>
                <a:lnTo>
                  <a:pt x="134" y="3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220" name="Group 46"/>
          <p:cNvGrpSpPr>
            <a:grpSpLocks/>
          </p:cNvGrpSpPr>
          <p:nvPr/>
        </p:nvGrpSpPr>
        <p:grpSpPr bwMode="auto">
          <a:xfrm>
            <a:off x="2125663" y="3103563"/>
            <a:ext cx="371475" cy="1681162"/>
            <a:chOff x="1579" y="1955"/>
            <a:chExt cx="234" cy="1059"/>
          </a:xfrm>
        </p:grpSpPr>
        <p:sp>
          <p:nvSpPr>
            <p:cNvPr id="8266" name="Freeform 47"/>
            <p:cNvSpPr>
              <a:spLocks/>
            </p:cNvSpPr>
            <p:nvPr/>
          </p:nvSpPr>
          <p:spPr bwMode="auto">
            <a:xfrm>
              <a:off x="1714" y="2981"/>
              <a:ext cx="99" cy="33"/>
            </a:xfrm>
            <a:custGeom>
              <a:avLst/>
              <a:gdLst>
                <a:gd name="T0" fmla="*/ 0 w 99"/>
                <a:gd name="T1" fmla="*/ 0 h 33"/>
                <a:gd name="T2" fmla="*/ 2 w 99"/>
                <a:gd name="T3" fmla="*/ 0 h 33"/>
                <a:gd name="T4" fmla="*/ 4 w 99"/>
                <a:gd name="T5" fmla="*/ 3 h 33"/>
                <a:gd name="T6" fmla="*/ 6 w 99"/>
                <a:gd name="T7" fmla="*/ 3 h 33"/>
                <a:gd name="T8" fmla="*/ 9 w 99"/>
                <a:gd name="T9" fmla="*/ 3 h 33"/>
                <a:gd name="T10" fmla="*/ 11 w 99"/>
                <a:gd name="T11" fmla="*/ 6 h 33"/>
                <a:gd name="T12" fmla="*/ 13 w 99"/>
                <a:gd name="T13" fmla="*/ 9 h 33"/>
                <a:gd name="T14" fmla="*/ 15 w 99"/>
                <a:gd name="T15" fmla="*/ 12 h 33"/>
                <a:gd name="T16" fmla="*/ 18 w 99"/>
                <a:gd name="T17" fmla="*/ 15 h 33"/>
                <a:gd name="T18" fmla="*/ 20 w 99"/>
                <a:gd name="T19" fmla="*/ 15 h 33"/>
                <a:gd name="T20" fmla="*/ 22 w 99"/>
                <a:gd name="T21" fmla="*/ 15 h 33"/>
                <a:gd name="T22" fmla="*/ 24 w 99"/>
                <a:gd name="T23" fmla="*/ 15 h 33"/>
                <a:gd name="T24" fmla="*/ 26 w 99"/>
                <a:gd name="T25" fmla="*/ 15 h 33"/>
                <a:gd name="T26" fmla="*/ 29 w 99"/>
                <a:gd name="T27" fmla="*/ 15 h 33"/>
                <a:gd name="T28" fmla="*/ 31 w 99"/>
                <a:gd name="T29" fmla="*/ 18 h 33"/>
                <a:gd name="T30" fmla="*/ 33 w 99"/>
                <a:gd name="T31" fmla="*/ 18 h 33"/>
                <a:gd name="T32" fmla="*/ 35 w 99"/>
                <a:gd name="T33" fmla="*/ 21 h 33"/>
                <a:gd name="T34" fmla="*/ 37 w 99"/>
                <a:gd name="T35" fmla="*/ 21 h 33"/>
                <a:gd name="T36" fmla="*/ 39 w 99"/>
                <a:gd name="T37" fmla="*/ 21 h 33"/>
                <a:gd name="T38" fmla="*/ 41 w 99"/>
                <a:gd name="T39" fmla="*/ 24 h 33"/>
                <a:gd name="T40" fmla="*/ 44 w 99"/>
                <a:gd name="T41" fmla="*/ 24 h 33"/>
                <a:gd name="T42" fmla="*/ 46 w 99"/>
                <a:gd name="T43" fmla="*/ 24 h 33"/>
                <a:gd name="T44" fmla="*/ 48 w 99"/>
                <a:gd name="T45" fmla="*/ 26 h 33"/>
                <a:gd name="T46" fmla="*/ 50 w 99"/>
                <a:gd name="T47" fmla="*/ 26 h 33"/>
                <a:gd name="T48" fmla="*/ 53 w 99"/>
                <a:gd name="T49" fmla="*/ 26 h 33"/>
                <a:gd name="T50" fmla="*/ 55 w 99"/>
                <a:gd name="T51" fmla="*/ 29 h 33"/>
                <a:gd name="T52" fmla="*/ 57 w 99"/>
                <a:gd name="T53" fmla="*/ 29 h 33"/>
                <a:gd name="T54" fmla="*/ 59 w 99"/>
                <a:gd name="T55" fmla="*/ 29 h 33"/>
                <a:gd name="T56" fmla="*/ 61 w 99"/>
                <a:gd name="T57" fmla="*/ 29 h 33"/>
                <a:gd name="T58" fmla="*/ 64 w 99"/>
                <a:gd name="T59" fmla="*/ 32 h 33"/>
                <a:gd name="T60" fmla="*/ 66 w 99"/>
                <a:gd name="T61" fmla="*/ 32 h 33"/>
                <a:gd name="T62" fmla="*/ 68 w 99"/>
                <a:gd name="T63" fmla="*/ 32 h 33"/>
                <a:gd name="T64" fmla="*/ 70 w 99"/>
                <a:gd name="T65" fmla="*/ 32 h 33"/>
                <a:gd name="T66" fmla="*/ 72 w 99"/>
                <a:gd name="T67" fmla="*/ 32 h 33"/>
                <a:gd name="T68" fmla="*/ 74 w 99"/>
                <a:gd name="T69" fmla="*/ 32 h 33"/>
                <a:gd name="T70" fmla="*/ 76 w 99"/>
                <a:gd name="T71" fmla="*/ 33 h 33"/>
                <a:gd name="T72" fmla="*/ 79 w 99"/>
                <a:gd name="T73" fmla="*/ 33 h 33"/>
                <a:gd name="T74" fmla="*/ 81 w 99"/>
                <a:gd name="T75" fmla="*/ 33 h 33"/>
                <a:gd name="T76" fmla="*/ 83 w 99"/>
                <a:gd name="T77" fmla="*/ 33 h 33"/>
                <a:gd name="T78" fmla="*/ 85 w 99"/>
                <a:gd name="T79" fmla="*/ 33 h 33"/>
                <a:gd name="T80" fmla="*/ 88 w 99"/>
                <a:gd name="T81" fmla="*/ 33 h 33"/>
                <a:gd name="T82" fmla="*/ 90 w 99"/>
                <a:gd name="T83" fmla="*/ 33 h 33"/>
                <a:gd name="T84" fmla="*/ 92 w 99"/>
                <a:gd name="T85" fmla="*/ 33 h 33"/>
                <a:gd name="T86" fmla="*/ 94 w 99"/>
                <a:gd name="T87" fmla="*/ 30 h 33"/>
                <a:gd name="T88" fmla="*/ 96 w 99"/>
                <a:gd name="T89" fmla="*/ 30 h 33"/>
                <a:gd name="T90" fmla="*/ 99 w 99"/>
                <a:gd name="T91" fmla="*/ 27 h 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33">
                  <a:moveTo>
                    <a:pt x="0" y="0"/>
                  </a:moveTo>
                  <a:lnTo>
                    <a:pt x="2" y="0"/>
                  </a:lnTo>
                  <a:lnTo>
                    <a:pt x="4" y="3"/>
                  </a:lnTo>
                  <a:lnTo>
                    <a:pt x="6" y="3"/>
                  </a:lnTo>
                  <a:lnTo>
                    <a:pt x="9" y="3"/>
                  </a:lnTo>
                  <a:lnTo>
                    <a:pt x="11" y="6"/>
                  </a:lnTo>
                  <a:lnTo>
                    <a:pt x="13" y="9"/>
                  </a:lnTo>
                  <a:lnTo>
                    <a:pt x="15" y="12"/>
                  </a:lnTo>
                  <a:lnTo>
                    <a:pt x="18" y="15"/>
                  </a:lnTo>
                  <a:lnTo>
                    <a:pt x="20" y="15"/>
                  </a:lnTo>
                  <a:lnTo>
                    <a:pt x="22" y="15"/>
                  </a:lnTo>
                  <a:lnTo>
                    <a:pt x="24" y="15"/>
                  </a:lnTo>
                  <a:lnTo>
                    <a:pt x="26" y="15"/>
                  </a:lnTo>
                  <a:lnTo>
                    <a:pt x="29" y="15"/>
                  </a:lnTo>
                  <a:lnTo>
                    <a:pt x="31" y="18"/>
                  </a:lnTo>
                  <a:lnTo>
                    <a:pt x="33" y="18"/>
                  </a:lnTo>
                  <a:lnTo>
                    <a:pt x="35" y="21"/>
                  </a:lnTo>
                  <a:lnTo>
                    <a:pt x="37" y="21"/>
                  </a:lnTo>
                  <a:lnTo>
                    <a:pt x="39" y="21"/>
                  </a:lnTo>
                  <a:lnTo>
                    <a:pt x="41" y="24"/>
                  </a:lnTo>
                  <a:lnTo>
                    <a:pt x="44" y="24"/>
                  </a:lnTo>
                  <a:lnTo>
                    <a:pt x="46" y="24"/>
                  </a:lnTo>
                  <a:lnTo>
                    <a:pt x="48" y="26"/>
                  </a:lnTo>
                  <a:lnTo>
                    <a:pt x="50" y="26"/>
                  </a:lnTo>
                  <a:lnTo>
                    <a:pt x="53" y="26"/>
                  </a:lnTo>
                  <a:lnTo>
                    <a:pt x="55" y="29"/>
                  </a:lnTo>
                  <a:lnTo>
                    <a:pt x="57" y="29"/>
                  </a:lnTo>
                  <a:lnTo>
                    <a:pt x="59" y="29"/>
                  </a:lnTo>
                  <a:lnTo>
                    <a:pt x="61" y="29"/>
                  </a:lnTo>
                  <a:lnTo>
                    <a:pt x="64" y="32"/>
                  </a:lnTo>
                  <a:lnTo>
                    <a:pt x="66" y="32"/>
                  </a:lnTo>
                  <a:lnTo>
                    <a:pt x="68" y="32"/>
                  </a:lnTo>
                  <a:lnTo>
                    <a:pt x="70" y="32"/>
                  </a:lnTo>
                  <a:lnTo>
                    <a:pt x="72" y="32"/>
                  </a:lnTo>
                  <a:lnTo>
                    <a:pt x="74" y="32"/>
                  </a:lnTo>
                  <a:lnTo>
                    <a:pt x="76" y="33"/>
                  </a:lnTo>
                  <a:lnTo>
                    <a:pt x="79" y="33"/>
                  </a:lnTo>
                  <a:lnTo>
                    <a:pt x="81" y="33"/>
                  </a:lnTo>
                  <a:lnTo>
                    <a:pt x="83" y="33"/>
                  </a:lnTo>
                  <a:lnTo>
                    <a:pt x="85" y="33"/>
                  </a:lnTo>
                  <a:lnTo>
                    <a:pt x="88" y="33"/>
                  </a:lnTo>
                  <a:lnTo>
                    <a:pt x="90" y="33"/>
                  </a:lnTo>
                  <a:lnTo>
                    <a:pt x="92" y="33"/>
                  </a:lnTo>
                  <a:lnTo>
                    <a:pt x="94" y="30"/>
                  </a:lnTo>
                  <a:lnTo>
                    <a:pt x="96" y="30"/>
                  </a:lnTo>
                  <a:lnTo>
                    <a:pt x="99" y="2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67" name="Freeform 48"/>
            <p:cNvSpPr>
              <a:spLocks/>
            </p:cNvSpPr>
            <p:nvPr/>
          </p:nvSpPr>
          <p:spPr bwMode="auto">
            <a:xfrm>
              <a:off x="1579" y="1955"/>
              <a:ext cx="135" cy="1026"/>
            </a:xfrm>
            <a:custGeom>
              <a:avLst/>
              <a:gdLst>
                <a:gd name="T0" fmla="*/ 2 w 135"/>
                <a:gd name="T1" fmla="*/ 26 h 1026"/>
                <a:gd name="T2" fmla="*/ 6 w 135"/>
                <a:gd name="T3" fmla="*/ 61 h 1026"/>
                <a:gd name="T4" fmla="*/ 10 w 135"/>
                <a:gd name="T5" fmla="*/ 99 h 1026"/>
                <a:gd name="T6" fmla="*/ 14 w 135"/>
                <a:gd name="T7" fmla="*/ 257 h 1026"/>
                <a:gd name="T8" fmla="*/ 18 w 135"/>
                <a:gd name="T9" fmla="*/ 266 h 1026"/>
                <a:gd name="T10" fmla="*/ 22 w 135"/>
                <a:gd name="T11" fmla="*/ 347 h 1026"/>
                <a:gd name="T12" fmla="*/ 26 w 135"/>
                <a:gd name="T13" fmla="*/ 400 h 1026"/>
                <a:gd name="T14" fmla="*/ 30 w 135"/>
                <a:gd name="T15" fmla="*/ 508 h 1026"/>
                <a:gd name="T16" fmla="*/ 34 w 135"/>
                <a:gd name="T17" fmla="*/ 561 h 1026"/>
                <a:gd name="T18" fmla="*/ 38 w 135"/>
                <a:gd name="T19" fmla="*/ 613 h 1026"/>
                <a:gd name="T20" fmla="*/ 42 w 135"/>
                <a:gd name="T21" fmla="*/ 628 h 1026"/>
                <a:gd name="T22" fmla="*/ 47 w 135"/>
                <a:gd name="T23" fmla="*/ 698 h 1026"/>
                <a:gd name="T24" fmla="*/ 51 w 135"/>
                <a:gd name="T25" fmla="*/ 733 h 1026"/>
                <a:gd name="T26" fmla="*/ 55 w 135"/>
                <a:gd name="T27" fmla="*/ 786 h 1026"/>
                <a:gd name="T28" fmla="*/ 59 w 135"/>
                <a:gd name="T29" fmla="*/ 792 h 1026"/>
                <a:gd name="T30" fmla="*/ 64 w 135"/>
                <a:gd name="T31" fmla="*/ 821 h 1026"/>
                <a:gd name="T32" fmla="*/ 68 w 135"/>
                <a:gd name="T33" fmla="*/ 859 h 1026"/>
                <a:gd name="T34" fmla="*/ 72 w 135"/>
                <a:gd name="T35" fmla="*/ 882 h 1026"/>
                <a:gd name="T36" fmla="*/ 76 w 135"/>
                <a:gd name="T37" fmla="*/ 900 h 1026"/>
                <a:gd name="T38" fmla="*/ 81 w 135"/>
                <a:gd name="T39" fmla="*/ 920 h 1026"/>
                <a:gd name="T40" fmla="*/ 85 w 135"/>
                <a:gd name="T41" fmla="*/ 932 h 1026"/>
                <a:gd name="T42" fmla="*/ 89 w 135"/>
                <a:gd name="T43" fmla="*/ 961 h 1026"/>
                <a:gd name="T44" fmla="*/ 93 w 135"/>
                <a:gd name="T45" fmla="*/ 976 h 1026"/>
                <a:gd name="T46" fmla="*/ 98 w 135"/>
                <a:gd name="T47" fmla="*/ 976 h 1026"/>
                <a:gd name="T48" fmla="*/ 102 w 135"/>
                <a:gd name="T49" fmla="*/ 985 h 1026"/>
                <a:gd name="T50" fmla="*/ 107 w 135"/>
                <a:gd name="T51" fmla="*/ 990 h 1026"/>
                <a:gd name="T52" fmla="*/ 111 w 135"/>
                <a:gd name="T53" fmla="*/ 999 h 1026"/>
                <a:gd name="T54" fmla="*/ 116 w 135"/>
                <a:gd name="T55" fmla="*/ 1002 h 1026"/>
                <a:gd name="T56" fmla="*/ 120 w 135"/>
                <a:gd name="T57" fmla="*/ 1011 h 1026"/>
                <a:gd name="T58" fmla="*/ 124 w 135"/>
                <a:gd name="T59" fmla="*/ 1014 h 1026"/>
                <a:gd name="T60" fmla="*/ 128 w 135"/>
                <a:gd name="T61" fmla="*/ 1023 h 1026"/>
                <a:gd name="T62" fmla="*/ 133 w 135"/>
                <a:gd name="T63" fmla="*/ 1023 h 10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5" h="1026">
                  <a:moveTo>
                    <a:pt x="0" y="0"/>
                  </a:moveTo>
                  <a:lnTo>
                    <a:pt x="2" y="26"/>
                  </a:lnTo>
                  <a:lnTo>
                    <a:pt x="4" y="55"/>
                  </a:lnTo>
                  <a:lnTo>
                    <a:pt x="6" y="61"/>
                  </a:lnTo>
                  <a:lnTo>
                    <a:pt x="8" y="64"/>
                  </a:lnTo>
                  <a:lnTo>
                    <a:pt x="10" y="99"/>
                  </a:lnTo>
                  <a:lnTo>
                    <a:pt x="12" y="178"/>
                  </a:lnTo>
                  <a:lnTo>
                    <a:pt x="14" y="257"/>
                  </a:lnTo>
                  <a:lnTo>
                    <a:pt x="16" y="260"/>
                  </a:lnTo>
                  <a:lnTo>
                    <a:pt x="18" y="266"/>
                  </a:lnTo>
                  <a:lnTo>
                    <a:pt x="20" y="336"/>
                  </a:lnTo>
                  <a:lnTo>
                    <a:pt x="22" y="347"/>
                  </a:lnTo>
                  <a:lnTo>
                    <a:pt x="24" y="397"/>
                  </a:lnTo>
                  <a:lnTo>
                    <a:pt x="26" y="400"/>
                  </a:lnTo>
                  <a:lnTo>
                    <a:pt x="28" y="453"/>
                  </a:lnTo>
                  <a:lnTo>
                    <a:pt x="30" y="508"/>
                  </a:lnTo>
                  <a:lnTo>
                    <a:pt x="32" y="511"/>
                  </a:lnTo>
                  <a:lnTo>
                    <a:pt x="34" y="561"/>
                  </a:lnTo>
                  <a:lnTo>
                    <a:pt x="36" y="563"/>
                  </a:lnTo>
                  <a:lnTo>
                    <a:pt x="38" y="613"/>
                  </a:lnTo>
                  <a:lnTo>
                    <a:pt x="41" y="625"/>
                  </a:lnTo>
                  <a:lnTo>
                    <a:pt x="42" y="628"/>
                  </a:lnTo>
                  <a:lnTo>
                    <a:pt x="44" y="669"/>
                  </a:lnTo>
                  <a:lnTo>
                    <a:pt x="47" y="698"/>
                  </a:lnTo>
                  <a:lnTo>
                    <a:pt x="49" y="701"/>
                  </a:lnTo>
                  <a:lnTo>
                    <a:pt x="51" y="733"/>
                  </a:lnTo>
                  <a:lnTo>
                    <a:pt x="53" y="762"/>
                  </a:lnTo>
                  <a:lnTo>
                    <a:pt x="55" y="786"/>
                  </a:lnTo>
                  <a:lnTo>
                    <a:pt x="57" y="789"/>
                  </a:lnTo>
                  <a:lnTo>
                    <a:pt x="59" y="792"/>
                  </a:lnTo>
                  <a:lnTo>
                    <a:pt x="61" y="815"/>
                  </a:lnTo>
                  <a:lnTo>
                    <a:pt x="64" y="821"/>
                  </a:lnTo>
                  <a:lnTo>
                    <a:pt x="66" y="844"/>
                  </a:lnTo>
                  <a:lnTo>
                    <a:pt x="68" y="859"/>
                  </a:lnTo>
                  <a:lnTo>
                    <a:pt x="70" y="882"/>
                  </a:lnTo>
                  <a:lnTo>
                    <a:pt x="72" y="882"/>
                  </a:lnTo>
                  <a:lnTo>
                    <a:pt x="74" y="897"/>
                  </a:lnTo>
                  <a:lnTo>
                    <a:pt x="76" y="900"/>
                  </a:lnTo>
                  <a:lnTo>
                    <a:pt x="78" y="920"/>
                  </a:lnTo>
                  <a:lnTo>
                    <a:pt x="81" y="920"/>
                  </a:lnTo>
                  <a:lnTo>
                    <a:pt x="83" y="929"/>
                  </a:lnTo>
                  <a:lnTo>
                    <a:pt x="85" y="932"/>
                  </a:lnTo>
                  <a:lnTo>
                    <a:pt x="87" y="947"/>
                  </a:lnTo>
                  <a:lnTo>
                    <a:pt x="89" y="961"/>
                  </a:lnTo>
                  <a:lnTo>
                    <a:pt x="91" y="964"/>
                  </a:lnTo>
                  <a:lnTo>
                    <a:pt x="93" y="976"/>
                  </a:lnTo>
                  <a:lnTo>
                    <a:pt x="96" y="973"/>
                  </a:lnTo>
                  <a:lnTo>
                    <a:pt x="98" y="976"/>
                  </a:lnTo>
                  <a:lnTo>
                    <a:pt x="100" y="979"/>
                  </a:lnTo>
                  <a:lnTo>
                    <a:pt x="102" y="985"/>
                  </a:lnTo>
                  <a:lnTo>
                    <a:pt x="104" y="988"/>
                  </a:lnTo>
                  <a:lnTo>
                    <a:pt x="107" y="990"/>
                  </a:lnTo>
                  <a:lnTo>
                    <a:pt x="109" y="996"/>
                  </a:lnTo>
                  <a:lnTo>
                    <a:pt x="111" y="999"/>
                  </a:lnTo>
                  <a:lnTo>
                    <a:pt x="113" y="999"/>
                  </a:lnTo>
                  <a:lnTo>
                    <a:pt x="116" y="1002"/>
                  </a:lnTo>
                  <a:lnTo>
                    <a:pt x="117" y="1008"/>
                  </a:lnTo>
                  <a:lnTo>
                    <a:pt x="120" y="1011"/>
                  </a:lnTo>
                  <a:lnTo>
                    <a:pt x="122" y="1011"/>
                  </a:lnTo>
                  <a:lnTo>
                    <a:pt x="124" y="1014"/>
                  </a:lnTo>
                  <a:lnTo>
                    <a:pt x="126" y="1020"/>
                  </a:lnTo>
                  <a:lnTo>
                    <a:pt x="128" y="1023"/>
                  </a:lnTo>
                  <a:lnTo>
                    <a:pt x="131" y="1023"/>
                  </a:lnTo>
                  <a:lnTo>
                    <a:pt x="133" y="1023"/>
                  </a:lnTo>
                  <a:lnTo>
                    <a:pt x="135" y="102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221" name="Group 49"/>
          <p:cNvGrpSpPr>
            <a:grpSpLocks/>
          </p:cNvGrpSpPr>
          <p:nvPr/>
        </p:nvGrpSpPr>
        <p:grpSpPr bwMode="auto">
          <a:xfrm>
            <a:off x="2478088" y="4481513"/>
            <a:ext cx="3692525" cy="303212"/>
            <a:chOff x="1801" y="2823"/>
            <a:chExt cx="2326" cy="191"/>
          </a:xfrm>
        </p:grpSpPr>
        <p:grpSp>
          <p:nvGrpSpPr>
            <p:cNvPr id="8256" name="Group 50"/>
            <p:cNvGrpSpPr>
              <a:grpSpLocks/>
            </p:cNvGrpSpPr>
            <p:nvPr/>
          </p:nvGrpSpPr>
          <p:grpSpPr bwMode="auto">
            <a:xfrm>
              <a:off x="1988" y="2857"/>
              <a:ext cx="1919" cy="138"/>
              <a:chOff x="1988" y="2857"/>
              <a:chExt cx="1919" cy="138"/>
            </a:xfrm>
          </p:grpSpPr>
          <p:sp>
            <p:nvSpPr>
              <p:cNvPr id="8259" name="Freeform 51"/>
              <p:cNvSpPr>
                <a:spLocks/>
              </p:cNvSpPr>
              <p:nvPr/>
            </p:nvSpPr>
            <p:spPr bwMode="auto">
              <a:xfrm>
                <a:off x="1988" y="2944"/>
                <a:ext cx="275" cy="51"/>
              </a:xfrm>
              <a:custGeom>
                <a:avLst/>
                <a:gdLst>
                  <a:gd name="T0" fmla="*/ 0 w 988"/>
                  <a:gd name="T1" fmla="*/ 0 h 240"/>
                  <a:gd name="T2" fmla="*/ 0 w 988"/>
                  <a:gd name="T3" fmla="*/ 0 h 240"/>
                  <a:gd name="T4" fmla="*/ 0 w 988"/>
                  <a:gd name="T5" fmla="*/ 0 h 240"/>
                  <a:gd name="T6" fmla="*/ 0 w 988"/>
                  <a:gd name="T7" fmla="*/ 0 h 240"/>
                  <a:gd name="T8" fmla="*/ 0 w 988"/>
                  <a:gd name="T9" fmla="*/ 0 h 240"/>
                  <a:gd name="T10" fmla="*/ 0 w 988"/>
                  <a:gd name="T11" fmla="*/ 0 h 240"/>
                  <a:gd name="T12" fmla="*/ 0 w 988"/>
                  <a:gd name="T13" fmla="*/ 0 h 240"/>
                  <a:gd name="T14" fmla="*/ 0 w 988"/>
                  <a:gd name="T15" fmla="*/ 0 h 240"/>
                  <a:gd name="T16" fmla="*/ 0 w 988"/>
                  <a:gd name="T17" fmla="*/ 0 h 240"/>
                  <a:gd name="T18" fmla="*/ 0 w 988"/>
                  <a:gd name="T19" fmla="*/ 0 h 240"/>
                  <a:gd name="T20" fmla="*/ 0 w 988"/>
                  <a:gd name="T21" fmla="*/ 0 h 240"/>
                  <a:gd name="T22" fmla="*/ 0 w 988"/>
                  <a:gd name="T23" fmla="*/ 0 h 240"/>
                  <a:gd name="T24" fmla="*/ 0 w 988"/>
                  <a:gd name="T25" fmla="*/ 0 h 240"/>
                  <a:gd name="T26" fmla="*/ 0 w 988"/>
                  <a:gd name="T27" fmla="*/ 0 h 240"/>
                  <a:gd name="T28" fmla="*/ 0 w 988"/>
                  <a:gd name="T29" fmla="*/ 0 h 240"/>
                  <a:gd name="T30" fmla="*/ 0 w 988"/>
                  <a:gd name="T31" fmla="*/ 0 h 240"/>
                  <a:gd name="T32" fmla="*/ 0 w 988"/>
                  <a:gd name="T33" fmla="*/ 0 h 240"/>
                  <a:gd name="T34" fmla="*/ 0 w 988"/>
                  <a:gd name="T35" fmla="*/ 0 h 240"/>
                  <a:gd name="T36" fmla="*/ 0 w 988"/>
                  <a:gd name="T37" fmla="*/ 0 h 240"/>
                  <a:gd name="T38" fmla="*/ 0 w 988"/>
                  <a:gd name="T39" fmla="*/ 0 h 240"/>
                  <a:gd name="T40" fmla="*/ 0 w 988"/>
                  <a:gd name="T41" fmla="*/ 0 h 240"/>
                  <a:gd name="T42" fmla="*/ 0 w 988"/>
                  <a:gd name="T43" fmla="*/ 0 h 240"/>
                  <a:gd name="T44" fmla="*/ 0 w 988"/>
                  <a:gd name="T45" fmla="*/ 0 h 240"/>
                  <a:gd name="T46" fmla="*/ 0 w 988"/>
                  <a:gd name="T47" fmla="*/ 0 h 240"/>
                  <a:gd name="T48" fmla="*/ 0 w 988"/>
                  <a:gd name="T49" fmla="*/ 0 h 240"/>
                  <a:gd name="T50" fmla="*/ 0 w 988"/>
                  <a:gd name="T51" fmla="*/ 0 h 240"/>
                  <a:gd name="T52" fmla="*/ 0 w 988"/>
                  <a:gd name="T53" fmla="*/ 0 h 240"/>
                  <a:gd name="T54" fmla="*/ 0 w 988"/>
                  <a:gd name="T55" fmla="*/ 0 h 240"/>
                  <a:gd name="T56" fmla="*/ 0 w 988"/>
                  <a:gd name="T57" fmla="*/ 0 h 240"/>
                  <a:gd name="T58" fmla="*/ 0 w 988"/>
                  <a:gd name="T59" fmla="*/ 0 h 240"/>
                  <a:gd name="T60" fmla="*/ 0 w 988"/>
                  <a:gd name="T61" fmla="*/ 0 h 240"/>
                  <a:gd name="T62" fmla="*/ 0 w 988"/>
                  <a:gd name="T63" fmla="*/ 0 h 240"/>
                  <a:gd name="T64" fmla="*/ 0 w 988"/>
                  <a:gd name="T65" fmla="*/ 0 h 240"/>
                  <a:gd name="T66" fmla="*/ 0 w 988"/>
                  <a:gd name="T67" fmla="*/ 0 h 240"/>
                  <a:gd name="T68" fmla="*/ 0 w 988"/>
                  <a:gd name="T69" fmla="*/ 0 h 240"/>
                  <a:gd name="T70" fmla="*/ 0 w 988"/>
                  <a:gd name="T71" fmla="*/ 0 h 240"/>
                  <a:gd name="T72" fmla="*/ 0 w 988"/>
                  <a:gd name="T73" fmla="*/ 0 h 240"/>
                  <a:gd name="T74" fmla="*/ 0 w 988"/>
                  <a:gd name="T75" fmla="*/ 0 h 240"/>
                  <a:gd name="T76" fmla="*/ 0 w 988"/>
                  <a:gd name="T77" fmla="*/ 0 h 240"/>
                  <a:gd name="T78" fmla="*/ 0 w 988"/>
                  <a:gd name="T79" fmla="*/ 0 h 240"/>
                  <a:gd name="T80" fmla="*/ 0 w 988"/>
                  <a:gd name="T81" fmla="*/ 0 h 240"/>
                  <a:gd name="T82" fmla="*/ 0 w 988"/>
                  <a:gd name="T83" fmla="*/ 0 h 240"/>
                  <a:gd name="T84" fmla="*/ 0 w 988"/>
                  <a:gd name="T85" fmla="*/ 0 h 240"/>
                  <a:gd name="T86" fmla="*/ 0 w 988"/>
                  <a:gd name="T87" fmla="*/ 0 h 240"/>
                  <a:gd name="T88" fmla="*/ 0 w 988"/>
                  <a:gd name="T89" fmla="*/ 0 h 240"/>
                  <a:gd name="T90" fmla="*/ 0 w 988"/>
                  <a:gd name="T91" fmla="*/ 0 h 240"/>
                  <a:gd name="T92" fmla="*/ 0 w 988"/>
                  <a:gd name="T93" fmla="*/ 0 h 240"/>
                  <a:gd name="T94" fmla="*/ 0 w 988"/>
                  <a:gd name="T95" fmla="*/ 0 h 240"/>
                  <a:gd name="T96" fmla="*/ 0 w 988"/>
                  <a:gd name="T97" fmla="*/ 0 h 240"/>
                  <a:gd name="T98" fmla="*/ 0 w 988"/>
                  <a:gd name="T99" fmla="*/ 0 h 240"/>
                  <a:gd name="T100" fmla="*/ 0 w 988"/>
                  <a:gd name="T101" fmla="*/ 0 h 240"/>
                  <a:gd name="T102" fmla="*/ 0 w 988"/>
                  <a:gd name="T103" fmla="*/ 0 h 240"/>
                  <a:gd name="T104" fmla="*/ 0 w 988"/>
                  <a:gd name="T105" fmla="*/ 0 h 240"/>
                  <a:gd name="T106" fmla="*/ 0 w 988"/>
                  <a:gd name="T107" fmla="*/ 0 h 240"/>
                  <a:gd name="T108" fmla="*/ 0 w 988"/>
                  <a:gd name="T109" fmla="*/ 0 h 240"/>
                  <a:gd name="T110" fmla="*/ 0 w 988"/>
                  <a:gd name="T111" fmla="*/ 0 h 240"/>
                  <a:gd name="T112" fmla="*/ 0 w 988"/>
                  <a:gd name="T113" fmla="*/ 0 h 240"/>
                  <a:gd name="T114" fmla="*/ 0 w 988"/>
                  <a:gd name="T115" fmla="*/ 0 h 240"/>
                  <a:gd name="T116" fmla="*/ 0 w 988"/>
                  <a:gd name="T117" fmla="*/ 0 h 240"/>
                  <a:gd name="T118" fmla="*/ 0 w 988"/>
                  <a:gd name="T119" fmla="*/ 0 h 240"/>
                  <a:gd name="T120" fmla="*/ 0 w 988"/>
                  <a:gd name="T121" fmla="*/ 0 h 240"/>
                  <a:gd name="T122" fmla="*/ 0 w 988"/>
                  <a:gd name="T123" fmla="*/ 0 h 240"/>
                  <a:gd name="T124" fmla="*/ 0 w 988"/>
                  <a:gd name="T125" fmla="*/ 0 h 2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8" h="240">
                    <a:moveTo>
                      <a:pt x="0" y="224"/>
                    </a:moveTo>
                    <a:lnTo>
                      <a:pt x="8" y="224"/>
                    </a:lnTo>
                    <a:lnTo>
                      <a:pt x="16" y="224"/>
                    </a:lnTo>
                    <a:lnTo>
                      <a:pt x="24" y="224"/>
                    </a:lnTo>
                    <a:lnTo>
                      <a:pt x="32" y="224"/>
                    </a:lnTo>
                    <a:lnTo>
                      <a:pt x="40" y="224"/>
                    </a:lnTo>
                    <a:lnTo>
                      <a:pt x="48" y="224"/>
                    </a:lnTo>
                    <a:lnTo>
                      <a:pt x="56" y="238"/>
                    </a:lnTo>
                    <a:lnTo>
                      <a:pt x="63" y="238"/>
                    </a:lnTo>
                    <a:lnTo>
                      <a:pt x="71" y="238"/>
                    </a:lnTo>
                    <a:lnTo>
                      <a:pt x="79" y="225"/>
                    </a:lnTo>
                    <a:lnTo>
                      <a:pt x="87" y="210"/>
                    </a:lnTo>
                    <a:lnTo>
                      <a:pt x="96" y="210"/>
                    </a:lnTo>
                    <a:lnTo>
                      <a:pt x="103" y="210"/>
                    </a:lnTo>
                    <a:lnTo>
                      <a:pt x="111" y="210"/>
                    </a:lnTo>
                    <a:lnTo>
                      <a:pt x="119" y="211"/>
                    </a:lnTo>
                    <a:lnTo>
                      <a:pt x="127" y="211"/>
                    </a:lnTo>
                    <a:lnTo>
                      <a:pt x="134" y="225"/>
                    </a:lnTo>
                    <a:lnTo>
                      <a:pt x="142" y="225"/>
                    </a:lnTo>
                    <a:lnTo>
                      <a:pt x="150" y="225"/>
                    </a:lnTo>
                    <a:lnTo>
                      <a:pt x="159" y="225"/>
                    </a:lnTo>
                    <a:lnTo>
                      <a:pt x="166" y="226"/>
                    </a:lnTo>
                    <a:lnTo>
                      <a:pt x="174" y="226"/>
                    </a:lnTo>
                    <a:lnTo>
                      <a:pt x="182" y="226"/>
                    </a:lnTo>
                    <a:lnTo>
                      <a:pt x="190" y="239"/>
                    </a:lnTo>
                    <a:lnTo>
                      <a:pt x="197" y="239"/>
                    </a:lnTo>
                    <a:lnTo>
                      <a:pt x="205" y="240"/>
                    </a:lnTo>
                    <a:lnTo>
                      <a:pt x="214" y="240"/>
                    </a:lnTo>
                    <a:lnTo>
                      <a:pt x="222" y="212"/>
                    </a:lnTo>
                    <a:lnTo>
                      <a:pt x="230" y="212"/>
                    </a:lnTo>
                    <a:lnTo>
                      <a:pt x="237" y="212"/>
                    </a:lnTo>
                    <a:lnTo>
                      <a:pt x="245" y="198"/>
                    </a:lnTo>
                    <a:lnTo>
                      <a:pt x="253" y="199"/>
                    </a:lnTo>
                    <a:lnTo>
                      <a:pt x="261" y="199"/>
                    </a:lnTo>
                    <a:lnTo>
                      <a:pt x="269" y="185"/>
                    </a:lnTo>
                    <a:lnTo>
                      <a:pt x="277" y="185"/>
                    </a:lnTo>
                    <a:lnTo>
                      <a:pt x="285" y="185"/>
                    </a:lnTo>
                    <a:lnTo>
                      <a:pt x="293" y="186"/>
                    </a:lnTo>
                    <a:lnTo>
                      <a:pt x="301" y="186"/>
                    </a:lnTo>
                    <a:lnTo>
                      <a:pt x="308" y="199"/>
                    </a:lnTo>
                    <a:lnTo>
                      <a:pt x="316" y="199"/>
                    </a:lnTo>
                    <a:lnTo>
                      <a:pt x="324" y="199"/>
                    </a:lnTo>
                    <a:lnTo>
                      <a:pt x="332" y="199"/>
                    </a:lnTo>
                    <a:lnTo>
                      <a:pt x="340" y="200"/>
                    </a:lnTo>
                    <a:lnTo>
                      <a:pt x="348" y="200"/>
                    </a:lnTo>
                    <a:lnTo>
                      <a:pt x="356" y="186"/>
                    </a:lnTo>
                    <a:lnTo>
                      <a:pt x="364" y="186"/>
                    </a:lnTo>
                    <a:lnTo>
                      <a:pt x="372" y="186"/>
                    </a:lnTo>
                    <a:lnTo>
                      <a:pt x="379" y="187"/>
                    </a:lnTo>
                    <a:lnTo>
                      <a:pt x="387" y="187"/>
                    </a:lnTo>
                    <a:lnTo>
                      <a:pt x="396" y="187"/>
                    </a:lnTo>
                    <a:lnTo>
                      <a:pt x="404" y="173"/>
                    </a:lnTo>
                    <a:lnTo>
                      <a:pt x="411" y="173"/>
                    </a:lnTo>
                    <a:lnTo>
                      <a:pt x="419" y="173"/>
                    </a:lnTo>
                    <a:lnTo>
                      <a:pt x="427" y="174"/>
                    </a:lnTo>
                    <a:lnTo>
                      <a:pt x="435" y="174"/>
                    </a:lnTo>
                    <a:lnTo>
                      <a:pt x="442" y="174"/>
                    </a:lnTo>
                    <a:lnTo>
                      <a:pt x="450" y="174"/>
                    </a:lnTo>
                    <a:lnTo>
                      <a:pt x="459" y="174"/>
                    </a:lnTo>
                    <a:lnTo>
                      <a:pt x="467" y="161"/>
                    </a:lnTo>
                    <a:lnTo>
                      <a:pt x="475" y="161"/>
                    </a:lnTo>
                    <a:lnTo>
                      <a:pt x="482" y="146"/>
                    </a:lnTo>
                    <a:lnTo>
                      <a:pt x="490" y="146"/>
                    </a:lnTo>
                    <a:lnTo>
                      <a:pt x="498" y="146"/>
                    </a:lnTo>
                    <a:lnTo>
                      <a:pt x="506" y="146"/>
                    </a:lnTo>
                    <a:lnTo>
                      <a:pt x="513" y="147"/>
                    </a:lnTo>
                    <a:lnTo>
                      <a:pt x="522" y="147"/>
                    </a:lnTo>
                    <a:lnTo>
                      <a:pt x="530" y="147"/>
                    </a:lnTo>
                    <a:lnTo>
                      <a:pt x="538" y="161"/>
                    </a:lnTo>
                    <a:lnTo>
                      <a:pt x="545" y="161"/>
                    </a:lnTo>
                    <a:lnTo>
                      <a:pt x="553" y="162"/>
                    </a:lnTo>
                    <a:lnTo>
                      <a:pt x="561" y="147"/>
                    </a:lnTo>
                    <a:lnTo>
                      <a:pt x="569" y="147"/>
                    </a:lnTo>
                    <a:lnTo>
                      <a:pt x="577" y="147"/>
                    </a:lnTo>
                    <a:lnTo>
                      <a:pt x="585" y="147"/>
                    </a:lnTo>
                    <a:lnTo>
                      <a:pt x="593" y="147"/>
                    </a:lnTo>
                    <a:lnTo>
                      <a:pt x="601" y="134"/>
                    </a:lnTo>
                    <a:lnTo>
                      <a:pt x="609" y="134"/>
                    </a:lnTo>
                    <a:lnTo>
                      <a:pt x="616" y="134"/>
                    </a:lnTo>
                    <a:lnTo>
                      <a:pt x="624" y="121"/>
                    </a:lnTo>
                    <a:lnTo>
                      <a:pt x="632" y="121"/>
                    </a:lnTo>
                    <a:lnTo>
                      <a:pt x="641" y="135"/>
                    </a:lnTo>
                    <a:lnTo>
                      <a:pt x="649" y="121"/>
                    </a:lnTo>
                    <a:lnTo>
                      <a:pt x="656" y="121"/>
                    </a:lnTo>
                    <a:lnTo>
                      <a:pt x="664" y="108"/>
                    </a:lnTo>
                    <a:lnTo>
                      <a:pt x="672" y="108"/>
                    </a:lnTo>
                    <a:lnTo>
                      <a:pt x="680" y="108"/>
                    </a:lnTo>
                    <a:lnTo>
                      <a:pt x="687" y="108"/>
                    </a:lnTo>
                    <a:lnTo>
                      <a:pt x="695" y="108"/>
                    </a:lnTo>
                    <a:lnTo>
                      <a:pt x="704" y="108"/>
                    </a:lnTo>
                    <a:lnTo>
                      <a:pt x="712" y="108"/>
                    </a:lnTo>
                    <a:lnTo>
                      <a:pt x="719" y="122"/>
                    </a:lnTo>
                    <a:lnTo>
                      <a:pt x="727" y="108"/>
                    </a:lnTo>
                    <a:lnTo>
                      <a:pt x="735" y="109"/>
                    </a:lnTo>
                    <a:lnTo>
                      <a:pt x="743" y="109"/>
                    </a:lnTo>
                    <a:lnTo>
                      <a:pt x="751" y="94"/>
                    </a:lnTo>
                    <a:lnTo>
                      <a:pt x="758" y="94"/>
                    </a:lnTo>
                    <a:lnTo>
                      <a:pt x="767" y="94"/>
                    </a:lnTo>
                    <a:lnTo>
                      <a:pt x="775" y="81"/>
                    </a:lnTo>
                    <a:lnTo>
                      <a:pt x="783" y="81"/>
                    </a:lnTo>
                    <a:lnTo>
                      <a:pt x="790" y="81"/>
                    </a:lnTo>
                    <a:lnTo>
                      <a:pt x="798" y="81"/>
                    </a:lnTo>
                    <a:lnTo>
                      <a:pt x="806" y="81"/>
                    </a:lnTo>
                    <a:lnTo>
                      <a:pt x="814" y="68"/>
                    </a:lnTo>
                    <a:lnTo>
                      <a:pt x="823" y="82"/>
                    </a:lnTo>
                    <a:lnTo>
                      <a:pt x="830" y="68"/>
                    </a:lnTo>
                    <a:lnTo>
                      <a:pt x="838" y="68"/>
                    </a:lnTo>
                    <a:lnTo>
                      <a:pt x="846" y="68"/>
                    </a:lnTo>
                    <a:lnTo>
                      <a:pt x="854" y="55"/>
                    </a:lnTo>
                    <a:lnTo>
                      <a:pt x="861" y="42"/>
                    </a:lnTo>
                    <a:lnTo>
                      <a:pt x="869" y="27"/>
                    </a:lnTo>
                    <a:lnTo>
                      <a:pt x="877" y="14"/>
                    </a:lnTo>
                    <a:lnTo>
                      <a:pt x="886" y="14"/>
                    </a:lnTo>
                    <a:lnTo>
                      <a:pt x="894" y="0"/>
                    </a:lnTo>
                    <a:lnTo>
                      <a:pt x="901" y="0"/>
                    </a:lnTo>
                    <a:lnTo>
                      <a:pt x="909" y="1"/>
                    </a:lnTo>
                    <a:lnTo>
                      <a:pt x="917" y="14"/>
                    </a:lnTo>
                    <a:lnTo>
                      <a:pt x="925" y="14"/>
                    </a:lnTo>
                    <a:lnTo>
                      <a:pt x="932" y="28"/>
                    </a:lnTo>
                    <a:lnTo>
                      <a:pt x="940" y="14"/>
                    </a:lnTo>
                    <a:lnTo>
                      <a:pt x="949" y="14"/>
                    </a:lnTo>
                    <a:lnTo>
                      <a:pt x="957" y="15"/>
                    </a:lnTo>
                    <a:lnTo>
                      <a:pt x="965" y="15"/>
                    </a:lnTo>
                    <a:lnTo>
                      <a:pt x="972" y="15"/>
                    </a:lnTo>
                    <a:lnTo>
                      <a:pt x="980" y="15"/>
                    </a:lnTo>
                    <a:lnTo>
                      <a:pt x="988"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60" name="Freeform 52"/>
              <p:cNvSpPr>
                <a:spLocks/>
              </p:cNvSpPr>
              <p:nvPr/>
            </p:nvSpPr>
            <p:spPr bwMode="auto">
              <a:xfrm>
                <a:off x="2263" y="2935"/>
                <a:ext cx="274" cy="28"/>
              </a:xfrm>
              <a:custGeom>
                <a:avLst/>
                <a:gdLst>
                  <a:gd name="T0" fmla="*/ 0 w 987"/>
                  <a:gd name="T1" fmla="*/ 0 h 132"/>
                  <a:gd name="T2" fmla="*/ 0 w 987"/>
                  <a:gd name="T3" fmla="*/ 0 h 132"/>
                  <a:gd name="T4" fmla="*/ 0 w 987"/>
                  <a:gd name="T5" fmla="*/ 0 h 132"/>
                  <a:gd name="T6" fmla="*/ 0 w 987"/>
                  <a:gd name="T7" fmla="*/ 0 h 132"/>
                  <a:gd name="T8" fmla="*/ 0 w 987"/>
                  <a:gd name="T9" fmla="*/ 0 h 132"/>
                  <a:gd name="T10" fmla="*/ 0 w 987"/>
                  <a:gd name="T11" fmla="*/ 0 h 132"/>
                  <a:gd name="T12" fmla="*/ 0 w 987"/>
                  <a:gd name="T13" fmla="*/ 0 h 132"/>
                  <a:gd name="T14" fmla="*/ 0 w 987"/>
                  <a:gd name="T15" fmla="*/ 0 h 132"/>
                  <a:gd name="T16" fmla="*/ 0 w 987"/>
                  <a:gd name="T17" fmla="*/ 0 h 132"/>
                  <a:gd name="T18" fmla="*/ 0 w 987"/>
                  <a:gd name="T19" fmla="*/ 0 h 132"/>
                  <a:gd name="T20" fmla="*/ 0 w 987"/>
                  <a:gd name="T21" fmla="*/ 0 h 132"/>
                  <a:gd name="T22" fmla="*/ 0 w 987"/>
                  <a:gd name="T23" fmla="*/ 0 h 132"/>
                  <a:gd name="T24" fmla="*/ 0 w 987"/>
                  <a:gd name="T25" fmla="*/ 0 h 132"/>
                  <a:gd name="T26" fmla="*/ 0 w 987"/>
                  <a:gd name="T27" fmla="*/ 0 h 132"/>
                  <a:gd name="T28" fmla="*/ 0 w 987"/>
                  <a:gd name="T29" fmla="*/ 0 h 132"/>
                  <a:gd name="T30" fmla="*/ 0 w 987"/>
                  <a:gd name="T31" fmla="*/ 0 h 132"/>
                  <a:gd name="T32" fmla="*/ 0 w 987"/>
                  <a:gd name="T33" fmla="*/ 0 h 132"/>
                  <a:gd name="T34" fmla="*/ 0 w 987"/>
                  <a:gd name="T35" fmla="*/ 0 h 132"/>
                  <a:gd name="T36" fmla="*/ 0 w 987"/>
                  <a:gd name="T37" fmla="*/ 0 h 132"/>
                  <a:gd name="T38" fmla="*/ 0 w 987"/>
                  <a:gd name="T39" fmla="*/ 0 h 132"/>
                  <a:gd name="T40" fmla="*/ 0 w 987"/>
                  <a:gd name="T41" fmla="*/ 0 h 132"/>
                  <a:gd name="T42" fmla="*/ 0 w 987"/>
                  <a:gd name="T43" fmla="*/ 0 h 132"/>
                  <a:gd name="T44" fmla="*/ 0 w 987"/>
                  <a:gd name="T45" fmla="*/ 0 h 132"/>
                  <a:gd name="T46" fmla="*/ 0 w 987"/>
                  <a:gd name="T47" fmla="*/ 0 h 132"/>
                  <a:gd name="T48" fmla="*/ 0 w 987"/>
                  <a:gd name="T49" fmla="*/ 0 h 132"/>
                  <a:gd name="T50" fmla="*/ 0 w 987"/>
                  <a:gd name="T51" fmla="*/ 0 h 132"/>
                  <a:gd name="T52" fmla="*/ 0 w 987"/>
                  <a:gd name="T53" fmla="*/ 0 h 132"/>
                  <a:gd name="T54" fmla="*/ 0 w 987"/>
                  <a:gd name="T55" fmla="*/ 0 h 132"/>
                  <a:gd name="T56" fmla="*/ 0 w 987"/>
                  <a:gd name="T57" fmla="*/ 0 h 132"/>
                  <a:gd name="T58" fmla="*/ 0 w 987"/>
                  <a:gd name="T59" fmla="*/ 0 h 132"/>
                  <a:gd name="T60" fmla="*/ 0 w 987"/>
                  <a:gd name="T61" fmla="*/ 0 h 132"/>
                  <a:gd name="T62" fmla="*/ 0 w 987"/>
                  <a:gd name="T63" fmla="*/ 0 h 132"/>
                  <a:gd name="T64" fmla="*/ 0 w 987"/>
                  <a:gd name="T65" fmla="*/ 0 h 132"/>
                  <a:gd name="T66" fmla="*/ 0 w 987"/>
                  <a:gd name="T67" fmla="*/ 0 h 132"/>
                  <a:gd name="T68" fmla="*/ 0 w 987"/>
                  <a:gd name="T69" fmla="*/ 0 h 132"/>
                  <a:gd name="T70" fmla="*/ 0 w 987"/>
                  <a:gd name="T71" fmla="*/ 0 h 132"/>
                  <a:gd name="T72" fmla="*/ 0 w 987"/>
                  <a:gd name="T73" fmla="*/ 0 h 132"/>
                  <a:gd name="T74" fmla="*/ 0 w 987"/>
                  <a:gd name="T75" fmla="*/ 0 h 132"/>
                  <a:gd name="T76" fmla="*/ 0 w 987"/>
                  <a:gd name="T77" fmla="*/ 0 h 132"/>
                  <a:gd name="T78" fmla="*/ 0 w 987"/>
                  <a:gd name="T79" fmla="*/ 0 h 132"/>
                  <a:gd name="T80" fmla="*/ 0 w 987"/>
                  <a:gd name="T81" fmla="*/ 0 h 132"/>
                  <a:gd name="T82" fmla="*/ 0 w 987"/>
                  <a:gd name="T83" fmla="*/ 0 h 132"/>
                  <a:gd name="T84" fmla="*/ 0 w 987"/>
                  <a:gd name="T85" fmla="*/ 0 h 132"/>
                  <a:gd name="T86" fmla="*/ 0 w 987"/>
                  <a:gd name="T87" fmla="*/ 0 h 132"/>
                  <a:gd name="T88" fmla="*/ 0 w 987"/>
                  <a:gd name="T89" fmla="*/ 0 h 132"/>
                  <a:gd name="T90" fmla="*/ 0 w 987"/>
                  <a:gd name="T91" fmla="*/ 0 h 132"/>
                  <a:gd name="T92" fmla="*/ 0 w 987"/>
                  <a:gd name="T93" fmla="*/ 0 h 132"/>
                  <a:gd name="T94" fmla="*/ 0 w 987"/>
                  <a:gd name="T95" fmla="*/ 0 h 132"/>
                  <a:gd name="T96" fmla="*/ 0 w 987"/>
                  <a:gd name="T97" fmla="*/ 0 h 132"/>
                  <a:gd name="T98" fmla="*/ 0 w 987"/>
                  <a:gd name="T99" fmla="*/ 0 h 132"/>
                  <a:gd name="T100" fmla="*/ 0 w 987"/>
                  <a:gd name="T101" fmla="*/ 0 h 132"/>
                  <a:gd name="T102" fmla="*/ 0 w 987"/>
                  <a:gd name="T103" fmla="*/ 0 h 132"/>
                  <a:gd name="T104" fmla="*/ 0 w 987"/>
                  <a:gd name="T105" fmla="*/ 0 h 132"/>
                  <a:gd name="T106" fmla="*/ 0 w 987"/>
                  <a:gd name="T107" fmla="*/ 0 h 132"/>
                  <a:gd name="T108" fmla="*/ 0 w 987"/>
                  <a:gd name="T109" fmla="*/ 0 h 132"/>
                  <a:gd name="T110" fmla="*/ 0 w 987"/>
                  <a:gd name="T111" fmla="*/ 0 h 132"/>
                  <a:gd name="T112" fmla="*/ 0 w 987"/>
                  <a:gd name="T113" fmla="*/ 0 h 132"/>
                  <a:gd name="T114" fmla="*/ 0 w 987"/>
                  <a:gd name="T115" fmla="*/ 0 h 132"/>
                  <a:gd name="T116" fmla="*/ 0 w 987"/>
                  <a:gd name="T117" fmla="*/ 0 h 132"/>
                  <a:gd name="T118" fmla="*/ 0 w 987"/>
                  <a:gd name="T119" fmla="*/ 0 h 132"/>
                  <a:gd name="T120" fmla="*/ 0 w 987"/>
                  <a:gd name="T121" fmla="*/ 0 h 132"/>
                  <a:gd name="T122" fmla="*/ 0 w 987"/>
                  <a:gd name="T123" fmla="*/ 0 h 132"/>
                  <a:gd name="T124" fmla="*/ 0 w 987"/>
                  <a:gd name="T125" fmla="*/ 0 h 1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32">
                    <a:moveTo>
                      <a:pt x="0" y="60"/>
                    </a:moveTo>
                    <a:lnTo>
                      <a:pt x="8" y="60"/>
                    </a:lnTo>
                    <a:lnTo>
                      <a:pt x="15" y="60"/>
                    </a:lnTo>
                    <a:lnTo>
                      <a:pt x="24" y="60"/>
                    </a:lnTo>
                    <a:lnTo>
                      <a:pt x="32" y="60"/>
                    </a:lnTo>
                    <a:lnTo>
                      <a:pt x="40" y="60"/>
                    </a:lnTo>
                    <a:lnTo>
                      <a:pt x="47" y="61"/>
                    </a:lnTo>
                    <a:lnTo>
                      <a:pt x="55" y="74"/>
                    </a:lnTo>
                    <a:lnTo>
                      <a:pt x="63" y="74"/>
                    </a:lnTo>
                    <a:lnTo>
                      <a:pt x="71" y="74"/>
                    </a:lnTo>
                    <a:lnTo>
                      <a:pt x="79" y="74"/>
                    </a:lnTo>
                    <a:lnTo>
                      <a:pt x="87" y="74"/>
                    </a:lnTo>
                    <a:lnTo>
                      <a:pt x="95" y="75"/>
                    </a:lnTo>
                    <a:lnTo>
                      <a:pt x="103" y="61"/>
                    </a:lnTo>
                    <a:lnTo>
                      <a:pt x="111" y="61"/>
                    </a:lnTo>
                    <a:lnTo>
                      <a:pt x="118" y="61"/>
                    </a:lnTo>
                    <a:lnTo>
                      <a:pt x="126" y="61"/>
                    </a:lnTo>
                    <a:lnTo>
                      <a:pt x="134" y="62"/>
                    </a:lnTo>
                    <a:lnTo>
                      <a:pt x="143" y="62"/>
                    </a:lnTo>
                    <a:lnTo>
                      <a:pt x="150" y="62"/>
                    </a:lnTo>
                    <a:lnTo>
                      <a:pt x="158" y="62"/>
                    </a:lnTo>
                    <a:lnTo>
                      <a:pt x="166" y="62"/>
                    </a:lnTo>
                    <a:lnTo>
                      <a:pt x="174" y="62"/>
                    </a:lnTo>
                    <a:lnTo>
                      <a:pt x="181" y="62"/>
                    </a:lnTo>
                    <a:lnTo>
                      <a:pt x="189" y="62"/>
                    </a:lnTo>
                    <a:lnTo>
                      <a:pt x="197" y="76"/>
                    </a:lnTo>
                    <a:lnTo>
                      <a:pt x="206" y="76"/>
                    </a:lnTo>
                    <a:lnTo>
                      <a:pt x="213" y="90"/>
                    </a:lnTo>
                    <a:lnTo>
                      <a:pt x="221" y="104"/>
                    </a:lnTo>
                    <a:lnTo>
                      <a:pt x="229" y="118"/>
                    </a:lnTo>
                    <a:lnTo>
                      <a:pt x="237" y="118"/>
                    </a:lnTo>
                    <a:lnTo>
                      <a:pt x="244" y="118"/>
                    </a:lnTo>
                    <a:lnTo>
                      <a:pt x="252" y="118"/>
                    </a:lnTo>
                    <a:lnTo>
                      <a:pt x="261" y="132"/>
                    </a:lnTo>
                    <a:lnTo>
                      <a:pt x="269" y="132"/>
                    </a:lnTo>
                    <a:lnTo>
                      <a:pt x="276" y="132"/>
                    </a:lnTo>
                    <a:lnTo>
                      <a:pt x="284" y="118"/>
                    </a:lnTo>
                    <a:lnTo>
                      <a:pt x="292" y="105"/>
                    </a:lnTo>
                    <a:lnTo>
                      <a:pt x="300" y="105"/>
                    </a:lnTo>
                    <a:lnTo>
                      <a:pt x="308" y="92"/>
                    </a:lnTo>
                    <a:lnTo>
                      <a:pt x="315" y="92"/>
                    </a:lnTo>
                    <a:lnTo>
                      <a:pt x="324" y="92"/>
                    </a:lnTo>
                    <a:lnTo>
                      <a:pt x="332" y="77"/>
                    </a:lnTo>
                    <a:lnTo>
                      <a:pt x="340" y="77"/>
                    </a:lnTo>
                    <a:lnTo>
                      <a:pt x="347" y="77"/>
                    </a:lnTo>
                    <a:lnTo>
                      <a:pt x="355" y="78"/>
                    </a:lnTo>
                    <a:lnTo>
                      <a:pt x="363" y="78"/>
                    </a:lnTo>
                    <a:lnTo>
                      <a:pt x="371" y="78"/>
                    </a:lnTo>
                    <a:lnTo>
                      <a:pt x="378" y="78"/>
                    </a:lnTo>
                    <a:lnTo>
                      <a:pt x="387" y="78"/>
                    </a:lnTo>
                    <a:lnTo>
                      <a:pt x="395" y="78"/>
                    </a:lnTo>
                    <a:lnTo>
                      <a:pt x="403" y="78"/>
                    </a:lnTo>
                    <a:lnTo>
                      <a:pt x="410" y="93"/>
                    </a:lnTo>
                    <a:lnTo>
                      <a:pt x="418" y="78"/>
                    </a:lnTo>
                    <a:lnTo>
                      <a:pt x="426" y="78"/>
                    </a:lnTo>
                    <a:lnTo>
                      <a:pt x="434" y="78"/>
                    </a:lnTo>
                    <a:lnTo>
                      <a:pt x="442" y="79"/>
                    </a:lnTo>
                    <a:lnTo>
                      <a:pt x="450" y="79"/>
                    </a:lnTo>
                    <a:lnTo>
                      <a:pt x="458" y="65"/>
                    </a:lnTo>
                    <a:lnTo>
                      <a:pt x="466" y="65"/>
                    </a:lnTo>
                    <a:lnTo>
                      <a:pt x="474" y="52"/>
                    </a:lnTo>
                    <a:lnTo>
                      <a:pt x="482" y="52"/>
                    </a:lnTo>
                    <a:lnTo>
                      <a:pt x="489" y="52"/>
                    </a:lnTo>
                    <a:lnTo>
                      <a:pt x="497" y="39"/>
                    </a:lnTo>
                    <a:lnTo>
                      <a:pt x="506" y="39"/>
                    </a:lnTo>
                    <a:lnTo>
                      <a:pt x="514" y="39"/>
                    </a:lnTo>
                    <a:lnTo>
                      <a:pt x="521" y="39"/>
                    </a:lnTo>
                    <a:lnTo>
                      <a:pt x="529" y="39"/>
                    </a:lnTo>
                    <a:lnTo>
                      <a:pt x="537" y="39"/>
                    </a:lnTo>
                    <a:lnTo>
                      <a:pt x="545" y="39"/>
                    </a:lnTo>
                    <a:lnTo>
                      <a:pt x="552" y="39"/>
                    </a:lnTo>
                    <a:lnTo>
                      <a:pt x="560" y="39"/>
                    </a:lnTo>
                    <a:lnTo>
                      <a:pt x="569" y="40"/>
                    </a:lnTo>
                    <a:lnTo>
                      <a:pt x="577" y="40"/>
                    </a:lnTo>
                    <a:lnTo>
                      <a:pt x="585" y="40"/>
                    </a:lnTo>
                    <a:lnTo>
                      <a:pt x="592" y="40"/>
                    </a:lnTo>
                    <a:lnTo>
                      <a:pt x="600" y="40"/>
                    </a:lnTo>
                    <a:lnTo>
                      <a:pt x="608" y="40"/>
                    </a:lnTo>
                    <a:lnTo>
                      <a:pt x="616" y="40"/>
                    </a:lnTo>
                    <a:lnTo>
                      <a:pt x="623" y="40"/>
                    </a:lnTo>
                    <a:lnTo>
                      <a:pt x="632" y="54"/>
                    </a:lnTo>
                    <a:lnTo>
                      <a:pt x="640" y="67"/>
                    </a:lnTo>
                    <a:lnTo>
                      <a:pt x="648" y="67"/>
                    </a:lnTo>
                    <a:lnTo>
                      <a:pt x="655" y="68"/>
                    </a:lnTo>
                    <a:lnTo>
                      <a:pt x="663" y="68"/>
                    </a:lnTo>
                    <a:lnTo>
                      <a:pt x="671" y="68"/>
                    </a:lnTo>
                    <a:lnTo>
                      <a:pt x="679" y="68"/>
                    </a:lnTo>
                    <a:lnTo>
                      <a:pt x="687" y="68"/>
                    </a:lnTo>
                    <a:lnTo>
                      <a:pt x="695" y="68"/>
                    </a:lnTo>
                    <a:lnTo>
                      <a:pt x="703" y="55"/>
                    </a:lnTo>
                    <a:lnTo>
                      <a:pt x="711" y="55"/>
                    </a:lnTo>
                    <a:lnTo>
                      <a:pt x="719" y="41"/>
                    </a:lnTo>
                    <a:lnTo>
                      <a:pt x="726" y="41"/>
                    </a:lnTo>
                    <a:lnTo>
                      <a:pt x="734" y="28"/>
                    </a:lnTo>
                    <a:lnTo>
                      <a:pt x="742" y="28"/>
                    </a:lnTo>
                    <a:lnTo>
                      <a:pt x="751" y="28"/>
                    </a:lnTo>
                    <a:lnTo>
                      <a:pt x="758" y="28"/>
                    </a:lnTo>
                    <a:lnTo>
                      <a:pt x="766" y="14"/>
                    </a:lnTo>
                    <a:lnTo>
                      <a:pt x="774" y="14"/>
                    </a:lnTo>
                    <a:lnTo>
                      <a:pt x="782" y="0"/>
                    </a:lnTo>
                    <a:lnTo>
                      <a:pt x="790" y="1"/>
                    </a:lnTo>
                    <a:lnTo>
                      <a:pt x="797" y="1"/>
                    </a:lnTo>
                    <a:lnTo>
                      <a:pt x="805" y="1"/>
                    </a:lnTo>
                    <a:lnTo>
                      <a:pt x="814" y="14"/>
                    </a:lnTo>
                    <a:lnTo>
                      <a:pt x="821" y="29"/>
                    </a:lnTo>
                    <a:lnTo>
                      <a:pt x="829" y="43"/>
                    </a:lnTo>
                    <a:lnTo>
                      <a:pt x="837" y="43"/>
                    </a:lnTo>
                    <a:lnTo>
                      <a:pt x="845" y="43"/>
                    </a:lnTo>
                    <a:lnTo>
                      <a:pt x="853" y="29"/>
                    </a:lnTo>
                    <a:lnTo>
                      <a:pt x="860" y="29"/>
                    </a:lnTo>
                    <a:lnTo>
                      <a:pt x="868" y="29"/>
                    </a:lnTo>
                    <a:lnTo>
                      <a:pt x="877" y="15"/>
                    </a:lnTo>
                    <a:lnTo>
                      <a:pt x="885" y="15"/>
                    </a:lnTo>
                    <a:lnTo>
                      <a:pt x="892" y="2"/>
                    </a:lnTo>
                    <a:lnTo>
                      <a:pt x="900" y="2"/>
                    </a:lnTo>
                    <a:lnTo>
                      <a:pt x="908" y="2"/>
                    </a:lnTo>
                    <a:lnTo>
                      <a:pt x="916" y="2"/>
                    </a:lnTo>
                    <a:lnTo>
                      <a:pt x="924" y="2"/>
                    </a:lnTo>
                    <a:lnTo>
                      <a:pt x="932" y="2"/>
                    </a:lnTo>
                    <a:lnTo>
                      <a:pt x="940" y="16"/>
                    </a:lnTo>
                    <a:lnTo>
                      <a:pt x="948" y="16"/>
                    </a:lnTo>
                    <a:lnTo>
                      <a:pt x="956" y="16"/>
                    </a:lnTo>
                    <a:lnTo>
                      <a:pt x="963" y="16"/>
                    </a:lnTo>
                    <a:lnTo>
                      <a:pt x="971" y="16"/>
                    </a:lnTo>
                    <a:lnTo>
                      <a:pt x="979" y="16"/>
                    </a:lnTo>
                    <a:lnTo>
                      <a:pt x="987" y="1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61" name="Freeform 53"/>
              <p:cNvSpPr>
                <a:spLocks/>
              </p:cNvSpPr>
              <p:nvPr/>
            </p:nvSpPr>
            <p:spPr bwMode="auto">
              <a:xfrm>
                <a:off x="2537" y="2923"/>
                <a:ext cx="274" cy="16"/>
              </a:xfrm>
              <a:custGeom>
                <a:avLst/>
                <a:gdLst>
                  <a:gd name="T0" fmla="*/ 0 w 986"/>
                  <a:gd name="T1" fmla="*/ 0 h 73"/>
                  <a:gd name="T2" fmla="*/ 0 w 986"/>
                  <a:gd name="T3" fmla="*/ 0 h 73"/>
                  <a:gd name="T4" fmla="*/ 0 w 986"/>
                  <a:gd name="T5" fmla="*/ 0 h 73"/>
                  <a:gd name="T6" fmla="*/ 0 w 986"/>
                  <a:gd name="T7" fmla="*/ 0 h 73"/>
                  <a:gd name="T8" fmla="*/ 0 w 986"/>
                  <a:gd name="T9" fmla="*/ 0 h 73"/>
                  <a:gd name="T10" fmla="*/ 0 w 986"/>
                  <a:gd name="T11" fmla="*/ 0 h 73"/>
                  <a:gd name="T12" fmla="*/ 0 w 986"/>
                  <a:gd name="T13" fmla="*/ 0 h 73"/>
                  <a:gd name="T14" fmla="*/ 0 w 986"/>
                  <a:gd name="T15" fmla="*/ 0 h 73"/>
                  <a:gd name="T16" fmla="*/ 0 w 986"/>
                  <a:gd name="T17" fmla="*/ 0 h 73"/>
                  <a:gd name="T18" fmla="*/ 0 w 986"/>
                  <a:gd name="T19" fmla="*/ 0 h 73"/>
                  <a:gd name="T20" fmla="*/ 0 w 986"/>
                  <a:gd name="T21" fmla="*/ 0 h 73"/>
                  <a:gd name="T22" fmla="*/ 0 w 986"/>
                  <a:gd name="T23" fmla="*/ 0 h 73"/>
                  <a:gd name="T24" fmla="*/ 0 w 986"/>
                  <a:gd name="T25" fmla="*/ 0 h 73"/>
                  <a:gd name="T26" fmla="*/ 0 w 986"/>
                  <a:gd name="T27" fmla="*/ 0 h 73"/>
                  <a:gd name="T28" fmla="*/ 0 w 986"/>
                  <a:gd name="T29" fmla="*/ 0 h 73"/>
                  <a:gd name="T30" fmla="*/ 0 w 986"/>
                  <a:gd name="T31" fmla="*/ 0 h 73"/>
                  <a:gd name="T32" fmla="*/ 0 w 986"/>
                  <a:gd name="T33" fmla="*/ 0 h 73"/>
                  <a:gd name="T34" fmla="*/ 0 w 986"/>
                  <a:gd name="T35" fmla="*/ 0 h 73"/>
                  <a:gd name="T36" fmla="*/ 0 w 986"/>
                  <a:gd name="T37" fmla="*/ 0 h 73"/>
                  <a:gd name="T38" fmla="*/ 0 w 986"/>
                  <a:gd name="T39" fmla="*/ 0 h 73"/>
                  <a:gd name="T40" fmla="*/ 0 w 986"/>
                  <a:gd name="T41" fmla="*/ 0 h 73"/>
                  <a:gd name="T42" fmla="*/ 0 w 986"/>
                  <a:gd name="T43" fmla="*/ 0 h 73"/>
                  <a:gd name="T44" fmla="*/ 0 w 986"/>
                  <a:gd name="T45" fmla="*/ 0 h 73"/>
                  <a:gd name="T46" fmla="*/ 0 w 986"/>
                  <a:gd name="T47" fmla="*/ 0 h 73"/>
                  <a:gd name="T48" fmla="*/ 0 w 986"/>
                  <a:gd name="T49" fmla="*/ 0 h 73"/>
                  <a:gd name="T50" fmla="*/ 0 w 986"/>
                  <a:gd name="T51" fmla="*/ 0 h 73"/>
                  <a:gd name="T52" fmla="*/ 0 w 986"/>
                  <a:gd name="T53" fmla="*/ 0 h 73"/>
                  <a:gd name="T54" fmla="*/ 0 w 986"/>
                  <a:gd name="T55" fmla="*/ 0 h 73"/>
                  <a:gd name="T56" fmla="*/ 0 w 986"/>
                  <a:gd name="T57" fmla="*/ 0 h 73"/>
                  <a:gd name="T58" fmla="*/ 0 w 986"/>
                  <a:gd name="T59" fmla="*/ 0 h 73"/>
                  <a:gd name="T60" fmla="*/ 0 w 986"/>
                  <a:gd name="T61" fmla="*/ 0 h 73"/>
                  <a:gd name="T62" fmla="*/ 0 w 986"/>
                  <a:gd name="T63" fmla="*/ 0 h 73"/>
                  <a:gd name="T64" fmla="*/ 0 w 986"/>
                  <a:gd name="T65" fmla="*/ 0 h 73"/>
                  <a:gd name="T66" fmla="*/ 0 w 986"/>
                  <a:gd name="T67" fmla="*/ 0 h 73"/>
                  <a:gd name="T68" fmla="*/ 0 w 986"/>
                  <a:gd name="T69" fmla="*/ 0 h 73"/>
                  <a:gd name="T70" fmla="*/ 0 w 986"/>
                  <a:gd name="T71" fmla="*/ 0 h 73"/>
                  <a:gd name="T72" fmla="*/ 0 w 986"/>
                  <a:gd name="T73" fmla="*/ 0 h 73"/>
                  <a:gd name="T74" fmla="*/ 0 w 986"/>
                  <a:gd name="T75" fmla="*/ 0 h 73"/>
                  <a:gd name="T76" fmla="*/ 0 w 986"/>
                  <a:gd name="T77" fmla="*/ 0 h 73"/>
                  <a:gd name="T78" fmla="*/ 0 w 986"/>
                  <a:gd name="T79" fmla="*/ 0 h 73"/>
                  <a:gd name="T80" fmla="*/ 0 w 986"/>
                  <a:gd name="T81" fmla="*/ 0 h 73"/>
                  <a:gd name="T82" fmla="*/ 0 w 986"/>
                  <a:gd name="T83" fmla="*/ 0 h 73"/>
                  <a:gd name="T84" fmla="*/ 0 w 986"/>
                  <a:gd name="T85" fmla="*/ 0 h 73"/>
                  <a:gd name="T86" fmla="*/ 0 w 986"/>
                  <a:gd name="T87" fmla="*/ 0 h 73"/>
                  <a:gd name="T88" fmla="*/ 0 w 986"/>
                  <a:gd name="T89" fmla="*/ 0 h 73"/>
                  <a:gd name="T90" fmla="*/ 0 w 986"/>
                  <a:gd name="T91" fmla="*/ 0 h 73"/>
                  <a:gd name="T92" fmla="*/ 0 w 986"/>
                  <a:gd name="T93" fmla="*/ 0 h 73"/>
                  <a:gd name="T94" fmla="*/ 0 w 986"/>
                  <a:gd name="T95" fmla="*/ 0 h 73"/>
                  <a:gd name="T96" fmla="*/ 0 w 986"/>
                  <a:gd name="T97" fmla="*/ 0 h 73"/>
                  <a:gd name="T98" fmla="*/ 0 w 986"/>
                  <a:gd name="T99" fmla="*/ 0 h 73"/>
                  <a:gd name="T100" fmla="*/ 0 w 986"/>
                  <a:gd name="T101" fmla="*/ 0 h 73"/>
                  <a:gd name="T102" fmla="*/ 0 w 986"/>
                  <a:gd name="T103" fmla="*/ 0 h 73"/>
                  <a:gd name="T104" fmla="*/ 0 w 986"/>
                  <a:gd name="T105" fmla="*/ 0 h 73"/>
                  <a:gd name="T106" fmla="*/ 0 w 986"/>
                  <a:gd name="T107" fmla="*/ 0 h 73"/>
                  <a:gd name="T108" fmla="*/ 0 w 986"/>
                  <a:gd name="T109" fmla="*/ 0 h 73"/>
                  <a:gd name="T110" fmla="*/ 0 w 986"/>
                  <a:gd name="T111" fmla="*/ 0 h 73"/>
                  <a:gd name="T112" fmla="*/ 0 w 986"/>
                  <a:gd name="T113" fmla="*/ 0 h 73"/>
                  <a:gd name="T114" fmla="*/ 0 w 986"/>
                  <a:gd name="T115" fmla="*/ 0 h 73"/>
                  <a:gd name="T116" fmla="*/ 0 w 986"/>
                  <a:gd name="T117" fmla="*/ 0 h 73"/>
                  <a:gd name="T118" fmla="*/ 0 w 986"/>
                  <a:gd name="T119" fmla="*/ 0 h 73"/>
                  <a:gd name="T120" fmla="*/ 0 w 986"/>
                  <a:gd name="T121" fmla="*/ 0 h 73"/>
                  <a:gd name="T122" fmla="*/ 0 w 986"/>
                  <a:gd name="T123" fmla="*/ 0 h 73"/>
                  <a:gd name="T124" fmla="*/ 0 w 986"/>
                  <a:gd name="T125" fmla="*/ 0 h 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73">
                    <a:moveTo>
                      <a:pt x="0" y="71"/>
                    </a:moveTo>
                    <a:lnTo>
                      <a:pt x="8" y="71"/>
                    </a:lnTo>
                    <a:lnTo>
                      <a:pt x="16" y="72"/>
                    </a:lnTo>
                    <a:lnTo>
                      <a:pt x="24" y="72"/>
                    </a:lnTo>
                    <a:lnTo>
                      <a:pt x="32" y="58"/>
                    </a:lnTo>
                    <a:lnTo>
                      <a:pt x="39" y="58"/>
                    </a:lnTo>
                    <a:lnTo>
                      <a:pt x="47" y="58"/>
                    </a:lnTo>
                    <a:lnTo>
                      <a:pt x="55" y="45"/>
                    </a:lnTo>
                    <a:lnTo>
                      <a:pt x="63" y="45"/>
                    </a:lnTo>
                    <a:lnTo>
                      <a:pt x="72" y="45"/>
                    </a:lnTo>
                    <a:lnTo>
                      <a:pt x="79" y="45"/>
                    </a:lnTo>
                    <a:lnTo>
                      <a:pt x="87" y="45"/>
                    </a:lnTo>
                    <a:lnTo>
                      <a:pt x="95" y="45"/>
                    </a:lnTo>
                    <a:lnTo>
                      <a:pt x="103" y="59"/>
                    </a:lnTo>
                    <a:lnTo>
                      <a:pt x="110" y="59"/>
                    </a:lnTo>
                    <a:lnTo>
                      <a:pt x="118" y="59"/>
                    </a:lnTo>
                    <a:lnTo>
                      <a:pt x="127" y="59"/>
                    </a:lnTo>
                    <a:lnTo>
                      <a:pt x="135" y="59"/>
                    </a:lnTo>
                    <a:lnTo>
                      <a:pt x="142" y="73"/>
                    </a:lnTo>
                    <a:lnTo>
                      <a:pt x="150" y="60"/>
                    </a:lnTo>
                    <a:lnTo>
                      <a:pt x="158" y="60"/>
                    </a:lnTo>
                    <a:lnTo>
                      <a:pt x="166" y="60"/>
                    </a:lnTo>
                    <a:lnTo>
                      <a:pt x="173" y="60"/>
                    </a:lnTo>
                    <a:lnTo>
                      <a:pt x="181" y="60"/>
                    </a:lnTo>
                    <a:lnTo>
                      <a:pt x="190" y="60"/>
                    </a:lnTo>
                    <a:lnTo>
                      <a:pt x="198" y="60"/>
                    </a:lnTo>
                    <a:lnTo>
                      <a:pt x="206" y="60"/>
                    </a:lnTo>
                    <a:lnTo>
                      <a:pt x="213" y="47"/>
                    </a:lnTo>
                    <a:lnTo>
                      <a:pt x="221" y="47"/>
                    </a:lnTo>
                    <a:lnTo>
                      <a:pt x="229" y="47"/>
                    </a:lnTo>
                    <a:lnTo>
                      <a:pt x="237" y="47"/>
                    </a:lnTo>
                    <a:lnTo>
                      <a:pt x="244" y="47"/>
                    </a:lnTo>
                    <a:lnTo>
                      <a:pt x="253" y="47"/>
                    </a:lnTo>
                    <a:lnTo>
                      <a:pt x="261" y="47"/>
                    </a:lnTo>
                    <a:lnTo>
                      <a:pt x="269" y="47"/>
                    </a:lnTo>
                    <a:lnTo>
                      <a:pt x="276" y="48"/>
                    </a:lnTo>
                    <a:lnTo>
                      <a:pt x="284" y="48"/>
                    </a:lnTo>
                    <a:lnTo>
                      <a:pt x="292" y="48"/>
                    </a:lnTo>
                    <a:lnTo>
                      <a:pt x="300" y="48"/>
                    </a:lnTo>
                    <a:lnTo>
                      <a:pt x="309" y="48"/>
                    </a:lnTo>
                    <a:lnTo>
                      <a:pt x="316" y="48"/>
                    </a:lnTo>
                    <a:lnTo>
                      <a:pt x="324" y="48"/>
                    </a:lnTo>
                    <a:lnTo>
                      <a:pt x="332" y="48"/>
                    </a:lnTo>
                    <a:lnTo>
                      <a:pt x="340" y="48"/>
                    </a:lnTo>
                    <a:lnTo>
                      <a:pt x="347" y="48"/>
                    </a:lnTo>
                    <a:lnTo>
                      <a:pt x="355" y="48"/>
                    </a:lnTo>
                    <a:lnTo>
                      <a:pt x="363" y="49"/>
                    </a:lnTo>
                    <a:lnTo>
                      <a:pt x="372" y="49"/>
                    </a:lnTo>
                    <a:lnTo>
                      <a:pt x="379" y="49"/>
                    </a:lnTo>
                    <a:lnTo>
                      <a:pt x="387" y="49"/>
                    </a:lnTo>
                    <a:lnTo>
                      <a:pt x="395" y="62"/>
                    </a:lnTo>
                    <a:lnTo>
                      <a:pt x="403" y="62"/>
                    </a:lnTo>
                    <a:lnTo>
                      <a:pt x="410" y="49"/>
                    </a:lnTo>
                    <a:lnTo>
                      <a:pt x="418" y="49"/>
                    </a:lnTo>
                    <a:lnTo>
                      <a:pt x="426" y="49"/>
                    </a:lnTo>
                    <a:lnTo>
                      <a:pt x="435" y="49"/>
                    </a:lnTo>
                    <a:lnTo>
                      <a:pt x="443" y="49"/>
                    </a:lnTo>
                    <a:lnTo>
                      <a:pt x="450" y="36"/>
                    </a:lnTo>
                    <a:lnTo>
                      <a:pt x="458" y="36"/>
                    </a:lnTo>
                    <a:lnTo>
                      <a:pt x="466" y="36"/>
                    </a:lnTo>
                    <a:lnTo>
                      <a:pt x="474" y="36"/>
                    </a:lnTo>
                    <a:lnTo>
                      <a:pt x="481" y="36"/>
                    </a:lnTo>
                    <a:lnTo>
                      <a:pt x="489" y="36"/>
                    </a:lnTo>
                    <a:lnTo>
                      <a:pt x="498" y="37"/>
                    </a:lnTo>
                    <a:lnTo>
                      <a:pt x="506" y="37"/>
                    </a:lnTo>
                    <a:lnTo>
                      <a:pt x="513" y="37"/>
                    </a:lnTo>
                    <a:lnTo>
                      <a:pt x="521" y="37"/>
                    </a:lnTo>
                    <a:lnTo>
                      <a:pt x="529" y="37"/>
                    </a:lnTo>
                    <a:lnTo>
                      <a:pt x="537" y="37"/>
                    </a:lnTo>
                    <a:lnTo>
                      <a:pt x="545" y="37"/>
                    </a:lnTo>
                    <a:lnTo>
                      <a:pt x="553" y="37"/>
                    </a:lnTo>
                    <a:lnTo>
                      <a:pt x="561" y="24"/>
                    </a:lnTo>
                    <a:lnTo>
                      <a:pt x="569" y="24"/>
                    </a:lnTo>
                    <a:lnTo>
                      <a:pt x="577" y="9"/>
                    </a:lnTo>
                    <a:lnTo>
                      <a:pt x="584" y="24"/>
                    </a:lnTo>
                    <a:lnTo>
                      <a:pt x="592" y="24"/>
                    </a:lnTo>
                    <a:lnTo>
                      <a:pt x="600" y="38"/>
                    </a:lnTo>
                    <a:lnTo>
                      <a:pt x="608" y="51"/>
                    </a:lnTo>
                    <a:lnTo>
                      <a:pt x="616" y="51"/>
                    </a:lnTo>
                    <a:lnTo>
                      <a:pt x="624" y="38"/>
                    </a:lnTo>
                    <a:lnTo>
                      <a:pt x="632" y="38"/>
                    </a:lnTo>
                    <a:lnTo>
                      <a:pt x="640" y="38"/>
                    </a:lnTo>
                    <a:lnTo>
                      <a:pt x="648" y="25"/>
                    </a:lnTo>
                    <a:lnTo>
                      <a:pt x="655" y="25"/>
                    </a:lnTo>
                    <a:lnTo>
                      <a:pt x="663" y="25"/>
                    </a:lnTo>
                    <a:lnTo>
                      <a:pt x="671" y="25"/>
                    </a:lnTo>
                    <a:lnTo>
                      <a:pt x="680" y="25"/>
                    </a:lnTo>
                    <a:lnTo>
                      <a:pt x="687" y="25"/>
                    </a:lnTo>
                    <a:lnTo>
                      <a:pt x="695" y="25"/>
                    </a:lnTo>
                    <a:lnTo>
                      <a:pt x="703" y="25"/>
                    </a:lnTo>
                    <a:lnTo>
                      <a:pt x="711" y="26"/>
                    </a:lnTo>
                    <a:lnTo>
                      <a:pt x="718" y="26"/>
                    </a:lnTo>
                    <a:lnTo>
                      <a:pt x="726" y="26"/>
                    </a:lnTo>
                    <a:lnTo>
                      <a:pt x="734" y="39"/>
                    </a:lnTo>
                    <a:lnTo>
                      <a:pt x="743" y="39"/>
                    </a:lnTo>
                    <a:lnTo>
                      <a:pt x="750" y="39"/>
                    </a:lnTo>
                    <a:lnTo>
                      <a:pt x="758" y="40"/>
                    </a:lnTo>
                    <a:lnTo>
                      <a:pt x="766" y="40"/>
                    </a:lnTo>
                    <a:lnTo>
                      <a:pt x="773" y="40"/>
                    </a:lnTo>
                    <a:lnTo>
                      <a:pt x="780" y="26"/>
                    </a:lnTo>
                    <a:lnTo>
                      <a:pt x="788" y="26"/>
                    </a:lnTo>
                    <a:lnTo>
                      <a:pt x="797" y="27"/>
                    </a:lnTo>
                    <a:lnTo>
                      <a:pt x="805" y="40"/>
                    </a:lnTo>
                    <a:lnTo>
                      <a:pt x="813" y="40"/>
                    </a:lnTo>
                    <a:lnTo>
                      <a:pt x="820" y="40"/>
                    </a:lnTo>
                    <a:lnTo>
                      <a:pt x="828" y="27"/>
                    </a:lnTo>
                    <a:lnTo>
                      <a:pt x="836" y="27"/>
                    </a:lnTo>
                    <a:lnTo>
                      <a:pt x="844" y="27"/>
                    </a:lnTo>
                    <a:lnTo>
                      <a:pt x="851" y="27"/>
                    </a:lnTo>
                    <a:lnTo>
                      <a:pt x="860" y="14"/>
                    </a:lnTo>
                    <a:lnTo>
                      <a:pt x="868" y="14"/>
                    </a:lnTo>
                    <a:lnTo>
                      <a:pt x="876" y="14"/>
                    </a:lnTo>
                    <a:lnTo>
                      <a:pt x="883" y="14"/>
                    </a:lnTo>
                    <a:lnTo>
                      <a:pt x="891" y="14"/>
                    </a:lnTo>
                    <a:lnTo>
                      <a:pt x="899" y="14"/>
                    </a:lnTo>
                    <a:lnTo>
                      <a:pt x="907" y="0"/>
                    </a:lnTo>
                    <a:lnTo>
                      <a:pt x="915" y="0"/>
                    </a:lnTo>
                    <a:lnTo>
                      <a:pt x="923" y="0"/>
                    </a:lnTo>
                    <a:lnTo>
                      <a:pt x="931" y="0"/>
                    </a:lnTo>
                    <a:lnTo>
                      <a:pt x="939" y="0"/>
                    </a:lnTo>
                    <a:lnTo>
                      <a:pt x="947" y="0"/>
                    </a:lnTo>
                    <a:lnTo>
                      <a:pt x="954" y="0"/>
                    </a:lnTo>
                    <a:lnTo>
                      <a:pt x="962" y="15"/>
                    </a:lnTo>
                    <a:lnTo>
                      <a:pt x="970" y="15"/>
                    </a:lnTo>
                    <a:lnTo>
                      <a:pt x="979" y="15"/>
                    </a:lnTo>
                    <a:lnTo>
                      <a:pt x="986"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62" name="Freeform 54"/>
              <p:cNvSpPr>
                <a:spLocks/>
              </p:cNvSpPr>
              <p:nvPr/>
            </p:nvSpPr>
            <p:spPr bwMode="auto">
              <a:xfrm>
                <a:off x="2811" y="2901"/>
                <a:ext cx="274" cy="25"/>
              </a:xfrm>
              <a:custGeom>
                <a:avLst/>
                <a:gdLst>
                  <a:gd name="T0" fmla="*/ 0 w 987"/>
                  <a:gd name="T1" fmla="*/ 0 h 118"/>
                  <a:gd name="T2" fmla="*/ 0 w 987"/>
                  <a:gd name="T3" fmla="*/ 0 h 118"/>
                  <a:gd name="T4" fmla="*/ 0 w 987"/>
                  <a:gd name="T5" fmla="*/ 0 h 118"/>
                  <a:gd name="T6" fmla="*/ 0 w 987"/>
                  <a:gd name="T7" fmla="*/ 0 h 118"/>
                  <a:gd name="T8" fmla="*/ 0 w 987"/>
                  <a:gd name="T9" fmla="*/ 0 h 118"/>
                  <a:gd name="T10" fmla="*/ 0 w 987"/>
                  <a:gd name="T11" fmla="*/ 0 h 118"/>
                  <a:gd name="T12" fmla="*/ 0 w 987"/>
                  <a:gd name="T13" fmla="*/ 0 h 118"/>
                  <a:gd name="T14" fmla="*/ 0 w 987"/>
                  <a:gd name="T15" fmla="*/ 0 h 118"/>
                  <a:gd name="T16" fmla="*/ 0 w 987"/>
                  <a:gd name="T17" fmla="*/ 0 h 118"/>
                  <a:gd name="T18" fmla="*/ 0 w 987"/>
                  <a:gd name="T19" fmla="*/ 0 h 118"/>
                  <a:gd name="T20" fmla="*/ 0 w 987"/>
                  <a:gd name="T21" fmla="*/ 0 h 118"/>
                  <a:gd name="T22" fmla="*/ 0 w 987"/>
                  <a:gd name="T23" fmla="*/ 0 h 118"/>
                  <a:gd name="T24" fmla="*/ 0 w 987"/>
                  <a:gd name="T25" fmla="*/ 0 h 118"/>
                  <a:gd name="T26" fmla="*/ 0 w 987"/>
                  <a:gd name="T27" fmla="*/ 0 h 118"/>
                  <a:gd name="T28" fmla="*/ 0 w 987"/>
                  <a:gd name="T29" fmla="*/ 0 h 118"/>
                  <a:gd name="T30" fmla="*/ 0 w 987"/>
                  <a:gd name="T31" fmla="*/ 0 h 118"/>
                  <a:gd name="T32" fmla="*/ 0 w 987"/>
                  <a:gd name="T33" fmla="*/ 0 h 118"/>
                  <a:gd name="T34" fmla="*/ 0 w 987"/>
                  <a:gd name="T35" fmla="*/ 0 h 118"/>
                  <a:gd name="T36" fmla="*/ 0 w 987"/>
                  <a:gd name="T37" fmla="*/ 0 h 118"/>
                  <a:gd name="T38" fmla="*/ 0 w 987"/>
                  <a:gd name="T39" fmla="*/ 0 h 118"/>
                  <a:gd name="T40" fmla="*/ 0 w 987"/>
                  <a:gd name="T41" fmla="*/ 0 h 118"/>
                  <a:gd name="T42" fmla="*/ 0 w 987"/>
                  <a:gd name="T43" fmla="*/ 0 h 118"/>
                  <a:gd name="T44" fmla="*/ 0 w 987"/>
                  <a:gd name="T45" fmla="*/ 0 h 118"/>
                  <a:gd name="T46" fmla="*/ 0 w 987"/>
                  <a:gd name="T47" fmla="*/ 0 h 118"/>
                  <a:gd name="T48" fmla="*/ 0 w 987"/>
                  <a:gd name="T49" fmla="*/ 0 h 118"/>
                  <a:gd name="T50" fmla="*/ 0 w 987"/>
                  <a:gd name="T51" fmla="*/ 0 h 118"/>
                  <a:gd name="T52" fmla="*/ 0 w 987"/>
                  <a:gd name="T53" fmla="*/ 0 h 118"/>
                  <a:gd name="T54" fmla="*/ 0 w 987"/>
                  <a:gd name="T55" fmla="*/ 0 h 118"/>
                  <a:gd name="T56" fmla="*/ 0 w 987"/>
                  <a:gd name="T57" fmla="*/ 0 h 118"/>
                  <a:gd name="T58" fmla="*/ 0 w 987"/>
                  <a:gd name="T59" fmla="*/ 0 h 118"/>
                  <a:gd name="T60" fmla="*/ 0 w 987"/>
                  <a:gd name="T61" fmla="*/ 0 h 118"/>
                  <a:gd name="T62" fmla="*/ 0 w 987"/>
                  <a:gd name="T63" fmla="*/ 0 h 118"/>
                  <a:gd name="T64" fmla="*/ 0 w 987"/>
                  <a:gd name="T65" fmla="*/ 0 h 118"/>
                  <a:gd name="T66" fmla="*/ 0 w 987"/>
                  <a:gd name="T67" fmla="*/ 0 h 118"/>
                  <a:gd name="T68" fmla="*/ 0 w 987"/>
                  <a:gd name="T69" fmla="*/ 0 h 118"/>
                  <a:gd name="T70" fmla="*/ 0 w 987"/>
                  <a:gd name="T71" fmla="*/ 0 h 118"/>
                  <a:gd name="T72" fmla="*/ 0 w 987"/>
                  <a:gd name="T73" fmla="*/ 0 h 118"/>
                  <a:gd name="T74" fmla="*/ 0 w 987"/>
                  <a:gd name="T75" fmla="*/ 0 h 118"/>
                  <a:gd name="T76" fmla="*/ 0 w 987"/>
                  <a:gd name="T77" fmla="*/ 0 h 118"/>
                  <a:gd name="T78" fmla="*/ 0 w 987"/>
                  <a:gd name="T79" fmla="*/ 0 h 118"/>
                  <a:gd name="T80" fmla="*/ 0 w 987"/>
                  <a:gd name="T81" fmla="*/ 0 h 118"/>
                  <a:gd name="T82" fmla="*/ 0 w 987"/>
                  <a:gd name="T83" fmla="*/ 0 h 118"/>
                  <a:gd name="T84" fmla="*/ 0 w 987"/>
                  <a:gd name="T85" fmla="*/ 0 h 118"/>
                  <a:gd name="T86" fmla="*/ 0 w 987"/>
                  <a:gd name="T87" fmla="*/ 0 h 118"/>
                  <a:gd name="T88" fmla="*/ 0 w 987"/>
                  <a:gd name="T89" fmla="*/ 0 h 118"/>
                  <a:gd name="T90" fmla="*/ 0 w 987"/>
                  <a:gd name="T91" fmla="*/ 0 h 118"/>
                  <a:gd name="T92" fmla="*/ 0 w 987"/>
                  <a:gd name="T93" fmla="*/ 0 h 118"/>
                  <a:gd name="T94" fmla="*/ 0 w 987"/>
                  <a:gd name="T95" fmla="*/ 0 h 118"/>
                  <a:gd name="T96" fmla="*/ 0 w 987"/>
                  <a:gd name="T97" fmla="*/ 0 h 118"/>
                  <a:gd name="T98" fmla="*/ 0 w 987"/>
                  <a:gd name="T99" fmla="*/ 0 h 118"/>
                  <a:gd name="T100" fmla="*/ 0 w 987"/>
                  <a:gd name="T101" fmla="*/ 0 h 118"/>
                  <a:gd name="T102" fmla="*/ 0 w 987"/>
                  <a:gd name="T103" fmla="*/ 0 h 118"/>
                  <a:gd name="T104" fmla="*/ 0 w 987"/>
                  <a:gd name="T105" fmla="*/ 0 h 118"/>
                  <a:gd name="T106" fmla="*/ 0 w 987"/>
                  <a:gd name="T107" fmla="*/ 0 h 118"/>
                  <a:gd name="T108" fmla="*/ 0 w 987"/>
                  <a:gd name="T109" fmla="*/ 0 h 118"/>
                  <a:gd name="T110" fmla="*/ 0 w 987"/>
                  <a:gd name="T111" fmla="*/ 0 h 118"/>
                  <a:gd name="T112" fmla="*/ 0 w 987"/>
                  <a:gd name="T113" fmla="*/ 0 h 118"/>
                  <a:gd name="T114" fmla="*/ 0 w 987"/>
                  <a:gd name="T115" fmla="*/ 0 h 118"/>
                  <a:gd name="T116" fmla="*/ 0 w 987"/>
                  <a:gd name="T117" fmla="*/ 0 h 118"/>
                  <a:gd name="T118" fmla="*/ 0 w 987"/>
                  <a:gd name="T119" fmla="*/ 0 h 118"/>
                  <a:gd name="T120" fmla="*/ 0 w 987"/>
                  <a:gd name="T121" fmla="*/ 0 h 118"/>
                  <a:gd name="T122" fmla="*/ 0 w 987"/>
                  <a:gd name="T123" fmla="*/ 0 h 118"/>
                  <a:gd name="T124" fmla="*/ 0 w 987"/>
                  <a:gd name="T125" fmla="*/ 0 h 1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18">
                    <a:moveTo>
                      <a:pt x="0" y="118"/>
                    </a:moveTo>
                    <a:lnTo>
                      <a:pt x="8" y="118"/>
                    </a:lnTo>
                    <a:lnTo>
                      <a:pt x="16" y="118"/>
                    </a:lnTo>
                    <a:lnTo>
                      <a:pt x="24" y="118"/>
                    </a:lnTo>
                    <a:lnTo>
                      <a:pt x="32" y="104"/>
                    </a:lnTo>
                    <a:lnTo>
                      <a:pt x="39" y="104"/>
                    </a:lnTo>
                    <a:lnTo>
                      <a:pt x="47" y="104"/>
                    </a:lnTo>
                    <a:lnTo>
                      <a:pt x="56" y="104"/>
                    </a:lnTo>
                    <a:lnTo>
                      <a:pt x="64" y="104"/>
                    </a:lnTo>
                    <a:lnTo>
                      <a:pt x="71" y="105"/>
                    </a:lnTo>
                    <a:lnTo>
                      <a:pt x="79" y="105"/>
                    </a:lnTo>
                    <a:lnTo>
                      <a:pt x="87" y="91"/>
                    </a:lnTo>
                    <a:lnTo>
                      <a:pt x="95" y="91"/>
                    </a:lnTo>
                    <a:lnTo>
                      <a:pt x="102" y="91"/>
                    </a:lnTo>
                    <a:lnTo>
                      <a:pt x="110" y="91"/>
                    </a:lnTo>
                    <a:lnTo>
                      <a:pt x="119" y="105"/>
                    </a:lnTo>
                    <a:lnTo>
                      <a:pt x="127" y="105"/>
                    </a:lnTo>
                    <a:lnTo>
                      <a:pt x="135" y="92"/>
                    </a:lnTo>
                    <a:lnTo>
                      <a:pt x="142" y="92"/>
                    </a:lnTo>
                    <a:lnTo>
                      <a:pt x="150" y="92"/>
                    </a:lnTo>
                    <a:lnTo>
                      <a:pt x="158" y="92"/>
                    </a:lnTo>
                    <a:lnTo>
                      <a:pt x="166" y="92"/>
                    </a:lnTo>
                    <a:lnTo>
                      <a:pt x="173" y="92"/>
                    </a:lnTo>
                    <a:lnTo>
                      <a:pt x="182" y="92"/>
                    </a:lnTo>
                    <a:lnTo>
                      <a:pt x="190" y="92"/>
                    </a:lnTo>
                    <a:lnTo>
                      <a:pt x="198" y="92"/>
                    </a:lnTo>
                    <a:lnTo>
                      <a:pt x="205" y="106"/>
                    </a:lnTo>
                    <a:lnTo>
                      <a:pt x="213" y="106"/>
                    </a:lnTo>
                    <a:lnTo>
                      <a:pt x="221" y="106"/>
                    </a:lnTo>
                    <a:lnTo>
                      <a:pt x="229" y="106"/>
                    </a:lnTo>
                    <a:lnTo>
                      <a:pt x="237" y="106"/>
                    </a:lnTo>
                    <a:lnTo>
                      <a:pt x="245" y="107"/>
                    </a:lnTo>
                    <a:lnTo>
                      <a:pt x="253" y="93"/>
                    </a:lnTo>
                    <a:lnTo>
                      <a:pt x="261" y="93"/>
                    </a:lnTo>
                    <a:lnTo>
                      <a:pt x="269" y="80"/>
                    </a:lnTo>
                    <a:lnTo>
                      <a:pt x="276" y="66"/>
                    </a:lnTo>
                    <a:lnTo>
                      <a:pt x="284" y="66"/>
                    </a:lnTo>
                    <a:lnTo>
                      <a:pt x="292" y="67"/>
                    </a:lnTo>
                    <a:lnTo>
                      <a:pt x="301" y="67"/>
                    </a:lnTo>
                    <a:lnTo>
                      <a:pt x="308" y="67"/>
                    </a:lnTo>
                    <a:lnTo>
                      <a:pt x="316" y="52"/>
                    </a:lnTo>
                    <a:lnTo>
                      <a:pt x="324" y="52"/>
                    </a:lnTo>
                    <a:lnTo>
                      <a:pt x="332" y="53"/>
                    </a:lnTo>
                    <a:lnTo>
                      <a:pt x="340" y="53"/>
                    </a:lnTo>
                    <a:lnTo>
                      <a:pt x="347" y="67"/>
                    </a:lnTo>
                    <a:lnTo>
                      <a:pt x="355" y="67"/>
                    </a:lnTo>
                    <a:lnTo>
                      <a:pt x="364" y="67"/>
                    </a:lnTo>
                    <a:lnTo>
                      <a:pt x="372" y="67"/>
                    </a:lnTo>
                    <a:lnTo>
                      <a:pt x="379" y="68"/>
                    </a:lnTo>
                    <a:lnTo>
                      <a:pt x="387" y="68"/>
                    </a:lnTo>
                    <a:lnTo>
                      <a:pt x="395" y="68"/>
                    </a:lnTo>
                    <a:lnTo>
                      <a:pt x="403" y="68"/>
                    </a:lnTo>
                    <a:lnTo>
                      <a:pt x="410" y="68"/>
                    </a:lnTo>
                    <a:lnTo>
                      <a:pt x="418" y="68"/>
                    </a:lnTo>
                    <a:lnTo>
                      <a:pt x="427" y="68"/>
                    </a:lnTo>
                    <a:lnTo>
                      <a:pt x="435" y="68"/>
                    </a:lnTo>
                    <a:lnTo>
                      <a:pt x="443" y="54"/>
                    </a:lnTo>
                    <a:lnTo>
                      <a:pt x="450" y="54"/>
                    </a:lnTo>
                    <a:lnTo>
                      <a:pt x="458" y="40"/>
                    </a:lnTo>
                    <a:lnTo>
                      <a:pt x="466" y="41"/>
                    </a:lnTo>
                    <a:lnTo>
                      <a:pt x="474" y="27"/>
                    </a:lnTo>
                    <a:lnTo>
                      <a:pt x="482" y="14"/>
                    </a:lnTo>
                    <a:lnTo>
                      <a:pt x="490" y="14"/>
                    </a:lnTo>
                    <a:lnTo>
                      <a:pt x="498" y="14"/>
                    </a:lnTo>
                    <a:lnTo>
                      <a:pt x="506" y="0"/>
                    </a:lnTo>
                    <a:lnTo>
                      <a:pt x="514" y="1"/>
                    </a:lnTo>
                    <a:lnTo>
                      <a:pt x="521" y="14"/>
                    </a:lnTo>
                    <a:lnTo>
                      <a:pt x="529" y="14"/>
                    </a:lnTo>
                    <a:lnTo>
                      <a:pt x="537" y="14"/>
                    </a:lnTo>
                    <a:lnTo>
                      <a:pt x="546" y="28"/>
                    </a:lnTo>
                    <a:lnTo>
                      <a:pt x="553" y="28"/>
                    </a:lnTo>
                    <a:lnTo>
                      <a:pt x="561" y="28"/>
                    </a:lnTo>
                    <a:lnTo>
                      <a:pt x="569" y="28"/>
                    </a:lnTo>
                    <a:lnTo>
                      <a:pt x="577" y="28"/>
                    </a:lnTo>
                    <a:lnTo>
                      <a:pt x="584" y="28"/>
                    </a:lnTo>
                    <a:lnTo>
                      <a:pt x="592" y="29"/>
                    </a:lnTo>
                    <a:lnTo>
                      <a:pt x="600" y="15"/>
                    </a:lnTo>
                    <a:lnTo>
                      <a:pt x="609" y="15"/>
                    </a:lnTo>
                    <a:lnTo>
                      <a:pt x="616" y="15"/>
                    </a:lnTo>
                    <a:lnTo>
                      <a:pt x="624" y="15"/>
                    </a:lnTo>
                    <a:lnTo>
                      <a:pt x="632" y="15"/>
                    </a:lnTo>
                    <a:lnTo>
                      <a:pt x="640" y="2"/>
                    </a:lnTo>
                    <a:lnTo>
                      <a:pt x="648" y="2"/>
                    </a:lnTo>
                    <a:lnTo>
                      <a:pt x="655" y="2"/>
                    </a:lnTo>
                    <a:lnTo>
                      <a:pt x="664" y="2"/>
                    </a:lnTo>
                    <a:lnTo>
                      <a:pt x="672" y="2"/>
                    </a:lnTo>
                    <a:lnTo>
                      <a:pt x="680" y="2"/>
                    </a:lnTo>
                    <a:lnTo>
                      <a:pt x="687" y="16"/>
                    </a:lnTo>
                    <a:lnTo>
                      <a:pt x="695" y="16"/>
                    </a:lnTo>
                    <a:lnTo>
                      <a:pt x="703" y="16"/>
                    </a:lnTo>
                    <a:lnTo>
                      <a:pt x="711" y="30"/>
                    </a:lnTo>
                    <a:lnTo>
                      <a:pt x="718" y="30"/>
                    </a:lnTo>
                    <a:lnTo>
                      <a:pt x="727" y="30"/>
                    </a:lnTo>
                    <a:lnTo>
                      <a:pt x="735" y="30"/>
                    </a:lnTo>
                    <a:lnTo>
                      <a:pt x="743" y="30"/>
                    </a:lnTo>
                    <a:lnTo>
                      <a:pt x="750" y="30"/>
                    </a:lnTo>
                    <a:lnTo>
                      <a:pt x="758" y="17"/>
                    </a:lnTo>
                    <a:lnTo>
                      <a:pt x="766" y="17"/>
                    </a:lnTo>
                    <a:lnTo>
                      <a:pt x="774" y="17"/>
                    </a:lnTo>
                    <a:lnTo>
                      <a:pt x="782" y="17"/>
                    </a:lnTo>
                    <a:lnTo>
                      <a:pt x="790" y="4"/>
                    </a:lnTo>
                    <a:lnTo>
                      <a:pt x="798" y="4"/>
                    </a:lnTo>
                    <a:lnTo>
                      <a:pt x="806" y="4"/>
                    </a:lnTo>
                    <a:lnTo>
                      <a:pt x="814" y="4"/>
                    </a:lnTo>
                    <a:lnTo>
                      <a:pt x="821" y="4"/>
                    </a:lnTo>
                    <a:lnTo>
                      <a:pt x="829" y="4"/>
                    </a:lnTo>
                    <a:lnTo>
                      <a:pt x="837" y="4"/>
                    </a:lnTo>
                    <a:lnTo>
                      <a:pt x="846" y="4"/>
                    </a:lnTo>
                    <a:lnTo>
                      <a:pt x="853" y="5"/>
                    </a:lnTo>
                    <a:lnTo>
                      <a:pt x="861" y="5"/>
                    </a:lnTo>
                    <a:lnTo>
                      <a:pt x="869" y="5"/>
                    </a:lnTo>
                    <a:lnTo>
                      <a:pt x="877" y="5"/>
                    </a:lnTo>
                    <a:lnTo>
                      <a:pt x="885" y="5"/>
                    </a:lnTo>
                    <a:lnTo>
                      <a:pt x="892" y="5"/>
                    </a:lnTo>
                    <a:lnTo>
                      <a:pt x="900" y="5"/>
                    </a:lnTo>
                    <a:lnTo>
                      <a:pt x="909" y="5"/>
                    </a:lnTo>
                    <a:lnTo>
                      <a:pt x="917" y="5"/>
                    </a:lnTo>
                    <a:lnTo>
                      <a:pt x="924" y="5"/>
                    </a:lnTo>
                    <a:lnTo>
                      <a:pt x="932" y="5"/>
                    </a:lnTo>
                    <a:lnTo>
                      <a:pt x="940" y="6"/>
                    </a:lnTo>
                    <a:lnTo>
                      <a:pt x="948" y="6"/>
                    </a:lnTo>
                    <a:lnTo>
                      <a:pt x="955" y="6"/>
                    </a:lnTo>
                    <a:lnTo>
                      <a:pt x="963" y="6"/>
                    </a:lnTo>
                    <a:lnTo>
                      <a:pt x="972" y="6"/>
                    </a:lnTo>
                    <a:lnTo>
                      <a:pt x="980" y="6"/>
                    </a:lnTo>
                    <a:lnTo>
                      <a:pt x="987" y="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63" name="Freeform 55"/>
              <p:cNvSpPr>
                <a:spLocks/>
              </p:cNvSpPr>
              <p:nvPr/>
            </p:nvSpPr>
            <p:spPr bwMode="auto">
              <a:xfrm>
                <a:off x="3085" y="2890"/>
                <a:ext cx="274" cy="22"/>
              </a:xfrm>
              <a:custGeom>
                <a:avLst/>
                <a:gdLst>
                  <a:gd name="T0" fmla="*/ 0 w 987"/>
                  <a:gd name="T1" fmla="*/ 0 h 105"/>
                  <a:gd name="T2" fmla="*/ 0 w 987"/>
                  <a:gd name="T3" fmla="*/ 0 h 105"/>
                  <a:gd name="T4" fmla="*/ 0 w 987"/>
                  <a:gd name="T5" fmla="*/ 0 h 105"/>
                  <a:gd name="T6" fmla="*/ 0 w 987"/>
                  <a:gd name="T7" fmla="*/ 0 h 105"/>
                  <a:gd name="T8" fmla="*/ 0 w 987"/>
                  <a:gd name="T9" fmla="*/ 0 h 105"/>
                  <a:gd name="T10" fmla="*/ 0 w 987"/>
                  <a:gd name="T11" fmla="*/ 0 h 105"/>
                  <a:gd name="T12" fmla="*/ 0 w 987"/>
                  <a:gd name="T13" fmla="*/ 0 h 105"/>
                  <a:gd name="T14" fmla="*/ 0 w 987"/>
                  <a:gd name="T15" fmla="*/ 0 h 105"/>
                  <a:gd name="T16" fmla="*/ 0 w 987"/>
                  <a:gd name="T17" fmla="*/ 0 h 105"/>
                  <a:gd name="T18" fmla="*/ 0 w 987"/>
                  <a:gd name="T19" fmla="*/ 0 h 105"/>
                  <a:gd name="T20" fmla="*/ 0 w 987"/>
                  <a:gd name="T21" fmla="*/ 0 h 105"/>
                  <a:gd name="T22" fmla="*/ 0 w 987"/>
                  <a:gd name="T23" fmla="*/ 0 h 105"/>
                  <a:gd name="T24" fmla="*/ 0 w 987"/>
                  <a:gd name="T25" fmla="*/ 0 h 105"/>
                  <a:gd name="T26" fmla="*/ 0 w 987"/>
                  <a:gd name="T27" fmla="*/ 0 h 105"/>
                  <a:gd name="T28" fmla="*/ 0 w 987"/>
                  <a:gd name="T29" fmla="*/ 0 h 105"/>
                  <a:gd name="T30" fmla="*/ 0 w 987"/>
                  <a:gd name="T31" fmla="*/ 0 h 105"/>
                  <a:gd name="T32" fmla="*/ 0 w 987"/>
                  <a:gd name="T33" fmla="*/ 0 h 105"/>
                  <a:gd name="T34" fmla="*/ 0 w 987"/>
                  <a:gd name="T35" fmla="*/ 0 h 105"/>
                  <a:gd name="T36" fmla="*/ 0 w 987"/>
                  <a:gd name="T37" fmla="*/ 0 h 105"/>
                  <a:gd name="T38" fmla="*/ 0 w 987"/>
                  <a:gd name="T39" fmla="*/ 0 h 105"/>
                  <a:gd name="T40" fmla="*/ 0 w 987"/>
                  <a:gd name="T41" fmla="*/ 0 h 105"/>
                  <a:gd name="T42" fmla="*/ 0 w 987"/>
                  <a:gd name="T43" fmla="*/ 0 h 105"/>
                  <a:gd name="T44" fmla="*/ 0 w 987"/>
                  <a:gd name="T45" fmla="*/ 0 h 105"/>
                  <a:gd name="T46" fmla="*/ 0 w 987"/>
                  <a:gd name="T47" fmla="*/ 0 h 105"/>
                  <a:gd name="T48" fmla="*/ 0 w 987"/>
                  <a:gd name="T49" fmla="*/ 0 h 105"/>
                  <a:gd name="T50" fmla="*/ 0 w 987"/>
                  <a:gd name="T51" fmla="*/ 0 h 105"/>
                  <a:gd name="T52" fmla="*/ 0 w 987"/>
                  <a:gd name="T53" fmla="*/ 0 h 105"/>
                  <a:gd name="T54" fmla="*/ 0 w 987"/>
                  <a:gd name="T55" fmla="*/ 0 h 105"/>
                  <a:gd name="T56" fmla="*/ 0 w 987"/>
                  <a:gd name="T57" fmla="*/ 0 h 105"/>
                  <a:gd name="T58" fmla="*/ 0 w 987"/>
                  <a:gd name="T59" fmla="*/ 0 h 105"/>
                  <a:gd name="T60" fmla="*/ 0 w 987"/>
                  <a:gd name="T61" fmla="*/ 0 h 105"/>
                  <a:gd name="T62" fmla="*/ 0 w 987"/>
                  <a:gd name="T63" fmla="*/ 0 h 105"/>
                  <a:gd name="T64" fmla="*/ 0 w 987"/>
                  <a:gd name="T65" fmla="*/ 0 h 105"/>
                  <a:gd name="T66" fmla="*/ 0 w 987"/>
                  <a:gd name="T67" fmla="*/ 0 h 105"/>
                  <a:gd name="T68" fmla="*/ 0 w 987"/>
                  <a:gd name="T69" fmla="*/ 0 h 105"/>
                  <a:gd name="T70" fmla="*/ 0 w 987"/>
                  <a:gd name="T71" fmla="*/ 0 h 105"/>
                  <a:gd name="T72" fmla="*/ 0 w 987"/>
                  <a:gd name="T73" fmla="*/ 0 h 105"/>
                  <a:gd name="T74" fmla="*/ 0 w 987"/>
                  <a:gd name="T75" fmla="*/ 0 h 105"/>
                  <a:gd name="T76" fmla="*/ 0 w 987"/>
                  <a:gd name="T77" fmla="*/ 0 h 105"/>
                  <a:gd name="T78" fmla="*/ 0 w 987"/>
                  <a:gd name="T79" fmla="*/ 0 h 105"/>
                  <a:gd name="T80" fmla="*/ 0 w 987"/>
                  <a:gd name="T81" fmla="*/ 0 h 105"/>
                  <a:gd name="T82" fmla="*/ 0 w 987"/>
                  <a:gd name="T83" fmla="*/ 0 h 105"/>
                  <a:gd name="T84" fmla="*/ 0 w 987"/>
                  <a:gd name="T85" fmla="*/ 0 h 105"/>
                  <a:gd name="T86" fmla="*/ 0 w 987"/>
                  <a:gd name="T87" fmla="*/ 0 h 105"/>
                  <a:gd name="T88" fmla="*/ 0 w 987"/>
                  <a:gd name="T89" fmla="*/ 0 h 105"/>
                  <a:gd name="T90" fmla="*/ 0 w 987"/>
                  <a:gd name="T91" fmla="*/ 0 h 105"/>
                  <a:gd name="T92" fmla="*/ 0 w 987"/>
                  <a:gd name="T93" fmla="*/ 0 h 105"/>
                  <a:gd name="T94" fmla="*/ 0 w 987"/>
                  <a:gd name="T95" fmla="*/ 0 h 105"/>
                  <a:gd name="T96" fmla="*/ 0 w 987"/>
                  <a:gd name="T97" fmla="*/ 0 h 105"/>
                  <a:gd name="T98" fmla="*/ 0 w 987"/>
                  <a:gd name="T99" fmla="*/ 0 h 105"/>
                  <a:gd name="T100" fmla="*/ 0 w 987"/>
                  <a:gd name="T101" fmla="*/ 0 h 105"/>
                  <a:gd name="T102" fmla="*/ 0 w 987"/>
                  <a:gd name="T103" fmla="*/ 0 h 105"/>
                  <a:gd name="T104" fmla="*/ 0 w 987"/>
                  <a:gd name="T105" fmla="*/ 0 h 105"/>
                  <a:gd name="T106" fmla="*/ 0 w 987"/>
                  <a:gd name="T107" fmla="*/ 0 h 105"/>
                  <a:gd name="T108" fmla="*/ 0 w 987"/>
                  <a:gd name="T109" fmla="*/ 0 h 105"/>
                  <a:gd name="T110" fmla="*/ 0 w 987"/>
                  <a:gd name="T111" fmla="*/ 0 h 105"/>
                  <a:gd name="T112" fmla="*/ 0 w 987"/>
                  <a:gd name="T113" fmla="*/ 0 h 105"/>
                  <a:gd name="T114" fmla="*/ 0 w 987"/>
                  <a:gd name="T115" fmla="*/ 0 h 105"/>
                  <a:gd name="T116" fmla="*/ 0 w 987"/>
                  <a:gd name="T117" fmla="*/ 0 h 105"/>
                  <a:gd name="T118" fmla="*/ 0 w 987"/>
                  <a:gd name="T119" fmla="*/ 0 h 105"/>
                  <a:gd name="T120" fmla="*/ 0 w 987"/>
                  <a:gd name="T121" fmla="*/ 0 h 105"/>
                  <a:gd name="T122" fmla="*/ 0 w 987"/>
                  <a:gd name="T123" fmla="*/ 0 h 105"/>
                  <a:gd name="T124" fmla="*/ 0 w 987"/>
                  <a:gd name="T125" fmla="*/ 0 h 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05">
                    <a:moveTo>
                      <a:pt x="0" y="60"/>
                    </a:moveTo>
                    <a:lnTo>
                      <a:pt x="8" y="60"/>
                    </a:lnTo>
                    <a:lnTo>
                      <a:pt x="16" y="60"/>
                    </a:lnTo>
                    <a:lnTo>
                      <a:pt x="24" y="60"/>
                    </a:lnTo>
                    <a:lnTo>
                      <a:pt x="32" y="60"/>
                    </a:lnTo>
                    <a:lnTo>
                      <a:pt x="39" y="46"/>
                    </a:lnTo>
                    <a:lnTo>
                      <a:pt x="48" y="46"/>
                    </a:lnTo>
                    <a:lnTo>
                      <a:pt x="56" y="46"/>
                    </a:lnTo>
                    <a:lnTo>
                      <a:pt x="64" y="46"/>
                    </a:lnTo>
                    <a:lnTo>
                      <a:pt x="71" y="46"/>
                    </a:lnTo>
                    <a:lnTo>
                      <a:pt x="79" y="46"/>
                    </a:lnTo>
                    <a:lnTo>
                      <a:pt x="87" y="33"/>
                    </a:lnTo>
                    <a:lnTo>
                      <a:pt x="95" y="33"/>
                    </a:lnTo>
                    <a:lnTo>
                      <a:pt x="104" y="33"/>
                    </a:lnTo>
                    <a:lnTo>
                      <a:pt x="111" y="33"/>
                    </a:lnTo>
                    <a:lnTo>
                      <a:pt x="119" y="33"/>
                    </a:lnTo>
                    <a:lnTo>
                      <a:pt x="127" y="34"/>
                    </a:lnTo>
                    <a:lnTo>
                      <a:pt x="135" y="34"/>
                    </a:lnTo>
                    <a:lnTo>
                      <a:pt x="142" y="34"/>
                    </a:lnTo>
                    <a:lnTo>
                      <a:pt x="150" y="34"/>
                    </a:lnTo>
                    <a:lnTo>
                      <a:pt x="158" y="34"/>
                    </a:lnTo>
                    <a:lnTo>
                      <a:pt x="167" y="34"/>
                    </a:lnTo>
                    <a:lnTo>
                      <a:pt x="174" y="49"/>
                    </a:lnTo>
                    <a:lnTo>
                      <a:pt x="182" y="49"/>
                    </a:lnTo>
                    <a:lnTo>
                      <a:pt x="190" y="49"/>
                    </a:lnTo>
                    <a:lnTo>
                      <a:pt x="198" y="49"/>
                    </a:lnTo>
                    <a:lnTo>
                      <a:pt x="205" y="49"/>
                    </a:lnTo>
                    <a:lnTo>
                      <a:pt x="213" y="49"/>
                    </a:lnTo>
                    <a:lnTo>
                      <a:pt x="221" y="63"/>
                    </a:lnTo>
                    <a:lnTo>
                      <a:pt x="230" y="63"/>
                    </a:lnTo>
                    <a:lnTo>
                      <a:pt x="237" y="63"/>
                    </a:lnTo>
                    <a:lnTo>
                      <a:pt x="245" y="63"/>
                    </a:lnTo>
                    <a:lnTo>
                      <a:pt x="253" y="63"/>
                    </a:lnTo>
                    <a:lnTo>
                      <a:pt x="261" y="63"/>
                    </a:lnTo>
                    <a:lnTo>
                      <a:pt x="268" y="63"/>
                    </a:lnTo>
                    <a:lnTo>
                      <a:pt x="276" y="63"/>
                    </a:lnTo>
                    <a:lnTo>
                      <a:pt x="285" y="63"/>
                    </a:lnTo>
                    <a:lnTo>
                      <a:pt x="293" y="77"/>
                    </a:lnTo>
                    <a:lnTo>
                      <a:pt x="300" y="77"/>
                    </a:lnTo>
                    <a:lnTo>
                      <a:pt x="308" y="91"/>
                    </a:lnTo>
                    <a:lnTo>
                      <a:pt x="316" y="91"/>
                    </a:lnTo>
                    <a:lnTo>
                      <a:pt x="324" y="91"/>
                    </a:lnTo>
                    <a:lnTo>
                      <a:pt x="331" y="104"/>
                    </a:lnTo>
                    <a:lnTo>
                      <a:pt x="339" y="105"/>
                    </a:lnTo>
                    <a:lnTo>
                      <a:pt x="348" y="105"/>
                    </a:lnTo>
                    <a:lnTo>
                      <a:pt x="356" y="105"/>
                    </a:lnTo>
                    <a:lnTo>
                      <a:pt x="363" y="105"/>
                    </a:lnTo>
                    <a:lnTo>
                      <a:pt x="371" y="105"/>
                    </a:lnTo>
                    <a:lnTo>
                      <a:pt x="379" y="91"/>
                    </a:lnTo>
                    <a:lnTo>
                      <a:pt x="387" y="92"/>
                    </a:lnTo>
                    <a:lnTo>
                      <a:pt x="395" y="92"/>
                    </a:lnTo>
                    <a:lnTo>
                      <a:pt x="402" y="78"/>
                    </a:lnTo>
                    <a:lnTo>
                      <a:pt x="411" y="78"/>
                    </a:lnTo>
                    <a:lnTo>
                      <a:pt x="419" y="78"/>
                    </a:lnTo>
                    <a:lnTo>
                      <a:pt x="427" y="65"/>
                    </a:lnTo>
                    <a:lnTo>
                      <a:pt x="435" y="65"/>
                    </a:lnTo>
                    <a:lnTo>
                      <a:pt x="442" y="65"/>
                    </a:lnTo>
                    <a:lnTo>
                      <a:pt x="450" y="52"/>
                    </a:lnTo>
                    <a:lnTo>
                      <a:pt x="458" y="52"/>
                    </a:lnTo>
                    <a:lnTo>
                      <a:pt x="466" y="52"/>
                    </a:lnTo>
                    <a:lnTo>
                      <a:pt x="474" y="38"/>
                    </a:lnTo>
                    <a:lnTo>
                      <a:pt x="482" y="38"/>
                    </a:lnTo>
                    <a:lnTo>
                      <a:pt x="490" y="38"/>
                    </a:lnTo>
                    <a:lnTo>
                      <a:pt x="498" y="38"/>
                    </a:lnTo>
                    <a:lnTo>
                      <a:pt x="505" y="38"/>
                    </a:lnTo>
                    <a:lnTo>
                      <a:pt x="513" y="38"/>
                    </a:lnTo>
                    <a:lnTo>
                      <a:pt x="521" y="38"/>
                    </a:lnTo>
                    <a:lnTo>
                      <a:pt x="530" y="25"/>
                    </a:lnTo>
                    <a:lnTo>
                      <a:pt x="538" y="25"/>
                    </a:lnTo>
                    <a:lnTo>
                      <a:pt x="545" y="25"/>
                    </a:lnTo>
                    <a:lnTo>
                      <a:pt x="553" y="25"/>
                    </a:lnTo>
                    <a:lnTo>
                      <a:pt x="561" y="25"/>
                    </a:lnTo>
                    <a:lnTo>
                      <a:pt x="569" y="25"/>
                    </a:lnTo>
                    <a:lnTo>
                      <a:pt x="576" y="25"/>
                    </a:lnTo>
                    <a:lnTo>
                      <a:pt x="584" y="25"/>
                    </a:lnTo>
                    <a:lnTo>
                      <a:pt x="593" y="25"/>
                    </a:lnTo>
                    <a:lnTo>
                      <a:pt x="601" y="25"/>
                    </a:lnTo>
                    <a:lnTo>
                      <a:pt x="608" y="26"/>
                    </a:lnTo>
                    <a:lnTo>
                      <a:pt x="616" y="26"/>
                    </a:lnTo>
                    <a:lnTo>
                      <a:pt x="624" y="26"/>
                    </a:lnTo>
                    <a:lnTo>
                      <a:pt x="632" y="26"/>
                    </a:lnTo>
                    <a:lnTo>
                      <a:pt x="639" y="39"/>
                    </a:lnTo>
                    <a:lnTo>
                      <a:pt x="647" y="40"/>
                    </a:lnTo>
                    <a:lnTo>
                      <a:pt x="656" y="40"/>
                    </a:lnTo>
                    <a:lnTo>
                      <a:pt x="664" y="40"/>
                    </a:lnTo>
                    <a:lnTo>
                      <a:pt x="672" y="40"/>
                    </a:lnTo>
                    <a:lnTo>
                      <a:pt x="679" y="26"/>
                    </a:lnTo>
                    <a:lnTo>
                      <a:pt x="687" y="26"/>
                    </a:lnTo>
                    <a:lnTo>
                      <a:pt x="695" y="27"/>
                    </a:lnTo>
                    <a:lnTo>
                      <a:pt x="703" y="27"/>
                    </a:lnTo>
                    <a:lnTo>
                      <a:pt x="710" y="27"/>
                    </a:lnTo>
                    <a:lnTo>
                      <a:pt x="719" y="27"/>
                    </a:lnTo>
                    <a:lnTo>
                      <a:pt x="727" y="13"/>
                    </a:lnTo>
                    <a:lnTo>
                      <a:pt x="735" y="14"/>
                    </a:lnTo>
                    <a:lnTo>
                      <a:pt x="743" y="14"/>
                    </a:lnTo>
                    <a:lnTo>
                      <a:pt x="750" y="14"/>
                    </a:lnTo>
                    <a:lnTo>
                      <a:pt x="758" y="0"/>
                    </a:lnTo>
                    <a:lnTo>
                      <a:pt x="766" y="0"/>
                    </a:lnTo>
                    <a:lnTo>
                      <a:pt x="775" y="14"/>
                    </a:lnTo>
                    <a:lnTo>
                      <a:pt x="782" y="28"/>
                    </a:lnTo>
                    <a:lnTo>
                      <a:pt x="790" y="28"/>
                    </a:lnTo>
                    <a:lnTo>
                      <a:pt x="798" y="28"/>
                    </a:lnTo>
                    <a:lnTo>
                      <a:pt x="806" y="28"/>
                    </a:lnTo>
                    <a:lnTo>
                      <a:pt x="813" y="28"/>
                    </a:lnTo>
                    <a:lnTo>
                      <a:pt x="821" y="28"/>
                    </a:lnTo>
                    <a:lnTo>
                      <a:pt x="829" y="28"/>
                    </a:lnTo>
                    <a:lnTo>
                      <a:pt x="838" y="15"/>
                    </a:lnTo>
                    <a:lnTo>
                      <a:pt x="845" y="15"/>
                    </a:lnTo>
                    <a:lnTo>
                      <a:pt x="853" y="15"/>
                    </a:lnTo>
                    <a:lnTo>
                      <a:pt x="861" y="15"/>
                    </a:lnTo>
                    <a:lnTo>
                      <a:pt x="869" y="15"/>
                    </a:lnTo>
                    <a:lnTo>
                      <a:pt x="877" y="15"/>
                    </a:lnTo>
                    <a:lnTo>
                      <a:pt x="884" y="15"/>
                    </a:lnTo>
                    <a:lnTo>
                      <a:pt x="892" y="15"/>
                    </a:lnTo>
                    <a:lnTo>
                      <a:pt x="901" y="15"/>
                    </a:lnTo>
                    <a:lnTo>
                      <a:pt x="909" y="16"/>
                    </a:lnTo>
                    <a:lnTo>
                      <a:pt x="916" y="16"/>
                    </a:lnTo>
                    <a:lnTo>
                      <a:pt x="924" y="2"/>
                    </a:lnTo>
                    <a:lnTo>
                      <a:pt x="932" y="2"/>
                    </a:lnTo>
                    <a:lnTo>
                      <a:pt x="940" y="2"/>
                    </a:lnTo>
                    <a:lnTo>
                      <a:pt x="947" y="2"/>
                    </a:lnTo>
                    <a:lnTo>
                      <a:pt x="956" y="3"/>
                    </a:lnTo>
                    <a:lnTo>
                      <a:pt x="964" y="3"/>
                    </a:lnTo>
                    <a:lnTo>
                      <a:pt x="972" y="3"/>
                    </a:lnTo>
                    <a:lnTo>
                      <a:pt x="979" y="16"/>
                    </a:lnTo>
                    <a:lnTo>
                      <a:pt x="987" y="1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64" name="Freeform 56"/>
              <p:cNvSpPr>
                <a:spLocks/>
              </p:cNvSpPr>
              <p:nvPr/>
            </p:nvSpPr>
            <p:spPr bwMode="auto">
              <a:xfrm>
                <a:off x="3359" y="2876"/>
                <a:ext cx="275" cy="20"/>
              </a:xfrm>
              <a:custGeom>
                <a:avLst/>
                <a:gdLst>
                  <a:gd name="T0" fmla="*/ 0 w 987"/>
                  <a:gd name="T1" fmla="*/ 0 h 92"/>
                  <a:gd name="T2" fmla="*/ 0 w 987"/>
                  <a:gd name="T3" fmla="*/ 0 h 92"/>
                  <a:gd name="T4" fmla="*/ 0 w 987"/>
                  <a:gd name="T5" fmla="*/ 0 h 92"/>
                  <a:gd name="T6" fmla="*/ 0 w 987"/>
                  <a:gd name="T7" fmla="*/ 0 h 92"/>
                  <a:gd name="T8" fmla="*/ 0 w 987"/>
                  <a:gd name="T9" fmla="*/ 0 h 92"/>
                  <a:gd name="T10" fmla="*/ 0 w 987"/>
                  <a:gd name="T11" fmla="*/ 0 h 92"/>
                  <a:gd name="T12" fmla="*/ 0 w 987"/>
                  <a:gd name="T13" fmla="*/ 0 h 92"/>
                  <a:gd name="T14" fmla="*/ 0 w 987"/>
                  <a:gd name="T15" fmla="*/ 0 h 92"/>
                  <a:gd name="T16" fmla="*/ 0 w 987"/>
                  <a:gd name="T17" fmla="*/ 0 h 92"/>
                  <a:gd name="T18" fmla="*/ 0 w 987"/>
                  <a:gd name="T19" fmla="*/ 0 h 92"/>
                  <a:gd name="T20" fmla="*/ 0 w 987"/>
                  <a:gd name="T21" fmla="*/ 0 h 92"/>
                  <a:gd name="T22" fmla="*/ 0 w 987"/>
                  <a:gd name="T23" fmla="*/ 0 h 92"/>
                  <a:gd name="T24" fmla="*/ 0 w 987"/>
                  <a:gd name="T25" fmla="*/ 0 h 92"/>
                  <a:gd name="T26" fmla="*/ 0 w 987"/>
                  <a:gd name="T27" fmla="*/ 0 h 92"/>
                  <a:gd name="T28" fmla="*/ 0 w 987"/>
                  <a:gd name="T29" fmla="*/ 0 h 92"/>
                  <a:gd name="T30" fmla="*/ 0 w 987"/>
                  <a:gd name="T31" fmla="*/ 0 h 92"/>
                  <a:gd name="T32" fmla="*/ 0 w 987"/>
                  <a:gd name="T33" fmla="*/ 0 h 92"/>
                  <a:gd name="T34" fmla="*/ 0 w 987"/>
                  <a:gd name="T35" fmla="*/ 0 h 92"/>
                  <a:gd name="T36" fmla="*/ 0 w 987"/>
                  <a:gd name="T37" fmla="*/ 0 h 92"/>
                  <a:gd name="T38" fmla="*/ 0 w 987"/>
                  <a:gd name="T39" fmla="*/ 0 h 92"/>
                  <a:gd name="T40" fmla="*/ 0 w 987"/>
                  <a:gd name="T41" fmla="*/ 0 h 92"/>
                  <a:gd name="T42" fmla="*/ 0 w 987"/>
                  <a:gd name="T43" fmla="*/ 0 h 92"/>
                  <a:gd name="T44" fmla="*/ 0 w 987"/>
                  <a:gd name="T45" fmla="*/ 0 h 92"/>
                  <a:gd name="T46" fmla="*/ 0 w 987"/>
                  <a:gd name="T47" fmla="*/ 0 h 92"/>
                  <a:gd name="T48" fmla="*/ 0 w 987"/>
                  <a:gd name="T49" fmla="*/ 0 h 92"/>
                  <a:gd name="T50" fmla="*/ 0 w 987"/>
                  <a:gd name="T51" fmla="*/ 0 h 92"/>
                  <a:gd name="T52" fmla="*/ 0 w 987"/>
                  <a:gd name="T53" fmla="*/ 0 h 92"/>
                  <a:gd name="T54" fmla="*/ 0 w 987"/>
                  <a:gd name="T55" fmla="*/ 0 h 92"/>
                  <a:gd name="T56" fmla="*/ 0 w 987"/>
                  <a:gd name="T57" fmla="*/ 0 h 92"/>
                  <a:gd name="T58" fmla="*/ 0 w 987"/>
                  <a:gd name="T59" fmla="*/ 0 h 92"/>
                  <a:gd name="T60" fmla="*/ 0 w 987"/>
                  <a:gd name="T61" fmla="*/ 0 h 92"/>
                  <a:gd name="T62" fmla="*/ 0 w 987"/>
                  <a:gd name="T63" fmla="*/ 0 h 92"/>
                  <a:gd name="T64" fmla="*/ 0 w 987"/>
                  <a:gd name="T65" fmla="*/ 0 h 92"/>
                  <a:gd name="T66" fmla="*/ 0 w 987"/>
                  <a:gd name="T67" fmla="*/ 0 h 92"/>
                  <a:gd name="T68" fmla="*/ 0 w 987"/>
                  <a:gd name="T69" fmla="*/ 0 h 92"/>
                  <a:gd name="T70" fmla="*/ 0 w 987"/>
                  <a:gd name="T71" fmla="*/ 0 h 92"/>
                  <a:gd name="T72" fmla="*/ 0 w 987"/>
                  <a:gd name="T73" fmla="*/ 0 h 92"/>
                  <a:gd name="T74" fmla="*/ 0 w 987"/>
                  <a:gd name="T75" fmla="*/ 0 h 92"/>
                  <a:gd name="T76" fmla="*/ 0 w 987"/>
                  <a:gd name="T77" fmla="*/ 0 h 92"/>
                  <a:gd name="T78" fmla="*/ 0 w 987"/>
                  <a:gd name="T79" fmla="*/ 0 h 92"/>
                  <a:gd name="T80" fmla="*/ 0 w 987"/>
                  <a:gd name="T81" fmla="*/ 0 h 92"/>
                  <a:gd name="T82" fmla="*/ 0 w 987"/>
                  <a:gd name="T83" fmla="*/ 0 h 92"/>
                  <a:gd name="T84" fmla="*/ 0 w 987"/>
                  <a:gd name="T85" fmla="*/ 0 h 92"/>
                  <a:gd name="T86" fmla="*/ 0 w 987"/>
                  <a:gd name="T87" fmla="*/ 0 h 92"/>
                  <a:gd name="T88" fmla="*/ 0 w 987"/>
                  <a:gd name="T89" fmla="*/ 0 h 92"/>
                  <a:gd name="T90" fmla="*/ 0 w 987"/>
                  <a:gd name="T91" fmla="*/ 0 h 92"/>
                  <a:gd name="T92" fmla="*/ 0 w 987"/>
                  <a:gd name="T93" fmla="*/ 0 h 92"/>
                  <a:gd name="T94" fmla="*/ 0 w 987"/>
                  <a:gd name="T95" fmla="*/ 0 h 92"/>
                  <a:gd name="T96" fmla="*/ 0 w 987"/>
                  <a:gd name="T97" fmla="*/ 0 h 92"/>
                  <a:gd name="T98" fmla="*/ 0 w 987"/>
                  <a:gd name="T99" fmla="*/ 0 h 92"/>
                  <a:gd name="T100" fmla="*/ 0 w 987"/>
                  <a:gd name="T101" fmla="*/ 0 h 92"/>
                  <a:gd name="T102" fmla="*/ 0 w 987"/>
                  <a:gd name="T103" fmla="*/ 0 h 92"/>
                  <a:gd name="T104" fmla="*/ 0 w 987"/>
                  <a:gd name="T105" fmla="*/ 0 h 92"/>
                  <a:gd name="T106" fmla="*/ 0 w 987"/>
                  <a:gd name="T107" fmla="*/ 0 h 92"/>
                  <a:gd name="T108" fmla="*/ 0 w 987"/>
                  <a:gd name="T109" fmla="*/ 0 h 92"/>
                  <a:gd name="T110" fmla="*/ 0 w 987"/>
                  <a:gd name="T111" fmla="*/ 0 h 92"/>
                  <a:gd name="T112" fmla="*/ 0 w 987"/>
                  <a:gd name="T113" fmla="*/ 0 h 92"/>
                  <a:gd name="T114" fmla="*/ 0 w 987"/>
                  <a:gd name="T115" fmla="*/ 0 h 92"/>
                  <a:gd name="T116" fmla="*/ 0 w 987"/>
                  <a:gd name="T117" fmla="*/ 0 h 92"/>
                  <a:gd name="T118" fmla="*/ 0 w 987"/>
                  <a:gd name="T119" fmla="*/ 0 h 92"/>
                  <a:gd name="T120" fmla="*/ 0 w 987"/>
                  <a:gd name="T121" fmla="*/ 0 h 92"/>
                  <a:gd name="T122" fmla="*/ 0 w 987"/>
                  <a:gd name="T123" fmla="*/ 0 h 92"/>
                  <a:gd name="T124" fmla="*/ 0 w 987"/>
                  <a:gd name="T125" fmla="*/ 0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92">
                    <a:moveTo>
                      <a:pt x="0" y="78"/>
                    </a:moveTo>
                    <a:lnTo>
                      <a:pt x="8" y="92"/>
                    </a:lnTo>
                    <a:lnTo>
                      <a:pt x="16" y="92"/>
                    </a:lnTo>
                    <a:lnTo>
                      <a:pt x="24" y="79"/>
                    </a:lnTo>
                    <a:lnTo>
                      <a:pt x="32" y="79"/>
                    </a:lnTo>
                    <a:lnTo>
                      <a:pt x="40" y="79"/>
                    </a:lnTo>
                    <a:lnTo>
                      <a:pt x="48" y="79"/>
                    </a:lnTo>
                    <a:lnTo>
                      <a:pt x="56" y="79"/>
                    </a:lnTo>
                    <a:lnTo>
                      <a:pt x="63" y="79"/>
                    </a:lnTo>
                    <a:lnTo>
                      <a:pt x="71" y="79"/>
                    </a:lnTo>
                    <a:lnTo>
                      <a:pt x="79" y="79"/>
                    </a:lnTo>
                    <a:lnTo>
                      <a:pt x="87" y="79"/>
                    </a:lnTo>
                    <a:lnTo>
                      <a:pt x="95" y="80"/>
                    </a:lnTo>
                    <a:lnTo>
                      <a:pt x="103" y="80"/>
                    </a:lnTo>
                    <a:lnTo>
                      <a:pt x="111" y="80"/>
                    </a:lnTo>
                    <a:lnTo>
                      <a:pt x="119" y="66"/>
                    </a:lnTo>
                    <a:lnTo>
                      <a:pt x="127" y="66"/>
                    </a:lnTo>
                    <a:lnTo>
                      <a:pt x="134" y="66"/>
                    </a:lnTo>
                    <a:lnTo>
                      <a:pt x="142" y="67"/>
                    </a:lnTo>
                    <a:lnTo>
                      <a:pt x="151" y="53"/>
                    </a:lnTo>
                    <a:lnTo>
                      <a:pt x="159" y="53"/>
                    </a:lnTo>
                    <a:lnTo>
                      <a:pt x="166" y="53"/>
                    </a:lnTo>
                    <a:lnTo>
                      <a:pt x="174" y="39"/>
                    </a:lnTo>
                    <a:lnTo>
                      <a:pt x="182" y="39"/>
                    </a:lnTo>
                    <a:lnTo>
                      <a:pt x="190" y="39"/>
                    </a:lnTo>
                    <a:lnTo>
                      <a:pt x="198" y="39"/>
                    </a:lnTo>
                    <a:lnTo>
                      <a:pt x="205" y="39"/>
                    </a:lnTo>
                    <a:lnTo>
                      <a:pt x="214" y="26"/>
                    </a:lnTo>
                    <a:lnTo>
                      <a:pt x="222" y="26"/>
                    </a:lnTo>
                    <a:lnTo>
                      <a:pt x="230" y="40"/>
                    </a:lnTo>
                    <a:lnTo>
                      <a:pt x="237" y="40"/>
                    </a:lnTo>
                    <a:lnTo>
                      <a:pt x="245" y="40"/>
                    </a:lnTo>
                    <a:lnTo>
                      <a:pt x="253" y="40"/>
                    </a:lnTo>
                    <a:lnTo>
                      <a:pt x="261" y="40"/>
                    </a:lnTo>
                    <a:lnTo>
                      <a:pt x="268" y="55"/>
                    </a:lnTo>
                    <a:lnTo>
                      <a:pt x="277" y="55"/>
                    </a:lnTo>
                    <a:lnTo>
                      <a:pt x="285" y="55"/>
                    </a:lnTo>
                    <a:lnTo>
                      <a:pt x="293" y="40"/>
                    </a:lnTo>
                    <a:lnTo>
                      <a:pt x="300" y="40"/>
                    </a:lnTo>
                    <a:lnTo>
                      <a:pt x="308" y="27"/>
                    </a:lnTo>
                    <a:lnTo>
                      <a:pt x="316" y="27"/>
                    </a:lnTo>
                    <a:lnTo>
                      <a:pt x="324" y="14"/>
                    </a:lnTo>
                    <a:lnTo>
                      <a:pt x="332" y="14"/>
                    </a:lnTo>
                    <a:lnTo>
                      <a:pt x="340" y="14"/>
                    </a:lnTo>
                    <a:lnTo>
                      <a:pt x="348" y="0"/>
                    </a:lnTo>
                    <a:lnTo>
                      <a:pt x="356" y="1"/>
                    </a:lnTo>
                    <a:lnTo>
                      <a:pt x="364" y="1"/>
                    </a:lnTo>
                    <a:lnTo>
                      <a:pt x="371" y="1"/>
                    </a:lnTo>
                    <a:lnTo>
                      <a:pt x="379" y="1"/>
                    </a:lnTo>
                    <a:lnTo>
                      <a:pt x="387" y="1"/>
                    </a:lnTo>
                    <a:lnTo>
                      <a:pt x="396" y="1"/>
                    </a:lnTo>
                    <a:lnTo>
                      <a:pt x="404" y="1"/>
                    </a:lnTo>
                    <a:lnTo>
                      <a:pt x="411" y="1"/>
                    </a:lnTo>
                    <a:lnTo>
                      <a:pt x="419" y="1"/>
                    </a:lnTo>
                    <a:lnTo>
                      <a:pt x="427" y="1"/>
                    </a:lnTo>
                    <a:lnTo>
                      <a:pt x="435" y="1"/>
                    </a:lnTo>
                    <a:lnTo>
                      <a:pt x="442" y="2"/>
                    </a:lnTo>
                    <a:lnTo>
                      <a:pt x="450" y="2"/>
                    </a:lnTo>
                    <a:lnTo>
                      <a:pt x="459" y="2"/>
                    </a:lnTo>
                    <a:lnTo>
                      <a:pt x="467" y="2"/>
                    </a:lnTo>
                    <a:lnTo>
                      <a:pt x="474" y="2"/>
                    </a:lnTo>
                    <a:lnTo>
                      <a:pt x="482" y="2"/>
                    </a:lnTo>
                    <a:lnTo>
                      <a:pt x="490" y="2"/>
                    </a:lnTo>
                    <a:lnTo>
                      <a:pt x="498" y="2"/>
                    </a:lnTo>
                    <a:lnTo>
                      <a:pt x="505" y="2"/>
                    </a:lnTo>
                    <a:lnTo>
                      <a:pt x="513" y="16"/>
                    </a:lnTo>
                    <a:lnTo>
                      <a:pt x="522" y="16"/>
                    </a:lnTo>
                    <a:lnTo>
                      <a:pt x="530" y="30"/>
                    </a:lnTo>
                    <a:lnTo>
                      <a:pt x="537" y="30"/>
                    </a:lnTo>
                    <a:lnTo>
                      <a:pt x="545" y="43"/>
                    </a:lnTo>
                    <a:lnTo>
                      <a:pt x="553" y="58"/>
                    </a:lnTo>
                    <a:lnTo>
                      <a:pt x="561" y="58"/>
                    </a:lnTo>
                    <a:lnTo>
                      <a:pt x="568" y="58"/>
                    </a:lnTo>
                    <a:lnTo>
                      <a:pt x="577" y="58"/>
                    </a:lnTo>
                    <a:lnTo>
                      <a:pt x="585" y="58"/>
                    </a:lnTo>
                    <a:lnTo>
                      <a:pt x="593" y="58"/>
                    </a:lnTo>
                    <a:lnTo>
                      <a:pt x="600" y="58"/>
                    </a:lnTo>
                    <a:lnTo>
                      <a:pt x="608" y="44"/>
                    </a:lnTo>
                    <a:lnTo>
                      <a:pt x="616" y="44"/>
                    </a:lnTo>
                    <a:lnTo>
                      <a:pt x="624" y="44"/>
                    </a:lnTo>
                    <a:lnTo>
                      <a:pt x="632" y="44"/>
                    </a:lnTo>
                    <a:lnTo>
                      <a:pt x="640" y="44"/>
                    </a:lnTo>
                    <a:lnTo>
                      <a:pt x="648" y="44"/>
                    </a:lnTo>
                    <a:lnTo>
                      <a:pt x="656" y="31"/>
                    </a:lnTo>
                    <a:lnTo>
                      <a:pt x="664" y="31"/>
                    </a:lnTo>
                    <a:lnTo>
                      <a:pt x="671" y="18"/>
                    </a:lnTo>
                    <a:lnTo>
                      <a:pt x="679" y="18"/>
                    </a:lnTo>
                    <a:lnTo>
                      <a:pt x="687" y="18"/>
                    </a:lnTo>
                    <a:lnTo>
                      <a:pt x="695" y="18"/>
                    </a:lnTo>
                    <a:lnTo>
                      <a:pt x="704" y="18"/>
                    </a:lnTo>
                    <a:lnTo>
                      <a:pt x="711" y="18"/>
                    </a:lnTo>
                    <a:lnTo>
                      <a:pt x="719" y="18"/>
                    </a:lnTo>
                    <a:lnTo>
                      <a:pt x="727" y="18"/>
                    </a:lnTo>
                    <a:lnTo>
                      <a:pt x="735" y="5"/>
                    </a:lnTo>
                    <a:lnTo>
                      <a:pt x="742" y="5"/>
                    </a:lnTo>
                    <a:lnTo>
                      <a:pt x="750" y="5"/>
                    </a:lnTo>
                    <a:lnTo>
                      <a:pt x="758" y="5"/>
                    </a:lnTo>
                    <a:lnTo>
                      <a:pt x="767" y="5"/>
                    </a:lnTo>
                    <a:lnTo>
                      <a:pt x="774" y="5"/>
                    </a:lnTo>
                    <a:lnTo>
                      <a:pt x="782" y="19"/>
                    </a:lnTo>
                    <a:lnTo>
                      <a:pt x="790" y="19"/>
                    </a:lnTo>
                    <a:lnTo>
                      <a:pt x="798" y="33"/>
                    </a:lnTo>
                    <a:lnTo>
                      <a:pt x="805" y="33"/>
                    </a:lnTo>
                    <a:lnTo>
                      <a:pt x="813" y="33"/>
                    </a:lnTo>
                    <a:lnTo>
                      <a:pt x="822" y="33"/>
                    </a:lnTo>
                    <a:lnTo>
                      <a:pt x="830" y="19"/>
                    </a:lnTo>
                    <a:lnTo>
                      <a:pt x="838" y="20"/>
                    </a:lnTo>
                    <a:lnTo>
                      <a:pt x="845" y="20"/>
                    </a:lnTo>
                    <a:lnTo>
                      <a:pt x="853" y="20"/>
                    </a:lnTo>
                    <a:lnTo>
                      <a:pt x="861" y="20"/>
                    </a:lnTo>
                    <a:lnTo>
                      <a:pt x="869" y="20"/>
                    </a:lnTo>
                    <a:lnTo>
                      <a:pt x="876" y="20"/>
                    </a:lnTo>
                    <a:lnTo>
                      <a:pt x="885" y="20"/>
                    </a:lnTo>
                    <a:lnTo>
                      <a:pt x="893" y="20"/>
                    </a:lnTo>
                    <a:lnTo>
                      <a:pt x="901" y="34"/>
                    </a:lnTo>
                    <a:lnTo>
                      <a:pt x="908" y="47"/>
                    </a:lnTo>
                    <a:lnTo>
                      <a:pt x="916" y="34"/>
                    </a:lnTo>
                    <a:lnTo>
                      <a:pt x="924" y="34"/>
                    </a:lnTo>
                    <a:lnTo>
                      <a:pt x="932" y="21"/>
                    </a:lnTo>
                    <a:lnTo>
                      <a:pt x="939" y="21"/>
                    </a:lnTo>
                    <a:lnTo>
                      <a:pt x="948" y="21"/>
                    </a:lnTo>
                    <a:lnTo>
                      <a:pt x="956" y="21"/>
                    </a:lnTo>
                    <a:lnTo>
                      <a:pt x="964" y="21"/>
                    </a:lnTo>
                    <a:lnTo>
                      <a:pt x="972" y="21"/>
                    </a:lnTo>
                    <a:lnTo>
                      <a:pt x="979" y="21"/>
                    </a:lnTo>
                    <a:lnTo>
                      <a:pt x="987" y="2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65" name="Freeform 57"/>
              <p:cNvSpPr>
                <a:spLocks/>
              </p:cNvSpPr>
              <p:nvPr/>
            </p:nvSpPr>
            <p:spPr bwMode="auto">
              <a:xfrm>
                <a:off x="3634" y="2857"/>
                <a:ext cx="273" cy="24"/>
              </a:xfrm>
              <a:custGeom>
                <a:avLst/>
                <a:gdLst>
                  <a:gd name="T0" fmla="*/ 0 w 987"/>
                  <a:gd name="T1" fmla="*/ 0 h 115"/>
                  <a:gd name="T2" fmla="*/ 0 w 987"/>
                  <a:gd name="T3" fmla="*/ 0 h 115"/>
                  <a:gd name="T4" fmla="*/ 0 w 987"/>
                  <a:gd name="T5" fmla="*/ 0 h 115"/>
                  <a:gd name="T6" fmla="*/ 0 w 987"/>
                  <a:gd name="T7" fmla="*/ 0 h 115"/>
                  <a:gd name="T8" fmla="*/ 0 w 987"/>
                  <a:gd name="T9" fmla="*/ 0 h 115"/>
                  <a:gd name="T10" fmla="*/ 0 w 987"/>
                  <a:gd name="T11" fmla="*/ 0 h 115"/>
                  <a:gd name="T12" fmla="*/ 0 w 987"/>
                  <a:gd name="T13" fmla="*/ 0 h 115"/>
                  <a:gd name="T14" fmla="*/ 0 w 987"/>
                  <a:gd name="T15" fmla="*/ 0 h 115"/>
                  <a:gd name="T16" fmla="*/ 0 w 987"/>
                  <a:gd name="T17" fmla="*/ 0 h 115"/>
                  <a:gd name="T18" fmla="*/ 0 w 987"/>
                  <a:gd name="T19" fmla="*/ 0 h 115"/>
                  <a:gd name="T20" fmla="*/ 0 w 987"/>
                  <a:gd name="T21" fmla="*/ 0 h 115"/>
                  <a:gd name="T22" fmla="*/ 0 w 987"/>
                  <a:gd name="T23" fmla="*/ 0 h 115"/>
                  <a:gd name="T24" fmla="*/ 0 w 987"/>
                  <a:gd name="T25" fmla="*/ 0 h 115"/>
                  <a:gd name="T26" fmla="*/ 0 w 987"/>
                  <a:gd name="T27" fmla="*/ 0 h 115"/>
                  <a:gd name="T28" fmla="*/ 0 w 987"/>
                  <a:gd name="T29" fmla="*/ 0 h 115"/>
                  <a:gd name="T30" fmla="*/ 0 w 987"/>
                  <a:gd name="T31" fmla="*/ 0 h 115"/>
                  <a:gd name="T32" fmla="*/ 0 w 987"/>
                  <a:gd name="T33" fmla="*/ 0 h 115"/>
                  <a:gd name="T34" fmla="*/ 0 w 987"/>
                  <a:gd name="T35" fmla="*/ 0 h 115"/>
                  <a:gd name="T36" fmla="*/ 0 w 987"/>
                  <a:gd name="T37" fmla="*/ 0 h 115"/>
                  <a:gd name="T38" fmla="*/ 0 w 987"/>
                  <a:gd name="T39" fmla="*/ 0 h 115"/>
                  <a:gd name="T40" fmla="*/ 0 w 987"/>
                  <a:gd name="T41" fmla="*/ 0 h 115"/>
                  <a:gd name="T42" fmla="*/ 0 w 987"/>
                  <a:gd name="T43" fmla="*/ 0 h 115"/>
                  <a:gd name="T44" fmla="*/ 0 w 987"/>
                  <a:gd name="T45" fmla="*/ 0 h 115"/>
                  <a:gd name="T46" fmla="*/ 0 w 987"/>
                  <a:gd name="T47" fmla="*/ 0 h 115"/>
                  <a:gd name="T48" fmla="*/ 0 w 987"/>
                  <a:gd name="T49" fmla="*/ 0 h 115"/>
                  <a:gd name="T50" fmla="*/ 0 w 987"/>
                  <a:gd name="T51" fmla="*/ 0 h 115"/>
                  <a:gd name="T52" fmla="*/ 0 w 987"/>
                  <a:gd name="T53" fmla="*/ 0 h 115"/>
                  <a:gd name="T54" fmla="*/ 0 w 987"/>
                  <a:gd name="T55" fmla="*/ 0 h 115"/>
                  <a:gd name="T56" fmla="*/ 0 w 987"/>
                  <a:gd name="T57" fmla="*/ 0 h 115"/>
                  <a:gd name="T58" fmla="*/ 0 w 987"/>
                  <a:gd name="T59" fmla="*/ 0 h 115"/>
                  <a:gd name="T60" fmla="*/ 0 w 987"/>
                  <a:gd name="T61" fmla="*/ 0 h 115"/>
                  <a:gd name="T62" fmla="*/ 0 w 987"/>
                  <a:gd name="T63" fmla="*/ 0 h 115"/>
                  <a:gd name="T64" fmla="*/ 0 w 987"/>
                  <a:gd name="T65" fmla="*/ 0 h 115"/>
                  <a:gd name="T66" fmla="*/ 0 w 987"/>
                  <a:gd name="T67" fmla="*/ 0 h 115"/>
                  <a:gd name="T68" fmla="*/ 0 w 987"/>
                  <a:gd name="T69" fmla="*/ 0 h 115"/>
                  <a:gd name="T70" fmla="*/ 0 w 987"/>
                  <a:gd name="T71" fmla="*/ 0 h 115"/>
                  <a:gd name="T72" fmla="*/ 0 w 987"/>
                  <a:gd name="T73" fmla="*/ 0 h 115"/>
                  <a:gd name="T74" fmla="*/ 0 w 987"/>
                  <a:gd name="T75" fmla="*/ 0 h 115"/>
                  <a:gd name="T76" fmla="*/ 0 w 987"/>
                  <a:gd name="T77" fmla="*/ 0 h 115"/>
                  <a:gd name="T78" fmla="*/ 0 w 987"/>
                  <a:gd name="T79" fmla="*/ 0 h 115"/>
                  <a:gd name="T80" fmla="*/ 0 w 987"/>
                  <a:gd name="T81" fmla="*/ 0 h 115"/>
                  <a:gd name="T82" fmla="*/ 0 w 987"/>
                  <a:gd name="T83" fmla="*/ 0 h 115"/>
                  <a:gd name="T84" fmla="*/ 0 w 987"/>
                  <a:gd name="T85" fmla="*/ 0 h 115"/>
                  <a:gd name="T86" fmla="*/ 0 w 987"/>
                  <a:gd name="T87" fmla="*/ 0 h 115"/>
                  <a:gd name="T88" fmla="*/ 0 w 987"/>
                  <a:gd name="T89" fmla="*/ 0 h 115"/>
                  <a:gd name="T90" fmla="*/ 0 w 987"/>
                  <a:gd name="T91" fmla="*/ 0 h 115"/>
                  <a:gd name="T92" fmla="*/ 0 w 987"/>
                  <a:gd name="T93" fmla="*/ 0 h 115"/>
                  <a:gd name="T94" fmla="*/ 0 w 987"/>
                  <a:gd name="T95" fmla="*/ 0 h 115"/>
                  <a:gd name="T96" fmla="*/ 0 w 987"/>
                  <a:gd name="T97" fmla="*/ 0 h 115"/>
                  <a:gd name="T98" fmla="*/ 0 w 987"/>
                  <a:gd name="T99" fmla="*/ 0 h 115"/>
                  <a:gd name="T100" fmla="*/ 0 w 987"/>
                  <a:gd name="T101" fmla="*/ 0 h 115"/>
                  <a:gd name="T102" fmla="*/ 0 w 987"/>
                  <a:gd name="T103" fmla="*/ 0 h 115"/>
                  <a:gd name="T104" fmla="*/ 0 w 987"/>
                  <a:gd name="T105" fmla="*/ 0 h 115"/>
                  <a:gd name="T106" fmla="*/ 0 w 987"/>
                  <a:gd name="T107" fmla="*/ 0 h 115"/>
                  <a:gd name="T108" fmla="*/ 0 w 987"/>
                  <a:gd name="T109" fmla="*/ 0 h 115"/>
                  <a:gd name="T110" fmla="*/ 0 w 987"/>
                  <a:gd name="T111" fmla="*/ 0 h 115"/>
                  <a:gd name="T112" fmla="*/ 0 w 987"/>
                  <a:gd name="T113" fmla="*/ 0 h 115"/>
                  <a:gd name="T114" fmla="*/ 0 w 987"/>
                  <a:gd name="T115" fmla="*/ 0 h 115"/>
                  <a:gd name="T116" fmla="*/ 0 w 987"/>
                  <a:gd name="T117" fmla="*/ 0 h 115"/>
                  <a:gd name="T118" fmla="*/ 0 w 987"/>
                  <a:gd name="T119" fmla="*/ 0 h 115"/>
                  <a:gd name="T120" fmla="*/ 0 w 987"/>
                  <a:gd name="T121" fmla="*/ 0 h 115"/>
                  <a:gd name="T122" fmla="*/ 0 w 987"/>
                  <a:gd name="T123" fmla="*/ 0 h 115"/>
                  <a:gd name="T124" fmla="*/ 0 w 987"/>
                  <a:gd name="T125" fmla="*/ 0 h 1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15">
                    <a:moveTo>
                      <a:pt x="0" y="113"/>
                    </a:moveTo>
                    <a:lnTo>
                      <a:pt x="8" y="113"/>
                    </a:lnTo>
                    <a:lnTo>
                      <a:pt x="17" y="114"/>
                    </a:lnTo>
                    <a:lnTo>
                      <a:pt x="24" y="114"/>
                    </a:lnTo>
                    <a:lnTo>
                      <a:pt x="32" y="114"/>
                    </a:lnTo>
                    <a:lnTo>
                      <a:pt x="40" y="114"/>
                    </a:lnTo>
                    <a:lnTo>
                      <a:pt x="48" y="114"/>
                    </a:lnTo>
                    <a:lnTo>
                      <a:pt x="55" y="114"/>
                    </a:lnTo>
                    <a:lnTo>
                      <a:pt x="63" y="101"/>
                    </a:lnTo>
                    <a:lnTo>
                      <a:pt x="71" y="101"/>
                    </a:lnTo>
                    <a:lnTo>
                      <a:pt x="80" y="101"/>
                    </a:lnTo>
                    <a:lnTo>
                      <a:pt x="88" y="101"/>
                    </a:lnTo>
                    <a:lnTo>
                      <a:pt x="95" y="114"/>
                    </a:lnTo>
                    <a:lnTo>
                      <a:pt x="103" y="115"/>
                    </a:lnTo>
                    <a:lnTo>
                      <a:pt x="111" y="101"/>
                    </a:lnTo>
                    <a:lnTo>
                      <a:pt x="119" y="101"/>
                    </a:lnTo>
                    <a:lnTo>
                      <a:pt x="126" y="101"/>
                    </a:lnTo>
                    <a:lnTo>
                      <a:pt x="134" y="101"/>
                    </a:lnTo>
                    <a:lnTo>
                      <a:pt x="143" y="101"/>
                    </a:lnTo>
                    <a:lnTo>
                      <a:pt x="151" y="115"/>
                    </a:lnTo>
                    <a:lnTo>
                      <a:pt x="158" y="115"/>
                    </a:lnTo>
                    <a:lnTo>
                      <a:pt x="166" y="102"/>
                    </a:lnTo>
                    <a:lnTo>
                      <a:pt x="174" y="102"/>
                    </a:lnTo>
                    <a:lnTo>
                      <a:pt x="182" y="102"/>
                    </a:lnTo>
                    <a:lnTo>
                      <a:pt x="189" y="102"/>
                    </a:lnTo>
                    <a:lnTo>
                      <a:pt x="197" y="102"/>
                    </a:lnTo>
                    <a:lnTo>
                      <a:pt x="206" y="89"/>
                    </a:lnTo>
                    <a:lnTo>
                      <a:pt x="214" y="89"/>
                    </a:lnTo>
                    <a:lnTo>
                      <a:pt x="222" y="89"/>
                    </a:lnTo>
                    <a:lnTo>
                      <a:pt x="229" y="74"/>
                    </a:lnTo>
                    <a:lnTo>
                      <a:pt x="237" y="75"/>
                    </a:lnTo>
                    <a:lnTo>
                      <a:pt x="245" y="75"/>
                    </a:lnTo>
                    <a:lnTo>
                      <a:pt x="253" y="75"/>
                    </a:lnTo>
                    <a:lnTo>
                      <a:pt x="261" y="75"/>
                    </a:lnTo>
                    <a:lnTo>
                      <a:pt x="269" y="75"/>
                    </a:lnTo>
                    <a:lnTo>
                      <a:pt x="277" y="75"/>
                    </a:lnTo>
                    <a:lnTo>
                      <a:pt x="285" y="75"/>
                    </a:lnTo>
                    <a:lnTo>
                      <a:pt x="292" y="90"/>
                    </a:lnTo>
                    <a:lnTo>
                      <a:pt x="300" y="103"/>
                    </a:lnTo>
                    <a:lnTo>
                      <a:pt x="308" y="103"/>
                    </a:lnTo>
                    <a:lnTo>
                      <a:pt x="316" y="103"/>
                    </a:lnTo>
                    <a:lnTo>
                      <a:pt x="324" y="104"/>
                    </a:lnTo>
                    <a:lnTo>
                      <a:pt x="332" y="104"/>
                    </a:lnTo>
                    <a:lnTo>
                      <a:pt x="340" y="90"/>
                    </a:lnTo>
                    <a:lnTo>
                      <a:pt x="348" y="90"/>
                    </a:lnTo>
                    <a:lnTo>
                      <a:pt x="356" y="90"/>
                    </a:lnTo>
                    <a:lnTo>
                      <a:pt x="363" y="91"/>
                    </a:lnTo>
                    <a:lnTo>
                      <a:pt x="371" y="91"/>
                    </a:lnTo>
                    <a:lnTo>
                      <a:pt x="379" y="91"/>
                    </a:lnTo>
                    <a:lnTo>
                      <a:pt x="388" y="76"/>
                    </a:lnTo>
                    <a:lnTo>
                      <a:pt x="395" y="76"/>
                    </a:lnTo>
                    <a:lnTo>
                      <a:pt x="403" y="76"/>
                    </a:lnTo>
                    <a:lnTo>
                      <a:pt x="411" y="77"/>
                    </a:lnTo>
                    <a:lnTo>
                      <a:pt x="419" y="77"/>
                    </a:lnTo>
                    <a:lnTo>
                      <a:pt x="426" y="77"/>
                    </a:lnTo>
                    <a:lnTo>
                      <a:pt x="434" y="63"/>
                    </a:lnTo>
                    <a:lnTo>
                      <a:pt x="443" y="63"/>
                    </a:lnTo>
                    <a:lnTo>
                      <a:pt x="451" y="77"/>
                    </a:lnTo>
                    <a:lnTo>
                      <a:pt x="459" y="77"/>
                    </a:lnTo>
                    <a:lnTo>
                      <a:pt x="466" y="77"/>
                    </a:lnTo>
                    <a:lnTo>
                      <a:pt x="474" y="64"/>
                    </a:lnTo>
                    <a:lnTo>
                      <a:pt x="482" y="64"/>
                    </a:lnTo>
                    <a:lnTo>
                      <a:pt x="490" y="64"/>
                    </a:lnTo>
                    <a:lnTo>
                      <a:pt x="497" y="64"/>
                    </a:lnTo>
                    <a:lnTo>
                      <a:pt x="506" y="64"/>
                    </a:lnTo>
                    <a:lnTo>
                      <a:pt x="514" y="79"/>
                    </a:lnTo>
                    <a:lnTo>
                      <a:pt x="522" y="79"/>
                    </a:lnTo>
                    <a:lnTo>
                      <a:pt x="529" y="79"/>
                    </a:lnTo>
                    <a:lnTo>
                      <a:pt x="537" y="79"/>
                    </a:lnTo>
                    <a:lnTo>
                      <a:pt x="545" y="65"/>
                    </a:lnTo>
                    <a:lnTo>
                      <a:pt x="553" y="65"/>
                    </a:lnTo>
                    <a:lnTo>
                      <a:pt x="561" y="65"/>
                    </a:lnTo>
                    <a:lnTo>
                      <a:pt x="569" y="65"/>
                    </a:lnTo>
                    <a:lnTo>
                      <a:pt x="577" y="65"/>
                    </a:lnTo>
                    <a:lnTo>
                      <a:pt x="585" y="65"/>
                    </a:lnTo>
                    <a:lnTo>
                      <a:pt x="593" y="65"/>
                    </a:lnTo>
                    <a:lnTo>
                      <a:pt x="600" y="80"/>
                    </a:lnTo>
                    <a:lnTo>
                      <a:pt x="608" y="80"/>
                    </a:lnTo>
                    <a:lnTo>
                      <a:pt x="616" y="80"/>
                    </a:lnTo>
                    <a:lnTo>
                      <a:pt x="624" y="66"/>
                    </a:lnTo>
                    <a:lnTo>
                      <a:pt x="632" y="66"/>
                    </a:lnTo>
                    <a:lnTo>
                      <a:pt x="640" y="52"/>
                    </a:lnTo>
                    <a:lnTo>
                      <a:pt x="648" y="52"/>
                    </a:lnTo>
                    <a:lnTo>
                      <a:pt x="656" y="52"/>
                    </a:lnTo>
                    <a:lnTo>
                      <a:pt x="664" y="52"/>
                    </a:lnTo>
                    <a:lnTo>
                      <a:pt x="671" y="53"/>
                    </a:lnTo>
                    <a:lnTo>
                      <a:pt x="679" y="66"/>
                    </a:lnTo>
                    <a:lnTo>
                      <a:pt x="688" y="53"/>
                    </a:lnTo>
                    <a:lnTo>
                      <a:pt x="696" y="53"/>
                    </a:lnTo>
                    <a:lnTo>
                      <a:pt x="703" y="53"/>
                    </a:lnTo>
                    <a:lnTo>
                      <a:pt x="711" y="53"/>
                    </a:lnTo>
                    <a:lnTo>
                      <a:pt x="719" y="53"/>
                    </a:lnTo>
                    <a:lnTo>
                      <a:pt x="727" y="53"/>
                    </a:lnTo>
                    <a:lnTo>
                      <a:pt x="734" y="53"/>
                    </a:lnTo>
                    <a:lnTo>
                      <a:pt x="742" y="53"/>
                    </a:lnTo>
                    <a:lnTo>
                      <a:pt x="751" y="53"/>
                    </a:lnTo>
                    <a:lnTo>
                      <a:pt x="759" y="54"/>
                    </a:lnTo>
                    <a:lnTo>
                      <a:pt x="766" y="54"/>
                    </a:lnTo>
                    <a:lnTo>
                      <a:pt x="774" y="54"/>
                    </a:lnTo>
                    <a:lnTo>
                      <a:pt x="782" y="54"/>
                    </a:lnTo>
                    <a:lnTo>
                      <a:pt x="790" y="54"/>
                    </a:lnTo>
                    <a:lnTo>
                      <a:pt x="798" y="40"/>
                    </a:lnTo>
                    <a:lnTo>
                      <a:pt x="805" y="41"/>
                    </a:lnTo>
                    <a:lnTo>
                      <a:pt x="814" y="27"/>
                    </a:lnTo>
                    <a:lnTo>
                      <a:pt x="822" y="27"/>
                    </a:lnTo>
                    <a:lnTo>
                      <a:pt x="830" y="27"/>
                    </a:lnTo>
                    <a:lnTo>
                      <a:pt x="838" y="13"/>
                    </a:lnTo>
                    <a:lnTo>
                      <a:pt x="845" y="13"/>
                    </a:lnTo>
                    <a:lnTo>
                      <a:pt x="853" y="0"/>
                    </a:lnTo>
                    <a:lnTo>
                      <a:pt x="861" y="0"/>
                    </a:lnTo>
                    <a:lnTo>
                      <a:pt x="870" y="0"/>
                    </a:lnTo>
                    <a:lnTo>
                      <a:pt x="877" y="0"/>
                    </a:lnTo>
                    <a:lnTo>
                      <a:pt x="885" y="0"/>
                    </a:lnTo>
                    <a:lnTo>
                      <a:pt x="893" y="28"/>
                    </a:lnTo>
                    <a:lnTo>
                      <a:pt x="901" y="42"/>
                    </a:lnTo>
                    <a:lnTo>
                      <a:pt x="908" y="42"/>
                    </a:lnTo>
                    <a:lnTo>
                      <a:pt x="916" y="42"/>
                    </a:lnTo>
                    <a:lnTo>
                      <a:pt x="924" y="28"/>
                    </a:lnTo>
                    <a:lnTo>
                      <a:pt x="933" y="14"/>
                    </a:lnTo>
                    <a:lnTo>
                      <a:pt x="940" y="14"/>
                    </a:lnTo>
                    <a:lnTo>
                      <a:pt x="948" y="14"/>
                    </a:lnTo>
                    <a:lnTo>
                      <a:pt x="956" y="1"/>
                    </a:lnTo>
                    <a:lnTo>
                      <a:pt x="964" y="14"/>
                    </a:lnTo>
                    <a:lnTo>
                      <a:pt x="972" y="14"/>
                    </a:lnTo>
                    <a:lnTo>
                      <a:pt x="979" y="15"/>
                    </a:lnTo>
                    <a:lnTo>
                      <a:pt x="987"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257" name="Freeform 58"/>
            <p:cNvSpPr>
              <a:spLocks/>
            </p:cNvSpPr>
            <p:nvPr/>
          </p:nvSpPr>
          <p:spPr bwMode="auto">
            <a:xfrm>
              <a:off x="1801" y="2992"/>
              <a:ext cx="186" cy="22"/>
            </a:xfrm>
            <a:custGeom>
              <a:avLst/>
              <a:gdLst>
                <a:gd name="T0" fmla="*/ 2 w 186"/>
                <a:gd name="T1" fmla="*/ 22 h 22"/>
                <a:gd name="T2" fmla="*/ 6 w 186"/>
                <a:gd name="T3" fmla="*/ 19 h 22"/>
                <a:gd name="T4" fmla="*/ 11 w 186"/>
                <a:gd name="T5" fmla="*/ 16 h 22"/>
                <a:gd name="T6" fmla="*/ 15 w 186"/>
                <a:gd name="T7" fmla="*/ 13 h 22"/>
                <a:gd name="T8" fmla="*/ 19 w 186"/>
                <a:gd name="T9" fmla="*/ 13 h 22"/>
                <a:gd name="T10" fmla="*/ 24 w 186"/>
                <a:gd name="T11" fmla="*/ 16 h 22"/>
                <a:gd name="T12" fmla="*/ 28 w 186"/>
                <a:gd name="T13" fmla="*/ 19 h 22"/>
                <a:gd name="T14" fmla="*/ 33 w 186"/>
                <a:gd name="T15" fmla="*/ 22 h 22"/>
                <a:gd name="T16" fmla="*/ 37 w 186"/>
                <a:gd name="T17" fmla="*/ 22 h 22"/>
                <a:gd name="T18" fmla="*/ 41 w 186"/>
                <a:gd name="T19" fmla="*/ 19 h 22"/>
                <a:gd name="T20" fmla="*/ 46 w 186"/>
                <a:gd name="T21" fmla="*/ 19 h 22"/>
                <a:gd name="T22" fmla="*/ 50 w 186"/>
                <a:gd name="T23" fmla="*/ 16 h 22"/>
                <a:gd name="T24" fmla="*/ 54 w 186"/>
                <a:gd name="T25" fmla="*/ 14 h 22"/>
                <a:gd name="T26" fmla="*/ 59 w 186"/>
                <a:gd name="T27" fmla="*/ 14 h 22"/>
                <a:gd name="T28" fmla="*/ 63 w 186"/>
                <a:gd name="T29" fmla="*/ 14 h 22"/>
                <a:gd name="T30" fmla="*/ 68 w 186"/>
                <a:gd name="T31" fmla="*/ 11 h 22"/>
                <a:gd name="T32" fmla="*/ 72 w 186"/>
                <a:gd name="T33" fmla="*/ 11 h 22"/>
                <a:gd name="T34" fmla="*/ 77 w 186"/>
                <a:gd name="T35" fmla="*/ 11 h 22"/>
                <a:gd name="T36" fmla="*/ 81 w 186"/>
                <a:gd name="T37" fmla="*/ 14 h 22"/>
                <a:gd name="T38" fmla="*/ 85 w 186"/>
                <a:gd name="T39" fmla="*/ 14 h 22"/>
                <a:gd name="T40" fmla="*/ 90 w 186"/>
                <a:gd name="T41" fmla="*/ 14 h 22"/>
                <a:gd name="T42" fmla="*/ 94 w 186"/>
                <a:gd name="T43" fmla="*/ 8 h 22"/>
                <a:gd name="T44" fmla="*/ 98 w 186"/>
                <a:gd name="T45" fmla="*/ 5 h 22"/>
                <a:gd name="T46" fmla="*/ 103 w 186"/>
                <a:gd name="T47" fmla="*/ 5 h 22"/>
                <a:gd name="T48" fmla="*/ 107 w 186"/>
                <a:gd name="T49" fmla="*/ 8 h 22"/>
                <a:gd name="T50" fmla="*/ 112 w 186"/>
                <a:gd name="T51" fmla="*/ 11 h 22"/>
                <a:gd name="T52" fmla="*/ 116 w 186"/>
                <a:gd name="T53" fmla="*/ 11 h 22"/>
                <a:gd name="T54" fmla="*/ 120 w 186"/>
                <a:gd name="T55" fmla="*/ 11 h 22"/>
                <a:gd name="T56" fmla="*/ 125 w 186"/>
                <a:gd name="T57" fmla="*/ 11 h 22"/>
                <a:gd name="T58" fmla="*/ 129 w 186"/>
                <a:gd name="T59" fmla="*/ 11 h 22"/>
                <a:gd name="T60" fmla="*/ 133 w 186"/>
                <a:gd name="T61" fmla="*/ 8 h 22"/>
                <a:gd name="T62" fmla="*/ 138 w 186"/>
                <a:gd name="T63" fmla="*/ 8 h 22"/>
                <a:gd name="T64" fmla="*/ 142 w 186"/>
                <a:gd name="T65" fmla="*/ 6 h 22"/>
                <a:gd name="T66" fmla="*/ 147 w 186"/>
                <a:gd name="T67" fmla="*/ 8 h 22"/>
                <a:gd name="T68" fmla="*/ 151 w 186"/>
                <a:gd name="T69" fmla="*/ 6 h 22"/>
                <a:gd name="T70" fmla="*/ 155 w 186"/>
                <a:gd name="T71" fmla="*/ 6 h 22"/>
                <a:gd name="T72" fmla="*/ 160 w 186"/>
                <a:gd name="T73" fmla="*/ 6 h 22"/>
                <a:gd name="T74" fmla="*/ 164 w 186"/>
                <a:gd name="T75" fmla="*/ 8 h 22"/>
                <a:gd name="T76" fmla="*/ 168 w 186"/>
                <a:gd name="T77" fmla="*/ 8 h 22"/>
                <a:gd name="T78" fmla="*/ 173 w 186"/>
                <a:gd name="T79" fmla="*/ 3 h 22"/>
                <a:gd name="T80" fmla="*/ 177 w 186"/>
                <a:gd name="T81" fmla="*/ 0 h 22"/>
                <a:gd name="T82" fmla="*/ 182 w 186"/>
                <a:gd name="T83" fmla="*/ 0 h 22"/>
                <a:gd name="T84" fmla="*/ 186 w 186"/>
                <a:gd name="T85" fmla="*/ 0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6" h="22">
                  <a:moveTo>
                    <a:pt x="0" y="22"/>
                  </a:moveTo>
                  <a:lnTo>
                    <a:pt x="2" y="22"/>
                  </a:lnTo>
                  <a:lnTo>
                    <a:pt x="4" y="22"/>
                  </a:lnTo>
                  <a:lnTo>
                    <a:pt x="6" y="19"/>
                  </a:lnTo>
                  <a:lnTo>
                    <a:pt x="8" y="19"/>
                  </a:lnTo>
                  <a:lnTo>
                    <a:pt x="11" y="16"/>
                  </a:lnTo>
                  <a:lnTo>
                    <a:pt x="13" y="16"/>
                  </a:lnTo>
                  <a:lnTo>
                    <a:pt x="15" y="13"/>
                  </a:lnTo>
                  <a:lnTo>
                    <a:pt x="17" y="13"/>
                  </a:lnTo>
                  <a:lnTo>
                    <a:pt x="19" y="13"/>
                  </a:lnTo>
                  <a:lnTo>
                    <a:pt x="21" y="16"/>
                  </a:lnTo>
                  <a:lnTo>
                    <a:pt x="24" y="16"/>
                  </a:lnTo>
                  <a:lnTo>
                    <a:pt x="26" y="19"/>
                  </a:lnTo>
                  <a:lnTo>
                    <a:pt x="28" y="19"/>
                  </a:lnTo>
                  <a:lnTo>
                    <a:pt x="30" y="19"/>
                  </a:lnTo>
                  <a:lnTo>
                    <a:pt x="33" y="22"/>
                  </a:lnTo>
                  <a:lnTo>
                    <a:pt x="35" y="22"/>
                  </a:lnTo>
                  <a:lnTo>
                    <a:pt x="37" y="22"/>
                  </a:lnTo>
                  <a:lnTo>
                    <a:pt x="39" y="22"/>
                  </a:lnTo>
                  <a:lnTo>
                    <a:pt x="41" y="19"/>
                  </a:lnTo>
                  <a:lnTo>
                    <a:pt x="43" y="19"/>
                  </a:lnTo>
                  <a:lnTo>
                    <a:pt x="46" y="19"/>
                  </a:lnTo>
                  <a:lnTo>
                    <a:pt x="48" y="16"/>
                  </a:lnTo>
                  <a:lnTo>
                    <a:pt x="50" y="16"/>
                  </a:lnTo>
                  <a:lnTo>
                    <a:pt x="52" y="14"/>
                  </a:lnTo>
                  <a:lnTo>
                    <a:pt x="54" y="14"/>
                  </a:lnTo>
                  <a:lnTo>
                    <a:pt x="57" y="14"/>
                  </a:lnTo>
                  <a:lnTo>
                    <a:pt x="59" y="14"/>
                  </a:lnTo>
                  <a:lnTo>
                    <a:pt x="61" y="14"/>
                  </a:lnTo>
                  <a:lnTo>
                    <a:pt x="63" y="14"/>
                  </a:lnTo>
                  <a:lnTo>
                    <a:pt x="65" y="14"/>
                  </a:lnTo>
                  <a:lnTo>
                    <a:pt x="68" y="11"/>
                  </a:lnTo>
                  <a:lnTo>
                    <a:pt x="70" y="11"/>
                  </a:lnTo>
                  <a:lnTo>
                    <a:pt x="72" y="11"/>
                  </a:lnTo>
                  <a:lnTo>
                    <a:pt x="74" y="11"/>
                  </a:lnTo>
                  <a:lnTo>
                    <a:pt x="77" y="11"/>
                  </a:lnTo>
                  <a:lnTo>
                    <a:pt x="79" y="11"/>
                  </a:lnTo>
                  <a:lnTo>
                    <a:pt x="81" y="14"/>
                  </a:lnTo>
                  <a:lnTo>
                    <a:pt x="83" y="14"/>
                  </a:lnTo>
                  <a:lnTo>
                    <a:pt x="85" y="14"/>
                  </a:lnTo>
                  <a:lnTo>
                    <a:pt x="87" y="14"/>
                  </a:lnTo>
                  <a:lnTo>
                    <a:pt x="90" y="14"/>
                  </a:lnTo>
                  <a:lnTo>
                    <a:pt x="92" y="11"/>
                  </a:lnTo>
                  <a:lnTo>
                    <a:pt x="94" y="8"/>
                  </a:lnTo>
                  <a:lnTo>
                    <a:pt x="96" y="8"/>
                  </a:lnTo>
                  <a:lnTo>
                    <a:pt x="98" y="5"/>
                  </a:lnTo>
                  <a:lnTo>
                    <a:pt x="101" y="5"/>
                  </a:lnTo>
                  <a:lnTo>
                    <a:pt x="103" y="5"/>
                  </a:lnTo>
                  <a:lnTo>
                    <a:pt x="105" y="8"/>
                  </a:lnTo>
                  <a:lnTo>
                    <a:pt x="107" y="8"/>
                  </a:lnTo>
                  <a:lnTo>
                    <a:pt x="109" y="11"/>
                  </a:lnTo>
                  <a:lnTo>
                    <a:pt x="112" y="11"/>
                  </a:lnTo>
                  <a:lnTo>
                    <a:pt x="114" y="11"/>
                  </a:lnTo>
                  <a:lnTo>
                    <a:pt x="116" y="11"/>
                  </a:lnTo>
                  <a:lnTo>
                    <a:pt x="118" y="11"/>
                  </a:lnTo>
                  <a:lnTo>
                    <a:pt x="120" y="11"/>
                  </a:lnTo>
                  <a:lnTo>
                    <a:pt x="122" y="11"/>
                  </a:lnTo>
                  <a:lnTo>
                    <a:pt x="125" y="11"/>
                  </a:lnTo>
                  <a:lnTo>
                    <a:pt x="127" y="11"/>
                  </a:lnTo>
                  <a:lnTo>
                    <a:pt x="129" y="11"/>
                  </a:lnTo>
                  <a:lnTo>
                    <a:pt x="131" y="11"/>
                  </a:lnTo>
                  <a:lnTo>
                    <a:pt x="133" y="8"/>
                  </a:lnTo>
                  <a:lnTo>
                    <a:pt x="136" y="8"/>
                  </a:lnTo>
                  <a:lnTo>
                    <a:pt x="138" y="8"/>
                  </a:lnTo>
                  <a:lnTo>
                    <a:pt x="140" y="6"/>
                  </a:lnTo>
                  <a:lnTo>
                    <a:pt x="142" y="6"/>
                  </a:lnTo>
                  <a:lnTo>
                    <a:pt x="145" y="8"/>
                  </a:lnTo>
                  <a:lnTo>
                    <a:pt x="147" y="8"/>
                  </a:lnTo>
                  <a:lnTo>
                    <a:pt x="149" y="8"/>
                  </a:lnTo>
                  <a:lnTo>
                    <a:pt x="151" y="6"/>
                  </a:lnTo>
                  <a:lnTo>
                    <a:pt x="153" y="6"/>
                  </a:lnTo>
                  <a:lnTo>
                    <a:pt x="155" y="6"/>
                  </a:lnTo>
                  <a:lnTo>
                    <a:pt x="157" y="6"/>
                  </a:lnTo>
                  <a:lnTo>
                    <a:pt x="160" y="6"/>
                  </a:lnTo>
                  <a:lnTo>
                    <a:pt x="162" y="6"/>
                  </a:lnTo>
                  <a:lnTo>
                    <a:pt x="164" y="8"/>
                  </a:lnTo>
                  <a:lnTo>
                    <a:pt x="166" y="8"/>
                  </a:lnTo>
                  <a:lnTo>
                    <a:pt x="168" y="8"/>
                  </a:lnTo>
                  <a:lnTo>
                    <a:pt x="171" y="6"/>
                  </a:lnTo>
                  <a:lnTo>
                    <a:pt x="173" y="3"/>
                  </a:lnTo>
                  <a:lnTo>
                    <a:pt x="175" y="0"/>
                  </a:lnTo>
                  <a:lnTo>
                    <a:pt x="177" y="0"/>
                  </a:lnTo>
                  <a:lnTo>
                    <a:pt x="180" y="0"/>
                  </a:lnTo>
                  <a:lnTo>
                    <a:pt x="182" y="0"/>
                  </a:lnTo>
                  <a:lnTo>
                    <a:pt x="184" y="0"/>
                  </a:lnTo>
                  <a:lnTo>
                    <a:pt x="186"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58" name="Freeform 59"/>
            <p:cNvSpPr>
              <a:spLocks/>
            </p:cNvSpPr>
            <p:nvPr/>
          </p:nvSpPr>
          <p:spPr bwMode="auto">
            <a:xfrm>
              <a:off x="3907" y="2823"/>
              <a:ext cx="220" cy="40"/>
            </a:xfrm>
            <a:custGeom>
              <a:avLst/>
              <a:gdLst>
                <a:gd name="T0" fmla="*/ 3 w 220"/>
                <a:gd name="T1" fmla="*/ 36 h 40"/>
                <a:gd name="T2" fmla="*/ 7 w 220"/>
                <a:gd name="T3" fmla="*/ 36 h 40"/>
                <a:gd name="T4" fmla="*/ 11 w 220"/>
                <a:gd name="T5" fmla="*/ 36 h 40"/>
                <a:gd name="T6" fmla="*/ 15 w 220"/>
                <a:gd name="T7" fmla="*/ 36 h 40"/>
                <a:gd name="T8" fmla="*/ 20 w 220"/>
                <a:gd name="T9" fmla="*/ 34 h 40"/>
                <a:gd name="T10" fmla="*/ 24 w 220"/>
                <a:gd name="T11" fmla="*/ 37 h 40"/>
                <a:gd name="T12" fmla="*/ 29 w 220"/>
                <a:gd name="T13" fmla="*/ 37 h 40"/>
                <a:gd name="T14" fmla="*/ 33 w 220"/>
                <a:gd name="T15" fmla="*/ 37 h 40"/>
                <a:gd name="T16" fmla="*/ 38 w 220"/>
                <a:gd name="T17" fmla="*/ 34 h 40"/>
                <a:gd name="T18" fmla="*/ 42 w 220"/>
                <a:gd name="T19" fmla="*/ 34 h 40"/>
                <a:gd name="T20" fmla="*/ 46 w 220"/>
                <a:gd name="T21" fmla="*/ 34 h 40"/>
                <a:gd name="T22" fmla="*/ 51 w 220"/>
                <a:gd name="T23" fmla="*/ 37 h 40"/>
                <a:gd name="T24" fmla="*/ 55 w 220"/>
                <a:gd name="T25" fmla="*/ 37 h 40"/>
                <a:gd name="T26" fmla="*/ 60 w 220"/>
                <a:gd name="T27" fmla="*/ 37 h 40"/>
                <a:gd name="T28" fmla="*/ 64 w 220"/>
                <a:gd name="T29" fmla="*/ 37 h 40"/>
                <a:gd name="T30" fmla="*/ 68 w 220"/>
                <a:gd name="T31" fmla="*/ 37 h 40"/>
                <a:gd name="T32" fmla="*/ 73 w 220"/>
                <a:gd name="T33" fmla="*/ 34 h 40"/>
                <a:gd name="T34" fmla="*/ 77 w 220"/>
                <a:gd name="T35" fmla="*/ 31 h 40"/>
                <a:gd name="T36" fmla="*/ 81 w 220"/>
                <a:gd name="T37" fmla="*/ 31 h 40"/>
                <a:gd name="T38" fmla="*/ 86 w 220"/>
                <a:gd name="T39" fmla="*/ 31 h 40"/>
                <a:gd name="T40" fmla="*/ 90 w 220"/>
                <a:gd name="T41" fmla="*/ 29 h 40"/>
                <a:gd name="T42" fmla="*/ 95 w 220"/>
                <a:gd name="T43" fmla="*/ 29 h 40"/>
                <a:gd name="T44" fmla="*/ 99 w 220"/>
                <a:gd name="T45" fmla="*/ 32 h 40"/>
                <a:gd name="T46" fmla="*/ 104 w 220"/>
                <a:gd name="T47" fmla="*/ 32 h 40"/>
                <a:gd name="T48" fmla="*/ 108 w 220"/>
                <a:gd name="T49" fmla="*/ 29 h 40"/>
                <a:gd name="T50" fmla="*/ 112 w 220"/>
                <a:gd name="T51" fmla="*/ 26 h 40"/>
                <a:gd name="T52" fmla="*/ 117 w 220"/>
                <a:gd name="T53" fmla="*/ 26 h 40"/>
                <a:gd name="T54" fmla="*/ 121 w 220"/>
                <a:gd name="T55" fmla="*/ 26 h 40"/>
                <a:gd name="T56" fmla="*/ 125 w 220"/>
                <a:gd name="T57" fmla="*/ 26 h 40"/>
                <a:gd name="T58" fmla="*/ 130 w 220"/>
                <a:gd name="T59" fmla="*/ 23 h 40"/>
                <a:gd name="T60" fmla="*/ 134 w 220"/>
                <a:gd name="T61" fmla="*/ 26 h 40"/>
                <a:gd name="T62" fmla="*/ 139 w 220"/>
                <a:gd name="T63" fmla="*/ 23 h 40"/>
                <a:gd name="T64" fmla="*/ 143 w 220"/>
                <a:gd name="T65" fmla="*/ 20 h 40"/>
                <a:gd name="T66" fmla="*/ 147 w 220"/>
                <a:gd name="T67" fmla="*/ 17 h 40"/>
                <a:gd name="T68" fmla="*/ 152 w 220"/>
                <a:gd name="T69" fmla="*/ 17 h 40"/>
                <a:gd name="T70" fmla="*/ 156 w 220"/>
                <a:gd name="T71" fmla="*/ 18 h 40"/>
                <a:gd name="T72" fmla="*/ 161 w 220"/>
                <a:gd name="T73" fmla="*/ 18 h 40"/>
                <a:gd name="T74" fmla="*/ 165 w 220"/>
                <a:gd name="T75" fmla="*/ 12 h 40"/>
                <a:gd name="T76" fmla="*/ 169 w 220"/>
                <a:gd name="T77" fmla="*/ 3 h 40"/>
                <a:gd name="T78" fmla="*/ 174 w 220"/>
                <a:gd name="T79" fmla="*/ 3 h 40"/>
                <a:gd name="T80" fmla="*/ 178 w 220"/>
                <a:gd name="T81" fmla="*/ 3 h 40"/>
                <a:gd name="T82" fmla="*/ 183 w 220"/>
                <a:gd name="T83" fmla="*/ 6 h 40"/>
                <a:gd name="T84" fmla="*/ 187 w 220"/>
                <a:gd name="T85" fmla="*/ 9 h 40"/>
                <a:gd name="T86" fmla="*/ 191 w 220"/>
                <a:gd name="T87" fmla="*/ 23 h 40"/>
                <a:gd name="T88" fmla="*/ 196 w 220"/>
                <a:gd name="T89" fmla="*/ 27 h 40"/>
                <a:gd name="T90" fmla="*/ 200 w 220"/>
                <a:gd name="T91" fmla="*/ 27 h 40"/>
                <a:gd name="T92" fmla="*/ 204 w 220"/>
                <a:gd name="T93" fmla="*/ 30 h 40"/>
                <a:gd name="T94" fmla="*/ 209 w 220"/>
                <a:gd name="T95" fmla="*/ 30 h 40"/>
                <a:gd name="T96" fmla="*/ 213 w 220"/>
                <a:gd name="T97" fmla="*/ 30 h 40"/>
                <a:gd name="T98" fmla="*/ 218 w 220"/>
                <a:gd name="T99" fmla="*/ 30 h 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20" h="40">
                  <a:moveTo>
                    <a:pt x="0" y="36"/>
                  </a:moveTo>
                  <a:lnTo>
                    <a:pt x="3" y="36"/>
                  </a:lnTo>
                  <a:lnTo>
                    <a:pt x="5" y="39"/>
                  </a:lnTo>
                  <a:lnTo>
                    <a:pt x="7" y="36"/>
                  </a:lnTo>
                  <a:lnTo>
                    <a:pt x="9" y="36"/>
                  </a:lnTo>
                  <a:lnTo>
                    <a:pt x="11" y="36"/>
                  </a:lnTo>
                  <a:lnTo>
                    <a:pt x="13" y="36"/>
                  </a:lnTo>
                  <a:lnTo>
                    <a:pt x="15" y="36"/>
                  </a:lnTo>
                  <a:lnTo>
                    <a:pt x="18" y="36"/>
                  </a:lnTo>
                  <a:lnTo>
                    <a:pt x="20" y="34"/>
                  </a:lnTo>
                  <a:lnTo>
                    <a:pt x="22" y="34"/>
                  </a:lnTo>
                  <a:lnTo>
                    <a:pt x="24" y="37"/>
                  </a:lnTo>
                  <a:lnTo>
                    <a:pt x="26" y="37"/>
                  </a:lnTo>
                  <a:lnTo>
                    <a:pt x="29" y="37"/>
                  </a:lnTo>
                  <a:lnTo>
                    <a:pt x="31" y="37"/>
                  </a:lnTo>
                  <a:lnTo>
                    <a:pt x="33" y="37"/>
                  </a:lnTo>
                  <a:lnTo>
                    <a:pt x="35" y="37"/>
                  </a:lnTo>
                  <a:lnTo>
                    <a:pt x="38" y="34"/>
                  </a:lnTo>
                  <a:lnTo>
                    <a:pt x="40" y="34"/>
                  </a:lnTo>
                  <a:lnTo>
                    <a:pt x="42" y="34"/>
                  </a:lnTo>
                  <a:lnTo>
                    <a:pt x="44" y="34"/>
                  </a:lnTo>
                  <a:lnTo>
                    <a:pt x="46" y="34"/>
                  </a:lnTo>
                  <a:lnTo>
                    <a:pt x="48" y="34"/>
                  </a:lnTo>
                  <a:lnTo>
                    <a:pt x="51" y="37"/>
                  </a:lnTo>
                  <a:lnTo>
                    <a:pt x="53" y="37"/>
                  </a:lnTo>
                  <a:lnTo>
                    <a:pt x="55" y="37"/>
                  </a:lnTo>
                  <a:lnTo>
                    <a:pt x="57" y="37"/>
                  </a:lnTo>
                  <a:lnTo>
                    <a:pt x="60" y="37"/>
                  </a:lnTo>
                  <a:lnTo>
                    <a:pt x="61" y="40"/>
                  </a:lnTo>
                  <a:lnTo>
                    <a:pt x="64" y="37"/>
                  </a:lnTo>
                  <a:lnTo>
                    <a:pt x="66" y="37"/>
                  </a:lnTo>
                  <a:lnTo>
                    <a:pt x="68" y="37"/>
                  </a:lnTo>
                  <a:lnTo>
                    <a:pt x="71" y="34"/>
                  </a:lnTo>
                  <a:lnTo>
                    <a:pt x="73" y="34"/>
                  </a:lnTo>
                  <a:lnTo>
                    <a:pt x="75" y="31"/>
                  </a:lnTo>
                  <a:lnTo>
                    <a:pt x="77" y="31"/>
                  </a:lnTo>
                  <a:lnTo>
                    <a:pt x="79" y="31"/>
                  </a:lnTo>
                  <a:lnTo>
                    <a:pt x="81" y="31"/>
                  </a:lnTo>
                  <a:lnTo>
                    <a:pt x="83" y="31"/>
                  </a:lnTo>
                  <a:lnTo>
                    <a:pt x="86" y="31"/>
                  </a:lnTo>
                  <a:lnTo>
                    <a:pt x="88" y="29"/>
                  </a:lnTo>
                  <a:lnTo>
                    <a:pt x="90" y="29"/>
                  </a:lnTo>
                  <a:lnTo>
                    <a:pt x="92" y="29"/>
                  </a:lnTo>
                  <a:lnTo>
                    <a:pt x="95" y="29"/>
                  </a:lnTo>
                  <a:lnTo>
                    <a:pt x="97" y="29"/>
                  </a:lnTo>
                  <a:lnTo>
                    <a:pt x="99" y="32"/>
                  </a:lnTo>
                  <a:lnTo>
                    <a:pt x="101" y="34"/>
                  </a:lnTo>
                  <a:lnTo>
                    <a:pt x="104" y="32"/>
                  </a:lnTo>
                  <a:lnTo>
                    <a:pt x="106" y="32"/>
                  </a:lnTo>
                  <a:lnTo>
                    <a:pt x="108" y="29"/>
                  </a:lnTo>
                  <a:lnTo>
                    <a:pt x="110" y="29"/>
                  </a:lnTo>
                  <a:lnTo>
                    <a:pt x="112" y="26"/>
                  </a:lnTo>
                  <a:lnTo>
                    <a:pt x="114" y="26"/>
                  </a:lnTo>
                  <a:lnTo>
                    <a:pt x="117" y="26"/>
                  </a:lnTo>
                  <a:lnTo>
                    <a:pt x="119" y="26"/>
                  </a:lnTo>
                  <a:lnTo>
                    <a:pt x="121" y="26"/>
                  </a:lnTo>
                  <a:lnTo>
                    <a:pt x="123" y="26"/>
                  </a:lnTo>
                  <a:lnTo>
                    <a:pt x="125" y="26"/>
                  </a:lnTo>
                  <a:lnTo>
                    <a:pt x="128" y="26"/>
                  </a:lnTo>
                  <a:lnTo>
                    <a:pt x="130" y="23"/>
                  </a:lnTo>
                  <a:lnTo>
                    <a:pt x="132" y="23"/>
                  </a:lnTo>
                  <a:lnTo>
                    <a:pt x="134" y="26"/>
                  </a:lnTo>
                  <a:lnTo>
                    <a:pt x="137" y="23"/>
                  </a:lnTo>
                  <a:lnTo>
                    <a:pt x="139" y="23"/>
                  </a:lnTo>
                  <a:lnTo>
                    <a:pt x="141" y="20"/>
                  </a:lnTo>
                  <a:lnTo>
                    <a:pt x="143" y="20"/>
                  </a:lnTo>
                  <a:lnTo>
                    <a:pt x="145" y="20"/>
                  </a:lnTo>
                  <a:lnTo>
                    <a:pt x="147" y="17"/>
                  </a:lnTo>
                  <a:lnTo>
                    <a:pt x="149" y="17"/>
                  </a:lnTo>
                  <a:lnTo>
                    <a:pt x="152" y="17"/>
                  </a:lnTo>
                  <a:lnTo>
                    <a:pt x="154" y="18"/>
                  </a:lnTo>
                  <a:lnTo>
                    <a:pt x="156" y="18"/>
                  </a:lnTo>
                  <a:lnTo>
                    <a:pt x="158" y="18"/>
                  </a:lnTo>
                  <a:lnTo>
                    <a:pt x="161" y="18"/>
                  </a:lnTo>
                  <a:lnTo>
                    <a:pt x="163" y="15"/>
                  </a:lnTo>
                  <a:lnTo>
                    <a:pt x="165" y="12"/>
                  </a:lnTo>
                  <a:lnTo>
                    <a:pt x="167" y="6"/>
                  </a:lnTo>
                  <a:lnTo>
                    <a:pt x="169" y="3"/>
                  </a:lnTo>
                  <a:lnTo>
                    <a:pt x="172" y="3"/>
                  </a:lnTo>
                  <a:lnTo>
                    <a:pt x="174" y="3"/>
                  </a:lnTo>
                  <a:lnTo>
                    <a:pt x="176" y="0"/>
                  </a:lnTo>
                  <a:lnTo>
                    <a:pt x="178" y="3"/>
                  </a:lnTo>
                  <a:lnTo>
                    <a:pt x="180" y="3"/>
                  </a:lnTo>
                  <a:lnTo>
                    <a:pt x="183" y="6"/>
                  </a:lnTo>
                  <a:lnTo>
                    <a:pt x="185" y="9"/>
                  </a:lnTo>
                  <a:lnTo>
                    <a:pt x="187" y="9"/>
                  </a:lnTo>
                  <a:lnTo>
                    <a:pt x="189" y="12"/>
                  </a:lnTo>
                  <a:lnTo>
                    <a:pt x="191" y="23"/>
                  </a:lnTo>
                  <a:lnTo>
                    <a:pt x="194" y="27"/>
                  </a:lnTo>
                  <a:lnTo>
                    <a:pt x="196" y="27"/>
                  </a:lnTo>
                  <a:lnTo>
                    <a:pt x="198" y="27"/>
                  </a:lnTo>
                  <a:lnTo>
                    <a:pt x="200" y="27"/>
                  </a:lnTo>
                  <a:lnTo>
                    <a:pt x="202" y="27"/>
                  </a:lnTo>
                  <a:lnTo>
                    <a:pt x="204" y="30"/>
                  </a:lnTo>
                  <a:lnTo>
                    <a:pt x="207" y="30"/>
                  </a:lnTo>
                  <a:lnTo>
                    <a:pt x="209" y="30"/>
                  </a:lnTo>
                  <a:lnTo>
                    <a:pt x="211" y="30"/>
                  </a:lnTo>
                  <a:lnTo>
                    <a:pt x="213" y="30"/>
                  </a:lnTo>
                  <a:lnTo>
                    <a:pt x="215" y="30"/>
                  </a:lnTo>
                  <a:lnTo>
                    <a:pt x="218" y="30"/>
                  </a:lnTo>
                  <a:lnTo>
                    <a:pt x="220" y="2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222" name="Freeform 60"/>
          <p:cNvSpPr>
            <a:spLocks/>
          </p:cNvSpPr>
          <p:nvPr/>
        </p:nvSpPr>
        <p:spPr bwMode="auto">
          <a:xfrm>
            <a:off x="1912938" y="5802313"/>
            <a:ext cx="209550" cy="15875"/>
          </a:xfrm>
          <a:custGeom>
            <a:avLst/>
            <a:gdLst>
              <a:gd name="T0" fmla="*/ 0 w 132"/>
              <a:gd name="T1" fmla="*/ 2147483647 h 10"/>
              <a:gd name="T2" fmla="*/ 2147483647 w 132"/>
              <a:gd name="T3" fmla="*/ 2147483647 h 10"/>
              <a:gd name="T4" fmla="*/ 2147483647 w 132"/>
              <a:gd name="T5" fmla="*/ 2147483647 h 10"/>
              <a:gd name="T6" fmla="*/ 2147483647 w 132"/>
              <a:gd name="T7" fmla="*/ 2147483647 h 10"/>
              <a:gd name="T8" fmla="*/ 2147483647 w 132"/>
              <a:gd name="T9" fmla="*/ 2147483647 h 10"/>
              <a:gd name="T10" fmla="*/ 2147483647 w 132"/>
              <a:gd name="T11" fmla="*/ 2147483647 h 10"/>
              <a:gd name="T12" fmla="*/ 2147483647 w 132"/>
              <a:gd name="T13" fmla="*/ 2147483647 h 10"/>
              <a:gd name="T14" fmla="*/ 2147483647 w 132"/>
              <a:gd name="T15" fmla="*/ 2147483647 h 10"/>
              <a:gd name="T16" fmla="*/ 2147483647 w 132"/>
              <a:gd name="T17" fmla="*/ 2147483647 h 10"/>
              <a:gd name="T18" fmla="*/ 2147483647 w 132"/>
              <a:gd name="T19" fmla="*/ 2147483647 h 10"/>
              <a:gd name="T20" fmla="*/ 2147483647 w 132"/>
              <a:gd name="T21" fmla="*/ 2147483647 h 10"/>
              <a:gd name="T22" fmla="*/ 2147483647 w 132"/>
              <a:gd name="T23" fmla="*/ 2147483647 h 10"/>
              <a:gd name="T24" fmla="*/ 2147483647 w 132"/>
              <a:gd name="T25" fmla="*/ 2147483647 h 10"/>
              <a:gd name="T26" fmla="*/ 2147483647 w 132"/>
              <a:gd name="T27" fmla="*/ 2147483647 h 10"/>
              <a:gd name="T28" fmla="*/ 2147483647 w 132"/>
              <a:gd name="T29" fmla="*/ 2147483647 h 10"/>
              <a:gd name="T30" fmla="*/ 2147483647 w 132"/>
              <a:gd name="T31" fmla="*/ 0 h 10"/>
              <a:gd name="T32" fmla="*/ 2147483647 w 132"/>
              <a:gd name="T33" fmla="*/ 0 h 10"/>
              <a:gd name="T34" fmla="*/ 2147483647 w 132"/>
              <a:gd name="T35" fmla="*/ 2147483647 h 10"/>
              <a:gd name="T36" fmla="*/ 2147483647 w 132"/>
              <a:gd name="T37" fmla="*/ 2147483647 h 10"/>
              <a:gd name="T38" fmla="*/ 2147483647 w 132"/>
              <a:gd name="T39" fmla="*/ 2147483647 h 10"/>
              <a:gd name="T40" fmla="*/ 2147483647 w 132"/>
              <a:gd name="T41" fmla="*/ 2147483647 h 10"/>
              <a:gd name="T42" fmla="*/ 2147483647 w 132"/>
              <a:gd name="T43" fmla="*/ 2147483647 h 10"/>
              <a:gd name="T44" fmla="*/ 2147483647 w 132"/>
              <a:gd name="T45" fmla="*/ 2147483647 h 10"/>
              <a:gd name="T46" fmla="*/ 2147483647 w 132"/>
              <a:gd name="T47" fmla="*/ 2147483647 h 10"/>
              <a:gd name="T48" fmla="*/ 2147483647 w 132"/>
              <a:gd name="T49" fmla="*/ 2147483647 h 10"/>
              <a:gd name="T50" fmla="*/ 2147483647 w 132"/>
              <a:gd name="T51" fmla="*/ 2147483647 h 10"/>
              <a:gd name="T52" fmla="*/ 2147483647 w 132"/>
              <a:gd name="T53" fmla="*/ 2147483647 h 10"/>
              <a:gd name="T54" fmla="*/ 2147483647 w 132"/>
              <a:gd name="T55" fmla="*/ 2147483647 h 10"/>
              <a:gd name="T56" fmla="*/ 2147483647 w 132"/>
              <a:gd name="T57" fmla="*/ 2147483647 h 10"/>
              <a:gd name="T58" fmla="*/ 2147483647 w 132"/>
              <a:gd name="T59" fmla="*/ 2147483647 h 10"/>
              <a:gd name="T60" fmla="*/ 2147483647 w 132"/>
              <a:gd name="T61" fmla="*/ 0 h 10"/>
              <a:gd name="T62" fmla="*/ 2147483647 w 132"/>
              <a:gd name="T63" fmla="*/ 0 h 10"/>
              <a:gd name="T64" fmla="*/ 2147483647 w 132"/>
              <a:gd name="T65" fmla="*/ 0 h 10"/>
              <a:gd name="T66" fmla="*/ 2147483647 w 132"/>
              <a:gd name="T67" fmla="*/ 0 h 10"/>
              <a:gd name="T68" fmla="*/ 2147483647 w 132"/>
              <a:gd name="T69" fmla="*/ 0 h 10"/>
              <a:gd name="T70" fmla="*/ 2147483647 w 132"/>
              <a:gd name="T71" fmla="*/ 2147483647 h 10"/>
              <a:gd name="T72" fmla="*/ 2147483647 w 132"/>
              <a:gd name="T73" fmla="*/ 2147483647 h 10"/>
              <a:gd name="T74" fmla="*/ 2147483647 w 132"/>
              <a:gd name="T75" fmla="*/ 2147483647 h 10"/>
              <a:gd name="T76" fmla="*/ 2147483647 w 132"/>
              <a:gd name="T77" fmla="*/ 2147483647 h 10"/>
              <a:gd name="T78" fmla="*/ 2147483647 w 132"/>
              <a:gd name="T79" fmla="*/ 2147483647 h 10"/>
              <a:gd name="T80" fmla="*/ 2147483647 w 132"/>
              <a:gd name="T81" fmla="*/ 2147483647 h 10"/>
              <a:gd name="T82" fmla="*/ 2147483647 w 132"/>
              <a:gd name="T83" fmla="*/ 2147483647 h 10"/>
              <a:gd name="T84" fmla="*/ 2147483647 w 132"/>
              <a:gd name="T85" fmla="*/ 2147483647 h 10"/>
              <a:gd name="T86" fmla="*/ 2147483647 w 132"/>
              <a:gd name="T87" fmla="*/ 2147483647 h 10"/>
              <a:gd name="T88" fmla="*/ 2147483647 w 132"/>
              <a:gd name="T89" fmla="*/ 2147483647 h 10"/>
              <a:gd name="T90" fmla="*/ 2147483647 w 132"/>
              <a:gd name="T91" fmla="*/ 2147483647 h 10"/>
              <a:gd name="T92" fmla="*/ 2147483647 w 132"/>
              <a:gd name="T93" fmla="*/ 2147483647 h 10"/>
              <a:gd name="T94" fmla="*/ 2147483647 w 132"/>
              <a:gd name="T95" fmla="*/ 2147483647 h 10"/>
              <a:gd name="T96" fmla="*/ 2147483647 w 132"/>
              <a:gd name="T97" fmla="*/ 2147483647 h 10"/>
              <a:gd name="T98" fmla="*/ 2147483647 w 132"/>
              <a:gd name="T99" fmla="*/ 2147483647 h 10"/>
              <a:gd name="T100" fmla="*/ 2147483647 w 132"/>
              <a:gd name="T101" fmla="*/ 2147483647 h 10"/>
              <a:gd name="T102" fmla="*/ 2147483647 w 132"/>
              <a:gd name="T103" fmla="*/ 2147483647 h 10"/>
              <a:gd name="T104" fmla="*/ 2147483647 w 132"/>
              <a:gd name="T105" fmla="*/ 2147483647 h 10"/>
              <a:gd name="T106" fmla="*/ 2147483647 w 132"/>
              <a:gd name="T107" fmla="*/ 2147483647 h 10"/>
              <a:gd name="T108" fmla="*/ 2147483647 w 132"/>
              <a:gd name="T109" fmla="*/ 2147483647 h 10"/>
              <a:gd name="T110" fmla="*/ 2147483647 w 132"/>
              <a:gd name="T111" fmla="*/ 2147483647 h 10"/>
              <a:gd name="T112" fmla="*/ 2147483647 w 132"/>
              <a:gd name="T113" fmla="*/ 2147483647 h 10"/>
              <a:gd name="T114" fmla="*/ 2147483647 w 132"/>
              <a:gd name="T115" fmla="*/ 2147483647 h 10"/>
              <a:gd name="T116" fmla="*/ 2147483647 w 132"/>
              <a:gd name="T117" fmla="*/ 2147483647 h 10"/>
              <a:gd name="T118" fmla="*/ 2147483647 w 132"/>
              <a:gd name="T119" fmla="*/ 2147483647 h 10"/>
              <a:gd name="T120" fmla="*/ 2147483647 w 132"/>
              <a:gd name="T121" fmla="*/ 2147483647 h 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2" h="10">
                <a:moveTo>
                  <a:pt x="0" y="6"/>
                </a:moveTo>
                <a:lnTo>
                  <a:pt x="2" y="3"/>
                </a:lnTo>
                <a:lnTo>
                  <a:pt x="4" y="3"/>
                </a:lnTo>
                <a:lnTo>
                  <a:pt x="6" y="3"/>
                </a:lnTo>
                <a:lnTo>
                  <a:pt x="9" y="3"/>
                </a:lnTo>
                <a:lnTo>
                  <a:pt x="11" y="3"/>
                </a:lnTo>
                <a:lnTo>
                  <a:pt x="13" y="3"/>
                </a:lnTo>
                <a:lnTo>
                  <a:pt x="15" y="3"/>
                </a:lnTo>
                <a:lnTo>
                  <a:pt x="17" y="3"/>
                </a:lnTo>
                <a:lnTo>
                  <a:pt x="20" y="3"/>
                </a:lnTo>
                <a:lnTo>
                  <a:pt x="22" y="3"/>
                </a:lnTo>
                <a:lnTo>
                  <a:pt x="24" y="3"/>
                </a:lnTo>
                <a:lnTo>
                  <a:pt x="26" y="3"/>
                </a:lnTo>
                <a:lnTo>
                  <a:pt x="29" y="3"/>
                </a:lnTo>
                <a:lnTo>
                  <a:pt x="31" y="3"/>
                </a:lnTo>
                <a:lnTo>
                  <a:pt x="33" y="0"/>
                </a:lnTo>
                <a:lnTo>
                  <a:pt x="35" y="0"/>
                </a:lnTo>
                <a:lnTo>
                  <a:pt x="37" y="3"/>
                </a:lnTo>
                <a:lnTo>
                  <a:pt x="39" y="3"/>
                </a:lnTo>
                <a:lnTo>
                  <a:pt x="41" y="3"/>
                </a:lnTo>
                <a:lnTo>
                  <a:pt x="44" y="3"/>
                </a:lnTo>
                <a:lnTo>
                  <a:pt x="46" y="3"/>
                </a:lnTo>
                <a:lnTo>
                  <a:pt x="48" y="3"/>
                </a:lnTo>
                <a:lnTo>
                  <a:pt x="51" y="3"/>
                </a:lnTo>
                <a:lnTo>
                  <a:pt x="52" y="3"/>
                </a:lnTo>
                <a:lnTo>
                  <a:pt x="55" y="6"/>
                </a:lnTo>
                <a:lnTo>
                  <a:pt x="57" y="3"/>
                </a:lnTo>
                <a:lnTo>
                  <a:pt x="59" y="3"/>
                </a:lnTo>
                <a:lnTo>
                  <a:pt x="61" y="3"/>
                </a:lnTo>
                <a:lnTo>
                  <a:pt x="64" y="3"/>
                </a:lnTo>
                <a:lnTo>
                  <a:pt x="66" y="0"/>
                </a:lnTo>
                <a:lnTo>
                  <a:pt x="68" y="0"/>
                </a:lnTo>
                <a:lnTo>
                  <a:pt x="70" y="0"/>
                </a:lnTo>
                <a:lnTo>
                  <a:pt x="72" y="0"/>
                </a:lnTo>
                <a:lnTo>
                  <a:pt x="74" y="0"/>
                </a:lnTo>
                <a:lnTo>
                  <a:pt x="77" y="3"/>
                </a:lnTo>
                <a:lnTo>
                  <a:pt x="79" y="3"/>
                </a:lnTo>
                <a:lnTo>
                  <a:pt x="81" y="3"/>
                </a:lnTo>
                <a:lnTo>
                  <a:pt x="83" y="3"/>
                </a:lnTo>
                <a:lnTo>
                  <a:pt x="86" y="3"/>
                </a:lnTo>
                <a:lnTo>
                  <a:pt x="88" y="6"/>
                </a:lnTo>
                <a:lnTo>
                  <a:pt x="90" y="7"/>
                </a:lnTo>
                <a:lnTo>
                  <a:pt x="92" y="7"/>
                </a:lnTo>
                <a:lnTo>
                  <a:pt x="94" y="7"/>
                </a:lnTo>
                <a:lnTo>
                  <a:pt x="97" y="7"/>
                </a:lnTo>
                <a:lnTo>
                  <a:pt x="99" y="7"/>
                </a:lnTo>
                <a:lnTo>
                  <a:pt x="101" y="7"/>
                </a:lnTo>
                <a:lnTo>
                  <a:pt x="103" y="7"/>
                </a:lnTo>
                <a:lnTo>
                  <a:pt x="105" y="7"/>
                </a:lnTo>
                <a:lnTo>
                  <a:pt x="107" y="7"/>
                </a:lnTo>
                <a:lnTo>
                  <a:pt x="109" y="7"/>
                </a:lnTo>
                <a:lnTo>
                  <a:pt x="112" y="4"/>
                </a:lnTo>
                <a:lnTo>
                  <a:pt x="114" y="4"/>
                </a:lnTo>
                <a:lnTo>
                  <a:pt x="116" y="4"/>
                </a:lnTo>
                <a:lnTo>
                  <a:pt x="118" y="4"/>
                </a:lnTo>
                <a:lnTo>
                  <a:pt x="120" y="1"/>
                </a:lnTo>
                <a:lnTo>
                  <a:pt x="123" y="1"/>
                </a:lnTo>
                <a:lnTo>
                  <a:pt x="125" y="4"/>
                </a:lnTo>
                <a:lnTo>
                  <a:pt x="127" y="4"/>
                </a:lnTo>
                <a:lnTo>
                  <a:pt x="129" y="7"/>
                </a:lnTo>
                <a:lnTo>
                  <a:pt x="132" y="1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223" name="Group 61"/>
          <p:cNvGrpSpPr>
            <a:grpSpLocks/>
          </p:cNvGrpSpPr>
          <p:nvPr/>
        </p:nvGrpSpPr>
        <p:grpSpPr bwMode="auto">
          <a:xfrm>
            <a:off x="2108200" y="5740400"/>
            <a:ext cx="400050" cy="201613"/>
            <a:chOff x="1568" y="3616"/>
            <a:chExt cx="252" cy="127"/>
          </a:xfrm>
        </p:grpSpPr>
        <p:sp>
          <p:nvSpPr>
            <p:cNvPr id="8254" name="Freeform 62"/>
            <p:cNvSpPr>
              <a:spLocks/>
            </p:cNvSpPr>
            <p:nvPr/>
          </p:nvSpPr>
          <p:spPr bwMode="auto">
            <a:xfrm>
              <a:off x="1568" y="3656"/>
              <a:ext cx="151" cy="87"/>
            </a:xfrm>
            <a:custGeom>
              <a:avLst/>
              <a:gdLst>
                <a:gd name="T0" fmla="*/ 4 w 151"/>
                <a:gd name="T1" fmla="*/ 3 h 87"/>
                <a:gd name="T2" fmla="*/ 9 w 151"/>
                <a:gd name="T3" fmla="*/ 9 h 87"/>
                <a:gd name="T4" fmla="*/ 13 w 151"/>
                <a:gd name="T5" fmla="*/ 15 h 87"/>
                <a:gd name="T6" fmla="*/ 17 w 151"/>
                <a:gd name="T7" fmla="*/ 21 h 87"/>
                <a:gd name="T8" fmla="*/ 21 w 151"/>
                <a:gd name="T9" fmla="*/ 36 h 87"/>
                <a:gd name="T10" fmla="*/ 26 w 151"/>
                <a:gd name="T11" fmla="*/ 48 h 87"/>
                <a:gd name="T12" fmla="*/ 30 w 151"/>
                <a:gd name="T13" fmla="*/ 60 h 87"/>
                <a:gd name="T14" fmla="*/ 34 w 151"/>
                <a:gd name="T15" fmla="*/ 63 h 87"/>
                <a:gd name="T16" fmla="*/ 39 w 151"/>
                <a:gd name="T17" fmla="*/ 72 h 87"/>
                <a:gd name="T18" fmla="*/ 43 w 151"/>
                <a:gd name="T19" fmla="*/ 81 h 87"/>
                <a:gd name="T20" fmla="*/ 47 w 151"/>
                <a:gd name="T21" fmla="*/ 84 h 87"/>
                <a:gd name="T22" fmla="*/ 52 w 151"/>
                <a:gd name="T23" fmla="*/ 87 h 87"/>
                <a:gd name="T24" fmla="*/ 56 w 151"/>
                <a:gd name="T25" fmla="*/ 87 h 87"/>
                <a:gd name="T26" fmla="*/ 61 w 151"/>
                <a:gd name="T27" fmla="*/ 84 h 87"/>
                <a:gd name="T28" fmla="*/ 65 w 151"/>
                <a:gd name="T29" fmla="*/ 81 h 87"/>
                <a:gd name="T30" fmla="*/ 69 w 151"/>
                <a:gd name="T31" fmla="*/ 75 h 87"/>
                <a:gd name="T32" fmla="*/ 74 w 151"/>
                <a:gd name="T33" fmla="*/ 72 h 87"/>
                <a:gd name="T34" fmla="*/ 78 w 151"/>
                <a:gd name="T35" fmla="*/ 66 h 87"/>
                <a:gd name="T36" fmla="*/ 83 w 151"/>
                <a:gd name="T37" fmla="*/ 60 h 87"/>
                <a:gd name="T38" fmla="*/ 87 w 151"/>
                <a:gd name="T39" fmla="*/ 63 h 87"/>
                <a:gd name="T40" fmla="*/ 92 w 151"/>
                <a:gd name="T41" fmla="*/ 66 h 87"/>
                <a:gd name="T42" fmla="*/ 96 w 151"/>
                <a:gd name="T43" fmla="*/ 66 h 87"/>
                <a:gd name="T44" fmla="*/ 100 w 151"/>
                <a:gd name="T45" fmla="*/ 48 h 87"/>
                <a:gd name="T46" fmla="*/ 105 w 151"/>
                <a:gd name="T47" fmla="*/ 46 h 87"/>
                <a:gd name="T48" fmla="*/ 109 w 151"/>
                <a:gd name="T49" fmla="*/ 39 h 87"/>
                <a:gd name="T50" fmla="*/ 114 w 151"/>
                <a:gd name="T51" fmla="*/ 37 h 87"/>
                <a:gd name="T52" fmla="*/ 118 w 151"/>
                <a:gd name="T53" fmla="*/ 31 h 87"/>
                <a:gd name="T54" fmla="*/ 122 w 151"/>
                <a:gd name="T55" fmla="*/ 28 h 87"/>
                <a:gd name="T56" fmla="*/ 127 w 151"/>
                <a:gd name="T57" fmla="*/ 25 h 87"/>
                <a:gd name="T58" fmla="*/ 131 w 151"/>
                <a:gd name="T59" fmla="*/ 22 h 87"/>
                <a:gd name="T60" fmla="*/ 135 w 151"/>
                <a:gd name="T61" fmla="*/ 19 h 87"/>
                <a:gd name="T62" fmla="*/ 140 w 151"/>
                <a:gd name="T63" fmla="*/ 16 h 87"/>
                <a:gd name="T64" fmla="*/ 144 w 151"/>
                <a:gd name="T65" fmla="*/ 13 h 87"/>
                <a:gd name="T66" fmla="*/ 149 w 151"/>
                <a:gd name="T67" fmla="*/ 10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1" h="87">
                  <a:moveTo>
                    <a:pt x="0" y="0"/>
                  </a:moveTo>
                  <a:lnTo>
                    <a:pt x="4" y="3"/>
                  </a:lnTo>
                  <a:lnTo>
                    <a:pt x="6" y="6"/>
                  </a:lnTo>
                  <a:lnTo>
                    <a:pt x="9" y="9"/>
                  </a:lnTo>
                  <a:lnTo>
                    <a:pt x="11" y="12"/>
                  </a:lnTo>
                  <a:lnTo>
                    <a:pt x="13" y="15"/>
                  </a:lnTo>
                  <a:lnTo>
                    <a:pt x="15" y="18"/>
                  </a:lnTo>
                  <a:lnTo>
                    <a:pt x="17" y="21"/>
                  </a:lnTo>
                  <a:lnTo>
                    <a:pt x="19" y="36"/>
                  </a:lnTo>
                  <a:lnTo>
                    <a:pt x="21" y="36"/>
                  </a:lnTo>
                  <a:lnTo>
                    <a:pt x="24" y="39"/>
                  </a:lnTo>
                  <a:lnTo>
                    <a:pt x="26" y="48"/>
                  </a:lnTo>
                  <a:lnTo>
                    <a:pt x="28" y="51"/>
                  </a:lnTo>
                  <a:lnTo>
                    <a:pt x="30" y="60"/>
                  </a:lnTo>
                  <a:lnTo>
                    <a:pt x="32" y="60"/>
                  </a:lnTo>
                  <a:lnTo>
                    <a:pt x="34" y="63"/>
                  </a:lnTo>
                  <a:lnTo>
                    <a:pt x="37" y="69"/>
                  </a:lnTo>
                  <a:lnTo>
                    <a:pt x="39" y="72"/>
                  </a:lnTo>
                  <a:lnTo>
                    <a:pt x="41" y="81"/>
                  </a:lnTo>
                  <a:lnTo>
                    <a:pt x="43" y="81"/>
                  </a:lnTo>
                  <a:lnTo>
                    <a:pt x="46" y="84"/>
                  </a:lnTo>
                  <a:lnTo>
                    <a:pt x="47" y="84"/>
                  </a:lnTo>
                  <a:lnTo>
                    <a:pt x="50" y="84"/>
                  </a:lnTo>
                  <a:lnTo>
                    <a:pt x="52" y="87"/>
                  </a:lnTo>
                  <a:lnTo>
                    <a:pt x="54" y="87"/>
                  </a:lnTo>
                  <a:lnTo>
                    <a:pt x="56" y="87"/>
                  </a:lnTo>
                  <a:lnTo>
                    <a:pt x="59" y="84"/>
                  </a:lnTo>
                  <a:lnTo>
                    <a:pt x="61" y="84"/>
                  </a:lnTo>
                  <a:lnTo>
                    <a:pt x="63" y="81"/>
                  </a:lnTo>
                  <a:lnTo>
                    <a:pt x="65" y="81"/>
                  </a:lnTo>
                  <a:lnTo>
                    <a:pt x="67" y="78"/>
                  </a:lnTo>
                  <a:lnTo>
                    <a:pt x="69" y="75"/>
                  </a:lnTo>
                  <a:lnTo>
                    <a:pt x="72" y="75"/>
                  </a:lnTo>
                  <a:lnTo>
                    <a:pt x="74" y="72"/>
                  </a:lnTo>
                  <a:lnTo>
                    <a:pt x="76" y="69"/>
                  </a:lnTo>
                  <a:lnTo>
                    <a:pt x="78" y="66"/>
                  </a:lnTo>
                  <a:lnTo>
                    <a:pt x="80" y="63"/>
                  </a:lnTo>
                  <a:lnTo>
                    <a:pt x="83" y="60"/>
                  </a:lnTo>
                  <a:lnTo>
                    <a:pt x="85" y="60"/>
                  </a:lnTo>
                  <a:lnTo>
                    <a:pt x="87" y="63"/>
                  </a:lnTo>
                  <a:lnTo>
                    <a:pt x="89" y="66"/>
                  </a:lnTo>
                  <a:lnTo>
                    <a:pt x="92" y="66"/>
                  </a:lnTo>
                  <a:lnTo>
                    <a:pt x="94" y="66"/>
                  </a:lnTo>
                  <a:lnTo>
                    <a:pt x="96" y="66"/>
                  </a:lnTo>
                  <a:lnTo>
                    <a:pt x="98" y="66"/>
                  </a:lnTo>
                  <a:lnTo>
                    <a:pt x="100" y="48"/>
                  </a:lnTo>
                  <a:lnTo>
                    <a:pt x="102" y="48"/>
                  </a:lnTo>
                  <a:lnTo>
                    <a:pt x="105" y="46"/>
                  </a:lnTo>
                  <a:lnTo>
                    <a:pt x="107" y="42"/>
                  </a:lnTo>
                  <a:lnTo>
                    <a:pt x="109" y="39"/>
                  </a:lnTo>
                  <a:lnTo>
                    <a:pt x="111" y="37"/>
                  </a:lnTo>
                  <a:lnTo>
                    <a:pt x="114" y="37"/>
                  </a:lnTo>
                  <a:lnTo>
                    <a:pt x="116" y="34"/>
                  </a:lnTo>
                  <a:lnTo>
                    <a:pt x="118" y="31"/>
                  </a:lnTo>
                  <a:lnTo>
                    <a:pt x="120" y="28"/>
                  </a:lnTo>
                  <a:lnTo>
                    <a:pt x="122" y="28"/>
                  </a:lnTo>
                  <a:lnTo>
                    <a:pt x="125" y="25"/>
                  </a:lnTo>
                  <a:lnTo>
                    <a:pt x="127" y="25"/>
                  </a:lnTo>
                  <a:lnTo>
                    <a:pt x="129" y="22"/>
                  </a:lnTo>
                  <a:lnTo>
                    <a:pt x="131" y="22"/>
                  </a:lnTo>
                  <a:lnTo>
                    <a:pt x="133" y="19"/>
                  </a:lnTo>
                  <a:lnTo>
                    <a:pt x="135" y="19"/>
                  </a:lnTo>
                  <a:lnTo>
                    <a:pt x="138" y="19"/>
                  </a:lnTo>
                  <a:lnTo>
                    <a:pt x="140" y="16"/>
                  </a:lnTo>
                  <a:lnTo>
                    <a:pt x="142" y="16"/>
                  </a:lnTo>
                  <a:lnTo>
                    <a:pt x="144" y="13"/>
                  </a:lnTo>
                  <a:lnTo>
                    <a:pt x="147" y="13"/>
                  </a:lnTo>
                  <a:lnTo>
                    <a:pt x="149" y="10"/>
                  </a:lnTo>
                  <a:lnTo>
                    <a:pt x="151" y="1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55" name="Freeform 63"/>
            <p:cNvSpPr>
              <a:spLocks/>
            </p:cNvSpPr>
            <p:nvPr/>
          </p:nvSpPr>
          <p:spPr bwMode="auto">
            <a:xfrm>
              <a:off x="1719" y="3616"/>
              <a:ext cx="101" cy="49"/>
            </a:xfrm>
            <a:custGeom>
              <a:avLst/>
              <a:gdLst>
                <a:gd name="T0" fmla="*/ 0 w 101"/>
                <a:gd name="T1" fmla="*/ 49 h 49"/>
                <a:gd name="T2" fmla="*/ 2 w 101"/>
                <a:gd name="T3" fmla="*/ 46 h 49"/>
                <a:gd name="T4" fmla="*/ 4 w 101"/>
                <a:gd name="T5" fmla="*/ 46 h 49"/>
                <a:gd name="T6" fmla="*/ 7 w 101"/>
                <a:gd name="T7" fmla="*/ 46 h 49"/>
                <a:gd name="T8" fmla="*/ 9 w 101"/>
                <a:gd name="T9" fmla="*/ 43 h 49"/>
                <a:gd name="T10" fmla="*/ 11 w 101"/>
                <a:gd name="T11" fmla="*/ 43 h 49"/>
                <a:gd name="T12" fmla="*/ 13 w 101"/>
                <a:gd name="T13" fmla="*/ 40 h 49"/>
                <a:gd name="T14" fmla="*/ 15 w 101"/>
                <a:gd name="T15" fmla="*/ 40 h 49"/>
                <a:gd name="T16" fmla="*/ 18 w 101"/>
                <a:gd name="T17" fmla="*/ 37 h 49"/>
                <a:gd name="T18" fmla="*/ 20 w 101"/>
                <a:gd name="T19" fmla="*/ 34 h 49"/>
                <a:gd name="T20" fmla="*/ 22 w 101"/>
                <a:gd name="T21" fmla="*/ 34 h 49"/>
                <a:gd name="T22" fmla="*/ 24 w 101"/>
                <a:gd name="T23" fmla="*/ 34 h 49"/>
                <a:gd name="T24" fmla="*/ 26 w 101"/>
                <a:gd name="T25" fmla="*/ 32 h 49"/>
                <a:gd name="T26" fmla="*/ 29 w 101"/>
                <a:gd name="T27" fmla="*/ 28 h 49"/>
                <a:gd name="T28" fmla="*/ 31 w 101"/>
                <a:gd name="T29" fmla="*/ 28 h 49"/>
                <a:gd name="T30" fmla="*/ 33 w 101"/>
                <a:gd name="T31" fmla="*/ 28 h 49"/>
                <a:gd name="T32" fmla="*/ 35 w 101"/>
                <a:gd name="T33" fmla="*/ 28 h 49"/>
                <a:gd name="T34" fmla="*/ 37 w 101"/>
                <a:gd name="T35" fmla="*/ 26 h 49"/>
                <a:gd name="T36" fmla="*/ 40 w 101"/>
                <a:gd name="T37" fmla="*/ 26 h 49"/>
                <a:gd name="T38" fmla="*/ 42 w 101"/>
                <a:gd name="T39" fmla="*/ 23 h 49"/>
                <a:gd name="T40" fmla="*/ 44 w 101"/>
                <a:gd name="T41" fmla="*/ 23 h 49"/>
                <a:gd name="T42" fmla="*/ 46 w 101"/>
                <a:gd name="T43" fmla="*/ 20 h 49"/>
                <a:gd name="T44" fmla="*/ 48 w 101"/>
                <a:gd name="T45" fmla="*/ 20 h 49"/>
                <a:gd name="T46" fmla="*/ 51 w 101"/>
                <a:gd name="T47" fmla="*/ 20 h 49"/>
                <a:gd name="T48" fmla="*/ 53 w 101"/>
                <a:gd name="T49" fmla="*/ 20 h 49"/>
                <a:gd name="T50" fmla="*/ 55 w 101"/>
                <a:gd name="T51" fmla="*/ 17 h 49"/>
                <a:gd name="T52" fmla="*/ 57 w 101"/>
                <a:gd name="T53" fmla="*/ 17 h 49"/>
                <a:gd name="T54" fmla="*/ 60 w 101"/>
                <a:gd name="T55" fmla="*/ 14 h 49"/>
                <a:gd name="T56" fmla="*/ 62 w 101"/>
                <a:gd name="T57" fmla="*/ 14 h 49"/>
                <a:gd name="T58" fmla="*/ 64 w 101"/>
                <a:gd name="T59" fmla="*/ 14 h 49"/>
                <a:gd name="T60" fmla="*/ 66 w 101"/>
                <a:gd name="T61" fmla="*/ 11 h 49"/>
                <a:gd name="T62" fmla="*/ 68 w 101"/>
                <a:gd name="T63" fmla="*/ 11 h 49"/>
                <a:gd name="T64" fmla="*/ 70 w 101"/>
                <a:gd name="T65" fmla="*/ 8 h 49"/>
                <a:gd name="T66" fmla="*/ 73 w 101"/>
                <a:gd name="T67" fmla="*/ 8 h 49"/>
                <a:gd name="T68" fmla="*/ 75 w 101"/>
                <a:gd name="T69" fmla="*/ 8 h 49"/>
                <a:gd name="T70" fmla="*/ 77 w 101"/>
                <a:gd name="T71" fmla="*/ 5 h 49"/>
                <a:gd name="T72" fmla="*/ 79 w 101"/>
                <a:gd name="T73" fmla="*/ 5 h 49"/>
                <a:gd name="T74" fmla="*/ 82 w 101"/>
                <a:gd name="T75" fmla="*/ 5 h 49"/>
                <a:gd name="T76" fmla="*/ 84 w 101"/>
                <a:gd name="T77" fmla="*/ 5 h 49"/>
                <a:gd name="T78" fmla="*/ 86 w 101"/>
                <a:gd name="T79" fmla="*/ 5 h 49"/>
                <a:gd name="T80" fmla="*/ 88 w 101"/>
                <a:gd name="T81" fmla="*/ 2 h 49"/>
                <a:gd name="T82" fmla="*/ 90 w 101"/>
                <a:gd name="T83" fmla="*/ 2 h 49"/>
                <a:gd name="T84" fmla="*/ 95 w 101"/>
                <a:gd name="T85" fmla="*/ 2 h 49"/>
                <a:gd name="T86" fmla="*/ 101 w 101"/>
                <a:gd name="T87" fmla="*/ 0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 h="49">
                  <a:moveTo>
                    <a:pt x="0" y="49"/>
                  </a:moveTo>
                  <a:lnTo>
                    <a:pt x="2" y="46"/>
                  </a:lnTo>
                  <a:lnTo>
                    <a:pt x="4" y="46"/>
                  </a:lnTo>
                  <a:lnTo>
                    <a:pt x="7" y="46"/>
                  </a:lnTo>
                  <a:lnTo>
                    <a:pt x="9" y="43"/>
                  </a:lnTo>
                  <a:lnTo>
                    <a:pt x="11" y="43"/>
                  </a:lnTo>
                  <a:lnTo>
                    <a:pt x="13" y="40"/>
                  </a:lnTo>
                  <a:lnTo>
                    <a:pt x="15" y="40"/>
                  </a:lnTo>
                  <a:lnTo>
                    <a:pt x="18" y="37"/>
                  </a:lnTo>
                  <a:lnTo>
                    <a:pt x="20" y="34"/>
                  </a:lnTo>
                  <a:lnTo>
                    <a:pt x="22" y="34"/>
                  </a:lnTo>
                  <a:lnTo>
                    <a:pt x="24" y="34"/>
                  </a:lnTo>
                  <a:lnTo>
                    <a:pt x="26" y="32"/>
                  </a:lnTo>
                  <a:lnTo>
                    <a:pt x="29" y="28"/>
                  </a:lnTo>
                  <a:lnTo>
                    <a:pt x="31" y="28"/>
                  </a:lnTo>
                  <a:lnTo>
                    <a:pt x="33" y="28"/>
                  </a:lnTo>
                  <a:lnTo>
                    <a:pt x="35" y="28"/>
                  </a:lnTo>
                  <a:lnTo>
                    <a:pt x="37" y="26"/>
                  </a:lnTo>
                  <a:lnTo>
                    <a:pt x="40" y="26"/>
                  </a:lnTo>
                  <a:lnTo>
                    <a:pt x="42" y="23"/>
                  </a:lnTo>
                  <a:lnTo>
                    <a:pt x="44" y="23"/>
                  </a:lnTo>
                  <a:lnTo>
                    <a:pt x="46" y="20"/>
                  </a:lnTo>
                  <a:lnTo>
                    <a:pt x="48" y="20"/>
                  </a:lnTo>
                  <a:lnTo>
                    <a:pt x="51" y="20"/>
                  </a:lnTo>
                  <a:lnTo>
                    <a:pt x="53" y="20"/>
                  </a:lnTo>
                  <a:lnTo>
                    <a:pt x="55" y="17"/>
                  </a:lnTo>
                  <a:lnTo>
                    <a:pt x="57" y="17"/>
                  </a:lnTo>
                  <a:lnTo>
                    <a:pt x="60" y="14"/>
                  </a:lnTo>
                  <a:lnTo>
                    <a:pt x="62" y="14"/>
                  </a:lnTo>
                  <a:lnTo>
                    <a:pt x="64" y="14"/>
                  </a:lnTo>
                  <a:lnTo>
                    <a:pt x="66" y="11"/>
                  </a:lnTo>
                  <a:lnTo>
                    <a:pt x="68" y="11"/>
                  </a:lnTo>
                  <a:lnTo>
                    <a:pt x="70" y="8"/>
                  </a:lnTo>
                  <a:lnTo>
                    <a:pt x="73" y="8"/>
                  </a:lnTo>
                  <a:lnTo>
                    <a:pt x="75" y="8"/>
                  </a:lnTo>
                  <a:lnTo>
                    <a:pt x="77" y="5"/>
                  </a:lnTo>
                  <a:lnTo>
                    <a:pt x="79" y="5"/>
                  </a:lnTo>
                  <a:lnTo>
                    <a:pt x="82" y="5"/>
                  </a:lnTo>
                  <a:lnTo>
                    <a:pt x="84" y="5"/>
                  </a:lnTo>
                  <a:lnTo>
                    <a:pt x="86" y="5"/>
                  </a:lnTo>
                  <a:lnTo>
                    <a:pt x="88" y="2"/>
                  </a:lnTo>
                  <a:lnTo>
                    <a:pt x="90" y="2"/>
                  </a:lnTo>
                  <a:lnTo>
                    <a:pt x="95" y="2"/>
                  </a:lnTo>
                  <a:lnTo>
                    <a:pt x="101"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224" name="Group 64"/>
          <p:cNvGrpSpPr>
            <a:grpSpLocks/>
          </p:cNvGrpSpPr>
          <p:nvPr/>
        </p:nvGrpSpPr>
        <p:grpSpPr bwMode="auto">
          <a:xfrm>
            <a:off x="2498725" y="5599113"/>
            <a:ext cx="3644900" cy="147637"/>
            <a:chOff x="1814" y="3527"/>
            <a:chExt cx="2296" cy="93"/>
          </a:xfrm>
        </p:grpSpPr>
        <p:grpSp>
          <p:nvGrpSpPr>
            <p:cNvPr id="8244" name="Group 65"/>
            <p:cNvGrpSpPr>
              <a:grpSpLocks/>
            </p:cNvGrpSpPr>
            <p:nvPr/>
          </p:nvGrpSpPr>
          <p:grpSpPr bwMode="auto">
            <a:xfrm>
              <a:off x="1994" y="3527"/>
              <a:ext cx="1919" cy="81"/>
              <a:chOff x="1994" y="3527"/>
              <a:chExt cx="1919" cy="81"/>
            </a:xfrm>
          </p:grpSpPr>
          <p:sp>
            <p:nvSpPr>
              <p:cNvPr id="8247" name="Freeform 66"/>
              <p:cNvSpPr>
                <a:spLocks/>
              </p:cNvSpPr>
              <p:nvPr/>
            </p:nvSpPr>
            <p:spPr bwMode="auto">
              <a:xfrm>
                <a:off x="1994" y="3590"/>
                <a:ext cx="274" cy="12"/>
              </a:xfrm>
              <a:custGeom>
                <a:avLst/>
                <a:gdLst>
                  <a:gd name="T0" fmla="*/ 0 w 988"/>
                  <a:gd name="T1" fmla="*/ 0 h 61"/>
                  <a:gd name="T2" fmla="*/ 0 w 988"/>
                  <a:gd name="T3" fmla="*/ 0 h 61"/>
                  <a:gd name="T4" fmla="*/ 0 w 988"/>
                  <a:gd name="T5" fmla="*/ 0 h 61"/>
                  <a:gd name="T6" fmla="*/ 0 w 988"/>
                  <a:gd name="T7" fmla="*/ 0 h 61"/>
                  <a:gd name="T8" fmla="*/ 0 w 988"/>
                  <a:gd name="T9" fmla="*/ 0 h 61"/>
                  <a:gd name="T10" fmla="*/ 0 w 988"/>
                  <a:gd name="T11" fmla="*/ 0 h 61"/>
                  <a:gd name="T12" fmla="*/ 0 w 988"/>
                  <a:gd name="T13" fmla="*/ 0 h 61"/>
                  <a:gd name="T14" fmla="*/ 0 w 988"/>
                  <a:gd name="T15" fmla="*/ 0 h 61"/>
                  <a:gd name="T16" fmla="*/ 0 w 988"/>
                  <a:gd name="T17" fmla="*/ 0 h 61"/>
                  <a:gd name="T18" fmla="*/ 0 w 988"/>
                  <a:gd name="T19" fmla="*/ 0 h 61"/>
                  <a:gd name="T20" fmla="*/ 0 w 988"/>
                  <a:gd name="T21" fmla="*/ 0 h 61"/>
                  <a:gd name="T22" fmla="*/ 0 w 988"/>
                  <a:gd name="T23" fmla="*/ 0 h 61"/>
                  <a:gd name="T24" fmla="*/ 0 w 988"/>
                  <a:gd name="T25" fmla="*/ 0 h 61"/>
                  <a:gd name="T26" fmla="*/ 0 w 988"/>
                  <a:gd name="T27" fmla="*/ 0 h 61"/>
                  <a:gd name="T28" fmla="*/ 0 w 988"/>
                  <a:gd name="T29" fmla="*/ 0 h 61"/>
                  <a:gd name="T30" fmla="*/ 0 w 988"/>
                  <a:gd name="T31" fmla="*/ 0 h 61"/>
                  <a:gd name="T32" fmla="*/ 0 w 988"/>
                  <a:gd name="T33" fmla="*/ 0 h 61"/>
                  <a:gd name="T34" fmla="*/ 0 w 988"/>
                  <a:gd name="T35" fmla="*/ 0 h 61"/>
                  <a:gd name="T36" fmla="*/ 0 w 988"/>
                  <a:gd name="T37" fmla="*/ 0 h 61"/>
                  <a:gd name="T38" fmla="*/ 0 w 988"/>
                  <a:gd name="T39" fmla="*/ 0 h 61"/>
                  <a:gd name="T40" fmla="*/ 0 w 988"/>
                  <a:gd name="T41" fmla="*/ 0 h 61"/>
                  <a:gd name="T42" fmla="*/ 0 w 988"/>
                  <a:gd name="T43" fmla="*/ 0 h 61"/>
                  <a:gd name="T44" fmla="*/ 0 w 988"/>
                  <a:gd name="T45" fmla="*/ 0 h 61"/>
                  <a:gd name="T46" fmla="*/ 0 w 988"/>
                  <a:gd name="T47" fmla="*/ 0 h 61"/>
                  <a:gd name="T48" fmla="*/ 0 w 988"/>
                  <a:gd name="T49" fmla="*/ 0 h 61"/>
                  <a:gd name="T50" fmla="*/ 0 w 988"/>
                  <a:gd name="T51" fmla="*/ 0 h 61"/>
                  <a:gd name="T52" fmla="*/ 0 w 988"/>
                  <a:gd name="T53" fmla="*/ 0 h 61"/>
                  <a:gd name="T54" fmla="*/ 0 w 988"/>
                  <a:gd name="T55" fmla="*/ 0 h 61"/>
                  <a:gd name="T56" fmla="*/ 0 w 988"/>
                  <a:gd name="T57" fmla="*/ 0 h 61"/>
                  <a:gd name="T58" fmla="*/ 0 w 988"/>
                  <a:gd name="T59" fmla="*/ 0 h 61"/>
                  <a:gd name="T60" fmla="*/ 0 w 988"/>
                  <a:gd name="T61" fmla="*/ 0 h 61"/>
                  <a:gd name="T62" fmla="*/ 0 w 988"/>
                  <a:gd name="T63" fmla="*/ 0 h 61"/>
                  <a:gd name="T64" fmla="*/ 0 w 988"/>
                  <a:gd name="T65" fmla="*/ 0 h 61"/>
                  <a:gd name="T66" fmla="*/ 0 w 988"/>
                  <a:gd name="T67" fmla="*/ 0 h 61"/>
                  <a:gd name="T68" fmla="*/ 0 w 988"/>
                  <a:gd name="T69" fmla="*/ 0 h 61"/>
                  <a:gd name="T70" fmla="*/ 0 w 988"/>
                  <a:gd name="T71" fmla="*/ 0 h 61"/>
                  <a:gd name="T72" fmla="*/ 0 w 988"/>
                  <a:gd name="T73" fmla="*/ 0 h 61"/>
                  <a:gd name="T74" fmla="*/ 0 w 988"/>
                  <a:gd name="T75" fmla="*/ 0 h 61"/>
                  <a:gd name="T76" fmla="*/ 0 w 988"/>
                  <a:gd name="T77" fmla="*/ 0 h 61"/>
                  <a:gd name="T78" fmla="*/ 0 w 988"/>
                  <a:gd name="T79" fmla="*/ 0 h 61"/>
                  <a:gd name="T80" fmla="*/ 0 w 988"/>
                  <a:gd name="T81" fmla="*/ 0 h 61"/>
                  <a:gd name="T82" fmla="*/ 0 w 988"/>
                  <a:gd name="T83" fmla="*/ 0 h 61"/>
                  <a:gd name="T84" fmla="*/ 0 w 988"/>
                  <a:gd name="T85" fmla="*/ 0 h 61"/>
                  <a:gd name="T86" fmla="*/ 0 w 988"/>
                  <a:gd name="T87" fmla="*/ 0 h 61"/>
                  <a:gd name="T88" fmla="*/ 0 w 988"/>
                  <a:gd name="T89" fmla="*/ 0 h 61"/>
                  <a:gd name="T90" fmla="*/ 0 w 988"/>
                  <a:gd name="T91" fmla="*/ 0 h 61"/>
                  <a:gd name="T92" fmla="*/ 0 w 988"/>
                  <a:gd name="T93" fmla="*/ 0 h 61"/>
                  <a:gd name="T94" fmla="*/ 0 w 988"/>
                  <a:gd name="T95" fmla="*/ 0 h 61"/>
                  <a:gd name="T96" fmla="*/ 0 w 988"/>
                  <a:gd name="T97" fmla="*/ 0 h 61"/>
                  <a:gd name="T98" fmla="*/ 0 w 988"/>
                  <a:gd name="T99" fmla="*/ 0 h 61"/>
                  <a:gd name="T100" fmla="*/ 0 w 988"/>
                  <a:gd name="T101" fmla="*/ 0 h 61"/>
                  <a:gd name="T102" fmla="*/ 0 w 988"/>
                  <a:gd name="T103" fmla="*/ 0 h 61"/>
                  <a:gd name="T104" fmla="*/ 0 w 988"/>
                  <a:gd name="T105" fmla="*/ 0 h 61"/>
                  <a:gd name="T106" fmla="*/ 0 w 988"/>
                  <a:gd name="T107" fmla="*/ 0 h 61"/>
                  <a:gd name="T108" fmla="*/ 0 w 988"/>
                  <a:gd name="T109" fmla="*/ 0 h 61"/>
                  <a:gd name="T110" fmla="*/ 0 w 988"/>
                  <a:gd name="T111" fmla="*/ 0 h 61"/>
                  <a:gd name="T112" fmla="*/ 0 w 988"/>
                  <a:gd name="T113" fmla="*/ 0 h 61"/>
                  <a:gd name="T114" fmla="*/ 0 w 988"/>
                  <a:gd name="T115" fmla="*/ 0 h 61"/>
                  <a:gd name="T116" fmla="*/ 0 w 988"/>
                  <a:gd name="T117" fmla="*/ 0 h 61"/>
                  <a:gd name="T118" fmla="*/ 0 w 988"/>
                  <a:gd name="T119" fmla="*/ 0 h 61"/>
                  <a:gd name="T120" fmla="*/ 0 w 988"/>
                  <a:gd name="T121" fmla="*/ 0 h 61"/>
                  <a:gd name="T122" fmla="*/ 0 w 988"/>
                  <a:gd name="T123" fmla="*/ 0 h 61"/>
                  <a:gd name="T124" fmla="*/ 0 w 988"/>
                  <a:gd name="T125" fmla="*/ 0 h 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8" h="61">
                    <a:moveTo>
                      <a:pt x="0" y="60"/>
                    </a:moveTo>
                    <a:lnTo>
                      <a:pt x="7" y="60"/>
                    </a:lnTo>
                    <a:lnTo>
                      <a:pt x="16" y="60"/>
                    </a:lnTo>
                    <a:lnTo>
                      <a:pt x="24" y="60"/>
                    </a:lnTo>
                    <a:lnTo>
                      <a:pt x="32" y="60"/>
                    </a:lnTo>
                    <a:lnTo>
                      <a:pt x="39" y="60"/>
                    </a:lnTo>
                    <a:lnTo>
                      <a:pt x="47" y="60"/>
                    </a:lnTo>
                    <a:lnTo>
                      <a:pt x="55" y="60"/>
                    </a:lnTo>
                    <a:lnTo>
                      <a:pt x="63" y="60"/>
                    </a:lnTo>
                    <a:lnTo>
                      <a:pt x="72" y="60"/>
                    </a:lnTo>
                    <a:lnTo>
                      <a:pt x="79" y="60"/>
                    </a:lnTo>
                    <a:lnTo>
                      <a:pt x="87" y="61"/>
                    </a:lnTo>
                    <a:lnTo>
                      <a:pt x="95" y="61"/>
                    </a:lnTo>
                    <a:lnTo>
                      <a:pt x="103" y="61"/>
                    </a:lnTo>
                    <a:lnTo>
                      <a:pt x="110" y="61"/>
                    </a:lnTo>
                    <a:lnTo>
                      <a:pt x="118" y="61"/>
                    </a:lnTo>
                    <a:lnTo>
                      <a:pt x="126" y="61"/>
                    </a:lnTo>
                    <a:lnTo>
                      <a:pt x="135" y="61"/>
                    </a:lnTo>
                    <a:lnTo>
                      <a:pt x="142" y="61"/>
                    </a:lnTo>
                    <a:lnTo>
                      <a:pt x="150" y="48"/>
                    </a:lnTo>
                    <a:lnTo>
                      <a:pt x="158" y="48"/>
                    </a:lnTo>
                    <a:lnTo>
                      <a:pt x="166" y="48"/>
                    </a:lnTo>
                    <a:lnTo>
                      <a:pt x="174" y="48"/>
                    </a:lnTo>
                    <a:lnTo>
                      <a:pt x="181" y="48"/>
                    </a:lnTo>
                    <a:lnTo>
                      <a:pt x="189" y="48"/>
                    </a:lnTo>
                    <a:lnTo>
                      <a:pt x="198" y="48"/>
                    </a:lnTo>
                    <a:lnTo>
                      <a:pt x="206" y="48"/>
                    </a:lnTo>
                    <a:lnTo>
                      <a:pt x="213" y="48"/>
                    </a:lnTo>
                    <a:lnTo>
                      <a:pt x="221" y="48"/>
                    </a:lnTo>
                    <a:lnTo>
                      <a:pt x="229" y="48"/>
                    </a:lnTo>
                    <a:lnTo>
                      <a:pt x="237" y="49"/>
                    </a:lnTo>
                    <a:lnTo>
                      <a:pt x="244" y="49"/>
                    </a:lnTo>
                    <a:lnTo>
                      <a:pt x="252" y="49"/>
                    </a:lnTo>
                    <a:lnTo>
                      <a:pt x="261" y="49"/>
                    </a:lnTo>
                    <a:lnTo>
                      <a:pt x="269" y="49"/>
                    </a:lnTo>
                    <a:lnTo>
                      <a:pt x="277" y="35"/>
                    </a:lnTo>
                    <a:lnTo>
                      <a:pt x="284" y="35"/>
                    </a:lnTo>
                    <a:lnTo>
                      <a:pt x="292" y="49"/>
                    </a:lnTo>
                    <a:lnTo>
                      <a:pt x="300" y="49"/>
                    </a:lnTo>
                    <a:lnTo>
                      <a:pt x="308" y="36"/>
                    </a:lnTo>
                    <a:lnTo>
                      <a:pt x="316" y="36"/>
                    </a:lnTo>
                    <a:lnTo>
                      <a:pt x="324" y="36"/>
                    </a:lnTo>
                    <a:lnTo>
                      <a:pt x="332" y="36"/>
                    </a:lnTo>
                    <a:lnTo>
                      <a:pt x="340" y="36"/>
                    </a:lnTo>
                    <a:lnTo>
                      <a:pt x="348" y="36"/>
                    </a:lnTo>
                    <a:lnTo>
                      <a:pt x="355" y="36"/>
                    </a:lnTo>
                    <a:lnTo>
                      <a:pt x="363" y="22"/>
                    </a:lnTo>
                    <a:lnTo>
                      <a:pt x="371" y="36"/>
                    </a:lnTo>
                    <a:lnTo>
                      <a:pt x="380" y="23"/>
                    </a:lnTo>
                    <a:lnTo>
                      <a:pt x="387" y="23"/>
                    </a:lnTo>
                    <a:lnTo>
                      <a:pt x="395" y="23"/>
                    </a:lnTo>
                    <a:lnTo>
                      <a:pt x="403" y="23"/>
                    </a:lnTo>
                    <a:lnTo>
                      <a:pt x="411" y="23"/>
                    </a:lnTo>
                    <a:lnTo>
                      <a:pt x="418" y="23"/>
                    </a:lnTo>
                    <a:lnTo>
                      <a:pt x="426" y="23"/>
                    </a:lnTo>
                    <a:lnTo>
                      <a:pt x="434" y="9"/>
                    </a:lnTo>
                    <a:lnTo>
                      <a:pt x="443" y="9"/>
                    </a:lnTo>
                    <a:lnTo>
                      <a:pt x="451" y="9"/>
                    </a:lnTo>
                    <a:lnTo>
                      <a:pt x="458" y="9"/>
                    </a:lnTo>
                    <a:lnTo>
                      <a:pt x="466" y="9"/>
                    </a:lnTo>
                    <a:lnTo>
                      <a:pt x="474" y="9"/>
                    </a:lnTo>
                    <a:lnTo>
                      <a:pt x="482" y="9"/>
                    </a:lnTo>
                    <a:lnTo>
                      <a:pt x="489" y="9"/>
                    </a:lnTo>
                    <a:lnTo>
                      <a:pt x="498" y="9"/>
                    </a:lnTo>
                    <a:lnTo>
                      <a:pt x="506" y="24"/>
                    </a:lnTo>
                    <a:lnTo>
                      <a:pt x="514" y="24"/>
                    </a:lnTo>
                    <a:lnTo>
                      <a:pt x="521" y="24"/>
                    </a:lnTo>
                    <a:lnTo>
                      <a:pt x="529" y="24"/>
                    </a:lnTo>
                    <a:lnTo>
                      <a:pt x="537" y="25"/>
                    </a:lnTo>
                    <a:lnTo>
                      <a:pt x="545" y="25"/>
                    </a:lnTo>
                    <a:lnTo>
                      <a:pt x="552" y="25"/>
                    </a:lnTo>
                    <a:lnTo>
                      <a:pt x="561" y="25"/>
                    </a:lnTo>
                    <a:lnTo>
                      <a:pt x="569" y="25"/>
                    </a:lnTo>
                    <a:lnTo>
                      <a:pt x="577" y="25"/>
                    </a:lnTo>
                    <a:lnTo>
                      <a:pt x="585" y="25"/>
                    </a:lnTo>
                    <a:lnTo>
                      <a:pt x="592" y="25"/>
                    </a:lnTo>
                    <a:lnTo>
                      <a:pt x="600" y="25"/>
                    </a:lnTo>
                    <a:lnTo>
                      <a:pt x="608" y="25"/>
                    </a:lnTo>
                    <a:lnTo>
                      <a:pt x="616" y="25"/>
                    </a:lnTo>
                    <a:lnTo>
                      <a:pt x="624" y="26"/>
                    </a:lnTo>
                    <a:lnTo>
                      <a:pt x="632" y="26"/>
                    </a:lnTo>
                    <a:lnTo>
                      <a:pt x="640" y="26"/>
                    </a:lnTo>
                    <a:lnTo>
                      <a:pt x="648" y="40"/>
                    </a:lnTo>
                    <a:lnTo>
                      <a:pt x="655" y="26"/>
                    </a:lnTo>
                    <a:lnTo>
                      <a:pt x="663" y="40"/>
                    </a:lnTo>
                    <a:lnTo>
                      <a:pt x="671" y="26"/>
                    </a:lnTo>
                    <a:lnTo>
                      <a:pt x="679" y="26"/>
                    </a:lnTo>
                    <a:lnTo>
                      <a:pt x="687" y="40"/>
                    </a:lnTo>
                    <a:lnTo>
                      <a:pt x="695" y="40"/>
                    </a:lnTo>
                    <a:lnTo>
                      <a:pt x="703" y="27"/>
                    </a:lnTo>
                    <a:lnTo>
                      <a:pt x="711" y="27"/>
                    </a:lnTo>
                    <a:lnTo>
                      <a:pt x="719" y="27"/>
                    </a:lnTo>
                    <a:lnTo>
                      <a:pt x="726" y="27"/>
                    </a:lnTo>
                    <a:lnTo>
                      <a:pt x="734" y="27"/>
                    </a:lnTo>
                    <a:lnTo>
                      <a:pt x="743" y="27"/>
                    </a:lnTo>
                    <a:lnTo>
                      <a:pt x="751" y="27"/>
                    </a:lnTo>
                    <a:lnTo>
                      <a:pt x="758" y="27"/>
                    </a:lnTo>
                    <a:lnTo>
                      <a:pt x="766" y="27"/>
                    </a:lnTo>
                    <a:lnTo>
                      <a:pt x="774" y="27"/>
                    </a:lnTo>
                    <a:lnTo>
                      <a:pt x="782" y="27"/>
                    </a:lnTo>
                    <a:lnTo>
                      <a:pt x="789" y="28"/>
                    </a:lnTo>
                    <a:lnTo>
                      <a:pt x="797" y="28"/>
                    </a:lnTo>
                    <a:lnTo>
                      <a:pt x="806" y="28"/>
                    </a:lnTo>
                    <a:lnTo>
                      <a:pt x="814" y="28"/>
                    </a:lnTo>
                    <a:lnTo>
                      <a:pt x="822" y="28"/>
                    </a:lnTo>
                    <a:lnTo>
                      <a:pt x="829" y="13"/>
                    </a:lnTo>
                    <a:lnTo>
                      <a:pt x="837" y="13"/>
                    </a:lnTo>
                    <a:lnTo>
                      <a:pt x="845" y="13"/>
                    </a:lnTo>
                    <a:lnTo>
                      <a:pt x="853" y="13"/>
                    </a:lnTo>
                    <a:lnTo>
                      <a:pt x="860" y="14"/>
                    </a:lnTo>
                    <a:lnTo>
                      <a:pt x="869" y="14"/>
                    </a:lnTo>
                    <a:lnTo>
                      <a:pt x="877" y="14"/>
                    </a:lnTo>
                    <a:lnTo>
                      <a:pt x="885" y="14"/>
                    </a:lnTo>
                    <a:lnTo>
                      <a:pt x="893" y="14"/>
                    </a:lnTo>
                    <a:lnTo>
                      <a:pt x="900" y="0"/>
                    </a:lnTo>
                    <a:lnTo>
                      <a:pt x="908" y="0"/>
                    </a:lnTo>
                    <a:lnTo>
                      <a:pt x="916" y="0"/>
                    </a:lnTo>
                    <a:lnTo>
                      <a:pt x="925" y="1"/>
                    </a:lnTo>
                    <a:lnTo>
                      <a:pt x="932" y="1"/>
                    </a:lnTo>
                    <a:lnTo>
                      <a:pt x="940" y="1"/>
                    </a:lnTo>
                    <a:lnTo>
                      <a:pt x="948" y="1"/>
                    </a:lnTo>
                    <a:lnTo>
                      <a:pt x="956" y="1"/>
                    </a:lnTo>
                    <a:lnTo>
                      <a:pt x="963" y="1"/>
                    </a:lnTo>
                    <a:lnTo>
                      <a:pt x="971" y="1"/>
                    </a:lnTo>
                    <a:lnTo>
                      <a:pt x="979" y="1"/>
                    </a:lnTo>
                    <a:lnTo>
                      <a:pt x="988" y="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48" name="Freeform 67"/>
              <p:cNvSpPr>
                <a:spLocks/>
              </p:cNvSpPr>
              <p:nvPr/>
            </p:nvSpPr>
            <p:spPr bwMode="auto">
              <a:xfrm>
                <a:off x="2268" y="3583"/>
                <a:ext cx="275" cy="10"/>
              </a:xfrm>
              <a:custGeom>
                <a:avLst/>
                <a:gdLst>
                  <a:gd name="T0" fmla="*/ 0 w 987"/>
                  <a:gd name="T1" fmla="*/ 0 h 48"/>
                  <a:gd name="T2" fmla="*/ 0 w 987"/>
                  <a:gd name="T3" fmla="*/ 0 h 48"/>
                  <a:gd name="T4" fmla="*/ 0 w 987"/>
                  <a:gd name="T5" fmla="*/ 0 h 48"/>
                  <a:gd name="T6" fmla="*/ 0 w 987"/>
                  <a:gd name="T7" fmla="*/ 0 h 48"/>
                  <a:gd name="T8" fmla="*/ 0 w 987"/>
                  <a:gd name="T9" fmla="*/ 0 h 48"/>
                  <a:gd name="T10" fmla="*/ 0 w 987"/>
                  <a:gd name="T11" fmla="*/ 0 h 48"/>
                  <a:gd name="T12" fmla="*/ 0 w 987"/>
                  <a:gd name="T13" fmla="*/ 0 h 48"/>
                  <a:gd name="T14" fmla="*/ 0 w 987"/>
                  <a:gd name="T15" fmla="*/ 0 h 48"/>
                  <a:gd name="T16" fmla="*/ 0 w 987"/>
                  <a:gd name="T17" fmla="*/ 0 h 48"/>
                  <a:gd name="T18" fmla="*/ 0 w 987"/>
                  <a:gd name="T19" fmla="*/ 0 h 48"/>
                  <a:gd name="T20" fmla="*/ 0 w 987"/>
                  <a:gd name="T21" fmla="*/ 0 h 48"/>
                  <a:gd name="T22" fmla="*/ 0 w 987"/>
                  <a:gd name="T23" fmla="*/ 0 h 48"/>
                  <a:gd name="T24" fmla="*/ 0 w 987"/>
                  <a:gd name="T25" fmla="*/ 0 h 48"/>
                  <a:gd name="T26" fmla="*/ 0 w 987"/>
                  <a:gd name="T27" fmla="*/ 0 h 48"/>
                  <a:gd name="T28" fmla="*/ 0 w 987"/>
                  <a:gd name="T29" fmla="*/ 0 h 48"/>
                  <a:gd name="T30" fmla="*/ 0 w 987"/>
                  <a:gd name="T31" fmla="*/ 0 h 48"/>
                  <a:gd name="T32" fmla="*/ 0 w 987"/>
                  <a:gd name="T33" fmla="*/ 0 h 48"/>
                  <a:gd name="T34" fmla="*/ 0 w 987"/>
                  <a:gd name="T35" fmla="*/ 0 h 48"/>
                  <a:gd name="T36" fmla="*/ 0 w 987"/>
                  <a:gd name="T37" fmla="*/ 0 h 48"/>
                  <a:gd name="T38" fmla="*/ 0 w 987"/>
                  <a:gd name="T39" fmla="*/ 0 h 48"/>
                  <a:gd name="T40" fmla="*/ 0 w 987"/>
                  <a:gd name="T41" fmla="*/ 0 h 48"/>
                  <a:gd name="T42" fmla="*/ 0 w 987"/>
                  <a:gd name="T43" fmla="*/ 0 h 48"/>
                  <a:gd name="T44" fmla="*/ 0 w 987"/>
                  <a:gd name="T45" fmla="*/ 0 h 48"/>
                  <a:gd name="T46" fmla="*/ 0 w 987"/>
                  <a:gd name="T47" fmla="*/ 0 h 48"/>
                  <a:gd name="T48" fmla="*/ 0 w 987"/>
                  <a:gd name="T49" fmla="*/ 0 h 48"/>
                  <a:gd name="T50" fmla="*/ 0 w 987"/>
                  <a:gd name="T51" fmla="*/ 0 h 48"/>
                  <a:gd name="T52" fmla="*/ 0 w 987"/>
                  <a:gd name="T53" fmla="*/ 0 h 48"/>
                  <a:gd name="T54" fmla="*/ 0 w 987"/>
                  <a:gd name="T55" fmla="*/ 0 h 48"/>
                  <a:gd name="T56" fmla="*/ 0 w 987"/>
                  <a:gd name="T57" fmla="*/ 0 h 48"/>
                  <a:gd name="T58" fmla="*/ 0 w 987"/>
                  <a:gd name="T59" fmla="*/ 0 h 48"/>
                  <a:gd name="T60" fmla="*/ 0 w 987"/>
                  <a:gd name="T61" fmla="*/ 0 h 48"/>
                  <a:gd name="T62" fmla="*/ 0 w 987"/>
                  <a:gd name="T63" fmla="*/ 0 h 48"/>
                  <a:gd name="T64" fmla="*/ 0 w 987"/>
                  <a:gd name="T65" fmla="*/ 0 h 48"/>
                  <a:gd name="T66" fmla="*/ 0 w 987"/>
                  <a:gd name="T67" fmla="*/ 0 h 48"/>
                  <a:gd name="T68" fmla="*/ 0 w 987"/>
                  <a:gd name="T69" fmla="*/ 0 h 48"/>
                  <a:gd name="T70" fmla="*/ 0 w 987"/>
                  <a:gd name="T71" fmla="*/ 0 h 48"/>
                  <a:gd name="T72" fmla="*/ 0 w 987"/>
                  <a:gd name="T73" fmla="*/ 0 h 48"/>
                  <a:gd name="T74" fmla="*/ 0 w 987"/>
                  <a:gd name="T75" fmla="*/ 0 h 48"/>
                  <a:gd name="T76" fmla="*/ 0 w 987"/>
                  <a:gd name="T77" fmla="*/ 0 h 48"/>
                  <a:gd name="T78" fmla="*/ 0 w 987"/>
                  <a:gd name="T79" fmla="*/ 0 h 48"/>
                  <a:gd name="T80" fmla="*/ 0 w 987"/>
                  <a:gd name="T81" fmla="*/ 0 h 48"/>
                  <a:gd name="T82" fmla="*/ 0 w 987"/>
                  <a:gd name="T83" fmla="*/ 0 h 48"/>
                  <a:gd name="T84" fmla="*/ 0 w 987"/>
                  <a:gd name="T85" fmla="*/ 0 h 48"/>
                  <a:gd name="T86" fmla="*/ 0 w 987"/>
                  <a:gd name="T87" fmla="*/ 0 h 48"/>
                  <a:gd name="T88" fmla="*/ 0 w 987"/>
                  <a:gd name="T89" fmla="*/ 0 h 48"/>
                  <a:gd name="T90" fmla="*/ 0 w 987"/>
                  <a:gd name="T91" fmla="*/ 0 h 48"/>
                  <a:gd name="T92" fmla="*/ 0 w 987"/>
                  <a:gd name="T93" fmla="*/ 0 h 48"/>
                  <a:gd name="T94" fmla="*/ 0 w 987"/>
                  <a:gd name="T95" fmla="*/ 0 h 48"/>
                  <a:gd name="T96" fmla="*/ 0 w 987"/>
                  <a:gd name="T97" fmla="*/ 0 h 48"/>
                  <a:gd name="T98" fmla="*/ 0 w 987"/>
                  <a:gd name="T99" fmla="*/ 0 h 48"/>
                  <a:gd name="T100" fmla="*/ 0 w 987"/>
                  <a:gd name="T101" fmla="*/ 0 h 48"/>
                  <a:gd name="T102" fmla="*/ 0 w 987"/>
                  <a:gd name="T103" fmla="*/ 0 h 48"/>
                  <a:gd name="T104" fmla="*/ 0 w 987"/>
                  <a:gd name="T105" fmla="*/ 0 h 48"/>
                  <a:gd name="T106" fmla="*/ 0 w 987"/>
                  <a:gd name="T107" fmla="*/ 0 h 48"/>
                  <a:gd name="T108" fmla="*/ 0 w 987"/>
                  <a:gd name="T109" fmla="*/ 0 h 48"/>
                  <a:gd name="T110" fmla="*/ 0 w 987"/>
                  <a:gd name="T111" fmla="*/ 0 h 48"/>
                  <a:gd name="T112" fmla="*/ 0 w 987"/>
                  <a:gd name="T113" fmla="*/ 0 h 48"/>
                  <a:gd name="T114" fmla="*/ 0 w 987"/>
                  <a:gd name="T115" fmla="*/ 0 h 48"/>
                  <a:gd name="T116" fmla="*/ 0 w 987"/>
                  <a:gd name="T117" fmla="*/ 0 h 48"/>
                  <a:gd name="T118" fmla="*/ 0 w 987"/>
                  <a:gd name="T119" fmla="*/ 0 h 48"/>
                  <a:gd name="T120" fmla="*/ 0 w 987"/>
                  <a:gd name="T121" fmla="*/ 0 h 48"/>
                  <a:gd name="T122" fmla="*/ 0 w 987"/>
                  <a:gd name="T123" fmla="*/ 0 h 48"/>
                  <a:gd name="T124" fmla="*/ 0 w 987"/>
                  <a:gd name="T125" fmla="*/ 0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48">
                    <a:moveTo>
                      <a:pt x="0" y="31"/>
                    </a:moveTo>
                    <a:lnTo>
                      <a:pt x="8" y="31"/>
                    </a:lnTo>
                    <a:lnTo>
                      <a:pt x="15" y="31"/>
                    </a:lnTo>
                    <a:lnTo>
                      <a:pt x="23" y="32"/>
                    </a:lnTo>
                    <a:lnTo>
                      <a:pt x="31" y="32"/>
                    </a:lnTo>
                    <a:lnTo>
                      <a:pt x="39" y="32"/>
                    </a:lnTo>
                    <a:lnTo>
                      <a:pt x="46" y="32"/>
                    </a:lnTo>
                    <a:lnTo>
                      <a:pt x="54" y="32"/>
                    </a:lnTo>
                    <a:lnTo>
                      <a:pt x="63" y="32"/>
                    </a:lnTo>
                    <a:lnTo>
                      <a:pt x="71" y="32"/>
                    </a:lnTo>
                    <a:lnTo>
                      <a:pt x="78" y="32"/>
                    </a:lnTo>
                    <a:lnTo>
                      <a:pt x="86" y="32"/>
                    </a:lnTo>
                    <a:lnTo>
                      <a:pt x="94" y="32"/>
                    </a:lnTo>
                    <a:lnTo>
                      <a:pt x="102" y="32"/>
                    </a:lnTo>
                    <a:lnTo>
                      <a:pt x="110" y="33"/>
                    </a:lnTo>
                    <a:lnTo>
                      <a:pt x="117" y="33"/>
                    </a:lnTo>
                    <a:lnTo>
                      <a:pt x="126" y="33"/>
                    </a:lnTo>
                    <a:lnTo>
                      <a:pt x="134" y="33"/>
                    </a:lnTo>
                    <a:lnTo>
                      <a:pt x="142" y="33"/>
                    </a:lnTo>
                    <a:lnTo>
                      <a:pt x="149" y="33"/>
                    </a:lnTo>
                    <a:lnTo>
                      <a:pt x="157" y="33"/>
                    </a:lnTo>
                    <a:lnTo>
                      <a:pt x="165" y="33"/>
                    </a:lnTo>
                    <a:lnTo>
                      <a:pt x="173" y="33"/>
                    </a:lnTo>
                    <a:lnTo>
                      <a:pt x="181" y="33"/>
                    </a:lnTo>
                    <a:lnTo>
                      <a:pt x="189" y="47"/>
                    </a:lnTo>
                    <a:lnTo>
                      <a:pt x="197" y="47"/>
                    </a:lnTo>
                    <a:lnTo>
                      <a:pt x="205" y="47"/>
                    </a:lnTo>
                    <a:lnTo>
                      <a:pt x="212" y="48"/>
                    </a:lnTo>
                    <a:lnTo>
                      <a:pt x="220" y="48"/>
                    </a:lnTo>
                    <a:lnTo>
                      <a:pt x="228" y="34"/>
                    </a:lnTo>
                    <a:lnTo>
                      <a:pt x="236" y="34"/>
                    </a:lnTo>
                    <a:lnTo>
                      <a:pt x="244" y="48"/>
                    </a:lnTo>
                    <a:lnTo>
                      <a:pt x="252" y="48"/>
                    </a:lnTo>
                    <a:lnTo>
                      <a:pt x="260" y="48"/>
                    </a:lnTo>
                    <a:lnTo>
                      <a:pt x="268" y="34"/>
                    </a:lnTo>
                    <a:lnTo>
                      <a:pt x="276" y="35"/>
                    </a:lnTo>
                    <a:lnTo>
                      <a:pt x="283" y="35"/>
                    </a:lnTo>
                    <a:lnTo>
                      <a:pt x="291" y="35"/>
                    </a:lnTo>
                    <a:lnTo>
                      <a:pt x="299" y="35"/>
                    </a:lnTo>
                    <a:lnTo>
                      <a:pt x="308" y="35"/>
                    </a:lnTo>
                    <a:lnTo>
                      <a:pt x="315" y="35"/>
                    </a:lnTo>
                    <a:lnTo>
                      <a:pt x="323" y="35"/>
                    </a:lnTo>
                    <a:lnTo>
                      <a:pt x="331" y="21"/>
                    </a:lnTo>
                    <a:lnTo>
                      <a:pt x="339" y="22"/>
                    </a:lnTo>
                    <a:lnTo>
                      <a:pt x="347" y="22"/>
                    </a:lnTo>
                    <a:lnTo>
                      <a:pt x="354" y="22"/>
                    </a:lnTo>
                    <a:lnTo>
                      <a:pt x="363" y="22"/>
                    </a:lnTo>
                    <a:lnTo>
                      <a:pt x="371" y="22"/>
                    </a:lnTo>
                    <a:lnTo>
                      <a:pt x="379" y="22"/>
                    </a:lnTo>
                    <a:lnTo>
                      <a:pt x="386" y="8"/>
                    </a:lnTo>
                    <a:lnTo>
                      <a:pt x="394" y="8"/>
                    </a:lnTo>
                    <a:lnTo>
                      <a:pt x="402" y="22"/>
                    </a:lnTo>
                    <a:lnTo>
                      <a:pt x="410" y="22"/>
                    </a:lnTo>
                    <a:lnTo>
                      <a:pt x="417" y="22"/>
                    </a:lnTo>
                    <a:lnTo>
                      <a:pt x="426" y="23"/>
                    </a:lnTo>
                    <a:lnTo>
                      <a:pt x="434" y="23"/>
                    </a:lnTo>
                    <a:lnTo>
                      <a:pt x="442" y="23"/>
                    </a:lnTo>
                    <a:lnTo>
                      <a:pt x="450" y="23"/>
                    </a:lnTo>
                    <a:lnTo>
                      <a:pt x="457" y="23"/>
                    </a:lnTo>
                    <a:lnTo>
                      <a:pt x="465" y="23"/>
                    </a:lnTo>
                    <a:lnTo>
                      <a:pt x="473" y="23"/>
                    </a:lnTo>
                    <a:lnTo>
                      <a:pt x="481" y="23"/>
                    </a:lnTo>
                    <a:lnTo>
                      <a:pt x="489" y="23"/>
                    </a:lnTo>
                    <a:lnTo>
                      <a:pt x="497" y="23"/>
                    </a:lnTo>
                    <a:lnTo>
                      <a:pt x="505" y="23"/>
                    </a:lnTo>
                    <a:lnTo>
                      <a:pt x="513" y="24"/>
                    </a:lnTo>
                    <a:lnTo>
                      <a:pt x="520" y="24"/>
                    </a:lnTo>
                    <a:lnTo>
                      <a:pt x="528" y="24"/>
                    </a:lnTo>
                    <a:lnTo>
                      <a:pt x="536" y="10"/>
                    </a:lnTo>
                    <a:lnTo>
                      <a:pt x="545" y="10"/>
                    </a:lnTo>
                    <a:lnTo>
                      <a:pt x="553" y="10"/>
                    </a:lnTo>
                    <a:lnTo>
                      <a:pt x="560" y="10"/>
                    </a:lnTo>
                    <a:lnTo>
                      <a:pt x="568" y="24"/>
                    </a:lnTo>
                    <a:lnTo>
                      <a:pt x="576" y="11"/>
                    </a:lnTo>
                    <a:lnTo>
                      <a:pt x="584" y="11"/>
                    </a:lnTo>
                    <a:lnTo>
                      <a:pt x="591" y="11"/>
                    </a:lnTo>
                    <a:lnTo>
                      <a:pt x="599" y="25"/>
                    </a:lnTo>
                    <a:lnTo>
                      <a:pt x="608" y="25"/>
                    </a:lnTo>
                    <a:lnTo>
                      <a:pt x="616" y="25"/>
                    </a:lnTo>
                    <a:lnTo>
                      <a:pt x="623" y="25"/>
                    </a:lnTo>
                    <a:lnTo>
                      <a:pt x="631" y="25"/>
                    </a:lnTo>
                    <a:lnTo>
                      <a:pt x="639" y="11"/>
                    </a:lnTo>
                    <a:lnTo>
                      <a:pt x="647" y="11"/>
                    </a:lnTo>
                    <a:lnTo>
                      <a:pt x="655" y="11"/>
                    </a:lnTo>
                    <a:lnTo>
                      <a:pt x="662" y="12"/>
                    </a:lnTo>
                    <a:lnTo>
                      <a:pt x="671" y="12"/>
                    </a:lnTo>
                    <a:lnTo>
                      <a:pt x="679" y="26"/>
                    </a:lnTo>
                    <a:lnTo>
                      <a:pt x="687" y="12"/>
                    </a:lnTo>
                    <a:lnTo>
                      <a:pt x="694" y="12"/>
                    </a:lnTo>
                    <a:lnTo>
                      <a:pt x="702" y="12"/>
                    </a:lnTo>
                    <a:lnTo>
                      <a:pt x="710" y="26"/>
                    </a:lnTo>
                    <a:lnTo>
                      <a:pt x="718" y="12"/>
                    </a:lnTo>
                    <a:lnTo>
                      <a:pt x="725" y="12"/>
                    </a:lnTo>
                    <a:lnTo>
                      <a:pt x="734" y="12"/>
                    </a:lnTo>
                    <a:lnTo>
                      <a:pt x="742" y="12"/>
                    </a:lnTo>
                    <a:lnTo>
                      <a:pt x="750" y="26"/>
                    </a:lnTo>
                    <a:lnTo>
                      <a:pt x="757" y="26"/>
                    </a:lnTo>
                    <a:lnTo>
                      <a:pt x="765" y="27"/>
                    </a:lnTo>
                    <a:lnTo>
                      <a:pt x="773" y="13"/>
                    </a:lnTo>
                    <a:lnTo>
                      <a:pt x="781" y="13"/>
                    </a:lnTo>
                    <a:lnTo>
                      <a:pt x="790" y="13"/>
                    </a:lnTo>
                    <a:lnTo>
                      <a:pt x="797" y="13"/>
                    </a:lnTo>
                    <a:lnTo>
                      <a:pt x="805" y="13"/>
                    </a:lnTo>
                    <a:lnTo>
                      <a:pt x="813" y="13"/>
                    </a:lnTo>
                    <a:lnTo>
                      <a:pt x="821" y="13"/>
                    </a:lnTo>
                    <a:lnTo>
                      <a:pt x="828" y="13"/>
                    </a:lnTo>
                    <a:lnTo>
                      <a:pt x="836" y="14"/>
                    </a:lnTo>
                    <a:lnTo>
                      <a:pt x="844" y="14"/>
                    </a:lnTo>
                    <a:lnTo>
                      <a:pt x="853" y="14"/>
                    </a:lnTo>
                    <a:lnTo>
                      <a:pt x="860" y="14"/>
                    </a:lnTo>
                    <a:lnTo>
                      <a:pt x="868" y="14"/>
                    </a:lnTo>
                    <a:lnTo>
                      <a:pt x="876" y="0"/>
                    </a:lnTo>
                    <a:lnTo>
                      <a:pt x="884" y="0"/>
                    </a:lnTo>
                    <a:lnTo>
                      <a:pt x="892" y="0"/>
                    </a:lnTo>
                    <a:lnTo>
                      <a:pt x="899" y="1"/>
                    </a:lnTo>
                    <a:lnTo>
                      <a:pt x="907" y="1"/>
                    </a:lnTo>
                    <a:lnTo>
                      <a:pt x="916" y="1"/>
                    </a:lnTo>
                    <a:lnTo>
                      <a:pt x="924" y="15"/>
                    </a:lnTo>
                    <a:lnTo>
                      <a:pt x="931" y="15"/>
                    </a:lnTo>
                    <a:lnTo>
                      <a:pt x="939" y="15"/>
                    </a:lnTo>
                    <a:lnTo>
                      <a:pt x="947" y="15"/>
                    </a:lnTo>
                    <a:lnTo>
                      <a:pt x="955" y="15"/>
                    </a:lnTo>
                    <a:lnTo>
                      <a:pt x="962" y="15"/>
                    </a:lnTo>
                    <a:lnTo>
                      <a:pt x="970" y="15"/>
                    </a:lnTo>
                    <a:lnTo>
                      <a:pt x="979" y="15"/>
                    </a:lnTo>
                    <a:lnTo>
                      <a:pt x="987"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49" name="Freeform 68"/>
              <p:cNvSpPr>
                <a:spLocks/>
              </p:cNvSpPr>
              <p:nvPr/>
            </p:nvSpPr>
            <p:spPr bwMode="auto">
              <a:xfrm>
                <a:off x="2543" y="3532"/>
                <a:ext cx="273" cy="54"/>
              </a:xfrm>
              <a:custGeom>
                <a:avLst/>
                <a:gdLst>
                  <a:gd name="T0" fmla="*/ 0 w 987"/>
                  <a:gd name="T1" fmla="*/ 0 h 255"/>
                  <a:gd name="T2" fmla="*/ 0 w 987"/>
                  <a:gd name="T3" fmla="*/ 0 h 255"/>
                  <a:gd name="T4" fmla="*/ 0 w 987"/>
                  <a:gd name="T5" fmla="*/ 0 h 255"/>
                  <a:gd name="T6" fmla="*/ 0 w 987"/>
                  <a:gd name="T7" fmla="*/ 0 h 255"/>
                  <a:gd name="T8" fmla="*/ 0 w 987"/>
                  <a:gd name="T9" fmla="*/ 0 h 255"/>
                  <a:gd name="T10" fmla="*/ 0 w 987"/>
                  <a:gd name="T11" fmla="*/ 0 h 255"/>
                  <a:gd name="T12" fmla="*/ 0 w 987"/>
                  <a:gd name="T13" fmla="*/ 0 h 255"/>
                  <a:gd name="T14" fmla="*/ 0 w 987"/>
                  <a:gd name="T15" fmla="*/ 0 h 255"/>
                  <a:gd name="T16" fmla="*/ 0 w 987"/>
                  <a:gd name="T17" fmla="*/ 0 h 255"/>
                  <a:gd name="T18" fmla="*/ 0 w 987"/>
                  <a:gd name="T19" fmla="*/ 0 h 255"/>
                  <a:gd name="T20" fmla="*/ 0 w 987"/>
                  <a:gd name="T21" fmla="*/ 0 h 255"/>
                  <a:gd name="T22" fmla="*/ 0 w 987"/>
                  <a:gd name="T23" fmla="*/ 0 h 255"/>
                  <a:gd name="T24" fmla="*/ 0 w 987"/>
                  <a:gd name="T25" fmla="*/ 0 h 255"/>
                  <a:gd name="T26" fmla="*/ 0 w 987"/>
                  <a:gd name="T27" fmla="*/ 0 h 255"/>
                  <a:gd name="T28" fmla="*/ 0 w 987"/>
                  <a:gd name="T29" fmla="*/ 0 h 255"/>
                  <a:gd name="T30" fmla="*/ 0 w 987"/>
                  <a:gd name="T31" fmla="*/ 0 h 255"/>
                  <a:gd name="T32" fmla="*/ 0 w 987"/>
                  <a:gd name="T33" fmla="*/ 0 h 255"/>
                  <a:gd name="T34" fmla="*/ 0 w 987"/>
                  <a:gd name="T35" fmla="*/ 0 h 255"/>
                  <a:gd name="T36" fmla="*/ 0 w 987"/>
                  <a:gd name="T37" fmla="*/ 0 h 255"/>
                  <a:gd name="T38" fmla="*/ 0 w 987"/>
                  <a:gd name="T39" fmla="*/ 0 h 255"/>
                  <a:gd name="T40" fmla="*/ 0 w 987"/>
                  <a:gd name="T41" fmla="*/ 0 h 255"/>
                  <a:gd name="T42" fmla="*/ 0 w 987"/>
                  <a:gd name="T43" fmla="*/ 0 h 255"/>
                  <a:gd name="T44" fmla="*/ 0 w 987"/>
                  <a:gd name="T45" fmla="*/ 0 h 255"/>
                  <a:gd name="T46" fmla="*/ 0 w 987"/>
                  <a:gd name="T47" fmla="*/ 0 h 255"/>
                  <a:gd name="T48" fmla="*/ 0 w 987"/>
                  <a:gd name="T49" fmla="*/ 0 h 255"/>
                  <a:gd name="T50" fmla="*/ 0 w 987"/>
                  <a:gd name="T51" fmla="*/ 0 h 255"/>
                  <a:gd name="T52" fmla="*/ 0 w 987"/>
                  <a:gd name="T53" fmla="*/ 0 h 255"/>
                  <a:gd name="T54" fmla="*/ 0 w 987"/>
                  <a:gd name="T55" fmla="*/ 0 h 255"/>
                  <a:gd name="T56" fmla="*/ 0 w 987"/>
                  <a:gd name="T57" fmla="*/ 0 h 255"/>
                  <a:gd name="T58" fmla="*/ 0 w 987"/>
                  <a:gd name="T59" fmla="*/ 0 h 255"/>
                  <a:gd name="T60" fmla="*/ 0 w 987"/>
                  <a:gd name="T61" fmla="*/ 0 h 255"/>
                  <a:gd name="T62" fmla="*/ 0 w 987"/>
                  <a:gd name="T63" fmla="*/ 0 h 255"/>
                  <a:gd name="T64" fmla="*/ 0 w 987"/>
                  <a:gd name="T65" fmla="*/ 0 h 255"/>
                  <a:gd name="T66" fmla="*/ 0 w 987"/>
                  <a:gd name="T67" fmla="*/ 0 h 255"/>
                  <a:gd name="T68" fmla="*/ 0 w 987"/>
                  <a:gd name="T69" fmla="*/ 0 h 255"/>
                  <a:gd name="T70" fmla="*/ 0 w 987"/>
                  <a:gd name="T71" fmla="*/ 0 h 255"/>
                  <a:gd name="T72" fmla="*/ 0 w 987"/>
                  <a:gd name="T73" fmla="*/ 0 h 255"/>
                  <a:gd name="T74" fmla="*/ 0 w 987"/>
                  <a:gd name="T75" fmla="*/ 0 h 255"/>
                  <a:gd name="T76" fmla="*/ 0 w 987"/>
                  <a:gd name="T77" fmla="*/ 0 h 255"/>
                  <a:gd name="T78" fmla="*/ 0 w 987"/>
                  <a:gd name="T79" fmla="*/ 0 h 255"/>
                  <a:gd name="T80" fmla="*/ 0 w 987"/>
                  <a:gd name="T81" fmla="*/ 0 h 255"/>
                  <a:gd name="T82" fmla="*/ 0 w 987"/>
                  <a:gd name="T83" fmla="*/ 0 h 255"/>
                  <a:gd name="T84" fmla="*/ 0 w 987"/>
                  <a:gd name="T85" fmla="*/ 0 h 255"/>
                  <a:gd name="T86" fmla="*/ 0 w 987"/>
                  <a:gd name="T87" fmla="*/ 0 h 255"/>
                  <a:gd name="T88" fmla="*/ 0 w 987"/>
                  <a:gd name="T89" fmla="*/ 0 h 255"/>
                  <a:gd name="T90" fmla="*/ 0 w 987"/>
                  <a:gd name="T91" fmla="*/ 0 h 255"/>
                  <a:gd name="T92" fmla="*/ 0 w 987"/>
                  <a:gd name="T93" fmla="*/ 0 h 255"/>
                  <a:gd name="T94" fmla="*/ 0 w 987"/>
                  <a:gd name="T95" fmla="*/ 0 h 255"/>
                  <a:gd name="T96" fmla="*/ 0 w 987"/>
                  <a:gd name="T97" fmla="*/ 0 h 255"/>
                  <a:gd name="T98" fmla="*/ 0 w 987"/>
                  <a:gd name="T99" fmla="*/ 0 h 255"/>
                  <a:gd name="T100" fmla="*/ 0 w 987"/>
                  <a:gd name="T101" fmla="*/ 0 h 255"/>
                  <a:gd name="T102" fmla="*/ 0 w 987"/>
                  <a:gd name="T103" fmla="*/ 0 h 255"/>
                  <a:gd name="T104" fmla="*/ 0 w 987"/>
                  <a:gd name="T105" fmla="*/ 0 h 255"/>
                  <a:gd name="T106" fmla="*/ 0 w 987"/>
                  <a:gd name="T107" fmla="*/ 0 h 255"/>
                  <a:gd name="T108" fmla="*/ 0 w 987"/>
                  <a:gd name="T109" fmla="*/ 0 h 255"/>
                  <a:gd name="T110" fmla="*/ 0 w 987"/>
                  <a:gd name="T111" fmla="*/ 0 h 255"/>
                  <a:gd name="T112" fmla="*/ 0 w 987"/>
                  <a:gd name="T113" fmla="*/ 0 h 255"/>
                  <a:gd name="T114" fmla="*/ 0 w 987"/>
                  <a:gd name="T115" fmla="*/ 0 h 255"/>
                  <a:gd name="T116" fmla="*/ 0 w 987"/>
                  <a:gd name="T117" fmla="*/ 0 h 255"/>
                  <a:gd name="T118" fmla="*/ 0 w 987"/>
                  <a:gd name="T119" fmla="*/ 0 h 255"/>
                  <a:gd name="T120" fmla="*/ 0 w 987"/>
                  <a:gd name="T121" fmla="*/ 0 h 255"/>
                  <a:gd name="T122" fmla="*/ 0 w 987"/>
                  <a:gd name="T123" fmla="*/ 0 h 255"/>
                  <a:gd name="T124" fmla="*/ 0 w 987"/>
                  <a:gd name="T125" fmla="*/ 0 h 25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255">
                    <a:moveTo>
                      <a:pt x="0" y="254"/>
                    </a:moveTo>
                    <a:lnTo>
                      <a:pt x="7" y="254"/>
                    </a:lnTo>
                    <a:lnTo>
                      <a:pt x="15" y="255"/>
                    </a:lnTo>
                    <a:lnTo>
                      <a:pt x="23" y="241"/>
                    </a:lnTo>
                    <a:lnTo>
                      <a:pt x="31" y="241"/>
                    </a:lnTo>
                    <a:lnTo>
                      <a:pt x="39" y="241"/>
                    </a:lnTo>
                    <a:lnTo>
                      <a:pt x="47" y="241"/>
                    </a:lnTo>
                    <a:lnTo>
                      <a:pt x="55" y="241"/>
                    </a:lnTo>
                    <a:lnTo>
                      <a:pt x="63" y="241"/>
                    </a:lnTo>
                    <a:lnTo>
                      <a:pt x="71" y="241"/>
                    </a:lnTo>
                    <a:lnTo>
                      <a:pt x="78" y="242"/>
                    </a:lnTo>
                    <a:lnTo>
                      <a:pt x="86" y="242"/>
                    </a:lnTo>
                    <a:lnTo>
                      <a:pt x="94" y="228"/>
                    </a:lnTo>
                    <a:lnTo>
                      <a:pt x="102" y="228"/>
                    </a:lnTo>
                    <a:lnTo>
                      <a:pt x="111" y="228"/>
                    </a:lnTo>
                    <a:lnTo>
                      <a:pt x="118" y="228"/>
                    </a:lnTo>
                    <a:lnTo>
                      <a:pt x="126" y="228"/>
                    </a:lnTo>
                    <a:lnTo>
                      <a:pt x="134" y="214"/>
                    </a:lnTo>
                    <a:lnTo>
                      <a:pt x="142" y="214"/>
                    </a:lnTo>
                    <a:lnTo>
                      <a:pt x="149" y="214"/>
                    </a:lnTo>
                    <a:lnTo>
                      <a:pt x="157" y="214"/>
                    </a:lnTo>
                    <a:lnTo>
                      <a:pt x="165" y="214"/>
                    </a:lnTo>
                    <a:lnTo>
                      <a:pt x="174" y="214"/>
                    </a:lnTo>
                    <a:lnTo>
                      <a:pt x="182" y="214"/>
                    </a:lnTo>
                    <a:lnTo>
                      <a:pt x="189" y="214"/>
                    </a:lnTo>
                    <a:lnTo>
                      <a:pt x="197" y="214"/>
                    </a:lnTo>
                    <a:lnTo>
                      <a:pt x="205" y="214"/>
                    </a:lnTo>
                    <a:lnTo>
                      <a:pt x="213" y="201"/>
                    </a:lnTo>
                    <a:lnTo>
                      <a:pt x="220" y="201"/>
                    </a:lnTo>
                    <a:lnTo>
                      <a:pt x="229" y="201"/>
                    </a:lnTo>
                    <a:lnTo>
                      <a:pt x="237" y="187"/>
                    </a:lnTo>
                    <a:lnTo>
                      <a:pt x="245" y="187"/>
                    </a:lnTo>
                    <a:lnTo>
                      <a:pt x="253" y="187"/>
                    </a:lnTo>
                    <a:lnTo>
                      <a:pt x="260" y="188"/>
                    </a:lnTo>
                    <a:lnTo>
                      <a:pt x="268" y="174"/>
                    </a:lnTo>
                    <a:lnTo>
                      <a:pt x="276" y="174"/>
                    </a:lnTo>
                    <a:lnTo>
                      <a:pt x="284" y="174"/>
                    </a:lnTo>
                    <a:lnTo>
                      <a:pt x="292" y="174"/>
                    </a:lnTo>
                    <a:lnTo>
                      <a:pt x="300" y="159"/>
                    </a:lnTo>
                    <a:lnTo>
                      <a:pt x="308" y="159"/>
                    </a:lnTo>
                    <a:lnTo>
                      <a:pt x="316" y="160"/>
                    </a:lnTo>
                    <a:lnTo>
                      <a:pt x="324" y="132"/>
                    </a:lnTo>
                    <a:lnTo>
                      <a:pt x="331" y="132"/>
                    </a:lnTo>
                    <a:lnTo>
                      <a:pt x="339" y="119"/>
                    </a:lnTo>
                    <a:lnTo>
                      <a:pt x="347" y="105"/>
                    </a:lnTo>
                    <a:lnTo>
                      <a:pt x="356" y="105"/>
                    </a:lnTo>
                    <a:lnTo>
                      <a:pt x="364" y="90"/>
                    </a:lnTo>
                    <a:lnTo>
                      <a:pt x="371" y="90"/>
                    </a:lnTo>
                    <a:lnTo>
                      <a:pt x="379" y="90"/>
                    </a:lnTo>
                    <a:lnTo>
                      <a:pt x="387" y="91"/>
                    </a:lnTo>
                    <a:lnTo>
                      <a:pt x="395" y="91"/>
                    </a:lnTo>
                    <a:lnTo>
                      <a:pt x="402" y="105"/>
                    </a:lnTo>
                    <a:lnTo>
                      <a:pt x="411" y="133"/>
                    </a:lnTo>
                    <a:lnTo>
                      <a:pt x="419" y="147"/>
                    </a:lnTo>
                    <a:lnTo>
                      <a:pt x="427" y="147"/>
                    </a:lnTo>
                    <a:lnTo>
                      <a:pt x="434" y="147"/>
                    </a:lnTo>
                    <a:lnTo>
                      <a:pt x="442" y="147"/>
                    </a:lnTo>
                    <a:lnTo>
                      <a:pt x="450" y="134"/>
                    </a:lnTo>
                    <a:lnTo>
                      <a:pt x="458" y="134"/>
                    </a:lnTo>
                    <a:lnTo>
                      <a:pt x="465" y="134"/>
                    </a:lnTo>
                    <a:lnTo>
                      <a:pt x="474" y="134"/>
                    </a:lnTo>
                    <a:lnTo>
                      <a:pt x="482" y="134"/>
                    </a:lnTo>
                    <a:lnTo>
                      <a:pt x="490" y="134"/>
                    </a:lnTo>
                    <a:lnTo>
                      <a:pt x="498" y="120"/>
                    </a:lnTo>
                    <a:lnTo>
                      <a:pt x="505" y="120"/>
                    </a:lnTo>
                    <a:lnTo>
                      <a:pt x="513" y="121"/>
                    </a:lnTo>
                    <a:lnTo>
                      <a:pt x="521" y="121"/>
                    </a:lnTo>
                    <a:lnTo>
                      <a:pt x="529" y="121"/>
                    </a:lnTo>
                    <a:lnTo>
                      <a:pt x="537" y="107"/>
                    </a:lnTo>
                    <a:lnTo>
                      <a:pt x="545" y="107"/>
                    </a:lnTo>
                    <a:lnTo>
                      <a:pt x="553" y="107"/>
                    </a:lnTo>
                    <a:lnTo>
                      <a:pt x="561" y="107"/>
                    </a:lnTo>
                    <a:lnTo>
                      <a:pt x="569" y="107"/>
                    </a:lnTo>
                    <a:lnTo>
                      <a:pt x="576" y="108"/>
                    </a:lnTo>
                    <a:lnTo>
                      <a:pt x="584" y="108"/>
                    </a:lnTo>
                    <a:lnTo>
                      <a:pt x="592" y="108"/>
                    </a:lnTo>
                    <a:lnTo>
                      <a:pt x="601" y="108"/>
                    </a:lnTo>
                    <a:lnTo>
                      <a:pt x="608" y="108"/>
                    </a:lnTo>
                    <a:lnTo>
                      <a:pt x="616" y="108"/>
                    </a:lnTo>
                    <a:lnTo>
                      <a:pt x="624" y="93"/>
                    </a:lnTo>
                    <a:lnTo>
                      <a:pt x="632" y="93"/>
                    </a:lnTo>
                    <a:lnTo>
                      <a:pt x="640" y="80"/>
                    </a:lnTo>
                    <a:lnTo>
                      <a:pt x="647" y="80"/>
                    </a:lnTo>
                    <a:lnTo>
                      <a:pt x="656" y="80"/>
                    </a:lnTo>
                    <a:lnTo>
                      <a:pt x="664" y="66"/>
                    </a:lnTo>
                    <a:lnTo>
                      <a:pt x="672" y="66"/>
                    </a:lnTo>
                    <a:lnTo>
                      <a:pt x="679" y="66"/>
                    </a:lnTo>
                    <a:lnTo>
                      <a:pt x="687" y="66"/>
                    </a:lnTo>
                    <a:lnTo>
                      <a:pt x="695" y="67"/>
                    </a:lnTo>
                    <a:lnTo>
                      <a:pt x="703" y="67"/>
                    </a:lnTo>
                    <a:lnTo>
                      <a:pt x="710" y="67"/>
                    </a:lnTo>
                    <a:lnTo>
                      <a:pt x="719" y="67"/>
                    </a:lnTo>
                    <a:lnTo>
                      <a:pt x="727" y="67"/>
                    </a:lnTo>
                    <a:lnTo>
                      <a:pt x="735" y="67"/>
                    </a:lnTo>
                    <a:lnTo>
                      <a:pt x="743" y="53"/>
                    </a:lnTo>
                    <a:lnTo>
                      <a:pt x="749" y="53"/>
                    </a:lnTo>
                    <a:lnTo>
                      <a:pt x="757" y="54"/>
                    </a:lnTo>
                    <a:lnTo>
                      <a:pt x="765" y="54"/>
                    </a:lnTo>
                    <a:lnTo>
                      <a:pt x="773" y="39"/>
                    </a:lnTo>
                    <a:lnTo>
                      <a:pt x="781" y="39"/>
                    </a:lnTo>
                    <a:lnTo>
                      <a:pt x="789" y="39"/>
                    </a:lnTo>
                    <a:lnTo>
                      <a:pt x="797" y="39"/>
                    </a:lnTo>
                    <a:lnTo>
                      <a:pt x="805" y="39"/>
                    </a:lnTo>
                    <a:lnTo>
                      <a:pt x="813" y="26"/>
                    </a:lnTo>
                    <a:lnTo>
                      <a:pt x="820" y="26"/>
                    </a:lnTo>
                    <a:lnTo>
                      <a:pt x="828" y="26"/>
                    </a:lnTo>
                    <a:lnTo>
                      <a:pt x="837" y="26"/>
                    </a:lnTo>
                    <a:lnTo>
                      <a:pt x="845" y="26"/>
                    </a:lnTo>
                    <a:lnTo>
                      <a:pt x="852" y="26"/>
                    </a:lnTo>
                    <a:lnTo>
                      <a:pt x="860" y="26"/>
                    </a:lnTo>
                    <a:lnTo>
                      <a:pt x="868" y="26"/>
                    </a:lnTo>
                    <a:lnTo>
                      <a:pt x="876" y="26"/>
                    </a:lnTo>
                    <a:lnTo>
                      <a:pt x="883" y="26"/>
                    </a:lnTo>
                    <a:lnTo>
                      <a:pt x="891" y="27"/>
                    </a:lnTo>
                    <a:lnTo>
                      <a:pt x="900" y="13"/>
                    </a:lnTo>
                    <a:lnTo>
                      <a:pt x="908" y="13"/>
                    </a:lnTo>
                    <a:lnTo>
                      <a:pt x="916" y="13"/>
                    </a:lnTo>
                    <a:lnTo>
                      <a:pt x="923" y="13"/>
                    </a:lnTo>
                    <a:lnTo>
                      <a:pt x="931" y="13"/>
                    </a:lnTo>
                    <a:lnTo>
                      <a:pt x="939" y="13"/>
                    </a:lnTo>
                    <a:lnTo>
                      <a:pt x="947" y="13"/>
                    </a:lnTo>
                    <a:lnTo>
                      <a:pt x="954" y="0"/>
                    </a:lnTo>
                    <a:lnTo>
                      <a:pt x="963" y="0"/>
                    </a:lnTo>
                    <a:lnTo>
                      <a:pt x="971" y="0"/>
                    </a:lnTo>
                    <a:lnTo>
                      <a:pt x="979" y="0"/>
                    </a:lnTo>
                    <a:lnTo>
                      <a:pt x="987"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50" name="Freeform 69"/>
              <p:cNvSpPr>
                <a:spLocks/>
              </p:cNvSpPr>
              <p:nvPr/>
            </p:nvSpPr>
            <p:spPr bwMode="auto">
              <a:xfrm>
                <a:off x="2816" y="3527"/>
                <a:ext cx="275" cy="17"/>
              </a:xfrm>
              <a:custGeom>
                <a:avLst/>
                <a:gdLst>
                  <a:gd name="T0" fmla="*/ 0 w 986"/>
                  <a:gd name="T1" fmla="*/ 0 h 80"/>
                  <a:gd name="T2" fmla="*/ 0 w 986"/>
                  <a:gd name="T3" fmla="*/ 0 h 80"/>
                  <a:gd name="T4" fmla="*/ 0 w 986"/>
                  <a:gd name="T5" fmla="*/ 0 h 80"/>
                  <a:gd name="T6" fmla="*/ 0 w 986"/>
                  <a:gd name="T7" fmla="*/ 0 h 80"/>
                  <a:gd name="T8" fmla="*/ 0 w 986"/>
                  <a:gd name="T9" fmla="*/ 0 h 80"/>
                  <a:gd name="T10" fmla="*/ 0 w 986"/>
                  <a:gd name="T11" fmla="*/ 0 h 80"/>
                  <a:gd name="T12" fmla="*/ 0 w 986"/>
                  <a:gd name="T13" fmla="*/ 0 h 80"/>
                  <a:gd name="T14" fmla="*/ 0 w 986"/>
                  <a:gd name="T15" fmla="*/ 0 h 80"/>
                  <a:gd name="T16" fmla="*/ 0 w 986"/>
                  <a:gd name="T17" fmla="*/ 0 h 80"/>
                  <a:gd name="T18" fmla="*/ 0 w 986"/>
                  <a:gd name="T19" fmla="*/ 0 h 80"/>
                  <a:gd name="T20" fmla="*/ 0 w 986"/>
                  <a:gd name="T21" fmla="*/ 0 h 80"/>
                  <a:gd name="T22" fmla="*/ 0 w 986"/>
                  <a:gd name="T23" fmla="*/ 0 h 80"/>
                  <a:gd name="T24" fmla="*/ 0 w 986"/>
                  <a:gd name="T25" fmla="*/ 0 h 80"/>
                  <a:gd name="T26" fmla="*/ 0 w 986"/>
                  <a:gd name="T27" fmla="*/ 0 h 80"/>
                  <a:gd name="T28" fmla="*/ 0 w 986"/>
                  <a:gd name="T29" fmla="*/ 0 h 80"/>
                  <a:gd name="T30" fmla="*/ 0 w 986"/>
                  <a:gd name="T31" fmla="*/ 0 h 80"/>
                  <a:gd name="T32" fmla="*/ 0 w 986"/>
                  <a:gd name="T33" fmla="*/ 0 h 80"/>
                  <a:gd name="T34" fmla="*/ 0 w 986"/>
                  <a:gd name="T35" fmla="*/ 0 h 80"/>
                  <a:gd name="T36" fmla="*/ 0 w 986"/>
                  <a:gd name="T37" fmla="*/ 0 h 80"/>
                  <a:gd name="T38" fmla="*/ 0 w 986"/>
                  <a:gd name="T39" fmla="*/ 0 h 80"/>
                  <a:gd name="T40" fmla="*/ 0 w 986"/>
                  <a:gd name="T41" fmla="*/ 0 h 80"/>
                  <a:gd name="T42" fmla="*/ 0 w 986"/>
                  <a:gd name="T43" fmla="*/ 0 h 80"/>
                  <a:gd name="T44" fmla="*/ 0 w 986"/>
                  <a:gd name="T45" fmla="*/ 0 h 80"/>
                  <a:gd name="T46" fmla="*/ 0 w 986"/>
                  <a:gd name="T47" fmla="*/ 0 h 80"/>
                  <a:gd name="T48" fmla="*/ 0 w 986"/>
                  <a:gd name="T49" fmla="*/ 0 h 80"/>
                  <a:gd name="T50" fmla="*/ 0 w 986"/>
                  <a:gd name="T51" fmla="*/ 0 h 80"/>
                  <a:gd name="T52" fmla="*/ 0 w 986"/>
                  <a:gd name="T53" fmla="*/ 0 h 80"/>
                  <a:gd name="T54" fmla="*/ 0 w 986"/>
                  <a:gd name="T55" fmla="*/ 0 h 80"/>
                  <a:gd name="T56" fmla="*/ 0 w 986"/>
                  <a:gd name="T57" fmla="*/ 0 h 80"/>
                  <a:gd name="T58" fmla="*/ 0 w 986"/>
                  <a:gd name="T59" fmla="*/ 0 h 80"/>
                  <a:gd name="T60" fmla="*/ 0 w 986"/>
                  <a:gd name="T61" fmla="*/ 0 h 80"/>
                  <a:gd name="T62" fmla="*/ 0 w 986"/>
                  <a:gd name="T63" fmla="*/ 0 h 80"/>
                  <a:gd name="T64" fmla="*/ 0 w 986"/>
                  <a:gd name="T65" fmla="*/ 0 h 80"/>
                  <a:gd name="T66" fmla="*/ 0 w 986"/>
                  <a:gd name="T67" fmla="*/ 0 h 80"/>
                  <a:gd name="T68" fmla="*/ 0 w 986"/>
                  <a:gd name="T69" fmla="*/ 0 h 80"/>
                  <a:gd name="T70" fmla="*/ 0 w 986"/>
                  <a:gd name="T71" fmla="*/ 0 h 80"/>
                  <a:gd name="T72" fmla="*/ 0 w 986"/>
                  <a:gd name="T73" fmla="*/ 0 h 80"/>
                  <a:gd name="T74" fmla="*/ 0 w 986"/>
                  <a:gd name="T75" fmla="*/ 0 h 80"/>
                  <a:gd name="T76" fmla="*/ 0 w 986"/>
                  <a:gd name="T77" fmla="*/ 0 h 80"/>
                  <a:gd name="T78" fmla="*/ 0 w 986"/>
                  <a:gd name="T79" fmla="*/ 0 h 80"/>
                  <a:gd name="T80" fmla="*/ 0 w 986"/>
                  <a:gd name="T81" fmla="*/ 0 h 80"/>
                  <a:gd name="T82" fmla="*/ 0 w 986"/>
                  <a:gd name="T83" fmla="*/ 0 h 80"/>
                  <a:gd name="T84" fmla="*/ 0 w 986"/>
                  <a:gd name="T85" fmla="*/ 0 h 80"/>
                  <a:gd name="T86" fmla="*/ 0 w 986"/>
                  <a:gd name="T87" fmla="*/ 0 h 80"/>
                  <a:gd name="T88" fmla="*/ 0 w 986"/>
                  <a:gd name="T89" fmla="*/ 0 h 80"/>
                  <a:gd name="T90" fmla="*/ 0 w 986"/>
                  <a:gd name="T91" fmla="*/ 0 h 80"/>
                  <a:gd name="T92" fmla="*/ 0 w 986"/>
                  <a:gd name="T93" fmla="*/ 0 h 80"/>
                  <a:gd name="T94" fmla="*/ 0 w 986"/>
                  <a:gd name="T95" fmla="*/ 0 h 80"/>
                  <a:gd name="T96" fmla="*/ 0 w 986"/>
                  <a:gd name="T97" fmla="*/ 0 h 80"/>
                  <a:gd name="T98" fmla="*/ 0 w 986"/>
                  <a:gd name="T99" fmla="*/ 0 h 80"/>
                  <a:gd name="T100" fmla="*/ 0 w 986"/>
                  <a:gd name="T101" fmla="*/ 0 h 80"/>
                  <a:gd name="T102" fmla="*/ 0 w 986"/>
                  <a:gd name="T103" fmla="*/ 0 h 80"/>
                  <a:gd name="T104" fmla="*/ 0 w 986"/>
                  <a:gd name="T105" fmla="*/ 0 h 80"/>
                  <a:gd name="T106" fmla="*/ 0 w 986"/>
                  <a:gd name="T107" fmla="*/ 0 h 80"/>
                  <a:gd name="T108" fmla="*/ 0 w 986"/>
                  <a:gd name="T109" fmla="*/ 0 h 80"/>
                  <a:gd name="T110" fmla="*/ 0 w 986"/>
                  <a:gd name="T111" fmla="*/ 0 h 80"/>
                  <a:gd name="T112" fmla="*/ 0 w 986"/>
                  <a:gd name="T113" fmla="*/ 0 h 80"/>
                  <a:gd name="T114" fmla="*/ 0 w 986"/>
                  <a:gd name="T115" fmla="*/ 0 h 80"/>
                  <a:gd name="T116" fmla="*/ 0 w 986"/>
                  <a:gd name="T117" fmla="*/ 0 h 80"/>
                  <a:gd name="T118" fmla="*/ 0 w 986"/>
                  <a:gd name="T119" fmla="*/ 0 h 80"/>
                  <a:gd name="T120" fmla="*/ 0 w 986"/>
                  <a:gd name="T121" fmla="*/ 0 h 80"/>
                  <a:gd name="T122" fmla="*/ 0 w 986"/>
                  <a:gd name="T123" fmla="*/ 0 h 80"/>
                  <a:gd name="T124" fmla="*/ 0 w 986"/>
                  <a:gd name="T125" fmla="*/ 0 h 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80">
                    <a:moveTo>
                      <a:pt x="0" y="26"/>
                    </a:moveTo>
                    <a:lnTo>
                      <a:pt x="7" y="26"/>
                    </a:lnTo>
                    <a:lnTo>
                      <a:pt x="15" y="26"/>
                    </a:lnTo>
                    <a:lnTo>
                      <a:pt x="23" y="26"/>
                    </a:lnTo>
                    <a:lnTo>
                      <a:pt x="31" y="26"/>
                    </a:lnTo>
                    <a:lnTo>
                      <a:pt x="39" y="27"/>
                    </a:lnTo>
                    <a:lnTo>
                      <a:pt x="47" y="27"/>
                    </a:lnTo>
                    <a:lnTo>
                      <a:pt x="55" y="27"/>
                    </a:lnTo>
                    <a:lnTo>
                      <a:pt x="63" y="27"/>
                    </a:lnTo>
                    <a:lnTo>
                      <a:pt x="70" y="27"/>
                    </a:lnTo>
                    <a:lnTo>
                      <a:pt x="78" y="13"/>
                    </a:lnTo>
                    <a:lnTo>
                      <a:pt x="86" y="13"/>
                    </a:lnTo>
                    <a:lnTo>
                      <a:pt x="95" y="13"/>
                    </a:lnTo>
                    <a:lnTo>
                      <a:pt x="103" y="14"/>
                    </a:lnTo>
                    <a:lnTo>
                      <a:pt x="110" y="14"/>
                    </a:lnTo>
                    <a:lnTo>
                      <a:pt x="118" y="14"/>
                    </a:lnTo>
                    <a:lnTo>
                      <a:pt x="126" y="14"/>
                    </a:lnTo>
                    <a:lnTo>
                      <a:pt x="134" y="14"/>
                    </a:lnTo>
                    <a:lnTo>
                      <a:pt x="141" y="14"/>
                    </a:lnTo>
                    <a:lnTo>
                      <a:pt x="149" y="14"/>
                    </a:lnTo>
                    <a:lnTo>
                      <a:pt x="158" y="14"/>
                    </a:lnTo>
                    <a:lnTo>
                      <a:pt x="166" y="28"/>
                    </a:lnTo>
                    <a:lnTo>
                      <a:pt x="173" y="28"/>
                    </a:lnTo>
                    <a:lnTo>
                      <a:pt x="181" y="28"/>
                    </a:lnTo>
                    <a:lnTo>
                      <a:pt x="189" y="15"/>
                    </a:lnTo>
                    <a:lnTo>
                      <a:pt x="197" y="15"/>
                    </a:lnTo>
                    <a:lnTo>
                      <a:pt x="205" y="15"/>
                    </a:lnTo>
                    <a:lnTo>
                      <a:pt x="212" y="0"/>
                    </a:lnTo>
                    <a:lnTo>
                      <a:pt x="221" y="0"/>
                    </a:lnTo>
                    <a:lnTo>
                      <a:pt x="229" y="0"/>
                    </a:lnTo>
                    <a:lnTo>
                      <a:pt x="237" y="0"/>
                    </a:lnTo>
                    <a:lnTo>
                      <a:pt x="244" y="0"/>
                    </a:lnTo>
                    <a:lnTo>
                      <a:pt x="252" y="15"/>
                    </a:lnTo>
                    <a:lnTo>
                      <a:pt x="260" y="15"/>
                    </a:lnTo>
                    <a:lnTo>
                      <a:pt x="268" y="15"/>
                    </a:lnTo>
                    <a:lnTo>
                      <a:pt x="275" y="29"/>
                    </a:lnTo>
                    <a:lnTo>
                      <a:pt x="284" y="29"/>
                    </a:lnTo>
                    <a:lnTo>
                      <a:pt x="292" y="30"/>
                    </a:lnTo>
                    <a:lnTo>
                      <a:pt x="300" y="43"/>
                    </a:lnTo>
                    <a:lnTo>
                      <a:pt x="307" y="44"/>
                    </a:lnTo>
                    <a:lnTo>
                      <a:pt x="315" y="57"/>
                    </a:lnTo>
                    <a:lnTo>
                      <a:pt x="323" y="57"/>
                    </a:lnTo>
                    <a:lnTo>
                      <a:pt x="331" y="58"/>
                    </a:lnTo>
                    <a:lnTo>
                      <a:pt x="339" y="58"/>
                    </a:lnTo>
                    <a:lnTo>
                      <a:pt x="347" y="58"/>
                    </a:lnTo>
                    <a:lnTo>
                      <a:pt x="355" y="58"/>
                    </a:lnTo>
                    <a:lnTo>
                      <a:pt x="363" y="58"/>
                    </a:lnTo>
                    <a:lnTo>
                      <a:pt x="370" y="58"/>
                    </a:lnTo>
                    <a:lnTo>
                      <a:pt x="378" y="58"/>
                    </a:lnTo>
                    <a:lnTo>
                      <a:pt x="386" y="58"/>
                    </a:lnTo>
                    <a:lnTo>
                      <a:pt x="394" y="45"/>
                    </a:lnTo>
                    <a:lnTo>
                      <a:pt x="403" y="45"/>
                    </a:lnTo>
                    <a:lnTo>
                      <a:pt x="410" y="45"/>
                    </a:lnTo>
                    <a:lnTo>
                      <a:pt x="418" y="45"/>
                    </a:lnTo>
                    <a:lnTo>
                      <a:pt x="426" y="45"/>
                    </a:lnTo>
                    <a:lnTo>
                      <a:pt x="434" y="45"/>
                    </a:lnTo>
                    <a:lnTo>
                      <a:pt x="441" y="45"/>
                    </a:lnTo>
                    <a:lnTo>
                      <a:pt x="449" y="59"/>
                    </a:lnTo>
                    <a:lnTo>
                      <a:pt x="457" y="45"/>
                    </a:lnTo>
                    <a:lnTo>
                      <a:pt x="466" y="45"/>
                    </a:lnTo>
                    <a:lnTo>
                      <a:pt x="474" y="45"/>
                    </a:lnTo>
                    <a:lnTo>
                      <a:pt x="481" y="46"/>
                    </a:lnTo>
                    <a:lnTo>
                      <a:pt x="489" y="46"/>
                    </a:lnTo>
                    <a:lnTo>
                      <a:pt x="497" y="46"/>
                    </a:lnTo>
                    <a:lnTo>
                      <a:pt x="505" y="46"/>
                    </a:lnTo>
                    <a:lnTo>
                      <a:pt x="512" y="46"/>
                    </a:lnTo>
                    <a:lnTo>
                      <a:pt x="521" y="46"/>
                    </a:lnTo>
                    <a:lnTo>
                      <a:pt x="529" y="46"/>
                    </a:lnTo>
                    <a:lnTo>
                      <a:pt x="537" y="32"/>
                    </a:lnTo>
                    <a:lnTo>
                      <a:pt x="544" y="33"/>
                    </a:lnTo>
                    <a:lnTo>
                      <a:pt x="552" y="33"/>
                    </a:lnTo>
                    <a:lnTo>
                      <a:pt x="560" y="33"/>
                    </a:lnTo>
                    <a:lnTo>
                      <a:pt x="568" y="33"/>
                    </a:lnTo>
                    <a:lnTo>
                      <a:pt x="576" y="19"/>
                    </a:lnTo>
                    <a:lnTo>
                      <a:pt x="584" y="19"/>
                    </a:lnTo>
                    <a:lnTo>
                      <a:pt x="592" y="19"/>
                    </a:lnTo>
                    <a:lnTo>
                      <a:pt x="600" y="19"/>
                    </a:lnTo>
                    <a:lnTo>
                      <a:pt x="608" y="19"/>
                    </a:lnTo>
                    <a:lnTo>
                      <a:pt x="615" y="20"/>
                    </a:lnTo>
                    <a:lnTo>
                      <a:pt x="623" y="20"/>
                    </a:lnTo>
                    <a:lnTo>
                      <a:pt x="631" y="20"/>
                    </a:lnTo>
                    <a:lnTo>
                      <a:pt x="639" y="34"/>
                    </a:lnTo>
                    <a:lnTo>
                      <a:pt x="647" y="34"/>
                    </a:lnTo>
                    <a:lnTo>
                      <a:pt x="655" y="48"/>
                    </a:lnTo>
                    <a:lnTo>
                      <a:pt x="663" y="61"/>
                    </a:lnTo>
                    <a:lnTo>
                      <a:pt x="671" y="62"/>
                    </a:lnTo>
                    <a:lnTo>
                      <a:pt x="678" y="62"/>
                    </a:lnTo>
                    <a:lnTo>
                      <a:pt x="686" y="62"/>
                    </a:lnTo>
                    <a:lnTo>
                      <a:pt x="694" y="62"/>
                    </a:lnTo>
                    <a:lnTo>
                      <a:pt x="703" y="62"/>
                    </a:lnTo>
                    <a:lnTo>
                      <a:pt x="710" y="62"/>
                    </a:lnTo>
                    <a:lnTo>
                      <a:pt x="718" y="62"/>
                    </a:lnTo>
                    <a:lnTo>
                      <a:pt x="726" y="77"/>
                    </a:lnTo>
                    <a:lnTo>
                      <a:pt x="734" y="77"/>
                    </a:lnTo>
                    <a:lnTo>
                      <a:pt x="742" y="62"/>
                    </a:lnTo>
                    <a:lnTo>
                      <a:pt x="749" y="63"/>
                    </a:lnTo>
                    <a:lnTo>
                      <a:pt x="757" y="63"/>
                    </a:lnTo>
                    <a:lnTo>
                      <a:pt x="766" y="63"/>
                    </a:lnTo>
                    <a:lnTo>
                      <a:pt x="774" y="63"/>
                    </a:lnTo>
                    <a:lnTo>
                      <a:pt x="781" y="63"/>
                    </a:lnTo>
                    <a:lnTo>
                      <a:pt x="789" y="63"/>
                    </a:lnTo>
                    <a:lnTo>
                      <a:pt x="797" y="63"/>
                    </a:lnTo>
                    <a:lnTo>
                      <a:pt x="805" y="63"/>
                    </a:lnTo>
                    <a:lnTo>
                      <a:pt x="812" y="63"/>
                    </a:lnTo>
                    <a:lnTo>
                      <a:pt x="820" y="63"/>
                    </a:lnTo>
                    <a:lnTo>
                      <a:pt x="829" y="63"/>
                    </a:lnTo>
                    <a:lnTo>
                      <a:pt x="837" y="64"/>
                    </a:lnTo>
                    <a:lnTo>
                      <a:pt x="844" y="64"/>
                    </a:lnTo>
                    <a:lnTo>
                      <a:pt x="852" y="64"/>
                    </a:lnTo>
                    <a:lnTo>
                      <a:pt x="860" y="64"/>
                    </a:lnTo>
                    <a:lnTo>
                      <a:pt x="868" y="64"/>
                    </a:lnTo>
                    <a:lnTo>
                      <a:pt x="876" y="64"/>
                    </a:lnTo>
                    <a:lnTo>
                      <a:pt x="883" y="64"/>
                    </a:lnTo>
                    <a:lnTo>
                      <a:pt x="892" y="64"/>
                    </a:lnTo>
                    <a:lnTo>
                      <a:pt x="900" y="64"/>
                    </a:lnTo>
                    <a:lnTo>
                      <a:pt x="908" y="64"/>
                    </a:lnTo>
                    <a:lnTo>
                      <a:pt x="915" y="64"/>
                    </a:lnTo>
                    <a:lnTo>
                      <a:pt x="923" y="79"/>
                    </a:lnTo>
                    <a:lnTo>
                      <a:pt x="931" y="79"/>
                    </a:lnTo>
                    <a:lnTo>
                      <a:pt x="939" y="80"/>
                    </a:lnTo>
                    <a:lnTo>
                      <a:pt x="947" y="80"/>
                    </a:lnTo>
                    <a:lnTo>
                      <a:pt x="955" y="80"/>
                    </a:lnTo>
                    <a:lnTo>
                      <a:pt x="963" y="65"/>
                    </a:lnTo>
                    <a:lnTo>
                      <a:pt x="971" y="65"/>
                    </a:lnTo>
                    <a:lnTo>
                      <a:pt x="979" y="65"/>
                    </a:lnTo>
                    <a:lnTo>
                      <a:pt x="986" y="6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51" name="Freeform 70"/>
              <p:cNvSpPr>
                <a:spLocks/>
              </p:cNvSpPr>
              <p:nvPr/>
            </p:nvSpPr>
            <p:spPr bwMode="auto">
              <a:xfrm>
                <a:off x="3091" y="3535"/>
                <a:ext cx="274" cy="27"/>
              </a:xfrm>
              <a:custGeom>
                <a:avLst/>
                <a:gdLst>
                  <a:gd name="T0" fmla="*/ 0 w 987"/>
                  <a:gd name="T1" fmla="*/ 0 h 123"/>
                  <a:gd name="T2" fmla="*/ 0 w 987"/>
                  <a:gd name="T3" fmla="*/ 0 h 123"/>
                  <a:gd name="T4" fmla="*/ 0 w 987"/>
                  <a:gd name="T5" fmla="*/ 0 h 123"/>
                  <a:gd name="T6" fmla="*/ 0 w 987"/>
                  <a:gd name="T7" fmla="*/ 0 h 123"/>
                  <a:gd name="T8" fmla="*/ 0 w 987"/>
                  <a:gd name="T9" fmla="*/ 0 h 123"/>
                  <a:gd name="T10" fmla="*/ 0 w 987"/>
                  <a:gd name="T11" fmla="*/ 0 h 123"/>
                  <a:gd name="T12" fmla="*/ 0 w 987"/>
                  <a:gd name="T13" fmla="*/ 0 h 123"/>
                  <a:gd name="T14" fmla="*/ 0 w 987"/>
                  <a:gd name="T15" fmla="*/ 0 h 123"/>
                  <a:gd name="T16" fmla="*/ 0 w 987"/>
                  <a:gd name="T17" fmla="*/ 0 h 123"/>
                  <a:gd name="T18" fmla="*/ 0 w 987"/>
                  <a:gd name="T19" fmla="*/ 0 h 123"/>
                  <a:gd name="T20" fmla="*/ 0 w 987"/>
                  <a:gd name="T21" fmla="*/ 0 h 123"/>
                  <a:gd name="T22" fmla="*/ 0 w 987"/>
                  <a:gd name="T23" fmla="*/ 0 h 123"/>
                  <a:gd name="T24" fmla="*/ 0 w 987"/>
                  <a:gd name="T25" fmla="*/ 0 h 123"/>
                  <a:gd name="T26" fmla="*/ 0 w 987"/>
                  <a:gd name="T27" fmla="*/ 0 h 123"/>
                  <a:gd name="T28" fmla="*/ 0 w 987"/>
                  <a:gd name="T29" fmla="*/ 0 h 123"/>
                  <a:gd name="T30" fmla="*/ 0 w 987"/>
                  <a:gd name="T31" fmla="*/ 0 h 123"/>
                  <a:gd name="T32" fmla="*/ 0 w 987"/>
                  <a:gd name="T33" fmla="*/ 0 h 123"/>
                  <a:gd name="T34" fmla="*/ 0 w 987"/>
                  <a:gd name="T35" fmla="*/ 0 h 123"/>
                  <a:gd name="T36" fmla="*/ 0 w 987"/>
                  <a:gd name="T37" fmla="*/ 0 h 123"/>
                  <a:gd name="T38" fmla="*/ 0 w 987"/>
                  <a:gd name="T39" fmla="*/ 0 h 123"/>
                  <a:gd name="T40" fmla="*/ 0 w 987"/>
                  <a:gd name="T41" fmla="*/ 0 h 123"/>
                  <a:gd name="T42" fmla="*/ 0 w 987"/>
                  <a:gd name="T43" fmla="*/ 0 h 123"/>
                  <a:gd name="T44" fmla="*/ 0 w 987"/>
                  <a:gd name="T45" fmla="*/ 0 h 123"/>
                  <a:gd name="T46" fmla="*/ 0 w 987"/>
                  <a:gd name="T47" fmla="*/ 0 h 123"/>
                  <a:gd name="T48" fmla="*/ 0 w 987"/>
                  <a:gd name="T49" fmla="*/ 0 h 123"/>
                  <a:gd name="T50" fmla="*/ 0 w 987"/>
                  <a:gd name="T51" fmla="*/ 0 h 123"/>
                  <a:gd name="T52" fmla="*/ 0 w 987"/>
                  <a:gd name="T53" fmla="*/ 0 h 123"/>
                  <a:gd name="T54" fmla="*/ 0 w 987"/>
                  <a:gd name="T55" fmla="*/ 0 h 123"/>
                  <a:gd name="T56" fmla="*/ 0 w 987"/>
                  <a:gd name="T57" fmla="*/ 0 h 123"/>
                  <a:gd name="T58" fmla="*/ 0 w 987"/>
                  <a:gd name="T59" fmla="*/ 0 h 123"/>
                  <a:gd name="T60" fmla="*/ 0 w 987"/>
                  <a:gd name="T61" fmla="*/ 0 h 123"/>
                  <a:gd name="T62" fmla="*/ 0 w 987"/>
                  <a:gd name="T63" fmla="*/ 0 h 123"/>
                  <a:gd name="T64" fmla="*/ 0 w 987"/>
                  <a:gd name="T65" fmla="*/ 0 h 123"/>
                  <a:gd name="T66" fmla="*/ 0 w 987"/>
                  <a:gd name="T67" fmla="*/ 0 h 123"/>
                  <a:gd name="T68" fmla="*/ 0 w 987"/>
                  <a:gd name="T69" fmla="*/ 0 h 123"/>
                  <a:gd name="T70" fmla="*/ 0 w 987"/>
                  <a:gd name="T71" fmla="*/ 0 h 123"/>
                  <a:gd name="T72" fmla="*/ 0 w 987"/>
                  <a:gd name="T73" fmla="*/ 0 h 123"/>
                  <a:gd name="T74" fmla="*/ 0 w 987"/>
                  <a:gd name="T75" fmla="*/ 0 h 123"/>
                  <a:gd name="T76" fmla="*/ 0 w 987"/>
                  <a:gd name="T77" fmla="*/ 0 h 123"/>
                  <a:gd name="T78" fmla="*/ 0 w 987"/>
                  <a:gd name="T79" fmla="*/ 0 h 123"/>
                  <a:gd name="T80" fmla="*/ 0 w 987"/>
                  <a:gd name="T81" fmla="*/ 0 h 123"/>
                  <a:gd name="T82" fmla="*/ 0 w 987"/>
                  <a:gd name="T83" fmla="*/ 0 h 123"/>
                  <a:gd name="T84" fmla="*/ 0 w 987"/>
                  <a:gd name="T85" fmla="*/ 0 h 123"/>
                  <a:gd name="T86" fmla="*/ 0 w 987"/>
                  <a:gd name="T87" fmla="*/ 0 h 123"/>
                  <a:gd name="T88" fmla="*/ 0 w 987"/>
                  <a:gd name="T89" fmla="*/ 0 h 123"/>
                  <a:gd name="T90" fmla="*/ 0 w 987"/>
                  <a:gd name="T91" fmla="*/ 0 h 123"/>
                  <a:gd name="T92" fmla="*/ 0 w 987"/>
                  <a:gd name="T93" fmla="*/ 0 h 123"/>
                  <a:gd name="T94" fmla="*/ 0 w 987"/>
                  <a:gd name="T95" fmla="*/ 0 h 123"/>
                  <a:gd name="T96" fmla="*/ 0 w 987"/>
                  <a:gd name="T97" fmla="*/ 0 h 123"/>
                  <a:gd name="T98" fmla="*/ 0 w 987"/>
                  <a:gd name="T99" fmla="*/ 0 h 123"/>
                  <a:gd name="T100" fmla="*/ 0 w 987"/>
                  <a:gd name="T101" fmla="*/ 0 h 123"/>
                  <a:gd name="T102" fmla="*/ 0 w 987"/>
                  <a:gd name="T103" fmla="*/ 0 h 123"/>
                  <a:gd name="T104" fmla="*/ 0 w 987"/>
                  <a:gd name="T105" fmla="*/ 0 h 123"/>
                  <a:gd name="T106" fmla="*/ 0 w 987"/>
                  <a:gd name="T107" fmla="*/ 0 h 123"/>
                  <a:gd name="T108" fmla="*/ 0 w 987"/>
                  <a:gd name="T109" fmla="*/ 0 h 123"/>
                  <a:gd name="T110" fmla="*/ 0 w 987"/>
                  <a:gd name="T111" fmla="*/ 0 h 123"/>
                  <a:gd name="T112" fmla="*/ 0 w 987"/>
                  <a:gd name="T113" fmla="*/ 0 h 123"/>
                  <a:gd name="T114" fmla="*/ 0 w 987"/>
                  <a:gd name="T115" fmla="*/ 0 h 123"/>
                  <a:gd name="T116" fmla="*/ 0 w 987"/>
                  <a:gd name="T117" fmla="*/ 0 h 123"/>
                  <a:gd name="T118" fmla="*/ 0 w 987"/>
                  <a:gd name="T119" fmla="*/ 0 h 123"/>
                  <a:gd name="T120" fmla="*/ 0 w 987"/>
                  <a:gd name="T121" fmla="*/ 0 h 123"/>
                  <a:gd name="T122" fmla="*/ 0 w 987"/>
                  <a:gd name="T123" fmla="*/ 0 h 123"/>
                  <a:gd name="T124" fmla="*/ 0 w 987"/>
                  <a:gd name="T125" fmla="*/ 0 h 1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23">
                    <a:moveTo>
                      <a:pt x="0" y="26"/>
                    </a:moveTo>
                    <a:lnTo>
                      <a:pt x="8" y="26"/>
                    </a:lnTo>
                    <a:lnTo>
                      <a:pt x="16" y="26"/>
                    </a:lnTo>
                    <a:lnTo>
                      <a:pt x="25" y="27"/>
                    </a:lnTo>
                    <a:lnTo>
                      <a:pt x="32" y="27"/>
                    </a:lnTo>
                    <a:lnTo>
                      <a:pt x="40" y="13"/>
                    </a:lnTo>
                    <a:lnTo>
                      <a:pt x="48" y="13"/>
                    </a:lnTo>
                    <a:lnTo>
                      <a:pt x="56" y="13"/>
                    </a:lnTo>
                    <a:lnTo>
                      <a:pt x="63" y="13"/>
                    </a:lnTo>
                    <a:lnTo>
                      <a:pt x="71" y="13"/>
                    </a:lnTo>
                    <a:lnTo>
                      <a:pt x="79" y="13"/>
                    </a:lnTo>
                    <a:lnTo>
                      <a:pt x="88" y="14"/>
                    </a:lnTo>
                    <a:lnTo>
                      <a:pt x="96" y="14"/>
                    </a:lnTo>
                    <a:lnTo>
                      <a:pt x="103" y="14"/>
                    </a:lnTo>
                    <a:lnTo>
                      <a:pt x="111" y="14"/>
                    </a:lnTo>
                    <a:lnTo>
                      <a:pt x="119" y="14"/>
                    </a:lnTo>
                    <a:lnTo>
                      <a:pt x="127" y="14"/>
                    </a:lnTo>
                    <a:lnTo>
                      <a:pt x="134" y="0"/>
                    </a:lnTo>
                    <a:lnTo>
                      <a:pt x="143" y="0"/>
                    </a:lnTo>
                    <a:lnTo>
                      <a:pt x="151" y="1"/>
                    </a:lnTo>
                    <a:lnTo>
                      <a:pt x="159" y="1"/>
                    </a:lnTo>
                    <a:lnTo>
                      <a:pt x="167" y="1"/>
                    </a:lnTo>
                    <a:lnTo>
                      <a:pt x="174" y="1"/>
                    </a:lnTo>
                    <a:lnTo>
                      <a:pt x="182" y="1"/>
                    </a:lnTo>
                    <a:lnTo>
                      <a:pt x="190" y="1"/>
                    </a:lnTo>
                    <a:lnTo>
                      <a:pt x="198" y="1"/>
                    </a:lnTo>
                    <a:lnTo>
                      <a:pt x="206" y="1"/>
                    </a:lnTo>
                    <a:lnTo>
                      <a:pt x="214" y="1"/>
                    </a:lnTo>
                    <a:lnTo>
                      <a:pt x="222" y="1"/>
                    </a:lnTo>
                    <a:lnTo>
                      <a:pt x="230" y="1"/>
                    </a:lnTo>
                    <a:lnTo>
                      <a:pt x="237" y="2"/>
                    </a:lnTo>
                    <a:lnTo>
                      <a:pt x="245" y="2"/>
                    </a:lnTo>
                    <a:lnTo>
                      <a:pt x="253" y="2"/>
                    </a:lnTo>
                    <a:lnTo>
                      <a:pt x="261" y="16"/>
                    </a:lnTo>
                    <a:lnTo>
                      <a:pt x="269" y="44"/>
                    </a:lnTo>
                    <a:lnTo>
                      <a:pt x="277" y="44"/>
                    </a:lnTo>
                    <a:lnTo>
                      <a:pt x="285" y="44"/>
                    </a:lnTo>
                    <a:lnTo>
                      <a:pt x="293" y="45"/>
                    </a:lnTo>
                    <a:lnTo>
                      <a:pt x="300" y="45"/>
                    </a:lnTo>
                    <a:lnTo>
                      <a:pt x="308" y="59"/>
                    </a:lnTo>
                    <a:lnTo>
                      <a:pt x="316" y="59"/>
                    </a:lnTo>
                    <a:lnTo>
                      <a:pt x="324" y="59"/>
                    </a:lnTo>
                    <a:lnTo>
                      <a:pt x="332" y="59"/>
                    </a:lnTo>
                    <a:lnTo>
                      <a:pt x="340" y="59"/>
                    </a:lnTo>
                    <a:lnTo>
                      <a:pt x="348" y="59"/>
                    </a:lnTo>
                    <a:lnTo>
                      <a:pt x="356" y="59"/>
                    </a:lnTo>
                    <a:lnTo>
                      <a:pt x="363" y="59"/>
                    </a:lnTo>
                    <a:lnTo>
                      <a:pt x="371" y="73"/>
                    </a:lnTo>
                    <a:lnTo>
                      <a:pt x="379" y="73"/>
                    </a:lnTo>
                    <a:lnTo>
                      <a:pt x="388" y="73"/>
                    </a:lnTo>
                    <a:lnTo>
                      <a:pt x="395" y="73"/>
                    </a:lnTo>
                    <a:lnTo>
                      <a:pt x="403" y="73"/>
                    </a:lnTo>
                    <a:lnTo>
                      <a:pt x="411" y="87"/>
                    </a:lnTo>
                    <a:lnTo>
                      <a:pt x="419" y="87"/>
                    </a:lnTo>
                    <a:lnTo>
                      <a:pt x="426" y="87"/>
                    </a:lnTo>
                    <a:lnTo>
                      <a:pt x="434" y="74"/>
                    </a:lnTo>
                    <a:lnTo>
                      <a:pt x="442" y="74"/>
                    </a:lnTo>
                    <a:lnTo>
                      <a:pt x="451" y="74"/>
                    </a:lnTo>
                    <a:lnTo>
                      <a:pt x="459" y="74"/>
                    </a:lnTo>
                    <a:lnTo>
                      <a:pt x="466" y="60"/>
                    </a:lnTo>
                    <a:lnTo>
                      <a:pt x="474" y="60"/>
                    </a:lnTo>
                    <a:lnTo>
                      <a:pt x="482" y="61"/>
                    </a:lnTo>
                    <a:lnTo>
                      <a:pt x="490" y="61"/>
                    </a:lnTo>
                    <a:lnTo>
                      <a:pt x="497" y="61"/>
                    </a:lnTo>
                    <a:lnTo>
                      <a:pt x="505" y="61"/>
                    </a:lnTo>
                    <a:lnTo>
                      <a:pt x="514" y="61"/>
                    </a:lnTo>
                    <a:lnTo>
                      <a:pt x="522" y="61"/>
                    </a:lnTo>
                    <a:lnTo>
                      <a:pt x="530" y="61"/>
                    </a:lnTo>
                    <a:lnTo>
                      <a:pt x="537" y="61"/>
                    </a:lnTo>
                    <a:lnTo>
                      <a:pt x="545" y="61"/>
                    </a:lnTo>
                    <a:lnTo>
                      <a:pt x="553" y="61"/>
                    </a:lnTo>
                    <a:lnTo>
                      <a:pt x="561" y="61"/>
                    </a:lnTo>
                    <a:lnTo>
                      <a:pt x="568" y="62"/>
                    </a:lnTo>
                    <a:lnTo>
                      <a:pt x="577" y="62"/>
                    </a:lnTo>
                    <a:lnTo>
                      <a:pt x="585" y="62"/>
                    </a:lnTo>
                    <a:lnTo>
                      <a:pt x="593" y="62"/>
                    </a:lnTo>
                    <a:lnTo>
                      <a:pt x="600" y="62"/>
                    </a:lnTo>
                    <a:lnTo>
                      <a:pt x="608" y="62"/>
                    </a:lnTo>
                    <a:lnTo>
                      <a:pt x="616" y="62"/>
                    </a:lnTo>
                    <a:lnTo>
                      <a:pt x="624" y="62"/>
                    </a:lnTo>
                    <a:lnTo>
                      <a:pt x="633" y="62"/>
                    </a:lnTo>
                    <a:lnTo>
                      <a:pt x="640" y="62"/>
                    </a:lnTo>
                    <a:lnTo>
                      <a:pt x="648" y="63"/>
                    </a:lnTo>
                    <a:lnTo>
                      <a:pt x="656" y="49"/>
                    </a:lnTo>
                    <a:lnTo>
                      <a:pt x="664" y="49"/>
                    </a:lnTo>
                    <a:lnTo>
                      <a:pt x="671" y="49"/>
                    </a:lnTo>
                    <a:lnTo>
                      <a:pt x="679" y="49"/>
                    </a:lnTo>
                    <a:lnTo>
                      <a:pt x="687" y="49"/>
                    </a:lnTo>
                    <a:lnTo>
                      <a:pt x="696" y="49"/>
                    </a:lnTo>
                    <a:lnTo>
                      <a:pt x="703" y="63"/>
                    </a:lnTo>
                    <a:lnTo>
                      <a:pt x="711" y="63"/>
                    </a:lnTo>
                    <a:lnTo>
                      <a:pt x="719" y="63"/>
                    </a:lnTo>
                    <a:lnTo>
                      <a:pt x="727" y="63"/>
                    </a:lnTo>
                    <a:lnTo>
                      <a:pt x="734" y="77"/>
                    </a:lnTo>
                    <a:lnTo>
                      <a:pt x="742" y="77"/>
                    </a:lnTo>
                    <a:lnTo>
                      <a:pt x="750" y="92"/>
                    </a:lnTo>
                    <a:lnTo>
                      <a:pt x="759" y="106"/>
                    </a:lnTo>
                    <a:lnTo>
                      <a:pt x="766" y="106"/>
                    </a:lnTo>
                    <a:lnTo>
                      <a:pt x="774" y="106"/>
                    </a:lnTo>
                    <a:lnTo>
                      <a:pt x="782" y="106"/>
                    </a:lnTo>
                    <a:lnTo>
                      <a:pt x="790" y="107"/>
                    </a:lnTo>
                    <a:lnTo>
                      <a:pt x="797" y="107"/>
                    </a:lnTo>
                    <a:lnTo>
                      <a:pt x="805" y="107"/>
                    </a:lnTo>
                    <a:lnTo>
                      <a:pt x="814" y="107"/>
                    </a:lnTo>
                    <a:lnTo>
                      <a:pt x="822" y="107"/>
                    </a:lnTo>
                    <a:lnTo>
                      <a:pt x="830" y="107"/>
                    </a:lnTo>
                    <a:lnTo>
                      <a:pt x="837" y="107"/>
                    </a:lnTo>
                    <a:lnTo>
                      <a:pt x="845" y="107"/>
                    </a:lnTo>
                    <a:lnTo>
                      <a:pt x="853" y="107"/>
                    </a:lnTo>
                    <a:lnTo>
                      <a:pt x="861" y="121"/>
                    </a:lnTo>
                    <a:lnTo>
                      <a:pt x="868" y="121"/>
                    </a:lnTo>
                    <a:lnTo>
                      <a:pt x="877" y="121"/>
                    </a:lnTo>
                    <a:lnTo>
                      <a:pt x="885" y="121"/>
                    </a:lnTo>
                    <a:lnTo>
                      <a:pt x="893" y="122"/>
                    </a:lnTo>
                    <a:lnTo>
                      <a:pt x="900" y="122"/>
                    </a:lnTo>
                    <a:lnTo>
                      <a:pt x="908" y="122"/>
                    </a:lnTo>
                    <a:lnTo>
                      <a:pt x="916" y="122"/>
                    </a:lnTo>
                    <a:lnTo>
                      <a:pt x="924" y="122"/>
                    </a:lnTo>
                    <a:lnTo>
                      <a:pt x="931" y="122"/>
                    </a:lnTo>
                    <a:lnTo>
                      <a:pt x="940" y="122"/>
                    </a:lnTo>
                    <a:lnTo>
                      <a:pt x="948" y="122"/>
                    </a:lnTo>
                    <a:lnTo>
                      <a:pt x="956" y="122"/>
                    </a:lnTo>
                    <a:lnTo>
                      <a:pt x="964" y="122"/>
                    </a:lnTo>
                    <a:lnTo>
                      <a:pt x="971" y="122"/>
                    </a:lnTo>
                    <a:lnTo>
                      <a:pt x="979" y="123"/>
                    </a:lnTo>
                    <a:lnTo>
                      <a:pt x="987" y="12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52" name="Freeform 71"/>
              <p:cNvSpPr>
                <a:spLocks/>
              </p:cNvSpPr>
              <p:nvPr/>
            </p:nvSpPr>
            <p:spPr bwMode="auto">
              <a:xfrm>
                <a:off x="3365" y="3556"/>
                <a:ext cx="273" cy="31"/>
              </a:xfrm>
              <a:custGeom>
                <a:avLst/>
                <a:gdLst>
                  <a:gd name="T0" fmla="*/ 0 w 987"/>
                  <a:gd name="T1" fmla="*/ 0 h 147"/>
                  <a:gd name="T2" fmla="*/ 0 w 987"/>
                  <a:gd name="T3" fmla="*/ 0 h 147"/>
                  <a:gd name="T4" fmla="*/ 0 w 987"/>
                  <a:gd name="T5" fmla="*/ 0 h 147"/>
                  <a:gd name="T6" fmla="*/ 0 w 987"/>
                  <a:gd name="T7" fmla="*/ 0 h 147"/>
                  <a:gd name="T8" fmla="*/ 0 w 987"/>
                  <a:gd name="T9" fmla="*/ 0 h 147"/>
                  <a:gd name="T10" fmla="*/ 0 w 987"/>
                  <a:gd name="T11" fmla="*/ 0 h 147"/>
                  <a:gd name="T12" fmla="*/ 0 w 987"/>
                  <a:gd name="T13" fmla="*/ 0 h 147"/>
                  <a:gd name="T14" fmla="*/ 0 w 987"/>
                  <a:gd name="T15" fmla="*/ 0 h 147"/>
                  <a:gd name="T16" fmla="*/ 0 w 987"/>
                  <a:gd name="T17" fmla="*/ 0 h 147"/>
                  <a:gd name="T18" fmla="*/ 0 w 987"/>
                  <a:gd name="T19" fmla="*/ 0 h 147"/>
                  <a:gd name="T20" fmla="*/ 0 w 987"/>
                  <a:gd name="T21" fmla="*/ 0 h 147"/>
                  <a:gd name="T22" fmla="*/ 0 w 987"/>
                  <a:gd name="T23" fmla="*/ 0 h 147"/>
                  <a:gd name="T24" fmla="*/ 0 w 987"/>
                  <a:gd name="T25" fmla="*/ 0 h 147"/>
                  <a:gd name="T26" fmla="*/ 0 w 987"/>
                  <a:gd name="T27" fmla="*/ 0 h 147"/>
                  <a:gd name="T28" fmla="*/ 0 w 987"/>
                  <a:gd name="T29" fmla="*/ 0 h 147"/>
                  <a:gd name="T30" fmla="*/ 0 w 987"/>
                  <a:gd name="T31" fmla="*/ 0 h 147"/>
                  <a:gd name="T32" fmla="*/ 0 w 987"/>
                  <a:gd name="T33" fmla="*/ 0 h 147"/>
                  <a:gd name="T34" fmla="*/ 0 w 987"/>
                  <a:gd name="T35" fmla="*/ 0 h 147"/>
                  <a:gd name="T36" fmla="*/ 0 w 987"/>
                  <a:gd name="T37" fmla="*/ 0 h 147"/>
                  <a:gd name="T38" fmla="*/ 0 w 987"/>
                  <a:gd name="T39" fmla="*/ 0 h 147"/>
                  <a:gd name="T40" fmla="*/ 0 w 987"/>
                  <a:gd name="T41" fmla="*/ 0 h 147"/>
                  <a:gd name="T42" fmla="*/ 0 w 987"/>
                  <a:gd name="T43" fmla="*/ 0 h 147"/>
                  <a:gd name="T44" fmla="*/ 0 w 987"/>
                  <a:gd name="T45" fmla="*/ 0 h 147"/>
                  <a:gd name="T46" fmla="*/ 0 w 987"/>
                  <a:gd name="T47" fmla="*/ 0 h 147"/>
                  <a:gd name="T48" fmla="*/ 0 w 987"/>
                  <a:gd name="T49" fmla="*/ 0 h 147"/>
                  <a:gd name="T50" fmla="*/ 0 w 987"/>
                  <a:gd name="T51" fmla="*/ 0 h 147"/>
                  <a:gd name="T52" fmla="*/ 0 w 987"/>
                  <a:gd name="T53" fmla="*/ 0 h 147"/>
                  <a:gd name="T54" fmla="*/ 0 w 987"/>
                  <a:gd name="T55" fmla="*/ 0 h 147"/>
                  <a:gd name="T56" fmla="*/ 0 w 987"/>
                  <a:gd name="T57" fmla="*/ 0 h 147"/>
                  <a:gd name="T58" fmla="*/ 0 w 987"/>
                  <a:gd name="T59" fmla="*/ 0 h 147"/>
                  <a:gd name="T60" fmla="*/ 0 w 987"/>
                  <a:gd name="T61" fmla="*/ 0 h 147"/>
                  <a:gd name="T62" fmla="*/ 0 w 987"/>
                  <a:gd name="T63" fmla="*/ 0 h 147"/>
                  <a:gd name="T64" fmla="*/ 0 w 987"/>
                  <a:gd name="T65" fmla="*/ 0 h 147"/>
                  <a:gd name="T66" fmla="*/ 0 w 987"/>
                  <a:gd name="T67" fmla="*/ 0 h 147"/>
                  <a:gd name="T68" fmla="*/ 0 w 987"/>
                  <a:gd name="T69" fmla="*/ 0 h 147"/>
                  <a:gd name="T70" fmla="*/ 0 w 987"/>
                  <a:gd name="T71" fmla="*/ 0 h 147"/>
                  <a:gd name="T72" fmla="*/ 0 w 987"/>
                  <a:gd name="T73" fmla="*/ 0 h 147"/>
                  <a:gd name="T74" fmla="*/ 0 w 987"/>
                  <a:gd name="T75" fmla="*/ 0 h 147"/>
                  <a:gd name="T76" fmla="*/ 0 w 987"/>
                  <a:gd name="T77" fmla="*/ 0 h 147"/>
                  <a:gd name="T78" fmla="*/ 0 w 987"/>
                  <a:gd name="T79" fmla="*/ 0 h 147"/>
                  <a:gd name="T80" fmla="*/ 0 w 987"/>
                  <a:gd name="T81" fmla="*/ 0 h 147"/>
                  <a:gd name="T82" fmla="*/ 0 w 987"/>
                  <a:gd name="T83" fmla="*/ 0 h 147"/>
                  <a:gd name="T84" fmla="*/ 0 w 987"/>
                  <a:gd name="T85" fmla="*/ 0 h 147"/>
                  <a:gd name="T86" fmla="*/ 0 w 987"/>
                  <a:gd name="T87" fmla="*/ 0 h 147"/>
                  <a:gd name="T88" fmla="*/ 0 w 987"/>
                  <a:gd name="T89" fmla="*/ 0 h 147"/>
                  <a:gd name="T90" fmla="*/ 0 w 987"/>
                  <a:gd name="T91" fmla="*/ 0 h 147"/>
                  <a:gd name="T92" fmla="*/ 0 w 987"/>
                  <a:gd name="T93" fmla="*/ 0 h 147"/>
                  <a:gd name="T94" fmla="*/ 0 w 987"/>
                  <a:gd name="T95" fmla="*/ 0 h 147"/>
                  <a:gd name="T96" fmla="*/ 0 w 987"/>
                  <a:gd name="T97" fmla="*/ 0 h 147"/>
                  <a:gd name="T98" fmla="*/ 0 w 987"/>
                  <a:gd name="T99" fmla="*/ 0 h 147"/>
                  <a:gd name="T100" fmla="*/ 0 w 987"/>
                  <a:gd name="T101" fmla="*/ 0 h 147"/>
                  <a:gd name="T102" fmla="*/ 0 w 987"/>
                  <a:gd name="T103" fmla="*/ 0 h 147"/>
                  <a:gd name="T104" fmla="*/ 0 w 987"/>
                  <a:gd name="T105" fmla="*/ 0 h 147"/>
                  <a:gd name="T106" fmla="*/ 0 w 987"/>
                  <a:gd name="T107" fmla="*/ 0 h 147"/>
                  <a:gd name="T108" fmla="*/ 0 w 987"/>
                  <a:gd name="T109" fmla="*/ 0 h 147"/>
                  <a:gd name="T110" fmla="*/ 0 w 987"/>
                  <a:gd name="T111" fmla="*/ 0 h 147"/>
                  <a:gd name="T112" fmla="*/ 0 w 987"/>
                  <a:gd name="T113" fmla="*/ 0 h 147"/>
                  <a:gd name="T114" fmla="*/ 0 w 987"/>
                  <a:gd name="T115" fmla="*/ 0 h 147"/>
                  <a:gd name="T116" fmla="*/ 0 w 987"/>
                  <a:gd name="T117" fmla="*/ 0 h 147"/>
                  <a:gd name="T118" fmla="*/ 0 w 987"/>
                  <a:gd name="T119" fmla="*/ 0 h 147"/>
                  <a:gd name="T120" fmla="*/ 0 w 987"/>
                  <a:gd name="T121" fmla="*/ 0 h 147"/>
                  <a:gd name="T122" fmla="*/ 0 w 987"/>
                  <a:gd name="T123" fmla="*/ 0 h 147"/>
                  <a:gd name="T124" fmla="*/ 0 w 987"/>
                  <a:gd name="T125" fmla="*/ 0 h 1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47">
                    <a:moveTo>
                      <a:pt x="0" y="26"/>
                    </a:moveTo>
                    <a:lnTo>
                      <a:pt x="9" y="26"/>
                    </a:lnTo>
                    <a:lnTo>
                      <a:pt x="16" y="26"/>
                    </a:lnTo>
                    <a:lnTo>
                      <a:pt x="24" y="12"/>
                    </a:lnTo>
                    <a:lnTo>
                      <a:pt x="32" y="12"/>
                    </a:lnTo>
                    <a:lnTo>
                      <a:pt x="40" y="12"/>
                    </a:lnTo>
                    <a:lnTo>
                      <a:pt x="47" y="12"/>
                    </a:lnTo>
                    <a:lnTo>
                      <a:pt x="55" y="13"/>
                    </a:lnTo>
                    <a:lnTo>
                      <a:pt x="63" y="13"/>
                    </a:lnTo>
                    <a:lnTo>
                      <a:pt x="72" y="26"/>
                    </a:lnTo>
                    <a:lnTo>
                      <a:pt x="80" y="13"/>
                    </a:lnTo>
                    <a:lnTo>
                      <a:pt x="87" y="13"/>
                    </a:lnTo>
                    <a:lnTo>
                      <a:pt x="95" y="13"/>
                    </a:lnTo>
                    <a:lnTo>
                      <a:pt x="103" y="13"/>
                    </a:lnTo>
                    <a:lnTo>
                      <a:pt x="111" y="13"/>
                    </a:lnTo>
                    <a:lnTo>
                      <a:pt x="118" y="13"/>
                    </a:lnTo>
                    <a:lnTo>
                      <a:pt x="126" y="13"/>
                    </a:lnTo>
                    <a:lnTo>
                      <a:pt x="135" y="13"/>
                    </a:lnTo>
                    <a:lnTo>
                      <a:pt x="143" y="14"/>
                    </a:lnTo>
                    <a:lnTo>
                      <a:pt x="150" y="14"/>
                    </a:lnTo>
                    <a:lnTo>
                      <a:pt x="158" y="0"/>
                    </a:lnTo>
                    <a:lnTo>
                      <a:pt x="166" y="0"/>
                    </a:lnTo>
                    <a:lnTo>
                      <a:pt x="174" y="0"/>
                    </a:lnTo>
                    <a:lnTo>
                      <a:pt x="182" y="0"/>
                    </a:lnTo>
                    <a:lnTo>
                      <a:pt x="189" y="0"/>
                    </a:lnTo>
                    <a:lnTo>
                      <a:pt x="198" y="0"/>
                    </a:lnTo>
                    <a:lnTo>
                      <a:pt x="206" y="1"/>
                    </a:lnTo>
                    <a:lnTo>
                      <a:pt x="214" y="1"/>
                    </a:lnTo>
                    <a:lnTo>
                      <a:pt x="221" y="14"/>
                    </a:lnTo>
                    <a:lnTo>
                      <a:pt x="229" y="28"/>
                    </a:lnTo>
                    <a:lnTo>
                      <a:pt x="237" y="42"/>
                    </a:lnTo>
                    <a:lnTo>
                      <a:pt x="245" y="42"/>
                    </a:lnTo>
                    <a:lnTo>
                      <a:pt x="253" y="57"/>
                    </a:lnTo>
                    <a:lnTo>
                      <a:pt x="261" y="57"/>
                    </a:lnTo>
                    <a:lnTo>
                      <a:pt x="269" y="57"/>
                    </a:lnTo>
                    <a:lnTo>
                      <a:pt x="277" y="71"/>
                    </a:lnTo>
                    <a:lnTo>
                      <a:pt x="284" y="71"/>
                    </a:lnTo>
                    <a:lnTo>
                      <a:pt x="292" y="71"/>
                    </a:lnTo>
                    <a:lnTo>
                      <a:pt x="300" y="85"/>
                    </a:lnTo>
                    <a:lnTo>
                      <a:pt x="308" y="85"/>
                    </a:lnTo>
                    <a:lnTo>
                      <a:pt x="316" y="86"/>
                    </a:lnTo>
                    <a:lnTo>
                      <a:pt x="324" y="86"/>
                    </a:lnTo>
                    <a:lnTo>
                      <a:pt x="332" y="99"/>
                    </a:lnTo>
                    <a:lnTo>
                      <a:pt x="340" y="100"/>
                    </a:lnTo>
                    <a:lnTo>
                      <a:pt x="347" y="86"/>
                    </a:lnTo>
                    <a:lnTo>
                      <a:pt x="355" y="86"/>
                    </a:lnTo>
                    <a:lnTo>
                      <a:pt x="363" y="86"/>
                    </a:lnTo>
                    <a:lnTo>
                      <a:pt x="371" y="86"/>
                    </a:lnTo>
                    <a:lnTo>
                      <a:pt x="379" y="86"/>
                    </a:lnTo>
                    <a:lnTo>
                      <a:pt x="387" y="86"/>
                    </a:lnTo>
                    <a:lnTo>
                      <a:pt x="395" y="86"/>
                    </a:lnTo>
                    <a:lnTo>
                      <a:pt x="403" y="87"/>
                    </a:lnTo>
                    <a:lnTo>
                      <a:pt x="411" y="73"/>
                    </a:lnTo>
                    <a:lnTo>
                      <a:pt x="418" y="73"/>
                    </a:lnTo>
                    <a:lnTo>
                      <a:pt x="426" y="73"/>
                    </a:lnTo>
                    <a:lnTo>
                      <a:pt x="435" y="73"/>
                    </a:lnTo>
                    <a:lnTo>
                      <a:pt x="443" y="73"/>
                    </a:lnTo>
                    <a:lnTo>
                      <a:pt x="450" y="73"/>
                    </a:lnTo>
                    <a:lnTo>
                      <a:pt x="458" y="60"/>
                    </a:lnTo>
                    <a:lnTo>
                      <a:pt x="466" y="60"/>
                    </a:lnTo>
                    <a:lnTo>
                      <a:pt x="474" y="60"/>
                    </a:lnTo>
                    <a:lnTo>
                      <a:pt x="481" y="60"/>
                    </a:lnTo>
                    <a:lnTo>
                      <a:pt x="489" y="60"/>
                    </a:lnTo>
                    <a:lnTo>
                      <a:pt x="498" y="74"/>
                    </a:lnTo>
                    <a:lnTo>
                      <a:pt x="506" y="74"/>
                    </a:lnTo>
                    <a:lnTo>
                      <a:pt x="514" y="74"/>
                    </a:lnTo>
                    <a:lnTo>
                      <a:pt x="521" y="74"/>
                    </a:lnTo>
                    <a:lnTo>
                      <a:pt x="529" y="74"/>
                    </a:lnTo>
                    <a:lnTo>
                      <a:pt x="537" y="74"/>
                    </a:lnTo>
                    <a:lnTo>
                      <a:pt x="545" y="74"/>
                    </a:lnTo>
                    <a:lnTo>
                      <a:pt x="552" y="75"/>
                    </a:lnTo>
                    <a:lnTo>
                      <a:pt x="561" y="75"/>
                    </a:lnTo>
                    <a:lnTo>
                      <a:pt x="569" y="75"/>
                    </a:lnTo>
                    <a:lnTo>
                      <a:pt x="577" y="75"/>
                    </a:lnTo>
                    <a:lnTo>
                      <a:pt x="584" y="61"/>
                    </a:lnTo>
                    <a:lnTo>
                      <a:pt x="592" y="61"/>
                    </a:lnTo>
                    <a:lnTo>
                      <a:pt x="600" y="61"/>
                    </a:lnTo>
                    <a:lnTo>
                      <a:pt x="608" y="61"/>
                    </a:lnTo>
                    <a:lnTo>
                      <a:pt x="616" y="61"/>
                    </a:lnTo>
                    <a:lnTo>
                      <a:pt x="624" y="62"/>
                    </a:lnTo>
                    <a:lnTo>
                      <a:pt x="632" y="75"/>
                    </a:lnTo>
                    <a:lnTo>
                      <a:pt x="640" y="89"/>
                    </a:lnTo>
                    <a:lnTo>
                      <a:pt x="647" y="103"/>
                    </a:lnTo>
                    <a:lnTo>
                      <a:pt x="655" y="103"/>
                    </a:lnTo>
                    <a:lnTo>
                      <a:pt x="663" y="103"/>
                    </a:lnTo>
                    <a:lnTo>
                      <a:pt x="671" y="118"/>
                    </a:lnTo>
                    <a:lnTo>
                      <a:pt x="679" y="118"/>
                    </a:lnTo>
                    <a:lnTo>
                      <a:pt x="687" y="118"/>
                    </a:lnTo>
                    <a:lnTo>
                      <a:pt x="695" y="119"/>
                    </a:lnTo>
                    <a:lnTo>
                      <a:pt x="703" y="132"/>
                    </a:lnTo>
                    <a:lnTo>
                      <a:pt x="710" y="133"/>
                    </a:lnTo>
                    <a:lnTo>
                      <a:pt x="718" y="146"/>
                    </a:lnTo>
                    <a:lnTo>
                      <a:pt x="726" y="147"/>
                    </a:lnTo>
                    <a:lnTo>
                      <a:pt x="734" y="147"/>
                    </a:lnTo>
                    <a:lnTo>
                      <a:pt x="742" y="147"/>
                    </a:lnTo>
                    <a:lnTo>
                      <a:pt x="750" y="147"/>
                    </a:lnTo>
                    <a:lnTo>
                      <a:pt x="758" y="147"/>
                    </a:lnTo>
                    <a:lnTo>
                      <a:pt x="766" y="147"/>
                    </a:lnTo>
                    <a:lnTo>
                      <a:pt x="774" y="147"/>
                    </a:lnTo>
                    <a:lnTo>
                      <a:pt x="781" y="147"/>
                    </a:lnTo>
                    <a:lnTo>
                      <a:pt x="789" y="147"/>
                    </a:lnTo>
                    <a:lnTo>
                      <a:pt x="797" y="147"/>
                    </a:lnTo>
                    <a:lnTo>
                      <a:pt x="806" y="147"/>
                    </a:lnTo>
                    <a:lnTo>
                      <a:pt x="813" y="134"/>
                    </a:lnTo>
                    <a:lnTo>
                      <a:pt x="821" y="134"/>
                    </a:lnTo>
                    <a:lnTo>
                      <a:pt x="829" y="134"/>
                    </a:lnTo>
                    <a:lnTo>
                      <a:pt x="837" y="134"/>
                    </a:lnTo>
                    <a:lnTo>
                      <a:pt x="844" y="134"/>
                    </a:lnTo>
                    <a:lnTo>
                      <a:pt x="852" y="134"/>
                    </a:lnTo>
                    <a:lnTo>
                      <a:pt x="860" y="134"/>
                    </a:lnTo>
                    <a:lnTo>
                      <a:pt x="869" y="134"/>
                    </a:lnTo>
                    <a:lnTo>
                      <a:pt x="877" y="134"/>
                    </a:lnTo>
                    <a:lnTo>
                      <a:pt x="884" y="135"/>
                    </a:lnTo>
                    <a:lnTo>
                      <a:pt x="892" y="121"/>
                    </a:lnTo>
                    <a:lnTo>
                      <a:pt x="900" y="121"/>
                    </a:lnTo>
                    <a:lnTo>
                      <a:pt x="908" y="121"/>
                    </a:lnTo>
                    <a:lnTo>
                      <a:pt x="915" y="135"/>
                    </a:lnTo>
                    <a:lnTo>
                      <a:pt x="924" y="135"/>
                    </a:lnTo>
                    <a:lnTo>
                      <a:pt x="932" y="135"/>
                    </a:lnTo>
                    <a:lnTo>
                      <a:pt x="940" y="135"/>
                    </a:lnTo>
                    <a:lnTo>
                      <a:pt x="948" y="122"/>
                    </a:lnTo>
                    <a:lnTo>
                      <a:pt x="955" y="122"/>
                    </a:lnTo>
                    <a:lnTo>
                      <a:pt x="963" y="122"/>
                    </a:lnTo>
                    <a:lnTo>
                      <a:pt x="971" y="122"/>
                    </a:lnTo>
                    <a:lnTo>
                      <a:pt x="979" y="107"/>
                    </a:lnTo>
                    <a:lnTo>
                      <a:pt x="987" y="10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53" name="Freeform 72"/>
              <p:cNvSpPr>
                <a:spLocks/>
              </p:cNvSpPr>
              <p:nvPr/>
            </p:nvSpPr>
            <p:spPr bwMode="auto">
              <a:xfrm>
                <a:off x="3638" y="3579"/>
                <a:ext cx="275" cy="29"/>
              </a:xfrm>
              <a:custGeom>
                <a:avLst/>
                <a:gdLst>
                  <a:gd name="T0" fmla="*/ 0 w 987"/>
                  <a:gd name="T1" fmla="*/ 0 h 139"/>
                  <a:gd name="T2" fmla="*/ 0 w 987"/>
                  <a:gd name="T3" fmla="*/ 0 h 139"/>
                  <a:gd name="T4" fmla="*/ 0 w 987"/>
                  <a:gd name="T5" fmla="*/ 0 h 139"/>
                  <a:gd name="T6" fmla="*/ 0 w 987"/>
                  <a:gd name="T7" fmla="*/ 0 h 139"/>
                  <a:gd name="T8" fmla="*/ 0 w 987"/>
                  <a:gd name="T9" fmla="*/ 0 h 139"/>
                  <a:gd name="T10" fmla="*/ 0 w 987"/>
                  <a:gd name="T11" fmla="*/ 0 h 139"/>
                  <a:gd name="T12" fmla="*/ 0 w 987"/>
                  <a:gd name="T13" fmla="*/ 0 h 139"/>
                  <a:gd name="T14" fmla="*/ 0 w 987"/>
                  <a:gd name="T15" fmla="*/ 0 h 139"/>
                  <a:gd name="T16" fmla="*/ 0 w 987"/>
                  <a:gd name="T17" fmla="*/ 0 h 139"/>
                  <a:gd name="T18" fmla="*/ 0 w 987"/>
                  <a:gd name="T19" fmla="*/ 0 h 139"/>
                  <a:gd name="T20" fmla="*/ 0 w 987"/>
                  <a:gd name="T21" fmla="*/ 0 h 139"/>
                  <a:gd name="T22" fmla="*/ 0 w 987"/>
                  <a:gd name="T23" fmla="*/ 0 h 139"/>
                  <a:gd name="T24" fmla="*/ 0 w 987"/>
                  <a:gd name="T25" fmla="*/ 0 h 139"/>
                  <a:gd name="T26" fmla="*/ 0 w 987"/>
                  <a:gd name="T27" fmla="*/ 0 h 139"/>
                  <a:gd name="T28" fmla="*/ 0 w 987"/>
                  <a:gd name="T29" fmla="*/ 0 h 139"/>
                  <a:gd name="T30" fmla="*/ 0 w 987"/>
                  <a:gd name="T31" fmla="*/ 0 h 139"/>
                  <a:gd name="T32" fmla="*/ 0 w 987"/>
                  <a:gd name="T33" fmla="*/ 0 h 139"/>
                  <a:gd name="T34" fmla="*/ 0 w 987"/>
                  <a:gd name="T35" fmla="*/ 0 h 139"/>
                  <a:gd name="T36" fmla="*/ 0 w 987"/>
                  <a:gd name="T37" fmla="*/ 0 h 139"/>
                  <a:gd name="T38" fmla="*/ 0 w 987"/>
                  <a:gd name="T39" fmla="*/ 0 h 139"/>
                  <a:gd name="T40" fmla="*/ 0 w 987"/>
                  <a:gd name="T41" fmla="*/ 0 h 139"/>
                  <a:gd name="T42" fmla="*/ 0 w 987"/>
                  <a:gd name="T43" fmla="*/ 0 h 139"/>
                  <a:gd name="T44" fmla="*/ 0 w 987"/>
                  <a:gd name="T45" fmla="*/ 0 h 139"/>
                  <a:gd name="T46" fmla="*/ 0 w 987"/>
                  <a:gd name="T47" fmla="*/ 0 h 139"/>
                  <a:gd name="T48" fmla="*/ 0 w 987"/>
                  <a:gd name="T49" fmla="*/ 0 h 139"/>
                  <a:gd name="T50" fmla="*/ 0 w 987"/>
                  <a:gd name="T51" fmla="*/ 0 h 139"/>
                  <a:gd name="T52" fmla="*/ 0 w 987"/>
                  <a:gd name="T53" fmla="*/ 0 h 139"/>
                  <a:gd name="T54" fmla="*/ 0 w 987"/>
                  <a:gd name="T55" fmla="*/ 0 h 139"/>
                  <a:gd name="T56" fmla="*/ 0 w 987"/>
                  <a:gd name="T57" fmla="*/ 0 h 139"/>
                  <a:gd name="T58" fmla="*/ 0 w 987"/>
                  <a:gd name="T59" fmla="*/ 0 h 139"/>
                  <a:gd name="T60" fmla="*/ 0 w 987"/>
                  <a:gd name="T61" fmla="*/ 0 h 139"/>
                  <a:gd name="T62" fmla="*/ 0 w 987"/>
                  <a:gd name="T63" fmla="*/ 0 h 139"/>
                  <a:gd name="T64" fmla="*/ 0 w 987"/>
                  <a:gd name="T65" fmla="*/ 0 h 139"/>
                  <a:gd name="T66" fmla="*/ 0 w 987"/>
                  <a:gd name="T67" fmla="*/ 0 h 139"/>
                  <a:gd name="T68" fmla="*/ 0 w 987"/>
                  <a:gd name="T69" fmla="*/ 0 h 139"/>
                  <a:gd name="T70" fmla="*/ 0 w 987"/>
                  <a:gd name="T71" fmla="*/ 0 h 139"/>
                  <a:gd name="T72" fmla="*/ 0 w 987"/>
                  <a:gd name="T73" fmla="*/ 0 h 139"/>
                  <a:gd name="T74" fmla="*/ 0 w 987"/>
                  <a:gd name="T75" fmla="*/ 0 h 139"/>
                  <a:gd name="T76" fmla="*/ 0 w 987"/>
                  <a:gd name="T77" fmla="*/ 0 h 139"/>
                  <a:gd name="T78" fmla="*/ 0 w 987"/>
                  <a:gd name="T79" fmla="*/ 0 h 139"/>
                  <a:gd name="T80" fmla="*/ 0 w 987"/>
                  <a:gd name="T81" fmla="*/ 0 h 139"/>
                  <a:gd name="T82" fmla="*/ 0 w 987"/>
                  <a:gd name="T83" fmla="*/ 0 h 139"/>
                  <a:gd name="T84" fmla="*/ 0 w 987"/>
                  <a:gd name="T85" fmla="*/ 0 h 139"/>
                  <a:gd name="T86" fmla="*/ 0 w 987"/>
                  <a:gd name="T87" fmla="*/ 0 h 139"/>
                  <a:gd name="T88" fmla="*/ 0 w 987"/>
                  <a:gd name="T89" fmla="*/ 0 h 139"/>
                  <a:gd name="T90" fmla="*/ 0 w 987"/>
                  <a:gd name="T91" fmla="*/ 0 h 139"/>
                  <a:gd name="T92" fmla="*/ 0 w 987"/>
                  <a:gd name="T93" fmla="*/ 0 h 139"/>
                  <a:gd name="T94" fmla="*/ 0 w 987"/>
                  <a:gd name="T95" fmla="*/ 0 h 139"/>
                  <a:gd name="T96" fmla="*/ 0 w 987"/>
                  <a:gd name="T97" fmla="*/ 0 h 139"/>
                  <a:gd name="T98" fmla="*/ 0 w 987"/>
                  <a:gd name="T99" fmla="*/ 0 h 139"/>
                  <a:gd name="T100" fmla="*/ 0 w 987"/>
                  <a:gd name="T101" fmla="*/ 0 h 139"/>
                  <a:gd name="T102" fmla="*/ 0 w 987"/>
                  <a:gd name="T103" fmla="*/ 0 h 139"/>
                  <a:gd name="T104" fmla="*/ 0 w 987"/>
                  <a:gd name="T105" fmla="*/ 0 h 139"/>
                  <a:gd name="T106" fmla="*/ 0 w 987"/>
                  <a:gd name="T107" fmla="*/ 0 h 139"/>
                  <a:gd name="T108" fmla="*/ 0 w 987"/>
                  <a:gd name="T109" fmla="*/ 0 h 139"/>
                  <a:gd name="T110" fmla="*/ 0 w 987"/>
                  <a:gd name="T111" fmla="*/ 0 h 139"/>
                  <a:gd name="T112" fmla="*/ 0 w 987"/>
                  <a:gd name="T113" fmla="*/ 0 h 139"/>
                  <a:gd name="T114" fmla="*/ 0 w 987"/>
                  <a:gd name="T115" fmla="*/ 0 h 139"/>
                  <a:gd name="T116" fmla="*/ 0 w 987"/>
                  <a:gd name="T117" fmla="*/ 0 h 139"/>
                  <a:gd name="T118" fmla="*/ 0 w 987"/>
                  <a:gd name="T119" fmla="*/ 0 h 139"/>
                  <a:gd name="T120" fmla="*/ 0 w 987"/>
                  <a:gd name="T121" fmla="*/ 0 h 139"/>
                  <a:gd name="T122" fmla="*/ 0 w 987"/>
                  <a:gd name="T123" fmla="*/ 0 h 139"/>
                  <a:gd name="T124" fmla="*/ 0 w 987"/>
                  <a:gd name="T125" fmla="*/ 0 h 1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39">
                    <a:moveTo>
                      <a:pt x="0" y="0"/>
                    </a:moveTo>
                    <a:lnTo>
                      <a:pt x="8" y="0"/>
                    </a:lnTo>
                    <a:lnTo>
                      <a:pt x="16" y="0"/>
                    </a:lnTo>
                    <a:lnTo>
                      <a:pt x="24" y="0"/>
                    </a:lnTo>
                    <a:lnTo>
                      <a:pt x="31" y="1"/>
                    </a:lnTo>
                    <a:lnTo>
                      <a:pt x="39" y="1"/>
                    </a:lnTo>
                    <a:lnTo>
                      <a:pt x="47" y="16"/>
                    </a:lnTo>
                    <a:lnTo>
                      <a:pt x="55" y="29"/>
                    </a:lnTo>
                    <a:lnTo>
                      <a:pt x="63" y="57"/>
                    </a:lnTo>
                    <a:lnTo>
                      <a:pt x="71" y="57"/>
                    </a:lnTo>
                    <a:lnTo>
                      <a:pt x="79" y="57"/>
                    </a:lnTo>
                    <a:lnTo>
                      <a:pt x="87" y="57"/>
                    </a:lnTo>
                    <a:lnTo>
                      <a:pt x="94" y="57"/>
                    </a:lnTo>
                    <a:lnTo>
                      <a:pt x="102" y="58"/>
                    </a:lnTo>
                    <a:lnTo>
                      <a:pt x="110" y="71"/>
                    </a:lnTo>
                    <a:lnTo>
                      <a:pt x="119" y="73"/>
                    </a:lnTo>
                    <a:lnTo>
                      <a:pt x="126" y="73"/>
                    </a:lnTo>
                    <a:lnTo>
                      <a:pt x="134" y="73"/>
                    </a:lnTo>
                    <a:lnTo>
                      <a:pt x="142" y="73"/>
                    </a:lnTo>
                    <a:lnTo>
                      <a:pt x="150" y="73"/>
                    </a:lnTo>
                    <a:lnTo>
                      <a:pt x="157" y="73"/>
                    </a:lnTo>
                    <a:lnTo>
                      <a:pt x="165" y="73"/>
                    </a:lnTo>
                    <a:lnTo>
                      <a:pt x="173" y="73"/>
                    </a:lnTo>
                    <a:lnTo>
                      <a:pt x="182" y="73"/>
                    </a:lnTo>
                    <a:lnTo>
                      <a:pt x="190" y="73"/>
                    </a:lnTo>
                    <a:lnTo>
                      <a:pt x="197" y="73"/>
                    </a:lnTo>
                    <a:lnTo>
                      <a:pt x="205" y="74"/>
                    </a:lnTo>
                    <a:lnTo>
                      <a:pt x="213" y="59"/>
                    </a:lnTo>
                    <a:lnTo>
                      <a:pt x="221" y="59"/>
                    </a:lnTo>
                    <a:lnTo>
                      <a:pt x="228" y="59"/>
                    </a:lnTo>
                    <a:lnTo>
                      <a:pt x="236" y="59"/>
                    </a:lnTo>
                    <a:lnTo>
                      <a:pt x="245" y="59"/>
                    </a:lnTo>
                    <a:lnTo>
                      <a:pt x="253" y="46"/>
                    </a:lnTo>
                    <a:lnTo>
                      <a:pt x="261" y="46"/>
                    </a:lnTo>
                    <a:lnTo>
                      <a:pt x="268" y="60"/>
                    </a:lnTo>
                    <a:lnTo>
                      <a:pt x="276" y="60"/>
                    </a:lnTo>
                    <a:lnTo>
                      <a:pt x="284" y="74"/>
                    </a:lnTo>
                    <a:lnTo>
                      <a:pt x="292" y="75"/>
                    </a:lnTo>
                    <a:lnTo>
                      <a:pt x="299" y="75"/>
                    </a:lnTo>
                    <a:lnTo>
                      <a:pt x="308" y="75"/>
                    </a:lnTo>
                    <a:lnTo>
                      <a:pt x="316" y="75"/>
                    </a:lnTo>
                    <a:lnTo>
                      <a:pt x="324" y="75"/>
                    </a:lnTo>
                    <a:lnTo>
                      <a:pt x="331" y="75"/>
                    </a:lnTo>
                    <a:lnTo>
                      <a:pt x="339" y="75"/>
                    </a:lnTo>
                    <a:lnTo>
                      <a:pt x="347" y="60"/>
                    </a:lnTo>
                    <a:lnTo>
                      <a:pt x="355" y="61"/>
                    </a:lnTo>
                    <a:lnTo>
                      <a:pt x="363" y="61"/>
                    </a:lnTo>
                    <a:lnTo>
                      <a:pt x="371" y="61"/>
                    </a:lnTo>
                    <a:lnTo>
                      <a:pt x="379" y="61"/>
                    </a:lnTo>
                    <a:lnTo>
                      <a:pt x="387" y="61"/>
                    </a:lnTo>
                    <a:lnTo>
                      <a:pt x="394" y="76"/>
                    </a:lnTo>
                    <a:lnTo>
                      <a:pt x="402" y="90"/>
                    </a:lnTo>
                    <a:lnTo>
                      <a:pt x="410" y="90"/>
                    </a:lnTo>
                    <a:lnTo>
                      <a:pt x="418" y="104"/>
                    </a:lnTo>
                    <a:lnTo>
                      <a:pt x="426" y="104"/>
                    </a:lnTo>
                    <a:lnTo>
                      <a:pt x="434" y="104"/>
                    </a:lnTo>
                    <a:lnTo>
                      <a:pt x="442" y="104"/>
                    </a:lnTo>
                    <a:lnTo>
                      <a:pt x="450" y="104"/>
                    </a:lnTo>
                    <a:lnTo>
                      <a:pt x="458" y="104"/>
                    </a:lnTo>
                    <a:lnTo>
                      <a:pt x="465" y="104"/>
                    </a:lnTo>
                    <a:lnTo>
                      <a:pt x="473" y="104"/>
                    </a:lnTo>
                    <a:lnTo>
                      <a:pt x="481" y="104"/>
                    </a:lnTo>
                    <a:lnTo>
                      <a:pt x="490" y="91"/>
                    </a:lnTo>
                    <a:lnTo>
                      <a:pt x="497" y="91"/>
                    </a:lnTo>
                    <a:lnTo>
                      <a:pt x="505" y="91"/>
                    </a:lnTo>
                    <a:lnTo>
                      <a:pt x="513" y="105"/>
                    </a:lnTo>
                    <a:lnTo>
                      <a:pt x="521" y="105"/>
                    </a:lnTo>
                    <a:lnTo>
                      <a:pt x="528" y="105"/>
                    </a:lnTo>
                    <a:lnTo>
                      <a:pt x="536" y="119"/>
                    </a:lnTo>
                    <a:lnTo>
                      <a:pt x="545" y="119"/>
                    </a:lnTo>
                    <a:lnTo>
                      <a:pt x="553" y="119"/>
                    </a:lnTo>
                    <a:lnTo>
                      <a:pt x="560" y="119"/>
                    </a:lnTo>
                    <a:lnTo>
                      <a:pt x="568" y="119"/>
                    </a:lnTo>
                    <a:lnTo>
                      <a:pt x="576" y="119"/>
                    </a:lnTo>
                    <a:lnTo>
                      <a:pt x="584" y="106"/>
                    </a:lnTo>
                    <a:lnTo>
                      <a:pt x="592" y="92"/>
                    </a:lnTo>
                    <a:lnTo>
                      <a:pt x="599" y="78"/>
                    </a:lnTo>
                    <a:lnTo>
                      <a:pt x="608" y="64"/>
                    </a:lnTo>
                    <a:lnTo>
                      <a:pt x="616" y="64"/>
                    </a:lnTo>
                    <a:lnTo>
                      <a:pt x="624" y="50"/>
                    </a:lnTo>
                    <a:lnTo>
                      <a:pt x="632" y="50"/>
                    </a:lnTo>
                    <a:lnTo>
                      <a:pt x="639" y="36"/>
                    </a:lnTo>
                    <a:lnTo>
                      <a:pt x="647" y="36"/>
                    </a:lnTo>
                    <a:lnTo>
                      <a:pt x="655" y="37"/>
                    </a:lnTo>
                    <a:lnTo>
                      <a:pt x="663" y="37"/>
                    </a:lnTo>
                    <a:lnTo>
                      <a:pt x="672" y="23"/>
                    </a:lnTo>
                    <a:lnTo>
                      <a:pt x="679" y="23"/>
                    </a:lnTo>
                    <a:lnTo>
                      <a:pt x="687" y="23"/>
                    </a:lnTo>
                    <a:lnTo>
                      <a:pt x="695" y="23"/>
                    </a:lnTo>
                    <a:lnTo>
                      <a:pt x="703" y="23"/>
                    </a:lnTo>
                    <a:lnTo>
                      <a:pt x="710" y="9"/>
                    </a:lnTo>
                    <a:lnTo>
                      <a:pt x="718" y="9"/>
                    </a:lnTo>
                    <a:lnTo>
                      <a:pt x="727" y="9"/>
                    </a:lnTo>
                    <a:lnTo>
                      <a:pt x="735" y="9"/>
                    </a:lnTo>
                    <a:lnTo>
                      <a:pt x="742" y="24"/>
                    </a:lnTo>
                    <a:lnTo>
                      <a:pt x="750" y="80"/>
                    </a:lnTo>
                    <a:lnTo>
                      <a:pt x="758" y="80"/>
                    </a:lnTo>
                    <a:lnTo>
                      <a:pt x="765" y="94"/>
                    </a:lnTo>
                    <a:lnTo>
                      <a:pt x="773" y="94"/>
                    </a:lnTo>
                    <a:lnTo>
                      <a:pt x="781" y="94"/>
                    </a:lnTo>
                    <a:lnTo>
                      <a:pt x="790" y="94"/>
                    </a:lnTo>
                    <a:lnTo>
                      <a:pt x="797" y="108"/>
                    </a:lnTo>
                    <a:lnTo>
                      <a:pt x="805" y="108"/>
                    </a:lnTo>
                    <a:lnTo>
                      <a:pt x="813" y="122"/>
                    </a:lnTo>
                    <a:lnTo>
                      <a:pt x="821" y="122"/>
                    </a:lnTo>
                    <a:lnTo>
                      <a:pt x="828" y="137"/>
                    </a:lnTo>
                    <a:lnTo>
                      <a:pt x="836" y="122"/>
                    </a:lnTo>
                    <a:lnTo>
                      <a:pt x="844" y="122"/>
                    </a:lnTo>
                    <a:lnTo>
                      <a:pt x="853" y="123"/>
                    </a:lnTo>
                    <a:lnTo>
                      <a:pt x="861" y="123"/>
                    </a:lnTo>
                    <a:lnTo>
                      <a:pt x="868" y="123"/>
                    </a:lnTo>
                    <a:lnTo>
                      <a:pt x="876" y="123"/>
                    </a:lnTo>
                    <a:lnTo>
                      <a:pt x="884" y="123"/>
                    </a:lnTo>
                    <a:lnTo>
                      <a:pt x="892" y="123"/>
                    </a:lnTo>
                    <a:lnTo>
                      <a:pt x="899" y="123"/>
                    </a:lnTo>
                    <a:lnTo>
                      <a:pt x="907" y="138"/>
                    </a:lnTo>
                    <a:lnTo>
                      <a:pt x="916" y="138"/>
                    </a:lnTo>
                    <a:lnTo>
                      <a:pt x="924" y="138"/>
                    </a:lnTo>
                    <a:lnTo>
                      <a:pt x="931" y="138"/>
                    </a:lnTo>
                    <a:lnTo>
                      <a:pt x="939" y="138"/>
                    </a:lnTo>
                    <a:lnTo>
                      <a:pt x="947" y="138"/>
                    </a:lnTo>
                    <a:lnTo>
                      <a:pt x="955" y="139"/>
                    </a:lnTo>
                    <a:lnTo>
                      <a:pt x="962" y="139"/>
                    </a:lnTo>
                    <a:lnTo>
                      <a:pt x="971" y="139"/>
                    </a:lnTo>
                    <a:lnTo>
                      <a:pt x="979" y="139"/>
                    </a:lnTo>
                    <a:lnTo>
                      <a:pt x="987" y="139"/>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245" name="Freeform 73"/>
            <p:cNvSpPr>
              <a:spLocks/>
            </p:cNvSpPr>
            <p:nvPr/>
          </p:nvSpPr>
          <p:spPr bwMode="auto">
            <a:xfrm>
              <a:off x="1814" y="3602"/>
              <a:ext cx="180" cy="16"/>
            </a:xfrm>
            <a:custGeom>
              <a:avLst/>
              <a:gdLst>
                <a:gd name="T0" fmla="*/ 2 w 180"/>
                <a:gd name="T1" fmla="*/ 16 h 16"/>
                <a:gd name="T2" fmla="*/ 6 w 180"/>
                <a:gd name="T3" fmla="*/ 14 h 16"/>
                <a:gd name="T4" fmla="*/ 10 w 180"/>
                <a:gd name="T5" fmla="*/ 14 h 16"/>
                <a:gd name="T6" fmla="*/ 15 w 180"/>
                <a:gd name="T7" fmla="*/ 14 h 16"/>
                <a:gd name="T8" fmla="*/ 19 w 180"/>
                <a:gd name="T9" fmla="*/ 14 h 16"/>
                <a:gd name="T10" fmla="*/ 24 w 180"/>
                <a:gd name="T11" fmla="*/ 14 h 16"/>
                <a:gd name="T12" fmla="*/ 28 w 180"/>
                <a:gd name="T13" fmla="*/ 14 h 16"/>
                <a:gd name="T14" fmla="*/ 33 w 180"/>
                <a:gd name="T15" fmla="*/ 14 h 16"/>
                <a:gd name="T16" fmla="*/ 37 w 180"/>
                <a:gd name="T17" fmla="*/ 11 h 16"/>
                <a:gd name="T18" fmla="*/ 41 w 180"/>
                <a:gd name="T19" fmla="*/ 11 h 16"/>
                <a:gd name="T20" fmla="*/ 46 w 180"/>
                <a:gd name="T21" fmla="*/ 11 h 16"/>
                <a:gd name="T22" fmla="*/ 50 w 180"/>
                <a:gd name="T23" fmla="*/ 11 h 16"/>
                <a:gd name="T24" fmla="*/ 55 w 180"/>
                <a:gd name="T25" fmla="*/ 11 h 16"/>
                <a:gd name="T26" fmla="*/ 59 w 180"/>
                <a:gd name="T27" fmla="*/ 11 h 16"/>
                <a:gd name="T28" fmla="*/ 63 w 180"/>
                <a:gd name="T29" fmla="*/ 11 h 16"/>
                <a:gd name="T30" fmla="*/ 68 w 180"/>
                <a:gd name="T31" fmla="*/ 8 h 16"/>
                <a:gd name="T32" fmla="*/ 72 w 180"/>
                <a:gd name="T33" fmla="*/ 8 h 16"/>
                <a:gd name="T34" fmla="*/ 76 w 180"/>
                <a:gd name="T35" fmla="*/ 8 h 16"/>
                <a:gd name="T36" fmla="*/ 81 w 180"/>
                <a:gd name="T37" fmla="*/ 5 h 16"/>
                <a:gd name="T38" fmla="*/ 86 w 180"/>
                <a:gd name="T39" fmla="*/ 8 h 16"/>
                <a:gd name="T40" fmla="*/ 90 w 180"/>
                <a:gd name="T41" fmla="*/ 5 h 16"/>
                <a:gd name="T42" fmla="*/ 94 w 180"/>
                <a:gd name="T43" fmla="*/ 5 h 16"/>
                <a:gd name="T44" fmla="*/ 99 w 180"/>
                <a:gd name="T45" fmla="*/ 6 h 16"/>
                <a:gd name="T46" fmla="*/ 103 w 180"/>
                <a:gd name="T47" fmla="*/ 6 h 16"/>
                <a:gd name="T48" fmla="*/ 107 w 180"/>
                <a:gd name="T49" fmla="*/ 6 h 16"/>
                <a:gd name="T50" fmla="*/ 112 w 180"/>
                <a:gd name="T51" fmla="*/ 6 h 16"/>
                <a:gd name="T52" fmla="*/ 116 w 180"/>
                <a:gd name="T53" fmla="*/ 6 h 16"/>
                <a:gd name="T54" fmla="*/ 121 w 180"/>
                <a:gd name="T55" fmla="*/ 6 h 16"/>
                <a:gd name="T56" fmla="*/ 125 w 180"/>
                <a:gd name="T57" fmla="*/ 6 h 16"/>
                <a:gd name="T58" fmla="*/ 129 w 180"/>
                <a:gd name="T59" fmla="*/ 3 h 16"/>
                <a:gd name="T60" fmla="*/ 134 w 180"/>
                <a:gd name="T61" fmla="*/ 3 h 16"/>
                <a:gd name="T62" fmla="*/ 138 w 180"/>
                <a:gd name="T63" fmla="*/ 3 h 16"/>
                <a:gd name="T64" fmla="*/ 143 w 180"/>
                <a:gd name="T65" fmla="*/ 0 h 16"/>
                <a:gd name="T66" fmla="*/ 147 w 180"/>
                <a:gd name="T67" fmla="*/ 3 h 16"/>
                <a:gd name="T68" fmla="*/ 152 w 180"/>
                <a:gd name="T69" fmla="*/ 3 h 16"/>
                <a:gd name="T70" fmla="*/ 156 w 180"/>
                <a:gd name="T71" fmla="*/ 3 h 16"/>
                <a:gd name="T72" fmla="*/ 160 w 180"/>
                <a:gd name="T73" fmla="*/ 3 h 16"/>
                <a:gd name="T74" fmla="*/ 164 w 180"/>
                <a:gd name="T75" fmla="*/ 3 h 16"/>
                <a:gd name="T76" fmla="*/ 169 w 180"/>
                <a:gd name="T77" fmla="*/ 3 h 16"/>
                <a:gd name="T78" fmla="*/ 173 w 180"/>
                <a:gd name="T79" fmla="*/ 3 h 16"/>
                <a:gd name="T80" fmla="*/ 178 w 180"/>
                <a:gd name="T81" fmla="*/ 0 h 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0" h="16">
                  <a:moveTo>
                    <a:pt x="0" y="16"/>
                  </a:moveTo>
                  <a:lnTo>
                    <a:pt x="2" y="16"/>
                  </a:lnTo>
                  <a:lnTo>
                    <a:pt x="4" y="16"/>
                  </a:lnTo>
                  <a:lnTo>
                    <a:pt x="6" y="14"/>
                  </a:lnTo>
                  <a:lnTo>
                    <a:pt x="9" y="14"/>
                  </a:lnTo>
                  <a:lnTo>
                    <a:pt x="10" y="14"/>
                  </a:lnTo>
                  <a:lnTo>
                    <a:pt x="13" y="14"/>
                  </a:lnTo>
                  <a:lnTo>
                    <a:pt x="15" y="14"/>
                  </a:lnTo>
                  <a:lnTo>
                    <a:pt x="17" y="14"/>
                  </a:lnTo>
                  <a:lnTo>
                    <a:pt x="19" y="14"/>
                  </a:lnTo>
                  <a:lnTo>
                    <a:pt x="22" y="14"/>
                  </a:lnTo>
                  <a:lnTo>
                    <a:pt x="24" y="14"/>
                  </a:lnTo>
                  <a:lnTo>
                    <a:pt x="26" y="14"/>
                  </a:lnTo>
                  <a:lnTo>
                    <a:pt x="28" y="14"/>
                  </a:lnTo>
                  <a:lnTo>
                    <a:pt x="31" y="14"/>
                  </a:lnTo>
                  <a:lnTo>
                    <a:pt x="33" y="14"/>
                  </a:lnTo>
                  <a:lnTo>
                    <a:pt x="35" y="11"/>
                  </a:lnTo>
                  <a:lnTo>
                    <a:pt x="37" y="11"/>
                  </a:lnTo>
                  <a:lnTo>
                    <a:pt x="39" y="11"/>
                  </a:lnTo>
                  <a:lnTo>
                    <a:pt x="41" y="11"/>
                  </a:lnTo>
                  <a:lnTo>
                    <a:pt x="44" y="11"/>
                  </a:lnTo>
                  <a:lnTo>
                    <a:pt x="46" y="11"/>
                  </a:lnTo>
                  <a:lnTo>
                    <a:pt x="48" y="11"/>
                  </a:lnTo>
                  <a:lnTo>
                    <a:pt x="50" y="11"/>
                  </a:lnTo>
                  <a:lnTo>
                    <a:pt x="53" y="11"/>
                  </a:lnTo>
                  <a:lnTo>
                    <a:pt x="55" y="11"/>
                  </a:lnTo>
                  <a:lnTo>
                    <a:pt x="57" y="11"/>
                  </a:lnTo>
                  <a:lnTo>
                    <a:pt x="59" y="11"/>
                  </a:lnTo>
                  <a:lnTo>
                    <a:pt x="61" y="11"/>
                  </a:lnTo>
                  <a:lnTo>
                    <a:pt x="63" y="11"/>
                  </a:lnTo>
                  <a:lnTo>
                    <a:pt x="66" y="8"/>
                  </a:lnTo>
                  <a:lnTo>
                    <a:pt x="68" y="8"/>
                  </a:lnTo>
                  <a:lnTo>
                    <a:pt x="70" y="8"/>
                  </a:lnTo>
                  <a:lnTo>
                    <a:pt x="72" y="8"/>
                  </a:lnTo>
                  <a:lnTo>
                    <a:pt x="75" y="8"/>
                  </a:lnTo>
                  <a:lnTo>
                    <a:pt x="76" y="8"/>
                  </a:lnTo>
                  <a:lnTo>
                    <a:pt x="79" y="8"/>
                  </a:lnTo>
                  <a:lnTo>
                    <a:pt x="81" y="5"/>
                  </a:lnTo>
                  <a:lnTo>
                    <a:pt x="83" y="8"/>
                  </a:lnTo>
                  <a:lnTo>
                    <a:pt x="86" y="8"/>
                  </a:lnTo>
                  <a:lnTo>
                    <a:pt x="88" y="8"/>
                  </a:lnTo>
                  <a:lnTo>
                    <a:pt x="90" y="5"/>
                  </a:lnTo>
                  <a:lnTo>
                    <a:pt x="92" y="5"/>
                  </a:lnTo>
                  <a:lnTo>
                    <a:pt x="94" y="5"/>
                  </a:lnTo>
                  <a:lnTo>
                    <a:pt x="96" y="6"/>
                  </a:lnTo>
                  <a:lnTo>
                    <a:pt x="99" y="6"/>
                  </a:lnTo>
                  <a:lnTo>
                    <a:pt x="101" y="6"/>
                  </a:lnTo>
                  <a:lnTo>
                    <a:pt x="103" y="6"/>
                  </a:lnTo>
                  <a:lnTo>
                    <a:pt x="105" y="6"/>
                  </a:lnTo>
                  <a:lnTo>
                    <a:pt x="107" y="6"/>
                  </a:lnTo>
                  <a:lnTo>
                    <a:pt x="110" y="6"/>
                  </a:lnTo>
                  <a:lnTo>
                    <a:pt x="112" y="6"/>
                  </a:lnTo>
                  <a:lnTo>
                    <a:pt x="114" y="6"/>
                  </a:lnTo>
                  <a:lnTo>
                    <a:pt x="116" y="6"/>
                  </a:lnTo>
                  <a:lnTo>
                    <a:pt x="118" y="6"/>
                  </a:lnTo>
                  <a:lnTo>
                    <a:pt x="121" y="6"/>
                  </a:lnTo>
                  <a:lnTo>
                    <a:pt x="123" y="6"/>
                  </a:lnTo>
                  <a:lnTo>
                    <a:pt x="125" y="6"/>
                  </a:lnTo>
                  <a:lnTo>
                    <a:pt x="127" y="3"/>
                  </a:lnTo>
                  <a:lnTo>
                    <a:pt x="129" y="3"/>
                  </a:lnTo>
                  <a:lnTo>
                    <a:pt x="132" y="3"/>
                  </a:lnTo>
                  <a:lnTo>
                    <a:pt x="134" y="3"/>
                  </a:lnTo>
                  <a:lnTo>
                    <a:pt x="136" y="3"/>
                  </a:lnTo>
                  <a:lnTo>
                    <a:pt x="138" y="3"/>
                  </a:lnTo>
                  <a:lnTo>
                    <a:pt x="140" y="3"/>
                  </a:lnTo>
                  <a:lnTo>
                    <a:pt x="143" y="0"/>
                  </a:lnTo>
                  <a:lnTo>
                    <a:pt x="145" y="3"/>
                  </a:lnTo>
                  <a:lnTo>
                    <a:pt x="147" y="3"/>
                  </a:lnTo>
                  <a:lnTo>
                    <a:pt x="149" y="3"/>
                  </a:lnTo>
                  <a:lnTo>
                    <a:pt x="152" y="3"/>
                  </a:lnTo>
                  <a:lnTo>
                    <a:pt x="154" y="3"/>
                  </a:lnTo>
                  <a:lnTo>
                    <a:pt x="156" y="3"/>
                  </a:lnTo>
                  <a:lnTo>
                    <a:pt x="158" y="3"/>
                  </a:lnTo>
                  <a:lnTo>
                    <a:pt x="160" y="3"/>
                  </a:lnTo>
                  <a:lnTo>
                    <a:pt x="162" y="3"/>
                  </a:lnTo>
                  <a:lnTo>
                    <a:pt x="164" y="3"/>
                  </a:lnTo>
                  <a:lnTo>
                    <a:pt x="167" y="3"/>
                  </a:lnTo>
                  <a:lnTo>
                    <a:pt x="169" y="3"/>
                  </a:lnTo>
                  <a:lnTo>
                    <a:pt x="171" y="3"/>
                  </a:lnTo>
                  <a:lnTo>
                    <a:pt x="173" y="3"/>
                  </a:lnTo>
                  <a:lnTo>
                    <a:pt x="176" y="0"/>
                  </a:lnTo>
                  <a:lnTo>
                    <a:pt x="178" y="0"/>
                  </a:lnTo>
                  <a:lnTo>
                    <a:pt x="180"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46" name="Freeform 74"/>
            <p:cNvSpPr>
              <a:spLocks/>
            </p:cNvSpPr>
            <p:nvPr/>
          </p:nvSpPr>
          <p:spPr bwMode="auto">
            <a:xfrm>
              <a:off x="3913" y="3606"/>
              <a:ext cx="197" cy="14"/>
            </a:xfrm>
            <a:custGeom>
              <a:avLst/>
              <a:gdLst>
                <a:gd name="T0" fmla="*/ 2 w 197"/>
                <a:gd name="T1" fmla="*/ 0 h 14"/>
                <a:gd name="T2" fmla="*/ 6 w 197"/>
                <a:gd name="T3" fmla="*/ 0 h 14"/>
                <a:gd name="T4" fmla="*/ 11 w 197"/>
                <a:gd name="T5" fmla="*/ 0 h 14"/>
                <a:gd name="T6" fmla="*/ 15 w 197"/>
                <a:gd name="T7" fmla="*/ 0 h 14"/>
                <a:gd name="T8" fmla="*/ 20 w 197"/>
                <a:gd name="T9" fmla="*/ 3 h 14"/>
                <a:gd name="T10" fmla="*/ 24 w 197"/>
                <a:gd name="T11" fmla="*/ 6 h 14"/>
                <a:gd name="T12" fmla="*/ 28 w 197"/>
                <a:gd name="T13" fmla="*/ 6 h 14"/>
                <a:gd name="T14" fmla="*/ 33 w 197"/>
                <a:gd name="T15" fmla="*/ 6 h 14"/>
                <a:gd name="T16" fmla="*/ 37 w 197"/>
                <a:gd name="T17" fmla="*/ 4 h 14"/>
                <a:gd name="T18" fmla="*/ 41 w 197"/>
                <a:gd name="T19" fmla="*/ 0 h 14"/>
                <a:gd name="T20" fmla="*/ 46 w 197"/>
                <a:gd name="T21" fmla="*/ 0 h 14"/>
                <a:gd name="T22" fmla="*/ 50 w 197"/>
                <a:gd name="T23" fmla="*/ 0 h 14"/>
                <a:gd name="T24" fmla="*/ 55 w 197"/>
                <a:gd name="T25" fmla="*/ 4 h 14"/>
                <a:gd name="T26" fmla="*/ 59 w 197"/>
                <a:gd name="T27" fmla="*/ 4 h 14"/>
                <a:gd name="T28" fmla="*/ 63 w 197"/>
                <a:gd name="T29" fmla="*/ 7 h 14"/>
                <a:gd name="T30" fmla="*/ 68 w 197"/>
                <a:gd name="T31" fmla="*/ 10 h 14"/>
                <a:gd name="T32" fmla="*/ 72 w 197"/>
                <a:gd name="T33" fmla="*/ 10 h 14"/>
                <a:gd name="T34" fmla="*/ 76 w 197"/>
                <a:gd name="T35" fmla="*/ 10 h 14"/>
                <a:gd name="T36" fmla="*/ 81 w 197"/>
                <a:gd name="T37" fmla="*/ 13 h 14"/>
                <a:gd name="T38" fmla="*/ 85 w 197"/>
                <a:gd name="T39" fmla="*/ 13 h 14"/>
                <a:gd name="T40" fmla="*/ 90 w 197"/>
                <a:gd name="T41" fmla="*/ 13 h 14"/>
                <a:gd name="T42" fmla="*/ 94 w 197"/>
                <a:gd name="T43" fmla="*/ 13 h 14"/>
                <a:gd name="T44" fmla="*/ 98 w 197"/>
                <a:gd name="T45" fmla="*/ 10 h 14"/>
                <a:gd name="T46" fmla="*/ 103 w 197"/>
                <a:gd name="T47" fmla="*/ 10 h 14"/>
                <a:gd name="T48" fmla="*/ 107 w 197"/>
                <a:gd name="T49" fmla="*/ 7 h 14"/>
                <a:gd name="T50" fmla="*/ 111 w 197"/>
                <a:gd name="T51" fmla="*/ 7 h 14"/>
                <a:gd name="T52" fmla="*/ 116 w 197"/>
                <a:gd name="T53" fmla="*/ 4 h 14"/>
                <a:gd name="T54" fmla="*/ 120 w 197"/>
                <a:gd name="T55" fmla="*/ 1 h 14"/>
                <a:gd name="T56" fmla="*/ 125 w 197"/>
                <a:gd name="T57" fmla="*/ 1 h 14"/>
                <a:gd name="T58" fmla="*/ 129 w 197"/>
                <a:gd name="T59" fmla="*/ 1 h 14"/>
                <a:gd name="T60" fmla="*/ 134 w 197"/>
                <a:gd name="T61" fmla="*/ 1 h 14"/>
                <a:gd name="T62" fmla="*/ 138 w 197"/>
                <a:gd name="T63" fmla="*/ 1 h 14"/>
                <a:gd name="T64" fmla="*/ 142 w 197"/>
                <a:gd name="T65" fmla="*/ 7 h 14"/>
                <a:gd name="T66" fmla="*/ 146 w 197"/>
                <a:gd name="T67" fmla="*/ 10 h 14"/>
                <a:gd name="T68" fmla="*/ 151 w 197"/>
                <a:gd name="T69" fmla="*/ 10 h 14"/>
                <a:gd name="T70" fmla="*/ 155 w 197"/>
                <a:gd name="T71" fmla="*/ 10 h 14"/>
                <a:gd name="T72" fmla="*/ 160 w 197"/>
                <a:gd name="T73" fmla="*/ 10 h 14"/>
                <a:gd name="T74" fmla="*/ 164 w 197"/>
                <a:gd name="T75" fmla="*/ 8 h 14"/>
                <a:gd name="T76" fmla="*/ 169 w 197"/>
                <a:gd name="T77" fmla="*/ 8 h 14"/>
                <a:gd name="T78" fmla="*/ 173 w 197"/>
                <a:gd name="T79" fmla="*/ 8 h 14"/>
                <a:gd name="T80" fmla="*/ 177 w 197"/>
                <a:gd name="T81" fmla="*/ 14 h 14"/>
                <a:gd name="T82" fmla="*/ 182 w 197"/>
                <a:gd name="T83" fmla="*/ 11 h 14"/>
                <a:gd name="T84" fmla="*/ 186 w 197"/>
                <a:gd name="T85" fmla="*/ 11 h 14"/>
                <a:gd name="T86" fmla="*/ 190 w 197"/>
                <a:gd name="T87" fmla="*/ 11 h 14"/>
                <a:gd name="T88" fmla="*/ 195 w 197"/>
                <a:gd name="T89" fmla="*/ 11 h 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97" h="14">
                  <a:moveTo>
                    <a:pt x="0" y="3"/>
                  </a:moveTo>
                  <a:lnTo>
                    <a:pt x="2" y="0"/>
                  </a:lnTo>
                  <a:lnTo>
                    <a:pt x="4" y="0"/>
                  </a:lnTo>
                  <a:lnTo>
                    <a:pt x="6" y="0"/>
                  </a:lnTo>
                  <a:lnTo>
                    <a:pt x="9" y="0"/>
                  </a:lnTo>
                  <a:lnTo>
                    <a:pt x="11" y="0"/>
                  </a:lnTo>
                  <a:lnTo>
                    <a:pt x="13" y="3"/>
                  </a:lnTo>
                  <a:lnTo>
                    <a:pt x="15" y="0"/>
                  </a:lnTo>
                  <a:lnTo>
                    <a:pt x="17" y="3"/>
                  </a:lnTo>
                  <a:lnTo>
                    <a:pt x="20" y="3"/>
                  </a:lnTo>
                  <a:lnTo>
                    <a:pt x="22" y="3"/>
                  </a:lnTo>
                  <a:lnTo>
                    <a:pt x="24" y="6"/>
                  </a:lnTo>
                  <a:lnTo>
                    <a:pt x="26" y="6"/>
                  </a:lnTo>
                  <a:lnTo>
                    <a:pt x="28" y="6"/>
                  </a:lnTo>
                  <a:lnTo>
                    <a:pt x="30" y="6"/>
                  </a:lnTo>
                  <a:lnTo>
                    <a:pt x="33" y="6"/>
                  </a:lnTo>
                  <a:lnTo>
                    <a:pt x="35" y="6"/>
                  </a:lnTo>
                  <a:lnTo>
                    <a:pt x="37" y="4"/>
                  </a:lnTo>
                  <a:lnTo>
                    <a:pt x="39" y="4"/>
                  </a:lnTo>
                  <a:lnTo>
                    <a:pt x="41" y="0"/>
                  </a:lnTo>
                  <a:lnTo>
                    <a:pt x="44" y="0"/>
                  </a:lnTo>
                  <a:lnTo>
                    <a:pt x="46" y="0"/>
                  </a:lnTo>
                  <a:lnTo>
                    <a:pt x="48" y="0"/>
                  </a:lnTo>
                  <a:lnTo>
                    <a:pt x="50" y="0"/>
                  </a:lnTo>
                  <a:lnTo>
                    <a:pt x="52" y="0"/>
                  </a:lnTo>
                  <a:lnTo>
                    <a:pt x="55" y="4"/>
                  </a:lnTo>
                  <a:lnTo>
                    <a:pt x="57" y="4"/>
                  </a:lnTo>
                  <a:lnTo>
                    <a:pt x="59" y="4"/>
                  </a:lnTo>
                  <a:lnTo>
                    <a:pt x="61" y="7"/>
                  </a:lnTo>
                  <a:lnTo>
                    <a:pt x="63" y="7"/>
                  </a:lnTo>
                  <a:lnTo>
                    <a:pt x="66" y="7"/>
                  </a:lnTo>
                  <a:lnTo>
                    <a:pt x="68" y="10"/>
                  </a:lnTo>
                  <a:lnTo>
                    <a:pt x="70" y="10"/>
                  </a:lnTo>
                  <a:lnTo>
                    <a:pt x="72" y="10"/>
                  </a:lnTo>
                  <a:lnTo>
                    <a:pt x="74" y="10"/>
                  </a:lnTo>
                  <a:lnTo>
                    <a:pt x="76" y="10"/>
                  </a:lnTo>
                  <a:lnTo>
                    <a:pt x="78" y="10"/>
                  </a:lnTo>
                  <a:lnTo>
                    <a:pt x="81" y="13"/>
                  </a:lnTo>
                  <a:lnTo>
                    <a:pt x="83" y="13"/>
                  </a:lnTo>
                  <a:lnTo>
                    <a:pt x="85" y="13"/>
                  </a:lnTo>
                  <a:lnTo>
                    <a:pt x="87" y="13"/>
                  </a:lnTo>
                  <a:lnTo>
                    <a:pt x="90" y="13"/>
                  </a:lnTo>
                  <a:lnTo>
                    <a:pt x="92" y="13"/>
                  </a:lnTo>
                  <a:lnTo>
                    <a:pt x="94" y="13"/>
                  </a:lnTo>
                  <a:lnTo>
                    <a:pt x="96" y="13"/>
                  </a:lnTo>
                  <a:lnTo>
                    <a:pt x="98" y="10"/>
                  </a:lnTo>
                  <a:lnTo>
                    <a:pt x="101" y="10"/>
                  </a:lnTo>
                  <a:lnTo>
                    <a:pt x="103" y="10"/>
                  </a:lnTo>
                  <a:lnTo>
                    <a:pt x="105" y="10"/>
                  </a:lnTo>
                  <a:lnTo>
                    <a:pt x="107" y="7"/>
                  </a:lnTo>
                  <a:lnTo>
                    <a:pt x="109" y="7"/>
                  </a:lnTo>
                  <a:lnTo>
                    <a:pt x="111" y="7"/>
                  </a:lnTo>
                  <a:lnTo>
                    <a:pt x="114" y="7"/>
                  </a:lnTo>
                  <a:lnTo>
                    <a:pt x="116" y="4"/>
                  </a:lnTo>
                  <a:lnTo>
                    <a:pt x="118" y="4"/>
                  </a:lnTo>
                  <a:lnTo>
                    <a:pt x="120" y="1"/>
                  </a:lnTo>
                  <a:lnTo>
                    <a:pt x="123" y="1"/>
                  </a:lnTo>
                  <a:lnTo>
                    <a:pt x="125" y="1"/>
                  </a:lnTo>
                  <a:lnTo>
                    <a:pt x="127" y="1"/>
                  </a:lnTo>
                  <a:lnTo>
                    <a:pt x="129" y="1"/>
                  </a:lnTo>
                  <a:lnTo>
                    <a:pt x="131" y="1"/>
                  </a:lnTo>
                  <a:lnTo>
                    <a:pt x="134" y="1"/>
                  </a:lnTo>
                  <a:lnTo>
                    <a:pt x="136" y="1"/>
                  </a:lnTo>
                  <a:lnTo>
                    <a:pt x="138" y="1"/>
                  </a:lnTo>
                  <a:lnTo>
                    <a:pt x="140" y="4"/>
                  </a:lnTo>
                  <a:lnTo>
                    <a:pt x="142" y="7"/>
                  </a:lnTo>
                  <a:lnTo>
                    <a:pt x="144" y="7"/>
                  </a:lnTo>
                  <a:lnTo>
                    <a:pt x="146" y="10"/>
                  </a:lnTo>
                  <a:lnTo>
                    <a:pt x="149" y="10"/>
                  </a:lnTo>
                  <a:lnTo>
                    <a:pt x="151" y="10"/>
                  </a:lnTo>
                  <a:lnTo>
                    <a:pt x="153" y="10"/>
                  </a:lnTo>
                  <a:lnTo>
                    <a:pt x="155" y="10"/>
                  </a:lnTo>
                  <a:lnTo>
                    <a:pt x="157" y="10"/>
                  </a:lnTo>
                  <a:lnTo>
                    <a:pt x="160" y="10"/>
                  </a:lnTo>
                  <a:lnTo>
                    <a:pt x="162" y="10"/>
                  </a:lnTo>
                  <a:lnTo>
                    <a:pt x="164" y="8"/>
                  </a:lnTo>
                  <a:lnTo>
                    <a:pt x="166" y="8"/>
                  </a:lnTo>
                  <a:lnTo>
                    <a:pt x="169" y="8"/>
                  </a:lnTo>
                  <a:lnTo>
                    <a:pt x="171" y="8"/>
                  </a:lnTo>
                  <a:lnTo>
                    <a:pt x="173" y="8"/>
                  </a:lnTo>
                  <a:lnTo>
                    <a:pt x="175" y="11"/>
                  </a:lnTo>
                  <a:lnTo>
                    <a:pt x="177" y="14"/>
                  </a:lnTo>
                  <a:lnTo>
                    <a:pt x="179" y="14"/>
                  </a:lnTo>
                  <a:lnTo>
                    <a:pt x="182" y="11"/>
                  </a:lnTo>
                  <a:lnTo>
                    <a:pt x="184" y="11"/>
                  </a:lnTo>
                  <a:lnTo>
                    <a:pt x="186" y="11"/>
                  </a:lnTo>
                  <a:lnTo>
                    <a:pt x="188" y="11"/>
                  </a:lnTo>
                  <a:lnTo>
                    <a:pt x="190" y="11"/>
                  </a:lnTo>
                  <a:lnTo>
                    <a:pt x="192" y="11"/>
                  </a:lnTo>
                  <a:lnTo>
                    <a:pt x="195" y="11"/>
                  </a:lnTo>
                  <a:lnTo>
                    <a:pt x="197" y="8"/>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225" name="Line 75"/>
          <p:cNvSpPr>
            <a:spLocks noChangeShapeType="1"/>
          </p:cNvSpPr>
          <p:nvPr/>
        </p:nvSpPr>
        <p:spPr bwMode="auto">
          <a:xfrm>
            <a:off x="2481263" y="4781550"/>
            <a:ext cx="3665537" cy="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26" name="Rectangle 76"/>
          <p:cNvSpPr>
            <a:spLocks noChangeArrowheads="1"/>
          </p:cNvSpPr>
          <p:nvPr/>
        </p:nvSpPr>
        <p:spPr bwMode="auto">
          <a:xfrm>
            <a:off x="1728788" y="2027238"/>
            <a:ext cx="5668962" cy="31686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27" name="Rectangle 144"/>
          <p:cNvSpPr>
            <a:spLocks noChangeArrowheads="1"/>
          </p:cNvSpPr>
          <p:nvPr/>
        </p:nvSpPr>
        <p:spPr bwMode="auto">
          <a:xfrm>
            <a:off x="1727200" y="5472113"/>
            <a:ext cx="5670550" cy="6969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99889" name="Group 145"/>
          <p:cNvGrpSpPr>
            <a:grpSpLocks/>
          </p:cNvGrpSpPr>
          <p:nvPr/>
        </p:nvGrpSpPr>
        <p:grpSpPr bwMode="auto">
          <a:xfrm>
            <a:off x="6135688" y="2276475"/>
            <a:ext cx="1190625" cy="2252663"/>
            <a:chOff x="4105" y="1434"/>
            <a:chExt cx="750" cy="1419"/>
          </a:xfrm>
        </p:grpSpPr>
        <p:grpSp>
          <p:nvGrpSpPr>
            <p:cNvPr id="8239" name="Group 146"/>
            <p:cNvGrpSpPr>
              <a:grpSpLocks/>
            </p:cNvGrpSpPr>
            <p:nvPr/>
          </p:nvGrpSpPr>
          <p:grpSpPr bwMode="auto">
            <a:xfrm>
              <a:off x="4183" y="1434"/>
              <a:ext cx="672" cy="1160"/>
              <a:chOff x="4183" y="1434"/>
              <a:chExt cx="672" cy="1160"/>
            </a:xfrm>
          </p:grpSpPr>
          <p:sp>
            <p:nvSpPr>
              <p:cNvPr id="8241" name="Freeform 147"/>
              <p:cNvSpPr>
                <a:spLocks/>
              </p:cNvSpPr>
              <p:nvPr/>
            </p:nvSpPr>
            <p:spPr bwMode="auto">
              <a:xfrm>
                <a:off x="4183" y="1508"/>
                <a:ext cx="280" cy="1086"/>
              </a:xfrm>
              <a:custGeom>
                <a:avLst/>
                <a:gdLst>
                  <a:gd name="T0" fmla="*/ 0 w 1007"/>
                  <a:gd name="T1" fmla="*/ 0 h 5110"/>
                  <a:gd name="T2" fmla="*/ 0 w 1007"/>
                  <a:gd name="T3" fmla="*/ 0 h 5110"/>
                  <a:gd name="T4" fmla="*/ 0 w 1007"/>
                  <a:gd name="T5" fmla="*/ 0 h 5110"/>
                  <a:gd name="T6" fmla="*/ 0 w 1007"/>
                  <a:gd name="T7" fmla="*/ 0 h 5110"/>
                  <a:gd name="T8" fmla="*/ 0 w 1007"/>
                  <a:gd name="T9" fmla="*/ 0 h 5110"/>
                  <a:gd name="T10" fmla="*/ 0 w 1007"/>
                  <a:gd name="T11" fmla="*/ 0 h 5110"/>
                  <a:gd name="T12" fmla="*/ 0 w 1007"/>
                  <a:gd name="T13" fmla="*/ 0 h 5110"/>
                  <a:gd name="T14" fmla="*/ 0 w 1007"/>
                  <a:gd name="T15" fmla="*/ 0 h 5110"/>
                  <a:gd name="T16" fmla="*/ 0 w 1007"/>
                  <a:gd name="T17" fmla="*/ 0 h 5110"/>
                  <a:gd name="T18" fmla="*/ 0 w 1007"/>
                  <a:gd name="T19" fmla="*/ 0 h 5110"/>
                  <a:gd name="T20" fmla="*/ 0 w 1007"/>
                  <a:gd name="T21" fmla="*/ 0 h 5110"/>
                  <a:gd name="T22" fmla="*/ 0 w 1007"/>
                  <a:gd name="T23" fmla="*/ 0 h 5110"/>
                  <a:gd name="T24" fmla="*/ 0 w 1007"/>
                  <a:gd name="T25" fmla="*/ 0 h 5110"/>
                  <a:gd name="T26" fmla="*/ 0 w 1007"/>
                  <a:gd name="T27" fmla="*/ 0 h 5110"/>
                  <a:gd name="T28" fmla="*/ 0 w 1007"/>
                  <a:gd name="T29" fmla="*/ 0 h 5110"/>
                  <a:gd name="T30" fmla="*/ 0 w 1007"/>
                  <a:gd name="T31" fmla="*/ 0 h 5110"/>
                  <a:gd name="T32" fmla="*/ 0 w 1007"/>
                  <a:gd name="T33" fmla="*/ 0 h 5110"/>
                  <a:gd name="T34" fmla="*/ 0 w 1007"/>
                  <a:gd name="T35" fmla="*/ 0 h 5110"/>
                  <a:gd name="T36" fmla="*/ 0 w 1007"/>
                  <a:gd name="T37" fmla="*/ 0 h 5110"/>
                  <a:gd name="T38" fmla="*/ 0 w 1007"/>
                  <a:gd name="T39" fmla="*/ 0 h 5110"/>
                  <a:gd name="T40" fmla="*/ 0 w 1007"/>
                  <a:gd name="T41" fmla="*/ 0 h 5110"/>
                  <a:gd name="T42" fmla="*/ 0 w 1007"/>
                  <a:gd name="T43" fmla="*/ 0 h 5110"/>
                  <a:gd name="T44" fmla="*/ 0 w 1007"/>
                  <a:gd name="T45" fmla="*/ 0 h 5110"/>
                  <a:gd name="T46" fmla="*/ 0 w 1007"/>
                  <a:gd name="T47" fmla="*/ 0 h 5110"/>
                  <a:gd name="T48" fmla="*/ 0 w 1007"/>
                  <a:gd name="T49" fmla="*/ 0 h 5110"/>
                  <a:gd name="T50" fmla="*/ 0 w 1007"/>
                  <a:gd name="T51" fmla="*/ 0 h 5110"/>
                  <a:gd name="T52" fmla="*/ 0 w 1007"/>
                  <a:gd name="T53" fmla="*/ 0 h 5110"/>
                  <a:gd name="T54" fmla="*/ 0 w 1007"/>
                  <a:gd name="T55" fmla="*/ 0 h 5110"/>
                  <a:gd name="T56" fmla="*/ 0 w 1007"/>
                  <a:gd name="T57" fmla="*/ 0 h 5110"/>
                  <a:gd name="T58" fmla="*/ 0 w 1007"/>
                  <a:gd name="T59" fmla="*/ 0 h 5110"/>
                  <a:gd name="T60" fmla="*/ 0 w 1007"/>
                  <a:gd name="T61" fmla="*/ 0 h 5110"/>
                  <a:gd name="T62" fmla="*/ 0 w 1007"/>
                  <a:gd name="T63" fmla="*/ 0 h 5110"/>
                  <a:gd name="T64" fmla="*/ 0 w 1007"/>
                  <a:gd name="T65" fmla="*/ 0 h 5110"/>
                  <a:gd name="T66" fmla="*/ 0 w 1007"/>
                  <a:gd name="T67" fmla="*/ 0 h 5110"/>
                  <a:gd name="T68" fmla="*/ 0 w 1007"/>
                  <a:gd name="T69" fmla="*/ 0 h 5110"/>
                  <a:gd name="T70" fmla="*/ 0 w 1007"/>
                  <a:gd name="T71" fmla="*/ 0 h 5110"/>
                  <a:gd name="T72" fmla="*/ 0 w 1007"/>
                  <a:gd name="T73" fmla="*/ 0 h 5110"/>
                  <a:gd name="T74" fmla="*/ 0 w 1007"/>
                  <a:gd name="T75" fmla="*/ 0 h 5110"/>
                  <a:gd name="T76" fmla="*/ 0 w 1007"/>
                  <a:gd name="T77" fmla="*/ 0 h 5110"/>
                  <a:gd name="T78" fmla="*/ 0 w 1007"/>
                  <a:gd name="T79" fmla="*/ 0 h 5110"/>
                  <a:gd name="T80" fmla="*/ 0 w 1007"/>
                  <a:gd name="T81" fmla="*/ 0 h 5110"/>
                  <a:gd name="T82" fmla="*/ 0 w 1007"/>
                  <a:gd name="T83" fmla="*/ 0 h 5110"/>
                  <a:gd name="T84" fmla="*/ 0 w 1007"/>
                  <a:gd name="T85" fmla="*/ 0 h 5110"/>
                  <a:gd name="T86" fmla="*/ 0 w 1007"/>
                  <a:gd name="T87" fmla="*/ 0 h 5110"/>
                  <a:gd name="T88" fmla="*/ 0 w 1007"/>
                  <a:gd name="T89" fmla="*/ 0 h 5110"/>
                  <a:gd name="T90" fmla="*/ 0 w 1007"/>
                  <a:gd name="T91" fmla="*/ 0 h 5110"/>
                  <a:gd name="T92" fmla="*/ 0 w 1007"/>
                  <a:gd name="T93" fmla="*/ 0 h 5110"/>
                  <a:gd name="T94" fmla="*/ 0 w 1007"/>
                  <a:gd name="T95" fmla="*/ 0 h 5110"/>
                  <a:gd name="T96" fmla="*/ 0 w 1007"/>
                  <a:gd name="T97" fmla="*/ 0 h 5110"/>
                  <a:gd name="T98" fmla="*/ 0 w 1007"/>
                  <a:gd name="T99" fmla="*/ 0 h 5110"/>
                  <a:gd name="T100" fmla="*/ 0 w 1007"/>
                  <a:gd name="T101" fmla="*/ 0 h 5110"/>
                  <a:gd name="T102" fmla="*/ 0 w 1007"/>
                  <a:gd name="T103" fmla="*/ 0 h 5110"/>
                  <a:gd name="T104" fmla="*/ 0 w 1007"/>
                  <a:gd name="T105" fmla="*/ 0 h 5110"/>
                  <a:gd name="T106" fmla="*/ 0 w 1007"/>
                  <a:gd name="T107" fmla="*/ 0 h 5110"/>
                  <a:gd name="T108" fmla="*/ 0 w 1007"/>
                  <a:gd name="T109" fmla="*/ 0 h 5110"/>
                  <a:gd name="T110" fmla="*/ 0 w 1007"/>
                  <a:gd name="T111" fmla="*/ 0 h 5110"/>
                  <a:gd name="T112" fmla="*/ 0 w 1007"/>
                  <a:gd name="T113" fmla="*/ 0 h 5110"/>
                  <a:gd name="T114" fmla="*/ 0 w 1007"/>
                  <a:gd name="T115" fmla="*/ 0 h 5110"/>
                  <a:gd name="T116" fmla="*/ 0 w 1007"/>
                  <a:gd name="T117" fmla="*/ 0 h 5110"/>
                  <a:gd name="T118" fmla="*/ 0 w 1007"/>
                  <a:gd name="T119" fmla="*/ 0 h 5110"/>
                  <a:gd name="T120" fmla="*/ 0 w 1007"/>
                  <a:gd name="T121" fmla="*/ 0 h 5110"/>
                  <a:gd name="T122" fmla="*/ 0 w 1007"/>
                  <a:gd name="T123" fmla="*/ 0 h 5110"/>
                  <a:gd name="T124" fmla="*/ 0 w 1007"/>
                  <a:gd name="T125" fmla="*/ 0 h 5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07" h="5110">
                    <a:moveTo>
                      <a:pt x="0" y="5096"/>
                    </a:moveTo>
                    <a:lnTo>
                      <a:pt x="8" y="5110"/>
                    </a:lnTo>
                    <a:lnTo>
                      <a:pt x="17" y="4904"/>
                    </a:lnTo>
                    <a:lnTo>
                      <a:pt x="24" y="4918"/>
                    </a:lnTo>
                    <a:lnTo>
                      <a:pt x="33" y="4739"/>
                    </a:lnTo>
                    <a:lnTo>
                      <a:pt x="41" y="4534"/>
                    </a:lnTo>
                    <a:lnTo>
                      <a:pt x="50" y="4534"/>
                    </a:lnTo>
                    <a:lnTo>
                      <a:pt x="59" y="4355"/>
                    </a:lnTo>
                    <a:lnTo>
                      <a:pt x="66" y="4355"/>
                    </a:lnTo>
                    <a:lnTo>
                      <a:pt x="74" y="4369"/>
                    </a:lnTo>
                    <a:lnTo>
                      <a:pt x="83" y="4190"/>
                    </a:lnTo>
                    <a:lnTo>
                      <a:pt x="91" y="3998"/>
                    </a:lnTo>
                    <a:lnTo>
                      <a:pt x="99" y="4012"/>
                    </a:lnTo>
                    <a:lnTo>
                      <a:pt x="108" y="3834"/>
                    </a:lnTo>
                    <a:lnTo>
                      <a:pt x="117" y="3614"/>
                    </a:lnTo>
                    <a:lnTo>
                      <a:pt x="125" y="3491"/>
                    </a:lnTo>
                    <a:lnTo>
                      <a:pt x="133" y="3491"/>
                    </a:lnTo>
                    <a:lnTo>
                      <a:pt x="141" y="3491"/>
                    </a:lnTo>
                    <a:lnTo>
                      <a:pt x="148" y="3505"/>
                    </a:lnTo>
                    <a:lnTo>
                      <a:pt x="157" y="3326"/>
                    </a:lnTo>
                    <a:lnTo>
                      <a:pt x="164" y="3340"/>
                    </a:lnTo>
                    <a:lnTo>
                      <a:pt x="174" y="3189"/>
                    </a:lnTo>
                    <a:lnTo>
                      <a:pt x="182" y="3066"/>
                    </a:lnTo>
                    <a:lnTo>
                      <a:pt x="190" y="3066"/>
                    </a:lnTo>
                    <a:lnTo>
                      <a:pt x="198" y="3066"/>
                    </a:lnTo>
                    <a:lnTo>
                      <a:pt x="205" y="3093"/>
                    </a:lnTo>
                    <a:lnTo>
                      <a:pt x="214" y="2901"/>
                    </a:lnTo>
                    <a:lnTo>
                      <a:pt x="222" y="2791"/>
                    </a:lnTo>
                    <a:lnTo>
                      <a:pt x="231" y="2806"/>
                    </a:lnTo>
                    <a:lnTo>
                      <a:pt x="239" y="2654"/>
                    </a:lnTo>
                    <a:lnTo>
                      <a:pt x="247" y="2668"/>
                    </a:lnTo>
                    <a:lnTo>
                      <a:pt x="255" y="2545"/>
                    </a:lnTo>
                    <a:lnTo>
                      <a:pt x="263" y="2394"/>
                    </a:lnTo>
                    <a:lnTo>
                      <a:pt x="271" y="2394"/>
                    </a:lnTo>
                    <a:lnTo>
                      <a:pt x="279" y="2298"/>
                    </a:lnTo>
                    <a:lnTo>
                      <a:pt x="288" y="2106"/>
                    </a:lnTo>
                    <a:lnTo>
                      <a:pt x="297" y="2079"/>
                    </a:lnTo>
                    <a:lnTo>
                      <a:pt x="304" y="2079"/>
                    </a:lnTo>
                    <a:lnTo>
                      <a:pt x="312" y="2079"/>
                    </a:lnTo>
                    <a:lnTo>
                      <a:pt x="320" y="2093"/>
                    </a:lnTo>
                    <a:lnTo>
                      <a:pt x="328" y="1983"/>
                    </a:lnTo>
                    <a:lnTo>
                      <a:pt x="336" y="1983"/>
                    </a:lnTo>
                    <a:lnTo>
                      <a:pt x="344" y="1777"/>
                    </a:lnTo>
                    <a:lnTo>
                      <a:pt x="353" y="1777"/>
                    </a:lnTo>
                    <a:lnTo>
                      <a:pt x="361" y="1777"/>
                    </a:lnTo>
                    <a:lnTo>
                      <a:pt x="369" y="1791"/>
                    </a:lnTo>
                    <a:lnTo>
                      <a:pt x="377" y="1695"/>
                    </a:lnTo>
                    <a:lnTo>
                      <a:pt x="385" y="1599"/>
                    </a:lnTo>
                    <a:lnTo>
                      <a:pt x="392" y="1613"/>
                    </a:lnTo>
                    <a:lnTo>
                      <a:pt x="401" y="1462"/>
                    </a:lnTo>
                    <a:lnTo>
                      <a:pt x="409" y="1407"/>
                    </a:lnTo>
                    <a:lnTo>
                      <a:pt x="418" y="1394"/>
                    </a:lnTo>
                    <a:lnTo>
                      <a:pt x="425" y="1394"/>
                    </a:lnTo>
                    <a:lnTo>
                      <a:pt x="433" y="1407"/>
                    </a:lnTo>
                    <a:lnTo>
                      <a:pt x="441" y="1297"/>
                    </a:lnTo>
                    <a:lnTo>
                      <a:pt x="449" y="1256"/>
                    </a:lnTo>
                    <a:lnTo>
                      <a:pt x="457" y="1256"/>
                    </a:lnTo>
                    <a:lnTo>
                      <a:pt x="465" y="1256"/>
                    </a:lnTo>
                    <a:lnTo>
                      <a:pt x="472" y="1271"/>
                    </a:lnTo>
                    <a:lnTo>
                      <a:pt x="482" y="1119"/>
                    </a:lnTo>
                    <a:lnTo>
                      <a:pt x="490" y="1079"/>
                    </a:lnTo>
                    <a:lnTo>
                      <a:pt x="498" y="1038"/>
                    </a:lnTo>
                    <a:lnTo>
                      <a:pt x="505" y="1024"/>
                    </a:lnTo>
                    <a:lnTo>
                      <a:pt x="513" y="1024"/>
                    </a:lnTo>
                    <a:lnTo>
                      <a:pt x="521" y="1024"/>
                    </a:lnTo>
                    <a:lnTo>
                      <a:pt x="529" y="1038"/>
                    </a:lnTo>
                    <a:lnTo>
                      <a:pt x="538" y="914"/>
                    </a:lnTo>
                    <a:lnTo>
                      <a:pt x="546" y="846"/>
                    </a:lnTo>
                    <a:lnTo>
                      <a:pt x="554" y="833"/>
                    </a:lnTo>
                    <a:lnTo>
                      <a:pt x="562" y="833"/>
                    </a:lnTo>
                    <a:lnTo>
                      <a:pt x="569" y="818"/>
                    </a:lnTo>
                    <a:lnTo>
                      <a:pt x="577" y="805"/>
                    </a:lnTo>
                    <a:lnTo>
                      <a:pt x="585" y="791"/>
                    </a:lnTo>
                    <a:lnTo>
                      <a:pt x="593" y="778"/>
                    </a:lnTo>
                    <a:lnTo>
                      <a:pt x="602" y="778"/>
                    </a:lnTo>
                    <a:lnTo>
                      <a:pt x="609" y="778"/>
                    </a:lnTo>
                    <a:lnTo>
                      <a:pt x="617" y="792"/>
                    </a:lnTo>
                    <a:lnTo>
                      <a:pt x="625" y="655"/>
                    </a:lnTo>
                    <a:lnTo>
                      <a:pt x="633" y="640"/>
                    </a:lnTo>
                    <a:lnTo>
                      <a:pt x="641" y="640"/>
                    </a:lnTo>
                    <a:lnTo>
                      <a:pt x="649" y="600"/>
                    </a:lnTo>
                    <a:lnTo>
                      <a:pt x="658" y="587"/>
                    </a:lnTo>
                    <a:lnTo>
                      <a:pt x="666" y="532"/>
                    </a:lnTo>
                    <a:lnTo>
                      <a:pt x="673" y="517"/>
                    </a:lnTo>
                    <a:lnTo>
                      <a:pt x="681" y="504"/>
                    </a:lnTo>
                    <a:lnTo>
                      <a:pt x="689" y="490"/>
                    </a:lnTo>
                    <a:lnTo>
                      <a:pt x="697" y="449"/>
                    </a:lnTo>
                    <a:lnTo>
                      <a:pt x="705" y="436"/>
                    </a:lnTo>
                    <a:lnTo>
                      <a:pt x="713" y="422"/>
                    </a:lnTo>
                    <a:lnTo>
                      <a:pt x="721" y="409"/>
                    </a:lnTo>
                    <a:lnTo>
                      <a:pt x="729" y="394"/>
                    </a:lnTo>
                    <a:lnTo>
                      <a:pt x="737" y="367"/>
                    </a:lnTo>
                    <a:lnTo>
                      <a:pt x="745" y="354"/>
                    </a:lnTo>
                    <a:lnTo>
                      <a:pt x="753" y="341"/>
                    </a:lnTo>
                    <a:lnTo>
                      <a:pt x="761" y="326"/>
                    </a:lnTo>
                    <a:lnTo>
                      <a:pt x="768" y="313"/>
                    </a:lnTo>
                    <a:lnTo>
                      <a:pt x="776" y="299"/>
                    </a:lnTo>
                    <a:lnTo>
                      <a:pt x="785" y="299"/>
                    </a:lnTo>
                    <a:lnTo>
                      <a:pt x="793" y="271"/>
                    </a:lnTo>
                    <a:lnTo>
                      <a:pt x="801" y="273"/>
                    </a:lnTo>
                    <a:lnTo>
                      <a:pt x="808" y="258"/>
                    </a:lnTo>
                    <a:lnTo>
                      <a:pt x="816" y="245"/>
                    </a:lnTo>
                    <a:lnTo>
                      <a:pt x="824" y="231"/>
                    </a:lnTo>
                    <a:lnTo>
                      <a:pt x="832" y="218"/>
                    </a:lnTo>
                    <a:lnTo>
                      <a:pt x="841" y="204"/>
                    </a:lnTo>
                    <a:lnTo>
                      <a:pt x="849" y="190"/>
                    </a:lnTo>
                    <a:lnTo>
                      <a:pt x="856" y="190"/>
                    </a:lnTo>
                    <a:lnTo>
                      <a:pt x="864" y="177"/>
                    </a:lnTo>
                    <a:lnTo>
                      <a:pt x="872" y="163"/>
                    </a:lnTo>
                    <a:lnTo>
                      <a:pt x="880" y="150"/>
                    </a:lnTo>
                    <a:lnTo>
                      <a:pt x="888" y="150"/>
                    </a:lnTo>
                    <a:lnTo>
                      <a:pt x="895" y="122"/>
                    </a:lnTo>
                    <a:lnTo>
                      <a:pt x="904" y="109"/>
                    </a:lnTo>
                    <a:lnTo>
                      <a:pt x="912" y="109"/>
                    </a:lnTo>
                    <a:lnTo>
                      <a:pt x="920" y="95"/>
                    </a:lnTo>
                    <a:lnTo>
                      <a:pt x="928" y="81"/>
                    </a:lnTo>
                    <a:lnTo>
                      <a:pt x="935" y="81"/>
                    </a:lnTo>
                    <a:lnTo>
                      <a:pt x="943" y="68"/>
                    </a:lnTo>
                    <a:lnTo>
                      <a:pt x="951" y="68"/>
                    </a:lnTo>
                    <a:lnTo>
                      <a:pt x="959" y="54"/>
                    </a:lnTo>
                    <a:lnTo>
                      <a:pt x="968" y="41"/>
                    </a:lnTo>
                    <a:lnTo>
                      <a:pt x="975" y="41"/>
                    </a:lnTo>
                    <a:lnTo>
                      <a:pt x="983" y="28"/>
                    </a:lnTo>
                    <a:lnTo>
                      <a:pt x="991" y="28"/>
                    </a:lnTo>
                    <a:lnTo>
                      <a:pt x="999" y="13"/>
                    </a:lnTo>
                    <a:lnTo>
                      <a:pt x="1007"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42" name="Freeform 148"/>
              <p:cNvSpPr>
                <a:spLocks/>
              </p:cNvSpPr>
              <p:nvPr/>
            </p:nvSpPr>
            <p:spPr bwMode="auto">
              <a:xfrm>
                <a:off x="4463" y="1440"/>
                <a:ext cx="274" cy="68"/>
              </a:xfrm>
              <a:custGeom>
                <a:avLst/>
                <a:gdLst>
                  <a:gd name="T0" fmla="*/ 0 w 987"/>
                  <a:gd name="T1" fmla="*/ 0 h 319"/>
                  <a:gd name="T2" fmla="*/ 0 w 987"/>
                  <a:gd name="T3" fmla="*/ 0 h 319"/>
                  <a:gd name="T4" fmla="*/ 0 w 987"/>
                  <a:gd name="T5" fmla="*/ 0 h 319"/>
                  <a:gd name="T6" fmla="*/ 0 w 987"/>
                  <a:gd name="T7" fmla="*/ 0 h 319"/>
                  <a:gd name="T8" fmla="*/ 0 w 987"/>
                  <a:gd name="T9" fmla="*/ 0 h 319"/>
                  <a:gd name="T10" fmla="*/ 0 w 987"/>
                  <a:gd name="T11" fmla="*/ 0 h 319"/>
                  <a:gd name="T12" fmla="*/ 0 w 987"/>
                  <a:gd name="T13" fmla="*/ 0 h 319"/>
                  <a:gd name="T14" fmla="*/ 0 w 987"/>
                  <a:gd name="T15" fmla="*/ 0 h 319"/>
                  <a:gd name="T16" fmla="*/ 0 w 987"/>
                  <a:gd name="T17" fmla="*/ 0 h 319"/>
                  <a:gd name="T18" fmla="*/ 0 w 987"/>
                  <a:gd name="T19" fmla="*/ 0 h 319"/>
                  <a:gd name="T20" fmla="*/ 0 w 987"/>
                  <a:gd name="T21" fmla="*/ 0 h 319"/>
                  <a:gd name="T22" fmla="*/ 0 w 987"/>
                  <a:gd name="T23" fmla="*/ 0 h 319"/>
                  <a:gd name="T24" fmla="*/ 0 w 987"/>
                  <a:gd name="T25" fmla="*/ 0 h 319"/>
                  <a:gd name="T26" fmla="*/ 0 w 987"/>
                  <a:gd name="T27" fmla="*/ 0 h 319"/>
                  <a:gd name="T28" fmla="*/ 0 w 987"/>
                  <a:gd name="T29" fmla="*/ 0 h 319"/>
                  <a:gd name="T30" fmla="*/ 0 w 987"/>
                  <a:gd name="T31" fmla="*/ 0 h 319"/>
                  <a:gd name="T32" fmla="*/ 0 w 987"/>
                  <a:gd name="T33" fmla="*/ 0 h 319"/>
                  <a:gd name="T34" fmla="*/ 0 w 987"/>
                  <a:gd name="T35" fmla="*/ 0 h 319"/>
                  <a:gd name="T36" fmla="*/ 0 w 987"/>
                  <a:gd name="T37" fmla="*/ 0 h 319"/>
                  <a:gd name="T38" fmla="*/ 0 w 987"/>
                  <a:gd name="T39" fmla="*/ 0 h 319"/>
                  <a:gd name="T40" fmla="*/ 0 w 987"/>
                  <a:gd name="T41" fmla="*/ 0 h 319"/>
                  <a:gd name="T42" fmla="*/ 0 w 987"/>
                  <a:gd name="T43" fmla="*/ 0 h 319"/>
                  <a:gd name="T44" fmla="*/ 0 w 987"/>
                  <a:gd name="T45" fmla="*/ 0 h 319"/>
                  <a:gd name="T46" fmla="*/ 0 w 987"/>
                  <a:gd name="T47" fmla="*/ 0 h 319"/>
                  <a:gd name="T48" fmla="*/ 0 w 987"/>
                  <a:gd name="T49" fmla="*/ 0 h 319"/>
                  <a:gd name="T50" fmla="*/ 0 w 987"/>
                  <a:gd name="T51" fmla="*/ 0 h 319"/>
                  <a:gd name="T52" fmla="*/ 0 w 987"/>
                  <a:gd name="T53" fmla="*/ 0 h 319"/>
                  <a:gd name="T54" fmla="*/ 0 w 987"/>
                  <a:gd name="T55" fmla="*/ 0 h 319"/>
                  <a:gd name="T56" fmla="*/ 0 w 987"/>
                  <a:gd name="T57" fmla="*/ 0 h 319"/>
                  <a:gd name="T58" fmla="*/ 0 w 987"/>
                  <a:gd name="T59" fmla="*/ 0 h 319"/>
                  <a:gd name="T60" fmla="*/ 0 w 987"/>
                  <a:gd name="T61" fmla="*/ 0 h 319"/>
                  <a:gd name="T62" fmla="*/ 0 w 987"/>
                  <a:gd name="T63" fmla="*/ 0 h 319"/>
                  <a:gd name="T64" fmla="*/ 0 w 987"/>
                  <a:gd name="T65" fmla="*/ 0 h 319"/>
                  <a:gd name="T66" fmla="*/ 0 w 987"/>
                  <a:gd name="T67" fmla="*/ 0 h 319"/>
                  <a:gd name="T68" fmla="*/ 0 w 987"/>
                  <a:gd name="T69" fmla="*/ 0 h 319"/>
                  <a:gd name="T70" fmla="*/ 0 w 987"/>
                  <a:gd name="T71" fmla="*/ 0 h 319"/>
                  <a:gd name="T72" fmla="*/ 0 w 987"/>
                  <a:gd name="T73" fmla="*/ 0 h 319"/>
                  <a:gd name="T74" fmla="*/ 0 w 987"/>
                  <a:gd name="T75" fmla="*/ 0 h 319"/>
                  <a:gd name="T76" fmla="*/ 0 w 987"/>
                  <a:gd name="T77" fmla="*/ 0 h 319"/>
                  <a:gd name="T78" fmla="*/ 0 w 987"/>
                  <a:gd name="T79" fmla="*/ 0 h 319"/>
                  <a:gd name="T80" fmla="*/ 0 w 987"/>
                  <a:gd name="T81" fmla="*/ 0 h 319"/>
                  <a:gd name="T82" fmla="*/ 0 w 987"/>
                  <a:gd name="T83" fmla="*/ 0 h 319"/>
                  <a:gd name="T84" fmla="*/ 0 w 987"/>
                  <a:gd name="T85" fmla="*/ 0 h 319"/>
                  <a:gd name="T86" fmla="*/ 0 w 987"/>
                  <a:gd name="T87" fmla="*/ 0 h 319"/>
                  <a:gd name="T88" fmla="*/ 0 w 987"/>
                  <a:gd name="T89" fmla="*/ 0 h 319"/>
                  <a:gd name="T90" fmla="*/ 0 w 987"/>
                  <a:gd name="T91" fmla="*/ 0 h 319"/>
                  <a:gd name="T92" fmla="*/ 0 w 987"/>
                  <a:gd name="T93" fmla="*/ 0 h 319"/>
                  <a:gd name="T94" fmla="*/ 0 w 987"/>
                  <a:gd name="T95" fmla="*/ 0 h 319"/>
                  <a:gd name="T96" fmla="*/ 0 w 987"/>
                  <a:gd name="T97" fmla="*/ 0 h 319"/>
                  <a:gd name="T98" fmla="*/ 0 w 987"/>
                  <a:gd name="T99" fmla="*/ 0 h 319"/>
                  <a:gd name="T100" fmla="*/ 0 w 987"/>
                  <a:gd name="T101" fmla="*/ 0 h 319"/>
                  <a:gd name="T102" fmla="*/ 0 w 987"/>
                  <a:gd name="T103" fmla="*/ 0 h 319"/>
                  <a:gd name="T104" fmla="*/ 0 w 987"/>
                  <a:gd name="T105" fmla="*/ 0 h 319"/>
                  <a:gd name="T106" fmla="*/ 0 w 987"/>
                  <a:gd name="T107" fmla="*/ 0 h 319"/>
                  <a:gd name="T108" fmla="*/ 0 w 987"/>
                  <a:gd name="T109" fmla="*/ 0 h 319"/>
                  <a:gd name="T110" fmla="*/ 0 w 987"/>
                  <a:gd name="T111" fmla="*/ 0 h 319"/>
                  <a:gd name="T112" fmla="*/ 0 w 987"/>
                  <a:gd name="T113" fmla="*/ 0 h 319"/>
                  <a:gd name="T114" fmla="*/ 0 w 987"/>
                  <a:gd name="T115" fmla="*/ 0 h 319"/>
                  <a:gd name="T116" fmla="*/ 0 w 987"/>
                  <a:gd name="T117" fmla="*/ 0 h 319"/>
                  <a:gd name="T118" fmla="*/ 0 w 987"/>
                  <a:gd name="T119" fmla="*/ 0 h 319"/>
                  <a:gd name="T120" fmla="*/ 0 w 987"/>
                  <a:gd name="T121" fmla="*/ 0 h 319"/>
                  <a:gd name="T122" fmla="*/ 0 w 987"/>
                  <a:gd name="T123" fmla="*/ 0 h 319"/>
                  <a:gd name="T124" fmla="*/ 0 w 987"/>
                  <a:gd name="T125" fmla="*/ 0 h 3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319">
                    <a:moveTo>
                      <a:pt x="0" y="319"/>
                    </a:moveTo>
                    <a:lnTo>
                      <a:pt x="7" y="319"/>
                    </a:lnTo>
                    <a:lnTo>
                      <a:pt x="16" y="306"/>
                    </a:lnTo>
                    <a:lnTo>
                      <a:pt x="24" y="306"/>
                    </a:lnTo>
                    <a:lnTo>
                      <a:pt x="32" y="306"/>
                    </a:lnTo>
                    <a:lnTo>
                      <a:pt x="39" y="319"/>
                    </a:lnTo>
                    <a:lnTo>
                      <a:pt x="47" y="306"/>
                    </a:lnTo>
                    <a:lnTo>
                      <a:pt x="55" y="292"/>
                    </a:lnTo>
                    <a:lnTo>
                      <a:pt x="63" y="265"/>
                    </a:lnTo>
                    <a:lnTo>
                      <a:pt x="71" y="265"/>
                    </a:lnTo>
                    <a:lnTo>
                      <a:pt x="79" y="265"/>
                    </a:lnTo>
                    <a:lnTo>
                      <a:pt x="87" y="251"/>
                    </a:lnTo>
                    <a:lnTo>
                      <a:pt x="95" y="251"/>
                    </a:lnTo>
                    <a:lnTo>
                      <a:pt x="103" y="251"/>
                    </a:lnTo>
                    <a:lnTo>
                      <a:pt x="111" y="252"/>
                    </a:lnTo>
                    <a:lnTo>
                      <a:pt x="118" y="238"/>
                    </a:lnTo>
                    <a:lnTo>
                      <a:pt x="126" y="225"/>
                    </a:lnTo>
                    <a:lnTo>
                      <a:pt x="134" y="225"/>
                    </a:lnTo>
                    <a:lnTo>
                      <a:pt x="143" y="210"/>
                    </a:lnTo>
                    <a:lnTo>
                      <a:pt x="151" y="197"/>
                    </a:lnTo>
                    <a:lnTo>
                      <a:pt x="158" y="197"/>
                    </a:lnTo>
                    <a:lnTo>
                      <a:pt x="166" y="184"/>
                    </a:lnTo>
                    <a:lnTo>
                      <a:pt x="174" y="170"/>
                    </a:lnTo>
                    <a:lnTo>
                      <a:pt x="182" y="170"/>
                    </a:lnTo>
                    <a:lnTo>
                      <a:pt x="190" y="156"/>
                    </a:lnTo>
                    <a:lnTo>
                      <a:pt x="198" y="171"/>
                    </a:lnTo>
                    <a:lnTo>
                      <a:pt x="206" y="156"/>
                    </a:lnTo>
                    <a:lnTo>
                      <a:pt x="214" y="156"/>
                    </a:lnTo>
                    <a:lnTo>
                      <a:pt x="222" y="156"/>
                    </a:lnTo>
                    <a:lnTo>
                      <a:pt x="229" y="143"/>
                    </a:lnTo>
                    <a:lnTo>
                      <a:pt x="237" y="143"/>
                    </a:lnTo>
                    <a:lnTo>
                      <a:pt x="245" y="143"/>
                    </a:lnTo>
                    <a:lnTo>
                      <a:pt x="253" y="143"/>
                    </a:lnTo>
                    <a:lnTo>
                      <a:pt x="261" y="143"/>
                    </a:lnTo>
                    <a:lnTo>
                      <a:pt x="269" y="130"/>
                    </a:lnTo>
                    <a:lnTo>
                      <a:pt x="277" y="130"/>
                    </a:lnTo>
                    <a:lnTo>
                      <a:pt x="285" y="117"/>
                    </a:lnTo>
                    <a:lnTo>
                      <a:pt x="293" y="117"/>
                    </a:lnTo>
                    <a:lnTo>
                      <a:pt x="300" y="103"/>
                    </a:lnTo>
                    <a:lnTo>
                      <a:pt x="308" y="103"/>
                    </a:lnTo>
                    <a:lnTo>
                      <a:pt x="316" y="89"/>
                    </a:lnTo>
                    <a:lnTo>
                      <a:pt x="325" y="89"/>
                    </a:lnTo>
                    <a:lnTo>
                      <a:pt x="333" y="89"/>
                    </a:lnTo>
                    <a:lnTo>
                      <a:pt x="340" y="89"/>
                    </a:lnTo>
                    <a:lnTo>
                      <a:pt x="348" y="104"/>
                    </a:lnTo>
                    <a:lnTo>
                      <a:pt x="356" y="104"/>
                    </a:lnTo>
                    <a:lnTo>
                      <a:pt x="364" y="104"/>
                    </a:lnTo>
                    <a:lnTo>
                      <a:pt x="371" y="90"/>
                    </a:lnTo>
                    <a:lnTo>
                      <a:pt x="380" y="90"/>
                    </a:lnTo>
                    <a:lnTo>
                      <a:pt x="388" y="90"/>
                    </a:lnTo>
                    <a:lnTo>
                      <a:pt x="396" y="90"/>
                    </a:lnTo>
                    <a:lnTo>
                      <a:pt x="403" y="76"/>
                    </a:lnTo>
                    <a:lnTo>
                      <a:pt x="411" y="76"/>
                    </a:lnTo>
                    <a:lnTo>
                      <a:pt x="419" y="63"/>
                    </a:lnTo>
                    <a:lnTo>
                      <a:pt x="427" y="63"/>
                    </a:lnTo>
                    <a:lnTo>
                      <a:pt x="435" y="50"/>
                    </a:lnTo>
                    <a:lnTo>
                      <a:pt x="443" y="50"/>
                    </a:lnTo>
                    <a:lnTo>
                      <a:pt x="451" y="50"/>
                    </a:lnTo>
                    <a:lnTo>
                      <a:pt x="459" y="50"/>
                    </a:lnTo>
                    <a:lnTo>
                      <a:pt x="467" y="50"/>
                    </a:lnTo>
                    <a:lnTo>
                      <a:pt x="474" y="64"/>
                    </a:lnTo>
                    <a:lnTo>
                      <a:pt x="482" y="77"/>
                    </a:lnTo>
                    <a:lnTo>
                      <a:pt x="490" y="77"/>
                    </a:lnTo>
                    <a:lnTo>
                      <a:pt x="498" y="91"/>
                    </a:lnTo>
                    <a:lnTo>
                      <a:pt x="506" y="91"/>
                    </a:lnTo>
                    <a:lnTo>
                      <a:pt x="514" y="91"/>
                    </a:lnTo>
                    <a:lnTo>
                      <a:pt x="522" y="91"/>
                    </a:lnTo>
                    <a:lnTo>
                      <a:pt x="530" y="91"/>
                    </a:lnTo>
                    <a:lnTo>
                      <a:pt x="537" y="78"/>
                    </a:lnTo>
                    <a:lnTo>
                      <a:pt x="545" y="78"/>
                    </a:lnTo>
                    <a:lnTo>
                      <a:pt x="553" y="78"/>
                    </a:lnTo>
                    <a:lnTo>
                      <a:pt x="561" y="78"/>
                    </a:lnTo>
                    <a:lnTo>
                      <a:pt x="570" y="78"/>
                    </a:lnTo>
                    <a:lnTo>
                      <a:pt x="577" y="78"/>
                    </a:lnTo>
                    <a:lnTo>
                      <a:pt x="585" y="65"/>
                    </a:lnTo>
                    <a:lnTo>
                      <a:pt x="593" y="65"/>
                    </a:lnTo>
                    <a:lnTo>
                      <a:pt x="601" y="52"/>
                    </a:lnTo>
                    <a:lnTo>
                      <a:pt x="608" y="52"/>
                    </a:lnTo>
                    <a:lnTo>
                      <a:pt x="616" y="52"/>
                    </a:lnTo>
                    <a:lnTo>
                      <a:pt x="625" y="52"/>
                    </a:lnTo>
                    <a:lnTo>
                      <a:pt x="633" y="52"/>
                    </a:lnTo>
                    <a:lnTo>
                      <a:pt x="641" y="52"/>
                    </a:lnTo>
                    <a:lnTo>
                      <a:pt x="648" y="52"/>
                    </a:lnTo>
                    <a:lnTo>
                      <a:pt x="656" y="39"/>
                    </a:lnTo>
                    <a:lnTo>
                      <a:pt x="664" y="39"/>
                    </a:lnTo>
                    <a:lnTo>
                      <a:pt x="672" y="39"/>
                    </a:lnTo>
                    <a:lnTo>
                      <a:pt x="679" y="39"/>
                    </a:lnTo>
                    <a:lnTo>
                      <a:pt x="688" y="39"/>
                    </a:lnTo>
                    <a:lnTo>
                      <a:pt x="696" y="39"/>
                    </a:lnTo>
                    <a:lnTo>
                      <a:pt x="704" y="39"/>
                    </a:lnTo>
                    <a:lnTo>
                      <a:pt x="711" y="39"/>
                    </a:lnTo>
                    <a:lnTo>
                      <a:pt x="719" y="39"/>
                    </a:lnTo>
                    <a:lnTo>
                      <a:pt x="727" y="40"/>
                    </a:lnTo>
                    <a:lnTo>
                      <a:pt x="735" y="25"/>
                    </a:lnTo>
                    <a:lnTo>
                      <a:pt x="743" y="12"/>
                    </a:lnTo>
                    <a:lnTo>
                      <a:pt x="751" y="12"/>
                    </a:lnTo>
                    <a:lnTo>
                      <a:pt x="759" y="12"/>
                    </a:lnTo>
                    <a:lnTo>
                      <a:pt x="767" y="12"/>
                    </a:lnTo>
                    <a:lnTo>
                      <a:pt x="775" y="12"/>
                    </a:lnTo>
                    <a:lnTo>
                      <a:pt x="782" y="26"/>
                    </a:lnTo>
                    <a:lnTo>
                      <a:pt x="790" y="26"/>
                    </a:lnTo>
                    <a:lnTo>
                      <a:pt x="798" y="26"/>
                    </a:lnTo>
                    <a:lnTo>
                      <a:pt x="807" y="40"/>
                    </a:lnTo>
                    <a:lnTo>
                      <a:pt x="814" y="41"/>
                    </a:lnTo>
                    <a:lnTo>
                      <a:pt x="822" y="26"/>
                    </a:lnTo>
                    <a:lnTo>
                      <a:pt x="830" y="13"/>
                    </a:lnTo>
                    <a:lnTo>
                      <a:pt x="838" y="13"/>
                    </a:lnTo>
                    <a:lnTo>
                      <a:pt x="846" y="13"/>
                    </a:lnTo>
                    <a:lnTo>
                      <a:pt x="853" y="13"/>
                    </a:lnTo>
                    <a:lnTo>
                      <a:pt x="861" y="13"/>
                    </a:lnTo>
                    <a:lnTo>
                      <a:pt x="870" y="13"/>
                    </a:lnTo>
                    <a:lnTo>
                      <a:pt x="878" y="27"/>
                    </a:lnTo>
                    <a:lnTo>
                      <a:pt x="885" y="27"/>
                    </a:lnTo>
                    <a:lnTo>
                      <a:pt x="893" y="27"/>
                    </a:lnTo>
                    <a:lnTo>
                      <a:pt x="901" y="14"/>
                    </a:lnTo>
                    <a:lnTo>
                      <a:pt x="909" y="14"/>
                    </a:lnTo>
                    <a:lnTo>
                      <a:pt x="916" y="14"/>
                    </a:lnTo>
                    <a:lnTo>
                      <a:pt x="924" y="14"/>
                    </a:lnTo>
                    <a:lnTo>
                      <a:pt x="933" y="0"/>
                    </a:lnTo>
                    <a:lnTo>
                      <a:pt x="941" y="1"/>
                    </a:lnTo>
                    <a:lnTo>
                      <a:pt x="949" y="1"/>
                    </a:lnTo>
                    <a:lnTo>
                      <a:pt x="956" y="1"/>
                    </a:lnTo>
                    <a:lnTo>
                      <a:pt x="964" y="14"/>
                    </a:lnTo>
                    <a:lnTo>
                      <a:pt x="972" y="14"/>
                    </a:lnTo>
                    <a:lnTo>
                      <a:pt x="980" y="1"/>
                    </a:lnTo>
                    <a:lnTo>
                      <a:pt x="987" y="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43" name="Freeform 149"/>
              <p:cNvSpPr>
                <a:spLocks/>
              </p:cNvSpPr>
              <p:nvPr/>
            </p:nvSpPr>
            <p:spPr bwMode="auto">
              <a:xfrm>
                <a:off x="4737" y="1434"/>
                <a:ext cx="118" cy="22"/>
              </a:xfrm>
              <a:custGeom>
                <a:avLst/>
                <a:gdLst>
                  <a:gd name="T0" fmla="*/ 0 w 426"/>
                  <a:gd name="T1" fmla="*/ 0 h 99"/>
                  <a:gd name="T2" fmla="*/ 0 w 426"/>
                  <a:gd name="T3" fmla="*/ 0 h 99"/>
                  <a:gd name="T4" fmla="*/ 0 w 426"/>
                  <a:gd name="T5" fmla="*/ 0 h 99"/>
                  <a:gd name="T6" fmla="*/ 0 w 426"/>
                  <a:gd name="T7" fmla="*/ 0 h 99"/>
                  <a:gd name="T8" fmla="*/ 0 w 426"/>
                  <a:gd name="T9" fmla="*/ 0 h 99"/>
                  <a:gd name="T10" fmla="*/ 0 w 426"/>
                  <a:gd name="T11" fmla="*/ 0 h 99"/>
                  <a:gd name="T12" fmla="*/ 0 w 426"/>
                  <a:gd name="T13" fmla="*/ 0 h 99"/>
                  <a:gd name="T14" fmla="*/ 0 w 426"/>
                  <a:gd name="T15" fmla="*/ 0 h 99"/>
                  <a:gd name="T16" fmla="*/ 0 w 426"/>
                  <a:gd name="T17" fmla="*/ 0 h 99"/>
                  <a:gd name="T18" fmla="*/ 0 w 426"/>
                  <a:gd name="T19" fmla="*/ 0 h 99"/>
                  <a:gd name="T20" fmla="*/ 0 w 426"/>
                  <a:gd name="T21" fmla="*/ 0 h 99"/>
                  <a:gd name="T22" fmla="*/ 0 w 426"/>
                  <a:gd name="T23" fmla="*/ 0 h 99"/>
                  <a:gd name="T24" fmla="*/ 0 w 426"/>
                  <a:gd name="T25" fmla="*/ 0 h 99"/>
                  <a:gd name="T26" fmla="*/ 0 w 426"/>
                  <a:gd name="T27" fmla="*/ 0 h 99"/>
                  <a:gd name="T28" fmla="*/ 0 w 426"/>
                  <a:gd name="T29" fmla="*/ 0 h 99"/>
                  <a:gd name="T30" fmla="*/ 0 w 426"/>
                  <a:gd name="T31" fmla="*/ 0 h 99"/>
                  <a:gd name="T32" fmla="*/ 0 w 426"/>
                  <a:gd name="T33" fmla="*/ 0 h 99"/>
                  <a:gd name="T34" fmla="*/ 0 w 426"/>
                  <a:gd name="T35" fmla="*/ 0 h 99"/>
                  <a:gd name="T36" fmla="*/ 0 w 426"/>
                  <a:gd name="T37" fmla="*/ 0 h 99"/>
                  <a:gd name="T38" fmla="*/ 0 w 426"/>
                  <a:gd name="T39" fmla="*/ 0 h 99"/>
                  <a:gd name="T40" fmla="*/ 0 w 426"/>
                  <a:gd name="T41" fmla="*/ 0 h 99"/>
                  <a:gd name="T42" fmla="*/ 0 w 426"/>
                  <a:gd name="T43" fmla="*/ 0 h 99"/>
                  <a:gd name="T44" fmla="*/ 0 w 426"/>
                  <a:gd name="T45" fmla="*/ 0 h 99"/>
                  <a:gd name="T46" fmla="*/ 0 w 426"/>
                  <a:gd name="T47" fmla="*/ 0 h 99"/>
                  <a:gd name="T48" fmla="*/ 0 w 426"/>
                  <a:gd name="T49" fmla="*/ 0 h 99"/>
                  <a:gd name="T50" fmla="*/ 0 w 426"/>
                  <a:gd name="T51" fmla="*/ 0 h 99"/>
                  <a:gd name="T52" fmla="*/ 0 w 426"/>
                  <a:gd name="T53" fmla="*/ 0 h 99"/>
                  <a:gd name="T54" fmla="*/ 0 w 426"/>
                  <a:gd name="T55" fmla="*/ 0 h 99"/>
                  <a:gd name="T56" fmla="*/ 0 w 426"/>
                  <a:gd name="T57" fmla="*/ 0 h 99"/>
                  <a:gd name="T58" fmla="*/ 0 w 426"/>
                  <a:gd name="T59" fmla="*/ 0 h 99"/>
                  <a:gd name="T60" fmla="*/ 0 w 426"/>
                  <a:gd name="T61" fmla="*/ 0 h 99"/>
                  <a:gd name="T62" fmla="*/ 0 w 426"/>
                  <a:gd name="T63" fmla="*/ 0 h 99"/>
                  <a:gd name="T64" fmla="*/ 0 w 426"/>
                  <a:gd name="T65" fmla="*/ 0 h 99"/>
                  <a:gd name="T66" fmla="*/ 0 w 426"/>
                  <a:gd name="T67" fmla="*/ 0 h 99"/>
                  <a:gd name="T68" fmla="*/ 0 w 426"/>
                  <a:gd name="T69" fmla="*/ 0 h 99"/>
                  <a:gd name="T70" fmla="*/ 0 w 426"/>
                  <a:gd name="T71" fmla="*/ 0 h 99"/>
                  <a:gd name="T72" fmla="*/ 0 w 426"/>
                  <a:gd name="T73" fmla="*/ 0 h 99"/>
                  <a:gd name="T74" fmla="*/ 0 w 426"/>
                  <a:gd name="T75" fmla="*/ 0 h 99"/>
                  <a:gd name="T76" fmla="*/ 0 w 426"/>
                  <a:gd name="T77" fmla="*/ 0 h 99"/>
                  <a:gd name="T78" fmla="*/ 0 w 426"/>
                  <a:gd name="T79" fmla="*/ 0 h 99"/>
                  <a:gd name="T80" fmla="*/ 0 w 426"/>
                  <a:gd name="T81" fmla="*/ 0 h 99"/>
                  <a:gd name="T82" fmla="*/ 0 w 426"/>
                  <a:gd name="T83" fmla="*/ 0 h 99"/>
                  <a:gd name="T84" fmla="*/ 0 w 426"/>
                  <a:gd name="T85" fmla="*/ 0 h 99"/>
                  <a:gd name="T86" fmla="*/ 0 w 426"/>
                  <a:gd name="T87" fmla="*/ 0 h 99"/>
                  <a:gd name="T88" fmla="*/ 0 w 426"/>
                  <a:gd name="T89" fmla="*/ 0 h 99"/>
                  <a:gd name="T90" fmla="*/ 0 w 426"/>
                  <a:gd name="T91" fmla="*/ 0 h 99"/>
                  <a:gd name="T92" fmla="*/ 0 w 426"/>
                  <a:gd name="T93" fmla="*/ 0 h 99"/>
                  <a:gd name="T94" fmla="*/ 0 w 426"/>
                  <a:gd name="T95" fmla="*/ 0 h 99"/>
                  <a:gd name="T96" fmla="*/ 0 w 426"/>
                  <a:gd name="T97" fmla="*/ 0 h 99"/>
                  <a:gd name="T98" fmla="*/ 0 w 426"/>
                  <a:gd name="T99" fmla="*/ 0 h 99"/>
                  <a:gd name="T100" fmla="*/ 0 w 426"/>
                  <a:gd name="T101" fmla="*/ 0 h 99"/>
                  <a:gd name="T102" fmla="*/ 0 w 426"/>
                  <a:gd name="T103" fmla="*/ 0 h 99"/>
                  <a:gd name="T104" fmla="*/ 0 w 426"/>
                  <a:gd name="T105" fmla="*/ 0 h 99"/>
                  <a:gd name="T106" fmla="*/ 0 w 426"/>
                  <a:gd name="T107" fmla="*/ 0 h 99"/>
                  <a:gd name="T108" fmla="*/ 0 w 426"/>
                  <a:gd name="T109" fmla="*/ 0 h 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26" h="99">
                    <a:moveTo>
                      <a:pt x="0" y="26"/>
                    </a:moveTo>
                    <a:lnTo>
                      <a:pt x="9" y="26"/>
                    </a:lnTo>
                    <a:lnTo>
                      <a:pt x="17" y="26"/>
                    </a:lnTo>
                    <a:lnTo>
                      <a:pt x="25" y="26"/>
                    </a:lnTo>
                    <a:lnTo>
                      <a:pt x="32" y="40"/>
                    </a:lnTo>
                    <a:lnTo>
                      <a:pt x="40" y="40"/>
                    </a:lnTo>
                    <a:lnTo>
                      <a:pt x="48" y="27"/>
                    </a:lnTo>
                    <a:lnTo>
                      <a:pt x="56" y="27"/>
                    </a:lnTo>
                    <a:lnTo>
                      <a:pt x="64" y="27"/>
                    </a:lnTo>
                    <a:lnTo>
                      <a:pt x="72" y="27"/>
                    </a:lnTo>
                    <a:lnTo>
                      <a:pt x="80" y="13"/>
                    </a:lnTo>
                    <a:lnTo>
                      <a:pt x="88" y="14"/>
                    </a:lnTo>
                    <a:lnTo>
                      <a:pt x="96" y="14"/>
                    </a:lnTo>
                    <a:lnTo>
                      <a:pt x="103" y="27"/>
                    </a:lnTo>
                    <a:lnTo>
                      <a:pt x="111" y="27"/>
                    </a:lnTo>
                    <a:lnTo>
                      <a:pt x="119" y="27"/>
                    </a:lnTo>
                    <a:lnTo>
                      <a:pt x="128" y="28"/>
                    </a:lnTo>
                    <a:lnTo>
                      <a:pt x="135" y="28"/>
                    </a:lnTo>
                    <a:lnTo>
                      <a:pt x="143" y="28"/>
                    </a:lnTo>
                    <a:lnTo>
                      <a:pt x="151" y="28"/>
                    </a:lnTo>
                    <a:lnTo>
                      <a:pt x="159" y="28"/>
                    </a:lnTo>
                    <a:lnTo>
                      <a:pt x="166" y="28"/>
                    </a:lnTo>
                    <a:lnTo>
                      <a:pt x="174" y="15"/>
                    </a:lnTo>
                    <a:lnTo>
                      <a:pt x="182" y="15"/>
                    </a:lnTo>
                    <a:lnTo>
                      <a:pt x="191" y="0"/>
                    </a:lnTo>
                    <a:lnTo>
                      <a:pt x="199" y="0"/>
                    </a:lnTo>
                    <a:lnTo>
                      <a:pt x="206" y="0"/>
                    </a:lnTo>
                    <a:lnTo>
                      <a:pt x="214" y="15"/>
                    </a:lnTo>
                    <a:lnTo>
                      <a:pt x="222" y="15"/>
                    </a:lnTo>
                    <a:lnTo>
                      <a:pt x="230" y="29"/>
                    </a:lnTo>
                    <a:lnTo>
                      <a:pt x="237" y="42"/>
                    </a:lnTo>
                    <a:lnTo>
                      <a:pt x="246" y="70"/>
                    </a:lnTo>
                    <a:lnTo>
                      <a:pt x="254" y="71"/>
                    </a:lnTo>
                    <a:lnTo>
                      <a:pt x="261" y="71"/>
                    </a:lnTo>
                    <a:lnTo>
                      <a:pt x="269" y="56"/>
                    </a:lnTo>
                    <a:lnTo>
                      <a:pt x="277" y="43"/>
                    </a:lnTo>
                    <a:lnTo>
                      <a:pt x="285" y="43"/>
                    </a:lnTo>
                    <a:lnTo>
                      <a:pt x="293" y="29"/>
                    </a:lnTo>
                    <a:lnTo>
                      <a:pt x="300" y="30"/>
                    </a:lnTo>
                    <a:lnTo>
                      <a:pt x="309" y="30"/>
                    </a:lnTo>
                    <a:lnTo>
                      <a:pt x="317" y="30"/>
                    </a:lnTo>
                    <a:lnTo>
                      <a:pt x="325" y="30"/>
                    </a:lnTo>
                    <a:lnTo>
                      <a:pt x="332" y="43"/>
                    </a:lnTo>
                    <a:lnTo>
                      <a:pt x="340" y="72"/>
                    </a:lnTo>
                    <a:lnTo>
                      <a:pt x="348" y="99"/>
                    </a:lnTo>
                    <a:lnTo>
                      <a:pt x="356" y="99"/>
                    </a:lnTo>
                    <a:lnTo>
                      <a:pt x="363" y="99"/>
                    </a:lnTo>
                    <a:lnTo>
                      <a:pt x="372" y="85"/>
                    </a:lnTo>
                    <a:lnTo>
                      <a:pt x="380" y="85"/>
                    </a:lnTo>
                    <a:lnTo>
                      <a:pt x="388" y="72"/>
                    </a:lnTo>
                    <a:lnTo>
                      <a:pt x="395" y="72"/>
                    </a:lnTo>
                    <a:lnTo>
                      <a:pt x="403" y="72"/>
                    </a:lnTo>
                    <a:lnTo>
                      <a:pt x="411" y="72"/>
                    </a:lnTo>
                    <a:lnTo>
                      <a:pt x="419" y="86"/>
                    </a:lnTo>
                    <a:lnTo>
                      <a:pt x="426" y="8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240" name="Freeform 150"/>
            <p:cNvSpPr>
              <a:spLocks/>
            </p:cNvSpPr>
            <p:nvPr/>
          </p:nvSpPr>
          <p:spPr bwMode="auto">
            <a:xfrm>
              <a:off x="4105" y="2591"/>
              <a:ext cx="78" cy="262"/>
            </a:xfrm>
            <a:custGeom>
              <a:avLst/>
              <a:gdLst>
                <a:gd name="T0" fmla="*/ 0 w 78"/>
                <a:gd name="T1" fmla="*/ 259 h 262"/>
                <a:gd name="T2" fmla="*/ 2 w 78"/>
                <a:gd name="T3" fmla="*/ 259 h 262"/>
                <a:gd name="T4" fmla="*/ 4 w 78"/>
                <a:gd name="T5" fmla="*/ 259 h 262"/>
                <a:gd name="T6" fmla="*/ 6 w 78"/>
                <a:gd name="T7" fmla="*/ 262 h 262"/>
                <a:gd name="T8" fmla="*/ 9 w 78"/>
                <a:gd name="T9" fmla="*/ 262 h 262"/>
                <a:gd name="T10" fmla="*/ 11 w 78"/>
                <a:gd name="T11" fmla="*/ 262 h 262"/>
                <a:gd name="T12" fmla="*/ 13 w 78"/>
                <a:gd name="T13" fmla="*/ 262 h 262"/>
                <a:gd name="T14" fmla="*/ 15 w 78"/>
                <a:gd name="T15" fmla="*/ 262 h 262"/>
                <a:gd name="T16" fmla="*/ 17 w 78"/>
                <a:gd name="T17" fmla="*/ 262 h 262"/>
                <a:gd name="T18" fmla="*/ 20 w 78"/>
                <a:gd name="T19" fmla="*/ 262 h 262"/>
                <a:gd name="T20" fmla="*/ 22 w 78"/>
                <a:gd name="T21" fmla="*/ 259 h 262"/>
                <a:gd name="T22" fmla="*/ 24 w 78"/>
                <a:gd name="T23" fmla="*/ 259 h 262"/>
                <a:gd name="T24" fmla="*/ 26 w 78"/>
                <a:gd name="T25" fmla="*/ 256 h 262"/>
                <a:gd name="T26" fmla="*/ 28 w 78"/>
                <a:gd name="T27" fmla="*/ 253 h 262"/>
                <a:gd name="T28" fmla="*/ 31 w 78"/>
                <a:gd name="T29" fmla="*/ 250 h 262"/>
                <a:gd name="T30" fmla="*/ 33 w 78"/>
                <a:gd name="T31" fmla="*/ 247 h 262"/>
                <a:gd name="T32" fmla="*/ 35 w 78"/>
                <a:gd name="T33" fmla="*/ 244 h 262"/>
                <a:gd name="T34" fmla="*/ 37 w 78"/>
                <a:gd name="T35" fmla="*/ 233 h 262"/>
                <a:gd name="T36" fmla="*/ 39 w 78"/>
                <a:gd name="T37" fmla="*/ 233 h 262"/>
                <a:gd name="T38" fmla="*/ 42 w 78"/>
                <a:gd name="T39" fmla="*/ 233 h 262"/>
                <a:gd name="T40" fmla="*/ 44 w 78"/>
                <a:gd name="T41" fmla="*/ 233 h 262"/>
                <a:gd name="T42" fmla="*/ 46 w 78"/>
                <a:gd name="T43" fmla="*/ 218 h 262"/>
                <a:gd name="T44" fmla="*/ 49 w 78"/>
                <a:gd name="T45" fmla="*/ 218 h 262"/>
                <a:gd name="T46" fmla="*/ 50 w 78"/>
                <a:gd name="T47" fmla="*/ 221 h 262"/>
                <a:gd name="T48" fmla="*/ 53 w 78"/>
                <a:gd name="T49" fmla="*/ 201 h 262"/>
                <a:gd name="T50" fmla="*/ 55 w 78"/>
                <a:gd name="T51" fmla="*/ 204 h 262"/>
                <a:gd name="T52" fmla="*/ 57 w 78"/>
                <a:gd name="T53" fmla="*/ 181 h 262"/>
                <a:gd name="T54" fmla="*/ 60 w 78"/>
                <a:gd name="T55" fmla="*/ 183 h 262"/>
                <a:gd name="T56" fmla="*/ 62 w 78"/>
                <a:gd name="T57" fmla="*/ 148 h 262"/>
                <a:gd name="T58" fmla="*/ 64 w 78"/>
                <a:gd name="T59" fmla="*/ 154 h 262"/>
                <a:gd name="T60" fmla="*/ 67 w 78"/>
                <a:gd name="T61" fmla="*/ 116 h 262"/>
                <a:gd name="T62" fmla="*/ 69 w 78"/>
                <a:gd name="T63" fmla="*/ 79 h 262"/>
                <a:gd name="T64" fmla="*/ 71 w 78"/>
                <a:gd name="T65" fmla="*/ 81 h 262"/>
                <a:gd name="T66" fmla="*/ 73 w 78"/>
                <a:gd name="T67" fmla="*/ 41 h 262"/>
                <a:gd name="T68" fmla="*/ 76 w 78"/>
                <a:gd name="T69" fmla="*/ 43 h 262"/>
                <a:gd name="T70" fmla="*/ 78 w 78"/>
                <a:gd name="T71" fmla="*/ 0 h 2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8" h="262">
                  <a:moveTo>
                    <a:pt x="0" y="259"/>
                  </a:moveTo>
                  <a:lnTo>
                    <a:pt x="2" y="259"/>
                  </a:lnTo>
                  <a:lnTo>
                    <a:pt x="4" y="259"/>
                  </a:lnTo>
                  <a:lnTo>
                    <a:pt x="6" y="262"/>
                  </a:lnTo>
                  <a:lnTo>
                    <a:pt x="9" y="262"/>
                  </a:lnTo>
                  <a:lnTo>
                    <a:pt x="11" y="262"/>
                  </a:lnTo>
                  <a:lnTo>
                    <a:pt x="13" y="262"/>
                  </a:lnTo>
                  <a:lnTo>
                    <a:pt x="15" y="262"/>
                  </a:lnTo>
                  <a:lnTo>
                    <a:pt x="17" y="262"/>
                  </a:lnTo>
                  <a:lnTo>
                    <a:pt x="20" y="262"/>
                  </a:lnTo>
                  <a:lnTo>
                    <a:pt x="22" y="259"/>
                  </a:lnTo>
                  <a:lnTo>
                    <a:pt x="24" y="259"/>
                  </a:lnTo>
                  <a:lnTo>
                    <a:pt x="26" y="256"/>
                  </a:lnTo>
                  <a:lnTo>
                    <a:pt x="28" y="253"/>
                  </a:lnTo>
                  <a:lnTo>
                    <a:pt x="31" y="250"/>
                  </a:lnTo>
                  <a:lnTo>
                    <a:pt x="33" y="247"/>
                  </a:lnTo>
                  <a:lnTo>
                    <a:pt x="35" y="244"/>
                  </a:lnTo>
                  <a:lnTo>
                    <a:pt x="37" y="233"/>
                  </a:lnTo>
                  <a:lnTo>
                    <a:pt x="39" y="233"/>
                  </a:lnTo>
                  <a:lnTo>
                    <a:pt x="42" y="233"/>
                  </a:lnTo>
                  <a:lnTo>
                    <a:pt x="44" y="233"/>
                  </a:lnTo>
                  <a:lnTo>
                    <a:pt x="46" y="218"/>
                  </a:lnTo>
                  <a:lnTo>
                    <a:pt x="49" y="218"/>
                  </a:lnTo>
                  <a:lnTo>
                    <a:pt x="50" y="221"/>
                  </a:lnTo>
                  <a:lnTo>
                    <a:pt x="53" y="201"/>
                  </a:lnTo>
                  <a:lnTo>
                    <a:pt x="55" y="204"/>
                  </a:lnTo>
                  <a:lnTo>
                    <a:pt x="57" y="181"/>
                  </a:lnTo>
                  <a:lnTo>
                    <a:pt x="60" y="183"/>
                  </a:lnTo>
                  <a:lnTo>
                    <a:pt x="62" y="148"/>
                  </a:lnTo>
                  <a:lnTo>
                    <a:pt x="64" y="154"/>
                  </a:lnTo>
                  <a:lnTo>
                    <a:pt x="67" y="116"/>
                  </a:lnTo>
                  <a:lnTo>
                    <a:pt x="69" y="79"/>
                  </a:lnTo>
                  <a:lnTo>
                    <a:pt x="71" y="81"/>
                  </a:lnTo>
                  <a:lnTo>
                    <a:pt x="73" y="41"/>
                  </a:lnTo>
                  <a:lnTo>
                    <a:pt x="76" y="43"/>
                  </a:lnTo>
                  <a:lnTo>
                    <a:pt x="78"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99895" name="Line 151"/>
          <p:cNvSpPr>
            <a:spLocks noChangeShapeType="1"/>
          </p:cNvSpPr>
          <p:nvPr/>
        </p:nvSpPr>
        <p:spPr bwMode="auto">
          <a:xfrm>
            <a:off x="2185988" y="3089275"/>
            <a:ext cx="5135562" cy="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9896" name="Line 152"/>
          <p:cNvSpPr>
            <a:spLocks noChangeShapeType="1"/>
          </p:cNvSpPr>
          <p:nvPr/>
        </p:nvSpPr>
        <p:spPr bwMode="auto">
          <a:xfrm flipV="1">
            <a:off x="7185025" y="2308225"/>
            <a:ext cx="0" cy="7493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31" name="Line 153"/>
          <p:cNvSpPr>
            <a:spLocks noChangeShapeType="1"/>
          </p:cNvSpPr>
          <p:nvPr/>
        </p:nvSpPr>
        <p:spPr bwMode="auto">
          <a:xfrm flipV="1">
            <a:off x="6108700" y="4551363"/>
            <a:ext cx="0" cy="1936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232" name="Group 154"/>
          <p:cNvGrpSpPr>
            <a:grpSpLocks/>
          </p:cNvGrpSpPr>
          <p:nvPr/>
        </p:nvGrpSpPr>
        <p:grpSpPr bwMode="auto">
          <a:xfrm>
            <a:off x="2125663" y="2036763"/>
            <a:ext cx="4024312" cy="461962"/>
            <a:chOff x="1335" y="1282"/>
            <a:chExt cx="2535" cy="291"/>
          </a:xfrm>
        </p:grpSpPr>
        <p:sp>
          <p:nvSpPr>
            <p:cNvPr id="8234" name="Rectangle 155"/>
            <p:cNvSpPr>
              <a:spLocks noChangeArrowheads="1"/>
            </p:cNvSpPr>
            <p:nvPr/>
          </p:nvSpPr>
          <p:spPr bwMode="auto">
            <a:xfrm>
              <a:off x="1606" y="1282"/>
              <a:ext cx="19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solidFill>
                    <a:schemeClr val="tx1"/>
                  </a:solidFill>
                  <a:latin typeface="Arial Narrow" pitchFamily="34" charset="0"/>
                </a:rPr>
                <a:t>5% CO</a:t>
              </a:r>
              <a:r>
                <a:rPr lang="en-US" baseline="-25000">
                  <a:solidFill>
                    <a:schemeClr val="tx1"/>
                  </a:solidFill>
                  <a:latin typeface="Arial Narrow" pitchFamily="34" charset="0"/>
                </a:rPr>
                <a:t>2</a:t>
              </a:r>
              <a:r>
                <a:rPr lang="en-US">
                  <a:solidFill>
                    <a:schemeClr val="tx1"/>
                  </a:solidFill>
                  <a:latin typeface="Arial Narrow" pitchFamily="34" charset="0"/>
                </a:rPr>
                <a:t> / 50</a:t>
              </a:r>
              <a:r>
                <a:rPr lang="en-US" baseline="-25000">
                  <a:solidFill>
                    <a:schemeClr val="tx1"/>
                  </a:solidFill>
                  <a:latin typeface="Arial Narrow" pitchFamily="34" charset="0"/>
                </a:rPr>
                <a:t> </a:t>
              </a:r>
              <a:r>
                <a:rPr lang="en-US">
                  <a:solidFill>
                    <a:schemeClr val="tx1"/>
                  </a:solidFill>
                  <a:latin typeface="Arial Narrow" pitchFamily="34" charset="0"/>
                </a:rPr>
                <a:t>mM 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p>
          </p:txBody>
        </p:sp>
        <p:grpSp>
          <p:nvGrpSpPr>
            <p:cNvPr id="8235" name="Group 156"/>
            <p:cNvGrpSpPr>
              <a:grpSpLocks/>
            </p:cNvGrpSpPr>
            <p:nvPr/>
          </p:nvGrpSpPr>
          <p:grpSpPr bwMode="auto">
            <a:xfrm>
              <a:off x="1335" y="1533"/>
              <a:ext cx="2535" cy="40"/>
              <a:chOff x="1335" y="1533"/>
              <a:chExt cx="2535" cy="40"/>
            </a:xfrm>
          </p:grpSpPr>
          <p:sp>
            <p:nvSpPr>
              <p:cNvPr id="8236" name="Line 157"/>
              <p:cNvSpPr>
                <a:spLocks noChangeShapeType="1"/>
              </p:cNvSpPr>
              <p:nvPr/>
            </p:nvSpPr>
            <p:spPr bwMode="auto">
              <a:xfrm>
                <a:off x="1335" y="1533"/>
                <a:ext cx="25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7" name="Line 158"/>
              <p:cNvSpPr>
                <a:spLocks noChangeShapeType="1"/>
              </p:cNvSpPr>
              <p:nvPr/>
            </p:nvSpPr>
            <p:spPr bwMode="auto">
              <a:xfrm>
                <a:off x="1340" y="1533"/>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8" name="Line 159"/>
              <p:cNvSpPr>
                <a:spLocks noChangeShapeType="1"/>
              </p:cNvSpPr>
              <p:nvPr/>
            </p:nvSpPr>
            <p:spPr bwMode="auto">
              <a:xfrm>
                <a:off x="3865" y="1533"/>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799905" name="Rectangle 161"/>
          <p:cNvSpPr>
            <a:spLocks noChangeArrowheads="1"/>
          </p:cNvSpPr>
          <p:nvPr/>
        </p:nvSpPr>
        <p:spPr bwMode="auto">
          <a:xfrm>
            <a:off x="0" y="80963"/>
            <a:ext cx="9142413"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400">
                <a:solidFill>
                  <a:schemeClr val="tx2"/>
                </a:solidFill>
                <a:latin typeface="Arial Narrow" pitchFamily="34" charset="0"/>
              </a:rPr>
              <a:t>First Example of Active Regulation of pH</a:t>
            </a:r>
            <a:r>
              <a:rPr lang="en-US" sz="4400" baseline="-25000">
                <a:solidFill>
                  <a:schemeClr val="tx2"/>
                </a:solidFill>
                <a:latin typeface="Arial Narrow" pitchFamily="34" charset="0"/>
              </a:rPr>
              <a:t>i</a:t>
            </a:r>
            <a:endParaRPr lang="en-US" sz="4400">
              <a:solidFill>
                <a:schemeClr val="tx2"/>
              </a:solidFill>
              <a:latin typeface="Arial Narrow" pitchFamily="34" charset="0"/>
            </a:endParaRPr>
          </a:p>
        </p:txBody>
      </p:sp>
    </p:spTree>
  </p:cSld>
  <p:clrMapOvr>
    <a:masterClrMapping/>
  </p:clrMapOvr>
  <p:transition advTm="10390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799905"/>
                                        </p:tgtEl>
                                        <p:attrNameLst>
                                          <p:attrName>style.visibility</p:attrName>
                                        </p:attrNameLst>
                                      </p:cBhvr>
                                      <p:to>
                                        <p:strVal val="visible"/>
                                      </p:to>
                                    </p:set>
                                    <p:animEffect transition="in" filter="dissolve">
                                      <p:cBhvr>
                                        <p:cTn id="7" dur="500"/>
                                        <p:tgtEl>
                                          <p:spTgt spid="7999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799889"/>
                                        </p:tgtEl>
                                        <p:attrNameLst>
                                          <p:attrName>style.visibility</p:attrName>
                                        </p:attrNameLst>
                                      </p:cBhvr>
                                      <p:to>
                                        <p:strVal val="visible"/>
                                      </p:to>
                                    </p:set>
                                    <p:animEffect transition="in" filter="wipe(left)">
                                      <p:cBhvr>
                                        <p:cTn id="12" dur="500"/>
                                        <p:tgtEl>
                                          <p:spTgt spid="799889"/>
                                        </p:tgtEl>
                                      </p:cBhvr>
                                    </p:animEffect>
                                  </p:childTnLst>
                                </p:cTn>
                              </p:par>
                              <p:par>
                                <p:cTn id="13" presetID="22" presetClass="entr" presetSubtype="8" fill="hold" nodeType="withEffect">
                                  <p:stCondLst>
                                    <p:cond delay="0"/>
                                  </p:stCondLst>
                                  <p:childTnLst>
                                    <p:set>
                                      <p:cBhvr>
                                        <p:cTn id="14" dur="1" fill="hold">
                                          <p:stCondLst>
                                            <p:cond delay="0"/>
                                          </p:stCondLst>
                                        </p:cTn>
                                        <p:tgtEl>
                                          <p:spTgt spid="799783"/>
                                        </p:tgtEl>
                                        <p:attrNameLst>
                                          <p:attrName>style.visibility</p:attrName>
                                        </p:attrNameLst>
                                      </p:cBhvr>
                                      <p:to>
                                        <p:strVal val="visible"/>
                                      </p:to>
                                    </p:set>
                                    <p:animEffect transition="in" filter="wipe(left)">
                                      <p:cBhvr>
                                        <p:cTn id="15" dur="500"/>
                                        <p:tgtEl>
                                          <p:spTgt spid="79978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799895"/>
                                        </p:tgtEl>
                                        <p:attrNameLst>
                                          <p:attrName>style.visibility</p:attrName>
                                        </p:attrNameLst>
                                      </p:cBhvr>
                                      <p:to>
                                        <p:strVal val="visible"/>
                                      </p:to>
                                    </p:set>
                                    <p:animEffect transition="in" filter="wipe(left)">
                                      <p:cBhvr>
                                        <p:cTn id="20" dur="500"/>
                                        <p:tgtEl>
                                          <p:spTgt spid="79989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799896"/>
                                        </p:tgtEl>
                                        <p:attrNameLst>
                                          <p:attrName>style.visibility</p:attrName>
                                        </p:attrNameLst>
                                      </p:cBhvr>
                                      <p:to>
                                        <p:strVal val="visible"/>
                                      </p:to>
                                    </p:set>
                                    <p:animEffect transition="in" filter="wipe(down)">
                                      <p:cBhvr>
                                        <p:cTn id="25" dur="500"/>
                                        <p:tgtEl>
                                          <p:spTgt spid="799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9895" grpId="0" animBg="1"/>
      <p:bldP spid="799896" grpId="0" animBg="1"/>
      <p:bldP spid="799905" grpId="0"/>
    </p:bld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9603" name="Group 211"/>
          <p:cNvGrpSpPr>
            <a:grpSpLocks/>
          </p:cNvGrpSpPr>
          <p:nvPr/>
        </p:nvGrpSpPr>
        <p:grpSpPr bwMode="auto">
          <a:xfrm>
            <a:off x="3810000" y="1241425"/>
            <a:ext cx="2209800" cy="501650"/>
            <a:chOff x="2400" y="782"/>
            <a:chExt cx="1392" cy="316"/>
          </a:xfrm>
        </p:grpSpPr>
        <p:sp>
          <p:nvSpPr>
            <p:cNvPr id="45263" name="Rectangle 8"/>
            <p:cNvSpPr>
              <a:spLocks noChangeArrowheads="1"/>
            </p:cNvSpPr>
            <p:nvPr/>
          </p:nvSpPr>
          <p:spPr bwMode="auto">
            <a:xfrm>
              <a:off x="2400" y="782"/>
              <a:ext cx="1392"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1600">
                  <a:solidFill>
                    <a:srgbClr val="000000"/>
                  </a:solidFill>
                  <a:latin typeface="Arial Narrow" pitchFamily="34" charset="0"/>
                </a:rPr>
                <a:t>After 30 min incubation with </a:t>
              </a:r>
            </a:p>
            <a:p>
              <a:pPr algn="ctr"/>
              <a:r>
                <a:rPr lang="en-US" sz="1600">
                  <a:solidFill>
                    <a:srgbClr val="000000"/>
                  </a:solidFill>
                  <a:latin typeface="Arial Narrow" pitchFamily="34" charset="0"/>
                </a:rPr>
                <a:t>pCMBS (1 mM)</a:t>
              </a:r>
              <a:endParaRPr lang="en-US" sz="1600">
                <a:solidFill>
                  <a:schemeClr val="tx1"/>
                </a:solidFill>
                <a:latin typeface="Arial Narrow" pitchFamily="34" charset="0"/>
              </a:endParaRPr>
            </a:p>
          </p:txBody>
        </p:sp>
        <p:sp>
          <p:nvSpPr>
            <p:cNvPr id="45264" name="Line 170"/>
            <p:cNvSpPr>
              <a:spLocks noChangeShapeType="1"/>
            </p:cNvSpPr>
            <p:nvPr/>
          </p:nvSpPr>
          <p:spPr bwMode="auto">
            <a:xfrm>
              <a:off x="2562" y="1098"/>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99604" name="Group 212"/>
          <p:cNvGrpSpPr>
            <a:grpSpLocks/>
          </p:cNvGrpSpPr>
          <p:nvPr/>
        </p:nvGrpSpPr>
        <p:grpSpPr bwMode="auto">
          <a:xfrm>
            <a:off x="6724650" y="1244600"/>
            <a:ext cx="2209800" cy="498475"/>
            <a:chOff x="4236" y="784"/>
            <a:chExt cx="1392" cy="314"/>
          </a:xfrm>
        </p:grpSpPr>
        <p:sp>
          <p:nvSpPr>
            <p:cNvPr id="45261" name="Rectangle 171"/>
            <p:cNvSpPr>
              <a:spLocks noChangeArrowheads="1"/>
            </p:cNvSpPr>
            <p:nvPr/>
          </p:nvSpPr>
          <p:spPr bwMode="auto">
            <a:xfrm>
              <a:off x="4236" y="784"/>
              <a:ext cx="1392"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1600">
                  <a:solidFill>
                    <a:srgbClr val="000000"/>
                  </a:solidFill>
                  <a:latin typeface="Arial Narrow" pitchFamily="34" charset="0"/>
                </a:rPr>
                <a:t>After 30 min incubation with </a:t>
              </a:r>
            </a:p>
            <a:p>
              <a:pPr algn="ctr"/>
              <a:r>
                <a:rPr lang="en-US" sz="1600">
                  <a:solidFill>
                    <a:srgbClr val="000000"/>
                  </a:solidFill>
                  <a:latin typeface="Arial Narrow" pitchFamily="34" charset="0"/>
                </a:rPr>
                <a:t>DIDS (100 </a:t>
              </a:r>
              <a:r>
                <a:rPr lang="en-US" sz="1600">
                  <a:solidFill>
                    <a:srgbClr val="000000"/>
                  </a:solidFill>
                  <a:latin typeface="Arial Narrow" pitchFamily="34" charset="0"/>
                  <a:sym typeface="Symbol" pitchFamily="18" charset="2"/>
                </a:rPr>
                <a:t></a:t>
              </a:r>
              <a:r>
                <a:rPr lang="en-US" sz="1600">
                  <a:solidFill>
                    <a:srgbClr val="000000"/>
                  </a:solidFill>
                  <a:latin typeface="Arial Narrow" pitchFamily="34" charset="0"/>
                </a:rPr>
                <a:t>M)</a:t>
              </a:r>
              <a:endParaRPr lang="en-US" sz="1600">
                <a:solidFill>
                  <a:schemeClr val="tx1"/>
                </a:solidFill>
                <a:latin typeface="Arial Narrow" pitchFamily="34" charset="0"/>
              </a:endParaRPr>
            </a:p>
          </p:txBody>
        </p:sp>
        <p:sp>
          <p:nvSpPr>
            <p:cNvPr id="45262" name="Line 178"/>
            <p:cNvSpPr>
              <a:spLocks noChangeShapeType="1"/>
            </p:cNvSpPr>
            <p:nvPr/>
          </p:nvSpPr>
          <p:spPr bwMode="auto">
            <a:xfrm>
              <a:off x="4482" y="1098"/>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5060" name="Rectangle 179"/>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Surface pH Changes Caused by Influx of CO</a:t>
            </a:r>
            <a:r>
              <a:rPr lang="en-US" sz="4000" baseline="-25000">
                <a:solidFill>
                  <a:schemeClr val="tx2"/>
                </a:solidFill>
                <a:latin typeface="Arial Narrow" pitchFamily="34" charset="0"/>
              </a:rPr>
              <a:t>2</a:t>
            </a:r>
          </a:p>
        </p:txBody>
      </p:sp>
      <p:grpSp>
        <p:nvGrpSpPr>
          <p:cNvPr id="699606" name="Group 214"/>
          <p:cNvGrpSpPr>
            <a:grpSpLocks/>
          </p:cNvGrpSpPr>
          <p:nvPr/>
        </p:nvGrpSpPr>
        <p:grpSpPr bwMode="auto">
          <a:xfrm>
            <a:off x="3605213" y="1790700"/>
            <a:ext cx="2232025" cy="1628775"/>
            <a:chOff x="2271" y="1128"/>
            <a:chExt cx="1406" cy="1026"/>
          </a:xfrm>
        </p:grpSpPr>
        <p:grpSp>
          <p:nvGrpSpPr>
            <p:cNvPr id="45239" name="Group 9"/>
            <p:cNvGrpSpPr>
              <a:grpSpLocks/>
            </p:cNvGrpSpPr>
            <p:nvPr/>
          </p:nvGrpSpPr>
          <p:grpSpPr bwMode="auto">
            <a:xfrm>
              <a:off x="2901" y="1842"/>
              <a:ext cx="519" cy="237"/>
              <a:chOff x="1970" y="1453"/>
              <a:chExt cx="519" cy="237"/>
            </a:xfrm>
          </p:grpSpPr>
          <p:grpSp>
            <p:nvGrpSpPr>
              <p:cNvPr id="45256" name="Group 10"/>
              <p:cNvGrpSpPr>
                <a:grpSpLocks/>
              </p:cNvGrpSpPr>
              <p:nvPr/>
            </p:nvGrpSpPr>
            <p:grpSpPr bwMode="auto">
              <a:xfrm>
                <a:off x="1970" y="1632"/>
                <a:ext cx="519" cy="58"/>
                <a:chOff x="1970" y="1632"/>
                <a:chExt cx="519" cy="58"/>
              </a:xfrm>
            </p:grpSpPr>
            <p:sp>
              <p:nvSpPr>
                <p:cNvPr id="45258" name="Line 11"/>
                <p:cNvSpPr>
                  <a:spLocks noChangeShapeType="1"/>
                </p:cNvSpPr>
                <p:nvPr/>
              </p:nvSpPr>
              <p:spPr bwMode="auto">
                <a:xfrm>
                  <a:off x="1971" y="1632"/>
                  <a:ext cx="51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259" name="Line 12"/>
                <p:cNvSpPr>
                  <a:spLocks noChangeShapeType="1"/>
                </p:cNvSpPr>
                <p:nvPr/>
              </p:nvSpPr>
              <p:spPr bwMode="auto">
                <a:xfrm>
                  <a:off x="1970"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260" name="Line 13"/>
                <p:cNvSpPr>
                  <a:spLocks noChangeShapeType="1"/>
                </p:cNvSpPr>
                <p:nvPr/>
              </p:nvSpPr>
              <p:spPr bwMode="auto">
                <a:xfrm>
                  <a:off x="2489"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5257" name="Rectangle 14"/>
              <p:cNvSpPr>
                <a:spLocks noChangeArrowheads="1"/>
              </p:cNvSpPr>
              <p:nvPr/>
            </p:nvSpPr>
            <p:spPr bwMode="auto">
              <a:xfrm>
                <a:off x="2071" y="1453"/>
                <a:ext cx="3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5 min</a:t>
                </a:r>
                <a:endParaRPr lang="en-US" sz="2000">
                  <a:solidFill>
                    <a:schemeClr val="tx1"/>
                  </a:solidFill>
                  <a:latin typeface="Arial Narrow" pitchFamily="34" charset="0"/>
                </a:endParaRPr>
              </a:p>
            </p:txBody>
          </p:sp>
        </p:grpSp>
        <p:grpSp>
          <p:nvGrpSpPr>
            <p:cNvPr id="45240" name="Group 28"/>
            <p:cNvGrpSpPr>
              <a:grpSpLocks/>
            </p:cNvGrpSpPr>
            <p:nvPr/>
          </p:nvGrpSpPr>
          <p:grpSpPr bwMode="auto">
            <a:xfrm>
              <a:off x="2671" y="1664"/>
              <a:ext cx="929" cy="202"/>
              <a:chOff x="2419" y="998"/>
              <a:chExt cx="929" cy="202"/>
            </a:xfrm>
          </p:grpSpPr>
          <p:sp>
            <p:nvSpPr>
              <p:cNvPr id="45254" name="Freeform 29"/>
              <p:cNvSpPr>
                <a:spLocks/>
              </p:cNvSpPr>
              <p:nvPr/>
            </p:nvSpPr>
            <p:spPr bwMode="auto">
              <a:xfrm>
                <a:off x="2419" y="1139"/>
                <a:ext cx="253" cy="61"/>
              </a:xfrm>
              <a:custGeom>
                <a:avLst/>
                <a:gdLst>
                  <a:gd name="T0" fmla="*/ 241362 w 90"/>
                  <a:gd name="T1" fmla="*/ 1176176655 h 12"/>
                  <a:gd name="T2" fmla="*/ 678495 w 90"/>
                  <a:gd name="T3" fmla="*/ 288039016 h 12"/>
                  <a:gd name="T4" fmla="*/ 955820 w 90"/>
                  <a:gd name="T5" fmla="*/ 874798575 h 12"/>
                  <a:gd name="T6" fmla="*/ 1477368 w 90"/>
                  <a:gd name="T7" fmla="*/ 587207599 h 12"/>
                  <a:gd name="T8" fmla="*/ 1907325 w 90"/>
                  <a:gd name="T9" fmla="*/ 587207599 h 12"/>
                  <a:gd name="T10" fmla="*/ 2159926 w 90"/>
                  <a:gd name="T11" fmla="*/ 1176176655 h 12"/>
                  <a:gd name="T12" fmla="*/ 2686916 w 90"/>
                  <a:gd name="T13" fmla="*/ 874798575 h 12"/>
                  <a:gd name="T14" fmla="*/ 2960423 w 90"/>
                  <a:gd name="T15" fmla="*/ 288039016 h 12"/>
                  <a:gd name="T16" fmla="*/ 3389244 w 90"/>
                  <a:gd name="T17" fmla="*/ 587207599 h 12"/>
                  <a:gd name="T18" fmla="*/ 3880272 w 90"/>
                  <a:gd name="T19" fmla="*/ 587207599 h 12"/>
                  <a:gd name="T20" fmla="*/ 4153046 w 90"/>
                  <a:gd name="T21" fmla="*/ 587207599 h 12"/>
                  <a:gd name="T22" fmla="*/ 4593356 w 90"/>
                  <a:gd name="T23" fmla="*/ 874798575 h 12"/>
                  <a:gd name="T24" fmla="*/ 5120279 w 90"/>
                  <a:gd name="T25" fmla="*/ 874798575 h 12"/>
                  <a:gd name="T26" fmla="*/ 5361703 w 90"/>
                  <a:gd name="T27" fmla="*/ 587207599 h 12"/>
                  <a:gd name="T28" fmla="*/ 5787600 w 90"/>
                  <a:gd name="T29" fmla="*/ 587207599 h 12"/>
                  <a:gd name="T30" fmla="*/ 6071792 w 90"/>
                  <a:gd name="T31" fmla="*/ 587207599 h 12"/>
                  <a:gd name="T32" fmla="*/ 6597914 w 90"/>
                  <a:gd name="T33" fmla="*/ 587207599 h 12"/>
                  <a:gd name="T34" fmla="*/ 7112600 w 90"/>
                  <a:gd name="T35" fmla="*/ 587207599 h 12"/>
                  <a:gd name="T36" fmla="*/ 7268965 w 90"/>
                  <a:gd name="T37" fmla="*/ 587207599 h 12"/>
                  <a:gd name="T38" fmla="*/ 7794952 w 90"/>
                  <a:gd name="T39" fmla="*/ 587207599 h 12"/>
                  <a:gd name="T40" fmla="*/ 8322078 w 90"/>
                  <a:gd name="T41" fmla="*/ 288039016 h 12"/>
                  <a:gd name="T42" fmla="*/ 8474451 w 90"/>
                  <a:gd name="T43" fmla="*/ 874798575 h 12"/>
                  <a:gd name="T44" fmla="*/ 9000062 w 90"/>
                  <a:gd name="T45" fmla="*/ 587207599 h 12"/>
                  <a:gd name="T46" fmla="*/ 9273386 w 90"/>
                  <a:gd name="T47" fmla="*/ 288039016 h 12"/>
                  <a:gd name="T48" fmla="*/ 9702215 w 90"/>
                  <a:gd name="T49" fmla="*/ 288039016 h 12"/>
                  <a:gd name="T50" fmla="*/ 10229389 w 90"/>
                  <a:gd name="T51" fmla="*/ 288039016 h 12"/>
                  <a:gd name="T52" fmla="*/ 10477610 w 90"/>
                  <a:gd name="T53" fmla="*/ 2107981229 h 12"/>
                  <a:gd name="T54" fmla="*/ 10907876 w 90"/>
                  <a:gd name="T55" fmla="*/ 2107981229 h 12"/>
                  <a:gd name="T56" fmla="*/ 11179780 w 90"/>
                  <a:gd name="T57" fmla="*/ 1464198331 h 12"/>
                  <a:gd name="T58" fmla="*/ 11674674 w 90"/>
                  <a:gd name="T59" fmla="*/ 2147483647 h 12"/>
                  <a:gd name="T60" fmla="*/ 12202153 w 90"/>
                  <a:gd name="T61" fmla="*/ 2147483647 h 12"/>
                  <a:gd name="T62" fmla="*/ 12638910 w 90"/>
                  <a:gd name="T63" fmla="*/ 2147483647 h 12"/>
                  <a:gd name="T64" fmla="*/ 13153661 w 90"/>
                  <a:gd name="T65" fmla="*/ 2147483647 h 12"/>
                  <a:gd name="T66" fmla="*/ 13437853 w 90"/>
                  <a:gd name="T67" fmla="*/ 2147483647 h 12"/>
                  <a:gd name="T68" fmla="*/ 13866680 w 90"/>
                  <a:gd name="T69" fmla="*/ 2147483647 h 12"/>
                  <a:gd name="T70" fmla="*/ 14109481 w 90"/>
                  <a:gd name="T71" fmla="*/ 2147483647 h 12"/>
                  <a:gd name="T72" fmla="*/ 14635097 w 90"/>
                  <a:gd name="T73" fmla="*/ 2107981229 h 12"/>
                  <a:gd name="T74" fmla="*/ 15072343 w 90"/>
                  <a:gd name="T75" fmla="*/ 2107981229 h 12"/>
                  <a:gd name="T76" fmla="*/ 15349729 w 90"/>
                  <a:gd name="T77" fmla="*/ 2107981229 h 12"/>
                  <a:gd name="T78" fmla="*/ 15840695 w 90"/>
                  <a:gd name="T79" fmla="*/ 2147483647 h 12"/>
                  <a:gd name="T80" fmla="*/ 16269587 w 90"/>
                  <a:gd name="T81" fmla="*/ 2147483647 h 12"/>
                  <a:gd name="T82" fmla="*/ 16553770 w 90"/>
                  <a:gd name="T83" fmla="*/ 2107981229 h 12"/>
                  <a:gd name="T84" fmla="*/ 17068482 w 90"/>
                  <a:gd name="T85" fmla="*/ 2107981229 h 12"/>
                  <a:gd name="T86" fmla="*/ 17322123 w 90"/>
                  <a:gd name="T87" fmla="*/ 2147483647 h 12"/>
                  <a:gd name="T88" fmla="*/ 17746955 w 90"/>
                  <a:gd name="T89" fmla="*/ 1464198331 h 12"/>
                  <a:gd name="T90" fmla="*/ 18273945 w 90"/>
                  <a:gd name="T91" fmla="*/ 2107981229 h 12"/>
                  <a:gd name="T92" fmla="*/ 18547469 w 90"/>
                  <a:gd name="T93" fmla="*/ 2107981229 h 12"/>
                  <a:gd name="T94" fmla="*/ 18987020 w 90"/>
                  <a:gd name="T95" fmla="*/ 2147483647 h 12"/>
                  <a:gd name="T96" fmla="*/ 19501732 w 90"/>
                  <a:gd name="T97" fmla="*/ 1464198331 h 12"/>
                  <a:gd name="T98" fmla="*/ 19994309 w 90"/>
                  <a:gd name="T99" fmla="*/ 2107981229 h 12"/>
                  <a:gd name="T100" fmla="*/ 20179825 w 90"/>
                  <a:gd name="T101" fmla="*/ 1464198331 h 12"/>
                  <a:gd name="T102" fmla="*/ 20706816 w 90"/>
                  <a:gd name="T103" fmla="*/ 2107981229 h 12"/>
                  <a:gd name="T104" fmla="*/ 21232938 w 90"/>
                  <a:gd name="T105" fmla="*/ 1464198331 h 12"/>
                  <a:gd name="T106" fmla="*/ 21385311 w 90"/>
                  <a:gd name="T107" fmla="*/ 2107981229 h 12"/>
                  <a:gd name="T108" fmla="*/ 21912476 w 90"/>
                  <a:gd name="T109" fmla="*/ 1464198331 h 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0" h="12">
                    <a:moveTo>
                      <a:pt x="0" y="2"/>
                    </a:moveTo>
                    <a:lnTo>
                      <a:pt x="0" y="3"/>
                    </a:lnTo>
                    <a:lnTo>
                      <a:pt x="0" y="2"/>
                    </a:lnTo>
                    <a:lnTo>
                      <a:pt x="1" y="2"/>
                    </a:lnTo>
                    <a:lnTo>
                      <a:pt x="1" y="4"/>
                    </a:lnTo>
                    <a:lnTo>
                      <a:pt x="1" y="3"/>
                    </a:lnTo>
                    <a:lnTo>
                      <a:pt x="2" y="1"/>
                    </a:lnTo>
                    <a:lnTo>
                      <a:pt x="2" y="2"/>
                    </a:lnTo>
                    <a:lnTo>
                      <a:pt x="2" y="3"/>
                    </a:lnTo>
                    <a:lnTo>
                      <a:pt x="3" y="1"/>
                    </a:lnTo>
                    <a:lnTo>
                      <a:pt x="3" y="4"/>
                    </a:lnTo>
                    <a:lnTo>
                      <a:pt x="4" y="0"/>
                    </a:lnTo>
                    <a:lnTo>
                      <a:pt x="4" y="1"/>
                    </a:lnTo>
                    <a:lnTo>
                      <a:pt x="4" y="3"/>
                    </a:lnTo>
                    <a:lnTo>
                      <a:pt x="5" y="3"/>
                    </a:lnTo>
                    <a:lnTo>
                      <a:pt x="5" y="2"/>
                    </a:lnTo>
                    <a:lnTo>
                      <a:pt x="5" y="4"/>
                    </a:lnTo>
                    <a:lnTo>
                      <a:pt x="6" y="2"/>
                    </a:lnTo>
                    <a:lnTo>
                      <a:pt x="6" y="3"/>
                    </a:lnTo>
                    <a:lnTo>
                      <a:pt x="7" y="1"/>
                    </a:lnTo>
                    <a:lnTo>
                      <a:pt x="7" y="2"/>
                    </a:lnTo>
                    <a:lnTo>
                      <a:pt x="7" y="3"/>
                    </a:lnTo>
                    <a:lnTo>
                      <a:pt x="8" y="2"/>
                    </a:lnTo>
                    <a:lnTo>
                      <a:pt x="9" y="2"/>
                    </a:lnTo>
                    <a:lnTo>
                      <a:pt x="9" y="4"/>
                    </a:lnTo>
                    <a:lnTo>
                      <a:pt x="10" y="3"/>
                    </a:lnTo>
                    <a:lnTo>
                      <a:pt x="10" y="2"/>
                    </a:lnTo>
                    <a:lnTo>
                      <a:pt x="11" y="3"/>
                    </a:lnTo>
                    <a:lnTo>
                      <a:pt x="11" y="2"/>
                    </a:lnTo>
                    <a:lnTo>
                      <a:pt x="12" y="1"/>
                    </a:lnTo>
                    <a:lnTo>
                      <a:pt x="12" y="3"/>
                    </a:lnTo>
                    <a:lnTo>
                      <a:pt x="12" y="1"/>
                    </a:lnTo>
                    <a:lnTo>
                      <a:pt x="13" y="3"/>
                    </a:lnTo>
                    <a:lnTo>
                      <a:pt x="13" y="0"/>
                    </a:lnTo>
                    <a:lnTo>
                      <a:pt x="13" y="3"/>
                    </a:lnTo>
                    <a:lnTo>
                      <a:pt x="14" y="3"/>
                    </a:lnTo>
                    <a:lnTo>
                      <a:pt x="14" y="2"/>
                    </a:lnTo>
                    <a:lnTo>
                      <a:pt x="14" y="3"/>
                    </a:lnTo>
                    <a:lnTo>
                      <a:pt x="15" y="3"/>
                    </a:lnTo>
                    <a:lnTo>
                      <a:pt x="15" y="1"/>
                    </a:lnTo>
                    <a:lnTo>
                      <a:pt x="15" y="3"/>
                    </a:lnTo>
                    <a:lnTo>
                      <a:pt x="16" y="2"/>
                    </a:lnTo>
                    <a:lnTo>
                      <a:pt x="16" y="3"/>
                    </a:lnTo>
                    <a:lnTo>
                      <a:pt x="17" y="3"/>
                    </a:lnTo>
                    <a:lnTo>
                      <a:pt x="17" y="1"/>
                    </a:lnTo>
                    <a:lnTo>
                      <a:pt x="17" y="2"/>
                    </a:lnTo>
                    <a:lnTo>
                      <a:pt x="18" y="2"/>
                    </a:lnTo>
                    <a:lnTo>
                      <a:pt x="18" y="3"/>
                    </a:lnTo>
                    <a:lnTo>
                      <a:pt x="19" y="2"/>
                    </a:lnTo>
                    <a:lnTo>
                      <a:pt x="19" y="3"/>
                    </a:lnTo>
                    <a:lnTo>
                      <a:pt x="19" y="1"/>
                    </a:lnTo>
                    <a:lnTo>
                      <a:pt x="20" y="3"/>
                    </a:lnTo>
                    <a:lnTo>
                      <a:pt x="20" y="2"/>
                    </a:lnTo>
                    <a:lnTo>
                      <a:pt x="21" y="3"/>
                    </a:lnTo>
                    <a:lnTo>
                      <a:pt x="21" y="2"/>
                    </a:lnTo>
                    <a:lnTo>
                      <a:pt x="22" y="2"/>
                    </a:lnTo>
                    <a:lnTo>
                      <a:pt x="22" y="1"/>
                    </a:lnTo>
                    <a:lnTo>
                      <a:pt x="23" y="0"/>
                    </a:lnTo>
                    <a:lnTo>
                      <a:pt x="23" y="2"/>
                    </a:lnTo>
                    <a:lnTo>
                      <a:pt x="23" y="1"/>
                    </a:lnTo>
                    <a:lnTo>
                      <a:pt x="24" y="2"/>
                    </a:lnTo>
                    <a:lnTo>
                      <a:pt x="24" y="1"/>
                    </a:lnTo>
                    <a:lnTo>
                      <a:pt x="24" y="2"/>
                    </a:lnTo>
                    <a:lnTo>
                      <a:pt x="25" y="2"/>
                    </a:lnTo>
                    <a:lnTo>
                      <a:pt x="25" y="3"/>
                    </a:lnTo>
                    <a:lnTo>
                      <a:pt x="25" y="2"/>
                    </a:lnTo>
                    <a:lnTo>
                      <a:pt x="26" y="2"/>
                    </a:lnTo>
                    <a:lnTo>
                      <a:pt x="26" y="1"/>
                    </a:lnTo>
                    <a:lnTo>
                      <a:pt x="27" y="4"/>
                    </a:lnTo>
                    <a:lnTo>
                      <a:pt x="27" y="2"/>
                    </a:lnTo>
                    <a:lnTo>
                      <a:pt x="28" y="2"/>
                    </a:lnTo>
                    <a:lnTo>
                      <a:pt x="28" y="3"/>
                    </a:lnTo>
                    <a:lnTo>
                      <a:pt x="28" y="2"/>
                    </a:lnTo>
                    <a:lnTo>
                      <a:pt x="29" y="2"/>
                    </a:lnTo>
                    <a:lnTo>
                      <a:pt x="29" y="1"/>
                    </a:lnTo>
                    <a:lnTo>
                      <a:pt x="30" y="2"/>
                    </a:lnTo>
                    <a:lnTo>
                      <a:pt x="31" y="2"/>
                    </a:lnTo>
                    <a:lnTo>
                      <a:pt x="32" y="1"/>
                    </a:lnTo>
                    <a:lnTo>
                      <a:pt x="32" y="2"/>
                    </a:lnTo>
                    <a:lnTo>
                      <a:pt x="32" y="4"/>
                    </a:lnTo>
                    <a:lnTo>
                      <a:pt x="33" y="2"/>
                    </a:lnTo>
                    <a:lnTo>
                      <a:pt x="34" y="1"/>
                    </a:lnTo>
                    <a:lnTo>
                      <a:pt x="34" y="2"/>
                    </a:lnTo>
                    <a:lnTo>
                      <a:pt x="34" y="1"/>
                    </a:lnTo>
                    <a:lnTo>
                      <a:pt x="34" y="2"/>
                    </a:lnTo>
                    <a:lnTo>
                      <a:pt x="35" y="2"/>
                    </a:lnTo>
                    <a:lnTo>
                      <a:pt x="35" y="3"/>
                    </a:lnTo>
                    <a:lnTo>
                      <a:pt x="35" y="0"/>
                    </a:lnTo>
                    <a:lnTo>
                      <a:pt x="36" y="1"/>
                    </a:lnTo>
                    <a:lnTo>
                      <a:pt x="37" y="2"/>
                    </a:lnTo>
                    <a:lnTo>
                      <a:pt x="37" y="1"/>
                    </a:lnTo>
                    <a:lnTo>
                      <a:pt x="37" y="0"/>
                    </a:lnTo>
                    <a:lnTo>
                      <a:pt x="38" y="2"/>
                    </a:lnTo>
                    <a:lnTo>
                      <a:pt x="38" y="1"/>
                    </a:lnTo>
                    <a:lnTo>
                      <a:pt x="39" y="2"/>
                    </a:lnTo>
                    <a:lnTo>
                      <a:pt x="39" y="1"/>
                    </a:lnTo>
                    <a:lnTo>
                      <a:pt x="40" y="0"/>
                    </a:lnTo>
                    <a:lnTo>
                      <a:pt x="40" y="1"/>
                    </a:lnTo>
                    <a:lnTo>
                      <a:pt x="41" y="2"/>
                    </a:lnTo>
                    <a:lnTo>
                      <a:pt x="41" y="1"/>
                    </a:lnTo>
                    <a:lnTo>
                      <a:pt x="42" y="1"/>
                    </a:lnTo>
                    <a:lnTo>
                      <a:pt x="42" y="4"/>
                    </a:lnTo>
                    <a:lnTo>
                      <a:pt x="42" y="2"/>
                    </a:lnTo>
                    <a:lnTo>
                      <a:pt x="43" y="4"/>
                    </a:lnTo>
                    <a:lnTo>
                      <a:pt x="43" y="8"/>
                    </a:lnTo>
                    <a:lnTo>
                      <a:pt x="43" y="7"/>
                    </a:lnTo>
                    <a:lnTo>
                      <a:pt x="44" y="7"/>
                    </a:lnTo>
                    <a:lnTo>
                      <a:pt x="44" y="4"/>
                    </a:lnTo>
                    <a:lnTo>
                      <a:pt x="44" y="5"/>
                    </a:lnTo>
                    <a:lnTo>
                      <a:pt x="45" y="7"/>
                    </a:lnTo>
                    <a:lnTo>
                      <a:pt x="45" y="8"/>
                    </a:lnTo>
                    <a:lnTo>
                      <a:pt x="46" y="7"/>
                    </a:lnTo>
                    <a:lnTo>
                      <a:pt x="46" y="5"/>
                    </a:lnTo>
                    <a:lnTo>
                      <a:pt x="47" y="7"/>
                    </a:lnTo>
                    <a:lnTo>
                      <a:pt x="47" y="8"/>
                    </a:lnTo>
                    <a:lnTo>
                      <a:pt x="47" y="9"/>
                    </a:lnTo>
                    <a:lnTo>
                      <a:pt x="48" y="7"/>
                    </a:lnTo>
                    <a:lnTo>
                      <a:pt x="48" y="8"/>
                    </a:lnTo>
                    <a:lnTo>
                      <a:pt x="49" y="8"/>
                    </a:lnTo>
                    <a:lnTo>
                      <a:pt x="50" y="8"/>
                    </a:lnTo>
                    <a:lnTo>
                      <a:pt x="50" y="9"/>
                    </a:lnTo>
                    <a:lnTo>
                      <a:pt x="51" y="8"/>
                    </a:lnTo>
                    <a:lnTo>
                      <a:pt x="51" y="7"/>
                    </a:lnTo>
                    <a:lnTo>
                      <a:pt x="52" y="7"/>
                    </a:lnTo>
                    <a:lnTo>
                      <a:pt x="52" y="9"/>
                    </a:lnTo>
                    <a:lnTo>
                      <a:pt x="52" y="7"/>
                    </a:lnTo>
                    <a:lnTo>
                      <a:pt x="53" y="7"/>
                    </a:lnTo>
                    <a:lnTo>
                      <a:pt x="53" y="8"/>
                    </a:lnTo>
                    <a:lnTo>
                      <a:pt x="53" y="9"/>
                    </a:lnTo>
                    <a:lnTo>
                      <a:pt x="54" y="9"/>
                    </a:lnTo>
                    <a:lnTo>
                      <a:pt x="54" y="7"/>
                    </a:lnTo>
                    <a:lnTo>
                      <a:pt x="55" y="8"/>
                    </a:lnTo>
                    <a:lnTo>
                      <a:pt x="55" y="7"/>
                    </a:lnTo>
                    <a:lnTo>
                      <a:pt x="55" y="8"/>
                    </a:lnTo>
                    <a:lnTo>
                      <a:pt x="56" y="5"/>
                    </a:lnTo>
                    <a:lnTo>
                      <a:pt x="56" y="7"/>
                    </a:lnTo>
                    <a:lnTo>
                      <a:pt x="56" y="8"/>
                    </a:lnTo>
                    <a:lnTo>
                      <a:pt x="57" y="8"/>
                    </a:lnTo>
                    <a:lnTo>
                      <a:pt x="57" y="7"/>
                    </a:lnTo>
                    <a:lnTo>
                      <a:pt x="58" y="8"/>
                    </a:lnTo>
                    <a:lnTo>
                      <a:pt x="58" y="7"/>
                    </a:lnTo>
                    <a:lnTo>
                      <a:pt x="58" y="8"/>
                    </a:lnTo>
                    <a:lnTo>
                      <a:pt x="59" y="7"/>
                    </a:lnTo>
                    <a:lnTo>
                      <a:pt x="59" y="8"/>
                    </a:lnTo>
                    <a:lnTo>
                      <a:pt x="60" y="7"/>
                    </a:lnTo>
                    <a:lnTo>
                      <a:pt x="60" y="8"/>
                    </a:lnTo>
                    <a:lnTo>
                      <a:pt x="61" y="8"/>
                    </a:lnTo>
                    <a:lnTo>
                      <a:pt x="61" y="9"/>
                    </a:lnTo>
                    <a:lnTo>
                      <a:pt x="61" y="8"/>
                    </a:lnTo>
                    <a:lnTo>
                      <a:pt x="62" y="7"/>
                    </a:lnTo>
                    <a:lnTo>
                      <a:pt x="62" y="8"/>
                    </a:lnTo>
                    <a:lnTo>
                      <a:pt x="63" y="8"/>
                    </a:lnTo>
                    <a:lnTo>
                      <a:pt x="63" y="9"/>
                    </a:lnTo>
                    <a:lnTo>
                      <a:pt x="63" y="7"/>
                    </a:lnTo>
                    <a:lnTo>
                      <a:pt x="64" y="9"/>
                    </a:lnTo>
                    <a:lnTo>
                      <a:pt x="64" y="8"/>
                    </a:lnTo>
                    <a:lnTo>
                      <a:pt x="65" y="9"/>
                    </a:lnTo>
                    <a:lnTo>
                      <a:pt x="65" y="8"/>
                    </a:lnTo>
                    <a:lnTo>
                      <a:pt x="66" y="9"/>
                    </a:lnTo>
                    <a:lnTo>
                      <a:pt x="66" y="7"/>
                    </a:lnTo>
                    <a:lnTo>
                      <a:pt x="66" y="12"/>
                    </a:lnTo>
                    <a:lnTo>
                      <a:pt x="67" y="8"/>
                    </a:lnTo>
                    <a:lnTo>
                      <a:pt x="67" y="7"/>
                    </a:lnTo>
                    <a:lnTo>
                      <a:pt x="67" y="8"/>
                    </a:lnTo>
                    <a:lnTo>
                      <a:pt x="68" y="7"/>
                    </a:lnTo>
                    <a:lnTo>
                      <a:pt x="68" y="8"/>
                    </a:lnTo>
                    <a:lnTo>
                      <a:pt x="68" y="7"/>
                    </a:lnTo>
                    <a:lnTo>
                      <a:pt x="69" y="8"/>
                    </a:lnTo>
                    <a:lnTo>
                      <a:pt x="69" y="5"/>
                    </a:lnTo>
                    <a:lnTo>
                      <a:pt x="69" y="9"/>
                    </a:lnTo>
                    <a:lnTo>
                      <a:pt x="70" y="7"/>
                    </a:lnTo>
                    <a:lnTo>
                      <a:pt x="70" y="5"/>
                    </a:lnTo>
                    <a:lnTo>
                      <a:pt x="70" y="7"/>
                    </a:lnTo>
                    <a:lnTo>
                      <a:pt x="71" y="5"/>
                    </a:lnTo>
                    <a:lnTo>
                      <a:pt x="71" y="8"/>
                    </a:lnTo>
                    <a:lnTo>
                      <a:pt x="72" y="5"/>
                    </a:lnTo>
                    <a:lnTo>
                      <a:pt x="72" y="8"/>
                    </a:lnTo>
                    <a:lnTo>
                      <a:pt x="73" y="8"/>
                    </a:lnTo>
                    <a:lnTo>
                      <a:pt x="73" y="5"/>
                    </a:lnTo>
                    <a:lnTo>
                      <a:pt x="73" y="9"/>
                    </a:lnTo>
                    <a:lnTo>
                      <a:pt x="74" y="9"/>
                    </a:lnTo>
                    <a:lnTo>
                      <a:pt x="74" y="7"/>
                    </a:lnTo>
                    <a:lnTo>
                      <a:pt x="74" y="8"/>
                    </a:lnTo>
                    <a:lnTo>
                      <a:pt x="75" y="7"/>
                    </a:lnTo>
                    <a:lnTo>
                      <a:pt x="76" y="8"/>
                    </a:lnTo>
                    <a:lnTo>
                      <a:pt x="76" y="7"/>
                    </a:lnTo>
                    <a:lnTo>
                      <a:pt x="77" y="8"/>
                    </a:lnTo>
                    <a:lnTo>
                      <a:pt x="77" y="7"/>
                    </a:lnTo>
                    <a:lnTo>
                      <a:pt x="78" y="7"/>
                    </a:lnTo>
                    <a:lnTo>
                      <a:pt x="78" y="8"/>
                    </a:lnTo>
                    <a:lnTo>
                      <a:pt x="78" y="7"/>
                    </a:lnTo>
                    <a:lnTo>
                      <a:pt x="79" y="8"/>
                    </a:lnTo>
                    <a:lnTo>
                      <a:pt x="79" y="9"/>
                    </a:lnTo>
                    <a:lnTo>
                      <a:pt x="80" y="5"/>
                    </a:lnTo>
                    <a:lnTo>
                      <a:pt x="80" y="8"/>
                    </a:lnTo>
                    <a:lnTo>
                      <a:pt x="80" y="7"/>
                    </a:lnTo>
                    <a:lnTo>
                      <a:pt x="81" y="7"/>
                    </a:lnTo>
                    <a:lnTo>
                      <a:pt x="81" y="5"/>
                    </a:lnTo>
                    <a:lnTo>
                      <a:pt x="82" y="7"/>
                    </a:lnTo>
                    <a:lnTo>
                      <a:pt x="82" y="5"/>
                    </a:lnTo>
                    <a:lnTo>
                      <a:pt x="82" y="7"/>
                    </a:lnTo>
                    <a:lnTo>
                      <a:pt x="83" y="8"/>
                    </a:lnTo>
                    <a:lnTo>
                      <a:pt x="83" y="5"/>
                    </a:lnTo>
                    <a:lnTo>
                      <a:pt x="84" y="7"/>
                    </a:lnTo>
                    <a:lnTo>
                      <a:pt x="84" y="5"/>
                    </a:lnTo>
                    <a:lnTo>
                      <a:pt x="85" y="5"/>
                    </a:lnTo>
                    <a:lnTo>
                      <a:pt x="85" y="7"/>
                    </a:lnTo>
                    <a:lnTo>
                      <a:pt x="86" y="7"/>
                    </a:lnTo>
                    <a:lnTo>
                      <a:pt x="86" y="5"/>
                    </a:lnTo>
                    <a:lnTo>
                      <a:pt x="86" y="8"/>
                    </a:lnTo>
                    <a:lnTo>
                      <a:pt x="87" y="5"/>
                    </a:lnTo>
                    <a:lnTo>
                      <a:pt x="87" y="7"/>
                    </a:lnTo>
                    <a:lnTo>
                      <a:pt x="87" y="5"/>
                    </a:lnTo>
                    <a:lnTo>
                      <a:pt x="88" y="7"/>
                    </a:lnTo>
                    <a:lnTo>
                      <a:pt x="89" y="7"/>
                    </a:lnTo>
                    <a:lnTo>
                      <a:pt x="89" y="8"/>
                    </a:lnTo>
                    <a:lnTo>
                      <a:pt x="89" y="7"/>
                    </a:lnTo>
                    <a:lnTo>
                      <a:pt x="90" y="7"/>
                    </a:lnTo>
                    <a:lnTo>
                      <a:pt x="90" y="5"/>
                    </a:lnTo>
                  </a:path>
                </a:pathLst>
              </a:custGeom>
              <a:noFill/>
              <a:ln w="4763">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55" name="Freeform 30"/>
              <p:cNvSpPr>
                <a:spLocks/>
              </p:cNvSpPr>
              <p:nvPr/>
            </p:nvSpPr>
            <p:spPr bwMode="auto">
              <a:xfrm>
                <a:off x="2674" y="998"/>
                <a:ext cx="674" cy="178"/>
              </a:xfrm>
              <a:custGeom>
                <a:avLst/>
                <a:gdLst>
                  <a:gd name="T0" fmla="*/ 10 w 674"/>
                  <a:gd name="T1" fmla="*/ 3 h 209"/>
                  <a:gd name="T2" fmla="*/ 21 w 674"/>
                  <a:gd name="T3" fmla="*/ 3 h 209"/>
                  <a:gd name="T4" fmla="*/ 33 w 674"/>
                  <a:gd name="T5" fmla="*/ 7 h 209"/>
                  <a:gd name="T6" fmla="*/ 44 w 674"/>
                  <a:gd name="T7" fmla="*/ 9 h 209"/>
                  <a:gd name="T8" fmla="*/ 52 w 674"/>
                  <a:gd name="T9" fmla="*/ 9 h 209"/>
                  <a:gd name="T10" fmla="*/ 64 w 674"/>
                  <a:gd name="T11" fmla="*/ 12 h 209"/>
                  <a:gd name="T12" fmla="*/ 75 w 674"/>
                  <a:gd name="T13" fmla="*/ 12 h 209"/>
                  <a:gd name="T14" fmla="*/ 86 w 674"/>
                  <a:gd name="T15" fmla="*/ 12 h 209"/>
                  <a:gd name="T16" fmla="*/ 97 w 674"/>
                  <a:gd name="T17" fmla="*/ 12 h 209"/>
                  <a:gd name="T18" fmla="*/ 109 w 674"/>
                  <a:gd name="T19" fmla="*/ 9 h 209"/>
                  <a:gd name="T20" fmla="*/ 120 w 674"/>
                  <a:gd name="T21" fmla="*/ 14 h 209"/>
                  <a:gd name="T22" fmla="*/ 131 w 674"/>
                  <a:gd name="T23" fmla="*/ 14 h 209"/>
                  <a:gd name="T24" fmla="*/ 142 w 674"/>
                  <a:gd name="T25" fmla="*/ 14 h 209"/>
                  <a:gd name="T26" fmla="*/ 151 w 674"/>
                  <a:gd name="T27" fmla="*/ 14 h 209"/>
                  <a:gd name="T28" fmla="*/ 162 w 674"/>
                  <a:gd name="T29" fmla="*/ 17 h 209"/>
                  <a:gd name="T30" fmla="*/ 173 w 674"/>
                  <a:gd name="T31" fmla="*/ 17 h 209"/>
                  <a:gd name="T32" fmla="*/ 185 w 674"/>
                  <a:gd name="T33" fmla="*/ 14 h 209"/>
                  <a:gd name="T34" fmla="*/ 196 w 674"/>
                  <a:gd name="T35" fmla="*/ 14 h 209"/>
                  <a:gd name="T36" fmla="*/ 207 w 674"/>
                  <a:gd name="T37" fmla="*/ 17 h 209"/>
                  <a:gd name="T38" fmla="*/ 218 w 674"/>
                  <a:gd name="T39" fmla="*/ 19 h 209"/>
                  <a:gd name="T40" fmla="*/ 230 w 674"/>
                  <a:gd name="T41" fmla="*/ 19 h 209"/>
                  <a:gd name="T42" fmla="*/ 241 w 674"/>
                  <a:gd name="T43" fmla="*/ 17 h 209"/>
                  <a:gd name="T44" fmla="*/ 252 w 674"/>
                  <a:gd name="T45" fmla="*/ 17 h 209"/>
                  <a:gd name="T46" fmla="*/ 261 w 674"/>
                  <a:gd name="T47" fmla="*/ 17 h 209"/>
                  <a:gd name="T48" fmla="*/ 272 w 674"/>
                  <a:gd name="T49" fmla="*/ 20 h 209"/>
                  <a:gd name="T50" fmla="*/ 283 w 674"/>
                  <a:gd name="T51" fmla="*/ 20 h 209"/>
                  <a:gd name="T52" fmla="*/ 294 w 674"/>
                  <a:gd name="T53" fmla="*/ 21 h 209"/>
                  <a:gd name="T54" fmla="*/ 306 w 674"/>
                  <a:gd name="T55" fmla="*/ 20 h 209"/>
                  <a:gd name="T56" fmla="*/ 317 w 674"/>
                  <a:gd name="T57" fmla="*/ 20 h 209"/>
                  <a:gd name="T58" fmla="*/ 328 w 674"/>
                  <a:gd name="T59" fmla="*/ 20 h 209"/>
                  <a:gd name="T60" fmla="*/ 339 w 674"/>
                  <a:gd name="T61" fmla="*/ 20 h 209"/>
                  <a:gd name="T62" fmla="*/ 351 w 674"/>
                  <a:gd name="T63" fmla="*/ 21 h 209"/>
                  <a:gd name="T64" fmla="*/ 359 w 674"/>
                  <a:gd name="T65" fmla="*/ 21 h 209"/>
                  <a:gd name="T66" fmla="*/ 370 w 674"/>
                  <a:gd name="T67" fmla="*/ 22 h 209"/>
                  <a:gd name="T68" fmla="*/ 382 w 674"/>
                  <a:gd name="T69" fmla="*/ 22 h 209"/>
                  <a:gd name="T70" fmla="*/ 393 w 674"/>
                  <a:gd name="T71" fmla="*/ 21 h 209"/>
                  <a:gd name="T72" fmla="*/ 404 w 674"/>
                  <a:gd name="T73" fmla="*/ 21 h 209"/>
                  <a:gd name="T74" fmla="*/ 415 w 674"/>
                  <a:gd name="T75" fmla="*/ 21 h 209"/>
                  <a:gd name="T76" fmla="*/ 427 w 674"/>
                  <a:gd name="T77" fmla="*/ 21 h 209"/>
                  <a:gd name="T78" fmla="*/ 438 w 674"/>
                  <a:gd name="T79" fmla="*/ 23 h 209"/>
                  <a:gd name="T80" fmla="*/ 449 w 674"/>
                  <a:gd name="T81" fmla="*/ 22 h 209"/>
                  <a:gd name="T82" fmla="*/ 458 w 674"/>
                  <a:gd name="T83" fmla="*/ 23 h 209"/>
                  <a:gd name="T84" fmla="*/ 469 w 674"/>
                  <a:gd name="T85" fmla="*/ 22 h 209"/>
                  <a:gd name="T86" fmla="*/ 480 w 674"/>
                  <a:gd name="T87" fmla="*/ 23 h 209"/>
                  <a:gd name="T88" fmla="*/ 491 w 674"/>
                  <a:gd name="T89" fmla="*/ 22 h 209"/>
                  <a:gd name="T90" fmla="*/ 503 w 674"/>
                  <a:gd name="T91" fmla="*/ 23 h 209"/>
                  <a:gd name="T92" fmla="*/ 514 w 674"/>
                  <a:gd name="T93" fmla="*/ 23 h 209"/>
                  <a:gd name="T94" fmla="*/ 525 w 674"/>
                  <a:gd name="T95" fmla="*/ 23 h 209"/>
                  <a:gd name="T96" fmla="*/ 536 w 674"/>
                  <a:gd name="T97" fmla="*/ 24 h 209"/>
                  <a:gd name="T98" fmla="*/ 548 w 674"/>
                  <a:gd name="T99" fmla="*/ 23 h 209"/>
                  <a:gd name="T100" fmla="*/ 559 w 674"/>
                  <a:gd name="T101" fmla="*/ 24 h 209"/>
                  <a:gd name="T102" fmla="*/ 567 w 674"/>
                  <a:gd name="T103" fmla="*/ 23 h 209"/>
                  <a:gd name="T104" fmla="*/ 579 w 674"/>
                  <a:gd name="T105" fmla="*/ 24 h 209"/>
                  <a:gd name="T106" fmla="*/ 590 w 674"/>
                  <a:gd name="T107" fmla="*/ 22 h 209"/>
                  <a:gd name="T108" fmla="*/ 601 w 674"/>
                  <a:gd name="T109" fmla="*/ 22 h 209"/>
                  <a:gd name="T110" fmla="*/ 612 w 674"/>
                  <a:gd name="T111" fmla="*/ 23 h 209"/>
                  <a:gd name="T112" fmla="*/ 624 w 674"/>
                  <a:gd name="T113" fmla="*/ 24 h 209"/>
                  <a:gd name="T114" fmla="*/ 635 w 674"/>
                  <a:gd name="T115" fmla="*/ 24 h 209"/>
                  <a:gd name="T116" fmla="*/ 646 w 674"/>
                  <a:gd name="T117" fmla="*/ 24 h 209"/>
                  <a:gd name="T118" fmla="*/ 657 w 674"/>
                  <a:gd name="T119" fmla="*/ 24 h 209"/>
                  <a:gd name="T120" fmla="*/ 666 w 674"/>
                  <a:gd name="T121" fmla="*/ 24 h 2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74" h="209">
                    <a:moveTo>
                      <a:pt x="0" y="209"/>
                    </a:moveTo>
                    <a:lnTo>
                      <a:pt x="2" y="184"/>
                    </a:lnTo>
                    <a:lnTo>
                      <a:pt x="2" y="148"/>
                    </a:lnTo>
                    <a:lnTo>
                      <a:pt x="2" y="101"/>
                    </a:lnTo>
                    <a:lnTo>
                      <a:pt x="4" y="83"/>
                    </a:lnTo>
                    <a:lnTo>
                      <a:pt x="4" y="59"/>
                    </a:lnTo>
                    <a:lnTo>
                      <a:pt x="4" y="36"/>
                    </a:lnTo>
                    <a:lnTo>
                      <a:pt x="7" y="30"/>
                    </a:lnTo>
                    <a:lnTo>
                      <a:pt x="7" y="12"/>
                    </a:lnTo>
                    <a:lnTo>
                      <a:pt x="10" y="12"/>
                    </a:lnTo>
                    <a:lnTo>
                      <a:pt x="10" y="18"/>
                    </a:lnTo>
                    <a:lnTo>
                      <a:pt x="10" y="12"/>
                    </a:lnTo>
                    <a:lnTo>
                      <a:pt x="13" y="0"/>
                    </a:lnTo>
                    <a:lnTo>
                      <a:pt x="13" y="18"/>
                    </a:lnTo>
                    <a:lnTo>
                      <a:pt x="13" y="12"/>
                    </a:lnTo>
                    <a:lnTo>
                      <a:pt x="16" y="12"/>
                    </a:lnTo>
                    <a:lnTo>
                      <a:pt x="16" y="18"/>
                    </a:lnTo>
                    <a:lnTo>
                      <a:pt x="16" y="24"/>
                    </a:lnTo>
                    <a:lnTo>
                      <a:pt x="19" y="24"/>
                    </a:lnTo>
                    <a:lnTo>
                      <a:pt x="19" y="30"/>
                    </a:lnTo>
                    <a:lnTo>
                      <a:pt x="19" y="18"/>
                    </a:lnTo>
                    <a:lnTo>
                      <a:pt x="21" y="24"/>
                    </a:lnTo>
                    <a:lnTo>
                      <a:pt x="21" y="36"/>
                    </a:lnTo>
                    <a:lnTo>
                      <a:pt x="21" y="30"/>
                    </a:lnTo>
                    <a:lnTo>
                      <a:pt x="24" y="47"/>
                    </a:lnTo>
                    <a:lnTo>
                      <a:pt x="24" y="30"/>
                    </a:lnTo>
                    <a:lnTo>
                      <a:pt x="24" y="41"/>
                    </a:lnTo>
                    <a:lnTo>
                      <a:pt x="27" y="30"/>
                    </a:lnTo>
                    <a:lnTo>
                      <a:pt x="27" y="41"/>
                    </a:lnTo>
                    <a:lnTo>
                      <a:pt x="30" y="41"/>
                    </a:lnTo>
                    <a:lnTo>
                      <a:pt x="33" y="47"/>
                    </a:lnTo>
                    <a:lnTo>
                      <a:pt x="33" y="53"/>
                    </a:lnTo>
                    <a:lnTo>
                      <a:pt x="33" y="47"/>
                    </a:lnTo>
                    <a:lnTo>
                      <a:pt x="35" y="47"/>
                    </a:lnTo>
                    <a:lnTo>
                      <a:pt x="38" y="53"/>
                    </a:lnTo>
                    <a:lnTo>
                      <a:pt x="38" y="65"/>
                    </a:lnTo>
                    <a:lnTo>
                      <a:pt x="41" y="65"/>
                    </a:lnTo>
                    <a:lnTo>
                      <a:pt x="41" y="59"/>
                    </a:lnTo>
                    <a:lnTo>
                      <a:pt x="44" y="59"/>
                    </a:lnTo>
                    <a:lnTo>
                      <a:pt x="44" y="77"/>
                    </a:lnTo>
                    <a:lnTo>
                      <a:pt x="44" y="59"/>
                    </a:lnTo>
                    <a:lnTo>
                      <a:pt x="44" y="65"/>
                    </a:lnTo>
                    <a:lnTo>
                      <a:pt x="47" y="77"/>
                    </a:lnTo>
                    <a:lnTo>
                      <a:pt x="47" y="59"/>
                    </a:lnTo>
                    <a:lnTo>
                      <a:pt x="47" y="53"/>
                    </a:lnTo>
                    <a:lnTo>
                      <a:pt x="49" y="59"/>
                    </a:lnTo>
                    <a:lnTo>
                      <a:pt x="52" y="59"/>
                    </a:lnTo>
                    <a:lnTo>
                      <a:pt x="52" y="65"/>
                    </a:lnTo>
                    <a:lnTo>
                      <a:pt x="55" y="65"/>
                    </a:lnTo>
                    <a:lnTo>
                      <a:pt x="55" y="77"/>
                    </a:lnTo>
                    <a:lnTo>
                      <a:pt x="55" y="59"/>
                    </a:lnTo>
                    <a:lnTo>
                      <a:pt x="58" y="59"/>
                    </a:lnTo>
                    <a:lnTo>
                      <a:pt x="58" y="77"/>
                    </a:lnTo>
                    <a:lnTo>
                      <a:pt x="58" y="59"/>
                    </a:lnTo>
                    <a:lnTo>
                      <a:pt x="61" y="65"/>
                    </a:lnTo>
                    <a:lnTo>
                      <a:pt x="64" y="83"/>
                    </a:lnTo>
                    <a:lnTo>
                      <a:pt x="64" y="65"/>
                    </a:lnTo>
                    <a:lnTo>
                      <a:pt x="64" y="77"/>
                    </a:lnTo>
                    <a:lnTo>
                      <a:pt x="66" y="59"/>
                    </a:lnTo>
                    <a:lnTo>
                      <a:pt x="66" y="65"/>
                    </a:lnTo>
                    <a:lnTo>
                      <a:pt x="66" y="77"/>
                    </a:lnTo>
                    <a:lnTo>
                      <a:pt x="69" y="65"/>
                    </a:lnTo>
                    <a:lnTo>
                      <a:pt x="72" y="77"/>
                    </a:lnTo>
                    <a:lnTo>
                      <a:pt x="72" y="65"/>
                    </a:lnTo>
                    <a:lnTo>
                      <a:pt x="75" y="77"/>
                    </a:lnTo>
                    <a:lnTo>
                      <a:pt x="75" y="83"/>
                    </a:lnTo>
                    <a:lnTo>
                      <a:pt x="75" y="77"/>
                    </a:lnTo>
                    <a:lnTo>
                      <a:pt x="78" y="77"/>
                    </a:lnTo>
                    <a:lnTo>
                      <a:pt x="78" y="65"/>
                    </a:lnTo>
                    <a:lnTo>
                      <a:pt x="78" y="77"/>
                    </a:lnTo>
                    <a:lnTo>
                      <a:pt x="78" y="89"/>
                    </a:lnTo>
                    <a:lnTo>
                      <a:pt x="80" y="83"/>
                    </a:lnTo>
                    <a:lnTo>
                      <a:pt x="80" y="65"/>
                    </a:lnTo>
                    <a:lnTo>
                      <a:pt x="80" y="89"/>
                    </a:lnTo>
                    <a:lnTo>
                      <a:pt x="83" y="77"/>
                    </a:lnTo>
                    <a:lnTo>
                      <a:pt x="83" y="89"/>
                    </a:lnTo>
                    <a:lnTo>
                      <a:pt x="86" y="83"/>
                    </a:lnTo>
                    <a:lnTo>
                      <a:pt x="89" y="89"/>
                    </a:lnTo>
                    <a:lnTo>
                      <a:pt x="89" y="95"/>
                    </a:lnTo>
                    <a:lnTo>
                      <a:pt x="89" y="83"/>
                    </a:lnTo>
                    <a:lnTo>
                      <a:pt x="92" y="89"/>
                    </a:lnTo>
                    <a:lnTo>
                      <a:pt x="94" y="83"/>
                    </a:lnTo>
                    <a:lnTo>
                      <a:pt x="94" y="89"/>
                    </a:lnTo>
                    <a:lnTo>
                      <a:pt x="97" y="89"/>
                    </a:lnTo>
                    <a:lnTo>
                      <a:pt x="97" y="83"/>
                    </a:lnTo>
                    <a:lnTo>
                      <a:pt x="97" y="89"/>
                    </a:lnTo>
                    <a:lnTo>
                      <a:pt x="100" y="89"/>
                    </a:lnTo>
                    <a:lnTo>
                      <a:pt x="100" y="83"/>
                    </a:lnTo>
                    <a:lnTo>
                      <a:pt x="103" y="83"/>
                    </a:lnTo>
                    <a:lnTo>
                      <a:pt x="103" y="89"/>
                    </a:lnTo>
                    <a:lnTo>
                      <a:pt x="103" y="83"/>
                    </a:lnTo>
                    <a:lnTo>
                      <a:pt x="106" y="83"/>
                    </a:lnTo>
                    <a:lnTo>
                      <a:pt x="109" y="89"/>
                    </a:lnTo>
                    <a:lnTo>
                      <a:pt x="109" y="65"/>
                    </a:lnTo>
                    <a:lnTo>
                      <a:pt x="109" y="83"/>
                    </a:lnTo>
                    <a:lnTo>
                      <a:pt x="111" y="83"/>
                    </a:lnTo>
                    <a:lnTo>
                      <a:pt x="111" y="89"/>
                    </a:lnTo>
                    <a:lnTo>
                      <a:pt x="111" y="83"/>
                    </a:lnTo>
                    <a:lnTo>
                      <a:pt x="111" y="89"/>
                    </a:lnTo>
                    <a:lnTo>
                      <a:pt x="114" y="83"/>
                    </a:lnTo>
                    <a:lnTo>
                      <a:pt x="114" y="89"/>
                    </a:lnTo>
                    <a:lnTo>
                      <a:pt x="117" y="95"/>
                    </a:lnTo>
                    <a:lnTo>
                      <a:pt x="117" y="89"/>
                    </a:lnTo>
                    <a:lnTo>
                      <a:pt x="120" y="101"/>
                    </a:lnTo>
                    <a:lnTo>
                      <a:pt x="120" y="95"/>
                    </a:lnTo>
                    <a:lnTo>
                      <a:pt x="123" y="89"/>
                    </a:lnTo>
                    <a:lnTo>
                      <a:pt x="123" y="101"/>
                    </a:lnTo>
                    <a:lnTo>
                      <a:pt x="123" y="95"/>
                    </a:lnTo>
                    <a:lnTo>
                      <a:pt x="125" y="89"/>
                    </a:lnTo>
                    <a:lnTo>
                      <a:pt x="125" y="101"/>
                    </a:lnTo>
                    <a:lnTo>
                      <a:pt x="125" y="89"/>
                    </a:lnTo>
                    <a:lnTo>
                      <a:pt x="128" y="113"/>
                    </a:lnTo>
                    <a:lnTo>
                      <a:pt x="128" y="95"/>
                    </a:lnTo>
                    <a:lnTo>
                      <a:pt x="128" y="89"/>
                    </a:lnTo>
                    <a:lnTo>
                      <a:pt x="131" y="95"/>
                    </a:lnTo>
                    <a:lnTo>
                      <a:pt x="131" y="101"/>
                    </a:lnTo>
                    <a:lnTo>
                      <a:pt x="134" y="95"/>
                    </a:lnTo>
                    <a:lnTo>
                      <a:pt x="134" y="89"/>
                    </a:lnTo>
                    <a:lnTo>
                      <a:pt x="137" y="95"/>
                    </a:lnTo>
                    <a:lnTo>
                      <a:pt x="140" y="95"/>
                    </a:lnTo>
                    <a:lnTo>
                      <a:pt x="140" y="101"/>
                    </a:lnTo>
                    <a:lnTo>
                      <a:pt x="142" y="95"/>
                    </a:lnTo>
                    <a:lnTo>
                      <a:pt x="142" y="101"/>
                    </a:lnTo>
                    <a:lnTo>
                      <a:pt x="145" y="95"/>
                    </a:lnTo>
                    <a:lnTo>
                      <a:pt x="145" y="89"/>
                    </a:lnTo>
                    <a:lnTo>
                      <a:pt x="145" y="101"/>
                    </a:lnTo>
                    <a:lnTo>
                      <a:pt x="148" y="95"/>
                    </a:lnTo>
                    <a:lnTo>
                      <a:pt x="148" y="101"/>
                    </a:lnTo>
                    <a:lnTo>
                      <a:pt x="148" y="95"/>
                    </a:lnTo>
                    <a:lnTo>
                      <a:pt x="151" y="101"/>
                    </a:lnTo>
                    <a:lnTo>
                      <a:pt x="151" y="95"/>
                    </a:lnTo>
                    <a:lnTo>
                      <a:pt x="151" y="101"/>
                    </a:lnTo>
                    <a:lnTo>
                      <a:pt x="154" y="95"/>
                    </a:lnTo>
                    <a:lnTo>
                      <a:pt x="154" y="101"/>
                    </a:lnTo>
                    <a:lnTo>
                      <a:pt x="154" y="89"/>
                    </a:lnTo>
                    <a:lnTo>
                      <a:pt x="156" y="101"/>
                    </a:lnTo>
                    <a:lnTo>
                      <a:pt x="156" y="95"/>
                    </a:lnTo>
                    <a:lnTo>
                      <a:pt x="159" y="101"/>
                    </a:lnTo>
                    <a:lnTo>
                      <a:pt x="159" y="113"/>
                    </a:lnTo>
                    <a:lnTo>
                      <a:pt x="159" y="101"/>
                    </a:lnTo>
                    <a:lnTo>
                      <a:pt x="162" y="101"/>
                    </a:lnTo>
                    <a:lnTo>
                      <a:pt x="162" y="113"/>
                    </a:lnTo>
                    <a:lnTo>
                      <a:pt x="165" y="119"/>
                    </a:lnTo>
                    <a:lnTo>
                      <a:pt x="165" y="95"/>
                    </a:lnTo>
                    <a:lnTo>
                      <a:pt x="165" y="101"/>
                    </a:lnTo>
                    <a:lnTo>
                      <a:pt x="168" y="113"/>
                    </a:lnTo>
                    <a:lnTo>
                      <a:pt x="168" y="101"/>
                    </a:lnTo>
                    <a:lnTo>
                      <a:pt x="168" y="95"/>
                    </a:lnTo>
                    <a:lnTo>
                      <a:pt x="170" y="113"/>
                    </a:lnTo>
                    <a:lnTo>
                      <a:pt x="170" y="101"/>
                    </a:lnTo>
                    <a:lnTo>
                      <a:pt x="173" y="119"/>
                    </a:lnTo>
                    <a:lnTo>
                      <a:pt x="173" y="101"/>
                    </a:lnTo>
                    <a:lnTo>
                      <a:pt x="173" y="113"/>
                    </a:lnTo>
                    <a:lnTo>
                      <a:pt x="176" y="113"/>
                    </a:lnTo>
                    <a:lnTo>
                      <a:pt x="179" y="119"/>
                    </a:lnTo>
                    <a:lnTo>
                      <a:pt x="179" y="101"/>
                    </a:lnTo>
                    <a:lnTo>
                      <a:pt x="179" y="113"/>
                    </a:lnTo>
                    <a:lnTo>
                      <a:pt x="179" y="95"/>
                    </a:lnTo>
                    <a:lnTo>
                      <a:pt x="182" y="101"/>
                    </a:lnTo>
                    <a:lnTo>
                      <a:pt x="182" y="113"/>
                    </a:lnTo>
                    <a:lnTo>
                      <a:pt x="185" y="95"/>
                    </a:lnTo>
                    <a:lnTo>
                      <a:pt x="185" y="101"/>
                    </a:lnTo>
                    <a:lnTo>
                      <a:pt x="187" y="95"/>
                    </a:lnTo>
                    <a:lnTo>
                      <a:pt x="187" y="101"/>
                    </a:lnTo>
                    <a:lnTo>
                      <a:pt x="190" y="113"/>
                    </a:lnTo>
                    <a:lnTo>
                      <a:pt x="190" y="95"/>
                    </a:lnTo>
                    <a:lnTo>
                      <a:pt x="193" y="101"/>
                    </a:lnTo>
                    <a:lnTo>
                      <a:pt x="193" y="95"/>
                    </a:lnTo>
                    <a:lnTo>
                      <a:pt x="196" y="119"/>
                    </a:lnTo>
                    <a:lnTo>
                      <a:pt x="196" y="101"/>
                    </a:lnTo>
                    <a:lnTo>
                      <a:pt x="196" y="113"/>
                    </a:lnTo>
                    <a:lnTo>
                      <a:pt x="199" y="101"/>
                    </a:lnTo>
                    <a:lnTo>
                      <a:pt x="199" y="113"/>
                    </a:lnTo>
                    <a:lnTo>
                      <a:pt x="199" y="101"/>
                    </a:lnTo>
                    <a:lnTo>
                      <a:pt x="201" y="113"/>
                    </a:lnTo>
                    <a:lnTo>
                      <a:pt x="201" y="119"/>
                    </a:lnTo>
                    <a:lnTo>
                      <a:pt x="201" y="124"/>
                    </a:lnTo>
                    <a:lnTo>
                      <a:pt x="204" y="101"/>
                    </a:lnTo>
                    <a:lnTo>
                      <a:pt x="204" y="124"/>
                    </a:lnTo>
                    <a:lnTo>
                      <a:pt x="204" y="119"/>
                    </a:lnTo>
                    <a:lnTo>
                      <a:pt x="207" y="113"/>
                    </a:lnTo>
                    <a:lnTo>
                      <a:pt x="207" y="119"/>
                    </a:lnTo>
                    <a:lnTo>
                      <a:pt x="210" y="124"/>
                    </a:lnTo>
                    <a:lnTo>
                      <a:pt x="213" y="119"/>
                    </a:lnTo>
                    <a:lnTo>
                      <a:pt x="213" y="113"/>
                    </a:lnTo>
                    <a:lnTo>
                      <a:pt x="213" y="119"/>
                    </a:lnTo>
                    <a:lnTo>
                      <a:pt x="215" y="113"/>
                    </a:lnTo>
                    <a:lnTo>
                      <a:pt x="215" y="124"/>
                    </a:lnTo>
                    <a:lnTo>
                      <a:pt x="215" y="130"/>
                    </a:lnTo>
                    <a:lnTo>
                      <a:pt x="218" y="119"/>
                    </a:lnTo>
                    <a:lnTo>
                      <a:pt x="218" y="124"/>
                    </a:lnTo>
                    <a:lnTo>
                      <a:pt x="218" y="113"/>
                    </a:lnTo>
                    <a:lnTo>
                      <a:pt x="218" y="119"/>
                    </a:lnTo>
                    <a:lnTo>
                      <a:pt x="221" y="119"/>
                    </a:lnTo>
                    <a:lnTo>
                      <a:pt x="224" y="124"/>
                    </a:lnTo>
                    <a:lnTo>
                      <a:pt x="224" y="113"/>
                    </a:lnTo>
                    <a:lnTo>
                      <a:pt x="227" y="124"/>
                    </a:lnTo>
                    <a:lnTo>
                      <a:pt x="227" y="95"/>
                    </a:lnTo>
                    <a:lnTo>
                      <a:pt x="227" y="113"/>
                    </a:lnTo>
                    <a:lnTo>
                      <a:pt x="230" y="124"/>
                    </a:lnTo>
                    <a:lnTo>
                      <a:pt x="230" y="113"/>
                    </a:lnTo>
                    <a:lnTo>
                      <a:pt x="230" y="119"/>
                    </a:lnTo>
                    <a:lnTo>
                      <a:pt x="232" y="124"/>
                    </a:lnTo>
                    <a:lnTo>
                      <a:pt x="232" y="142"/>
                    </a:lnTo>
                    <a:lnTo>
                      <a:pt x="232" y="119"/>
                    </a:lnTo>
                    <a:lnTo>
                      <a:pt x="235" y="101"/>
                    </a:lnTo>
                    <a:lnTo>
                      <a:pt x="235" y="124"/>
                    </a:lnTo>
                    <a:lnTo>
                      <a:pt x="235" y="119"/>
                    </a:lnTo>
                    <a:lnTo>
                      <a:pt x="238" y="119"/>
                    </a:lnTo>
                    <a:lnTo>
                      <a:pt x="241" y="119"/>
                    </a:lnTo>
                    <a:lnTo>
                      <a:pt x="244" y="119"/>
                    </a:lnTo>
                    <a:lnTo>
                      <a:pt x="244" y="124"/>
                    </a:lnTo>
                    <a:lnTo>
                      <a:pt x="244" y="119"/>
                    </a:lnTo>
                    <a:lnTo>
                      <a:pt x="246" y="124"/>
                    </a:lnTo>
                    <a:lnTo>
                      <a:pt x="246" y="119"/>
                    </a:lnTo>
                    <a:lnTo>
                      <a:pt x="249" y="130"/>
                    </a:lnTo>
                    <a:lnTo>
                      <a:pt x="249" y="124"/>
                    </a:lnTo>
                    <a:lnTo>
                      <a:pt x="249" y="119"/>
                    </a:lnTo>
                    <a:lnTo>
                      <a:pt x="252" y="119"/>
                    </a:lnTo>
                    <a:lnTo>
                      <a:pt x="252" y="130"/>
                    </a:lnTo>
                    <a:lnTo>
                      <a:pt x="252" y="124"/>
                    </a:lnTo>
                    <a:lnTo>
                      <a:pt x="255" y="119"/>
                    </a:lnTo>
                    <a:lnTo>
                      <a:pt x="255" y="124"/>
                    </a:lnTo>
                    <a:lnTo>
                      <a:pt x="255" y="119"/>
                    </a:lnTo>
                    <a:lnTo>
                      <a:pt x="258" y="124"/>
                    </a:lnTo>
                    <a:lnTo>
                      <a:pt x="258" y="130"/>
                    </a:lnTo>
                    <a:lnTo>
                      <a:pt x="258" y="119"/>
                    </a:lnTo>
                    <a:lnTo>
                      <a:pt x="261" y="130"/>
                    </a:lnTo>
                    <a:lnTo>
                      <a:pt x="261" y="124"/>
                    </a:lnTo>
                    <a:lnTo>
                      <a:pt x="261" y="119"/>
                    </a:lnTo>
                    <a:lnTo>
                      <a:pt x="263" y="124"/>
                    </a:lnTo>
                    <a:lnTo>
                      <a:pt x="263" y="119"/>
                    </a:lnTo>
                    <a:lnTo>
                      <a:pt x="263" y="124"/>
                    </a:lnTo>
                    <a:lnTo>
                      <a:pt x="266" y="119"/>
                    </a:lnTo>
                    <a:lnTo>
                      <a:pt x="266" y="124"/>
                    </a:lnTo>
                    <a:lnTo>
                      <a:pt x="269" y="124"/>
                    </a:lnTo>
                    <a:lnTo>
                      <a:pt x="269" y="130"/>
                    </a:lnTo>
                    <a:lnTo>
                      <a:pt x="272" y="130"/>
                    </a:lnTo>
                    <a:lnTo>
                      <a:pt x="272" y="124"/>
                    </a:lnTo>
                    <a:lnTo>
                      <a:pt x="272" y="130"/>
                    </a:lnTo>
                    <a:lnTo>
                      <a:pt x="275" y="130"/>
                    </a:lnTo>
                    <a:lnTo>
                      <a:pt x="275" y="119"/>
                    </a:lnTo>
                    <a:lnTo>
                      <a:pt x="275" y="130"/>
                    </a:lnTo>
                    <a:lnTo>
                      <a:pt x="277" y="124"/>
                    </a:lnTo>
                    <a:lnTo>
                      <a:pt x="277" y="136"/>
                    </a:lnTo>
                    <a:lnTo>
                      <a:pt x="277" y="130"/>
                    </a:lnTo>
                    <a:lnTo>
                      <a:pt x="280" y="130"/>
                    </a:lnTo>
                    <a:lnTo>
                      <a:pt x="280" y="136"/>
                    </a:lnTo>
                    <a:lnTo>
                      <a:pt x="283" y="124"/>
                    </a:lnTo>
                    <a:lnTo>
                      <a:pt x="283" y="142"/>
                    </a:lnTo>
                    <a:lnTo>
                      <a:pt x="283" y="136"/>
                    </a:lnTo>
                    <a:lnTo>
                      <a:pt x="286" y="130"/>
                    </a:lnTo>
                    <a:lnTo>
                      <a:pt x="286" y="119"/>
                    </a:lnTo>
                    <a:lnTo>
                      <a:pt x="286" y="130"/>
                    </a:lnTo>
                    <a:lnTo>
                      <a:pt x="289" y="130"/>
                    </a:lnTo>
                    <a:lnTo>
                      <a:pt x="289" y="142"/>
                    </a:lnTo>
                    <a:lnTo>
                      <a:pt x="291" y="136"/>
                    </a:lnTo>
                    <a:lnTo>
                      <a:pt x="291" y="130"/>
                    </a:lnTo>
                    <a:lnTo>
                      <a:pt x="291" y="136"/>
                    </a:lnTo>
                    <a:lnTo>
                      <a:pt x="294" y="136"/>
                    </a:lnTo>
                    <a:lnTo>
                      <a:pt x="294" y="142"/>
                    </a:lnTo>
                    <a:lnTo>
                      <a:pt x="294" y="130"/>
                    </a:lnTo>
                    <a:lnTo>
                      <a:pt x="297" y="130"/>
                    </a:lnTo>
                    <a:lnTo>
                      <a:pt x="297" y="136"/>
                    </a:lnTo>
                    <a:lnTo>
                      <a:pt x="300" y="130"/>
                    </a:lnTo>
                    <a:lnTo>
                      <a:pt x="300" y="136"/>
                    </a:lnTo>
                    <a:lnTo>
                      <a:pt x="303" y="142"/>
                    </a:lnTo>
                    <a:lnTo>
                      <a:pt x="303" y="136"/>
                    </a:lnTo>
                    <a:lnTo>
                      <a:pt x="303" y="130"/>
                    </a:lnTo>
                    <a:lnTo>
                      <a:pt x="306" y="142"/>
                    </a:lnTo>
                    <a:lnTo>
                      <a:pt x="306" y="136"/>
                    </a:lnTo>
                    <a:lnTo>
                      <a:pt x="308" y="136"/>
                    </a:lnTo>
                    <a:lnTo>
                      <a:pt x="308" y="142"/>
                    </a:lnTo>
                    <a:lnTo>
                      <a:pt x="308" y="130"/>
                    </a:lnTo>
                    <a:lnTo>
                      <a:pt x="311" y="136"/>
                    </a:lnTo>
                    <a:lnTo>
                      <a:pt x="311" y="142"/>
                    </a:lnTo>
                    <a:lnTo>
                      <a:pt x="314" y="136"/>
                    </a:lnTo>
                    <a:lnTo>
                      <a:pt x="314" y="142"/>
                    </a:lnTo>
                    <a:lnTo>
                      <a:pt x="314" y="130"/>
                    </a:lnTo>
                    <a:lnTo>
                      <a:pt x="317" y="142"/>
                    </a:lnTo>
                    <a:lnTo>
                      <a:pt x="317" y="136"/>
                    </a:lnTo>
                    <a:lnTo>
                      <a:pt x="317" y="130"/>
                    </a:lnTo>
                    <a:lnTo>
                      <a:pt x="320" y="136"/>
                    </a:lnTo>
                    <a:lnTo>
                      <a:pt x="320" y="142"/>
                    </a:lnTo>
                    <a:lnTo>
                      <a:pt x="320" y="124"/>
                    </a:lnTo>
                    <a:lnTo>
                      <a:pt x="320" y="136"/>
                    </a:lnTo>
                    <a:lnTo>
                      <a:pt x="322" y="136"/>
                    </a:lnTo>
                    <a:lnTo>
                      <a:pt x="322" y="142"/>
                    </a:lnTo>
                    <a:lnTo>
                      <a:pt x="322" y="136"/>
                    </a:lnTo>
                    <a:lnTo>
                      <a:pt x="325" y="130"/>
                    </a:lnTo>
                    <a:lnTo>
                      <a:pt x="325" y="142"/>
                    </a:lnTo>
                    <a:lnTo>
                      <a:pt x="328" y="136"/>
                    </a:lnTo>
                    <a:lnTo>
                      <a:pt x="328" y="142"/>
                    </a:lnTo>
                    <a:lnTo>
                      <a:pt x="331" y="142"/>
                    </a:lnTo>
                    <a:lnTo>
                      <a:pt x="334" y="130"/>
                    </a:lnTo>
                    <a:lnTo>
                      <a:pt x="334" y="136"/>
                    </a:lnTo>
                    <a:lnTo>
                      <a:pt x="334" y="142"/>
                    </a:lnTo>
                    <a:lnTo>
                      <a:pt x="337" y="142"/>
                    </a:lnTo>
                    <a:lnTo>
                      <a:pt x="337" y="136"/>
                    </a:lnTo>
                    <a:lnTo>
                      <a:pt x="337" y="142"/>
                    </a:lnTo>
                    <a:lnTo>
                      <a:pt x="339" y="136"/>
                    </a:lnTo>
                    <a:lnTo>
                      <a:pt x="339" y="142"/>
                    </a:lnTo>
                    <a:lnTo>
                      <a:pt x="339" y="148"/>
                    </a:lnTo>
                    <a:lnTo>
                      <a:pt x="342" y="142"/>
                    </a:lnTo>
                    <a:lnTo>
                      <a:pt x="342" y="148"/>
                    </a:lnTo>
                    <a:lnTo>
                      <a:pt x="345" y="142"/>
                    </a:lnTo>
                    <a:lnTo>
                      <a:pt x="345" y="136"/>
                    </a:lnTo>
                    <a:lnTo>
                      <a:pt x="345" y="142"/>
                    </a:lnTo>
                    <a:lnTo>
                      <a:pt x="348" y="142"/>
                    </a:lnTo>
                    <a:lnTo>
                      <a:pt x="348" y="148"/>
                    </a:lnTo>
                    <a:lnTo>
                      <a:pt x="351" y="142"/>
                    </a:lnTo>
                    <a:lnTo>
                      <a:pt x="351" y="148"/>
                    </a:lnTo>
                    <a:lnTo>
                      <a:pt x="353" y="142"/>
                    </a:lnTo>
                    <a:lnTo>
                      <a:pt x="353" y="148"/>
                    </a:lnTo>
                    <a:lnTo>
                      <a:pt x="353" y="142"/>
                    </a:lnTo>
                    <a:lnTo>
                      <a:pt x="356" y="148"/>
                    </a:lnTo>
                    <a:lnTo>
                      <a:pt x="356" y="142"/>
                    </a:lnTo>
                    <a:lnTo>
                      <a:pt x="359" y="142"/>
                    </a:lnTo>
                    <a:lnTo>
                      <a:pt x="362" y="136"/>
                    </a:lnTo>
                    <a:lnTo>
                      <a:pt x="365" y="142"/>
                    </a:lnTo>
                    <a:lnTo>
                      <a:pt x="365" y="136"/>
                    </a:lnTo>
                    <a:lnTo>
                      <a:pt x="365" y="148"/>
                    </a:lnTo>
                    <a:lnTo>
                      <a:pt x="367" y="148"/>
                    </a:lnTo>
                    <a:lnTo>
                      <a:pt x="367" y="136"/>
                    </a:lnTo>
                    <a:lnTo>
                      <a:pt x="367" y="142"/>
                    </a:lnTo>
                    <a:lnTo>
                      <a:pt x="370" y="142"/>
                    </a:lnTo>
                    <a:lnTo>
                      <a:pt x="370" y="148"/>
                    </a:lnTo>
                    <a:lnTo>
                      <a:pt x="373" y="142"/>
                    </a:lnTo>
                    <a:lnTo>
                      <a:pt x="373" y="148"/>
                    </a:lnTo>
                    <a:lnTo>
                      <a:pt x="373" y="142"/>
                    </a:lnTo>
                    <a:lnTo>
                      <a:pt x="376" y="142"/>
                    </a:lnTo>
                    <a:lnTo>
                      <a:pt x="376" y="148"/>
                    </a:lnTo>
                    <a:lnTo>
                      <a:pt x="379" y="142"/>
                    </a:lnTo>
                    <a:lnTo>
                      <a:pt x="379" y="148"/>
                    </a:lnTo>
                    <a:lnTo>
                      <a:pt x="379" y="136"/>
                    </a:lnTo>
                    <a:lnTo>
                      <a:pt x="382" y="148"/>
                    </a:lnTo>
                    <a:lnTo>
                      <a:pt x="382" y="154"/>
                    </a:lnTo>
                    <a:lnTo>
                      <a:pt x="382" y="148"/>
                    </a:lnTo>
                    <a:lnTo>
                      <a:pt x="384" y="148"/>
                    </a:lnTo>
                    <a:lnTo>
                      <a:pt x="384" y="142"/>
                    </a:lnTo>
                    <a:lnTo>
                      <a:pt x="384" y="148"/>
                    </a:lnTo>
                    <a:lnTo>
                      <a:pt x="387" y="148"/>
                    </a:lnTo>
                    <a:lnTo>
                      <a:pt x="387" y="142"/>
                    </a:lnTo>
                    <a:lnTo>
                      <a:pt x="387" y="148"/>
                    </a:lnTo>
                    <a:lnTo>
                      <a:pt x="390" y="148"/>
                    </a:lnTo>
                    <a:lnTo>
                      <a:pt x="390" y="154"/>
                    </a:lnTo>
                    <a:lnTo>
                      <a:pt x="390" y="148"/>
                    </a:lnTo>
                    <a:lnTo>
                      <a:pt x="393" y="148"/>
                    </a:lnTo>
                    <a:lnTo>
                      <a:pt x="393" y="142"/>
                    </a:lnTo>
                    <a:lnTo>
                      <a:pt x="396" y="148"/>
                    </a:lnTo>
                    <a:lnTo>
                      <a:pt x="396" y="136"/>
                    </a:lnTo>
                    <a:lnTo>
                      <a:pt x="398" y="148"/>
                    </a:lnTo>
                    <a:lnTo>
                      <a:pt x="401" y="148"/>
                    </a:lnTo>
                    <a:lnTo>
                      <a:pt x="401" y="142"/>
                    </a:lnTo>
                    <a:lnTo>
                      <a:pt x="404" y="148"/>
                    </a:lnTo>
                    <a:lnTo>
                      <a:pt x="404" y="142"/>
                    </a:lnTo>
                    <a:lnTo>
                      <a:pt x="404" y="136"/>
                    </a:lnTo>
                    <a:lnTo>
                      <a:pt x="407" y="154"/>
                    </a:lnTo>
                    <a:lnTo>
                      <a:pt x="407" y="142"/>
                    </a:lnTo>
                    <a:lnTo>
                      <a:pt x="407" y="148"/>
                    </a:lnTo>
                    <a:lnTo>
                      <a:pt x="410" y="154"/>
                    </a:lnTo>
                    <a:lnTo>
                      <a:pt x="410" y="148"/>
                    </a:lnTo>
                    <a:lnTo>
                      <a:pt x="412" y="148"/>
                    </a:lnTo>
                    <a:lnTo>
                      <a:pt x="412" y="154"/>
                    </a:lnTo>
                    <a:lnTo>
                      <a:pt x="415" y="142"/>
                    </a:lnTo>
                    <a:lnTo>
                      <a:pt x="418" y="154"/>
                    </a:lnTo>
                    <a:lnTo>
                      <a:pt x="418" y="142"/>
                    </a:lnTo>
                    <a:lnTo>
                      <a:pt x="421" y="142"/>
                    </a:lnTo>
                    <a:lnTo>
                      <a:pt x="424" y="142"/>
                    </a:lnTo>
                    <a:lnTo>
                      <a:pt x="424" y="148"/>
                    </a:lnTo>
                    <a:lnTo>
                      <a:pt x="424" y="142"/>
                    </a:lnTo>
                    <a:lnTo>
                      <a:pt x="424" y="148"/>
                    </a:lnTo>
                    <a:lnTo>
                      <a:pt x="427" y="142"/>
                    </a:lnTo>
                    <a:lnTo>
                      <a:pt x="427" y="148"/>
                    </a:lnTo>
                    <a:lnTo>
                      <a:pt x="427" y="142"/>
                    </a:lnTo>
                    <a:lnTo>
                      <a:pt x="429" y="142"/>
                    </a:lnTo>
                    <a:lnTo>
                      <a:pt x="429" y="148"/>
                    </a:lnTo>
                    <a:lnTo>
                      <a:pt x="429" y="142"/>
                    </a:lnTo>
                    <a:lnTo>
                      <a:pt x="432" y="142"/>
                    </a:lnTo>
                    <a:lnTo>
                      <a:pt x="432" y="148"/>
                    </a:lnTo>
                    <a:lnTo>
                      <a:pt x="435" y="154"/>
                    </a:lnTo>
                    <a:lnTo>
                      <a:pt x="435" y="148"/>
                    </a:lnTo>
                    <a:lnTo>
                      <a:pt x="438" y="154"/>
                    </a:lnTo>
                    <a:lnTo>
                      <a:pt x="438" y="142"/>
                    </a:lnTo>
                    <a:lnTo>
                      <a:pt x="441" y="142"/>
                    </a:lnTo>
                    <a:lnTo>
                      <a:pt x="441" y="154"/>
                    </a:lnTo>
                    <a:lnTo>
                      <a:pt x="441" y="148"/>
                    </a:lnTo>
                    <a:lnTo>
                      <a:pt x="443" y="148"/>
                    </a:lnTo>
                    <a:lnTo>
                      <a:pt x="443" y="142"/>
                    </a:lnTo>
                    <a:lnTo>
                      <a:pt x="443" y="148"/>
                    </a:lnTo>
                    <a:lnTo>
                      <a:pt x="446" y="142"/>
                    </a:lnTo>
                    <a:lnTo>
                      <a:pt x="446" y="148"/>
                    </a:lnTo>
                    <a:lnTo>
                      <a:pt x="446" y="142"/>
                    </a:lnTo>
                    <a:lnTo>
                      <a:pt x="449" y="148"/>
                    </a:lnTo>
                    <a:lnTo>
                      <a:pt x="449" y="142"/>
                    </a:lnTo>
                    <a:lnTo>
                      <a:pt x="449" y="154"/>
                    </a:lnTo>
                    <a:lnTo>
                      <a:pt x="452" y="148"/>
                    </a:lnTo>
                    <a:lnTo>
                      <a:pt x="452" y="154"/>
                    </a:lnTo>
                    <a:lnTo>
                      <a:pt x="455" y="148"/>
                    </a:lnTo>
                    <a:lnTo>
                      <a:pt x="458" y="154"/>
                    </a:lnTo>
                    <a:lnTo>
                      <a:pt x="458" y="142"/>
                    </a:lnTo>
                    <a:lnTo>
                      <a:pt x="458" y="154"/>
                    </a:lnTo>
                    <a:lnTo>
                      <a:pt x="460" y="154"/>
                    </a:lnTo>
                    <a:lnTo>
                      <a:pt x="460" y="142"/>
                    </a:lnTo>
                    <a:lnTo>
                      <a:pt x="460" y="154"/>
                    </a:lnTo>
                    <a:lnTo>
                      <a:pt x="463" y="148"/>
                    </a:lnTo>
                    <a:lnTo>
                      <a:pt x="463" y="154"/>
                    </a:lnTo>
                    <a:lnTo>
                      <a:pt x="463" y="148"/>
                    </a:lnTo>
                    <a:lnTo>
                      <a:pt x="466" y="154"/>
                    </a:lnTo>
                    <a:lnTo>
                      <a:pt x="466" y="148"/>
                    </a:lnTo>
                    <a:lnTo>
                      <a:pt x="469" y="148"/>
                    </a:lnTo>
                    <a:lnTo>
                      <a:pt x="469" y="154"/>
                    </a:lnTo>
                    <a:lnTo>
                      <a:pt x="469" y="148"/>
                    </a:lnTo>
                    <a:lnTo>
                      <a:pt x="472" y="154"/>
                    </a:lnTo>
                    <a:lnTo>
                      <a:pt x="474" y="154"/>
                    </a:lnTo>
                    <a:lnTo>
                      <a:pt x="474" y="148"/>
                    </a:lnTo>
                    <a:lnTo>
                      <a:pt x="477" y="154"/>
                    </a:lnTo>
                    <a:lnTo>
                      <a:pt x="480" y="154"/>
                    </a:lnTo>
                    <a:lnTo>
                      <a:pt x="480" y="166"/>
                    </a:lnTo>
                    <a:lnTo>
                      <a:pt x="480" y="154"/>
                    </a:lnTo>
                    <a:lnTo>
                      <a:pt x="483" y="160"/>
                    </a:lnTo>
                    <a:lnTo>
                      <a:pt x="483" y="154"/>
                    </a:lnTo>
                    <a:lnTo>
                      <a:pt x="486" y="154"/>
                    </a:lnTo>
                    <a:lnTo>
                      <a:pt x="486" y="148"/>
                    </a:lnTo>
                    <a:lnTo>
                      <a:pt x="488" y="148"/>
                    </a:lnTo>
                    <a:lnTo>
                      <a:pt x="488" y="160"/>
                    </a:lnTo>
                    <a:lnTo>
                      <a:pt x="488" y="154"/>
                    </a:lnTo>
                    <a:lnTo>
                      <a:pt x="491" y="154"/>
                    </a:lnTo>
                    <a:lnTo>
                      <a:pt x="491" y="148"/>
                    </a:lnTo>
                    <a:lnTo>
                      <a:pt x="494" y="154"/>
                    </a:lnTo>
                    <a:lnTo>
                      <a:pt x="494" y="166"/>
                    </a:lnTo>
                    <a:lnTo>
                      <a:pt x="494" y="148"/>
                    </a:lnTo>
                    <a:lnTo>
                      <a:pt x="497" y="160"/>
                    </a:lnTo>
                    <a:lnTo>
                      <a:pt x="497" y="148"/>
                    </a:lnTo>
                    <a:lnTo>
                      <a:pt x="497" y="142"/>
                    </a:lnTo>
                    <a:lnTo>
                      <a:pt x="500" y="154"/>
                    </a:lnTo>
                    <a:lnTo>
                      <a:pt x="500" y="148"/>
                    </a:lnTo>
                    <a:lnTo>
                      <a:pt x="500" y="154"/>
                    </a:lnTo>
                    <a:lnTo>
                      <a:pt x="503" y="160"/>
                    </a:lnTo>
                    <a:lnTo>
                      <a:pt x="503" y="154"/>
                    </a:lnTo>
                    <a:lnTo>
                      <a:pt x="505" y="154"/>
                    </a:lnTo>
                    <a:lnTo>
                      <a:pt x="505" y="148"/>
                    </a:lnTo>
                    <a:lnTo>
                      <a:pt x="508" y="154"/>
                    </a:lnTo>
                    <a:lnTo>
                      <a:pt x="508" y="148"/>
                    </a:lnTo>
                    <a:lnTo>
                      <a:pt x="508" y="154"/>
                    </a:lnTo>
                    <a:lnTo>
                      <a:pt x="511" y="160"/>
                    </a:lnTo>
                    <a:lnTo>
                      <a:pt x="511" y="148"/>
                    </a:lnTo>
                    <a:lnTo>
                      <a:pt x="511" y="166"/>
                    </a:lnTo>
                    <a:lnTo>
                      <a:pt x="514" y="160"/>
                    </a:lnTo>
                    <a:lnTo>
                      <a:pt x="514" y="154"/>
                    </a:lnTo>
                    <a:lnTo>
                      <a:pt x="517" y="148"/>
                    </a:lnTo>
                    <a:lnTo>
                      <a:pt x="517" y="160"/>
                    </a:lnTo>
                    <a:lnTo>
                      <a:pt x="519" y="160"/>
                    </a:lnTo>
                    <a:lnTo>
                      <a:pt x="519" y="154"/>
                    </a:lnTo>
                    <a:lnTo>
                      <a:pt x="522" y="154"/>
                    </a:lnTo>
                    <a:lnTo>
                      <a:pt x="522" y="160"/>
                    </a:lnTo>
                    <a:lnTo>
                      <a:pt x="522" y="154"/>
                    </a:lnTo>
                    <a:lnTo>
                      <a:pt x="525" y="160"/>
                    </a:lnTo>
                    <a:lnTo>
                      <a:pt x="525" y="154"/>
                    </a:lnTo>
                    <a:lnTo>
                      <a:pt x="525" y="160"/>
                    </a:lnTo>
                    <a:lnTo>
                      <a:pt x="528" y="160"/>
                    </a:lnTo>
                    <a:lnTo>
                      <a:pt x="531" y="160"/>
                    </a:lnTo>
                    <a:lnTo>
                      <a:pt x="531" y="154"/>
                    </a:lnTo>
                    <a:lnTo>
                      <a:pt x="531" y="160"/>
                    </a:lnTo>
                    <a:lnTo>
                      <a:pt x="533" y="160"/>
                    </a:lnTo>
                    <a:lnTo>
                      <a:pt x="536" y="166"/>
                    </a:lnTo>
                    <a:lnTo>
                      <a:pt x="536" y="160"/>
                    </a:lnTo>
                    <a:lnTo>
                      <a:pt x="539" y="154"/>
                    </a:lnTo>
                    <a:lnTo>
                      <a:pt x="539" y="160"/>
                    </a:lnTo>
                    <a:lnTo>
                      <a:pt x="539" y="166"/>
                    </a:lnTo>
                    <a:lnTo>
                      <a:pt x="542" y="160"/>
                    </a:lnTo>
                    <a:lnTo>
                      <a:pt x="542" y="154"/>
                    </a:lnTo>
                    <a:lnTo>
                      <a:pt x="545" y="166"/>
                    </a:lnTo>
                    <a:lnTo>
                      <a:pt x="545" y="160"/>
                    </a:lnTo>
                    <a:lnTo>
                      <a:pt x="548" y="160"/>
                    </a:lnTo>
                    <a:lnTo>
                      <a:pt x="548" y="154"/>
                    </a:lnTo>
                    <a:lnTo>
                      <a:pt x="550" y="160"/>
                    </a:lnTo>
                    <a:lnTo>
                      <a:pt x="550" y="166"/>
                    </a:lnTo>
                    <a:lnTo>
                      <a:pt x="553" y="154"/>
                    </a:lnTo>
                    <a:lnTo>
                      <a:pt x="553" y="160"/>
                    </a:lnTo>
                    <a:lnTo>
                      <a:pt x="553" y="166"/>
                    </a:lnTo>
                    <a:lnTo>
                      <a:pt x="556" y="178"/>
                    </a:lnTo>
                    <a:lnTo>
                      <a:pt x="556" y="166"/>
                    </a:lnTo>
                    <a:lnTo>
                      <a:pt x="559" y="166"/>
                    </a:lnTo>
                    <a:lnTo>
                      <a:pt x="559" y="160"/>
                    </a:lnTo>
                    <a:lnTo>
                      <a:pt x="559" y="166"/>
                    </a:lnTo>
                    <a:lnTo>
                      <a:pt x="562" y="166"/>
                    </a:lnTo>
                    <a:lnTo>
                      <a:pt x="564" y="166"/>
                    </a:lnTo>
                    <a:lnTo>
                      <a:pt x="567" y="160"/>
                    </a:lnTo>
                    <a:lnTo>
                      <a:pt x="570" y="154"/>
                    </a:lnTo>
                    <a:lnTo>
                      <a:pt x="570" y="166"/>
                    </a:lnTo>
                    <a:lnTo>
                      <a:pt x="573" y="166"/>
                    </a:lnTo>
                    <a:lnTo>
                      <a:pt x="576" y="160"/>
                    </a:lnTo>
                    <a:lnTo>
                      <a:pt x="576" y="166"/>
                    </a:lnTo>
                    <a:lnTo>
                      <a:pt x="576" y="154"/>
                    </a:lnTo>
                    <a:lnTo>
                      <a:pt x="579" y="160"/>
                    </a:lnTo>
                    <a:lnTo>
                      <a:pt x="579" y="166"/>
                    </a:lnTo>
                    <a:lnTo>
                      <a:pt x="581" y="166"/>
                    </a:lnTo>
                    <a:lnTo>
                      <a:pt x="581" y="160"/>
                    </a:lnTo>
                    <a:lnTo>
                      <a:pt x="584" y="178"/>
                    </a:lnTo>
                    <a:lnTo>
                      <a:pt x="584" y="166"/>
                    </a:lnTo>
                    <a:lnTo>
                      <a:pt x="584" y="160"/>
                    </a:lnTo>
                    <a:lnTo>
                      <a:pt x="587" y="178"/>
                    </a:lnTo>
                    <a:lnTo>
                      <a:pt x="587" y="166"/>
                    </a:lnTo>
                    <a:lnTo>
                      <a:pt x="587" y="154"/>
                    </a:lnTo>
                    <a:lnTo>
                      <a:pt x="590" y="148"/>
                    </a:lnTo>
                    <a:lnTo>
                      <a:pt x="590" y="160"/>
                    </a:lnTo>
                    <a:lnTo>
                      <a:pt x="590" y="148"/>
                    </a:lnTo>
                    <a:lnTo>
                      <a:pt x="593" y="160"/>
                    </a:lnTo>
                    <a:lnTo>
                      <a:pt x="593" y="148"/>
                    </a:lnTo>
                    <a:lnTo>
                      <a:pt x="593" y="154"/>
                    </a:lnTo>
                    <a:lnTo>
                      <a:pt x="595" y="154"/>
                    </a:lnTo>
                    <a:lnTo>
                      <a:pt x="595" y="148"/>
                    </a:lnTo>
                    <a:lnTo>
                      <a:pt x="595" y="154"/>
                    </a:lnTo>
                    <a:lnTo>
                      <a:pt x="598" y="154"/>
                    </a:lnTo>
                    <a:lnTo>
                      <a:pt x="598" y="160"/>
                    </a:lnTo>
                    <a:lnTo>
                      <a:pt x="598" y="178"/>
                    </a:lnTo>
                    <a:lnTo>
                      <a:pt x="601" y="154"/>
                    </a:lnTo>
                    <a:lnTo>
                      <a:pt x="601" y="148"/>
                    </a:lnTo>
                    <a:lnTo>
                      <a:pt x="601" y="154"/>
                    </a:lnTo>
                    <a:lnTo>
                      <a:pt x="604" y="160"/>
                    </a:lnTo>
                    <a:lnTo>
                      <a:pt x="604" y="166"/>
                    </a:lnTo>
                    <a:lnTo>
                      <a:pt x="607" y="178"/>
                    </a:lnTo>
                    <a:lnTo>
                      <a:pt x="607" y="154"/>
                    </a:lnTo>
                    <a:lnTo>
                      <a:pt x="607" y="166"/>
                    </a:lnTo>
                    <a:lnTo>
                      <a:pt x="609" y="160"/>
                    </a:lnTo>
                    <a:lnTo>
                      <a:pt x="609" y="178"/>
                    </a:lnTo>
                    <a:lnTo>
                      <a:pt x="609" y="160"/>
                    </a:lnTo>
                    <a:lnTo>
                      <a:pt x="612" y="166"/>
                    </a:lnTo>
                    <a:lnTo>
                      <a:pt x="612" y="160"/>
                    </a:lnTo>
                    <a:lnTo>
                      <a:pt x="615" y="166"/>
                    </a:lnTo>
                    <a:lnTo>
                      <a:pt x="618" y="154"/>
                    </a:lnTo>
                    <a:lnTo>
                      <a:pt x="621" y="154"/>
                    </a:lnTo>
                    <a:lnTo>
                      <a:pt x="621" y="160"/>
                    </a:lnTo>
                    <a:lnTo>
                      <a:pt x="624" y="160"/>
                    </a:lnTo>
                    <a:lnTo>
                      <a:pt x="624" y="166"/>
                    </a:lnTo>
                    <a:lnTo>
                      <a:pt x="624" y="160"/>
                    </a:lnTo>
                    <a:lnTo>
                      <a:pt x="626" y="160"/>
                    </a:lnTo>
                    <a:lnTo>
                      <a:pt x="626" y="154"/>
                    </a:lnTo>
                    <a:lnTo>
                      <a:pt x="629" y="160"/>
                    </a:lnTo>
                    <a:lnTo>
                      <a:pt x="629" y="178"/>
                    </a:lnTo>
                    <a:lnTo>
                      <a:pt x="629" y="166"/>
                    </a:lnTo>
                    <a:lnTo>
                      <a:pt x="632" y="178"/>
                    </a:lnTo>
                    <a:lnTo>
                      <a:pt x="632" y="160"/>
                    </a:lnTo>
                    <a:lnTo>
                      <a:pt x="635" y="166"/>
                    </a:lnTo>
                    <a:lnTo>
                      <a:pt x="638" y="166"/>
                    </a:lnTo>
                    <a:lnTo>
                      <a:pt x="638" y="160"/>
                    </a:lnTo>
                    <a:lnTo>
                      <a:pt x="638" y="166"/>
                    </a:lnTo>
                    <a:lnTo>
                      <a:pt x="640" y="154"/>
                    </a:lnTo>
                    <a:lnTo>
                      <a:pt x="643" y="154"/>
                    </a:lnTo>
                    <a:lnTo>
                      <a:pt x="643" y="160"/>
                    </a:lnTo>
                    <a:lnTo>
                      <a:pt x="646" y="166"/>
                    </a:lnTo>
                    <a:lnTo>
                      <a:pt x="646" y="160"/>
                    </a:lnTo>
                    <a:lnTo>
                      <a:pt x="649" y="154"/>
                    </a:lnTo>
                    <a:lnTo>
                      <a:pt x="649" y="160"/>
                    </a:lnTo>
                    <a:lnTo>
                      <a:pt x="649" y="166"/>
                    </a:lnTo>
                    <a:lnTo>
                      <a:pt x="652" y="154"/>
                    </a:lnTo>
                    <a:lnTo>
                      <a:pt x="652" y="166"/>
                    </a:lnTo>
                    <a:lnTo>
                      <a:pt x="652" y="160"/>
                    </a:lnTo>
                    <a:lnTo>
                      <a:pt x="654" y="166"/>
                    </a:lnTo>
                    <a:lnTo>
                      <a:pt x="654" y="160"/>
                    </a:lnTo>
                    <a:lnTo>
                      <a:pt x="654" y="166"/>
                    </a:lnTo>
                    <a:lnTo>
                      <a:pt x="657" y="166"/>
                    </a:lnTo>
                    <a:lnTo>
                      <a:pt x="657" y="160"/>
                    </a:lnTo>
                    <a:lnTo>
                      <a:pt x="660" y="154"/>
                    </a:lnTo>
                    <a:lnTo>
                      <a:pt x="660" y="166"/>
                    </a:lnTo>
                    <a:lnTo>
                      <a:pt x="663" y="154"/>
                    </a:lnTo>
                    <a:lnTo>
                      <a:pt x="663" y="166"/>
                    </a:lnTo>
                    <a:lnTo>
                      <a:pt x="663" y="154"/>
                    </a:lnTo>
                    <a:lnTo>
                      <a:pt x="666" y="160"/>
                    </a:lnTo>
                    <a:lnTo>
                      <a:pt x="666" y="154"/>
                    </a:lnTo>
                    <a:lnTo>
                      <a:pt x="666" y="166"/>
                    </a:lnTo>
                    <a:lnTo>
                      <a:pt x="669" y="166"/>
                    </a:lnTo>
                    <a:lnTo>
                      <a:pt x="669" y="160"/>
                    </a:lnTo>
                    <a:lnTo>
                      <a:pt x="669" y="178"/>
                    </a:lnTo>
                    <a:lnTo>
                      <a:pt x="671" y="160"/>
                    </a:lnTo>
                    <a:lnTo>
                      <a:pt x="671" y="166"/>
                    </a:lnTo>
                    <a:lnTo>
                      <a:pt x="671" y="160"/>
                    </a:lnTo>
                    <a:lnTo>
                      <a:pt x="674" y="166"/>
                    </a:lnTo>
                    <a:lnTo>
                      <a:pt x="674" y="160"/>
                    </a:lnTo>
                  </a:path>
                </a:pathLst>
              </a:custGeom>
              <a:noFill/>
              <a:ln w="4763">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5241" name="Line 47"/>
            <p:cNvSpPr>
              <a:spLocks noChangeShapeType="1"/>
            </p:cNvSpPr>
            <p:nvPr/>
          </p:nvSpPr>
          <p:spPr bwMode="auto">
            <a:xfrm>
              <a:off x="2484" y="1201"/>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42" name="Line 48"/>
            <p:cNvSpPr>
              <a:spLocks noChangeShapeType="1"/>
            </p:cNvSpPr>
            <p:nvPr/>
          </p:nvSpPr>
          <p:spPr bwMode="auto">
            <a:xfrm>
              <a:off x="2484" y="1805"/>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43" name="Line 49"/>
            <p:cNvSpPr>
              <a:spLocks noChangeShapeType="1"/>
            </p:cNvSpPr>
            <p:nvPr/>
          </p:nvSpPr>
          <p:spPr bwMode="auto">
            <a:xfrm>
              <a:off x="2481" y="1206"/>
              <a:ext cx="0" cy="89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44" name="Line 50"/>
            <p:cNvSpPr>
              <a:spLocks noChangeShapeType="1"/>
            </p:cNvSpPr>
            <p:nvPr/>
          </p:nvSpPr>
          <p:spPr bwMode="auto">
            <a:xfrm>
              <a:off x="2481" y="2101"/>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45" name="Line 51"/>
            <p:cNvSpPr>
              <a:spLocks noChangeShapeType="1"/>
            </p:cNvSpPr>
            <p:nvPr/>
          </p:nvSpPr>
          <p:spPr bwMode="auto">
            <a:xfrm>
              <a:off x="2487" y="1503"/>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46" name="Rectangle 52"/>
            <p:cNvSpPr>
              <a:spLocks noChangeArrowheads="1"/>
            </p:cNvSpPr>
            <p:nvPr/>
          </p:nvSpPr>
          <p:spPr bwMode="auto">
            <a:xfrm>
              <a:off x="2271" y="196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7.4</a:t>
              </a:r>
              <a:endParaRPr lang="en-US" sz="2000">
                <a:solidFill>
                  <a:schemeClr val="tx1"/>
                </a:solidFill>
                <a:latin typeface="Arial Narrow" pitchFamily="34" charset="0"/>
              </a:endParaRPr>
            </a:p>
          </p:txBody>
        </p:sp>
        <p:sp>
          <p:nvSpPr>
            <p:cNvPr id="45247" name="Rectangle 53"/>
            <p:cNvSpPr>
              <a:spLocks noChangeArrowheads="1"/>
            </p:cNvSpPr>
            <p:nvPr/>
          </p:nvSpPr>
          <p:spPr bwMode="auto">
            <a:xfrm>
              <a:off x="2271" y="1406"/>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7.6</a:t>
              </a:r>
              <a:endParaRPr lang="en-US" sz="2000">
                <a:solidFill>
                  <a:schemeClr val="tx1"/>
                </a:solidFill>
                <a:latin typeface="Arial Narrow" pitchFamily="34" charset="0"/>
              </a:endParaRPr>
            </a:p>
          </p:txBody>
        </p:sp>
        <p:sp>
          <p:nvSpPr>
            <p:cNvPr id="45248" name="Rectangle 55"/>
            <p:cNvSpPr>
              <a:spLocks noChangeArrowheads="1"/>
            </p:cNvSpPr>
            <p:nvPr/>
          </p:nvSpPr>
          <p:spPr bwMode="auto">
            <a:xfrm>
              <a:off x="2271" y="1684"/>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45249" name="Rectangle 56"/>
            <p:cNvSpPr>
              <a:spLocks noChangeArrowheads="1"/>
            </p:cNvSpPr>
            <p:nvPr/>
          </p:nvSpPr>
          <p:spPr bwMode="auto">
            <a:xfrm>
              <a:off x="2271" y="1128"/>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sp>
          <p:nvSpPr>
            <p:cNvPr id="45250" name="Rectangle 173"/>
            <p:cNvSpPr>
              <a:spLocks noChangeArrowheads="1"/>
            </p:cNvSpPr>
            <p:nvPr/>
          </p:nvSpPr>
          <p:spPr bwMode="auto">
            <a:xfrm>
              <a:off x="3280" y="1578"/>
              <a:ext cx="19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FF9900"/>
                  </a:solidFill>
                  <a:latin typeface="Arial Narrow" pitchFamily="34" charset="0"/>
                </a:rPr>
                <a:t>H</a:t>
              </a:r>
              <a:r>
                <a:rPr lang="en-US" sz="1600" baseline="-25000">
                  <a:solidFill>
                    <a:srgbClr val="FF9900"/>
                  </a:solidFill>
                  <a:latin typeface="Arial Narrow" pitchFamily="34" charset="0"/>
                </a:rPr>
                <a:t>2</a:t>
              </a:r>
              <a:r>
                <a:rPr lang="en-US" sz="1600">
                  <a:solidFill>
                    <a:srgbClr val="FF9900"/>
                  </a:solidFill>
                  <a:latin typeface="Arial Narrow" pitchFamily="34" charset="0"/>
                </a:rPr>
                <a:t>O</a:t>
              </a:r>
            </a:p>
          </p:txBody>
        </p:sp>
        <p:sp>
          <p:nvSpPr>
            <p:cNvPr id="45251" name="Text Box 182"/>
            <p:cNvSpPr txBox="1">
              <a:spLocks noChangeArrowheads="1"/>
            </p:cNvSpPr>
            <p:nvPr/>
          </p:nvSpPr>
          <p:spPr bwMode="auto">
            <a:xfrm>
              <a:off x="2934" y="1194"/>
              <a:ext cx="743"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80000"/>
                </a:lnSpc>
              </a:pPr>
              <a:r>
                <a:rPr lang="en-US" sz="1400">
                  <a:solidFill>
                    <a:schemeClr val="tx1"/>
                  </a:solidFill>
                  <a:latin typeface="Arial Narrow" pitchFamily="34" charset="0"/>
                </a:rPr>
                <a:t>5%CO</a:t>
              </a:r>
              <a:r>
                <a:rPr lang="en-US" sz="1400" baseline="-25000">
                  <a:solidFill>
                    <a:schemeClr val="tx1"/>
                  </a:solidFill>
                  <a:latin typeface="Arial Narrow" pitchFamily="34" charset="0"/>
                </a:rPr>
                <a:t>2</a:t>
              </a:r>
              <a:endParaRPr lang="en-US" sz="1400">
                <a:solidFill>
                  <a:schemeClr val="tx1"/>
                </a:solidFill>
                <a:latin typeface="Arial Narrow" pitchFamily="34" charset="0"/>
              </a:endParaRPr>
            </a:p>
            <a:p>
              <a:pPr algn="ctr" eaLnBrk="1" hangingPunct="1">
                <a:lnSpc>
                  <a:spcPct val="80000"/>
                </a:lnSpc>
              </a:pPr>
              <a:r>
                <a:rPr lang="en-US" sz="1400">
                  <a:solidFill>
                    <a:schemeClr val="tx1"/>
                  </a:solidFill>
                  <a:latin typeface="Arial Narrow" pitchFamily="34" charset="0"/>
                </a:rPr>
                <a:t>33 mM HCO</a:t>
              </a:r>
              <a:r>
                <a:rPr lang="en-US" sz="1400" baseline="-25000">
                  <a:solidFill>
                    <a:schemeClr val="tx1"/>
                  </a:solidFill>
                  <a:latin typeface="Arial Narrow" pitchFamily="34" charset="0"/>
                </a:rPr>
                <a:t>3</a:t>
              </a:r>
              <a:r>
                <a:rPr lang="en-US" sz="1400" baseline="30000">
                  <a:solidFill>
                    <a:schemeClr val="tx1"/>
                  </a:solidFill>
                  <a:latin typeface="Arial Narrow" pitchFamily="34" charset="0"/>
                  <a:sym typeface="Symbol" pitchFamily="18" charset="2"/>
                </a:rPr>
                <a:t></a:t>
              </a:r>
              <a:endParaRPr lang="en-US" sz="1400" baseline="-25000">
                <a:solidFill>
                  <a:schemeClr val="tx1"/>
                </a:solidFill>
                <a:latin typeface="Arial Narrow" pitchFamily="34" charset="0"/>
                <a:sym typeface="Symbol" pitchFamily="18" charset="2"/>
              </a:endParaRPr>
            </a:p>
          </p:txBody>
        </p:sp>
        <p:sp>
          <p:nvSpPr>
            <p:cNvPr id="45252" name="Line 183"/>
            <p:cNvSpPr>
              <a:spLocks noChangeShapeType="1"/>
            </p:cNvSpPr>
            <p:nvPr/>
          </p:nvSpPr>
          <p:spPr bwMode="auto">
            <a:xfrm>
              <a:off x="2898" y="1476"/>
              <a:ext cx="72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253" name="Rectangle 192"/>
            <p:cNvSpPr>
              <a:spLocks noChangeArrowheads="1"/>
            </p:cNvSpPr>
            <p:nvPr/>
          </p:nvSpPr>
          <p:spPr bwMode="auto">
            <a:xfrm>
              <a:off x="2664" y="1674"/>
              <a:ext cx="144"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9607" name="Group 215"/>
          <p:cNvGrpSpPr>
            <a:grpSpLocks/>
          </p:cNvGrpSpPr>
          <p:nvPr/>
        </p:nvGrpSpPr>
        <p:grpSpPr bwMode="auto">
          <a:xfrm>
            <a:off x="6442075" y="1790700"/>
            <a:ext cx="2387600" cy="1628775"/>
            <a:chOff x="4058" y="1128"/>
            <a:chExt cx="1504" cy="1026"/>
          </a:xfrm>
        </p:grpSpPr>
        <p:grpSp>
          <p:nvGrpSpPr>
            <p:cNvPr id="45215" name="Group 31"/>
            <p:cNvGrpSpPr>
              <a:grpSpLocks/>
            </p:cNvGrpSpPr>
            <p:nvPr/>
          </p:nvGrpSpPr>
          <p:grpSpPr bwMode="auto">
            <a:xfrm>
              <a:off x="4505" y="1675"/>
              <a:ext cx="937" cy="175"/>
              <a:chOff x="4306" y="1009"/>
              <a:chExt cx="937" cy="175"/>
            </a:xfrm>
          </p:grpSpPr>
          <p:sp>
            <p:nvSpPr>
              <p:cNvPr id="45236" name="Freeform 32"/>
              <p:cNvSpPr>
                <a:spLocks/>
              </p:cNvSpPr>
              <p:nvPr/>
            </p:nvSpPr>
            <p:spPr bwMode="auto">
              <a:xfrm>
                <a:off x="4306" y="1134"/>
                <a:ext cx="302" cy="50"/>
              </a:xfrm>
              <a:custGeom>
                <a:avLst/>
                <a:gdLst>
                  <a:gd name="T0" fmla="*/ 3977312 w 86"/>
                  <a:gd name="T1" fmla="*/ 2147483647 h 8"/>
                  <a:gd name="T2" fmla="*/ 7144382 w 86"/>
                  <a:gd name="T3" fmla="*/ 0 h 8"/>
                  <a:gd name="T4" fmla="*/ 13966840 w 86"/>
                  <a:gd name="T5" fmla="*/ 2147483647 h 8"/>
                  <a:gd name="T6" fmla="*/ 17944029 w 86"/>
                  <a:gd name="T7" fmla="*/ 2147483647 h 8"/>
                  <a:gd name="T8" fmla="*/ 21111271 w 86"/>
                  <a:gd name="T9" fmla="*/ 2147483647 h 8"/>
                  <a:gd name="T10" fmla="*/ 25088411 w 86"/>
                  <a:gd name="T11" fmla="*/ 2147483647 h 8"/>
                  <a:gd name="T12" fmla="*/ 31910279 w 86"/>
                  <a:gd name="T13" fmla="*/ 2147483647 h 8"/>
                  <a:gd name="T14" fmla="*/ 35077988 w 86"/>
                  <a:gd name="T15" fmla="*/ 2147483647 h 8"/>
                  <a:gd name="T16" fmla="*/ 39055265 w 86"/>
                  <a:gd name="T17" fmla="*/ 2147483647 h 8"/>
                  <a:gd name="T18" fmla="*/ 46201326 w 86"/>
                  <a:gd name="T19" fmla="*/ 2147483647 h 8"/>
                  <a:gd name="T20" fmla="*/ 49046345 w 86"/>
                  <a:gd name="T21" fmla="*/ 2147483647 h 8"/>
                  <a:gd name="T22" fmla="*/ 53023657 w 86"/>
                  <a:gd name="T23" fmla="*/ 2147483647 h 8"/>
                  <a:gd name="T24" fmla="*/ 56190900 w 86"/>
                  <a:gd name="T25" fmla="*/ 2147483647 h 8"/>
                  <a:gd name="T26" fmla="*/ 63012753 w 86"/>
                  <a:gd name="T27" fmla="*/ 2147483647 h 8"/>
                  <a:gd name="T28" fmla="*/ 66989907 w 86"/>
                  <a:gd name="T29" fmla="*/ 2147483647 h 8"/>
                  <a:gd name="T30" fmla="*/ 70157616 w 86"/>
                  <a:gd name="T31" fmla="*/ 2147483647 h 8"/>
                  <a:gd name="T32" fmla="*/ 74134928 w 86"/>
                  <a:gd name="T33" fmla="*/ 2147483647 h 8"/>
                  <a:gd name="T34" fmla="*/ 80956782 w 86"/>
                  <a:gd name="T35" fmla="*/ 2147483647 h 8"/>
                  <a:gd name="T36" fmla="*/ 84123887 w 86"/>
                  <a:gd name="T37" fmla="*/ 2147483647 h 8"/>
                  <a:gd name="T38" fmla="*/ 88101164 w 86"/>
                  <a:gd name="T39" fmla="*/ 2147483647 h 8"/>
                  <a:gd name="T40" fmla="*/ 91268273 w 86"/>
                  <a:gd name="T41" fmla="*/ 2147483647 h 8"/>
                  <a:gd name="T42" fmla="*/ 98090741 w 86"/>
                  <a:gd name="T43" fmla="*/ 2147483647 h 8"/>
                  <a:gd name="T44" fmla="*/ 102068053 w 86"/>
                  <a:gd name="T45" fmla="*/ 2147483647 h 8"/>
                  <a:gd name="T46" fmla="*/ 105235124 w 86"/>
                  <a:gd name="T47" fmla="*/ 2147483647 h 8"/>
                  <a:gd name="T48" fmla="*/ 112057026 w 86"/>
                  <a:gd name="T49" fmla="*/ 2147483647 h 8"/>
                  <a:gd name="T50" fmla="*/ 116034770 w 86"/>
                  <a:gd name="T51" fmla="*/ 2147483647 h 8"/>
                  <a:gd name="T52" fmla="*/ 119202013 w 86"/>
                  <a:gd name="T53" fmla="*/ 2147483647 h 8"/>
                  <a:gd name="T54" fmla="*/ 123180842 w 86"/>
                  <a:gd name="T55" fmla="*/ 2147483647 h 8"/>
                  <a:gd name="T56" fmla="*/ 130330983 w 86"/>
                  <a:gd name="T57" fmla="*/ 2147483647 h 8"/>
                  <a:gd name="T58" fmla="*/ 133170369 w 86"/>
                  <a:gd name="T59" fmla="*/ 2147483647 h 8"/>
                  <a:gd name="T60" fmla="*/ 137147558 w 86"/>
                  <a:gd name="T61" fmla="*/ 0 h 8"/>
                  <a:gd name="T62" fmla="*/ 140320550 w 86"/>
                  <a:gd name="T63" fmla="*/ 2147483647 h 8"/>
                  <a:gd name="T64" fmla="*/ 147136654 w 86"/>
                  <a:gd name="T65" fmla="*/ 2147483647 h 8"/>
                  <a:gd name="T66" fmla="*/ 151114398 w 86"/>
                  <a:gd name="T67" fmla="*/ 2147483647 h 8"/>
                  <a:gd name="T68" fmla="*/ 155091724 w 86"/>
                  <a:gd name="T69" fmla="*/ 2147483647 h 8"/>
                  <a:gd name="T70" fmla="*/ 158264108 w 86"/>
                  <a:gd name="T71" fmla="*/ 2147483647 h 8"/>
                  <a:gd name="T72" fmla="*/ 165088131 w 86"/>
                  <a:gd name="T73" fmla="*/ 2147483647 h 8"/>
                  <a:gd name="T74" fmla="*/ 172232514 w 86"/>
                  <a:gd name="T75" fmla="*/ 2147483647 h 8"/>
                  <a:gd name="T76" fmla="*/ 176210258 w 86"/>
                  <a:gd name="T77" fmla="*/ 2147483647 h 8"/>
                  <a:gd name="T78" fmla="*/ 179377500 w 86"/>
                  <a:gd name="T79" fmla="*/ 2147483647 h 8"/>
                  <a:gd name="T80" fmla="*/ 186199354 w 86"/>
                  <a:gd name="T81" fmla="*/ 2147483647 h 8"/>
                  <a:gd name="T82" fmla="*/ 190176680 w 86"/>
                  <a:gd name="T83" fmla="*/ 2147483647 h 8"/>
                  <a:gd name="T84" fmla="*/ 193343785 w 86"/>
                  <a:gd name="T85" fmla="*/ 2147483647 h 8"/>
                  <a:gd name="T86" fmla="*/ 197321533 w 86"/>
                  <a:gd name="T87" fmla="*/ 2147483647 h 8"/>
                  <a:gd name="T88" fmla="*/ 204143397 w 86"/>
                  <a:gd name="T89" fmla="*/ 2147483647 h 8"/>
                  <a:gd name="T90" fmla="*/ 207310625 w 86"/>
                  <a:gd name="T91" fmla="*/ 2147483647 h 8"/>
                  <a:gd name="T92" fmla="*/ 211287765 w 86"/>
                  <a:gd name="T93" fmla="*/ 2147483647 h 8"/>
                  <a:gd name="T94" fmla="*/ 214132478 w 86"/>
                  <a:gd name="T95" fmla="*/ 2147483647 h 8"/>
                  <a:gd name="T96" fmla="*/ 221277342 w 86"/>
                  <a:gd name="T97" fmla="*/ 2147483647 h 8"/>
                  <a:gd name="T98" fmla="*/ 225254654 w 86"/>
                  <a:gd name="T99" fmla="*/ 2147483647 h 8"/>
                  <a:gd name="T100" fmla="*/ 228421724 w 86"/>
                  <a:gd name="T101" fmla="*/ 2147483647 h 8"/>
                  <a:gd name="T102" fmla="*/ 232399040 w 86"/>
                  <a:gd name="T103" fmla="*/ 2147483647 h 8"/>
                  <a:gd name="T104" fmla="*/ 239220904 w 86"/>
                  <a:gd name="T105" fmla="*/ 2147483647 h 8"/>
                  <a:gd name="T106" fmla="*/ 249212156 w 86"/>
                  <a:gd name="T107" fmla="*/ 2147483647 h 8"/>
                  <a:gd name="T108" fmla="*/ 284290095 w 86"/>
                  <a:gd name="T109" fmla="*/ 2147483647 h 8"/>
                  <a:gd name="T110" fmla="*/ 291434516 w 86"/>
                  <a:gd name="T111" fmla="*/ 2147483647 h 8"/>
                  <a:gd name="T112" fmla="*/ 295411789 w 86"/>
                  <a:gd name="T113" fmla="*/ 2147483647 h 8"/>
                  <a:gd name="T114" fmla="*/ 298256380 w 86"/>
                  <a:gd name="T115" fmla="*/ 2147483647 h 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6" h="8">
                    <a:moveTo>
                      <a:pt x="0" y="2"/>
                    </a:moveTo>
                    <a:lnTo>
                      <a:pt x="0" y="1"/>
                    </a:lnTo>
                    <a:lnTo>
                      <a:pt x="1" y="2"/>
                    </a:lnTo>
                    <a:lnTo>
                      <a:pt x="1" y="3"/>
                    </a:lnTo>
                    <a:lnTo>
                      <a:pt x="1" y="2"/>
                    </a:lnTo>
                    <a:lnTo>
                      <a:pt x="2" y="2"/>
                    </a:lnTo>
                    <a:lnTo>
                      <a:pt x="2" y="3"/>
                    </a:lnTo>
                    <a:lnTo>
                      <a:pt x="2" y="0"/>
                    </a:lnTo>
                    <a:lnTo>
                      <a:pt x="3" y="3"/>
                    </a:lnTo>
                    <a:lnTo>
                      <a:pt x="3" y="2"/>
                    </a:lnTo>
                    <a:lnTo>
                      <a:pt x="3" y="1"/>
                    </a:lnTo>
                    <a:lnTo>
                      <a:pt x="4" y="2"/>
                    </a:lnTo>
                    <a:lnTo>
                      <a:pt x="4" y="3"/>
                    </a:lnTo>
                    <a:lnTo>
                      <a:pt x="4" y="2"/>
                    </a:lnTo>
                    <a:lnTo>
                      <a:pt x="4" y="1"/>
                    </a:lnTo>
                    <a:lnTo>
                      <a:pt x="5" y="2"/>
                    </a:lnTo>
                    <a:lnTo>
                      <a:pt x="5" y="1"/>
                    </a:lnTo>
                    <a:lnTo>
                      <a:pt x="5" y="3"/>
                    </a:lnTo>
                    <a:lnTo>
                      <a:pt x="5" y="4"/>
                    </a:lnTo>
                    <a:lnTo>
                      <a:pt x="6" y="2"/>
                    </a:lnTo>
                    <a:lnTo>
                      <a:pt x="6" y="4"/>
                    </a:lnTo>
                    <a:lnTo>
                      <a:pt x="6" y="3"/>
                    </a:lnTo>
                    <a:lnTo>
                      <a:pt x="6" y="2"/>
                    </a:lnTo>
                    <a:lnTo>
                      <a:pt x="7" y="3"/>
                    </a:lnTo>
                    <a:lnTo>
                      <a:pt x="7" y="2"/>
                    </a:lnTo>
                    <a:lnTo>
                      <a:pt x="8" y="2"/>
                    </a:lnTo>
                    <a:lnTo>
                      <a:pt x="8" y="3"/>
                    </a:lnTo>
                    <a:lnTo>
                      <a:pt x="9" y="1"/>
                    </a:lnTo>
                    <a:lnTo>
                      <a:pt x="9" y="2"/>
                    </a:lnTo>
                    <a:lnTo>
                      <a:pt x="10" y="2"/>
                    </a:lnTo>
                    <a:lnTo>
                      <a:pt x="10" y="1"/>
                    </a:lnTo>
                    <a:lnTo>
                      <a:pt x="10" y="2"/>
                    </a:lnTo>
                    <a:lnTo>
                      <a:pt x="10" y="1"/>
                    </a:lnTo>
                    <a:lnTo>
                      <a:pt x="11" y="1"/>
                    </a:lnTo>
                    <a:lnTo>
                      <a:pt x="11" y="4"/>
                    </a:lnTo>
                    <a:lnTo>
                      <a:pt x="11" y="2"/>
                    </a:lnTo>
                    <a:lnTo>
                      <a:pt x="12" y="2"/>
                    </a:lnTo>
                    <a:lnTo>
                      <a:pt x="12" y="3"/>
                    </a:lnTo>
                    <a:lnTo>
                      <a:pt x="13" y="2"/>
                    </a:lnTo>
                    <a:lnTo>
                      <a:pt x="13" y="4"/>
                    </a:lnTo>
                    <a:lnTo>
                      <a:pt x="14" y="3"/>
                    </a:lnTo>
                    <a:lnTo>
                      <a:pt x="14" y="2"/>
                    </a:lnTo>
                    <a:lnTo>
                      <a:pt x="14" y="4"/>
                    </a:lnTo>
                    <a:lnTo>
                      <a:pt x="15" y="4"/>
                    </a:lnTo>
                    <a:lnTo>
                      <a:pt x="15" y="3"/>
                    </a:lnTo>
                    <a:lnTo>
                      <a:pt x="15" y="1"/>
                    </a:lnTo>
                    <a:lnTo>
                      <a:pt x="16" y="3"/>
                    </a:lnTo>
                    <a:lnTo>
                      <a:pt x="16" y="2"/>
                    </a:lnTo>
                    <a:lnTo>
                      <a:pt x="16" y="1"/>
                    </a:lnTo>
                    <a:lnTo>
                      <a:pt x="16" y="4"/>
                    </a:lnTo>
                    <a:lnTo>
                      <a:pt x="17" y="3"/>
                    </a:lnTo>
                    <a:lnTo>
                      <a:pt x="17" y="1"/>
                    </a:lnTo>
                    <a:lnTo>
                      <a:pt x="17" y="2"/>
                    </a:lnTo>
                    <a:lnTo>
                      <a:pt x="17" y="3"/>
                    </a:lnTo>
                    <a:lnTo>
                      <a:pt x="18" y="4"/>
                    </a:lnTo>
                    <a:lnTo>
                      <a:pt x="18" y="1"/>
                    </a:lnTo>
                    <a:lnTo>
                      <a:pt x="18" y="2"/>
                    </a:lnTo>
                    <a:lnTo>
                      <a:pt x="19" y="3"/>
                    </a:lnTo>
                    <a:lnTo>
                      <a:pt x="19" y="2"/>
                    </a:lnTo>
                    <a:lnTo>
                      <a:pt x="20" y="0"/>
                    </a:lnTo>
                    <a:lnTo>
                      <a:pt x="20" y="1"/>
                    </a:lnTo>
                    <a:lnTo>
                      <a:pt x="20" y="2"/>
                    </a:lnTo>
                    <a:lnTo>
                      <a:pt x="20" y="1"/>
                    </a:lnTo>
                    <a:lnTo>
                      <a:pt x="21" y="1"/>
                    </a:lnTo>
                    <a:lnTo>
                      <a:pt x="21" y="3"/>
                    </a:lnTo>
                    <a:lnTo>
                      <a:pt x="21" y="2"/>
                    </a:lnTo>
                    <a:lnTo>
                      <a:pt x="21" y="3"/>
                    </a:lnTo>
                    <a:lnTo>
                      <a:pt x="22" y="3"/>
                    </a:lnTo>
                    <a:lnTo>
                      <a:pt x="22" y="2"/>
                    </a:lnTo>
                    <a:lnTo>
                      <a:pt x="22" y="4"/>
                    </a:lnTo>
                    <a:lnTo>
                      <a:pt x="22" y="2"/>
                    </a:lnTo>
                    <a:lnTo>
                      <a:pt x="23" y="2"/>
                    </a:lnTo>
                    <a:lnTo>
                      <a:pt x="23" y="3"/>
                    </a:lnTo>
                    <a:lnTo>
                      <a:pt x="23" y="2"/>
                    </a:lnTo>
                    <a:lnTo>
                      <a:pt x="24" y="0"/>
                    </a:lnTo>
                    <a:lnTo>
                      <a:pt x="24" y="2"/>
                    </a:lnTo>
                    <a:lnTo>
                      <a:pt x="24" y="3"/>
                    </a:lnTo>
                    <a:lnTo>
                      <a:pt x="25" y="2"/>
                    </a:lnTo>
                    <a:lnTo>
                      <a:pt x="26" y="3"/>
                    </a:lnTo>
                    <a:lnTo>
                      <a:pt x="26" y="1"/>
                    </a:lnTo>
                    <a:lnTo>
                      <a:pt x="26" y="2"/>
                    </a:lnTo>
                    <a:lnTo>
                      <a:pt x="27" y="1"/>
                    </a:lnTo>
                    <a:lnTo>
                      <a:pt x="27" y="2"/>
                    </a:lnTo>
                    <a:lnTo>
                      <a:pt x="27" y="0"/>
                    </a:lnTo>
                    <a:lnTo>
                      <a:pt x="27" y="2"/>
                    </a:lnTo>
                    <a:lnTo>
                      <a:pt x="28" y="3"/>
                    </a:lnTo>
                    <a:lnTo>
                      <a:pt x="28" y="2"/>
                    </a:lnTo>
                    <a:lnTo>
                      <a:pt x="28" y="1"/>
                    </a:lnTo>
                    <a:lnTo>
                      <a:pt x="29" y="2"/>
                    </a:lnTo>
                    <a:lnTo>
                      <a:pt x="29" y="3"/>
                    </a:lnTo>
                    <a:lnTo>
                      <a:pt x="30" y="3"/>
                    </a:lnTo>
                    <a:lnTo>
                      <a:pt x="30" y="2"/>
                    </a:lnTo>
                    <a:lnTo>
                      <a:pt x="31" y="1"/>
                    </a:lnTo>
                    <a:lnTo>
                      <a:pt x="31" y="2"/>
                    </a:lnTo>
                    <a:lnTo>
                      <a:pt x="32" y="1"/>
                    </a:lnTo>
                    <a:lnTo>
                      <a:pt x="32" y="4"/>
                    </a:lnTo>
                    <a:lnTo>
                      <a:pt x="32" y="1"/>
                    </a:lnTo>
                    <a:lnTo>
                      <a:pt x="33" y="2"/>
                    </a:lnTo>
                    <a:lnTo>
                      <a:pt x="33" y="5"/>
                    </a:lnTo>
                    <a:lnTo>
                      <a:pt x="33" y="1"/>
                    </a:lnTo>
                    <a:lnTo>
                      <a:pt x="33" y="3"/>
                    </a:lnTo>
                    <a:lnTo>
                      <a:pt x="34" y="1"/>
                    </a:lnTo>
                    <a:lnTo>
                      <a:pt x="34" y="2"/>
                    </a:lnTo>
                    <a:lnTo>
                      <a:pt x="35" y="3"/>
                    </a:lnTo>
                    <a:lnTo>
                      <a:pt x="35" y="2"/>
                    </a:lnTo>
                    <a:lnTo>
                      <a:pt x="35" y="1"/>
                    </a:lnTo>
                    <a:lnTo>
                      <a:pt x="36" y="0"/>
                    </a:lnTo>
                    <a:lnTo>
                      <a:pt x="36" y="3"/>
                    </a:lnTo>
                    <a:lnTo>
                      <a:pt x="36" y="2"/>
                    </a:lnTo>
                    <a:lnTo>
                      <a:pt x="36" y="0"/>
                    </a:lnTo>
                    <a:lnTo>
                      <a:pt x="37" y="3"/>
                    </a:lnTo>
                    <a:lnTo>
                      <a:pt x="37" y="2"/>
                    </a:lnTo>
                    <a:lnTo>
                      <a:pt x="37" y="1"/>
                    </a:lnTo>
                    <a:lnTo>
                      <a:pt x="38" y="0"/>
                    </a:lnTo>
                    <a:lnTo>
                      <a:pt x="38" y="1"/>
                    </a:lnTo>
                    <a:lnTo>
                      <a:pt x="38" y="2"/>
                    </a:lnTo>
                    <a:lnTo>
                      <a:pt x="39" y="2"/>
                    </a:lnTo>
                    <a:lnTo>
                      <a:pt x="39" y="0"/>
                    </a:lnTo>
                    <a:lnTo>
                      <a:pt x="39" y="1"/>
                    </a:lnTo>
                    <a:lnTo>
                      <a:pt x="40" y="2"/>
                    </a:lnTo>
                    <a:lnTo>
                      <a:pt x="40" y="0"/>
                    </a:lnTo>
                    <a:lnTo>
                      <a:pt x="40" y="1"/>
                    </a:lnTo>
                    <a:lnTo>
                      <a:pt x="41" y="2"/>
                    </a:lnTo>
                    <a:lnTo>
                      <a:pt x="41" y="3"/>
                    </a:lnTo>
                    <a:lnTo>
                      <a:pt x="41" y="2"/>
                    </a:lnTo>
                    <a:lnTo>
                      <a:pt x="42" y="2"/>
                    </a:lnTo>
                    <a:lnTo>
                      <a:pt x="42" y="3"/>
                    </a:lnTo>
                    <a:lnTo>
                      <a:pt x="43" y="3"/>
                    </a:lnTo>
                    <a:lnTo>
                      <a:pt x="43" y="2"/>
                    </a:lnTo>
                    <a:lnTo>
                      <a:pt x="43" y="4"/>
                    </a:lnTo>
                    <a:lnTo>
                      <a:pt x="44" y="4"/>
                    </a:lnTo>
                    <a:lnTo>
                      <a:pt x="44" y="3"/>
                    </a:lnTo>
                    <a:lnTo>
                      <a:pt x="44" y="2"/>
                    </a:lnTo>
                    <a:lnTo>
                      <a:pt x="44" y="3"/>
                    </a:lnTo>
                    <a:lnTo>
                      <a:pt x="45" y="4"/>
                    </a:lnTo>
                    <a:lnTo>
                      <a:pt x="46" y="3"/>
                    </a:lnTo>
                    <a:lnTo>
                      <a:pt x="46" y="2"/>
                    </a:lnTo>
                    <a:lnTo>
                      <a:pt x="47" y="4"/>
                    </a:lnTo>
                    <a:lnTo>
                      <a:pt x="47" y="2"/>
                    </a:lnTo>
                    <a:lnTo>
                      <a:pt x="48" y="4"/>
                    </a:lnTo>
                    <a:lnTo>
                      <a:pt x="49" y="4"/>
                    </a:lnTo>
                    <a:lnTo>
                      <a:pt x="49" y="3"/>
                    </a:lnTo>
                    <a:lnTo>
                      <a:pt x="49" y="2"/>
                    </a:lnTo>
                    <a:lnTo>
                      <a:pt x="49" y="4"/>
                    </a:lnTo>
                    <a:lnTo>
                      <a:pt x="50" y="3"/>
                    </a:lnTo>
                    <a:lnTo>
                      <a:pt x="50" y="2"/>
                    </a:lnTo>
                    <a:lnTo>
                      <a:pt x="50" y="4"/>
                    </a:lnTo>
                    <a:lnTo>
                      <a:pt x="51" y="3"/>
                    </a:lnTo>
                    <a:lnTo>
                      <a:pt x="51" y="4"/>
                    </a:lnTo>
                    <a:lnTo>
                      <a:pt x="51" y="2"/>
                    </a:lnTo>
                    <a:lnTo>
                      <a:pt x="52" y="3"/>
                    </a:lnTo>
                    <a:lnTo>
                      <a:pt x="52" y="2"/>
                    </a:lnTo>
                    <a:lnTo>
                      <a:pt x="52" y="3"/>
                    </a:lnTo>
                    <a:lnTo>
                      <a:pt x="53" y="4"/>
                    </a:lnTo>
                    <a:lnTo>
                      <a:pt x="53" y="3"/>
                    </a:lnTo>
                    <a:lnTo>
                      <a:pt x="53" y="4"/>
                    </a:lnTo>
                    <a:lnTo>
                      <a:pt x="53" y="3"/>
                    </a:lnTo>
                    <a:lnTo>
                      <a:pt x="54" y="5"/>
                    </a:lnTo>
                    <a:lnTo>
                      <a:pt x="54" y="3"/>
                    </a:lnTo>
                    <a:lnTo>
                      <a:pt x="54" y="2"/>
                    </a:lnTo>
                    <a:lnTo>
                      <a:pt x="54" y="4"/>
                    </a:lnTo>
                    <a:lnTo>
                      <a:pt x="55" y="3"/>
                    </a:lnTo>
                    <a:lnTo>
                      <a:pt x="55" y="4"/>
                    </a:lnTo>
                    <a:lnTo>
                      <a:pt x="56" y="3"/>
                    </a:lnTo>
                    <a:lnTo>
                      <a:pt x="56" y="4"/>
                    </a:lnTo>
                    <a:lnTo>
                      <a:pt x="56" y="3"/>
                    </a:lnTo>
                    <a:lnTo>
                      <a:pt x="56" y="2"/>
                    </a:lnTo>
                    <a:lnTo>
                      <a:pt x="57" y="4"/>
                    </a:lnTo>
                    <a:lnTo>
                      <a:pt x="57" y="5"/>
                    </a:lnTo>
                    <a:lnTo>
                      <a:pt x="57" y="4"/>
                    </a:lnTo>
                    <a:lnTo>
                      <a:pt x="57" y="3"/>
                    </a:lnTo>
                    <a:lnTo>
                      <a:pt x="58" y="2"/>
                    </a:lnTo>
                    <a:lnTo>
                      <a:pt x="58" y="5"/>
                    </a:lnTo>
                    <a:lnTo>
                      <a:pt x="58" y="4"/>
                    </a:lnTo>
                    <a:lnTo>
                      <a:pt x="58" y="3"/>
                    </a:lnTo>
                    <a:lnTo>
                      <a:pt x="59" y="3"/>
                    </a:lnTo>
                    <a:lnTo>
                      <a:pt x="59" y="4"/>
                    </a:lnTo>
                    <a:lnTo>
                      <a:pt x="59" y="3"/>
                    </a:lnTo>
                    <a:lnTo>
                      <a:pt x="60" y="4"/>
                    </a:lnTo>
                    <a:lnTo>
                      <a:pt x="60" y="3"/>
                    </a:lnTo>
                    <a:lnTo>
                      <a:pt x="61" y="3"/>
                    </a:lnTo>
                    <a:lnTo>
                      <a:pt x="61" y="2"/>
                    </a:lnTo>
                    <a:lnTo>
                      <a:pt x="61" y="6"/>
                    </a:lnTo>
                    <a:lnTo>
                      <a:pt x="61" y="3"/>
                    </a:lnTo>
                    <a:lnTo>
                      <a:pt x="62" y="3"/>
                    </a:lnTo>
                    <a:lnTo>
                      <a:pt x="62" y="4"/>
                    </a:lnTo>
                    <a:lnTo>
                      <a:pt x="62" y="3"/>
                    </a:lnTo>
                    <a:lnTo>
                      <a:pt x="62" y="4"/>
                    </a:lnTo>
                    <a:lnTo>
                      <a:pt x="63" y="4"/>
                    </a:lnTo>
                    <a:lnTo>
                      <a:pt x="63" y="2"/>
                    </a:lnTo>
                    <a:lnTo>
                      <a:pt x="63" y="4"/>
                    </a:lnTo>
                    <a:lnTo>
                      <a:pt x="64" y="3"/>
                    </a:lnTo>
                    <a:lnTo>
                      <a:pt x="65" y="3"/>
                    </a:lnTo>
                    <a:lnTo>
                      <a:pt x="65" y="5"/>
                    </a:lnTo>
                    <a:lnTo>
                      <a:pt x="66" y="1"/>
                    </a:lnTo>
                    <a:lnTo>
                      <a:pt x="66" y="3"/>
                    </a:lnTo>
                    <a:lnTo>
                      <a:pt x="66" y="4"/>
                    </a:lnTo>
                    <a:lnTo>
                      <a:pt x="67" y="3"/>
                    </a:lnTo>
                    <a:lnTo>
                      <a:pt x="67" y="4"/>
                    </a:lnTo>
                    <a:lnTo>
                      <a:pt x="68" y="4"/>
                    </a:lnTo>
                    <a:lnTo>
                      <a:pt x="69" y="3"/>
                    </a:lnTo>
                    <a:lnTo>
                      <a:pt x="70" y="4"/>
                    </a:lnTo>
                    <a:lnTo>
                      <a:pt x="71" y="4"/>
                    </a:lnTo>
                    <a:lnTo>
                      <a:pt x="72" y="3"/>
                    </a:lnTo>
                    <a:lnTo>
                      <a:pt x="81" y="8"/>
                    </a:lnTo>
                    <a:lnTo>
                      <a:pt x="81" y="3"/>
                    </a:lnTo>
                    <a:lnTo>
                      <a:pt x="81" y="2"/>
                    </a:lnTo>
                    <a:lnTo>
                      <a:pt x="82" y="3"/>
                    </a:lnTo>
                    <a:lnTo>
                      <a:pt x="82" y="5"/>
                    </a:lnTo>
                    <a:lnTo>
                      <a:pt x="82" y="3"/>
                    </a:lnTo>
                    <a:lnTo>
                      <a:pt x="83" y="5"/>
                    </a:lnTo>
                    <a:lnTo>
                      <a:pt x="83" y="6"/>
                    </a:lnTo>
                    <a:lnTo>
                      <a:pt x="83" y="5"/>
                    </a:lnTo>
                    <a:lnTo>
                      <a:pt x="84" y="3"/>
                    </a:lnTo>
                    <a:lnTo>
                      <a:pt x="84" y="5"/>
                    </a:lnTo>
                    <a:lnTo>
                      <a:pt x="85" y="4"/>
                    </a:lnTo>
                    <a:lnTo>
                      <a:pt x="85" y="5"/>
                    </a:lnTo>
                    <a:lnTo>
                      <a:pt x="86" y="3"/>
                    </a:lnTo>
                  </a:path>
                </a:pathLst>
              </a:custGeom>
              <a:noFill/>
              <a:ln w="6350">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7" name="Freeform 33"/>
              <p:cNvSpPr>
                <a:spLocks/>
              </p:cNvSpPr>
              <p:nvPr/>
            </p:nvSpPr>
            <p:spPr bwMode="auto">
              <a:xfrm>
                <a:off x="4608" y="1009"/>
                <a:ext cx="558" cy="148"/>
              </a:xfrm>
              <a:custGeom>
                <a:avLst/>
                <a:gdLst>
                  <a:gd name="T0" fmla="*/ 7 w 558"/>
                  <a:gd name="T1" fmla="*/ 7 h 161"/>
                  <a:gd name="T2" fmla="*/ 14 w 558"/>
                  <a:gd name="T3" fmla="*/ 6 h 161"/>
                  <a:gd name="T4" fmla="*/ 25 w 558"/>
                  <a:gd name="T5" fmla="*/ 13 h 161"/>
                  <a:gd name="T6" fmla="*/ 35 w 558"/>
                  <a:gd name="T7" fmla="*/ 15 h 161"/>
                  <a:gd name="T8" fmla="*/ 46 w 558"/>
                  <a:gd name="T9" fmla="*/ 17 h 161"/>
                  <a:gd name="T10" fmla="*/ 53 w 558"/>
                  <a:gd name="T11" fmla="*/ 20 h 161"/>
                  <a:gd name="T12" fmla="*/ 60 w 558"/>
                  <a:gd name="T13" fmla="*/ 20 h 161"/>
                  <a:gd name="T14" fmla="*/ 67 w 558"/>
                  <a:gd name="T15" fmla="*/ 25 h 161"/>
                  <a:gd name="T16" fmla="*/ 70 w 558"/>
                  <a:gd name="T17" fmla="*/ 25 h 161"/>
                  <a:gd name="T18" fmla="*/ 77 w 558"/>
                  <a:gd name="T19" fmla="*/ 29 h 161"/>
                  <a:gd name="T20" fmla="*/ 84 w 558"/>
                  <a:gd name="T21" fmla="*/ 27 h 161"/>
                  <a:gd name="T22" fmla="*/ 91 w 558"/>
                  <a:gd name="T23" fmla="*/ 29 h 161"/>
                  <a:gd name="T24" fmla="*/ 98 w 558"/>
                  <a:gd name="T25" fmla="*/ 27 h 161"/>
                  <a:gd name="T26" fmla="*/ 102 w 558"/>
                  <a:gd name="T27" fmla="*/ 29 h 161"/>
                  <a:gd name="T28" fmla="*/ 109 w 558"/>
                  <a:gd name="T29" fmla="*/ 32 h 161"/>
                  <a:gd name="T30" fmla="*/ 116 w 558"/>
                  <a:gd name="T31" fmla="*/ 37 h 161"/>
                  <a:gd name="T32" fmla="*/ 130 w 558"/>
                  <a:gd name="T33" fmla="*/ 37 h 161"/>
                  <a:gd name="T34" fmla="*/ 140 w 558"/>
                  <a:gd name="T35" fmla="*/ 37 h 161"/>
                  <a:gd name="T36" fmla="*/ 154 w 558"/>
                  <a:gd name="T37" fmla="*/ 40 h 161"/>
                  <a:gd name="T38" fmla="*/ 165 w 558"/>
                  <a:gd name="T39" fmla="*/ 35 h 161"/>
                  <a:gd name="T40" fmla="*/ 179 w 558"/>
                  <a:gd name="T41" fmla="*/ 40 h 161"/>
                  <a:gd name="T42" fmla="*/ 190 w 558"/>
                  <a:gd name="T43" fmla="*/ 40 h 161"/>
                  <a:gd name="T44" fmla="*/ 204 w 558"/>
                  <a:gd name="T45" fmla="*/ 40 h 161"/>
                  <a:gd name="T46" fmla="*/ 214 w 558"/>
                  <a:gd name="T47" fmla="*/ 41 h 161"/>
                  <a:gd name="T48" fmla="*/ 228 w 558"/>
                  <a:gd name="T49" fmla="*/ 45 h 161"/>
                  <a:gd name="T50" fmla="*/ 239 w 558"/>
                  <a:gd name="T51" fmla="*/ 41 h 161"/>
                  <a:gd name="T52" fmla="*/ 253 w 558"/>
                  <a:gd name="T53" fmla="*/ 45 h 161"/>
                  <a:gd name="T54" fmla="*/ 267 w 558"/>
                  <a:gd name="T55" fmla="*/ 45 h 161"/>
                  <a:gd name="T56" fmla="*/ 277 w 558"/>
                  <a:gd name="T57" fmla="*/ 41 h 161"/>
                  <a:gd name="T58" fmla="*/ 291 w 558"/>
                  <a:gd name="T59" fmla="*/ 45 h 161"/>
                  <a:gd name="T60" fmla="*/ 302 w 558"/>
                  <a:gd name="T61" fmla="*/ 40 h 161"/>
                  <a:gd name="T62" fmla="*/ 316 w 558"/>
                  <a:gd name="T63" fmla="*/ 49 h 161"/>
                  <a:gd name="T64" fmla="*/ 326 w 558"/>
                  <a:gd name="T65" fmla="*/ 47 h 161"/>
                  <a:gd name="T66" fmla="*/ 340 w 558"/>
                  <a:gd name="T67" fmla="*/ 45 h 161"/>
                  <a:gd name="T68" fmla="*/ 351 w 558"/>
                  <a:gd name="T69" fmla="*/ 49 h 161"/>
                  <a:gd name="T70" fmla="*/ 365 w 558"/>
                  <a:gd name="T71" fmla="*/ 45 h 161"/>
                  <a:gd name="T72" fmla="*/ 376 w 558"/>
                  <a:gd name="T73" fmla="*/ 45 h 161"/>
                  <a:gd name="T74" fmla="*/ 383 w 558"/>
                  <a:gd name="T75" fmla="*/ 45 h 161"/>
                  <a:gd name="T76" fmla="*/ 393 w 558"/>
                  <a:gd name="T77" fmla="*/ 47 h 161"/>
                  <a:gd name="T78" fmla="*/ 407 w 558"/>
                  <a:gd name="T79" fmla="*/ 45 h 161"/>
                  <a:gd name="T80" fmla="*/ 418 w 558"/>
                  <a:gd name="T81" fmla="*/ 47 h 161"/>
                  <a:gd name="T82" fmla="*/ 432 w 558"/>
                  <a:gd name="T83" fmla="*/ 45 h 161"/>
                  <a:gd name="T84" fmla="*/ 442 w 558"/>
                  <a:gd name="T85" fmla="*/ 47 h 161"/>
                  <a:gd name="T86" fmla="*/ 456 w 558"/>
                  <a:gd name="T87" fmla="*/ 51 h 161"/>
                  <a:gd name="T88" fmla="*/ 467 w 558"/>
                  <a:gd name="T89" fmla="*/ 47 h 161"/>
                  <a:gd name="T90" fmla="*/ 481 w 558"/>
                  <a:gd name="T91" fmla="*/ 49 h 161"/>
                  <a:gd name="T92" fmla="*/ 488 w 558"/>
                  <a:gd name="T93" fmla="*/ 47 h 161"/>
                  <a:gd name="T94" fmla="*/ 495 w 558"/>
                  <a:gd name="T95" fmla="*/ 45 h 161"/>
                  <a:gd name="T96" fmla="*/ 502 w 558"/>
                  <a:gd name="T97" fmla="*/ 47 h 161"/>
                  <a:gd name="T98" fmla="*/ 509 w 558"/>
                  <a:gd name="T99" fmla="*/ 49 h 161"/>
                  <a:gd name="T100" fmla="*/ 512 w 558"/>
                  <a:gd name="T101" fmla="*/ 47 h 161"/>
                  <a:gd name="T102" fmla="*/ 519 w 558"/>
                  <a:gd name="T103" fmla="*/ 45 h 161"/>
                  <a:gd name="T104" fmla="*/ 526 w 558"/>
                  <a:gd name="T105" fmla="*/ 47 h 161"/>
                  <a:gd name="T106" fmla="*/ 533 w 558"/>
                  <a:gd name="T107" fmla="*/ 47 h 161"/>
                  <a:gd name="T108" fmla="*/ 537 w 558"/>
                  <a:gd name="T109" fmla="*/ 45 h 161"/>
                  <a:gd name="T110" fmla="*/ 544 w 558"/>
                  <a:gd name="T111" fmla="*/ 45 h 161"/>
                  <a:gd name="T112" fmla="*/ 551 w 558"/>
                  <a:gd name="T113" fmla="*/ 45 h 161"/>
                  <a:gd name="T114" fmla="*/ 558 w 558"/>
                  <a:gd name="T115" fmla="*/ 47 h 1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58" h="161">
                    <a:moveTo>
                      <a:pt x="0" y="156"/>
                    </a:moveTo>
                    <a:lnTo>
                      <a:pt x="4" y="101"/>
                    </a:lnTo>
                    <a:lnTo>
                      <a:pt x="4" y="68"/>
                    </a:lnTo>
                    <a:lnTo>
                      <a:pt x="4" y="47"/>
                    </a:lnTo>
                    <a:lnTo>
                      <a:pt x="4" y="27"/>
                    </a:lnTo>
                    <a:lnTo>
                      <a:pt x="7" y="14"/>
                    </a:lnTo>
                    <a:lnTo>
                      <a:pt x="7" y="20"/>
                    </a:lnTo>
                    <a:lnTo>
                      <a:pt x="7" y="14"/>
                    </a:lnTo>
                    <a:lnTo>
                      <a:pt x="11" y="7"/>
                    </a:lnTo>
                    <a:lnTo>
                      <a:pt x="11" y="0"/>
                    </a:lnTo>
                    <a:lnTo>
                      <a:pt x="11" y="7"/>
                    </a:lnTo>
                    <a:lnTo>
                      <a:pt x="14" y="7"/>
                    </a:lnTo>
                    <a:lnTo>
                      <a:pt x="18" y="7"/>
                    </a:lnTo>
                    <a:lnTo>
                      <a:pt x="21" y="7"/>
                    </a:lnTo>
                    <a:lnTo>
                      <a:pt x="21" y="20"/>
                    </a:lnTo>
                    <a:lnTo>
                      <a:pt x="25" y="34"/>
                    </a:lnTo>
                    <a:lnTo>
                      <a:pt x="25" y="41"/>
                    </a:lnTo>
                    <a:lnTo>
                      <a:pt x="28" y="14"/>
                    </a:lnTo>
                    <a:lnTo>
                      <a:pt x="28" y="34"/>
                    </a:lnTo>
                    <a:lnTo>
                      <a:pt x="32" y="20"/>
                    </a:lnTo>
                    <a:lnTo>
                      <a:pt x="32" y="27"/>
                    </a:lnTo>
                    <a:lnTo>
                      <a:pt x="35" y="34"/>
                    </a:lnTo>
                    <a:lnTo>
                      <a:pt x="35" y="41"/>
                    </a:lnTo>
                    <a:lnTo>
                      <a:pt x="39" y="41"/>
                    </a:lnTo>
                    <a:lnTo>
                      <a:pt x="39" y="47"/>
                    </a:lnTo>
                    <a:lnTo>
                      <a:pt x="42" y="34"/>
                    </a:lnTo>
                    <a:lnTo>
                      <a:pt x="42" y="47"/>
                    </a:lnTo>
                    <a:lnTo>
                      <a:pt x="46" y="47"/>
                    </a:lnTo>
                    <a:lnTo>
                      <a:pt x="46" y="41"/>
                    </a:lnTo>
                    <a:lnTo>
                      <a:pt x="49" y="41"/>
                    </a:lnTo>
                    <a:lnTo>
                      <a:pt x="49" y="54"/>
                    </a:lnTo>
                    <a:lnTo>
                      <a:pt x="49" y="47"/>
                    </a:lnTo>
                    <a:lnTo>
                      <a:pt x="49" y="54"/>
                    </a:lnTo>
                    <a:lnTo>
                      <a:pt x="53" y="61"/>
                    </a:lnTo>
                    <a:lnTo>
                      <a:pt x="53" y="54"/>
                    </a:lnTo>
                    <a:lnTo>
                      <a:pt x="53" y="61"/>
                    </a:lnTo>
                    <a:lnTo>
                      <a:pt x="56" y="54"/>
                    </a:lnTo>
                    <a:lnTo>
                      <a:pt x="56" y="61"/>
                    </a:lnTo>
                    <a:lnTo>
                      <a:pt x="60" y="47"/>
                    </a:lnTo>
                    <a:lnTo>
                      <a:pt x="60" y="54"/>
                    </a:lnTo>
                    <a:lnTo>
                      <a:pt x="60" y="61"/>
                    </a:lnTo>
                    <a:lnTo>
                      <a:pt x="63" y="68"/>
                    </a:lnTo>
                    <a:lnTo>
                      <a:pt x="63" y="54"/>
                    </a:lnTo>
                    <a:lnTo>
                      <a:pt x="63" y="68"/>
                    </a:lnTo>
                    <a:lnTo>
                      <a:pt x="63" y="74"/>
                    </a:lnTo>
                    <a:lnTo>
                      <a:pt x="67" y="68"/>
                    </a:lnTo>
                    <a:lnTo>
                      <a:pt x="67" y="74"/>
                    </a:lnTo>
                    <a:lnTo>
                      <a:pt x="70" y="61"/>
                    </a:lnTo>
                    <a:lnTo>
                      <a:pt x="70" y="68"/>
                    </a:lnTo>
                    <a:lnTo>
                      <a:pt x="70" y="74"/>
                    </a:lnTo>
                    <a:lnTo>
                      <a:pt x="70" y="68"/>
                    </a:lnTo>
                    <a:lnTo>
                      <a:pt x="74" y="74"/>
                    </a:lnTo>
                    <a:lnTo>
                      <a:pt x="74" y="68"/>
                    </a:lnTo>
                    <a:lnTo>
                      <a:pt x="74" y="74"/>
                    </a:lnTo>
                    <a:lnTo>
                      <a:pt x="77" y="74"/>
                    </a:lnTo>
                    <a:lnTo>
                      <a:pt x="77" y="81"/>
                    </a:lnTo>
                    <a:lnTo>
                      <a:pt x="77" y="68"/>
                    </a:lnTo>
                    <a:lnTo>
                      <a:pt x="81" y="81"/>
                    </a:lnTo>
                    <a:lnTo>
                      <a:pt x="81" y="68"/>
                    </a:lnTo>
                    <a:lnTo>
                      <a:pt x="81" y="81"/>
                    </a:lnTo>
                    <a:lnTo>
                      <a:pt x="84" y="81"/>
                    </a:lnTo>
                    <a:lnTo>
                      <a:pt x="84" y="74"/>
                    </a:lnTo>
                    <a:lnTo>
                      <a:pt x="88" y="74"/>
                    </a:lnTo>
                    <a:lnTo>
                      <a:pt x="88" y="81"/>
                    </a:lnTo>
                    <a:lnTo>
                      <a:pt x="91" y="81"/>
                    </a:lnTo>
                    <a:lnTo>
                      <a:pt x="91" y="88"/>
                    </a:lnTo>
                    <a:lnTo>
                      <a:pt x="91" y="81"/>
                    </a:lnTo>
                    <a:lnTo>
                      <a:pt x="95" y="88"/>
                    </a:lnTo>
                    <a:lnTo>
                      <a:pt x="95" y="95"/>
                    </a:lnTo>
                    <a:lnTo>
                      <a:pt x="95" y="74"/>
                    </a:lnTo>
                    <a:lnTo>
                      <a:pt x="98" y="74"/>
                    </a:lnTo>
                    <a:lnTo>
                      <a:pt x="98" y="81"/>
                    </a:lnTo>
                    <a:lnTo>
                      <a:pt x="98" y="95"/>
                    </a:lnTo>
                    <a:lnTo>
                      <a:pt x="98" y="81"/>
                    </a:lnTo>
                    <a:lnTo>
                      <a:pt x="102" y="81"/>
                    </a:lnTo>
                    <a:lnTo>
                      <a:pt x="102" y="95"/>
                    </a:lnTo>
                    <a:lnTo>
                      <a:pt x="102" y="88"/>
                    </a:lnTo>
                    <a:lnTo>
                      <a:pt x="102" y="81"/>
                    </a:lnTo>
                    <a:lnTo>
                      <a:pt x="105" y="95"/>
                    </a:lnTo>
                    <a:lnTo>
                      <a:pt x="105" y="88"/>
                    </a:lnTo>
                    <a:lnTo>
                      <a:pt x="105" y="95"/>
                    </a:lnTo>
                    <a:lnTo>
                      <a:pt x="109" y="88"/>
                    </a:lnTo>
                    <a:lnTo>
                      <a:pt x="109" y="95"/>
                    </a:lnTo>
                    <a:lnTo>
                      <a:pt x="109" y="88"/>
                    </a:lnTo>
                    <a:lnTo>
                      <a:pt x="112" y="88"/>
                    </a:lnTo>
                    <a:lnTo>
                      <a:pt x="112" y="81"/>
                    </a:lnTo>
                    <a:lnTo>
                      <a:pt x="112" y="95"/>
                    </a:lnTo>
                    <a:lnTo>
                      <a:pt x="112" y="88"/>
                    </a:lnTo>
                    <a:lnTo>
                      <a:pt x="116" y="95"/>
                    </a:lnTo>
                    <a:lnTo>
                      <a:pt x="116" y="101"/>
                    </a:lnTo>
                    <a:lnTo>
                      <a:pt x="116" y="95"/>
                    </a:lnTo>
                    <a:lnTo>
                      <a:pt x="119" y="95"/>
                    </a:lnTo>
                    <a:lnTo>
                      <a:pt x="123" y="101"/>
                    </a:lnTo>
                    <a:lnTo>
                      <a:pt x="126" y="95"/>
                    </a:lnTo>
                    <a:lnTo>
                      <a:pt x="126" y="81"/>
                    </a:lnTo>
                    <a:lnTo>
                      <a:pt x="130" y="101"/>
                    </a:lnTo>
                    <a:lnTo>
                      <a:pt x="133" y="95"/>
                    </a:lnTo>
                    <a:lnTo>
                      <a:pt x="133" y="101"/>
                    </a:lnTo>
                    <a:lnTo>
                      <a:pt x="137" y="101"/>
                    </a:lnTo>
                    <a:lnTo>
                      <a:pt x="137" y="108"/>
                    </a:lnTo>
                    <a:lnTo>
                      <a:pt x="140" y="101"/>
                    </a:lnTo>
                    <a:lnTo>
                      <a:pt x="144" y="101"/>
                    </a:lnTo>
                    <a:lnTo>
                      <a:pt x="147" y="115"/>
                    </a:lnTo>
                    <a:lnTo>
                      <a:pt x="147" y="88"/>
                    </a:lnTo>
                    <a:lnTo>
                      <a:pt x="151" y="101"/>
                    </a:lnTo>
                    <a:lnTo>
                      <a:pt x="151" y="95"/>
                    </a:lnTo>
                    <a:lnTo>
                      <a:pt x="154" y="108"/>
                    </a:lnTo>
                    <a:lnTo>
                      <a:pt x="154" y="101"/>
                    </a:lnTo>
                    <a:lnTo>
                      <a:pt x="158" y="108"/>
                    </a:lnTo>
                    <a:lnTo>
                      <a:pt x="161" y="108"/>
                    </a:lnTo>
                    <a:lnTo>
                      <a:pt x="161" y="95"/>
                    </a:lnTo>
                    <a:lnTo>
                      <a:pt x="165" y="108"/>
                    </a:lnTo>
                    <a:lnTo>
                      <a:pt x="165" y="95"/>
                    </a:lnTo>
                    <a:lnTo>
                      <a:pt x="168" y="101"/>
                    </a:lnTo>
                    <a:lnTo>
                      <a:pt x="168" y="108"/>
                    </a:lnTo>
                    <a:lnTo>
                      <a:pt x="172" y="115"/>
                    </a:lnTo>
                    <a:lnTo>
                      <a:pt x="172" y="108"/>
                    </a:lnTo>
                    <a:lnTo>
                      <a:pt x="175" y="108"/>
                    </a:lnTo>
                    <a:lnTo>
                      <a:pt x="175" y="115"/>
                    </a:lnTo>
                    <a:lnTo>
                      <a:pt x="179" y="108"/>
                    </a:lnTo>
                    <a:lnTo>
                      <a:pt x="179" y="101"/>
                    </a:lnTo>
                    <a:lnTo>
                      <a:pt x="182" y="115"/>
                    </a:lnTo>
                    <a:lnTo>
                      <a:pt x="186" y="115"/>
                    </a:lnTo>
                    <a:lnTo>
                      <a:pt x="186" y="108"/>
                    </a:lnTo>
                    <a:lnTo>
                      <a:pt x="190" y="108"/>
                    </a:lnTo>
                    <a:lnTo>
                      <a:pt x="193" y="115"/>
                    </a:lnTo>
                    <a:lnTo>
                      <a:pt x="193" y="108"/>
                    </a:lnTo>
                    <a:lnTo>
                      <a:pt x="197" y="115"/>
                    </a:lnTo>
                    <a:lnTo>
                      <a:pt x="200" y="108"/>
                    </a:lnTo>
                    <a:lnTo>
                      <a:pt x="204" y="108"/>
                    </a:lnTo>
                    <a:lnTo>
                      <a:pt x="207" y="101"/>
                    </a:lnTo>
                    <a:lnTo>
                      <a:pt x="207" y="115"/>
                    </a:lnTo>
                    <a:lnTo>
                      <a:pt x="211" y="122"/>
                    </a:lnTo>
                    <a:lnTo>
                      <a:pt x="211" y="115"/>
                    </a:lnTo>
                    <a:lnTo>
                      <a:pt x="214" y="122"/>
                    </a:lnTo>
                    <a:lnTo>
                      <a:pt x="214" y="115"/>
                    </a:lnTo>
                    <a:lnTo>
                      <a:pt x="218" y="122"/>
                    </a:lnTo>
                    <a:lnTo>
                      <a:pt x="218" y="115"/>
                    </a:lnTo>
                    <a:lnTo>
                      <a:pt x="221" y="108"/>
                    </a:lnTo>
                    <a:lnTo>
                      <a:pt x="221" y="115"/>
                    </a:lnTo>
                    <a:lnTo>
                      <a:pt x="225" y="115"/>
                    </a:lnTo>
                    <a:lnTo>
                      <a:pt x="225" y="122"/>
                    </a:lnTo>
                    <a:lnTo>
                      <a:pt x="228" y="122"/>
                    </a:lnTo>
                    <a:lnTo>
                      <a:pt x="228" y="108"/>
                    </a:lnTo>
                    <a:lnTo>
                      <a:pt x="232" y="122"/>
                    </a:lnTo>
                    <a:lnTo>
                      <a:pt x="232" y="115"/>
                    </a:lnTo>
                    <a:lnTo>
                      <a:pt x="235" y="122"/>
                    </a:lnTo>
                    <a:lnTo>
                      <a:pt x="235" y="108"/>
                    </a:lnTo>
                    <a:lnTo>
                      <a:pt x="239" y="122"/>
                    </a:lnTo>
                    <a:lnTo>
                      <a:pt x="239" y="115"/>
                    </a:lnTo>
                    <a:lnTo>
                      <a:pt x="242" y="128"/>
                    </a:lnTo>
                    <a:lnTo>
                      <a:pt x="246" y="128"/>
                    </a:lnTo>
                    <a:lnTo>
                      <a:pt x="246" y="122"/>
                    </a:lnTo>
                    <a:lnTo>
                      <a:pt x="249" y="108"/>
                    </a:lnTo>
                    <a:lnTo>
                      <a:pt x="249" y="122"/>
                    </a:lnTo>
                    <a:lnTo>
                      <a:pt x="253" y="135"/>
                    </a:lnTo>
                    <a:lnTo>
                      <a:pt x="253" y="122"/>
                    </a:lnTo>
                    <a:lnTo>
                      <a:pt x="256" y="122"/>
                    </a:lnTo>
                    <a:lnTo>
                      <a:pt x="260" y="122"/>
                    </a:lnTo>
                    <a:lnTo>
                      <a:pt x="263" y="128"/>
                    </a:lnTo>
                    <a:lnTo>
                      <a:pt x="267" y="122"/>
                    </a:lnTo>
                    <a:lnTo>
                      <a:pt x="270" y="108"/>
                    </a:lnTo>
                    <a:lnTo>
                      <a:pt x="270" y="122"/>
                    </a:lnTo>
                    <a:lnTo>
                      <a:pt x="274" y="122"/>
                    </a:lnTo>
                    <a:lnTo>
                      <a:pt x="274" y="128"/>
                    </a:lnTo>
                    <a:lnTo>
                      <a:pt x="277" y="128"/>
                    </a:lnTo>
                    <a:lnTo>
                      <a:pt x="277" y="115"/>
                    </a:lnTo>
                    <a:lnTo>
                      <a:pt x="281" y="128"/>
                    </a:lnTo>
                    <a:lnTo>
                      <a:pt x="281" y="122"/>
                    </a:lnTo>
                    <a:lnTo>
                      <a:pt x="284" y="122"/>
                    </a:lnTo>
                    <a:lnTo>
                      <a:pt x="284" y="128"/>
                    </a:lnTo>
                    <a:lnTo>
                      <a:pt x="288" y="115"/>
                    </a:lnTo>
                    <a:lnTo>
                      <a:pt x="288" y="122"/>
                    </a:lnTo>
                    <a:lnTo>
                      <a:pt x="291" y="122"/>
                    </a:lnTo>
                    <a:lnTo>
                      <a:pt x="295" y="135"/>
                    </a:lnTo>
                    <a:lnTo>
                      <a:pt x="295" y="122"/>
                    </a:lnTo>
                    <a:lnTo>
                      <a:pt x="298" y="122"/>
                    </a:lnTo>
                    <a:lnTo>
                      <a:pt x="298" y="128"/>
                    </a:lnTo>
                    <a:lnTo>
                      <a:pt x="302" y="128"/>
                    </a:lnTo>
                    <a:lnTo>
                      <a:pt x="302" y="108"/>
                    </a:lnTo>
                    <a:lnTo>
                      <a:pt x="305" y="135"/>
                    </a:lnTo>
                    <a:lnTo>
                      <a:pt x="309" y="122"/>
                    </a:lnTo>
                    <a:lnTo>
                      <a:pt x="309" y="128"/>
                    </a:lnTo>
                    <a:lnTo>
                      <a:pt x="312" y="135"/>
                    </a:lnTo>
                    <a:lnTo>
                      <a:pt x="316" y="135"/>
                    </a:lnTo>
                    <a:lnTo>
                      <a:pt x="319" y="128"/>
                    </a:lnTo>
                    <a:lnTo>
                      <a:pt x="323" y="122"/>
                    </a:lnTo>
                    <a:lnTo>
                      <a:pt x="326" y="128"/>
                    </a:lnTo>
                    <a:lnTo>
                      <a:pt x="330" y="135"/>
                    </a:lnTo>
                    <a:lnTo>
                      <a:pt x="330" y="122"/>
                    </a:lnTo>
                    <a:lnTo>
                      <a:pt x="333" y="135"/>
                    </a:lnTo>
                    <a:lnTo>
                      <a:pt x="337" y="135"/>
                    </a:lnTo>
                    <a:lnTo>
                      <a:pt x="340" y="122"/>
                    </a:lnTo>
                    <a:lnTo>
                      <a:pt x="340" y="128"/>
                    </a:lnTo>
                    <a:lnTo>
                      <a:pt x="344" y="135"/>
                    </a:lnTo>
                    <a:lnTo>
                      <a:pt x="344" y="128"/>
                    </a:lnTo>
                    <a:lnTo>
                      <a:pt x="347" y="122"/>
                    </a:lnTo>
                    <a:lnTo>
                      <a:pt x="347" y="115"/>
                    </a:lnTo>
                    <a:lnTo>
                      <a:pt x="351" y="128"/>
                    </a:lnTo>
                    <a:lnTo>
                      <a:pt x="351" y="135"/>
                    </a:lnTo>
                    <a:lnTo>
                      <a:pt x="354" y="135"/>
                    </a:lnTo>
                    <a:lnTo>
                      <a:pt x="354" y="128"/>
                    </a:lnTo>
                    <a:lnTo>
                      <a:pt x="358" y="135"/>
                    </a:lnTo>
                    <a:lnTo>
                      <a:pt x="358" y="128"/>
                    </a:lnTo>
                    <a:lnTo>
                      <a:pt x="361" y="128"/>
                    </a:lnTo>
                    <a:lnTo>
                      <a:pt x="365" y="122"/>
                    </a:lnTo>
                    <a:lnTo>
                      <a:pt x="368" y="128"/>
                    </a:lnTo>
                    <a:lnTo>
                      <a:pt x="372" y="135"/>
                    </a:lnTo>
                    <a:lnTo>
                      <a:pt x="372" y="122"/>
                    </a:lnTo>
                    <a:lnTo>
                      <a:pt x="376" y="122"/>
                    </a:lnTo>
                    <a:lnTo>
                      <a:pt x="376" y="128"/>
                    </a:lnTo>
                    <a:lnTo>
                      <a:pt x="376" y="122"/>
                    </a:lnTo>
                    <a:lnTo>
                      <a:pt x="379" y="122"/>
                    </a:lnTo>
                    <a:lnTo>
                      <a:pt x="379" y="128"/>
                    </a:lnTo>
                    <a:lnTo>
                      <a:pt x="383" y="122"/>
                    </a:lnTo>
                    <a:lnTo>
                      <a:pt x="383" y="128"/>
                    </a:lnTo>
                    <a:lnTo>
                      <a:pt x="383" y="122"/>
                    </a:lnTo>
                    <a:lnTo>
                      <a:pt x="386" y="128"/>
                    </a:lnTo>
                    <a:lnTo>
                      <a:pt x="386" y="135"/>
                    </a:lnTo>
                    <a:lnTo>
                      <a:pt x="390" y="135"/>
                    </a:lnTo>
                    <a:lnTo>
                      <a:pt x="393" y="122"/>
                    </a:lnTo>
                    <a:lnTo>
                      <a:pt x="393" y="128"/>
                    </a:lnTo>
                    <a:lnTo>
                      <a:pt x="397" y="135"/>
                    </a:lnTo>
                    <a:lnTo>
                      <a:pt x="397" y="128"/>
                    </a:lnTo>
                    <a:lnTo>
                      <a:pt x="400" y="128"/>
                    </a:lnTo>
                    <a:lnTo>
                      <a:pt x="400" y="135"/>
                    </a:lnTo>
                    <a:lnTo>
                      <a:pt x="404" y="122"/>
                    </a:lnTo>
                    <a:lnTo>
                      <a:pt x="407" y="122"/>
                    </a:lnTo>
                    <a:lnTo>
                      <a:pt x="407" y="135"/>
                    </a:lnTo>
                    <a:lnTo>
                      <a:pt x="411" y="135"/>
                    </a:lnTo>
                    <a:lnTo>
                      <a:pt x="411" y="142"/>
                    </a:lnTo>
                    <a:lnTo>
                      <a:pt x="414" y="142"/>
                    </a:lnTo>
                    <a:lnTo>
                      <a:pt x="418" y="135"/>
                    </a:lnTo>
                    <a:lnTo>
                      <a:pt x="418" y="128"/>
                    </a:lnTo>
                    <a:lnTo>
                      <a:pt x="421" y="122"/>
                    </a:lnTo>
                    <a:lnTo>
                      <a:pt x="421" y="128"/>
                    </a:lnTo>
                    <a:lnTo>
                      <a:pt x="425" y="128"/>
                    </a:lnTo>
                    <a:lnTo>
                      <a:pt x="428" y="128"/>
                    </a:lnTo>
                    <a:lnTo>
                      <a:pt x="428" y="122"/>
                    </a:lnTo>
                    <a:lnTo>
                      <a:pt x="432" y="122"/>
                    </a:lnTo>
                    <a:lnTo>
                      <a:pt x="432" y="135"/>
                    </a:lnTo>
                    <a:lnTo>
                      <a:pt x="435" y="135"/>
                    </a:lnTo>
                    <a:lnTo>
                      <a:pt x="435" y="142"/>
                    </a:lnTo>
                    <a:lnTo>
                      <a:pt x="439" y="122"/>
                    </a:lnTo>
                    <a:lnTo>
                      <a:pt x="439" y="135"/>
                    </a:lnTo>
                    <a:lnTo>
                      <a:pt x="442" y="128"/>
                    </a:lnTo>
                    <a:lnTo>
                      <a:pt x="446" y="122"/>
                    </a:lnTo>
                    <a:lnTo>
                      <a:pt x="449" y="135"/>
                    </a:lnTo>
                    <a:lnTo>
                      <a:pt x="449" y="128"/>
                    </a:lnTo>
                    <a:lnTo>
                      <a:pt x="453" y="128"/>
                    </a:lnTo>
                    <a:lnTo>
                      <a:pt x="453" y="135"/>
                    </a:lnTo>
                    <a:lnTo>
                      <a:pt x="456" y="142"/>
                    </a:lnTo>
                    <a:lnTo>
                      <a:pt x="460" y="135"/>
                    </a:lnTo>
                    <a:lnTo>
                      <a:pt x="463" y="128"/>
                    </a:lnTo>
                    <a:lnTo>
                      <a:pt x="463" y="135"/>
                    </a:lnTo>
                    <a:lnTo>
                      <a:pt x="467" y="142"/>
                    </a:lnTo>
                    <a:lnTo>
                      <a:pt x="467" y="128"/>
                    </a:lnTo>
                    <a:lnTo>
                      <a:pt x="470" y="135"/>
                    </a:lnTo>
                    <a:lnTo>
                      <a:pt x="470" y="128"/>
                    </a:lnTo>
                    <a:lnTo>
                      <a:pt x="474" y="122"/>
                    </a:lnTo>
                    <a:lnTo>
                      <a:pt x="474" y="128"/>
                    </a:lnTo>
                    <a:lnTo>
                      <a:pt x="477" y="135"/>
                    </a:lnTo>
                    <a:lnTo>
                      <a:pt x="477" y="128"/>
                    </a:lnTo>
                    <a:lnTo>
                      <a:pt x="481" y="135"/>
                    </a:lnTo>
                    <a:lnTo>
                      <a:pt x="481" y="122"/>
                    </a:lnTo>
                    <a:lnTo>
                      <a:pt x="484" y="135"/>
                    </a:lnTo>
                    <a:lnTo>
                      <a:pt x="484" y="128"/>
                    </a:lnTo>
                    <a:lnTo>
                      <a:pt x="484" y="135"/>
                    </a:lnTo>
                    <a:lnTo>
                      <a:pt x="488" y="128"/>
                    </a:lnTo>
                    <a:lnTo>
                      <a:pt x="488" y="135"/>
                    </a:lnTo>
                    <a:lnTo>
                      <a:pt x="491" y="142"/>
                    </a:lnTo>
                    <a:lnTo>
                      <a:pt x="491" y="128"/>
                    </a:lnTo>
                    <a:lnTo>
                      <a:pt x="491" y="122"/>
                    </a:lnTo>
                    <a:lnTo>
                      <a:pt x="491" y="128"/>
                    </a:lnTo>
                    <a:lnTo>
                      <a:pt x="495" y="128"/>
                    </a:lnTo>
                    <a:lnTo>
                      <a:pt x="495" y="122"/>
                    </a:lnTo>
                    <a:lnTo>
                      <a:pt x="495" y="135"/>
                    </a:lnTo>
                    <a:lnTo>
                      <a:pt x="495" y="128"/>
                    </a:lnTo>
                    <a:lnTo>
                      <a:pt x="498" y="135"/>
                    </a:lnTo>
                    <a:lnTo>
                      <a:pt x="498" y="128"/>
                    </a:lnTo>
                    <a:lnTo>
                      <a:pt x="498" y="135"/>
                    </a:lnTo>
                    <a:lnTo>
                      <a:pt x="502" y="128"/>
                    </a:lnTo>
                    <a:lnTo>
                      <a:pt x="505" y="135"/>
                    </a:lnTo>
                    <a:lnTo>
                      <a:pt x="505" y="122"/>
                    </a:lnTo>
                    <a:lnTo>
                      <a:pt x="505" y="135"/>
                    </a:lnTo>
                    <a:lnTo>
                      <a:pt x="505" y="122"/>
                    </a:lnTo>
                    <a:lnTo>
                      <a:pt x="509" y="135"/>
                    </a:lnTo>
                    <a:lnTo>
                      <a:pt x="509" y="128"/>
                    </a:lnTo>
                    <a:lnTo>
                      <a:pt x="509" y="135"/>
                    </a:lnTo>
                    <a:lnTo>
                      <a:pt x="513" y="137"/>
                    </a:lnTo>
                    <a:lnTo>
                      <a:pt x="512" y="128"/>
                    </a:lnTo>
                    <a:lnTo>
                      <a:pt x="512" y="122"/>
                    </a:lnTo>
                    <a:lnTo>
                      <a:pt x="512" y="128"/>
                    </a:lnTo>
                    <a:lnTo>
                      <a:pt x="521" y="146"/>
                    </a:lnTo>
                    <a:lnTo>
                      <a:pt x="516" y="122"/>
                    </a:lnTo>
                    <a:lnTo>
                      <a:pt x="516" y="128"/>
                    </a:lnTo>
                    <a:lnTo>
                      <a:pt x="516" y="122"/>
                    </a:lnTo>
                    <a:lnTo>
                      <a:pt x="519" y="122"/>
                    </a:lnTo>
                    <a:lnTo>
                      <a:pt x="521" y="134"/>
                    </a:lnTo>
                    <a:lnTo>
                      <a:pt x="519" y="122"/>
                    </a:lnTo>
                    <a:lnTo>
                      <a:pt x="523" y="128"/>
                    </a:lnTo>
                    <a:lnTo>
                      <a:pt x="524" y="134"/>
                    </a:lnTo>
                    <a:lnTo>
                      <a:pt x="523" y="122"/>
                    </a:lnTo>
                    <a:lnTo>
                      <a:pt x="527" y="141"/>
                    </a:lnTo>
                    <a:lnTo>
                      <a:pt x="526" y="128"/>
                    </a:lnTo>
                    <a:lnTo>
                      <a:pt x="526" y="135"/>
                    </a:lnTo>
                    <a:lnTo>
                      <a:pt x="530" y="122"/>
                    </a:lnTo>
                    <a:lnTo>
                      <a:pt x="533" y="140"/>
                    </a:lnTo>
                    <a:lnTo>
                      <a:pt x="530" y="135"/>
                    </a:lnTo>
                    <a:lnTo>
                      <a:pt x="530" y="122"/>
                    </a:lnTo>
                    <a:lnTo>
                      <a:pt x="533" y="128"/>
                    </a:lnTo>
                    <a:lnTo>
                      <a:pt x="533" y="122"/>
                    </a:lnTo>
                    <a:lnTo>
                      <a:pt x="533" y="128"/>
                    </a:lnTo>
                    <a:lnTo>
                      <a:pt x="537" y="128"/>
                    </a:lnTo>
                    <a:lnTo>
                      <a:pt x="537" y="122"/>
                    </a:lnTo>
                    <a:lnTo>
                      <a:pt x="540" y="122"/>
                    </a:lnTo>
                    <a:lnTo>
                      <a:pt x="540" y="143"/>
                    </a:lnTo>
                    <a:lnTo>
                      <a:pt x="544" y="135"/>
                    </a:lnTo>
                    <a:lnTo>
                      <a:pt x="549" y="141"/>
                    </a:lnTo>
                    <a:lnTo>
                      <a:pt x="544" y="122"/>
                    </a:lnTo>
                    <a:lnTo>
                      <a:pt x="547" y="122"/>
                    </a:lnTo>
                    <a:lnTo>
                      <a:pt x="551" y="128"/>
                    </a:lnTo>
                    <a:lnTo>
                      <a:pt x="551" y="122"/>
                    </a:lnTo>
                    <a:lnTo>
                      <a:pt x="551" y="128"/>
                    </a:lnTo>
                    <a:lnTo>
                      <a:pt x="551" y="122"/>
                    </a:lnTo>
                    <a:lnTo>
                      <a:pt x="554" y="135"/>
                    </a:lnTo>
                    <a:lnTo>
                      <a:pt x="558" y="161"/>
                    </a:lnTo>
                    <a:lnTo>
                      <a:pt x="554" y="122"/>
                    </a:lnTo>
                    <a:lnTo>
                      <a:pt x="558" y="128"/>
                    </a:lnTo>
                    <a:lnTo>
                      <a:pt x="558" y="122"/>
                    </a:lnTo>
                  </a:path>
                </a:pathLst>
              </a:custGeom>
              <a:noFill/>
              <a:ln w="6350">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8" name="Freeform 34"/>
              <p:cNvSpPr>
                <a:spLocks/>
              </p:cNvSpPr>
              <p:nvPr/>
            </p:nvSpPr>
            <p:spPr bwMode="auto">
              <a:xfrm>
                <a:off x="5166" y="1121"/>
                <a:ext cx="77" cy="37"/>
              </a:xfrm>
              <a:custGeom>
                <a:avLst/>
                <a:gdLst>
                  <a:gd name="T0" fmla="*/ 0 w 22"/>
                  <a:gd name="T1" fmla="*/ 2147483647 h 6"/>
                  <a:gd name="T2" fmla="*/ 0 w 22"/>
                  <a:gd name="T3" fmla="*/ 2147483647 h 6"/>
                  <a:gd name="T4" fmla="*/ 0 w 22"/>
                  <a:gd name="T5" fmla="*/ 2147483647 h 6"/>
                  <a:gd name="T6" fmla="*/ 3873587 w 22"/>
                  <a:gd name="T7" fmla="*/ 2147483647 h 6"/>
                  <a:gd name="T8" fmla="*/ 3873587 w 22"/>
                  <a:gd name="T9" fmla="*/ 2147483647 h 6"/>
                  <a:gd name="T10" fmla="*/ 3873587 w 22"/>
                  <a:gd name="T11" fmla="*/ 2147483647 h 6"/>
                  <a:gd name="T12" fmla="*/ 3873587 w 22"/>
                  <a:gd name="T13" fmla="*/ 2147483647 h 6"/>
                  <a:gd name="T14" fmla="*/ 6936062 w 22"/>
                  <a:gd name="T15" fmla="*/ 2147483647 h 6"/>
                  <a:gd name="T16" fmla="*/ 6936062 w 22"/>
                  <a:gd name="T17" fmla="*/ 2147483647 h 6"/>
                  <a:gd name="T18" fmla="*/ 6936062 w 22"/>
                  <a:gd name="T19" fmla="*/ 2147483647 h 6"/>
                  <a:gd name="T20" fmla="*/ 6936062 w 22"/>
                  <a:gd name="T21" fmla="*/ 2147483647 h 6"/>
                  <a:gd name="T22" fmla="*/ 10809008 w 22"/>
                  <a:gd name="T23" fmla="*/ 2147483647 h 6"/>
                  <a:gd name="T24" fmla="*/ 10809008 w 22"/>
                  <a:gd name="T25" fmla="*/ 2147483647 h 6"/>
                  <a:gd name="T26" fmla="*/ 10809008 w 22"/>
                  <a:gd name="T27" fmla="*/ 2147483647 h 6"/>
                  <a:gd name="T28" fmla="*/ 10809008 w 22"/>
                  <a:gd name="T29" fmla="*/ 2147483647 h 6"/>
                  <a:gd name="T30" fmla="*/ 13557555 w 22"/>
                  <a:gd name="T31" fmla="*/ 2147483647 h 6"/>
                  <a:gd name="T32" fmla="*/ 13557555 w 22"/>
                  <a:gd name="T33" fmla="*/ 2147483647 h 6"/>
                  <a:gd name="T34" fmla="*/ 13557555 w 22"/>
                  <a:gd name="T35" fmla="*/ 2147483647 h 6"/>
                  <a:gd name="T36" fmla="*/ 13557555 w 22"/>
                  <a:gd name="T37" fmla="*/ 2147483647 h 6"/>
                  <a:gd name="T38" fmla="*/ 17430539 w 22"/>
                  <a:gd name="T39" fmla="*/ 2147483647 h 6"/>
                  <a:gd name="T40" fmla="*/ 17430539 w 22"/>
                  <a:gd name="T41" fmla="*/ 2147483647 h 6"/>
                  <a:gd name="T42" fmla="*/ 17430539 w 22"/>
                  <a:gd name="T43" fmla="*/ 2147483647 h 6"/>
                  <a:gd name="T44" fmla="*/ 20428909 w 22"/>
                  <a:gd name="T45" fmla="*/ 2147483647 h 6"/>
                  <a:gd name="T46" fmla="*/ 20428909 w 22"/>
                  <a:gd name="T47" fmla="*/ 2147483647 h 6"/>
                  <a:gd name="T48" fmla="*/ 20428909 w 22"/>
                  <a:gd name="T49" fmla="*/ 2147483647 h 6"/>
                  <a:gd name="T50" fmla="*/ 20428909 w 22"/>
                  <a:gd name="T51" fmla="*/ 2147483647 h 6"/>
                  <a:gd name="T52" fmla="*/ 24276217 w 22"/>
                  <a:gd name="T53" fmla="*/ 2147483647 h 6"/>
                  <a:gd name="T54" fmla="*/ 24276217 w 22"/>
                  <a:gd name="T55" fmla="*/ 2147483647 h 6"/>
                  <a:gd name="T56" fmla="*/ 24276217 w 22"/>
                  <a:gd name="T57" fmla="*/ 2147483647 h 6"/>
                  <a:gd name="T58" fmla="*/ 24276217 w 22"/>
                  <a:gd name="T59" fmla="*/ 2147483647 h 6"/>
                  <a:gd name="T60" fmla="*/ 27048343 w 22"/>
                  <a:gd name="T61" fmla="*/ 2147483647 h 6"/>
                  <a:gd name="T62" fmla="*/ 27048343 w 22"/>
                  <a:gd name="T63" fmla="*/ 2147483647 h 6"/>
                  <a:gd name="T64" fmla="*/ 27048343 w 22"/>
                  <a:gd name="T65" fmla="*/ 2147483647 h 6"/>
                  <a:gd name="T66" fmla="*/ 27048343 w 22"/>
                  <a:gd name="T67" fmla="*/ 2147483647 h 6"/>
                  <a:gd name="T68" fmla="*/ 30896068 w 22"/>
                  <a:gd name="T69" fmla="*/ 2147483647 h 6"/>
                  <a:gd name="T70" fmla="*/ 30896068 w 22"/>
                  <a:gd name="T71" fmla="*/ 2147483647 h 6"/>
                  <a:gd name="T72" fmla="*/ 33984356 w 22"/>
                  <a:gd name="T73" fmla="*/ 2147483647 h 6"/>
                  <a:gd name="T74" fmla="*/ 33984356 w 22"/>
                  <a:gd name="T75" fmla="*/ 2147483647 h 6"/>
                  <a:gd name="T76" fmla="*/ 37831528 w 22"/>
                  <a:gd name="T77" fmla="*/ 2147483647 h 6"/>
                  <a:gd name="T78" fmla="*/ 37831528 w 22"/>
                  <a:gd name="T79" fmla="*/ 2147483647 h 6"/>
                  <a:gd name="T80" fmla="*/ 40605712 w 22"/>
                  <a:gd name="T81" fmla="*/ 2147483647 h 6"/>
                  <a:gd name="T82" fmla="*/ 40605712 w 22"/>
                  <a:gd name="T83" fmla="*/ 2147483647 h 6"/>
                  <a:gd name="T84" fmla="*/ 44453021 w 22"/>
                  <a:gd name="T85" fmla="*/ 0 h 6"/>
                  <a:gd name="T86" fmla="*/ 44453021 w 22"/>
                  <a:gd name="T87" fmla="*/ 2147483647 h 6"/>
                  <a:gd name="T88" fmla="*/ 47451443 w 22"/>
                  <a:gd name="T89" fmla="*/ 2147483647 h 6"/>
                  <a:gd name="T90" fmla="*/ 47451443 w 22"/>
                  <a:gd name="T91" fmla="*/ 2147483647 h 6"/>
                  <a:gd name="T92" fmla="*/ 51324378 w 22"/>
                  <a:gd name="T93" fmla="*/ 2147483647 h 6"/>
                  <a:gd name="T94" fmla="*/ 51324378 w 22"/>
                  <a:gd name="T95" fmla="*/ 2147483647 h 6"/>
                  <a:gd name="T96" fmla="*/ 54070828 w 22"/>
                  <a:gd name="T97" fmla="*/ 2147483647 h 6"/>
                  <a:gd name="T98" fmla="*/ 54070828 w 22"/>
                  <a:gd name="T99" fmla="*/ 0 h 6"/>
                  <a:gd name="T100" fmla="*/ 57944240 w 22"/>
                  <a:gd name="T101" fmla="*/ 2147483647 h 6"/>
                  <a:gd name="T102" fmla="*/ 57944240 w 22"/>
                  <a:gd name="T103" fmla="*/ 2147483647 h 6"/>
                  <a:gd name="T104" fmla="*/ 61006887 w 22"/>
                  <a:gd name="T105" fmla="*/ 2147483647 h 6"/>
                  <a:gd name="T106" fmla="*/ 61006887 w 22"/>
                  <a:gd name="T107" fmla="*/ 2147483647 h 6"/>
                  <a:gd name="T108" fmla="*/ 64879822 w 22"/>
                  <a:gd name="T109" fmla="*/ 2147483647 h 6"/>
                  <a:gd name="T110" fmla="*/ 64879822 w 22"/>
                  <a:gd name="T111" fmla="*/ 2147483647 h 6"/>
                  <a:gd name="T112" fmla="*/ 67628246 w 22"/>
                  <a:gd name="T113" fmla="*/ 2147483647 h 6"/>
                  <a:gd name="T114" fmla="*/ 67628246 w 22"/>
                  <a:gd name="T115" fmla="*/ 2147483647 h 6"/>
                  <a:gd name="T116" fmla="*/ 71501182 w 22"/>
                  <a:gd name="T117" fmla="*/ 2147483647 h 6"/>
                  <a:gd name="T118" fmla="*/ 71501182 w 22"/>
                  <a:gd name="T119" fmla="*/ 2147483647 h 6"/>
                  <a:gd name="T120" fmla="*/ 74492397 w 22"/>
                  <a:gd name="T121" fmla="*/ 2147483647 h 6"/>
                  <a:gd name="T122" fmla="*/ 74492397 w 22"/>
                  <a:gd name="T123" fmla="*/ 2147483647 h 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 h="6">
                    <a:moveTo>
                      <a:pt x="0" y="3"/>
                    </a:moveTo>
                    <a:lnTo>
                      <a:pt x="0" y="3"/>
                    </a:lnTo>
                    <a:lnTo>
                      <a:pt x="1" y="4"/>
                    </a:lnTo>
                    <a:lnTo>
                      <a:pt x="1" y="3"/>
                    </a:lnTo>
                    <a:lnTo>
                      <a:pt x="1" y="4"/>
                    </a:lnTo>
                    <a:lnTo>
                      <a:pt x="1" y="6"/>
                    </a:lnTo>
                    <a:lnTo>
                      <a:pt x="2" y="5"/>
                    </a:lnTo>
                    <a:lnTo>
                      <a:pt x="2" y="4"/>
                    </a:lnTo>
                    <a:lnTo>
                      <a:pt x="2" y="3"/>
                    </a:lnTo>
                    <a:lnTo>
                      <a:pt x="2" y="4"/>
                    </a:lnTo>
                    <a:lnTo>
                      <a:pt x="3" y="4"/>
                    </a:lnTo>
                    <a:lnTo>
                      <a:pt x="3" y="2"/>
                    </a:lnTo>
                    <a:lnTo>
                      <a:pt x="3" y="3"/>
                    </a:lnTo>
                    <a:lnTo>
                      <a:pt x="3" y="4"/>
                    </a:lnTo>
                    <a:lnTo>
                      <a:pt x="4" y="4"/>
                    </a:lnTo>
                    <a:lnTo>
                      <a:pt x="5" y="3"/>
                    </a:lnTo>
                    <a:lnTo>
                      <a:pt x="6" y="3"/>
                    </a:lnTo>
                    <a:lnTo>
                      <a:pt x="7" y="3"/>
                    </a:lnTo>
                    <a:lnTo>
                      <a:pt x="7" y="4"/>
                    </a:lnTo>
                    <a:lnTo>
                      <a:pt x="8" y="3"/>
                    </a:lnTo>
                    <a:lnTo>
                      <a:pt x="8" y="2"/>
                    </a:lnTo>
                    <a:lnTo>
                      <a:pt x="8" y="5"/>
                    </a:lnTo>
                    <a:lnTo>
                      <a:pt x="9" y="3"/>
                    </a:lnTo>
                    <a:lnTo>
                      <a:pt x="10" y="1"/>
                    </a:lnTo>
                    <a:lnTo>
                      <a:pt x="10" y="3"/>
                    </a:lnTo>
                    <a:lnTo>
                      <a:pt x="11" y="3"/>
                    </a:lnTo>
                    <a:lnTo>
                      <a:pt x="11" y="1"/>
                    </a:lnTo>
                    <a:lnTo>
                      <a:pt x="12" y="3"/>
                    </a:lnTo>
                    <a:lnTo>
                      <a:pt x="12" y="4"/>
                    </a:lnTo>
                    <a:lnTo>
                      <a:pt x="13" y="0"/>
                    </a:lnTo>
                    <a:lnTo>
                      <a:pt x="13" y="2"/>
                    </a:lnTo>
                    <a:lnTo>
                      <a:pt x="14" y="2"/>
                    </a:lnTo>
                    <a:lnTo>
                      <a:pt x="14" y="3"/>
                    </a:lnTo>
                    <a:lnTo>
                      <a:pt x="15" y="3"/>
                    </a:lnTo>
                    <a:lnTo>
                      <a:pt x="16" y="2"/>
                    </a:lnTo>
                    <a:lnTo>
                      <a:pt x="16" y="0"/>
                    </a:lnTo>
                    <a:lnTo>
                      <a:pt x="17" y="4"/>
                    </a:lnTo>
                    <a:lnTo>
                      <a:pt x="17" y="2"/>
                    </a:lnTo>
                    <a:lnTo>
                      <a:pt x="18" y="1"/>
                    </a:lnTo>
                    <a:lnTo>
                      <a:pt x="18" y="2"/>
                    </a:lnTo>
                    <a:lnTo>
                      <a:pt x="19" y="4"/>
                    </a:lnTo>
                    <a:lnTo>
                      <a:pt x="19" y="2"/>
                    </a:lnTo>
                    <a:lnTo>
                      <a:pt x="20" y="2"/>
                    </a:lnTo>
                    <a:lnTo>
                      <a:pt x="21" y="3"/>
                    </a:lnTo>
                    <a:lnTo>
                      <a:pt x="22" y="2"/>
                    </a:lnTo>
                    <a:lnTo>
                      <a:pt x="22" y="3"/>
                    </a:lnTo>
                  </a:path>
                </a:pathLst>
              </a:custGeom>
              <a:noFill/>
              <a:ln w="6350">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5216" name="Line 58"/>
            <p:cNvSpPr>
              <a:spLocks noChangeShapeType="1"/>
            </p:cNvSpPr>
            <p:nvPr/>
          </p:nvSpPr>
          <p:spPr bwMode="auto">
            <a:xfrm>
              <a:off x="4271" y="1201"/>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7" name="Line 59"/>
            <p:cNvSpPr>
              <a:spLocks noChangeShapeType="1"/>
            </p:cNvSpPr>
            <p:nvPr/>
          </p:nvSpPr>
          <p:spPr bwMode="auto">
            <a:xfrm>
              <a:off x="4271" y="1805"/>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8" name="Line 60"/>
            <p:cNvSpPr>
              <a:spLocks noChangeShapeType="1"/>
            </p:cNvSpPr>
            <p:nvPr/>
          </p:nvSpPr>
          <p:spPr bwMode="auto">
            <a:xfrm>
              <a:off x="4268" y="1206"/>
              <a:ext cx="0" cy="89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9" name="Line 61"/>
            <p:cNvSpPr>
              <a:spLocks noChangeShapeType="1"/>
            </p:cNvSpPr>
            <p:nvPr/>
          </p:nvSpPr>
          <p:spPr bwMode="auto">
            <a:xfrm>
              <a:off x="4268" y="2101"/>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20" name="Line 62"/>
            <p:cNvSpPr>
              <a:spLocks noChangeShapeType="1"/>
            </p:cNvSpPr>
            <p:nvPr/>
          </p:nvSpPr>
          <p:spPr bwMode="auto">
            <a:xfrm>
              <a:off x="4274" y="1503"/>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21" name="Rectangle 63"/>
            <p:cNvSpPr>
              <a:spLocks noChangeArrowheads="1"/>
            </p:cNvSpPr>
            <p:nvPr/>
          </p:nvSpPr>
          <p:spPr bwMode="auto">
            <a:xfrm>
              <a:off x="4058" y="196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7.4</a:t>
              </a:r>
              <a:endParaRPr lang="en-US" sz="2000">
                <a:solidFill>
                  <a:schemeClr val="tx1"/>
                </a:solidFill>
                <a:latin typeface="Arial Narrow" pitchFamily="34" charset="0"/>
              </a:endParaRPr>
            </a:p>
          </p:txBody>
        </p:sp>
        <p:sp>
          <p:nvSpPr>
            <p:cNvPr id="45222" name="Rectangle 64"/>
            <p:cNvSpPr>
              <a:spLocks noChangeArrowheads="1"/>
            </p:cNvSpPr>
            <p:nvPr/>
          </p:nvSpPr>
          <p:spPr bwMode="auto">
            <a:xfrm>
              <a:off x="4058" y="1406"/>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7.6</a:t>
              </a:r>
              <a:endParaRPr lang="en-US" sz="2000">
                <a:solidFill>
                  <a:schemeClr val="tx1"/>
                </a:solidFill>
                <a:latin typeface="Arial Narrow" pitchFamily="34" charset="0"/>
              </a:endParaRPr>
            </a:p>
          </p:txBody>
        </p:sp>
        <p:sp>
          <p:nvSpPr>
            <p:cNvPr id="45223" name="Rectangle 66"/>
            <p:cNvSpPr>
              <a:spLocks noChangeArrowheads="1"/>
            </p:cNvSpPr>
            <p:nvPr/>
          </p:nvSpPr>
          <p:spPr bwMode="auto">
            <a:xfrm>
              <a:off x="4058" y="1684"/>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45224" name="Rectangle 67"/>
            <p:cNvSpPr>
              <a:spLocks noChangeArrowheads="1"/>
            </p:cNvSpPr>
            <p:nvPr/>
          </p:nvSpPr>
          <p:spPr bwMode="auto">
            <a:xfrm>
              <a:off x="4058" y="1128"/>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grpSp>
          <p:nvGrpSpPr>
            <p:cNvPr id="45225" name="Group 68"/>
            <p:cNvGrpSpPr>
              <a:grpSpLocks/>
            </p:cNvGrpSpPr>
            <p:nvPr/>
          </p:nvGrpSpPr>
          <p:grpSpPr bwMode="auto">
            <a:xfrm>
              <a:off x="4803" y="1842"/>
              <a:ext cx="519" cy="237"/>
              <a:chOff x="1970" y="1453"/>
              <a:chExt cx="519" cy="237"/>
            </a:xfrm>
          </p:grpSpPr>
          <p:grpSp>
            <p:nvGrpSpPr>
              <p:cNvPr id="45231" name="Group 69"/>
              <p:cNvGrpSpPr>
                <a:grpSpLocks/>
              </p:cNvGrpSpPr>
              <p:nvPr/>
            </p:nvGrpSpPr>
            <p:grpSpPr bwMode="auto">
              <a:xfrm>
                <a:off x="1970" y="1632"/>
                <a:ext cx="519" cy="58"/>
                <a:chOff x="1970" y="1632"/>
                <a:chExt cx="519" cy="58"/>
              </a:xfrm>
            </p:grpSpPr>
            <p:sp>
              <p:nvSpPr>
                <p:cNvPr id="45233" name="Line 70"/>
                <p:cNvSpPr>
                  <a:spLocks noChangeShapeType="1"/>
                </p:cNvSpPr>
                <p:nvPr/>
              </p:nvSpPr>
              <p:spPr bwMode="auto">
                <a:xfrm>
                  <a:off x="1971" y="1632"/>
                  <a:ext cx="51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234" name="Line 71"/>
                <p:cNvSpPr>
                  <a:spLocks noChangeShapeType="1"/>
                </p:cNvSpPr>
                <p:nvPr/>
              </p:nvSpPr>
              <p:spPr bwMode="auto">
                <a:xfrm>
                  <a:off x="1970"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235" name="Line 72"/>
                <p:cNvSpPr>
                  <a:spLocks noChangeShapeType="1"/>
                </p:cNvSpPr>
                <p:nvPr/>
              </p:nvSpPr>
              <p:spPr bwMode="auto">
                <a:xfrm>
                  <a:off x="2489"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5232" name="Rectangle 73"/>
              <p:cNvSpPr>
                <a:spLocks noChangeArrowheads="1"/>
              </p:cNvSpPr>
              <p:nvPr/>
            </p:nvSpPr>
            <p:spPr bwMode="auto">
              <a:xfrm>
                <a:off x="2071" y="1453"/>
                <a:ext cx="3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5 min</a:t>
                </a:r>
                <a:endParaRPr lang="en-US" sz="2000">
                  <a:solidFill>
                    <a:schemeClr val="tx1"/>
                  </a:solidFill>
                  <a:latin typeface="Arial Narrow" pitchFamily="34" charset="0"/>
                </a:endParaRPr>
              </a:p>
            </p:txBody>
          </p:sp>
        </p:grpSp>
        <p:sp>
          <p:nvSpPr>
            <p:cNvPr id="45226" name="Rectangle 176"/>
            <p:cNvSpPr>
              <a:spLocks noChangeArrowheads="1"/>
            </p:cNvSpPr>
            <p:nvPr/>
          </p:nvSpPr>
          <p:spPr bwMode="auto">
            <a:xfrm>
              <a:off x="5008" y="1578"/>
              <a:ext cx="19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FF9900"/>
                  </a:solidFill>
                  <a:latin typeface="Arial Narrow" pitchFamily="34" charset="0"/>
                </a:rPr>
                <a:t>H</a:t>
              </a:r>
              <a:r>
                <a:rPr lang="en-US" sz="1600" baseline="-25000">
                  <a:solidFill>
                    <a:srgbClr val="FF9900"/>
                  </a:solidFill>
                  <a:latin typeface="Arial Narrow" pitchFamily="34" charset="0"/>
                </a:rPr>
                <a:t>2</a:t>
              </a:r>
              <a:r>
                <a:rPr lang="en-US" sz="1600">
                  <a:solidFill>
                    <a:srgbClr val="FF9900"/>
                  </a:solidFill>
                  <a:latin typeface="Arial Narrow" pitchFamily="34" charset="0"/>
                </a:rPr>
                <a:t>O</a:t>
              </a:r>
            </a:p>
          </p:txBody>
        </p:sp>
        <p:sp>
          <p:nvSpPr>
            <p:cNvPr id="45227" name="Text Box 184"/>
            <p:cNvSpPr txBox="1">
              <a:spLocks noChangeArrowheads="1"/>
            </p:cNvSpPr>
            <p:nvPr/>
          </p:nvSpPr>
          <p:spPr bwMode="auto">
            <a:xfrm>
              <a:off x="4819" y="1194"/>
              <a:ext cx="743"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80000"/>
                </a:lnSpc>
              </a:pPr>
              <a:r>
                <a:rPr lang="en-US" sz="1400">
                  <a:solidFill>
                    <a:schemeClr val="tx1"/>
                  </a:solidFill>
                  <a:latin typeface="Arial Narrow" pitchFamily="34" charset="0"/>
                </a:rPr>
                <a:t>5%CO</a:t>
              </a:r>
              <a:r>
                <a:rPr lang="en-US" sz="1400" baseline="-25000">
                  <a:solidFill>
                    <a:schemeClr val="tx1"/>
                  </a:solidFill>
                  <a:latin typeface="Arial Narrow" pitchFamily="34" charset="0"/>
                </a:rPr>
                <a:t>2</a:t>
              </a:r>
              <a:endParaRPr lang="en-US" sz="1400">
                <a:solidFill>
                  <a:schemeClr val="tx1"/>
                </a:solidFill>
                <a:latin typeface="Arial Narrow" pitchFamily="34" charset="0"/>
              </a:endParaRPr>
            </a:p>
            <a:p>
              <a:pPr algn="ctr" eaLnBrk="1" hangingPunct="1">
                <a:lnSpc>
                  <a:spcPct val="80000"/>
                </a:lnSpc>
              </a:pPr>
              <a:r>
                <a:rPr lang="en-US" sz="1400">
                  <a:solidFill>
                    <a:schemeClr val="tx1"/>
                  </a:solidFill>
                  <a:latin typeface="Arial Narrow" pitchFamily="34" charset="0"/>
                </a:rPr>
                <a:t>33 mM HCO</a:t>
              </a:r>
              <a:r>
                <a:rPr lang="en-US" sz="1400" baseline="-25000">
                  <a:solidFill>
                    <a:schemeClr val="tx1"/>
                  </a:solidFill>
                  <a:latin typeface="Arial Narrow" pitchFamily="34" charset="0"/>
                </a:rPr>
                <a:t>3</a:t>
              </a:r>
              <a:r>
                <a:rPr lang="en-US" sz="1400" baseline="30000">
                  <a:solidFill>
                    <a:schemeClr val="tx1"/>
                  </a:solidFill>
                  <a:latin typeface="Arial Narrow" pitchFamily="34" charset="0"/>
                  <a:sym typeface="Symbol" pitchFamily="18" charset="2"/>
                </a:rPr>
                <a:t></a:t>
              </a:r>
              <a:endParaRPr lang="en-US" sz="1400" baseline="-25000">
                <a:solidFill>
                  <a:schemeClr val="tx1"/>
                </a:solidFill>
                <a:latin typeface="Arial Narrow" pitchFamily="34" charset="0"/>
                <a:sym typeface="Symbol" pitchFamily="18" charset="2"/>
              </a:endParaRPr>
            </a:p>
          </p:txBody>
        </p:sp>
        <p:sp>
          <p:nvSpPr>
            <p:cNvPr id="45228" name="Line 185"/>
            <p:cNvSpPr>
              <a:spLocks noChangeShapeType="1"/>
            </p:cNvSpPr>
            <p:nvPr/>
          </p:nvSpPr>
          <p:spPr bwMode="auto">
            <a:xfrm>
              <a:off x="4783" y="1476"/>
              <a:ext cx="72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229" name="Rectangle 193"/>
            <p:cNvSpPr>
              <a:spLocks noChangeArrowheads="1"/>
            </p:cNvSpPr>
            <p:nvPr/>
          </p:nvSpPr>
          <p:spPr bwMode="auto">
            <a:xfrm>
              <a:off x="4488" y="1674"/>
              <a:ext cx="192"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5230" name="Rectangle 194"/>
            <p:cNvSpPr>
              <a:spLocks noChangeArrowheads="1"/>
            </p:cNvSpPr>
            <p:nvPr/>
          </p:nvSpPr>
          <p:spPr bwMode="auto">
            <a:xfrm>
              <a:off x="5352" y="1674"/>
              <a:ext cx="96"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9613" name="Group 221"/>
          <p:cNvGrpSpPr>
            <a:grpSpLocks/>
          </p:cNvGrpSpPr>
          <p:nvPr/>
        </p:nvGrpSpPr>
        <p:grpSpPr bwMode="auto">
          <a:xfrm>
            <a:off x="3652838" y="3403600"/>
            <a:ext cx="2106612" cy="1628775"/>
            <a:chOff x="2301" y="3264"/>
            <a:chExt cx="1327" cy="1026"/>
          </a:xfrm>
        </p:grpSpPr>
        <p:grpSp>
          <p:nvGrpSpPr>
            <p:cNvPr id="45199" name="Group 117"/>
            <p:cNvGrpSpPr>
              <a:grpSpLocks/>
            </p:cNvGrpSpPr>
            <p:nvPr/>
          </p:nvGrpSpPr>
          <p:grpSpPr bwMode="auto">
            <a:xfrm>
              <a:off x="2706" y="3744"/>
              <a:ext cx="922" cy="213"/>
              <a:chOff x="2481" y="3122"/>
              <a:chExt cx="922" cy="219"/>
            </a:xfrm>
          </p:grpSpPr>
          <p:sp>
            <p:nvSpPr>
              <p:cNvPr id="45212" name="Freeform 118"/>
              <p:cNvSpPr>
                <a:spLocks/>
              </p:cNvSpPr>
              <p:nvPr/>
            </p:nvSpPr>
            <p:spPr bwMode="auto">
              <a:xfrm>
                <a:off x="2481" y="3290"/>
                <a:ext cx="233" cy="51"/>
              </a:xfrm>
              <a:custGeom>
                <a:avLst/>
                <a:gdLst>
                  <a:gd name="T0" fmla="*/ 0 w 50"/>
                  <a:gd name="T1" fmla="*/ 2147483647 h 7"/>
                  <a:gd name="T2" fmla="*/ 110954120 w 50"/>
                  <a:gd name="T3" fmla="*/ 2147483647 h 7"/>
                  <a:gd name="T4" fmla="*/ 203045138 w 50"/>
                  <a:gd name="T5" fmla="*/ 2147483647 h 7"/>
                  <a:gd name="T6" fmla="*/ 314001061 w 50"/>
                  <a:gd name="T7" fmla="*/ 2147483647 h 7"/>
                  <a:gd name="T8" fmla="*/ 430053790 w 50"/>
                  <a:gd name="T9" fmla="*/ 2147483647 h 7"/>
                  <a:gd name="T10" fmla="*/ 430053790 w 50"/>
                  <a:gd name="T11" fmla="*/ 2147483647 h 7"/>
                  <a:gd name="T12" fmla="*/ 517046199 w 50"/>
                  <a:gd name="T13" fmla="*/ 2147483647 h 7"/>
                  <a:gd name="T14" fmla="*/ 628000319 w 50"/>
                  <a:gd name="T15" fmla="*/ 2147483647 h 7"/>
                  <a:gd name="T16" fmla="*/ 744054851 w 50"/>
                  <a:gd name="T17" fmla="*/ 2147483647 h 7"/>
                  <a:gd name="T18" fmla="*/ 830994947 w 50"/>
                  <a:gd name="T19" fmla="*/ 2147483647 h 7"/>
                  <a:gd name="T20" fmla="*/ 946190343 w 50"/>
                  <a:gd name="T21" fmla="*/ 2147483647 h 7"/>
                  <a:gd name="T22" fmla="*/ 1058056020 w 50"/>
                  <a:gd name="T23" fmla="*/ 2147483647 h 7"/>
                  <a:gd name="T24" fmla="*/ 1058056020 w 50"/>
                  <a:gd name="T25" fmla="*/ 2147483647 h 7"/>
                  <a:gd name="T26" fmla="*/ 1149245794 w 50"/>
                  <a:gd name="T27" fmla="*/ 2147483647 h 7"/>
                  <a:gd name="T28" fmla="*/ 1260189079 w 50"/>
                  <a:gd name="T29" fmla="*/ 2147483647 h 7"/>
                  <a:gd name="T30" fmla="*/ 1370949823 w 50"/>
                  <a:gd name="T31" fmla="*/ 2147483647 h 7"/>
                  <a:gd name="T32" fmla="*/ 1463244944 w 50"/>
                  <a:gd name="T33" fmla="*/ 2147483647 h 7"/>
                  <a:gd name="T34" fmla="*/ 1574190662 w 50"/>
                  <a:gd name="T35" fmla="*/ 2147483647 h 7"/>
                  <a:gd name="T36" fmla="*/ 1690060416 w 50"/>
                  <a:gd name="T37" fmla="*/ 2147483647 h 7"/>
                  <a:gd name="T38" fmla="*/ 1777235194 w 50"/>
                  <a:gd name="T39" fmla="*/ 2147483647 h 7"/>
                  <a:gd name="T40" fmla="*/ 1888189398 w 50"/>
                  <a:gd name="T41" fmla="*/ 2147483647 h 7"/>
                  <a:gd name="T42" fmla="*/ 2004050661 w 50"/>
                  <a:gd name="T43" fmla="*/ 2147483647 h 7"/>
                  <a:gd name="T44" fmla="*/ 2091236754 w 50"/>
                  <a:gd name="T45" fmla="*/ 2147483647 h 7"/>
                  <a:gd name="T46" fmla="*/ 2147483647 w 50"/>
                  <a:gd name="T47" fmla="*/ 2147483647 h 7"/>
                  <a:gd name="T48" fmla="*/ 2147483647 w 50"/>
                  <a:gd name="T49" fmla="*/ 2147483647 h 7"/>
                  <a:gd name="T50" fmla="*/ 2147483647 w 50"/>
                  <a:gd name="T51" fmla="*/ 2147483647 h 7"/>
                  <a:gd name="T52" fmla="*/ 2147483647 w 50"/>
                  <a:gd name="T53" fmla="*/ 2147483647 h 7"/>
                  <a:gd name="T54" fmla="*/ 2147483647 w 50"/>
                  <a:gd name="T55" fmla="*/ 2147483647 h 7"/>
                  <a:gd name="T56" fmla="*/ 2147483647 w 50"/>
                  <a:gd name="T57" fmla="*/ 2147483647 h 7"/>
                  <a:gd name="T58" fmla="*/ 2147483647 w 50"/>
                  <a:gd name="T59" fmla="*/ 2147483647 h 7"/>
                  <a:gd name="T60" fmla="*/ 2147483647 w 50"/>
                  <a:gd name="T61" fmla="*/ 2147483647 h 7"/>
                  <a:gd name="T62" fmla="*/ 2147483647 w 50"/>
                  <a:gd name="T63" fmla="*/ 2147483647 h 7"/>
                  <a:gd name="T64" fmla="*/ 2147483647 w 50"/>
                  <a:gd name="T65" fmla="*/ 2147483647 h 7"/>
                  <a:gd name="T66" fmla="*/ 2147483647 w 50"/>
                  <a:gd name="T67" fmla="*/ 2147483647 h 7"/>
                  <a:gd name="T68" fmla="*/ 2147483647 w 50"/>
                  <a:gd name="T69" fmla="*/ 2147483647 h 7"/>
                  <a:gd name="T70" fmla="*/ 2147483647 w 50"/>
                  <a:gd name="T71" fmla="*/ 2147483647 h 7"/>
                  <a:gd name="T72" fmla="*/ 2147483647 w 50"/>
                  <a:gd name="T73" fmla="*/ 2147483647 h 7"/>
                  <a:gd name="T74" fmla="*/ 2147483647 w 50"/>
                  <a:gd name="T75" fmla="*/ 2147483647 h 7"/>
                  <a:gd name="T76" fmla="*/ 2147483647 w 50"/>
                  <a:gd name="T77" fmla="*/ 2147483647 h 7"/>
                  <a:gd name="T78" fmla="*/ 2147483647 w 50"/>
                  <a:gd name="T79" fmla="*/ 2147483647 h 7"/>
                  <a:gd name="T80" fmla="*/ 2147483647 w 50"/>
                  <a:gd name="T81" fmla="*/ 2147483647 h 7"/>
                  <a:gd name="T82" fmla="*/ 2147483647 w 50"/>
                  <a:gd name="T83" fmla="*/ 2147483647 h 7"/>
                  <a:gd name="T84" fmla="*/ 2147483647 w 50"/>
                  <a:gd name="T85" fmla="*/ 2147483647 h 7"/>
                  <a:gd name="T86" fmla="*/ 2147483647 w 50"/>
                  <a:gd name="T87" fmla="*/ 2147483647 h 7"/>
                  <a:gd name="T88" fmla="*/ 2147483647 w 50"/>
                  <a:gd name="T89" fmla="*/ 2147483647 h 7"/>
                  <a:gd name="T90" fmla="*/ 2147483647 w 50"/>
                  <a:gd name="T91" fmla="*/ 2147483647 h 7"/>
                  <a:gd name="T92" fmla="*/ 2147483647 w 50"/>
                  <a:gd name="T93" fmla="*/ 2147483647 h 7"/>
                  <a:gd name="T94" fmla="*/ 2147483647 w 50"/>
                  <a:gd name="T95" fmla="*/ 2147483647 h 7"/>
                  <a:gd name="T96" fmla="*/ 2147483647 w 50"/>
                  <a:gd name="T97" fmla="*/ 2147483647 h 7"/>
                  <a:gd name="T98" fmla="*/ 2147483647 w 50"/>
                  <a:gd name="T99" fmla="*/ 2147483647 h 7"/>
                  <a:gd name="T100" fmla="*/ 2147483647 w 50"/>
                  <a:gd name="T101" fmla="*/ 2147483647 h 7"/>
                  <a:gd name="T102" fmla="*/ 2147483647 w 50"/>
                  <a:gd name="T103" fmla="*/ 2147483647 h 7"/>
                  <a:gd name="T104" fmla="*/ 2147483647 w 50"/>
                  <a:gd name="T105" fmla="*/ 2147483647 h 7"/>
                  <a:gd name="T106" fmla="*/ 2147483647 w 50"/>
                  <a:gd name="T107" fmla="*/ 2147483647 h 7"/>
                  <a:gd name="T108" fmla="*/ 2147483647 w 50"/>
                  <a:gd name="T109" fmla="*/ 2147483647 h 7"/>
                  <a:gd name="T110" fmla="*/ 2147483647 w 50"/>
                  <a:gd name="T111" fmla="*/ 2147483647 h 7"/>
                  <a:gd name="T112" fmla="*/ 2147483647 w 50"/>
                  <a:gd name="T113" fmla="*/ 2147483647 h 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0" h="7">
                    <a:moveTo>
                      <a:pt x="0" y="4"/>
                    </a:moveTo>
                    <a:lnTo>
                      <a:pt x="0" y="5"/>
                    </a:lnTo>
                    <a:lnTo>
                      <a:pt x="1" y="5"/>
                    </a:lnTo>
                    <a:lnTo>
                      <a:pt x="1" y="7"/>
                    </a:lnTo>
                    <a:lnTo>
                      <a:pt x="1" y="4"/>
                    </a:lnTo>
                    <a:lnTo>
                      <a:pt x="2" y="3"/>
                    </a:lnTo>
                    <a:lnTo>
                      <a:pt x="2" y="5"/>
                    </a:lnTo>
                    <a:lnTo>
                      <a:pt x="2" y="4"/>
                    </a:lnTo>
                    <a:lnTo>
                      <a:pt x="3" y="5"/>
                    </a:lnTo>
                    <a:lnTo>
                      <a:pt x="3" y="6"/>
                    </a:lnTo>
                    <a:lnTo>
                      <a:pt x="3" y="5"/>
                    </a:lnTo>
                    <a:lnTo>
                      <a:pt x="4" y="5"/>
                    </a:lnTo>
                    <a:lnTo>
                      <a:pt x="4" y="4"/>
                    </a:lnTo>
                    <a:lnTo>
                      <a:pt x="4" y="5"/>
                    </a:lnTo>
                    <a:lnTo>
                      <a:pt x="5" y="5"/>
                    </a:lnTo>
                    <a:lnTo>
                      <a:pt x="5" y="3"/>
                    </a:lnTo>
                    <a:lnTo>
                      <a:pt x="6" y="5"/>
                    </a:lnTo>
                    <a:lnTo>
                      <a:pt x="6" y="3"/>
                    </a:lnTo>
                    <a:lnTo>
                      <a:pt x="6" y="6"/>
                    </a:lnTo>
                    <a:lnTo>
                      <a:pt x="6" y="5"/>
                    </a:lnTo>
                    <a:lnTo>
                      <a:pt x="7" y="5"/>
                    </a:lnTo>
                    <a:lnTo>
                      <a:pt x="7" y="1"/>
                    </a:lnTo>
                    <a:lnTo>
                      <a:pt x="7" y="2"/>
                    </a:lnTo>
                    <a:lnTo>
                      <a:pt x="8" y="1"/>
                    </a:lnTo>
                    <a:lnTo>
                      <a:pt x="8" y="2"/>
                    </a:lnTo>
                    <a:lnTo>
                      <a:pt x="9" y="2"/>
                    </a:lnTo>
                    <a:lnTo>
                      <a:pt x="9" y="3"/>
                    </a:lnTo>
                    <a:lnTo>
                      <a:pt x="10" y="3"/>
                    </a:lnTo>
                    <a:lnTo>
                      <a:pt x="10" y="4"/>
                    </a:lnTo>
                    <a:lnTo>
                      <a:pt x="10" y="3"/>
                    </a:lnTo>
                    <a:lnTo>
                      <a:pt x="11" y="4"/>
                    </a:lnTo>
                    <a:lnTo>
                      <a:pt x="11" y="3"/>
                    </a:lnTo>
                    <a:lnTo>
                      <a:pt x="12" y="4"/>
                    </a:lnTo>
                    <a:lnTo>
                      <a:pt x="12" y="2"/>
                    </a:lnTo>
                    <a:lnTo>
                      <a:pt x="12" y="4"/>
                    </a:lnTo>
                    <a:lnTo>
                      <a:pt x="13" y="2"/>
                    </a:lnTo>
                    <a:lnTo>
                      <a:pt x="13" y="3"/>
                    </a:lnTo>
                    <a:lnTo>
                      <a:pt x="14" y="4"/>
                    </a:lnTo>
                    <a:lnTo>
                      <a:pt x="14" y="3"/>
                    </a:lnTo>
                    <a:lnTo>
                      <a:pt x="15" y="4"/>
                    </a:lnTo>
                    <a:lnTo>
                      <a:pt x="15" y="5"/>
                    </a:lnTo>
                    <a:lnTo>
                      <a:pt x="15" y="3"/>
                    </a:lnTo>
                    <a:lnTo>
                      <a:pt x="16" y="3"/>
                    </a:lnTo>
                    <a:lnTo>
                      <a:pt x="16" y="4"/>
                    </a:lnTo>
                    <a:lnTo>
                      <a:pt x="17" y="5"/>
                    </a:lnTo>
                    <a:lnTo>
                      <a:pt x="17" y="2"/>
                    </a:lnTo>
                    <a:lnTo>
                      <a:pt x="17" y="3"/>
                    </a:lnTo>
                    <a:lnTo>
                      <a:pt x="18" y="3"/>
                    </a:lnTo>
                    <a:lnTo>
                      <a:pt x="18" y="4"/>
                    </a:lnTo>
                    <a:lnTo>
                      <a:pt x="18" y="3"/>
                    </a:lnTo>
                    <a:lnTo>
                      <a:pt x="19" y="4"/>
                    </a:lnTo>
                    <a:lnTo>
                      <a:pt x="19" y="5"/>
                    </a:lnTo>
                    <a:lnTo>
                      <a:pt x="20" y="4"/>
                    </a:lnTo>
                    <a:lnTo>
                      <a:pt x="20" y="2"/>
                    </a:lnTo>
                    <a:lnTo>
                      <a:pt x="20" y="3"/>
                    </a:lnTo>
                    <a:lnTo>
                      <a:pt x="21" y="2"/>
                    </a:lnTo>
                    <a:lnTo>
                      <a:pt x="21" y="3"/>
                    </a:lnTo>
                    <a:lnTo>
                      <a:pt x="21" y="4"/>
                    </a:lnTo>
                    <a:lnTo>
                      <a:pt x="21" y="2"/>
                    </a:lnTo>
                    <a:lnTo>
                      <a:pt x="22" y="4"/>
                    </a:lnTo>
                    <a:lnTo>
                      <a:pt x="23" y="4"/>
                    </a:lnTo>
                    <a:lnTo>
                      <a:pt x="23" y="1"/>
                    </a:lnTo>
                    <a:lnTo>
                      <a:pt x="23" y="2"/>
                    </a:lnTo>
                    <a:lnTo>
                      <a:pt x="24" y="4"/>
                    </a:lnTo>
                    <a:lnTo>
                      <a:pt x="24" y="2"/>
                    </a:lnTo>
                    <a:lnTo>
                      <a:pt x="24" y="4"/>
                    </a:lnTo>
                    <a:lnTo>
                      <a:pt x="25" y="3"/>
                    </a:lnTo>
                    <a:lnTo>
                      <a:pt x="25" y="5"/>
                    </a:lnTo>
                    <a:lnTo>
                      <a:pt x="25" y="3"/>
                    </a:lnTo>
                    <a:lnTo>
                      <a:pt x="26" y="4"/>
                    </a:lnTo>
                    <a:lnTo>
                      <a:pt x="27" y="4"/>
                    </a:lnTo>
                    <a:lnTo>
                      <a:pt x="27" y="3"/>
                    </a:lnTo>
                    <a:lnTo>
                      <a:pt x="28" y="2"/>
                    </a:lnTo>
                    <a:lnTo>
                      <a:pt x="28" y="0"/>
                    </a:lnTo>
                    <a:lnTo>
                      <a:pt x="28" y="3"/>
                    </a:lnTo>
                    <a:lnTo>
                      <a:pt x="29" y="3"/>
                    </a:lnTo>
                    <a:lnTo>
                      <a:pt x="29" y="2"/>
                    </a:lnTo>
                    <a:lnTo>
                      <a:pt x="29" y="3"/>
                    </a:lnTo>
                    <a:lnTo>
                      <a:pt x="30" y="2"/>
                    </a:lnTo>
                    <a:lnTo>
                      <a:pt x="30" y="4"/>
                    </a:lnTo>
                    <a:lnTo>
                      <a:pt x="30" y="3"/>
                    </a:lnTo>
                    <a:lnTo>
                      <a:pt x="31" y="4"/>
                    </a:lnTo>
                    <a:lnTo>
                      <a:pt x="31" y="2"/>
                    </a:lnTo>
                    <a:lnTo>
                      <a:pt x="31" y="4"/>
                    </a:lnTo>
                    <a:lnTo>
                      <a:pt x="31" y="3"/>
                    </a:lnTo>
                    <a:lnTo>
                      <a:pt x="32" y="3"/>
                    </a:lnTo>
                    <a:lnTo>
                      <a:pt x="32" y="4"/>
                    </a:lnTo>
                    <a:lnTo>
                      <a:pt x="33" y="2"/>
                    </a:lnTo>
                    <a:lnTo>
                      <a:pt x="33" y="3"/>
                    </a:lnTo>
                    <a:lnTo>
                      <a:pt x="33" y="2"/>
                    </a:lnTo>
                    <a:lnTo>
                      <a:pt x="33" y="3"/>
                    </a:lnTo>
                    <a:lnTo>
                      <a:pt x="34" y="3"/>
                    </a:lnTo>
                    <a:lnTo>
                      <a:pt x="34" y="2"/>
                    </a:lnTo>
                    <a:lnTo>
                      <a:pt x="34" y="5"/>
                    </a:lnTo>
                    <a:lnTo>
                      <a:pt x="35" y="3"/>
                    </a:lnTo>
                    <a:lnTo>
                      <a:pt x="35" y="4"/>
                    </a:lnTo>
                    <a:lnTo>
                      <a:pt x="36" y="4"/>
                    </a:lnTo>
                    <a:lnTo>
                      <a:pt x="36" y="2"/>
                    </a:lnTo>
                    <a:lnTo>
                      <a:pt x="37" y="4"/>
                    </a:lnTo>
                    <a:lnTo>
                      <a:pt x="37" y="3"/>
                    </a:lnTo>
                    <a:lnTo>
                      <a:pt x="37" y="2"/>
                    </a:lnTo>
                    <a:lnTo>
                      <a:pt x="38" y="3"/>
                    </a:lnTo>
                    <a:lnTo>
                      <a:pt x="38" y="4"/>
                    </a:lnTo>
                    <a:lnTo>
                      <a:pt x="38" y="3"/>
                    </a:lnTo>
                    <a:lnTo>
                      <a:pt x="39" y="3"/>
                    </a:lnTo>
                    <a:lnTo>
                      <a:pt x="39" y="2"/>
                    </a:lnTo>
                    <a:lnTo>
                      <a:pt x="39" y="4"/>
                    </a:lnTo>
                    <a:lnTo>
                      <a:pt x="40" y="4"/>
                    </a:lnTo>
                    <a:lnTo>
                      <a:pt x="40" y="3"/>
                    </a:lnTo>
                    <a:lnTo>
                      <a:pt x="40" y="5"/>
                    </a:lnTo>
                    <a:lnTo>
                      <a:pt x="41" y="4"/>
                    </a:lnTo>
                    <a:lnTo>
                      <a:pt x="41" y="3"/>
                    </a:lnTo>
                    <a:lnTo>
                      <a:pt x="41" y="4"/>
                    </a:lnTo>
                    <a:lnTo>
                      <a:pt x="42" y="3"/>
                    </a:lnTo>
                    <a:lnTo>
                      <a:pt x="42" y="5"/>
                    </a:lnTo>
                    <a:lnTo>
                      <a:pt x="42" y="2"/>
                    </a:lnTo>
                    <a:lnTo>
                      <a:pt x="42" y="3"/>
                    </a:lnTo>
                    <a:lnTo>
                      <a:pt x="43" y="4"/>
                    </a:lnTo>
                    <a:lnTo>
                      <a:pt x="43" y="3"/>
                    </a:lnTo>
                    <a:lnTo>
                      <a:pt x="43" y="5"/>
                    </a:lnTo>
                    <a:lnTo>
                      <a:pt x="44" y="4"/>
                    </a:lnTo>
                    <a:lnTo>
                      <a:pt x="44" y="3"/>
                    </a:lnTo>
                    <a:lnTo>
                      <a:pt x="44" y="5"/>
                    </a:lnTo>
                    <a:lnTo>
                      <a:pt x="45" y="5"/>
                    </a:lnTo>
                    <a:lnTo>
                      <a:pt x="46" y="5"/>
                    </a:lnTo>
                    <a:lnTo>
                      <a:pt x="46" y="4"/>
                    </a:lnTo>
                    <a:lnTo>
                      <a:pt x="46" y="6"/>
                    </a:lnTo>
                    <a:lnTo>
                      <a:pt x="47" y="6"/>
                    </a:lnTo>
                    <a:lnTo>
                      <a:pt x="47" y="7"/>
                    </a:lnTo>
                    <a:lnTo>
                      <a:pt x="47" y="6"/>
                    </a:lnTo>
                    <a:lnTo>
                      <a:pt x="48" y="6"/>
                    </a:lnTo>
                    <a:lnTo>
                      <a:pt x="48" y="5"/>
                    </a:lnTo>
                    <a:lnTo>
                      <a:pt x="49" y="4"/>
                    </a:lnTo>
                    <a:lnTo>
                      <a:pt x="49" y="5"/>
                    </a:lnTo>
                    <a:lnTo>
                      <a:pt x="50" y="5"/>
                    </a:lnTo>
                    <a:lnTo>
                      <a:pt x="50" y="4"/>
                    </a:lnTo>
                  </a:path>
                </a:pathLst>
              </a:custGeom>
              <a:noFill/>
              <a:ln w="79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13" name="Freeform 119"/>
              <p:cNvSpPr>
                <a:spLocks/>
              </p:cNvSpPr>
              <p:nvPr/>
            </p:nvSpPr>
            <p:spPr bwMode="auto">
              <a:xfrm>
                <a:off x="2717" y="3122"/>
                <a:ext cx="284" cy="205"/>
              </a:xfrm>
              <a:custGeom>
                <a:avLst/>
                <a:gdLst>
                  <a:gd name="T0" fmla="*/ 4 w 284"/>
                  <a:gd name="T1" fmla="*/ 109 h 205"/>
                  <a:gd name="T2" fmla="*/ 9 w 284"/>
                  <a:gd name="T3" fmla="*/ 8 h 205"/>
                  <a:gd name="T4" fmla="*/ 14 w 284"/>
                  <a:gd name="T5" fmla="*/ 18 h 205"/>
                  <a:gd name="T6" fmla="*/ 18 w 284"/>
                  <a:gd name="T7" fmla="*/ 18 h 205"/>
                  <a:gd name="T8" fmla="*/ 23 w 284"/>
                  <a:gd name="T9" fmla="*/ 27 h 205"/>
                  <a:gd name="T10" fmla="*/ 28 w 284"/>
                  <a:gd name="T11" fmla="*/ 46 h 205"/>
                  <a:gd name="T12" fmla="*/ 37 w 284"/>
                  <a:gd name="T13" fmla="*/ 63 h 205"/>
                  <a:gd name="T14" fmla="*/ 46 w 284"/>
                  <a:gd name="T15" fmla="*/ 63 h 205"/>
                  <a:gd name="T16" fmla="*/ 55 w 284"/>
                  <a:gd name="T17" fmla="*/ 73 h 205"/>
                  <a:gd name="T18" fmla="*/ 69 w 284"/>
                  <a:gd name="T19" fmla="*/ 99 h 205"/>
                  <a:gd name="T20" fmla="*/ 79 w 284"/>
                  <a:gd name="T21" fmla="*/ 99 h 205"/>
                  <a:gd name="T22" fmla="*/ 83 w 284"/>
                  <a:gd name="T23" fmla="*/ 90 h 205"/>
                  <a:gd name="T24" fmla="*/ 114 w 284"/>
                  <a:gd name="T25" fmla="*/ 126 h 205"/>
                  <a:gd name="T26" fmla="*/ 93 w 284"/>
                  <a:gd name="T27" fmla="*/ 109 h 205"/>
                  <a:gd name="T28" fmla="*/ 106 w 284"/>
                  <a:gd name="T29" fmla="*/ 124 h 205"/>
                  <a:gd name="T30" fmla="*/ 106 w 284"/>
                  <a:gd name="T31" fmla="*/ 127 h 205"/>
                  <a:gd name="T32" fmla="*/ 111 w 284"/>
                  <a:gd name="T33" fmla="*/ 127 h 205"/>
                  <a:gd name="T34" fmla="*/ 116 w 284"/>
                  <a:gd name="T35" fmla="*/ 127 h 205"/>
                  <a:gd name="T36" fmla="*/ 120 w 284"/>
                  <a:gd name="T37" fmla="*/ 127 h 205"/>
                  <a:gd name="T38" fmla="*/ 125 w 284"/>
                  <a:gd name="T39" fmla="*/ 127 h 205"/>
                  <a:gd name="T40" fmla="*/ 130 w 284"/>
                  <a:gd name="T41" fmla="*/ 127 h 205"/>
                  <a:gd name="T42" fmla="*/ 134 w 284"/>
                  <a:gd name="T43" fmla="*/ 127 h 205"/>
                  <a:gd name="T44" fmla="*/ 144 w 284"/>
                  <a:gd name="T45" fmla="*/ 127 h 205"/>
                  <a:gd name="T46" fmla="*/ 148 w 284"/>
                  <a:gd name="T47" fmla="*/ 136 h 205"/>
                  <a:gd name="T48" fmla="*/ 153 w 284"/>
                  <a:gd name="T49" fmla="*/ 136 h 205"/>
                  <a:gd name="T50" fmla="*/ 158 w 284"/>
                  <a:gd name="T51" fmla="*/ 136 h 205"/>
                  <a:gd name="T52" fmla="*/ 162 w 284"/>
                  <a:gd name="T53" fmla="*/ 127 h 205"/>
                  <a:gd name="T54" fmla="*/ 167 w 284"/>
                  <a:gd name="T55" fmla="*/ 136 h 205"/>
                  <a:gd name="T56" fmla="*/ 176 w 284"/>
                  <a:gd name="T57" fmla="*/ 136 h 205"/>
                  <a:gd name="T58" fmla="*/ 183 w 284"/>
                  <a:gd name="T59" fmla="*/ 136 h 205"/>
                  <a:gd name="T60" fmla="*/ 185 w 284"/>
                  <a:gd name="T61" fmla="*/ 136 h 205"/>
                  <a:gd name="T62" fmla="*/ 190 w 284"/>
                  <a:gd name="T63" fmla="*/ 136 h 205"/>
                  <a:gd name="T64" fmla="*/ 195 w 284"/>
                  <a:gd name="T65" fmla="*/ 144 h 205"/>
                  <a:gd name="T66" fmla="*/ 199 w 284"/>
                  <a:gd name="T67" fmla="*/ 136 h 205"/>
                  <a:gd name="T68" fmla="*/ 204 w 284"/>
                  <a:gd name="T69" fmla="*/ 136 h 205"/>
                  <a:gd name="T70" fmla="*/ 213 w 284"/>
                  <a:gd name="T71" fmla="*/ 144 h 205"/>
                  <a:gd name="T72" fmla="*/ 218 w 284"/>
                  <a:gd name="T73" fmla="*/ 154 h 205"/>
                  <a:gd name="T74" fmla="*/ 223 w 284"/>
                  <a:gd name="T75" fmla="*/ 142 h 205"/>
                  <a:gd name="T76" fmla="*/ 227 w 284"/>
                  <a:gd name="T77" fmla="*/ 136 h 205"/>
                  <a:gd name="T78" fmla="*/ 232 w 284"/>
                  <a:gd name="T79" fmla="*/ 154 h 205"/>
                  <a:gd name="T80" fmla="*/ 237 w 284"/>
                  <a:gd name="T81" fmla="*/ 144 h 205"/>
                  <a:gd name="T82" fmla="*/ 241 w 284"/>
                  <a:gd name="T83" fmla="*/ 144 h 205"/>
                  <a:gd name="T84" fmla="*/ 250 w 284"/>
                  <a:gd name="T85" fmla="*/ 136 h 205"/>
                  <a:gd name="T86" fmla="*/ 255 w 284"/>
                  <a:gd name="T87" fmla="*/ 154 h 205"/>
                  <a:gd name="T88" fmla="*/ 260 w 284"/>
                  <a:gd name="T89" fmla="*/ 144 h 205"/>
                  <a:gd name="T90" fmla="*/ 264 w 284"/>
                  <a:gd name="T91" fmla="*/ 144 h 205"/>
                  <a:gd name="T92" fmla="*/ 269 w 284"/>
                  <a:gd name="T93" fmla="*/ 144 h 205"/>
                  <a:gd name="T94" fmla="*/ 274 w 284"/>
                  <a:gd name="T95" fmla="*/ 144 h 205"/>
                  <a:gd name="T96" fmla="*/ 283 w 284"/>
                  <a:gd name="T97" fmla="*/ 182 h 2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84" h="205">
                    <a:moveTo>
                      <a:pt x="0" y="205"/>
                    </a:moveTo>
                    <a:lnTo>
                      <a:pt x="0" y="182"/>
                    </a:lnTo>
                    <a:lnTo>
                      <a:pt x="0" y="154"/>
                    </a:lnTo>
                    <a:lnTo>
                      <a:pt x="4" y="109"/>
                    </a:lnTo>
                    <a:lnTo>
                      <a:pt x="4" y="73"/>
                    </a:lnTo>
                    <a:lnTo>
                      <a:pt x="4" y="63"/>
                    </a:lnTo>
                    <a:lnTo>
                      <a:pt x="4" y="27"/>
                    </a:lnTo>
                    <a:lnTo>
                      <a:pt x="9" y="8"/>
                    </a:lnTo>
                    <a:lnTo>
                      <a:pt x="9" y="0"/>
                    </a:lnTo>
                    <a:lnTo>
                      <a:pt x="14" y="18"/>
                    </a:lnTo>
                    <a:lnTo>
                      <a:pt x="14" y="8"/>
                    </a:lnTo>
                    <a:lnTo>
                      <a:pt x="18" y="8"/>
                    </a:lnTo>
                    <a:lnTo>
                      <a:pt x="18" y="18"/>
                    </a:lnTo>
                    <a:lnTo>
                      <a:pt x="23" y="27"/>
                    </a:lnTo>
                    <a:lnTo>
                      <a:pt x="28" y="46"/>
                    </a:lnTo>
                    <a:lnTo>
                      <a:pt x="28" y="36"/>
                    </a:lnTo>
                    <a:lnTo>
                      <a:pt x="28" y="46"/>
                    </a:lnTo>
                    <a:lnTo>
                      <a:pt x="32" y="46"/>
                    </a:lnTo>
                    <a:lnTo>
                      <a:pt x="46" y="61"/>
                    </a:lnTo>
                    <a:lnTo>
                      <a:pt x="32" y="53"/>
                    </a:lnTo>
                    <a:lnTo>
                      <a:pt x="37" y="63"/>
                    </a:lnTo>
                    <a:lnTo>
                      <a:pt x="37" y="53"/>
                    </a:lnTo>
                    <a:lnTo>
                      <a:pt x="41" y="63"/>
                    </a:lnTo>
                    <a:lnTo>
                      <a:pt x="45" y="61"/>
                    </a:lnTo>
                    <a:lnTo>
                      <a:pt x="46" y="63"/>
                    </a:lnTo>
                    <a:lnTo>
                      <a:pt x="51" y="63"/>
                    </a:lnTo>
                    <a:lnTo>
                      <a:pt x="51" y="82"/>
                    </a:lnTo>
                    <a:lnTo>
                      <a:pt x="55" y="82"/>
                    </a:lnTo>
                    <a:lnTo>
                      <a:pt x="55" y="73"/>
                    </a:lnTo>
                    <a:lnTo>
                      <a:pt x="60" y="82"/>
                    </a:lnTo>
                    <a:lnTo>
                      <a:pt x="65" y="90"/>
                    </a:lnTo>
                    <a:lnTo>
                      <a:pt x="69" y="99"/>
                    </a:lnTo>
                    <a:lnTo>
                      <a:pt x="69" y="90"/>
                    </a:lnTo>
                    <a:lnTo>
                      <a:pt x="74" y="90"/>
                    </a:lnTo>
                    <a:lnTo>
                      <a:pt x="74" y="99"/>
                    </a:lnTo>
                    <a:lnTo>
                      <a:pt x="79" y="99"/>
                    </a:lnTo>
                    <a:lnTo>
                      <a:pt x="93" y="116"/>
                    </a:lnTo>
                    <a:lnTo>
                      <a:pt x="79" y="99"/>
                    </a:lnTo>
                    <a:lnTo>
                      <a:pt x="83" y="90"/>
                    </a:lnTo>
                    <a:lnTo>
                      <a:pt x="83" y="99"/>
                    </a:lnTo>
                    <a:lnTo>
                      <a:pt x="83" y="109"/>
                    </a:lnTo>
                    <a:lnTo>
                      <a:pt x="88" y="117"/>
                    </a:lnTo>
                    <a:lnTo>
                      <a:pt x="114" y="126"/>
                    </a:lnTo>
                    <a:lnTo>
                      <a:pt x="88" y="117"/>
                    </a:lnTo>
                    <a:lnTo>
                      <a:pt x="93" y="117"/>
                    </a:lnTo>
                    <a:lnTo>
                      <a:pt x="111" y="123"/>
                    </a:lnTo>
                    <a:lnTo>
                      <a:pt x="93" y="109"/>
                    </a:lnTo>
                    <a:lnTo>
                      <a:pt x="114" y="127"/>
                    </a:lnTo>
                    <a:lnTo>
                      <a:pt x="103" y="121"/>
                    </a:lnTo>
                    <a:lnTo>
                      <a:pt x="109" y="123"/>
                    </a:lnTo>
                    <a:lnTo>
                      <a:pt x="106" y="124"/>
                    </a:lnTo>
                    <a:lnTo>
                      <a:pt x="102" y="117"/>
                    </a:lnTo>
                    <a:lnTo>
                      <a:pt x="102" y="127"/>
                    </a:lnTo>
                    <a:lnTo>
                      <a:pt x="106" y="127"/>
                    </a:lnTo>
                    <a:lnTo>
                      <a:pt x="111" y="127"/>
                    </a:lnTo>
                    <a:lnTo>
                      <a:pt x="123" y="130"/>
                    </a:lnTo>
                    <a:lnTo>
                      <a:pt x="116" y="127"/>
                    </a:lnTo>
                    <a:lnTo>
                      <a:pt x="120" y="127"/>
                    </a:lnTo>
                    <a:lnTo>
                      <a:pt x="125" y="127"/>
                    </a:lnTo>
                    <a:lnTo>
                      <a:pt x="120" y="127"/>
                    </a:lnTo>
                    <a:lnTo>
                      <a:pt x="125" y="127"/>
                    </a:lnTo>
                    <a:lnTo>
                      <a:pt x="130" y="127"/>
                    </a:lnTo>
                    <a:lnTo>
                      <a:pt x="130" y="136"/>
                    </a:lnTo>
                    <a:lnTo>
                      <a:pt x="130" y="127"/>
                    </a:lnTo>
                    <a:lnTo>
                      <a:pt x="134" y="127"/>
                    </a:lnTo>
                    <a:lnTo>
                      <a:pt x="134" y="136"/>
                    </a:lnTo>
                    <a:lnTo>
                      <a:pt x="137" y="132"/>
                    </a:lnTo>
                    <a:lnTo>
                      <a:pt x="134" y="127"/>
                    </a:lnTo>
                    <a:lnTo>
                      <a:pt x="139" y="127"/>
                    </a:lnTo>
                    <a:lnTo>
                      <a:pt x="144" y="127"/>
                    </a:lnTo>
                    <a:lnTo>
                      <a:pt x="144" y="136"/>
                    </a:lnTo>
                    <a:lnTo>
                      <a:pt x="144" y="127"/>
                    </a:lnTo>
                    <a:lnTo>
                      <a:pt x="148" y="136"/>
                    </a:lnTo>
                    <a:lnTo>
                      <a:pt x="148" y="127"/>
                    </a:lnTo>
                    <a:lnTo>
                      <a:pt x="153" y="127"/>
                    </a:lnTo>
                    <a:lnTo>
                      <a:pt x="153" y="136"/>
                    </a:lnTo>
                    <a:lnTo>
                      <a:pt x="153" y="127"/>
                    </a:lnTo>
                    <a:lnTo>
                      <a:pt x="153" y="136"/>
                    </a:lnTo>
                    <a:lnTo>
                      <a:pt x="158" y="127"/>
                    </a:lnTo>
                    <a:lnTo>
                      <a:pt x="158" y="136"/>
                    </a:lnTo>
                    <a:lnTo>
                      <a:pt x="158" y="144"/>
                    </a:lnTo>
                    <a:lnTo>
                      <a:pt x="162" y="127"/>
                    </a:lnTo>
                    <a:lnTo>
                      <a:pt x="162" y="136"/>
                    </a:lnTo>
                    <a:lnTo>
                      <a:pt x="162" y="127"/>
                    </a:lnTo>
                    <a:lnTo>
                      <a:pt x="167" y="136"/>
                    </a:lnTo>
                    <a:lnTo>
                      <a:pt x="167" y="144"/>
                    </a:lnTo>
                    <a:lnTo>
                      <a:pt x="167" y="136"/>
                    </a:lnTo>
                    <a:lnTo>
                      <a:pt x="172" y="127"/>
                    </a:lnTo>
                    <a:lnTo>
                      <a:pt x="172" y="136"/>
                    </a:lnTo>
                    <a:lnTo>
                      <a:pt x="176" y="136"/>
                    </a:lnTo>
                    <a:lnTo>
                      <a:pt x="183" y="136"/>
                    </a:lnTo>
                    <a:lnTo>
                      <a:pt x="181" y="136"/>
                    </a:lnTo>
                    <a:lnTo>
                      <a:pt x="185" y="136"/>
                    </a:lnTo>
                    <a:lnTo>
                      <a:pt x="185" y="127"/>
                    </a:lnTo>
                    <a:lnTo>
                      <a:pt x="185" y="136"/>
                    </a:lnTo>
                    <a:lnTo>
                      <a:pt x="185" y="144"/>
                    </a:lnTo>
                    <a:lnTo>
                      <a:pt x="185" y="136"/>
                    </a:lnTo>
                    <a:lnTo>
                      <a:pt x="190" y="136"/>
                    </a:lnTo>
                    <a:lnTo>
                      <a:pt x="190" y="144"/>
                    </a:lnTo>
                    <a:lnTo>
                      <a:pt x="195" y="136"/>
                    </a:lnTo>
                    <a:lnTo>
                      <a:pt x="195" y="144"/>
                    </a:lnTo>
                    <a:lnTo>
                      <a:pt x="195" y="136"/>
                    </a:lnTo>
                    <a:lnTo>
                      <a:pt x="199" y="144"/>
                    </a:lnTo>
                    <a:lnTo>
                      <a:pt x="199" y="136"/>
                    </a:lnTo>
                    <a:lnTo>
                      <a:pt x="204" y="144"/>
                    </a:lnTo>
                    <a:lnTo>
                      <a:pt x="204" y="136"/>
                    </a:lnTo>
                    <a:lnTo>
                      <a:pt x="209" y="136"/>
                    </a:lnTo>
                    <a:lnTo>
                      <a:pt x="209" y="154"/>
                    </a:lnTo>
                    <a:lnTo>
                      <a:pt x="209" y="140"/>
                    </a:lnTo>
                    <a:lnTo>
                      <a:pt x="213" y="144"/>
                    </a:lnTo>
                    <a:lnTo>
                      <a:pt x="213" y="154"/>
                    </a:lnTo>
                    <a:lnTo>
                      <a:pt x="213" y="136"/>
                    </a:lnTo>
                    <a:lnTo>
                      <a:pt x="213" y="144"/>
                    </a:lnTo>
                    <a:lnTo>
                      <a:pt x="218" y="154"/>
                    </a:lnTo>
                    <a:lnTo>
                      <a:pt x="218" y="136"/>
                    </a:lnTo>
                    <a:lnTo>
                      <a:pt x="218" y="144"/>
                    </a:lnTo>
                    <a:lnTo>
                      <a:pt x="223" y="136"/>
                    </a:lnTo>
                    <a:lnTo>
                      <a:pt x="223" y="142"/>
                    </a:lnTo>
                    <a:lnTo>
                      <a:pt x="223" y="154"/>
                    </a:lnTo>
                    <a:lnTo>
                      <a:pt x="223" y="136"/>
                    </a:lnTo>
                    <a:lnTo>
                      <a:pt x="227" y="136"/>
                    </a:lnTo>
                    <a:lnTo>
                      <a:pt x="227" y="154"/>
                    </a:lnTo>
                    <a:lnTo>
                      <a:pt x="232" y="144"/>
                    </a:lnTo>
                    <a:lnTo>
                      <a:pt x="232" y="154"/>
                    </a:lnTo>
                    <a:lnTo>
                      <a:pt x="232" y="136"/>
                    </a:lnTo>
                    <a:lnTo>
                      <a:pt x="237" y="154"/>
                    </a:lnTo>
                    <a:lnTo>
                      <a:pt x="237" y="144"/>
                    </a:lnTo>
                    <a:lnTo>
                      <a:pt x="241" y="136"/>
                    </a:lnTo>
                    <a:lnTo>
                      <a:pt x="241" y="162"/>
                    </a:lnTo>
                    <a:lnTo>
                      <a:pt x="241" y="136"/>
                    </a:lnTo>
                    <a:lnTo>
                      <a:pt x="241" y="144"/>
                    </a:lnTo>
                    <a:lnTo>
                      <a:pt x="246" y="144"/>
                    </a:lnTo>
                    <a:lnTo>
                      <a:pt x="246" y="154"/>
                    </a:lnTo>
                    <a:lnTo>
                      <a:pt x="250" y="136"/>
                    </a:lnTo>
                    <a:lnTo>
                      <a:pt x="250" y="154"/>
                    </a:lnTo>
                    <a:lnTo>
                      <a:pt x="255" y="136"/>
                    </a:lnTo>
                    <a:lnTo>
                      <a:pt x="255" y="154"/>
                    </a:lnTo>
                    <a:lnTo>
                      <a:pt x="260" y="154"/>
                    </a:lnTo>
                    <a:lnTo>
                      <a:pt x="260" y="144"/>
                    </a:lnTo>
                    <a:lnTo>
                      <a:pt x="260" y="154"/>
                    </a:lnTo>
                    <a:lnTo>
                      <a:pt x="264" y="162"/>
                    </a:lnTo>
                    <a:lnTo>
                      <a:pt x="264" y="154"/>
                    </a:lnTo>
                    <a:lnTo>
                      <a:pt x="264" y="144"/>
                    </a:lnTo>
                    <a:lnTo>
                      <a:pt x="264" y="154"/>
                    </a:lnTo>
                    <a:lnTo>
                      <a:pt x="269" y="144"/>
                    </a:lnTo>
                    <a:lnTo>
                      <a:pt x="269" y="182"/>
                    </a:lnTo>
                    <a:lnTo>
                      <a:pt x="269" y="144"/>
                    </a:lnTo>
                    <a:lnTo>
                      <a:pt x="274" y="154"/>
                    </a:lnTo>
                    <a:lnTo>
                      <a:pt x="274" y="144"/>
                    </a:lnTo>
                    <a:lnTo>
                      <a:pt x="274" y="154"/>
                    </a:lnTo>
                    <a:lnTo>
                      <a:pt x="274" y="144"/>
                    </a:lnTo>
                    <a:lnTo>
                      <a:pt x="278" y="154"/>
                    </a:lnTo>
                    <a:lnTo>
                      <a:pt x="278" y="182"/>
                    </a:lnTo>
                    <a:lnTo>
                      <a:pt x="278" y="173"/>
                    </a:lnTo>
                    <a:lnTo>
                      <a:pt x="283" y="182"/>
                    </a:lnTo>
                    <a:lnTo>
                      <a:pt x="284" y="184"/>
                    </a:lnTo>
                    <a:lnTo>
                      <a:pt x="283" y="162"/>
                    </a:lnTo>
                    <a:lnTo>
                      <a:pt x="283" y="182"/>
                    </a:lnTo>
                  </a:path>
                </a:pathLst>
              </a:custGeom>
              <a:noFill/>
              <a:ln w="8001">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14" name="Freeform 120"/>
              <p:cNvSpPr>
                <a:spLocks/>
              </p:cNvSpPr>
              <p:nvPr/>
            </p:nvSpPr>
            <p:spPr bwMode="auto">
              <a:xfrm>
                <a:off x="3003" y="3279"/>
                <a:ext cx="400" cy="40"/>
              </a:xfrm>
              <a:custGeom>
                <a:avLst/>
                <a:gdLst>
                  <a:gd name="T0" fmla="*/ 4 w 400"/>
                  <a:gd name="T1" fmla="*/ 21 h 41"/>
                  <a:gd name="T2" fmla="*/ 9 w 400"/>
                  <a:gd name="T3" fmla="*/ 17 h 41"/>
                  <a:gd name="T4" fmla="*/ 14 w 400"/>
                  <a:gd name="T5" fmla="*/ 21 h 41"/>
                  <a:gd name="T6" fmla="*/ 18 w 400"/>
                  <a:gd name="T7" fmla="*/ 21 h 41"/>
                  <a:gd name="T8" fmla="*/ 23 w 400"/>
                  <a:gd name="T9" fmla="*/ 17 h 41"/>
                  <a:gd name="T10" fmla="*/ 32 w 400"/>
                  <a:gd name="T11" fmla="*/ 20 h 41"/>
                  <a:gd name="T12" fmla="*/ 42 w 400"/>
                  <a:gd name="T13" fmla="*/ 20 h 41"/>
                  <a:gd name="T14" fmla="*/ 56 w 400"/>
                  <a:gd name="T15" fmla="*/ 17 h 41"/>
                  <a:gd name="T16" fmla="*/ 60 w 400"/>
                  <a:gd name="T17" fmla="*/ 17 h 41"/>
                  <a:gd name="T18" fmla="*/ 74 w 400"/>
                  <a:gd name="T19" fmla="*/ 17 h 41"/>
                  <a:gd name="T20" fmla="*/ 84 w 400"/>
                  <a:gd name="T21" fmla="*/ 20 h 41"/>
                  <a:gd name="T22" fmla="*/ 93 w 400"/>
                  <a:gd name="T23" fmla="*/ 17 h 41"/>
                  <a:gd name="T24" fmla="*/ 105 w 400"/>
                  <a:gd name="T25" fmla="*/ 20 h 41"/>
                  <a:gd name="T26" fmla="*/ 116 w 400"/>
                  <a:gd name="T27" fmla="*/ 17 h 41"/>
                  <a:gd name="T28" fmla="*/ 125 w 400"/>
                  <a:gd name="T29" fmla="*/ 8 h 41"/>
                  <a:gd name="T30" fmla="*/ 135 w 400"/>
                  <a:gd name="T31" fmla="*/ 17 h 41"/>
                  <a:gd name="T32" fmla="*/ 149 w 400"/>
                  <a:gd name="T33" fmla="*/ 17 h 41"/>
                  <a:gd name="T34" fmla="*/ 156 w 400"/>
                  <a:gd name="T35" fmla="*/ 20 h 41"/>
                  <a:gd name="T36" fmla="*/ 167 w 400"/>
                  <a:gd name="T37" fmla="*/ 8 h 41"/>
                  <a:gd name="T38" fmla="*/ 181 w 400"/>
                  <a:gd name="T39" fmla="*/ 8 h 41"/>
                  <a:gd name="T40" fmla="*/ 191 w 400"/>
                  <a:gd name="T41" fmla="*/ 17 h 41"/>
                  <a:gd name="T42" fmla="*/ 200 w 400"/>
                  <a:gd name="T43" fmla="*/ 20 h 41"/>
                  <a:gd name="T44" fmla="*/ 214 w 400"/>
                  <a:gd name="T45" fmla="*/ 17 h 41"/>
                  <a:gd name="T46" fmla="*/ 223 w 400"/>
                  <a:gd name="T47" fmla="*/ 20 h 41"/>
                  <a:gd name="T48" fmla="*/ 236 w 400"/>
                  <a:gd name="T49" fmla="*/ 17 h 41"/>
                  <a:gd name="T50" fmla="*/ 242 w 400"/>
                  <a:gd name="T51" fmla="*/ 17 h 41"/>
                  <a:gd name="T52" fmla="*/ 256 w 400"/>
                  <a:gd name="T53" fmla="*/ 8 h 41"/>
                  <a:gd name="T54" fmla="*/ 265 w 400"/>
                  <a:gd name="T55" fmla="*/ 20 h 41"/>
                  <a:gd name="T56" fmla="*/ 275 w 400"/>
                  <a:gd name="T57" fmla="*/ 17 h 41"/>
                  <a:gd name="T58" fmla="*/ 279 w 400"/>
                  <a:gd name="T59" fmla="*/ 8 h 41"/>
                  <a:gd name="T60" fmla="*/ 284 w 400"/>
                  <a:gd name="T61" fmla="*/ 17 h 41"/>
                  <a:gd name="T62" fmla="*/ 289 w 400"/>
                  <a:gd name="T63" fmla="*/ 17 h 41"/>
                  <a:gd name="T64" fmla="*/ 293 w 400"/>
                  <a:gd name="T65" fmla="*/ 17 h 41"/>
                  <a:gd name="T66" fmla="*/ 298 w 400"/>
                  <a:gd name="T67" fmla="*/ 17 h 41"/>
                  <a:gd name="T68" fmla="*/ 303 w 400"/>
                  <a:gd name="T69" fmla="*/ 17 h 41"/>
                  <a:gd name="T70" fmla="*/ 312 w 400"/>
                  <a:gd name="T71" fmla="*/ 0 h 41"/>
                  <a:gd name="T72" fmla="*/ 316 w 400"/>
                  <a:gd name="T73" fmla="*/ 0 h 41"/>
                  <a:gd name="T74" fmla="*/ 321 w 400"/>
                  <a:gd name="T75" fmla="*/ 8 h 41"/>
                  <a:gd name="T76" fmla="*/ 326 w 400"/>
                  <a:gd name="T77" fmla="*/ 8 h 41"/>
                  <a:gd name="T78" fmla="*/ 330 w 400"/>
                  <a:gd name="T79" fmla="*/ 0 h 41"/>
                  <a:gd name="T80" fmla="*/ 335 w 400"/>
                  <a:gd name="T81" fmla="*/ 20 h 41"/>
                  <a:gd name="T82" fmla="*/ 344 w 400"/>
                  <a:gd name="T83" fmla="*/ 8 h 41"/>
                  <a:gd name="T84" fmla="*/ 349 w 400"/>
                  <a:gd name="T85" fmla="*/ 17 h 41"/>
                  <a:gd name="T86" fmla="*/ 354 w 400"/>
                  <a:gd name="T87" fmla="*/ 17 h 41"/>
                  <a:gd name="T88" fmla="*/ 358 w 400"/>
                  <a:gd name="T89" fmla="*/ 17 h 41"/>
                  <a:gd name="T90" fmla="*/ 363 w 400"/>
                  <a:gd name="T91" fmla="*/ 14 h 41"/>
                  <a:gd name="T92" fmla="*/ 368 w 400"/>
                  <a:gd name="T93" fmla="*/ 20 h 41"/>
                  <a:gd name="T94" fmla="*/ 372 w 400"/>
                  <a:gd name="T95" fmla="*/ 8 h 41"/>
                  <a:gd name="T96" fmla="*/ 382 w 400"/>
                  <a:gd name="T97" fmla="*/ 17 h 41"/>
                  <a:gd name="T98" fmla="*/ 386 w 400"/>
                  <a:gd name="T99" fmla="*/ 17 h 41"/>
                  <a:gd name="T100" fmla="*/ 391 w 400"/>
                  <a:gd name="T101" fmla="*/ 17 h 41"/>
                  <a:gd name="T102" fmla="*/ 400 w 400"/>
                  <a:gd name="T103" fmla="*/ 17 h 4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00" h="41">
                    <a:moveTo>
                      <a:pt x="0" y="33"/>
                    </a:moveTo>
                    <a:lnTo>
                      <a:pt x="0" y="17"/>
                    </a:lnTo>
                    <a:lnTo>
                      <a:pt x="0" y="41"/>
                    </a:lnTo>
                    <a:lnTo>
                      <a:pt x="4" y="33"/>
                    </a:lnTo>
                    <a:lnTo>
                      <a:pt x="9" y="17"/>
                    </a:lnTo>
                    <a:lnTo>
                      <a:pt x="9" y="41"/>
                    </a:lnTo>
                    <a:lnTo>
                      <a:pt x="9" y="17"/>
                    </a:lnTo>
                    <a:lnTo>
                      <a:pt x="14" y="24"/>
                    </a:lnTo>
                    <a:lnTo>
                      <a:pt x="14" y="33"/>
                    </a:lnTo>
                    <a:lnTo>
                      <a:pt x="14" y="17"/>
                    </a:lnTo>
                    <a:lnTo>
                      <a:pt x="14" y="33"/>
                    </a:lnTo>
                    <a:lnTo>
                      <a:pt x="18" y="33"/>
                    </a:lnTo>
                    <a:lnTo>
                      <a:pt x="23" y="17"/>
                    </a:lnTo>
                    <a:lnTo>
                      <a:pt x="23" y="24"/>
                    </a:lnTo>
                    <a:lnTo>
                      <a:pt x="23" y="17"/>
                    </a:lnTo>
                    <a:lnTo>
                      <a:pt x="23" y="24"/>
                    </a:lnTo>
                    <a:lnTo>
                      <a:pt x="28" y="33"/>
                    </a:lnTo>
                    <a:lnTo>
                      <a:pt x="28" y="24"/>
                    </a:lnTo>
                    <a:lnTo>
                      <a:pt x="32" y="24"/>
                    </a:lnTo>
                    <a:lnTo>
                      <a:pt x="37" y="24"/>
                    </a:lnTo>
                    <a:lnTo>
                      <a:pt x="37" y="17"/>
                    </a:lnTo>
                    <a:lnTo>
                      <a:pt x="42" y="17"/>
                    </a:lnTo>
                    <a:lnTo>
                      <a:pt x="42" y="24"/>
                    </a:lnTo>
                    <a:lnTo>
                      <a:pt x="46" y="17"/>
                    </a:lnTo>
                    <a:lnTo>
                      <a:pt x="46" y="24"/>
                    </a:lnTo>
                    <a:lnTo>
                      <a:pt x="51" y="17"/>
                    </a:lnTo>
                    <a:lnTo>
                      <a:pt x="56" y="17"/>
                    </a:lnTo>
                    <a:lnTo>
                      <a:pt x="60" y="17"/>
                    </a:lnTo>
                    <a:lnTo>
                      <a:pt x="60" y="8"/>
                    </a:lnTo>
                    <a:lnTo>
                      <a:pt x="60" y="17"/>
                    </a:lnTo>
                    <a:lnTo>
                      <a:pt x="65" y="8"/>
                    </a:lnTo>
                    <a:lnTo>
                      <a:pt x="70" y="8"/>
                    </a:lnTo>
                    <a:lnTo>
                      <a:pt x="70" y="17"/>
                    </a:lnTo>
                    <a:lnTo>
                      <a:pt x="74" y="17"/>
                    </a:lnTo>
                    <a:lnTo>
                      <a:pt x="74" y="24"/>
                    </a:lnTo>
                    <a:lnTo>
                      <a:pt x="79" y="8"/>
                    </a:lnTo>
                    <a:lnTo>
                      <a:pt x="79" y="24"/>
                    </a:lnTo>
                    <a:lnTo>
                      <a:pt x="84" y="24"/>
                    </a:lnTo>
                    <a:lnTo>
                      <a:pt x="88" y="17"/>
                    </a:lnTo>
                    <a:lnTo>
                      <a:pt x="88" y="8"/>
                    </a:lnTo>
                    <a:lnTo>
                      <a:pt x="93" y="17"/>
                    </a:lnTo>
                    <a:lnTo>
                      <a:pt x="98" y="8"/>
                    </a:lnTo>
                    <a:lnTo>
                      <a:pt x="98" y="17"/>
                    </a:lnTo>
                    <a:lnTo>
                      <a:pt x="102" y="24"/>
                    </a:lnTo>
                    <a:lnTo>
                      <a:pt x="105" y="26"/>
                    </a:lnTo>
                    <a:lnTo>
                      <a:pt x="107" y="17"/>
                    </a:lnTo>
                    <a:lnTo>
                      <a:pt x="111" y="17"/>
                    </a:lnTo>
                    <a:lnTo>
                      <a:pt x="111" y="24"/>
                    </a:lnTo>
                    <a:lnTo>
                      <a:pt x="116" y="17"/>
                    </a:lnTo>
                    <a:lnTo>
                      <a:pt x="122" y="19"/>
                    </a:lnTo>
                    <a:lnTo>
                      <a:pt x="125" y="8"/>
                    </a:lnTo>
                    <a:lnTo>
                      <a:pt x="130" y="17"/>
                    </a:lnTo>
                    <a:lnTo>
                      <a:pt x="130" y="24"/>
                    </a:lnTo>
                    <a:lnTo>
                      <a:pt x="135" y="8"/>
                    </a:lnTo>
                    <a:lnTo>
                      <a:pt x="135" y="17"/>
                    </a:lnTo>
                    <a:lnTo>
                      <a:pt x="139" y="8"/>
                    </a:lnTo>
                    <a:lnTo>
                      <a:pt x="144" y="17"/>
                    </a:lnTo>
                    <a:lnTo>
                      <a:pt x="144" y="24"/>
                    </a:lnTo>
                    <a:lnTo>
                      <a:pt x="149" y="17"/>
                    </a:lnTo>
                    <a:lnTo>
                      <a:pt x="149" y="8"/>
                    </a:lnTo>
                    <a:lnTo>
                      <a:pt x="153" y="17"/>
                    </a:lnTo>
                    <a:lnTo>
                      <a:pt x="158" y="8"/>
                    </a:lnTo>
                    <a:lnTo>
                      <a:pt x="156" y="22"/>
                    </a:lnTo>
                    <a:lnTo>
                      <a:pt x="163" y="17"/>
                    </a:lnTo>
                    <a:lnTo>
                      <a:pt x="167" y="24"/>
                    </a:lnTo>
                    <a:lnTo>
                      <a:pt x="167" y="8"/>
                    </a:lnTo>
                    <a:lnTo>
                      <a:pt x="172" y="17"/>
                    </a:lnTo>
                    <a:lnTo>
                      <a:pt x="177" y="17"/>
                    </a:lnTo>
                    <a:lnTo>
                      <a:pt x="181" y="8"/>
                    </a:lnTo>
                    <a:lnTo>
                      <a:pt x="181" y="17"/>
                    </a:lnTo>
                    <a:lnTo>
                      <a:pt x="186" y="17"/>
                    </a:lnTo>
                    <a:lnTo>
                      <a:pt x="191" y="17"/>
                    </a:lnTo>
                    <a:lnTo>
                      <a:pt x="195" y="17"/>
                    </a:lnTo>
                    <a:lnTo>
                      <a:pt x="195" y="8"/>
                    </a:lnTo>
                    <a:lnTo>
                      <a:pt x="200" y="24"/>
                    </a:lnTo>
                    <a:lnTo>
                      <a:pt x="205" y="8"/>
                    </a:lnTo>
                    <a:lnTo>
                      <a:pt x="205" y="17"/>
                    </a:lnTo>
                    <a:lnTo>
                      <a:pt x="209" y="24"/>
                    </a:lnTo>
                    <a:lnTo>
                      <a:pt x="214" y="17"/>
                    </a:lnTo>
                    <a:lnTo>
                      <a:pt x="214" y="8"/>
                    </a:lnTo>
                    <a:lnTo>
                      <a:pt x="219" y="17"/>
                    </a:lnTo>
                    <a:lnTo>
                      <a:pt x="223" y="24"/>
                    </a:lnTo>
                    <a:lnTo>
                      <a:pt x="223" y="8"/>
                    </a:lnTo>
                    <a:lnTo>
                      <a:pt x="228" y="17"/>
                    </a:lnTo>
                    <a:lnTo>
                      <a:pt x="233" y="8"/>
                    </a:lnTo>
                    <a:lnTo>
                      <a:pt x="236" y="17"/>
                    </a:lnTo>
                    <a:lnTo>
                      <a:pt x="237" y="17"/>
                    </a:lnTo>
                    <a:lnTo>
                      <a:pt x="237" y="24"/>
                    </a:lnTo>
                    <a:lnTo>
                      <a:pt x="242" y="24"/>
                    </a:lnTo>
                    <a:lnTo>
                      <a:pt x="242" y="17"/>
                    </a:lnTo>
                    <a:lnTo>
                      <a:pt x="247" y="17"/>
                    </a:lnTo>
                    <a:lnTo>
                      <a:pt x="251" y="17"/>
                    </a:lnTo>
                    <a:lnTo>
                      <a:pt x="249" y="11"/>
                    </a:lnTo>
                    <a:lnTo>
                      <a:pt x="256" y="8"/>
                    </a:lnTo>
                    <a:lnTo>
                      <a:pt x="256" y="24"/>
                    </a:lnTo>
                    <a:lnTo>
                      <a:pt x="261" y="8"/>
                    </a:lnTo>
                    <a:lnTo>
                      <a:pt x="265" y="17"/>
                    </a:lnTo>
                    <a:lnTo>
                      <a:pt x="265" y="24"/>
                    </a:lnTo>
                    <a:lnTo>
                      <a:pt x="270" y="8"/>
                    </a:lnTo>
                    <a:lnTo>
                      <a:pt x="270" y="17"/>
                    </a:lnTo>
                    <a:lnTo>
                      <a:pt x="275" y="17"/>
                    </a:lnTo>
                    <a:lnTo>
                      <a:pt x="275" y="0"/>
                    </a:lnTo>
                    <a:lnTo>
                      <a:pt x="275" y="17"/>
                    </a:lnTo>
                    <a:lnTo>
                      <a:pt x="279" y="8"/>
                    </a:lnTo>
                    <a:lnTo>
                      <a:pt x="279" y="17"/>
                    </a:lnTo>
                    <a:lnTo>
                      <a:pt x="284" y="8"/>
                    </a:lnTo>
                    <a:lnTo>
                      <a:pt x="284" y="17"/>
                    </a:lnTo>
                    <a:lnTo>
                      <a:pt x="284" y="8"/>
                    </a:lnTo>
                    <a:lnTo>
                      <a:pt x="284" y="17"/>
                    </a:lnTo>
                    <a:lnTo>
                      <a:pt x="289" y="17"/>
                    </a:lnTo>
                    <a:lnTo>
                      <a:pt x="289" y="8"/>
                    </a:lnTo>
                    <a:lnTo>
                      <a:pt x="293" y="0"/>
                    </a:lnTo>
                    <a:lnTo>
                      <a:pt x="293" y="17"/>
                    </a:lnTo>
                    <a:lnTo>
                      <a:pt x="293" y="24"/>
                    </a:lnTo>
                    <a:lnTo>
                      <a:pt x="298" y="24"/>
                    </a:lnTo>
                    <a:lnTo>
                      <a:pt x="298" y="8"/>
                    </a:lnTo>
                    <a:lnTo>
                      <a:pt x="298" y="17"/>
                    </a:lnTo>
                    <a:lnTo>
                      <a:pt x="303" y="17"/>
                    </a:lnTo>
                    <a:lnTo>
                      <a:pt x="307" y="17"/>
                    </a:lnTo>
                    <a:lnTo>
                      <a:pt x="307" y="8"/>
                    </a:lnTo>
                    <a:lnTo>
                      <a:pt x="312" y="0"/>
                    </a:lnTo>
                    <a:lnTo>
                      <a:pt x="312" y="17"/>
                    </a:lnTo>
                    <a:lnTo>
                      <a:pt x="312" y="8"/>
                    </a:lnTo>
                    <a:lnTo>
                      <a:pt x="312" y="0"/>
                    </a:lnTo>
                    <a:lnTo>
                      <a:pt x="316" y="0"/>
                    </a:lnTo>
                    <a:lnTo>
                      <a:pt x="316" y="17"/>
                    </a:lnTo>
                    <a:lnTo>
                      <a:pt x="321" y="17"/>
                    </a:lnTo>
                    <a:lnTo>
                      <a:pt x="321" y="8"/>
                    </a:lnTo>
                    <a:lnTo>
                      <a:pt x="326" y="8"/>
                    </a:lnTo>
                    <a:lnTo>
                      <a:pt x="326" y="0"/>
                    </a:lnTo>
                    <a:lnTo>
                      <a:pt x="326" y="8"/>
                    </a:lnTo>
                    <a:lnTo>
                      <a:pt x="326" y="17"/>
                    </a:lnTo>
                    <a:lnTo>
                      <a:pt x="330" y="24"/>
                    </a:lnTo>
                    <a:lnTo>
                      <a:pt x="330" y="8"/>
                    </a:lnTo>
                    <a:lnTo>
                      <a:pt x="330" y="0"/>
                    </a:lnTo>
                    <a:lnTo>
                      <a:pt x="335" y="8"/>
                    </a:lnTo>
                    <a:lnTo>
                      <a:pt x="335" y="24"/>
                    </a:lnTo>
                    <a:lnTo>
                      <a:pt x="335" y="8"/>
                    </a:lnTo>
                    <a:lnTo>
                      <a:pt x="335" y="24"/>
                    </a:lnTo>
                    <a:lnTo>
                      <a:pt x="340" y="8"/>
                    </a:lnTo>
                    <a:lnTo>
                      <a:pt x="340" y="0"/>
                    </a:lnTo>
                    <a:lnTo>
                      <a:pt x="344" y="8"/>
                    </a:lnTo>
                    <a:lnTo>
                      <a:pt x="344" y="17"/>
                    </a:lnTo>
                    <a:lnTo>
                      <a:pt x="344" y="24"/>
                    </a:lnTo>
                    <a:lnTo>
                      <a:pt x="344" y="8"/>
                    </a:lnTo>
                    <a:lnTo>
                      <a:pt x="349" y="17"/>
                    </a:lnTo>
                    <a:lnTo>
                      <a:pt x="349" y="8"/>
                    </a:lnTo>
                    <a:lnTo>
                      <a:pt x="349" y="17"/>
                    </a:lnTo>
                    <a:lnTo>
                      <a:pt x="354" y="8"/>
                    </a:lnTo>
                    <a:lnTo>
                      <a:pt x="354" y="17"/>
                    </a:lnTo>
                    <a:lnTo>
                      <a:pt x="354" y="8"/>
                    </a:lnTo>
                    <a:lnTo>
                      <a:pt x="354" y="17"/>
                    </a:lnTo>
                    <a:lnTo>
                      <a:pt x="358" y="17"/>
                    </a:lnTo>
                    <a:lnTo>
                      <a:pt x="359" y="16"/>
                    </a:lnTo>
                    <a:lnTo>
                      <a:pt x="363" y="8"/>
                    </a:lnTo>
                    <a:lnTo>
                      <a:pt x="366" y="17"/>
                    </a:lnTo>
                    <a:lnTo>
                      <a:pt x="363" y="14"/>
                    </a:lnTo>
                    <a:lnTo>
                      <a:pt x="363" y="8"/>
                    </a:lnTo>
                    <a:lnTo>
                      <a:pt x="368" y="8"/>
                    </a:lnTo>
                    <a:lnTo>
                      <a:pt x="368" y="24"/>
                    </a:lnTo>
                    <a:lnTo>
                      <a:pt x="372" y="17"/>
                    </a:lnTo>
                    <a:lnTo>
                      <a:pt x="372" y="8"/>
                    </a:lnTo>
                    <a:lnTo>
                      <a:pt x="372" y="17"/>
                    </a:lnTo>
                    <a:lnTo>
                      <a:pt x="372" y="8"/>
                    </a:lnTo>
                    <a:lnTo>
                      <a:pt x="377" y="8"/>
                    </a:lnTo>
                    <a:lnTo>
                      <a:pt x="377" y="17"/>
                    </a:lnTo>
                    <a:lnTo>
                      <a:pt x="382" y="17"/>
                    </a:lnTo>
                    <a:lnTo>
                      <a:pt x="382" y="8"/>
                    </a:lnTo>
                    <a:lnTo>
                      <a:pt x="382" y="24"/>
                    </a:lnTo>
                    <a:lnTo>
                      <a:pt x="382" y="8"/>
                    </a:lnTo>
                    <a:lnTo>
                      <a:pt x="386" y="17"/>
                    </a:lnTo>
                    <a:lnTo>
                      <a:pt x="386" y="8"/>
                    </a:lnTo>
                    <a:lnTo>
                      <a:pt x="391" y="8"/>
                    </a:lnTo>
                    <a:lnTo>
                      <a:pt x="391" y="17"/>
                    </a:lnTo>
                    <a:lnTo>
                      <a:pt x="391" y="24"/>
                    </a:lnTo>
                    <a:lnTo>
                      <a:pt x="396" y="24"/>
                    </a:lnTo>
                    <a:lnTo>
                      <a:pt x="400" y="17"/>
                    </a:lnTo>
                  </a:path>
                </a:pathLst>
              </a:custGeom>
              <a:noFill/>
              <a:ln w="7938">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5200" name="Line 147"/>
            <p:cNvSpPr>
              <a:spLocks noChangeShapeType="1"/>
            </p:cNvSpPr>
            <p:nvPr/>
          </p:nvSpPr>
          <p:spPr bwMode="auto">
            <a:xfrm>
              <a:off x="2514" y="333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1" name="Line 148"/>
            <p:cNvSpPr>
              <a:spLocks noChangeShapeType="1"/>
            </p:cNvSpPr>
            <p:nvPr/>
          </p:nvSpPr>
          <p:spPr bwMode="auto">
            <a:xfrm>
              <a:off x="2514" y="3941"/>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2" name="Line 149"/>
            <p:cNvSpPr>
              <a:spLocks noChangeShapeType="1"/>
            </p:cNvSpPr>
            <p:nvPr/>
          </p:nvSpPr>
          <p:spPr bwMode="auto">
            <a:xfrm>
              <a:off x="2511" y="3342"/>
              <a:ext cx="0" cy="89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3" name="Line 150"/>
            <p:cNvSpPr>
              <a:spLocks noChangeShapeType="1"/>
            </p:cNvSpPr>
            <p:nvPr/>
          </p:nvSpPr>
          <p:spPr bwMode="auto">
            <a:xfrm>
              <a:off x="2511" y="423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4" name="Line 151"/>
            <p:cNvSpPr>
              <a:spLocks noChangeShapeType="1"/>
            </p:cNvSpPr>
            <p:nvPr/>
          </p:nvSpPr>
          <p:spPr bwMode="auto">
            <a:xfrm>
              <a:off x="2517" y="3639"/>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5" name="Rectangle 152"/>
            <p:cNvSpPr>
              <a:spLocks noChangeArrowheads="1"/>
            </p:cNvSpPr>
            <p:nvPr/>
          </p:nvSpPr>
          <p:spPr bwMode="auto">
            <a:xfrm>
              <a:off x="2301" y="4098"/>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7.4</a:t>
              </a:r>
              <a:endParaRPr lang="en-US" sz="2000">
                <a:solidFill>
                  <a:schemeClr val="tx1"/>
                </a:solidFill>
                <a:latin typeface="Arial Narrow" pitchFamily="34" charset="0"/>
              </a:endParaRPr>
            </a:p>
          </p:txBody>
        </p:sp>
        <p:sp>
          <p:nvSpPr>
            <p:cNvPr id="45206" name="Rectangle 153"/>
            <p:cNvSpPr>
              <a:spLocks noChangeArrowheads="1"/>
            </p:cNvSpPr>
            <p:nvPr/>
          </p:nvSpPr>
          <p:spPr bwMode="auto">
            <a:xfrm>
              <a:off x="2301" y="354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7.6</a:t>
              </a:r>
              <a:endParaRPr lang="en-US" sz="2000">
                <a:solidFill>
                  <a:schemeClr val="tx1"/>
                </a:solidFill>
                <a:latin typeface="Arial Narrow" pitchFamily="34" charset="0"/>
              </a:endParaRPr>
            </a:p>
          </p:txBody>
        </p:sp>
        <p:sp>
          <p:nvSpPr>
            <p:cNvPr id="45207" name="Rectangle 155"/>
            <p:cNvSpPr>
              <a:spLocks noChangeArrowheads="1"/>
            </p:cNvSpPr>
            <p:nvPr/>
          </p:nvSpPr>
          <p:spPr bwMode="auto">
            <a:xfrm>
              <a:off x="2301" y="3820"/>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45208" name="Rectangle 156"/>
            <p:cNvSpPr>
              <a:spLocks noChangeArrowheads="1"/>
            </p:cNvSpPr>
            <p:nvPr/>
          </p:nvSpPr>
          <p:spPr bwMode="auto">
            <a:xfrm>
              <a:off x="2301" y="3264"/>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sp>
          <p:nvSpPr>
            <p:cNvPr id="45209" name="Rectangle 174"/>
            <p:cNvSpPr>
              <a:spLocks noChangeArrowheads="1"/>
            </p:cNvSpPr>
            <p:nvPr/>
          </p:nvSpPr>
          <p:spPr bwMode="auto">
            <a:xfrm>
              <a:off x="3280" y="3456"/>
              <a:ext cx="33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9900"/>
                  </a:solidFill>
                  <a:latin typeface="Arial Narrow" pitchFamily="34" charset="0"/>
                </a:rPr>
                <a:t>hAQP1</a:t>
              </a:r>
            </a:p>
          </p:txBody>
        </p:sp>
        <p:sp>
          <p:nvSpPr>
            <p:cNvPr id="45210" name="Rectangle 199"/>
            <p:cNvSpPr>
              <a:spLocks noChangeArrowheads="1"/>
            </p:cNvSpPr>
            <p:nvPr/>
          </p:nvSpPr>
          <p:spPr bwMode="auto">
            <a:xfrm>
              <a:off x="2712" y="3744"/>
              <a:ext cx="144"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5211" name="Rectangle 200"/>
            <p:cNvSpPr>
              <a:spLocks noChangeArrowheads="1"/>
            </p:cNvSpPr>
            <p:nvPr/>
          </p:nvSpPr>
          <p:spPr bwMode="auto">
            <a:xfrm>
              <a:off x="3216" y="3744"/>
              <a:ext cx="408"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9614" name="Group 222"/>
          <p:cNvGrpSpPr>
            <a:grpSpLocks/>
          </p:cNvGrpSpPr>
          <p:nvPr/>
        </p:nvGrpSpPr>
        <p:grpSpPr bwMode="auto">
          <a:xfrm>
            <a:off x="6442075" y="3403600"/>
            <a:ext cx="2278063" cy="1628775"/>
            <a:chOff x="4058" y="3264"/>
            <a:chExt cx="1435" cy="1026"/>
          </a:xfrm>
        </p:grpSpPr>
        <p:sp>
          <p:nvSpPr>
            <p:cNvPr id="45184" name="Freeform 121"/>
            <p:cNvSpPr>
              <a:spLocks/>
            </p:cNvSpPr>
            <p:nvPr/>
          </p:nvSpPr>
          <p:spPr bwMode="auto">
            <a:xfrm>
              <a:off x="4464" y="3914"/>
              <a:ext cx="356" cy="69"/>
            </a:xfrm>
            <a:custGeom>
              <a:avLst/>
              <a:gdLst>
                <a:gd name="T0" fmla="*/ 9057039 w 99"/>
                <a:gd name="T1" fmla="*/ 2147483647 h 10"/>
                <a:gd name="T2" fmla="*/ 18092977 w 99"/>
                <a:gd name="T3" fmla="*/ 2147483647 h 10"/>
                <a:gd name="T4" fmla="*/ 32568746 w 99"/>
                <a:gd name="T5" fmla="*/ 2147483647 h 10"/>
                <a:gd name="T6" fmla="*/ 41628166 w 99"/>
                <a:gd name="T7" fmla="*/ 2147483647 h 10"/>
                <a:gd name="T8" fmla="*/ 52084371 w 99"/>
                <a:gd name="T9" fmla="*/ 2147483647 h 10"/>
                <a:gd name="T10" fmla="*/ 65061614 w 99"/>
                <a:gd name="T11" fmla="*/ 2147483647 h 10"/>
                <a:gd name="T12" fmla="*/ 75597797 w 99"/>
                <a:gd name="T13" fmla="*/ 2147483647 h 10"/>
                <a:gd name="T14" fmla="*/ 88572858 w 99"/>
                <a:gd name="T15" fmla="*/ 2147483647 h 10"/>
                <a:gd name="T16" fmla="*/ 98719936 w 99"/>
                <a:gd name="T17" fmla="*/ 2147483647 h 10"/>
                <a:gd name="T18" fmla="*/ 107777623 w 99"/>
                <a:gd name="T19" fmla="*/ 2147483647 h 10"/>
                <a:gd name="T20" fmla="*/ 120754866 w 99"/>
                <a:gd name="T21" fmla="*/ 2147483647 h 10"/>
                <a:gd name="T22" fmla="*/ 131211121 w 99"/>
                <a:gd name="T23" fmla="*/ 2147483647 h 10"/>
                <a:gd name="T24" fmla="*/ 144265925 w 99"/>
                <a:gd name="T25" fmla="*/ 2147483647 h 10"/>
                <a:gd name="T26" fmla="*/ 154724497 w 99"/>
                <a:gd name="T27" fmla="*/ 2147483647 h 10"/>
                <a:gd name="T28" fmla="*/ 167810129 w 99"/>
                <a:gd name="T29" fmla="*/ 2147483647 h 10"/>
                <a:gd name="T30" fmla="*/ 178266331 w 99"/>
                <a:gd name="T31" fmla="*/ 2147483647 h 10"/>
                <a:gd name="T32" fmla="*/ 187293294 w 99"/>
                <a:gd name="T33" fmla="*/ 2147483647 h 10"/>
                <a:gd name="T34" fmla="*/ 201390333 w 99"/>
                <a:gd name="T35" fmla="*/ 2147483647 h 10"/>
                <a:gd name="T36" fmla="*/ 210726925 w 99"/>
                <a:gd name="T37" fmla="*/ 2147483647 h 10"/>
                <a:gd name="T38" fmla="*/ 214359197 w 99"/>
                <a:gd name="T39" fmla="*/ 2147483647 h 10"/>
                <a:gd name="T40" fmla="*/ 224901896 w 99"/>
                <a:gd name="T41" fmla="*/ 2147483647 h 10"/>
                <a:gd name="T42" fmla="*/ 233958935 w 99"/>
                <a:gd name="T43" fmla="*/ 2147483647 h 10"/>
                <a:gd name="T44" fmla="*/ 242908430 w 99"/>
                <a:gd name="T45" fmla="*/ 2147483647 h 10"/>
                <a:gd name="T46" fmla="*/ 252355091 w 99"/>
                <a:gd name="T47" fmla="*/ 2147483647 h 10"/>
                <a:gd name="T48" fmla="*/ 261390382 w 99"/>
                <a:gd name="T49" fmla="*/ 2147483647 h 10"/>
                <a:gd name="T50" fmla="*/ 271846624 w 99"/>
                <a:gd name="T51" fmla="*/ 2147483647 h 10"/>
                <a:gd name="T52" fmla="*/ 280904130 w 99"/>
                <a:gd name="T53" fmla="*/ 2147483647 h 10"/>
                <a:gd name="T54" fmla="*/ 294992658 w 99"/>
                <a:gd name="T55" fmla="*/ 2147483647 h 10"/>
                <a:gd name="T56" fmla="*/ 304019620 w 99"/>
                <a:gd name="T57" fmla="*/ 2147483647 h 10"/>
                <a:gd name="T58" fmla="*/ 318504419 w 99"/>
                <a:gd name="T59" fmla="*/ 2147483647 h 10"/>
                <a:gd name="T60" fmla="*/ 322532296 w 99"/>
                <a:gd name="T61" fmla="*/ 2147483647 h 10"/>
                <a:gd name="T62" fmla="*/ 327563784 w 99"/>
                <a:gd name="T63" fmla="*/ 2147483647 h 10"/>
                <a:gd name="T64" fmla="*/ 336597392 w 99"/>
                <a:gd name="T65" fmla="*/ 2147483647 h 10"/>
                <a:gd name="T66" fmla="*/ 342017974 w 99"/>
                <a:gd name="T67" fmla="*/ 2147483647 h 10"/>
                <a:gd name="T68" fmla="*/ 345959243 w 99"/>
                <a:gd name="T69" fmla="*/ 2147483647 h 10"/>
                <a:gd name="T70" fmla="*/ 354992901 w 99"/>
                <a:gd name="T71" fmla="*/ 2147483647 h 10"/>
                <a:gd name="T72" fmla="*/ 360141093 w 99"/>
                <a:gd name="T73" fmla="*/ 2147483647 h 10"/>
                <a:gd name="T74" fmla="*/ 364052271 w 99"/>
                <a:gd name="T75" fmla="*/ 2147483647 h 10"/>
                <a:gd name="T76" fmla="*/ 369081378 w 99"/>
                <a:gd name="T77" fmla="*/ 2147483647 h 10"/>
                <a:gd name="T78" fmla="*/ 378117352 w 99"/>
                <a:gd name="T79" fmla="*/ 2147483647 h 10"/>
                <a:gd name="T80" fmla="*/ 383566213 w 99"/>
                <a:gd name="T81" fmla="*/ 2147483647 h 10"/>
                <a:gd name="T82" fmla="*/ 387563978 w 99"/>
                <a:gd name="T83" fmla="*/ 2147483647 h 10"/>
                <a:gd name="T84" fmla="*/ 397741133 w 99"/>
                <a:gd name="T85" fmla="*/ 2147483647 h 10"/>
                <a:gd name="T86" fmla="*/ 407079588 w 99"/>
                <a:gd name="T87" fmla="*/ 2147483647 h 10"/>
                <a:gd name="T88" fmla="*/ 416136642 w 99"/>
                <a:gd name="T89" fmla="*/ 2147483647 h 10"/>
                <a:gd name="T90" fmla="*/ 421144026 w 99"/>
                <a:gd name="T91" fmla="*/ 2147483647 h 10"/>
                <a:gd name="T92" fmla="*/ 425170250 w 99"/>
                <a:gd name="T93" fmla="*/ 2147483647 h 10"/>
                <a:gd name="T94" fmla="*/ 430201724 w 99"/>
                <a:gd name="T95" fmla="*/ 2147483647 h 10"/>
                <a:gd name="T96" fmla="*/ 434229619 w 99"/>
                <a:gd name="T97" fmla="*/ 2147483647 h 10"/>
                <a:gd name="T98" fmla="*/ 444685861 w 99"/>
                <a:gd name="T99" fmla="*/ 2147483647 h 10"/>
                <a:gd name="T100" fmla="*/ 453745241 w 99"/>
                <a:gd name="T101" fmla="*/ 2147483647 h 10"/>
                <a:gd name="T102" fmla="*/ 457654739 w 99"/>
                <a:gd name="T103" fmla="*/ 2147483647 h 10"/>
                <a:gd name="T104" fmla="*/ 462772192 w 99"/>
                <a:gd name="T105" fmla="*/ 2147483647 h 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 h="10">
                  <a:moveTo>
                    <a:pt x="0" y="3"/>
                  </a:moveTo>
                  <a:lnTo>
                    <a:pt x="0" y="3"/>
                  </a:lnTo>
                  <a:lnTo>
                    <a:pt x="1" y="1"/>
                  </a:lnTo>
                  <a:lnTo>
                    <a:pt x="1" y="3"/>
                  </a:lnTo>
                  <a:lnTo>
                    <a:pt x="2" y="4"/>
                  </a:lnTo>
                  <a:lnTo>
                    <a:pt x="2" y="3"/>
                  </a:lnTo>
                  <a:lnTo>
                    <a:pt x="3" y="4"/>
                  </a:lnTo>
                  <a:lnTo>
                    <a:pt x="4" y="4"/>
                  </a:lnTo>
                  <a:lnTo>
                    <a:pt x="4" y="5"/>
                  </a:lnTo>
                  <a:lnTo>
                    <a:pt x="5" y="4"/>
                  </a:lnTo>
                  <a:lnTo>
                    <a:pt x="6" y="1"/>
                  </a:lnTo>
                  <a:lnTo>
                    <a:pt x="6" y="4"/>
                  </a:lnTo>
                  <a:lnTo>
                    <a:pt x="7" y="3"/>
                  </a:lnTo>
                  <a:lnTo>
                    <a:pt x="8" y="1"/>
                  </a:lnTo>
                  <a:lnTo>
                    <a:pt x="8" y="4"/>
                  </a:lnTo>
                  <a:lnTo>
                    <a:pt x="9" y="1"/>
                  </a:lnTo>
                  <a:lnTo>
                    <a:pt x="9" y="4"/>
                  </a:lnTo>
                  <a:lnTo>
                    <a:pt x="9" y="1"/>
                  </a:lnTo>
                  <a:lnTo>
                    <a:pt x="10" y="0"/>
                  </a:lnTo>
                  <a:lnTo>
                    <a:pt x="10" y="1"/>
                  </a:lnTo>
                  <a:lnTo>
                    <a:pt x="11" y="4"/>
                  </a:lnTo>
                  <a:lnTo>
                    <a:pt x="11" y="3"/>
                  </a:lnTo>
                  <a:lnTo>
                    <a:pt x="12" y="3"/>
                  </a:lnTo>
                  <a:lnTo>
                    <a:pt x="12" y="4"/>
                  </a:lnTo>
                  <a:lnTo>
                    <a:pt x="13" y="3"/>
                  </a:lnTo>
                  <a:lnTo>
                    <a:pt x="14" y="3"/>
                  </a:lnTo>
                  <a:lnTo>
                    <a:pt x="14" y="4"/>
                  </a:lnTo>
                  <a:lnTo>
                    <a:pt x="15" y="0"/>
                  </a:lnTo>
                  <a:lnTo>
                    <a:pt x="15" y="1"/>
                  </a:lnTo>
                  <a:lnTo>
                    <a:pt x="16" y="1"/>
                  </a:lnTo>
                  <a:lnTo>
                    <a:pt x="17" y="3"/>
                  </a:lnTo>
                  <a:lnTo>
                    <a:pt x="17" y="1"/>
                  </a:lnTo>
                  <a:lnTo>
                    <a:pt x="18" y="3"/>
                  </a:lnTo>
                  <a:lnTo>
                    <a:pt x="18" y="1"/>
                  </a:lnTo>
                  <a:lnTo>
                    <a:pt x="19" y="3"/>
                  </a:lnTo>
                  <a:lnTo>
                    <a:pt x="20" y="1"/>
                  </a:lnTo>
                  <a:lnTo>
                    <a:pt x="21" y="0"/>
                  </a:lnTo>
                  <a:lnTo>
                    <a:pt x="21" y="1"/>
                  </a:lnTo>
                  <a:lnTo>
                    <a:pt x="22" y="4"/>
                  </a:lnTo>
                  <a:lnTo>
                    <a:pt x="23" y="3"/>
                  </a:lnTo>
                  <a:lnTo>
                    <a:pt x="24" y="1"/>
                  </a:lnTo>
                  <a:lnTo>
                    <a:pt x="24" y="3"/>
                  </a:lnTo>
                  <a:lnTo>
                    <a:pt x="25" y="0"/>
                  </a:lnTo>
                  <a:lnTo>
                    <a:pt x="25" y="1"/>
                  </a:lnTo>
                  <a:lnTo>
                    <a:pt x="26" y="1"/>
                  </a:lnTo>
                  <a:lnTo>
                    <a:pt x="26" y="3"/>
                  </a:lnTo>
                  <a:lnTo>
                    <a:pt x="27" y="3"/>
                  </a:lnTo>
                  <a:lnTo>
                    <a:pt x="27" y="5"/>
                  </a:lnTo>
                  <a:lnTo>
                    <a:pt x="28" y="5"/>
                  </a:lnTo>
                  <a:lnTo>
                    <a:pt x="28" y="8"/>
                  </a:lnTo>
                  <a:lnTo>
                    <a:pt x="29" y="8"/>
                  </a:lnTo>
                  <a:lnTo>
                    <a:pt x="30" y="6"/>
                  </a:lnTo>
                  <a:lnTo>
                    <a:pt x="30" y="8"/>
                  </a:lnTo>
                  <a:lnTo>
                    <a:pt x="31" y="8"/>
                  </a:lnTo>
                  <a:lnTo>
                    <a:pt x="32" y="8"/>
                  </a:lnTo>
                  <a:lnTo>
                    <a:pt x="32" y="6"/>
                  </a:lnTo>
                  <a:lnTo>
                    <a:pt x="33" y="8"/>
                  </a:lnTo>
                  <a:lnTo>
                    <a:pt x="34" y="8"/>
                  </a:lnTo>
                  <a:lnTo>
                    <a:pt x="34" y="9"/>
                  </a:lnTo>
                  <a:lnTo>
                    <a:pt x="35" y="8"/>
                  </a:lnTo>
                  <a:lnTo>
                    <a:pt x="35" y="6"/>
                  </a:lnTo>
                  <a:lnTo>
                    <a:pt x="36" y="8"/>
                  </a:lnTo>
                  <a:lnTo>
                    <a:pt x="37" y="8"/>
                  </a:lnTo>
                  <a:lnTo>
                    <a:pt x="38" y="8"/>
                  </a:lnTo>
                  <a:lnTo>
                    <a:pt x="39" y="8"/>
                  </a:lnTo>
                  <a:lnTo>
                    <a:pt x="40" y="6"/>
                  </a:lnTo>
                  <a:lnTo>
                    <a:pt x="40" y="8"/>
                  </a:lnTo>
                  <a:lnTo>
                    <a:pt x="41" y="8"/>
                  </a:lnTo>
                  <a:lnTo>
                    <a:pt x="42" y="9"/>
                  </a:lnTo>
                  <a:lnTo>
                    <a:pt x="42" y="8"/>
                  </a:lnTo>
                  <a:lnTo>
                    <a:pt x="43" y="8"/>
                  </a:lnTo>
                  <a:lnTo>
                    <a:pt x="44" y="8"/>
                  </a:lnTo>
                  <a:lnTo>
                    <a:pt x="44" y="6"/>
                  </a:lnTo>
                  <a:lnTo>
                    <a:pt x="45" y="9"/>
                  </a:lnTo>
                  <a:lnTo>
                    <a:pt x="45" y="8"/>
                  </a:lnTo>
                  <a:lnTo>
                    <a:pt x="46" y="9"/>
                  </a:lnTo>
                  <a:lnTo>
                    <a:pt x="46" y="8"/>
                  </a:lnTo>
                  <a:lnTo>
                    <a:pt x="46" y="9"/>
                  </a:lnTo>
                  <a:lnTo>
                    <a:pt x="46" y="8"/>
                  </a:lnTo>
                  <a:lnTo>
                    <a:pt x="47" y="8"/>
                  </a:lnTo>
                  <a:lnTo>
                    <a:pt x="48" y="9"/>
                  </a:lnTo>
                  <a:lnTo>
                    <a:pt x="48" y="8"/>
                  </a:lnTo>
                  <a:lnTo>
                    <a:pt x="49" y="8"/>
                  </a:lnTo>
                  <a:lnTo>
                    <a:pt x="50" y="8"/>
                  </a:lnTo>
                  <a:lnTo>
                    <a:pt x="51" y="8"/>
                  </a:lnTo>
                  <a:lnTo>
                    <a:pt x="52" y="8"/>
                  </a:lnTo>
                  <a:lnTo>
                    <a:pt x="52" y="9"/>
                  </a:lnTo>
                  <a:lnTo>
                    <a:pt x="53" y="8"/>
                  </a:lnTo>
                  <a:lnTo>
                    <a:pt x="54" y="8"/>
                  </a:lnTo>
                  <a:lnTo>
                    <a:pt x="54" y="9"/>
                  </a:lnTo>
                  <a:lnTo>
                    <a:pt x="54" y="8"/>
                  </a:lnTo>
                  <a:lnTo>
                    <a:pt x="55" y="8"/>
                  </a:lnTo>
                  <a:lnTo>
                    <a:pt x="56" y="9"/>
                  </a:lnTo>
                  <a:lnTo>
                    <a:pt x="56" y="8"/>
                  </a:lnTo>
                  <a:lnTo>
                    <a:pt x="57" y="8"/>
                  </a:lnTo>
                  <a:lnTo>
                    <a:pt x="58" y="6"/>
                  </a:lnTo>
                  <a:lnTo>
                    <a:pt x="58" y="8"/>
                  </a:lnTo>
                  <a:lnTo>
                    <a:pt x="59" y="6"/>
                  </a:lnTo>
                  <a:lnTo>
                    <a:pt x="59" y="8"/>
                  </a:lnTo>
                  <a:lnTo>
                    <a:pt x="60" y="8"/>
                  </a:lnTo>
                  <a:lnTo>
                    <a:pt x="61" y="8"/>
                  </a:lnTo>
                  <a:lnTo>
                    <a:pt x="62" y="8"/>
                  </a:lnTo>
                  <a:lnTo>
                    <a:pt x="63" y="8"/>
                  </a:lnTo>
                  <a:lnTo>
                    <a:pt x="64" y="6"/>
                  </a:lnTo>
                  <a:lnTo>
                    <a:pt x="65" y="8"/>
                  </a:lnTo>
                  <a:lnTo>
                    <a:pt x="66" y="8"/>
                  </a:lnTo>
                  <a:lnTo>
                    <a:pt x="67" y="8"/>
                  </a:lnTo>
                  <a:lnTo>
                    <a:pt x="67" y="6"/>
                  </a:lnTo>
                  <a:lnTo>
                    <a:pt x="68" y="9"/>
                  </a:lnTo>
                  <a:lnTo>
                    <a:pt x="68" y="8"/>
                  </a:lnTo>
                  <a:lnTo>
                    <a:pt x="69" y="8"/>
                  </a:lnTo>
                  <a:lnTo>
                    <a:pt x="70" y="8"/>
                  </a:lnTo>
                  <a:lnTo>
                    <a:pt x="70" y="6"/>
                  </a:lnTo>
                  <a:lnTo>
                    <a:pt x="70" y="8"/>
                  </a:lnTo>
                  <a:lnTo>
                    <a:pt x="71" y="8"/>
                  </a:lnTo>
                  <a:lnTo>
                    <a:pt x="72" y="8"/>
                  </a:lnTo>
                  <a:lnTo>
                    <a:pt x="73" y="8"/>
                  </a:lnTo>
                  <a:lnTo>
                    <a:pt x="73" y="9"/>
                  </a:lnTo>
                  <a:lnTo>
                    <a:pt x="73" y="8"/>
                  </a:lnTo>
                  <a:lnTo>
                    <a:pt x="74" y="8"/>
                  </a:lnTo>
                  <a:lnTo>
                    <a:pt x="75" y="8"/>
                  </a:lnTo>
                  <a:lnTo>
                    <a:pt x="75" y="5"/>
                  </a:lnTo>
                  <a:lnTo>
                    <a:pt x="75" y="8"/>
                  </a:lnTo>
                  <a:lnTo>
                    <a:pt x="76" y="6"/>
                  </a:lnTo>
                  <a:lnTo>
                    <a:pt x="76" y="8"/>
                  </a:lnTo>
                  <a:lnTo>
                    <a:pt x="76" y="6"/>
                  </a:lnTo>
                  <a:lnTo>
                    <a:pt x="77" y="8"/>
                  </a:lnTo>
                  <a:lnTo>
                    <a:pt x="77" y="6"/>
                  </a:lnTo>
                  <a:lnTo>
                    <a:pt x="78" y="8"/>
                  </a:lnTo>
                  <a:lnTo>
                    <a:pt x="78" y="6"/>
                  </a:lnTo>
                  <a:lnTo>
                    <a:pt x="78" y="9"/>
                  </a:lnTo>
                  <a:lnTo>
                    <a:pt x="79" y="8"/>
                  </a:lnTo>
                  <a:lnTo>
                    <a:pt x="80" y="8"/>
                  </a:lnTo>
                  <a:lnTo>
                    <a:pt x="80" y="9"/>
                  </a:lnTo>
                  <a:lnTo>
                    <a:pt x="81" y="8"/>
                  </a:lnTo>
                  <a:lnTo>
                    <a:pt x="81" y="6"/>
                  </a:lnTo>
                  <a:lnTo>
                    <a:pt x="82" y="8"/>
                  </a:lnTo>
                  <a:lnTo>
                    <a:pt x="82" y="6"/>
                  </a:lnTo>
                  <a:lnTo>
                    <a:pt x="82" y="8"/>
                  </a:lnTo>
                  <a:lnTo>
                    <a:pt x="83" y="6"/>
                  </a:lnTo>
                  <a:lnTo>
                    <a:pt x="83" y="8"/>
                  </a:lnTo>
                  <a:lnTo>
                    <a:pt x="83" y="10"/>
                  </a:lnTo>
                  <a:lnTo>
                    <a:pt x="84" y="6"/>
                  </a:lnTo>
                  <a:lnTo>
                    <a:pt x="84" y="8"/>
                  </a:lnTo>
                  <a:lnTo>
                    <a:pt x="85" y="10"/>
                  </a:lnTo>
                  <a:lnTo>
                    <a:pt x="85" y="8"/>
                  </a:lnTo>
                  <a:lnTo>
                    <a:pt x="86" y="8"/>
                  </a:lnTo>
                  <a:lnTo>
                    <a:pt x="87" y="8"/>
                  </a:lnTo>
                  <a:lnTo>
                    <a:pt x="88" y="8"/>
                  </a:lnTo>
                  <a:lnTo>
                    <a:pt x="88" y="10"/>
                  </a:lnTo>
                  <a:lnTo>
                    <a:pt x="88" y="8"/>
                  </a:lnTo>
                  <a:lnTo>
                    <a:pt x="88" y="6"/>
                  </a:lnTo>
                  <a:lnTo>
                    <a:pt x="89" y="6"/>
                  </a:lnTo>
                  <a:lnTo>
                    <a:pt x="89" y="8"/>
                  </a:lnTo>
                  <a:lnTo>
                    <a:pt x="90" y="8"/>
                  </a:lnTo>
                  <a:lnTo>
                    <a:pt x="90" y="10"/>
                  </a:lnTo>
                  <a:lnTo>
                    <a:pt x="91" y="8"/>
                  </a:lnTo>
                  <a:lnTo>
                    <a:pt x="92" y="9"/>
                  </a:lnTo>
                  <a:lnTo>
                    <a:pt x="92" y="8"/>
                  </a:lnTo>
                  <a:lnTo>
                    <a:pt x="93" y="8"/>
                  </a:lnTo>
                  <a:lnTo>
                    <a:pt x="94" y="8"/>
                  </a:lnTo>
                  <a:lnTo>
                    <a:pt x="95" y="8"/>
                  </a:lnTo>
                  <a:lnTo>
                    <a:pt x="96" y="6"/>
                  </a:lnTo>
                  <a:lnTo>
                    <a:pt x="96" y="8"/>
                  </a:lnTo>
                  <a:lnTo>
                    <a:pt x="96" y="6"/>
                  </a:lnTo>
                  <a:lnTo>
                    <a:pt x="97" y="8"/>
                  </a:lnTo>
                  <a:lnTo>
                    <a:pt x="97" y="9"/>
                  </a:lnTo>
                  <a:lnTo>
                    <a:pt x="97" y="8"/>
                  </a:lnTo>
                  <a:lnTo>
                    <a:pt x="97" y="10"/>
                  </a:lnTo>
                  <a:lnTo>
                    <a:pt x="98" y="8"/>
                  </a:lnTo>
                  <a:lnTo>
                    <a:pt x="99" y="8"/>
                  </a:lnTo>
                </a:path>
              </a:pathLst>
            </a:custGeom>
            <a:noFill/>
            <a:ln w="63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5" name="Freeform 122"/>
            <p:cNvSpPr>
              <a:spLocks/>
            </p:cNvSpPr>
            <p:nvPr/>
          </p:nvSpPr>
          <p:spPr bwMode="auto">
            <a:xfrm>
              <a:off x="4822" y="3780"/>
              <a:ext cx="337" cy="192"/>
            </a:xfrm>
            <a:custGeom>
              <a:avLst/>
              <a:gdLst>
                <a:gd name="T0" fmla="*/ 5 w 337"/>
                <a:gd name="T1" fmla="*/ 55 h 192"/>
                <a:gd name="T2" fmla="*/ 12 w 337"/>
                <a:gd name="T3" fmla="*/ 14 h 192"/>
                <a:gd name="T4" fmla="*/ 16 w 337"/>
                <a:gd name="T5" fmla="*/ 21 h 192"/>
                <a:gd name="T6" fmla="*/ 20 w 337"/>
                <a:gd name="T7" fmla="*/ 21 h 192"/>
                <a:gd name="T8" fmla="*/ 27 w 337"/>
                <a:gd name="T9" fmla="*/ 48 h 192"/>
                <a:gd name="T10" fmla="*/ 30 w 337"/>
                <a:gd name="T11" fmla="*/ 55 h 192"/>
                <a:gd name="T12" fmla="*/ 38 w 337"/>
                <a:gd name="T13" fmla="*/ 62 h 192"/>
                <a:gd name="T14" fmla="*/ 48 w 337"/>
                <a:gd name="T15" fmla="*/ 69 h 192"/>
                <a:gd name="T16" fmla="*/ 59 w 337"/>
                <a:gd name="T17" fmla="*/ 89 h 192"/>
                <a:gd name="T18" fmla="*/ 70 w 337"/>
                <a:gd name="T19" fmla="*/ 96 h 192"/>
                <a:gd name="T20" fmla="*/ 81 w 337"/>
                <a:gd name="T21" fmla="*/ 123 h 192"/>
                <a:gd name="T22" fmla="*/ 92 w 337"/>
                <a:gd name="T23" fmla="*/ 123 h 192"/>
                <a:gd name="T24" fmla="*/ 103 w 337"/>
                <a:gd name="T25" fmla="*/ 130 h 192"/>
                <a:gd name="T26" fmla="*/ 113 w 337"/>
                <a:gd name="T27" fmla="*/ 130 h 192"/>
                <a:gd name="T28" fmla="*/ 124 w 337"/>
                <a:gd name="T29" fmla="*/ 137 h 192"/>
                <a:gd name="T30" fmla="*/ 131 w 337"/>
                <a:gd name="T31" fmla="*/ 137 h 192"/>
                <a:gd name="T32" fmla="*/ 135 w 337"/>
                <a:gd name="T33" fmla="*/ 137 h 192"/>
                <a:gd name="T34" fmla="*/ 142 w 337"/>
                <a:gd name="T35" fmla="*/ 137 h 192"/>
                <a:gd name="T36" fmla="*/ 146 w 337"/>
                <a:gd name="T37" fmla="*/ 144 h 192"/>
                <a:gd name="T38" fmla="*/ 149 w 337"/>
                <a:gd name="T39" fmla="*/ 144 h 192"/>
                <a:gd name="T40" fmla="*/ 157 w 337"/>
                <a:gd name="T41" fmla="*/ 144 h 192"/>
                <a:gd name="T42" fmla="*/ 160 w 337"/>
                <a:gd name="T43" fmla="*/ 144 h 192"/>
                <a:gd name="T44" fmla="*/ 167 w 337"/>
                <a:gd name="T45" fmla="*/ 151 h 192"/>
                <a:gd name="T46" fmla="*/ 171 w 337"/>
                <a:gd name="T47" fmla="*/ 151 h 192"/>
                <a:gd name="T48" fmla="*/ 178 w 337"/>
                <a:gd name="T49" fmla="*/ 151 h 192"/>
                <a:gd name="T50" fmla="*/ 182 w 337"/>
                <a:gd name="T51" fmla="*/ 165 h 192"/>
                <a:gd name="T52" fmla="*/ 189 w 337"/>
                <a:gd name="T53" fmla="*/ 151 h 192"/>
                <a:gd name="T54" fmla="*/ 193 w 337"/>
                <a:gd name="T55" fmla="*/ 151 h 192"/>
                <a:gd name="T56" fmla="*/ 200 w 337"/>
                <a:gd name="T57" fmla="*/ 151 h 192"/>
                <a:gd name="T58" fmla="*/ 203 w 337"/>
                <a:gd name="T59" fmla="*/ 165 h 192"/>
                <a:gd name="T60" fmla="*/ 211 w 337"/>
                <a:gd name="T61" fmla="*/ 165 h 192"/>
                <a:gd name="T62" fmla="*/ 214 w 337"/>
                <a:gd name="T63" fmla="*/ 165 h 192"/>
                <a:gd name="T64" fmla="*/ 218 w 337"/>
                <a:gd name="T65" fmla="*/ 165 h 192"/>
                <a:gd name="T66" fmla="*/ 225 w 337"/>
                <a:gd name="T67" fmla="*/ 151 h 192"/>
                <a:gd name="T68" fmla="*/ 229 w 337"/>
                <a:gd name="T69" fmla="*/ 165 h 192"/>
                <a:gd name="T70" fmla="*/ 236 w 337"/>
                <a:gd name="T71" fmla="*/ 165 h 192"/>
                <a:gd name="T72" fmla="*/ 239 w 337"/>
                <a:gd name="T73" fmla="*/ 172 h 192"/>
                <a:gd name="T74" fmla="*/ 247 w 337"/>
                <a:gd name="T75" fmla="*/ 172 h 192"/>
                <a:gd name="T76" fmla="*/ 250 w 337"/>
                <a:gd name="T77" fmla="*/ 165 h 192"/>
                <a:gd name="T78" fmla="*/ 257 w 337"/>
                <a:gd name="T79" fmla="*/ 172 h 192"/>
                <a:gd name="T80" fmla="*/ 261 w 337"/>
                <a:gd name="T81" fmla="*/ 172 h 192"/>
                <a:gd name="T82" fmla="*/ 265 w 337"/>
                <a:gd name="T83" fmla="*/ 165 h 192"/>
                <a:gd name="T84" fmla="*/ 272 w 337"/>
                <a:gd name="T85" fmla="*/ 172 h 192"/>
                <a:gd name="T86" fmla="*/ 275 w 337"/>
                <a:gd name="T87" fmla="*/ 172 h 192"/>
                <a:gd name="T88" fmla="*/ 283 w 337"/>
                <a:gd name="T89" fmla="*/ 165 h 192"/>
                <a:gd name="T90" fmla="*/ 286 w 337"/>
                <a:gd name="T91" fmla="*/ 172 h 192"/>
                <a:gd name="T92" fmla="*/ 294 w 337"/>
                <a:gd name="T93" fmla="*/ 178 h 192"/>
                <a:gd name="T94" fmla="*/ 297 w 337"/>
                <a:gd name="T95" fmla="*/ 165 h 192"/>
                <a:gd name="T96" fmla="*/ 304 w 337"/>
                <a:gd name="T97" fmla="*/ 178 h 192"/>
                <a:gd name="T98" fmla="*/ 308 w 337"/>
                <a:gd name="T99" fmla="*/ 165 h 192"/>
                <a:gd name="T100" fmla="*/ 315 w 337"/>
                <a:gd name="T101" fmla="*/ 178 h 192"/>
                <a:gd name="T102" fmla="*/ 319 w 337"/>
                <a:gd name="T103" fmla="*/ 172 h 192"/>
                <a:gd name="T104" fmla="*/ 322 w 337"/>
                <a:gd name="T105" fmla="*/ 172 h 192"/>
                <a:gd name="T106" fmla="*/ 330 w 337"/>
                <a:gd name="T107" fmla="*/ 165 h 192"/>
                <a:gd name="T108" fmla="*/ 333 w 337"/>
                <a:gd name="T109" fmla="*/ 172 h 1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37" h="192">
                  <a:moveTo>
                    <a:pt x="0" y="192"/>
                  </a:moveTo>
                  <a:lnTo>
                    <a:pt x="2" y="165"/>
                  </a:lnTo>
                  <a:lnTo>
                    <a:pt x="2" y="130"/>
                  </a:lnTo>
                  <a:lnTo>
                    <a:pt x="5" y="96"/>
                  </a:lnTo>
                  <a:lnTo>
                    <a:pt x="5" y="69"/>
                  </a:lnTo>
                  <a:lnTo>
                    <a:pt x="5" y="55"/>
                  </a:lnTo>
                  <a:lnTo>
                    <a:pt x="5" y="34"/>
                  </a:lnTo>
                  <a:lnTo>
                    <a:pt x="9" y="41"/>
                  </a:lnTo>
                  <a:lnTo>
                    <a:pt x="9" y="14"/>
                  </a:lnTo>
                  <a:lnTo>
                    <a:pt x="9" y="21"/>
                  </a:lnTo>
                  <a:lnTo>
                    <a:pt x="12" y="14"/>
                  </a:lnTo>
                  <a:lnTo>
                    <a:pt x="16" y="0"/>
                  </a:lnTo>
                  <a:lnTo>
                    <a:pt x="16" y="14"/>
                  </a:lnTo>
                  <a:lnTo>
                    <a:pt x="16" y="21"/>
                  </a:lnTo>
                  <a:lnTo>
                    <a:pt x="16" y="14"/>
                  </a:lnTo>
                  <a:lnTo>
                    <a:pt x="16" y="21"/>
                  </a:lnTo>
                  <a:lnTo>
                    <a:pt x="20" y="14"/>
                  </a:lnTo>
                  <a:lnTo>
                    <a:pt x="20" y="27"/>
                  </a:lnTo>
                  <a:lnTo>
                    <a:pt x="20" y="21"/>
                  </a:lnTo>
                  <a:lnTo>
                    <a:pt x="23" y="34"/>
                  </a:lnTo>
                  <a:lnTo>
                    <a:pt x="23" y="27"/>
                  </a:lnTo>
                  <a:lnTo>
                    <a:pt x="23" y="21"/>
                  </a:lnTo>
                  <a:lnTo>
                    <a:pt x="23" y="34"/>
                  </a:lnTo>
                  <a:lnTo>
                    <a:pt x="27" y="41"/>
                  </a:lnTo>
                  <a:lnTo>
                    <a:pt x="27" y="48"/>
                  </a:lnTo>
                  <a:lnTo>
                    <a:pt x="27" y="34"/>
                  </a:lnTo>
                  <a:lnTo>
                    <a:pt x="30" y="41"/>
                  </a:lnTo>
                  <a:lnTo>
                    <a:pt x="30" y="27"/>
                  </a:lnTo>
                  <a:lnTo>
                    <a:pt x="30" y="34"/>
                  </a:lnTo>
                  <a:lnTo>
                    <a:pt x="30" y="55"/>
                  </a:lnTo>
                  <a:lnTo>
                    <a:pt x="34" y="48"/>
                  </a:lnTo>
                  <a:lnTo>
                    <a:pt x="34" y="55"/>
                  </a:lnTo>
                  <a:lnTo>
                    <a:pt x="34" y="48"/>
                  </a:lnTo>
                  <a:lnTo>
                    <a:pt x="38" y="48"/>
                  </a:lnTo>
                  <a:lnTo>
                    <a:pt x="38" y="62"/>
                  </a:lnTo>
                  <a:lnTo>
                    <a:pt x="41" y="55"/>
                  </a:lnTo>
                  <a:lnTo>
                    <a:pt x="41" y="69"/>
                  </a:lnTo>
                  <a:lnTo>
                    <a:pt x="45" y="75"/>
                  </a:lnTo>
                  <a:lnTo>
                    <a:pt x="48" y="75"/>
                  </a:lnTo>
                  <a:lnTo>
                    <a:pt x="48" y="69"/>
                  </a:lnTo>
                  <a:lnTo>
                    <a:pt x="52" y="75"/>
                  </a:lnTo>
                  <a:lnTo>
                    <a:pt x="56" y="75"/>
                  </a:lnTo>
                  <a:lnTo>
                    <a:pt x="56" y="82"/>
                  </a:lnTo>
                  <a:lnTo>
                    <a:pt x="59" y="89"/>
                  </a:lnTo>
                  <a:lnTo>
                    <a:pt x="63" y="89"/>
                  </a:lnTo>
                  <a:lnTo>
                    <a:pt x="66" y="96"/>
                  </a:lnTo>
                  <a:lnTo>
                    <a:pt x="66" y="82"/>
                  </a:lnTo>
                  <a:lnTo>
                    <a:pt x="70" y="89"/>
                  </a:lnTo>
                  <a:lnTo>
                    <a:pt x="70" y="96"/>
                  </a:lnTo>
                  <a:lnTo>
                    <a:pt x="74" y="96"/>
                  </a:lnTo>
                  <a:lnTo>
                    <a:pt x="74" y="110"/>
                  </a:lnTo>
                  <a:lnTo>
                    <a:pt x="74" y="89"/>
                  </a:lnTo>
                  <a:lnTo>
                    <a:pt x="77" y="96"/>
                  </a:lnTo>
                  <a:lnTo>
                    <a:pt x="81" y="123"/>
                  </a:lnTo>
                  <a:lnTo>
                    <a:pt x="81" y="110"/>
                  </a:lnTo>
                  <a:lnTo>
                    <a:pt x="84" y="110"/>
                  </a:lnTo>
                  <a:lnTo>
                    <a:pt x="84" y="117"/>
                  </a:lnTo>
                  <a:lnTo>
                    <a:pt x="88" y="117"/>
                  </a:lnTo>
                  <a:lnTo>
                    <a:pt x="92" y="123"/>
                  </a:lnTo>
                  <a:lnTo>
                    <a:pt x="95" y="117"/>
                  </a:lnTo>
                  <a:lnTo>
                    <a:pt x="95" y="123"/>
                  </a:lnTo>
                  <a:lnTo>
                    <a:pt x="99" y="123"/>
                  </a:lnTo>
                  <a:lnTo>
                    <a:pt x="99" y="130"/>
                  </a:lnTo>
                  <a:lnTo>
                    <a:pt x="103" y="130"/>
                  </a:lnTo>
                  <a:lnTo>
                    <a:pt x="103" y="123"/>
                  </a:lnTo>
                  <a:lnTo>
                    <a:pt x="106" y="117"/>
                  </a:lnTo>
                  <a:lnTo>
                    <a:pt x="110" y="123"/>
                  </a:lnTo>
                  <a:lnTo>
                    <a:pt x="110" y="130"/>
                  </a:lnTo>
                  <a:lnTo>
                    <a:pt x="113" y="130"/>
                  </a:lnTo>
                  <a:lnTo>
                    <a:pt x="117" y="137"/>
                  </a:lnTo>
                  <a:lnTo>
                    <a:pt x="121" y="123"/>
                  </a:lnTo>
                  <a:lnTo>
                    <a:pt x="121" y="137"/>
                  </a:lnTo>
                  <a:lnTo>
                    <a:pt x="124" y="137"/>
                  </a:lnTo>
                  <a:lnTo>
                    <a:pt x="128" y="137"/>
                  </a:lnTo>
                  <a:lnTo>
                    <a:pt x="131" y="137"/>
                  </a:lnTo>
                  <a:lnTo>
                    <a:pt x="131" y="130"/>
                  </a:lnTo>
                  <a:lnTo>
                    <a:pt x="131" y="137"/>
                  </a:lnTo>
                  <a:lnTo>
                    <a:pt x="131" y="144"/>
                  </a:lnTo>
                  <a:lnTo>
                    <a:pt x="135" y="144"/>
                  </a:lnTo>
                  <a:lnTo>
                    <a:pt x="135" y="137"/>
                  </a:lnTo>
                  <a:lnTo>
                    <a:pt x="139" y="137"/>
                  </a:lnTo>
                  <a:lnTo>
                    <a:pt x="139" y="151"/>
                  </a:lnTo>
                  <a:lnTo>
                    <a:pt x="139" y="130"/>
                  </a:lnTo>
                  <a:lnTo>
                    <a:pt x="139" y="137"/>
                  </a:lnTo>
                  <a:lnTo>
                    <a:pt x="142" y="137"/>
                  </a:lnTo>
                  <a:lnTo>
                    <a:pt x="146" y="137"/>
                  </a:lnTo>
                  <a:lnTo>
                    <a:pt x="146" y="144"/>
                  </a:lnTo>
                  <a:lnTo>
                    <a:pt x="146" y="151"/>
                  </a:lnTo>
                  <a:lnTo>
                    <a:pt x="149" y="165"/>
                  </a:lnTo>
                  <a:lnTo>
                    <a:pt x="149" y="137"/>
                  </a:lnTo>
                  <a:lnTo>
                    <a:pt x="149" y="144"/>
                  </a:lnTo>
                  <a:lnTo>
                    <a:pt x="153" y="137"/>
                  </a:lnTo>
                  <a:lnTo>
                    <a:pt x="153" y="151"/>
                  </a:lnTo>
                  <a:lnTo>
                    <a:pt x="153" y="137"/>
                  </a:lnTo>
                  <a:lnTo>
                    <a:pt x="157" y="144"/>
                  </a:lnTo>
                  <a:lnTo>
                    <a:pt x="157" y="137"/>
                  </a:lnTo>
                  <a:lnTo>
                    <a:pt x="157" y="144"/>
                  </a:lnTo>
                  <a:lnTo>
                    <a:pt x="160" y="137"/>
                  </a:lnTo>
                  <a:lnTo>
                    <a:pt x="160" y="144"/>
                  </a:lnTo>
                  <a:lnTo>
                    <a:pt x="164" y="137"/>
                  </a:lnTo>
                  <a:lnTo>
                    <a:pt x="164" y="151"/>
                  </a:lnTo>
                  <a:lnTo>
                    <a:pt x="164" y="144"/>
                  </a:lnTo>
                  <a:lnTo>
                    <a:pt x="167" y="144"/>
                  </a:lnTo>
                  <a:lnTo>
                    <a:pt x="167" y="151"/>
                  </a:lnTo>
                  <a:lnTo>
                    <a:pt x="167" y="144"/>
                  </a:lnTo>
                  <a:lnTo>
                    <a:pt x="167" y="151"/>
                  </a:lnTo>
                  <a:lnTo>
                    <a:pt x="171" y="151"/>
                  </a:lnTo>
                  <a:lnTo>
                    <a:pt x="171" y="144"/>
                  </a:lnTo>
                  <a:lnTo>
                    <a:pt x="171" y="151"/>
                  </a:lnTo>
                  <a:lnTo>
                    <a:pt x="175" y="144"/>
                  </a:lnTo>
                  <a:lnTo>
                    <a:pt x="175" y="151"/>
                  </a:lnTo>
                  <a:lnTo>
                    <a:pt x="178" y="151"/>
                  </a:lnTo>
                  <a:lnTo>
                    <a:pt x="178" y="144"/>
                  </a:lnTo>
                  <a:lnTo>
                    <a:pt x="182" y="151"/>
                  </a:lnTo>
                  <a:lnTo>
                    <a:pt x="182" y="144"/>
                  </a:lnTo>
                  <a:lnTo>
                    <a:pt x="182" y="165"/>
                  </a:lnTo>
                  <a:lnTo>
                    <a:pt x="185" y="151"/>
                  </a:lnTo>
                  <a:lnTo>
                    <a:pt x="185" y="144"/>
                  </a:lnTo>
                  <a:lnTo>
                    <a:pt x="185" y="165"/>
                  </a:lnTo>
                  <a:lnTo>
                    <a:pt x="185" y="151"/>
                  </a:lnTo>
                  <a:lnTo>
                    <a:pt x="189" y="151"/>
                  </a:lnTo>
                  <a:lnTo>
                    <a:pt x="189" y="165"/>
                  </a:lnTo>
                  <a:lnTo>
                    <a:pt x="189" y="151"/>
                  </a:lnTo>
                  <a:lnTo>
                    <a:pt x="193" y="165"/>
                  </a:lnTo>
                  <a:lnTo>
                    <a:pt x="193" y="137"/>
                  </a:lnTo>
                  <a:lnTo>
                    <a:pt x="193" y="151"/>
                  </a:lnTo>
                  <a:lnTo>
                    <a:pt x="196" y="144"/>
                  </a:lnTo>
                  <a:lnTo>
                    <a:pt x="196" y="151"/>
                  </a:lnTo>
                  <a:lnTo>
                    <a:pt x="196" y="165"/>
                  </a:lnTo>
                  <a:lnTo>
                    <a:pt x="200" y="151"/>
                  </a:lnTo>
                  <a:lnTo>
                    <a:pt x="200" y="165"/>
                  </a:lnTo>
                  <a:lnTo>
                    <a:pt x="200" y="144"/>
                  </a:lnTo>
                  <a:lnTo>
                    <a:pt x="203" y="165"/>
                  </a:lnTo>
                  <a:lnTo>
                    <a:pt x="207" y="165"/>
                  </a:lnTo>
                  <a:lnTo>
                    <a:pt x="211" y="165"/>
                  </a:lnTo>
                  <a:lnTo>
                    <a:pt x="211" y="151"/>
                  </a:lnTo>
                  <a:lnTo>
                    <a:pt x="214" y="165"/>
                  </a:lnTo>
                  <a:lnTo>
                    <a:pt x="218" y="165"/>
                  </a:lnTo>
                  <a:lnTo>
                    <a:pt x="221" y="165"/>
                  </a:lnTo>
                  <a:lnTo>
                    <a:pt x="221" y="151"/>
                  </a:lnTo>
                  <a:lnTo>
                    <a:pt x="225" y="165"/>
                  </a:lnTo>
                  <a:lnTo>
                    <a:pt x="225" y="151"/>
                  </a:lnTo>
                  <a:lnTo>
                    <a:pt x="225" y="165"/>
                  </a:lnTo>
                  <a:lnTo>
                    <a:pt x="229" y="165"/>
                  </a:lnTo>
                  <a:lnTo>
                    <a:pt x="229" y="151"/>
                  </a:lnTo>
                  <a:lnTo>
                    <a:pt x="229" y="165"/>
                  </a:lnTo>
                  <a:lnTo>
                    <a:pt x="232" y="165"/>
                  </a:lnTo>
                  <a:lnTo>
                    <a:pt x="236" y="172"/>
                  </a:lnTo>
                  <a:lnTo>
                    <a:pt x="236" y="165"/>
                  </a:lnTo>
                  <a:lnTo>
                    <a:pt x="236" y="172"/>
                  </a:lnTo>
                  <a:lnTo>
                    <a:pt x="239" y="165"/>
                  </a:lnTo>
                  <a:lnTo>
                    <a:pt x="239" y="178"/>
                  </a:lnTo>
                  <a:lnTo>
                    <a:pt x="239" y="165"/>
                  </a:lnTo>
                  <a:lnTo>
                    <a:pt x="239" y="172"/>
                  </a:lnTo>
                  <a:lnTo>
                    <a:pt x="243" y="165"/>
                  </a:lnTo>
                  <a:lnTo>
                    <a:pt x="247" y="172"/>
                  </a:lnTo>
                  <a:lnTo>
                    <a:pt x="247" y="165"/>
                  </a:lnTo>
                  <a:lnTo>
                    <a:pt x="247" y="178"/>
                  </a:lnTo>
                  <a:lnTo>
                    <a:pt x="250" y="165"/>
                  </a:lnTo>
                  <a:lnTo>
                    <a:pt x="250" y="178"/>
                  </a:lnTo>
                  <a:lnTo>
                    <a:pt x="250" y="165"/>
                  </a:lnTo>
                  <a:lnTo>
                    <a:pt x="254" y="178"/>
                  </a:lnTo>
                  <a:lnTo>
                    <a:pt x="254" y="165"/>
                  </a:lnTo>
                  <a:lnTo>
                    <a:pt x="257" y="172"/>
                  </a:lnTo>
                  <a:lnTo>
                    <a:pt x="257" y="178"/>
                  </a:lnTo>
                  <a:lnTo>
                    <a:pt x="261" y="165"/>
                  </a:lnTo>
                  <a:lnTo>
                    <a:pt x="261" y="172"/>
                  </a:lnTo>
                  <a:lnTo>
                    <a:pt x="265" y="165"/>
                  </a:lnTo>
                  <a:lnTo>
                    <a:pt x="265" y="178"/>
                  </a:lnTo>
                  <a:lnTo>
                    <a:pt x="265" y="172"/>
                  </a:lnTo>
                  <a:lnTo>
                    <a:pt x="265" y="165"/>
                  </a:lnTo>
                  <a:lnTo>
                    <a:pt x="268" y="178"/>
                  </a:lnTo>
                  <a:lnTo>
                    <a:pt x="268" y="165"/>
                  </a:lnTo>
                  <a:lnTo>
                    <a:pt x="268" y="172"/>
                  </a:lnTo>
                  <a:lnTo>
                    <a:pt x="268" y="178"/>
                  </a:lnTo>
                  <a:lnTo>
                    <a:pt x="272" y="165"/>
                  </a:lnTo>
                  <a:lnTo>
                    <a:pt x="272" y="172"/>
                  </a:lnTo>
                  <a:lnTo>
                    <a:pt x="275" y="172"/>
                  </a:lnTo>
                  <a:lnTo>
                    <a:pt x="275" y="178"/>
                  </a:lnTo>
                  <a:lnTo>
                    <a:pt x="275" y="172"/>
                  </a:lnTo>
                  <a:lnTo>
                    <a:pt x="279" y="172"/>
                  </a:lnTo>
                  <a:lnTo>
                    <a:pt x="279" y="165"/>
                  </a:lnTo>
                  <a:lnTo>
                    <a:pt x="279" y="172"/>
                  </a:lnTo>
                  <a:lnTo>
                    <a:pt x="283" y="165"/>
                  </a:lnTo>
                  <a:lnTo>
                    <a:pt x="283" y="172"/>
                  </a:lnTo>
                  <a:lnTo>
                    <a:pt x="283" y="185"/>
                  </a:lnTo>
                  <a:lnTo>
                    <a:pt x="286" y="178"/>
                  </a:lnTo>
                  <a:lnTo>
                    <a:pt x="286" y="185"/>
                  </a:lnTo>
                  <a:lnTo>
                    <a:pt x="286" y="172"/>
                  </a:lnTo>
                  <a:lnTo>
                    <a:pt x="290" y="172"/>
                  </a:lnTo>
                  <a:lnTo>
                    <a:pt x="290" y="178"/>
                  </a:lnTo>
                  <a:lnTo>
                    <a:pt x="290" y="172"/>
                  </a:lnTo>
                  <a:lnTo>
                    <a:pt x="294" y="178"/>
                  </a:lnTo>
                  <a:lnTo>
                    <a:pt x="294" y="165"/>
                  </a:lnTo>
                  <a:lnTo>
                    <a:pt x="294" y="178"/>
                  </a:lnTo>
                  <a:lnTo>
                    <a:pt x="297" y="172"/>
                  </a:lnTo>
                  <a:lnTo>
                    <a:pt x="297" y="165"/>
                  </a:lnTo>
                  <a:lnTo>
                    <a:pt x="297" y="172"/>
                  </a:lnTo>
                  <a:lnTo>
                    <a:pt x="301" y="172"/>
                  </a:lnTo>
                  <a:lnTo>
                    <a:pt x="301" y="178"/>
                  </a:lnTo>
                  <a:lnTo>
                    <a:pt x="301" y="172"/>
                  </a:lnTo>
                  <a:lnTo>
                    <a:pt x="304" y="178"/>
                  </a:lnTo>
                  <a:lnTo>
                    <a:pt x="304" y="172"/>
                  </a:lnTo>
                  <a:lnTo>
                    <a:pt x="304" y="165"/>
                  </a:lnTo>
                  <a:lnTo>
                    <a:pt x="308" y="178"/>
                  </a:lnTo>
                  <a:lnTo>
                    <a:pt x="308" y="165"/>
                  </a:lnTo>
                  <a:lnTo>
                    <a:pt x="308" y="178"/>
                  </a:lnTo>
                  <a:lnTo>
                    <a:pt x="312" y="178"/>
                  </a:lnTo>
                  <a:lnTo>
                    <a:pt x="312" y="172"/>
                  </a:lnTo>
                  <a:lnTo>
                    <a:pt x="315" y="178"/>
                  </a:lnTo>
                  <a:lnTo>
                    <a:pt x="315" y="172"/>
                  </a:lnTo>
                  <a:lnTo>
                    <a:pt x="315" y="185"/>
                  </a:lnTo>
                  <a:lnTo>
                    <a:pt x="319" y="185"/>
                  </a:lnTo>
                  <a:lnTo>
                    <a:pt x="319" y="172"/>
                  </a:lnTo>
                  <a:lnTo>
                    <a:pt x="319" y="165"/>
                  </a:lnTo>
                  <a:lnTo>
                    <a:pt x="322" y="172"/>
                  </a:lnTo>
                  <a:lnTo>
                    <a:pt x="322" y="165"/>
                  </a:lnTo>
                  <a:lnTo>
                    <a:pt x="322" y="172"/>
                  </a:lnTo>
                  <a:lnTo>
                    <a:pt x="326" y="185"/>
                  </a:lnTo>
                  <a:lnTo>
                    <a:pt x="326" y="178"/>
                  </a:lnTo>
                  <a:lnTo>
                    <a:pt x="326" y="165"/>
                  </a:lnTo>
                  <a:lnTo>
                    <a:pt x="330" y="165"/>
                  </a:lnTo>
                  <a:lnTo>
                    <a:pt x="330" y="178"/>
                  </a:lnTo>
                  <a:lnTo>
                    <a:pt x="333" y="165"/>
                  </a:lnTo>
                  <a:lnTo>
                    <a:pt x="333" y="172"/>
                  </a:lnTo>
                  <a:lnTo>
                    <a:pt x="337" y="172"/>
                  </a:lnTo>
                  <a:lnTo>
                    <a:pt x="337" y="165"/>
                  </a:lnTo>
                </a:path>
              </a:pathLst>
            </a:custGeom>
            <a:noFill/>
            <a:ln w="63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6" name="Freeform 123"/>
            <p:cNvSpPr>
              <a:spLocks/>
            </p:cNvSpPr>
            <p:nvPr/>
          </p:nvSpPr>
          <p:spPr bwMode="auto">
            <a:xfrm>
              <a:off x="5159" y="3923"/>
              <a:ext cx="334" cy="34"/>
            </a:xfrm>
            <a:custGeom>
              <a:avLst/>
              <a:gdLst>
                <a:gd name="T0" fmla="*/ 4 w 334"/>
                <a:gd name="T1" fmla="*/ 27 h 34"/>
                <a:gd name="T2" fmla="*/ 7 w 334"/>
                <a:gd name="T3" fmla="*/ 27 h 34"/>
                <a:gd name="T4" fmla="*/ 14 w 334"/>
                <a:gd name="T5" fmla="*/ 27 h 34"/>
                <a:gd name="T6" fmla="*/ 18 w 334"/>
                <a:gd name="T7" fmla="*/ 27 h 34"/>
                <a:gd name="T8" fmla="*/ 25 w 334"/>
                <a:gd name="T9" fmla="*/ 27 h 34"/>
                <a:gd name="T10" fmla="*/ 29 w 334"/>
                <a:gd name="T11" fmla="*/ 27 h 34"/>
                <a:gd name="T12" fmla="*/ 32 w 334"/>
                <a:gd name="T13" fmla="*/ 27 h 34"/>
                <a:gd name="T14" fmla="*/ 40 w 334"/>
                <a:gd name="T15" fmla="*/ 27 h 34"/>
                <a:gd name="T16" fmla="*/ 43 w 334"/>
                <a:gd name="T17" fmla="*/ 27 h 34"/>
                <a:gd name="T18" fmla="*/ 50 w 334"/>
                <a:gd name="T19" fmla="*/ 27 h 34"/>
                <a:gd name="T20" fmla="*/ 54 w 334"/>
                <a:gd name="T21" fmla="*/ 27 h 34"/>
                <a:gd name="T22" fmla="*/ 61 w 334"/>
                <a:gd name="T23" fmla="*/ 27 h 34"/>
                <a:gd name="T24" fmla="*/ 65 w 334"/>
                <a:gd name="T25" fmla="*/ 14 h 34"/>
                <a:gd name="T26" fmla="*/ 72 w 334"/>
                <a:gd name="T27" fmla="*/ 27 h 34"/>
                <a:gd name="T28" fmla="*/ 75 w 334"/>
                <a:gd name="T29" fmla="*/ 27 h 34"/>
                <a:gd name="T30" fmla="*/ 79 w 334"/>
                <a:gd name="T31" fmla="*/ 27 h 34"/>
                <a:gd name="T32" fmla="*/ 86 w 334"/>
                <a:gd name="T33" fmla="*/ 7 h 34"/>
                <a:gd name="T34" fmla="*/ 90 w 334"/>
                <a:gd name="T35" fmla="*/ 14 h 34"/>
                <a:gd name="T36" fmla="*/ 97 w 334"/>
                <a:gd name="T37" fmla="*/ 27 h 34"/>
                <a:gd name="T38" fmla="*/ 101 w 334"/>
                <a:gd name="T39" fmla="*/ 7 h 34"/>
                <a:gd name="T40" fmla="*/ 108 w 334"/>
                <a:gd name="T41" fmla="*/ 14 h 34"/>
                <a:gd name="T42" fmla="*/ 111 w 334"/>
                <a:gd name="T43" fmla="*/ 14 h 34"/>
                <a:gd name="T44" fmla="*/ 119 w 334"/>
                <a:gd name="T45" fmla="*/ 14 h 34"/>
                <a:gd name="T46" fmla="*/ 122 w 334"/>
                <a:gd name="T47" fmla="*/ 7 h 34"/>
                <a:gd name="T48" fmla="*/ 126 w 334"/>
                <a:gd name="T49" fmla="*/ 27 h 34"/>
                <a:gd name="T50" fmla="*/ 133 w 334"/>
                <a:gd name="T51" fmla="*/ 14 h 34"/>
                <a:gd name="T52" fmla="*/ 136 w 334"/>
                <a:gd name="T53" fmla="*/ 14 h 34"/>
                <a:gd name="T54" fmla="*/ 144 w 334"/>
                <a:gd name="T55" fmla="*/ 7 h 34"/>
                <a:gd name="T56" fmla="*/ 147 w 334"/>
                <a:gd name="T57" fmla="*/ 27 h 34"/>
                <a:gd name="T58" fmla="*/ 154 w 334"/>
                <a:gd name="T59" fmla="*/ 0 h 34"/>
                <a:gd name="T60" fmla="*/ 158 w 334"/>
                <a:gd name="T61" fmla="*/ 14 h 34"/>
                <a:gd name="T62" fmla="*/ 165 w 334"/>
                <a:gd name="T63" fmla="*/ 7 h 34"/>
                <a:gd name="T64" fmla="*/ 169 w 334"/>
                <a:gd name="T65" fmla="*/ 7 h 34"/>
                <a:gd name="T66" fmla="*/ 172 w 334"/>
                <a:gd name="T67" fmla="*/ 7 h 34"/>
                <a:gd name="T68" fmla="*/ 180 w 334"/>
                <a:gd name="T69" fmla="*/ 7 h 34"/>
                <a:gd name="T70" fmla="*/ 183 w 334"/>
                <a:gd name="T71" fmla="*/ 7 h 34"/>
                <a:gd name="T72" fmla="*/ 190 w 334"/>
                <a:gd name="T73" fmla="*/ 14 h 34"/>
                <a:gd name="T74" fmla="*/ 194 w 334"/>
                <a:gd name="T75" fmla="*/ 27 h 34"/>
                <a:gd name="T76" fmla="*/ 201 w 334"/>
                <a:gd name="T77" fmla="*/ 7 h 34"/>
                <a:gd name="T78" fmla="*/ 205 w 334"/>
                <a:gd name="T79" fmla="*/ 7 h 34"/>
                <a:gd name="T80" fmla="*/ 212 w 334"/>
                <a:gd name="T81" fmla="*/ 0 h 34"/>
                <a:gd name="T82" fmla="*/ 215 w 334"/>
                <a:gd name="T83" fmla="*/ 7 h 34"/>
                <a:gd name="T84" fmla="*/ 223 w 334"/>
                <a:gd name="T85" fmla="*/ 7 h 34"/>
                <a:gd name="T86" fmla="*/ 226 w 334"/>
                <a:gd name="T87" fmla="*/ 0 h 34"/>
                <a:gd name="T88" fmla="*/ 230 w 334"/>
                <a:gd name="T89" fmla="*/ 7 h 34"/>
                <a:gd name="T90" fmla="*/ 237 w 334"/>
                <a:gd name="T91" fmla="*/ 14 h 34"/>
                <a:gd name="T92" fmla="*/ 241 w 334"/>
                <a:gd name="T93" fmla="*/ 14 h 34"/>
                <a:gd name="T94" fmla="*/ 251 w 334"/>
                <a:gd name="T95" fmla="*/ 7 h 34"/>
                <a:gd name="T96" fmla="*/ 262 w 334"/>
                <a:gd name="T97" fmla="*/ 0 h 34"/>
                <a:gd name="T98" fmla="*/ 273 w 334"/>
                <a:gd name="T99" fmla="*/ 27 h 34"/>
                <a:gd name="T100" fmla="*/ 284 w 334"/>
                <a:gd name="T101" fmla="*/ 14 h 34"/>
                <a:gd name="T102" fmla="*/ 294 w 334"/>
                <a:gd name="T103" fmla="*/ 14 h 34"/>
                <a:gd name="T104" fmla="*/ 305 w 334"/>
                <a:gd name="T105" fmla="*/ 7 h 34"/>
                <a:gd name="T106" fmla="*/ 316 w 334"/>
                <a:gd name="T107" fmla="*/ 7 h 34"/>
                <a:gd name="T108" fmla="*/ 327 w 334"/>
                <a:gd name="T109" fmla="*/ 0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34" h="34">
                  <a:moveTo>
                    <a:pt x="0" y="27"/>
                  </a:moveTo>
                  <a:lnTo>
                    <a:pt x="0" y="27"/>
                  </a:lnTo>
                  <a:lnTo>
                    <a:pt x="4" y="27"/>
                  </a:lnTo>
                  <a:lnTo>
                    <a:pt x="7" y="27"/>
                  </a:lnTo>
                  <a:lnTo>
                    <a:pt x="11" y="27"/>
                  </a:lnTo>
                  <a:lnTo>
                    <a:pt x="14" y="27"/>
                  </a:lnTo>
                  <a:lnTo>
                    <a:pt x="18" y="27"/>
                  </a:lnTo>
                  <a:lnTo>
                    <a:pt x="22" y="27"/>
                  </a:lnTo>
                  <a:lnTo>
                    <a:pt x="22" y="14"/>
                  </a:lnTo>
                  <a:lnTo>
                    <a:pt x="22" y="34"/>
                  </a:lnTo>
                  <a:lnTo>
                    <a:pt x="22" y="27"/>
                  </a:lnTo>
                  <a:lnTo>
                    <a:pt x="25" y="27"/>
                  </a:lnTo>
                  <a:lnTo>
                    <a:pt x="25" y="34"/>
                  </a:lnTo>
                  <a:lnTo>
                    <a:pt x="25" y="14"/>
                  </a:lnTo>
                  <a:lnTo>
                    <a:pt x="25" y="27"/>
                  </a:lnTo>
                  <a:lnTo>
                    <a:pt x="25" y="34"/>
                  </a:lnTo>
                  <a:lnTo>
                    <a:pt x="29" y="27"/>
                  </a:lnTo>
                  <a:lnTo>
                    <a:pt x="32" y="27"/>
                  </a:lnTo>
                  <a:lnTo>
                    <a:pt x="32" y="14"/>
                  </a:lnTo>
                  <a:lnTo>
                    <a:pt x="32" y="27"/>
                  </a:lnTo>
                  <a:lnTo>
                    <a:pt x="36" y="27"/>
                  </a:lnTo>
                  <a:lnTo>
                    <a:pt x="40" y="27"/>
                  </a:lnTo>
                  <a:lnTo>
                    <a:pt x="43" y="27"/>
                  </a:lnTo>
                  <a:lnTo>
                    <a:pt x="47" y="27"/>
                  </a:lnTo>
                  <a:lnTo>
                    <a:pt x="47" y="34"/>
                  </a:lnTo>
                  <a:lnTo>
                    <a:pt x="47" y="14"/>
                  </a:lnTo>
                  <a:lnTo>
                    <a:pt x="50" y="27"/>
                  </a:lnTo>
                  <a:lnTo>
                    <a:pt x="54" y="27"/>
                  </a:lnTo>
                  <a:lnTo>
                    <a:pt x="57" y="14"/>
                  </a:lnTo>
                  <a:lnTo>
                    <a:pt x="57" y="27"/>
                  </a:lnTo>
                  <a:lnTo>
                    <a:pt x="57" y="7"/>
                  </a:lnTo>
                  <a:lnTo>
                    <a:pt x="61" y="27"/>
                  </a:lnTo>
                  <a:lnTo>
                    <a:pt x="65" y="27"/>
                  </a:lnTo>
                  <a:lnTo>
                    <a:pt x="65" y="14"/>
                  </a:lnTo>
                  <a:lnTo>
                    <a:pt x="65" y="27"/>
                  </a:lnTo>
                  <a:lnTo>
                    <a:pt x="68" y="27"/>
                  </a:lnTo>
                  <a:lnTo>
                    <a:pt x="72" y="27"/>
                  </a:lnTo>
                  <a:lnTo>
                    <a:pt x="72" y="14"/>
                  </a:lnTo>
                  <a:lnTo>
                    <a:pt x="75" y="14"/>
                  </a:lnTo>
                  <a:lnTo>
                    <a:pt x="75" y="27"/>
                  </a:lnTo>
                  <a:lnTo>
                    <a:pt x="75" y="14"/>
                  </a:lnTo>
                  <a:lnTo>
                    <a:pt x="79" y="27"/>
                  </a:lnTo>
                  <a:lnTo>
                    <a:pt x="79" y="14"/>
                  </a:lnTo>
                  <a:lnTo>
                    <a:pt x="79" y="27"/>
                  </a:lnTo>
                  <a:lnTo>
                    <a:pt x="83" y="14"/>
                  </a:lnTo>
                  <a:lnTo>
                    <a:pt x="83" y="7"/>
                  </a:lnTo>
                  <a:lnTo>
                    <a:pt x="83" y="27"/>
                  </a:lnTo>
                  <a:lnTo>
                    <a:pt x="83" y="14"/>
                  </a:lnTo>
                  <a:lnTo>
                    <a:pt x="86" y="27"/>
                  </a:lnTo>
                  <a:lnTo>
                    <a:pt x="86" y="7"/>
                  </a:lnTo>
                  <a:lnTo>
                    <a:pt x="86" y="27"/>
                  </a:lnTo>
                  <a:lnTo>
                    <a:pt x="90" y="27"/>
                  </a:lnTo>
                  <a:lnTo>
                    <a:pt x="90" y="14"/>
                  </a:lnTo>
                  <a:lnTo>
                    <a:pt x="93" y="27"/>
                  </a:lnTo>
                  <a:lnTo>
                    <a:pt x="93" y="14"/>
                  </a:lnTo>
                  <a:lnTo>
                    <a:pt x="97" y="27"/>
                  </a:lnTo>
                  <a:lnTo>
                    <a:pt x="97" y="14"/>
                  </a:lnTo>
                  <a:lnTo>
                    <a:pt x="101" y="27"/>
                  </a:lnTo>
                  <a:lnTo>
                    <a:pt x="101" y="7"/>
                  </a:lnTo>
                  <a:lnTo>
                    <a:pt x="101" y="14"/>
                  </a:lnTo>
                  <a:lnTo>
                    <a:pt x="104" y="14"/>
                  </a:lnTo>
                  <a:lnTo>
                    <a:pt x="104" y="7"/>
                  </a:lnTo>
                  <a:lnTo>
                    <a:pt x="108" y="14"/>
                  </a:lnTo>
                  <a:lnTo>
                    <a:pt x="108" y="7"/>
                  </a:lnTo>
                  <a:lnTo>
                    <a:pt x="108" y="27"/>
                  </a:lnTo>
                  <a:lnTo>
                    <a:pt x="111" y="27"/>
                  </a:lnTo>
                  <a:lnTo>
                    <a:pt x="111" y="14"/>
                  </a:lnTo>
                  <a:lnTo>
                    <a:pt x="115" y="14"/>
                  </a:lnTo>
                  <a:lnTo>
                    <a:pt x="115" y="7"/>
                  </a:lnTo>
                  <a:lnTo>
                    <a:pt x="115" y="27"/>
                  </a:lnTo>
                  <a:lnTo>
                    <a:pt x="115" y="14"/>
                  </a:lnTo>
                  <a:lnTo>
                    <a:pt x="119" y="14"/>
                  </a:lnTo>
                  <a:lnTo>
                    <a:pt x="119" y="7"/>
                  </a:lnTo>
                  <a:lnTo>
                    <a:pt x="122" y="7"/>
                  </a:lnTo>
                  <a:lnTo>
                    <a:pt x="122" y="27"/>
                  </a:lnTo>
                  <a:lnTo>
                    <a:pt x="122" y="7"/>
                  </a:lnTo>
                  <a:lnTo>
                    <a:pt x="122" y="14"/>
                  </a:lnTo>
                  <a:lnTo>
                    <a:pt x="122" y="7"/>
                  </a:lnTo>
                  <a:lnTo>
                    <a:pt x="126" y="7"/>
                  </a:lnTo>
                  <a:lnTo>
                    <a:pt x="126" y="14"/>
                  </a:lnTo>
                  <a:lnTo>
                    <a:pt x="126" y="27"/>
                  </a:lnTo>
                  <a:lnTo>
                    <a:pt x="129" y="14"/>
                  </a:lnTo>
                  <a:lnTo>
                    <a:pt x="129" y="7"/>
                  </a:lnTo>
                  <a:lnTo>
                    <a:pt x="129" y="14"/>
                  </a:lnTo>
                  <a:lnTo>
                    <a:pt x="133" y="14"/>
                  </a:lnTo>
                  <a:lnTo>
                    <a:pt x="136" y="7"/>
                  </a:lnTo>
                  <a:lnTo>
                    <a:pt x="136" y="14"/>
                  </a:lnTo>
                  <a:lnTo>
                    <a:pt x="140" y="14"/>
                  </a:lnTo>
                  <a:lnTo>
                    <a:pt x="140" y="7"/>
                  </a:lnTo>
                  <a:lnTo>
                    <a:pt x="140" y="14"/>
                  </a:lnTo>
                  <a:lnTo>
                    <a:pt x="144" y="14"/>
                  </a:lnTo>
                  <a:lnTo>
                    <a:pt x="144" y="7"/>
                  </a:lnTo>
                  <a:lnTo>
                    <a:pt x="144" y="0"/>
                  </a:lnTo>
                  <a:lnTo>
                    <a:pt x="147" y="14"/>
                  </a:lnTo>
                  <a:lnTo>
                    <a:pt x="147" y="27"/>
                  </a:lnTo>
                  <a:lnTo>
                    <a:pt x="147" y="7"/>
                  </a:lnTo>
                  <a:lnTo>
                    <a:pt x="151" y="27"/>
                  </a:lnTo>
                  <a:lnTo>
                    <a:pt x="151" y="14"/>
                  </a:lnTo>
                  <a:lnTo>
                    <a:pt x="154" y="0"/>
                  </a:lnTo>
                  <a:lnTo>
                    <a:pt x="154" y="7"/>
                  </a:lnTo>
                  <a:lnTo>
                    <a:pt x="154" y="27"/>
                  </a:lnTo>
                  <a:lnTo>
                    <a:pt x="154" y="14"/>
                  </a:lnTo>
                  <a:lnTo>
                    <a:pt x="158" y="27"/>
                  </a:lnTo>
                  <a:lnTo>
                    <a:pt x="158" y="7"/>
                  </a:lnTo>
                  <a:lnTo>
                    <a:pt x="158" y="14"/>
                  </a:lnTo>
                  <a:lnTo>
                    <a:pt x="158" y="7"/>
                  </a:lnTo>
                  <a:lnTo>
                    <a:pt x="162" y="14"/>
                  </a:lnTo>
                  <a:lnTo>
                    <a:pt x="162" y="7"/>
                  </a:lnTo>
                  <a:lnTo>
                    <a:pt x="165" y="7"/>
                  </a:lnTo>
                  <a:lnTo>
                    <a:pt x="165" y="14"/>
                  </a:lnTo>
                  <a:lnTo>
                    <a:pt x="165" y="7"/>
                  </a:lnTo>
                  <a:lnTo>
                    <a:pt x="169" y="7"/>
                  </a:lnTo>
                  <a:lnTo>
                    <a:pt x="169" y="14"/>
                  </a:lnTo>
                  <a:lnTo>
                    <a:pt x="169" y="7"/>
                  </a:lnTo>
                  <a:lnTo>
                    <a:pt x="172" y="14"/>
                  </a:lnTo>
                  <a:lnTo>
                    <a:pt x="172" y="7"/>
                  </a:lnTo>
                  <a:lnTo>
                    <a:pt x="176" y="14"/>
                  </a:lnTo>
                  <a:lnTo>
                    <a:pt x="180" y="7"/>
                  </a:lnTo>
                  <a:lnTo>
                    <a:pt x="183" y="14"/>
                  </a:lnTo>
                  <a:lnTo>
                    <a:pt x="183" y="7"/>
                  </a:lnTo>
                  <a:lnTo>
                    <a:pt x="187" y="14"/>
                  </a:lnTo>
                  <a:lnTo>
                    <a:pt x="187" y="7"/>
                  </a:lnTo>
                  <a:lnTo>
                    <a:pt x="190" y="0"/>
                  </a:lnTo>
                  <a:lnTo>
                    <a:pt x="190" y="14"/>
                  </a:lnTo>
                  <a:lnTo>
                    <a:pt x="190" y="7"/>
                  </a:lnTo>
                  <a:lnTo>
                    <a:pt x="194" y="0"/>
                  </a:lnTo>
                  <a:lnTo>
                    <a:pt x="194" y="7"/>
                  </a:lnTo>
                  <a:lnTo>
                    <a:pt x="194" y="27"/>
                  </a:lnTo>
                  <a:lnTo>
                    <a:pt x="194" y="7"/>
                  </a:lnTo>
                  <a:lnTo>
                    <a:pt x="198" y="7"/>
                  </a:lnTo>
                  <a:lnTo>
                    <a:pt x="198" y="14"/>
                  </a:lnTo>
                  <a:lnTo>
                    <a:pt x="198" y="7"/>
                  </a:lnTo>
                  <a:lnTo>
                    <a:pt x="198" y="14"/>
                  </a:lnTo>
                  <a:lnTo>
                    <a:pt x="201" y="7"/>
                  </a:lnTo>
                  <a:lnTo>
                    <a:pt x="201" y="0"/>
                  </a:lnTo>
                  <a:lnTo>
                    <a:pt x="201" y="7"/>
                  </a:lnTo>
                  <a:lnTo>
                    <a:pt x="205" y="14"/>
                  </a:lnTo>
                  <a:lnTo>
                    <a:pt x="205" y="7"/>
                  </a:lnTo>
                  <a:lnTo>
                    <a:pt x="208" y="14"/>
                  </a:lnTo>
                  <a:lnTo>
                    <a:pt x="208" y="7"/>
                  </a:lnTo>
                  <a:lnTo>
                    <a:pt x="208" y="0"/>
                  </a:lnTo>
                  <a:lnTo>
                    <a:pt x="208" y="7"/>
                  </a:lnTo>
                  <a:lnTo>
                    <a:pt x="212" y="0"/>
                  </a:lnTo>
                  <a:lnTo>
                    <a:pt x="212" y="7"/>
                  </a:lnTo>
                  <a:lnTo>
                    <a:pt x="212" y="14"/>
                  </a:lnTo>
                  <a:lnTo>
                    <a:pt x="215" y="7"/>
                  </a:lnTo>
                  <a:lnTo>
                    <a:pt x="215" y="0"/>
                  </a:lnTo>
                  <a:lnTo>
                    <a:pt x="215" y="7"/>
                  </a:lnTo>
                  <a:lnTo>
                    <a:pt x="219" y="7"/>
                  </a:lnTo>
                  <a:lnTo>
                    <a:pt x="219" y="0"/>
                  </a:lnTo>
                  <a:lnTo>
                    <a:pt x="219" y="14"/>
                  </a:lnTo>
                  <a:lnTo>
                    <a:pt x="223" y="7"/>
                  </a:lnTo>
                  <a:lnTo>
                    <a:pt x="223" y="14"/>
                  </a:lnTo>
                  <a:lnTo>
                    <a:pt x="226" y="7"/>
                  </a:lnTo>
                  <a:lnTo>
                    <a:pt x="226" y="14"/>
                  </a:lnTo>
                  <a:lnTo>
                    <a:pt x="226" y="0"/>
                  </a:lnTo>
                  <a:lnTo>
                    <a:pt x="230" y="14"/>
                  </a:lnTo>
                  <a:lnTo>
                    <a:pt x="230" y="7"/>
                  </a:lnTo>
                  <a:lnTo>
                    <a:pt x="233" y="7"/>
                  </a:lnTo>
                  <a:lnTo>
                    <a:pt x="233" y="14"/>
                  </a:lnTo>
                  <a:lnTo>
                    <a:pt x="233" y="7"/>
                  </a:lnTo>
                  <a:lnTo>
                    <a:pt x="237" y="14"/>
                  </a:lnTo>
                  <a:lnTo>
                    <a:pt x="237" y="7"/>
                  </a:lnTo>
                  <a:lnTo>
                    <a:pt x="241" y="7"/>
                  </a:lnTo>
                  <a:lnTo>
                    <a:pt x="241" y="27"/>
                  </a:lnTo>
                  <a:lnTo>
                    <a:pt x="241" y="14"/>
                  </a:lnTo>
                  <a:lnTo>
                    <a:pt x="244" y="14"/>
                  </a:lnTo>
                  <a:lnTo>
                    <a:pt x="244" y="7"/>
                  </a:lnTo>
                  <a:lnTo>
                    <a:pt x="248" y="14"/>
                  </a:lnTo>
                  <a:lnTo>
                    <a:pt x="248" y="7"/>
                  </a:lnTo>
                  <a:lnTo>
                    <a:pt x="251" y="14"/>
                  </a:lnTo>
                  <a:lnTo>
                    <a:pt x="251" y="7"/>
                  </a:lnTo>
                  <a:lnTo>
                    <a:pt x="255" y="7"/>
                  </a:lnTo>
                  <a:lnTo>
                    <a:pt x="255" y="14"/>
                  </a:lnTo>
                  <a:lnTo>
                    <a:pt x="259" y="7"/>
                  </a:lnTo>
                  <a:lnTo>
                    <a:pt x="259" y="0"/>
                  </a:lnTo>
                  <a:lnTo>
                    <a:pt x="262" y="0"/>
                  </a:lnTo>
                  <a:lnTo>
                    <a:pt x="262" y="27"/>
                  </a:lnTo>
                  <a:lnTo>
                    <a:pt x="266" y="14"/>
                  </a:lnTo>
                  <a:lnTo>
                    <a:pt x="266" y="7"/>
                  </a:lnTo>
                  <a:lnTo>
                    <a:pt x="269" y="7"/>
                  </a:lnTo>
                  <a:lnTo>
                    <a:pt x="269" y="0"/>
                  </a:lnTo>
                  <a:lnTo>
                    <a:pt x="273" y="27"/>
                  </a:lnTo>
                  <a:lnTo>
                    <a:pt x="273" y="7"/>
                  </a:lnTo>
                  <a:lnTo>
                    <a:pt x="277" y="7"/>
                  </a:lnTo>
                  <a:lnTo>
                    <a:pt x="280" y="7"/>
                  </a:lnTo>
                  <a:lnTo>
                    <a:pt x="280" y="27"/>
                  </a:lnTo>
                  <a:lnTo>
                    <a:pt x="284" y="14"/>
                  </a:lnTo>
                  <a:lnTo>
                    <a:pt x="284" y="0"/>
                  </a:lnTo>
                  <a:lnTo>
                    <a:pt x="287" y="7"/>
                  </a:lnTo>
                  <a:lnTo>
                    <a:pt x="287" y="0"/>
                  </a:lnTo>
                  <a:lnTo>
                    <a:pt x="291" y="7"/>
                  </a:lnTo>
                  <a:lnTo>
                    <a:pt x="291" y="0"/>
                  </a:lnTo>
                  <a:lnTo>
                    <a:pt x="294" y="14"/>
                  </a:lnTo>
                  <a:lnTo>
                    <a:pt x="294" y="7"/>
                  </a:lnTo>
                  <a:lnTo>
                    <a:pt x="298" y="0"/>
                  </a:lnTo>
                  <a:lnTo>
                    <a:pt x="302" y="7"/>
                  </a:lnTo>
                  <a:lnTo>
                    <a:pt x="305" y="7"/>
                  </a:lnTo>
                  <a:lnTo>
                    <a:pt x="305" y="0"/>
                  </a:lnTo>
                  <a:lnTo>
                    <a:pt x="309" y="7"/>
                  </a:lnTo>
                  <a:lnTo>
                    <a:pt x="309" y="0"/>
                  </a:lnTo>
                  <a:lnTo>
                    <a:pt x="312" y="0"/>
                  </a:lnTo>
                  <a:lnTo>
                    <a:pt x="316" y="7"/>
                  </a:lnTo>
                  <a:lnTo>
                    <a:pt x="316" y="0"/>
                  </a:lnTo>
                  <a:lnTo>
                    <a:pt x="320" y="7"/>
                  </a:lnTo>
                  <a:lnTo>
                    <a:pt x="320" y="0"/>
                  </a:lnTo>
                  <a:lnTo>
                    <a:pt x="323" y="7"/>
                  </a:lnTo>
                  <a:lnTo>
                    <a:pt x="323" y="0"/>
                  </a:lnTo>
                  <a:lnTo>
                    <a:pt x="327" y="0"/>
                  </a:lnTo>
                  <a:lnTo>
                    <a:pt x="328" y="10"/>
                  </a:lnTo>
                  <a:lnTo>
                    <a:pt x="330" y="0"/>
                  </a:lnTo>
                  <a:lnTo>
                    <a:pt x="330" y="7"/>
                  </a:lnTo>
                  <a:lnTo>
                    <a:pt x="334" y="0"/>
                  </a:lnTo>
                </a:path>
              </a:pathLst>
            </a:custGeom>
            <a:noFill/>
            <a:ln w="63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7" name="Line 158"/>
            <p:cNvSpPr>
              <a:spLocks noChangeShapeType="1"/>
            </p:cNvSpPr>
            <p:nvPr/>
          </p:nvSpPr>
          <p:spPr bwMode="auto">
            <a:xfrm>
              <a:off x="4271" y="333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88" name="Line 159"/>
            <p:cNvSpPr>
              <a:spLocks noChangeShapeType="1"/>
            </p:cNvSpPr>
            <p:nvPr/>
          </p:nvSpPr>
          <p:spPr bwMode="auto">
            <a:xfrm>
              <a:off x="4271" y="3941"/>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89" name="Line 160"/>
            <p:cNvSpPr>
              <a:spLocks noChangeShapeType="1"/>
            </p:cNvSpPr>
            <p:nvPr/>
          </p:nvSpPr>
          <p:spPr bwMode="auto">
            <a:xfrm>
              <a:off x="4268" y="3342"/>
              <a:ext cx="0" cy="89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90" name="Line 161"/>
            <p:cNvSpPr>
              <a:spLocks noChangeShapeType="1"/>
            </p:cNvSpPr>
            <p:nvPr/>
          </p:nvSpPr>
          <p:spPr bwMode="auto">
            <a:xfrm>
              <a:off x="4268" y="423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91" name="Line 162"/>
            <p:cNvSpPr>
              <a:spLocks noChangeShapeType="1"/>
            </p:cNvSpPr>
            <p:nvPr/>
          </p:nvSpPr>
          <p:spPr bwMode="auto">
            <a:xfrm>
              <a:off x="4274" y="3639"/>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92" name="Rectangle 163"/>
            <p:cNvSpPr>
              <a:spLocks noChangeArrowheads="1"/>
            </p:cNvSpPr>
            <p:nvPr/>
          </p:nvSpPr>
          <p:spPr bwMode="auto">
            <a:xfrm>
              <a:off x="4058" y="4098"/>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7.4</a:t>
              </a:r>
              <a:endParaRPr lang="en-US" sz="2000">
                <a:solidFill>
                  <a:schemeClr val="tx1"/>
                </a:solidFill>
                <a:latin typeface="Arial Narrow" pitchFamily="34" charset="0"/>
              </a:endParaRPr>
            </a:p>
          </p:txBody>
        </p:sp>
        <p:sp>
          <p:nvSpPr>
            <p:cNvPr id="45193" name="Rectangle 164"/>
            <p:cNvSpPr>
              <a:spLocks noChangeArrowheads="1"/>
            </p:cNvSpPr>
            <p:nvPr/>
          </p:nvSpPr>
          <p:spPr bwMode="auto">
            <a:xfrm>
              <a:off x="4058" y="354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7.6</a:t>
              </a:r>
              <a:endParaRPr lang="en-US" sz="2000">
                <a:solidFill>
                  <a:schemeClr val="tx1"/>
                </a:solidFill>
                <a:latin typeface="Arial Narrow" pitchFamily="34" charset="0"/>
              </a:endParaRPr>
            </a:p>
          </p:txBody>
        </p:sp>
        <p:sp>
          <p:nvSpPr>
            <p:cNvPr id="45194" name="Rectangle 166"/>
            <p:cNvSpPr>
              <a:spLocks noChangeArrowheads="1"/>
            </p:cNvSpPr>
            <p:nvPr/>
          </p:nvSpPr>
          <p:spPr bwMode="auto">
            <a:xfrm>
              <a:off x="4058" y="3820"/>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45195" name="Rectangle 167"/>
            <p:cNvSpPr>
              <a:spLocks noChangeArrowheads="1"/>
            </p:cNvSpPr>
            <p:nvPr/>
          </p:nvSpPr>
          <p:spPr bwMode="auto">
            <a:xfrm>
              <a:off x="4058" y="3264"/>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sp>
          <p:nvSpPr>
            <p:cNvPr id="45196" name="Rectangle 177"/>
            <p:cNvSpPr>
              <a:spLocks noChangeArrowheads="1"/>
            </p:cNvSpPr>
            <p:nvPr/>
          </p:nvSpPr>
          <p:spPr bwMode="auto">
            <a:xfrm>
              <a:off x="5008" y="3456"/>
              <a:ext cx="33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9900"/>
                  </a:solidFill>
                  <a:latin typeface="Arial Narrow" pitchFamily="34" charset="0"/>
                </a:rPr>
                <a:t>hAQP1</a:t>
              </a:r>
            </a:p>
          </p:txBody>
        </p:sp>
        <p:sp>
          <p:nvSpPr>
            <p:cNvPr id="45197" name="Rectangle 201"/>
            <p:cNvSpPr>
              <a:spLocks noChangeArrowheads="1"/>
            </p:cNvSpPr>
            <p:nvPr/>
          </p:nvSpPr>
          <p:spPr bwMode="auto">
            <a:xfrm>
              <a:off x="4440" y="3744"/>
              <a:ext cx="132"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5198" name="Rectangle 202"/>
            <p:cNvSpPr>
              <a:spLocks noChangeArrowheads="1"/>
            </p:cNvSpPr>
            <p:nvPr/>
          </p:nvSpPr>
          <p:spPr bwMode="auto">
            <a:xfrm>
              <a:off x="5172" y="3744"/>
              <a:ext cx="318"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45065" name="Group 203"/>
          <p:cNvGrpSpPr>
            <a:grpSpLocks/>
          </p:cNvGrpSpPr>
          <p:nvPr/>
        </p:nvGrpSpPr>
        <p:grpSpPr bwMode="auto">
          <a:xfrm>
            <a:off x="2273300" y="1085850"/>
            <a:ext cx="4565650" cy="0"/>
            <a:chOff x="0" y="672"/>
            <a:chExt cx="2876" cy="0"/>
          </a:xfrm>
        </p:grpSpPr>
        <p:sp>
          <p:nvSpPr>
            <p:cNvPr id="45182" name="Line 20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83" name="Line 20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5066" name="Rectangle 206"/>
          <p:cNvSpPr>
            <a:spLocks noChangeArrowheads="1"/>
          </p:cNvSpPr>
          <p:nvPr/>
        </p:nvSpPr>
        <p:spPr bwMode="auto">
          <a:xfrm>
            <a:off x="1095375" y="4048125"/>
            <a:ext cx="282575" cy="2619375"/>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99605" name="Group 213"/>
          <p:cNvGrpSpPr>
            <a:grpSpLocks/>
          </p:cNvGrpSpPr>
          <p:nvPr/>
        </p:nvGrpSpPr>
        <p:grpSpPr bwMode="auto">
          <a:xfrm>
            <a:off x="457200" y="1800225"/>
            <a:ext cx="2720975" cy="1628775"/>
            <a:chOff x="288" y="1134"/>
            <a:chExt cx="1714" cy="1026"/>
          </a:xfrm>
        </p:grpSpPr>
        <p:grpSp>
          <p:nvGrpSpPr>
            <p:cNvPr id="45158" name="Group 2"/>
            <p:cNvGrpSpPr>
              <a:grpSpLocks/>
            </p:cNvGrpSpPr>
            <p:nvPr/>
          </p:nvGrpSpPr>
          <p:grpSpPr bwMode="auto">
            <a:xfrm>
              <a:off x="1070" y="1848"/>
              <a:ext cx="519" cy="237"/>
              <a:chOff x="1970" y="1453"/>
              <a:chExt cx="519" cy="237"/>
            </a:xfrm>
          </p:grpSpPr>
          <p:grpSp>
            <p:nvGrpSpPr>
              <p:cNvPr id="45177" name="Group 3"/>
              <p:cNvGrpSpPr>
                <a:grpSpLocks/>
              </p:cNvGrpSpPr>
              <p:nvPr/>
            </p:nvGrpSpPr>
            <p:grpSpPr bwMode="auto">
              <a:xfrm>
                <a:off x="1970" y="1632"/>
                <a:ext cx="519" cy="58"/>
                <a:chOff x="1970" y="1632"/>
                <a:chExt cx="519" cy="58"/>
              </a:xfrm>
            </p:grpSpPr>
            <p:sp>
              <p:nvSpPr>
                <p:cNvPr id="45179" name="Line 4"/>
                <p:cNvSpPr>
                  <a:spLocks noChangeShapeType="1"/>
                </p:cNvSpPr>
                <p:nvPr/>
              </p:nvSpPr>
              <p:spPr bwMode="auto">
                <a:xfrm>
                  <a:off x="1971" y="1632"/>
                  <a:ext cx="51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80" name="Line 5"/>
                <p:cNvSpPr>
                  <a:spLocks noChangeShapeType="1"/>
                </p:cNvSpPr>
                <p:nvPr/>
              </p:nvSpPr>
              <p:spPr bwMode="auto">
                <a:xfrm>
                  <a:off x="1970"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81" name="Line 6"/>
                <p:cNvSpPr>
                  <a:spLocks noChangeShapeType="1"/>
                </p:cNvSpPr>
                <p:nvPr/>
              </p:nvSpPr>
              <p:spPr bwMode="auto">
                <a:xfrm>
                  <a:off x="2489"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5178" name="Rectangle 7"/>
              <p:cNvSpPr>
                <a:spLocks noChangeArrowheads="1"/>
              </p:cNvSpPr>
              <p:nvPr/>
            </p:nvSpPr>
            <p:spPr bwMode="auto">
              <a:xfrm>
                <a:off x="2071" y="1453"/>
                <a:ext cx="3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5 min</a:t>
                </a:r>
                <a:endParaRPr lang="en-US" sz="2000">
                  <a:solidFill>
                    <a:schemeClr val="tx1"/>
                  </a:solidFill>
                  <a:latin typeface="Arial Narrow" pitchFamily="34" charset="0"/>
                </a:endParaRPr>
              </a:p>
            </p:txBody>
          </p:sp>
        </p:grpSp>
        <p:grpSp>
          <p:nvGrpSpPr>
            <p:cNvPr id="45159" name="Group 25"/>
            <p:cNvGrpSpPr>
              <a:grpSpLocks/>
            </p:cNvGrpSpPr>
            <p:nvPr/>
          </p:nvGrpSpPr>
          <p:grpSpPr bwMode="auto">
            <a:xfrm>
              <a:off x="876" y="1665"/>
              <a:ext cx="1126" cy="182"/>
              <a:chOff x="3265" y="965"/>
              <a:chExt cx="1126" cy="238"/>
            </a:xfrm>
          </p:grpSpPr>
          <p:sp>
            <p:nvSpPr>
              <p:cNvPr id="45175" name="Freeform 26"/>
              <p:cNvSpPr>
                <a:spLocks/>
              </p:cNvSpPr>
              <p:nvPr/>
            </p:nvSpPr>
            <p:spPr bwMode="auto">
              <a:xfrm>
                <a:off x="3453" y="965"/>
                <a:ext cx="938" cy="238"/>
              </a:xfrm>
              <a:custGeom>
                <a:avLst/>
                <a:gdLst>
                  <a:gd name="T0" fmla="*/ 6 w 938"/>
                  <a:gd name="T1" fmla="*/ 14 h 238"/>
                  <a:gd name="T2" fmla="*/ 15 w 938"/>
                  <a:gd name="T3" fmla="*/ 35 h 238"/>
                  <a:gd name="T4" fmla="*/ 25 w 938"/>
                  <a:gd name="T5" fmla="*/ 42 h 238"/>
                  <a:gd name="T6" fmla="*/ 39 w 938"/>
                  <a:gd name="T7" fmla="*/ 70 h 238"/>
                  <a:gd name="T8" fmla="*/ 49 w 938"/>
                  <a:gd name="T9" fmla="*/ 84 h 238"/>
                  <a:gd name="T10" fmla="*/ 59 w 938"/>
                  <a:gd name="T11" fmla="*/ 112 h 238"/>
                  <a:gd name="T12" fmla="*/ 68 w 938"/>
                  <a:gd name="T13" fmla="*/ 105 h 238"/>
                  <a:gd name="T14" fmla="*/ 78 w 938"/>
                  <a:gd name="T15" fmla="*/ 105 h 238"/>
                  <a:gd name="T16" fmla="*/ 88 w 938"/>
                  <a:gd name="T17" fmla="*/ 126 h 238"/>
                  <a:gd name="T18" fmla="*/ 97 w 938"/>
                  <a:gd name="T19" fmla="*/ 126 h 238"/>
                  <a:gd name="T20" fmla="*/ 107 w 938"/>
                  <a:gd name="T21" fmla="*/ 126 h 238"/>
                  <a:gd name="T22" fmla="*/ 117 w 938"/>
                  <a:gd name="T23" fmla="*/ 126 h 238"/>
                  <a:gd name="T24" fmla="*/ 126 w 938"/>
                  <a:gd name="T25" fmla="*/ 140 h 238"/>
                  <a:gd name="T26" fmla="*/ 136 w 938"/>
                  <a:gd name="T27" fmla="*/ 140 h 238"/>
                  <a:gd name="T28" fmla="*/ 146 w 938"/>
                  <a:gd name="T29" fmla="*/ 154 h 238"/>
                  <a:gd name="T30" fmla="*/ 155 w 938"/>
                  <a:gd name="T31" fmla="*/ 154 h 238"/>
                  <a:gd name="T32" fmla="*/ 165 w 938"/>
                  <a:gd name="T33" fmla="*/ 154 h 238"/>
                  <a:gd name="T34" fmla="*/ 175 w 938"/>
                  <a:gd name="T35" fmla="*/ 161 h 238"/>
                  <a:gd name="T36" fmla="*/ 184 w 938"/>
                  <a:gd name="T37" fmla="*/ 161 h 238"/>
                  <a:gd name="T38" fmla="*/ 199 w 938"/>
                  <a:gd name="T39" fmla="*/ 161 h 238"/>
                  <a:gd name="T40" fmla="*/ 209 w 938"/>
                  <a:gd name="T41" fmla="*/ 161 h 238"/>
                  <a:gd name="T42" fmla="*/ 228 w 938"/>
                  <a:gd name="T43" fmla="*/ 161 h 238"/>
                  <a:gd name="T44" fmla="*/ 247 w 938"/>
                  <a:gd name="T45" fmla="*/ 168 h 238"/>
                  <a:gd name="T46" fmla="*/ 267 w 938"/>
                  <a:gd name="T47" fmla="*/ 168 h 238"/>
                  <a:gd name="T48" fmla="*/ 291 w 938"/>
                  <a:gd name="T49" fmla="*/ 181 h 238"/>
                  <a:gd name="T50" fmla="*/ 310 w 938"/>
                  <a:gd name="T51" fmla="*/ 182 h 238"/>
                  <a:gd name="T52" fmla="*/ 329 w 938"/>
                  <a:gd name="T53" fmla="*/ 182 h 238"/>
                  <a:gd name="T54" fmla="*/ 354 w 938"/>
                  <a:gd name="T55" fmla="*/ 196 h 238"/>
                  <a:gd name="T56" fmla="*/ 373 w 938"/>
                  <a:gd name="T57" fmla="*/ 196 h 238"/>
                  <a:gd name="T58" fmla="*/ 392 w 938"/>
                  <a:gd name="T59" fmla="*/ 189 h 238"/>
                  <a:gd name="T60" fmla="*/ 412 w 938"/>
                  <a:gd name="T61" fmla="*/ 196 h 238"/>
                  <a:gd name="T62" fmla="*/ 431 w 938"/>
                  <a:gd name="T63" fmla="*/ 203 h 238"/>
                  <a:gd name="T64" fmla="*/ 450 w 938"/>
                  <a:gd name="T65" fmla="*/ 210 h 238"/>
                  <a:gd name="T66" fmla="*/ 470 w 938"/>
                  <a:gd name="T67" fmla="*/ 210 h 238"/>
                  <a:gd name="T68" fmla="*/ 494 w 938"/>
                  <a:gd name="T69" fmla="*/ 210 h 238"/>
                  <a:gd name="T70" fmla="*/ 513 w 938"/>
                  <a:gd name="T71" fmla="*/ 210 h 238"/>
                  <a:gd name="T72" fmla="*/ 532 w 938"/>
                  <a:gd name="T73" fmla="*/ 217 h 238"/>
                  <a:gd name="T74" fmla="*/ 552 w 938"/>
                  <a:gd name="T75" fmla="*/ 224 h 238"/>
                  <a:gd name="T76" fmla="*/ 571 w 938"/>
                  <a:gd name="T77" fmla="*/ 231 h 238"/>
                  <a:gd name="T78" fmla="*/ 590 w 938"/>
                  <a:gd name="T79" fmla="*/ 224 h 238"/>
                  <a:gd name="T80" fmla="*/ 610 w 938"/>
                  <a:gd name="T81" fmla="*/ 224 h 238"/>
                  <a:gd name="T82" fmla="*/ 629 w 938"/>
                  <a:gd name="T83" fmla="*/ 231 h 238"/>
                  <a:gd name="T84" fmla="*/ 644 w 938"/>
                  <a:gd name="T85" fmla="*/ 231 h 238"/>
                  <a:gd name="T86" fmla="*/ 653 w 938"/>
                  <a:gd name="T87" fmla="*/ 224 h 238"/>
                  <a:gd name="T88" fmla="*/ 673 w 938"/>
                  <a:gd name="T89" fmla="*/ 210 h 238"/>
                  <a:gd name="T90" fmla="*/ 692 w 938"/>
                  <a:gd name="T91" fmla="*/ 189 h 238"/>
                  <a:gd name="T92" fmla="*/ 711 w 938"/>
                  <a:gd name="T93" fmla="*/ 182 h 238"/>
                  <a:gd name="T94" fmla="*/ 731 w 938"/>
                  <a:gd name="T95" fmla="*/ 189 h 238"/>
                  <a:gd name="T96" fmla="*/ 755 w 938"/>
                  <a:gd name="T97" fmla="*/ 189 h 238"/>
                  <a:gd name="T98" fmla="*/ 779 w 938"/>
                  <a:gd name="T99" fmla="*/ 182 h 238"/>
                  <a:gd name="T100" fmla="*/ 798 w 938"/>
                  <a:gd name="T101" fmla="*/ 189 h 238"/>
                  <a:gd name="T102" fmla="*/ 818 w 938"/>
                  <a:gd name="T103" fmla="*/ 182 h 238"/>
                  <a:gd name="T104" fmla="*/ 842 w 938"/>
                  <a:gd name="T105" fmla="*/ 182 h 238"/>
                  <a:gd name="T106" fmla="*/ 861 w 938"/>
                  <a:gd name="T107" fmla="*/ 189 h 238"/>
                  <a:gd name="T108" fmla="*/ 880 w 938"/>
                  <a:gd name="T109" fmla="*/ 196 h 238"/>
                  <a:gd name="T110" fmla="*/ 900 w 938"/>
                  <a:gd name="T111" fmla="*/ 196 h 238"/>
                  <a:gd name="T112" fmla="*/ 919 w 938"/>
                  <a:gd name="T113" fmla="*/ 182 h 23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38" h="238">
                    <a:moveTo>
                      <a:pt x="0" y="196"/>
                    </a:moveTo>
                    <a:lnTo>
                      <a:pt x="1" y="140"/>
                    </a:lnTo>
                    <a:lnTo>
                      <a:pt x="1" y="91"/>
                    </a:lnTo>
                    <a:lnTo>
                      <a:pt x="1" y="70"/>
                    </a:lnTo>
                    <a:lnTo>
                      <a:pt x="6" y="42"/>
                    </a:lnTo>
                    <a:lnTo>
                      <a:pt x="6" y="35"/>
                    </a:lnTo>
                    <a:lnTo>
                      <a:pt x="6" y="14"/>
                    </a:lnTo>
                    <a:lnTo>
                      <a:pt x="10" y="0"/>
                    </a:lnTo>
                    <a:lnTo>
                      <a:pt x="10" y="7"/>
                    </a:lnTo>
                    <a:lnTo>
                      <a:pt x="10" y="0"/>
                    </a:lnTo>
                    <a:lnTo>
                      <a:pt x="15" y="14"/>
                    </a:lnTo>
                    <a:lnTo>
                      <a:pt x="15" y="7"/>
                    </a:lnTo>
                    <a:lnTo>
                      <a:pt x="15" y="21"/>
                    </a:lnTo>
                    <a:lnTo>
                      <a:pt x="15" y="35"/>
                    </a:lnTo>
                    <a:lnTo>
                      <a:pt x="20" y="21"/>
                    </a:lnTo>
                    <a:lnTo>
                      <a:pt x="20" y="35"/>
                    </a:lnTo>
                    <a:lnTo>
                      <a:pt x="25" y="42"/>
                    </a:lnTo>
                    <a:lnTo>
                      <a:pt x="30" y="49"/>
                    </a:lnTo>
                    <a:lnTo>
                      <a:pt x="30" y="56"/>
                    </a:lnTo>
                    <a:lnTo>
                      <a:pt x="35" y="70"/>
                    </a:lnTo>
                    <a:lnTo>
                      <a:pt x="35" y="56"/>
                    </a:lnTo>
                    <a:lnTo>
                      <a:pt x="39" y="70"/>
                    </a:lnTo>
                    <a:lnTo>
                      <a:pt x="39" y="77"/>
                    </a:lnTo>
                    <a:lnTo>
                      <a:pt x="44" y="77"/>
                    </a:lnTo>
                    <a:lnTo>
                      <a:pt x="44" y="84"/>
                    </a:lnTo>
                    <a:lnTo>
                      <a:pt x="44" y="77"/>
                    </a:lnTo>
                    <a:lnTo>
                      <a:pt x="49" y="84"/>
                    </a:lnTo>
                    <a:lnTo>
                      <a:pt x="49" y="91"/>
                    </a:lnTo>
                    <a:lnTo>
                      <a:pt x="49" y="84"/>
                    </a:lnTo>
                    <a:lnTo>
                      <a:pt x="49" y="98"/>
                    </a:lnTo>
                    <a:lnTo>
                      <a:pt x="54" y="84"/>
                    </a:lnTo>
                    <a:lnTo>
                      <a:pt x="54" y="91"/>
                    </a:lnTo>
                    <a:lnTo>
                      <a:pt x="54" y="84"/>
                    </a:lnTo>
                    <a:lnTo>
                      <a:pt x="59" y="112"/>
                    </a:lnTo>
                    <a:lnTo>
                      <a:pt x="59" y="105"/>
                    </a:lnTo>
                    <a:lnTo>
                      <a:pt x="59" y="91"/>
                    </a:lnTo>
                    <a:lnTo>
                      <a:pt x="64" y="98"/>
                    </a:lnTo>
                    <a:lnTo>
                      <a:pt x="64" y="105"/>
                    </a:lnTo>
                    <a:lnTo>
                      <a:pt x="64" y="112"/>
                    </a:lnTo>
                    <a:lnTo>
                      <a:pt x="68" y="105"/>
                    </a:lnTo>
                    <a:lnTo>
                      <a:pt x="68" y="98"/>
                    </a:lnTo>
                    <a:lnTo>
                      <a:pt x="68" y="112"/>
                    </a:lnTo>
                    <a:lnTo>
                      <a:pt x="73" y="105"/>
                    </a:lnTo>
                    <a:lnTo>
                      <a:pt x="73" y="112"/>
                    </a:lnTo>
                    <a:lnTo>
                      <a:pt x="78" y="105"/>
                    </a:lnTo>
                    <a:lnTo>
                      <a:pt x="78" y="112"/>
                    </a:lnTo>
                    <a:lnTo>
                      <a:pt x="83" y="119"/>
                    </a:lnTo>
                    <a:lnTo>
                      <a:pt x="83" y="112"/>
                    </a:lnTo>
                    <a:lnTo>
                      <a:pt x="88" y="119"/>
                    </a:lnTo>
                    <a:lnTo>
                      <a:pt x="88" y="126"/>
                    </a:lnTo>
                    <a:lnTo>
                      <a:pt x="88" y="119"/>
                    </a:lnTo>
                    <a:lnTo>
                      <a:pt x="93" y="119"/>
                    </a:lnTo>
                    <a:lnTo>
                      <a:pt x="93" y="126"/>
                    </a:lnTo>
                    <a:lnTo>
                      <a:pt x="93" y="119"/>
                    </a:lnTo>
                    <a:lnTo>
                      <a:pt x="97" y="126"/>
                    </a:lnTo>
                    <a:lnTo>
                      <a:pt x="97" y="119"/>
                    </a:lnTo>
                    <a:lnTo>
                      <a:pt x="102" y="119"/>
                    </a:lnTo>
                    <a:lnTo>
                      <a:pt x="102" y="133"/>
                    </a:lnTo>
                    <a:lnTo>
                      <a:pt x="107" y="119"/>
                    </a:lnTo>
                    <a:lnTo>
                      <a:pt x="107" y="126"/>
                    </a:lnTo>
                    <a:lnTo>
                      <a:pt x="107" y="133"/>
                    </a:lnTo>
                    <a:lnTo>
                      <a:pt x="112" y="126"/>
                    </a:lnTo>
                    <a:lnTo>
                      <a:pt x="112" y="133"/>
                    </a:lnTo>
                    <a:lnTo>
                      <a:pt x="117" y="140"/>
                    </a:lnTo>
                    <a:lnTo>
                      <a:pt x="117" y="126"/>
                    </a:lnTo>
                    <a:lnTo>
                      <a:pt x="117" y="133"/>
                    </a:lnTo>
                    <a:lnTo>
                      <a:pt x="122" y="133"/>
                    </a:lnTo>
                    <a:lnTo>
                      <a:pt x="122" y="140"/>
                    </a:lnTo>
                    <a:lnTo>
                      <a:pt x="126" y="133"/>
                    </a:lnTo>
                    <a:lnTo>
                      <a:pt x="126" y="140"/>
                    </a:lnTo>
                    <a:lnTo>
                      <a:pt x="131" y="147"/>
                    </a:lnTo>
                    <a:lnTo>
                      <a:pt x="131" y="140"/>
                    </a:lnTo>
                    <a:lnTo>
                      <a:pt x="136" y="140"/>
                    </a:lnTo>
                    <a:lnTo>
                      <a:pt x="136" y="133"/>
                    </a:lnTo>
                    <a:lnTo>
                      <a:pt x="136" y="140"/>
                    </a:lnTo>
                    <a:lnTo>
                      <a:pt x="141" y="133"/>
                    </a:lnTo>
                    <a:lnTo>
                      <a:pt x="141" y="147"/>
                    </a:lnTo>
                    <a:lnTo>
                      <a:pt x="141" y="140"/>
                    </a:lnTo>
                    <a:lnTo>
                      <a:pt x="146" y="147"/>
                    </a:lnTo>
                    <a:lnTo>
                      <a:pt x="146" y="154"/>
                    </a:lnTo>
                    <a:lnTo>
                      <a:pt x="151" y="140"/>
                    </a:lnTo>
                    <a:lnTo>
                      <a:pt x="151" y="154"/>
                    </a:lnTo>
                    <a:lnTo>
                      <a:pt x="151" y="147"/>
                    </a:lnTo>
                    <a:lnTo>
                      <a:pt x="151" y="154"/>
                    </a:lnTo>
                    <a:lnTo>
                      <a:pt x="155" y="154"/>
                    </a:lnTo>
                    <a:lnTo>
                      <a:pt x="155" y="161"/>
                    </a:lnTo>
                    <a:lnTo>
                      <a:pt x="155" y="154"/>
                    </a:lnTo>
                    <a:lnTo>
                      <a:pt x="160" y="147"/>
                    </a:lnTo>
                    <a:lnTo>
                      <a:pt x="160" y="161"/>
                    </a:lnTo>
                    <a:lnTo>
                      <a:pt x="160" y="154"/>
                    </a:lnTo>
                    <a:lnTo>
                      <a:pt x="165" y="154"/>
                    </a:lnTo>
                    <a:lnTo>
                      <a:pt x="165" y="161"/>
                    </a:lnTo>
                    <a:lnTo>
                      <a:pt x="165" y="154"/>
                    </a:lnTo>
                    <a:lnTo>
                      <a:pt x="170" y="161"/>
                    </a:lnTo>
                    <a:lnTo>
                      <a:pt x="170" y="154"/>
                    </a:lnTo>
                    <a:lnTo>
                      <a:pt x="170" y="161"/>
                    </a:lnTo>
                    <a:lnTo>
                      <a:pt x="175" y="154"/>
                    </a:lnTo>
                    <a:lnTo>
                      <a:pt x="175" y="161"/>
                    </a:lnTo>
                    <a:lnTo>
                      <a:pt x="180" y="147"/>
                    </a:lnTo>
                    <a:lnTo>
                      <a:pt x="180" y="161"/>
                    </a:lnTo>
                    <a:lnTo>
                      <a:pt x="184" y="161"/>
                    </a:lnTo>
                    <a:lnTo>
                      <a:pt x="189" y="168"/>
                    </a:lnTo>
                    <a:lnTo>
                      <a:pt x="189" y="154"/>
                    </a:lnTo>
                    <a:lnTo>
                      <a:pt x="189" y="161"/>
                    </a:lnTo>
                    <a:lnTo>
                      <a:pt x="194" y="161"/>
                    </a:lnTo>
                    <a:lnTo>
                      <a:pt x="194" y="168"/>
                    </a:lnTo>
                    <a:lnTo>
                      <a:pt x="194" y="161"/>
                    </a:lnTo>
                    <a:lnTo>
                      <a:pt x="199" y="161"/>
                    </a:lnTo>
                    <a:lnTo>
                      <a:pt x="204" y="161"/>
                    </a:lnTo>
                    <a:lnTo>
                      <a:pt x="204" y="168"/>
                    </a:lnTo>
                    <a:lnTo>
                      <a:pt x="209" y="161"/>
                    </a:lnTo>
                    <a:lnTo>
                      <a:pt x="215" y="168"/>
                    </a:lnTo>
                    <a:lnTo>
                      <a:pt x="221" y="165"/>
                    </a:lnTo>
                    <a:lnTo>
                      <a:pt x="221" y="174"/>
                    </a:lnTo>
                    <a:lnTo>
                      <a:pt x="231" y="172"/>
                    </a:lnTo>
                    <a:lnTo>
                      <a:pt x="228" y="168"/>
                    </a:lnTo>
                    <a:lnTo>
                      <a:pt x="228" y="161"/>
                    </a:lnTo>
                    <a:lnTo>
                      <a:pt x="239" y="174"/>
                    </a:lnTo>
                    <a:lnTo>
                      <a:pt x="233" y="168"/>
                    </a:lnTo>
                    <a:lnTo>
                      <a:pt x="238" y="168"/>
                    </a:lnTo>
                    <a:lnTo>
                      <a:pt x="249" y="172"/>
                    </a:lnTo>
                    <a:lnTo>
                      <a:pt x="242" y="161"/>
                    </a:lnTo>
                    <a:lnTo>
                      <a:pt x="251" y="168"/>
                    </a:lnTo>
                    <a:lnTo>
                      <a:pt x="247" y="168"/>
                    </a:lnTo>
                    <a:lnTo>
                      <a:pt x="251" y="169"/>
                    </a:lnTo>
                    <a:lnTo>
                      <a:pt x="257" y="174"/>
                    </a:lnTo>
                    <a:lnTo>
                      <a:pt x="257" y="168"/>
                    </a:lnTo>
                    <a:lnTo>
                      <a:pt x="263" y="174"/>
                    </a:lnTo>
                    <a:lnTo>
                      <a:pt x="262" y="168"/>
                    </a:lnTo>
                    <a:lnTo>
                      <a:pt x="267" y="168"/>
                    </a:lnTo>
                    <a:lnTo>
                      <a:pt x="271" y="168"/>
                    </a:lnTo>
                    <a:lnTo>
                      <a:pt x="273" y="171"/>
                    </a:lnTo>
                    <a:lnTo>
                      <a:pt x="276" y="174"/>
                    </a:lnTo>
                    <a:lnTo>
                      <a:pt x="281" y="175"/>
                    </a:lnTo>
                    <a:lnTo>
                      <a:pt x="281" y="182"/>
                    </a:lnTo>
                    <a:lnTo>
                      <a:pt x="290" y="175"/>
                    </a:lnTo>
                    <a:lnTo>
                      <a:pt x="291" y="181"/>
                    </a:lnTo>
                    <a:lnTo>
                      <a:pt x="291" y="177"/>
                    </a:lnTo>
                    <a:lnTo>
                      <a:pt x="296" y="182"/>
                    </a:lnTo>
                    <a:lnTo>
                      <a:pt x="300" y="178"/>
                    </a:lnTo>
                    <a:lnTo>
                      <a:pt x="303" y="181"/>
                    </a:lnTo>
                    <a:lnTo>
                      <a:pt x="305" y="182"/>
                    </a:lnTo>
                    <a:lnTo>
                      <a:pt x="310" y="182"/>
                    </a:lnTo>
                    <a:lnTo>
                      <a:pt x="315" y="182"/>
                    </a:lnTo>
                    <a:lnTo>
                      <a:pt x="320" y="189"/>
                    </a:lnTo>
                    <a:lnTo>
                      <a:pt x="325" y="182"/>
                    </a:lnTo>
                    <a:lnTo>
                      <a:pt x="329" y="182"/>
                    </a:lnTo>
                    <a:lnTo>
                      <a:pt x="334" y="182"/>
                    </a:lnTo>
                    <a:lnTo>
                      <a:pt x="339" y="182"/>
                    </a:lnTo>
                    <a:lnTo>
                      <a:pt x="339" y="189"/>
                    </a:lnTo>
                    <a:lnTo>
                      <a:pt x="344" y="189"/>
                    </a:lnTo>
                    <a:lnTo>
                      <a:pt x="344" y="182"/>
                    </a:lnTo>
                    <a:lnTo>
                      <a:pt x="349" y="189"/>
                    </a:lnTo>
                    <a:lnTo>
                      <a:pt x="354" y="196"/>
                    </a:lnTo>
                    <a:lnTo>
                      <a:pt x="354" y="182"/>
                    </a:lnTo>
                    <a:lnTo>
                      <a:pt x="358" y="189"/>
                    </a:lnTo>
                    <a:lnTo>
                      <a:pt x="358" y="196"/>
                    </a:lnTo>
                    <a:lnTo>
                      <a:pt x="363" y="189"/>
                    </a:lnTo>
                    <a:lnTo>
                      <a:pt x="368" y="182"/>
                    </a:lnTo>
                    <a:lnTo>
                      <a:pt x="373" y="196"/>
                    </a:lnTo>
                    <a:lnTo>
                      <a:pt x="378" y="189"/>
                    </a:lnTo>
                    <a:lnTo>
                      <a:pt x="378" y="203"/>
                    </a:lnTo>
                    <a:lnTo>
                      <a:pt x="383" y="189"/>
                    </a:lnTo>
                    <a:lnTo>
                      <a:pt x="387" y="203"/>
                    </a:lnTo>
                    <a:lnTo>
                      <a:pt x="387" y="189"/>
                    </a:lnTo>
                    <a:lnTo>
                      <a:pt x="392" y="189"/>
                    </a:lnTo>
                    <a:lnTo>
                      <a:pt x="392" y="196"/>
                    </a:lnTo>
                    <a:lnTo>
                      <a:pt x="397" y="196"/>
                    </a:lnTo>
                    <a:lnTo>
                      <a:pt x="402" y="203"/>
                    </a:lnTo>
                    <a:lnTo>
                      <a:pt x="407" y="203"/>
                    </a:lnTo>
                    <a:lnTo>
                      <a:pt x="407" y="196"/>
                    </a:lnTo>
                    <a:lnTo>
                      <a:pt x="412" y="196"/>
                    </a:lnTo>
                    <a:lnTo>
                      <a:pt x="416" y="189"/>
                    </a:lnTo>
                    <a:lnTo>
                      <a:pt x="416" y="203"/>
                    </a:lnTo>
                    <a:lnTo>
                      <a:pt x="421" y="203"/>
                    </a:lnTo>
                    <a:lnTo>
                      <a:pt x="421" y="196"/>
                    </a:lnTo>
                    <a:lnTo>
                      <a:pt x="426" y="210"/>
                    </a:lnTo>
                    <a:lnTo>
                      <a:pt x="431" y="203"/>
                    </a:lnTo>
                    <a:lnTo>
                      <a:pt x="436" y="210"/>
                    </a:lnTo>
                    <a:lnTo>
                      <a:pt x="436" y="203"/>
                    </a:lnTo>
                    <a:lnTo>
                      <a:pt x="441" y="203"/>
                    </a:lnTo>
                    <a:lnTo>
                      <a:pt x="445" y="217"/>
                    </a:lnTo>
                    <a:lnTo>
                      <a:pt x="445" y="210"/>
                    </a:lnTo>
                    <a:lnTo>
                      <a:pt x="450" y="210"/>
                    </a:lnTo>
                    <a:lnTo>
                      <a:pt x="455" y="210"/>
                    </a:lnTo>
                    <a:lnTo>
                      <a:pt x="455" y="203"/>
                    </a:lnTo>
                    <a:lnTo>
                      <a:pt x="460" y="210"/>
                    </a:lnTo>
                    <a:lnTo>
                      <a:pt x="465" y="203"/>
                    </a:lnTo>
                    <a:lnTo>
                      <a:pt x="470" y="217"/>
                    </a:lnTo>
                    <a:lnTo>
                      <a:pt x="470" y="210"/>
                    </a:lnTo>
                    <a:lnTo>
                      <a:pt x="474" y="210"/>
                    </a:lnTo>
                    <a:lnTo>
                      <a:pt x="479" y="210"/>
                    </a:lnTo>
                    <a:lnTo>
                      <a:pt x="479" y="203"/>
                    </a:lnTo>
                    <a:lnTo>
                      <a:pt x="484" y="210"/>
                    </a:lnTo>
                    <a:lnTo>
                      <a:pt x="489" y="217"/>
                    </a:lnTo>
                    <a:lnTo>
                      <a:pt x="494" y="210"/>
                    </a:lnTo>
                    <a:lnTo>
                      <a:pt x="499" y="217"/>
                    </a:lnTo>
                    <a:lnTo>
                      <a:pt x="503" y="217"/>
                    </a:lnTo>
                    <a:lnTo>
                      <a:pt x="508" y="224"/>
                    </a:lnTo>
                    <a:lnTo>
                      <a:pt x="513" y="210"/>
                    </a:lnTo>
                    <a:lnTo>
                      <a:pt x="513" y="224"/>
                    </a:lnTo>
                    <a:lnTo>
                      <a:pt x="518" y="217"/>
                    </a:lnTo>
                    <a:lnTo>
                      <a:pt x="523" y="217"/>
                    </a:lnTo>
                    <a:lnTo>
                      <a:pt x="528" y="210"/>
                    </a:lnTo>
                    <a:lnTo>
                      <a:pt x="528" y="217"/>
                    </a:lnTo>
                    <a:lnTo>
                      <a:pt x="532" y="217"/>
                    </a:lnTo>
                    <a:lnTo>
                      <a:pt x="532" y="224"/>
                    </a:lnTo>
                    <a:lnTo>
                      <a:pt x="537" y="224"/>
                    </a:lnTo>
                    <a:lnTo>
                      <a:pt x="542" y="217"/>
                    </a:lnTo>
                    <a:lnTo>
                      <a:pt x="542" y="224"/>
                    </a:lnTo>
                    <a:lnTo>
                      <a:pt x="547" y="224"/>
                    </a:lnTo>
                    <a:lnTo>
                      <a:pt x="547" y="217"/>
                    </a:lnTo>
                    <a:lnTo>
                      <a:pt x="552" y="224"/>
                    </a:lnTo>
                    <a:lnTo>
                      <a:pt x="557" y="224"/>
                    </a:lnTo>
                    <a:lnTo>
                      <a:pt x="557" y="231"/>
                    </a:lnTo>
                    <a:lnTo>
                      <a:pt x="561" y="231"/>
                    </a:lnTo>
                    <a:lnTo>
                      <a:pt x="561" y="224"/>
                    </a:lnTo>
                    <a:lnTo>
                      <a:pt x="566" y="217"/>
                    </a:lnTo>
                    <a:lnTo>
                      <a:pt x="571" y="231"/>
                    </a:lnTo>
                    <a:lnTo>
                      <a:pt x="576" y="231"/>
                    </a:lnTo>
                    <a:lnTo>
                      <a:pt x="576" y="217"/>
                    </a:lnTo>
                    <a:lnTo>
                      <a:pt x="581" y="224"/>
                    </a:lnTo>
                    <a:lnTo>
                      <a:pt x="586" y="224"/>
                    </a:lnTo>
                    <a:lnTo>
                      <a:pt x="590" y="224"/>
                    </a:lnTo>
                    <a:lnTo>
                      <a:pt x="595" y="217"/>
                    </a:lnTo>
                    <a:lnTo>
                      <a:pt x="595" y="224"/>
                    </a:lnTo>
                    <a:lnTo>
                      <a:pt x="600" y="210"/>
                    </a:lnTo>
                    <a:lnTo>
                      <a:pt x="605" y="217"/>
                    </a:lnTo>
                    <a:lnTo>
                      <a:pt x="605" y="224"/>
                    </a:lnTo>
                    <a:lnTo>
                      <a:pt x="610" y="217"/>
                    </a:lnTo>
                    <a:lnTo>
                      <a:pt x="610" y="224"/>
                    </a:lnTo>
                    <a:lnTo>
                      <a:pt x="615" y="217"/>
                    </a:lnTo>
                    <a:lnTo>
                      <a:pt x="615" y="224"/>
                    </a:lnTo>
                    <a:lnTo>
                      <a:pt x="619" y="231"/>
                    </a:lnTo>
                    <a:lnTo>
                      <a:pt x="624" y="231"/>
                    </a:lnTo>
                    <a:lnTo>
                      <a:pt x="624" y="217"/>
                    </a:lnTo>
                    <a:lnTo>
                      <a:pt x="629" y="238"/>
                    </a:lnTo>
                    <a:lnTo>
                      <a:pt x="629" y="231"/>
                    </a:lnTo>
                    <a:lnTo>
                      <a:pt x="634" y="231"/>
                    </a:lnTo>
                    <a:lnTo>
                      <a:pt x="639" y="238"/>
                    </a:lnTo>
                    <a:lnTo>
                      <a:pt x="639" y="224"/>
                    </a:lnTo>
                    <a:lnTo>
                      <a:pt x="639" y="231"/>
                    </a:lnTo>
                    <a:lnTo>
                      <a:pt x="644" y="231"/>
                    </a:lnTo>
                    <a:lnTo>
                      <a:pt x="644" y="238"/>
                    </a:lnTo>
                    <a:lnTo>
                      <a:pt x="648" y="231"/>
                    </a:lnTo>
                    <a:lnTo>
                      <a:pt x="648" y="224"/>
                    </a:lnTo>
                    <a:lnTo>
                      <a:pt x="653" y="224"/>
                    </a:lnTo>
                    <a:lnTo>
                      <a:pt x="653" y="231"/>
                    </a:lnTo>
                    <a:lnTo>
                      <a:pt x="658" y="224"/>
                    </a:lnTo>
                    <a:lnTo>
                      <a:pt x="658" y="231"/>
                    </a:lnTo>
                    <a:lnTo>
                      <a:pt x="663" y="231"/>
                    </a:lnTo>
                    <a:lnTo>
                      <a:pt x="668" y="231"/>
                    </a:lnTo>
                    <a:lnTo>
                      <a:pt x="673" y="210"/>
                    </a:lnTo>
                    <a:lnTo>
                      <a:pt x="677" y="189"/>
                    </a:lnTo>
                    <a:lnTo>
                      <a:pt x="682" y="196"/>
                    </a:lnTo>
                    <a:lnTo>
                      <a:pt x="687" y="189"/>
                    </a:lnTo>
                    <a:lnTo>
                      <a:pt x="687" y="182"/>
                    </a:lnTo>
                    <a:lnTo>
                      <a:pt x="692" y="189"/>
                    </a:lnTo>
                    <a:lnTo>
                      <a:pt x="697" y="182"/>
                    </a:lnTo>
                    <a:lnTo>
                      <a:pt x="702" y="182"/>
                    </a:lnTo>
                    <a:lnTo>
                      <a:pt x="706" y="189"/>
                    </a:lnTo>
                    <a:lnTo>
                      <a:pt x="711" y="182"/>
                    </a:lnTo>
                    <a:lnTo>
                      <a:pt x="716" y="189"/>
                    </a:lnTo>
                    <a:lnTo>
                      <a:pt x="721" y="182"/>
                    </a:lnTo>
                    <a:lnTo>
                      <a:pt x="726" y="189"/>
                    </a:lnTo>
                    <a:lnTo>
                      <a:pt x="726" y="182"/>
                    </a:lnTo>
                    <a:lnTo>
                      <a:pt x="731" y="189"/>
                    </a:lnTo>
                    <a:lnTo>
                      <a:pt x="735" y="189"/>
                    </a:lnTo>
                    <a:lnTo>
                      <a:pt x="740" y="189"/>
                    </a:lnTo>
                    <a:lnTo>
                      <a:pt x="745" y="189"/>
                    </a:lnTo>
                    <a:lnTo>
                      <a:pt x="750" y="182"/>
                    </a:lnTo>
                    <a:lnTo>
                      <a:pt x="755" y="189"/>
                    </a:lnTo>
                    <a:lnTo>
                      <a:pt x="760" y="189"/>
                    </a:lnTo>
                    <a:lnTo>
                      <a:pt x="764" y="189"/>
                    </a:lnTo>
                    <a:lnTo>
                      <a:pt x="769" y="189"/>
                    </a:lnTo>
                    <a:lnTo>
                      <a:pt x="774" y="182"/>
                    </a:lnTo>
                    <a:lnTo>
                      <a:pt x="779" y="182"/>
                    </a:lnTo>
                    <a:lnTo>
                      <a:pt x="779" y="189"/>
                    </a:lnTo>
                    <a:lnTo>
                      <a:pt x="784" y="182"/>
                    </a:lnTo>
                    <a:lnTo>
                      <a:pt x="789" y="182"/>
                    </a:lnTo>
                    <a:lnTo>
                      <a:pt x="793" y="182"/>
                    </a:lnTo>
                    <a:lnTo>
                      <a:pt x="798" y="189"/>
                    </a:lnTo>
                    <a:lnTo>
                      <a:pt x="803" y="182"/>
                    </a:lnTo>
                    <a:lnTo>
                      <a:pt x="808" y="189"/>
                    </a:lnTo>
                    <a:lnTo>
                      <a:pt x="808" y="182"/>
                    </a:lnTo>
                    <a:lnTo>
                      <a:pt x="813" y="182"/>
                    </a:lnTo>
                    <a:lnTo>
                      <a:pt x="818" y="189"/>
                    </a:lnTo>
                    <a:lnTo>
                      <a:pt x="818" y="182"/>
                    </a:lnTo>
                    <a:lnTo>
                      <a:pt x="822" y="182"/>
                    </a:lnTo>
                    <a:lnTo>
                      <a:pt x="827" y="182"/>
                    </a:lnTo>
                    <a:lnTo>
                      <a:pt x="832" y="189"/>
                    </a:lnTo>
                    <a:lnTo>
                      <a:pt x="837" y="182"/>
                    </a:lnTo>
                    <a:lnTo>
                      <a:pt x="837" y="189"/>
                    </a:lnTo>
                    <a:lnTo>
                      <a:pt x="842" y="182"/>
                    </a:lnTo>
                    <a:lnTo>
                      <a:pt x="847" y="182"/>
                    </a:lnTo>
                    <a:lnTo>
                      <a:pt x="851" y="182"/>
                    </a:lnTo>
                    <a:lnTo>
                      <a:pt x="856" y="189"/>
                    </a:lnTo>
                    <a:lnTo>
                      <a:pt x="861" y="189"/>
                    </a:lnTo>
                    <a:lnTo>
                      <a:pt x="866" y="182"/>
                    </a:lnTo>
                    <a:lnTo>
                      <a:pt x="871" y="189"/>
                    </a:lnTo>
                    <a:lnTo>
                      <a:pt x="876" y="189"/>
                    </a:lnTo>
                    <a:lnTo>
                      <a:pt x="876" y="196"/>
                    </a:lnTo>
                    <a:lnTo>
                      <a:pt x="880" y="196"/>
                    </a:lnTo>
                    <a:lnTo>
                      <a:pt x="885" y="189"/>
                    </a:lnTo>
                    <a:lnTo>
                      <a:pt x="890" y="196"/>
                    </a:lnTo>
                    <a:lnTo>
                      <a:pt x="895" y="189"/>
                    </a:lnTo>
                    <a:lnTo>
                      <a:pt x="900" y="189"/>
                    </a:lnTo>
                    <a:lnTo>
                      <a:pt x="900" y="196"/>
                    </a:lnTo>
                    <a:lnTo>
                      <a:pt x="905" y="196"/>
                    </a:lnTo>
                    <a:lnTo>
                      <a:pt x="905" y="189"/>
                    </a:lnTo>
                    <a:lnTo>
                      <a:pt x="909" y="189"/>
                    </a:lnTo>
                    <a:lnTo>
                      <a:pt x="914" y="182"/>
                    </a:lnTo>
                    <a:lnTo>
                      <a:pt x="919" y="182"/>
                    </a:lnTo>
                    <a:lnTo>
                      <a:pt x="924" y="182"/>
                    </a:lnTo>
                    <a:lnTo>
                      <a:pt x="934" y="182"/>
                    </a:lnTo>
                    <a:lnTo>
                      <a:pt x="938" y="182"/>
                    </a:lnTo>
                  </a:path>
                </a:pathLst>
              </a:custGeom>
              <a:noFill/>
              <a:ln w="6350">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76" name="Freeform 27"/>
              <p:cNvSpPr>
                <a:spLocks/>
              </p:cNvSpPr>
              <p:nvPr/>
            </p:nvSpPr>
            <p:spPr bwMode="auto">
              <a:xfrm>
                <a:off x="3265" y="1135"/>
                <a:ext cx="189" cy="41"/>
              </a:xfrm>
              <a:custGeom>
                <a:avLst/>
                <a:gdLst>
                  <a:gd name="T0" fmla="*/ 21999949 w 46"/>
                  <a:gd name="T1" fmla="*/ 2147483647 h 6"/>
                  <a:gd name="T2" fmla="*/ 45405155 w 46"/>
                  <a:gd name="T3" fmla="*/ 2147483647 h 6"/>
                  <a:gd name="T4" fmla="*/ 67087921 w 46"/>
                  <a:gd name="T5" fmla="*/ 2147483647 h 6"/>
                  <a:gd name="T6" fmla="*/ 90391095 w 46"/>
                  <a:gd name="T7" fmla="*/ 2147483647 h 6"/>
                  <a:gd name="T8" fmla="*/ 117770366 w 46"/>
                  <a:gd name="T9" fmla="*/ 2147483647 h 6"/>
                  <a:gd name="T10" fmla="*/ 117770366 w 46"/>
                  <a:gd name="T11" fmla="*/ 2147483647 h 6"/>
                  <a:gd name="T12" fmla="*/ 141150804 w 46"/>
                  <a:gd name="T13" fmla="*/ 2147483647 h 6"/>
                  <a:gd name="T14" fmla="*/ 163150770 w 46"/>
                  <a:gd name="T15" fmla="*/ 2147483647 h 6"/>
                  <a:gd name="T16" fmla="*/ 186555963 w 46"/>
                  <a:gd name="T17" fmla="*/ 2147483647 h 6"/>
                  <a:gd name="T18" fmla="*/ 208555929 w 46"/>
                  <a:gd name="T19" fmla="*/ 2147483647 h 6"/>
                  <a:gd name="T20" fmla="*/ 230238691 w 46"/>
                  <a:gd name="T21" fmla="*/ 2147483647 h 6"/>
                  <a:gd name="T22" fmla="*/ 253623977 w 46"/>
                  <a:gd name="T23" fmla="*/ 2147483647 h 6"/>
                  <a:gd name="T24" fmla="*/ 275643849 w 46"/>
                  <a:gd name="T25" fmla="*/ 2147483647 h 6"/>
                  <a:gd name="T26" fmla="*/ 298947360 w 46"/>
                  <a:gd name="T27" fmla="*/ 2147483647 h 6"/>
                  <a:gd name="T28" fmla="*/ 326321783 w 46"/>
                  <a:gd name="T29" fmla="*/ 2147483647 h 6"/>
                  <a:gd name="T30" fmla="*/ 349707004 w 46"/>
                  <a:gd name="T31" fmla="*/ 2147483647 h 6"/>
                  <a:gd name="T32" fmla="*/ 371389499 w 46"/>
                  <a:gd name="T33" fmla="*/ 2147483647 h 6"/>
                  <a:gd name="T34" fmla="*/ 394774802 w 46"/>
                  <a:gd name="T35" fmla="*/ 2147483647 h 6"/>
                  <a:gd name="T36" fmla="*/ 416794654 w 46"/>
                  <a:gd name="T37" fmla="*/ 2147483647 h 6"/>
                  <a:gd name="T38" fmla="*/ 438794890 w 46"/>
                  <a:gd name="T39" fmla="*/ 2147483647 h 6"/>
                  <a:gd name="T40" fmla="*/ 462199808 w 46"/>
                  <a:gd name="T41" fmla="*/ 2147483647 h 6"/>
                  <a:gd name="T42" fmla="*/ 462199808 w 46"/>
                  <a:gd name="T43" fmla="*/ 2147483647 h 6"/>
                  <a:gd name="T44" fmla="*/ 483882591 w 46"/>
                  <a:gd name="T45" fmla="*/ 2147483647 h 6"/>
                  <a:gd name="T46" fmla="*/ 507186106 w 46"/>
                  <a:gd name="T47" fmla="*/ 2147483647 h 6"/>
                  <a:gd name="T48" fmla="*/ 534540540 w 46"/>
                  <a:gd name="T49" fmla="*/ 2147483647 h 6"/>
                  <a:gd name="T50" fmla="*/ 557945745 w 46"/>
                  <a:gd name="T51" fmla="*/ 2147483647 h 6"/>
                  <a:gd name="T52" fmla="*/ 579945695 w 46"/>
                  <a:gd name="T53" fmla="*/ 2147483647 h 6"/>
                  <a:gd name="T54" fmla="*/ 603350900 w 46"/>
                  <a:gd name="T55" fmla="*/ 2147483647 h 6"/>
                  <a:gd name="T56" fmla="*/ 625350853 w 46"/>
                  <a:gd name="T57" fmla="*/ 2147483647 h 6"/>
                  <a:gd name="T58" fmla="*/ 648336910 w 46"/>
                  <a:gd name="T59" fmla="*/ 2147483647 h 6"/>
                  <a:gd name="T60" fmla="*/ 648336910 w 46"/>
                  <a:gd name="T61" fmla="*/ 2147483647 h 6"/>
                  <a:gd name="T62" fmla="*/ 670336859 w 46"/>
                  <a:gd name="T63" fmla="*/ 2147483647 h 6"/>
                  <a:gd name="T64" fmla="*/ 692438856 w 46"/>
                  <a:gd name="T65" fmla="*/ 2147483647 h 6"/>
                  <a:gd name="T66" fmla="*/ 715742014 w 46"/>
                  <a:gd name="T67" fmla="*/ 2147483647 h 6"/>
                  <a:gd name="T68" fmla="*/ 737424797 w 46"/>
                  <a:gd name="T69" fmla="*/ 2147483647 h 6"/>
                  <a:gd name="T70" fmla="*/ 766501674 w 46"/>
                  <a:gd name="T71" fmla="*/ 2147483647 h 6"/>
                  <a:gd name="T72" fmla="*/ 788501623 w 46"/>
                  <a:gd name="T73" fmla="*/ 2147483647 h 6"/>
                  <a:gd name="T74" fmla="*/ 811488777 w 46"/>
                  <a:gd name="T75" fmla="*/ 2147483647 h 6"/>
                  <a:gd name="T76" fmla="*/ 811488777 w 46"/>
                  <a:gd name="T77" fmla="*/ 2147483647 h 6"/>
                  <a:gd name="T78" fmla="*/ 833589661 w 46"/>
                  <a:gd name="T79" fmla="*/ 2147483647 h 6"/>
                  <a:gd name="T80" fmla="*/ 856892839 w 46"/>
                  <a:gd name="T81" fmla="*/ 2147483647 h 6"/>
                  <a:gd name="T82" fmla="*/ 878893901 w 46"/>
                  <a:gd name="T83" fmla="*/ 2147483647 h 6"/>
                  <a:gd name="T84" fmla="*/ 900575550 w 46"/>
                  <a:gd name="T85" fmla="*/ 2147483647 h 6"/>
                  <a:gd name="T86" fmla="*/ 923980759 w 46"/>
                  <a:gd name="T87" fmla="*/ 2147483647 h 6"/>
                  <a:gd name="T88" fmla="*/ 945980709 w 46"/>
                  <a:gd name="T89" fmla="*/ 2147483647 h 6"/>
                  <a:gd name="T90" fmla="*/ 974740399 w 46"/>
                  <a:gd name="T91" fmla="*/ 2147483647 h 6"/>
                  <a:gd name="T92" fmla="*/ 996740365 w 46"/>
                  <a:gd name="T93" fmla="*/ 2147483647 h 6"/>
                  <a:gd name="T94" fmla="*/ 1020044993 w 46"/>
                  <a:gd name="T95" fmla="*/ 2147483647 h 6"/>
                  <a:gd name="T96" fmla="*/ 1042063732 w 46"/>
                  <a:gd name="T97" fmla="*/ 2147483647 h 6"/>
                  <a:gd name="T98" fmla="*/ 1065131564 w 46"/>
                  <a:gd name="T99" fmla="*/ 2147483647 h 6"/>
                  <a:gd name="T100" fmla="*/ 1065131564 w 46"/>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6" h="6">
                    <a:moveTo>
                      <a:pt x="0" y="4"/>
                    </a:moveTo>
                    <a:lnTo>
                      <a:pt x="1" y="4"/>
                    </a:lnTo>
                    <a:lnTo>
                      <a:pt x="2" y="4"/>
                    </a:lnTo>
                    <a:lnTo>
                      <a:pt x="2" y="3"/>
                    </a:lnTo>
                    <a:lnTo>
                      <a:pt x="2" y="4"/>
                    </a:lnTo>
                    <a:lnTo>
                      <a:pt x="2" y="6"/>
                    </a:lnTo>
                    <a:lnTo>
                      <a:pt x="3" y="3"/>
                    </a:lnTo>
                    <a:lnTo>
                      <a:pt x="3" y="2"/>
                    </a:lnTo>
                    <a:lnTo>
                      <a:pt x="3" y="1"/>
                    </a:lnTo>
                    <a:lnTo>
                      <a:pt x="4" y="2"/>
                    </a:lnTo>
                    <a:lnTo>
                      <a:pt x="5" y="1"/>
                    </a:lnTo>
                    <a:lnTo>
                      <a:pt x="5" y="2"/>
                    </a:lnTo>
                    <a:lnTo>
                      <a:pt x="5" y="1"/>
                    </a:lnTo>
                    <a:lnTo>
                      <a:pt x="5" y="3"/>
                    </a:lnTo>
                    <a:lnTo>
                      <a:pt x="6" y="2"/>
                    </a:lnTo>
                    <a:lnTo>
                      <a:pt x="6" y="1"/>
                    </a:lnTo>
                    <a:lnTo>
                      <a:pt x="6" y="2"/>
                    </a:lnTo>
                    <a:lnTo>
                      <a:pt x="7" y="3"/>
                    </a:lnTo>
                    <a:lnTo>
                      <a:pt x="7" y="2"/>
                    </a:lnTo>
                    <a:lnTo>
                      <a:pt x="7" y="3"/>
                    </a:lnTo>
                    <a:lnTo>
                      <a:pt x="8" y="1"/>
                    </a:lnTo>
                    <a:lnTo>
                      <a:pt x="8" y="2"/>
                    </a:lnTo>
                    <a:lnTo>
                      <a:pt x="8" y="1"/>
                    </a:lnTo>
                    <a:lnTo>
                      <a:pt x="9" y="2"/>
                    </a:lnTo>
                    <a:lnTo>
                      <a:pt x="9" y="4"/>
                    </a:lnTo>
                    <a:lnTo>
                      <a:pt x="9" y="2"/>
                    </a:lnTo>
                    <a:lnTo>
                      <a:pt x="10" y="4"/>
                    </a:lnTo>
                    <a:lnTo>
                      <a:pt x="10" y="3"/>
                    </a:lnTo>
                    <a:lnTo>
                      <a:pt x="10" y="2"/>
                    </a:lnTo>
                    <a:lnTo>
                      <a:pt x="10" y="3"/>
                    </a:lnTo>
                    <a:lnTo>
                      <a:pt x="11" y="2"/>
                    </a:lnTo>
                    <a:lnTo>
                      <a:pt x="11" y="0"/>
                    </a:lnTo>
                    <a:lnTo>
                      <a:pt x="11" y="2"/>
                    </a:lnTo>
                    <a:lnTo>
                      <a:pt x="12" y="2"/>
                    </a:lnTo>
                    <a:lnTo>
                      <a:pt x="13" y="2"/>
                    </a:lnTo>
                    <a:lnTo>
                      <a:pt x="13" y="0"/>
                    </a:lnTo>
                    <a:lnTo>
                      <a:pt x="13" y="1"/>
                    </a:lnTo>
                    <a:lnTo>
                      <a:pt x="14" y="3"/>
                    </a:lnTo>
                    <a:lnTo>
                      <a:pt x="14" y="1"/>
                    </a:lnTo>
                    <a:lnTo>
                      <a:pt x="14" y="4"/>
                    </a:lnTo>
                    <a:lnTo>
                      <a:pt x="15" y="2"/>
                    </a:lnTo>
                    <a:lnTo>
                      <a:pt x="15" y="1"/>
                    </a:lnTo>
                    <a:lnTo>
                      <a:pt x="15" y="2"/>
                    </a:lnTo>
                    <a:lnTo>
                      <a:pt x="15" y="4"/>
                    </a:lnTo>
                    <a:lnTo>
                      <a:pt x="16" y="3"/>
                    </a:lnTo>
                    <a:lnTo>
                      <a:pt x="16" y="2"/>
                    </a:lnTo>
                    <a:lnTo>
                      <a:pt x="17" y="3"/>
                    </a:lnTo>
                    <a:lnTo>
                      <a:pt x="17" y="1"/>
                    </a:lnTo>
                    <a:lnTo>
                      <a:pt x="18" y="3"/>
                    </a:lnTo>
                    <a:lnTo>
                      <a:pt x="18" y="2"/>
                    </a:lnTo>
                    <a:lnTo>
                      <a:pt x="18" y="1"/>
                    </a:lnTo>
                    <a:lnTo>
                      <a:pt x="19" y="2"/>
                    </a:lnTo>
                    <a:lnTo>
                      <a:pt x="19" y="1"/>
                    </a:lnTo>
                    <a:lnTo>
                      <a:pt x="19" y="2"/>
                    </a:lnTo>
                    <a:lnTo>
                      <a:pt x="20" y="2"/>
                    </a:lnTo>
                    <a:lnTo>
                      <a:pt x="20" y="3"/>
                    </a:lnTo>
                    <a:lnTo>
                      <a:pt x="21" y="2"/>
                    </a:lnTo>
                    <a:lnTo>
                      <a:pt x="22" y="0"/>
                    </a:lnTo>
                    <a:lnTo>
                      <a:pt x="22" y="2"/>
                    </a:lnTo>
                    <a:lnTo>
                      <a:pt x="23" y="1"/>
                    </a:lnTo>
                    <a:lnTo>
                      <a:pt x="23" y="2"/>
                    </a:lnTo>
                    <a:lnTo>
                      <a:pt x="23" y="0"/>
                    </a:lnTo>
                    <a:lnTo>
                      <a:pt x="24" y="2"/>
                    </a:lnTo>
                    <a:lnTo>
                      <a:pt x="24" y="1"/>
                    </a:lnTo>
                    <a:lnTo>
                      <a:pt x="25" y="2"/>
                    </a:lnTo>
                    <a:lnTo>
                      <a:pt x="25" y="1"/>
                    </a:lnTo>
                    <a:lnTo>
                      <a:pt x="25" y="2"/>
                    </a:lnTo>
                    <a:lnTo>
                      <a:pt x="26" y="2"/>
                    </a:lnTo>
                    <a:lnTo>
                      <a:pt x="27" y="2"/>
                    </a:lnTo>
                    <a:lnTo>
                      <a:pt x="27" y="3"/>
                    </a:lnTo>
                    <a:lnTo>
                      <a:pt x="27" y="4"/>
                    </a:lnTo>
                    <a:lnTo>
                      <a:pt x="28" y="2"/>
                    </a:lnTo>
                    <a:lnTo>
                      <a:pt x="28" y="3"/>
                    </a:lnTo>
                    <a:lnTo>
                      <a:pt x="28" y="2"/>
                    </a:lnTo>
                    <a:lnTo>
                      <a:pt x="28" y="4"/>
                    </a:lnTo>
                    <a:lnTo>
                      <a:pt x="29" y="3"/>
                    </a:lnTo>
                    <a:lnTo>
                      <a:pt x="29" y="4"/>
                    </a:lnTo>
                    <a:lnTo>
                      <a:pt x="29" y="3"/>
                    </a:lnTo>
                    <a:lnTo>
                      <a:pt x="30" y="4"/>
                    </a:lnTo>
                    <a:lnTo>
                      <a:pt x="30" y="2"/>
                    </a:lnTo>
                    <a:lnTo>
                      <a:pt x="30" y="3"/>
                    </a:lnTo>
                    <a:lnTo>
                      <a:pt x="30" y="4"/>
                    </a:lnTo>
                    <a:lnTo>
                      <a:pt x="31" y="6"/>
                    </a:lnTo>
                    <a:lnTo>
                      <a:pt x="31" y="3"/>
                    </a:lnTo>
                    <a:lnTo>
                      <a:pt x="32" y="4"/>
                    </a:lnTo>
                    <a:lnTo>
                      <a:pt x="32" y="2"/>
                    </a:lnTo>
                    <a:lnTo>
                      <a:pt x="33" y="3"/>
                    </a:lnTo>
                    <a:lnTo>
                      <a:pt x="34" y="2"/>
                    </a:lnTo>
                    <a:lnTo>
                      <a:pt x="34" y="3"/>
                    </a:lnTo>
                    <a:lnTo>
                      <a:pt x="34" y="4"/>
                    </a:lnTo>
                    <a:lnTo>
                      <a:pt x="35" y="4"/>
                    </a:lnTo>
                    <a:lnTo>
                      <a:pt x="35" y="3"/>
                    </a:lnTo>
                    <a:lnTo>
                      <a:pt x="35" y="5"/>
                    </a:lnTo>
                    <a:lnTo>
                      <a:pt x="35" y="4"/>
                    </a:lnTo>
                    <a:lnTo>
                      <a:pt x="36" y="4"/>
                    </a:lnTo>
                    <a:lnTo>
                      <a:pt x="37" y="4"/>
                    </a:lnTo>
                    <a:lnTo>
                      <a:pt x="37" y="3"/>
                    </a:lnTo>
                    <a:lnTo>
                      <a:pt x="37" y="4"/>
                    </a:lnTo>
                    <a:lnTo>
                      <a:pt x="38" y="4"/>
                    </a:lnTo>
                    <a:lnTo>
                      <a:pt x="38" y="2"/>
                    </a:lnTo>
                    <a:lnTo>
                      <a:pt x="38" y="4"/>
                    </a:lnTo>
                    <a:lnTo>
                      <a:pt x="38" y="3"/>
                    </a:lnTo>
                    <a:lnTo>
                      <a:pt x="39" y="3"/>
                    </a:lnTo>
                    <a:lnTo>
                      <a:pt x="39" y="4"/>
                    </a:lnTo>
                    <a:lnTo>
                      <a:pt x="40" y="3"/>
                    </a:lnTo>
                    <a:lnTo>
                      <a:pt x="41" y="3"/>
                    </a:lnTo>
                    <a:lnTo>
                      <a:pt x="41" y="4"/>
                    </a:lnTo>
                    <a:lnTo>
                      <a:pt x="41" y="6"/>
                    </a:lnTo>
                    <a:lnTo>
                      <a:pt x="42" y="2"/>
                    </a:lnTo>
                    <a:lnTo>
                      <a:pt x="42" y="5"/>
                    </a:lnTo>
                    <a:lnTo>
                      <a:pt x="42" y="4"/>
                    </a:lnTo>
                    <a:lnTo>
                      <a:pt x="43" y="3"/>
                    </a:lnTo>
                    <a:lnTo>
                      <a:pt x="43" y="4"/>
                    </a:lnTo>
                    <a:lnTo>
                      <a:pt x="43" y="3"/>
                    </a:lnTo>
                    <a:lnTo>
                      <a:pt x="44" y="3"/>
                    </a:lnTo>
                    <a:lnTo>
                      <a:pt x="44" y="2"/>
                    </a:lnTo>
                    <a:lnTo>
                      <a:pt x="45" y="4"/>
                    </a:lnTo>
                    <a:lnTo>
                      <a:pt x="45" y="3"/>
                    </a:lnTo>
                    <a:lnTo>
                      <a:pt x="46" y="4"/>
                    </a:lnTo>
                    <a:lnTo>
                      <a:pt x="46" y="2"/>
                    </a:lnTo>
                    <a:lnTo>
                      <a:pt x="46" y="1"/>
                    </a:lnTo>
                  </a:path>
                </a:pathLst>
              </a:custGeom>
              <a:noFill/>
              <a:ln w="6350">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5160" name="Rectangle 168"/>
            <p:cNvSpPr>
              <a:spLocks noChangeArrowheads="1"/>
            </p:cNvSpPr>
            <p:nvPr/>
          </p:nvSpPr>
          <p:spPr bwMode="auto">
            <a:xfrm>
              <a:off x="1450" y="1578"/>
              <a:ext cx="19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FF9900"/>
                  </a:solidFill>
                  <a:latin typeface="Arial Narrow" pitchFamily="34" charset="0"/>
                </a:rPr>
                <a:t>H</a:t>
              </a:r>
              <a:r>
                <a:rPr lang="en-US" sz="1600" baseline="-25000">
                  <a:solidFill>
                    <a:srgbClr val="FF9900"/>
                  </a:solidFill>
                  <a:latin typeface="Arial Narrow" pitchFamily="34" charset="0"/>
                </a:rPr>
                <a:t>2</a:t>
              </a:r>
              <a:r>
                <a:rPr lang="en-US" sz="1600">
                  <a:solidFill>
                    <a:srgbClr val="FF9900"/>
                  </a:solidFill>
                  <a:latin typeface="Arial Narrow" pitchFamily="34" charset="0"/>
                </a:rPr>
                <a:t>O</a:t>
              </a:r>
            </a:p>
          </p:txBody>
        </p:sp>
        <p:sp>
          <p:nvSpPr>
            <p:cNvPr id="45161" name="Text Box 180"/>
            <p:cNvSpPr txBox="1">
              <a:spLocks noChangeArrowheads="1"/>
            </p:cNvSpPr>
            <p:nvPr/>
          </p:nvSpPr>
          <p:spPr bwMode="auto">
            <a:xfrm>
              <a:off x="1146" y="1158"/>
              <a:ext cx="743"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80000"/>
                </a:lnSpc>
              </a:pPr>
              <a:r>
                <a:rPr lang="en-US" sz="1400">
                  <a:solidFill>
                    <a:schemeClr val="tx1"/>
                  </a:solidFill>
                  <a:latin typeface="Arial Narrow" pitchFamily="34" charset="0"/>
                </a:rPr>
                <a:t>5%CO</a:t>
              </a:r>
              <a:r>
                <a:rPr lang="en-US" sz="1400" baseline="-25000">
                  <a:solidFill>
                    <a:schemeClr val="tx1"/>
                  </a:solidFill>
                  <a:latin typeface="Arial Narrow" pitchFamily="34" charset="0"/>
                </a:rPr>
                <a:t>2</a:t>
              </a:r>
              <a:endParaRPr lang="en-US" sz="1400">
                <a:solidFill>
                  <a:schemeClr val="tx1"/>
                </a:solidFill>
                <a:latin typeface="Arial Narrow" pitchFamily="34" charset="0"/>
              </a:endParaRPr>
            </a:p>
            <a:p>
              <a:pPr algn="ctr" eaLnBrk="1" hangingPunct="1">
                <a:lnSpc>
                  <a:spcPct val="80000"/>
                </a:lnSpc>
              </a:pPr>
              <a:r>
                <a:rPr lang="en-US" sz="1400">
                  <a:solidFill>
                    <a:schemeClr val="tx1"/>
                  </a:solidFill>
                  <a:latin typeface="Arial Narrow" pitchFamily="34" charset="0"/>
                </a:rPr>
                <a:t>33 mM HCO</a:t>
              </a:r>
              <a:r>
                <a:rPr lang="en-US" sz="1400" baseline="-25000">
                  <a:solidFill>
                    <a:schemeClr val="tx1"/>
                  </a:solidFill>
                  <a:latin typeface="Arial Narrow" pitchFamily="34" charset="0"/>
                </a:rPr>
                <a:t>3</a:t>
              </a:r>
              <a:r>
                <a:rPr lang="en-US" sz="1400" baseline="30000">
                  <a:solidFill>
                    <a:schemeClr val="tx1"/>
                  </a:solidFill>
                  <a:latin typeface="Arial Narrow" pitchFamily="34" charset="0"/>
                  <a:sym typeface="Symbol" pitchFamily="18" charset="2"/>
                </a:rPr>
                <a:t></a:t>
              </a:r>
              <a:endParaRPr lang="en-US" sz="1400" baseline="-25000">
                <a:solidFill>
                  <a:schemeClr val="tx1"/>
                </a:solidFill>
                <a:latin typeface="Arial Narrow" pitchFamily="34" charset="0"/>
                <a:sym typeface="Symbol" pitchFamily="18" charset="2"/>
              </a:endParaRPr>
            </a:p>
          </p:txBody>
        </p:sp>
        <p:sp>
          <p:nvSpPr>
            <p:cNvPr id="45162" name="Line 181"/>
            <p:cNvSpPr>
              <a:spLocks noChangeShapeType="1"/>
            </p:cNvSpPr>
            <p:nvPr/>
          </p:nvSpPr>
          <p:spPr bwMode="auto">
            <a:xfrm>
              <a:off x="1068" y="1446"/>
              <a:ext cx="91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63" name="Rectangle 186"/>
            <p:cNvSpPr>
              <a:spLocks noChangeArrowheads="1"/>
            </p:cNvSpPr>
            <p:nvPr/>
          </p:nvSpPr>
          <p:spPr bwMode="auto">
            <a:xfrm>
              <a:off x="882" y="1674"/>
              <a:ext cx="96"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5164" name="Rectangle 187"/>
            <p:cNvSpPr>
              <a:spLocks noChangeArrowheads="1"/>
            </p:cNvSpPr>
            <p:nvPr/>
          </p:nvSpPr>
          <p:spPr bwMode="auto">
            <a:xfrm>
              <a:off x="1734" y="1674"/>
              <a:ext cx="252"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5165" name="Line 36"/>
            <p:cNvSpPr>
              <a:spLocks noChangeShapeType="1"/>
            </p:cNvSpPr>
            <p:nvPr/>
          </p:nvSpPr>
          <p:spPr bwMode="auto">
            <a:xfrm>
              <a:off x="765" y="120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6" name="Line 37"/>
            <p:cNvSpPr>
              <a:spLocks noChangeShapeType="1"/>
            </p:cNvSpPr>
            <p:nvPr/>
          </p:nvSpPr>
          <p:spPr bwMode="auto">
            <a:xfrm>
              <a:off x="765" y="1811"/>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7" name="Line 38"/>
            <p:cNvSpPr>
              <a:spLocks noChangeShapeType="1"/>
            </p:cNvSpPr>
            <p:nvPr/>
          </p:nvSpPr>
          <p:spPr bwMode="auto">
            <a:xfrm>
              <a:off x="765" y="1205"/>
              <a:ext cx="0" cy="90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8" name="Line 39"/>
            <p:cNvSpPr>
              <a:spLocks noChangeShapeType="1"/>
            </p:cNvSpPr>
            <p:nvPr/>
          </p:nvSpPr>
          <p:spPr bwMode="auto">
            <a:xfrm>
              <a:off x="765" y="210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9" name="Line 40"/>
            <p:cNvSpPr>
              <a:spLocks noChangeShapeType="1"/>
            </p:cNvSpPr>
            <p:nvPr/>
          </p:nvSpPr>
          <p:spPr bwMode="auto">
            <a:xfrm>
              <a:off x="765" y="1509"/>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70" name="Rectangle 41"/>
            <p:cNvSpPr>
              <a:spLocks noChangeArrowheads="1"/>
            </p:cNvSpPr>
            <p:nvPr/>
          </p:nvSpPr>
          <p:spPr bwMode="auto">
            <a:xfrm>
              <a:off x="555" y="1968"/>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7.4</a:t>
              </a:r>
              <a:endParaRPr lang="en-US" sz="2000">
                <a:solidFill>
                  <a:schemeClr val="tx1"/>
                </a:solidFill>
                <a:latin typeface="Arial Narrow" pitchFamily="34" charset="0"/>
              </a:endParaRPr>
            </a:p>
          </p:txBody>
        </p:sp>
        <p:sp>
          <p:nvSpPr>
            <p:cNvPr id="45171" name="Rectangle 42"/>
            <p:cNvSpPr>
              <a:spLocks noChangeArrowheads="1"/>
            </p:cNvSpPr>
            <p:nvPr/>
          </p:nvSpPr>
          <p:spPr bwMode="auto">
            <a:xfrm>
              <a:off x="555" y="141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7.6</a:t>
              </a:r>
              <a:endParaRPr lang="en-US" sz="2000">
                <a:solidFill>
                  <a:schemeClr val="tx1"/>
                </a:solidFill>
                <a:latin typeface="Arial Narrow" pitchFamily="34" charset="0"/>
              </a:endParaRPr>
            </a:p>
          </p:txBody>
        </p:sp>
        <p:sp>
          <p:nvSpPr>
            <p:cNvPr id="45172" name="Rectangle 43"/>
            <p:cNvSpPr>
              <a:spLocks noChangeArrowheads="1"/>
            </p:cNvSpPr>
            <p:nvPr/>
          </p:nvSpPr>
          <p:spPr bwMode="auto">
            <a:xfrm>
              <a:off x="288" y="1512"/>
              <a:ext cx="3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pH</a:t>
              </a:r>
              <a:r>
                <a:rPr lang="en-US" sz="2000" baseline="-25000">
                  <a:solidFill>
                    <a:srgbClr val="000000"/>
                  </a:solidFill>
                  <a:latin typeface="Arial Narrow" pitchFamily="34" charset="0"/>
                </a:rPr>
                <a:t>S       </a:t>
              </a:r>
              <a:endParaRPr lang="en-US" sz="2000" baseline="-25000">
                <a:solidFill>
                  <a:schemeClr val="tx1"/>
                </a:solidFill>
                <a:latin typeface="Arial Narrow" pitchFamily="34" charset="0"/>
              </a:endParaRPr>
            </a:p>
          </p:txBody>
        </p:sp>
        <p:sp>
          <p:nvSpPr>
            <p:cNvPr id="45173" name="Rectangle 44"/>
            <p:cNvSpPr>
              <a:spLocks noChangeArrowheads="1"/>
            </p:cNvSpPr>
            <p:nvPr/>
          </p:nvSpPr>
          <p:spPr bwMode="auto">
            <a:xfrm>
              <a:off x="555" y="1690"/>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45174" name="Rectangle 45"/>
            <p:cNvSpPr>
              <a:spLocks noChangeArrowheads="1"/>
            </p:cNvSpPr>
            <p:nvPr/>
          </p:nvSpPr>
          <p:spPr bwMode="auto">
            <a:xfrm>
              <a:off x="555" y="1134"/>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grpSp>
      <p:grpSp>
        <p:nvGrpSpPr>
          <p:cNvPr id="699612" name="Group 220"/>
          <p:cNvGrpSpPr>
            <a:grpSpLocks/>
          </p:cNvGrpSpPr>
          <p:nvPr/>
        </p:nvGrpSpPr>
        <p:grpSpPr bwMode="auto">
          <a:xfrm>
            <a:off x="457200" y="3403600"/>
            <a:ext cx="2381250" cy="1628775"/>
            <a:chOff x="288" y="3264"/>
            <a:chExt cx="1500" cy="1026"/>
          </a:xfrm>
        </p:grpSpPr>
        <p:grpSp>
          <p:nvGrpSpPr>
            <p:cNvPr id="45141" name="Group 114"/>
            <p:cNvGrpSpPr>
              <a:grpSpLocks/>
            </p:cNvGrpSpPr>
            <p:nvPr/>
          </p:nvGrpSpPr>
          <p:grpSpPr bwMode="auto">
            <a:xfrm>
              <a:off x="706" y="3644"/>
              <a:ext cx="1047" cy="340"/>
              <a:chOff x="787" y="3025"/>
              <a:chExt cx="1047" cy="331"/>
            </a:xfrm>
          </p:grpSpPr>
          <p:sp>
            <p:nvSpPr>
              <p:cNvPr id="45156" name="Freeform 115"/>
              <p:cNvSpPr>
                <a:spLocks/>
              </p:cNvSpPr>
              <p:nvPr/>
            </p:nvSpPr>
            <p:spPr bwMode="auto">
              <a:xfrm>
                <a:off x="787" y="3266"/>
                <a:ext cx="362" cy="90"/>
              </a:xfrm>
              <a:custGeom>
                <a:avLst/>
                <a:gdLst>
                  <a:gd name="T0" fmla="*/ 519111 w 121"/>
                  <a:gd name="T1" fmla="*/ 2147483647 h 13"/>
                  <a:gd name="T2" fmla="*/ 1553043 w 121"/>
                  <a:gd name="T3" fmla="*/ 2147483647 h 13"/>
                  <a:gd name="T4" fmla="*/ 2593509 w 121"/>
                  <a:gd name="T5" fmla="*/ 2147483647 h 13"/>
                  <a:gd name="T6" fmla="*/ 3605879 w 121"/>
                  <a:gd name="T7" fmla="*/ 2147483647 h 13"/>
                  <a:gd name="T8" fmla="*/ 5165405 w 121"/>
                  <a:gd name="T9" fmla="*/ 2147483647 h 13"/>
                  <a:gd name="T10" fmla="*/ 6199552 w 121"/>
                  <a:gd name="T11" fmla="*/ 2147483647 h 13"/>
                  <a:gd name="T12" fmla="*/ 7239955 w 121"/>
                  <a:gd name="T13" fmla="*/ 2147483647 h 13"/>
                  <a:gd name="T14" fmla="*/ 8271802 w 121"/>
                  <a:gd name="T15" fmla="*/ 2147483647 h 13"/>
                  <a:gd name="T16" fmla="*/ 9312190 w 121"/>
                  <a:gd name="T17" fmla="*/ 2147483647 h 13"/>
                  <a:gd name="T18" fmla="*/ 10352602 w 121"/>
                  <a:gd name="T19" fmla="*/ 2147483647 h 13"/>
                  <a:gd name="T20" fmla="*/ 11306974 w 121"/>
                  <a:gd name="T21" fmla="*/ 2147483647 h 13"/>
                  <a:gd name="T22" fmla="*/ 12347359 w 121"/>
                  <a:gd name="T23" fmla="*/ 2147483647 h 13"/>
                  <a:gd name="T24" fmla="*/ 13381372 w 121"/>
                  <a:gd name="T25" fmla="*/ 2147483647 h 13"/>
                  <a:gd name="T26" fmla="*/ 14419594 w 121"/>
                  <a:gd name="T27" fmla="*/ 2147483647 h 13"/>
                  <a:gd name="T28" fmla="*/ 15453526 w 121"/>
                  <a:gd name="T29" fmla="*/ 2147483647 h 13"/>
                  <a:gd name="T30" fmla="*/ 16493902 w 121"/>
                  <a:gd name="T31" fmla="*/ 2147483647 h 13"/>
                  <a:gd name="T32" fmla="*/ 17507008 w 121"/>
                  <a:gd name="T33" fmla="*/ 2147483647 h 13"/>
                  <a:gd name="T34" fmla="*/ 18547420 w 121"/>
                  <a:gd name="T35" fmla="*/ 2147483647 h 13"/>
                  <a:gd name="T36" fmla="*/ 19587877 w 121"/>
                  <a:gd name="T37" fmla="*/ 2147483647 h 13"/>
                  <a:gd name="T38" fmla="*/ 20619646 w 121"/>
                  <a:gd name="T39" fmla="*/ 0 h 13"/>
                  <a:gd name="T40" fmla="*/ 21660031 w 121"/>
                  <a:gd name="T41" fmla="*/ 2147483647 h 13"/>
                  <a:gd name="T42" fmla="*/ 22693962 w 121"/>
                  <a:gd name="T43" fmla="*/ 2147483647 h 13"/>
                  <a:gd name="T44" fmla="*/ 23732283 w 121"/>
                  <a:gd name="T45" fmla="*/ 2147483647 h 13"/>
                  <a:gd name="T46" fmla="*/ 24747044 w 121"/>
                  <a:gd name="T47" fmla="*/ 2147483647 h 13"/>
                  <a:gd name="T48" fmla="*/ 25787456 w 121"/>
                  <a:gd name="T49" fmla="*/ 2147483647 h 13"/>
                  <a:gd name="T50" fmla="*/ 26819195 w 121"/>
                  <a:gd name="T51" fmla="*/ 2147483647 h 13"/>
                  <a:gd name="T52" fmla="*/ 27859610 w 121"/>
                  <a:gd name="T53" fmla="*/ 2147483647 h 13"/>
                  <a:gd name="T54" fmla="*/ 28900013 w 121"/>
                  <a:gd name="T55" fmla="*/ 2147483647 h 13"/>
                  <a:gd name="T56" fmla="*/ 29931832 w 121"/>
                  <a:gd name="T57" fmla="*/ 2147483647 h 13"/>
                  <a:gd name="T58" fmla="*/ 30972247 w 121"/>
                  <a:gd name="T59" fmla="*/ 2147483647 h 13"/>
                  <a:gd name="T60" fmla="*/ 31755244 w 121"/>
                  <a:gd name="T61" fmla="*/ 2147483647 h 13"/>
                  <a:gd name="T62" fmla="*/ 32795656 w 121"/>
                  <a:gd name="T63" fmla="*/ 2147483647 h 13"/>
                  <a:gd name="T64" fmla="*/ 33827476 w 121"/>
                  <a:gd name="T65" fmla="*/ 2147483647 h 13"/>
                  <a:gd name="T66" fmla="*/ 34867891 w 121"/>
                  <a:gd name="T67" fmla="*/ 2147483647 h 13"/>
                  <a:gd name="T68" fmla="*/ 36420925 w 121"/>
                  <a:gd name="T69" fmla="*/ 2147483647 h 13"/>
                  <a:gd name="T70" fmla="*/ 37461310 w 121"/>
                  <a:gd name="T71" fmla="*/ 2147483647 h 13"/>
                  <a:gd name="T72" fmla="*/ 38473931 w 121"/>
                  <a:gd name="T73" fmla="*/ 2147483647 h 13"/>
                  <a:gd name="T74" fmla="*/ 39514334 w 121"/>
                  <a:gd name="T75" fmla="*/ 2147483647 h 13"/>
                  <a:gd name="T76" fmla="*/ 40554803 w 121"/>
                  <a:gd name="T77" fmla="*/ 2147483647 h 13"/>
                  <a:gd name="T78" fmla="*/ 41586569 w 121"/>
                  <a:gd name="T79" fmla="*/ 2147483647 h 13"/>
                  <a:gd name="T80" fmla="*/ 42626954 w 121"/>
                  <a:gd name="T81" fmla="*/ 2147483647 h 13"/>
                  <a:gd name="T82" fmla="*/ 43660889 w 121"/>
                  <a:gd name="T83" fmla="*/ 2147483647 h 13"/>
                  <a:gd name="T84" fmla="*/ 45201013 w 121"/>
                  <a:gd name="T85" fmla="*/ 2147483647 h 13"/>
                  <a:gd name="T86" fmla="*/ 46232863 w 121"/>
                  <a:gd name="T87" fmla="*/ 2147483647 h 13"/>
                  <a:gd name="T88" fmla="*/ 47273248 w 121"/>
                  <a:gd name="T89" fmla="*/ 2147483647 h 13"/>
                  <a:gd name="T90" fmla="*/ 48307180 w 121"/>
                  <a:gd name="T91" fmla="*/ 2147483647 h 13"/>
                  <a:gd name="T92" fmla="*/ 49345393 w 121"/>
                  <a:gd name="T93" fmla="*/ 2147483647 h 13"/>
                  <a:gd name="T94" fmla="*/ 50379405 w 121"/>
                  <a:gd name="T95" fmla="*/ 2147483647 h 13"/>
                  <a:gd name="T96" fmla="*/ 51419790 w 121"/>
                  <a:gd name="T97" fmla="*/ 2147483647 h 13"/>
                  <a:gd name="T98" fmla="*/ 52376338 w 121"/>
                  <a:gd name="T99" fmla="*/ 2147483647 h 13"/>
                  <a:gd name="T100" fmla="*/ 53414575 w 121"/>
                  <a:gd name="T101" fmla="*/ 2147483647 h 13"/>
                  <a:gd name="T102" fmla="*/ 54454963 w 121"/>
                  <a:gd name="T103" fmla="*/ 2147483647 h 13"/>
                  <a:gd name="T104" fmla="*/ 55488976 w 121"/>
                  <a:gd name="T105" fmla="*/ 2147483647 h 13"/>
                  <a:gd name="T106" fmla="*/ 56527221 w 121"/>
                  <a:gd name="T107" fmla="*/ 2147483647 h 13"/>
                  <a:gd name="T108" fmla="*/ 57561369 w 121"/>
                  <a:gd name="T109" fmla="*/ 2147483647 h 13"/>
                  <a:gd name="T110" fmla="*/ 58601748 w 121"/>
                  <a:gd name="T111" fmla="*/ 2147483647 h 13"/>
                  <a:gd name="T112" fmla="*/ 59614127 w 121"/>
                  <a:gd name="T113" fmla="*/ 2147483647 h 13"/>
                  <a:gd name="T114" fmla="*/ 60654539 w 121"/>
                  <a:gd name="T115" fmla="*/ 2147483647 h 13"/>
                  <a:gd name="T116" fmla="*/ 62207663 w 121"/>
                  <a:gd name="T117" fmla="*/ 2147483647 h 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1" h="13">
                    <a:moveTo>
                      <a:pt x="0" y="9"/>
                    </a:moveTo>
                    <a:lnTo>
                      <a:pt x="0" y="7"/>
                    </a:lnTo>
                    <a:lnTo>
                      <a:pt x="1" y="7"/>
                    </a:lnTo>
                    <a:lnTo>
                      <a:pt x="1" y="8"/>
                    </a:lnTo>
                    <a:lnTo>
                      <a:pt x="1" y="9"/>
                    </a:lnTo>
                    <a:lnTo>
                      <a:pt x="1" y="8"/>
                    </a:lnTo>
                    <a:lnTo>
                      <a:pt x="2" y="8"/>
                    </a:lnTo>
                    <a:lnTo>
                      <a:pt x="3" y="9"/>
                    </a:lnTo>
                    <a:lnTo>
                      <a:pt x="3" y="8"/>
                    </a:lnTo>
                    <a:lnTo>
                      <a:pt x="4" y="8"/>
                    </a:lnTo>
                    <a:lnTo>
                      <a:pt x="4" y="7"/>
                    </a:lnTo>
                    <a:lnTo>
                      <a:pt x="5" y="6"/>
                    </a:lnTo>
                    <a:lnTo>
                      <a:pt x="5" y="10"/>
                    </a:lnTo>
                    <a:lnTo>
                      <a:pt x="5" y="6"/>
                    </a:lnTo>
                    <a:lnTo>
                      <a:pt x="5" y="9"/>
                    </a:lnTo>
                    <a:lnTo>
                      <a:pt x="6" y="9"/>
                    </a:lnTo>
                    <a:lnTo>
                      <a:pt x="6" y="8"/>
                    </a:lnTo>
                    <a:lnTo>
                      <a:pt x="7" y="9"/>
                    </a:lnTo>
                    <a:lnTo>
                      <a:pt x="7" y="7"/>
                    </a:lnTo>
                    <a:lnTo>
                      <a:pt x="7" y="9"/>
                    </a:lnTo>
                    <a:lnTo>
                      <a:pt x="7" y="8"/>
                    </a:lnTo>
                    <a:lnTo>
                      <a:pt x="8" y="7"/>
                    </a:lnTo>
                    <a:lnTo>
                      <a:pt x="9" y="7"/>
                    </a:lnTo>
                    <a:lnTo>
                      <a:pt x="9" y="8"/>
                    </a:lnTo>
                    <a:lnTo>
                      <a:pt x="10" y="9"/>
                    </a:lnTo>
                    <a:lnTo>
                      <a:pt x="10" y="6"/>
                    </a:lnTo>
                    <a:lnTo>
                      <a:pt x="10" y="8"/>
                    </a:lnTo>
                    <a:lnTo>
                      <a:pt x="10" y="9"/>
                    </a:lnTo>
                    <a:lnTo>
                      <a:pt x="11" y="8"/>
                    </a:lnTo>
                    <a:lnTo>
                      <a:pt x="11" y="10"/>
                    </a:lnTo>
                    <a:lnTo>
                      <a:pt x="11" y="9"/>
                    </a:lnTo>
                    <a:lnTo>
                      <a:pt x="12" y="8"/>
                    </a:lnTo>
                    <a:lnTo>
                      <a:pt x="13" y="7"/>
                    </a:lnTo>
                    <a:lnTo>
                      <a:pt x="13" y="8"/>
                    </a:lnTo>
                    <a:lnTo>
                      <a:pt x="13" y="6"/>
                    </a:lnTo>
                    <a:lnTo>
                      <a:pt x="14" y="8"/>
                    </a:lnTo>
                    <a:lnTo>
                      <a:pt x="14" y="7"/>
                    </a:lnTo>
                    <a:lnTo>
                      <a:pt x="15" y="7"/>
                    </a:lnTo>
                    <a:lnTo>
                      <a:pt x="15" y="8"/>
                    </a:lnTo>
                    <a:lnTo>
                      <a:pt x="16" y="8"/>
                    </a:lnTo>
                    <a:lnTo>
                      <a:pt x="16" y="9"/>
                    </a:lnTo>
                    <a:lnTo>
                      <a:pt x="16" y="8"/>
                    </a:lnTo>
                    <a:lnTo>
                      <a:pt x="17" y="6"/>
                    </a:lnTo>
                    <a:lnTo>
                      <a:pt x="17" y="7"/>
                    </a:lnTo>
                    <a:lnTo>
                      <a:pt x="17" y="9"/>
                    </a:lnTo>
                    <a:lnTo>
                      <a:pt x="18" y="7"/>
                    </a:lnTo>
                    <a:lnTo>
                      <a:pt x="18" y="11"/>
                    </a:lnTo>
                    <a:lnTo>
                      <a:pt x="18" y="7"/>
                    </a:lnTo>
                    <a:lnTo>
                      <a:pt x="19" y="8"/>
                    </a:lnTo>
                    <a:lnTo>
                      <a:pt x="20" y="9"/>
                    </a:lnTo>
                    <a:lnTo>
                      <a:pt x="20" y="8"/>
                    </a:lnTo>
                    <a:lnTo>
                      <a:pt x="21" y="8"/>
                    </a:lnTo>
                    <a:lnTo>
                      <a:pt x="22" y="8"/>
                    </a:lnTo>
                    <a:lnTo>
                      <a:pt x="22" y="9"/>
                    </a:lnTo>
                    <a:lnTo>
                      <a:pt x="23" y="7"/>
                    </a:lnTo>
                    <a:lnTo>
                      <a:pt x="23" y="11"/>
                    </a:lnTo>
                    <a:lnTo>
                      <a:pt x="23" y="7"/>
                    </a:lnTo>
                    <a:lnTo>
                      <a:pt x="23" y="10"/>
                    </a:lnTo>
                    <a:lnTo>
                      <a:pt x="24" y="8"/>
                    </a:lnTo>
                    <a:lnTo>
                      <a:pt x="24" y="7"/>
                    </a:lnTo>
                    <a:lnTo>
                      <a:pt x="24" y="10"/>
                    </a:lnTo>
                    <a:lnTo>
                      <a:pt x="25" y="9"/>
                    </a:lnTo>
                    <a:lnTo>
                      <a:pt x="26" y="11"/>
                    </a:lnTo>
                    <a:lnTo>
                      <a:pt x="26" y="9"/>
                    </a:lnTo>
                    <a:lnTo>
                      <a:pt x="27" y="10"/>
                    </a:lnTo>
                    <a:lnTo>
                      <a:pt x="27" y="9"/>
                    </a:lnTo>
                    <a:lnTo>
                      <a:pt x="27" y="11"/>
                    </a:lnTo>
                    <a:lnTo>
                      <a:pt x="28" y="10"/>
                    </a:lnTo>
                    <a:lnTo>
                      <a:pt x="28" y="8"/>
                    </a:lnTo>
                    <a:lnTo>
                      <a:pt x="29" y="10"/>
                    </a:lnTo>
                    <a:lnTo>
                      <a:pt x="29" y="7"/>
                    </a:lnTo>
                    <a:lnTo>
                      <a:pt x="30" y="10"/>
                    </a:lnTo>
                    <a:lnTo>
                      <a:pt x="30" y="9"/>
                    </a:lnTo>
                    <a:lnTo>
                      <a:pt x="30" y="8"/>
                    </a:lnTo>
                    <a:lnTo>
                      <a:pt x="30" y="9"/>
                    </a:lnTo>
                    <a:lnTo>
                      <a:pt x="31" y="10"/>
                    </a:lnTo>
                    <a:lnTo>
                      <a:pt x="31" y="9"/>
                    </a:lnTo>
                    <a:lnTo>
                      <a:pt x="31" y="10"/>
                    </a:lnTo>
                    <a:lnTo>
                      <a:pt x="32" y="8"/>
                    </a:lnTo>
                    <a:lnTo>
                      <a:pt x="32" y="7"/>
                    </a:lnTo>
                    <a:lnTo>
                      <a:pt x="33" y="8"/>
                    </a:lnTo>
                    <a:lnTo>
                      <a:pt x="33" y="9"/>
                    </a:lnTo>
                    <a:lnTo>
                      <a:pt x="34" y="9"/>
                    </a:lnTo>
                    <a:lnTo>
                      <a:pt x="34" y="8"/>
                    </a:lnTo>
                    <a:lnTo>
                      <a:pt x="35" y="8"/>
                    </a:lnTo>
                    <a:lnTo>
                      <a:pt x="35" y="9"/>
                    </a:lnTo>
                    <a:lnTo>
                      <a:pt x="35" y="8"/>
                    </a:lnTo>
                    <a:lnTo>
                      <a:pt x="36" y="8"/>
                    </a:lnTo>
                    <a:lnTo>
                      <a:pt x="36" y="9"/>
                    </a:lnTo>
                    <a:lnTo>
                      <a:pt x="36" y="10"/>
                    </a:lnTo>
                    <a:lnTo>
                      <a:pt x="37" y="8"/>
                    </a:lnTo>
                    <a:lnTo>
                      <a:pt x="37" y="9"/>
                    </a:lnTo>
                    <a:lnTo>
                      <a:pt x="38" y="7"/>
                    </a:lnTo>
                    <a:lnTo>
                      <a:pt x="38" y="8"/>
                    </a:lnTo>
                    <a:lnTo>
                      <a:pt x="39" y="8"/>
                    </a:lnTo>
                    <a:lnTo>
                      <a:pt x="39" y="6"/>
                    </a:lnTo>
                    <a:lnTo>
                      <a:pt x="40" y="8"/>
                    </a:lnTo>
                    <a:lnTo>
                      <a:pt x="40" y="0"/>
                    </a:lnTo>
                    <a:lnTo>
                      <a:pt x="40" y="5"/>
                    </a:lnTo>
                    <a:lnTo>
                      <a:pt x="41" y="5"/>
                    </a:lnTo>
                    <a:lnTo>
                      <a:pt x="41" y="9"/>
                    </a:lnTo>
                    <a:lnTo>
                      <a:pt x="41" y="13"/>
                    </a:lnTo>
                    <a:lnTo>
                      <a:pt x="41" y="8"/>
                    </a:lnTo>
                    <a:lnTo>
                      <a:pt x="42" y="6"/>
                    </a:lnTo>
                    <a:lnTo>
                      <a:pt x="42" y="10"/>
                    </a:lnTo>
                    <a:lnTo>
                      <a:pt x="42" y="6"/>
                    </a:lnTo>
                    <a:lnTo>
                      <a:pt x="43" y="10"/>
                    </a:lnTo>
                    <a:lnTo>
                      <a:pt x="43" y="7"/>
                    </a:lnTo>
                    <a:lnTo>
                      <a:pt x="43" y="9"/>
                    </a:lnTo>
                    <a:lnTo>
                      <a:pt x="44" y="10"/>
                    </a:lnTo>
                    <a:lnTo>
                      <a:pt x="44" y="9"/>
                    </a:lnTo>
                    <a:lnTo>
                      <a:pt x="45" y="7"/>
                    </a:lnTo>
                    <a:lnTo>
                      <a:pt x="45" y="6"/>
                    </a:lnTo>
                    <a:lnTo>
                      <a:pt x="45" y="7"/>
                    </a:lnTo>
                    <a:lnTo>
                      <a:pt x="46" y="6"/>
                    </a:lnTo>
                    <a:lnTo>
                      <a:pt x="46" y="10"/>
                    </a:lnTo>
                    <a:lnTo>
                      <a:pt x="46" y="8"/>
                    </a:lnTo>
                    <a:lnTo>
                      <a:pt x="47" y="10"/>
                    </a:lnTo>
                    <a:lnTo>
                      <a:pt x="47" y="8"/>
                    </a:lnTo>
                    <a:lnTo>
                      <a:pt x="47" y="6"/>
                    </a:lnTo>
                    <a:lnTo>
                      <a:pt x="48" y="8"/>
                    </a:lnTo>
                    <a:lnTo>
                      <a:pt x="48" y="10"/>
                    </a:lnTo>
                    <a:lnTo>
                      <a:pt x="48" y="9"/>
                    </a:lnTo>
                    <a:lnTo>
                      <a:pt x="48" y="8"/>
                    </a:lnTo>
                    <a:lnTo>
                      <a:pt x="49" y="7"/>
                    </a:lnTo>
                    <a:lnTo>
                      <a:pt x="49" y="6"/>
                    </a:lnTo>
                    <a:lnTo>
                      <a:pt x="49" y="8"/>
                    </a:lnTo>
                    <a:lnTo>
                      <a:pt x="50" y="7"/>
                    </a:lnTo>
                    <a:lnTo>
                      <a:pt x="50" y="5"/>
                    </a:lnTo>
                    <a:lnTo>
                      <a:pt x="51" y="6"/>
                    </a:lnTo>
                    <a:lnTo>
                      <a:pt x="51" y="10"/>
                    </a:lnTo>
                    <a:lnTo>
                      <a:pt x="51" y="6"/>
                    </a:lnTo>
                    <a:lnTo>
                      <a:pt x="52" y="8"/>
                    </a:lnTo>
                    <a:lnTo>
                      <a:pt x="52" y="7"/>
                    </a:lnTo>
                    <a:lnTo>
                      <a:pt x="53" y="8"/>
                    </a:lnTo>
                    <a:lnTo>
                      <a:pt x="53" y="7"/>
                    </a:lnTo>
                    <a:lnTo>
                      <a:pt x="53" y="6"/>
                    </a:lnTo>
                    <a:lnTo>
                      <a:pt x="53" y="7"/>
                    </a:lnTo>
                    <a:lnTo>
                      <a:pt x="54" y="8"/>
                    </a:lnTo>
                    <a:lnTo>
                      <a:pt x="54" y="7"/>
                    </a:lnTo>
                    <a:lnTo>
                      <a:pt x="55" y="6"/>
                    </a:lnTo>
                    <a:lnTo>
                      <a:pt x="55" y="8"/>
                    </a:lnTo>
                    <a:lnTo>
                      <a:pt x="55" y="7"/>
                    </a:lnTo>
                    <a:lnTo>
                      <a:pt x="56" y="6"/>
                    </a:lnTo>
                    <a:lnTo>
                      <a:pt x="56" y="8"/>
                    </a:lnTo>
                    <a:lnTo>
                      <a:pt x="56" y="6"/>
                    </a:lnTo>
                    <a:lnTo>
                      <a:pt x="57" y="7"/>
                    </a:lnTo>
                    <a:lnTo>
                      <a:pt x="57" y="6"/>
                    </a:lnTo>
                    <a:lnTo>
                      <a:pt x="57" y="7"/>
                    </a:lnTo>
                    <a:lnTo>
                      <a:pt x="57" y="8"/>
                    </a:lnTo>
                    <a:lnTo>
                      <a:pt x="58" y="7"/>
                    </a:lnTo>
                    <a:lnTo>
                      <a:pt x="58" y="9"/>
                    </a:lnTo>
                    <a:lnTo>
                      <a:pt x="58" y="8"/>
                    </a:lnTo>
                    <a:lnTo>
                      <a:pt x="59" y="7"/>
                    </a:lnTo>
                    <a:lnTo>
                      <a:pt x="59" y="9"/>
                    </a:lnTo>
                    <a:lnTo>
                      <a:pt x="59" y="7"/>
                    </a:lnTo>
                    <a:lnTo>
                      <a:pt x="60" y="8"/>
                    </a:lnTo>
                    <a:lnTo>
                      <a:pt x="61" y="8"/>
                    </a:lnTo>
                    <a:lnTo>
                      <a:pt x="61" y="9"/>
                    </a:lnTo>
                    <a:lnTo>
                      <a:pt x="61" y="6"/>
                    </a:lnTo>
                    <a:lnTo>
                      <a:pt x="62" y="6"/>
                    </a:lnTo>
                    <a:lnTo>
                      <a:pt x="62" y="8"/>
                    </a:lnTo>
                    <a:lnTo>
                      <a:pt x="63" y="7"/>
                    </a:lnTo>
                    <a:lnTo>
                      <a:pt x="63" y="6"/>
                    </a:lnTo>
                    <a:lnTo>
                      <a:pt x="63" y="7"/>
                    </a:lnTo>
                    <a:lnTo>
                      <a:pt x="64" y="8"/>
                    </a:lnTo>
                    <a:lnTo>
                      <a:pt x="64" y="9"/>
                    </a:lnTo>
                    <a:lnTo>
                      <a:pt x="65" y="8"/>
                    </a:lnTo>
                    <a:lnTo>
                      <a:pt x="65" y="7"/>
                    </a:lnTo>
                    <a:lnTo>
                      <a:pt x="65" y="8"/>
                    </a:lnTo>
                    <a:lnTo>
                      <a:pt x="66" y="8"/>
                    </a:lnTo>
                    <a:lnTo>
                      <a:pt x="66" y="7"/>
                    </a:lnTo>
                    <a:lnTo>
                      <a:pt x="67" y="7"/>
                    </a:lnTo>
                    <a:lnTo>
                      <a:pt x="67" y="6"/>
                    </a:lnTo>
                    <a:lnTo>
                      <a:pt x="67" y="8"/>
                    </a:lnTo>
                    <a:lnTo>
                      <a:pt x="68" y="7"/>
                    </a:lnTo>
                    <a:lnTo>
                      <a:pt x="68" y="10"/>
                    </a:lnTo>
                    <a:lnTo>
                      <a:pt x="68" y="9"/>
                    </a:lnTo>
                    <a:lnTo>
                      <a:pt x="69" y="9"/>
                    </a:lnTo>
                    <a:lnTo>
                      <a:pt x="69" y="8"/>
                    </a:lnTo>
                    <a:lnTo>
                      <a:pt x="69" y="6"/>
                    </a:lnTo>
                    <a:lnTo>
                      <a:pt x="70" y="8"/>
                    </a:lnTo>
                    <a:lnTo>
                      <a:pt x="70" y="7"/>
                    </a:lnTo>
                    <a:lnTo>
                      <a:pt x="71" y="8"/>
                    </a:lnTo>
                    <a:lnTo>
                      <a:pt x="71" y="7"/>
                    </a:lnTo>
                    <a:lnTo>
                      <a:pt x="71" y="8"/>
                    </a:lnTo>
                    <a:lnTo>
                      <a:pt x="72" y="9"/>
                    </a:lnTo>
                    <a:lnTo>
                      <a:pt x="72" y="8"/>
                    </a:lnTo>
                    <a:lnTo>
                      <a:pt x="72" y="9"/>
                    </a:lnTo>
                    <a:lnTo>
                      <a:pt x="73" y="8"/>
                    </a:lnTo>
                    <a:lnTo>
                      <a:pt x="73" y="9"/>
                    </a:lnTo>
                    <a:lnTo>
                      <a:pt x="73" y="7"/>
                    </a:lnTo>
                    <a:lnTo>
                      <a:pt x="74" y="8"/>
                    </a:lnTo>
                    <a:lnTo>
                      <a:pt x="74" y="9"/>
                    </a:lnTo>
                    <a:lnTo>
                      <a:pt x="74" y="8"/>
                    </a:lnTo>
                    <a:lnTo>
                      <a:pt x="75" y="9"/>
                    </a:lnTo>
                    <a:lnTo>
                      <a:pt x="75" y="8"/>
                    </a:lnTo>
                    <a:lnTo>
                      <a:pt x="75" y="10"/>
                    </a:lnTo>
                    <a:lnTo>
                      <a:pt x="75" y="9"/>
                    </a:lnTo>
                    <a:lnTo>
                      <a:pt x="76" y="10"/>
                    </a:lnTo>
                    <a:lnTo>
                      <a:pt x="77" y="10"/>
                    </a:lnTo>
                    <a:lnTo>
                      <a:pt x="77" y="9"/>
                    </a:lnTo>
                    <a:lnTo>
                      <a:pt x="77" y="8"/>
                    </a:lnTo>
                    <a:lnTo>
                      <a:pt x="78" y="9"/>
                    </a:lnTo>
                    <a:lnTo>
                      <a:pt x="78" y="10"/>
                    </a:lnTo>
                    <a:lnTo>
                      <a:pt x="78" y="9"/>
                    </a:lnTo>
                    <a:lnTo>
                      <a:pt x="79" y="8"/>
                    </a:lnTo>
                    <a:lnTo>
                      <a:pt x="79" y="9"/>
                    </a:lnTo>
                    <a:lnTo>
                      <a:pt x="79" y="10"/>
                    </a:lnTo>
                    <a:lnTo>
                      <a:pt x="80" y="9"/>
                    </a:lnTo>
                    <a:lnTo>
                      <a:pt x="80" y="10"/>
                    </a:lnTo>
                    <a:lnTo>
                      <a:pt x="81" y="9"/>
                    </a:lnTo>
                    <a:lnTo>
                      <a:pt x="81" y="10"/>
                    </a:lnTo>
                    <a:lnTo>
                      <a:pt x="82" y="9"/>
                    </a:lnTo>
                    <a:lnTo>
                      <a:pt x="82" y="7"/>
                    </a:lnTo>
                    <a:lnTo>
                      <a:pt x="82" y="8"/>
                    </a:lnTo>
                    <a:lnTo>
                      <a:pt x="83" y="8"/>
                    </a:lnTo>
                    <a:lnTo>
                      <a:pt x="83" y="9"/>
                    </a:lnTo>
                    <a:lnTo>
                      <a:pt x="83" y="8"/>
                    </a:lnTo>
                    <a:lnTo>
                      <a:pt x="84" y="9"/>
                    </a:lnTo>
                    <a:lnTo>
                      <a:pt x="84" y="8"/>
                    </a:lnTo>
                    <a:lnTo>
                      <a:pt x="84" y="9"/>
                    </a:lnTo>
                    <a:lnTo>
                      <a:pt x="85" y="9"/>
                    </a:lnTo>
                    <a:lnTo>
                      <a:pt x="85" y="8"/>
                    </a:lnTo>
                    <a:lnTo>
                      <a:pt x="85" y="7"/>
                    </a:lnTo>
                    <a:lnTo>
                      <a:pt x="86" y="7"/>
                    </a:lnTo>
                    <a:lnTo>
                      <a:pt x="86" y="8"/>
                    </a:lnTo>
                    <a:lnTo>
                      <a:pt x="87" y="8"/>
                    </a:lnTo>
                    <a:lnTo>
                      <a:pt x="87" y="9"/>
                    </a:lnTo>
                    <a:lnTo>
                      <a:pt x="88" y="9"/>
                    </a:lnTo>
                    <a:lnTo>
                      <a:pt x="88" y="10"/>
                    </a:lnTo>
                    <a:lnTo>
                      <a:pt x="89" y="8"/>
                    </a:lnTo>
                    <a:lnTo>
                      <a:pt x="89" y="10"/>
                    </a:lnTo>
                    <a:lnTo>
                      <a:pt x="89" y="9"/>
                    </a:lnTo>
                    <a:lnTo>
                      <a:pt x="90" y="10"/>
                    </a:lnTo>
                    <a:lnTo>
                      <a:pt x="91" y="9"/>
                    </a:lnTo>
                    <a:lnTo>
                      <a:pt x="91" y="8"/>
                    </a:lnTo>
                    <a:lnTo>
                      <a:pt x="91" y="7"/>
                    </a:lnTo>
                    <a:lnTo>
                      <a:pt x="91" y="10"/>
                    </a:lnTo>
                    <a:lnTo>
                      <a:pt x="92" y="9"/>
                    </a:lnTo>
                    <a:lnTo>
                      <a:pt x="92" y="10"/>
                    </a:lnTo>
                    <a:lnTo>
                      <a:pt x="93" y="9"/>
                    </a:lnTo>
                    <a:lnTo>
                      <a:pt x="93" y="10"/>
                    </a:lnTo>
                    <a:lnTo>
                      <a:pt x="93" y="9"/>
                    </a:lnTo>
                    <a:lnTo>
                      <a:pt x="94" y="9"/>
                    </a:lnTo>
                    <a:lnTo>
                      <a:pt x="94" y="10"/>
                    </a:lnTo>
                    <a:lnTo>
                      <a:pt x="95" y="8"/>
                    </a:lnTo>
                    <a:lnTo>
                      <a:pt x="95" y="9"/>
                    </a:lnTo>
                    <a:lnTo>
                      <a:pt x="95" y="8"/>
                    </a:lnTo>
                    <a:lnTo>
                      <a:pt x="96" y="10"/>
                    </a:lnTo>
                    <a:lnTo>
                      <a:pt x="96" y="9"/>
                    </a:lnTo>
                    <a:lnTo>
                      <a:pt x="96" y="10"/>
                    </a:lnTo>
                    <a:lnTo>
                      <a:pt x="96" y="9"/>
                    </a:lnTo>
                    <a:lnTo>
                      <a:pt x="97" y="10"/>
                    </a:lnTo>
                    <a:lnTo>
                      <a:pt x="97" y="9"/>
                    </a:lnTo>
                    <a:lnTo>
                      <a:pt x="97" y="10"/>
                    </a:lnTo>
                    <a:lnTo>
                      <a:pt x="98" y="9"/>
                    </a:lnTo>
                    <a:lnTo>
                      <a:pt x="98" y="10"/>
                    </a:lnTo>
                    <a:lnTo>
                      <a:pt x="98" y="7"/>
                    </a:lnTo>
                    <a:lnTo>
                      <a:pt x="99" y="9"/>
                    </a:lnTo>
                    <a:lnTo>
                      <a:pt x="99" y="10"/>
                    </a:lnTo>
                    <a:lnTo>
                      <a:pt x="99" y="11"/>
                    </a:lnTo>
                    <a:lnTo>
                      <a:pt x="100" y="9"/>
                    </a:lnTo>
                    <a:lnTo>
                      <a:pt x="100" y="8"/>
                    </a:lnTo>
                    <a:lnTo>
                      <a:pt x="100" y="10"/>
                    </a:lnTo>
                    <a:lnTo>
                      <a:pt x="101" y="10"/>
                    </a:lnTo>
                    <a:lnTo>
                      <a:pt x="101" y="9"/>
                    </a:lnTo>
                    <a:lnTo>
                      <a:pt x="101" y="8"/>
                    </a:lnTo>
                    <a:lnTo>
                      <a:pt x="102" y="8"/>
                    </a:lnTo>
                    <a:lnTo>
                      <a:pt x="102" y="9"/>
                    </a:lnTo>
                    <a:lnTo>
                      <a:pt x="102" y="8"/>
                    </a:lnTo>
                    <a:lnTo>
                      <a:pt x="102" y="9"/>
                    </a:lnTo>
                    <a:lnTo>
                      <a:pt x="103" y="8"/>
                    </a:lnTo>
                    <a:lnTo>
                      <a:pt x="103" y="9"/>
                    </a:lnTo>
                    <a:lnTo>
                      <a:pt x="104" y="9"/>
                    </a:lnTo>
                    <a:lnTo>
                      <a:pt x="104" y="8"/>
                    </a:lnTo>
                    <a:lnTo>
                      <a:pt x="104" y="9"/>
                    </a:lnTo>
                    <a:lnTo>
                      <a:pt x="105" y="8"/>
                    </a:lnTo>
                    <a:lnTo>
                      <a:pt x="105" y="10"/>
                    </a:lnTo>
                    <a:lnTo>
                      <a:pt x="105" y="9"/>
                    </a:lnTo>
                    <a:lnTo>
                      <a:pt x="106" y="8"/>
                    </a:lnTo>
                    <a:lnTo>
                      <a:pt x="106" y="9"/>
                    </a:lnTo>
                    <a:lnTo>
                      <a:pt x="106" y="7"/>
                    </a:lnTo>
                    <a:lnTo>
                      <a:pt x="107" y="9"/>
                    </a:lnTo>
                    <a:lnTo>
                      <a:pt x="107" y="8"/>
                    </a:lnTo>
                    <a:lnTo>
                      <a:pt x="107" y="9"/>
                    </a:lnTo>
                    <a:lnTo>
                      <a:pt x="107" y="8"/>
                    </a:lnTo>
                    <a:lnTo>
                      <a:pt x="108" y="8"/>
                    </a:lnTo>
                    <a:lnTo>
                      <a:pt x="108" y="9"/>
                    </a:lnTo>
                    <a:lnTo>
                      <a:pt x="109" y="9"/>
                    </a:lnTo>
                    <a:lnTo>
                      <a:pt x="110" y="8"/>
                    </a:lnTo>
                    <a:lnTo>
                      <a:pt x="110" y="9"/>
                    </a:lnTo>
                    <a:lnTo>
                      <a:pt x="110" y="8"/>
                    </a:lnTo>
                    <a:lnTo>
                      <a:pt x="111" y="9"/>
                    </a:lnTo>
                    <a:lnTo>
                      <a:pt x="111" y="8"/>
                    </a:lnTo>
                    <a:lnTo>
                      <a:pt x="111" y="7"/>
                    </a:lnTo>
                    <a:lnTo>
                      <a:pt x="112" y="8"/>
                    </a:lnTo>
                    <a:lnTo>
                      <a:pt x="112" y="9"/>
                    </a:lnTo>
                    <a:lnTo>
                      <a:pt x="113" y="9"/>
                    </a:lnTo>
                    <a:lnTo>
                      <a:pt x="113" y="8"/>
                    </a:lnTo>
                    <a:lnTo>
                      <a:pt x="114" y="9"/>
                    </a:lnTo>
                    <a:lnTo>
                      <a:pt x="114" y="8"/>
                    </a:lnTo>
                    <a:lnTo>
                      <a:pt x="114" y="9"/>
                    </a:lnTo>
                    <a:lnTo>
                      <a:pt x="115" y="8"/>
                    </a:lnTo>
                    <a:lnTo>
                      <a:pt x="115" y="10"/>
                    </a:lnTo>
                    <a:lnTo>
                      <a:pt x="116" y="9"/>
                    </a:lnTo>
                    <a:lnTo>
                      <a:pt x="116" y="10"/>
                    </a:lnTo>
                    <a:lnTo>
                      <a:pt x="116" y="9"/>
                    </a:lnTo>
                    <a:lnTo>
                      <a:pt x="116" y="8"/>
                    </a:lnTo>
                    <a:lnTo>
                      <a:pt x="117" y="10"/>
                    </a:lnTo>
                    <a:lnTo>
                      <a:pt x="117" y="9"/>
                    </a:lnTo>
                    <a:lnTo>
                      <a:pt x="118" y="8"/>
                    </a:lnTo>
                    <a:lnTo>
                      <a:pt x="118" y="9"/>
                    </a:lnTo>
                    <a:lnTo>
                      <a:pt x="118" y="8"/>
                    </a:lnTo>
                    <a:lnTo>
                      <a:pt x="118" y="10"/>
                    </a:lnTo>
                    <a:lnTo>
                      <a:pt x="119" y="10"/>
                    </a:lnTo>
                    <a:lnTo>
                      <a:pt x="119" y="8"/>
                    </a:lnTo>
                    <a:lnTo>
                      <a:pt x="120" y="8"/>
                    </a:lnTo>
                    <a:lnTo>
                      <a:pt x="120" y="9"/>
                    </a:lnTo>
                    <a:lnTo>
                      <a:pt x="121" y="10"/>
                    </a:lnTo>
                  </a:path>
                </a:pathLst>
              </a:custGeom>
              <a:noFill/>
              <a:ln w="4763">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57" name="Freeform 116"/>
              <p:cNvSpPr>
                <a:spLocks/>
              </p:cNvSpPr>
              <p:nvPr/>
            </p:nvSpPr>
            <p:spPr bwMode="auto">
              <a:xfrm>
                <a:off x="1149" y="3025"/>
                <a:ext cx="685" cy="307"/>
              </a:xfrm>
              <a:custGeom>
                <a:avLst/>
                <a:gdLst>
                  <a:gd name="T0" fmla="*/ 10 w 685"/>
                  <a:gd name="T1" fmla="*/ 14 h 307"/>
                  <a:gd name="T2" fmla="*/ 23 w 685"/>
                  <a:gd name="T3" fmla="*/ 50 h 307"/>
                  <a:gd name="T4" fmla="*/ 33 w 685"/>
                  <a:gd name="T5" fmla="*/ 94 h 307"/>
                  <a:gd name="T6" fmla="*/ 46 w 685"/>
                  <a:gd name="T7" fmla="*/ 108 h 307"/>
                  <a:gd name="T8" fmla="*/ 56 w 685"/>
                  <a:gd name="T9" fmla="*/ 122 h 307"/>
                  <a:gd name="T10" fmla="*/ 69 w 685"/>
                  <a:gd name="T11" fmla="*/ 151 h 307"/>
                  <a:gd name="T12" fmla="*/ 79 w 685"/>
                  <a:gd name="T13" fmla="*/ 151 h 307"/>
                  <a:gd name="T14" fmla="*/ 92 w 685"/>
                  <a:gd name="T15" fmla="*/ 165 h 307"/>
                  <a:gd name="T16" fmla="*/ 102 w 685"/>
                  <a:gd name="T17" fmla="*/ 173 h 307"/>
                  <a:gd name="T18" fmla="*/ 115 w 685"/>
                  <a:gd name="T19" fmla="*/ 180 h 307"/>
                  <a:gd name="T20" fmla="*/ 125 w 685"/>
                  <a:gd name="T21" fmla="*/ 187 h 307"/>
                  <a:gd name="T22" fmla="*/ 138 w 685"/>
                  <a:gd name="T23" fmla="*/ 180 h 307"/>
                  <a:gd name="T24" fmla="*/ 147 w 685"/>
                  <a:gd name="T25" fmla="*/ 201 h 307"/>
                  <a:gd name="T26" fmla="*/ 161 w 685"/>
                  <a:gd name="T27" fmla="*/ 201 h 307"/>
                  <a:gd name="T28" fmla="*/ 170 w 685"/>
                  <a:gd name="T29" fmla="*/ 201 h 307"/>
                  <a:gd name="T30" fmla="*/ 184 w 685"/>
                  <a:gd name="T31" fmla="*/ 201 h 307"/>
                  <a:gd name="T32" fmla="*/ 193 w 685"/>
                  <a:gd name="T33" fmla="*/ 201 h 307"/>
                  <a:gd name="T34" fmla="*/ 206 w 685"/>
                  <a:gd name="T35" fmla="*/ 201 h 307"/>
                  <a:gd name="T36" fmla="*/ 216 w 685"/>
                  <a:gd name="T37" fmla="*/ 209 h 307"/>
                  <a:gd name="T38" fmla="*/ 229 w 685"/>
                  <a:gd name="T39" fmla="*/ 230 h 307"/>
                  <a:gd name="T40" fmla="*/ 239 w 685"/>
                  <a:gd name="T41" fmla="*/ 230 h 307"/>
                  <a:gd name="T42" fmla="*/ 252 w 685"/>
                  <a:gd name="T43" fmla="*/ 230 h 307"/>
                  <a:gd name="T44" fmla="*/ 262 w 685"/>
                  <a:gd name="T45" fmla="*/ 223 h 307"/>
                  <a:gd name="T46" fmla="*/ 272 w 685"/>
                  <a:gd name="T47" fmla="*/ 237 h 307"/>
                  <a:gd name="T48" fmla="*/ 285 w 685"/>
                  <a:gd name="T49" fmla="*/ 245 h 307"/>
                  <a:gd name="T50" fmla="*/ 295 w 685"/>
                  <a:gd name="T51" fmla="*/ 223 h 307"/>
                  <a:gd name="T52" fmla="*/ 308 w 685"/>
                  <a:gd name="T53" fmla="*/ 230 h 307"/>
                  <a:gd name="T54" fmla="*/ 318 w 685"/>
                  <a:gd name="T55" fmla="*/ 230 h 307"/>
                  <a:gd name="T56" fmla="*/ 331 w 685"/>
                  <a:gd name="T57" fmla="*/ 230 h 307"/>
                  <a:gd name="T58" fmla="*/ 341 w 685"/>
                  <a:gd name="T59" fmla="*/ 252 h 307"/>
                  <a:gd name="T60" fmla="*/ 354 w 685"/>
                  <a:gd name="T61" fmla="*/ 237 h 307"/>
                  <a:gd name="T62" fmla="*/ 364 w 685"/>
                  <a:gd name="T63" fmla="*/ 245 h 307"/>
                  <a:gd name="T64" fmla="*/ 377 w 685"/>
                  <a:gd name="T65" fmla="*/ 245 h 307"/>
                  <a:gd name="T66" fmla="*/ 387 w 685"/>
                  <a:gd name="T67" fmla="*/ 245 h 307"/>
                  <a:gd name="T68" fmla="*/ 400 w 685"/>
                  <a:gd name="T69" fmla="*/ 245 h 307"/>
                  <a:gd name="T70" fmla="*/ 410 w 685"/>
                  <a:gd name="T71" fmla="*/ 237 h 307"/>
                  <a:gd name="T72" fmla="*/ 423 w 685"/>
                  <a:gd name="T73" fmla="*/ 252 h 307"/>
                  <a:gd name="T74" fmla="*/ 433 w 685"/>
                  <a:gd name="T75" fmla="*/ 252 h 307"/>
                  <a:gd name="T76" fmla="*/ 446 w 685"/>
                  <a:gd name="T77" fmla="*/ 252 h 307"/>
                  <a:gd name="T78" fmla="*/ 456 w 685"/>
                  <a:gd name="T79" fmla="*/ 259 h 307"/>
                  <a:gd name="T80" fmla="*/ 469 w 685"/>
                  <a:gd name="T81" fmla="*/ 245 h 307"/>
                  <a:gd name="T82" fmla="*/ 479 w 685"/>
                  <a:gd name="T83" fmla="*/ 252 h 307"/>
                  <a:gd name="T84" fmla="*/ 492 w 685"/>
                  <a:gd name="T85" fmla="*/ 259 h 307"/>
                  <a:gd name="T86" fmla="*/ 501 w 685"/>
                  <a:gd name="T87" fmla="*/ 266 h 307"/>
                  <a:gd name="T88" fmla="*/ 515 w 685"/>
                  <a:gd name="T89" fmla="*/ 259 h 307"/>
                  <a:gd name="T90" fmla="*/ 524 w 685"/>
                  <a:gd name="T91" fmla="*/ 259 h 307"/>
                  <a:gd name="T92" fmla="*/ 538 w 685"/>
                  <a:gd name="T93" fmla="*/ 259 h 307"/>
                  <a:gd name="T94" fmla="*/ 547 w 685"/>
                  <a:gd name="T95" fmla="*/ 259 h 307"/>
                  <a:gd name="T96" fmla="*/ 560 w 685"/>
                  <a:gd name="T97" fmla="*/ 259 h 307"/>
                  <a:gd name="T98" fmla="*/ 574 w 685"/>
                  <a:gd name="T99" fmla="*/ 259 h 307"/>
                  <a:gd name="T100" fmla="*/ 583 w 685"/>
                  <a:gd name="T101" fmla="*/ 252 h 307"/>
                  <a:gd name="T102" fmla="*/ 597 w 685"/>
                  <a:gd name="T103" fmla="*/ 259 h 307"/>
                  <a:gd name="T104" fmla="*/ 606 w 685"/>
                  <a:gd name="T105" fmla="*/ 252 h 307"/>
                  <a:gd name="T106" fmla="*/ 619 w 685"/>
                  <a:gd name="T107" fmla="*/ 245 h 307"/>
                  <a:gd name="T108" fmla="*/ 629 w 685"/>
                  <a:gd name="T109" fmla="*/ 259 h 307"/>
                  <a:gd name="T110" fmla="*/ 642 w 685"/>
                  <a:gd name="T111" fmla="*/ 259 h 307"/>
                  <a:gd name="T112" fmla="*/ 652 w 685"/>
                  <a:gd name="T113" fmla="*/ 259 h 307"/>
                  <a:gd name="T114" fmla="*/ 665 w 685"/>
                  <a:gd name="T115" fmla="*/ 266 h 307"/>
                  <a:gd name="T116" fmla="*/ 678 w 685"/>
                  <a:gd name="T117" fmla="*/ 259 h 3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85" h="307">
                    <a:moveTo>
                      <a:pt x="0" y="307"/>
                    </a:moveTo>
                    <a:lnTo>
                      <a:pt x="0" y="288"/>
                    </a:lnTo>
                    <a:lnTo>
                      <a:pt x="3" y="201"/>
                    </a:lnTo>
                    <a:lnTo>
                      <a:pt x="3" y="151"/>
                    </a:lnTo>
                    <a:lnTo>
                      <a:pt x="3" y="101"/>
                    </a:lnTo>
                    <a:lnTo>
                      <a:pt x="7" y="50"/>
                    </a:lnTo>
                    <a:lnTo>
                      <a:pt x="7" y="29"/>
                    </a:lnTo>
                    <a:lnTo>
                      <a:pt x="7" y="14"/>
                    </a:lnTo>
                    <a:lnTo>
                      <a:pt x="10" y="0"/>
                    </a:lnTo>
                    <a:lnTo>
                      <a:pt x="10" y="14"/>
                    </a:lnTo>
                    <a:lnTo>
                      <a:pt x="13" y="29"/>
                    </a:lnTo>
                    <a:lnTo>
                      <a:pt x="16" y="29"/>
                    </a:lnTo>
                    <a:lnTo>
                      <a:pt x="16" y="43"/>
                    </a:lnTo>
                    <a:lnTo>
                      <a:pt x="16" y="36"/>
                    </a:lnTo>
                    <a:lnTo>
                      <a:pt x="20" y="36"/>
                    </a:lnTo>
                    <a:lnTo>
                      <a:pt x="20" y="43"/>
                    </a:lnTo>
                    <a:lnTo>
                      <a:pt x="20" y="50"/>
                    </a:lnTo>
                    <a:lnTo>
                      <a:pt x="20" y="58"/>
                    </a:lnTo>
                    <a:lnTo>
                      <a:pt x="23" y="50"/>
                    </a:lnTo>
                    <a:lnTo>
                      <a:pt x="23" y="58"/>
                    </a:lnTo>
                    <a:lnTo>
                      <a:pt x="26" y="72"/>
                    </a:lnTo>
                    <a:lnTo>
                      <a:pt x="26" y="65"/>
                    </a:lnTo>
                    <a:lnTo>
                      <a:pt x="29" y="65"/>
                    </a:lnTo>
                    <a:lnTo>
                      <a:pt x="29" y="79"/>
                    </a:lnTo>
                    <a:lnTo>
                      <a:pt x="33" y="86"/>
                    </a:lnTo>
                    <a:lnTo>
                      <a:pt x="33" y="94"/>
                    </a:lnTo>
                    <a:lnTo>
                      <a:pt x="36" y="94"/>
                    </a:lnTo>
                    <a:lnTo>
                      <a:pt x="39" y="94"/>
                    </a:lnTo>
                    <a:lnTo>
                      <a:pt x="43" y="101"/>
                    </a:lnTo>
                    <a:lnTo>
                      <a:pt x="46" y="108"/>
                    </a:lnTo>
                    <a:lnTo>
                      <a:pt x="46" y="122"/>
                    </a:lnTo>
                    <a:lnTo>
                      <a:pt x="46" y="108"/>
                    </a:lnTo>
                    <a:lnTo>
                      <a:pt x="49" y="122"/>
                    </a:lnTo>
                    <a:lnTo>
                      <a:pt x="52" y="137"/>
                    </a:lnTo>
                    <a:lnTo>
                      <a:pt x="52" y="129"/>
                    </a:lnTo>
                    <a:lnTo>
                      <a:pt x="56" y="122"/>
                    </a:lnTo>
                    <a:lnTo>
                      <a:pt x="56" y="129"/>
                    </a:lnTo>
                    <a:lnTo>
                      <a:pt x="56" y="122"/>
                    </a:lnTo>
                    <a:lnTo>
                      <a:pt x="59" y="129"/>
                    </a:lnTo>
                    <a:lnTo>
                      <a:pt x="59" y="122"/>
                    </a:lnTo>
                    <a:lnTo>
                      <a:pt x="59" y="137"/>
                    </a:lnTo>
                    <a:lnTo>
                      <a:pt x="59" y="122"/>
                    </a:lnTo>
                    <a:lnTo>
                      <a:pt x="62" y="137"/>
                    </a:lnTo>
                    <a:lnTo>
                      <a:pt x="62" y="122"/>
                    </a:lnTo>
                    <a:lnTo>
                      <a:pt x="66" y="144"/>
                    </a:lnTo>
                    <a:lnTo>
                      <a:pt x="66" y="137"/>
                    </a:lnTo>
                    <a:lnTo>
                      <a:pt x="69" y="151"/>
                    </a:lnTo>
                    <a:lnTo>
                      <a:pt x="69" y="144"/>
                    </a:lnTo>
                    <a:lnTo>
                      <a:pt x="72" y="144"/>
                    </a:lnTo>
                    <a:lnTo>
                      <a:pt x="72" y="151"/>
                    </a:lnTo>
                    <a:lnTo>
                      <a:pt x="75" y="144"/>
                    </a:lnTo>
                    <a:lnTo>
                      <a:pt x="75" y="158"/>
                    </a:lnTo>
                    <a:lnTo>
                      <a:pt x="75" y="151"/>
                    </a:lnTo>
                    <a:lnTo>
                      <a:pt x="79" y="158"/>
                    </a:lnTo>
                    <a:lnTo>
                      <a:pt x="79" y="151"/>
                    </a:lnTo>
                    <a:lnTo>
                      <a:pt x="79" y="158"/>
                    </a:lnTo>
                    <a:lnTo>
                      <a:pt x="82" y="144"/>
                    </a:lnTo>
                    <a:lnTo>
                      <a:pt x="82" y="165"/>
                    </a:lnTo>
                    <a:lnTo>
                      <a:pt x="85" y="165"/>
                    </a:lnTo>
                    <a:lnTo>
                      <a:pt x="85" y="158"/>
                    </a:lnTo>
                    <a:lnTo>
                      <a:pt x="88" y="165"/>
                    </a:lnTo>
                    <a:lnTo>
                      <a:pt x="88" y="158"/>
                    </a:lnTo>
                    <a:lnTo>
                      <a:pt x="92" y="165"/>
                    </a:lnTo>
                    <a:lnTo>
                      <a:pt x="92" y="173"/>
                    </a:lnTo>
                    <a:lnTo>
                      <a:pt x="92" y="165"/>
                    </a:lnTo>
                    <a:lnTo>
                      <a:pt x="95" y="165"/>
                    </a:lnTo>
                    <a:lnTo>
                      <a:pt x="95" y="173"/>
                    </a:lnTo>
                    <a:lnTo>
                      <a:pt x="98" y="165"/>
                    </a:lnTo>
                    <a:lnTo>
                      <a:pt x="98" y="173"/>
                    </a:lnTo>
                    <a:lnTo>
                      <a:pt x="98" y="180"/>
                    </a:lnTo>
                    <a:lnTo>
                      <a:pt x="102" y="180"/>
                    </a:lnTo>
                    <a:lnTo>
                      <a:pt x="102" y="173"/>
                    </a:lnTo>
                    <a:lnTo>
                      <a:pt x="105" y="173"/>
                    </a:lnTo>
                    <a:lnTo>
                      <a:pt x="105" y="180"/>
                    </a:lnTo>
                    <a:lnTo>
                      <a:pt x="105" y="173"/>
                    </a:lnTo>
                    <a:lnTo>
                      <a:pt x="108" y="180"/>
                    </a:lnTo>
                    <a:lnTo>
                      <a:pt x="108" y="173"/>
                    </a:lnTo>
                    <a:lnTo>
                      <a:pt x="108" y="180"/>
                    </a:lnTo>
                    <a:lnTo>
                      <a:pt x="111" y="180"/>
                    </a:lnTo>
                    <a:lnTo>
                      <a:pt x="111" y="173"/>
                    </a:lnTo>
                    <a:lnTo>
                      <a:pt x="111" y="187"/>
                    </a:lnTo>
                    <a:lnTo>
                      <a:pt x="115" y="180"/>
                    </a:lnTo>
                    <a:lnTo>
                      <a:pt x="115" y="165"/>
                    </a:lnTo>
                    <a:lnTo>
                      <a:pt x="115" y="187"/>
                    </a:lnTo>
                    <a:lnTo>
                      <a:pt x="118" y="187"/>
                    </a:lnTo>
                    <a:lnTo>
                      <a:pt x="118" y="180"/>
                    </a:lnTo>
                    <a:lnTo>
                      <a:pt x="118" y="187"/>
                    </a:lnTo>
                    <a:lnTo>
                      <a:pt x="121" y="187"/>
                    </a:lnTo>
                    <a:lnTo>
                      <a:pt x="121" y="173"/>
                    </a:lnTo>
                    <a:lnTo>
                      <a:pt x="121" y="194"/>
                    </a:lnTo>
                    <a:lnTo>
                      <a:pt x="125" y="194"/>
                    </a:lnTo>
                    <a:lnTo>
                      <a:pt x="125" y="187"/>
                    </a:lnTo>
                    <a:lnTo>
                      <a:pt x="125" y="180"/>
                    </a:lnTo>
                    <a:lnTo>
                      <a:pt x="128" y="180"/>
                    </a:lnTo>
                    <a:lnTo>
                      <a:pt x="128" y="194"/>
                    </a:lnTo>
                    <a:lnTo>
                      <a:pt x="131" y="187"/>
                    </a:lnTo>
                    <a:lnTo>
                      <a:pt x="134" y="201"/>
                    </a:lnTo>
                    <a:lnTo>
                      <a:pt x="134" y="180"/>
                    </a:lnTo>
                    <a:lnTo>
                      <a:pt x="134" y="187"/>
                    </a:lnTo>
                    <a:lnTo>
                      <a:pt x="138" y="180"/>
                    </a:lnTo>
                    <a:lnTo>
                      <a:pt x="138" y="194"/>
                    </a:lnTo>
                    <a:lnTo>
                      <a:pt x="141" y="187"/>
                    </a:lnTo>
                    <a:lnTo>
                      <a:pt x="144" y="194"/>
                    </a:lnTo>
                    <a:lnTo>
                      <a:pt x="144" y="180"/>
                    </a:lnTo>
                    <a:lnTo>
                      <a:pt x="144" y="194"/>
                    </a:lnTo>
                    <a:lnTo>
                      <a:pt x="147" y="194"/>
                    </a:lnTo>
                    <a:lnTo>
                      <a:pt x="147" y="201"/>
                    </a:lnTo>
                    <a:lnTo>
                      <a:pt x="147" y="194"/>
                    </a:lnTo>
                    <a:lnTo>
                      <a:pt x="151" y="201"/>
                    </a:lnTo>
                    <a:lnTo>
                      <a:pt x="151" y="194"/>
                    </a:lnTo>
                    <a:lnTo>
                      <a:pt x="154" y="194"/>
                    </a:lnTo>
                    <a:lnTo>
                      <a:pt x="154" y="187"/>
                    </a:lnTo>
                    <a:lnTo>
                      <a:pt x="154" y="194"/>
                    </a:lnTo>
                    <a:lnTo>
                      <a:pt x="154" y="201"/>
                    </a:lnTo>
                    <a:lnTo>
                      <a:pt x="157" y="201"/>
                    </a:lnTo>
                    <a:lnTo>
                      <a:pt x="161" y="201"/>
                    </a:lnTo>
                    <a:lnTo>
                      <a:pt x="164" y="201"/>
                    </a:lnTo>
                    <a:lnTo>
                      <a:pt x="167" y="201"/>
                    </a:lnTo>
                    <a:lnTo>
                      <a:pt x="170" y="201"/>
                    </a:lnTo>
                    <a:lnTo>
                      <a:pt x="170" y="194"/>
                    </a:lnTo>
                    <a:lnTo>
                      <a:pt x="170" y="201"/>
                    </a:lnTo>
                    <a:lnTo>
                      <a:pt x="174" y="201"/>
                    </a:lnTo>
                    <a:lnTo>
                      <a:pt x="177" y="201"/>
                    </a:lnTo>
                    <a:lnTo>
                      <a:pt x="180" y="201"/>
                    </a:lnTo>
                    <a:lnTo>
                      <a:pt x="184" y="201"/>
                    </a:lnTo>
                    <a:lnTo>
                      <a:pt x="184" y="209"/>
                    </a:lnTo>
                    <a:lnTo>
                      <a:pt x="184" y="201"/>
                    </a:lnTo>
                    <a:lnTo>
                      <a:pt x="187" y="209"/>
                    </a:lnTo>
                    <a:lnTo>
                      <a:pt x="187" y="201"/>
                    </a:lnTo>
                    <a:lnTo>
                      <a:pt x="190" y="209"/>
                    </a:lnTo>
                    <a:lnTo>
                      <a:pt x="190" y="223"/>
                    </a:lnTo>
                    <a:lnTo>
                      <a:pt x="190" y="201"/>
                    </a:lnTo>
                    <a:lnTo>
                      <a:pt x="193" y="209"/>
                    </a:lnTo>
                    <a:lnTo>
                      <a:pt x="193" y="201"/>
                    </a:lnTo>
                    <a:lnTo>
                      <a:pt x="197" y="201"/>
                    </a:lnTo>
                    <a:lnTo>
                      <a:pt x="197" y="209"/>
                    </a:lnTo>
                    <a:lnTo>
                      <a:pt x="197" y="201"/>
                    </a:lnTo>
                    <a:lnTo>
                      <a:pt x="200" y="209"/>
                    </a:lnTo>
                    <a:lnTo>
                      <a:pt x="200" y="201"/>
                    </a:lnTo>
                    <a:lnTo>
                      <a:pt x="203" y="209"/>
                    </a:lnTo>
                    <a:lnTo>
                      <a:pt x="206" y="201"/>
                    </a:lnTo>
                    <a:lnTo>
                      <a:pt x="206" y="209"/>
                    </a:lnTo>
                    <a:lnTo>
                      <a:pt x="210" y="201"/>
                    </a:lnTo>
                    <a:lnTo>
                      <a:pt x="210" y="223"/>
                    </a:lnTo>
                    <a:lnTo>
                      <a:pt x="210" y="209"/>
                    </a:lnTo>
                    <a:lnTo>
                      <a:pt x="213" y="201"/>
                    </a:lnTo>
                    <a:lnTo>
                      <a:pt x="213" y="223"/>
                    </a:lnTo>
                    <a:lnTo>
                      <a:pt x="213" y="209"/>
                    </a:lnTo>
                    <a:lnTo>
                      <a:pt x="216" y="223"/>
                    </a:lnTo>
                    <a:lnTo>
                      <a:pt x="216" y="209"/>
                    </a:lnTo>
                    <a:lnTo>
                      <a:pt x="216" y="223"/>
                    </a:lnTo>
                    <a:lnTo>
                      <a:pt x="220" y="209"/>
                    </a:lnTo>
                    <a:lnTo>
                      <a:pt x="223" y="209"/>
                    </a:lnTo>
                    <a:lnTo>
                      <a:pt x="223" y="223"/>
                    </a:lnTo>
                    <a:lnTo>
                      <a:pt x="223" y="209"/>
                    </a:lnTo>
                    <a:lnTo>
                      <a:pt x="226" y="245"/>
                    </a:lnTo>
                    <a:lnTo>
                      <a:pt x="226" y="223"/>
                    </a:lnTo>
                    <a:lnTo>
                      <a:pt x="226" y="230"/>
                    </a:lnTo>
                    <a:lnTo>
                      <a:pt x="229" y="230"/>
                    </a:lnTo>
                    <a:lnTo>
                      <a:pt x="229" y="223"/>
                    </a:lnTo>
                    <a:lnTo>
                      <a:pt x="229" y="237"/>
                    </a:lnTo>
                    <a:lnTo>
                      <a:pt x="229" y="230"/>
                    </a:lnTo>
                    <a:lnTo>
                      <a:pt x="233" y="223"/>
                    </a:lnTo>
                    <a:lnTo>
                      <a:pt x="236" y="223"/>
                    </a:lnTo>
                    <a:lnTo>
                      <a:pt x="236" y="230"/>
                    </a:lnTo>
                    <a:lnTo>
                      <a:pt x="236" y="237"/>
                    </a:lnTo>
                    <a:lnTo>
                      <a:pt x="239" y="223"/>
                    </a:lnTo>
                    <a:lnTo>
                      <a:pt x="239" y="230"/>
                    </a:lnTo>
                    <a:lnTo>
                      <a:pt x="243" y="230"/>
                    </a:lnTo>
                    <a:lnTo>
                      <a:pt x="243" y="223"/>
                    </a:lnTo>
                    <a:lnTo>
                      <a:pt x="243" y="237"/>
                    </a:lnTo>
                    <a:lnTo>
                      <a:pt x="246" y="223"/>
                    </a:lnTo>
                    <a:lnTo>
                      <a:pt x="249" y="230"/>
                    </a:lnTo>
                    <a:lnTo>
                      <a:pt x="252" y="230"/>
                    </a:lnTo>
                    <a:lnTo>
                      <a:pt x="252" y="223"/>
                    </a:lnTo>
                    <a:lnTo>
                      <a:pt x="256" y="230"/>
                    </a:lnTo>
                    <a:lnTo>
                      <a:pt x="256" y="223"/>
                    </a:lnTo>
                    <a:lnTo>
                      <a:pt x="256" y="230"/>
                    </a:lnTo>
                    <a:lnTo>
                      <a:pt x="259" y="230"/>
                    </a:lnTo>
                    <a:lnTo>
                      <a:pt x="259" y="223"/>
                    </a:lnTo>
                    <a:lnTo>
                      <a:pt x="262" y="237"/>
                    </a:lnTo>
                    <a:lnTo>
                      <a:pt x="262" y="223"/>
                    </a:lnTo>
                    <a:lnTo>
                      <a:pt x="265" y="230"/>
                    </a:lnTo>
                    <a:lnTo>
                      <a:pt x="265" y="223"/>
                    </a:lnTo>
                    <a:lnTo>
                      <a:pt x="265" y="230"/>
                    </a:lnTo>
                    <a:lnTo>
                      <a:pt x="265" y="223"/>
                    </a:lnTo>
                    <a:lnTo>
                      <a:pt x="269" y="230"/>
                    </a:lnTo>
                    <a:lnTo>
                      <a:pt x="272" y="223"/>
                    </a:lnTo>
                    <a:lnTo>
                      <a:pt x="272" y="237"/>
                    </a:lnTo>
                    <a:lnTo>
                      <a:pt x="275" y="230"/>
                    </a:lnTo>
                    <a:lnTo>
                      <a:pt x="275" y="237"/>
                    </a:lnTo>
                    <a:lnTo>
                      <a:pt x="275" y="230"/>
                    </a:lnTo>
                    <a:lnTo>
                      <a:pt x="279" y="230"/>
                    </a:lnTo>
                    <a:lnTo>
                      <a:pt x="279" y="223"/>
                    </a:lnTo>
                    <a:lnTo>
                      <a:pt x="282" y="230"/>
                    </a:lnTo>
                    <a:lnTo>
                      <a:pt x="282" y="223"/>
                    </a:lnTo>
                    <a:lnTo>
                      <a:pt x="285" y="223"/>
                    </a:lnTo>
                    <a:lnTo>
                      <a:pt x="285" y="245"/>
                    </a:lnTo>
                    <a:lnTo>
                      <a:pt x="285" y="230"/>
                    </a:lnTo>
                    <a:lnTo>
                      <a:pt x="288" y="223"/>
                    </a:lnTo>
                    <a:lnTo>
                      <a:pt x="288" y="245"/>
                    </a:lnTo>
                    <a:lnTo>
                      <a:pt x="288" y="230"/>
                    </a:lnTo>
                    <a:lnTo>
                      <a:pt x="292" y="230"/>
                    </a:lnTo>
                    <a:lnTo>
                      <a:pt x="292" y="237"/>
                    </a:lnTo>
                    <a:lnTo>
                      <a:pt x="292" y="223"/>
                    </a:lnTo>
                    <a:lnTo>
                      <a:pt x="295" y="223"/>
                    </a:lnTo>
                    <a:lnTo>
                      <a:pt x="295" y="230"/>
                    </a:lnTo>
                    <a:lnTo>
                      <a:pt x="295" y="223"/>
                    </a:lnTo>
                    <a:lnTo>
                      <a:pt x="298" y="223"/>
                    </a:lnTo>
                    <a:lnTo>
                      <a:pt x="298" y="230"/>
                    </a:lnTo>
                    <a:lnTo>
                      <a:pt x="298" y="237"/>
                    </a:lnTo>
                    <a:lnTo>
                      <a:pt x="302" y="245"/>
                    </a:lnTo>
                    <a:lnTo>
                      <a:pt x="302" y="223"/>
                    </a:lnTo>
                    <a:lnTo>
                      <a:pt x="302" y="230"/>
                    </a:lnTo>
                    <a:lnTo>
                      <a:pt x="305" y="230"/>
                    </a:lnTo>
                    <a:lnTo>
                      <a:pt x="305" y="245"/>
                    </a:lnTo>
                    <a:lnTo>
                      <a:pt x="305" y="230"/>
                    </a:lnTo>
                    <a:lnTo>
                      <a:pt x="308" y="252"/>
                    </a:lnTo>
                    <a:lnTo>
                      <a:pt x="308" y="230"/>
                    </a:lnTo>
                    <a:lnTo>
                      <a:pt x="311" y="230"/>
                    </a:lnTo>
                    <a:lnTo>
                      <a:pt x="311" y="237"/>
                    </a:lnTo>
                    <a:lnTo>
                      <a:pt x="315" y="245"/>
                    </a:lnTo>
                    <a:lnTo>
                      <a:pt x="315" y="237"/>
                    </a:lnTo>
                    <a:lnTo>
                      <a:pt x="318" y="237"/>
                    </a:lnTo>
                    <a:lnTo>
                      <a:pt x="318" y="230"/>
                    </a:lnTo>
                    <a:lnTo>
                      <a:pt x="318" y="237"/>
                    </a:lnTo>
                    <a:lnTo>
                      <a:pt x="318" y="230"/>
                    </a:lnTo>
                    <a:lnTo>
                      <a:pt x="321" y="223"/>
                    </a:lnTo>
                    <a:lnTo>
                      <a:pt x="321" y="237"/>
                    </a:lnTo>
                    <a:lnTo>
                      <a:pt x="321" y="245"/>
                    </a:lnTo>
                    <a:lnTo>
                      <a:pt x="324" y="237"/>
                    </a:lnTo>
                    <a:lnTo>
                      <a:pt x="324" y="245"/>
                    </a:lnTo>
                    <a:lnTo>
                      <a:pt x="324" y="237"/>
                    </a:lnTo>
                    <a:lnTo>
                      <a:pt x="328" y="230"/>
                    </a:lnTo>
                    <a:lnTo>
                      <a:pt x="331" y="237"/>
                    </a:lnTo>
                    <a:lnTo>
                      <a:pt x="331" y="230"/>
                    </a:lnTo>
                    <a:lnTo>
                      <a:pt x="331" y="245"/>
                    </a:lnTo>
                    <a:lnTo>
                      <a:pt x="334" y="252"/>
                    </a:lnTo>
                    <a:lnTo>
                      <a:pt x="334" y="230"/>
                    </a:lnTo>
                    <a:lnTo>
                      <a:pt x="338" y="230"/>
                    </a:lnTo>
                    <a:lnTo>
                      <a:pt x="338" y="245"/>
                    </a:lnTo>
                    <a:lnTo>
                      <a:pt x="338" y="230"/>
                    </a:lnTo>
                    <a:lnTo>
                      <a:pt x="341" y="237"/>
                    </a:lnTo>
                    <a:lnTo>
                      <a:pt x="341" y="245"/>
                    </a:lnTo>
                    <a:lnTo>
                      <a:pt x="341" y="237"/>
                    </a:lnTo>
                    <a:lnTo>
                      <a:pt x="341" y="252"/>
                    </a:lnTo>
                    <a:lnTo>
                      <a:pt x="344" y="252"/>
                    </a:lnTo>
                    <a:lnTo>
                      <a:pt x="344" y="237"/>
                    </a:lnTo>
                    <a:lnTo>
                      <a:pt x="347" y="237"/>
                    </a:lnTo>
                    <a:lnTo>
                      <a:pt x="347" y="245"/>
                    </a:lnTo>
                    <a:lnTo>
                      <a:pt x="347" y="230"/>
                    </a:lnTo>
                    <a:lnTo>
                      <a:pt x="347" y="237"/>
                    </a:lnTo>
                    <a:lnTo>
                      <a:pt x="351" y="245"/>
                    </a:lnTo>
                    <a:lnTo>
                      <a:pt x="351" y="230"/>
                    </a:lnTo>
                    <a:lnTo>
                      <a:pt x="351" y="245"/>
                    </a:lnTo>
                    <a:lnTo>
                      <a:pt x="354" y="237"/>
                    </a:lnTo>
                    <a:lnTo>
                      <a:pt x="354" y="245"/>
                    </a:lnTo>
                    <a:lnTo>
                      <a:pt x="354" y="237"/>
                    </a:lnTo>
                    <a:lnTo>
                      <a:pt x="357" y="237"/>
                    </a:lnTo>
                    <a:lnTo>
                      <a:pt x="357" y="245"/>
                    </a:lnTo>
                    <a:lnTo>
                      <a:pt x="357" y="237"/>
                    </a:lnTo>
                    <a:lnTo>
                      <a:pt x="361" y="237"/>
                    </a:lnTo>
                    <a:lnTo>
                      <a:pt x="361" y="273"/>
                    </a:lnTo>
                    <a:lnTo>
                      <a:pt x="361" y="252"/>
                    </a:lnTo>
                    <a:lnTo>
                      <a:pt x="364" y="252"/>
                    </a:lnTo>
                    <a:lnTo>
                      <a:pt x="364" y="245"/>
                    </a:lnTo>
                    <a:lnTo>
                      <a:pt x="367" y="245"/>
                    </a:lnTo>
                    <a:lnTo>
                      <a:pt x="370" y="237"/>
                    </a:lnTo>
                    <a:lnTo>
                      <a:pt x="370" y="245"/>
                    </a:lnTo>
                    <a:lnTo>
                      <a:pt x="370" y="237"/>
                    </a:lnTo>
                    <a:lnTo>
                      <a:pt x="374" y="252"/>
                    </a:lnTo>
                    <a:lnTo>
                      <a:pt x="374" y="237"/>
                    </a:lnTo>
                    <a:lnTo>
                      <a:pt x="377" y="245"/>
                    </a:lnTo>
                    <a:lnTo>
                      <a:pt x="377" y="252"/>
                    </a:lnTo>
                    <a:lnTo>
                      <a:pt x="377" y="245"/>
                    </a:lnTo>
                    <a:lnTo>
                      <a:pt x="380" y="252"/>
                    </a:lnTo>
                    <a:lnTo>
                      <a:pt x="380" y="245"/>
                    </a:lnTo>
                    <a:lnTo>
                      <a:pt x="380" y="237"/>
                    </a:lnTo>
                    <a:lnTo>
                      <a:pt x="383" y="230"/>
                    </a:lnTo>
                    <a:lnTo>
                      <a:pt x="383" y="245"/>
                    </a:lnTo>
                    <a:lnTo>
                      <a:pt x="387" y="237"/>
                    </a:lnTo>
                    <a:lnTo>
                      <a:pt x="387" y="245"/>
                    </a:lnTo>
                    <a:lnTo>
                      <a:pt x="390" y="252"/>
                    </a:lnTo>
                    <a:lnTo>
                      <a:pt x="393" y="245"/>
                    </a:lnTo>
                    <a:lnTo>
                      <a:pt x="393" y="237"/>
                    </a:lnTo>
                    <a:lnTo>
                      <a:pt x="393" y="245"/>
                    </a:lnTo>
                    <a:lnTo>
                      <a:pt x="397" y="237"/>
                    </a:lnTo>
                    <a:lnTo>
                      <a:pt x="397" y="245"/>
                    </a:lnTo>
                    <a:lnTo>
                      <a:pt x="397" y="252"/>
                    </a:lnTo>
                    <a:lnTo>
                      <a:pt x="400" y="230"/>
                    </a:lnTo>
                    <a:lnTo>
                      <a:pt x="400" y="245"/>
                    </a:lnTo>
                    <a:lnTo>
                      <a:pt x="400" y="252"/>
                    </a:lnTo>
                    <a:lnTo>
                      <a:pt x="400" y="237"/>
                    </a:lnTo>
                    <a:lnTo>
                      <a:pt x="403" y="245"/>
                    </a:lnTo>
                    <a:lnTo>
                      <a:pt x="403" y="237"/>
                    </a:lnTo>
                    <a:lnTo>
                      <a:pt x="403" y="245"/>
                    </a:lnTo>
                    <a:lnTo>
                      <a:pt x="406" y="245"/>
                    </a:lnTo>
                    <a:lnTo>
                      <a:pt x="406" y="252"/>
                    </a:lnTo>
                    <a:lnTo>
                      <a:pt x="406" y="237"/>
                    </a:lnTo>
                    <a:lnTo>
                      <a:pt x="406" y="245"/>
                    </a:lnTo>
                    <a:lnTo>
                      <a:pt x="410" y="245"/>
                    </a:lnTo>
                    <a:lnTo>
                      <a:pt x="410" y="252"/>
                    </a:lnTo>
                    <a:lnTo>
                      <a:pt x="410" y="237"/>
                    </a:lnTo>
                    <a:lnTo>
                      <a:pt x="413" y="252"/>
                    </a:lnTo>
                    <a:lnTo>
                      <a:pt x="413" y="259"/>
                    </a:lnTo>
                    <a:lnTo>
                      <a:pt x="413" y="252"/>
                    </a:lnTo>
                    <a:lnTo>
                      <a:pt x="416" y="259"/>
                    </a:lnTo>
                    <a:lnTo>
                      <a:pt x="416" y="237"/>
                    </a:lnTo>
                    <a:lnTo>
                      <a:pt x="416" y="259"/>
                    </a:lnTo>
                    <a:lnTo>
                      <a:pt x="420" y="259"/>
                    </a:lnTo>
                    <a:lnTo>
                      <a:pt x="420" y="245"/>
                    </a:lnTo>
                    <a:lnTo>
                      <a:pt x="423" y="259"/>
                    </a:lnTo>
                    <a:lnTo>
                      <a:pt x="423" y="252"/>
                    </a:lnTo>
                    <a:lnTo>
                      <a:pt x="423" y="245"/>
                    </a:lnTo>
                    <a:lnTo>
                      <a:pt x="423" y="252"/>
                    </a:lnTo>
                    <a:lnTo>
                      <a:pt x="426" y="252"/>
                    </a:lnTo>
                    <a:lnTo>
                      <a:pt x="429" y="259"/>
                    </a:lnTo>
                    <a:lnTo>
                      <a:pt x="429" y="252"/>
                    </a:lnTo>
                    <a:lnTo>
                      <a:pt x="429" y="245"/>
                    </a:lnTo>
                    <a:lnTo>
                      <a:pt x="433" y="245"/>
                    </a:lnTo>
                    <a:lnTo>
                      <a:pt x="433" y="252"/>
                    </a:lnTo>
                    <a:lnTo>
                      <a:pt x="436" y="259"/>
                    </a:lnTo>
                    <a:lnTo>
                      <a:pt x="436" y="252"/>
                    </a:lnTo>
                    <a:lnTo>
                      <a:pt x="436" y="245"/>
                    </a:lnTo>
                    <a:lnTo>
                      <a:pt x="439" y="245"/>
                    </a:lnTo>
                    <a:lnTo>
                      <a:pt x="439" y="259"/>
                    </a:lnTo>
                    <a:lnTo>
                      <a:pt x="439" y="252"/>
                    </a:lnTo>
                    <a:lnTo>
                      <a:pt x="442" y="259"/>
                    </a:lnTo>
                    <a:lnTo>
                      <a:pt x="442" y="252"/>
                    </a:lnTo>
                    <a:lnTo>
                      <a:pt x="442" y="259"/>
                    </a:lnTo>
                    <a:lnTo>
                      <a:pt x="446" y="252"/>
                    </a:lnTo>
                    <a:lnTo>
                      <a:pt x="446" y="259"/>
                    </a:lnTo>
                    <a:lnTo>
                      <a:pt x="446" y="266"/>
                    </a:lnTo>
                    <a:lnTo>
                      <a:pt x="449" y="266"/>
                    </a:lnTo>
                    <a:lnTo>
                      <a:pt x="449" y="259"/>
                    </a:lnTo>
                    <a:lnTo>
                      <a:pt x="452" y="245"/>
                    </a:lnTo>
                    <a:lnTo>
                      <a:pt x="452" y="259"/>
                    </a:lnTo>
                    <a:lnTo>
                      <a:pt x="452" y="245"/>
                    </a:lnTo>
                    <a:lnTo>
                      <a:pt x="452" y="252"/>
                    </a:lnTo>
                    <a:lnTo>
                      <a:pt x="456" y="252"/>
                    </a:lnTo>
                    <a:lnTo>
                      <a:pt x="456" y="259"/>
                    </a:lnTo>
                    <a:lnTo>
                      <a:pt x="459" y="252"/>
                    </a:lnTo>
                    <a:lnTo>
                      <a:pt x="459" y="245"/>
                    </a:lnTo>
                    <a:lnTo>
                      <a:pt x="459" y="259"/>
                    </a:lnTo>
                    <a:lnTo>
                      <a:pt x="462" y="252"/>
                    </a:lnTo>
                    <a:lnTo>
                      <a:pt x="462" y="237"/>
                    </a:lnTo>
                    <a:lnTo>
                      <a:pt x="462" y="259"/>
                    </a:lnTo>
                    <a:lnTo>
                      <a:pt x="465" y="259"/>
                    </a:lnTo>
                    <a:lnTo>
                      <a:pt x="465" y="252"/>
                    </a:lnTo>
                    <a:lnTo>
                      <a:pt x="469" y="245"/>
                    </a:lnTo>
                    <a:lnTo>
                      <a:pt x="469" y="259"/>
                    </a:lnTo>
                    <a:lnTo>
                      <a:pt x="469" y="252"/>
                    </a:lnTo>
                    <a:lnTo>
                      <a:pt x="472" y="259"/>
                    </a:lnTo>
                    <a:lnTo>
                      <a:pt x="472" y="245"/>
                    </a:lnTo>
                    <a:lnTo>
                      <a:pt x="472" y="259"/>
                    </a:lnTo>
                    <a:lnTo>
                      <a:pt x="475" y="259"/>
                    </a:lnTo>
                    <a:lnTo>
                      <a:pt x="475" y="252"/>
                    </a:lnTo>
                    <a:lnTo>
                      <a:pt x="479" y="259"/>
                    </a:lnTo>
                    <a:lnTo>
                      <a:pt x="479" y="252"/>
                    </a:lnTo>
                    <a:lnTo>
                      <a:pt x="482" y="259"/>
                    </a:lnTo>
                    <a:lnTo>
                      <a:pt x="485" y="252"/>
                    </a:lnTo>
                    <a:lnTo>
                      <a:pt x="485" y="259"/>
                    </a:lnTo>
                    <a:lnTo>
                      <a:pt x="485" y="252"/>
                    </a:lnTo>
                    <a:lnTo>
                      <a:pt x="488" y="252"/>
                    </a:lnTo>
                    <a:lnTo>
                      <a:pt x="492" y="259"/>
                    </a:lnTo>
                    <a:lnTo>
                      <a:pt x="492" y="252"/>
                    </a:lnTo>
                    <a:lnTo>
                      <a:pt x="492" y="259"/>
                    </a:lnTo>
                    <a:lnTo>
                      <a:pt x="495" y="259"/>
                    </a:lnTo>
                    <a:lnTo>
                      <a:pt x="498" y="252"/>
                    </a:lnTo>
                    <a:lnTo>
                      <a:pt x="498" y="245"/>
                    </a:lnTo>
                    <a:lnTo>
                      <a:pt x="501" y="259"/>
                    </a:lnTo>
                    <a:lnTo>
                      <a:pt x="501" y="252"/>
                    </a:lnTo>
                    <a:lnTo>
                      <a:pt x="501" y="266"/>
                    </a:lnTo>
                    <a:lnTo>
                      <a:pt x="501" y="252"/>
                    </a:lnTo>
                    <a:lnTo>
                      <a:pt x="505" y="259"/>
                    </a:lnTo>
                    <a:lnTo>
                      <a:pt x="505" y="252"/>
                    </a:lnTo>
                    <a:lnTo>
                      <a:pt x="505" y="259"/>
                    </a:lnTo>
                    <a:lnTo>
                      <a:pt x="508" y="266"/>
                    </a:lnTo>
                    <a:lnTo>
                      <a:pt x="508" y="259"/>
                    </a:lnTo>
                    <a:lnTo>
                      <a:pt x="508" y="266"/>
                    </a:lnTo>
                    <a:lnTo>
                      <a:pt x="511" y="252"/>
                    </a:lnTo>
                    <a:lnTo>
                      <a:pt x="511" y="259"/>
                    </a:lnTo>
                    <a:lnTo>
                      <a:pt x="511" y="266"/>
                    </a:lnTo>
                    <a:lnTo>
                      <a:pt x="511" y="259"/>
                    </a:lnTo>
                    <a:lnTo>
                      <a:pt x="515" y="259"/>
                    </a:lnTo>
                    <a:lnTo>
                      <a:pt x="515" y="266"/>
                    </a:lnTo>
                    <a:lnTo>
                      <a:pt x="515" y="259"/>
                    </a:lnTo>
                    <a:lnTo>
                      <a:pt x="518" y="259"/>
                    </a:lnTo>
                    <a:lnTo>
                      <a:pt x="518" y="266"/>
                    </a:lnTo>
                    <a:lnTo>
                      <a:pt x="518" y="259"/>
                    </a:lnTo>
                    <a:lnTo>
                      <a:pt x="521" y="259"/>
                    </a:lnTo>
                    <a:lnTo>
                      <a:pt x="521" y="266"/>
                    </a:lnTo>
                    <a:lnTo>
                      <a:pt x="524" y="245"/>
                    </a:lnTo>
                    <a:lnTo>
                      <a:pt x="524" y="259"/>
                    </a:lnTo>
                    <a:lnTo>
                      <a:pt x="528" y="259"/>
                    </a:lnTo>
                    <a:lnTo>
                      <a:pt x="528" y="266"/>
                    </a:lnTo>
                    <a:lnTo>
                      <a:pt x="531" y="252"/>
                    </a:lnTo>
                    <a:lnTo>
                      <a:pt x="531" y="259"/>
                    </a:lnTo>
                    <a:lnTo>
                      <a:pt x="534" y="245"/>
                    </a:lnTo>
                    <a:lnTo>
                      <a:pt x="534" y="259"/>
                    </a:lnTo>
                    <a:lnTo>
                      <a:pt x="538" y="259"/>
                    </a:lnTo>
                    <a:lnTo>
                      <a:pt x="538" y="252"/>
                    </a:lnTo>
                    <a:lnTo>
                      <a:pt x="541" y="259"/>
                    </a:lnTo>
                    <a:lnTo>
                      <a:pt x="541" y="273"/>
                    </a:lnTo>
                    <a:lnTo>
                      <a:pt x="541" y="259"/>
                    </a:lnTo>
                    <a:lnTo>
                      <a:pt x="544" y="259"/>
                    </a:lnTo>
                    <a:lnTo>
                      <a:pt x="544" y="252"/>
                    </a:lnTo>
                    <a:lnTo>
                      <a:pt x="547" y="259"/>
                    </a:lnTo>
                    <a:lnTo>
                      <a:pt x="547" y="252"/>
                    </a:lnTo>
                    <a:lnTo>
                      <a:pt x="551" y="252"/>
                    </a:lnTo>
                    <a:lnTo>
                      <a:pt x="551" y="259"/>
                    </a:lnTo>
                    <a:lnTo>
                      <a:pt x="554" y="252"/>
                    </a:lnTo>
                    <a:lnTo>
                      <a:pt x="554" y="259"/>
                    </a:lnTo>
                    <a:lnTo>
                      <a:pt x="554" y="273"/>
                    </a:lnTo>
                    <a:lnTo>
                      <a:pt x="554" y="252"/>
                    </a:lnTo>
                    <a:lnTo>
                      <a:pt x="557" y="252"/>
                    </a:lnTo>
                    <a:lnTo>
                      <a:pt x="557" y="259"/>
                    </a:lnTo>
                    <a:lnTo>
                      <a:pt x="557" y="245"/>
                    </a:lnTo>
                    <a:lnTo>
                      <a:pt x="560" y="259"/>
                    </a:lnTo>
                    <a:lnTo>
                      <a:pt x="560" y="252"/>
                    </a:lnTo>
                    <a:lnTo>
                      <a:pt x="564" y="252"/>
                    </a:lnTo>
                    <a:lnTo>
                      <a:pt x="564" y="266"/>
                    </a:lnTo>
                    <a:lnTo>
                      <a:pt x="564" y="252"/>
                    </a:lnTo>
                    <a:lnTo>
                      <a:pt x="564" y="266"/>
                    </a:lnTo>
                    <a:lnTo>
                      <a:pt x="567" y="252"/>
                    </a:lnTo>
                    <a:lnTo>
                      <a:pt x="567" y="266"/>
                    </a:lnTo>
                    <a:lnTo>
                      <a:pt x="567" y="259"/>
                    </a:lnTo>
                    <a:lnTo>
                      <a:pt x="570" y="259"/>
                    </a:lnTo>
                    <a:lnTo>
                      <a:pt x="574" y="259"/>
                    </a:lnTo>
                    <a:lnTo>
                      <a:pt x="577" y="266"/>
                    </a:lnTo>
                    <a:lnTo>
                      <a:pt x="577" y="259"/>
                    </a:lnTo>
                    <a:lnTo>
                      <a:pt x="577" y="237"/>
                    </a:lnTo>
                    <a:lnTo>
                      <a:pt x="580" y="252"/>
                    </a:lnTo>
                    <a:lnTo>
                      <a:pt x="583" y="252"/>
                    </a:lnTo>
                    <a:lnTo>
                      <a:pt x="583" y="266"/>
                    </a:lnTo>
                    <a:lnTo>
                      <a:pt x="583" y="259"/>
                    </a:lnTo>
                    <a:lnTo>
                      <a:pt x="583" y="252"/>
                    </a:lnTo>
                    <a:lnTo>
                      <a:pt x="587" y="252"/>
                    </a:lnTo>
                    <a:lnTo>
                      <a:pt x="587" y="259"/>
                    </a:lnTo>
                    <a:lnTo>
                      <a:pt x="590" y="252"/>
                    </a:lnTo>
                    <a:lnTo>
                      <a:pt x="590" y="266"/>
                    </a:lnTo>
                    <a:lnTo>
                      <a:pt x="590" y="259"/>
                    </a:lnTo>
                    <a:lnTo>
                      <a:pt x="593" y="252"/>
                    </a:lnTo>
                    <a:lnTo>
                      <a:pt x="593" y="259"/>
                    </a:lnTo>
                    <a:lnTo>
                      <a:pt x="593" y="252"/>
                    </a:lnTo>
                    <a:lnTo>
                      <a:pt x="593" y="245"/>
                    </a:lnTo>
                    <a:lnTo>
                      <a:pt x="597" y="259"/>
                    </a:lnTo>
                    <a:lnTo>
                      <a:pt x="597" y="252"/>
                    </a:lnTo>
                    <a:lnTo>
                      <a:pt x="600" y="252"/>
                    </a:lnTo>
                    <a:lnTo>
                      <a:pt x="600" y="281"/>
                    </a:lnTo>
                    <a:lnTo>
                      <a:pt x="600" y="252"/>
                    </a:lnTo>
                    <a:lnTo>
                      <a:pt x="603" y="252"/>
                    </a:lnTo>
                    <a:lnTo>
                      <a:pt x="603" y="259"/>
                    </a:lnTo>
                    <a:lnTo>
                      <a:pt x="606" y="252"/>
                    </a:lnTo>
                    <a:lnTo>
                      <a:pt x="606" y="259"/>
                    </a:lnTo>
                    <a:lnTo>
                      <a:pt x="606" y="245"/>
                    </a:lnTo>
                    <a:lnTo>
                      <a:pt x="606" y="252"/>
                    </a:lnTo>
                    <a:lnTo>
                      <a:pt x="610" y="252"/>
                    </a:lnTo>
                    <a:lnTo>
                      <a:pt x="613" y="266"/>
                    </a:lnTo>
                    <a:lnTo>
                      <a:pt x="613" y="259"/>
                    </a:lnTo>
                    <a:lnTo>
                      <a:pt x="616" y="245"/>
                    </a:lnTo>
                    <a:lnTo>
                      <a:pt x="616" y="266"/>
                    </a:lnTo>
                    <a:lnTo>
                      <a:pt x="616" y="259"/>
                    </a:lnTo>
                    <a:lnTo>
                      <a:pt x="619" y="266"/>
                    </a:lnTo>
                    <a:lnTo>
                      <a:pt x="619" y="245"/>
                    </a:lnTo>
                    <a:lnTo>
                      <a:pt x="619" y="266"/>
                    </a:lnTo>
                    <a:lnTo>
                      <a:pt x="623" y="266"/>
                    </a:lnTo>
                    <a:lnTo>
                      <a:pt x="623" y="259"/>
                    </a:lnTo>
                    <a:lnTo>
                      <a:pt x="623" y="266"/>
                    </a:lnTo>
                    <a:lnTo>
                      <a:pt x="623" y="259"/>
                    </a:lnTo>
                    <a:lnTo>
                      <a:pt x="626" y="266"/>
                    </a:lnTo>
                    <a:lnTo>
                      <a:pt x="626" y="273"/>
                    </a:lnTo>
                    <a:lnTo>
                      <a:pt x="626" y="259"/>
                    </a:lnTo>
                    <a:lnTo>
                      <a:pt x="629" y="266"/>
                    </a:lnTo>
                    <a:lnTo>
                      <a:pt x="629" y="259"/>
                    </a:lnTo>
                    <a:lnTo>
                      <a:pt x="633" y="273"/>
                    </a:lnTo>
                    <a:lnTo>
                      <a:pt x="633" y="266"/>
                    </a:lnTo>
                    <a:lnTo>
                      <a:pt x="633" y="259"/>
                    </a:lnTo>
                    <a:lnTo>
                      <a:pt x="636" y="259"/>
                    </a:lnTo>
                    <a:lnTo>
                      <a:pt x="636" y="252"/>
                    </a:lnTo>
                    <a:lnTo>
                      <a:pt x="636" y="266"/>
                    </a:lnTo>
                    <a:lnTo>
                      <a:pt x="639" y="252"/>
                    </a:lnTo>
                    <a:lnTo>
                      <a:pt x="639" y="259"/>
                    </a:lnTo>
                    <a:lnTo>
                      <a:pt x="642" y="252"/>
                    </a:lnTo>
                    <a:lnTo>
                      <a:pt x="642" y="259"/>
                    </a:lnTo>
                    <a:lnTo>
                      <a:pt x="642" y="252"/>
                    </a:lnTo>
                    <a:lnTo>
                      <a:pt x="646" y="281"/>
                    </a:lnTo>
                    <a:lnTo>
                      <a:pt x="646" y="266"/>
                    </a:lnTo>
                    <a:lnTo>
                      <a:pt x="646" y="281"/>
                    </a:lnTo>
                    <a:lnTo>
                      <a:pt x="649" y="266"/>
                    </a:lnTo>
                    <a:lnTo>
                      <a:pt x="649" y="259"/>
                    </a:lnTo>
                    <a:lnTo>
                      <a:pt x="652" y="266"/>
                    </a:lnTo>
                    <a:lnTo>
                      <a:pt x="652" y="273"/>
                    </a:lnTo>
                    <a:lnTo>
                      <a:pt x="652" y="266"/>
                    </a:lnTo>
                    <a:lnTo>
                      <a:pt x="652" y="259"/>
                    </a:lnTo>
                    <a:lnTo>
                      <a:pt x="656" y="273"/>
                    </a:lnTo>
                    <a:lnTo>
                      <a:pt x="656" y="252"/>
                    </a:lnTo>
                    <a:lnTo>
                      <a:pt x="659" y="259"/>
                    </a:lnTo>
                    <a:lnTo>
                      <a:pt x="659" y="266"/>
                    </a:lnTo>
                    <a:lnTo>
                      <a:pt x="659" y="259"/>
                    </a:lnTo>
                    <a:lnTo>
                      <a:pt x="659" y="266"/>
                    </a:lnTo>
                    <a:lnTo>
                      <a:pt x="662" y="266"/>
                    </a:lnTo>
                    <a:lnTo>
                      <a:pt x="662" y="259"/>
                    </a:lnTo>
                    <a:lnTo>
                      <a:pt x="665" y="259"/>
                    </a:lnTo>
                    <a:lnTo>
                      <a:pt x="665" y="266"/>
                    </a:lnTo>
                    <a:lnTo>
                      <a:pt x="665" y="281"/>
                    </a:lnTo>
                    <a:lnTo>
                      <a:pt x="669" y="273"/>
                    </a:lnTo>
                    <a:lnTo>
                      <a:pt x="669" y="266"/>
                    </a:lnTo>
                    <a:lnTo>
                      <a:pt x="672" y="259"/>
                    </a:lnTo>
                    <a:lnTo>
                      <a:pt x="672" y="273"/>
                    </a:lnTo>
                    <a:lnTo>
                      <a:pt x="672" y="259"/>
                    </a:lnTo>
                    <a:lnTo>
                      <a:pt x="675" y="266"/>
                    </a:lnTo>
                    <a:lnTo>
                      <a:pt x="675" y="259"/>
                    </a:lnTo>
                    <a:lnTo>
                      <a:pt x="678" y="259"/>
                    </a:lnTo>
                    <a:lnTo>
                      <a:pt x="678" y="273"/>
                    </a:lnTo>
                    <a:lnTo>
                      <a:pt x="682" y="252"/>
                    </a:lnTo>
                    <a:lnTo>
                      <a:pt x="682" y="266"/>
                    </a:lnTo>
                    <a:lnTo>
                      <a:pt x="682" y="259"/>
                    </a:lnTo>
                    <a:lnTo>
                      <a:pt x="685" y="273"/>
                    </a:lnTo>
                  </a:path>
                </a:pathLst>
              </a:custGeom>
              <a:noFill/>
              <a:ln w="4826">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5142" name="Rectangle 169"/>
            <p:cNvSpPr>
              <a:spLocks noChangeArrowheads="1"/>
            </p:cNvSpPr>
            <p:nvPr/>
          </p:nvSpPr>
          <p:spPr bwMode="auto">
            <a:xfrm>
              <a:off x="1450" y="3456"/>
              <a:ext cx="33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9900"/>
                  </a:solidFill>
                  <a:latin typeface="Arial Narrow" pitchFamily="34" charset="0"/>
                </a:rPr>
                <a:t>hAQP1</a:t>
              </a:r>
            </a:p>
          </p:txBody>
        </p:sp>
        <p:sp>
          <p:nvSpPr>
            <p:cNvPr id="45143" name="Rectangle 190"/>
            <p:cNvSpPr>
              <a:spLocks noChangeArrowheads="1"/>
            </p:cNvSpPr>
            <p:nvPr/>
          </p:nvSpPr>
          <p:spPr bwMode="auto">
            <a:xfrm>
              <a:off x="690" y="3744"/>
              <a:ext cx="240"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5144" name="Rectangle 191"/>
            <p:cNvSpPr>
              <a:spLocks noChangeArrowheads="1"/>
            </p:cNvSpPr>
            <p:nvPr/>
          </p:nvSpPr>
          <p:spPr bwMode="auto">
            <a:xfrm>
              <a:off x="1602" y="3744"/>
              <a:ext cx="144"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45145" name="Group 135"/>
            <p:cNvGrpSpPr>
              <a:grpSpLocks/>
            </p:cNvGrpSpPr>
            <p:nvPr/>
          </p:nvGrpSpPr>
          <p:grpSpPr bwMode="auto">
            <a:xfrm>
              <a:off x="288" y="3264"/>
              <a:ext cx="541" cy="1026"/>
              <a:chOff x="480" y="144"/>
              <a:chExt cx="541" cy="1026"/>
            </a:xfrm>
          </p:grpSpPr>
          <p:sp>
            <p:nvSpPr>
              <p:cNvPr id="45146" name="Line 136"/>
              <p:cNvSpPr>
                <a:spLocks noChangeShapeType="1"/>
              </p:cNvSpPr>
              <p:nvPr/>
            </p:nvSpPr>
            <p:spPr bwMode="auto">
              <a:xfrm>
                <a:off x="960" y="21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7" name="Line 137"/>
              <p:cNvSpPr>
                <a:spLocks noChangeShapeType="1"/>
              </p:cNvSpPr>
              <p:nvPr/>
            </p:nvSpPr>
            <p:spPr bwMode="auto">
              <a:xfrm>
                <a:off x="960" y="821"/>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8" name="Line 138"/>
              <p:cNvSpPr>
                <a:spLocks noChangeShapeType="1"/>
              </p:cNvSpPr>
              <p:nvPr/>
            </p:nvSpPr>
            <p:spPr bwMode="auto">
              <a:xfrm>
                <a:off x="957" y="222"/>
                <a:ext cx="0" cy="89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9" name="Line 139"/>
              <p:cNvSpPr>
                <a:spLocks noChangeShapeType="1"/>
              </p:cNvSpPr>
              <p:nvPr/>
            </p:nvSpPr>
            <p:spPr bwMode="auto">
              <a:xfrm>
                <a:off x="957" y="111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50" name="Line 140"/>
              <p:cNvSpPr>
                <a:spLocks noChangeShapeType="1"/>
              </p:cNvSpPr>
              <p:nvPr/>
            </p:nvSpPr>
            <p:spPr bwMode="auto">
              <a:xfrm>
                <a:off x="963" y="519"/>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51" name="Rectangle 141"/>
              <p:cNvSpPr>
                <a:spLocks noChangeArrowheads="1"/>
              </p:cNvSpPr>
              <p:nvPr/>
            </p:nvSpPr>
            <p:spPr bwMode="auto">
              <a:xfrm>
                <a:off x="747" y="978"/>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7.4</a:t>
                </a:r>
                <a:endParaRPr lang="en-US" sz="2000">
                  <a:solidFill>
                    <a:schemeClr val="tx1"/>
                  </a:solidFill>
                  <a:latin typeface="Arial Narrow" pitchFamily="34" charset="0"/>
                </a:endParaRPr>
              </a:p>
            </p:txBody>
          </p:sp>
          <p:sp>
            <p:nvSpPr>
              <p:cNvPr id="45152" name="Rectangle 142"/>
              <p:cNvSpPr>
                <a:spLocks noChangeArrowheads="1"/>
              </p:cNvSpPr>
              <p:nvPr/>
            </p:nvSpPr>
            <p:spPr bwMode="auto">
              <a:xfrm>
                <a:off x="747" y="42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7.6</a:t>
                </a:r>
                <a:endParaRPr lang="en-US" sz="2000">
                  <a:solidFill>
                    <a:schemeClr val="tx1"/>
                  </a:solidFill>
                  <a:latin typeface="Arial Narrow" pitchFamily="34" charset="0"/>
                </a:endParaRPr>
              </a:p>
            </p:txBody>
          </p:sp>
          <p:sp>
            <p:nvSpPr>
              <p:cNvPr id="45153" name="Rectangle 143"/>
              <p:cNvSpPr>
                <a:spLocks noChangeArrowheads="1"/>
              </p:cNvSpPr>
              <p:nvPr/>
            </p:nvSpPr>
            <p:spPr bwMode="auto">
              <a:xfrm>
                <a:off x="480" y="522"/>
                <a:ext cx="3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pH</a:t>
                </a:r>
                <a:r>
                  <a:rPr lang="en-US" sz="2000" baseline="-25000">
                    <a:solidFill>
                      <a:srgbClr val="000000"/>
                    </a:solidFill>
                    <a:latin typeface="Arial Narrow" pitchFamily="34" charset="0"/>
                  </a:rPr>
                  <a:t>S       </a:t>
                </a:r>
                <a:endParaRPr lang="en-US" sz="2000" baseline="-25000">
                  <a:solidFill>
                    <a:schemeClr val="tx1"/>
                  </a:solidFill>
                  <a:latin typeface="Arial Narrow" pitchFamily="34" charset="0"/>
                </a:endParaRPr>
              </a:p>
            </p:txBody>
          </p:sp>
          <p:sp>
            <p:nvSpPr>
              <p:cNvPr id="45154" name="Rectangle 144"/>
              <p:cNvSpPr>
                <a:spLocks noChangeArrowheads="1"/>
              </p:cNvSpPr>
              <p:nvPr/>
            </p:nvSpPr>
            <p:spPr bwMode="auto">
              <a:xfrm>
                <a:off x="747" y="700"/>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45155" name="Rectangle 145"/>
              <p:cNvSpPr>
                <a:spLocks noChangeArrowheads="1"/>
              </p:cNvSpPr>
              <p:nvPr/>
            </p:nvSpPr>
            <p:spPr bwMode="auto">
              <a:xfrm>
                <a:off x="747" y="144"/>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grpSp>
      </p:grpSp>
      <p:sp>
        <p:nvSpPr>
          <p:cNvPr id="45069" name="Rectangle 207"/>
          <p:cNvSpPr>
            <a:spLocks noChangeArrowheads="1"/>
          </p:cNvSpPr>
          <p:nvPr/>
        </p:nvSpPr>
        <p:spPr bwMode="auto">
          <a:xfrm>
            <a:off x="8643938" y="3932238"/>
            <a:ext cx="385762" cy="2619375"/>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99602" name="Group 210"/>
          <p:cNvGrpSpPr>
            <a:grpSpLocks/>
          </p:cNvGrpSpPr>
          <p:nvPr/>
        </p:nvGrpSpPr>
        <p:grpSpPr bwMode="auto">
          <a:xfrm>
            <a:off x="1066800" y="1498600"/>
            <a:ext cx="2209800" cy="244475"/>
            <a:chOff x="672" y="944"/>
            <a:chExt cx="1392" cy="154"/>
          </a:xfrm>
        </p:grpSpPr>
        <p:sp>
          <p:nvSpPr>
            <p:cNvPr id="45139" name="Rectangle 208"/>
            <p:cNvSpPr>
              <a:spLocks noChangeArrowheads="1"/>
            </p:cNvSpPr>
            <p:nvPr/>
          </p:nvSpPr>
          <p:spPr bwMode="auto">
            <a:xfrm>
              <a:off x="672" y="944"/>
              <a:ext cx="139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1600">
                  <a:solidFill>
                    <a:srgbClr val="000000"/>
                  </a:solidFill>
                  <a:latin typeface="Arial Narrow" pitchFamily="34" charset="0"/>
                </a:rPr>
                <a:t>Control</a:t>
              </a:r>
              <a:endParaRPr lang="en-US" sz="1600">
                <a:solidFill>
                  <a:schemeClr val="tx1"/>
                </a:solidFill>
                <a:latin typeface="Arial Narrow" pitchFamily="34" charset="0"/>
              </a:endParaRPr>
            </a:p>
          </p:txBody>
        </p:sp>
        <p:sp>
          <p:nvSpPr>
            <p:cNvPr id="45140" name="Line 209"/>
            <p:cNvSpPr>
              <a:spLocks noChangeShapeType="1"/>
            </p:cNvSpPr>
            <p:nvPr/>
          </p:nvSpPr>
          <p:spPr bwMode="auto">
            <a:xfrm>
              <a:off x="726" y="1098"/>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99615" name="Group 223"/>
          <p:cNvGrpSpPr>
            <a:grpSpLocks/>
          </p:cNvGrpSpPr>
          <p:nvPr/>
        </p:nvGrpSpPr>
        <p:grpSpPr bwMode="auto">
          <a:xfrm>
            <a:off x="3652838" y="5045075"/>
            <a:ext cx="2062162" cy="1628775"/>
            <a:chOff x="2301" y="2202"/>
            <a:chExt cx="1299" cy="1026"/>
          </a:xfrm>
        </p:grpSpPr>
        <p:sp>
          <p:nvSpPr>
            <p:cNvPr id="45117" name="Rectangle 224"/>
            <p:cNvSpPr>
              <a:spLocks noChangeArrowheads="1"/>
            </p:cNvSpPr>
            <p:nvPr/>
          </p:nvSpPr>
          <p:spPr bwMode="auto">
            <a:xfrm>
              <a:off x="2301" y="3036"/>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7.4</a:t>
              </a:r>
              <a:endParaRPr lang="en-US" sz="2000">
                <a:solidFill>
                  <a:schemeClr val="tx1"/>
                </a:solidFill>
                <a:latin typeface="Arial Narrow" pitchFamily="34" charset="0"/>
              </a:endParaRPr>
            </a:p>
          </p:txBody>
        </p:sp>
        <p:grpSp>
          <p:nvGrpSpPr>
            <p:cNvPr id="45118" name="Group 225"/>
            <p:cNvGrpSpPr>
              <a:grpSpLocks/>
            </p:cNvGrpSpPr>
            <p:nvPr/>
          </p:nvGrpSpPr>
          <p:grpSpPr bwMode="auto">
            <a:xfrm>
              <a:off x="2646" y="2583"/>
              <a:ext cx="888" cy="340"/>
              <a:chOff x="4189" y="3016"/>
              <a:chExt cx="888" cy="332"/>
            </a:xfrm>
          </p:grpSpPr>
          <p:sp>
            <p:nvSpPr>
              <p:cNvPr id="45136" name="Freeform 226"/>
              <p:cNvSpPr>
                <a:spLocks/>
              </p:cNvSpPr>
              <p:nvPr/>
            </p:nvSpPr>
            <p:spPr bwMode="auto">
              <a:xfrm>
                <a:off x="4189" y="3290"/>
                <a:ext cx="288" cy="58"/>
              </a:xfrm>
              <a:custGeom>
                <a:avLst/>
                <a:gdLst>
                  <a:gd name="T0" fmla="*/ 22 w 288"/>
                  <a:gd name="T1" fmla="*/ 2 h 58"/>
                  <a:gd name="T2" fmla="*/ 8 w 288"/>
                  <a:gd name="T3" fmla="*/ 0 h 58"/>
                  <a:gd name="T4" fmla="*/ 28 w 288"/>
                  <a:gd name="T5" fmla="*/ 6 h 58"/>
                  <a:gd name="T6" fmla="*/ 40 w 288"/>
                  <a:gd name="T7" fmla="*/ 18 h 58"/>
                  <a:gd name="T8" fmla="*/ 44 w 288"/>
                  <a:gd name="T9" fmla="*/ 0 h 58"/>
                  <a:gd name="T10" fmla="*/ 48 w 288"/>
                  <a:gd name="T11" fmla="*/ 0 h 58"/>
                  <a:gd name="T12" fmla="*/ 52 w 288"/>
                  <a:gd name="T13" fmla="*/ 18 h 58"/>
                  <a:gd name="T14" fmla="*/ 60 w 288"/>
                  <a:gd name="T15" fmla="*/ 0 h 58"/>
                  <a:gd name="T16" fmla="*/ 64 w 288"/>
                  <a:gd name="T17" fmla="*/ 23 h 58"/>
                  <a:gd name="T18" fmla="*/ 68 w 288"/>
                  <a:gd name="T19" fmla="*/ 41 h 58"/>
                  <a:gd name="T20" fmla="*/ 72 w 288"/>
                  <a:gd name="T21" fmla="*/ 41 h 58"/>
                  <a:gd name="T22" fmla="*/ 76 w 288"/>
                  <a:gd name="T23" fmla="*/ 47 h 58"/>
                  <a:gd name="T24" fmla="*/ 80 w 288"/>
                  <a:gd name="T25" fmla="*/ 41 h 58"/>
                  <a:gd name="T26" fmla="*/ 84 w 288"/>
                  <a:gd name="T27" fmla="*/ 53 h 58"/>
                  <a:gd name="T28" fmla="*/ 88 w 288"/>
                  <a:gd name="T29" fmla="*/ 47 h 58"/>
                  <a:gd name="T30" fmla="*/ 92 w 288"/>
                  <a:gd name="T31" fmla="*/ 47 h 58"/>
                  <a:gd name="T32" fmla="*/ 96 w 288"/>
                  <a:gd name="T33" fmla="*/ 41 h 58"/>
                  <a:gd name="T34" fmla="*/ 100 w 288"/>
                  <a:gd name="T35" fmla="*/ 41 h 58"/>
                  <a:gd name="T36" fmla="*/ 104 w 288"/>
                  <a:gd name="T37" fmla="*/ 41 h 58"/>
                  <a:gd name="T38" fmla="*/ 112 w 288"/>
                  <a:gd name="T39" fmla="*/ 29 h 58"/>
                  <a:gd name="T40" fmla="*/ 116 w 288"/>
                  <a:gd name="T41" fmla="*/ 41 h 58"/>
                  <a:gd name="T42" fmla="*/ 120 w 288"/>
                  <a:gd name="T43" fmla="*/ 41 h 58"/>
                  <a:gd name="T44" fmla="*/ 124 w 288"/>
                  <a:gd name="T45" fmla="*/ 41 h 58"/>
                  <a:gd name="T46" fmla="*/ 128 w 288"/>
                  <a:gd name="T47" fmla="*/ 47 h 58"/>
                  <a:gd name="T48" fmla="*/ 132 w 288"/>
                  <a:gd name="T49" fmla="*/ 41 h 58"/>
                  <a:gd name="T50" fmla="*/ 136 w 288"/>
                  <a:gd name="T51" fmla="*/ 41 h 58"/>
                  <a:gd name="T52" fmla="*/ 140 w 288"/>
                  <a:gd name="T53" fmla="*/ 41 h 58"/>
                  <a:gd name="T54" fmla="*/ 144 w 288"/>
                  <a:gd name="T55" fmla="*/ 41 h 58"/>
                  <a:gd name="T56" fmla="*/ 148 w 288"/>
                  <a:gd name="T57" fmla="*/ 29 h 58"/>
                  <a:gd name="T58" fmla="*/ 152 w 288"/>
                  <a:gd name="T59" fmla="*/ 35 h 58"/>
                  <a:gd name="T60" fmla="*/ 156 w 288"/>
                  <a:gd name="T61" fmla="*/ 35 h 58"/>
                  <a:gd name="T62" fmla="*/ 164 w 288"/>
                  <a:gd name="T63" fmla="*/ 35 h 58"/>
                  <a:gd name="T64" fmla="*/ 168 w 288"/>
                  <a:gd name="T65" fmla="*/ 47 h 58"/>
                  <a:gd name="T66" fmla="*/ 172 w 288"/>
                  <a:gd name="T67" fmla="*/ 53 h 58"/>
                  <a:gd name="T68" fmla="*/ 176 w 288"/>
                  <a:gd name="T69" fmla="*/ 47 h 58"/>
                  <a:gd name="T70" fmla="*/ 180 w 288"/>
                  <a:gd name="T71" fmla="*/ 53 h 58"/>
                  <a:gd name="T72" fmla="*/ 188 w 288"/>
                  <a:gd name="T73" fmla="*/ 53 h 58"/>
                  <a:gd name="T74" fmla="*/ 192 w 288"/>
                  <a:gd name="T75" fmla="*/ 47 h 58"/>
                  <a:gd name="T76" fmla="*/ 196 w 288"/>
                  <a:gd name="T77" fmla="*/ 41 h 58"/>
                  <a:gd name="T78" fmla="*/ 200 w 288"/>
                  <a:gd name="T79" fmla="*/ 47 h 58"/>
                  <a:gd name="T80" fmla="*/ 204 w 288"/>
                  <a:gd name="T81" fmla="*/ 47 h 58"/>
                  <a:gd name="T82" fmla="*/ 208 w 288"/>
                  <a:gd name="T83" fmla="*/ 53 h 58"/>
                  <a:gd name="T84" fmla="*/ 212 w 288"/>
                  <a:gd name="T85" fmla="*/ 47 h 58"/>
                  <a:gd name="T86" fmla="*/ 216 w 288"/>
                  <a:gd name="T87" fmla="*/ 53 h 58"/>
                  <a:gd name="T88" fmla="*/ 220 w 288"/>
                  <a:gd name="T89" fmla="*/ 47 h 58"/>
                  <a:gd name="T90" fmla="*/ 224 w 288"/>
                  <a:gd name="T91" fmla="*/ 47 h 58"/>
                  <a:gd name="T92" fmla="*/ 228 w 288"/>
                  <a:gd name="T93" fmla="*/ 53 h 58"/>
                  <a:gd name="T94" fmla="*/ 236 w 288"/>
                  <a:gd name="T95" fmla="*/ 47 h 58"/>
                  <a:gd name="T96" fmla="*/ 240 w 288"/>
                  <a:gd name="T97" fmla="*/ 53 h 58"/>
                  <a:gd name="T98" fmla="*/ 244 w 288"/>
                  <a:gd name="T99" fmla="*/ 47 h 58"/>
                  <a:gd name="T100" fmla="*/ 248 w 288"/>
                  <a:gd name="T101" fmla="*/ 41 h 58"/>
                  <a:gd name="T102" fmla="*/ 252 w 288"/>
                  <a:gd name="T103" fmla="*/ 47 h 58"/>
                  <a:gd name="T104" fmla="*/ 256 w 288"/>
                  <a:gd name="T105" fmla="*/ 53 h 58"/>
                  <a:gd name="T106" fmla="*/ 260 w 288"/>
                  <a:gd name="T107" fmla="*/ 58 h 58"/>
                  <a:gd name="T108" fmla="*/ 264 w 288"/>
                  <a:gd name="T109" fmla="*/ 53 h 58"/>
                  <a:gd name="T110" fmla="*/ 272 w 288"/>
                  <a:gd name="T111" fmla="*/ 47 h 58"/>
                  <a:gd name="T112" fmla="*/ 280 w 288"/>
                  <a:gd name="T113" fmla="*/ 47 h 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88" h="58">
                    <a:moveTo>
                      <a:pt x="32" y="8"/>
                    </a:moveTo>
                    <a:lnTo>
                      <a:pt x="34" y="6"/>
                    </a:lnTo>
                    <a:lnTo>
                      <a:pt x="34" y="0"/>
                    </a:lnTo>
                    <a:lnTo>
                      <a:pt x="28" y="4"/>
                    </a:lnTo>
                    <a:lnTo>
                      <a:pt x="22" y="2"/>
                    </a:lnTo>
                    <a:lnTo>
                      <a:pt x="16" y="2"/>
                    </a:lnTo>
                    <a:lnTo>
                      <a:pt x="12" y="4"/>
                    </a:lnTo>
                    <a:lnTo>
                      <a:pt x="14" y="2"/>
                    </a:lnTo>
                    <a:lnTo>
                      <a:pt x="8" y="2"/>
                    </a:lnTo>
                    <a:lnTo>
                      <a:pt x="8" y="0"/>
                    </a:lnTo>
                    <a:lnTo>
                      <a:pt x="2" y="4"/>
                    </a:lnTo>
                    <a:lnTo>
                      <a:pt x="0" y="2"/>
                    </a:lnTo>
                    <a:lnTo>
                      <a:pt x="26" y="8"/>
                    </a:lnTo>
                    <a:lnTo>
                      <a:pt x="26" y="2"/>
                    </a:lnTo>
                    <a:lnTo>
                      <a:pt x="28" y="6"/>
                    </a:lnTo>
                    <a:lnTo>
                      <a:pt x="36" y="12"/>
                    </a:lnTo>
                    <a:lnTo>
                      <a:pt x="40" y="12"/>
                    </a:lnTo>
                    <a:lnTo>
                      <a:pt x="40" y="18"/>
                    </a:lnTo>
                    <a:lnTo>
                      <a:pt x="40" y="12"/>
                    </a:lnTo>
                    <a:lnTo>
                      <a:pt x="44" y="12"/>
                    </a:lnTo>
                    <a:lnTo>
                      <a:pt x="44" y="0"/>
                    </a:lnTo>
                    <a:lnTo>
                      <a:pt x="44" y="12"/>
                    </a:lnTo>
                    <a:lnTo>
                      <a:pt x="44" y="0"/>
                    </a:lnTo>
                    <a:lnTo>
                      <a:pt x="48" y="12"/>
                    </a:lnTo>
                    <a:lnTo>
                      <a:pt x="48" y="18"/>
                    </a:lnTo>
                    <a:lnTo>
                      <a:pt x="48" y="12"/>
                    </a:lnTo>
                    <a:lnTo>
                      <a:pt x="48" y="18"/>
                    </a:lnTo>
                    <a:lnTo>
                      <a:pt x="48" y="0"/>
                    </a:lnTo>
                    <a:lnTo>
                      <a:pt x="52" y="12"/>
                    </a:lnTo>
                    <a:lnTo>
                      <a:pt x="52" y="18"/>
                    </a:lnTo>
                    <a:lnTo>
                      <a:pt x="56" y="18"/>
                    </a:lnTo>
                    <a:lnTo>
                      <a:pt x="56" y="12"/>
                    </a:lnTo>
                    <a:lnTo>
                      <a:pt x="56" y="0"/>
                    </a:lnTo>
                    <a:lnTo>
                      <a:pt x="56" y="18"/>
                    </a:lnTo>
                    <a:lnTo>
                      <a:pt x="60" y="0"/>
                    </a:lnTo>
                    <a:lnTo>
                      <a:pt x="60" y="23"/>
                    </a:lnTo>
                    <a:lnTo>
                      <a:pt x="60" y="12"/>
                    </a:lnTo>
                    <a:lnTo>
                      <a:pt x="60" y="29"/>
                    </a:lnTo>
                    <a:lnTo>
                      <a:pt x="64" y="23"/>
                    </a:lnTo>
                    <a:lnTo>
                      <a:pt x="64" y="29"/>
                    </a:lnTo>
                    <a:lnTo>
                      <a:pt x="64" y="35"/>
                    </a:lnTo>
                    <a:lnTo>
                      <a:pt x="64" y="41"/>
                    </a:lnTo>
                    <a:lnTo>
                      <a:pt x="68" y="41"/>
                    </a:lnTo>
                    <a:lnTo>
                      <a:pt x="68" y="47"/>
                    </a:lnTo>
                    <a:lnTo>
                      <a:pt x="68" y="53"/>
                    </a:lnTo>
                    <a:lnTo>
                      <a:pt x="72" y="41"/>
                    </a:lnTo>
                    <a:lnTo>
                      <a:pt x="72" y="29"/>
                    </a:lnTo>
                    <a:lnTo>
                      <a:pt x="72" y="41"/>
                    </a:lnTo>
                    <a:lnTo>
                      <a:pt x="72" y="35"/>
                    </a:lnTo>
                    <a:lnTo>
                      <a:pt x="76" y="35"/>
                    </a:lnTo>
                    <a:lnTo>
                      <a:pt x="76" y="47"/>
                    </a:lnTo>
                    <a:lnTo>
                      <a:pt x="76" y="41"/>
                    </a:lnTo>
                    <a:lnTo>
                      <a:pt x="80" y="35"/>
                    </a:lnTo>
                    <a:lnTo>
                      <a:pt x="80" y="41"/>
                    </a:lnTo>
                    <a:lnTo>
                      <a:pt x="80" y="47"/>
                    </a:lnTo>
                    <a:lnTo>
                      <a:pt x="80" y="35"/>
                    </a:lnTo>
                    <a:lnTo>
                      <a:pt x="84" y="47"/>
                    </a:lnTo>
                    <a:lnTo>
                      <a:pt x="84" y="53"/>
                    </a:lnTo>
                    <a:lnTo>
                      <a:pt x="84" y="47"/>
                    </a:lnTo>
                    <a:lnTo>
                      <a:pt x="88" y="35"/>
                    </a:lnTo>
                    <a:lnTo>
                      <a:pt x="88" y="47"/>
                    </a:lnTo>
                    <a:lnTo>
                      <a:pt x="88" y="53"/>
                    </a:lnTo>
                    <a:lnTo>
                      <a:pt x="92" y="58"/>
                    </a:lnTo>
                    <a:lnTo>
                      <a:pt x="92" y="53"/>
                    </a:lnTo>
                    <a:lnTo>
                      <a:pt x="92" y="47"/>
                    </a:lnTo>
                    <a:lnTo>
                      <a:pt x="96" y="47"/>
                    </a:lnTo>
                    <a:lnTo>
                      <a:pt x="96" y="35"/>
                    </a:lnTo>
                    <a:lnTo>
                      <a:pt x="96" y="41"/>
                    </a:lnTo>
                    <a:lnTo>
                      <a:pt x="100" y="29"/>
                    </a:lnTo>
                    <a:lnTo>
                      <a:pt x="100" y="41"/>
                    </a:lnTo>
                    <a:lnTo>
                      <a:pt x="100" y="35"/>
                    </a:lnTo>
                    <a:lnTo>
                      <a:pt x="100" y="41"/>
                    </a:lnTo>
                    <a:lnTo>
                      <a:pt x="104" y="35"/>
                    </a:lnTo>
                    <a:lnTo>
                      <a:pt x="104" y="29"/>
                    </a:lnTo>
                    <a:lnTo>
                      <a:pt x="104" y="41"/>
                    </a:lnTo>
                    <a:lnTo>
                      <a:pt x="108" y="47"/>
                    </a:lnTo>
                    <a:lnTo>
                      <a:pt x="108" y="35"/>
                    </a:lnTo>
                    <a:lnTo>
                      <a:pt x="108" y="41"/>
                    </a:lnTo>
                    <a:lnTo>
                      <a:pt x="108" y="35"/>
                    </a:lnTo>
                    <a:lnTo>
                      <a:pt x="112" y="29"/>
                    </a:lnTo>
                    <a:lnTo>
                      <a:pt x="112" y="35"/>
                    </a:lnTo>
                    <a:lnTo>
                      <a:pt x="112" y="29"/>
                    </a:lnTo>
                    <a:lnTo>
                      <a:pt x="112" y="35"/>
                    </a:lnTo>
                    <a:lnTo>
                      <a:pt x="112" y="47"/>
                    </a:lnTo>
                    <a:lnTo>
                      <a:pt x="116" y="41"/>
                    </a:lnTo>
                    <a:lnTo>
                      <a:pt x="116" y="53"/>
                    </a:lnTo>
                    <a:lnTo>
                      <a:pt x="116" y="47"/>
                    </a:lnTo>
                    <a:lnTo>
                      <a:pt x="116" y="29"/>
                    </a:lnTo>
                    <a:lnTo>
                      <a:pt x="116" y="41"/>
                    </a:lnTo>
                    <a:lnTo>
                      <a:pt x="120" y="41"/>
                    </a:lnTo>
                    <a:lnTo>
                      <a:pt x="120" y="53"/>
                    </a:lnTo>
                    <a:lnTo>
                      <a:pt x="120" y="47"/>
                    </a:lnTo>
                    <a:lnTo>
                      <a:pt x="120" y="35"/>
                    </a:lnTo>
                    <a:lnTo>
                      <a:pt x="124" y="41"/>
                    </a:lnTo>
                    <a:lnTo>
                      <a:pt x="124" y="35"/>
                    </a:lnTo>
                    <a:lnTo>
                      <a:pt x="124" y="29"/>
                    </a:lnTo>
                    <a:lnTo>
                      <a:pt x="128" y="41"/>
                    </a:lnTo>
                    <a:lnTo>
                      <a:pt x="128" y="47"/>
                    </a:lnTo>
                    <a:lnTo>
                      <a:pt x="128" y="35"/>
                    </a:lnTo>
                    <a:lnTo>
                      <a:pt x="128" y="41"/>
                    </a:lnTo>
                    <a:lnTo>
                      <a:pt x="132" y="41"/>
                    </a:lnTo>
                    <a:lnTo>
                      <a:pt x="132" y="35"/>
                    </a:lnTo>
                    <a:lnTo>
                      <a:pt x="132" y="41"/>
                    </a:lnTo>
                    <a:lnTo>
                      <a:pt x="136" y="47"/>
                    </a:lnTo>
                    <a:lnTo>
                      <a:pt x="136" y="41"/>
                    </a:lnTo>
                    <a:lnTo>
                      <a:pt x="136" y="47"/>
                    </a:lnTo>
                    <a:lnTo>
                      <a:pt x="140" y="47"/>
                    </a:lnTo>
                    <a:lnTo>
                      <a:pt x="140" y="41"/>
                    </a:lnTo>
                    <a:lnTo>
                      <a:pt x="140" y="47"/>
                    </a:lnTo>
                    <a:lnTo>
                      <a:pt x="144" y="47"/>
                    </a:lnTo>
                    <a:lnTo>
                      <a:pt x="144" y="41"/>
                    </a:lnTo>
                    <a:lnTo>
                      <a:pt x="144" y="47"/>
                    </a:lnTo>
                    <a:lnTo>
                      <a:pt x="148" y="41"/>
                    </a:lnTo>
                    <a:lnTo>
                      <a:pt x="148" y="35"/>
                    </a:lnTo>
                    <a:lnTo>
                      <a:pt x="148" y="29"/>
                    </a:lnTo>
                    <a:lnTo>
                      <a:pt x="148" y="41"/>
                    </a:lnTo>
                    <a:lnTo>
                      <a:pt x="152" y="41"/>
                    </a:lnTo>
                    <a:lnTo>
                      <a:pt x="152" y="29"/>
                    </a:lnTo>
                    <a:lnTo>
                      <a:pt x="152" y="35"/>
                    </a:lnTo>
                    <a:lnTo>
                      <a:pt x="156" y="41"/>
                    </a:lnTo>
                    <a:lnTo>
                      <a:pt x="156" y="35"/>
                    </a:lnTo>
                    <a:lnTo>
                      <a:pt x="156" y="29"/>
                    </a:lnTo>
                    <a:lnTo>
                      <a:pt x="156" y="35"/>
                    </a:lnTo>
                    <a:lnTo>
                      <a:pt x="160" y="41"/>
                    </a:lnTo>
                    <a:lnTo>
                      <a:pt x="160" y="35"/>
                    </a:lnTo>
                    <a:lnTo>
                      <a:pt x="164" y="35"/>
                    </a:lnTo>
                    <a:lnTo>
                      <a:pt x="164" y="41"/>
                    </a:lnTo>
                    <a:lnTo>
                      <a:pt x="164" y="53"/>
                    </a:lnTo>
                    <a:lnTo>
                      <a:pt x="164" y="41"/>
                    </a:lnTo>
                    <a:lnTo>
                      <a:pt x="168" y="47"/>
                    </a:lnTo>
                    <a:lnTo>
                      <a:pt x="168" y="53"/>
                    </a:lnTo>
                    <a:lnTo>
                      <a:pt x="168" y="41"/>
                    </a:lnTo>
                    <a:lnTo>
                      <a:pt x="168" y="47"/>
                    </a:lnTo>
                    <a:lnTo>
                      <a:pt x="168" y="53"/>
                    </a:lnTo>
                    <a:lnTo>
                      <a:pt x="172" y="53"/>
                    </a:lnTo>
                    <a:lnTo>
                      <a:pt x="172" y="47"/>
                    </a:lnTo>
                    <a:lnTo>
                      <a:pt x="176" y="47"/>
                    </a:lnTo>
                    <a:lnTo>
                      <a:pt x="176" y="41"/>
                    </a:lnTo>
                    <a:lnTo>
                      <a:pt x="176" y="35"/>
                    </a:lnTo>
                    <a:lnTo>
                      <a:pt x="176" y="47"/>
                    </a:lnTo>
                    <a:lnTo>
                      <a:pt x="180" y="47"/>
                    </a:lnTo>
                    <a:lnTo>
                      <a:pt x="180" y="53"/>
                    </a:lnTo>
                    <a:lnTo>
                      <a:pt x="180" y="47"/>
                    </a:lnTo>
                    <a:lnTo>
                      <a:pt x="184" y="41"/>
                    </a:lnTo>
                    <a:lnTo>
                      <a:pt x="188" y="53"/>
                    </a:lnTo>
                    <a:lnTo>
                      <a:pt x="188" y="47"/>
                    </a:lnTo>
                    <a:lnTo>
                      <a:pt x="188" y="53"/>
                    </a:lnTo>
                    <a:lnTo>
                      <a:pt x="188" y="47"/>
                    </a:lnTo>
                    <a:lnTo>
                      <a:pt x="192" y="47"/>
                    </a:lnTo>
                    <a:lnTo>
                      <a:pt x="192" y="53"/>
                    </a:lnTo>
                    <a:lnTo>
                      <a:pt x="192" y="41"/>
                    </a:lnTo>
                    <a:lnTo>
                      <a:pt x="192" y="58"/>
                    </a:lnTo>
                    <a:lnTo>
                      <a:pt x="196" y="47"/>
                    </a:lnTo>
                    <a:lnTo>
                      <a:pt x="196" y="41"/>
                    </a:lnTo>
                    <a:lnTo>
                      <a:pt x="196" y="53"/>
                    </a:lnTo>
                    <a:lnTo>
                      <a:pt x="196" y="41"/>
                    </a:lnTo>
                    <a:lnTo>
                      <a:pt x="196" y="53"/>
                    </a:lnTo>
                    <a:lnTo>
                      <a:pt x="200" y="41"/>
                    </a:lnTo>
                    <a:lnTo>
                      <a:pt x="200" y="47"/>
                    </a:lnTo>
                    <a:lnTo>
                      <a:pt x="200" y="53"/>
                    </a:lnTo>
                    <a:lnTo>
                      <a:pt x="200" y="47"/>
                    </a:lnTo>
                    <a:lnTo>
                      <a:pt x="204" y="47"/>
                    </a:lnTo>
                    <a:lnTo>
                      <a:pt x="204" y="53"/>
                    </a:lnTo>
                    <a:lnTo>
                      <a:pt x="204" y="47"/>
                    </a:lnTo>
                    <a:lnTo>
                      <a:pt x="204" y="53"/>
                    </a:lnTo>
                    <a:lnTo>
                      <a:pt x="204" y="41"/>
                    </a:lnTo>
                    <a:lnTo>
                      <a:pt x="208" y="53"/>
                    </a:lnTo>
                    <a:lnTo>
                      <a:pt x="208" y="47"/>
                    </a:lnTo>
                    <a:lnTo>
                      <a:pt x="208" y="41"/>
                    </a:lnTo>
                    <a:lnTo>
                      <a:pt x="212" y="58"/>
                    </a:lnTo>
                    <a:lnTo>
                      <a:pt x="212" y="53"/>
                    </a:lnTo>
                    <a:lnTo>
                      <a:pt x="212" y="47"/>
                    </a:lnTo>
                    <a:lnTo>
                      <a:pt x="212" y="53"/>
                    </a:lnTo>
                    <a:lnTo>
                      <a:pt x="216" y="47"/>
                    </a:lnTo>
                    <a:lnTo>
                      <a:pt x="216" y="53"/>
                    </a:lnTo>
                    <a:lnTo>
                      <a:pt x="216" y="41"/>
                    </a:lnTo>
                    <a:lnTo>
                      <a:pt x="216" y="53"/>
                    </a:lnTo>
                    <a:lnTo>
                      <a:pt x="220" y="53"/>
                    </a:lnTo>
                    <a:lnTo>
                      <a:pt x="220" y="47"/>
                    </a:lnTo>
                    <a:lnTo>
                      <a:pt x="220" y="53"/>
                    </a:lnTo>
                    <a:lnTo>
                      <a:pt x="220" y="47"/>
                    </a:lnTo>
                    <a:lnTo>
                      <a:pt x="224" y="47"/>
                    </a:lnTo>
                    <a:lnTo>
                      <a:pt x="224" y="41"/>
                    </a:lnTo>
                    <a:lnTo>
                      <a:pt x="224" y="53"/>
                    </a:lnTo>
                    <a:lnTo>
                      <a:pt x="224" y="47"/>
                    </a:lnTo>
                    <a:lnTo>
                      <a:pt x="228" y="53"/>
                    </a:lnTo>
                    <a:lnTo>
                      <a:pt x="228" y="58"/>
                    </a:lnTo>
                    <a:lnTo>
                      <a:pt x="228" y="47"/>
                    </a:lnTo>
                    <a:lnTo>
                      <a:pt x="228" y="41"/>
                    </a:lnTo>
                    <a:lnTo>
                      <a:pt x="228" y="53"/>
                    </a:lnTo>
                    <a:lnTo>
                      <a:pt x="232" y="47"/>
                    </a:lnTo>
                    <a:lnTo>
                      <a:pt x="232" y="53"/>
                    </a:lnTo>
                    <a:lnTo>
                      <a:pt x="232" y="47"/>
                    </a:lnTo>
                    <a:lnTo>
                      <a:pt x="236" y="47"/>
                    </a:lnTo>
                    <a:lnTo>
                      <a:pt x="236" y="53"/>
                    </a:lnTo>
                    <a:lnTo>
                      <a:pt x="236" y="41"/>
                    </a:lnTo>
                    <a:lnTo>
                      <a:pt x="236" y="47"/>
                    </a:lnTo>
                    <a:lnTo>
                      <a:pt x="240" y="53"/>
                    </a:lnTo>
                    <a:lnTo>
                      <a:pt x="240" y="41"/>
                    </a:lnTo>
                    <a:lnTo>
                      <a:pt x="244" y="47"/>
                    </a:lnTo>
                    <a:lnTo>
                      <a:pt x="244" y="53"/>
                    </a:lnTo>
                    <a:lnTo>
                      <a:pt x="244" y="41"/>
                    </a:lnTo>
                    <a:lnTo>
                      <a:pt x="248" y="41"/>
                    </a:lnTo>
                    <a:lnTo>
                      <a:pt x="248" y="47"/>
                    </a:lnTo>
                    <a:lnTo>
                      <a:pt x="252" y="41"/>
                    </a:lnTo>
                    <a:lnTo>
                      <a:pt x="252" y="47"/>
                    </a:lnTo>
                    <a:lnTo>
                      <a:pt x="252" y="58"/>
                    </a:lnTo>
                    <a:lnTo>
                      <a:pt x="252" y="41"/>
                    </a:lnTo>
                    <a:lnTo>
                      <a:pt x="256" y="53"/>
                    </a:lnTo>
                    <a:lnTo>
                      <a:pt x="256" y="47"/>
                    </a:lnTo>
                    <a:lnTo>
                      <a:pt x="260" y="47"/>
                    </a:lnTo>
                    <a:lnTo>
                      <a:pt x="260" y="41"/>
                    </a:lnTo>
                    <a:lnTo>
                      <a:pt x="260" y="58"/>
                    </a:lnTo>
                    <a:lnTo>
                      <a:pt x="260" y="53"/>
                    </a:lnTo>
                    <a:lnTo>
                      <a:pt x="264" y="53"/>
                    </a:lnTo>
                    <a:lnTo>
                      <a:pt x="264" y="58"/>
                    </a:lnTo>
                    <a:lnTo>
                      <a:pt x="264" y="53"/>
                    </a:lnTo>
                    <a:lnTo>
                      <a:pt x="268" y="58"/>
                    </a:lnTo>
                    <a:lnTo>
                      <a:pt x="268" y="53"/>
                    </a:lnTo>
                    <a:lnTo>
                      <a:pt x="272" y="47"/>
                    </a:lnTo>
                    <a:lnTo>
                      <a:pt x="272" y="53"/>
                    </a:lnTo>
                    <a:lnTo>
                      <a:pt x="276" y="47"/>
                    </a:lnTo>
                    <a:lnTo>
                      <a:pt x="280" y="47"/>
                    </a:lnTo>
                    <a:lnTo>
                      <a:pt x="280" y="41"/>
                    </a:lnTo>
                    <a:lnTo>
                      <a:pt x="284" y="41"/>
                    </a:lnTo>
                    <a:lnTo>
                      <a:pt x="288" y="41"/>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37" name="Freeform 227"/>
              <p:cNvSpPr>
                <a:spLocks/>
              </p:cNvSpPr>
              <p:nvPr/>
            </p:nvSpPr>
            <p:spPr bwMode="auto">
              <a:xfrm>
                <a:off x="4473" y="3016"/>
                <a:ext cx="431" cy="317"/>
              </a:xfrm>
              <a:custGeom>
                <a:avLst/>
                <a:gdLst>
                  <a:gd name="T0" fmla="*/ 14 w 431"/>
                  <a:gd name="T1" fmla="*/ 0 h 317"/>
                  <a:gd name="T2" fmla="*/ 26 w 431"/>
                  <a:gd name="T3" fmla="*/ 53 h 317"/>
                  <a:gd name="T4" fmla="*/ 42 w 431"/>
                  <a:gd name="T5" fmla="*/ 88 h 317"/>
                  <a:gd name="T6" fmla="*/ 54 w 431"/>
                  <a:gd name="T7" fmla="*/ 106 h 317"/>
                  <a:gd name="T8" fmla="*/ 66 w 431"/>
                  <a:gd name="T9" fmla="*/ 118 h 317"/>
                  <a:gd name="T10" fmla="*/ 78 w 431"/>
                  <a:gd name="T11" fmla="*/ 142 h 317"/>
                  <a:gd name="T12" fmla="*/ 90 w 431"/>
                  <a:gd name="T13" fmla="*/ 153 h 317"/>
                  <a:gd name="T14" fmla="*/ 102 w 431"/>
                  <a:gd name="T15" fmla="*/ 165 h 317"/>
                  <a:gd name="T16" fmla="*/ 114 w 431"/>
                  <a:gd name="T17" fmla="*/ 195 h 317"/>
                  <a:gd name="T18" fmla="*/ 122 w 431"/>
                  <a:gd name="T19" fmla="*/ 201 h 317"/>
                  <a:gd name="T20" fmla="*/ 130 w 431"/>
                  <a:gd name="T21" fmla="*/ 201 h 317"/>
                  <a:gd name="T22" fmla="*/ 134 w 431"/>
                  <a:gd name="T23" fmla="*/ 212 h 317"/>
                  <a:gd name="T24" fmla="*/ 142 w 431"/>
                  <a:gd name="T25" fmla="*/ 201 h 317"/>
                  <a:gd name="T26" fmla="*/ 146 w 431"/>
                  <a:gd name="T27" fmla="*/ 206 h 317"/>
                  <a:gd name="T28" fmla="*/ 154 w 431"/>
                  <a:gd name="T29" fmla="*/ 218 h 317"/>
                  <a:gd name="T30" fmla="*/ 158 w 431"/>
                  <a:gd name="T31" fmla="*/ 230 h 317"/>
                  <a:gd name="T32" fmla="*/ 166 w 431"/>
                  <a:gd name="T33" fmla="*/ 242 h 317"/>
                  <a:gd name="T34" fmla="*/ 170 w 431"/>
                  <a:gd name="T35" fmla="*/ 236 h 317"/>
                  <a:gd name="T36" fmla="*/ 178 w 431"/>
                  <a:gd name="T37" fmla="*/ 248 h 317"/>
                  <a:gd name="T38" fmla="*/ 182 w 431"/>
                  <a:gd name="T39" fmla="*/ 236 h 317"/>
                  <a:gd name="T40" fmla="*/ 190 w 431"/>
                  <a:gd name="T41" fmla="*/ 248 h 317"/>
                  <a:gd name="T42" fmla="*/ 194 w 431"/>
                  <a:gd name="T43" fmla="*/ 248 h 317"/>
                  <a:gd name="T44" fmla="*/ 202 w 431"/>
                  <a:gd name="T45" fmla="*/ 242 h 317"/>
                  <a:gd name="T46" fmla="*/ 206 w 431"/>
                  <a:gd name="T47" fmla="*/ 236 h 317"/>
                  <a:gd name="T48" fmla="*/ 215 w 431"/>
                  <a:gd name="T49" fmla="*/ 248 h 317"/>
                  <a:gd name="T50" fmla="*/ 223 w 431"/>
                  <a:gd name="T51" fmla="*/ 242 h 317"/>
                  <a:gd name="T52" fmla="*/ 227 w 431"/>
                  <a:gd name="T53" fmla="*/ 248 h 317"/>
                  <a:gd name="T54" fmla="*/ 235 w 431"/>
                  <a:gd name="T55" fmla="*/ 254 h 317"/>
                  <a:gd name="T56" fmla="*/ 239 w 431"/>
                  <a:gd name="T57" fmla="*/ 260 h 317"/>
                  <a:gd name="T58" fmla="*/ 247 w 431"/>
                  <a:gd name="T59" fmla="*/ 260 h 317"/>
                  <a:gd name="T60" fmla="*/ 251 w 431"/>
                  <a:gd name="T61" fmla="*/ 260 h 317"/>
                  <a:gd name="T62" fmla="*/ 259 w 431"/>
                  <a:gd name="T63" fmla="*/ 260 h 317"/>
                  <a:gd name="T64" fmla="*/ 263 w 431"/>
                  <a:gd name="T65" fmla="*/ 265 h 317"/>
                  <a:gd name="T66" fmla="*/ 271 w 431"/>
                  <a:gd name="T67" fmla="*/ 265 h 317"/>
                  <a:gd name="T68" fmla="*/ 275 w 431"/>
                  <a:gd name="T69" fmla="*/ 265 h 317"/>
                  <a:gd name="T70" fmla="*/ 283 w 431"/>
                  <a:gd name="T71" fmla="*/ 265 h 317"/>
                  <a:gd name="T72" fmla="*/ 287 w 431"/>
                  <a:gd name="T73" fmla="*/ 260 h 317"/>
                  <a:gd name="T74" fmla="*/ 295 w 431"/>
                  <a:gd name="T75" fmla="*/ 260 h 317"/>
                  <a:gd name="T76" fmla="*/ 299 w 431"/>
                  <a:gd name="T77" fmla="*/ 260 h 317"/>
                  <a:gd name="T78" fmla="*/ 307 w 431"/>
                  <a:gd name="T79" fmla="*/ 271 h 317"/>
                  <a:gd name="T80" fmla="*/ 311 w 431"/>
                  <a:gd name="T81" fmla="*/ 271 h 317"/>
                  <a:gd name="T82" fmla="*/ 319 w 431"/>
                  <a:gd name="T83" fmla="*/ 277 h 317"/>
                  <a:gd name="T84" fmla="*/ 323 w 431"/>
                  <a:gd name="T85" fmla="*/ 277 h 317"/>
                  <a:gd name="T86" fmla="*/ 331 w 431"/>
                  <a:gd name="T87" fmla="*/ 271 h 317"/>
                  <a:gd name="T88" fmla="*/ 335 w 431"/>
                  <a:gd name="T89" fmla="*/ 277 h 317"/>
                  <a:gd name="T90" fmla="*/ 343 w 431"/>
                  <a:gd name="T91" fmla="*/ 277 h 317"/>
                  <a:gd name="T92" fmla="*/ 347 w 431"/>
                  <a:gd name="T93" fmla="*/ 277 h 317"/>
                  <a:gd name="T94" fmla="*/ 355 w 431"/>
                  <a:gd name="T95" fmla="*/ 295 h 317"/>
                  <a:gd name="T96" fmla="*/ 359 w 431"/>
                  <a:gd name="T97" fmla="*/ 271 h 317"/>
                  <a:gd name="T98" fmla="*/ 367 w 431"/>
                  <a:gd name="T99" fmla="*/ 277 h 317"/>
                  <a:gd name="T100" fmla="*/ 371 w 431"/>
                  <a:gd name="T101" fmla="*/ 283 h 317"/>
                  <a:gd name="T102" fmla="*/ 379 w 431"/>
                  <a:gd name="T103" fmla="*/ 277 h 317"/>
                  <a:gd name="T104" fmla="*/ 383 w 431"/>
                  <a:gd name="T105" fmla="*/ 277 h 317"/>
                  <a:gd name="T106" fmla="*/ 391 w 431"/>
                  <a:gd name="T107" fmla="*/ 307 h 317"/>
                  <a:gd name="T108" fmla="*/ 395 w 431"/>
                  <a:gd name="T109" fmla="*/ 295 h 317"/>
                  <a:gd name="T110" fmla="*/ 403 w 431"/>
                  <a:gd name="T111" fmla="*/ 301 h 317"/>
                  <a:gd name="T112" fmla="*/ 407 w 431"/>
                  <a:gd name="T113" fmla="*/ 283 h 317"/>
                  <a:gd name="T114" fmla="*/ 415 w 431"/>
                  <a:gd name="T115" fmla="*/ 295 h 317"/>
                  <a:gd name="T116" fmla="*/ 419 w 431"/>
                  <a:gd name="T117" fmla="*/ 283 h 317"/>
                  <a:gd name="T118" fmla="*/ 427 w 431"/>
                  <a:gd name="T119" fmla="*/ 283 h 3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31" h="317">
                    <a:moveTo>
                      <a:pt x="0" y="317"/>
                    </a:moveTo>
                    <a:lnTo>
                      <a:pt x="6" y="212"/>
                    </a:lnTo>
                    <a:lnTo>
                      <a:pt x="10" y="118"/>
                    </a:lnTo>
                    <a:lnTo>
                      <a:pt x="10" y="71"/>
                    </a:lnTo>
                    <a:lnTo>
                      <a:pt x="14" y="29"/>
                    </a:lnTo>
                    <a:lnTo>
                      <a:pt x="14" y="6"/>
                    </a:lnTo>
                    <a:lnTo>
                      <a:pt x="14" y="0"/>
                    </a:lnTo>
                    <a:lnTo>
                      <a:pt x="18" y="6"/>
                    </a:lnTo>
                    <a:lnTo>
                      <a:pt x="18" y="0"/>
                    </a:lnTo>
                    <a:lnTo>
                      <a:pt x="22" y="6"/>
                    </a:lnTo>
                    <a:lnTo>
                      <a:pt x="26" y="29"/>
                    </a:lnTo>
                    <a:lnTo>
                      <a:pt x="26" y="41"/>
                    </a:lnTo>
                    <a:lnTo>
                      <a:pt x="26" y="53"/>
                    </a:lnTo>
                    <a:lnTo>
                      <a:pt x="30" y="47"/>
                    </a:lnTo>
                    <a:lnTo>
                      <a:pt x="30" y="53"/>
                    </a:lnTo>
                    <a:lnTo>
                      <a:pt x="34" y="71"/>
                    </a:lnTo>
                    <a:lnTo>
                      <a:pt x="38" y="83"/>
                    </a:lnTo>
                    <a:lnTo>
                      <a:pt x="38" y="77"/>
                    </a:lnTo>
                    <a:lnTo>
                      <a:pt x="42" y="88"/>
                    </a:lnTo>
                    <a:lnTo>
                      <a:pt x="42" y="83"/>
                    </a:lnTo>
                    <a:lnTo>
                      <a:pt x="42" y="88"/>
                    </a:lnTo>
                    <a:lnTo>
                      <a:pt x="46" y="94"/>
                    </a:lnTo>
                    <a:lnTo>
                      <a:pt x="50" y="100"/>
                    </a:lnTo>
                    <a:lnTo>
                      <a:pt x="50" y="106"/>
                    </a:lnTo>
                    <a:lnTo>
                      <a:pt x="54" y="106"/>
                    </a:lnTo>
                    <a:lnTo>
                      <a:pt x="54" y="112"/>
                    </a:lnTo>
                    <a:lnTo>
                      <a:pt x="58" y="106"/>
                    </a:lnTo>
                    <a:lnTo>
                      <a:pt x="62" y="118"/>
                    </a:lnTo>
                    <a:lnTo>
                      <a:pt x="66" y="118"/>
                    </a:lnTo>
                    <a:lnTo>
                      <a:pt x="70" y="147"/>
                    </a:lnTo>
                    <a:lnTo>
                      <a:pt x="70" y="130"/>
                    </a:lnTo>
                    <a:lnTo>
                      <a:pt x="74" y="136"/>
                    </a:lnTo>
                    <a:lnTo>
                      <a:pt x="78" y="142"/>
                    </a:lnTo>
                    <a:lnTo>
                      <a:pt x="78" y="147"/>
                    </a:lnTo>
                    <a:lnTo>
                      <a:pt x="78" y="142"/>
                    </a:lnTo>
                    <a:lnTo>
                      <a:pt x="82" y="147"/>
                    </a:lnTo>
                    <a:lnTo>
                      <a:pt x="82" y="153"/>
                    </a:lnTo>
                    <a:lnTo>
                      <a:pt x="86" y="153"/>
                    </a:lnTo>
                    <a:lnTo>
                      <a:pt x="86" y="159"/>
                    </a:lnTo>
                    <a:lnTo>
                      <a:pt x="90" y="153"/>
                    </a:lnTo>
                    <a:lnTo>
                      <a:pt x="90" y="159"/>
                    </a:lnTo>
                    <a:lnTo>
                      <a:pt x="94" y="159"/>
                    </a:lnTo>
                    <a:lnTo>
                      <a:pt x="94" y="165"/>
                    </a:lnTo>
                    <a:lnTo>
                      <a:pt x="98" y="153"/>
                    </a:lnTo>
                    <a:lnTo>
                      <a:pt x="98" y="165"/>
                    </a:lnTo>
                    <a:lnTo>
                      <a:pt x="102" y="165"/>
                    </a:lnTo>
                    <a:lnTo>
                      <a:pt x="102" y="189"/>
                    </a:lnTo>
                    <a:lnTo>
                      <a:pt x="106" y="171"/>
                    </a:lnTo>
                    <a:lnTo>
                      <a:pt x="106" y="189"/>
                    </a:lnTo>
                    <a:lnTo>
                      <a:pt x="110" y="183"/>
                    </a:lnTo>
                    <a:lnTo>
                      <a:pt x="114" y="195"/>
                    </a:lnTo>
                    <a:lnTo>
                      <a:pt x="114" y="183"/>
                    </a:lnTo>
                    <a:lnTo>
                      <a:pt x="118" y="195"/>
                    </a:lnTo>
                    <a:lnTo>
                      <a:pt x="118" y="201"/>
                    </a:lnTo>
                    <a:lnTo>
                      <a:pt x="122" y="201"/>
                    </a:lnTo>
                    <a:lnTo>
                      <a:pt x="126" y="195"/>
                    </a:lnTo>
                    <a:lnTo>
                      <a:pt x="126" y="201"/>
                    </a:lnTo>
                    <a:lnTo>
                      <a:pt x="126" y="206"/>
                    </a:lnTo>
                    <a:lnTo>
                      <a:pt x="126" y="195"/>
                    </a:lnTo>
                    <a:lnTo>
                      <a:pt x="130" y="201"/>
                    </a:lnTo>
                    <a:lnTo>
                      <a:pt x="130" y="195"/>
                    </a:lnTo>
                    <a:lnTo>
                      <a:pt x="130" y="201"/>
                    </a:lnTo>
                    <a:lnTo>
                      <a:pt x="134" y="201"/>
                    </a:lnTo>
                    <a:lnTo>
                      <a:pt x="134" y="212"/>
                    </a:lnTo>
                    <a:lnTo>
                      <a:pt x="134" y="201"/>
                    </a:lnTo>
                    <a:lnTo>
                      <a:pt x="134" y="212"/>
                    </a:lnTo>
                    <a:lnTo>
                      <a:pt x="138" y="195"/>
                    </a:lnTo>
                    <a:lnTo>
                      <a:pt x="138" y="206"/>
                    </a:lnTo>
                    <a:lnTo>
                      <a:pt x="138" y="212"/>
                    </a:lnTo>
                    <a:lnTo>
                      <a:pt x="138" y="206"/>
                    </a:lnTo>
                    <a:lnTo>
                      <a:pt x="142" y="201"/>
                    </a:lnTo>
                    <a:lnTo>
                      <a:pt x="142" y="206"/>
                    </a:lnTo>
                    <a:lnTo>
                      <a:pt x="142" y="201"/>
                    </a:lnTo>
                    <a:lnTo>
                      <a:pt x="146" y="212"/>
                    </a:lnTo>
                    <a:lnTo>
                      <a:pt x="146" y="206"/>
                    </a:lnTo>
                    <a:lnTo>
                      <a:pt x="146" y="212"/>
                    </a:lnTo>
                    <a:lnTo>
                      <a:pt x="146" y="206"/>
                    </a:lnTo>
                    <a:lnTo>
                      <a:pt x="150" y="212"/>
                    </a:lnTo>
                    <a:lnTo>
                      <a:pt x="150" y="218"/>
                    </a:lnTo>
                    <a:lnTo>
                      <a:pt x="154" y="212"/>
                    </a:lnTo>
                    <a:lnTo>
                      <a:pt x="154" y="218"/>
                    </a:lnTo>
                    <a:lnTo>
                      <a:pt x="158" y="212"/>
                    </a:lnTo>
                    <a:lnTo>
                      <a:pt x="158" y="218"/>
                    </a:lnTo>
                    <a:lnTo>
                      <a:pt x="158" y="212"/>
                    </a:lnTo>
                    <a:lnTo>
                      <a:pt x="158" y="230"/>
                    </a:lnTo>
                    <a:lnTo>
                      <a:pt x="162" y="218"/>
                    </a:lnTo>
                    <a:lnTo>
                      <a:pt x="162" y="236"/>
                    </a:lnTo>
                    <a:lnTo>
                      <a:pt x="162" y="230"/>
                    </a:lnTo>
                    <a:lnTo>
                      <a:pt x="162" y="236"/>
                    </a:lnTo>
                    <a:lnTo>
                      <a:pt x="166" y="230"/>
                    </a:lnTo>
                    <a:lnTo>
                      <a:pt x="166" y="242"/>
                    </a:lnTo>
                    <a:lnTo>
                      <a:pt x="166" y="230"/>
                    </a:lnTo>
                    <a:lnTo>
                      <a:pt x="170" y="236"/>
                    </a:lnTo>
                    <a:lnTo>
                      <a:pt x="170" y="242"/>
                    </a:lnTo>
                    <a:lnTo>
                      <a:pt x="170" y="230"/>
                    </a:lnTo>
                    <a:lnTo>
                      <a:pt x="170" y="236"/>
                    </a:lnTo>
                    <a:lnTo>
                      <a:pt x="174" y="248"/>
                    </a:lnTo>
                    <a:lnTo>
                      <a:pt x="174" y="236"/>
                    </a:lnTo>
                    <a:lnTo>
                      <a:pt x="174" y="242"/>
                    </a:lnTo>
                    <a:lnTo>
                      <a:pt x="178" y="242"/>
                    </a:lnTo>
                    <a:lnTo>
                      <a:pt x="178" y="248"/>
                    </a:lnTo>
                    <a:lnTo>
                      <a:pt x="178" y="242"/>
                    </a:lnTo>
                    <a:lnTo>
                      <a:pt x="178" y="236"/>
                    </a:lnTo>
                    <a:lnTo>
                      <a:pt x="182" y="242"/>
                    </a:lnTo>
                    <a:lnTo>
                      <a:pt x="182" y="236"/>
                    </a:lnTo>
                    <a:lnTo>
                      <a:pt x="186" y="236"/>
                    </a:lnTo>
                    <a:lnTo>
                      <a:pt x="186" y="242"/>
                    </a:lnTo>
                    <a:lnTo>
                      <a:pt x="186" y="248"/>
                    </a:lnTo>
                    <a:lnTo>
                      <a:pt x="190" y="242"/>
                    </a:lnTo>
                    <a:lnTo>
                      <a:pt x="190" y="236"/>
                    </a:lnTo>
                    <a:lnTo>
                      <a:pt x="190" y="248"/>
                    </a:lnTo>
                    <a:lnTo>
                      <a:pt x="190" y="242"/>
                    </a:lnTo>
                    <a:lnTo>
                      <a:pt x="194" y="242"/>
                    </a:lnTo>
                    <a:lnTo>
                      <a:pt x="194" y="236"/>
                    </a:lnTo>
                    <a:lnTo>
                      <a:pt x="194" y="248"/>
                    </a:lnTo>
                    <a:lnTo>
                      <a:pt x="198" y="248"/>
                    </a:lnTo>
                    <a:lnTo>
                      <a:pt x="198" y="254"/>
                    </a:lnTo>
                    <a:lnTo>
                      <a:pt x="198" y="242"/>
                    </a:lnTo>
                    <a:lnTo>
                      <a:pt x="202" y="248"/>
                    </a:lnTo>
                    <a:lnTo>
                      <a:pt x="202" y="236"/>
                    </a:lnTo>
                    <a:lnTo>
                      <a:pt x="202" y="242"/>
                    </a:lnTo>
                    <a:lnTo>
                      <a:pt x="202" y="254"/>
                    </a:lnTo>
                    <a:lnTo>
                      <a:pt x="202" y="248"/>
                    </a:lnTo>
                    <a:lnTo>
                      <a:pt x="206" y="242"/>
                    </a:lnTo>
                    <a:lnTo>
                      <a:pt x="206" y="236"/>
                    </a:lnTo>
                    <a:lnTo>
                      <a:pt x="206" y="242"/>
                    </a:lnTo>
                    <a:lnTo>
                      <a:pt x="206" y="236"/>
                    </a:lnTo>
                    <a:lnTo>
                      <a:pt x="210" y="236"/>
                    </a:lnTo>
                    <a:lnTo>
                      <a:pt x="210" y="242"/>
                    </a:lnTo>
                    <a:lnTo>
                      <a:pt x="210" y="248"/>
                    </a:lnTo>
                    <a:lnTo>
                      <a:pt x="215" y="242"/>
                    </a:lnTo>
                    <a:lnTo>
                      <a:pt x="215" y="248"/>
                    </a:lnTo>
                    <a:lnTo>
                      <a:pt x="219" y="248"/>
                    </a:lnTo>
                    <a:lnTo>
                      <a:pt x="219" y="242"/>
                    </a:lnTo>
                    <a:lnTo>
                      <a:pt x="219" y="248"/>
                    </a:lnTo>
                    <a:lnTo>
                      <a:pt x="223" y="242"/>
                    </a:lnTo>
                    <a:lnTo>
                      <a:pt x="223" y="248"/>
                    </a:lnTo>
                    <a:lnTo>
                      <a:pt x="223" y="236"/>
                    </a:lnTo>
                    <a:lnTo>
                      <a:pt x="227" y="254"/>
                    </a:lnTo>
                    <a:lnTo>
                      <a:pt x="227" y="242"/>
                    </a:lnTo>
                    <a:lnTo>
                      <a:pt x="227" y="248"/>
                    </a:lnTo>
                    <a:lnTo>
                      <a:pt x="227" y="254"/>
                    </a:lnTo>
                    <a:lnTo>
                      <a:pt x="231" y="254"/>
                    </a:lnTo>
                    <a:lnTo>
                      <a:pt x="231" y="242"/>
                    </a:lnTo>
                    <a:lnTo>
                      <a:pt x="231" y="248"/>
                    </a:lnTo>
                    <a:lnTo>
                      <a:pt x="231" y="254"/>
                    </a:lnTo>
                    <a:lnTo>
                      <a:pt x="235" y="254"/>
                    </a:lnTo>
                    <a:lnTo>
                      <a:pt x="235" y="260"/>
                    </a:lnTo>
                    <a:lnTo>
                      <a:pt x="235" y="265"/>
                    </a:lnTo>
                    <a:lnTo>
                      <a:pt x="235" y="260"/>
                    </a:lnTo>
                    <a:lnTo>
                      <a:pt x="239" y="265"/>
                    </a:lnTo>
                    <a:lnTo>
                      <a:pt x="239" y="260"/>
                    </a:lnTo>
                    <a:lnTo>
                      <a:pt x="243" y="271"/>
                    </a:lnTo>
                    <a:lnTo>
                      <a:pt x="243" y="260"/>
                    </a:lnTo>
                    <a:lnTo>
                      <a:pt x="243" y="254"/>
                    </a:lnTo>
                    <a:lnTo>
                      <a:pt x="247" y="260"/>
                    </a:lnTo>
                    <a:lnTo>
                      <a:pt x="247" y="254"/>
                    </a:lnTo>
                    <a:lnTo>
                      <a:pt x="247" y="260"/>
                    </a:lnTo>
                    <a:lnTo>
                      <a:pt x="251" y="265"/>
                    </a:lnTo>
                    <a:lnTo>
                      <a:pt x="251" y="260"/>
                    </a:lnTo>
                    <a:lnTo>
                      <a:pt x="251" y="254"/>
                    </a:lnTo>
                    <a:lnTo>
                      <a:pt x="255" y="260"/>
                    </a:lnTo>
                    <a:lnTo>
                      <a:pt x="255" y="254"/>
                    </a:lnTo>
                    <a:lnTo>
                      <a:pt x="255" y="271"/>
                    </a:lnTo>
                    <a:lnTo>
                      <a:pt x="255" y="260"/>
                    </a:lnTo>
                    <a:lnTo>
                      <a:pt x="259" y="260"/>
                    </a:lnTo>
                    <a:lnTo>
                      <a:pt x="263" y="265"/>
                    </a:lnTo>
                    <a:lnTo>
                      <a:pt x="263" y="260"/>
                    </a:lnTo>
                    <a:lnTo>
                      <a:pt x="263" y="265"/>
                    </a:lnTo>
                    <a:lnTo>
                      <a:pt x="263" y="271"/>
                    </a:lnTo>
                    <a:lnTo>
                      <a:pt x="267" y="265"/>
                    </a:lnTo>
                    <a:lnTo>
                      <a:pt x="267" y="260"/>
                    </a:lnTo>
                    <a:lnTo>
                      <a:pt x="267" y="271"/>
                    </a:lnTo>
                    <a:lnTo>
                      <a:pt x="267" y="260"/>
                    </a:lnTo>
                    <a:lnTo>
                      <a:pt x="271" y="265"/>
                    </a:lnTo>
                    <a:lnTo>
                      <a:pt x="271" y="277"/>
                    </a:lnTo>
                    <a:lnTo>
                      <a:pt x="271" y="271"/>
                    </a:lnTo>
                    <a:lnTo>
                      <a:pt x="275" y="260"/>
                    </a:lnTo>
                    <a:lnTo>
                      <a:pt x="275" y="265"/>
                    </a:lnTo>
                    <a:lnTo>
                      <a:pt x="279" y="277"/>
                    </a:lnTo>
                    <a:lnTo>
                      <a:pt x="279" y="271"/>
                    </a:lnTo>
                    <a:lnTo>
                      <a:pt x="279" y="265"/>
                    </a:lnTo>
                    <a:lnTo>
                      <a:pt x="279" y="271"/>
                    </a:lnTo>
                    <a:lnTo>
                      <a:pt x="283" y="265"/>
                    </a:lnTo>
                    <a:lnTo>
                      <a:pt x="287" y="265"/>
                    </a:lnTo>
                    <a:lnTo>
                      <a:pt x="287" y="260"/>
                    </a:lnTo>
                    <a:lnTo>
                      <a:pt x="287" y="265"/>
                    </a:lnTo>
                    <a:lnTo>
                      <a:pt x="291" y="265"/>
                    </a:lnTo>
                    <a:lnTo>
                      <a:pt x="291" y="260"/>
                    </a:lnTo>
                    <a:lnTo>
                      <a:pt x="291" y="265"/>
                    </a:lnTo>
                    <a:lnTo>
                      <a:pt x="295" y="260"/>
                    </a:lnTo>
                    <a:lnTo>
                      <a:pt x="295" y="265"/>
                    </a:lnTo>
                    <a:lnTo>
                      <a:pt x="295" y="260"/>
                    </a:lnTo>
                    <a:lnTo>
                      <a:pt x="299" y="260"/>
                    </a:lnTo>
                    <a:lnTo>
                      <a:pt x="299" y="265"/>
                    </a:lnTo>
                    <a:lnTo>
                      <a:pt x="299" y="260"/>
                    </a:lnTo>
                    <a:lnTo>
                      <a:pt x="299" y="277"/>
                    </a:lnTo>
                    <a:lnTo>
                      <a:pt x="303" y="265"/>
                    </a:lnTo>
                    <a:lnTo>
                      <a:pt x="303" y="271"/>
                    </a:lnTo>
                    <a:lnTo>
                      <a:pt x="303" y="277"/>
                    </a:lnTo>
                    <a:lnTo>
                      <a:pt x="303" y="271"/>
                    </a:lnTo>
                    <a:lnTo>
                      <a:pt x="307" y="271"/>
                    </a:lnTo>
                    <a:lnTo>
                      <a:pt x="307" y="283"/>
                    </a:lnTo>
                    <a:lnTo>
                      <a:pt x="311" y="271"/>
                    </a:lnTo>
                    <a:lnTo>
                      <a:pt x="311" y="265"/>
                    </a:lnTo>
                    <a:lnTo>
                      <a:pt x="311" y="271"/>
                    </a:lnTo>
                    <a:lnTo>
                      <a:pt x="315" y="265"/>
                    </a:lnTo>
                    <a:lnTo>
                      <a:pt x="315" y="260"/>
                    </a:lnTo>
                    <a:lnTo>
                      <a:pt x="315" y="271"/>
                    </a:lnTo>
                    <a:lnTo>
                      <a:pt x="315" y="277"/>
                    </a:lnTo>
                    <a:lnTo>
                      <a:pt x="319" y="271"/>
                    </a:lnTo>
                    <a:lnTo>
                      <a:pt x="319" y="277"/>
                    </a:lnTo>
                    <a:lnTo>
                      <a:pt x="319" y="271"/>
                    </a:lnTo>
                    <a:lnTo>
                      <a:pt x="323" y="277"/>
                    </a:lnTo>
                    <a:lnTo>
                      <a:pt x="323" y="271"/>
                    </a:lnTo>
                    <a:lnTo>
                      <a:pt x="323" y="277"/>
                    </a:lnTo>
                    <a:lnTo>
                      <a:pt x="323" y="271"/>
                    </a:lnTo>
                    <a:lnTo>
                      <a:pt x="327" y="277"/>
                    </a:lnTo>
                    <a:lnTo>
                      <a:pt x="327" y="271"/>
                    </a:lnTo>
                    <a:lnTo>
                      <a:pt x="327" y="265"/>
                    </a:lnTo>
                    <a:lnTo>
                      <a:pt x="331" y="277"/>
                    </a:lnTo>
                    <a:lnTo>
                      <a:pt x="331" y="271"/>
                    </a:lnTo>
                    <a:lnTo>
                      <a:pt x="331" y="277"/>
                    </a:lnTo>
                    <a:lnTo>
                      <a:pt x="335" y="265"/>
                    </a:lnTo>
                    <a:lnTo>
                      <a:pt x="335" y="277"/>
                    </a:lnTo>
                    <a:lnTo>
                      <a:pt x="335" y="271"/>
                    </a:lnTo>
                    <a:lnTo>
                      <a:pt x="335" y="277"/>
                    </a:lnTo>
                    <a:lnTo>
                      <a:pt x="335" y="265"/>
                    </a:lnTo>
                    <a:lnTo>
                      <a:pt x="339" y="271"/>
                    </a:lnTo>
                    <a:lnTo>
                      <a:pt x="339" y="265"/>
                    </a:lnTo>
                    <a:lnTo>
                      <a:pt x="339" y="277"/>
                    </a:lnTo>
                    <a:lnTo>
                      <a:pt x="343" y="277"/>
                    </a:lnTo>
                    <a:lnTo>
                      <a:pt x="343" y="283"/>
                    </a:lnTo>
                    <a:lnTo>
                      <a:pt x="343" y="271"/>
                    </a:lnTo>
                    <a:lnTo>
                      <a:pt x="343" y="277"/>
                    </a:lnTo>
                    <a:lnTo>
                      <a:pt x="347" y="283"/>
                    </a:lnTo>
                    <a:lnTo>
                      <a:pt x="347" y="277"/>
                    </a:lnTo>
                    <a:lnTo>
                      <a:pt x="351" y="271"/>
                    </a:lnTo>
                    <a:lnTo>
                      <a:pt x="351" y="277"/>
                    </a:lnTo>
                    <a:lnTo>
                      <a:pt x="351" y="271"/>
                    </a:lnTo>
                    <a:lnTo>
                      <a:pt x="351" y="277"/>
                    </a:lnTo>
                    <a:lnTo>
                      <a:pt x="351" y="283"/>
                    </a:lnTo>
                    <a:lnTo>
                      <a:pt x="355" y="271"/>
                    </a:lnTo>
                    <a:lnTo>
                      <a:pt x="355" y="295"/>
                    </a:lnTo>
                    <a:lnTo>
                      <a:pt x="355" y="277"/>
                    </a:lnTo>
                    <a:lnTo>
                      <a:pt x="355" y="295"/>
                    </a:lnTo>
                    <a:lnTo>
                      <a:pt x="359" y="283"/>
                    </a:lnTo>
                    <a:lnTo>
                      <a:pt x="359" y="271"/>
                    </a:lnTo>
                    <a:lnTo>
                      <a:pt x="363" y="271"/>
                    </a:lnTo>
                    <a:lnTo>
                      <a:pt x="363" y="277"/>
                    </a:lnTo>
                    <a:lnTo>
                      <a:pt x="363" y="283"/>
                    </a:lnTo>
                    <a:lnTo>
                      <a:pt x="363" y="277"/>
                    </a:lnTo>
                    <a:lnTo>
                      <a:pt x="367" y="277"/>
                    </a:lnTo>
                    <a:lnTo>
                      <a:pt x="367" y="283"/>
                    </a:lnTo>
                    <a:lnTo>
                      <a:pt x="367" y="277"/>
                    </a:lnTo>
                    <a:lnTo>
                      <a:pt x="371" y="283"/>
                    </a:lnTo>
                    <a:lnTo>
                      <a:pt x="375" y="283"/>
                    </a:lnTo>
                    <a:lnTo>
                      <a:pt x="375" y="277"/>
                    </a:lnTo>
                    <a:lnTo>
                      <a:pt x="379" y="283"/>
                    </a:lnTo>
                    <a:lnTo>
                      <a:pt x="379" y="277"/>
                    </a:lnTo>
                    <a:lnTo>
                      <a:pt x="379" y="283"/>
                    </a:lnTo>
                    <a:lnTo>
                      <a:pt x="383" y="283"/>
                    </a:lnTo>
                    <a:lnTo>
                      <a:pt x="383" y="277"/>
                    </a:lnTo>
                    <a:lnTo>
                      <a:pt x="387" y="295"/>
                    </a:lnTo>
                    <a:lnTo>
                      <a:pt x="387" y="301"/>
                    </a:lnTo>
                    <a:lnTo>
                      <a:pt x="387" y="295"/>
                    </a:lnTo>
                    <a:lnTo>
                      <a:pt x="391" y="295"/>
                    </a:lnTo>
                    <a:lnTo>
                      <a:pt x="391" y="307"/>
                    </a:lnTo>
                    <a:lnTo>
                      <a:pt x="391" y="283"/>
                    </a:lnTo>
                    <a:lnTo>
                      <a:pt x="391" y="301"/>
                    </a:lnTo>
                    <a:lnTo>
                      <a:pt x="395" y="301"/>
                    </a:lnTo>
                    <a:lnTo>
                      <a:pt x="395" y="295"/>
                    </a:lnTo>
                    <a:lnTo>
                      <a:pt x="395" y="283"/>
                    </a:lnTo>
                    <a:lnTo>
                      <a:pt x="395" y="277"/>
                    </a:lnTo>
                    <a:lnTo>
                      <a:pt x="395" y="295"/>
                    </a:lnTo>
                    <a:lnTo>
                      <a:pt x="399" y="277"/>
                    </a:lnTo>
                    <a:lnTo>
                      <a:pt x="399" y="283"/>
                    </a:lnTo>
                    <a:lnTo>
                      <a:pt x="399" y="295"/>
                    </a:lnTo>
                    <a:lnTo>
                      <a:pt x="399" y="283"/>
                    </a:lnTo>
                    <a:lnTo>
                      <a:pt x="403" y="301"/>
                    </a:lnTo>
                    <a:lnTo>
                      <a:pt x="403" y="283"/>
                    </a:lnTo>
                    <a:lnTo>
                      <a:pt x="403" y="295"/>
                    </a:lnTo>
                    <a:lnTo>
                      <a:pt x="407" y="283"/>
                    </a:lnTo>
                    <a:lnTo>
                      <a:pt x="407" y="301"/>
                    </a:lnTo>
                    <a:lnTo>
                      <a:pt x="407" y="295"/>
                    </a:lnTo>
                    <a:lnTo>
                      <a:pt x="407" y="283"/>
                    </a:lnTo>
                    <a:lnTo>
                      <a:pt x="411" y="283"/>
                    </a:lnTo>
                    <a:lnTo>
                      <a:pt x="411" y="301"/>
                    </a:lnTo>
                    <a:lnTo>
                      <a:pt x="415" y="283"/>
                    </a:lnTo>
                    <a:lnTo>
                      <a:pt x="415" y="301"/>
                    </a:lnTo>
                    <a:lnTo>
                      <a:pt x="415" y="295"/>
                    </a:lnTo>
                    <a:lnTo>
                      <a:pt x="415" y="283"/>
                    </a:lnTo>
                    <a:lnTo>
                      <a:pt x="419" y="277"/>
                    </a:lnTo>
                    <a:lnTo>
                      <a:pt x="419" y="283"/>
                    </a:lnTo>
                    <a:lnTo>
                      <a:pt x="419" y="277"/>
                    </a:lnTo>
                    <a:lnTo>
                      <a:pt x="419" y="283"/>
                    </a:lnTo>
                    <a:lnTo>
                      <a:pt x="423" y="301"/>
                    </a:lnTo>
                    <a:lnTo>
                      <a:pt x="423" y="283"/>
                    </a:lnTo>
                    <a:lnTo>
                      <a:pt x="423" y="295"/>
                    </a:lnTo>
                    <a:lnTo>
                      <a:pt x="423" y="283"/>
                    </a:lnTo>
                    <a:lnTo>
                      <a:pt x="427" y="295"/>
                    </a:lnTo>
                    <a:lnTo>
                      <a:pt x="427" y="283"/>
                    </a:lnTo>
                    <a:lnTo>
                      <a:pt x="427" y="271"/>
                    </a:lnTo>
                    <a:lnTo>
                      <a:pt x="431" y="277"/>
                    </a:lnTo>
                    <a:lnTo>
                      <a:pt x="431" y="295"/>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38" name="Freeform 228"/>
              <p:cNvSpPr>
                <a:spLocks/>
              </p:cNvSpPr>
              <p:nvPr/>
            </p:nvSpPr>
            <p:spPr bwMode="auto">
              <a:xfrm>
                <a:off x="4904" y="3282"/>
                <a:ext cx="173" cy="36"/>
              </a:xfrm>
              <a:custGeom>
                <a:avLst/>
                <a:gdLst>
                  <a:gd name="T0" fmla="*/ 17642669 w 43"/>
                  <a:gd name="T1" fmla="*/ 2147483647 h 6"/>
                  <a:gd name="T2" fmla="*/ 35628022 w 43"/>
                  <a:gd name="T3" fmla="*/ 2147483647 h 6"/>
                  <a:gd name="T4" fmla="*/ 35628022 w 43"/>
                  <a:gd name="T5" fmla="*/ 0 h 6"/>
                  <a:gd name="T6" fmla="*/ 53270691 w 43"/>
                  <a:gd name="T7" fmla="*/ 2147483647 h 6"/>
                  <a:gd name="T8" fmla="*/ 70980971 w 43"/>
                  <a:gd name="T9" fmla="*/ 2147483647 h 6"/>
                  <a:gd name="T10" fmla="*/ 88894553 w 43"/>
                  <a:gd name="T11" fmla="*/ 2147483647 h 6"/>
                  <a:gd name="T12" fmla="*/ 107700048 w 43"/>
                  <a:gd name="T13" fmla="*/ 2147483647 h 6"/>
                  <a:gd name="T14" fmla="*/ 125697982 w 43"/>
                  <a:gd name="T15" fmla="*/ 2147483647 h 6"/>
                  <a:gd name="T16" fmla="*/ 143340647 w 43"/>
                  <a:gd name="T17" fmla="*/ 2147483647 h 6"/>
                  <a:gd name="T18" fmla="*/ 161055086 w 43"/>
                  <a:gd name="T19" fmla="*/ 2147483647 h 6"/>
                  <a:gd name="T20" fmla="*/ 161055086 w 43"/>
                  <a:gd name="T21" fmla="*/ 2147483647 h 6"/>
                  <a:gd name="T22" fmla="*/ 178968669 w 43"/>
                  <a:gd name="T23" fmla="*/ 2147483647 h 6"/>
                  <a:gd name="T24" fmla="*/ 196679987 w 43"/>
                  <a:gd name="T25" fmla="*/ 2147483647 h 6"/>
                  <a:gd name="T26" fmla="*/ 214321617 w 43"/>
                  <a:gd name="T27" fmla="*/ 2147483647 h 6"/>
                  <a:gd name="T28" fmla="*/ 232308073 w 43"/>
                  <a:gd name="T29" fmla="*/ 2147483647 h 6"/>
                  <a:gd name="T30" fmla="*/ 249950742 w 43"/>
                  <a:gd name="T31" fmla="*/ 2147483647 h 6"/>
                  <a:gd name="T32" fmla="*/ 267931919 w 43"/>
                  <a:gd name="T33" fmla="*/ 2147483647 h 6"/>
                  <a:gd name="T34" fmla="*/ 267931919 w 43"/>
                  <a:gd name="T35" fmla="*/ 2147483647 h 6"/>
                  <a:gd name="T36" fmla="*/ 285574604 w 43"/>
                  <a:gd name="T37" fmla="*/ 2147483647 h 6"/>
                  <a:gd name="T38" fmla="*/ 304379000 w 43"/>
                  <a:gd name="T39" fmla="*/ 2147483647 h 6"/>
                  <a:gd name="T40" fmla="*/ 322292583 w 43"/>
                  <a:gd name="T41" fmla="*/ 2147483647 h 6"/>
                  <a:gd name="T42" fmla="*/ 340002846 w 43"/>
                  <a:gd name="T43" fmla="*/ 2147483647 h 6"/>
                  <a:gd name="T44" fmla="*/ 357645527 w 43"/>
                  <a:gd name="T45" fmla="*/ 2147483647 h 6"/>
                  <a:gd name="T46" fmla="*/ 375631919 w 43"/>
                  <a:gd name="T47" fmla="*/ 2147483647 h 6"/>
                  <a:gd name="T48" fmla="*/ 375631919 w 43"/>
                  <a:gd name="T49" fmla="*/ 2147483647 h 6"/>
                  <a:gd name="T50" fmla="*/ 397676822 w 43"/>
                  <a:gd name="T51" fmla="*/ 2147483647 h 6"/>
                  <a:gd name="T52" fmla="*/ 415661914 w 43"/>
                  <a:gd name="T53" fmla="*/ 2147483647 h 6"/>
                  <a:gd name="T54" fmla="*/ 433304844 w 43"/>
                  <a:gd name="T55" fmla="*/ 2147483647 h 6"/>
                  <a:gd name="T56" fmla="*/ 451014862 w 43"/>
                  <a:gd name="T57" fmla="*/ 2147483647 h 6"/>
                  <a:gd name="T58" fmla="*/ 468928445 w 43"/>
                  <a:gd name="T59" fmla="*/ 2147483647 h 6"/>
                  <a:gd name="T60" fmla="*/ 487733943 w 43"/>
                  <a:gd name="T61" fmla="*/ 2147483647 h 6"/>
                  <a:gd name="T62" fmla="*/ 505715137 w 43"/>
                  <a:gd name="T63" fmla="*/ 2147483647 h 6"/>
                  <a:gd name="T64" fmla="*/ 505715137 w 43"/>
                  <a:gd name="T65" fmla="*/ 2147483647 h 6"/>
                  <a:gd name="T66" fmla="*/ 523357806 w 43"/>
                  <a:gd name="T67" fmla="*/ 2147483647 h 6"/>
                  <a:gd name="T68" fmla="*/ 541068069 w 43"/>
                  <a:gd name="T69" fmla="*/ 2147483647 h 6"/>
                  <a:gd name="T70" fmla="*/ 558985828 w 43"/>
                  <a:gd name="T71" fmla="*/ 2147483647 h 6"/>
                  <a:gd name="T72" fmla="*/ 576696091 w 43"/>
                  <a:gd name="T73" fmla="*/ 2147483647 h 6"/>
                  <a:gd name="T74" fmla="*/ 594338772 w 43"/>
                  <a:gd name="T75" fmla="*/ 2147483647 h 6"/>
                  <a:gd name="T76" fmla="*/ 612325164 w 43"/>
                  <a:gd name="T77" fmla="*/ 2147483647 h 6"/>
                  <a:gd name="T78" fmla="*/ 612325164 w 43"/>
                  <a:gd name="T79" fmla="*/ 2147483647 h 6"/>
                  <a:gd name="T80" fmla="*/ 629966795 w 43"/>
                  <a:gd name="T81" fmla="*/ 2147483647 h 6"/>
                  <a:gd name="T82" fmla="*/ 647965811 w 43"/>
                  <a:gd name="T83" fmla="*/ 2147483647 h 6"/>
                  <a:gd name="T84" fmla="*/ 665591695 w 43"/>
                  <a:gd name="T85" fmla="*/ 2147483647 h 6"/>
                  <a:gd name="T86" fmla="*/ 684412892 w 43"/>
                  <a:gd name="T87" fmla="*/ 2147483647 h 6"/>
                  <a:gd name="T88" fmla="*/ 702326732 w 43"/>
                  <a:gd name="T89" fmla="*/ 2147483647 h 6"/>
                  <a:gd name="T90" fmla="*/ 720036738 w 43"/>
                  <a:gd name="T91" fmla="*/ 2147483647 h 6"/>
                  <a:gd name="T92" fmla="*/ 737679680 w 43"/>
                  <a:gd name="T93" fmla="*/ 2147483647 h 6"/>
                  <a:gd name="T94" fmla="*/ 737679680 w 43"/>
                  <a:gd name="T95" fmla="*/ 2147483647 h 6"/>
                  <a:gd name="T96" fmla="*/ 755665810 w 43"/>
                  <a:gd name="T97" fmla="*/ 2147483647 h 6"/>
                  <a:gd name="T98" fmla="*/ 773308741 w 43"/>
                  <a:gd name="T99" fmla="*/ 2147483647 h 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3" h="6">
                    <a:moveTo>
                      <a:pt x="0" y="6"/>
                    </a:moveTo>
                    <a:lnTo>
                      <a:pt x="0" y="3"/>
                    </a:lnTo>
                    <a:lnTo>
                      <a:pt x="1" y="3"/>
                    </a:lnTo>
                    <a:lnTo>
                      <a:pt x="1" y="1"/>
                    </a:lnTo>
                    <a:lnTo>
                      <a:pt x="1" y="2"/>
                    </a:lnTo>
                    <a:lnTo>
                      <a:pt x="1" y="3"/>
                    </a:lnTo>
                    <a:lnTo>
                      <a:pt x="1" y="1"/>
                    </a:lnTo>
                    <a:lnTo>
                      <a:pt x="2" y="2"/>
                    </a:lnTo>
                    <a:lnTo>
                      <a:pt x="2" y="0"/>
                    </a:lnTo>
                    <a:lnTo>
                      <a:pt x="2" y="1"/>
                    </a:lnTo>
                    <a:lnTo>
                      <a:pt x="2" y="0"/>
                    </a:lnTo>
                    <a:lnTo>
                      <a:pt x="3" y="1"/>
                    </a:lnTo>
                    <a:lnTo>
                      <a:pt x="3" y="2"/>
                    </a:lnTo>
                    <a:lnTo>
                      <a:pt x="3" y="1"/>
                    </a:lnTo>
                    <a:lnTo>
                      <a:pt x="4" y="1"/>
                    </a:lnTo>
                    <a:lnTo>
                      <a:pt x="4" y="2"/>
                    </a:lnTo>
                    <a:lnTo>
                      <a:pt x="4" y="1"/>
                    </a:lnTo>
                    <a:lnTo>
                      <a:pt x="4" y="2"/>
                    </a:lnTo>
                    <a:lnTo>
                      <a:pt x="5" y="2"/>
                    </a:lnTo>
                    <a:lnTo>
                      <a:pt x="6" y="3"/>
                    </a:lnTo>
                    <a:lnTo>
                      <a:pt x="6" y="1"/>
                    </a:lnTo>
                    <a:lnTo>
                      <a:pt x="6" y="2"/>
                    </a:lnTo>
                    <a:lnTo>
                      <a:pt x="6" y="1"/>
                    </a:lnTo>
                    <a:lnTo>
                      <a:pt x="7" y="2"/>
                    </a:lnTo>
                    <a:lnTo>
                      <a:pt x="7" y="3"/>
                    </a:lnTo>
                    <a:lnTo>
                      <a:pt x="7" y="2"/>
                    </a:lnTo>
                    <a:lnTo>
                      <a:pt x="8" y="3"/>
                    </a:lnTo>
                    <a:lnTo>
                      <a:pt x="8" y="2"/>
                    </a:lnTo>
                    <a:lnTo>
                      <a:pt x="8" y="1"/>
                    </a:lnTo>
                    <a:lnTo>
                      <a:pt x="9" y="2"/>
                    </a:lnTo>
                    <a:lnTo>
                      <a:pt x="9" y="0"/>
                    </a:lnTo>
                    <a:lnTo>
                      <a:pt x="9" y="1"/>
                    </a:lnTo>
                    <a:lnTo>
                      <a:pt x="9" y="2"/>
                    </a:lnTo>
                    <a:lnTo>
                      <a:pt x="9" y="1"/>
                    </a:lnTo>
                    <a:lnTo>
                      <a:pt x="10" y="3"/>
                    </a:lnTo>
                    <a:lnTo>
                      <a:pt x="10" y="4"/>
                    </a:lnTo>
                    <a:lnTo>
                      <a:pt x="10" y="3"/>
                    </a:lnTo>
                    <a:lnTo>
                      <a:pt x="11" y="3"/>
                    </a:lnTo>
                    <a:lnTo>
                      <a:pt x="11" y="2"/>
                    </a:lnTo>
                    <a:lnTo>
                      <a:pt x="12" y="2"/>
                    </a:lnTo>
                    <a:lnTo>
                      <a:pt x="12" y="3"/>
                    </a:lnTo>
                    <a:lnTo>
                      <a:pt x="12" y="2"/>
                    </a:lnTo>
                    <a:lnTo>
                      <a:pt x="12" y="3"/>
                    </a:lnTo>
                    <a:lnTo>
                      <a:pt x="13" y="2"/>
                    </a:lnTo>
                    <a:lnTo>
                      <a:pt x="13" y="3"/>
                    </a:lnTo>
                    <a:lnTo>
                      <a:pt x="13" y="2"/>
                    </a:lnTo>
                    <a:lnTo>
                      <a:pt x="13" y="3"/>
                    </a:lnTo>
                    <a:lnTo>
                      <a:pt x="13" y="1"/>
                    </a:lnTo>
                    <a:lnTo>
                      <a:pt x="14" y="1"/>
                    </a:lnTo>
                    <a:lnTo>
                      <a:pt x="14" y="2"/>
                    </a:lnTo>
                    <a:lnTo>
                      <a:pt x="15" y="3"/>
                    </a:lnTo>
                    <a:lnTo>
                      <a:pt x="15" y="2"/>
                    </a:lnTo>
                    <a:lnTo>
                      <a:pt x="15" y="1"/>
                    </a:lnTo>
                    <a:lnTo>
                      <a:pt x="15" y="3"/>
                    </a:lnTo>
                    <a:lnTo>
                      <a:pt x="16" y="3"/>
                    </a:lnTo>
                    <a:lnTo>
                      <a:pt x="16" y="2"/>
                    </a:lnTo>
                    <a:lnTo>
                      <a:pt x="16" y="1"/>
                    </a:lnTo>
                    <a:lnTo>
                      <a:pt x="17" y="2"/>
                    </a:lnTo>
                    <a:lnTo>
                      <a:pt x="17" y="4"/>
                    </a:lnTo>
                    <a:lnTo>
                      <a:pt x="17" y="2"/>
                    </a:lnTo>
                    <a:lnTo>
                      <a:pt x="17" y="4"/>
                    </a:lnTo>
                    <a:lnTo>
                      <a:pt x="17" y="3"/>
                    </a:lnTo>
                    <a:lnTo>
                      <a:pt x="18" y="3"/>
                    </a:lnTo>
                    <a:lnTo>
                      <a:pt x="18" y="2"/>
                    </a:lnTo>
                    <a:lnTo>
                      <a:pt x="18" y="4"/>
                    </a:lnTo>
                    <a:lnTo>
                      <a:pt x="18" y="3"/>
                    </a:lnTo>
                    <a:lnTo>
                      <a:pt x="19" y="1"/>
                    </a:lnTo>
                    <a:lnTo>
                      <a:pt x="19" y="3"/>
                    </a:lnTo>
                    <a:lnTo>
                      <a:pt x="19" y="4"/>
                    </a:lnTo>
                    <a:lnTo>
                      <a:pt x="20" y="3"/>
                    </a:lnTo>
                    <a:lnTo>
                      <a:pt x="20" y="4"/>
                    </a:lnTo>
                    <a:lnTo>
                      <a:pt x="20" y="2"/>
                    </a:lnTo>
                    <a:lnTo>
                      <a:pt x="20" y="3"/>
                    </a:lnTo>
                    <a:lnTo>
                      <a:pt x="21" y="3"/>
                    </a:lnTo>
                    <a:lnTo>
                      <a:pt x="21" y="2"/>
                    </a:lnTo>
                    <a:lnTo>
                      <a:pt x="22" y="3"/>
                    </a:lnTo>
                    <a:lnTo>
                      <a:pt x="22" y="2"/>
                    </a:lnTo>
                    <a:lnTo>
                      <a:pt x="23" y="2"/>
                    </a:lnTo>
                    <a:lnTo>
                      <a:pt x="23" y="3"/>
                    </a:lnTo>
                    <a:lnTo>
                      <a:pt x="23" y="2"/>
                    </a:lnTo>
                    <a:lnTo>
                      <a:pt x="23" y="3"/>
                    </a:lnTo>
                    <a:lnTo>
                      <a:pt x="24" y="2"/>
                    </a:lnTo>
                    <a:lnTo>
                      <a:pt x="25" y="2"/>
                    </a:lnTo>
                    <a:lnTo>
                      <a:pt x="25" y="1"/>
                    </a:lnTo>
                    <a:lnTo>
                      <a:pt x="25" y="0"/>
                    </a:lnTo>
                    <a:lnTo>
                      <a:pt x="25" y="3"/>
                    </a:lnTo>
                    <a:lnTo>
                      <a:pt x="26" y="2"/>
                    </a:lnTo>
                    <a:lnTo>
                      <a:pt x="26" y="3"/>
                    </a:lnTo>
                    <a:lnTo>
                      <a:pt x="26" y="2"/>
                    </a:lnTo>
                    <a:lnTo>
                      <a:pt x="27" y="2"/>
                    </a:lnTo>
                    <a:lnTo>
                      <a:pt x="27" y="3"/>
                    </a:lnTo>
                    <a:lnTo>
                      <a:pt x="28" y="3"/>
                    </a:lnTo>
                    <a:lnTo>
                      <a:pt x="28" y="2"/>
                    </a:lnTo>
                    <a:lnTo>
                      <a:pt x="28" y="3"/>
                    </a:lnTo>
                    <a:lnTo>
                      <a:pt x="28" y="4"/>
                    </a:lnTo>
                    <a:lnTo>
                      <a:pt x="28" y="3"/>
                    </a:lnTo>
                    <a:lnTo>
                      <a:pt x="29" y="1"/>
                    </a:lnTo>
                    <a:lnTo>
                      <a:pt x="29" y="4"/>
                    </a:lnTo>
                    <a:lnTo>
                      <a:pt x="29" y="3"/>
                    </a:lnTo>
                    <a:lnTo>
                      <a:pt x="29" y="2"/>
                    </a:lnTo>
                    <a:lnTo>
                      <a:pt x="29" y="6"/>
                    </a:lnTo>
                    <a:lnTo>
                      <a:pt x="30" y="3"/>
                    </a:lnTo>
                    <a:lnTo>
                      <a:pt x="30" y="4"/>
                    </a:lnTo>
                    <a:lnTo>
                      <a:pt x="31" y="3"/>
                    </a:lnTo>
                    <a:lnTo>
                      <a:pt x="31" y="4"/>
                    </a:lnTo>
                    <a:lnTo>
                      <a:pt x="31" y="3"/>
                    </a:lnTo>
                    <a:lnTo>
                      <a:pt x="31" y="6"/>
                    </a:lnTo>
                    <a:lnTo>
                      <a:pt x="31" y="4"/>
                    </a:lnTo>
                    <a:lnTo>
                      <a:pt x="32" y="3"/>
                    </a:lnTo>
                    <a:lnTo>
                      <a:pt x="32" y="4"/>
                    </a:lnTo>
                    <a:lnTo>
                      <a:pt x="33" y="4"/>
                    </a:lnTo>
                    <a:lnTo>
                      <a:pt x="33" y="3"/>
                    </a:lnTo>
                    <a:lnTo>
                      <a:pt x="33" y="6"/>
                    </a:lnTo>
                    <a:lnTo>
                      <a:pt x="33" y="4"/>
                    </a:lnTo>
                    <a:lnTo>
                      <a:pt x="34" y="3"/>
                    </a:lnTo>
                    <a:lnTo>
                      <a:pt x="34" y="4"/>
                    </a:lnTo>
                    <a:lnTo>
                      <a:pt x="34" y="3"/>
                    </a:lnTo>
                    <a:lnTo>
                      <a:pt x="35" y="6"/>
                    </a:lnTo>
                    <a:lnTo>
                      <a:pt x="35" y="3"/>
                    </a:lnTo>
                    <a:lnTo>
                      <a:pt x="35" y="2"/>
                    </a:lnTo>
                    <a:lnTo>
                      <a:pt x="35" y="3"/>
                    </a:lnTo>
                    <a:lnTo>
                      <a:pt x="36" y="3"/>
                    </a:lnTo>
                    <a:lnTo>
                      <a:pt x="36" y="4"/>
                    </a:lnTo>
                    <a:lnTo>
                      <a:pt x="36" y="3"/>
                    </a:lnTo>
                    <a:lnTo>
                      <a:pt x="37" y="3"/>
                    </a:lnTo>
                    <a:lnTo>
                      <a:pt x="37" y="4"/>
                    </a:lnTo>
                    <a:lnTo>
                      <a:pt x="37" y="3"/>
                    </a:lnTo>
                    <a:lnTo>
                      <a:pt x="37" y="4"/>
                    </a:lnTo>
                    <a:lnTo>
                      <a:pt x="37" y="3"/>
                    </a:lnTo>
                    <a:lnTo>
                      <a:pt x="38" y="4"/>
                    </a:lnTo>
                    <a:lnTo>
                      <a:pt x="38" y="6"/>
                    </a:lnTo>
                    <a:lnTo>
                      <a:pt x="39" y="3"/>
                    </a:lnTo>
                    <a:lnTo>
                      <a:pt x="39" y="4"/>
                    </a:lnTo>
                    <a:lnTo>
                      <a:pt x="39" y="6"/>
                    </a:lnTo>
                    <a:lnTo>
                      <a:pt x="40" y="2"/>
                    </a:lnTo>
                    <a:lnTo>
                      <a:pt x="40" y="4"/>
                    </a:lnTo>
                    <a:lnTo>
                      <a:pt x="40" y="3"/>
                    </a:lnTo>
                    <a:lnTo>
                      <a:pt x="41" y="3"/>
                    </a:lnTo>
                    <a:lnTo>
                      <a:pt x="41" y="2"/>
                    </a:lnTo>
                    <a:lnTo>
                      <a:pt x="41" y="4"/>
                    </a:lnTo>
                    <a:lnTo>
                      <a:pt x="41" y="3"/>
                    </a:lnTo>
                    <a:lnTo>
                      <a:pt x="42" y="2"/>
                    </a:lnTo>
                    <a:lnTo>
                      <a:pt x="42" y="1"/>
                    </a:lnTo>
                    <a:lnTo>
                      <a:pt x="42" y="2"/>
                    </a:lnTo>
                    <a:lnTo>
                      <a:pt x="43" y="1"/>
                    </a:lnTo>
                    <a:lnTo>
                      <a:pt x="43" y="4"/>
                    </a:lnTo>
                    <a:lnTo>
                      <a:pt x="43" y="3"/>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5119" name="Line 229"/>
            <p:cNvSpPr>
              <a:spLocks noChangeShapeType="1"/>
            </p:cNvSpPr>
            <p:nvPr/>
          </p:nvSpPr>
          <p:spPr bwMode="auto">
            <a:xfrm>
              <a:off x="2514" y="2275"/>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0" name="Line 230"/>
            <p:cNvSpPr>
              <a:spLocks noChangeShapeType="1"/>
            </p:cNvSpPr>
            <p:nvPr/>
          </p:nvSpPr>
          <p:spPr bwMode="auto">
            <a:xfrm>
              <a:off x="2514" y="2879"/>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1" name="Line 231"/>
            <p:cNvSpPr>
              <a:spLocks noChangeShapeType="1"/>
            </p:cNvSpPr>
            <p:nvPr/>
          </p:nvSpPr>
          <p:spPr bwMode="auto">
            <a:xfrm>
              <a:off x="2511" y="2280"/>
              <a:ext cx="0" cy="89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2" name="Line 232"/>
            <p:cNvSpPr>
              <a:spLocks noChangeShapeType="1"/>
            </p:cNvSpPr>
            <p:nvPr/>
          </p:nvSpPr>
          <p:spPr bwMode="auto">
            <a:xfrm>
              <a:off x="2511" y="3175"/>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3" name="Line 233"/>
            <p:cNvSpPr>
              <a:spLocks noChangeShapeType="1"/>
            </p:cNvSpPr>
            <p:nvPr/>
          </p:nvSpPr>
          <p:spPr bwMode="auto">
            <a:xfrm>
              <a:off x="2517" y="257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4" name="Rectangle 234"/>
            <p:cNvSpPr>
              <a:spLocks noChangeArrowheads="1"/>
            </p:cNvSpPr>
            <p:nvPr/>
          </p:nvSpPr>
          <p:spPr bwMode="auto">
            <a:xfrm>
              <a:off x="2301" y="2480"/>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7.6</a:t>
              </a:r>
              <a:endParaRPr lang="en-US" sz="2000">
                <a:solidFill>
                  <a:schemeClr val="tx1"/>
                </a:solidFill>
                <a:latin typeface="Arial Narrow" pitchFamily="34" charset="0"/>
              </a:endParaRPr>
            </a:p>
          </p:txBody>
        </p:sp>
        <p:sp>
          <p:nvSpPr>
            <p:cNvPr id="45125" name="Rectangle 235"/>
            <p:cNvSpPr>
              <a:spLocks noChangeArrowheads="1"/>
            </p:cNvSpPr>
            <p:nvPr/>
          </p:nvSpPr>
          <p:spPr bwMode="auto">
            <a:xfrm>
              <a:off x="2301" y="2758"/>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45126" name="Rectangle 236"/>
            <p:cNvSpPr>
              <a:spLocks noChangeArrowheads="1"/>
            </p:cNvSpPr>
            <p:nvPr/>
          </p:nvSpPr>
          <p:spPr bwMode="auto">
            <a:xfrm>
              <a:off x="2301" y="220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grpSp>
          <p:nvGrpSpPr>
            <p:cNvPr id="45127" name="Group 237"/>
            <p:cNvGrpSpPr>
              <a:grpSpLocks/>
            </p:cNvGrpSpPr>
            <p:nvPr/>
          </p:nvGrpSpPr>
          <p:grpSpPr bwMode="auto">
            <a:xfrm>
              <a:off x="2901" y="2898"/>
              <a:ext cx="519" cy="237"/>
              <a:chOff x="1970" y="1453"/>
              <a:chExt cx="519" cy="237"/>
            </a:xfrm>
          </p:grpSpPr>
          <p:grpSp>
            <p:nvGrpSpPr>
              <p:cNvPr id="45131" name="Group 238"/>
              <p:cNvGrpSpPr>
                <a:grpSpLocks/>
              </p:cNvGrpSpPr>
              <p:nvPr/>
            </p:nvGrpSpPr>
            <p:grpSpPr bwMode="auto">
              <a:xfrm>
                <a:off x="1970" y="1632"/>
                <a:ext cx="519" cy="58"/>
                <a:chOff x="1970" y="1632"/>
                <a:chExt cx="519" cy="58"/>
              </a:xfrm>
            </p:grpSpPr>
            <p:sp>
              <p:nvSpPr>
                <p:cNvPr id="45133" name="Line 239"/>
                <p:cNvSpPr>
                  <a:spLocks noChangeShapeType="1"/>
                </p:cNvSpPr>
                <p:nvPr/>
              </p:nvSpPr>
              <p:spPr bwMode="auto">
                <a:xfrm>
                  <a:off x="1971" y="1632"/>
                  <a:ext cx="51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34" name="Line 240"/>
                <p:cNvSpPr>
                  <a:spLocks noChangeShapeType="1"/>
                </p:cNvSpPr>
                <p:nvPr/>
              </p:nvSpPr>
              <p:spPr bwMode="auto">
                <a:xfrm>
                  <a:off x="1970"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35" name="Line 241"/>
                <p:cNvSpPr>
                  <a:spLocks noChangeShapeType="1"/>
                </p:cNvSpPr>
                <p:nvPr/>
              </p:nvSpPr>
              <p:spPr bwMode="auto">
                <a:xfrm>
                  <a:off x="2489"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5132" name="Rectangle 242"/>
              <p:cNvSpPr>
                <a:spLocks noChangeArrowheads="1"/>
              </p:cNvSpPr>
              <p:nvPr/>
            </p:nvSpPr>
            <p:spPr bwMode="auto">
              <a:xfrm>
                <a:off x="2071" y="1453"/>
                <a:ext cx="3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5 min</a:t>
                </a:r>
                <a:endParaRPr lang="en-US" sz="2000">
                  <a:solidFill>
                    <a:schemeClr val="tx1"/>
                  </a:solidFill>
                  <a:latin typeface="Arial Narrow" pitchFamily="34" charset="0"/>
                </a:endParaRPr>
              </a:p>
            </p:txBody>
          </p:sp>
        </p:grpSp>
        <p:sp>
          <p:nvSpPr>
            <p:cNvPr id="45128" name="Rectangle 243"/>
            <p:cNvSpPr>
              <a:spLocks noChangeArrowheads="1"/>
            </p:cNvSpPr>
            <p:nvPr/>
          </p:nvSpPr>
          <p:spPr bwMode="auto">
            <a:xfrm>
              <a:off x="3280" y="2562"/>
              <a:ext cx="32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CC"/>
                  </a:solidFill>
                  <a:latin typeface="Arial Narrow" pitchFamily="34" charset="0"/>
                </a:rPr>
                <a:t>C189S</a:t>
              </a:r>
            </a:p>
          </p:txBody>
        </p:sp>
        <p:sp>
          <p:nvSpPr>
            <p:cNvPr id="45129" name="Rectangle 244"/>
            <p:cNvSpPr>
              <a:spLocks noChangeArrowheads="1"/>
            </p:cNvSpPr>
            <p:nvPr/>
          </p:nvSpPr>
          <p:spPr bwMode="auto">
            <a:xfrm>
              <a:off x="2634" y="2730"/>
              <a:ext cx="78"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5130" name="Rectangle 245"/>
            <p:cNvSpPr>
              <a:spLocks noChangeArrowheads="1"/>
            </p:cNvSpPr>
            <p:nvPr/>
          </p:nvSpPr>
          <p:spPr bwMode="auto">
            <a:xfrm>
              <a:off x="3336" y="2730"/>
              <a:ext cx="192"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9638" name="Group 246"/>
          <p:cNvGrpSpPr>
            <a:grpSpLocks/>
          </p:cNvGrpSpPr>
          <p:nvPr/>
        </p:nvGrpSpPr>
        <p:grpSpPr bwMode="auto">
          <a:xfrm>
            <a:off x="6442075" y="5045075"/>
            <a:ext cx="2535238" cy="1628775"/>
            <a:chOff x="4058" y="2202"/>
            <a:chExt cx="1597" cy="1026"/>
          </a:xfrm>
        </p:grpSpPr>
        <p:sp>
          <p:nvSpPr>
            <p:cNvPr id="45097" name="Freeform 247"/>
            <p:cNvSpPr>
              <a:spLocks/>
            </p:cNvSpPr>
            <p:nvPr/>
          </p:nvSpPr>
          <p:spPr bwMode="auto">
            <a:xfrm>
              <a:off x="4818" y="2700"/>
              <a:ext cx="837" cy="217"/>
            </a:xfrm>
            <a:custGeom>
              <a:avLst/>
              <a:gdLst>
                <a:gd name="T0" fmla="*/ 9 w 837"/>
                <a:gd name="T1" fmla="*/ 8 h 217"/>
                <a:gd name="T2" fmla="*/ 27 w 837"/>
                <a:gd name="T3" fmla="*/ 44 h 217"/>
                <a:gd name="T4" fmla="*/ 36 w 837"/>
                <a:gd name="T5" fmla="*/ 78 h 217"/>
                <a:gd name="T6" fmla="*/ 46 w 837"/>
                <a:gd name="T7" fmla="*/ 96 h 217"/>
                <a:gd name="T8" fmla="*/ 65 w 837"/>
                <a:gd name="T9" fmla="*/ 112 h 217"/>
                <a:gd name="T10" fmla="*/ 74 w 837"/>
                <a:gd name="T11" fmla="*/ 112 h 217"/>
                <a:gd name="T12" fmla="*/ 92 w 837"/>
                <a:gd name="T13" fmla="*/ 130 h 217"/>
                <a:gd name="T14" fmla="*/ 101 w 837"/>
                <a:gd name="T15" fmla="*/ 139 h 217"/>
                <a:gd name="T16" fmla="*/ 120 w 837"/>
                <a:gd name="T17" fmla="*/ 165 h 217"/>
                <a:gd name="T18" fmla="*/ 129 w 837"/>
                <a:gd name="T19" fmla="*/ 157 h 217"/>
                <a:gd name="T20" fmla="*/ 147 w 837"/>
                <a:gd name="T21" fmla="*/ 157 h 217"/>
                <a:gd name="T22" fmla="*/ 166 w 837"/>
                <a:gd name="T23" fmla="*/ 173 h 217"/>
                <a:gd name="T24" fmla="*/ 175 w 837"/>
                <a:gd name="T25" fmla="*/ 157 h 217"/>
                <a:gd name="T26" fmla="*/ 193 w 837"/>
                <a:gd name="T27" fmla="*/ 157 h 217"/>
                <a:gd name="T28" fmla="*/ 202 w 837"/>
                <a:gd name="T29" fmla="*/ 165 h 217"/>
                <a:gd name="T30" fmla="*/ 221 w 837"/>
                <a:gd name="T31" fmla="*/ 157 h 217"/>
                <a:gd name="T32" fmla="*/ 230 w 837"/>
                <a:gd name="T33" fmla="*/ 165 h 217"/>
                <a:gd name="T34" fmla="*/ 239 w 837"/>
                <a:gd name="T35" fmla="*/ 165 h 217"/>
                <a:gd name="T36" fmla="*/ 257 w 837"/>
                <a:gd name="T37" fmla="*/ 165 h 217"/>
                <a:gd name="T38" fmla="*/ 266 w 837"/>
                <a:gd name="T39" fmla="*/ 165 h 217"/>
                <a:gd name="T40" fmla="*/ 285 w 837"/>
                <a:gd name="T41" fmla="*/ 173 h 217"/>
                <a:gd name="T42" fmla="*/ 295 w 837"/>
                <a:gd name="T43" fmla="*/ 165 h 217"/>
                <a:gd name="T44" fmla="*/ 303 w 837"/>
                <a:gd name="T45" fmla="*/ 165 h 217"/>
                <a:gd name="T46" fmla="*/ 322 w 837"/>
                <a:gd name="T47" fmla="*/ 173 h 217"/>
                <a:gd name="T48" fmla="*/ 331 w 837"/>
                <a:gd name="T49" fmla="*/ 165 h 217"/>
                <a:gd name="T50" fmla="*/ 350 w 837"/>
                <a:gd name="T51" fmla="*/ 165 h 217"/>
                <a:gd name="T52" fmla="*/ 358 w 837"/>
                <a:gd name="T53" fmla="*/ 182 h 217"/>
                <a:gd name="T54" fmla="*/ 367 w 837"/>
                <a:gd name="T55" fmla="*/ 165 h 217"/>
                <a:gd name="T56" fmla="*/ 386 w 837"/>
                <a:gd name="T57" fmla="*/ 182 h 217"/>
                <a:gd name="T58" fmla="*/ 396 w 837"/>
                <a:gd name="T59" fmla="*/ 165 h 217"/>
                <a:gd name="T60" fmla="*/ 413 w 837"/>
                <a:gd name="T61" fmla="*/ 182 h 217"/>
                <a:gd name="T62" fmla="*/ 423 w 837"/>
                <a:gd name="T63" fmla="*/ 191 h 217"/>
                <a:gd name="T64" fmla="*/ 432 w 837"/>
                <a:gd name="T65" fmla="*/ 165 h 217"/>
                <a:gd name="T66" fmla="*/ 451 w 837"/>
                <a:gd name="T67" fmla="*/ 165 h 217"/>
                <a:gd name="T68" fmla="*/ 459 w 837"/>
                <a:gd name="T69" fmla="*/ 165 h 217"/>
                <a:gd name="T70" fmla="*/ 478 w 837"/>
                <a:gd name="T71" fmla="*/ 173 h 217"/>
                <a:gd name="T72" fmla="*/ 487 w 837"/>
                <a:gd name="T73" fmla="*/ 173 h 217"/>
                <a:gd name="T74" fmla="*/ 497 w 837"/>
                <a:gd name="T75" fmla="*/ 157 h 217"/>
                <a:gd name="T76" fmla="*/ 514 w 837"/>
                <a:gd name="T77" fmla="*/ 173 h 217"/>
                <a:gd name="T78" fmla="*/ 524 w 837"/>
                <a:gd name="T79" fmla="*/ 173 h 217"/>
                <a:gd name="T80" fmla="*/ 533 w 837"/>
                <a:gd name="T81" fmla="*/ 165 h 217"/>
                <a:gd name="T82" fmla="*/ 552 w 837"/>
                <a:gd name="T83" fmla="*/ 165 h 217"/>
                <a:gd name="T84" fmla="*/ 561 w 837"/>
                <a:gd name="T85" fmla="*/ 157 h 217"/>
                <a:gd name="T86" fmla="*/ 579 w 837"/>
                <a:gd name="T87" fmla="*/ 165 h 217"/>
                <a:gd name="T88" fmla="*/ 588 w 837"/>
                <a:gd name="T89" fmla="*/ 157 h 217"/>
                <a:gd name="T90" fmla="*/ 598 w 837"/>
                <a:gd name="T91" fmla="*/ 165 h 217"/>
                <a:gd name="T92" fmla="*/ 616 w 837"/>
                <a:gd name="T93" fmla="*/ 173 h 217"/>
                <a:gd name="T94" fmla="*/ 625 w 837"/>
                <a:gd name="T95" fmla="*/ 157 h 217"/>
                <a:gd name="T96" fmla="*/ 643 w 837"/>
                <a:gd name="T97" fmla="*/ 165 h 217"/>
                <a:gd name="T98" fmla="*/ 653 w 837"/>
                <a:gd name="T99" fmla="*/ 165 h 217"/>
                <a:gd name="T100" fmla="*/ 662 w 837"/>
                <a:gd name="T101" fmla="*/ 165 h 217"/>
                <a:gd name="T102" fmla="*/ 680 w 837"/>
                <a:gd name="T103" fmla="*/ 165 h 217"/>
                <a:gd name="T104" fmla="*/ 689 w 837"/>
                <a:gd name="T105" fmla="*/ 165 h 217"/>
                <a:gd name="T106" fmla="*/ 708 w 837"/>
                <a:gd name="T107" fmla="*/ 165 h 217"/>
                <a:gd name="T108" fmla="*/ 717 w 837"/>
                <a:gd name="T109" fmla="*/ 165 h 217"/>
                <a:gd name="T110" fmla="*/ 727 w 837"/>
                <a:gd name="T111" fmla="*/ 157 h 217"/>
                <a:gd name="T112" fmla="*/ 744 w 837"/>
                <a:gd name="T113" fmla="*/ 165 h 217"/>
                <a:gd name="T114" fmla="*/ 754 w 837"/>
                <a:gd name="T115" fmla="*/ 165 h 217"/>
                <a:gd name="T116" fmla="*/ 764 w 837"/>
                <a:gd name="T117" fmla="*/ 181 h 217"/>
                <a:gd name="T118" fmla="*/ 782 w 837"/>
                <a:gd name="T119" fmla="*/ 173 h 217"/>
                <a:gd name="T120" fmla="*/ 790 w 837"/>
                <a:gd name="T121" fmla="*/ 165 h 217"/>
                <a:gd name="T122" fmla="*/ 809 w 837"/>
                <a:gd name="T123" fmla="*/ 165 h 217"/>
                <a:gd name="T124" fmla="*/ 837 w 837"/>
                <a:gd name="T125" fmla="*/ 157 h 21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37" h="217">
                  <a:moveTo>
                    <a:pt x="0" y="217"/>
                  </a:moveTo>
                  <a:lnTo>
                    <a:pt x="0" y="182"/>
                  </a:lnTo>
                  <a:lnTo>
                    <a:pt x="0" y="139"/>
                  </a:lnTo>
                  <a:lnTo>
                    <a:pt x="0" y="112"/>
                  </a:lnTo>
                  <a:lnTo>
                    <a:pt x="0" y="78"/>
                  </a:lnTo>
                  <a:lnTo>
                    <a:pt x="0" y="52"/>
                  </a:lnTo>
                  <a:lnTo>
                    <a:pt x="0" y="44"/>
                  </a:lnTo>
                  <a:lnTo>
                    <a:pt x="0" y="25"/>
                  </a:lnTo>
                  <a:lnTo>
                    <a:pt x="9" y="17"/>
                  </a:lnTo>
                  <a:lnTo>
                    <a:pt x="9" y="25"/>
                  </a:lnTo>
                  <a:lnTo>
                    <a:pt x="9" y="17"/>
                  </a:lnTo>
                  <a:lnTo>
                    <a:pt x="9" y="8"/>
                  </a:lnTo>
                  <a:lnTo>
                    <a:pt x="9" y="0"/>
                  </a:lnTo>
                  <a:lnTo>
                    <a:pt x="9" y="8"/>
                  </a:lnTo>
                  <a:lnTo>
                    <a:pt x="9" y="0"/>
                  </a:lnTo>
                  <a:lnTo>
                    <a:pt x="9" y="8"/>
                  </a:lnTo>
                  <a:lnTo>
                    <a:pt x="9" y="0"/>
                  </a:lnTo>
                  <a:lnTo>
                    <a:pt x="9" y="8"/>
                  </a:lnTo>
                  <a:lnTo>
                    <a:pt x="9" y="0"/>
                  </a:lnTo>
                  <a:lnTo>
                    <a:pt x="9" y="8"/>
                  </a:lnTo>
                  <a:lnTo>
                    <a:pt x="9" y="17"/>
                  </a:lnTo>
                  <a:lnTo>
                    <a:pt x="19" y="8"/>
                  </a:lnTo>
                  <a:lnTo>
                    <a:pt x="19" y="17"/>
                  </a:lnTo>
                  <a:lnTo>
                    <a:pt x="19" y="25"/>
                  </a:lnTo>
                  <a:lnTo>
                    <a:pt x="19" y="17"/>
                  </a:lnTo>
                  <a:lnTo>
                    <a:pt x="19" y="25"/>
                  </a:lnTo>
                  <a:lnTo>
                    <a:pt x="19" y="35"/>
                  </a:lnTo>
                  <a:lnTo>
                    <a:pt x="19" y="25"/>
                  </a:lnTo>
                  <a:lnTo>
                    <a:pt x="19" y="8"/>
                  </a:lnTo>
                  <a:lnTo>
                    <a:pt x="19" y="35"/>
                  </a:lnTo>
                  <a:lnTo>
                    <a:pt x="19" y="52"/>
                  </a:lnTo>
                  <a:lnTo>
                    <a:pt x="19" y="44"/>
                  </a:lnTo>
                  <a:lnTo>
                    <a:pt x="27" y="52"/>
                  </a:lnTo>
                  <a:lnTo>
                    <a:pt x="27" y="44"/>
                  </a:lnTo>
                  <a:lnTo>
                    <a:pt x="27" y="52"/>
                  </a:lnTo>
                  <a:lnTo>
                    <a:pt x="27" y="44"/>
                  </a:lnTo>
                  <a:lnTo>
                    <a:pt x="27" y="52"/>
                  </a:lnTo>
                  <a:lnTo>
                    <a:pt x="27" y="69"/>
                  </a:lnTo>
                  <a:lnTo>
                    <a:pt x="27" y="44"/>
                  </a:lnTo>
                  <a:lnTo>
                    <a:pt x="27" y="52"/>
                  </a:lnTo>
                  <a:lnTo>
                    <a:pt x="27" y="69"/>
                  </a:lnTo>
                  <a:lnTo>
                    <a:pt x="27" y="52"/>
                  </a:lnTo>
                  <a:lnTo>
                    <a:pt x="36" y="69"/>
                  </a:lnTo>
                  <a:lnTo>
                    <a:pt x="36" y="78"/>
                  </a:lnTo>
                  <a:lnTo>
                    <a:pt x="36" y="87"/>
                  </a:lnTo>
                  <a:lnTo>
                    <a:pt x="36" y="69"/>
                  </a:lnTo>
                  <a:lnTo>
                    <a:pt x="36" y="78"/>
                  </a:lnTo>
                  <a:lnTo>
                    <a:pt x="36" y="69"/>
                  </a:lnTo>
                  <a:lnTo>
                    <a:pt x="36" y="87"/>
                  </a:lnTo>
                  <a:lnTo>
                    <a:pt x="36" y="78"/>
                  </a:lnTo>
                  <a:lnTo>
                    <a:pt x="36" y="87"/>
                  </a:lnTo>
                  <a:lnTo>
                    <a:pt x="36" y="78"/>
                  </a:lnTo>
                  <a:lnTo>
                    <a:pt x="36" y="96"/>
                  </a:lnTo>
                  <a:lnTo>
                    <a:pt x="36" y="87"/>
                  </a:lnTo>
                  <a:lnTo>
                    <a:pt x="46" y="78"/>
                  </a:lnTo>
                  <a:lnTo>
                    <a:pt x="46" y="87"/>
                  </a:lnTo>
                  <a:lnTo>
                    <a:pt x="46" y="78"/>
                  </a:lnTo>
                  <a:lnTo>
                    <a:pt x="46" y="96"/>
                  </a:lnTo>
                  <a:lnTo>
                    <a:pt x="46" y="78"/>
                  </a:lnTo>
                  <a:lnTo>
                    <a:pt x="46" y="96"/>
                  </a:lnTo>
                  <a:lnTo>
                    <a:pt x="46" y="87"/>
                  </a:lnTo>
                  <a:lnTo>
                    <a:pt x="46" y="96"/>
                  </a:lnTo>
                  <a:lnTo>
                    <a:pt x="46" y="78"/>
                  </a:lnTo>
                  <a:lnTo>
                    <a:pt x="46" y="96"/>
                  </a:lnTo>
                  <a:lnTo>
                    <a:pt x="46" y="87"/>
                  </a:lnTo>
                  <a:lnTo>
                    <a:pt x="46" y="96"/>
                  </a:lnTo>
                  <a:lnTo>
                    <a:pt x="55" y="96"/>
                  </a:lnTo>
                  <a:lnTo>
                    <a:pt x="55" y="112"/>
                  </a:lnTo>
                  <a:lnTo>
                    <a:pt x="55" y="87"/>
                  </a:lnTo>
                  <a:lnTo>
                    <a:pt x="55" y="96"/>
                  </a:lnTo>
                  <a:lnTo>
                    <a:pt x="55" y="87"/>
                  </a:lnTo>
                  <a:lnTo>
                    <a:pt x="55" y="104"/>
                  </a:lnTo>
                  <a:lnTo>
                    <a:pt x="55" y="96"/>
                  </a:lnTo>
                  <a:lnTo>
                    <a:pt x="55" y="112"/>
                  </a:lnTo>
                  <a:lnTo>
                    <a:pt x="55" y="104"/>
                  </a:lnTo>
                  <a:lnTo>
                    <a:pt x="55" y="112"/>
                  </a:lnTo>
                  <a:lnTo>
                    <a:pt x="55" y="104"/>
                  </a:lnTo>
                  <a:lnTo>
                    <a:pt x="65" y="121"/>
                  </a:lnTo>
                  <a:lnTo>
                    <a:pt x="65" y="112"/>
                  </a:lnTo>
                  <a:lnTo>
                    <a:pt x="65" y="104"/>
                  </a:lnTo>
                  <a:lnTo>
                    <a:pt x="65" y="112"/>
                  </a:lnTo>
                  <a:lnTo>
                    <a:pt x="65" y="121"/>
                  </a:lnTo>
                  <a:lnTo>
                    <a:pt x="65" y="130"/>
                  </a:lnTo>
                  <a:lnTo>
                    <a:pt x="65" y="112"/>
                  </a:lnTo>
                  <a:lnTo>
                    <a:pt x="65" y="121"/>
                  </a:lnTo>
                  <a:lnTo>
                    <a:pt x="65" y="112"/>
                  </a:lnTo>
                  <a:lnTo>
                    <a:pt x="65" y="121"/>
                  </a:lnTo>
                  <a:lnTo>
                    <a:pt x="74" y="104"/>
                  </a:lnTo>
                  <a:lnTo>
                    <a:pt x="74" y="130"/>
                  </a:lnTo>
                  <a:lnTo>
                    <a:pt x="74" y="121"/>
                  </a:lnTo>
                  <a:lnTo>
                    <a:pt x="74" y="139"/>
                  </a:lnTo>
                  <a:lnTo>
                    <a:pt x="74" y="112"/>
                  </a:lnTo>
                  <a:lnTo>
                    <a:pt x="74" y="121"/>
                  </a:lnTo>
                  <a:lnTo>
                    <a:pt x="74" y="112"/>
                  </a:lnTo>
                  <a:lnTo>
                    <a:pt x="74" y="130"/>
                  </a:lnTo>
                  <a:lnTo>
                    <a:pt x="74" y="121"/>
                  </a:lnTo>
                  <a:lnTo>
                    <a:pt x="74" y="130"/>
                  </a:lnTo>
                  <a:lnTo>
                    <a:pt x="74" y="112"/>
                  </a:lnTo>
                  <a:lnTo>
                    <a:pt x="74" y="121"/>
                  </a:lnTo>
                  <a:lnTo>
                    <a:pt x="74" y="139"/>
                  </a:lnTo>
                  <a:lnTo>
                    <a:pt x="74" y="130"/>
                  </a:lnTo>
                  <a:lnTo>
                    <a:pt x="82" y="130"/>
                  </a:lnTo>
                  <a:lnTo>
                    <a:pt x="82" y="112"/>
                  </a:lnTo>
                  <a:lnTo>
                    <a:pt x="82" y="130"/>
                  </a:lnTo>
                  <a:lnTo>
                    <a:pt x="82" y="121"/>
                  </a:lnTo>
                  <a:lnTo>
                    <a:pt x="82" y="130"/>
                  </a:lnTo>
                  <a:lnTo>
                    <a:pt x="82" y="121"/>
                  </a:lnTo>
                  <a:lnTo>
                    <a:pt x="82" y="130"/>
                  </a:lnTo>
                  <a:lnTo>
                    <a:pt x="82" y="121"/>
                  </a:lnTo>
                  <a:lnTo>
                    <a:pt x="82" y="130"/>
                  </a:lnTo>
                  <a:lnTo>
                    <a:pt x="92" y="139"/>
                  </a:lnTo>
                  <a:lnTo>
                    <a:pt x="92" y="130"/>
                  </a:lnTo>
                  <a:lnTo>
                    <a:pt x="92" y="139"/>
                  </a:lnTo>
                  <a:lnTo>
                    <a:pt x="92" y="130"/>
                  </a:lnTo>
                  <a:lnTo>
                    <a:pt x="92" y="139"/>
                  </a:lnTo>
                  <a:lnTo>
                    <a:pt x="92" y="121"/>
                  </a:lnTo>
                  <a:lnTo>
                    <a:pt x="92" y="139"/>
                  </a:lnTo>
                  <a:lnTo>
                    <a:pt x="92" y="157"/>
                  </a:lnTo>
                  <a:lnTo>
                    <a:pt x="92" y="130"/>
                  </a:lnTo>
                  <a:lnTo>
                    <a:pt x="92" y="139"/>
                  </a:lnTo>
                  <a:lnTo>
                    <a:pt x="92" y="157"/>
                  </a:lnTo>
                  <a:lnTo>
                    <a:pt x="92" y="139"/>
                  </a:lnTo>
                  <a:lnTo>
                    <a:pt x="92" y="157"/>
                  </a:lnTo>
                  <a:lnTo>
                    <a:pt x="101" y="139"/>
                  </a:lnTo>
                  <a:lnTo>
                    <a:pt x="101" y="157"/>
                  </a:lnTo>
                  <a:lnTo>
                    <a:pt x="101" y="139"/>
                  </a:lnTo>
                  <a:lnTo>
                    <a:pt x="101" y="165"/>
                  </a:lnTo>
                  <a:lnTo>
                    <a:pt x="101" y="157"/>
                  </a:lnTo>
                  <a:lnTo>
                    <a:pt x="101" y="139"/>
                  </a:lnTo>
                  <a:lnTo>
                    <a:pt x="101" y="130"/>
                  </a:lnTo>
                  <a:lnTo>
                    <a:pt x="101" y="139"/>
                  </a:lnTo>
                  <a:lnTo>
                    <a:pt x="101" y="157"/>
                  </a:lnTo>
                  <a:lnTo>
                    <a:pt x="101" y="130"/>
                  </a:lnTo>
                  <a:lnTo>
                    <a:pt x="101" y="165"/>
                  </a:lnTo>
                  <a:lnTo>
                    <a:pt x="101" y="157"/>
                  </a:lnTo>
                  <a:lnTo>
                    <a:pt x="110" y="157"/>
                  </a:lnTo>
                  <a:lnTo>
                    <a:pt x="110" y="139"/>
                  </a:lnTo>
                  <a:lnTo>
                    <a:pt x="110" y="157"/>
                  </a:lnTo>
                  <a:lnTo>
                    <a:pt x="110" y="139"/>
                  </a:lnTo>
                  <a:lnTo>
                    <a:pt x="110" y="157"/>
                  </a:lnTo>
                  <a:lnTo>
                    <a:pt x="110" y="139"/>
                  </a:lnTo>
                  <a:lnTo>
                    <a:pt x="110" y="157"/>
                  </a:lnTo>
                  <a:lnTo>
                    <a:pt x="110" y="165"/>
                  </a:lnTo>
                  <a:lnTo>
                    <a:pt x="120" y="165"/>
                  </a:lnTo>
                  <a:lnTo>
                    <a:pt x="120" y="157"/>
                  </a:lnTo>
                  <a:lnTo>
                    <a:pt x="120" y="139"/>
                  </a:lnTo>
                  <a:lnTo>
                    <a:pt x="120" y="165"/>
                  </a:lnTo>
                  <a:lnTo>
                    <a:pt x="120" y="157"/>
                  </a:lnTo>
                  <a:lnTo>
                    <a:pt x="120" y="139"/>
                  </a:lnTo>
                  <a:lnTo>
                    <a:pt x="120" y="157"/>
                  </a:lnTo>
                  <a:lnTo>
                    <a:pt x="120" y="173"/>
                  </a:lnTo>
                  <a:lnTo>
                    <a:pt x="120" y="157"/>
                  </a:lnTo>
                  <a:lnTo>
                    <a:pt x="129" y="157"/>
                  </a:lnTo>
                  <a:lnTo>
                    <a:pt x="129" y="165"/>
                  </a:lnTo>
                  <a:lnTo>
                    <a:pt x="129" y="157"/>
                  </a:lnTo>
                  <a:lnTo>
                    <a:pt x="129" y="165"/>
                  </a:lnTo>
                  <a:lnTo>
                    <a:pt x="129" y="157"/>
                  </a:lnTo>
                  <a:lnTo>
                    <a:pt x="129" y="139"/>
                  </a:lnTo>
                  <a:lnTo>
                    <a:pt x="129" y="157"/>
                  </a:lnTo>
                  <a:lnTo>
                    <a:pt x="129" y="165"/>
                  </a:lnTo>
                  <a:lnTo>
                    <a:pt x="129" y="139"/>
                  </a:lnTo>
                  <a:lnTo>
                    <a:pt x="137" y="173"/>
                  </a:lnTo>
                  <a:lnTo>
                    <a:pt x="137" y="157"/>
                  </a:lnTo>
                  <a:lnTo>
                    <a:pt x="137" y="165"/>
                  </a:lnTo>
                  <a:lnTo>
                    <a:pt x="137" y="157"/>
                  </a:lnTo>
                  <a:lnTo>
                    <a:pt x="147" y="165"/>
                  </a:lnTo>
                  <a:lnTo>
                    <a:pt x="147" y="157"/>
                  </a:lnTo>
                  <a:lnTo>
                    <a:pt x="147" y="165"/>
                  </a:lnTo>
                  <a:lnTo>
                    <a:pt x="147" y="157"/>
                  </a:lnTo>
                  <a:lnTo>
                    <a:pt x="147" y="173"/>
                  </a:lnTo>
                  <a:lnTo>
                    <a:pt x="147" y="165"/>
                  </a:lnTo>
                  <a:lnTo>
                    <a:pt x="147" y="157"/>
                  </a:lnTo>
                  <a:lnTo>
                    <a:pt x="156" y="165"/>
                  </a:lnTo>
                  <a:lnTo>
                    <a:pt x="156" y="157"/>
                  </a:lnTo>
                  <a:lnTo>
                    <a:pt x="156" y="165"/>
                  </a:lnTo>
                  <a:lnTo>
                    <a:pt x="156" y="157"/>
                  </a:lnTo>
                  <a:lnTo>
                    <a:pt x="156" y="165"/>
                  </a:lnTo>
                  <a:lnTo>
                    <a:pt x="156" y="157"/>
                  </a:lnTo>
                  <a:lnTo>
                    <a:pt x="166" y="173"/>
                  </a:lnTo>
                  <a:lnTo>
                    <a:pt x="166" y="157"/>
                  </a:lnTo>
                  <a:lnTo>
                    <a:pt x="166" y="165"/>
                  </a:lnTo>
                  <a:lnTo>
                    <a:pt x="166" y="157"/>
                  </a:lnTo>
                  <a:lnTo>
                    <a:pt x="166" y="165"/>
                  </a:lnTo>
                  <a:lnTo>
                    <a:pt x="166" y="173"/>
                  </a:lnTo>
                  <a:lnTo>
                    <a:pt x="166" y="165"/>
                  </a:lnTo>
                  <a:lnTo>
                    <a:pt x="166" y="157"/>
                  </a:lnTo>
                  <a:lnTo>
                    <a:pt x="166" y="165"/>
                  </a:lnTo>
                  <a:lnTo>
                    <a:pt x="175" y="157"/>
                  </a:lnTo>
                  <a:lnTo>
                    <a:pt x="175" y="165"/>
                  </a:lnTo>
                  <a:lnTo>
                    <a:pt x="175" y="157"/>
                  </a:lnTo>
                  <a:lnTo>
                    <a:pt x="175" y="165"/>
                  </a:lnTo>
                  <a:lnTo>
                    <a:pt x="175" y="157"/>
                  </a:lnTo>
                  <a:lnTo>
                    <a:pt x="175" y="173"/>
                  </a:lnTo>
                  <a:lnTo>
                    <a:pt x="175" y="165"/>
                  </a:lnTo>
                  <a:lnTo>
                    <a:pt x="175" y="157"/>
                  </a:lnTo>
                  <a:lnTo>
                    <a:pt x="175" y="165"/>
                  </a:lnTo>
                  <a:lnTo>
                    <a:pt x="184" y="165"/>
                  </a:lnTo>
                  <a:lnTo>
                    <a:pt x="184" y="157"/>
                  </a:lnTo>
                  <a:lnTo>
                    <a:pt x="184" y="165"/>
                  </a:lnTo>
                  <a:lnTo>
                    <a:pt x="184" y="157"/>
                  </a:lnTo>
                  <a:lnTo>
                    <a:pt x="184" y="165"/>
                  </a:lnTo>
                  <a:lnTo>
                    <a:pt x="184" y="157"/>
                  </a:lnTo>
                  <a:lnTo>
                    <a:pt x="184" y="165"/>
                  </a:lnTo>
                  <a:lnTo>
                    <a:pt x="193" y="157"/>
                  </a:lnTo>
                  <a:lnTo>
                    <a:pt x="193" y="165"/>
                  </a:lnTo>
                  <a:lnTo>
                    <a:pt x="193" y="157"/>
                  </a:lnTo>
                  <a:lnTo>
                    <a:pt x="193" y="165"/>
                  </a:lnTo>
                  <a:lnTo>
                    <a:pt x="193" y="173"/>
                  </a:lnTo>
                  <a:lnTo>
                    <a:pt x="193" y="157"/>
                  </a:lnTo>
                  <a:lnTo>
                    <a:pt x="193" y="165"/>
                  </a:lnTo>
                  <a:lnTo>
                    <a:pt x="193" y="173"/>
                  </a:lnTo>
                  <a:lnTo>
                    <a:pt x="193" y="157"/>
                  </a:lnTo>
                  <a:lnTo>
                    <a:pt x="193" y="173"/>
                  </a:lnTo>
                  <a:lnTo>
                    <a:pt x="193" y="165"/>
                  </a:lnTo>
                  <a:lnTo>
                    <a:pt x="193" y="157"/>
                  </a:lnTo>
                  <a:lnTo>
                    <a:pt x="202" y="157"/>
                  </a:lnTo>
                  <a:lnTo>
                    <a:pt x="202" y="165"/>
                  </a:lnTo>
                  <a:lnTo>
                    <a:pt x="202" y="173"/>
                  </a:lnTo>
                  <a:lnTo>
                    <a:pt x="202" y="157"/>
                  </a:lnTo>
                  <a:lnTo>
                    <a:pt x="202" y="165"/>
                  </a:lnTo>
                  <a:lnTo>
                    <a:pt x="202" y="173"/>
                  </a:lnTo>
                  <a:lnTo>
                    <a:pt x="202" y="157"/>
                  </a:lnTo>
                  <a:lnTo>
                    <a:pt x="202" y="165"/>
                  </a:lnTo>
                  <a:lnTo>
                    <a:pt x="211" y="165"/>
                  </a:lnTo>
                  <a:lnTo>
                    <a:pt x="211" y="157"/>
                  </a:lnTo>
                  <a:lnTo>
                    <a:pt x="211" y="173"/>
                  </a:lnTo>
                  <a:lnTo>
                    <a:pt x="211" y="165"/>
                  </a:lnTo>
                  <a:lnTo>
                    <a:pt x="211" y="173"/>
                  </a:lnTo>
                  <a:lnTo>
                    <a:pt x="211" y="157"/>
                  </a:lnTo>
                  <a:lnTo>
                    <a:pt x="211" y="173"/>
                  </a:lnTo>
                  <a:lnTo>
                    <a:pt x="211" y="182"/>
                  </a:lnTo>
                  <a:lnTo>
                    <a:pt x="211" y="165"/>
                  </a:lnTo>
                  <a:lnTo>
                    <a:pt x="211" y="173"/>
                  </a:lnTo>
                  <a:lnTo>
                    <a:pt x="211" y="182"/>
                  </a:lnTo>
                  <a:lnTo>
                    <a:pt x="221" y="157"/>
                  </a:lnTo>
                  <a:lnTo>
                    <a:pt x="221" y="165"/>
                  </a:lnTo>
                  <a:lnTo>
                    <a:pt x="221" y="157"/>
                  </a:lnTo>
                  <a:lnTo>
                    <a:pt x="221" y="165"/>
                  </a:lnTo>
                  <a:lnTo>
                    <a:pt x="221" y="173"/>
                  </a:lnTo>
                  <a:lnTo>
                    <a:pt x="221" y="157"/>
                  </a:lnTo>
                  <a:lnTo>
                    <a:pt x="221" y="173"/>
                  </a:lnTo>
                  <a:lnTo>
                    <a:pt x="221" y="165"/>
                  </a:lnTo>
                  <a:lnTo>
                    <a:pt x="221" y="191"/>
                  </a:lnTo>
                  <a:lnTo>
                    <a:pt x="230" y="173"/>
                  </a:lnTo>
                  <a:lnTo>
                    <a:pt x="230" y="157"/>
                  </a:lnTo>
                  <a:lnTo>
                    <a:pt x="230" y="165"/>
                  </a:lnTo>
                  <a:lnTo>
                    <a:pt x="230" y="157"/>
                  </a:lnTo>
                  <a:lnTo>
                    <a:pt x="230" y="165"/>
                  </a:lnTo>
                  <a:lnTo>
                    <a:pt x="230" y="173"/>
                  </a:lnTo>
                  <a:lnTo>
                    <a:pt x="230" y="157"/>
                  </a:lnTo>
                  <a:lnTo>
                    <a:pt x="230" y="165"/>
                  </a:lnTo>
                  <a:lnTo>
                    <a:pt x="230" y="173"/>
                  </a:lnTo>
                  <a:lnTo>
                    <a:pt x="230" y="182"/>
                  </a:lnTo>
                  <a:lnTo>
                    <a:pt x="230" y="165"/>
                  </a:lnTo>
                  <a:lnTo>
                    <a:pt x="230" y="139"/>
                  </a:lnTo>
                  <a:lnTo>
                    <a:pt x="230" y="173"/>
                  </a:lnTo>
                  <a:lnTo>
                    <a:pt x="239" y="173"/>
                  </a:lnTo>
                  <a:lnTo>
                    <a:pt x="239" y="165"/>
                  </a:lnTo>
                  <a:lnTo>
                    <a:pt x="239" y="173"/>
                  </a:lnTo>
                  <a:lnTo>
                    <a:pt x="239" y="182"/>
                  </a:lnTo>
                  <a:lnTo>
                    <a:pt x="239" y="173"/>
                  </a:lnTo>
                  <a:lnTo>
                    <a:pt x="239" y="165"/>
                  </a:lnTo>
                  <a:lnTo>
                    <a:pt x="239" y="182"/>
                  </a:lnTo>
                  <a:lnTo>
                    <a:pt x="239" y="165"/>
                  </a:lnTo>
                  <a:lnTo>
                    <a:pt x="239" y="157"/>
                  </a:lnTo>
                  <a:lnTo>
                    <a:pt x="239" y="165"/>
                  </a:lnTo>
                  <a:lnTo>
                    <a:pt x="239" y="173"/>
                  </a:lnTo>
                  <a:lnTo>
                    <a:pt x="239" y="165"/>
                  </a:lnTo>
                  <a:lnTo>
                    <a:pt x="248" y="173"/>
                  </a:lnTo>
                  <a:lnTo>
                    <a:pt x="248" y="165"/>
                  </a:lnTo>
                  <a:lnTo>
                    <a:pt x="248" y="173"/>
                  </a:lnTo>
                  <a:lnTo>
                    <a:pt x="248" y="165"/>
                  </a:lnTo>
                  <a:lnTo>
                    <a:pt x="248" y="173"/>
                  </a:lnTo>
                  <a:lnTo>
                    <a:pt x="248" y="165"/>
                  </a:lnTo>
                  <a:lnTo>
                    <a:pt x="248" y="173"/>
                  </a:lnTo>
                  <a:lnTo>
                    <a:pt x="248" y="165"/>
                  </a:lnTo>
                  <a:lnTo>
                    <a:pt x="257" y="173"/>
                  </a:lnTo>
                  <a:lnTo>
                    <a:pt x="257" y="165"/>
                  </a:lnTo>
                  <a:lnTo>
                    <a:pt x="257" y="182"/>
                  </a:lnTo>
                  <a:lnTo>
                    <a:pt x="257" y="165"/>
                  </a:lnTo>
                  <a:lnTo>
                    <a:pt x="257" y="173"/>
                  </a:lnTo>
                  <a:lnTo>
                    <a:pt x="257" y="157"/>
                  </a:lnTo>
                  <a:lnTo>
                    <a:pt x="257" y="173"/>
                  </a:lnTo>
                  <a:lnTo>
                    <a:pt x="257" y="165"/>
                  </a:lnTo>
                  <a:lnTo>
                    <a:pt x="257" y="173"/>
                  </a:lnTo>
                  <a:lnTo>
                    <a:pt x="257" y="182"/>
                  </a:lnTo>
                  <a:lnTo>
                    <a:pt x="257" y="173"/>
                  </a:lnTo>
                  <a:lnTo>
                    <a:pt x="266" y="173"/>
                  </a:lnTo>
                  <a:lnTo>
                    <a:pt x="266" y="182"/>
                  </a:lnTo>
                  <a:lnTo>
                    <a:pt x="266" y="191"/>
                  </a:lnTo>
                  <a:lnTo>
                    <a:pt x="266" y="165"/>
                  </a:lnTo>
                  <a:lnTo>
                    <a:pt x="266" y="182"/>
                  </a:lnTo>
                  <a:lnTo>
                    <a:pt x="266" y="165"/>
                  </a:lnTo>
                  <a:lnTo>
                    <a:pt x="266" y="182"/>
                  </a:lnTo>
                  <a:lnTo>
                    <a:pt x="266" y="173"/>
                  </a:lnTo>
                  <a:lnTo>
                    <a:pt x="266" y="165"/>
                  </a:lnTo>
                  <a:lnTo>
                    <a:pt x="266" y="182"/>
                  </a:lnTo>
                  <a:lnTo>
                    <a:pt x="266" y="157"/>
                  </a:lnTo>
                  <a:lnTo>
                    <a:pt x="266" y="165"/>
                  </a:lnTo>
                  <a:lnTo>
                    <a:pt x="276" y="173"/>
                  </a:lnTo>
                  <a:lnTo>
                    <a:pt x="276" y="182"/>
                  </a:lnTo>
                  <a:lnTo>
                    <a:pt x="276" y="173"/>
                  </a:lnTo>
                  <a:lnTo>
                    <a:pt x="276" y="165"/>
                  </a:lnTo>
                  <a:lnTo>
                    <a:pt x="276" y="182"/>
                  </a:lnTo>
                  <a:lnTo>
                    <a:pt x="276" y="173"/>
                  </a:lnTo>
                  <a:lnTo>
                    <a:pt x="276" y="165"/>
                  </a:lnTo>
                  <a:lnTo>
                    <a:pt x="276" y="173"/>
                  </a:lnTo>
                  <a:lnTo>
                    <a:pt x="276" y="182"/>
                  </a:lnTo>
                  <a:lnTo>
                    <a:pt x="285" y="165"/>
                  </a:lnTo>
                  <a:lnTo>
                    <a:pt x="285" y="182"/>
                  </a:lnTo>
                  <a:lnTo>
                    <a:pt x="285" y="173"/>
                  </a:lnTo>
                  <a:lnTo>
                    <a:pt x="285" y="182"/>
                  </a:lnTo>
                  <a:lnTo>
                    <a:pt x="285" y="165"/>
                  </a:lnTo>
                  <a:lnTo>
                    <a:pt x="285" y="182"/>
                  </a:lnTo>
                  <a:lnTo>
                    <a:pt x="285" y="173"/>
                  </a:lnTo>
                  <a:lnTo>
                    <a:pt x="285" y="165"/>
                  </a:lnTo>
                  <a:lnTo>
                    <a:pt x="285" y="191"/>
                  </a:lnTo>
                  <a:lnTo>
                    <a:pt x="285" y="173"/>
                  </a:lnTo>
                  <a:lnTo>
                    <a:pt x="285" y="165"/>
                  </a:lnTo>
                  <a:lnTo>
                    <a:pt x="285" y="173"/>
                  </a:lnTo>
                  <a:lnTo>
                    <a:pt x="285" y="157"/>
                  </a:lnTo>
                  <a:lnTo>
                    <a:pt x="295" y="173"/>
                  </a:lnTo>
                  <a:lnTo>
                    <a:pt x="295" y="165"/>
                  </a:lnTo>
                  <a:lnTo>
                    <a:pt x="295" y="182"/>
                  </a:lnTo>
                  <a:lnTo>
                    <a:pt x="295" y="165"/>
                  </a:lnTo>
                  <a:lnTo>
                    <a:pt x="295" y="182"/>
                  </a:lnTo>
                  <a:lnTo>
                    <a:pt x="295" y="165"/>
                  </a:lnTo>
                  <a:lnTo>
                    <a:pt x="295" y="173"/>
                  </a:lnTo>
                  <a:lnTo>
                    <a:pt x="295" y="165"/>
                  </a:lnTo>
                  <a:lnTo>
                    <a:pt x="295" y="157"/>
                  </a:lnTo>
                  <a:lnTo>
                    <a:pt x="295" y="165"/>
                  </a:lnTo>
                  <a:lnTo>
                    <a:pt x="295" y="173"/>
                  </a:lnTo>
                  <a:lnTo>
                    <a:pt x="303" y="173"/>
                  </a:lnTo>
                  <a:lnTo>
                    <a:pt x="303" y="157"/>
                  </a:lnTo>
                  <a:lnTo>
                    <a:pt x="303" y="182"/>
                  </a:lnTo>
                  <a:lnTo>
                    <a:pt x="303" y="173"/>
                  </a:lnTo>
                  <a:lnTo>
                    <a:pt x="303" y="157"/>
                  </a:lnTo>
                  <a:lnTo>
                    <a:pt x="303" y="165"/>
                  </a:lnTo>
                  <a:lnTo>
                    <a:pt x="303" y="173"/>
                  </a:lnTo>
                  <a:lnTo>
                    <a:pt x="303" y="165"/>
                  </a:lnTo>
                  <a:lnTo>
                    <a:pt x="303" y="173"/>
                  </a:lnTo>
                  <a:lnTo>
                    <a:pt x="312" y="173"/>
                  </a:lnTo>
                  <a:lnTo>
                    <a:pt x="312" y="165"/>
                  </a:lnTo>
                  <a:lnTo>
                    <a:pt x="312" y="173"/>
                  </a:lnTo>
                  <a:lnTo>
                    <a:pt x="312" y="165"/>
                  </a:lnTo>
                  <a:lnTo>
                    <a:pt x="312" y="182"/>
                  </a:lnTo>
                  <a:lnTo>
                    <a:pt x="312" y="157"/>
                  </a:lnTo>
                  <a:lnTo>
                    <a:pt x="312" y="173"/>
                  </a:lnTo>
                  <a:lnTo>
                    <a:pt x="312" y="157"/>
                  </a:lnTo>
                  <a:lnTo>
                    <a:pt x="312" y="173"/>
                  </a:lnTo>
                  <a:lnTo>
                    <a:pt x="312" y="165"/>
                  </a:lnTo>
                  <a:lnTo>
                    <a:pt x="322" y="165"/>
                  </a:lnTo>
                  <a:lnTo>
                    <a:pt x="322" y="182"/>
                  </a:lnTo>
                  <a:lnTo>
                    <a:pt x="322" y="173"/>
                  </a:lnTo>
                  <a:lnTo>
                    <a:pt x="322" y="182"/>
                  </a:lnTo>
                  <a:lnTo>
                    <a:pt x="322" y="173"/>
                  </a:lnTo>
                  <a:lnTo>
                    <a:pt x="322" y="182"/>
                  </a:lnTo>
                  <a:lnTo>
                    <a:pt x="322" y="165"/>
                  </a:lnTo>
                  <a:lnTo>
                    <a:pt x="322" y="182"/>
                  </a:lnTo>
                  <a:lnTo>
                    <a:pt x="322" y="165"/>
                  </a:lnTo>
                  <a:lnTo>
                    <a:pt x="322" y="173"/>
                  </a:lnTo>
                  <a:lnTo>
                    <a:pt x="322" y="182"/>
                  </a:lnTo>
                  <a:lnTo>
                    <a:pt x="322" y="165"/>
                  </a:lnTo>
                  <a:lnTo>
                    <a:pt x="322" y="173"/>
                  </a:lnTo>
                  <a:lnTo>
                    <a:pt x="331" y="165"/>
                  </a:lnTo>
                  <a:lnTo>
                    <a:pt x="331" y="182"/>
                  </a:lnTo>
                  <a:lnTo>
                    <a:pt x="331" y="173"/>
                  </a:lnTo>
                  <a:lnTo>
                    <a:pt x="331" y="165"/>
                  </a:lnTo>
                  <a:lnTo>
                    <a:pt x="331" y="173"/>
                  </a:lnTo>
                  <a:lnTo>
                    <a:pt x="331" y="165"/>
                  </a:lnTo>
                  <a:lnTo>
                    <a:pt x="331" y="157"/>
                  </a:lnTo>
                  <a:lnTo>
                    <a:pt x="331" y="165"/>
                  </a:lnTo>
                  <a:lnTo>
                    <a:pt x="331" y="182"/>
                  </a:lnTo>
                  <a:lnTo>
                    <a:pt x="331" y="173"/>
                  </a:lnTo>
                  <a:lnTo>
                    <a:pt x="340" y="173"/>
                  </a:lnTo>
                  <a:lnTo>
                    <a:pt x="340" y="157"/>
                  </a:lnTo>
                  <a:lnTo>
                    <a:pt x="340" y="173"/>
                  </a:lnTo>
                  <a:lnTo>
                    <a:pt x="340" y="165"/>
                  </a:lnTo>
                  <a:lnTo>
                    <a:pt x="340" y="157"/>
                  </a:lnTo>
                  <a:lnTo>
                    <a:pt x="340" y="191"/>
                  </a:lnTo>
                  <a:lnTo>
                    <a:pt x="340" y="165"/>
                  </a:lnTo>
                  <a:lnTo>
                    <a:pt x="340" y="173"/>
                  </a:lnTo>
                  <a:lnTo>
                    <a:pt x="340" y="165"/>
                  </a:lnTo>
                  <a:lnTo>
                    <a:pt x="340" y="173"/>
                  </a:lnTo>
                  <a:lnTo>
                    <a:pt x="340" y="165"/>
                  </a:lnTo>
                  <a:lnTo>
                    <a:pt x="350" y="173"/>
                  </a:lnTo>
                  <a:lnTo>
                    <a:pt x="350" y="165"/>
                  </a:lnTo>
                  <a:lnTo>
                    <a:pt x="350" y="173"/>
                  </a:lnTo>
                  <a:lnTo>
                    <a:pt x="350" y="182"/>
                  </a:lnTo>
                  <a:lnTo>
                    <a:pt x="350" y="165"/>
                  </a:lnTo>
                  <a:lnTo>
                    <a:pt x="350" y="182"/>
                  </a:lnTo>
                  <a:lnTo>
                    <a:pt x="350" y="173"/>
                  </a:lnTo>
                  <a:lnTo>
                    <a:pt x="350" y="165"/>
                  </a:lnTo>
                  <a:lnTo>
                    <a:pt x="350" y="173"/>
                  </a:lnTo>
                  <a:lnTo>
                    <a:pt x="358" y="191"/>
                  </a:lnTo>
                  <a:lnTo>
                    <a:pt x="358" y="173"/>
                  </a:lnTo>
                  <a:lnTo>
                    <a:pt x="358" y="157"/>
                  </a:lnTo>
                  <a:lnTo>
                    <a:pt x="358" y="182"/>
                  </a:lnTo>
                  <a:lnTo>
                    <a:pt x="358" y="173"/>
                  </a:lnTo>
                  <a:lnTo>
                    <a:pt x="358" y="191"/>
                  </a:lnTo>
                  <a:lnTo>
                    <a:pt x="358" y="173"/>
                  </a:lnTo>
                  <a:lnTo>
                    <a:pt x="358" y="165"/>
                  </a:lnTo>
                  <a:lnTo>
                    <a:pt x="358" y="182"/>
                  </a:lnTo>
                  <a:lnTo>
                    <a:pt x="358" y="173"/>
                  </a:lnTo>
                  <a:lnTo>
                    <a:pt x="367" y="165"/>
                  </a:lnTo>
                  <a:lnTo>
                    <a:pt x="367" y="173"/>
                  </a:lnTo>
                  <a:lnTo>
                    <a:pt x="367" y="182"/>
                  </a:lnTo>
                  <a:lnTo>
                    <a:pt x="367" y="173"/>
                  </a:lnTo>
                  <a:lnTo>
                    <a:pt x="367" y="165"/>
                  </a:lnTo>
                  <a:lnTo>
                    <a:pt x="367" y="173"/>
                  </a:lnTo>
                  <a:lnTo>
                    <a:pt x="367" y="165"/>
                  </a:lnTo>
                  <a:lnTo>
                    <a:pt x="367" y="182"/>
                  </a:lnTo>
                  <a:lnTo>
                    <a:pt x="367" y="165"/>
                  </a:lnTo>
                  <a:lnTo>
                    <a:pt x="367" y="173"/>
                  </a:lnTo>
                  <a:lnTo>
                    <a:pt x="377" y="182"/>
                  </a:lnTo>
                  <a:lnTo>
                    <a:pt x="377" y="173"/>
                  </a:lnTo>
                  <a:lnTo>
                    <a:pt x="377" y="165"/>
                  </a:lnTo>
                  <a:lnTo>
                    <a:pt x="377" y="173"/>
                  </a:lnTo>
                  <a:lnTo>
                    <a:pt x="377" y="182"/>
                  </a:lnTo>
                  <a:lnTo>
                    <a:pt x="377" y="173"/>
                  </a:lnTo>
                  <a:lnTo>
                    <a:pt x="377" y="165"/>
                  </a:lnTo>
                  <a:lnTo>
                    <a:pt x="377" y="182"/>
                  </a:lnTo>
                  <a:lnTo>
                    <a:pt x="377" y="173"/>
                  </a:lnTo>
                  <a:lnTo>
                    <a:pt x="386" y="173"/>
                  </a:lnTo>
                  <a:lnTo>
                    <a:pt x="386" y="157"/>
                  </a:lnTo>
                  <a:lnTo>
                    <a:pt x="386" y="165"/>
                  </a:lnTo>
                  <a:lnTo>
                    <a:pt x="386" y="182"/>
                  </a:lnTo>
                  <a:lnTo>
                    <a:pt x="386" y="173"/>
                  </a:lnTo>
                  <a:lnTo>
                    <a:pt x="386" y="139"/>
                  </a:lnTo>
                  <a:lnTo>
                    <a:pt x="386" y="173"/>
                  </a:lnTo>
                  <a:lnTo>
                    <a:pt x="386" y="165"/>
                  </a:lnTo>
                  <a:lnTo>
                    <a:pt x="386" y="173"/>
                  </a:lnTo>
                  <a:lnTo>
                    <a:pt x="386" y="157"/>
                  </a:lnTo>
                  <a:lnTo>
                    <a:pt x="386" y="165"/>
                  </a:lnTo>
                  <a:lnTo>
                    <a:pt x="386" y="157"/>
                  </a:lnTo>
                  <a:lnTo>
                    <a:pt x="386" y="182"/>
                  </a:lnTo>
                  <a:lnTo>
                    <a:pt x="396" y="165"/>
                  </a:lnTo>
                  <a:lnTo>
                    <a:pt x="396" y="182"/>
                  </a:lnTo>
                  <a:lnTo>
                    <a:pt x="396" y="165"/>
                  </a:lnTo>
                  <a:lnTo>
                    <a:pt x="396" y="157"/>
                  </a:lnTo>
                  <a:lnTo>
                    <a:pt x="396" y="173"/>
                  </a:lnTo>
                  <a:lnTo>
                    <a:pt x="396" y="191"/>
                  </a:lnTo>
                  <a:lnTo>
                    <a:pt x="396" y="165"/>
                  </a:lnTo>
                  <a:lnTo>
                    <a:pt x="396" y="173"/>
                  </a:lnTo>
                  <a:lnTo>
                    <a:pt x="396" y="165"/>
                  </a:lnTo>
                  <a:lnTo>
                    <a:pt x="396" y="173"/>
                  </a:lnTo>
                  <a:lnTo>
                    <a:pt x="405" y="173"/>
                  </a:lnTo>
                  <a:lnTo>
                    <a:pt x="405" y="165"/>
                  </a:lnTo>
                  <a:lnTo>
                    <a:pt x="405" y="173"/>
                  </a:lnTo>
                  <a:lnTo>
                    <a:pt x="405" y="157"/>
                  </a:lnTo>
                  <a:lnTo>
                    <a:pt x="405" y="165"/>
                  </a:lnTo>
                  <a:lnTo>
                    <a:pt x="405" y="173"/>
                  </a:lnTo>
                  <a:lnTo>
                    <a:pt x="405" y="165"/>
                  </a:lnTo>
                  <a:lnTo>
                    <a:pt x="405" y="173"/>
                  </a:lnTo>
                  <a:lnTo>
                    <a:pt x="405" y="165"/>
                  </a:lnTo>
                  <a:lnTo>
                    <a:pt x="405" y="173"/>
                  </a:lnTo>
                  <a:lnTo>
                    <a:pt x="405" y="165"/>
                  </a:lnTo>
                  <a:lnTo>
                    <a:pt x="413" y="182"/>
                  </a:lnTo>
                  <a:lnTo>
                    <a:pt x="413" y="157"/>
                  </a:lnTo>
                  <a:lnTo>
                    <a:pt x="413" y="182"/>
                  </a:lnTo>
                  <a:lnTo>
                    <a:pt x="413" y="165"/>
                  </a:lnTo>
                  <a:lnTo>
                    <a:pt x="413" y="173"/>
                  </a:lnTo>
                  <a:lnTo>
                    <a:pt x="413" y="157"/>
                  </a:lnTo>
                  <a:lnTo>
                    <a:pt x="413" y="165"/>
                  </a:lnTo>
                  <a:lnTo>
                    <a:pt x="413" y="173"/>
                  </a:lnTo>
                  <a:lnTo>
                    <a:pt x="413" y="165"/>
                  </a:lnTo>
                  <a:lnTo>
                    <a:pt x="413" y="173"/>
                  </a:lnTo>
                  <a:lnTo>
                    <a:pt x="413" y="165"/>
                  </a:lnTo>
                  <a:lnTo>
                    <a:pt x="423" y="165"/>
                  </a:lnTo>
                  <a:lnTo>
                    <a:pt x="423" y="173"/>
                  </a:lnTo>
                  <a:lnTo>
                    <a:pt x="423" y="165"/>
                  </a:lnTo>
                  <a:lnTo>
                    <a:pt x="423" y="191"/>
                  </a:lnTo>
                  <a:lnTo>
                    <a:pt x="423" y="173"/>
                  </a:lnTo>
                  <a:lnTo>
                    <a:pt x="423" y="165"/>
                  </a:lnTo>
                  <a:lnTo>
                    <a:pt x="423" y="157"/>
                  </a:lnTo>
                  <a:lnTo>
                    <a:pt x="423" y="173"/>
                  </a:lnTo>
                  <a:lnTo>
                    <a:pt x="423" y="165"/>
                  </a:lnTo>
                  <a:lnTo>
                    <a:pt x="423" y="173"/>
                  </a:lnTo>
                  <a:lnTo>
                    <a:pt x="423" y="182"/>
                  </a:lnTo>
                  <a:lnTo>
                    <a:pt x="423" y="165"/>
                  </a:lnTo>
                  <a:lnTo>
                    <a:pt x="432" y="182"/>
                  </a:lnTo>
                  <a:lnTo>
                    <a:pt x="432" y="165"/>
                  </a:lnTo>
                  <a:lnTo>
                    <a:pt x="432" y="173"/>
                  </a:lnTo>
                  <a:lnTo>
                    <a:pt x="432" y="182"/>
                  </a:lnTo>
                  <a:lnTo>
                    <a:pt x="432" y="165"/>
                  </a:lnTo>
                  <a:lnTo>
                    <a:pt x="432" y="173"/>
                  </a:lnTo>
                  <a:lnTo>
                    <a:pt x="432" y="165"/>
                  </a:lnTo>
                  <a:lnTo>
                    <a:pt x="432" y="173"/>
                  </a:lnTo>
                  <a:lnTo>
                    <a:pt x="432" y="165"/>
                  </a:lnTo>
                  <a:lnTo>
                    <a:pt x="432" y="157"/>
                  </a:lnTo>
                  <a:lnTo>
                    <a:pt x="432" y="165"/>
                  </a:lnTo>
                  <a:lnTo>
                    <a:pt x="441" y="165"/>
                  </a:lnTo>
                  <a:lnTo>
                    <a:pt x="441" y="173"/>
                  </a:lnTo>
                  <a:lnTo>
                    <a:pt x="441" y="157"/>
                  </a:lnTo>
                  <a:lnTo>
                    <a:pt x="441" y="173"/>
                  </a:lnTo>
                  <a:lnTo>
                    <a:pt x="441" y="165"/>
                  </a:lnTo>
                  <a:lnTo>
                    <a:pt x="441" y="157"/>
                  </a:lnTo>
                  <a:lnTo>
                    <a:pt x="441" y="173"/>
                  </a:lnTo>
                  <a:lnTo>
                    <a:pt x="441" y="165"/>
                  </a:lnTo>
                  <a:lnTo>
                    <a:pt x="441" y="173"/>
                  </a:lnTo>
                  <a:lnTo>
                    <a:pt x="441" y="182"/>
                  </a:lnTo>
                  <a:lnTo>
                    <a:pt x="441" y="157"/>
                  </a:lnTo>
                  <a:lnTo>
                    <a:pt x="441" y="165"/>
                  </a:lnTo>
                  <a:lnTo>
                    <a:pt x="451" y="165"/>
                  </a:lnTo>
                  <a:lnTo>
                    <a:pt x="451" y="157"/>
                  </a:lnTo>
                  <a:lnTo>
                    <a:pt x="451" y="165"/>
                  </a:lnTo>
                  <a:lnTo>
                    <a:pt x="451" y="173"/>
                  </a:lnTo>
                  <a:lnTo>
                    <a:pt x="451" y="139"/>
                  </a:lnTo>
                  <a:lnTo>
                    <a:pt x="451" y="157"/>
                  </a:lnTo>
                  <a:lnTo>
                    <a:pt x="451" y="173"/>
                  </a:lnTo>
                  <a:lnTo>
                    <a:pt x="451" y="165"/>
                  </a:lnTo>
                  <a:lnTo>
                    <a:pt x="451" y="173"/>
                  </a:lnTo>
                  <a:lnTo>
                    <a:pt x="451" y="165"/>
                  </a:lnTo>
                  <a:lnTo>
                    <a:pt x="451" y="173"/>
                  </a:lnTo>
                  <a:lnTo>
                    <a:pt x="459" y="139"/>
                  </a:lnTo>
                  <a:lnTo>
                    <a:pt x="459" y="157"/>
                  </a:lnTo>
                  <a:lnTo>
                    <a:pt x="459" y="139"/>
                  </a:lnTo>
                  <a:lnTo>
                    <a:pt x="459" y="182"/>
                  </a:lnTo>
                  <a:lnTo>
                    <a:pt x="459" y="165"/>
                  </a:lnTo>
                  <a:lnTo>
                    <a:pt x="459" y="173"/>
                  </a:lnTo>
                  <a:lnTo>
                    <a:pt x="459" y="165"/>
                  </a:lnTo>
                  <a:lnTo>
                    <a:pt x="459" y="182"/>
                  </a:lnTo>
                  <a:lnTo>
                    <a:pt x="459" y="165"/>
                  </a:lnTo>
                  <a:lnTo>
                    <a:pt x="459" y="139"/>
                  </a:lnTo>
                  <a:lnTo>
                    <a:pt x="459" y="165"/>
                  </a:lnTo>
                  <a:lnTo>
                    <a:pt x="459" y="157"/>
                  </a:lnTo>
                  <a:lnTo>
                    <a:pt x="459" y="173"/>
                  </a:lnTo>
                  <a:lnTo>
                    <a:pt x="459" y="157"/>
                  </a:lnTo>
                  <a:lnTo>
                    <a:pt x="468" y="157"/>
                  </a:lnTo>
                  <a:lnTo>
                    <a:pt x="468" y="173"/>
                  </a:lnTo>
                  <a:lnTo>
                    <a:pt x="468" y="165"/>
                  </a:lnTo>
                  <a:lnTo>
                    <a:pt x="468" y="157"/>
                  </a:lnTo>
                  <a:lnTo>
                    <a:pt x="468" y="173"/>
                  </a:lnTo>
                  <a:lnTo>
                    <a:pt x="468" y="165"/>
                  </a:lnTo>
                  <a:lnTo>
                    <a:pt x="468" y="157"/>
                  </a:lnTo>
                  <a:lnTo>
                    <a:pt x="468" y="165"/>
                  </a:lnTo>
                  <a:lnTo>
                    <a:pt x="478" y="173"/>
                  </a:lnTo>
                  <a:lnTo>
                    <a:pt x="478" y="165"/>
                  </a:lnTo>
                  <a:lnTo>
                    <a:pt x="478" y="173"/>
                  </a:lnTo>
                  <a:lnTo>
                    <a:pt x="478" y="165"/>
                  </a:lnTo>
                  <a:lnTo>
                    <a:pt x="478" y="173"/>
                  </a:lnTo>
                  <a:lnTo>
                    <a:pt x="478" y="165"/>
                  </a:lnTo>
                  <a:lnTo>
                    <a:pt x="478" y="173"/>
                  </a:lnTo>
                  <a:lnTo>
                    <a:pt x="478" y="157"/>
                  </a:lnTo>
                  <a:lnTo>
                    <a:pt x="478" y="165"/>
                  </a:lnTo>
                  <a:lnTo>
                    <a:pt x="478" y="173"/>
                  </a:lnTo>
                  <a:lnTo>
                    <a:pt x="487" y="157"/>
                  </a:lnTo>
                  <a:lnTo>
                    <a:pt x="487" y="173"/>
                  </a:lnTo>
                  <a:lnTo>
                    <a:pt x="487" y="165"/>
                  </a:lnTo>
                  <a:lnTo>
                    <a:pt x="487" y="173"/>
                  </a:lnTo>
                  <a:lnTo>
                    <a:pt x="487" y="157"/>
                  </a:lnTo>
                  <a:lnTo>
                    <a:pt x="487" y="173"/>
                  </a:lnTo>
                  <a:lnTo>
                    <a:pt x="487" y="157"/>
                  </a:lnTo>
                  <a:lnTo>
                    <a:pt x="487" y="165"/>
                  </a:lnTo>
                  <a:lnTo>
                    <a:pt x="487" y="173"/>
                  </a:lnTo>
                  <a:lnTo>
                    <a:pt x="487" y="182"/>
                  </a:lnTo>
                  <a:lnTo>
                    <a:pt x="487" y="157"/>
                  </a:lnTo>
                  <a:lnTo>
                    <a:pt x="487" y="173"/>
                  </a:lnTo>
                  <a:lnTo>
                    <a:pt x="497" y="157"/>
                  </a:lnTo>
                  <a:lnTo>
                    <a:pt x="497" y="165"/>
                  </a:lnTo>
                  <a:lnTo>
                    <a:pt x="497" y="157"/>
                  </a:lnTo>
                  <a:lnTo>
                    <a:pt x="497" y="165"/>
                  </a:lnTo>
                  <a:lnTo>
                    <a:pt x="497" y="182"/>
                  </a:lnTo>
                  <a:lnTo>
                    <a:pt x="497" y="165"/>
                  </a:lnTo>
                  <a:lnTo>
                    <a:pt x="497" y="157"/>
                  </a:lnTo>
                  <a:lnTo>
                    <a:pt x="497" y="165"/>
                  </a:lnTo>
                  <a:lnTo>
                    <a:pt x="497" y="173"/>
                  </a:lnTo>
                  <a:lnTo>
                    <a:pt x="497" y="165"/>
                  </a:lnTo>
                  <a:lnTo>
                    <a:pt x="497" y="157"/>
                  </a:lnTo>
                  <a:lnTo>
                    <a:pt x="497" y="165"/>
                  </a:lnTo>
                  <a:lnTo>
                    <a:pt x="497" y="173"/>
                  </a:lnTo>
                  <a:lnTo>
                    <a:pt x="506" y="191"/>
                  </a:lnTo>
                  <a:lnTo>
                    <a:pt x="506" y="165"/>
                  </a:lnTo>
                  <a:lnTo>
                    <a:pt x="506" y="157"/>
                  </a:lnTo>
                  <a:lnTo>
                    <a:pt x="506" y="182"/>
                  </a:lnTo>
                  <a:lnTo>
                    <a:pt x="506" y="165"/>
                  </a:lnTo>
                  <a:lnTo>
                    <a:pt x="506" y="157"/>
                  </a:lnTo>
                  <a:lnTo>
                    <a:pt x="506" y="139"/>
                  </a:lnTo>
                  <a:lnTo>
                    <a:pt x="506" y="165"/>
                  </a:lnTo>
                  <a:lnTo>
                    <a:pt x="506" y="157"/>
                  </a:lnTo>
                  <a:lnTo>
                    <a:pt x="506" y="165"/>
                  </a:lnTo>
                  <a:lnTo>
                    <a:pt x="506" y="157"/>
                  </a:lnTo>
                  <a:lnTo>
                    <a:pt x="506" y="173"/>
                  </a:lnTo>
                  <a:lnTo>
                    <a:pt x="506" y="165"/>
                  </a:lnTo>
                  <a:lnTo>
                    <a:pt x="506" y="157"/>
                  </a:lnTo>
                  <a:lnTo>
                    <a:pt x="514" y="173"/>
                  </a:lnTo>
                  <a:lnTo>
                    <a:pt x="514" y="157"/>
                  </a:lnTo>
                  <a:lnTo>
                    <a:pt x="514" y="173"/>
                  </a:lnTo>
                  <a:lnTo>
                    <a:pt x="514" y="165"/>
                  </a:lnTo>
                  <a:lnTo>
                    <a:pt x="514" y="173"/>
                  </a:lnTo>
                  <a:lnTo>
                    <a:pt x="514" y="165"/>
                  </a:lnTo>
                  <a:lnTo>
                    <a:pt x="514" y="182"/>
                  </a:lnTo>
                  <a:lnTo>
                    <a:pt x="514" y="165"/>
                  </a:lnTo>
                  <a:lnTo>
                    <a:pt x="514" y="157"/>
                  </a:lnTo>
                  <a:lnTo>
                    <a:pt x="514" y="182"/>
                  </a:lnTo>
                  <a:lnTo>
                    <a:pt x="514" y="173"/>
                  </a:lnTo>
                  <a:lnTo>
                    <a:pt x="514" y="182"/>
                  </a:lnTo>
                  <a:lnTo>
                    <a:pt x="524" y="173"/>
                  </a:lnTo>
                  <a:lnTo>
                    <a:pt x="524" y="165"/>
                  </a:lnTo>
                  <a:lnTo>
                    <a:pt x="524" y="173"/>
                  </a:lnTo>
                  <a:lnTo>
                    <a:pt x="524" y="165"/>
                  </a:lnTo>
                  <a:lnTo>
                    <a:pt x="524" y="173"/>
                  </a:lnTo>
                  <a:lnTo>
                    <a:pt x="524" y="165"/>
                  </a:lnTo>
                  <a:lnTo>
                    <a:pt x="524" y="173"/>
                  </a:lnTo>
                  <a:lnTo>
                    <a:pt x="524" y="165"/>
                  </a:lnTo>
                  <a:lnTo>
                    <a:pt x="524" y="173"/>
                  </a:lnTo>
                  <a:lnTo>
                    <a:pt x="524" y="165"/>
                  </a:lnTo>
                  <a:lnTo>
                    <a:pt x="533" y="173"/>
                  </a:lnTo>
                  <a:lnTo>
                    <a:pt x="533" y="182"/>
                  </a:lnTo>
                  <a:lnTo>
                    <a:pt x="533" y="173"/>
                  </a:lnTo>
                  <a:lnTo>
                    <a:pt x="533" y="182"/>
                  </a:lnTo>
                  <a:lnTo>
                    <a:pt x="533" y="157"/>
                  </a:lnTo>
                  <a:lnTo>
                    <a:pt x="533" y="165"/>
                  </a:lnTo>
                  <a:lnTo>
                    <a:pt x="533" y="173"/>
                  </a:lnTo>
                  <a:lnTo>
                    <a:pt x="533" y="182"/>
                  </a:lnTo>
                  <a:lnTo>
                    <a:pt x="533" y="165"/>
                  </a:lnTo>
                  <a:lnTo>
                    <a:pt x="533" y="139"/>
                  </a:lnTo>
                  <a:lnTo>
                    <a:pt x="533" y="165"/>
                  </a:lnTo>
                  <a:lnTo>
                    <a:pt x="533" y="173"/>
                  </a:lnTo>
                  <a:lnTo>
                    <a:pt x="533" y="182"/>
                  </a:lnTo>
                  <a:lnTo>
                    <a:pt x="533" y="173"/>
                  </a:lnTo>
                  <a:lnTo>
                    <a:pt x="533" y="165"/>
                  </a:lnTo>
                  <a:lnTo>
                    <a:pt x="542" y="165"/>
                  </a:lnTo>
                  <a:lnTo>
                    <a:pt x="542" y="182"/>
                  </a:lnTo>
                  <a:lnTo>
                    <a:pt x="542" y="165"/>
                  </a:lnTo>
                  <a:lnTo>
                    <a:pt x="542" y="157"/>
                  </a:lnTo>
                  <a:lnTo>
                    <a:pt x="542" y="165"/>
                  </a:lnTo>
                  <a:lnTo>
                    <a:pt x="542" y="182"/>
                  </a:lnTo>
                  <a:lnTo>
                    <a:pt x="542" y="165"/>
                  </a:lnTo>
                  <a:lnTo>
                    <a:pt x="542" y="173"/>
                  </a:lnTo>
                  <a:lnTo>
                    <a:pt x="542" y="165"/>
                  </a:lnTo>
                  <a:lnTo>
                    <a:pt x="542" y="173"/>
                  </a:lnTo>
                  <a:lnTo>
                    <a:pt x="542" y="165"/>
                  </a:lnTo>
                  <a:lnTo>
                    <a:pt x="542" y="173"/>
                  </a:lnTo>
                  <a:lnTo>
                    <a:pt x="552" y="165"/>
                  </a:lnTo>
                  <a:lnTo>
                    <a:pt x="552" y="182"/>
                  </a:lnTo>
                  <a:lnTo>
                    <a:pt x="552" y="157"/>
                  </a:lnTo>
                  <a:lnTo>
                    <a:pt x="552" y="165"/>
                  </a:lnTo>
                  <a:lnTo>
                    <a:pt x="552" y="173"/>
                  </a:lnTo>
                  <a:lnTo>
                    <a:pt x="552" y="165"/>
                  </a:lnTo>
                  <a:lnTo>
                    <a:pt x="552" y="157"/>
                  </a:lnTo>
                  <a:lnTo>
                    <a:pt x="552" y="173"/>
                  </a:lnTo>
                  <a:lnTo>
                    <a:pt x="552" y="165"/>
                  </a:lnTo>
                  <a:lnTo>
                    <a:pt x="561" y="173"/>
                  </a:lnTo>
                  <a:lnTo>
                    <a:pt x="561" y="165"/>
                  </a:lnTo>
                  <a:lnTo>
                    <a:pt x="561" y="173"/>
                  </a:lnTo>
                  <a:lnTo>
                    <a:pt x="561" y="165"/>
                  </a:lnTo>
                  <a:lnTo>
                    <a:pt x="561" y="173"/>
                  </a:lnTo>
                  <a:lnTo>
                    <a:pt x="561" y="165"/>
                  </a:lnTo>
                  <a:lnTo>
                    <a:pt x="561" y="157"/>
                  </a:lnTo>
                  <a:lnTo>
                    <a:pt x="561" y="165"/>
                  </a:lnTo>
                  <a:lnTo>
                    <a:pt x="561" y="173"/>
                  </a:lnTo>
                  <a:lnTo>
                    <a:pt x="561" y="182"/>
                  </a:lnTo>
                  <a:lnTo>
                    <a:pt x="569" y="157"/>
                  </a:lnTo>
                  <a:lnTo>
                    <a:pt x="569" y="165"/>
                  </a:lnTo>
                  <a:lnTo>
                    <a:pt x="569" y="182"/>
                  </a:lnTo>
                  <a:lnTo>
                    <a:pt x="569" y="165"/>
                  </a:lnTo>
                  <a:lnTo>
                    <a:pt x="569" y="173"/>
                  </a:lnTo>
                  <a:lnTo>
                    <a:pt x="569" y="165"/>
                  </a:lnTo>
                  <a:lnTo>
                    <a:pt x="569" y="173"/>
                  </a:lnTo>
                  <a:lnTo>
                    <a:pt x="569" y="165"/>
                  </a:lnTo>
                  <a:lnTo>
                    <a:pt x="569" y="173"/>
                  </a:lnTo>
                  <a:lnTo>
                    <a:pt x="579" y="173"/>
                  </a:lnTo>
                  <a:lnTo>
                    <a:pt x="579" y="165"/>
                  </a:lnTo>
                  <a:lnTo>
                    <a:pt x="579" y="173"/>
                  </a:lnTo>
                  <a:lnTo>
                    <a:pt x="579" y="165"/>
                  </a:lnTo>
                  <a:lnTo>
                    <a:pt x="579" y="157"/>
                  </a:lnTo>
                  <a:lnTo>
                    <a:pt x="579" y="165"/>
                  </a:lnTo>
                  <a:lnTo>
                    <a:pt x="579" y="157"/>
                  </a:lnTo>
                  <a:lnTo>
                    <a:pt x="579" y="165"/>
                  </a:lnTo>
                  <a:lnTo>
                    <a:pt x="579" y="173"/>
                  </a:lnTo>
                  <a:lnTo>
                    <a:pt x="579" y="165"/>
                  </a:lnTo>
                  <a:lnTo>
                    <a:pt x="588" y="157"/>
                  </a:lnTo>
                  <a:lnTo>
                    <a:pt x="588" y="139"/>
                  </a:lnTo>
                  <a:lnTo>
                    <a:pt x="588" y="165"/>
                  </a:lnTo>
                  <a:lnTo>
                    <a:pt x="588" y="173"/>
                  </a:lnTo>
                  <a:lnTo>
                    <a:pt x="588" y="165"/>
                  </a:lnTo>
                  <a:lnTo>
                    <a:pt x="588" y="173"/>
                  </a:lnTo>
                  <a:lnTo>
                    <a:pt x="588" y="157"/>
                  </a:lnTo>
                  <a:lnTo>
                    <a:pt x="588" y="173"/>
                  </a:lnTo>
                  <a:lnTo>
                    <a:pt x="588" y="165"/>
                  </a:lnTo>
                  <a:lnTo>
                    <a:pt x="588" y="157"/>
                  </a:lnTo>
                  <a:lnTo>
                    <a:pt x="588" y="165"/>
                  </a:lnTo>
                  <a:lnTo>
                    <a:pt x="588" y="173"/>
                  </a:lnTo>
                  <a:lnTo>
                    <a:pt x="588" y="157"/>
                  </a:lnTo>
                  <a:lnTo>
                    <a:pt x="598" y="157"/>
                  </a:lnTo>
                  <a:lnTo>
                    <a:pt x="598" y="165"/>
                  </a:lnTo>
                  <a:lnTo>
                    <a:pt x="598" y="157"/>
                  </a:lnTo>
                  <a:lnTo>
                    <a:pt x="598" y="165"/>
                  </a:lnTo>
                  <a:lnTo>
                    <a:pt x="598" y="173"/>
                  </a:lnTo>
                  <a:lnTo>
                    <a:pt x="598" y="165"/>
                  </a:lnTo>
                  <a:lnTo>
                    <a:pt x="598" y="182"/>
                  </a:lnTo>
                  <a:lnTo>
                    <a:pt x="607" y="173"/>
                  </a:lnTo>
                  <a:lnTo>
                    <a:pt x="607" y="165"/>
                  </a:lnTo>
                  <a:lnTo>
                    <a:pt x="607" y="173"/>
                  </a:lnTo>
                  <a:lnTo>
                    <a:pt x="607" y="165"/>
                  </a:lnTo>
                  <a:lnTo>
                    <a:pt x="607" y="173"/>
                  </a:lnTo>
                  <a:lnTo>
                    <a:pt x="607" y="157"/>
                  </a:lnTo>
                  <a:lnTo>
                    <a:pt x="607" y="173"/>
                  </a:lnTo>
                  <a:lnTo>
                    <a:pt x="607" y="165"/>
                  </a:lnTo>
                  <a:lnTo>
                    <a:pt x="607" y="157"/>
                  </a:lnTo>
                  <a:lnTo>
                    <a:pt x="607" y="165"/>
                  </a:lnTo>
                  <a:lnTo>
                    <a:pt x="607" y="173"/>
                  </a:lnTo>
                  <a:lnTo>
                    <a:pt x="607" y="182"/>
                  </a:lnTo>
                  <a:lnTo>
                    <a:pt x="607" y="165"/>
                  </a:lnTo>
                  <a:lnTo>
                    <a:pt x="616" y="173"/>
                  </a:lnTo>
                  <a:lnTo>
                    <a:pt x="616" y="157"/>
                  </a:lnTo>
                  <a:lnTo>
                    <a:pt x="616" y="165"/>
                  </a:lnTo>
                  <a:lnTo>
                    <a:pt x="616" y="182"/>
                  </a:lnTo>
                  <a:lnTo>
                    <a:pt x="616" y="173"/>
                  </a:lnTo>
                  <a:lnTo>
                    <a:pt x="616" y="165"/>
                  </a:lnTo>
                  <a:lnTo>
                    <a:pt x="616" y="173"/>
                  </a:lnTo>
                  <a:lnTo>
                    <a:pt x="616" y="165"/>
                  </a:lnTo>
                  <a:lnTo>
                    <a:pt x="616" y="173"/>
                  </a:lnTo>
                  <a:lnTo>
                    <a:pt x="616" y="165"/>
                  </a:lnTo>
                  <a:lnTo>
                    <a:pt x="616" y="173"/>
                  </a:lnTo>
                  <a:lnTo>
                    <a:pt x="616" y="165"/>
                  </a:lnTo>
                  <a:lnTo>
                    <a:pt x="616" y="157"/>
                  </a:lnTo>
                  <a:lnTo>
                    <a:pt x="616" y="165"/>
                  </a:lnTo>
                  <a:lnTo>
                    <a:pt x="625" y="173"/>
                  </a:lnTo>
                  <a:lnTo>
                    <a:pt x="625" y="165"/>
                  </a:lnTo>
                  <a:lnTo>
                    <a:pt x="625" y="173"/>
                  </a:lnTo>
                  <a:lnTo>
                    <a:pt x="625" y="165"/>
                  </a:lnTo>
                  <a:lnTo>
                    <a:pt x="625" y="157"/>
                  </a:lnTo>
                  <a:lnTo>
                    <a:pt x="625" y="165"/>
                  </a:lnTo>
                  <a:lnTo>
                    <a:pt x="625" y="173"/>
                  </a:lnTo>
                  <a:lnTo>
                    <a:pt x="634" y="165"/>
                  </a:lnTo>
                  <a:lnTo>
                    <a:pt x="634" y="182"/>
                  </a:lnTo>
                  <a:lnTo>
                    <a:pt x="634" y="165"/>
                  </a:lnTo>
                  <a:lnTo>
                    <a:pt x="634" y="182"/>
                  </a:lnTo>
                  <a:lnTo>
                    <a:pt x="634" y="165"/>
                  </a:lnTo>
                  <a:lnTo>
                    <a:pt x="634" y="182"/>
                  </a:lnTo>
                  <a:lnTo>
                    <a:pt x="634" y="173"/>
                  </a:lnTo>
                  <a:lnTo>
                    <a:pt x="634" y="157"/>
                  </a:lnTo>
                  <a:lnTo>
                    <a:pt x="643" y="173"/>
                  </a:lnTo>
                  <a:lnTo>
                    <a:pt x="643" y="165"/>
                  </a:lnTo>
                  <a:lnTo>
                    <a:pt x="643" y="173"/>
                  </a:lnTo>
                  <a:lnTo>
                    <a:pt x="643" y="165"/>
                  </a:lnTo>
                  <a:lnTo>
                    <a:pt x="643" y="182"/>
                  </a:lnTo>
                  <a:lnTo>
                    <a:pt x="643" y="165"/>
                  </a:lnTo>
                  <a:lnTo>
                    <a:pt x="643" y="182"/>
                  </a:lnTo>
                  <a:lnTo>
                    <a:pt x="643" y="165"/>
                  </a:lnTo>
                  <a:lnTo>
                    <a:pt x="643" y="173"/>
                  </a:lnTo>
                  <a:lnTo>
                    <a:pt x="653" y="182"/>
                  </a:lnTo>
                  <a:lnTo>
                    <a:pt x="653" y="173"/>
                  </a:lnTo>
                  <a:lnTo>
                    <a:pt x="653" y="165"/>
                  </a:lnTo>
                  <a:lnTo>
                    <a:pt x="653" y="173"/>
                  </a:lnTo>
                  <a:lnTo>
                    <a:pt x="653" y="182"/>
                  </a:lnTo>
                  <a:lnTo>
                    <a:pt x="653" y="173"/>
                  </a:lnTo>
                  <a:lnTo>
                    <a:pt x="653" y="165"/>
                  </a:lnTo>
                  <a:lnTo>
                    <a:pt x="653" y="157"/>
                  </a:lnTo>
                  <a:lnTo>
                    <a:pt x="653" y="173"/>
                  </a:lnTo>
                  <a:lnTo>
                    <a:pt x="653" y="157"/>
                  </a:lnTo>
                  <a:lnTo>
                    <a:pt x="653" y="165"/>
                  </a:lnTo>
                  <a:lnTo>
                    <a:pt x="662" y="165"/>
                  </a:lnTo>
                  <a:lnTo>
                    <a:pt x="662" y="157"/>
                  </a:lnTo>
                  <a:lnTo>
                    <a:pt x="662" y="165"/>
                  </a:lnTo>
                  <a:lnTo>
                    <a:pt x="662" y="157"/>
                  </a:lnTo>
                  <a:lnTo>
                    <a:pt x="662" y="165"/>
                  </a:lnTo>
                  <a:lnTo>
                    <a:pt x="662" y="173"/>
                  </a:lnTo>
                  <a:lnTo>
                    <a:pt x="662" y="157"/>
                  </a:lnTo>
                  <a:lnTo>
                    <a:pt x="662" y="165"/>
                  </a:lnTo>
                  <a:lnTo>
                    <a:pt x="662" y="182"/>
                  </a:lnTo>
                  <a:lnTo>
                    <a:pt x="671" y="182"/>
                  </a:lnTo>
                  <a:lnTo>
                    <a:pt x="671" y="165"/>
                  </a:lnTo>
                  <a:lnTo>
                    <a:pt x="671" y="173"/>
                  </a:lnTo>
                  <a:lnTo>
                    <a:pt x="671" y="157"/>
                  </a:lnTo>
                  <a:lnTo>
                    <a:pt x="671" y="165"/>
                  </a:lnTo>
                  <a:lnTo>
                    <a:pt x="671" y="173"/>
                  </a:lnTo>
                  <a:lnTo>
                    <a:pt x="671" y="165"/>
                  </a:lnTo>
                  <a:lnTo>
                    <a:pt x="671" y="157"/>
                  </a:lnTo>
                  <a:lnTo>
                    <a:pt x="671" y="173"/>
                  </a:lnTo>
                  <a:lnTo>
                    <a:pt x="671" y="139"/>
                  </a:lnTo>
                  <a:lnTo>
                    <a:pt x="671" y="157"/>
                  </a:lnTo>
                  <a:lnTo>
                    <a:pt x="671" y="182"/>
                  </a:lnTo>
                  <a:lnTo>
                    <a:pt x="680" y="165"/>
                  </a:lnTo>
                  <a:lnTo>
                    <a:pt x="680" y="182"/>
                  </a:lnTo>
                  <a:lnTo>
                    <a:pt x="680" y="173"/>
                  </a:lnTo>
                  <a:lnTo>
                    <a:pt x="680" y="165"/>
                  </a:lnTo>
                  <a:lnTo>
                    <a:pt x="680" y="157"/>
                  </a:lnTo>
                  <a:lnTo>
                    <a:pt x="680" y="165"/>
                  </a:lnTo>
                  <a:lnTo>
                    <a:pt x="680" y="157"/>
                  </a:lnTo>
                  <a:lnTo>
                    <a:pt x="680" y="165"/>
                  </a:lnTo>
                  <a:lnTo>
                    <a:pt x="689" y="165"/>
                  </a:lnTo>
                  <a:lnTo>
                    <a:pt x="689" y="157"/>
                  </a:lnTo>
                  <a:lnTo>
                    <a:pt x="689" y="173"/>
                  </a:lnTo>
                  <a:lnTo>
                    <a:pt x="689" y="165"/>
                  </a:lnTo>
                  <a:lnTo>
                    <a:pt x="689" y="173"/>
                  </a:lnTo>
                  <a:lnTo>
                    <a:pt x="689" y="165"/>
                  </a:lnTo>
                  <a:lnTo>
                    <a:pt x="689" y="173"/>
                  </a:lnTo>
                  <a:lnTo>
                    <a:pt x="689" y="165"/>
                  </a:lnTo>
                  <a:lnTo>
                    <a:pt x="689" y="173"/>
                  </a:lnTo>
                  <a:lnTo>
                    <a:pt x="689" y="165"/>
                  </a:lnTo>
                  <a:lnTo>
                    <a:pt x="689" y="173"/>
                  </a:lnTo>
                  <a:lnTo>
                    <a:pt x="698" y="182"/>
                  </a:lnTo>
                  <a:lnTo>
                    <a:pt x="698" y="165"/>
                  </a:lnTo>
                  <a:lnTo>
                    <a:pt x="698" y="173"/>
                  </a:lnTo>
                  <a:lnTo>
                    <a:pt x="698" y="182"/>
                  </a:lnTo>
                  <a:lnTo>
                    <a:pt x="698" y="173"/>
                  </a:lnTo>
                  <a:lnTo>
                    <a:pt x="698" y="165"/>
                  </a:lnTo>
                  <a:lnTo>
                    <a:pt x="698" y="173"/>
                  </a:lnTo>
                  <a:lnTo>
                    <a:pt x="698" y="165"/>
                  </a:lnTo>
                  <a:lnTo>
                    <a:pt x="698" y="173"/>
                  </a:lnTo>
                  <a:lnTo>
                    <a:pt x="698" y="165"/>
                  </a:lnTo>
                  <a:lnTo>
                    <a:pt x="708" y="165"/>
                  </a:lnTo>
                  <a:lnTo>
                    <a:pt x="708" y="157"/>
                  </a:lnTo>
                  <a:lnTo>
                    <a:pt x="708" y="165"/>
                  </a:lnTo>
                  <a:lnTo>
                    <a:pt x="708" y="173"/>
                  </a:lnTo>
                  <a:lnTo>
                    <a:pt x="708" y="165"/>
                  </a:lnTo>
                  <a:lnTo>
                    <a:pt x="708" y="157"/>
                  </a:lnTo>
                  <a:lnTo>
                    <a:pt x="708" y="165"/>
                  </a:lnTo>
                  <a:lnTo>
                    <a:pt x="717" y="157"/>
                  </a:lnTo>
                  <a:lnTo>
                    <a:pt x="717" y="165"/>
                  </a:lnTo>
                  <a:lnTo>
                    <a:pt x="717" y="157"/>
                  </a:lnTo>
                  <a:lnTo>
                    <a:pt x="717" y="165"/>
                  </a:lnTo>
                  <a:lnTo>
                    <a:pt x="717" y="173"/>
                  </a:lnTo>
                  <a:lnTo>
                    <a:pt x="717" y="157"/>
                  </a:lnTo>
                  <a:lnTo>
                    <a:pt x="717" y="165"/>
                  </a:lnTo>
                  <a:lnTo>
                    <a:pt x="717" y="157"/>
                  </a:lnTo>
                  <a:lnTo>
                    <a:pt x="717" y="173"/>
                  </a:lnTo>
                  <a:lnTo>
                    <a:pt x="727" y="173"/>
                  </a:lnTo>
                  <a:lnTo>
                    <a:pt x="727" y="165"/>
                  </a:lnTo>
                  <a:lnTo>
                    <a:pt x="727" y="157"/>
                  </a:lnTo>
                  <a:lnTo>
                    <a:pt x="727" y="165"/>
                  </a:lnTo>
                  <a:lnTo>
                    <a:pt x="727" y="173"/>
                  </a:lnTo>
                  <a:lnTo>
                    <a:pt x="727" y="165"/>
                  </a:lnTo>
                  <a:lnTo>
                    <a:pt x="726" y="189"/>
                  </a:lnTo>
                  <a:lnTo>
                    <a:pt x="727" y="165"/>
                  </a:lnTo>
                  <a:lnTo>
                    <a:pt x="727" y="157"/>
                  </a:lnTo>
                  <a:lnTo>
                    <a:pt x="727" y="165"/>
                  </a:lnTo>
                  <a:lnTo>
                    <a:pt x="727" y="173"/>
                  </a:lnTo>
                  <a:lnTo>
                    <a:pt x="727" y="165"/>
                  </a:lnTo>
                  <a:lnTo>
                    <a:pt x="735" y="157"/>
                  </a:lnTo>
                  <a:lnTo>
                    <a:pt x="735" y="165"/>
                  </a:lnTo>
                  <a:lnTo>
                    <a:pt x="735" y="157"/>
                  </a:lnTo>
                  <a:lnTo>
                    <a:pt x="735" y="165"/>
                  </a:lnTo>
                  <a:lnTo>
                    <a:pt x="735" y="173"/>
                  </a:lnTo>
                  <a:lnTo>
                    <a:pt x="735" y="157"/>
                  </a:lnTo>
                  <a:lnTo>
                    <a:pt x="735" y="173"/>
                  </a:lnTo>
                  <a:lnTo>
                    <a:pt x="735" y="182"/>
                  </a:lnTo>
                  <a:lnTo>
                    <a:pt x="735" y="173"/>
                  </a:lnTo>
                  <a:lnTo>
                    <a:pt x="735" y="157"/>
                  </a:lnTo>
                  <a:lnTo>
                    <a:pt x="735" y="165"/>
                  </a:lnTo>
                  <a:lnTo>
                    <a:pt x="735" y="157"/>
                  </a:lnTo>
                  <a:lnTo>
                    <a:pt x="744" y="165"/>
                  </a:lnTo>
                  <a:lnTo>
                    <a:pt x="744" y="182"/>
                  </a:lnTo>
                  <a:lnTo>
                    <a:pt x="744" y="165"/>
                  </a:lnTo>
                  <a:lnTo>
                    <a:pt x="744" y="173"/>
                  </a:lnTo>
                  <a:lnTo>
                    <a:pt x="744" y="165"/>
                  </a:lnTo>
                  <a:lnTo>
                    <a:pt x="744" y="173"/>
                  </a:lnTo>
                  <a:lnTo>
                    <a:pt x="744" y="157"/>
                  </a:lnTo>
                  <a:lnTo>
                    <a:pt x="744" y="165"/>
                  </a:lnTo>
                  <a:lnTo>
                    <a:pt x="744" y="157"/>
                  </a:lnTo>
                  <a:lnTo>
                    <a:pt x="744" y="165"/>
                  </a:lnTo>
                  <a:lnTo>
                    <a:pt x="744" y="173"/>
                  </a:lnTo>
                  <a:lnTo>
                    <a:pt x="744" y="165"/>
                  </a:lnTo>
                  <a:lnTo>
                    <a:pt x="754" y="206"/>
                  </a:lnTo>
                  <a:lnTo>
                    <a:pt x="754" y="157"/>
                  </a:lnTo>
                  <a:lnTo>
                    <a:pt x="761" y="193"/>
                  </a:lnTo>
                  <a:lnTo>
                    <a:pt x="754" y="165"/>
                  </a:lnTo>
                  <a:lnTo>
                    <a:pt x="754" y="157"/>
                  </a:lnTo>
                  <a:lnTo>
                    <a:pt x="772" y="178"/>
                  </a:lnTo>
                  <a:lnTo>
                    <a:pt x="754" y="165"/>
                  </a:lnTo>
                  <a:lnTo>
                    <a:pt x="754" y="157"/>
                  </a:lnTo>
                  <a:lnTo>
                    <a:pt x="754" y="165"/>
                  </a:lnTo>
                  <a:lnTo>
                    <a:pt x="754" y="173"/>
                  </a:lnTo>
                  <a:lnTo>
                    <a:pt x="754" y="157"/>
                  </a:lnTo>
                  <a:lnTo>
                    <a:pt x="754" y="182"/>
                  </a:lnTo>
                  <a:lnTo>
                    <a:pt x="754" y="157"/>
                  </a:lnTo>
                  <a:lnTo>
                    <a:pt x="763" y="157"/>
                  </a:lnTo>
                  <a:lnTo>
                    <a:pt x="763" y="165"/>
                  </a:lnTo>
                  <a:lnTo>
                    <a:pt x="763" y="157"/>
                  </a:lnTo>
                  <a:lnTo>
                    <a:pt x="763" y="165"/>
                  </a:lnTo>
                  <a:lnTo>
                    <a:pt x="782" y="190"/>
                  </a:lnTo>
                  <a:lnTo>
                    <a:pt x="763" y="157"/>
                  </a:lnTo>
                  <a:lnTo>
                    <a:pt x="767" y="178"/>
                  </a:lnTo>
                  <a:lnTo>
                    <a:pt x="763" y="182"/>
                  </a:lnTo>
                  <a:lnTo>
                    <a:pt x="763" y="173"/>
                  </a:lnTo>
                  <a:lnTo>
                    <a:pt x="763" y="157"/>
                  </a:lnTo>
                  <a:lnTo>
                    <a:pt x="767" y="193"/>
                  </a:lnTo>
                  <a:lnTo>
                    <a:pt x="763" y="165"/>
                  </a:lnTo>
                  <a:lnTo>
                    <a:pt x="764" y="181"/>
                  </a:lnTo>
                  <a:lnTo>
                    <a:pt x="772" y="165"/>
                  </a:lnTo>
                  <a:lnTo>
                    <a:pt x="772" y="157"/>
                  </a:lnTo>
                  <a:lnTo>
                    <a:pt x="772" y="165"/>
                  </a:lnTo>
                  <a:lnTo>
                    <a:pt x="781" y="184"/>
                  </a:lnTo>
                  <a:lnTo>
                    <a:pt x="772" y="165"/>
                  </a:lnTo>
                  <a:lnTo>
                    <a:pt x="772" y="157"/>
                  </a:lnTo>
                  <a:lnTo>
                    <a:pt x="772" y="165"/>
                  </a:lnTo>
                  <a:lnTo>
                    <a:pt x="772" y="157"/>
                  </a:lnTo>
                  <a:lnTo>
                    <a:pt x="790" y="181"/>
                  </a:lnTo>
                  <a:lnTo>
                    <a:pt x="775" y="174"/>
                  </a:lnTo>
                  <a:lnTo>
                    <a:pt x="772" y="165"/>
                  </a:lnTo>
                  <a:lnTo>
                    <a:pt x="772" y="157"/>
                  </a:lnTo>
                  <a:lnTo>
                    <a:pt x="782" y="157"/>
                  </a:lnTo>
                  <a:lnTo>
                    <a:pt x="782" y="165"/>
                  </a:lnTo>
                  <a:lnTo>
                    <a:pt x="782" y="173"/>
                  </a:lnTo>
                  <a:lnTo>
                    <a:pt x="782" y="165"/>
                  </a:lnTo>
                  <a:lnTo>
                    <a:pt x="782" y="173"/>
                  </a:lnTo>
                  <a:lnTo>
                    <a:pt x="782" y="157"/>
                  </a:lnTo>
                  <a:lnTo>
                    <a:pt x="782" y="191"/>
                  </a:lnTo>
                  <a:lnTo>
                    <a:pt x="782" y="165"/>
                  </a:lnTo>
                  <a:lnTo>
                    <a:pt x="782" y="157"/>
                  </a:lnTo>
                  <a:lnTo>
                    <a:pt x="782" y="165"/>
                  </a:lnTo>
                  <a:lnTo>
                    <a:pt x="782" y="157"/>
                  </a:lnTo>
                  <a:lnTo>
                    <a:pt x="782" y="165"/>
                  </a:lnTo>
                  <a:lnTo>
                    <a:pt x="790" y="165"/>
                  </a:lnTo>
                  <a:lnTo>
                    <a:pt x="790" y="182"/>
                  </a:lnTo>
                  <a:lnTo>
                    <a:pt x="790" y="165"/>
                  </a:lnTo>
                  <a:lnTo>
                    <a:pt x="790" y="157"/>
                  </a:lnTo>
                  <a:lnTo>
                    <a:pt x="790" y="165"/>
                  </a:lnTo>
                  <a:lnTo>
                    <a:pt x="802" y="171"/>
                  </a:lnTo>
                  <a:lnTo>
                    <a:pt x="790" y="165"/>
                  </a:lnTo>
                  <a:lnTo>
                    <a:pt x="796" y="174"/>
                  </a:lnTo>
                  <a:lnTo>
                    <a:pt x="790" y="157"/>
                  </a:lnTo>
                  <a:lnTo>
                    <a:pt x="790" y="165"/>
                  </a:lnTo>
                  <a:lnTo>
                    <a:pt x="790" y="157"/>
                  </a:lnTo>
                  <a:lnTo>
                    <a:pt x="790" y="165"/>
                  </a:lnTo>
                  <a:lnTo>
                    <a:pt x="799" y="165"/>
                  </a:lnTo>
                  <a:lnTo>
                    <a:pt x="799" y="173"/>
                  </a:lnTo>
                  <a:lnTo>
                    <a:pt x="799" y="157"/>
                  </a:lnTo>
                  <a:lnTo>
                    <a:pt x="799" y="165"/>
                  </a:lnTo>
                  <a:lnTo>
                    <a:pt x="799" y="173"/>
                  </a:lnTo>
                  <a:lnTo>
                    <a:pt x="820" y="178"/>
                  </a:lnTo>
                  <a:lnTo>
                    <a:pt x="799" y="165"/>
                  </a:lnTo>
                  <a:lnTo>
                    <a:pt x="814" y="174"/>
                  </a:lnTo>
                  <a:lnTo>
                    <a:pt x="809" y="165"/>
                  </a:lnTo>
                  <a:lnTo>
                    <a:pt x="809" y="157"/>
                  </a:lnTo>
                  <a:lnTo>
                    <a:pt x="809" y="165"/>
                  </a:lnTo>
                  <a:lnTo>
                    <a:pt x="809" y="157"/>
                  </a:lnTo>
                  <a:lnTo>
                    <a:pt x="809" y="165"/>
                  </a:lnTo>
                  <a:lnTo>
                    <a:pt x="818" y="173"/>
                  </a:lnTo>
                  <a:lnTo>
                    <a:pt x="813" y="165"/>
                  </a:lnTo>
                  <a:lnTo>
                    <a:pt x="818" y="165"/>
                  </a:lnTo>
                  <a:lnTo>
                    <a:pt x="818" y="157"/>
                  </a:lnTo>
                  <a:lnTo>
                    <a:pt x="818" y="173"/>
                  </a:lnTo>
                  <a:lnTo>
                    <a:pt x="818" y="165"/>
                  </a:lnTo>
                  <a:lnTo>
                    <a:pt x="828" y="165"/>
                  </a:lnTo>
                  <a:lnTo>
                    <a:pt x="828" y="173"/>
                  </a:lnTo>
                  <a:lnTo>
                    <a:pt x="828" y="165"/>
                  </a:lnTo>
                  <a:lnTo>
                    <a:pt x="828" y="157"/>
                  </a:lnTo>
                  <a:lnTo>
                    <a:pt x="828" y="173"/>
                  </a:lnTo>
                  <a:lnTo>
                    <a:pt x="828" y="165"/>
                  </a:lnTo>
                  <a:lnTo>
                    <a:pt x="837" y="165"/>
                  </a:lnTo>
                  <a:lnTo>
                    <a:pt x="837" y="157"/>
                  </a:lnTo>
                  <a:lnTo>
                    <a:pt x="837" y="165"/>
                  </a:lnTo>
                  <a:lnTo>
                    <a:pt x="837" y="157"/>
                  </a:lnTo>
                  <a:lnTo>
                    <a:pt x="837" y="165"/>
                  </a:lnTo>
                  <a:lnTo>
                    <a:pt x="837" y="173"/>
                  </a:lnTo>
                </a:path>
              </a:pathLst>
            </a:custGeom>
            <a:noFill/>
            <a:ln w="14351">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8" name="Freeform 248"/>
            <p:cNvSpPr>
              <a:spLocks/>
            </p:cNvSpPr>
            <p:nvPr/>
          </p:nvSpPr>
          <p:spPr bwMode="auto">
            <a:xfrm>
              <a:off x="4708" y="2871"/>
              <a:ext cx="110" cy="48"/>
            </a:xfrm>
            <a:custGeom>
              <a:avLst/>
              <a:gdLst>
                <a:gd name="T0" fmla="*/ 0 w 12"/>
                <a:gd name="T1" fmla="*/ 2147483647 h 7"/>
                <a:gd name="T2" fmla="*/ 0 w 12"/>
                <a:gd name="T3" fmla="*/ 2147483647 h 7"/>
                <a:gd name="T4" fmla="*/ 2147483647 w 12"/>
                <a:gd name="T5" fmla="*/ 2147483647 h 7"/>
                <a:gd name="T6" fmla="*/ 2147483647 w 12"/>
                <a:gd name="T7" fmla="*/ 2147483647 h 7"/>
                <a:gd name="T8" fmla="*/ 2147483647 w 12"/>
                <a:gd name="T9" fmla="*/ 2147483647 h 7"/>
                <a:gd name="T10" fmla="*/ 2147483647 w 12"/>
                <a:gd name="T11" fmla="*/ 2147483647 h 7"/>
                <a:gd name="T12" fmla="*/ 2147483647 w 12"/>
                <a:gd name="T13" fmla="*/ 2147483647 h 7"/>
                <a:gd name="T14" fmla="*/ 2147483647 w 12"/>
                <a:gd name="T15" fmla="*/ 2147483647 h 7"/>
                <a:gd name="T16" fmla="*/ 2147483647 w 12"/>
                <a:gd name="T17" fmla="*/ 2147483647 h 7"/>
                <a:gd name="T18" fmla="*/ 2147483647 w 12"/>
                <a:gd name="T19" fmla="*/ 2147483647 h 7"/>
                <a:gd name="T20" fmla="*/ 2147483647 w 12"/>
                <a:gd name="T21" fmla="*/ 2147483647 h 7"/>
                <a:gd name="T22" fmla="*/ 2147483647 w 12"/>
                <a:gd name="T23" fmla="*/ 2147483647 h 7"/>
                <a:gd name="T24" fmla="*/ 2147483647 w 12"/>
                <a:gd name="T25" fmla="*/ 2147483647 h 7"/>
                <a:gd name="T26" fmla="*/ 2147483647 w 12"/>
                <a:gd name="T27" fmla="*/ 2147483647 h 7"/>
                <a:gd name="T28" fmla="*/ 2147483647 w 12"/>
                <a:gd name="T29" fmla="*/ 2147483647 h 7"/>
                <a:gd name="T30" fmla="*/ 2147483647 w 12"/>
                <a:gd name="T31" fmla="*/ 2147483647 h 7"/>
                <a:gd name="T32" fmla="*/ 2147483647 w 12"/>
                <a:gd name="T33" fmla="*/ 2147483647 h 7"/>
                <a:gd name="T34" fmla="*/ 2147483647 w 12"/>
                <a:gd name="T35" fmla="*/ 2147483647 h 7"/>
                <a:gd name="T36" fmla="*/ 2147483647 w 12"/>
                <a:gd name="T37" fmla="*/ 2147483647 h 7"/>
                <a:gd name="T38" fmla="*/ 2147483647 w 12"/>
                <a:gd name="T39" fmla="*/ 2147483647 h 7"/>
                <a:gd name="T40" fmla="*/ 2147483647 w 12"/>
                <a:gd name="T41" fmla="*/ 2147483647 h 7"/>
                <a:gd name="T42" fmla="*/ 2147483647 w 12"/>
                <a:gd name="T43" fmla="*/ 2147483647 h 7"/>
                <a:gd name="T44" fmla="*/ 2147483647 w 12"/>
                <a:gd name="T45" fmla="*/ 2147483647 h 7"/>
                <a:gd name="T46" fmla="*/ 2147483647 w 12"/>
                <a:gd name="T47" fmla="*/ 2147483647 h 7"/>
                <a:gd name="T48" fmla="*/ 2147483647 w 12"/>
                <a:gd name="T49" fmla="*/ 2147483647 h 7"/>
                <a:gd name="T50" fmla="*/ 2147483647 w 12"/>
                <a:gd name="T51" fmla="*/ 2147483647 h 7"/>
                <a:gd name="T52" fmla="*/ 2147483647 w 12"/>
                <a:gd name="T53" fmla="*/ 2147483647 h 7"/>
                <a:gd name="T54" fmla="*/ 2147483647 w 12"/>
                <a:gd name="T55" fmla="*/ 2147483647 h 7"/>
                <a:gd name="T56" fmla="*/ 2147483647 w 12"/>
                <a:gd name="T57" fmla="*/ 2147483647 h 7"/>
                <a:gd name="T58" fmla="*/ 2147483647 w 12"/>
                <a:gd name="T59" fmla="*/ 2147483647 h 7"/>
                <a:gd name="T60" fmla="*/ 2147483647 w 12"/>
                <a:gd name="T61" fmla="*/ 2147483647 h 7"/>
                <a:gd name="T62" fmla="*/ 2147483647 w 12"/>
                <a:gd name="T63" fmla="*/ 2147483647 h 7"/>
                <a:gd name="T64" fmla="*/ 2147483647 w 12"/>
                <a:gd name="T65" fmla="*/ 2147483647 h 7"/>
                <a:gd name="T66" fmla="*/ 2147483647 w 12"/>
                <a:gd name="T67" fmla="*/ 2147483647 h 7"/>
                <a:gd name="T68" fmla="*/ 2147483647 w 12"/>
                <a:gd name="T69" fmla="*/ 2147483647 h 7"/>
                <a:gd name="T70" fmla="*/ 2147483647 w 12"/>
                <a:gd name="T71" fmla="*/ 2147483647 h 7"/>
                <a:gd name="T72" fmla="*/ 2147483647 w 12"/>
                <a:gd name="T73" fmla="*/ 2147483647 h 7"/>
                <a:gd name="T74" fmla="*/ 2147483647 w 12"/>
                <a:gd name="T75" fmla="*/ 2147483647 h 7"/>
                <a:gd name="T76" fmla="*/ 2147483647 w 12"/>
                <a:gd name="T77" fmla="*/ 2147483647 h 7"/>
                <a:gd name="T78" fmla="*/ 2147483647 w 12"/>
                <a:gd name="T79" fmla="*/ 2147483647 h 7"/>
                <a:gd name="T80" fmla="*/ 2147483647 w 12"/>
                <a:gd name="T81" fmla="*/ 2147483647 h 7"/>
                <a:gd name="T82" fmla="*/ 2147483647 w 12"/>
                <a:gd name="T83" fmla="*/ 2147483647 h 7"/>
                <a:gd name="T84" fmla="*/ 2147483647 w 12"/>
                <a:gd name="T85" fmla="*/ 2147483647 h 7"/>
                <a:gd name="T86" fmla="*/ 2147483647 w 12"/>
                <a:gd name="T87" fmla="*/ 2147483647 h 7"/>
                <a:gd name="T88" fmla="*/ 2147483647 w 12"/>
                <a:gd name="T89" fmla="*/ 2147483647 h 7"/>
                <a:gd name="T90" fmla="*/ 2147483647 w 12"/>
                <a:gd name="T91" fmla="*/ 2147483647 h 7"/>
                <a:gd name="T92" fmla="*/ 2147483647 w 12"/>
                <a:gd name="T93" fmla="*/ 2147483647 h 7"/>
                <a:gd name="T94" fmla="*/ 2147483647 w 12"/>
                <a:gd name="T95" fmla="*/ 2147483647 h 7"/>
                <a:gd name="T96" fmla="*/ 2147483647 w 12"/>
                <a:gd name="T97" fmla="*/ 2147483647 h 7"/>
                <a:gd name="T98" fmla="*/ 2147483647 w 12"/>
                <a:gd name="T99" fmla="*/ 2147483647 h 7"/>
                <a:gd name="T100" fmla="*/ 2147483647 w 12"/>
                <a:gd name="T101" fmla="*/ 2147483647 h 7"/>
                <a:gd name="T102" fmla="*/ 2147483647 w 12"/>
                <a:gd name="T103" fmla="*/ 2147483647 h 7"/>
                <a:gd name="T104" fmla="*/ 2147483647 w 12"/>
                <a:gd name="T105" fmla="*/ 2147483647 h 7"/>
                <a:gd name="T106" fmla="*/ 2147483647 w 12"/>
                <a:gd name="T107" fmla="*/ 2147483647 h 7"/>
                <a:gd name="T108" fmla="*/ 2147483647 w 12"/>
                <a:gd name="T109" fmla="*/ 2147483647 h 7"/>
                <a:gd name="T110" fmla="*/ 2147483647 w 12"/>
                <a:gd name="T111" fmla="*/ 2147483647 h 7"/>
                <a:gd name="T112" fmla="*/ 2147483647 w 12"/>
                <a:gd name="T113" fmla="*/ 2147483647 h 7"/>
                <a:gd name="T114" fmla="*/ 2147483647 w 12"/>
                <a:gd name="T115" fmla="*/ 2147483647 h 7"/>
                <a:gd name="T116" fmla="*/ 2147483647 w 12"/>
                <a:gd name="T117" fmla="*/ 2147483647 h 7"/>
                <a:gd name="T118" fmla="*/ 2147483647 w 12"/>
                <a:gd name="T119" fmla="*/ 2147483647 h 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 h="7">
                  <a:moveTo>
                    <a:pt x="0" y="2"/>
                  </a:moveTo>
                  <a:lnTo>
                    <a:pt x="0" y="2"/>
                  </a:lnTo>
                  <a:lnTo>
                    <a:pt x="0" y="3"/>
                  </a:lnTo>
                  <a:lnTo>
                    <a:pt x="0" y="2"/>
                  </a:lnTo>
                  <a:lnTo>
                    <a:pt x="0" y="4"/>
                  </a:lnTo>
                  <a:lnTo>
                    <a:pt x="0" y="2"/>
                  </a:lnTo>
                  <a:lnTo>
                    <a:pt x="1" y="3"/>
                  </a:lnTo>
                  <a:lnTo>
                    <a:pt x="1" y="2"/>
                  </a:lnTo>
                  <a:lnTo>
                    <a:pt x="1" y="3"/>
                  </a:lnTo>
                  <a:lnTo>
                    <a:pt x="1" y="2"/>
                  </a:lnTo>
                  <a:lnTo>
                    <a:pt x="1" y="3"/>
                  </a:lnTo>
                  <a:lnTo>
                    <a:pt x="1" y="4"/>
                  </a:lnTo>
                  <a:lnTo>
                    <a:pt x="1" y="3"/>
                  </a:lnTo>
                  <a:lnTo>
                    <a:pt x="1" y="2"/>
                  </a:lnTo>
                  <a:lnTo>
                    <a:pt x="1" y="3"/>
                  </a:lnTo>
                  <a:lnTo>
                    <a:pt x="1" y="2"/>
                  </a:lnTo>
                  <a:lnTo>
                    <a:pt x="1" y="3"/>
                  </a:lnTo>
                  <a:lnTo>
                    <a:pt x="1" y="2"/>
                  </a:lnTo>
                  <a:lnTo>
                    <a:pt x="2" y="3"/>
                  </a:lnTo>
                  <a:lnTo>
                    <a:pt x="2" y="2"/>
                  </a:lnTo>
                  <a:lnTo>
                    <a:pt x="2" y="3"/>
                  </a:lnTo>
                  <a:lnTo>
                    <a:pt x="2" y="4"/>
                  </a:lnTo>
                  <a:lnTo>
                    <a:pt x="2" y="3"/>
                  </a:lnTo>
                  <a:lnTo>
                    <a:pt x="2" y="4"/>
                  </a:lnTo>
                  <a:lnTo>
                    <a:pt x="2" y="3"/>
                  </a:lnTo>
                  <a:lnTo>
                    <a:pt x="2" y="2"/>
                  </a:lnTo>
                  <a:lnTo>
                    <a:pt x="2" y="4"/>
                  </a:lnTo>
                  <a:lnTo>
                    <a:pt x="2" y="3"/>
                  </a:lnTo>
                  <a:lnTo>
                    <a:pt x="2" y="2"/>
                  </a:lnTo>
                  <a:lnTo>
                    <a:pt x="3" y="3"/>
                  </a:lnTo>
                  <a:lnTo>
                    <a:pt x="3" y="2"/>
                  </a:lnTo>
                  <a:lnTo>
                    <a:pt x="3" y="3"/>
                  </a:lnTo>
                  <a:lnTo>
                    <a:pt x="3" y="4"/>
                  </a:lnTo>
                  <a:lnTo>
                    <a:pt x="3" y="6"/>
                  </a:lnTo>
                  <a:lnTo>
                    <a:pt x="3" y="4"/>
                  </a:lnTo>
                  <a:lnTo>
                    <a:pt x="3" y="3"/>
                  </a:lnTo>
                  <a:lnTo>
                    <a:pt x="3" y="4"/>
                  </a:lnTo>
                  <a:lnTo>
                    <a:pt x="3" y="6"/>
                  </a:lnTo>
                  <a:lnTo>
                    <a:pt x="3" y="4"/>
                  </a:lnTo>
                  <a:lnTo>
                    <a:pt x="3" y="3"/>
                  </a:lnTo>
                  <a:lnTo>
                    <a:pt x="3" y="6"/>
                  </a:lnTo>
                  <a:lnTo>
                    <a:pt x="3" y="7"/>
                  </a:lnTo>
                  <a:lnTo>
                    <a:pt x="4" y="3"/>
                  </a:lnTo>
                  <a:lnTo>
                    <a:pt x="4" y="6"/>
                  </a:lnTo>
                  <a:lnTo>
                    <a:pt x="4" y="4"/>
                  </a:lnTo>
                  <a:lnTo>
                    <a:pt x="4" y="6"/>
                  </a:lnTo>
                  <a:lnTo>
                    <a:pt x="4" y="4"/>
                  </a:lnTo>
                  <a:lnTo>
                    <a:pt x="4" y="6"/>
                  </a:lnTo>
                  <a:lnTo>
                    <a:pt x="4" y="3"/>
                  </a:lnTo>
                  <a:lnTo>
                    <a:pt x="4" y="6"/>
                  </a:lnTo>
                  <a:lnTo>
                    <a:pt x="5" y="4"/>
                  </a:lnTo>
                  <a:lnTo>
                    <a:pt x="5" y="3"/>
                  </a:lnTo>
                  <a:lnTo>
                    <a:pt x="5" y="6"/>
                  </a:lnTo>
                  <a:lnTo>
                    <a:pt x="5" y="4"/>
                  </a:lnTo>
                  <a:lnTo>
                    <a:pt x="5" y="6"/>
                  </a:lnTo>
                  <a:lnTo>
                    <a:pt x="5" y="3"/>
                  </a:lnTo>
                  <a:lnTo>
                    <a:pt x="5" y="6"/>
                  </a:lnTo>
                  <a:lnTo>
                    <a:pt x="5" y="3"/>
                  </a:lnTo>
                  <a:lnTo>
                    <a:pt x="5" y="6"/>
                  </a:lnTo>
                  <a:lnTo>
                    <a:pt x="5" y="7"/>
                  </a:lnTo>
                  <a:lnTo>
                    <a:pt x="5" y="4"/>
                  </a:lnTo>
                  <a:lnTo>
                    <a:pt x="6" y="3"/>
                  </a:lnTo>
                  <a:lnTo>
                    <a:pt x="6" y="6"/>
                  </a:lnTo>
                  <a:lnTo>
                    <a:pt x="6" y="4"/>
                  </a:lnTo>
                  <a:lnTo>
                    <a:pt x="6" y="7"/>
                  </a:lnTo>
                  <a:lnTo>
                    <a:pt x="6" y="3"/>
                  </a:lnTo>
                  <a:lnTo>
                    <a:pt x="6" y="6"/>
                  </a:lnTo>
                  <a:lnTo>
                    <a:pt x="6" y="3"/>
                  </a:lnTo>
                  <a:lnTo>
                    <a:pt x="6" y="4"/>
                  </a:lnTo>
                  <a:lnTo>
                    <a:pt x="6" y="6"/>
                  </a:lnTo>
                  <a:lnTo>
                    <a:pt x="6" y="4"/>
                  </a:lnTo>
                  <a:lnTo>
                    <a:pt x="6" y="3"/>
                  </a:lnTo>
                  <a:lnTo>
                    <a:pt x="6" y="6"/>
                  </a:lnTo>
                  <a:lnTo>
                    <a:pt x="6" y="3"/>
                  </a:lnTo>
                  <a:lnTo>
                    <a:pt x="6" y="4"/>
                  </a:lnTo>
                  <a:lnTo>
                    <a:pt x="7" y="2"/>
                  </a:lnTo>
                  <a:lnTo>
                    <a:pt x="7" y="3"/>
                  </a:lnTo>
                  <a:lnTo>
                    <a:pt x="7" y="4"/>
                  </a:lnTo>
                  <a:lnTo>
                    <a:pt x="7" y="3"/>
                  </a:lnTo>
                  <a:lnTo>
                    <a:pt x="7" y="4"/>
                  </a:lnTo>
                  <a:lnTo>
                    <a:pt x="7" y="2"/>
                  </a:lnTo>
                  <a:lnTo>
                    <a:pt x="7" y="3"/>
                  </a:lnTo>
                  <a:lnTo>
                    <a:pt x="7" y="4"/>
                  </a:lnTo>
                  <a:lnTo>
                    <a:pt x="7" y="6"/>
                  </a:lnTo>
                  <a:lnTo>
                    <a:pt x="7" y="3"/>
                  </a:lnTo>
                  <a:lnTo>
                    <a:pt x="7" y="4"/>
                  </a:lnTo>
                  <a:lnTo>
                    <a:pt x="8" y="6"/>
                  </a:lnTo>
                  <a:lnTo>
                    <a:pt x="8" y="4"/>
                  </a:lnTo>
                  <a:lnTo>
                    <a:pt x="8" y="2"/>
                  </a:lnTo>
                  <a:lnTo>
                    <a:pt x="8" y="6"/>
                  </a:lnTo>
                  <a:lnTo>
                    <a:pt x="8" y="4"/>
                  </a:lnTo>
                  <a:lnTo>
                    <a:pt x="8" y="6"/>
                  </a:lnTo>
                  <a:lnTo>
                    <a:pt x="8" y="4"/>
                  </a:lnTo>
                  <a:lnTo>
                    <a:pt x="8" y="6"/>
                  </a:lnTo>
                  <a:lnTo>
                    <a:pt x="8" y="3"/>
                  </a:lnTo>
                  <a:lnTo>
                    <a:pt x="8" y="6"/>
                  </a:lnTo>
                  <a:lnTo>
                    <a:pt x="8" y="4"/>
                  </a:lnTo>
                  <a:lnTo>
                    <a:pt x="8" y="2"/>
                  </a:lnTo>
                  <a:lnTo>
                    <a:pt x="8" y="3"/>
                  </a:lnTo>
                  <a:lnTo>
                    <a:pt x="8" y="4"/>
                  </a:lnTo>
                  <a:lnTo>
                    <a:pt x="8" y="6"/>
                  </a:lnTo>
                  <a:lnTo>
                    <a:pt x="9" y="4"/>
                  </a:lnTo>
                  <a:lnTo>
                    <a:pt x="9" y="6"/>
                  </a:lnTo>
                  <a:lnTo>
                    <a:pt x="9" y="3"/>
                  </a:lnTo>
                  <a:lnTo>
                    <a:pt x="9" y="4"/>
                  </a:lnTo>
                  <a:lnTo>
                    <a:pt x="9" y="3"/>
                  </a:lnTo>
                  <a:lnTo>
                    <a:pt x="9" y="6"/>
                  </a:lnTo>
                  <a:lnTo>
                    <a:pt x="9" y="3"/>
                  </a:lnTo>
                  <a:lnTo>
                    <a:pt x="9" y="4"/>
                  </a:lnTo>
                  <a:lnTo>
                    <a:pt x="9" y="6"/>
                  </a:lnTo>
                  <a:lnTo>
                    <a:pt x="9" y="3"/>
                  </a:lnTo>
                  <a:lnTo>
                    <a:pt x="9" y="4"/>
                  </a:lnTo>
                  <a:lnTo>
                    <a:pt x="9" y="3"/>
                  </a:lnTo>
                  <a:lnTo>
                    <a:pt x="10" y="3"/>
                  </a:lnTo>
                  <a:lnTo>
                    <a:pt x="10" y="4"/>
                  </a:lnTo>
                  <a:lnTo>
                    <a:pt x="10" y="3"/>
                  </a:lnTo>
                  <a:lnTo>
                    <a:pt x="10" y="4"/>
                  </a:lnTo>
                  <a:lnTo>
                    <a:pt x="10" y="3"/>
                  </a:lnTo>
                  <a:lnTo>
                    <a:pt x="10" y="6"/>
                  </a:lnTo>
                  <a:lnTo>
                    <a:pt x="10" y="3"/>
                  </a:lnTo>
                  <a:lnTo>
                    <a:pt x="10" y="4"/>
                  </a:lnTo>
                  <a:lnTo>
                    <a:pt x="10" y="6"/>
                  </a:lnTo>
                  <a:lnTo>
                    <a:pt x="10" y="4"/>
                  </a:lnTo>
                  <a:lnTo>
                    <a:pt x="11" y="7"/>
                  </a:lnTo>
                  <a:lnTo>
                    <a:pt x="11" y="3"/>
                  </a:lnTo>
                  <a:lnTo>
                    <a:pt x="11" y="6"/>
                  </a:lnTo>
                  <a:lnTo>
                    <a:pt x="11" y="7"/>
                  </a:lnTo>
                  <a:lnTo>
                    <a:pt x="11" y="4"/>
                  </a:lnTo>
                  <a:lnTo>
                    <a:pt x="11" y="3"/>
                  </a:lnTo>
                  <a:lnTo>
                    <a:pt x="11" y="4"/>
                  </a:lnTo>
                  <a:lnTo>
                    <a:pt x="11" y="3"/>
                  </a:lnTo>
                  <a:lnTo>
                    <a:pt x="11" y="4"/>
                  </a:lnTo>
                  <a:lnTo>
                    <a:pt x="11" y="3"/>
                  </a:lnTo>
                  <a:lnTo>
                    <a:pt x="12" y="3"/>
                  </a:lnTo>
                  <a:lnTo>
                    <a:pt x="12" y="2"/>
                  </a:lnTo>
                  <a:lnTo>
                    <a:pt x="12" y="0"/>
                  </a:lnTo>
                </a:path>
              </a:pathLst>
            </a:custGeom>
            <a:noFill/>
            <a:ln w="14288">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5099" name="Group 249"/>
            <p:cNvGrpSpPr>
              <a:grpSpLocks/>
            </p:cNvGrpSpPr>
            <p:nvPr/>
          </p:nvGrpSpPr>
          <p:grpSpPr bwMode="auto">
            <a:xfrm>
              <a:off x="4803" y="2853"/>
              <a:ext cx="519" cy="237"/>
              <a:chOff x="1970" y="1453"/>
              <a:chExt cx="519" cy="237"/>
            </a:xfrm>
          </p:grpSpPr>
          <p:grpSp>
            <p:nvGrpSpPr>
              <p:cNvPr id="45112" name="Group 250"/>
              <p:cNvGrpSpPr>
                <a:grpSpLocks/>
              </p:cNvGrpSpPr>
              <p:nvPr/>
            </p:nvGrpSpPr>
            <p:grpSpPr bwMode="auto">
              <a:xfrm>
                <a:off x="1970" y="1632"/>
                <a:ext cx="519" cy="58"/>
                <a:chOff x="1970" y="1632"/>
                <a:chExt cx="519" cy="58"/>
              </a:xfrm>
            </p:grpSpPr>
            <p:sp>
              <p:nvSpPr>
                <p:cNvPr id="45114" name="Line 251"/>
                <p:cNvSpPr>
                  <a:spLocks noChangeShapeType="1"/>
                </p:cNvSpPr>
                <p:nvPr/>
              </p:nvSpPr>
              <p:spPr bwMode="auto">
                <a:xfrm>
                  <a:off x="1971" y="1632"/>
                  <a:ext cx="51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15" name="Line 252"/>
                <p:cNvSpPr>
                  <a:spLocks noChangeShapeType="1"/>
                </p:cNvSpPr>
                <p:nvPr/>
              </p:nvSpPr>
              <p:spPr bwMode="auto">
                <a:xfrm>
                  <a:off x="1970"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116" name="Line 253"/>
                <p:cNvSpPr>
                  <a:spLocks noChangeShapeType="1"/>
                </p:cNvSpPr>
                <p:nvPr/>
              </p:nvSpPr>
              <p:spPr bwMode="auto">
                <a:xfrm>
                  <a:off x="2489"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5113" name="Rectangle 254"/>
              <p:cNvSpPr>
                <a:spLocks noChangeArrowheads="1"/>
              </p:cNvSpPr>
              <p:nvPr/>
            </p:nvSpPr>
            <p:spPr bwMode="auto">
              <a:xfrm>
                <a:off x="2071" y="1453"/>
                <a:ext cx="3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5 min</a:t>
                </a:r>
                <a:endParaRPr lang="en-US" sz="2000">
                  <a:solidFill>
                    <a:schemeClr val="tx1"/>
                  </a:solidFill>
                  <a:latin typeface="Arial Narrow" pitchFamily="34" charset="0"/>
                </a:endParaRPr>
              </a:p>
            </p:txBody>
          </p:sp>
        </p:grpSp>
        <p:sp>
          <p:nvSpPr>
            <p:cNvPr id="45100" name="Line 255"/>
            <p:cNvSpPr>
              <a:spLocks noChangeShapeType="1"/>
            </p:cNvSpPr>
            <p:nvPr/>
          </p:nvSpPr>
          <p:spPr bwMode="auto">
            <a:xfrm>
              <a:off x="4271" y="2275"/>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01" name="Line 256"/>
            <p:cNvSpPr>
              <a:spLocks noChangeShapeType="1"/>
            </p:cNvSpPr>
            <p:nvPr/>
          </p:nvSpPr>
          <p:spPr bwMode="auto">
            <a:xfrm>
              <a:off x="4271" y="2879"/>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02" name="Line 257"/>
            <p:cNvSpPr>
              <a:spLocks noChangeShapeType="1"/>
            </p:cNvSpPr>
            <p:nvPr/>
          </p:nvSpPr>
          <p:spPr bwMode="auto">
            <a:xfrm>
              <a:off x="4268" y="2280"/>
              <a:ext cx="0" cy="89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03" name="Line 258"/>
            <p:cNvSpPr>
              <a:spLocks noChangeShapeType="1"/>
            </p:cNvSpPr>
            <p:nvPr/>
          </p:nvSpPr>
          <p:spPr bwMode="auto">
            <a:xfrm>
              <a:off x="4268" y="3175"/>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04" name="Line 259"/>
            <p:cNvSpPr>
              <a:spLocks noChangeShapeType="1"/>
            </p:cNvSpPr>
            <p:nvPr/>
          </p:nvSpPr>
          <p:spPr bwMode="auto">
            <a:xfrm>
              <a:off x="4274" y="257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05" name="Rectangle 260"/>
            <p:cNvSpPr>
              <a:spLocks noChangeArrowheads="1"/>
            </p:cNvSpPr>
            <p:nvPr/>
          </p:nvSpPr>
          <p:spPr bwMode="auto">
            <a:xfrm>
              <a:off x="4058" y="3036"/>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7.4</a:t>
              </a:r>
              <a:endParaRPr lang="en-US" sz="2000">
                <a:solidFill>
                  <a:schemeClr val="tx1"/>
                </a:solidFill>
                <a:latin typeface="Arial Narrow" pitchFamily="34" charset="0"/>
              </a:endParaRPr>
            </a:p>
          </p:txBody>
        </p:sp>
        <p:sp>
          <p:nvSpPr>
            <p:cNvPr id="45106" name="Rectangle 261"/>
            <p:cNvSpPr>
              <a:spLocks noChangeArrowheads="1"/>
            </p:cNvSpPr>
            <p:nvPr/>
          </p:nvSpPr>
          <p:spPr bwMode="auto">
            <a:xfrm>
              <a:off x="4058" y="2480"/>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7.6</a:t>
              </a:r>
              <a:endParaRPr lang="en-US" sz="2000">
                <a:solidFill>
                  <a:schemeClr val="tx1"/>
                </a:solidFill>
                <a:latin typeface="Arial Narrow" pitchFamily="34" charset="0"/>
              </a:endParaRPr>
            </a:p>
          </p:txBody>
        </p:sp>
        <p:sp>
          <p:nvSpPr>
            <p:cNvPr id="45107" name="Rectangle 262"/>
            <p:cNvSpPr>
              <a:spLocks noChangeArrowheads="1"/>
            </p:cNvSpPr>
            <p:nvPr/>
          </p:nvSpPr>
          <p:spPr bwMode="auto">
            <a:xfrm>
              <a:off x="4058" y="2758"/>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45108" name="Rectangle 263"/>
            <p:cNvSpPr>
              <a:spLocks noChangeArrowheads="1"/>
            </p:cNvSpPr>
            <p:nvPr/>
          </p:nvSpPr>
          <p:spPr bwMode="auto">
            <a:xfrm>
              <a:off x="4058" y="220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sp>
          <p:nvSpPr>
            <p:cNvPr id="45109" name="Rectangle 264"/>
            <p:cNvSpPr>
              <a:spLocks noChangeArrowheads="1"/>
            </p:cNvSpPr>
            <p:nvPr/>
          </p:nvSpPr>
          <p:spPr bwMode="auto">
            <a:xfrm>
              <a:off x="5008" y="2562"/>
              <a:ext cx="32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CC"/>
                  </a:solidFill>
                  <a:latin typeface="Arial Narrow" pitchFamily="34" charset="0"/>
                </a:rPr>
                <a:t>C189S</a:t>
              </a:r>
            </a:p>
          </p:txBody>
        </p:sp>
        <p:sp>
          <p:nvSpPr>
            <p:cNvPr id="45110" name="Rectangle 265"/>
            <p:cNvSpPr>
              <a:spLocks noChangeArrowheads="1"/>
            </p:cNvSpPr>
            <p:nvPr/>
          </p:nvSpPr>
          <p:spPr bwMode="auto">
            <a:xfrm>
              <a:off x="4680" y="2694"/>
              <a:ext cx="54"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5111" name="Rectangle 266"/>
            <p:cNvSpPr>
              <a:spLocks noChangeArrowheads="1"/>
            </p:cNvSpPr>
            <p:nvPr/>
          </p:nvSpPr>
          <p:spPr bwMode="auto">
            <a:xfrm>
              <a:off x="5208" y="2730"/>
              <a:ext cx="444"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9659" name="Group 267"/>
          <p:cNvGrpSpPr>
            <a:grpSpLocks/>
          </p:cNvGrpSpPr>
          <p:nvPr/>
        </p:nvGrpSpPr>
        <p:grpSpPr bwMode="auto">
          <a:xfrm>
            <a:off x="457200" y="5045075"/>
            <a:ext cx="2584450" cy="1628775"/>
            <a:chOff x="288" y="2202"/>
            <a:chExt cx="1628" cy="1026"/>
          </a:xfrm>
        </p:grpSpPr>
        <p:grpSp>
          <p:nvGrpSpPr>
            <p:cNvPr id="45074" name="Group 268"/>
            <p:cNvGrpSpPr>
              <a:grpSpLocks/>
            </p:cNvGrpSpPr>
            <p:nvPr/>
          </p:nvGrpSpPr>
          <p:grpSpPr bwMode="auto">
            <a:xfrm>
              <a:off x="732" y="2556"/>
              <a:ext cx="1184" cy="383"/>
              <a:chOff x="784" y="2976"/>
              <a:chExt cx="1184" cy="383"/>
            </a:xfrm>
          </p:grpSpPr>
          <p:sp>
            <p:nvSpPr>
              <p:cNvPr id="45095" name="Freeform 269"/>
              <p:cNvSpPr>
                <a:spLocks/>
              </p:cNvSpPr>
              <p:nvPr/>
            </p:nvSpPr>
            <p:spPr bwMode="auto">
              <a:xfrm>
                <a:off x="784" y="3279"/>
                <a:ext cx="338" cy="80"/>
              </a:xfrm>
              <a:custGeom>
                <a:avLst/>
                <a:gdLst>
                  <a:gd name="T0" fmla="*/ 20040277 w 83"/>
                  <a:gd name="T1" fmla="*/ 2147483647 h 12"/>
                  <a:gd name="T2" fmla="*/ 61569538 w 83"/>
                  <a:gd name="T3" fmla="*/ 2147483647 h 12"/>
                  <a:gd name="T4" fmla="*/ 81609803 w 83"/>
                  <a:gd name="T5" fmla="*/ 2147483647 h 12"/>
                  <a:gd name="T6" fmla="*/ 122892646 w 83"/>
                  <a:gd name="T7" fmla="*/ 2147483647 h 12"/>
                  <a:gd name="T8" fmla="*/ 148172994 w 83"/>
                  <a:gd name="T9" fmla="*/ 2147483647 h 12"/>
                  <a:gd name="T10" fmla="*/ 189383302 w 83"/>
                  <a:gd name="T11" fmla="*/ 2147483647 h 12"/>
                  <a:gd name="T12" fmla="*/ 209422434 w 83"/>
                  <a:gd name="T13" fmla="*/ 2147483647 h 12"/>
                  <a:gd name="T14" fmla="*/ 250728962 w 83"/>
                  <a:gd name="T15" fmla="*/ 2147483647 h 12"/>
                  <a:gd name="T16" fmla="*/ 271065905 w 83"/>
                  <a:gd name="T17" fmla="*/ 2147483647 h 12"/>
                  <a:gd name="T18" fmla="*/ 311072167 w 83"/>
                  <a:gd name="T19" fmla="*/ 2147483647 h 12"/>
                  <a:gd name="T20" fmla="*/ 332338716 w 83"/>
                  <a:gd name="T21" fmla="*/ 2147483647 h 12"/>
                  <a:gd name="T22" fmla="*/ 372340584 w 83"/>
                  <a:gd name="T23" fmla="*/ 2147483647 h 12"/>
                  <a:gd name="T24" fmla="*/ 393884606 w 83"/>
                  <a:gd name="T25" fmla="*/ 2147483647 h 12"/>
                  <a:gd name="T26" fmla="*/ 413942777 w 83"/>
                  <a:gd name="T27" fmla="*/ 2147483647 h 12"/>
                  <a:gd name="T28" fmla="*/ 460448127 w 83"/>
                  <a:gd name="T29" fmla="*/ 2147483647 h 12"/>
                  <a:gd name="T30" fmla="*/ 480488074 w 83"/>
                  <a:gd name="T31" fmla="*/ 2147483647 h 12"/>
                  <a:gd name="T32" fmla="*/ 520494601 w 83"/>
                  <a:gd name="T33" fmla="*/ 2147483647 h 12"/>
                  <a:gd name="T34" fmla="*/ 541760869 w 83"/>
                  <a:gd name="T35" fmla="*/ 2147483647 h 12"/>
                  <a:gd name="T36" fmla="*/ 582137078 w 83"/>
                  <a:gd name="T37" fmla="*/ 2147483647 h 12"/>
                  <a:gd name="T38" fmla="*/ 603403277 w 83"/>
                  <a:gd name="T39" fmla="*/ 2147483647 h 12"/>
                  <a:gd name="T40" fmla="*/ 643405145 w 83"/>
                  <a:gd name="T41" fmla="*/ 2147483647 h 12"/>
                  <a:gd name="T42" fmla="*/ 663445405 w 83"/>
                  <a:gd name="T43" fmla="*/ 2147483647 h 12"/>
                  <a:gd name="T44" fmla="*/ 704974667 w 83"/>
                  <a:gd name="T45" fmla="*/ 2147483647 h 12"/>
                  <a:gd name="T46" fmla="*/ 729936012 w 83"/>
                  <a:gd name="T47" fmla="*/ 2147483647 h 12"/>
                  <a:gd name="T48" fmla="*/ 771223567 w 83"/>
                  <a:gd name="T49" fmla="*/ 2147483647 h 12"/>
                  <a:gd name="T50" fmla="*/ 791578135 w 83"/>
                  <a:gd name="T51" fmla="*/ 2147483647 h 12"/>
                  <a:gd name="T52" fmla="*/ 832788712 w 83"/>
                  <a:gd name="T53" fmla="*/ 2147483647 h 12"/>
                  <a:gd name="T54" fmla="*/ 852828707 w 83"/>
                  <a:gd name="T55" fmla="*/ 2147483647 h 12"/>
                  <a:gd name="T56" fmla="*/ 894430855 w 83"/>
                  <a:gd name="T57" fmla="*/ 2147483647 h 12"/>
                  <a:gd name="T58" fmla="*/ 914471115 w 83"/>
                  <a:gd name="T59" fmla="*/ 2147483647 h 12"/>
                  <a:gd name="T60" fmla="*/ 955685736 w 83"/>
                  <a:gd name="T61" fmla="*/ 2147483647 h 12"/>
                  <a:gd name="T62" fmla="*/ 975743910 w 83"/>
                  <a:gd name="T63" fmla="*/ 2147483647 h 12"/>
                  <a:gd name="T64" fmla="*/ 1021040833 w 83"/>
                  <a:gd name="T65" fmla="*/ 2147483647 h 12"/>
                  <a:gd name="T66" fmla="*/ 1042289272 w 83"/>
                  <a:gd name="T67" fmla="*/ 2147483647 h 12"/>
                  <a:gd name="T68" fmla="*/ 1082295734 w 83"/>
                  <a:gd name="T69" fmla="*/ 2147483647 h 12"/>
                  <a:gd name="T70" fmla="*/ 1103858746 w 83"/>
                  <a:gd name="T71" fmla="*/ 2147483647 h 12"/>
                  <a:gd name="T72" fmla="*/ 1143860614 w 83"/>
                  <a:gd name="T73" fmla="*/ 2147483647 h 12"/>
                  <a:gd name="T74" fmla="*/ 1163899811 w 83"/>
                  <a:gd name="T75" fmla="*/ 2147483647 h 12"/>
                  <a:gd name="T76" fmla="*/ 1205206274 w 83"/>
                  <a:gd name="T77" fmla="*/ 2147483647 h 12"/>
                  <a:gd name="T78" fmla="*/ 1225542203 w 83"/>
                  <a:gd name="T79" fmla="*/ 2147483647 h 12"/>
                  <a:gd name="T80" fmla="*/ 1266775813 w 83"/>
                  <a:gd name="T81" fmla="*/ 2147483647 h 12"/>
                  <a:gd name="T82" fmla="*/ 1286816093 w 83"/>
                  <a:gd name="T83" fmla="*/ 2147483647 h 12"/>
                  <a:gd name="T84" fmla="*/ 1333321444 w 83"/>
                  <a:gd name="T85" fmla="*/ 2147483647 h 12"/>
                  <a:gd name="T86" fmla="*/ 1353379349 w 83"/>
                  <a:gd name="T87" fmla="*/ 2147483647 h 12"/>
                  <a:gd name="T88" fmla="*/ 1394589576 w 83"/>
                  <a:gd name="T89" fmla="*/ 2147483647 h 12"/>
                  <a:gd name="T90" fmla="*/ 1414925440 w 83"/>
                  <a:gd name="T91" fmla="*/ 2147483647 h 12"/>
                  <a:gd name="T92" fmla="*/ 1456231984 w 83"/>
                  <a:gd name="T93" fmla="*/ 2147483647 h 12"/>
                  <a:gd name="T94" fmla="*/ 1476198234 w 83"/>
                  <a:gd name="T95" fmla="*/ 2147483647 h 12"/>
                  <a:gd name="T96" fmla="*/ 1516278523 w 83"/>
                  <a:gd name="T97" fmla="*/ 2147483647 h 12"/>
                  <a:gd name="T98" fmla="*/ 1537840638 w 83"/>
                  <a:gd name="T99" fmla="*/ 2147483647 h 12"/>
                  <a:gd name="T100" fmla="*/ 1577843586 w 83"/>
                  <a:gd name="T101" fmla="*/ 2147483647 h 12"/>
                  <a:gd name="T102" fmla="*/ 1604012010 w 83"/>
                  <a:gd name="T103" fmla="*/ 2147483647 h 12"/>
                  <a:gd name="T104" fmla="*/ 1644407123 w 83"/>
                  <a:gd name="T105" fmla="*/ 2147483647 h 12"/>
                  <a:gd name="T106" fmla="*/ 1685694682 w 83"/>
                  <a:gd name="T107" fmla="*/ 2147483647 h 12"/>
                  <a:gd name="T108" fmla="*/ 1705660664 w 83"/>
                  <a:gd name="T109" fmla="*/ 2147483647 h 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3" h="12">
                    <a:moveTo>
                      <a:pt x="0" y="3"/>
                    </a:moveTo>
                    <a:lnTo>
                      <a:pt x="0" y="2"/>
                    </a:lnTo>
                    <a:lnTo>
                      <a:pt x="0" y="4"/>
                    </a:lnTo>
                    <a:lnTo>
                      <a:pt x="1" y="4"/>
                    </a:lnTo>
                    <a:lnTo>
                      <a:pt x="1" y="5"/>
                    </a:lnTo>
                    <a:lnTo>
                      <a:pt x="1" y="3"/>
                    </a:lnTo>
                    <a:lnTo>
                      <a:pt x="1" y="4"/>
                    </a:lnTo>
                    <a:lnTo>
                      <a:pt x="2" y="5"/>
                    </a:lnTo>
                    <a:lnTo>
                      <a:pt x="2" y="3"/>
                    </a:lnTo>
                    <a:lnTo>
                      <a:pt x="3" y="3"/>
                    </a:lnTo>
                    <a:lnTo>
                      <a:pt x="4" y="4"/>
                    </a:lnTo>
                    <a:lnTo>
                      <a:pt x="4" y="3"/>
                    </a:lnTo>
                    <a:lnTo>
                      <a:pt x="4" y="2"/>
                    </a:lnTo>
                    <a:lnTo>
                      <a:pt x="5" y="4"/>
                    </a:lnTo>
                    <a:lnTo>
                      <a:pt x="5" y="3"/>
                    </a:lnTo>
                    <a:lnTo>
                      <a:pt x="5" y="4"/>
                    </a:lnTo>
                    <a:lnTo>
                      <a:pt x="5" y="3"/>
                    </a:lnTo>
                    <a:lnTo>
                      <a:pt x="6" y="3"/>
                    </a:lnTo>
                    <a:lnTo>
                      <a:pt x="6" y="2"/>
                    </a:lnTo>
                    <a:lnTo>
                      <a:pt x="6" y="4"/>
                    </a:lnTo>
                    <a:lnTo>
                      <a:pt x="6" y="3"/>
                    </a:lnTo>
                    <a:lnTo>
                      <a:pt x="7" y="2"/>
                    </a:lnTo>
                    <a:lnTo>
                      <a:pt x="7" y="5"/>
                    </a:lnTo>
                    <a:lnTo>
                      <a:pt x="7" y="4"/>
                    </a:lnTo>
                    <a:lnTo>
                      <a:pt x="7" y="5"/>
                    </a:lnTo>
                    <a:lnTo>
                      <a:pt x="8" y="4"/>
                    </a:lnTo>
                    <a:lnTo>
                      <a:pt x="8" y="2"/>
                    </a:lnTo>
                    <a:lnTo>
                      <a:pt x="8" y="3"/>
                    </a:lnTo>
                    <a:lnTo>
                      <a:pt x="9" y="3"/>
                    </a:lnTo>
                    <a:lnTo>
                      <a:pt x="9" y="4"/>
                    </a:lnTo>
                    <a:lnTo>
                      <a:pt x="9" y="3"/>
                    </a:lnTo>
                    <a:lnTo>
                      <a:pt x="9" y="5"/>
                    </a:lnTo>
                    <a:lnTo>
                      <a:pt x="10" y="5"/>
                    </a:lnTo>
                    <a:lnTo>
                      <a:pt x="10" y="3"/>
                    </a:lnTo>
                    <a:lnTo>
                      <a:pt x="10" y="2"/>
                    </a:lnTo>
                    <a:lnTo>
                      <a:pt x="11" y="4"/>
                    </a:lnTo>
                    <a:lnTo>
                      <a:pt x="11" y="3"/>
                    </a:lnTo>
                    <a:lnTo>
                      <a:pt x="11" y="4"/>
                    </a:lnTo>
                    <a:lnTo>
                      <a:pt x="12" y="3"/>
                    </a:lnTo>
                    <a:lnTo>
                      <a:pt x="12" y="2"/>
                    </a:lnTo>
                    <a:lnTo>
                      <a:pt x="12" y="3"/>
                    </a:lnTo>
                    <a:lnTo>
                      <a:pt x="12" y="2"/>
                    </a:lnTo>
                    <a:lnTo>
                      <a:pt x="12" y="3"/>
                    </a:lnTo>
                    <a:lnTo>
                      <a:pt x="13" y="4"/>
                    </a:lnTo>
                    <a:lnTo>
                      <a:pt x="13" y="3"/>
                    </a:lnTo>
                    <a:lnTo>
                      <a:pt x="13" y="4"/>
                    </a:lnTo>
                    <a:lnTo>
                      <a:pt x="13" y="3"/>
                    </a:lnTo>
                    <a:lnTo>
                      <a:pt x="14" y="2"/>
                    </a:lnTo>
                    <a:lnTo>
                      <a:pt x="14" y="3"/>
                    </a:lnTo>
                    <a:lnTo>
                      <a:pt x="15" y="4"/>
                    </a:lnTo>
                    <a:lnTo>
                      <a:pt x="15" y="3"/>
                    </a:lnTo>
                    <a:lnTo>
                      <a:pt x="15" y="2"/>
                    </a:lnTo>
                    <a:lnTo>
                      <a:pt x="15" y="3"/>
                    </a:lnTo>
                    <a:lnTo>
                      <a:pt x="16" y="2"/>
                    </a:lnTo>
                    <a:lnTo>
                      <a:pt x="16" y="3"/>
                    </a:lnTo>
                    <a:lnTo>
                      <a:pt x="16" y="2"/>
                    </a:lnTo>
                    <a:lnTo>
                      <a:pt x="16" y="3"/>
                    </a:lnTo>
                    <a:lnTo>
                      <a:pt x="17" y="3"/>
                    </a:lnTo>
                    <a:lnTo>
                      <a:pt x="17" y="2"/>
                    </a:lnTo>
                    <a:lnTo>
                      <a:pt x="17" y="4"/>
                    </a:lnTo>
                    <a:lnTo>
                      <a:pt x="18" y="3"/>
                    </a:lnTo>
                    <a:lnTo>
                      <a:pt x="18" y="2"/>
                    </a:lnTo>
                    <a:lnTo>
                      <a:pt x="18" y="4"/>
                    </a:lnTo>
                    <a:lnTo>
                      <a:pt x="18" y="3"/>
                    </a:lnTo>
                    <a:lnTo>
                      <a:pt x="18" y="4"/>
                    </a:lnTo>
                    <a:lnTo>
                      <a:pt x="19" y="5"/>
                    </a:lnTo>
                    <a:lnTo>
                      <a:pt x="19" y="3"/>
                    </a:lnTo>
                    <a:lnTo>
                      <a:pt x="20" y="2"/>
                    </a:lnTo>
                    <a:lnTo>
                      <a:pt x="20" y="3"/>
                    </a:lnTo>
                    <a:lnTo>
                      <a:pt x="20" y="2"/>
                    </a:lnTo>
                    <a:lnTo>
                      <a:pt x="21" y="4"/>
                    </a:lnTo>
                    <a:lnTo>
                      <a:pt x="21" y="1"/>
                    </a:lnTo>
                    <a:lnTo>
                      <a:pt x="21" y="5"/>
                    </a:lnTo>
                    <a:lnTo>
                      <a:pt x="21" y="3"/>
                    </a:lnTo>
                    <a:lnTo>
                      <a:pt x="22" y="3"/>
                    </a:lnTo>
                    <a:lnTo>
                      <a:pt x="22" y="2"/>
                    </a:lnTo>
                    <a:lnTo>
                      <a:pt x="22" y="3"/>
                    </a:lnTo>
                    <a:lnTo>
                      <a:pt x="22" y="2"/>
                    </a:lnTo>
                    <a:lnTo>
                      <a:pt x="23" y="2"/>
                    </a:lnTo>
                    <a:lnTo>
                      <a:pt x="23" y="3"/>
                    </a:lnTo>
                    <a:lnTo>
                      <a:pt x="23" y="1"/>
                    </a:lnTo>
                    <a:lnTo>
                      <a:pt x="23" y="4"/>
                    </a:lnTo>
                    <a:lnTo>
                      <a:pt x="24" y="2"/>
                    </a:lnTo>
                    <a:lnTo>
                      <a:pt x="24" y="1"/>
                    </a:lnTo>
                    <a:lnTo>
                      <a:pt x="24" y="3"/>
                    </a:lnTo>
                    <a:lnTo>
                      <a:pt x="24" y="1"/>
                    </a:lnTo>
                    <a:lnTo>
                      <a:pt x="25" y="1"/>
                    </a:lnTo>
                    <a:lnTo>
                      <a:pt x="25" y="3"/>
                    </a:lnTo>
                    <a:lnTo>
                      <a:pt x="25" y="2"/>
                    </a:lnTo>
                    <a:lnTo>
                      <a:pt x="26" y="2"/>
                    </a:lnTo>
                    <a:lnTo>
                      <a:pt x="26" y="3"/>
                    </a:lnTo>
                    <a:lnTo>
                      <a:pt x="26" y="2"/>
                    </a:lnTo>
                    <a:lnTo>
                      <a:pt x="26" y="4"/>
                    </a:lnTo>
                    <a:lnTo>
                      <a:pt x="27" y="3"/>
                    </a:lnTo>
                    <a:lnTo>
                      <a:pt x="27" y="2"/>
                    </a:lnTo>
                    <a:lnTo>
                      <a:pt x="27" y="4"/>
                    </a:lnTo>
                    <a:lnTo>
                      <a:pt x="27" y="3"/>
                    </a:lnTo>
                    <a:lnTo>
                      <a:pt x="28" y="4"/>
                    </a:lnTo>
                    <a:lnTo>
                      <a:pt x="28" y="2"/>
                    </a:lnTo>
                    <a:lnTo>
                      <a:pt x="28" y="4"/>
                    </a:lnTo>
                    <a:lnTo>
                      <a:pt x="29" y="3"/>
                    </a:lnTo>
                    <a:lnTo>
                      <a:pt x="29" y="4"/>
                    </a:lnTo>
                    <a:lnTo>
                      <a:pt x="29" y="2"/>
                    </a:lnTo>
                    <a:lnTo>
                      <a:pt x="29" y="3"/>
                    </a:lnTo>
                    <a:lnTo>
                      <a:pt x="30" y="3"/>
                    </a:lnTo>
                    <a:lnTo>
                      <a:pt x="30" y="2"/>
                    </a:lnTo>
                    <a:lnTo>
                      <a:pt x="30" y="3"/>
                    </a:lnTo>
                    <a:lnTo>
                      <a:pt x="30" y="4"/>
                    </a:lnTo>
                    <a:lnTo>
                      <a:pt x="31" y="3"/>
                    </a:lnTo>
                    <a:lnTo>
                      <a:pt x="31" y="1"/>
                    </a:lnTo>
                    <a:lnTo>
                      <a:pt x="31" y="3"/>
                    </a:lnTo>
                    <a:lnTo>
                      <a:pt x="31" y="4"/>
                    </a:lnTo>
                    <a:lnTo>
                      <a:pt x="31" y="3"/>
                    </a:lnTo>
                    <a:lnTo>
                      <a:pt x="32" y="2"/>
                    </a:lnTo>
                    <a:lnTo>
                      <a:pt x="32" y="3"/>
                    </a:lnTo>
                    <a:lnTo>
                      <a:pt x="32" y="4"/>
                    </a:lnTo>
                    <a:lnTo>
                      <a:pt x="32" y="3"/>
                    </a:lnTo>
                    <a:lnTo>
                      <a:pt x="33" y="2"/>
                    </a:lnTo>
                    <a:lnTo>
                      <a:pt x="33" y="4"/>
                    </a:lnTo>
                    <a:lnTo>
                      <a:pt x="33" y="2"/>
                    </a:lnTo>
                    <a:lnTo>
                      <a:pt x="33" y="3"/>
                    </a:lnTo>
                    <a:lnTo>
                      <a:pt x="33" y="2"/>
                    </a:lnTo>
                    <a:lnTo>
                      <a:pt x="34" y="2"/>
                    </a:lnTo>
                    <a:lnTo>
                      <a:pt x="34" y="3"/>
                    </a:lnTo>
                    <a:lnTo>
                      <a:pt x="34" y="4"/>
                    </a:lnTo>
                    <a:lnTo>
                      <a:pt x="35" y="1"/>
                    </a:lnTo>
                    <a:lnTo>
                      <a:pt x="35" y="2"/>
                    </a:lnTo>
                    <a:lnTo>
                      <a:pt x="35" y="3"/>
                    </a:lnTo>
                    <a:lnTo>
                      <a:pt x="35" y="2"/>
                    </a:lnTo>
                    <a:lnTo>
                      <a:pt x="36" y="2"/>
                    </a:lnTo>
                    <a:lnTo>
                      <a:pt x="36" y="3"/>
                    </a:lnTo>
                    <a:lnTo>
                      <a:pt x="37" y="2"/>
                    </a:lnTo>
                    <a:lnTo>
                      <a:pt x="37" y="1"/>
                    </a:lnTo>
                    <a:lnTo>
                      <a:pt x="37" y="2"/>
                    </a:lnTo>
                    <a:lnTo>
                      <a:pt x="37" y="4"/>
                    </a:lnTo>
                    <a:lnTo>
                      <a:pt x="37" y="2"/>
                    </a:lnTo>
                    <a:lnTo>
                      <a:pt x="38" y="2"/>
                    </a:lnTo>
                    <a:lnTo>
                      <a:pt x="38" y="1"/>
                    </a:lnTo>
                    <a:lnTo>
                      <a:pt x="38" y="2"/>
                    </a:lnTo>
                    <a:lnTo>
                      <a:pt x="38" y="3"/>
                    </a:lnTo>
                    <a:lnTo>
                      <a:pt x="39" y="2"/>
                    </a:lnTo>
                    <a:lnTo>
                      <a:pt x="39" y="3"/>
                    </a:lnTo>
                    <a:lnTo>
                      <a:pt x="39" y="1"/>
                    </a:lnTo>
                    <a:lnTo>
                      <a:pt x="40" y="2"/>
                    </a:lnTo>
                    <a:lnTo>
                      <a:pt x="40" y="3"/>
                    </a:lnTo>
                    <a:lnTo>
                      <a:pt x="40" y="2"/>
                    </a:lnTo>
                    <a:lnTo>
                      <a:pt x="41" y="2"/>
                    </a:lnTo>
                    <a:lnTo>
                      <a:pt x="41" y="1"/>
                    </a:lnTo>
                    <a:lnTo>
                      <a:pt x="42" y="1"/>
                    </a:lnTo>
                    <a:lnTo>
                      <a:pt x="42" y="2"/>
                    </a:lnTo>
                    <a:lnTo>
                      <a:pt x="42" y="1"/>
                    </a:lnTo>
                    <a:lnTo>
                      <a:pt x="42" y="2"/>
                    </a:lnTo>
                    <a:lnTo>
                      <a:pt x="43" y="3"/>
                    </a:lnTo>
                    <a:lnTo>
                      <a:pt x="43" y="2"/>
                    </a:lnTo>
                    <a:lnTo>
                      <a:pt x="44" y="3"/>
                    </a:lnTo>
                    <a:lnTo>
                      <a:pt x="44" y="2"/>
                    </a:lnTo>
                    <a:lnTo>
                      <a:pt x="44" y="4"/>
                    </a:lnTo>
                    <a:lnTo>
                      <a:pt x="44" y="3"/>
                    </a:lnTo>
                    <a:lnTo>
                      <a:pt x="45" y="4"/>
                    </a:lnTo>
                    <a:lnTo>
                      <a:pt x="45" y="2"/>
                    </a:lnTo>
                    <a:lnTo>
                      <a:pt x="45" y="1"/>
                    </a:lnTo>
                    <a:lnTo>
                      <a:pt x="46" y="2"/>
                    </a:lnTo>
                    <a:lnTo>
                      <a:pt x="46" y="1"/>
                    </a:lnTo>
                    <a:lnTo>
                      <a:pt x="46" y="3"/>
                    </a:lnTo>
                    <a:lnTo>
                      <a:pt x="47" y="3"/>
                    </a:lnTo>
                    <a:lnTo>
                      <a:pt x="47" y="1"/>
                    </a:lnTo>
                    <a:lnTo>
                      <a:pt x="47" y="4"/>
                    </a:lnTo>
                    <a:lnTo>
                      <a:pt x="47" y="3"/>
                    </a:lnTo>
                    <a:lnTo>
                      <a:pt x="48" y="2"/>
                    </a:lnTo>
                    <a:lnTo>
                      <a:pt x="48" y="4"/>
                    </a:lnTo>
                    <a:lnTo>
                      <a:pt x="48" y="2"/>
                    </a:lnTo>
                    <a:lnTo>
                      <a:pt x="48" y="1"/>
                    </a:lnTo>
                    <a:lnTo>
                      <a:pt x="49" y="3"/>
                    </a:lnTo>
                    <a:lnTo>
                      <a:pt x="49" y="1"/>
                    </a:lnTo>
                    <a:lnTo>
                      <a:pt x="49" y="2"/>
                    </a:lnTo>
                    <a:lnTo>
                      <a:pt x="50" y="0"/>
                    </a:lnTo>
                    <a:lnTo>
                      <a:pt x="50" y="2"/>
                    </a:lnTo>
                    <a:lnTo>
                      <a:pt x="50" y="1"/>
                    </a:lnTo>
                    <a:lnTo>
                      <a:pt x="50" y="2"/>
                    </a:lnTo>
                    <a:lnTo>
                      <a:pt x="51" y="1"/>
                    </a:lnTo>
                    <a:lnTo>
                      <a:pt x="51" y="2"/>
                    </a:lnTo>
                    <a:lnTo>
                      <a:pt x="51" y="1"/>
                    </a:lnTo>
                    <a:lnTo>
                      <a:pt x="51" y="2"/>
                    </a:lnTo>
                    <a:lnTo>
                      <a:pt x="51" y="6"/>
                    </a:lnTo>
                    <a:lnTo>
                      <a:pt x="52" y="7"/>
                    </a:lnTo>
                    <a:lnTo>
                      <a:pt x="52" y="8"/>
                    </a:lnTo>
                    <a:lnTo>
                      <a:pt x="53" y="8"/>
                    </a:lnTo>
                    <a:lnTo>
                      <a:pt x="53" y="9"/>
                    </a:lnTo>
                    <a:lnTo>
                      <a:pt x="53" y="10"/>
                    </a:lnTo>
                    <a:lnTo>
                      <a:pt x="53" y="8"/>
                    </a:lnTo>
                    <a:lnTo>
                      <a:pt x="54" y="8"/>
                    </a:lnTo>
                    <a:lnTo>
                      <a:pt x="54" y="11"/>
                    </a:lnTo>
                    <a:lnTo>
                      <a:pt x="54" y="10"/>
                    </a:lnTo>
                    <a:lnTo>
                      <a:pt x="55" y="9"/>
                    </a:lnTo>
                    <a:lnTo>
                      <a:pt x="55" y="10"/>
                    </a:lnTo>
                    <a:lnTo>
                      <a:pt x="55" y="12"/>
                    </a:lnTo>
                    <a:lnTo>
                      <a:pt x="55" y="8"/>
                    </a:lnTo>
                    <a:lnTo>
                      <a:pt x="55" y="11"/>
                    </a:lnTo>
                    <a:lnTo>
                      <a:pt x="56" y="9"/>
                    </a:lnTo>
                    <a:lnTo>
                      <a:pt x="56" y="10"/>
                    </a:lnTo>
                    <a:lnTo>
                      <a:pt x="56" y="9"/>
                    </a:lnTo>
                    <a:lnTo>
                      <a:pt x="57" y="10"/>
                    </a:lnTo>
                    <a:lnTo>
                      <a:pt x="57" y="11"/>
                    </a:lnTo>
                    <a:lnTo>
                      <a:pt x="57" y="9"/>
                    </a:lnTo>
                    <a:lnTo>
                      <a:pt x="58" y="11"/>
                    </a:lnTo>
                    <a:lnTo>
                      <a:pt x="58" y="10"/>
                    </a:lnTo>
                    <a:lnTo>
                      <a:pt x="59" y="9"/>
                    </a:lnTo>
                    <a:lnTo>
                      <a:pt x="59" y="10"/>
                    </a:lnTo>
                    <a:lnTo>
                      <a:pt x="59" y="9"/>
                    </a:lnTo>
                    <a:lnTo>
                      <a:pt x="60" y="9"/>
                    </a:lnTo>
                    <a:lnTo>
                      <a:pt x="60" y="11"/>
                    </a:lnTo>
                    <a:lnTo>
                      <a:pt x="60" y="10"/>
                    </a:lnTo>
                    <a:lnTo>
                      <a:pt x="61" y="9"/>
                    </a:lnTo>
                    <a:lnTo>
                      <a:pt x="61" y="10"/>
                    </a:lnTo>
                    <a:lnTo>
                      <a:pt x="61" y="9"/>
                    </a:lnTo>
                    <a:lnTo>
                      <a:pt x="62" y="9"/>
                    </a:lnTo>
                    <a:lnTo>
                      <a:pt x="62" y="11"/>
                    </a:lnTo>
                    <a:lnTo>
                      <a:pt x="62" y="10"/>
                    </a:lnTo>
                    <a:lnTo>
                      <a:pt x="62" y="9"/>
                    </a:lnTo>
                    <a:lnTo>
                      <a:pt x="62" y="10"/>
                    </a:lnTo>
                    <a:lnTo>
                      <a:pt x="63" y="9"/>
                    </a:lnTo>
                    <a:lnTo>
                      <a:pt x="63" y="8"/>
                    </a:lnTo>
                    <a:lnTo>
                      <a:pt x="63" y="9"/>
                    </a:lnTo>
                    <a:lnTo>
                      <a:pt x="64" y="9"/>
                    </a:lnTo>
                    <a:lnTo>
                      <a:pt x="64" y="10"/>
                    </a:lnTo>
                    <a:lnTo>
                      <a:pt x="64" y="8"/>
                    </a:lnTo>
                    <a:lnTo>
                      <a:pt x="64" y="9"/>
                    </a:lnTo>
                    <a:lnTo>
                      <a:pt x="65" y="9"/>
                    </a:lnTo>
                    <a:lnTo>
                      <a:pt x="65" y="8"/>
                    </a:lnTo>
                    <a:lnTo>
                      <a:pt x="65" y="9"/>
                    </a:lnTo>
                    <a:lnTo>
                      <a:pt x="65" y="8"/>
                    </a:lnTo>
                    <a:lnTo>
                      <a:pt x="66" y="8"/>
                    </a:lnTo>
                    <a:lnTo>
                      <a:pt x="66" y="7"/>
                    </a:lnTo>
                    <a:lnTo>
                      <a:pt x="66" y="8"/>
                    </a:lnTo>
                    <a:lnTo>
                      <a:pt x="67" y="8"/>
                    </a:lnTo>
                    <a:lnTo>
                      <a:pt x="67" y="9"/>
                    </a:lnTo>
                    <a:lnTo>
                      <a:pt x="67" y="8"/>
                    </a:lnTo>
                    <a:lnTo>
                      <a:pt x="67" y="9"/>
                    </a:lnTo>
                    <a:lnTo>
                      <a:pt x="67" y="8"/>
                    </a:lnTo>
                    <a:lnTo>
                      <a:pt x="68" y="8"/>
                    </a:lnTo>
                    <a:lnTo>
                      <a:pt x="68" y="9"/>
                    </a:lnTo>
                    <a:lnTo>
                      <a:pt x="69" y="7"/>
                    </a:lnTo>
                    <a:lnTo>
                      <a:pt x="69" y="10"/>
                    </a:lnTo>
                    <a:lnTo>
                      <a:pt x="69" y="8"/>
                    </a:lnTo>
                    <a:lnTo>
                      <a:pt x="70" y="8"/>
                    </a:lnTo>
                    <a:lnTo>
                      <a:pt x="70" y="7"/>
                    </a:lnTo>
                    <a:lnTo>
                      <a:pt x="70" y="10"/>
                    </a:lnTo>
                    <a:lnTo>
                      <a:pt x="70" y="9"/>
                    </a:lnTo>
                    <a:lnTo>
                      <a:pt x="71" y="8"/>
                    </a:lnTo>
                    <a:lnTo>
                      <a:pt x="71" y="9"/>
                    </a:lnTo>
                    <a:lnTo>
                      <a:pt x="71" y="6"/>
                    </a:lnTo>
                    <a:lnTo>
                      <a:pt x="71" y="8"/>
                    </a:lnTo>
                    <a:lnTo>
                      <a:pt x="72" y="8"/>
                    </a:lnTo>
                    <a:lnTo>
                      <a:pt x="72" y="7"/>
                    </a:lnTo>
                    <a:lnTo>
                      <a:pt x="72" y="9"/>
                    </a:lnTo>
                    <a:lnTo>
                      <a:pt x="72" y="8"/>
                    </a:lnTo>
                    <a:lnTo>
                      <a:pt x="73" y="8"/>
                    </a:lnTo>
                    <a:lnTo>
                      <a:pt x="73" y="9"/>
                    </a:lnTo>
                    <a:lnTo>
                      <a:pt x="73" y="8"/>
                    </a:lnTo>
                    <a:lnTo>
                      <a:pt x="74" y="9"/>
                    </a:lnTo>
                    <a:lnTo>
                      <a:pt x="74" y="10"/>
                    </a:lnTo>
                    <a:lnTo>
                      <a:pt x="74" y="11"/>
                    </a:lnTo>
                    <a:lnTo>
                      <a:pt x="74" y="6"/>
                    </a:lnTo>
                    <a:lnTo>
                      <a:pt x="74" y="8"/>
                    </a:lnTo>
                    <a:lnTo>
                      <a:pt x="75" y="9"/>
                    </a:lnTo>
                    <a:lnTo>
                      <a:pt x="75" y="8"/>
                    </a:lnTo>
                    <a:lnTo>
                      <a:pt x="75" y="10"/>
                    </a:lnTo>
                    <a:lnTo>
                      <a:pt x="75" y="8"/>
                    </a:lnTo>
                    <a:lnTo>
                      <a:pt x="76" y="10"/>
                    </a:lnTo>
                    <a:lnTo>
                      <a:pt x="76" y="11"/>
                    </a:lnTo>
                    <a:lnTo>
                      <a:pt x="76" y="9"/>
                    </a:lnTo>
                    <a:lnTo>
                      <a:pt x="76" y="10"/>
                    </a:lnTo>
                    <a:lnTo>
                      <a:pt x="77" y="8"/>
                    </a:lnTo>
                    <a:lnTo>
                      <a:pt x="77" y="10"/>
                    </a:lnTo>
                    <a:lnTo>
                      <a:pt x="77" y="11"/>
                    </a:lnTo>
                    <a:lnTo>
                      <a:pt x="77" y="8"/>
                    </a:lnTo>
                    <a:lnTo>
                      <a:pt x="77" y="10"/>
                    </a:lnTo>
                    <a:lnTo>
                      <a:pt x="78" y="9"/>
                    </a:lnTo>
                    <a:lnTo>
                      <a:pt x="78" y="8"/>
                    </a:lnTo>
                    <a:lnTo>
                      <a:pt x="78" y="9"/>
                    </a:lnTo>
                    <a:lnTo>
                      <a:pt x="79" y="9"/>
                    </a:lnTo>
                    <a:lnTo>
                      <a:pt x="79" y="11"/>
                    </a:lnTo>
                    <a:lnTo>
                      <a:pt x="79" y="10"/>
                    </a:lnTo>
                    <a:lnTo>
                      <a:pt x="80" y="10"/>
                    </a:lnTo>
                    <a:lnTo>
                      <a:pt x="80" y="9"/>
                    </a:lnTo>
                    <a:lnTo>
                      <a:pt x="80" y="11"/>
                    </a:lnTo>
                    <a:lnTo>
                      <a:pt x="80" y="10"/>
                    </a:lnTo>
                    <a:lnTo>
                      <a:pt x="81" y="9"/>
                    </a:lnTo>
                    <a:lnTo>
                      <a:pt x="81" y="8"/>
                    </a:lnTo>
                    <a:lnTo>
                      <a:pt x="81" y="9"/>
                    </a:lnTo>
                    <a:lnTo>
                      <a:pt x="82" y="10"/>
                    </a:lnTo>
                    <a:lnTo>
                      <a:pt x="83" y="10"/>
                    </a:lnTo>
                    <a:lnTo>
                      <a:pt x="83" y="8"/>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6" name="Freeform 270"/>
              <p:cNvSpPr>
                <a:spLocks/>
              </p:cNvSpPr>
              <p:nvPr/>
            </p:nvSpPr>
            <p:spPr bwMode="auto">
              <a:xfrm>
                <a:off x="1122" y="2976"/>
                <a:ext cx="846" cy="365"/>
              </a:xfrm>
              <a:custGeom>
                <a:avLst/>
                <a:gdLst>
                  <a:gd name="T0" fmla="*/ 24 w 798"/>
                  <a:gd name="T1" fmla="*/ 1 h 557"/>
                  <a:gd name="T2" fmla="*/ 49 w 798"/>
                  <a:gd name="T3" fmla="*/ 1 h 557"/>
                  <a:gd name="T4" fmla="*/ 73 w 798"/>
                  <a:gd name="T5" fmla="*/ 1 h 557"/>
                  <a:gd name="T6" fmla="*/ 98 w 798"/>
                  <a:gd name="T7" fmla="*/ 2 h 557"/>
                  <a:gd name="T8" fmla="*/ 124 w 798"/>
                  <a:gd name="T9" fmla="*/ 2 h 557"/>
                  <a:gd name="T10" fmla="*/ 147 w 798"/>
                  <a:gd name="T11" fmla="*/ 2 h 557"/>
                  <a:gd name="T12" fmla="*/ 172 w 798"/>
                  <a:gd name="T13" fmla="*/ 2 h 557"/>
                  <a:gd name="T14" fmla="*/ 197 w 798"/>
                  <a:gd name="T15" fmla="*/ 2 h 557"/>
                  <a:gd name="T16" fmla="*/ 222 w 798"/>
                  <a:gd name="T17" fmla="*/ 2 h 557"/>
                  <a:gd name="T18" fmla="*/ 245 w 798"/>
                  <a:gd name="T19" fmla="*/ 2 h 557"/>
                  <a:gd name="T20" fmla="*/ 270 w 798"/>
                  <a:gd name="T21" fmla="*/ 2 h 557"/>
                  <a:gd name="T22" fmla="*/ 297 w 798"/>
                  <a:gd name="T23" fmla="*/ 2 h 557"/>
                  <a:gd name="T24" fmla="*/ 320 w 798"/>
                  <a:gd name="T25" fmla="*/ 2 h 557"/>
                  <a:gd name="T26" fmla="*/ 345 w 798"/>
                  <a:gd name="T27" fmla="*/ 3 h 557"/>
                  <a:gd name="T28" fmla="*/ 371 w 798"/>
                  <a:gd name="T29" fmla="*/ 2 h 557"/>
                  <a:gd name="T30" fmla="*/ 394 w 798"/>
                  <a:gd name="T31" fmla="*/ 3 h 557"/>
                  <a:gd name="T32" fmla="*/ 420 w 798"/>
                  <a:gd name="T33" fmla="*/ 3 h 557"/>
                  <a:gd name="T34" fmla="*/ 436 w 798"/>
                  <a:gd name="T35" fmla="*/ 3 h 557"/>
                  <a:gd name="T36" fmla="*/ 459 w 798"/>
                  <a:gd name="T37" fmla="*/ 3 h 557"/>
                  <a:gd name="T38" fmla="*/ 481 w 798"/>
                  <a:gd name="T39" fmla="*/ 3 h 557"/>
                  <a:gd name="T40" fmla="*/ 507 w 798"/>
                  <a:gd name="T41" fmla="*/ 3 h 557"/>
                  <a:gd name="T42" fmla="*/ 534 w 798"/>
                  <a:gd name="T43" fmla="*/ 3 h 557"/>
                  <a:gd name="T44" fmla="*/ 560 w 798"/>
                  <a:gd name="T45" fmla="*/ 3 h 557"/>
                  <a:gd name="T46" fmla="*/ 581 w 798"/>
                  <a:gd name="T47" fmla="*/ 3 h 557"/>
                  <a:gd name="T48" fmla="*/ 606 w 798"/>
                  <a:gd name="T49" fmla="*/ 3 h 557"/>
                  <a:gd name="T50" fmla="*/ 632 w 798"/>
                  <a:gd name="T51" fmla="*/ 3 h 557"/>
                  <a:gd name="T52" fmla="*/ 657 w 798"/>
                  <a:gd name="T53" fmla="*/ 3 h 557"/>
                  <a:gd name="T54" fmla="*/ 681 w 798"/>
                  <a:gd name="T55" fmla="*/ 3 h 557"/>
                  <a:gd name="T56" fmla="*/ 707 w 798"/>
                  <a:gd name="T57" fmla="*/ 3 h 557"/>
                  <a:gd name="T58" fmla="*/ 729 w 798"/>
                  <a:gd name="T59" fmla="*/ 3 h 557"/>
                  <a:gd name="T60" fmla="*/ 756 w 798"/>
                  <a:gd name="T61" fmla="*/ 3 h 557"/>
                  <a:gd name="T62" fmla="*/ 779 w 798"/>
                  <a:gd name="T63" fmla="*/ 3 h 557"/>
                  <a:gd name="T64" fmla="*/ 804 w 798"/>
                  <a:gd name="T65" fmla="*/ 3 h 557"/>
                  <a:gd name="T66" fmla="*/ 827 w 798"/>
                  <a:gd name="T67" fmla="*/ 3 h 557"/>
                  <a:gd name="T68" fmla="*/ 852 w 798"/>
                  <a:gd name="T69" fmla="*/ 3 h 557"/>
                  <a:gd name="T70" fmla="*/ 877 w 798"/>
                  <a:gd name="T71" fmla="*/ 3 h 557"/>
                  <a:gd name="T72" fmla="*/ 903 w 798"/>
                  <a:gd name="T73" fmla="*/ 3 h 557"/>
                  <a:gd name="T74" fmla="*/ 928 w 798"/>
                  <a:gd name="T75" fmla="*/ 3 h 557"/>
                  <a:gd name="T76" fmla="*/ 951 w 798"/>
                  <a:gd name="T77" fmla="*/ 3 h 557"/>
                  <a:gd name="T78" fmla="*/ 977 w 798"/>
                  <a:gd name="T79" fmla="*/ 3 h 557"/>
                  <a:gd name="T80" fmla="*/ 1005 w 798"/>
                  <a:gd name="T81" fmla="*/ 3 h 557"/>
                  <a:gd name="T82" fmla="*/ 1025 w 798"/>
                  <a:gd name="T83" fmla="*/ 3 h 557"/>
                  <a:gd name="T84" fmla="*/ 1048 w 798"/>
                  <a:gd name="T85" fmla="*/ 3 h 557"/>
                  <a:gd name="T86" fmla="*/ 1072 w 798"/>
                  <a:gd name="T87" fmla="*/ 3 h 557"/>
                  <a:gd name="T88" fmla="*/ 1104 w 798"/>
                  <a:gd name="T89" fmla="*/ 3 h 557"/>
                  <a:gd name="T90" fmla="*/ 1115 w 798"/>
                  <a:gd name="T91" fmla="*/ 3 h 557"/>
                  <a:gd name="T92" fmla="*/ 1141 w 798"/>
                  <a:gd name="T93" fmla="*/ 3 h 557"/>
                  <a:gd name="T94" fmla="*/ 1164 w 798"/>
                  <a:gd name="T95" fmla="*/ 3 h 557"/>
                  <a:gd name="T96" fmla="*/ 1189 w 798"/>
                  <a:gd name="T97" fmla="*/ 3 h 557"/>
                  <a:gd name="T98" fmla="*/ 1215 w 798"/>
                  <a:gd name="T99" fmla="*/ 3 h 557"/>
                  <a:gd name="T100" fmla="*/ 1241 w 798"/>
                  <a:gd name="T101" fmla="*/ 3 h 557"/>
                  <a:gd name="T102" fmla="*/ 1266 w 798"/>
                  <a:gd name="T103" fmla="*/ 3 h 557"/>
                  <a:gd name="T104" fmla="*/ 1288 w 798"/>
                  <a:gd name="T105" fmla="*/ 3 h 557"/>
                  <a:gd name="T106" fmla="*/ 1315 w 798"/>
                  <a:gd name="T107" fmla="*/ 3 h 557"/>
                  <a:gd name="T108" fmla="*/ 1362 w 798"/>
                  <a:gd name="T109" fmla="*/ 3 h 557"/>
                  <a:gd name="T110" fmla="*/ 1409 w 798"/>
                  <a:gd name="T111" fmla="*/ 3 h 557"/>
                  <a:gd name="T112" fmla="*/ 1434 w 798"/>
                  <a:gd name="T113" fmla="*/ 3 h 557"/>
                  <a:gd name="T114" fmla="*/ 1462 w 798"/>
                  <a:gd name="T115" fmla="*/ 3 h 557"/>
                  <a:gd name="T116" fmla="*/ 1486 w 798"/>
                  <a:gd name="T117" fmla="*/ 3 h 557"/>
                  <a:gd name="T118" fmla="*/ 1511 w 798"/>
                  <a:gd name="T119" fmla="*/ 3 h 557"/>
                  <a:gd name="T120" fmla="*/ 1534 w 798"/>
                  <a:gd name="T121" fmla="*/ 3 h 557"/>
                  <a:gd name="T122" fmla="*/ 1558 w 798"/>
                  <a:gd name="T123" fmla="*/ 3 h 557"/>
                  <a:gd name="T124" fmla="*/ 1583 w 798"/>
                  <a:gd name="T125" fmla="*/ 3 h 55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98" h="557">
                    <a:moveTo>
                      <a:pt x="0" y="557"/>
                    </a:moveTo>
                    <a:lnTo>
                      <a:pt x="4" y="395"/>
                    </a:lnTo>
                    <a:lnTo>
                      <a:pt x="4" y="275"/>
                    </a:lnTo>
                    <a:lnTo>
                      <a:pt x="4" y="181"/>
                    </a:lnTo>
                    <a:lnTo>
                      <a:pt x="4" y="87"/>
                    </a:lnTo>
                    <a:lnTo>
                      <a:pt x="4" y="47"/>
                    </a:lnTo>
                    <a:lnTo>
                      <a:pt x="8" y="33"/>
                    </a:lnTo>
                    <a:lnTo>
                      <a:pt x="8" y="7"/>
                    </a:lnTo>
                    <a:lnTo>
                      <a:pt x="8" y="0"/>
                    </a:lnTo>
                    <a:lnTo>
                      <a:pt x="8" y="7"/>
                    </a:lnTo>
                    <a:lnTo>
                      <a:pt x="8" y="13"/>
                    </a:lnTo>
                    <a:lnTo>
                      <a:pt x="12" y="33"/>
                    </a:lnTo>
                    <a:lnTo>
                      <a:pt x="12" y="47"/>
                    </a:lnTo>
                    <a:lnTo>
                      <a:pt x="12" y="74"/>
                    </a:lnTo>
                    <a:lnTo>
                      <a:pt x="16" y="74"/>
                    </a:lnTo>
                    <a:lnTo>
                      <a:pt x="16" y="87"/>
                    </a:lnTo>
                    <a:lnTo>
                      <a:pt x="16" y="94"/>
                    </a:lnTo>
                    <a:lnTo>
                      <a:pt x="16" y="107"/>
                    </a:lnTo>
                    <a:lnTo>
                      <a:pt x="16" y="100"/>
                    </a:lnTo>
                    <a:lnTo>
                      <a:pt x="20" y="121"/>
                    </a:lnTo>
                    <a:lnTo>
                      <a:pt x="20" y="134"/>
                    </a:lnTo>
                    <a:lnTo>
                      <a:pt x="20" y="147"/>
                    </a:lnTo>
                    <a:lnTo>
                      <a:pt x="20" y="154"/>
                    </a:lnTo>
                    <a:lnTo>
                      <a:pt x="24" y="161"/>
                    </a:lnTo>
                    <a:lnTo>
                      <a:pt x="24" y="154"/>
                    </a:lnTo>
                    <a:lnTo>
                      <a:pt x="24" y="181"/>
                    </a:lnTo>
                    <a:lnTo>
                      <a:pt x="24" y="167"/>
                    </a:lnTo>
                    <a:lnTo>
                      <a:pt x="24" y="181"/>
                    </a:lnTo>
                    <a:lnTo>
                      <a:pt x="29" y="181"/>
                    </a:lnTo>
                    <a:lnTo>
                      <a:pt x="29" y="188"/>
                    </a:lnTo>
                    <a:lnTo>
                      <a:pt x="29" y="181"/>
                    </a:lnTo>
                    <a:lnTo>
                      <a:pt x="29" y="194"/>
                    </a:lnTo>
                    <a:lnTo>
                      <a:pt x="33" y="188"/>
                    </a:lnTo>
                    <a:lnTo>
                      <a:pt x="33" y="201"/>
                    </a:lnTo>
                    <a:lnTo>
                      <a:pt x="33" y="221"/>
                    </a:lnTo>
                    <a:lnTo>
                      <a:pt x="37" y="201"/>
                    </a:lnTo>
                    <a:lnTo>
                      <a:pt x="37" y="221"/>
                    </a:lnTo>
                    <a:lnTo>
                      <a:pt x="37" y="228"/>
                    </a:lnTo>
                    <a:lnTo>
                      <a:pt x="37" y="221"/>
                    </a:lnTo>
                    <a:lnTo>
                      <a:pt x="37" y="228"/>
                    </a:lnTo>
                    <a:lnTo>
                      <a:pt x="41" y="228"/>
                    </a:lnTo>
                    <a:lnTo>
                      <a:pt x="41" y="234"/>
                    </a:lnTo>
                    <a:lnTo>
                      <a:pt x="41" y="228"/>
                    </a:lnTo>
                    <a:lnTo>
                      <a:pt x="41" y="241"/>
                    </a:lnTo>
                    <a:lnTo>
                      <a:pt x="45" y="241"/>
                    </a:lnTo>
                    <a:lnTo>
                      <a:pt x="45" y="234"/>
                    </a:lnTo>
                    <a:lnTo>
                      <a:pt x="45" y="248"/>
                    </a:lnTo>
                    <a:lnTo>
                      <a:pt x="49" y="241"/>
                    </a:lnTo>
                    <a:lnTo>
                      <a:pt x="49" y="254"/>
                    </a:lnTo>
                    <a:lnTo>
                      <a:pt x="49" y="261"/>
                    </a:lnTo>
                    <a:lnTo>
                      <a:pt x="49" y="268"/>
                    </a:lnTo>
                    <a:lnTo>
                      <a:pt x="49" y="254"/>
                    </a:lnTo>
                    <a:lnTo>
                      <a:pt x="53" y="261"/>
                    </a:lnTo>
                    <a:lnTo>
                      <a:pt x="53" y="268"/>
                    </a:lnTo>
                    <a:lnTo>
                      <a:pt x="53" y="281"/>
                    </a:lnTo>
                    <a:lnTo>
                      <a:pt x="53" y="268"/>
                    </a:lnTo>
                    <a:lnTo>
                      <a:pt x="57" y="281"/>
                    </a:lnTo>
                    <a:lnTo>
                      <a:pt x="57" y="288"/>
                    </a:lnTo>
                    <a:lnTo>
                      <a:pt x="57" y="281"/>
                    </a:lnTo>
                    <a:lnTo>
                      <a:pt x="61" y="288"/>
                    </a:lnTo>
                    <a:lnTo>
                      <a:pt x="61" y="275"/>
                    </a:lnTo>
                    <a:lnTo>
                      <a:pt x="61" y="295"/>
                    </a:lnTo>
                    <a:lnTo>
                      <a:pt x="65" y="288"/>
                    </a:lnTo>
                    <a:lnTo>
                      <a:pt x="65" y="295"/>
                    </a:lnTo>
                    <a:lnTo>
                      <a:pt x="69" y="301"/>
                    </a:lnTo>
                    <a:lnTo>
                      <a:pt x="69" y="295"/>
                    </a:lnTo>
                    <a:lnTo>
                      <a:pt x="69" y="301"/>
                    </a:lnTo>
                    <a:lnTo>
                      <a:pt x="69" y="295"/>
                    </a:lnTo>
                    <a:lnTo>
                      <a:pt x="73" y="301"/>
                    </a:lnTo>
                    <a:lnTo>
                      <a:pt x="73" y="308"/>
                    </a:lnTo>
                    <a:lnTo>
                      <a:pt x="73" y="315"/>
                    </a:lnTo>
                    <a:lnTo>
                      <a:pt x="73" y="308"/>
                    </a:lnTo>
                    <a:lnTo>
                      <a:pt x="77" y="308"/>
                    </a:lnTo>
                    <a:lnTo>
                      <a:pt x="77" y="321"/>
                    </a:lnTo>
                    <a:lnTo>
                      <a:pt x="77" y="328"/>
                    </a:lnTo>
                    <a:lnTo>
                      <a:pt x="77" y="308"/>
                    </a:lnTo>
                    <a:lnTo>
                      <a:pt x="81" y="308"/>
                    </a:lnTo>
                    <a:lnTo>
                      <a:pt x="81" y="315"/>
                    </a:lnTo>
                    <a:lnTo>
                      <a:pt x="86" y="328"/>
                    </a:lnTo>
                    <a:lnTo>
                      <a:pt x="86" y="321"/>
                    </a:lnTo>
                    <a:lnTo>
                      <a:pt x="86" y="328"/>
                    </a:lnTo>
                    <a:lnTo>
                      <a:pt x="86" y="321"/>
                    </a:lnTo>
                    <a:lnTo>
                      <a:pt x="90" y="328"/>
                    </a:lnTo>
                    <a:lnTo>
                      <a:pt x="90" y="321"/>
                    </a:lnTo>
                    <a:lnTo>
                      <a:pt x="90" y="328"/>
                    </a:lnTo>
                    <a:lnTo>
                      <a:pt x="90" y="342"/>
                    </a:lnTo>
                    <a:lnTo>
                      <a:pt x="90" y="328"/>
                    </a:lnTo>
                    <a:lnTo>
                      <a:pt x="94" y="342"/>
                    </a:lnTo>
                    <a:lnTo>
                      <a:pt x="94" y="335"/>
                    </a:lnTo>
                    <a:lnTo>
                      <a:pt x="94" y="328"/>
                    </a:lnTo>
                    <a:lnTo>
                      <a:pt x="94" y="335"/>
                    </a:lnTo>
                    <a:lnTo>
                      <a:pt x="98" y="335"/>
                    </a:lnTo>
                    <a:lnTo>
                      <a:pt x="98" y="348"/>
                    </a:lnTo>
                    <a:lnTo>
                      <a:pt x="98" y="335"/>
                    </a:lnTo>
                    <a:lnTo>
                      <a:pt x="98" y="348"/>
                    </a:lnTo>
                    <a:lnTo>
                      <a:pt x="102" y="342"/>
                    </a:lnTo>
                    <a:lnTo>
                      <a:pt x="102" y="348"/>
                    </a:lnTo>
                    <a:lnTo>
                      <a:pt x="102" y="342"/>
                    </a:lnTo>
                    <a:lnTo>
                      <a:pt x="106" y="342"/>
                    </a:lnTo>
                    <a:lnTo>
                      <a:pt x="106" y="335"/>
                    </a:lnTo>
                    <a:lnTo>
                      <a:pt x="106" y="328"/>
                    </a:lnTo>
                    <a:lnTo>
                      <a:pt x="106" y="348"/>
                    </a:lnTo>
                    <a:lnTo>
                      <a:pt x="106" y="342"/>
                    </a:lnTo>
                    <a:lnTo>
                      <a:pt x="110" y="342"/>
                    </a:lnTo>
                    <a:lnTo>
                      <a:pt x="110" y="362"/>
                    </a:lnTo>
                    <a:lnTo>
                      <a:pt x="114" y="348"/>
                    </a:lnTo>
                    <a:lnTo>
                      <a:pt x="114" y="362"/>
                    </a:lnTo>
                    <a:lnTo>
                      <a:pt x="114" y="355"/>
                    </a:lnTo>
                    <a:lnTo>
                      <a:pt x="118" y="355"/>
                    </a:lnTo>
                    <a:lnTo>
                      <a:pt x="118" y="342"/>
                    </a:lnTo>
                    <a:lnTo>
                      <a:pt x="122" y="342"/>
                    </a:lnTo>
                    <a:lnTo>
                      <a:pt x="122" y="355"/>
                    </a:lnTo>
                    <a:lnTo>
                      <a:pt x="122" y="362"/>
                    </a:lnTo>
                    <a:lnTo>
                      <a:pt x="122" y="348"/>
                    </a:lnTo>
                    <a:lnTo>
                      <a:pt x="122" y="355"/>
                    </a:lnTo>
                    <a:lnTo>
                      <a:pt x="126" y="362"/>
                    </a:lnTo>
                    <a:lnTo>
                      <a:pt x="126" y="355"/>
                    </a:lnTo>
                    <a:lnTo>
                      <a:pt x="126" y="362"/>
                    </a:lnTo>
                    <a:lnTo>
                      <a:pt x="126" y="348"/>
                    </a:lnTo>
                    <a:lnTo>
                      <a:pt x="126" y="355"/>
                    </a:lnTo>
                    <a:lnTo>
                      <a:pt x="130" y="368"/>
                    </a:lnTo>
                    <a:lnTo>
                      <a:pt x="130" y="362"/>
                    </a:lnTo>
                    <a:lnTo>
                      <a:pt x="130" y="348"/>
                    </a:lnTo>
                    <a:lnTo>
                      <a:pt x="134" y="362"/>
                    </a:lnTo>
                    <a:lnTo>
                      <a:pt x="134" y="355"/>
                    </a:lnTo>
                    <a:lnTo>
                      <a:pt x="134" y="368"/>
                    </a:lnTo>
                    <a:lnTo>
                      <a:pt x="138" y="355"/>
                    </a:lnTo>
                    <a:lnTo>
                      <a:pt x="138" y="362"/>
                    </a:lnTo>
                    <a:lnTo>
                      <a:pt x="138" y="375"/>
                    </a:lnTo>
                    <a:lnTo>
                      <a:pt x="138" y="362"/>
                    </a:lnTo>
                    <a:lnTo>
                      <a:pt x="143" y="368"/>
                    </a:lnTo>
                    <a:lnTo>
                      <a:pt x="143" y="375"/>
                    </a:lnTo>
                    <a:lnTo>
                      <a:pt x="143" y="368"/>
                    </a:lnTo>
                    <a:lnTo>
                      <a:pt x="147" y="362"/>
                    </a:lnTo>
                    <a:lnTo>
                      <a:pt x="147" y="368"/>
                    </a:lnTo>
                    <a:lnTo>
                      <a:pt x="147" y="375"/>
                    </a:lnTo>
                    <a:lnTo>
                      <a:pt x="151" y="375"/>
                    </a:lnTo>
                    <a:lnTo>
                      <a:pt x="151" y="362"/>
                    </a:lnTo>
                    <a:lnTo>
                      <a:pt x="151" y="368"/>
                    </a:lnTo>
                    <a:lnTo>
                      <a:pt x="151" y="375"/>
                    </a:lnTo>
                    <a:lnTo>
                      <a:pt x="151" y="368"/>
                    </a:lnTo>
                    <a:lnTo>
                      <a:pt x="155" y="362"/>
                    </a:lnTo>
                    <a:lnTo>
                      <a:pt x="155" y="368"/>
                    </a:lnTo>
                    <a:lnTo>
                      <a:pt x="155" y="375"/>
                    </a:lnTo>
                    <a:lnTo>
                      <a:pt x="159" y="368"/>
                    </a:lnTo>
                    <a:lnTo>
                      <a:pt x="159" y="375"/>
                    </a:lnTo>
                    <a:lnTo>
                      <a:pt x="163" y="368"/>
                    </a:lnTo>
                    <a:lnTo>
                      <a:pt x="163" y="375"/>
                    </a:lnTo>
                    <a:lnTo>
                      <a:pt x="163" y="382"/>
                    </a:lnTo>
                    <a:lnTo>
                      <a:pt x="163" y="375"/>
                    </a:lnTo>
                    <a:lnTo>
                      <a:pt x="163" y="368"/>
                    </a:lnTo>
                    <a:lnTo>
                      <a:pt x="167" y="368"/>
                    </a:lnTo>
                    <a:lnTo>
                      <a:pt x="167" y="375"/>
                    </a:lnTo>
                    <a:lnTo>
                      <a:pt x="167" y="368"/>
                    </a:lnTo>
                    <a:lnTo>
                      <a:pt x="171" y="382"/>
                    </a:lnTo>
                    <a:lnTo>
                      <a:pt x="171" y="375"/>
                    </a:lnTo>
                    <a:lnTo>
                      <a:pt x="171" y="368"/>
                    </a:lnTo>
                    <a:lnTo>
                      <a:pt x="171" y="375"/>
                    </a:lnTo>
                    <a:lnTo>
                      <a:pt x="175" y="375"/>
                    </a:lnTo>
                    <a:lnTo>
                      <a:pt x="175" y="368"/>
                    </a:lnTo>
                    <a:lnTo>
                      <a:pt x="175" y="375"/>
                    </a:lnTo>
                    <a:lnTo>
                      <a:pt x="179" y="382"/>
                    </a:lnTo>
                    <a:lnTo>
                      <a:pt x="183" y="375"/>
                    </a:lnTo>
                    <a:lnTo>
                      <a:pt x="187" y="382"/>
                    </a:lnTo>
                    <a:lnTo>
                      <a:pt x="191" y="382"/>
                    </a:lnTo>
                    <a:lnTo>
                      <a:pt x="191" y="375"/>
                    </a:lnTo>
                    <a:lnTo>
                      <a:pt x="191" y="382"/>
                    </a:lnTo>
                    <a:lnTo>
                      <a:pt x="191" y="375"/>
                    </a:lnTo>
                    <a:lnTo>
                      <a:pt x="191" y="382"/>
                    </a:lnTo>
                    <a:lnTo>
                      <a:pt x="195" y="382"/>
                    </a:lnTo>
                    <a:lnTo>
                      <a:pt x="200" y="382"/>
                    </a:lnTo>
                    <a:lnTo>
                      <a:pt x="204" y="388"/>
                    </a:lnTo>
                    <a:lnTo>
                      <a:pt x="204" y="382"/>
                    </a:lnTo>
                    <a:lnTo>
                      <a:pt x="204" y="388"/>
                    </a:lnTo>
                    <a:lnTo>
                      <a:pt x="208" y="382"/>
                    </a:lnTo>
                    <a:lnTo>
                      <a:pt x="208" y="395"/>
                    </a:lnTo>
                    <a:lnTo>
                      <a:pt x="208" y="382"/>
                    </a:lnTo>
                    <a:lnTo>
                      <a:pt x="208" y="388"/>
                    </a:lnTo>
                    <a:lnTo>
                      <a:pt x="212" y="382"/>
                    </a:lnTo>
                    <a:lnTo>
                      <a:pt x="212" y="395"/>
                    </a:lnTo>
                    <a:lnTo>
                      <a:pt x="212" y="388"/>
                    </a:lnTo>
                    <a:lnTo>
                      <a:pt x="212" y="382"/>
                    </a:lnTo>
                    <a:lnTo>
                      <a:pt x="216" y="395"/>
                    </a:lnTo>
                    <a:lnTo>
                      <a:pt x="216" y="388"/>
                    </a:lnTo>
                    <a:lnTo>
                      <a:pt x="216" y="395"/>
                    </a:lnTo>
                    <a:lnTo>
                      <a:pt x="220" y="395"/>
                    </a:lnTo>
                    <a:lnTo>
                      <a:pt x="220" y="388"/>
                    </a:lnTo>
                    <a:lnTo>
                      <a:pt x="224" y="409"/>
                    </a:lnTo>
                    <a:lnTo>
                      <a:pt x="224" y="388"/>
                    </a:lnTo>
                    <a:lnTo>
                      <a:pt x="224" y="395"/>
                    </a:lnTo>
                    <a:lnTo>
                      <a:pt x="224" y="388"/>
                    </a:lnTo>
                    <a:lnTo>
                      <a:pt x="228" y="409"/>
                    </a:lnTo>
                    <a:lnTo>
                      <a:pt x="228" y="395"/>
                    </a:lnTo>
                    <a:lnTo>
                      <a:pt x="228" y="388"/>
                    </a:lnTo>
                    <a:lnTo>
                      <a:pt x="228" y="395"/>
                    </a:lnTo>
                    <a:lnTo>
                      <a:pt x="232" y="409"/>
                    </a:lnTo>
                    <a:lnTo>
                      <a:pt x="232" y="395"/>
                    </a:lnTo>
                    <a:lnTo>
                      <a:pt x="232" y="409"/>
                    </a:lnTo>
                    <a:lnTo>
                      <a:pt x="236" y="409"/>
                    </a:lnTo>
                    <a:lnTo>
                      <a:pt x="236" y="388"/>
                    </a:lnTo>
                    <a:lnTo>
                      <a:pt x="236" y="395"/>
                    </a:lnTo>
                    <a:lnTo>
                      <a:pt x="236" y="409"/>
                    </a:lnTo>
                    <a:lnTo>
                      <a:pt x="240" y="409"/>
                    </a:lnTo>
                    <a:lnTo>
                      <a:pt x="240" y="395"/>
                    </a:lnTo>
                    <a:lnTo>
                      <a:pt x="240" y="388"/>
                    </a:lnTo>
                    <a:lnTo>
                      <a:pt x="240" y="409"/>
                    </a:lnTo>
                    <a:lnTo>
                      <a:pt x="244" y="409"/>
                    </a:lnTo>
                    <a:lnTo>
                      <a:pt x="244" y="388"/>
                    </a:lnTo>
                    <a:lnTo>
                      <a:pt x="244" y="409"/>
                    </a:lnTo>
                    <a:lnTo>
                      <a:pt x="244" y="415"/>
                    </a:lnTo>
                    <a:lnTo>
                      <a:pt x="248" y="395"/>
                    </a:lnTo>
                    <a:lnTo>
                      <a:pt x="248" y="415"/>
                    </a:lnTo>
                    <a:lnTo>
                      <a:pt x="248" y="395"/>
                    </a:lnTo>
                    <a:lnTo>
                      <a:pt x="252" y="395"/>
                    </a:lnTo>
                    <a:lnTo>
                      <a:pt x="252" y="415"/>
                    </a:lnTo>
                    <a:lnTo>
                      <a:pt x="252" y="409"/>
                    </a:lnTo>
                    <a:lnTo>
                      <a:pt x="252" y="395"/>
                    </a:lnTo>
                    <a:lnTo>
                      <a:pt x="257" y="409"/>
                    </a:lnTo>
                    <a:lnTo>
                      <a:pt x="257" y="395"/>
                    </a:lnTo>
                    <a:lnTo>
                      <a:pt x="257" y="409"/>
                    </a:lnTo>
                    <a:lnTo>
                      <a:pt x="257" y="415"/>
                    </a:lnTo>
                    <a:lnTo>
                      <a:pt x="257" y="395"/>
                    </a:lnTo>
                    <a:lnTo>
                      <a:pt x="261" y="395"/>
                    </a:lnTo>
                    <a:lnTo>
                      <a:pt x="261" y="409"/>
                    </a:lnTo>
                    <a:lnTo>
                      <a:pt x="265" y="409"/>
                    </a:lnTo>
                    <a:lnTo>
                      <a:pt x="265" y="415"/>
                    </a:lnTo>
                    <a:lnTo>
                      <a:pt x="265" y="409"/>
                    </a:lnTo>
                    <a:lnTo>
                      <a:pt x="269" y="415"/>
                    </a:lnTo>
                    <a:lnTo>
                      <a:pt x="273" y="415"/>
                    </a:lnTo>
                    <a:lnTo>
                      <a:pt x="277" y="415"/>
                    </a:lnTo>
                    <a:lnTo>
                      <a:pt x="277" y="422"/>
                    </a:lnTo>
                    <a:lnTo>
                      <a:pt x="277" y="415"/>
                    </a:lnTo>
                    <a:lnTo>
                      <a:pt x="281" y="415"/>
                    </a:lnTo>
                    <a:lnTo>
                      <a:pt x="281" y="422"/>
                    </a:lnTo>
                    <a:lnTo>
                      <a:pt x="281" y="415"/>
                    </a:lnTo>
                    <a:lnTo>
                      <a:pt x="285" y="415"/>
                    </a:lnTo>
                    <a:lnTo>
                      <a:pt x="285" y="422"/>
                    </a:lnTo>
                    <a:lnTo>
                      <a:pt x="285" y="415"/>
                    </a:lnTo>
                    <a:lnTo>
                      <a:pt x="289" y="415"/>
                    </a:lnTo>
                    <a:lnTo>
                      <a:pt x="289" y="429"/>
                    </a:lnTo>
                    <a:lnTo>
                      <a:pt x="289" y="415"/>
                    </a:lnTo>
                    <a:lnTo>
                      <a:pt x="293" y="422"/>
                    </a:lnTo>
                    <a:lnTo>
                      <a:pt x="293" y="429"/>
                    </a:lnTo>
                    <a:lnTo>
                      <a:pt x="293" y="415"/>
                    </a:lnTo>
                    <a:lnTo>
                      <a:pt x="293" y="422"/>
                    </a:lnTo>
                    <a:lnTo>
                      <a:pt x="297" y="415"/>
                    </a:lnTo>
                    <a:lnTo>
                      <a:pt x="297" y="422"/>
                    </a:lnTo>
                    <a:lnTo>
                      <a:pt x="301" y="422"/>
                    </a:lnTo>
                    <a:lnTo>
                      <a:pt x="301" y="429"/>
                    </a:lnTo>
                    <a:lnTo>
                      <a:pt x="301" y="415"/>
                    </a:lnTo>
                    <a:lnTo>
                      <a:pt x="305" y="422"/>
                    </a:lnTo>
                    <a:lnTo>
                      <a:pt x="305" y="429"/>
                    </a:lnTo>
                    <a:lnTo>
                      <a:pt x="309" y="429"/>
                    </a:lnTo>
                    <a:lnTo>
                      <a:pt x="309" y="422"/>
                    </a:lnTo>
                    <a:lnTo>
                      <a:pt x="309" y="415"/>
                    </a:lnTo>
                    <a:lnTo>
                      <a:pt x="314" y="422"/>
                    </a:lnTo>
                    <a:lnTo>
                      <a:pt x="314" y="429"/>
                    </a:lnTo>
                    <a:lnTo>
                      <a:pt x="314" y="422"/>
                    </a:lnTo>
                    <a:lnTo>
                      <a:pt x="314" y="435"/>
                    </a:lnTo>
                    <a:lnTo>
                      <a:pt x="314" y="422"/>
                    </a:lnTo>
                    <a:lnTo>
                      <a:pt x="318" y="429"/>
                    </a:lnTo>
                    <a:lnTo>
                      <a:pt x="318" y="422"/>
                    </a:lnTo>
                    <a:lnTo>
                      <a:pt x="318" y="429"/>
                    </a:lnTo>
                    <a:lnTo>
                      <a:pt x="318" y="422"/>
                    </a:lnTo>
                    <a:lnTo>
                      <a:pt x="322" y="422"/>
                    </a:lnTo>
                    <a:lnTo>
                      <a:pt x="322" y="429"/>
                    </a:lnTo>
                    <a:lnTo>
                      <a:pt x="322" y="422"/>
                    </a:lnTo>
                    <a:lnTo>
                      <a:pt x="322" y="429"/>
                    </a:lnTo>
                    <a:lnTo>
                      <a:pt x="326" y="429"/>
                    </a:lnTo>
                    <a:lnTo>
                      <a:pt x="326" y="435"/>
                    </a:lnTo>
                    <a:lnTo>
                      <a:pt x="326" y="429"/>
                    </a:lnTo>
                    <a:lnTo>
                      <a:pt x="326" y="422"/>
                    </a:lnTo>
                    <a:lnTo>
                      <a:pt x="326" y="429"/>
                    </a:lnTo>
                    <a:lnTo>
                      <a:pt x="330" y="435"/>
                    </a:lnTo>
                    <a:lnTo>
                      <a:pt x="330" y="429"/>
                    </a:lnTo>
                    <a:lnTo>
                      <a:pt x="330" y="435"/>
                    </a:lnTo>
                    <a:lnTo>
                      <a:pt x="330" y="429"/>
                    </a:lnTo>
                    <a:lnTo>
                      <a:pt x="330" y="435"/>
                    </a:lnTo>
                    <a:lnTo>
                      <a:pt x="334" y="422"/>
                    </a:lnTo>
                    <a:lnTo>
                      <a:pt x="334" y="435"/>
                    </a:lnTo>
                    <a:lnTo>
                      <a:pt x="334" y="429"/>
                    </a:lnTo>
                    <a:lnTo>
                      <a:pt x="338" y="429"/>
                    </a:lnTo>
                    <a:lnTo>
                      <a:pt x="338" y="435"/>
                    </a:lnTo>
                    <a:lnTo>
                      <a:pt x="338" y="442"/>
                    </a:lnTo>
                    <a:lnTo>
                      <a:pt x="342" y="435"/>
                    </a:lnTo>
                    <a:lnTo>
                      <a:pt x="342" y="429"/>
                    </a:lnTo>
                    <a:lnTo>
                      <a:pt x="342" y="442"/>
                    </a:lnTo>
                    <a:lnTo>
                      <a:pt x="342" y="422"/>
                    </a:lnTo>
                    <a:lnTo>
                      <a:pt x="342" y="435"/>
                    </a:lnTo>
                    <a:lnTo>
                      <a:pt x="346" y="435"/>
                    </a:lnTo>
                    <a:lnTo>
                      <a:pt x="346" y="429"/>
                    </a:lnTo>
                    <a:lnTo>
                      <a:pt x="346" y="435"/>
                    </a:lnTo>
                    <a:lnTo>
                      <a:pt x="350" y="429"/>
                    </a:lnTo>
                    <a:lnTo>
                      <a:pt x="350" y="435"/>
                    </a:lnTo>
                    <a:lnTo>
                      <a:pt x="350" y="429"/>
                    </a:lnTo>
                    <a:lnTo>
                      <a:pt x="350" y="435"/>
                    </a:lnTo>
                    <a:lnTo>
                      <a:pt x="354" y="442"/>
                    </a:lnTo>
                    <a:lnTo>
                      <a:pt x="354" y="435"/>
                    </a:lnTo>
                    <a:lnTo>
                      <a:pt x="354" y="442"/>
                    </a:lnTo>
                    <a:lnTo>
                      <a:pt x="358" y="435"/>
                    </a:lnTo>
                    <a:lnTo>
                      <a:pt x="358" y="429"/>
                    </a:lnTo>
                    <a:lnTo>
                      <a:pt x="358" y="435"/>
                    </a:lnTo>
                    <a:lnTo>
                      <a:pt x="358" y="442"/>
                    </a:lnTo>
                    <a:lnTo>
                      <a:pt x="358" y="435"/>
                    </a:lnTo>
                    <a:lnTo>
                      <a:pt x="362" y="435"/>
                    </a:lnTo>
                    <a:lnTo>
                      <a:pt x="362" y="442"/>
                    </a:lnTo>
                    <a:lnTo>
                      <a:pt x="362" y="429"/>
                    </a:lnTo>
                    <a:lnTo>
                      <a:pt x="362" y="435"/>
                    </a:lnTo>
                    <a:lnTo>
                      <a:pt x="366" y="429"/>
                    </a:lnTo>
                    <a:lnTo>
                      <a:pt x="366" y="449"/>
                    </a:lnTo>
                    <a:lnTo>
                      <a:pt x="366" y="442"/>
                    </a:lnTo>
                    <a:lnTo>
                      <a:pt x="371" y="435"/>
                    </a:lnTo>
                    <a:lnTo>
                      <a:pt x="371" y="442"/>
                    </a:lnTo>
                    <a:lnTo>
                      <a:pt x="375" y="435"/>
                    </a:lnTo>
                    <a:lnTo>
                      <a:pt x="375" y="442"/>
                    </a:lnTo>
                    <a:lnTo>
                      <a:pt x="379" y="449"/>
                    </a:lnTo>
                    <a:lnTo>
                      <a:pt x="379" y="455"/>
                    </a:lnTo>
                    <a:lnTo>
                      <a:pt x="379" y="442"/>
                    </a:lnTo>
                    <a:lnTo>
                      <a:pt x="383" y="442"/>
                    </a:lnTo>
                    <a:lnTo>
                      <a:pt x="383" y="435"/>
                    </a:lnTo>
                    <a:lnTo>
                      <a:pt x="383" y="442"/>
                    </a:lnTo>
                    <a:lnTo>
                      <a:pt x="383" y="449"/>
                    </a:lnTo>
                    <a:lnTo>
                      <a:pt x="387" y="442"/>
                    </a:lnTo>
                    <a:lnTo>
                      <a:pt x="387" y="449"/>
                    </a:lnTo>
                    <a:lnTo>
                      <a:pt x="387" y="442"/>
                    </a:lnTo>
                    <a:lnTo>
                      <a:pt x="387" y="449"/>
                    </a:lnTo>
                    <a:lnTo>
                      <a:pt x="387" y="455"/>
                    </a:lnTo>
                    <a:lnTo>
                      <a:pt x="391" y="442"/>
                    </a:lnTo>
                    <a:lnTo>
                      <a:pt x="391" y="449"/>
                    </a:lnTo>
                    <a:lnTo>
                      <a:pt x="391" y="442"/>
                    </a:lnTo>
                    <a:lnTo>
                      <a:pt x="391" y="435"/>
                    </a:lnTo>
                    <a:lnTo>
                      <a:pt x="395" y="442"/>
                    </a:lnTo>
                    <a:lnTo>
                      <a:pt x="399" y="455"/>
                    </a:lnTo>
                    <a:lnTo>
                      <a:pt x="399" y="449"/>
                    </a:lnTo>
                    <a:lnTo>
                      <a:pt x="399" y="442"/>
                    </a:lnTo>
                    <a:lnTo>
                      <a:pt x="399" y="449"/>
                    </a:lnTo>
                    <a:lnTo>
                      <a:pt x="403" y="442"/>
                    </a:lnTo>
                    <a:lnTo>
                      <a:pt x="407" y="449"/>
                    </a:lnTo>
                    <a:lnTo>
                      <a:pt x="407" y="442"/>
                    </a:lnTo>
                    <a:lnTo>
                      <a:pt x="407" y="449"/>
                    </a:lnTo>
                    <a:lnTo>
                      <a:pt x="407" y="435"/>
                    </a:lnTo>
                    <a:lnTo>
                      <a:pt x="407" y="449"/>
                    </a:lnTo>
                    <a:lnTo>
                      <a:pt x="411" y="442"/>
                    </a:lnTo>
                    <a:lnTo>
                      <a:pt x="411" y="455"/>
                    </a:lnTo>
                    <a:lnTo>
                      <a:pt x="411" y="442"/>
                    </a:lnTo>
                    <a:lnTo>
                      <a:pt x="415" y="435"/>
                    </a:lnTo>
                    <a:lnTo>
                      <a:pt x="415" y="442"/>
                    </a:lnTo>
                    <a:lnTo>
                      <a:pt x="415" y="449"/>
                    </a:lnTo>
                    <a:lnTo>
                      <a:pt x="415" y="442"/>
                    </a:lnTo>
                    <a:lnTo>
                      <a:pt x="419" y="442"/>
                    </a:lnTo>
                    <a:lnTo>
                      <a:pt x="419" y="435"/>
                    </a:lnTo>
                    <a:lnTo>
                      <a:pt x="419" y="449"/>
                    </a:lnTo>
                    <a:lnTo>
                      <a:pt x="419" y="435"/>
                    </a:lnTo>
                    <a:lnTo>
                      <a:pt x="423" y="449"/>
                    </a:lnTo>
                    <a:lnTo>
                      <a:pt x="423" y="435"/>
                    </a:lnTo>
                    <a:lnTo>
                      <a:pt x="423" y="442"/>
                    </a:lnTo>
                    <a:lnTo>
                      <a:pt x="423" y="455"/>
                    </a:lnTo>
                    <a:lnTo>
                      <a:pt x="428" y="449"/>
                    </a:lnTo>
                    <a:lnTo>
                      <a:pt x="428" y="442"/>
                    </a:lnTo>
                    <a:lnTo>
                      <a:pt x="428" y="449"/>
                    </a:lnTo>
                    <a:lnTo>
                      <a:pt x="428" y="435"/>
                    </a:lnTo>
                    <a:lnTo>
                      <a:pt x="428" y="449"/>
                    </a:lnTo>
                    <a:lnTo>
                      <a:pt x="432" y="442"/>
                    </a:lnTo>
                    <a:lnTo>
                      <a:pt x="432" y="449"/>
                    </a:lnTo>
                    <a:lnTo>
                      <a:pt x="432" y="442"/>
                    </a:lnTo>
                    <a:lnTo>
                      <a:pt x="436" y="442"/>
                    </a:lnTo>
                    <a:lnTo>
                      <a:pt x="436" y="455"/>
                    </a:lnTo>
                    <a:lnTo>
                      <a:pt x="436" y="442"/>
                    </a:lnTo>
                    <a:lnTo>
                      <a:pt x="436" y="449"/>
                    </a:lnTo>
                    <a:lnTo>
                      <a:pt x="440" y="442"/>
                    </a:lnTo>
                    <a:lnTo>
                      <a:pt x="440" y="455"/>
                    </a:lnTo>
                    <a:lnTo>
                      <a:pt x="440" y="449"/>
                    </a:lnTo>
                    <a:lnTo>
                      <a:pt x="444" y="455"/>
                    </a:lnTo>
                    <a:lnTo>
                      <a:pt x="444" y="449"/>
                    </a:lnTo>
                    <a:lnTo>
                      <a:pt x="444" y="455"/>
                    </a:lnTo>
                    <a:lnTo>
                      <a:pt x="444" y="462"/>
                    </a:lnTo>
                    <a:lnTo>
                      <a:pt x="448" y="442"/>
                    </a:lnTo>
                    <a:lnTo>
                      <a:pt x="448" y="449"/>
                    </a:lnTo>
                    <a:lnTo>
                      <a:pt x="448" y="455"/>
                    </a:lnTo>
                    <a:lnTo>
                      <a:pt x="448" y="449"/>
                    </a:lnTo>
                    <a:lnTo>
                      <a:pt x="452" y="449"/>
                    </a:lnTo>
                    <a:lnTo>
                      <a:pt x="452" y="455"/>
                    </a:lnTo>
                    <a:lnTo>
                      <a:pt x="452" y="469"/>
                    </a:lnTo>
                    <a:lnTo>
                      <a:pt x="452" y="455"/>
                    </a:lnTo>
                    <a:lnTo>
                      <a:pt x="456" y="462"/>
                    </a:lnTo>
                    <a:lnTo>
                      <a:pt x="456" y="455"/>
                    </a:lnTo>
                    <a:lnTo>
                      <a:pt x="456" y="469"/>
                    </a:lnTo>
                    <a:lnTo>
                      <a:pt x="456" y="462"/>
                    </a:lnTo>
                    <a:lnTo>
                      <a:pt x="460" y="455"/>
                    </a:lnTo>
                    <a:lnTo>
                      <a:pt x="460" y="462"/>
                    </a:lnTo>
                    <a:lnTo>
                      <a:pt x="464" y="462"/>
                    </a:lnTo>
                    <a:lnTo>
                      <a:pt x="464" y="455"/>
                    </a:lnTo>
                    <a:lnTo>
                      <a:pt x="464" y="462"/>
                    </a:lnTo>
                    <a:lnTo>
                      <a:pt x="464" y="449"/>
                    </a:lnTo>
                    <a:lnTo>
                      <a:pt x="464" y="462"/>
                    </a:lnTo>
                    <a:lnTo>
                      <a:pt x="468" y="449"/>
                    </a:lnTo>
                    <a:lnTo>
                      <a:pt x="468" y="462"/>
                    </a:lnTo>
                    <a:lnTo>
                      <a:pt x="468" y="455"/>
                    </a:lnTo>
                    <a:lnTo>
                      <a:pt x="468" y="469"/>
                    </a:lnTo>
                    <a:lnTo>
                      <a:pt x="472" y="462"/>
                    </a:lnTo>
                    <a:lnTo>
                      <a:pt x="472" y="455"/>
                    </a:lnTo>
                    <a:lnTo>
                      <a:pt x="472" y="462"/>
                    </a:lnTo>
                    <a:lnTo>
                      <a:pt x="472" y="469"/>
                    </a:lnTo>
                    <a:lnTo>
                      <a:pt x="472" y="455"/>
                    </a:lnTo>
                    <a:lnTo>
                      <a:pt x="476" y="469"/>
                    </a:lnTo>
                    <a:lnTo>
                      <a:pt x="476" y="462"/>
                    </a:lnTo>
                    <a:lnTo>
                      <a:pt x="476" y="449"/>
                    </a:lnTo>
                    <a:lnTo>
                      <a:pt x="476" y="455"/>
                    </a:lnTo>
                    <a:lnTo>
                      <a:pt x="476" y="449"/>
                    </a:lnTo>
                    <a:lnTo>
                      <a:pt x="480" y="462"/>
                    </a:lnTo>
                    <a:lnTo>
                      <a:pt x="480" y="455"/>
                    </a:lnTo>
                    <a:lnTo>
                      <a:pt x="485" y="442"/>
                    </a:lnTo>
                    <a:lnTo>
                      <a:pt x="485" y="455"/>
                    </a:lnTo>
                    <a:lnTo>
                      <a:pt x="485" y="469"/>
                    </a:lnTo>
                    <a:lnTo>
                      <a:pt x="489" y="462"/>
                    </a:lnTo>
                    <a:lnTo>
                      <a:pt x="489" y="455"/>
                    </a:lnTo>
                    <a:lnTo>
                      <a:pt x="489" y="449"/>
                    </a:lnTo>
                    <a:lnTo>
                      <a:pt x="489" y="462"/>
                    </a:lnTo>
                    <a:lnTo>
                      <a:pt x="493" y="455"/>
                    </a:lnTo>
                    <a:lnTo>
                      <a:pt x="493" y="449"/>
                    </a:lnTo>
                    <a:lnTo>
                      <a:pt x="493" y="462"/>
                    </a:lnTo>
                    <a:lnTo>
                      <a:pt x="497" y="462"/>
                    </a:lnTo>
                    <a:lnTo>
                      <a:pt x="497" y="449"/>
                    </a:lnTo>
                    <a:lnTo>
                      <a:pt x="497" y="469"/>
                    </a:lnTo>
                    <a:lnTo>
                      <a:pt x="497" y="462"/>
                    </a:lnTo>
                    <a:lnTo>
                      <a:pt x="501" y="469"/>
                    </a:lnTo>
                    <a:lnTo>
                      <a:pt x="501" y="455"/>
                    </a:lnTo>
                    <a:lnTo>
                      <a:pt x="501" y="475"/>
                    </a:lnTo>
                    <a:lnTo>
                      <a:pt x="501" y="469"/>
                    </a:lnTo>
                    <a:lnTo>
                      <a:pt x="505" y="469"/>
                    </a:lnTo>
                    <a:lnTo>
                      <a:pt x="505" y="462"/>
                    </a:lnTo>
                    <a:lnTo>
                      <a:pt x="509" y="469"/>
                    </a:lnTo>
                    <a:lnTo>
                      <a:pt x="509" y="482"/>
                    </a:lnTo>
                    <a:lnTo>
                      <a:pt x="509" y="462"/>
                    </a:lnTo>
                    <a:lnTo>
                      <a:pt x="509" y="455"/>
                    </a:lnTo>
                    <a:lnTo>
                      <a:pt x="509" y="462"/>
                    </a:lnTo>
                    <a:lnTo>
                      <a:pt x="513" y="462"/>
                    </a:lnTo>
                    <a:lnTo>
                      <a:pt x="513" y="475"/>
                    </a:lnTo>
                    <a:lnTo>
                      <a:pt x="513" y="469"/>
                    </a:lnTo>
                    <a:lnTo>
                      <a:pt x="517" y="469"/>
                    </a:lnTo>
                    <a:lnTo>
                      <a:pt x="517" y="455"/>
                    </a:lnTo>
                    <a:lnTo>
                      <a:pt x="517" y="469"/>
                    </a:lnTo>
                    <a:lnTo>
                      <a:pt x="517" y="462"/>
                    </a:lnTo>
                    <a:lnTo>
                      <a:pt x="521" y="502"/>
                    </a:lnTo>
                    <a:lnTo>
                      <a:pt x="521" y="516"/>
                    </a:lnTo>
                    <a:lnTo>
                      <a:pt x="521" y="522"/>
                    </a:lnTo>
                    <a:lnTo>
                      <a:pt x="521" y="516"/>
                    </a:lnTo>
                    <a:lnTo>
                      <a:pt x="525" y="516"/>
                    </a:lnTo>
                    <a:lnTo>
                      <a:pt x="525" y="522"/>
                    </a:lnTo>
                    <a:lnTo>
                      <a:pt x="525" y="509"/>
                    </a:lnTo>
                    <a:lnTo>
                      <a:pt x="529" y="516"/>
                    </a:lnTo>
                    <a:lnTo>
                      <a:pt x="529" y="509"/>
                    </a:lnTo>
                    <a:lnTo>
                      <a:pt x="529" y="522"/>
                    </a:lnTo>
                    <a:lnTo>
                      <a:pt x="529" y="502"/>
                    </a:lnTo>
                    <a:lnTo>
                      <a:pt x="533" y="516"/>
                    </a:lnTo>
                    <a:lnTo>
                      <a:pt x="533" y="509"/>
                    </a:lnTo>
                    <a:lnTo>
                      <a:pt x="533" y="522"/>
                    </a:lnTo>
                    <a:lnTo>
                      <a:pt x="533" y="509"/>
                    </a:lnTo>
                    <a:lnTo>
                      <a:pt x="533" y="502"/>
                    </a:lnTo>
                    <a:lnTo>
                      <a:pt x="537" y="502"/>
                    </a:lnTo>
                    <a:lnTo>
                      <a:pt x="537" y="509"/>
                    </a:lnTo>
                    <a:lnTo>
                      <a:pt x="537" y="516"/>
                    </a:lnTo>
                    <a:lnTo>
                      <a:pt x="537" y="502"/>
                    </a:lnTo>
                    <a:lnTo>
                      <a:pt x="542" y="502"/>
                    </a:lnTo>
                    <a:lnTo>
                      <a:pt x="542" y="516"/>
                    </a:lnTo>
                    <a:lnTo>
                      <a:pt x="542" y="509"/>
                    </a:lnTo>
                    <a:lnTo>
                      <a:pt x="542" y="516"/>
                    </a:lnTo>
                    <a:lnTo>
                      <a:pt x="546" y="522"/>
                    </a:lnTo>
                    <a:lnTo>
                      <a:pt x="546" y="509"/>
                    </a:lnTo>
                    <a:lnTo>
                      <a:pt x="550" y="509"/>
                    </a:lnTo>
                    <a:lnTo>
                      <a:pt x="550" y="516"/>
                    </a:lnTo>
                    <a:lnTo>
                      <a:pt x="550" y="509"/>
                    </a:lnTo>
                    <a:lnTo>
                      <a:pt x="554" y="509"/>
                    </a:lnTo>
                    <a:lnTo>
                      <a:pt x="554" y="516"/>
                    </a:lnTo>
                    <a:lnTo>
                      <a:pt x="554" y="509"/>
                    </a:lnTo>
                    <a:lnTo>
                      <a:pt x="554" y="502"/>
                    </a:lnTo>
                    <a:lnTo>
                      <a:pt x="558" y="502"/>
                    </a:lnTo>
                    <a:lnTo>
                      <a:pt x="558" y="509"/>
                    </a:lnTo>
                    <a:lnTo>
                      <a:pt x="558" y="516"/>
                    </a:lnTo>
                    <a:lnTo>
                      <a:pt x="562" y="509"/>
                    </a:lnTo>
                    <a:lnTo>
                      <a:pt x="562" y="502"/>
                    </a:lnTo>
                    <a:lnTo>
                      <a:pt x="562" y="509"/>
                    </a:lnTo>
                    <a:lnTo>
                      <a:pt x="566" y="502"/>
                    </a:lnTo>
                    <a:lnTo>
                      <a:pt x="566" y="509"/>
                    </a:lnTo>
                    <a:lnTo>
                      <a:pt x="566" y="516"/>
                    </a:lnTo>
                    <a:lnTo>
                      <a:pt x="566" y="502"/>
                    </a:lnTo>
                    <a:lnTo>
                      <a:pt x="570" y="516"/>
                    </a:lnTo>
                    <a:lnTo>
                      <a:pt x="570" y="496"/>
                    </a:lnTo>
                    <a:lnTo>
                      <a:pt x="570" y="502"/>
                    </a:lnTo>
                    <a:lnTo>
                      <a:pt x="570" y="509"/>
                    </a:lnTo>
                    <a:lnTo>
                      <a:pt x="574" y="509"/>
                    </a:lnTo>
                    <a:lnTo>
                      <a:pt x="574" y="516"/>
                    </a:lnTo>
                    <a:lnTo>
                      <a:pt x="574" y="502"/>
                    </a:lnTo>
                    <a:lnTo>
                      <a:pt x="574" y="509"/>
                    </a:lnTo>
                    <a:lnTo>
                      <a:pt x="578" y="509"/>
                    </a:lnTo>
                    <a:lnTo>
                      <a:pt x="578" y="502"/>
                    </a:lnTo>
                    <a:lnTo>
                      <a:pt x="578" y="509"/>
                    </a:lnTo>
                    <a:lnTo>
                      <a:pt x="582" y="502"/>
                    </a:lnTo>
                    <a:lnTo>
                      <a:pt x="582" y="509"/>
                    </a:lnTo>
                    <a:lnTo>
                      <a:pt x="582" y="522"/>
                    </a:lnTo>
                    <a:lnTo>
                      <a:pt x="582" y="516"/>
                    </a:lnTo>
                    <a:lnTo>
                      <a:pt x="586" y="502"/>
                    </a:lnTo>
                    <a:lnTo>
                      <a:pt x="586" y="509"/>
                    </a:lnTo>
                    <a:lnTo>
                      <a:pt x="586" y="522"/>
                    </a:lnTo>
                    <a:lnTo>
                      <a:pt x="590" y="509"/>
                    </a:lnTo>
                    <a:lnTo>
                      <a:pt x="590" y="516"/>
                    </a:lnTo>
                    <a:lnTo>
                      <a:pt x="590" y="509"/>
                    </a:lnTo>
                    <a:lnTo>
                      <a:pt x="590" y="502"/>
                    </a:lnTo>
                    <a:lnTo>
                      <a:pt x="590" y="509"/>
                    </a:lnTo>
                    <a:lnTo>
                      <a:pt x="594" y="509"/>
                    </a:lnTo>
                    <a:lnTo>
                      <a:pt x="594" y="502"/>
                    </a:lnTo>
                    <a:lnTo>
                      <a:pt x="594" y="496"/>
                    </a:lnTo>
                    <a:lnTo>
                      <a:pt x="599" y="516"/>
                    </a:lnTo>
                    <a:lnTo>
                      <a:pt x="599" y="509"/>
                    </a:lnTo>
                    <a:lnTo>
                      <a:pt x="603" y="509"/>
                    </a:lnTo>
                    <a:lnTo>
                      <a:pt x="603" y="502"/>
                    </a:lnTo>
                    <a:lnTo>
                      <a:pt x="603" y="516"/>
                    </a:lnTo>
                    <a:lnTo>
                      <a:pt x="607" y="502"/>
                    </a:lnTo>
                    <a:lnTo>
                      <a:pt x="607" y="496"/>
                    </a:lnTo>
                    <a:lnTo>
                      <a:pt x="607" y="509"/>
                    </a:lnTo>
                    <a:lnTo>
                      <a:pt x="607" y="502"/>
                    </a:lnTo>
                    <a:lnTo>
                      <a:pt x="611" y="516"/>
                    </a:lnTo>
                    <a:lnTo>
                      <a:pt x="611" y="509"/>
                    </a:lnTo>
                    <a:lnTo>
                      <a:pt x="615" y="502"/>
                    </a:lnTo>
                    <a:lnTo>
                      <a:pt x="615" y="516"/>
                    </a:lnTo>
                    <a:lnTo>
                      <a:pt x="615" y="502"/>
                    </a:lnTo>
                    <a:lnTo>
                      <a:pt x="619" y="516"/>
                    </a:lnTo>
                    <a:lnTo>
                      <a:pt x="619" y="509"/>
                    </a:lnTo>
                    <a:lnTo>
                      <a:pt x="619" y="516"/>
                    </a:lnTo>
                    <a:lnTo>
                      <a:pt x="619" y="509"/>
                    </a:lnTo>
                    <a:lnTo>
                      <a:pt x="623" y="529"/>
                    </a:lnTo>
                    <a:lnTo>
                      <a:pt x="623" y="516"/>
                    </a:lnTo>
                    <a:lnTo>
                      <a:pt x="623" y="509"/>
                    </a:lnTo>
                    <a:lnTo>
                      <a:pt x="623" y="502"/>
                    </a:lnTo>
                    <a:lnTo>
                      <a:pt x="627" y="502"/>
                    </a:lnTo>
                    <a:lnTo>
                      <a:pt x="627" y="522"/>
                    </a:lnTo>
                    <a:lnTo>
                      <a:pt x="627" y="516"/>
                    </a:lnTo>
                    <a:lnTo>
                      <a:pt x="627" y="509"/>
                    </a:lnTo>
                    <a:lnTo>
                      <a:pt x="631" y="522"/>
                    </a:lnTo>
                    <a:lnTo>
                      <a:pt x="631" y="516"/>
                    </a:lnTo>
                    <a:lnTo>
                      <a:pt x="631" y="509"/>
                    </a:lnTo>
                    <a:lnTo>
                      <a:pt x="635" y="522"/>
                    </a:lnTo>
                    <a:lnTo>
                      <a:pt x="635" y="516"/>
                    </a:lnTo>
                    <a:lnTo>
                      <a:pt x="635" y="509"/>
                    </a:lnTo>
                    <a:lnTo>
                      <a:pt x="635" y="502"/>
                    </a:lnTo>
                    <a:lnTo>
                      <a:pt x="639" y="516"/>
                    </a:lnTo>
                    <a:lnTo>
                      <a:pt x="639" y="509"/>
                    </a:lnTo>
                    <a:lnTo>
                      <a:pt x="639" y="516"/>
                    </a:lnTo>
                    <a:lnTo>
                      <a:pt x="639" y="509"/>
                    </a:lnTo>
                    <a:lnTo>
                      <a:pt x="643" y="509"/>
                    </a:lnTo>
                    <a:lnTo>
                      <a:pt x="643" y="516"/>
                    </a:lnTo>
                    <a:lnTo>
                      <a:pt x="643" y="509"/>
                    </a:lnTo>
                    <a:lnTo>
                      <a:pt x="643" y="502"/>
                    </a:lnTo>
                    <a:lnTo>
                      <a:pt x="647" y="509"/>
                    </a:lnTo>
                    <a:lnTo>
                      <a:pt x="647" y="502"/>
                    </a:lnTo>
                    <a:lnTo>
                      <a:pt x="651" y="516"/>
                    </a:lnTo>
                    <a:lnTo>
                      <a:pt x="651" y="509"/>
                    </a:lnTo>
                    <a:lnTo>
                      <a:pt x="656" y="522"/>
                    </a:lnTo>
                    <a:lnTo>
                      <a:pt x="656" y="509"/>
                    </a:lnTo>
                    <a:lnTo>
                      <a:pt x="660" y="509"/>
                    </a:lnTo>
                    <a:lnTo>
                      <a:pt x="660" y="516"/>
                    </a:lnTo>
                    <a:lnTo>
                      <a:pt x="664" y="516"/>
                    </a:lnTo>
                    <a:lnTo>
                      <a:pt x="664" y="509"/>
                    </a:lnTo>
                    <a:lnTo>
                      <a:pt x="668" y="522"/>
                    </a:lnTo>
                    <a:lnTo>
                      <a:pt x="668" y="509"/>
                    </a:lnTo>
                    <a:lnTo>
                      <a:pt x="672" y="516"/>
                    </a:lnTo>
                    <a:lnTo>
                      <a:pt x="672" y="502"/>
                    </a:lnTo>
                    <a:lnTo>
                      <a:pt x="672" y="522"/>
                    </a:lnTo>
                    <a:lnTo>
                      <a:pt x="676" y="509"/>
                    </a:lnTo>
                    <a:lnTo>
                      <a:pt x="676" y="522"/>
                    </a:lnTo>
                    <a:lnTo>
                      <a:pt x="680" y="522"/>
                    </a:lnTo>
                    <a:lnTo>
                      <a:pt x="684" y="516"/>
                    </a:lnTo>
                    <a:lnTo>
                      <a:pt x="684" y="522"/>
                    </a:lnTo>
                    <a:lnTo>
                      <a:pt x="684" y="516"/>
                    </a:lnTo>
                    <a:lnTo>
                      <a:pt x="688" y="516"/>
                    </a:lnTo>
                    <a:lnTo>
                      <a:pt x="688" y="509"/>
                    </a:lnTo>
                    <a:lnTo>
                      <a:pt x="692" y="516"/>
                    </a:lnTo>
                    <a:lnTo>
                      <a:pt x="692" y="509"/>
                    </a:lnTo>
                    <a:lnTo>
                      <a:pt x="696" y="509"/>
                    </a:lnTo>
                    <a:lnTo>
                      <a:pt x="696" y="522"/>
                    </a:lnTo>
                    <a:lnTo>
                      <a:pt x="700" y="516"/>
                    </a:lnTo>
                    <a:lnTo>
                      <a:pt x="700" y="522"/>
                    </a:lnTo>
                    <a:lnTo>
                      <a:pt x="704" y="509"/>
                    </a:lnTo>
                    <a:lnTo>
                      <a:pt x="704" y="522"/>
                    </a:lnTo>
                    <a:lnTo>
                      <a:pt x="704" y="509"/>
                    </a:lnTo>
                    <a:lnTo>
                      <a:pt x="704" y="516"/>
                    </a:lnTo>
                    <a:lnTo>
                      <a:pt x="708" y="516"/>
                    </a:lnTo>
                    <a:lnTo>
                      <a:pt x="708" y="509"/>
                    </a:lnTo>
                    <a:lnTo>
                      <a:pt x="708" y="522"/>
                    </a:lnTo>
                    <a:lnTo>
                      <a:pt x="708" y="502"/>
                    </a:lnTo>
                    <a:lnTo>
                      <a:pt x="713" y="516"/>
                    </a:lnTo>
                    <a:lnTo>
                      <a:pt x="713" y="509"/>
                    </a:lnTo>
                    <a:lnTo>
                      <a:pt x="713" y="516"/>
                    </a:lnTo>
                    <a:lnTo>
                      <a:pt x="713" y="509"/>
                    </a:lnTo>
                    <a:lnTo>
                      <a:pt x="717" y="522"/>
                    </a:lnTo>
                    <a:lnTo>
                      <a:pt x="717" y="516"/>
                    </a:lnTo>
                    <a:lnTo>
                      <a:pt x="717" y="509"/>
                    </a:lnTo>
                    <a:lnTo>
                      <a:pt x="717" y="516"/>
                    </a:lnTo>
                    <a:lnTo>
                      <a:pt x="721" y="516"/>
                    </a:lnTo>
                    <a:lnTo>
                      <a:pt x="721" y="522"/>
                    </a:lnTo>
                    <a:lnTo>
                      <a:pt x="721" y="516"/>
                    </a:lnTo>
                    <a:lnTo>
                      <a:pt x="725" y="509"/>
                    </a:lnTo>
                    <a:lnTo>
                      <a:pt x="725" y="516"/>
                    </a:lnTo>
                    <a:lnTo>
                      <a:pt x="725" y="509"/>
                    </a:lnTo>
                    <a:lnTo>
                      <a:pt x="725" y="502"/>
                    </a:lnTo>
                    <a:lnTo>
                      <a:pt x="729" y="502"/>
                    </a:lnTo>
                    <a:lnTo>
                      <a:pt x="729" y="516"/>
                    </a:lnTo>
                    <a:lnTo>
                      <a:pt x="729" y="509"/>
                    </a:lnTo>
                    <a:lnTo>
                      <a:pt x="733" y="509"/>
                    </a:lnTo>
                    <a:lnTo>
                      <a:pt x="733" y="522"/>
                    </a:lnTo>
                    <a:lnTo>
                      <a:pt x="733" y="516"/>
                    </a:lnTo>
                    <a:lnTo>
                      <a:pt x="737" y="509"/>
                    </a:lnTo>
                    <a:lnTo>
                      <a:pt x="737" y="516"/>
                    </a:lnTo>
                    <a:lnTo>
                      <a:pt x="737" y="509"/>
                    </a:lnTo>
                    <a:lnTo>
                      <a:pt x="741" y="509"/>
                    </a:lnTo>
                    <a:lnTo>
                      <a:pt x="741" y="516"/>
                    </a:lnTo>
                    <a:lnTo>
                      <a:pt x="741" y="509"/>
                    </a:lnTo>
                    <a:lnTo>
                      <a:pt x="745" y="516"/>
                    </a:lnTo>
                    <a:lnTo>
                      <a:pt x="745" y="522"/>
                    </a:lnTo>
                    <a:lnTo>
                      <a:pt x="745" y="509"/>
                    </a:lnTo>
                    <a:lnTo>
                      <a:pt x="745" y="516"/>
                    </a:lnTo>
                    <a:lnTo>
                      <a:pt x="749" y="502"/>
                    </a:lnTo>
                    <a:lnTo>
                      <a:pt x="749" y="522"/>
                    </a:lnTo>
                    <a:lnTo>
                      <a:pt x="749" y="509"/>
                    </a:lnTo>
                    <a:lnTo>
                      <a:pt x="753" y="509"/>
                    </a:lnTo>
                    <a:lnTo>
                      <a:pt x="753" y="529"/>
                    </a:lnTo>
                    <a:lnTo>
                      <a:pt x="753" y="509"/>
                    </a:lnTo>
                    <a:lnTo>
                      <a:pt x="753" y="516"/>
                    </a:lnTo>
                    <a:lnTo>
                      <a:pt x="757" y="502"/>
                    </a:lnTo>
                    <a:lnTo>
                      <a:pt x="757" y="509"/>
                    </a:lnTo>
                    <a:lnTo>
                      <a:pt x="757" y="502"/>
                    </a:lnTo>
                    <a:lnTo>
                      <a:pt x="757" y="509"/>
                    </a:lnTo>
                    <a:lnTo>
                      <a:pt x="757" y="516"/>
                    </a:lnTo>
                    <a:lnTo>
                      <a:pt x="761" y="516"/>
                    </a:lnTo>
                    <a:lnTo>
                      <a:pt x="761" y="509"/>
                    </a:lnTo>
                    <a:lnTo>
                      <a:pt x="761" y="496"/>
                    </a:lnTo>
                    <a:lnTo>
                      <a:pt x="765" y="516"/>
                    </a:lnTo>
                    <a:lnTo>
                      <a:pt x="765" y="502"/>
                    </a:lnTo>
                    <a:lnTo>
                      <a:pt x="765" y="509"/>
                    </a:lnTo>
                    <a:lnTo>
                      <a:pt x="765" y="516"/>
                    </a:lnTo>
                    <a:lnTo>
                      <a:pt x="770" y="529"/>
                    </a:lnTo>
                    <a:lnTo>
                      <a:pt x="770" y="516"/>
                    </a:lnTo>
                    <a:lnTo>
                      <a:pt x="770" y="509"/>
                    </a:lnTo>
                    <a:lnTo>
                      <a:pt x="770" y="502"/>
                    </a:lnTo>
                    <a:lnTo>
                      <a:pt x="774" y="522"/>
                    </a:lnTo>
                    <a:lnTo>
                      <a:pt x="774" y="502"/>
                    </a:lnTo>
                    <a:lnTo>
                      <a:pt x="774" y="516"/>
                    </a:lnTo>
                    <a:lnTo>
                      <a:pt x="774" y="509"/>
                    </a:lnTo>
                    <a:lnTo>
                      <a:pt x="778" y="509"/>
                    </a:lnTo>
                    <a:lnTo>
                      <a:pt x="778" y="502"/>
                    </a:lnTo>
                    <a:lnTo>
                      <a:pt x="778" y="509"/>
                    </a:lnTo>
                    <a:lnTo>
                      <a:pt x="778" y="502"/>
                    </a:lnTo>
                    <a:lnTo>
                      <a:pt x="782" y="496"/>
                    </a:lnTo>
                    <a:lnTo>
                      <a:pt x="782" y="502"/>
                    </a:lnTo>
                    <a:lnTo>
                      <a:pt x="782" y="496"/>
                    </a:lnTo>
                    <a:lnTo>
                      <a:pt x="786" y="502"/>
                    </a:lnTo>
                    <a:lnTo>
                      <a:pt x="786" y="509"/>
                    </a:lnTo>
                    <a:lnTo>
                      <a:pt x="790" y="509"/>
                    </a:lnTo>
                    <a:lnTo>
                      <a:pt x="790" y="502"/>
                    </a:lnTo>
                    <a:lnTo>
                      <a:pt x="790" y="509"/>
                    </a:lnTo>
                    <a:lnTo>
                      <a:pt x="794" y="509"/>
                    </a:lnTo>
                    <a:lnTo>
                      <a:pt x="794" y="496"/>
                    </a:lnTo>
                    <a:lnTo>
                      <a:pt x="798" y="509"/>
                    </a:lnTo>
                    <a:lnTo>
                      <a:pt x="798" y="502"/>
                    </a:lnTo>
                    <a:lnTo>
                      <a:pt x="798" y="516"/>
                    </a:lnTo>
                  </a:path>
                </a:pathLst>
              </a:custGeom>
              <a:noFill/>
              <a:ln w="127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5075" name="Rectangle 271"/>
            <p:cNvSpPr>
              <a:spLocks noChangeArrowheads="1"/>
            </p:cNvSpPr>
            <p:nvPr/>
          </p:nvSpPr>
          <p:spPr bwMode="auto">
            <a:xfrm>
              <a:off x="1450" y="2562"/>
              <a:ext cx="32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CC"/>
                  </a:solidFill>
                  <a:latin typeface="Arial Narrow" pitchFamily="34" charset="0"/>
                </a:rPr>
                <a:t>C189S</a:t>
              </a:r>
            </a:p>
          </p:txBody>
        </p:sp>
        <p:grpSp>
          <p:nvGrpSpPr>
            <p:cNvPr id="45076" name="Group 272"/>
            <p:cNvGrpSpPr>
              <a:grpSpLocks/>
            </p:cNvGrpSpPr>
            <p:nvPr/>
          </p:nvGrpSpPr>
          <p:grpSpPr bwMode="auto">
            <a:xfrm>
              <a:off x="1070" y="2904"/>
              <a:ext cx="519" cy="237"/>
              <a:chOff x="1970" y="1453"/>
              <a:chExt cx="519" cy="237"/>
            </a:xfrm>
          </p:grpSpPr>
          <p:grpSp>
            <p:nvGrpSpPr>
              <p:cNvPr id="45090" name="Group 273"/>
              <p:cNvGrpSpPr>
                <a:grpSpLocks/>
              </p:cNvGrpSpPr>
              <p:nvPr/>
            </p:nvGrpSpPr>
            <p:grpSpPr bwMode="auto">
              <a:xfrm>
                <a:off x="1970" y="1632"/>
                <a:ext cx="519" cy="58"/>
                <a:chOff x="1970" y="1632"/>
                <a:chExt cx="519" cy="58"/>
              </a:xfrm>
            </p:grpSpPr>
            <p:sp>
              <p:nvSpPr>
                <p:cNvPr id="45092" name="Line 274"/>
                <p:cNvSpPr>
                  <a:spLocks noChangeShapeType="1"/>
                </p:cNvSpPr>
                <p:nvPr/>
              </p:nvSpPr>
              <p:spPr bwMode="auto">
                <a:xfrm>
                  <a:off x="1971" y="1632"/>
                  <a:ext cx="51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93" name="Line 275"/>
                <p:cNvSpPr>
                  <a:spLocks noChangeShapeType="1"/>
                </p:cNvSpPr>
                <p:nvPr/>
              </p:nvSpPr>
              <p:spPr bwMode="auto">
                <a:xfrm>
                  <a:off x="1970"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94" name="Line 276"/>
                <p:cNvSpPr>
                  <a:spLocks noChangeShapeType="1"/>
                </p:cNvSpPr>
                <p:nvPr/>
              </p:nvSpPr>
              <p:spPr bwMode="auto">
                <a:xfrm>
                  <a:off x="2489" y="1632"/>
                  <a:ext cx="0"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5091" name="Rectangle 277"/>
              <p:cNvSpPr>
                <a:spLocks noChangeArrowheads="1"/>
              </p:cNvSpPr>
              <p:nvPr/>
            </p:nvSpPr>
            <p:spPr bwMode="auto">
              <a:xfrm>
                <a:off x="2071" y="1453"/>
                <a:ext cx="32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5 min</a:t>
                </a:r>
                <a:endParaRPr lang="en-US" sz="2000">
                  <a:solidFill>
                    <a:schemeClr val="tx1"/>
                  </a:solidFill>
                  <a:latin typeface="Arial Narrow" pitchFamily="34" charset="0"/>
                </a:endParaRPr>
              </a:p>
            </p:txBody>
          </p:sp>
        </p:grpSp>
        <p:sp>
          <p:nvSpPr>
            <p:cNvPr id="45077" name="Rectangle 278"/>
            <p:cNvSpPr>
              <a:spLocks noChangeArrowheads="1"/>
            </p:cNvSpPr>
            <p:nvPr/>
          </p:nvSpPr>
          <p:spPr bwMode="auto">
            <a:xfrm>
              <a:off x="738" y="2730"/>
              <a:ext cx="192"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5078" name="Rectangle 279"/>
            <p:cNvSpPr>
              <a:spLocks noChangeArrowheads="1"/>
            </p:cNvSpPr>
            <p:nvPr/>
          </p:nvSpPr>
          <p:spPr bwMode="auto">
            <a:xfrm>
              <a:off x="1626" y="2730"/>
              <a:ext cx="288" cy="336"/>
            </a:xfrm>
            <a:prstGeom prst="rect">
              <a:avLst/>
            </a:prstGeom>
            <a:solidFill>
              <a:srgbClr val="C0C0C0">
                <a:alpha val="43921"/>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45079" name="Group 280"/>
            <p:cNvGrpSpPr>
              <a:grpSpLocks/>
            </p:cNvGrpSpPr>
            <p:nvPr/>
          </p:nvGrpSpPr>
          <p:grpSpPr bwMode="auto">
            <a:xfrm>
              <a:off x="288" y="2202"/>
              <a:ext cx="541" cy="1026"/>
              <a:chOff x="480" y="144"/>
              <a:chExt cx="541" cy="1026"/>
            </a:xfrm>
          </p:grpSpPr>
          <p:sp>
            <p:nvSpPr>
              <p:cNvPr id="45080" name="Line 281"/>
              <p:cNvSpPr>
                <a:spLocks noChangeShapeType="1"/>
              </p:cNvSpPr>
              <p:nvPr/>
            </p:nvSpPr>
            <p:spPr bwMode="auto">
              <a:xfrm>
                <a:off x="960" y="21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1" name="Line 282"/>
              <p:cNvSpPr>
                <a:spLocks noChangeShapeType="1"/>
              </p:cNvSpPr>
              <p:nvPr/>
            </p:nvSpPr>
            <p:spPr bwMode="auto">
              <a:xfrm>
                <a:off x="960" y="821"/>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2" name="Line 283"/>
              <p:cNvSpPr>
                <a:spLocks noChangeShapeType="1"/>
              </p:cNvSpPr>
              <p:nvPr/>
            </p:nvSpPr>
            <p:spPr bwMode="auto">
              <a:xfrm>
                <a:off x="957" y="222"/>
                <a:ext cx="0" cy="89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3" name="Line 284"/>
              <p:cNvSpPr>
                <a:spLocks noChangeShapeType="1"/>
              </p:cNvSpPr>
              <p:nvPr/>
            </p:nvSpPr>
            <p:spPr bwMode="auto">
              <a:xfrm>
                <a:off x="957" y="1117"/>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4" name="Line 285"/>
              <p:cNvSpPr>
                <a:spLocks noChangeShapeType="1"/>
              </p:cNvSpPr>
              <p:nvPr/>
            </p:nvSpPr>
            <p:spPr bwMode="auto">
              <a:xfrm>
                <a:off x="963" y="519"/>
                <a:ext cx="58"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5" name="Rectangle 286"/>
              <p:cNvSpPr>
                <a:spLocks noChangeArrowheads="1"/>
              </p:cNvSpPr>
              <p:nvPr/>
            </p:nvSpPr>
            <p:spPr bwMode="auto">
              <a:xfrm>
                <a:off x="747" y="978"/>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7.4</a:t>
                </a:r>
                <a:endParaRPr lang="en-US" sz="2000">
                  <a:solidFill>
                    <a:schemeClr val="tx1"/>
                  </a:solidFill>
                  <a:latin typeface="Arial Narrow" pitchFamily="34" charset="0"/>
                </a:endParaRPr>
              </a:p>
            </p:txBody>
          </p:sp>
          <p:sp>
            <p:nvSpPr>
              <p:cNvPr id="45086" name="Rectangle 287"/>
              <p:cNvSpPr>
                <a:spLocks noChangeArrowheads="1"/>
              </p:cNvSpPr>
              <p:nvPr/>
            </p:nvSpPr>
            <p:spPr bwMode="auto">
              <a:xfrm>
                <a:off x="747" y="422"/>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7.6</a:t>
                </a:r>
                <a:endParaRPr lang="en-US" sz="2000">
                  <a:solidFill>
                    <a:schemeClr val="tx1"/>
                  </a:solidFill>
                  <a:latin typeface="Arial Narrow" pitchFamily="34" charset="0"/>
                </a:endParaRPr>
              </a:p>
            </p:txBody>
          </p:sp>
          <p:sp>
            <p:nvSpPr>
              <p:cNvPr id="45087" name="Rectangle 288"/>
              <p:cNvSpPr>
                <a:spLocks noChangeArrowheads="1"/>
              </p:cNvSpPr>
              <p:nvPr/>
            </p:nvSpPr>
            <p:spPr bwMode="auto">
              <a:xfrm>
                <a:off x="480" y="522"/>
                <a:ext cx="3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pH</a:t>
                </a:r>
                <a:r>
                  <a:rPr lang="en-US" sz="2000" baseline="-25000">
                    <a:solidFill>
                      <a:srgbClr val="000000"/>
                    </a:solidFill>
                    <a:latin typeface="Arial Narrow" pitchFamily="34" charset="0"/>
                  </a:rPr>
                  <a:t>S       </a:t>
                </a:r>
                <a:endParaRPr lang="en-US" sz="2000" baseline="-25000">
                  <a:solidFill>
                    <a:schemeClr val="tx1"/>
                  </a:solidFill>
                  <a:latin typeface="Arial Narrow" pitchFamily="34" charset="0"/>
                </a:endParaRPr>
              </a:p>
            </p:txBody>
          </p:sp>
          <p:sp>
            <p:nvSpPr>
              <p:cNvPr id="45088" name="Rectangle 289"/>
              <p:cNvSpPr>
                <a:spLocks noChangeArrowheads="1"/>
              </p:cNvSpPr>
              <p:nvPr/>
            </p:nvSpPr>
            <p:spPr bwMode="auto">
              <a:xfrm>
                <a:off x="747" y="700"/>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7.5</a:t>
                </a:r>
                <a:endParaRPr lang="en-US" sz="2000">
                  <a:solidFill>
                    <a:schemeClr val="tx1"/>
                  </a:solidFill>
                  <a:latin typeface="Arial Narrow" pitchFamily="34" charset="0"/>
                </a:endParaRPr>
              </a:p>
            </p:txBody>
          </p:sp>
          <p:sp>
            <p:nvSpPr>
              <p:cNvPr id="45089" name="Rectangle 290"/>
              <p:cNvSpPr>
                <a:spLocks noChangeArrowheads="1"/>
              </p:cNvSpPr>
              <p:nvPr/>
            </p:nvSpPr>
            <p:spPr bwMode="auto">
              <a:xfrm>
                <a:off x="747" y="144"/>
                <a:ext cx="18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7.7</a:t>
                </a:r>
                <a:endParaRPr lang="en-US" sz="2000">
                  <a:solidFill>
                    <a:schemeClr val="tx1"/>
                  </a:solidFill>
                  <a:latin typeface="Arial Narrow" pitchFamily="34" charset="0"/>
                </a:endParaRPr>
              </a:p>
            </p:txBody>
          </p:sp>
        </p:gr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99602"/>
                                        </p:tgtEl>
                                        <p:attrNameLst>
                                          <p:attrName>style.visibility</p:attrName>
                                        </p:attrNameLst>
                                      </p:cBhvr>
                                      <p:to>
                                        <p:strVal val="visible"/>
                                      </p:to>
                                    </p:set>
                                    <p:animEffect transition="in" filter="dissolve">
                                      <p:cBhvr>
                                        <p:cTn id="7" dur="500"/>
                                        <p:tgtEl>
                                          <p:spTgt spid="699602"/>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99603"/>
                                        </p:tgtEl>
                                        <p:attrNameLst>
                                          <p:attrName>style.visibility</p:attrName>
                                        </p:attrNameLst>
                                      </p:cBhvr>
                                      <p:to>
                                        <p:strVal val="visible"/>
                                      </p:to>
                                    </p:set>
                                    <p:animEffect transition="in" filter="dissolve">
                                      <p:cBhvr>
                                        <p:cTn id="11" dur="500"/>
                                        <p:tgtEl>
                                          <p:spTgt spid="699603"/>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699604"/>
                                        </p:tgtEl>
                                        <p:attrNameLst>
                                          <p:attrName>style.visibility</p:attrName>
                                        </p:attrNameLst>
                                      </p:cBhvr>
                                      <p:to>
                                        <p:strVal val="visible"/>
                                      </p:to>
                                    </p:set>
                                    <p:animEffect transition="in" filter="dissolve">
                                      <p:cBhvr>
                                        <p:cTn id="15" dur="500"/>
                                        <p:tgtEl>
                                          <p:spTgt spid="69960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699605"/>
                                        </p:tgtEl>
                                        <p:attrNameLst>
                                          <p:attrName>style.visibility</p:attrName>
                                        </p:attrNameLst>
                                      </p:cBhvr>
                                      <p:to>
                                        <p:strVal val="visible"/>
                                      </p:to>
                                    </p:set>
                                    <p:animEffect transition="in" filter="dissolve">
                                      <p:cBhvr>
                                        <p:cTn id="20" dur="500"/>
                                        <p:tgtEl>
                                          <p:spTgt spid="699605"/>
                                        </p:tgtEl>
                                      </p:cBhvr>
                                    </p:animEffect>
                                  </p:childTnLst>
                                </p:cTn>
                              </p:par>
                            </p:childTnLst>
                          </p:cTn>
                        </p:par>
                        <p:par>
                          <p:cTn id="21" fill="hold" nodeType="afterGroup">
                            <p:stCondLst>
                              <p:cond delay="500"/>
                            </p:stCondLst>
                            <p:childTnLst>
                              <p:par>
                                <p:cTn id="22" presetID="9" presetClass="entr" presetSubtype="0" fill="hold" nodeType="afterEffect">
                                  <p:stCondLst>
                                    <p:cond delay="0"/>
                                  </p:stCondLst>
                                  <p:childTnLst>
                                    <p:set>
                                      <p:cBhvr>
                                        <p:cTn id="23" dur="1" fill="hold">
                                          <p:stCondLst>
                                            <p:cond delay="0"/>
                                          </p:stCondLst>
                                        </p:cTn>
                                        <p:tgtEl>
                                          <p:spTgt spid="699606"/>
                                        </p:tgtEl>
                                        <p:attrNameLst>
                                          <p:attrName>style.visibility</p:attrName>
                                        </p:attrNameLst>
                                      </p:cBhvr>
                                      <p:to>
                                        <p:strVal val="visible"/>
                                      </p:to>
                                    </p:set>
                                    <p:animEffect transition="in" filter="dissolve">
                                      <p:cBhvr>
                                        <p:cTn id="24" dur="500"/>
                                        <p:tgtEl>
                                          <p:spTgt spid="699606"/>
                                        </p:tgtEl>
                                      </p:cBhvr>
                                    </p:animEffect>
                                  </p:childTnLst>
                                </p:cTn>
                              </p:par>
                            </p:childTnLst>
                          </p:cTn>
                        </p:par>
                        <p:par>
                          <p:cTn id="25" fill="hold" nodeType="afterGroup">
                            <p:stCondLst>
                              <p:cond delay="1000"/>
                            </p:stCondLst>
                            <p:childTnLst>
                              <p:par>
                                <p:cTn id="26" presetID="9" presetClass="entr" presetSubtype="0" fill="hold" nodeType="afterEffect">
                                  <p:stCondLst>
                                    <p:cond delay="0"/>
                                  </p:stCondLst>
                                  <p:childTnLst>
                                    <p:set>
                                      <p:cBhvr>
                                        <p:cTn id="27" dur="1" fill="hold">
                                          <p:stCondLst>
                                            <p:cond delay="0"/>
                                          </p:stCondLst>
                                        </p:cTn>
                                        <p:tgtEl>
                                          <p:spTgt spid="699607"/>
                                        </p:tgtEl>
                                        <p:attrNameLst>
                                          <p:attrName>style.visibility</p:attrName>
                                        </p:attrNameLst>
                                      </p:cBhvr>
                                      <p:to>
                                        <p:strVal val="visible"/>
                                      </p:to>
                                    </p:set>
                                    <p:animEffect transition="in" filter="dissolve">
                                      <p:cBhvr>
                                        <p:cTn id="28" dur="500"/>
                                        <p:tgtEl>
                                          <p:spTgt spid="69960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nodeType="clickEffect">
                                  <p:stCondLst>
                                    <p:cond delay="0"/>
                                  </p:stCondLst>
                                  <p:childTnLst>
                                    <p:set>
                                      <p:cBhvr>
                                        <p:cTn id="32" dur="1" fill="hold">
                                          <p:stCondLst>
                                            <p:cond delay="0"/>
                                          </p:stCondLst>
                                        </p:cTn>
                                        <p:tgtEl>
                                          <p:spTgt spid="699612"/>
                                        </p:tgtEl>
                                        <p:attrNameLst>
                                          <p:attrName>style.visibility</p:attrName>
                                        </p:attrNameLst>
                                      </p:cBhvr>
                                      <p:to>
                                        <p:strVal val="visible"/>
                                      </p:to>
                                    </p:set>
                                    <p:animEffect transition="in" filter="dissolve">
                                      <p:cBhvr>
                                        <p:cTn id="33" dur="500"/>
                                        <p:tgtEl>
                                          <p:spTgt spid="699612"/>
                                        </p:tgtEl>
                                      </p:cBhvr>
                                    </p:animEffect>
                                  </p:childTnLst>
                                </p:cTn>
                              </p:par>
                            </p:childTnLst>
                          </p:cTn>
                        </p:par>
                        <p:par>
                          <p:cTn id="34" fill="hold" nodeType="afterGroup">
                            <p:stCondLst>
                              <p:cond delay="500"/>
                            </p:stCondLst>
                            <p:childTnLst>
                              <p:par>
                                <p:cTn id="35" presetID="9" presetClass="entr" presetSubtype="0" fill="hold" nodeType="afterEffect">
                                  <p:stCondLst>
                                    <p:cond delay="0"/>
                                  </p:stCondLst>
                                  <p:childTnLst>
                                    <p:set>
                                      <p:cBhvr>
                                        <p:cTn id="36" dur="1" fill="hold">
                                          <p:stCondLst>
                                            <p:cond delay="0"/>
                                          </p:stCondLst>
                                        </p:cTn>
                                        <p:tgtEl>
                                          <p:spTgt spid="699613"/>
                                        </p:tgtEl>
                                        <p:attrNameLst>
                                          <p:attrName>style.visibility</p:attrName>
                                        </p:attrNameLst>
                                      </p:cBhvr>
                                      <p:to>
                                        <p:strVal val="visible"/>
                                      </p:to>
                                    </p:set>
                                    <p:animEffect transition="in" filter="dissolve">
                                      <p:cBhvr>
                                        <p:cTn id="37" dur="500"/>
                                        <p:tgtEl>
                                          <p:spTgt spid="699613"/>
                                        </p:tgtEl>
                                      </p:cBhvr>
                                    </p:animEffect>
                                  </p:childTnLst>
                                </p:cTn>
                              </p:par>
                            </p:childTnLst>
                          </p:cTn>
                        </p:par>
                        <p:par>
                          <p:cTn id="38" fill="hold" nodeType="afterGroup">
                            <p:stCondLst>
                              <p:cond delay="1000"/>
                            </p:stCondLst>
                            <p:childTnLst>
                              <p:par>
                                <p:cTn id="39" presetID="9" presetClass="entr" presetSubtype="0" fill="hold" nodeType="afterEffect">
                                  <p:stCondLst>
                                    <p:cond delay="0"/>
                                  </p:stCondLst>
                                  <p:childTnLst>
                                    <p:set>
                                      <p:cBhvr>
                                        <p:cTn id="40" dur="1" fill="hold">
                                          <p:stCondLst>
                                            <p:cond delay="0"/>
                                          </p:stCondLst>
                                        </p:cTn>
                                        <p:tgtEl>
                                          <p:spTgt spid="699614"/>
                                        </p:tgtEl>
                                        <p:attrNameLst>
                                          <p:attrName>style.visibility</p:attrName>
                                        </p:attrNameLst>
                                      </p:cBhvr>
                                      <p:to>
                                        <p:strVal val="visible"/>
                                      </p:to>
                                    </p:set>
                                    <p:animEffect transition="in" filter="dissolve">
                                      <p:cBhvr>
                                        <p:cTn id="41" dur="500"/>
                                        <p:tgtEl>
                                          <p:spTgt spid="699614"/>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nodeType="clickEffect">
                                  <p:stCondLst>
                                    <p:cond delay="0"/>
                                  </p:stCondLst>
                                  <p:childTnLst>
                                    <p:set>
                                      <p:cBhvr>
                                        <p:cTn id="45" dur="1" fill="hold">
                                          <p:stCondLst>
                                            <p:cond delay="0"/>
                                          </p:stCondLst>
                                        </p:cTn>
                                        <p:tgtEl>
                                          <p:spTgt spid="699659"/>
                                        </p:tgtEl>
                                        <p:attrNameLst>
                                          <p:attrName>style.visibility</p:attrName>
                                        </p:attrNameLst>
                                      </p:cBhvr>
                                      <p:to>
                                        <p:strVal val="visible"/>
                                      </p:to>
                                    </p:set>
                                    <p:animEffect transition="in" filter="dissolve">
                                      <p:cBhvr>
                                        <p:cTn id="46" dur="500"/>
                                        <p:tgtEl>
                                          <p:spTgt spid="699659"/>
                                        </p:tgtEl>
                                      </p:cBhvr>
                                    </p:animEffect>
                                  </p:childTnLst>
                                </p:cTn>
                              </p:par>
                            </p:childTnLst>
                          </p:cTn>
                        </p:par>
                        <p:par>
                          <p:cTn id="47" fill="hold" nodeType="afterGroup">
                            <p:stCondLst>
                              <p:cond delay="500"/>
                            </p:stCondLst>
                            <p:childTnLst>
                              <p:par>
                                <p:cTn id="48" presetID="9" presetClass="entr" presetSubtype="0" fill="hold" nodeType="afterEffect">
                                  <p:stCondLst>
                                    <p:cond delay="0"/>
                                  </p:stCondLst>
                                  <p:childTnLst>
                                    <p:set>
                                      <p:cBhvr>
                                        <p:cTn id="49" dur="1" fill="hold">
                                          <p:stCondLst>
                                            <p:cond delay="0"/>
                                          </p:stCondLst>
                                        </p:cTn>
                                        <p:tgtEl>
                                          <p:spTgt spid="699615"/>
                                        </p:tgtEl>
                                        <p:attrNameLst>
                                          <p:attrName>style.visibility</p:attrName>
                                        </p:attrNameLst>
                                      </p:cBhvr>
                                      <p:to>
                                        <p:strVal val="visible"/>
                                      </p:to>
                                    </p:set>
                                    <p:animEffect transition="in" filter="dissolve">
                                      <p:cBhvr>
                                        <p:cTn id="50" dur="500"/>
                                        <p:tgtEl>
                                          <p:spTgt spid="69961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nodeType="clickEffect">
                                  <p:stCondLst>
                                    <p:cond delay="0"/>
                                  </p:stCondLst>
                                  <p:childTnLst>
                                    <p:set>
                                      <p:cBhvr>
                                        <p:cTn id="54" dur="1" fill="hold">
                                          <p:stCondLst>
                                            <p:cond delay="0"/>
                                          </p:stCondLst>
                                        </p:cTn>
                                        <p:tgtEl>
                                          <p:spTgt spid="699638"/>
                                        </p:tgtEl>
                                        <p:attrNameLst>
                                          <p:attrName>style.visibility</p:attrName>
                                        </p:attrNameLst>
                                      </p:cBhvr>
                                      <p:to>
                                        <p:strVal val="visible"/>
                                      </p:to>
                                    </p:set>
                                    <p:animEffect transition="in" filter="dissolve">
                                      <p:cBhvr>
                                        <p:cTn id="55" dur="500"/>
                                        <p:tgtEl>
                                          <p:spTgt spid="699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865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851025"/>
            <a:ext cx="4191000" cy="416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8659" name="Picture 3" descr="saqp1i"/>
          <p:cNvPicPr>
            <a:picLocks noChangeAspect="1" noChangeArrowheads="1"/>
          </p:cNvPicPr>
          <p:nvPr/>
        </p:nvPicPr>
        <p:blipFill>
          <a:blip r:embed="rId4">
            <a:extLst>
              <a:ext uri="{28A0092B-C50C-407E-A947-70E740481C1C}">
                <a14:useLocalDpi xmlns:a14="http://schemas.microsoft.com/office/drawing/2010/main" val="0"/>
              </a:ext>
            </a:extLst>
          </a:blip>
          <a:srcRect l="4762" t="5225" b="7970"/>
          <a:stretch>
            <a:fillRect/>
          </a:stretch>
        </p:blipFill>
        <p:spPr bwMode="auto">
          <a:xfrm>
            <a:off x="4419600" y="1851025"/>
            <a:ext cx="4572000" cy="4167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7108" name="Rectangle 4"/>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H</a:t>
            </a:r>
            <a:r>
              <a:rPr lang="en-US" sz="4000" baseline="-25000">
                <a:solidFill>
                  <a:schemeClr val="tx2"/>
                </a:solidFill>
                <a:latin typeface="Arial Narrow" pitchFamily="34" charset="0"/>
              </a:rPr>
              <a:t>2</a:t>
            </a:r>
            <a:r>
              <a:rPr lang="en-US" sz="4000">
                <a:solidFill>
                  <a:schemeClr val="tx2"/>
                </a:solidFill>
                <a:latin typeface="Arial Narrow" pitchFamily="34" charset="0"/>
              </a:rPr>
              <a:t>O &amp; NH</a:t>
            </a:r>
            <a:r>
              <a:rPr lang="en-US" sz="4000" baseline="-25000">
                <a:solidFill>
                  <a:schemeClr val="tx2"/>
                </a:solidFill>
                <a:latin typeface="Arial Narrow" pitchFamily="34" charset="0"/>
              </a:rPr>
              <a:t>3</a:t>
            </a:r>
            <a:r>
              <a:rPr lang="en-US" sz="4000">
                <a:solidFill>
                  <a:schemeClr val="tx2"/>
                </a:solidFill>
                <a:latin typeface="Arial Narrow" pitchFamily="34" charset="0"/>
              </a:rPr>
              <a:t> Pathways through hAQP1</a:t>
            </a:r>
            <a:endParaRPr lang="en-US" sz="4000" baseline="-25000">
              <a:solidFill>
                <a:schemeClr val="tx2"/>
              </a:solidFill>
              <a:latin typeface="Arial Narrow" pitchFamily="34" charset="0"/>
            </a:endParaRPr>
          </a:p>
        </p:txBody>
      </p:sp>
      <p:grpSp>
        <p:nvGrpSpPr>
          <p:cNvPr id="47109" name="Group 5"/>
          <p:cNvGrpSpPr>
            <a:grpSpLocks/>
          </p:cNvGrpSpPr>
          <p:nvPr/>
        </p:nvGrpSpPr>
        <p:grpSpPr bwMode="auto">
          <a:xfrm>
            <a:off x="2273300" y="1085850"/>
            <a:ext cx="4565650" cy="0"/>
            <a:chOff x="0" y="672"/>
            <a:chExt cx="2876" cy="0"/>
          </a:xfrm>
        </p:grpSpPr>
        <p:sp>
          <p:nvSpPr>
            <p:cNvPr id="47118" name="Line 6"/>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9" name="Line 7"/>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38664" name="Rectangle 8"/>
          <p:cNvSpPr>
            <a:spLocks noChangeArrowheads="1"/>
          </p:cNvSpPr>
          <p:nvPr/>
        </p:nvSpPr>
        <p:spPr bwMode="auto">
          <a:xfrm>
            <a:off x="808038" y="6281738"/>
            <a:ext cx="4608512" cy="347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0% H</a:t>
            </a:r>
            <a:r>
              <a:rPr lang="en-US" baseline="-25000">
                <a:solidFill>
                  <a:schemeClr val="tx1"/>
                </a:solidFill>
                <a:latin typeface="Arial Narrow" pitchFamily="34" charset="0"/>
              </a:rPr>
              <a:t>2</a:t>
            </a:r>
            <a:r>
              <a:rPr lang="en-US">
                <a:solidFill>
                  <a:schemeClr val="tx1"/>
                </a:solidFill>
                <a:latin typeface="Arial Narrow" pitchFamily="34" charset="0"/>
              </a:rPr>
              <a:t>O and NH</a:t>
            </a:r>
            <a:r>
              <a:rPr lang="en-US" baseline="-25000">
                <a:solidFill>
                  <a:schemeClr val="tx1"/>
                </a:solidFill>
                <a:latin typeface="Arial Narrow" pitchFamily="34" charset="0"/>
              </a:rPr>
              <a:t>3</a:t>
            </a:r>
            <a:r>
              <a:rPr lang="en-US">
                <a:solidFill>
                  <a:schemeClr val="tx1"/>
                </a:solidFill>
                <a:latin typeface="Arial Narrow" pitchFamily="34" charset="0"/>
              </a:rPr>
              <a:t> (DIDS has no effect)</a:t>
            </a:r>
          </a:p>
        </p:txBody>
      </p:sp>
      <p:sp>
        <p:nvSpPr>
          <p:cNvPr id="838665" name="Line 9"/>
          <p:cNvSpPr>
            <a:spLocks noChangeShapeType="1"/>
          </p:cNvSpPr>
          <p:nvPr/>
        </p:nvSpPr>
        <p:spPr bwMode="auto">
          <a:xfrm flipV="1">
            <a:off x="2138363" y="3932238"/>
            <a:ext cx="95250" cy="2290762"/>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8666" name="Rectangle 10"/>
          <p:cNvSpPr>
            <a:spLocks noChangeArrowheads="1"/>
          </p:cNvSpPr>
          <p:nvPr/>
        </p:nvSpPr>
        <p:spPr bwMode="auto">
          <a:xfrm>
            <a:off x="2941638" y="1285875"/>
            <a:ext cx="4419600"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25% H</a:t>
            </a:r>
            <a:r>
              <a:rPr lang="en-US" baseline="-25000">
                <a:solidFill>
                  <a:schemeClr val="tx1"/>
                </a:solidFill>
                <a:latin typeface="Arial Narrow" pitchFamily="34" charset="0"/>
              </a:rPr>
              <a:t>2</a:t>
            </a:r>
            <a:r>
              <a:rPr lang="en-US">
                <a:solidFill>
                  <a:schemeClr val="tx1"/>
                </a:solidFill>
                <a:latin typeface="Arial Narrow" pitchFamily="34" charset="0"/>
              </a:rPr>
              <a:t>O &amp; NH</a:t>
            </a:r>
            <a:r>
              <a:rPr lang="en-US" baseline="-25000">
                <a:solidFill>
                  <a:schemeClr val="tx1"/>
                </a:solidFill>
                <a:latin typeface="Arial Narrow" pitchFamily="34" charset="0"/>
              </a:rPr>
              <a:t>3</a:t>
            </a:r>
            <a:r>
              <a:rPr lang="en-US">
                <a:solidFill>
                  <a:schemeClr val="tx1"/>
                </a:solidFill>
                <a:latin typeface="Arial Narrow" pitchFamily="34" charset="0"/>
              </a:rPr>
              <a:t> (blocked by pCMBS)</a:t>
            </a:r>
          </a:p>
        </p:txBody>
      </p:sp>
      <p:sp>
        <p:nvSpPr>
          <p:cNvPr id="838667" name="Line 11"/>
          <p:cNvSpPr>
            <a:spLocks noChangeShapeType="1"/>
          </p:cNvSpPr>
          <p:nvPr/>
        </p:nvSpPr>
        <p:spPr bwMode="auto">
          <a:xfrm flipH="1">
            <a:off x="2671763" y="1435100"/>
            <a:ext cx="350837" cy="17938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8668" name="Line 12"/>
          <p:cNvSpPr>
            <a:spLocks noChangeShapeType="1"/>
          </p:cNvSpPr>
          <p:nvPr/>
        </p:nvSpPr>
        <p:spPr bwMode="auto">
          <a:xfrm flipH="1">
            <a:off x="2882900" y="1435100"/>
            <a:ext cx="139700" cy="32353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8669" name="Line 13"/>
          <p:cNvSpPr>
            <a:spLocks noChangeShapeType="1"/>
          </p:cNvSpPr>
          <p:nvPr/>
        </p:nvSpPr>
        <p:spPr bwMode="auto">
          <a:xfrm flipH="1">
            <a:off x="1419225" y="1435100"/>
            <a:ext cx="1603375" cy="19272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8670" name="Line 14"/>
          <p:cNvSpPr>
            <a:spLocks noChangeShapeType="1"/>
          </p:cNvSpPr>
          <p:nvPr/>
        </p:nvSpPr>
        <p:spPr bwMode="auto">
          <a:xfrm flipH="1">
            <a:off x="1549400" y="1435100"/>
            <a:ext cx="1473200" cy="32797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8671" name="Rectangle 15"/>
          <p:cNvSpPr>
            <a:spLocks noChangeArrowheads="1"/>
          </p:cNvSpPr>
          <p:nvPr/>
        </p:nvSpPr>
        <p:spPr bwMode="auto">
          <a:xfrm>
            <a:off x="7219950" y="1285875"/>
            <a:ext cx="136207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lnSpc>
                <a:spcPct val="70000"/>
              </a:lnSpc>
            </a:pPr>
            <a:r>
              <a:rPr lang="en-US">
                <a:solidFill>
                  <a:schemeClr val="tx1"/>
                </a:solidFill>
                <a:latin typeface="Arial Narrow" pitchFamily="34" charset="0"/>
              </a:rPr>
              <a:t>= 100%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38658"/>
                                        </p:tgtEl>
                                        <p:attrNameLst>
                                          <p:attrName>style.visibility</p:attrName>
                                        </p:attrNameLst>
                                      </p:cBhvr>
                                      <p:to>
                                        <p:strVal val="visible"/>
                                      </p:to>
                                    </p:set>
                                    <p:animEffect transition="in" filter="dissolve">
                                      <p:cBhvr>
                                        <p:cTn id="7" dur="500"/>
                                        <p:tgtEl>
                                          <p:spTgt spid="838658"/>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838659"/>
                                        </p:tgtEl>
                                        <p:attrNameLst>
                                          <p:attrName>style.visibility</p:attrName>
                                        </p:attrNameLst>
                                      </p:cBhvr>
                                      <p:to>
                                        <p:strVal val="visible"/>
                                      </p:to>
                                    </p:set>
                                    <p:animEffect transition="in" filter="dissolve">
                                      <p:cBhvr>
                                        <p:cTn id="11" dur="500"/>
                                        <p:tgtEl>
                                          <p:spTgt spid="83865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838666"/>
                                        </p:tgtEl>
                                        <p:attrNameLst>
                                          <p:attrName>style.visibility</p:attrName>
                                        </p:attrNameLst>
                                      </p:cBhvr>
                                      <p:to>
                                        <p:strVal val="visible"/>
                                      </p:to>
                                    </p:set>
                                    <p:animEffect transition="in" filter="dissolve">
                                      <p:cBhvr>
                                        <p:cTn id="16" dur="500"/>
                                        <p:tgtEl>
                                          <p:spTgt spid="838666"/>
                                        </p:tgtEl>
                                      </p:cBhvr>
                                    </p:animEffect>
                                  </p:childTnLst>
                                </p:cTn>
                              </p:par>
                            </p:childTnLst>
                          </p:cTn>
                        </p:par>
                        <p:par>
                          <p:cTn id="17" fill="hold" nodeType="afterGroup">
                            <p:stCondLst>
                              <p:cond delay="500"/>
                            </p:stCondLst>
                            <p:childTnLst>
                              <p:par>
                                <p:cTn id="18" presetID="22" presetClass="entr" presetSubtype="2" fill="hold" grpId="0" nodeType="afterEffect">
                                  <p:stCondLst>
                                    <p:cond delay="0"/>
                                  </p:stCondLst>
                                  <p:childTnLst>
                                    <p:set>
                                      <p:cBhvr>
                                        <p:cTn id="19" dur="1" fill="hold">
                                          <p:stCondLst>
                                            <p:cond delay="0"/>
                                          </p:stCondLst>
                                        </p:cTn>
                                        <p:tgtEl>
                                          <p:spTgt spid="838669"/>
                                        </p:tgtEl>
                                        <p:attrNameLst>
                                          <p:attrName>style.visibility</p:attrName>
                                        </p:attrNameLst>
                                      </p:cBhvr>
                                      <p:to>
                                        <p:strVal val="visible"/>
                                      </p:to>
                                    </p:set>
                                    <p:animEffect transition="in" filter="wipe(right)">
                                      <p:cBhvr>
                                        <p:cTn id="20" dur="500"/>
                                        <p:tgtEl>
                                          <p:spTgt spid="838669"/>
                                        </p:tgtEl>
                                      </p:cBhvr>
                                    </p:animEffect>
                                  </p:childTnLst>
                                </p:cTn>
                              </p:par>
                            </p:childTnLst>
                          </p:cTn>
                        </p:par>
                        <p:par>
                          <p:cTn id="21" fill="hold" nodeType="afterGroup">
                            <p:stCondLst>
                              <p:cond delay="1000"/>
                            </p:stCondLst>
                            <p:childTnLst>
                              <p:par>
                                <p:cTn id="22" presetID="22" presetClass="entr" presetSubtype="1" fill="hold" grpId="0" nodeType="afterEffect">
                                  <p:stCondLst>
                                    <p:cond delay="0"/>
                                  </p:stCondLst>
                                  <p:childTnLst>
                                    <p:set>
                                      <p:cBhvr>
                                        <p:cTn id="23" dur="1" fill="hold">
                                          <p:stCondLst>
                                            <p:cond delay="0"/>
                                          </p:stCondLst>
                                        </p:cTn>
                                        <p:tgtEl>
                                          <p:spTgt spid="838670"/>
                                        </p:tgtEl>
                                        <p:attrNameLst>
                                          <p:attrName>style.visibility</p:attrName>
                                        </p:attrNameLst>
                                      </p:cBhvr>
                                      <p:to>
                                        <p:strVal val="visible"/>
                                      </p:to>
                                    </p:set>
                                    <p:animEffect transition="in" filter="wipe(up)">
                                      <p:cBhvr>
                                        <p:cTn id="24" dur="500"/>
                                        <p:tgtEl>
                                          <p:spTgt spid="838670"/>
                                        </p:tgtEl>
                                      </p:cBhvr>
                                    </p:animEffect>
                                  </p:childTnLst>
                                </p:cTn>
                              </p:par>
                            </p:childTnLst>
                          </p:cTn>
                        </p:par>
                        <p:par>
                          <p:cTn id="25" fill="hold" nodeType="afterGroup">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838667"/>
                                        </p:tgtEl>
                                        <p:attrNameLst>
                                          <p:attrName>style.visibility</p:attrName>
                                        </p:attrNameLst>
                                      </p:cBhvr>
                                      <p:to>
                                        <p:strVal val="visible"/>
                                      </p:to>
                                    </p:set>
                                    <p:animEffect transition="in" filter="wipe(up)">
                                      <p:cBhvr>
                                        <p:cTn id="28" dur="500"/>
                                        <p:tgtEl>
                                          <p:spTgt spid="838667"/>
                                        </p:tgtEl>
                                      </p:cBhvr>
                                    </p:animEffect>
                                  </p:childTnLst>
                                </p:cTn>
                              </p:par>
                            </p:childTnLst>
                          </p:cTn>
                        </p:par>
                        <p:par>
                          <p:cTn id="29" fill="hold" nodeType="afterGroup">
                            <p:stCondLst>
                              <p:cond delay="2000"/>
                            </p:stCondLst>
                            <p:childTnLst>
                              <p:par>
                                <p:cTn id="30" presetID="22" presetClass="entr" presetSubtype="1" fill="hold" grpId="0" nodeType="afterEffect">
                                  <p:stCondLst>
                                    <p:cond delay="0"/>
                                  </p:stCondLst>
                                  <p:childTnLst>
                                    <p:set>
                                      <p:cBhvr>
                                        <p:cTn id="31" dur="1" fill="hold">
                                          <p:stCondLst>
                                            <p:cond delay="0"/>
                                          </p:stCondLst>
                                        </p:cTn>
                                        <p:tgtEl>
                                          <p:spTgt spid="838668"/>
                                        </p:tgtEl>
                                        <p:attrNameLst>
                                          <p:attrName>style.visibility</p:attrName>
                                        </p:attrNameLst>
                                      </p:cBhvr>
                                      <p:to>
                                        <p:strVal val="visible"/>
                                      </p:to>
                                    </p:set>
                                    <p:animEffect transition="in" filter="wipe(up)">
                                      <p:cBhvr>
                                        <p:cTn id="32" dur="500"/>
                                        <p:tgtEl>
                                          <p:spTgt spid="838668"/>
                                        </p:tgtEl>
                                      </p:cBhvr>
                                    </p:animEffect>
                                  </p:childTnLst>
                                </p:cTn>
                              </p:par>
                            </p:childTnLst>
                          </p:cTn>
                        </p:par>
                        <p:par>
                          <p:cTn id="33" fill="hold" nodeType="afterGroup">
                            <p:stCondLst>
                              <p:cond delay="2500"/>
                            </p:stCondLst>
                            <p:childTnLst>
                              <p:par>
                                <p:cTn id="34" presetID="9" presetClass="entr" presetSubtype="0" fill="hold" grpId="0" nodeType="afterEffect">
                                  <p:stCondLst>
                                    <p:cond delay="0"/>
                                  </p:stCondLst>
                                  <p:childTnLst>
                                    <p:set>
                                      <p:cBhvr>
                                        <p:cTn id="35" dur="1" fill="hold">
                                          <p:stCondLst>
                                            <p:cond delay="0"/>
                                          </p:stCondLst>
                                        </p:cTn>
                                        <p:tgtEl>
                                          <p:spTgt spid="838671"/>
                                        </p:tgtEl>
                                        <p:attrNameLst>
                                          <p:attrName>style.visibility</p:attrName>
                                        </p:attrNameLst>
                                      </p:cBhvr>
                                      <p:to>
                                        <p:strVal val="visible"/>
                                      </p:to>
                                    </p:set>
                                    <p:animEffect transition="in" filter="dissolve">
                                      <p:cBhvr>
                                        <p:cTn id="36" dur="500"/>
                                        <p:tgtEl>
                                          <p:spTgt spid="838671"/>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838664"/>
                                        </p:tgtEl>
                                        <p:attrNameLst>
                                          <p:attrName>style.visibility</p:attrName>
                                        </p:attrNameLst>
                                      </p:cBhvr>
                                      <p:to>
                                        <p:strVal val="visible"/>
                                      </p:to>
                                    </p:set>
                                    <p:animEffect transition="in" filter="dissolve">
                                      <p:cBhvr>
                                        <p:cTn id="41" dur="500"/>
                                        <p:tgtEl>
                                          <p:spTgt spid="838664"/>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838665"/>
                                        </p:tgtEl>
                                        <p:attrNameLst>
                                          <p:attrName>style.visibility</p:attrName>
                                        </p:attrNameLst>
                                      </p:cBhvr>
                                      <p:to>
                                        <p:strVal val="visible"/>
                                      </p:to>
                                    </p:set>
                                    <p:animEffect transition="in" filter="wipe(down)">
                                      <p:cBhvr>
                                        <p:cTn id="46" dur="500"/>
                                        <p:tgtEl>
                                          <p:spTgt spid="8386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8664" grpId="0"/>
      <p:bldP spid="838665" grpId="0" animBg="1"/>
      <p:bldP spid="838666" grpId="0"/>
      <p:bldP spid="838667" grpId="0" animBg="1"/>
      <p:bldP spid="838668" grpId="0" animBg="1"/>
      <p:bldP spid="838669" grpId="0" animBg="1"/>
      <p:bldP spid="838670" grpId="0" animBg="1"/>
      <p:bldP spid="838671"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66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851025"/>
            <a:ext cx="4191000" cy="416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6611" name="Picture 3" descr="saqp1i"/>
          <p:cNvPicPr>
            <a:picLocks noChangeAspect="1" noChangeArrowheads="1"/>
          </p:cNvPicPr>
          <p:nvPr/>
        </p:nvPicPr>
        <p:blipFill>
          <a:blip r:embed="rId4">
            <a:extLst>
              <a:ext uri="{28A0092B-C50C-407E-A947-70E740481C1C}">
                <a14:useLocalDpi xmlns:a14="http://schemas.microsoft.com/office/drawing/2010/main" val="0"/>
              </a:ext>
            </a:extLst>
          </a:blip>
          <a:srcRect l="4762" t="5225" b="7970"/>
          <a:stretch>
            <a:fillRect/>
          </a:stretch>
        </p:blipFill>
        <p:spPr bwMode="auto">
          <a:xfrm>
            <a:off x="4419600" y="1851025"/>
            <a:ext cx="4572000" cy="4167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6084" name="Rectangle 4"/>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CO</a:t>
            </a:r>
            <a:r>
              <a:rPr lang="en-US" sz="4000" baseline="-25000">
                <a:solidFill>
                  <a:schemeClr val="tx2"/>
                </a:solidFill>
                <a:latin typeface="Arial Narrow" pitchFamily="34" charset="0"/>
              </a:rPr>
              <a:t>2</a:t>
            </a:r>
            <a:r>
              <a:rPr lang="en-US" sz="4000">
                <a:solidFill>
                  <a:schemeClr val="tx2"/>
                </a:solidFill>
                <a:latin typeface="Arial Narrow" pitchFamily="34" charset="0"/>
              </a:rPr>
              <a:t> Pathways through hAQP1</a:t>
            </a:r>
            <a:endParaRPr lang="en-US" sz="4000" baseline="-25000">
              <a:solidFill>
                <a:schemeClr val="tx2"/>
              </a:solidFill>
              <a:latin typeface="Arial Narrow" pitchFamily="34" charset="0"/>
            </a:endParaRPr>
          </a:p>
        </p:txBody>
      </p:sp>
      <p:grpSp>
        <p:nvGrpSpPr>
          <p:cNvPr id="46085" name="Group 5"/>
          <p:cNvGrpSpPr>
            <a:grpSpLocks/>
          </p:cNvGrpSpPr>
          <p:nvPr/>
        </p:nvGrpSpPr>
        <p:grpSpPr bwMode="auto">
          <a:xfrm>
            <a:off x="2273300" y="1085850"/>
            <a:ext cx="4565650" cy="0"/>
            <a:chOff x="0" y="672"/>
            <a:chExt cx="2876" cy="0"/>
          </a:xfrm>
        </p:grpSpPr>
        <p:sp>
          <p:nvSpPr>
            <p:cNvPr id="46098" name="Line 6"/>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99" name="Line 7"/>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36616" name="Rectangle 8"/>
          <p:cNvSpPr>
            <a:spLocks noChangeArrowheads="1"/>
          </p:cNvSpPr>
          <p:nvPr/>
        </p:nvSpPr>
        <p:spPr bwMode="auto">
          <a:xfrm>
            <a:off x="808038" y="6281738"/>
            <a:ext cx="3551237" cy="347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60% CO</a:t>
            </a:r>
            <a:r>
              <a:rPr lang="en-US" baseline="-25000">
                <a:solidFill>
                  <a:schemeClr val="tx1"/>
                </a:solidFill>
                <a:latin typeface="Arial Narrow" pitchFamily="34" charset="0"/>
              </a:rPr>
              <a:t>2</a:t>
            </a:r>
            <a:r>
              <a:rPr lang="en-US">
                <a:solidFill>
                  <a:schemeClr val="tx1"/>
                </a:solidFill>
                <a:latin typeface="Arial Narrow" pitchFamily="34" charset="0"/>
              </a:rPr>
              <a:t> (blocked by DIDS)</a:t>
            </a:r>
          </a:p>
        </p:txBody>
      </p:sp>
      <p:sp>
        <p:nvSpPr>
          <p:cNvPr id="836617" name="Line 9"/>
          <p:cNvSpPr>
            <a:spLocks noChangeShapeType="1"/>
          </p:cNvSpPr>
          <p:nvPr/>
        </p:nvSpPr>
        <p:spPr bwMode="auto">
          <a:xfrm flipV="1">
            <a:off x="2138363" y="3932238"/>
            <a:ext cx="95250" cy="2290762"/>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6618" name="Rectangle 10"/>
          <p:cNvSpPr>
            <a:spLocks noChangeArrowheads="1"/>
          </p:cNvSpPr>
          <p:nvPr/>
        </p:nvSpPr>
        <p:spPr bwMode="auto">
          <a:xfrm>
            <a:off x="2808288" y="1285875"/>
            <a:ext cx="385762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10% CO</a:t>
            </a:r>
            <a:r>
              <a:rPr lang="en-US" baseline="-25000">
                <a:solidFill>
                  <a:schemeClr val="tx1"/>
                </a:solidFill>
                <a:latin typeface="Arial Narrow" pitchFamily="34" charset="0"/>
              </a:rPr>
              <a:t>2</a:t>
            </a:r>
            <a:r>
              <a:rPr lang="en-US">
                <a:solidFill>
                  <a:schemeClr val="tx1"/>
                </a:solidFill>
                <a:latin typeface="Arial Narrow" pitchFamily="34" charset="0"/>
              </a:rPr>
              <a:t> (blocked by pCMBS)</a:t>
            </a:r>
          </a:p>
        </p:txBody>
      </p:sp>
      <p:sp>
        <p:nvSpPr>
          <p:cNvPr id="836619" name="Line 11"/>
          <p:cNvSpPr>
            <a:spLocks noChangeShapeType="1"/>
          </p:cNvSpPr>
          <p:nvPr/>
        </p:nvSpPr>
        <p:spPr bwMode="auto">
          <a:xfrm flipH="1">
            <a:off x="2671763" y="1435100"/>
            <a:ext cx="350837" cy="17938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6620" name="Line 12"/>
          <p:cNvSpPr>
            <a:spLocks noChangeShapeType="1"/>
          </p:cNvSpPr>
          <p:nvPr/>
        </p:nvSpPr>
        <p:spPr bwMode="auto">
          <a:xfrm flipH="1">
            <a:off x="2882900" y="1435100"/>
            <a:ext cx="139700" cy="32353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6621" name="Line 13"/>
          <p:cNvSpPr>
            <a:spLocks noChangeShapeType="1"/>
          </p:cNvSpPr>
          <p:nvPr/>
        </p:nvSpPr>
        <p:spPr bwMode="auto">
          <a:xfrm flipH="1">
            <a:off x="1419225" y="1435100"/>
            <a:ext cx="1603375" cy="19272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6622" name="Line 14"/>
          <p:cNvSpPr>
            <a:spLocks noChangeShapeType="1"/>
          </p:cNvSpPr>
          <p:nvPr/>
        </p:nvSpPr>
        <p:spPr bwMode="auto">
          <a:xfrm flipH="1">
            <a:off x="1549400" y="1435100"/>
            <a:ext cx="1473200" cy="32797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6623" name="Rectangle 15"/>
          <p:cNvSpPr>
            <a:spLocks noChangeArrowheads="1"/>
          </p:cNvSpPr>
          <p:nvPr/>
        </p:nvSpPr>
        <p:spPr bwMode="auto">
          <a:xfrm>
            <a:off x="6496050" y="1285875"/>
            <a:ext cx="971550"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lnSpc>
                <a:spcPct val="70000"/>
              </a:lnSpc>
            </a:pPr>
            <a:r>
              <a:rPr lang="en-US">
                <a:solidFill>
                  <a:schemeClr val="tx1"/>
                </a:solidFill>
                <a:latin typeface="Arial Narrow" pitchFamily="34" charset="0"/>
              </a:rPr>
              <a:t>= 40%</a:t>
            </a:r>
          </a:p>
        </p:txBody>
      </p:sp>
      <p:sp>
        <p:nvSpPr>
          <p:cNvPr id="836624" name="Rectangle 16"/>
          <p:cNvSpPr>
            <a:spLocks noChangeArrowheads="1"/>
          </p:cNvSpPr>
          <p:nvPr/>
        </p:nvSpPr>
        <p:spPr bwMode="auto">
          <a:xfrm>
            <a:off x="5000625" y="6281738"/>
            <a:ext cx="3860800" cy="347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lnSpc>
                <a:spcPct val="70000"/>
              </a:lnSpc>
            </a:pPr>
            <a:r>
              <a:rPr lang="en-US">
                <a:solidFill>
                  <a:schemeClr val="tx1"/>
                </a:solidFill>
                <a:latin typeface="Arial Narrow" pitchFamily="34" charset="0"/>
              </a:rPr>
              <a:t>DIDS + pCMBS blocks ~100%</a:t>
            </a:r>
          </a:p>
        </p:txBody>
      </p:sp>
      <p:grpSp>
        <p:nvGrpSpPr>
          <p:cNvPr id="836627" name="Group 19"/>
          <p:cNvGrpSpPr>
            <a:grpSpLocks/>
          </p:cNvGrpSpPr>
          <p:nvPr/>
        </p:nvGrpSpPr>
        <p:grpSpPr bwMode="auto">
          <a:xfrm>
            <a:off x="1905000" y="5849938"/>
            <a:ext cx="481013" cy="457200"/>
            <a:chOff x="195" y="853"/>
            <a:chExt cx="303" cy="288"/>
          </a:xfrm>
        </p:grpSpPr>
        <p:sp>
          <p:nvSpPr>
            <p:cNvPr id="46096" name="Rectangle 18"/>
            <p:cNvSpPr>
              <a:spLocks noChangeArrowheads="1"/>
            </p:cNvSpPr>
            <p:nvPr/>
          </p:nvSpPr>
          <p:spPr bwMode="auto">
            <a:xfrm>
              <a:off x="232" y="896"/>
              <a:ext cx="234" cy="207"/>
            </a:xfrm>
            <a:prstGeom prst="rect">
              <a:avLst/>
            </a:prstGeom>
            <a:solidFill>
              <a:srgbClr val="00CC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6097" name="Rectangle 17"/>
            <p:cNvSpPr>
              <a:spLocks noChangeArrowheads="1"/>
            </p:cNvSpPr>
            <p:nvPr/>
          </p:nvSpPr>
          <p:spPr bwMode="auto">
            <a:xfrm>
              <a:off x="195" y="853"/>
              <a:ext cx="30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bg1"/>
                  </a:solidFill>
                  <a:latin typeface="Arial Narrow" pitchFamily="34" charset="0"/>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36610"/>
                                        </p:tgtEl>
                                        <p:attrNameLst>
                                          <p:attrName>style.visibility</p:attrName>
                                        </p:attrNameLst>
                                      </p:cBhvr>
                                      <p:to>
                                        <p:strVal val="visible"/>
                                      </p:to>
                                    </p:set>
                                    <p:animEffect transition="in" filter="dissolve">
                                      <p:cBhvr>
                                        <p:cTn id="7" dur="500"/>
                                        <p:tgtEl>
                                          <p:spTgt spid="836610"/>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836611"/>
                                        </p:tgtEl>
                                        <p:attrNameLst>
                                          <p:attrName>style.visibility</p:attrName>
                                        </p:attrNameLst>
                                      </p:cBhvr>
                                      <p:to>
                                        <p:strVal val="visible"/>
                                      </p:to>
                                    </p:set>
                                    <p:animEffect transition="in" filter="dissolve">
                                      <p:cBhvr>
                                        <p:cTn id="11" dur="500"/>
                                        <p:tgtEl>
                                          <p:spTgt spid="83661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836618"/>
                                        </p:tgtEl>
                                        <p:attrNameLst>
                                          <p:attrName>style.visibility</p:attrName>
                                        </p:attrNameLst>
                                      </p:cBhvr>
                                      <p:to>
                                        <p:strVal val="visible"/>
                                      </p:to>
                                    </p:set>
                                    <p:animEffect transition="in" filter="dissolve">
                                      <p:cBhvr>
                                        <p:cTn id="16" dur="500"/>
                                        <p:tgtEl>
                                          <p:spTgt spid="836618"/>
                                        </p:tgtEl>
                                      </p:cBhvr>
                                    </p:animEffect>
                                  </p:childTnLst>
                                </p:cTn>
                              </p:par>
                            </p:childTnLst>
                          </p:cTn>
                        </p:par>
                        <p:par>
                          <p:cTn id="17" fill="hold" nodeType="afterGroup">
                            <p:stCondLst>
                              <p:cond delay="500"/>
                            </p:stCondLst>
                            <p:childTnLst>
                              <p:par>
                                <p:cTn id="18" presetID="22" presetClass="entr" presetSubtype="2" fill="hold" grpId="0" nodeType="afterEffect">
                                  <p:stCondLst>
                                    <p:cond delay="0"/>
                                  </p:stCondLst>
                                  <p:childTnLst>
                                    <p:set>
                                      <p:cBhvr>
                                        <p:cTn id="19" dur="1" fill="hold">
                                          <p:stCondLst>
                                            <p:cond delay="0"/>
                                          </p:stCondLst>
                                        </p:cTn>
                                        <p:tgtEl>
                                          <p:spTgt spid="836621"/>
                                        </p:tgtEl>
                                        <p:attrNameLst>
                                          <p:attrName>style.visibility</p:attrName>
                                        </p:attrNameLst>
                                      </p:cBhvr>
                                      <p:to>
                                        <p:strVal val="visible"/>
                                      </p:to>
                                    </p:set>
                                    <p:animEffect transition="in" filter="wipe(right)">
                                      <p:cBhvr>
                                        <p:cTn id="20" dur="500"/>
                                        <p:tgtEl>
                                          <p:spTgt spid="836621"/>
                                        </p:tgtEl>
                                      </p:cBhvr>
                                    </p:animEffect>
                                  </p:childTnLst>
                                </p:cTn>
                              </p:par>
                            </p:childTnLst>
                          </p:cTn>
                        </p:par>
                        <p:par>
                          <p:cTn id="21" fill="hold" nodeType="afterGroup">
                            <p:stCondLst>
                              <p:cond delay="1000"/>
                            </p:stCondLst>
                            <p:childTnLst>
                              <p:par>
                                <p:cTn id="22" presetID="22" presetClass="entr" presetSubtype="1" fill="hold" grpId="0" nodeType="afterEffect">
                                  <p:stCondLst>
                                    <p:cond delay="0"/>
                                  </p:stCondLst>
                                  <p:childTnLst>
                                    <p:set>
                                      <p:cBhvr>
                                        <p:cTn id="23" dur="1" fill="hold">
                                          <p:stCondLst>
                                            <p:cond delay="0"/>
                                          </p:stCondLst>
                                        </p:cTn>
                                        <p:tgtEl>
                                          <p:spTgt spid="836622"/>
                                        </p:tgtEl>
                                        <p:attrNameLst>
                                          <p:attrName>style.visibility</p:attrName>
                                        </p:attrNameLst>
                                      </p:cBhvr>
                                      <p:to>
                                        <p:strVal val="visible"/>
                                      </p:to>
                                    </p:set>
                                    <p:animEffect transition="in" filter="wipe(up)">
                                      <p:cBhvr>
                                        <p:cTn id="24" dur="500"/>
                                        <p:tgtEl>
                                          <p:spTgt spid="836622"/>
                                        </p:tgtEl>
                                      </p:cBhvr>
                                    </p:animEffect>
                                  </p:childTnLst>
                                </p:cTn>
                              </p:par>
                            </p:childTnLst>
                          </p:cTn>
                        </p:par>
                        <p:par>
                          <p:cTn id="25" fill="hold" nodeType="afterGroup">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836619"/>
                                        </p:tgtEl>
                                        <p:attrNameLst>
                                          <p:attrName>style.visibility</p:attrName>
                                        </p:attrNameLst>
                                      </p:cBhvr>
                                      <p:to>
                                        <p:strVal val="visible"/>
                                      </p:to>
                                    </p:set>
                                    <p:animEffect transition="in" filter="wipe(up)">
                                      <p:cBhvr>
                                        <p:cTn id="28" dur="500"/>
                                        <p:tgtEl>
                                          <p:spTgt spid="836619"/>
                                        </p:tgtEl>
                                      </p:cBhvr>
                                    </p:animEffect>
                                  </p:childTnLst>
                                </p:cTn>
                              </p:par>
                            </p:childTnLst>
                          </p:cTn>
                        </p:par>
                        <p:par>
                          <p:cTn id="29" fill="hold" nodeType="afterGroup">
                            <p:stCondLst>
                              <p:cond delay="2000"/>
                            </p:stCondLst>
                            <p:childTnLst>
                              <p:par>
                                <p:cTn id="30" presetID="22" presetClass="entr" presetSubtype="1" fill="hold" grpId="0" nodeType="afterEffect">
                                  <p:stCondLst>
                                    <p:cond delay="0"/>
                                  </p:stCondLst>
                                  <p:childTnLst>
                                    <p:set>
                                      <p:cBhvr>
                                        <p:cTn id="31" dur="1" fill="hold">
                                          <p:stCondLst>
                                            <p:cond delay="0"/>
                                          </p:stCondLst>
                                        </p:cTn>
                                        <p:tgtEl>
                                          <p:spTgt spid="836620"/>
                                        </p:tgtEl>
                                        <p:attrNameLst>
                                          <p:attrName>style.visibility</p:attrName>
                                        </p:attrNameLst>
                                      </p:cBhvr>
                                      <p:to>
                                        <p:strVal val="visible"/>
                                      </p:to>
                                    </p:set>
                                    <p:animEffect transition="in" filter="wipe(up)">
                                      <p:cBhvr>
                                        <p:cTn id="32" dur="500"/>
                                        <p:tgtEl>
                                          <p:spTgt spid="836620"/>
                                        </p:tgtEl>
                                      </p:cBhvr>
                                    </p:animEffect>
                                  </p:childTnLst>
                                </p:cTn>
                              </p:par>
                            </p:childTnLst>
                          </p:cTn>
                        </p:par>
                        <p:par>
                          <p:cTn id="33" fill="hold" nodeType="afterGroup">
                            <p:stCondLst>
                              <p:cond delay="2500"/>
                            </p:stCondLst>
                            <p:childTnLst>
                              <p:par>
                                <p:cTn id="34" presetID="9" presetClass="entr" presetSubtype="0" fill="hold" grpId="0" nodeType="afterEffect">
                                  <p:stCondLst>
                                    <p:cond delay="0"/>
                                  </p:stCondLst>
                                  <p:childTnLst>
                                    <p:set>
                                      <p:cBhvr>
                                        <p:cTn id="35" dur="1" fill="hold">
                                          <p:stCondLst>
                                            <p:cond delay="0"/>
                                          </p:stCondLst>
                                        </p:cTn>
                                        <p:tgtEl>
                                          <p:spTgt spid="836623"/>
                                        </p:tgtEl>
                                        <p:attrNameLst>
                                          <p:attrName>style.visibility</p:attrName>
                                        </p:attrNameLst>
                                      </p:cBhvr>
                                      <p:to>
                                        <p:strVal val="visible"/>
                                      </p:to>
                                    </p:set>
                                    <p:animEffect transition="in" filter="dissolve">
                                      <p:cBhvr>
                                        <p:cTn id="36" dur="500"/>
                                        <p:tgtEl>
                                          <p:spTgt spid="836623"/>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836616"/>
                                        </p:tgtEl>
                                        <p:attrNameLst>
                                          <p:attrName>style.visibility</p:attrName>
                                        </p:attrNameLst>
                                      </p:cBhvr>
                                      <p:to>
                                        <p:strVal val="visible"/>
                                      </p:to>
                                    </p:set>
                                    <p:animEffect transition="in" filter="dissolve">
                                      <p:cBhvr>
                                        <p:cTn id="41" dur="500"/>
                                        <p:tgtEl>
                                          <p:spTgt spid="836616"/>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836627"/>
                                        </p:tgtEl>
                                        <p:attrNameLst>
                                          <p:attrName>style.visibility</p:attrName>
                                        </p:attrNameLst>
                                      </p:cBhvr>
                                      <p:to>
                                        <p:strVal val="visible"/>
                                      </p:to>
                                    </p:set>
                                    <p:animEffect transition="in" filter="dissolve">
                                      <p:cBhvr>
                                        <p:cTn id="45" dur="500"/>
                                        <p:tgtEl>
                                          <p:spTgt spid="83662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836617"/>
                                        </p:tgtEl>
                                        <p:attrNameLst>
                                          <p:attrName>style.visibility</p:attrName>
                                        </p:attrNameLst>
                                      </p:cBhvr>
                                      <p:to>
                                        <p:strVal val="visible"/>
                                      </p:to>
                                    </p:set>
                                    <p:animEffect transition="in" filter="wipe(down)">
                                      <p:cBhvr>
                                        <p:cTn id="50" dur="500"/>
                                        <p:tgtEl>
                                          <p:spTgt spid="836617"/>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836624"/>
                                        </p:tgtEl>
                                        <p:attrNameLst>
                                          <p:attrName>style.visibility</p:attrName>
                                        </p:attrNameLst>
                                      </p:cBhvr>
                                      <p:to>
                                        <p:strVal val="visible"/>
                                      </p:to>
                                    </p:set>
                                    <p:animEffect transition="in" filter="dissolve">
                                      <p:cBhvr>
                                        <p:cTn id="55" dur="500"/>
                                        <p:tgtEl>
                                          <p:spTgt spid="8366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6616" grpId="0"/>
      <p:bldP spid="836617" grpId="0" animBg="1"/>
      <p:bldP spid="836618" grpId="0"/>
      <p:bldP spid="836619" grpId="0" animBg="1"/>
      <p:bldP spid="836620" grpId="0" animBg="1"/>
      <p:bldP spid="836621" grpId="0" animBg="1"/>
      <p:bldP spid="836622" grpId="0" animBg="1"/>
      <p:bldP spid="836623" grpId="0"/>
      <p:bldP spid="836624" grpId="0"/>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813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851025"/>
            <a:ext cx="4191000" cy="416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1" name="Picture 3" descr="saqp1i"/>
          <p:cNvPicPr>
            <a:picLocks noChangeAspect="1" noChangeArrowheads="1"/>
          </p:cNvPicPr>
          <p:nvPr/>
        </p:nvPicPr>
        <p:blipFill>
          <a:blip r:embed="rId4">
            <a:extLst>
              <a:ext uri="{28A0092B-C50C-407E-A947-70E740481C1C}">
                <a14:useLocalDpi xmlns:a14="http://schemas.microsoft.com/office/drawing/2010/main" val="0"/>
              </a:ext>
            </a:extLst>
          </a:blip>
          <a:srcRect l="4762" t="5225" b="7970"/>
          <a:stretch>
            <a:fillRect/>
          </a:stretch>
        </p:blipFill>
        <p:spPr bwMode="auto">
          <a:xfrm>
            <a:off x="4419600" y="1851025"/>
            <a:ext cx="4572000" cy="4167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8132" name="Rectangle 4"/>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Potential DIDS-reaction sites on hAQP1</a:t>
            </a:r>
            <a:endParaRPr lang="en-US" sz="4000" baseline="-25000">
              <a:solidFill>
                <a:schemeClr val="tx2"/>
              </a:solidFill>
              <a:latin typeface="Arial Narrow" pitchFamily="34" charset="0"/>
            </a:endParaRPr>
          </a:p>
        </p:txBody>
      </p:sp>
      <p:grpSp>
        <p:nvGrpSpPr>
          <p:cNvPr id="48133" name="Group 5"/>
          <p:cNvGrpSpPr>
            <a:grpSpLocks/>
          </p:cNvGrpSpPr>
          <p:nvPr/>
        </p:nvGrpSpPr>
        <p:grpSpPr bwMode="auto">
          <a:xfrm>
            <a:off x="2273300" y="1085850"/>
            <a:ext cx="4565650" cy="0"/>
            <a:chOff x="0" y="672"/>
            <a:chExt cx="2876" cy="0"/>
          </a:xfrm>
        </p:grpSpPr>
        <p:sp>
          <p:nvSpPr>
            <p:cNvPr id="48148" name="Line 6"/>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9" name="Line 7"/>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40712" name="Rectangle 8"/>
          <p:cNvSpPr>
            <a:spLocks noChangeArrowheads="1"/>
          </p:cNvSpPr>
          <p:nvPr/>
        </p:nvSpPr>
        <p:spPr bwMode="auto">
          <a:xfrm>
            <a:off x="3571875" y="1196975"/>
            <a:ext cx="1676400" cy="619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r>
              <a:rPr lang="en-US" sz="3200">
                <a:solidFill>
                  <a:schemeClr val="tx2"/>
                </a:solidFill>
                <a:latin typeface="Arial Narrow" pitchFamily="34" charset="0"/>
              </a:rPr>
              <a:t>K36</a:t>
            </a:r>
          </a:p>
        </p:txBody>
      </p:sp>
      <p:grpSp>
        <p:nvGrpSpPr>
          <p:cNvPr id="840713" name="Group 9"/>
          <p:cNvGrpSpPr>
            <a:grpSpLocks/>
          </p:cNvGrpSpPr>
          <p:nvPr/>
        </p:nvGrpSpPr>
        <p:grpSpPr bwMode="auto">
          <a:xfrm>
            <a:off x="2797175" y="1695450"/>
            <a:ext cx="1468438" cy="2078038"/>
            <a:chOff x="1762" y="1068"/>
            <a:chExt cx="925" cy="1309"/>
          </a:xfrm>
        </p:grpSpPr>
        <p:sp>
          <p:nvSpPr>
            <p:cNvPr id="48146" name="Line 10"/>
            <p:cNvSpPr>
              <a:spLocks noChangeShapeType="1"/>
            </p:cNvSpPr>
            <p:nvPr/>
          </p:nvSpPr>
          <p:spPr bwMode="auto">
            <a:xfrm flipH="1">
              <a:off x="1762" y="1068"/>
              <a:ext cx="925" cy="1309"/>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7" name="Line 11"/>
            <p:cNvSpPr>
              <a:spLocks noChangeShapeType="1"/>
            </p:cNvSpPr>
            <p:nvPr/>
          </p:nvSpPr>
          <p:spPr bwMode="auto">
            <a:xfrm flipH="1">
              <a:off x="1772" y="1077"/>
              <a:ext cx="909" cy="1285"/>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40716" name="Group 12"/>
          <p:cNvGrpSpPr>
            <a:grpSpLocks/>
          </p:cNvGrpSpPr>
          <p:nvPr/>
        </p:nvGrpSpPr>
        <p:grpSpPr bwMode="auto">
          <a:xfrm>
            <a:off x="2378075" y="4843463"/>
            <a:ext cx="1870075" cy="1320800"/>
            <a:chOff x="1498" y="3051"/>
            <a:chExt cx="1178" cy="832"/>
          </a:xfrm>
        </p:grpSpPr>
        <p:sp>
          <p:nvSpPr>
            <p:cNvPr id="48144" name="Line 13"/>
            <p:cNvSpPr>
              <a:spLocks noChangeShapeType="1"/>
            </p:cNvSpPr>
            <p:nvPr/>
          </p:nvSpPr>
          <p:spPr bwMode="auto">
            <a:xfrm rot="5160073" flipH="1">
              <a:off x="1671" y="2878"/>
              <a:ext cx="832" cy="1178"/>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5" name="Line 14"/>
            <p:cNvSpPr>
              <a:spLocks noChangeShapeType="1"/>
            </p:cNvSpPr>
            <p:nvPr/>
          </p:nvSpPr>
          <p:spPr bwMode="auto">
            <a:xfrm rot="5160073" flipH="1">
              <a:off x="1681" y="2892"/>
              <a:ext cx="815" cy="1152"/>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40719" name="Rectangle 15"/>
          <p:cNvSpPr>
            <a:spLocks noChangeArrowheads="1"/>
          </p:cNvSpPr>
          <p:nvPr/>
        </p:nvSpPr>
        <p:spPr bwMode="auto">
          <a:xfrm>
            <a:off x="3571875" y="6018213"/>
            <a:ext cx="1676400" cy="619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r>
              <a:rPr lang="en-US" sz="3200">
                <a:solidFill>
                  <a:schemeClr val="tx2"/>
                </a:solidFill>
                <a:latin typeface="Arial Narrow" pitchFamily="34" charset="0"/>
              </a:rPr>
              <a:t>K51</a:t>
            </a:r>
          </a:p>
        </p:txBody>
      </p:sp>
      <p:grpSp>
        <p:nvGrpSpPr>
          <p:cNvPr id="840720" name="Group 16"/>
          <p:cNvGrpSpPr>
            <a:grpSpLocks/>
          </p:cNvGrpSpPr>
          <p:nvPr/>
        </p:nvGrpSpPr>
        <p:grpSpPr bwMode="auto">
          <a:xfrm rot="-424665">
            <a:off x="4641850" y="1649413"/>
            <a:ext cx="728663" cy="514350"/>
            <a:chOff x="3080" y="1045"/>
            <a:chExt cx="459" cy="324"/>
          </a:xfrm>
        </p:grpSpPr>
        <p:sp>
          <p:nvSpPr>
            <p:cNvPr id="48142" name="Line 17"/>
            <p:cNvSpPr>
              <a:spLocks noChangeShapeType="1"/>
            </p:cNvSpPr>
            <p:nvPr/>
          </p:nvSpPr>
          <p:spPr bwMode="auto">
            <a:xfrm rot="16200000" flipH="1">
              <a:off x="3148" y="977"/>
              <a:ext cx="324" cy="459"/>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3" name="Line 18"/>
            <p:cNvSpPr>
              <a:spLocks noChangeShapeType="1"/>
            </p:cNvSpPr>
            <p:nvPr/>
          </p:nvSpPr>
          <p:spPr bwMode="auto">
            <a:xfrm rot="16200000" flipH="1">
              <a:off x="3155" y="988"/>
              <a:ext cx="306" cy="433"/>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40723" name="Group 19"/>
          <p:cNvGrpSpPr>
            <a:grpSpLocks/>
          </p:cNvGrpSpPr>
          <p:nvPr/>
        </p:nvGrpSpPr>
        <p:grpSpPr bwMode="auto">
          <a:xfrm>
            <a:off x="4535488" y="3024188"/>
            <a:ext cx="2316162" cy="3278187"/>
            <a:chOff x="2857" y="1905"/>
            <a:chExt cx="1459" cy="2065"/>
          </a:xfrm>
        </p:grpSpPr>
        <p:sp>
          <p:nvSpPr>
            <p:cNvPr id="48140" name="Line 20"/>
            <p:cNvSpPr>
              <a:spLocks noChangeShapeType="1"/>
            </p:cNvSpPr>
            <p:nvPr/>
          </p:nvSpPr>
          <p:spPr bwMode="auto">
            <a:xfrm rot="11327963" flipH="1">
              <a:off x="2857" y="1905"/>
              <a:ext cx="1459" cy="2065"/>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1" name="Line 21"/>
            <p:cNvSpPr>
              <a:spLocks noChangeShapeType="1"/>
            </p:cNvSpPr>
            <p:nvPr/>
          </p:nvSpPr>
          <p:spPr bwMode="auto">
            <a:xfrm rot="11327963" flipH="1">
              <a:off x="2863" y="1923"/>
              <a:ext cx="1442" cy="203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40712"/>
                                        </p:tgtEl>
                                        <p:attrNameLst>
                                          <p:attrName>style.visibility</p:attrName>
                                        </p:attrNameLst>
                                      </p:cBhvr>
                                      <p:to>
                                        <p:strVal val="visible"/>
                                      </p:to>
                                    </p:set>
                                    <p:animEffect transition="in" filter="dissolve">
                                      <p:cBhvr>
                                        <p:cTn id="7" dur="500"/>
                                        <p:tgtEl>
                                          <p:spTgt spid="840712"/>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840713"/>
                                        </p:tgtEl>
                                        <p:attrNameLst>
                                          <p:attrName>style.visibility</p:attrName>
                                        </p:attrNameLst>
                                      </p:cBhvr>
                                      <p:to>
                                        <p:strVal val="visible"/>
                                      </p:to>
                                    </p:set>
                                    <p:animEffect transition="in" filter="wipe(up)">
                                      <p:cBhvr>
                                        <p:cTn id="11" dur="500"/>
                                        <p:tgtEl>
                                          <p:spTgt spid="840713"/>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840720"/>
                                        </p:tgtEl>
                                        <p:attrNameLst>
                                          <p:attrName>style.visibility</p:attrName>
                                        </p:attrNameLst>
                                      </p:cBhvr>
                                      <p:to>
                                        <p:strVal val="visible"/>
                                      </p:to>
                                    </p:set>
                                    <p:animEffect transition="in" filter="wipe(left)">
                                      <p:cBhvr>
                                        <p:cTn id="15" dur="500"/>
                                        <p:tgtEl>
                                          <p:spTgt spid="84072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40719"/>
                                        </p:tgtEl>
                                        <p:attrNameLst>
                                          <p:attrName>style.visibility</p:attrName>
                                        </p:attrNameLst>
                                      </p:cBhvr>
                                      <p:to>
                                        <p:strVal val="visible"/>
                                      </p:to>
                                    </p:set>
                                    <p:animEffect transition="in" filter="dissolve">
                                      <p:cBhvr>
                                        <p:cTn id="20" dur="500"/>
                                        <p:tgtEl>
                                          <p:spTgt spid="840719"/>
                                        </p:tgtEl>
                                      </p:cBhvr>
                                    </p:animEffect>
                                  </p:childTnLst>
                                </p:cTn>
                              </p:par>
                            </p:childTnLst>
                          </p:cTn>
                        </p:par>
                        <p:par>
                          <p:cTn id="21" fill="hold" nodeType="afterGroup">
                            <p:stCondLst>
                              <p:cond delay="500"/>
                            </p:stCondLst>
                            <p:childTnLst>
                              <p:par>
                                <p:cTn id="22" presetID="22" presetClass="entr" presetSubtype="4" fill="hold" nodeType="afterEffect">
                                  <p:stCondLst>
                                    <p:cond delay="0"/>
                                  </p:stCondLst>
                                  <p:childTnLst>
                                    <p:set>
                                      <p:cBhvr>
                                        <p:cTn id="23" dur="1" fill="hold">
                                          <p:stCondLst>
                                            <p:cond delay="0"/>
                                          </p:stCondLst>
                                        </p:cTn>
                                        <p:tgtEl>
                                          <p:spTgt spid="840716"/>
                                        </p:tgtEl>
                                        <p:attrNameLst>
                                          <p:attrName>style.visibility</p:attrName>
                                        </p:attrNameLst>
                                      </p:cBhvr>
                                      <p:to>
                                        <p:strVal val="visible"/>
                                      </p:to>
                                    </p:set>
                                    <p:animEffect transition="in" filter="wipe(down)">
                                      <p:cBhvr>
                                        <p:cTn id="24" dur="500"/>
                                        <p:tgtEl>
                                          <p:spTgt spid="840716"/>
                                        </p:tgtEl>
                                      </p:cBhvr>
                                    </p:animEffect>
                                  </p:childTnLst>
                                </p:cTn>
                              </p:par>
                            </p:childTnLst>
                          </p:cTn>
                        </p:par>
                        <p:par>
                          <p:cTn id="25" fill="hold" nodeType="afterGroup">
                            <p:stCondLst>
                              <p:cond delay="1000"/>
                            </p:stCondLst>
                            <p:childTnLst>
                              <p:par>
                                <p:cTn id="26" presetID="22" presetClass="entr" presetSubtype="4" fill="hold" nodeType="afterEffect">
                                  <p:stCondLst>
                                    <p:cond delay="0"/>
                                  </p:stCondLst>
                                  <p:childTnLst>
                                    <p:set>
                                      <p:cBhvr>
                                        <p:cTn id="27" dur="1" fill="hold">
                                          <p:stCondLst>
                                            <p:cond delay="0"/>
                                          </p:stCondLst>
                                        </p:cTn>
                                        <p:tgtEl>
                                          <p:spTgt spid="840723"/>
                                        </p:tgtEl>
                                        <p:attrNameLst>
                                          <p:attrName>style.visibility</p:attrName>
                                        </p:attrNameLst>
                                      </p:cBhvr>
                                      <p:to>
                                        <p:strVal val="visible"/>
                                      </p:to>
                                    </p:set>
                                    <p:animEffect transition="in" filter="wipe(down)">
                                      <p:cBhvr>
                                        <p:cTn id="28" dur="500"/>
                                        <p:tgtEl>
                                          <p:spTgt spid="8407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0712" grpId="0"/>
      <p:bldP spid="840719" grpId="0"/>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9154" name="Picture 2" descr="DID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3155395">
            <a:off x="5445125" y="3479800"/>
            <a:ext cx="1676400"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Rectangle 3"/>
          <p:cNvSpPr>
            <a:spLocks noChangeArrowheads="1"/>
          </p:cNvSpPr>
          <p:nvPr/>
        </p:nvSpPr>
        <p:spPr bwMode="auto">
          <a:xfrm>
            <a:off x="304800" y="2895600"/>
            <a:ext cx="84883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en-US" sz="1800" u="sng">
                <a:solidFill>
                  <a:schemeClr val="tx1"/>
                </a:solidFill>
                <a:latin typeface="Courier" pitchFamily="49" charset="0"/>
              </a:rPr>
              <a:t>F</a:t>
            </a:r>
            <a:r>
              <a:rPr lang="en-US" sz="1800" baseline="-25000">
                <a:solidFill>
                  <a:schemeClr val="tx1"/>
                </a:solidFill>
                <a:latin typeface="Courier" pitchFamily="49" charset="0"/>
              </a:rPr>
              <a:t>11</a:t>
            </a:r>
            <a:r>
              <a:rPr lang="en-US" sz="1800" u="sng">
                <a:solidFill>
                  <a:schemeClr val="tx1"/>
                </a:solidFill>
                <a:latin typeface="Courier" pitchFamily="49" charset="0"/>
              </a:rPr>
              <a:t>WRAVVAEFLATTLFVFISIGSALGFK</a:t>
            </a:r>
            <a:r>
              <a:rPr lang="en-US" sz="1800">
                <a:solidFill>
                  <a:schemeClr val="tx1"/>
                </a:solidFill>
                <a:latin typeface="Courier" pitchFamily="49" charset="0"/>
              </a:rPr>
              <a:t>YPVGNNQTAVQDN</a:t>
            </a:r>
            <a:r>
              <a:rPr lang="en-US" sz="1800" u="sng">
                <a:solidFill>
                  <a:schemeClr val="tx1"/>
                </a:solidFill>
                <a:latin typeface="Courier" pitchFamily="49" charset="0"/>
              </a:rPr>
              <a:t>V</a:t>
            </a:r>
            <a:r>
              <a:rPr lang="en-US" u="sng">
                <a:solidFill>
                  <a:schemeClr val="tx1"/>
                </a:solidFill>
                <a:latin typeface="Courier" pitchFamily="49" charset="0"/>
              </a:rPr>
              <a:t>K</a:t>
            </a:r>
            <a:r>
              <a:rPr lang="en-US" baseline="-25000">
                <a:solidFill>
                  <a:schemeClr val="tx1"/>
                </a:solidFill>
                <a:latin typeface="Courier" pitchFamily="49" charset="0"/>
              </a:rPr>
              <a:t>51</a:t>
            </a:r>
            <a:r>
              <a:rPr lang="en-US" sz="1800" u="sng">
                <a:solidFill>
                  <a:schemeClr val="tx1"/>
                </a:solidFill>
                <a:latin typeface="Courier" pitchFamily="49" charset="0"/>
              </a:rPr>
              <a:t>VSLAFGLSIATLAQ</a:t>
            </a:r>
            <a:r>
              <a:rPr lang="en-US" sz="1800" baseline="-25000">
                <a:solidFill>
                  <a:schemeClr val="tx1"/>
                </a:solidFill>
                <a:latin typeface="Courier" pitchFamily="49" charset="0"/>
              </a:rPr>
              <a:t>65</a:t>
            </a:r>
          </a:p>
        </p:txBody>
      </p:sp>
      <p:sp>
        <p:nvSpPr>
          <p:cNvPr id="49156" name="Text Box 4"/>
          <p:cNvSpPr txBox="1">
            <a:spLocks noChangeArrowheads="1"/>
          </p:cNvSpPr>
          <p:nvPr/>
        </p:nvSpPr>
        <p:spPr bwMode="auto">
          <a:xfrm>
            <a:off x="2060575" y="2587625"/>
            <a:ext cx="558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sz="1800">
                <a:solidFill>
                  <a:schemeClr val="tx1"/>
                </a:solidFill>
                <a:latin typeface="Arial Narrow" pitchFamily="34" charset="0"/>
              </a:rPr>
              <a:t>TM1</a:t>
            </a:r>
          </a:p>
        </p:txBody>
      </p:sp>
      <p:sp>
        <p:nvSpPr>
          <p:cNvPr id="49157" name="Text Box 5"/>
          <p:cNvSpPr txBox="1">
            <a:spLocks noChangeArrowheads="1"/>
          </p:cNvSpPr>
          <p:nvPr/>
        </p:nvSpPr>
        <p:spPr bwMode="auto">
          <a:xfrm>
            <a:off x="6981825" y="2587625"/>
            <a:ext cx="558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sz="1800">
                <a:solidFill>
                  <a:schemeClr val="tx1"/>
                </a:solidFill>
                <a:latin typeface="Arial Narrow" pitchFamily="34" charset="0"/>
              </a:rPr>
              <a:t>TM2</a:t>
            </a:r>
          </a:p>
        </p:txBody>
      </p:sp>
      <p:sp>
        <p:nvSpPr>
          <p:cNvPr id="49158" name="Rectangle 6"/>
          <p:cNvSpPr>
            <a:spLocks noChangeArrowheads="1"/>
          </p:cNvSpPr>
          <p:nvPr/>
        </p:nvSpPr>
        <p:spPr bwMode="auto">
          <a:xfrm>
            <a:off x="304800" y="4724400"/>
            <a:ext cx="84883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en-US" sz="1800" u="sng">
                <a:solidFill>
                  <a:schemeClr val="tx1"/>
                </a:solidFill>
                <a:latin typeface="Courier" pitchFamily="49" charset="0"/>
              </a:rPr>
              <a:t>F</a:t>
            </a:r>
            <a:r>
              <a:rPr lang="en-US" sz="1800" baseline="-25000">
                <a:solidFill>
                  <a:schemeClr val="tx1"/>
                </a:solidFill>
                <a:latin typeface="Courier" pitchFamily="49" charset="0"/>
              </a:rPr>
              <a:t>11</a:t>
            </a:r>
            <a:r>
              <a:rPr lang="en-US" sz="1800" u="sng">
                <a:solidFill>
                  <a:schemeClr val="tx1"/>
                </a:solidFill>
                <a:latin typeface="Courier" pitchFamily="49" charset="0"/>
              </a:rPr>
              <a:t>WRAVVAEFLATTLFVFISIGSALGFK</a:t>
            </a:r>
            <a:r>
              <a:rPr lang="en-US" sz="1800">
                <a:solidFill>
                  <a:schemeClr val="tx1"/>
                </a:solidFill>
                <a:latin typeface="Courier" pitchFamily="49" charset="0"/>
              </a:rPr>
              <a:t>YPVGNNQTAVQDN</a:t>
            </a:r>
            <a:r>
              <a:rPr lang="en-US" sz="1800" u="sng">
                <a:solidFill>
                  <a:schemeClr val="tx1"/>
                </a:solidFill>
                <a:latin typeface="Courier" pitchFamily="49" charset="0"/>
              </a:rPr>
              <a:t>V</a:t>
            </a:r>
            <a:r>
              <a:rPr lang="en-US" u="sng">
                <a:solidFill>
                  <a:schemeClr val="tx1"/>
                </a:solidFill>
                <a:latin typeface="Courier" pitchFamily="49" charset="0"/>
              </a:rPr>
              <a:t>K</a:t>
            </a:r>
            <a:r>
              <a:rPr lang="en-US" baseline="-25000">
                <a:solidFill>
                  <a:schemeClr val="tx1"/>
                </a:solidFill>
                <a:latin typeface="Courier" pitchFamily="49" charset="0"/>
              </a:rPr>
              <a:t>51</a:t>
            </a:r>
            <a:r>
              <a:rPr lang="en-US" sz="1800" u="sng">
                <a:solidFill>
                  <a:schemeClr val="tx1"/>
                </a:solidFill>
                <a:latin typeface="Courier" pitchFamily="49" charset="0"/>
              </a:rPr>
              <a:t>VSLAFGLSIATLAQ</a:t>
            </a:r>
            <a:r>
              <a:rPr lang="en-US" sz="1800" baseline="-25000">
                <a:solidFill>
                  <a:schemeClr val="tx1"/>
                </a:solidFill>
                <a:latin typeface="Courier" pitchFamily="49" charset="0"/>
              </a:rPr>
              <a:t>65</a:t>
            </a:r>
          </a:p>
        </p:txBody>
      </p:sp>
      <p:sp>
        <p:nvSpPr>
          <p:cNvPr id="49159" name="Text Box 7"/>
          <p:cNvSpPr txBox="1">
            <a:spLocks noChangeArrowheads="1"/>
          </p:cNvSpPr>
          <p:nvPr/>
        </p:nvSpPr>
        <p:spPr bwMode="auto">
          <a:xfrm>
            <a:off x="2060575" y="4416425"/>
            <a:ext cx="558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sz="1800">
                <a:solidFill>
                  <a:schemeClr val="tx1"/>
                </a:solidFill>
                <a:latin typeface="Arial Narrow" pitchFamily="34" charset="0"/>
              </a:rPr>
              <a:t>TM1</a:t>
            </a:r>
          </a:p>
        </p:txBody>
      </p:sp>
      <p:sp>
        <p:nvSpPr>
          <p:cNvPr id="49160" name="Text Box 8"/>
          <p:cNvSpPr txBox="1">
            <a:spLocks noChangeArrowheads="1"/>
          </p:cNvSpPr>
          <p:nvPr/>
        </p:nvSpPr>
        <p:spPr bwMode="auto">
          <a:xfrm>
            <a:off x="6981825" y="4416425"/>
            <a:ext cx="558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sz="1800">
                <a:solidFill>
                  <a:schemeClr val="tx1"/>
                </a:solidFill>
                <a:latin typeface="Arial Narrow" pitchFamily="34" charset="0"/>
              </a:rPr>
              <a:t>TM2</a:t>
            </a:r>
          </a:p>
        </p:txBody>
      </p:sp>
      <p:sp>
        <p:nvSpPr>
          <p:cNvPr id="49161" name="Rectangle 9"/>
          <p:cNvSpPr>
            <a:spLocks noChangeArrowheads="1"/>
          </p:cNvSpPr>
          <p:nvPr/>
        </p:nvSpPr>
        <p:spPr bwMode="auto">
          <a:xfrm>
            <a:off x="5600700" y="2886075"/>
            <a:ext cx="1143000" cy="523875"/>
          </a:xfrm>
          <a:prstGeom prst="rect">
            <a:avLst/>
          </a:prstGeom>
          <a:solidFill>
            <a:srgbClr val="FF6699">
              <a:alpha val="39999"/>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9162" name="Rectangle 10"/>
          <p:cNvSpPr>
            <a:spLocks noChangeArrowheads="1"/>
          </p:cNvSpPr>
          <p:nvPr/>
        </p:nvSpPr>
        <p:spPr bwMode="auto">
          <a:xfrm>
            <a:off x="5600700" y="4762500"/>
            <a:ext cx="1143000" cy="523875"/>
          </a:xfrm>
          <a:prstGeom prst="rect">
            <a:avLst/>
          </a:prstGeom>
          <a:solidFill>
            <a:srgbClr val="FF6699">
              <a:alpha val="39999"/>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49163" name="Rectangle 11"/>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Interpretation of Mass-Spec Data</a:t>
            </a:r>
            <a:endParaRPr lang="en-US" sz="4000" baseline="-25000">
              <a:solidFill>
                <a:schemeClr val="tx2"/>
              </a:solidFill>
              <a:latin typeface="Arial Narrow" pitchFamily="34" charset="0"/>
            </a:endParaRPr>
          </a:p>
        </p:txBody>
      </p:sp>
      <p:grpSp>
        <p:nvGrpSpPr>
          <p:cNvPr id="49164" name="Group 12"/>
          <p:cNvGrpSpPr>
            <a:grpSpLocks/>
          </p:cNvGrpSpPr>
          <p:nvPr/>
        </p:nvGrpSpPr>
        <p:grpSpPr bwMode="auto">
          <a:xfrm>
            <a:off x="2273300" y="1085850"/>
            <a:ext cx="4565650" cy="0"/>
            <a:chOff x="0" y="672"/>
            <a:chExt cx="2876" cy="0"/>
          </a:xfrm>
        </p:grpSpPr>
        <p:sp>
          <p:nvSpPr>
            <p:cNvPr id="49167" name="Line 13"/>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8" name="Line 14"/>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9165" name="Rectangle 15"/>
          <p:cNvSpPr>
            <a:spLocks noChangeArrowheads="1"/>
          </p:cNvSpPr>
          <p:nvPr/>
        </p:nvSpPr>
        <p:spPr bwMode="auto">
          <a:xfrm>
            <a:off x="0" y="124777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3200">
                <a:solidFill>
                  <a:srgbClr val="FF0000"/>
                </a:solidFill>
                <a:latin typeface="Arial Narrow" pitchFamily="34" charset="0"/>
              </a:rPr>
              <a:t>Oocytes treated with 100 </a:t>
            </a:r>
            <a:r>
              <a:rPr lang="en-US" sz="3200">
                <a:solidFill>
                  <a:srgbClr val="FF0000"/>
                </a:solidFill>
                <a:latin typeface="Arial Narrow" pitchFamily="34" charset="0"/>
                <a:sym typeface="Symbol" pitchFamily="18" charset="2"/>
              </a:rPr>
              <a:t></a:t>
            </a:r>
            <a:r>
              <a:rPr lang="en-US" sz="3200">
                <a:solidFill>
                  <a:srgbClr val="FF0000"/>
                </a:solidFill>
                <a:latin typeface="Arial Narrow" pitchFamily="34" charset="0"/>
              </a:rPr>
              <a:t>M DIDS x 1 hour …</a:t>
            </a:r>
            <a:br>
              <a:rPr lang="en-US" sz="3200">
                <a:solidFill>
                  <a:srgbClr val="FF0000"/>
                </a:solidFill>
                <a:latin typeface="Arial Narrow" pitchFamily="34" charset="0"/>
              </a:rPr>
            </a:br>
            <a:r>
              <a:rPr lang="en-US" sz="3200">
                <a:solidFill>
                  <a:srgbClr val="FF0000"/>
                </a:solidFill>
                <a:latin typeface="Arial Narrow" pitchFamily="34" charset="0"/>
              </a:rPr>
              <a:t>digested with Pepsin</a:t>
            </a:r>
            <a:endParaRPr lang="en-US" sz="3200" baseline="-25000">
              <a:solidFill>
                <a:srgbClr val="FF0000"/>
              </a:solidFill>
              <a:latin typeface="Arial Narrow" pitchFamily="34" charset="0"/>
            </a:endParaRPr>
          </a:p>
        </p:txBody>
      </p:sp>
      <p:sp>
        <p:nvSpPr>
          <p:cNvPr id="49166" name="Rectangle 16"/>
          <p:cNvSpPr>
            <a:spLocks noChangeArrowheads="1"/>
          </p:cNvSpPr>
          <p:nvPr/>
        </p:nvSpPr>
        <p:spPr bwMode="auto">
          <a:xfrm>
            <a:off x="5895975" y="6399213"/>
            <a:ext cx="2408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Ryan Geyer, unpublished</a:t>
            </a:r>
          </a:p>
        </p:txBody>
      </p:sp>
    </p:spTree>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1392238"/>
            <a:ext cx="7466013" cy="5010150"/>
          </a:xfrm>
          <a:prstGeom prst="rect">
            <a:avLst/>
          </a:prstGeom>
          <a:noFill/>
          <a:ln>
            <a:noFill/>
          </a:ln>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Lst>
        </p:spPr>
      </p:pic>
      <p:sp>
        <p:nvSpPr>
          <p:cNvPr id="844803" name="Text Box 3"/>
          <p:cNvSpPr txBox="1">
            <a:spLocks noChangeArrowheads="1"/>
          </p:cNvSpPr>
          <p:nvPr/>
        </p:nvSpPr>
        <p:spPr bwMode="auto">
          <a:xfrm>
            <a:off x="7146925" y="1311275"/>
            <a:ext cx="1849438" cy="736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lvl1pPr defTabSz="828675" eaLnBrk="0" hangingPunct="0">
              <a:tabLst>
                <a:tab pos="657225" algn="l"/>
                <a:tab pos="1312863" algn="l"/>
                <a:tab pos="1970088" algn="l"/>
              </a:tabLst>
              <a:defRPr sz="2400">
                <a:solidFill>
                  <a:srgbClr val="E10000"/>
                </a:solidFill>
                <a:latin typeface="Times New Roman" pitchFamily="18" charset="0"/>
                <a:cs typeface="Arial" charset="0"/>
              </a:defRPr>
            </a:lvl1pPr>
            <a:lvl2pPr marL="742950" indent="-285750" defTabSz="828675" eaLnBrk="0" hangingPunct="0">
              <a:tabLst>
                <a:tab pos="657225" algn="l"/>
                <a:tab pos="1312863" algn="l"/>
                <a:tab pos="1970088" algn="l"/>
              </a:tabLst>
              <a:defRPr sz="2400">
                <a:solidFill>
                  <a:srgbClr val="E10000"/>
                </a:solidFill>
                <a:latin typeface="Times New Roman" pitchFamily="18" charset="0"/>
                <a:cs typeface="Arial" charset="0"/>
              </a:defRPr>
            </a:lvl2pPr>
            <a:lvl3pPr marL="11430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3pPr>
            <a:lvl4pPr marL="16002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4pPr>
            <a:lvl5pPr marL="20574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5pPr>
            <a:lvl6pPr marL="25146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6pPr>
            <a:lvl7pPr marL="29718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7pPr>
            <a:lvl8pPr marL="34290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8pPr>
            <a:lvl9pPr marL="38862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9pPr>
          </a:lstStyle>
          <a:p>
            <a:pPr eaLnBrk="1">
              <a:lnSpc>
                <a:spcPct val="75000"/>
              </a:lnSpc>
              <a:buClr>
                <a:srgbClr val="000000"/>
              </a:buClr>
              <a:buSzPct val="45000"/>
              <a:buFont typeface="StarSymbol" charset="0"/>
              <a:buNone/>
            </a:pPr>
            <a:r>
              <a:rPr lang="en-GB" sz="1600">
                <a:solidFill>
                  <a:srgbClr val="000000"/>
                </a:solidFill>
                <a:latin typeface="Arial Narrow" pitchFamily="34" charset="0"/>
              </a:rPr>
              <a:t>V50 defines where the central pore starts … H</a:t>
            </a:r>
            <a:r>
              <a:rPr lang="en-GB" sz="1600" baseline="-25000">
                <a:solidFill>
                  <a:srgbClr val="000000"/>
                </a:solidFill>
                <a:latin typeface="Arial Narrow" pitchFamily="34" charset="0"/>
              </a:rPr>
              <a:t>2</a:t>
            </a:r>
            <a:r>
              <a:rPr lang="en-GB" sz="1600">
                <a:solidFill>
                  <a:srgbClr val="000000"/>
                </a:solidFill>
                <a:latin typeface="Arial Narrow" pitchFamily="34" charset="0"/>
              </a:rPr>
              <a:t>O has negligible access beyond this point </a:t>
            </a:r>
          </a:p>
        </p:txBody>
      </p:sp>
      <p:sp>
        <p:nvSpPr>
          <p:cNvPr id="50180" name="Text Box 4"/>
          <p:cNvSpPr txBox="1">
            <a:spLocks noChangeArrowheads="1"/>
          </p:cNvSpPr>
          <p:nvPr/>
        </p:nvSpPr>
        <p:spPr bwMode="auto">
          <a:xfrm>
            <a:off x="5343525" y="2771775"/>
            <a:ext cx="3397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defTabSz="828675" eaLnBrk="0" hangingPunct="0">
              <a:defRPr sz="2400">
                <a:solidFill>
                  <a:srgbClr val="E10000"/>
                </a:solidFill>
                <a:latin typeface="Times New Roman" pitchFamily="18" charset="0"/>
                <a:cs typeface="Arial" charset="0"/>
              </a:defRPr>
            </a:lvl1pPr>
            <a:lvl2pPr marL="742950" indent="-285750" defTabSz="828675" eaLnBrk="0" hangingPunct="0">
              <a:defRPr sz="2400">
                <a:solidFill>
                  <a:srgbClr val="E10000"/>
                </a:solidFill>
                <a:latin typeface="Times New Roman" pitchFamily="18" charset="0"/>
                <a:cs typeface="Arial" charset="0"/>
              </a:defRPr>
            </a:lvl2pPr>
            <a:lvl3pPr marL="1143000" indent="-228600" defTabSz="828675" eaLnBrk="0" hangingPunct="0">
              <a:defRPr sz="2400">
                <a:solidFill>
                  <a:srgbClr val="E10000"/>
                </a:solidFill>
                <a:latin typeface="Times New Roman" pitchFamily="18" charset="0"/>
                <a:cs typeface="Arial" charset="0"/>
              </a:defRPr>
            </a:lvl3pPr>
            <a:lvl4pPr marL="1600200" indent="-228600" defTabSz="828675" eaLnBrk="0" hangingPunct="0">
              <a:defRPr sz="2400">
                <a:solidFill>
                  <a:srgbClr val="E10000"/>
                </a:solidFill>
                <a:latin typeface="Times New Roman" pitchFamily="18" charset="0"/>
                <a:cs typeface="Arial" charset="0"/>
              </a:defRPr>
            </a:lvl4pPr>
            <a:lvl5pPr marL="2057400" indent="-228600" defTabSz="828675" eaLnBrk="0" hangingPunct="0">
              <a:defRPr sz="2400">
                <a:solidFill>
                  <a:srgbClr val="E10000"/>
                </a:solidFill>
                <a:latin typeface="Times New Roman" pitchFamily="18" charset="0"/>
                <a:cs typeface="Arial" charset="0"/>
              </a:defRPr>
            </a:lvl5pPr>
            <a:lvl6pPr marL="2514600" indent="-228600" defTabSz="828675"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defTabSz="828675"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defTabSz="828675"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defTabSz="828675" eaLnBrk="0" fontAlgn="base" hangingPunct="0">
              <a:spcBef>
                <a:spcPct val="0"/>
              </a:spcBef>
              <a:spcAft>
                <a:spcPct val="0"/>
              </a:spcAft>
              <a:defRPr sz="2400">
                <a:solidFill>
                  <a:srgbClr val="E10000"/>
                </a:solidFill>
                <a:latin typeface="Times New Roman" pitchFamily="18" charset="0"/>
                <a:cs typeface="Arial" charset="0"/>
              </a:defRPr>
            </a:lvl9pPr>
          </a:lstStyle>
          <a:p>
            <a:pPr eaLnBrk="1">
              <a:lnSpc>
                <a:spcPct val="124000"/>
              </a:lnSpc>
              <a:buClr>
                <a:srgbClr val="000000"/>
              </a:buClr>
              <a:buSzPct val="45000"/>
              <a:buFont typeface="StarSymbol" charset="0"/>
              <a:buNone/>
            </a:pPr>
            <a:r>
              <a:rPr lang="en-GB" sz="1500">
                <a:solidFill>
                  <a:srgbClr val="000000"/>
                </a:solidFill>
                <a:latin typeface="Helvetica" pitchFamily="34" charset="0"/>
              </a:rPr>
              <a:t>K51</a:t>
            </a:r>
          </a:p>
        </p:txBody>
      </p:sp>
      <p:sp>
        <p:nvSpPr>
          <p:cNvPr id="50181" name="Text Box 5"/>
          <p:cNvSpPr txBox="1">
            <a:spLocks noChangeArrowheads="1"/>
          </p:cNvSpPr>
          <p:nvPr/>
        </p:nvSpPr>
        <p:spPr bwMode="auto">
          <a:xfrm>
            <a:off x="3502025" y="2809875"/>
            <a:ext cx="3397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defTabSz="828675" eaLnBrk="0" hangingPunct="0">
              <a:defRPr sz="2400">
                <a:solidFill>
                  <a:srgbClr val="E10000"/>
                </a:solidFill>
                <a:latin typeface="Times New Roman" pitchFamily="18" charset="0"/>
                <a:cs typeface="Arial" charset="0"/>
              </a:defRPr>
            </a:lvl1pPr>
            <a:lvl2pPr marL="742950" indent="-285750" defTabSz="828675" eaLnBrk="0" hangingPunct="0">
              <a:defRPr sz="2400">
                <a:solidFill>
                  <a:srgbClr val="E10000"/>
                </a:solidFill>
                <a:latin typeface="Times New Roman" pitchFamily="18" charset="0"/>
                <a:cs typeface="Arial" charset="0"/>
              </a:defRPr>
            </a:lvl2pPr>
            <a:lvl3pPr marL="1143000" indent="-228600" defTabSz="828675" eaLnBrk="0" hangingPunct="0">
              <a:defRPr sz="2400">
                <a:solidFill>
                  <a:srgbClr val="E10000"/>
                </a:solidFill>
                <a:latin typeface="Times New Roman" pitchFamily="18" charset="0"/>
                <a:cs typeface="Arial" charset="0"/>
              </a:defRPr>
            </a:lvl3pPr>
            <a:lvl4pPr marL="1600200" indent="-228600" defTabSz="828675" eaLnBrk="0" hangingPunct="0">
              <a:defRPr sz="2400">
                <a:solidFill>
                  <a:srgbClr val="E10000"/>
                </a:solidFill>
                <a:latin typeface="Times New Roman" pitchFamily="18" charset="0"/>
                <a:cs typeface="Arial" charset="0"/>
              </a:defRPr>
            </a:lvl4pPr>
            <a:lvl5pPr marL="2057400" indent="-228600" defTabSz="828675" eaLnBrk="0" hangingPunct="0">
              <a:defRPr sz="2400">
                <a:solidFill>
                  <a:srgbClr val="E10000"/>
                </a:solidFill>
                <a:latin typeface="Times New Roman" pitchFamily="18" charset="0"/>
                <a:cs typeface="Arial" charset="0"/>
              </a:defRPr>
            </a:lvl5pPr>
            <a:lvl6pPr marL="2514600" indent="-228600" defTabSz="828675"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defTabSz="828675"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defTabSz="828675"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defTabSz="828675" eaLnBrk="0" fontAlgn="base" hangingPunct="0">
              <a:spcBef>
                <a:spcPct val="0"/>
              </a:spcBef>
              <a:spcAft>
                <a:spcPct val="0"/>
              </a:spcAft>
              <a:defRPr sz="2400">
                <a:solidFill>
                  <a:srgbClr val="E10000"/>
                </a:solidFill>
                <a:latin typeface="Times New Roman" pitchFamily="18" charset="0"/>
                <a:cs typeface="Arial" charset="0"/>
              </a:defRPr>
            </a:lvl9pPr>
          </a:lstStyle>
          <a:p>
            <a:pPr eaLnBrk="1">
              <a:lnSpc>
                <a:spcPct val="124000"/>
              </a:lnSpc>
              <a:buClr>
                <a:srgbClr val="000000"/>
              </a:buClr>
              <a:buSzPct val="45000"/>
              <a:buFont typeface="StarSymbol" charset="0"/>
              <a:buNone/>
            </a:pPr>
            <a:r>
              <a:rPr lang="en-GB" sz="1500">
                <a:solidFill>
                  <a:srgbClr val="000000"/>
                </a:solidFill>
                <a:latin typeface="Helvetica" pitchFamily="34" charset="0"/>
              </a:rPr>
              <a:t>K51</a:t>
            </a:r>
          </a:p>
        </p:txBody>
      </p:sp>
      <p:sp>
        <p:nvSpPr>
          <p:cNvPr id="50182" name="Text Box 6"/>
          <p:cNvSpPr txBox="1">
            <a:spLocks noChangeArrowheads="1"/>
          </p:cNvSpPr>
          <p:nvPr/>
        </p:nvSpPr>
        <p:spPr bwMode="auto">
          <a:xfrm>
            <a:off x="3911600" y="3367088"/>
            <a:ext cx="3397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defTabSz="828675" eaLnBrk="0" hangingPunct="0">
              <a:defRPr sz="2400">
                <a:solidFill>
                  <a:srgbClr val="E10000"/>
                </a:solidFill>
                <a:latin typeface="Times New Roman" pitchFamily="18" charset="0"/>
                <a:cs typeface="Arial" charset="0"/>
              </a:defRPr>
            </a:lvl1pPr>
            <a:lvl2pPr marL="742950" indent="-285750" defTabSz="828675" eaLnBrk="0" hangingPunct="0">
              <a:defRPr sz="2400">
                <a:solidFill>
                  <a:srgbClr val="E10000"/>
                </a:solidFill>
                <a:latin typeface="Times New Roman" pitchFamily="18" charset="0"/>
                <a:cs typeface="Arial" charset="0"/>
              </a:defRPr>
            </a:lvl2pPr>
            <a:lvl3pPr marL="1143000" indent="-228600" defTabSz="828675" eaLnBrk="0" hangingPunct="0">
              <a:defRPr sz="2400">
                <a:solidFill>
                  <a:srgbClr val="E10000"/>
                </a:solidFill>
                <a:latin typeface="Times New Roman" pitchFamily="18" charset="0"/>
                <a:cs typeface="Arial" charset="0"/>
              </a:defRPr>
            </a:lvl3pPr>
            <a:lvl4pPr marL="1600200" indent="-228600" defTabSz="828675" eaLnBrk="0" hangingPunct="0">
              <a:defRPr sz="2400">
                <a:solidFill>
                  <a:srgbClr val="E10000"/>
                </a:solidFill>
                <a:latin typeface="Times New Roman" pitchFamily="18" charset="0"/>
                <a:cs typeface="Arial" charset="0"/>
              </a:defRPr>
            </a:lvl4pPr>
            <a:lvl5pPr marL="2057400" indent="-228600" defTabSz="828675" eaLnBrk="0" hangingPunct="0">
              <a:defRPr sz="2400">
                <a:solidFill>
                  <a:srgbClr val="E10000"/>
                </a:solidFill>
                <a:latin typeface="Times New Roman" pitchFamily="18" charset="0"/>
                <a:cs typeface="Arial" charset="0"/>
              </a:defRPr>
            </a:lvl5pPr>
            <a:lvl6pPr marL="2514600" indent="-228600" defTabSz="828675"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defTabSz="828675"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defTabSz="828675"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defTabSz="828675" eaLnBrk="0" fontAlgn="base" hangingPunct="0">
              <a:spcBef>
                <a:spcPct val="0"/>
              </a:spcBef>
              <a:spcAft>
                <a:spcPct val="0"/>
              </a:spcAft>
              <a:defRPr sz="2400">
                <a:solidFill>
                  <a:srgbClr val="E10000"/>
                </a:solidFill>
                <a:latin typeface="Times New Roman" pitchFamily="18" charset="0"/>
                <a:cs typeface="Arial" charset="0"/>
              </a:defRPr>
            </a:lvl9pPr>
          </a:lstStyle>
          <a:p>
            <a:pPr eaLnBrk="1">
              <a:lnSpc>
                <a:spcPct val="124000"/>
              </a:lnSpc>
              <a:buClr>
                <a:srgbClr val="000000"/>
              </a:buClr>
              <a:buSzPct val="45000"/>
              <a:buFont typeface="StarSymbol" charset="0"/>
              <a:buNone/>
            </a:pPr>
            <a:r>
              <a:rPr lang="en-GB" sz="1500">
                <a:solidFill>
                  <a:srgbClr val="000000"/>
                </a:solidFill>
                <a:latin typeface="Helvetica" pitchFamily="34" charset="0"/>
              </a:rPr>
              <a:t>V50</a:t>
            </a:r>
          </a:p>
        </p:txBody>
      </p:sp>
      <p:sp>
        <p:nvSpPr>
          <p:cNvPr id="50183" name="Text Box 7"/>
          <p:cNvSpPr txBox="1">
            <a:spLocks noChangeArrowheads="1"/>
          </p:cNvSpPr>
          <p:nvPr/>
        </p:nvSpPr>
        <p:spPr bwMode="auto">
          <a:xfrm>
            <a:off x="5073650" y="3487738"/>
            <a:ext cx="3397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defTabSz="828675" eaLnBrk="0" hangingPunct="0">
              <a:defRPr sz="2400">
                <a:solidFill>
                  <a:srgbClr val="E10000"/>
                </a:solidFill>
                <a:latin typeface="Times New Roman" pitchFamily="18" charset="0"/>
                <a:cs typeface="Arial" charset="0"/>
              </a:defRPr>
            </a:lvl1pPr>
            <a:lvl2pPr marL="742950" indent="-285750" defTabSz="828675" eaLnBrk="0" hangingPunct="0">
              <a:defRPr sz="2400">
                <a:solidFill>
                  <a:srgbClr val="E10000"/>
                </a:solidFill>
                <a:latin typeface="Times New Roman" pitchFamily="18" charset="0"/>
                <a:cs typeface="Arial" charset="0"/>
              </a:defRPr>
            </a:lvl2pPr>
            <a:lvl3pPr marL="1143000" indent="-228600" defTabSz="828675" eaLnBrk="0" hangingPunct="0">
              <a:defRPr sz="2400">
                <a:solidFill>
                  <a:srgbClr val="E10000"/>
                </a:solidFill>
                <a:latin typeface="Times New Roman" pitchFamily="18" charset="0"/>
                <a:cs typeface="Arial" charset="0"/>
              </a:defRPr>
            </a:lvl3pPr>
            <a:lvl4pPr marL="1600200" indent="-228600" defTabSz="828675" eaLnBrk="0" hangingPunct="0">
              <a:defRPr sz="2400">
                <a:solidFill>
                  <a:srgbClr val="E10000"/>
                </a:solidFill>
                <a:latin typeface="Times New Roman" pitchFamily="18" charset="0"/>
                <a:cs typeface="Arial" charset="0"/>
              </a:defRPr>
            </a:lvl4pPr>
            <a:lvl5pPr marL="2057400" indent="-228600" defTabSz="828675" eaLnBrk="0" hangingPunct="0">
              <a:defRPr sz="2400">
                <a:solidFill>
                  <a:srgbClr val="E10000"/>
                </a:solidFill>
                <a:latin typeface="Times New Roman" pitchFamily="18" charset="0"/>
                <a:cs typeface="Arial" charset="0"/>
              </a:defRPr>
            </a:lvl5pPr>
            <a:lvl6pPr marL="2514600" indent="-228600" defTabSz="828675"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defTabSz="828675"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defTabSz="828675"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defTabSz="828675" eaLnBrk="0" fontAlgn="base" hangingPunct="0">
              <a:spcBef>
                <a:spcPct val="0"/>
              </a:spcBef>
              <a:spcAft>
                <a:spcPct val="0"/>
              </a:spcAft>
              <a:defRPr sz="2400">
                <a:solidFill>
                  <a:srgbClr val="E10000"/>
                </a:solidFill>
                <a:latin typeface="Times New Roman" pitchFamily="18" charset="0"/>
                <a:cs typeface="Arial" charset="0"/>
              </a:defRPr>
            </a:lvl9pPr>
          </a:lstStyle>
          <a:p>
            <a:pPr eaLnBrk="1">
              <a:lnSpc>
                <a:spcPct val="124000"/>
              </a:lnSpc>
              <a:buClr>
                <a:srgbClr val="000000"/>
              </a:buClr>
              <a:buSzPct val="45000"/>
              <a:buFont typeface="StarSymbol" charset="0"/>
              <a:buNone/>
            </a:pPr>
            <a:r>
              <a:rPr lang="en-GB" sz="1500">
                <a:solidFill>
                  <a:srgbClr val="000000"/>
                </a:solidFill>
                <a:latin typeface="Helvetica" pitchFamily="34" charset="0"/>
              </a:rPr>
              <a:t>V50</a:t>
            </a:r>
          </a:p>
        </p:txBody>
      </p:sp>
      <p:sp>
        <p:nvSpPr>
          <p:cNvPr id="50184" name="Text Box 8"/>
          <p:cNvSpPr txBox="1">
            <a:spLocks noChangeArrowheads="1"/>
          </p:cNvSpPr>
          <p:nvPr/>
        </p:nvSpPr>
        <p:spPr bwMode="auto">
          <a:xfrm>
            <a:off x="4627563" y="2474913"/>
            <a:ext cx="455612"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defTabSz="828675" eaLnBrk="0" hangingPunct="0">
              <a:defRPr sz="2400">
                <a:solidFill>
                  <a:srgbClr val="E10000"/>
                </a:solidFill>
                <a:latin typeface="Times New Roman" pitchFamily="18" charset="0"/>
                <a:cs typeface="Arial" charset="0"/>
              </a:defRPr>
            </a:lvl1pPr>
            <a:lvl2pPr marL="742950" indent="-285750" defTabSz="828675" eaLnBrk="0" hangingPunct="0">
              <a:defRPr sz="2400">
                <a:solidFill>
                  <a:srgbClr val="E10000"/>
                </a:solidFill>
                <a:latin typeface="Times New Roman" pitchFamily="18" charset="0"/>
                <a:cs typeface="Arial" charset="0"/>
              </a:defRPr>
            </a:lvl2pPr>
            <a:lvl3pPr marL="1143000" indent="-228600" defTabSz="828675" eaLnBrk="0" hangingPunct="0">
              <a:defRPr sz="2400">
                <a:solidFill>
                  <a:srgbClr val="E10000"/>
                </a:solidFill>
                <a:latin typeface="Times New Roman" pitchFamily="18" charset="0"/>
                <a:cs typeface="Arial" charset="0"/>
              </a:defRPr>
            </a:lvl3pPr>
            <a:lvl4pPr marL="1600200" indent="-228600" defTabSz="828675" eaLnBrk="0" hangingPunct="0">
              <a:defRPr sz="2400">
                <a:solidFill>
                  <a:srgbClr val="E10000"/>
                </a:solidFill>
                <a:latin typeface="Times New Roman" pitchFamily="18" charset="0"/>
                <a:cs typeface="Arial" charset="0"/>
              </a:defRPr>
            </a:lvl4pPr>
            <a:lvl5pPr marL="2057400" indent="-228600" defTabSz="828675" eaLnBrk="0" hangingPunct="0">
              <a:defRPr sz="2400">
                <a:solidFill>
                  <a:srgbClr val="E10000"/>
                </a:solidFill>
                <a:latin typeface="Times New Roman" pitchFamily="18" charset="0"/>
                <a:cs typeface="Arial" charset="0"/>
              </a:defRPr>
            </a:lvl5pPr>
            <a:lvl6pPr marL="2514600" indent="-228600" defTabSz="828675"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defTabSz="828675"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defTabSz="828675"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defTabSz="828675" eaLnBrk="0" fontAlgn="base" hangingPunct="0">
              <a:spcBef>
                <a:spcPct val="0"/>
              </a:spcBef>
              <a:spcAft>
                <a:spcPct val="0"/>
              </a:spcAft>
              <a:defRPr sz="2400">
                <a:solidFill>
                  <a:srgbClr val="E10000"/>
                </a:solidFill>
                <a:latin typeface="Times New Roman" pitchFamily="18" charset="0"/>
                <a:cs typeface="Arial" charset="0"/>
              </a:defRPr>
            </a:lvl9pPr>
          </a:lstStyle>
          <a:p>
            <a:pPr eaLnBrk="1">
              <a:lnSpc>
                <a:spcPct val="124000"/>
              </a:lnSpc>
              <a:buClr>
                <a:srgbClr val="000000"/>
              </a:buClr>
              <a:buSzPct val="45000"/>
              <a:buFont typeface="StarSymbol" charset="0"/>
              <a:buNone/>
            </a:pPr>
            <a:r>
              <a:rPr lang="en-GB" sz="1500">
                <a:solidFill>
                  <a:srgbClr val="000000"/>
                </a:solidFill>
                <a:latin typeface="Helvetica" pitchFamily="34" charset="0"/>
              </a:rPr>
              <a:t>DIDS</a:t>
            </a:r>
          </a:p>
        </p:txBody>
      </p:sp>
      <p:sp>
        <p:nvSpPr>
          <p:cNvPr id="844809" name="Text Box 9"/>
          <p:cNvSpPr txBox="1">
            <a:spLocks noChangeArrowheads="1"/>
          </p:cNvSpPr>
          <p:nvPr/>
        </p:nvSpPr>
        <p:spPr bwMode="auto">
          <a:xfrm>
            <a:off x="265113" y="1176338"/>
            <a:ext cx="2160587"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828675" eaLnBrk="0" hangingPunct="0">
              <a:tabLst>
                <a:tab pos="657225" algn="l"/>
                <a:tab pos="1312863" algn="l"/>
                <a:tab pos="1970088" algn="l"/>
              </a:tabLst>
              <a:defRPr sz="2400">
                <a:solidFill>
                  <a:srgbClr val="E10000"/>
                </a:solidFill>
                <a:latin typeface="Times New Roman" pitchFamily="18" charset="0"/>
                <a:cs typeface="Arial" charset="0"/>
              </a:defRPr>
            </a:lvl1pPr>
            <a:lvl2pPr marL="742950" indent="-285750" defTabSz="828675" eaLnBrk="0" hangingPunct="0">
              <a:tabLst>
                <a:tab pos="657225" algn="l"/>
                <a:tab pos="1312863" algn="l"/>
                <a:tab pos="1970088" algn="l"/>
              </a:tabLst>
              <a:defRPr sz="2400">
                <a:solidFill>
                  <a:srgbClr val="E10000"/>
                </a:solidFill>
                <a:latin typeface="Times New Roman" pitchFamily="18" charset="0"/>
                <a:cs typeface="Arial" charset="0"/>
              </a:defRPr>
            </a:lvl2pPr>
            <a:lvl3pPr marL="11430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3pPr>
            <a:lvl4pPr marL="16002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4pPr>
            <a:lvl5pPr marL="20574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5pPr>
            <a:lvl6pPr marL="25146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6pPr>
            <a:lvl7pPr marL="29718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7pPr>
            <a:lvl8pPr marL="34290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8pPr>
            <a:lvl9pPr marL="38862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9pPr>
          </a:lstStyle>
          <a:p>
            <a:pPr eaLnBrk="1">
              <a:lnSpc>
                <a:spcPct val="75000"/>
              </a:lnSpc>
              <a:buClr>
                <a:srgbClr val="000000"/>
              </a:buClr>
              <a:buSzPct val="45000"/>
              <a:buFont typeface="StarSymbol" charset="0"/>
              <a:buNone/>
            </a:pPr>
            <a:r>
              <a:rPr lang="en-GB" sz="1600">
                <a:solidFill>
                  <a:srgbClr val="000000"/>
                </a:solidFill>
                <a:latin typeface="Arial Narrow" pitchFamily="34" charset="0"/>
              </a:rPr>
              <a:t>Pore occlusion at DIDS binding site (red) … narrow enough to exclude water</a:t>
            </a:r>
          </a:p>
        </p:txBody>
      </p:sp>
      <p:sp>
        <p:nvSpPr>
          <p:cNvPr id="844810" name="Text Box 10"/>
          <p:cNvSpPr txBox="1">
            <a:spLocks noChangeArrowheads="1"/>
          </p:cNvSpPr>
          <p:nvPr/>
        </p:nvSpPr>
        <p:spPr bwMode="auto">
          <a:xfrm>
            <a:off x="249238" y="1997075"/>
            <a:ext cx="1557337" cy="5524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lvl1pPr defTabSz="828675" eaLnBrk="0" hangingPunct="0">
              <a:tabLst>
                <a:tab pos="657225" algn="l"/>
                <a:tab pos="1312863" algn="l"/>
                <a:tab pos="1970088" algn="l"/>
              </a:tabLst>
              <a:defRPr sz="2400">
                <a:solidFill>
                  <a:srgbClr val="E10000"/>
                </a:solidFill>
                <a:latin typeface="Times New Roman" pitchFamily="18" charset="0"/>
                <a:cs typeface="Arial" charset="0"/>
              </a:defRPr>
            </a:lvl1pPr>
            <a:lvl2pPr marL="742950" indent="-285750" defTabSz="828675" eaLnBrk="0" hangingPunct="0">
              <a:tabLst>
                <a:tab pos="657225" algn="l"/>
                <a:tab pos="1312863" algn="l"/>
                <a:tab pos="1970088" algn="l"/>
              </a:tabLst>
              <a:defRPr sz="2400">
                <a:solidFill>
                  <a:srgbClr val="E10000"/>
                </a:solidFill>
                <a:latin typeface="Times New Roman" pitchFamily="18" charset="0"/>
                <a:cs typeface="Arial" charset="0"/>
              </a:defRPr>
            </a:lvl2pPr>
            <a:lvl3pPr marL="11430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3pPr>
            <a:lvl4pPr marL="16002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4pPr>
            <a:lvl5pPr marL="20574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5pPr>
            <a:lvl6pPr marL="25146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6pPr>
            <a:lvl7pPr marL="29718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7pPr>
            <a:lvl8pPr marL="34290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8pPr>
            <a:lvl9pPr marL="38862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9pPr>
          </a:lstStyle>
          <a:p>
            <a:pPr eaLnBrk="1">
              <a:lnSpc>
                <a:spcPct val="75000"/>
              </a:lnSpc>
              <a:buClr>
                <a:srgbClr val="000000"/>
              </a:buClr>
              <a:buSzPct val="45000"/>
              <a:buFont typeface="StarSymbol" charset="0"/>
              <a:buNone/>
            </a:pPr>
            <a:r>
              <a:rPr lang="en-GB" sz="1600">
                <a:solidFill>
                  <a:srgbClr val="000000"/>
                </a:solidFill>
                <a:latin typeface="Arial Narrow" pitchFamily="34" charset="0"/>
              </a:rPr>
              <a:t>Pore needs to curve around DIDS to find a way out </a:t>
            </a:r>
          </a:p>
        </p:txBody>
      </p:sp>
      <p:sp>
        <p:nvSpPr>
          <p:cNvPr id="50187" name="Rectangle 11"/>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Molecular-Dynamics Simulation of AQP1-DIDS</a:t>
            </a:r>
            <a:endParaRPr lang="en-US" sz="4000" baseline="-25000">
              <a:solidFill>
                <a:schemeClr val="tx2"/>
              </a:solidFill>
              <a:latin typeface="Arial Narrow" pitchFamily="34" charset="0"/>
            </a:endParaRPr>
          </a:p>
        </p:txBody>
      </p:sp>
      <p:grpSp>
        <p:nvGrpSpPr>
          <p:cNvPr id="50188" name="Group 12"/>
          <p:cNvGrpSpPr>
            <a:grpSpLocks/>
          </p:cNvGrpSpPr>
          <p:nvPr/>
        </p:nvGrpSpPr>
        <p:grpSpPr bwMode="auto">
          <a:xfrm>
            <a:off x="2273300" y="1085850"/>
            <a:ext cx="4565650" cy="0"/>
            <a:chOff x="0" y="672"/>
            <a:chExt cx="2876" cy="0"/>
          </a:xfrm>
        </p:grpSpPr>
        <p:sp>
          <p:nvSpPr>
            <p:cNvPr id="50199" name="Line 13"/>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0" name="Line 14"/>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44815" name="Group 15"/>
          <p:cNvGrpSpPr>
            <a:grpSpLocks/>
          </p:cNvGrpSpPr>
          <p:nvPr/>
        </p:nvGrpSpPr>
        <p:grpSpPr bwMode="auto">
          <a:xfrm rot="-254480">
            <a:off x="2432050" y="1289050"/>
            <a:ext cx="1763713" cy="1244600"/>
            <a:chOff x="1535" y="866"/>
            <a:chExt cx="1111" cy="784"/>
          </a:xfrm>
        </p:grpSpPr>
        <p:sp>
          <p:nvSpPr>
            <p:cNvPr id="50197" name="Line 16"/>
            <p:cNvSpPr>
              <a:spLocks noChangeShapeType="1"/>
            </p:cNvSpPr>
            <p:nvPr/>
          </p:nvSpPr>
          <p:spPr bwMode="auto">
            <a:xfrm rot="15775334" flipH="1">
              <a:off x="1699" y="703"/>
              <a:ext cx="784" cy="1110"/>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8" name="Line 17"/>
            <p:cNvSpPr>
              <a:spLocks noChangeShapeType="1"/>
            </p:cNvSpPr>
            <p:nvPr/>
          </p:nvSpPr>
          <p:spPr bwMode="auto">
            <a:xfrm rot="15775334" flipH="1">
              <a:off x="1695" y="707"/>
              <a:ext cx="773" cy="1094"/>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44818" name="Group 18"/>
          <p:cNvGrpSpPr>
            <a:grpSpLocks/>
          </p:cNvGrpSpPr>
          <p:nvPr/>
        </p:nvGrpSpPr>
        <p:grpSpPr bwMode="auto">
          <a:xfrm rot="961021">
            <a:off x="1765300" y="1308100"/>
            <a:ext cx="1792288" cy="2538413"/>
            <a:chOff x="1032" y="1216"/>
            <a:chExt cx="1129" cy="1599"/>
          </a:xfrm>
        </p:grpSpPr>
        <p:sp>
          <p:nvSpPr>
            <p:cNvPr id="50195" name="Line 19"/>
            <p:cNvSpPr>
              <a:spLocks noChangeShapeType="1"/>
            </p:cNvSpPr>
            <p:nvPr/>
          </p:nvSpPr>
          <p:spPr bwMode="auto">
            <a:xfrm rot="13369912" flipH="1">
              <a:off x="1032" y="1216"/>
              <a:ext cx="1129" cy="1599"/>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6" name="Line 20"/>
            <p:cNvSpPr>
              <a:spLocks noChangeShapeType="1"/>
            </p:cNvSpPr>
            <p:nvPr/>
          </p:nvSpPr>
          <p:spPr bwMode="auto">
            <a:xfrm rot="13369912" flipH="1">
              <a:off x="1033" y="1229"/>
              <a:ext cx="1113" cy="1575"/>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44821" name="Group 21"/>
          <p:cNvGrpSpPr>
            <a:grpSpLocks/>
          </p:cNvGrpSpPr>
          <p:nvPr/>
        </p:nvGrpSpPr>
        <p:grpSpPr bwMode="auto">
          <a:xfrm>
            <a:off x="5154613" y="1974850"/>
            <a:ext cx="1938337" cy="1368425"/>
            <a:chOff x="3247" y="1316"/>
            <a:chExt cx="1221" cy="862"/>
          </a:xfrm>
        </p:grpSpPr>
        <p:sp>
          <p:nvSpPr>
            <p:cNvPr id="50193" name="Line 22"/>
            <p:cNvSpPr>
              <a:spLocks noChangeShapeType="1"/>
            </p:cNvSpPr>
            <p:nvPr/>
          </p:nvSpPr>
          <p:spPr bwMode="auto">
            <a:xfrm rot="5088710">
              <a:off x="3427" y="1136"/>
              <a:ext cx="862" cy="1221"/>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4" name="Line 23"/>
            <p:cNvSpPr>
              <a:spLocks noChangeShapeType="1"/>
            </p:cNvSpPr>
            <p:nvPr/>
          </p:nvSpPr>
          <p:spPr bwMode="auto">
            <a:xfrm rot="5088710">
              <a:off x="3439" y="1145"/>
              <a:ext cx="846" cy="1197"/>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0192" name="Rectangle 24"/>
          <p:cNvSpPr>
            <a:spLocks noChangeArrowheads="1"/>
          </p:cNvSpPr>
          <p:nvPr/>
        </p:nvSpPr>
        <p:spPr bwMode="auto">
          <a:xfrm>
            <a:off x="4533900" y="6399213"/>
            <a:ext cx="44243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Saher Shaikh &amp; Emad Tajkhorshid, unpublished</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44803"/>
                                        </p:tgtEl>
                                        <p:attrNameLst>
                                          <p:attrName>style.visibility</p:attrName>
                                        </p:attrNameLst>
                                      </p:cBhvr>
                                      <p:to>
                                        <p:strVal val="visible"/>
                                      </p:to>
                                    </p:set>
                                    <p:animEffect transition="in" filter="dissolve">
                                      <p:cBhvr>
                                        <p:cTn id="7" dur="500"/>
                                        <p:tgtEl>
                                          <p:spTgt spid="844803"/>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844821"/>
                                        </p:tgtEl>
                                        <p:attrNameLst>
                                          <p:attrName>style.visibility</p:attrName>
                                        </p:attrNameLst>
                                      </p:cBhvr>
                                      <p:to>
                                        <p:strVal val="visible"/>
                                      </p:to>
                                    </p:set>
                                    <p:animEffect transition="in" filter="wipe(up)">
                                      <p:cBhvr>
                                        <p:cTn id="11" dur="500"/>
                                        <p:tgtEl>
                                          <p:spTgt spid="84482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844809"/>
                                        </p:tgtEl>
                                        <p:attrNameLst>
                                          <p:attrName>style.visibility</p:attrName>
                                        </p:attrNameLst>
                                      </p:cBhvr>
                                      <p:to>
                                        <p:strVal val="visible"/>
                                      </p:to>
                                    </p:set>
                                    <p:animEffect transition="in" filter="dissolve">
                                      <p:cBhvr>
                                        <p:cTn id="16" dur="500"/>
                                        <p:tgtEl>
                                          <p:spTgt spid="844809"/>
                                        </p:tgtEl>
                                      </p:cBhvr>
                                    </p:animEffect>
                                  </p:childTnLst>
                                </p:cTn>
                              </p:par>
                            </p:childTnLst>
                          </p:cTn>
                        </p:par>
                        <p:par>
                          <p:cTn id="17" fill="hold" nodeType="afterGroup">
                            <p:stCondLst>
                              <p:cond delay="500"/>
                            </p:stCondLst>
                            <p:childTnLst>
                              <p:par>
                                <p:cTn id="18" presetID="22" presetClass="entr" presetSubtype="8" fill="hold" nodeType="afterEffect">
                                  <p:stCondLst>
                                    <p:cond delay="0"/>
                                  </p:stCondLst>
                                  <p:childTnLst>
                                    <p:set>
                                      <p:cBhvr>
                                        <p:cTn id="19" dur="1" fill="hold">
                                          <p:stCondLst>
                                            <p:cond delay="0"/>
                                          </p:stCondLst>
                                        </p:cTn>
                                        <p:tgtEl>
                                          <p:spTgt spid="844815"/>
                                        </p:tgtEl>
                                        <p:attrNameLst>
                                          <p:attrName>style.visibility</p:attrName>
                                        </p:attrNameLst>
                                      </p:cBhvr>
                                      <p:to>
                                        <p:strVal val="visible"/>
                                      </p:to>
                                    </p:set>
                                    <p:animEffect transition="in" filter="wipe(left)">
                                      <p:cBhvr>
                                        <p:cTn id="20" dur="500"/>
                                        <p:tgtEl>
                                          <p:spTgt spid="84481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844810"/>
                                        </p:tgtEl>
                                        <p:attrNameLst>
                                          <p:attrName>style.visibility</p:attrName>
                                        </p:attrNameLst>
                                      </p:cBhvr>
                                      <p:to>
                                        <p:strVal val="visible"/>
                                      </p:to>
                                    </p:set>
                                    <p:animEffect transition="in" filter="dissolve">
                                      <p:cBhvr>
                                        <p:cTn id="25" dur="500"/>
                                        <p:tgtEl>
                                          <p:spTgt spid="844810"/>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844818"/>
                                        </p:tgtEl>
                                        <p:attrNameLst>
                                          <p:attrName>style.visibility</p:attrName>
                                        </p:attrNameLst>
                                      </p:cBhvr>
                                      <p:to>
                                        <p:strVal val="visible"/>
                                      </p:to>
                                    </p:set>
                                    <p:animEffect transition="in" filter="wipe(left)">
                                      <p:cBhvr>
                                        <p:cTn id="29" dur="500"/>
                                        <p:tgtEl>
                                          <p:spTgt spid="8448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4803" grpId="0"/>
      <p:bldP spid="844809" grpId="0"/>
      <p:bldP spid="844810" grpId="0"/>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1202" name="Group 5"/>
          <p:cNvGrpSpPr>
            <a:grpSpLocks/>
          </p:cNvGrpSpPr>
          <p:nvPr/>
        </p:nvGrpSpPr>
        <p:grpSpPr bwMode="auto">
          <a:xfrm>
            <a:off x="781050" y="1009650"/>
            <a:ext cx="7620000" cy="5715000"/>
            <a:chOff x="0" y="-14287"/>
            <a:chExt cx="7620000" cy="5715000"/>
          </a:xfrm>
        </p:grpSpPr>
        <p:pic>
          <p:nvPicPr>
            <p:cNvPr id="51207" name="Picture 2" descr="AQP5-space fill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287"/>
              <a:ext cx="76200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208" name="Group 4"/>
            <p:cNvGrpSpPr>
              <a:grpSpLocks/>
            </p:cNvGrpSpPr>
            <p:nvPr/>
          </p:nvGrpSpPr>
          <p:grpSpPr bwMode="auto">
            <a:xfrm>
              <a:off x="4324350" y="2867025"/>
              <a:ext cx="3000375" cy="366713"/>
              <a:chOff x="4324350" y="2867025"/>
              <a:chExt cx="3000375" cy="366713"/>
            </a:xfrm>
          </p:grpSpPr>
          <p:sp>
            <p:nvSpPr>
              <p:cNvPr id="51213" name="Text Box 3"/>
              <p:cNvSpPr txBox="1">
                <a:spLocks noChangeArrowheads="1"/>
              </p:cNvSpPr>
              <p:nvPr/>
            </p:nvSpPr>
            <p:spPr bwMode="auto">
              <a:xfrm>
                <a:off x="6562725" y="2867025"/>
                <a:ext cx="762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b="1">
                    <a:solidFill>
                      <a:srgbClr val="FFFF00"/>
                    </a:solidFill>
                    <a:latin typeface="Arial" charset="0"/>
                  </a:rPr>
                  <a:t>L43</a:t>
                </a:r>
              </a:p>
            </p:txBody>
          </p:sp>
          <p:sp>
            <p:nvSpPr>
              <p:cNvPr id="51214" name="Line 4"/>
              <p:cNvSpPr>
                <a:spLocks noChangeShapeType="1"/>
              </p:cNvSpPr>
              <p:nvPr/>
            </p:nvSpPr>
            <p:spPr bwMode="auto">
              <a:xfrm flipH="1" flipV="1">
                <a:off x="4324350" y="2908979"/>
                <a:ext cx="2266950" cy="184912"/>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51209" name="Group 3"/>
            <p:cNvGrpSpPr>
              <a:grpSpLocks/>
            </p:cNvGrpSpPr>
            <p:nvPr/>
          </p:nvGrpSpPr>
          <p:grpSpPr bwMode="auto">
            <a:xfrm>
              <a:off x="400050" y="1905000"/>
              <a:ext cx="2790825" cy="1151334"/>
              <a:chOff x="400050" y="1905000"/>
              <a:chExt cx="2790825" cy="1151334"/>
            </a:xfrm>
          </p:grpSpPr>
          <p:sp>
            <p:nvSpPr>
              <p:cNvPr id="51211" name="Line 5"/>
              <p:cNvSpPr>
                <a:spLocks noChangeShapeType="1"/>
              </p:cNvSpPr>
              <p:nvPr/>
            </p:nvSpPr>
            <p:spPr bwMode="auto">
              <a:xfrm>
                <a:off x="933450" y="2209800"/>
                <a:ext cx="2257425" cy="846534"/>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212" name="Text Box 6"/>
              <p:cNvSpPr txBox="1">
                <a:spLocks noChangeArrowheads="1"/>
              </p:cNvSpPr>
              <p:nvPr/>
            </p:nvSpPr>
            <p:spPr bwMode="auto">
              <a:xfrm>
                <a:off x="400050" y="19050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spcBef>
                    <a:spcPct val="50000"/>
                  </a:spcBef>
                </a:pPr>
                <a:r>
                  <a:rPr lang="en-US" b="1">
                    <a:solidFill>
                      <a:srgbClr val="FF0000"/>
                    </a:solidFill>
                    <a:latin typeface="Arial" charset="0"/>
                  </a:rPr>
                  <a:t>T41</a:t>
                </a:r>
              </a:p>
            </p:txBody>
          </p:sp>
        </p:grpSp>
        <p:sp>
          <p:nvSpPr>
            <p:cNvPr id="51210" name="Rectangle 7"/>
            <p:cNvSpPr>
              <a:spLocks noChangeArrowheads="1"/>
            </p:cNvSpPr>
            <p:nvPr/>
          </p:nvSpPr>
          <p:spPr bwMode="auto">
            <a:xfrm>
              <a:off x="0" y="0"/>
              <a:ext cx="2819400" cy="304800"/>
            </a:xfrm>
            <a:prstGeom prst="rect">
              <a:avLst/>
            </a:prstGeom>
            <a:solidFill>
              <a:schemeClr val="tx1"/>
            </a:solidFill>
            <a:ln w="9525">
              <a:solidFill>
                <a:schemeClr val="tx1"/>
              </a:solidFill>
              <a:miter lim="800000"/>
              <a:headEnd/>
              <a:tailEnd/>
            </a:ln>
          </p:spPr>
          <p:txBody>
            <a:bodyPr wrap="none" anchor="ctr"/>
            <a:lstStyle/>
            <a:p>
              <a:endParaRPr lang="en-US"/>
            </a:p>
          </p:txBody>
        </p:sp>
      </p:grpSp>
      <p:sp>
        <p:nvSpPr>
          <p:cNvPr id="51203" name="Rectangle 14"/>
          <p:cNvSpPr>
            <a:spLocks noChangeArrowheads="1"/>
          </p:cNvSpPr>
          <p:nvPr/>
        </p:nvSpPr>
        <p:spPr bwMode="auto">
          <a:xfrm>
            <a:off x="0" y="-3175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AQP5 Structure (top view) </a:t>
            </a:r>
          </a:p>
        </p:txBody>
      </p:sp>
      <p:grpSp>
        <p:nvGrpSpPr>
          <p:cNvPr id="51204" name="Group 19"/>
          <p:cNvGrpSpPr>
            <a:grpSpLocks/>
          </p:cNvGrpSpPr>
          <p:nvPr/>
        </p:nvGrpSpPr>
        <p:grpSpPr bwMode="auto">
          <a:xfrm>
            <a:off x="2273300" y="828675"/>
            <a:ext cx="4565650" cy="0"/>
            <a:chOff x="0" y="672"/>
            <a:chExt cx="2876" cy="0"/>
          </a:xfrm>
        </p:grpSpPr>
        <p:sp>
          <p:nvSpPr>
            <p:cNvPr id="51205" name="Line 2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06" name="Line 2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20692" name="Group 116"/>
          <p:cNvGrpSpPr>
            <a:grpSpLocks/>
          </p:cNvGrpSpPr>
          <p:nvPr/>
        </p:nvGrpSpPr>
        <p:grpSpPr bwMode="auto">
          <a:xfrm>
            <a:off x="2743200" y="2838450"/>
            <a:ext cx="104775" cy="1971675"/>
            <a:chOff x="1728" y="1788"/>
            <a:chExt cx="66" cy="1242"/>
          </a:xfrm>
        </p:grpSpPr>
        <p:sp>
          <p:nvSpPr>
            <p:cNvPr id="52338" name="Rectangle 5"/>
            <p:cNvSpPr>
              <a:spLocks noChangeArrowheads="1"/>
            </p:cNvSpPr>
            <p:nvPr/>
          </p:nvSpPr>
          <p:spPr bwMode="auto">
            <a:xfrm>
              <a:off x="1728" y="1890"/>
              <a:ext cx="66" cy="1140"/>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339" name="Line 26"/>
            <p:cNvSpPr>
              <a:spLocks noChangeShapeType="1"/>
            </p:cNvSpPr>
            <p:nvPr/>
          </p:nvSpPr>
          <p:spPr bwMode="auto">
            <a:xfrm flipV="1">
              <a:off x="1758" y="1788"/>
              <a:ext cx="0" cy="10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40" name="Line 27"/>
            <p:cNvSpPr>
              <a:spLocks noChangeShapeType="1"/>
            </p:cNvSpPr>
            <p:nvPr/>
          </p:nvSpPr>
          <p:spPr bwMode="auto">
            <a:xfrm>
              <a:off x="1740" y="178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20696" name="Group 120"/>
          <p:cNvGrpSpPr>
            <a:grpSpLocks/>
          </p:cNvGrpSpPr>
          <p:nvPr/>
        </p:nvGrpSpPr>
        <p:grpSpPr bwMode="auto">
          <a:xfrm>
            <a:off x="3067050" y="2228850"/>
            <a:ext cx="5619750" cy="2581275"/>
            <a:chOff x="1932" y="1404"/>
            <a:chExt cx="3540" cy="1626"/>
          </a:xfrm>
        </p:grpSpPr>
        <p:sp>
          <p:nvSpPr>
            <p:cNvPr id="52284" name="Rectangle 6"/>
            <p:cNvSpPr>
              <a:spLocks noChangeArrowheads="1"/>
            </p:cNvSpPr>
            <p:nvPr/>
          </p:nvSpPr>
          <p:spPr bwMode="auto">
            <a:xfrm>
              <a:off x="1932" y="2136"/>
              <a:ext cx="66" cy="894"/>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85" name="Rectangle 7"/>
            <p:cNvSpPr>
              <a:spLocks noChangeArrowheads="1"/>
            </p:cNvSpPr>
            <p:nvPr/>
          </p:nvSpPr>
          <p:spPr bwMode="auto">
            <a:xfrm>
              <a:off x="2136" y="1626"/>
              <a:ext cx="66" cy="1404"/>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86" name="Rectangle 8"/>
            <p:cNvSpPr>
              <a:spLocks noChangeArrowheads="1"/>
            </p:cNvSpPr>
            <p:nvPr/>
          </p:nvSpPr>
          <p:spPr bwMode="auto">
            <a:xfrm>
              <a:off x="2340" y="1830"/>
              <a:ext cx="66" cy="1200"/>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87" name="Rectangle 9"/>
            <p:cNvSpPr>
              <a:spLocks noChangeArrowheads="1"/>
            </p:cNvSpPr>
            <p:nvPr/>
          </p:nvSpPr>
          <p:spPr bwMode="auto">
            <a:xfrm>
              <a:off x="2544" y="2004"/>
              <a:ext cx="72" cy="1026"/>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88" name="Rectangle 10"/>
            <p:cNvSpPr>
              <a:spLocks noChangeArrowheads="1"/>
            </p:cNvSpPr>
            <p:nvPr/>
          </p:nvSpPr>
          <p:spPr bwMode="auto">
            <a:xfrm>
              <a:off x="2748" y="1854"/>
              <a:ext cx="72" cy="1176"/>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89" name="Rectangle 11"/>
            <p:cNvSpPr>
              <a:spLocks noChangeArrowheads="1"/>
            </p:cNvSpPr>
            <p:nvPr/>
          </p:nvSpPr>
          <p:spPr bwMode="auto">
            <a:xfrm>
              <a:off x="2952" y="1770"/>
              <a:ext cx="72" cy="1260"/>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0" name="Rectangle 12"/>
            <p:cNvSpPr>
              <a:spLocks noChangeArrowheads="1"/>
            </p:cNvSpPr>
            <p:nvPr/>
          </p:nvSpPr>
          <p:spPr bwMode="auto">
            <a:xfrm>
              <a:off x="3156" y="1740"/>
              <a:ext cx="72" cy="1290"/>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1" name="Rectangle 13"/>
            <p:cNvSpPr>
              <a:spLocks noChangeArrowheads="1"/>
            </p:cNvSpPr>
            <p:nvPr/>
          </p:nvSpPr>
          <p:spPr bwMode="auto">
            <a:xfrm>
              <a:off x="3360" y="1686"/>
              <a:ext cx="72" cy="1344"/>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2" name="Rectangle 14"/>
            <p:cNvSpPr>
              <a:spLocks noChangeArrowheads="1"/>
            </p:cNvSpPr>
            <p:nvPr/>
          </p:nvSpPr>
          <p:spPr bwMode="auto">
            <a:xfrm>
              <a:off x="3564" y="1836"/>
              <a:ext cx="72" cy="1194"/>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3" name="Rectangle 15"/>
            <p:cNvSpPr>
              <a:spLocks noChangeArrowheads="1"/>
            </p:cNvSpPr>
            <p:nvPr/>
          </p:nvSpPr>
          <p:spPr bwMode="auto">
            <a:xfrm>
              <a:off x="3768" y="1896"/>
              <a:ext cx="72" cy="1134"/>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4" name="Rectangle 16"/>
            <p:cNvSpPr>
              <a:spLocks noChangeArrowheads="1"/>
            </p:cNvSpPr>
            <p:nvPr/>
          </p:nvSpPr>
          <p:spPr bwMode="auto">
            <a:xfrm>
              <a:off x="3972" y="2142"/>
              <a:ext cx="72" cy="888"/>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5" name="Rectangle 17"/>
            <p:cNvSpPr>
              <a:spLocks noChangeArrowheads="1"/>
            </p:cNvSpPr>
            <p:nvPr/>
          </p:nvSpPr>
          <p:spPr bwMode="auto">
            <a:xfrm>
              <a:off x="4176" y="1848"/>
              <a:ext cx="72" cy="1182"/>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6" name="Rectangle 18"/>
            <p:cNvSpPr>
              <a:spLocks noChangeArrowheads="1"/>
            </p:cNvSpPr>
            <p:nvPr/>
          </p:nvSpPr>
          <p:spPr bwMode="auto">
            <a:xfrm>
              <a:off x="4380" y="2004"/>
              <a:ext cx="72" cy="1026"/>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7" name="Rectangle 19"/>
            <p:cNvSpPr>
              <a:spLocks noChangeArrowheads="1"/>
            </p:cNvSpPr>
            <p:nvPr/>
          </p:nvSpPr>
          <p:spPr bwMode="auto">
            <a:xfrm>
              <a:off x="4590" y="1932"/>
              <a:ext cx="66" cy="1098"/>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8" name="Rectangle 20"/>
            <p:cNvSpPr>
              <a:spLocks noChangeArrowheads="1"/>
            </p:cNvSpPr>
            <p:nvPr/>
          </p:nvSpPr>
          <p:spPr bwMode="auto">
            <a:xfrm>
              <a:off x="4794" y="1914"/>
              <a:ext cx="66" cy="1116"/>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99" name="Rectangle 21"/>
            <p:cNvSpPr>
              <a:spLocks noChangeArrowheads="1"/>
            </p:cNvSpPr>
            <p:nvPr/>
          </p:nvSpPr>
          <p:spPr bwMode="auto">
            <a:xfrm>
              <a:off x="4998" y="1836"/>
              <a:ext cx="66" cy="1194"/>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300" name="Rectangle 22"/>
            <p:cNvSpPr>
              <a:spLocks noChangeArrowheads="1"/>
            </p:cNvSpPr>
            <p:nvPr/>
          </p:nvSpPr>
          <p:spPr bwMode="auto">
            <a:xfrm>
              <a:off x="5202" y="1896"/>
              <a:ext cx="66" cy="1134"/>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301" name="Rectangle 23"/>
            <p:cNvSpPr>
              <a:spLocks noChangeArrowheads="1"/>
            </p:cNvSpPr>
            <p:nvPr/>
          </p:nvSpPr>
          <p:spPr bwMode="auto">
            <a:xfrm>
              <a:off x="5406" y="1866"/>
              <a:ext cx="66" cy="1164"/>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302" name="Line 28"/>
            <p:cNvSpPr>
              <a:spLocks noChangeShapeType="1"/>
            </p:cNvSpPr>
            <p:nvPr/>
          </p:nvSpPr>
          <p:spPr bwMode="auto">
            <a:xfrm flipV="1">
              <a:off x="1962" y="2082"/>
              <a:ext cx="0"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03" name="Line 29"/>
            <p:cNvSpPr>
              <a:spLocks noChangeShapeType="1"/>
            </p:cNvSpPr>
            <p:nvPr/>
          </p:nvSpPr>
          <p:spPr bwMode="auto">
            <a:xfrm>
              <a:off x="1944" y="2082"/>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04" name="Line 30"/>
            <p:cNvSpPr>
              <a:spLocks noChangeShapeType="1"/>
            </p:cNvSpPr>
            <p:nvPr/>
          </p:nvSpPr>
          <p:spPr bwMode="auto">
            <a:xfrm flipV="1">
              <a:off x="2166" y="1404"/>
              <a:ext cx="0" cy="2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05" name="Line 31"/>
            <p:cNvSpPr>
              <a:spLocks noChangeShapeType="1"/>
            </p:cNvSpPr>
            <p:nvPr/>
          </p:nvSpPr>
          <p:spPr bwMode="auto">
            <a:xfrm>
              <a:off x="2148" y="1404"/>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06" name="Line 32"/>
            <p:cNvSpPr>
              <a:spLocks noChangeShapeType="1"/>
            </p:cNvSpPr>
            <p:nvPr/>
          </p:nvSpPr>
          <p:spPr bwMode="auto">
            <a:xfrm flipV="1">
              <a:off x="2370" y="1716"/>
              <a:ext cx="0" cy="1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07" name="Line 33"/>
            <p:cNvSpPr>
              <a:spLocks noChangeShapeType="1"/>
            </p:cNvSpPr>
            <p:nvPr/>
          </p:nvSpPr>
          <p:spPr bwMode="auto">
            <a:xfrm>
              <a:off x="2352" y="171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08" name="Line 34"/>
            <p:cNvSpPr>
              <a:spLocks noChangeShapeType="1"/>
            </p:cNvSpPr>
            <p:nvPr/>
          </p:nvSpPr>
          <p:spPr bwMode="auto">
            <a:xfrm flipV="1">
              <a:off x="2580" y="1824"/>
              <a:ext cx="0" cy="18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09" name="Line 35"/>
            <p:cNvSpPr>
              <a:spLocks noChangeShapeType="1"/>
            </p:cNvSpPr>
            <p:nvPr/>
          </p:nvSpPr>
          <p:spPr bwMode="auto">
            <a:xfrm>
              <a:off x="2562" y="1824"/>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0" name="Line 36"/>
            <p:cNvSpPr>
              <a:spLocks noChangeShapeType="1"/>
            </p:cNvSpPr>
            <p:nvPr/>
          </p:nvSpPr>
          <p:spPr bwMode="auto">
            <a:xfrm flipV="1">
              <a:off x="2784" y="1698"/>
              <a:ext cx="0" cy="15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1" name="Line 37"/>
            <p:cNvSpPr>
              <a:spLocks noChangeShapeType="1"/>
            </p:cNvSpPr>
            <p:nvPr/>
          </p:nvSpPr>
          <p:spPr bwMode="auto">
            <a:xfrm>
              <a:off x="2766" y="169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2" name="Line 38"/>
            <p:cNvSpPr>
              <a:spLocks noChangeShapeType="1"/>
            </p:cNvSpPr>
            <p:nvPr/>
          </p:nvSpPr>
          <p:spPr bwMode="auto">
            <a:xfrm flipV="1">
              <a:off x="2988" y="1692"/>
              <a:ext cx="0" cy="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3" name="Line 39"/>
            <p:cNvSpPr>
              <a:spLocks noChangeShapeType="1"/>
            </p:cNvSpPr>
            <p:nvPr/>
          </p:nvSpPr>
          <p:spPr bwMode="auto">
            <a:xfrm>
              <a:off x="2970" y="1692"/>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4" name="Line 40"/>
            <p:cNvSpPr>
              <a:spLocks noChangeShapeType="1"/>
            </p:cNvSpPr>
            <p:nvPr/>
          </p:nvSpPr>
          <p:spPr bwMode="auto">
            <a:xfrm flipV="1">
              <a:off x="3192" y="1668"/>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5" name="Line 41"/>
            <p:cNvSpPr>
              <a:spLocks noChangeShapeType="1"/>
            </p:cNvSpPr>
            <p:nvPr/>
          </p:nvSpPr>
          <p:spPr bwMode="auto">
            <a:xfrm>
              <a:off x="3174" y="166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6" name="Line 42"/>
            <p:cNvSpPr>
              <a:spLocks noChangeShapeType="1"/>
            </p:cNvSpPr>
            <p:nvPr/>
          </p:nvSpPr>
          <p:spPr bwMode="auto">
            <a:xfrm flipV="1">
              <a:off x="3396" y="1548"/>
              <a:ext cx="0" cy="13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7" name="Line 43"/>
            <p:cNvSpPr>
              <a:spLocks noChangeShapeType="1"/>
            </p:cNvSpPr>
            <p:nvPr/>
          </p:nvSpPr>
          <p:spPr bwMode="auto">
            <a:xfrm>
              <a:off x="3378" y="154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8" name="Line 44"/>
            <p:cNvSpPr>
              <a:spLocks noChangeShapeType="1"/>
            </p:cNvSpPr>
            <p:nvPr/>
          </p:nvSpPr>
          <p:spPr bwMode="auto">
            <a:xfrm flipV="1">
              <a:off x="3600" y="1752"/>
              <a:ext cx="0" cy="8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19" name="Line 45"/>
            <p:cNvSpPr>
              <a:spLocks noChangeShapeType="1"/>
            </p:cNvSpPr>
            <p:nvPr/>
          </p:nvSpPr>
          <p:spPr bwMode="auto">
            <a:xfrm>
              <a:off x="3582" y="1752"/>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0" name="Line 46"/>
            <p:cNvSpPr>
              <a:spLocks noChangeShapeType="1"/>
            </p:cNvSpPr>
            <p:nvPr/>
          </p:nvSpPr>
          <p:spPr bwMode="auto">
            <a:xfrm flipV="1">
              <a:off x="3804" y="1818"/>
              <a:ext cx="0" cy="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1" name="Line 47"/>
            <p:cNvSpPr>
              <a:spLocks noChangeShapeType="1"/>
            </p:cNvSpPr>
            <p:nvPr/>
          </p:nvSpPr>
          <p:spPr bwMode="auto">
            <a:xfrm>
              <a:off x="3786" y="181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2" name="Line 48"/>
            <p:cNvSpPr>
              <a:spLocks noChangeShapeType="1"/>
            </p:cNvSpPr>
            <p:nvPr/>
          </p:nvSpPr>
          <p:spPr bwMode="auto">
            <a:xfrm flipV="1">
              <a:off x="4008" y="1968"/>
              <a:ext cx="0" cy="17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3" name="Line 49"/>
            <p:cNvSpPr>
              <a:spLocks noChangeShapeType="1"/>
            </p:cNvSpPr>
            <p:nvPr/>
          </p:nvSpPr>
          <p:spPr bwMode="auto">
            <a:xfrm>
              <a:off x="3990" y="196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4" name="Line 50"/>
            <p:cNvSpPr>
              <a:spLocks noChangeShapeType="1"/>
            </p:cNvSpPr>
            <p:nvPr/>
          </p:nvSpPr>
          <p:spPr bwMode="auto">
            <a:xfrm flipV="1">
              <a:off x="4212" y="1686"/>
              <a:ext cx="0" cy="1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5" name="Line 51"/>
            <p:cNvSpPr>
              <a:spLocks noChangeShapeType="1"/>
            </p:cNvSpPr>
            <p:nvPr/>
          </p:nvSpPr>
          <p:spPr bwMode="auto">
            <a:xfrm>
              <a:off x="4194" y="168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6" name="Line 52"/>
            <p:cNvSpPr>
              <a:spLocks noChangeShapeType="1"/>
            </p:cNvSpPr>
            <p:nvPr/>
          </p:nvSpPr>
          <p:spPr bwMode="auto">
            <a:xfrm flipV="1">
              <a:off x="4416" y="1980"/>
              <a:ext cx="0" cy="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7" name="Line 53"/>
            <p:cNvSpPr>
              <a:spLocks noChangeShapeType="1"/>
            </p:cNvSpPr>
            <p:nvPr/>
          </p:nvSpPr>
          <p:spPr bwMode="auto">
            <a:xfrm>
              <a:off x="4398" y="198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8" name="Line 54"/>
            <p:cNvSpPr>
              <a:spLocks noChangeShapeType="1"/>
            </p:cNvSpPr>
            <p:nvPr/>
          </p:nvSpPr>
          <p:spPr bwMode="auto">
            <a:xfrm flipV="1">
              <a:off x="4620" y="1902"/>
              <a:ext cx="0" cy="3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9" name="Line 55"/>
            <p:cNvSpPr>
              <a:spLocks noChangeShapeType="1"/>
            </p:cNvSpPr>
            <p:nvPr/>
          </p:nvSpPr>
          <p:spPr bwMode="auto">
            <a:xfrm>
              <a:off x="4602" y="1902"/>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0" name="Line 56"/>
            <p:cNvSpPr>
              <a:spLocks noChangeShapeType="1"/>
            </p:cNvSpPr>
            <p:nvPr/>
          </p:nvSpPr>
          <p:spPr bwMode="auto">
            <a:xfrm flipV="1">
              <a:off x="4824" y="1854"/>
              <a:ext cx="0" cy="6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1" name="Line 57"/>
            <p:cNvSpPr>
              <a:spLocks noChangeShapeType="1"/>
            </p:cNvSpPr>
            <p:nvPr/>
          </p:nvSpPr>
          <p:spPr bwMode="auto">
            <a:xfrm>
              <a:off x="4806" y="1854"/>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2" name="Line 58"/>
            <p:cNvSpPr>
              <a:spLocks noChangeShapeType="1"/>
            </p:cNvSpPr>
            <p:nvPr/>
          </p:nvSpPr>
          <p:spPr bwMode="auto">
            <a:xfrm flipV="1">
              <a:off x="5028" y="1812"/>
              <a:ext cx="0" cy="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3" name="Line 59"/>
            <p:cNvSpPr>
              <a:spLocks noChangeShapeType="1"/>
            </p:cNvSpPr>
            <p:nvPr/>
          </p:nvSpPr>
          <p:spPr bwMode="auto">
            <a:xfrm>
              <a:off x="5010" y="1812"/>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4" name="Line 60"/>
            <p:cNvSpPr>
              <a:spLocks noChangeShapeType="1"/>
            </p:cNvSpPr>
            <p:nvPr/>
          </p:nvSpPr>
          <p:spPr bwMode="auto">
            <a:xfrm flipV="1">
              <a:off x="5232" y="1866"/>
              <a:ext cx="0" cy="3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5" name="Line 61"/>
            <p:cNvSpPr>
              <a:spLocks noChangeShapeType="1"/>
            </p:cNvSpPr>
            <p:nvPr/>
          </p:nvSpPr>
          <p:spPr bwMode="auto">
            <a:xfrm>
              <a:off x="5214" y="186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6" name="Line 62"/>
            <p:cNvSpPr>
              <a:spLocks noChangeShapeType="1"/>
            </p:cNvSpPr>
            <p:nvPr/>
          </p:nvSpPr>
          <p:spPr bwMode="auto">
            <a:xfrm>
              <a:off x="5436" y="1866"/>
              <a:ext cx="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7" name="Line 63"/>
            <p:cNvSpPr>
              <a:spLocks noChangeShapeType="1"/>
            </p:cNvSpPr>
            <p:nvPr/>
          </p:nvSpPr>
          <p:spPr bwMode="auto">
            <a:xfrm>
              <a:off x="5418" y="186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20640" name="Line 64"/>
          <p:cNvSpPr>
            <a:spLocks noChangeShapeType="1"/>
          </p:cNvSpPr>
          <p:nvPr/>
        </p:nvSpPr>
        <p:spPr bwMode="auto">
          <a:xfrm>
            <a:off x="2339975" y="4810125"/>
            <a:ext cx="64468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20691" name="Group 115"/>
          <p:cNvGrpSpPr>
            <a:grpSpLocks/>
          </p:cNvGrpSpPr>
          <p:nvPr/>
        </p:nvGrpSpPr>
        <p:grpSpPr bwMode="auto">
          <a:xfrm>
            <a:off x="2419350" y="2790825"/>
            <a:ext cx="104775" cy="2019300"/>
            <a:chOff x="1524" y="1758"/>
            <a:chExt cx="66" cy="1272"/>
          </a:xfrm>
        </p:grpSpPr>
        <p:sp>
          <p:nvSpPr>
            <p:cNvPr id="52281" name="Rectangle 4"/>
            <p:cNvSpPr>
              <a:spLocks noChangeArrowheads="1"/>
            </p:cNvSpPr>
            <p:nvPr/>
          </p:nvSpPr>
          <p:spPr bwMode="auto">
            <a:xfrm>
              <a:off x="1524" y="1818"/>
              <a:ext cx="66" cy="1212"/>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2282" name="Line 24"/>
            <p:cNvSpPr>
              <a:spLocks noChangeShapeType="1"/>
            </p:cNvSpPr>
            <p:nvPr/>
          </p:nvSpPr>
          <p:spPr bwMode="auto">
            <a:xfrm flipV="1">
              <a:off x="1554" y="1758"/>
              <a:ext cx="0" cy="6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83" name="Line 25"/>
            <p:cNvSpPr>
              <a:spLocks noChangeShapeType="1"/>
            </p:cNvSpPr>
            <p:nvPr/>
          </p:nvSpPr>
          <p:spPr bwMode="auto">
            <a:xfrm>
              <a:off x="1536" y="175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20661" name="Rectangle 85"/>
          <p:cNvSpPr>
            <a:spLocks noChangeArrowheads="1"/>
          </p:cNvSpPr>
          <p:nvPr/>
        </p:nvSpPr>
        <p:spPr bwMode="auto">
          <a:xfrm rot="-2700000">
            <a:off x="2054225" y="5022850"/>
            <a:ext cx="4524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hAQP5 </a:t>
            </a:r>
            <a:endParaRPr lang="en-US" sz="1200" b="1">
              <a:solidFill>
                <a:schemeClr val="tx1"/>
              </a:solidFill>
              <a:latin typeface="Arial Narrow" pitchFamily="34" charset="0"/>
            </a:endParaRPr>
          </a:p>
        </p:txBody>
      </p:sp>
      <p:sp>
        <p:nvSpPr>
          <p:cNvPr id="920662" name="Rectangle 86"/>
          <p:cNvSpPr>
            <a:spLocks noChangeArrowheads="1"/>
          </p:cNvSpPr>
          <p:nvPr/>
        </p:nvSpPr>
        <p:spPr bwMode="auto">
          <a:xfrm rot="-2700000">
            <a:off x="2484438" y="4987925"/>
            <a:ext cx="30638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T41A</a:t>
            </a:r>
            <a:endParaRPr lang="en-US" sz="1200" b="1">
              <a:solidFill>
                <a:schemeClr val="tx1"/>
              </a:solidFill>
              <a:latin typeface="Arial Narrow" pitchFamily="34" charset="0"/>
            </a:endParaRPr>
          </a:p>
        </p:txBody>
      </p:sp>
      <p:grpSp>
        <p:nvGrpSpPr>
          <p:cNvPr id="920695" name="Group 119"/>
          <p:cNvGrpSpPr>
            <a:grpSpLocks/>
          </p:cNvGrpSpPr>
          <p:nvPr/>
        </p:nvGrpSpPr>
        <p:grpSpPr bwMode="auto">
          <a:xfrm>
            <a:off x="2808288" y="4970463"/>
            <a:ext cx="5807075" cy="219075"/>
            <a:chOff x="1769" y="3131"/>
            <a:chExt cx="3658" cy="138"/>
          </a:xfrm>
        </p:grpSpPr>
        <p:sp>
          <p:nvSpPr>
            <p:cNvPr id="52263" name="Rectangle 87"/>
            <p:cNvSpPr>
              <a:spLocks noChangeArrowheads="1"/>
            </p:cNvSpPr>
            <p:nvPr/>
          </p:nvSpPr>
          <p:spPr bwMode="auto">
            <a:xfrm rot="-2700000">
              <a:off x="1769" y="3143"/>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T41D</a:t>
              </a:r>
              <a:endParaRPr lang="en-US" sz="1200" b="1">
                <a:solidFill>
                  <a:schemeClr val="tx1"/>
                </a:solidFill>
                <a:latin typeface="Arial Narrow" pitchFamily="34" charset="0"/>
              </a:endParaRPr>
            </a:p>
          </p:txBody>
        </p:sp>
        <p:sp>
          <p:nvSpPr>
            <p:cNvPr id="52264" name="Rectangle 88"/>
            <p:cNvSpPr>
              <a:spLocks noChangeArrowheads="1"/>
            </p:cNvSpPr>
            <p:nvPr/>
          </p:nvSpPr>
          <p:spPr bwMode="auto">
            <a:xfrm rot="-2700000">
              <a:off x="1973" y="3143"/>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T41N</a:t>
              </a:r>
              <a:endParaRPr lang="en-US" sz="1200" b="1">
                <a:solidFill>
                  <a:schemeClr val="tx1"/>
                </a:solidFill>
                <a:latin typeface="Arial Narrow" pitchFamily="34" charset="0"/>
              </a:endParaRPr>
            </a:p>
          </p:txBody>
        </p:sp>
        <p:sp>
          <p:nvSpPr>
            <p:cNvPr id="52265" name="Rectangle 89"/>
            <p:cNvSpPr>
              <a:spLocks noChangeArrowheads="1"/>
            </p:cNvSpPr>
            <p:nvPr/>
          </p:nvSpPr>
          <p:spPr bwMode="auto">
            <a:xfrm rot="-2700000">
              <a:off x="2177" y="3143"/>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T41C</a:t>
              </a:r>
              <a:endParaRPr lang="en-US" sz="1200" b="1">
                <a:solidFill>
                  <a:schemeClr val="tx1"/>
                </a:solidFill>
                <a:latin typeface="Arial Narrow" pitchFamily="34" charset="0"/>
              </a:endParaRPr>
            </a:p>
          </p:txBody>
        </p:sp>
        <p:sp>
          <p:nvSpPr>
            <p:cNvPr id="52266" name="Rectangle 90"/>
            <p:cNvSpPr>
              <a:spLocks noChangeArrowheads="1"/>
            </p:cNvSpPr>
            <p:nvPr/>
          </p:nvSpPr>
          <p:spPr bwMode="auto">
            <a:xfrm rot="-2700000">
              <a:off x="2383" y="3145"/>
              <a:ext cx="18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T41F</a:t>
              </a:r>
              <a:endParaRPr lang="en-US" sz="1200" b="1">
                <a:solidFill>
                  <a:schemeClr val="tx1"/>
                </a:solidFill>
                <a:latin typeface="Arial Narrow" pitchFamily="34" charset="0"/>
              </a:endParaRPr>
            </a:p>
          </p:txBody>
        </p:sp>
        <p:sp>
          <p:nvSpPr>
            <p:cNvPr id="52267" name="Rectangle 91"/>
            <p:cNvSpPr>
              <a:spLocks noChangeArrowheads="1"/>
            </p:cNvSpPr>
            <p:nvPr/>
          </p:nvSpPr>
          <p:spPr bwMode="auto">
            <a:xfrm rot="-2700000">
              <a:off x="2579" y="3147"/>
              <a:ext cx="19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T41G</a:t>
              </a:r>
              <a:endParaRPr lang="en-US" sz="1200" b="1">
                <a:solidFill>
                  <a:schemeClr val="tx1"/>
                </a:solidFill>
                <a:latin typeface="Arial Narrow" pitchFamily="34" charset="0"/>
              </a:endParaRPr>
            </a:p>
          </p:txBody>
        </p:sp>
        <p:sp>
          <p:nvSpPr>
            <p:cNvPr id="52268" name="Rectangle 92"/>
            <p:cNvSpPr>
              <a:spLocks noChangeArrowheads="1"/>
            </p:cNvSpPr>
            <p:nvPr/>
          </p:nvSpPr>
          <p:spPr bwMode="auto">
            <a:xfrm rot="-2700000">
              <a:off x="2818" y="3131"/>
              <a:ext cx="1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T41I</a:t>
              </a:r>
              <a:endParaRPr lang="en-US" sz="1200" b="1">
                <a:solidFill>
                  <a:schemeClr val="tx1"/>
                </a:solidFill>
                <a:latin typeface="Arial Narrow" pitchFamily="34" charset="0"/>
              </a:endParaRPr>
            </a:p>
          </p:txBody>
        </p:sp>
        <p:sp>
          <p:nvSpPr>
            <p:cNvPr id="52269" name="Rectangle 93"/>
            <p:cNvSpPr>
              <a:spLocks noChangeArrowheads="1"/>
            </p:cNvSpPr>
            <p:nvPr/>
          </p:nvSpPr>
          <p:spPr bwMode="auto">
            <a:xfrm rot="-2700000">
              <a:off x="2993" y="3142"/>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T41K</a:t>
              </a:r>
              <a:endParaRPr lang="en-US" sz="1200" b="1">
                <a:solidFill>
                  <a:schemeClr val="tx1"/>
                </a:solidFill>
                <a:latin typeface="Arial Narrow" pitchFamily="34" charset="0"/>
              </a:endParaRPr>
            </a:p>
          </p:txBody>
        </p:sp>
        <p:sp>
          <p:nvSpPr>
            <p:cNvPr id="52270" name="Rectangle 94"/>
            <p:cNvSpPr>
              <a:spLocks noChangeArrowheads="1"/>
            </p:cNvSpPr>
            <p:nvPr/>
          </p:nvSpPr>
          <p:spPr bwMode="auto">
            <a:xfrm rot="-2700000">
              <a:off x="3205" y="3139"/>
              <a:ext cx="18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T41L</a:t>
              </a:r>
              <a:endParaRPr lang="en-US" sz="1200" b="1">
                <a:solidFill>
                  <a:schemeClr val="tx1"/>
                </a:solidFill>
                <a:latin typeface="Arial Narrow" pitchFamily="34" charset="0"/>
              </a:endParaRPr>
            </a:p>
          </p:txBody>
        </p:sp>
        <p:sp>
          <p:nvSpPr>
            <p:cNvPr id="52271" name="Rectangle 95"/>
            <p:cNvSpPr>
              <a:spLocks noChangeArrowheads="1"/>
            </p:cNvSpPr>
            <p:nvPr/>
          </p:nvSpPr>
          <p:spPr bwMode="auto">
            <a:xfrm rot="-2700000">
              <a:off x="3401" y="3143"/>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T41R</a:t>
              </a:r>
              <a:endParaRPr lang="en-US" sz="1200" b="1">
                <a:solidFill>
                  <a:schemeClr val="tx1"/>
                </a:solidFill>
                <a:latin typeface="Arial Narrow" pitchFamily="34" charset="0"/>
              </a:endParaRPr>
            </a:p>
          </p:txBody>
        </p:sp>
        <p:sp>
          <p:nvSpPr>
            <p:cNvPr id="52272" name="Rectangle 96"/>
            <p:cNvSpPr>
              <a:spLocks noChangeArrowheads="1"/>
            </p:cNvSpPr>
            <p:nvPr/>
          </p:nvSpPr>
          <p:spPr bwMode="auto">
            <a:xfrm rot="-2700000">
              <a:off x="3606"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T41V</a:t>
              </a:r>
              <a:endParaRPr lang="en-US" sz="1200" b="1">
                <a:solidFill>
                  <a:schemeClr val="tx1"/>
                </a:solidFill>
                <a:latin typeface="Arial Narrow" pitchFamily="34" charset="0"/>
              </a:endParaRPr>
            </a:p>
          </p:txBody>
        </p:sp>
        <p:sp>
          <p:nvSpPr>
            <p:cNvPr id="52273" name="Rectangle 97"/>
            <p:cNvSpPr>
              <a:spLocks noChangeArrowheads="1"/>
            </p:cNvSpPr>
            <p:nvPr/>
          </p:nvSpPr>
          <p:spPr bwMode="auto">
            <a:xfrm rot="-2700000">
              <a:off x="3788" y="3154"/>
              <a:ext cx="21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T41W</a:t>
              </a:r>
              <a:endParaRPr lang="en-US" sz="1200" b="1">
                <a:solidFill>
                  <a:schemeClr val="tx1"/>
                </a:solidFill>
                <a:latin typeface="Arial Narrow" pitchFamily="34" charset="0"/>
              </a:endParaRPr>
            </a:p>
          </p:txBody>
        </p:sp>
        <p:sp>
          <p:nvSpPr>
            <p:cNvPr id="52274" name="Rectangle 98"/>
            <p:cNvSpPr>
              <a:spLocks noChangeArrowheads="1"/>
            </p:cNvSpPr>
            <p:nvPr/>
          </p:nvSpPr>
          <p:spPr bwMode="auto">
            <a:xfrm rot="-2700000">
              <a:off x="4014"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T41S</a:t>
              </a:r>
              <a:endParaRPr lang="en-US" sz="1200" b="1">
                <a:solidFill>
                  <a:schemeClr val="tx1"/>
                </a:solidFill>
                <a:latin typeface="Arial Narrow" pitchFamily="34" charset="0"/>
              </a:endParaRPr>
            </a:p>
          </p:txBody>
        </p:sp>
        <p:sp>
          <p:nvSpPr>
            <p:cNvPr id="52275" name="Rectangle 99"/>
            <p:cNvSpPr>
              <a:spLocks noChangeArrowheads="1"/>
            </p:cNvSpPr>
            <p:nvPr/>
          </p:nvSpPr>
          <p:spPr bwMode="auto">
            <a:xfrm rot="-2700000">
              <a:off x="4218"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T41E</a:t>
              </a:r>
              <a:endParaRPr lang="en-US" sz="1200" b="1">
                <a:solidFill>
                  <a:schemeClr val="tx1"/>
                </a:solidFill>
                <a:latin typeface="Arial Narrow" pitchFamily="34" charset="0"/>
              </a:endParaRPr>
            </a:p>
          </p:txBody>
        </p:sp>
        <p:sp>
          <p:nvSpPr>
            <p:cNvPr id="52276" name="Rectangle 100"/>
            <p:cNvSpPr>
              <a:spLocks noChangeArrowheads="1"/>
            </p:cNvSpPr>
            <p:nvPr/>
          </p:nvSpPr>
          <p:spPr bwMode="auto">
            <a:xfrm rot="-2700000">
              <a:off x="4421" y="3143"/>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T41H</a:t>
              </a:r>
              <a:endParaRPr lang="en-US" sz="1200" b="1">
                <a:solidFill>
                  <a:schemeClr val="tx1"/>
                </a:solidFill>
                <a:latin typeface="Arial Narrow" pitchFamily="34" charset="0"/>
              </a:endParaRPr>
            </a:p>
          </p:txBody>
        </p:sp>
        <p:sp>
          <p:nvSpPr>
            <p:cNvPr id="52277" name="Rectangle 101"/>
            <p:cNvSpPr>
              <a:spLocks noChangeArrowheads="1"/>
            </p:cNvSpPr>
            <p:nvPr/>
          </p:nvSpPr>
          <p:spPr bwMode="auto">
            <a:xfrm rot="-2700000">
              <a:off x="4612" y="3151"/>
              <a:ext cx="20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T41M</a:t>
              </a:r>
              <a:endParaRPr lang="en-US" sz="1200" b="1">
                <a:solidFill>
                  <a:schemeClr val="tx1"/>
                </a:solidFill>
                <a:latin typeface="Arial Narrow" pitchFamily="34" charset="0"/>
              </a:endParaRPr>
            </a:p>
          </p:txBody>
        </p:sp>
        <p:sp>
          <p:nvSpPr>
            <p:cNvPr id="52278" name="Rectangle 102"/>
            <p:cNvSpPr>
              <a:spLocks noChangeArrowheads="1"/>
            </p:cNvSpPr>
            <p:nvPr/>
          </p:nvSpPr>
          <p:spPr bwMode="auto">
            <a:xfrm rot="-2700000">
              <a:off x="4830"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T41P</a:t>
              </a:r>
              <a:endParaRPr lang="en-US" sz="1200" b="1">
                <a:solidFill>
                  <a:schemeClr val="tx1"/>
                </a:solidFill>
                <a:latin typeface="Arial Narrow" pitchFamily="34" charset="0"/>
              </a:endParaRPr>
            </a:p>
          </p:txBody>
        </p:sp>
        <p:sp>
          <p:nvSpPr>
            <p:cNvPr id="52279" name="Rectangle 103"/>
            <p:cNvSpPr>
              <a:spLocks noChangeArrowheads="1"/>
            </p:cNvSpPr>
            <p:nvPr/>
          </p:nvSpPr>
          <p:spPr bwMode="auto">
            <a:xfrm rot="-2700000">
              <a:off x="5027" y="3147"/>
              <a:ext cx="19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T41Q</a:t>
              </a:r>
              <a:endParaRPr lang="en-US" sz="1200" b="1">
                <a:solidFill>
                  <a:schemeClr val="tx1"/>
                </a:solidFill>
                <a:latin typeface="Arial Narrow" pitchFamily="34" charset="0"/>
              </a:endParaRPr>
            </a:p>
          </p:txBody>
        </p:sp>
        <p:sp>
          <p:nvSpPr>
            <p:cNvPr id="52280" name="Rectangle 104"/>
            <p:cNvSpPr>
              <a:spLocks noChangeArrowheads="1"/>
            </p:cNvSpPr>
            <p:nvPr/>
          </p:nvSpPr>
          <p:spPr bwMode="auto">
            <a:xfrm rot="-2700000">
              <a:off x="5238"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b="1">
                  <a:solidFill>
                    <a:srgbClr val="000000"/>
                  </a:solidFill>
                  <a:latin typeface="Arial Narrow" pitchFamily="34" charset="0"/>
                </a:rPr>
                <a:t>T41Y</a:t>
              </a:r>
              <a:endParaRPr lang="en-US" sz="1200" b="1">
                <a:solidFill>
                  <a:schemeClr val="tx1"/>
                </a:solidFill>
                <a:latin typeface="Arial Narrow" pitchFamily="34" charset="0"/>
              </a:endParaRPr>
            </a:p>
          </p:txBody>
        </p:sp>
      </p:grpSp>
      <p:grpSp>
        <p:nvGrpSpPr>
          <p:cNvPr id="920689" name="Group 113"/>
          <p:cNvGrpSpPr>
            <a:grpSpLocks/>
          </p:cNvGrpSpPr>
          <p:nvPr/>
        </p:nvGrpSpPr>
        <p:grpSpPr bwMode="auto">
          <a:xfrm>
            <a:off x="155575" y="1809750"/>
            <a:ext cx="2063750" cy="3152775"/>
            <a:chOff x="98" y="1140"/>
            <a:chExt cx="1300" cy="1986"/>
          </a:xfrm>
        </p:grpSpPr>
        <p:sp>
          <p:nvSpPr>
            <p:cNvPr id="52243" name="Line 66"/>
            <p:cNvSpPr>
              <a:spLocks noChangeShapeType="1"/>
            </p:cNvSpPr>
            <p:nvPr/>
          </p:nvSpPr>
          <p:spPr bwMode="auto">
            <a:xfrm>
              <a:off x="1338" y="1231"/>
              <a:ext cx="0" cy="180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4" name="Line 67"/>
            <p:cNvSpPr>
              <a:spLocks noChangeShapeType="1"/>
            </p:cNvSpPr>
            <p:nvPr/>
          </p:nvSpPr>
          <p:spPr bwMode="auto">
            <a:xfrm>
              <a:off x="1340" y="303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5" name="Line 68"/>
            <p:cNvSpPr>
              <a:spLocks noChangeShapeType="1"/>
            </p:cNvSpPr>
            <p:nvPr/>
          </p:nvSpPr>
          <p:spPr bwMode="auto">
            <a:xfrm>
              <a:off x="1340" y="280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6" name="Line 69"/>
            <p:cNvSpPr>
              <a:spLocks noChangeShapeType="1"/>
            </p:cNvSpPr>
            <p:nvPr/>
          </p:nvSpPr>
          <p:spPr bwMode="auto">
            <a:xfrm>
              <a:off x="1340" y="258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7" name="Line 70"/>
            <p:cNvSpPr>
              <a:spLocks noChangeShapeType="1"/>
            </p:cNvSpPr>
            <p:nvPr/>
          </p:nvSpPr>
          <p:spPr bwMode="auto">
            <a:xfrm>
              <a:off x="1340" y="235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8" name="Line 71"/>
            <p:cNvSpPr>
              <a:spLocks noChangeShapeType="1"/>
            </p:cNvSpPr>
            <p:nvPr/>
          </p:nvSpPr>
          <p:spPr bwMode="auto">
            <a:xfrm>
              <a:off x="1340" y="213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9" name="Line 72"/>
            <p:cNvSpPr>
              <a:spLocks noChangeShapeType="1"/>
            </p:cNvSpPr>
            <p:nvPr/>
          </p:nvSpPr>
          <p:spPr bwMode="auto">
            <a:xfrm>
              <a:off x="1340" y="190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0" name="Line 73"/>
            <p:cNvSpPr>
              <a:spLocks noChangeShapeType="1"/>
            </p:cNvSpPr>
            <p:nvPr/>
          </p:nvSpPr>
          <p:spPr bwMode="auto">
            <a:xfrm>
              <a:off x="1340" y="168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1" name="Line 74"/>
            <p:cNvSpPr>
              <a:spLocks noChangeShapeType="1"/>
            </p:cNvSpPr>
            <p:nvPr/>
          </p:nvSpPr>
          <p:spPr bwMode="auto">
            <a:xfrm>
              <a:off x="1340" y="145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2" name="Line 75"/>
            <p:cNvSpPr>
              <a:spLocks noChangeShapeType="1"/>
            </p:cNvSpPr>
            <p:nvPr/>
          </p:nvSpPr>
          <p:spPr bwMode="auto">
            <a:xfrm>
              <a:off x="1340" y="123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3" name="Rectangle 76"/>
            <p:cNvSpPr>
              <a:spLocks noChangeArrowheads="1"/>
            </p:cNvSpPr>
            <p:nvPr/>
          </p:nvSpPr>
          <p:spPr bwMode="auto">
            <a:xfrm>
              <a:off x="970" y="2934"/>
              <a:ext cx="36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2000">
                  <a:solidFill>
                    <a:srgbClr val="000000"/>
                  </a:solidFill>
                  <a:latin typeface="Arial Narrow" pitchFamily="34" charset="0"/>
                </a:rPr>
                <a:t>0.000</a:t>
              </a:r>
              <a:endParaRPr lang="en-US" sz="2000">
                <a:solidFill>
                  <a:schemeClr val="tx1"/>
                </a:solidFill>
                <a:latin typeface="Arial Narrow" pitchFamily="34" charset="0"/>
              </a:endParaRPr>
            </a:p>
          </p:txBody>
        </p:sp>
        <p:sp>
          <p:nvSpPr>
            <p:cNvPr id="52254" name="Rectangle 77"/>
            <p:cNvSpPr>
              <a:spLocks noChangeArrowheads="1"/>
            </p:cNvSpPr>
            <p:nvPr/>
          </p:nvSpPr>
          <p:spPr bwMode="auto">
            <a:xfrm>
              <a:off x="970" y="2712"/>
              <a:ext cx="3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0.001</a:t>
              </a:r>
              <a:endParaRPr lang="en-US" sz="2000">
                <a:solidFill>
                  <a:schemeClr val="tx1"/>
                </a:solidFill>
                <a:latin typeface="Arial Narrow" pitchFamily="34" charset="0"/>
              </a:endParaRPr>
            </a:p>
          </p:txBody>
        </p:sp>
        <p:sp>
          <p:nvSpPr>
            <p:cNvPr id="52255" name="Rectangle 78"/>
            <p:cNvSpPr>
              <a:spLocks noChangeArrowheads="1"/>
            </p:cNvSpPr>
            <p:nvPr/>
          </p:nvSpPr>
          <p:spPr bwMode="auto">
            <a:xfrm>
              <a:off x="970" y="2484"/>
              <a:ext cx="3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0.002</a:t>
              </a:r>
              <a:endParaRPr lang="en-US" sz="2000">
                <a:solidFill>
                  <a:schemeClr val="tx1"/>
                </a:solidFill>
                <a:latin typeface="Arial Narrow" pitchFamily="34" charset="0"/>
              </a:endParaRPr>
            </a:p>
          </p:txBody>
        </p:sp>
        <p:sp>
          <p:nvSpPr>
            <p:cNvPr id="52256" name="Rectangle 79"/>
            <p:cNvSpPr>
              <a:spLocks noChangeArrowheads="1"/>
            </p:cNvSpPr>
            <p:nvPr/>
          </p:nvSpPr>
          <p:spPr bwMode="auto">
            <a:xfrm>
              <a:off x="970" y="2262"/>
              <a:ext cx="3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0.003</a:t>
              </a:r>
              <a:endParaRPr lang="en-US" sz="2000">
                <a:solidFill>
                  <a:schemeClr val="tx1"/>
                </a:solidFill>
                <a:latin typeface="Arial Narrow" pitchFamily="34" charset="0"/>
              </a:endParaRPr>
            </a:p>
          </p:txBody>
        </p:sp>
        <p:sp>
          <p:nvSpPr>
            <p:cNvPr id="52257" name="Rectangle 80"/>
            <p:cNvSpPr>
              <a:spLocks noChangeArrowheads="1"/>
            </p:cNvSpPr>
            <p:nvPr/>
          </p:nvSpPr>
          <p:spPr bwMode="auto">
            <a:xfrm>
              <a:off x="970" y="2040"/>
              <a:ext cx="3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0.004</a:t>
              </a:r>
              <a:endParaRPr lang="en-US" sz="2000">
                <a:solidFill>
                  <a:schemeClr val="tx1"/>
                </a:solidFill>
                <a:latin typeface="Arial Narrow" pitchFamily="34" charset="0"/>
              </a:endParaRPr>
            </a:p>
          </p:txBody>
        </p:sp>
        <p:sp>
          <p:nvSpPr>
            <p:cNvPr id="52258" name="Rectangle 81"/>
            <p:cNvSpPr>
              <a:spLocks noChangeArrowheads="1"/>
            </p:cNvSpPr>
            <p:nvPr/>
          </p:nvSpPr>
          <p:spPr bwMode="auto">
            <a:xfrm>
              <a:off x="970" y="1812"/>
              <a:ext cx="3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0.005</a:t>
              </a:r>
              <a:endParaRPr lang="en-US" sz="2000">
                <a:solidFill>
                  <a:schemeClr val="tx1"/>
                </a:solidFill>
                <a:latin typeface="Arial Narrow" pitchFamily="34" charset="0"/>
              </a:endParaRPr>
            </a:p>
          </p:txBody>
        </p:sp>
        <p:sp>
          <p:nvSpPr>
            <p:cNvPr id="52259" name="Rectangle 82"/>
            <p:cNvSpPr>
              <a:spLocks noChangeArrowheads="1"/>
            </p:cNvSpPr>
            <p:nvPr/>
          </p:nvSpPr>
          <p:spPr bwMode="auto">
            <a:xfrm>
              <a:off x="970" y="1590"/>
              <a:ext cx="3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0.006</a:t>
              </a:r>
              <a:endParaRPr lang="en-US" sz="2000">
                <a:solidFill>
                  <a:schemeClr val="tx1"/>
                </a:solidFill>
                <a:latin typeface="Arial Narrow" pitchFamily="34" charset="0"/>
              </a:endParaRPr>
            </a:p>
          </p:txBody>
        </p:sp>
        <p:sp>
          <p:nvSpPr>
            <p:cNvPr id="52260" name="Rectangle 83"/>
            <p:cNvSpPr>
              <a:spLocks noChangeArrowheads="1"/>
            </p:cNvSpPr>
            <p:nvPr/>
          </p:nvSpPr>
          <p:spPr bwMode="auto">
            <a:xfrm>
              <a:off x="970" y="1362"/>
              <a:ext cx="3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0.007</a:t>
              </a:r>
              <a:endParaRPr lang="en-US" sz="2000">
                <a:solidFill>
                  <a:schemeClr val="tx1"/>
                </a:solidFill>
                <a:latin typeface="Arial Narrow" pitchFamily="34" charset="0"/>
              </a:endParaRPr>
            </a:p>
          </p:txBody>
        </p:sp>
        <p:sp>
          <p:nvSpPr>
            <p:cNvPr id="52261" name="Rectangle 84"/>
            <p:cNvSpPr>
              <a:spLocks noChangeArrowheads="1"/>
            </p:cNvSpPr>
            <p:nvPr/>
          </p:nvSpPr>
          <p:spPr bwMode="auto">
            <a:xfrm>
              <a:off x="970" y="1140"/>
              <a:ext cx="3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2000">
                  <a:solidFill>
                    <a:srgbClr val="000000"/>
                  </a:solidFill>
                  <a:latin typeface="Arial Narrow" pitchFamily="34" charset="0"/>
                </a:rPr>
                <a:t>0.008</a:t>
              </a:r>
              <a:endParaRPr lang="en-US" sz="2000">
                <a:solidFill>
                  <a:schemeClr val="tx1"/>
                </a:solidFill>
                <a:latin typeface="Arial Narrow" pitchFamily="34" charset="0"/>
              </a:endParaRPr>
            </a:p>
          </p:txBody>
        </p:sp>
        <p:sp>
          <p:nvSpPr>
            <p:cNvPr id="52262" name="Text Box 105"/>
            <p:cNvSpPr txBox="1">
              <a:spLocks noChangeArrowheads="1"/>
            </p:cNvSpPr>
            <p:nvPr/>
          </p:nvSpPr>
          <p:spPr bwMode="auto">
            <a:xfrm>
              <a:off x="98" y="1865"/>
              <a:ext cx="864" cy="5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85000"/>
                </a:lnSpc>
                <a:spcBef>
                  <a:spcPct val="50000"/>
                </a:spcBef>
              </a:pPr>
              <a:r>
                <a:rPr lang="en-US" sz="2000">
                  <a:solidFill>
                    <a:schemeClr val="tx1"/>
                  </a:solidFill>
                  <a:latin typeface="Arial Narrow" pitchFamily="34" charset="0"/>
                  <a:sym typeface="Symbol" pitchFamily="18" charset="2"/>
                </a:rPr>
                <a:t>Channel- specific P</a:t>
              </a:r>
              <a:r>
                <a:rPr lang="en-US" sz="2000" baseline="-25000">
                  <a:solidFill>
                    <a:schemeClr val="tx1"/>
                  </a:solidFill>
                  <a:latin typeface="Arial Narrow" pitchFamily="34" charset="0"/>
                  <a:sym typeface="Symbol" pitchFamily="18" charset="2"/>
                </a:rPr>
                <a:t>f</a:t>
              </a:r>
              <a:r>
                <a:rPr lang="en-US" sz="2000">
                  <a:solidFill>
                    <a:schemeClr val="tx1"/>
                  </a:solidFill>
                  <a:latin typeface="Arial Narrow" pitchFamily="34" charset="0"/>
                  <a:sym typeface="Symbol" pitchFamily="18" charset="2"/>
                </a:rPr>
                <a:t> (cm/s)</a:t>
              </a:r>
              <a:endParaRPr lang="en-US" sz="2000">
                <a:solidFill>
                  <a:schemeClr val="tx1"/>
                </a:solidFill>
                <a:latin typeface="Arial Narrow" pitchFamily="34" charset="0"/>
              </a:endParaRPr>
            </a:p>
          </p:txBody>
        </p:sp>
      </p:grpSp>
      <p:sp>
        <p:nvSpPr>
          <p:cNvPr id="920683" name="Line 107"/>
          <p:cNvSpPr>
            <a:spLocks noChangeShapeType="1"/>
          </p:cNvSpPr>
          <p:nvPr/>
        </p:nvSpPr>
        <p:spPr bwMode="auto">
          <a:xfrm>
            <a:off x="2112963" y="2889250"/>
            <a:ext cx="667385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35" name="Rectangle 108"/>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Human AQP5: Effect of T41 Mutations on</a:t>
            </a:r>
            <a:br>
              <a:rPr lang="en-US" sz="4000">
                <a:solidFill>
                  <a:schemeClr val="tx2"/>
                </a:solidFill>
                <a:latin typeface="Arial Narrow" pitchFamily="34" charset="0"/>
              </a:rPr>
            </a:br>
            <a:r>
              <a:rPr lang="en-US" sz="4000">
                <a:solidFill>
                  <a:schemeClr val="tx2"/>
                </a:solidFill>
                <a:latin typeface="Arial Narrow" pitchFamily="34" charset="0"/>
              </a:rPr>
              <a:t>Osmotic Water Permeability (P</a:t>
            </a:r>
            <a:r>
              <a:rPr lang="en-US" sz="4000" baseline="-25000">
                <a:solidFill>
                  <a:schemeClr val="tx2"/>
                </a:solidFill>
                <a:latin typeface="Arial Narrow" pitchFamily="34" charset="0"/>
              </a:rPr>
              <a:t>f</a:t>
            </a:r>
            <a:r>
              <a:rPr lang="en-US" sz="4000">
                <a:solidFill>
                  <a:schemeClr val="tx2"/>
                </a:solidFill>
                <a:latin typeface="Arial Narrow" pitchFamily="34" charset="0"/>
              </a:rPr>
              <a:t>)</a:t>
            </a:r>
            <a:endParaRPr lang="en-US" sz="4000" baseline="-25000">
              <a:solidFill>
                <a:schemeClr val="tx2"/>
              </a:solidFill>
              <a:latin typeface="Arial Narrow" pitchFamily="34" charset="0"/>
            </a:endParaRPr>
          </a:p>
        </p:txBody>
      </p:sp>
      <p:sp>
        <p:nvSpPr>
          <p:cNvPr id="920686" name="Line 110"/>
          <p:cNvSpPr>
            <a:spLocks noChangeShapeType="1"/>
          </p:cNvSpPr>
          <p:nvPr/>
        </p:nvSpPr>
        <p:spPr bwMode="auto">
          <a:xfrm flipH="1" flipV="1">
            <a:off x="2652713" y="5210175"/>
            <a:ext cx="252412" cy="4762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0687" name="Rectangle 111"/>
          <p:cNvSpPr>
            <a:spLocks noChangeArrowheads="1"/>
          </p:cNvSpPr>
          <p:nvPr/>
        </p:nvSpPr>
        <p:spPr bwMode="auto">
          <a:xfrm>
            <a:off x="1539875" y="5924550"/>
            <a:ext cx="72469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500">
                <a:solidFill>
                  <a:srgbClr val="000000"/>
                </a:solidFill>
                <a:latin typeface="Arial Narrow" pitchFamily="34" charset="0"/>
              </a:rPr>
              <a:t>L43 (conserved) forms a tetrameric hydrophobic ring that gates the Central Pore of AQP5</a:t>
            </a:r>
            <a:endParaRPr lang="en-US" sz="1500">
              <a:solidFill>
                <a:schemeClr val="tx1"/>
              </a:solidFill>
              <a:latin typeface="Arial Narrow" pitchFamily="34" charset="0"/>
            </a:endParaRPr>
          </a:p>
        </p:txBody>
      </p:sp>
      <p:sp>
        <p:nvSpPr>
          <p:cNvPr id="920688" name="Rectangle 112"/>
          <p:cNvSpPr>
            <a:spLocks noChangeArrowheads="1"/>
          </p:cNvSpPr>
          <p:nvPr/>
        </p:nvSpPr>
        <p:spPr bwMode="auto">
          <a:xfrm>
            <a:off x="1539875" y="5667375"/>
            <a:ext cx="596423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500">
                <a:solidFill>
                  <a:srgbClr val="000000"/>
                </a:solidFill>
                <a:latin typeface="Arial Narrow" pitchFamily="34" charset="0"/>
              </a:rPr>
              <a:t>T41 forms a slightly wider tetrameric ring just above this</a:t>
            </a:r>
            <a:endParaRPr lang="en-US" sz="1500">
              <a:solidFill>
                <a:schemeClr val="tx1"/>
              </a:solidFill>
              <a:latin typeface="Arial Narrow" pitchFamily="34" charset="0"/>
            </a:endParaRPr>
          </a:p>
        </p:txBody>
      </p:sp>
      <p:sp>
        <p:nvSpPr>
          <p:cNvPr id="920697" name="Rectangle 121"/>
          <p:cNvSpPr>
            <a:spLocks noChangeArrowheads="1"/>
          </p:cNvSpPr>
          <p:nvPr/>
        </p:nvSpPr>
        <p:spPr bwMode="auto">
          <a:xfrm>
            <a:off x="3187700" y="1954213"/>
            <a:ext cx="43370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1500">
                <a:solidFill>
                  <a:srgbClr val="000000"/>
                </a:solidFill>
                <a:latin typeface="Arial Narrow" pitchFamily="34" charset="0"/>
              </a:rPr>
              <a:t>No statistically significant differences</a:t>
            </a:r>
            <a:endParaRPr lang="en-US" sz="1500">
              <a:solidFill>
                <a:schemeClr val="tx1"/>
              </a:solidFill>
              <a:latin typeface="Arial Narrow" pitchFamily="34" charset="0"/>
            </a:endParaRPr>
          </a:p>
        </p:txBody>
      </p:sp>
      <p:grpSp>
        <p:nvGrpSpPr>
          <p:cNvPr id="52240" name="Group 122"/>
          <p:cNvGrpSpPr>
            <a:grpSpLocks/>
          </p:cNvGrpSpPr>
          <p:nvPr/>
        </p:nvGrpSpPr>
        <p:grpSpPr bwMode="auto">
          <a:xfrm>
            <a:off x="2273300" y="1390650"/>
            <a:ext cx="4565650" cy="0"/>
            <a:chOff x="0" y="672"/>
            <a:chExt cx="2876" cy="0"/>
          </a:xfrm>
        </p:grpSpPr>
        <p:sp>
          <p:nvSpPr>
            <p:cNvPr id="52241" name="Line 123"/>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42" name="Line 124"/>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20689"/>
                                        </p:tgtEl>
                                        <p:attrNameLst>
                                          <p:attrName>style.visibility</p:attrName>
                                        </p:attrNameLst>
                                      </p:cBhvr>
                                      <p:to>
                                        <p:strVal val="visible"/>
                                      </p:to>
                                    </p:set>
                                    <p:animEffect transition="in" filter="dissolve">
                                      <p:cBhvr>
                                        <p:cTn id="7" dur="500"/>
                                        <p:tgtEl>
                                          <p:spTgt spid="920689"/>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20640"/>
                                        </p:tgtEl>
                                        <p:attrNameLst>
                                          <p:attrName>style.visibility</p:attrName>
                                        </p:attrNameLst>
                                      </p:cBhvr>
                                      <p:to>
                                        <p:strVal val="visible"/>
                                      </p:to>
                                    </p:set>
                                    <p:animEffect transition="in" filter="dissolve">
                                      <p:cBhvr>
                                        <p:cTn id="11" dur="500"/>
                                        <p:tgtEl>
                                          <p:spTgt spid="92064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920661"/>
                                        </p:tgtEl>
                                        <p:attrNameLst>
                                          <p:attrName>style.visibility</p:attrName>
                                        </p:attrNameLst>
                                      </p:cBhvr>
                                      <p:to>
                                        <p:strVal val="visible"/>
                                      </p:to>
                                    </p:set>
                                    <p:animEffect transition="in" filter="dissolve">
                                      <p:cBhvr>
                                        <p:cTn id="16" dur="500"/>
                                        <p:tgtEl>
                                          <p:spTgt spid="92066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nodeType="clickEffect">
                                  <p:stCondLst>
                                    <p:cond delay="0"/>
                                  </p:stCondLst>
                                  <p:childTnLst>
                                    <p:set>
                                      <p:cBhvr>
                                        <p:cTn id="20" dur="1" fill="hold">
                                          <p:stCondLst>
                                            <p:cond delay="0"/>
                                          </p:stCondLst>
                                        </p:cTn>
                                        <p:tgtEl>
                                          <p:spTgt spid="920691"/>
                                        </p:tgtEl>
                                        <p:attrNameLst>
                                          <p:attrName>style.visibility</p:attrName>
                                        </p:attrNameLst>
                                      </p:cBhvr>
                                      <p:to>
                                        <p:strVal val="visible"/>
                                      </p:to>
                                    </p:set>
                                    <p:animEffect transition="in" filter="wipe(down)">
                                      <p:cBhvr>
                                        <p:cTn id="21" dur="500"/>
                                        <p:tgtEl>
                                          <p:spTgt spid="92069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920687"/>
                                        </p:tgtEl>
                                        <p:attrNameLst>
                                          <p:attrName>style.visibility</p:attrName>
                                        </p:attrNameLst>
                                      </p:cBhvr>
                                      <p:to>
                                        <p:strVal val="visible"/>
                                      </p:to>
                                    </p:set>
                                    <p:animEffect transition="in" filter="dissolve">
                                      <p:cBhvr>
                                        <p:cTn id="26" dur="500"/>
                                        <p:tgtEl>
                                          <p:spTgt spid="92068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920688"/>
                                        </p:tgtEl>
                                        <p:attrNameLst>
                                          <p:attrName>style.visibility</p:attrName>
                                        </p:attrNameLst>
                                      </p:cBhvr>
                                      <p:to>
                                        <p:strVal val="visible"/>
                                      </p:to>
                                    </p:set>
                                    <p:animEffect transition="in" filter="dissolve">
                                      <p:cBhvr>
                                        <p:cTn id="31" dur="500"/>
                                        <p:tgtEl>
                                          <p:spTgt spid="920688"/>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920686"/>
                                        </p:tgtEl>
                                        <p:attrNameLst>
                                          <p:attrName>style.visibility</p:attrName>
                                        </p:attrNameLst>
                                      </p:cBhvr>
                                      <p:to>
                                        <p:strVal val="visible"/>
                                      </p:to>
                                    </p:set>
                                    <p:animEffect transition="in" filter="wipe(down)">
                                      <p:cBhvr>
                                        <p:cTn id="36" dur="500"/>
                                        <p:tgtEl>
                                          <p:spTgt spid="920686"/>
                                        </p:tgtEl>
                                      </p:cBhvr>
                                    </p:animEffect>
                                  </p:childTnLst>
                                </p:cTn>
                              </p:par>
                            </p:childTnLst>
                          </p:cTn>
                        </p:par>
                        <p:par>
                          <p:cTn id="37" fill="hold" nodeType="afterGroup">
                            <p:stCondLst>
                              <p:cond delay="500"/>
                            </p:stCondLst>
                            <p:childTnLst>
                              <p:par>
                                <p:cTn id="38" presetID="9" presetClass="entr" presetSubtype="0" fill="hold" grpId="0" nodeType="afterEffect">
                                  <p:stCondLst>
                                    <p:cond delay="0"/>
                                  </p:stCondLst>
                                  <p:childTnLst>
                                    <p:set>
                                      <p:cBhvr>
                                        <p:cTn id="39" dur="1" fill="hold">
                                          <p:stCondLst>
                                            <p:cond delay="0"/>
                                          </p:stCondLst>
                                        </p:cTn>
                                        <p:tgtEl>
                                          <p:spTgt spid="920662"/>
                                        </p:tgtEl>
                                        <p:attrNameLst>
                                          <p:attrName>style.visibility</p:attrName>
                                        </p:attrNameLst>
                                      </p:cBhvr>
                                      <p:to>
                                        <p:strVal val="visible"/>
                                      </p:to>
                                    </p:set>
                                    <p:animEffect transition="in" filter="dissolve">
                                      <p:cBhvr>
                                        <p:cTn id="40" dur="500"/>
                                        <p:tgtEl>
                                          <p:spTgt spid="92066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nodeType="clickEffect">
                                  <p:stCondLst>
                                    <p:cond delay="0"/>
                                  </p:stCondLst>
                                  <p:childTnLst>
                                    <p:set>
                                      <p:cBhvr>
                                        <p:cTn id="44" dur="1" fill="hold">
                                          <p:stCondLst>
                                            <p:cond delay="0"/>
                                          </p:stCondLst>
                                        </p:cTn>
                                        <p:tgtEl>
                                          <p:spTgt spid="920692"/>
                                        </p:tgtEl>
                                        <p:attrNameLst>
                                          <p:attrName>style.visibility</p:attrName>
                                        </p:attrNameLst>
                                      </p:cBhvr>
                                      <p:to>
                                        <p:strVal val="visible"/>
                                      </p:to>
                                    </p:set>
                                    <p:animEffect transition="in" filter="wipe(down)">
                                      <p:cBhvr>
                                        <p:cTn id="45" dur="500"/>
                                        <p:tgtEl>
                                          <p:spTgt spid="920692"/>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920683"/>
                                        </p:tgtEl>
                                        <p:attrNameLst>
                                          <p:attrName>style.visibility</p:attrName>
                                        </p:attrNameLst>
                                      </p:cBhvr>
                                      <p:to>
                                        <p:strVal val="visible"/>
                                      </p:to>
                                    </p:set>
                                    <p:animEffect transition="in" filter="wipe(left)">
                                      <p:cBhvr>
                                        <p:cTn id="50" dur="500"/>
                                        <p:tgtEl>
                                          <p:spTgt spid="920683"/>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8" fill="hold" nodeType="clickEffect">
                                  <p:stCondLst>
                                    <p:cond delay="0"/>
                                  </p:stCondLst>
                                  <p:childTnLst>
                                    <p:set>
                                      <p:cBhvr>
                                        <p:cTn id="54" dur="1" fill="hold">
                                          <p:stCondLst>
                                            <p:cond delay="0"/>
                                          </p:stCondLst>
                                        </p:cTn>
                                        <p:tgtEl>
                                          <p:spTgt spid="920695"/>
                                        </p:tgtEl>
                                        <p:attrNameLst>
                                          <p:attrName>style.visibility</p:attrName>
                                        </p:attrNameLst>
                                      </p:cBhvr>
                                      <p:to>
                                        <p:strVal val="visible"/>
                                      </p:to>
                                    </p:set>
                                    <p:animEffect transition="in" filter="wipe(left)">
                                      <p:cBhvr>
                                        <p:cTn id="55" dur="500"/>
                                        <p:tgtEl>
                                          <p:spTgt spid="920695"/>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4" fill="hold" nodeType="clickEffect">
                                  <p:stCondLst>
                                    <p:cond delay="0"/>
                                  </p:stCondLst>
                                  <p:childTnLst>
                                    <p:set>
                                      <p:cBhvr>
                                        <p:cTn id="59" dur="1" fill="hold">
                                          <p:stCondLst>
                                            <p:cond delay="0"/>
                                          </p:stCondLst>
                                        </p:cTn>
                                        <p:tgtEl>
                                          <p:spTgt spid="920696"/>
                                        </p:tgtEl>
                                        <p:attrNameLst>
                                          <p:attrName>style.visibility</p:attrName>
                                        </p:attrNameLst>
                                      </p:cBhvr>
                                      <p:to>
                                        <p:strVal val="visible"/>
                                      </p:to>
                                    </p:set>
                                    <p:animEffect transition="in" filter="wipe(down)">
                                      <p:cBhvr>
                                        <p:cTn id="60" dur="500"/>
                                        <p:tgtEl>
                                          <p:spTgt spid="920696"/>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presetSubtype="0" fill="hold" grpId="0" nodeType="clickEffect">
                                  <p:stCondLst>
                                    <p:cond delay="0"/>
                                  </p:stCondLst>
                                  <p:childTnLst>
                                    <p:set>
                                      <p:cBhvr>
                                        <p:cTn id="64" dur="1" fill="hold">
                                          <p:stCondLst>
                                            <p:cond delay="0"/>
                                          </p:stCondLst>
                                        </p:cTn>
                                        <p:tgtEl>
                                          <p:spTgt spid="920697"/>
                                        </p:tgtEl>
                                        <p:attrNameLst>
                                          <p:attrName>style.visibility</p:attrName>
                                        </p:attrNameLst>
                                      </p:cBhvr>
                                      <p:to>
                                        <p:strVal val="visible"/>
                                      </p:to>
                                    </p:set>
                                    <p:animEffect transition="in" filter="dissolve">
                                      <p:cBhvr>
                                        <p:cTn id="65" dur="500"/>
                                        <p:tgtEl>
                                          <p:spTgt spid="9206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640" grpId="0" animBg="1"/>
      <p:bldP spid="920661" grpId="0"/>
      <p:bldP spid="920662" grpId="0"/>
      <p:bldP spid="920683" grpId="0" animBg="1"/>
      <p:bldP spid="920686" grpId="0" animBg="1"/>
      <p:bldP spid="920687" grpId="0"/>
      <p:bldP spid="920688" grpId="0"/>
      <p:bldP spid="920697" grpId="0"/>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9638" name="Rectangle 86"/>
          <p:cNvSpPr>
            <a:spLocks noChangeArrowheads="1"/>
          </p:cNvSpPr>
          <p:nvPr/>
        </p:nvSpPr>
        <p:spPr bwMode="auto">
          <a:xfrm rot="-2700000">
            <a:off x="2279650" y="5024438"/>
            <a:ext cx="4397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hAQP5 </a:t>
            </a:r>
            <a:endParaRPr lang="en-US" sz="1200">
              <a:solidFill>
                <a:schemeClr val="tx1"/>
              </a:solidFill>
              <a:latin typeface="Arial Narrow" pitchFamily="34" charset="0"/>
            </a:endParaRPr>
          </a:p>
        </p:txBody>
      </p:sp>
      <p:grpSp>
        <p:nvGrpSpPr>
          <p:cNvPr id="919771" name="Group 219"/>
          <p:cNvGrpSpPr>
            <a:grpSpLocks/>
          </p:cNvGrpSpPr>
          <p:nvPr/>
        </p:nvGrpSpPr>
        <p:grpSpPr bwMode="auto">
          <a:xfrm>
            <a:off x="2708275" y="4970463"/>
            <a:ext cx="6167438" cy="217487"/>
            <a:chOff x="1580" y="3131"/>
            <a:chExt cx="3885" cy="137"/>
          </a:xfrm>
        </p:grpSpPr>
        <p:sp>
          <p:nvSpPr>
            <p:cNvPr id="53417" name="Rectangle 87"/>
            <p:cNvSpPr>
              <a:spLocks noChangeArrowheads="1"/>
            </p:cNvSpPr>
            <p:nvPr/>
          </p:nvSpPr>
          <p:spPr bwMode="auto">
            <a:xfrm rot="-2700000">
              <a:off x="1580" y="3142"/>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T41A</a:t>
              </a:r>
              <a:endParaRPr lang="en-US" sz="1200">
                <a:solidFill>
                  <a:schemeClr val="tx1"/>
                </a:solidFill>
                <a:latin typeface="Arial Narrow" pitchFamily="34" charset="0"/>
              </a:endParaRPr>
            </a:p>
          </p:txBody>
        </p:sp>
        <p:sp>
          <p:nvSpPr>
            <p:cNvPr id="53418" name="Rectangle 88"/>
            <p:cNvSpPr>
              <a:spLocks noChangeArrowheads="1"/>
            </p:cNvSpPr>
            <p:nvPr/>
          </p:nvSpPr>
          <p:spPr bwMode="auto">
            <a:xfrm rot="-2700000">
              <a:off x="1784" y="3142"/>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T41D</a:t>
              </a:r>
              <a:endParaRPr lang="en-US" sz="1200">
                <a:solidFill>
                  <a:schemeClr val="tx1"/>
                </a:solidFill>
                <a:latin typeface="Arial Narrow" pitchFamily="34" charset="0"/>
              </a:endParaRPr>
            </a:p>
          </p:txBody>
        </p:sp>
        <p:sp>
          <p:nvSpPr>
            <p:cNvPr id="53419" name="Rectangle 89"/>
            <p:cNvSpPr>
              <a:spLocks noChangeArrowheads="1"/>
            </p:cNvSpPr>
            <p:nvPr/>
          </p:nvSpPr>
          <p:spPr bwMode="auto">
            <a:xfrm rot="-2700000">
              <a:off x="1988" y="3142"/>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T41N</a:t>
              </a:r>
              <a:endParaRPr lang="en-US" sz="1200">
                <a:solidFill>
                  <a:schemeClr val="tx1"/>
                </a:solidFill>
                <a:latin typeface="Arial Narrow" pitchFamily="34" charset="0"/>
              </a:endParaRPr>
            </a:p>
          </p:txBody>
        </p:sp>
        <p:sp>
          <p:nvSpPr>
            <p:cNvPr id="53420" name="Rectangle 90"/>
            <p:cNvSpPr>
              <a:spLocks noChangeArrowheads="1"/>
            </p:cNvSpPr>
            <p:nvPr/>
          </p:nvSpPr>
          <p:spPr bwMode="auto">
            <a:xfrm rot="-2700000">
              <a:off x="2198" y="3142"/>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T41C</a:t>
              </a:r>
              <a:endParaRPr lang="en-US" sz="1200">
                <a:solidFill>
                  <a:schemeClr val="tx1"/>
                </a:solidFill>
                <a:latin typeface="Arial Narrow" pitchFamily="34" charset="0"/>
              </a:endParaRPr>
            </a:p>
          </p:txBody>
        </p:sp>
        <p:sp>
          <p:nvSpPr>
            <p:cNvPr id="53421" name="Rectangle 91"/>
            <p:cNvSpPr>
              <a:spLocks noChangeArrowheads="1"/>
            </p:cNvSpPr>
            <p:nvPr/>
          </p:nvSpPr>
          <p:spPr bwMode="auto">
            <a:xfrm rot="-2700000">
              <a:off x="2403" y="3145"/>
              <a:ext cx="18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T41F</a:t>
              </a:r>
              <a:endParaRPr lang="en-US" sz="1200">
                <a:solidFill>
                  <a:schemeClr val="tx1"/>
                </a:solidFill>
                <a:latin typeface="Arial Narrow" pitchFamily="34" charset="0"/>
              </a:endParaRPr>
            </a:p>
          </p:txBody>
        </p:sp>
        <p:sp>
          <p:nvSpPr>
            <p:cNvPr id="53422" name="Rectangle 92"/>
            <p:cNvSpPr>
              <a:spLocks noChangeArrowheads="1"/>
            </p:cNvSpPr>
            <p:nvPr/>
          </p:nvSpPr>
          <p:spPr bwMode="auto">
            <a:xfrm rot="-2700000">
              <a:off x="2599" y="3147"/>
              <a:ext cx="19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T41G</a:t>
              </a:r>
              <a:endParaRPr lang="en-US" sz="1200">
                <a:solidFill>
                  <a:schemeClr val="tx1"/>
                </a:solidFill>
                <a:latin typeface="Arial Narrow" pitchFamily="34" charset="0"/>
              </a:endParaRPr>
            </a:p>
          </p:txBody>
        </p:sp>
        <p:sp>
          <p:nvSpPr>
            <p:cNvPr id="53423" name="Rectangle 93"/>
            <p:cNvSpPr>
              <a:spLocks noChangeArrowheads="1"/>
            </p:cNvSpPr>
            <p:nvPr/>
          </p:nvSpPr>
          <p:spPr bwMode="auto">
            <a:xfrm rot="-2700000">
              <a:off x="2838" y="3131"/>
              <a:ext cx="1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T41I</a:t>
              </a:r>
              <a:endParaRPr lang="en-US" sz="1200">
                <a:solidFill>
                  <a:schemeClr val="tx1"/>
                </a:solidFill>
                <a:latin typeface="Arial Narrow" pitchFamily="34" charset="0"/>
              </a:endParaRPr>
            </a:p>
          </p:txBody>
        </p:sp>
        <p:sp>
          <p:nvSpPr>
            <p:cNvPr id="53424" name="Rectangle 94"/>
            <p:cNvSpPr>
              <a:spLocks noChangeArrowheads="1"/>
            </p:cNvSpPr>
            <p:nvPr/>
          </p:nvSpPr>
          <p:spPr bwMode="auto">
            <a:xfrm rot="-2700000">
              <a:off x="3020" y="3142"/>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T41K</a:t>
              </a:r>
              <a:endParaRPr lang="en-US" sz="1200">
                <a:solidFill>
                  <a:schemeClr val="tx1"/>
                </a:solidFill>
                <a:latin typeface="Arial Narrow" pitchFamily="34" charset="0"/>
              </a:endParaRPr>
            </a:p>
          </p:txBody>
        </p:sp>
        <p:sp>
          <p:nvSpPr>
            <p:cNvPr id="53425" name="Rectangle 95"/>
            <p:cNvSpPr>
              <a:spLocks noChangeArrowheads="1"/>
            </p:cNvSpPr>
            <p:nvPr/>
          </p:nvSpPr>
          <p:spPr bwMode="auto">
            <a:xfrm rot="-2700000">
              <a:off x="3231" y="3139"/>
              <a:ext cx="1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T41L</a:t>
              </a:r>
              <a:endParaRPr lang="en-US" sz="1200">
                <a:solidFill>
                  <a:schemeClr val="tx1"/>
                </a:solidFill>
                <a:latin typeface="Arial Narrow" pitchFamily="34" charset="0"/>
              </a:endParaRPr>
            </a:p>
          </p:txBody>
        </p:sp>
        <p:sp>
          <p:nvSpPr>
            <p:cNvPr id="53426" name="Rectangle 96"/>
            <p:cNvSpPr>
              <a:spLocks noChangeArrowheads="1"/>
            </p:cNvSpPr>
            <p:nvPr/>
          </p:nvSpPr>
          <p:spPr bwMode="auto">
            <a:xfrm rot="-2700000">
              <a:off x="3428" y="3142"/>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T41R</a:t>
              </a:r>
              <a:endParaRPr lang="en-US" sz="1200">
                <a:solidFill>
                  <a:schemeClr val="tx1"/>
                </a:solidFill>
                <a:latin typeface="Arial Narrow" pitchFamily="34" charset="0"/>
              </a:endParaRPr>
            </a:p>
          </p:txBody>
        </p:sp>
        <p:sp>
          <p:nvSpPr>
            <p:cNvPr id="53427" name="Rectangle 97"/>
            <p:cNvSpPr>
              <a:spLocks noChangeArrowheads="1"/>
            </p:cNvSpPr>
            <p:nvPr/>
          </p:nvSpPr>
          <p:spPr bwMode="auto">
            <a:xfrm rot="-2700000">
              <a:off x="3632"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T41V</a:t>
              </a:r>
              <a:endParaRPr lang="en-US" sz="1200">
                <a:solidFill>
                  <a:schemeClr val="tx1"/>
                </a:solidFill>
                <a:latin typeface="Arial Narrow" pitchFamily="34" charset="0"/>
              </a:endParaRPr>
            </a:p>
          </p:txBody>
        </p:sp>
        <p:sp>
          <p:nvSpPr>
            <p:cNvPr id="53428" name="Rectangle 98"/>
            <p:cNvSpPr>
              <a:spLocks noChangeArrowheads="1"/>
            </p:cNvSpPr>
            <p:nvPr/>
          </p:nvSpPr>
          <p:spPr bwMode="auto">
            <a:xfrm rot="-2700000">
              <a:off x="3820" y="3153"/>
              <a:ext cx="21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T41W</a:t>
              </a:r>
              <a:endParaRPr lang="en-US" sz="1200">
                <a:solidFill>
                  <a:schemeClr val="tx1"/>
                </a:solidFill>
                <a:latin typeface="Arial Narrow" pitchFamily="34" charset="0"/>
              </a:endParaRPr>
            </a:p>
          </p:txBody>
        </p:sp>
        <p:sp>
          <p:nvSpPr>
            <p:cNvPr id="53429" name="Rectangle 99"/>
            <p:cNvSpPr>
              <a:spLocks noChangeArrowheads="1"/>
            </p:cNvSpPr>
            <p:nvPr/>
          </p:nvSpPr>
          <p:spPr bwMode="auto">
            <a:xfrm rot="-2700000">
              <a:off x="4046"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T41S</a:t>
              </a:r>
              <a:endParaRPr lang="en-US" sz="1200">
                <a:solidFill>
                  <a:schemeClr val="tx1"/>
                </a:solidFill>
                <a:latin typeface="Arial Narrow" pitchFamily="34" charset="0"/>
              </a:endParaRPr>
            </a:p>
          </p:txBody>
        </p:sp>
        <p:sp>
          <p:nvSpPr>
            <p:cNvPr id="53430" name="Rectangle 100"/>
            <p:cNvSpPr>
              <a:spLocks noChangeArrowheads="1"/>
            </p:cNvSpPr>
            <p:nvPr/>
          </p:nvSpPr>
          <p:spPr bwMode="auto">
            <a:xfrm rot="-2700000">
              <a:off x="4250"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T41E</a:t>
              </a:r>
              <a:endParaRPr lang="en-US" sz="1200">
                <a:solidFill>
                  <a:schemeClr val="tx1"/>
                </a:solidFill>
                <a:latin typeface="Arial Narrow" pitchFamily="34" charset="0"/>
              </a:endParaRPr>
            </a:p>
          </p:txBody>
        </p:sp>
        <p:sp>
          <p:nvSpPr>
            <p:cNvPr id="53431" name="Rectangle 101"/>
            <p:cNvSpPr>
              <a:spLocks noChangeArrowheads="1"/>
            </p:cNvSpPr>
            <p:nvPr/>
          </p:nvSpPr>
          <p:spPr bwMode="auto">
            <a:xfrm rot="-2700000">
              <a:off x="4454" y="3142"/>
              <a:ext cx="1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T41H</a:t>
              </a:r>
              <a:endParaRPr lang="en-US" sz="1200">
                <a:solidFill>
                  <a:schemeClr val="tx1"/>
                </a:solidFill>
                <a:latin typeface="Arial Narrow" pitchFamily="34" charset="0"/>
              </a:endParaRPr>
            </a:p>
          </p:txBody>
        </p:sp>
        <p:sp>
          <p:nvSpPr>
            <p:cNvPr id="53432" name="Rectangle 102"/>
            <p:cNvSpPr>
              <a:spLocks noChangeArrowheads="1"/>
            </p:cNvSpPr>
            <p:nvPr/>
          </p:nvSpPr>
          <p:spPr bwMode="auto">
            <a:xfrm rot="-2700000">
              <a:off x="4650" y="3150"/>
              <a:ext cx="20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T41M</a:t>
              </a:r>
              <a:endParaRPr lang="en-US" sz="1200">
                <a:solidFill>
                  <a:schemeClr val="tx1"/>
                </a:solidFill>
                <a:latin typeface="Arial Narrow" pitchFamily="34" charset="0"/>
              </a:endParaRPr>
            </a:p>
          </p:txBody>
        </p:sp>
        <p:sp>
          <p:nvSpPr>
            <p:cNvPr id="53433" name="Rectangle 103"/>
            <p:cNvSpPr>
              <a:spLocks noChangeArrowheads="1"/>
            </p:cNvSpPr>
            <p:nvPr/>
          </p:nvSpPr>
          <p:spPr bwMode="auto">
            <a:xfrm rot="-2700000">
              <a:off x="4868"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T41P</a:t>
              </a:r>
              <a:endParaRPr lang="en-US" sz="1200">
                <a:solidFill>
                  <a:schemeClr val="tx1"/>
                </a:solidFill>
                <a:latin typeface="Arial Narrow" pitchFamily="34" charset="0"/>
              </a:endParaRPr>
            </a:p>
          </p:txBody>
        </p:sp>
        <p:sp>
          <p:nvSpPr>
            <p:cNvPr id="53434" name="Rectangle 104"/>
            <p:cNvSpPr>
              <a:spLocks noChangeArrowheads="1"/>
            </p:cNvSpPr>
            <p:nvPr/>
          </p:nvSpPr>
          <p:spPr bwMode="auto">
            <a:xfrm rot="-2700000">
              <a:off x="5065" y="3147"/>
              <a:ext cx="19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T41Q</a:t>
              </a:r>
              <a:endParaRPr lang="en-US" sz="1200">
                <a:solidFill>
                  <a:schemeClr val="tx1"/>
                </a:solidFill>
                <a:latin typeface="Arial Narrow" pitchFamily="34" charset="0"/>
              </a:endParaRPr>
            </a:p>
          </p:txBody>
        </p:sp>
        <p:sp>
          <p:nvSpPr>
            <p:cNvPr id="53435" name="Rectangle 105"/>
            <p:cNvSpPr>
              <a:spLocks noChangeArrowheads="1"/>
            </p:cNvSpPr>
            <p:nvPr/>
          </p:nvSpPr>
          <p:spPr bwMode="auto">
            <a:xfrm rot="-2700000">
              <a:off x="5276" y="3144"/>
              <a:ext cx="18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latin typeface="Arial Narrow" pitchFamily="34" charset="0"/>
                </a:rPr>
                <a:t>T41Y</a:t>
              </a:r>
              <a:endParaRPr lang="en-US" sz="1200">
                <a:solidFill>
                  <a:schemeClr val="tx1"/>
                </a:solidFill>
                <a:latin typeface="Arial Narrow" pitchFamily="34" charset="0"/>
              </a:endParaRPr>
            </a:p>
          </p:txBody>
        </p:sp>
      </p:grpSp>
      <p:grpSp>
        <p:nvGrpSpPr>
          <p:cNvPr id="919769" name="Group 217"/>
          <p:cNvGrpSpPr>
            <a:grpSpLocks/>
          </p:cNvGrpSpPr>
          <p:nvPr/>
        </p:nvGrpSpPr>
        <p:grpSpPr bwMode="auto">
          <a:xfrm>
            <a:off x="2643188" y="3429000"/>
            <a:ext cx="104775" cy="1381125"/>
            <a:chOff x="1539" y="2160"/>
            <a:chExt cx="66" cy="870"/>
          </a:xfrm>
        </p:grpSpPr>
        <p:sp>
          <p:nvSpPr>
            <p:cNvPr id="53411" name="Rectangle 5"/>
            <p:cNvSpPr>
              <a:spLocks noChangeArrowheads="1"/>
            </p:cNvSpPr>
            <p:nvPr/>
          </p:nvSpPr>
          <p:spPr bwMode="auto">
            <a:xfrm>
              <a:off x="1539" y="2214"/>
              <a:ext cx="66" cy="81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412" name="Line 25"/>
            <p:cNvSpPr>
              <a:spLocks noChangeShapeType="1"/>
            </p:cNvSpPr>
            <p:nvPr/>
          </p:nvSpPr>
          <p:spPr bwMode="auto">
            <a:xfrm flipV="1">
              <a:off x="1569" y="2160"/>
              <a:ext cx="0"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3" name="Line 26"/>
            <p:cNvSpPr>
              <a:spLocks noChangeShapeType="1"/>
            </p:cNvSpPr>
            <p:nvPr/>
          </p:nvSpPr>
          <p:spPr bwMode="auto">
            <a:xfrm>
              <a:off x="1551" y="216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4" name="Rectangle 108"/>
            <p:cNvSpPr>
              <a:spLocks noChangeArrowheads="1"/>
            </p:cNvSpPr>
            <p:nvPr/>
          </p:nvSpPr>
          <p:spPr bwMode="auto">
            <a:xfrm>
              <a:off x="1539" y="2214"/>
              <a:ext cx="66" cy="81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415" name="Line 128"/>
            <p:cNvSpPr>
              <a:spLocks noChangeShapeType="1"/>
            </p:cNvSpPr>
            <p:nvPr/>
          </p:nvSpPr>
          <p:spPr bwMode="auto">
            <a:xfrm flipV="1">
              <a:off x="1569" y="2160"/>
              <a:ext cx="0"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6" name="Line 129"/>
            <p:cNvSpPr>
              <a:spLocks noChangeShapeType="1"/>
            </p:cNvSpPr>
            <p:nvPr/>
          </p:nvSpPr>
          <p:spPr bwMode="auto">
            <a:xfrm>
              <a:off x="1551" y="216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9772" name="Group 220"/>
          <p:cNvGrpSpPr>
            <a:grpSpLocks/>
          </p:cNvGrpSpPr>
          <p:nvPr/>
        </p:nvGrpSpPr>
        <p:grpSpPr bwMode="auto">
          <a:xfrm>
            <a:off x="2967038" y="2419350"/>
            <a:ext cx="5981700" cy="2390775"/>
            <a:chOff x="1743" y="1524"/>
            <a:chExt cx="3768" cy="1506"/>
          </a:xfrm>
        </p:grpSpPr>
        <p:sp>
          <p:nvSpPr>
            <p:cNvPr id="53297" name="Rectangle 6"/>
            <p:cNvSpPr>
              <a:spLocks noChangeArrowheads="1"/>
            </p:cNvSpPr>
            <p:nvPr/>
          </p:nvSpPr>
          <p:spPr bwMode="auto">
            <a:xfrm>
              <a:off x="1743" y="2304"/>
              <a:ext cx="72" cy="72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298" name="Rectangle 7"/>
            <p:cNvSpPr>
              <a:spLocks noChangeArrowheads="1"/>
            </p:cNvSpPr>
            <p:nvPr/>
          </p:nvSpPr>
          <p:spPr bwMode="auto">
            <a:xfrm>
              <a:off x="1947" y="2100"/>
              <a:ext cx="72" cy="930"/>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299" name="Rectangle 8"/>
            <p:cNvSpPr>
              <a:spLocks noChangeArrowheads="1"/>
            </p:cNvSpPr>
            <p:nvPr/>
          </p:nvSpPr>
          <p:spPr bwMode="auto">
            <a:xfrm>
              <a:off x="2157" y="2238"/>
              <a:ext cx="66" cy="79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0" name="Rectangle 9"/>
            <p:cNvSpPr>
              <a:spLocks noChangeArrowheads="1"/>
            </p:cNvSpPr>
            <p:nvPr/>
          </p:nvSpPr>
          <p:spPr bwMode="auto">
            <a:xfrm>
              <a:off x="2361" y="1722"/>
              <a:ext cx="66" cy="1308"/>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1" name="Rectangle 10"/>
            <p:cNvSpPr>
              <a:spLocks noChangeArrowheads="1"/>
            </p:cNvSpPr>
            <p:nvPr/>
          </p:nvSpPr>
          <p:spPr bwMode="auto">
            <a:xfrm>
              <a:off x="2565" y="2856"/>
              <a:ext cx="72" cy="174"/>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2" name="Rectangle 11"/>
            <p:cNvSpPr>
              <a:spLocks noChangeArrowheads="1"/>
            </p:cNvSpPr>
            <p:nvPr/>
          </p:nvSpPr>
          <p:spPr bwMode="auto">
            <a:xfrm>
              <a:off x="2769" y="1728"/>
              <a:ext cx="72" cy="130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3" name="Rectangle 12"/>
            <p:cNvSpPr>
              <a:spLocks noChangeArrowheads="1"/>
            </p:cNvSpPr>
            <p:nvPr/>
          </p:nvSpPr>
          <p:spPr bwMode="auto">
            <a:xfrm>
              <a:off x="2979" y="2370"/>
              <a:ext cx="66" cy="660"/>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4" name="Rectangle 13"/>
            <p:cNvSpPr>
              <a:spLocks noChangeArrowheads="1"/>
            </p:cNvSpPr>
            <p:nvPr/>
          </p:nvSpPr>
          <p:spPr bwMode="auto">
            <a:xfrm>
              <a:off x="3183" y="2100"/>
              <a:ext cx="66" cy="930"/>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5" name="Rectangle 14"/>
            <p:cNvSpPr>
              <a:spLocks noChangeArrowheads="1"/>
            </p:cNvSpPr>
            <p:nvPr/>
          </p:nvSpPr>
          <p:spPr bwMode="auto">
            <a:xfrm>
              <a:off x="3387" y="2496"/>
              <a:ext cx="72" cy="534"/>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6" name="Rectangle 15"/>
            <p:cNvSpPr>
              <a:spLocks noChangeArrowheads="1"/>
            </p:cNvSpPr>
            <p:nvPr/>
          </p:nvSpPr>
          <p:spPr bwMode="auto">
            <a:xfrm>
              <a:off x="3591" y="2082"/>
              <a:ext cx="72" cy="948"/>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7" name="Rectangle 16"/>
            <p:cNvSpPr>
              <a:spLocks noChangeArrowheads="1"/>
            </p:cNvSpPr>
            <p:nvPr/>
          </p:nvSpPr>
          <p:spPr bwMode="auto">
            <a:xfrm>
              <a:off x="3801" y="2094"/>
              <a:ext cx="66" cy="93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8" name="Rectangle 17"/>
            <p:cNvSpPr>
              <a:spLocks noChangeArrowheads="1"/>
            </p:cNvSpPr>
            <p:nvPr/>
          </p:nvSpPr>
          <p:spPr bwMode="auto">
            <a:xfrm>
              <a:off x="4005" y="2598"/>
              <a:ext cx="66" cy="43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09" name="Rectangle 18"/>
            <p:cNvSpPr>
              <a:spLocks noChangeArrowheads="1"/>
            </p:cNvSpPr>
            <p:nvPr/>
          </p:nvSpPr>
          <p:spPr bwMode="auto">
            <a:xfrm>
              <a:off x="4209" y="1938"/>
              <a:ext cx="72" cy="109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10" name="Rectangle 19"/>
            <p:cNvSpPr>
              <a:spLocks noChangeArrowheads="1"/>
            </p:cNvSpPr>
            <p:nvPr/>
          </p:nvSpPr>
          <p:spPr bwMode="auto">
            <a:xfrm>
              <a:off x="4413" y="2142"/>
              <a:ext cx="72" cy="888"/>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11" name="Rectangle 20"/>
            <p:cNvSpPr>
              <a:spLocks noChangeArrowheads="1"/>
            </p:cNvSpPr>
            <p:nvPr/>
          </p:nvSpPr>
          <p:spPr bwMode="auto">
            <a:xfrm>
              <a:off x="4623" y="2124"/>
              <a:ext cx="66" cy="90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12" name="Rectangle 21"/>
            <p:cNvSpPr>
              <a:spLocks noChangeArrowheads="1"/>
            </p:cNvSpPr>
            <p:nvPr/>
          </p:nvSpPr>
          <p:spPr bwMode="auto">
            <a:xfrm>
              <a:off x="4827" y="2208"/>
              <a:ext cx="66" cy="82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13" name="Rectangle 22"/>
            <p:cNvSpPr>
              <a:spLocks noChangeArrowheads="1"/>
            </p:cNvSpPr>
            <p:nvPr/>
          </p:nvSpPr>
          <p:spPr bwMode="auto">
            <a:xfrm>
              <a:off x="5031" y="1980"/>
              <a:ext cx="72" cy="1050"/>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14" name="Rectangle 23"/>
            <p:cNvSpPr>
              <a:spLocks noChangeArrowheads="1"/>
            </p:cNvSpPr>
            <p:nvPr/>
          </p:nvSpPr>
          <p:spPr bwMode="auto">
            <a:xfrm>
              <a:off x="5235" y="1956"/>
              <a:ext cx="72" cy="1074"/>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15" name="Rectangle 24"/>
            <p:cNvSpPr>
              <a:spLocks noChangeArrowheads="1"/>
            </p:cNvSpPr>
            <p:nvPr/>
          </p:nvSpPr>
          <p:spPr bwMode="auto">
            <a:xfrm>
              <a:off x="5445" y="2544"/>
              <a:ext cx="66" cy="48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16" name="Line 27"/>
            <p:cNvSpPr>
              <a:spLocks noChangeShapeType="1"/>
            </p:cNvSpPr>
            <p:nvPr/>
          </p:nvSpPr>
          <p:spPr bwMode="auto">
            <a:xfrm flipV="1">
              <a:off x="1779" y="2166"/>
              <a:ext cx="0" cy="13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17" name="Line 28"/>
            <p:cNvSpPr>
              <a:spLocks noChangeShapeType="1"/>
            </p:cNvSpPr>
            <p:nvPr/>
          </p:nvSpPr>
          <p:spPr bwMode="auto">
            <a:xfrm>
              <a:off x="1761" y="216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18" name="Line 29"/>
            <p:cNvSpPr>
              <a:spLocks noChangeShapeType="1"/>
            </p:cNvSpPr>
            <p:nvPr/>
          </p:nvSpPr>
          <p:spPr bwMode="auto">
            <a:xfrm flipV="1">
              <a:off x="1983" y="1998"/>
              <a:ext cx="0" cy="10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19" name="Line 30"/>
            <p:cNvSpPr>
              <a:spLocks noChangeShapeType="1"/>
            </p:cNvSpPr>
            <p:nvPr/>
          </p:nvSpPr>
          <p:spPr bwMode="auto">
            <a:xfrm>
              <a:off x="1965" y="199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0" name="Line 31"/>
            <p:cNvSpPr>
              <a:spLocks noChangeShapeType="1"/>
            </p:cNvSpPr>
            <p:nvPr/>
          </p:nvSpPr>
          <p:spPr bwMode="auto">
            <a:xfrm flipV="1">
              <a:off x="2187" y="2112"/>
              <a:ext cx="0" cy="1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1" name="Line 32"/>
            <p:cNvSpPr>
              <a:spLocks noChangeShapeType="1"/>
            </p:cNvSpPr>
            <p:nvPr/>
          </p:nvSpPr>
          <p:spPr bwMode="auto">
            <a:xfrm>
              <a:off x="2169" y="2112"/>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2" name="Line 33"/>
            <p:cNvSpPr>
              <a:spLocks noChangeShapeType="1"/>
            </p:cNvSpPr>
            <p:nvPr/>
          </p:nvSpPr>
          <p:spPr bwMode="auto">
            <a:xfrm flipV="1">
              <a:off x="2391" y="1524"/>
              <a:ext cx="0" cy="19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3" name="Line 34"/>
            <p:cNvSpPr>
              <a:spLocks noChangeShapeType="1"/>
            </p:cNvSpPr>
            <p:nvPr/>
          </p:nvSpPr>
          <p:spPr bwMode="auto">
            <a:xfrm>
              <a:off x="2373" y="1524"/>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4" name="Line 35"/>
            <p:cNvSpPr>
              <a:spLocks noChangeShapeType="1"/>
            </p:cNvSpPr>
            <p:nvPr/>
          </p:nvSpPr>
          <p:spPr bwMode="auto">
            <a:xfrm flipV="1">
              <a:off x="2601" y="2706"/>
              <a:ext cx="0" cy="1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5" name="Line 36"/>
            <p:cNvSpPr>
              <a:spLocks noChangeShapeType="1"/>
            </p:cNvSpPr>
            <p:nvPr/>
          </p:nvSpPr>
          <p:spPr bwMode="auto">
            <a:xfrm>
              <a:off x="2583" y="270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6" name="Line 37"/>
            <p:cNvSpPr>
              <a:spLocks noChangeShapeType="1"/>
            </p:cNvSpPr>
            <p:nvPr/>
          </p:nvSpPr>
          <p:spPr bwMode="auto">
            <a:xfrm flipV="1">
              <a:off x="2805" y="1560"/>
              <a:ext cx="0" cy="16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7" name="Line 38"/>
            <p:cNvSpPr>
              <a:spLocks noChangeShapeType="1"/>
            </p:cNvSpPr>
            <p:nvPr/>
          </p:nvSpPr>
          <p:spPr bwMode="auto">
            <a:xfrm>
              <a:off x="2787" y="156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8" name="Line 39"/>
            <p:cNvSpPr>
              <a:spLocks noChangeShapeType="1"/>
            </p:cNvSpPr>
            <p:nvPr/>
          </p:nvSpPr>
          <p:spPr bwMode="auto">
            <a:xfrm flipV="1">
              <a:off x="3009" y="2220"/>
              <a:ext cx="0" cy="1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9" name="Line 40"/>
            <p:cNvSpPr>
              <a:spLocks noChangeShapeType="1"/>
            </p:cNvSpPr>
            <p:nvPr/>
          </p:nvSpPr>
          <p:spPr bwMode="auto">
            <a:xfrm>
              <a:off x="2991" y="222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0" name="Line 41"/>
            <p:cNvSpPr>
              <a:spLocks noChangeShapeType="1"/>
            </p:cNvSpPr>
            <p:nvPr/>
          </p:nvSpPr>
          <p:spPr bwMode="auto">
            <a:xfrm flipV="1">
              <a:off x="3213" y="1890"/>
              <a:ext cx="0" cy="2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1" name="Line 42"/>
            <p:cNvSpPr>
              <a:spLocks noChangeShapeType="1"/>
            </p:cNvSpPr>
            <p:nvPr/>
          </p:nvSpPr>
          <p:spPr bwMode="auto">
            <a:xfrm>
              <a:off x="3195" y="189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2" name="Line 43"/>
            <p:cNvSpPr>
              <a:spLocks noChangeShapeType="1"/>
            </p:cNvSpPr>
            <p:nvPr/>
          </p:nvSpPr>
          <p:spPr bwMode="auto">
            <a:xfrm flipV="1">
              <a:off x="3423" y="2358"/>
              <a:ext cx="0" cy="13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3" name="Line 44"/>
            <p:cNvSpPr>
              <a:spLocks noChangeShapeType="1"/>
            </p:cNvSpPr>
            <p:nvPr/>
          </p:nvSpPr>
          <p:spPr bwMode="auto">
            <a:xfrm>
              <a:off x="3405" y="235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4" name="Line 45"/>
            <p:cNvSpPr>
              <a:spLocks noChangeShapeType="1"/>
            </p:cNvSpPr>
            <p:nvPr/>
          </p:nvSpPr>
          <p:spPr bwMode="auto">
            <a:xfrm flipV="1">
              <a:off x="3627" y="1956"/>
              <a:ext cx="0" cy="1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5" name="Line 46"/>
            <p:cNvSpPr>
              <a:spLocks noChangeShapeType="1"/>
            </p:cNvSpPr>
            <p:nvPr/>
          </p:nvSpPr>
          <p:spPr bwMode="auto">
            <a:xfrm>
              <a:off x="3609" y="195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6" name="Line 47"/>
            <p:cNvSpPr>
              <a:spLocks noChangeShapeType="1"/>
            </p:cNvSpPr>
            <p:nvPr/>
          </p:nvSpPr>
          <p:spPr bwMode="auto">
            <a:xfrm flipV="1">
              <a:off x="3831" y="1944"/>
              <a:ext cx="0" cy="1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7" name="Line 48"/>
            <p:cNvSpPr>
              <a:spLocks noChangeShapeType="1"/>
            </p:cNvSpPr>
            <p:nvPr/>
          </p:nvSpPr>
          <p:spPr bwMode="auto">
            <a:xfrm>
              <a:off x="3813" y="1944"/>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8" name="Line 49"/>
            <p:cNvSpPr>
              <a:spLocks noChangeShapeType="1"/>
            </p:cNvSpPr>
            <p:nvPr/>
          </p:nvSpPr>
          <p:spPr bwMode="auto">
            <a:xfrm flipV="1">
              <a:off x="4035" y="2466"/>
              <a:ext cx="0" cy="13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9" name="Line 50"/>
            <p:cNvSpPr>
              <a:spLocks noChangeShapeType="1"/>
            </p:cNvSpPr>
            <p:nvPr/>
          </p:nvSpPr>
          <p:spPr bwMode="auto">
            <a:xfrm>
              <a:off x="4017" y="246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0" name="Line 51"/>
            <p:cNvSpPr>
              <a:spLocks noChangeShapeType="1"/>
            </p:cNvSpPr>
            <p:nvPr/>
          </p:nvSpPr>
          <p:spPr bwMode="auto">
            <a:xfrm flipV="1">
              <a:off x="4245" y="1794"/>
              <a:ext cx="0" cy="14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1" name="Line 52"/>
            <p:cNvSpPr>
              <a:spLocks noChangeShapeType="1"/>
            </p:cNvSpPr>
            <p:nvPr/>
          </p:nvSpPr>
          <p:spPr bwMode="auto">
            <a:xfrm>
              <a:off x="4227" y="1794"/>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2" name="Line 53"/>
            <p:cNvSpPr>
              <a:spLocks noChangeShapeType="1"/>
            </p:cNvSpPr>
            <p:nvPr/>
          </p:nvSpPr>
          <p:spPr bwMode="auto">
            <a:xfrm flipV="1">
              <a:off x="4449" y="1908"/>
              <a:ext cx="0" cy="23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3" name="Line 54"/>
            <p:cNvSpPr>
              <a:spLocks noChangeShapeType="1"/>
            </p:cNvSpPr>
            <p:nvPr/>
          </p:nvSpPr>
          <p:spPr bwMode="auto">
            <a:xfrm>
              <a:off x="4431" y="190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4" name="Line 55"/>
            <p:cNvSpPr>
              <a:spLocks noChangeShapeType="1"/>
            </p:cNvSpPr>
            <p:nvPr/>
          </p:nvSpPr>
          <p:spPr bwMode="auto">
            <a:xfrm flipV="1">
              <a:off x="4653" y="2028"/>
              <a:ext cx="0" cy="9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5" name="Line 56"/>
            <p:cNvSpPr>
              <a:spLocks noChangeShapeType="1"/>
            </p:cNvSpPr>
            <p:nvPr/>
          </p:nvSpPr>
          <p:spPr bwMode="auto">
            <a:xfrm>
              <a:off x="4635" y="202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6" name="Line 57"/>
            <p:cNvSpPr>
              <a:spLocks noChangeShapeType="1"/>
            </p:cNvSpPr>
            <p:nvPr/>
          </p:nvSpPr>
          <p:spPr bwMode="auto">
            <a:xfrm flipV="1">
              <a:off x="4857" y="1998"/>
              <a:ext cx="0" cy="2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7" name="Line 58"/>
            <p:cNvSpPr>
              <a:spLocks noChangeShapeType="1"/>
            </p:cNvSpPr>
            <p:nvPr/>
          </p:nvSpPr>
          <p:spPr bwMode="auto">
            <a:xfrm>
              <a:off x="4839" y="199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8" name="Line 59"/>
            <p:cNvSpPr>
              <a:spLocks noChangeShapeType="1"/>
            </p:cNvSpPr>
            <p:nvPr/>
          </p:nvSpPr>
          <p:spPr bwMode="auto">
            <a:xfrm flipV="1">
              <a:off x="5067" y="1776"/>
              <a:ext cx="0" cy="2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9" name="Line 60"/>
            <p:cNvSpPr>
              <a:spLocks noChangeShapeType="1"/>
            </p:cNvSpPr>
            <p:nvPr/>
          </p:nvSpPr>
          <p:spPr bwMode="auto">
            <a:xfrm>
              <a:off x="5049" y="177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0" name="Line 61"/>
            <p:cNvSpPr>
              <a:spLocks noChangeShapeType="1"/>
            </p:cNvSpPr>
            <p:nvPr/>
          </p:nvSpPr>
          <p:spPr bwMode="auto">
            <a:xfrm flipV="1">
              <a:off x="5271" y="1746"/>
              <a:ext cx="0" cy="2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1" name="Line 62"/>
            <p:cNvSpPr>
              <a:spLocks noChangeShapeType="1"/>
            </p:cNvSpPr>
            <p:nvPr/>
          </p:nvSpPr>
          <p:spPr bwMode="auto">
            <a:xfrm>
              <a:off x="5253" y="174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2" name="Line 63"/>
            <p:cNvSpPr>
              <a:spLocks noChangeShapeType="1"/>
            </p:cNvSpPr>
            <p:nvPr/>
          </p:nvSpPr>
          <p:spPr bwMode="auto">
            <a:xfrm flipV="1">
              <a:off x="5475" y="2400"/>
              <a:ext cx="0" cy="14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3" name="Line 64"/>
            <p:cNvSpPr>
              <a:spLocks noChangeShapeType="1"/>
            </p:cNvSpPr>
            <p:nvPr/>
          </p:nvSpPr>
          <p:spPr bwMode="auto">
            <a:xfrm>
              <a:off x="5457" y="240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4" name="Rectangle 109"/>
            <p:cNvSpPr>
              <a:spLocks noChangeArrowheads="1"/>
            </p:cNvSpPr>
            <p:nvPr/>
          </p:nvSpPr>
          <p:spPr bwMode="auto">
            <a:xfrm>
              <a:off x="1743" y="2304"/>
              <a:ext cx="72" cy="72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55" name="Rectangle 110"/>
            <p:cNvSpPr>
              <a:spLocks noChangeArrowheads="1"/>
            </p:cNvSpPr>
            <p:nvPr/>
          </p:nvSpPr>
          <p:spPr bwMode="auto">
            <a:xfrm>
              <a:off x="1947" y="2100"/>
              <a:ext cx="72" cy="930"/>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56" name="Rectangle 111"/>
            <p:cNvSpPr>
              <a:spLocks noChangeArrowheads="1"/>
            </p:cNvSpPr>
            <p:nvPr/>
          </p:nvSpPr>
          <p:spPr bwMode="auto">
            <a:xfrm>
              <a:off x="2157" y="2238"/>
              <a:ext cx="66" cy="79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57" name="Rectangle 112"/>
            <p:cNvSpPr>
              <a:spLocks noChangeArrowheads="1"/>
            </p:cNvSpPr>
            <p:nvPr/>
          </p:nvSpPr>
          <p:spPr bwMode="auto">
            <a:xfrm>
              <a:off x="2361" y="1722"/>
              <a:ext cx="66" cy="1308"/>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58" name="Rectangle 113"/>
            <p:cNvSpPr>
              <a:spLocks noChangeArrowheads="1"/>
            </p:cNvSpPr>
            <p:nvPr/>
          </p:nvSpPr>
          <p:spPr bwMode="auto">
            <a:xfrm>
              <a:off x="2565" y="2856"/>
              <a:ext cx="72" cy="174"/>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59" name="Rectangle 114"/>
            <p:cNvSpPr>
              <a:spLocks noChangeArrowheads="1"/>
            </p:cNvSpPr>
            <p:nvPr/>
          </p:nvSpPr>
          <p:spPr bwMode="auto">
            <a:xfrm>
              <a:off x="2769" y="1728"/>
              <a:ext cx="72" cy="130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0" name="Rectangle 115"/>
            <p:cNvSpPr>
              <a:spLocks noChangeArrowheads="1"/>
            </p:cNvSpPr>
            <p:nvPr/>
          </p:nvSpPr>
          <p:spPr bwMode="auto">
            <a:xfrm>
              <a:off x="2979" y="2370"/>
              <a:ext cx="66" cy="660"/>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1" name="Rectangle 116"/>
            <p:cNvSpPr>
              <a:spLocks noChangeArrowheads="1"/>
            </p:cNvSpPr>
            <p:nvPr/>
          </p:nvSpPr>
          <p:spPr bwMode="auto">
            <a:xfrm>
              <a:off x="3183" y="2100"/>
              <a:ext cx="66" cy="930"/>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2" name="Rectangle 117"/>
            <p:cNvSpPr>
              <a:spLocks noChangeArrowheads="1"/>
            </p:cNvSpPr>
            <p:nvPr/>
          </p:nvSpPr>
          <p:spPr bwMode="auto">
            <a:xfrm>
              <a:off x="3387" y="2496"/>
              <a:ext cx="72" cy="534"/>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3" name="Rectangle 118"/>
            <p:cNvSpPr>
              <a:spLocks noChangeArrowheads="1"/>
            </p:cNvSpPr>
            <p:nvPr/>
          </p:nvSpPr>
          <p:spPr bwMode="auto">
            <a:xfrm>
              <a:off x="3591" y="2082"/>
              <a:ext cx="72" cy="948"/>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4" name="Rectangle 119"/>
            <p:cNvSpPr>
              <a:spLocks noChangeArrowheads="1"/>
            </p:cNvSpPr>
            <p:nvPr/>
          </p:nvSpPr>
          <p:spPr bwMode="auto">
            <a:xfrm>
              <a:off x="3801" y="2094"/>
              <a:ext cx="66" cy="93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5" name="Rectangle 120"/>
            <p:cNvSpPr>
              <a:spLocks noChangeArrowheads="1"/>
            </p:cNvSpPr>
            <p:nvPr/>
          </p:nvSpPr>
          <p:spPr bwMode="auto">
            <a:xfrm>
              <a:off x="4005" y="2598"/>
              <a:ext cx="66" cy="43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6" name="Rectangle 121"/>
            <p:cNvSpPr>
              <a:spLocks noChangeArrowheads="1"/>
            </p:cNvSpPr>
            <p:nvPr/>
          </p:nvSpPr>
          <p:spPr bwMode="auto">
            <a:xfrm>
              <a:off x="4209" y="1938"/>
              <a:ext cx="72" cy="109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7" name="Rectangle 122"/>
            <p:cNvSpPr>
              <a:spLocks noChangeArrowheads="1"/>
            </p:cNvSpPr>
            <p:nvPr/>
          </p:nvSpPr>
          <p:spPr bwMode="auto">
            <a:xfrm>
              <a:off x="4413" y="2142"/>
              <a:ext cx="72" cy="888"/>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8" name="Rectangle 123"/>
            <p:cNvSpPr>
              <a:spLocks noChangeArrowheads="1"/>
            </p:cNvSpPr>
            <p:nvPr/>
          </p:nvSpPr>
          <p:spPr bwMode="auto">
            <a:xfrm>
              <a:off x="4623" y="2124"/>
              <a:ext cx="66" cy="90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69" name="Rectangle 124"/>
            <p:cNvSpPr>
              <a:spLocks noChangeArrowheads="1"/>
            </p:cNvSpPr>
            <p:nvPr/>
          </p:nvSpPr>
          <p:spPr bwMode="auto">
            <a:xfrm>
              <a:off x="4827" y="2208"/>
              <a:ext cx="66" cy="822"/>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70" name="Rectangle 125"/>
            <p:cNvSpPr>
              <a:spLocks noChangeArrowheads="1"/>
            </p:cNvSpPr>
            <p:nvPr/>
          </p:nvSpPr>
          <p:spPr bwMode="auto">
            <a:xfrm>
              <a:off x="5031" y="1980"/>
              <a:ext cx="72" cy="1050"/>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71" name="Rectangle 126"/>
            <p:cNvSpPr>
              <a:spLocks noChangeArrowheads="1"/>
            </p:cNvSpPr>
            <p:nvPr/>
          </p:nvSpPr>
          <p:spPr bwMode="auto">
            <a:xfrm>
              <a:off x="5235" y="1956"/>
              <a:ext cx="72" cy="1074"/>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72" name="Rectangle 127"/>
            <p:cNvSpPr>
              <a:spLocks noChangeArrowheads="1"/>
            </p:cNvSpPr>
            <p:nvPr/>
          </p:nvSpPr>
          <p:spPr bwMode="auto">
            <a:xfrm>
              <a:off x="5445" y="2544"/>
              <a:ext cx="66" cy="486"/>
            </a:xfrm>
            <a:prstGeom prst="rect">
              <a:avLst/>
            </a:prstGeom>
            <a:solidFill>
              <a:srgbClr val="66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en-US"/>
            </a:p>
          </p:txBody>
        </p:sp>
        <p:sp>
          <p:nvSpPr>
            <p:cNvPr id="53373" name="Line 130"/>
            <p:cNvSpPr>
              <a:spLocks noChangeShapeType="1"/>
            </p:cNvSpPr>
            <p:nvPr/>
          </p:nvSpPr>
          <p:spPr bwMode="auto">
            <a:xfrm flipV="1">
              <a:off x="1779" y="2166"/>
              <a:ext cx="0" cy="13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4" name="Line 131"/>
            <p:cNvSpPr>
              <a:spLocks noChangeShapeType="1"/>
            </p:cNvSpPr>
            <p:nvPr/>
          </p:nvSpPr>
          <p:spPr bwMode="auto">
            <a:xfrm>
              <a:off x="1761" y="216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5" name="Line 132"/>
            <p:cNvSpPr>
              <a:spLocks noChangeShapeType="1"/>
            </p:cNvSpPr>
            <p:nvPr/>
          </p:nvSpPr>
          <p:spPr bwMode="auto">
            <a:xfrm flipV="1">
              <a:off x="1983" y="1998"/>
              <a:ext cx="0" cy="10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6" name="Line 133"/>
            <p:cNvSpPr>
              <a:spLocks noChangeShapeType="1"/>
            </p:cNvSpPr>
            <p:nvPr/>
          </p:nvSpPr>
          <p:spPr bwMode="auto">
            <a:xfrm>
              <a:off x="1965" y="199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7" name="Line 134"/>
            <p:cNvSpPr>
              <a:spLocks noChangeShapeType="1"/>
            </p:cNvSpPr>
            <p:nvPr/>
          </p:nvSpPr>
          <p:spPr bwMode="auto">
            <a:xfrm flipV="1">
              <a:off x="2187" y="2112"/>
              <a:ext cx="0" cy="1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8" name="Line 135"/>
            <p:cNvSpPr>
              <a:spLocks noChangeShapeType="1"/>
            </p:cNvSpPr>
            <p:nvPr/>
          </p:nvSpPr>
          <p:spPr bwMode="auto">
            <a:xfrm>
              <a:off x="2169" y="2112"/>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9" name="Line 136"/>
            <p:cNvSpPr>
              <a:spLocks noChangeShapeType="1"/>
            </p:cNvSpPr>
            <p:nvPr/>
          </p:nvSpPr>
          <p:spPr bwMode="auto">
            <a:xfrm flipV="1">
              <a:off x="2391" y="1524"/>
              <a:ext cx="0" cy="19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0" name="Line 137"/>
            <p:cNvSpPr>
              <a:spLocks noChangeShapeType="1"/>
            </p:cNvSpPr>
            <p:nvPr/>
          </p:nvSpPr>
          <p:spPr bwMode="auto">
            <a:xfrm>
              <a:off x="2373" y="1524"/>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1" name="Line 138"/>
            <p:cNvSpPr>
              <a:spLocks noChangeShapeType="1"/>
            </p:cNvSpPr>
            <p:nvPr/>
          </p:nvSpPr>
          <p:spPr bwMode="auto">
            <a:xfrm flipV="1">
              <a:off x="2601" y="2706"/>
              <a:ext cx="0" cy="1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2" name="Line 139"/>
            <p:cNvSpPr>
              <a:spLocks noChangeShapeType="1"/>
            </p:cNvSpPr>
            <p:nvPr/>
          </p:nvSpPr>
          <p:spPr bwMode="auto">
            <a:xfrm>
              <a:off x="2583" y="270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3" name="Line 140"/>
            <p:cNvSpPr>
              <a:spLocks noChangeShapeType="1"/>
            </p:cNvSpPr>
            <p:nvPr/>
          </p:nvSpPr>
          <p:spPr bwMode="auto">
            <a:xfrm flipV="1">
              <a:off x="2805" y="1560"/>
              <a:ext cx="0" cy="16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4" name="Line 141"/>
            <p:cNvSpPr>
              <a:spLocks noChangeShapeType="1"/>
            </p:cNvSpPr>
            <p:nvPr/>
          </p:nvSpPr>
          <p:spPr bwMode="auto">
            <a:xfrm>
              <a:off x="2787" y="156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5" name="Line 142"/>
            <p:cNvSpPr>
              <a:spLocks noChangeShapeType="1"/>
            </p:cNvSpPr>
            <p:nvPr/>
          </p:nvSpPr>
          <p:spPr bwMode="auto">
            <a:xfrm flipV="1">
              <a:off x="3009" y="2220"/>
              <a:ext cx="0" cy="1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6" name="Line 143"/>
            <p:cNvSpPr>
              <a:spLocks noChangeShapeType="1"/>
            </p:cNvSpPr>
            <p:nvPr/>
          </p:nvSpPr>
          <p:spPr bwMode="auto">
            <a:xfrm>
              <a:off x="2991" y="222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7" name="Line 144"/>
            <p:cNvSpPr>
              <a:spLocks noChangeShapeType="1"/>
            </p:cNvSpPr>
            <p:nvPr/>
          </p:nvSpPr>
          <p:spPr bwMode="auto">
            <a:xfrm flipV="1">
              <a:off x="3213" y="1890"/>
              <a:ext cx="0" cy="2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8" name="Line 145"/>
            <p:cNvSpPr>
              <a:spLocks noChangeShapeType="1"/>
            </p:cNvSpPr>
            <p:nvPr/>
          </p:nvSpPr>
          <p:spPr bwMode="auto">
            <a:xfrm>
              <a:off x="3195" y="189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9" name="Line 146"/>
            <p:cNvSpPr>
              <a:spLocks noChangeShapeType="1"/>
            </p:cNvSpPr>
            <p:nvPr/>
          </p:nvSpPr>
          <p:spPr bwMode="auto">
            <a:xfrm flipV="1">
              <a:off x="3423" y="2358"/>
              <a:ext cx="0" cy="13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0" name="Line 147"/>
            <p:cNvSpPr>
              <a:spLocks noChangeShapeType="1"/>
            </p:cNvSpPr>
            <p:nvPr/>
          </p:nvSpPr>
          <p:spPr bwMode="auto">
            <a:xfrm>
              <a:off x="3405" y="235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1" name="Line 148"/>
            <p:cNvSpPr>
              <a:spLocks noChangeShapeType="1"/>
            </p:cNvSpPr>
            <p:nvPr/>
          </p:nvSpPr>
          <p:spPr bwMode="auto">
            <a:xfrm flipV="1">
              <a:off x="3627" y="1956"/>
              <a:ext cx="0" cy="1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2" name="Line 149"/>
            <p:cNvSpPr>
              <a:spLocks noChangeShapeType="1"/>
            </p:cNvSpPr>
            <p:nvPr/>
          </p:nvSpPr>
          <p:spPr bwMode="auto">
            <a:xfrm>
              <a:off x="3609" y="195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3" name="Line 150"/>
            <p:cNvSpPr>
              <a:spLocks noChangeShapeType="1"/>
            </p:cNvSpPr>
            <p:nvPr/>
          </p:nvSpPr>
          <p:spPr bwMode="auto">
            <a:xfrm flipV="1">
              <a:off x="3831" y="1944"/>
              <a:ext cx="0" cy="1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4" name="Line 151"/>
            <p:cNvSpPr>
              <a:spLocks noChangeShapeType="1"/>
            </p:cNvSpPr>
            <p:nvPr/>
          </p:nvSpPr>
          <p:spPr bwMode="auto">
            <a:xfrm>
              <a:off x="3813" y="1944"/>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5" name="Line 152"/>
            <p:cNvSpPr>
              <a:spLocks noChangeShapeType="1"/>
            </p:cNvSpPr>
            <p:nvPr/>
          </p:nvSpPr>
          <p:spPr bwMode="auto">
            <a:xfrm flipV="1">
              <a:off x="4035" y="2466"/>
              <a:ext cx="0" cy="13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6" name="Line 153"/>
            <p:cNvSpPr>
              <a:spLocks noChangeShapeType="1"/>
            </p:cNvSpPr>
            <p:nvPr/>
          </p:nvSpPr>
          <p:spPr bwMode="auto">
            <a:xfrm>
              <a:off x="4017" y="246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7" name="Line 154"/>
            <p:cNvSpPr>
              <a:spLocks noChangeShapeType="1"/>
            </p:cNvSpPr>
            <p:nvPr/>
          </p:nvSpPr>
          <p:spPr bwMode="auto">
            <a:xfrm flipV="1">
              <a:off x="4245" y="1794"/>
              <a:ext cx="0" cy="14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8" name="Line 155"/>
            <p:cNvSpPr>
              <a:spLocks noChangeShapeType="1"/>
            </p:cNvSpPr>
            <p:nvPr/>
          </p:nvSpPr>
          <p:spPr bwMode="auto">
            <a:xfrm>
              <a:off x="4227" y="1794"/>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9" name="Line 156"/>
            <p:cNvSpPr>
              <a:spLocks noChangeShapeType="1"/>
            </p:cNvSpPr>
            <p:nvPr/>
          </p:nvSpPr>
          <p:spPr bwMode="auto">
            <a:xfrm flipV="1">
              <a:off x="4449" y="1908"/>
              <a:ext cx="0" cy="23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0" name="Line 157"/>
            <p:cNvSpPr>
              <a:spLocks noChangeShapeType="1"/>
            </p:cNvSpPr>
            <p:nvPr/>
          </p:nvSpPr>
          <p:spPr bwMode="auto">
            <a:xfrm>
              <a:off x="4431" y="190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1" name="Line 158"/>
            <p:cNvSpPr>
              <a:spLocks noChangeShapeType="1"/>
            </p:cNvSpPr>
            <p:nvPr/>
          </p:nvSpPr>
          <p:spPr bwMode="auto">
            <a:xfrm flipV="1">
              <a:off x="4653" y="2028"/>
              <a:ext cx="0" cy="9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2" name="Line 159"/>
            <p:cNvSpPr>
              <a:spLocks noChangeShapeType="1"/>
            </p:cNvSpPr>
            <p:nvPr/>
          </p:nvSpPr>
          <p:spPr bwMode="auto">
            <a:xfrm>
              <a:off x="4635" y="202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3" name="Line 160"/>
            <p:cNvSpPr>
              <a:spLocks noChangeShapeType="1"/>
            </p:cNvSpPr>
            <p:nvPr/>
          </p:nvSpPr>
          <p:spPr bwMode="auto">
            <a:xfrm flipV="1">
              <a:off x="4857" y="1998"/>
              <a:ext cx="0" cy="2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4" name="Line 161"/>
            <p:cNvSpPr>
              <a:spLocks noChangeShapeType="1"/>
            </p:cNvSpPr>
            <p:nvPr/>
          </p:nvSpPr>
          <p:spPr bwMode="auto">
            <a:xfrm>
              <a:off x="4839" y="1998"/>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5" name="Line 162"/>
            <p:cNvSpPr>
              <a:spLocks noChangeShapeType="1"/>
            </p:cNvSpPr>
            <p:nvPr/>
          </p:nvSpPr>
          <p:spPr bwMode="auto">
            <a:xfrm flipV="1">
              <a:off x="5067" y="1776"/>
              <a:ext cx="0" cy="2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6" name="Line 163"/>
            <p:cNvSpPr>
              <a:spLocks noChangeShapeType="1"/>
            </p:cNvSpPr>
            <p:nvPr/>
          </p:nvSpPr>
          <p:spPr bwMode="auto">
            <a:xfrm>
              <a:off x="5049" y="177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7" name="Line 164"/>
            <p:cNvSpPr>
              <a:spLocks noChangeShapeType="1"/>
            </p:cNvSpPr>
            <p:nvPr/>
          </p:nvSpPr>
          <p:spPr bwMode="auto">
            <a:xfrm flipV="1">
              <a:off x="5271" y="1746"/>
              <a:ext cx="0" cy="2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8" name="Line 165"/>
            <p:cNvSpPr>
              <a:spLocks noChangeShapeType="1"/>
            </p:cNvSpPr>
            <p:nvPr/>
          </p:nvSpPr>
          <p:spPr bwMode="auto">
            <a:xfrm>
              <a:off x="5253" y="1746"/>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9" name="Line 166"/>
            <p:cNvSpPr>
              <a:spLocks noChangeShapeType="1"/>
            </p:cNvSpPr>
            <p:nvPr/>
          </p:nvSpPr>
          <p:spPr bwMode="auto">
            <a:xfrm flipV="1">
              <a:off x="5475" y="2400"/>
              <a:ext cx="0" cy="14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0" name="Line 167"/>
            <p:cNvSpPr>
              <a:spLocks noChangeShapeType="1"/>
            </p:cNvSpPr>
            <p:nvPr/>
          </p:nvSpPr>
          <p:spPr bwMode="auto">
            <a:xfrm>
              <a:off x="5457" y="2400"/>
              <a:ext cx="4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19768" name="Group 216"/>
          <p:cNvGrpSpPr>
            <a:grpSpLocks/>
          </p:cNvGrpSpPr>
          <p:nvPr/>
        </p:nvGrpSpPr>
        <p:grpSpPr bwMode="auto">
          <a:xfrm>
            <a:off x="50800" y="1816100"/>
            <a:ext cx="2357438" cy="3152775"/>
            <a:chOff x="-94" y="1144"/>
            <a:chExt cx="1485" cy="1986"/>
          </a:xfrm>
        </p:grpSpPr>
        <p:grpSp>
          <p:nvGrpSpPr>
            <p:cNvPr id="53265" name="Group 212"/>
            <p:cNvGrpSpPr>
              <a:grpSpLocks/>
            </p:cNvGrpSpPr>
            <p:nvPr/>
          </p:nvGrpSpPr>
          <p:grpSpPr bwMode="auto">
            <a:xfrm>
              <a:off x="1041" y="1144"/>
              <a:ext cx="255" cy="1986"/>
              <a:chOff x="1087" y="1060"/>
              <a:chExt cx="255" cy="1986"/>
            </a:xfrm>
          </p:grpSpPr>
          <p:sp>
            <p:nvSpPr>
              <p:cNvPr id="53288" name="Rectangle 77"/>
              <p:cNvSpPr>
                <a:spLocks noChangeArrowheads="1"/>
              </p:cNvSpPr>
              <p:nvPr/>
            </p:nvSpPr>
            <p:spPr bwMode="auto">
              <a:xfrm>
                <a:off x="1087" y="2854"/>
                <a:ext cx="25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just"/>
                <a:r>
                  <a:rPr lang="en-US" sz="2000">
                    <a:solidFill>
                      <a:srgbClr val="000000"/>
                    </a:solidFill>
                    <a:latin typeface="Arial Narrow" pitchFamily="34" charset="0"/>
                  </a:rPr>
                  <a:t>0.00</a:t>
                </a:r>
                <a:endParaRPr lang="en-US" sz="2000">
                  <a:solidFill>
                    <a:schemeClr val="tx1"/>
                  </a:solidFill>
                  <a:latin typeface="Arial Narrow" pitchFamily="34" charset="0"/>
                </a:endParaRPr>
              </a:p>
            </p:txBody>
          </p:sp>
          <p:sp>
            <p:nvSpPr>
              <p:cNvPr id="53289" name="Rectangle 78"/>
              <p:cNvSpPr>
                <a:spLocks noChangeArrowheads="1"/>
              </p:cNvSpPr>
              <p:nvPr/>
            </p:nvSpPr>
            <p:spPr bwMode="auto">
              <a:xfrm>
                <a:off x="1087" y="2632"/>
                <a:ext cx="25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just"/>
                <a:r>
                  <a:rPr lang="en-US" sz="2000">
                    <a:solidFill>
                      <a:srgbClr val="000000"/>
                    </a:solidFill>
                    <a:latin typeface="Arial Narrow" pitchFamily="34" charset="0"/>
                  </a:rPr>
                  <a:t>0.02</a:t>
                </a:r>
                <a:endParaRPr lang="en-US" sz="2000">
                  <a:solidFill>
                    <a:schemeClr val="tx1"/>
                  </a:solidFill>
                  <a:latin typeface="Arial Narrow" pitchFamily="34" charset="0"/>
                </a:endParaRPr>
              </a:p>
            </p:txBody>
          </p:sp>
          <p:sp>
            <p:nvSpPr>
              <p:cNvPr id="53290" name="Rectangle 79"/>
              <p:cNvSpPr>
                <a:spLocks noChangeArrowheads="1"/>
              </p:cNvSpPr>
              <p:nvPr/>
            </p:nvSpPr>
            <p:spPr bwMode="auto">
              <a:xfrm>
                <a:off x="1087" y="2404"/>
                <a:ext cx="25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just"/>
                <a:r>
                  <a:rPr lang="en-US" sz="2000">
                    <a:solidFill>
                      <a:srgbClr val="000000"/>
                    </a:solidFill>
                    <a:latin typeface="Arial Narrow" pitchFamily="34" charset="0"/>
                  </a:rPr>
                  <a:t>0.04</a:t>
                </a:r>
                <a:endParaRPr lang="en-US" sz="2000">
                  <a:solidFill>
                    <a:schemeClr val="tx1"/>
                  </a:solidFill>
                  <a:latin typeface="Arial Narrow" pitchFamily="34" charset="0"/>
                </a:endParaRPr>
              </a:p>
            </p:txBody>
          </p:sp>
          <p:sp>
            <p:nvSpPr>
              <p:cNvPr id="53291" name="Rectangle 80"/>
              <p:cNvSpPr>
                <a:spLocks noChangeArrowheads="1"/>
              </p:cNvSpPr>
              <p:nvPr/>
            </p:nvSpPr>
            <p:spPr bwMode="auto">
              <a:xfrm>
                <a:off x="1087" y="2182"/>
                <a:ext cx="25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just"/>
                <a:r>
                  <a:rPr lang="en-US" sz="2000">
                    <a:solidFill>
                      <a:srgbClr val="000000"/>
                    </a:solidFill>
                    <a:latin typeface="Arial Narrow" pitchFamily="34" charset="0"/>
                  </a:rPr>
                  <a:t>0.06</a:t>
                </a:r>
                <a:endParaRPr lang="en-US" sz="2000">
                  <a:solidFill>
                    <a:schemeClr val="tx1"/>
                  </a:solidFill>
                  <a:latin typeface="Arial Narrow" pitchFamily="34" charset="0"/>
                </a:endParaRPr>
              </a:p>
            </p:txBody>
          </p:sp>
          <p:sp>
            <p:nvSpPr>
              <p:cNvPr id="53292" name="Rectangle 81"/>
              <p:cNvSpPr>
                <a:spLocks noChangeArrowheads="1"/>
              </p:cNvSpPr>
              <p:nvPr/>
            </p:nvSpPr>
            <p:spPr bwMode="auto">
              <a:xfrm>
                <a:off x="1087" y="1960"/>
                <a:ext cx="25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just"/>
                <a:r>
                  <a:rPr lang="en-US" sz="2000">
                    <a:solidFill>
                      <a:srgbClr val="000000"/>
                    </a:solidFill>
                    <a:latin typeface="Arial Narrow" pitchFamily="34" charset="0"/>
                  </a:rPr>
                  <a:t>0.08</a:t>
                </a:r>
                <a:endParaRPr lang="en-US" sz="2000">
                  <a:solidFill>
                    <a:schemeClr val="tx1"/>
                  </a:solidFill>
                  <a:latin typeface="Arial Narrow" pitchFamily="34" charset="0"/>
                </a:endParaRPr>
              </a:p>
            </p:txBody>
          </p:sp>
          <p:sp>
            <p:nvSpPr>
              <p:cNvPr id="53293" name="Rectangle 82"/>
              <p:cNvSpPr>
                <a:spLocks noChangeArrowheads="1"/>
              </p:cNvSpPr>
              <p:nvPr/>
            </p:nvSpPr>
            <p:spPr bwMode="auto">
              <a:xfrm>
                <a:off x="1087" y="1732"/>
                <a:ext cx="25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just"/>
                <a:r>
                  <a:rPr lang="en-US" sz="2000">
                    <a:solidFill>
                      <a:srgbClr val="000000"/>
                    </a:solidFill>
                    <a:latin typeface="Arial Narrow" pitchFamily="34" charset="0"/>
                  </a:rPr>
                  <a:t>0.10</a:t>
                </a:r>
                <a:endParaRPr lang="en-US" sz="2000">
                  <a:solidFill>
                    <a:schemeClr val="tx1"/>
                  </a:solidFill>
                  <a:latin typeface="Arial Narrow" pitchFamily="34" charset="0"/>
                </a:endParaRPr>
              </a:p>
            </p:txBody>
          </p:sp>
          <p:sp>
            <p:nvSpPr>
              <p:cNvPr id="53294" name="Rectangle 83"/>
              <p:cNvSpPr>
                <a:spLocks noChangeArrowheads="1"/>
              </p:cNvSpPr>
              <p:nvPr/>
            </p:nvSpPr>
            <p:spPr bwMode="auto">
              <a:xfrm>
                <a:off x="1087" y="1510"/>
                <a:ext cx="25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just"/>
                <a:r>
                  <a:rPr lang="en-US" sz="2000">
                    <a:solidFill>
                      <a:srgbClr val="000000"/>
                    </a:solidFill>
                    <a:latin typeface="Arial Narrow" pitchFamily="34" charset="0"/>
                  </a:rPr>
                  <a:t>0.12</a:t>
                </a:r>
                <a:endParaRPr lang="en-US" sz="2000">
                  <a:solidFill>
                    <a:schemeClr val="tx1"/>
                  </a:solidFill>
                  <a:latin typeface="Arial Narrow" pitchFamily="34" charset="0"/>
                </a:endParaRPr>
              </a:p>
            </p:txBody>
          </p:sp>
          <p:sp>
            <p:nvSpPr>
              <p:cNvPr id="53295" name="Rectangle 84"/>
              <p:cNvSpPr>
                <a:spLocks noChangeArrowheads="1"/>
              </p:cNvSpPr>
              <p:nvPr/>
            </p:nvSpPr>
            <p:spPr bwMode="auto">
              <a:xfrm>
                <a:off x="1087" y="1282"/>
                <a:ext cx="25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just"/>
                <a:r>
                  <a:rPr lang="en-US" sz="2000">
                    <a:solidFill>
                      <a:srgbClr val="000000"/>
                    </a:solidFill>
                    <a:latin typeface="Arial Narrow" pitchFamily="34" charset="0"/>
                  </a:rPr>
                  <a:t>0.14</a:t>
                </a:r>
                <a:endParaRPr lang="en-US" sz="2000">
                  <a:solidFill>
                    <a:schemeClr val="tx1"/>
                  </a:solidFill>
                  <a:latin typeface="Arial Narrow" pitchFamily="34" charset="0"/>
                </a:endParaRPr>
              </a:p>
            </p:txBody>
          </p:sp>
          <p:sp>
            <p:nvSpPr>
              <p:cNvPr id="53296" name="Rectangle 85"/>
              <p:cNvSpPr>
                <a:spLocks noChangeArrowheads="1"/>
              </p:cNvSpPr>
              <p:nvPr/>
            </p:nvSpPr>
            <p:spPr bwMode="auto">
              <a:xfrm>
                <a:off x="1087" y="1060"/>
                <a:ext cx="25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just"/>
                <a:r>
                  <a:rPr lang="en-US" sz="2000">
                    <a:solidFill>
                      <a:srgbClr val="000000"/>
                    </a:solidFill>
                    <a:latin typeface="Arial Narrow" pitchFamily="34" charset="0"/>
                  </a:rPr>
                  <a:t>0.16</a:t>
                </a:r>
                <a:endParaRPr lang="en-US" sz="2000">
                  <a:solidFill>
                    <a:schemeClr val="tx1"/>
                  </a:solidFill>
                  <a:latin typeface="Arial Narrow" pitchFamily="34" charset="0"/>
                </a:endParaRPr>
              </a:p>
            </p:txBody>
          </p:sp>
        </p:grpSp>
        <p:sp>
          <p:nvSpPr>
            <p:cNvPr id="53266" name="Text Box 106"/>
            <p:cNvSpPr txBox="1">
              <a:spLocks noChangeArrowheads="1"/>
            </p:cNvSpPr>
            <p:nvPr/>
          </p:nvSpPr>
          <p:spPr bwMode="auto">
            <a:xfrm>
              <a:off x="-94" y="1811"/>
              <a:ext cx="1200"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2000">
                  <a:solidFill>
                    <a:schemeClr val="tx1"/>
                  </a:solidFill>
                  <a:latin typeface="Arial Narrow" pitchFamily="34" charset="0"/>
                  <a:sym typeface="Symbol" pitchFamily="18" charset="2"/>
                </a:rPr>
                <a:t>Channel-specific pH</a:t>
              </a:r>
              <a:r>
                <a:rPr lang="en-US" sz="2000" baseline="-25000">
                  <a:solidFill>
                    <a:schemeClr val="tx1"/>
                  </a:solidFill>
                  <a:latin typeface="Arial Narrow" pitchFamily="34" charset="0"/>
                  <a:sym typeface="Symbol" pitchFamily="18" charset="2"/>
                </a:rPr>
                <a:t>S</a:t>
              </a:r>
              <a:r>
                <a:rPr lang="en-US" sz="2000">
                  <a:solidFill>
                    <a:schemeClr val="tx1"/>
                  </a:solidFill>
                  <a:latin typeface="Arial Narrow" pitchFamily="34" charset="0"/>
                  <a:sym typeface="Symbol" pitchFamily="18" charset="2"/>
                </a:rPr>
                <a:t> for CO</a:t>
              </a:r>
              <a:r>
                <a:rPr lang="en-US" sz="2000" baseline="-25000">
                  <a:solidFill>
                    <a:schemeClr val="tx1"/>
                  </a:solidFill>
                  <a:latin typeface="Arial Narrow" pitchFamily="34" charset="0"/>
                  <a:sym typeface="Symbol" pitchFamily="18" charset="2"/>
                </a:rPr>
                <a:t>2</a:t>
              </a:r>
            </a:p>
          </p:txBody>
        </p:sp>
        <p:grpSp>
          <p:nvGrpSpPr>
            <p:cNvPr id="53267" name="Group 215"/>
            <p:cNvGrpSpPr>
              <a:grpSpLocks/>
            </p:cNvGrpSpPr>
            <p:nvPr/>
          </p:nvGrpSpPr>
          <p:grpSpPr bwMode="auto">
            <a:xfrm>
              <a:off x="1333" y="1228"/>
              <a:ext cx="58" cy="1809"/>
              <a:chOff x="1333" y="1228"/>
              <a:chExt cx="58" cy="1809"/>
            </a:xfrm>
          </p:grpSpPr>
          <p:sp>
            <p:nvSpPr>
              <p:cNvPr id="53268" name="Line 67"/>
              <p:cNvSpPr>
                <a:spLocks noChangeShapeType="1"/>
              </p:cNvSpPr>
              <p:nvPr/>
            </p:nvSpPr>
            <p:spPr bwMode="auto">
              <a:xfrm>
                <a:off x="1337" y="1228"/>
                <a:ext cx="0" cy="179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69" name="Line 68"/>
              <p:cNvSpPr>
                <a:spLocks noChangeShapeType="1"/>
              </p:cNvSpPr>
              <p:nvPr/>
            </p:nvSpPr>
            <p:spPr bwMode="auto">
              <a:xfrm>
                <a:off x="1333" y="303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0" name="Line 69"/>
              <p:cNvSpPr>
                <a:spLocks noChangeShapeType="1"/>
              </p:cNvSpPr>
              <p:nvPr/>
            </p:nvSpPr>
            <p:spPr bwMode="auto">
              <a:xfrm>
                <a:off x="1333" y="280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1" name="Line 70"/>
              <p:cNvSpPr>
                <a:spLocks noChangeShapeType="1"/>
              </p:cNvSpPr>
              <p:nvPr/>
            </p:nvSpPr>
            <p:spPr bwMode="auto">
              <a:xfrm>
                <a:off x="1333" y="258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2" name="Line 71"/>
              <p:cNvSpPr>
                <a:spLocks noChangeShapeType="1"/>
              </p:cNvSpPr>
              <p:nvPr/>
            </p:nvSpPr>
            <p:spPr bwMode="auto">
              <a:xfrm>
                <a:off x="1333" y="235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3" name="Line 72"/>
              <p:cNvSpPr>
                <a:spLocks noChangeShapeType="1"/>
              </p:cNvSpPr>
              <p:nvPr/>
            </p:nvSpPr>
            <p:spPr bwMode="auto">
              <a:xfrm>
                <a:off x="1333" y="213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4" name="Line 73"/>
              <p:cNvSpPr>
                <a:spLocks noChangeShapeType="1"/>
              </p:cNvSpPr>
              <p:nvPr/>
            </p:nvSpPr>
            <p:spPr bwMode="auto">
              <a:xfrm>
                <a:off x="1333" y="190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5" name="Line 74"/>
              <p:cNvSpPr>
                <a:spLocks noChangeShapeType="1"/>
              </p:cNvSpPr>
              <p:nvPr/>
            </p:nvSpPr>
            <p:spPr bwMode="auto">
              <a:xfrm>
                <a:off x="1333" y="168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6" name="Line 75"/>
              <p:cNvSpPr>
                <a:spLocks noChangeShapeType="1"/>
              </p:cNvSpPr>
              <p:nvPr/>
            </p:nvSpPr>
            <p:spPr bwMode="auto">
              <a:xfrm>
                <a:off x="1333" y="145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7" name="Line 76"/>
              <p:cNvSpPr>
                <a:spLocks noChangeShapeType="1"/>
              </p:cNvSpPr>
              <p:nvPr/>
            </p:nvSpPr>
            <p:spPr bwMode="auto">
              <a:xfrm>
                <a:off x="1333" y="123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8" name="Line 170"/>
              <p:cNvSpPr>
                <a:spLocks noChangeShapeType="1"/>
              </p:cNvSpPr>
              <p:nvPr/>
            </p:nvSpPr>
            <p:spPr bwMode="auto">
              <a:xfrm>
                <a:off x="1337" y="1231"/>
                <a:ext cx="0" cy="180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9" name="Line 171"/>
              <p:cNvSpPr>
                <a:spLocks noChangeShapeType="1"/>
              </p:cNvSpPr>
              <p:nvPr/>
            </p:nvSpPr>
            <p:spPr bwMode="auto">
              <a:xfrm>
                <a:off x="1333" y="303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0" name="Line 172"/>
              <p:cNvSpPr>
                <a:spLocks noChangeShapeType="1"/>
              </p:cNvSpPr>
              <p:nvPr/>
            </p:nvSpPr>
            <p:spPr bwMode="auto">
              <a:xfrm>
                <a:off x="1333" y="280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1" name="Line 173"/>
              <p:cNvSpPr>
                <a:spLocks noChangeShapeType="1"/>
              </p:cNvSpPr>
              <p:nvPr/>
            </p:nvSpPr>
            <p:spPr bwMode="auto">
              <a:xfrm>
                <a:off x="1333" y="2580"/>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2" name="Line 174"/>
              <p:cNvSpPr>
                <a:spLocks noChangeShapeType="1"/>
              </p:cNvSpPr>
              <p:nvPr/>
            </p:nvSpPr>
            <p:spPr bwMode="auto">
              <a:xfrm>
                <a:off x="1333" y="235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3" name="Line 175"/>
              <p:cNvSpPr>
                <a:spLocks noChangeShapeType="1"/>
              </p:cNvSpPr>
              <p:nvPr/>
            </p:nvSpPr>
            <p:spPr bwMode="auto">
              <a:xfrm>
                <a:off x="1333" y="213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4" name="Line 176"/>
              <p:cNvSpPr>
                <a:spLocks noChangeShapeType="1"/>
              </p:cNvSpPr>
              <p:nvPr/>
            </p:nvSpPr>
            <p:spPr bwMode="auto">
              <a:xfrm>
                <a:off x="1333" y="190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5" name="Line 177"/>
              <p:cNvSpPr>
                <a:spLocks noChangeShapeType="1"/>
              </p:cNvSpPr>
              <p:nvPr/>
            </p:nvSpPr>
            <p:spPr bwMode="auto">
              <a:xfrm>
                <a:off x="1333" y="168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6" name="Line 178"/>
              <p:cNvSpPr>
                <a:spLocks noChangeShapeType="1"/>
              </p:cNvSpPr>
              <p:nvPr/>
            </p:nvSpPr>
            <p:spPr bwMode="auto">
              <a:xfrm>
                <a:off x="1333" y="1458"/>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7" name="Line 179"/>
              <p:cNvSpPr>
                <a:spLocks noChangeShapeType="1"/>
              </p:cNvSpPr>
              <p:nvPr/>
            </p:nvSpPr>
            <p:spPr bwMode="auto">
              <a:xfrm>
                <a:off x="1333" y="1236"/>
                <a:ext cx="5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19762" name="Line 210"/>
          <p:cNvSpPr>
            <a:spLocks noChangeShapeType="1"/>
          </p:cNvSpPr>
          <p:nvPr/>
        </p:nvSpPr>
        <p:spPr bwMode="auto">
          <a:xfrm>
            <a:off x="2312988" y="3524250"/>
            <a:ext cx="667385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56" name="Rectangle 214"/>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Human AQP5: Effect of T41 Mutations on</a:t>
            </a:r>
            <a:br>
              <a:rPr lang="en-US" sz="4000">
                <a:solidFill>
                  <a:schemeClr val="tx2"/>
                </a:solidFill>
                <a:latin typeface="Arial Narrow" pitchFamily="34" charset="0"/>
              </a:rPr>
            </a:br>
            <a:r>
              <a:rPr lang="en-US" sz="4000">
                <a:solidFill>
                  <a:schemeClr val="tx2"/>
                </a:solidFill>
                <a:latin typeface="Arial Narrow" pitchFamily="34" charset="0"/>
              </a:rPr>
              <a:t>CO</a:t>
            </a:r>
            <a:r>
              <a:rPr lang="en-US" sz="4000" baseline="-25000">
                <a:solidFill>
                  <a:schemeClr val="tx2"/>
                </a:solidFill>
                <a:latin typeface="Arial Narrow" pitchFamily="34" charset="0"/>
              </a:rPr>
              <a:t>2</a:t>
            </a:r>
            <a:r>
              <a:rPr lang="en-US" sz="4000">
                <a:solidFill>
                  <a:schemeClr val="tx2"/>
                </a:solidFill>
                <a:latin typeface="Arial Narrow" pitchFamily="34" charset="0"/>
              </a:rPr>
              <a:t> Permeability</a:t>
            </a:r>
            <a:endParaRPr lang="en-US" sz="4000" baseline="-25000">
              <a:solidFill>
                <a:schemeClr val="tx2"/>
              </a:solidFill>
              <a:latin typeface="Arial Narrow" pitchFamily="34" charset="0"/>
            </a:endParaRPr>
          </a:p>
        </p:txBody>
      </p:sp>
      <p:sp>
        <p:nvSpPr>
          <p:cNvPr id="919770" name="Line 218"/>
          <p:cNvSpPr>
            <a:spLocks noChangeShapeType="1"/>
          </p:cNvSpPr>
          <p:nvPr/>
        </p:nvSpPr>
        <p:spPr bwMode="auto">
          <a:xfrm>
            <a:off x="2541588" y="4810125"/>
            <a:ext cx="6445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9773" name="Line 221"/>
          <p:cNvSpPr>
            <a:spLocks noChangeShapeType="1"/>
          </p:cNvSpPr>
          <p:nvPr/>
        </p:nvSpPr>
        <p:spPr bwMode="auto">
          <a:xfrm>
            <a:off x="4327525" y="4035425"/>
            <a:ext cx="0" cy="238125"/>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9774" name="Line 222"/>
          <p:cNvSpPr>
            <a:spLocks noChangeShapeType="1"/>
          </p:cNvSpPr>
          <p:nvPr/>
        </p:nvSpPr>
        <p:spPr bwMode="auto">
          <a:xfrm>
            <a:off x="8890000" y="3549650"/>
            <a:ext cx="0" cy="238125"/>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9775" name="Line 223"/>
          <p:cNvSpPr>
            <a:spLocks noChangeShapeType="1"/>
          </p:cNvSpPr>
          <p:nvPr/>
        </p:nvSpPr>
        <p:spPr bwMode="auto">
          <a:xfrm>
            <a:off x="6604000" y="3659188"/>
            <a:ext cx="0" cy="238125"/>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3261" name="Group 224"/>
          <p:cNvGrpSpPr>
            <a:grpSpLocks/>
          </p:cNvGrpSpPr>
          <p:nvPr/>
        </p:nvGrpSpPr>
        <p:grpSpPr bwMode="auto">
          <a:xfrm>
            <a:off x="2273300" y="1390650"/>
            <a:ext cx="4565650" cy="0"/>
            <a:chOff x="0" y="672"/>
            <a:chExt cx="2876" cy="0"/>
          </a:xfrm>
        </p:grpSpPr>
        <p:sp>
          <p:nvSpPr>
            <p:cNvPr id="53263" name="Line 22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4" name="Line 22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87" name="Line 221"/>
          <p:cNvSpPr>
            <a:spLocks noChangeShapeType="1"/>
          </p:cNvSpPr>
          <p:nvPr/>
        </p:nvSpPr>
        <p:spPr bwMode="auto">
          <a:xfrm>
            <a:off x="4651375" y="2178050"/>
            <a:ext cx="0" cy="238125"/>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19768"/>
                                        </p:tgtEl>
                                        <p:attrNameLst>
                                          <p:attrName>style.visibility</p:attrName>
                                        </p:attrNameLst>
                                      </p:cBhvr>
                                      <p:to>
                                        <p:strVal val="visible"/>
                                      </p:to>
                                    </p:set>
                                    <p:animEffect transition="in" filter="dissolve">
                                      <p:cBhvr>
                                        <p:cTn id="7" dur="500"/>
                                        <p:tgtEl>
                                          <p:spTgt spid="91976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19770"/>
                                        </p:tgtEl>
                                        <p:attrNameLst>
                                          <p:attrName>style.visibility</p:attrName>
                                        </p:attrNameLst>
                                      </p:cBhvr>
                                      <p:to>
                                        <p:strVal val="visible"/>
                                      </p:to>
                                    </p:set>
                                    <p:animEffect transition="in" filter="dissolve">
                                      <p:cBhvr>
                                        <p:cTn id="12" dur="500"/>
                                        <p:tgtEl>
                                          <p:spTgt spid="91977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9638"/>
                                        </p:tgtEl>
                                        <p:attrNameLst>
                                          <p:attrName>style.visibility</p:attrName>
                                        </p:attrNameLst>
                                      </p:cBhvr>
                                      <p:to>
                                        <p:strVal val="visible"/>
                                      </p:to>
                                    </p:set>
                                    <p:animEffect transition="in" filter="dissolve">
                                      <p:cBhvr>
                                        <p:cTn id="17" dur="500"/>
                                        <p:tgtEl>
                                          <p:spTgt spid="91963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919769"/>
                                        </p:tgtEl>
                                        <p:attrNameLst>
                                          <p:attrName>style.visibility</p:attrName>
                                        </p:attrNameLst>
                                      </p:cBhvr>
                                      <p:to>
                                        <p:strVal val="visible"/>
                                      </p:to>
                                    </p:set>
                                    <p:animEffect transition="in" filter="dissolve">
                                      <p:cBhvr>
                                        <p:cTn id="22" dur="500"/>
                                        <p:tgtEl>
                                          <p:spTgt spid="91976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919762"/>
                                        </p:tgtEl>
                                        <p:attrNameLst>
                                          <p:attrName>style.visibility</p:attrName>
                                        </p:attrNameLst>
                                      </p:cBhvr>
                                      <p:to>
                                        <p:strVal val="visible"/>
                                      </p:to>
                                    </p:set>
                                    <p:animEffect transition="in" filter="wipe(left)">
                                      <p:cBhvr>
                                        <p:cTn id="27" dur="500"/>
                                        <p:tgtEl>
                                          <p:spTgt spid="91976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19771"/>
                                        </p:tgtEl>
                                        <p:attrNameLst>
                                          <p:attrName>style.visibility</p:attrName>
                                        </p:attrNameLst>
                                      </p:cBhvr>
                                      <p:to>
                                        <p:strVal val="visible"/>
                                      </p:to>
                                    </p:set>
                                    <p:animEffect transition="in" filter="wipe(left)">
                                      <p:cBhvr>
                                        <p:cTn id="32" dur="500"/>
                                        <p:tgtEl>
                                          <p:spTgt spid="91977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4" fill="hold" nodeType="clickEffect">
                                  <p:stCondLst>
                                    <p:cond delay="0"/>
                                  </p:stCondLst>
                                  <p:childTnLst>
                                    <p:set>
                                      <p:cBhvr>
                                        <p:cTn id="36" dur="1" fill="hold">
                                          <p:stCondLst>
                                            <p:cond delay="0"/>
                                          </p:stCondLst>
                                        </p:cTn>
                                        <p:tgtEl>
                                          <p:spTgt spid="919772"/>
                                        </p:tgtEl>
                                        <p:attrNameLst>
                                          <p:attrName>style.visibility</p:attrName>
                                        </p:attrNameLst>
                                      </p:cBhvr>
                                      <p:to>
                                        <p:strVal val="visible"/>
                                      </p:to>
                                    </p:set>
                                    <p:animEffect transition="in" filter="wipe(down)">
                                      <p:cBhvr>
                                        <p:cTn id="37" dur="500"/>
                                        <p:tgtEl>
                                          <p:spTgt spid="91977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919773"/>
                                        </p:tgtEl>
                                        <p:attrNameLst>
                                          <p:attrName>style.visibility</p:attrName>
                                        </p:attrNameLst>
                                      </p:cBhvr>
                                      <p:to>
                                        <p:strVal val="visible"/>
                                      </p:to>
                                    </p:set>
                                    <p:animEffect transition="in" filter="dissolve">
                                      <p:cBhvr>
                                        <p:cTn id="42" dur="500"/>
                                        <p:tgtEl>
                                          <p:spTgt spid="91977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919775"/>
                                        </p:tgtEl>
                                        <p:attrNameLst>
                                          <p:attrName>style.visibility</p:attrName>
                                        </p:attrNameLst>
                                      </p:cBhvr>
                                      <p:to>
                                        <p:strVal val="visible"/>
                                      </p:to>
                                    </p:set>
                                    <p:animEffect transition="in" filter="dissolve">
                                      <p:cBhvr>
                                        <p:cTn id="47" dur="500"/>
                                        <p:tgtEl>
                                          <p:spTgt spid="919775"/>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19774"/>
                                        </p:tgtEl>
                                        <p:attrNameLst>
                                          <p:attrName>style.visibility</p:attrName>
                                        </p:attrNameLst>
                                      </p:cBhvr>
                                      <p:to>
                                        <p:strVal val="visible"/>
                                      </p:to>
                                    </p:set>
                                    <p:animEffect transition="in" filter="dissolve">
                                      <p:cBhvr>
                                        <p:cTn id="52" dur="500"/>
                                        <p:tgtEl>
                                          <p:spTgt spid="91977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87"/>
                                        </p:tgtEl>
                                        <p:attrNameLst>
                                          <p:attrName>style.visibility</p:attrName>
                                        </p:attrNameLst>
                                      </p:cBhvr>
                                      <p:to>
                                        <p:strVal val="visible"/>
                                      </p:to>
                                    </p:set>
                                    <p:animEffect transition="in" filter="dissolve">
                                      <p:cBhvr>
                                        <p:cTn id="57"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9638" grpId="0"/>
      <p:bldP spid="919762" grpId="0" animBg="1"/>
      <p:bldP spid="919770" grpId="0" animBg="1"/>
      <p:bldP spid="919773" grpId="0" animBg="1"/>
      <p:bldP spid="919774" grpId="0" animBg="1"/>
      <p:bldP spid="919775" grpId="0" animBg="1"/>
      <p:bldP spid="18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0" y="350838"/>
            <a:ext cx="9142413" cy="1143000"/>
          </a:xfrm>
        </p:spPr>
        <p:txBody>
          <a:bodyPr/>
          <a:lstStyle/>
          <a:p>
            <a:pPr>
              <a:lnSpc>
                <a:spcPct val="80000"/>
              </a:lnSpc>
            </a:pPr>
            <a:r>
              <a:rPr lang="en-US" smtClean="0">
                <a:latin typeface="Arial Narrow" pitchFamily="34" charset="0"/>
              </a:rPr>
              <a:t/>
            </a:r>
            <a:br>
              <a:rPr lang="en-US" smtClean="0">
                <a:latin typeface="Arial Narrow" pitchFamily="34" charset="0"/>
              </a:rPr>
            </a:br>
            <a:r>
              <a:rPr lang="en-US" smtClean="0">
                <a:latin typeface="Arial Narrow" pitchFamily="34" charset="0"/>
              </a:rPr>
              <a:t>(squid giant axon)</a:t>
            </a:r>
          </a:p>
        </p:txBody>
      </p:sp>
      <p:grpSp>
        <p:nvGrpSpPr>
          <p:cNvPr id="9219" name="Group 3"/>
          <p:cNvGrpSpPr>
            <a:grpSpLocks/>
          </p:cNvGrpSpPr>
          <p:nvPr/>
        </p:nvGrpSpPr>
        <p:grpSpPr bwMode="auto">
          <a:xfrm>
            <a:off x="2273300" y="1581150"/>
            <a:ext cx="4565650" cy="0"/>
            <a:chOff x="0" y="672"/>
            <a:chExt cx="2876" cy="0"/>
          </a:xfrm>
        </p:grpSpPr>
        <p:sp>
          <p:nvSpPr>
            <p:cNvPr id="9353"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54"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220" name="Rectangle 6"/>
          <p:cNvSpPr>
            <a:spLocks noChangeArrowheads="1"/>
          </p:cNvSpPr>
          <p:nvPr/>
        </p:nvSpPr>
        <p:spPr bwMode="auto">
          <a:xfrm>
            <a:off x="1731963" y="5473700"/>
            <a:ext cx="5661025" cy="693738"/>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a:solidFill>
                <a:schemeClr val="tx1"/>
              </a:solidFill>
            </a:endParaRPr>
          </a:p>
        </p:txBody>
      </p:sp>
      <p:sp>
        <p:nvSpPr>
          <p:cNvPr id="9221" name="Rectangle 7"/>
          <p:cNvSpPr>
            <a:spLocks noChangeArrowheads="1"/>
          </p:cNvSpPr>
          <p:nvPr/>
        </p:nvSpPr>
        <p:spPr bwMode="auto">
          <a:xfrm>
            <a:off x="1731963" y="2024063"/>
            <a:ext cx="5661025" cy="3170237"/>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a:solidFill>
                <a:schemeClr val="tx1"/>
              </a:solidFill>
            </a:endParaRPr>
          </a:p>
        </p:txBody>
      </p:sp>
      <p:sp>
        <p:nvSpPr>
          <p:cNvPr id="9222" name="Rectangle 8"/>
          <p:cNvSpPr>
            <a:spLocks noChangeArrowheads="1"/>
          </p:cNvSpPr>
          <p:nvPr/>
        </p:nvSpPr>
        <p:spPr bwMode="auto">
          <a:xfrm rot="-60000">
            <a:off x="868363" y="3438525"/>
            <a:ext cx="3714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pH</a:t>
            </a:r>
            <a:r>
              <a:rPr lang="en-US" sz="800" baseline="-25000">
                <a:solidFill>
                  <a:schemeClr val="tx1"/>
                </a:solidFill>
                <a:latin typeface="Arial Narrow" pitchFamily="34" charset="0"/>
              </a:rPr>
              <a:t> </a:t>
            </a:r>
            <a:r>
              <a:rPr lang="en-US" baseline="-25000">
                <a:solidFill>
                  <a:schemeClr val="tx1"/>
                </a:solidFill>
                <a:latin typeface="Arial Narrow" pitchFamily="34" charset="0"/>
              </a:rPr>
              <a:t>i</a:t>
            </a:r>
            <a:endParaRPr lang="en-US">
              <a:solidFill>
                <a:schemeClr val="tx1"/>
              </a:solidFill>
              <a:latin typeface="Arial Narrow" pitchFamily="34" charset="0"/>
            </a:endParaRPr>
          </a:p>
        </p:txBody>
      </p:sp>
      <p:sp>
        <p:nvSpPr>
          <p:cNvPr id="9223" name="Rectangle 9"/>
          <p:cNvSpPr>
            <a:spLocks noChangeArrowheads="1"/>
          </p:cNvSpPr>
          <p:nvPr/>
        </p:nvSpPr>
        <p:spPr bwMode="auto">
          <a:xfrm>
            <a:off x="1325563" y="4610100"/>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6.8</a:t>
            </a:r>
          </a:p>
        </p:txBody>
      </p:sp>
      <p:sp>
        <p:nvSpPr>
          <p:cNvPr id="9224" name="Rectangle 10"/>
          <p:cNvSpPr>
            <a:spLocks noChangeArrowheads="1"/>
          </p:cNvSpPr>
          <p:nvPr/>
        </p:nvSpPr>
        <p:spPr bwMode="auto">
          <a:xfrm>
            <a:off x="1325563" y="3825875"/>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7.0</a:t>
            </a:r>
          </a:p>
        </p:txBody>
      </p:sp>
      <p:sp>
        <p:nvSpPr>
          <p:cNvPr id="9225" name="Rectangle 11"/>
          <p:cNvSpPr>
            <a:spLocks noChangeArrowheads="1"/>
          </p:cNvSpPr>
          <p:nvPr/>
        </p:nvSpPr>
        <p:spPr bwMode="auto">
          <a:xfrm>
            <a:off x="1325563" y="303688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7.2</a:t>
            </a:r>
          </a:p>
        </p:txBody>
      </p:sp>
      <p:sp>
        <p:nvSpPr>
          <p:cNvPr id="9226" name="Rectangle 12"/>
          <p:cNvSpPr>
            <a:spLocks noChangeArrowheads="1"/>
          </p:cNvSpPr>
          <p:nvPr/>
        </p:nvSpPr>
        <p:spPr bwMode="auto">
          <a:xfrm>
            <a:off x="1325563" y="224313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7.4</a:t>
            </a:r>
          </a:p>
        </p:txBody>
      </p:sp>
      <p:sp>
        <p:nvSpPr>
          <p:cNvPr id="9227" name="Rectangle 13"/>
          <p:cNvSpPr>
            <a:spLocks noChangeArrowheads="1"/>
          </p:cNvSpPr>
          <p:nvPr/>
        </p:nvSpPr>
        <p:spPr bwMode="auto">
          <a:xfrm rot="-60000">
            <a:off x="868363" y="5646738"/>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V</a:t>
            </a:r>
            <a:r>
              <a:rPr lang="en-US" baseline="-25000">
                <a:solidFill>
                  <a:schemeClr val="tx1"/>
                </a:solidFill>
                <a:latin typeface="Arial Narrow" pitchFamily="34" charset="0"/>
              </a:rPr>
              <a:t>m</a:t>
            </a:r>
            <a:endParaRPr lang="en-US">
              <a:solidFill>
                <a:schemeClr val="tx1"/>
              </a:solidFill>
              <a:latin typeface="Arial Narrow" pitchFamily="34" charset="0"/>
            </a:endParaRPr>
          </a:p>
        </p:txBody>
      </p:sp>
      <p:sp>
        <p:nvSpPr>
          <p:cNvPr id="9228" name="Rectangle 14"/>
          <p:cNvSpPr>
            <a:spLocks noChangeArrowheads="1"/>
          </p:cNvSpPr>
          <p:nvPr/>
        </p:nvSpPr>
        <p:spPr bwMode="auto">
          <a:xfrm>
            <a:off x="1301750" y="5983288"/>
            <a:ext cx="3619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-58</a:t>
            </a:r>
          </a:p>
        </p:txBody>
      </p:sp>
      <p:sp>
        <p:nvSpPr>
          <p:cNvPr id="9229" name="Rectangle 15"/>
          <p:cNvSpPr>
            <a:spLocks noChangeArrowheads="1"/>
          </p:cNvSpPr>
          <p:nvPr/>
        </p:nvSpPr>
        <p:spPr bwMode="auto">
          <a:xfrm>
            <a:off x="1301750" y="5299075"/>
            <a:ext cx="3619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-56</a:t>
            </a:r>
          </a:p>
        </p:txBody>
      </p:sp>
      <p:grpSp>
        <p:nvGrpSpPr>
          <p:cNvPr id="9230" name="Group 16"/>
          <p:cNvGrpSpPr>
            <a:grpSpLocks/>
          </p:cNvGrpSpPr>
          <p:nvPr/>
        </p:nvGrpSpPr>
        <p:grpSpPr bwMode="auto">
          <a:xfrm>
            <a:off x="6391275" y="4743450"/>
            <a:ext cx="752475" cy="412750"/>
            <a:chOff x="4266" y="2688"/>
            <a:chExt cx="474" cy="260"/>
          </a:xfrm>
        </p:grpSpPr>
        <p:sp>
          <p:nvSpPr>
            <p:cNvPr id="9348" name="Rectangle 17"/>
            <p:cNvSpPr>
              <a:spLocks noChangeArrowheads="1"/>
            </p:cNvSpPr>
            <p:nvPr/>
          </p:nvSpPr>
          <p:spPr bwMode="auto">
            <a:xfrm>
              <a:off x="4266" y="2688"/>
              <a:ext cx="4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10 min</a:t>
              </a:r>
            </a:p>
          </p:txBody>
        </p:sp>
        <p:grpSp>
          <p:nvGrpSpPr>
            <p:cNvPr id="9349" name="Group 18"/>
            <p:cNvGrpSpPr>
              <a:grpSpLocks/>
            </p:cNvGrpSpPr>
            <p:nvPr/>
          </p:nvGrpSpPr>
          <p:grpSpPr bwMode="auto">
            <a:xfrm>
              <a:off x="4328" y="2908"/>
              <a:ext cx="327" cy="40"/>
              <a:chOff x="4659" y="3171"/>
              <a:chExt cx="294" cy="40"/>
            </a:xfrm>
          </p:grpSpPr>
          <p:sp>
            <p:nvSpPr>
              <p:cNvPr id="9350" name="Line 19"/>
              <p:cNvSpPr>
                <a:spLocks noChangeShapeType="1"/>
              </p:cNvSpPr>
              <p:nvPr/>
            </p:nvSpPr>
            <p:spPr bwMode="auto">
              <a:xfrm>
                <a:off x="4952" y="3171"/>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51" name="Line 20"/>
              <p:cNvSpPr>
                <a:spLocks noChangeShapeType="1"/>
              </p:cNvSpPr>
              <p:nvPr/>
            </p:nvSpPr>
            <p:spPr bwMode="auto">
              <a:xfrm>
                <a:off x="4659" y="3171"/>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52" name="Line 21"/>
              <p:cNvSpPr>
                <a:spLocks noChangeShapeType="1"/>
              </p:cNvSpPr>
              <p:nvPr/>
            </p:nvSpPr>
            <p:spPr bwMode="auto">
              <a:xfrm>
                <a:off x="4660" y="3174"/>
                <a:ext cx="292" cy="0"/>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9231" name="Rectangle 22"/>
          <p:cNvSpPr>
            <a:spLocks noChangeArrowheads="1"/>
          </p:cNvSpPr>
          <p:nvPr/>
        </p:nvSpPr>
        <p:spPr bwMode="auto">
          <a:xfrm>
            <a:off x="5010150" y="6399213"/>
            <a:ext cx="4014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Boron &amp; De Weer, </a:t>
            </a:r>
            <a:r>
              <a:rPr lang="en-US" sz="2000" i="1">
                <a:latin typeface="Arial Narrow" pitchFamily="34" charset="0"/>
              </a:rPr>
              <a:t>J Gen Physiol</a:t>
            </a:r>
            <a:r>
              <a:rPr lang="en-US" sz="2000">
                <a:latin typeface="Arial Narrow" pitchFamily="34" charset="0"/>
              </a:rPr>
              <a:t> 67, 1976 </a:t>
            </a:r>
          </a:p>
        </p:txBody>
      </p:sp>
      <p:sp>
        <p:nvSpPr>
          <p:cNvPr id="9232" name="Line 23"/>
          <p:cNvSpPr>
            <a:spLocks noChangeShapeType="1"/>
          </p:cNvSpPr>
          <p:nvPr/>
        </p:nvSpPr>
        <p:spPr bwMode="auto">
          <a:xfrm flipV="1">
            <a:off x="1725613" y="5473700"/>
            <a:ext cx="1587" cy="693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3" name="Line 24"/>
          <p:cNvSpPr>
            <a:spLocks noChangeShapeType="1"/>
          </p:cNvSpPr>
          <p:nvPr/>
        </p:nvSpPr>
        <p:spPr bwMode="auto">
          <a:xfrm>
            <a:off x="1731963" y="3613150"/>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34" name="Line 25"/>
          <p:cNvSpPr>
            <a:spLocks noChangeShapeType="1"/>
          </p:cNvSpPr>
          <p:nvPr/>
        </p:nvSpPr>
        <p:spPr bwMode="auto">
          <a:xfrm>
            <a:off x="1731963" y="5826125"/>
            <a:ext cx="5661025"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35" name="Line 26"/>
          <p:cNvSpPr>
            <a:spLocks noChangeShapeType="1"/>
          </p:cNvSpPr>
          <p:nvPr/>
        </p:nvSpPr>
        <p:spPr bwMode="auto">
          <a:xfrm>
            <a:off x="1731963" y="2430463"/>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36" name="Line 27"/>
          <p:cNvSpPr>
            <a:spLocks noChangeShapeType="1"/>
          </p:cNvSpPr>
          <p:nvPr/>
        </p:nvSpPr>
        <p:spPr bwMode="auto">
          <a:xfrm>
            <a:off x="1731963" y="2824163"/>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37" name="Line 28"/>
          <p:cNvSpPr>
            <a:spLocks noChangeShapeType="1"/>
          </p:cNvSpPr>
          <p:nvPr/>
        </p:nvSpPr>
        <p:spPr bwMode="auto">
          <a:xfrm>
            <a:off x="1731963" y="3217863"/>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38" name="Line 29"/>
          <p:cNvSpPr>
            <a:spLocks noChangeShapeType="1"/>
          </p:cNvSpPr>
          <p:nvPr/>
        </p:nvSpPr>
        <p:spPr bwMode="auto">
          <a:xfrm>
            <a:off x="1731963" y="4010025"/>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39" name="Line 30"/>
          <p:cNvSpPr>
            <a:spLocks noChangeShapeType="1"/>
          </p:cNvSpPr>
          <p:nvPr/>
        </p:nvSpPr>
        <p:spPr bwMode="auto">
          <a:xfrm>
            <a:off x="1731963" y="4403725"/>
            <a:ext cx="5661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40" name="Line 31"/>
          <p:cNvSpPr>
            <a:spLocks noChangeShapeType="1"/>
          </p:cNvSpPr>
          <p:nvPr/>
        </p:nvSpPr>
        <p:spPr bwMode="auto">
          <a:xfrm>
            <a:off x="1731963" y="4797425"/>
            <a:ext cx="5661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41" name="Line 32"/>
          <p:cNvSpPr>
            <a:spLocks noChangeShapeType="1"/>
          </p:cNvSpPr>
          <p:nvPr/>
        </p:nvSpPr>
        <p:spPr bwMode="auto">
          <a:xfrm flipV="1">
            <a:off x="1728788" y="2024063"/>
            <a:ext cx="1587" cy="3176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242" name="Group 33"/>
          <p:cNvGrpSpPr>
            <a:grpSpLocks/>
          </p:cNvGrpSpPr>
          <p:nvPr/>
        </p:nvGrpSpPr>
        <p:grpSpPr bwMode="auto">
          <a:xfrm>
            <a:off x="6135688" y="5730875"/>
            <a:ext cx="1190625" cy="279400"/>
            <a:chOff x="4105" y="3610"/>
            <a:chExt cx="750" cy="176"/>
          </a:xfrm>
        </p:grpSpPr>
        <p:grpSp>
          <p:nvGrpSpPr>
            <p:cNvPr id="9343" name="Group 34"/>
            <p:cNvGrpSpPr>
              <a:grpSpLocks/>
            </p:cNvGrpSpPr>
            <p:nvPr/>
          </p:nvGrpSpPr>
          <p:grpSpPr bwMode="auto">
            <a:xfrm>
              <a:off x="4186" y="3682"/>
              <a:ext cx="669" cy="104"/>
              <a:chOff x="4186" y="3682"/>
              <a:chExt cx="669" cy="104"/>
            </a:xfrm>
          </p:grpSpPr>
          <p:sp>
            <p:nvSpPr>
              <p:cNvPr id="9345" name="Freeform 35"/>
              <p:cNvSpPr>
                <a:spLocks/>
              </p:cNvSpPr>
              <p:nvPr/>
            </p:nvSpPr>
            <p:spPr bwMode="auto">
              <a:xfrm>
                <a:off x="4186" y="3682"/>
                <a:ext cx="275" cy="59"/>
              </a:xfrm>
              <a:custGeom>
                <a:avLst/>
                <a:gdLst>
                  <a:gd name="T0" fmla="*/ 0 w 986"/>
                  <a:gd name="T1" fmla="*/ 0 h 279"/>
                  <a:gd name="T2" fmla="*/ 0 w 986"/>
                  <a:gd name="T3" fmla="*/ 0 h 279"/>
                  <a:gd name="T4" fmla="*/ 0 w 986"/>
                  <a:gd name="T5" fmla="*/ 0 h 279"/>
                  <a:gd name="T6" fmla="*/ 0 w 986"/>
                  <a:gd name="T7" fmla="*/ 0 h 279"/>
                  <a:gd name="T8" fmla="*/ 0 w 986"/>
                  <a:gd name="T9" fmla="*/ 0 h 279"/>
                  <a:gd name="T10" fmla="*/ 0 w 986"/>
                  <a:gd name="T11" fmla="*/ 0 h 279"/>
                  <a:gd name="T12" fmla="*/ 0 w 986"/>
                  <a:gd name="T13" fmla="*/ 0 h 279"/>
                  <a:gd name="T14" fmla="*/ 0 w 986"/>
                  <a:gd name="T15" fmla="*/ 0 h 279"/>
                  <a:gd name="T16" fmla="*/ 0 w 986"/>
                  <a:gd name="T17" fmla="*/ 0 h 279"/>
                  <a:gd name="T18" fmla="*/ 0 w 986"/>
                  <a:gd name="T19" fmla="*/ 0 h 279"/>
                  <a:gd name="T20" fmla="*/ 0 w 986"/>
                  <a:gd name="T21" fmla="*/ 0 h 279"/>
                  <a:gd name="T22" fmla="*/ 0 w 986"/>
                  <a:gd name="T23" fmla="*/ 0 h 279"/>
                  <a:gd name="T24" fmla="*/ 0 w 986"/>
                  <a:gd name="T25" fmla="*/ 0 h 279"/>
                  <a:gd name="T26" fmla="*/ 0 w 986"/>
                  <a:gd name="T27" fmla="*/ 0 h 279"/>
                  <a:gd name="T28" fmla="*/ 0 w 986"/>
                  <a:gd name="T29" fmla="*/ 0 h 279"/>
                  <a:gd name="T30" fmla="*/ 0 w 986"/>
                  <a:gd name="T31" fmla="*/ 0 h 279"/>
                  <a:gd name="T32" fmla="*/ 0 w 986"/>
                  <a:gd name="T33" fmla="*/ 0 h 279"/>
                  <a:gd name="T34" fmla="*/ 0 w 986"/>
                  <a:gd name="T35" fmla="*/ 0 h 279"/>
                  <a:gd name="T36" fmla="*/ 0 w 986"/>
                  <a:gd name="T37" fmla="*/ 0 h 279"/>
                  <a:gd name="T38" fmla="*/ 0 w 986"/>
                  <a:gd name="T39" fmla="*/ 0 h 279"/>
                  <a:gd name="T40" fmla="*/ 0 w 986"/>
                  <a:gd name="T41" fmla="*/ 0 h 279"/>
                  <a:gd name="T42" fmla="*/ 0 w 986"/>
                  <a:gd name="T43" fmla="*/ 0 h 279"/>
                  <a:gd name="T44" fmla="*/ 0 w 986"/>
                  <a:gd name="T45" fmla="*/ 0 h 279"/>
                  <a:gd name="T46" fmla="*/ 0 w 986"/>
                  <a:gd name="T47" fmla="*/ 0 h 279"/>
                  <a:gd name="T48" fmla="*/ 0 w 986"/>
                  <a:gd name="T49" fmla="*/ 0 h 279"/>
                  <a:gd name="T50" fmla="*/ 0 w 986"/>
                  <a:gd name="T51" fmla="*/ 0 h 279"/>
                  <a:gd name="T52" fmla="*/ 0 w 986"/>
                  <a:gd name="T53" fmla="*/ 0 h 279"/>
                  <a:gd name="T54" fmla="*/ 0 w 986"/>
                  <a:gd name="T55" fmla="*/ 0 h 279"/>
                  <a:gd name="T56" fmla="*/ 0 w 986"/>
                  <a:gd name="T57" fmla="*/ 0 h 279"/>
                  <a:gd name="T58" fmla="*/ 0 w 986"/>
                  <a:gd name="T59" fmla="*/ 0 h 279"/>
                  <a:gd name="T60" fmla="*/ 0 w 986"/>
                  <a:gd name="T61" fmla="*/ 0 h 279"/>
                  <a:gd name="T62" fmla="*/ 0 w 986"/>
                  <a:gd name="T63" fmla="*/ 0 h 279"/>
                  <a:gd name="T64" fmla="*/ 0 w 986"/>
                  <a:gd name="T65" fmla="*/ 0 h 279"/>
                  <a:gd name="T66" fmla="*/ 0 w 986"/>
                  <a:gd name="T67" fmla="*/ 0 h 279"/>
                  <a:gd name="T68" fmla="*/ 0 w 986"/>
                  <a:gd name="T69" fmla="*/ 0 h 279"/>
                  <a:gd name="T70" fmla="*/ 0 w 986"/>
                  <a:gd name="T71" fmla="*/ 0 h 279"/>
                  <a:gd name="T72" fmla="*/ 0 w 986"/>
                  <a:gd name="T73" fmla="*/ 0 h 279"/>
                  <a:gd name="T74" fmla="*/ 0 w 986"/>
                  <a:gd name="T75" fmla="*/ 0 h 279"/>
                  <a:gd name="T76" fmla="*/ 0 w 986"/>
                  <a:gd name="T77" fmla="*/ 0 h 279"/>
                  <a:gd name="T78" fmla="*/ 0 w 986"/>
                  <a:gd name="T79" fmla="*/ 0 h 279"/>
                  <a:gd name="T80" fmla="*/ 0 w 986"/>
                  <a:gd name="T81" fmla="*/ 0 h 279"/>
                  <a:gd name="T82" fmla="*/ 0 w 986"/>
                  <a:gd name="T83" fmla="*/ 0 h 279"/>
                  <a:gd name="T84" fmla="*/ 0 w 986"/>
                  <a:gd name="T85" fmla="*/ 0 h 279"/>
                  <a:gd name="T86" fmla="*/ 0 w 986"/>
                  <a:gd name="T87" fmla="*/ 0 h 279"/>
                  <a:gd name="T88" fmla="*/ 0 w 986"/>
                  <a:gd name="T89" fmla="*/ 0 h 279"/>
                  <a:gd name="T90" fmla="*/ 0 w 986"/>
                  <a:gd name="T91" fmla="*/ 0 h 279"/>
                  <a:gd name="T92" fmla="*/ 0 w 986"/>
                  <a:gd name="T93" fmla="*/ 0 h 279"/>
                  <a:gd name="T94" fmla="*/ 0 w 986"/>
                  <a:gd name="T95" fmla="*/ 0 h 279"/>
                  <a:gd name="T96" fmla="*/ 0 w 986"/>
                  <a:gd name="T97" fmla="*/ 0 h 279"/>
                  <a:gd name="T98" fmla="*/ 0 w 986"/>
                  <a:gd name="T99" fmla="*/ 0 h 279"/>
                  <a:gd name="T100" fmla="*/ 0 w 986"/>
                  <a:gd name="T101" fmla="*/ 0 h 279"/>
                  <a:gd name="T102" fmla="*/ 0 w 986"/>
                  <a:gd name="T103" fmla="*/ 0 h 279"/>
                  <a:gd name="T104" fmla="*/ 0 w 986"/>
                  <a:gd name="T105" fmla="*/ 0 h 279"/>
                  <a:gd name="T106" fmla="*/ 0 w 986"/>
                  <a:gd name="T107" fmla="*/ 0 h 279"/>
                  <a:gd name="T108" fmla="*/ 0 w 986"/>
                  <a:gd name="T109" fmla="*/ 0 h 279"/>
                  <a:gd name="T110" fmla="*/ 0 w 986"/>
                  <a:gd name="T111" fmla="*/ 0 h 279"/>
                  <a:gd name="T112" fmla="*/ 0 w 986"/>
                  <a:gd name="T113" fmla="*/ 0 h 279"/>
                  <a:gd name="T114" fmla="*/ 0 w 986"/>
                  <a:gd name="T115" fmla="*/ 0 h 279"/>
                  <a:gd name="T116" fmla="*/ 0 w 986"/>
                  <a:gd name="T117" fmla="*/ 0 h 279"/>
                  <a:gd name="T118" fmla="*/ 0 w 986"/>
                  <a:gd name="T119" fmla="*/ 0 h 279"/>
                  <a:gd name="T120" fmla="*/ 0 w 986"/>
                  <a:gd name="T121" fmla="*/ 0 h 279"/>
                  <a:gd name="T122" fmla="*/ 0 w 986"/>
                  <a:gd name="T123" fmla="*/ 0 h 279"/>
                  <a:gd name="T124" fmla="*/ 0 w 986"/>
                  <a:gd name="T125" fmla="*/ 0 h 2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279">
                    <a:moveTo>
                      <a:pt x="0" y="0"/>
                    </a:moveTo>
                    <a:lnTo>
                      <a:pt x="8" y="0"/>
                    </a:lnTo>
                    <a:lnTo>
                      <a:pt x="16" y="1"/>
                    </a:lnTo>
                    <a:lnTo>
                      <a:pt x="24" y="1"/>
                    </a:lnTo>
                    <a:lnTo>
                      <a:pt x="31" y="15"/>
                    </a:lnTo>
                    <a:lnTo>
                      <a:pt x="40" y="15"/>
                    </a:lnTo>
                    <a:lnTo>
                      <a:pt x="48" y="15"/>
                    </a:lnTo>
                    <a:lnTo>
                      <a:pt x="56" y="30"/>
                    </a:lnTo>
                    <a:lnTo>
                      <a:pt x="63" y="43"/>
                    </a:lnTo>
                    <a:lnTo>
                      <a:pt x="71" y="44"/>
                    </a:lnTo>
                    <a:lnTo>
                      <a:pt x="79" y="44"/>
                    </a:lnTo>
                    <a:lnTo>
                      <a:pt x="87" y="44"/>
                    </a:lnTo>
                    <a:lnTo>
                      <a:pt x="95" y="44"/>
                    </a:lnTo>
                    <a:lnTo>
                      <a:pt x="103" y="58"/>
                    </a:lnTo>
                    <a:lnTo>
                      <a:pt x="111" y="58"/>
                    </a:lnTo>
                    <a:lnTo>
                      <a:pt x="119" y="58"/>
                    </a:lnTo>
                    <a:lnTo>
                      <a:pt x="126" y="58"/>
                    </a:lnTo>
                    <a:lnTo>
                      <a:pt x="134" y="58"/>
                    </a:lnTo>
                    <a:lnTo>
                      <a:pt x="142" y="58"/>
                    </a:lnTo>
                    <a:lnTo>
                      <a:pt x="150" y="58"/>
                    </a:lnTo>
                    <a:lnTo>
                      <a:pt x="158" y="72"/>
                    </a:lnTo>
                    <a:lnTo>
                      <a:pt x="166" y="72"/>
                    </a:lnTo>
                    <a:lnTo>
                      <a:pt x="174" y="87"/>
                    </a:lnTo>
                    <a:lnTo>
                      <a:pt x="182" y="87"/>
                    </a:lnTo>
                    <a:lnTo>
                      <a:pt x="189" y="101"/>
                    </a:lnTo>
                    <a:lnTo>
                      <a:pt x="197" y="115"/>
                    </a:lnTo>
                    <a:lnTo>
                      <a:pt x="205" y="115"/>
                    </a:lnTo>
                    <a:lnTo>
                      <a:pt x="213" y="129"/>
                    </a:lnTo>
                    <a:lnTo>
                      <a:pt x="221" y="129"/>
                    </a:lnTo>
                    <a:lnTo>
                      <a:pt x="229" y="144"/>
                    </a:lnTo>
                    <a:lnTo>
                      <a:pt x="237" y="144"/>
                    </a:lnTo>
                    <a:lnTo>
                      <a:pt x="245" y="144"/>
                    </a:lnTo>
                    <a:lnTo>
                      <a:pt x="252" y="144"/>
                    </a:lnTo>
                    <a:lnTo>
                      <a:pt x="260" y="158"/>
                    </a:lnTo>
                    <a:lnTo>
                      <a:pt x="268" y="158"/>
                    </a:lnTo>
                    <a:lnTo>
                      <a:pt x="276" y="158"/>
                    </a:lnTo>
                    <a:lnTo>
                      <a:pt x="284" y="158"/>
                    </a:lnTo>
                    <a:lnTo>
                      <a:pt x="292" y="172"/>
                    </a:lnTo>
                    <a:lnTo>
                      <a:pt x="300" y="172"/>
                    </a:lnTo>
                    <a:lnTo>
                      <a:pt x="308" y="172"/>
                    </a:lnTo>
                    <a:lnTo>
                      <a:pt x="315" y="173"/>
                    </a:lnTo>
                    <a:lnTo>
                      <a:pt x="323" y="173"/>
                    </a:lnTo>
                    <a:lnTo>
                      <a:pt x="331" y="173"/>
                    </a:lnTo>
                    <a:lnTo>
                      <a:pt x="340" y="173"/>
                    </a:lnTo>
                    <a:lnTo>
                      <a:pt x="347" y="187"/>
                    </a:lnTo>
                    <a:lnTo>
                      <a:pt x="355" y="187"/>
                    </a:lnTo>
                    <a:lnTo>
                      <a:pt x="363" y="187"/>
                    </a:lnTo>
                    <a:lnTo>
                      <a:pt x="371" y="187"/>
                    </a:lnTo>
                    <a:lnTo>
                      <a:pt x="378" y="187"/>
                    </a:lnTo>
                    <a:lnTo>
                      <a:pt x="386" y="187"/>
                    </a:lnTo>
                    <a:lnTo>
                      <a:pt x="394" y="187"/>
                    </a:lnTo>
                    <a:lnTo>
                      <a:pt x="403" y="187"/>
                    </a:lnTo>
                    <a:lnTo>
                      <a:pt x="411" y="187"/>
                    </a:lnTo>
                    <a:lnTo>
                      <a:pt x="418" y="174"/>
                    </a:lnTo>
                    <a:lnTo>
                      <a:pt x="426" y="174"/>
                    </a:lnTo>
                    <a:lnTo>
                      <a:pt x="434" y="174"/>
                    </a:lnTo>
                    <a:lnTo>
                      <a:pt x="442" y="174"/>
                    </a:lnTo>
                    <a:lnTo>
                      <a:pt x="449" y="174"/>
                    </a:lnTo>
                    <a:lnTo>
                      <a:pt x="457" y="174"/>
                    </a:lnTo>
                    <a:lnTo>
                      <a:pt x="466" y="174"/>
                    </a:lnTo>
                    <a:lnTo>
                      <a:pt x="474" y="174"/>
                    </a:lnTo>
                    <a:lnTo>
                      <a:pt x="481" y="188"/>
                    </a:lnTo>
                    <a:lnTo>
                      <a:pt x="489" y="203"/>
                    </a:lnTo>
                    <a:lnTo>
                      <a:pt x="497" y="203"/>
                    </a:lnTo>
                    <a:lnTo>
                      <a:pt x="505" y="203"/>
                    </a:lnTo>
                    <a:lnTo>
                      <a:pt x="512" y="217"/>
                    </a:lnTo>
                    <a:lnTo>
                      <a:pt x="520" y="217"/>
                    </a:lnTo>
                    <a:lnTo>
                      <a:pt x="529" y="217"/>
                    </a:lnTo>
                    <a:lnTo>
                      <a:pt x="537" y="231"/>
                    </a:lnTo>
                    <a:lnTo>
                      <a:pt x="544" y="231"/>
                    </a:lnTo>
                    <a:lnTo>
                      <a:pt x="552" y="231"/>
                    </a:lnTo>
                    <a:lnTo>
                      <a:pt x="560" y="232"/>
                    </a:lnTo>
                    <a:lnTo>
                      <a:pt x="568" y="245"/>
                    </a:lnTo>
                    <a:lnTo>
                      <a:pt x="575" y="232"/>
                    </a:lnTo>
                    <a:lnTo>
                      <a:pt x="584" y="232"/>
                    </a:lnTo>
                    <a:lnTo>
                      <a:pt x="592" y="232"/>
                    </a:lnTo>
                    <a:lnTo>
                      <a:pt x="600" y="246"/>
                    </a:lnTo>
                    <a:lnTo>
                      <a:pt x="608" y="232"/>
                    </a:lnTo>
                    <a:lnTo>
                      <a:pt x="615" y="232"/>
                    </a:lnTo>
                    <a:lnTo>
                      <a:pt x="623" y="232"/>
                    </a:lnTo>
                    <a:lnTo>
                      <a:pt x="631" y="232"/>
                    </a:lnTo>
                    <a:lnTo>
                      <a:pt x="639" y="232"/>
                    </a:lnTo>
                    <a:lnTo>
                      <a:pt x="647" y="233"/>
                    </a:lnTo>
                    <a:lnTo>
                      <a:pt x="655" y="233"/>
                    </a:lnTo>
                    <a:lnTo>
                      <a:pt x="663" y="233"/>
                    </a:lnTo>
                    <a:lnTo>
                      <a:pt x="671" y="233"/>
                    </a:lnTo>
                    <a:lnTo>
                      <a:pt x="678" y="233"/>
                    </a:lnTo>
                    <a:lnTo>
                      <a:pt x="686" y="233"/>
                    </a:lnTo>
                    <a:lnTo>
                      <a:pt x="694" y="233"/>
                    </a:lnTo>
                    <a:lnTo>
                      <a:pt x="702" y="233"/>
                    </a:lnTo>
                    <a:lnTo>
                      <a:pt x="711" y="233"/>
                    </a:lnTo>
                    <a:lnTo>
                      <a:pt x="718" y="233"/>
                    </a:lnTo>
                    <a:lnTo>
                      <a:pt x="726" y="234"/>
                    </a:lnTo>
                    <a:lnTo>
                      <a:pt x="734" y="220"/>
                    </a:lnTo>
                    <a:lnTo>
                      <a:pt x="742" y="220"/>
                    </a:lnTo>
                    <a:lnTo>
                      <a:pt x="749" y="206"/>
                    </a:lnTo>
                    <a:lnTo>
                      <a:pt x="757" y="206"/>
                    </a:lnTo>
                    <a:lnTo>
                      <a:pt x="766" y="206"/>
                    </a:lnTo>
                    <a:lnTo>
                      <a:pt x="774" y="206"/>
                    </a:lnTo>
                    <a:lnTo>
                      <a:pt x="782" y="207"/>
                    </a:lnTo>
                    <a:lnTo>
                      <a:pt x="789" y="207"/>
                    </a:lnTo>
                    <a:lnTo>
                      <a:pt x="797" y="207"/>
                    </a:lnTo>
                    <a:lnTo>
                      <a:pt x="805" y="207"/>
                    </a:lnTo>
                    <a:lnTo>
                      <a:pt x="813" y="207"/>
                    </a:lnTo>
                    <a:lnTo>
                      <a:pt x="820" y="207"/>
                    </a:lnTo>
                    <a:lnTo>
                      <a:pt x="829" y="221"/>
                    </a:lnTo>
                    <a:lnTo>
                      <a:pt x="837" y="235"/>
                    </a:lnTo>
                    <a:lnTo>
                      <a:pt x="845" y="249"/>
                    </a:lnTo>
                    <a:lnTo>
                      <a:pt x="852" y="249"/>
                    </a:lnTo>
                    <a:lnTo>
                      <a:pt x="860" y="264"/>
                    </a:lnTo>
                    <a:lnTo>
                      <a:pt x="868" y="249"/>
                    </a:lnTo>
                    <a:lnTo>
                      <a:pt x="876" y="264"/>
                    </a:lnTo>
                    <a:lnTo>
                      <a:pt x="883" y="264"/>
                    </a:lnTo>
                    <a:lnTo>
                      <a:pt x="892" y="264"/>
                    </a:lnTo>
                    <a:lnTo>
                      <a:pt x="900" y="264"/>
                    </a:lnTo>
                    <a:lnTo>
                      <a:pt x="908" y="278"/>
                    </a:lnTo>
                    <a:lnTo>
                      <a:pt x="915" y="278"/>
                    </a:lnTo>
                    <a:lnTo>
                      <a:pt x="923" y="278"/>
                    </a:lnTo>
                    <a:lnTo>
                      <a:pt x="931" y="278"/>
                    </a:lnTo>
                    <a:lnTo>
                      <a:pt x="939" y="278"/>
                    </a:lnTo>
                    <a:lnTo>
                      <a:pt x="946" y="278"/>
                    </a:lnTo>
                    <a:lnTo>
                      <a:pt x="955" y="279"/>
                    </a:lnTo>
                    <a:lnTo>
                      <a:pt x="963" y="265"/>
                    </a:lnTo>
                    <a:lnTo>
                      <a:pt x="971" y="265"/>
                    </a:lnTo>
                    <a:lnTo>
                      <a:pt x="978" y="265"/>
                    </a:lnTo>
                    <a:lnTo>
                      <a:pt x="986" y="25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46" name="Freeform 36"/>
              <p:cNvSpPr>
                <a:spLocks/>
              </p:cNvSpPr>
              <p:nvPr/>
            </p:nvSpPr>
            <p:spPr bwMode="auto">
              <a:xfrm>
                <a:off x="4461" y="3733"/>
                <a:ext cx="274" cy="37"/>
              </a:xfrm>
              <a:custGeom>
                <a:avLst/>
                <a:gdLst>
                  <a:gd name="T0" fmla="*/ 0 w 987"/>
                  <a:gd name="T1" fmla="*/ 0 h 179"/>
                  <a:gd name="T2" fmla="*/ 0 w 987"/>
                  <a:gd name="T3" fmla="*/ 0 h 179"/>
                  <a:gd name="T4" fmla="*/ 0 w 987"/>
                  <a:gd name="T5" fmla="*/ 0 h 179"/>
                  <a:gd name="T6" fmla="*/ 0 w 987"/>
                  <a:gd name="T7" fmla="*/ 0 h 179"/>
                  <a:gd name="T8" fmla="*/ 0 w 987"/>
                  <a:gd name="T9" fmla="*/ 0 h 179"/>
                  <a:gd name="T10" fmla="*/ 0 w 987"/>
                  <a:gd name="T11" fmla="*/ 0 h 179"/>
                  <a:gd name="T12" fmla="*/ 0 w 987"/>
                  <a:gd name="T13" fmla="*/ 0 h 179"/>
                  <a:gd name="T14" fmla="*/ 0 w 987"/>
                  <a:gd name="T15" fmla="*/ 0 h 179"/>
                  <a:gd name="T16" fmla="*/ 0 w 987"/>
                  <a:gd name="T17" fmla="*/ 0 h 179"/>
                  <a:gd name="T18" fmla="*/ 0 w 987"/>
                  <a:gd name="T19" fmla="*/ 0 h 179"/>
                  <a:gd name="T20" fmla="*/ 0 w 987"/>
                  <a:gd name="T21" fmla="*/ 0 h 179"/>
                  <a:gd name="T22" fmla="*/ 0 w 987"/>
                  <a:gd name="T23" fmla="*/ 0 h 179"/>
                  <a:gd name="T24" fmla="*/ 0 w 987"/>
                  <a:gd name="T25" fmla="*/ 0 h 179"/>
                  <a:gd name="T26" fmla="*/ 0 w 987"/>
                  <a:gd name="T27" fmla="*/ 0 h 179"/>
                  <a:gd name="T28" fmla="*/ 0 w 987"/>
                  <a:gd name="T29" fmla="*/ 0 h 179"/>
                  <a:gd name="T30" fmla="*/ 0 w 987"/>
                  <a:gd name="T31" fmla="*/ 0 h 179"/>
                  <a:gd name="T32" fmla="*/ 0 w 987"/>
                  <a:gd name="T33" fmla="*/ 0 h 179"/>
                  <a:gd name="T34" fmla="*/ 0 w 987"/>
                  <a:gd name="T35" fmla="*/ 0 h 179"/>
                  <a:gd name="T36" fmla="*/ 0 w 987"/>
                  <a:gd name="T37" fmla="*/ 0 h 179"/>
                  <a:gd name="T38" fmla="*/ 0 w 987"/>
                  <a:gd name="T39" fmla="*/ 0 h 179"/>
                  <a:gd name="T40" fmla="*/ 0 w 987"/>
                  <a:gd name="T41" fmla="*/ 0 h 179"/>
                  <a:gd name="T42" fmla="*/ 0 w 987"/>
                  <a:gd name="T43" fmla="*/ 0 h 179"/>
                  <a:gd name="T44" fmla="*/ 0 w 987"/>
                  <a:gd name="T45" fmla="*/ 0 h 179"/>
                  <a:gd name="T46" fmla="*/ 0 w 987"/>
                  <a:gd name="T47" fmla="*/ 0 h 179"/>
                  <a:gd name="T48" fmla="*/ 0 w 987"/>
                  <a:gd name="T49" fmla="*/ 0 h 179"/>
                  <a:gd name="T50" fmla="*/ 0 w 987"/>
                  <a:gd name="T51" fmla="*/ 0 h 179"/>
                  <a:gd name="T52" fmla="*/ 0 w 987"/>
                  <a:gd name="T53" fmla="*/ 0 h 179"/>
                  <a:gd name="T54" fmla="*/ 0 w 987"/>
                  <a:gd name="T55" fmla="*/ 0 h 179"/>
                  <a:gd name="T56" fmla="*/ 0 w 987"/>
                  <a:gd name="T57" fmla="*/ 0 h 179"/>
                  <a:gd name="T58" fmla="*/ 0 w 987"/>
                  <a:gd name="T59" fmla="*/ 0 h 179"/>
                  <a:gd name="T60" fmla="*/ 0 w 987"/>
                  <a:gd name="T61" fmla="*/ 0 h 179"/>
                  <a:gd name="T62" fmla="*/ 0 w 987"/>
                  <a:gd name="T63" fmla="*/ 0 h 179"/>
                  <a:gd name="T64" fmla="*/ 0 w 987"/>
                  <a:gd name="T65" fmla="*/ 0 h 179"/>
                  <a:gd name="T66" fmla="*/ 0 w 987"/>
                  <a:gd name="T67" fmla="*/ 0 h 179"/>
                  <a:gd name="T68" fmla="*/ 0 w 987"/>
                  <a:gd name="T69" fmla="*/ 0 h 179"/>
                  <a:gd name="T70" fmla="*/ 0 w 987"/>
                  <a:gd name="T71" fmla="*/ 0 h 179"/>
                  <a:gd name="T72" fmla="*/ 0 w 987"/>
                  <a:gd name="T73" fmla="*/ 0 h 179"/>
                  <a:gd name="T74" fmla="*/ 0 w 987"/>
                  <a:gd name="T75" fmla="*/ 0 h 179"/>
                  <a:gd name="T76" fmla="*/ 0 w 987"/>
                  <a:gd name="T77" fmla="*/ 0 h 179"/>
                  <a:gd name="T78" fmla="*/ 0 w 987"/>
                  <a:gd name="T79" fmla="*/ 0 h 179"/>
                  <a:gd name="T80" fmla="*/ 0 w 987"/>
                  <a:gd name="T81" fmla="*/ 0 h 179"/>
                  <a:gd name="T82" fmla="*/ 0 w 987"/>
                  <a:gd name="T83" fmla="*/ 0 h 179"/>
                  <a:gd name="T84" fmla="*/ 0 w 987"/>
                  <a:gd name="T85" fmla="*/ 0 h 179"/>
                  <a:gd name="T86" fmla="*/ 0 w 987"/>
                  <a:gd name="T87" fmla="*/ 0 h 179"/>
                  <a:gd name="T88" fmla="*/ 0 w 987"/>
                  <a:gd name="T89" fmla="*/ 0 h 179"/>
                  <a:gd name="T90" fmla="*/ 0 w 987"/>
                  <a:gd name="T91" fmla="*/ 0 h 179"/>
                  <a:gd name="T92" fmla="*/ 0 w 987"/>
                  <a:gd name="T93" fmla="*/ 0 h 179"/>
                  <a:gd name="T94" fmla="*/ 0 w 987"/>
                  <a:gd name="T95" fmla="*/ 0 h 179"/>
                  <a:gd name="T96" fmla="*/ 0 w 987"/>
                  <a:gd name="T97" fmla="*/ 0 h 179"/>
                  <a:gd name="T98" fmla="*/ 0 w 987"/>
                  <a:gd name="T99" fmla="*/ 0 h 179"/>
                  <a:gd name="T100" fmla="*/ 0 w 987"/>
                  <a:gd name="T101" fmla="*/ 0 h 179"/>
                  <a:gd name="T102" fmla="*/ 0 w 987"/>
                  <a:gd name="T103" fmla="*/ 0 h 179"/>
                  <a:gd name="T104" fmla="*/ 0 w 987"/>
                  <a:gd name="T105" fmla="*/ 0 h 179"/>
                  <a:gd name="T106" fmla="*/ 0 w 987"/>
                  <a:gd name="T107" fmla="*/ 0 h 179"/>
                  <a:gd name="T108" fmla="*/ 0 w 987"/>
                  <a:gd name="T109" fmla="*/ 0 h 179"/>
                  <a:gd name="T110" fmla="*/ 0 w 987"/>
                  <a:gd name="T111" fmla="*/ 0 h 179"/>
                  <a:gd name="T112" fmla="*/ 0 w 987"/>
                  <a:gd name="T113" fmla="*/ 0 h 179"/>
                  <a:gd name="T114" fmla="*/ 0 w 987"/>
                  <a:gd name="T115" fmla="*/ 0 h 179"/>
                  <a:gd name="T116" fmla="*/ 0 w 987"/>
                  <a:gd name="T117" fmla="*/ 0 h 179"/>
                  <a:gd name="T118" fmla="*/ 0 w 987"/>
                  <a:gd name="T119" fmla="*/ 0 h 179"/>
                  <a:gd name="T120" fmla="*/ 0 w 987"/>
                  <a:gd name="T121" fmla="*/ 0 h 179"/>
                  <a:gd name="T122" fmla="*/ 0 w 987"/>
                  <a:gd name="T123" fmla="*/ 0 h 179"/>
                  <a:gd name="T124" fmla="*/ 0 w 987"/>
                  <a:gd name="T125" fmla="*/ 0 h 1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79">
                    <a:moveTo>
                      <a:pt x="0" y="13"/>
                    </a:moveTo>
                    <a:lnTo>
                      <a:pt x="8" y="13"/>
                    </a:lnTo>
                    <a:lnTo>
                      <a:pt x="16" y="14"/>
                    </a:lnTo>
                    <a:lnTo>
                      <a:pt x="25" y="14"/>
                    </a:lnTo>
                    <a:lnTo>
                      <a:pt x="32" y="14"/>
                    </a:lnTo>
                    <a:lnTo>
                      <a:pt x="40" y="0"/>
                    </a:lnTo>
                    <a:lnTo>
                      <a:pt x="48" y="0"/>
                    </a:lnTo>
                    <a:lnTo>
                      <a:pt x="56" y="0"/>
                    </a:lnTo>
                    <a:lnTo>
                      <a:pt x="63" y="0"/>
                    </a:lnTo>
                    <a:lnTo>
                      <a:pt x="71" y="0"/>
                    </a:lnTo>
                    <a:lnTo>
                      <a:pt x="79" y="1"/>
                    </a:lnTo>
                    <a:lnTo>
                      <a:pt x="88" y="1"/>
                    </a:lnTo>
                    <a:lnTo>
                      <a:pt x="96" y="1"/>
                    </a:lnTo>
                    <a:lnTo>
                      <a:pt x="103" y="15"/>
                    </a:lnTo>
                    <a:lnTo>
                      <a:pt x="111" y="15"/>
                    </a:lnTo>
                    <a:lnTo>
                      <a:pt x="119" y="30"/>
                    </a:lnTo>
                    <a:lnTo>
                      <a:pt x="127" y="30"/>
                    </a:lnTo>
                    <a:lnTo>
                      <a:pt x="134" y="44"/>
                    </a:lnTo>
                    <a:lnTo>
                      <a:pt x="142" y="44"/>
                    </a:lnTo>
                    <a:lnTo>
                      <a:pt x="151" y="57"/>
                    </a:lnTo>
                    <a:lnTo>
                      <a:pt x="158" y="58"/>
                    </a:lnTo>
                    <a:lnTo>
                      <a:pt x="166" y="58"/>
                    </a:lnTo>
                    <a:lnTo>
                      <a:pt x="174" y="58"/>
                    </a:lnTo>
                    <a:lnTo>
                      <a:pt x="182" y="58"/>
                    </a:lnTo>
                    <a:lnTo>
                      <a:pt x="190" y="72"/>
                    </a:lnTo>
                    <a:lnTo>
                      <a:pt x="197" y="58"/>
                    </a:lnTo>
                    <a:lnTo>
                      <a:pt x="206" y="72"/>
                    </a:lnTo>
                    <a:lnTo>
                      <a:pt x="214" y="72"/>
                    </a:lnTo>
                    <a:lnTo>
                      <a:pt x="222" y="72"/>
                    </a:lnTo>
                    <a:lnTo>
                      <a:pt x="229" y="86"/>
                    </a:lnTo>
                    <a:lnTo>
                      <a:pt x="237" y="86"/>
                    </a:lnTo>
                    <a:lnTo>
                      <a:pt x="245" y="86"/>
                    </a:lnTo>
                    <a:lnTo>
                      <a:pt x="253" y="86"/>
                    </a:lnTo>
                    <a:lnTo>
                      <a:pt x="260" y="86"/>
                    </a:lnTo>
                    <a:lnTo>
                      <a:pt x="269" y="73"/>
                    </a:lnTo>
                    <a:lnTo>
                      <a:pt x="277" y="73"/>
                    </a:lnTo>
                    <a:lnTo>
                      <a:pt x="285" y="73"/>
                    </a:lnTo>
                    <a:lnTo>
                      <a:pt x="292" y="73"/>
                    </a:lnTo>
                    <a:lnTo>
                      <a:pt x="300" y="73"/>
                    </a:lnTo>
                    <a:lnTo>
                      <a:pt x="308" y="73"/>
                    </a:lnTo>
                    <a:lnTo>
                      <a:pt x="316" y="73"/>
                    </a:lnTo>
                    <a:lnTo>
                      <a:pt x="324" y="73"/>
                    </a:lnTo>
                    <a:lnTo>
                      <a:pt x="332" y="73"/>
                    </a:lnTo>
                    <a:lnTo>
                      <a:pt x="340" y="74"/>
                    </a:lnTo>
                    <a:lnTo>
                      <a:pt x="348" y="60"/>
                    </a:lnTo>
                    <a:lnTo>
                      <a:pt x="356" y="74"/>
                    </a:lnTo>
                    <a:lnTo>
                      <a:pt x="363" y="60"/>
                    </a:lnTo>
                    <a:lnTo>
                      <a:pt x="371" y="60"/>
                    </a:lnTo>
                    <a:lnTo>
                      <a:pt x="379" y="60"/>
                    </a:lnTo>
                    <a:lnTo>
                      <a:pt x="388" y="60"/>
                    </a:lnTo>
                    <a:lnTo>
                      <a:pt x="395" y="60"/>
                    </a:lnTo>
                    <a:lnTo>
                      <a:pt x="403" y="60"/>
                    </a:lnTo>
                    <a:lnTo>
                      <a:pt x="411" y="61"/>
                    </a:lnTo>
                    <a:lnTo>
                      <a:pt x="419" y="61"/>
                    </a:lnTo>
                    <a:lnTo>
                      <a:pt x="427" y="61"/>
                    </a:lnTo>
                    <a:lnTo>
                      <a:pt x="434" y="61"/>
                    </a:lnTo>
                    <a:lnTo>
                      <a:pt x="442" y="61"/>
                    </a:lnTo>
                    <a:lnTo>
                      <a:pt x="451" y="61"/>
                    </a:lnTo>
                    <a:lnTo>
                      <a:pt x="459" y="61"/>
                    </a:lnTo>
                    <a:lnTo>
                      <a:pt x="466" y="47"/>
                    </a:lnTo>
                    <a:lnTo>
                      <a:pt x="474" y="48"/>
                    </a:lnTo>
                    <a:lnTo>
                      <a:pt x="482" y="61"/>
                    </a:lnTo>
                    <a:lnTo>
                      <a:pt x="490" y="61"/>
                    </a:lnTo>
                    <a:lnTo>
                      <a:pt x="497" y="75"/>
                    </a:lnTo>
                    <a:lnTo>
                      <a:pt x="505" y="90"/>
                    </a:lnTo>
                    <a:lnTo>
                      <a:pt x="514" y="90"/>
                    </a:lnTo>
                    <a:lnTo>
                      <a:pt x="522" y="104"/>
                    </a:lnTo>
                    <a:lnTo>
                      <a:pt x="529" y="104"/>
                    </a:lnTo>
                    <a:lnTo>
                      <a:pt x="537" y="104"/>
                    </a:lnTo>
                    <a:lnTo>
                      <a:pt x="545" y="118"/>
                    </a:lnTo>
                    <a:lnTo>
                      <a:pt x="553" y="118"/>
                    </a:lnTo>
                    <a:lnTo>
                      <a:pt x="560" y="118"/>
                    </a:lnTo>
                    <a:lnTo>
                      <a:pt x="568" y="119"/>
                    </a:lnTo>
                    <a:lnTo>
                      <a:pt x="577" y="119"/>
                    </a:lnTo>
                    <a:lnTo>
                      <a:pt x="585" y="133"/>
                    </a:lnTo>
                    <a:lnTo>
                      <a:pt x="592" y="119"/>
                    </a:lnTo>
                    <a:lnTo>
                      <a:pt x="600" y="119"/>
                    </a:lnTo>
                    <a:lnTo>
                      <a:pt x="608" y="119"/>
                    </a:lnTo>
                    <a:lnTo>
                      <a:pt x="616" y="119"/>
                    </a:lnTo>
                    <a:lnTo>
                      <a:pt x="624" y="119"/>
                    </a:lnTo>
                    <a:lnTo>
                      <a:pt x="632" y="119"/>
                    </a:lnTo>
                    <a:lnTo>
                      <a:pt x="640" y="119"/>
                    </a:lnTo>
                    <a:lnTo>
                      <a:pt x="648" y="119"/>
                    </a:lnTo>
                    <a:lnTo>
                      <a:pt x="656" y="120"/>
                    </a:lnTo>
                    <a:lnTo>
                      <a:pt x="663" y="106"/>
                    </a:lnTo>
                    <a:lnTo>
                      <a:pt x="671" y="106"/>
                    </a:lnTo>
                    <a:lnTo>
                      <a:pt x="679" y="106"/>
                    </a:lnTo>
                    <a:lnTo>
                      <a:pt x="687" y="106"/>
                    </a:lnTo>
                    <a:lnTo>
                      <a:pt x="695" y="106"/>
                    </a:lnTo>
                    <a:lnTo>
                      <a:pt x="703" y="106"/>
                    </a:lnTo>
                    <a:lnTo>
                      <a:pt x="711" y="93"/>
                    </a:lnTo>
                    <a:lnTo>
                      <a:pt x="719" y="93"/>
                    </a:lnTo>
                    <a:lnTo>
                      <a:pt x="727" y="93"/>
                    </a:lnTo>
                    <a:lnTo>
                      <a:pt x="734" y="93"/>
                    </a:lnTo>
                    <a:lnTo>
                      <a:pt x="742" y="93"/>
                    </a:lnTo>
                    <a:lnTo>
                      <a:pt x="750" y="93"/>
                    </a:lnTo>
                    <a:lnTo>
                      <a:pt x="759" y="107"/>
                    </a:lnTo>
                    <a:lnTo>
                      <a:pt x="766" y="107"/>
                    </a:lnTo>
                    <a:lnTo>
                      <a:pt x="774" y="121"/>
                    </a:lnTo>
                    <a:lnTo>
                      <a:pt x="782" y="121"/>
                    </a:lnTo>
                    <a:lnTo>
                      <a:pt x="790" y="135"/>
                    </a:lnTo>
                    <a:lnTo>
                      <a:pt x="797" y="135"/>
                    </a:lnTo>
                    <a:lnTo>
                      <a:pt x="805" y="150"/>
                    </a:lnTo>
                    <a:lnTo>
                      <a:pt x="813" y="150"/>
                    </a:lnTo>
                    <a:lnTo>
                      <a:pt x="822" y="150"/>
                    </a:lnTo>
                    <a:lnTo>
                      <a:pt x="829" y="150"/>
                    </a:lnTo>
                    <a:lnTo>
                      <a:pt x="837" y="150"/>
                    </a:lnTo>
                    <a:lnTo>
                      <a:pt x="845" y="164"/>
                    </a:lnTo>
                    <a:lnTo>
                      <a:pt x="853" y="164"/>
                    </a:lnTo>
                    <a:lnTo>
                      <a:pt x="860" y="164"/>
                    </a:lnTo>
                    <a:lnTo>
                      <a:pt x="868" y="164"/>
                    </a:lnTo>
                    <a:lnTo>
                      <a:pt x="877" y="165"/>
                    </a:lnTo>
                    <a:lnTo>
                      <a:pt x="885" y="165"/>
                    </a:lnTo>
                    <a:lnTo>
                      <a:pt x="892" y="165"/>
                    </a:lnTo>
                    <a:lnTo>
                      <a:pt x="900" y="179"/>
                    </a:lnTo>
                    <a:lnTo>
                      <a:pt x="908" y="179"/>
                    </a:lnTo>
                    <a:lnTo>
                      <a:pt x="916" y="179"/>
                    </a:lnTo>
                    <a:lnTo>
                      <a:pt x="923" y="165"/>
                    </a:lnTo>
                    <a:lnTo>
                      <a:pt x="931" y="179"/>
                    </a:lnTo>
                    <a:lnTo>
                      <a:pt x="940" y="179"/>
                    </a:lnTo>
                    <a:lnTo>
                      <a:pt x="948" y="179"/>
                    </a:lnTo>
                    <a:lnTo>
                      <a:pt x="956" y="179"/>
                    </a:lnTo>
                    <a:lnTo>
                      <a:pt x="963" y="179"/>
                    </a:lnTo>
                    <a:lnTo>
                      <a:pt x="971" y="166"/>
                    </a:lnTo>
                    <a:lnTo>
                      <a:pt x="979" y="166"/>
                    </a:lnTo>
                    <a:lnTo>
                      <a:pt x="987" y="16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47" name="Freeform 37"/>
              <p:cNvSpPr>
                <a:spLocks/>
              </p:cNvSpPr>
              <p:nvPr/>
            </p:nvSpPr>
            <p:spPr bwMode="auto">
              <a:xfrm>
                <a:off x="4735" y="3764"/>
                <a:ext cx="120" cy="22"/>
              </a:xfrm>
              <a:custGeom>
                <a:avLst/>
                <a:gdLst>
                  <a:gd name="T0" fmla="*/ 0 w 433"/>
                  <a:gd name="T1" fmla="*/ 0 h 103"/>
                  <a:gd name="T2" fmla="*/ 0 w 433"/>
                  <a:gd name="T3" fmla="*/ 0 h 103"/>
                  <a:gd name="T4" fmla="*/ 0 w 433"/>
                  <a:gd name="T5" fmla="*/ 0 h 103"/>
                  <a:gd name="T6" fmla="*/ 0 w 433"/>
                  <a:gd name="T7" fmla="*/ 0 h 103"/>
                  <a:gd name="T8" fmla="*/ 0 w 433"/>
                  <a:gd name="T9" fmla="*/ 0 h 103"/>
                  <a:gd name="T10" fmla="*/ 0 w 433"/>
                  <a:gd name="T11" fmla="*/ 0 h 103"/>
                  <a:gd name="T12" fmla="*/ 0 w 433"/>
                  <a:gd name="T13" fmla="*/ 0 h 103"/>
                  <a:gd name="T14" fmla="*/ 0 w 433"/>
                  <a:gd name="T15" fmla="*/ 0 h 103"/>
                  <a:gd name="T16" fmla="*/ 0 w 433"/>
                  <a:gd name="T17" fmla="*/ 0 h 103"/>
                  <a:gd name="T18" fmla="*/ 0 w 433"/>
                  <a:gd name="T19" fmla="*/ 0 h 103"/>
                  <a:gd name="T20" fmla="*/ 0 w 433"/>
                  <a:gd name="T21" fmla="*/ 0 h 103"/>
                  <a:gd name="T22" fmla="*/ 0 w 433"/>
                  <a:gd name="T23" fmla="*/ 0 h 103"/>
                  <a:gd name="T24" fmla="*/ 0 w 433"/>
                  <a:gd name="T25" fmla="*/ 0 h 103"/>
                  <a:gd name="T26" fmla="*/ 0 w 433"/>
                  <a:gd name="T27" fmla="*/ 0 h 103"/>
                  <a:gd name="T28" fmla="*/ 0 w 433"/>
                  <a:gd name="T29" fmla="*/ 0 h 103"/>
                  <a:gd name="T30" fmla="*/ 0 w 433"/>
                  <a:gd name="T31" fmla="*/ 0 h 103"/>
                  <a:gd name="T32" fmla="*/ 0 w 433"/>
                  <a:gd name="T33" fmla="*/ 0 h 103"/>
                  <a:gd name="T34" fmla="*/ 0 w 433"/>
                  <a:gd name="T35" fmla="*/ 0 h 103"/>
                  <a:gd name="T36" fmla="*/ 0 w 433"/>
                  <a:gd name="T37" fmla="*/ 0 h 103"/>
                  <a:gd name="T38" fmla="*/ 0 w 433"/>
                  <a:gd name="T39" fmla="*/ 0 h 103"/>
                  <a:gd name="T40" fmla="*/ 0 w 433"/>
                  <a:gd name="T41" fmla="*/ 0 h 103"/>
                  <a:gd name="T42" fmla="*/ 0 w 433"/>
                  <a:gd name="T43" fmla="*/ 0 h 103"/>
                  <a:gd name="T44" fmla="*/ 0 w 433"/>
                  <a:gd name="T45" fmla="*/ 0 h 103"/>
                  <a:gd name="T46" fmla="*/ 0 w 433"/>
                  <a:gd name="T47" fmla="*/ 0 h 103"/>
                  <a:gd name="T48" fmla="*/ 0 w 433"/>
                  <a:gd name="T49" fmla="*/ 0 h 103"/>
                  <a:gd name="T50" fmla="*/ 0 w 433"/>
                  <a:gd name="T51" fmla="*/ 0 h 103"/>
                  <a:gd name="T52" fmla="*/ 0 w 433"/>
                  <a:gd name="T53" fmla="*/ 0 h 103"/>
                  <a:gd name="T54" fmla="*/ 0 w 433"/>
                  <a:gd name="T55" fmla="*/ 0 h 103"/>
                  <a:gd name="T56" fmla="*/ 0 w 433"/>
                  <a:gd name="T57" fmla="*/ 0 h 103"/>
                  <a:gd name="T58" fmla="*/ 0 w 433"/>
                  <a:gd name="T59" fmla="*/ 0 h 103"/>
                  <a:gd name="T60" fmla="*/ 0 w 433"/>
                  <a:gd name="T61" fmla="*/ 0 h 103"/>
                  <a:gd name="T62" fmla="*/ 0 w 433"/>
                  <a:gd name="T63" fmla="*/ 0 h 103"/>
                  <a:gd name="T64" fmla="*/ 0 w 433"/>
                  <a:gd name="T65" fmla="*/ 0 h 103"/>
                  <a:gd name="T66" fmla="*/ 0 w 433"/>
                  <a:gd name="T67" fmla="*/ 0 h 103"/>
                  <a:gd name="T68" fmla="*/ 0 w 433"/>
                  <a:gd name="T69" fmla="*/ 0 h 103"/>
                  <a:gd name="T70" fmla="*/ 0 w 433"/>
                  <a:gd name="T71" fmla="*/ 0 h 103"/>
                  <a:gd name="T72" fmla="*/ 0 w 433"/>
                  <a:gd name="T73" fmla="*/ 0 h 103"/>
                  <a:gd name="T74" fmla="*/ 0 w 433"/>
                  <a:gd name="T75" fmla="*/ 0 h 103"/>
                  <a:gd name="T76" fmla="*/ 0 w 433"/>
                  <a:gd name="T77" fmla="*/ 0 h 103"/>
                  <a:gd name="T78" fmla="*/ 0 w 433"/>
                  <a:gd name="T79" fmla="*/ 0 h 103"/>
                  <a:gd name="T80" fmla="*/ 0 w 433"/>
                  <a:gd name="T81" fmla="*/ 0 h 103"/>
                  <a:gd name="T82" fmla="*/ 0 w 433"/>
                  <a:gd name="T83" fmla="*/ 0 h 103"/>
                  <a:gd name="T84" fmla="*/ 0 w 433"/>
                  <a:gd name="T85" fmla="*/ 0 h 103"/>
                  <a:gd name="T86" fmla="*/ 0 w 433"/>
                  <a:gd name="T87" fmla="*/ 0 h 103"/>
                  <a:gd name="T88" fmla="*/ 0 w 433"/>
                  <a:gd name="T89" fmla="*/ 0 h 103"/>
                  <a:gd name="T90" fmla="*/ 0 w 433"/>
                  <a:gd name="T91" fmla="*/ 0 h 103"/>
                  <a:gd name="T92" fmla="*/ 0 w 433"/>
                  <a:gd name="T93" fmla="*/ 0 h 103"/>
                  <a:gd name="T94" fmla="*/ 0 w 433"/>
                  <a:gd name="T95" fmla="*/ 0 h 103"/>
                  <a:gd name="T96" fmla="*/ 0 w 433"/>
                  <a:gd name="T97" fmla="*/ 0 h 103"/>
                  <a:gd name="T98" fmla="*/ 0 w 433"/>
                  <a:gd name="T99" fmla="*/ 0 h 103"/>
                  <a:gd name="T100" fmla="*/ 0 w 433"/>
                  <a:gd name="T101" fmla="*/ 0 h 103"/>
                  <a:gd name="T102" fmla="*/ 0 w 433"/>
                  <a:gd name="T103" fmla="*/ 0 h 103"/>
                  <a:gd name="T104" fmla="*/ 0 w 433"/>
                  <a:gd name="T105" fmla="*/ 0 h 103"/>
                  <a:gd name="T106" fmla="*/ 0 w 433"/>
                  <a:gd name="T107" fmla="*/ 0 h 103"/>
                  <a:gd name="T108" fmla="*/ 0 w 433"/>
                  <a:gd name="T109" fmla="*/ 0 h 103"/>
                  <a:gd name="T110" fmla="*/ 0 w 433"/>
                  <a:gd name="T111" fmla="*/ 0 h 1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33" h="103">
                    <a:moveTo>
                      <a:pt x="0" y="14"/>
                    </a:moveTo>
                    <a:lnTo>
                      <a:pt x="7" y="14"/>
                    </a:lnTo>
                    <a:lnTo>
                      <a:pt x="16" y="0"/>
                    </a:lnTo>
                    <a:lnTo>
                      <a:pt x="24" y="0"/>
                    </a:lnTo>
                    <a:lnTo>
                      <a:pt x="32" y="0"/>
                    </a:lnTo>
                    <a:lnTo>
                      <a:pt x="40" y="1"/>
                    </a:lnTo>
                    <a:lnTo>
                      <a:pt x="47" y="14"/>
                    </a:lnTo>
                    <a:lnTo>
                      <a:pt x="55" y="14"/>
                    </a:lnTo>
                    <a:lnTo>
                      <a:pt x="63" y="28"/>
                    </a:lnTo>
                    <a:lnTo>
                      <a:pt x="71" y="42"/>
                    </a:lnTo>
                    <a:lnTo>
                      <a:pt x="79" y="42"/>
                    </a:lnTo>
                    <a:lnTo>
                      <a:pt x="87" y="42"/>
                    </a:lnTo>
                    <a:lnTo>
                      <a:pt x="95" y="56"/>
                    </a:lnTo>
                    <a:lnTo>
                      <a:pt x="102" y="56"/>
                    </a:lnTo>
                    <a:lnTo>
                      <a:pt x="110" y="57"/>
                    </a:lnTo>
                    <a:lnTo>
                      <a:pt x="118" y="57"/>
                    </a:lnTo>
                    <a:lnTo>
                      <a:pt x="126" y="57"/>
                    </a:lnTo>
                    <a:lnTo>
                      <a:pt x="134" y="72"/>
                    </a:lnTo>
                    <a:lnTo>
                      <a:pt x="142" y="72"/>
                    </a:lnTo>
                    <a:lnTo>
                      <a:pt x="150" y="72"/>
                    </a:lnTo>
                    <a:lnTo>
                      <a:pt x="158" y="72"/>
                    </a:lnTo>
                    <a:lnTo>
                      <a:pt x="166" y="72"/>
                    </a:lnTo>
                    <a:lnTo>
                      <a:pt x="173" y="72"/>
                    </a:lnTo>
                    <a:lnTo>
                      <a:pt x="181" y="72"/>
                    </a:lnTo>
                    <a:lnTo>
                      <a:pt x="189" y="72"/>
                    </a:lnTo>
                    <a:lnTo>
                      <a:pt x="198" y="72"/>
                    </a:lnTo>
                    <a:lnTo>
                      <a:pt x="205" y="72"/>
                    </a:lnTo>
                    <a:lnTo>
                      <a:pt x="213" y="72"/>
                    </a:lnTo>
                    <a:lnTo>
                      <a:pt x="221" y="73"/>
                    </a:lnTo>
                    <a:lnTo>
                      <a:pt x="229" y="59"/>
                    </a:lnTo>
                    <a:lnTo>
                      <a:pt x="236" y="59"/>
                    </a:lnTo>
                    <a:lnTo>
                      <a:pt x="244" y="59"/>
                    </a:lnTo>
                    <a:lnTo>
                      <a:pt x="252" y="59"/>
                    </a:lnTo>
                    <a:lnTo>
                      <a:pt x="261" y="44"/>
                    </a:lnTo>
                    <a:lnTo>
                      <a:pt x="269" y="45"/>
                    </a:lnTo>
                    <a:lnTo>
                      <a:pt x="276" y="45"/>
                    </a:lnTo>
                    <a:lnTo>
                      <a:pt x="284" y="45"/>
                    </a:lnTo>
                    <a:lnTo>
                      <a:pt x="292" y="45"/>
                    </a:lnTo>
                    <a:lnTo>
                      <a:pt x="300" y="45"/>
                    </a:lnTo>
                    <a:lnTo>
                      <a:pt x="307" y="45"/>
                    </a:lnTo>
                    <a:lnTo>
                      <a:pt x="316" y="60"/>
                    </a:lnTo>
                    <a:lnTo>
                      <a:pt x="324" y="60"/>
                    </a:lnTo>
                    <a:lnTo>
                      <a:pt x="332" y="74"/>
                    </a:lnTo>
                    <a:lnTo>
                      <a:pt x="339" y="74"/>
                    </a:lnTo>
                    <a:lnTo>
                      <a:pt x="347" y="88"/>
                    </a:lnTo>
                    <a:lnTo>
                      <a:pt x="355" y="102"/>
                    </a:lnTo>
                    <a:lnTo>
                      <a:pt x="363" y="102"/>
                    </a:lnTo>
                    <a:lnTo>
                      <a:pt x="370" y="102"/>
                    </a:lnTo>
                    <a:lnTo>
                      <a:pt x="379" y="102"/>
                    </a:lnTo>
                    <a:lnTo>
                      <a:pt x="387" y="102"/>
                    </a:lnTo>
                    <a:lnTo>
                      <a:pt x="395" y="102"/>
                    </a:lnTo>
                    <a:lnTo>
                      <a:pt x="402" y="102"/>
                    </a:lnTo>
                    <a:lnTo>
                      <a:pt x="410" y="102"/>
                    </a:lnTo>
                    <a:lnTo>
                      <a:pt x="418" y="102"/>
                    </a:lnTo>
                    <a:lnTo>
                      <a:pt x="426" y="103"/>
                    </a:lnTo>
                    <a:lnTo>
                      <a:pt x="433" y="10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344" name="Freeform 38"/>
            <p:cNvSpPr>
              <a:spLocks/>
            </p:cNvSpPr>
            <p:nvPr/>
          </p:nvSpPr>
          <p:spPr bwMode="auto">
            <a:xfrm>
              <a:off x="4105" y="3610"/>
              <a:ext cx="81" cy="72"/>
            </a:xfrm>
            <a:custGeom>
              <a:avLst/>
              <a:gdLst>
                <a:gd name="T0" fmla="*/ 0 w 81"/>
                <a:gd name="T1" fmla="*/ 6 h 72"/>
                <a:gd name="T2" fmla="*/ 3 w 81"/>
                <a:gd name="T3" fmla="*/ 6 h 72"/>
                <a:gd name="T4" fmla="*/ 5 w 81"/>
                <a:gd name="T5" fmla="*/ 3 h 72"/>
                <a:gd name="T6" fmla="*/ 7 w 81"/>
                <a:gd name="T7" fmla="*/ 3 h 72"/>
                <a:gd name="T8" fmla="*/ 9 w 81"/>
                <a:gd name="T9" fmla="*/ 3 h 72"/>
                <a:gd name="T10" fmla="*/ 11 w 81"/>
                <a:gd name="T11" fmla="*/ 0 h 72"/>
                <a:gd name="T12" fmla="*/ 14 w 81"/>
                <a:gd name="T13" fmla="*/ 0 h 72"/>
                <a:gd name="T14" fmla="*/ 16 w 81"/>
                <a:gd name="T15" fmla="*/ 0 h 72"/>
                <a:gd name="T16" fmla="*/ 18 w 81"/>
                <a:gd name="T17" fmla="*/ 0 h 72"/>
                <a:gd name="T18" fmla="*/ 20 w 81"/>
                <a:gd name="T19" fmla="*/ 0 h 72"/>
                <a:gd name="T20" fmla="*/ 22 w 81"/>
                <a:gd name="T21" fmla="*/ 0 h 72"/>
                <a:gd name="T22" fmla="*/ 25 w 81"/>
                <a:gd name="T23" fmla="*/ 3 h 72"/>
                <a:gd name="T24" fmla="*/ 27 w 81"/>
                <a:gd name="T25" fmla="*/ 3 h 72"/>
                <a:gd name="T26" fmla="*/ 29 w 81"/>
                <a:gd name="T27" fmla="*/ 6 h 72"/>
                <a:gd name="T28" fmla="*/ 31 w 81"/>
                <a:gd name="T29" fmla="*/ 9 h 72"/>
                <a:gd name="T30" fmla="*/ 33 w 81"/>
                <a:gd name="T31" fmla="*/ 18 h 72"/>
                <a:gd name="T32" fmla="*/ 35 w 81"/>
                <a:gd name="T33" fmla="*/ 18 h 72"/>
                <a:gd name="T34" fmla="*/ 37 w 81"/>
                <a:gd name="T35" fmla="*/ 18 h 72"/>
                <a:gd name="T36" fmla="*/ 40 w 81"/>
                <a:gd name="T37" fmla="*/ 21 h 72"/>
                <a:gd name="T38" fmla="*/ 42 w 81"/>
                <a:gd name="T39" fmla="*/ 24 h 72"/>
                <a:gd name="T40" fmla="*/ 44 w 81"/>
                <a:gd name="T41" fmla="*/ 36 h 72"/>
                <a:gd name="T42" fmla="*/ 46 w 81"/>
                <a:gd name="T43" fmla="*/ 39 h 72"/>
                <a:gd name="T44" fmla="*/ 48 w 81"/>
                <a:gd name="T45" fmla="*/ 45 h 72"/>
                <a:gd name="T46" fmla="*/ 51 w 81"/>
                <a:gd name="T47" fmla="*/ 45 h 72"/>
                <a:gd name="T48" fmla="*/ 53 w 81"/>
                <a:gd name="T49" fmla="*/ 48 h 72"/>
                <a:gd name="T50" fmla="*/ 55 w 81"/>
                <a:gd name="T51" fmla="*/ 51 h 72"/>
                <a:gd name="T52" fmla="*/ 57 w 81"/>
                <a:gd name="T53" fmla="*/ 51 h 72"/>
                <a:gd name="T54" fmla="*/ 59 w 81"/>
                <a:gd name="T55" fmla="*/ 54 h 72"/>
                <a:gd name="T56" fmla="*/ 62 w 81"/>
                <a:gd name="T57" fmla="*/ 57 h 72"/>
                <a:gd name="T58" fmla="*/ 64 w 81"/>
                <a:gd name="T59" fmla="*/ 57 h 72"/>
                <a:gd name="T60" fmla="*/ 66 w 81"/>
                <a:gd name="T61" fmla="*/ 60 h 72"/>
                <a:gd name="T62" fmla="*/ 68 w 81"/>
                <a:gd name="T63" fmla="*/ 63 h 72"/>
                <a:gd name="T64" fmla="*/ 70 w 81"/>
                <a:gd name="T65" fmla="*/ 63 h 72"/>
                <a:gd name="T66" fmla="*/ 72 w 81"/>
                <a:gd name="T67" fmla="*/ 66 h 72"/>
                <a:gd name="T68" fmla="*/ 75 w 81"/>
                <a:gd name="T69" fmla="*/ 66 h 72"/>
                <a:gd name="T70" fmla="*/ 77 w 81"/>
                <a:gd name="T71" fmla="*/ 69 h 72"/>
                <a:gd name="T72" fmla="*/ 79 w 81"/>
                <a:gd name="T73" fmla="*/ 69 h 72"/>
                <a:gd name="T74" fmla="*/ 81 w 81"/>
                <a:gd name="T75" fmla="*/ 72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72">
                  <a:moveTo>
                    <a:pt x="0" y="6"/>
                  </a:moveTo>
                  <a:lnTo>
                    <a:pt x="3" y="6"/>
                  </a:lnTo>
                  <a:lnTo>
                    <a:pt x="5" y="3"/>
                  </a:lnTo>
                  <a:lnTo>
                    <a:pt x="7" y="3"/>
                  </a:lnTo>
                  <a:lnTo>
                    <a:pt x="9" y="3"/>
                  </a:lnTo>
                  <a:lnTo>
                    <a:pt x="11" y="0"/>
                  </a:lnTo>
                  <a:lnTo>
                    <a:pt x="14" y="0"/>
                  </a:lnTo>
                  <a:lnTo>
                    <a:pt x="16" y="0"/>
                  </a:lnTo>
                  <a:lnTo>
                    <a:pt x="18" y="0"/>
                  </a:lnTo>
                  <a:lnTo>
                    <a:pt x="20" y="0"/>
                  </a:lnTo>
                  <a:lnTo>
                    <a:pt x="22" y="0"/>
                  </a:lnTo>
                  <a:lnTo>
                    <a:pt x="25" y="3"/>
                  </a:lnTo>
                  <a:lnTo>
                    <a:pt x="27" y="3"/>
                  </a:lnTo>
                  <a:lnTo>
                    <a:pt x="29" y="6"/>
                  </a:lnTo>
                  <a:lnTo>
                    <a:pt x="31" y="9"/>
                  </a:lnTo>
                  <a:lnTo>
                    <a:pt x="33" y="18"/>
                  </a:lnTo>
                  <a:lnTo>
                    <a:pt x="35" y="18"/>
                  </a:lnTo>
                  <a:lnTo>
                    <a:pt x="37" y="18"/>
                  </a:lnTo>
                  <a:lnTo>
                    <a:pt x="40" y="21"/>
                  </a:lnTo>
                  <a:lnTo>
                    <a:pt x="42" y="24"/>
                  </a:lnTo>
                  <a:lnTo>
                    <a:pt x="44" y="36"/>
                  </a:lnTo>
                  <a:lnTo>
                    <a:pt x="46" y="39"/>
                  </a:lnTo>
                  <a:lnTo>
                    <a:pt x="48" y="45"/>
                  </a:lnTo>
                  <a:lnTo>
                    <a:pt x="51" y="45"/>
                  </a:lnTo>
                  <a:lnTo>
                    <a:pt x="53" y="48"/>
                  </a:lnTo>
                  <a:lnTo>
                    <a:pt x="55" y="51"/>
                  </a:lnTo>
                  <a:lnTo>
                    <a:pt x="57" y="51"/>
                  </a:lnTo>
                  <a:lnTo>
                    <a:pt x="59" y="54"/>
                  </a:lnTo>
                  <a:lnTo>
                    <a:pt x="62" y="57"/>
                  </a:lnTo>
                  <a:lnTo>
                    <a:pt x="64" y="57"/>
                  </a:lnTo>
                  <a:lnTo>
                    <a:pt x="66" y="60"/>
                  </a:lnTo>
                  <a:lnTo>
                    <a:pt x="68" y="63"/>
                  </a:lnTo>
                  <a:lnTo>
                    <a:pt x="70" y="63"/>
                  </a:lnTo>
                  <a:lnTo>
                    <a:pt x="72" y="66"/>
                  </a:lnTo>
                  <a:lnTo>
                    <a:pt x="75" y="66"/>
                  </a:lnTo>
                  <a:lnTo>
                    <a:pt x="77" y="69"/>
                  </a:lnTo>
                  <a:lnTo>
                    <a:pt x="79" y="69"/>
                  </a:lnTo>
                  <a:lnTo>
                    <a:pt x="81" y="72"/>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243" name="Freeform 39"/>
          <p:cNvSpPr>
            <a:spLocks/>
          </p:cNvSpPr>
          <p:nvPr/>
        </p:nvSpPr>
        <p:spPr bwMode="auto">
          <a:xfrm>
            <a:off x="1912938" y="3051175"/>
            <a:ext cx="212725" cy="53975"/>
          </a:xfrm>
          <a:custGeom>
            <a:avLst/>
            <a:gdLst>
              <a:gd name="T0" fmla="*/ 0 w 134"/>
              <a:gd name="T1" fmla="*/ 2147483647 h 34"/>
              <a:gd name="T2" fmla="*/ 2147483647 w 134"/>
              <a:gd name="T3" fmla="*/ 2147483647 h 34"/>
              <a:gd name="T4" fmla="*/ 2147483647 w 134"/>
              <a:gd name="T5" fmla="*/ 2147483647 h 34"/>
              <a:gd name="T6" fmla="*/ 2147483647 w 134"/>
              <a:gd name="T7" fmla="*/ 2147483647 h 34"/>
              <a:gd name="T8" fmla="*/ 2147483647 w 134"/>
              <a:gd name="T9" fmla="*/ 2147483647 h 34"/>
              <a:gd name="T10" fmla="*/ 2147483647 w 134"/>
              <a:gd name="T11" fmla="*/ 2147483647 h 34"/>
              <a:gd name="T12" fmla="*/ 2147483647 w 134"/>
              <a:gd name="T13" fmla="*/ 2147483647 h 34"/>
              <a:gd name="T14" fmla="*/ 2147483647 w 134"/>
              <a:gd name="T15" fmla="*/ 2147483647 h 34"/>
              <a:gd name="T16" fmla="*/ 2147483647 w 134"/>
              <a:gd name="T17" fmla="*/ 2147483647 h 34"/>
              <a:gd name="T18" fmla="*/ 2147483647 w 134"/>
              <a:gd name="T19" fmla="*/ 2147483647 h 34"/>
              <a:gd name="T20" fmla="*/ 2147483647 w 134"/>
              <a:gd name="T21" fmla="*/ 2147483647 h 34"/>
              <a:gd name="T22" fmla="*/ 2147483647 w 134"/>
              <a:gd name="T23" fmla="*/ 2147483647 h 34"/>
              <a:gd name="T24" fmla="*/ 2147483647 w 134"/>
              <a:gd name="T25" fmla="*/ 2147483647 h 34"/>
              <a:gd name="T26" fmla="*/ 2147483647 w 134"/>
              <a:gd name="T27" fmla="*/ 2147483647 h 34"/>
              <a:gd name="T28" fmla="*/ 2147483647 w 134"/>
              <a:gd name="T29" fmla="*/ 2147483647 h 34"/>
              <a:gd name="T30" fmla="*/ 2147483647 w 134"/>
              <a:gd name="T31" fmla="*/ 2147483647 h 34"/>
              <a:gd name="T32" fmla="*/ 2147483647 w 134"/>
              <a:gd name="T33" fmla="*/ 2147483647 h 34"/>
              <a:gd name="T34" fmla="*/ 2147483647 w 134"/>
              <a:gd name="T35" fmla="*/ 2147483647 h 34"/>
              <a:gd name="T36" fmla="*/ 2147483647 w 134"/>
              <a:gd name="T37" fmla="*/ 2147483647 h 34"/>
              <a:gd name="T38" fmla="*/ 2147483647 w 134"/>
              <a:gd name="T39" fmla="*/ 2147483647 h 34"/>
              <a:gd name="T40" fmla="*/ 2147483647 w 134"/>
              <a:gd name="T41" fmla="*/ 2147483647 h 34"/>
              <a:gd name="T42" fmla="*/ 2147483647 w 134"/>
              <a:gd name="T43" fmla="*/ 2147483647 h 34"/>
              <a:gd name="T44" fmla="*/ 2147483647 w 134"/>
              <a:gd name="T45" fmla="*/ 2147483647 h 34"/>
              <a:gd name="T46" fmla="*/ 2147483647 w 134"/>
              <a:gd name="T47" fmla="*/ 2147483647 h 34"/>
              <a:gd name="T48" fmla="*/ 2147483647 w 134"/>
              <a:gd name="T49" fmla="*/ 2147483647 h 34"/>
              <a:gd name="T50" fmla="*/ 2147483647 w 134"/>
              <a:gd name="T51" fmla="*/ 2147483647 h 34"/>
              <a:gd name="T52" fmla="*/ 2147483647 w 134"/>
              <a:gd name="T53" fmla="*/ 2147483647 h 34"/>
              <a:gd name="T54" fmla="*/ 2147483647 w 134"/>
              <a:gd name="T55" fmla="*/ 2147483647 h 34"/>
              <a:gd name="T56" fmla="*/ 2147483647 w 134"/>
              <a:gd name="T57" fmla="*/ 2147483647 h 34"/>
              <a:gd name="T58" fmla="*/ 2147483647 w 134"/>
              <a:gd name="T59" fmla="*/ 2147483647 h 34"/>
              <a:gd name="T60" fmla="*/ 2147483647 w 134"/>
              <a:gd name="T61" fmla="*/ 2147483647 h 34"/>
              <a:gd name="T62" fmla="*/ 2147483647 w 134"/>
              <a:gd name="T63" fmla="*/ 2147483647 h 34"/>
              <a:gd name="T64" fmla="*/ 2147483647 w 134"/>
              <a:gd name="T65" fmla="*/ 0 h 34"/>
              <a:gd name="T66" fmla="*/ 2147483647 w 134"/>
              <a:gd name="T67" fmla="*/ 0 h 34"/>
              <a:gd name="T68" fmla="*/ 2147483647 w 134"/>
              <a:gd name="T69" fmla="*/ 0 h 34"/>
              <a:gd name="T70" fmla="*/ 2147483647 w 134"/>
              <a:gd name="T71" fmla="*/ 2147483647 h 34"/>
              <a:gd name="T72" fmla="*/ 2147483647 w 134"/>
              <a:gd name="T73" fmla="*/ 2147483647 h 34"/>
              <a:gd name="T74" fmla="*/ 2147483647 w 134"/>
              <a:gd name="T75" fmla="*/ 2147483647 h 34"/>
              <a:gd name="T76" fmla="*/ 2147483647 w 134"/>
              <a:gd name="T77" fmla="*/ 2147483647 h 34"/>
              <a:gd name="T78" fmla="*/ 2147483647 w 134"/>
              <a:gd name="T79" fmla="*/ 2147483647 h 34"/>
              <a:gd name="T80" fmla="*/ 2147483647 w 134"/>
              <a:gd name="T81" fmla="*/ 2147483647 h 34"/>
              <a:gd name="T82" fmla="*/ 2147483647 w 134"/>
              <a:gd name="T83" fmla="*/ 2147483647 h 34"/>
              <a:gd name="T84" fmla="*/ 2147483647 w 134"/>
              <a:gd name="T85" fmla="*/ 2147483647 h 34"/>
              <a:gd name="T86" fmla="*/ 2147483647 w 134"/>
              <a:gd name="T87" fmla="*/ 2147483647 h 34"/>
              <a:gd name="T88" fmla="*/ 2147483647 w 134"/>
              <a:gd name="T89" fmla="*/ 2147483647 h 34"/>
              <a:gd name="T90" fmla="*/ 2147483647 w 134"/>
              <a:gd name="T91" fmla="*/ 2147483647 h 34"/>
              <a:gd name="T92" fmla="*/ 2147483647 w 134"/>
              <a:gd name="T93" fmla="*/ 2147483647 h 34"/>
              <a:gd name="T94" fmla="*/ 2147483647 w 134"/>
              <a:gd name="T95" fmla="*/ 2147483647 h 34"/>
              <a:gd name="T96" fmla="*/ 2147483647 w 134"/>
              <a:gd name="T97" fmla="*/ 2147483647 h 34"/>
              <a:gd name="T98" fmla="*/ 2147483647 w 134"/>
              <a:gd name="T99" fmla="*/ 2147483647 h 34"/>
              <a:gd name="T100" fmla="*/ 2147483647 w 134"/>
              <a:gd name="T101" fmla="*/ 2147483647 h 34"/>
              <a:gd name="T102" fmla="*/ 2147483647 w 134"/>
              <a:gd name="T103" fmla="*/ 2147483647 h 34"/>
              <a:gd name="T104" fmla="*/ 2147483647 w 134"/>
              <a:gd name="T105" fmla="*/ 2147483647 h 34"/>
              <a:gd name="T106" fmla="*/ 2147483647 w 134"/>
              <a:gd name="T107" fmla="*/ 2147483647 h 34"/>
              <a:gd name="T108" fmla="*/ 2147483647 w 134"/>
              <a:gd name="T109" fmla="*/ 2147483647 h 34"/>
              <a:gd name="T110" fmla="*/ 2147483647 w 134"/>
              <a:gd name="T111" fmla="*/ 2147483647 h 34"/>
              <a:gd name="T112" fmla="*/ 2147483647 w 134"/>
              <a:gd name="T113" fmla="*/ 2147483647 h 34"/>
              <a:gd name="T114" fmla="*/ 2147483647 w 134"/>
              <a:gd name="T115" fmla="*/ 2147483647 h 34"/>
              <a:gd name="T116" fmla="*/ 2147483647 w 134"/>
              <a:gd name="T117" fmla="*/ 2147483647 h 34"/>
              <a:gd name="T118" fmla="*/ 2147483647 w 134"/>
              <a:gd name="T119" fmla="*/ 2147483647 h 34"/>
              <a:gd name="T120" fmla="*/ 2147483647 w 134"/>
              <a:gd name="T121" fmla="*/ 2147483647 h 34"/>
              <a:gd name="T122" fmla="*/ 2147483647 w 134"/>
              <a:gd name="T123" fmla="*/ 2147483647 h 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 h="34">
                <a:moveTo>
                  <a:pt x="0" y="34"/>
                </a:moveTo>
                <a:lnTo>
                  <a:pt x="2" y="31"/>
                </a:lnTo>
                <a:lnTo>
                  <a:pt x="4" y="31"/>
                </a:lnTo>
                <a:lnTo>
                  <a:pt x="6" y="31"/>
                </a:lnTo>
                <a:lnTo>
                  <a:pt x="9" y="31"/>
                </a:lnTo>
                <a:lnTo>
                  <a:pt x="11" y="31"/>
                </a:lnTo>
                <a:lnTo>
                  <a:pt x="13" y="31"/>
                </a:lnTo>
                <a:lnTo>
                  <a:pt x="15" y="29"/>
                </a:lnTo>
                <a:lnTo>
                  <a:pt x="18" y="29"/>
                </a:lnTo>
                <a:lnTo>
                  <a:pt x="20" y="29"/>
                </a:lnTo>
                <a:lnTo>
                  <a:pt x="22" y="29"/>
                </a:lnTo>
                <a:lnTo>
                  <a:pt x="24" y="29"/>
                </a:lnTo>
                <a:lnTo>
                  <a:pt x="26" y="29"/>
                </a:lnTo>
                <a:lnTo>
                  <a:pt x="29" y="29"/>
                </a:lnTo>
                <a:lnTo>
                  <a:pt x="31" y="29"/>
                </a:lnTo>
                <a:lnTo>
                  <a:pt x="33" y="29"/>
                </a:lnTo>
                <a:lnTo>
                  <a:pt x="35" y="23"/>
                </a:lnTo>
                <a:lnTo>
                  <a:pt x="37" y="20"/>
                </a:lnTo>
                <a:lnTo>
                  <a:pt x="39" y="20"/>
                </a:lnTo>
                <a:lnTo>
                  <a:pt x="42" y="20"/>
                </a:lnTo>
                <a:lnTo>
                  <a:pt x="44" y="11"/>
                </a:lnTo>
                <a:lnTo>
                  <a:pt x="46" y="8"/>
                </a:lnTo>
                <a:lnTo>
                  <a:pt x="48" y="8"/>
                </a:lnTo>
                <a:lnTo>
                  <a:pt x="51" y="8"/>
                </a:lnTo>
                <a:lnTo>
                  <a:pt x="53" y="11"/>
                </a:lnTo>
                <a:lnTo>
                  <a:pt x="55" y="17"/>
                </a:lnTo>
                <a:lnTo>
                  <a:pt x="57" y="20"/>
                </a:lnTo>
                <a:lnTo>
                  <a:pt x="59" y="20"/>
                </a:lnTo>
                <a:lnTo>
                  <a:pt x="62" y="20"/>
                </a:lnTo>
                <a:lnTo>
                  <a:pt x="64" y="20"/>
                </a:lnTo>
                <a:lnTo>
                  <a:pt x="66" y="17"/>
                </a:lnTo>
                <a:lnTo>
                  <a:pt x="68" y="14"/>
                </a:lnTo>
                <a:lnTo>
                  <a:pt x="70" y="0"/>
                </a:lnTo>
                <a:lnTo>
                  <a:pt x="73" y="0"/>
                </a:lnTo>
                <a:lnTo>
                  <a:pt x="74" y="0"/>
                </a:lnTo>
                <a:lnTo>
                  <a:pt x="77" y="3"/>
                </a:lnTo>
                <a:lnTo>
                  <a:pt x="79" y="15"/>
                </a:lnTo>
                <a:lnTo>
                  <a:pt x="81" y="17"/>
                </a:lnTo>
                <a:lnTo>
                  <a:pt x="83" y="15"/>
                </a:lnTo>
                <a:lnTo>
                  <a:pt x="86" y="15"/>
                </a:lnTo>
                <a:lnTo>
                  <a:pt x="88" y="15"/>
                </a:lnTo>
                <a:lnTo>
                  <a:pt x="90" y="15"/>
                </a:lnTo>
                <a:lnTo>
                  <a:pt x="92" y="15"/>
                </a:lnTo>
                <a:lnTo>
                  <a:pt x="94" y="15"/>
                </a:lnTo>
                <a:lnTo>
                  <a:pt x="97" y="15"/>
                </a:lnTo>
                <a:lnTo>
                  <a:pt x="99" y="18"/>
                </a:lnTo>
                <a:lnTo>
                  <a:pt x="101" y="21"/>
                </a:lnTo>
                <a:lnTo>
                  <a:pt x="103" y="24"/>
                </a:lnTo>
                <a:lnTo>
                  <a:pt x="105" y="24"/>
                </a:lnTo>
                <a:lnTo>
                  <a:pt x="107" y="27"/>
                </a:lnTo>
                <a:lnTo>
                  <a:pt x="109" y="27"/>
                </a:lnTo>
                <a:lnTo>
                  <a:pt x="112" y="27"/>
                </a:lnTo>
                <a:lnTo>
                  <a:pt x="114" y="27"/>
                </a:lnTo>
                <a:lnTo>
                  <a:pt x="116" y="27"/>
                </a:lnTo>
                <a:lnTo>
                  <a:pt x="118" y="27"/>
                </a:lnTo>
                <a:lnTo>
                  <a:pt x="121" y="27"/>
                </a:lnTo>
                <a:lnTo>
                  <a:pt x="123" y="27"/>
                </a:lnTo>
                <a:lnTo>
                  <a:pt x="125" y="27"/>
                </a:lnTo>
                <a:lnTo>
                  <a:pt x="127" y="30"/>
                </a:lnTo>
                <a:lnTo>
                  <a:pt x="129" y="30"/>
                </a:lnTo>
                <a:lnTo>
                  <a:pt x="132" y="30"/>
                </a:lnTo>
                <a:lnTo>
                  <a:pt x="134" y="3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44" name="Group 40"/>
          <p:cNvGrpSpPr>
            <a:grpSpLocks/>
          </p:cNvGrpSpPr>
          <p:nvPr/>
        </p:nvGrpSpPr>
        <p:grpSpPr bwMode="auto">
          <a:xfrm>
            <a:off x="2125663" y="3103563"/>
            <a:ext cx="371475" cy="1681162"/>
            <a:chOff x="1579" y="1955"/>
            <a:chExt cx="234" cy="1059"/>
          </a:xfrm>
        </p:grpSpPr>
        <p:sp>
          <p:nvSpPr>
            <p:cNvPr id="9341" name="Freeform 41"/>
            <p:cNvSpPr>
              <a:spLocks/>
            </p:cNvSpPr>
            <p:nvPr/>
          </p:nvSpPr>
          <p:spPr bwMode="auto">
            <a:xfrm>
              <a:off x="1714" y="2981"/>
              <a:ext cx="99" cy="33"/>
            </a:xfrm>
            <a:custGeom>
              <a:avLst/>
              <a:gdLst>
                <a:gd name="T0" fmla="*/ 0 w 99"/>
                <a:gd name="T1" fmla="*/ 0 h 33"/>
                <a:gd name="T2" fmla="*/ 2 w 99"/>
                <a:gd name="T3" fmla="*/ 0 h 33"/>
                <a:gd name="T4" fmla="*/ 4 w 99"/>
                <a:gd name="T5" fmla="*/ 3 h 33"/>
                <a:gd name="T6" fmla="*/ 6 w 99"/>
                <a:gd name="T7" fmla="*/ 3 h 33"/>
                <a:gd name="T8" fmla="*/ 9 w 99"/>
                <a:gd name="T9" fmla="*/ 3 h 33"/>
                <a:gd name="T10" fmla="*/ 11 w 99"/>
                <a:gd name="T11" fmla="*/ 6 h 33"/>
                <a:gd name="T12" fmla="*/ 13 w 99"/>
                <a:gd name="T13" fmla="*/ 9 h 33"/>
                <a:gd name="T14" fmla="*/ 15 w 99"/>
                <a:gd name="T15" fmla="*/ 12 h 33"/>
                <a:gd name="T16" fmla="*/ 18 w 99"/>
                <a:gd name="T17" fmla="*/ 15 h 33"/>
                <a:gd name="T18" fmla="*/ 20 w 99"/>
                <a:gd name="T19" fmla="*/ 15 h 33"/>
                <a:gd name="T20" fmla="*/ 22 w 99"/>
                <a:gd name="T21" fmla="*/ 15 h 33"/>
                <a:gd name="T22" fmla="*/ 24 w 99"/>
                <a:gd name="T23" fmla="*/ 15 h 33"/>
                <a:gd name="T24" fmla="*/ 26 w 99"/>
                <a:gd name="T25" fmla="*/ 15 h 33"/>
                <a:gd name="T26" fmla="*/ 29 w 99"/>
                <a:gd name="T27" fmla="*/ 15 h 33"/>
                <a:gd name="T28" fmla="*/ 31 w 99"/>
                <a:gd name="T29" fmla="*/ 18 h 33"/>
                <a:gd name="T30" fmla="*/ 33 w 99"/>
                <a:gd name="T31" fmla="*/ 18 h 33"/>
                <a:gd name="T32" fmla="*/ 35 w 99"/>
                <a:gd name="T33" fmla="*/ 21 h 33"/>
                <a:gd name="T34" fmla="*/ 37 w 99"/>
                <a:gd name="T35" fmla="*/ 21 h 33"/>
                <a:gd name="T36" fmla="*/ 39 w 99"/>
                <a:gd name="T37" fmla="*/ 21 h 33"/>
                <a:gd name="T38" fmla="*/ 41 w 99"/>
                <a:gd name="T39" fmla="*/ 24 h 33"/>
                <a:gd name="T40" fmla="*/ 44 w 99"/>
                <a:gd name="T41" fmla="*/ 24 h 33"/>
                <a:gd name="T42" fmla="*/ 46 w 99"/>
                <a:gd name="T43" fmla="*/ 24 h 33"/>
                <a:gd name="T44" fmla="*/ 48 w 99"/>
                <a:gd name="T45" fmla="*/ 26 h 33"/>
                <a:gd name="T46" fmla="*/ 50 w 99"/>
                <a:gd name="T47" fmla="*/ 26 h 33"/>
                <a:gd name="T48" fmla="*/ 53 w 99"/>
                <a:gd name="T49" fmla="*/ 26 h 33"/>
                <a:gd name="T50" fmla="*/ 55 w 99"/>
                <a:gd name="T51" fmla="*/ 29 h 33"/>
                <a:gd name="T52" fmla="*/ 57 w 99"/>
                <a:gd name="T53" fmla="*/ 29 h 33"/>
                <a:gd name="T54" fmla="*/ 59 w 99"/>
                <a:gd name="T55" fmla="*/ 29 h 33"/>
                <a:gd name="T56" fmla="*/ 61 w 99"/>
                <a:gd name="T57" fmla="*/ 29 h 33"/>
                <a:gd name="T58" fmla="*/ 64 w 99"/>
                <a:gd name="T59" fmla="*/ 32 h 33"/>
                <a:gd name="T60" fmla="*/ 66 w 99"/>
                <a:gd name="T61" fmla="*/ 32 h 33"/>
                <a:gd name="T62" fmla="*/ 68 w 99"/>
                <a:gd name="T63" fmla="*/ 32 h 33"/>
                <a:gd name="T64" fmla="*/ 70 w 99"/>
                <a:gd name="T65" fmla="*/ 32 h 33"/>
                <a:gd name="T66" fmla="*/ 72 w 99"/>
                <a:gd name="T67" fmla="*/ 32 h 33"/>
                <a:gd name="T68" fmla="*/ 74 w 99"/>
                <a:gd name="T69" fmla="*/ 32 h 33"/>
                <a:gd name="T70" fmla="*/ 76 w 99"/>
                <a:gd name="T71" fmla="*/ 33 h 33"/>
                <a:gd name="T72" fmla="*/ 79 w 99"/>
                <a:gd name="T73" fmla="*/ 33 h 33"/>
                <a:gd name="T74" fmla="*/ 81 w 99"/>
                <a:gd name="T75" fmla="*/ 33 h 33"/>
                <a:gd name="T76" fmla="*/ 83 w 99"/>
                <a:gd name="T77" fmla="*/ 33 h 33"/>
                <a:gd name="T78" fmla="*/ 85 w 99"/>
                <a:gd name="T79" fmla="*/ 33 h 33"/>
                <a:gd name="T80" fmla="*/ 88 w 99"/>
                <a:gd name="T81" fmla="*/ 33 h 33"/>
                <a:gd name="T82" fmla="*/ 90 w 99"/>
                <a:gd name="T83" fmla="*/ 33 h 33"/>
                <a:gd name="T84" fmla="*/ 92 w 99"/>
                <a:gd name="T85" fmla="*/ 33 h 33"/>
                <a:gd name="T86" fmla="*/ 94 w 99"/>
                <a:gd name="T87" fmla="*/ 30 h 33"/>
                <a:gd name="T88" fmla="*/ 96 w 99"/>
                <a:gd name="T89" fmla="*/ 30 h 33"/>
                <a:gd name="T90" fmla="*/ 99 w 99"/>
                <a:gd name="T91" fmla="*/ 27 h 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9" h="33">
                  <a:moveTo>
                    <a:pt x="0" y="0"/>
                  </a:moveTo>
                  <a:lnTo>
                    <a:pt x="2" y="0"/>
                  </a:lnTo>
                  <a:lnTo>
                    <a:pt x="4" y="3"/>
                  </a:lnTo>
                  <a:lnTo>
                    <a:pt x="6" y="3"/>
                  </a:lnTo>
                  <a:lnTo>
                    <a:pt x="9" y="3"/>
                  </a:lnTo>
                  <a:lnTo>
                    <a:pt x="11" y="6"/>
                  </a:lnTo>
                  <a:lnTo>
                    <a:pt x="13" y="9"/>
                  </a:lnTo>
                  <a:lnTo>
                    <a:pt x="15" y="12"/>
                  </a:lnTo>
                  <a:lnTo>
                    <a:pt x="18" y="15"/>
                  </a:lnTo>
                  <a:lnTo>
                    <a:pt x="20" y="15"/>
                  </a:lnTo>
                  <a:lnTo>
                    <a:pt x="22" y="15"/>
                  </a:lnTo>
                  <a:lnTo>
                    <a:pt x="24" y="15"/>
                  </a:lnTo>
                  <a:lnTo>
                    <a:pt x="26" y="15"/>
                  </a:lnTo>
                  <a:lnTo>
                    <a:pt x="29" y="15"/>
                  </a:lnTo>
                  <a:lnTo>
                    <a:pt x="31" y="18"/>
                  </a:lnTo>
                  <a:lnTo>
                    <a:pt x="33" y="18"/>
                  </a:lnTo>
                  <a:lnTo>
                    <a:pt x="35" y="21"/>
                  </a:lnTo>
                  <a:lnTo>
                    <a:pt x="37" y="21"/>
                  </a:lnTo>
                  <a:lnTo>
                    <a:pt x="39" y="21"/>
                  </a:lnTo>
                  <a:lnTo>
                    <a:pt x="41" y="24"/>
                  </a:lnTo>
                  <a:lnTo>
                    <a:pt x="44" y="24"/>
                  </a:lnTo>
                  <a:lnTo>
                    <a:pt x="46" y="24"/>
                  </a:lnTo>
                  <a:lnTo>
                    <a:pt x="48" y="26"/>
                  </a:lnTo>
                  <a:lnTo>
                    <a:pt x="50" y="26"/>
                  </a:lnTo>
                  <a:lnTo>
                    <a:pt x="53" y="26"/>
                  </a:lnTo>
                  <a:lnTo>
                    <a:pt x="55" y="29"/>
                  </a:lnTo>
                  <a:lnTo>
                    <a:pt x="57" y="29"/>
                  </a:lnTo>
                  <a:lnTo>
                    <a:pt x="59" y="29"/>
                  </a:lnTo>
                  <a:lnTo>
                    <a:pt x="61" y="29"/>
                  </a:lnTo>
                  <a:lnTo>
                    <a:pt x="64" y="32"/>
                  </a:lnTo>
                  <a:lnTo>
                    <a:pt x="66" y="32"/>
                  </a:lnTo>
                  <a:lnTo>
                    <a:pt x="68" y="32"/>
                  </a:lnTo>
                  <a:lnTo>
                    <a:pt x="70" y="32"/>
                  </a:lnTo>
                  <a:lnTo>
                    <a:pt x="72" y="32"/>
                  </a:lnTo>
                  <a:lnTo>
                    <a:pt x="74" y="32"/>
                  </a:lnTo>
                  <a:lnTo>
                    <a:pt x="76" y="33"/>
                  </a:lnTo>
                  <a:lnTo>
                    <a:pt x="79" y="33"/>
                  </a:lnTo>
                  <a:lnTo>
                    <a:pt x="81" y="33"/>
                  </a:lnTo>
                  <a:lnTo>
                    <a:pt x="83" y="33"/>
                  </a:lnTo>
                  <a:lnTo>
                    <a:pt x="85" y="33"/>
                  </a:lnTo>
                  <a:lnTo>
                    <a:pt x="88" y="33"/>
                  </a:lnTo>
                  <a:lnTo>
                    <a:pt x="90" y="33"/>
                  </a:lnTo>
                  <a:lnTo>
                    <a:pt x="92" y="33"/>
                  </a:lnTo>
                  <a:lnTo>
                    <a:pt x="94" y="30"/>
                  </a:lnTo>
                  <a:lnTo>
                    <a:pt x="96" y="30"/>
                  </a:lnTo>
                  <a:lnTo>
                    <a:pt x="99" y="2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42" name="Freeform 42"/>
            <p:cNvSpPr>
              <a:spLocks/>
            </p:cNvSpPr>
            <p:nvPr/>
          </p:nvSpPr>
          <p:spPr bwMode="auto">
            <a:xfrm>
              <a:off x="1579" y="1955"/>
              <a:ext cx="135" cy="1026"/>
            </a:xfrm>
            <a:custGeom>
              <a:avLst/>
              <a:gdLst>
                <a:gd name="T0" fmla="*/ 2 w 135"/>
                <a:gd name="T1" fmla="*/ 26 h 1026"/>
                <a:gd name="T2" fmla="*/ 6 w 135"/>
                <a:gd name="T3" fmla="*/ 61 h 1026"/>
                <a:gd name="T4" fmla="*/ 10 w 135"/>
                <a:gd name="T5" fmla="*/ 99 h 1026"/>
                <a:gd name="T6" fmla="*/ 14 w 135"/>
                <a:gd name="T7" fmla="*/ 257 h 1026"/>
                <a:gd name="T8" fmla="*/ 18 w 135"/>
                <a:gd name="T9" fmla="*/ 266 h 1026"/>
                <a:gd name="T10" fmla="*/ 22 w 135"/>
                <a:gd name="T11" fmla="*/ 347 h 1026"/>
                <a:gd name="T12" fmla="*/ 26 w 135"/>
                <a:gd name="T13" fmla="*/ 400 h 1026"/>
                <a:gd name="T14" fmla="*/ 30 w 135"/>
                <a:gd name="T15" fmla="*/ 508 h 1026"/>
                <a:gd name="T16" fmla="*/ 34 w 135"/>
                <a:gd name="T17" fmla="*/ 561 h 1026"/>
                <a:gd name="T18" fmla="*/ 38 w 135"/>
                <a:gd name="T19" fmla="*/ 613 h 1026"/>
                <a:gd name="T20" fmla="*/ 42 w 135"/>
                <a:gd name="T21" fmla="*/ 628 h 1026"/>
                <a:gd name="T22" fmla="*/ 47 w 135"/>
                <a:gd name="T23" fmla="*/ 698 h 1026"/>
                <a:gd name="T24" fmla="*/ 51 w 135"/>
                <a:gd name="T25" fmla="*/ 733 h 1026"/>
                <a:gd name="T26" fmla="*/ 55 w 135"/>
                <a:gd name="T27" fmla="*/ 786 h 1026"/>
                <a:gd name="T28" fmla="*/ 59 w 135"/>
                <a:gd name="T29" fmla="*/ 792 h 1026"/>
                <a:gd name="T30" fmla="*/ 64 w 135"/>
                <a:gd name="T31" fmla="*/ 821 h 1026"/>
                <a:gd name="T32" fmla="*/ 68 w 135"/>
                <a:gd name="T33" fmla="*/ 859 h 1026"/>
                <a:gd name="T34" fmla="*/ 72 w 135"/>
                <a:gd name="T35" fmla="*/ 882 h 1026"/>
                <a:gd name="T36" fmla="*/ 76 w 135"/>
                <a:gd name="T37" fmla="*/ 900 h 1026"/>
                <a:gd name="T38" fmla="*/ 81 w 135"/>
                <a:gd name="T39" fmla="*/ 920 h 1026"/>
                <a:gd name="T40" fmla="*/ 85 w 135"/>
                <a:gd name="T41" fmla="*/ 932 h 1026"/>
                <a:gd name="T42" fmla="*/ 89 w 135"/>
                <a:gd name="T43" fmla="*/ 961 h 1026"/>
                <a:gd name="T44" fmla="*/ 93 w 135"/>
                <a:gd name="T45" fmla="*/ 976 h 1026"/>
                <a:gd name="T46" fmla="*/ 98 w 135"/>
                <a:gd name="T47" fmla="*/ 976 h 1026"/>
                <a:gd name="T48" fmla="*/ 102 w 135"/>
                <a:gd name="T49" fmla="*/ 985 h 1026"/>
                <a:gd name="T50" fmla="*/ 107 w 135"/>
                <a:gd name="T51" fmla="*/ 990 h 1026"/>
                <a:gd name="T52" fmla="*/ 111 w 135"/>
                <a:gd name="T53" fmla="*/ 999 h 1026"/>
                <a:gd name="T54" fmla="*/ 116 w 135"/>
                <a:gd name="T55" fmla="*/ 1002 h 1026"/>
                <a:gd name="T56" fmla="*/ 120 w 135"/>
                <a:gd name="T57" fmla="*/ 1011 h 1026"/>
                <a:gd name="T58" fmla="*/ 124 w 135"/>
                <a:gd name="T59" fmla="*/ 1014 h 1026"/>
                <a:gd name="T60" fmla="*/ 128 w 135"/>
                <a:gd name="T61" fmla="*/ 1023 h 1026"/>
                <a:gd name="T62" fmla="*/ 133 w 135"/>
                <a:gd name="T63" fmla="*/ 1023 h 10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5" h="1026">
                  <a:moveTo>
                    <a:pt x="0" y="0"/>
                  </a:moveTo>
                  <a:lnTo>
                    <a:pt x="2" y="26"/>
                  </a:lnTo>
                  <a:lnTo>
                    <a:pt x="4" y="55"/>
                  </a:lnTo>
                  <a:lnTo>
                    <a:pt x="6" y="61"/>
                  </a:lnTo>
                  <a:lnTo>
                    <a:pt x="8" y="64"/>
                  </a:lnTo>
                  <a:lnTo>
                    <a:pt x="10" y="99"/>
                  </a:lnTo>
                  <a:lnTo>
                    <a:pt x="12" y="178"/>
                  </a:lnTo>
                  <a:lnTo>
                    <a:pt x="14" y="257"/>
                  </a:lnTo>
                  <a:lnTo>
                    <a:pt x="16" y="260"/>
                  </a:lnTo>
                  <a:lnTo>
                    <a:pt x="18" y="266"/>
                  </a:lnTo>
                  <a:lnTo>
                    <a:pt x="20" y="336"/>
                  </a:lnTo>
                  <a:lnTo>
                    <a:pt x="22" y="347"/>
                  </a:lnTo>
                  <a:lnTo>
                    <a:pt x="24" y="397"/>
                  </a:lnTo>
                  <a:lnTo>
                    <a:pt x="26" y="400"/>
                  </a:lnTo>
                  <a:lnTo>
                    <a:pt x="28" y="453"/>
                  </a:lnTo>
                  <a:lnTo>
                    <a:pt x="30" y="508"/>
                  </a:lnTo>
                  <a:lnTo>
                    <a:pt x="32" y="511"/>
                  </a:lnTo>
                  <a:lnTo>
                    <a:pt x="34" y="561"/>
                  </a:lnTo>
                  <a:lnTo>
                    <a:pt x="36" y="563"/>
                  </a:lnTo>
                  <a:lnTo>
                    <a:pt x="38" y="613"/>
                  </a:lnTo>
                  <a:lnTo>
                    <a:pt x="41" y="625"/>
                  </a:lnTo>
                  <a:lnTo>
                    <a:pt x="42" y="628"/>
                  </a:lnTo>
                  <a:lnTo>
                    <a:pt x="44" y="669"/>
                  </a:lnTo>
                  <a:lnTo>
                    <a:pt x="47" y="698"/>
                  </a:lnTo>
                  <a:lnTo>
                    <a:pt x="49" y="701"/>
                  </a:lnTo>
                  <a:lnTo>
                    <a:pt x="51" y="733"/>
                  </a:lnTo>
                  <a:lnTo>
                    <a:pt x="53" y="762"/>
                  </a:lnTo>
                  <a:lnTo>
                    <a:pt x="55" y="786"/>
                  </a:lnTo>
                  <a:lnTo>
                    <a:pt x="57" y="789"/>
                  </a:lnTo>
                  <a:lnTo>
                    <a:pt x="59" y="792"/>
                  </a:lnTo>
                  <a:lnTo>
                    <a:pt x="61" y="815"/>
                  </a:lnTo>
                  <a:lnTo>
                    <a:pt x="64" y="821"/>
                  </a:lnTo>
                  <a:lnTo>
                    <a:pt x="66" y="844"/>
                  </a:lnTo>
                  <a:lnTo>
                    <a:pt x="68" y="859"/>
                  </a:lnTo>
                  <a:lnTo>
                    <a:pt x="70" y="882"/>
                  </a:lnTo>
                  <a:lnTo>
                    <a:pt x="72" y="882"/>
                  </a:lnTo>
                  <a:lnTo>
                    <a:pt x="74" y="897"/>
                  </a:lnTo>
                  <a:lnTo>
                    <a:pt x="76" y="900"/>
                  </a:lnTo>
                  <a:lnTo>
                    <a:pt x="78" y="920"/>
                  </a:lnTo>
                  <a:lnTo>
                    <a:pt x="81" y="920"/>
                  </a:lnTo>
                  <a:lnTo>
                    <a:pt x="83" y="929"/>
                  </a:lnTo>
                  <a:lnTo>
                    <a:pt x="85" y="932"/>
                  </a:lnTo>
                  <a:lnTo>
                    <a:pt x="87" y="947"/>
                  </a:lnTo>
                  <a:lnTo>
                    <a:pt x="89" y="961"/>
                  </a:lnTo>
                  <a:lnTo>
                    <a:pt x="91" y="964"/>
                  </a:lnTo>
                  <a:lnTo>
                    <a:pt x="93" y="976"/>
                  </a:lnTo>
                  <a:lnTo>
                    <a:pt x="96" y="973"/>
                  </a:lnTo>
                  <a:lnTo>
                    <a:pt x="98" y="976"/>
                  </a:lnTo>
                  <a:lnTo>
                    <a:pt x="100" y="979"/>
                  </a:lnTo>
                  <a:lnTo>
                    <a:pt x="102" y="985"/>
                  </a:lnTo>
                  <a:lnTo>
                    <a:pt x="104" y="988"/>
                  </a:lnTo>
                  <a:lnTo>
                    <a:pt x="107" y="990"/>
                  </a:lnTo>
                  <a:lnTo>
                    <a:pt x="109" y="996"/>
                  </a:lnTo>
                  <a:lnTo>
                    <a:pt x="111" y="999"/>
                  </a:lnTo>
                  <a:lnTo>
                    <a:pt x="113" y="999"/>
                  </a:lnTo>
                  <a:lnTo>
                    <a:pt x="116" y="1002"/>
                  </a:lnTo>
                  <a:lnTo>
                    <a:pt x="117" y="1008"/>
                  </a:lnTo>
                  <a:lnTo>
                    <a:pt x="120" y="1011"/>
                  </a:lnTo>
                  <a:lnTo>
                    <a:pt x="122" y="1011"/>
                  </a:lnTo>
                  <a:lnTo>
                    <a:pt x="124" y="1014"/>
                  </a:lnTo>
                  <a:lnTo>
                    <a:pt x="126" y="1020"/>
                  </a:lnTo>
                  <a:lnTo>
                    <a:pt x="128" y="1023"/>
                  </a:lnTo>
                  <a:lnTo>
                    <a:pt x="131" y="1023"/>
                  </a:lnTo>
                  <a:lnTo>
                    <a:pt x="133" y="1023"/>
                  </a:lnTo>
                  <a:lnTo>
                    <a:pt x="135" y="102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245" name="Group 43"/>
          <p:cNvGrpSpPr>
            <a:grpSpLocks/>
          </p:cNvGrpSpPr>
          <p:nvPr/>
        </p:nvGrpSpPr>
        <p:grpSpPr bwMode="auto">
          <a:xfrm>
            <a:off x="2478088" y="4481513"/>
            <a:ext cx="3692525" cy="303212"/>
            <a:chOff x="1801" y="2823"/>
            <a:chExt cx="2326" cy="191"/>
          </a:xfrm>
        </p:grpSpPr>
        <p:grpSp>
          <p:nvGrpSpPr>
            <p:cNvPr id="9331" name="Group 44"/>
            <p:cNvGrpSpPr>
              <a:grpSpLocks/>
            </p:cNvGrpSpPr>
            <p:nvPr/>
          </p:nvGrpSpPr>
          <p:grpSpPr bwMode="auto">
            <a:xfrm>
              <a:off x="1988" y="2857"/>
              <a:ext cx="1919" cy="138"/>
              <a:chOff x="1988" y="2857"/>
              <a:chExt cx="1919" cy="138"/>
            </a:xfrm>
          </p:grpSpPr>
          <p:sp>
            <p:nvSpPr>
              <p:cNvPr id="9334" name="Freeform 45"/>
              <p:cNvSpPr>
                <a:spLocks/>
              </p:cNvSpPr>
              <p:nvPr/>
            </p:nvSpPr>
            <p:spPr bwMode="auto">
              <a:xfrm>
                <a:off x="1988" y="2944"/>
                <a:ext cx="275" cy="51"/>
              </a:xfrm>
              <a:custGeom>
                <a:avLst/>
                <a:gdLst>
                  <a:gd name="T0" fmla="*/ 0 w 988"/>
                  <a:gd name="T1" fmla="*/ 0 h 240"/>
                  <a:gd name="T2" fmla="*/ 0 w 988"/>
                  <a:gd name="T3" fmla="*/ 0 h 240"/>
                  <a:gd name="T4" fmla="*/ 0 w 988"/>
                  <a:gd name="T5" fmla="*/ 0 h 240"/>
                  <a:gd name="T6" fmla="*/ 0 w 988"/>
                  <a:gd name="T7" fmla="*/ 0 h 240"/>
                  <a:gd name="T8" fmla="*/ 0 w 988"/>
                  <a:gd name="T9" fmla="*/ 0 h 240"/>
                  <a:gd name="T10" fmla="*/ 0 w 988"/>
                  <a:gd name="T11" fmla="*/ 0 h 240"/>
                  <a:gd name="T12" fmla="*/ 0 w 988"/>
                  <a:gd name="T13" fmla="*/ 0 h 240"/>
                  <a:gd name="T14" fmla="*/ 0 w 988"/>
                  <a:gd name="T15" fmla="*/ 0 h 240"/>
                  <a:gd name="T16" fmla="*/ 0 w 988"/>
                  <a:gd name="T17" fmla="*/ 0 h 240"/>
                  <a:gd name="T18" fmla="*/ 0 w 988"/>
                  <a:gd name="T19" fmla="*/ 0 h 240"/>
                  <a:gd name="T20" fmla="*/ 0 w 988"/>
                  <a:gd name="T21" fmla="*/ 0 h 240"/>
                  <a:gd name="T22" fmla="*/ 0 w 988"/>
                  <a:gd name="T23" fmla="*/ 0 h 240"/>
                  <a:gd name="T24" fmla="*/ 0 w 988"/>
                  <a:gd name="T25" fmla="*/ 0 h 240"/>
                  <a:gd name="T26" fmla="*/ 0 w 988"/>
                  <a:gd name="T27" fmla="*/ 0 h 240"/>
                  <a:gd name="T28" fmla="*/ 0 w 988"/>
                  <a:gd name="T29" fmla="*/ 0 h 240"/>
                  <a:gd name="T30" fmla="*/ 0 w 988"/>
                  <a:gd name="T31" fmla="*/ 0 h 240"/>
                  <a:gd name="T32" fmla="*/ 0 w 988"/>
                  <a:gd name="T33" fmla="*/ 0 h 240"/>
                  <a:gd name="T34" fmla="*/ 0 w 988"/>
                  <a:gd name="T35" fmla="*/ 0 h 240"/>
                  <a:gd name="T36" fmla="*/ 0 w 988"/>
                  <a:gd name="T37" fmla="*/ 0 h 240"/>
                  <a:gd name="T38" fmla="*/ 0 w 988"/>
                  <a:gd name="T39" fmla="*/ 0 h 240"/>
                  <a:gd name="T40" fmla="*/ 0 w 988"/>
                  <a:gd name="T41" fmla="*/ 0 h 240"/>
                  <a:gd name="T42" fmla="*/ 0 w 988"/>
                  <a:gd name="T43" fmla="*/ 0 h 240"/>
                  <a:gd name="T44" fmla="*/ 0 w 988"/>
                  <a:gd name="T45" fmla="*/ 0 h 240"/>
                  <a:gd name="T46" fmla="*/ 0 w 988"/>
                  <a:gd name="T47" fmla="*/ 0 h 240"/>
                  <a:gd name="T48" fmla="*/ 0 w 988"/>
                  <a:gd name="T49" fmla="*/ 0 h 240"/>
                  <a:gd name="T50" fmla="*/ 0 w 988"/>
                  <a:gd name="T51" fmla="*/ 0 h 240"/>
                  <a:gd name="T52" fmla="*/ 0 w 988"/>
                  <a:gd name="T53" fmla="*/ 0 h 240"/>
                  <a:gd name="T54" fmla="*/ 0 w 988"/>
                  <a:gd name="T55" fmla="*/ 0 h 240"/>
                  <a:gd name="T56" fmla="*/ 0 w 988"/>
                  <a:gd name="T57" fmla="*/ 0 h 240"/>
                  <a:gd name="T58" fmla="*/ 0 w 988"/>
                  <a:gd name="T59" fmla="*/ 0 h 240"/>
                  <a:gd name="T60" fmla="*/ 0 w 988"/>
                  <a:gd name="T61" fmla="*/ 0 h 240"/>
                  <a:gd name="T62" fmla="*/ 0 w 988"/>
                  <a:gd name="T63" fmla="*/ 0 h 240"/>
                  <a:gd name="T64" fmla="*/ 0 w 988"/>
                  <a:gd name="T65" fmla="*/ 0 h 240"/>
                  <a:gd name="T66" fmla="*/ 0 w 988"/>
                  <a:gd name="T67" fmla="*/ 0 h 240"/>
                  <a:gd name="T68" fmla="*/ 0 w 988"/>
                  <a:gd name="T69" fmla="*/ 0 h 240"/>
                  <a:gd name="T70" fmla="*/ 0 w 988"/>
                  <a:gd name="T71" fmla="*/ 0 h 240"/>
                  <a:gd name="T72" fmla="*/ 0 w 988"/>
                  <a:gd name="T73" fmla="*/ 0 h 240"/>
                  <a:gd name="T74" fmla="*/ 0 w 988"/>
                  <a:gd name="T75" fmla="*/ 0 h 240"/>
                  <a:gd name="T76" fmla="*/ 0 w 988"/>
                  <a:gd name="T77" fmla="*/ 0 h 240"/>
                  <a:gd name="T78" fmla="*/ 0 w 988"/>
                  <a:gd name="T79" fmla="*/ 0 h 240"/>
                  <a:gd name="T80" fmla="*/ 0 w 988"/>
                  <a:gd name="T81" fmla="*/ 0 h 240"/>
                  <a:gd name="T82" fmla="*/ 0 w 988"/>
                  <a:gd name="T83" fmla="*/ 0 h 240"/>
                  <a:gd name="T84" fmla="*/ 0 w 988"/>
                  <a:gd name="T85" fmla="*/ 0 h 240"/>
                  <a:gd name="T86" fmla="*/ 0 w 988"/>
                  <a:gd name="T87" fmla="*/ 0 h 240"/>
                  <a:gd name="T88" fmla="*/ 0 w 988"/>
                  <a:gd name="T89" fmla="*/ 0 h 240"/>
                  <a:gd name="T90" fmla="*/ 0 w 988"/>
                  <a:gd name="T91" fmla="*/ 0 h 240"/>
                  <a:gd name="T92" fmla="*/ 0 w 988"/>
                  <a:gd name="T93" fmla="*/ 0 h 240"/>
                  <a:gd name="T94" fmla="*/ 0 w 988"/>
                  <a:gd name="T95" fmla="*/ 0 h 240"/>
                  <a:gd name="T96" fmla="*/ 0 w 988"/>
                  <a:gd name="T97" fmla="*/ 0 h 240"/>
                  <a:gd name="T98" fmla="*/ 0 w 988"/>
                  <a:gd name="T99" fmla="*/ 0 h 240"/>
                  <a:gd name="T100" fmla="*/ 0 w 988"/>
                  <a:gd name="T101" fmla="*/ 0 h 240"/>
                  <a:gd name="T102" fmla="*/ 0 w 988"/>
                  <a:gd name="T103" fmla="*/ 0 h 240"/>
                  <a:gd name="T104" fmla="*/ 0 w 988"/>
                  <a:gd name="T105" fmla="*/ 0 h 240"/>
                  <a:gd name="T106" fmla="*/ 0 w 988"/>
                  <a:gd name="T107" fmla="*/ 0 h 240"/>
                  <a:gd name="T108" fmla="*/ 0 w 988"/>
                  <a:gd name="T109" fmla="*/ 0 h 240"/>
                  <a:gd name="T110" fmla="*/ 0 w 988"/>
                  <a:gd name="T111" fmla="*/ 0 h 240"/>
                  <a:gd name="T112" fmla="*/ 0 w 988"/>
                  <a:gd name="T113" fmla="*/ 0 h 240"/>
                  <a:gd name="T114" fmla="*/ 0 w 988"/>
                  <a:gd name="T115" fmla="*/ 0 h 240"/>
                  <a:gd name="T116" fmla="*/ 0 w 988"/>
                  <a:gd name="T117" fmla="*/ 0 h 240"/>
                  <a:gd name="T118" fmla="*/ 0 w 988"/>
                  <a:gd name="T119" fmla="*/ 0 h 240"/>
                  <a:gd name="T120" fmla="*/ 0 w 988"/>
                  <a:gd name="T121" fmla="*/ 0 h 240"/>
                  <a:gd name="T122" fmla="*/ 0 w 988"/>
                  <a:gd name="T123" fmla="*/ 0 h 240"/>
                  <a:gd name="T124" fmla="*/ 0 w 988"/>
                  <a:gd name="T125" fmla="*/ 0 h 2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8" h="240">
                    <a:moveTo>
                      <a:pt x="0" y="224"/>
                    </a:moveTo>
                    <a:lnTo>
                      <a:pt x="8" y="224"/>
                    </a:lnTo>
                    <a:lnTo>
                      <a:pt x="16" y="224"/>
                    </a:lnTo>
                    <a:lnTo>
                      <a:pt x="24" y="224"/>
                    </a:lnTo>
                    <a:lnTo>
                      <a:pt x="32" y="224"/>
                    </a:lnTo>
                    <a:lnTo>
                      <a:pt x="40" y="224"/>
                    </a:lnTo>
                    <a:lnTo>
                      <a:pt x="48" y="224"/>
                    </a:lnTo>
                    <a:lnTo>
                      <a:pt x="56" y="238"/>
                    </a:lnTo>
                    <a:lnTo>
                      <a:pt x="63" y="238"/>
                    </a:lnTo>
                    <a:lnTo>
                      <a:pt x="71" y="238"/>
                    </a:lnTo>
                    <a:lnTo>
                      <a:pt x="79" y="225"/>
                    </a:lnTo>
                    <a:lnTo>
                      <a:pt x="87" y="210"/>
                    </a:lnTo>
                    <a:lnTo>
                      <a:pt x="96" y="210"/>
                    </a:lnTo>
                    <a:lnTo>
                      <a:pt x="103" y="210"/>
                    </a:lnTo>
                    <a:lnTo>
                      <a:pt x="111" y="210"/>
                    </a:lnTo>
                    <a:lnTo>
                      <a:pt x="119" y="211"/>
                    </a:lnTo>
                    <a:lnTo>
                      <a:pt x="127" y="211"/>
                    </a:lnTo>
                    <a:lnTo>
                      <a:pt x="134" y="225"/>
                    </a:lnTo>
                    <a:lnTo>
                      <a:pt x="142" y="225"/>
                    </a:lnTo>
                    <a:lnTo>
                      <a:pt x="150" y="225"/>
                    </a:lnTo>
                    <a:lnTo>
                      <a:pt x="159" y="225"/>
                    </a:lnTo>
                    <a:lnTo>
                      <a:pt x="166" y="226"/>
                    </a:lnTo>
                    <a:lnTo>
                      <a:pt x="174" y="226"/>
                    </a:lnTo>
                    <a:lnTo>
                      <a:pt x="182" y="226"/>
                    </a:lnTo>
                    <a:lnTo>
                      <a:pt x="190" y="239"/>
                    </a:lnTo>
                    <a:lnTo>
                      <a:pt x="197" y="239"/>
                    </a:lnTo>
                    <a:lnTo>
                      <a:pt x="205" y="240"/>
                    </a:lnTo>
                    <a:lnTo>
                      <a:pt x="214" y="240"/>
                    </a:lnTo>
                    <a:lnTo>
                      <a:pt x="222" y="212"/>
                    </a:lnTo>
                    <a:lnTo>
                      <a:pt x="230" y="212"/>
                    </a:lnTo>
                    <a:lnTo>
                      <a:pt x="237" y="212"/>
                    </a:lnTo>
                    <a:lnTo>
                      <a:pt x="245" y="198"/>
                    </a:lnTo>
                    <a:lnTo>
                      <a:pt x="253" y="199"/>
                    </a:lnTo>
                    <a:lnTo>
                      <a:pt x="261" y="199"/>
                    </a:lnTo>
                    <a:lnTo>
                      <a:pt x="269" y="185"/>
                    </a:lnTo>
                    <a:lnTo>
                      <a:pt x="277" y="185"/>
                    </a:lnTo>
                    <a:lnTo>
                      <a:pt x="285" y="185"/>
                    </a:lnTo>
                    <a:lnTo>
                      <a:pt x="293" y="186"/>
                    </a:lnTo>
                    <a:lnTo>
                      <a:pt x="301" y="186"/>
                    </a:lnTo>
                    <a:lnTo>
                      <a:pt x="308" y="199"/>
                    </a:lnTo>
                    <a:lnTo>
                      <a:pt x="316" y="199"/>
                    </a:lnTo>
                    <a:lnTo>
                      <a:pt x="324" y="199"/>
                    </a:lnTo>
                    <a:lnTo>
                      <a:pt x="332" y="199"/>
                    </a:lnTo>
                    <a:lnTo>
                      <a:pt x="340" y="200"/>
                    </a:lnTo>
                    <a:lnTo>
                      <a:pt x="348" y="200"/>
                    </a:lnTo>
                    <a:lnTo>
                      <a:pt x="356" y="186"/>
                    </a:lnTo>
                    <a:lnTo>
                      <a:pt x="364" y="186"/>
                    </a:lnTo>
                    <a:lnTo>
                      <a:pt x="372" y="186"/>
                    </a:lnTo>
                    <a:lnTo>
                      <a:pt x="379" y="187"/>
                    </a:lnTo>
                    <a:lnTo>
                      <a:pt x="387" y="187"/>
                    </a:lnTo>
                    <a:lnTo>
                      <a:pt x="396" y="187"/>
                    </a:lnTo>
                    <a:lnTo>
                      <a:pt x="404" y="173"/>
                    </a:lnTo>
                    <a:lnTo>
                      <a:pt x="411" y="173"/>
                    </a:lnTo>
                    <a:lnTo>
                      <a:pt x="419" y="173"/>
                    </a:lnTo>
                    <a:lnTo>
                      <a:pt x="427" y="174"/>
                    </a:lnTo>
                    <a:lnTo>
                      <a:pt x="435" y="174"/>
                    </a:lnTo>
                    <a:lnTo>
                      <a:pt x="442" y="174"/>
                    </a:lnTo>
                    <a:lnTo>
                      <a:pt x="450" y="174"/>
                    </a:lnTo>
                    <a:lnTo>
                      <a:pt x="459" y="174"/>
                    </a:lnTo>
                    <a:lnTo>
                      <a:pt x="467" y="161"/>
                    </a:lnTo>
                    <a:lnTo>
                      <a:pt x="475" y="161"/>
                    </a:lnTo>
                    <a:lnTo>
                      <a:pt x="482" y="146"/>
                    </a:lnTo>
                    <a:lnTo>
                      <a:pt x="490" y="146"/>
                    </a:lnTo>
                    <a:lnTo>
                      <a:pt x="498" y="146"/>
                    </a:lnTo>
                    <a:lnTo>
                      <a:pt x="506" y="146"/>
                    </a:lnTo>
                    <a:lnTo>
                      <a:pt x="513" y="147"/>
                    </a:lnTo>
                    <a:lnTo>
                      <a:pt x="522" y="147"/>
                    </a:lnTo>
                    <a:lnTo>
                      <a:pt x="530" y="147"/>
                    </a:lnTo>
                    <a:lnTo>
                      <a:pt x="538" y="161"/>
                    </a:lnTo>
                    <a:lnTo>
                      <a:pt x="545" y="161"/>
                    </a:lnTo>
                    <a:lnTo>
                      <a:pt x="553" y="162"/>
                    </a:lnTo>
                    <a:lnTo>
                      <a:pt x="561" y="147"/>
                    </a:lnTo>
                    <a:lnTo>
                      <a:pt x="569" y="147"/>
                    </a:lnTo>
                    <a:lnTo>
                      <a:pt x="577" y="147"/>
                    </a:lnTo>
                    <a:lnTo>
                      <a:pt x="585" y="147"/>
                    </a:lnTo>
                    <a:lnTo>
                      <a:pt x="593" y="147"/>
                    </a:lnTo>
                    <a:lnTo>
                      <a:pt x="601" y="134"/>
                    </a:lnTo>
                    <a:lnTo>
                      <a:pt x="609" y="134"/>
                    </a:lnTo>
                    <a:lnTo>
                      <a:pt x="616" y="134"/>
                    </a:lnTo>
                    <a:lnTo>
                      <a:pt x="624" y="121"/>
                    </a:lnTo>
                    <a:lnTo>
                      <a:pt x="632" y="121"/>
                    </a:lnTo>
                    <a:lnTo>
                      <a:pt x="641" y="135"/>
                    </a:lnTo>
                    <a:lnTo>
                      <a:pt x="649" y="121"/>
                    </a:lnTo>
                    <a:lnTo>
                      <a:pt x="656" y="121"/>
                    </a:lnTo>
                    <a:lnTo>
                      <a:pt x="664" y="108"/>
                    </a:lnTo>
                    <a:lnTo>
                      <a:pt x="672" y="108"/>
                    </a:lnTo>
                    <a:lnTo>
                      <a:pt x="680" y="108"/>
                    </a:lnTo>
                    <a:lnTo>
                      <a:pt x="687" y="108"/>
                    </a:lnTo>
                    <a:lnTo>
                      <a:pt x="695" y="108"/>
                    </a:lnTo>
                    <a:lnTo>
                      <a:pt x="704" y="108"/>
                    </a:lnTo>
                    <a:lnTo>
                      <a:pt x="712" y="108"/>
                    </a:lnTo>
                    <a:lnTo>
                      <a:pt x="719" y="122"/>
                    </a:lnTo>
                    <a:lnTo>
                      <a:pt x="727" y="108"/>
                    </a:lnTo>
                    <a:lnTo>
                      <a:pt x="735" y="109"/>
                    </a:lnTo>
                    <a:lnTo>
                      <a:pt x="743" y="109"/>
                    </a:lnTo>
                    <a:lnTo>
                      <a:pt x="751" y="94"/>
                    </a:lnTo>
                    <a:lnTo>
                      <a:pt x="758" y="94"/>
                    </a:lnTo>
                    <a:lnTo>
                      <a:pt x="767" y="94"/>
                    </a:lnTo>
                    <a:lnTo>
                      <a:pt x="775" y="81"/>
                    </a:lnTo>
                    <a:lnTo>
                      <a:pt x="783" y="81"/>
                    </a:lnTo>
                    <a:lnTo>
                      <a:pt x="790" y="81"/>
                    </a:lnTo>
                    <a:lnTo>
                      <a:pt x="798" y="81"/>
                    </a:lnTo>
                    <a:lnTo>
                      <a:pt x="806" y="81"/>
                    </a:lnTo>
                    <a:lnTo>
                      <a:pt x="814" y="68"/>
                    </a:lnTo>
                    <a:lnTo>
                      <a:pt x="823" y="82"/>
                    </a:lnTo>
                    <a:lnTo>
                      <a:pt x="830" y="68"/>
                    </a:lnTo>
                    <a:lnTo>
                      <a:pt x="838" y="68"/>
                    </a:lnTo>
                    <a:lnTo>
                      <a:pt x="846" y="68"/>
                    </a:lnTo>
                    <a:lnTo>
                      <a:pt x="854" y="55"/>
                    </a:lnTo>
                    <a:lnTo>
                      <a:pt x="861" y="42"/>
                    </a:lnTo>
                    <a:lnTo>
                      <a:pt x="869" y="27"/>
                    </a:lnTo>
                    <a:lnTo>
                      <a:pt x="877" y="14"/>
                    </a:lnTo>
                    <a:lnTo>
                      <a:pt x="886" y="14"/>
                    </a:lnTo>
                    <a:lnTo>
                      <a:pt x="894" y="0"/>
                    </a:lnTo>
                    <a:lnTo>
                      <a:pt x="901" y="0"/>
                    </a:lnTo>
                    <a:lnTo>
                      <a:pt x="909" y="1"/>
                    </a:lnTo>
                    <a:lnTo>
                      <a:pt x="917" y="14"/>
                    </a:lnTo>
                    <a:lnTo>
                      <a:pt x="925" y="14"/>
                    </a:lnTo>
                    <a:lnTo>
                      <a:pt x="932" y="28"/>
                    </a:lnTo>
                    <a:lnTo>
                      <a:pt x="940" y="14"/>
                    </a:lnTo>
                    <a:lnTo>
                      <a:pt x="949" y="14"/>
                    </a:lnTo>
                    <a:lnTo>
                      <a:pt x="957" y="15"/>
                    </a:lnTo>
                    <a:lnTo>
                      <a:pt x="965" y="15"/>
                    </a:lnTo>
                    <a:lnTo>
                      <a:pt x="972" y="15"/>
                    </a:lnTo>
                    <a:lnTo>
                      <a:pt x="980" y="15"/>
                    </a:lnTo>
                    <a:lnTo>
                      <a:pt x="988"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35" name="Freeform 46"/>
              <p:cNvSpPr>
                <a:spLocks/>
              </p:cNvSpPr>
              <p:nvPr/>
            </p:nvSpPr>
            <p:spPr bwMode="auto">
              <a:xfrm>
                <a:off x="2263" y="2935"/>
                <a:ext cx="274" cy="28"/>
              </a:xfrm>
              <a:custGeom>
                <a:avLst/>
                <a:gdLst>
                  <a:gd name="T0" fmla="*/ 0 w 987"/>
                  <a:gd name="T1" fmla="*/ 0 h 132"/>
                  <a:gd name="T2" fmla="*/ 0 w 987"/>
                  <a:gd name="T3" fmla="*/ 0 h 132"/>
                  <a:gd name="T4" fmla="*/ 0 w 987"/>
                  <a:gd name="T5" fmla="*/ 0 h 132"/>
                  <a:gd name="T6" fmla="*/ 0 w 987"/>
                  <a:gd name="T7" fmla="*/ 0 h 132"/>
                  <a:gd name="T8" fmla="*/ 0 w 987"/>
                  <a:gd name="T9" fmla="*/ 0 h 132"/>
                  <a:gd name="T10" fmla="*/ 0 w 987"/>
                  <a:gd name="T11" fmla="*/ 0 h 132"/>
                  <a:gd name="T12" fmla="*/ 0 w 987"/>
                  <a:gd name="T13" fmla="*/ 0 h 132"/>
                  <a:gd name="T14" fmla="*/ 0 w 987"/>
                  <a:gd name="T15" fmla="*/ 0 h 132"/>
                  <a:gd name="T16" fmla="*/ 0 w 987"/>
                  <a:gd name="T17" fmla="*/ 0 h 132"/>
                  <a:gd name="T18" fmla="*/ 0 w 987"/>
                  <a:gd name="T19" fmla="*/ 0 h 132"/>
                  <a:gd name="T20" fmla="*/ 0 w 987"/>
                  <a:gd name="T21" fmla="*/ 0 h 132"/>
                  <a:gd name="T22" fmla="*/ 0 w 987"/>
                  <a:gd name="T23" fmla="*/ 0 h 132"/>
                  <a:gd name="T24" fmla="*/ 0 w 987"/>
                  <a:gd name="T25" fmla="*/ 0 h 132"/>
                  <a:gd name="T26" fmla="*/ 0 w 987"/>
                  <a:gd name="T27" fmla="*/ 0 h 132"/>
                  <a:gd name="T28" fmla="*/ 0 w 987"/>
                  <a:gd name="T29" fmla="*/ 0 h 132"/>
                  <a:gd name="T30" fmla="*/ 0 w 987"/>
                  <a:gd name="T31" fmla="*/ 0 h 132"/>
                  <a:gd name="T32" fmla="*/ 0 w 987"/>
                  <a:gd name="T33" fmla="*/ 0 h 132"/>
                  <a:gd name="T34" fmla="*/ 0 w 987"/>
                  <a:gd name="T35" fmla="*/ 0 h 132"/>
                  <a:gd name="T36" fmla="*/ 0 w 987"/>
                  <a:gd name="T37" fmla="*/ 0 h 132"/>
                  <a:gd name="T38" fmla="*/ 0 w 987"/>
                  <a:gd name="T39" fmla="*/ 0 h 132"/>
                  <a:gd name="T40" fmla="*/ 0 w 987"/>
                  <a:gd name="T41" fmla="*/ 0 h 132"/>
                  <a:gd name="T42" fmla="*/ 0 w 987"/>
                  <a:gd name="T43" fmla="*/ 0 h 132"/>
                  <a:gd name="T44" fmla="*/ 0 w 987"/>
                  <a:gd name="T45" fmla="*/ 0 h 132"/>
                  <a:gd name="T46" fmla="*/ 0 w 987"/>
                  <a:gd name="T47" fmla="*/ 0 h 132"/>
                  <a:gd name="T48" fmla="*/ 0 w 987"/>
                  <a:gd name="T49" fmla="*/ 0 h 132"/>
                  <a:gd name="T50" fmla="*/ 0 w 987"/>
                  <a:gd name="T51" fmla="*/ 0 h 132"/>
                  <a:gd name="T52" fmla="*/ 0 w 987"/>
                  <a:gd name="T53" fmla="*/ 0 h 132"/>
                  <a:gd name="T54" fmla="*/ 0 w 987"/>
                  <a:gd name="T55" fmla="*/ 0 h 132"/>
                  <a:gd name="T56" fmla="*/ 0 w 987"/>
                  <a:gd name="T57" fmla="*/ 0 h 132"/>
                  <a:gd name="T58" fmla="*/ 0 w 987"/>
                  <a:gd name="T59" fmla="*/ 0 h 132"/>
                  <a:gd name="T60" fmla="*/ 0 w 987"/>
                  <a:gd name="T61" fmla="*/ 0 h 132"/>
                  <a:gd name="T62" fmla="*/ 0 w 987"/>
                  <a:gd name="T63" fmla="*/ 0 h 132"/>
                  <a:gd name="T64" fmla="*/ 0 w 987"/>
                  <a:gd name="T65" fmla="*/ 0 h 132"/>
                  <a:gd name="T66" fmla="*/ 0 w 987"/>
                  <a:gd name="T67" fmla="*/ 0 h 132"/>
                  <a:gd name="T68" fmla="*/ 0 w 987"/>
                  <a:gd name="T69" fmla="*/ 0 h 132"/>
                  <a:gd name="T70" fmla="*/ 0 w 987"/>
                  <a:gd name="T71" fmla="*/ 0 h 132"/>
                  <a:gd name="T72" fmla="*/ 0 w 987"/>
                  <a:gd name="T73" fmla="*/ 0 h 132"/>
                  <a:gd name="T74" fmla="*/ 0 w 987"/>
                  <a:gd name="T75" fmla="*/ 0 h 132"/>
                  <a:gd name="T76" fmla="*/ 0 w 987"/>
                  <a:gd name="T77" fmla="*/ 0 h 132"/>
                  <a:gd name="T78" fmla="*/ 0 w 987"/>
                  <a:gd name="T79" fmla="*/ 0 h 132"/>
                  <a:gd name="T80" fmla="*/ 0 w 987"/>
                  <a:gd name="T81" fmla="*/ 0 h 132"/>
                  <a:gd name="T82" fmla="*/ 0 w 987"/>
                  <a:gd name="T83" fmla="*/ 0 h 132"/>
                  <a:gd name="T84" fmla="*/ 0 w 987"/>
                  <a:gd name="T85" fmla="*/ 0 h 132"/>
                  <a:gd name="T86" fmla="*/ 0 w 987"/>
                  <a:gd name="T87" fmla="*/ 0 h 132"/>
                  <a:gd name="T88" fmla="*/ 0 w 987"/>
                  <a:gd name="T89" fmla="*/ 0 h 132"/>
                  <a:gd name="T90" fmla="*/ 0 w 987"/>
                  <a:gd name="T91" fmla="*/ 0 h 132"/>
                  <a:gd name="T92" fmla="*/ 0 w 987"/>
                  <a:gd name="T93" fmla="*/ 0 h 132"/>
                  <a:gd name="T94" fmla="*/ 0 w 987"/>
                  <a:gd name="T95" fmla="*/ 0 h 132"/>
                  <a:gd name="T96" fmla="*/ 0 w 987"/>
                  <a:gd name="T97" fmla="*/ 0 h 132"/>
                  <a:gd name="T98" fmla="*/ 0 w 987"/>
                  <a:gd name="T99" fmla="*/ 0 h 132"/>
                  <a:gd name="T100" fmla="*/ 0 w 987"/>
                  <a:gd name="T101" fmla="*/ 0 h 132"/>
                  <a:gd name="T102" fmla="*/ 0 w 987"/>
                  <a:gd name="T103" fmla="*/ 0 h 132"/>
                  <a:gd name="T104" fmla="*/ 0 w 987"/>
                  <a:gd name="T105" fmla="*/ 0 h 132"/>
                  <a:gd name="T106" fmla="*/ 0 w 987"/>
                  <a:gd name="T107" fmla="*/ 0 h 132"/>
                  <a:gd name="T108" fmla="*/ 0 w 987"/>
                  <a:gd name="T109" fmla="*/ 0 h 132"/>
                  <a:gd name="T110" fmla="*/ 0 w 987"/>
                  <a:gd name="T111" fmla="*/ 0 h 132"/>
                  <a:gd name="T112" fmla="*/ 0 w 987"/>
                  <a:gd name="T113" fmla="*/ 0 h 132"/>
                  <a:gd name="T114" fmla="*/ 0 w 987"/>
                  <a:gd name="T115" fmla="*/ 0 h 132"/>
                  <a:gd name="T116" fmla="*/ 0 w 987"/>
                  <a:gd name="T117" fmla="*/ 0 h 132"/>
                  <a:gd name="T118" fmla="*/ 0 w 987"/>
                  <a:gd name="T119" fmla="*/ 0 h 132"/>
                  <a:gd name="T120" fmla="*/ 0 w 987"/>
                  <a:gd name="T121" fmla="*/ 0 h 132"/>
                  <a:gd name="T122" fmla="*/ 0 w 987"/>
                  <a:gd name="T123" fmla="*/ 0 h 132"/>
                  <a:gd name="T124" fmla="*/ 0 w 987"/>
                  <a:gd name="T125" fmla="*/ 0 h 1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32">
                    <a:moveTo>
                      <a:pt x="0" y="60"/>
                    </a:moveTo>
                    <a:lnTo>
                      <a:pt x="8" y="60"/>
                    </a:lnTo>
                    <a:lnTo>
                      <a:pt x="15" y="60"/>
                    </a:lnTo>
                    <a:lnTo>
                      <a:pt x="24" y="60"/>
                    </a:lnTo>
                    <a:lnTo>
                      <a:pt x="32" y="60"/>
                    </a:lnTo>
                    <a:lnTo>
                      <a:pt x="40" y="60"/>
                    </a:lnTo>
                    <a:lnTo>
                      <a:pt x="47" y="61"/>
                    </a:lnTo>
                    <a:lnTo>
                      <a:pt x="55" y="74"/>
                    </a:lnTo>
                    <a:lnTo>
                      <a:pt x="63" y="74"/>
                    </a:lnTo>
                    <a:lnTo>
                      <a:pt x="71" y="74"/>
                    </a:lnTo>
                    <a:lnTo>
                      <a:pt x="79" y="74"/>
                    </a:lnTo>
                    <a:lnTo>
                      <a:pt x="87" y="74"/>
                    </a:lnTo>
                    <a:lnTo>
                      <a:pt x="95" y="75"/>
                    </a:lnTo>
                    <a:lnTo>
                      <a:pt x="103" y="61"/>
                    </a:lnTo>
                    <a:lnTo>
                      <a:pt x="111" y="61"/>
                    </a:lnTo>
                    <a:lnTo>
                      <a:pt x="118" y="61"/>
                    </a:lnTo>
                    <a:lnTo>
                      <a:pt x="126" y="61"/>
                    </a:lnTo>
                    <a:lnTo>
                      <a:pt x="134" y="62"/>
                    </a:lnTo>
                    <a:lnTo>
                      <a:pt x="143" y="62"/>
                    </a:lnTo>
                    <a:lnTo>
                      <a:pt x="150" y="62"/>
                    </a:lnTo>
                    <a:lnTo>
                      <a:pt x="158" y="62"/>
                    </a:lnTo>
                    <a:lnTo>
                      <a:pt x="166" y="62"/>
                    </a:lnTo>
                    <a:lnTo>
                      <a:pt x="174" y="62"/>
                    </a:lnTo>
                    <a:lnTo>
                      <a:pt x="181" y="62"/>
                    </a:lnTo>
                    <a:lnTo>
                      <a:pt x="189" y="62"/>
                    </a:lnTo>
                    <a:lnTo>
                      <a:pt x="197" y="76"/>
                    </a:lnTo>
                    <a:lnTo>
                      <a:pt x="206" y="76"/>
                    </a:lnTo>
                    <a:lnTo>
                      <a:pt x="213" y="90"/>
                    </a:lnTo>
                    <a:lnTo>
                      <a:pt x="221" y="104"/>
                    </a:lnTo>
                    <a:lnTo>
                      <a:pt x="229" y="118"/>
                    </a:lnTo>
                    <a:lnTo>
                      <a:pt x="237" y="118"/>
                    </a:lnTo>
                    <a:lnTo>
                      <a:pt x="244" y="118"/>
                    </a:lnTo>
                    <a:lnTo>
                      <a:pt x="252" y="118"/>
                    </a:lnTo>
                    <a:lnTo>
                      <a:pt x="261" y="132"/>
                    </a:lnTo>
                    <a:lnTo>
                      <a:pt x="269" y="132"/>
                    </a:lnTo>
                    <a:lnTo>
                      <a:pt x="276" y="132"/>
                    </a:lnTo>
                    <a:lnTo>
                      <a:pt x="284" y="118"/>
                    </a:lnTo>
                    <a:lnTo>
                      <a:pt x="292" y="105"/>
                    </a:lnTo>
                    <a:lnTo>
                      <a:pt x="300" y="105"/>
                    </a:lnTo>
                    <a:lnTo>
                      <a:pt x="308" y="92"/>
                    </a:lnTo>
                    <a:lnTo>
                      <a:pt x="315" y="92"/>
                    </a:lnTo>
                    <a:lnTo>
                      <a:pt x="324" y="92"/>
                    </a:lnTo>
                    <a:lnTo>
                      <a:pt x="332" y="77"/>
                    </a:lnTo>
                    <a:lnTo>
                      <a:pt x="340" y="77"/>
                    </a:lnTo>
                    <a:lnTo>
                      <a:pt x="347" y="77"/>
                    </a:lnTo>
                    <a:lnTo>
                      <a:pt x="355" y="78"/>
                    </a:lnTo>
                    <a:lnTo>
                      <a:pt x="363" y="78"/>
                    </a:lnTo>
                    <a:lnTo>
                      <a:pt x="371" y="78"/>
                    </a:lnTo>
                    <a:lnTo>
                      <a:pt x="378" y="78"/>
                    </a:lnTo>
                    <a:lnTo>
                      <a:pt x="387" y="78"/>
                    </a:lnTo>
                    <a:lnTo>
                      <a:pt x="395" y="78"/>
                    </a:lnTo>
                    <a:lnTo>
                      <a:pt x="403" y="78"/>
                    </a:lnTo>
                    <a:lnTo>
                      <a:pt x="410" y="93"/>
                    </a:lnTo>
                    <a:lnTo>
                      <a:pt x="418" y="78"/>
                    </a:lnTo>
                    <a:lnTo>
                      <a:pt x="426" y="78"/>
                    </a:lnTo>
                    <a:lnTo>
                      <a:pt x="434" y="78"/>
                    </a:lnTo>
                    <a:lnTo>
                      <a:pt x="442" y="79"/>
                    </a:lnTo>
                    <a:lnTo>
                      <a:pt x="450" y="79"/>
                    </a:lnTo>
                    <a:lnTo>
                      <a:pt x="458" y="65"/>
                    </a:lnTo>
                    <a:lnTo>
                      <a:pt x="466" y="65"/>
                    </a:lnTo>
                    <a:lnTo>
                      <a:pt x="474" y="52"/>
                    </a:lnTo>
                    <a:lnTo>
                      <a:pt x="482" y="52"/>
                    </a:lnTo>
                    <a:lnTo>
                      <a:pt x="489" y="52"/>
                    </a:lnTo>
                    <a:lnTo>
                      <a:pt x="497" y="39"/>
                    </a:lnTo>
                    <a:lnTo>
                      <a:pt x="506" y="39"/>
                    </a:lnTo>
                    <a:lnTo>
                      <a:pt x="514" y="39"/>
                    </a:lnTo>
                    <a:lnTo>
                      <a:pt x="521" y="39"/>
                    </a:lnTo>
                    <a:lnTo>
                      <a:pt x="529" y="39"/>
                    </a:lnTo>
                    <a:lnTo>
                      <a:pt x="537" y="39"/>
                    </a:lnTo>
                    <a:lnTo>
                      <a:pt x="545" y="39"/>
                    </a:lnTo>
                    <a:lnTo>
                      <a:pt x="552" y="39"/>
                    </a:lnTo>
                    <a:lnTo>
                      <a:pt x="560" y="39"/>
                    </a:lnTo>
                    <a:lnTo>
                      <a:pt x="569" y="40"/>
                    </a:lnTo>
                    <a:lnTo>
                      <a:pt x="577" y="40"/>
                    </a:lnTo>
                    <a:lnTo>
                      <a:pt x="585" y="40"/>
                    </a:lnTo>
                    <a:lnTo>
                      <a:pt x="592" y="40"/>
                    </a:lnTo>
                    <a:lnTo>
                      <a:pt x="600" y="40"/>
                    </a:lnTo>
                    <a:lnTo>
                      <a:pt x="608" y="40"/>
                    </a:lnTo>
                    <a:lnTo>
                      <a:pt x="616" y="40"/>
                    </a:lnTo>
                    <a:lnTo>
                      <a:pt x="623" y="40"/>
                    </a:lnTo>
                    <a:lnTo>
                      <a:pt x="632" y="54"/>
                    </a:lnTo>
                    <a:lnTo>
                      <a:pt x="640" y="67"/>
                    </a:lnTo>
                    <a:lnTo>
                      <a:pt x="648" y="67"/>
                    </a:lnTo>
                    <a:lnTo>
                      <a:pt x="655" y="68"/>
                    </a:lnTo>
                    <a:lnTo>
                      <a:pt x="663" y="68"/>
                    </a:lnTo>
                    <a:lnTo>
                      <a:pt x="671" y="68"/>
                    </a:lnTo>
                    <a:lnTo>
                      <a:pt x="679" y="68"/>
                    </a:lnTo>
                    <a:lnTo>
                      <a:pt x="687" y="68"/>
                    </a:lnTo>
                    <a:lnTo>
                      <a:pt x="695" y="68"/>
                    </a:lnTo>
                    <a:lnTo>
                      <a:pt x="703" y="55"/>
                    </a:lnTo>
                    <a:lnTo>
                      <a:pt x="711" y="55"/>
                    </a:lnTo>
                    <a:lnTo>
                      <a:pt x="719" y="41"/>
                    </a:lnTo>
                    <a:lnTo>
                      <a:pt x="726" y="41"/>
                    </a:lnTo>
                    <a:lnTo>
                      <a:pt x="734" y="28"/>
                    </a:lnTo>
                    <a:lnTo>
                      <a:pt x="742" y="28"/>
                    </a:lnTo>
                    <a:lnTo>
                      <a:pt x="751" y="28"/>
                    </a:lnTo>
                    <a:lnTo>
                      <a:pt x="758" y="28"/>
                    </a:lnTo>
                    <a:lnTo>
                      <a:pt x="766" y="14"/>
                    </a:lnTo>
                    <a:lnTo>
                      <a:pt x="774" y="14"/>
                    </a:lnTo>
                    <a:lnTo>
                      <a:pt x="782" y="0"/>
                    </a:lnTo>
                    <a:lnTo>
                      <a:pt x="790" y="1"/>
                    </a:lnTo>
                    <a:lnTo>
                      <a:pt x="797" y="1"/>
                    </a:lnTo>
                    <a:lnTo>
                      <a:pt x="805" y="1"/>
                    </a:lnTo>
                    <a:lnTo>
                      <a:pt x="814" y="14"/>
                    </a:lnTo>
                    <a:lnTo>
                      <a:pt x="821" y="29"/>
                    </a:lnTo>
                    <a:lnTo>
                      <a:pt x="829" y="43"/>
                    </a:lnTo>
                    <a:lnTo>
                      <a:pt x="837" y="43"/>
                    </a:lnTo>
                    <a:lnTo>
                      <a:pt x="845" y="43"/>
                    </a:lnTo>
                    <a:lnTo>
                      <a:pt x="853" y="29"/>
                    </a:lnTo>
                    <a:lnTo>
                      <a:pt x="860" y="29"/>
                    </a:lnTo>
                    <a:lnTo>
                      <a:pt x="868" y="29"/>
                    </a:lnTo>
                    <a:lnTo>
                      <a:pt x="877" y="15"/>
                    </a:lnTo>
                    <a:lnTo>
                      <a:pt x="885" y="15"/>
                    </a:lnTo>
                    <a:lnTo>
                      <a:pt x="892" y="2"/>
                    </a:lnTo>
                    <a:lnTo>
                      <a:pt x="900" y="2"/>
                    </a:lnTo>
                    <a:lnTo>
                      <a:pt x="908" y="2"/>
                    </a:lnTo>
                    <a:lnTo>
                      <a:pt x="916" y="2"/>
                    </a:lnTo>
                    <a:lnTo>
                      <a:pt x="924" y="2"/>
                    </a:lnTo>
                    <a:lnTo>
                      <a:pt x="932" y="2"/>
                    </a:lnTo>
                    <a:lnTo>
                      <a:pt x="940" y="16"/>
                    </a:lnTo>
                    <a:lnTo>
                      <a:pt x="948" y="16"/>
                    </a:lnTo>
                    <a:lnTo>
                      <a:pt x="956" y="16"/>
                    </a:lnTo>
                    <a:lnTo>
                      <a:pt x="963" y="16"/>
                    </a:lnTo>
                    <a:lnTo>
                      <a:pt x="971" y="16"/>
                    </a:lnTo>
                    <a:lnTo>
                      <a:pt x="979" y="16"/>
                    </a:lnTo>
                    <a:lnTo>
                      <a:pt x="987" y="1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36" name="Freeform 47"/>
              <p:cNvSpPr>
                <a:spLocks/>
              </p:cNvSpPr>
              <p:nvPr/>
            </p:nvSpPr>
            <p:spPr bwMode="auto">
              <a:xfrm>
                <a:off x="2537" y="2923"/>
                <a:ext cx="274" cy="16"/>
              </a:xfrm>
              <a:custGeom>
                <a:avLst/>
                <a:gdLst>
                  <a:gd name="T0" fmla="*/ 0 w 986"/>
                  <a:gd name="T1" fmla="*/ 0 h 73"/>
                  <a:gd name="T2" fmla="*/ 0 w 986"/>
                  <a:gd name="T3" fmla="*/ 0 h 73"/>
                  <a:gd name="T4" fmla="*/ 0 w 986"/>
                  <a:gd name="T5" fmla="*/ 0 h 73"/>
                  <a:gd name="T6" fmla="*/ 0 w 986"/>
                  <a:gd name="T7" fmla="*/ 0 h 73"/>
                  <a:gd name="T8" fmla="*/ 0 w 986"/>
                  <a:gd name="T9" fmla="*/ 0 h 73"/>
                  <a:gd name="T10" fmla="*/ 0 w 986"/>
                  <a:gd name="T11" fmla="*/ 0 h 73"/>
                  <a:gd name="T12" fmla="*/ 0 w 986"/>
                  <a:gd name="T13" fmla="*/ 0 h 73"/>
                  <a:gd name="T14" fmla="*/ 0 w 986"/>
                  <a:gd name="T15" fmla="*/ 0 h 73"/>
                  <a:gd name="T16" fmla="*/ 0 w 986"/>
                  <a:gd name="T17" fmla="*/ 0 h 73"/>
                  <a:gd name="T18" fmla="*/ 0 w 986"/>
                  <a:gd name="T19" fmla="*/ 0 h 73"/>
                  <a:gd name="T20" fmla="*/ 0 w 986"/>
                  <a:gd name="T21" fmla="*/ 0 h 73"/>
                  <a:gd name="T22" fmla="*/ 0 w 986"/>
                  <a:gd name="T23" fmla="*/ 0 h 73"/>
                  <a:gd name="T24" fmla="*/ 0 w 986"/>
                  <a:gd name="T25" fmla="*/ 0 h 73"/>
                  <a:gd name="T26" fmla="*/ 0 w 986"/>
                  <a:gd name="T27" fmla="*/ 0 h 73"/>
                  <a:gd name="T28" fmla="*/ 0 w 986"/>
                  <a:gd name="T29" fmla="*/ 0 h 73"/>
                  <a:gd name="T30" fmla="*/ 0 w 986"/>
                  <a:gd name="T31" fmla="*/ 0 h 73"/>
                  <a:gd name="T32" fmla="*/ 0 w 986"/>
                  <a:gd name="T33" fmla="*/ 0 h 73"/>
                  <a:gd name="T34" fmla="*/ 0 w 986"/>
                  <a:gd name="T35" fmla="*/ 0 h 73"/>
                  <a:gd name="T36" fmla="*/ 0 w 986"/>
                  <a:gd name="T37" fmla="*/ 0 h 73"/>
                  <a:gd name="T38" fmla="*/ 0 w 986"/>
                  <a:gd name="T39" fmla="*/ 0 h 73"/>
                  <a:gd name="T40" fmla="*/ 0 w 986"/>
                  <a:gd name="T41" fmla="*/ 0 h 73"/>
                  <a:gd name="T42" fmla="*/ 0 w 986"/>
                  <a:gd name="T43" fmla="*/ 0 h 73"/>
                  <a:gd name="T44" fmla="*/ 0 w 986"/>
                  <a:gd name="T45" fmla="*/ 0 h 73"/>
                  <a:gd name="T46" fmla="*/ 0 w 986"/>
                  <a:gd name="T47" fmla="*/ 0 h 73"/>
                  <a:gd name="T48" fmla="*/ 0 w 986"/>
                  <a:gd name="T49" fmla="*/ 0 h 73"/>
                  <a:gd name="T50" fmla="*/ 0 w 986"/>
                  <a:gd name="T51" fmla="*/ 0 h 73"/>
                  <a:gd name="T52" fmla="*/ 0 w 986"/>
                  <a:gd name="T53" fmla="*/ 0 h 73"/>
                  <a:gd name="T54" fmla="*/ 0 w 986"/>
                  <a:gd name="T55" fmla="*/ 0 h 73"/>
                  <a:gd name="T56" fmla="*/ 0 w 986"/>
                  <a:gd name="T57" fmla="*/ 0 h 73"/>
                  <a:gd name="T58" fmla="*/ 0 w 986"/>
                  <a:gd name="T59" fmla="*/ 0 h 73"/>
                  <a:gd name="T60" fmla="*/ 0 w 986"/>
                  <a:gd name="T61" fmla="*/ 0 h 73"/>
                  <a:gd name="T62" fmla="*/ 0 w 986"/>
                  <a:gd name="T63" fmla="*/ 0 h 73"/>
                  <a:gd name="T64" fmla="*/ 0 w 986"/>
                  <a:gd name="T65" fmla="*/ 0 h 73"/>
                  <a:gd name="T66" fmla="*/ 0 w 986"/>
                  <a:gd name="T67" fmla="*/ 0 h 73"/>
                  <a:gd name="T68" fmla="*/ 0 w 986"/>
                  <a:gd name="T69" fmla="*/ 0 h 73"/>
                  <a:gd name="T70" fmla="*/ 0 w 986"/>
                  <a:gd name="T71" fmla="*/ 0 h 73"/>
                  <a:gd name="T72" fmla="*/ 0 w 986"/>
                  <a:gd name="T73" fmla="*/ 0 h 73"/>
                  <a:gd name="T74" fmla="*/ 0 w 986"/>
                  <a:gd name="T75" fmla="*/ 0 h 73"/>
                  <a:gd name="T76" fmla="*/ 0 w 986"/>
                  <a:gd name="T77" fmla="*/ 0 h 73"/>
                  <a:gd name="T78" fmla="*/ 0 w 986"/>
                  <a:gd name="T79" fmla="*/ 0 h 73"/>
                  <a:gd name="T80" fmla="*/ 0 w 986"/>
                  <a:gd name="T81" fmla="*/ 0 h 73"/>
                  <a:gd name="T82" fmla="*/ 0 w 986"/>
                  <a:gd name="T83" fmla="*/ 0 h 73"/>
                  <a:gd name="T84" fmla="*/ 0 w 986"/>
                  <a:gd name="T85" fmla="*/ 0 h 73"/>
                  <a:gd name="T86" fmla="*/ 0 w 986"/>
                  <a:gd name="T87" fmla="*/ 0 h 73"/>
                  <a:gd name="T88" fmla="*/ 0 w 986"/>
                  <a:gd name="T89" fmla="*/ 0 h 73"/>
                  <a:gd name="T90" fmla="*/ 0 w 986"/>
                  <a:gd name="T91" fmla="*/ 0 h 73"/>
                  <a:gd name="T92" fmla="*/ 0 w 986"/>
                  <a:gd name="T93" fmla="*/ 0 h 73"/>
                  <a:gd name="T94" fmla="*/ 0 w 986"/>
                  <a:gd name="T95" fmla="*/ 0 h 73"/>
                  <a:gd name="T96" fmla="*/ 0 w 986"/>
                  <a:gd name="T97" fmla="*/ 0 h 73"/>
                  <a:gd name="T98" fmla="*/ 0 w 986"/>
                  <a:gd name="T99" fmla="*/ 0 h 73"/>
                  <a:gd name="T100" fmla="*/ 0 w 986"/>
                  <a:gd name="T101" fmla="*/ 0 h 73"/>
                  <a:gd name="T102" fmla="*/ 0 w 986"/>
                  <a:gd name="T103" fmla="*/ 0 h 73"/>
                  <a:gd name="T104" fmla="*/ 0 w 986"/>
                  <a:gd name="T105" fmla="*/ 0 h 73"/>
                  <a:gd name="T106" fmla="*/ 0 w 986"/>
                  <a:gd name="T107" fmla="*/ 0 h 73"/>
                  <a:gd name="T108" fmla="*/ 0 w 986"/>
                  <a:gd name="T109" fmla="*/ 0 h 73"/>
                  <a:gd name="T110" fmla="*/ 0 w 986"/>
                  <a:gd name="T111" fmla="*/ 0 h 73"/>
                  <a:gd name="T112" fmla="*/ 0 w 986"/>
                  <a:gd name="T113" fmla="*/ 0 h 73"/>
                  <a:gd name="T114" fmla="*/ 0 w 986"/>
                  <a:gd name="T115" fmla="*/ 0 h 73"/>
                  <a:gd name="T116" fmla="*/ 0 w 986"/>
                  <a:gd name="T117" fmla="*/ 0 h 73"/>
                  <a:gd name="T118" fmla="*/ 0 w 986"/>
                  <a:gd name="T119" fmla="*/ 0 h 73"/>
                  <a:gd name="T120" fmla="*/ 0 w 986"/>
                  <a:gd name="T121" fmla="*/ 0 h 73"/>
                  <a:gd name="T122" fmla="*/ 0 w 986"/>
                  <a:gd name="T123" fmla="*/ 0 h 73"/>
                  <a:gd name="T124" fmla="*/ 0 w 986"/>
                  <a:gd name="T125" fmla="*/ 0 h 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73">
                    <a:moveTo>
                      <a:pt x="0" y="71"/>
                    </a:moveTo>
                    <a:lnTo>
                      <a:pt x="8" y="71"/>
                    </a:lnTo>
                    <a:lnTo>
                      <a:pt x="16" y="72"/>
                    </a:lnTo>
                    <a:lnTo>
                      <a:pt x="24" y="72"/>
                    </a:lnTo>
                    <a:lnTo>
                      <a:pt x="32" y="58"/>
                    </a:lnTo>
                    <a:lnTo>
                      <a:pt x="39" y="58"/>
                    </a:lnTo>
                    <a:lnTo>
                      <a:pt x="47" y="58"/>
                    </a:lnTo>
                    <a:lnTo>
                      <a:pt x="55" y="45"/>
                    </a:lnTo>
                    <a:lnTo>
                      <a:pt x="63" y="45"/>
                    </a:lnTo>
                    <a:lnTo>
                      <a:pt x="72" y="45"/>
                    </a:lnTo>
                    <a:lnTo>
                      <a:pt x="79" y="45"/>
                    </a:lnTo>
                    <a:lnTo>
                      <a:pt x="87" y="45"/>
                    </a:lnTo>
                    <a:lnTo>
                      <a:pt x="95" y="45"/>
                    </a:lnTo>
                    <a:lnTo>
                      <a:pt x="103" y="59"/>
                    </a:lnTo>
                    <a:lnTo>
                      <a:pt x="110" y="59"/>
                    </a:lnTo>
                    <a:lnTo>
                      <a:pt x="118" y="59"/>
                    </a:lnTo>
                    <a:lnTo>
                      <a:pt x="127" y="59"/>
                    </a:lnTo>
                    <a:lnTo>
                      <a:pt x="135" y="59"/>
                    </a:lnTo>
                    <a:lnTo>
                      <a:pt x="142" y="73"/>
                    </a:lnTo>
                    <a:lnTo>
                      <a:pt x="150" y="60"/>
                    </a:lnTo>
                    <a:lnTo>
                      <a:pt x="158" y="60"/>
                    </a:lnTo>
                    <a:lnTo>
                      <a:pt x="166" y="60"/>
                    </a:lnTo>
                    <a:lnTo>
                      <a:pt x="173" y="60"/>
                    </a:lnTo>
                    <a:lnTo>
                      <a:pt x="181" y="60"/>
                    </a:lnTo>
                    <a:lnTo>
                      <a:pt x="190" y="60"/>
                    </a:lnTo>
                    <a:lnTo>
                      <a:pt x="198" y="60"/>
                    </a:lnTo>
                    <a:lnTo>
                      <a:pt x="206" y="60"/>
                    </a:lnTo>
                    <a:lnTo>
                      <a:pt x="213" y="47"/>
                    </a:lnTo>
                    <a:lnTo>
                      <a:pt x="221" y="47"/>
                    </a:lnTo>
                    <a:lnTo>
                      <a:pt x="229" y="47"/>
                    </a:lnTo>
                    <a:lnTo>
                      <a:pt x="237" y="47"/>
                    </a:lnTo>
                    <a:lnTo>
                      <a:pt x="244" y="47"/>
                    </a:lnTo>
                    <a:lnTo>
                      <a:pt x="253" y="47"/>
                    </a:lnTo>
                    <a:lnTo>
                      <a:pt x="261" y="47"/>
                    </a:lnTo>
                    <a:lnTo>
                      <a:pt x="269" y="47"/>
                    </a:lnTo>
                    <a:lnTo>
                      <a:pt x="276" y="48"/>
                    </a:lnTo>
                    <a:lnTo>
                      <a:pt x="284" y="48"/>
                    </a:lnTo>
                    <a:lnTo>
                      <a:pt x="292" y="48"/>
                    </a:lnTo>
                    <a:lnTo>
                      <a:pt x="300" y="48"/>
                    </a:lnTo>
                    <a:lnTo>
                      <a:pt x="309" y="48"/>
                    </a:lnTo>
                    <a:lnTo>
                      <a:pt x="316" y="48"/>
                    </a:lnTo>
                    <a:lnTo>
                      <a:pt x="324" y="48"/>
                    </a:lnTo>
                    <a:lnTo>
                      <a:pt x="332" y="48"/>
                    </a:lnTo>
                    <a:lnTo>
                      <a:pt x="340" y="48"/>
                    </a:lnTo>
                    <a:lnTo>
                      <a:pt x="347" y="48"/>
                    </a:lnTo>
                    <a:lnTo>
                      <a:pt x="355" y="48"/>
                    </a:lnTo>
                    <a:lnTo>
                      <a:pt x="363" y="49"/>
                    </a:lnTo>
                    <a:lnTo>
                      <a:pt x="372" y="49"/>
                    </a:lnTo>
                    <a:lnTo>
                      <a:pt x="379" y="49"/>
                    </a:lnTo>
                    <a:lnTo>
                      <a:pt x="387" y="49"/>
                    </a:lnTo>
                    <a:lnTo>
                      <a:pt x="395" y="62"/>
                    </a:lnTo>
                    <a:lnTo>
                      <a:pt x="403" y="62"/>
                    </a:lnTo>
                    <a:lnTo>
                      <a:pt x="410" y="49"/>
                    </a:lnTo>
                    <a:lnTo>
                      <a:pt x="418" y="49"/>
                    </a:lnTo>
                    <a:lnTo>
                      <a:pt x="426" y="49"/>
                    </a:lnTo>
                    <a:lnTo>
                      <a:pt x="435" y="49"/>
                    </a:lnTo>
                    <a:lnTo>
                      <a:pt x="443" y="49"/>
                    </a:lnTo>
                    <a:lnTo>
                      <a:pt x="450" y="36"/>
                    </a:lnTo>
                    <a:lnTo>
                      <a:pt x="458" y="36"/>
                    </a:lnTo>
                    <a:lnTo>
                      <a:pt x="466" y="36"/>
                    </a:lnTo>
                    <a:lnTo>
                      <a:pt x="474" y="36"/>
                    </a:lnTo>
                    <a:lnTo>
                      <a:pt x="481" y="36"/>
                    </a:lnTo>
                    <a:lnTo>
                      <a:pt x="489" y="36"/>
                    </a:lnTo>
                    <a:lnTo>
                      <a:pt x="498" y="37"/>
                    </a:lnTo>
                    <a:lnTo>
                      <a:pt x="506" y="37"/>
                    </a:lnTo>
                    <a:lnTo>
                      <a:pt x="513" y="37"/>
                    </a:lnTo>
                    <a:lnTo>
                      <a:pt x="521" y="37"/>
                    </a:lnTo>
                    <a:lnTo>
                      <a:pt x="529" y="37"/>
                    </a:lnTo>
                    <a:lnTo>
                      <a:pt x="537" y="37"/>
                    </a:lnTo>
                    <a:lnTo>
                      <a:pt x="545" y="37"/>
                    </a:lnTo>
                    <a:lnTo>
                      <a:pt x="553" y="37"/>
                    </a:lnTo>
                    <a:lnTo>
                      <a:pt x="561" y="24"/>
                    </a:lnTo>
                    <a:lnTo>
                      <a:pt x="569" y="24"/>
                    </a:lnTo>
                    <a:lnTo>
                      <a:pt x="577" y="9"/>
                    </a:lnTo>
                    <a:lnTo>
                      <a:pt x="584" y="24"/>
                    </a:lnTo>
                    <a:lnTo>
                      <a:pt x="592" y="24"/>
                    </a:lnTo>
                    <a:lnTo>
                      <a:pt x="600" y="38"/>
                    </a:lnTo>
                    <a:lnTo>
                      <a:pt x="608" y="51"/>
                    </a:lnTo>
                    <a:lnTo>
                      <a:pt x="616" y="51"/>
                    </a:lnTo>
                    <a:lnTo>
                      <a:pt x="624" y="38"/>
                    </a:lnTo>
                    <a:lnTo>
                      <a:pt x="632" y="38"/>
                    </a:lnTo>
                    <a:lnTo>
                      <a:pt x="640" y="38"/>
                    </a:lnTo>
                    <a:lnTo>
                      <a:pt x="648" y="25"/>
                    </a:lnTo>
                    <a:lnTo>
                      <a:pt x="655" y="25"/>
                    </a:lnTo>
                    <a:lnTo>
                      <a:pt x="663" y="25"/>
                    </a:lnTo>
                    <a:lnTo>
                      <a:pt x="671" y="25"/>
                    </a:lnTo>
                    <a:lnTo>
                      <a:pt x="680" y="25"/>
                    </a:lnTo>
                    <a:lnTo>
                      <a:pt x="687" y="25"/>
                    </a:lnTo>
                    <a:lnTo>
                      <a:pt x="695" y="25"/>
                    </a:lnTo>
                    <a:lnTo>
                      <a:pt x="703" y="25"/>
                    </a:lnTo>
                    <a:lnTo>
                      <a:pt x="711" y="26"/>
                    </a:lnTo>
                    <a:lnTo>
                      <a:pt x="718" y="26"/>
                    </a:lnTo>
                    <a:lnTo>
                      <a:pt x="726" y="26"/>
                    </a:lnTo>
                    <a:lnTo>
                      <a:pt x="734" y="39"/>
                    </a:lnTo>
                    <a:lnTo>
                      <a:pt x="743" y="39"/>
                    </a:lnTo>
                    <a:lnTo>
                      <a:pt x="750" y="39"/>
                    </a:lnTo>
                    <a:lnTo>
                      <a:pt x="758" y="40"/>
                    </a:lnTo>
                    <a:lnTo>
                      <a:pt x="766" y="40"/>
                    </a:lnTo>
                    <a:lnTo>
                      <a:pt x="773" y="40"/>
                    </a:lnTo>
                    <a:lnTo>
                      <a:pt x="780" y="26"/>
                    </a:lnTo>
                    <a:lnTo>
                      <a:pt x="788" y="26"/>
                    </a:lnTo>
                    <a:lnTo>
                      <a:pt x="797" y="27"/>
                    </a:lnTo>
                    <a:lnTo>
                      <a:pt x="805" y="40"/>
                    </a:lnTo>
                    <a:lnTo>
                      <a:pt x="813" y="40"/>
                    </a:lnTo>
                    <a:lnTo>
                      <a:pt x="820" y="40"/>
                    </a:lnTo>
                    <a:lnTo>
                      <a:pt x="828" y="27"/>
                    </a:lnTo>
                    <a:lnTo>
                      <a:pt x="836" y="27"/>
                    </a:lnTo>
                    <a:lnTo>
                      <a:pt x="844" y="27"/>
                    </a:lnTo>
                    <a:lnTo>
                      <a:pt x="851" y="27"/>
                    </a:lnTo>
                    <a:lnTo>
                      <a:pt x="860" y="14"/>
                    </a:lnTo>
                    <a:lnTo>
                      <a:pt x="868" y="14"/>
                    </a:lnTo>
                    <a:lnTo>
                      <a:pt x="876" y="14"/>
                    </a:lnTo>
                    <a:lnTo>
                      <a:pt x="883" y="14"/>
                    </a:lnTo>
                    <a:lnTo>
                      <a:pt x="891" y="14"/>
                    </a:lnTo>
                    <a:lnTo>
                      <a:pt x="899" y="14"/>
                    </a:lnTo>
                    <a:lnTo>
                      <a:pt x="907" y="0"/>
                    </a:lnTo>
                    <a:lnTo>
                      <a:pt x="915" y="0"/>
                    </a:lnTo>
                    <a:lnTo>
                      <a:pt x="923" y="0"/>
                    </a:lnTo>
                    <a:lnTo>
                      <a:pt x="931" y="0"/>
                    </a:lnTo>
                    <a:lnTo>
                      <a:pt x="939" y="0"/>
                    </a:lnTo>
                    <a:lnTo>
                      <a:pt x="947" y="0"/>
                    </a:lnTo>
                    <a:lnTo>
                      <a:pt x="954" y="0"/>
                    </a:lnTo>
                    <a:lnTo>
                      <a:pt x="962" y="15"/>
                    </a:lnTo>
                    <a:lnTo>
                      <a:pt x="970" y="15"/>
                    </a:lnTo>
                    <a:lnTo>
                      <a:pt x="979" y="15"/>
                    </a:lnTo>
                    <a:lnTo>
                      <a:pt x="986"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37" name="Freeform 48"/>
              <p:cNvSpPr>
                <a:spLocks/>
              </p:cNvSpPr>
              <p:nvPr/>
            </p:nvSpPr>
            <p:spPr bwMode="auto">
              <a:xfrm>
                <a:off x="2811" y="2901"/>
                <a:ext cx="274" cy="25"/>
              </a:xfrm>
              <a:custGeom>
                <a:avLst/>
                <a:gdLst>
                  <a:gd name="T0" fmla="*/ 0 w 987"/>
                  <a:gd name="T1" fmla="*/ 0 h 118"/>
                  <a:gd name="T2" fmla="*/ 0 w 987"/>
                  <a:gd name="T3" fmla="*/ 0 h 118"/>
                  <a:gd name="T4" fmla="*/ 0 w 987"/>
                  <a:gd name="T5" fmla="*/ 0 h 118"/>
                  <a:gd name="T6" fmla="*/ 0 w 987"/>
                  <a:gd name="T7" fmla="*/ 0 h 118"/>
                  <a:gd name="T8" fmla="*/ 0 w 987"/>
                  <a:gd name="T9" fmla="*/ 0 h 118"/>
                  <a:gd name="T10" fmla="*/ 0 w 987"/>
                  <a:gd name="T11" fmla="*/ 0 h 118"/>
                  <a:gd name="T12" fmla="*/ 0 w 987"/>
                  <a:gd name="T13" fmla="*/ 0 h 118"/>
                  <a:gd name="T14" fmla="*/ 0 w 987"/>
                  <a:gd name="T15" fmla="*/ 0 h 118"/>
                  <a:gd name="T16" fmla="*/ 0 w 987"/>
                  <a:gd name="T17" fmla="*/ 0 h 118"/>
                  <a:gd name="T18" fmla="*/ 0 w 987"/>
                  <a:gd name="T19" fmla="*/ 0 h 118"/>
                  <a:gd name="T20" fmla="*/ 0 w 987"/>
                  <a:gd name="T21" fmla="*/ 0 h 118"/>
                  <a:gd name="T22" fmla="*/ 0 w 987"/>
                  <a:gd name="T23" fmla="*/ 0 h 118"/>
                  <a:gd name="T24" fmla="*/ 0 w 987"/>
                  <a:gd name="T25" fmla="*/ 0 h 118"/>
                  <a:gd name="T26" fmla="*/ 0 w 987"/>
                  <a:gd name="T27" fmla="*/ 0 h 118"/>
                  <a:gd name="T28" fmla="*/ 0 w 987"/>
                  <a:gd name="T29" fmla="*/ 0 h 118"/>
                  <a:gd name="T30" fmla="*/ 0 w 987"/>
                  <a:gd name="T31" fmla="*/ 0 h 118"/>
                  <a:gd name="T32" fmla="*/ 0 w 987"/>
                  <a:gd name="T33" fmla="*/ 0 h 118"/>
                  <a:gd name="T34" fmla="*/ 0 w 987"/>
                  <a:gd name="T35" fmla="*/ 0 h 118"/>
                  <a:gd name="T36" fmla="*/ 0 w 987"/>
                  <a:gd name="T37" fmla="*/ 0 h 118"/>
                  <a:gd name="T38" fmla="*/ 0 w 987"/>
                  <a:gd name="T39" fmla="*/ 0 h 118"/>
                  <a:gd name="T40" fmla="*/ 0 w 987"/>
                  <a:gd name="T41" fmla="*/ 0 h 118"/>
                  <a:gd name="T42" fmla="*/ 0 w 987"/>
                  <a:gd name="T43" fmla="*/ 0 h 118"/>
                  <a:gd name="T44" fmla="*/ 0 w 987"/>
                  <a:gd name="T45" fmla="*/ 0 h 118"/>
                  <a:gd name="T46" fmla="*/ 0 w 987"/>
                  <a:gd name="T47" fmla="*/ 0 h 118"/>
                  <a:gd name="T48" fmla="*/ 0 w 987"/>
                  <a:gd name="T49" fmla="*/ 0 h 118"/>
                  <a:gd name="T50" fmla="*/ 0 w 987"/>
                  <a:gd name="T51" fmla="*/ 0 h 118"/>
                  <a:gd name="T52" fmla="*/ 0 w 987"/>
                  <a:gd name="T53" fmla="*/ 0 h 118"/>
                  <a:gd name="T54" fmla="*/ 0 w 987"/>
                  <a:gd name="T55" fmla="*/ 0 h 118"/>
                  <a:gd name="T56" fmla="*/ 0 w 987"/>
                  <a:gd name="T57" fmla="*/ 0 h 118"/>
                  <a:gd name="T58" fmla="*/ 0 w 987"/>
                  <a:gd name="T59" fmla="*/ 0 h 118"/>
                  <a:gd name="T60" fmla="*/ 0 w 987"/>
                  <a:gd name="T61" fmla="*/ 0 h 118"/>
                  <a:gd name="T62" fmla="*/ 0 w 987"/>
                  <a:gd name="T63" fmla="*/ 0 h 118"/>
                  <a:gd name="T64" fmla="*/ 0 w 987"/>
                  <a:gd name="T65" fmla="*/ 0 h 118"/>
                  <a:gd name="T66" fmla="*/ 0 w 987"/>
                  <a:gd name="T67" fmla="*/ 0 h 118"/>
                  <a:gd name="T68" fmla="*/ 0 w 987"/>
                  <a:gd name="T69" fmla="*/ 0 h 118"/>
                  <a:gd name="T70" fmla="*/ 0 w 987"/>
                  <a:gd name="T71" fmla="*/ 0 h 118"/>
                  <a:gd name="T72" fmla="*/ 0 w 987"/>
                  <a:gd name="T73" fmla="*/ 0 h 118"/>
                  <a:gd name="T74" fmla="*/ 0 w 987"/>
                  <a:gd name="T75" fmla="*/ 0 h 118"/>
                  <a:gd name="T76" fmla="*/ 0 w 987"/>
                  <a:gd name="T77" fmla="*/ 0 h 118"/>
                  <a:gd name="T78" fmla="*/ 0 w 987"/>
                  <a:gd name="T79" fmla="*/ 0 h 118"/>
                  <a:gd name="T80" fmla="*/ 0 w 987"/>
                  <a:gd name="T81" fmla="*/ 0 h 118"/>
                  <a:gd name="T82" fmla="*/ 0 w 987"/>
                  <a:gd name="T83" fmla="*/ 0 h 118"/>
                  <a:gd name="T84" fmla="*/ 0 w 987"/>
                  <a:gd name="T85" fmla="*/ 0 h 118"/>
                  <a:gd name="T86" fmla="*/ 0 w 987"/>
                  <a:gd name="T87" fmla="*/ 0 h 118"/>
                  <a:gd name="T88" fmla="*/ 0 w 987"/>
                  <a:gd name="T89" fmla="*/ 0 h 118"/>
                  <a:gd name="T90" fmla="*/ 0 w 987"/>
                  <a:gd name="T91" fmla="*/ 0 h 118"/>
                  <a:gd name="T92" fmla="*/ 0 w 987"/>
                  <a:gd name="T93" fmla="*/ 0 h 118"/>
                  <a:gd name="T94" fmla="*/ 0 w 987"/>
                  <a:gd name="T95" fmla="*/ 0 h 118"/>
                  <a:gd name="T96" fmla="*/ 0 w 987"/>
                  <a:gd name="T97" fmla="*/ 0 h 118"/>
                  <a:gd name="T98" fmla="*/ 0 w 987"/>
                  <a:gd name="T99" fmla="*/ 0 h 118"/>
                  <a:gd name="T100" fmla="*/ 0 w 987"/>
                  <a:gd name="T101" fmla="*/ 0 h 118"/>
                  <a:gd name="T102" fmla="*/ 0 w 987"/>
                  <a:gd name="T103" fmla="*/ 0 h 118"/>
                  <a:gd name="T104" fmla="*/ 0 w 987"/>
                  <a:gd name="T105" fmla="*/ 0 h 118"/>
                  <a:gd name="T106" fmla="*/ 0 w 987"/>
                  <a:gd name="T107" fmla="*/ 0 h 118"/>
                  <a:gd name="T108" fmla="*/ 0 w 987"/>
                  <a:gd name="T109" fmla="*/ 0 h 118"/>
                  <a:gd name="T110" fmla="*/ 0 w 987"/>
                  <a:gd name="T111" fmla="*/ 0 h 118"/>
                  <a:gd name="T112" fmla="*/ 0 w 987"/>
                  <a:gd name="T113" fmla="*/ 0 h 118"/>
                  <a:gd name="T114" fmla="*/ 0 w 987"/>
                  <a:gd name="T115" fmla="*/ 0 h 118"/>
                  <a:gd name="T116" fmla="*/ 0 w 987"/>
                  <a:gd name="T117" fmla="*/ 0 h 118"/>
                  <a:gd name="T118" fmla="*/ 0 w 987"/>
                  <a:gd name="T119" fmla="*/ 0 h 118"/>
                  <a:gd name="T120" fmla="*/ 0 w 987"/>
                  <a:gd name="T121" fmla="*/ 0 h 118"/>
                  <a:gd name="T122" fmla="*/ 0 w 987"/>
                  <a:gd name="T123" fmla="*/ 0 h 118"/>
                  <a:gd name="T124" fmla="*/ 0 w 987"/>
                  <a:gd name="T125" fmla="*/ 0 h 1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18">
                    <a:moveTo>
                      <a:pt x="0" y="118"/>
                    </a:moveTo>
                    <a:lnTo>
                      <a:pt x="8" y="118"/>
                    </a:lnTo>
                    <a:lnTo>
                      <a:pt x="16" y="118"/>
                    </a:lnTo>
                    <a:lnTo>
                      <a:pt x="24" y="118"/>
                    </a:lnTo>
                    <a:lnTo>
                      <a:pt x="32" y="104"/>
                    </a:lnTo>
                    <a:lnTo>
                      <a:pt x="39" y="104"/>
                    </a:lnTo>
                    <a:lnTo>
                      <a:pt x="47" y="104"/>
                    </a:lnTo>
                    <a:lnTo>
                      <a:pt x="56" y="104"/>
                    </a:lnTo>
                    <a:lnTo>
                      <a:pt x="64" y="104"/>
                    </a:lnTo>
                    <a:lnTo>
                      <a:pt x="71" y="105"/>
                    </a:lnTo>
                    <a:lnTo>
                      <a:pt x="79" y="105"/>
                    </a:lnTo>
                    <a:lnTo>
                      <a:pt x="87" y="91"/>
                    </a:lnTo>
                    <a:lnTo>
                      <a:pt x="95" y="91"/>
                    </a:lnTo>
                    <a:lnTo>
                      <a:pt x="102" y="91"/>
                    </a:lnTo>
                    <a:lnTo>
                      <a:pt x="110" y="91"/>
                    </a:lnTo>
                    <a:lnTo>
                      <a:pt x="119" y="105"/>
                    </a:lnTo>
                    <a:lnTo>
                      <a:pt x="127" y="105"/>
                    </a:lnTo>
                    <a:lnTo>
                      <a:pt x="135" y="92"/>
                    </a:lnTo>
                    <a:lnTo>
                      <a:pt x="142" y="92"/>
                    </a:lnTo>
                    <a:lnTo>
                      <a:pt x="150" y="92"/>
                    </a:lnTo>
                    <a:lnTo>
                      <a:pt x="158" y="92"/>
                    </a:lnTo>
                    <a:lnTo>
                      <a:pt x="166" y="92"/>
                    </a:lnTo>
                    <a:lnTo>
                      <a:pt x="173" y="92"/>
                    </a:lnTo>
                    <a:lnTo>
                      <a:pt x="182" y="92"/>
                    </a:lnTo>
                    <a:lnTo>
                      <a:pt x="190" y="92"/>
                    </a:lnTo>
                    <a:lnTo>
                      <a:pt x="198" y="92"/>
                    </a:lnTo>
                    <a:lnTo>
                      <a:pt x="205" y="106"/>
                    </a:lnTo>
                    <a:lnTo>
                      <a:pt x="213" y="106"/>
                    </a:lnTo>
                    <a:lnTo>
                      <a:pt x="221" y="106"/>
                    </a:lnTo>
                    <a:lnTo>
                      <a:pt x="229" y="106"/>
                    </a:lnTo>
                    <a:lnTo>
                      <a:pt x="237" y="106"/>
                    </a:lnTo>
                    <a:lnTo>
                      <a:pt x="245" y="107"/>
                    </a:lnTo>
                    <a:lnTo>
                      <a:pt x="253" y="93"/>
                    </a:lnTo>
                    <a:lnTo>
                      <a:pt x="261" y="93"/>
                    </a:lnTo>
                    <a:lnTo>
                      <a:pt x="269" y="80"/>
                    </a:lnTo>
                    <a:lnTo>
                      <a:pt x="276" y="66"/>
                    </a:lnTo>
                    <a:lnTo>
                      <a:pt x="284" y="66"/>
                    </a:lnTo>
                    <a:lnTo>
                      <a:pt x="292" y="67"/>
                    </a:lnTo>
                    <a:lnTo>
                      <a:pt x="301" y="67"/>
                    </a:lnTo>
                    <a:lnTo>
                      <a:pt x="308" y="67"/>
                    </a:lnTo>
                    <a:lnTo>
                      <a:pt x="316" y="52"/>
                    </a:lnTo>
                    <a:lnTo>
                      <a:pt x="324" y="52"/>
                    </a:lnTo>
                    <a:lnTo>
                      <a:pt x="332" y="53"/>
                    </a:lnTo>
                    <a:lnTo>
                      <a:pt x="340" y="53"/>
                    </a:lnTo>
                    <a:lnTo>
                      <a:pt x="347" y="67"/>
                    </a:lnTo>
                    <a:lnTo>
                      <a:pt x="355" y="67"/>
                    </a:lnTo>
                    <a:lnTo>
                      <a:pt x="364" y="67"/>
                    </a:lnTo>
                    <a:lnTo>
                      <a:pt x="372" y="67"/>
                    </a:lnTo>
                    <a:lnTo>
                      <a:pt x="379" y="68"/>
                    </a:lnTo>
                    <a:lnTo>
                      <a:pt x="387" y="68"/>
                    </a:lnTo>
                    <a:lnTo>
                      <a:pt x="395" y="68"/>
                    </a:lnTo>
                    <a:lnTo>
                      <a:pt x="403" y="68"/>
                    </a:lnTo>
                    <a:lnTo>
                      <a:pt x="410" y="68"/>
                    </a:lnTo>
                    <a:lnTo>
                      <a:pt x="418" y="68"/>
                    </a:lnTo>
                    <a:lnTo>
                      <a:pt x="427" y="68"/>
                    </a:lnTo>
                    <a:lnTo>
                      <a:pt x="435" y="68"/>
                    </a:lnTo>
                    <a:lnTo>
                      <a:pt x="443" y="54"/>
                    </a:lnTo>
                    <a:lnTo>
                      <a:pt x="450" y="54"/>
                    </a:lnTo>
                    <a:lnTo>
                      <a:pt x="458" y="40"/>
                    </a:lnTo>
                    <a:lnTo>
                      <a:pt x="466" y="41"/>
                    </a:lnTo>
                    <a:lnTo>
                      <a:pt x="474" y="27"/>
                    </a:lnTo>
                    <a:lnTo>
                      <a:pt x="482" y="14"/>
                    </a:lnTo>
                    <a:lnTo>
                      <a:pt x="490" y="14"/>
                    </a:lnTo>
                    <a:lnTo>
                      <a:pt x="498" y="14"/>
                    </a:lnTo>
                    <a:lnTo>
                      <a:pt x="506" y="0"/>
                    </a:lnTo>
                    <a:lnTo>
                      <a:pt x="514" y="1"/>
                    </a:lnTo>
                    <a:lnTo>
                      <a:pt x="521" y="14"/>
                    </a:lnTo>
                    <a:lnTo>
                      <a:pt x="529" y="14"/>
                    </a:lnTo>
                    <a:lnTo>
                      <a:pt x="537" y="14"/>
                    </a:lnTo>
                    <a:lnTo>
                      <a:pt x="546" y="28"/>
                    </a:lnTo>
                    <a:lnTo>
                      <a:pt x="553" y="28"/>
                    </a:lnTo>
                    <a:lnTo>
                      <a:pt x="561" y="28"/>
                    </a:lnTo>
                    <a:lnTo>
                      <a:pt x="569" y="28"/>
                    </a:lnTo>
                    <a:lnTo>
                      <a:pt x="577" y="28"/>
                    </a:lnTo>
                    <a:lnTo>
                      <a:pt x="584" y="28"/>
                    </a:lnTo>
                    <a:lnTo>
                      <a:pt x="592" y="29"/>
                    </a:lnTo>
                    <a:lnTo>
                      <a:pt x="600" y="15"/>
                    </a:lnTo>
                    <a:lnTo>
                      <a:pt x="609" y="15"/>
                    </a:lnTo>
                    <a:lnTo>
                      <a:pt x="616" y="15"/>
                    </a:lnTo>
                    <a:lnTo>
                      <a:pt x="624" y="15"/>
                    </a:lnTo>
                    <a:lnTo>
                      <a:pt x="632" y="15"/>
                    </a:lnTo>
                    <a:lnTo>
                      <a:pt x="640" y="2"/>
                    </a:lnTo>
                    <a:lnTo>
                      <a:pt x="648" y="2"/>
                    </a:lnTo>
                    <a:lnTo>
                      <a:pt x="655" y="2"/>
                    </a:lnTo>
                    <a:lnTo>
                      <a:pt x="664" y="2"/>
                    </a:lnTo>
                    <a:lnTo>
                      <a:pt x="672" y="2"/>
                    </a:lnTo>
                    <a:lnTo>
                      <a:pt x="680" y="2"/>
                    </a:lnTo>
                    <a:lnTo>
                      <a:pt x="687" y="16"/>
                    </a:lnTo>
                    <a:lnTo>
                      <a:pt x="695" y="16"/>
                    </a:lnTo>
                    <a:lnTo>
                      <a:pt x="703" y="16"/>
                    </a:lnTo>
                    <a:lnTo>
                      <a:pt x="711" y="30"/>
                    </a:lnTo>
                    <a:lnTo>
                      <a:pt x="718" y="30"/>
                    </a:lnTo>
                    <a:lnTo>
                      <a:pt x="727" y="30"/>
                    </a:lnTo>
                    <a:lnTo>
                      <a:pt x="735" y="30"/>
                    </a:lnTo>
                    <a:lnTo>
                      <a:pt x="743" y="30"/>
                    </a:lnTo>
                    <a:lnTo>
                      <a:pt x="750" y="30"/>
                    </a:lnTo>
                    <a:lnTo>
                      <a:pt x="758" y="17"/>
                    </a:lnTo>
                    <a:lnTo>
                      <a:pt x="766" y="17"/>
                    </a:lnTo>
                    <a:lnTo>
                      <a:pt x="774" y="17"/>
                    </a:lnTo>
                    <a:lnTo>
                      <a:pt x="782" y="17"/>
                    </a:lnTo>
                    <a:lnTo>
                      <a:pt x="790" y="4"/>
                    </a:lnTo>
                    <a:lnTo>
                      <a:pt x="798" y="4"/>
                    </a:lnTo>
                    <a:lnTo>
                      <a:pt x="806" y="4"/>
                    </a:lnTo>
                    <a:lnTo>
                      <a:pt x="814" y="4"/>
                    </a:lnTo>
                    <a:lnTo>
                      <a:pt x="821" y="4"/>
                    </a:lnTo>
                    <a:lnTo>
                      <a:pt x="829" y="4"/>
                    </a:lnTo>
                    <a:lnTo>
                      <a:pt x="837" y="4"/>
                    </a:lnTo>
                    <a:lnTo>
                      <a:pt x="846" y="4"/>
                    </a:lnTo>
                    <a:lnTo>
                      <a:pt x="853" y="5"/>
                    </a:lnTo>
                    <a:lnTo>
                      <a:pt x="861" y="5"/>
                    </a:lnTo>
                    <a:lnTo>
                      <a:pt x="869" y="5"/>
                    </a:lnTo>
                    <a:lnTo>
                      <a:pt x="877" y="5"/>
                    </a:lnTo>
                    <a:lnTo>
                      <a:pt x="885" y="5"/>
                    </a:lnTo>
                    <a:lnTo>
                      <a:pt x="892" y="5"/>
                    </a:lnTo>
                    <a:lnTo>
                      <a:pt x="900" y="5"/>
                    </a:lnTo>
                    <a:lnTo>
                      <a:pt x="909" y="5"/>
                    </a:lnTo>
                    <a:lnTo>
                      <a:pt x="917" y="5"/>
                    </a:lnTo>
                    <a:lnTo>
                      <a:pt x="924" y="5"/>
                    </a:lnTo>
                    <a:lnTo>
                      <a:pt x="932" y="5"/>
                    </a:lnTo>
                    <a:lnTo>
                      <a:pt x="940" y="6"/>
                    </a:lnTo>
                    <a:lnTo>
                      <a:pt x="948" y="6"/>
                    </a:lnTo>
                    <a:lnTo>
                      <a:pt x="955" y="6"/>
                    </a:lnTo>
                    <a:lnTo>
                      <a:pt x="963" y="6"/>
                    </a:lnTo>
                    <a:lnTo>
                      <a:pt x="972" y="6"/>
                    </a:lnTo>
                    <a:lnTo>
                      <a:pt x="980" y="6"/>
                    </a:lnTo>
                    <a:lnTo>
                      <a:pt x="987" y="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38" name="Freeform 49"/>
              <p:cNvSpPr>
                <a:spLocks/>
              </p:cNvSpPr>
              <p:nvPr/>
            </p:nvSpPr>
            <p:spPr bwMode="auto">
              <a:xfrm>
                <a:off x="3085" y="2890"/>
                <a:ext cx="274" cy="22"/>
              </a:xfrm>
              <a:custGeom>
                <a:avLst/>
                <a:gdLst>
                  <a:gd name="T0" fmla="*/ 0 w 987"/>
                  <a:gd name="T1" fmla="*/ 0 h 105"/>
                  <a:gd name="T2" fmla="*/ 0 w 987"/>
                  <a:gd name="T3" fmla="*/ 0 h 105"/>
                  <a:gd name="T4" fmla="*/ 0 w 987"/>
                  <a:gd name="T5" fmla="*/ 0 h 105"/>
                  <a:gd name="T6" fmla="*/ 0 w 987"/>
                  <a:gd name="T7" fmla="*/ 0 h 105"/>
                  <a:gd name="T8" fmla="*/ 0 w 987"/>
                  <a:gd name="T9" fmla="*/ 0 h 105"/>
                  <a:gd name="T10" fmla="*/ 0 w 987"/>
                  <a:gd name="T11" fmla="*/ 0 h 105"/>
                  <a:gd name="T12" fmla="*/ 0 w 987"/>
                  <a:gd name="T13" fmla="*/ 0 h 105"/>
                  <a:gd name="T14" fmla="*/ 0 w 987"/>
                  <a:gd name="T15" fmla="*/ 0 h 105"/>
                  <a:gd name="T16" fmla="*/ 0 w 987"/>
                  <a:gd name="T17" fmla="*/ 0 h 105"/>
                  <a:gd name="T18" fmla="*/ 0 w 987"/>
                  <a:gd name="T19" fmla="*/ 0 h 105"/>
                  <a:gd name="T20" fmla="*/ 0 w 987"/>
                  <a:gd name="T21" fmla="*/ 0 h 105"/>
                  <a:gd name="T22" fmla="*/ 0 w 987"/>
                  <a:gd name="T23" fmla="*/ 0 h 105"/>
                  <a:gd name="T24" fmla="*/ 0 w 987"/>
                  <a:gd name="T25" fmla="*/ 0 h 105"/>
                  <a:gd name="T26" fmla="*/ 0 w 987"/>
                  <a:gd name="T27" fmla="*/ 0 h 105"/>
                  <a:gd name="T28" fmla="*/ 0 w 987"/>
                  <a:gd name="T29" fmla="*/ 0 h 105"/>
                  <a:gd name="T30" fmla="*/ 0 w 987"/>
                  <a:gd name="T31" fmla="*/ 0 h 105"/>
                  <a:gd name="T32" fmla="*/ 0 w 987"/>
                  <a:gd name="T33" fmla="*/ 0 h 105"/>
                  <a:gd name="T34" fmla="*/ 0 w 987"/>
                  <a:gd name="T35" fmla="*/ 0 h 105"/>
                  <a:gd name="T36" fmla="*/ 0 w 987"/>
                  <a:gd name="T37" fmla="*/ 0 h 105"/>
                  <a:gd name="T38" fmla="*/ 0 w 987"/>
                  <a:gd name="T39" fmla="*/ 0 h 105"/>
                  <a:gd name="T40" fmla="*/ 0 w 987"/>
                  <a:gd name="T41" fmla="*/ 0 h 105"/>
                  <a:gd name="T42" fmla="*/ 0 w 987"/>
                  <a:gd name="T43" fmla="*/ 0 h 105"/>
                  <a:gd name="T44" fmla="*/ 0 w 987"/>
                  <a:gd name="T45" fmla="*/ 0 h 105"/>
                  <a:gd name="T46" fmla="*/ 0 w 987"/>
                  <a:gd name="T47" fmla="*/ 0 h 105"/>
                  <a:gd name="T48" fmla="*/ 0 w 987"/>
                  <a:gd name="T49" fmla="*/ 0 h 105"/>
                  <a:gd name="T50" fmla="*/ 0 w 987"/>
                  <a:gd name="T51" fmla="*/ 0 h 105"/>
                  <a:gd name="T52" fmla="*/ 0 w 987"/>
                  <a:gd name="T53" fmla="*/ 0 h 105"/>
                  <a:gd name="T54" fmla="*/ 0 w 987"/>
                  <a:gd name="T55" fmla="*/ 0 h 105"/>
                  <a:gd name="T56" fmla="*/ 0 w 987"/>
                  <a:gd name="T57" fmla="*/ 0 h 105"/>
                  <a:gd name="T58" fmla="*/ 0 w 987"/>
                  <a:gd name="T59" fmla="*/ 0 h 105"/>
                  <a:gd name="T60" fmla="*/ 0 w 987"/>
                  <a:gd name="T61" fmla="*/ 0 h 105"/>
                  <a:gd name="T62" fmla="*/ 0 w 987"/>
                  <a:gd name="T63" fmla="*/ 0 h 105"/>
                  <a:gd name="T64" fmla="*/ 0 w 987"/>
                  <a:gd name="T65" fmla="*/ 0 h 105"/>
                  <a:gd name="T66" fmla="*/ 0 w 987"/>
                  <a:gd name="T67" fmla="*/ 0 h 105"/>
                  <a:gd name="T68" fmla="*/ 0 w 987"/>
                  <a:gd name="T69" fmla="*/ 0 h 105"/>
                  <a:gd name="T70" fmla="*/ 0 w 987"/>
                  <a:gd name="T71" fmla="*/ 0 h 105"/>
                  <a:gd name="T72" fmla="*/ 0 w 987"/>
                  <a:gd name="T73" fmla="*/ 0 h 105"/>
                  <a:gd name="T74" fmla="*/ 0 w 987"/>
                  <a:gd name="T75" fmla="*/ 0 h 105"/>
                  <a:gd name="T76" fmla="*/ 0 w 987"/>
                  <a:gd name="T77" fmla="*/ 0 h 105"/>
                  <a:gd name="T78" fmla="*/ 0 w 987"/>
                  <a:gd name="T79" fmla="*/ 0 h 105"/>
                  <a:gd name="T80" fmla="*/ 0 w 987"/>
                  <a:gd name="T81" fmla="*/ 0 h 105"/>
                  <a:gd name="T82" fmla="*/ 0 w 987"/>
                  <a:gd name="T83" fmla="*/ 0 h 105"/>
                  <a:gd name="T84" fmla="*/ 0 w 987"/>
                  <a:gd name="T85" fmla="*/ 0 h 105"/>
                  <a:gd name="T86" fmla="*/ 0 w 987"/>
                  <a:gd name="T87" fmla="*/ 0 h 105"/>
                  <a:gd name="T88" fmla="*/ 0 w 987"/>
                  <a:gd name="T89" fmla="*/ 0 h 105"/>
                  <a:gd name="T90" fmla="*/ 0 w 987"/>
                  <a:gd name="T91" fmla="*/ 0 h 105"/>
                  <a:gd name="T92" fmla="*/ 0 w 987"/>
                  <a:gd name="T93" fmla="*/ 0 h 105"/>
                  <a:gd name="T94" fmla="*/ 0 w 987"/>
                  <a:gd name="T95" fmla="*/ 0 h 105"/>
                  <a:gd name="T96" fmla="*/ 0 w 987"/>
                  <a:gd name="T97" fmla="*/ 0 h 105"/>
                  <a:gd name="T98" fmla="*/ 0 w 987"/>
                  <a:gd name="T99" fmla="*/ 0 h 105"/>
                  <a:gd name="T100" fmla="*/ 0 w 987"/>
                  <a:gd name="T101" fmla="*/ 0 h 105"/>
                  <a:gd name="T102" fmla="*/ 0 w 987"/>
                  <a:gd name="T103" fmla="*/ 0 h 105"/>
                  <a:gd name="T104" fmla="*/ 0 w 987"/>
                  <a:gd name="T105" fmla="*/ 0 h 105"/>
                  <a:gd name="T106" fmla="*/ 0 w 987"/>
                  <a:gd name="T107" fmla="*/ 0 h 105"/>
                  <a:gd name="T108" fmla="*/ 0 w 987"/>
                  <a:gd name="T109" fmla="*/ 0 h 105"/>
                  <a:gd name="T110" fmla="*/ 0 w 987"/>
                  <a:gd name="T111" fmla="*/ 0 h 105"/>
                  <a:gd name="T112" fmla="*/ 0 w 987"/>
                  <a:gd name="T113" fmla="*/ 0 h 105"/>
                  <a:gd name="T114" fmla="*/ 0 w 987"/>
                  <a:gd name="T115" fmla="*/ 0 h 105"/>
                  <a:gd name="T116" fmla="*/ 0 w 987"/>
                  <a:gd name="T117" fmla="*/ 0 h 105"/>
                  <a:gd name="T118" fmla="*/ 0 w 987"/>
                  <a:gd name="T119" fmla="*/ 0 h 105"/>
                  <a:gd name="T120" fmla="*/ 0 w 987"/>
                  <a:gd name="T121" fmla="*/ 0 h 105"/>
                  <a:gd name="T122" fmla="*/ 0 w 987"/>
                  <a:gd name="T123" fmla="*/ 0 h 105"/>
                  <a:gd name="T124" fmla="*/ 0 w 987"/>
                  <a:gd name="T125" fmla="*/ 0 h 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05">
                    <a:moveTo>
                      <a:pt x="0" y="60"/>
                    </a:moveTo>
                    <a:lnTo>
                      <a:pt x="8" y="60"/>
                    </a:lnTo>
                    <a:lnTo>
                      <a:pt x="16" y="60"/>
                    </a:lnTo>
                    <a:lnTo>
                      <a:pt x="24" y="60"/>
                    </a:lnTo>
                    <a:lnTo>
                      <a:pt x="32" y="60"/>
                    </a:lnTo>
                    <a:lnTo>
                      <a:pt x="39" y="46"/>
                    </a:lnTo>
                    <a:lnTo>
                      <a:pt x="48" y="46"/>
                    </a:lnTo>
                    <a:lnTo>
                      <a:pt x="56" y="46"/>
                    </a:lnTo>
                    <a:lnTo>
                      <a:pt x="64" y="46"/>
                    </a:lnTo>
                    <a:lnTo>
                      <a:pt x="71" y="46"/>
                    </a:lnTo>
                    <a:lnTo>
                      <a:pt x="79" y="46"/>
                    </a:lnTo>
                    <a:lnTo>
                      <a:pt x="87" y="33"/>
                    </a:lnTo>
                    <a:lnTo>
                      <a:pt x="95" y="33"/>
                    </a:lnTo>
                    <a:lnTo>
                      <a:pt x="104" y="33"/>
                    </a:lnTo>
                    <a:lnTo>
                      <a:pt x="111" y="33"/>
                    </a:lnTo>
                    <a:lnTo>
                      <a:pt x="119" y="33"/>
                    </a:lnTo>
                    <a:lnTo>
                      <a:pt x="127" y="34"/>
                    </a:lnTo>
                    <a:lnTo>
                      <a:pt x="135" y="34"/>
                    </a:lnTo>
                    <a:lnTo>
                      <a:pt x="142" y="34"/>
                    </a:lnTo>
                    <a:lnTo>
                      <a:pt x="150" y="34"/>
                    </a:lnTo>
                    <a:lnTo>
                      <a:pt x="158" y="34"/>
                    </a:lnTo>
                    <a:lnTo>
                      <a:pt x="167" y="34"/>
                    </a:lnTo>
                    <a:lnTo>
                      <a:pt x="174" y="49"/>
                    </a:lnTo>
                    <a:lnTo>
                      <a:pt x="182" y="49"/>
                    </a:lnTo>
                    <a:lnTo>
                      <a:pt x="190" y="49"/>
                    </a:lnTo>
                    <a:lnTo>
                      <a:pt x="198" y="49"/>
                    </a:lnTo>
                    <a:lnTo>
                      <a:pt x="205" y="49"/>
                    </a:lnTo>
                    <a:lnTo>
                      <a:pt x="213" y="49"/>
                    </a:lnTo>
                    <a:lnTo>
                      <a:pt x="221" y="63"/>
                    </a:lnTo>
                    <a:lnTo>
                      <a:pt x="230" y="63"/>
                    </a:lnTo>
                    <a:lnTo>
                      <a:pt x="237" y="63"/>
                    </a:lnTo>
                    <a:lnTo>
                      <a:pt x="245" y="63"/>
                    </a:lnTo>
                    <a:lnTo>
                      <a:pt x="253" y="63"/>
                    </a:lnTo>
                    <a:lnTo>
                      <a:pt x="261" y="63"/>
                    </a:lnTo>
                    <a:lnTo>
                      <a:pt x="268" y="63"/>
                    </a:lnTo>
                    <a:lnTo>
                      <a:pt x="276" y="63"/>
                    </a:lnTo>
                    <a:lnTo>
                      <a:pt x="285" y="63"/>
                    </a:lnTo>
                    <a:lnTo>
                      <a:pt x="293" y="77"/>
                    </a:lnTo>
                    <a:lnTo>
                      <a:pt x="300" y="77"/>
                    </a:lnTo>
                    <a:lnTo>
                      <a:pt x="308" y="91"/>
                    </a:lnTo>
                    <a:lnTo>
                      <a:pt x="316" y="91"/>
                    </a:lnTo>
                    <a:lnTo>
                      <a:pt x="324" y="91"/>
                    </a:lnTo>
                    <a:lnTo>
                      <a:pt x="331" y="104"/>
                    </a:lnTo>
                    <a:lnTo>
                      <a:pt x="339" y="105"/>
                    </a:lnTo>
                    <a:lnTo>
                      <a:pt x="348" y="105"/>
                    </a:lnTo>
                    <a:lnTo>
                      <a:pt x="356" y="105"/>
                    </a:lnTo>
                    <a:lnTo>
                      <a:pt x="363" y="105"/>
                    </a:lnTo>
                    <a:lnTo>
                      <a:pt x="371" y="105"/>
                    </a:lnTo>
                    <a:lnTo>
                      <a:pt x="379" y="91"/>
                    </a:lnTo>
                    <a:lnTo>
                      <a:pt x="387" y="92"/>
                    </a:lnTo>
                    <a:lnTo>
                      <a:pt x="395" y="92"/>
                    </a:lnTo>
                    <a:lnTo>
                      <a:pt x="402" y="78"/>
                    </a:lnTo>
                    <a:lnTo>
                      <a:pt x="411" y="78"/>
                    </a:lnTo>
                    <a:lnTo>
                      <a:pt x="419" y="78"/>
                    </a:lnTo>
                    <a:lnTo>
                      <a:pt x="427" y="65"/>
                    </a:lnTo>
                    <a:lnTo>
                      <a:pt x="435" y="65"/>
                    </a:lnTo>
                    <a:lnTo>
                      <a:pt x="442" y="65"/>
                    </a:lnTo>
                    <a:lnTo>
                      <a:pt x="450" y="52"/>
                    </a:lnTo>
                    <a:lnTo>
                      <a:pt x="458" y="52"/>
                    </a:lnTo>
                    <a:lnTo>
                      <a:pt x="466" y="52"/>
                    </a:lnTo>
                    <a:lnTo>
                      <a:pt x="474" y="38"/>
                    </a:lnTo>
                    <a:lnTo>
                      <a:pt x="482" y="38"/>
                    </a:lnTo>
                    <a:lnTo>
                      <a:pt x="490" y="38"/>
                    </a:lnTo>
                    <a:lnTo>
                      <a:pt x="498" y="38"/>
                    </a:lnTo>
                    <a:lnTo>
                      <a:pt x="505" y="38"/>
                    </a:lnTo>
                    <a:lnTo>
                      <a:pt x="513" y="38"/>
                    </a:lnTo>
                    <a:lnTo>
                      <a:pt x="521" y="38"/>
                    </a:lnTo>
                    <a:lnTo>
                      <a:pt x="530" y="25"/>
                    </a:lnTo>
                    <a:lnTo>
                      <a:pt x="538" y="25"/>
                    </a:lnTo>
                    <a:lnTo>
                      <a:pt x="545" y="25"/>
                    </a:lnTo>
                    <a:lnTo>
                      <a:pt x="553" y="25"/>
                    </a:lnTo>
                    <a:lnTo>
                      <a:pt x="561" y="25"/>
                    </a:lnTo>
                    <a:lnTo>
                      <a:pt x="569" y="25"/>
                    </a:lnTo>
                    <a:lnTo>
                      <a:pt x="576" y="25"/>
                    </a:lnTo>
                    <a:lnTo>
                      <a:pt x="584" y="25"/>
                    </a:lnTo>
                    <a:lnTo>
                      <a:pt x="593" y="25"/>
                    </a:lnTo>
                    <a:lnTo>
                      <a:pt x="601" y="25"/>
                    </a:lnTo>
                    <a:lnTo>
                      <a:pt x="608" y="26"/>
                    </a:lnTo>
                    <a:lnTo>
                      <a:pt x="616" y="26"/>
                    </a:lnTo>
                    <a:lnTo>
                      <a:pt x="624" y="26"/>
                    </a:lnTo>
                    <a:lnTo>
                      <a:pt x="632" y="26"/>
                    </a:lnTo>
                    <a:lnTo>
                      <a:pt x="639" y="39"/>
                    </a:lnTo>
                    <a:lnTo>
                      <a:pt x="647" y="40"/>
                    </a:lnTo>
                    <a:lnTo>
                      <a:pt x="656" y="40"/>
                    </a:lnTo>
                    <a:lnTo>
                      <a:pt x="664" y="40"/>
                    </a:lnTo>
                    <a:lnTo>
                      <a:pt x="672" y="40"/>
                    </a:lnTo>
                    <a:lnTo>
                      <a:pt x="679" y="26"/>
                    </a:lnTo>
                    <a:lnTo>
                      <a:pt x="687" y="26"/>
                    </a:lnTo>
                    <a:lnTo>
                      <a:pt x="695" y="27"/>
                    </a:lnTo>
                    <a:lnTo>
                      <a:pt x="703" y="27"/>
                    </a:lnTo>
                    <a:lnTo>
                      <a:pt x="710" y="27"/>
                    </a:lnTo>
                    <a:lnTo>
                      <a:pt x="719" y="27"/>
                    </a:lnTo>
                    <a:lnTo>
                      <a:pt x="727" y="13"/>
                    </a:lnTo>
                    <a:lnTo>
                      <a:pt x="735" y="14"/>
                    </a:lnTo>
                    <a:lnTo>
                      <a:pt x="743" y="14"/>
                    </a:lnTo>
                    <a:lnTo>
                      <a:pt x="750" y="14"/>
                    </a:lnTo>
                    <a:lnTo>
                      <a:pt x="758" y="0"/>
                    </a:lnTo>
                    <a:lnTo>
                      <a:pt x="766" y="0"/>
                    </a:lnTo>
                    <a:lnTo>
                      <a:pt x="775" y="14"/>
                    </a:lnTo>
                    <a:lnTo>
                      <a:pt x="782" y="28"/>
                    </a:lnTo>
                    <a:lnTo>
                      <a:pt x="790" y="28"/>
                    </a:lnTo>
                    <a:lnTo>
                      <a:pt x="798" y="28"/>
                    </a:lnTo>
                    <a:lnTo>
                      <a:pt x="806" y="28"/>
                    </a:lnTo>
                    <a:lnTo>
                      <a:pt x="813" y="28"/>
                    </a:lnTo>
                    <a:lnTo>
                      <a:pt x="821" y="28"/>
                    </a:lnTo>
                    <a:lnTo>
                      <a:pt x="829" y="28"/>
                    </a:lnTo>
                    <a:lnTo>
                      <a:pt x="838" y="15"/>
                    </a:lnTo>
                    <a:lnTo>
                      <a:pt x="845" y="15"/>
                    </a:lnTo>
                    <a:lnTo>
                      <a:pt x="853" y="15"/>
                    </a:lnTo>
                    <a:lnTo>
                      <a:pt x="861" y="15"/>
                    </a:lnTo>
                    <a:lnTo>
                      <a:pt x="869" y="15"/>
                    </a:lnTo>
                    <a:lnTo>
                      <a:pt x="877" y="15"/>
                    </a:lnTo>
                    <a:lnTo>
                      <a:pt x="884" y="15"/>
                    </a:lnTo>
                    <a:lnTo>
                      <a:pt x="892" y="15"/>
                    </a:lnTo>
                    <a:lnTo>
                      <a:pt x="901" y="15"/>
                    </a:lnTo>
                    <a:lnTo>
                      <a:pt x="909" y="16"/>
                    </a:lnTo>
                    <a:lnTo>
                      <a:pt x="916" y="16"/>
                    </a:lnTo>
                    <a:lnTo>
                      <a:pt x="924" y="2"/>
                    </a:lnTo>
                    <a:lnTo>
                      <a:pt x="932" y="2"/>
                    </a:lnTo>
                    <a:lnTo>
                      <a:pt x="940" y="2"/>
                    </a:lnTo>
                    <a:lnTo>
                      <a:pt x="947" y="2"/>
                    </a:lnTo>
                    <a:lnTo>
                      <a:pt x="956" y="3"/>
                    </a:lnTo>
                    <a:lnTo>
                      <a:pt x="964" y="3"/>
                    </a:lnTo>
                    <a:lnTo>
                      <a:pt x="972" y="3"/>
                    </a:lnTo>
                    <a:lnTo>
                      <a:pt x="979" y="16"/>
                    </a:lnTo>
                    <a:lnTo>
                      <a:pt x="987" y="1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39" name="Freeform 50"/>
              <p:cNvSpPr>
                <a:spLocks/>
              </p:cNvSpPr>
              <p:nvPr/>
            </p:nvSpPr>
            <p:spPr bwMode="auto">
              <a:xfrm>
                <a:off x="3359" y="2876"/>
                <a:ext cx="275" cy="20"/>
              </a:xfrm>
              <a:custGeom>
                <a:avLst/>
                <a:gdLst>
                  <a:gd name="T0" fmla="*/ 0 w 987"/>
                  <a:gd name="T1" fmla="*/ 0 h 92"/>
                  <a:gd name="T2" fmla="*/ 0 w 987"/>
                  <a:gd name="T3" fmla="*/ 0 h 92"/>
                  <a:gd name="T4" fmla="*/ 0 w 987"/>
                  <a:gd name="T5" fmla="*/ 0 h 92"/>
                  <a:gd name="T6" fmla="*/ 0 w 987"/>
                  <a:gd name="T7" fmla="*/ 0 h 92"/>
                  <a:gd name="T8" fmla="*/ 0 w 987"/>
                  <a:gd name="T9" fmla="*/ 0 h 92"/>
                  <a:gd name="T10" fmla="*/ 0 w 987"/>
                  <a:gd name="T11" fmla="*/ 0 h 92"/>
                  <a:gd name="T12" fmla="*/ 0 w 987"/>
                  <a:gd name="T13" fmla="*/ 0 h 92"/>
                  <a:gd name="T14" fmla="*/ 0 w 987"/>
                  <a:gd name="T15" fmla="*/ 0 h 92"/>
                  <a:gd name="T16" fmla="*/ 0 w 987"/>
                  <a:gd name="T17" fmla="*/ 0 h 92"/>
                  <a:gd name="T18" fmla="*/ 0 w 987"/>
                  <a:gd name="T19" fmla="*/ 0 h 92"/>
                  <a:gd name="T20" fmla="*/ 0 w 987"/>
                  <a:gd name="T21" fmla="*/ 0 h 92"/>
                  <a:gd name="T22" fmla="*/ 0 w 987"/>
                  <a:gd name="T23" fmla="*/ 0 h 92"/>
                  <a:gd name="T24" fmla="*/ 0 w 987"/>
                  <a:gd name="T25" fmla="*/ 0 h 92"/>
                  <a:gd name="T26" fmla="*/ 0 w 987"/>
                  <a:gd name="T27" fmla="*/ 0 h 92"/>
                  <a:gd name="T28" fmla="*/ 0 w 987"/>
                  <a:gd name="T29" fmla="*/ 0 h 92"/>
                  <a:gd name="T30" fmla="*/ 0 w 987"/>
                  <a:gd name="T31" fmla="*/ 0 h 92"/>
                  <a:gd name="T32" fmla="*/ 0 w 987"/>
                  <a:gd name="T33" fmla="*/ 0 h 92"/>
                  <a:gd name="T34" fmla="*/ 0 w 987"/>
                  <a:gd name="T35" fmla="*/ 0 h 92"/>
                  <a:gd name="T36" fmla="*/ 0 w 987"/>
                  <a:gd name="T37" fmla="*/ 0 h 92"/>
                  <a:gd name="T38" fmla="*/ 0 w 987"/>
                  <a:gd name="T39" fmla="*/ 0 h 92"/>
                  <a:gd name="T40" fmla="*/ 0 w 987"/>
                  <a:gd name="T41" fmla="*/ 0 h 92"/>
                  <a:gd name="T42" fmla="*/ 0 w 987"/>
                  <a:gd name="T43" fmla="*/ 0 h 92"/>
                  <a:gd name="T44" fmla="*/ 0 w 987"/>
                  <a:gd name="T45" fmla="*/ 0 h 92"/>
                  <a:gd name="T46" fmla="*/ 0 w 987"/>
                  <a:gd name="T47" fmla="*/ 0 h 92"/>
                  <a:gd name="T48" fmla="*/ 0 w 987"/>
                  <a:gd name="T49" fmla="*/ 0 h 92"/>
                  <a:gd name="T50" fmla="*/ 0 w 987"/>
                  <a:gd name="T51" fmla="*/ 0 h 92"/>
                  <a:gd name="T52" fmla="*/ 0 w 987"/>
                  <a:gd name="T53" fmla="*/ 0 h 92"/>
                  <a:gd name="T54" fmla="*/ 0 w 987"/>
                  <a:gd name="T55" fmla="*/ 0 h 92"/>
                  <a:gd name="T56" fmla="*/ 0 w 987"/>
                  <a:gd name="T57" fmla="*/ 0 h 92"/>
                  <a:gd name="T58" fmla="*/ 0 w 987"/>
                  <a:gd name="T59" fmla="*/ 0 h 92"/>
                  <a:gd name="T60" fmla="*/ 0 w 987"/>
                  <a:gd name="T61" fmla="*/ 0 h 92"/>
                  <a:gd name="T62" fmla="*/ 0 w 987"/>
                  <a:gd name="T63" fmla="*/ 0 h 92"/>
                  <a:gd name="T64" fmla="*/ 0 w 987"/>
                  <a:gd name="T65" fmla="*/ 0 h 92"/>
                  <a:gd name="T66" fmla="*/ 0 w 987"/>
                  <a:gd name="T67" fmla="*/ 0 h 92"/>
                  <a:gd name="T68" fmla="*/ 0 w 987"/>
                  <a:gd name="T69" fmla="*/ 0 h 92"/>
                  <a:gd name="T70" fmla="*/ 0 w 987"/>
                  <a:gd name="T71" fmla="*/ 0 h 92"/>
                  <a:gd name="T72" fmla="*/ 0 w 987"/>
                  <a:gd name="T73" fmla="*/ 0 h 92"/>
                  <a:gd name="T74" fmla="*/ 0 w 987"/>
                  <a:gd name="T75" fmla="*/ 0 h 92"/>
                  <a:gd name="T76" fmla="*/ 0 w 987"/>
                  <a:gd name="T77" fmla="*/ 0 h 92"/>
                  <a:gd name="T78" fmla="*/ 0 w 987"/>
                  <a:gd name="T79" fmla="*/ 0 h 92"/>
                  <a:gd name="T80" fmla="*/ 0 w 987"/>
                  <a:gd name="T81" fmla="*/ 0 h 92"/>
                  <a:gd name="T82" fmla="*/ 0 w 987"/>
                  <a:gd name="T83" fmla="*/ 0 h 92"/>
                  <a:gd name="T84" fmla="*/ 0 w 987"/>
                  <a:gd name="T85" fmla="*/ 0 h 92"/>
                  <a:gd name="T86" fmla="*/ 0 w 987"/>
                  <a:gd name="T87" fmla="*/ 0 h 92"/>
                  <a:gd name="T88" fmla="*/ 0 w 987"/>
                  <a:gd name="T89" fmla="*/ 0 h 92"/>
                  <a:gd name="T90" fmla="*/ 0 w 987"/>
                  <a:gd name="T91" fmla="*/ 0 h 92"/>
                  <a:gd name="T92" fmla="*/ 0 w 987"/>
                  <a:gd name="T93" fmla="*/ 0 h 92"/>
                  <a:gd name="T94" fmla="*/ 0 w 987"/>
                  <a:gd name="T95" fmla="*/ 0 h 92"/>
                  <a:gd name="T96" fmla="*/ 0 w 987"/>
                  <a:gd name="T97" fmla="*/ 0 h 92"/>
                  <a:gd name="T98" fmla="*/ 0 w 987"/>
                  <a:gd name="T99" fmla="*/ 0 h 92"/>
                  <a:gd name="T100" fmla="*/ 0 w 987"/>
                  <a:gd name="T101" fmla="*/ 0 h 92"/>
                  <a:gd name="T102" fmla="*/ 0 w 987"/>
                  <a:gd name="T103" fmla="*/ 0 h 92"/>
                  <a:gd name="T104" fmla="*/ 0 w 987"/>
                  <a:gd name="T105" fmla="*/ 0 h 92"/>
                  <a:gd name="T106" fmla="*/ 0 w 987"/>
                  <a:gd name="T107" fmla="*/ 0 h 92"/>
                  <a:gd name="T108" fmla="*/ 0 w 987"/>
                  <a:gd name="T109" fmla="*/ 0 h 92"/>
                  <a:gd name="T110" fmla="*/ 0 w 987"/>
                  <a:gd name="T111" fmla="*/ 0 h 92"/>
                  <a:gd name="T112" fmla="*/ 0 w 987"/>
                  <a:gd name="T113" fmla="*/ 0 h 92"/>
                  <a:gd name="T114" fmla="*/ 0 w 987"/>
                  <a:gd name="T115" fmla="*/ 0 h 92"/>
                  <a:gd name="T116" fmla="*/ 0 w 987"/>
                  <a:gd name="T117" fmla="*/ 0 h 92"/>
                  <a:gd name="T118" fmla="*/ 0 w 987"/>
                  <a:gd name="T119" fmla="*/ 0 h 92"/>
                  <a:gd name="T120" fmla="*/ 0 w 987"/>
                  <a:gd name="T121" fmla="*/ 0 h 92"/>
                  <a:gd name="T122" fmla="*/ 0 w 987"/>
                  <a:gd name="T123" fmla="*/ 0 h 92"/>
                  <a:gd name="T124" fmla="*/ 0 w 987"/>
                  <a:gd name="T125" fmla="*/ 0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92">
                    <a:moveTo>
                      <a:pt x="0" y="78"/>
                    </a:moveTo>
                    <a:lnTo>
                      <a:pt x="8" y="92"/>
                    </a:lnTo>
                    <a:lnTo>
                      <a:pt x="16" y="92"/>
                    </a:lnTo>
                    <a:lnTo>
                      <a:pt x="24" y="79"/>
                    </a:lnTo>
                    <a:lnTo>
                      <a:pt x="32" y="79"/>
                    </a:lnTo>
                    <a:lnTo>
                      <a:pt x="40" y="79"/>
                    </a:lnTo>
                    <a:lnTo>
                      <a:pt x="48" y="79"/>
                    </a:lnTo>
                    <a:lnTo>
                      <a:pt x="56" y="79"/>
                    </a:lnTo>
                    <a:lnTo>
                      <a:pt x="63" y="79"/>
                    </a:lnTo>
                    <a:lnTo>
                      <a:pt x="71" y="79"/>
                    </a:lnTo>
                    <a:lnTo>
                      <a:pt x="79" y="79"/>
                    </a:lnTo>
                    <a:lnTo>
                      <a:pt x="87" y="79"/>
                    </a:lnTo>
                    <a:lnTo>
                      <a:pt x="95" y="80"/>
                    </a:lnTo>
                    <a:lnTo>
                      <a:pt x="103" y="80"/>
                    </a:lnTo>
                    <a:lnTo>
                      <a:pt x="111" y="80"/>
                    </a:lnTo>
                    <a:lnTo>
                      <a:pt x="119" y="66"/>
                    </a:lnTo>
                    <a:lnTo>
                      <a:pt x="127" y="66"/>
                    </a:lnTo>
                    <a:lnTo>
                      <a:pt x="134" y="66"/>
                    </a:lnTo>
                    <a:lnTo>
                      <a:pt x="142" y="67"/>
                    </a:lnTo>
                    <a:lnTo>
                      <a:pt x="151" y="53"/>
                    </a:lnTo>
                    <a:lnTo>
                      <a:pt x="159" y="53"/>
                    </a:lnTo>
                    <a:lnTo>
                      <a:pt x="166" y="53"/>
                    </a:lnTo>
                    <a:lnTo>
                      <a:pt x="174" y="39"/>
                    </a:lnTo>
                    <a:lnTo>
                      <a:pt x="182" y="39"/>
                    </a:lnTo>
                    <a:lnTo>
                      <a:pt x="190" y="39"/>
                    </a:lnTo>
                    <a:lnTo>
                      <a:pt x="198" y="39"/>
                    </a:lnTo>
                    <a:lnTo>
                      <a:pt x="205" y="39"/>
                    </a:lnTo>
                    <a:lnTo>
                      <a:pt x="214" y="26"/>
                    </a:lnTo>
                    <a:lnTo>
                      <a:pt x="222" y="26"/>
                    </a:lnTo>
                    <a:lnTo>
                      <a:pt x="230" y="40"/>
                    </a:lnTo>
                    <a:lnTo>
                      <a:pt x="237" y="40"/>
                    </a:lnTo>
                    <a:lnTo>
                      <a:pt x="245" y="40"/>
                    </a:lnTo>
                    <a:lnTo>
                      <a:pt x="253" y="40"/>
                    </a:lnTo>
                    <a:lnTo>
                      <a:pt x="261" y="40"/>
                    </a:lnTo>
                    <a:lnTo>
                      <a:pt x="268" y="55"/>
                    </a:lnTo>
                    <a:lnTo>
                      <a:pt x="277" y="55"/>
                    </a:lnTo>
                    <a:lnTo>
                      <a:pt x="285" y="55"/>
                    </a:lnTo>
                    <a:lnTo>
                      <a:pt x="293" y="40"/>
                    </a:lnTo>
                    <a:lnTo>
                      <a:pt x="300" y="40"/>
                    </a:lnTo>
                    <a:lnTo>
                      <a:pt x="308" y="27"/>
                    </a:lnTo>
                    <a:lnTo>
                      <a:pt x="316" y="27"/>
                    </a:lnTo>
                    <a:lnTo>
                      <a:pt x="324" y="14"/>
                    </a:lnTo>
                    <a:lnTo>
                      <a:pt x="332" y="14"/>
                    </a:lnTo>
                    <a:lnTo>
                      <a:pt x="340" y="14"/>
                    </a:lnTo>
                    <a:lnTo>
                      <a:pt x="348" y="0"/>
                    </a:lnTo>
                    <a:lnTo>
                      <a:pt x="356" y="1"/>
                    </a:lnTo>
                    <a:lnTo>
                      <a:pt x="364" y="1"/>
                    </a:lnTo>
                    <a:lnTo>
                      <a:pt x="371" y="1"/>
                    </a:lnTo>
                    <a:lnTo>
                      <a:pt x="379" y="1"/>
                    </a:lnTo>
                    <a:lnTo>
                      <a:pt x="387" y="1"/>
                    </a:lnTo>
                    <a:lnTo>
                      <a:pt x="396" y="1"/>
                    </a:lnTo>
                    <a:lnTo>
                      <a:pt x="404" y="1"/>
                    </a:lnTo>
                    <a:lnTo>
                      <a:pt x="411" y="1"/>
                    </a:lnTo>
                    <a:lnTo>
                      <a:pt x="419" y="1"/>
                    </a:lnTo>
                    <a:lnTo>
                      <a:pt x="427" y="1"/>
                    </a:lnTo>
                    <a:lnTo>
                      <a:pt x="435" y="1"/>
                    </a:lnTo>
                    <a:lnTo>
                      <a:pt x="442" y="2"/>
                    </a:lnTo>
                    <a:lnTo>
                      <a:pt x="450" y="2"/>
                    </a:lnTo>
                    <a:lnTo>
                      <a:pt x="459" y="2"/>
                    </a:lnTo>
                    <a:lnTo>
                      <a:pt x="467" y="2"/>
                    </a:lnTo>
                    <a:lnTo>
                      <a:pt x="474" y="2"/>
                    </a:lnTo>
                    <a:lnTo>
                      <a:pt x="482" y="2"/>
                    </a:lnTo>
                    <a:lnTo>
                      <a:pt x="490" y="2"/>
                    </a:lnTo>
                    <a:lnTo>
                      <a:pt x="498" y="2"/>
                    </a:lnTo>
                    <a:lnTo>
                      <a:pt x="505" y="2"/>
                    </a:lnTo>
                    <a:lnTo>
                      <a:pt x="513" y="16"/>
                    </a:lnTo>
                    <a:lnTo>
                      <a:pt x="522" y="16"/>
                    </a:lnTo>
                    <a:lnTo>
                      <a:pt x="530" y="30"/>
                    </a:lnTo>
                    <a:lnTo>
                      <a:pt x="537" y="30"/>
                    </a:lnTo>
                    <a:lnTo>
                      <a:pt x="545" y="43"/>
                    </a:lnTo>
                    <a:lnTo>
                      <a:pt x="553" y="58"/>
                    </a:lnTo>
                    <a:lnTo>
                      <a:pt x="561" y="58"/>
                    </a:lnTo>
                    <a:lnTo>
                      <a:pt x="568" y="58"/>
                    </a:lnTo>
                    <a:lnTo>
                      <a:pt x="577" y="58"/>
                    </a:lnTo>
                    <a:lnTo>
                      <a:pt x="585" y="58"/>
                    </a:lnTo>
                    <a:lnTo>
                      <a:pt x="593" y="58"/>
                    </a:lnTo>
                    <a:lnTo>
                      <a:pt x="600" y="58"/>
                    </a:lnTo>
                    <a:lnTo>
                      <a:pt x="608" y="44"/>
                    </a:lnTo>
                    <a:lnTo>
                      <a:pt x="616" y="44"/>
                    </a:lnTo>
                    <a:lnTo>
                      <a:pt x="624" y="44"/>
                    </a:lnTo>
                    <a:lnTo>
                      <a:pt x="632" y="44"/>
                    </a:lnTo>
                    <a:lnTo>
                      <a:pt x="640" y="44"/>
                    </a:lnTo>
                    <a:lnTo>
                      <a:pt x="648" y="44"/>
                    </a:lnTo>
                    <a:lnTo>
                      <a:pt x="656" y="31"/>
                    </a:lnTo>
                    <a:lnTo>
                      <a:pt x="664" y="31"/>
                    </a:lnTo>
                    <a:lnTo>
                      <a:pt x="671" y="18"/>
                    </a:lnTo>
                    <a:lnTo>
                      <a:pt x="679" y="18"/>
                    </a:lnTo>
                    <a:lnTo>
                      <a:pt x="687" y="18"/>
                    </a:lnTo>
                    <a:lnTo>
                      <a:pt x="695" y="18"/>
                    </a:lnTo>
                    <a:lnTo>
                      <a:pt x="704" y="18"/>
                    </a:lnTo>
                    <a:lnTo>
                      <a:pt x="711" y="18"/>
                    </a:lnTo>
                    <a:lnTo>
                      <a:pt x="719" y="18"/>
                    </a:lnTo>
                    <a:lnTo>
                      <a:pt x="727" y="18"/>
                    </a:lnTo>
                    <a:lnTo>
                      <a:pt x="735" y="5"/>
                    </a:lnTo>
                    <a:lnTo>
                      <a:pt x="742" y="5"/>
                    </a:lnTo>
                    <a:lnTo>
                      <a:pt x="750" y="5"/>
                    </a:lnTo>
                    <a:lnTo>
                      <a:pt x="758" y="5"/>
                    </a:lnTo>
                    <a:lnTo>
                      <a:pt x="767" y="5"/>
                    </a:lnTo>
                    <a:lnTo>
                      <a:pt x="774" y="5"/>
                    </a:lnTo>
                    <a:lnTo>
                      <a:pt x="782" y="19"/>
                    </a:lnTo>
                    <a:lnTo>
                      <a:pt x="790" y="19"/>
                    </a:lnTo>
                    <a:lnTo>
                      <a:pt x="798" y="33"/>
                    </a:lnTo>
                    <a:lnTo>
                      <a:pt x="805" y="33"/>
                    </a:lnTo>
                    <a:lnTo>
                      <a:pt x="813" y="33"/>
                    </a:lnTo>
                    <a:lnTo>
                      <a:pt x="822" y="33"/>
                    </a:lnTo>
                    <a:lnTo>
                      <a:pt x="830" y="19"/>
                    </a:lnTo>
                    <a:lnTo>
                      <a:pt x="838" y="20"/>
                    </a:lnTo>
                    <a:lnTo>
                      <a:pt x="845" y="20"/>
                    </a:lnTo>
                    <a:lnTo>
                      <a:pt x="853" y="20"/>
                    </a:lnTo>
                    <a:lnTo>
                      <a:pt x="861" y="20"/>
                    </a:lnTo>
                    <a:lnTo>
                      <a:pt x="869" y="20"/>
                    </a:lnTo>
                    <a:lnTo>
                      <a:pt x="876" y="20"/>
                    </a:lnTo>
                    <a:lnTo>
                      <a:pt x="885" y="20"/>
                    </a:lnTo>
                    <a:lnTo>
                      <a:pt x="893" y="20"/>
                    </a:lnTo>
                    <a:lnTo>
                      <a:pt x="901" y="34"/>
                    </a:lnTo>
                    <a:lnTo>
                      <a:pt x="908" y="47"/>
                    </a:lnTo>
                    <a:lnTo>
                      <a:pt x="916" y="34"/>
                    </a:lnTo>
                    <a:lnTo>
                      <a:pt x="924" y="34"/>
                    </a:lnTo>
                    <a:lnTo>
                      <a:pt x="932" y="21"/>
                    </a:lnTo>
                    <a:lnTo>
                      <a:pt x="939" y="21"/>
                    </a:lnTo>
                    <a:lnTo>
                      <a:pt x="948" y="21"/>
                    </a:lnTo>
                    <a:lnTo>
                      <a:pt x="956" y="21"/>
                    </a:lnTo>
                    <a:lnTo>
                      <a:pt x="964" y="21"/>
                    </a:lnTo>
                    <a:lnTo>
                      <a:pt x="972" y="21"/>
                    </a:lnTo>
                    <a:lnTo>
                      <a:pt x="979" y="21"/>
                    </a:lnTo>
                    <a:lnTo>
                      <a:pt x="987" y="2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40" name="Freeform 51"/>
              <p:cNvSpPr>
                <a:spLocks/>
              </p:cNvSpPr>
              <p:nvPr/>
            </p:nvSpPr>
            <p:spPr bwMode="auto">
              <a:xfrm>
                <a:off x="3634" y="2857"/>
                <a:ext cx="273" cy="24"/>
              </a:xfrm>
              <a:custGeom>
                <a:avLst/>
                <a:gdLst>
                  <a:gd name="T0" fmla="*/ 0 w 987"/>
                  <a:gd name="T1" fmla="*/ 0 h 115"/>
                  <a:gd name="T2" fmla="*/ 0 w 987"/>
                  <a:gd name="T3" fmla="*/ 0 h 115"/>
                  <a:gd name="T4" fmla="*/ 0 w 987"/>
                  <a:gd name="T5" fmla="*/ 0 h 115"/>
                  <a:gd name="T6" fmla="*/ 0 w 987"/>
                  <a:gd name="T7" fmla="*/ 0 h 115"/>
                  <a:gd name="T8" fmla="*/ 0 w 987"/>
                  <a:gd name="T9" fmla="*/ 0 h 115"/>
                  <a:gd name="T10" fmla="*/ 0 w 987"/>
                  <a:gd name="T11" fmla="*/ 0 h 115"/>
                  <a:gd name="T12" fmla="*/ 0 w 987"/>
                  <a:gd name="T13" fmla="*/ 0 h 115"/>
                  <a:gd name="T14" fmla="*/ 0 w 987"/>
                  <a:gd name="T15" fmla="*/ 0 h 115"/>
                  <a:gd name="T16" fmla="*/ 0 w 987"/>
                  <a:gd name="T17" fmla="*/ 0 h 115"/>
                  <a:gd name="T18" fmla="*/ 0 w 987"/>
                  <a:gd name="T19" fmla="*/ 0 h 115"/>
                  <a:gd name="T20" fmla="*/ 0 w 987"/>
                  <a:gd name="T21" fmla="*/ 0 h 115"/>
                  <a:gd name="T22" fmla="*/ 0 w 987"/>
                  <a:gd name="T23" fmla="*/ 0 h 115"/>
                  <a:gd name="T24" fmla="*/ 0 w 987"/>
                  <a:gd name="T25" fmla="*/ 0 h 115"/>
                  <a:gd name="T26" fmla="*/ 0 w 987"/>
                  <a:gd name="T27" fmla="*/ 0 h 115"/>
                  <a:gd name="T28" fmla="*/ 0 w 987"/>
                  <a:gd name="T29" fmla="*/ 0 h 115"/>
                  <a:gd name="T30" fmla="*/ 0 w 987"/>
                  <a:gd name="T31" fmla="*/ 0 h 115"/>
                  <a:gd name="T32" fmla="*/ 0 w 987"/>
                  <a:gd name="T33" fmla="*/ 0 h 115"/>
                  <a:gd name="T34" fmla="*/ 0 w 987"/>
                  <a:gd name="T35" fmla="*/ 0 h 115"/>
                  <a:gd name="T36" fmla="*/ 0 w 987"/>
                  <a:gd name="T37" fmla="*/ 0 h 115"/>
                  <a:gd name="T38" fmla="*/ 0 w 987"/>
                  <a:gd name="T39" fmla="*/ 0 h 115"/>
                  <a:gd name="T40" fmla="*/ 0 w 987"/>
                  <a:gd name="T41" fmla="*/ 0 h 115"/>
                  <a:gd name="T42" fmla="*/ 0 w 987"/>
                  <a:gd name="T43" fmla="*/ 0 h 115"/>
                  <a:gd name="T44" fmla="*/ 0 w 987"/>
                  <a:gd name="T45" fmla="*/ 0 h 115"/>
                  <a:gd name="T46" fmla="*/ 0 w 987"/>
                  <a:gd name="T47" fmla="*/ 0 h 115"/>
                  <a:gd name="T48" fmla="*/ 0 w 987"/>
                  <a:gd name="T49" fmla="*/ 0 h 115"/>
                  <a:gd name="T50" fmla="*/ 0 w 987"/>
                  <a:gd name="T51" fmla="*/ 0 h 115"/>
                  <a:gd name="T52" fmla="*/ 0 w 987"/>
                  <a:gd name="T53" fmla="*/ 0 h 115"/>
                  <a:gd name="T54" fmla="*/ 0 w 987"/>
                  <a:gd name="T55" fmla="*/ 0 h 115"/>
                  <a:gd name="T56" fmla="*/ 0 w 987"/>
                  <a:gd name="T57" fmla="*/ 0 h 115"/>
                  <a:gd name="T58" fmla="*/ 0 w 987"/>
                  <a:gd name="T59" fmla="*/ 0 h 115"/>
                  <a:gd name="T60" fmla="*/ 0 w 987"/>
                  <a:gd name="T61" fmla="*/ 0 h 115"/>
                  <a:gd name="T62" fmla="*/ 0 w 987"/>
                  <a:gd name="T63" fmla="*/ 0 h 115"/>
                  <a:gd name="T64" fmla="*/ 0 w 987"/>
                  <a:gd name="T65" fmla="*/ 0 h 115"/>
                  <a:gd name="T66" fmla="*/ 0 w 987"/>
                  <a:gd name="T67" fmla="*/ 0 h 115"/>
                  <a:gd name="T68" fmla="*/ 0 w 987"/>
                  <a:gd name="T69" fmla="*/ 0 h 115"/>
                  <a:gd name="T70" fmla="*/ 0 w 987"/>
                  <a:gd name="T71" fmla="*/ 0 h 115"/>
                  <a:gd name="T72" fmla="*/ 0 w 987"/>
                  <a:gd name="T73" fmla="*/ 0 h 115"/>
                  <a:gd name="T74" fmla="*/ 0 w 987"/>
                  <a:gd name="T75" fmla="*/ 0 h 115"/>
                  <a:gd name="T76" fmla="*/ 0 w 987"/>
                  <a:gd name="T77" fmla="*/ 0 h 115"/>
                  <a:gd name="T78" fmla="*/ 0 w 987"/>
                  <a:gd name="T79" fmla="*/ 0 h 115"/>
                  <a:gd name="T80" fmla="*/ 0 w 987"/>
                  <a:gd name="T81" fmla="*/ 0 h 115"/>
                  <a:gd name="T82" fmla="*/ 0 w 987"/>
                  <a:gd name="T83" fmla="*/ 0 h 115"/>
                  <a:gd name="T84" fmla="*/ 0 w 987"/>
                  <a:gd name="T85" fmla="*/ 0 h 115"/>
                  <a:gd name="T86" fmla="*/ 0 w 987"/>
                  <a:gd name="T87" fmla="*/ 0 h 115"/>
                  <a:gd name="T88" fmla="*/ 0 w 987"/>
                  <a:gd name="T89" fmla="*/ 0 h 115"/>
                  <a:gd name="T90" fmla="*/ 0 w 987"/>
                  <a:gd name="T91" fmla="*/ 0 h 115"/>
                  <a:gd name="T92" fmla="*/ 0 w 987"/>
                  <a:gd name="T93" fmla="*/ 0 h 115"/>
                  <a:gd name="T94" fmla="*/ 0 w 987"/>
                  <a:gd name="T95" fmla="*/ 0 h 115"/>
                  <a:gd name="T96" fmla="*/ 0 w 987"/>
                  <a:gd name="T97" fmla="*/ 0 h 115"/>
                  <a:gd name="T98" fmla="*/ 0 w 987"/>
                  <a:gd name="T99" fmla="*/ 0 h 115"/>
                  <a:gd name="T100" fmla="*/ 0 w 987"/>
                  <a:gd name="T101" fmla="*/ 0 h 115"/>
                  <a:gd name="T102" fmla="*/ 0 w 987"/>
                  <a:gd name="T103" fmla="*/ 0 h 115"/>
                  <a:gd name="T104" fmla="*/ 0 w 987"/>
                  <a:gd name="T105" fmla="*/ 0 h 115"/>
                  <a:gd name="T106" fmla="*/ 0 w 987"/>
                  <a:gd name="T107" fmla="*/ 0 h 115"/>
                  <a:gd name="T108" fmla="*/ 0 w 987"/>
                  <a:gd name="T109" fmla="*/ 0 h 115"/>
                  <a:gd name="T110" fmla="*/ 0 w 987"/>
                  <a:gd name="T111" fmla="*/ 0 h 115"/>
                  <a:gd name="T112" fmla="*/ 0 w 987"/>
                  <a:gd name="T113" fmla="*/ 0 h 115"/>
                  <a:gd name="T114" fmla="*/ 0 w 987"/>
                  <a:gd name="T115" fmla="*/ 0 h 115"/>
                  <a:gd name="T116" fmla="*/ 0 w 987"/>
                  <a:gd name="T117" fmla="*/ 0 h 115"/>
                  <a:gd name="T118" fmla="*/ 0 w 987"/>
                  <a:gd name="T119" fmla="*/ 0 h 115"/>
                  <a:gd name="T120" fmla="*/ 0 w 987"/>
                  <a:gd name="T121" fmla="*/ 0 h 115"/>
                  <a:gd name="T122" fmla="*/ 0 w 987"/>
                  <a:gd name="T123" fmla="*/ 0 h 115"/>
                  <a:gd name="T124" fmla="*/ 0 w 987"/>
                  <a:gd name="T125" fmla="*/ 0 h 1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15">
                    <a:moveTo>
                      <a:pt x="0" y="113"/>
                    </a:moveTo>
                    <a:lnTo>
                      <a:pt x="8" y="113"/>
                    </a:lnTo>
                    <a:lnTo>
                      <a:pt x="17" y="114"/>
                    </a:lnTo>
                    <a:lnTo>
                      <a:pt x="24" y="114"/>
                    </a:lnTo>
                    <a:lnTo>
                      <a:pt x="32" y="114"/>
                    </a:lnTo>
                    <a:lnTo>
                      <a:pt x="40" y="114"/>
                    </a:lnTo>
                    <a:lnTo>
                      <a:pt x="48" y="114"/>
                    </a:lnTo>
                    <a:lnTo>
                      <a:pt x="55" y="114"/>
                    </a:lnTo>
                    <a:lnTo>
                      <a:pt x="63" y="101"/>
                    </a:lnTo>
                    <a:lnTo>
                      <a:pt x="71" y="101"/>
                    </a:lnTo>
                    <a:lnTo>
                      <a:pt x="80" y="101"/>
                    </a:lnTo>
                    <a:lnTo>
                      <a:pt x="88" y="101"/>
                    </a:lnTo>
                    <a:lnTo>
                      <a:pt x="95" y="114"/>
                    </a:lnTo>
                    <a:lnTo>
                      <a:pt x="103" y="115"/>
                    </a:lnTo>
                    <a:lnTo>
                      <a:pt x="111" y="101"/>
                    </a:lnTo>
                    <a:lnTo>
                      <a:pt x="119" y="101"/>
                    </a:lnTo>
                    <a:lnTo>
                      <a:pt x="126" y="101"/>
                    </a:lnTo>
                    <a:lnTo>
                      <a:pt x="134" y="101"/>
                    </a:lnTo>
                    <a:lnTo>
                      <a:pt x="143" y="101"/>
                    </a:lnTo>
                    <a:lnTo>
                      <a:pt x="151" y="115"/>
                    </a:lnTo>
                    <a:lnTo>
                      <a:pt x="158" y="115"/>
                    </a:lnTo>
                    <a:lnTo>
                      <a:pt x="166" y="102"/>
                    </a:lnTo>
                    <a:lnTo>
                      <a:pt x="174" y="102"/>
                    </a:lnTo>
                    <a:lnTo>
                      <a:pt x="182" y="102"/>
                    </a:lnTo>
                    <a:lnTo>
                      <a:pt x="189" y="102"/>
                    </a:lnTo>
                    <a:lnTo>
                      <a:pt x="197" y="102"/>
                    </a:lnTo>
                    <a:lnTo>
                      <a:pt x="206" y="89"/>
                    </a:lnTo>
                    <a:lnTo>
                      <a:pt x="214" y="89"/>
                    </a:lnTo>
                    <a:lnTo>
                      <a:pt x="222" y="89"/>
                    </a:lnTo>
                    <a:lnTo>
                      <a:pt x="229" y="74"/>
                    </a:lnTo>
                    <a:lnTo>
                      <a:pt x="237" y="75"/>
                    </a:lnTo>
                    <a:lnTo>
                      <a:pt x="245" y="75"/>
                    </a:lnTo>
                    <a:lnTo>
                      <a:pt x="253" y="75"/>
                    </a:lnTo>
                    <a:lnTo>
                      <a:pt x="261" y="75"/>
                    </a:lnTo>
                    <a:lnTo>
                      <a:pt x="269" y="75"/>
                    </a:lnTo>
                    <a:lnTo>
                      <a:pt x="277" y="75"/>
                    </a:lnTo>
                    <a:lnTo>
                      <a:pt x="285" y="75"/>
                    </a:lnTo>
                    <a:lnTo>
                      <a:pt x="292" y="90"/>
                    </a:lnTo>
                    <a:lnTo>
                      <a:pt x="300" y="103"/>
                    </a:lnTo>
                    <a:lnTo>
                      <a:pt x="308" y="103"/>
                    </a:lnTo>
                    <a:lnTo>
                      <a:pt x="316" y="103"/>
                    </a:lnTo>
                    <a:lnTo>
                      <a:pt x="324" y="104"/>
                    </a:lnTo>
                    <a:lnTo>
                      <a:pt x="332" y="104"/>
                    </a:lnTo>
                    <a:lnTo>
                      <a:pt x="340" y="90"/>
                    </a:lnTo>
                    <a:lnTo>
                      <a:pt x="348" y="90"/>
                    </a:lnTo>
                    <a:lnTo>
                      <a:pt x="356" y="90"/>
                    </a:lnTo>
                    <a:lnTo>
                      <a:pt x="363" y="91"/>
                    </a:lnTo>
                    <a:lnTo>
                      <a:pt x="371" y="91"/>
                    </a:lnTo>
                    <a:lnTo>
                      <a:pt x="379" y="91"/>
                    </a:lnTo>
                    <a:lnTo>
                      <a:pt x="388" y="76"/>
                    </a:lnTo>
                    <a:lnTo>
                      <a:pt x="395" y="76"/>
                    </a:lnTo>
                    <a:lnTo>
                      <a:pt x="403" y="76"/>
                    </a:lnTo>
                    <a:lnTo>
                      <a:pt x="411" y="77"/>
                    </a:lnTo>
                    <a:lnTo>
                      <a:pt x="419" y="77"/>
                    </a:lnTo>
                    <a:lnTo>
                      <a:pt x="426" y="77"/>
                    </a:lnTo>
                    <a:lnTo>
                      <a:pt x="434" y="63"/>
                    </a:lnTo>
                    <a:lnTo>
                      <a:pt x="443" y="63"/>
                    </a:lnTo>
                    <a:lnTo>
                      <a:pt x="451" y="77"/>
                    </a:lnTo>
                    <a:lnTo>
                      <a:pt x="459" y="77"/>
                    </a:lnTo>
                    <a:lnTo>
                      <a:pt x="466" y="77"/>
                    </a:lnTo>
                    <a:lnTo>
                      <a:pt x="474" y="64"/>
                    </a:lnTo>
                    <a:lnTo>
                      <a:pt x="482" y="64"/>
                    </a:lnTo>
                    <a:lnTo>
                      <a:pt x="490" y="64"/>
                    </a:lnTo>
                    <a:lnTo>
                      <a:pt x="497" y="64"/>
                    </a:lnTo>
                    <a:lnTo>
                      <a:pt x="506" y="64"/>
                    </a:lnTo>
                    <a:lnTo>
                      <a:pt x="514" y="79"/>
                    </a:lnTo>
                    <a:lnTo>
                      <a:pt x="522" y="79"/>
                    </a:lnTo>
                    <a:lnTo>
                      <a:pt x="529" y="79"/>
                    </a:lnTo>
                    <a:lnTo>
                      <a:pt x="537" y="79"/>
                    </a:lnTo>
                    <a:lnTo>
                      <a:pt x="545" y="65"/>
                    </a:lnTo>
                    <a:lnTo>
                      <a:pt x="553" y="65"/>
                    </a:lnTo>
                    <a:lnTo>
                      <a:pt x="561" y="65"/>
                    </a:lnTo>
                    <a:lnTo>
                      <a:pt x="569" y="65"/>
                    </a:lnTo>
                    <a:lnTo>
                      <a:pt x="577" y="65"/>
                    </a:lnTo>
                    <a:lnTo>
                      <a:pt x="585" y="65"/>
                    </a:lnTo>
                    <a:lnTo>
                      <a:pt x="593" y="65"/>
                    </a:lnTo>
                    <a:lnTo>
                      <a:pt x="600" y="80"/>
                    </a:lnTo>
                    <a:lnTo>
                      <a:pt x="608" y="80"/>
                    </a:lnTo>
                    <a:lnTo>
                      <a:pt x="616" y="80"/>
                    </a:lnTo>
                    <a:lnTo>
                      <a:pt x="624" y="66"/>
                    </a:lnTo>
                    <a:lnTo>
                      <a:pt x="632" y="66"/>
                    </a:lnTo>
                    <a:lnTo>
                      <a:pt x="640" y="52"/>
                    </a:lnTo>
                    <a:lnTo>
                      <a:pt x="648" y="52"/>
                    </a:lnTo>
                    <a:lnTo>
                      <a:pt x="656" y="52"/>
                    </a:lnTo>
                    <a:lnTo>
                      <a:pt x="664" y="52"/>
                    </a:lnTo>
                    <a:lnTo>
                      <a:pt x="671" y="53"/>
                    </a:lnTo>
                    <a:lnTo>
                      <a:pt x="679" y="66"/>
                    </a:lnTo>
                    <a:lnTo>
                      <a:pt x="688" y="53"/>
                    </a:lnTo>
                    <a:lnTo>
                      <a:pt x="696" y="53"/>
                    </a:lnTo>
                    <a:lnTo>
                      <a:pt x="703" y="53"/>
                    </a:lnTo>
                    <a:lnTo>
                      <a:pt x="711" y="53"/>
                    </a:lnTo>
                    <a:lnTo>
                      <a:pt x="719" y="53"/>
                    </a:lnTo>
                    <a:lnTo>
                      <a:pt x="727" y="53"/>
                    </a:lnTo>
                    <a:lnTo>
                      <a:pt x="734" y="53"/>
                    </a:lnTo>
                    <a:lnTo>
                      <a:pt x="742" y="53"/>
                    </a:lnTo>
                    <a:lnTo>
                      <a:pt x="751" y="53"/>
                    </a:lnTo>
                    <a:lnTo>
                      <a:pt x="759" y="54"/>
                    </a:lnTo>
                    <a:lnTo>
                      <a:pt x="766" y="54"/>
                    </a:lnTo>
                    <a:lnTo>
                      <a:pt x="774" y="54"/>
                    </a:lnTo>
                    <a:lnTo>
                      <a:pt x="782" y="54"/>
                    </a:lnTo>
                    <a:lnTo>
                      <a:pt x="790" y="54"/>
                    </a:lnTo>
                    <a:lnTo>
                      <a:pt x="798" y="40"/>
                    </a:lnTo>
                    <a:lnTo>
                      <a:pt x="805" y="41"/>
                    </a:lnTo>
                    <a:lnTo>
                      <a:pt x="814" y="27"/>
                    </a:lnTo>
                    <a:lnTo>
                      <a:pt x="822" y="27"/>
                    </a:lnTo>
                    <a:lnTo>
                      <a:pt x="830" y="27"/>
                    </a:lnTo>
                    <a:lnTo>
                      <a:pt x="838" y="13"/>
                    </a:lnTo>
                    <a:lnTo>
                      <a:pt x="845" y="13"/>
                    </a:lnTo>
                    <a:lnTo>
                      <a:pt x="853" y="0"/>
                    </a:lnTo>
                    <a:lnTo>
                      <a:pt x="861" y="0"/>
                    </a:lnTo>
                    <a:lnTo>
                      <a:pt x="870" y="0"/>
                    </a:lnTo>
                    <a:lnTo>
                      <a:pt x="877" y="0"/>
                    </a:lnTo>
                    <a:lnTo>
                      <a:pt x="885" y="0"/>
                    </a:lnTo>
                    <a:lnTo>
                      <a:pt x="893" y="28"/>
                    </a:lnTo>
                    <a:lnTo>
                      <a:pt x="901" y="42"/>
                    </a:lnTo>
                    <a:lnTo>
                      <a:pt x="908" y="42"/>
                    </a:lnTo>
                    <a:lnTo>
                      <a:pt x="916" y="42"/>
                    </a:lnTo>
                    <a:lnTo>
                      <a:pt x="924" y="28"/>
                    </a:lnTo>
                    <a:lnTo>
                      <a:pt x="933" y="14"/>
                    </a:lnTo>
                    <a:lnTo>
                      <a:pt x="940" y="14"/>
                    </a:lnTo>
                    <a:lnTo>
                      <a:pt x="948" y="14"/>
                    </a:lnTo>
                    <a:lnTo>
                      <a:pt x="956" y="1"/>
                    </a:lnTo>
                    <a:lnTo>
                      <a:pt x="964" y="14"/>
                    </a:lnTo>
                    <a:lnTo>
                      <a:pt x="972" y="14"/>
                    </a:lnTo>
                    <a:lnTo>
                      <a:pt x="979" y="15"/>
                    </a:lnTo>
                    <a:lnTo>
                      <a:pt x="987"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332" name="Freeform 52"/>
            <p:cNvSpPr>
              <a:spLocks/>
            </p:cNvSpPr>
            <p:nvPr/>
          </p:nvSpPr>
          <p:spPr bwMode="auto">
            <a:xfrm>
              <a:off x="1801" y="2992"/>
              <a:ext cx="186" cy="22"/>
            </a:xfrm>
            <a:custGeom>
              <a:avLst/>
              <a:gdLst>
                <a:gd name="T0" fmla="*/ 2 w 186"/>
                <a:gd name="T1" fmla="*/ 22 h 22"/>
                <a:gd name="T2" fmla="*/ 6 w 186"/>
                <a:gd name="T3" fmla="*/ 19 h 22"/>
                <a:gd name="T4" fmla="*/ 11 w 186"/>
                <a:gd name="T5" fmla="*/ 16 h 22"/>
                <a:gd name="T6" fmla="*/ 15 w 186"/>
                <a:gd name="T7" fmla="*/ 13 h 22"/>
                <a:gd name="T8" fmla="*/ 19 w 186"/>
                <a:gd name="T9" fmla="*/ 13 h 22"/>
                <a:gd name="T10" fmla="*/ 24 w 186"/>
                <a:gd name="T11" fmla="*/ 16 h 22"/>
                <a:gd name="T12" fmla="*/ 28 w 186"/>
                <a:gd name="T13" fmla="*/ 19 h 22"/>
                <a:gd name="T14" fmla="*/ 33 w 186"/>
                <a:gd name="T15" fmla="*/ 22 h 22"/>
                <a:gd name="T16" fmla="*/ 37 w 186"/>
                <a:gd name="T17" fmla="*/ 22 h 22"/>
                <a:gd name="T18" fmla="*/ 41 w 186"/>
                <a:gd name="T19" fmla="*/ 19 h 22"/>
                <a:gd name="T20" fmla="*/ 46 w 186"/>
                <a:gd name="T21" fmla="*/ 19 h 22"/>
                <a:gd name="T22" fmla="*/ 50 w 186"/>
                <a:gd name="T23" fmla="*/ 16 h 22"/>
                <a:gd name="T24" fmla="*/ 54 w 186"/>
                <a:gd name="T25" fmla="*/ 14 h 22"/>
                <a:gd name="T26" fmla="*/ 59 w 186"/>
                <a:gd name="T27" fmla="*/ 14 h 22"/>
                <a:gd name="T28" fmla="*/ 63 w 186"/>
                <a:gd name="T29" fmla="*/ 14 h 22"/>
                <a:gd name="T30" fmla="*/ 68 w 186"/>
                <a:gd name="T31" fmla="*/ 11 h 22"/>
                <a:gd name="T32" fmla="*/ 72 w 186"/>
                <a:gd name="T33" fmla="*/ 11 h 22"/>
                <a:gd name="T34" fmla="*/ 77 w 186"/>
                <a:gd name="T35" fmla="*/ 11 h 22"/>
                <a:gd name="T36" fmla="*/ 81 w 186"/>
                <a:gd name="T37" fmla="*/ 14 h 22"/>
                <a:gd name="T38" fmla="*/ 85 w 186"/>
                <a:gd name="T39" fmla="*/ 14 h 22"/>
                <a:gd name="T40" fmla="*/ 90 w 186"/>
                <a:gd name="T41" fmla="*/ 14 h 22"/>
                <a:gd name="T42" fmla="*/ 94 w 186"/>
                <a:gd name="T43" fmla="*/ 8 h 22"/>
                <a:gd name="T44" fmla="*/ 98 w 186"/>
                <a:gd name="T45" fmla="*/ 5 h 22"/>
                <a:gd name="T46" fmla="*/ 103 w 186"/>
                <a:gd name="T47" fmla="*/ 5 h 22"/>
                <a:gd name="T48" fmla="*/ 107 w 186"/>
                <a:gd name="T49" fmla="*/ 8 h 22"/>
                <a:gd name="T50" fmla="*/ 112 w 186"/>
                <a:gd name="T51" fmla="*/ 11 h 22"/>
                <a:gd name="T52" fmla="*/ 116 w 186"/>
                <a:gd name="T53" fmla="*/ 11 h 22"/>
                <a:gd name="T54" fmla="*/ 120 w 186"/>
                <a:gd name="T55" fmla="*/ 11 h 22"/>
                <a:gd name="T56" fmla="*/ 125 w 186"/>
                <a:gd name="T57" fmla="*/ 11 h 22"/>
                <a:gd name="T58" fmla="*/ 129 w 186"/>
                <a:gd name="T59" fmla="*/ 11 h 22"/>
                <a:gd name="T60" fmla="*/ 133 w 186"/>
                <a:gd name="T61" fmla="*/ 8 h 22"/>
                <a:gd name="T62" fmla="*/ 138 w 186"/>
                <a:gd name="T63" fmla="*/ 8 h 22"/>
                <a:gd name="T64" fmla="*/ 142 w 186"/>
                <a:gd name="T65" fmla="*/ 6 h 22"/>
                <a:gd name="T66" fmla="*/ 147 w 186"/>
                <a:gd name="T67" fmla="*/ 8 h 22"/>
                <a:gd name="T68" fmla="*/ 151 w 186"/>
                <a:gd name="T69" fmla="*/ 6 h 22"/>
                <a:gd name="T70" fmla="*/ 155 w 186"/>
                <a:gd name="T71" fmla="*/ 6 h 22"/>
                <a:gd name="T72" fmla="*/ 160 w 186"/>
                <a:gd name="T73" fmla="*/ 6 h 22"/>
                <a:gd name="T74" fmla="*/ 164 w 186"/>
                <a:gd name="T75" fmla="*/ 8 h 22"/>
                <a:gd name="T76" fmla="*/ 168 w 186"/>
                <a:gd name="T77" fmla="*/ 8 h 22"/>
                <a:gd name="T78" fmla="*/ 173 w 186"/>
                <a:gd name="T79" fmla="*/ 3 h 22"/>
                <a:gd name="T80" fmla="*/ 177 w 186"/>
                <a:gd name="T81" fmla="*/ 0 h 22"/>
                <a:gd name="T82" fmla="*/ 182 w 186"/>
                <a:gd name="T83" fmla="*/ 0 h 22"/>
                <a:gd name="T84" fmla="*/ 186 w 186"/>
                <a:gd name="T85" fmla="*/ 0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6" h="22">
                  <a:moveTo>
                    <a:pt x="0" y="22"/>
                  </a:moveTo>
                  <a:lnTo>
                    <a:pt x="2" y="22"/>
                  </a:lnTo>
                  <a:lnTo>
                    <a:pt x="4" y="22"/>
                  </a:lnTo>
                  <a:lnTo>
                    <a:pt x="6" y="19"/>
                  </a:lnTo>
                  <a:lnTo>
                    <a:pt x="8" y="19"/>
                  </a:lnTo>
                  <a:lnTo>
                    <a:pt x="11" y="16"/>
                  </a:lnTo>
                  <a:lnTo>
                    <a:pt x="13" y="16"/>
                  </a:lnTo>
                  <a:lnTo>
                    <a:pt x="15" y="13"/>
                  </a:lnTo>
                  <a:lnTo>
                    <a:pt x="17" y="13"/>
                  </a:lnTo>
                  <a:lnTo>
                    <a:pt x="19" y="13"/>
                  </a:lnTo>
                  <a:lnTo>
                    <a:pt x="21" y="16"/>
                  </a:lnTo>
                  <a:lnTo>
                    <a:pt x="24" y="16"/>
                  </a:lnTo>
                  <a:lnTo>
                    <a:pt x="26" y="19"/>
                  </a:lnTo>
                  <a:lnTo>
                    <a:pt x="28" y="19"/>
                  </a:lnTo>
                  <a:lnTo>
                    <a:pt x="30" y="19"/>
                  </a:lnTo>
                  <a:lnTo>
                    <a:pt x="33" y="22"/>
                  </a:lnTo>
                  <a:lnTo>
                    <a:pt x="35" y="22"/>
                  </a:lnTo>
                  <a:lnTo>
                    <a:pt x="37" y="22"/>
                  </a:lnTo>
                  <a:lnTo>
                    <a:pt x="39" y="22"/>
                  </a:lnTo>
                  <a:lnTo>
                    <a:pt x="41" y="19"/>
                  </a:lnTo>
                  <a:lnTo>
                    <a:pt x="43" y="19"/>
                  </a:lnTo>
                  <a:lnTo>
                    <a:pt x="46" y="19"/>
                  </a:lnTo>
                  <a:lnTo>
                    <a:pt x="48" y="16"/>
                  </a:lnTo>
                  <a:lnTo>
                    <a:pt x="50" y="16"/>
                  </a:lnTo>
                  <a:lnTo>
                    <a:pt x="52" y="14"/>
                  </a:lnTo>
                  <a:lnTo>
                    <a:pt x="54" y="14"/>
                  </a:lnTo>
                  <a:lnTo>
                    <a:pt x="57" y="14"/>
                  </a:lnTo>
                  <a:lnTo>
                    <a:pt x="59" y="14"/>
                  </a:lnTo>
                  <a:lnTo>
                    <a:pt x="61" y="14"/>
                  </a:lnTo>
                  <a:lnTo>
                    <a:pt x="63" y="14"/>
                  </a:lnTo>
                  <a:lnTo>
                    <a:pt x="65" y="14"/>
                  </a:lnTo>
                  <a:lnTo>
                    <a:pt x="68" y="11"/>
                  </a:lnTo>
                  <a:lnTo>
                    <a:pt x="70" y="11"/>
                  </a:lnTo>
                  <a:lnTo>
                    <a:pt x="72" y="11"/>
                  </a:lnTo>
                  <a:lnTo>
                    <a:pt x="74" y="11"/>
                  </a:lnTo>
                  <a:lnTo>
                    <a:pt x="77" y="11"/>
                  </a:lnTo>
                  <a:lnTo>
                    <a:pt x="79" y="11"/>
                  </a:lnTo>
                  <a:lnTo>
                    <a:pt x="81" y="14"/>
                  </a:lnTo>
                  <a:lnTo>
                    <a:pt x="83" y="14"/>
                  </a:lnTo>
                  <a:lnTo>
                    <a:pt x="85" y="14"/>
                  </a:lnTo>
                  <a:lnTo>
                    <a:pt x="87" y="14"/>
                  </a:lnTo>
                  <a:lnTo>
                    <a:pt x="90" y="14"/>
                  </a:lnTo>
                  <a:lnTo>
                    <a:pt x="92" y="11"/>
                  </a:lnTo>
                  <a:lnTo>
                    <a:pt x="94" y="8"/>
                  </a:lnTo>
                  <a:lnTo>
                    <a:pt x="96" y="8"/>
                  </a:lnTo>
                  <a:lnTo>
                    <a:pt x="98" y="5"/>
                  </a:lnTo>
                  <a:lnTo>
                    <a:pt x="101" y="5"/>
                  </a:lnTo>
                  <a:lnTo>
                    <a:pt x="103" y="5"/>
                  </a:lnTo>
                  <a:lnTo>
                    <a:pt x="105" y="8"/>
                  </a:lnTo>
                  <a:lnTo>
                    <a:pt x="107" y="8"/>
                  </a:lnTo>
                  <a:lnTo>
                    <a:pt x="109" y="11"/>
                  </a:lnTo>
                  <a:lnTo>
                    <a:pt x="112" y="11"/>
                  </a:lnTo>
                  <a:lnTo>
                    <a:pt x="114" y="11"/>
                  </a:lnTo>
                  <a:lnTo>
                    <a:pt x="116" y="11"/>
                  </a:lnTo>
                  <a:lnTo>
                    <a:pt x="118" y="11"/>
                  </a:lnTo>
                  <a:lnTo>
                    <a:pt x="120" y="11"/>
                  </a:lnTo>
                  <a:lnTo>
                    <a:pt x="122" y="11"/>
                  </a:lnTo>
                  <a:lnTo>
                    <a:pt x="125" y="11"/>
                  </a:lnTo>
                  <a:lnTo>
                    <a:pt x="127" y="11"/>
                  </a:lnTo>
                  <a:lnTo>
                    <a:pt x="129" y="11"/>
                  </a:lnTo>
                  <a:lnTo>
                    <a:pt x="131" y="11"/>
                  </a:lnTo>
                  <a:lnTo>
                    <a:pt x="133" y="8"/>
                  </a:lnTo>
                  <a:lnTo>
                    <a:pt x="136" y="8"/>
                  </a:lnTo>
                  <a:lnTo>
                    <a:pt x="138" y="8"/>
                  </a:lnTo>
                  <a:lnTo>
                    <a:pt x="140" y="6"/>
                  </a:lnTo>
                  <a:lnTo>
                    <a:pt x="142" y="6"/>
                  </a:lnTo>
                  <a:lnTo>
                    <a:pt x="145" y="8"/>
                  </a:lnTo>
                  <a:lnTo>
                    <a:pt x="147" y="8"/>
                  </a:lnTo>
                  <a:lnTo>
                    <a:pt x="149" y="8"/>
                  </a:lnTo>
                  <a:lnTo>
                    <a:pt x="151" y="6"/>
                  </a:lnTo>
                  <a:lnTo>
                    <a:pt x="153" y="6"/>
                  </a:lnTo>
                  <a:lnTo>
                    <a:pt x="155" y="6"/>
                  </a:lnTo>
                  <a:lnTo>
                    <a:pt x="157" y="6"/>
                  </a:lnTo>
                  <a:lnTo>
                    <a:pt x="160" y="6"/>
                  </a:lnTo>
                  <a:lnTo>
                    <a:pt x="162" y="6"/>
                  </a:lnTo>
                  <a:lnTo>
                    <a:pt x="164" y="8"/>
                  </a:lnTo>
                  <a:lnTo>
                    <a:pt x="166" y="8"/>
                  </a:lnTo>
                  <a:lnTo>
                    <a:pt x="168" y="8"/>
                  </a:lnTo>
                  <a:lnTo>
                    <a:pt x="171" y="6"/>
                  </a:lnTo>
                  <a:lnTo>
                    <a:pt x="173" y="3"/>
                  </a:lnTo>
                  <a:lnTo>
                    <a:pt x="175" y="0"/>
                  </a:lnTo>
                  <a:lnTo>
                    <a:pt x="177" y="0"/>
                  </a:lnTo>
                  <a:lnTo>
                    <a:pt x="180" y="0"/>
                  </a:lnTo>
                  <a:lnTo>
                    <a:pt x="182" y="0"/>
                  </a:lnTo>
                  <a:lnTo>
                    <a:pt x="184" y="0"/>
                  </a:lnTo>
                  <a:lnTo>
                    <a:pt x="186"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33" name="Freeform 53"/>
            <p:cNvSpPr>
              <a:spLocks/>
            </p:cNvSpPr>
            <p:nvPr/>
          </p:nvSpPr>
          <p:spPr bwMode="auto">
            <a:xfrm>
              <a:off x="3907" y="2823"/>
              <a:ext cx="220" cy="40"/>
            </a:xfrm>
            <a:custGeom>
              <a:avLst/>
              <a:gdLst>
                <a:gd name="T0" fmla="*/ 3 w 220"/>
                <a:gd name="T1" fmla="*/ 36 h 40"/>
                <a:gd name="T2" fmla="*/ 7 w 220"/>
                <a:gd name="T3" fmla="*/ 36 h 40"/>
                <a:gd name="T4" fmla="*/ 11 w 220"/>
                <a:gd name="T5" fmla="*/ 36 h 40"/>
                <a:gd name="T6" fmla="*/ 15 w 220"/>
                <a:gd name="T7" fmla="*/ 36 h 40"/>
                <a:gd name="T8" fmla="*/ 20 w 220"/>
                <a:gd name="T9" fmla="*/ 34 h 40"/>
                <a:gd name="T10" fmla="*/ 24 w 220"/>
                <a:gd name="T11" fmla="*/ 37 h 40"/>
                <a:gd name="T12" fmla="*/ 29 w 220"/>
                <a:gd name="T13" fmla="*/ 37 h 40"/>
                <a:gd name="T14" fmla="*/ 33 w 220"/>
                <a:gd name="T15" fmla="*/ 37 h 40"/>
                <a:gd name="T16" fmla="*/ 38 w 220"/>
                <a:gd name="T17" fmla="*/ 34 h 40"/>
                <a:gd name="T18" fmla="*/ 42 w 220"/>
                <a:gd name="T19" fmla="*/ 34 h 40"/>
                <a:gd name="T20" fmla="*/ 46 w 220"/>
                <a:gd name="T21" fmla="*/ 34 h 40"/>
                <a:gd name="T22" fmla="*/ 51 w 220"/>
                <a:gd name="T23" fmla="*/ 37 h 40"/>
                <a:gd name="T24" fmla="*/ 55 w 220"/>
                <a:gd name="T25" fmla="*/ 37 h 40"/>
                <a:gd name="T26" fmla="*/ 60 w 220"/>
                <a:gd name="T27" fmla="*/ 37 h 40"/>
                <a:gd name="T28" fmla="*/ 64 w 220"/>
                <a:gd name="T29" fmla="*/ 37 h 40"/>
                <a:gd name="T30" fmla="*/ 68 w 220"/>
                <a:gd name="T31" fmla="*/ 37 h 40"/>
                <a:gd name="T32" fmla="*/ 73 w 220"/>
                <a:gd name="T33" fmla="*/ 34 h 40"/>
                <a:gd name="T34" fmla="*/ 77 w 220"/>
                <a:gd name="T35" fmla="*/ 31 h 40"/>
                <a:gd name="T36" fmla="*/ 81 w 220"/>
                <a:gd name="T37" fmla="*/ 31 h 40"/>
                <a:gd name="T38" fmla="*/ 86 w 220"/>
                <a:gd name="T39" fmla="*/ 31 h 40"/>
                <a:gd name="T40" fmla="*/ 90 w 220"/>
                <a:gd name="T41" fmla="*/ 29 h 40"/>
                <a:gd name="T42" fmla="*/ 95 w 220"/>
                <a:gd name="T43" fmla="*/ 29 h 40"/>
                <a:gd name="T44" fmla="*/ 99 w 220"/>
                <a:gd name="T45" fmla="*/ 32 h 40"/>
                <a:gd name="T46" fmla="*/ 104 w 220"/>
                <a:gd name="T47" fmla="*/ 32 h 40"/>
                <a:gd name="T48" fmla="*/ 108 w 220"/>
                <a:gd name="T49" fmla="*/ 29 h 40"/>
                <a:gd name="T50" fmla="*/ 112 w 220"/>
                <a:gd name="T51" fmla="*/ 26 h 40"/>
                <a:gd name="T52" fmla="*/ 117 w 220"/>
                <a:gd name="T53" fmla="*/ 26 h 40"/>
                <a:gd name="T54" fmla="*/ 121 w 220"/>
                <a:gd name="T55" fmla="*/ 26 h 40"/>
                <a:gd name="T56" fmla="*/ 125 w 220"/>
                <a:gd name="T57" fmla="*/ 26 h 40"/>
                <a:gd name="T58" fmla="*/ 130 w 220"/>
                <a:gd name="T59" fmla="*/ 23 h 40"/>
                <a:gd name="T60" fmla="*/ 134 w 220"/>
                <a:gd name="T61" fmla="*/ 26 h 40"/>
                <a:gd name="T62" fmla="*/ 139 w 220"/>
                <a:gd name="T63" fmla="*/ 23 h 40"/>
                <a:gd name="T64" fmla="*/ 143 w 220"/>
                <a:gd name="T65" fmla="*/ 20 h 40"/>
                <a:gd name="T66" fmla="*/ 147 w 220"/>
                <a:gd name="T67" fmla="*/ 17 h 40"/>
                <a:gd name="T68" fmla="*/ 152 w 220"/>
                <a:gd name="T69" fmla="*/ 17 h 40"/>
                <a:gd name="T70" fmla="*/ 156 w 220"/>
                <a:gd name="T71" fmla="*/ 18 h 40"/>
                <a:gd name="T72" fmla="*/ 161 w 220"/>
                <a:gd name="T73" fmla="*/ 18 h 40"/>
                <a:gd name="T74" fmla="*/ 165 w 220"/>
                <a:gd name="T75" fmla="*/ 12 h 40"/>
                <a:gd name="T76" fmla="*/ 169 w 220"/>
                <a:gd name="T77" fmla="*/ 3 h 40"/>
                <a:gd name="T78" fmla="*/ 174 w 220"/>
                <a:gd name="T79" fmla="*/ 3 h 40"/>
                <a:gd name="T80" fmla="*/ 178 w 220"/>
                <a:gd name="T81" fmla="*/ 3 h 40"/>
                <a:gd name="T82" fmla="*/ 183 w 220"/>
                <a:gd name="T83" fmla="*/ 6 h 40"/>
                <a:gd name="T84" fmla="*/ 187 w 220"/>
                <a:gd name="T85" fmla="*/ 9 h 40"/>
                <a:gd name="T86" fmla="*/ 191 w 220"/>
                <a:gd name="T87" fmla="*/ 23 h 40"/>
                <a:gd name="T88" fmla="*/ 196 w 220"/>
                <a:gd name="T89" fmla="*/ 27 h 40"/>
                <a:gd name="T90" fmla="*/ 200 w 220"/>
                <a:gd name="T91" fmla="*/ 27 h 40"/>
                <a:gd name="T92" fmla="*/ 204 w 220"/>
                <a:gd name="T93" fmla="*/ 30 h 40"/>
                <a:gd name="T94" fmla="*/ 209 w 220"/>
                <a:gd name="T95" fmla="*/ 30 h 40"/>
                <a:gd name="T96" fmla="*/ 213 w 220"/>
                <a:gd name="T97" fmla="*/ 30 h 40"/>
                <a:gd name="T98" fmla="*/ 218 w 220"/>
                <a:gd name="T99" fmla="*/ 30 h 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20" h="40">
                  <a:moveTo>
                    <a:pt x="0" y="36"/>
                  </a:moveTo>
                  <a:lnTo>
                    <a:pt x="3" y="36"/>
                  </a:lnTo>
                  <a:lnTo>
                    <a:pt x="5" y="39"/>
                  </a:lnTo>
                  <a:lnTo>
                    <a:pt x="7" y="36"/>
                  </a:lnTo>
                  <a:lnTo>
                    <a:pt x="9" y="36"/>
                  </a:lnTo>
                  <a:lnTo>
                    <a:pt x="11" y="36"/>
                  </a:lnTo>
                  <a:lnTo>
                    <a:pt x="13" y="36"/>
                  </a:lnTo>
                  <a:lnTo>
                    <a:pt x="15" y="36"/>
                  </a:lnTo>
                  <a:lnTo>
                    <a:pt x="18" y="36"/>
                  </a:lnTo>
                  <a:lnTo>
                    <a:pt x="20" y="34"/>
                  </a:lnTo>
                  <a:lnTo>
                    <a:pt x="22" y="34"/>
                  </a:lnTo>
                  <a:lnTo>
                    <a:pt x="24" y="37"/>
                  </a:lnTo>
                  <a:lnTo>
                    <a:pt x="26" y="37"/>
                  </a:lnTo>
                  <a:lnTo>
                    <a:pt x="29" y="37"/>
                  </a:lnTo>
                  <a:lnTo>
                    <a:pt x="31" y="37"/>
                  </a:lnTo>
                  <a:lnTo>
                    <a:pt x="33" y="37"/>
                  </a:lnTo>
                  <a:lnTo>
                    <a:pt x="35" y="37"/>
                  </a:lnTo>
                  <a:lnTo>
                    <a:pt x="38" y="34"/>
                  </a:lnTo>
                  <a:lnTo>
                    <a:pt x="40" y="34"/>
                  </a:lnTo>
                  <a:lnTo>
                    <a:pt x="42" y="34"/>
                  </a:lnTo>
                  <a:lnTo>
                    <a:pt x="44" y="34"/>
                  </a:lnTo>
                  <a:lnTo>
                    <a:pt x="46" y="34"/>
                  </a:lnTo>
                  <a:lnTo>
                    <a:pt x="48" y="34"/>
                  </a:lnTo>
                  <a:lnTo>
                    <a:pt x="51" y="37"/>
                  </a:lnTo>
                  <a:lnTo>
                    <a:pt x="53" y="37"/>
                  </a:lnTo>
                  <a:lnTo>
                    <a:pt x="55" y="37"/>
                  </a:lnTo>
                  <a:lnTo>
                    <a:pt x="57" y="37"/>
                  </a:lnTo>
                  <a:lnTo>
                    <a:pt x="60" y="37"/>
                  </a:lnTo>
                  <a:lnTo>
                    <a:pt x="61" y="40"/>
                  </a:lnTo>
                  <a:lnTo>
                    <a:pt x="64" y="37"/>
                  </a:lnTo>
                  <a:lnTo>
                    <a:pt x="66" y="37"/>
                  </a:lnTo>
                  <a:lnTo>
                    <a:pt x="68" y="37"/>
                  </a:lnTo>
                  <a:lnTo>
                    <a:pt x="71" y="34"/>
                  </a:lnTo>
                  <a:lnTo>
                    <a:pt x="73" y="34"/>
                  </a:lnTo>
                  <a:lnTo>
                    <a:pt x="75" y="31"/>
                  </a:lnTo>
                  <a:lnTo>
                    <a:pt x="77" y="31"/>
                  </a:lnTo>
                  <a:lnTo>
                    <a:pt x="79" y="31"/>
                  </a:lnTo>
                  <a:lnTo>
                    <a:pt x="81" y="31"/>
                  </a:lnTo>
                  <a:lnTo>
                    <a:pt x="83" y="31"/>
                  </a:lnTo>
                  <a:lnTo>
                    <a:pt x="86" y="31"/>
                  </a:lnTo>
                  <a:lnTo>
                    <a:pt x="88" y="29"/>
                  </a:lnTo>
                  <a:lnTo>
                    <a:pt x="90" y="29"/>
                  </a:lnTo>
                  <a:lnTo>
                    <a:pt x="92" y="29"/>
                  </a:lnTo>
                  <a:lnTo>
                    <a:pt x="95" y="29"/>
                  </a:lnTo>
                  <a:lnTo>
                    <a:pt x="97" y="29"/>
                  </a:lnTo>
                  <a:lnTo>
                    <a:pt x="99" y="32"/>
                  </a:lnTo>
                  <a:lnTo>
                    <a:pt x="101" y="34"/>
                  </a:lnTo>
                  <a:lnTo>
                    <a:pt x="104" y="32"/>
                  </a:lnTo>
                  <a:lnTo>
                    <a:pt x="106" y="32"/>
                  </a:lnTo>
                  <a:lnTo>
                    <a:pt x="108" y="29"/>
                  </a:lnTo>
                  <a:lnTo>
                    <a:pt x="110" y="29"/>
                  </a:lnTo>
                  <a:lnTo>
                    <a:pt x="112" y="26"/>
                  </a:lnTo>
                  <a:lnTo>
                    <a:pt x="114" y="26"/>
                  </a:lnTo>
                  <a:lnTo>
                    <a:pt x="117" y="26"/>
                  </a:lnTo>
                  <a:lnTo>
                    <a:pt x="119" y="26"/>
                  </a:lnTo>
                  <a:lnTo>
                    <a:pt x="121" y="26"/>
                  </a:lnTo>
                  <a:lnTo>
                    <a:pt x="123" y="26"/>
                  </a:lnTo>
                  <a:lnTo>
                    <a:pt x="125" y="26"/>
                  </a:lnTo>
                  <a:lnTo>
                    <a:pt x="128" y="26"/>
                  </a:lnTo>
                  <a:lnTo>
                    <a:pt x="130" y="23"/>
                  </a:lnTo>
                  <a:lnTo>
                    <a:pt x="132" y="23"/>
                  </a:lnTo>
                  <a:lnTo>
                    <a:pt x="134" y="26"/>
                  </a:lnTo>
                  <a:lnTo>
                    <a:pt x="137" y="23"/>
                  </a:lnTo>
                  <a:lnTo>
                    <a:pt x="139" y="23"/>
                  </a:lnTo>
                  <a:lnTo>
                    <a:pt x="141" y="20"/>
                  </a:lnTo>
                  <a:lnTo>
                    <a:pt x="143" y="20"/>
                  </a:lnTo>
                  <a:lnTo>
                    <a:pt x="145" y="20"/>
                  </a:lnTo>
                  <a:lnTo>
                    <a:pt x="147" y="17"/>
                  </a:lnTo>
                  <a:lnTo>
                    <a:pt x="149" y="17"/>
                  </a:lnTo>
                  <a:lnTo>
                    <a:pt x="152" y="17"/>
                  </a:lnTo>
                  <a:lnTo>
                    <a:pt x="154" y="18"/>
                  </a:lnTo>
                  <a:lnTo>
                    <a:pt x="156" y="18"/>
                  </a:lnTo>
                  <a:lnTo>
                    <a:pt x="158" y="18"/>
                  </a:lnTo>
                  <a:lnTo>
                    <a:pt x="161" y="18"/>
                  </a:lnTo>
                  <a:lnTo>
                    <a:pt x="163" y="15"/>
                  </a:lnTo>
                  <a:lnTo>
                    <a:pt x="165" y="12"/>
                  </a:lnTo>
                  <a:lnTo>
                    <a:pt x="167" y="6"/>
                  </a:lnTo>
                  <a:lnTo>
                    <a:pt x="169" y="3"/>
                  </a:lnTo>
                  <a:lnTo>
                    <a:pt x="172" y="3"/>
                  </a:lnTo>
                  <a:lnTo>
                    <a:pt x="174" y="3"/>
                  </a:lnTo>
                  <a:lnTo>
                    <a:pt x="176" y="0"/>
                  </a:lnTo>
                  <a:lnTo>
                    <a:pt x="178" y="3"/>
                  </a:lnTo>
                  <a:lnTo>
                    <a:pt x="180" y="3"/>
                  </a:lnTo>
                  <a:lnTo>
                    <a:pt x="183" y="6"/>
                  </a:lnTo>
                  <a:lnTo>
                    <a:pt x="185" y="9"/>
                  </a:lnTo>
                  <a:lnTo>
                    <a:pt x="187" y="9"/>
                  </a:lnTo>
                  <a:lnTo>
                    <a:pt x="189" y="12"/>
                  </a:lnTo>
                  <a:lnTo>
                    <a:pt x="191" y="23"/>
                  </a:lnTo>
                  <a:lnTo>
                    <a:pt x="194" y="27"/>
                  </a:lnTo>
                  <a:lnTo>
                    <a:pt x="196" y="27"/>
                  </a:lnTo>
                  <a:lnTo>
                    <a:pt x="198" y="27"/>
                  </a:lnTo>
                  <a:lnTo>
                    <a:pt x="200" y="27"/>
                  </a:lnTo>
                  <a:lnTo>
                    <a:pt x="202" y="27"/>
                  </a:lnTo>
                  <a:lnTo>
                    <a:pt x="204" y="30"/>
                  </a:lnTo>
                  <a:lnTo>
                    <a:pt x="207" y="30"/>
                  </a:lnTo>
                  <a:lnTo>
                    <a:pt x="209" y="30"/>
                  </a:lnTo>
                  <a:lnTo>
                    <a:pt x="211" y="30"/>
                  </a:lnTo>
                  <a:lnTo>
                    <a:pt x="213" y="30"/>
                  </a:lnTo>
                  <a:lnTo>
                    <a:pt x="215" y="30"/>
                  </a:lnTo>
                  <a:lnTo>
                    <a:pt x="218" y="30"/>
                  </a:lnTo>
                  <a:lnTo>
                    <a:pt x="220" y="2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246" name="Freeform 54"/>
          <p:cNvSpPr>
            <a:spLocks/>
          </p:cNvSpPr>
          <p:nvPr/>
        </p:nvSpPr>
        <p:spPr bwMode="auto">
          <a:xfrm>
            <a:off x="1912938" y="5802313"/>
            <a:ext cx="209550" cy="15875"/>
          </a:xfrm>
          <a:custGeom>
            <a:avLst/>
            <a:gdLst>
              <a:gd name="T0" fmla="*/ 0 w 132"/>
              <a:gd name="T1" fmla="*/ 2147483647 h 10"/>
              <a:gd name="T2" fmla="*/ 2147483647 w 132"/>
              <a:gd name="T3" fmla="*/ 2147483647 h 10"/>
              <a:gd name="T4" fmla="*/ 2147483647 w 132"/>
              <a:gd name="T5" fmla="*/ 2147483647 h 10"/>
              <a:gd name="T6" fmla="*/ 2147483647 w 132"/>
              <a:gd name="T7" fmla="*/ 2147483647 h 10"/>
              <a:gd name="T8" fmla="*/ 2147483647 w 132"/>
              <a:gd name="T9" fmla="*/ 2147483647 h 10"/>
              <a:gd name="T10" fmla="*/ 2147483647 w 132"/>
              <a:gd name="T11" fmla="*/ 2147483647 h 10"/>
              <a:gd name="T12" fmla="*/ 2147483647 w 132"/>
              <a:gd name="T13" fmla="*/ 2147483647 h 10"/>
              <a:gd name="T14" fmla="*/ 2147483647 w 132"/>
              <a:gd name="T15" fmla="*/ 2147483647 h 10"/>
              <a:gd name="T16" fmla="*/ 2147483647 w 132"/>
              <a:gd name="T17" fmla="*/ 2147483647 h 10"/>
              <a:gd name="T18" fmla="*/ 2147483647 w 132"/>
              <a:gd name="T19" fmla="*/ 2147483647 h 10"/>
              <a:gd name="T20" fmla="*/ 2147483647 w 132"/>
              <a:gd name="T21" fmla="*/ 2147483647 h 10"/>
              <a:gd name="T22" fmla="*/ 2147483647 w 132"/>
              <a:gd name="T23" fmla="*/ 2147483647 h 10"/>
              <a:gd name="T24" fmla="*/ 2147483647 w 132"/>
              <a:gd name="T25" fmla="*/ 2147483647 h 10"/>
              <a:gd name="T26" fmla="*/ 2147483647 w 132"/>
              <a:gd name="T27" fmla="*/ 2147483647 h 10"/>
              <a:gd name="T28" fmla="*/ 2147483647 w 132"/>
              <a:gd name="T29" fmla="*/ 2147483647 h 10"/>
              <a:gd name="T30" fmla="*/ 2147483647 w 132"/>
              <a:gd name="T31" fmla="*/ 0 h 10"/>
              <a:gd name="T32" fmla="*/ 2147483647 w 132"/>
              <a:gd name="T33" fmla="*/ 0 h 10"/>
              <a:gd name="T34" fmla="*/ 2147483647 w 132"/>
              <a:gd name="T35" fmla="*/ 2147483647 h 10"/>
              <a:gd name="T36" fmla="*/ 2147483647 w 132"/>
              <a:gd name="T37" fmla="*/ 2147483647 h 10"/>
              <a:gd name="T38" fmla="*/ 2147483647 w 132"/>
              <a:gd name="T39" fmla="*/ 2147483647 h 10"/>
              <a:gd name="T40" fmla="*/ 2147483647 w 132"/>
              <a:gd name="T41" fmla="*/ 2147483647 h 10"/>
              <a:gd name="T42" fmla="*/ 2147483647 w 132"/>
              <a:gd name="T43" fmla="*/ 2147483647 h 10"/>
              <a:gd name="T44" fmla="*/ 2147483647 w 132"/>
              <a:gd name="T45" fmla="*/ 2147483647 h 10"/>
              <a:gd name="T46" fmla="*/ 2147483647 w 132"/>
              <a:gd name="T47" fmla="*/ 2147483647 h 10"/>
              <a:gd name="T48" fmla="*/ 2147483647 w 132"/>
              <a:gd name="T49" fmla="*/ 2147483647 h 10"/>
              <a:gd name="T50" fmla="*/ 2147483647 w 132"/>
              <a:gd name="T51" fmla="*/ 2147483647 h 10"/>
              <a:gd name="T52" fmla="*/ 2147483647 w 132"/>
              <a:gd name="T53" fmla="*/ 2147483647 h 10"/>
              <a:gd name="T54" fmla="*/ 2147483647 w 132"/>
              <a:gd name="T55" fmla="*/ 2147483647 h 10"/>
              <a:gd name="T56" fmla="*/ 2147483647 w 132"/>
              <a:gd name="T57" fmla="*/ 2147483647 h 10"/>
              <a:gd name="T58" fmla="*/ 2147483647 w 132"/>
              <a:gd name="T59" fmla="*/ 2147483647 h 10"/>
              <a:gd name="T60" fmla="*/ 2147483647 w 132"/>
              <a:gd name="T61" fmla="*/ 0 h 10"/>
              <a:gd name="T62" fmla="*/ 2147483647 w 132"/>
              <a:gd name="T63" fmla="*/ 0 h 10"/>
              <a:gd name="T64" fmla="*/ 2147483647 w 132"/>
              <a:gd name="T65" fmla="*/ 0 h 10"/>
              <a:gd name="T66" fmla="*/ 2147483647 w 132"/>
              <a:gd name="T67" fmla="*/ 0 h 10"/>
              <a:gd name="T68" fmla="*/ 2147483647 w 132"/>
              <a:gd name="T69" fmla="*/ 0 h 10"/>
              <a:gd name="T70" fmla="*/ 2147483647 w 132"/>
              <a:gd name="T71" fmla="*/ 2147483647 h 10"/>
              <a:gd name="T72" fmla="*/ 2147483647 w 132"/>
              <a:gd name="T73" fmla="*/ 2147483647 h 10"/>
              <a:gd name="T74" fmla="*/ 2147483647 w 132"/>
              <a:gd name="T75" fmla="*/ 2147483647 h 10"/>
              <a:gd name="T76" fmla="*/ 2147483647 w 132"/>
              <a:gd name="T77" fmla="*/ 2147483647 h 10"/>
              <a:gd name="T78" fmla="*/ 2147483647 w 132"/>
              <a:gd name="T79" fmla="*/ 2147483647 h 10"/>
              <a:gd name="T80" fmla="*/ 2147483647 w 132"/>
              <a:gd name="T81" fmla="*/ 2147483647 h 10"/>
              <a:gd name="T82" fmla="*/ 2147483647 w 132"/>
              <a:gd name="T83" fmla="*/ 2147483647 h 10"/>
              <a:gd name="T84" fmla="*/ 2147483647 w 132"/>
              <a:gd name="T85" fmla="*/ 2147483647 h 10"/>
              <a:gd name="T86" fmla="*/ 2147483647 w 132"/>
              <a:gd name="T87" fmla="*/ 2147483647 h 10"/>
              <a:gd name="T88" fmla="*/ 2147483647 w 132"/>
              <a:gd name="T89" fmla="*/ 2147483647 h 10"/>
              <a:gd name="T90" fmla="*/ 2147483647 w 132"/>
              <a:gd name="T91" fmla="*/ 2147483647 h 10"/>
              <a:gd name="T92" fmla="*/ 2147483647 w 132"/>
              <a:gd name="T93" fmla="*/ 2147483647 h 10"/>
              <a:gd name="T94" fmla="*/ 2147483647 w 132"/>
              <a:gd name="T95" fmla="*/ 2147483647 h 10"/>
              <a:gd name="T96" fmla="*/ 2147483647 w 132"/>
              <a:gd name="T97" fmla="*/ 2147483647 h 10"/>
              <a:gd name="T98" fmla="*/ 2147483647 w 132"/>
              <a:gd name="T99" fmla="*/ 2147483647 h 10"/>
              <a:gd name="T100" fmla="*/ 2147483647 w 132"/>
              <a:gd name="T101" fmla="*/ 2147483647 h 10"/>
              <a:gd name="T102" fmla="*/ 2147483647 w 132"/>
              <a:gd name="T103" fmla="*/ 2147483647 h 10"/>
              <a:gd name="T104" fmla="*/ 2147483647 w 132"/>
              <a:gd name="T105" fmla="*/ 2147483647 h 10"/>
              <a:gd name="T106" fmla="*/ 2147483647 w 132"/>
              <a:gd name="T107" fmla="*/ 2147483647 h 10"/>
              <a:gd name="T108" fmla="*/ 2147483647 w 132"/>
              <a:gd name="T109" fmla="*/ 2147483647 h 10"/>
              <a:gd name="T110" fmla="*/ 2147483647 w 132"/>
              <a:gd name="T111" fmla="*/ 2147483647 h 10"/>
              <a:gd name="T112" fmla="*/ 2147483647 w 132"/>
              <a:gd name="T113" fmla="*/ 2147483647 h 10"/>
              <a:gd name="T114" fmla="*/ 2147483647 w 132"/>
              <a:gd name="T115" fmla="*/ 2147483647 h 10"/>
              <a:gd name="T116" fmla="*/ 2147483647 w 132"/>
              <a:gd name="T117" fmla="*/ 2147483647 h 10"/>
              <a:gd name="T118" fmla="*/ 2147483647 w 132"/>
              <a:gd name="T119" fmla="*/ 2147483647 h 10"/>
              <a:gd name="T120" fmla="*/ 2147483647 w 132"/>
              <a:gd name="T121" fmla="*/ 2147483647 h 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2" h="10">
                <a:moveTo>
                  <a:pt x="0" y="6"/>
                </a:moveTo>
                <a:lnTo>
                  <a:pt x="2" y="3"/>
                </a:lnTo>
                <a:lnTo>
                  <a:pt x="4" y="3"/>
                </a:lnTo>
                <a:lnTo>
                  <a:pt x="6" y="3"/>
                </a:lnTo>
                <a:lnTo>
                  <a:pt x="9" y="3"/>
                </a:lnTo>
                <a:lnTo>
                  <a:pt x="11" y="3"/>
                </a:lnTo>
                <a:lnTo>
                  <a:pt x="13" y="3"/>
                </a:lnTo>
                <a:lnTo>
                  <a:pt x="15" y="3"/>
                </a:lnTo>
                <a:lnTo>
                  <a:pt x="17" y="3"/>
                </a:lnTo>
                <a:lnTo>
                  <a:pt x="20" y="3"/>
                </a:lnTo>
                <a:lnTo>
                  <a:pt x="22" y="3"/>
                </a:lnTo>
                <a:lnTo>
                  <a:pt x="24" y="3"/>
                </a:lnTo>
                <a:lnTo>
                  <a:pt x="26" y="3"/>
                </a:lnTo>
                <a:lnTo>
                  <a:pt x="29" y="3"/>
                </a:lnTo>
                <a:lnTo>
                  <a:pt x="31" y="3"/>
                </a:lnTo>
                <a:lnTo>
                  <a:pt x="33" y="0"/>
                </a:lnTo>
                <a:lnTo>
                  <a:pt x="35" y="0"/>
                </a:lnTo>
                <a:lnTo>
                  <a:pt x="37" y="3"/>
                </a:lnTo>
                <a:lnTo>
                  <a:pt x="39" y="3"/>
                </a:lnTo>
                <a:lnTo>
                  <a:pt x="41" y="3"/>
                </a:lnTo>
                <a:lnTo>
                  <a:pt x="44" y="3"/>
                </a:lnTo>
                <a:lnTo>
                  <a:pt x="46" y="3"/>
                </a:lnTo>
                <a:lnTo>
                  <a:pt x="48" y="3"/>
                </a:lnTo>
                <a:lnTo>
                  <a:pt x="51" y="3"/>
                </a:lnTo>
                <a:lnTo>
                  <a:pt x="52" y="3"/>
                </a:lnTo>
                <a:lnTo>
                  <a:pt x="55" y="6"/>
                </a:lnTo>
                <a:lnTo>
                  <a:pt x="57" y="3"/>
                </a:lnTo>
                <a:lnTo>
                  <a:pt x="59" y="3"/>
                </a:lnTo>
                <a:lnTo>
                  <a:pt x="61" y="3"/>
                </a:lnTo>
                <a:lnTo>
                  <a:pt x="64" y="3"/>
                </a:lnTo>
                <a:lnTo>
                  <a:pt x="66" y="0"/>
                </a:lnTo>
                <a:lnTo>
                  <a:pt x="68" y="0"/>
                </a:lnTo>
                <a:lnTo>
                  <a:pt x="70" y="0"/>
                </a:lnTo>
                <a:lnTo>
                  <a:pt x="72" y="0"/>
                </a:lnTo>
                <a:lnTo>
                  <a:pt x="74" y="0"/>
                </a:lnTo>
                <a:lnTo>
                  <a:pt x="77" y="3"/>
                </a:lnTo>
                <a:lnTo>
                  <a:pt x="79" y="3"/>
                </a:lnTo>
                <a:lnTo>
                  <a:pt x="81" y="3"/>
                </a:lnTo>
                <a:lnTo>
                  <a:pt x="83" y="3"/>
                </a:lnTo>
                <a:lnTo>
                  <a:pt x="86" y="3"/>
                </a:lnTo>
                <a:lnTo>
                  <a:pt x="88" y="6"/>
                </a:lnTo>
                <a:lnTo>
                  <a:pt x="90" y="7"/>
                </a:lnTo>
                <a:lnTo>
                  <a:pt x="92" y="7"/>
                </a:lnTo>
                <a:lnTo>
                  <a:pt x="94" y="7"/>
                </a:lnTo>
                <a:lnTo>
                  <a:pt x="97" y="7"/>
                </a:lnTo>
                <a:lnTo>
                  <a:pt x="99" y="7"/>
                </a:lnTo>
                <a:lnTo>
                  <a:pt x="101" y="7"/>
                </a:lnTo>
                <a:lnTo>
                  <a:pt x="103" y="7"/>
                </a:lnTo>
                <a:lnTo>
                  <a:pt x="105" y="7"/>
                </a:lnTo>
                <a:lnTo>
                  <a:pt x="107" y="7"/>
                </a:lnTo>
                <a:lnTo>
                  <a:pt x="109" y="7"/>
                </a:lnTo>
                <a:lnTo>
                  <a:pt x="112" y="4"/>
                </a:lnTo>
                <a:lnTo>
                  <a:pt x="114" y="4"/>
                </a:lnTo>
                <a:lnTo>
                  <a:pt x="116" y="4"/>
                </a:lnTo>
                <a:lnTo>
                  <a:pt x="118" y="4"/>
                </a:lnTo>
                <a:lnTo>
                  <a:pt x="120" y="1"/>
                </a:lnTo>
                <a:lnTo>
                  <a:pt x="123" y="1"/>
                </a:lnTo>
                <a:lnTo>
                  <a:pt x="125" y="4"/>
                </a:lnTo>
                <a:lnTo>
                  <a:pt x="127" y="4"/>
                </a:lnTo>
                <a:lnTo>
                  <a:pt x="129" y="7"/>
                </a:lnTo>
                <a:lnTo>
                  <a:pt x="132" y="1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47" name="Group 55"/>
          <p:cNvGrpSpPr>
            <a:grpSpLocks/>
          </p:cNvGrpSpPr>
          <p:nvPr/>
        </p:nvGrpSpPr>
        <p:grpSpPr bwMode="auto">
          <a:xfrm>
            <a:off x="2108200" y="5740400"/>
            <a:ext cx="400050" cy="201613"/>
            <a:chOff x="1568" y="3616"/>
            <a:chExt cx="252" cy="127"/>
          </a:xfrm>
        </p:grpSpPr>
        <p:sp>
          <p:nvSpPr>
            <p:cNvPr id="9329" name="Freeform 56"/>
            <p:cNvSpPr>
              <a:spLocks/>
            </p:cNvSpPr>
            <p:nvPr/>
          </p:nvSpPr>
          <p:spPr bwMode="auto">
            <a:xfrm>
              <a:off x="1568" y="3656"/>
              <a:ext cx="151" cy="87"/>
            </a:xfrm>
            <a:custGeom>
              <a:avLst/>
              <a:gdLst>
                <a:gd name="T0" fmla="*/ 4 w 151"/>
                <a:gd name="T1" fmla="*/ 3 h 87"/>
                <a:gd name="T2" fmla="*/ 9 w 151"/>
                <a:gd name="T3" fmla="*/ 9 h 87"/>
                <a:gd name="T4" fmla="*/ 13 w 151"/>
                <a:gd name="T5" fmla="*/ 15 h 87"/>
                <a:gd name="T6" fmla="*/ 17 w 151"/>
                <a:gd name="T7" fmla="*/ 21 h 87"/>
                <a:gd name="T8" fmla="*/ 21 w 151"/>
                <a:gd name="T9" fmla="*/ 36 h 87"/>
                <a:gd name="T10" fmla="*/ 26 w 151"/>
                <a:gd name="T11" fmla="*/ 48 h 87"/>
                <a:gd name="T12" fmla="*/ 30 w 151"/>
                <a:gd name="T13" fmla="*/ 60 h 87"/>
                <a:gd name="T14" fmla="*/ 34 w 151"/>
                <a:gd name="T15" fmla="*/ 63 h 87"/>
                <a:gd name="T16" fmla="*/ 39 w 151"/>
                <a:gd name="T17" fmla="*/ 72 h 87"/>
                <a:gd name="T18" fmla="*/ 43 w 151"/>
                <a:gd name="T19" fmla="*/ 81 h 87"/>
                <a:gd name="T20" fmla="*/ 47 w 151"/>
                <a:gd name="T21" fmla="*/ 84 h 87"/>
                <a:gd name="T22" fmla="*/ 52 w 151"/>
                <a:gd name="T23" fmla="*/ 87 h 87"/>
                <a:gd name="T24" fmla="*/ 56 w 151"/>
                <a:gd name="T25" fmla="*/ 87 h 87"/>
                <a:gd name="T26" fmla="*/ 61 w 151"/>
                <a:gd name="T27" fmla="*/ 84 h 87"/>
                <a:gd name="T28" fmla="*/ 65 w 151"/>
                <a:gd name="T29" fmla="*/ 81 h 87"/>
                <a:gd name="T30" fmla="*/ 69 w 151"/>
                <a:gd name="T31" fmla="*/ 75 h 87"/>
                <a:gd name="T32" fmla="*/ 74 w 151"/>
                <a:gd name="T33" fmla="*/ 72 h 87"/>
                <a:gd name="T34" fmla="*/ 78 w 151"/>
                <a:gd name="T35" fmla="*/ 66 h 87"/>
                <a:gd name="T36" fmla="*/ 83 w 151"/>
                <a:gd name="T37" fmla="*/ 60 h 87"/>
                <a:gd name="T38" fmla="*/ 87 w 151"/>
                <a:gd name="T39" fmla="*/ 63 h 87"/>
                <a:gd name="T40" fmla="*/ 92 w 151"/>
                <a:gd name="T41" fmla="*/ 66 h 87"/>
                <a:gd name="T42" fmla="*/ 96 w 151"/>
                <a:gd name="T43" fmla="*/ 66 h 87"/>
                <a:gd name="T44" fmla="*/ 100 w 151"/>
                <a:gd name="T45" fmla="*/ 48 h 87"/>
                <a:gd name="T46" fmla="*/ 105 w 151"/>
                <a:gd name="T47" fmla="*/ 46 h 87"/>
                <a:gd name="T48" fmla="*/ 109 w 151"/>
                <a:gd name="T49" fmla="*/ 39 h 87"/>
                <a:gd name="T50" fmla="*/ 114 w 151"/>
                <a:gd name="T51" fmla="*/ 37 h 87"/>
                <a:gd name="T52" fmla="*/ 118 w 151"/>
                <a:gd name="T53" fmla="*/ 31 h 87"/>
                <a:gd name="T54" fmla="*/ 122 w 151"/>
                <a:gd name="T55" fmla="*/ 28 h 87"/>
                <a:gd name="T56" fmla="*/ 127 w 151"/>
                <a:gd name="T57" fmla="*/ 25 h 87"/>
                <a:gd name="T58" fmla="*/ 131 w 151"/>
                <a:gd name="T59" fmla="*/ 22 h 87"/>
                <a:gd name="T60" fmla="*/ 135 w 151"/>
                <a:gd name="T61" fmla="*/ 19 h 87"/>
                <a:gd name="T62" fmla="*/ 140 w 151"/>
                <a:gd name="T63" fmla="*/ 16 h 87"/>
                <a:gd name="T64" fmla="*/ 144 w 151"/>
                <a:gd name="T65" fmla="*/ 13 h 87"/>
                <a:gd name="T66" fmla="*/ 149 w 151"/>
                <a:gd name="T67" fmla="*/ 10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1" h="87">
                  <a:moveTo>
                    <a:pt x="0" y="0"/>
                  </a:moveTo>
                  <a:lnTo>
                    <a:pt x="4" y="3"/>
                  </a:lnTo>
                  <a:lnTo>
                    <a:pt x="6" y="6"/>
                  </a:lnTo>
                  <a:lnTo>
                    <a:pt x="9" y="9"/>
                  </a:lnTo>
                  <a:lnTo>
                    <a:pt x="11" y="12"/>
                  </a:lnTo>
                  <a:lnTo>
                    <a:pt x="13" y="15"/>
                  </a:lnTo>
                  <a:lnTo>
                    <a:pt x="15" y="18"/>
                  </a:lnTo>
                  <a:lnTo>
                    <a:pt x="17" y="21"/>
                  </a:lnTo>
                  <a:lnTo>
                    <a:pt x="19" y="36"/>
                  </a:lnTo>
                  <a:lnTo>
                    <a:pt x="21" y="36"/>
                  </a:lnTo>
                  <a:lnTo>
                    <a:pt x="24" y="39"/>
                  </a:lnTo>
                  <a:lnTo>
                    <a:pt x="26" y="48"/>
                  </a:lnTo>
                  <a:lnTo>
                    <a:pt x="28" y="51"/>
                  </a:lnTo>
                  <a:lnTo>
                    <a:pt x="30" y="60"/>
                  </a:lnTo>
                  <a:lnTo>
                    <a:pt x="32" y="60"/>
                  </a:lnTo>
                  <a:lnTo>
                    <a:pt x="34" y="63"/>
                  </a:lnTo>
                  <a:lnTo>
                    <a:pt x="37" y="69"/>
                  </a:lnTo>
                  <a:lnTo>
                    <a:pt x="39" y="72"/>
                  </a:lnTo>
                  <a:lnTo>
                    <a:pt x="41" y="81"/>
                  </a:lnTo>
                  <a:lnTo>
                    <a:pt x="43" y="81"/>
                  </a:lnTo>
                  <a:lnTo>
                    <a:pt x="46" y="84"/>
                  </a:lnTo>
                  <a:lnTo>
                    <a:pt x="47" y="84"/>
                  </a:lnTo>
                  <a:lnTo>
                    <a:pt x="50" y="84"/>
                  </a:lnTo>
                  <a:lnTo>
                    <a:pt x="52" y="87"/>
                  </a:lnTo>
                  <a:lnTo>
                    <a:pt x="54" y="87"/>
                  </a:lnTo>
                  <a:lnTo>
                    <a:pt x="56" y="87"/>
                  </a:lnTo>
                  <a:lnTo>
                    <a:pt x="59" y="84"/>
                  </a:lnTo>
                  <a:lnTo>
                    <a:pt x="61" y="84"/>
                  </a:lnTo>
                  <a:lnTo>
                    <a:pt x="63" y="81"/>
                  </a:lnTo>
                  <a:lnTo>
                    <a:pt x="65" y="81"/>
                  </a:lnTo>
                  <a:lnTo>
                    <a:pt x="67" y="78"/>
                  </a:lnTo>
                  <a:lnTo>
                    <a:pt x="69" y="75"/>
                  </a:lnTo>
                  <a:lnTo>
                    <a:pt x="72" y="75"/>
                  </a:lnTo>
                  <a:lnTo>
                    <a:pt x="74" y="72"/>
                  </a:lnTo>
                  <a:lnTo>
                    <a:pt x="76" y="69"/>
                  </a:lnTo>
                  <a:lnTo>
                    <a:pt x="78" y="66"/>
                  </a:lnTo>
                  <a:lnTo>
                    <a:pt x="80" y="63"/>
                  </a:lnTo>
                  <a:lnTo>
                    <a:pt x="83" y="60"/>
                  </a:lnTo>
                  <a:lnTo>
                    <a:pt x="85" y="60"/>
                  </a:lnTo>
                  <a:lnTo>
                    <a:pt x="87" y="63"/>
                  </a:lnTo>
                  <a:lnTo>
                    <a:pt x="89" y="66"/>
                  </a:lnTo>
                  <a:lnTo>
                    <a:pt x="92" y="66"/>
                  </a:lnTo>
                  <a:lnTo>
                    <a:pt x="94" y="66"/>
                  </a:lnTo>
                  <a:lnTo>
                    <a:pt x="96" y="66"/>
                  </a:lnTo>
                  <a:lnTo>
                    <a:pt x="98" y="66"/>
                  </a:lnTo>
                  <a:lnTo>
                    <a:pt x="100" y="48"/>
                  </a:lnTo>
                  <a:lnTo>
                    <a:pt x="102" y="48"/>
                  </a:lnTo>
                  <a:lnTo>
                    <a:pt x="105" y="46"/>
                  </a:lnTo>
                  <a:lnTo>
                    <a:pt x="107" y="42"/>
                  </a:lnTo>
                  <a:lnTo>
                    <a:pt x="109" y="39"/>
                  </a:lnTo>
                  <a:lnTo>
                    <a:pt x="111" y="37"/>
                  </a:lnTo>
                  <a:lnTo>
                    <a:pt x="114" y="37"/>
                  </a:lnTo>
                  <a:lnTo>
                    <a:pt x="116" y="34"/>
                  </a:lnTo>
                  <a:lnTo>
                    <a:pt x="118" y="31"/>
                  </a:lnTo>
                  <a:lnTo>
                    <a:pt x="120" y="28"/>
                  </a:lnTo>
                  <a:lnTo>
                    <a:pt x="122" y="28"/>
                  </a:lnTo>
                  <a:lnTo>
                    <a:pt x="125" y="25"/>
                  </a:lnTo>
                  <a:lnTo>
                    <a:pt x="127" y="25"/>
                  </a:lnTo>
                  <a:lnTo>
                    <a:pt x="129" y="22"/>
                  </a:lnTo>
                  <a:lnTo>
                    <a:pt x="131" y="22"/>
                  </a:lnTo>
                  <a:lnTo>
                    <a:pt x="133" y="19"/>
                  </a:lnTo>
                  <a:lnTo>
                    <a:pt x="135" y="19"/>
                  </a:lnTo>
                  <a:lnTo>
                    <a:pt x="138" y="19"/>
                  </a:lnTo>
                  <a:lnTo>
                    <a:pt x="140" y="16"/>
                  </a:lnTo>
                  <a:lnTo>
                    <a:pt x="142" y="16"/>
                  </a:lnTo>
                  <a:lnTo>
                    <a:pt x="144" y="13"/>
                  </a:lnTo>
                  <a:lnTo>
                    <a:pt x="147" y="13"/>
                  </a:lnTo>
                  <a:lnTo>
                    <a:pt x="149" y="10"/>
                  </a:lnTo>
                  <a:lnTo>
                    <a:pt x="151" y="1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30" name="Freeform 57"/>
            <p:cNvSpPr>
              <a:spLocks/>
            </p:cNvSpPr>
            <p:nvPr/>
          </p:nvSpPr>
          <p:spPr bwMode="auto">
            <a:xfrm>
              <a:off x="1719" y="3616"/>
              <a:ext cx="101" cy="49"/>
            </a:xfrm>
            <a:custGeom>
              <a:avLst/>
              <a:gdLst>
                <a:gd name="T0" fmla="*/ 0 w 101"/>
                <a:gd name="T1" fmla="*/ 49 h 49"/>
                <a:gd name="T2" fmla="*/ 2 w 101"/>
                <a:gd name="T3" fmla="*/ 46 h 49"/>
                <a:gd name="T4" fmla="*/ 4 w 101"/>
                <a:gd name="T5" fmla="*/ 46 h 49"/>
                <a:gd name="T6" fmla="*/ 7 w 101"/>
                <a:gd name="T7" fmla="*/ 46 h 49"/>
                <a:gd name="T8" fmla="*/ 9 w 101"/>
                <a:gd name="T9" fmla="*/ 43 h 49"/>
                <a:gd name="T10" fmla="*/ 11 w 101"/>
                <a:gd name="T11" fmla="*/ 43 h 49"/>
                <a:gd name="T12" fmla="*/ 13 w 101"/>
                <a:gd name="T13" fmla="*/ 40 h 49"/>
                <a:gd name="T14" fmla="*/ 15 w 101"/>
                <a:gd name="T15" fmla="*/ 40 h 49"/>
                <a:gd name="T16" fmla="*/ 18 w 101"/>
                <a:gd name="T17" fmla="*/ 37 h 49"/>
                <a:gd name="T18" fmla="*/ 20 w 101"/>
                <a:gd name="T19" fmla="*/ 34 h 49"/>
                <a:gd name="T20" fmla="*/ 22 w 101"/>
                <a:gd name="T21" fmla="*/ 34 h 49"/>
                <a:gd name="T22" fmla="*/ 24 w 101"/>
                <a:gd name="T23" fmla="*/ 34 h 49"/>
                <a:gd name="T24" fmla="*/ 26 w 101"/>
                <a:gd name="T25" fmla="*/ 32 h 49"/>
                <a:gd name="T26" fmla="*/ 29 w 101"/>
                <a:gd name="T27" fmla="*/ 28 h 49"/>
                <a:gd name="T28" fmla="*/ 31 w 101"/>
                <a:gd name="T29" fmla="*/ 28 h 49"/>
                <a:gd name="T30" fmla="*/ 33 w 101"/>
                <a:gd name="T31" fmla="*/ 28 h 49"/>
                <a:gd name="T32" fmla="*/ 35 w 101"/>
                <a:gd name="T33" fmla="*/ 28 h 49"/>
                <a:gd name="T34" fmla="*/ 37 w 101"/>
                <a:gd name="T35" fmla="*/ 26 h 49"/>
                <a:gd name="T36" fmla="*/ 40 w 101"/>
                <a:gd name="T37" fmla="*/ 26 h 49"/>
                <a:gd name="T38" fmla="*/ 42 w 101"/>
                <a:gd name="T39" fmla="*/ 23 h 49"/>
                <a:gd name="T40" fmla="*/ 44 w 101"/>
                <a:gd name="T41" fmla="*/ 23 h 49"/>
                <a:gd name="T42" fmla="*/ 46 w 101"/>
                <a:gd name="T43" fmla="*/ 20 h 49"/>
                <a:gd name="T44" fmla="*/ 48 w 101"/>
                <a:gd name="T45" fmla="*/ 20 h 49"/>
                <a:gd name="T46" fmla="*/ 51 w 101"/>
                <a:gd name="T47" fmla="*/ 20 h 49"/>
                <a:gd name="T48" fmla="*/ 53 w 101"/>
                <a:gd name="T49" fmla="*/ 20 h 49"/>
                <a:gd name="T50" fmla="*/ 55 w 101"/>
                <a:gd name="T51" fmla="*/ 17 h 49"/>
                <a:gd name="T52" fmla="*/ 57 w 101"/>
                <a:gd name="T53" fmla="*/ 17 h 49"/>
                <a:gd name="T54" fmla="*/ 60 w 101"/>
                <a:gd name="T55" fmla="*/ 14 h 49"/>
                <a:gd name="T56" fmla="*/ 62 w 101"/>
                <a:gd name="T57" fmla="*/ 14 h 49"/>
                <a:gd name="T58" fmla="*/ 64 w 101"/>
                <a:gd name="T59" fmla="*/ 14 h 49"/>
                <a:gd name="T60" fmla="*/ 66 w 101"/>
                <a:gd name="T61" fmla="*/ 11 h 49"/>
                <a:gd name="T62" fmla="*/ 68 w 101"/>
                <a:gd name="T63" fmla="*/ 11 h 49"/>
                <a:gd name="T64" fmla="*/ 70 w 101"/>
                <a:gd name="T65" fmla="*/ 8 h 49"/>
                <a:gd name="T66" fmla="*/ 73 w 101"/>
                <a:gd name="T67" fmla="*/ 8 h 49"/>
                <a:gd name="T68" fmla="*/ 75 w 101"/>
                <a:gd name="T69" fmla="*/ 8 h 49"/>
                <a:gd name="T70" fmla="*/ 77 w 101"/>
                <a:gd name="T71" fmla="*/ 5 h 49"/>
                <a:gd name="T72" fmla="*/ 79 w 101"/>
                <a:gd name="T73" fmla="*/ 5 h 49"/>
                <a:gd name="T74" fmla="*/ 82 w 101"/>
                <a:gd name="T75" fmla="*/ 5 h 49"/>
                <a:gd name="T76" fmla="*/ 84 w 101"/>
                <a:gd name="T77" fmla="*/ 5 h 49"/>
                <a:gd name="T78" fmla="*/ 86 w 101"/>
                <a:gd name="T79" fmla="*/ 5 h 49"/>
                <a:gd name="T80" fmla="*/ 88 w 101"/>
                <a:gd name="T81" fmla="*/ 2 h 49"/>
                <a:gd name="T82" fmla="*/ 90 w 101"/>
                <a:gd name="T83" fmla="*/ 2 h 49"/>
                <a:gd name="T84" fmla="*/ 95 w 101"/>
                <a:gd name="T85" fmla="*/ 2 h 49"/>
                <a:gd name="T86" fmla="*/ 101 w 101"/>
                <a:gd name="T87" fmla="*/ 0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 h="49">
                  <a:moveTo>
                    <a:pt x="0" y="49"/>
                  </a:moveTo>
                  <a:lnTo>
                    <a:pt x="2" y="46"/>
                  </a:lnTo>
                  <a:lnTo>
                    <a:pt x="4" y="46"/>
                  </a:lnTo>
                  <a:lnTo>
                    <a:pt x="7" y="46"/>
                  </a:lnTo>
                  <a:lnTo>
                    <a:pt x="9" y="43"/>
                  </a:lnTo>
                  <a:lnTo>
                    <a:pt x="11" y="43"/>
                  </a:lnTo>
                  <a:lnTo>
                    <a:pt x="13" y="40"/>
                  </a:lnTo>
                  <a:lnTo>
                    <a:pt x="15" y="40"/>
                  </a:lnTo>
                  <a:lnTo>
                    <a:pt x="18" y="37"/>
                  </a:lnTo>
                  <a:lnTo>
                    <a:pt x="20" y="34"/>
                  </a:lnTo>
                  <a:lnTo>
                    <a:pt x="22" y="34"/>
                  </a:lnTo>
                  <a:lnTo>
                    <a:pt x="24" y="34"/>
                  </a:lnTo>
                  <a:lnTo>
                    <a:pt x="26" y="32"/>
                  </a:lnTo>
                  <a:lnTo>
                    <a:pt x="29" y="28"/>
                  </a:lnTo>
                  <a:lnTo>
                    <a:pt x="31" y="28"/>
                  </a:lnTo>
                  <a:lnTo>
                    <a:pt x="33" y="28"/>
                  </a:lnTo>
                  <a:lnTo>
                    <a:pt x="35" y="28"/>
                  </a:lnTo>
                  <a:lnTo>
                    <a:pt x="37" y="26"/>
                  </a:lnTo>
                  <a:lnTo>
                    <a:pt x="40" y="26"/>
                  </a:lnTo>
                  <a:lnTo>
                    <a:pt x="42" y="23"/>
                  </a:lnTo>
                  <a:lnTo>
                    <a:pt x="44" y="23"/>
                  </a:lnTo>
                  <a:lnTo>
                    <a:pt x="46" y="20"/>
                  </a:lnTo>
                  <a:lnTo>
                    <a:pt x="48" y="20"/>
                  </a:lnTo>
                  <a:lnTo>
                    <a:pt x="51" y="20"/>
                  </a:lnTo>
                  <a:lnTo>
                    <a:pt x="53" y="20"/>
                  </a:lnTo>
                  <a:lnTo>
                    <a:pt x="55" y="17"/>
                  </a:lnTo>
                  <a:lnTo>
                    <a:pt x="57" y="17"/>
                  </a:lnTo>
                  <a:lnTo>
                    <a:pt x="60" y="14"/>
                  </a:lnTo>
                  <a:lnTo>
                    <a:pt x="62" y="14"/>
                  </a:lnTo>
                  <a:lnTo>
                    <a:pt x="64" y="14"/>
                  </a:lnTo>
                  <a:lnTo>
                    <a:pt x="66" y="11"/>
                  </a:lnTo>
                  <a:lnTo>
                    <a:pt x="68" y="11"/>
                  </a:lnTo>
                  <a:lnTo>
                    <a:pt x="70" y="8"/>
                  </a:lnTo>
                  <a:lnTo>
                    <a:pt x="73" y="8"/>
                  </a:lnTo>
                  <a:lnTo>
                    <a:pt x="75" y="8"/>
                  </a:lnTo>
                  <a:lnTo>
                    <a:pt x="77" y="5"/>
                  </a:lnTo>
                  <a:lnTo>
                    <a:pt x="79" y="5"/>
                  </a:lnTo>
                  <a:lnTo>
                    <a:pt x="82" y="5"/>
                  </a:lnTo>
                  <a:lnTo>
                    <a:pt x="84" y="5"/>
                  </a:lnTo>
                  <a:lnTo>
                    <a:pt x="86" y="5"/>
                  </a:lnTo>
                  <a:lnTo>
                    <a:pt x="88" y="2"/>
                  </a:lnTo>
                  <a:lnTo>
                    <a:pt x="90" y="2"/>
                  </a:lnTo>
                  <a:lnTo>
                    <a:pt x="95" y="2"/>
                  </a:lnTo>
                  <a:lnTo>
                    <a:pt x="101"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248" name="Group 58"/>
          <p:cNvGrpSpPr>
            <a:grpSpLocks/>
          </p:cNvGrpSpPr>
          <p:nvPr/>
        </p:nvGrpSpPr>
        <p:grpSpPr bwMode="auto">
          <a:xfrm>
            <a:off x="2498725" y="5599113"/>
            <a:ext cx="3644900" cy="147637"/>
            <a:chOff x="1814" y="3527"/>
            <a:chExt cx="2296" cy="93"/>
          </a:xfrm>
        </p:grpSpPr>
        <p:grpSp>
          <p:nvGrpSpPr>
            <p:cNvPr id="9319" name="Group 59"/>
            <p:cNvGrpSpPr>
              <a:grpSpLocks/>
            </p:cNvGrpSpPr>
            <p:nvPr/>
          </p:nvGrpSpPr>
          <p:grpSpPr bwMode="auto">
            <a:xfrm>
              <a:off x="1994" y="3527"/>
              <a:ext cx="1919" cy="81"/>
              <a:chOff x="1994" y="3527"/>
              <a:chExt cx="1919" cy="81"/>
            </a:xfrm>
          </p:grpSpPr>
          <p:sp>
            <p:nvSpPr>
              <p:cNvPr id="9322" name="Freeform 60"/>
              <p:cNvSpPr>
                <a:spLocks/>
              </p:cNvSpPr>
              <p:nvPr/>
            </p:nvSpPr>
            <p:spPr bwMode="auto">
              <a:xfrm>
                <a:off x="1994" y="3590"/>
                <a:ext cx="274" cy="12"/>
              </a:xfrm>
              <a:custGeom>
                <a:avLst/>
                <a:gdLst>
                  <a:gd name="T0" fmla="*/ 0 w 988"/>
                  <a:gd name="T1" fmla="*/ 0 h 61"/>
                  <a:gd name="T2" fmla="*/ 0 w 988"/>
                  <a:gd name="T3" fmla="*/ 0 h 61"/>
                  <a:gd name="T4" fmla="*/ 0 w 988"/>
                  <a:gd name="T5" fmla="*/ 0 h 61"/>
                  <a:gd name="T6" fmla="*/ 0 w 988"/>
                  <a:gd name="T7" fmla="*/ 0 h 61"/>
                  <a:gd name="T8" fmla="*/ 0 w 988"/>
                  <a:gd name="T9" fmla="*/ 0 h 61"/>
                  <a:gd name="T10" fmla="*/ 0 w 988"/>
                  <a:gd name="T11" fmla="*/ 0 h 61"/>
                  <a:gd name="T12" fmla="*/ 0 w 988"/>
                  <a:gd name="T13" fmla="*/ 0 h 61"/>
                  <a:gd name="T14" fmla="*/ 0 w 988"/>
                  <a:gd name="T15" fmla="*/ 0 h 61"/>
                  <a:gd name="T16" fmla="*/ 0 w 988"/>
                  <a:gd name="T17" fmla="*/ 0 h 61"/>
                  <a:gd name="T18" fmla="*/ 0 w 988"/>
                  <a:gd name="T19" fmla="*/ 0 h 61"/>
                  <a:gd name="T20" fmla="*/ 0 w 988"/>
                  <a:gd name="T21" fmla="*/ 0 h 61"/>
                  <a:gd name="T22" fmla="*/ 0 w 988"/>
                  <a:gd name="T23" fmla="*/ 0 h 61"/>
                  <a:gd name="T24" fmla="*/ 0 w 988"/>
                  <a:gd name="T25" fmla="*/ 0 h 61"/>
                  <a:gd name="T26" fmla="*/ 0 w 988"/>
                  <a:gd name="T27" fmla="*/ 0 h 61"/>
                  <a:gd name="T28" fmla="*/ 0 w 988"/>
                  <a:gd name="T29" fmla="*/ 0 h 61"/>
                  <a:gd name="T30" fmla="*/ 0 w 988"/>
                  <a:gd name="T31" fmla="*/ 0 h 61"/>
                  <a:gd name="T32" fmla="*/ 0 w 988"/>
                  <a:gd name="T33" fmla="*/ 0 h 61"/>
                  <a:gd name="T34" fmla="*/ 0 w 988"/>
                  <a:gd name="T35" fmla="*/ 0 h 61"/>
                  <a:gd name="T36" fmla="*/ 0 w 988"/>
                  <a:gd name="T37" fmla="*/ 0 h 61"/>
                  <a:gd name="T38" fmla="*/ 0 w 988"/>
                  <a:gd name="T39" fmla="*/ 0 h 61"/>
                  <a:gd name="T40" fmla="*/ 0 w 988"/>
                  <a:gd name="T41" fmla="*/ 0 h 61"/>
                  <a:gd name="T42" fmla="*/ 0 w 988"/>
                  <a:gd name="T43" fmla="*/ 0 h 61"/>
                  <a:gd name="T44" fmla="*/ 0 w 988"/>
                  <a:gd name="T45" fmla="*/ 0 h 61"/>
                  <a:gd name="T46" fmla="*/ 0 w 988"/>
                  <a:gd name="T47" fmla="*/ 0 h 61"/>
                  <a:gd name="T48" fmla="*/ 0 w 988"/>
                  <a:gd name="T49" fmla="*/ 0 h 61"/>
                  <a:gd name="T50" fmla="*/ 0 w 988"/>
                  <a:gd name="T51" fmla="*/ 0 h 61"/>
                  <a:gd name="T52" fmla="*/ 0 w 988"/>
                  <a:gd name="T53" fmla="*/ 0 h 61"/>
                  <a:gd name="T54" fmla="*/ 0 w 988"/>
                  <a:gd name="T55" fmla="*/ 0 h 61"/>
                  <a:gd name="T56" fmla="*/ 0 w 988"/>
                  <a:gd name="T57" fmla="*/ 0 h 61"/>
                  <a:gd name="T58" fmla="*/ 0 w 988"/>
                  <a:gd name="T59" fmla="*/ 0 h 61"/>
                  <a:gd name="T60" fmla="*/ 0 w 988"/>
                  <a:gd name="T61" fmla="*/ 0 h 61"/>
                  <a:gd name="T62" fmla="*/ 0 w 988"/>
                  <a:gd name="T63" fmla="*/ 0 h 61"/>
                  <a:gd name="T64" fmla="*/ 0 w 988"/>
                  <a:gd name="T65" fmla="*/ 0 h 61"/>
                  <a:gd name="T66" fmla="*/ 0 w 988"/>
                  <a:gd name="T67" fmla="*/ 0 h 61"/>
                  <a:gd name="T68" fmla="*/ 0 w 988"/>
                  <a:gd name="T69" fmla="*/ 0 h 61"/>
                  <a:gd name="T70" fmla="*/ 0 w 988"/>
                  <a:gd name="T71" fmla="*/ 0 h 61"/>
                  <a:gd name="T72" fmla="*/ 0 w 988"/>
                  <a:gd name="T73" fmla="*/ 0 h 61"/>
                  <a:gd name="T74" fmla="*/ 0 w 988"/>
                  <a:gd name="T75" fmla="*/ 0 h 61"/>
                  <a:gd name="T76" fmla="*/ 0 w 988"/>
                  <a:gd name="T77" fmla="*/ 0 h 61"/>
                  <a:gd name="T78" fmla="*/ 0 w 988"/>
                  <a:gd name="T79" fmla="*/ 0 h 61"/>
                  <a:gd name="T80" fmla="*/ 0 w 988"/>
                  <a:gd name="T81" fmla="*/ 0 h 61"/>
                  <a:gd name="T82" fmla="*/ 0 w 988"/>
                  <a:gd name="T83" fmla="*/ 0 h 61"/>
                  <a:gd name="T84" fmla="*/ 0 w 988"/>
                  <a:gd name="T85" fmla="*/ 0 h 61"/>
                  <a:gd name="T86" fmla="*/ 0 w 988"/>
                  <a:gd name="T87" fmla="*/ 0 h 61"/>
                  <a:gd name="T88" fmla="*/ 0 w 988"/>
                  <a:gd name="T89" fmla="*/ 0 h 61"/>
                  <a:gd name="T90" fmla="*/ 0 w 988"/>
                  <a:gd name="T91" fmla="*/ 0 h 61"/>
                  <a:gd name="T92" fmla="*/ 0 w 988"/>
                  <a:gd name="T93" fmla="*/ 0 h 61"/>
                  <a:gd name="T94" fmla="*/ 0 w 988"/>
                  <a:gd name="T95" fmla="*/ 0 h 61"/>
                  <a:gd name="T96" fmla="*/ 0 w 988"/>
                  <a:gd name="T97" fmla="*/ 0 h 61"/>
                  <a:gd name="T98" fmla="*/ 0 w 988"/>
                  <a:gd name="T99" fmla="*/ 0 h 61"/>
                  <a:gd name="T100" fmla="*/ 0 w 988"/>
                  <a:gd name="T101" fmla="*/ 0 h 61"/>
                  <a:gd name="T102" fmla="*/ 0 w 988"/>
                  <a:gd name="T103" fmla="*/ 0 h 61"/>
                  <a:gd name="T104" fmla="*/ 0 w 988"/>
                  <a:gd name="T105" fmla="*/ 0 h 61"/>
                  <a:gd name="T106" fmla="*/ 0 w 988"/>
                  <a:gd name="T107" fmla="*/ 0 h 61"/>
                  <a:gd name="T108" fmla="*/ 0 w 988"/>
                  <a:gd name="T109" fmla="*/ 0 h 61"/>
                  <a:gd name="T110" fmla="*/ 0 w 988"/>
                  <a:gd name="T111" fmla="*/ 0 h 61"/>
                  <a:gd name="T112" fmla="*/ 0 w 988"/>
                  <a:gd name="T113" fmla="*/ 0 h 61"/>
                  <a:gd name="T114" fmla="*/ 0 w 988"/>
                  <a:gd name="T115" fmla="*/ 0 h 61"/>
                  <a:gd name="T116" fmla="*/ 0 w 988"/>
                  <a:gd name="T117" fmla="*/ 0 h 61"/>
                  <a:gd name="T118" fmla="*/ 0 w 988"/>
                  <a:gd name="T119" fmla="*/ 0 h 61"/>
                  <a:gd name="T120" fmla="*/ 0 w 988"/>
                  <a:gd name="T121" fmla="*/ 0 h 61"/>
                  <a:gd name="T122" fmla="*/ 0 w 988"/>
                  <a:gd name="T123" fmla="*/ 0 h 61"/>
                  <a:gd name="T124" fmla="*/ 0 w 988"/>
                  <a:gd name="T125" fmla="*/ 0 h 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8" h="61">
                    <a:moveTo>
                      <a:pt x="0" y="60"/>
                    </a:moveTo>
                    <a:lnTo>
                      <a:pt x="7" y="60"/>
                    </a:lnTo>
                    <a:lnTo>
                      <a:pt x="16" y="60"/>
                    </a:lnTo>
                    <a:lnTo>
                      <a:pt x="24" y="60"/>
                    </a:lnTo>
                    <a:lnTo>
                      <a:pt x="32" y="60"/>
                    </a:lnTo>
                    <a:lnTo>
                      <a:pt x="39" y="60"/>
                    </a:lnTo>
                    <a:lnTo>
                      <a:pt x="47" y="60"/>
                    </a:lnTo>
                    <a:lnTo>
                      <a:pt x="55" y="60"/>
                    </a:lnTo>
                    <a:lnTo>
                      <a:pt x="63" y="60"/>
                    </a:lnTo>
                    <a:lnTo>
                      <a:pt x="72" y="60"/>
                    </a:lnTo>
                    <a:lnTo>
                      <a:pt x="79" y="60"/>
                    </a:lnTo>
                    <a:lnTo>
                      <a:pt x="87" y="61"/>
                    </a:lnTo>
                    <a:lnTo>
                      <a:pt x="95" y="61"/>
                    </a:lnTo>
                    <a:lnTo>
                      <a:pt x="103" y="61"/>
                    </a:lnTo>
                    <a:lnTo>
                      <a:pt x="110" y="61"/>
                    </a:lnTo>
                    <a:lnTo>
                      <a:pt x="118" y="61"/>
                    </a:lnTo>
                    <a:lnTo>
                      <a:pt x="126" y="61"/>
                    </a:lnTo>
                    <a:lnTo>
                      <a:pt x="135" y="61"/>
                    </a:lnTo>
                    <a:lnTo>
                      <a:pt x="142" y="61"/>
                    </a:lnTo>
                    <a:lnTo>
                      <a:pt x="150" y="48"/>
                    </a:lnTo>
                    <a:lnTo>
                      <a:pt x="158" y="48"/>
                    </a:lnTo>
                    <a:lnTo>
                      <a:pt x="166" y="48"/>
                    </a:lnTo>
                    <a:lnTo>
                      <a:pt x="174" y="48"/>
                    </a:lnTo>
                    <a:lnTo>
                      <a:pt x="181" y="48"/>
                    </a:lnTo>
                    <a:lnTo>
                      <a:pt x="189" y="48"/>
                    </a:lnTo>
                    <a:lnTo>
                      <a:pt x="198" y="48"/>
                    </a:lnTo>
                    <a:lnTo>
                      <a:pt x="206" y="48"/>
                    </a:lnTo>
                    <a:lnTo>
                      <a:pt x="213" y="48"/>
                    </a:lnTo>
                    <a:lnTo>
                      <a:pt x="221" y="48"/>
                    </a:lnTo>
                    <a:lnTo>
                      <a:pt x="229" y="48"/>
                    </a:lnTo>
                    <a:lnTo>
                      <a:pt x="237" y="49"/>
                    </a:lnTo>
                    <a:lnTo>
                      <a:pt x="244" y="49"/>
                    </a:lnTo>
                    <a:lnTo>
                      <a:pt x="252" y="49"/>
                    </a:lnTo>
                    <a:lnTo>
                      <a:pt x="261" y="49"/>
                    </a:lnTo>
                    <a:lnTo>
                      <a:pt x="269" y="49"/>
                    </a:lnTo>
                    <a:lnTo>
                      <a:pt x="277" y="35"/>
                    </a:lnTo>
                    <a:lnTo>
                      <a:pt x="284" y="35"/>
                    </a:lnTo>
                    <a:lnTo>
                      <a:pt x="292" y="49"/>
                    </a:lnTo>
                    <a:lnTo>
                      <a:pt x="300" y="49"/>
                    </a:lnTo>
                    <a:lnTo>
                      <a:pt x="308" y="36"/>
                    </a:lnTo>
                    <a:lnTo>
                      <a:pt x="316" y="36"/>
                    </a:lnTo>
                    <a:lnTo>
                      <a:pt x="324" y="36"/>
                    </a:lnTo>
                    <a:lnTo>
                      <a:pt x="332" y="36"/>
                    </a:lnTo>
                    <a:lnTo>
                      <a:pt x="340" y="36"/>
                    </a:lnTo>
                    <a:lnTo>
                      <a:pt x="348" y="36"/>
                    </a:lnTo>
                    <a:lnTo>
                      <a:pt x="355" y="36"/>
                    </a:lnTo>
                    <a:lnTo>
                      <a:pt x="363" y="22"/>
                    </a:lnTo>
                    <a:lnTo>
                      <a:pt x="371" y="36"/>
                    </a:lnTo>
                    <a:lnTo>
                      <a:pt x="380" y="23"/>
                    </a:lnTo>
                    <a:lnTo>
                      <a:pt x="387" y="23"/>
                    </a:lnTo>
                    <a:lnTo>
                      <a:pt x="395" y="23"/>
                    </a:lnTo>
                    <a:lnTo>
                      <a:pt x="403" y="23"/>
                    </a:lnTo>
                    <a:lnTo>
                      <a:pt x="411" y="23"/>
                    </a:lnTo>
                    <a:lnTo>
                      <a:pt x="418" y="23"/>
                    </a:lnTo>
                    <a:lnTo>
                      <a:pt x="426" y="23"/>
                    </a:lnTo>
                    <a:lnTo>
                      <a:pt x="434" y="9"/>
                    </a:lnTo>
                    <a:lnTo>
                      <a:pt x="443" y="9"/>
                    </a:lnTo>
                    <a:lnTo>
                      <a:pt x="451" y="9"/>
                    </a:lnTo>
                    <a:lnTo>
                      <a:pt x="458" y="9"/>
                    </a:lnTo>
                    <a:lnTo>
                      <a:pt x="466" y="9"/>
                    </a:lnTo>
                    <a:lnTo>
                      <a:pt x="474" y="9"/>
                    </a:lnTo>
                    <a:lnTo>
                      <a:pt x="482" y="9"/>
                    </a:lnTo>
                    <a:lnTo>
                      <a:pt x="489" y="9"/>
                    </a:lnTo>
                    <a:lnTo>
                      <a:pt x="498" y="9"/>
                    </a:lnTo>
                    <a:lnTo>
                      <a:pt x="506" y="24"/>
                    </a:lnTo>
                    <a:lnTo>
                      <a:pt x="514" y="24"/>
                    </a:lnTo>
                    <a:lnTo>
                      <a:pt x="521" y="24"/>
                    </a:lnTo>
                    <a:lnTo>
                      <a:pt x="529" y="24"/>
                    </a:lnTo>
                    <a:lnTo>
                      <a:pt x="537" y="25"/>
                    </a:lnTo>
                    <a:lnTo>
                      <a:pt x="545" y="25"/>
                    </a:lnTo>
                    <a:lnTo>
                      <a:pt x="552" y="25"/>
                    </a:lnTo>
                    <a:lnTo>
                      <a:pt x="561" y="25"/>
                    </a:lnTo>
                    <a:lnTo>
                      <a:pt x="569" y="25"/>
                    </a:lnTo>
                    <a:lnTo>
                      <a:pt x="577" y="25"/>
                    </a:lnTo>
                    <a:lnTo>
                      <a:pt x="585" y="25"/>
                    </a:lnTo>
                    <a:lnTo>
                      <a:pt x="592" y="25"/>
                    </a:lnTo>
                    <a:lnTo>
                      <a:pt x="600" y="25"/>
                    </a:lnTo>
                    <a:lnTo>
                      <a:pt x="608" y="25"/>
                    </a:lnTo>
                    <a:lnTo>
                      <a:pt x="616" y="25"/>
                    </a:lnTo>
                    <a:lnTo>
                      <a:pt x="624" y="26"/>
                    </a:lnTo>
                    <a:lnTo>
                      <a:pt x="632" y="26"/>
                    </a:lnTo>
                    <a:lnTo>
                      <a:pt x="640" y="26"/>
                    </a:lnTo>
                    <a:lnTo>
                      <a:pt x="648" y="40"/>
                    </a:lnTo>
                    <a:lnTo>
                      <a:pt x="655" y="26"/>
                    </a:lnTo>
                    <a:lnTo>
                      <a:pt x="663" y="40"/>
                    </a:lnTo>
                    <a:lnTo>
                      <a:pt x="671" y="26"/>
                    </a:lnTo>
                    <a:lnTo>
                      <a:pt x="679" y="26"/>
                    </a:lnTo>
                    <a:lnTo>
                      <a:pt x="687" y="40"/>
                    </a:lnTo>
                    <a:lnTo>
                      <a:pt x="695" y="40"/>
                    </a:lnTo>
                    <a:lnTo>
                      <a:pt x="703" y="27"/>
                    </a:lnTo>
                    <a:lnTo>
                      <a:pt x="711" y="27"/>
                    </a:lnTo>
                    <a:lnTo>
                      <a:pt x="719" y="27"/>
                    </a:lnTo>
                    <a:lnTo>
                      <a:pt x="726" y="27"/>
                    </a:lnTo>
                    <a:lnTo>
                      <a:pt x="734" y="27"/>
                    </a:lnTo>
                    <a:lnTo>
                      <a:pt x="743" y="27"/>
                    </a:lnTo>
                    <a:lnTo>
                      <a:pt x="751" y="27"/>
                    </a:lnTo>
                    <a:lnTo>
                      <a:pt x="758" y="27"/>
                    </a:lnTo>
                    <a:lnTo>
                      <a:pt x="766" y="27"/>
                    </a:lnTo>
                    <a:lnTo>
                      <a:pt x="774" y="27"/>
                    </a:lnTo>
                    <a:lnTo>
                      <a:pt x="782" y="27"/>
                    </a:lnTo>
                    <a:lnTo>
                      <a:pt x="789" y="28"/>
                    </a:lnTo>
                    <a:lnTo>
                      <a:pt x="797" y="28"/>
                    </a:lnTo>
                    <a:lnTo>
                      <a:pt x="806" y="28"/>
                    </a:lnTo>
                    <a:lnTo>
                      <a:pt x="814" y="28"/>
                    </a:lnTo>
                    <a:lnTo>
                      <a:pt x="822" y="28"/>
                    </a:lnTo>
                    <a:lnTo>
                      <a:pt x="829" y="13"/>
                    </a:lnTo>
                    <a:lnTo>
                      <a:pt x="837" y="13"/>
                    </a:lnTo>
                    <a:lnTo>
                      <a:pt x="845" y="13"/>
                    </a:lnTo>
                    <a:lnTo>
                      <a:pt x="853" y="13"/>
                    </a:lnTo>
                    <a:lnTo>
                      <a:pt x="860" y="14"/>
                    </a:lnTo>
                    <a:lnTo>
                      <a:pt x="869" y="14"/>
                    </a:lnTo>
                    <a:lnTo>
                      <a:pt x="877" y="14"/>
                    </a:lnTo>
                    <a:lnTo>
                      <a:pt x="885" y="14"/>
                    </a:lnTo>
                    <a:lnTo>
                      <a:pt x="893" y="14"/>
                    </a:lnTo>
                    <a:lnTo>
                      <a:pt x="900" y="0"/>
                    </a:lnTo>
                    <a:lnTo>
                      <a:pt x="908" y="0"/>
                    </a:lnTo>
                    <a:lnTo>
                      <a:pt x="916" y="0"/>
                    </a:lnTo>
                    <a:lnTo>
                      <a:pt x="925" y="1"/>
                    </a:lnTo>
                    <a:lnTo>
                      <a:pt x="932" y="1"/>
                    </a:lnTo>
                    <a:lnTo>
                      <a:pt x="940" y="1"/>
                    </a:lnTo>
                    <a:lnTo>
                      <a:pt x="948" y="1"/>
                    </a:lnTo>
                    <a:lnTo>
                      <a:pt x="956" y="1"/>
                    </a:lnTo>
                    <a:lnTo>
                      <a:pt x="963" y="1"/>
                    </a:lnTo>
                    <a:lnTo>
                      <a:pt x="971" y="1"/>
                    </a:lnTo>
                    <a:lnTo>
                      <a:pt x="979" y="1"/>
                    </a:lnTo>
                    <a:lnTo>
                      <a:pt x="988" y="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3" name="Freeform 61"/>
              <p:cNvSpPr>
                <a:spLocks/>
              </p:cNvSpPr>
              <p:nvPr/>
            </p:nvSpPr>
            <p:spPr bwMode="auto">
              <a:xfrm>
                <a:off x="2268" y="3583"/>
                <a:ext cx="275" cy="10"/>
              </a:xfrm>
              <a:custGeom>
                <a:avLst/>
                <a:gdLst>
                  <a:gd name="T0" fmla="*/ 0 w 987"/>
                  <a:gd name="T1" fmla="*/ 0 h 48"/>
                  <a:gd name="T2" fmla="*/ 0 w 987"/>
                  <a:gd name="T3" fmla="*/ 0 h 48"/>
                  <a:gd name="T4" fmla="*/ 0 w 987"/>
                  <a:gd name="T5" fmla="*/ 0 h 48"/>
                  <a:gd name="T6" fmla="*/ 0 w 987"/>
                  <a:gd name="T7" fmla="*/ 0 h 48"/>
                  <a:gd name="T8" fmla="*/ 0 w 987"/>
                  <a:gd name="T9" fmla="*/ 0 h 48"/>
                  <a:gd name="T10" fmla="*/ 0 w 987"/>
                  <a:gd name="T11" fmla="*/ 0 h 48"/>
                  <a:gd name="T12" fmla="*/ 0 w 987"/>
                  <a:gd name="T13" fmla="*/ 0 h 48"/>
                  <a:gd name="T14" fmla="*/ 0 w 987"/>
                  <a:gd name="T15" fmla="*/ 0 h 48"/>
                  <a:gd name="T16" fmla="*/ 0 w 987"/>
                  <a:gd name="T17" fmla="*/ 0 h 48"/>
                  <a:gd name="T18" fmla="*/ 0 w 987"/>
                  <a:gd name="T19" fmla="*/ 0 h 48"/>
                  <a:gd name="T20" fmla="*/ 0 w 987"/>
                  <a:gd name="T21" fmla="*/ 0 h 48"/>
                  <a:gd name="T22" fmla="*/ 0 w 987"/>
                  <a:gd name="T23" fmla="*/ 0 h 48"/>
                  <a:gd name="T24" fmla="*/ 0 w 987"/>
                  <a:gd name="T25" fmla="*/ 0 h 48"/>
                  <a:gd name="T26" fmla="*/ 0 w 987"/>
                  <a:gd name="T27" fmla="*/ 0 h 48"/>
                  <a:gd name="T28" fmla="*/ 0 w 987"/>
                  <a:gd name="T29" fmla="*/ 0 h 48"/>
                  <a:gd name="T30" fmla="*/ 0 w 987"/>
                  <a:gd name="T31" fmla="*/ 0 h 48"/>
                  <a:gd name="T32" fmla="*/ 0 w 987"/>
                  <a:gd name="T33" fmla="*/ 0 h 48"/>
                  <a:gd name="T34" fmla="*/ 0 w 987"/>
                  <a:gd name="T35" fmla="*/ 0 h 48"/>
                  <a:gd name="T36" fmla="*/ 0 w 987"/>
                  <a:gd name="T37" fmla="*/ 0 h 48"/>
                  <a:gd name="T38" fmla="*/ 0 w 987"/>
                  <a:gd name="T39" fmla="*/ 0 h 48"/>
                  <a:gd name="T40" fmla="*/ 0 w 987"/>
                  <a:gd name="T41" fmla="*/ 0 h 48"/>
                  <a:gd name="T42" fmla="*/ 0 w 987"/>
                  <a:gd name="T43" fmla="*/ 0 h 48"/>
                  <a:gd name="T44" fmla="*/ 0 w 987"/>
                  <a:gd name="T45" fmla="*/ 0 h 48"/>
                  <a:gd name="T46" fmla="*/ 0 w 987"/>
                  <a:gd name="T47" fmla="*/ 0 h 48"/>
                  <a:gd name="T48" fmla="*/ 0 w 987"/>
                  <a:gd name="T49" fmla="*/ 0 h 48"/>
                  <a:gd name="T50" fmla="*/ 0 w 987"/>
                  <a:gd name="T51" fmla="*/ 0 h 48"/>
                  <a:gd name="T52" fmla="*/ 0 w 987"/>
                  <a:gd name="T53" fmla="*/ 0 h 48"/>
                  <a:gd name="T54" fmla="*/ 0 w 987"/>
                  <a:gd name="T55" fmla="*/ 0 h 48"/>
                  <a:gd name="T56" fmla="*/ 0 w 987"/>
                  <a:gd name="T57" fmla="*/ 0 h 48"/>
                  <a:gd name="T58" fmla="*/ 0 w 987"/>
                  <a:gd name="T59" fmla="*/ 0 h 48"/>
                  <a:gd name="T60" fmla="*/ 0 w 987"/>
                  <a:gd name="T61" fmla="*/ 0 h 48"/>
                  <a:gd name="T62" fmla="*/ 0 w 987"/>
                  <a:gd name="T63" fmla="*/ 0 h 48"/>
                  <a:gd name="T64" fmla="*/ 0 w 987"/>
                  <a:gd name="T65" fmla="*/ 0 h 48"/>
                  <a:gd name="T66" fmla="*/ 0 w 987"/>
                  <a:gd name="T67" fmla="*/ 0 h 48"/>
                  <a:gd name="T68" fmla="*/ 0 w 987"/>
                  <a:gd name="T69" fmla="*/ 0 h 48"/>
                  <a:gd name="T70" fmla="*/ 0 w 987"/>
                  <a:gd name="T71" fmla="*/ 0 h 48"/>
                  <a:gd name="T72" fmla="*/ 0 w 987"/>
                  <a:gd name="T73" fmla="*/ 0 h 48"/>
                  <a:gd name="T74" fmla="*/ 0 w 987"/>
                  <a:gd name="T75" fmla="*/ 0 h 48"/>
                  <a:gd name="T76" fmla="*/ 0 w 987"/>
                  <a:gd name="T77" fmla="*/ 0 h 48"/>
                  <a:gd name="T78" fmla="*/ 0 w 987"/>
                  <a:gd name="T79" fmla="*/ 0 h 48"/>
                  <a:gd name="T80" fmla="*/ 0 w 987"/>
                  <a:gd name="T81" fmla="*/ 0 h 48"/>
                  <a:gd name="T82" fmla="*/ 0 w 987"/>
                  <a:gd name="T83" fmla="*/ 0 h 48"/>
                  <a:gd name="T84" fmla="*/ 0 w 987"/>
                  <a:gd name="T85" fmla="*/ 0 h 48"/>
                  <a:gd name="T86" fmla="*/ 0 w 987"/>
                  <a:gd name="T87" fmla="*/ 0 h 48"/>
                  <a:gd name="T88" fmla="*/ 0 w 987"/>
                  <a:gd name="T89" fmla="*/ 0 h 48"/>
                  <a:gd name="T90" fmla="*/ 0 w 987"/>
                  <a:gd name="T91" fmla="*/ 0 h 48"/>
                  <a:gd name="T92" fmla="*/ 0 w 987"/>
                  <a:gd name="T93" fmla="*/ 0 h 48"/>
                  <a:gd name="T94" fmla="*/ 0 w 987"/>
                  <a:gd name="T95" fmla="*/ 0 h 48"/>
                  <a:gd name="T96" fmla="*/ 0 w 987"/>
                  <a:gd name="T97" fmla="*/ 0 h 48"/>
                  <a:gd name="T98" fmla="*/ 0 w 987"/>
                  <a:gd name="T99" fmla="*/ 0 h 48"/>
                  <a:gd name="T100" fmla="*/ 0 w 987"/>
                  <a:gd name="T101" fmla="*/ 0 h 48"/>
                  <a:gd name="T102" fmla="*/ 0 w 987"/>
                  <a:gd name="T103" fmla="*/ 0 h 48"/>
                  <a:gd name="T104" fmla="*/ 0 w 987"/>
                  <a:gd name="T105" fmla="*/ 0 h 48"/>
                  <a:gd name="T106" fmla="*/ 0 w 987"/>
                  <a:gd name="T107" fmla="*/ 0 h 48"/>
                  <a:gd name="T108" fmla="*/ 0 w 987"/>
                  <a:gd name="T109" fmla="*/ 0 h 48"/>
                  <a:gd name="T110" fmla="*/ 0 w 987"/>
                  <a:gd name="T111" fmla="*/ 0 h 48"/>
                  <a:gd name="T112" fmla="*/ 0 w 987"/>
                  <a:gd name="T113" fmla="*/ 0 h 48"/>
                  <a:gd name="T114" fmla="*/ 0 w 987"/>
                  <a:gd name="T115" fmla="*/ 0 h 48"/>
                  <a:gd name="T116" fmla="*/ 0 w 987"/>
                  <a:gd name="T117" fmla="*/ 0 h 48"/>
                  <a:gd name="T118" fmla="*/ 0 w 987"/>
                  <a:gd name="T119" fmla="*/ 0 h 48"/>
                  <a:gd name="T120" fmla="*/ 0 w 987"/>
                  <a:gd name="T121" fmla="*/ 0 h 48"/>
                  <a:gd name="T122" fmla="*/ 0 w 987"/>
                  <a:gd name="T123" fmla="*/ 0 h 48"/>
                  <a:gd name="T124" fmla="*/ 0 w 987"/>
                  <a:gd name="T125" fmla="*/ 0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48">
                    <a:moveTo>
                      <a:pt x="0" y="31"/>
                    </a:moveTo>
                    <a:lnTo>
                      <a:pt x="8" y="31"/>
                    </a:lnTo>
                    <a:lnTo>
                      <a:pt x="15" y="31"/>
                    </a:lnTo>
                    <a:lnTo>
                      <a:pt x="23" y="32"/>
                    </a:lnTo>
                    <a:lnTo>
                      <a:pt x="31" y="32"/>
                    </a:lnTo>
                    <a:lnTo>
                      <a:pt x="39" y="32"/>
                    </a:lnTo>
                    <a:lnTo>
                      <a:pt x="46" y="32"/>
                    </a:lnTo>
                    <a:lnTo>
                      <a:pt x="54" y="32"/>
                    </a:lnTo>
                    <a:lnTo>
                      <a:pt x="63" y="32"/>
                    </a:lnTo>
                    <a:lnTo>
                      <a:pt x="71" y="32"/>
                    </a:lnTo>
                    <a:lnTo>
                      <a:pt x="78" y="32"/>
                    </a:lnTo>
                    <a:lnTo>
                      <a:pt x="86" y="32"/>
                    </a:lnTo>
                    <a:lnTo>
                      <a:pt x="94" y="32"/>
                    </a:lnTo>
                    <a:lnTo>
                      <a:pt x="102" y="32"/>
                    </a:lnTo>
                    <a:lnTo>
                      <a:pt x="110" y="33"/>
                    </a:lnTo>
                    <a:lnTo>
                      <a:pt x="117" y="33"/>
                    </a:lnTo>
                    <a:lnTo>
                      <a:pt x="126" y="33"/>
                    </a:lnTo>
                    <a:lnTo>
                      <a:pt x="134" y="33"/>
                    </a:lnTo>
                    <a:lnTo>
                      <a:pt x="142" y="33"/>
                    </a:lnTo>
                    <a:lnTo>
                      <a:pt x="149" y="33"/>
                    </a:lnTo>
                    <a:lnTo>
                      <a:pt x="157" y="33"/>
                    </a:lnTo>
                    <a:lnTo>
                      <a:pt x="165" y="33"/>
                    </a:lnTo>
                    <a:lnTo>
                      <a:pt x="173" y="33"/>
                    </a:lnTo>
                    <a:lnTo>
                      <a:pt x="181" y="33"/>
                    </a:lnTo>
                    <a:lnTo>
                      <a:pt x="189" y="47"/>
                    </a:lnTo>
                    <a:lnTo>
                      <a:pt x="197" y="47"/>
                    </a:lnTo>
                    <a:lnTo>
                      <a:pt x="205" y="47"/>
                    </a:lnTo>
                    <a:lnTo>
                      <a:pt x="212" y="48"/>
                    </a:lnTo>
                    <a:lnTo>
                      <a:pt x="220" y="48"/>
                    </a:lnTo>
                    <a:lnTo>
                      <a:pt x="228" y="34"/>
                    </a:lnTo>
                    <a:lnTo>
                      <a:pt x="236" y="34"/>
                    </a:lnTo>
                    <a:lnTo>
                      <a:pt x="244" y="48"/>
                    </a:lnTo>
                    <a:lnTo>
                      <a:pt x="252" y="48"/>
                    </a:lnTo>
                    <a:lnTo>
                      <a:pt x="260" y="48"/>
                    </a:lnTo>
                    <a:lnTo>
                      <a:pt x="268" y="34"/>
                    </a:lnTo>
                    <a:lnTo>
                      <a:pt x="276" y="35"/>
                    </a:lnTo>
                    <a:lnTo>
                      <a:pt x="283" y="35"/>
                    </a:lnTo>
                    <a:lnTo>
                      <a:pt x="291" y="35"/>
                    </a:lnTo>
                    <a:lnTo>
                      <a:pt x="299" y="35"/>
                    </a:lnTo>
                    <a:lnTo>
                      <a:pt x="308" y="35"/>
                    </a:lnTo>
                    <a:lnTo>
                      <a:pt x="315" y="35"/>
                    </a:lnTo>
                    <a:lnTo>
                      <a:pt x="323" y="35"/>
                    </a:lnTo>
                    <a:lnTo>
                      <a:pt x="331" y="21"/>
                    </a:lnTo>
                    <a:lnTo>
                      <a:pt x="339" y="22"/>
                    </a:lnTo>
                    <a:lnTo>
                      <a:pt x="347" y="22"/>
                    </a:lnTo>
                    <a:lnTo>
                      <a:pt x="354" y="22"/>
                    </a:lnTo>
                    <a:lnTo>
                      <a:pt x="363" y="22"/>
                    </a:lnTo>
                    <a:lnTo>
                      <a:pt x="371" y="22"/>
                    </a:lnTo>
                    <a:lnTo>
                      <a:pt x="379" y="22"/>
                    </a:lnTo>
                    <a:lnTo>
                      <a:pt x="386" y="8"/>
                    </a:lnTo>
                    <a:lnTo>
                      <a:pt x="394" y="8"/>
                    </a:lnTo>
                    <a:lnTo>
                      <a:pt x="402" y="22"/>
                    </a:lnTo>
                    <a:lnTo>
                      <a:pt x="410" y="22"/>
                    </a:lnTo>
                    <a:lnTo>
                      <a:pt x="417" y="22"/>
                    </a:lnTo>
                    <a:lnTo>
                      <a:pt x="426" y="23"/>
                    </a:lnTo>
                    <a:lnTo>
                      <a:pt x="434" y="23"/>
                    </a:lnTo>
                    <a:lnTo>
                      <a:pt x="442" y="23"/>
                    </a:lnTo>
                    <a:lnTo>
                      <a:pt x="450" y="23"/>
                    </a:lnTo>
                    <a:lnTo>
                      <a:pt x="457" y="23"/>
                    </a:lnTo>
                    <a:lnTo>
                      <a:pt x="465" y="23"/>
                    </a:lnTo>
                    <a:lnTo>
                      <a:pt x="473" y="23"/>
                    </a:lnTo>
                    <a:lnTo>
                      <a:pt x="481" y="23"/>
                    </a:lnTo>
                    <a:lnTo>
                      <a:pt x="489" y="23"/>
                    </a:lnTo>
                    <a:lnTo>
                      <a:pt x="497" y="23"/>
                    </a:lnTo>
                    <a:lnTo>
                      <a:pt x="505" y="23"/>
                    </a:lnTo>
                    <a:lnTo>
                      <a:pt x="513" y="24"/>
                    </a:lnTo>
                    <a:lnTo>
                      <a:pt x="520" y="24"/>
                    </a:lnTo>
                    <a:lnTo>
                      <a:pt x="528" y="24"/>
                    </a:lnTo>
                    <a:lnTo>
                      <a:pt x="536" y="10"/>
                    </a:lnTo>
                    <a:lnTo>
                      <a:pt x="545" y="10"/>
                    </a:lnTo>
                    <a:lnTo>
                      <a:pt x="553" y="10"/>
                    </a:lnTo>
                    <a:lnTo>
                      <a:pt x="560" y="10"/>
                    </a:lnTo>
                    <a:lnTo>
                      <a:pt x="568" y="24"/>
                    </a:lnTo>
                    <a:lnTo>
                      <a:pt x="576" y="11"/>
                    </a:lnTo>
                    <a:lnTo>
                      <a:pt x="584" y="11"/>
                    </a:lnTo>
                    <a:lnTo>
                      <a:pt x="591" y="11"/>
                    </a:lnTo>
                    <a:lnTo>
                      <a:pt x="599" y="25"/>
                    </a:lnTo>
                    <a:lnTo>
                      <a:pt x="608" y="25"/>
                    </a:lnTo>
                    <a:lnTo>
                      <a:pt x="616" y="25"/>
                    </a:lnTo>
                    <a:lnTo>
                      <a:pt x="623" y="25"/>
                    </a:lnTo>
                    <a:lnTo>
                      <a:pt x="631" y="25"/>
                    </a:lnTo>
                    <a:lnTo>
                      <a:pt x="639" y="11"/>
                    </a:lnTo>
                    <a:lnTo>
                      <a:pt x="647" y="11"/>
                    </a:lnTo>
                    <a:lnTo>
                      <a:pt x="655" y="11"/>
                    </a:lnTo>
                    <a:lnTo>
                      <a:pt x="662" y="12"/>
                    </a:lnTo>
                    <a:lnTo>
                      <a:pt x="671" y="12"/>
                    </a:lnTo>
                    <a:lnTo>
                      <a:pt x="679" y="26"/>
                    </a:lnTo>
                    <a:lnTo>
                      <a:pt x="687" y="12"/>
                    </a:lnTo>
                    <a:lnTo>
                      <a:pt x="694" y="12"/>
                    </a:lnTo>
                    <a:lnTo>
                      <a:pt x="702" y="12"/>
                    </a:lnTo>
                    <a:lnTo>
                      <a:pt x="710" y="26"/>
                    </a:lnTo>
                    <a:lnTo>
                      <a:pt x="718" y="12"/>
                    </a:lnTo>
                    <a:lnTo>
                      <a:pt x="725" y="12"/>
                    </a:lnTo>
                    <a:lnTo>
                      <a:pt x="734" y="12"/>
                    </a:lnTo>
                    <a:lnTo>
                      <a:pt x="742" y="12"/>
                    </a:lnTo>
                    <a:lnTo>
                      <a:pt x="750" y="26"/>
                    </a:lnTo>
                    <a:lnTo>
                      <a:pt x="757" y="26"/>
                    </a:lnTo>
                    <a:lnTo>
                      <a:pt x="765" y="27"/>
                    </a:lnTo>
                    <a:lnTo>
                      <a:pt x="773" y="13"/>
                    </a:lnTo>
                    <a:lnTo>
                      <a:pt x="781" y="13"/>
                    </a:lnTo>
                    <a:lnTo>
                      <a:pt x="790" y="13"/>
                    </a:lnTo>
                    <a:lnTo>
                      <a:pt x="797" y="13"/>
                    </a:lnTo>
                    <a:lnTo>
                      <a:pt x="805" y="13"/>
                    </a:lnTo>
                    <a:lnTo>
                      <a:pt x="813" y="13"/>
                    </a:lnTo>
                    <a:lnTo>
                      <a:pt x="821" y="13"/>
                    </a:lnTo>
                    <a:lnTo>
                      <a:pt x="828" y="13"/>
                    </a:lnTo>
                    <a:lnTo>
                      <a:pt x="836" y="14"/>
                    </a:lnTo>
                    <a:lnTo>
                      <a:pt x="844" y="14"/>
                    </a:lnTo>
                    <a:lnTo>
                      <a:pt x="853" y="14"/>
                    </a:lnTo>
                    <a:lnTo>
                      <a:pt x="860" y="14"/>
                    </a:lnTo>
                    <a:lnTo>
                      <a:pt x="868" y="14"/>
                    </a:lnTo>
                    <a:lnTo>
                      <a:pt x="876" y="0"/>
                    </a:lnTo>
                    <a:lnTo>
                      <a:pt x="884" y="0"/>
                    </a:lnTo>
                    <a:lnTo>
                      <a:pt x="892" y="0"/>
                    </a:lnTo>
                    <a:lnTo>
                      <a:pt x="899" y="1"/>
                    </a:lnTo>
                    <a:lnTo>
                      <a:pt x="907" y="1"/>
                    </a:lnTo>
                    <a:lnTo>
                      <a:pt x="916" y="1"/>
                    </a:lnTo>
                    <a:lnTo>
                      <a:pt x="924" y="15"/>
                    </a:lnTo>
                    <a:lnTo>
                      <a:pt x="931" y="15"/>
                    </a:lnTo>
                    <a:lnTo>
                      <a:pt x="939" y="15"/>
                    </a:lnTo>
                    <a:lnTo>
                      <a:pt x="947" y="15"/>
                    </a:lnTo>
                    <a:lnTo>
                      <a:pt x="955" y="15"/>
                    </a:lnTo>
                    <a:lnTo>
                      <a:pt x="962" y="15"/>
                    </a:lnTo>
                    <a:lnTo>
                      <a:pt x="970" y="15"/>
                    </a:lnTo>
                    <a:lnTo>
                      <a:pt x="979" y="15"/>
                    </a:lnTo>
                    <a:lnTo>
                      <a:pt x="987" y="1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4" name="Freeform 62"/>
              <p:cNvSpPr>
                <a:spLocks/>
              </p:cNvSpPr>
              <p:nvPr/>
            </p:nvSpPr>
            <p:spPr bwMode="auto">
              <a:xfrm>
                <a:off x="2543" y="3532"/>
                <a:ext cx="273" cy="54"/>
              </a:xfrm>
              <a:custGeom>
                <a:avLst/>
                <a:gdLst>
                  <a:gd name="T0" fmla="*/ 0 w 987"/>
                  <a:gd name="T1" fmla="*/ 0 h 255"/>
                  <a:gd name="T2" fmla="*/ 0 w 987"/>
                  <a:gd name="T3" fmla="*/ 0 h 255"/>
                  <a:gd name="T4" fmla="*/ 0 w 987"/>
                  <a:gd name="T5" fmla="*/ 0 h 255"/>
                  <a:gd name="T6" fmla="*/ 0 w 987"/>
                  <a:gd name="T7" fmla="*/ 0 h 255"/>
                  <a:gd name="T8" fmla="*/ 0 w 987"/>
                  <a:gd name="T9" fmla="*/ 0 h 255"/>
                  <a:gd name="T10" fmla="*/ 0 w 987"/>
                  <a:gd name="T11" fmla="*/ 0 h 255"/>
                  <a:gd name="T12" fmla="*/ 0 w 987"/>
                  <a:gd name="T13" fmla="*/ 0 h 255"/>
                  <a:gd name="T14" fmla="*/ 0 w 987"/>
                  <a:gd name="T15" fmla="*/ 0 h 255"/>
                  <a:gd name="T16" fmla="*/ 0 w 987"/>
                  <a:gd name="T17" fmla="*/ 0 h 255"/>
                  <a:gd name="T18" fmla="*/ 0 w 987"/>
                  <a:gd name="T19" fmla="*/ 0 h 255"/>
                  <a:gd name="T20" fmla="*/ 0 w 987"/>
                  <a:gd name="T21" fmla="*/ 0 h 255"/>
                  <a:gd name="T22" fmla="*/ 0 w 987"/>
                  <a:gd name="T23" fmla="*/ 0 h 255"/>
                  <a:gd name="T24" fmla="*/ 0 w 987"/>
                  <a:gd name="T25" fmla="*/ 0 h 255"/>
                  <a:gd name="T26" fmla="*/ 0 w 987"/>
                  <a:gd name="T27" fmla="*/ 0 h 255"/>
                  <a:gd name="T28" fmla="*/ 0 w 987"/>
                  <a:gd name="T29" fmla="*/ 0 h 255"/>
                  <a:gd name="T30" fmla="*/ 0 w 987"/>
                  <a:gd name="T31" fmla="*/ 0 h 255"/>
                  <a:gd name="T32" fmla="*/ 0 w 987"/>
                  <a:gd name="T33" fmla="*/ 0 h 255"/>
                  <a:gd name="T34" fmla="*/ 0 w 987"/>
                  <a:gd name="T35" fmla="*/ 0 h 255"/>
                  <a:gd name="T36" fmla="*/ 0 w 987"/>
                  <a:gd name="T37" fmla="*/ 0 h 255"/>
                  <a:gd name="T38" fmla="*/ 0 w 987"/>
                  <a:gd name="T39" fmla="*/ 0 h 255"/>
                  <a:gd name="T40" fmla="*/ 0 w 987"/>
                  <a:gd name="T41" fmla="*/ 0 h 255"/>
                  <a:gd name="T42" fmla="*/ 0 w 987"/>
                  <a:gd name="T43" fmla="*/ 0 h 255"/>
                  <a:gd name="T44" fmla="*/ 0 w 987"/>
                  <a:gd name="T45" fmla="*/ 0 h 255"/>
                  <a:gd name="T46" fmla="*/ 0 w 987"/>
                  <a:gd name="T47" fmla="*/ 0 h 255"/>
                  <a:gd name="T48" fmla="*/ 0 w 987"/>
                  <a:gd name="T49" fmla="*/ 0 h 255"/>
                  <a:gd name="T50" fmla="*/ 0 w 987"/>
                  <a:gd name="T51" fmla="*/ 0 h 255"/>
                  <a:gd name="T52" fmla="*/ 0 w 987"/>
                  <a:gd name="T53" fmla="*/ 0 h 255"/>
                  <a:gd name="T54" fmla="*/ 0 w 987"/>
                  <a:gd name="T55" fmla="*/ 0 h 255"/>
                  <a:gd name="T56" fmla="*/ 0 w 987"/>
                  <a:gd name="T57" fmla="*/ 0 h 255"/>
                  <a:gd name="T58" fmla="*/ 0 w 987"/>
                  <a:gd name="T59" fmla="*/ 0 h 255"/>
                  <a:gd name="T60" fmla="*/ 0 w 987"/>
                  <a:gd name="T61" fmla="*/ 0 h 255"/>
                  <a:gd name="T62" fmla="*/ 0 w 987"/>
                  <a:gd name="T63" fmla="*/ 0 h 255"/>
                  <a:gd name="T64" fmla="*/ 0 w 987"/>
                  <a:gd name="T65" fmla="*/ 0 h 255"/>
                  <a:gd name="T66" fmla="*/ 0 w 987"/>
                  <a:gd name="T67" fmla="*/ 0 h 255"/>
                  <a:gd name="T68" fmla="*/ 0 w 987"/>
                  <a:gd name="T69" fmla="*/ 0 h 255"/>
                  <a:gd name="T70" fmla="*/ 0 w 987"/>
                  <a:gd name="T71" fmla="*/ 0 h 255"/>
                  <a:gd name="T72" fmla="*/ 0 w 987"/>
                  <a:gd name="T73" fmla="*/ 0 h 255"/>
                  <a:gd name="T74" fmla="*/ 0 w 987"/>
                  <a:gd name="T75" fmla="*/ 0 h 255"/>
                  <a:gd name="T76" fmla="*/ 0 w 987"/>
                  <a:gd name="T77" fmla="*/ 0 h 255"/>
                  <a:gd name="T78" fmla="*/ 0 w 987"/>
                  <a:gd name="T79" fmla="*/ 0 h 255"/>
                  <a:gd name="T80" fmla="*/ 0 w 987"/>
                  <a:gd name="T81" fmla="*/ 0 h 255"/>
                  <a:gd name="T82" fmla="*/ 0 w 987"/>
                  <a:gd name="T83" fmla="*/ 0 h 255"/>
                  <a:gd name="T84" fmla="*/ 0 w 987"/>
                  <a:gd name="T85" fmla="*/ 0 h 255"/>
                  <a:gd name="T86" fmla="*/ 0 w 987"/>
                  <a:gd name="T87" fmla="*/ 0 h 255"/>
                  <a:gd name="T88" fmla="*/ 0 w 987"/>
                  <a:gd name="T89" fmla="*/ 0 h 255"/>
                  <a:gd name="T90" fmla="*/ 0 w 987"/>
                  <a:gd name="T91" fmla="*/ 0 h 255"/>
                  <a:gd name="T92" fmla="*/ 0 w 987"/>
                  <a:gd name="T93" fmla="*/ 0 h 255"/>
                  <a:gd name="T94" fmla="*/ 0 w 987"/>
                  <a:gd name="T95" fmla="*/ 0 h 255"/>
                  <a:gd name="T96" fmla="*/ 0 w 987"/>
                  <a:gd name="T97" fmla="*/ 0 h 255"/>
                  <a:gd name="T98" fmla="*/ 0 w 987"/>
                  <a:gd name="T99" fmla="*/ 0 h 255"/>
                  <a:gd name="T100" fmla="*/ 0 w 987"/>
                  <a:gd name="T101" fmla="*/ 0 h 255"/>
                  <a:gd name="T102" fmla="*/ 0 w 987"/>
                  <a:gd name="T103" fmla="*/ 0 h 255"/>
                  <a:gd name="T104" fmla="*/ 0 w 987"/>
                  <a:gd name="T105" fmla="*/ 0 h 255"/>
                  <a:gd name="T106" fmla="*/ 0 w 987"/>
                  <a:gd name="T107" fmla="*/ 0 h 255"/>
                  <a:gd name="T108" fmla="*/ 0 w 987"/>
                  <a:gd name="T109" fmla="*/ 0 h 255"/>
                  <a:gd name="T110" fmla="*/ 0 w 987"/>
                  <a:gd name="T111" fmla="*/ 0 h 255"/>
                  <a:gd name="T112" fmla="*/ 0 w 987"/>
                  <a:gd name="T113" fmla="*/ 0 h 255"/>
                  <a:gd name="T114" fmla="*/ 0 w 987"/>
                  <a:gd name="T115" fmla="*/ 0 h 255"/>
                  <a:gd name="T116" fmla="*/ 0 w 987"/>
                  <a:gd name="T117" fmla="*/ 0 h 255"/>
                  <a:gd name="T118" fmla="*/ 0 w 987"/>
                  <a:gd name="T119" fmla="*/ 0 h 255"/>
                  <a:gd name="T120" fmla="*/ 0 w 987"/>
                  <a:gd name="T121" fmla="*/ 0 h 255"/>
                  <a:gd name="T122" fmla="*/ 0 w 987"/>
                  <a:gd name="T123" fmla="*/ 0 h 255"/>
                  <a:gd name="T124" fmla="*/ 0 w 987"/>
                  <a:gd name="T125" fmla="*/ 0 h 25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255">
                    <a:moveTo>
                      <a:pt x="0" y="254"/>
                    </a:moveTo>
                    <a:lnTo>
                      <a:pt x="7" y="254"/>
                    </a:lnTo>
                    <a:lnTo>
                      <a:pt x="15" y="255"/>
                    </a:lnTo>
                    <a:lnTo>
                      <a:pt x="23" y="241"/>
                    </a:lnTo>
                    <a:lnTo>
                      <a:pt x="31" y="241"/>
                    </a:lnTo>
                    <a:lnTo>
                      <a:pt x="39" y="241"/>
                    </a:lnTo>
                    <a:lnTo>
                      <a:pt x="47" y="241"/>
                    </a:lnTo>
                    <a:lnTo>
                      <a:pt x="55" y="241"/>
                    </a:lnTo>
                    <a:lnTo>
                      <a:pt x="63" y="241"/>
                    </a:lnTo>
                    <a:lnTo>
                      <a:pt x="71" y="241"/>
                    </a:lnTo>
                    <a:lnTo>
                      <a:pt x="78" y="242"/>
                    </a:lnTo>
                    <a:lnTo>
                      <a:pt x="86" y="242"/>
                    </a:lnTo>
                    <a:lnTo>
                      <a:pt x="94" y="228"/>
                    </a:lnTo>
                    <a:lnTo>
                      <a:pt x="102" y="228"/>
                    </a:lnTo>
                    <a:lnTo>
                      <a:pt x="111" y="228"/>
                    </a:lnTo>
                    <a:lnTo>
                      <a:pt x="118" y="228"/>
                    </a:lnTo>
                    <a:lnTo>
                      <a:pt x="126" y="228"/>
                    </a:lnTo>
                    <a:lnTo>
                      <a:pt x="134" y="214"/>
                    </a:lnTo>
                    <a:lnTo>
                      <a:pt x="142" y="214"/>
                    </a:lnTo>
                    <a:lnTo>
                      <a:pt x="149" y="214"/>
                    </a:lnTo>
                    <a:lnTo>
                      <a:pt x="157" y="214"/>
                    </a:lnTo>
                    <a:lnTo>
                      <a:pt x="165" y="214"/>
                    </a:lnTo>
                    <a:lnTo>
                      <a:pt x="174" y="214"/>
                    </a:lnTo>
                    <a:lnTo>
                      <a:pt x="182" y="214"/>
                    </a:lnTo>
                    <a:lnTo>
                      <a:pt x="189" y="214"/>
                    </a:lnTo>
                    <a:lnTo>
                      <a:pt x="197" y="214"/>
                    </a:lnTo>
                    <a:lnTo>
                      <a:pt x="205" y="214"/>
                    </a:lnTo>
                    <a:lnTo>
                      <a:pt x="213" y="201"/>
                    </a:lnTo>
                    <a:lnTo>
                      <a:pt x="220" y="201"/>
                    </a:lnTo>
                    <a:lnTo>
                      <a:pt x="229" y="201"/>
                    </a:lnTo>
                    <a:lnTo>
                      <a:pt x="237" y="187"/>
                    </a:lnTo>
                    <a:lnTo>
                      <a:pt x="245" y="187"/>
                    </a:lnTo>
                    <a:lnTo>
                      <a:pt x="253" y="187"/>
                    </a:lnTo>
                    <a:lnTo>
                      <a:pt x="260" y="188"/>
                    </a:lnTo>
                    <a:lnTo>
                      <a:pt x="268" y="174"/>
                    </a:lnTo>
                    <a:lnTo>
                      <a:pt x="276" y="174"/>
                    </a:lnTo>
                    <a:lnTo>
                      <a:pt x="284" y="174"/>
                    </a:lnTo>
                    <a:lnTo>
                      <a:pt x="292" y="174"/>
                    </a:lnTo>
                    <a:lnTo>
                      <a:pt x="300" y="159"/>
                    </a:lnTo>
                    <a:lnTo>
                      <a:pt x="308" y="159"/>
                    </a:lnTo>
                    <a:lnTo>
                      <a:pt x="316" y="160"/>
                    </a:lnTo>
                    <a:lnTo>
                      <a:pt x="324" y="132"/>
                    </a:lnTo>
                    <a:lnTo>
                      <a:pt x="331" y="132"/>
                    </a:lnTo>
                    <a:lnTo>
                      <a:pt x="339" y="119"/>
                    </a:lnTo>
                    <a:lnTo>
                      <a:pt x="347" y="105"/>
                    </a:lnTo>
                    <a:lnTo>
                      <a:pt x="356" y="105"/>
                    </a:lnTo>
                    <a:lnTo>
                      <a:pt x="364" y="90"/>
                    </a:lnTo>
                    <a:lnTo>
                      <a:pt x="371" y="90"/>
                    </a:lnTo>
                    <a:lnTo>
                      <a:pt x="379" y="90"/>
                    </a:lnTo>
                    <a:lnTo>
                      <a:pt x="387" y="91"/>
                    </a:lnTo>
                    <a:lnTo>
                      <a:pt x="395" y="91"/>
                    </a:lnTo>
                    <a:lnTo>
                      <a:pt x="402" y="105"/>
                    </a:lnTo>
                    <a:lnTo>
                      <a:pt x="411" y="133"/>
                    </a:lnTo>
                    <a:lnTo>
                      <a:pt x="419" y="147"/>
                    </a:lnTo>
                    <a:lnTo>
                      <a:pt x="427" y="147"/>
                    </a:lnTo>
                    <a:lnTo>
                      <a:pt x="434" y="147"/>
                    </a:lnTo>
                    <a:lnTo>
                      <a:pt x="442" y="147"/>
                    </a:lnTo>
                    <a:lnTo>
                      <a:pt x="450" y="134"/>
                    </a:lnTo>
                    <a:lnTo>
                      <a:pt x="458" y="134"/>
                    </a:lnTo>
                    <a:lnTo>
                      <a:pt x="465" y="134"/>
                    </a:lnTo>
                    <a:lnTo>
                      <a:pt x="474" y="134"/>
                    </a:lnTo>
                    <a:lnTo>
                      <a:pt x="482" y="134"/>
                    </a:lnTo>
                    <a:lnTo>
                      <a:pt x="490" y="134"/>
                    </a:lnTo>
                    <a:lnTo>
                      <a:pt x="498" y="120"/>
                    </a:lnTo>
                    <a:lnTo>
                      <a:pt x="505" y="120"/>
                    </a:lnTo>
                    <a:lnTo>
                      <a:pt x="513" y="121"/>
                    </a:lnTo>
                    <a:lnTo>
                      <a:pt x="521" y="121"/>
                    </a:lnTo>
                    <a:lnTo>
                      <a:pt x="529" y="121"/>
                    </a:lnTo>
                    <a:lnTo>
                      <a:pt x="537" y="107"/>
                    </a:lnTo>
                    <a:lnTo>
                      <a:pt x="545" y="107"/>
                    </a:lnTo>
                    <a:lnTo>
                      <a:pt x="553" y="107"/>
                    </a:lnTo>
                    <a:lnTo>
                      <a:pt x="561" y="107"/>
                    </a:lnTo>
                    <a:lnTo>
                      <a:pt x="569" y="107"/>
                    </a:lnTo>
                    <a:lnTo>
                      <a:pt x="576" y="108"/>
                    </a:lnTo>
                    <a:lnTo>
                      <a:pt x="584" y="108"/>
                    </a:lnTo>
                    <a:lnTo>
                      <a:pt x="592" y="108"/>
                    </a:lnTo>
                    <a:lnTo>
                      <a:pt x="601" y="108"/>
                    </a:lnTo>
                    <a:lnTo>
                      <a:pt x="608" y="108"/>
                    </a:lnTo>
                    <a:lnTo>
                      <a:pt x="616" y="108"/>
                    </a:lnTo>
                    <a:lnTo>
                      <a:pt x="624" y="93"/>
                    </a:lnTo>
                    <a:lnTo>
                      <a:pt x="632" y="93"/>
                    </a:lnTo>
                    <a:lnTo>
                      <a:pt x="640" y="80"/>
                    </a:lnTo>
                    <a:lnTo>
                      <a:pt x="647" y="80"/>
                    </a:lnTo>
                    <a:lnTo>
                      <a:pt x="656" y="80"/>
                    </a:lnTo>
                    <a:lnTo>
                      <a:pt x="664" y="66"/>
                    </a:lnTo>
                    <a:lnTo>
                      <a:pt x="672" y="66"/>
                    </a:lnTo>
                    <a:lnTo>
                      <a:pt x="679" y="66"/>
                    </a:lnTo>
                    <a:lnTo>
                      <a:pt x="687" y="66"/>
                    </a:lnTo>
                    <a:lnTo>
                      <a:pt x="695" y="67"/>
                    </a:lnTo>
                    <a:lnTo>
                      <a:pt x="703" y="67"/>
                    </a:lnTo>
                    <a:lnTo>
                      <a:pt x="710" y="67"/>
                    </a:lnTo>
                    <a:lnTo>
                      <a:pt x="719" y="67"/>
                    </a:lnTo>
                    <a:lnTo>
                      <a:pt x="727" y="67"/>
                    </a:lnTo>
                    <a:lnTo>
                      <a:pt x="735" y="67"/>
                    </a:lnTo>
                    <a:lnTo>
                      <a:pt x="743" y="53"/>
                    </a:lnTo>
                    <a:lnTo>
                      <a:pt x="749" y="53"/>
                    </a:lnTo>
                    <a:lnTo>
                      <a:pt x="757" y="54"/>
                    </a:lnTo>
                    <a:lnTo>
                      <a:pt x="765" y="54"/>
                    </a:lnTo>
                    <a:lnTo>
                      <a:pt x="773" y="39"/>
                    </a:lnTo>
                    <a:lnTo>
                      <a:pt x="781" y="39"/>
                    </a:lnTo>
                    <a:lnTo>
                      <a:pt x="789" y="39"/>
                    </a:lnTo>
                    <a:lnTo>
                      <a:pt x="797" y="39"/>
                    </a:lnTo>
                    <a:lnTo>
                      <a:pt x="805" y="39"/>
                    </a:lnTo>
                    <a:lnTo>
                      <a:pt x="813" y="26"/>
                    </a:lnTo>
                    <a:lnTo>
                      <a:pt x="820" y="26"/>
                    </a:lnTo>
                    <a:lnTo>
                      <a:pt x="828" y="26"/>
                    </a:lnTo>
                    <a:lnTo>
                      <a:pt x="837" y="26"/>
                    </a:lnTo>
                    <a:lnTo>
                      <a:pt x="845" y="26"/>
                    </a:lnTo>
                    <a:lnTo>
                      <a:pt x="852" y="26"/>
                    </a:lnTo>
                    <a:lnTo>
                      <a:pt x="860" y="26"/>
                    </a:lnTo>
                    <a:lnTo>
                      <a:pt x="868" y="26"/>
                    </a:lnTo>
                    <a:lnTo>
                      <a:pt x="876" y="26"/>
                    </a:lnTo>
                    <a:lnTo>
                      <a:pt x="883" y="26"/>
                    </a:lnTo>
                    <a:lnTo>
                      <a:pt x="891" y="27"/>
                    </a:lnTo>
                    <a:lnTo>
                      <a:pt x="900" y="13"/>
                    </a:lnTo>
                    <a:lnTo>
                      <a:pt x="908" y="13"/>
                    </a:lnTo>
                    <a:lnTo>
                      <a:pt x="916" y="13"/>
                    </a:lnTo>
                    <a:lnTo>
                      <a:pt x="923" y="13"/>
                    </a:lnTo>
                    <a:lnTo>
                      <a:pt x="931" y="13"/>
                    </a:lnTo>
                    <a:lnTo>
                      <a:pt x="939" y="13"/>
                    </a:lnTo>
                    <a:lnTo>
                      <a:pt x="947" y="13"/>
                    </a:lnTo>
                    <a:lnTo>
                      <a:pt x="954" y="0"/>
                    </a:lnTo>
                    <a:lnTo>
                      <a:pt x="963" y="0"/>
                    </a:lnTo>
                    <a:lnTo>
                      <a:pt x="971" y="0"/>
                    </a:lnTo>
                    <a:lnTo>
                      <a:pt x="979" y="0"/>
                    </a:lnTo>
                    <a:lnTo>
                      <a:pt x="987"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 name="Freeform 63"/>
              <p:cNvSpPr>
                <a:spLocks/>
              </p:cNvSpPr>
              <p:nvPr/>
            </p:nvSpPr>
            <p:spPr bwMode="auto">
              <a:xfrm>
                <a:off x="2816" y="3527"/>
                <a:ext cx="275" cy="17"/>
              </a:xfrm>
              <a:custGeom>
                <a:avLst/>
                <a:gdLst>
                  <a:gd name="T0" fmla="*/ 0 w 986"/>
                  <a:gd name="T1" fmla="*/ 0 h 80"/>
                  <a:gd name="T2" fmla="*/ 0 w 986"/>
                  <a:gd name="T3" fmla="*/ 0 h 80"/>
                  <a:gd name="T4" fmla="*/ 0 w 986"/>
                  <a:gd name="T5" fmla="*/ 0 h 80"/>
                  <a:gd name="T6" fmla="*/ 0 w 986"/>
                  <a:gd name="T7" fmla="*/ 0 h 80"/>
                  <a:gd name="T8" fmla="*/ 0 w 986"/>
                  <a:gd name="T9" fmla="*/ 0 h 80"/>
                  <a:gd name="T10" fmla="*/ 0 w 986"/>
                  <a:gd name="T11" fmla="*/ 0 h 80"/>
                  <a:gd name="T12" fmla="*/ 0 w 986"/>
                  <a:gd name="T13" fmla="*/ 0 h 80"/>
                  <a:gd name="T14" fmla="*/ 0 w 986"/>
                  <a:gd name="T15" fmla="*/ 0 h 80"/>
                  <a:gd name="T16" fmla="*/ 0 w 986"/>
                  <a:gd name="T17" fmla="*/ 0 h 80"/>
                  <a:gd name="T18" fmla="*/ 0 w 986"/>
                  <a:gd name="T19" fmla="*/ 0 h 80"/>
                  <a:gd name="T20" fmla="*/ 0 w 986"/>
                  <a:gd name="T21" fmla="*/ 0 h 80"/>
                  <a:gd name="T22" fmla="*/ 0 w 986"/>
                  <a:gd name="T23" fmla="*/ 0 h 80"/>
                  <a:gd name="T24" fmla="*/ 0 w 986"/>
                  <a:gd name="T25" fmla="*/ 0 h 80"/>
                  <a:gd name="T26" fmla="*/ 0 w 986"/>
                  <a:gd name="T27" fmla="*/ 0 h 80"/>
                  <a:gd name="T28" fmla="*/ 0 w 986"/>
                  <a:gd name="T29" fmla="*/ 0 h 80"/>
                  <a:gd name="T30" fmla="*/ 0 w 986"/>
                  <a:gd name="T31" fmla="*/ 0 h 80"/>
                  <a:gd name="T32" fmla="*/ 0 w 986"/>
                  <a:gd name="T33" fmla="*/ 0 h 80"/>
                  <a:gd name="T34" fmla="*/ 0 w 986"/>
                  <a:gd name="T35" fmla="*/ 0 h 80"/>
                  <a:gd name="T36" fmla="*/ 0 w 986"/>
                  <a:gd name="T37" fmla="*/ 0 h 80"/>
                  <a:gd name="T38" fmla="*/ 0 w 986"/>
                  <a:gd name="T39" fmla="*/ 0 h 80"/>
                  <a:gd name="T40" fmla="*/ 0 w 986"/>
                  <a:gd name="T41" fmla="*/ 0 h 80"/>
                  <a:gd name="T42" fmla="*/ 0 w 986"/>
                  <a:gd name="T43" fmla="*/ 0 h 80"/>
                  <a:gd name="T44" fmla="*/ 0 w 986"/>
                  <a:gd name="T45" fmla="*/ 0 h 80"/>
                  <a:gd name="T46" fmla="*/ 0 w 986"/>
                  <a:gd name="T47" fmla="*/ 0 h 80"/>
                  <a:gd name="T48" fmla="*/ 0 w 986"/>
                  <a:gd name="T49" fmla="*/ 0 h 80"/>
                  <a:gd name="T50" fmla="*/ 0 w 986"/>
                  <a:gd name="T51" fmla="*/ 0 h 80"/>
                  <a:gd name="T52" fmla="*/ 0 w 986"/>
                  <a:gd name="T53" fmla="*/ 0 h 80"/>
                  <a:gd name="T54" fmla="*/ 0 w 986"/>
                  <a:gd name="T55" fmla="*/ 0 h 80"/>
                  <a:gd name="T56" fmla="*/ 0 w 986"/>
                  <a:gd name="T57" fmla="*/ 0 h 80"/>
                  <a:gd name="T58" fmla="*/ 0 w 986"/>
                  <a:gd name="T59" fmla="*/ 0 h 80"/>
                  <a:gd name="T60" fmla="*/ 0 w 986"/>
                  <a:gd name="T61" fmla="*/ 0 h 80"/>
                  <a:gd name="T62" fmla="*/ 0 w 986"/>
                  <a:gd name="T63" fmla="*/ 0 h 80"/>
                  <a:gd name="T64" fmla="*/ 0 w 986"/>
                  <a:gd name="T65" fmla="*/ 0 h 80"/>
                  <a:gd name="T66" fmla="*/ 0 w 986"/>
                  <a:gd name="T67" fmla="*/ 0 h 80"/>
                  <a:gd name="T68" fmla="*/ 0 w 986"/>
                  <a:gd name="T69" fmla="*/ 0 h 80"/>
                  <a:gd name="T70" fmla="*/ 0 w 986"/>
                  <a:gd name="T71" fmla="*/ 0 h 80"/>
                  <a:gd name="T72" fmla="*/ 0 w 986"/>
                  <a:gd name="T73" fmla="*/ 0 h 80"/>
                  <a:gd name="T74" fmla="*/ 0 w 986"/>
                  <a:gd name="T75" fmla="*/ 0 h 80"/>
                  <a:gd name="T76" fmla="*/ 0 w 986"/>
                  <a:gd name="T77" fmla="*/ 0 h 80"/>
                  <a:gd name="T78" fmla="*/ 0 w 986"/>
                  <a:gd name="T79" fmla="*/ 0 h 80"/>
                  <a:gd name="T80" fmla="*/ 0 w 986"/>
                  <a:gd name="T81" fmla="*/ 0 h 80"/>
                  <a:gd name="T82" fmla="*/ 0 w 986"/>
                  <a:gd name="T83" fmla="*/ 0 h 80"/>
                  <a:gd name="T84" fmla="*/ 0 w 986"/>
                  <a:gd name="T85" fmla="*/ 0 h 80"/>
                  <a:gd name="T86" fmla="*/ 0 w 986"/>
                  <a:gd name="T87" fmla="*/ 0 h 80"/>
                  <a:gd name="T88" fmla="*/ 0 w 986"/>
                  <a:gd name="T89" fmla="*/ 0 h 80"/>
                  <a:gd name="T90" fmla="*/ 0 w 986"/>
                  <a:gd name="T91" fmla="*/ 0 h 80"/>
                  <a:gd name="T92" fmla="*/ 0 w 986"/>
                  <a:gd name="T93" fmla="*/ 0 h 80"/>
                  <a:gd name="T94" fmla="*/ 0 w 986"/>
                  <a:gd name="T95" fmla="*/ 0 h 80"/>
                  <a:gd name="T96" fmla="*/ 0 w 986"/>
                  <a:gd name="T97" fmla="*/ 0 h 80"/>
                  <a:gd name="T98" fmla="*/ 0 w 986"/>
                  <a:gd name="T99" fmla="*/ 0 h 80"/>
                  <a:gd name="T100" fmla="*/ 0 w 986"/>
                  <a:gd name="T101" fmla="*/ 0 h 80"/>
                  <a:gd name="T102" fmla="*/ 0 w 986"/>
                  <a:gd name="T103" fmla="*/ 0 h 80"/>
                  <a:gd name="T104" fmla="*/ 0 w 986"/>
                  <a:gd name="T105" fmla="*/ 0 h 80"/>
                  <a:gd name="T106" fmla="*/ 0 w 986"/>
                  <a:gd name="T107" fmla="*/ 0 h 80"/>
                  <a:gd name="T108" fmla="*/ 0 w 986"/>
                  <a:gd name="T109" fmla="*/ 0 h 80"/>
                  <a:gd name="T110" fmla="*/ 0 w 986"/>
                  <a:gd name="T111" fmla="*/ 0 h 80"/>
                  <a:gd name="T112" fmla="*/ 0 w 986"/>
                  <a:gd name="T113" fmla="*/ 0 h 80"/>
                  <a:gd name="T114" fmla="*/ 0 w 986"/>
                  <a:gd name="T115" fmla="*/ 0 h 80"/>
                  <a:gd name="T116" fmla="*/ 0 w 986"/>
                  <a:gd name="T117" fmla="*/ 0 h 80"/>
                  <a:gd name="T118" fmla="*/ 0 w 986"/>
                  <a:gd name="T119" fmla="*/ 0 h 80"/>
                  <a:gd name="T120" fmla="*/ 0 w 986"/>
                  <a:gd name="T121" fmla="*/ 0 h 80"/>
                  <a:gd name="T122" fmla="*/ 0 w 986"/>
                  <a:gd name="T123" fmla="*/ 0 h 80"/>
                  <a:gd name="T124" fmla="*/ 0 w 986"/>
                  <a:gd name="T125" fmla="*/ 0 h 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6" h="80">
                    <a:moveTo>
                      <a:pt x="0" y="26"/>
                    </a:moveTo>
                    <a:lnTo>
                      <a:pt x="7" y="26"/>
                    </a:lnTo>
                    <a:lnTo>
                      <a:pt x="15" y="26"/>
                    </a:lnTo>
                    <a:lnTo>
                      <a:pt x="23" y="26"/>
                    </a:lnTo>
                    <a:lnTo>
                      <a:pt x="31" y="26"/>
                    </a:lnTo>
                    <a:lnTo>
                      <a:pt x="39" y="27"/>
                    </a:lnTo>
                    <a:lnTo>
                      <a:pt x="47" y="27"/>
                    </a:lnTo>
                    <a:lnTo>
                      <a:pt x="55" y="27"/>
                    </a:lnTo>
                    <a:lnTo>
                      <a:pt x="63" y="27"/>
                    </a:lnTo>
                    <a:lnTo>
                      <a:pt x="70" y="27"/>
                    </a:lnTo>
                    <a:lnTo>
                      <a:pt x="78" y="13"/>
                    </a:lnTo>
                    <a:lnTo>
                      <a:pt x="86" y="13"/>
                    </a:lnTo>
                    <a:lnTo>
                      <a:pt x="95" y="13"/>
                    </a:lnTo>
                    <a:lnTo>
                      <a:pt x="103" y="14"/>
                    </a:lnTo>
                    <a:lnTo>
                      <a:pt x="110" y="14"/>
                    </a:lnTo>
                    <a:lnTo>
                      <a:pt x="118" y="14"/>
                    </a:lnTo>
                    <a:lnTo>
                      <a:pt x="126" y="14"/>
                    </a:lnTo>
                    <a:lnTo>
                      <a:pt x="134" y="14"/>
                    </a:lnTo>
                    <a:lnTo>
                      <a:pt x="141" y="14"/>
                    </a:lnTo>
                    <a:lnTo>
                      <a:pt x="149" y="14"/>
                    </a:lnTo>
                    <a:lnTo>
                      <a:pt x="158" y="14"/>
                    </a:lnTo>
                    <a:lnTo>
                      <a:pt x="166" y="28"/>
                    </a:lnTo>
                    <a:lnTo>
                      <a:pt x="173" y="28"/>
                    </a:lnTo>
                    <a:lnTo>
                      <a:pt x="181" y="28"/>
                    </a:lnTo>
                    <a:lnTo>
                      <a:pt x="189" y="15"/>
                    </a:lnTo>
                    <a:lnTo>
                      <a:pt x="197" y="15"/>
                    </a:lnTo>
                    <a:lnTo>
                      <a:pt x="205" y="15"/>
                    </a:lnTo>
                    <a:lnTo>
                      <a:pt x="212" y="0"/>
                    </a:lnTo>
                    <a:lnTo>
                      <a:pt x="221" y="0"/>
                    </a:lnTo>
                    <a:lnTo>
                      <a:pt x="229" y="0"/>
                    </a:lnTo>
                    <a:lnTo>
                      <a:pt x="237" y="0"/>
                    </a:lnTo>
                    <a:lnTo>
                      <a:pt x="244" y="0"/>
                    </a:lnTo>
                    <a:lnTo>
                      <a:pt x="252" y="15"/>
                    </a:lnTo>
                    <a:lnTo>
                      <a:pt x="260" y="15"/>
                    </a:lnTo>
                    <a:lnTo>
                      <a:pt x="268" y="15"/>
                    </a:lnTo>
                    <a:lnTo>
                      <a:pt x="275" y="29"/>
                    </a:lnTo>
                    <a:lnTo>
                      <a:pt x="284" y="29"/>
                    </a:lnTo>
                    <a:lnTo>
                      <a:pt x="292" y="30"/>
                    </a:lnTo>
                    <a:lnTo>
                      <a:pt x="300" y="43"/>
                    </a:lnTo>
                    <a:lnTo>
                      <a:pt x="307" y="44"/>
                    </a:lnTo>
                    <a:lnTo>
                      <a:pt x="315" y="57"/>
                    </a:lnTo>
                    <a:lnTo>
                      <a:pt x="323" y="57"/>
                    </a:lnTo>
                    <a:lnTo>
                      <a:pt x="331" y="58"/>
                    </a:lnTo>
                    <a:lnTo>
                      <a:pt x="339" y="58"/>
                    </a:lnTo>
                    <a:lnTo>
                      <a:pt x="347" y="58"/>
                    </a:lnTo>
                    <a:lnTo>
                      <a:pt x="355" y="58"/>
                    </a:lnTo>
                    <a:lnTo>
                      <a:pt x="363" y="58"/>
                    </a:lnTo>
                    <a:lnTo>
                      <a:pt x="370" y="58"/>
                    </a:lnTo>
                    <a:lnTo>
                      <a:pt x="378" y="58"/>
                    </a:lnTo>
                    <a:lnTo>
                      <a:pt x="386" y="58"/>
                    </a:lnTo>
                    <a:lnTo>
                      <a:pt x="394" y="45"/>
                    </a:lnTo>
                    <a:lnTo>
                      <a:pt x="403" y="45"/>
                    </a:lnTo>
                    <a:lnTo>
                      <a:pt x="410" y="45"/>
                    </a:lnTo>
                    <a:lnTo>
                      <a:pt x="418" y="45"/>
                    </a:lnTo>
                    <a:lnTo>
                      <a:pt x="426" y="45"/>
                    </a:lnTo>
                    <a:lnTo>
                      <a:pt x="434" y="45"/>
                    </a:lnTo>
                    <a:lnTo>
                      <a:pt x="441" y="45"/>
                    </a:lnTo>
                    <a:lnTo>
                      <a:pt x="449" y="59"/>
                    </a:lnTo>
                    <a:lnTo>
                      <a:pt x="457" y="45"/>
                    </a:lnTo>
                    <a:lnTo>
                      <a:pt x="466" y="45"/>
                    </a:lnTo>
                    <a:lnTo>
                      <a:pt x="474" y="45"/>
                    </a:lnTo>
                    <a:lnTo>
                      <a:pt x="481" y="46"/>
                    </a:lnTo>
                    <a:lnTo>
                      <a:pt x="489" y="46"/>
                    </a:lnTo>
                    <a:lnTo>
                      <a:pt x="497" y="46"/>
                    </a:lnTo>
                    <a:lnTo>
                      <a:pt x="505" y="46"/>
                    </a:lnTo>
                    <a:lnTo>
                      <a:pt x="512" y="46"/>
                    </a:lnTo>
                    <a:lnTo>
                      <a:pt x="521" y="46"/>
                    </a:lnTo>
                    <a:lnTo>
                      <a:pt x="529" y="46"/>
                    </a:lnTo>
                    <a:lnTo>
                      <a:pt x="537" y="32"/>
                    </a:lnTo>
                    <a:lnTo>
                      <a:pt x="544" y="33"/>
                    </a:lnTo>
                    <a:lnTo>
                      <a:pt x="552" y="33"/>
                    </a:lnTo>
                    <a:lnTo>
                      <a:pt x="560" y="33"/>
                    </a:lnTo>
                    <a:lnTo>
                      <a:pt x="568" y="33"/>
                    </a:lnTo>
                    <a:lnTo>
                      <a:pt x="576" y="19"/>
                    </a:lnTo>
                    <a:lnTo>
                      <a:pt x="584" y="19"/>
                    </a:lnTo>
                    <a:lnTo>
                      <a:pt x="592" y="19"/>
                    </a:lnTo>
                    <a:lnTo>
                      <a:pt x="600" y="19"/>
                    </a:lnTo>
                    <a:lnTo>
                      <a:pt x="608" y="19"/>
                    </a:lnTo>
                    <a:lnTo>
                      <a:pt x="615" y="20"/>
                    </a:lnTo>
                    <a:lnTo>
                      <a:pt x="623" y="20"/>
                    </a:lnTo>
                    <a:lnTo>
                      <a:pt x="631" y="20"/>
                    </a:lnTo>
                    <a:lnTo>
                      <a:pt x="639" y="34"/>
                    </a:lnTo>
                    <a:lnTo>
                      <a:pt x="647" y="34"/>
                    </a:lnTo>
                    <a:lnTo>
                      <a:pt x="655" y="48"/>
                    </a:lnTo>
                    <a:lnTo>
                      <a:pt x="663" y="61"/>
                    </a:lnTo>
                    <a:lnTo>
                      <a:pt x="671" y="62"/>
                    </a:lnTo>
                    <a:lnTo>
                      <a:pt x="678" y="62"/>
                    </a:lnTo>
                    <a:lnTo>
                      <a:pt x="686" y="62"/>
                    </a:lnTo>
                    <a:lnTo>
                      <a:pt x="694" y="62"/>
                    </a:lnTo>
                    <a:lnTo>
                      <a:pt x="703" y="62"/>
                    </a:lnTo>
                    <a:lnTo>
                      <a:pt x="710" y="62"/>
                    </a:lnTo>
                    <a:lnTo>
                      <a:pt x="718" y="62"/>
                    </a:lnTo>
                    <a:lnTo>
                      <a:pt x="726" y="77"/>
                    </a:lnTo>
                    <a:lnTo>
                      <a:pt x="734" y="77"/>
                    </a:lnTo>
                    <a:lnTo>
                      <a:pt x="742" y="62"/>
                    </a:lnTo>
                    <a:lnTo>
                      <a:pt x="749" y="63"/>
                    </a:lnTo>
                    <a:lnTo>
                      <a:pt x="757" y="63"/>
                    </a:lnTo>
                    <a:lnTo>
                      <a:pt x="766" y="63"/>
                    </a:lnTo>
                    <a:lnTo>
                      <a:pt x="774" y="63"/>
                    </a:lnTo>
                    <a:lnTo>
                      <a:pt x="781" y="63"/>
                    </a:lnTo>
                    <a:lnTo>
                      <a:pt x="789" y="63"/>
                    </a:lnTo>
                    <a:lnTo>
                      <a:pt x="797" y="63"/>
                    </a:lnTo>
                    <a:lnTo>
                      <a:pt x="805" y="63"/>
                    </a:lnTo>
                    <a:lnTo>
                      <a:pt x="812" y="63"/>
                    </a:lnTo>
                    <a:lnTo>
                      <a:pt x="820" y="63"/>
                    </a:lnTo>
                    <a:lnTo>
                      <a:pt x="829" y="63"/>
                    </a:lnTo>
                    <a:lnTo>
                      <a:pt x="837" y="64"/>
                    </a:lnTo>
                    <a:lnTo>
                      <a:pt x="844" y="64"/>
                    </a:lnTo>
                    <a:lnTo>
                      <a:pt x="852" y="64"/>
                    </a:lnTo>
                    <a:lnTo>
                      <a:pt x="860" y="64"/>
                    </a:lnTo>
                    <a:lnTo>
                      <a:pt x="868" y="64"/>
                    </a:lnTo>
                    <a:lnTo>
                      <a:pt x="876" y="64"/>
                    </a:lnTo>
                    <a:lnTo>
                      <a:pt x="883" y="64"/>
                    </a:lnTo>
                    <a:lnTo>
                      <a:pt x="892" y="64"/>
                    </a:lnTo>
                    <a:lnTo>
                      <a:pt x="900" y="64"/>
                    </a:lnTo>
                    <a:lnTo>
                      <a:pt x="908" y="64"/>
                    </a:lnTo>
                    <a:lnTo>
                      <a:pt x="915" y="64"/>
                    </a:lnTo>
                    <a:lnTo>
                      <a:pt x="923" y="79"/>
                    </a:lnTo>
                    <a:lnTo>
                      <a:pt x="931" y="79"/>
                    </a:lnTo>
                    <a:lnTo>
                      <a:pt x="939" y="80"/>
                    </a:lnTo>
                    <a:lnTo>
                      <a:pt x="947" y="80"/>
                    </a:lnTo>
                    <a:lnTo>
                      <a:pt x="955" y="80"/>
                    </a:lnTo>
                    <a:lnTo>
                      <a:pt x="963" y="65"/>
                    </a:lnTo>
                    <a:lnTo>
                      <a:pt x="971" y="65"/>
                    </a:lnTo>
                    <a:lnTo>
                      <a:pt x="979" y="65"/>
                    </a:lnTo>
                    <a:lnTo>
                      <a:pt x="986" y="65"/>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6" name="Freeform 64"/>
              <p:cNvSpPr>
                <a:spLocks/>
              </p:cNvSpPr>
              <p:nvPr/>
            </p:nvSpPr>
            <p:spPr bwMode="auto">
              <a:xfrm>
                <a:off x="3091" y="3535"/>
                <a:ext cx="274" cy="27"/>
              </a:xfrm>
              <a:custGeom>
                <a:avLst/>
                <a:gdLst>
                  <a:gd name="T0" fmla="*/ 0 w 987"/>
                  <a:gd name="T1" fmla="*/ 0 h 123"/>
                  <a:gd name="T2" fmla="*/ 0 w 987"/>
                  <a:gd name="T3" fmla="*/ 0 h 123"/>
                  <a:gd name="T4" fmla="*/ 0 w 987"/>
                  <a:gd name="T5" fmla="*/ 0 h 123"/>
                  <a:gd name="T6" fmla="*/ 0 w 987"/>
                  <a:gd name="T7" fmla="*/ 0 h 123"/>
                  <a:gd name="T8" fmla="*/ 0 w 987"/>
                  <a:gd name="T9" fmla="*/ 0 h 123"/>
                  <a:gd name="T10" fmla="*/ 0 w 987"/>
                  <a:gd name="T11" fmla="*/ 0 h 123"/>
                  <a:gd name="T12" fmla="*/ 0 w 987"/>
                  <a:gd name="T13" fmla="*/ 0 h 123"/>
                  <a:gd name="T14" fmla="*/ 0 w 987"/>
                  <a:gd name="T15" fmla="*/ 0 h 123"/>
                  <a:gd name="T16" fmla="*/ 0 w 987"/>
                  <a:gd name="T17" fmla="*/ 0 h 123"/>
                  <a:gd name="T18" fmla="*/ 0 w 987"/>
                  <a:gd name="T19" fmla="*/ 0 h 123"/>
                  <a:gd name="T20" fmla="*/ 0 w 987"/>
                  <a:gd name="T21" fmla="*/ 0 h 123"/>
                  <a:gd name="T22" fmla="*/ 0 w 987"/>
                  <a:gd name="T23" fmla="*/ 0 h 123"/>
                  <a:gd name="T24" fmla="*/ 0 w 987"/>
                  <a:gd name="T25" fmla="*/ 0 h 123"/>
                  <a:gd name="T26" fmla="*/ 0 w 987"/>
                  <a:gd name="T27" fmla="*/ 0 h 123"/>
                  <a:gd name="T28" fmla="*/ 0 w 987"/>
                  <a:gd name="T29" fmla="*/ 0 h 123"/>
                  <a:gd name="T30" fmla="*/ 0 w 987"/>
                  <a:gd name="T31" fmla="*/ 0 h 123"/>
                  <a:gd name="T32" fmla="*/ 0 w 987"/>
                  <a:gd name="T33" fmla="*/ 0 h 123"/>
                  <a:gd name="T34" fmla="*/ 0 w 987"/>
                  <a:gd name="T35" fmla="*/ 0 h 123"/>
                  <a:gd name="T36" fmla="*/ 0 w 987"/>
                  <a:gd name="T37" fmla="*/ 0 h 123"/>
                  <a:gd name="T38" fmla="*/ 0 w 987"/>
                  <a:gd name="T39" fmla="*/ 0 h 123"/>
                  <a:gd name="T40" fmla="*/ 0 w 987"/>
                  <a:gd name="T41" fmla="*/ 0 h 123"/>
                  <a:gd name="T42" fmla="*/ 0 w 987"/>
                  <a:gd name="T43" fmla="*/ 0 h 123"/>
                  <a:gd name="T44" fmla="*/ 0 w 987"/>
                  <a:gd name="T45" fmla="*/ 0 h 123"/>
                  <a:gd name="T46" fmla="*/ 0 w 987"/>
                  <a:gd name="T47" fmla="*/ 0 h 123"/>
                  <a:gd name="T48" fmla="*/ 0 w 987"/>
                  <a:gd name="T49" fmla="*/ 0 h 123"/>
                  <a:gd name="T50" fmla="*/ 0 w 987"/>
                  <a:gd name="T51" fmla="*/ 0 h 123"/>
                  <a:gd name="T52" fmla="*/ 0 w 987"/>
                  <a:gd name="T53" fmla="*/ 0 h 123"/>
                  <a:gd name="T54" fmla="*/ 0 w 987"/>
                  <a:gd name="T55" fmla="*/ 0 h 123"/>
                  <a:gd name="T56" fmla="*/ 0 w 987"/>
                  <a:gd name="T57" fmla="*/ 0 h 123"/>
                  <a:gd name="T58" fmla="*/ 0 w 987"/>
                  <a:gd name="T59" fmla="*/ 0 h 123"/>
                  <a:gd name="T60" fmla="*/ 0 w 987"/>
                  <a:gd name="T61" fmla="*/ 0 h 123"/>
                  <a:gd name="T62" fmla="*/ 0 w 987"/>
                  <a:gd name="T63" fmla="*/ 0 h 123"/>
                  <a:gd name="T64" fmla="*/ 0 w 987"/>
                  <a:gd name="T65" fmla="*/ 0 h 123"/>
                  <a:gd name="T66" fmla="*/ 0 w 987"/>
                  <a:gd name="T67" fmla="*/ 0 h 123"/>
                  <a:gd name="T68" fmla="*/ 0 w 987"/>
                  <a:gd name="T69" fmla="*/ 0 h 123"/>
                  <a:gd name="T70" fmla="*/ 0 w 987"/>
                  <a:gd name="T71" fmla="*/ 0 h 123"/>
                  <a:gd name="T72" fmla="*/ 0 w 987"/>
                  <a:gd name="T73" fmla="*/ 0 h 123"/>
                  <a:gd name="T74" fmla="*/ 0 w 987"/>
                  <a:gd name="T75" fmla="*/ 0 h 123"/>
                  <a:gd name="T76" fmla="*/ 0 w 987"/>
                  <a:gd name="T77" fmla="*/ 0 h 123"/>
                  <a:gd name="T78" fmla="*/ 0 w 987"/>
                  <a:gd name="T79" fmla="*/ 0 h 123"/>
                  <a:gd name="T80" fmla="*/ 0 w 987"/>
                  <a:gd name="T81" fmla="*/ 0 h 123"/>
                  <a:gd name="T82" fmla="*/ 0 w 987"/>
                  <a:gd name="T83" fmla="*/ 0 h 123"/>
                  <a:gd name="T84" fmla="*/ 0 w 987"/>
                  <a:gd name="T85" fmla="*/ 0 h 123"/>
                  <a:gd name="T86" fmla="*/ 0 w 987"/>
                  <a:gd name="T87" fmla="*/ 0 h 123"/>
                  <a:gd name="T88" fmla="*/ 0 w 987"/>
                  <a:gd name="T89" fmla="*/ 0 h 123"/>
                  <a:gd name="T90" fmla="*/ 0 w 987"/>
                  <a:gd name="T91" fmla="*/ 0 h 123"/>
                  <a:gd name="T92" fmla="*/ 0 w 987"/>
                  <a:gd name="T93" fmla="*/ 0 h 123"/>
                  <a:gd name="T94" fmla="*/ 0 w 987"/>
                  <a:gd name="T95" fmla="*/ 0 h 123"/>
                  <a:gd name="T96" fmla="*/ 0 w 987"/>
                  <a:gd name="T97" fmla="*/ 0 h 123"/>
                  <a:gd name="T98" fmla="*/ 0 w 987"/>
                  <a:gd name="T99" fmla="*/ 0 h 123"/>
                  <a:gd name="T100" fmla="*/ 0 w 987"/>
                  <a:gd name="T101" fmla="*/ 0 h 123"/>
                  <a:gd name="T102" fmla="*/ 0 w 987"/>
                  <a:gd name="T103" fmla="*/ 0 h 123"/>
                  <a:gd name="T104" fmla="*/ 0 w 987"/>
                  <a:gd name="T105" fmla="*/ 0 h 123"/>
                  <a:gd name="T106" fmla="*/ 0 w 987"/>
                  <a:gd name="T107" fmla="*/ 0 h 123"/>
                  <a:gd name="T108" fmla="*/ 0 w 987"/>
                  <a:gd name="T109" fmla="*/ 0 h 123"/>
                  <a:gd name="T110" fmla="*/ 0 w 987"/>
                  <a:gd name="T111" fmla="*/ 0 h 123"/>
                  <a:gd name="T112" fmla="*/ 0 w 987"/>
                  <a:gd name="T113" fmla="*/ 0 h 123"/>
                  <a:gd name="T114" fmla="*/ 0 w 987"/>
                  <a:gd name="T115" fmla="*/ 0 h 123"/>
                  <a:gd name="T116" fmla="*/ 0 w 987"/>
                  <a:gd name="T117" fmla="*/ 0 h 123"/>
                  <a:gd name="T118" fmla="*/ 0 w 987"/>
                  <a:gd name="T119" fmla="*/ 0 h 123"/>
                  <a:gd name="T120" fmla="*/ 0 w 987"/>
                  <a:gd name="T121" fmla="*/ 0 h 123"/>
                  <a:gd name="T122" fmla="*/ 0 w 987"/>
                  <a:gd name="T123" fmla="*/ 0 h 123"/>
                  <a:gd name="T124" fmla="*/ 0 w 987"/>
                  <a:gd name="T125" fmla="*/ 0 h 1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23">
                    <a:moveTo>
                      <a:pt x="0" y="26"/>
                    </a:moveTo>
                    <a:lnTo>
                      <a:pt x="8" y="26"/>
                    </a:lnTo>
                    <a:lnTo>
                      <a:pt x="16" y="26"/>
                    </a:lnTo>
                    <a:lnTo>
                      <a:pt x="25" y="27"/>
                    </a:lnTo>
                    <a:lnTo>
                      <a:pt x="32" y="27"/>
                    </a:lnTo>
                    <a:lnTo>
                      <a:pt x="40" y="13"/>
                    </a:lnTo>
                    <a:lnTo>
                      <a:pt x="48" y="13"/>
                    </a:lnTo>
                    <a:lnTo>
                      <a:pt x="56" y="13"/>
                    </a:lnTo>
                    <a:lnTo>
                      <a:pt x="63" y="13"/>
                    </a:lnTo>
                    <a:lnTo>
                      <a:pt x="71" y="13"/>
                    </a:lnTo>
                    <a:lnTo>
                      <a:pt x="79" y="13"/>
                    </a:lnTo>
                    <a:lnTo>
                      <a:pt x="88" y="14"/>
                    </a:lnTo>
                    <a:lnTo>
                      <a:pt x="96" y="14"/>
                    </a:lnTo>
                    <a:lnTo>
                      <a:pt x="103" y="14"/>
                    </a:lnTo>
                    <a:lnTo>
                      <a:pt x="111" y="14"/>
                    </a:lnTo>
                    <a:lnTo>
                      <a:pt x="119" y="14"/>
                    </a:lnTo>
                    <a:lnTo>
                      <a:pt x="127" y="14"/>
                    </a:lnTo>
                    <a:lnTo>
                      <a:pt x="134" y="0"/>
                    </a:lnTo>
                    <a:lnTo>
                      <a:pt x="143" y="0"/>
                    </a:lnTo>
                    <a:lnTo>
                      <a:pt x="151" y="1"/>
                    </a:lnTo>
                    <a:lnTo>
                      <a:pt x="159" y="1"/>
                    </a:lnTo>
                    <a:lnTo>
                      <a:pt x="167" y="1"/>
                    </a:lnTo>
                    <a:lnTo>
                      <a:pt x="174" y="1"/>
                    </a:lnTo>
                    <a:lnTo>
                      <a:pt x="182" y="1"/>
                    </a:lnTo>
                    <a:lnTo>
                      <a:pt x="190" y="1"/>
                    </a:lnTo>
                    <a:lnTo>
                      <a:pt x="198" y="1"/>
                    </a:lnTo>
                    <a:lnTo>
                      <a:pt x="206" y="1"/>
                    </a:lnTo>
                    <a:lnTo>
                      <a:pt x="214" y="1"/>
                    </a:lnTo>
                    <a:lnTo>
                      <a:pt x="222" y="1"/>
                    </a:lnTo>
                    <a:lnTo>
                      <a:pt x="230" y="1"/>
                    </a:lnTo>
                    <a:lnTo>
                      <a:pt x="237" y="2"/>
                    </a:lnTo>
                    <a:lnTo>
                      <a:pt x="245" y="2"/>
                    </a:lnTo>
                    <a:lnTo>
                      <a:pt x="253" y="2"/>
                    </a:lnTo>
                    <a:lnTo>
                      <a:pt x="261" y="16"/>
                    </a:lnTo>
                    <a:lnTo>
                      <a:pt x="269" y="44"/>
                    </a:lnTo>
                    <a:lnTo>
                      <a:pt x="277" y="44"/>
                    </a:lnTo>
                    <a:lnTo>
                      <a:pt x="285" y="44"/>
                    </a:lnTo>
                    <a:lnTo>
                      <a:pt x="293" y="45"/>
                    </a:lnTo>
                    <a:lnTo>
                      <a:pt x="300" y="45"/>
                    </a:lnTo>
                    <a:lnTo>
                      <a:pt x="308" y="59"/>
                    </a:lnTo>
                    <a:lnTo>
                      <a:pt x="316" y="59"/>
                    </a:lnTo>
                    <a:lnTo>
                      <a:pt x="324" y="59"/>
                    </a:lnTo>
                    <a:lnTo>
                      <a:pt x="332" y="59"/>
                    </a:lnTo>
                    <a:lnTo>
                      <a:pt x="340" y="59"/>
                    </a:lnTo>
                    <a:lnTo>
                      <a:pt x="348" y="59"/>
                    </a:lnTo>
                    <a:lnTo>
                      <a:pt x="356" y="59"/>
                    </a:lnTo>
                    <a:lnTo>
                      <a:pt x="363" y="59"/>
                    </a:lnTo>
                    <a:lnTo>
                      <a:pt x="371" y="73"/>
                    </a:lnTo>
                    <a:lnTo>
                      <a:pt x="379" y="73"/>
                    </a:lnTo>
                    <a:lnTo>
                      <a:pt x="388" y="73"/>
                    </a:lnTo>
                    <a:lnTo>
                      <a:pt x="395" y="73"/>
                    </a:lnTo>
                    <a:lnTo>
                      <a:pt x="403" y="73"/>
                    </a:lnTo>
                    <a:lnTo>
                      <a:pt x="411" y="87"/>
                    </a:lnTo>
                    <a:lnTo>
                      <a:pt x="419" y="87"/>
                    </a:lnTo>
                    <a:lnTo>
                      <a:pt x="426" y="87"/>
                    </a:lnTo>
                    <a:lnTo>
                      <a:pt x="434" y="74"/>
                    </a:lnTo>
                    <a:lnTo>
                      <a:pt x="442" y="74"/>
                    </a:lnTo>
                    <a:lnTo>
                      <a:pt x="451" y="74"/>
                    </a:lnTo>
                    <a:lnTo>
                      <a:pt x="459" y="74"/>
                    </a:lnTo>
                    <a:lnTo>
                      <a:pt x="466" y="60"/>
                    </a:lnTo>
                    <a:lnTo>
                      <a:pt x="474" y="60"/>
                    </a:lnTo>
                    <a:lnTo>
                      <a:pt x="482" y="61"/>
                    </a:lnTo>
                    <a:lnTo>
                      <a:pt x="490" y="61"/>
                    </a:lnTo>
                    <a:lnTo>
                      <a:pt x="497" y="61"/>
                    </a:lnTo>
                    <a:lnTo>
                      <a:pt x="505" y="61"/>
                    </a:lnTo>
                    <a:lnTo>
                      <a:pt x="514" y="61"/>
                    </a:lnTo>
                    <a:lnTo>
                      <a:pt x="522" y="61"/>
                    </a:lnTo>
                    <a:lnTo>
                      <a:pt x="530" y="61"/>
                    </a:lnTo>
                    <a:lnTo>
                      <a:pt x="537" y="61"/>
                    </a:lnTo>
                    <a:lnTo>
                      <a:pt x="545" y="61"/>
                    </a:lnTo>
                    <a:lnTo>
                      <a:pt x="553" y="61"/>
                    </a:lnTo>
                    <a:lnTo>
                      <a:pt x="561" y="61"/>
                    </a:lnTo>
                    <a:lnTo>
                      <a:pt x="568" y="62"/>
                    </a:lnTo>
                    <a:lnTo>
                      <a:pt x="577" y="62"/>
                    </a:lnTo>
                    <a:lnTo>
                      <a:pt x="585" y="62"/>
                    </a:lnTo>
                    <a:lnTo>
                      <a:pt x="593" y="62"/>
                    </a:lnTo>
                    <a:lnTo>
                      <a:pt x="600" y="62"/>
                    </a:lnTo>
                    <a:lnTo>
                      <a:pt x="608" y="62"/>
                    </a:lnTo>
                    <a:lnTo>
                      <a:pt x="616" y="62"/>
                    </a:lnTo>
                    <a:lnTo>
                      <a:pt x="624" y="62"/>
                    </a:lnTo>
                    <a:lnTo>
                      <a:pt x="633" y="62"/>
                    </a:lnTo>
                    <a:lnTo>
                      <a:pt x="640" y="62"/>
                    </a:lnTo>
                    <a:lnTo>
                      <a:pt x="648" y="63"/>
                    </a:lnTo>
                    <a:lnTo>
                      <a:pt x="656" y="49"/>
                    </a:lnTo>
                    <a:lnTo>
                      <a:pt x="664" y="49"/>
                    </a:lnTo>
                    <a:lnTo>
                      <a:pt x="671" y="49"/>
                    </a:lnTo>
                    <a:lnTo>
                      <a:pt x="679" y="49"/>
                    </a:lnTo>
                    <a:lnTo>
                      <a:pt x="687" y="49"/>
                    </a:lnTo>
                    <a:lnTo>
                      <a:pt x="696" y="49"/>
                    </a:lnTo>
                    <a:lnTo>
                      <a:pt x="703" y="63"/>
                    </a:lnTo>
                    <a:lnTo>
                      <a:pt x="711" y="63"/>
                    </a:lnTo>
                    <a:lnTo>
                      <a:pt x="719" y="63"/>
                    </a:lnTo>
                    <a:lnTo>
                      <a:pt x="727" y="63"/>
                    </a:lnTo>
                    <a:lnTo>
                      <a:pt x="734" y="77"/>
                    </a:lnTo>
                    <a:lnTo>
                      <a:pt x="742" y="77"/>
                    </a:lnTo>
                    <a:lnTo>
                      <a:pt x="750" y="92"/>
                    </a:lnTo>
                    <a:lnTo>
                      <a:pt x="759" y="106"/>
                    </a:lnTo>
                    <a:lnTo>
                      <a:pt x="766" y="106"/>
                    </a:lnTo>
                    <a:lnTo>
                      <a:pt x="774" y="106"/>
                    </a:lnTo>
                    <a:lnTo>
                      <a:pt x="782" y="106"/>
                    </a:lnTo>
                    <a:lnTo>
                      <a:pt x="790" y="107"/>
                    </a:lnTo>
                    <a:lnTo>
                      <a:pt x="797" y="107"/>
                    </a:lnTo>
                    <a:lnTo>
                      <a:pt x="805" y="107"/>
                    </a:lnTo>
                    <a:lnTo>
                      <a:pt x="814" y="107"/>
                    </a:lnTo>
                    <a:lnTo>
                      <a:pt x="822" y="107"/>
                    </a:lnTo>
                    <a:lnTo>
                      <a:pt x="830" y="107"/>
                    </a:lnTo>
                    <a:lnTo>
                      <a:pt x="837" y="107"/>
                    </a:lnTo>
                    <a:lnTo>
                      <a:pt x="845" y="107"/>
                    </a:lnTo>
                    <a:lnTo>
                      <a:pt x="853" y="107"/>
                    </a:lnTo>
                    <a:lnTo>
                      <a:pt x="861" y="121"/>
                    </a:lnTo>
                    <a:lnTo>
                      <a:pt x="868" y="121"/>
                    </a:lnTo>
                    <a:lnTo>
                      <a:pt x="877" y="121"/>
                    </a:lnTo>
                    <a:lnTo>
                      <a:pt x="885" y="121"/>
                    </a:lnTo>
                    <a:lnTo>
                      <a:pt x="893" y="122"/>
                    </a:lnTo>
                    <a:lnTo>
                      <a:pt x="900" y="122"/>
                    </a:lnTo>
                    <a:lnTo>
                      <a:pt x="908" y="122"/>
                    </a:lnTo>
                    <a:lnTo>
                      <a:pt x="916" y="122"/>
                    </a:lnTo>
                    <a:lnTo>
                      <a:pt x="924" y="122"/>
                    </a:lnTo>
                    <a:lnTo>
                      <a:pt x="931" y="122"/>
                    </a:lnTo>
                    <a:lnTo>
                      <a:pt x="940" y="122"/>
                    </a:lnTo>
                    <a:lnTo>
                      <a:pt x="948" y="122"/>
                    </a:lnTo>
                    <a:lnTo>
                      <a:pt x="956" y="122"/>
                    </a:lnTo>
                    <a:lnTo>
                      <a:pt x="964" y="122"/>
                    </a:lnTo>
                    <a:lnTo>
                      <a:pt x="971" y="122"/>
                    </a:lnTo>
                    <a:lnTo>
                      <a:pt x="979" y="123"/>
                    </a:lnTo>
                    <a:lnTo>
                      <a:pt x="987" y="123"/>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7" name="Freeform 65"/>
              <p:cNvSpPr>
                <a:spLocks/>
              </p:cNvSpPr>
              <p:nvPr/>
            </p:nvSpPr>
            <p:spPr bwMode="auto">
              <a:xfrm>
                <a:off x="3365" y="3556"/>
                <a:ext cx="273" cy="31"/>
              </a:xfrm>
              <a:custGeom>
                <a:avLst/>
                <a:gdLst>
                  <a:gd name="T0" fmla="*/ 0 w 987"/>
                  <a:gd name="T1" fmla="*/ 0 h 147"/>
                  <a:gd name="T2" fmla="*/ 0 w 987"/>
                  <a:gd name="T3" fmla="*/ 0 h 147"/>
                  <a:gd name="T4" fmla="*/ 0 w 987"/>
                  <a:gd name="T5" fmla="*/ 0 h 147"/>
                  <a:gd name="T6" fmla="*/ 0 w 987"/>
                  <a:gd name="T7" fmla="*/ 0 h 147"/>
                  <a:gd name="T8" fmla="*/ 0 w 987"/>
                  <a:gd name="T9" fmla="*/ 0 h 147"/>
                  <a:gd name="T10" fmla="*/ 0 w 987"/>
                  <a:gd name="T11" fmla="*/ 0 h 147"/>
                  <a:gd name="T12" fmla="*/ 0 w 987"/>
                  <a:gd name="T13" fmla="*/ 0 h 147"/>
                  <a:gd name="T14" fmla="*/ 0 w 987"/>
                  <a:gd name="T15" fmla="*/ 0 h 147"/>
                  <a:gd name="T16" fmla="*/ 0 w 987"/>
                  <a:gd name="T17" fmla="*/ 0 h 147"/>
                  <a:gd name="T18" fmla="*/ 0 w 987"/>
                  <a:gd name="T19" fmla="*/ 0 h 147"/>
                  <a:gd name="T20" fmla="*/ 0 w 987"/>
                  <a:gd name="T21" fmla="*/ 0 h 147"/>
                  <a:gd name="T22" fmla="*/ 0 w 987"/>
                  <a:gd name="T23" fmla="*/ 0 h 147"/>
                  <a:gd name="T24" fmla="*/ 0 w 987"/>
                  <a:gd name="T25" fmla="*/ 0 h 147"/>
                  <a:gd name="T26" fmla="*/ 0 w 987"/>
                  <a:gd name="T27" fmla="*/ 0 h 147"/>
                  <a:gd name="T28" fmla="*/ 0 w 987"/>
                  <a:gd name="T29" fmla="*/ 0 h 147"/>
                  <a:gd name="T30" fmla="*/ 0 w 987"/>
                  <a:gd name="T31" fmla="*/ 0 h 147"/>
                  <a:gd name="T32" fmla="*/ 0 w 987"/>
                  <a:gd name="T33" fmla="*/ 0 h 147"/>
                  <a:gd name="T34" fmla="*/ 0 w 987"/>
                  <a:gd name="T35" fmla="*/ 0 h 147"/>
                  <a:gd name="T36" fmla="*/ 0 w 987"/>
                  <a:gd name="T37" fmla="*/ 0 h 147"/>
                  <a:gd name="T38" fmla="*/ 0 w 987"/>
                  <a:gd name="T39" fmla="*/ 0 h 147"/>
                  <a:gd name="T40" fmla="*/ 0 w 987"/>
                  <a:gd name="T41" fmla="*/ 0 h 147"/>
                  <a:gd name="T42" fmla="*/ 0 w 987"/>
                  <a:gd name="T43" fmla="*/ 0 h 147"/>
                  <a:gd name="T44" fmla="*/ 0 w 987"/>
                  <a:gd name="T45" fmla="*/ 0 h 147"/>
                  <a:gd name="T46" fmla="*/ 0 w 987"/>
                  <a:gd name="T47" fmla="*/ 0 h 147"/>
                  <a:gd name="T48" fmla="*/ 0 w 987"/>
                  <a:gd name="T49" fmla="*/ 0 h 147"/>
                  <a:gd name="T50" fmla="*/ 0 w 987"/>
                  <a:gd name="T51" fmla="*/ 0 h 147"/>
                  <a:gd name="T52" fmla="*/ 0 w 987"/>
                  <a:gd name="T53" fmla="*/ 0 h 147"/>
                  <a:gd name="T54" fmla="*/ 0 w 987"/>
                  <a:gd name="T55" fmla="*/ 0 h 147"/>
                  <a:gd name="T56" fmla="*/ 0 w 987"/>
                  <a:gd name="T57" fmla="*/ 0 h 147"/>
                  <a:gd name="T58" fmla="*/ 0 w 987"/>
                  <a:gd name="T59" fmla="*/ 0 h 147"/>
                  <a:gd name="T60" fmla="*/ 0 w 987"/>
                  <a:gd name="T61" fmla="*/ 0 h 147"/>
                  <a:gd name="T62" fmla="*/ 0 w 987"/>
                  <a:gd name="T63" fmla="*/ 0 h 147"/>
                  <a:gd name="T64" fmla="*/ 0 w 987"/>
                  <a:gd name="T65" fmla="*/ 0 h 147"/>
                  <a:gd name="T66" fmla="*/ 0 w 987"/>
                  <a:gd name="T67" fmla="*/ 0 h 147"/>
                  <a:gd name="T68" fmla="*/ 0 w 987"/>
                  <a:gd name="T69" fmla="*/ 0 h 147"/>
                  <a:gd name="T70" fmla="*/ 0 w 987"/>
                  <a:gd name="T71" fmla="*/ 0 h 147"/>
                  <a:gd name="T72" fmla="*/ 0 w 987"/>
                  <a:gd name="T73" fmla="*/ 0 h 147"/>
                  <a:gd name="T74" fmla="*/ 0 w 987"/>
                  <a:gd name="T75" fmla="*/ 0 h 147"/>
                  <a:gd name="T76" fmla="*/ 0 w 987"/>
                  <a:gd name="T77" fmla="*/ 0 h 147"/>
                  <a:gd name="T78" fmla="*/ 0 w 987"/>
                  <a:gd name="T79" fmla="*/ 0 h 147"/>
                  <a:gd name="T80" fmla="*/ 0 w 987"/>
                  <a:gd name="T81" fmla="*/ 0 h 147"/>
                  <a:gd name="T82" fmla="*/ 0 w 987"/>
                  <a:gd name="T83" fmla="*/ 0 h 147"/>
                  <a:gd name="T84" fmla="*/ 0 w 987"/>
                  <a:gd name="T85" fmla="*/ 0 h 147"/>
                  <a:gd name="T86" fmla="*/ 0 w 987"/>
                  <a:gd name="T87" fmla="*/ 0 h 147"/>
                  <a:gd name="T88" fmla="*/ 0 w 987"/>
                  <a:gd name="T89" fmla="*/ 0 h 147"/>
                  <a:gd name="T90" fmla="*/ 0 w 987"/>
                  <a:gd name="T91" fmla="*/ 0 h 147"/>
                  <a:gd name="T92" fmla="*/ 0 w 987"/>
                  <a:gd name="T93" fmla="*/ 0 h 147"/>
                  <a:gd name="T94" fmla="*/ 0 w 987"/>
                  <a:gd name="T95" fmla="*/ 0 h 147"/>
                  <a:gd name="T96" fmla="*/ 0 w 987"/>
                  <a:gd name="T97" fmla="*/ 0 h 147"/>
                  <a:gd name="T98" fmla="*/ 0 w 987"/>
                  <a:gd name="T99" fmla="*/ 0 h 147"/>
                  <a:gd name="T100" fmla="*/ 0 w 987"/>
                  <a:gd name="T101" fmla="*/ 0 h 147"/>
                  <a:gd name="T102" fmla="*/ 0 w 987"/>
                  <a:gd name="T103" fmla="*/ 0 h 147"/>
                  <a:gd name="T104" fmla="*/ 0 w 987"/>
                  <a:gd name="T105" fmla="*/ 0 h 147"/>
                  <a:gd name="T106" fmla="*/ 0 w 987"/>
                  <a:gd name="T107" fmla="*/ 0 h 147"/>
                  <a:gd name="T108" fmla="*/ 0 w 987"/>
                  <a:gd name="T109" fmla="*/ 0 h 147"/>
                  <a:gd name="T110" fmla="*/ 0 w 987"/>
                  <a:gd name="T111" fmla="*/ 0 h 147"/>
                  <a:gd name="T112" fmla="*/ 0 w 987"/>
                  <a:gd name="T113" fmla="*/ 0 h 147"/>
                  <a:gd name="T114" fmla="*/ 0 w 987"/>
                  <a:gd name="T115" fmla="*/ 0 h 147"/>
                  <a:gd name="T116" fmla="*/ 0 w 987"/>
                  <a:gd name="T117" fmla="*/ 0 h 147"/>
                  <a:gd name="T118" fmla="*/ 0 w 987"/>
                  <a:gd name="T119" fmla="*/ 0 h 147"/>
                  <a:gd name="T120" fmla="*/ 0 w 987"/>
                  <a:gd name="T121" fmla="*/ 0 h 147"/>
                  <a:gd name="T122" fmla="*/ 0 w 987"/>
                  <a:gd name="T123" fmla="*/ 0 h 147"/>
                  <a:gd name="T124" fmla="*/ 0 w 987"/>
                  <a:gd name="T125" fmla="*/ 0 h 1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47">
                    <a:moveTo>
                      <a:pt x="0" y="26"/>
                    </a:moveTo>
                    <a:lnTo>
                      <a:pt x="9" y="26"/>
                    </a:lnTo>
                    <a:lnTo>
                      <a:pt x="16" y="26"/>
                    </a:lnTo>
                    <a:lnTo>
                      <a:pt x="24" y="12"/>
                    </a:lnTo>
                    <a:lnTo>
                      <a:pt x="32" y="12"/>
                    </a:lnTo>
                    <a:lnTo>
                      <a:pt x="40" y="12"/>
                    </a:lnTo>
                    <a:lnTo>
                      <a:pt x="47" y="12"/>
                    </a:lnTo>
                    <a:lnTo>
                      <a:pt x="55" y="13"/>
                    </a:lnTo>
                    <a:lnTo>
                      <a:pt x="63" y="13"/>
                    </a:lnTo>
                    <a:lnTo>
                      <a:pt x="72" y="26"/>
                    </a:lnTo>
                    <a:lnTo>
                      <a:pt x="80" y="13"/>
                    </a:lnTo>
                    <a:lnTo>
                      <a:pt x="87" y="13"/>
                    </a:lnTo>
                    <a:lnTo>
                      <a:pt x="95" y="13"/>
                    </a:lnTo>
                    <a:lnTo>
                      <a:pt x="103" y="13"/>
                    </a:lnTo>
                    <a:lnTo>
                      <a:pt x="111" y="13"/>
                    </a:lnTo>
                    <a:lnTo>
                      <a:pt x="118" y="13"/>
                    </a:lnTo>
                    <a:lnTo>
                      <a:pt x="126" y="13"/>
                    </a:lnTo>
                    <a:lnTo>
                      <a:pt x="135" y="13"/>
                    </a:lnTo>
                    <a:lnTo>
                      <a:pt x="143" y="14"/>
                    </a:lnTo>
                    <a:lnTo>
                      <a:pt x="150" y="14"/>
                    </a:lnTo>
                    <a:lnTo>
                      <a:pt x="158" y="0"/>
                    </a:lnTo>
                    <a:lnTo>
                      <a:pt x="166" y="0"/>
                    </a:lnTo>
                    <a:lnTo>
                      <a:pt x="174" y="0"/>
                    </a:lnTo>
                    <a:lnTo>
                      <a:pt x="182" y="0"/>
                    </a:lnTo>
                    <a:lnTo>
                      <a:pt x="189" y="0"/>
                    </a:lnTo>
                    <a:lnTo>
                      <a:pt x="198" y="0"/>
                    </a:lnTo>
                    <a:lnTo>
                      <a:pt x="206" y="1"/>
                    </a:lnTo>
                    <a:lnTo>
                      <a:pt x="214" y="1"/>
                    </a:lnTo>
                    <a:lnTo>
                      <a:pt x="221" y="14"/>
                    </a:lnTo>
                    <a:lnTo>
                      <a:pt x="229" y="28"/>
                    </a:lnTo>
                    <a:lnTo>
                      <a:pt x="237" y="42"/>
                    </a:lnTo>
                    <a:lnTo>
                      <a:pt x="245" y="42"/>
                    </a:lnTo>
                    <a:lnTo>
                      <a:pt x="253" y="57"/>
                    </a:lnTo>
                    <a:lnTo>
                      <a:pt x="261" y="57"/>
                    </a:lnTo>
                    <a:lnTo>
                      <a:pt x="269" y="57"/>
                    </a:lnTo>
                    <a:lnTo>
                      <a:pt x="277" y="71"/>
                    </a:lnTo>
                    <a:lnTo>
                      <a:pt x="284" y="71"/>
                    </a:lnTo>
                    <a:lnTo>
                      <a:pt x="292" y="71"/>
                    </a:lnTo>
                    <a:lnTo>
                      <a:pt x="300" y="85"/>
                    </a:lnTo>
                    <a:lnTo>
                      <a:pt x="308" y="85"/>
                    </a:lnTo>
                    <a:lnTo>
                      <a:pt x="316" y="86"/>
                    </a:lnTo>
                    <a:lnTo>
                      <a:pt x="324" y="86"/>
                    </a:lnTo>
                    <a:lnTo>
                      <a:pt x="332" y="99"/>
                    </a:lnTo>
                    <a:lnTo>
                      <a:pt x="340" y="100"/>
                    </a:lnTo>
                    <a:lnTo>
                      <a:pt x="347" y="86"/>
                    </a:lnTo>
                    <a:lnTo>
                      <a:pt x="355" y="86"/>
                    </a:lnTo>
                    <a:lnTo>
                      <a:pt x="363" y="86"/>
                    </a:lnTo>
                    <a:lnTo>
                      <a:pt x="371" y="86"/>
                    </a:lnTo>
                    <a:lnTo>
                      <a:pt x="379" y="86"/>
                    </a:lnTo>
                    <a:lnTo>
                      <a:pt x="387" y="86"/>
                    </a:lnTo>
                    <a:lnTo>
                      <a:pt x="395" y="86"/>
                    </a:lnTo>
                    <a:lnTo>
                      <a:pt x="403" y="87"/>
                    </a:lnTo>
                    <a:lnTo>
                      <a:pt x="411" y="73"/>
                    </a:lnTo>
                    <a:lnTo>
                      <a:pt x="418" y="73"/>
                    </a:lnTo>
                    <a:lnTo>
                      <a:pt x="426" y="73"/>
                    </a:lnTo>
                    <a:lnTo>
                      <a:pt x="435" y="73"/>
                    </a:lnTo>
                    <a:lnTo>
                      <a:pt x="443" y="73"/>
                    </a:lnTo>
                    <a:lnTo>
                      <a:pt x="450" y="73"/>
                    </a:lnTo>
                    <a:lnTo>
                      <a:pt x="458" y="60"/>
                    </a:lnTo>
                    <a:lnTo>
                      <a:pt x="466" y="60"/>
                    </a:lnTo>
                    <a:lnTo>
                      <a:pt x="474" y="60"/>
                    </a:lnTo>
                    <a:lnTo>
                      <a:pt x="481" y="60"/>
                    </a:lnTo>
                    <a:lnTo>
                      <a:pt x="489" y="60"/>
                    </a:lnTo>
                    <a:lnTo>
                      <a:pt x="498" y="74"/>
                    </a:lnTo>
                    <a:lnTo>
                      <a:pt x="506" y="74"/>
                    </a:lnTo>
                    <a:lnTo>
                      <a:pt x="514" y="74"/>
                    </a:lnTo>
                    <a:lnTo>
                      <a:pt x="521" y="74"/>
                    </a:lnTo>
                    <a:lnTo>
                      <a:pt x="529" y="74"/>
                    </a:lnTo>
                    <a:lnTo>
                      <a:pt x="537" y="74"/>
                    </a:lnTo>
                    <a:lnTo>
                      <a:pt x="545" y="74"/>
                    </a:lnTo>
                    <a:lnTo>
                      <a:pt x="552" y="75"/>
                    </a:lnTo>
                    <a:lnTo>
                      <a:pt x="561" y="75"/>
                    </a:lnTo>
                    <a:lnTo>
                      <a:pt x="569" y="75"/>
                    </a:lnTo>
                    <a:lnTo>
                      <a:pt x="577" y="75"/>
                    </a:lnTo>
                    <a:lnTo>
                      <a:pt x="584" y="61"/>
                    </a:lnTo>
                    <a:lnTo>
                      <a:pt x="592" y="61"/>
                    </a:lnTo>
                    <a:lnTo>
                      <a:pt x="600" y="61"/>
                    </a:lnTo>
                    <a:lnTo>
                      <a:pt x="608" y="61"/>
                    </a:lnTo>
                    <a:lnTo>
                      <a:pt x="616" y="61"/>
                    </a:lnTo>
                    <a:lnTo>
                      <a:pt x="624" y="62"/>
                    </a:lnTo>
                    <a:lnTo>
                      <a:pt x="632" y="75"/>
                    </a:lnTo>
                    <a:lnTo>
                      <a:pt x="640" y="89"/>
                    </a:lnTo>
                    <a:lnTo>
                      <a:pt x="647" y="103"/>
                    </a:lnTo>
                    <a:lnTo>
                      <a:pt x="655" y="103"/>
                    </a:lnTo>
                    <a:lnTo>
                      <a:pt x="663" y="103"/>
                    </a:lnTo>
                    <a:lnTo>
                      <a:pt x="671" y="118"/>
                    </a:lnTo>
                    <a:lnTo>
                      <a:pt x="679" y="118"/>
                    </a:lnTo>
                    <a:lnTo>
                      <a:pt x="687" y="118"/>
                    </a:lnTo>
                    <a:lnTo>
                      <a:pt x="695" y="119"/>
                    </a:lnTo>
                    <a:lnTo>
                      <a:pt x="703" y="132"/>
                    </a:lnTo>
                    <a:lnTo>
                      <a:pt x="710" y="133"/>
                    </a:lnTo>
                    <a:lnTo>
                      <a:pt x="718" y="146"/>
                    </a:lnTo>
                    <a:lnTo>
                      <a:pt x="726" y="147"/>
                    </a:lnTo>
                    <a:lnTo>
                      <a:pt x="734" y="147"/>
                    </a:lnTo>
                    <a:lnTo>
                      <a:pt x="742" y="147"/>
                    </a:lnTo>
                    <a:lnTo>
                      <a:pt x="750" y="147"/>
                    </a:lnTo>
                    <a:lnTo>
                      <a:pt x="758" y="147"/>
                    </a:lnTo>
                    <a:lnTo>
                      <a:pt x="766" y="147"/>
                    </a:lnTo>
                    <a:lnTo>
                      <a:pt x="774" y="147"/>
                    </a:lnTo>
                    <a:lnTo>
                      <a:pt x="781" y="147"/>
                    </a:lnTo>
                    <a:lnTo>
                      <a:pt x="789" y="147"/>
                    </a:lnTo>
                    <a:lnTo>
                      <a:pt x="797" y="147"/>
                    </a:lnTo>
                    <a:lnTo>
                      <a:pt x="806" y="147"/>
                    </a:lnTo>
                    <a:lnTo>
                      <a:pt x="813" y="134"/>
                    </a:lnTo>
                    <a:lnTo>
                      <a:pt x="821" y="134"/>
                    </a:lnTo>
                    <a:lnTo>
                      <a:pt x="829" y="134"/>
                    </a:lnTo>
                    <a:lnTo>
                      <a:pt x="837" y="134"/>
                    </a:lnTo>
                    <a:lnTo>
                      <a:pt x="844" y="134"/>
                    </a:lnTo>
                    <a:lnTo>
                      <a:pt x="852" y="134"/>
                    </a:lnTo>
                    <a:lnTo>
                      <a:pt x="860" y="134"/>
                    </a:lnTo>
                    <a:lnTo>
                      <a:pt x="869" y="134"/>
                    </a:lnTo>
                    <a:lnTo>
                      <a:pt x="877" y="134"/>
                    </a:lnTo>
                    <a:lnTo>
                      <a:pt x="884" y="135"/>
                    </a:lnTo>
                    <a:lnTo>
                      <a:pt x="892" y="121"/>
                    </a:lnTo>
                    <a:lnTo>
                      <a:pt x="900" y="121"/>
                    </a:lnTo>
                    <a:lnTo>
                      <a:pt x="908" y="121"/>
                    </a:lnTo>
                    <a:lnTo>
                      <a:pt x="915" y="135"/>
                    </a:lnTo>
                    <a:lnTo>
                      <a:pt x="924" y="135"/>
                    </a:lnTo>
                    <a:lnTo>
                      <a:pt x="932" y="135"/>
                    </a:lnTo>
                    <a:lnTo>
                      <a:pt x="940" y="135"/>
                    </a:lnTo>
                    <a:lnTo>
                      <a:pt x="948" y="122"/>
                    </a:lnTo>
                    <a:lnTo>
                      <a:pt x="955" y="122"/>
                    </a:lnTo>
                    <a:lnTo>
                      <a:pt x="963" y="122"/>
                    </a:lnTo>
                    <a:lnTo>
                      <a:pt x="971" y="122"/>
                    </a:lnTo>
                    <a:lnTo>
                      <a:pt x="979" y="107"/>
                    </a:lnTo>
                    <a:lnTo>
                      <a:pt x="987" y="107"/>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8" name="Freeform 66"/>
              <p:cNvSpPr>
                <a:spLocks/>
              </p:cNvSpPr>
              <p:nvPr/>
            </p:nvSpPr>
            <p:spPr bwMode="auto">
              <a:xfrm>
                <a:off x="3638" y="3579"/>
                <a:ext cx="275" cy="29"/>
              </a:xfrm>
              <a:custGeom>
                <a:avLst/>
                <a:gdLst>
                  <a:gd name="T0" fmla="*/ 0 w 987"/>
                  <a:gd name="T1" fmla="*/ 0 h 139"/>
                  <a:gd name="T2" fmla="*/ 0 w 987"/>
                  <a:gd name="T3" fmla="*/ 0 h 139"/>
                  <a:gd name="T4" fmla="*/ 0 w 987"/>
                  <a:gd name="T5" fmla="*/ 0 h 139"/>
                  <a:gd name="T6" fmla="*/ 0 w 987"/>
                  <a:gd name="T7" fmla="*/ 0 h 139"/>
                  <a:gd name="T8" fmla="*/ 0 w 987"/>
                  <a:gd name="T9" fmla="*/ 0 h 139"/>
                  <a:gd name="T10" fmla="*/ 0 w 987"/>
                  <a:gd name="T11" fmla="*/ 0 h 139"/>
                  <a:gd name="T12" fmla="*/ 0 w 987"/>
                  <a:gd name="T13" fmla="*/ 0 h 139"/>
                  <a:gd name="T14" fmla="*/ 0 w 987"/>
                  <a:gd name="T15" fmla="*/ 0 h 139"/>
                  <a:gd name="T16" fmla="*/ 0 w 987"/>
                  <a:gd name="T17" fmla="*/ 0 h 139"/>
                  <a:gd name="T18" fmla="*/ 0 w 987"/>
                  <a:gd name="T19" fmla="*/ 0 h 139"/>
                  <a:gd name="T20" fmla="*/ 0 w 987"/>
                  <a:gd name="T21" fmla="*/ 0 h 139"/>
                  <a:gd name="T22" fmla="*/ 0 w 987"/>
                  <a:gd name="T23" fmla="*/ 0 h 139"/>
                  <a:gd name="T24" fmla="*/ 0 w 987"/>
                  <a:gd name="T25" fmla="*/ 0 h 139"/>
                  <a:gd name="T26" fmla="*/ 0 w 987"/>
                  <a:gd name="T27" fmla="*/ 0 h 139"/>
                  <a:gd name="T28" fmla="*/ 0 w 987"/>
                  <a:gd name="T29" fmla="*/ 0 h 139"/>
                  <a:gd name="T30" fmla="*/ 0 w 987"/>
                  <a:gd name="T31" fmla="*/ 0 h 139"/>
                  <a:gd name="T32" fmla="*/ 0 w 987"/>
                  <a:gd name="T33" fmla="*/ 0 h 139"/>
                  <a:gd name="T34" fmla="*/ 0 w 987"/>
                  <a:gd name="T35" fmla="*/ 0 h 139"/>
                  <a:gd name="T36" fmla="*/ 0 w 987"/>
                  <a:gd name="T37" fmla="*/ 0 h 139"/>
                  <a:gd name="T38" fmla="*/ 0 w 987"/>
                  <a:gd name="T39" fmla="*/ 0 h 139"/>
                  <a:gd name="T40" fmla="*/ 0 w 987"/>
                  <a:gd name="T41" fmla="*/ 0 h 139"/>
                  <a:gd name="T42" fmla="*/ 0 w 987"/>
                  <a:gd name="T43" fmla="*/ 0 h 139"/>
                  <a:gd name="T44" fmla="*/ 0 w 987"/>
                  <a:gd name="T45" fmla="*/ 0 h 139"/>
                  <a:gd name="T46" fmla="*/ 0 w 987"/>
                  <a:gd name="T47" fmla="*/ 0 h 139"/>
                  <a:gd name="T48" fmla="*/ 0 w 987"/>
                  <a:gd name="T49" fmla="*/ 0 h 139"/>
                  <a:gd name="T50" fmla="*/ 0 w 987"/>
                  <a:gd name="T51" fmla="*/ 0 h 139"/>
                  <a:gd name="T52" fmla="*/ 0 w 987"/>
                  <a:gd name="T53" fmla="*/ 0 h 139"/>
                  <a:gd name="T54" fmla="*/ 0 w 987"/>
                  <a:gd name="T55" fmla="*/ 0 h 139"/>
                  <a:gd name="T56" fmla="*/ 0 w 987"/>
                  <a:gd name="T57" fmla="*/ 0 h 139"/>
                  <a:gd name="T58" fmla="*/ 0 w 987"/>
                  <a:gd name="T59" fmla="*/ 0 h 139"/>
                  <a:gd name="T60" fmla="*/ 0 w 987"/>
                  <a:gd name="T61" fmla="*/ 0 h 139"/>
                  <a:gd name="T62" fmla="*/ 0 w 987"/>
                  <a:gd name="T63" fmla="*/ 0 h 139"/>
                  <a:gd name="T64" fmla="*/ 0 w 987"/>
                  <a:gd name="T65" fmla="*/ 0 h 139"/>
                  <a:gd name="T66" fmla="*/ 0 w 987"/>
                  <a:gd name="T67" fmla="*/ 0 h 139"/>
                  <a:gd name="T68" fmla="*/ 0 w 987"/>
                  <a:gd name="T69" fmla="*/ 0 h 139"/>
                  <a:gd name="T70" fmla="*/ 0 w 987"/>
                  <a:gd name="T71" fmla="*/ 0 h 139"/>
                  <a:gd name="T72" fmla="*/ 0 w 987"/>
                  <a:gd name="T73" fmla="*/ 0 h 139"/>
                  <a:gd name="T74" fmla="*/ 0 w 987"/>
                  <a:gd name="T75" fmla="*/ 0 h 139"/>
                  <a:gd name="T76" fmla="*/ 0 w 987"/>
                  <a:gd name="T77" fmla="*/ 0 h 139"/>
                  <a:gd name="T78" fmla="*/ 0 w 987"/>
                  <a:gd name="T79" fmla="*/ 0 h 139"/>
                  <a:gd name="T80" fmla="*/ 0 w 987"/>
                  <a:gd name="T81" fmla="*/ 0 h 139"/>
                  <a:gd name="T82" fmla="*/ 0 w 987"/>
                  <a:gd name="T83" fmla="*/ 0 h 139"/>
                  <a:gd name="T84" fmla="*/ 0 w 987"/>
                  <a:gd name="T85" fmla="*/ 0 h 139"/>
                  <a:gd name="T86" fmla="*/ 0 w 987"/>
                  <a:gd name="T87" fmla="*/ 0 h 139"/>
                  <a:gd name="T88" fmla="*/ 0 w 987"/>
                  <a:gd name="T89" fmla="*/ 0 h 139"/>
                  <a:gd name="T90" fmla="*/ 0 w 987"/>
                  <a:gd name="T91" fmla="*/ 0 h 139"/>
                  <a:gd name="T92" fmla="*/ 0 w 987"/>
                  <a:gd name="T93" fmla="*/ 0 h 139"/>
                  <a:gd name="T94" fmla="*/ 0 w 987"/>
                  <a:gd name="T95" fmla="*/ 0 h 139"/>
                  <a:gd name="T96" fmla="*/ 0 w 987"/>
                  <a:gd name="T97" fmla="*/ 0 h 139"/>
                  <a:gd name="T98" fmla="*/ 0 w 987"/>
                  <a:gd name="T99" fmla="*/ 0 h 139"/>
                  <a:gd name="T100" fmla="*/ 0 w 987"/>
                  <a:gd name="T101" fmla="*/ 0 h 139"/>
                  <a:gd name="T102" fmla="*/ 0 w 987"/>
                  <a:gd name="T103" fmla="*/ 0 h 139"/>
                  <a:gd name="T104" fmla="*/ 0 w 987"/>
                  <a:gd name="T105" fmla="*/ 0 h 139"/>
                  <a:gd name="T106" fmla="*/ 0 w 987"/>
                  <a:gd name="T107" fmla="*/ 0 h 139"/>
                  <a:gd name="T108" fmla="*/ 0 w 987"/>
                  <a:gd name="T109" fmla="*/ 0 h 139"/>
                  <a:gd name="T110" fmla="*/ 0 w 987"/>
                  <a:gd name="T111" fmla="*/ 0 h 139"/>
                  <a:gd name="T112" fmla="*/ 0 w 987"/>
                  <a:gd name="T113" fmla="*/ 0 h 139"/>
                  <a:gd name="T114" fmla="*/ 0 w 987"/>
                  <a:gd name="T115" fmla="*/ 0 h 139"/>
                  <a:gd name="T116" fmla="*/ 0 w 987"/>
                  <a:gd name="T117" fmla="*/ 0 h 139"/>
                  <a:gd name="T118" fmla="*/ 0 w 987"/>
                  <a:gd name="T119" fmla="*/ 0 h 139"/>
                  <a:gd name="T120" fmla="*/ 0 w 987"/>
                  <a:gd name="T121" fmla="*/ 0 h 139"/>
                  <a:gd name="T122" fmla="*/ 0 w 987"/>
                  <a:gd name="T123" fmla="*/ 0 h 139"/>
                  <a:gd name="T124" fmla="*/ 0 w 987"/>
                  <a:gd name="T125" fmla="*/ 0 h 1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139">
                    <a:moveTo>
                      <a:pt x="0" y="0"/>
                    </a:moveTo>
                    <a:lnTo>
                      <a:pt x="8" y="0"/>
                    </a:lnTo>
                    <a:lnTo>
                      <a:pt x="16" y="0"/>
                    </a:lnTo>
                    <a:lnTo>
                      <a:pt x="24" y="0"/>
                    </a:lnTo>
                    <a:lnTo>
                      <a:pt x="31" y="1"/>
                    </a:lnTo>
                    <a:lnTo>
                      <a:pt x="39" y="1"/>
                    </a:lnTo>
                    <a:lnTo>
                      <a:pt x="47" y="16"/>
                    </a:lnTo>
                    <a:lnTo>
                      <a:pt x="55" y="29"/>
                    </a:lnTo>
                    <a:lnTo>
                      <a:pt x="63" y="57"/>
                    </a:lnTo>
                    <a:lnTo>
                      <a:pt x="71" y="57"/>
                    </a:lnTo>
                    <a:lnTo>
                      <a:pt x="79" y="57"/>
                    </a:lnTo>
                    <a:lnTo>
                      <a:pt x="87" y="57"/>
                    </a:lnTo>
                    <a:lnTo>
                      <a:pt x="94" y="57"/>
                    </a:lnTo>
                    <a:lnTo>
                      <a:pt x="102" y="58"/>
                    </a:lnTo>
                    <a:lnTo>
                      <a:pt x="110" y="71"/>
                    </a:lnTo>
                    <a:lnTo>
                      <a:pt x="119" y="73"/>
                    </a:lnTo>
                    <a:lnTo>
                      <a:pt x="126" y="73"/>
                    </a:lnTo>
                    <a:lnTo>
                      <a:pt x="134" y="73"/>
                    </a:lnTo>
                    <a:lnTo>
                      <a:pt x="142" y="73"/>
                    </a:lnTo>
                    <a:lnTo>
                      <a:pt x="150" y="73"/>
                    </a:lnTo>
                    <a:lnTo>
                      <a:pt x="157" y="73"/>
                    </a:lnTo>
                    <a:lnTo>
                      <a:pt x="165" y="73"/>
                    </a:lnTo>
                    <a:lnTo>
                      <a:pt x="173" y="73"/>
                    </a:lnTo>
                    <a:lnTo>
                      <a:pt x="182" y="73"/>
                    </a:lnTo>
                    <a:lnTo>
                      <a:pt x="190" y="73"/>
                    </a:lnTo>
                    <a:lnTo>
                      <a:pt x="197" y="73"/>
                    </a:lnTo>
                    <a:lnTo>
                      <a:pt x="205" y="74"/>
                    </a:lnTo>
                    <a:lnTo>
                      <a:pt x="213" y="59"/>
                    </a:lnTo>
                    <a:lnTo>
                      <a:pt x="221" y="59"/>
                    </a:lnTo>
                    <a:lnTo>
                      <a:pt x="228" y="59"/>
                    </a:lnTo>
                    <a:lnTo>
                      <a:pt x="236" y="59"/>
                    </a:lnTo>
                    <a:lnTo>
                      <a:pt x="245" y="59"/>
                    </a:lnTo>
                    <a:lnTo>
                      <a:pt x="253" y="46"/>
                    </a:lnTo>
                    <a:lnTo>
                      <a:pt x="261" y="46"/>
                    </a:lnTo>
                    <a:lnTo>
                      <a:pt x="268" y="60"/>
                    </a:lnTo>
                    <a:lnTo>
                      <a:pt x="276" y="60"/>
                    </a:lnTo>
                    <a:lnTo>
                      <a:pt x="284" y="74"/>
                    </a:lnTo>
                    <a:lnTo>
                      <a:pt x="292" y="75"/>
                    </a:lnTo>
                    <a:lnTo>
                      <a:pt x="299" y="75"/>
                    </a:lnTo>
                    <a:lnTo>
                      <a:pt x="308" y="75"/>
                    </a:lnTo>
                    <a:lnTo>
                      <a:pt x="316" y="75"/>
                    </a:lnTo>
                    <a:lnTo>
                      <a:pt x="324" y="75"/>
                    </a:lnTo>
                    <a:lnTo>
                      <a:pt x="331" y="75"/>
                    </a:lnTo>
                    <a:lnTo>
                      <a:pt x="339" y="75"/>
                    </a:lnTo>
                    <a:lnTo>
                      <a:pt x="347" y="60"/>
                    </a:lnTo>
                    <a:lnTo>
                      <a:pt x="355" y="61"/>
                    </a:lnTo>
                    <a:lnTo>
                      <a:pt x="363" y="61"/>
                    </a:lnTo>
                    <a:lnTo>
                      <a:pt x="371" y="61"/>
                    </a:lnTo>
                    <a:lnTo>
                      <a:pt x="379" y="61"/>
                    </a:lnTo>
                    <a:lnTo>
                      <a:pt x="387" y="61"/>
                    </a:lnTo>
                    <a:lnTo>
                      <a:pt x="394" y="76"/>
                    </a:lnTo>
                    <a:lnTo>
                      <a:pt x="402" y="90"/>
                    </a:lnTo>
                    <a:lnTo>
                      <a:pt x="410" y="90"/>
                    </a:lnTo>
                    <a:lnTo>
                      <a:pt x="418" y="104"/>
                    </a:lnTo>
                    <a:lnTo>
                      <a:pt x="426" y="104"/>
                    </a:lnTo>
                    <a:lnTo>
                      <a:pt x="434" y="104"/>
                    </a:lnTo>
                    <a:lnTo>
                      <a:pt x="442" y="104"/>
                    </a:lnTo>
                    <a:lnTo>
                      <a:pt x="450" y="104"/>
                    </a:lnTo>
                    <a:lnTo>
                      <a:pt x="458" y="104"/>
                    </a:lnTo>
                    <a:lnTo>
                      <a:pt x="465" y="104"/>
                    </a:lnTo>
                    <a:lnTo>
                      <a:pt x="473" y="104"/>
                    </a:lnTo>
                    <a:lnTo>
                      <a:pt x="481" y="104"/>
                    </a:lnTo>
                    <a:lnTo>
                      <a:pt x="490" y="91"/>
                    </a:lnTo>
                    <a:lnTo>
                      <a:pt x="497" y="91"/>
                    </a:lnTo>
                    <a:lnTo>
                      <a:pt x="505" y="91"/>
                    </a:lnTo>
                    <a:lnTo>
                      <a:pt x="513" y="105"/>
                    </a:lnTo>
                    <a:lnTo>
                      <a:pt x="521" y="105"/>
                    </a:lnTo>
                    <a:lnTo>
                      <a:pt x="528" y="105"/>
                    </a:lnTo>
                    <a:lnTo>
                      <a:pt x="536" y="119"/>
                    </a:lnTo>
                    <a:lnTo>
                      <a:pt x="545" y="119"/>
                    </a:lnTo>
                    <a:lnTo>
                      <a:pt x="553" y="119"/>
                    </a:lnTo>
                    <a:lnTo>
                      <a:pt x="560" y="119"/>
                    </a:lnTo>
                    <a:lnTo>
                      <a:pt x="568" y="119"/>
                    </a:lnTo>
                    <a:lnTo>
                      <a:pt x="576" y="119"/>
                    </a:lnTo>
                    <a:lnTo>
                      <a:pt x="584" y="106"/>
                    </a:lnTo>
                    <a:lnTo>
                      <a:pt x="592" y="92"/>
                    </a:lnTo>
                    <a:lnTo>
                      <a:pt x="599" y="78"/>
                    </a:lnTo>
                    <a:lnTo>
                      <a:pt x="608" y="64"/>
                    </a:lnTo>
                    <a:lnTo>
                      <a:pt x="616" y="64"/>
                    </a:lnTo>
                    <a:lnTo>
                      <a:pt x="624" y="50"/>
                    </a:lnTo>
                    <a:lnTo>
                      <a:pt x="632" y="50"/>
                    </a:lnTo>
                    <a:lnTo>
                      <a:pt x="639" y="36"/>
                    </a:lnTo>
                    <a:lnTo>
                      <a:pt x="647" y="36"/>
                    </a:lnTo>
                    <a:lnTo>
                      <a:pt x="655" y="37"/>
                    </a:lnTo>
                    <a:lnTo>
                      <a:pt x="663" y="37"/>
                    </a:lnTo>
                    <a:lnTo>
                      <a:pt x="672" y="23"/>
                    </a:lnTo>
                    <a:lnTo>
                      <a:pt x="679" y="23"/>
                    </a:lnTo>
                    <a:lnTo>
                      <a:pt x="687" y="23"/>
                    </a:lnTo>
                    <a:lnTo>
                      <a:pt x="695" y="23"/>
                    </a:lnTo>
                    <a:lnTo>
                      <a:pt x="703" y="23"/>
                    </a:lnTo>
                    <a:lnTo>
                      <a:pt x="710" y="9"/>
                    </a:lnTo>
                    <a:lnTo>
                      <a:pt x="718" y="9"/>
                    </a:lnTo>
                    <a:lnTo>
                      <a:pt x="727" y="9"/>
                    </a:lnTo>
                    <a:lnTo>
                      <a:pt x="735" y="9"/>
                    </a:lnTo>
                    <a:lnTo>
                      <a:pt x="742" y="24"/>
                    </a:lnTo>
                    <a:lnTo>
                      <a:pt x="750" y="80"/>
                    </a:lnTo>
                    <a:lnTo>
                      <a:pt x="758" y="80"/>
                    </a:lnTo>
                    <a:lnTo>
                      <a:pt x="765" y="94"/>
                    </a:lnTo>
                    <a:lnTo>
                      <a:pt x="773" y="94"/>
                    </a:lnTo>
                    <a:lnTo>
                      <a:pt x="781" y="94"/>
                    </a:lnTo>
                    <a:lnTo>
                      <a:pt x="790" y="94"/>
                    </a:lnTo>
                    <a:lnTo>
                      <a:pt x="797" y="108"/>
                    </a:lnTo>
                    <a:lnTo>
                      <a:pt x="805" y="108"/>
                    </a:lnTo>
                    <a:lnTo>
                      <a:pt x="813" y="122"/>
                    </a:lnTo>
                    <a:lnTo>
                      <a:pt x="821" y="122"/>
                    </a:lnTo>
                    <a:lnTo>
                      <a:pt x="828" y="137"/>
                    </a:lnTo>
                    <a:lnTo>
                      <a:pt x="836" y="122"/>
                    </a:lnTo>
                    <a:lnTo>
                      <a:pt x="844" y="122"/>
                    </a:lnTo>
                    <a:lnTo>
                      <a:pt x="853" y="123"/>
                    </a:lnTo>
                    <a:lnTo>
                      <a:pt x="861" y="123"/>
                    </a:lnTo>
                    <a:lnTo>
                      <a:pt x="868" y="123"/>
                    </a:lnTo>
                    <a:lnTo>
                      <a:pt x="876" y="123"/>
                    </a:lnTo>
                    <a:lnTo>
                      <a:pt x="884" y="123"/>
                    </a:lnTo>
                    <a:lnTo>
                      <a:pt x="892" y="123"/>
                    </a:lnTo>
                    <a:lnTo>
                      <a:pt x="899" y="123"/>
                    </a:lnTo>
                    <a:lnTo>
                      <a:pt x="907" y="138"/>
                    </a:lnTo>
                    <a:lnTo>
                      <a:pt x="916" y="138"/>
                    </a:lnTo>
                    <a:lnTo>
                      <a:pt x="924" y="138"/>
                    </a:lnTo>
                    <a:lnTo>
                      <a:pt x="931" y="138"/>
                    </a:lnTo>
                    <a:lnTo>
                      <a:pt x="939" y="138"/>
                    </a:lnTo>
                    <a:lnTo>
                      <a:pt x="947" y="138"/>
                    </a:lnTo>
                    <a:lnTo>
                      <a:pt x="955" y="139"/>
                    </a:lnTo>
                    <a:lnTo>
                      <a:pt x="962" y="139"/>
                    </a:lnTo>
                    <a:lnTo>
                      <a:pt x="971" y="139"/>
                    </a:lnTo>
                    <a:lnTo>
                      <a:pt x="979" y="139"/>
                    </a:lnTo>
                    <a:lnTo>
                      <a:pt x="987" y="139"/>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320" name="Freeform 67"/>
            <p:cNvSpPr>
              <a:spLocks/>
            </p:cNvSpPr>
            <p:nvPr/>
          </p:nvSpPr>
          <p:spPr bwMode="auto">
            <a:xfrm>
              <a:off x="1814" y="3602"/>
              <a:ext cx="180" cy="16"/>
            </a:xfrm>
            <a:custGeom>
              <a:avLst/>
              <a:gdLst>
                <a:gd name="T0" fmla="*/ 2 w 180"/>
                <a:gd name="T1" fmla="*/ 16 h 16"/>
                <a:gd name="T2" fmla="*/ 6 w 180"/>
                <a:gd name="T3" fmla="*/ 14 h 16"/>
                <a:gd name="T4" fmla="*/ 10 w 180"/>
                <a:gd name="T5" fmla="*/ 14 h 16"/>
                <a:gd name="T6" fmla="*/ 15 w 180"/>
                <a:gd name="T7" fmla="*/ 14 h 16"/>
                <a:gd name="T8" fmla="*/ 19 w 180"/>
                <a:gd name="T9" fmla="*/ 14 h 16"/>
                <a:gd name="T10" fmla="*/ 24 w 180"/>
                <a:gd name="T11" fmla="*/ 14 h 16"/>
                <a:gd name="T12" fmla="*/ 28 w 180"/>
                <a:gd name="T13" fmla="*/ 14 h 16"/>
                <a:gd name="T14" fmla="*/ 33 w 180"/>
                <a:gd name="T15" fmla="*/ 14 h 16"/>
                <a:gd name="T16" fmla="*/ 37 w 180"/>
                <a:gd name="T17" fmla="*/ 11 h 16"/>
                <a:gd name="T18" fmla="*/ 41 w 180"/>
                <a:gd name="T19" fmla="*/ 11 h 16"/>
                <a:gd name="T20" fmla="*/ 46 w 180"/>
                <a:gd name="T21" fmla="*/ 11 h 16"/>
                <a:gd name="T22" fmla="*/ 50 w 180"/>
                <a:gd name="T23" fmla="*/ 11 h 16"/>
                <a:gd name="T24" fmla="*/ 55 w 180"/>
                <a:gd name="T25" fmla="*/ 11 h 16"/>
                <a:gd name="T26" fmla="*/ 59 w 180"/>
                <a:gd name="T27" fmla="*/ 11 h 16"/>
                <a:gd name="T28" fmla="*/ 63 w 180"/>
                <a:gd name="T29" fmla="*/ 11 h 16"/>
                <a:gd name="T30" fmla="*/ 68 w 180"/>
                <a:gd name="T31" fmla="*/ 8 h 16"/>
                <a:gd name="T32" fmla="*/ 72 w 180"/>
                <a:gd name="T33" fmla="*/ 8 h 16"/>
                <a:gd name="T34" fmla="*/ 76 w 180"/>
                <a:gd name="T35" fmla="*/ 8 h 16"/>
                <a:gd name="T36" fmla="*/ 81 w 180"/>
                <a:gd name="T37" fmla="*/ 5 h 16"/>
                <a:gd name="T38" fmla="*/ 86 w 180"/>
                <a:gd name="T39" fmla="*/ 8 h 16"/>
                <a:gd name="T40" fmla="*/ 90 w 180"/>
                <a:gd name="T41" fmla="*/ 5 h 16"/>
                <a:gd name="T42" fmla="*/ 94 w 180"/>
                <a:gd name="T43" fmla="*/ 5 h 16"/>
                <a:gd name="T44" fmla="*/ 99 w 180"/>
                <a:gd name="T45" fmla="*/ 6 h 16"/>
                <a:gd name="T46" fmla="*/ 103 w 180"/>
                <a:gd name="T47" fmla="*/ 6 h 16"/>
                <a:gd name="T48" fmla="*/ 107 w 180"/>
                <a:gd name="T49" fmla="*/ 6 h 16"/>
                <a:gd name="T50" fmla="*/ 112 w 180"/>
                <a:gd name="T51" fmla="*/ 6 h 16"/>
                <a:gd name="T52" fmla="*/ 116 w 180"/>
                <a:gd name="T53" fmla="*/ 6 h 16"/>
                <a:gd name="T54" fmla="*/ 121 w 180"/>
                <a:gd name="T55" fmla="*/ 6 h 16"/>
                <a:gd name="T56" fmla="*/ 125 w 180"/>
                <a:gd name="T57" fmla="*/ 6 h 16"/>
                <a:gd name="T58" fmla="*/ 129 w 180"/>
                <a:gd name="T59" fmla="*/ 3 h 16"/>
                <a:gd name="T60" fmla="*/ 134 w 180"/>
                <a:gd name="T61" fmla="*/ 3 h 16"/>
                <a:gd name="T62" fmla="*/ 138 w 180"/>
                <a:gd name="T63" fmla="*/ 3 h 16"/>
                <a:gd name="T64" fmla="*/ 143 w 180"/>
                <a:gd name="T65" fmla="*/ 0 h 16"/>
                <a:gd name="T66" fmla="*/ 147 w 180"/>
                <a:gd name="T67" fmla="*/ 3 h 16"/>
                <a:gd name="T68" fmla="*/ 152 w 180"/>
                <a:gd name="T69" fmla="*/ 3 h 16"/>
                <a:gd name="T70" fmla="*/ 156 w 180"/>
                <a:gd name="T71" fmla="*/ 3 h 16"/>
                <a:gd name="T72" fmla="*/ 160 w 180"/>
                <a:gd name="T73" fmla="*/ 3 h 16"/>
                <a:gd name="T74" fmla="*/ 164 w 180"/>
                <a:gd name="T75" fmla="*/ 3 h 16"/>
                <a:gd name="T76" fmla="*/ 169 w 180"/>
                <a:gd name="T77" fmla="*/ 3 h 16"/>
                <a:gd name="T78" fmla="*/ 173 w 180"/>
                <a:gd name="T79" fmla="*/ 3 h 16"/>
                <a:gd name="T80" fmla="*/ 178 w 180"/>
                <a:gd name="T81" fmla="*/ 0 h 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0" h="16">
                  <a:moveTo>
                    <a:pt x="0" y="16"/>
                  </a:moveTo>
                  <a:lnTo>
                    <a:pt x="2" y="16"/>
                  </a:lnTo>
                  <a:lnTo>
                    <a:pt x="4" y="16"/>
                  </a:lnTo>
                  <a:lnTo>
                    <a:pt x="6" y="14"/>
                  </a:lnTo>
                  <a:lnTo>
                    <a:pt x="9" y="14"/>
                  </a:lnTo>
                  <a:lnTo>
                    <a:pt x="10" y="14"/>
                  </a:lnTo>
                  <a:lnTo>
                    <a:pt x="13" y="14"/>
                  </a:lnTo>
                  <a:lnTo>
                    <a:pt x="15" y="14"/>
                  </a:lnTo>
                  <a:lnTo>
                    <a:pt x="17" y="14"/>
                  </a:lnTo>
                  <a:lnTo>
                    <a:pt x="19" y="14"/>
                  </a:lnTo>
                  <a:lnTo>
                    <a:pt x="22" y="14"/>
                  </a:lnTo>
                  <a:lnTo>
                    <a:pt x="24" y="14"/>
                  </a:lnTo>
                  <a:lnTo>
                    <a:pt x="26" y="14"/>
                  </a:lnTo>
                  <a:lnTo>
                    <a:pt x="28" y="14"/>
                  </a:lnTo>
                  <a:lnTo>
                    <a:pt x="31" y="14"/>
                  </a:lnTo>
                  <a:lnTo>
                    <a:pt x="33" y="14"/>
                  </a:lnTo>
                  <a:lnTo>
                    <a:pt x="35" y="11"/>
                  </a:lnTo>
                  <a:lnTo>
                    <a:pt x="37" y="11"/>
                  </a:lnTo>
                  <a:lnTo>
                    <a:pt x="39" y="11"/>
                  </a:lnTo>
                  <a:lnTo>
                    <a:pt x="41" y="11"/>
                  </a:lnTo>
                  <a:lnTo>
                    <a:pt x="44" y="11"/>
                  </a:lnTo>
                  <a:lnTo>
                    <a:pt x="46" y="11"/>
                  </a:lnTo>
                  <a:lnTo>
                    <a:pt x="48" y="11"/>
                  </a:lnTo>
                  <a:lnTo>
                    <a:pt x="50" y="11"/>
                  </a:lnTo>
                  <a:lnTo>
                    <a:pt x="53" y="11"/>
                  </a:lnTo>
                  <a:lnTo>
                    <a:pt x="55" y="11"/>
                  </a:lnTo>
                  <a:lnTo>
                    <a:pt x="57" y="11"/>
                  </a:lnTo>
                  <a:lnTo>
                    <a:pt x="59" y="11"/>
                  </a:lnTo>
                  <a:lnTo>
                    <a:pt x="61" y="11"/>
                  </a:lnTo>
                  <a:lnTo>
                    <a:pt x="63" y="11"/>
                  </a:lnTo>
                  <a:lnTo>
                    <a:pt x="66" y="8"/>
                  </a:lnTo>
                  <a:lnTo>
                    <a:pt x="68" y="8"/>
                  </a:lnTo>
                  <a:lnTo>
                    <a:pt x="70" y="8"/>
                  </a:lnTo>
                  <a:lnTo>
                    <a:pt x="72" y="8"/>
                  </a:lnTo>
                  <a:lnTo>
                    <a:pt x="75" y="8"/>
                  </a:lnTo>
                  <a:lnTo>
                    <a:pt x="76" y="8"/>
                  </a:lnTo>
                  <a:lnTo>
                    <a:pt x="79" y="8"/>
                  </a:lnTo>
                  <a:lnTo>
                    <a:pt x="81" y="5"/>
                  </a:lnTo>
                  <a:lnTo>
                    <a:pt x="83" y="8"/>
                  </a:lnTo>
                  <a:lnTo>
                    <a:pt x="86" y="8"/>
                  </a:lnTo>
                  <a:lnTo>
                    <a:pt x="88" y="8"/>
                  </a:lnTo>
                  <a:lnTo>
                    <a:pt x="90" y="5"/>
                  </a:lnTo>
                  <a:lnTo>
                    <a:pt x="92" y="5"/>
                  </a:lnTo>
                  <a:lnTo>
                    <a:pt x="94" y="5"/>
                  </a:lnTo>
                  <a:lnTo>
                    <a:pt x="96" y="6"/>
                  </a:lnTo>
                  <a:lnTo>
                    <a:pt x="99" y="6"/>
                  </a:lnTo>
                  <a:lnTo>
                    <a:pt x="101" y="6"/>
                  </a:lnTo>
                  <a:lnTo>
                    <a:pt x="103" y="6"/>
                  </a:lnTo>
                  <a:lnTo>
                    <a:pt x="105" y="6"/>
                  </a:lnTo>
                  <a:lnTo>
                    <a:pt x="107" y="6"/>
                  </a:lnTo>
                  <a:lnTo>
                    <a:pt x="110" y="6"/>
                  </a:lnTo>
                  <a:lnTo>
                    <a:pt x="112" y="6"/>
                  </a:lnTo>
                  <a:lnTo>
                    <a:pt x="114" y="6"/>
                  </a:lnTo>
                  <a:lnTo>
                    <a:pt x="116" y="6"/>
                  </a:lnTo>
                  <a:lnTo>
                    <a:pt x="118" y="6"/>
                  </a:lnTo>
                  <a:lnTo>
                    <a:pt x="121" y="6"/>
                  </a:lnTo>
                  <a:lnTo>
                    <a:pt x="123" y="6"/>
                  </a:lnTo>
                  <a:lnTo>
                    <a:pt x="125" y="6"/>
                  </a:lnTo>
                  <a:lnTo>
                    <a:pt x="127" y="3"/>
                  </a:lnTo>
                  <a:lnTo>
                    <a:pt x="129" y="3"/>
                  </a:lnTo>
                  <a:lnTo>
                    <a:pt x="132" y="3"/>
                  </a:lnTo>
                  <a:lnTo>
                    <a:pt x="134" y="3"/>
                  </a:lnTo>
                  <a:lnTo>
                    <a:pt x="136" y="3"/>
                  </a:lnTo>
                  <a:lnTo>
                    <a:pt x="138" y="3"/>
                  </a:lnTo>
                  <a:lnTo>
                    <a:pt x="140" y="3"/>
                  </a:lnTo>
                  <a:lnTo>
                    <a:pt x="143" y="0"/>
                  </a:lnTo>
                  <a:lnTo>
                    <a:pt x="145" y="3"/>
                  </a:lnTo>
                  <a:lnTo>
                    <a:pt x="147" y="3"/>
                  </a:lnTo>
                  <a:lnTo>
                    <a:pt x="149" y="3"/>
                  </a:lnTo>
                  <a:lnTo>
                    <a:pt x="152" y="3"/>
                  </a:lnTo>
                  <a:lnTo>
                    <a:pt x="154" y="3"/>
                  </a:lnTo>
                  <a:lnTo>
                    <a:pt x="156" y="3"/>
                  </a:lnTo>
                  <a:lnTo>
                    <a:pt x="158" y="3"/>
                  </a:lnTo>
                  <a:lnTo>
                    <a:pt x="160" y="3"/>
                  </a:lnTo>
                  <a:lnTo>
                    <a:pt x="162" y="3"/>
                  </a:lnTo>
                  <a:lnTo>
                    <a:pt x="164" y="3"/>
                  </a:lnTo>
                  <a:lnTo>
                    <a:pt x="167" y="3"/>
                  </a:lnTo>
                  <a:lnTo>
                    <a:pt x="169" y="3"/>
                  </a:lnTo>
                  <a:lnTo>
                    <a:pt x="171" y="3"/>
                  </a:lnTo>
                  <a:lnTo>
                    <a:pt x="173" y="3"/>
                  </a:lnTo>
                  <a:lnTo>
                    <a:pt x="176" y="0"/>
                  </a:lnTo>
                  <a:lnTo>
                    <a:pt x="178" y="0"/>
                  </a:lnTo>
                  <a:lnTo>
                    <a:pt x="180"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 name="Freeform 68"/>
            <p:cNvSpPr>
              <a:spLocks/>
            </p:cNvSpPr>
            <p:nvPr/>
          </p:nvSpPr>
          <p:spPr bwMode="auto">
            <a:xfrm>
              <a:off x="3913" y="3606"/>
              <a:ext cx="197" cy="14"/>
            </a:xfrm>
            <a:custGeom>
              <a:avLst/>
              <a:gdLst>
                <a:gd name="T0" fmla="*/ 2 w 197"/>
                <a:gd name="T1" fmla="*/ 0 h 14"/>
                <a:gd name="T2" fmla="*/ 6 w 197"/>
                <a:gd name="T3" fmla="*/ 0 h 14"/>
                <a:gd name="T4" fmla="*/ 11 w 197"/>
                <a:gd name="T5" fmla="*/ 0 h 14"/>
                <a:gd name="T6" fmla="*/ 15 w 197"/>
                <a:gd name="T7" fmla="*/ 0 h 14"/>
                <a:gd name="T8" fmla="*/ 20 w 197"/>
                <a:gd name="T9" fmla="*/ 3 h 14"/>
                <a:gd name="T10" fmla="*/ 24 w 197"/>
                <a:gd name="T11" fmla="*/ 6 h 14"/>
                <a:gd name="T12" fmla="*/ 28 w 197"/>
                <a:gd name="T13" fmla="*/ 6 h 14"/>
                <a:gd name="T14" fmla="*/ 33 w 197"/>
                <a:gd name="T15" fmla="*/ 6 h 14"/>
                <a:gd name="T16" fmla="*/ 37 w 197"/>
                <a:gd name="T17" fmla="*/ 4 h 14"/>
                <a:gd name="T18" fmla="*/ 41 w 197"/>
                <a:gd name="T19" fmla="*/ 0 h 14"/>
                <a:gd name="T20" fmla="*/ 46 w 197"/>
                <a:gd name="T21" fmla="*/ 0 h 14"/>
                <a:gd name="T22" fmla="*/ 50 w 197"/>
                <a:gd name="T23" fmla="*/ 0 h 14"/>
                <a:gd name="T24" fmla="*/ 55 w 197"/>
                <a:gd name="T25" fmla="*/ 4 h 14"/>
                <a:gd name="T26" fmla="*/ 59 w 197"/>
                <a:gd name="T27" fmla="*/ 4 h 14"/>
                <a:gd name="T28" fmla="*/ 63 w 197"/>
                <a:gd name="T29" fmla="*/ 7 h 14"/>
                <a:gd name="T30" fmla="*/ 68 w 197"/>
                <a:gd name="T31" fmla="*/ 10 h 14"/>
                <a:gd name="T32" fmla="*/ 72 w 197"/>
                <a:gd name="T33" fmla="*/ 10 h 14"/>
                <a:gd name="T34" fmla="*/ 76 w 197"/>
                <a:gd name="T35" fmla="*/ 10 h 14"/>
                <a:gd name="T36" fmla="*/ 81 w 197"/>
                <a:gd name="T37" fmla="*/ 13 h 14"/>
                <a:gd name="T38" fmla="*/ 85 w 197"/>
                <a:gd name="T39" fmla="*/ 13 h 14"/>
                <a:gd name="T40" fmla="*/ 90 w 197"/>
                <a:gd name="T41" fmla="*/ 13 h 14"/>
                <a:gd name="T42" fmla="*/ 94 w 197"/>
                <a:gd name="T43" fmla="*/ 13 h 14"/>
                <a:gd name="T44" fmla="*/ 98 w 197"/>
                <a:gd name="T45" fmla="*/ 10 h 14"/>
                <a:gd name="T46" fmla="*/ 103 w 197"/>
                <a:gd name="T47" fmla="*/ 10 h 14"/>
                <a:gd name="T48" fmla="*/ 107 w 197"/>
                <a:gd name="T49" fmla="*/ 7 h 14"/>
                <a:gd name="T50" fmla="*/ 111 w 197"/>
                <a:gd name="T51" fmla="*/ 7 h 14"/>
                <a:gd name="T52" fmla="*/ 116 w 197"/>
                <a:gd name="T53" fmla="*/ 4 h 14"/>
                <a:gd name="T54" fmla="*/ 120 w 197"/>
                <a:gd name="T55" fmla="*/ 1 h 14"/>
                <a:gd name="T56" fmla="*/ 125 w 197"/>
                <a:gd name="T57" fmla="*/ 1 h 14"/>
                <a:gd name="T58" fmla="*/ 129 w 197"/>
                <a:gd name="T59" fmla="*/ 1 h 14"/>
                <a:gd name="T60" fmla="*/ 134 w 197"/>
                <a:gd name="T61" fmla="*/ 1 h 14"/>
                <a:gd name="T62" fmla="*/ 138 w 197"/>
                <a:gd name="T63" fmla="*/ 1 h 14"/>
                <a:gd name="T64" fmla="*/ 142 w 197"/>
                <a:gd name="T65" fmla="*/ 7 h 14"/>
                <a:gd name="T66" fmla="*/ 146 w 197"/>
                <a:gd name="T67" fmla="*/ 10 h 14"/>
                <a:gd name="T68" fmla="*/ 151 w 197"/>
                <a:gd name="T69" fmla="*/ 10 h 14"/>
                <a:gd name="T70" fmla="*/ 155 w 197"/>
                <a:gd name="T71" fmla="*/ 10 h 14"/>
                <a:gd name="T72" fmla="*/ 160 w 197"/>
                <a:gd name="T73" fmla="*/ 10 h 14"/>
                <a:gd name="T74" fmla="*/ 164 w 197"/>
                <a:gd name="T75" fmla="*/ 8 h 14"/>
                <a:gd name="T76" fmla="*/ 169 w 197"/>
                <a:gd name="T77" fmla="*/ 8 h 14"/>
                <a:gd name="T78" fmla="*/ 173 w 197"/>
                <a:gd name="T79" fmla="*/ 8 h 14"/>
                <a:gd name="T80" fmla="*/ 177 w 197"/>
                <a:gd name="T81" fmla="*/ 14 h 14"/>
                <a:gd name="T82" fmla="*/ 182 w 197"/>
                <a:gd name="T83" fmla="*/ 11 h 14"/>
                <a:gd name="T84" fmla="*/ 186 w 197"/>
                <a:gd name="T85" fmla="*/ 11 h 14"/>
                <a:gd name="T86" fmla="*/ 190 w 197"/>
                <a:gd name="T87" fmla="*/ 11 h 14"/>
                <a:gd name="T88" fmla="*/ 195 w 197"/>
                <a:gd name="T89" fmla="*/ 11 h 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97" h="14">
                  <a:moveTo>
                    <a:pt x="0" y="3"/>
                  </a:moveTo>
                  <a:lnTo>
                    <a:pt x="2" y="0"/>
                  </a:lnTo>
                  <a:lnTo>
                    <a:pt x="4" y="0"/>
                  </a:lnTo>
                  <a:lnTo>
                    <a:pt x="6" y="0"/>
                  </a:lnTo>
                  <a:lnTo>
                    <a:pt x="9" y="0"/>
                  </a:lnTo>
                  <a:lnTo>
                    <a:pt x="11" y="0"/>
                  </a:lnTo>
                  <a:lnTo>
                    <a:pt x="13" y="3"/>
                  </a:lnTo>
                  <a:lnTo>
                    <a:pt x="15" y="0"/>
                  </a:lnTo>
                  <a:lnTo>
                    <a:pt x="17" y="3"/>
                  </a:lnTo>
                  <a:lnTo>
                    <a:pt x="20" y="3"/>
                  </a:lnTo>
                  <a:lnTo>
                    <a:pt x="22" y="3"/>
                  </a:lnTo>
                  <a:lnTo>
                    <a:pt x="24" y="6"/>
                  </a:lnTo>
                  <a:lnTo>
                    <a:pt x="26" y="6"/>
                  </a:lnTo>
                  <a:lnTo>
                    <a:pt x="28" y="6"/>
                  </a:lnTo>
                  <a:lnTo>
                    <a:pt x="30" y="6"/>
                  </a:lnTo>
                  <a:lnTo>
                    <a:pt x="33" y="6"/>
                  </a:lnTo>
                  <a:lnTo>
                    <a:pt x="35" y="6"/>
                  </a:lnTo>
                  <a:lnTo>
                    <a:pt x="37" y="4"/>
                  </a:lnTo>
                  <a:lnTo>
                    <a:pt x="39" y="4"/>
                  </a:lnTo>
                  <a:lnTo>
                    <a:pt x="41" y="0"/>
                  </a:lnTo>
                  <a:lnTo>
                    <a:pt x="44" y="0"/>
                  </a:lnTo>
                  <a:lnTo>
                    <a:pt x="46" y="0"/>
                  </a:lnTo>
                  <a:lnTo>
                    <a:pt x="48" y="0"/>
                  </a:lnTo>
                  <a:lnTo>
                    <a:pt x="50" y="0"/>
                  </a:lnTo>
                  <a:lnTo>
                    <a:pt x="52" y="0"/>
                  </a:lnTo>
                  <a:lnTo>
                    <a:pt x="55" y="4"/>
                  </a:lnTo>
                  <a:lnTo>
                    <a:pt x="57" y="4"/>
                  </a:lnTo>
                  <a:lnTo>
                    <a:pt x="59" y="4"/>
                  </a:lnTo>
                  <a:lnTo>
                    <a:pt x="61" y="7"/>
                  </a:lnTo>
                  <a:lnTo>
                    <a:pt x="63" y="7"/>
                  </a:lnTo>
                  <a:lnTo>
                    <a:pt x="66" y="7"/>
                  </a:lnTo>
                  <a:lnTo>
                    <a:pt x="68" y="10"/>
                  </a:lnTo>
                  <a:lnTo>
                    <a:pt x="70" y="10"/>
                  </a:lnTo>
                  <a:lnTo>
                    <a:pt x="72" y="10"/>
                  </a:lnTo>
                  <a:lnTo>
                    <a:pt x="74" y="10"/>
                  </a:lnTo>
                  <a:lnTo>
                    <a:pt x="76" y="10"/>
                  </a:lnTo>
                  <a:lnTo>
                    <a:pt x="78" y="10"/>
                  </a:lnTo>
                  <a:lnTo>
                    <a:pt x="81" y="13"/>
                  </a:lnTo>
                  <a:lnTo>
                    <a:pt x="83" y="13"/>
                  </a:lnTo>
                  <a:lnTo>
                    <a:pt x="85" y="13"/>
                  </a:lnTo>
                  <a:lnTo>
                    <a:pt x="87" y="13"/>
                  </a:lnTo>
                  <a:lnTo>
                    <a:pt x="90" y="13"/>
                  </a:lnTo>
                  <a:lnTo>
                    <a:pt x="92" y="13"/>
                  </a:lnTo>
                  <a:lnTo>
                    <a:pt x="94" y="13"/>
                  </a:lnTo>
                  <a:lnTo>
                    <a:pt x="96" y="13"/>
                  </a:lnTo>
                  <a:lnTo>
                    <a:pt x="98" y="10"/>
                  </a:lnTo>
                  <a:lnTo>
                    <a:pt x="101" y="10"/>
                  </a:lnTo>
                  <a:lnTo>
                    <a:pt x="103" y="10"/>
                  </a:lnTo>
                  <a:lnTo>
                    <a:pt x="105" y="10"/>
                  </a:lnTo>
                  <a:lnTo>
                    <a:pt x="107" y="7"/>
                  </a:lnTo>
                  <a:lnTo>
                    <a:pt x="109" y="7"/>
                  </a:lnTo>
                  <a:lnTo>
                    <a:pt x="111" y="7"/>
                  </a:lnTo>
                  <a:lnTo>
                    <a:pt x="114" y="7"/>
                  </a:lnTo>
                  <a:lnTo>
                    <a:pt x="116" y="4"/>
                  </a:lnTo>
                  <a:lnTo>
                    <a:pt x="118" y="4"/>
                  </a:lnTo>
                  <a:lnTo>
                    <a:pt x="120" y="1"/>
                  </a:lnTo>
                  <a:lnTo>
                    <a:pt x="123" y="1"/>
                  </a:lnTo>
                  <a:lnTo>
                    <a:pt x="125" y="1"/>
                  </a:lnTo>
                  <a:lnTo>
                    <a:pt x="127" y="1"/>
                  </a:lnTo>
                  <a:lnTo>
                    <a:pt x="129" y="1"/>
                  </a:lnTo>
                  <a:lnTo>
                    <a:pt x="131" y="1"/>
                  </a:lnTo>
                  <a:lnTo>
                    <a:pt x="134" y="1"/>
                  </a:lnTo>
                  <a:lnTo>
                    <a:pt x="136" y="1"/>
                  </a:lnTo>
                  <a:lnTo>
                    <a:pt x="138" y="1"/>
                  </a:lnTo>
                  <a:lnTo>
                    <a:pt x="140" y="4"/>
                  </a:lnTo>
                  <a:lnTo>
                    <a:pt x="142" y="7"/>
                  </a:lnTo>
                  <a:lnTo>
                    <a:pt x="144" y="7"/>
                  </a:lnTo>
                  <a:lnTo>
                    <a:pt x="146" y="10"/>
                  </a:lnTo>
                  <a:lnTo>
                    <a:pt x="149" y="10"/>
                  </a:lnTo>
                  <a:lnTo>
                    <a:pt x="151" y="10"/>
                  </a:lnTo>
                  <a:lnTo>
                    <a:pt x="153" y="10"/>
                  </a:lnTo>
                  <a:lnTo>
                    <a:pt x="155" y="10"/>
                  </a:lnTo>
                  <a:lnTo>
                    <a:pt x="157" y="10"/>
                  </a:lnTo>
                  <a:lnTo>
                    <a:pt x="160" y="10"/>
                  </a:lnTo>
                  <a:lnTo>
                    <a:pt x="162" y="10"/>
                  </a:lnTo>
                  <a:lnTo>
                    <a:pt x="164" y="8"/>
                  </a:lnTo>
                  <a:lnTo>
                    <a:pt x="166" y="8"/>
                  </a:lnTo>
                  <a:lnTo>
                    <a:pt x="169" y="8"/>
                  </a:lnTo>
                  <a:lnTo>
                    <a:pt x="171" y="8"/>
                  </a:lnTo>
                  <a:lnTo>
                    <a:pt x="173" y="8"/>
                  </a:lnTo>
                  <a:lnTo>
                    <a:pt x="175" y="11"/>
                  </a:lnTo>
                  <a:lnTo>
                    <a:pt x="177" y="14"/>
                  </a:lnTo>
                  <a:lnTo>
                    <a:pt x="179" y="14"/>
                  </a:lnTo>
                  <a:lnTo>
                    <a:pt x="182" y="11"/>
                  </a:lnTo>
                  <a:lnTo>
                    <a:pt x="184" y="11"/>
                  </a:lnTo>
                  <a:lnTo>
                    <a:pt x="186" y="11"/>
                  </a:lnTo>
                  <a:lnTo>
                    <a:pt x="188" y="11"/>
                  </a:lnTo>
                  <a:lnTo>
                    <a:pt x="190" y="11"/>
                  </a:lnTo>
                  <a:lnTo>
                    <a:pt x="192" y="11"/>
                  </a:lnTo>
                  <a:lnTo>
                    <a:pt x="195" y="11"/>
                  </a:lnTo>
                  <a:lnTo>
                    <a:pt x="197" y="8"/>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249" name="Line 69"/>
          <p:cNvSpPr>
            <a:spLocks noChangeShapeType="1"/>
          </p:cNvSpPr>
          <p:nvPr/>
        </p:nvSpPr>
        <p:spPr bwMode="auto">
          <a:xfrm>
            <a:off x="2481263" y="4781550"/>
            <a:ext cx="3665537" cy="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50" name="Rectangle 70"/>
          <p:cNvSpPr>
            <a:spLocks noChangeArrowheads="1"/>
          </p:cNvSpPr>
          <p:nvPr/>
        </p:nvSpPr>
        <p:spPr bwMode="auto">
          <a:xfrm>
            <a:off x="1728788" y="2027238"/>
            <a:ext cx="5668962" cy="31686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251" name="Rectangle 71"/>
          <p:cNvSpPr>
            <a:spLocks noChangeArrowheads="1"/>
          </p:cNvSpPr>
          <p:nvPr/>
        </p:nvSpPr>
        <p:spPr bwMode="auto">
          <a:xfrm>
            <a:off x="1727200" y="5472113"/>
            <a:ext cx="5670550" cy="6969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9252" name="Group 72"/>
          <p:cNvGrpSpPr>
            <a:grpSpLocks/>
          </p:cNvGrpSpPr>
          <p:nvPr/>
        </p:nvGrpSpPr>
        <p:grpSpPr bwMode="auto">
          <a:xfrm>
            <a:off x="6135688" y="2276475"/>
            <a:ext cx="1190625" cy="2252663"/>
            <a:chOff x="4105" y="1434"/>
            <a:chExt cx="750" cy="1419"/>
          </a:xfrm>
        </p:grpSpPr>
        <p:grpSp>
          <p:nvGrpSpPr>
            <p:cNvPr id="9314" name="Group 73"/>
            <p:cNvGrpSpPr>
              <a:grpSpLocks/>
            </p:cNvGrpSpPr>
            <p:nvPr/>
          </p:nvGrpSpPr>
          <p:grpSpPr bwMode="auto">
            <a:xfrm>
              <a:off x="4183" y="1434"/>
              <a:ext cx="672" cy="1160"/>
              <a:chOff x="4183" y="1434"/>
              <a:chExt cx="672" cy="1160"/>
            </a:xfrm>
          </p:grpSpPr>
          <p:sp>
            <p:nvSpPr>
              <p:cNvPr id="9316" name="Freeform 74"/>
              <p:cNvSpPr>
                <a:spLocks/>
              </p:cNvSpPr>
              <p:nvPr/>
            </p:nvSpPr>
            <p:spPr bwMode="auto">
              <a:xfrm>
                <a:off x="4183" y="1508"/>
                <a:ext cx="280" cy="1086"/>
              </a:xfrm>
              <a:custGeom>
                <a:avLst/>
                <a:gdLst>
                  <a:gd name="T0" fmla="*/ 0 w 1007"/>
                  <a:gd name="T1" fmla="*/ 0 h 5110"/>
                  <a:gd name="T2" fmla="*/ 0 w 1007"/>
                  <a:gd name="T3" fmla="*/ 0 h 5110"/>
                  <a:gd name="T4" fmla="*/ 0 w 1007"/>
                  <a:gd name="T5" fmla="*/ 0 h 5110"/>
                  <a:gd name="T6" fmla="*/ 0 w 1007"/>
                  <a:gd name="T7" fmla="*/ 0 h 5110"/>
                  <a:gd name="T8" fmla="*/ 0 w 1007"/>
                  <a:gd name="T9" fmla="*/ 0 h 5110"/>
                  <a:gd name="T10" fmla="*/ 0 w 1007"/>
                  <a:gd name="T11" fmla="*/ 0 h 5110"/>
                  <a:gd name="T12" fmla="*/ 0 w 1007"/>
                  <a:gd name="T13" fmla="*/ 0 h 5110"/>
                  <a:gd name="T14" fmla="*/ 0 w 1007"/>
                  <a:gd name="T15" fmla="*/ 0 h 5110"/>
                  <a:gd name="T16" fmla="*/ 0 w 1007"/>
                  <a:gd name="T17" fmla="*/ 0 h 5110"/>
                  <a:gd name="T18" fmla="*/ 0 w 1007"/>
                  <a:gd name="T19" fmla="*/ 0 h 5110"/>
                  <a:gd name="T20" fmla="*/ 0 w 1007"/>
                  <a:gd name="T21" fmla="*/ 0 h 5110"/>
                  <a:gd name="T22" fmla="*/ 0 w 1007"/>
                  <a:gd name="T23" fmla="*/ 0 h 5110"/>
                  <a:gd name="T24" fmla="*/ 0 w 1007"/>
                  <a:gd name="T25" fmla="*/ 0 h 5110"/>
                  <a:gd name="T26" fmla="*/ 0 w 1007"/>
                  <a:gd name="T27" fmla="*/ 0 h 5110"/>
                  <a:gd name="T28" fmla="*/ 0 w 1007"/>
                  <a:gd name="T29" fmla="*/ 0 h 5110"/>
                  <a:gd name="T30" fmla="*/ 0 w 1007"/>
                  <a:gd name="T31" fmla="*/ 0 h 5110"/>
                  <a:gd name="T32" fmla="*/ 0 w 1007"/>
                  <a:gd name="T33" fmla="*/ 0 h 5110"/>
                  <a:gd name="T34" fmla="*/ 0 w 1007"/>
                  <a:gd name="T35" fmla="*/ 0 h 5110"/>
                  <a:gd name="T36" fmla="*/ 0 w 1007"/>
                  <a:gd name="T37" fmla="*/ 0 h 5110"/>
                  <a:gd name="T38" fmla="*/ 0 w 1007"/>
                  <a:gd name="T39" fmla="*/ 0 h 5110"/>
                  <a:gd name="T40" fmla="*/ 0 w 1007"/>
                  <a:gd name="T41" fmla="*/ 0 h 5110"/>
                  <a:gd name="T42" fmla="*/ 0 w 1007"/>
                  <a:gd name="T43" fmla="*/ 0 h 5110"/>
                  <a:gd name="T44" fmla="*/ 0 w 1007"/>
                  <a:gd name="T45" fmla="*/ 0 h 5110"/>
                  <a:gd name="T46" fmla="*/ 0 w 1007"/>
                  <a:gd name="T47" fmla="*/ 0 h 5110"/>
                  <a:gd name="T48" fmla="*/ 0 w 1007"/>
                  <a:gd name="T49" fmla="*/ 0 h 5110"/>
                  <a:gd name="T50" fmla="*/ 0 w 1007"/>
                  <a:gd name="T51" fmla="*/ 0 h 5110"/>
                  <a:gd name="T52" fmla="*/ 0 w 1007"/>
                  <a:gd name="T53" fmla="*/ 0 h 5110"/>
                  <a:gd name="T54" fmla="*/ 0 w 1007"/>
                  <a:gd name="T55" fmla="*/ 0 h 5110"/>
                  <a:gd name="T56" fmla="*/ 0 w 1007"/>
                  <a:gd name="T57" fmla="*/ 0 h 5110"/>
                  <a:gd name="T58" fmla="*/ 0 w 1007"/>
                  <a:gd name="T59" fmla="*/ 0 h 5110"/>
                  <a:gd name="T60" fmla="*/ 0 w 1007"/>
                  <a:gd name="T61" fmla="*/ 0 h 5110"/>
                  <a:gd name="T62" fmla="*/ 0 w 1007"/>
                  <a:gd name="T63" fmla="*/ 0 h 5110"/>
                  <a:gd name="T64" fmla="*/ 0 w 1007"/>
                  <a:gd name="T65" fmla="*/ 0 h 5110"/>
                  <a:gd name="T66" fmla="*/ 0 w 1007"/>
                  <a:gd name="T67" fmla="*/ 0 h 5110"/>
                  <a:gd name="T68" fmla="*/ 0 w 1007"/>
                  <a:gd name="T69" fmla="*/ 0 h 5110"/>
                  <a:gd name="T70" fmla="*/ 0 w 1007"/>
                  <a:gd name="T71" fmla="*/ 0 h 5110"/>
                  <a:gd name="T72" fmla="*/ 0 w 1007"/>
                  <a:gd name="T73" fmla="*/ 0 h 5110"/>
                  <a:gd name="T74" fmla="*/ 0 w 1007"/>
                  <a:gd name="T75" fmla="*/ 0 h 5110"/>
                  <a:gd name="T76" fmla="*/ 0 w 1007"/>
                  <a:gd name="T77" fmla="*/ 0 h 5110"/>
                  <a:gd name="T78" fmla="*/ 0 w 1007"/>
                  <a:gd name="T79" fmla="*/ 0 h 5110"/>
                  <a:gd name="T80" fmla="*/ 0 w 1007"/>
                  <a:gd name="T81" fmla="*/ 0 h 5110"/>
                  <a:gd name="T82" fmla="*/ 0 w 1007"/>
                  <a:gd name="T83" fmla="*/ 0 h 5110"/>
                  <a:gd name="T84" fmla="*/ 0 w 1007"/>
                  <a:gd name="T85" fmla="*/ 0 h 5110"/>
                  <a:gd name="T86" fmla="*/ 0 w 1007"/>
                  <a:gd name="T87" fmla="*/ 0 h 5110"/>
                  <a:gd name="T88" fmla="*/ 0 w 1007"/>
                  <a:gd name="T89" fmla="*/ 0 h 5110"/>
                  <a:gd name="T90" fmla="*/ 0 w 1007"/>
                  <a:gd name="T91" fmla="*/ 0 h 5110"/>
                  <a:gd name="T92" fmla="*/ 0 w 1007"/>
                  <a:gd name="T93" fmla="*/ 0 h 5110"/>
                  <a:gd name="T94" fmla="*/ 0 w 1007"/>
                  <a:gd name="T95" fmla="*/ 0 h 5110"/>
                  <a:gd name="T96" fmla="*/ 0 w 1007"/>
                  <a:gd name="T97" fmla="*/ 0 h 5110"/>
                  <a:gd name="T98" fmla="*/ 0 w 1007"/>
                  <a:gd name="T99" fmla="*/ 0 h 5110"/>
                  <a:gd name="T100" fmla="*/ 0 w 1007"/>
                  <a:gd name="T101" fmla="*/ 0 h 5110"/>
                  <a:gd name="T102" fmla="*/ 0 w 1007"/>
                  <a:gd name="T103" fmla="*/ 0 h 5110"/>
                  <a:gd name="T104" fmla="*/ 0 w 1007"/>
                  <a:gd name="T105" fmla="*/ 0 h 5110"/>
                  <a:gd name="T106" fmla="*/ 0 w 1007"/>
                  <a:gd name="T107" fmla="*/ 0 h 5110"/>
                  <a:gd name="T108" fmla="*/ 0 w 1007"/>
                  <a:gd name="T109" fmla="*/ 0 h 5110"/>
                  <a:gd name="T110" fmla="*/ 0 w 1007"/>
                  <a:gd name="T111" fmla="*/ 0 h 5110"/>
                  <a:gd name="T112" fmla="*/ 0 w 1007"/>
                  <a:gd name="T113" fmla="*/ 0 h 5110"/>
                  <a:gd name="T114" fmla="*/ 0 w 1007"/>
                  <a:gd name="T115" fmla="*/ 0 h 5110"/>
                  <a:gd name="T116" fmla="*/ 0 w 1007"/>
                  <a:gd name="T117" fmla="*/ 0 h 5110"/>
                  <a:gd name="T118" fmla="*/ 0 w 1007"/>
                  <a:gd name="T119" fmla="*/ 0 h 5110"/>
                  <a:gd name="T120" fmla="*/ 0 w 1007"/>
                  <a:gd name="T121" fmla="*/ 0 h 5110"/>
                  <a:gd name="T122" fmla="*/ 0 w 1007"/>
                  <a:gd name="T123" fmla="*/ 0 h 5110"/>
                  <a:gd name="T124" fmla="*/ 0 w 1007"/>
                  <a:gd name="T125" fmla="*/ 0 h 5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07" h="5110">
                    <a:moveTo>
                      <a:pt x="0" y="5096"/>
                    </a:moveTo>
                    <a:lnTo>
                      <a:pt x="8" y="5110"/>
                    </a:lnTo>
                    <a:lnTo>
                      <a:pt x="17" y="4904"/>
                    </a:lnTo>
                    <a:lnTo>
                      <a:pt x="24" y="4918"/>
                    </a:lnTo>
                    <a:lnTo>
                      <a:pt x="33" y="4739"/>
                    </a:lnTo>
                    <a:lnTo>
                      <a:pt x="41" y="4534"/>
                    </a:lnTo>
                    <a:lnTo>
                      <a:pt x="50" y="4534"/>
                    </a:lnTo>
                    <a:lnTo>
                      <a:pt x="59" y="4355"/>
                    </a:lnTo>
                    <a:lnTo>
                      <a:pt x="66" y="4355"/>
                    </a:lnTo>
                    <a:lnTo>
                      <a:pt x="74" y="4369"/>
                    </a:lnTo>
                    <a:lnTo>
                      <a:pt x="83" y="4190"/>
                    </a:lnTo>
                    <a:lnTo>
                      <a:pt x="91" y="3998"/>
                    </a:lnTo>
                    <a:lnTo>
                      <a:pt x="99" y="4012"/>
                    </a:lnTo>
                    <a:lnTo>
                      <a:pt x="108" y="3834"/>
                    </a:lnTo>
                    <a:lnTo>
                      <a:pt x="117" y="3614"/>
                    </a:lnTo>
                    <a:lnTo>
                      <a:pt x="125" y="3491"/>
                    </a:lnTo>
                    <a:lnTo>
                      <a:pt x="133" y="3491"/>
                    </a:lnTo>
                    <a:lnTo>
                      <a:pt x="141" y="3491"/>
                    </a:lnTo>
                    <a:lnTo>
                      <a:pt x="148" y="3505"/>
                    </a:lnTo>
                    <a:lnTo>
                      <a:pt x="157" y="3326"/>
                    </a:lnTo>
                    <a:lnTo>
                      <a:pt x="164" y="3340"/>
                    </a:lnTo>
                    <a:lnTo>
                      <a:pt x="174" y="3189"/>
                    </a:lnTo>
                    <a:lnTo>
                      <a:pt x="182" y="3066"/>
                    </a:lnTo>
                    <a:lnTo>
                      <a:pt x="190" y="3066"/>
                    </a:lnTo>
                    <a:lnTo>
                      <a:pt x="198" y="3066"/>
                    </a:lnTo>
                    <a:lnTo>
                      <a:pt x="205" y="3093"/>
                    </a:lnTo>
                    <a:lnTo>
                      <a:pt x="214" y="2901"/>
                    </a:lnTo>
                    <a:lnTo>
                      <a:pt x="222" y="2791"/>
                    </a:lnTo>
                    <a:lnTo>
                      <a:pt x="231" y="2806"/>
                    </a:lnTo>
                    <a:lnTo>
                      <a:pt x="239" y="2654"/>
                    </a:lnTo>
                    <a:lnTo>
                      <a:pt x="247" y="2668"/>
                    </a:lnTo>
                    <a:lnTo>
                      <a:pt x="255" y="2545"/>
                    </a:lnTo>
                    <a:lnTo>
                      <a:pt x="263" y="2394"/>
                    </a:lnTo>
                    <a:lnTo>
                      <a:pt x="271" y="2394"/>
                    </a:lnTo>
                    <a:lnTo>
                      <a:pt x="279" y="2298"/>
                    </a:lnTo>
                    <a:lnTo>
                      <a:pt x="288" y="2106"/>
                    </a:lnTo>
                    <a:lnTo>
                      <a:pt x="297" y="2079"/>
                    </a:lnTo>
                    <a:lnTo>
                      <a:pt x="304" y="2079"/>
                    </a:lnTo>
                    <a:lnTo>
                      <a:pt x="312" y="2079"/>
                    </a:lnTo>
                    <a:lnTo>
                      <a:pt x="320" y="2093"/>
                    </a:lnTo>
                    <a:lnTo>
                      <a:pt x="328" y="1983"/>
                    </a:lnTo>
                    <a:lnTo>
                      <a:pt x="336" y="1983"/>
                    </a:lnTo>
                    <a:lnTo>
                      <a:pt x="344" y="1777"/>
                    </a:lnTo>
                    <a:lnTo>
                      <a:pt x="353" y="1777"/>
                    </a:lnTo>
                    <a:lnTo>
                      <a:pt x="361" y="1777"/>
                    </a:lnTo>
                    <a:lnTo>
                      <a:pt x="369" y="1791"/>
                    </a:lnTo>
                    <a:lnTo>
                      <a:pt x="377" y="1695"/>
                    </a:lnTo>
                    <a:lnTo>
                      <a:pt x="385" y="1599"/>
                    </a:lnTo>
                    <a:lnTo>
                      <a:pt x="392" y="1613"/>
                    </a:lnTo>
                    <a:lnTo>
                      <a:pt x="401" y="1462"/>
                    </a:lnTo>
                    <a:lnTo>
                      <a:pt x="409" y="1407"/>
                    </a:lnTo>
                    <a:lnTo>
                      <a:pt x="418" y="1394"/>
                    </a:lnTo>
                    <a:lnTo>
                      <a:pt x="425" y="1394"/>
                    </a:lnTo>
                    <a:lnTo>
                      <a:pt x="433" y="1407"/>
                    </a:lnTo>
                    <a:lnTo>
                      <a:pt x="441" y="1297"/>
                    </a:lnTo>
                    <a:lnTo>
                      <a:pt x="449" y="1256"/>
                    </a:lnTo>
                    <a:lnTo>
                      <a:pt x="457" y="1256"/>
                    </a:lnTo>
                    <a:lnTo>
                      <a:pt x="465" y="1256"/>
                    </a:lnTo>
                    <a:lnTo>
                      <a:pt x="472" y="1271"/>
                    </a:lnTo>
                    <a:lnTo>
                      <a:pt x="482" y="1119"/>
                    </a:lnTo>
                    <a:lnTo>
                      <a:pt x="490" y="1079"/>
                    </a:lnTo>
                    <a:lnTo>
                      <a:pt x="498" y="1038"/>
                    </a:lnTo>
                    <a:lnTo>
                      <a:pt x="505" y="1024"/>
                    </a:lnTo>
                    <a:lnTo>
                      <a:pt x="513" y="1024"/>
                    </a:lnTo>
                    <a:lnTo>
                      <a:pt x="521" y="1024"/>
                    </a:lnTo>
                    <a:lnTo>
                      <a:pt x="529" y="1038"/>
                    </a:lnTo>
                    <a:lnTo>
                      <a:pt x="538" y="914"/>
                    </a:lnTo>
                    <a:lnTo>
                      <a:pt x="546" y="846"/>
                    </a:lnTo>
                    <a:lnTo>
                      <a:pt x="554" y="833"/>
                    </a:lnTo>
                    <a:lnTo>
                      <a:pt x="562" y="833"/>
                    </a:lnTo>
                    <a:lnTo>
                      <a:pt x="569" y="818"/>
                    </a:lnTo>
                    <a:lnTo>
                      <a:pt x="577" y="805"/>
                    </a:lnTo>
                    <a:lnTo>
                      <a:pt x="585" y="791"/>
                    </a:lnTo>
                    <a:lnTo>
                      <a:pt x="593" y="778"/>
                    </a:lnTo>
                    <a:lnTo>
                      <a:pt x="602" y="778"/>
                    </a:lnTo>
                    <a:lnTo>
                      <a:pt x="609" y="778"/>
                    </a:lnTo>
                    <a:lnTo>
                      <a:pt x="617" y="792"/>
                    </a:lnTo>
                    <a:lnTo>
                      <a:pt x="625" y="655"/>
                    </a:lnTo>
                    <a:lnTo>
                      <a:pt x="633" y="640"/>
                    </a:lnTo>
                    <a:lnTo>
                      <a:pt x="641" y="640"/>
                    </a:lnTo>
                    <a:lnTo>
                      <a:pt x="649" y="600"/>
                    </a:lnTo>
                    <a:lnTo>
                      <a:pt x="658" y="587"/>
                    </a:lnTo>
                    <a:lnTo>
                      <a:pt x="666" y="532"/>
                    </a:lnTo>
                    <a:lnTo>
                      <a:pt x="673" y="517"/>
                    </a:lnTo>
                    <a:lnTo>
                      <a:pt x="681" y="504"/>
                    </a:lnTo>
                    <a:lnTo>
                      <a:pt x="689" y="490"/>
                    </a:lnTo>
                    <a:lnTo>
                      <a:pt x="697" y="449"/>
                    </a:lnTo>
                    <a:lnTo>
                      <a:pt x="705" y="436"/>
                    </a:lnTo>
                    <a:lnTo>
                      <a:pt x="713" y="422"/>
                    </a:lnTo>
                    <a:lnTo>
                      <a:pt x="721" y="409"/>
                    </a:lnTo>
                    <a:lnTo>
                      <a:pt x="729" y="394"/>
                    </a:lnTo>
                    <a:lnTo>
                      <a:pt x="737" y="367"/>
                    </a:lnTo>
                    <a:lnTo>
                      <a:pt x="745" y="354"/>
                    </a:lnTo>
                    <a:lnTo>
                      <a:pt x="753" y="341"/>
                    </a:lnTo>
                    <a:lnTo>
                      <a:pt x="761" y="326"/>
                    </a:lnTo>
                    <a:lnTo>
                      <a:pt x="768" y="313"/>
                    </a:lnTo>
                    <a:lnTo>
                      <a:pt x="776" y="299"/>
                    </a:lnTo>
                    <a:lnTo>
                      <a:pt x="785" y="299"/>
                    </a:lnTo>
                    <a:lnTo>
                      <a:pt x="793" y="271"/>
                    </a:lnTo>
                    <a:lnTo>
                      <a:pt x="801" y="273"/>
                    </a:lnTo>
                    <a:lnTo>
                      <a:pt x="808" y="258"/>
                    </a:lnTo>
                    <a:lnTo>
                      <a:pt x="816" y="245"/>
                    </a:lnTo>
                    <a:lnTo>
                      <a:pt x="824" y="231"/>
                    </a:lnTo>
                    <a:lnTo>
                      <a:pt x="832" y="218"/>
                    </a:lnTo>
                    <a:lnTo>
                      <a:pt x="841" y="204"/>
                    </a:lnTo>
                    <a:lnTo>
                      <a:pt x="849" y="190"/>
                    </a:lnTo>
                    <a:lnTo>
                      <a:pt x="856" y="190"/>
                    </a:lnTo>
                    <a:lnTo>
                      <a:pt x="864" y="177"/>
                    </a:lnTo>
                    <a:lnTo>
                      <a:pt x="872" y="163"/>
                    </a:lnTo>
                    <a:lnTo>
                      <a:pt x="880" y="150"/>
                    </a:lnTo>
                    <a:lnTo>
                      <a:pt x="888" y="150"/>
                    </a:lnTo>
                    <a:lnTo>
                      <a:pt x="895" y="122"/>
                    </a:lnTo>
                    <a:lnTo>
                      <a:pt x="904" y="109"/>
                    </a:lnTo>
                    <a:lnTo>
                      <a:pt x="912" y="109"/>
                    </a:lnTo>
                    <a:lnTo>
                      <a:pt x="920" y="95"/>
                    </a:lnTo>
                    <a:lnTo>
                      <a:pt x="928" y="81"/>
                    </a:lnTo>
                    <a:lnTo>
                      <a:pt x="935" y="81"/>
                    </a:lnTo>
                    <a:lnTo>
                      <a:pt x="943" y="68"/>
                    </a:lnTo>
                    <a:lnTo>
                      <a:pt x="951" y="68"/>
                    </a:lnTo>
                    <a:lnTo>
                      <a:pt x="959" y="54"/>
                    </a:lnTo>
                    <a:lnTo>
                      <a:pt x="968" y="41"/>
                    </a:lnTo>
                    <a:lnTo>
                      <a:pt x="975" y="41"/>
                    </a:lnTo>
                    <a:lnTo>
                      <a:pt x="983" y="28"/>
                    </a:lnTo>
                    <a:lnTo>
                      <a:pt x="991" y="28"/>
                    </a:lnTo>
                    <a:lnTo>
                      <a:pt x="999" y="13"/>
                    </a:lnTo>
                    <a:lnTo>
                      <a:pt x="1007"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7" name="Freeform 75"/>
              <p:cNvSpPr>
                <a:spLocks/>
              </p:cNvSpPr>
              <p:nvPr/>
            </p:nvSpPr>
            <p:spPr bwMode="auto">
              <a:xfrm>
                <a:off x="4463" y="1440"/>
                <a:ext cx="274" cy="68"/>
              </a:xfrm>
              <a:custGeom>
                <a:avLst/>
                <a:gdLst>
                  <a:gd name="T0" fmla="*/ 0 w 987"/>
                  <a:gd name="T1" fmla="*/ 0 h 319"/>
                  <a:gd name="T2" fmla="*/ 0 w 987"/>
                  <a:gd name="T3" fmla="*/ 0 h 319"/>
                  <a:gd name="T4" fmla="*/ 0 w 987"/>
                  <a:gd name="T5" fmla="*/ 0 h 319"/>
                  <a:gd name="T6" fmla="*/ 0 w 987"/>
                  <a:gd name="T7" fmla="*/ 0 h 319"/>
                  <a:gd name="T8" fmla="*/ 0 w 987"/>
                  <a:gd name="T9" fmla="*/ 0 h 319"/>
                  <a:gd name="T10" fmla="*/ 0 w 987"/>
                  <a:gd name="T11" fmla="*/ 0 h 319"/>
                  <a:gd name="T12" fmla="*/ 0 w 987"/>
                  <a:gd name="T13" fmla="*/ 0 h 319"/>
                  <a:gd name="T14" fmla="*/ 0 w 987"/>
                  <a:gd name="T15" fmla="*/ 0 h 319"/>
                  <a:gd name="T16" fmla="*/ 0 w 987"/>
                  <a:gd name="T17" fmla="*/ 0 h 319"/>
                  <a:gd name="T18" fmla="*/ 0 w 987"/>
                  <a:gd name="T19" fmla="*/ 0 h 319"/>
                  <a:gd name="T20" fmla="*/ 0 w 987"/>
                  <a:gd name="T21" fmla="*/ 0 h 319"/>
                  <a:gd name="T22" fmla="*/ 0 w 987"/>
                  <a:gd name="T23" fmla="*/ 0 h 319"/>
                  <a:gd name="T24" fmla="*/ 0 w 987"/>
                  <a:gd name="T25" fmla="*/ 0 h 319"/>
                  <a:gd name="T26" fmla="*/ 0 w 987"/>
                  <a:gd name="T27" fmla="*/ 0 h 319"/>
                  <a:gd name="T28" fmla="*/ 0 w 987"/>
                  <a:gd name="T29" fmla="*/ 0 h 319"/>
                  <a:gd name="T30" fmla="*/ 0 w 987"/>
                  <a:gd name="T31" fmla="*/ 0 h 319"/>
                  <a:gd name="T32" fmla="*/ 0 w 987"/>
                  <a:gd name="T33" fmla="*/ 0 h 319"/>
                  <a:gd name="T34" fmla="*/ 0 w 987"/>
                  <a:gd name="T35" fmla="*/ 0 h 319"/>
                  <a:gd name="T36" fmla="*/ 0 w 987"/>
                  <a:gd name="T37" fmla="*/ 0 h 319"/>
                  <a:gd name="T38" fmla="*/ 0 w 987"/>
                  <a:gd name="T39" fmla="*/ 0 h 319"/>
                  <a:gd name="T40" fmla="*/ 0 w 987"/>
                  <a:gd name="T41" fmla="*/ 0 h 319"/>
                  <a:gd name="T42" fmla="*/ 0 w 987"/>
                  <a:gd name="T43" fmla="*/ 0 h 319"/>
                  <a:gd name="T44" fmla="*/ 0 w 987"/>
                  <a:gd name="T45" fmla="*/ 0 h 319"/>
                  <a:gd name="T46" fmla="*/ 0 w 987"/>
                  <a:gd name="T47" fmla="*/ 0 h 319"/>
                  <a:gd name="T48" fmla="*/ 0 w 987"/>
                  <a:gd name="T49" fmla="*/ 0 h 319"/>
                  <a:gd name="T50" fmla="*/ 0 w 987"/>
                  <a:gd name="T51" fmla="*/ 0 h 319"/>
                  <a:gd name="T52" fmla="*/ 0 w 987"/>
                  <a:gd name="T53" fmla="*/ 0 h 319"/>
                  <a:gd name="T54" fmla="*/ 0 w 987"/>
                  <a:gd name="T55" fmla="*/ 0 h 319"/>
                  <a:gd name="T56" fmla="*/ 0 w 987"/>
                  <a:gd name="T57" fmla="*/ 0 h 319"/>
                  <a:gd name="T58" fmla="*/ 0 w 987"/>
                  <a:gd name="T59" fmla="*/ 0 h 319"/>
                  <a:gd name="T60" fmla="*/ 0 w 987"/>
                  <a:gd name="T61" fmla="*/ 0 h 319"/>
                  <a:gd name="T62" fmla="*/ 0 w 987"/>
                  <a:gd name="T63" fmla="*/ 0 h 319"/>
                  <a:gd name="T64" fmla="*/ 0 w 987"/>
                  <a:gd name="T65" fmla="*/ 0 h 319"/>
                  <a:gd name="T66" fmla="*/ 0 w 987"/>
                  <a:gd name="T67" fmla="*/ 0 h 319"/>
                  <a:gd name="T68" fmla="*/ 0 w 987"/>
                  <a:gd name="T69" fmla="*/ 0 h 319"/>
                  <a:gd name="T70" fmla="*/ 0 w 987"/>
                  <a:gd name="T71" fmla="*/ 0 h 319"/>
                  <a:gd name="T72" fmla="*/ 0 w 987"/>
                  <a:gd name="T73" fmla="*/ 0 h 319"/>
                  <a:gd name="T74" fmla="*/ 0 w 987"/>
                  <a:gd name="T75" fmla="*/ 0 h 319"/>
                  <a:gd name="T76" fmla="*/ 0 w 987"/>
                  <a:gd name="T77" fmla="*/ 0 h 319"/>
                  <a:gd name="T78" fmla="*/ 0 w 987"/>
                  <a:gd name="T79" fmla="*/ 0 h 319"/>
                  <a:gd name="T80" fmla="*/ 0 w 987"/>
                  <a:gd name="T81" fmla="*/ 0 h 319"/>
                  <a:gd name="T82" fmla="*/ 0 w 987"/>
                  <a:gd name="T83" fmla="*/ 0 h 319"/>
                  <a:gd name="T84" fmla="*/ 0 w 987"/>
                  <a:gd name="T85" fmla="*/ 0 h 319"/>
                  <a:gd name="T86" fmla="*/ 0 w 987"/>
                  <a:gd name="T87" fmla="*/ 0 h 319"/>
                  <a:gd name="T88" fmla="*/ 0 w 987"/>
                  <a:gd name="T89" fmla="*/ 0 h 319"/>
                  <a:gd name="T90" fmla="*/ 0 w 987"/>
                  <a:gd name="T91" fmla="*/ 0 h 319"/>
                  <a:gd name="T92" fmla="*/ 0 w 987"/>
                  <a:gd name="T93" fmla="*/ 0 h 319"/>
                  <a:gd name="T94" fmla="*/ 0 w 987"/>
                  <a:gd name="T95" fmla="*/ 0 h 319"/>
                  <a:gd name="T96" fmla="*/ 0 w 987"/>
                  <a:gd name="T97" fmla="*/ 0 h 319"/>
                  <a:gd name="T98" fmla="*/ 0 w 987"/>
                  <a:gd name="T99" fmla="*/ 0 h 319"/>
                  <a:gd name="T100" fmla="*/ 0 w 987"/>
                  <a:gd name="T101" fmla="*/ 0 h 319"/>
                  <a:gd name="T102" fmla="*/ 0 w 987"/>
                  <a:gd name="T103" fmla="*/ 0 h 319"/>
                  <a:gd name="T104" fmla="*/ 0 w 987"/>
                  <a:gd name="T105" fmla="*/ 0 h 319"/>
                  <a:gd name="T106" fmla="*/ 0 w 987"/>
                  <a:gd name="T107" fmla="*/ 0 h 319"/>
                  <a:gd name="T108" fmla="*/ 0 w 987"/>
                  <a:gd name="T109" fmla="*/ 0 h 319"/>
                  <a:gd name="T110" fmla="*/ 0 w 987"/>
                  <a:gd name="T111" fmla="*/ 0 h 319"/>
                  <a:gd name="T112" fmla="*/ 0 w 987"/>
                  <a:gd name="T113" fmla="*/ 0 h 319"/>
                  <a:gd name="T114" fmla="*/ 0 w 987"/>
                  <a:gd name="T115" fmla="*/ 0 h 319"/>
                  <a:gd name="T116" fmla="*/ 0 w 987"/>
                  <a:gd name="T117" fmla="*/ 0 h 319"/>
                  <a:gd name="T118" fmla="*/ 0 w 987"/>
                  <a:gd name="T119" fmla="*/ 0 h 319"/>
                  <a:gd name="T120" fmla="*/ 0 w 987"/>
                  <a:gd name="T121" fmla="*/ 0 h 319"/>
                  <a:gd name="T122" fmla="*/ 0 w 987"/>
                  <a:gd name="T123" fmla="*/ 0 h 319"/>
                  <a:gd name="T124" fmla="*/ 0 w 987"/>
                  <a:gd name="T125" fmla="*/ 0 h 3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7" h="319">
                    <a:moveTo>
                      <a:pt x="0" y="319"/>
                    </a:moveTo>
                    <a:lnTo>
                      <a:pt x="7" y="319"/>
                    </a:lnTo>
                    <a:lnTo>
                      <a:pt x="16" y="306"/>
                    </a:lnTo>
                    <a:lnTo>
                      <a:pt x="24" y="306"/>
                    </a:lnTo>
                    <a:lnTo>
                      <a:pt x="32" y="306"/>
                    </a:lnTo>
                    <a:lnTo>
                      <a:pt x="39" y="319"/>
                    </a:lnTo>
                    <a:lnTo>
                      <a:pt x="47" y="306"/>
                    </a:lnTo>
                    <a:lnTo>
                      <a:pt x="55" y="292"/>
                    </a:lnTo>
                    <a:lnTo>
                      <a:pt x="63" y="265"/>
                    </a:lnTo>
                    <a:lnTo>
                      <a:pt x="71" y="265"/>
                    </a:lnTo>
                    <a:lnTo>
                      <a:pt x="79" y="265"/>
                    </a:lnTo>
                    <a:lnTo>
                      <a:pt x="87" y="251"/>
                    </a:lnTo>
                    <a:lnTo>
                      <a:pt x="95" y="251"/>
                    </a:lnTo>
                    <a:lnTo>
                      <a:pt x="103" y="251"/>
                    </a:lnTo>
                    <a:lnTo>
                      <a:pt x="111" y="252"/>
                    </a:lnTo>
                    <a:lnTo>
                      <a:pt x="118" y="238"/>
                    </a:lnTo>
                    <a:lnTo>
                      <a:pt x="126" y="225"/>
                    </a:lnTo>
                    <a:lnTo>
                      <a:pt x="134" y="225"/>
                    </a:lnTo>
                    <a:lnTo>
                      <a:pt x="143" y="210"/>
                    </a:lnTo>
                    <a:lnTo>
                      <a:pt x="151" y="197"/>
                    </a:lnTo>
                    <a:lnTo>
                      <a:pt x="158" y="197"/>
                    </a:lnTo>
                    <a:lnTo>
                      <a:pt x="166" y="184"/>
                    </a:lnTo>
                    <a:lnTo>
                      <a:pt x="174" y="170"/>
                    </a:lnTo>
                    <a:lnTo>
                      <a:pt x="182" y="170"/>
                    </a:lnTo>
                    <a:lnTo>
                      <a:pt x="190" y="156"/>
                    </a:lnTo>
                    <a:lnTo>
                      <a:pt x="198" y="171"/>
                    </a:lnTo>
                    <a:lnTo>
                      <a:pt x="206" y="156"/>
                    </a:lnTo>
                    <a:lnTo>
                      <a:pt x="214" y="156"/>
                    </a:lnTo>
                    <a:lnTo>
                      <a:pt x="222" y="156"/>
                    </a:lnTo>
                    <a:lnTo>
                      <a:pt x="229" y="143"/>
                    </a:lnTo>
                    <a:lnTo>
                      <a:pt x="237" y="143"/>
                    </a:lnTo>
                    <a:lnTo>
                      <a:pt x="245" y="143"/>
                    </a:lnTo>
                    <a:lnTo>
                      <a:pt x="253" y="143"/>
                    </a:lnTo>
                    <a:lnTo>
                      <a:pt x="261" y="143"/>
                    </a:lnTo>
                    <a:lnTo>
                      <a:pt x="269" y="130"/>
                    </a:lnTo>
                    <a:lnTo>
                      <a:pt x="277" y="130"/>
                    </a:lnTo>
                    <a:lnTo>
                      <a:pt x="285" y="117"/>
                    </a:lnTo>
                    <a:lnTo>
                      <a:pt x="293" y="117"/>
                    </a:lnTo>
                    <a:lnTo>
                      <a:pt x="300" y="103"/>
                    </a:lnTo>
                    <a:lnTo>
                      <a:pt x="308" y="103"/>
                    </a:lnTo>
                    <a:lnTo>
                      <a:pt x="316" y="89"/>
                    </a:lnTo>
                    <a:lnTo>
                      <a:pt x="325" y="89"/>
                    </a:lnTo>
                    <a:lnTo>
                      <a:pt x="333" y="89"/>
                    </a:lnTo>
                    <a:lnTo>
                      <a:pt x="340" y="89"/>
                    </a:lnTo>
                    <a:lnTo>
                      <a:pt x="348" y="104"/>
                    </a:lnTo>
                    <a:lnTo>
                      <a:pt x="356" y="104"/>
                    </a:lnTo>
                    <a:lnTo>
                      <a:pt x="364" y="104"/>
                    </a:lnTo>
                    <a:lnTo>
                      <a:pt x="371" y="90"/>
                    </a:lnTo>
                    <a:lnTo>
                      <a:pt x="380" y="90"/>
                    </a:lnTo>
                    <a:lnTo>
                      <a:pt x="388" y="90"/>
                    </a:lnTo>
                    <a:lnTo>
                      <a:pt x="396" y="90"/>
                    </a:lnTo>
                    <a:lnTo>
                      <a:pt x="403" y="76"/>
                    </a:lnTo>
                    <a:lnTo>
                      <a:pt x="411" y="76"/>
                    </a:lnTo>
                    <a:lnTo>
                      <a:pt x="419" y="63"/>
                    </a:lnTo>
                    <a:lnTo>
                      <a:pt x="427" y="63"/>
                    </a:lnTo>
                    <a:lnTo>
                      <a:pt x="435" y="50"/>
                    </a:lnTo>
                    <a:lnTo>
                      <a:pt x="443" y="50"/>
                    </a:lnTo>
                    <a:lnTo>
                      <a:pt x="451" y="50"/>
                    </a:lnTo>
                    <a:lnTo>
                      <a:pt x="459" y="50"/>
                    </a:lnTo>
                    <a:lnTo>
                      <a:pt x="467" y="50"/>
                    </a:lnTo>
                    <a:lnTo>
                      <a:pt x="474" y="64"/>
                    </a:lnTo>
                    <a:lnTo>
                      <a:pt x="482" y="77"/>
                    </a:lnTo>
                    <a:lnTo>
                      <a:pt x="490" y="77"/>
                    </a:lnTo>
                    <a:lnTo>
                      <a:pt x="498" y="91"/>
                    </a:lnTo>
                    <a:lnTo>
                      <a:pt x="506" y="91"/>
                    </a:lnTo>
                    <a:lnTo>
                      <a:pt x="514" y="91"/>
                    </a:lnTo>
                    <a:lnTo>
                      <a:pt x="522" y="91"/>
                    </a:lnTo>
                    <a:lnTo>
                      <a:pt x="530" y="91"/>
                    </a:lnTo>
                    <a:lnTo>
                      <a:pt x="537" y="78"/>
                    </a:lnTo>
                    <a:lnTo>
                      <a:pt x="545" y="78"/>
                    </a:lnTo>
                    <a:lnTo>
                      <a:pt x="553" y="78"/>
                    </a:lnTo>
                    <a:lnTo>
                      <a:pt x="561" y="78"/>
                    </a:lnTo>
                    <a:lnTo>
                      <a:pt x="570" y="78"/>
                    </a:lnTo>
                    <a:lnTo>
                      <a:pt x="577" y="78"/>
                    </a:lnTo>
                    <a:lnTo>
                      <a:pt x="585" y="65"/>
                    </a:lnTo>
                    <a:lnTo>
                      <a:pt x="593" y="65"/>
                    </a:lnTo>
                    <a:lnTo>
                      <a:pt x="601" y="52"/>
                    </a:lnTo>
                    <a:lnTo>
                      <a:pt x="608" y="52"/>
                    </a:lnTo>
                    <a:lnTo>
                      <a:pt x="616" y="52"/>
                    </a:lnTo>
                    <a:lnTo>
                      <a:pt x="625" y="52"/>
                    </a:lnTo>
                    <a:lnTo>
                      <a:pt x="633" y="52"/>
                    </a:lnTo>
                    <a:lnTo>
                      <a:pt x="641" y="52"/>
                    </a:lnTo>
                    <a:lnTo>
                      <a:pt x="648" y="52"/>
                    </a:lnTo>
                    <a:lnTo>
                      <a:pt x="656" y="39"/>
                    </a:lnTo>
                    <a:lnTo>
                      <a:pt x="664" y="39"/>
                    </a:lnTo>
                    <a:lnTo>
                      <a:pt x="672" y="39"/>
                    </a:lnTo>
                    <a:lnTo>
                      <a:pt x="679" y="39"/>
                    </a:lnTo>
                    <a:lnTo>
                      <a:pt x="688" y="39"/>
                    </a:lnTo>
                    <a:lnTo>
                      <a:pt x="696" y="39"/>
                    </a:lnTo>
                    <a:lnTo>
                      <a:pt x="704" y="39"/>
                    </a:lnTo>
                    <a:lnTo>
                      <a:pt x="711" y="39"/>
                    </a:lnTo>
                    <a:lnTo>
                      <a:pt x="719" y="39"/>
                    </a:lnTo>
                    <a:lnTo>
                      <a:pt x="727" y="40"/>
                    </a:lnTo>
                    <a:lnTo>
                      <a:pt x="735" y="25"/>
                    </a:lnTo>
                    <a:lnTo>
                      <a:pt x="743" y="12"/>
                    </a:lnTo>
                    <a:lnTo>
                      <a:pt x="751" y="12"/>
                    </a:lnTo>
                    <a:lnTo>
                      <a:pt x="759" y="12"/>
                    </a:lnTo>
                    <a:lnTo>
                      <a:pt x="767" y="12"/>
                    </a:lnTo>
                    <a:lnTo>
                      <a:pt x="775" y="12"/>
                    </a:lnTo>
                    <a:lnTo>
                      <a:pt x="782" y="26"/>
                    </a:lnTo>
                    <a:lnTo>
                      <a:pt x="790" y="26"/>
                    </a:lnTo>
                    <a:lnTo>
                      <a:pt x="798" y="26"/>
                    </a:lnTo>
                    <a:lnTo>
                      <a:pt x="807" y="40"/>
                    </a:lnTo>
                    <a:lnTo>
                      <a:pt x="814" y="41"/>
                    </a:lnTo>
                    <a:lnTo>
                      <a:pt x="822" y="26"/>
                    </a:lnTo>
                    <a:lnTo>
                      <a:pt x="830" y="13"/>
                    </a:lnTo>
                    <a:lnTo>
                      <a:pt x="838" y="13"/>
                    </a:lnTo>
                    <a:lnTo>
                      <a:pt x="846" y="13"/>
                    </a:lnTo>
                    <a:lnTo>
                      <a:pt x="853" y="13"/>
                    </a:lnTo>
                    <a:lnTo>
                      <a:pt x="861" y="13"/>
                    </a:lnTo>
                    <a:lnTo>
                      <a:pt x="870" y="13"/>
                    </a:lnTo>
                    <a:lnTo>
                      <a:pt x="878" y="27"/>
                    </a:lnTo>
                    <a:lnTo>
                      <a:pt x="885" y="27"/>
                    </a:lnTo>
                    <a:lnTo>
                      <a:pt x="893" y="27"/>
                    </a:lnTo>
                    <a:lnTo>
                      <a:pt x="901" y="14"/>
                    </a:lnTo>
                    <a:lnTo>
                      <a:pt x="909" y="14"/>
                    </a:lnTo>
                    <a:lnTo>
                      <a:pt x="916" y="14"/>
                    </a:lnTo>
                    <a:lnTo>
                      <a:pt x="924" y="14"/>
                    </a:lnTo>
                    <a:lnTo>
                      <a:pt x="933" y="0"/>
                    </a:lnTo>
                    <a:lnTo>
                      <a:pt x="941" y="1"/>
                    </a:lnTo>
                    <a:lnTo>
                      <a:pt x="949" y="1"/>
                    </a:lnTo>
                    <a:lnTo>
                      <a:pt x="956" y="1"/>
                    </a:lnTo>
                    <a:lnTo>
                      <a:pt x="964" y="14"/>
                    </a:lnTo>
                    <a:lnTo>
                      <a:pt x="972" y="14"/>
                    </a:lnTo>
                    <a:lnTo>
                      <a:pt x="980" y="1"/>
                    </a:lnTo>
                    <a:lnTo>
                      <a:pt x="987" y="1"/>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8" name="Freeform 76"/>
              <p:cNvSpPr>
                <a:spLocks/>
              </p:cNvSpPr>
              <p:nvPr/>
            </p:nvSpPr>
            <p:spPr bwMode="auto">
              <a:xfrm>
                <a:off x="4737" y="1434"/>
                <a:ext cx="118" cy="22"/>
              </a:xfrm>
              <a:custGeom>
                <a:avLst/>
                <a:gdLst>
                  <a:gd name="T0" fmla="*/ 0 w 426"/>
                  <a:gd name="T1" fmla="*/ 0 h 99"/>
                  <a:gd name="T2" fmla="*/ 0 w 426"/>
                  <a:gd name="T3" fmla="*/ 0 h 99"/>
                  <a:gd name="T4" fmla="*/ 0 w 426"/>
                  <a:gd name="T5" fmla="*/ 0 h 99"/>
                  <a:gd name="T6" fmla="*/ 0 w 426"/>
                  <a:gd name="T7" fmla="*/ 0 h 99"/>
                  <a:gd name="T8" fmla="*/ 0 w 426"/>
                  <a:gd name="T9" fmla="*/ 0 h 99"/>
                  <a:gd name="T10" fmla="*/ 0 w 426"/>
                  <a:gd name="T11" fmla="*/ 0 h 99"/>
                  <a:gd name="T12" fmla="*/ 0 w 426"/>
                  <a:gd name="T13" fmla="*/ 0 h 99"/>
                  <a:gd name="T14" fmla="*/ 0 w 426"/>
                  <a:gd name="T15" fmla="*/ 0 h 99"/>
                  <a:gd name="T16" fmla="*/ 0 w 426"/>
                  <a:gd name="T17" fmla="*/ 0 h 99"/>
                  <a:gd name="T18" fmla="*/ 0 w 426"/>
                  <a:gd name="T19" fmla="*/ 0 h 99"/>
                  <a:gd name="T20" fmla="*/ 0 w 426"/>
                  <a:gd name="T21" fmla="*/ 0 h 99"/>
                  <a:gd name="T22" fmla="*/ 0 w 426"/>
                  <a:gd name="T23" fmla="*/ 0 h 99"/>
                  <a:gd name="T24" fmla="*/ 0 w 426"/>
                  <a:gd name="T25" fmla="*/ 0 h 99"/>
                  <a:gd name="T26" fmla="*/ 0 w 426"/>
                  <a:gd name="T27" fmla="*/ 0 h 99"/>
                  <a:gd name="T28" fmla="*/ 0 w 426"/>
                  <a:gd name="T29" fmla="*/ 0 h 99"/>
                  <a:gd name="T30" fmla="*/ 0 w 426"/>
                  <a:gd name="T31" fmla="*/ 0 h 99"/>
                  <a:gd name="T32" fmla="*/ 0 w 426"/>
                  <a:gd name="T33" fmla="*/ 0 h 99"/>
                  <a:gd name="T34" fmla="*/ 0 w 426"/>
                  <a:gd name="T35" fmla="*/ 0 h 99"/>
                  <a:gd name="T36" fmla="*/ 0 w 426"/>
                  <a:gd name="T37" fmla="*/ 0 h 99"/>
                  <a:gd name="T38" fmla="*/ 0 w 426"/>
                  <a:gd name="T39" fmla="*/ 0 h 99"/>
                  <a:gd name="T40" fmla="*/ 0 w 426"/>
                  <a:gd name="T41" fmla="*/ 0 h 99"/>
                  <a:gd name="T42" fmla="*/ 0 w 426"/>
                  <a:gd name="T43" fmla="*/ 0 h 99"/>
                  <a:gd name="T44" fmla="*/ 0 w 426"/>
                  <a:gd name="T45" fmla="*/ 0 h 99"/>
                  <a:gd name="T46" fmla="*/ 0 w 426"/>
                  <a:gd name="T47" fmla="*/ 0 h 99"/>
                  <a:gd name="T48" fmla="*/ 0 w 426"/>
                  <a:gd name="T49" fmla="*/ 0 h 99"/>
                  <a:gd name="T50" fmla="*/ 0 w 426"/>
                  <a:gd name="T51" fmla="*/ 0 h 99"/>
                  <a:gd name="T52" fmla="*/ 0 w 426"/>
                  <a:gd name="T53" fmla="*/ 0 h 99"/>
                  <a:gd name="T54" fmla="*/ 0 w 426"/>
                  <a:gd name="T55" fmla="*/ 0 h 99"/>
                  <a:gd name="T56" fmla="*/ 0 w 426"/>
                  <a:gd name="T57" fmla="*/ 0 h 99"/>
                  <a:gd name="T58" fmla="*/ 0 w 426"/>
                  <a:gd name="T59" fmla="*/ 0 h 99"/>
                  <a:gd name="T60" fmla="*/ 0 w 426"/>
                  <a:gd name="T61" fmla="*/ 0 h 99"/>
                  <a:gd name="T62" fmla="*/ 0 w 426"/>
                  <a:gd name="T63" fmla="*/ 0 h 99"/>
                  <a:gd name="T64" fmla="*/ 0 w 426"/>
                  <a:gd name="T65" fmla="*/ 0 h 99"/>
                  <a:gd name="T66" fmla="*/ 0 w 426"/>
                  <a:gd name="T67" fmla="*/ 0 h 99"/>
                  <a:gd name="T68" fmla="*/ 0 w 426"/>
                  <a:gd name="T69" fmla="*/ 0 h 99"/>
                  <a:gd name="T70" fmla="*/ 0 w 426"/>
                  <a:gd name="T71" fmla="*/ 0 h 99"/>
                  <a:gd name="T72" fmla="*/ 0 w 426"/>
                  <a:gd name="T73" fmla="*/ 0 h 99"/>
                  <a:gd name="T74" fmla="*/ 0 w 426"/>
                  <a:gd name="T75" fmla="*/ 0 h 99"/>
                  <a:gd name="T76" fmla="*/ 0 w 426"/>
                  <a:gd name="T77" fmla="*/ 0 h 99"/>
                  <a:gd name="T78" fmla="*/ 0 w 426"/>
                  <a:gd name="T79" fmla="*/ 0 h 99"/>
                  <a:gd name="T80" fmla="*/ 0 w 426"/>
                  <a:gd name="T81" fmla="*/ 0 h 99"/>
                  <a:gd name="T82" fmla="*/ 0 w 426"/>
                  <a:gd name="T83" fmla="*/ 0 h 99"/>
                  <a:gd name="T84" fmla="*/ 0 w 426"/>
                  <a:gd name="T85" fmla="*/ 0 h 99"/>
                  <a:gd name="T86" fmla="*/ 0 w 426"/>
                  <a:gd name="T87" fmla="*/ 0 h 99"/>
                  <a:gd name="T88" fmla="*/ 0 w 426"/>
                  <a:gd name="T89" fmla="*/ 0 h 99"/>
                  <a:gd name="T90" fmla="*/ 0 w 426"/>
                  <a:gd name="T91" fmla="*/ 0 h 99"/>
                  <a:gd name="T92" fmla="*/ 0 w 426"/>
                  <a:gd name="T93" fmla="*/ 0 h 99"/>
                  <a:gd name="T94" fmla="*/ 0 w 426"/>
                  <a:gd name="T95" fmla="*/ 0 h 99"/>
                  <a:gd name="T96" fmla="*/ 0 w 426"/>
                  <a:gd name="T97" fmla="*/ 0 h 99"/>
                  <a:gd name="T98" fmla="*/ 0 w 426"/>
                  <a:gd name="T99" fmla="*/ 0 h 99"/>
                  <a:gd name="T100" fmla="*/ 0 w 426"/>
                  <a:gd name="T101" fmla="*/ 0 h 99"/>
                  <a:gd name="T102" fmla="*/ 0 w 426"/>
                  <a:gd name="T103" fmla="*/ 0 h 99"/>
                  <a:gd name="T104" fmla="*/ 0 w 426"/>
                  <a:gd name="T105" fmla="*/ 0 h 99"/>
                  <a:gd name="T106" fmla="*/ 0 w 426"/>
                  <a:gd name="T107" fmla="*/ 0 h 99"/>
                  <a:gd name="T108" fmla="*/ 0 w 426"/>
                  <a:gd name="T109" fmla="*/ 0 h 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26" h="99">
                    <a:moveTo>
                      <a:pt x="0" y="26"/>
                    </a:moveTo>
                    <a:lnTo>
                      <a:pt x="9" y="26"/>
                    </a:lnTo>
                    <a:lnTo>
                      <a:pt x="17" y="26"/>
                    </a:lnTo>
                    <a:lnTo>
                      <a:pt x="25" y="26"/>
                    </a:lnTo>
                    <a:lnTo>
                      <a:pt x="32" y="40"/>
                    </a:lnTo>
                    <a:lnTo>
                      <a:pt x="40" y="40"/>
                    </a:lnTo>
                    <a:lnTo>
                      <a:pt x="48" y="27"/>
                    </a:lnTo>
                    <a:lnTo>
                      <a:pt x="56" y="27"/>
                    </a:lnTo>
                    <a:lnTo>
                      <a:pt x="64" y="27"/>
                    </a:lnTo>
                    <a:lnTo>
                      <a:pt x="72" y="27"/>
                    </a:lnTo>
                    <a:lnTo>
                      <a:pt x="80" y="13"/>
                    </a:lnTo>
                    <a:lnTo>
                      <a:pt x="88" y="14"/>
                    </a:lnTo>
                    <a:lnTo>
                      <a:pt x="96" y="14"/>
                    </a:lnTo>
                    <a:lnTo>
                      <a:pt x="103" y="27"/>
                    </a:lnTo>
                    <a:lnTo>
                      <a:pt x="111" y="27"/>
                    </a:lnTo>
                    <a:lnTo>
                      <a:pt x="119" y="27"/>
                    </a:lnTo>
                    <a:lnTo>
                      <a:pt x="128" y="28"/>
                    </a:lnTo>
                    <a:lnTo>
                      <a:pt x="135" y="28"/>
                    </a:lnTo>
                    <a:lnTo>
                      <a:pt x="143" y="28"/>
                    </a:lnTo>
                    <a:lnTo>
                      <a:pt x="151" y="28"/>
                    </a:lnTo>
                    <a:lnTo>
                      <a:pt x="159" y="28"/>
                    </a:lnTo>
                    <a:lnTo>
                      <a:pt x="166" y="28"/>
                    </a:lnTo>
                    <a:lnTo>
                      <a:pt x="174" y="15"/>
                    </a:lnTo>
                    <a:lnTo>
                      <a:pt x="182" y="15"/>
                    </a:lnTo>
                    <a:lnTo>
                      <a:pt x="191" y="0"/>
                    </a:lnTo>
                    <a:lnTo>
                      <a:pt x="199" y="0"/>
                    </a:lnTo>
                    <a:lnTo>
                      <a:pt x="206" y="0"/>
                    </a:lnTo>
                    <a:lnTo>
                      <a:pt x="214" y="15"/>
                    </a:lnTo>
                    <a:lnTo>
                      <a:pt x="222" y="15"/>
                    </a:lnTo>
                    <a:lnTo>
                      <a:pt x="230" y="29"/>
                    </a:lnTo>
                    <a:lnTo>
                      <a:pt x="237" y="42"/>
                    </a:lnTo>
                    <a:lnTo>
                      <a:pt x="246" y="70"/>
                    </a:lnTo>
                    <a:lnTo>
                      <a:pt x="254" y="71"/>
                    </a:lnTo>
                    <a:lnTo>
                      <a:pt x="261" y="71"/>
                    </a:lnTo>
                    <a:lnTo>
                      <a:pt x="269" y="56"/>
                    </a:lnTo>
                    <a:lnTo>
                      <a:pt x="277" y="43"/>
                    </a:lnTo>
                    <a:lnTo>
                      <a:pt x="285" y="43"/>
                    </a:lnTo>
                    <a:lnTo>
                      <a:pt x="293" y="29"/>
                    </a:lnTo>
                    <a:lnTo>
                      <a:pt x="300" y="30"/>
                    </a:lnTo>
                    <a:lnTo>
                      <a:pt x="309" y="30"/>
                    </a:lnTo>
                    <a:lnTo>
                      <a:pt x="317" y="30"/>
                    </a:lnTo>
                    <a:lnTo>
                      <a:pt x="325" y="30"/>
                    </a:lnTo>
                    <a:lnTo>
                      <a:pt x="332" y="43"/>
                    </a:lnTo>
                    <a:lnTo>
                      <a:pt x="340" y="72"/>
                    </a:lnTo>
                    <a:lnTo>
                      <a:pt x="348" y="99"/>
                    </a:lnTo>
                    <a:lnTo>
                      <a:pt x="356" y="99"/>
                    </a:lnTo>
                    <a:lnTo>
                      <a:pt x="363" y="99"/>
                    </a:lnTo>
                    <a:lnTo>
                      <a:pt x="372" y="85"/>
                    </a:lnTo>
                    <a:lnTo>
                      <a:pt x="380" y="85"/>
                    </a:lnTo>
                    <a:lnTo>
                      <a:pt x="388" y="72"/>
                    </a:lnTo>
                    <a:lnTo>
                      <a:pt x="395" y="72"/>
                    </a:lnTo>
                    <a:lnTo>
                      <a:pt x="403" y="72"/>
                    </a:lnTo>
                    <a:lnTo>
                      <a:pt x="411" y="72"/>
                    </a:lnTo>
                    <a:lnTo>
                      <a:pt x="419" y="86"/>
                    </a:lnTo>
                    <a:lnTo>
                      <a:pt x="426" y="86"/>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315" name="Freeform 77"/>
            <p:cNvSpPr>
              <a:spLocks/>
            </p:cNvSpPr>
            <p:nvPr/>
          </p:nvSpPr>
          <p:spPr bwMode="auto">
            <a:xfrm>
              <a:off x="4105" y="2591"/>
              <a:ext cx="78" cy="262"/>
            </a:xfrm>
            <a:custGeom>
              <a:avLst/>
              <a:gdLst>
                <a:gd name="T0" fmla="*/ 0 w 78"/>
                <a:gd name="T1" fmla="*/ 259 h 262"/>
                <a:gd name="T2" fmla="*/ 2 w 78"/>
                <a:gd name="T3" fmla="*/ 259 h 262"/>
                <a:gd name="T4" fmla="*/ 4 w 78"/>
                <a:gd name="T5" fmla="*/ 259 h 262"/>
                <a:gd name="T6" fmla="*/ 6 w 78"/>
                <a:gd name="T7" fmla="*/ 262 h 262"/>
                <a:gd name="T8" fmla="*/ 9 w 78"/>
                <a:gd name="T9" fmla="*/ 262 h 262"/>
                <a:gd name="T10" fmla="*/ 11 w 78"/>
                <a:gd name="T11" fmla="*/ 262 h 262"/>
                <a:gd name="T12" fmla="*/ 13 w 78"/>
                <a:gd name="T13" fmla="*/ 262 h 262"/>
                <a:gd name="T14" fmla="*/ 15 w 78"/>
                <a:gd name="T15" fmla="*/ 262 h 262"/>
                <a:gd name="T16" fmla="*/ 17 w 78"/>
                <a:gd name="T17" fmla="*/ 262 h 262"/>
                <a:gd name="T18" fmla="*/ 20 w 78"/>
                <a:gd name="T19" fmla="*/ 262 h 262"/>
                <a:gd name="T20" fmla="*/ 22 w 78"/>
                <a:gd name="T21" fmla="*/ 259 h 262"/>
                <a:gd name="T22" fmla="*/ 24 w 78"/>
                <a:gd name="T23" fmla="*/ 259 h 262"/>
                <a:gd name="T24" fmla="*/ 26 w 78"/>
                <a:gd name="T25" fmla="*/ 256 h 262"/>
                <a:gd name="T26" fmla="*/ 28 w 78"/>
                <a:gd name="T27" fmla="*/ 253 h 262"/>
                <a:gd name="T28" fmla="*/ 31 w 78"/>
                <a:gd name="T29" fmla="*/ 250 h 262"/>
                <a:gd name="T30" fmla="*/ 33 w 78"/>
                <a:gd name="T31" fmla="*/ 247 h 262"/>
                <a:gd name="T32" fmla="*/ 35 w 78"/>
                <a:gd name="T33" fmla="*/ 244 h 262"/>
                <a:gd name="T34" fmla="*/ 37 w 78"/>
                <a:gd name="T35" fmla="*/ 233 h 262"/>
                <a:gd name="T36" fmla="*/ 39 w 78"/>
                <a:gd name="T37" fmla="*/ 233 h 262"/>
                <a:gd name="T38" fmla="*/ 42 w 78"/>
                <a:gd name="T39" fmla="*/ 233 h 262"/>
                <a:gd name="T40" fmla="*/ 44 w 78"/>
                <a:gd name="T41" fmla="*/ 233 h 262"/>
                <a:gd name="T42" fmla="*/ 46 w 78"/>
                <a:gd name="T43" fmla="*/ 218 h 262"/>
                <a:gd name="T44" fmla="*/ 49 w 78"/>
                <a:gd name="T45" fmla="*/ 218 h 262"/>
                <a:gd name="T46" fmla="*/ 50 w 78"/>
                <a:gd name="T47" fmla="*/ 221 h 262"/>
                <a:gd name="T48" fmla="*/ 53 w 78"/>
                <a:gd name="T49" fmla="*/ 201 h 262"/>
                <a:gd name="T50" fmla="*/ 55 w 78"/>
                <a:gd name="T51" fmla="*/ 204 h 262"/>
                <a:gd name="T52" fmla="*/ 57 w 78"/>
                <a:gd name="T53" fmla="*/ 181 h 262"/>
                <a:gd name="T54" fmla="*/ 60 w 78"/>
                <a:gd name="T55" fmla="*/ 183 h 262"/>
                <a:gd name="T56" fmla="*/ 62 w 78"/>
                <a:gd name="T57" fmla="*/ 148 h 262"/>
                <a:gd name="T58" fmla="*/ 64 w 78"/>
                <a:gd name="T59" fmla="*/ 154 h 262"/>
                <a:gd name="T60" fmla="*/ 67 w 78"/>
                <a:gd name="T61" fmla="*/ 116 h 262"/>
                <a:gd name="T62" fmla="*/ 69 w 78"/>
                <a:gd name="T63" fmla="*/ 79 h 262"/>
                <a:gd name="T64" fmla="*/ 71 w 78"/>
                <a:gd name="T65" fmla="*/ 81 h 262"/>
                <a:gd name="T66" fmla="*/ 73 w 78"/>
                <a:gd name="T67" fmla="*/ 41 h 262"/>
                <a:gd name="T68" fmla="*/ 76 w 78"/>
                <a:gd name="T69" fmla="*/ 43 h 262"/>
                <a:gd name="T70" fmla="*/ 78 w 78"/>
                <a:gd name="T71" fmla="*/ 0 h 2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8" h="262">
                  <a:moveTo>
                    <a:pt x="0" y="259"/>
                  </a:moveTo>
                  <a:lnTo>
                    <a:pt x="2" y="259"/>
                  </a:lnTo>
                  <a:lnTo>
                    <a:pt x="4" y="259"/>
                  </a:lnTo>
                  <a:lnTo>
                    <a:pt x="6" y="262"/>
                  </a:lnTo>
                  <a:lnTo>
                    <a:pt x="9" y="262"/>
                  </a:lnTo>
                  <a:lnTo>
                    <a:pt x="11" y="262"/>
                  </a:lnTo>
                  <a:lnTo>
                    <a:pt x="13" y="262"/>
                  </a:lnTo>
                  <a:lnTo>
                    <a:pt x="15" y="262"/>
                  </a:lnTo>
                  <a:lnTo>
                    <a:pt x="17" y="262"/>
                  </a:lnTo>
                  <a:lnTo>
                    <a:pt x="20" y="262"/>
                  </a:lnTo>
                  <a:lnTo>
                    <a:pt x="22" y="259"/>
                  </a:lnTo>
                  <a:lnTo>
                    <a:pt x="24" y="259"/>
                  </a:lnTo>
                  <a:lnTo>
                    <a:pt x="26" y="256"/>
                  </a:lnTo>
                  <a:lnTo>
                    <a:pt x="28" y="253"/>
                  </a:lnTo>
                  <a:lnTo>
                    <a:pt x="31" y="250"/>
                  </a:lnTo>
                  <a:lnTo>
                    <a:pt x="33" y="247"/>
                  </a:lnTo>
                  <a:lnTo>
                    <a:pt x="35" y="244"/>
                  </a:lnTo>
                  <a:lnTo>
                    <a:pt x="37" y="233"/>
                  </a:lnTo>
                  <a:lnTo>
                    <a:pt x="39" y="233"/>
                  </a:lnTo>
                  <a:lnTo>
                    <a:pt x="42" y="233"/>
                  </a:lnTo>
                  <a:lnTo>
                    <a:pt x="44" y="233"/>
                  </a:lnTo>
                  <a:lnTo>
                    <a:pt x="46" y="218"/>
                  </a:lnTo>
                  <a:lnTo>
                    <a:pt x="49" y="218"/>
                  </a:lnTo>
                  <a:lnTo>
                    <a:pt x="50" y="221"/>
                  </a:lnTo>
                  <a:lnTo>
                    <a:pt x="53" y="201"/>
                  </a:lnTo>
                  <a:lnTo>
                    <a:pt x="55" y="204"/>
                  </a:lnTo>
                  <a:lnTo>
                    <a:pt x="57" y="181"/>
                  </a:lnTo>
                  <a:lnTo>
                    <a:pt x="60" y="183"/>
                  </a:lnTo>
                  <a:lnTo>
                    <a:pt x="62" y="148"/>
                  </a:lnTo>
                  <a:lnTo>
                    <a:pt x="64" y="154"/>
                  </a:lnTo>
                  <a:lnTo>
                    <a:pt x="67" y="116"/>
                  </a:lnTo>
                  <a:lnTo>
                    <a:pt x="69" y="79"/>
                  </a:lnTo>
                  <a:lnTo>
                    <a:pt x="71" y="81"/>
                  </a:lnTo>
                  <a:lnTo>
                    <a:pt x="73" y="41"/>
                  </a:lnTo>
                  <a:lnTo>
                    <a:pt x="76" y="43"/>
                  </a:lnTo>
                  <a:lnTo>
                    <a:pt x="78" y="0"/>
                  </a:lnTo>
                </a:path>
              </a:pathLst>
            </a:custGeom>
            <a:noFill/>
            <a:ln w="190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253" name="Line 78"/>
          <p:cNvSpPr>
            <a:spLocks noChangeShapeType="1"/>
          </p:cNvSpPr>
          <p:nvPr/>
        </p:nvSpPr>
        <p:spPr bwMode="auto">
          <a:xfrm>
            <a:off x="2185988" y="3089275"/>
            <a:ext cx="5135562" cy="0"/>
          </a:xfrm>
          <a:prstGeom prst="line">
            <a:avLst/>
          </a:prstGeom>
          <a:noFill/>
          <a:ln w="19050">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54" name="Line 79"/>
          <p:cNvSpPr>
            <a:spLocks noChangeShapeType="1"/>
          </p:cNvSpPr>
          <p:nvPr/>
        </p:nvSpPr>
        <p:spPr bwMode="auto">
          <a:xfrm flipV="1">
            <a:off x="7185025" y="2308225"/>
            <a:ext cx="0" cy="7493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55" name="Line 80"/>
          <p:cNvSpPr>
            <a:spLocks noChangeShapeType="1"/>
          </p:cNvSpPr>
          <p:nvPr/>
        </p:nvSpPr>
        <p:spPr bwMode="auto">
          <a:xfrm flipV="1">
            <a:off x="6108700" y="4551363"/>
            <a:ext cx="0" cy="1936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256" name="Group 81"/>
          <p:cNvGrpSpPr>
            <a:grpSpLocks/>
          </p:cNvGrpSpPr>
          <p:nvPr/>
        </p:nvGrpSpPr>
        <p:grpSpPr bwMode="auto">
          <a:xfrm>
            <a:off x="2125663" y="2036763"/>
            <a:ext cx="4024312" cy="461962"/>
            <a:chOff x="1335" y="1282"/>
            <a:chExt cx="2535" cy="291"/>
          </a:xfrm>
        </p:grpSpPr>
        <p:sp>
          <p:nvSpPr>
            <p:cNvPr id="9309" name="Rectangle 82"/>
            <p:cNvSpPr>
              <a:spLocks noChangeArrowheads="1"/>
            </p:cNvSpPr>
            <p:nvPr/>
          </p:nvSpPr>
          <p:spPr bwMode="auto">
            <a:xfrm>
              <a:off x="1606" y="1282"/>
              <a:ext cx="19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solidFill>
                    <a:schemeClr val="tx1"/>
                  </a:solidFill>
                  <a:latin typeface="Arial Narrow" pitchFamily="34" charset="0"/>
                </a:rPr>
                <a:t>5% CO</a:t>
              </a:r>
              <a:r>
                <a:rPr lang="en-US" baseline="-25000">
                  <a:solidFill>
                    <a:schemeClr val="tx1"/>
                  </a:solidFill>
                  <a:latin typeface="Arial Narrow" pitchFamily="34" charset="0"/>
                </a:rPr>
                <a:t>2</a:t>
              </a:r>
              <a:r>
                <a:rPr lang="en-US">
                  <a:solidFill>
                    <a:schemeClr val="tx1"/>
                  </a:solidFill>
                  <a:latin typeface="Arial Narrow" pitchFamily="34" charset="0"/>
                </a:rPr>
                <a:t> / 50</a:t>
              </a:r>
              <a:r>
                <a:rPr lang="en-US" baseline="-25000">
                  <a:solidFill>
                    <a:schemeClr val="tx1"/>
                  </a:solidFill>
                  <a:latin typeface="Arial Narrow" pitchFamily="34" charset="0"/>
                </a:rPr>
                <a:t> </a:t>
              </a:r>
              <a:r>
                <a:rPr lang="en-US">
                  <a:solidFill>
                    <a:schemeClr val="tx1"/>
                  </a:solidFill>
                  <a:latin typeface="Arial Narrow" pitchFamily="34" charset="0"/>
                </a:rPr>
                <a:t>mM HCO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p>
          </p:txBody>
        </p:sp>
        <p:grpSp>
          <p:nvGrpSpPr>
            <p:cNvPr id="9310" name="Group 83"/>
            <p:cNvGrpSpPr>
              <a:grpSpLocks/>
            </p:cNvGrpSpPr>
            <p:nvPr/>
          </p:nvGrpSpPr>
          <p:grpSpPr bwMode="auto">
            <a:xfrm>
              <a:off x="1335" y="1533"/>
              <a:ext cx="2535" cy="40"/>
              <a:chOff x="1335" y="1533"/>
              <a:chExt cx="2535" cy="40"/>
            </a:xfrm>
          </p:grpSpPr>
          <p:sp>
            <p:nvSpPr>
              <p:cNvPr id="9311" name="Line 84"/>
              <p:cNvSpPr>
                <a:spLocks noChangeShapeType="1"/>
              </p:cNvSpPr>
              <p:nvPr/>
            </p:nvSpPr>
            <p:spPr bwMode="auto">
              <a:xfrm>
                <a:off x="1335" y="1533"/>
                <a:ext cx="25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2" name="Line 85"/>
              <p:cNvSpPr>
                <a:spLocks noChangeShapeType="1"/>
              </p:cNvSpPr>
              <p:nvPr/>
            </p:nvSpPr>
            <p:spPr bwMode="auto">
              <a:xfrm>
                <a:off x="1340" y="1533"/>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13" name="Line 86"/>
              <p:cNvSpPr>
                <a:spLocks noChangeShapeType="1"/>
              </p:cNvSpPr>
              <p:nvPr/>
            </p:nvSpPr>
            <p:spPr bwMode="auto">
              <a:xfrm>
                <a:off x="3865" y="1533"/>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257" name="Rectangle 87"/>
          <p:cNvSpPr>
            <a:spLocks noChangeArrowheads="1"/>
          </p:cNvSpPr>
          <p:nvPr/>
        </p:nvSpPr>
        <p:spPr bwMode="auto">
          <a:xfrm>
            <a:off x="0" y="80963"/>
            <a:ext cx="9142413"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400">
                <a:solidFill>
                  <a:schemeClr val="tx2"/>
                </a:solidFill>
                <a:latin typeface="Arial Narrow" pitchFamily="34" charset="0"/>
              </a:rPr>
              <a:t>First Example of Active Regulation of pH</a:t>
            </a:r>
            <a:r>
              <a:rPr lang="en-US" sz="4400" baseline="-25000">
                <a:solidFill>
                  <a:schemeClr val="tx2"/>
                </a:solidFill>
                <a:latin typeface="Arial Narrow" pitchFamily="34" charset="0"/>
              </a:rPr>
              <a:t>i</a:t>
            </a:r>
            <a:endParaRPr lang="en-US" sz="4400">
              <a:solidFill>
                <a:schemeClr val="tx2"/>
              </a:solidFill>
              <a:latin typeface="Arial Narrow" pitchFamily="34" charset="0"/>
            </a:endParaRPr>
          </a:p>
        </p:txBody>
      </p:sp>
      <p:grpSp>
        <p:nvGrpSpPr>
          <p:cNvPr id="804022" name="Group 182"/>
          <p:cNvGrpSpPr>
            <a:grpSpLocks/>
          </p:cNvGrpSpPr>
          <p:nvPr/>
        </p:nvGrpSpPr>
        <p:grpSpPr bwMode="auto">
          <a:xfrm>
            <a:off x="1862138" y="6350"/>
            <a:ext cx="4343400" cy="2927350"/>
            <a:chOff x="91" y="214"/>
            <a:chExt cx="2736" cy="1844"/>
          </a:xfrm>
        </p:grpSpPr>
        <p:sp>
          <p:nvSpPr>
            <p:cNvPr id="9305" name="Rectangle 183"/>
            <p:cNvSpPr>
              <a:spLocks noChangeArrowheads="1"/>
            </p:cNvSpPr>
            <p:nvPr/>
          </p:nvSpPr>
          <p:spPr bwMode="auto">
            <a:xfrm>
              <a:off x="91" y="214"/>
              <a:ext cx="2736" cy="1844"/>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9306" name="Group 184"/>
            <p:cNvGrpSpPr>
              <a:grpSpLocks/>
            </p:cNvGrpSpPr>
            <p:nvPr/>
          </p:nvGrpSpPr>
          <p:grpSpPr bwMode="auto">
            <a:xfrm>
              <a:off x="588" y="277"/>
              <a:ext cx="1526" cy="1526"/>
              <a:chOff x="3955" y="1766"/>
              <a:chExt cx="1526" cy="1526"/>
            </a:xfrm>
          </p:grpSpPr>
          <p:sp>
            <p:nvSpPr>
              <p:cNvPr id="9307" name="Oval 185"/>
              <p:cNvSpPr>
                <a:spLocks noChangeAspect="1" noChangeArrowheads="1"/>
              </p:cNvSpPr>
              <p:nvPr/>
            </p:nvSpPr>
            <p:spPr bwMode="auto">
              <a:xfrm>
                <a:off x="3955" y="1766"/>
                <a:ext cx="1526" cy="1526"/>
              </a:xfrm>
              <a:prstGeom prst="ellipse">
                <a:avLst/>
              </a:prstGeom>
              <a:solidFill>
                <a:srgbClr val="B2B2B2"/>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9308" name="Oval 186"/>
              <p:cNvSpPr>
                <a:spLocks noChangeAspect="1" noChangeArrowheads="1"/>
              </p:cNvSpPr>
              <p:nvPr/>
            </p:nvSpPr>
            <p:spPr bwMode="auto">
              <a:xfrm>
                <a:off x="3979" y="1791"/>
                <a:ext cx="1480" cy="1480"/>
              </a:xfrm>
              <a:prstGeom prst="ellipse">
                <a:avLst/>
              </a:prstGeom>
              <a:solidFill>
                <a:srgbClr val="A9CFA1"/>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nvGrpSpPr>
          <p:cNvPr id="804027" name="Group 187"/>
          <p:cNvGrpSpPr>
            <a:grpSpLocks/>
          </p:cNvGrpSpPr>
          <p:nvPr/>
        </p:nvGrpSpPr>
        <p:grpSpPr bwMode="auto">
          <a:xfrm>
            <a:off x="3295650" y="1104900"/>
            <a:ext cx="549275" cy="457200"/>
            <a:chOff x="4547" y="1844"/>
            <a:chExt cx="346" cy="288"/>
          </a:xfrm>
        </p:grpSpPr>
        <p:sp>
          <p:nvSpPr>
            <p:cNvPr id="9301" name="Rectangle 188"/>
            <p:cNvSpPr>
              <a:spLocks noChangeArrowheads="1"/>
            </p:cNvSpPr>
            <p:nvPr/>
          </p:nvSpPr>
          <p:spPr bwMode="auto">
            <a:xfrm>
              <a:off x="4552" y="1844"/>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pH</a:t>
              </a:r>
              <a:r>
                <a:rPr lang="en-US" baseline="-25000">
                  <a:latin typeface="Arial Narrow" pitchFamily="34" charset="0"/>
                </a:rPr>
                <a:t>i</a:t>
              </a:r>
            </a:p>
          </p:txBody>
        </p:sp>
        <p:grpSp>
          <p:nvGrpSpPr>
            <p:cNvPr id="9302" name="Group 189"/>
            <p:cNvGrpSpPr>
              <a:grpSpLocks/>
            </p:cNvGrpSpPr>
            <p:nvPr/>
          </p:nvGrpSpPr>
          <p:grpSpPr bwMode="auto">
            <a:xfrm flipH="1">
              <a:off x="4547" y="1869"/>
              <a:ext cx="46" cy="239"/>
              <a:chOff x="743" y="3007"/>
              <a:chExt cx="46" cy="239"/>
            </a:xfrm>
          </p:grpSpPr>
          <p:sp>
            <p:nvSpPr>
              <p:cNvPr id="9303" name="Line 190"/>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304" name="Freeform 191"/>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804032" name="Group 192"/>
          <p:cNvGrpSpPr>
            <a:grpSpLocks/>
          </p:cNvGrpSpPr>
          <p:nvPr/>
        </p:nvGrpSpPr>
        <p:grpSpPr bwMode="auto">
          <a:xfrm>
            <a:off x="4568825" y="965200"/>
            <a:ext cx="992188" cy="182563"/>
            <a:chOff x="3919" y="1650"/>
            <a:chExt cx="625" cy="115"/>
          </a:xfrm>
        </p:grpSpPr>
        <p:grpSp>
          <p:nvGrpSpPr>
            <p:cNvPr id="9295" name="Group 193"/>
            <p:cNvGrpSpPr>
              <a:grpSpLocks/>
            </p:cNvGrpSpPr>
            <p:nvPr/>
          </p:nvGrpSpPr>
          <p:grpSpPr bwMode="auto">
            <a:xfrm>
              <a:off x="3920" y="1650"/>
              <a:ext cx="624" cy="115"/>
              <a:chOff x="3919" y="1648"/>
              <a:chExt cx="624" cy="115"/>
            </a:xfrm>
          </p:grpSpPr>
          <p:sp>
            <p:nvSpPr>
              <p:cNvPr id="9299" name="Freeform 194"/>
              <p:cNvSpPr>
                <a:spLocks/>
              </p:cNvSpPr>
              <p:nvPr/>
            </p:nvSpPr>
            <p:spPr bwMode="auto">
              <a:xfrm flipH="1" flipV="1">
                <a:off x="3993" y="1684"/>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28575" cap="rnd" cmpd="sng">
                <a:solidFill>
                  <a:schemeClr val="bg1"/>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00" name="Freeform 195"/>
              <p:cNvSpPr>
                <a:spLocks noChangeAspect="1"/>
              </p:cNvSpPr>
              <p:nvPr/>
            </p:nvSpPr>
            <p:spPr bwMode="auto">
              <a:xfrm rot="7057279" flipH="1">
                <a:off x="3943" y="162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9296" name="Group 196"/>
            <p:cNvGrpSpPr>
              <a:grpSpLocks/>
            </p:cNvGrpSpPr>
            <p:nvPr/>
          </p:nvGrpSpPr>
          <p:grpSpPr bwMode="auto">
            <a:xfrm>
              <a:off x="3919" y="1650"/>
              <a:ext cx="624" cy="115"/>
              <a:chOff x="3919" y="1648"/>
              <a:chExt cx="624" cy="115"/>
            </a:xfrm>
          </p:grpSpPr>
          <p:sp>
            <p:nvSpPr>
              <p:cNvPr id="9297" name="Freeform 197"/>
              <p:cNvSpPr>
                <a:spLocks/>
              </p:cNvSpPr>
              <p:nvPr/>
            </p:nvSpPr>
            <p:spPr bwMode="auto">
              <a:xfrm flipH="1" flipV="1">
                <a:off x="3993" y="1684"/>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FF99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98" name="Freeform 198"/>
              <p:cNvSpPr>
                <a:spLocks noChangeAspect="1"/>
              </p:cNvSpPr>
              <p:nvPr/>
            </p:nvSpPr>
            <p:spPr bwMode="auto">
              <a:xfrm rot="7057279" flipH="1">
                <a:off x="3943" y="162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9900"/>
              </a:solidFill>
              <a:ln w="9525">
                <a:solidFill>
                  <a:srgbClr val="FF9900"/>
                </a:solidFill>
                <a:round/>
                <a:headEnd/>
                <a:tailEnd/>
              </a:ln>
            </p:spPr>
            <p:txBody>
              <a:bodyPr/>
              <a:lstStyle/>
              <a:p>
                <a:endParaRPr lang="en-US"/>
              </a:p>
            </p:txBody>
          </p:sp>
        </p:grpSp>
      </p:grpSp>
      <p:grpSp>
        <p:nvGrpSpPr>
          <p:cNvPr id="804039" name="Group 199"/>
          <p:cNvGrpSpPr>
            <a:grpSpLocks/>
          </p:cNvGrpSpPr>
          <p:nvPr/>
        </p:nvGrpSpPr>
        <p:grpSpPr bwMode="auto">
          <a:xfrm>
            <a:off x="4646613" y="1511300"/>
            <a:ext cx="962025" cy="168275"/>
            <a:chOff x="3968" y="1994"/>
            <a:chExt cx="606" cy="106"/>
          </a:xfrm>
        </p:grpSpPr>
        <p:grpSp>
          <p:nvGrpSpPr>
            <p:cNvPr id="9289" name="Group 200"/>
            <p:cNvGrpSpPr>
              <a:grpSpLocks/>
            </p:cNvGrpSpPr>
            <p:nvPr/>
          </p:nvGrpSpPr>
          <p:grpSpPr bwMode="auto">
            <a:xfrm>
              <a:off x="3968" y="1994"/>
              <a:ext cx="606" cy="106"/>
              <a:chOff x="3968" y="1994"/>
              <a:chExt cx="606" cy="106"/>
            </a:xfrm>
          </p:grpSpPr>
          <p:sp>
            <p:nvSpPr>
              <p:cNvPr id="9293" name="Freeform 201"/>
              <p:cNvSpPr>
                <a:spLocks/>
              </p:cNvSpPr>
              <p:nvPr/>
            </p:nvSpPr>
            <p:spPr bwMode="auto">
              <a:xfrm>
                <a:off x="3968" y="1994"/>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28575" cap="rnd" cmpd="sng">
                <a:solidFill>
                  <a:schemeClr val="bg1"/>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94" name="Freeform 202"/>
              <p:cNvSpPr>
                <a:spLocks noChangeAspect="1"/>
              </p:cNvSpPr>
              <p:nvPr/>
            </p:nvSpPr>
            <p:spPr bwMode="auto">
              <a:xfrm rot="-3673132">
                <a:off x="4505" y="203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9290" name="Group 203"/>
            <p:cNvGrpSpPr>
              <a:grpSpLocks/>
            </p:cNvGrpSpPr>
            <p:nvPr/>
          </p:nvGrpSpPr>
          <p:grpSpPr bwMode="auto">
            <a:xfrm>
              <a:off x="3968" y="1994"/>
              <a:ext cx="606" cy="106"/>
              <a:chOff x="3968" y="1994"/>
              <a:chExt cx="606" cy="106"/>
            </a:xfrm>
          </p:grpSpPr>
          <p:sp>
            <p:nvSpPr>
              <p:cNvPr id="9291" name="Freeform 204"/>
              <p:cNvSpPr>
                <a:spLocks/>
              </p:cNvSpPr>
              <p:nvPr/>
            </p:nvSpPr>
            <p:spPr bwMode="auto">
              <a:xfrm>
                <a:off x="3968" y="1994"/>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FF99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92" name="Freeform 205"/>
              <p:cNvSpPr>
                <a:spLocks noChangeAspect="1"/>
              </p:cNvSpPr>
              <p:nvPr/>
            </p:nvSpPr>
            <p:spPr bwMode="auto">
              <a:xfrm rot="-3673132">
                <a:off x="4505" y="203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9900"/>
              </a:solidFill>
              <a:ln w="9525">
                <a:solidFill>
                  <a:srgbClr val="FF9900"/>
                </a:solidFill>
                <a:round/>
                <a:headEnd/>
                <a:tailEnd/>
              </a:ln>
            </p:spPr>
            <p:txBody>
              <a:bodyPr/>
              <a:lstStyle/>
              <a:p>
                <a:endParaRPr lang="en-US"/>
              </a:p>
            </p:txBody>
          </p:sp>
        </p:grpSp>
      </p:grpSp>
      <p:sp>
        <p:nvSpPr>
          <p:cNvPr id="804046" name="Freeform 206"/>
          <p:cNvSpPr>
            <a:spLocks/>
          </p:cNvSpPr>
          <p:nvPr/>
        </p:nvSpPr>
        <p:spPr bwMode="auto">
          <a:xfrm>
            <a:off x="4924425" y="1147763"/>
            <a:ext cx="366713" cy="365125"/>
          </a:xfrm>
          <a:custGeom>
            <a:avLst/>
            <a:gdLst>
              <a:gd name="T0" fmla="*/ 2147483647 w 230"/>
              <a:gd name="T1" fmla="*/ 2147483647 h 245"/>
              <a:gd name="T2" fmla="*/ 2147483647 w 230"/>
              <a:gd name="T3" fmla="*/ 2147483647 h 245"/>
              <a:gd name="T4" fmla="*/ 2147483647 w 230"/>
              <a:gd name="T5" fmla="*/ 2147483647 h 245"/>
              <a:gd name="T6" fmla="*/ 2147483647 w 230"/>
              <a:gd name="T7" fmla="*/ 2147483647 h 245"/>
              <a:gd name="T8" fmla="*/ 2147483647 w 230"/>
              <a:gd name="T9" fmla="*/ 2147483647 h 245"/>
              <a:gd name="T10" fmla="*/ 2147483647 w 230"/>
              <a:gd name="T11" fmla="*/ 2147483647 h 245"/>
              <a:gd name="T12" fmla="*/ 2147483647 w 230"/>
              <a:gd name="T13" fmla="*/ 2147483647 h 245"/>
              <a:gd name="T14" fmla="*/ 2147483647 w 230"/>
              <a:gd name="T15" fmla="*/ 2147483647 h 245"/>
              <a:gd name="T16" fmla="*/ 2147483647 w 230"/>
              <a:gd name="T17" fmla="*/ 2147483647 h 245"/>
              <a:gd name="T18" fmla="*/ 2147483647 w 230"/>
              <a:gd name="T19" fmla="*/ 0 h 245"/>
              <a:gd name="T20" fmla="*/ 2147483647 w 230"/>
              <a:gd name="T21" fmla="*/ 0 h 245"/>
              <a:gd name="T22" fmla="*/ 2147483647 w 230"/>
              <a:gd name="T23" fmla="*/ 2147483647 h 245"/>
              <a:gd name="T24" fmla="*/ 2147483647 w 230"/>
              <a:gd name="T25" fmla="*/ 2147483647 h 245"/>
              <a:gd name="T26" fmla="*/ 2147483647 w 230"/>
              <a:gd name="T27" fmla="*/ 2147483647 h 245"/>
              <a:gd name="T28" fmla="*/ 2147483647 w 230"/>
              <a:gd name="T29" fmla="*/ 2147483647 h 245"/>
              <a:gd name="T30" fmla="*/ 2147483647 w 230"/>
              <a:gd name="T31" fmla="*/ 2147483647 h 245"/>
              <a:gd name="T32" fmla="*/ 2147483647 w 230"/>
              <a:gd name="T33" fmla="*/ 2147483647 h 245"/>
              <a:gd name="T34" fmla="*/ 2147483647 w 230"/>
              <a:gd name="T35" fmla="*/ 2147483647 h 245"/>
              <a:gd name="T36" fmla="*/ 2147483647 w 230"/>
              <a:gd name="T37" fmla="*/ 2147483647 h 245"/>
              <a:gd name="T38" fmla="*/ 2147483647 w 230"/>
              <a:gd name="T39" fmla="*/ 2147483647 h 245"/>
              <a:gd name="T40" fmla="*/ 0 w 230"/>
              <a:gd name="T41" fmla="*/ 2147483647 h 245"/>
              <a:gd name="T42" fmla="*/ 2147483647 w 230"/>
              <a:gd name="T43" fmla="*/ 2147483647 h 245"/>
              <a:gd name="T44" fmla="*/ 2147483647 w 230"/>
              <a:gd name="T45" fmla="*/ 2147483647 h 245"/>
              <a:gd name="T46" fmla="*/ 2147483647 w 230"/>
              <a:gd name="T47" fmla="*/ 2147483647 h 245"/>
              <a:gd name="T48" fmla="*/ 2147483647 w 230"/>
              <a:gd name="T49" fmla="*/ 2147483647 h 245"/>
              <a:gd name="T50" fmla="*/ 2147483647 w 230"/>
              <a:gd name="T51" fmla="*/ 2147483647 h 245"/>
              <a:gd name="T52" fmla="*/ 2147483647 w 230"/>
              <a:gd name="T53" fmla="*/ 2147483647 h 245"/>
              <a:gd name="T54" fmla="*/ 2147483647 w 230"/>
              <a:gd name="T55" fmla="*/ 2147483647 h 245"/>
              <a:gd name="T56" fmla="*/ 2147483647 w 230"/>
              <a:gd name="T57" fmla="*/ 2147483647 h 245"/>
              <a:gd name="T58" fmla="*/ 2147483647 w 230"/>
              <a:gd name="T59" fmla="*/ 2147483647 h 245"/>
              <a:gd name="T60" fmla="*/ 2147483647 w 230"/>
              <a:gd name="T61" fmla="*/ 2147483647 h 245"/>
              <a:gd name="T62" fmla="*/ 2147483647 w 230"/>
              <a:gd name="T63" fmla="*/ 2147483647 h 245"/>
              <a:gd name="T64" fmla="*/ 2147483647 w 230"/>
              <a:gd name="T65" fmla="*/ 2147483647 h 245"/>
              <a:gd name="T66" fmla="*/ 2147483647 w 230"/>
              <a:gd name="T67" fmla="*/ 2147483647 h 245"/>
              <a:gd name="T68" fmla="*/ 2147483647 w 230"/>
              <a:gd name="T69" fmla="*/ 2147483647 h 245"/>
              <a:gd name="T70" fmla="*/ 2147483647 w 230"/>
              <a:gd name="T71" fmla="*/ 2147483647 h 245"/>
              <a:gd name="T72" fmla="*/ 2147483647 w 230"/>
              <a:gd name="T73" fmla="*/ 2147483647 h 245"/>
              <a:gd name="T74" fmla="*/ 2147483647 w 230"/>
              <a:gd name="T75" fmla="*/ 2147483647 h 245"/>
              <a:gd name="T76" fmla="*/ 2147483647 w 230"/>
              <a:gd name="T77" fmla="*/ 2147483647 h 245"/>
              <a:gd name="T78" fmla="*/ 2147483647 w 230"/>
              <a:gd name="T79" fmla="*/ 2147483647 h 245"/>
              <a:gd name="T80" fmla="*/ 2147483647 w 230"/>
              <a:gd name="T81" fmla="*/ 2147483647 h 245"/>
              <a:gd name="T82" fmla="*/ 2147483647 w 230"/>
              <a:gd name="T83" fmla="*/ 2147483647 h 2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30" h="245">
                <a:moveTo>
                  <a:pt x="229" y="122"/>
                </a:moveTo>
                <a:lnTo>
                  <a:pt x="229" y="112"/>
                </a:lnTo>
                <a:lnTo>
                  <a:pt x="228" y="103"/>
                </a:lnTo>
                <a:lnTo>
                  <a:pt x="227" y="94"/>
                </a:lnTo>
                <a:lnTo>
                  <a:pt x="224" y="85"/>
                </a:lnTo>
                <a:lnTo>
                  <a:pt x="221" y="76"/>
                </a:lnTo>
                <a:lnTo>
                  <a:pt x="218" y="68"/>
                </a:lnTo>
                <a:lnTo>
                  <a:pt x="214" y="60"/>
                </a:lnTo>
                <a:lnTo>
                  <a:pt x="209" y="52"/>
                </a:lnTo>
                <a:lnTo>
                  <a:pt x="204" y="45"/>
                </a:lnTo>
                <a:lnTo>
                  <a:pt x="198" y="38"/>
                </a:lnTo>
                <a:lnTo>
                  <a:pt x="192" y="31"/>
                </a:lnTo>
                <a:lnTo>
                  <a:pt x="185" y="25"/>
                </a:lnTo>
                <a:lnTo>
                  <a:pt x="178" y="20"/>
                </a:lnTo>
                <a:lnTo>
                  <a:pt x="171" y="15"/>
                </a:lnTo>
                <a:lnTo>
                  <a:pt x="163" y="11"/>
                </a:lnTo>
                <a:lnTo>
                  <a:pt x="155" y="7"/>
                </a:lnTo>
                <a:lnTo>
                  <a:pt x="147" y="4"/>
                </a:lnTo>
                <a:lnTo>
                  <a:pt x="138" y="2"/>
                </a:lnTo>
                <a:lnTo>
                  <a:pt x="130" y="0"/>
                </a:lnTo>
                <a:lnTo>
                  <a:pt x="121" y="0"/>
                </a:lnTo>
                <a:lnTo>
                  <a:pt x="112" y="0"/>
                </a:lnTo>
                <a:lnTo>
                  <a:pt x="104" y="0"/>
                </a:lnTo>
                <a:lnTo>
                  <a:pt x="95" y="1"/>
                </a:lnTo>
                <a:lnTo>
                  <a:pt x="87" y="3"/>
                </a:lnTo>
                <a:lnTo>
                  <a:pt x="78" y="6"/>
                </a:lnTo>
                <a:lnTo>
                  <a:pt x="70" y="9"/>
                </a:lnTo>
                <a:lnTo>
                  <a:pt x="62" y="13"/>
                </a:lnTo>
                <a:lnTo>
                  <a:pt x="55" y="17"/>
                </a:lnTo>
                <a:lnTo>
                  <a:pt x="47" y="23"/>
                </a:lnTo>
                <a:lnTo>
                  <a:pt x="41" y="28"/>
                </a:lnTo>
                <a:lnTo>
                  <a:pt x="34" y="34"/>
                </a:lnTo>
                <a:lnTo>
                  <a:pt x="28" y="41"/>
                </a:lnTo>
                <a:lnTo>
                  <a:pt x="23" y="48"/>
                </a:lnTo>
                <a:lnTo>
                  <a:pt x="18" y="56"/>
                </a:lnTo>
                <a:lnTo>
                  <a:pt x="13" y="64"/>
                </a:lnTo>
                <a:lnTo>
                  <a:pt x="9" y="72"/>
                </a:lnTo>
                <a:lnTo>
                  <a:pt x="6" y="81"/>
                </a:lnTo>
                <a:lnTo>
                  <a:pt x="4" y="90"/>
                </a:lnTo>
                <a:lnTo>
                  <a:pt x="2" y="99"/>
                </a:lnTo>
                <a:lnTo>
                  <a:pt x="1" y="108"/>
                </a:lnTo>
                <a:lnTo>
                  <a:pt x="0" y="117"/>
                </a:lnTo>
                <a:lnTo>
                  <a:pt x="0" y="126"/>
                </a:lnTo>
                <a:lnTo>
                  <a:pt x="1" y="136"/>
                </a:lnTo>
                <a:lnTo>
                  <a:pt x="2" y="145"/>
                </a:lnTo>
                <a:lnTo>
                  <a:pt x="4" y="154"/>
                </a:lnTo>
                <a:lnTo>
                  <a:pt x="6" y="163"/>
                </a:lnTo>
                <a:lnTo>
                  <a:pt x="10" y="171"/>
                </a:lnTo>
                <a:lnTo>
                  <a:pt x="13" y="180"/>
                </a:lnTo>
                <a:lnTo>
                  <a:pt x="18" y="188"/>
                </a:lnTo>
                <a:lnTo>
                  <a:pt x="23" y="195"/>
                </a:lnTo>
                <a:lnTo>
                  <a:pt x="28" y="203"/>
                </a:lnTo>
                <a:lnTo>
                  <a:pt x="34" y="209"/>
                </a:lnTo>
                <a:lnTo>
                  <a:pt x="41" y="215"/>
                </a:lnTo>
                <a:lnTo>
                  <a:pt x="48" y="221"/>
                </a:lnTo>
                <a:lnTo>
                  <a:pt x="55" y="226"/>
                </a:lnTo>
                <a:lnTo>
                  <a:pt x="62" y="231"/>
                </a:lnTo>
                <a:lnTo>
                  <a:pt x="70" y="235"/>
                </a:lnTo>
                <a:lnTo>
                  <a:pt x="79" y="238"/>
                </a:lnTo>
                <a:lnTo>
                  <a:pt x="87" y="241"/>
                </a:lnTo>
                <a:lnTo>
                  <a:pt x="95" y="242"/>
                </a:lnTo>
                <a:lnTo>
                  <a:pt x="104" y="244"/>
                </a:lnTo>
                <a:lnTo>
                  <a:pt x="113" y="244"/>
                </a:lnTo>
                <a:lnTo>
                  <a:pt x="121" y="244"/>
                </a:lnTo>
                <a:lnTo>
                  <a:pt x="130" y="243"/>
                </a:lnTo>
                <a:lnTo>
                  <a:pt x="138" y="242"/>
                </a:lnTo>
                <a:lnTo>
                  <a:pt x="147" y="239"/>
                </a:lnTo>
                <a:lnTo>
                  <a:pt x="155" y="236"/>
                </a:lnTo>
                <a:lnTo>
                  <a:pt x="163" y="233"/>
                </a:lnTo>
                <a:lnTo>
                  <a:pt x="171" y="228"/>
                </a:lnTo>
                <a:lnTo>
                  <a:pt x="178" y="223"/>
                </a:lnTo>
                <a:lnTo>
                  <a:pt x="186" y="218"/>
                </a:lnTo>
                <a:lnTo>
                  <a:pt x="192" y="212"/>
                </a:lnTo>
                <a:lnTo>
                  <a:pt x="198" y="206"/>
                </a:lnTo>
                <a:lnTo>
                  <a:pt x="204" y="199"/>
                </a:lnTo>
                <a:lnTo>
                  <a:pt x="209" y="191"/>
                </a:lnTo>
                <a:lnTo>
                  <a:pt x="214" y="183"/>
                </a:lnTo>
                <a:lnTo>
                  <a:pt x="218" y="175"/>
                </a:lnTo>
                <a:lnTo>
                  <a:pt x="222" y="167"/>
                </a:lnTo>
                <a:lnTo>
                  <a:pt x="225" y="158"/>
                </a:lnTo>
                <a:lnTo>
                  <a:pt x="227" y="149"/>
                </a:lnTo>
                <a:lnTo>
                  <a:pt x="228" y="140"/>
                </a:lnTo>
                <a:lnTo>
                  <a:pt x="229" y="131"/>
                </a:lnTo>
                <a:lnTo>
                  <a:pt x="229" y="122"/>
                </a:lnTo>
              </a:path>
            </a:pathLst>
          </a:custGeom>
          <a:solidFill>
            <a:srgbClr val="FF9900"/>
          </a:solidFill>
          <a:ln w="19050" cap="rnd" cmpd="sng">
            <a:solidFill>
              <a:schemeClr val="bg1"/>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4047" name="Rectangle 207"/>
          <p:cNvSpPr>
            <a:spLocks noChangeArrowheads="1"/>
          </p:cNvSpPr>
          <p:nvPr/>
        </p:nvSpPr>
        <p:spPr bwMode="auto">
          <a:xfrm>
            <a:off x="5492750" y="622300"/>
            <a:ext cx="6016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Na</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804048" name="Rectangle 208"/>
          <p:cNvSpPr>
            <a:spLocks noChangeArrowheads="1"/>
          </p:cNvSpPr>
          <p:nvPr/>
        </p:nvSpPr>
        <p:spPr bwMode="auto">
          <a:xfrm>
            <a:off x="5335588" y="917575"/>
            <a:ext cx="10556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CO</a:t>
            </a:r>
            <a:r>
              <a:rPr lang="en-US" baseline="-25000">
                <a:solidFill>
                  <a:schemeClr val="tx1"/>
                </a:solidFill>
                <a:latin typeface="Arial Narrow" pitchFamily="34" charset="0"/>
              </a:rPr>
              <a:t>3</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804049" name="Rectangle 209"/>
          <p:cNvSpPr>
            <a:spLocks noChangeArrowheads="1"/>
          </p:cNvSpPr>
          <p:nvPr/>
        </p:nvSpPr>
        <p:spPr bwMode="auto">
          <a:xfrm>
            <a:off x="4257675" y="1519238"/>
            <a:ext cx="5127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Cl</a:t>
            </a:r>
            <a:r>
              <a:rPr lang="en-US" baseline="30000">
                <a:solidFill>
                  <a:schemeClr val="tx1"/>
                </a:solidFill>
                <a:latin typeface="Arial Narrow" pitchFamily="34" charset="0"/>
              </a:rPr>
              <a:t>–</a:t>
            </a:r>
          </a:p>
        </p:txBody>
      </p:sp>
      <p:sp>
        <p:nvSpPr>
          <p:cNvPr id="804050" name="Rectangle 210"/>
          <p:cNvSpPr>
            <a:spLocks noChangeArrowheads="1"/>
          </p:cNvSpPr>
          <p:nvPr/>
        </p:nvSpPr>
        <p:spPr bwMode="auto">
          <a:xfrm>
            <a:off x="1917700" y="1103313"/>
            <a:ext cx="6524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CO</a:t>
            </a:r>
            <a:r>
              <a:rPr lang="en-US" baseline="-14000">
                <a:solidFill>
                  <a:schemeClr val="tx1"/>
                </a:solidFill>
                <a:latin typeface="Arial Narrow" pitchFamily="34" charset="0"/>
              </a:rPr>
              <a:t>2</a:t>
            </a:r>
          </a:p>
        </p:txBody>
      </p:sp>
      <p:grpSp>
        <p:nvGrpSpPr>
          <p:cNvPr id="804051" name="Group 211"/>
          <p:cNvGrpSpPr>
            <a:grpSpLocks/>
          </p:cNvGrpSpPr>
          <p:nvPr/>
        </p:nvGrpSpPr>
        <p:grpSpPr bwMode="auto">
          <a:xfrm flipH="1">
            <a:off x="2505075" y="1296988"/>
            <a:ext cx="665163" cy="73025"/>
            <a:chOff x="3198" y="2543"/>
            <a:chExt cx="419" cy="46"/>
          </a:xfrm>
        </p:grpSpPr>
        <p:grpSp>
          <p:nvGrpSpPr>
            <p:cNvPr id="9283" name="Group 212"/>
            <p:cNvGrpSpPr>
              <a:grpSpLocks/>
            </p:cNvGrpSpPr>
            <p:nvPr/>
          </p:nvGrpSpPr>
          <p:grpSpPr bwMode="auto">
            <a:xfrm flipH="1">
              <a:off x="3200" y="2543"/>
              <a:ext cx="417" cy="46"/>
              <a:chOff x="1886" y="3236"/>
              <a:chExt cx="417" cy="46"/>
            </a:xfrm>
          </p:grpSpPr>
          <p:sp>
            <p:nvSpPr>
              <p:cNvPr id="9287" name="Line 213"/>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88" name="Freeform 214"/>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9284" name="Group 215"/>
            <p:cNvGrpSpPr>
              <a:grpSpLocks/>
            </p:cNvGrpSpPr>
            <p:nvPr/>
          </p:nvGrpSpPr>
          <p:grpSpPr bwMode="auto">
            <a:xfrm flipH="1">
              <a:off x="3198" y="2543"/>
              <a:ext cx="417" cy="46"/>
              <a:chOff x="1886" y="3236"/>
              <a:chExt cx="417" cy="46"/>
            </a:xfrm>
          </p:grpSpPr>
          <p:sp>
            <p:nvSpPr>
              <p:cNvPr id="9285" name="Line 216"/>
              <p:cNvSpPr>
                <a:spLocks noChangeShapeType="1"/>
              </p:cNvSpPr>
              <p:nvPr/>
            </p:nvSpPr>
            <p:spPr bwMode="auto">
              <a:xfrm>
                <a:off x="1886" y="3261"/>
                <a:ext cx="342" cy="0"/>
              </a:xfrm>
              <a:prstGeom prst="line">
                <a:avLst/>
              </a:prstGeom>
              <a:noFill/>
              <a:ln w="19050">
                <a:solidFill>
                  <a:srgbClr val="FF99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86" name="Freeform 217"/>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9900"/>
              </a:solidFill>
              <a:ln w="9525">
                <a:solidFill>
                  <a:srgbClr val="FF9900"/>
                </a:solidFill>
                <a:round/>
                <a:headEnd/>
                <a:tailEnd/>
              </a:ln>
            </p:spPr>
            <p:txBody>
              <a:bodyPr/>
              <a:lstStyle/>
              <a:p>
                <a:endParaRPr lang="en-US"/>
              </a:p>
            </p:txBody>
          </p:sp>
        </p:grpSp>
      </p:grpSp>
      <p:grpSp>
        <p:nvGrpSpPr>
          <p:cNvPr id="804058" name="Group 218"/>
          <p:cNvGrpSpPr>
            <a:grpSpLocks/>
          </p:cNvGrpSpPr>
          <p:nvPr/>
        </p:nvGrpSpPr>
        <p:grpSpPr bwMode="auto">
          <a:xfrm>
            <a:off x="4257675" y="1047750"/>
            <a:ext cx="549275" cy="457200"/>
            <a:chOff x="4547" y="1844"/>
            <a:chExt cx="346" cy="288"/>
          </a:xfrm>
        </p:grpSpPr>
        <p:sp>
          <p:nvSpPr>
            <p:cNvPr id="9279" name="Rectangle 219"/>
            <p:cNvSpPr>
              <a:spLocks noChangeArrowheads="1"/>
            </p:cNvSpPr>
            <p:nvPr/>
          </p:nvSpPr>
          <p:spPr bwMode="auto">
            <a:xfrm>
              <a:off x="4552" y="1844"/>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pH</a:t>
              </a:r>
              <a:r>
                <a:rPr lang="en-US" baseline="-25000">
                  <a:latin typeface="Arial Narrow" pitchFamily="34" charset="0"/>
                </a:rPr>
                <a:t>i</a:t>
              </a:r>
            </a:p>
          </p:txBody>
        </p:sp>
        <p:grpSp>
          <p:nvGrpSpPr>
            <p:cNvPr id="9280" name="Group 220"/>
            <p:cNvGrpSpPr>
              <a:grpSpLocks/>
            </p:cNvGrpSpPr>
            <p:nvPr/>
          </p:nvGrpSpPr>
          <p:grpSpPr bwMode="auto">
            <a:xfrm flipH="1" flipV="1">
              <a:off x="4547" y="1869"/>
              <a:ext cx="46" cy="239"/>
              <a:chOff x="743" y="3007"/>
              <a:chExt cx="46" cy="239"/>
            </a:xfrm>
          </p:grpSpPr>
          <p:sp>
            <p:nvSpPr>
              <p:cNvPr id="9281" name="Line 221"/>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82" name="Freeform 222"/>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804063" name="Group 223"/>
          <p:cNvGrpSpPr>
            <a:grpSpLocks/>
          </p:cNvGrpSpPr>
          <p:nvPr/>
        </p:nvGrpSpPr>
        <p:grpSpPr bwMode="auto">
          <a:xfrm>
            <a:off x="4978400" y="123825"/>
            <a:ext cx="1060450" cy="962025"/>
            <a:chOff x="2054" y="288"/>
            <a:chExt cx="668" cy="606"/>
          </a:xfrm>
        </p:grpSpPr>
        <p:sp>
          <p:nvSpPr>
            <p:cNvPr id="9277" name="Rectangle 224"/>
            <p:cNvSpPr>
              <a:spLocks noChangeArrowheads="1"/>
            </p:cNvSpPr>
            <p:nvPr/>
          </p:nvSpPr>
          <p:spPr bwMode="auto">
            <a:xfrm>
              <a:off x="2054" y="288"/>
              <a:ext cx="66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008000"/>
                  </a:solidFill>
                  <a:latin typeface="Arial Narrow" pitchFamily="34" charset="0"/>
                </a:rPr>
                <a:t>NDCBE</a:t>
              </a:r>
            </a:p>
          </p:txBody>
        </p:sp>
        <p:sp>
          <p:nvSpPr>
            <p:cNvPr id="9278" name="Line 225"/>
            <p:cNvSpPr>
              <a:spLocks noChangeShapeType="1"/>
            </p:cNvSpPr>
            <p:nvPr/>
          </p:nvSpPr>
          <p:spPr bwMode="auto">
            <a:xfrm flipH="1">
              <a:off x="2162" y="536"/>
              <a:ext cx="185" cy="358"/>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04066" name="Rectangle 226"/>
          <p:cNvSpPr>
            <a:spLocks noChangeArrowheads="1"/>
          </p:cNvSpPr>
          <p:nvPr/>
        </p:nvSpPr>
        <p:spPr bwMode="auto">
          <a:xfrm>
            <a:off x="2387600" y="1017588"/>
            <a:ext cx="946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chemeClr val="accent2"/>
                </a:solidFill>
                <a:latin typeface="Arial Narrow" pitchFamily="34" charset="0"/>
              </a:rPr>
              <a:t>#1</a:t>
            </a:r>
          </a:p>
        </p:txBody>
      </p:sp>
      <p:sp>
        <p:nvSpPr>
          <p:cNvPr id="804067" name="Rectangle 227"/>
          <p:cNvSpPr>
            <a:spLocks noChangeArrowheads="1"/>
          </p:cNvSpPr>
          <p:nvPr/>
        </p:nvSpPr>
        <p:spPr bwMode="auto">
          <a:xfrm>
            <a:off x="4638675" y="1144588"/>
            <a:ext cx="946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chemeClr val="accent2"/>
                </a:solidFill>
                <a:latin typeface="Arial Narrow" pitchFamily="34" charset="0"/>
              </a:rPr>
              <a:t>#2</a:t>
            </a:r>
          </a:p>
        </p:txBody>
      </p:sp>
      <p:sp>
        <p:nvSpPr>
          <p:cNvPr id="804068" name="Rectangle 228"/>
          <p:cNvSpPr>
            <a:spLocks noChangeArrowheads="1"/>
          </p:cNvSpPr>
          <p:nvPr/>
        </p:nvSpPr>
        <p:spPr bwMode="auto">
          <a:xfrm>
            <a:off x="2078038" y="2478088"/>
            <a:ext cx="36179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008000"/>
                </a:solidFill>
                <a:latin typeface="Arial Narrow" pitchFamily="34" charset="0"/>
              </a:rPr>
              <a:t>Na-Driven Cl-HCO</a:t>
            </a:r>
            <a:r>
              <a:rPr lang="en-US" baseline="-25000">
                <a:solidFill>
                  <a:srgbClr val="008000"/>
                </a:solidFill>
                <a:latin typeface="Arial Narrow" pitchFamily="34" charset="0"/>
              </a:rPr>
              <a:t>3</a:t>
            </a:r>
            <a:r>
              <a:rPr lang="en-US">
                <a:solidFill>
                  <a:srgbClr val="008000"/>
                </a:solidFill>
                <a:latin typeface="Arial Narrow" pitchFamily="34" charset="0"/>
              </a:rPr>
              <a:t> Exchanger</a:t>
            </a:r>
          </a:p>
        </p:txBody>
      </p:sp>
      <p:sp>
        <p:nvSpPr>
          <p:cNvPr id="804069" name="Rectangle 229"/>
          <p:cNvSpPr>
            <a:spLocks noChangeArrowheads="1"/>
          </p:cNvSpPr>
          <p:nvPr/>
        </p:nvSpPr>
        <p:spPr bwMode="auto">
          <a:xfrm>
            <a:off x="2032000" y="3608388"/>
            <a:ext cx="654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chemeClr val="accent2"/>
                </a:solidFill>
                <a:latin typeface="Arial Narrow" pitchFamily="34" charset="0"/>
              </a:rPr>
              <a:t>#1</a:t>
            </a:r>
          </a:p>
        </p:txBody>
      </p:sp>
      <p:sp>
        <p:nvSpPr>
          <p:cNvPr id="804070" name="Rectangle 230"/>
          <p:cNvSpPr>
            <a:spLocks noChangeArrowheads="1"/>
          </p:cNvSpPr>
          <p:nvPr/>
        </p:nvSpPr>
        <p:spPr bwMode="auto">
          <a:xfrm>
            <a:off x="4041775" y="4237038"/>
            <a:ext cx="654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800">
                <a:solidFill>
                  <a:schemeClr val="accent2"/>
                </a:solidFill>
                <a:latin typeface="Arial Narrow" pitchFamily="34" charset="0"/>
              </a:rPr>
              <a:t>#2</a:t>
            </a:r>
          </a:p>
        </p:txBody>
      </p:sp>
      <p:sp>
        <p:nvSpPr>
          <p:cNvPr id="804071" name="Rectangle 231"/>
          <p:cNvSpPr>
            <a:spLocks noChangeArrowheads="1"/>
          </p:cNvSpPr>
          <p:nvPr/>
        </p:nvSpPr>
        <p:spPr bwMode="auto">
          <a:xfrm>
            <a:off x="1219200" y="6399213"/>
            <a:ext cx="17573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Roger C. Thomas </a:t>
            </a:r>
          </a:p>
        </p:txBody>
      </p:sp>
      <p:sp>
        <p:nvSpPr>
          <p:cNvPr id="804072" name="Rectangle 232"/>
          <p:cNvSpPr>
            <a:spLocks noChangeArrowheads="1"/>
          </p:cNvSpPr>
          <p:nvPr/>
        </p:nvSpPr>
        <p:spPr bwMode="auto">
          <a:xfrm>
            <a:off x="3246438" y="6399213"/>
            <a:ext cx="1538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John M. Russell</a:t>
            </a:r>
          </a:p>
        </p:txBody>
      </p:sp>
    </p:spTree>
  </p:cSld>
  <p:clrMapOvr>
    <a:masterClrMapping/>
  </p:clrMapOvr>
  <p:transition advTm="10390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04022"/>
                                        </p:tgtEl>
                                        <p:attrNameLst>
                                          <p:attrName>style.visibility</p:attrName>
                                        </p:attrNameLst>
                                      </p:cBhvr>
                                      <p:to>
                                        <p:strVal val="visible"/>
                                      </p:to>
                                    </p:set>
                                    <p:animEffect transition="in" filter="dissolve">
                                      <p:cBhvr>
                                        <p:cTn id="7" dur="500"/>
                                        <p:tgtEl>
                                          <p:spTgt spid="8040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04069"/>
                                        </p:tgtEl>
                                        <p:attrNameLst>
                                          <p:attrName>style.visibility</p:attrName>
                                        </p:attrNameLst>
                                      </p:cBhvr>
                                      <p:to>
                                        <p:strVal val="visible"/>
                                      </p:to>
                                    </p:set>
                                    <p:animEffect transition="in" filter="dissolve">
                                      <p:cBhvr>
                                        <p:cTn id="12" dur="500"/>
                                        <p:tgtEl>
                                          <p:spTgt spid="8040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4066"/>
                                        </p:tgtEl>
                                        <p:attrNameLst>
                                          <p:attrName>style.visibility</p:attrName>
                                        </p:attrNameLst>
                                      </p:cBhvr>
                                      <p:to>
                                        <p:strVal val="visible"/>
                                      </p:to>
                                    </p:set>
                                    <p:animEffect transition="in" filter="dissolve">
                                      <p:cBhvr>
                                        <p:cTn id="17" dur="500"/>
                                        <p:tgtEl>
                                          <p:spTgt spid="804066"/>
                                        </p:tgtEl>
                                      </p:cBhvr>
                                    </p:animEffect>
                                  </p:childTnLst>
                                </p:cTn>
                              </p:par>
                            </p:childTnLst>
                          </p:cTn>
                        </p:par>
                        <p:par>
                          <p:cTn id="18" fill="hold" nodeType="afterGroup">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804050"/>
                                        </p:tgtEl>
                                        <p:attrNameLst>
                                          <p:attrName>style.visibility</p:attrName>
                                        </p:attrNameLst>
                                      </p:cBhvr>
                                      <p:to>
                                        <p:strVal val="visible"/>
                                      </p:to>
                                    </p:set>
                                    <p:animEffect transition="in" filter="dissolve">
                                      <p:cBhvr>
                                        <p:cTn id="21" dur="500"/>
                                        <p:tgtEl>
                                          <p:spTgt spid="804050"/>
                                        </p:tgtEl>
                                      </p:cBhvr>
                                    </p:animEffect>
                                  </p:childTnLst>
                                </p:cTn>
                              </p:par>
                            </p:childTnLst>
                          </p:cTn>
                        </p:par>
                        <p:par>
                          <p:cTn id="22" fill="hold" nodeType="afterGroup">
                            <p:stCondLst>
                              <p:cond delay="1000"/>
                            </p:stCondLst>
                            <p:childTnLst>
                              <p:par>
                                <p:cTn id="23" presetID="22" presetClass="entr" presetSubtype="8" fill="hold" nodeType="afterEffect">
                                  <p:stCondLst>
                                    <p:cond delay="0"/>
                                  </p:stCondLst>
                                  <p:childTnLst>
                                    <p:set>
                                      <p:cBhvr>
                                        <p:cTn id="24" dur="1" fill="hold">
                                          <p:stCondLst>
                                            <p:cond delay="0"/>
                                          </p:stCondLst>
                                        </p:cTn>
                                        <p:tgtEl>
                                          <p:spTgt spid="804051"/>
                                        </p:tgtEl>
                                        <p:attrNameLst>
                                          <p:attrName>style.visibility</p:attrName>
                                        </p:attrNameLst>
                                      </p:cBhvr>
                                      <p:to>
                                        <p:strVal val="visible"/>
                                      </p:to>
                                    </p:set>
                                    <p:animEffect transition="in" filter="wipe(left)">
                                      <p:cBhvr>
                                        <p:cTn id="25" dur="500"/>
                                        <p:tgtEl>
                                          <p:spTgt spid="804051"/>
                                        </p:tgtEl>
                                      </p:cBhvr>
                                    </p:animEffect>
                                  </p:childTnLst>
                                </p:cTn>
                              </p:par>
                            </p:childTnLst>
                          </p:cTn>
                        </p:par>
                        <p:par>
                          <p:cTn id="26" fill="hold" nodeType="afterGroup">
                            <p:stCondLst>
                              <p:cond delay="1500"/>
                            </p:stCondLst>
                            <p:childTnLst>
                              <p:par>
                                <p:cTn id="27" presetID="9" presetClass="entr" presetSubtype="0" fill="hold" nodeType="afterEffect">
                                  <p:stCondLst>
                                    <p:cond delay="0"/>
                                  </p:stCondLst>
                                  <p:childTnLst>
                                    <p:set>
                                      <p:cBhvr>
                                        <p:cTn id="28" dur="1" fill="hold">
                                          <p:stCondLst>
                                            <p:cond delay="0"/>
                                          </p:stCondLst>
                                        </p:cTn>
                                        <p:tgtEl>
                                          <p:spTgt spid="804027"/>
                                        </p:tgtEl>
                                        <p:attrNameLst>
                                          <p:attrName>style.visibility</p:attrName>
                                        </p:attrNameLst>
                                      </p:cBhvr>
                                      <p:to>
                                        <p:strVal val="visible"/>
                                      </p:to>
                                    </p:set>
                                    <p:animEffect transition="in" filter="dissolve">
                                      <p:cBhvr>
                                        <p:cTn id="29" dur="500"/>
                                        <p:tgtEl>
                                          <p:spTgt spid="80402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804070"/>
                                        </p:tgtEl>
                                        <p:attrNameLst>
                                          <p:attrName>style.visibility</p:attrName>
                                        </p:attrNameLst>
                                      </p:cBhvr>
                                      <p:to>
                                        <p:strVal val="visible"/>
                                      </p:to>
                                    </p:set>
                                    <p:animEffect transition="in" filter="dissolve">
                                      <p:cBhvr>
                                        <p:cTn id="34" dur="500"/>
                                        <p:tgtEl>
                                          <p:spTgt spid="804070"/>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804046"/>
                                        </p:tgtEl>
                                        <p:attrNameLst>
                                          <p:attrName>style.visibility</p:attrName>
                                        </p:attrNameLst>
                                      </p:cBhvr>
                                      <p:to>
                                        <p:strVal val="visible"/>
                                      </p:to>
                                    </p:set>
                                    <p:animEffect transition="in" filter="dissolve">
                                      <p:cBhvr>
                                        <p:cTn id="39" dur="500"/>
                                        <p:tgtEl>
                                          <p:spTgt spid="804046"/>
                                        </p:tgtEl>
                                      </p:cBhvr>
                                    </p:animEffect>
                                  </p:childTnLst>
                                </p:cTn>
                              </p:par>
                              <p:par>
                                <p:cTn id="40" presetID="9" presetClass="entr" presetSubtype="0" fill="hold" nodeType="withEffect">
                                  <p:stCondLst>
                                    <p:cond delay="0"/>
                                  </p:stCondLst>
                                  <p:childTnLst>
                                    <p:set>
                                      <p:cBhvr>
                                        <p:cTn id="41" dur="1" fill="hold">
                                          <p:stCondLst>
                                            <p:cond delay="0"/>
                                          </p:stCondLst>
                                        </p:cTn>
                                        <p:tgtEl>
                                          <p:spTgt spid="804067"/>
                                        </p:tgtEl>
                                        <p:attrNameLst>
                                          <p:attrName>style.visibility</p:attrName>
                                        </p:attrNameLst>
                                      </p:cBhvr>
                                      <p:to>
                                        <p:strVal val="visible"/>
                                      </p:to>
                                    </p:set>
                                    <p:animEffect transition="in" filter="dissolve">
                                      <p:cBhvr>
                                        <p:cTn id="42" dur="500"/>
                                        <p:tgtEl>
                                          <p:spTgt spid="804067"/>
                                        </p:tgtEl>
                                      </p:cBhvr>
                                    </p:animEffect>
                                  </p:childTnLst>
                                </p:cTn>
                              </p:par>
                            </p:childTnLst>
                          </p:cTn>
                        </p:par>
                        <p:par>
                          <p:cTn id="43" fill="hold" nodeType="afterGroup">
                            <p:stCondLst>
                              <p:cond delay="500"/>
                            </p:stCondLst>
                            <p:childTnLst>
                              <p:par>
                                <p:cTn id="44" presetID="9" presetClass="entr" presetSubtype="0" fill="hold" grpId="0" nodeType="afterEffect">
                                  <p:stCondLst>
                                    <p:cond delay="0"/>
                                  </p:stCondLst>
                                  <p:childTnLst>
                                    <p:set>
                                      <p:cBhvr>
                                        <p:cTn id="45" dur="1" fill="hold">
                                          <p:stCondLst>
                                            <p:cond delay="0"/>
                                          </p:stCondLst>
                                        </p:cTn>
                                        <p:tgtEl>
                                          <p:spTgt spid="804048"/>
                                        </p:tgtEl>
                                        <p:attrNameLst>
                                          <p:attrName>style.visibility</p:attrName>
                                        </p:attrNameLst>
                                      </p:cBhvr>
                                      <p:to>
                                        <p:strVal val="visible"/>
                                      </p:to>
                                    </p:set>
                                    <p:animEffect transition="in" filter="dissolve">
                                      <p:cBhvr>
                                        <p:cTn id="46" dur="500"/>
                                        <p:tgtEl>
                                          <p:spTgt spid="80404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804047"/>
                                        </p:tgtEl>
                                        <p:attrNameLst>
                                          <p:attrName>style.visibility</p:attrName>
                                        </p:attrNameLst>
                                      </p:cBhvr>
                                      <p:to>
                                        <p:strVal val="visible"/>
                                      </p:to>
                                    </p:set>
                                    <p:animEffect transition="in" filter="dissolve">
                                      <p:cBhvr>
                                        <p:cTn id="49" dur="500"/>
                                        <p:tgtEl>
                                          <p:spTgt spid="804047"/>
                                        </p:tgtEl>
                                      </p:cBhvr>
                                    </p:animEffect>
                                  </p:childTnLst>
                                </p:cTn>
                              </p:par>
                            </p:childTnLst>
                          </p:cTn>
                        </p:par>
                        <p:par>
                          <p:cTn id="50" fill="hold" nodeType="afterGroup">
                            <p:stCondLst>
                              <p:cond delay="1000"/>
                            </p:stCondLst>
                            <p:childTnLst>
                              <p:par>
                                <p:cTn id="51" presetID="22" presetClass="entr" presetSubtype="2" fill="hold" nodeType="afterEffect">
                                  <p:stCondLst>
                                    <p:cond delay="0"/>
                                  </p:stCondLst>
                                  <p:childTnLst>
                                    <p:set>
                                      <p:cBhvr>
                                        <p:cTn id="52" dur="1" fill="hold">
                                          <p:stCondLst>
                                            <p:cond delay="0"/>
                                          </p:stCondLst>
                                        </p:cTn>
                                        <p:tgtEl>
                                          <p:spTgt spid="804032"/>
                                        </p:tgtEl>
                                        <p:attrNameLst>
                                          <p:attrName>style.visibility</p:attrName>
                                        </p:attrNameLst>
                                      </p:cBhvr>
                                      <p:to>
                                        <p:strVal val="visible"/>
                                      </p:to>
                                    </p:set>
                                    <p:animEffect transition="in" filter="wipe(right)">
                                      <p:cBhvr>
                                        <p:cTn id="53" dur="500"/>
                                        <p:tgtEl>
                                          <p:spTgt spid="804032"/>
                                        </p:tgtEl>
                                      </p:cBhvr>
                                    </p:animEffect>
                                  </p:childTnLst>
                                </p:cTn>
                              </p:par>
                            </p:childTnLst>
                          </p:cTn>
                        </p:par>
                        <p:par>
                          <p:cTn id="54" fill="hold" nodeType="afterGroup">
                            <p:stCondLst>
                              <p:cond delay="1500"/>
                            </p:stCondLst>
                            <p:childTnLst>
                              <p:par>
                                <p:cTn id="55" presetID="9" presetClass="entr" presetSubtype="0" fill="hold" grpId="0" nodeType="afterEffect">
                                  <p:stCondLst>
                                    <p:cond delay="0"/>
                                  </p:stCondLst>
                                  <p:childTnLst>
                                    <p:set>
                                      <p:cBhvr>
                                        <p:cTn id="56" dur="1" fill="hold">
                                          <p:stCondLst>
                                            <p:cond delay="0"/>
                                          </p:stCondLst>
                                        </p:cTn>
                                        <p:tgtEl>
                                          <p:spTgt spid="804049"/>
                                        </p:tgtEl>
                                        <p:attrNameLst>
                                          <p:attrName>style.visibility</p:attrName>
                                        </p:attrNameLst>
                                      </p:cBhvr>
                                      <p:to>
                                        <p:strVal val="visible"/>
                                      </p:to>
                                    </p:set>
                                    <p:animEffect transition="in" filter="dissolve">
                                      <p:cBhvr>
                                        <p:cTn id="57" dur="500"/>
                                        <p:tgtEl>
                                          <p:spTgt spid="804049"/>
                                        </p:tgtEl>
                                      </p:cBhvr>
                                    </p:animEffect>
                                  </p:childTnLst>
                                </p:cTn>
                              </p:par>
                            </p:childTnLst>
                          </p:cTn>
                        </p:par>
                        <p:par>
                          <p:cTn id="58" fill="hold" nodeType="afterGroup">
                            <p:stCondLst>
                              <p:cond delay="2000"/>
                            </p:stCondLst>
                            <p:childTnLst>
                              <p:par>
                                <p:cTn id="59" presetID="22" presetClass="entr" presetSubtype="8" fill="hold" nodeType="afterEffect">
                                  <p:stCondLst>
                                    <p:cond delay="0"/>
                                  </p:stCondLst>
                                  <p:childTnLst>
                                    <p:set>
                                      <p:cBhvr>
                                        <p:cTn id="60" dur="1" fill="hold">
                                          <p:stCondLst>
                                            <p:cond delay="0"/>
                                          </p:stCondLst>
                                        </p:cTn>
                                        <p:tgtEl>
                                          <p:spTgt spid="804039"/>
                                        </p:tgtEl>
                                        <p:attrNameLst>
                                          <p:attrName>style.visibility</p:attrName>
                                        </p:attrNameLst>
                                      </p:cBhvr>
                                      <p:to>
                                        <p:strVal val="visible"/>
                                      </p:to>
                                    </p:set>
                                    <p:animEffect transition="in" filter="wipe(left)">
                                      <p:cBhvr>
                                        <p:cTn id="61" dur="500"/>
                                        <p:tgtEl>
                                          <p:spTgt spid="804039"/>
                                        </p:tgtEl>
                                      </p:cBhvr>
                                    </p:animEffect>
                                  </p:childTnLst>
                                </p:cTn>
                              </p:par>
                            </p:childTnLst>
                          </p:cTn>
                        </p:par>
                        <p:par>
                          <p:cTn id="62" fill="hold" nodeType="afterGroup">
                            <p:stCondLst>
                              <p:cond delay="2500"/>
                            </p:stCondLst>
                            <p:childTnLst>
                              <p:par>
                                <p:cTn id="63" presetID="9" presetClass="entr" presetSubtype="0" fill="hold" nodeType="afterEffect">
                                  <p:stCondLst>
                                    <p:cond delay="0"/>
                                  </p:stCondLst>
                                  <p:childTnLst>
                                    <p:set>
                                      <p:cBhvr>
                                        <p:cTn id="64" dur="1" fill="hold">
                                          <p:stCondLst>
                                            <p:cond delay="0"/>
                                          </p:stCondLst>
                                        </p:cTn>
                                        <p:tgtEl>
                                          <p:spTgt spid="804058"/>
                                        </p:tgtEl>
                                        <p:attrNameLst>
                                          <p:attrName>style.visibility</p:attrName>
                                        </p:attrNameLst>
                                      </p:cBhvr>
                                      <p:to>
                                        <p:strVal val="visible"/>
                                      </p:to>
                                    </p:set>
                                    <p:animEffect transition="in" filter="dissolve">
                                      <p:cBhvr>
                                        <p:cTn id="65" dur="500"/>
                                        <p:tgtEl>
                                          <p:spTgt spid="804058"/>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804068"/>
                                        </p:tgtEl>
                                        <p:attrNameLst>
                                          <p:attrName>style.visibility</p:attrName>
                                        </p:attrNameLst>
                                      </p:cBhvr>
                                      <p:to>
                                        <p:strVal val="visible"/>
                                      </p:to>
                                    </p:set>
                                    <p:animEffect transition="in" filter="dissolve">
                                      <p:cBhvr>
                                        <p:cTn id="70" dur="500"/>
                                        <p:tgtEl>
                                          <p:spTgt spid="804068"/>
                                        </p:tgtEl>
                                      </p:cBhvr>
                                    </p:animEffect>
                                  </p:childTnLst>
                                </p:cTn>
                              </p:par>
                            </p:childTnLst>
                          </p:cTn>
                        </p:par>
                        <p:par>
                          <p:cTn id="71" fill="hold" nodeType="afterGroup">
                            <p:stCondLst>
                              <p:cond delay="500"/>
                            </p:stCondLst>
                            <p:childTnLst>
                              <p:par>
                                <p:cTn id="72" presetID="9" presetClass="entr" presetSubtype="0" fill="hold" nodeType="afterEffect">
                                  <p:stCondLst>
                                    <p:cond delay="0"/>
                                  </p:stCondLst>
                                  <p:childTnLst>
                                    <p:set>
                                      <p:cBhvr>
                                        <p:cTn id="73" dur="1" fill="hold">
                                          <p:stCondLst>
                                            <p:cond delay="0"/>
                                          </p:stCondLst>
                                        </p:cTn>
                                        <p:tgtEl>
                                          <p:spTgt spid="804063"/>
                                        </p:tgtEl>
                                        <p:attrNameLst>
                                          <p:attrName>style.visibility</p:attrName>
                                        </p:attrNameLst>
                                      </p:cBhvr>
                                      <p:to>
                                        <p:strVal val="visible"/>
                                      </p:to>
                                    </p:set>
                                    <p:animEffect transition="in" filter="dissolve">
                                      <p:cBhvr>
                                        <p:cTn id="74" dur="500"/>
                                        <p:tgtEl>
                                          <p:spTgt spid="804063"/>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804072"/>
                                        </p:tgtEl>
                                        <p:attrNameLst>
                                          <p:attrName>style.visibility</p:attrName>
                                        </p:attrNameLst>
                                      </p:cBhvr>
                                      <p:to>
                                        <p:strVal val="visible"/>
                                      </p:to>
                                    </p:set>
                                    <p:animEffect transition="in" filter="dissolve">
                                      <p:cBhvr>
                                        <p:cTn id="79" dur="500"/>
                                        <p:tgtEl>
                                          <p:spTgt spid="804072"/>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804071"/>
                                        </p:tgtEl>
                                        <p:attrNameLst>
                                          <p:attrName>style.visibility</p:attrName>
                                        </p:attrNameLst>
                                      </p:cBhvr>
                                      <p:to>
                                        <p:strVal val="visible"/>
                                      </p:to>
                                    </p:set>
                                    <p:animEffect transition="in" filter="dissolve">
                                      <p:cBhvr>
                                        <p:cTn id="84" dur="500"/>
                                        <p:tgtEl>
                                          <p:spTgt spid="8040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4046" grpId="0" animBg="1"/>
      <p:bldP spid="804047" grpId="0"/>
      <p:bldP spid="804048" grpId="0"/>
      <p:bldP spid="804049" grpId="0"/>
      <p:bldP spid="804050" grpId="0"/>
      <p:bldP spid="804066" grpId="0"/>
      <p:bldP spid="804068" grpId="0"/>
      <p:bldP spid="804069" grpId="0"/>
      <p:bldP spid="804070" grpId="0"/>
      <p:bldP spid="804071" grpId="0"/>
      <p:bldP spid="804072"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4274" name="Group 1"/>
          <p:cNvGrpSpPr>
            <a:grpSpLocks/>
          </p:cNvGrpSpPr>
          <p:nvPr/>
        </p:nvGrpSpPr>
        <p:grpSpPr bwMode="auto">
          <a:xfrm>
            <a:off x="781050" y="1000125"/>
            <a:ext cx="7620000" cy="5715000"/>
            <a:chOff x="0" y="0"/>
            <a:chExt cx="7620000" cy="5715000"/>
          </a:xfrm>
        </p:grpSpPr>
        <p:pic>
          <p:nvPicPr>
            <p:cNvPr id="54279" name="Picture 2" descr="AQP5-space filling-t41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76200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80" name="Text Box 3"/>
            <p:cNvSpPr txBox="1">
              <a:spLocks noChangeArrowheads="1"/>
            </p:cNvSpPr>
            <p:nvPr/>
          </p:nvSpPr>
          <p:spPr bwMode="auto">
            <a:xfrm>
              <a:off x="257175" y="4648200"/>
              <a:ext cx="10477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b="1">
                  <a:solidFill>
                    <a:schemeClr val="bg2"/>
                  </a:solidFill>
                  <a:latin typeface="Arial" charset="0"/>
                </a:rPr>
                <a:t>T41F</a:t>
              </a:r>
            </a:p>
          </p:txBody>
        </p:sp>
        <p:sp>
          <p:nvSpPr>
            <p:cNvPr id="54281" name="Line 4"/>
            <p:cNvSpPr>
              <a:spLocks noChangeShapeType="1"/>
            </p:cNvSpPr>
            <p:nvPr/>
          </p:nvSpPr>
          <p:spPr bwMode="auto">
            <a:xfrm flipV="1">
              <a:off x="800100" y="3324225"/>
              <a:ext cx="2667000" cy="1371600"/>
            </a:xfrm>
            <a:prstGeom prst="line">
              <a:avLst/>
            </a:prstGeom>
            <a:noFill/>
            <a:ln w="28575">
              <a:solidFill>
                <a:schemeClr val="bg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82" name="Rectangle 5"/>
            <p:cNvSpPr>
              <a:spLocks noChangeArrowheads="1"/>
            </p:cNvSpPr>
            <p:nvPr/>
          </p:nvSpPr>
          <p:spPr bwMode="auto">
            <a:xfrm>
              <a:off x="0" y="0"/>
              <a:ext cx="2819400" cy="304800"/>
            </a:xfrm>
            <a:prstGeom prst="rect">
              <a:avLst/>
            </a:prstGeom>
            <a:solidFill>
              <a:schemeClr val="tx1"/>
            </a:solidFill>
            <a:ln w="9525">
              <a:solidFill>
                <a:schemeClr val="tx1"/>
              </a:solidFill>
              <a:miter lim="800000"/>
              <a:headEnd/>
              <a:tailEnd/>
            </a:ln>
          </p:spPr>
          <p:txBody>
            <a:bodyPr wrap="none" anchor="ctr"/>
            <a:lstStyle/>
            <a:p>
              <a:endParaRPr lang="en-US"/>
            </a:p>
          </p:txBody>
        </p:sp>
      </p:grpSp>
      <p:sp>
        <p:nvSpPr>
          <p:cNvPr id="54275" name="Rectangle 14"/>
          <p:cNvSpPr>
            <a:spLocks noChangeArrowheads="1"/>
          </p:cNvSpPr>
          <p:nvPr/>
        </p:nvSpPr>
        <p:spPr bwMode="auto">
          <a:xfrm>
            <a:off x="0" y="-3175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000">
                <a:solidFill>
                  <a:schemeClr val="tx1"/>
                </a:solidFill>
                <a:latin typeface="Arial Narrow" pitchFamily="34" charset="0"/>
              </a:rPr>
              <a:t>AQP5 mutant (top view) </a:t>
            </a:r>
          </a:p>
        </p:txBody>
      </p:sp>
      <p:grpSp>
        <p:nvGrpSpPr>
          <p:cNvPr id="54276" name="Group 19"/>
          <p:cNvGrpSpPr>
            <a:grpSpLocks/>
          </p:cNvGrpSpPr>
          <p:nvPr/>
        </p:nvGrpSpPr>
        <p:grpSpPr bwMode="auto">
          <a:xfrm>
            <a:off x="2273300" y="828675"/>
            <a:ext cx="4565650" cy="0"/>
            <a:chOff x="0" y="672"/>
            <a:chExt cx="2876" cy="0"/>
          </a:xfrm>
        </p:grpSpPr>
        <p:sp>
          <p:nvSpPr>
            <p:cNvPr id="54277" name="Line 2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8" name="Line 2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52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43400" y="1962150"/>
            <a:ext cx="480060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299" name="Text Box 4"/>
          <p:cNvSpPr txBox="1">
            <a:spLocks noChangeArrowheads="1"/>
          </p:cNvSpPr>
          <p:nvPr/>
        </p:nvSpPr>
        <p:spPr bwMode="auto">
          <a:xfrm>
            <a:off x="8267700" y="5740400"/>
            <a:ext cx="7032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1600">
                <a:solidFill>
                  <a:schemeClr val="tx1"/>
                </a:solidFill>
                <a:latin typeface="Arial Narrow" pitchFamily="34" charset="0"/>
                <a:ea typeface="ヒラギノ角ゴ Pro W3" charset="-128"/>
              </a:rPr>
              <a:t>cytosol</a:t>
            </a:r>
          </a:p>
        </p:txBody>
      </p:sp>
      <p:sp>
        <p:nvSpPr>
          <p:cNvPr id="55300" name="Text Box 5"/>
          <p:cNvSpPr txBox="1">
            <a:spLocks noChangeArrowheads="1"/>
          </p:cNvSpPr>
          <p:nvPr/>
        </p:nvSpPr>
        <p:spPr bwMode="auto">
          <a:xfrm>
            <a:off x="8064500" y="1885950"/>
            <a:ext cx="10795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1600">
                <a:solidFill>
                  <a:schemeClr val="tx1"/>
                </a:solidFill>
                <a:latin typeface="Arial Narrow" pitchFamily="34" charset="0"/>
                <a:ea typeface="ヒラギノ角ゴ Pro W3" charset="-128"/>
              </a:rPr>
              <a:t>extracellular</a:t>
            </a:r>
          </a:p>
        </p:txBody>
      </p:sp>
      <p:pic>
        <p:nvPicPr>
          <p:cNvPr id="55301"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2114550"/>
            <a:ext cx="3505200" cy="344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302" name="Rectangle 12"/>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CO</a:t>
            </a:r>
            <a:r>
              <a:rPr lang="en-US" sz="4000" baseline="-25000">
                <a:solidFill>
                  <a:schemeClr val="tx2"/>
                </a:solidFill>
                <a:latin typeface="Arial Narrow" pitchFamily="34" charset="0"/>
              </a:rPr>
              <a:t>2</a:t>
            </a:r>
            <a:r>
              <a:rPr lang="en-US" sz="4000">
                <a:solidFill>
                  <a:schemeClr val="tx2"/>
                </a:solidFill>
                <a:latin typeface="Arial Narrow" pitchFamily="34" charset="0"/>
              </a:rPr>
              <a:t> Pathways through AmtB</a:t>
            </a:r>
            <a:endParaRPr lang="en-US" sz="4000" baseline="-25000">
              <a:solidFill>
                <a:schemeClr val="tx2"/>
              </a:solidFill>
              <a:latin typeface="Arial Narrow" pitchFamily="34" charset="0"/>
            </a:endParaRPr>
          </a:p>
        </p:txBody>
      </p:sp>
      <p:grpSp>
        <p:nvGrpSpPr>
          <p:cNvPr id="55303" name="Group 13"/>
          <p:cNvGrpSpPr>
            <a:grpSpLocks/>
          </p:cNvGrpSpPr>
          <p:nvPr/>
        </p:nvGrpSpPr>
        <p:grpSpPr bwMode="auto">
          <a:xfrm>
            <a:off x="2273300" y="1085850"/>
            <a:ext cx="4565650" cy="0"/>
            <a:chOff x="0" y="672"/>
            <a:chExt cx="2876" cy="0"/>
          </a:xfrm>
        </p:grpSpPr>
        <p:sp>
          <p:nvSpPr>
            <p:cNvPr id="55309" name="Line 1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10" name="Line 1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46864" name="Rectangle 16"/>
          <p:cNvSpPr>
            <a:spLocks noChangeArrowheads="1"/>
          </p:cNvSpPr>
          <p:nvPr/>
        </p:nvSpPr>
        <p:spPr bwMode="auto">
          <a:xfrm>
            <a:off x="989013" y="6288088"/>
            <a:ext cx="3551237" cy="347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lnSpc>
                <a:spcPct val="70000"/>
              </a:lnSpc>
            </a:pPr>
            <a:r>
              <a:rPr lang="en-US">
                <a:solidFill>
                  <a:schemeClr val="tx1"/>
                </a:solidFill>
                <a:latin typeface="Arial Narrow" pitchFamily="34" charset="0"/>
              </a:rPr>
              <a:t>100% CO</a:t>
            </a:r>
            <a:r>
              <a:rPr lang="en-US" baseline="-25000">
                <a:solidFill>
                  <a:schemeClr val="tx1"/>
                </a:solidFill>
                <a:latin typeface="Arial Narrow" pitchFamily="34" charset="0"/>
              </a:rPr>
              <a:t>2</a:t>
            </a:r>
            <a:r>
              <a:rPr lang="en-US">
                <a:solidFill>
                  <a:schemeClr val="tx1"/>
                </a:solidFill>
                <a:latin typeface="Arial Narrow" pitchFamily="34" charset="0"/>
              </a:rPr>
              <a:t> (blocked by DIDS)</a:t>
            </a:r>
          </a:p>
        </p:txBody>
      </p:sp>
      <p:sp>
        <p:nvSpPr>
          <p:cNvPr id="846865" name="Line 17"/>
          <p:cNvSpPr>
            <a:spLocks noChangeShapeType="1"/>
          </p:cNvSpPr>
          <p:nvPr/>
        </p:nvSpPr>
        <p:spPr bwMode="auto">
          <a:xfrm flipV="1">
            <a:off x="2319338" y="3884613"/>
            <a:ext cx="95250" cy="2290762"/>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46866" name="Group 18"/>
          <p:cNvGrpSpPr>
            <a:grpSpLocks/>
          </p:cNvGrpSpPr>
          <p:nvPr/>
        </p:nvGrpSpPr>
        <p:grpSpPr bwMode="auto">
          <a:xfrm>
            <a:off x="2089150" y="5849938"/>
            <a:ext cx="481013" cy="457200"/>
            <a:chOff x="195" y="853"/>
            <a:chExt cx="303" cy="288"/>
          </a:xfrm>
        </p:grpSpPr>
        <p:sp>
          <p:nvSpPr>
            <p:cNvPr id="55307" name="Rectangle 19"/>
            <p:cNvSpPr>
              <a:spLocks noChangeArrowheads="1"/>
            </p:cNvSpPr>
            <p:nvPr/>
          </p:nvSpPr>
          <p:spPr bwMode="auto">
            <a:xfrm>
              <a:off x="232" y="896"/>
              <a:ext cx="234" cy="207"/>
            </a:xfrm>
            <a:prstGeom prst="rect">
              <a:avLst/>
            </a:prstGeom>
            <a:solidFill>
              <a:srgbClr val="00CC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55308" name="Rectangle 20"/>
            <p:cNvSpPr>
              <a:spLocks noChangeArrowheads="1"/>
            </p:cNvSpPr>
            <p:nvPr/>
          </p:nvSpPr>
          <p:spPr bwMode="auto">
            <a:xfrm>
              <a:off x="195" y="853"/>
              <a:ext cx="30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bg1"/>
                  </a:solidFill>
                  <a:latin typeface="Arial Narrow" pitchFamily="34" charset="0"/>
                </a:rPr>
                <a:t>?</a:t>
              </a:r>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46864"/>
                                        </p:tgtEl>
                                        <p:attrNameLst>
                                          <p:attrName>style.visibility</p:attrName>
                                        </p:attrNameLst>
                                      </p:cBhvr>
                                      <p:to>
                                        <p:strVal val="visible"/>
                                      </p:to>
                                    </p:set>
                                    <p:animEffect transition="in" filter="dissolve">
                                      <p:cBhvr>
                                        <p:cTn id="7" dur="500"/>
                                        <p:tgtEl>
                                          <p:spTgt spid="84686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846866"/>
                                        </p:tgtEl>
                                        <p:attrNameLst>
                                          <p:attrName>style.visibility</p:attrName>
                                        </p:attrNameLst>
                                      </p:cBhvr>
                                      <p:to>
                                        <p:strVal val="visible"/>
                                      </p:to>
                                    </p:set>
                                    <p:animEffect transition="in" filter="dissolve">
                                      <p:cBhvr>
                                        <p:cTn id="11" dur="500"/>
                                        <p:tgtEl>
                                          <p:spTgt spid="84686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846865"/>
                                        </p:tgtEl>
                                        <p:attrNameLst>
                                          <p:attrName>style.visibility</p:attrName>
                                        </p:attrNameLst>
                                      </p:cBhvr>
                                      <p:to>
                                        <p:strVal val="visible"/>
                                      </p:to>
                                    </p:set>
                                    <p:animEffect transition="in" filter="wipe(down)">
                                      <p:cBhvr>
                                        <p:cTn id="16" dur="500"/>
                                        <p:tgtEl>
                                          <p:spTgt spid="846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6864" grpId="0"/>
      <p:bldP spid="846865" grpId="0" animBg="1"/>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63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43400" y="1962150"/>
            <a:ext cx="480060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3" name="Text Box 4"/>
          <p:cNvSpPr txBox="1">
            <a:spLocks noChangeArrowheads="1"/>
          </p:cNvSpPr>
          <p:nvPr/>
        </p:nvSpPr>
        <p:spPr bwMode="auto">
          <a:xfrm>
            <a:off x="8267700" y="5740400"/>
            <a:ext cx="7032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1600">
                <a:solidFill>
                  <a:schemeClr val="tx1"/>
                </a:solidFill>
                <a:latin typeface="Arial Narrow" pitchFamily="34" charset="0"/>
                <a:ea typeface="ヒラギノ角ゴ Pro W3" charset="-128"/>
              </a:rPr>
              <a:t>cytosol</a:t>
            </a:r>
          </a:p>
        </p:txBody>
      </p:sp>
      <p:sp>
        <p:nvSpPr>
          <p:cNvPr id="56324" name="Text Box 5"/>
          <p:cNvSpPr txBox="1">
            <a:spLocks noChangeArrowheads="1"/>
          </p:cNvSpPr>
          <p:nvPr/>
        </p:nvSpPr>
        <p:spPr bwMode="auto">
          <a:xfrm>
            <a:off x="8064500" y="1885950"/>
            <a:ext cx="10795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1600">
                <a:solidFill>
                  <a:schemeClr val="tx1"/>
                </a:solidFill>
                <a:latin typeface="Arial Narrow" pitchFamily="34" charset="0"/>
                <a:ea typeface="ヒラギノ角ゴ Pro W3" charset="-128"/>
              </a:rPr>
              <a:t>extracellular</a:t>
            </a:r>
          </a:p>
        </p:txBody>
      </p:sp>
      <p:pic>
        <p:nvPicPr>
          <p:cNvPr id="56325"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2114550"/>
            <a:ext cx="3505200" cy="344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6" name="Rectangle 11"/>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NH</a:t>
            </a:r>
            <a:r>
              <a:rPr lang="en-US" sz="4000" baseline="-25000">
                <a:solidFill>
                  <a:schemeClr val="tx2"/>
                </a:solidFill>
                <a:latin typeface="Arial Narrow" pitchFamily="34" charset="0"/>
              </a:rPr>
              <a:t>3</a:t>
            </a:r>
            <a:r>
              <a:rPr lang="en-US" sz="4000">
                <a:solidFill>
                  <a:schemeClr val="tx2"/>
                </a:solidFill>
                <a:latin typeface="Arial Narrow" pitchFamily="34" charset="0"/>
              </a:rPr>
              <a:t> Pathways through AmtB</a:t>
            </a:r>
            <a:endParaRPr lang="en-US" sz="4000" baseline="-25000">
              <a:solidFill>
                <a:schemeClr val="tx2"/>
              </a:solidFill>
              <a:latin typeface="Arial Narrow" pitchFamily="34" charset="0"/>
            </a:endParaRPr>
          </a:p>
        </p:txBody>
      </p:sp>
      <p:grpSp>
        <p:nvGrpSpPr>
          <p:cNvPr id="56327" name="Group 12"/>
          <p:cNvGrpSpPr>
            <a:grpSpLocks/>
          </p:cNvGrpSpPr>
          <p:nvPr/>
        </p:nvGrpSpPr>
        <p:grpSpPr bwMode="auto">
          <a:xfrm>
            <a:off x="2273300" y="1085850"/>
            <a:ext cx="4565650" cy="0"/>
            <a:chOff x="0" y="672"/>
            <a:chExt cx="2876" cy="0"/>
          </a:xfrm>
        </p:grpSpPr>
        <p:sp>
          <p:nvSpPr>
            <p:cNvPr id="56335" name="Line 13"/>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36" name="Line 14"/>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48911" name="Rectangle 15"/>
          <p:cNvSpPr>
            <a:spLocks noChangeArrowheads="1"/>
          </p:cNvSpPr>
          <p:nvPr/>
        </p:nvSpPr>
        <p:spPr bwMode="auto">
          <a:xfrm>
            <a:off x="419100" y="6281738"/>
            <a:ext cx="3995738" cy="347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lnSpc>
                <a:spcPct val="70000"/>
              </a:lnSpc>
            </a:pPr>
            <a:r>
              <a:rPr lang="en-US">
                <a:solidFill>
                  <a:schemeClr val="tx1"/>
                </a:solidFill>
                <a:latin typeface="Arial Narrow" pitchFamily="34" charset="0"/>
              </a:rPr>
              <a:t>H</a:t>
            </a:r>
            <a:r>
              <a:rPr lang="en-US" baseline="-25000">
                <a:solidFill>
                  <a:schemeClr val="tx1"/>
                </a:solidFill>
                <a:latin typeface="Arial Narrow" pitchFamily="34" charset="0"/>
              </a:rPr>
              <a:t>2</a:t>
            </a:r>
            <a:r>
              <a:rPr lang="en-US">
                <a:solidFill>
                  <a:schemeClr val="tx1"/>
                </a:solidFill>
                <a:latin typeface="Arial Narrow" pitchFamily="34" charset="0"/>
              </a:rPr>
              <a:t>O does not move through AmtB</a:t>
            </a:r>
          </a:p>
        </p:txBody>
      </p:sp>
      <p:sp>
        <p:nvSpPr>
          <p:cNvPr id="848912" name="Rectangle 16"/>
          <p:cNvSpPr>
            <a:spLocks noChangeArrowheads="1"/>
          </p:cNvSpPr>
          <p:nvPr/>
        </p:nvSpPr>
        <p:spPr bwMode="auto">
          <a:xfrm>
            <a:off x="2989263" y="1285875"/>
            <a:ext cx="1225550"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lnSpc>
                <a:spcPct val="70000"/>
              </a:lnSpc>
            </a:pPr>
            <a:r>
              <a:rPr lang="en-US">
                <a:solidFill>
                  <a:schemeClr val="tx1"/>
                </a:solidFill>
                <a:latin typeface="Arial Narrow" pitchFamily="34" charset="0"/>
              </a:rPr>
              <a:t>33% NH</a:t>
            </a:r>
            <a:r>
              <a:rPr lang="en-US" baseline="-25000">
                <a:solidFill>
                  <a:schemeClr val="tx1"/>
                </a:solidFill>
                <a:latin typeface="Arial Narrow" pitchFamily="34" charset="0"/>
              </a:rPr>
              <a:t>3</a:t>
            </a:r>
            <a:endParaRPr lang="en-US">
              <a:solidFill>
                <a:schemeClr val="tx1"/>
              </a:solidFill>
              <a:latin typeface="Arial Narrow" pitchFamily="34" charset="0"/>
            </a:endParaRPr>
          </a:p>
        </p:txBody>
      </p:sp>
      <p:sp>
        <p:nvSpPr>
          <p:cNvPr id="848913" name="Line 17"/>
          <p:cNvSpPr>
            <a:spLocks noChangeShapeType="1"/>
          </p:cNvSpPr>
          <p:nvPr/>
        </p:nvSpPr>
        <p:spPr bwMode="auto">
          <a:xfrm flipH="1">
            <a:off x="2792413" y="1435100"/>
            <a:ext cx="230187" cy="179387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48914" name="Line 18"/>
          <p:cNvSpPr>
            <a:spLocks noChangeShapeType="1"/>
          </p:cNvSpPr>
          <p:nvPr/>
        </p:nvSpPr>
        <p:spPr bwMode="auto">
          <a:xfrm flipH="1">
            <a:off x="2863850" y="1435100"/>
            <a:ext cx="158750" cy="305435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48915" name="Line 19"/>
          <p:cNvSpPr>
            <a:spLocks noChangeShapeType="1"/>
          </p:cNvSpPr>
          <p:nvPr/>
        </p:nvSpPr>
        <p:spPr bwMode="auto">
          <a:xfrm flipH="1">
            <a:off x="1717675" y="1435100"/>
            <a:ext cx="1304925" cy="24606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48917" name="Rectangle 21"/>
          <p:cNvSpPr>
            <a:spLocks noChangeArrowheads="1"/>
          </p:cNvSpPr>
          <p:nvPr/>
        </p:nvSpPr>
        <p:spPr bwMode="auto">
          <a:xfrm>
            <a:off x="4086225" y="1285875"/>
            <a:ext cx="110807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lnSpc>
                <a:spcPct val="70000"/>
              </a:lnSpc>
            </a:pPr>
            <a:r>
              <a:rPr lang="en-US">
                <a:solidFill>
                  <a:schemeClr val="tx1"/>
                </a:solidFill>
                <a:latin typeface="Arial Narrow" pitchFamily="34" charset="0"/>
              </a:rPr>
              <a:t>= 100% </a:t>
            </a:r>
          </a:p>
        </p:txBody>
      </p:sp>
      <p:sp>
        <p:nvSpPr>
          <p:cNvPr id="848918" name="Rectangle 22"/>
          <p:cNvSpPr>
            <a:spLocks noChangeArrowheads="1"/>
          </p:cNvSpPr>
          <p:nvPr/>
        </p:nvSpPr>
        <p:spPr bwMode="auto">
          <a:xfrm>
            <a:off x="5127625" y="1285875"/>
            <a:ext cx="2933700"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lnSpc>
                <a:spcPct val="70000"/>
              </a:lnSpc>
            </a:pPr>
            <a:r>
              <a:rPr lang="en-US">
                <a:solidFill>
                  <a:schemeClr val="tx1"/>
                </a:solidFill>
                <a:latin typeface="Arial Narrow" pitchFamily="34" charset="0"/>
              </a:rPr>
              <a:t>(not inhibited by DIDS) </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48912"/>
                                        </p:tgtEl>
                                        <p:attrNameLst>
                                          <p:attrName>style.visibility</p:attrName>
                                        </p:attrNameLst>
                                      </p:cBhvr>
                                      <p:to>
                                        <p:strVal val="visible"/>
                                      </p:to>
                                    </p:set>
                                    <p:animEffect transition="in" filter="dissolve">
                                      <p:cBhvr>
                                        <p:cTn id="7" dur="500"/>
                                        <p:tgtEl>
                                          <p:spTgt spid="848912"/>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848915"/>
                                        </p:tgtEl>
                                        <p:attrNameLst>
                                          <p:attrName>style.visibility</p:attrName>
                                        </p:attrNameLst>
                                      </p:cBhvr>
                                      <p:to>
                                        <p:strVal val="visible"/>
                                      </p:to>
                                    </p:set>
                                    <p:animEffect transition="in" filter="wipe(right)">
                                      <p:cBhvr>
                                        <p:cTn id="11" dur="500"/>
                                        <p:tgtEl>
                                          <p:spTgt spid="848915"/>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848913"/>
                                        </p:tgtEl>
                                        <p:attrNameLst>
                                          <p:attrName>style.visibility</p:attrName>
                                        </p:attrNameLst>
                                      </p:cBhvr>
                                      <p:to>
                                        <p:strVal val="visible"/>
                                      </p:to>
                                    </p:set>
                                    <p:animEffect transition="in" filter="wipe(up)">
                                      <p:cBhvr>
                                        <p:cTn id="15" dur="500"/>
                                        <p:tgtEl>
                                          <p:spTgt spid="848913"/>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848914"/>
                                        </p:tgtEl>
                                        <p:attrNameLst>
                                          <p:attrName>style.visibility</p:attrName>
                                        </p:attrNameLst>
                                      </p:cBhvr>
                                      <p:to>
                                        <p:strVal val="visible"/>
                                      </p:to>
                                    </p:set>
                                    <p:animEffect transition="in" filter="wipe(up)">
                                      <p:cBhvr>
                                        <p:cTn id="19" dur="500"/>
                                        <p:tgtEl>
                                          <p:spTgt spid="84891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848917"/>
                                        </p:tgtEl>
                                        <p:attrNameLst>
                                          <p:attrName>style.visibility</p:attrName>
                                        </p:attrNameLst>
                                      </p:cBhvr>
                                      <p:to>
                                        <p:strVal val="visible"/>
                                      </p:to>
                                    </p:set>
                                    <p:animEffect transition="in" filter="dissolve">
                                      <p:cBhvr>
                                        <p:cTn id="23" dur="500"/>
                                        <p:tgtEl>
                                          <p:spTgt spid="84891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848918"/>
                                        </p:tgtEl>
                                        <p:attrNameLst>
                                          <p:attrName>style.visibility</p:attrName>
                                        </p:attrNameLst>
                                      </p:cBhvr>
                                      <p:to>
                                        <p:strVal val="visible"/>
                                      </p:to>
                                    </p:set>
                                    <p:animEffect transition="in" filter="dissolve">
                                      <p:cBhvr>
                                        <p:cTn id="28" dur="500"/>
                                        <p:tgtEl>
                                          <p:spTgt spid="848918"/>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48911"/>
                                        </p:tgtEl>
                                        <p:attrNameLst>
                                          <p:attrName>style.visibility</p:attrName>
                                        </p:attrNameLst>
                                      </p:cBhvr>
                                      <p:to>
                                        <p:strVal val="visible"/>
                                      </p:to>
                                    </p:set>
                                    <p:animEffect transition="in" filter="dissolve">
                                      <p:cBhvr>
                                        <p:cTn id="33" dur="500"/>
                                        <p:tgtEl>
                                          <p:spTgt spid="848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8911" grpId="0"/>
      <p:bldP spid="848912" grpId="0"/>
      <p:bldP spid="848913" grpId="0" animBg="1"/>
      <p:bldP spid="848914" grpId="0" animBg="1"/>
      <p:bldP spid="848915" grpId="0" animBg="1"/>
      <p:bldP spid="848917" grpId="0"/>
      <p:bldP spid="848918" grpId="0"/>
    </p:bld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73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43400" y="1962150"/>
            <a:ext cx="480060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Text Box 4"/>
          <p:cNvSpPr txBox="1">
            <a:spLocks noChangeArrowheads="1"/>
          </p:cNvSpPr>
          <p:nvPr/>
        </p:nvSpPr>
        <p:spPr bwMode="auto">
          <a:xfrm>
            <a:off x="8267700" y="5740400"/>
            <a:ext cx="7032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1600">
                <a:solidFill>
                  <a:schemeClr val="tx1"/>
                </a:solidFill>
                <a:latin typeface="Arial Narrow" pitchFamily="34" charset="0"/>
                <a:ea typeface="ヒラギノ角ゴ Pro W3" charset="-128"/>
              </a:rPr>
              <a:t>cytosol</a:t>
            </a:r>
          </a:p>
        </p:txBody>
      </p:sp>
      <p:sp>
        <p:nvSpPr>
          <p:cNvPr id="57348" name="Text Box 5"/>
          <p:cNvSpPr txBox="1">
            <a:spLocks noChangeArrowheads="1"/>
          </p:cNvSpPr>
          <p:nvPr/>
        </p:nvSpPr>
        <p:spPr bwMode="auto">
          <a:xfrm>
            <a:off x="8064500" y="1885950"/>
            <a:ext cx="10795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1600">
                <a:solidFill>
                  <a:schemeClr val="tx1"/>
                </a:solidFill>
                <a:latin typeface="Arial Narrow" pitchFamily="34" charset="0"/>
                <a:ea typeface="ヒラギノ角ゴ Pro W3" charset="-128"/>
              </a:rPr>
              <a:t>extracellular</a:t>
            </a:r>
          </a:p>
        </p:txBody>
      </p:sp>
      <p:pic>
        <p:nvPicPr>
          <p:cNvPr id="57349"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2114550"/>
            <a:ext cx="3505200" cy="344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5724" name="Text Box 12"/>
          <p:cNvSpPr txBox="1">
            <a:spLocks noChangeArrowheads="1"/>
          </p:cNvSpPr>
          <p:nvPr/>
        </p:nvSpPr>
        <p:spPr bwMode="auto">
          <a:xfrm>
            <a:off x="3227388" y="1290638"/>
            <a:ext cx="2894012"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828675" eaLnBrk="0" hangingPunct="0">
              <a:tabLst>
                <a:tab pos="657225" algn="l"/>
                <a:tab pos="1312863" algn="l"/>
                <a:tab pos="1970088" algn="l"/>
              </a:tabLst>
              <a:defRPr sz="2400">
                <a:solidFill>
                  <a:srgbClr val="E10000"/>
                </a:solidFill>
                <a:latin typeface="Times New Roman" pitchFamily="18" charset="0"/>
                <a:cs typeface="Arial" charset="0"/>
              </a:defRPr>
            </a:lvl1pPr>
            <a:lvl2pPr marL="742950" indent="-285750" defTabSz="828675" eaLnBrk="0" hangingPunct="0">
              <a:tabLst>
                <a:tab pos="657225" algn="l"/>
                <a:tab pos="1312863" algn="l"/>
                <a:tab pos="1970088" algn="l"/>
              </a:tabLst>
              <a:defRPr sz="2400">
                <a:solidFill>
                  <a:srgbClr val="E10000"/>
                </a:solidFill>
                <a:latin typeface="Times New Roman" pitchFamily="18" charset="0"/>
                <a:cs typeface="Arial" charset="0"/>
              </a:defRPr>
            </a:lvl2pPr>
            <a:lvl3pPr marL="11430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3pPr>
            <a:lvl4pPr marL="16002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4pPr>
            <a:lvl5pPr marL="2057400" indent="-228600" defTabSz="828675" eaLnBrk="0" hangingPunct="0">
              <a:tabLst>
                <a:tab pos="657225" algn="l"/>
                <a:tab pos="1312863" algn="l"/>
                <a:tab pos="1970088" algn="l"/>
              </a:tabLst>
              <a:defRPr sz="2400">
                <a:solidFill>
                  <a:srgbClr val="E10000"/>
                </a:solidFill>
                <a:latin typeface="Times New Roman" pitchFamily="18" charset="0"/>
                <a:cs typeface="Arial" charset="0"/>
              </a:defRPr>
            </a:lvl5pPr>
            <a:lvl6pPr marL="25146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6pPr>
            <a:lvl7pPr marL="29718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7pPr>
            <a:lvl8pPr marL="34290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8pPr>
            <a:lvl9pPr marL="3886200" indent="-228600" defTabSz="828675" eaLnBrk="0" fontAlgn="base" hangingPunct="0">
              <a:spcBef>
                <a:spcPct val="0"/>
              </a:spcBef>
              <a:spcAft>
                <a:spcPct val="0"/>
              </a:spcAft>
              <a:tabLst>
                <a:tab pos="657225" algn="l"/>
                <a:tab pos="1312863" algn="l"/>
                <a:tab pos="1970088" algn="l"/>
              </a:tabLst>
              <a:defRPr sz="2400">
                <a:solidFill>
                  <a:srgbClr val="E10000"/>
                </a:solidFill>
                <a:latin typeface="Times New Roman" pitchFamily="18" charset="0"/>
                <a:cs typeface="Arial" charset="0"/>
              </a:defRPr>
            </a:lvl9pPr>
          </a:lstStyle>
          <a:p>
            <a:pPr eaLnBrk="1">
              <a:lnSpc>
                <a:spcPct val="75000"/>
              </a:lnSpc>
              <a:buClr>
                <a:srgbClr val="000000"/>
              </a:buClr>
              <a:buSzPct val="45000"/>
              <a:buFont typeface="StarSymbol" charset="0"/>
              <a:buNone/>
            </a:pPr>
            <a:r>
              <a:rPr lang="en-GB" sz="1600">
                <a:solidFill>
                  <a:srgbClr val="000000"/>
                </a:solidFill>
                <a:latin typeface="Arial Narrow" pitchFamily="34" charset="0"/>
              </a:rPr>
              <a:t>Lys-7 is a predicted target for DIDS rapid, reversible binding (3 + charges), followed by covalent reaction and possibly cross-linking</a:t>
            </a:r>
          </a:p>
        </p:txBody>
      </p:sp>
      <p:grpSp>
        <p:nvGrpSpPr>
          <p:cNvPr id="755725" name="Group 13"/>
          <p:cNvGrpSpPr>
            <a:grpSpLocks/>
          </p:cNvGrpSpPr>
          <p:nvPr/>
        </p:nvGrpSpPr>
        <p:grpSpPr bwMode="auto">
          <a:xfrm rot="577331">
            <a:off x="4927600" y="1946275"/>
            <a:ext cx="1763713" cy="1244600"/>
            <a:chOff x="1535" y="866"/>
            <a:chExt cx="1111" cy="784"/>
          </a:xfrm>
        </p:grpSpPr>
        <p:sp>
          <p:nvSpPr>
            <p:cNvPr id="57356" name="Line 14"/>
            <p:cNvSpPr>
              <a:spLocks noChangeShapeType="1"/>
            </p:cNvSpPr>
            <p:nvPr/>
          </p:nvSpPr>
          <p:spPr bwMode="auto">
            <a:xfrm rot="15775334" flipH="1">
              <a:off x="1699" y="703"/>
              <a:ext cx="784" cy="1110"/>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57" name="Line 15"/>
            <p:cNvSpPr>
              <a:spLocks noChangeShapeType="1"/>
            </p:cNvSpPr>
            <p:nvPr/>
          </p:nvSpPr>
          <p:spPr bwMode="auto">
            <a:xfrm rot="15775334" flipH="1">
              <a:off x="1695" y="707"/>
              <a:ext cx="773" cy="1094"/>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7352" name="Rectangle 16"/>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Potential DIDS-reaction site on AmtB</a:t>
            </a:r>
            <a:endParaRPr lang="en-US" sz="4000" baseline="-25000">
              <a:solidFill>
                <a:schemeClr val="tx2"/>
              </a:solidFill>
              <a:latin typeface="Arial Narrow" pitchFamily="34" charset="0"/>
            </a:endParaRPr>
          </a:p>
        </p:txBody>
      </p:sp>
      <p:grpSp>
        <p:nvGrpSpPr>
          <p:cNvPr id="57353" name="Group 17"/>
          <p:cNvGrpSpPr>
            <a:grpSpLocks/>
          </p:cNvGrpSpPr>
          <p:nvPr/>
        </p:nvGrpSpPr>
        <p:grpSpPr bwMode="auto">
          <a:xfrm>
            <a:off x="2273300" y="1085850"/>
            <a:ext cx="4565650" cy="0"/>
            <a:chOff x="0" y="672"/>
            <a:chExt cx="2876" cy="0"/>
          </a:xfrm>
        </p:grpSpPr>
        <p:sp>
          <p:nvSpPr>
            <p:cNvPr id="57354" name="Line 18"/>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55" name="Line 19"/>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55724"/>
                                        </p:tgtEl>
                                        <p:attrNameLst>
                                          <p:attrName>style.visibility</p:attrName>
                                        </p:attrNameLst>
                                      </p:cBhvr>
                                      <p:to>
                                        <p:strVal val="visible"/>
                                      </p:to>
                                    </p:set>
                                    <p:animEffect transition="in" filter="dissolve">
                                      <p:cBhvr>
                                        <p:cTn id="7" dur="500"/>
                                        <p:tgtEl>
                                          <p:spTgt spid="755724"/>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755725"/>
                                        </p:tgtEl>
                                        <p:attrNameLst>
                                          <p:attrName>style.visibility</p:attrName>
                                        </p:attrNameLst>
                                      </p:cBhvr>
                                      <p:to>
                                        <p:strVal val="visible"/>
                                      </p:to>
                                    </p:set>
                                    <p:animEffect transition="in" filter="wipe(left)">
                                      <p:cBhvr>
                                        <p:cTn id="11" dur="500"/>
                                        <p:tgtEl>
                                          <p:spTgt spid="755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572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8382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hear more about the use of surface-pH measurements to assess CO</a:t>
            </a:r>
            <a:r>
              <a:rPr lang="en-US" sz="3200" baseline="-25000" dirty="0" smtClean="0">
                <a:solidFill>
                  <a:schemeClr val="tx1"/>
                </a:solidFill>
                <a:latin typeface="Arial Narrow" pitchFamily="34" charset="0"/>
              </a:rPr>
              <a:t>2</a:t>
            </a:r>
            <a:r>
              <a:rPr lang="en-US" sz="3200" dirty="0" smtClean="0">
                <a:solidFill>
                  <a:schemeClr val="tx1"/>
                </a:solidFill>
                <a:latin typeface="Arial Narrow" pitchFamily="34" charset="0"/>
              </a:rPr>
              <a:t> influx into oocytes from Xue Qin, tomorrow morning</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16236482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4066" name="Rectangle 2"/>
          <p:cNvSpPr>
            <a:spLocks noChangeArrowheads="1"/>
          </p:cNvSpPr>
          <p:nvPr/>
        </p:nvSpPr>
        <p:spPr bwMode="auto">
          <a:xfrm>
            <a:off x="0" y="15240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3200">
                <a:solidFill>
                  <a:schemeClr val="tx1"/>
                </a:solidFill>
                <a:latin typeface="Arial Narrow" pitchFamily="34" charset="0"/>
              </a:rPr>
              <a:t>Are there other families of gas channels?</a:t>
            </a:r>
          </a:p>
        </p:txBody>
      </p:sp>
      <p:sp>
        <p:nvSpPr>
          <p:cNvPr id="58371" name="Rectangle 3"/>
          <p:cNvSpPr>
            <a:spLocks noChangeArrowheads="1"/>
          </p:cNvSpPr>
          <p:nvPr/>
        </p:nvSpPr>
        <p:spPr bwMode="auto">
          <a:xfrm>
            <a:off x="0" y="3143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4000" b="1">
                <a:solidFill>
                  <a:schemeClr val="tx1"/>
                </a:solidFill>
                <a:latin typeface="Arial Narrow" pitchFamily="34" charset="0"/>
              </a:rPr>
              <a:t>Questions</a:t>
            </a:r>
          </a:p>
        </p:txBody>
      </p:sp>
      <p:grpSp>
        <p:nvGrpSpPr>
          <p:cNvPr id="58372" name="Group 4"/>
          <p:cNvGrpSpPr>
            <a:grpSpLocks/>
          </p:cNvGrpSpPr>
          <p:nvPr/>
        </p:nvGrpSpPr>
        <p:grpSpPr bwMode="auto">
          <a:xfrm>
            <a:off x="2273300" y="1228725"/>
            <a:ext cx="4565650" cy="0"/>
            <a:chOff x="0" y="672"/>
            <a:chExt cx="2876" cy="0"/>
          </a:xfrm>
        </p:grpSpPr>
        <p:sp>
          <p:nvSpPr>
            <p:cNvPr id="58374"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5"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84071" name="Rectangle 7"/>
          <p:cNvSpPr>
            <a:spLocks noChangeArrowheads="1"/>
          </p:cNvSpPr>
          <p:nvPr/>
        </p:nvSpPr>
        <p:spPr bwMode="auto">
          <a:xfrm>
            <a:off x="0" y="2786063"/>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3200" dirty="0">
                <a:solidFill>
                  <a:schemeClr val="tx1"/>
                </a:solidFill>
                <a:latin typeface="Arial Narrow" pitchFamily="34" charset="0"/>
              </a:rPr>
              <a:t>Might oligomers with ‘central pores’ be a place to look?</a:t>
            </a:r>
          </a:p>
        </p:txBody>
      </p:sp>
      <p:sp>
        <p:nvSpPr>
          <p:cNvPr id="8" name="Rectangle 7"/>
          <p:cNvSpPr>
            <a:spLocks noChangeArrowheads="1"/>
          </p:cNvSpPr>
          <p:nvPr/>
        </p:nvSpPr>
        <p:spPr bwMode="auto">
          <a:xfrm>
            <a:off x="0" y="40481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3200" dirty="0" smtClean="0">
                <a:solidFill>
                  <a:schemeClr val="tx1"/>
                </a:solidFill>
                <a:latin typeface="Arial Narrow" pitchFamily="34" charset="0"/>
              </a:rPr>
              <a:t>These will be subjects of discussion tomorrow</a:t>
            </a:r>
            <a:endParaRPr lang="en-US" sz="3200" dirty="0">
              <a:solidFill>
                <a:schemeClr val="tx1"/>
              </a:solidFill>
              <a:latin typeface="Arial Narrow" pitchFamily="34" charset="0"/>
            </a:endParaRPr>
          </a:p>
        </p:txBody>
      </p:sp>
    </p:spTree>
    <p:extLst>
      <p:ext uri="{BB962C8B-B14F-4D97-AF65-F5344CB8AC3E}">
        <p14:creationId xmlns:p14="http://schemas.microsoft.com/office/powerpoint/2010/main" val="24930143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84066"/>
                                        </p:tgtEl>
                                        <p:attrNameLst>
                                          <p:attrName>style.visibility</p:attrName>
                                        </p:attrNameLst>
                                      </p:cBhvr>
                                      <p:to>
                                        <p:strVal val="visible"/>
                                      </p:to>
                                    </p:set>
                                    <p:animEffect transition="in" filter="dissolve">
                                      <p:cBhvr>
                                        <p:cTn id="7" dur="1000"/>
                                        <p:tgtEl>
                                          <p:spTgt spid="9840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84071"/>
                                        </p:tgtEl>
                                        <p:attrNameLst>
                                          <p:attrName>style.visibility</p:attrName>
                                        </p:attrNameLst>
                                      </p:cBhvr>
                                      <p:to>
                                        <p:strVal val="visible"/>
                                      </p:to>
                                    </p:set>
                                    <p:animEffect transition="in" filter="dissolve">
                                      <p:cBhvr>
                                        <p:cTn id="12" dur="1000"/>
                                        <p:tgtEl>
                                          <p:spTgt spid="9840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4066" grpId="0"/>
      <p:bldP spid="984071" grpId="0"/>
      <p:bldP spid="8" grpId="0"/>
    </p:bld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84066" name="Rectangle 2"/>
          <p:cNvSpPr>
            <a:spLocks noChangeArrowheads="1"/>
          </p:cNvSpPr>
          <p:nvPr/>
        </p:nvSpPr>
        <p:spPr bwMode="auto">
          <a:xfrm>
            <a:off x="0" y="15240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3200">
                <a:solidFill>
                  <a:schemeClr val="tx1"/>
                </a:solidFill>
                <a:latin typeface="Arial Narrow" pitchFamily="34" charset="0"/>
              </a:rPr>
              <a:t>Are there other families of gas channels?</a:t>
            </a:r>
          </a:p>
        </p:txBody>
      </p:sp>
      <p:sp>
        <p:nvSpPr>
          <p:cNvPr id="58371" name="Rectangle 3"/>
          <p:cNvSpPr>
            <a:spLocks noChangeArrowheads="1"/>
          </p:cNvSpPr>
          <p:nvPr/>
        </p:nvSpPr>
        <p:spPr bwMode="auto">
          <a:xfrm>
            <a:off x="0" y="3143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4000" b="1">
                <a:solidFill>
                  <a:schemeClr val="tx1"/>
                </a:solidFill>
                <a:latin typeface="Arial Narrow" pitchFamily="34" charset="0"/>
              </a:rPr>
              <a:t>Questions</a:t>
            </a:r>
          </a:p>
        </p:txBody>
      </p:sp>
      <p:grpSp>
        <p:nvGrpSpPr>
          <p:cNvPr id="58372" name="Group 4"/>
          <p:cNvGrpSpPr>
            <a:grpSpLocks/>
          </p:cNvGrpSpPr>
          <p:nvPr/>
        </p:nvGrpSpPr>
        <p:grpSpPr bwMode="auto">
          <a:xfrm>
            <a:off x="2273300" y="1228725"/>
            <a:ext cx="4565650" cy="0"/>
            <a:chOff x="0" y="672"/>
            <a:chExt cx="2876" cy="0"/>
          </a:xfrm>
        </p:grpSpPr>
        <p:sp>
          <p:nvSpPr>
            <p:cNvPr id="58374"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5"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84071" name="Rectangle 7"/>
          <p:cNvSpPr>
            <a:spLocks noChangeArrowheads="1"/>
          </p:cNvSpPr>
          <p:nvPr/>
        </p:nvSpPr>
        <p:spPr bwMode="auto">
          <a:xfrm>
            <a:off x="3175" y="27527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a:r>
              <a:rPr lang="en-US" sz="3200">
                <a:solidFill>
                  <a:schemeClr val="tx1"/>
                </a:solidFill>
                <a:latin typeface="Arial Narrow" pitchFamily="34" charset="0"/>
              </a:rPr>
              <a:t>Might oligomers with ‘central pores’ be a place to look?</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84066"/>
                                        </p:tgtEl>
                                        <p:attrNameLst>
                                          <p:attrName>style.visibility</p:attrName>
                                        </p:attrNameLst>
                                      </p:cBhvr>
                                      <p:to>
                                        <p:strVal val="visible"/>
                                      </p:to>
                                    </p:set>
                                    <p:animEffect transition="in" filter="dissolve">
                                      <p:cBhvr>
                                        <p:cTn id="7" dur="1000"/>
                                        <p:tgtEl>
                                          <p:spTgt spid="9840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84071"/>
                                        </p:tgtEl>
                                        <p:attrNameLst>
                                          <p:attrName>style.visibility</p:attrName>
                                        </p:attrNameLst>
                                      </p:cBhvr>
                                      <p:to>
                                        <p:strVal val="visible"/>
                                      </p:to>
                                    </p:set>
                                    <p:animEffect transition="in" filter="dissolve">
                                      <p:cBhvr>
                                        <p:cTn id="12" dur="1000"/>
                                        <p:tgtEl>
                                          <p:spTgt spid="9840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4066" grpId="0"/>
      <p:bldP spid="984071" grpId="0"/>
    </p:bld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93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4325" y="1719263"/>
            <a:ext cx="37496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39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050" y="1719263"/>
            <a:ext cx="4473575" cy="417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6" name="Rectangle 4"/>
          <p:cNvSpPr>
            <a:spLocks noChangeArrowheads="1"/>
          </p:cNvSpPr>
          <p:nvPr/>
        </p:nvSpPr>
        <p:spPr bwMode="auto">
          <a:xfrm>
            <a:off x="5416957" y="6224680"/>
            <a:ext cx="3658374" cy="541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bIns="63480" anchor="ctr">
            <a:spAutoFit/>
          </a:bodyPr>
          <a:lstStyle/>
          <a:p>
            <a:pPr algn="ctr"/>
            <a:r>
              <a:rPr lang="en-US" sz="1400" dirty="0">
                <a:solidFill>
                  <a:srgbClr val="FF0000"/>
                </a:solidFill>
                <a:latin typeface="Arial" charset="0"/>
              </a:rPr>
              <a:t>Elena J. Levin, Matthias Quick &amp; Ming Zhou</a:t>
            </a:r>
          </a:p>
          <a:p>
            <a:pPr algn="ctr"/>
            <a:r>
              <a:rPr lang="en-US" sz="1400" b="1" i="1" dirty="0">
                <a:solidFill>
                  <a:srgbClr val="FF0000"/>
                </a:solidFill>
                <a:latin typeface="Arial" charset="0"/>
              </a:rPr>
              <a:t>Nature </a:t>
            </a:r>
            <a:r>
              <a:rPr lang="en-US" sz="1400" b="1" dirty="0">
                <a:solidFill>
                  <a:srgbClr val="FF0000"/>
                </a:solidFill>
                <a:latin typeface="Arial" charset="0"/>
              </a:rPr>
              <a:t>462</a:t>
            </a:r>
            <a:r>
              <a:rPr lang="en-US" sz="1400" dirty="0">
                <a:solidFill>
                  <a:srgbClr val="FF0000"/>
                </a:solidFill>
                <a:latin typeface="Arial" charset="0"/>
              </a:rPr>
              <a:t>, </a:t>
            </a:r>
            <a:r>
              <a:rPr lang="en-US" sz="1400" dirty="0" smtClean="0">
                <a:solidFill>
                  <a:srgbClr val="FF0000"/>
                </a:solidFill>
                <a:latin typeface="Arial" charset="0"/>
              </a:rPr>
              <a:t>757-761, 2009</a:t>
            </a:r>
            <a:endParaRPr lang="en-US" sz="1400" dirty="0">
              <a:solidFill>
                <a:srgbClr val="FF0000"/>
              </a:solidFill>
              <a:latin typeface="Arial" charset="0"/>
            </a:endParaRPr>
          </a:p>
        </p:txBody>
      </p:sp>
      <p:sp>
        <p:nvSpPr>
          <p:cNvPr id="59397" name="Rectangle 5"/>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Bacterial Urea Transporter: dvUT</a:t>
            </a:r>
            <a:endParaRPr lang="en-US" sz="4000" baseline="-25000">
              <a:solidFill>
                <a:schemeClr val="tx2"/>
              </a:solidFill>
              <a:latin typeface="Arial Narrow" pitchFamily="34" charset="0"/>
            </a:endParaRPr>
          </a:p>
        </p:txBody>
      </p:sp>
      <p:grpSp>
        <p:nvGrpSpPr>
          <p:cNvPr id="59398" name="Group 6"/>
          <p:cNvGrpSpPr>
            <a:grpSpLocks/>
          </p:cNvGrpSpPr>
          <p:nvPr/>
        </p:nvGrpSpPr>
        <p:grpSpPr bwMode="auto">
          <a:xfrm>
            <a:off x="2273300" y="1085850"/>
            <a:ext cx="4565650" cy="0"/>
            <a:chOff x="0" y="672"/>
            <a:chExt cx="2876" cy="0"/>
          </a:xfrm>
        </p:grpSpPr>
        <p:sp>
          <p:nvSpPr>
            <p:cNvPr id="59399" name="Line 7"/>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0" name="Line 8"/>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spd="slow"/>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418" name="Line 4"/>
          <p:cNvSpPr>
            <a:spLocks noChangeShapeType="1"/>
          </p:cNvSpPr>
          <p:nvPr/>
        </p:nvSpPr>
        <p:spPr bwMode="auto">
          <a:xfrm>
            <a:off x="2160588" y="1389063"/>
            <a:ext cx="0" cy="17002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19" name="Line 5"/>
          <p:cNvSpPr>
            <a:spLocks noChangeShapeType="1"/>
          </p:cNvSpPr>
          <p:nvPr/>
        </p:nvSpPr>
        <p:spPr bwMode="auto">
          <a:xfrm>
            <a:off x="2160588" y="2527300"/>
            <a:ext cx="920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0" name="Line 6"/>
          <p:cNvSpPr>
            <a:spLocks noChangeShapeType="1"/>
          </p:cNvSpPr>
          <p:nvPr/>
        </p:nvSpPr>
        <p:spPr bwMode="auto">
          <a:xfrm>
            <a:off x="2160588" y="1965325"/>
            <a:ext cx="920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1" name="Line 7"/>
          <p:cNvSpPr>
            <a:spLocks noChangeShapeType="1"/>
          </p:cNvSpPr>
          <p:nvPr/>
        </p:nvSpPr>
        <p:spPr bwMode="auto">
          <a:xfrm>
            <a:off x="2160588" y="1393825"/>
            <a:ext cx="920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2" name="Rectangle 9"/>
          <p:cNvSpPr>
            <a:spLocks noChangeArrowheads="1"/>
          </p:cNvSpPr>
          <p:nvPr/>
        </p:nvSpPr>
        <p:spPr bwMode="auto">
          <a:xfrm>
            <a:off x="1776413" y="2960688"/>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60423" name="Rectangle 10"/>
          <p:cNvSpPr>
            <a:spLocks noChangeArrowheads="1"/>
          </p:cNvSpPr>
          <p:nvPr/>
        </p:nvSpPr>
        <p:spPr bwMode="auto">
          <a:xfrm>
            <a:off x="1776413" y="2398713"/>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0.02</a:t>
            </a:r>
            <a:endParaRPr lang="en-US" sz="1600">
              <a:solidFill>
                <a:schemeClr val="tx1"/>
              </a:solidFill>
              <a:latin typeface="Arial Narrow" pitchFamily="34" charset="0"/>
            </a:endParaRPr>
          </a:p>
        </p:txBody>
      </p:sp>
      <p:sp>
        <p:nvSpPr>
          <p:cNvPr id="60424" name="Rectangle 11"/>
          <p:cNvSpPr>
            <a:spLocks noChangeArrowheads="1"/>
          </p:cNvSpPr>
          <p:nvPr/>
        </p:nvSpPr>
        <p:spPr bwMode="auto">
          <a:xfrm>
            <a:off x="1776413" y="1836738"/>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0.04</a:t>
            </a:r>
            <a:endParaRPr lang="en-US" sz="1600">
              <a:solidFill>
                <a:schemeClr val="tx1"/>
              </a:solidFill>
              <a:latin typeface="Arial Narrow" pitchFamily="34" charset="0"/>
            </a:endParaRPr>
          </a:p>
        </p:txBody>
      </p:sp>
      <p:sp>
        <p:nvSpPr>
          <p:cNvPr id="60425" name="Rectangle 12"/>
          <p:cNvSpPr>
            <a:spLocks noChangeArrowheads="1"/>
          </p:cNvSpPr>
          <p:nvPr/>
        </p:nvSpPr>
        <p:spPr bwMode="auto">
          <a:xfrm>
            <a:off x="1776413" y="1263650"/>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60426" name="Text Box 14"/>
          <p:cNvSpPr txBox="1">
            <a:spLocks noChangeArrowheads="1"/>
          </p:cNvSpPr>
          <p:nvPr/>
        </p:nvSpPr>
        <p:spPr bwMode="auto">
          <a:xfrm>
            <a:off x="2419350" y="1966913"/>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(7)</a:t>
            </a:r>
          </a:p>
        </p:txBody>
      </p:sp>
      <p:sp>
        <p:nvSpPr>
          <p:cNvPr id="60427" name="Text Box 15"/>
          <p:cNvSpPr txBox="1">
            <a:spLocks noChangeArrowheads="1"/>
          </p:cNvSpPr>
          <p:nvPr/>
        </p:nvSpPr>
        <p:spPr bwMode="auto">
          <a:xfrm>
            <a:off x="3157538" y="1990725"/>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(6)</a:t>
            </a:r>
          </a:p>
        </p:txBody>
      </p:sp>
      <p:sp>
        <p:nvSpPr>
          <p:cNvPr id="60428" name="Rectangle 16"/>
          <p:cNvSpPr>
            <a:spLocks noChangeArrowheads="1"/>
          </p:cNvSpPr>
          <p:nvPr/>
        </p:nvSpPr>
        <p:spPr bwMode="auto">
          <a:xfrm>
            <a:off x="2493963" y="3724275"/>
            <a:ext cx="384175" cy="1882775"/>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60429" name="Line 17"/>
          <p:cNvSpPr>
            <a:spLocks noChangeShapeType="1"/>
          </p:cNvSpPr>
          <p:nvPr/>
        </p:nvSpPr>
        <p:spPr bwMode="auto">
          <a:xfrm>
            <a:off x="2154238" y="3724275"/>
            <a:ext cx="0" cy="22574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0" name="Line 18"/>
          <p:cNvSpPr>
            <a:spLocks noChangeShapeType="1"/>
          </p:cNvSpPr>
          <p:nvPr/>
        </p:nvSpPr>
        <p:spPr bwMode="auto">
          <a:xfrm>
            <a:off x="2154238" y="5419725"/>
            <a:ext cx="920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1" name="Line 19"/>
          <p:cNvSpPr>
            <a:spLocks noChangeShapeType="1"/>
          </p:cNvSpPr>
          <p:nvPr/>
        </p:nvSpPr>
        <p:spPr bwMode="auto">
          <a:xfrm>
            <a:off x="2154238" y="4857750"/>
            <a:ext cx="920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2" name="Line 20"/>
          <p:cNvSpPr>
            <a:spLocks noChangeShapeType="1"/>
          </p:cNvSpPr>
          <p:nvPr/>
        </p:nvSpPr>
        <p:spPr bwMode="auto">
          <a:xfrm>
            <a:off x="2154238" y="4286250"/>
            <a:ext cx="920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3" name="Line 21"/>
          <p:cNvSpPr>
            <a:spLocks noChangeShapeType="1"/>
          </p:cNvSpPr>
          <p:nvPr/>
        </p:nvSpPr>
        <p:spPr bwMode="auto">
          <a:xfrm>
            <a:off x="2154238" y="5972175"/>
            <a:ext cx="920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4" name="Rectangle 22"/>
          <p:cNvSpPr>
            <a:spLocks noChangeArrowheads="1"/>
          </p:cNvSpPr>
          <p:nvPr/>
        </p:nvSpPr>
        <p:spPr bwMode="auto">
          <a:xfrm>
            <a:off x="1712913" y="5853113"/>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-0.08</a:t>
            </a:r>
            <a:endParaRPr lang="en-US" sz="1600">
              <a:solidFill>
                <a:schemeClr val="tx1"/>
              </a:solidFill>
              <a:latin typeface="Arial Narrow" pitchFamily="34" charset="0"/>
            </a:endParaRPr>
          </a:p>
        </p:txBody>
      </p:sp>
      <p:sp>
        <p:nvSpPr>
          <p:cNvPr id="60435" name="Rectangle 23"/>
          <p:cNvSpPr>
            <a:spLocks noChangeArrowheads="1"/>
          </p:cNvSpPr>
          <p:nvPr/>
        </p:nvSpPr>
        <p:spPr bwMode="auto">
          <a:xfrm>
            <a:off x="1712913" y="5291138"/>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-0.06</a:t>
            </a:r>
            <a:endParaRPr lang="en-US" sz="1600">
              <a:solidFill>
                <a:schemeClr val="tx1"/>
              </a:solidFill>
              <a:latin typeface="Arial Narrow" pitchFamily="34" charset="0"/>
            </a:endParaRPr>
          </a:p>
        </p:txBody>
      </p:sp>
      <p:sp>
        <p:nvSpPr>
          <p:cNvPr id="60436" name="Rectangle 24"/>
          <p:cNvSpPr>
            <a:spLocks noChangeArrowheads="1"/>
          </p:cNvSpPr>
          <p:nvPr/>
        </p:nvSpPr>
        <p:spPr bwMode="auto">
          <a:xfrm>
            <a:off x="1712913" y="4729163"/>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-0.04</a:t>
            </a:r>
            <a:endParaRPr lang="en-US" sz="1600">
              <a:solidFill>
                <a:schemeClr val="tx1"/>
              </a:solidFill>
              <a:latin typeface="Arial Narrow" pitchFamily="34" charset="0"/>
            </a:endParaRPr>
          </a:p>
        </p:txBody>
      </p:sp>
      <p:sp>
        <p:nvSpPr>
          <p:cNvPr id="60437" name="Rectangle 25"/>
          <p:cNvSpPr>
            <a:spLocks noChangeArrowheads="1"/>
          </p:cNvSpPr>
          <p:nvPr/>
        </p:nvSpPr>
        <p:spPr bwMode="auto">
          <a:xfrm>
            <a:off x="1712913" y="4156075"/>
            <a:ext cx="37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-0.02</a:t>
            </a:r>
            <a:endParaRPr lang="en-US" sz="1600">
              <a:solidFill>
                <a:schemeClr val="tx1"/>
              </a:solidFill>
              <a:latin typeface="Arial Narrow" pitchFamily="34" charset="0"/>
            </a:endParaRPr>
          </a:p>
        </p:txBody>
      </p:sp>
      <p:sp>
        <p:nvSpPr>
          <p:cNvPr id="60438" name="Rectangle 26"/>
          <p:cNvSpPr>
            <a:spLocks noChangeArrowheads="1"/>
          </p:cNvSpPr>
          <p:nvPr/>
        </p:nvSpPr>
        <p:spPr bwMode="auto">
          <a:xfrm>
            <a:off x="1770063" y="3613150"/>
            <a:ext cx="322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a:t>
            </a:r>
            <a:endParaRPr lang="en-US" sz="1600">
              <a:solidFill>
                <a:schemeClr val="tx1"/>
              </a:solidFill>
              <a:latin typeface="Arial Narrow" pitchFamily="34" charset="0"/>
            </a:endParaRPr>
          </a:p>
        </p:txBody>
      </p:sp>
      <p:sp>
        <p:nvSpPr>
          <p:cNvPr id="60439" name="Text Box 27"/>
          <p:cNvSpPr txBox="1">
            <a:spLocks noChangeArrowheads="1"/>
          </p:cNvSpPr>
          <p:nvPr/>
        </p:nvSpPr>
        <p:spPr bwMode="auto">
          <a:xfrm>
            <a:off x="2406650" y="5897563"/>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(7)</a:t>
            </a:r>
          </a:p>
        </p:txBody>
      </p:sp>
      <p:sp>
        <p:nvSpPr>
          <p:cNvPr id="60440" name="Rectangle 28"/>
          <p:cNvSpPr>
            <a:spLocks noChangeArrowheads="1"/>
          </p:cNvSpPr>
          <p:nvPr/>
        </p:nvSpPr>
        <p:spPr bwMode="auto">
          <a:xfrm rot="-5400000">
            <a:off x="3177382" y="3288506"/>
            <a:ext cx="4810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600">
                <a:solidFill>
                  <a:srgbClr val="000000"/>
                </a:solidFill>
                <a:latin typeface="Arial Narrow" pitchFamily="34" charset="0"/>
              </a:rPr>
              <a:t>hUT-B</a:t>
            </a:r>
            <a:endParaRPr lang="en-US" sz="1600">
              <a:solidFill>
                <a:schemeClr val="tx1"/>
              </a:solidFill>
              <a:latin typeface="Arial Narrow" pitchFamily="34" charset="0"/>
            </a:endParaRPr>
          </a:p>
        </p:txBody>
      </p:sp>
      <p:sp>
        <p:nvSpPr>
          <p:cNvPr id="60441" name="Rectangle 29"/>
          <p:cNvSpPr>
            <a:spLocks noChangeArrowheads="1"/>
          </p:cNvSpPr>
          <p:nvPr/>
        </p:nvSpPr>
        <p:spPr bwMode="auto">
          <a:xfrm rot="-5400000">
            <a:off x="2395538" y="3282950"/>
            <a:ext cx="5461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sz="1600">
                <a:solidFill>
                  <a:srgbClr val="000000"/>
                </a:solidFill>
                <a:latin typeface="Arial Narrow" pitchFamily="34" charset="0"/>
              </a:rPr>
              <a:t>hRhAG</a:t>
            </a:r>
            <a:endParaRPr lang="en-US" sz="1600">
              <a:solidFill>
                <a:schemeClr val="tx1"/>
              </a:solidFill>
              <a:latin typeface="Arial Narrow" pitchFamily="34" charset="0"/>
            </a:endParaRPr>
          </a:p>
        </p:txBody>
      </p:sp>
      <p:sp>
        <p:nvSpPr>
          <p:cNvPr id="60442" name="Text Box 30"/>
          <p:cNvSpPr txBox="1">
            <a:spLocks noChangeArrowheads="1"/>
          </p:cNvSpPr>
          <p:nvPr/>
        </p:nvSpPr>
        <p:spPr bwMode="auto">
          <a:xfrm>
            <a:off x="3144838" y="4713288"/>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(6)</a:t>
            </a:r>
          </a:p>
        </p:txBody>
      </p:sp>
      <p:grpSp>
        <p:nvGrpSpPr>
          <p:cNvPr id="60443" name="Group 31"/>
          <p:cNvGrpSpPr>
            <a:grpSpLocks/>
          </p:cNvGrpSpPr>
          <p:nvPr/>
        </p:nvGrpSpPr>
        <p:grpSpPr bwMode="auto">
          <a:xfrm>
            <a:off x="3230563" y="2335213"/>
            <a:ext cx="384175" cy="749300"/>
            <a:chOff x="3160" y="1455"/>
            <a:chExt cx="242" cy="482"/>
          </a:xfrm>
        </p:grpSpPr>
        <p:sp>
          <p:nvSpPr>
            <p:cNvPr id="60516" name="Rectangle 32"/>
            <p:cNvSpPr>
              <a:spLocks noChangeArrowheads="1"/>
            </p:cNvSpPr>
            <p:nvPr/>
          </p:nvSpPr>
          <p:spPr bwMode="auto">
            <a:xfrm>
              <a:off x="3160" y="1603"/>
              <a:ext cx="242" cy="334"/>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60517" name="Group 33"/>
            <p:cNvGrpSpPr>
              <a:grpSpLocks/>
            </p:cNvGrpSpPr>
            <p:nvPr/>
          </p:nvGrpSpPr>
          <p:grpSpPr bwMode="auto">
            <a:xfrm>
              <a:off x="3252" y="1455"/>
              <a:ext cx="58" cy="155"/>
              <a:chOff x="1767" y="1159"/>
              <a:chExt cx="58" cy="123"/>
            </a:xfrm>
          </p:grpSpPr>
          <p:sp>
            <p:nvSpPr>
              <p:cNvPr id="60518" name="Line 34"/>
              <p:cNvSpPr>
                <a:spLocks noChangeShapeType="1"/>
              </p:cNvSpPr>
              <p:nvPr/>
            </p:nvSpPr>
            <p:spPr bwMode="auto">
              <a:xfrm flipV="1">
                <a:off x="1795" y="1161"/>
                <a:ext cx="0" cy="121"/>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19" name="Line 35"/>
              <p:cNvSpPr>
                <a:spLocks noChangeShapeType="1"/>
              </p:cNvSpPr>
              <p:nvPr/>
            </p:nvSpPr>
            <p:spPr bwMode="auto">
              <a:xfrm>
                <a:off x="1767" y="1159"/>
                <a:ext cx="58"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0444" name="Group 36"/>
          <p:cNvGrpSpPr>
            <a:grpSpLocks/>
          </p:cNvGrpSpPr>
          <p:nvPr/>
        </p:nvGrpSpPr>
        <p:grpSpPr bwMode="auto">
          <a:xfrm>
            <a:off x="2500313" y="2301875"/>
            <a:ext cx="384175" cy="785813"/>
            <a:chOff x="2700" y="1452"/>
            <a:chExt cx="242" cy="490"/>
          </a:xfrm>
        </p:grpSpPr>
        <p:sp>
          <p:nvSpPr>
            <p:cNvPr id="60512" name="Rectangle 37"/>
            <p:cNvSpPr>
              <a:spLocks noChangeArrowheads="1"/>
            </p:cNvSpPr>
            <p:nvPr/>
          </p:nvSpPr>
          <p:spPr bwMode="auto">
            <a:xfrm>
              <a:off x="2700" y="1522"/>
              <a:ext cx="242" cy="420"/>
            </a:xfrm>
            <a:prstGeom prst="rect">
              <a:avLst/>
            </a:prstGeom>
            <a:solidFill>
              <a:srgbClr val="009999"/>
            </a:solidFill>
            <a:ln w="9525"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grpSp>
          <p:nvGrpSpPr>
            <p:cNvPr id="60513" name="Group 38"/>
            <p:cNvGrpSpPr>
              <a:grpSpLocks/>
            </p:cNvGrpSpPr>
            <p:nvPr/>
          </p:nvGrpSpPr>
          <p:grpSpPr bwMode="auto">
            <a:xfrm>
              <a:off x="2788" y="1452"/>
              <a:ext cx="58" cy="69"/>
              <a:chOff x="1767" y="1159"/>
              <a:chExt cx="58" cy="123"/>
            </a:xfrm>
          </p:grpSpPr>
          <p:sp>
            <p:nvSpPr>
              <p:cNvPr id="60514" name="Line 39"/>
              <p:cNvSpPr>
                <a:spLocks noChangeShapeType="1"/>
              </p:cNvSpPr>
              <p:nvPr/>
            </p:nvSpPr>
            <p:spPr bwMode="auto">
              <a:xfrm flipV="1">
                <a:off x="1795" y="1161"/>
                <a:ext cx="0" cy="121"/>
              </a:xfrm>
              <a:prstGeom prst="line">
                <a:avLst/>
              </a:prstGeom>
              <a:noFill/>
              <a:ln w="12700">
                <a:solidFill>
                  <a:srgbClr val="66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60515" name="Line 40"/>
              <p:cNvSpPr>
                <a:spLocks noChangeShapeType="1"/>
              </p:cNvSpPr>
              <p:nvPr/>
            </p:nvSpPr>
            <p:spPr bwMode="auto">
              <a:xfrm>
                <a:off x="1767" y="1159"/>
                <a:ext cx="58" cy="0"/>
              </a:xfrm>
              <a:prstGeom prst="line">
                <a:avLst/>
              </a:prstGeom>
              <a:noFill/>
              <a:ln w="12700">
                <a:solidFill>
                  <a:srgbClr val="66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grpSp>
      <p:grpSp>
        <p:nvGrpSpPr>
          <p:cNvPr id="60445" name="Group 41"/>
          <p:cNvGrpSpPr>
            <a:grpSpLocks/>
          </p:cNvGrpSpPr>
          <p:nvPr/>
        </p:nvGrpSpPr>
        <p:grpSpPr bwMode="auto">
          <a:xfrm>
            <a:off x="3368675" y="4540250"/>
            <a:ext cx="92075" cy="100013"/>
            <a:chOff x="1551" y="2427"/>
            <a:chExt cx="42" cy="118"/>
          </a:xfrm>
        </p:grpSpPr>
        <p:sp>
          <p:nvSpPr>
            <p:cNvPr id="60510" name="Line 42"/>
            <p:cNvSpPr>
              <a:spLocks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11" name="Line 43"/>
            <p:cNvSpPr>
              <a:spLocks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0446" name="Group 44"/>
          <p:cNvGrpSpPr>
            <a:grpSpLocks/>
          </p:cNvGrpSpPr>
          <p:nvPr/>
        </p:nvGrpSpPr>
        <p:grpSpPr bwMode="auto">
          <a:xfrm>
            <a:off x="2619375" y="5602288"/>
            <a:ext cx="92075" cy="246062"/>
            <a:chOff x="1551" y="2427"/>
            <a:chExt cx="42" cy="118"/>
          </a:xfrm>
        </p:grpSpPr>
        <p:sp>
          <p:nvSpPr>
            <p:cNvPr id="60508" name="Line 45"/>
            <p:cNvSpPr>
              <a:spLocks noChangeShapeType="1"/>
            </p:cNvSpPr>
            <p:nvPr/>
          </p:nvSpPr>
          <p:spPr bwMode="auto">
            <a:xfrm flipV="1">
              <a:off x="1571" y="2427"/>
              <a:ext cx="0" cy="115"/>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09" name="Line 46"/>
            <p:cNvSpPr>
              <a:spLocks noChangeShapeType="1"/>
            </p:cNvSpPr>
            <p:nvPr/>
          </p:nvSpPr>
          <p:spPr bwMode="auto">
            <a:xfrm>
              <a:off x="1551" y="2545"/>
              <a:ext cx="42" cy="0"/>
            </a:xfrm>
            <a:prstGeom prst="line">
              <a:avLst/>
            </a:prstGeom>
            <a:noFill/>
            <a:ln w="12700">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0447" name="Rectangle 49"/>
          <p:cNvSpPr>
            <a:spLocks noChangeArrowheads="1"/>
          </p:cNvSpPr>
          <p:nvPr/>
        </p:nvSpPr>
        <p:spPr bwMode="auto">
          <a:xfrm>
            <a:off x="3236913" y="3733800"/>
            <a:ext cx="384175" cy="822325"/>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sz="1800">
              <a:solidFill>
                <a:schemeClr val="tx1"/>
              </a:solidFill>
              <a:latin typeface="Arial" charset="0"/>
            </a:endParaRPr>
          </a:p>
        </p:txBody>
      </p:sp>
      <p:sp>
        <p:nvSpPr>
          <p:cNvPr id="60448" name="Line 50"/>
          <p:cNvSpPr>
            <a:spLocks noChangeShapeType="1"/>
          </p:cNvSpPr>
          <p:nvPr/>
        </p:nvSpPr>
        <p:spPr bwMode="auto">
          <a:xfrm>
            <a:off x="2151063" y="3089275"/>
            <a:ext cx="16668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9" name="Line 51"/>
          <p:cNvSpPr>
            <a:spLocks noChangeShapeType="1"/>
          </p:cNvSpPr>
          <p:nvPr/>
        </p:nvSpPr>
        <p:spPr bwMode="auto">
          <a:xfrm>
            <a:off x="2151063" y="3717925"/>
            <a:ext cx="16668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50" name="Text Box 52"/>
          <p:cNvSpPr txBox="1">
            <a:spLocks noChangeArrowheads="1"/>
          </p:cNvSpPr>
          <p:nvPr/>
        </p:nvSpPr>
        <p:spPr bwMode="auto">
          <a:xfrm>
            <a:off x="2970213" y="1684338"/>
            <a:ext cx="922337" cy="43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lnSpc>
                <a:spcPct val="80000"/>
              </a:lnSpc>
              <a:spcBef>
                <a:spcPct val="50000"/>
              </a:spcBef>
            </a:pPr>
            <a:r>
              <a:rPr lang="en-US" sz="1400">
                <a:solidFill>
                  <a:schemeClr val="tx1"/>
                </a:solidFill>
                <a:latin typeface="Arial Narrow" pitchFamily="34" charset="0"/>
              </a:rPr>
              <a:t>NS                        from zero</a:t>
            </a:r>
          </a:p>
        </p:txBody>
      </p:sp>
      <p:sp>
        <p:nvSpPr>
          <p:cNvPr id="60451" name="Rectangle 54"/>
          <p:cNvSpPr>
            <a:spLocks noChangeArrowheads="1"/>
          </p:cNvSpPr>
          <p:nvPr/>
        </p:nvSpPr>
        <p:spPr bwMode="auto">
          <a:xfrm>
            <a:off x="4292600" y="3560763"/>
            <a:ext cx="9350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r>
              <a:rPr lang="en-US" sz="1800">
                <a:solidFill>
                  <a:srgbClr val="000000"/>
                </a:solidFill>
                <a:latin typeface="Arial Narrow" pitchFamily="34" charset="0"/>
                <a:sym typeface="Symbol" pitchFamily="18" charset="2"/>
              </a:rPr>
              <a:t>P</a:t>
            </a:r>
            <a:r>
              <a:rPr lang="en-US" sz="1800" baseline="-25000">
                <a:solidFill>
                  <a:srgbClr val="000000"/>
                </a:solidFill>
                <a:latin typeface="Arial Narrow" pitchFamily="34" charset="0"/>
                <a:sym typeface="Symbol" pitchFamily="18" charset="2"/>
              </a:rPr>
              <a:t>f</a:t>
            </a:r>
            <a:r>
              <a:rPr lang="en-US" sz="1800">
                <a:solidFill>
                  <a:srgbClr val="000000"/>
                </a:solidFill>
                <a:latin typeface="Arial Narrow" pitchFamily="34" charset="0"/>
                <a:sym typeface="Symbol" pitchFamily="18" charset="2"/>
              </a:rPr>
              <a:t>*</a:t>
            </a:r>
            <a:r>
              <a:rPr lang="en-US" sz="1800" baseline="-25000">
                <a:solidFill>
                  <a:srgbClr val="000000"/>
                </a:solidFill>
                <a:latin typeface="Arial Narrow" pitchFamily="34" charset="0"/>
                <a:sym typeface="Symbol" pitchFamily="18" charset="2"/>
              </a:rPr>
              <a:t> </a:t>
            </a:r>
            <a:r>
              <a:rPr lang="en-US" sz="1800">
                <a:solidFill>
                  <a:srgbClr val="000000"/>
                </a:solidFill>
                <a:latin typeface="Arial Narrow" pitchFamily="34" charset="0"/>
                <a:sym typeface="Symbol" pitchFamily="18" charset="2"/>
              </a:rPr>
              <a:t>(cm/s)</a:t>
            </a:r>
          </a:p>
        </p:txBody>
      </p:sp>
      <p:sp>
        <p:nvSpPr>
          <p:cNvPr id="60452" name="Rectangle 55"/>
          <p:cNvSpPr>
            <a:spLocks noChangeArrowheads="1"/>
          </p:cNvSpPr>
          <p:nvPr/>
        </p:nvSpPr>
        <p:spPr bwMode="auto">
          <a:xfrm>
            <a:off x="5256213" y="4481513"/>
            <a:ext cx="4143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0.000</a:t>
            </a:r>
            <a:endParaRPr lang="en-US" sz="1600">
              <a:solidFill>
                <a:schemeClr val="tx1"/>
              </a:solidFill>
              <a:latin typeface="Arial Narrow" pitchFamily="34" charset="0"/>
            </a:endParaRPr>
          </a:p>
        </p:txBody>
      </p:sp>
      <p:sp>
        <p:nvSpPr>
          <p:cNvPr id="60453" name="Rectangle 56"/>
          <p:cNvSpPr>
            <a:spLocks noChangeArrowheads="1"/>
          </p:cNvSpPr>
          <p:nvPr/>
        </p:nvSpPr>
        <p:spPr bwMode="auto">
          <a:xfrm>
            <a:off x="5256213" y="4010025"/>
            <a:ext cx="4143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0.001</a:t>
            </a:r>
            <a:endParaRPr lang="en-US" sz="1600">
              <a:solidFill>
                <a:schemeClr val="tx1"/>
              </a:solidFill>
              <a:latin typeface="Arial Narrow" pitchFamily="34" charset="0"/>
            </a:endParaRPr>
          </a:p>
        </p:txBody>
      </p:sp>
      <p:sp>
        <p:nvSpPr>
          <p:cNvPr id="60454" name="Rectangle 57"/>
          <p:cNvSpPr>
            <a:spLocks noChangeArrowheads="1"/>
          </p:cNvSpPr>
          <p:nvPr/>
        </p:nvSpPr>
        <p:spPr bwMode="auto">
          <a:xfrm>
            <a:off x="5256213" y="3570288"/>
            <a:ext cx="4143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0.002</a:t>
            </a:r>
            <a:endParaRPr lang="en-US" sz="1600">
              <a:solidFill>
                <a:schemeClr val="tx1"/>
              </a:solidFill>
              <a:latin typeface="Arial Narrow" pitchFamily="34" charset="0"/>
            </a:endParaRPr>
          </a:p>
        </p:txBody>
      </p:sp>
      <p:sp>
        <p:nvSpPr>
          <p:cNvPr id="60455" name="Rectangle 58"/>
          <p:cNvSpPr>
            <a:spLocks noChangeArrowheads="1"/>
          </p:cNvSpPr>
          <p:nvPr/>
        </p:nvSpPr>
        <p:spPr bwMode="auto">
          <a:xfrm>
            <a:off x="5256213" y="3108325"/>
            <a:ext cx="4143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0.003</a:t>
            </a:r>
            <a:endParaRPr lang="en-US" sz="1600">
              <a:solidFill>
                <a:schemeClr val="tx1"/>
              </a:solidFill>
              <a:latin typeface="Arial Narrow" pitchFamily="34" charset="0"/>
            </a:endParaRPr>
          </a:p>
        </p:txBody>
      </p:sp>
      <p:sp>
        <p:nvSpPr>
          <p:cNvPr id="60456" name="Rectangle 59"/>
          <p:cNvSpPr>
            <a:spLocks noChangeArrowheads="1"/>
          </p:cNvSpPr>
          <p:nvPr/>
        </p:nvSpPr>
        <p:spPr bwMode="auto">
          <a:xfrm>
            <a:off x="5256213" y="2663825"/>
            <a:ext cx="4143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0.004</a:t>
            </a:r>
            <a:endParaRPr lang="en-US" sz="1600">
              <a:solidFill>
                <a:schemeClr val="tx1"/>
              </a:solidFill>
              <a:latin typeface="Arial Narrow" pitchFamily="34" charset="0"/>
            </a:endParaRPr>
          </a:p>
        </p:txBody>
      </p:sp>
      <p:sp>
        <p:nvSpPr>
          <p:cNvPr id="60457" name="Line 60"/>
          <p:cNvSpPr>
            <a:spLocks noChangeShapeType="1"/>
          </p:cNvSpPr>
          <p:nvPr/>
        </p:nvSpPr>
        <p:spPr bwMode="auto">
          <a:xfrm>
            <a:off x="5745163" y="2757488"/>
            <a:ext cx="0" cy="1843087"/>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60458" name="Line 61"/>
          <p:cNvSpPr>
            <a:spLocks noChangeShapeType="1"/>
          </p:cNvSpPr>
          <p:nvPr/>
        </p:nvSpPr>
        <p:spPr bwMode="auto">
          <a:xfrm>
            <a:off x="5741988" y="2752725"/>
            <a:ext cx="136525"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60459" name="Line 62"/>
          <p:cNvSpPr>
            <a:spLocks noChangeShapeType="1"/>
          </p:cNvSpPr>
          <p:nvPr/>
        </p:nvSpPr>
        <p:spPr bwMode="auto">
          <a:xfrm>
            <a:off x="5751513" y="3670300"/>
            <a:ext cx="136525"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60460" name="Line 63"/>
          <p:cNvSpPr>
            <a:spLocks noChangeShapeType="1"/>
          </p:cNvSpPr>
          <p:nvPr/>
        </p:nvSpPr>
        <p:spPr bwMode="auto">
          <a:xfrm>
            <a:off x="5751513" y="4111625"/>
            <a:ext cx="136525"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60461" name="Line 64"/>
          <p:cNvSpPr>
            <a:spLocks noChangeShapeType="1"/>
          </p:cNvSpPr>
          <p:nvPr/>
        </p:nvSpPr>
        <p:spPr bwMode="auto">
          <a:xfrm>
            <a:off x="5751513" y="3216275"/>
            <a:ext cx="136525"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grpSp>
        <p:nvGrpSpPr>
          <p:cNvPr id="60462" name="Group 65"/>
          <p:cNvGrpSpPr>
            <a:grpSpLocks/>
          </p:cNvGrpSpPr>
          <p:nvPr/>
        </p:nvGrpSpPr>
        <p:grpSpPr bwMode="auto">
          <a:xfrm>
            <a:off x="6437313" y="2952750"/>
            <a:ext cx="293687" cy="1657350"/>
            <a:chOff x="1785" y="1118"/>
            <a:chExt cx="185" cy="1044"/>
          </a:xfrm>
        </p:grpSpPr>
        <p:sp>
          <p:nvSpPr>
            <p:cNvPr id="60504" name="Rectangle 66"/>
            <p:cNvSpPr>
              <a:spLocks noChangeArrowheads="1"/>
            </p:cNvSpPr>
            <p:nvPr/>
          </p:nvSpPr>
          <p:spPr bwMode="auto">
            <a:xfrm>
              <a:off x="1785" y="1183"/>
              <a:ext cx="185" cy="979"/>
            </a:xfrm>
            <a:prstGeom prst="rect">
              <a:avLst/>
            </a:prstGeom>
            <a:solidFill>
              <a:srgbClr val="339933"/>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60505" name="Group 67"/>
            <p:cNvGrpSpPr>
              <a:grpSpLocks/>
            </p:cNvGrpSpPr>
            <p:nvPr/>
          </p:nvGrpSpPr>
          <p:grpSpPr bwMode="auto">
            <a:xfrm>
              <a:off x="1832" y="1118"/>
              <a:ext cx="75" cy="63"/>
              <a:chOff x="4321" y="839"/>
              <a:chExt cx="67" cy="137"/>
            </a:xfrm>
          </p:grpSpPr>
          <p:sp>
            <p:nvSpPr>
              <p:cNvPr id="60506" name="Line 68"/>
              <p:cNvSpPr>
                <a:spLocks noChangeShapeType="1"/>
              </p:cNvSpPr>
              <p:nvPr/>
            </p:nvSpPr>
            <p:spPr bwMode="auto">
              <a:xfrm flipV="1">
                <a:off x="4356" y="839"/>
                <a:ext cx="0" cy="1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07" name="Line 69"/>
              <p:cNvSpPr>
                <a:spLocks noChangeShapeType="1"/>
              </p:cNvSpPr>
              <p:nvPr/>
            </p:nvSpPr>
            <p:spPr bwMode="auto">
              <a:xfrm>
                <a:off x="4321" y="839"/>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60463" name="Group 70"/>
          <p:cNvGrpSpPr>
            <a:grpSpLocks/>
          </p:cNvGrpSpPr>
          <p:nvPr/>
        </p:nvGrpSpPr>
        <p:grpSpPr bwMode="auto">
          <a:xfrm>
            <a:off x="7366000" y="3786188"/>
            <a:ext cx="293688" cy="819150"/>
            <a:chOff x="2358" y="1611"/>
            <a:chExt cx="185" cy="548"/>
          </a:xfrm>
        </p:grpSpPr>
        <p:sp>
          <p:nvSpPr>
            <p:cNvPr id="60500" name="Rectangle 71"/>
            <p:cNvSpPr>
              <a:spLocks noChangeArrowheads="1"/>
            </p:cNvSpPr>
            <p:nvPr/>
          </p:nvSpPr>
          <p:spPr bwMode="auto">
            <a:xfrm>
              <a:off x="2358" y="1629"/>
              <a:ext cx="185" cy="530"/>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60501" name="Group 72"/>
            <p:cNvGrpSpPr>
              <a:grpSpLocks/>
            </p:cNvGrpSpPr>
            <p:nvPr/>
          </p:nvGrpSpPr>
          <p:grpSpPr bwMode="auto">
            <a:xfrm>
              <a:off x="2413" y="1611"/>
              <a:ext cx="74" cy="17"/>
              <a:chOff x="4846" y="1168"/>
              <a:chExt cx="66" cy="32"/>
            </a:xfrm>
          </p:grpSpPr>
          <p:sp>
            <p:nvSpPr>
              <p:cNvPr id="60502" name="Line 73"/>
              <p:cNvSpPr>
                <a:spLocks noChangeShapeType="1"/>
              </p:cNvSpPr>
              <p:nvPr/>
            </p:nvSpPr>
            <p:spPr bwMode="auto">
              <a:xfrm flipV="1">
                <a:off x="4880" y="1168"/>
                <a:ext cx="0" cy="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03" name="Line 74"/>
              <p:cNvSpPr>
                <a:spLocks noChangeShapeType="1"/>
              </p:cNvSpPr>
              <p:nvPr/>
            </p:nvSpPr>
            <p:spPr bwMode="auto">
              <a:xfrm>
                <a:off x="4846" y="1168"/>
                <a:ext cx="6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60464" name="Group 75"/>
          <p:cNvGrpSpPr>
            <a:grpSpLocks/>
          </p:cNvGrpSpPr>
          <p:nvPr/>
        </p:nvGrpSpPr>
        <p:grpSpPr bwMode="auto">
          <a:xfrm>
            <a:off x="6030913" y="3959225"/>
            <a:ext cx="288925" cy="649288"/>
            <a:chOff x="1529" y="1752"/>
            <a:chExt cx="182" cy="409"/>
          </a:xfrm>
        </p:grpSpPr>
        <p:sp>
          <p:nvSpPr>
            <p:cNvPr id="60496" name="Rectangle 76"/>
            <p:cNvSpPr>
              <a:spLocks noChangeArrowheads="1"/>
            </p:cNvSpPr>
            <p:nvPr/>
          </p:nvSpPr>
          <p:spPr bwMode="auto">
            <a:xfrm>
              <a:off x="1529" y="1781"/>
              <a:ext cx="182" cy="380"/>
            </a:xfrm>
            <a:prstGeom prst="rect">
              <a:avLst/>
            </a:prstGeom>
            <a:solidFill>
              <a:srgbClr val="008080"/>
            </a:solidFill>
            <a:ln>
              <a:noFill/>
            </a:ln>
            <a:extLst>
              <a:ext uri="{91240B29-F687-4F45-9708-019B960494DF}">
                <a14:hiddenLine xmlns:a14="http://schemas.microsoft.com/office/drawing/2010/main" w="19050">
                  <a:solidFill>
                    <a:srgbClr val="000000"/>
                  </a:solidFill>
                  <a:miter lim="800000"/>
                  <a:headEnd/>
                  <a:tailEnd/>
                </a14:hiddenLine>
              </a:ext>
            </a:extLst>
          </p:spPr>
          <p:txBody>
            <a:bodyPr/>
            <a:lstStyle/>
            <a:p>
              <a:pPr eaLnBrk="0" hangingPunct="0"/>
              <a:endParaRPr lang="en-US"/>
            </a:p>
          </p:txBody>
        </p:sp>
        <p:grpSp>
          <p:nvGrpSpPr>
            <p:cNvPr id="60497" name="Group 77"/>
            <p:cNvGrpSpPr>
              <a:grpSpLocks/>
            </p:cNvGrpSpPr>
            <p:nvPr/>
          </p:nvGrpSpPr>
          <p:grpSpPr bwMode="auto">
            <a:xfrm>
              <a:off x="1575" y="1752"/>
              <a:ext cx="75" cy="29"/>
              <a:chOff x="1889" y="1548"/>
              <a:chExt cx="66" cy="147"/>
            </a:xfrm>
          </p:grpSpPr>
          <p:sp>
            <p:nvSpPr>
              <p:cNvPr id="60498" name="Line 78"/>
              <p:cNvSpPr>
                <a:spLocks noChangeShapeType="1"/>
              </p:cNvSpPr>
              <p:nvPr/>
            </p:nvSpPr>
            <p:spPr bwMode="auto">
              <a:xfrm>
                <a:off x="1923" y="1548"/>
                <a:ext cx="0" cy="1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99" name="Line 79"/>
              <p:cNvSpPr>
                <a:spLocks noChangeShapeType="1"/>
              </p:cNvSpPr>
              <p:nvPr/>
            </p:nvSpPr>
            <p:spPr bwMode="auto">
              <a:xfrm>
                <a:off x="1889" y="1548"/>
                <a:ext cx="6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60465" name="Rectangle 80"/>
          <p:cNvSpPr>
            <a:spLocks noChangeArrowheads="1"/>
          </p:cNvSpPr>
          <p:nvPr/>
        </p:nvSpPr>
        <p:spPr bwMode="auto">
          <a:xfrm>
            <a:off x="6032500" y="3659188"/>
            <a:ext cx="2603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n-US" sz="1400">
                <a:solidFill>
                  <a:srgbClr val="000000"/>
                </a:solidFill>
                <a:latin typeface="Arial Narrow" pitchFamily="34" charset="0"/>
              </a:rPr>
              <a:t>(14)</a:t>
            </a:r>
            <a:endParaRPr lang="en-US" sz="1400">
              <a:solidFill>
                <a:schemeClr val="tx1"/>
              </a:solidFill>
              <a:latin typeface="Arial Narrow" pitchFamily="34" charset="0"/>
            </a:endParaRPr>
          </a:p>
        </p:txBody>
      </p:sp>
      <p:sp>
        <p:nvSpPr>
          <p:cNvPr id="60466" name="Rectangle 81"/>
          <p:cNvSpPr>
            <a:spLocks noChangeArrowheads="1"/>
          </p:cNvSpPr>
          <p:nvPr/>
        </p:nvSpPr>
        <p:spPr bwMode="auto">
          <a:xfrm rot="-5400000">
            <a:off x="6384926" y="4757737"/>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AQP1</a:t>
            </a:r>
            <a:endParaRPr lang="en-US" sz="1600">
              <a:solidFill>
                <a:schemeClr val="tx1"/>
              </a:solidFill>
              <a:latin typeface="Arial Narrow" pitchFamily="34" charset="0"/>
            </a:endParaRPr>
          </a:p>
        </p:txBody>
      </p:sp>
      <p:sp>
        <p:nvSpPr>
          <p:cNvPr id="60467" name="Rectangle 82"/>
          <p:cNvSpPr>
            <a:spLocks noChangeArrowheads="1"/>
          </p:cNvSpPr>
          <p:nvPr/>
        </p:nvSpPr>
        <p:spPr bwMode="auto">
          <a:xfrm rot="-5400000">
            <a:off x="6807201" y="4778375"/>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AQP2</a:t>
            </a:r>
            <a:endParaRPr lang="en-US" sz="1600">
              <a:solidFill>
                <a:schemeClr val="tx1"/>
              </a:solidFill>
              <a:latin typeface="Arial Narrow" pitchFamily="34" charset="0"/>
            </a:endParaRPr>
          </a:p>
        </p:txBody>
      </p:sp>
      <p:sp>
        <p:nvSpPr>
          <p:cNvPr id="60468" name="Rectangle 83"/>
          <p:cNvSpPr>
            <a:spLocks noChangeArrowheads="1"/>
          </p:cNvSpPr>
          <p:nvPr/>
        </p:nvSpPr>
        <p:spPr bwMode="auto">
          <a:xfrm rot="-5400000">
            <a:off x="5949157" y="4764881"/>
            <a:ext cx="4460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AQP0</a:t>
            </a:r>
            <a:endParaRPr lang="en-US" sz="1600">
              <a:solidFill>
                <a:schemeClr val="tx1"/>
              </a:solidFill>
              <a:latin typeface="Arial Narrow" pitchFamily="34" charset="0"/>
            </a:endParaRPr>
          </a:p>
        </p:txBody>
      </p:sp>
      <p:sp>
        <p:nvSpPr>
          <p:cNvPr id="60469" name="Rectangle 84"/>
          <p:cNvSpPr>
            <a:spLocks noChangeArrowheads="1"/>
          </p:cNvSpPr>
          <p:nvPr/>
        </p:nvSpPr>
        <p:spPr bwMode="auto">
          <a:xfrm rot="-5400000">
            <a:off x="7264401" y="4778375"/>
            <a:ext cx="4445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AQP3</a:t>
            </a:r>
            <a:endParaRPr lang="en-US" sz="1600">
              <a:solidFill>
                <a:schemeClr val="tx1"/>
              </a:solidFill>
              <a:latin typeface="Arial Narrow" pitchFamily="34" charset="0"/>
            </a:endParaRPr>
          </a:p>
        </p:txBody>
      </p:sp>
      <p:grpSp>
        <p:nvGrpSpPr>
          <p:cNvPr id="60470" name="Group 85"/>
          <p:cNvGrpSpPr>
            <a:grpSpLocks/>
          </p:cNvGrpSpPr>
          <p:nvPr/>
        </p:nvGrpSpPr>
        <p:grpSpPr bwMode="auto">
          <a:xfrm>
            <a:off x="6784975" y="3190875"/>
            <a:ext cx="533400" cy="1416050"/>
            <a:chOff x="2004" y="1293"/>
            <a:chExt cx="336" cy="867"/>
          </a:xfrm>
        </p:grpSpPr>
        <p:grpSp>
          <p:nvGrpSpPr>
            <p:cNvPr id="60490" name="Group 86"/>
            <p:cNvGrpSpPr>
              <a:grpSpLocks/>
            </p:cNvGrpSpPr>
            <p:nvPr/>
          </p:nvGrpSpPr>
          <p:grpSpPr bwMode="auto">
            <a:xfrm>
              <a:off x="2082" y="1527"/>
              <a:ext cx="185" cy="633"/>
              <a:chOff x="2082" y="1527"/>
              <a:chExt cx="185" cy="633"/>
            </a:xfrm>
          </p:grpSpPr>
          <p:sp>
            <p:nvSpPr>
              <p:cNvPr id="60492" name="Rectangle 87"/>
              <p:cNvSpPr>
                <a:spLocks noChangeArrowheads="1"/>
              </p:cNvSpPr>
              <p:nvPr/>
            </p:nvSpPr>
            <p:spPr bwMode="auto">
              <a:xfrm>
                <a:off x="2082" y="1544"/>
                <a:ext cx="185" cy="616"/>
              </a:xfrm>
              <a:prstGeom prst="rect">
                <a:avLst/>
              </a:prstGeom>
              <a:solidFill>
                <a:srgbClr val="008080"/>
              </a:solidFill>
              <a:ln>
                <a:noFill/>
              </a:ln>
              <a:effectLst/>
              <a:extLst>
                <a:ext uri="{91240B29-F687-4F45-9708-019B960494DF}">
                  <a14:hiddenLine xmlns:a14="http://schemas.microsoft.com/office/drawing/2010/main" w="1905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60493" name="Group 88"/>
              <p:cNvGrpSpPr>
                <a:grpSpLocks/>
              </p:cNvGrpSpPr>
              <p:nvPr/>
            </p:nvGrpSpPr>
            <p:grpSpPr bwMode="auto">
              <a:xfrm>
                <a:off x="2134" y="1527"/>
                <a:ext cx="76" cy="17"/>
                <a:chOff x="4588" y="1026"/>
                <a:chExt cx="67" cy="77"/>
              </a:xfrm>
            </p:grpSpPr>
            <p:sp>
              <p:nvSpPr>
                <p:cNvPr id="60494" name="Line 89"/>
                <p:cNvSpPr>
                  <a:spLocks noChangeShapeType="1"/>
                </p:cNvSpPr>
                <p:nvPr/>
              </p:nvSpPr>
              <p:spPr bwMode="auto">
                <a:xfrm flipV="1">
                  <a:off x="4623" y="1026"/>
                  <a:ext cx="0" cy="7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95" name="Line 90"/>
                <p:cNvSpPr>
                  <a:spLocks noChangeShapeType="1"/>
                </p:cNvSpPr>
                <p:nvPr/>
              </p:nvSpPr>
              <p:spPr bwMode="auto">
                <a:xfrm>
                  <a:off x="4588" y="1026"/>
                  <a:ext cx="6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60491" name="Text Box 91"/>
            <p:cNvSpPr txBox="1">
              <a:spLocks noChangeArrowheads="1"/>
            </p:cNvSpPr>
            <p:nvPr/>
          </p:nvSpPr>
          <p:spPr bwMode="auto">
            <a:xfrm>
              <a:off x="2004" y="1293"/>
              <a:ext cx="336" cy="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(7)</a:t>
              </a:r>
            </a:p>
          </p:txBody>
        </p:sp>
      </p:grpSp>
      <p:sp>
        <p:nvSpPr>
          <p:cNvPr id="60471" name="Text Box 92"/>
          <p:cNvSpPr txBox="1">
            <a:spLocks noChangeArrowheads="1"/>
          </p:cNvSpPr>
          <p:nvPr/>
        </p:nvSpPr>
        <p:spPr bwMode="auto">
          <a:xfrm>
            <a:off x="7251700" y="3373438"/>
            <a:ext cx="5349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(6)</a:t>
            </a:r>
          </a:p>
        </p:txBody>
      </p:sp>
      <p:sp>
        <p:nvSpPr>
          <p:cNvPr id="60472" name="Text Box 93"/>
          <p:cNvSpPr txBox="1">
            <a:spLocks noChangeArrowheads="1"/>
          </p:cNvSpPr>
          <p:nvPr/>
        </p:nvSpPr>
        <p:spPr bwMode="auto">
          <a:xfrm>
            <a:off x="6311900" y="2605088"/>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(5)</a:t>
            </a:r>
          </a:p>
        </p:txBody>
      </p:sp>
      <p:sp>
        <p:nvSpPr>
          <p:cNvPr id="60473" name="Line 94"/>
          <p:cNvSpPr>
            <a:spLocks noChangeShapeType="1"/>
          </p:cNvSpPr>
          <p:nvPr/>
        </p:nvSpPr>
        <p:spPr bwMode="auto">
          <a:xfrm>
            <a:off x="5745163" y="4608513"/>
            <a:ext cx="2687637" cy="0"/>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60474" name="Rectangle 95"/>
          <p:cNvSpPr>
            <a:spLocks noChangeArrowheads="1"/>
          </p:cNvSpPr>
          <p:nvPr/>
        </p:nvSpPr>
        <p:spPr bwMode="auto">
          <a:xfrm>
            <a:off x="5713413" y="2190750"/>
            <a:ext cx="2665412"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800">
                <a:solidFill>
                  <a:srgbClr val="3333FF"/>
                </a:solidFill>
                <a:latin typeface="Arial Narrow" pitchFamily="34" charset="0"/>
              </a:rPr>
              <a:t>Channel-dependent</a:t>
            </a:r>
          </a:p>
          <a:p>
            <a:pPr algn="ctr">
              <a:lnSpc>
                <a:spcPct val="80000"/>
              </a:lnSpc>
            </a:pPr>
            <a:r>
              <a:rPr lang="en-US" sz="1800">
                <a:solidFill>
                  <a:srgbClr val="3333FF"/>
                </a:solidFill>
                <a:latin typeface="Arial Narrow" pitchFamily="34" charset="0"/>
              </a:rPr>
              <a:t>H</a:t>
            </a:r>
            <a:r>
              <a:rPr lang="en-US" sz="1800" baseline="-25000">
                <a:solidFill>
                  <a:srgbClr val="3333FF"/>
                </a:solidFill>
                <a:latin typeface="Arial Narrow" pitchFamily="34" charset="0"/>
              </a:rPr>
              <a:t>2</a:t>
            </a:r>
            <a:r>
              <a:rPr lang="en-US" sz="1800">
                <a:solidFill>
                  <a:srgbClr val="3333FF"/>
                </a:solidFill>
                <a:latin typeface="Arial Narrow" pitchFamily="34" charset="0"/>
              </a:rPr>
              <a:t>O permeability</a:t>
            </a:r>
          </a:p>
        </p:txBody>
      </p:sp>
      <p:sp>
        <p:nvSpPr>
          <p:cNvPr id="60475" name="Rectangle 96"/>
          <p:cNvSpPr>
            <a:spLocks noChangeArrowheads="1"/>
          </p:cNvSpPr>
          <p:nvPr/>
        </p:nvSpPr>
        <p:spPr bwMode="auto">
          <a:xfrm>
            <a:off x="7870825" y="3833813"/>
            <a:ext cx="293688" cy="762000"/>
          </a:xfrm>
          <a:prstGeom prst="rect">
            <a:avLst/>
          </a:prstGeom>
          <a:solidFill>
            <a:srgbClr val="622041"/>
          </a:solidFill>
          <a:ln w="12700" algn="ctr">
            <a:solidFill>
              <a:srgbClr val="6633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60476" name="Group 97"/>
          <p:cNvGrpSpPr>
            <a:grpSpLocks/>
          </p:cNvGrpSpPr>
          <p:nvPr/>
        </p:nvGrpSpPr>
        <p:grpSpPr bwMode="auto">
          <a:xfrm>
            <a:off x="7958138" y="3738563"/>
            <a:ext cx="117475" cy="92075"/>
            <a:chOff x="4846" y="1168"/>
            <a:chExt cx="66" cy="32"/>
          </a:xfrm>
        </p:grpSpPr>
        <p:sp>
          <p:nvSpPr>
            <p:cNvPr id="60488" name="Line 98"/>
            <p:cNvSpPr>
              <a:spLocks noChangeShapeType="1"/>
            </p:cNvSpPr>
            <p:nvPr/>
          </p:nvSpPr>
          <p:spPr bwMode="auto">
            <a:xfrm flipV="1">
              <a:off x="4880" y="1168"/>
              <a:ext cx="0" cy="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89" name="Line 99"/>
            <p:cNvSpPr>
              <a:spLocks noChangeShapeType="1"/>
            </p:cNvSpPr>
            <p:nvPr/>
          </p:nvSpPr>
          <p:spPr bwMode="auto">
            <a:xfrm>
              <a:off x="4846" y="1168"/>
              <a:ext cx="6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0477" name="Text Box 100"/>
          <p:cNvSpPr txBox="1">
            <a:spLocks noChangeArrowheads="1"/>
          </p:cNvSpPr>
          <p:nvPr/>
        </p:nvSpPr>
        <p:spPr bwMode="auto">
          <a:xfrm>
            <a:off x="7756525" y="3363913"/>
            <a:ext cx="53498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eaLnBrk="1" hangingPunct="1">
              <a:spcBef>
                <a:spcPct val="50000"/>
              </a:spcBef>
            </a:pPr>
            <a:r>
              <a:rPr lang="en-US" sz="1400">
                <a:solidFill>
                  <a:schemeClr val="tx1"/>
                </a:solidFill>
                <a:latin typeface="Arial Narrow" pitchFamily="34" charset="0"/>
              </a:rPr>
              <a:t>(9)</a:t>
            </a:r>
          </a:p>
        </p:txBody>
      </p:sp>
      <p:sp>
        <p:nvSpPr>
          <p:cNvPr id="60478" name="Rectangle 101"/>
          <p:cNvSpPr>
            <a:spLocks noChangeArrowheads="1"/>
          </p:cNvSpPr>
          <p:nvPr/>
        </p:nvSpPr>
        <p:spPr bwMode="auto">
          <a:xfrm rot="-5400000">
            <a:off x="7770019" y="4769644"/>
            <a:ext cx="4810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600">
                <a:solidFill>
                  <a:srgbClr val="000000"/>
                </a:solidFill>
                <a:latin typeface="Arial Narrow" pitchFamily="34" charset="0"/>
              </a:rPr>
              <a:t>hUT-B</a:t>
            </a:r>
            <a:endParaRPr lang="en-US" sz="1600">
              <a:solidFill>
                <a:schemeClr val="tx1"/>
              </a:solidFill>
              <a:latin typeface="Arial Narrow" pitchFamily="34" charset="0"/>
            </a:endParaRPr>
          </a:p>
        </p:txBody>
      </p:sp>
      <p:sp>
        <p:nvSpPr>
          <p:cNvPr id="60479" name="Rectangle 106"/>
          <p:cNvSpPr>
            <a:spLocks noChangeAspect="1" noChangeArrowheads="1"/>
          </p:cNvSpPr>
          <p:nvPr/>
        </p:nvSpPr>
        <p:spPr bwMode="auto">
          <a:xfrm>
            <a:off x="381000" y="2085975"/>
            <a:ext cx="1482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baseline="30000">
                <a:solidFill>
                  <a:schemeClr val="tx1"/>
                </a:solidFill>
                <a:latin typeface="Arial Narrow" pitchFamily="34" charset="0"/>
                <a:sym typeface="Symbol" pitchFamily="18" charset="2"/>
              </a:rPr>
              <a:t>*</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CO</a:t>
            </a:r>
            <a:r>
              <a:rPr lang="en-US" sz="1600" baseline="-50000">
                <a:solidFill>
                  <a:schemeClr val="tx1"/>
                </a:solidFill>
                <a:latin typeface="Arial Narrow" pitchFamily="34" charset="0"/>
              </a:rPr>
              <a:t>2</a:t>
            </a:r>
          </a:p>
        </p:txBody>
      </p:sp>
      <p:sp>
        <p:nvSpPr>
          <p:cNvPr id="60480" name="Rectangle 107"/>
          <p:cNvSpPr>
            <a:spLocks noChangeAspect="1" noChangeArrowheads="1"/>
          </p:cNvSpPr>
          <p:nvPr/>
        </p:nvSpPr>
        <p:spPr bwMode="auto">
          <a:xfrm>
            <a:off x="460375" y="4649788"/>
            <a:ext cx="1344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sz="2000">
                <a:solidFill>
                  <a:schemeClr val="tx1"/>
                </a:solidFill>
                <a:latin typeface="Arial Narrow" pitchFamily="34" charset="0"/>
              </a:rPr>
              <a:t>(</a:t>
            </a:r>
            <a:r>
              <a:rPr lang="en-US" sz="2000">
                <a:solidFill>
                  <a:schemeClr val="tx1"/>
                </a:solidFill>
                <a:latin typeface="Arial Narrow" pitchFamily="34" charset="0"/>
                <a:sym typeface="Symbol" pitchFamily="18" charset="2"/>
              </a:rPr>
              <a:t>pH</a:t>
            </a:r>
            <a:r>
              <a:rPr lang="en-US" sz="2000" baseline="-25000">
                <a:solidFill>
                  <a:schemeClr val="tx1"/>
                </a:solidFill>
                <a:latin typeface="Arial Narrow" pitchFamily="34" charset="0"/>
                <a:sym typeface="Symbol" pitchFamily="18" charset="2"/>
              </a:rPr>
              <a:t>S</a:t>
            </a:r>
            <a:r>
              <a:rPr lang="en-US" sz="2000" baseline="30000">
                <a:solidFill>
                  <a:schemeClr val="tx1"/>
                </a:solidFill>
                <a:latin typeface="Arial Narrow" pitchFamily="34" charset="0"/>
                <a:sym typeface="Symbol" pitchFamily="18" charset="2"/>
              </a:rPr>
              <a:t>*</a:t>
            </a:r>
            <a:r>
              <a:rPr lang="en-US" sz="2000">
                <a:solidFill>
                  <a:schemeClr val="tx1"/>
                </a:solidFill>
                <a:latin typeface="Arial Narrow" pitchFamily="34" charset="0"/>
                <a:sym typeface="Symbol" pitchFamily="18" charset="2"/>
              </a:rPr>
              <a:t>)</a:t>
            </a:r>
            <a:r>
              <a:rPr lang="en-US" sz="2000" baseline="-25000">
                <a:solidFill>
                  <a:schemeClr val="tx1"/>
                </a:solidFill>
                <a:latin typeface="Arial Narrow" pitchFamily="34" charset="0"/>
              </a:rPr>
              <a:t>NH</a:t>
            </a:r>
            <a:r>
              <a:rPr lang="en-US" sz="1600" baseline="-50000">
                <a:solidFill>
                  <a:schemeClr val="tx1"/>
                </a:solidFill>
                <a:latin typeface="Arial Narrow" pitchFamily="34" charset="0"/>
              </a:rPr>
              <a:t>3</a:t>
            </a:r>
          </a:p>
        </p:txBody>
      </p:sp>
      <p:sp>
        <p:nvSpPr>
          <p:cNvPr id="981100" name="Text Box 108"/>
          <p:cNvSpPr txBox="1">
            <a:spLocks noChangeArrowheads="1"/>
          </p:cNvSpPr>
          <p:nvPr/>
        </p:nvSpPr>
        <p:spPr bwMode="auto">
          <a:xfrm>
            <a:off x="6534150" y="6373813"/>
            <a:ext cx="25336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solidFill>
                  <a:srgbClr val="FF0000"/>
                </a:solidFill>
                <a:latin typeface="Arial Narrow" pitchFamily="34" charset="0"/>
              </a:rPr>
              <a:t>Geyer, Musa-Aziz, Boron</a:t>
            </a:r>
          </a:p>
        </p:txBody>
      </p:sp>
      <p:sp>
        <p:nvSpPr>
          <p:cNvPr id="60482" name="Rectangle 109"/>
          <p:cNvSpPr>
            <a:spLocks noChangeArrowheads="1"/>
          </p:cNvSpPr>
          <p:nvPr/>
        </p:nvSpPr>
        <p:spPr bwMode="auto">
          <a:xfrm>
            <a:off x="2119313" y="1212850"/>
            <a:ext cx="26638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800">
                <a:solidFill>
                  <a:srgbClr val="3333FF"/>
                </a:solidFill>
                <a:latin typeface="Arial Narrow" pitchFamily="34" charset="0"/>
              </a:rPr>
              <a:t>Relative, channel-specific</a:t>
            </a:r>
          </a:p>
          <a:p>
            <a:pPr algn="ctr">
              <a:lnSpc>
                <a:spcPct val="80000"/>
              </a:lnSpc>
            </a:pPr>
            <a:r>
              <a:rPr lang="en-US" sz="1800">
                <a:solidFill>
                  <a:srgbClr val="3333FF"/>
                </a:solidFill>
                <a:latin typeface="Arial Narrow" pitchFamily="34" charset="0"/>
              </a:rPr>
              <a:t>CO</a:t>
            </a:r>
            <a:r>
              <a:rPr lang="en-US" sz="1800" baseline="-25000">
                <a:solidFill>
                  <a:srgbClr val="3333FF"/>
                </a:solidFill>
                <a:latin typeface="Arial Narrow" pitchFamily="34" charset="0"/>
              </a:rPr>
              <a:t>2</a:t>
            </a:r>
            <a:r>
              <a:rPr lang="en-US" sz="1800">
                <a:solidFill>
                  <a:srgbClr val="3333FF"/>
                </a:solidFill>
                <a:latin typeface="Arial Narrow" pitchFamily="34" charset="0"/>
              </a:rPr>
              <a:t> permeability</a:t>
            </a:r>
          </a:p>
        </p:txBody>
      </p:sp>
      <p:sp>
        <p:nvSpPr>
          <p:cNvPr id="60483" name="Rectangle 110"/>
          <p:cNvSpPr>
            <a:spLocks noChangeArrowheads="1"/>
          </p:cNvSpPr>
          <p:nvPr/>
        </p:nvSpPr>
        <p:spPr bwMode="auto">
          <a:xfrm>
            <a:off x="2062163" y="6232525"/>
            <a:ext cx="28003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80000"/>
              </a:lnSpc>
            </a:pPr>
            <a:r>
              <a:rPr lang="en-US" sz="1800">
                <a:solidFill>
                  <a:srgbClr val="3333FF"/>
                </a:solidFill>
                <a:latin typeface="Arial Narrow" pitchFamily="34" charset="0"/>
              </a:rPr>
              <a:t>Relative, channel-specific</a:t>
            </a:r>
          </a:p>
          <a:p>
            <a:pPr algn="ctr">
              <a:lnSpc>
                <a:spcPct val="80000"/>
              </a:lnSpc>
            </a:pPr>
            <a:r>
              <a:rPr lang="en-US" sz="1800">
                <a:solidFill>
                  <a:srgbClr val="3333FF"/>
                </a:solidFill>
                <a:latin typeface="Arial Narrow" pitchFamily="34" charset="0"/>
              </a:rPr>
              <a:t>NH</a:t>
            </a:r>
            <a:r>
              <a:rPr lang="en-US" sz="1800" baseline="-25000">
                <a:solidFill>
                  <a:srgbClr val="3333FF"/>
                </a:solidFill>
                <a:latin typeface="Arial Narrow" pitchFamily="34" charset="0"/>
              </a:rPr>
              <a:t>3</a:t>
            </a:r>
            <a:r>
              <a:rPr lang="en-US" sz="1800">
                <a:solidFill>
                  <a:srgbClr val="3333FF"/>
                </a:solidFill>
                <a:latin typeface="Arial Narrow" pitchFamily="34" charset="0"/>
              </a:rPr>
              <a:t> permeability</a:t>
            </a:r>
          </a:p>
        </p:txBody>
      </p:sp>
      <p:sp>
        <p:nvSpPr>
          <p:cNvPr id="60484" name="Rectangle 111"/>
          <p:cNvSpPr>
            <a:spLocks noChangeArrowheads="1"/>
          </p:cNvSpPr>
          <p:nvPr/>
        </p:nvSpPr>
        <p:spPr bwMode="auto">
          <a:xfrm>
            <a:off x="0" y="200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eaLnBrk="0" hangingPunct="0">
              <a:lnSpc>
                <a:spcPct val="80000"/>
              </a:lnSpc>
            </a:pPr>
            <a:r>
              <a:rPr lang="en-US" sz="4000">
                <a:solidFill>
                  <a:schemeClr val="tx2"/>
                </a:solidFill>
                <a:latin typeface="Arial Narrow" pitchFamily="34" charset="0"/>
              </a:rPr>
              <a:t>Bacterial Urea Transporter: dvUT</a:t>
            </a:r>
            <a:endParaRPr lang="en-US" sz="4000" baseline="-25000">
              <a:solidFill>
                <a:schemeClr val="tx2"/>
              </a:solidFill>
              <a:latin typeface="Arial Narrow" pitchFamily="34" charset="0"/>
            </a:endParaRPr>
          </a:p>
        </p:txBody>
      </p:sp>
      <p:grpSp>
        <p:nvGrpSpPr>
          <p:cNvPr id="60485" name="Group 112"/>
          <p:cNvGrpSpPr>
            <a:grpSpLocks/>
          </p:cNvGrpSpPr>
          <p:nvPr/>
        </p:nvGrpSpPr>
        <p:grpSpPr bwMode="auto">
          <a:xfrm>
            <a:off x="2273300" y="1085850"/>
            <a:ext cx="4565650" cy="0"/>
            <a:chOff x="0" y="672"/>
            <a:chExt cx="2876" cy="0"/>
          </a:xfrm>
        </p:grpSpPr>
        <p:sp>
          <p:nvSpPr>
            <p:cNvPr id="60486" name="Line 113"/>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87" name="Line 114"/>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981100"/>
                                        </p:tgtEl>
                                        <p:attrNameLst>
                                          <p:attrName>style.visibility</p:attrName>
                                        </p:attrNameLst>
                                      </p:cBhvr>
                                      <p:to>
                                        <p:strVal val="visible"/>
                                      </p:to>
                                    </p:set>
                                    <p:animEffect transition="in" filter="dissolve">
                                      <p:cBhvr>
                                        <p:cTn id="7" dur="500"/>
                                        <p:tgtEl>
                                          <p:spTgt spid="981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110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Running Conclusions</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61443" name="Group 3"/>
          <p:cNvGrpSpPr>
            <a:grpSpLocks/>
          </p:cNvGrpSpPr>
          <p:nvPr/>
        </p:nvGrpSpPr>
        <p:grpSpPr bwMode="auto">
          <a:xfrm>
            <a:off x="2273300" y="1200150"/>
            <a:ext cx="4565650" cy="0"/>
            <a:chOff x="0" y="672"/>
            <a:chExt cx="2876" cy="0"/>
          </a:xfrm>
        </p:grpSpPr>
        <p:sp>
          <p:nvSpPr>
            <p:cNvPr id="61448"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49"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73446" name="Rectangle 6"/>
          <p:cNvSpPr>
            <a:spLocks noChangeArrowheads="1"/>
          </p:cNvSpPr>
          <p:nvPr/>
        </p:nvSpPr>
        <p:spPr bwMode="auto">
          <a:xfrm>
            <a:off x="609600" y="1524000"/>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lnSpc>
                <a:spcPts val="3200"/>
              </a:lnSpc>
            </a:pPr>
            <a:r>
              <a:rPr lang="en-US" sz="3200">
                <a:solidFill>
                  <a:schemeClr val="tx1"/>
                </a:solidFill>
                <a:latin typeface="Arial Narrow" pitchFamily="34" charset="0"/>
              </a:rPr>
              <a:t>Like ion channels, gas channels can exhibit selectivity</a:t>
            </a:r>
          </a:p>
        </p:txBody>
      </p:sp>
      <p:sp>
        <p:nvSpPr>
          <p:cNvPr id="573447" name="Rectangle 7"/>
          <p:cNvSpPr>
            <a:spLocks noChangeArrowheads="1"/>
          </p:cNvSpPr>
          <p:nvPr/>
        </p:nvSpPr>
        <p:spPr bwMode="auto">
          <a:xfrm>
            <a:off x="609600" y="3834838"/>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lnSpc>
                <a:spcPts val="3200"/>
              </a:lnSpc>
            </a:pPr>
            <a:r>
              <a:rPr lang="en-US" sz="3200" dirty="0">
                <a:solidFill>
                  <a:schemeClr val="tx1"/>
                </a:solidFill>
                <a:latin typeface="Arial Narrow" pitchFamily="34" charset="0"/>
              </a:rPr>
              <a:t>It appears that it is possible to block the </a:t>
            </a:r>
            <a:r>
              <a:rPr lang="en-US" sz="3200" dirty="0" smtClean="0">
                <a:solidFill>
                  <a:schemeClr val="tx1"/>
                </a:solidFill>
                <a:latin typeface="Arial Narrow" pitchFamily="34" charset="0"/>
              </a:rPr>
              <a:t>alternate pathway (but </a:t>
            </a:r>
            <a:r>
              <a:rPr lang="en-US" sz="3200" dirty="0">
                <a:solidFill>
                  <a:schemeClr val="tx1"/>
                </a:solidFill>
                <a:latin typeface="Arial Narrow" pitchFamily="34" charset="0"/>
              </a:rPr>
              <a:t>not the </a:t>
            </a:r>
            <a:r>
              <a:rPr lang="en-US" sz="3200" dirty="0" smtClean="0">
                <a:solidFill>
                  <a:schemeClr val="tx1"/>
                </a:solidFill>
                <a:latin typeface="Arial Narrow" pitchFamily="34" charset="0"/>
              </a:rPr>
              <a:t>aquapore) </a:t>
            </a:r>
            <a:r>
              <a:rPr lang="en-US" sz="3200" dirty="0">
                <a:solidFill>
                  <a:schemeClr val="tx1"/>
                </a:solidFill>
                <a:latin typeface="Arial Narrow" pitchFamily="34" charset="0"/>
              </a:rPr>
              <a:t>with DIDS</a:t>
            </a:r>
          </a:p>
        </p:txBody>
      </p:sp>
      <p:sp>
        <p:nvSpPr>
          <p:cNvPr id="573449" name="Rectangle 9"/>
          <p:cNvSpPr>
            <a:spLocks noChangeArrowheads="1"/>
          </p:cNvSpPr>
          <p:nvPr/>
        </p:nvSpPr>
        <p:spPr bwMode="auto">
          <a:xfrm>
            <a:off x="609600" y="2579820"/>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lnSpc>
                <a:spcPts val="3200"/>
              </a:lnSpc>
            </a:pPr>
            <a:r>
              <a:rPr lang="en-US" sz="3200" dirty="0">
                <a:solidFill>
                  <a:schemeClr val="tx1"/>
                </a:solidFill>
                <a:latin typeface="Arial Narrow" pitchFamily="34" charset="0"/>
              </a:rPr>
              <a:t>It appears that, in the case of AQP1, it is possible to block CO</a:t>
            </a:r>
            <a:r>
              <a:rPr lang="en-US" sz="3200" baseline="-25000" dirty="0">
                <a:solidFill>
                  <a:schemeClr val="tx1"/>
                </a:solidFill>
                <a:latin typeface="Arial Narrow" pitchFamily="34" charset="0"/>
              </a:rPr>
              <a:t>2</a:t>
            </a:r>
            <a:r>
              <a:rPr lang="en-US" sz="3200" dirty="0">
                <a:solidFill>
                  <a:schemeClr val="tx1"/>
                </a:solidFill>
                <a:latin typeface="Arial Narrow" pitchFamily="34" charset="0"/>
              </a:rPr>
              <a:t> transport through the aquapore (but not the </a:t>
            </a:r>
            <a:r>
              <a:rPr lang="en-US" sz="3200" dirty="0" smtClean="0">
                <a:solidFill>
                  <a:schemeClr val="tx1"/>
                </a:solidFill>
                <a:latin typeface="Arial Narrow" pitchFamily="34" charset="0"/>
              </a:rPr>
              <a:t>alternate pathway) </a:t>
            </a:r>
            <a:r>
              <a:rPr lang="en-US" sz="3200" dirty="0">
                <a:solidFill>
                  <a:schemeClr val="tx1"/>
                </a:solidFill>
                <a:latin typeface="Arial Narrow" pitchFamily="34" charset="0"/>
              </a:rPr>
              <a:t>with pCMBS</a:t>
            </a:r>
          </a:p>
        </p:txBody>
      </p:sp>
    </p:spTree>
    <p:extLst>
      <p:ext uri="{BB962C8B-B14F-4D97-AF65-F5344CB8AC3E}">
        <p14:creationId xmlns:p14="http://schemas.microsoft.com/office/powerpoint/2010/main" val="33238353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73446"/>
                                        </p:tgtEl>
                                        <p:attrNameLst>
                                          <p:attrName>style.visibility</p:attrName>
                                        </p:attrNameLst>
                                      </p:cBhvr>
                                      <p:to>
                                        <p:strVal val="visible"/>
                                      </p:to>
                                    </p:set>
                                    <p:animEffect transition="in" filter="dissolve">
                                      <p:cBhvr>
                                        <p:cTn id="7" dur="1000"/>
                                        <p:tgtEl>
                                          <p:spTgt spid="5734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73449"/>
                                        </p:tgtEl>
                                        <p:attrNameLst>
                                          <p:attrName>style.visibility</p:attrName>
                                        </p:attrNameLst>
                                      </p:cBhvr>
                                      <p:to>
                                        <p:strVal val="visible"/>
                                      </p:to>
                                    </p:set>
                                    <p:animEffect transition="in" filter="dissolve">
                                      <p:cBhvr>
                                        <p:cTn id="12" dur="500"/>
                                        <p:tgtEl>
                                          <p:spTgt spid="57344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73447"/>
                                        </p:tgtEl>
                                        <p:attrNameLst>
                                          <p:attrName>style.visibility</p:attrName>
                                        </p:attrNameLst>
                                      </p:cBhvr>
                                      <p:to>
                                        <p:strVal val="visible"/>
                                      </p:to>
                                    </p:set>
                                    <p:animEffect transition="in" filter="dissolve">
                                      <p:cBhvr>
                                        <p:cTn id="17" dur="500"/>
                                        <p:tgtEl>
                                          <p:spTgt spid="5734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46" grpId="0"/>
      <p:bldP spid="573447" grpId="0"/>
      <p:bldP spid="573449" grpId="0"/>
    </p:bldLst>
  </p:timing>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42"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Running Conclusions</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61443" name="Group 3"/>
          <p:cNvGrpSpPr>
            <a:grpSpLocks/>
          </p:cNvGrpSpPr>
          <p:nvPr/>
        </p:nvGrpSpPr>
        <p:grpSpPr bwMode="auto">
          <a:xfrm>
            <a:off x="2273300" y="1200150"/>
            <a:ext cx="4565650" cy="0"/>
            <a:chOff x="0" y="672"/>
            <a:chExt cx="2876" cy="0"/>
          </a:xfrm>
        </p:grpSpPr>
        <p:sp>
          <p:nvSpPr>
            <p:cNvPr id="61448"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49"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73446" name="Rectangle 6"/>
          <p:cNvSpPr>
            <a:spLocks noChangeArrowheads="1"/>
          </p:cNvSpPr>
          <p:nvPr/>
        </p:nvSpPr>
        <p:spPr bwMode="auto">
          <a:xfrm>
            <a:off x="609600" y="1524000"/>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lnSpc>
                <a:spcPts val="3200"/>
              </a:lnSpc>
            </a:pPr>
            <a:r>
              <a:rPr lang="en-US" sz="3200">
                <a:solidFill>
                  <a:schemeClr val="tx1"/>
                </a:solidFill>
                <a:latin typeface="Arial Narrow" pitchFamily="34" charset="0"/>
              </a:rPr>
              <a:t>Like ion channels, gas channels can exhibit selectivity</a:t>
            </a:r>
          </a:p>
        </p:txBody>
      </p:sp>
      <p:sp>
        <p:nvSpPr>
          <p:cNvPr id="573447" name="Rectangle 7"/>
          <p:cNvSpPr>
            <a:spLocks noChangeArrowheads="1"/>
          </p:cNvSpPr>
          <p:nvPr/>
        </p:nvSpPr>
        <p:spPr bwMode="auto">
          <a:xfrm>
            <a:off x="609600" y="3834838"/>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lnSpc>
                <a:spcPts val="3200"/>
              </a:lnSpc>
            </a:pPr>
            <a:r>
              <a:rPr lang="en-US" sz="3200" dirty="0">
                <a:solidFill>
                  <a:schemeClr val="tx1"/>
                </a:solidFill>
                <a:latin typeface="Arial Narrow" pitchFamily="34" charset="0"/>
              </a:rPr>
              <a:t>It appears that it is possible to block the </a:t>
            </a:r>
            <a:r>
              <a:rPr lang="en-US" sz="3200" dirty="0" smtClean="0">
                <a:solidFill>
                  <a:schemeClr val="tx1"/>
                </a:solidFill>
                <a:latin typeface="Arial Narrow" pitchFamily="34" charset="0"/>
              </a:rPr>
              <a:t>alternate pathway (but </a:t>
            </a:r>
            <a:r>
              <a:rPr lang="en-US" sz="3200" dirty="0">
                <a:solidFill>
                  <a:schemeClr val="tx1"/>
                </a:solidFill>
                <a:latin typeface="Arial Narrow" pitchFamily="34" charset="0"/>
              </a:rPr>
              <a:t>not the </a:t>
            </a:r>
            <a:r>
              <a:rPr lang="en-US" sz="3200" dirty="0" smtClean="0">
                <a:solidFill>
                  <a:schemeClr val="tx1"/>
                </a:solidFill>
                <a:latin typeface="Arial Narrow" pitchFamily="34" charset="0"/>
              </a:rPr>
              <a:t>aquapore) </a:t>
            </a:r>
            <a:r>
              <a:rPr lang="en-US" sz="3200" dirty="0">
                <a:solidFill>
                  <a:schemeClr val="tx1"/>
                </a:solidFill>
                <a:latin typeface="Arial Narrow" pitchFamily="34" charset="0"/>
              </a:rPr>
              <a:t>with DIDS</a:t>
            </a:r>
          </a:p>
        </p:txBody>
      </p:sp>
      <p:sp>
        <p:nvSpPr>
          <p:cNvPr id="573449" name="Rectangle 9"/>
          <p:cNvSpPr>
            <a:spLocks noChangeArrowheads="1"/>
          </p:cNvSpPr>
          <p:nvPr/>
        </p:nvSpPr>
        <p:spPr bwMode="auto">
          <a:xfrm>
            <a:off x="609600" y="2579820"/>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lnSpc>
                <a:spcPts val="3200"/>
              </a:lnSpc>
            </a:pPr>
            <a:r>
              <a:rPr lang="en-US" sz="3200" dirty="0">
                <a:solidFill>
                  <a:schemeClr val="tx1"/>
                </a:solidFill>
                <a:latin typeface="Arial Narrow" pitchFamily="34" charset="0"/>
              </a:rPr>
              <a:t>It appears that, in the case of AQP1, it is possible to block CO</a:t>
            </a:r>
            <a:r>
              <a:rPr lang="en-US" sz="3200" baseline="-25000" dirty="0">
                <a:solidFill>
                  <a:schemeClr val="tx1"/>
                </a:solidFill>
                <a:latin typeface="Arial Narrow" pitchFamily="34" charset="0"/>
              </a:rPr>
              <a:t>2</a:t>
            </a:r>
            <a:r>
              <a:rPr lang="en-US" sz="3200" dirty="0">
                <a:solidFill>
                  <a:schemeClr val="tx1"/>
                </a:solidFill>
                <a:latin typeface="Arial Narrow" pitchFamily="34" charset="0"/>
              </a:rPr>
              <a:t> transport through the aquapore (but not the </a:t>
            </a:r>
            <a:r>
              <a:rPr lang="en-US" sz="3200" dirty="0" smtClean="0">
                <a:solidFill>
                  <a:schemeClr val="tx1"/>
                </a:solidFill>
                <a:latin typeface="Arial Narrow" pitchFamily="34" charset="0"/>
              </a:rPr>
              <a:t>alternate pathway) </a:t>
            </a:r>
            <a:r>
              <a:rPr lang="en-US" sz="3200" dirty="0">
                <a:solidFill>
                  <a:schemeClr val="tx1"/>
                </a:solidFill>
                <a:latin typeface="Arial Narrow" pitchFamily="34" charset="0"/>
              </a:rPr>
              <a:t>with pCMBS</a:t>
            </a:r>
          </a:p>
        </p:txBody>
      </p:sp>
      <p:sp>
        <p:nvSpPr>
          <p:cNvPr id="573450" name="Rectangle 10"/>
          <p:cNvSpPr>
            <a:spLocks noChangeArrowheads="1"/>
          </p:cNvSpPr>
          <p:nvPr/>
        </p:nvSpPr>
        <p:spPr bwMode="auto">
          <a:xfrm>
            <a:off x="609600" y="4956175"/>
            <a:ext cx="8534400" cy="1476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lnSpc>
                <a:spcPts val="3200"/>
              </a:lnSpc>
            </a:pPr>
            <a:r>
              <a:rPr lang="en-US" sz="3200">
                <a:solidFill>
                  <a:schemeClr val="tx1"/>
                </a:solidFill>
                <a:latin typeface="Arial Narrow" pitchFamily="34" charset="0"/>
              </a:rPr>
              <a:t>Mutations around the central pore of AQP5 have no effect on P</a:t>
            </a:r>
            <a:r>
              <a:rPr lang="en-US" sz="3200" baseline="-25000">
                <a:solidFill>
                  <a:schemeClr val="tx1"/>
                </a:solidFill>
                <a:latin typeface="Arial Narrow" pitchFamily="34" charset="0"/>
              </a:rPr>
              <a:t>f</a:t>
            </a:r>
            <a:r>
              <a:rPr lang="en-US" sz="3200">
                <a:solidFill>
                  <a:schemeClr val="tx1"/>
                </a:solidFill>
                <a:latin typeface="Arial Narrow" pitchFamily="34" charset="0"/>
              </a:rPr>
              <a:t> but three (T41F, T41W, T41Y) kill CO</a:t>
            </a:r>
            <a:r>
              <a:rPr lang="en-US" sz="3200" baseline="-25000">
                <a:solidFill>
                  <a:schemeClr val="tx1"/>
                </a:solidFill>
                <a:latin typeface="Arial Narrow" pitchFamily="34" charset="0"/>
              </a:rPr>
              <a:t>2</a:t>
            </a:r>
            <a:r>
              <a:rPr lang="en-US" sz="3200">
                <a:solidFill>
                  <a:schemeClr val="tx1"/>
                </a:solidFill>
                <a:latin typeface="Arial Narrow" pitchFamily="34" charset="0"/>
              </a:rPr>
              <a:t> permeability, and one (T41S) raises it</a:t>
            </a:r>
          </a:p>
        </p:txBody>
      </p:sp>
    </p:spTree>
    <p:extLst>
      <p:ext uri="{BB962C8B-B14F-4D97-AF65-F5344CB8AC3E}">
        <p14:creationId xmlns:p14="http://schemas.microsoft.com/office/powerpoint/2010/main" val="2215811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73446"/>
                                        </p:tgtEl>
                                        <p:attrNameLst>
                                          <p:attrName>style.visibility</p:attrName>
                                        </p:attrNameLst>
                                      </p:cBhvr>
                                      <p:to>
                                        <p:strVal val="visible"/>
                                      </p:to>
                                    </p:set>
                                    <p:animEffect transition="in" filter="dissolve">
                                      <p:cBhvr>
                                        <p:cTn id="7" dur="1000"/>
                                        <p:tgtEl>
                                          <p:spTgt spid="5734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73449"/>
                                        </p:tgtEl>
                                        <p:attrNameLst>
                                          <p:attrName>style.visibility</p:attrName>
                                        </p:attrNameLst>
                                      </p:cBhvr>
                                      <p:to>
                                        <p:strVal val="visible"/>
                                      </p:to>
                                    </p:set>
                                    <p:animEffect transition="in" filter="dissolve">
                                      <p:cBhvr>
                                        <p:cTn id="12" dur="500"/>
                                        <p:tgtEl>
                                          <p:spTgt spid="57344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73447"/>
                                        </p:tgtEl>
                                        <p:attrNameLst>
                                          <p:attrName>style.visibility</p:attrName>
                                        </p:attrNameLst>
                                      </p:cBhvr>
                                      <p:to>
                                        <p:strVal val="visible"/>
                                      </p:to>
                                    </p:set>
                                    <p:animEffect transition="in" filter="dissolve">
                                      <p:cBhvr>
                                        <p:cTn id="17" dur="500"/>
                                        <p:tgtEl>
                                          <p:spTgt spid="57344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73450"/>
                                        </p:tgtEl>
                                        <p:attrNameLst>
                                          <p:attrName>style.visibility</p:attrName>
                                        </p:attrNameLst>
                                      </p:cBhvr>
                                      <p:to>
                                        <p:strVal val="visible"/>
                                      </p:to>
                                    </p:set>
                                    <p:animEffect transition="in" filter="dissolve">
                                      <p:cBhvr>
                                        <p:cTn id="22" dur="500"/>
                                        <p:tgtEl>
                                          <p:spTgt spid="573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46" grpId="0"/>
      <p:bldP spid="573447" grpId="0"/>
      <p:bldP spid="573449" grpId="0"/>
      <p:bldP spid="57345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0" y="3048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Outline</a:t>
            </a:r>
          </a:p>
        </p:txBody>
      </p:sp>
      <p:sp>
        <p:nvSpPr>
          <p:cNvPr id="62467" name="Rectangle 3"/>
          <p:cNvSpPr>
            <a:spLocks noChangeArrowheads="1"/>
          </p:cNvSpPr>
          <p:nvPr/>
        </p:nvSpPr>
        <p:spPr bwMode="auto">
          <a:xfrm>
            <a:off x="2266950" y="1581150"/>
            <a:ext cx="4533900" cy="4705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eaLnBrk="0" hangingPunct="0">
              <a:spcBef>
                <a:spcPct val="20000"/>
              </a:spcBef>
              <a:buFontTx/>
              <a:buChar char="•"/>
            </a:pPr>
            <a:r>
              <a:rPr lang="en-US" sz="2800">
                <a:solidFill>
                  <a:schemeClr val="tx1"/>
                </a:solidFill>
                <a:latin typeface="Arial Narrow" pitchFamily="34" charset="0"/>
              </a:rPr>
              <a:t>Background</a:t>
            </a:r>
          </a:p>
          <a:p>
            <a:pPr marL="342900" indent="-342900" eaLnBrk="0" hangingPunct="0">
              <a:spcBef>
                <a:spcPct val="20000"/>
              </a:spcBef>
              <a:buFontTx/>
              <a:buChar char="•"/>
            </a:pPr>
            <a:r>
              <a:rPr lang="en-US" sz="2800">
                <a:solidFill>
                  <a:schemeClr val="tx1"/>
                </a:solidFill>
                <a:latin typeface="Arial Narrow" pitchFamily="34" charset="0"/>
              </a:rPr>
              <a:t>Computer simulations</a:t>
            </a:r>
          </a:p>
          <a:p>
            <a:pPr marL="342900" indent="-342900" eaLnBrk="0" hangingPunct="0">
              <a:spcBef>
                <a:spcPct val="20000"/>
              </a:spcBef>
              <a:buFontTx/>
              <a:buChar char="•"/>
            </a:pPr>
            <a:r>
              <a:rPr lang="en-US" sz="2800">
                <a:solidFill>
                  <a:schemeClr val="tx1"/>
                </a:solidFill>
                <a:latin typeface="Arial Narrow" pitchFamily="34" charset="0"/>
              </a:rPr>
              <a:t>Gas selectivity by channels</a:t>
            </a:r>
          </a:p>
          <a:p>
            <a:pPr marL="342900" indent="-342900" eaLnBrk="0" hangingPunct="0">
              <a:spcBef>
                <a:spcPct val="20000"/>
              </a:spcBef>
              <a:buFontTx/>
              <a:buChar char="•"/>
            </a:pPr>
            <a:r>
              <a:rPr lang="en-US" sz="2800" b="1">
                <a:latin typeface="Arial Narrow" pitchFamily="34" charset="0"/>
              </a:rPr>
              <a:t>Physiological significance:</a:t>
            </a:r>
          </a:p>
          <a:p>
            <a:pPr marL="742950" lvl="1" indent="-285750" eaLnBrk="0" hangingPunct="0">
              <a:spcBef>
                <a:spcPct val="20000"/>
              </a:spcBef>
            </a:pPr>
            <a:r>
              <a:rPr lang="en-US" b="1">
                <a:latin typeface="Arial Narrow" pitchFamily="34" charset="0"/>
              </a:rPr>
              <a:t>The renal proximal tubule</a:t>
            </a:r>
          </a:p>
          <a:p>
            <a:pPr marL="342900" indent="-342900" eaLnBrk="0" hangingPunct="0">
              <a:spcBef>
                <a:spcPct val="20000"/>
              </a:spcBef>
              <a:buFontTx/>
              <a:buChar char="•"/>
            </a:pPr>
            <a:endParaRPr lang="en-US">
              <a:solidFill>
                <a:schemeClr val="tx1"/>
              </a:solidFill>
              <a:latin typeface="Arial Narrow" pitchFamily="34" charset="0"/>
            </a:endParaRPr>
          </a:p>
          <a:p>
            <a:pPr marL="342900" indent="-342900" eaLnBrk="0" hangingPunct="0">
              <a:spcBef>
                <a:spcPct val="20000"/>
              </a:spcBef>
            </a:pPr>
            <a:endParaRPr lang="en-US" sz="2800" b="1">
              <a:solidFill>
                <a:srgbClr val="FFFF00"/>
              </a:solidFill>
              <a:latin typeface="Arial Narrow" pitchFamily="34" charset="0"/>
            </a:endParaRPr>
          </a:p>
        </p:txBody>
      </p:sp>
      <p:grpSp>
        <p:nvGrpSpPr>
          <p:cNvPr id="62468" name="Group 4"/>
          <p:cNvGrpSpPr>
            <a:grpSpLocks/>
          </p:cNvGrpSpPr>
          <p:nvPr/>
        </p:nvGrpSpPr>
        <p:grpSpPr bwMode="auto">
          <a:xfrm>
            <a:off x="2273300" y="1200150"/>
            <a:ext cx="4565650" cy="0"/>
            <a:chOff x="0" y="672"/>
            <a:chExt cx="2876" cy="0"/>
          </a:xfrm>
        </p:grpSpPr>
        <p:sp>
          <p:nvSpPr>
            <p:cNvPr id="62469"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0"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Technical Approach</a:t>
            </a:r>
            <a:br>
              <a:rPr lang="en-US" sz="4000" b="1">
                <a:solidFill>
                  <a:schemeClr val="tx1"/>
                </a:solidFill>
                <a:latin typeface="Arial Narrow" pitchFamily="34" charset="0"/>
              </a:rPr>
            </a:br>
            <a:endParaRPr lang="en-US" sz="4000" b="1" baseline="-25000">
              <a:solidFill>
                <a:schemeClr val="tx1"/>
              </a:solidFill>
              <a:latin typeface="Arial Narrow" pitchFamily="34" charset="0"/>
            </a:endParaRPr>
          </a:p>
        </p:txBody>
      </p:sp>
      <p:grpSp>
        <p:nvGrpSpPr>
          <p:cNvPr id="63491" name="Group 3"/>
          <p:cNvGrpSpPr>
            <a:grpSpLocks/>
          </p:cNvGrpSpPr>
          <p:nvPr/>
        </p:nvGrpSpPr>
        <p:grpSpPr bwMode="auto">
          <a:xfrm>
            <a:off x="2273300" y="1200150"/>
            <a:ext cx="4565650" cy="0"/>
            <a:chOff x="0" y="672"/>
            <a:chExt cx="2876" cy="0"/>
          </a:xfrm>
        </p:grpSpPr>
        <p:sp>
          <p:nvSpPr>
            <p:cNvPr id="63494"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5"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09990" name="Rectangle 6"/>
          <p:cNvSpPr>
            <a:spLocks noChangeArrowheads="1"/>
          </p:cNvSpPr>
          <p:nvPr/>
        </p:nvSpPr>
        <p:spPr bwMode="auto">
          <a:xfrm>
            <a:off x="609600" y="15240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Perfusion of single, isolated mouse proximal tubules from wt or AQP1-null mice</a:t>
            </a:r>
            <a:endParaRPr lang="en-US" sz="3200" baseline="-25000">
              <a:solidFill>
                <a:schemeClr val="tx1"/>
              </a:solidFill>
              <a:latin typeface="Arial Narrow" pitchFamily="34" charset="0"/>
            </a:endParaRPr>
          </a:p>
        </p:txBody>
      </p:sp>
      <p:sp>
        <p:nvSpPr>
          <p:cNvPr id="809991" name="Rectangle 7"/>
          <p:cNvSpPr>
            <a:spLocks noChangeArrowheads="1"/>
          </p:cNvSpPr>
          <p:nvPr/>
        </p:nvSpPr>
        <p:spPr bwMode="auto">
          <a:xfrm>
            <a:off x="609600" y="24955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Measure total CO</a:t>
            </a:r>
            <a:r>
              <a:rPr lang="en-US" sz="3200" baseline="-25000">
                <a:solidFill>
                  <a:schemeClr val="tx1"/>
                </a:solidFill>
                <a:latin typeface="Arial Narrow" pitchFamily="34" charset="0"/>
              </a:rPr>
              <a:t>2</a:t>
            </a:r>
            <a:r>
              <a:rPr lang="en-US" sz="3200">
                <a:solidFill>
                  <a:schemeClr val="tx1"/>
                </a:solidFill>
                <a:latin typeface="Arial Narrow" pitchFamily="34" charset="0"/>
              </a:rPr>
              <a:t> in fluid that has passed along the tubule lumen</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9990"/>
                                        </p:tgtEl>
                                        <p:attrNameLst>
                                          <p:attrName>style.visibility</p:attrName>
                                        </p:attrNameLst>
                                      </p:cBhvr>
                                      <p:to>
                                        <p:strVal val="visible"/>
                                      </p:to>
                                    </p:set>
                                    <p:animEffect transition="in" filter="dissolve">
                                      <p:cBhvr>
                                        <p:cTn id="7" dur="1000"/>
                                        <p:tgtEl>
                                          <p:spTgt spid="80999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09991"/>
                                        </p:tgtEl>
                                        <p:attrNameLst>
                                          <p:attrName>style.visibility</p:attrName>
                                        </p:attrNameLst>
                                      </p:cBhvr>
                                      <p:to>
                                        <p:strVal val="visible"/>
                                      </p:to>
                                    </p:set>
                                    <p:animEffect transition="in" filter="dissolve">
                                      <p:cBhvr>
                                        <p:cTn id="12" dur="500"/>
                                        <p:tgtEl>
                                          <p:spTgt spid="8099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990" grpId="0"/>
      <p:bldP spid="809991" grpId="0"/>
    </p:bld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514" name="Rectangle 2"/>
          <p:cNvSpPr>
            <a:spLocks noChangeArrowheads="1"/>
          </p:cNvSpPr>
          <p:nvPr/>
        </p:nvSpPr>
        <p:spPr bwMode="auto">
          <a:xfrm>
            <a:off x="698500" y="1673225"/>
            <a:ext cx="2919413" cy="4670425"/>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515" name="Rectangle 3"/>
          <p:cNvSpPr>
            <a:spLocks noChangeArrowheads="1"/>
          </p:cNvSpPr>
          <p:nvPr/>
        </p:nvSpPr>
        <p:spPr bwMode="auto">
          <a:xfrm>
            <a:off x="0" y="228600"/>
            <a:ext cx="9142413"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200">
                <a:solidFill>
                  <a:schemeClr val="tx1"/>
                </a:solidFill>
                <a:latin typeface="Arial Narrow" pitchFamily="34" charset="0"/>
              </a:rPr>
              <a:t>Proximal Tubule:</a:t>
            </a:r>
          </a:p>
          <a:p>
            <a:pPr algn="ctr" eaLnBrk="0" hangingPunct="0">
              <a:lnSpc>
                <a:spcPct val="80000"/>
              </a:lnSpc>
            </a:pPr>
            <a:r>
              <a:rPr lang="en-US" sz="4200">
                <a:solidFill>
                  <a:schemeClr val="tx1"/>
                </a:solidFill>
                <a:latin typeface="Arial Narrow" pitchFamily="34" charset="0"/>
              </a:rPr>
              <a:t>HCO</a:t>
            </a:r>
            <a:r>
              <a:rPr lang="en-US" sz="4200" baseline="-25000">
                <a:solidFill>
                  <a:schemeClr val="tx1"/>
                </a:solidFill>
                <a:latin typeface="Arial Narrow" pitchFamily="34" charset="0"/>
              </a:rPr>
              <a:t>3</a:t>
            </a:r>
            <a:r>
              <a:rPr lang="en-US" sz="4200" baseline="30000">
                <a:solidFill>
                  <a:schemeClr val="tx1"/>
                </a:solidFill>
                <a:latin typeface="Arial Narrow" pitchFamily="34" charset="0"/>
              </a:rPr>
              <a:t>–</a:t>
            </a:r>
            <a:r>
              <a:rPr lang="en-US" sz="4200">
                <a:solidFill>
                  <a:schemeClr val="tx1"/>
                </a:solidFill>
                <a:latin typeface="Arial Narrow" pitchFamily="34" charset="0"/>
              </a:rPr>
              <a:t> Reabsorption (acid secretion)</a:t>
            </a:r>
            <a:endParaRPr lang="en-US" sz="4200" b="1">
              <a:solidFill>
                <a:schemeClr val="tx1"/>
              </a:solidFill>
              <a:latin typeface="Arial Narrow" pitchFamily="34" charset="0"/>
            </a:endParaRPr>
          </a:p>
        </p:txBody>
      </p:sp>
      <p:sp>
        <p:nvSpPr>
          <p:cNvPr id="64516" name="Rectangle 4"/>
          <p:cNvSpPr>
            <a:spLocks noChangeArrowheads="1"/>
          </p:cNvSpPr>
          <p:nvPr/>
        </p:nvSpPr>
        <p:spPr bwMode="auto">
          <a:xfrm>
            <a:off x="3932238" y="1673225"/>
            <a:ext cx="4602162" cy="4668838"/>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4517" name="Group 5"/>
          <p:cNvGrpSpPr>
            <a:grpSpLocks/>
          </p:cNvGrpSpPr>
          <p:nvPr/>
        </p:nvGrpSpPr>
        <p:grpSpPr bwMode="auto">
          <a:xfrm>
            <a:off x="3371850" y="2189163"/>
            <a:ext cx="2749550" cy="3644900"/>
            <a:chOff x="2155" y="1378"/>
            <a:chExt cx="1732" cy="2296"/>
          </a:xfrm>
        </p:grpSpPr>
        <p:sp>
          <p:nvSpPr>
            <p:cNvPr id="64788" name="Rectangle 6"/>
            <p:cNvSpPr>
              <a:spLocks noChangeArrowheads="1"/>
            </p:cNvSpPr>
            <p:nvPr/>
          </p:nvSpPr>
          <p:spPr bwMode="auto">
            <a:xfrm>
              <a:off x="2155" y="1378"/>
              <a:ext cx="523" cy="72"/>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89" name="Rectangle 7"/>
            <p:cNvSpPr>
              <a:spLocks noChangeArrowheads="1"/>
            </p:cNvSpPr>
            <p:nvPr/>
          </p:nvSpPr>
          <p:spPr bwMode="auto">
            <a:xfrm>
              <a:off x="2157" y="3602"/>
              <a:ext cx="521" cy="72"/>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90" name="Rectangle 8"/>
            <p:cNvSpPr>
              <a:spLocks noChangeArrowheads="1"/>
            </p:cNvSpPr>
            <p:nvPr/>
          </p:nvSpPr>
          <p:spPr bwMode="auto">
            <a:xfrm>
              <a:off x="2155" y="1432"/>
              <a:ext cx="1732" cy="2190"/>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833545" name="Rectangle 9"/>
          <p:cNvSpPr>
            <a:spLocks noChangeArrowheads="1"/>
          </p:cNvSpPr>
          <p:nvPr/>
        </p:nvSpPr>
        <p:spPr bwMode="auto">
          <a:xfrm>
            <a:off x="2398713" y="4981575"/>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CO</a:t>
            </a:r>
            <a:r>
              <a:rPr lang="en-US" baseline="-14000">
                <a:solidFill>
                  <a:schemeClr val="tx1"/>
                </a:solidFill>
                <a:latin typeface="Arial Narrow" pitchFamily="34" charset="0"/>
              </a:rPr>
              <a:t>2</a:t>
            </a:r>
          </a:p>
        </p:txBody>
      </p:sp>
      <p:sp>
        <p:nvSpPr>
          <p:cNvPr id="64519" name="Rectangle 10"/>
          <p:cNvSpPr>
            <a:spLocks noChangeArrowheads="1"/>
          </p:cNvSpPr>
          <p:nvPr/>
        </p:nvSpPr>
        <p:spPr bwMode="auto">
          <a:xfrm>
            <a:off x="1289050" y="1725613"/>
            <a:ext cx="1789113"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lnSpc>
                <a:spcPct val="80000"/>
              </a:lnSpc>
            </a:pPr>
            <a:r>
              <a:rPr lang="en-US">
                <a:solidFill>
                  <a:schemeClr val="tx1"/>
                </a:solidFill>
                <a:latin typeface="Arial Narrow" pitchFamily="34" charset="0"/>
              </a:rPr>
              <a:t>Tubule lumen</a:t>
            </a:r>
          </a:p>
        </p:txBody>
      </p:sp>
      <p:sp>
        <p:nvSpPr>
          <p:cNvPr id="833547" name="Rectangle 11"/>
          <p:cNvSpPr>
            <a:spLocks noChangeArrowheads="1"/>
          </p:cNvSpPr>
          <p:nvPr/>
        </p:nvSpPr>
        <p:spPr bwMode="auto">
          <a:xfrm>
            <a:off x="1260475" y="4981575"/>
            <a:ext cx="6524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sp>
        <p:nvSpPr>
          <p:cNvPr id="833548" name="Rectangle 12"/>
          <p:cNvSpPr>
            <a:spLocks noChangeArrowheads="1"/>
          </p:cNvSpPr>
          <p:nvPr/>
        </p:nvSpPr>
        <p:spPr bwMode="auto">
          <a:xfrm>
            <a:off x="1692275" y="3957638"/>
            <a:ext cx="9255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CO</a:t>
            </a:r>
            <a:r>
              <a:rPr lang="en-US" baseline="-14000">
                <a:solidFill>
                  <a:schemeClr val="tx1"/>
                </a:solidFill>
                <a:latin typeface="Arial Narrow" pitchFamily="34" charset="0"/>
              </a:rPr>
              <a:t>3</a:t>
            </a:r>
          </a:p>
        </p:txBody>
      </p:sp>
      <p:sp>
        <p:nvSpPr>
          <p:cNvPr id="833549" name="Rectangle 13"/>
          <p:cNvSpPr>
            <a:spLocks noChangeArrowheads="1"/>
          </p:cNvSpPr>
          <p:nvPr/>
        </p:nvSpPr>
        <p:spPr bwMode="auto">
          <a:xfrm>
            <a:off x="3978275" y="3957638"/>
            <a:ext cx="9255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CO</a:t>
            </a:r>
            <a:r>
              <a:rPr lang="en-US" baseline="-14000">
                <a:solidFill>
                  <a:schemeClr val="tx1"/>
                </a:solidFill>
                <a:latin typeface="Arial Narrow" pitchFamily="34" charset="0"/>
              </a:rPr>
              <a:t>3</a:t>
            </a:r>
          </a:p>
        </p:txBody>
      </p:sp>
      <p:sp>
        <p:nvSpPr>
          <p:cNvPr id="833550" name="Rectangle 14"/>
          <p:cNvSpPr>
            <a:spLocks noChangeArrowheads="1"/>
          </p:cNvSpPr>
          <p:nvPr/>
        </p:nvSpPr>
        <p:spPr bwMode="auto">
          <a:xfrm>
            <a:off x="4681538" y="4981575"/>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sp>
        <p:nvSpPr>
          <p:cNvPr id="833551" name="Rectangle 15"/>
          <p:cNvSpPr>
            <a:spLocks noChangeArrowheads="1"/>
          </p:cNvSpPr>
          <p:nvPr/>
        </p:nvSpPr>
        <p:spPr bwMode="auto">
          <a:xfrm>
            <a:off x="3617913" y="4981575"/>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CO</a:t>
            </a:r>
            <a:r>
              <a:rPr lang="en-US" baseline="-14000">
                <a:solidFill>
                  <a:schemeClr val="tx1"/>
                </a:solidFill>
                <a:latin typeface="Arial Narrow" pitchFamily="34" charset="0"/>
              </a:rPr>
              <a:t>2</a:t>
            </a:r>
          </a:p>
        </p:txBody>
      </p:sp>
      <p:sp>
        <p:nvSpPr>
          <p:cNvPr id="833552" name="Rectangle 16"/>
          <p:cNvSpPr>
            <a:spLocks noChangeArrowheads="1"/>
          </p:cNvSpPr>
          <p:nvPr/>
        </p:nvSpPr>
        <p:spPr bwMode="auto">
          <a:xfrm>
            <a:off x="2384425" y="2968625"/>
            <a:ext cx="4619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p>
        </p:txBody>
      </p:sp>
      <p:sp>
        <p:nvSpPr>
          <p:cNvPr id="833553" name="Rectangle 17"/>
          <p:cNvSpPr>
            <a:spLocks noChangeArrowheads="1"/>
          </p:cNvSpPr>
          <p:nvPr/>
        </p:nvSpPr>
        <p:spPr bwMode="auto">
          <a:xfrm>
            <a:off x="3827463" y="2959100"/>
            <a:ext cx="4619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p>
        </p:txBody>
      </p:sp>
      <p:sp>
        <p:nvSpPr>
          <p:cNvPr id="833554" name="Rectangle 18"/>
          <p:cNvSpPr>
            <a:spLocks noChangeArrowheads="1"/>
          </p:cNvSpPr>
          <p:nvPr/>
        </p:nvSpPr>
        <p:spPr bwMode="auto">
          <a:xfrm>
            <a:off x="1031875" y="2968625"/>
            <a:ext cx="9255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HCO</a:t>
            </a:r>
            <a:r>
              <a:rPr lang="en-US" baseline="-14000">
                <a:solidFill>
                  <a:schemeClr val="tx1"/>
                </a:solidFill>
                <a:latin typeface="Arial Narrow" pitchFamily="34" charset="0"/>
              </a:rPr>
              <a:t>3</a:t>
            </a:r>
            <a:r>
              <a:rPr lang="en-US" baseline="30000">
                <a:solidFill>
                  <a:schemeClr val="tx1"/>
                </a:solidFill>
                <a:latin typeface="Arial Narrow" pitchFamily="34" charset="0"/>
              </a:rPr>
              <a:t>–</a:t>
            </a:r>
            <a:endParaRPr lang="en-US" baseline="-14000">
              <a:solidFill>
                <a:schemeClr val="tx1"/>
              </a:solidFill>
              <a:latin typeface="Arial Narrow" pitchFamily="34" charset="0"/>
            </a:endParaRPr>
          </a:p>
        </p:txBody>
      </p:sp>
      <p:sp>
        <p:nvSpPr>
          <p:cNvPr id="64528" name="Rectangle 19"/>
          <p:cNvSpPr>
            <a:spLocks noChangeArrowheads="1"/>
          </p:cNvSpPr>
          <p:nvPr/>
        </p:nvSpPr>
        <p:spPr bwMode="auto">
          <a:xfrm>
            <a:off x="6326188" y="1725613"/>
            <a:ext cx="1997075"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lnSpc>
                <a:spcPct val="80000"/>
              </a:lnSpc>
            </a:pPr>
            <a:r>
              <a:rPr lang="en-US">
                <a:solidFill>
                  <a:schemeClr val="tx1"/>
                </a:solidFill>
                <a:latin typeface="Arial Narrow" pitchFamily="34" charset="0"/>
              </a:rPr>
              <a:t>Interstitial space</a:t>
            </a:r>
          </a:p>
        </p:txBody>
      </p:sp>
      <p:sp>
        <p:nvSpPr>
          <p:cNvPr id="833556" name="Rectangle 20"/>
          <p:cNvSpPr>
            <a:spLocks noChangeArrowheads="1"/>
          </p:cNvSpPr>
          <p:nvPr/>
        </p:nvSpPr>
        <p:spPr bwMode="auto">
          <a:xfrm>
            <a:off x="5195888" y="2289175"/>
            <a:ext cx="6016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Na</a:t>
            </a:r>
            <a:r>
              <a:rPr lang="en-US" baseline="30000">
                <a:solidFill>
                  <a:schemeClr val="tx1"/>
                </a:solidFill>
                <a:latin typeface="Arial Narrow" pitchFamily="34" charset="0"/>
              </a:rPr>
              <a:t>+</a:t>
            </a:r>
          </a:p>
        </p:txBody>
      </p:sp>
      <p:grpSp>
        <p:nvGrpSpPr>
          <p:cNvPr id="833557" name="Group 21"/>
          <p:cNvGrpSpPr>
            <a:grpSpLocks/>
          </p:cNvGrpSpPr>
          <p:nvPr/>
        </p:nvGrpSpPr>
        <p:grpSpPr bwMode="auto">
          <a:xfrm>
            <a:off x="4660900" y="2705100"/>
            <a:ext cx="998538" cy="971550"/>
            <a:chOff x="2928" y="1704"/>
            <a:chExt cx="629" cy="612"/>
          </a:xfrm>
        </p:grpSpPr>
        <p:sp>
          <p:nvSpPr>
            <p:cNvPr id="64785" name="Rectangle 22"/>
            <p:cNvSpPr>
              <a:spLocks noChangeArrowheads="1"/>
            </p:cNvSpPr>
            <p:nvPr/>
          </p:nvSpPr>
          <p:spPr bwMode="auto">
            <a:xfrm>
              <a:off x="2928" y="1704"/>
              <a:ext cx="5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HCO</a:t>
              </a:r>
              <a:r>
                <a:rPr lang="en-US" baseline="-14000">
                  <a:latin typeface="Arial Narrow" pitchFamily="34" charset="0"/>
                </a:rPr>
                <a:t>3</a:t>
              </a:r>
              <a:r>
                <a:rPr lang="en-US" baseline="30000">
                  <a:latin typeface="Arial Narrow" pitchFamily="34" charset="0"/>
                </a:rPr>
                <a:t>–</a:t>
              </a:r>
            </a:p>
          </p:txBody>
        </p:sp>
        <p:sp>
          <p:nvSpPr>
            <p:cNvPr id="64786" name="AutoShape 23"/>
            <p:cNvSpPr>
              <a:spLocks/>
            </p:cNvSpPr>
            <p:nvPr/>
          </p:nvSpPr>
          <p:spPr bwMode="auto">
            <a:xfrm>
              <a:off x="3477" y="1744"/>
              <a:ext cx="80" cy="536"/>
            </a:xfrm>
            <a:prstGeom prst="rightBrace">
              <a:avLst>
                <a:gd name="adj1" fmla="val 55833"/>
                <a:gd name="adj2" fmla="val 50000"/>
              </a:avLst>
            </a:prstGeom>
            <a:noFill/>
            <a:ln w="19050">
              <a:solidFill>
                <a:srgbClr val="E1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eaLnBrk="0" hangingPunct="0"/>
              <a:endParaRPr lang="en-US"/>
            </a:p>
          </p:txBody>
        </p:sp>
        <p:sp>
          <p:nvSpPr>
            <p:cNvPr id="64787" name="Rectangle 24"/>
            <p:cNvSpPr>
              <a:spLocks noChangeArrowheads="1"/>
            </p:cNvSpPr>
            <p:nvPr/>
          </p:nvSpPr>
          <p:spPr bwMode="auto">
            <a:xfrm>
              <a:off x="2928" y="2028"/>
              <a:ext cx="5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HCO</a:t>
              </a:r>
              <a:r>
                <a:rPr lang="en-US" baseline="-14000">
                  <a:latin typeface="Arial Narrow" pitchFamily="34" charset="0"/>
                </a:rPr>
                <a:t>3</a:t>
              </a:r>
              <a:r>
                <a:rPr lang="en-US" baseline="30000">
                  <a:latin typeface="Arial Narrow" pitchFamily="34" charset="0"/>
                </a:rPr>
                <a:t>–</a:t>
              </a:r>
            </a:p>
          </p:txBody>
        </p:sp>
      </p:grpSp>
      <p:grpSp>
        <p:nvGrpSpPr>
          <p:cNvPr id="64531" name="Group 25"/>
          <p:cNvGrpSpPr>
            <a:grpSpLocks/>
          </p:cNvGrpSpPr>
          <p:nvPr/>
        </p:nvGrpSpPr>
        <p:grpSpPr bwMode="auto">
          <a:xfrm>
            <a:off x="3370263" y="2228850"/>
            <a:ext cx="60325" cy="3556000"/>
            <a:chOff x="2123" y="1404"/>
            <a:chExt cx="38" cy="2240"/>
          </a:xfrm>
        </p:grpSpPr>
        <p:sp>
          <p:nvSpPr>
            <p:cNvPr id="64782" name="Rectangle 26"/>
            <p:cNvSpPr>
              <a:spLocks noChangeArrowheads="1"/>
            </p:cNvSpPr>
            <p:nvPr/>
          </p:nvSpPr>
          <p:spPr bwMode="auto">
            <a:xfrm rot="5400000">
              <a:off x="1025" y="2510"/>
              <a:ext cx="2240"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83" name="Line 27"/>
            <p:cNvSpPr>
              <a:spLocks noChangeShapeType="1"/>
            </p:cNvSpPr>
            <p:nvPr/>
          </p:nvSpPr>
          <p:spPr bwMode="auto">
            <a:xfrm>
              <a:off x="2123" y="1428"/>
              <a:ext cx="0" cy="2194"/>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84" name="Line 28"/>
            <p:cNvSpPr>
              <a:spLocks noChangeShapeType="1"/>
            </p:cNvSpPr>
            <p:nvPr/>
          </p:nvSpPr>
          <p:spPr bwMode="auto">
            <a:xfrm>
              <a:off x="2161" y="1446"/>
              <a:ext cx="0" cy="2171"/>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4532" name="Group 29"/>
          <p:cNvGrpSpPr>
            <a:grpSpLocks/>
          </p:cNvGrpSpPr>
          <p:nvPr/>
        </p:nvGrpSpPr>
        <p:grpSpPr bwMode="auto">
          <a:xfrm>
            <a:off x="6126163" y="2332038"/>
            <a:ext cx="58737" cy="3363912"/>
            <a:chOff x="3859" y="1469"/>
            <a:chExt cx="37" cy="2119"/>
          </a:xfrm>
        </p:grpSpPr>
        <p:sp>
          <p:nvSpPr>
            <p:cNvPr id="64779" name="Rectangle 30"/>
            <p:cNvSpPr>
              <a:spLocks noChangeArrowheads="1"/>
            </p:cNvSpPr>
            <p:nvPr/>
          </p:nvSpPr>
          <p:spPr bwMode="auto">
            <a:xfrm rot="5400000">
              <a:off x="2817" y="2511"/>
              <a:ext cx="2119" cy="35"/>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80" name="Line 31"/>
            <p:cNvSpPr>
              <a:spLocks noChangeShapeType="1"/>
            </p:cNvSpPr>
            <p:nvPr/>
          </p:nvSpPr>
          <p:spPr bwMode="auto">
            <a:xfrm flipV="1">
              <a:off x="3896" y="1490"/>
              <a:ext cx="0" cy="2064"/>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81" name="Line 32"/>
            <p:cNvSpPr>
              <a:spLocks noChangeShapeType="1"/>
            </p:cNvSpPr>
            <p:nvPr/>
          </p:nvSpPr>
          <p:spPr bwMode="auto">
            <a:xfrm flipV="1">
              <a:off x="3860" y="1504"/>
              <a:ext cx="1" cy="2061"/>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4533" name="Group 33"/>
          <p:cNvGrpSpPr>
            <a:grpSpLocks/>
          </p:cNvGrpSpPr>
          <p:nvPr/>
        </p:nvGrpSpPr>
        <p:grpSpPr bwMode="auto">
          <a:xfrm>
            <a:off x="3371850" y="1673225"/>
            <a:ext cx="2816225" cy="717550"/>
            <a:chOff x="2124" y="1054"/>
            <a:chExt cx="1774" cy="452"/>
          </a:xfrm>
        </p:grpSpPr>
        <p:sp>
          <p:nvSpPr>
            <p:cNvPr id="64742" name="Rectangle 34"/>
            <p:cNvSpPr>
              <a:spLocks noChangeArrowheads="1"/>
            </p:cNvSpPr>
            <p:nvPr/>
          </p:nvSpPr>
          <p:spPr bwMode="auto">
            <a:xfrm>
              <a:off x="2131" y="1054"/>
              <a:ext cx="1728" cy="190"/>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43" name="Rectangle 35"/>
            <p:cNvSpPr>
              <a:spLocks noChangeArrowheads="1"/>
            </p:cNvSpPr>
            <p:nvPr/>
          </p:nvSpPr>
          <p:spPr bwMode="auto">
            <a:xfrm>
              <a:off x="2155" y="1218"/>
              <a:ext cx="499" cy="68"/>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44" name="Line 36"/>
            <p:cNvSpPr>
              <a:spLocks noChangeShapeType="1"/>
            </p:cNvSpPr>
            <p:nvPr/>
          </p:nvSpPr>
          <p:spPr bwMode="auto">
            <a:xfrm flipV="1">
              <a:off x="2125" y="1055"/>
              <a:ext cx="1773" cy="0"/>
            </a:xfrm>
            <a:prstGeom prst="line">
              <a:avLst/>
            </a:prstGeom>
            <a:noFill/>
            <a:ln w="3175">
              <a:solidFill>
                <a:srgbClr val="A9CFA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45" name="Rectangle 37"/>
            <p:cNvSpPr>
              <a:spLocks noChangeArrowheads="1"/>
            </p:cNvSpPr>
            <p:nvPr/>
          </p:nvSpPr>
          <p:spPr bwMode="auto">
            <a:xfrm flipV="1">
              <a:off x="2725" y="1398"/>
              <a:ext cx="1093"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46" name="Rectangle 38"/>
            <p:cNvSpPr>
              <a:spLocks noChangeArrowheads="1"/>
            </p:cNvSpPr>
            <p:nvPr/>
          </p:nvSpPr>
          <p:spPr bwMode="auto">
            <a:xfrm flipV="1">
              <a:off x="2725" y="1244"/>
              <a:ext cx="1093"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47" name="Rectangle 39"/>
            <p:cNvSpPr>
              <a:spLocks noChangeArrowheads="1"/>
            </p:cNvSpPr>
            <p:nvPr/>
          </p:nvSpPr>
          <p:spPr bwMode="auto">
            <a:xfrm rot="-5400000" flipH="1" flipV="1">
              <a:off x="2042" y="1141"/>
              <a:ext cx="202"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48" name="Rectangle 40"/>
            <p:cNvSpPr>
              <a:spLocks noChangeArrowheads="1"/>
            </p:cNvSpPr>
            <p:nvPr/>
          </p:nvSpPr>
          <p:spPr bwMode="auto">
            <a:xfrm rot="-5400000" flipH="1" flipV="1">
              <a:off x="3801" y="1118"/>
              <a:ext cx="155"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4749" name="Group 41"/>
            <p:cNvGrpSpPr>
              <a:grpSpLocks/>
            </p:cNvGrpSpPr>
            <p:nvPr/>
          </p:nvGrpSpPr>
          <p:grpSpPr bwMode="auto">
            <a:xfrm flipV="1">
              <a:off x="3783" y="1054"/>
              <a:ext cx="115" cy="224"/>
              <a:chOff x="3782" y="3773"/>
              <a:chExt cx="115" cy="224"/>
            </a:xfrm>
          </p:grpSpPr>
          <p:sp>
            <p:nvSpPr>
              <p:cNvPr id="64777" name="Freeform 42"/>
              <p:cNvSpPr>
                <a:spLocks/>
              </p:cNvSpPr>
              <p:nvPr/>
            </p:nvSpPr>
            <p:spPr bwMode="auto">
              <a:xfrm>
                <a:off x="3782" y="3773"/>
                <a:ext cx="115" cy="107"/>
              </a:xfrm>
              <a:custGeom>
                <a:avLst/>
                <a:gdLst>
                  <a:gd name="T0" fmla="*/ 114 w 115"/>
                  <a:gd name="T1" fmla="*/ 106 h 107"/>
                  <a:gd name="T2" fmla="*/ 112 w 115"/>
                  <a:gd name="T3" fmla="*/ 99 h 107"/>
                  <a:gd name="T4" fmla="*/ 112 w 115"/>
                  <a:gd name="T5" fmla="*/ 91 h 107"/>
                  <a:gd name="T6" fmla="*/ 111 w 115"/>
                  <a:gd name="T7" fmla="*/ 85 h 107"/>
                  <a:gd name="T8" fmla="*/ 108 w 115"/>
                  <a:gd name="T9" fmla="*/ 77 h 107"/>
                  <a:gd name="T10" fmla="*/ 107 w 115"/>
                  <a:gd name="T11" fmla="*/ 70 h 107"/>
                  <a:gd name="T12" fmla="*/ 104 w 115"/>
                  <a:gd name="T13" fmla="*/ 64 h 107"/>
                  <a:gd name="T14" fmla="*/ 100 w 115"/>
                  <a:gd name="T15" fmla="*/ 58 h 107"/>
                  <a:gd name="T16" fmla="*/ 98 w 115"/>
                  <a:gd name="T17" fmla="*/ 53 h 107"/>
                  <a:gd name="T18" fmla="*/ 94 w 115"/>
                  <a:gd name="T19" fmla="*/ 47 h 107"/>
                  <a:gd name="T20" fmla="*/ 88 w 115"/>
                  <a:gd name="T21" fmla="*/ 41 h 107"/>
                  <a:gd name="T22" fmla="*/ 84 w 115"/>
                  <a:gd name="T23" fmla="*/ 35 h 107"/>
                  <a:gd name="T24" fmla="*/ 80 w 115"/>
                  <a:gd name="T25" fmla="*/ 31 h 107"/>
                  <a:gd name="T26" fmla="*/ 74 w 115"/>
                  <a:gd name="T27" fmla="*/ 26 h 107"/>
                  <a:gd name="T28" fmla="*/ 68 w 115"/>
                  <a:gd name="T29" fmla="*/ 20 h 107"/>
                  <a:gd name="T30" fmla="*/ 62 w 115"/>
                  <a:gd name="T31" fmla="*/ 17 h 107"/>
                  <a:gd name="T32" fmla="*/ 57 w 115"/>
                  <a:gd name="T33" fmla="*/ 12 h 107"/>
                  <a:gd name="T34" fmla="*/ 49 w 115"/>
                  <a:gd name="T35" fmla="*/ 9 h 107"/>
                  <a:gd name="T36" fmla="*/ 42 w 115"/>
                  <a:gd name="T37" fmla="*/ 6 h 107"/>
                  <a:gd name="T38" fmla="*/ 37 w 115"/>
                  <a:gd name="T39" fmla="*/ 5 h 107"/>
                  <a:gd name="T40" fmla="*/ 29 w 115"/>
                  <a:gd name="T41" fmla="*/ 2 h 107"/>
                  <a:gd name="T42" fmla="*/ 21 w 115"/>
                  <a:gd name="T43" fmla="*/ 0 h 107"/>
                  <a:gd name="T44" fmla="*/ 13 w 115"/>
                  <a:gd name="T45" fmla="*/ 0 h 107"/>
                  <a:gd name="T46" fmla="*/ 5 w 115"/>
                  <a:gd name="T47" fmla="*/ 0 h 107"/>
                  <a:gd name="T48" fmla="*/ 0 w 115"/>
                  <a:gd name="T49" fmla="*/ 0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5" h="107">
                    <a:moveTo>
                      <a:pt x="114" y="106"/>
                    </a:moveTo>
                    <a:lnTo>
                      <a:pt x="112" y="99"/>
                    </a:lnTo>
                    <a:lnTo>
                      <a:pt x="112" y="91"/>
                    </a:lnTo>
                    <a:lnTo>
                      <a:pt x="111" y="85"/>
                    </a:lnTo>
                    <a:lnTo>
                      <a:pt x="108" y="77"/>
                    </a:lnTo>
                    <a:lnTo>
                      <a:pt x="107" y="70"/>
                    </a:lnTo>
                    <a:lnTo>
                      <a:pt x="104" y="64"/>
                    </a:lnTo>
                    <a:lnTo>
                      <a:pt x="100" y="58"/>
                    </a:lnTo>
                    <a:lnTo>
                      <a:pt x="98" y="53"/>
                    </a:lnTo>
                    <a:lnTo>
                      <a:pt x="94" y="47"/>
                    </a:lnTo>
                    <a:lnTo>
                      <a:pt x="88" y="41"/>
                    </a:lnTo>
                    <a:lnTo>
                      <a:pt x="84" y="35"/>
                    </a:lnTo>
                    <a:lnTo>
                      <a:pt x="80" y="31"/>
                    </a:lnTo>
                    <a:lnTo>
                      <a:pt x="74" y="26"/>
                    </a:lnTo>
                    <a:lnTo>
                      <a:pt x="68" y="20"/>
                    </a:lnTo>
                    <a:lnTo>
                      <a:pt x="62" y="17"/>
                    </a:lnTo>
                    <a:lnTo>
                      <a:pt x="57" y="12"/>
                    </a:lnTo>
                    <a:lnTo>
                      <a:pt x="49" y="9"/>
                    </a:lnTo>
                    <a:lnTo>
                      <a:pt x="42" y="6"/>
                    </a:lnTo>
                    <a:lnTo>
                      <a:pt x="37" y="5"/>
                    </a:lnTo>
                    <a:lnTo>
                      <a:pt x="29" y="2"/>
                    </a:lnTo>
                    <a:lnTo>
                      <a:pt x="21" y="0"/>
                    </a:lnTo>
                    <a:lnTo>
                      <a:pt x="13" y="0"/>
                    </a:lnTo>
                    <a:lnTo>
                      <a:pt x="5" y="0"/>
                    </a:lnTo>
                    <a:lnTo>
                      <a:pt x="0" y="0"/>
                    </a:lnTo>
                  </a:path>
                </a:pathLst>
              </a:custGeom>
              <a:solidFill>
                <a:srgbClr val="B2B2B2"/>
              </a:solidFill>
              <a:ln w="3810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78" name="Line 43"/>
              <p:cNvSpPr>
                <a:spLocks noChangeShapeType="1"/>
              </p:cNvSpPr>
              <p:nvPr/>
            </p:nvSpPr>
            <p:spPr bwMode="auto">
              <a:xfrm flipV="1">
                <a:off x="3897" y="3882"/>
                <a:ext cx="0" cy="115"/>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4750" name="Group 44"/>
            <p:cNvGrpSpPr>
              <a:grpSpLocks/>
            </p:cNvGrpSpPr>
            <p:nvPr/>
          </p:nvGrpSpPr>
          <p:grpSpPr bwMode="auto">
            <a:xfrm>
              <a:off x="3781" y="1054"/>
              <a:ext cx="81" cy="188"/>
              <a:chOff x="3781" y="1054"/>
              <a:chExt cx="81" cy="188"/>
            </a:xfrm>
          </p:grpSpPr>
          <p:sp>
            <p:nvSpPr>
              <p:cNvPr id="64775" name="Line 45"/>
              <p:cNvSpPr>
                <a:spLocks noChangeShapeType="1"/>
              </p:cNvSpPr>
              <p:nvPr/>
            </p:nvSpPr>
            <p:spPr bwMode="auto">
              <a:xfrm>
                <a:off x="3862" y="1054"/>
                <a:ext cx="0" cy="115"/>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76" name="Freeform 46"/>
              <p:cNvSpPr>
                <a:spLocks noChangeAspect="1"/>
              </p:cNvSpPr>
              <p:nvPr/>
            </p:nvSpPr>
            <p:spPr bwMode="auto">
              <a:xfrm flipH="1" flipV="1">
                <a:off x="3781" y="1164"/>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4751" name="Line 47"/>
            <p:cNvSpPr>
              <a:spLocks noChangeShapeType="1"/>
            </p:cNvSpPr>
            <p:nvPr/>
          </p:nvSpPr>
          <p:spPr bwMode="auto">
            <a:xfrm>
              <a:off x="2124" y="1054"/>
              <a:ext cx="0" cy="173"/>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52" name="Line 48"/>
            <p:cNvSpPr>
              <a:spLocks noChangeShapeType="1"/>
            </p:cNvSpPr>
            <p:nvPr/>
          </p:nvSpPr>
          <p:spPr bwMode="auto">
            <a:xfrm>
              <a:off x="2161" y="1055"/>
              <a:ext cx="0" cy="173"/>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53" name="Rectangle 49"/>
            <p:cNvSpPr>
              <a:spLocks noChangeArrowheads="1"/>
            </p:cNvSpPr>
            <p:nvPr/>
          </p:nvSpPr>
          <p:spPr bwMode="auto">
            <a:xfrm flipV="1">
              <a:off x="2202" y="1300"/>
              <a:ext cx="305"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54" name="Rectangle 50"/>
            <p:cNvSpPr>
              <a:spLocks noChangeArrowheads="1"/>
            </p:cNvSpPr>
            <p:nvPr/>
          </p:nvSpPr>
          <p:spPr bwMode="auto">
            <a:xfrm flipV="1">
              <a:off x="2206" y="1346"/>
              <a:ext cx="305"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55" name="Line 51"/>
            <p:cNvSpPr>
              <a:spLocks noChangeShapeType="1"/>
            </p:cNvSpPr>
            <p:nvPr/>
          </p:nvSpPr>
          <p:spPr bwMode="auto">
            <a:xfrm flipV="1">
              <a:off x="2226" y="1298"/>
              <a:ext cx="259"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56" name="Line 52"/>
            <p:cNvSpPr>
              <a:spLocks noChangeShapeType="1"/>
            </p:cNvSpPr>
            <p:nvPr/>
          </p:nvSpPr>
          <p:spPr bwMode="auto">
            <a:xfrm flipV="1">
              <a:off x="2228" y="1370"/>
              <a:ext cx="259"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4757" name="Group 53"/>
            <p:cNvGrpSpPr>
              <a:grpSpLocks/>
            </p:cNvGrpSpPr>
            <p:nvPr/>
          </p:nvGrpSpPr>
          <p:grpSpPr bwMode="auto">
            <a:xfrm flipV="1">
              <a:off x="2124" y="1334"/>
              <a:ext cx="359" cy="108"/>
              <a:chOff x="2123" y="3609"/>
              <a:chExt cx="359" cy="108"/>
            </a:xfrm>
          </p:grpSpPr>
          <p:sp>
            <p:nvSpPr>
              <p:cNvPr id="64773" name="Freeform 54"/>
              <p:cNvSpPr>
                <a:spLocks/>
              </p:cNvSpPr>
              <p:nvPr/>
            </p:nvSpPr>
            <p:spPr bwMode="auto">
              <a:xfrm>
                <a:off x="2123" y="3609"/>
                <a:ext cx="114" cy="108"/>
              </a:xfrm>
              <a:custGeom>
                <a:avLst/>
                <a:gdLst>
                  <a:gd name="T0" fmla="*/ 0 w 113"/>
                  <a:gd name="T1" fmla="*/ 0 h 108"/>
                  <a:gd name="T2" fmla="*/ 0 w 113"/>
                  <a:gd name="T3" fmla="*/ 6 h 108"/>
                  <a:gd name="T4" fmla="*/ 0 w 113"/>
                  <a:gd name="T5" fmla="*/ 14 h 108"/>
                  <a:gd name="T6" fmla="*/ 2 w 113"/>
                  <a:gd name="T7" fmla="*/ 21 h 108"/>
                  <a:gd name="T8" fmla="*/ 4 w 113"/>
                  <a:gd name="T9" fmla="*/ 27 h 108"/>
                  <a:gd name="T10" fmla="*/ 5 w 113"/>
                  <a:gd name="T11" fmla="*/ 33 h 108"/>
                  <a:gd name="T12" fmla="*/ 8 w 113"/>
                  <a:gd name="T13" fmla="*/ 40 h 108"/>
                  <a:gd name="T14" fmla="*/ 10 w 113"/>
                  <a:gd name="T15" fmla="*/ 46 h 108"/>
                  <a:gd name="T16" fmla="*/ 14 w 113"/>
                  <a:gd name="T17" fmla="*/ 52 h 108"/>
                  <a:gd name="T18" fmla="*/ 18 w 113"/>
                  <a:gd name="T19" fmla="*/ 58 h 108"/>
                  <a:gd name="T20" fmla="*/ 22 w 113"/>
                  <a:gd name="T21" fmla="*/ 64 h 108"/>
                  <a:gd name="T22" fmla="*/ 26 w 113"/>
                  <a:gd name="T23" fmla="*/ 70 h 108"/>
                  <a:gd name="T24" fmla="*/ 32 w 113"/>
                  <a:gd name="T25" fmla="*/ 75 h 108"/>
                  <a:gd name="T26" fmla="*/ 37 w 113"/>
                  <a:gd name="T27" fmla="*/ 79 h 108"/>
                  <a:gd name="T28" fmla="*/ 42 w 113"/>
                  <a:gd name="T29" fmla="*/ 83 h 108"/>
                  <a:gd name="T30" fmla="*/ 49 w 113"/>
                  <a:gd name="T31" fmla="*/ 88 h 108"/>
                  <a:gd name="T32" fmla="*/ 54 w 113"/>
                  <a:gd name="T33" fmla="*/ 91 h 108"/>
                  <a:gd name="T34" fmla="*/ 74 w 113"/>
                  <a:gd name="T35" fmla="*/ 95 h 108"/>
                  <a:gd name="T36" fmla="*/ 81 w 113"/>
                  <a:gd name="T37" fmla="*/ 98 h 108"/>
                  <a:gd name="T38" fmla="*/ 86 w 113"/>
                  <a:gd name="T39" fmla="*/ 100 h 108"/>
                  <a:gd name="T40" fmla="*/ 94 w 113"/>
                  <a:gd name="T41" fmla="*/ 103 h 108"/>
                  <a:gd name="T42" fmla="*/ 102 w 113"/>
                  <a:gd name="T43" fmla="*/ 104 h 108"/>
                  <a:gd name="T44" fmla="*/ 108 w 113"/>
                  <a:gd name="T45" fmla="*/ 106 h 108"/>
                  <a:gd name="T46" fmla="*/ 116 w 113"/>
                  <a:gd name="T47" fmla="*/ 107 h 108"/>
                  <a:gd name="T48" fmla="*/ 124 w 113"/>
                  <a:gd name="T49" fmla="*/ 10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3" h="108">
                    <a:moveTo>
                      <a:pt x="0" y="0"/>
                    </a:moveTo>
                    <a:lnTo>
                      <a:pt x="0" y="6"/>
                    </a:lnTo>
                    <a:lnTo>
                      <a:pt x="0" y="14"/>
                    </a:lnTo>
                    <a:lnTo>
                      <a:pt x="2" y="21"/>
                    </a:lnTo>
                    <a:lnTo>
                      <a:pt x="4" y="27"/>
                    </a:lnTo>
                    <a:lnTo>
                      <a:pt x="5" y="33"/>
                    </a:lnTo>
                    <a:lnTo>
                      <a:pt x="8" y="40"/>
                    </a:lnTo>
                    <a:lnTo>
                      <a:pt x="10" y="46"/>
                    </a:lnTo>
                    <a:lnTo>
                      <a:pt x="14" y="52"/>
                    </a:lnTo>
                    <a:lnTo>
                      <a:pt x="18" y="58"/>
                    </a:lnTo>
                    <a:lnTo>
                      <a:pt x="22" y="64"/>
                    </a:lnTo>
                    <a:lnTo>
                      <a:pt x="26" y="70"/>
                    </a:lnTo>
                    <a:lnTo>
                      <a:pt x="32" y="75"/>
                    </a:lnTo>
                    <a:lnTo>
                      <a:pt x="37" y="79"/>
                    </a:lnTo>
                    <a:lnTo>
                      <a:pt x="42" y="83"/>
                    </a:lnTo>
                    <a:lnTo>
                      <a:pt x="49" y="88"/>
                    </a:lnTo>
                    <a:lnTo>
                      <a:pt x="54" y="91"/>
                    </a:lnTo>
                    <a:lnTo>
                      <a:pt x="62" y="95"/>
                    </a:lnTo>
                    <a:lnTo>
                      <a:pt x="69" y="98"/>
                    </a:lnTo>
                    <a:lnTo>
                      <a:pt x="74" y="100"/>
                    </a:lnTo>
                    <a:lnTo>
                      <a:pt x="82" y="103"/>
                    </a:lnTo>
                    <a:lnTo>
                      <a:pt x="90" y="104"/>
                    </a:lnTo>
                    <a:lnTo>
                      <a:pt x="96" y="106"/>
                    </a:lnTo>
                    <a:lnTo>
                      <a:pt x="104" y="107"/>
                    </a:lnTo>
                    <a:lnTo>
                      <a:pt x="112" y="107"/>
                    </a:lnTo>
                  </a:path>
                </a:pathLst>
              </a:custGeom>
              <a:solidFill>
                <a:srgbClr val="B2B2B2"/>
              </a:solidFill>
              <a:ln w="3810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74" name="Line 55"/>
              <p:cNvSpPr>
                <a:spLocks noChangeShapeType="1"/>
              </p:cNvSpPr>
              <p:nvPr/>
            </p:nvSpPr>
            <p:spPr bwMode="auto">
              <a:xfrm>
                <a:off x="2223" y="3717"/>
                <a:ext cx="259"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4758" name="Freeform 56"/>
            <p:cNvSpPr>
              <a:spLocks/>
            </p:cNvSpPr>
            <p:nvPr/>
          </p:nvSpPr>
          <p:spPr bwMode="auto">
            <a:xfrm flipV="1">
              <a:off x="2124" y="1226"/>
              <a:ext cx="111" cy="108"/>
            </a:xfrm>
            <a:custGeom>
              <a:avLst/>
              <a:gdLst>
                <a:gd name="T0" fmla="*/ 110 w 111"/>
                <a:gd name="T1" fmla="*/ 0 h 108"/>
                <a:gd name="T2" fmla="*/ 103 w 111"/>
                <a:gd name="T3" fmla="*/ 0 h 108"/>
                <a:gd name="T4" fmla="*/ 95 w 111"/>
                <a:gd name="T5" fmla="*/ 0 h 108"/>
                <a:gd name="T6" fmla="*/ 87 w 111"/>
                <a:gd name="T7" fmla="*/ 0 h 108"/>
                <a:gd name="T8" fmla="*/ 80 w 111"/>
                <a:gd name="T9" fmla="*/ 2 h 108"/>
                <a:gd name="T10" fmla="*/ 75 w 111"/>
                <a:gd name="T11" fmla="*/ 3 h 108"/>
                <a:gd name="T12" fmla="*/ 67 w 111"/>
                <a:gd name="T13" fmla="*/ 6 h 108"/>
                <a:gd name="T14" fmla="*/ 60 w 111"/>
                <a:gd name="T15" fmla="*/ 9 h 108"/>
                <a:gd name="T16" fmla="*/ 55 w 111"/>
                <a:gd name="T17" fmla="*/ 12 h 108"/>
                <a:gd name="T18" fmla="*/ 49 w 111"/>
                <a:gd name="T19" fmla="*/ 17 h 108"/>
                <a:gd name="T20" fmla="*/ 42 w 111"/>
                <a:gd name="T21" fmla="*/ 21 h 108"/>
                <a:gd name="T22" fmla="*/ 37 w 111"/>
                <a:gd name="T23" fmla="*/ 26 h 108"/>
                <a:gd name="T24" fmla="*/ 31 w 111"/>
                <a:gd name="T25" fmla="*/ 30 h 108"/>
                <a:gd name="T26" fmla="*/ 26 w 111"/>
                <a:gd name="T27" fmla="*/ 36 h 108"/>
                <a:gd name="T28" fmla="*/ 22 w 111"/>
                <a:gd name="T29" fmla="*/ 40 h 108"/>
                <a:gd name="T30" fmla="*/ 18 w 111"/>
                <a:gd name="T31" fmla="*/ 46 h 108"/>
                <a:gd name="T32" fmla="*/ 14 w 111"/>
                <a:gd name="T33" fmla="*/ 52 h 108"/>
                <a:gd name="T34" fmla="*/ 10 w 111"/>
                <a:gd name="T35" fmla="*/ 58 h 108"/>
                <a:gd name="T36" fmla="*/ 7 w 111"/>
                <a:gd name="T37" fmla="*/ 64 h 108"/>
                <a:gd name="T38" fmla="*/ 5 w 111"/>
                <a:gd name="T39" fmla="*/ 72 h 108"/>
                <a:gd name="T40" fmla="*/ 3 w 111"/>
                <a:gd name="T41" fmla="*/ 78 h 108"/>
                <a:gd name="T42" fmla="*/ 2 w 111"/>
                <a:gd name="T43" fmla="*/ 85 h 108"/>
                <a:gd name="T44" fmla="*/ 0 w 111"/>
                <a:gd name="T45" fmla="*/ 91 h 108"/>
                <a:gd name="T46" fmla="*/ 0 w 111"/>
                <a:gd name="T47" fmla="*/ 100 h 108"/>
                <a:gd name="T48" fmla="*/ 0 w 111"/>
                <a:gd name="T49" fmla="*/ 10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solidFill>
              <a:srgbClr val="B2B2B2"/>
            </a:solidFill>
            <a:ln w="3810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59" name="Freeform 57"/>
            <p:cNvSpPr>
              <a:spLocks noChangeAspect="1"/>
            </p:cNvSpPr>
            <p:nvPr/>
          </p:nvSpPr>
          <p:spPr bwMode="auto">
            <a:xfrm>
              <a:off x="2161" y="1370"/>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60" name="Freeform 58"/>
            <p:cNvSpPr>
              <a:spLocks noChangeAspect="1"/>
            </p:cNvSpPr>
            <p:nvPr/>
          </p:nvSpPr>
          <p:spPr bwMode="auto">
            <a:xfrm flipV="1">
              <a:off x="2161" y="1220"/>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61" name="Freeform 59"/>
            <p:cNvSpPr>
              <a:spLocks/>
            </p:cNvSpPr>
            <p:nvPr/>
          </p:nvSpPr>
          <p:spPr bwMode="auto">
            <a:xfrm flipV="1">
              <a:off x="2483" y="1352"/>
              <a:ext cx="306" cy="58"/>
            </a:xfrm>
            <a:custGeom>
              <a:avLst/>
              <a:gdLst>
                <a:gd name="T0" fmla="*/ 0 w 306"/>
                <a:gd name="T1" fmla="*/ 57 h 58"/>
                <a:gd name="T2" fmla="*/ 9 w 306"/>
                <a:gd name="T3" fmla="*/ 57 h 58"/>
                <a:gd name="T4" fmla="*/ 17 w 306"/>
                <a:gd name="T5" fmla="*/ 54 h 58"/>
                <a:gd name="T6" fmla="*/ 23 w 306"/>
                <a:gd name="T7" fmla="*/ 54 h 58"/>
                <a:gd name="T8" fmla="*/ 33 w 306"/>
                <a:gd name="T9" fmla="*/ 53 h 58"/>
                <a:gd name="T10" fmla="*/ 45 w 306"/>
                <a:gd name="T11" fmla="*/ 51 h 58"/>
                <a:gd name="T12" fmla="*/ 54 w 306"/>
                <a:gd name="T13" fmla="*/ 48 h 58"/>
                <a:gd name="T14" fmla="*/ 65 w 306"/>
                <a:gd name="T15" fmla="*/ 45 h 58"/>
                <a:gd name="T16" fmla="*/ 74 w 306"/>
                <a:gd name="T17" fmla="*/ 44 h 58"/>
                <a:gd name="T18" fmla="*/ 83 w 306"/>
                <a:gd name="T19" fmla="*/ 42 h 58"/>
                <a:gd name="T20" fmla="*/ 93 w 306"/>
                <a:gd name="T21" fmla="*/ 39 h 58"/>
                <a:gd name="T22" fmla="*/ 99 w 306"/>
                <a:gd name="T23" fmla="*/ 36 h 58"/>
                <a:gd name="T24" fmla="*/ 113 w 306"/>
                <a:gd name="T25" fmla="*/ 30 h 58"/>
                <a:gd name="T26" fmla="*/ 121 w 306"/>
                <a:gd name="T27" fmla="*/ 27 h 58"/>
                <a:gd name="T28" fmla="*/ 133 w 306"/>
                <a:gd name="T29" fmla="*/ 21 h 58"/>
                <a:gd name="T30" fmla="*/ 142 w 306"/>
                <a:gd name="T31" fmla="*/ 20 h 58"/>
                <a:gd name="T32" fmla="*/ 155 w 306"/>
                <a:gd name="T33" fmla="*/ 17 h 58"/>
                <a:gd name="T34" fmla="*/ 170 w 306"/>
                <a:gd name="T35" fmla="*/ 12 h 58"/>
                <a:gd name="T36" fmla="*/ 182 w 306"/>
                <a:gd name="T37" fmla="*/ 9 h 58"/>
                <a:gd name="T38" fmla="*/ 193 w 306"/>
                <a:gd name="T39" fmla="*/ 8 h 58"/>
                <a:gd name="T40" fmla="*/ 207 w 306"/>
                <a:gd name="T41" fmla="*/ 6 h 58"/>
                <a:gd name="T42" fmla="*/ 219 w 306"/>
                <a:gd name="T43" fmla="*/ 3 h 58"/>
                <a:gd name="T44" fmla="*/ 230 w 306"/>
                <a:gd name="T45" fmla="*/ 3 h 58"/>
                <a:gd name="T46" fmla="*/ 242 w 306"/>
                <a:gd name="T47" fmla="*/ 2 h 58"/>
                <a:gd name="T48" fmla="*/ 258 w 306"/>
                <a:gd name="T49" fmla="*/ 0 h 58"/>
                <a:gd name="T50" fmla="*/ 273 w 306"/>
                <a:gd name="T51" fmla="*/ 0 h 58"/>
                <a:gd name="T52" fmla="*/ 283 w 306"/>
                <a:gd name="T53" fmla="*/ 0 h 58"/>
                <a:gd name="T54" fmla="*/ 291 w 306"/>
                <a:gd name="T55" fmla="*/ 0 h 58"/>
                <a:gd name="T56" fmla="*/ 298 w 306"/>
                <a:gd name="T57" fmla="*/ 0 h 58"/>
                <a:gd name="T58" fmla="*/ 305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B2B2B2"/>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62" name="Freeform 60"/>
            <p:cNvSpPr>
              <a:spLocks/>
            </p:cNvSpPr>
            <p:nvPr/>
          </p:nvSpPr>
          <p:spPr bwMode="auto">
            <a:xfrm>
              <a:off x="2505" y="1256"/>
              <a:ext cx="306" cy="58"/>
            </a:xfrm>
            <a:custGeom>
              <a:avLst/>
              <a:gdLst>
                <a:gd name="T0" fmla="*/ 0 w 306"/>
                <a:gd name="T1" fmla="*/ 57 h 58"/>
                <a:gd name="T2" fmla="*/ 9 w 306"/>
                <a:gd name="T3" fmla="*/ 57 h 58"/>
                <a:gd name="T4" fmla="*/ 17 w 306"/>
                <a:gd name="T5" fmla="*/ 54 h 58"/>
                <a:gd name="T6" fmla="*/ 23 w 306"/>
                <a:gd name="T7" fmla="*/ 54 h 58"/>
                <a:gd name="T8" fmla="*/ 33 w 306"/>
                <a:gd name="T9" fmla="*/ 53 h 58"/>
                <a:gd name="T10" fmla="*/ 45 w 306"/>
                <a:gd name="T11" fmla="*/ 51 h 58"/>
                <a:gd name="T12" fmla="*/ 54 w 306"/>
                <a:gd name="T13" fmla="*/ 48 h 58"/>
                <a:gd name="T14" fmla="*/ 65 w 306"/>
                <a:gd name="T15" fmla="*/ 45 h 58"/>
                <a:gd name="T16" fmla="*/ 74 w 306"/>
                <a:gd name="T17" fmla="*/ 44 h 58"/>
                <a:gd name="T18" fmla="*/ 83 w 306"/>
                <a:gd name="T19" fmla="*/ 42 h 58"/>
                <a:gd name="T20" fmla="*/ 93 w 306"/>
                <a:gd name="T21" fmla="*/ 39 h 58"/>
                <a:gd name="T22" fmla="*/ 99 w 306"/>
                <a:gd name="T23" fmla="*/ 36 h 58"/>
                <a:gd name="T24" fmla="*/ 113 w 306"/>
                <a:gd name="T25" fmla="*/ 30 h 58"/>
                <a:gd name="T26" fmla="*/ 121 w 306"/>
                <a:gd name="T27" fmla="*/ 27 h 58"/>
                <a:gd name="T28" fmla="*/ 133 w 306"/>
                <a:gd name="T29" fmla="*/ 21 h 58"/>
                <a:gd name="T30" fmla="*/ 142 w 306"/>
                <a:gd name="T31" fmla="*/ 20 h 58"/>
                <a:gd name="T32" fmla="*/ 155 w 306"/>
                <a:gd name="T33" fmla="*/ 17 h 58"/>
                <a:gd name="T34" fmla="*/ 170 w 306"/>
                <a:gd name="T35" fmla="*/ 12 h 58"/>
                <a:gd name="T36" fmla="*/ 182 w 306"/>
                <a:gd name="T37" fmla="*/ 9 h 58"/>
                <a:gd name="T38" fmla="*/ 193 w 306"/>
                <a:gd name="T39" fmla="*/ 8 h 58"/>
                <a:gd name="T40" fmla="*/ 207 w 306"/>
                <a:gd name="T41" fmla="*/ 6 h 58"/>
                <a:gd name="T42" fmla="*/ 219 w 306"/>
                <a:gd name="T43" fmla="*/ 3 h 58"/>
                <a:gd name="T44" fmla="*/ 230 w 306"/>
                <a:gd name="T45" fmla="*/ 3 h 58"/>
                <a:gd name="T46" fmla="*/ 242 w 306"/>
                <a:gd name="T47" fmla="*/ 2 h 58"/>
                <a:gd name="T48" fmla="*/ 258 w 306"/>
                <a:gd name="T49" fmla="*/ 0 h 58"/>
                <a:gd name="T50" fmla="*/ 273 w 306"/>
                <a:gd name="T51" fmla="*/ 0 h 58"/>
                <a:gd name="T52" fmla="*/ 283 w 306"/>
                <a:gd name="T53" fmla="*/ 0 h 58"/>
                <a:gd name="T54" fmla="*/ 291 w 306"/>
                <a:gd name="T55" fmla="*/ 0 h 58"/>
                <a:gd name="T56" fmla="*/ 298 w 306"/>
                <a:gd name="T57" fmla="*/ 0 h 58"/>
                <a:gd name="T58" fmla="*/ 305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B2B2B2"/>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63" name="Freeform 61"/>
            <p:cNvSpPr>
              <a:spLocks/>
            </p:cNvSpPr>
            <p:nvPr/>
          </p:nvSpPr>
          <p:spPr bwMode="auto">
            <a:xfrm flipV="1">
              <a:off x="2481" y="1334"/>
              <a:ext cx="306" cy="58"/>
            </a:xfrm>
            <a:custGeom>
              <a:avLst/>
              <a:gdLst>
                <a:gd name="T0" fmla="*/ 0 w 306"/>
                <a:gd name="T1" fmla="*/ 57 h 58"/>
                <a:gd name="T2" fmla="*/ 9 w 306"/>
                <a:gd name="T3" fmla="*/ 57 h 58"/>
                <a:gd name="T4" fmla="*/ 17 w 306"/>
                <a:gd name="T5" fmla="*/ 54 h 58"/>
                <a:gd name="T6" fmla="*/ 23 w 306"/>
                <a:gd name="T7" fmla="*/ 54 h 58"/>
                <a:gd name="T8" fmla="*/ 33 w 306"/>
                <a:gd name="T9" fmla="*/ 53 h 58"/>
                <a:gd name="T10" fmla="*/ 45 w 306"/>
                <a:gd name="T11" fmla="*/ 51 h 58"/>
                <a:gd name="T12" fmla="*/ 54 w 306"/>
                <a:gd name="T13" fmla="*/ 48 h 58"/>
                <a:gd name="T14" fmla="*/ 65 w 306"/>
                <a:gd name="T15" fmla="*/ 45 h 58"/>
                <a:gd name="T16" fmla="*/ 74 w 306"/>
                <a:gd name="T17" fmla="*/ 44 h 58"/>
                <a:gd name="T18" fmla="*/ 83 w 306"/>
                <a:gd name="T19" fmla="*/ 42 h 58"/>
                <a:gd name="T20" fmla="*/ 93 w 306"/>
                <a:gd name="T21" fmla="*/ 39 h 58"/>
                <a:gd name="T22" fmla="*/ 99 w 306"/>
                <a:gd name="T23" fmla="*/ 36 h 58"/>
                <a:gd name="T24" fmla="*/ 113 w 306"/>
                <a:gd name="T25" fmla="*/ 30 h 58"/>
                <a:gd name="T26" fmla="*/ 121 w 306"/>
                <a:gd name="T27" fmla="*/ 27 h 58"/>
                <a:gd name="T28" fmla="*/ 133 w 306"/>
                <a:gd name="T29" fmla="*/ 21 h 58"/>
                <a:gd name="T30" fmla="*/ 142 w 306"/>
                <a:gd name="T31" fmla="*/ 20 h 58"/>
                <a:gd name="T32" fmla="*/ 155 w 306"/>
                <a:gd name="T33" fmla="*/ 17 h 58"/>
                <a:gd name="T34" fmla="*/ 170 w 306"/>
                <a:gd name="T35" fmla="*/ 12 h 58"/>
                <a:gd name="T36" fmla="*/ 182 w 306"/>
                <a:gd name="T37" fmla="*/ 9 h 58"/>
                <a:gd name="T38" fmla="*/ 193 w 306"/>
                <a:gd name="T39" fmla="*/ 8 h 58"/>
                <a:gd name="T40" fmla="*/ 207 w 306"/>
                <a:gd name="T41" fmla="*/ 6 h 58"/>
                <a:gd name="T42" fmla="*/ 219 w 306"/>
                <a:gd name="T43" fmla="*/ 3 h 58"/>
                <a:gd name="T44" fmla="*/ 230 w 306"/>
                <a:gd name="T45" fmla="*/ 3 h 58"/>
                <a:gd name="T46" fmla="*/ 242 w 306"/>
                <a:gd name="T47" fmla="*/ 2 h 58"/>
                <a:gd name="T48" fmla="*/ 258 w 306"/>
                <a:gd name="T49" fmla="*/ 0 h 58"/>
                <a:gd name="T50" fmla="*/ 273 w 306"/>
                <a:gd name="T51" fmla="*/ 0 h 58"/>
                <a:gd name="T52" fmla="*/ 283 w 306"/>
                <a:gd name="T53" fmla="*/ 0 h 58"/>
                <a:gd name="T54" fmla="*/ 291 w 306"/>
                <a:gd name="T55" fmla="*/ 0 h 58"/>
                <a:gd name="T56" fmla="*/ 298 w 306"/>
                <a:gd name="T57" fmla="*/ 0 h 58"/>
                <a:gd name="T58" fmla="*/ 305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64" name="Freeform 62"/>
            <p:cNvSpPr>
              <a:spLocks/>
            </p:cNvSpPr>
            <p:nvPr/>
          </p:nvSpPr>
          <p:spPr bwMode="auto">
            <a:xfrm flipV="1">
              <a:off x="2477" y="1370"/>
              <a:ext cx="306" cy="58"/>
            </a:xfrm>
            <a:custGeom>
              <a:avLst/>
              <a:gdLst>
                <a:gd name="T0" fmla="*/ 0 w 306"/>
                <a:gd name="T1" fmla="*/ 57 h 58"/>
                <a:gd name="T2" fmla="*/ 9 w 306"/>
                <a:gd name="T3" fmla="*/ 57 h 58"/>
                <a:gd name="T4" fmla="*/ 17 w 306"/>
                <a:gd name="T5" fmla="*/ 54 h 58"/>
                <a:gd name="T6" fmla="*/ 23 w 306"/>
                <a:gd name="T7" fmla="*/ 54 h 58"/>
                <a:gd name="T8" fmla="*/ 33 w 306"/>
                <a:gd name="T9" fmla="*/ 53 h 58"/>
                <a:gd name="T10" fmla="*/ 45 w 306"/>
                <a:gd name="T11" fmla="*/ 51 h 58"/>
                <a:gd name="T12" fmla="*/ 54 w 306"/>
                <a:gd name="T13" fmla="*/ 48 h 58"/>
                <a:gd name="T14" fmla="*/ 65 w 306"/>
                <a:gd name="T15" fmla="*/ 45 h 58"/>
                <a:gd name="T16" fmla="*/ 74 w 306"/>
                <a:gd name="T17" fmla="*/ 44 h 58"/>
                <a:gd name="T18" fmla="*/ 83 w 306"/>
                <a:gd name="T19" fmla="*/ 42 h 58"/>
                <a:gd name="T20" fmla="*/ 93 w 306"/>
                <a:gd name="T21" fmla="*/ 39 h 58"/>
                <a:gd name="T22" fmla="*/ 99 w 306"/>
                <a:gd name="T23" fmla="*/ 36 h 58"/>
                <a:gd name="T24" fmla="*/ 113 w 306"/>
                <a:gd name="T25" fmla="*/ 30 h 58"/>
                <a:gd name="T26" fmla="*/ 121 w 306"/>
                <a:gd name="T27" fmla="*/ 27 h 58"/>
                <a:gd name="T28" fmla="*/ 133 w 306"/>
                <a:gd name="T29" fmla="*/ 21 h 58"/>
                <a:gd name="T30" fmla="*/ 142 w 306"/>
                <a:gd name="T31" fmla="*/ 20 h 58"/>
                <a:gd name="T32" fmla="*/ 155 w 306"/>
                <a:gd name="T33" fmla="*/ 17 h 58"/>
                <a:gd name="T34" fmla="*/ 170 w 306"/>
                <a:gd name="T35" fmla="*/ 12 h 58"/>
                <a:gd name="T36" fmla="*/ 182 w 306"/>
                <a:gd name="T37" fmla="*/ 9 h 58"/>
                <a:gd name="T38" fmla="*/ 193 w 306"/>
                <a:gd name="T39" fmla="*/ 8 h 58"/>
                <a:gd name="T40" fmla="*/ 207 w 306"/>
                <a:gd name="T41" fmla="*/ 6 h 58"/>
                <a:gd name="T42" fmla="*/ 219 w 306"/>
                <a:gd name="T43" fmla="*/ 3 h 58"/>
                <a:gd name="T44" fmla="*/ 230 w 306"/>
                <a:gd name="T45" fmla="*/ 3 h 58"/>
                <a:gd name="T46" fmla="*/ 242 w 306"/>
                <a:gd name="T47" fmla="*/ 2 h 58"/>
                <a:gd name="T48" fmla="*/ 258 w 306"/>
                <a:gd name="T49" fmla="*/ 0 h 58"/>
                <a:gd name="T50" fmla="*/ 273 w 306"/>
                <a:gd name="T51" fmla="*/ 0 h 58"/>
                <a:gd name="T52" fmla="*/ 283 w 306"/>
                <a:gd name="T53" fmla="*/ 0 h 58"/>
                <a:gd name="T54" fmla="*/ 291 w 306"/>
                <a:gd name="T55" fmla="*/ 0 h 58"/>
                <a:gd name="T56" fmla="*/ 298 w 306"/>
                <a:gd name="T57" fmla="*/ 0 h 58"/>
                <a:gd name="T58" fmla="*/ 305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65" name="Freeform 63"/>
            <p:cNvSpPr>
              <a:spLocks/>
            </p:cNvSpPr>
            <p:nvPr/>
          </p:nvSpPr>
          <p:spPr bwMode="auto">
            <a:xfrm flipV="1">
              <a:off x="2481" y="1276"/>
              <a:ext cx="306" cy="58"/>
            </a:xfrm>
            <a:custGeom>
              <a:avLst/>
              <a:gdLst>
                <a:gd name="T0" fmla="*/ 0 w 306"/>
                <a:gd name="T1" fmla="*/ 0 h 58"/>
                <a:gd name="T2" fmla="*/ 9 w 306"/>
                <a:gd name="T3" fmla="*/ 0 h 58"/>
                <a:gd name="T4" fmla="*/ 17 w 306"/>
                <a:gd name="T5" fmla="*/ 0 h 58"/>
                <a:gd name="T6" fmla="*/ 23 w 306"/>
                <a:gd name="T7" fmla="*/ 2 h 58"/>
                <a:gd name="T8" fmla="*/ 33 w 306"/>
                <a:gd name="T9" fmla="*/ 3 h 58"/>
                <a:gd name="T10" fmla="*/ 45 w 306"/>
                <a:gd name="T11" fmla="*/ 5 h 58"/>
                <a:gd name="T12" fmla="*/ 54 w 306"/>
                <a:gd name="T13" fmla="*/ 6 h 58"/>
                <a:gd name="T14" fmla="*/ 65 w 306"/>
                <a:gd name="T15" fmla="*/ 9 h 58"/>
                <a:gd name="T16" fmla="*/ 74 w 306"/>
                <a:gd name="T17" fmla="*/ 12 h 58"/>
                <a:gd name="T18" fmla="*/ 83 w 306"/>
                <a:gd name="T19" fmla="*/ 14 h 58"/>
                <a:gd name="T20" fmla="*/ 93 w 306"/>
                <a:gd name="T21" fmla="*/ 17 h 58"/>
                <a:gd name="T22" fmla="*/ 99 w 306"/>
                <a:gd name="T23" fmla="*/ 18 h 58"/>
                <a:gd name="T24" fmla="*/ 113 w 306"/>
                <a:gd name="T25" fmla="*/ 24 h 58"/>
                <a:gd name="T26" fmla="*/ 121 w 306"/>
                <a:gd name="T27" fmla="*/ 29 h 58"/>
                <a:gd name="T28" fmla="*/ 133 w 306"/>
                <a:gd name="T29" fmla="*/ 33 h 58"/>
                <a:gd name="T30" fmla="*/ 142 w 306"/>
                <a:gd name="T31" fmla="*/ 36 h 58"/>
                <a:gd name="T32" fmla="*/ 155 w 306"/>
                <a:gd name="T33" fmla="*/ 39 h 58"/>
                <a:gd name="T34" fmla="*/ 170 w 306"/>
                <a:gd name="T35" fmla="*/ 42 h 58"/>
                <a:gd name="T36" fmla="*/ 182 w 306"/>
                <a:gd name="T37" fmla="*/ 47 h 58"/>
                <a:gd name="T38" fmla="*/ 193 w 306"/>
                <a:gd name="T39" fmla="*/ 48 h 58"/>
                <a:gd name="T40" fmla="*/ 207 w 306"/>
                <a:gd name="T41" fmla="*/ 50 h 58"/>
                <a:gd name="T42" fmla="*/ 219 w 306"/>
                <a:gd name="T43" fmla="*/ 53 h 58"/>
                <a:gd name="T44" fmla="*/ 230 w 306"/>
                <a:gd name="T45" fmla="*/ 53 h 58"/>
                <a:gd name="T46" fmla="*/ 242 w 306"/>
                <a:gd name="T47" fmla="*/ 54 h 58"/>
                <a:gd name="T48" fmla="*/ 258 w 306"/>
                <a:gd name="T49" fmla="*/ 54 h 58"/>
                <a:gd name="T50" fmla="*/ 273 w 306"/>
                <a:gd name="T51" fmla="*/ 57 h 58"/>
                <a:gd name="T52" fmla="*/ 283 w 306"/>
                <a:gd name="T53" fmla="*/ 57 h 58"/>
                <a:gd name="T54" fmla="*/ 291 w 306"/>
                <a:gd name="T55" fmla="*/ 57 h 58"/>
                <a:gd name="T56" fmla="*/ 298 w 306"/>
                <a:gd name="T57" fmla="*/ 57 h 58"/>
                <a:gd name="T58" fmla="*/ 305 w 306"/>
                <a:gd name="T59" fmla="*/ 57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0"/>
                  </a:moveTo>
                  <a:lnTo>
                    <a:pt x="9" y="0"/>
                  </a:lnTo>
                  <a:lnTo>
                    <a:pt x="17" y="0"/>
                  </a:lnTo>
                  <a:lnTo>
                    <a:pt x="23" y="2"/>
                  </a:lnTo>
                  <a:lnTo>
                    <a:pt x="33" y="3"/>
                  </a:lnTo>
                  <a:lnTo>
                    <a:pt x="45" y="5"/>
                  </a:lnTo>
                  <a:lnTo>
                    <a:pt x="54" y="6"/>
                  </a:lnTo>
                  <a:lnTo>
                    <a:pt x="65" y="9"/>
                  </a:lnTo>
                  <a:lnTo>
                    <a:pt x="74" y="12"/>
                  </a:lnTo>
                  <a:lnTo>
                    <a:pt x="83" y="14"/>
                  </a:lnTo>
                  <a:lnTo>
                    <a:pt x="93" y="17"/>
                  </a:lnTo>
                  <a:lnTo>
                    <a:pt x="99" y="18"/>
                  </a:lnTo>
                  <a:lnTo>
                    <a:pt x="113" y="24"/>
                  </a:lnTo>
                  <a:lnTo>
                    <a:pt x="121" y="29"/>
                  </a:lnTo>
                  <a:lnTo>
                    <a:pt x="133" y="33"/>
                  </a:lnTo>
                  <a:lnTo>
                    <a:pt x="142" y="36"/>
                  </a:lnTo>
                  <a:lnTo>
                    <a:pt x="155" y="39"/>
                  </a:lnTo>
                  <a:lnTo>
                    <a:pt x="170" y="42"/>
                  </a:lnTo>
                  <a:lnTo>
                    <a:pt x="182" y="47"/>
                  </a:lnTo>
                  <a:lnTo>
                    <a:pt x="193" y="48"/>
                  </a:lnTo>
                  <a:lnTo>
                    <a:pt x="207" y="50"/>
                  </a:lnTo>
                  <a:lnTo>
                    <a:pt x="219" y="53"/>
                  </a:lnTo>
                  <a:lnTo>
                    <a:pt x="230" y="53"/>
                  </a:lnTo>
                  <a:lnTo>
                    <a:pt x="242" y="54"/>
                  </a:lnTo>
                  <a:lnTo>
                    <a:pt x="258" y="54"/>
                  </a:lnTo>
                  <a:lnTo>
                    <a:pt x="273" y="57"/>
                  </a:lnTo>
                  <a:lnTo>
                    <a:pt x="283" y="57"/>
                  </a:lnTo>
                  <a:lnTo>
                    <a:pt x="291" y="57"/>
                  </a:lnTo>
                  <a:lnTo>
                    <a:pt x="298" y="57"/>
                  </a:lnTo>
                  <a:lnTo>
                    <a:pt x="305" y="5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66" name="Freeform 64"/>
            <p:cNvSpPr>
              <a:spLocks/>
            </p:cNvSpPr>
            <p:nvPr/>
          </p:nvSpPr>
          <p:spPr bwMode="auto">
            <a:xfrm flipV="1">
              <a:off x="2481" y="1240"/>
              <a:ext cx="306" cy="58"/>
            </a:xfrm>
            <a:custGeom>
              <a:avLst/>
              <a:gdLst>
                <a:gd name="T0" fmla="*/ 0 w 306"/>
                <a:gd name="T1" fmla="*/ 0 h 58"/>
                <a:gd name="T2" fmla="*/ 9 w 306"/>
                <a:gd name="T3" fmla="*/ 0 h 58"/>
                <a:gd name="T4" fmla="*/ 17 w 306"/>
                <a:gd name="T5" fmla="*/ 0 h 58"/>
                <a:gd name="T6" fmla="*/ 23 w 306"/>
                <a:gd name="T7" fmla="*/ 2 h 58"/>
                <a:gd name="T8" fmla="*/ 33 w 306"/>
                <a:gd name="T9" fmla="*/ 3 h 58"/>
                <a:gd name="T10" fmla="*/ 45 w 306"/>
                <a:gd name="T11" fmla="*/ 5 h 58"/>
                <a:gd name="T12" fmla="*/ 54 w 306"/>
                <a:gd name="T13" fmla="*/ 6 h 58"/>
                <a:gd name="T14" fmla="*/ 65 w 306"/>
                <a:gd name="T15" fmla="*/ 9 h 58"/>
                <a:gd name="T16" fmla="*/ 74 w 306"/>
                <a:gd name="T17" fmla="*/ 12 h 58"/>
                <a:gd name="T18" fmla="*/ 83 w 306"/>
                <a:gd name="T19" fmla="*/ 14 h 58"/>
                <a:gd name="T20" fmla="*/ 93 w 306"/>
                <a:gd name="T21" fmla="*/ 17 h 58"/>
                <a:gd name="T22" fmla="*/ 99 w 306"/>
                <a:gd name="T23" fmla="*/ 18 h 58"/>
                <a:gd name="T24" fmla="*/ 113 w 306"/>
                <a:gd name="T25" fmla="*/ 24 h 58"/>
                <a:gd name="T26" fmla="*/ 121 w 306"/>
                <a:gd name="T27" fmla="*/ 29 h 58"/>
                <a:gd name="T28" fmla="*/ 133 w 306"/>
                <a:gd name="T29" fmla="*/ 33 h 58"/>
                <a:gd name="T30" fmla="*/ 142 w 306"/>
                <a:gd name="T31" fmla="*/ 36 h 58"/>
                <a:gd name="T32" fmla="*/ 155 w 306"/>
                <a:gd name="T33" fmla="*/ 39 h 58"/>
                <a:gd name="T34" fmla="*/ 170 w 306"/>
                <a:gd name="T35" fmla="*/ 42 h 58"/>
                <a:gd name="T36" fmla="*/ 182 w 306"/>
                <a:gd name="T37" fmla="*/ 47 h 58"/>
                <a:gd name="T38" fmla="*/ 193 w 306"/>
                <a:gd name="T39" fmla="*/ 48 h 58"/>
                <a:gd name="T40" fmla="*/ 207 w 306"/>
                <a:gd name="T41" fmla="*/ 50 h 58"/>
                <a:gd name="T42" fmla="*/ 219 w 306"/>
                <a:gd name="T43" fmla="*/ 53 h 58"/>
                <a:gd name="T44" fmla="*/ 230 w 306"/>
                <a:gd name="T45" fmla="*/ 53 h 58"/>
                <a:gd name="T46" fmla="*/ 242 w 306"/>
                <a:gd name="T47" fmla="*/ 54 h 58"/>
                <a:gd name="T48" fmla="*/ 258 w 306"/>
                <a:gd name="T49" fmla="*/ 54 h 58"/>
                <a:gd name="T50" fmla="*/ 273 w 306"/>
                <a:gd name="T51" fmla="*/ 57 h 58"/>
                <a:gd name="T52" fmla="*/ 283 w 306"/>
                <a:gd name="T53" fmla="*/ 57 h 58"/>
                <a:gd name="T54" fmla="*/ 291 w 306"/>
                <a:gd name="T55" fmla="*/ 57 h 58"/>
                <a:gd name="T56" fmla="*/ 298 w 306"/>
                <a:gd name="T57" fmla="*/ 57 h 58"/>
                <a:gd name="T58" fmla="*/ 305 w 306"/>
                <a:gd name="T59" fmla="*/ 57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0"/>
                  </a:moveTo>
                  <a:lnTo>
                    <a:pt x="9" y="0"/>
                  </a:lnTo>
                  <a:lnTo>
                    <a:pt x="17" y="0"/>
                  </a:lnTo>
                  <a:lnTo>
                    <a:pt x="23" y="2"/>
                  </a:lnTo>
                  <a:lnTo>
                    <a:pt x="33" y="3"/>
                  </a:lnTo>
                  <a:lnTo>
                    <a:pt x="45" y="5"/>
                  </a:lnTo>
                  <a:lnTo>
                    <a:pt x="54" y="6"/>
                  </a:lnTo>
                  <a:lnTo>
                    <a:pt x="65" y="9"/>
                  </a:lnTo>
                  <a:lnTo>
                    <a:pt x="74" y="12"/>
                  </a:lnTo>
                  <a:lnTo>
                    <a:pt x="83" y="14"/>
                  </a:lnTo>
                  <a:lnTo>
                    <a:pt x="93" y="17"/>
                  </a:lnTo>
                  <a:lnTo>
                    <a:pt x="99" y="18"/>
                  </a:lnTo>
                  <a:lnTo>
                    <a:pt x="113" y="24"/>
                  </a:lnTo>
                  <a:lnTo>
                    <a:pt x="121" y="29"/>
                  </a:lnTo>
                  <a:lnTo>
                    <a:pt x="133" y="33"/>
                  </a:lnTo>
                  <a:lnTo>
                    <a:pt x="142" y="36"/>
                  </a:lnTo>
                  <a:lnTo>
                    <a:pt x="155" y="39"/>
                  </a:lnTo>
                  <a:lnTo>
                    <a:pt x="170" y="42"/>
                  </a:lnTo>
                  <a:lnTo>
                    <a:pt x="182" y="47"/>
                  </a:lnTo>
                  <a:lnTo>
                    <a:pt x="193" y="48"/>
                  </a:lnTo>
                  <a:lnTo>
                    <a:pt x="207" y="50"/>
                  </a:lnTo>
                  <a:lnTo>
                    <a:pt x="219" y="53"/>
                  </a:lnTo>
                  <a:lnTo>
                    <a:pt x="230" y="53"/>
                  </a:lnTo>
                  <a:lnTo>
                    <a:pt x="242" y="54"/>
                  </a:lnTo>
                  <a:lnTo>
                    <a:pt x="258" y="54"/>
                  </a:lnTo>
                  <a:lnTo>
                    <a:pt x="273" y="57"/>
                  </a:lnTo>
                  <a:lnTo>
                    <a:pt x="283" y="57"/>
                  </a:lnTo>
                  <a:lnTo>
                    <a:pt x="291" y="57"/>
                  </a:lnTo>
                  <a:lnTo>
                    <a:pt x="298" y="57"/>
                  </a:lnTo>
                  <a:lnTo>
                    <a:pt x="305" y="5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67" name="Line 65"/>
            <p:cNvSpPr>
              <a:spLocks noChangeShapeType="1"/>
            </p:cNvSpPr>
            <p:nvPr/>
          </p:nvSpPr>
          <p:spPr bwMode="auto">
            <a:xfrm flipV="1">
              <a:off x="2775" y="1242"/>
              <a:ext cx="1004"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68" name="Line 66"/>
            <p:cNvSpPr>
              <a:spLocks noChangeShapeType="1"/>
            </p:cNvSpPr>
            <p:nvPr/>
          </p:nvSpPr>
          <p:spPr bwMode="auto">
            <a:xfrm flipV="1">
              <a:off x="2748" y="1392"/>
              <a:ext cx="1035"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69" name="Line 67"/>
            <p:cNvSpPr>
              <a:spLocks noChangeShapeType="1"/>
            </p:cNvSpPr>
            <p:nvPr/>
          </p:nvSpPr>
          <p:spPr bwMode="auto">
            <a:xfrm flipV="1">
              <a:off x="2748" y="1428"/>
              <a:ext cx="1035"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70" name="Line 68"/>
            <p:cNvSpPr>
              <a:spLocks noChangeShapeType="1"/>
            </p:cNvSpPr>
            <p:nvPr/>
          </p:nvSpPr>
          <p:spPr bwMode="auto">
            <a:xfrm flipV="1">
              <a:off x="2775" y="1278"/>
              <a:ext cx="1004"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71" name="Freeform 69"/>
            <p:cNvSpPr>
              <a:spLocks/>
            </p:cNvSpPr>
            <p:nvPr/>
          </p:nvSpPr>
          <p:spPr bwMode="auto">
            <a:xfrm flipV="1">
              <a:off x="3783" y="1391"/>
              <a:ext cx="115" cy="108"/>
            </a:xfrm>
            <a:custGeom>
              <a:avLst/>
              <a:gdLst>
                <a:gd name="T0" fmla="*/ 0 w 115"/>
                <a:gd name="T1" fmla="*/ 107 h 108"/>
                <a:gd name="T2" fmla="*/ 6 w 115"/>
                <a:gd name="T3" fmla="*/ 107 h 108"/>
                <a:gd name="T4" fmla="*/ 14 w 115"/>
                <a:gd name="T5" fmla="*/ 106 h 108"/>
                <a:gd name="T6" fmla="*/ 21 w 115"/>
                <a:gd name="T7" fmla="*/ 104 h 108"/>
                <a:gd name="T8" fmla="*/ 29 w 115"/>
                <a:gd name="T9" fmla="*/ 103 h 108"/>
                <a:gd name="T10" fmla="*/ 37 w 115"/>
                <a:gd name="T11" fmla="*/ 100 h 108"/>
                <a:gd name="T12" fmla="*/ 43 w 115"/>
                <a:gd name="T13" fmla="*/ 98 h 108"/>
                <a:gd name="T14" fmla="*/ 50 w 115"/>
                <a:gd name="T15" fmla="*/ 95 h 108"/>
                <a:gd name="T16" fmla="*/ 57 w 115"/>
                <a:gd name="T17" fmla="*/ 91 h 108"/>
                <a:gd name="T18" fmla="*/ 62 w 115"/>
                <a:gd name="T19" fmla="*/ 88 h 108"/>
                <a:gd name="T20" fmla="*/ 68 w 115"/>
                <a:gd name="T21" fmla="*/ 85 h 108"/>
                <a:gd name="T22" fmla="*/ 75 w 115"/>
                <a:gd name="T23" fmla="*/ 79 h 108"/>
                <a:gd name="T24" fmla="*/ 80 w 115"/>
                <a:gd name="T25" fmla="*/ 75 h 108"/>
                <a:gd name="T26" fmla="*/ 84 w 115"/>
                <a:gd name="T27" fmla="*/ 70 h 108"/>
                <a:gd name="T28" fmla="*/ 88 w 115"/>
                <a:gd name="T29" fmla="*/ 64 h 108"/>
                <a:gd name="T30" fmla="*/ 94 w 115"/>
                <a:gd name="T31" fmla="*/ 58 h 108"/>
                <a:gd name="T32" fmla="*/ 98 w 115"/>
                <a:gd name="T33" fmla="*/ 52 h 108"/>
                <a:gd name="T34" fmla="*/ 100 w 115"/>
                <a:gd name="T35" fmla="*/ 46 h 108"/>
                <a:gd name="T36" fmla="*/ 104 w 115"/>
                <a:gd name="T37" fmla="*/ 40 h 108"/>
                <a:gd name="T38" fmla="*/ 107 w 115"/>
                <a:gd name="T39" fmla="*/ 33 h 108"/>
                <a:gd name="T40" fmla="*/ 108 w 115"/>
                <a:gd name="T41" fmla="*/ 27 h 108"/>
                <a:gd name="T42" fmla="*/ 111 w 115"/>
                <a:gd name="T43" fmla="*/ 20 h 108"/>
                <a:gd name="T44" fmla="*/ 112 w 115"/>
                <a:gd name="T45" fmla="*/ 12 h 108"/>
                <a:gd name="T46" fmla="*/ 112 w 115"/>
                <a:gd name="T47" fmla="*/ 6 h 108"/>
                <a:gd name="T48" fmla="*/ 114 w 115"/>
                <a:gd name="T49" fmla="*/ 0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5" h="108">
                  <a:moveTo>
                    <a:pt x="0" y="107"/>
                  </a:moveTo>
                  <a:lnTo>
                    <a:pt x="6" y="107"/>
                  </a:lnTo>
                  <a:lnTo>
                    <a:pt x="14" y="106"/>
                  </a:lnTo>
                  <a:lnTo>
                    <a:pt x="21" y="104"/>
                  </a:lnTo>
                  <a:lnTo>
                    <a:pt x="29" y="103"/>
                  </a:lnTo>
                  <a:lnTo>
                    <a:pt x="37" y="100"/>
                  </a:lnTo>
                  <a:lnTo>
                    <a:pt x="43" y="98"/>
                  </a:lnTo>
                  <a:lnTo>
                    <a:pt x="50" y="95"/>
                  </a:lnTo>
                  <a:lnTo>
                    <a:pt x="57" y="91"/>
                  </a:lnTo>
                  <a:lnTo>
                    <a:pt x="62" y="88"/>
                  </a:lnTo>
                  <a:lnTo>
                    <a:pt x="68" y="85"/>
                  </a:lnTo>
                  <a:lnTo>
                    <a:pt x="75" y="79"/>
                  </a:lnTo>
                  <a:lnTo>
                    <a:pt x="80" y="75"/>
                  </a:lnTo>
                  <a:lnTo>
                    <a:pt x="84" y="70"/>
                  </a:lnTo>
                  <a:lnTo>
                    <a:pt x="88" y="64"/>
                  </a:lnTo>
                  <a:lnTo>
                    <a:pt x="94" y="58"/>
                  </a:lnTo>
                  <a:lnTo>
                    <a:pt x="98" y="52"/>
                  </a:lnTo>
                  <a:lnTo>
                    <a:pt x="100" y="46"/>
                  </a:lnTo>
                  <a:lnTo>
                    <a:pt x="104" y="40"/>
                  </a:lnTo>
                  <a:lnTo>
                    <a:pt x="107" y="33"/>
                  </a:lnTo>
                  <a:lnTo>
                    <a:pt x="108" y="27"/>
                  </a:lnTo>
                  <a:lnTo>
                    <a:pt x="111" y="20"/>
                  </a:lnTo>
                  <a:lnTo>
                    <a:pt x="112" y="12"/>
                  </a:lnTo>
                  <a:lnTo>
                    <a:pt x="112" y="6"/>
                  </a:lnTo>
                  <a:lnTo>
                    <a:pt x="114" y="0"/>
                  </a:lnTo>
                </a:path>
              </a:pathLst>
            </a:custGeom>
            <a:solidFill>
              <a:srgbClr val="B2B2B2"/>
            </a:solidFill>
            <a:ln w="3810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72" name="Freeform 70"/>
            <p:cNvSpPr>
              <a:spLocks noChangeAspect="1"/>
            </p:cNvSpPr>
            <p:nvPr/>
          </p:nvSpPr>
          <p:spPr bwMode="auto">
            <a:xfrm flipH="1">
              <a:off x="3779" y="1428"/>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4534" name="Group 71"/>
          <p:cNvGrpSpPr>
            <a:grpSpLocks/>
          </p:cNvGrpSpPr>
          <p:nvPr/>
        </p:nvGrpSpPr>
        <p:grpSpPr bwMode="auto">
          <a:xfrm>
            <a:off x="3370263" y="5627688"/>
            <a:ext cx="2816225" cy="719137"/>
            <a:chOff x="2123" y="3545"/>
            <a:chExt cx="1774" cy="453"/>
          </a:xfrm>
        </p:grpSpPr>
        <p:grpSp>
          <p:nvGrpSpPr>
            <p:cNvPr id="64704" name="Group 72"/>
            <p:cNvGrpSpPr>
              <a:grpSpLocks/>
            </p:cNvGrpSpPr>
            <p:nvPr/>
          </p:nvGrpSpPr>
          <p:grpSpPr bwMode="auto">
            <a:xfrm flipV="1">
              <a:off x="2133" y="3765"/>
              <a:ext cx="1728" cy="232"/>
              <a:chOff x="2227" y="778"/>
              <a:chExt cx="1728" cy="232"/>
            </a:xfrm>
          </p:grpSpPr>
          <p:sp>
            <p:nvSpPr>
              <p:cNvPr id="64740" name="Rectangle 73"/>
              <p:cNvSpPr>
                <a:spLocks noChangeArrowheads="1"/>
              </p:cNvSpPr>
              <p:nvPr/>
            </p:nvSpPr>
            <p:spPr bwMode="auto">
              <a:xfrm>
                <a:off x="2227" y="778"/>
                <a:ext cx="1728" cy="190"/>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41" name="Rectangle 74"/>
              <p:cNvSpPr>
                <a:spLocks noChangeArrowheads="1"/>
              </p:cNvSpPr>
              <p:nvPr/>
            </p:nvSpPr>
            <p:spPr bwMode="auto">
              <a:xfrm>
                <a:off x="2251" y="942"/>
                <a:ext cx="499" cy="68"/>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64705" name="Line 75"/>
            <p:cNvSpPr>
              <a:spLocks noChangeShapeType="1"/>
            </p:cNvSpPr>
            <p:nvPr/>
          </p:nvSpPr>
          <p:spPr bwMode="auto">
            <a:xfrm>
              <a:off x="2124" y="3996"/>
              <a:ext cx="1773"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06" name="Rectangle 76"/>
            <p:cNvSpPr>
              <a:spLocks noChangeArrowheads="1"/>
            </p:cNvSpPr>
            <p:nvPr/>
          </p:nvSpPr>
          <p:spPr bwMode="auto">
            <a:xfrm>
              <a:off x="2724" y="3625"/>
              <a:ext cx="1093"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07" name="Rectangle 77"/>
            <p:cNvSpPr>
              <a:spLocks noChangeArrowheads="1"/>
            </p:cNvSpPr>
            <p:nvPr/>
          </p:nvSpPr>
          <p:spPr bwMode="auto">
            <a:xfrm>
              <a:off x="2724" y="3779"/>
              <a:ext cx="1093"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08" name="Rectangle 78"/>
            <p:cNvSpPr>
              <a:spLocks noChangeArrowheads="1"/>
            </p:cNvSpPr>
            <p:nvPr/>
          </p:nvSpPr>
          <p:spPr bwMode="auto">
            <a:xfrm rot="5400000" flipH="1">
              <a:off x="2041" y="3882"/>
              <a:ext cx="202"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09" name="Rectangle 79"/>
            <p:cNvSpPr>
              <a:spLocks noChangeArrowheads="1"/>
            </p:cNvSpPr>
            <p:nvPr/>
          </p:nvSpPr>
          <p:spPr bwMode="auto">
            <a:xfrm rot="5400000" flipH="1">
              <a:off x="3800" y="3906"/>
              <a:ext cx="155"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4710" name="Group 80"/>
            <p:cNvGrpSpPr>
              <a:grpSpLocks/>
            </p:cNvGrpSpPr>
            <p:nvPr/>
          </p:nvGrpSpPr>
          <p:grpSpPr bwMode="auto">
            <a:xfrm>
              <a:off x="3782" y="3773"/>
              <a:ext cx="115" cy="224"/>
              <a:chOff x="3782" y="3773"/>
              <a:chExt cx="115" cy="224"/>
            </a:xfrm>
          </p:grpSpPr>
          <p:sp>
            <p:nvSpPr>
              <p:cNvPr id="64738" name="Freeform 81"/>
              <p:cNvSpPr>
                <a:spLocks/>
              </p:cNvSpPr>
              <p:nvPr/>
            </p:nvSpPr>
            <p:spPr bwMode="auto">
              <a:xfrm>
                <a:off x="3782" y="3773"/>
                <a:ext cx="115" cy="107"/>
              </a:xfrm>
              <a:custGeom>
                <a:avLst/>
                <a:gdLst>
                  <a:gd name="T0" fmla="*/ 114 w 115"/>
                  <a:gd name="T1" fmla="*/ 106 h 107"/>
                  <a:gd name="T2" fmla="*/ 112 w 115"/>
                  <a:gd name="T3" fmla="*/ 99 h 107"/>
                  <a:gd name="T4" fmla="*/ 112 w 115"/>
                  <a:gd name="T5" fmla="*/ 91 h 107"/>
                  <a:gd name="T6" fmla="*/ 111 w 115"/>
                  <a:gd name="T7" fmla="*/ 85 h 107"/>
                  <a:gd name="T8" fmla="*/ 108 w 115"/>
                  <a:gd name="T9" fmla="*/ 77 h 107"/>
                  <a:gd name="T10" fmla="*/ 107 w 115"/>
                  <a:gd name="T11" fmla="*/ 70 h 107"/>
                  <a:gd name="T12" fmla="*/ 104 w 115"/>
                  <a:gd name="T13" fmla="*/ 64 h 107"/>
                  <a:gd name="T14" fmla="*/ 100 w 115"/>
                  <a:gd name="T15" fmla="*/ 58 h 107"/>
                  <a:gd name="T16" fmla="*/ 98 w 115"/>
                  <a:gd name="T17" fmla="*/ 53 h 107"/>
                  <a:gd name="T18" fmla="*/ 94 w 115"/>
                  <a:gd name="T19" fmla="*/ 47 h 107"/>
                  <a:gd name="T20" fmla="*/ 88 w 115"/>
                  <a:gd name="T21" fmla="*/ 41 h 107"/>
                  <a:gd name="T22" fmla="*/ 84 w 115"/>
                  <a:gd name="T23" fmla="*/ 35 h 107"/>
                  <a:gd name="T24" fmla="*/ 80 w 115"/>
                  <a:gd name="T25" fmla="*/ 31 h 107"/>
                  <a:gd name="T26" fmla="*/ 74 w 115"/>
                  <a:gd name="T27" fmla="*/ 26 h 107"/>
                  <a:gd name="T28" fmla="*/ 68 w 115"/>
                  <a:gd name="T29" fmla="*/ 20 h 107"/>
                  <a:gd name="T30" fmla="*/ 62 w 115"/>
                  <a:gd name="T31" fmla="*/ 17 h 107"/>
                  <a:gd name="T32" fmla="*/ 57 w 115"/>
                  <a:gd name="T33" fmla="*/ 12 h 107"/>
                  <a:gd name="T34" fmla="*/ 49 w 115"/>
                  <a:gd name="T35" fmla="*/ 9 h 107"/>
                  <a:gd name="T36" fmla="*/ 42 w 115"/>
                  <a:gd name="T37" fmla="*/ 6 h 107"/>
                  <a:gd name="T38" fmla="*/ 37 w 115"/>
                  <a:gd name="T39" fmla="*/ 5 h 107"/>
                  <a:gd name="T40" fmla="*/ 29 w 115"/>
                  <a:gd name="T41" fmla="*/ 2 h 107"/>
                  <a:gd name="T42" fmla="*/ 21 w 115"/>
                  <a:gd name="T43" fmla="*/ 0 h 107"/>
                  <a:gd name="T44" fmla="*/ 13 w 115"/>
                  <a:gd name="T45" fmla="*/ 0 h 107"/>
                  <a:gd name="T46" fmla="*/ 5 w 115"/>
                  <a:gd name="T47" fmla="*/ 0 h 107"/>
                  <a:gd name="T48" fmla="*/ 0 w 115"/>
                  <a:gd name="T49" fmla="*/ 0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5" h="107">
                    <a:moveTo>
                      <a:pt x="114" y="106"/>
                    </a:moveTo>
                    <a:lnTo>
                      <a:pt x="112" y="99"/>
                    </a:lnTo>
                    <a:lnTo>
                      <a:pt x="112" y="91"/>
                    </a:lnTo>
                    <a:lnTo>
                      <a:pt x="111" y="85"/>
                    </a:lnTo>
                    <a:lnTo>
                      <a:pt x="108" y="77"/>
                    </a:lnTo>
                    <a:lnTo>
                      <a:pt x="107" y="70"/>
                    </a:lnTo>
                    <a:lnTo>
                      <a:pt x="104" y="64"/>
                    </a:lnTo>
                    <a:lnTo>
                      <a:pt x="100" y="58"/>
                    </a:lnTo>
                    <a:lnTo>
                      <a:pt x="98" y="53"/>
                    </a:lnTo>
                    <a:lnTo>
                      <a:pt x="94" y="47"/>
                    </a:lnTo>
                    <a:lnTo>
                      <a:pt x="88" y="41"/>
                    </a:lnTo>
                    <a:lnTo>
                      <a:pt x="84" y="35"/>
                    </a:lnTo>
                    <a:lnTo>
                      <a:pt x="80" y="31"/>
                    </a:lnTo>
                    <a:lnTo>
                      <a:pt x="74" y="26"/>
                    </a:lnTo>
                    <a:lnTo>
                      <a:pt x="68" y="20"/>
                    </a:lnTo>
                    <a:lnTo>
                      <a:pt x="62" y="17"/>
                    </a:lnTo>
                    <a:lnTo>
                      <a:pt x="57" y="12"/>
                    </a:lnTo>
                    <a:lnTo>
                      <a:pt x="49" y="9"/>
                    </a:lnTo>
                    <a:lnTo>
                      <a:pt x="42" y="6"/>
                    </a:lnTo>
                    <a:lnTo>
                      <a:pt x="37" y="5"/>
                    </a:lnTo>
                    <a:lnTo>
                      <a:pt x="29" y="2"/>
                    </a:lnTo>
                    <a:lnTo>
                      <a:pt x="21" y="0"/>
                    </a:lnTo>
                    <a:lnTo>
                      <a:pt x="13" y="0"/>
                    </a:lnTo>
                    <a:lnTo>
                      <a:pt x="5" y="0"/>
                    </a:lnTo>
                    <a:lnTo>
                      <a:pt x="0" y="0"/>
                    </a:lnTo>
                  </a:path>
                </a:pathLst>
              </a:custGeom>
              <a:solidFill>
                <a:srgbClr val="B2B2B2"/>
              </a:solidFill>
              <a:ln w="3810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39" name="Line 82"/>
              <p:cNvSpPr>
                <a:spLocks noChangeShapeType="1"/>
              </p:cNvSpPr>
              <p:nvPr/>
            </p:nvSpPr>
            <p:spPr bwMode="auto">
              <a:xfrm flipV="1">
                <a:off x="3897" y="3882"/>
                <a:ext cx="0" cy="115"/>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4711" name="Group 83"/>
            <p:cNvGrpSpPr>
              <a:grpSpLocks/>
            </p:cNvGrpSpPr>
            <p:nvPr/>
          </p:nvGrpSpPr>
          <p:grpSpPr bwMode="auto">
            <a:xfrm>
              <a:off x="3780" y="3809"/>
              <a:ext cx="81" cy="188"/>
              <a:chOff x="3780" y="3809"/>
              <a:chExt cx="81" cy="188"/>
            </a:xfrm>
          </p:grpSpPr>
          <p:sp>
            <p:nvSpPr>
              <p:cNvPr id="64736" name="Line 84"/>
              <p:cNvSpPr>
                <a:spLocks noChangeShapeType="1"/>
              </p:cNvSpPr>
              <p:nvPr/>
            </p:nvSpPr>
            <p:spPr bwMode="auto">
              <a:xfrm flipV="1">
                <a:off x="3861" y="3882"/>
                <a:ext cx="0" cy="115"/>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37" name="Freeform 85"/>
              <p:cNvSpPr>
                <a:spLocks noChangeAspect="1"/>
              </p:cNvSpPr>
              <p:nvPr/>
            </p:nvSpPr>
            <p:spPr bwMode="auto">
              <a:xfrm flipH="1">
                <a:off x="3780" y="3809"/>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4712" name="Line 86"/>
            <p:cNvSpPr>
              <a:spLocks noChangeShapeType="1"/>
            </p:cNvSpPr>
            <p:nvPr/>
          </p:nvSpPr>
          <p:spPr bwMode="auto">
            <a:xfrm flipV="1">
              <a:off x="2123" y="3824"/>
              <a:ext cx="0" cy="173"/>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13" name="Line 87"/>
            <p:cNvSpPr>
              <a:spLocks noChangeShapeType="1"/>
            </p:cNvSpPr>
            <p:nvPr/>
          </p:nvSpPr>
          <p:spPr bwMode="auto">
            <a:xfrm flipV="1">
              <a:off x="2160" y="3825"/>
              <a:ext cx="0" cy="173"/>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14" name="Rectangle 88"/>
            <p:cNvSpPr>
              <a:spLocks noChangeArrowheads="1"/>
            </p:cNvSpPr>
            <p:nvPr/>
          </p:nvSpPr>
          <p:spPr bwMode="auto">
            <a:xfrm>
              <a:off x="2205" y="3723"/>
              <a:ext cx="305"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15" name="Rectangle 89"/>
            <p:cNvSpPr>
              <a:spLocks noChangeArrowheads="1"/>
            </p:cNvSpPr>
            <p:nvPr/>
          </p:nvSpPr>
          <p:spPr bwMode="auto">
            <a:xfrm>
              <a:off x="2205" y="3677"/>
              <a:ext cx="305" cy="2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716" name="Line 90"/>
            <p:cNvSpPr>
              <a:spLocks noChangeShapeType="1"/>
            </p:cNvSpPr>
            <p:nvPr/>
          </p:nvSpPr>
          <p:spPr bwMode="auto">
            <a:xfrm>
              <a:off x="2225" y="3753"/>
              <a:ext cx="259"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17" name="Line 91"/>
            <p:cNvSpPr>
              <a:spLocks noChangeShapeType="1"/>
            </p:cNvSpPr>
            <p:nvPr/>
          </p:nvSpPr>
          <p:spPr bwMode="auto">
            <a:xfrm>
              <a:off x="2225" y="3679"/>
              <a:ext cx="259"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4718" name="Group 92"/>
            <p:cNvGrpSpPr>
              <a:grpSpLocks/>
            </p:cNvGrpSpPr>
            <p:nvPr/>
          </p:nvGrpSpPr>
          <p:grpSpPr bwMode="auto">
            <a:xfrm>
              <a:off x="2123" y="3609"/>
              <a:ext cx="359" cy="108"/>
              <a:chOff x="2123" y="3609"/>
              <a:chExt cx="359" cy="108"/>
            </a:xfrm>
          </p:grpSpPr>
          <p:sp>
            <p:nvSpPr>
              <p:cNvPr id="64734" name="Freeform 93"/>
              <p:cNvSpPr>
                <a:spLocks/>
              </p:cNvSpPr>
              <p:nvPr/>
            </p:nvSpPr>
            <p:spPr bwMode="auto">
              <a:xfrm>
                <a:off x="2123" y="3609"/>
                <a:ext cx="114" cy="108"/>
              </a:xfrm>
              <a:custGeom>
                <a:avLst/>
                <a:gdLst>
                  <a:gd name="T0" fmla="*/ 0 w 113"/>
                  <a:gd name="T1" fmla="*/ 0 h 108"/>
                  <a:gd name="T2" fmla="*/ 0 w 113"/>
                  <a:gd name="T3" fmla="*/ 6 h 108"/>
                  <a:gd name="T4" fmla="*/ 0 w 113"/>
                  <a:gd name="T5" fmla="*/ 14 h 108"/>
                  <a:gd name="T6" fmla="*/ 2 w 113"/>
                  <a:gd name="T7" fmla="*/ 21 h 108"/>
                  <a:gd name="T8" fmla="*/ 4 w 113"/>
                  <a:gd name="T9" fmla="*/ 27 h 108"/>
                  <a:gd name="T10" fmla="*/ 5 w 113"/>
                  <a:gd name="T11" fmla="*/ 33 h 108"/>
                  <a:gd name="T12" fmla="*/ 8 w 113"/>
                  <a:gd name="T13" fmla="*/ 40 h 108"/>
                  <a:gd name="T14" fmla="*/ 10 w 113"/>
                  <a:gd name="T15" fmla="*/ 46 h 108"/>
                  <a:gd name="T16" fmla="*/ 14 w 113"/>
                  <a:gd name="T17" fmla="*/ 52 h 108"/>
                  <a:gd name="T18" fmla="*/ 18 w 113"/>
                  <a:gd name="T19" fmla="*/ 58 h 108"/>
                  <a:gd name="T20" fmla="*/ 22 w 113"/>
                  <a:gd name="T21" fmla="*/ 64 h 108"/>
                  <a:gd name="T22" fmla="*/ 26 w 113"/>
                  <a:gd name="T23" fmla="*/ 70 h 108"/>
                  <a:gd name="T24" fmla="*/ 32 w 113"/>
                  <a:gd name="T25" fmla="*/ 75 h 108"/>
                  <a:gd name="T26" fmla="*/ 37 w 113"/>
                  <a:gd name="T27" fmla="*/ 79 h 108"/>
                  <a:gd name="T28" fmla="*/ 42 w 113"/>
                  <a:gd name="T29" fmla="*/ 83 h 108"/>
                  <a:gd name="T30" fmla="*/ 49 w 113"/>
                  <a:gd name="T31" fmla="*/ 88 h 108"/>
                  <a:gd name="T32" fmla="*/ 54 w 113"/>
                  <a:gd name="T33" fmla="*/ 91 h 108"/>
                  <a:gd name="T34" fmla="*/ 74 w 113"/>
                  <a:gd name="T35" fmla="*/ 95 h 108"/>
                  <a:gd name="T36" fmla="*/ 81 w 113"/>
                  <a:gd name="T37" fmla="*/ 98 h 108"/>
                  <a:gd name="T38" fmla="*/ 86 w 113"/>
                  <a:gd name="T39" fmla="*/ 100 h 108"/>
                  <a:gd name="T40" fmla="*/ 94 w 113"/>
                  <a:gd name="T41" fmla="*/ 103 h 108"/>
                  <a:gd name="T42" fmla="*/ 102 w 113"/>
                  <a:gd name="T43" fmla="*/ 104 h 108"/>
                  <a:gd name="T44" fmla="*/ 108 w 113"/>
                  <a:gd name="T45" fmla="*/ 106 h 108"/>
                  <a:gd name="T46" fmla="*/ 116 w 113"/>
                  <a:gd name="T47" fmla="*/ 107 h 108"/>
                  <a:gd name="T48" fmla="*/ 124 w 113"/>
                  <a:gd name="T49" fmla="*/ 10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3" h="108">
                    <a:moveTo>
                      <a:pt x="0" y="0"/>
                    </a:moveTo>
                    <a:lnTo>
                      <a:pt x="0" y="6"/>
                    </a:lnTo>
                    <a:lnTo>
                      <a:pt x="0" y="14"/>
                    </a:lnTo>
                    <a:lnTo>
                      <a:pt x="2" y="21"/>
                    </a:lnTo>
                    <a:lnTo>
                      <a:pt x="4" y="27"/>
                    </a:lnTo>
                    <a:lnTo>
                      <a:pt x="5" y="33"/>
                    </a:lnTo>
                    <a:lnTo>
                      <a:pt x="8" y="40"/>
                    </a:lnTo>
                    <a:lnTo>
                      <a:pt x="10" y="46"/>
                    </a:lnTo>
                    <a:lnTo>
                      <a:pt x="14" y="52"/>
                    </a:lnTo>
                    <a:lnTo>
                      <a:pt x="18" y="58"/>
                    </a:lnTo>
                    <a:lnTo>
                      <a:pt x="22" y="64"/>
                    </a:lnTo>
                    <a:lnTo>
                      <a:pt x="26" y="70"/>
                    </a:lnTo>
                    <a:lnTo>
                      <a:pt x="32" y="75"/>
                    </a:lnTo>
                    <a:lnTo>
                      <a:pt x="37" y="79"/>
                    </a:lnTo>
                    <a:lnTo>
                      <a:pt x="42" y="83"/>
                    </a:lnTo>
                    <a:lnTo>
                      <a:pt x="49" y="88"/>
                    </a:lnTo>
                    <a:lnTo>
                      <a:pt x="54" y="91"/>
                    </a:lnTo>
                    <a:lnTo>
                      <a:pt x="62" y="95"/>
                    </a:lnTo>
                    <a:lnTo>
                      <a:pt x="69" y="98"/>
                    </a:lnTo>
                    <a:lnTo>
                      <a:pt x="74" y="100"/>
                    </a:lnTo>
                    <a:lnTo>
                      <a:pt x="82" y="103"/>
                    </a:lnTo>
                    <a:lnTo>
                      <a:pt x="90" y="104"/>
                    </a:lnTo>
                    <a:lnTo>
                      <a:pt x="96" y="106"/>
                    </a:lnTo>
                    <a:lnTo>
                      <a:pt x="104" y="107"/>
                    </a:lnTo>
                    <a:lnTo>
                      <a:pt x="112" y="107"/>
                    </a:lnTo>
                  </a:path>
                </a:pathLst>
              </a:custGeom>
              <a:solidFill>
                <a:srgbClr val="B2B2B2"/>
              </a:solidFill>
              <a:ln w="3810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35" name="Line 94"/>
              <p:cNvSpPr>
                <a:spLocks noChangeShapeType="1"/>
              </p:cNvSpPr>
              <p:nvPr/>
            </p:nvSpPr>
            <p:spPr bwMode="auto">
              <a:xfrm>
                <a:off x="2223" y="3717"/>
                <a:ext cx="259"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4719" name="Freeform 95"/>
            <p:cNvSpPr>
              <a:spLocks/>
            </p:cNvSpPr>
            <p:nvPr/>
          </p:nvSpPr>
          <p:spPr bwMode="auto">
            <a:xfrm>
              <a:off x="2123" y="3717"/>
              <a:ext cx="111" cy="108"/>
            </a:xfrm>
            <a:custGeom>
              <a:avLst/>
              <a:gdLst>
                <a:gd name="T0" fmla="*/ 110 w 111"/>
                <a:gd name="T1" fmla="*/ 0 h 108"/>
                <a:gd name="T2" fmla="*/ 103 w 111"/>
                <a:gd name="T3" fmla="*/ 0 h 108"/>
                <a:gd name="T4" fmla="*/ 95 w 111"/>
                <a:gd name="T5" fmla="*/ 0 h 108"/>
                <a:gd name="T6" fmla="*/ 87 w 111"/>
                <a:gd name="T7" fmla="*/ 0 h 108"/>
                <a:gd name="T8" fmla="*/ 80 w 111"/>
                <a:gd name="T9" fmla="*/ 2 h 108"/>
                <a:gd name="T10" fmla="*/ 75 w 111"/>
                <a:gd name="T11" fmla="*/ 3 h 108"/>
                <a:gd name="T12" fmla="*/ 67 w 111"/>
                <a:gd name="T13" fmla="*/ 6 h 108"/>
                <a:gd name="T14" fmla="*/ 60 w 111"/>
                <a:gd name="T15" fmla="*/ 9 h 108"/>
                <a:gd name="T16" fmla="*/ 55 w 111"/>
                <a:gd name="T17" fmla="*/ 12 h 108"/>
                <a:gd name="T18" fmla="*/ 49 w 111"/>
                <a:gd name="T19" fmla="*/ 17 h 108"/>
                <a:gd name="T20" fmla="*/ 42 w 111"/>
                <a:gd name="T21" fmla="*/ 21 h 108"/>
                <a:gd name="T22" fmla="*/ 37 w 111"/>
                <a:gd name="T23" fmla="*/ 26 h 108"/>
                <a:gd name="T24" fmla="*/ 31 w 111"/>
                <a:gd name="T25" fmla="*/ 30 h 108"/>
                <a:gd name="T26" fmla="*/ 26 w 111"/>
                <a:gd name="T27" fmla="*/ 36 h 108"/>
                <a:gd name="T28" fmla="*/ 22 w 111"/>
                <a:gd name="T29" fmla="*/ 40 h 108"/>
                <a:gd name="T30" fmla="*/ 18 w 111"/>
                <a:gd name="T31" fmla="*/ 46 h 108"/>
                <a:gd name="T32" fmla="*/ 14 w 111"/>
                <a:gd name="T33" fmla="*/ 52 h 108"/>
                <a:gd name="T34" fmla="*/ 10 w 111"/>
                <a:gd name="T35" fmla="*/ 58 h 108"/>
                <a:gd name="T36" fmla="*/ 7 w 111"/>
                <a:gd name="T37" fmla="*/ 64 h 108"/>
                <a:gd name="T38" fmla="*/ 5 w 111"/>
                <a:gd name="T39" fmla="*/ 72 h 108"/>
                <a:gd name="T40" fmla="*/ 3 w 111"/>
                <a:gd name="T41" fmla="*/ 78 h 108"/>
                <a:gd name="T42" fmla="*/ 2 w 111"/>
                <a:gd name="T43" fmla="*/ 85 h 108"/>
                <a:gd name="T44" fmla="*/ 0 w 111"/>
                <a:gd name="T45" fmla="*/ 91 h 108"/>
                <a:gd name="T46" fmla="*/ 0 w 111"/>
                <a:gd name="T47" fmla="*/ 100 h 108"/>
                <a:gd name="T48" fmla="*/ 0 w 111"/>
                <a:gd name="T49" fmla="*/ 10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solidFill>
              <a:srgbClr val="B2B2B2"/>
            </a:solidFill>
            <a:ln w="3810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0" name="Freeform 96"/>
            <p:cNvSpPr>
              <a:spLocks noChangeAspect="1"/>
            </p:cNvSpPr>
            <p:nvPr/>
          </p:nvSpPr>
          <p:spPr bwMode="auto">
            <a:xfrm flipV="1">
              <a:off x="2160" y="3601"/>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1" name="Freeform 97"/>
            <p:cNvSpPr>
              <a:spLocks noChangeAspect="1"/>
            </p:cNvSpPr>
            <p:nvPr/>
          </p:nvSpPr>
          <p:spPr bwMode="auto">
            <a:xfrm>
              <a:off x="2160" y="3753"/>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2" name="Freeform 98"/>
            <p:cNvSpPr>
              <a:spLocks/>
            </p:cNvSpPr>
            <p:nvPr/>
          </p:nvSpPr>
          <p:spPr bwMode="auto">
            <a:xfrm>
              <a:off x="2482" y="3641"/>
              <a:ext cx="306" cy="58"/>
            </a:xfrm>
            <a:custGeom>
              <a:avLst/>
              <a:gdLst>
                <a:gd name="T0" fmla="*/ 0 w 306"/>
                <a:gd name="T1" fmla="*/ 57 h 58"/>
                <a:gd name="T2" fmla="*/ 9 w 306"/>
                <a:gd name="T3" fmla="*/ 57 h 58"/>
                <a:gd name="T4" fmla="*/ 17 w 306"/>
                <a:gd name="T5" fmla="*/ 54 h 58"/>
                <a:gd name="T6" fmla="*/ 23 w 306"/>
                <a:gd name="T7" fmla="*/ 54 h 58"/>
                <a:gd name="T8" fmla="*/ 33 w 306"/>
                <a:gd name="T9" fmla="*/ 53 h 58"/>
                <a:gd name="T10" fmla="*/ 45 w 306"/>
                <a:gd name="T11" fmla="*/ 51 h 58"/>
                <a:gd name="T12" fmla="*/ 54 w 306"/>
                <a:gd name="T13" fmla="*/ 48 h 58"/>
                <a:gd name="T14" fmla="*/ 65 w 306"/>
                <a:gd name="T15" fmla="*/ 45 h 58"/>
                <a:gd name="T16" fmla="*/ 74 w 306"/>
                <a:gd name="T17" fmla="*/ 44 h 58"/>
                <a:gd name="T18" fmla="*/ 83 w 306"/>
                <a:gd name="T19" fmla="*/ 42 h 58"/>
                <a:gd name="T20" fmla="*/ 93 w 306"/>
                <a:gd name="T21" fmla="*/ 39 h 58"/>
                <a:gd name="T22" fmla="*/ 99 w 306"/>
                <a:gd name="T23" fmla="*/ 36 h 58"/>
                <a:gd name="T24" fmla="*/ 113 w 306"/>
                <a:gd name="T25" fmla="*/ 30 h 58"/>
                <a:gd name="T26" fmla="*/ 121 w 306"/>
                <a:gd name="T27" fmla="*/ 27 h 58"/>
                <a:gd name="T28" fmla="*/ 133 w 306"/>
                <a:gd name="T29" fmla="*/ 21 h 58"/>
                <a:gd name="T30" fmla="*/ 142 w 306"/>
                <a:gd name="T31" fmla="*/ 20 h 58"/>
                <a:gd name="T32" fmla="*/ 155 w 306"/>
                <a:gd name="T33" fmla="*/ 17 h 58"/>
                <a:gd name="T34" fmla="*/ 170 w 306"/>
                <a:gd name="T35" fmla="*/ 12 h 58"/>
                <a:gd name="T36" fmla="*/ 182 w 306"/>
                <a:gd name="T37" fmla="*/ 9 h 58"/>
                <a:gd name="T38" fmla="*/ 193 w 306"/>
                <a:gd name="T39" fmla="*/ 8 h 58"/>
                <a:gd name="T40" fmla="*/ 207 w 306"/>
                <a:gd name="T41" fmla="*/ 6 h 58"/>
                <a:gd name="T42" fmla="*/ 219 w 306"/>
                <a:gd name="T43" fmla="*/ 3 h 58"/>
                <a:gd name="T44" fmla="*/ 230 w 306"/>
                <a:gd name="T45" fmla="*/ 3 h 58"/>
                <a:gd name="T46" fmla="*/ 242 w 306"/>
                <a:gd name="T47" fmla="*/ 2 h 58"/>
                <a:gd name="T48" fmla="*/ 258 w 306"/>
                <a:gd name="T49" fmla="*/ 0 h 58"/>
                <a:gd name="T50" fmla="*/ 273 w 306"/>
                <a:gd name="T51" fmla="*/ 0 h 58"/>
                <a:gd name="T52" fmla="*/ 283 w 306"/>
                <a:gd name="T53" fmla="*/ 0 h 58"/>
                <a:gd name="T54" fmla="*/ 291 w 306"/>
                <a:gd name="T55" fmla="*/ 0 h 58"/>
                <a:gd name="T56" fmla="*/ 298 w 306"/>
                <a:gd name="T57" fmla="*/ 0 h 58"/>
                <a:gd name="T58" fmla="*/ 305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B2B2B2"/>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3" name="Freeform 99"/>
            <p:cNvSpPr>
              <a:spLocks/>
            </p:cNvSpPr>
            <p:nvPr/>
          </p:nvSpPr>
          <p:spPr bwMode="auto">
            <a:xfrm flipV="1">
              <a:off x="2504" y="3737"/>
              <a:ext cx="306" cy="58"/>
            </a:xfrm>
            <a:custGeom>
              <a:avLst/>
              <a:gdLst>
                <a:gd name="T0" fmla="*/ 0 w 306"/>
                <a:gd name="T1" fmla="*/ 57 h 58"/>
                <a:gd name="T2" fmla="*/ 9 w 306"/>
                <a:gd name="T3" fmla="*/ 57 h 58"/>
                <a:gd name="T4" fmla="*/ 17 w 306"/>
                <a:gd name="T5" fmla="*/ 54 h 58"/>
                <a:gd name="T6" fmla="*/ 23 w 306"/>
                <a:gd name="T7" fmla="*/ 54 h 58"/>
                <a:gd name="T8" fmla="*/ 33 w 306"/>
                <a:gd name="T9" fmla="*/ 53 h 58"/>
                <a:gd name="T10" fmla="*/ 45 w 306"/>
                <a:gd name="T11" fmla="*/ 51 h 58"/>
                <a:gd name="T12" fmla="*/ 54 w 306"/>
                <a:gd name="T13" fmla="*/ 48 h 58"/>
                <a:gd name="T14" fmla="*/ 65 w 306"/>
                <a:gd name="T15" fmla="*/ 45 h 58"/>
                <a:gd name="T16" fmla="*/ 74 w 306"/>
                <a:gd name="T17" fmla="*/ 44 h 58"/>
                <a:gd name="T18" fmla="*/ 83 w 306"/>
                <a:gd name="T19" fmla="*/ 42 h 58"/>
                <a:gd name="T20" fmla="*/ 93 w 306"/>
                <a:gd name="T21" fmla="*/ 39 h 58"/>
                <a:gd name="T22" fmla="*/ 99 w 306"/>
                <a:gd name="T23" fmla="*/ 36 h 58"/>
                <a:gd name="T24" fmla="*/ 113 w 306"/>
                <a:gd name="T25" fmla="*/ 30 h 58"/>
                <a:gd name="T26" fmla="*/ 121 w 306"/>
                <a:gd name="T27" fmla="*/ 27 h 58"/>
                <a:gd name="T28" fmla="*/ 133 w 306"/>
                <a:gd name="T29" fmla="*/ 21 h 58"/>
                <a:gd name="T30" fmla="*/ 142 w 306"/>
                <a:gd name="T31" fmla="*/ 20 h 58"/>
                <a:gd name="T32" fmla="*/ 155 w 306"/>
                <a:gd name="T33" fmla="*/ 17 h 58"/>
                <a:gd name="T34" fmla="*/ 170 w 306"/>
                <a:gd name="T35" fmla="*/ 12 h 58"/>
                <a:gd name="T36" fmla="*/ 182 w 306"/>
                <a:gd name="T37" fmla="*/ 9 h 58"/>
                <a:gd name="T38" fmla="*/ 193 w 306"/>
                <a:gd name="T39" fmla="*/ 8 h 58"/>
                <a:gd name="T40" fmla="*/ 207 w 306"/>
                <a:gd name="T41" fmla="*/ 6 h 58"/>
                <a:gd name="T42" fmla="*/ 219 w 306"/>
                <a:gd name="T43" fmla="*/ 3 h 58"/>
                <a:gd name="T44" fmla="*/ 230 w 306"/>
                <a:gd name="T45" fmla="*/ 3 h 58"/>
                <a:gd name="T46" fmla="*/ 242 w 306"/>
                <a:gd name="T47" fmla="*/ 2 h 58"/>
                <a:gd name="T48" fmla="*/ 258 w 306"/>
                <a:gd name="T49" fmla="*/ 0 h 58"/>
                <a:gd name="T50" fmla="*/ 273 w 306"/>
                <a:gd name="T51" fmla="*/ 0 h 58"/>
                <a:gd name="T52" fmla="*/ 283 w 306"/>
                <a:gd name="T53" fmla="*/ 0 h 58"/>
                <a:gd name="T54" fmla="*/ 291 w 306"/>
                <a:gd name="T55" fmla="*/ 0 h 58"/>
                <a:gd name="T56" fmla="*/ 298 w 306"/>
                <a:gd name="T57" fmla="*/ 0 h 58"/>
                <a:gd name="T58" fmla="*/ 305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B2B2B2"/>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4" name="Freeform 100"/>
            <p:cNvSpPr>
              <a:spLocks/>
            </p:cNvSpPr>
            <p:nvPr/>
          </p:nvSpPr>
          <p:spPr bwMode="auto">
            <a:xfrm>
              <a:off x="2480" y="3659"/>
              <a:ext cx="306" cy="58"/>
            </a:xfrm>
            <a:custGeom>
              <a:avLst/>
              <a:gdLst>
                <a:gd name="T0" fmla="*/ 0 w 306"/>
                <a:gd name="T1" fmla="*/ 57 h 58"/>
                <a:gd name="T2" fmla="*/ 9 w 306"/>
                <a:gd name="T3" fmla="*/ 57 h 58"/>
                <a:gd name="T4" fmla="*/ 17 w 306"/>
                <a:gd name="T5" fmla="*/ 54 h 58"/>
                <a:gd name="T6" fmla="*/ 23 w 306"/>
                <a:gd name="T7" fmla="*/ 54 h 58"/>
                <a:gd name="T8" fmla="*/ 33 w 306"/>
                <a:gd name="T9" fmla="*/ 53 h 58"/>
                <a:gd name="T10" fmla="*/ 45 w 306"/>
                <a:gd name="T11" fmla="*/ 51 h 58"/>
                <a:gd name="T12" fmla="*/ 54 w 306"/>
                <a:gd name="T13" fmla="*/ 48 h 58"/>
                <a:gd name="T14" fmla="*/ 65 w 306"/>
                <a:gd name="T15" fmla="*/ 45 h 58"/>
                <a:gd name="T16" fmla="*/ 74 w 306"/>
                <a:gd name="T17" fmla="*/ 44 h 58"/>
                <a:gd name="T18" fmla="*/ 83 w 306"/>
                <a:gd name="T19" fmla="*/ 42 h 58"/>
                <a:gd name="T20" fmla="*/ 93 w 306"/>
                <a:gd name="T21" fmla="*/ 39 h 58"/>
                <a:gd name="T22" fmla="*/ 99 w 306"/>
                <a:gd name="T23" fmla="*/ 36 h 58"/>
                <a:gd name="T24" fmla="*/ 113 w 306"/>
                <a:gd name="T25" fmla="*/ 30 h 58"/>
                <a:gd name="T26" fmla="*/ 121 w 306"/>
                <a:gd name="T27" fmla="*/ 27 h 58"/>
                <a:gd name="T28" fmla="*/ 133 w 306"/>
                <a:gd name="T29" fmla="*/ 21 h 58"/>
                <a:gd name="T30" fmla="*/ 142 w 306"/>
                <a:gd name="T31" fmla="*/ 20 h 58"/>
                <a:gd name="T32" fmla="*/ 155 w 306"/>
                <a:gd name="T33" fmla="*/ 17 h 58"/>
                <a:gd name="T34" fmla="*/ 170 w 306"/>
                <a:gd name="T35" fmla="*/ 12 h 58"/>
                <a:gd name="T36" fmla="*/ 182 w 306"/>
                <a:gd name="T37" fmla="*/ 9 h 58"/>
                <a:gd name="T38" fmla="*/ 193 w 306"/>
                <a:gd name="T39" fmla="*/ 8 h 58"/>
                <a:gd name="T40" fmla="*/ 207 w 306"/>
                <a:gd name="T41" fmla="*/ 6 h 58"/>
                <a:gd name="T42" fmla="*/ 219 w 306"/>
                <a:gd name="T43" fmla="*/ 3 h 58"/>
                <a:gd name="T44" fmla="*/ 230 w 306"/>
                <a:gd name="T45" fmla="*/ 3 h 58"/>
                <a:gd name="T46" fmla="*/ 242 w 306"/>
                <a:gd name="T47" fmla="*/ 2 h 58"/>
                <a:gd name="T48" fmla="*/ 258 w 306"/>
                <a:gd name="T49" fmla="*/ 0 h 58"/>
                <a:gd name="T50" fmla="*/ 273 w 306"/>
                <a:gd name="T51" fmla="*/ 0 h 58"/>
                <a:gd name="T52" fmla="*/ 283 w 306"/>
                <a:gd name="T53" fmla="*/ 0 h 58"/>
                <a:gd name="T54" fmla="*/ 291 w 306"/>
                <a:gd name="T55" fmla="*/ 0 h 58"/>
                <a:gd name="T56" fmla="*/ 298 w 306"/>
                <a:gd name="T57" fmla="*/ 0 h 58"/>
                <a:gd name="T58" fmla="*/ 305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5" name="Freeform 101"/>
            <p:cNvSpPr>
              <a:spLocks/>
            </p:cNvSpPr>
            <p:nvPr/>
          </p:nvSpPr>
          <p:spPr bwMode="auto">
            <a:xfrm>
              <a:off x="2480" y="3623"/>
              <a:ext cx="306" cy="58"/>
            </a:xfrm>
            <a:custGeom>
              <a:avLst/>
              <a:gdLst>
                <a:gd name="T0" fmla="*/ 0 w 306"/>
                <a:gd name="T1" fmla="*/ 57 h 58"/>
                <a:gd name="T2" fmla="*/ 9 w 306"/>
                <a:gd name="T3" fmla="*/ 57 h 58"/>
                <a:gd name="T4" fmla="*/ 17 w 306"/>
                <a:gd name="T5" fmla="*/ 54 h 58"/>
                <a:gd name="T6" fmla="*/ 23 w 306"/>
                <a:gd name="T7" fmla="*/ 54 h 58"/>
                <a:gd name="T8" fmla="*/ 33 w 306"/>
                <a:gd name="T9" fmla="*/ 53 h 58"/>
                <a:gd name="T10" fmla="*/ 45 w 306"/>
                <a:gd name="T11" fmla="*/ 51 h 58"/>
                <a:gd name="T12" fmla="*/ 54 w 306"/>
                <a:gd name="T13" fmla="*/ 48 h 58"/>
                <a:gd name="T14" fmla="*/ 65 w 306"/>
                <a:gd name="T15" fmla="*/ 45 h 58"/>
                <a:gd name="T16" fmla="*/ 74 w 306"/>
                <a:gd name="T17" fmla="*/ 44 h 58"/>
                <a:gd name="T18" fmla="*/ 83 w 306"/>
                <a:gd name="T19" fmla="*/ 42 h 58"/>
                <a:gd name="T20" fmla="*/ 93 w 306"/>
                <a:gd name="T21" fmla="*/ 39 h 58"/>
                <a:gd name="T22" fmla="*/ 99 w 306"/>
                <a:gd name="T23" fmla="*/ 36 h 58"/>
                <a:gd name="T24" fmla="*/ 113 w 306"/>
                <a:gd name="T25" fmla="*/ 30 h 58"/>
                <a:gd name="T26" fmla="*/ 121 w 306"/>
                <a:gd name="T27" fmla="*/ 27 h 58"/>
                <a:gd name="T28" fmla="*/ 133 w 306"/>
                <a:gd name="T29" fmla="*/ 21 h 58"/>
                <a:gd name="T30" fmla="*/ 142 w 306"/>
                <a:gd name="T31" fmla="*/ 20 h 58"/>
                <a:gd name="T32" fmla="*/ 155 w 306"/>
                <a:gd name="T33" fmla="*/ 17 h 58"/>
                <a:gd name="T34" fmla="*/ 170 w 306"/>
                <a:gd name="T35" fmla="*/ 12 h 58"/>
                <a:gd name="T36" fmla="*/ 182 w 306"/>
                <a:gd name="T37" fmla="*/ 9 h 58"/>
                <a:gd name="T38" fmla="*/ 193 w 306"/>
                <a:gd name="T39" fmla="*/ 8 h 58"/>
                <a:gd name="T40" fmla="*/ 207 w 306"/>
                <a:gd name="T41" fmla="*/ 6 h 58"/>
                <a:gd name="T42" fmla="*/ 219 w 306"/>
                <a:gd name="T43" fmla="*/ 3 h 58"/>
                <a:gd name="T44" fmla="*/ 230 w 306"/>
                <a:gd name="T45" fmla="*/ 3 h 58"/>
                <a:gd name="T46" fmla="*/ 242 w 306"/>
                <a:gd name="T47" fmla="*/ 2 h 58"/>
                <a:gd name="T48" fmla="*/ 258 w 306"/>
                <a:gd name="T49" fmla="*/ 0 h 58"/>
                <a:gd name="T50" fmla="*/ 273 w 306"/>
                <a:gd name="T51" fmla="*/ 0 h 58"/>
                <a:gd name="T52" fmla="*/ 283 w 306"/>
                <a:gd name="T53" fmla="*/ 0 h 58"/>
                <a:gd name="T54" fmla="*/ 291 w 306"/>
                <a:gd name="T55" fmla="*/ 0 h 58"/>
                <a:gd name="T56" fmla="*/ 298 w 306"/>
                <a:gd name="T57" fmla="*/ 0 h 58"/>
                <a:gd name="T58" fmla="*/ 305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6" name="Freeform 102"/>
            <p:cNvSpPr>
              <a:spLocks/>
            </p:cNvSpPr>
            <p:nvPr/>
          </p:nvSpPr>
          <p:spPr bwMode="auto">
            <a:xfrm>
              <a:off x="2480" y="3717"/>
              <a:ext cx="306" cy="58"/>
            </a:xfrm>
            <a:custGeom>
              <a:avLst/>
              <a:gdLst>
                <a:gd name="T0" fmla="*/ 0 w 306"/>
                <a:gd name="T1" fmla="*/ 0 h 58"/>
                <a:gd name="T2" fmla="*/ 9 w 306"/>
                <a:gd name="T3" fmla="*/ 0 h 58"/>
                <a:gd name="T4" fmla="*/ 17 w 306"/>
                <a:gd name="T5" fmla="*/ 0 h 58"/>
                <a:gd name="T6" fmla="*/ 23 w 306"/>
                <a:gd name="T7" fmla="*/ 2 h 58"/>
                <a:gd name="T8" fmla="*/ 33 w 306"/>
                <a:gd name="T9" fmla="*/ 3 h 58"/>
                <a:gd name="T10" fmla="*/ 45 w 306"/>
                <a:gd name="T11" fmla="*/ 5 h 58"/>
                <a:gd name="T12" fmla="*/ 54 w 306"/>
                <a:gd name="T13" fmla="*/ 6 h 58"/>
                <a:gd name="T14" fmla="*/ 65 w 306"/>
                <a:gd name="T15" fmla="*/ 9 h 58"/>
                <a:gd name="T16" fmla="*/ 74 w 306"/>
                <a:gd name="T17" fmla="*/ 12 h 58"/>
                <a:gd name="T18" fmla="*/ 83 w 306"/>
                <a:gd name="T19" fmla="*/ 14 h 58"/>
                <a:gd name="T20" fmla="*/ 93 w 306"/>
                <a:gd name="T21" fmla="*/ 17 h 58"/>
                <a:gd name="T22" fmla="*/ 99 w 306"/>
                <a:gd name="T23" fmla="*/ 18 h 58"/>
                <a:gd name="T24" fmla="*/ 113 w 306"/>
                <a:gd name="T25" fmla="*/ 24 h 58"/>
                <a:gd name="T26" fmla="*/ 121 w 306"/>
                <a:gd name="T27" fmla="*/ 29 h 58"/>
                <a:gd name="T28" fmla="*/ 133 w 306"/>
                <a:gd name="T29" fmla="*/ 33 h 58"/>
                <a:gd name="T30" fmla="*/ 142 w 306"/>
                <a:gd name="T31" fmla="*/ 36 h 58"/>
                <a:gd name="T32" fmla="*/ 155 w 306"/>
                <a:gd name="T33" fmla="*/ 39 h 58"/>
                <a:gd name="T34" fmla="*/ 170 w 306"/>
                <a:gd name="T35" fmla="*/ 42 h 58"/>
                <a:gd name="T36" fmla="*/ 182 w 306"/>
                <a:gd name="T37" fmla="*/ 47 h 58"/>
                <a:gd name="T38" fmla="*/ 193 w 306"/>
                <a:gd name="T39" fmla="*/ 48 h 58"/>
                <a:gd name="T40" fmla="*/ 207 w 306"/>
                <a:gd name="T41" fmla="*/ 50 h 58"/>
                <a:gd name="T42" fmla="*/ 219 w 306"/>
                <a:gd name="T43" fmla="*/ 53 h 58"/>
                <a:gd name="T44" fmla="*/ 230 w 306"/>
                <a:gd name="T45" fmla="*/ 53 h 58"/>
                <a:gd name="T46" fmla="*/ 242 w 306"/>
                <a:gd name="T47" fmla="*/ 54 h 58"/>
                <a:gd name="T48" fmla="*/ 258 w 306"/>
                <a:gd name="T49" fmla="*/ 54 h 58"/>
                <a:gd name="T50" fmla="*/ 273 w 306"/>
                <a:gd name="T51" fmla="*/ 57 h 58"/>
                <a:gd name="T52" fmla="*/ 283 w 306"/>
                <a:gd name="T53" fmla="*/ 57 h 58"/>
                <a:gd name="T54" fmla="*/ 291 w 306"/>
                <a:gd name="T55" fmla="*/ 57 h 58"/>
                <a:gd name="T56" fmla="*/ 298 w 306"/>
                <a:gd name="T57" fmla="*/ 57 h 58"/>
                <a:gd name="T58" fmla="*/ 305 w 306"/>
                <a:gd name="T59" fmla="*/ 57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0"/>
                  </a:moveTo>
                  <a:lnTo>
                    <a:pt x="9" y="0"/>
                  </a:lnTo>
                  <a:lnTo>
                    <a:pt x="17" y="0"/>
                  </a:lnTo>
                  <a:lnTo>
                    <a:pt x="23" y="2"/>
                  </a:lnTo>
                  <a:lnTo>
                    <a:pt x="33" y="3"/>
                  </a:lnTo>
                  <a:lnTo>
                    <a:pt x="45" y="5"/>
                  </a:lnTo>
                  <a:lnTo>
                    <a:pt x="54" y="6"/>
                  </a:lnTo>
                  <a:lnTo>
                    <a:pt x="65" y="9"/>
                  </a:lnTo>
                  <a:lnTo>
                    <a:pt x="74" y="12"/>
                  </a:lnTo>
                  <a:lnTo>
                    <a:pt x="83" y="14"/>
                  </a:lnTo>
                  <a:lnTo>
                    <a:pt x="93" y="17"/>
                  </a:lnTo>
                  <a:lnTo>
                    <a:pt x="99" y="18"/>
                  </a:lnTo>
                  <a:lnTo>
                    <a:pt x="113" y="24"/>
                  </a:lnTo>
                  <a:lnTo>
                    <a:pt x="121" y="29"/>
                  </a:lnTo>
                  <a:lnTo>
                    <a:pt x="133" y="33"/>
                  </a:lnTo>
                  <a:lnTo>
                    <a:pt x="142" y="36"/>
                  </a:lnTo>
                  <a:lnTo>
                    <a:pt x="155" y="39"/>
                  </a:lnTo>
                  <a:lnTo>
                    <a:pt x="170" y="42"/>
                  </a:lnTo>
                  <a:lnTo>
                    <a:pt x="182" y="47"/>
                  </a:lnTo>
                  <a:lnTo>
                    <a:pt x="193" y="48"/>
                  </a:lnTo>
                  <a:lnTo>
                    <a:pt x="207" y="50"/>
                  </a:lnTo>
                  <a:lnTo>
                    <a:pt x="219" y="53"/>
                  </a:lnTo>
                  <a:lnTo>
                    <a:pt x="230" y="53"/>
                  </a:lnTo>
                  <a:lnTo>
                    <a:pt x="242" y="54"/>
                  </a:lnTo>
                  <a:lnTo>
                    <a:pt x="258" y="54"/>
                  </a:lnTo>
                  <a:lnTo>
                    <a:pt x="273" y="57"/>
                  </a:lnTo>
                  <a:lnTo>
                    <a:pt x="283" y="57"/>
                  </a:lnTo>
                  <a:lnTo>
                    <a:pt x="291" y="57"/>
                  </a:lnTo>
                  <a:lnTo>
                    <a:pt x="298" y="57"/>
                  </a:lnTo>
                  <a:lnTo>
                    <a:pt x="305" y="5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7" name="Freeform 103"/>
            <p:cNvSpPr>
              <a:spLocks/>
            </p:cNvSpPr>
            <p:nvPr/>
          </p:nvSpPr>
          <p:spPr bwMode="auto">
            <a:xfrm>
              <a:off x="2480" y="3753"/>
              <a:ext cx="306" cy="58"/>
            </a:xfrm>
            <a:custGeom>
              <a:avLst/>
              <a:gdLst>
                <a:gd name="T0" fmla="*/ 0 w 306"/>
                <a:gd name="T1" fmla="*/ 0 h 58"/>
                <a:gd name="T2" fmla="*/ 9 w 306"/>
                <a:gd name="T3" fmla="*/ 0 h 58"/>
                <a:gd name="T4" fmla="*/ 17 w 306"/>
                <a:gd name="T5" fmla="*/ 0 h 58"/>
                <a:gd name="T6" fmla="*/ 23 w 306"/>
                <a:gd name="T7" fmla="*/ 2 h 58"/>
                <a:gd name="T8" fmla="*/ 33 w 306"/>
                <a:gd name="T9" fmla="*/ 3 h 58"/>
                <a:gd name="T10" fmla="*/ 45 w 306"/>
                <a:gd name="T11" fmla="*/ 5 h 58"/>
                <a:gd name="T12" fmla="*/ 54 w 306"/>
                <a:gd name="T13" fmla="*/ 6 h 58"/>
                <a:gd name="T14" fmla="*/ 65 w 306"/>
                <a:gd name="T15" fmla="*/ 9 h 58"/>
                <a:gd name="T16" fmla="*/ 74 w 306"/>
                <a:gd name="T17" fmla="*/ 12 h 58"/>
                <a:gd name="T18" fmla="*/ 83 w 306"/>
                <a:gd name="T19" fmla="*/ 14 h 58"/>
                <a:gd name="T20" fmla="*/ 93 w 306"/>
                <a:gd name="T21" fmla="*/ 17 h 58"/>
                <a:gd name="T22" fmla="*/ 99 w 306"/>
                <a:gd name="T23" fmla="*/ 18 h 58"/>
                <a:gd name="T24" fmla="*/ 113 w 306"/>
                <a:gd name="T25" fmla="*/ 24 h 58"/>
                <a:gd name="T26" fmla="*/ 121 w 306"/>
                <a:gd name="T27" fmla="*/ 29 h 58"/>
                <a:gd name="T28" fmla="*/ 133 w 306"/>
                <a:gd name="T29" fmla="*/ 33 h 58"/>
                <a:gd name="T30" fmla="*/ 142 w 306"/>
                <a:gd name="T31" fmla="*/ 36 h 58"/>
                <a:gd name="T32" fmla="*/ 155 w 306"/>
                <a:gd name="T33" fmla="*/ 39 h 58"/>
                <a:gd name="T34" fmla="*/ 170 w 306"/>
                <a:gd name="T35" fmla="*/ 42 h 58"/>
                <a:gd name="T36" fmla="*/ 182 w 306"/>
                <a:gd name="T37" fmla="*/ 47 h 58"/>
                <a:gd name="T38" fmla="*/ 193 w 306"/>
                <a:gd name="T39" fmla="*/ 48 h 58"/>
                <a:gd name="T40" fmla="*/ 207 w 306"/>
                <a:gd name="T41" fmla="*/ 50 h 58"/>
                <a:gd name="T42" fmla="*/ 219 w 306"/>
                <a:gd name="T43" fmla="*/ 53 h 58"/>
                <a:gd name="T44" fmla="*/ 230 w 306"/>
                <a:gd name="T45" fmla="*/ 53 h 58"/>
                <a:gd name="T46" fmla="*/ 242 w 306"/>
                <a:gd name="T47" fmla="*/ 54 h 58"/>
                <a:gd name="T48" fmla="*/ 258 w 306"/>
                <a:gd name="T49" fmla="*/ 54 h 58"/>
                <a:gd name="T50" fmla="*/ 273 w 306"/>
                <a:gd name="T51" fmla="*/ 57 h 58"/>
                <a:gd name="T52" fmla="*/ 283 w 306"/>
                <a:gd name="T53" fmla="*/ 57 h 58"/>
                <a:gd name="T54" fmla="*/ 291 w 306"/>
                <a:gd name="T55" fmla="*/ 57 h 58"/>
                <a:gd name="T56" fmla="*/ 298 w 306"/>
                <a:gd name="T57" fmla="*/ 57 h 58"/>
                <a:gd name="T58" fmla="*/ 305 w 306"/>
                <a:gd name="T59" fmla="*/ 57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0"/>
                  </a:moveTo>
                  <a:lnTo>
                    <a:pt x="9" y="0"/>
                  </a:lnTo>
                  <a:lnTo>
                    <a:pt x="17" y="0"/>
                  </a:lnTo>
                  <a:lnTo>
                    <a:pt x="23" y="2"/>
                  </a:lnTo>
                  <a:lnTo>
                    <a:pt x="33" y="3"/>
                  </a:lnTo>
                  <a:lnTo>
                    <a:pt x="45" y="5"/>
                  </a:lnTo>
                  <a:lnTo>
                    <a:pt x="54" y="6"/>
                  </a:lnTo>
                  <a:lnTo>
                    <a:pt x="65" y="9"/>
                  </a:lnTo>
                  <a:lnTo>
                    <a:pt x="74" y="12"/>
                  </a:lnTo>
                  <a:lnTo>
                    <a:pt x="83" y="14"/>
                  </a:lnTo>
                  <a:lnTo>
                    <a:pt x="93" y="17"/>
                  </a:lnTo>
                  <a:lnTo>
                    <a:pt x="99" y="18"/>
                  </a:lnTo>
                  <a:lnTo>
                    <a:pt x="113" y="24"/>
                  </a:lnTo>
                  <a:lnTo>
                    <a:pt x="121" y="29"/>
                  </a:lnTo>
                  <a:lnTo>
                    <a:pt x="133" y="33"/>
                  </a:lnTo>
                  <a:lnTo>
                    <a:pt x="142" y="36"/>
                  </a:lnTo>
                  <a:lnTo>
                    <a:pt x="155" y="39"/>
                  </a:lnTo>
                  <a:lnTo>
                    <a:pt x="170" y="42"/>
                  </a:lnTo>
                  <a:lnTo>
                    <a:pt x="182" y="47"/>
                  </a:lnTo>
                  <a:lnTo>
                    <a:pt x="193" y="48"/>
                  </a:lnTo>
                  <a:lnTo>
                    <a:pt x="207" y="50"/>
                  </a:lnTo>
                  <a:lnTo>
                    <a:pt x="219" y="53"/>
                  </a:lnTo>
                  <a:lnTo>
                    <a:pt x="230" y="53"/>
                  </a:lnTo>
                  <a:lnTo>
                    <a:pt x="242" y="54"/>
                  </a:lnTo>
                  <a:lnTo>
                    <a:pt x="258" y="54"/>
                  </a:lnTo>
                  <a:lnTo>
                    <a:pt x="273" y="57"/>
                  </a:lnTo>
                  <a:lnTo>
                    <a:pt x="283" y="57"/>
                  </a:lnTo>
                  <a:lnTo>
                    <a:pt x="291" y="57"/>
                  </a:lnTo>
                  <a:lnTo>
                    <a:pt x="298" y="57"/>
                  </a:lnTo>
                  <a:lnTo>
                    <a:pt x="305" y="5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8" name="Line 104"/>
            <p:cNvSpPr>
              <a:spLocks noChangeShapeType="1"/>
            </p:cNvSpPr>
            <p:nvPr/>
          </p:nvSpPr>
          <p:spPr bwMode="auto">
            <a:xfrm>
              <a:off x="2774" y="3809"/>
              <a:ext cx="1004"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29" name="Line 105"/>
            <p:cNvSpPr>
              <a:spLocks noChangeShapeType="1"/>
            </p:cNvSpPr>
            <p:nvPr/>
          </p:nvSpPr>
          <p:spPr bwMode="auto">
            <a:xfrm>
              <a:off x="2747" y="3659"/>
              <a:ext cx="1035"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30" name="Line 106"/>
            <p:cNvSpPr>
              <a:spLocks noChangeShapeType="1"/>
            </p:cNvSpPr>
            <p:nvPr/>
          </p:nvSpPr>
          <p:spPr bwMode="auto">
            <a:xfrm>
              <a:off x="2747" y="3623"/>
              <a:ext cx="1035"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31" name="Line 107"/>
            <p:cNvSpPr>
              <a:spLocks noChangeShapeType="1"/>
            </p:cNvSpPr>
            <p:nvPr/>
          </p:nvSpPr>
          <p:spPr bwMode="auto">
            <a:xfrm>
              <a:off x="2774" y="3773"/>
              <a:ext cx="1004" cy="0"/>
            </a:xfrm>
            <a:prstGeom prst="line">
              <a:avLst/>
            </a:prstGeom>
            <a:noFill/>
            <a:ln w="3810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732" name="Freeform 108"/>
            <p:cNvSpPr>
              <a:spLocks/>
            </p:cNvSpPr>
            <p:nvPr/>
          </p:nvSpPr>
          <p:spPr bwMode="auto">
            <a:xfrm>
              <a:off x="3782" y="3552"/>
              <a:ext cx="115" cy="108"/>
            </a:xfrm>
            <a:custGeom>
              <a:avLst/>
              <a:gdLst>
                <a:gd name="T0" fmla="*/ 0 w 115"/>
                <a:gd name="T1" fmla="*/ 107 h 108"/>
                <a:gd name="T2" fmla="*/ 6 w 115"/>
                <a:gd name="T3" fmla="*/ 107 h 108"/>
                <a:gd name="T4" fmla="*/ 14 w 115"/>
                <a:gd name="T5" fmla="*/ 106 h 108"/>
                <a:gd name="T6" fmla="*/ 21 w 115"/>
                <a:gd name="T7" fmla="*/ 104 h 108"/>
                <a:gd name="T8" fmla="*/ 29 w 115"/>
                <a:gd name="T9" fmla="*/ 103 h 108"/>
                <a:gd name="T10" fmla="*/ 37 w 115"/>
                <a:gd name="T11" fmla="*/ 100 h 108"/>
                <a:gd name="T12" fmla="*/ 43 w 115"/>
                <a:gd name="T13" fmla="*/ 98 h 108"/>
                <a:gd name="T14" fmla="*/ 50 w 115"/>
                <a:gd name="T15" fmla="*/ 95 h 108"/>
                <a:gd name="T16" fmla="*/ 57 w 115"/>
                <a:gd name="T17" fmla="*/ 91 h 108"/>
                <a:gd name="T18" fmla="*/ 62 w 115"/>
                <a:gd name="T19" fmla="*/ 88 h 108"/>
                <a:gd name="T20" fmla="*/ 68 w 115"/>
                <a:gd name="T21" fmla="*/ 85 h 108"/>
                <a:gd name="T22" fmla="*/ 75 w 115"/>
                <a:gd name="T23" fmla="*/ 79 h 108"/>
                <a:gd name="T24" fmla="*/ 80 w 115"/>
                <a:gd name="T25" fmla="*/ 75 h 108"/>
                <a:gd name="T26" fmla="*/ 84 w 115"/>
                <a:gd name="T27" fmla="*/ 70 h 108"/>
                <a:gd name="T28" fmla="*/ 88 w 115"/>
                <a:gd name="T29" fmla="*/ 64 h 108"/>
                <a:gd name="T30" fmla="*/ 94 w 115"/>
                <a:gd name="T31" fmla="*/ 58 h 108"/>
                <a:gd name="T32" fmla="*/ 98 w 115"/>
                <a:gd name="T33" fmla="*/ 52 h 108"/>
                <a:gd name="T34" fmla="*/ 100 w 115"/>
                <a:gd name="T35" fmla="*/ 46 h 108"/>
                <a:gd name="T36" fmla="*/ 104 w 115"/>
                <a:gd name="T37" fmla="*/ 40 h 108"/>
                <a:gd name="T38" fmla="*/ 107 w 115"/>
                <a:gd name="T39" fmla="*/ 33 h 108"/>
                <a:gd name="T40" fmla="*/ 108 w 115"/>
                <a:gd name="T41" fmla="*/ 27 h 108"/>
                <a:gd name="T42" fmla="*/ 111 w 115"/>
                <a:gd name="T43" fmla="*/ 20 h 108"/>
                <a:gd name="T44" fmla="*/ 112 w 115"/>
                <a:gd name="T45" fmla="*/ 12 h 108"/>
                <a:gd name="T46" fmla="*/ 112 w 115"/>
                <a:gd name="T47" fmla="*/ 6 h 108"/>
                <a:gd name="T48" fmla="*/ 114 w 115"/>
                <a:gd name="T49" fmla="*/ 0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5" h="108">
                  <a:moveTo>
                    <a:pt x="0" y="107"/>
                  </a:moveTo>
                  <a:lnTo>
                    <a:pt x="6" y="107"/>
                  </a:lnTo>
                  <a:lnTo>
                    <a:pt x="14" y="106"/>
                  </a:lnTo>
                  <a:lnTo>
                    <a:pt x="21" y="104"/>
                  </a:lnTo>
                  <a:lnTo>
                    <a:pt x="29" y="103"/>
                  </a:lnTo>
                  <a:lnTo>
                    <a:pt x="37" y="100"/>
                  </a:lnTo>
                  <a:lnTo>
                    <a:pt x="43" y="98"/>
                  </a:lnTo>
                  <a:lnTo>
                    <a:pt x="50" y="95"/>
                  </a:lnTo>
                  <a:lnTo>
                    <a:pt x="57" y="91"/>
                  </a:lnTo>
                  <a:lnTo>
                    <a:pt x="62" y="88"/>
                  </a:lnTo>
                  <a:lnTo>
                    <a:pt x="68" y="85"/>
                  </a:lnTo>
                  <a:lnTo>
                    <a:pt x="75" y="79"/>
                  </a:lnTo>
                  <a:lnTo>
                    <a:pt x="80" y="75"/>
                  </a:lnTo>
                  <a:lnTo>
                    <a:pt x="84" y="70"/>
                  </a:lnTo>
                  <a:lnTo>
                    <a:pt x="88" y="64"/>
                  </a:lnTo>
                  <a:lnTo>
                    <a:pt x="94" y="58"/>
                  </a:lnTo>
                  <a:lnTo>
                    <a:pt x="98" y="52"/>
                  </a:lnTo>
                  <a:lnTo>
                    <a:pt x="100" y="46"/>
                  </a:lnTo>
                  <a:lnTo>
                    <a:pt x="104" y="40"/>
                  </a:lnTo>
                  <a:lnTo>
                    <a:pt x="107" y="33"/>
                  </a:lnTo>
                  <a:lnTo>
                    <a:pt x="108" y="27"/>
                  </a:lnTo>
                  <a:lnTo>
                    <a:pt x="111" y="20"/>
                  </a:lnTo>
                  <a:lnTo>
                    <a:pt x="112" y="12"/>
                  </a:lnTo>
                  <a:lnTo>
                    <a:pt x="112" y="6"/>
                  </a:lnTo>
                  <a:lnTo>
                    <a:pt x="114" y="0"/>
                  </a:lnTo>
                </a:path>
              </a:pathLst>
            </a:custGeom>
            <a:solidFill>
              <a:srgbClr val="B2B2B2"/>
            </a:solidFill>
            <a:ln w="3810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33" name="Freeform 109"/>
            <p:cNvSpPr>
              <a:spLocks noChangeAspect="1"/>
            </p:cNvSpPr>
            <p:nvPr/>
          </p:nvSpPr>
          <p:spPr bwMode="auto">
            <a:xfrm flipH="1" flipV="1">
              <a:off x="3778" y="3545"/>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3810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33646" name="Group 110"/>
          <p:cNvGrpSpPr>
            <a:grpSpLocks/>
          </p:cNvGrpSpPr>
          <p:nvPr/>
        </p:nvGrpSpPr>
        <p:grpSpPr bwMode="auto">
          <a:xfrm>
            <a:off x="4537075" y="4546600"/>
            <a:ext cx="617538" cy="355600"/>
            <a:chOff x="3840" y="2320"/>
            <a:chExt cx="389" cy="224"/>
          </a:xfrm>
        </p:grpSpPr>
        <p:grpSp>
          <p:nvGrpSpPr>
            <p:cNvPr id="64700" name="Group 111"/>
            <p:cNvGrpSpPr>
              <a:grpSpLocks/>
            </p:cNvGrpSpPr>
            <p:nvPr/>
          </p:nvGrpSpPr>
          <p:grpSpPr bwMode="auto">
            <a:xfrm>
              <a:off x="3840" y="2333"/>
              <a:ext cx="389" cy="211"/>
              <a:chOff x="3840" y="2333"/>
              <a:chExt cx="389" cy="211"/>
            </a:xfrm>
          </p:grpSpPr>
          <p:sp>
            <p:nvSpPr>
              <p:cNvPr id="64702" name="AutoShape 112"/>
              <p:cNvSpPr>
                <a:spLocks noChangeAspect="1" noChangeArrowheads="1"/>
              </p:cNvSpPr>
              <p:nvPr/>
            </p:nvSpPr>
            <p:spPr bwMode="auto">
              <a:xfrm>
                <a:off x="3840" y="2333"/>
                <a:ext cx="389" cy="211"/>
              </a:xfrm>
              <a:prstGeom prst="cloudCallout">
                <a:avLst>
                  <a:gd name="adj1" fmla="val 30398"/>
                  <a:gd name="adj2" fmla="val 17546"/>
                </a:avLst>
              </a:prstGeom>
              <a:solidFill>
                <a:srgbClr val="008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700">
                  <a:solidFill>
                    <a:schemeClr val="tx1"/>
                  </a:solidFill>
                </a:endParaRPr>
              </a:p>
            </p:txBody>
          </p:sp>
          <p:sp>
            <p:nvSpPr>
              <p:cNvPr id="64703" name="Rectangle 113"/>
              <p:cNvSpPr>
                <a:spLocks noChangeAspect="1" noChangeArrowheads="1"/>
              </p:cNvSpPr>
              <p:nvPr/>
            </p:nvSpPr>
            <p:spPr bwMode="auto">
              <a:xfrm>
                <a:off x="4057" y="2420"/>
                <a:ext cx="134" cy="77"/>
              </a:xfrm>
              <a:prstGeom prst="rect">
                <a:avLst/>
              </a:prstGeom>
              <a:solidFill>
                <a:srgbClr val="008000"/>
              </a:solidFill>
              <a:ln>
                <a:noFill/>
              </a:ln>
              <a:effectLst/>
              <a:extLst>
                <a:ext uri="{91240B29-F687-4F45-9708-019B960494DF}">
                  <a14:hiddenLine xmlns:a14="http://schemas.microsoft.com/office/drawing/2010/main" w="1270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eaLnBrk="0" hangingPunct="0"/>
                <a:endParaRPr lang="en-US"/>
              </a:p>
            </p:txBody>
          </p:sp>
        </p:grpSp>
        <p:sp>
          <p:nvSpPr>
            <p:cNvPr id="64701" name="Rectangle 114"/>
            <p:cNvSpPr>
              <a:spLocks noChangeArrowheads="1"/>
            </p:cNvSpPr>
            <p:nvPr/>
          </p:nvSpPr>
          <p:spPr bwMode="auto">
            <a:xfrm>
              <a:off x="3844" y="2320"/>
              <a:ext cx="369"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700">
                  <a:solidFill>
                    <a:srgbClr val="FFFFFF"/>
                  </a:solidFill>
                  <a:latin typeface="Arial Narrow" pitchFamily="34" charset="0"/>
                </a:rPr>
                <a:t>CA </a:t>
              </a:r>
              <a:r>
                <a:rPr lang="en-US" sz="1700">
                  <a:solidFill>
                    <a:srgbClr val="FFFFFF"/>
                  </a:solidFill>
                </a:rPr>
                <a:t>2</a:t>
              </a:r>
              <a:endParaRPr lang="en-US" sz="1700" baseline="-14000">
                <a:solidFill>
                  <a:srgbClr val="FFFFFF"/>
                </a:solidFill>
              </a:endParaRPr>
            </a:p>
          </p:txBody>
        </p:sp>
      </p:grpSp>
      <p:grpSp>
        <p:nvGrpSpPr>
          <p:cNvPr id="833651" name="Group 115"/>
          <p:cNvGrpSpPr>
            <a:grpSpLocks/>
          </p:cNvGrpSpPr>
          <p:nvPr/>
        </p:nvGrpSpPr>
        <p:grpSpPr bwMode="auto">
          <a:xfrm>
            <a:off x="2465388" y="4673600"/>
            <a:ext cx="908050" cy="355600"/>
            <a:chOff x="1553" y="2776"/>
            <a:chExt cx="572" cy="224"/>
          </a:xfrm>
        </p:grpSpPr>
        <p:sp>
          <p:nvSpPr>
            <p:cNvPr id="64694" name="Arc 116"/>
            <p:cNvSpPr>
              <a:spLocks noChangeAspect="1"/>
            </p:cNvSpPr>
            <p:nvPr/>
          </p:nvSpPr>
          <p:spPr bwMode="auto">
            <a:xfrm rot="12197967" flipH="1">
              <a:off x="1872" y="2791"/>
              <a:ext cx="253" cy="155"/>
            </a:xfrm>
            <a:custGeom>
              <a:avLst/>
              <a:gdLst>
                <a:gd name="T0" fmla="*/ 0 w 21317"/>
                <a:gd name="T1" fmla="*/ 0 h 21570"/>
                <a:gd name="T2" fmla="*/ 0 w 21317"/>
                <a:gd name="T3" fmla="*/ 0 h 21570"/>
                <a:gd name="T4" fmla="*/ 0 w 21317"/>
                <a:gd name="T5" fmla="*/ 0 h 21570"/>
                <a:gd name="T6" fmla="*/ 0 60000 65536"/>
                <a:gd name="T7" fmla="*/ 0 60000 65536"/>
                <a:gd name="T8" fmla="*/ 0 60000 65536"/>
              </a:gdLst>
              <a:ahLst/>
              <a:cxnLst>
                <a:cxn ang="T6">
                  <a:pos x="T0" y="T1"/>
                </a:cxn>
                <a:cxn ang="T7">
                  <a:pos x="T2" y="T3"/>
                </a:cxn>
                <a:cxn ang="T8">
                  <a:pos x="T4" y="T5"/>
                </a:cxn>
              </a:cxnLst>
              <a:rect l="0" t="0" r="r" b="b"/>
              <a:pathLst>
                <a:path w="21317" h="21570" fill="none" extrusionOk="0">
                  <a:moveTo>
                    <a:pt x="20181" y="21570"/>
                  </a:moveTo>
                  <a:cubicBezTo>
                    <a:pt x="10039" y="21036"/>
                    <a:pt x="1638" y="13508"/>
                    <a:pt x="-1" y="3484"/>
                  </a:cubicBezTo>
                </a:path>
                <a:path w="21317" h="21570" stroke="0" extrusionOk="0">
                  <a:moveTo>
                    <a:pt x="20181" y="21570"/>
                  </a:moveTo>
                  <a:cubicBezTo>
                    <a:pt x="10039" y="21036"/>
                    <a:pt x="1638" y="13508"/>
                    <a:pt x="-1" y="3484"/>
                  </a:cubicBezTo>
                  <a:lnTo>
                    <a:pt x="21317" y="0"/>
                  </a:lnTo>
                  <a:lnTo>
                    <a:pt x="20181" y="21570"/>
                  </a:lnTo>
                  <a:close/>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4695" name="Group 117"/>
            <p:cNvGrpSpPr>
              <a:grpSpLocks/>
            </p:cNvGrpSpPr>
            <p:nvPr/>
          </p:nvGrpSpPr>
          <p:grpSpPr bwMode="auto">
            <a:xfrm>
              <a:off x="1553" y="2776"/>
              <a:ext cx="437" cy="224"/>
              <a:chOff x="4128" y="2960"/>
              <a:chExt cx="437" cy="224"/>
            </a:xfrm>
          </p:grpSpPr>
          <p:grpSp>
            <p:nvGrpSpPr>
              <p:cNvPr id="64696" name="Group 118"/>
              <p:cNvGrpSpPr>
                <a:grpSpLocks/>
              </p:cNvGrpSpPr>
              <p:nvPr/>
            </p:nvGrpSpPr>
            <p:grpSpPr bwMode="auto">
              <a:xfrm>
                <a:off x="4148" y="2973"/>
                <a:ext cx="389" cy="211"/>
                <a:chOff x="3840" y="2333"/>
                <a:chExt cx="389" cy="211"/>
              </a:xfrm>
            </p:grpSpPr>
            <p:sp>
              <p:nvSpPr>
                <p:cNvPr id="64698" name="AutoShape 119"/>
                <p:cNvSpPr>
                  <a:spLocks noChangeAspect="1" noChangeArrowheads="1"/>
                </p:cNvSpPr>
                <p:nvPr/>
              </p:nvSpPr>
              <p:spPr bwMode="auto">
                <a:xfrm>
                  <a:off x="3840" y="2333"/>
                  <a:ext cx="389" cy="211"/>
                </a:xfrm>
                <a:prstGeom prst="cloudCallout">
                  <a:avLst>
                    <a:gd name="adj1" fmla="val 30398"/>
                    <a:gd name="adj2" fmla="val 17546"/>
                  </a:avLst>
                </a:prstGeom>
                <a:solidFill>
                  <a:srgbClr val="008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700">
                    <a:solidFill>
                      <a:schemeClr val="tx1"/>
                    </a:solidFill>
                  </a:endParaRPr>
                </a:p>
              </p:txBody>
            </p:sp>
            <p:sp>
              <p:nvSpPr>
                <p:cNvPr id="64699" name="Rectangle 120"/>
                <p:cNvSpPr>
                  <a:spLocks noChangeAspect="1" noChangeArrowheads="1"/>
                </p:cNvSpPr>
                <p:nvPr/>
              </p:nvSpPr>
              <p:spPr bwMode="auto">
                <a:xfrm>
                  <a:off x="4057" y="2420"/>
                  <a:ext cx="134" cy="77"/>
                </a:xfrm>
                <a:prstGeom prst="rect">
                  <a:avLst/>
                </a:prstGeom>
                <a:solidFill>
                  <a:srgbClr val="008000"/>
                </a:solidFill>
                <a:ln>
                  <a:noFill/>
                </a:ln>
                <a:effectLst/>
                <a:extLst>
                  <a:ext uri="{91240B29-F687-4F45-9708-019B960494DF}">
                    <a14:hiddenLine xmlns:a14="http://schemas.microsoft.com/office/drawing/2010/main" w="1270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eaLnBrk="0" hangingPunct="0"/>
                  <a:endParaRPr lang="en-US"/>
                </a:p>
              </p:txBody>
            </p:sp>
          </p:grpSp>
          <p:sp>
            <p:nvSpPr>
              <p:cNvPr id="64697" name="Rectangle 121"/>
              <p:cNvSpPr>
                <a:spLocks noChangeArrowheads="1"/>
              </p:cNvSpPr>
              <p:nvPr/>
            </p:nvSpPr>
            <p:spPr bwMode="auto">
              <a:xfrm>
                <a:off x="4128" y="2960"/>
                <a:ext cx="437"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700">
                    <a:solidFill>
                      <a:srgbClr val="FFFFFF"/>
                    </a:solidFill>
                    <a:latin typeface="Arial Narrow" pitchFamily="34" charset="0"/>
                  </a:rPr>
                  <a:t>CA </a:t>
                </a:r>
                <a:r>
                  <a:rPr lang="en-US" sz="1700">
                    <a:solidFill>
                      <a:srgbClr val="FFFFFF"/>
                    </a:solidFill>
                  </a:rPr>
                  <a:t>14</a:t>
                </a:r>
                <a:endParaRPr lang="en-US" sz="1700" baseline="-14000">
                  <a:solidFill>
                    <a:srgbClr val="FFFFFF"/>
                  </a:solidFill>
                </a:endParaRPr>
              </a:p>
            </p:txBody>
          </p:sp>
        </p:grpSp>
      </p:grpSp>
      <p:sp>
        <p:nvSpPr>
          <p:cNvPr id="64537" name="Rectangle 122"/>
          <p:cNvSpPr>
            <a:spLocks noChangeArrowheads="1"/>
          </p:cNvSpPr>
          <p:nvPr/>
        </p:nvSpPr>
        <p:spPr bwMode="auto">
          <a:xfrm>
            <a:off x="698500" y="1673225"/>
            <a:ext cx="7835900" cy="467360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33659" name="Group 123"/>
          <p:cNvGrpSpPr>
            <a:grpSpLocks/>
          </p:cNvGrpSpPr>
          <p:nvPr/>
        </p:nvGrpSpPr>
        <p:grpSpPr bwMode="auto">
          <a:xfrm>
            <a:off x="6319838" y="3117850"/>
            <a:ext cx="1479550" cy="508000"/>
            <a:chOff x="3981" y="1964"/>
            <a:chExt cx="932" cy="320"/>
          </a:xfrm>
        </p:grpSpPr>
        <p:sp>
          <p:nvSpPr>
            <p:cNvPr id="64692" name="Rectangle 124"/>
            <p:cNvSpPr>
              <a:spLocks noChangeArrowheads="1"/>
            </p:cNvSpPr>
            <p:nvPr/>
          </p:nvSpPr>
          <p:spPr bwMode="auto">
            <a:xfrm>
              <a:off x="4131" y="1996"/>
              <a:ext cx="78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008000"/>
                  </a:solidFill>
                  <a:latin typeface="Arial Narrow" pitchFamily="34" charset="0"/>
                </a:rPr>
                <a:t>NBCe1-A</a:t>
              </a:r>
            </a:p>
          </p:txBody>
        </p:sp>
        <p:sp>
          <p:nvSpPr>
            <p:cNvPr id="64693" name="Line 125"/>
            <p:cNvSpPr>
              <a:spLocks noChangeShapeType="1"/>
            </p:cNvSpPr>
            <p:nvPr/>
          </p:nvSpPr>
          <p:spPr bwMode="auto">
            <a:xfrm>
              <a:off x="3981" y="1964"/>
              <a:ext cx="183" cy="174"/>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33662" name="Group 126"/>
          <p:cNvGrpSpPr>
            <a:grpSpLocks/>
          </p:cNvGrpSpPr>
          <p:nvPr/>
        </p:nvGrpSpPr>
        <p:grpSpPr bwMode="auto">
          <a:xfrm>
            <a:off x="1882775" y="4389438"/>
            <a:ext cx="576263" cy="754062"/>
            <a:chOff x="1186" y="2765"/>
            <a:chExt cx="363" cy="475"/>
          </a:xfrm>
        </p:grpSpPr>
        <p:sp>
          <p:nvSpPr>
            <p:cNvPr id="64687" name="Arc 127"/>
            <p:cNvSpPr>
              <a:spLocks/>
            </p:cNvSpPr>
            <p:nvPr/>
          </p:nvSpPr>
          <p:spPr bwMode="auto">
            <a:xfrm>
              <a:off x="1197" y="2897"/>
              <a:ext cx="168" cy="307"/>
            </a:xfrm>
            <a:custGeom>
              <a:avLst/>
              <a:gdLst>
                <a:gd name="T0" fmla="*/ 0 w 21600"/>
                <a:gd name="T1" fmla="*/ 0 h 20651"/>
                <a:gd name="T2" fmla="*/ 0 w 21600"/>
                <a:gd name="T3" fmla="*/ 0 h 20651"/>
                <a:gd name="T4" fmla="*/ 0 w 21600"/>
                <a:gd name="T5" fmla="*/ 0 h 20651"/>
                <a:gd name="T6" fmla="*/ 0 60000 65536"/>
                <a:gd name="T7" fmla="*/ 0 60000 65536"/>
                <a:gd name="T8" fmla="*/ 0 60000 65536"/>
              </a:gdLst>
              <a:ahLst/>
              <a:cxnLst>
                <a:cxn ang="T6">
                  <a:pos x="T0" y="T1"/>
                </a:cxn>
                <a:cxn ang="T7">
                  <a:pos x="T2" y="T3"/>
                </a:cxn>
                <a:cxn ang="T8">
                  <a:pos x="T4" y="T5"/>
                </a:cxn>
              </a:cxnLst>
              <a:rect l="0" t="0" r="r" b="b"/>
              <a:pathLst>
                <a:path w="21600" h="20651" fill="none" extrusionOk="0">
                  <a:moveTo>
                    <a:pt x="21600" y="0"/>
                  </a:moveTo>
                  <a:cubicBezTo>
                    <a:pt x="21600" y="9489"/>
                    <a:pt x="15406" y="17867"/>
                    <a:pt x="6333" y="20650"/>
                  </a:cubicBezTo>
                </a:path>
                <a:path w="21600" h="20651" stroke="0" extrusionOk="0">
                  <a:moveTo>
                    <a:pt x="21600" y="0"/>
                  </a:moveTo>
                  <a:cubicBezTo>
                    <a:pt x="21600" y="9489"/>
                    <a:pt x="15406" y="17867"/>
                    <a:pt x="6333" y="20650"/>
                  </a:cubicBezTo>
                  <a:lnTo>
                    <a:pt x="0" y="0"/>
                  </a:lnTo>
                  <a:lnTo>
                    <a:pt x="21600" y="0"/>
                  </a:lnTo>
                  <a:close/>
                </a:path>
              </a:pathLst>
            </a:custGeom>
            <a:noFill/>
            <a:ln w="19050" cap="rnd">
              <a:solidFill>
                <a:schemeClr val="tx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88" name="Arc 128"/>
            <p:cNvSpPr>
              <a:spLocks/>
            </p:cNvSpPr>
            <p:nvPr/>
          </p:nvSpPr>
          <p:spPr bwMode="auto">
            <a:xfrm>
              <a:off x="1365" y="2897"/>
              <a:ext cx="168" cy="311"/>
            </a:xfrm>
            <a:custGeom>
              <a:avLst/>
              <a:gdLst>
                <a:gd name="T0" fmla="*/ 0 w 21600"/>
                <a:gd name="T1" fmla="*/ 0 h 20922"/>
                <a:gd name="T2" fmla="*/ 0 w 21600"/>
                <a:gd name="T3" fmla="*/ 0 h 20922"/>
                <a:gd name="T4" fmla="*/ 0 w 21600"/>
                <a:gd name="T5" fmla="*/ 0 h 20922"/>
                <a:gd name="T6" fmla="*/ 0 60000 65536"/>
                <a:gd name="T7" fmla="*/ 0 60000 65536"/>
                <a:gd name="T8" fmla="*/ 0 60000 65536"/>
              </a:gdLst>
              <a:ahLst/>
              <a:cxnLst>
                <a:cxn ang="T6">
                  <a:pos x="T0" y="T1"/>
                </a:cxn>
                <a:cxn ang="T7">
                  <a:pos x="T2" y="T3"/>
                </a:cxn>
                <a:cxn ang="T8">
                  <a:pos x="T4" y="T5"/>
                </a:cxn>
              </a:cxnLst>
              <a:rect l="0" t="0" r="r" b="b"/>
              <a:pathLst>
                <a:path w="21600" h="20922" fill="none" extrusionOk="0">
                  <a:moveTo>
                    <a:pt x="16230" y="20922"/>
                  </a:moveTo>
                  <a:cubicBezTo>
                    <a:pt x="6679" y="18470"/>
                    <a:pt x="0" y="9861"/>
                    <a:pt x="0" y="0"/>
                  </a:cubicBezTo>
                </a:path>
                <a:path w="21600" h="20922" stroke="0" extrusionOk="0">
                  <a:moveTo>
                    <a:pt x="16230" y="20922"/>
                  </a:moveTo>
                  <a:cubicBezTo>
                    <a:pt x="6679" y="18470"/>
                    <a:pt x="0" y="9861"/>
                    <a:pt x="0" y="0"/>
                  </a:cubicBezTo>
                  <a:lnTo>
                    <a:pt x="21600" y="0"/>
                  </a:lnTo>
                  <a:lnTo>
                    <a:pt x="16230" y="20922"/>
                  </a:lnTo>
                  <a:close/>
                </a:path>
              </a:pathLst>
            </a:custGeom>
            <a:noFill/>
            <a:ln w="19050" cap="rnd">
              <a:solidFill>
                <a:schemeClr val="tx1"/>
              </a:solidFill>
              <a:round/>
              <a:headEnd type="none"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89" name="Line 129"/>
            <p:cNvSpPr>
              <a:spLocks noChangeShapeType="1"/>
            </p:cNvSpPr>
            <p:nvPr/>
          </p:nvSpPr>
          <p:spPr bwMode="auto">
            <a:xfrm flipV="1">
              <a:off x="1365" y="2765"/>
              <a:ext cx="0" cy="134"/>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90" name="Freeform 130"/>
            <p:cNvSpPr>
              <a:spLocks noChangeAspect="1"/>
            </p:cNvSpPr>
            <p:nvPr/>
          </p:nvSpPr>
          <p:spPr bwMode="auto">
            <a:xfrm rot="13917745" flipV="1">
              <a:off x="1210" y="3167"/>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64691" name="Freeform 131"/>
            <p:cNvSpPr>
              <a:spLocks noChangeAspect="1"/>
            </p:cNvSpPr>
            <p:nvPr/>
          </p:nvSpPr>
          <p:spPr bwMode="auto">
            <a:xfrm rot="7682255" flipH="1" flipV="1">
              <a:off x="1480" y="317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33668" name="Group 132"/>
          <p:cNvGrpSpPr>
            <a:grpSpLocks/>
          </p:cNvGrpSpPr>
          <p:nvPr/>
        </p:nvGrpSpPr>
        <p:grpSpPr bwMode="auto">
          <a:xfrm>
            <a:off x="1898650" y="3208338"/>
            <a:ext cx="534988" cy="763587"/>
            <a:chOff x="1196" y="2021"/>
            <a:chExt cx="337" cy="481"/>
          </a:xfrm>
        </p:grpSpPr>
        <p:sp>
          <p:nvSpPr>
            <p:cNvPr id="64683" name="Arc 133"/>
            <p:cNvSpPr>
              <a:spLocks/>
            </p:cNvSpPr>
            <p:nvPr/>
          </p:nvSpPr>
          <p:spPr bwMode="auto">
            <a:xfrm>
              <a:off x="1196" y="2021"/>
              <a:ext cx="169" cy="288"/>
            </a:xfrm>
            <a:custGeom>
              <a:avLst/>
              <a:gdLst>
                <a:gd name="T0" fmla="*/ 0 w 21729"/>
                <a:gd name="T1" fmla="*/ 0 h 21600"/>
                <a:gd name="T2" fmla="*/ 0 w 21729"/>
                <a:gd name="T3" fmla="*/ 0 h 21600"/>
                <a:gd name="T4" fmla="*/ 0 w 21729"/>
                <a:gd name="T5" fmla="*/ 0 h 21600"/>
                <a:gd name="T6" fmla="*/ 0 60000 65536"/>
                <a:gd name="T7" fmla="*/ 0 60000 65536"/>
                <a:gd name="T8" fmla="*/ 0 60000 65536"/>
              </a:gdLst>
              <a:ahLst/>
              <a:cxnLst>
                <a:cxn ang="T6">
                  <a:pos x="T0" y="T1"/>
                </a:cxn>
                <a:cxn ang="T7">
                  <a:pos x="T2" y="T3"/>
                </a:cxn>
                <a:cxn ang="T8">
                  <a:pos x="T4" y="T5"/>
                </a:cxn>
              </a:cxnLst>
              <a:rect l="0" t="0" r="r" b="b"/>
              <a:pathLst>
                <a:path w="21729" h="21600" fill="none" extrusionOk="0">
                  <a:moveTo>
                    <a:pt x="0" y="0"/>
                  </a:moveTo>
                  <a:cubicBezTo>
                    <a:pt x="43" y="0"/>
                    <a:pt x="86" y="-1"/>
                    <a:pt x="129" y="0"/>
                  </a:cubicBezTo>
                  <a:cubicBezTo>
                    <a:pt x="12058" y="0"/>
                    <a:pt x="21729" y="9670"/>
                    <a:pt x="21729" y="21600"/>
                  </a:cubicBezTo>
                </a:path>
                <a:path w="21729" h="21600" stroke="0" extrusionOk="0">
                  <a:moveTo>
                    <a:pt x="0" y="0"/>
                  </a:moveTo>
                  <a:cubicBezTo>
                    <a:pt x="43" y="0"/>
                    <a:pt x="86" y="-1"/>
                    <a:pt x="129" y="0"/>
                  </a:cubicBezTo>
                  <a:cubicBezTo>
                    <a:pt x="12058" y="0"/>
                    <a:pt x="21729" y="9670"/>
                    <a:pt x="21729" y="21600"/>
                  </a:cubicBezTo>
                  <a:lnTo>
                    <a:pt x="129" y="21600"/>
                  </a:lnTo>
                  <a:lnTo>
                    <a:pt x="0" y="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84" name="Arc 134"/>
            <p:cNvSpPr>
              <a:spLocks/>
            </p:cNvSpPr>
            <p:nvPr/>
          </p:nvSpPr>
          <p:spPr bwMode="auto">
            <a:xfrm>
              <a:off x="1365" y="2021"/>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600"/>
                  </a:moveTo>
                  <a:cubicBezTo>
                    <a:pt x="0" y="9720"/>
                    <a:pt x="9592" y="71"/>
                    <a:pt x="21471" y="0"/>
                  </a:cubicBezTo>
                </a:path>
                <a:path w="21600" h="21600" stroke="0" extrusionOk="0">
                  <a:moveTo>
                    <a:pt x="0" y="21600"/>
                  </a:moveTo>
                  <a:cubicBezTo>
                    <a:pt x="0" y="9720"/>
                    <a:pt x="9592" y="71"/>
                    <a:pt x="21471" y="0"/>
                  </a:cubicBezTo>
                  <a:lnTo>
                    <a:pt x="21600" y="21600"/>
                  </a:lnTo>
                  <a:lnTo>
                    <a:pt x="0" y="2160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85" name="Line 135"/>
            <p:cNvSpPr>
              <a:spLocks noChangeShapeType="1"/>
            </p:cNvSpPr>
            <p:nvPr/>
          </p:nvSpPr>
          <p:spPr bwMode="auto">
            <a:xfrm>
              <a:off x="1364" y="2263"/>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86" name="Freeform 136"/>
            <p:cNvSpPr>
              <a:spLocks noChangeAspect="1"/>
            </p:cNvSpPr>
            <p:nvPr/>
          </p:nvSpPr>
          <p:spPr bwMode="auto">
            <a:xfrm flipH="1">
              <a:off x="1340" y="2409"/>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33673" name="Group 137"/>
          <p:cNvGrpSpPr>
            <a:grpSpLocks/>
          </p:cNvGrpSpPr>
          <p:nvPr/>
        </p:nvGrpSpPr>
        <p:grpSpPr bwMode="auto">
          <a:xfrm>
            <a:off x="4184650" y="4349750"/>
            <a:ext cx="534988" cy="762000"/>
            <a:chOff x="2636" y="2740"/>
            <a:chExt cx="337" cy="480"/>
          </a:xfrm>
        </p:grpSpPr>
        <p:sp>
          <p:nvSpPr>
            <p:cNvPr id="64679" name="Arc 138"/>
            <p:cNvSpPr>
              <a:spLocks/>
            </p:cNvSpPr>
            <p:nvPr/>
          </p:nvSpPr>
          <p:spPr bwMode="auto">
            <a:xfrm>
              <a:off x="2636" y="2932"/>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80" name="Arc 139"/>
            <p:cNvSpPr>
              <a:spLocks/>
            </p:cNvSpPr>
            <p:nvPr/>
          </p:nvSpPr>
          <p:spPr bwMode="auto">
            <a:xfrm>
              <a:off x="2805" y="2932"/>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lnTo>
                    <a:pt x="21600" y="2160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81" name="Freeform 140"/>
            <p:cNvSpPr>
              <a:spLocks noChangeAspect="1"/>
            </p:cNvSpPr>
            <p:nvPr/>
          </p:nvSpPr>
          <p:spPr bwMode="auto">
            <a:xfrm flipH="1" flipV="1">
              <a:off x="2780" y="274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64682" name="Line 141"/>
            <p:cNvSpPr>
              <a:spLocks noChangeShapeType="1"/>
            </p:cNvSpPr>
            <p:nvPr/>
          </p:nvSpPr>
          <p:spPr bwMode="auto">
            <a:xfrm flipV="1">
              <a:off x="2804" y="2789"/>
              <a:ext cx="0" cy="18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4542" name="Rectangle 142"/>
          <p:cNvSpPr>
            <a:spLocks noChangeArrowheads="1"/>
          </p:cNvSpPr>
          <p:nvPr/>
        </p:nvSpPr>
        <p:spPr bwMode="auto">
          <a:xfrm flipH="1" flipV="1">
            <a:off x="6630988" y="2406650"/>
            <a:ext cx="123825" cy="88900"/>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33679" name="Group 143"/>
          <p:cNvGrpSpPr>
            <a:grpSpLocks/>
          </p:cNvGrpSpPr>
          <p:nvPr/>
        </p:nvGrpSpPr>
        <p:grpSpPr bwMode="auto">
          <a:xfrm>
            <a:off x="2809875" y="3016250"/>
            <a:ext cx="1074738" cy="168275"/>
            <a:chOff x="1772" y="1900"/>
            <a:chExt cx="677" cy="106"/>
          </a:xfrm>
        </p:grpSpPr>
        <p:sp>
          <p:nvSpPr>
            <p:cNvPr id="64677" name="Freeform 144"/>
            <p:cNvSpPr>
              <a:spLocks/>
            </p:cNvSpPr>
            <p:nvPr/>
          </p:nvSpPr>
          <p:spPr bwMode="auto">
            <a:xfrm>
              <a:off x="1833" y="1900"/>
              <a:ext cx="616" cy="76"/>
            </a:xfrm>
            <a:custGeom>
              <a:avLst/>
              <a:gdLst>
                <a:gd name="T0" fmla="*/ 615 w 616"/>
                <a:gd name="T1" fmla="*/ 63 h 76"/>
                <a:gd name="T2" fmla="*/ 597 w 616"/>
                <a:gd name="T3" fmla="*/ 56 h 76"/>
                <a:gd name="T4" fmla="*/ 581 w 616"/>
                <a:gd name="T5" fmla="*/ 48 h 76"/>
                <a:gd name="T6" fmla="*/ 565 w 616"/>
                <a:gd name="T7" fmla="*/ 42 h 76"/>
                <a:gd name="T8" fmla="*/ 549 w 616"/>
                <a:gd name="T9" fmla="*/ 36 h 76"/>
                <a:gd name="T10" fmla="*/ 532 w 616"/>
                <a:gd name="T11" fmla="*/ 32 h 76"/>
                <a:gd name="T12" fmla="*/ 514 w 616"/>
                <a:gd name="T13" fmla="*/ 27 h 76"/>
                <a:gd name="T14" fmla="*/ 497 w 616"/>
                <a:gd name="T15" fmla="*/ 21 h 76"/>
                <a:gd name="T16" fmla="*/ 481 w 616"/>
                <a:gd name="T17" fmla="*/ 18 h 76"/>
                <a:gd name="T18" fmla="*/ 464 w 616"/>
                <a:gd name="T19" fmla="*/ 14 h 76"/>
                <a:gd name="T20" fmla="*/ 446 w 616"/>
                <a:gd name="T21" fmla="*/ 9 h 76"/>
                <a:gd name="T22" fmla="*/ 429 w 616"/>
                <a:gd name="T23" fmla="*/ 6 h 76"/>
                <a:gd name="T24" fmla="*/ 412 w 616"/>
                <a:gd name="T25" fmla="*/ 5 h 76"/>
                <a:gd name="T26" fmla="*/ 393 w 616"/>
                <a:gd name="T27" fmla="*/ 3 h 76"/>
                <a:gd name="T28" fmla="*/ 376 w 616"/>
                <a:gd name="T29" fmla="*/ 0 h 76"/>
                <a:gd name="T30" fmla="*/ 357 w 616"/>
                <a:gd name="T31" fmla="*/ 0 h 76"/>
                <a:gd name="T32" fmla="*/ 341 w 616"/>
                <a:gd name="T33" fmla="*/ 0 h 76"/>
                <a:gd name="T34" fmla="*/ 322 w 616"/>
                <a:gd name="T35" fmla="*/ 0 h 76"/>
                <a:gd name="T36" fmla="*/ 305 w 616"/>
                <a:gd name="T37" fmla="*/ 0 h 76"/>
                <a:gd name="T38" fmla="*/ 286 w 616"/>
                <a:gd name="T39" fmla="*/ 0 h 76"/>
                <a:gd name="T40" fmla="*/ 269 w 616"/>
                <a:gd name="T41" fmla="*/ 0 h 76"/>
                <a:gd name="T42" fmla="*/ 252 w 616"/>
                <a:gd name="T43" fmla="*/ 2 h 76"/>
                <a:gd name="T44" fmla="*/ 234 w 616"/>
                <a:gd name="T45" fmla="*/ 3 h 76"/>
                <a:gd name="T46" fmla="*/ 217 w 616"/>
                <a:gd name="T47" fmla="*/ 6 h 76"/>
                <a:gd name="T48" fmla="*/ 200 w 616"/>
                <a:gd name="T49" fmla="*/ 9 h 76"/>
                <a:gd name="T50" fmla="*/ 181 w 616"/>
                <a:gd name="T51" fmla="*/ 12 h 76"/>
                <a:gd name="T52" fmla="*/ 165 w 616"/>
                <a:gd name="T53" fmla="*/ 15 h 76"/>
                <a:gd name="T54" fmla="*/ 148 w 616"/>
                <a:gd name="T55" fmla="*/ 20 h 76"/>
                <a:gd name="T56" fmla="*/ 130 w 616"/>
                <a:gd name="T57" fmla="*/ 24 h 76"/>
                <a:gd name="T58" fmla="*/ 113 w 616"/>
                <a:gd name="T59" fmla="*/ 29 h 76"/>
                <a:gd name="T60" fmla="*/ 97 w 616"/>
                <a:gd name="T61" fmla="*/ 33 h 76"/>
                <a:gd name="T62" fmla="*/ 80 w 616"/>
                <a:gd name="T63" fmla="*/ 39 h 76"/>
                <a:gd name="T64" fmla="*/ 62 w 616"/>
                <a:gd name="T65" fmla="*/ 45 h 76"/>
                <a:gd name="T66" fmla="*/ 46 w 616"/>
                <a:gd name="T67" fmla="*/ 53 h 76"/>
                <a:gd name="T68" fmla="*/ 30 w 616"/>
                <a:gd name="T69" fmla="*/ 60 h 76"/>
                <a:gd name="T70" fmla="*/ 14 w 616"/>
                <a:gd name="T71" fmla="*/ 66 h 76"/>
                <a:gd name="T72" fmla="*/ 0 w 616"/>
                <a:gd name="T73" fmla="*/ 75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6" h="76">
                  <a:moveTo>
                    <a:pt x="615" y="63"/>
                  </a:moveTo>
                  <a:lnTo>
                    <a:pt x="597" y="56"/>
                  </a:lnTo>
                  <a:lnTo>
                    <a:pt x="581" y="48"/>
                  </a:lnTo>
                  <a:lnTo>
                    <a:pt x="565" y="42"/>
                  </a:lnTo>
                  <a:lnTo>
                    <a:pt x="549" y="36"/>
                  </a:lnTo>
                  <a:lnTo>
                    <a:pt x="532" y="32"/>
                  </a:lnTo>
                  <a:lnTo>
                    <a:pt x="514" y="27"/>
                  </a:lnTo>
                  <a:lnTo>
                    <a:pt x="497" y="21"/>
                  </a:lnTo>
                  <a:lnTo>
                    <a:pt x="481" y="18"/>
                  </a:lnTo>
                  <a:lnTo>
                    <a:pt x="464" y="14"/>
                  </a:lnTo>
                  <a:lnTo>
                    <a:pt x="446" y="9"/>
                  </a:lnTo>
                  <a:lnTo>
                    <a:pt x="429" y="6"/>
                  </a:lnTo>
                  <a:lnTo>
                    <a:pt x="412" y="5"/>
                  </a:lnTo>
                  <a:lnTo>
                    <a:pt x="393" y="3"/>
                  </a:lnTo>
                  <a:lnTo>
                    <a:pt x="376" y="0"/>
                  </a:lnTo>
                  <a:lnTo>
                    <a:pt x="357" y="0"/>
                  </a:lnTo>
                  <a:lnTo>
                    <a:pt x="341" y="0"/>
                  </a:lnTo>
                  <a:lnTo>
                    <a:pt x="322" y="0"/>
                  </a:lnTo>
                  <a:lnTo>
                    <a:pt x="305" y="0"/>
                  </a:lnTo>
                  <a:lnTo>
                    <a:pt x="286" y="0"/>
                  </a:lnTo>
                  <a:lnTo>
                    <a:pt x="269" y="0"/>
                  </a:lnTo>
                  <a:lnTo>
                    <a:pt x="252" y="2"/>
                  </a:lnTo>
                  <a:lnTo>
                    <a:pt x="234" y="3"/>
                  </a:lnTo>
                  <a:lnTo>
                    <a:pt x="217" y="6"/>
                  </a:lnTo>
                  <a:lnTo>
                    <a:pt x="200" y="9"/>
                  </a:lnTo>
                  <a:lnTo>
                    <a:pt x="181" y="12"/>
                  </a:lnTo>
                  <a:lnTo>
                    <a:pt x="165" y="15"/>
                  </a:lnTo>
                  <a:lnTo>
                    <a:pt x="148" y="20"/>
                  </a:lnTo>
                  <a:lnTo>
                    <a:pt x="130" y="24"/>
                  </a:lnTo>
                  <a:lnTo>
                    <a:pt x="113" y="29"/>
                  </a:lnTo>
                  <a:lnTo>
                    <a:pt x="97" y="33"/>
                  </a:lnTo>
                  <a:lnTo>
                    <a:pt x="80" y="39"/>
                  </a:lnTo>
                  <a:lnTo>
                    <a:pt x="62" y="45"/>
                  </a:lnTo>
                  <a:lnTo>
                    <a:pt x="46" y="53"/>
                  </a:lnTo>
                  <a:lnTo>
                    <a:pt x="30" y="60"/>
                  </a:lnTo>
                  <a:lnTo>
                    <a:pt x="14" y="66"/>
                  </a:lnTo>
                  <a:lnTo>
                    <a:pt x="0" y="75"/>
                  </a:ln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78" name="Freeform 145"/>
            <p:cNvSpPr>
              <a:spLocks noChangeAspect="1"/>
            </p:cNvSpPr>
            <p:nvPr/>
          </p:nvSpPr>
          <p:spPr bwMode="auto">
            <a:xfrm rot="14451187" flipV="1">
              <a:off x="1796" y="193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grpSp>
      <p:grpSp>
        <p:nvGrpSpPr>
          <p:cNvPr id="833682" name="Group 146"/>
          <p:cNvGrpSpPr>
            <a:grpSpLocks/>
          </p:cNvGrpSpPr>
          <p:nvPr/>
        </p:nvGrpSpPr>
        <p:grpSpPr bwMode="auto">
          <a:xfrm>
            <a:off x="2279650" y="2289175"/>
            <a:ext cx="1698625" cy="722313"/>
            <a:chOff x="1436" y="1442"/>
            <a:chExt cx="1070" cy="455"/>
          </a:xfrm>
        </p:grpSpPr>
        <p:sp>
          <p:nvSpPr>
            <p:cNvPr id="64668" name="Rectangle 147"/>
            <p:cNvSpPr>
              <a:spLocks noChangeArrowheads="1"/>
            </p:cNvSpPr>
            <p:nvPr/>
          </p:nvSpPr>
          <p:spPr bwMode="auto">
            <a:xfrm>
              <a:off x="1436" y="1442"/>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Na</a:t>
              </a:r>
              <a:r>
                <a:rPr lang="en-US" baseline="30000">
                  <a:solidFill>
                    <a:schemeClr val="tx1"/>
                  </a:solidFill>
                  <a:latin typeface="Arial Narrow" pitchFamily="34" charset="0"/>
                </a:rPr>
                <a:t>+</a:t>
              </a:r>
            </a:p>
          </p:txBody>
        </p:sp>
        <p:grpSp>
          <p:nvGrpSpPr>
            <p:cNvPr id="64669" name="Group 148"/>
            <p:cNvGrpSpPr>
              <a:grpSpLocks/>
            </p:cNvGrpSpPr>
            <p:nvPr/>
          </p:nvGrpSpPr>
          <p:grpSpPr bwMode="auto">
            <a:xfrm>
              <a:off x="1829" y="1553"/>
              <a:ext cx="677" cy="113"/>
              <a:chOff x="1829" y="1553"/>
              <a:chExt cx="677" cy="113"/>
            </a:xfrm>
          </p:grpSpPr>
          <p:grpSp>
            <p:nvGrpSpPr>
              <p:cNvPr id="64671" name="Group 149"/>
              <p:cNvGrpSpPr>
                <a:grpSpLocks/>
              </p:cNvGrpSpPr>
              <p:nvPr/>
            </p:nvGrpSpPr>
            <p:grpSpPr bwMode="auto">
              <a:xfrm>
                <a:off x="1829" y="1553"/>
                <a:ext cx="676" cy="113"/>
                <a:chOff x="1825" y="1609"/>
                <a:chExt cx="676" cy="113"/>
              </a:xfrm>
            </p:grpSpPr>
            <p:sp>
              <p:nvSpPr>
                <p:cNvPr id="64675" name="Freeform 150"/>
                <p:cNvSpPr>
                  <a:spLocks/>
                </p:cNvSpPr>
                <p:nvPr/>
              </p:nvSpPr>
              <p:spPr bwMode="auto">
                <a:xfrm>
                  <a:off x="1825" y="1647"/>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76" name="Freeform 151"/>
                <p:cNvSpPr>
                  <a:spLocks noChangeAspect="1"/>
                </p:cNvSpPr>
                <p:nvPr/>
              </p:nvSpPr>
              <p:spPr bwMode="auto">
                <a:xfrm rot="14451187" flipH="1">
                  <a:off x="2432" y="158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grpSp>
          <p:grpSp>
            <p:nvGrpSpPr>
              <p:cNvPr id="64672" name="Group 152"/>
              <p:cNvGrpSpPr>
                <a:grpSpLocks/>
              </p:cNvGrpSpPr>
              <p:nvPr/>
            </p:nvGrpSpPr>
            <p:grpSpPr bwMode="auto">
              <a:xfrm>
                <a:off x="1830" y="1554"/>
                <a:ext cx="676" cy="111"/>
                <a:chOff x="1830" y="1554"/>
                <a:chExt cx="676" cy="111"/>
              </a:xfrm>
            </p:grpSpPr>
            <p:sp>
              <p:nvSpPr>
                <p:cNvPr id="64673" name="Freeform 153"/>
                <p:cNvSpPr>
                  <a:spLocks/>
                </p:cNvSpPr>
                <p:nvPr/>
              </p:nvSpPr>
              <p:spPr bwMode="auto">
                <a:xfrm>
                  <a:off x="1830" y="1590"/>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19050" cap="rnd" cmpd="sng">
                  <a:solidFill>
                    <a:srgbClr val="00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74" name="Freeform 154"/>
                <p:cNvSpPr>
                  <a:spLocks noChangeAspect="1"/>
                </p:cNvSpPr>
                <p:nvPr/>
              </p:nvSpPr>
              <p:spPr bwMode="auto">
                <a:xfrm rot="14451187" flipH="1">
                  <a:off x="2437" y="153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sp>
          <p:nvSpPr>
            <p:cNvPr id="64670" name="Oval 155"/>
            <p:cNvSpPr>
              <a:spLocks noChangeArrowheads="1"/>
            </p:cNvSpPr>
            <p:nvPr/>
          </p:nvSpPr>
          <p:spPr bwMode="auto">
            <a:xfrm>
              <a:off x="2029" y="1667"/>
              <a:ext cx="230" cy="230"/>
            </a:xfrm>
            <a:prstGeom prst="ellipse">
              <a:avLst/>
            </a:prstGeom>
            <a:solidFill>
              <a:srgbClr val="9999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33692" name="Group 156"/>
          <p:cNvGrpSpPr>
            <a:grpSpLocks/>
          </p:cNvGrpSpPr>
          <p:nvPr/>
        </p:nvGrpSpPr>
        <p:grpSpPr bwMode="auto">
          <a:xfrm>
            <a:off x="2813050" y="3016250"/>
            <a:ext cx="1074738" cy="168275"/>
            <a:chOff x="1772" y="1900"/>
            <a:chExt cx="677" cy="106"/>
          </a:xfrm>
        </p:grpSpPr>
        <p:sp>
          <p:nvSpPr>
            <p:cNvPr id="64666" name="Freeform 157"/>
            <p:cNvSpPr>
              <a:spLocks/>
            </p:cNvSpPr>
            <p:nvPr/>
          </p:nvSpPr>
          <p:spPr bwMode="auto">
            <a:xfrm>
              <a:off x="1833" y="1900"/>
              <a:ext cx="616" cy="76"/>
            </a:xfrm>
            <a:custGeom>
              <a:avLst/>
              <a:gdLst>
                <a:gd name="T0" fmla="*/ 615 w 616"/>
                <a:gd name="T1" fmla="*/ 63 h 76"/>
                <a:gd name="T2" fmla="*/ 597 w 616"/>
                <a:gd name="T3" fmla="*/ 56 h 76"/>
                <a:gd name="T4" fmla="*/ 581 w 616"/>
                <a:gd name="T5" fmla="*/ 48 h 76"/>
                <a:gd name="T6" fmla="*/ 565 w 616"/>
                <a:gd name="T7" fmla="*/ 42 h 76"/>
                <a:gd name="T8" fmla="*/ 549 w 616"/>
                <a:gd name="T9" fmla="*/ 36 h 76"/>
                <a:gd name="T10" fmla="*/ 532 w 616"/>
                <a:gd name="T11" fmla="*/ 32 h 76"/>
                <a:gd name="T12" fmla="*/ 514 w 616"/>
                <a:gd name="T13" fmla="*/ 27 h 76"/>
                <a:gd name="T14" fmla="*/ 497 w 616"/>
                <a:gd name="T15" fmla="*/ 21 h 76"/>
                <a:gd name="T16" fmla="*/ 481 w 616"/>
                <a:gd name="T17" fmla="*/ 18 h 76"/>
                <a:gd name="T18" fmla="*/ 464 w 616"/>
                <a:gd name="T19" fmla="*/ 14 h 76"/>
                <a:gd name="T20" fmla="*/ 446 w 616"/>
                <a:gd name="T21" fmla="*/ 9 h 76"/>
                <a:gd name="T22" fmla="*/ 429 w 616"/>
                <a:gd name="T23" fmla="*/ 6 h 76"/>
                <a:gd name="T24" fmla="*/ 412 w 616"/>
                <a:gd name="T25" fmla="*/ 5 h 76"/>
                <a:gd name="T26" fmla="*/ 393 w 616"/>
                <a:gd name="T27" fmla="*/ 3 h 76"/>
                <a:gd name="T28" fmla="*/ 376 w 616"/>
                <a:gd name="T29" fmla="*/ 0 h 76"/>
                <a:gd name="T30" fmla="*/ 357 w 616"/>
                <a:gd name="T31" fmla="*/ 0 h 76"/>
                <a:gd name="T32" fmla="*/ 341 w 616"/>
                <a:gd name="T33" fmla="*/ 0 h 76"/>
                <a:gd name="T34" fmla="*/ 322 w 616"/>
                <a:gd name="T35" fmla="*/ 0 h 76"/>
                <a:gd name="T36" fmla="*/ 305 w 616"/>
                <a:gd name="T37" fmla="*/ 0 h 76"/>
                <a:gd name="T38" fmla="*/ 286 w 616"/>
                <a:gd name="T39" fmla="*/ 0 h 76"/>
                <a:gd name="T40" fmla="*/ 269 w 616"/>
                <a:gd name="T41" fmla="*/ 0 h 76"/>
                <a:gd name="T42" fmla="*/ 252 w 616"/>
                <a:gd name="T43" fmla="*/ 2 h 76"/>
                <a:gd name="T44" fmla="*/ 234 w 616"/>
                <a:gd name="T45" fmla="*/ 3 h 76"/>
                <a:gd name="T46" fmla="*/ 217 w 616"/>
                <a:gd name="T47" fmla="*/ 6 h 76"/>
                <a:gd name="T48" fmla="*/ 200 w 616"/>
                <a:gd name="T49" fmla="*/ 9 h 76"/>
                <a:gd name="T50" fmla="*/ 181 w 616"/>
                <a:gd name="T51" fmla="*/ 12 h 76"/>
                <a:gd name="T52" fmla="*/ 165 w 616"/>
                <a:gd name="T53" fmla="*/ 15 h 76"/>
                <a:gd name="T54" fmla="*/ 148 w 616"/>
                <a:gd name="T55" fmla="*/ 20 h 76"/>
                <a:gd name="T56" fmla="*/ 130 w 616"/>
                <a:gd name="T57" fmla="*/ 24 h 76"/>
                <a:gd name="T58" fmla="*/ 113 w 616"/>
                <a:gd name="T59" fmla="*/ 29 h 76"/>
                <a:gd name="T60" fmla="*/ 97 w 616"/>
                <a:gd name="T61" fmla="*/ 33 h 76"/>
                <a:gd name="T62" fmla="*/ 80 w 616"/>
                <a:gd name="T63" fmla="*/ 39 h 76"/>
                <a:gd name="T64" fmla="*/ 62 w 616"/>
                <a:gd name="T65" fmla="*/ 45 h 76"/>
                <a:gd name="T66" fmla="*/ 46 w 616"/>
                <a:gd name="T67" fmla="*/ 53 h 76"/>
                <a:gd name="T68" fmla="*/ 30 w 616"/>
                <a:gd name="T69" fmla="*/ 60 h 76"/>
                <a:gd name="T70" fmla="*/ 14 w 616"/>
                <a:gd name="T71" fmla="*/ 66 h 76"/>
                <a:gd name="T72" fmla="*/ 0 w 616"/>
                <a:gd name="T73" fmla="*/ 75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6" h="76">
                  <a:moveTo>
                    <a:pt x="615" y="63"/>
                  </a:moveTo>
                  <a:lnTo>
                    <a:pt x="597" y="56"/>
                  </a:lnTo>
                  <a:lnTo>
                    <a:pt x="581" y="48"/>
                  </a:lnTo>
                  <a:lnTo>
                    <a:pt x="565" y="42"/>
                  </a:lnTo>
                  <a:lnTo>
                    <a:pt x="549" y="36"/>
                  </a:lnTo>
                  <a:lnTo>
                    <a:pt x="532" y="32"/>
                  </a:lnTo>
                  <a:lnTo>
                    <a:pt x="514" y="27"/>
                  </a:lnTo>
                  <a:lnTo>
                    <a:pt x="497" y="21"/>
                  </a:lnTo>
                  <a:lnTo>
                    <a:pt x="481" y="18"/>
                  </a:lnTo>
                  <a:lnTo>
                    <a:pt x="464" y="14"/>
                  </a:lnTo>
                  <a:lnTo>
                    <a:pt x="446" y="9"/>
                  </a:lnTo>
                  <a:lnTo>
                    <a:pt x="429" y="6"/>
                  </a:lnTo>
                  <a:lnTo>
                    <a:pt x="412" y="5"/>
                  </a:lnTo>
                  <a:lnTo>
                    <a:pt x="393" y="3"/>
                  </a:lnTo>
                  <a:lnTo>
                    <a:pt x="376" y="0"/>
                  </a:lnTo>
                  <a:lnTo>
                    <a:pt x="357" y="0"/>
                  </a:lnTo>
                  <a:lnTo>
                    <a:pt x="341" y="0"/>
                  </a:lnTo>
                  <a:lnTo>
                    <a:pt x="322" y="0"/>
                  </a:lnTo>
                  <a:lnTo>
                    <a:pt x="305" y="0"/>
                  </a:lnTo>
                  <a:lnTo>
                    <a:pt x="286" y="0"/>
                  </a:lnTo>
                  <a:lnTo>
                    <a:pt x="269" y="0"/>
                  </a:lnTo>
                  <a:lnTo>
                    <a:pt x="252" y="2"/>
                  </a:lnTo>
                  <a:lnTo>
                    <a:pt x="234" y="3"/>
                  </a:lnTo>
                  <a:lnTo>
                    <a:pt x="217" y="6"/>
                  </a:lnTo>
                  <a:lnTo>
                    <a:pt x="200" y="9"/>
                  </a:lnTo>
                  <a:lnTo>
                    <a:pt x="181" y="12"/>
                  </a:lnTo>
                  <a:lnTo>
                    <a:pt x="165" y="15"/>
                  </a:lnTo>
                  <a:lnTo>
                    <a:pt x="148" y="20"/>
                  </a:lnTo>
                  <a:lnTo>
                    <a:pt x="130" y="24"/>
                  </a:lnTo>
                  <a:lnTo>
                    <a:pt x="113" y="29"/>
                  </a:lnTo>
                  <a:lnTo>
                    <a:pt x="97" y="33"/>
                  </a:lnTo>
                  <a:lnTo>
                    <a:pt x="80" y="39"/>
                  </a:lnTo>
                  <a:lnTo>
                    <a:pt x="62" y="45"/>
                  </a:lnTo>
                  <a:lnTo>
                    <a:pt x="46" y="53"/>
                  </a:lnTo>
                  <a:lnTo>
                    <a:pt x="30" y="60"/>
                  </a:lnTo>
                  <a:lnTo>
                    <a:pt x="14" y="66"/>
                  </a:lnTo>
                  <a:lnTo>
                    <a:pt x="0" y="75"/>
                  </a:lnTo>
                </a:path>
              </a:pathLst>
            </a:custGeom>
            <a:noFill/>
            <a:ln w="19050" cap="rnd" cmpd="sng">
              <a:solidFill>
                <a:srgbClr val="00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67" name="Freeform 158"/>
            <p:cNvSpPr>
              <a:spLocks noChangeAspect="1"/>
            </p:cNvSpPr>
            <p:nvPr/>
          </p:nvSpPr>
          <p:spPr bwMode="auto">
            <a:xfrm rot="14451187" flipV="1">
              <a:off x="1796" y="193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sp>
        <p:nvSpPr>
          <p:cNvPr id="833695" name="Rectangle 159"/>
          <p:cNvSpPr>
            <a:spLocks noChangeArrowheads="1"/>
          </p:cNvSpPr>
          <p:nvPr/>
        </p:nvSpPr>
        <p:spPr bwMode="auto">
          <a:xfrm>
            <a:off x="3827463" y="2959100"/>
            <a:ext cx="4619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H</a:t>
            </a:r>
            <a:r>
              <a:rPr lang="en-US" baseline="30000">
                <a:latin typeface="Arial Narrow" pitchFamily="34" charset="0"/>
              </a:rPr>
              <a:t>+</a:t>
            </a:r>
          </a:p>
        </p:txBody>
      </p:sp>
      <p:grpSp>
        <p:nvGrpSpPr>
          <p:cNvPr id="833696" name="Group 160"/>
          <p:cNvGrpSpPr>
            <a:grpSpLocks/>
          </p:cNvGrpSpPr>
          <p:nvPr/>
        </p:nvGrpSpPr>
        <p:grpSpPr bwMode="auto">
          <a:xfrm>
            <a:off x="2813050" y="3016250"/>
            <a:ext cx="1074738" cy="168275"/>
            <a:chOff x="1772" y="1900"/>
            <a:chExt cx="677" cy="106"/>
          </a:xfrm>
        </p:grpSpPr>
        <p:sp>
          <p:nvSpPr>
            <p:cNvPr id="64664" name="Freeform 161"/>
            <p:cNvSpPr>
              <a:spLocks/>
            </p:cNvSpPr>
            <p:nvPr/>
          </p:nvSpPr>
          <p:spPr bwMode="auto">
            <a:xfrm>
              <a:off x="1833" y="1900"/>
              <a:ext cx="616" cy="76"/>
            </a:xfrm>
            <a:custGeom>
              <a:avLst/>
              <a:gdLst>
                <a:gd name="T0" fmla="*/ 615 w 616"/>
                <a:gd name="T1" fmla="*/ 63 h 76"/>
                <a:gd name="T2" fmla="*/ 597 w 616"/>
                <a:gd name="T3" fmla="*/ 56 h 76"/>
                <a:gd name="T4" fmla="*/ 581 w 616"/>
                <a:gd name="T5" fmla="*/ 48 h 76"/>
                <a:gd name="T6" fmla="*/ 565 w 616"/>
                <a:gd name="T7" fmla="*/ 42 h 76"/>
                <a:gd name="T8" fmla="*/ 549 w 616"/>
                <a:gd name="T9" fmla="*/ 36 h 76"/>
                <a:gd name="T10" fmla="*/ 532 w 616"/>
                <a:gd name="T11" fmla="*/ 32 h 76"/>
                <a:gd name="T12" fmla="*/ 514 w 616"/>
                <a:gd name="T13" fmla="*/ 27 h 76"/>
                <a:gd name="T14" fmla="*/ 497 w 616"/>
                <a:gd name="T15" fmla="*/ 21 h 76"/>
                <a:gd name="T16" fmla="*/ 481 w 616"/>
                <a:gd name="T17" fmla="*/ 18 h 76"/>
                <a:gd name="T18" fmla="*/ 464 w 616"/>
                <a:gd name="T19" fmla="*/ 14 h 76"/>
                <a:gd name="T20" fmla="*/ 446 w 616"/>
                <a:gd name="T21" fmla="*/ 9 h 76"/>
                <a:gd name="T22" fmla="*/ 429 w 616"/>
                <a:gd name="T23" fmla="*/ 6 h 76"/>
                <a:gd name="T24" fmla="*/ 412 w 616"/>
                <a:gd name="T25" fmla="*/ 5 h 76"/>
                <a:gd name="T26" fmla="*/ 393 w 616"/>
                <a:gd name="T27" fmla="*/ 3 h 76"/>
                <a:gd name="T28" fmla="*/ 376 w 616"/>
                <a:gd name="T29" fmla="*/ 0 h 76"/>
                <a:gd name="T30" fmla="*/ 357 w 616"/>
                <a:gd name="T31" fmla="*/ 0 h 76"/>
                <a:gd name="T32" fmla="*/ 341 w 616"/>
                <a:gd name="T33" fmla="*/ 0 h 76"/>
                <a:gd name="T34" fmla="*/ 322 w 616"/>
                <a:gd name="T35" fmla="*/ 0 h 76"/>
                <a:gd name="T36" fmla="*/ 305 w 616"/>
                <a:gd name="T37" fmla="*/ 0 h 76"/>
                <a:gd name="T38" fmla="*/ 286 w 616"/>
                <a:gd name="T39" fmla="*/ 0 h 76"/>
                <a:gd name="T40" fmla="*/ 269 w 616"/>
                <a:gd name="T41" fmla="*/ 0 h 76"/>
                <a:gd name="T42" fmla="*/ 252 w 616"/>
                <a:gd name="T43" fmla="*/ 2 h 76"/>
                <a:gd name="T44" fmla="*/ 234 w 616"/>
                <a:gd name="T45" fmla="*/ 3 h 76"/>
                <a:gd name="T46" fmla="*/ 217 w 616"/>
                <a:gd name="T47" fmla="*/ 6 h 76"/>
                <a:gd name="T48" fmla="*/ 200 w 616"/>
                <a:gd name="T49" fmla="*/ 9 h 76"/>
                <a:gd name="T50" fmla="*/ 181 w 616"/>
                <a:gd name="T51" fmla="*/ 12 h 76"/>
                <a:gd name="T52" fmla="*/ 165 w 616"/>
                <a:gd name="T53" fmla="*/ 15 h 76"/>
                <a:gd name="T54" fmla="*/ 148 w 616"/>
                <a:gd name="T55" fmla="*/ 20 h 76"/>
                <a:gd name="T56" fmla="*/ 130 w 616"/>
                <a:gd name="T57" fmla="*/ 24 h 76"/>
                <a:gd name="T58" fmla="*/ 113 w 616"/>
                <a:gd name="T59" fmla="*/ 29 h 76"/>
                <a:gd name="T60" fmla="*/ 97 w 616"/>
                <a:gd name="T61" fmla="*/ 33 h 76"/>
                <a:gd name="T62" fmla="*/ 80 w 616"/>
                <a:gd name="T63" fmla="*/ 39 h 76"/>
                <a:gd name="T64" fmla="*/ 62 w 616"/>
                <a:gd name="T65" fmla="*/ 45 h 76"/>
                <a:gd name="T66" fmla="*/ 46 w 616"/>
                <a:gd name="T67" fmla="*/ 53 h 76"/>
                <a:gd name="T68" fmla="*/ 30 w 616"/>
                <a:gd name="T69" fmla="*/ 60 h 76"/>
                <a:gd name="T70" fmla="*/ 14 w 616"/>
                <a:gd name="T71" fmla="*/ 66 h 76"/>
                <a:gd name="T72" fmla="*/ 0 w 616"/>
                <a:gd name="T73" fmla="*/ 75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6" h="76">
                  <a:moveTo>
                    <a:pt x="615" y="63"/>
                  </a:moveTo>
                  <a:lnTo>
                    <a:pt x="597" y="56"/>
                  </a:lnTo>
                  <a:lnTo>
                    <a:pt x="581" y="48"/>
                  </a:lnTo>
                  <a:lnTo>
                    <a:pt x="565" y="42"/>
                  </a:lnTo>
                  <a:lnTo>
                    <a:pt x="549" y="36"/>
                  </a:lnTo>
                  <a:lnTo>
                    <a:pt x="532" y="32"/>
                  </a:lnTo>
                  <a:lnTo>
                    <a:pt x="514" y="27"/>
                  </a:lnTo>
                  <a:lnTo>
                    <a:pt x="497" y="21"/>
                  </a:lnTo>
                  <a:lnTo>
                    <a:pt x="481" y="18"/>
                  </a:lnTo>
                  <a:lnTo>
                    <a:pt x="464" y="14"/>
                  </a:lnTo>
                  <a:lnTo>
                    <a:pt x="446" y="9"/>
                  </a:lnTo>
                  <a:lnTo>
                    <a:pt x="429" y="6"/>
                  </a:lnTo>
                  <a:lnTo>
                    <a:pt x="412" y="5"/>
                  </a:lnTo>
                  <a:lnTo>
                    <a:pt x="393" y="3"/>
                  </a:lnTo>
                  <a:lnTo>
                    <a:pt x="376" y="0"/>
                  </a:lnTo>
                  <a:lnTo>
                    <a:pt x="357" y="0"/>
                  </a:lnTo>
                  <a:lnTo>
                    <a:pt x="341" y="0"/>
                  </a:lnTo>
                  <a:lnTo>
                    <a:pt x="322" y="0"/>
                  </a:lnTo>
                  <a:lnTo>
                    <a:pt x="305" y="0"/>
                  </a:lnTo>
                  <a:lnTo>
                    <a:pt x="286" y="0"/>
                  </a:lnTo>
                  <a:lnTo>
                    <a:pt x="269" y="0"/>
                  </a:lnTo>
                  <a:lnTo>
                    <a:pt x="252" y="2"/>
                  </a:lnTo>
                  <a:lnTo>
                    <a:pt x="234" y="3"/>
                  </a:lnTo>
                  <a:lnTo>
                    <a:pt x="217" y="6"/>
                  </a:lnTo>
                  <a:lnTo>
                    <a:pt x="200" y="9"/>
                  </a:lnTo>
                  <a:lnTo>
                    <a:pt x="181" y="12"/>
                  </a:lnTo>
                  <a:lnTo>
                    <a:pt x="165" y="15"/>
                  </a:lnTo>
                  <a:lnTo>
                    <a:pt x="148" y="20"/>
                  </a:lnTo>
                  <a:lnTo>
                    <a:pt x="130" y="24"/>
                  </a:lnTo>
                  <a:lnTo>
                    <a:pt x="113" y="29"/>
                  </a:lnTo>
                  <a:lnTo>
                    <a:pt x="97" y="33"/>
                  </a:lnTo>
                  <a:lnTo>
                    <a:pt x="80" y="39"/>
                  </a:lnTo>
                  <a:lnTo>
                    <a:pt x="62" y="45"/>
                  </a:lnTo>
                  <a:lnTo>
                    <a:pt x="46" y="53"/>
                  </a:lnTo>
                  <a:lnTo>
                    <a:pt x="30" y="60"/>
                  </a:lnTo>
                  <a:lnTo>
                    <a:pt x="14" y="66"/>
                  </a:lnTo>
                  <a:lnTo>
                    <a:pt x="0" y="75"/>
                  </a:lnTo>
                </a:path>
              </a:pathLst>
            </a:custGeom>
            <a:noFill/>
            <a:ln w="19050" cap="rnd" cmpd="sng">
              <a:solidFill>
                <a:srgbClr val="E1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65" name="Freeform 162"/>
            <p:cNvSpPr>
              <a:spLocks noChangeAspect="1"/>
            </p:cNvSpPr>
            <p:nvPr/>
          </p:nvSpPr>
          <p:spPr bwMode="auto">
            <a:xfrm rot="14451187" flipV="1">
              <a:off x="1796" y="193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nvGrpSpPr>
          <p:cNvPr id="833699" name="Group 163"/>
          <p:cNvGrpSpPr>
            <a:grpSpLocks/>
          </p:cNvGrpSpPr>
          <p:nvPr/>
        </p:nvGrpSpPr>
        <p:grpSpPr bwMode="auto">
          <a:xfrm flipV="1">
            <a:off x="2803525" y="3230563"/>
            <a:ext cx="1101725" cy="185737"/>
            <a:chOff x="1775" y="2016"/>
            <a:chExt cx="694" cy="117"/>
          </a:xfrm>
        </p:grpSpPr>
        <p:sp>
          <p:nvSpPr>
            <p:cNvPr id="64662" name="Freeform 164"/>
            <p:cNvSpPr>
              <a:spLocks/>
            </p:cNvSpPr>
            <p:nvPr/>
          </p:nvSpPr>
          <p:spPr bwMode="auto">
            <a:xfrm flipH="1" flipV="1">
              <a:off x="1854" y="2016"/>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63" name="Freeform 165"/>
            <p:cNvSpPr>
              <a:spLocks noChangeAspect="1"/>
            </p:cNvSpPr>
            <p:nvPr/>
          </p:nvSpPr>
          <p:spPr bwMode="auto">
            <a:xfrm rot="14451187" flipV="1">
              <a:off x="1799" y="206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grpSp>
      <p:grpSp>
        <p:nvGrpSpPr>
          <p:cNvPr id="833702" name="Group 166"/>
          <p:cNvGrpSpPr>
            <a:grpSpLocks/>
          </p:cNvGrpSpPr>
          <p:nvPr/>
        </p:nvGrpSpPr>
        <p:grpSpPr bwMode="auto">
          <a:xfrm flipV="1">
            <a:off x="2803525" y="3230563"/>
            <a:ext cx="1101725" cy="185737"/>
            <a:chOff x="1775" y="2016"/>
            <a:chExt cx="694" cy="117"/>
          </a:xfrm>
        </p:grpSpPr>
        <p:sp>
          <p:nvSpPr>
            <p:cNvPr id="64660" name="Freeform 167"/>
            <p:cNvSpPr>
              <a:spLocks/>
            </p:cNvSpPr>
            <p:nvPr/>
          </p:nvSpPr>
          <p:spPr bwMode="auto">
            <a:xfrm flipH="1" flipV="1">
              <a:off x="1854" y="2016"/>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19050" cap="rnd" cmpd="sng">
              <a:solidFill>
                <a:schemeClr val="tx1"/>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61" name="Freeform 168"/>
            <p:cNvSpPr>
              <a:spLocks noChangeAspect="1"/>
            </p:cNvSpPr>
            <p:nvPr/>
          </p:nvSpPr>
          <p:spPr bwMode="auto">
            <a:xfrm rot="14451187" flipV="1">
              <a:off x="1799" y="206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33705" name="Group 169"/>
          <p:cNvGrpSpPr>
            <a:grpSpLocks/>
          </p:cNvGrpSpPr>
          <p:nvPr/>
        </p:nvGrpSpPr>
        <p:grpSpPr bwMode="auto">
          <a:xfrm>
            <a:off x="3221038" y="3421063"/>
            <a:ext cx="889000" cy="836612"/>
            <a:chOff x="2029" y="2155"/>
            <a:chExt cx="560" cy="527"/>
          </a:xfrm>
        </p:grpSpPr>
        <p:sp>
          <p:nvSpPr>
            <p:cNvPr id="64652" name="Rectangle 170"/>
            <p:cNvSpPr>
              <a:spLocks noChangeArrowheads="1"/>
            </p:cNvSpPr>
            <p:nvPr/>
          </p:nvSpPr>
          <p:spPr bwMode="auto">
            <a:xfrm>
              <a:off x="2167" y="2394"/>
              <a:ext cx="4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ATP</a:t>
              </a:r>
            </a:p>
          </p:txBody>
        </p:sp>
        <p:grpSp>
          <p:nvGrpSpPr>
            <p:cNvPr id="64653" name="Group 171"/>
            <p:cNvGrpSpPr>
              <a:grpSpLocks/>
            </p:cNvGrpSpPr>
            <p:nvPr/>
          </p:nvGrpSpPr>
          <p:grpSpPr bwMode="auto">
            <a:xfrm>
              <a:off x="2222" y="2260"/>
              <a:ext cx="287" cy="136"/>
              <a:chOff x="2170" y="2400"/>
              <a:chExt cx="287" cy="136"/>
            </a:xfrm>
          </p:grpSpPr>
          <p:sp>
            <p:nvSpPr>
              <p:cNvPr id="64658" name="Freeform 172"/>
              <p:cNvSpPr>
                <a:spLocks/>
              </p:cNvSpPr>
              <p:nvPr/>
            </p:nvSpPr>
            <p:spPr bwMode="auto">
              <a:xfrm rot="3203936" flipV="1">
                <a:off x="2222" y="2369"/>
                <a:ext cx="115" cy="219"/>
              </a:xfrm>
              <a:custGeom>
                <a:avLst/>
                <a:gdLst>
                  <a:gd name="T0" fmla="*/ 1 w 200"/>
                  <a:gd name="T1" fmla="*/ 1 h 226"/>
                  <a:gd name="T2" fmla="*/ 1 w 200"/>
                  <a:gd name="T3" fmla="*/ 25 h 226"/>
                  <a:gd name="T4" fmla="*/ 1 w 200"/>
                  <a:gd name="T5" fmla="*/ 155 h 226"/>
                  <a:gd name="T6" fmla="*/ 0 60000 65536"/>
                  <a:gd name="T7" fmla="*/ 0 60000 65536"/>
                  <a:gd name="T8" fmla="*/ 0 60000 65536"/>
                </a:gdLst>
                <a:ahLst/>
                <a:cxnLst>
                  <a:cxn ang="T6">
                    <a:pos x="T0" y="T1"/>
                  </a:cxn>
                  <a:cxn ang="T7">
                    <a:pos x="T2" y="T3"/>
                  </a:cxn>
                  <a:cxn ang="T8">
                    <a:pos x="T4" y="T5"/>
                  </a:cxn>
                </a:cxnLst>
                <a:rect l="0" t="0" r="r" b="b"/>
                <a:pathLst>
                  <a:path w="200" h="226">
                    <a:moveTo>
                      <a:pt x="200" y="1"/>
                    </a:moveTo>
                    <a:cubicBezTo>
                      <a:pt x="111" y="0"/>
                      <a:pt x="22" y="0"/>
                      <a:pt x="11" y="37"/>
                    </a:cubicBezTo>
                    <a:cubicBezTo>
                      <a:pt x="0" y="74"/>
                      <a:pt x="114" y="195"/>
                      <a:pt x="135" y="226"/>
                    </a:cubicBez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59" name="Freeform 173"/>
              <p:cNvSpPr>
                <a:spLocks noChangeAspect="1"/>
              </p:cNvSpPr>
              <p:nvPr/>
            </p:nvSpPr>
            <p:spPr bwMode="auto">
              <a:xfrm rot="15469270" flipH="1">
                <a:off x="2388" y="237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4654" name="Group 174"/>
            <p:cNvGrpSpPr>
              <a:grpSpLocks/>
            </p:cNvGrpSpPr>
            <p:nvPr/>
          </p:nvGrpSpPr>
          <p:grpSpPr bwMode="auto">
            <a:xfrm>
              <a:off x="2222" y="2260"/>
              <a:ext cx="287" cy="136"/>
              <a:chOff x="2170" y="2400"/>
              <a:chExt cx="287" cy="136"/>
            </a:xfrm>
          </p:grpSpPr>
          <p:sp>
            <p:nvSpPr>
              <p:cNvPr id="64656" name="Freeform 175"/>
              <p:cNvSpPr>
                <a:spLocks/>
              </p:cNvSpPr>
              <p:nvPr/>
            </p:nvSpPr>
            <p:spPr bwMode="auto">
              <a:xfrm rot="3203936" flipV="1">
                <a:off x="2222" y="2369"/>
                <a:ext cx="115" cy="219"/>
              </a:xfrm>
              <a:custGeom>
                <a:avLst/>
                <a:gdLst>
                  <a:gd name="T0" fmla="*/ 1 w 200"/>
                  <a:gd name="T1" fmla="*/ 1 h 226"/>
                  <a:gd name="T2" fmla="*/ 1 w 200"/>
                  <a:gd name="T3" fmla="*/ 25 h 226"/>
                  <a:gd name="T4" fmla="*/ 1 w 200"/>
                  <a:gd name="T5" fmla="*/ 155 h 226"/>
                  <a:gd name="T6" fmla="*/ 0 60000 65536"/>
                  <a:gd name="T7" fmla="*/ 0 60000 65536"/>
                  <a:gd name="T8" fmla="*/ 0 60000 65536"/>
                </a:gdLst>
                <a:ahLst/>
                <a:cxnLst>
                  <a:cxn ang="T6">
                    <a:pos x="T0" y="T1"/>
                  </a:cxn>
                  <a:cxn ang="T7">
                    <a:pos x="T2" y="T3"/>
                  </a:cxn>
                  <a:cxn ang="T8">
                    <a:pos x="T4" y="T5"/>
                  </a:cxn>
                </a:cxnLst>
                <a:rect l="0" t="0" r="r" b="b"/>
                <a:pathLst>
                  <a:path w="200" h="226">
                    <a:moveTo>
                      <a:pt x="200" y="1"/>
                    </a:moveTo>
                    <a:cubicBezTo>
                      <a:pt x="111" y="0"/>
                      <a:pt x="22" y="0"/>
                      <a:pt x="11" y="37"/>
                    </a:cubicBezTo>
                    <a:cubicBezTo>
                      <a:pt x="0" y="74"/>
                      <a:pt x="114" y="195"/>
                      <a:pt x="135" y="226"/>
                    </a:cubicBezTo>
                  </a:path>
                </a:pathLst>
              </a:custGeom>
              <a:noFill/>
              <a:ln w="19050" cap="rnd" cmpd="sng">
                <a:solidFill>
                  <a:srgbClr val="00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57" name="Freeform 176"/>
              <p:cNvSpPr>
                <a:spLocks noChangeAspect="1"/>
              </p:cNvSpPr>
              <p:nvPr/>
            </p:nvSpPr>
            <p:spPr bwMode="auto">
              <a:xfrm rot="15469270" flipH="1">
                <a:off x="2388" y="237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rgbClr val="000000"/>
                </a:solidFill>
                <a:round/>
                <a:headEnd/>
                <a:tailEnd/>
              </a:ln>
            </p:spPr>
            <p:txBody>
              <a:bodyPr/>
              <a:lstStyle/>
              <a:p>
                <a:endParaRPr lang="en-US"/>
              </a:p>
            </p:txBody>
          </p:sp>
        </p:grpSp>
        <p:sp>
          <p:nvSpPr>
            <p:cNvPr id="64655" name="Oval 177"/>
            <p:cNvSpPr>
              <a:spLocks noChangeArrowheads="1"/>
            </p:cNvSpPr>
            <p:nvPr/>
          </p:nvSpPr>
          <p:spPr bwMode="auto">
            <a:xfrm>
              <a:off x="2029" y="2155"/>
              <a:ext cx="230" cy="230"/>
            </a:xfrm>
            <a:prstGeom prst="ellipse">
              <a:avLst/>
            </a:prstGeom>
            <a:solidFill>
              <a:srgbClr val="9999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33714" name="Group 178"/>
          <p:cNvGrpSpPr>
            <a:grpSpLocks/>
          </p:cNvGrpSpPr>
          <p:nvPr/>
        </p:nvGrpSpPr>
        <p:grpSpPr bwMode="auto">
          <a:xfrm flipV="1">
            <a:off x="2803525" y="3230563"/>
            <a:ext cx="1101725" cy="185737"/>
            <a:chOff x="1775" y="2016"/>
            <a:chExt cx="694" cy="117"/>
          </a:xfrm>
        </p:grpSpPr>
        <p:sp>
          <p:nvSpPr>
            <p:cNvPr id="64650" name="Freeform 179"/>
            <p:cNvSpPr>
              <a:spLocks/>
            </p:cNvSpPr>
            <p:nvPr/>
          </p:nvSpPr>
          <p:spPr bwMode="auto">
            <a:xfrm flipH="1" flipV="1">
              <a:off x="1854" y="2016"/>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19050" cap="rnd" cmpd="sng">
              <a:solidFill>
                <a:srgbClr val="E1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51" name="Freeform 180"/>
            <p:cNvSpPr>
              <a:spLocks noChangeAspect="1"/>
            </p:cNvSpPr>
            <p:nvPr/>
          </p:nvSpPr>
          <p:spPr bwMode="auto">
            <a:xfrm rot="14451187" flipV="1">
              <a:off x="1799" y="206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nvGrpSpPr>
          <p:cNvPr id="833717" name="Group 181"/>
          <p:cNvGrpSpPr>
            <a:grpSpLocks/>
          </p:cNvGrpSpPr>
          <p:nvPr/>
        </p:nvGrpSpPr>
        <p:grpSpPr bwMode="auto">
          <a:xfrm>
            <a:off x="5695950" y="2619375"/>
            <a:ext cx="931863" cy="536575"/>
            <a:chOff x="3588" y="1650"/>
            <a:chExt cx="587" cy="338"/>
          </a:xfrm>
        </p:grpSpPr>
        <p:grpSp>
          <p:nvGrpSpPr>
            <p:cNvPr id="64643" name="Group 182"/>
            <p:cNvGrpSpPr>
              <a:grpSpLocks/>
            </p:cNvGrpSpPr>
            <p:nvPr/>
          </p:nvGrpSpPr>
          <p:grpSpPr bwMode="auto">
            <a:xfrm>
              <a:off x="3591" y="1746"/>
              <a:ext cx="573" cy="242"/>
              <a:chOff x="3591" y="1746"/>
              <a:chExt cx="573" cy="242"/>
            </a:xfrm>
          </p:grpSpPr>
          <p:sp>
            <p:nvSpPr>
              <p:cNvPr id="64648" name="Freeform 183"/>
              <p:cNvSpPr>
                <a:spLocks/>
              </p:cNvSpPr>
              <p:nvPr/>
            </p:nvSpPr>
            <p:spPr bwMode="auto">
              <a:xfrm>
                <a:off x="3591" y="1746"/>
                <a:ext cx="550" cy="202"/>
              </a:xfrm>
              <a:custGeom>
                <a:avLst/>
                <a:gdLst>
                  <a:gd name="T0" fmla="*/ 151 w 618"/>
                  <a:gd name="T1" fmla="*/ 6022766 h 79"/>
                  <a:gd name="T2" fmla="*/ 148 w 618"/>
                  <a:gd name="T3" fmla="*/ 5218670 h 79"/>
                  <a:gd name="T4" fmla="*/ 142 w 618"/>
                  <a:gd name="T5" fmla="*/ 4518574 h 79"/>
                  <a:gd name="T6" fmla="*/ 138 w 618"/>
                  <a:gd name="T7" fmla="*/ 3822454 h 79"/>
                  <a:gd name="T8" fmla="*/ 133 w 618"/>
                  <a:gd name="T9" fmla="*/ 3274318 h 79"/>
                  <a:gd name="T10" fmla="*/ 128 w 618"/>
                  <a:gd name="T11" fmla="*/ 2653377 h 79"/>
                  <a:gd name="T12" fmla="*/ 123 w 618"/>
                  <a:gd name="T13" fmla="*/ 2196172 h 79"/>
                  <a:gd name="T14" fmla="*/ 118 w 618"/>
                  <a:gd name="T15" fmla="*/ 1710106 h 79"/>
                  <a:gd name="T16" fmla="*/ 112 w 618"/>
                  <a:gd name="T17" fmla="*/ 1313580 h 79"/>
                  <a:gd name="T18" fmla="*/ 107 w 618"/>
                  <a:gd name="T19" fmla="*/ 944690 h 79"/>
                  <a:gd name="T20" fmla="*/ 102 w 618"/>
                  <a:gd name="T21" fmla="*/ 606744 h 79"/>
                  <a:gd name="T22" fmla="*/ 97 w 618"/>
                  <a:gd name="T23" fmla="*/ 392931 h 79"/>
                  <a:gd name="T24" fmla="*/ 93 w 618"/>
                  <a:gd name="T25" fmla="*/ 237291 h 79"/>
                  <a:gd name="T26" fmla="*/ 86 w 618"/>
                  <a:gd name="T27" fmla="*/ 92802 h 79"/>
                  <a:gd name="T28" fmla="*/ 82 w 618"/>
                  <a:gd name="T29" fmla="*/ 0 h 79"/>
                  <a:gd name="T30" fmla="*/ 76 w 618"/>
                  <a:gd name="T31" fmla="*/ 0 h 79"/>
                  <a:gd name="T32" fmla="*/ 70 w 618"/>
                  <a:gd name="T33" fmla="*/ 0 h 79"/>
                  <a:gd name="T34" fmla="*/ 66 w 618"/>
                  <a:gd name="T35" fmla="*/ 92802 h 79"/>
                  <a:gd name="T36" fmla="*/ 61 w 618"/>
                  <a:gd name="T37" fmla="*/ 237291 h 79"/>
                  <a:gd name="T38" fmla="*/ 54 w 618"/>
                  <a:gd name="T39" fmla="*/ 453060 h 79"/>
                  <a:gd name="T40" fmla="*/ 49 w 618"/>
                  <a:gd name="T41" fmla="*/ 705450 h 79"/>
                  <a:gd name="T42" fmla="*/ 44 w 618"/>
                  <a:gd name="T43" fmla="*/ 1004710 h 79"/>
                  <a:gd name="T44" fmla="*/ 39 w 618"/>
                  <a:gd name="T45" fmla="*/ 1313580 h 79"/>
                  <a:gd name="T46" fmla="*/ 34 w 618"/>
                  <a:gd name="T47" fmla="*/ 1710106 h 79"/>
                  <a:gd name="T48" fmla="*/ 29 w 618"/>
                  <a:gd name="T49" fmla="*/ 2256734 h 79"/>
                  <a:gd name="T50" fmla="*/ 24 w 618"/>
                  <a:gd name="T51" fmla="*/ 2724093 h 79"/>
                  <a:gd name="T52" fmla="*/ 19 w 618"/>
                  <a:gd name="T53" fmla="*/ 3274318 h 79"/>
                  <a:gd name="T54" fmla="*/ 14 w 618"/>
                  <a:gd name="T55" fmla="*/ 3906828 h 79"/>
                  <a:gd name="T56" fmla="*/ 10 w 618"/>
                  <a:gd name="T57" fmla="*/ 4612271 h 79"/>
                  <a:gd name="T58" fmla="*/ 4 w 618"/>
                  <a:gd name="T59" fmla="*/ 5317366 h 79"/>
                  <a:gd name="T60" fmla="*/ 0 w 618"/>
                  <a:gd name="T61" fmla="*/ 6079187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28575" cap="rnd" cmpd="sng">
                <a:solidFill>
                  <a:srgbClr val="FFFFFF"/>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49" name="Freeform 184"/>
              <p:cNvSpPr>
                <a:spLocks noChangeAspect="1"/>
              </p:cNvSpPr>
              <p:nvPr/>
            </p:nvSpPr>
            <p:spPr bwMode="auto">
              <a:xfrm rot="-2224658">
                <a:off x="4118" y="189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grpSp>
        <p:grpSp>
          <p:nvGrpSpPr>
            <p:cNvPr id="64644" name="Group 185"/>
            <p:cNvGrpSpPr>
              <a:grpSpLocks/>
            </p:cNvGrpSpPr>
            <p:nvPr/>
          </p:nvGrpSpPr>
          <p:grpSpPr bwMode="auto">
            <a:xfrm>
              <a:off x="3588" y="1650"/>
              <a:ext cx="587" cy="95"/>
              <a:chOff x="3588" y="1650"/>
              <a:chExt cx="587" cy="95"/>
            </a:xfrm>
          </p:grpSpPr>
          <p:sp>
            <p:nvSpPr>
              <p:cNvPr id="64646" name="Freeform 186"/>
              <p:cNvSpPr>
                <a:spLocks/>
              </p:cNvSpPr>
              <p:nvPr/>
            </p:nvSpPr>
            <p:spPr bwMode="auto">
              <a:xfrm flipV="1">
                <a:off x="3588" y="1666"/>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28575" cap="rnd" cmpd="sng">
                <a:solidFill>
                  <a:srgbClr val="FFFFFF"/>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47" name="Freeform 187"/>
              <p:cNvSpPr>
                <a:spLocks noChangeAspect="1"/>
              </p:cNvSpPr>
              <p:nvPr/>
            </p:nvSpPr>
            <p:spPr bwMode="auto">
              <a:xfrm rot="3780000" flipV="1">
                <a:off x="4106" y="162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sp>
          <p:nvSpPr>
            <p:cNvPr id="64645" name="Oval 188"/>
            <p:cNvSpPr>
              <a:spLocks noChangeArrowheads="1"/>
            </p:cNvSpPr>
            <p:nvPr/>
          </p:nvSpPr>
          <p:spPr bwMode="auto">
            <a:xfrm>
              <a:off x="3763" y="1751"/>
              <a:ext cx="230" cy="230"/>
            </a:xfrm>
            <a:prstGeom prst="ellipse">
              <a:avLst/>
            </a:prstGeom>
            <a:solidFill>
              <a:srgbClr val="9999FF"/>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33725" name="Group 189"/>
          <p:cNvGrpSpPr>
            <a:grpSpLocks/>
          </p:cNvGrpSpPr>
          <p:nvPr/>
        </p:nvGrpSpPr>
        <p:grpSpPr bwMode="auto">
          <a:xfrm>
            <a:off x="5703888" y="2771775"/>
            <a:ext cx="908050" cy="384175"/>
            <a:chOff x="3591" y="1746"/>
            <a:chExt cx="572" cy="242"/>
          </a:xfrm>
        </p:grpSpPr>
        <p:sp>
          <p:nvSpPr>
            <p:cNvPr id="64641" name="Freeform 190"/>
            <p:cNvSpPr>
              <a:spLocks/>
            </p:cNvSpPr>
            <p:nvPr/>
          </p:nvSpPr>
          <p:spPr bwMode="auto">
            <a:xfrm>
              <a:off x="3591" y="1746"/>
              <a:ext cx="550" cy="202"/>
            </a:xfrm>
            <a:custGeom>
              <a:avLst/>
              <a:gdLst>
                <a:gd name="T0" fmla="*/ 151 w 618"/>
                <a:gd name="T1" fmla="*/ 6022766 h 79"/>
                <a:gd name="T2" fmla="*/ 148 w 618"/>
                <a:gd name="T3" fmla="*/ 5218670 h 79"/>
                <a:gd name="T4" fmla="*/ 142 w 618"/>
                <a:gd name="T5" fmla="*/ 4518574 h 79"/>
                <a:gd name="T6" fmla="*/ 138 w 618"/>
                <a:gd name="T7" fmla="*/ 3822454 h 79"/>
                <a:gd name="T8" fmla="*/ 133 w 618"/>
                <a:gd name="T9" fmla="*/ 3274318 h 79"/>
                <a:gd name="T10" fmla="*/ 128 w 618"/>
                <a:gd name="T11" fmla="*/ 2653377 h 79"/>
                <a:gd name="T12" fmla="*/ 123 w 618"/>
                <a:gd name="T13" fmla="*/ 2196172 h 79"/>
                <a:gd name="T14" fmla="*/ 118 w 618"/>
                <a:gd name="T15" fmla="*/ 1710106 h 79"/>
                <a:gd name="T16" fmla="*/ 112 w 618"/>
                <a:gd name="T17" fmla="*/ 1313580 h 79"/>
                <a:gd name="T18" fmla="*/ 107 w 618"/>
                <a:gd name="T19" fmla="*/ 944690 h 79"/>
                <a:gd name="T20" fmla="*/ 102 w 618"/>
                <a:gd name="T21" fmla="*/ 606744 h 79"/>
                <a:gd name="T22" fmla="*/ 97 w 618"/>
                <a:gd name="T23" fmla="*/ 392931 h 79"/>
                <a:gd name="T24" fmla="*/ 93 w 618"/>
                <a:gd name="T25" fmla="*/ 237291 h 79"/>
                <a:gd name="T26" fmla="*/ 86 w 618"/>
                <a:gd name="T27" fmla="*/ 92802 h 79"/>
                <a:gd name="T28" fmla="*/ 82 w 618"/>
                <a:gd name="T29" fmla="*/ 0 h 79"/>
                <a:gd name="T30" fmla="*/ 76 w 618"/>
                <a:gd name="T31" fmla="*/ 0 h 79"/>
                <a:gd name="T32" fmla="*/ 70 w 618"/>
                <a:gd name="T33" fmla="*/ 0 h 79"/>
                <a:gd name="T34" fmla="*/ 66 w 618"/>
                <a:gd name="T35" fmla="*/ 92802 h 79"/>
                <a:gd name="T36" fmla="*/ 61 w 618"/>
                <a:gd name="T37" fmla="*/ 237291 h 79"/>
                <a:gd name="T38" fmla="*/ 54 w 618"/>
                <a:gd name="T39" fmla="*/ 453060 h 79"/>
                <a:gd name="T40" fmla="*/ 49 w 618"/>
                <a:gd name="T41" fmla="*/ 705450 h 79"/>
                <a:gd name="T42" fmla="*/ 44 w 618"/>
                <a:gd name="T43" fmla="*/ 1004710 h 79"/>
                <a:gd name="T44" fmla="*/ 39 w 618"/>
                <a:gd name="T45" fmla="*/ 1313580 h 79"/>
                <a:gd name="T46" fmla="*/ 34 w 618"/>
                <a:gd name="T47" fmla="*/ 1710106 h 79"/>
                <a:gd name="T48" fmla="*/ 29 w 618"/>
                <a:gd name="T49" fmla="*/ 2256734 h 79"/>
                <a:gd name="T50" fmla="*/ 24 w 618"/>
                <a:gd name="T51" fmla="*/ 2724093 h 79"/>
                <a:gd name="T52" fmla="*/ 19 w 618"/>
                <a:gd name="T53" fmla="*/ 3274318 h 79"/>
                <a:gd name="T54" fmla="*/ 14 w 618"/>
                <a:gd name="T55" fmla="*/ 3906828 h 79"/>
                <a:gd name="T56" fmla="*/ 10 w 618"/>
                <a:gd name="T57" fmla="*/ 4612271 h 79"/>
                <a:gd name="T58" fmla="*/ 4 w 618"/>
                <a:gd name="T59" fmla="*/ 5317366 h 79"/>
                <a:gd name="T60" fmla="*/ 0 w 618"/>
                <a:gd name="T61" fmla="*/ 6079187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00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42" name="Freeform 191"/>
            <p:cNvSpPr>
              <a:spLocks noChangeAspect="1"/>
            </p:cNvSpPr>
            <p:nvPr/>
          </p:nvSpPr>
          <p:spPr bwMode="auto">
            <a:xfrm rot="-2224658">
              <a:off x="4117" y="189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rgbClr val="000000"/>
              </a:solidFill>
              <a:round/>
              <a:headEnd/>
              <a:tailEnd/>
            </a:ln>
          </p:spPr>
          <p:txBody>
            <a:bodyPr/>
            <a:lstStyle/>
            <a:p>
              <a:endParaRPr lang="en-US"/>
            </a:p>
          </p:txBody>
        </p:sp>
      </p:grpSp>
      <p:grpSp>
        <p:nvGrpSpPr>
          <p:cNvPr id="833728" name="Group 192"/>
          <p:cNvGrpSpPr>
            <a:grpSpLocks/>
          </p:cNvGrpSpPr>
          <p:nvPr/>
        </p:nvGrpSpPr>
        <p:grpSpPr bwMode="auto">
          <a:xfrm>
            <a:off x="5695950" y="2617788"/>
            <a:ext cx="933450" cy="152400"/>
            <a:chOff x="3588" y="1649"/>
            <a:chExt cx="588" cy="96"/>
          </a:xfrm>
        </p:grpSpPr>
        <p:sp>
          <p:nvSpPr>
            <p:cNvPr id="64639" name="Freeform 193"/>
            <p:cNvSpPr>
              <a:spLocks noChangeAspect="1"/>
            </p:cNvSpPr>
            <p:nvPr/>
          </p:nvSpPr>
          <p:spPr bwMode="auto">
            <a:xfrm rot="3797388" flipV="1">
              <a:off x="4107" y="162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rgbClr val="000000"/>
              </a:solidFill>
              <a:round/>
              <a:headEnd/>
              <a:tailEnd/>
            </a:ln>
          </p:spPr>
          <p:txBody>
            <a:bodyPr/>
            <a:lstStyle/>
            <a:p>
              <a:endParaRPr lang="en-US"/>
            </a:p>
          </p:txBody>
        </p:sp>
        <p:sp>
          <p:nvSpPr>
            <p:cNvPr id="64640" name="Freeform 194"/>
            <p:cNvSpPr>
              <a:spLocks/>
            </p:cNvSpPr>
            <p:nvPr/>
          </p:nvSpPr>
          <p:spPr bwMode="auto">
            <a:xfrm flipV="1">
              <a:off x="3588" y="1666"/>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00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33731" name="Group 195"/>
          <p:cNvGrpSpPr>
            <a:grpSpLocks/>
          </p:cNvGrpSpPr>
          <p:nvPr/>
        </p:nvGrpSpPr>
        <p:grpSpPr bwMode="auto">
          <a:xfrm>
            <a:off x="5695950" y="2617788"/>
            <a:ext cx="933450" cy="538162"/>
            <a:chOff x="3588" y="1649"/>
            <a:chExt cx="588" cy="339"/>
          </a:xfrm>
        </p:grpSpPr>
        <p:grpSp>
          <p:nvGrpSpPr>
            <p:cNvPr id="64633" name="Group 196"/>
            <p:cNvGrpSpPr>
              <a:grpSpLocks/>
            </p:cNvGrpSpPr>
            <p:nvPr/>
          </p:nvGrpSpPr>
          <p:grpSpPr bwMode="auto">
            <a:xfrm>
              <a:off x="3593" y="1746"/>
              <a:ext cx="572" cy="242"/>
              <a:chOff x="3591" y="1746"/>
              <a:chExt cx="572" cy="242"/>
            </a:xfrm>
          </p:grpSpPr>
          <p:sp>
            <p:nvSpPr>
              <p:cNvPr id="64637" name="Freeform 197"/>
              <p:cNvSpPr>
                <a:spLocks/>
              </p:cNvSpPr>
              <p:nvPr/>
            </p:nvSpPr>
            <p:spPr bwMode="auto">
              <a:xfrm>
                <a:off x="3591" y="1746"/>
                <a:ext cx="550" cy="202"/>
              </a:xfrm>
              <a:custGeom>
                <a:avLst/>
                <a:gdLst>
                  <a:gd name="T0" fmla="*/ 151 w 618"/>
                  <a:gd name="T1" fmla="*/ 6022766 h 79"/>
                  <a:gd name="T2" fmla="*/ 148 w 618"/>
                  <a:gd name="T3" fmla="*/ 5218670 h 79"/>
                  <a:gd name="T4" fmla="*/ 142 w 618"/>
                  <a:gd name="T5" fmla="*/ 4518574 h 79"/>
                  <a:gd name="T6" fmla="*/ 138 w 618"/>
                  <a:gd name="T7" fmla="*/ 3822454 h 79"/>
                  <a:gd name="T8" fmla="*/ 133 w 618"/>
                  <a:gd name="T9" fmla="*/ 3274318 h 79"/>
                  <a:gd name="T10" fmla="*/ 128 w 618"/>
                  <a:gd name="T11" fmla="*/ 2653377 h 79"/>
                  <a:gd name="T12" fmla="*/ 123 w 618"/>
                  <a:gd name="T13" fmla="*/ 2196172 h 79"/>
                  <a:gd name="T14" fmla="*/ 118 w 618"/>
                  <a:gd name="T15" fmla="*/ 1710106 h 79"/>
                  <a:gd name="T16" fmla="*/ 112 w 618"/>
                  <a:gd name="T17" fmla="*/ 1313580 h 79"/>
                  <a:gd name="T18" fmla="*/ 107 w 618"/>
                  <a:gd name="T19" fmla="*/ 944690 h 79"/>
                  <a:gd name="T20" fmla="*/ 102 w 618"/>
                  <a:gd name="T21" fmla="*/ 606744 h 79"/>
                  <a:gd name="T22" fmla="*/ 97 w 618"/>
                  <a:gd name="T23" fmla="*/ 392931 h 79"/>
                  <a:gd name="T24" fmla="*/ 93 w 618"/>
                  <a:gd name="T25" fmla="*/ 237291 h 79"/>
                  <a:gd name="T26" fmla="*/ 86 w 618"/>
                  <a:gd name="T27" fmla="*/ 92802 h 79"/>
                  <a:gd name="T28" fmla="*/ 82 w 618"/>
                  <a:gd name="T29" fmla="*/ 0 h 79"/>
                  <a:gd name="T30" fmla="*/ 76 w 618"/>
                  <a:gd name="T31" fmla="*/ 0 h 79"/>
                  <a:gd name="T32" fmla="*/ 70 w 618"/>
                  <a:gd name="T33" fmla="*/ 0 h 79"/>
                  <a:gd name="T34" fmla="*/ 66 w 618"/>
                  <a:gd name="T35" fmla="*/ 92802 h 79"/>
                  <a:gd name="T36" fmla="*/ 61 w 618"/>
                  <a:gd name="T37" fmla="*/ 237291 h 79"/>
                  <a:gd name="T38" fmla="*/ 54 w 618"/>
                  <a:gd name="T39" fmla="*/ 453060 h 79"/>
                  <a:gd name="T40" fmla="*/ 49 w 618"/>
                  <a:gd name="T41" fmla="*/ 705450 h 79"/>
                  <a:gd name="T42" fmla="*/ 44 w 618"/>
                  <a:gd name="T43" fmla="*/ 1004710 h 79"/>
                  <a:gd name="T44" fmla="*/ 39 w 618"/>
                  <a:gd name="T45" fmla="*/ 1313580 h 79"/>
                  <a:gd name="T46" fmla="*/ 34 w 618"/>
                  <a:gd name="T47" fmla="*/ 1710106 h 79"/>
                  <a:gd name="T48" fmla="*/ 29 w 618"/>
                  <a:gd name="T49" fmla="*/ 2256734 h 79"/>
                  <a:gd name="T50" fmla="*/ 24 w 618"/>
                  <a:gd name="T51" fmla="*/ 2724093 h 79"/>
                  <a:gd name="T52" fmla="*/ 19 w 618"/>
                  <a:gd name="T53" fmla="*/ 3274318 h 79"/>
                  <a:gd name="T54" fmla="*/ 14 w 618"/>
                  <a:gd name="T55" fmla="*/ 3906828 h 79"/>
                  <a:gd name="T56" fmla="*/ 10 w 618"/>
                  <a:gd name="T57" fmla="*/ 4612271 h 79"/>
                  <a:gd name="T58" fmla="*/ 4 w 618"/>
                  <a:gd name="T59" fmla="*/ 5317366 h 79"/>
                  <a:gd name="T60" fmla="*/ 0 w 618"/>
                  <a:gd name="T61" fmla="*/ 6079187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E1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638" name="Freeform 198"/>
              <p:cNvSpPr>
                <a:spLocks noChangeAspect="1"/>
              </p:cNvSpPr>
              <p:nvPr/>
            </p:nvSpPr>
            <p:spPr bwMode="auto">
              <a:xfrm rot="-2224658">
                <a:off x="4117" y="189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nvGrpSpPr>
            <p:cNvPr id="64634" name="Group 199"/>
            <p:cNvGrpSpPr>
              <a:grpSpLocks/>
            </p:cNvGrpSpPr>
            <p:nvPr/>
          </p:nvGrpSpPr>
          <p:grpSpPr bwMode="auto">
            <a:xfrm>
              <a:off x="3588" y="1649"/>
              <a:ext cx="588" cy="96"/>
              <a:chOff x="3588" y="1649"/>
              <a:chExt cx="588" cy="96"/>
            </a:xfrm>
          </p:grpSpPr>
          <p:sp>
            <p:nvSpPr>
              <p:cNvPr id="64635" name="Freeform 200"/>
              <p:cNvSpPr>
                <a:spLocks noChangeAspect="1"/>
              </p:cNvSpPr>
              <p:nvPr/>
            </p:nvSpPr>
            <p:spPr bwMode="auto">
              <a:xfrm rot="3797388" flipV="1">
                <a:off x="4107" y="162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sp>
            <p:nvSpPr>
              <p:cNvPr id="64636" name="Freeform 201"/>
              <p:cNvSpPr>
                <a:spLocks/>
              </p:cNvSpPr>
              <p:nvPr/>
            </p:nvSpPr>
            <p:spPr bwMode="auto">
              <a:xfrm flipV="1">
                <a:off x="3588" y="1666"/>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E1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833738" name="Group 202"/>
          <p:cNvGrpSpPr>
            <a:grpSpLocks/>
          </p:cNvGrpSpPr>
          <p:nvPr/>
        </p:nvGrpSpPr>
        <p:grpSpPr bwMode="auto">
          <a:xfrm>
            <a:off x="2762250" y="5326063"/>
            <a:ext cx="1149350" cy="249237"/>
            <a:chOff x="1740" y="3355"/>
            <a:chExt cx="724" cy="157"/>
          </a:xfrm>
        </p:grpSpPr>
        <p:grpSp>
          <p:nvGrpSpPr>
            <p:cNvPr id="64629" name="Group 203"/>
            <p:cNvGrpSpPr>
              <a:grpSpLocks/>
            </p:cNvGrpSpPr>
            <p:nvPr/>
          </p:nvGrpSpPr>
          <p:grpSpPr bwMode="auto">
            <a:xfrm>
              <a:off x="2247" y="3355"/>
              <a:ext cx="217" cy="157"/>
              <a:chOff x="2247" y="3354"/>
              <a:chExt cx="217" cy="157"/>
            </a:xfrm>
          </p:grpSpPr>
          <p:sp>
            <p:nvSpPr>
              <p:cNvPr id="64631" name="Arc 204"/>
              <p:cNvSpPr>
                <a:spLocks/>
              </p:cNvSpPr>
              <p:nvPr/>
            </p:nvSpPr>
            <p:spPr bwMode="auto">
              <a:xfrm rot="5400000" flipV="1">
                <a:off x="2279" y="3364"/>
                <a:ext cx="115" cy="180"/>
              </a:xfrm>
              <a:custGeom>
                <a:avLst/>
                <a:gdLst>
                  <a:gd name="T0" fmla="*/ 0 w 21600"/>
                  <a:gd name="T1" fmla="*/ 0 h 21176"/>
                  <a:gd name="T2" fmla="*/ 0 w 21600"/>
                  <a:gd name="T3" fmla="*/ 0 h 21176"/>
                  <a:gd name="T4" fmla="*/ 0 w 21600"/>
                  <a:gd name="T5" fmla="*/ 0 h 21176"/>
                  <a:gd name="T6" fmla="*/ 0 60000 65536"/>
                  <a:gd name="T7" fmla="*/ 0 60000 65536"/>
                  <a:gd name="T8" fmla="*/ 0 60000 65536"/>
                </a:gdLst>
                <a:ahLst/>
                <a:cxnLst>
                  <a:cxn ang="T6">
                    <a:pos x="T0" y="T1"/>
                  </a:cxn>
                  <a:cxn ang="T7">
                    <a:pos x="T2" y="T3"/>
                  </a:cxn>
                  <a:cxn ang="T8">
                    <a:pos x="T4" y="T5"/>
                  </a:cxn>
                </a:cxnLst>
                <a:rect l="0" t="0" r="r" b="b"/>
                <a:pathLst>
                  <a:path w="21600" h="21176" fill="none" extrusionOk="0">
                    <a:moveTo>
                      <a:pt x="21600" y="0"/>
                    </a:moveTo>
                    <a:cubicBezTo>
                      <a:pt x="21600" y="10287"/>
                      <a:pt x="14344" y="19147"/>
                      <a:pt x="4258" y="21175"/>
                    </a:cubicBezTo>
                  </a:path>
                  <a:path w="21600" h="21176" stroke="0" extrusionOk="0">
                    <a:moveTo>
                      <a:pt x="21600" y="0"/>
                    </a:moveTo>
                    <a:cubicBezTo>
                      <a:pt x="21600" y="10287"/>
                      <a:pt x="14344" y="19147"/>
                      <a:pt x="4258" y="21175"/>
                    </a:cubicBezTo>
                    <a:lnTo>
                      <a:pt x="0" y="0"/>
                    </a:lnTo>
                    <a:lnTo>
                      <a:pt x="21600" y="0"/>
                    </a:lnTo>
                    <a:close/>
                  </a:path>
                </a:pathLst>
              </a:custGeom>
              <a:noFill/>
              <a:ln w="28575" cap="rnd">
                <a:solidFill>
                  <a:schemeClr val="bg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32" name="Freeform 205"/>
              <p:cNvSpPr>
                <a:spLocks noChangeAspect="1"/>
              </p:cNvSpPr>
              <p:nvPr/>
            </p:nvSpPr>
            <p:spPr bwMode="auto">
              <a:xfrm rot="12826426" flipH="1">
                <a:off x="2418" y="335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sp>
          <p:nvSpPr>
            <p:cNvPr id="64630" name="Arc 206"/>
            <p:cNvSpPr>
              <a:spLocks/>
            </p:cNvSpPr>
            <p:nvPr/>
          </p:nvSpPr>
          <p:spPr bwMode="auto">
            <a:xfrm rot="-5400000" flipH="1" flipV="1">
              <a:off x="1803" y="3332"/>
              <a:ext cx="115" cy="24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33743" name="Group 207"/>
          <p:cNvGrpSpPr>
            <a:grpSpLocks/>
          </p:cNvGrpSpPr>
          <p:nvPr/>
        </p:nvGrpSpPr>
        <p:grpSpPr bwMode="auto">
          <a:xfrm>
            <a:off x="2762250" y="5324475"/>
            <a:ext cx="1149350" cy="249238"/>
            <a:chOff x="1740" y="3354"/>
            <a:chExt cx="724" cy="157"/>
          </a:xfrm>
        </p:grpSpPr>
        <p:grpSp>
          <p:nvGrpSpPr>
            <p:cNvPr id="64625" name="Group 208"/>
            <p:cNvGrpSpPr>
              <a:grpSpLocks/>
            </p:cNvGrpSpPr>
            <p:nvPr/>
          </p:nvGrpSpPr>
          <p:grpSpPr bwMode="auto">
            <a:xfrm>
              <a:off x="2247" y="3354"/>
              <a:ext cx="217" cy="157"/>
              <a:chOff x="2247" y="3354"/>
              <a:chExt cx="217" cy="157"/>
            </a:xfrm>
          </p:grpSpPr>
          <p:sp>
            <p:nvSpPr>
              <p:cNvPr id="64627" name="Arc 209"/>
              <p:cNvSpPr>
                <a:spLocks/>
              </p:cNvSpPr>
              <p:nvPr/>
            </p:nvSpPr>
            <p:spPr bwMode="auto">
              <a:xfrm rot="5400000" flipV="1">
                <a:off x="2279" y="3364"/>
                <a:ext cx="115" cy="180"/>
              </a:xfrm>
              <a:custGeom>
                <a:avLst/>
                <a:gdLst>
                  <a:gd name="T0" fmla="*/ 0 w 21600"/>
                  <a:gd name="T1" fmla="*/ 0 h 21176"/>
                  <a:gd name="T2" fmla="*/ 0 w 21600"/>
                  <a:gd name="T3" fmla="*/ 0 h 21176"/>
                  <a:gd name="T4" fmla="*/ 0 w 21600"/>
                  <a:gd name="T5" fmla="*/ 0 h 21176"/>
                  <a:gd name="T6" fmla="*/ 0 60000 65536"/>
                  <a:gd name="T7" fmla="*/ 0 60000 65536"/>
                  <a:gd name="T8" fmla="*/ 0 60000 65536"/>
                </a:gdLst>
                <a:ahLst/>
                <a:cxnLst>
                  <a:cxn ang="T6">
                    <a:pos x="T0" y="T1"/>
                  </a:cxn>
                  <a:cxn ang="T7">
                    <a:pos x="T2" y="T3"/>
                  </a:cxn>
                  <a:cxn ang="T8">
                    <a:pos x="T4" y="T5"/>
                  </a:cxn>
                </a:cxnLst>
                <a:rect l="0" t="0" r="r" b="b"/>
                <a:pathLst>
                  <a:path w="21600" h="21176" fill="none" extrusionOk="0">
                    <a:moveTo>
                      <a:pt x="21600" y="0"/>
                    </a:moveTo>
                    <a:cubicBezTo>
                      <a:pt x="21600" y="10287"/>
                      <a:pt x="14344" y="19147"/>
                      <a:pt x="4258" y="21175"/>
                    </a:cubicBezTo>
                  </a:path>
                  <a:path w="21600" h="21176" stroke="0" extrusionOk="0">
                    <a:moveTo>
                      <a:pt x="21600" y="0"/>
                    </a:moveTo>
                    <a:cubicBezTo>
                      <a:pt x="21600" y="10287"/>
                      <a:pt x="14344" y="19147"/>
                      <a:pt x="4258" y="21175"/>
                    </a:cubicBezTo>
                    <a:lnTo>
                      <a:pt x="0" y="0"/>
                    </a:lnTo>
                    <a:lnTo>
                      <a:pt x="21600" y="0"/>
                    </a:lnTo>
                    <a:close/>
                  </a:path>
                </a:pathLst>
              </a:custGeom>
              <a:noFill/>
              <a:ln w="19050" cap="rnd">
                <a:solidFill>
                  <a:srgbClr val="E1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28" name="Freeform 210"/>
              <p:cNvSpPr>
                <a:spLocks noChangeAspect="1"/>
              </p:cNvSpPr>
              <p:nvPr/>
            </p:nvSpPr>
            <p:spPr bwMode="auto">
              <a:xfrm rot="12826426" flipH="1">
                <a:off x="2418" y="335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cmpd="sng">
                <a:solidFill>
                  <a:srgbClr val="E10000"/>
                </a:solidFill>
                <a:round/>
                <a:headEnd/>
                <a:tailEnd/>
              </a:ln>
            </p:spPr>
            <p:txBody>
              <a:bodyPr/>
              <a:lstStyle/>
              <a:p>
                <a:endParaRPr lang="en-US"/>
              </a:p>
            </p:txBody>
          </p:sp>
        </p:grpSp>
        <p:sp>
          <p:nvSpPr>
            <p:cNvPr id="64626" name="Arc 211"/>
            <p:cNvSpPr>
              <a:spLocks/>
            </p:cNvSpPr>
            <p:nvPr/>
          </p:nvSpPr>
          <p:spPr bwMode="auto">
            <a:xfrm rot="-5400000" flipH="1" flipV="1">
              <a:off x="1803" y="3332"/>
              <a:ext cx="115" cy="24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19050" cap="rnd">
              <a:solidFill>
                <a:srgbClr val="E1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33748" name="Group 212"/>
          <p:cNvGrpSpPr>
            <a:grpSpLocks/>
          </p:cNvGrpSpPr>
          <p:nvPr/>
        </p:nvGrpSpPr>
        <p:grpSpPr bwMode="auto">
          <a:xfrm>
            <a:off x="1647825" y="5391150"/>
            <a:ext cx="3255963" cy="211138"/>
            <a:chOff x="1038" y="3396"/>
            <a:chExt cx="2051" cy="133"/>
          </a:xfrm>
        </p:grpSpPr>
        <p:grpSp>
          <p:nvGrpSpPr>
            <p:cNvPr id="64615" name="Group 213"/>
            <p:cNvGrpSpPr>
              <a:grpSpLocks/>
            </p:cNvGrpSpPr>
            <p:nvPr/>
          </p:nvGrpSpPr>
          <p:grpSpPr bwMode="auto">
            <a:xfrm>
              <a:off x="1038" y="3413"/>
              <a:ext cx="944" cy="115"/>
              <a:chOff x="1038" y="3413"/>
              <a:chExt cx="944" cy="115"/>
            </a:xfrm>
          </p:grpSpPr>
          <p:sp>
            <p:nvSpPr>
              <p:cNvPr id="64623" name="Arc 214"/>
              <p:cNvSpPr>
                <a:spLocks/>
              </p:cNvSpPr>
              <p:nvPr/>
            </p:nvSpPr>
            <p:spPr bwMode="auto">
              <a:xfrm rot="-5400000" flipH="1" flipV="1">
                <a:off x="1452" y="2999"/>
                <a:ext cx="115" cy="94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24" name="Arc 215"/>
              <p:cNvSpPr>
                <a:spLocks/>
              </p:cNvSpPr>
              <p:nvPr/>
            </p:nvSpPr>
            <p:spPr bwMode="auto">
              <a:xfrm rot="-5400000" flipH="1" flipV="1">
                <a:off x="1452" y="2999"/>
                <a:ext cx="115" cy="94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19050" cap="rnd">
                <a:solidFill>
                  <a:srgbClr val="00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4616" name="Group 216"/>
            <p:cNvGrpSpPr>
              <a:grpSpLocks/>
            </p:cNvGrpSpPr>
            <p:nvPr/>
          </p:nvGrpSpPr>
          <p:grpSpPr bwMode="auto">
            <a:xfrm>
              <a:off x="2273" y="3396"/>
              <a:ext cx="816" cy="133"/>
              <a:chOff x="2273" y="3396"/>
              <a:chExt cx="816" cy="133"/>
            </a:xfrm>
          </p:grpSpPr>
          <p:grpSp>
            <p:nvGrpSpPr>
              <p:cNvPr id="64617" name="Group 217"/>
              <p:cNvGrpSpPr>
                <a:grpSpLocks/>
              </p:cNvGrpSpPr>
              <p:nvPr/>
            </p:nvGrpSpPr>
            <p:grpSpPr bwMode="auto">
              <a:xfrm>
                <a:off x="2273" y="3396"/>
                <a:ext cx="816" cy="133"/>
                <a:chOff x="2289" y="3396"/>
                <a:chExt cx="816" cy="133"/>
              </a:xfrm>
            </p:grpSpPr>
            <p:sp>
              <p:nvSpPr>
                <p:cNvPr id="64621" name="Arc 218"/>
                <p:cNvSpPr>
                  <a:spLocks/>
                </p:cNvSpPr>
                <p:nvPr/>
              </p:nvSpPr>
              <p:spPr bwMode="auto">
                <a:xfrm rot="5400000" flipV="1">
                  <a:off x="2602" y="3101"/>
                  <a:ext cx="115" cy="742"/>
                </a:xfrm>
                <a:custGeom>
                  <a:avLst/>
                  <a:gdLst>
                    <a:gd name="T0" fmla="*/ 0 w 21600"/>
                    <a:gd name="T1" fmla="*/ 0 h 21176"/>
                    <a:gd name="T2" fmla="*/ 0 w 21600"/>
                    <a:gd name="T3" fmla="*/ 0 h 21176"/>
                    <a:gd name="T4" fmla="*/ 0 w 21600"/>
                    <a:gd name="T5" fmla="*/ 0 h 21176"/>
                    <a:gd name="T6" fmla="*/ 0 60000 65536"/>
                    <a:gd name="T7" fmla="*/ 0 60000 65536"/>
                    <a:gd name="T8" fmla="*/ 0 60000 65536"/>
                  </a:gdLst>
                  <a:ahLst/>
                  <a:cxnLst>
                    <a:cxn ang="T6">
                      <a:pos x="T0" y="T1"/>
                    </a:cxn>
                    <a:cxn ang="T7">
                      <a:pos x="T2" y="T3"/>
                    </a:cxn>
                    <a:cxn ang="T8">
                      <a:pos x="T4" y="T5"/>
                    </a:cxn>
                  </a:cxnLst>
                  <a:rect l="0" t="0" r="r" b="b"/>
                  <a:pathLst>
                    <a:path w="21600" h="21176" fill="none" extrusionOk="0">
                      <a:moveTo>
                        <a:pt x="21600" y="0"/>
                      </a:moveTo>
                      <a:cubicBezTo>
                        <a:pt x="21600" y="10287"/>
                        <a:pt x="14344" y="19147"/>
                        <a:pt x="4258" y="21175"/>
                      </a:cubicBezTo>
                    </a:path>
                    <a:path w="21600" h="21176" stroke="0" extrusionOk="0">
                      <a:moveTo>
                        <a:pt x="21600" y="0"/>
                      </a:moveTo>
                      <a:cubicBezTo>
                        <a:pt x="21600" y="10287"/>
                        <a:pt x="14344" y="19147"/>
                        <a:pt x="4258" y="21175"/>
                      </a:cubicBezTo>
                      <a:lnTo>
                        <a:pt x="0" y="0"/>
                      </a:lnTo>
                      <a:lnTo>
                        <a:pt x="21600" y="0"/>
                      </a:lnTo>
                      <a:close/>
                    </a:path>
                  </a:pathLst>
                </a:custGeom>
                <a:noFill/>
                <a:ln w="28575" cap="rnd">
                  <a:solidFill>
                    <a:schemeClr val="bg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22" name="Freeform 219"/>
                <p:cNvSpPr>
                  <a:spLocks noChangeAspect="1"/>
                </p:cNvSpPr>
                <p:nvPr/>
              </p:nvSpPr>
              <p:spPr bwMode="auto">
                <a:xfrm rot="14364540" flipH="1">
                  <a:off x="3036" y="337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4618" name="Group 220"/>
              <p:cNvGrpSpPr>
                <a:grpSpLocks/>
              </p:cNvGrpSpPr>
              <p:nvPr/>
            </p:nvGrpSpPr>
            <p:grpSpPr bwMode="auto">
              <a:xfrm>
                <a:off x="2273" y="3396"/>
                <a:ext cx="816" cy="133"/>
                <a:chOff x="2289" y="3396"/>
                <a:chExt cx="816" cy="133"/>
              </a:xfrm>
            </p:grpSpPr>
            <p:sp>
              <p:nvSpPr>
                <p:cNvPr id="64619" name="Arc 221"/>
                <p:cNvSpPr>
                  <a:spLocks/>
                </p:cNvSpPr>
                <p:nvPr/>
              </p:nvSpPr>
              <p:spPr bwMode="auto">
                <a:xfrm rot="5400000" flipV="1">
                  <a:off x="2602" y="3101"/>
                  <a:ext cx="115" cy="742"/>
                </a:xfrm>
                <a:custGeom>
                  <a:avLst/>
                  <a:gdLst>
                    <a:gd name="T0" fmla="*/ 0 w 21600"/>
                    <a:gd name="T1" fmla="*/ 0 h 21176"/>
                    <a:gd name="T2" fmla="*/ 0 w 21600"/>
                    <a:gd name="T3" fmla="*/ 0 h 21176"/>
                    <a:gd name="T4" fmla="*/ 0 w 21600"/>
                    <a:gd name="T5" fmla="*/ 0 h 21176"/>
                    <a:gd name="T6" fmla="*/ 0 60000 65536"/>
                    <a:gd name="T7" fmla="*/ 0 60000 65536"/>
                    <a:gd name="T8" fmla="*/ 0 60000 65536"/>
                  </a:gdLst>
                  <a:ahLst/>
                  <a:cxnLst>
                    <a:cxn ang="T6">
                      <a:pos x="T0" y="T1"/>
                    </a:cxn>
                    <a:cxn ang="T7">
                      <a:pos x="T2" y="T3"/>
                    </a:cxn>
                    <a:cxn ang="T8">
                      <a:pos x="T4" y="T5"/>
                    </a:cxn>
                  </a:cxnLst>
                  <a:rect l="0" t="0" r="r" b="b"/>
                  <a:pathLst>
                    <a:path w="21600" h="21176" fill="none" extrusionOk="0">
                      <a:moveTo>
                        <a:pt x="21600" y="0"/>
                      </a:moveTo>
                      <a:cubicBezTo>
                        <a:pt x="21600" y="10287"/>
                        <a:pt x="14344" y="19147"/>
                        <a:pt x="4258" y="21175"/>
                      </a:cubicBezTo>
                    </a:path>
                    <a:path w="21600" h="21176" stroke="0" extrusionOk="0">
                      <a:moveTo>
                        <a:pt x="21600" y="0"/>
                      </a:moveTo>
                      <a:cubicBezTo>
                        <a:pt x="21600" y="10287"/>
                        <a:pt x="14344" y="19147"/>
                        <a:pt x="4258" y="21175"/>
                      </a:cubicBezTo>
                      <a:lnTo>
                        <a:pt x="0" y="0"/>
                      </a:lnTo>
                      <a:lnTo>
                        <a:pt x="21600" y="0"/>
                      </a:lnTo>
                      <a:close/>
                    </a:path>
                  </a:pathLst>
                </a:custGeom>
                <a:noFill/>
                <a:ln w="19050" cap="rnd">
                  <a:solidFill>
                    <a:srgbClr val="00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20" name="Freeform 222"/>
                <p:cNvSpPr>
                  <a:spLocks noChangeAspect="1"/>
                </p:cNvSpPr>
                <p:nvPr/>
              </p:nvSpPr>
              <p:spPr bwMode="auto">
                <a:xfrm rot="14364540" flipH="1">
                  <a:off x="3036" y="337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cmpd="sng">
                  <a:solidFill>
                    <a:srgbClr val="000000"/>
                  </a:solidFill>
                  <a:round/>
                  <a:headEnd/>
                  <a:tailEnd/>
                </a:ln>
              </p:spPr>
              <p:txBody>
                <a:bodyPr/>
                <a:lstStyle/>
                <a:p>
                  <a:endParaRPr lang="en-US"/>
                </a:p>
              </p:txBody>
            </p:sp>
          </p:grpSp>
        </p:grpSp>
      </p:grpSp>
      <p:grpSp>
        <p:nvGrpSpPr>
          <p:cNvPr id="833759" name="Group 223"/>
          <p:cNvGrpSpPr>
            <a:grpSpLocks/>
          </p:cNvGrpSpPr>
          <p:nvPr/>
        </p:nvGrpSpPr>
        <p:grpSpPr bwMode="auto">
          <a:xfrm>
            <a:off x="3154363" y="5435600"/>
            <a:ext cx="457200" cy="304800"/>
            <a:chOff x="1999" y="3420"/>
            <a:chExt cx="288" cy="192"/>
          </a:xfrm>
        </p:grpSpPr>
        <p:sp>
          <p:nvSpPr>
            <p:cNvPr id="64610" name="Line 224"/>
            <p:cNvSpPr>
              <a:spLocks noChangeShapeType="1"/>
            </p:cNvSpPr>
            <p:nvPr/>
          </p:nvSpPr>
          <p:spPr bwMode="auto">
            <a:xfrm>
              <a:off x="2026" y="3612"/>
              <a:ext cx="240" cy="0"/>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11" name="Oval 225"/>
            <p:cNvSpPr>
              <a:spLocks noChangeArrowheads="1"/>
            </p:cNvSpPr>
            <p:nvPr/>
          </p:nvSpPr>
          <p:spPr bwMode="auto">
            <a:xfrm>
              <a:off x="2239" y="3420"/>
              <a:ext cx="48" cy="192"/>
            </a:xfrm>
            <a:prstGeom prst="ellipse">
              <a:avLst/>
            </a:prstGeom>
            <a:solidFill>
              <a:srgbClr val="9999FF"/>
            </a:solidFill>
            <a:ln w="19050">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612" name="Rectangle 226"/>
            <p:cNvSpPr>
              <a:spLocks noChangeArrowheads="1"/>
            </p:cNvSpPr>
            <p:nvPr/>
          </p:nvSpPr>
          <p:spPr bwMode="auto">
            <a:xfrm>
              <a:off x="2023" y="3420"/>
              <a:ext cx="240" cy="189"/>
            </a:xfrm>
            <a:prstGeom prst="rect">
              <a:avLst/>
            </a:prstGeom>
            <a:solidFill>
              <a:srgbClr val="9999FF"/>
            </a:solidFill>
            <a:ln>
              <a:noFill/>
            </a:ln>
            <a:effectLst/>
            <a:extLst>
              <a:ext uri="{91240B29-F687-4F45-9708-019B960494DF}">
                <a14:hiddenLine xmlns:a14="http://schemas.microsoft.com/office/drawing/2010/main" w="19050">
                  <a:solidFill>
                    <a:srgbClr val="FF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613" name="Oval 227"/>
            <p:cNvSpPr>
              <a:spLocks noChangeArrowheads="1"/>
            </p:cNvSpPr>
            <p:nvPr/>
          </p:nvSpPr>
          <p:spPr bwMode="auto">
            <a:xfrm>
              <a:off x="1999" y="3420"/>
              <a:ext cx="48" cy="192"/>
            </a:xfrm>
            <a:prstGeom prst="ellipse">
              <a:avLst/>
            </a:prstGeom>
            <a:solidFill>
              <a:srgbClr val="FFFFFF"/>
            </a:solidFill>
            <a:ln w="19050">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614" name="Line 228"/>
            <p:cNvSpPr>
              <a:spLocks noChangeShapeType="1"/>
            </p:cNvSpPr>
            <p:nvPr/>
          </p:nvSpPr>
          <p:spPr bwMode="auto">
            <a:xfrm>
              <a:off x="2023" y="3420"/>
              <a:ext cx="240" cy="0"/>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33765" name="Group 229"/>
          <p:cNvGrpSpPr>
            <a:grpSpLocks/>
          </p:cNvGrpSpPr>
          <p:nvPr/>
        </p:nvGrpSpPr>
        <p:grpSpPr bwMode="auto">
          <a:xfrm>
            <a:off x="2217738" y="5781675"/>
            <a:ext cx="1046162" cy="549275"/>
            <a:chOff x="1397" y="3642"/>
            <a:chExt cx="659" cy="346"/>
          </a:xfrm>
        </p:grpSpPr>
        <p:sp>
          <p:nvSpPr>
            <p:cNvPr id="64608" name="Rectangle 230"/>
            <p:cNvSpPr>
              <a:spLocks noChangeArrowheads="1"/>
            </p:cNvSpPr>
            <p:nvPr/>
          </p:nvSpPr>
          <p:spPr bwMode="auto">
            <a:xfrm>
              <a:off x="1397" y="3700"/>
              <a:ext cx="53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008000"/>
                  </a:solidFill>
                  <a:latin typeface="Arial Narrow" pitchFamily="34" charset="0"/>
                </a:rPr>
                <a:t>AQP1</a:t>
              </a:r>
              <a:endParaRPr lang="en-US" sz="3000" baseline="-14000">
                <a:solidFill>
                  <a:srgbClr val="008000"/>
                </a:solidFill>
                <a:latin typeface="Arial Narrow" pitchFamily="34" charset="0"/>
              </a:endParaRPr>
            </a:p>
          </p:txBody>
        </p:sp>
        <p:sp>
          <p:nvSpPr>
            <p:cNvPr id="64609" name="Line 231"/>
            <p:cNvSpPr>
              <a:spLocks noChangeShapeType="1"/>
            </p:cNvSpPr>
            <p:nvPr/>
          </p:nvSpPr>
          <p:spPr bwMode="auto">
            <a:xfrm flipV="1">
              <a:off x="1869" y="3642"/>
              <a:ext cx="187" cy="206"/>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33768" name="Group 232"/>
          <p:cNvGrpSpPr>
            <a:grpSpLocks/>
          </p:cNvGrpSpPr>
          <p:nvPr/>
        </p:nvGrpSpPr>
        <p:grpSpPr bwMode="auto">
          <a:xfrm>
            <a:off x="2530475" y="1997075"/>
            <a:ext cx="852488" cy="608013"/>
            <a:chOff x="1594" y="1258"/>
            <a:chExt cx="537" cy="383"/>
          </a:xfrm>
        </p:grpSpPr>
        <p:sp>
          <p:nvSpPr>
            <p:cNvPr id="64606" name="Rectangle 233"/>
            <p:cNvSpPr>
              <a:spLocks noChangeArrowheads="1"/>
            </p:cNvSpPr>
            <p:nvPr/>
          </p:nvSpPr>
          <p:spPr bwMode="auto">
            <a:xfrm>
              <a:off x="1594" y="1258"/>
              <a:ext cx="53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008000"/>
                  </a:solidFill>
                  <a:latin typeface="Arial Narrow" pitchFamily="34" charset="0"/>
                </a:rPr>
                <a:t>NHE3</a:t>
              </a:r>
              <a:endParaRPr lang="en-US" sz="3000" baseline="-14000">
                <a:solidFill>
                  <a:srgbClr val="008000"/>
                </a:solidFill>
                <a:latin typeface="Arial Narrow" pitchFamily="34" charset="0"/>
              </a:endParaRPr>
            </a:p>
          </p:txBody>
        </p:sp>
        <p:sp>
          <p:nvSpPr>
            <p:cNvPr id="64607" name="Line 234"/>
            <p:cNvSpPr>
              <a:spLocks noChangeShapeType="1"/>
            </p:cNvSpPr>
            <p:nvPr/>
          </p:nvSpPr>
          <p:spPr bwMode="auto">
            <a:xfrm flipH="1" flipV="1">
              <a:off x="1955" y="1491"/>
              <a:ext cx="126" cy="150"/>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33771" name="Rectangle 235"/>
          <p:cNvSpPr>
            <a:spLocks noChangeArrowheads="1"/>
          </p:cNvSpPr>
          <p:nvPr/>
        </p:nvSpPr>
        <p:spPr bwMode="auto">
          <a:xfrm>
            <a:off x="2398713" y="4981575"/>
            <a:ext cx="652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CO</a:t>
            </a:r>
            <a:r>
              <a:rPr lang="en-US" baseline="-14000">
                <a:latin typeface="Arial Narrow" pitchFamily="34" charset="0"/>
              </a:rPr>
              <a:t>2</a:t>
            </a:r>
          </a:p>
        </p:txBody>
      </p:sp>
      <p:grpSp>
        <p:nvGrpSpPr>
          <p:cNvPr id="833772" name="Group 236"/>
          <p:cNvGrpSpPr>
            <a:grpSpLocks/>
          </p:cNvGrpSpPr>
          <p:nvPr/>
        </p:nvGrpSpPr>
        <p:grpSpPr bwMode="auto">
          <a:xfrm>
            <a:off x="2987675" y="5165725"/>
            <a:ext cx="668338" cy="73025"/>
            <a:chOff x="1882" y="3254"/>
            <a:chExt cx="421" cy="46"/>
          </a:xfrm>
        </p:grpSpPr>
        <p:grpSp>
          <p:nvGrpSpPr>
            <p:cNvPr id="64600" name="Group 237"/>
            <p:cNvGrpSpPr>
              <a:grpSpLocks/>
            </p:cNvGrpSpPr>
            <p:nvPr/>
          </p:nvGrpSpPr>
          <p:grpSpPr bwMode="auto">
            <a:xfrm>
              <a:off x="1882" y="3254"/>
              <a:ext cx="417" cy="46"/>
              <a:chOff x="1886" y="3236"/>
              <a:chExt cx="417" cy="46"/>
            </a:xfrm>
          </p:grpSpPr>
          <p:sp>
            <p:nvSpPr>
              <p:cNvPr id="64604" name="Line 238"/>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05" name="Freeform 239"/>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4601" name="Group 240"/>
            <p:cNvGrpSpPr>
              <a:grpSpLocks/>
            </p:cNvGrpSpPr>
            <p:nvPr/>
          </p:nvGrpSpPr>
          <p:grpSpPr bwMode="auto">
            <a:xfrm>
              <a:off x="1886" y="3254"/>
              <a:ext cx="417" cy="46"/>
              <a:chOff x="1886" y="3236"/>
              <a:chExt cx="417" cy="46"/>
            </a:xfrm>
          </p:grpSpPr>
          <p:sp>
            <p:nvSpPr>
              <p:cNvPr id="64602" name="Line 241"/>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603" name="Freeform 242"/>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64564" name="Group 243"/>
          <p:cNvGrpSpPr>
            <a:grpSpLocks/>
          </p:cNvGrpSpPr>
          <p:nvPr/>
        </p:nvGrpSpPr>
        <p:grpSpPr bwMode="auto">
          <a:xfrm>
            <a:off x="2273300" y="1333500"/>
            <a:ext cx="4565650" cy="0"/>
            <a:chOff x="0" y="672"/>
            <a:chExt cx="2876" cy="0"/>
          </a:xfrm>
        </p:grpSpPr>
        <p:sp>
          <p:nvSpPr>
            <p:cNvPr id="64598" name="Line 24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99" name="Line 24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33782" name="Arc 246"/>
          <p:cNvSpPr>
            <a:spLocks noChangeAspect="1"/>
          </p:cNvSpPr>
          <p:nvPr/>
        </p:nvSpPr>
        <p:spPr bwMode="auto">
          <a:xfrm rot="-6149934" flipH="1" flipV="1">
            <a:off x="5264150" y="3549650"/>
            <a:ext cx="1309688" cy="560388"/>
          </a:xfrm>
          <a:custGeom>
            <a:avLst/>
            <a:gdLst>
              <a:gd name="T0" fmla="*/ 2147483647 w 40276"/>
              <a:gd name="T1" fmla="*/ 2147483647 h 21600"/>
              <a:gd name="T2" fmla="*/ 0 w 40276"/>
              <a:gd name="T3" fmla="*/ 2147483647 h 21600"/>
              <a:gd name="T4" fmla="*/ 2147483647 w 40276"/>
              <a:gd name="T5" fmla="*/ 0 h 21600"/>
              <a:gd name="T6" fmla="*/ 0 60000 65536"/>
              <a:gd name="T7" fmla="*/ 0 60000 65536"/>
              <a:gd name="T8" fmla="*/ 0 60000 65536"/>
            </a:gdLst>
            <a:ahLst/>
            <a:cxnLst>
              <a:cxn ang="T6">
                <a:pos x="T0" y="T1"/>
              </a:cxn>
              <a:cxn ang="T7">
                <a:pos x="T2" y="T3"/>
              </a:cxn>
              <a:cxn ang="T8">
                <a:pos x="T4" y="T5"/>
              </a:cxn>
            </a:cxnLst>
            <a:rect l="0" t="0" r="r" b="b"/>
            <a:pathLst>
              <a:path w="40276" h="21600" fill="none" extrusionOk="0">
                <a:moveTo>
                  <a:pt x="40275" y="9772"/>
                </a:moveTo>
                <a:cubicBezTo>
                  <a:pt x="36594" y="17028"/>
                  <a:pt x="29148" y="21599"/>
                  <a:pt x="21013" y="21600"/>
                </a:cubicBezTo>
                <a:cubicBezTo>
                  <a:pt x="11010" y="21600"/>
                  <a:pt x="2316" y="14732"/>
                  <a:pt x="0" y="5001"/>
                </a:cubicBezTo>
              </a:path>
              <a:path w="40276" h="21600" stroke="0" extrusionOk="0">
                <a:moveTo>
                  <a:pt x="40275" y="9772"/>
                </a:moveTo>
                <a:cubicBezTo>
                  <a:pt x="36594" y="17028"/>
                  <a:pt x="29148" y="21599"/>
                  <a:pt x="21013" y="21600"/>
                </a:cubicBezTo>
                <a:cubicBezTo>
                  <a:pt x="11010" y="21600"/>
                  <a:pt x="2316" y="14732"/>
                  <a:pt x="0" y="5001"/>
                </a:cubicBezTo>
                <a:lnTo>
                  <a:pt x="21013" y="0"/>
                </a:lnTo>
                <a:lnTo>
                  <a:pt x="40275" y="9772"/>
                </a:lnTo>
                <a:close/>
              </a:path>
            </a:pathLst>
          </a:custGeom>
          <a:noFill/>
          <a:ln w="50800" cap="rnd">
            <a:solidFill>
              <a:srgbClr val="00CC00"/>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3783" name="Arc 247"/>
          <p:cNvSpPr>
            <a:spLocks noChangeAspect="1"/>
          </p:cNvSpPr>
          <p:nvPr/>
        </p:nvSpPr>
        <p:spPr bwMode="auto">
          <a:xfrm rot="4598474" flipV="1">
            <a:off x="3038475" y="2581275"/>
            <a:ext cx="2430463" cy="2767013"/>
          </a:xfrm>
          <a:custGeom>
            <a:avLst/>
            <a:gdLst>
              <a:gd name="T0" fmla="*/ 2147483647 w 19926"/>
              <a:gd name="T1" fmla="*/ 2147483647 h 20609"/>
              <a:gd name="T2" fmla="*/ 0 w 19926"/>
              <a:gd name="T3" fmla="*/ 2147483647 h 20609"/>
              <a:gd name="T4" fmla="*/ 2147483647 w 19926"/>
              <a:gd name="T5" fmla="*/ 0 h 20609"/>
              <a:gd name="T6" fmla="*/ 0 60000 65536"/>
              <a:gd name="T7" fmla="*/ 0 60000 65536"/>
              <a:gd name="T8" fmla="*/ 0 60000 65536"/>
            </a:gdLst>
            <a:ahLst/>
            <a:cxnLst>
              <a:cxn ang="T6">
                <a:pos x="T0" y="T1"/>
              </a:cxn>
              <a:cxn ang="T7">
                <a:pos x="T2" y="T3"/>
              </a:cxn>
              <a:cxn ang="T8">
                <a:pos x="T4" y="T5"/>
              </a:cxn>
            </a:cxnLst>
            <a:rect l="0" t="0" r="r" b="b"/>
            <a:pathLst>
              <a:path w="19926" h="20609" fill="none" extrusionOk="0">
                <a:moveTo>
                  <a:pt x="13458" y="20609"/>
                </a:moveTo>
                <a:cubicBezTo>
                  <a:pt x="7382" y="18702"/>
                  <a:pt x="2457" y="14211"/>
                  <a:pt x="-1" y="8337"/>
                </a:cubicBezTo>
              </a:path>
              <a:path w="19926" h="20609" stroke="0" extrusionOk="0">
                <a:moveTo>
                  <a:pt x="13458" y="20609"/>
                </a:moveTo>
                <a:cubicBezTo>
                  <a:pt x="7382" y="18702"/>
                  <a:pt x="2457" y="14211"/>
                  <a:pt x="-1" y="8337"/>
                </a:cubicBezTo>
                <a:lnTo>
                  <a:pt x="19926" y="0"/>
                </a:lnTo>
                <a:lnTo>
                  <a:pt x="13458" y="20609"/>
                </a:lnTo>
                <a:close/>
              </a:path>
            </a:pathLst>
          </a:custGeom>
          <a:noFill/>
          <a:ln w="50800" cap="rnd">
            <a:solidFill>
              <a:srgbClr val="00CC00"/>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3784" name="Arc 248"/>
          <p:cNvSpPr>
            <a:spLocks noChangeAspect="1"/>
          </p:cNvSpPr>
          <p:nvPr/>
        </p:nvSpPr>
        <p:spPr bwMode="auto">
          <a:xfrm rot="3504283" flipV="1">
            <a:off x="3444081" y="3255169"/>
            <a:ext cx="2259013" cy="2155825"/>
          </a:xfrm>
          <a:custGeom>
            <a:avLst/>
            <a:gdLst>
              <a:gd name="T0" fmla="*/ 2147483647 w 20543"/>
              <a:gd name="T1" fmla="*/ 2147483647 h 20968"/>
              <a:gd name="T2" fmla="*/ 0 w 20543"/>
              <a:gd name="T3" fmla="*/ 2147483647 h 20968"/>
              <a:gd name="T4" fmla="*/ 2147483647 w 20543"/>
              <a:gd name="T5" fmla="*/ 0 h 20968"/>
              <a:gd name="T6" fmla="*/ 0 60000 65536"/>
              <a:gd name="T7" fmla="*/ 0 60000 65536"/>
              <a:gd name="T8" fmla="*/ 0 60000 65536"/>
            </a:gdLst>
            <a:ahLst/>
            <a:cxnLst>
              <a:cxn ang="T6">
                <a:pos x="T0" y="T1"/>
              </a:cxn>
              <a:cxn ang="T7">
                <a:pos x="T2" y="T3"/>
              </a:cxn>
              <a:cxn ang="T8">
                <a:pos x="T4" y="T5"/>
              </a:cxn>
            </a:cxnLst>
            <a:rect l="0" t="0" r="r" b="b"/>
            <a:pathLst>
              <a:path w="20543" h="20968" fill="none" extrusionOk="0">
                <a:moveTo>
                  <a:pt x="15356" y="20967"/>
                </a:moveTo>
                <a:cubicBezTo>
                  <a:pt x="8112" y="19175"/>
                  <a:pt x="2306" y="13771"/>
                  <a:pt x="0" y="6674"/>
                </a:cubicBezTo>
              </a:path>
              <a:path w="20543" h="20968" stroke="0" extrusionOk="0">
                <a:moveTo>
                  <a:pt x="15356" y="20967"/>
                </a:moveTo>
                <a:cubicBezTo>
                  <a:pt x="8112" y="19175"/>
                  <a:pt x="2306" y="13771"/>
                  <a:pt x="0" y="6674"/>
                </a:cubicBezTo>
                <a:lnTo>
                  <a:pt x="20543" y="0"/>
                </a:lnTo>
                <a:lnTo>
                  <a:pt x="15356" y="20967"/>
                </a:lnTo>
                <a:close/>
              </a:path>
            </a:pathLst>
          </a:custGeom>
          <a:noFill/>
          <a:ln w="50800" cap="rnd">
            <a:solidFill>
              <a:srgbClr val="00CC00"/>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33785" name="Group 249"/>
          <p:cNvGrpSpPr>
            <a:grpSpLocks/>
          </p:cNvGrpSpPr>
          <p:nvPr/>
        </p:nvGrpSpPr>
        <p:grpSpPr bwMode="auto">
          <a:xfrm>
            <a:off x="5948363" y="4240213"/>
            <a:ext cx="1585912" cy="530225"/>
            <a:chOff x="3747" y="2671"/>
            <a:chExt cx="999" cy="334"/>
          </a:xfrm>
        </p:grpSpPr>
        <p:sp>
          <p:nvSpPr>
            <p:cNvPr id="64596" name="AutoShape 250"/>
            <p:cNvSpPr>
              <a:spLocks noChangeArrowheads="1"/>
            </p:cNvSpPr>
            <p:nvPr/>
          </p:nvSpPr>
          <p:spPr bwMode="auto">
            <a:xfrm>
              <a:off x="4149" y="2671"/>
              <a:ext cx="597" cy="326"/>
            </a:xfrm>
            <a:prstGeom prst="plus">
              <a:avLst>
                <a:gd name="adj" fmla="val 25000"/>
              </a:avLst>
            </a:prstGeom>
            <a:solidFill>
              <a:srgbClr val="CB7DA4"/>
            </a:solidFill>
            <a:ln w="1905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r>
                <a:rPr lang="en-US">
                  <a:solidFill>
                    <a:schemeClr val="tx1"/>
                  </a:solidFill>
                  <a:latin typeface="Arial Narrow" pitchFamily="34" charset="0"/>
                </a:rPr>
                <a:t>CO</a:t>
              </a:r>
              <a:r>
                <a:rPr lang="en-US" sz="2000" baseline="-25000">
                  <a:solidFill>
                    <a:schemeClr val="tx1"/>
                  </a:solidFill>
                  <a:latin typeface="Arial Narrow" pitchFamily="34" charset="0"/>
                </a:rPr>
                <a:t>2 </a:t>
              </a:r>
              <a:endParaRPr lang="en-US">
                <a:solidFill>
                  <a:schemeClr val="tx1"/>
                </a:solidFill>
                <a:latin typeface="Arial Narrow" pitchFamily="34" charset="0"/>
              </a:endParaRPr>
            </a:p>
          </p:txBody>
        </p:sp>
        <p:sp>
          <p:nvSpPr>
            <p:cNvPr id="64597" name="Freeform 251"/>
            <p:cNvSpPr>
              <a:spLocks/>
            </p:cNvSpPr>
            <p:nvPr/>
          </p:nvSpPr>
          <p:spPr bwMode="auto">
            <a:xfrm>
              <a:off x="3747" y="2675"/>
              <a:ext cx="390" cy="330"/>
            </a:xfrm>
            <a:custGeom>
              <a:avLst/>
              <a:gdLst>
                <a:gd name="T0" fmla="*/ 389 w 390"/>
                <a:gd name="T1" fmla="*/ 0 h 330"/>
                <a:gd name="T2" fmla="*/ 45 w 390"/>
                <a:gd name="T3" fmla="*/ 0 h 330"/>
                <a:gd name="T4" fmla="*/ 0 w 390"/>
                <a:gd name="T5" fmla="*/ 157 h 330"/>
                <a:gd name="T6" fmla="*/ 44 w 390"/>
                <a:gd name="T7" fmla="*/ 330 h 330"/>
                <a:gd name="T8" fmla="*/ 389 w 390"/>
                <a:gd name="T9" fmla="*/ 327 h 330"/>
                <a:gd name="T10" fmla="*/ 390 w 390"/>
                <a:gd name="T11" fmla="*/ 257 h 330"/>
                <a:gd name="T12" fmla="*/ 300 w 390"/>
                <a:gd name="T13" fmla="*/ 256 h 330"/>
                <a:gd name="T14" fmla="*/ 299 w 390"/>
                <a:gd name="T15" fmla="*/ 62 h 330"/>
                <a:gd name="T16" fmla="*/ 389 w 390"/>
                <a:gd name="T17" fmla="*/ 62 h 330"/>
                <a:gd name="T18" fmla="*/ 389 w 390"/>
                <a:gd name="T19" fmla="*/ 0 h 3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 h="330">
                  <a:moveTo>
                    <a:pt x="389" y="0"/>
                  </a:moveTo>
                  <a:lnTo>
                    <a:pt x="45" y="0"/>
                  </a:lnTo>
                  <a:lnTo>
                    <a:pt x="0" y="157"/>
                  </a:lnTo>
                  <a:lnTo>
                    <a:pt x="44" y="330"/>
                  </a:lnTo>
                  <a:lnTo>
                    <a:pt x="389" y="327"/>
                  </a:lnTo>
                  <a:lnTo>
                    <a:pt x="390" y="257"/>
                  </a:lnTo>
                  <a:lnTo>
                    <a:pt x="300" y="256"/>
                  </a:lnTo>
                  <a:lnTo>
                    <a:pt x="299" y="62"/>
                  </a:lnTo>
                  <a:lnTo>
                    <a:pt x="389" y="62"/>
                  </a:lnTo>
                  <a:lnTo>
                    <a:pt x="389" y="0"/>
                  </a:lnTo>
                </a:path>
              </a:pathLst>
            </a:custGeom>
            <a:solidFill>
              <a:srgbClr val="9999FF"/>
            </a:solidFill>
            <a:ln w="1905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33788" name="Group 252"/>
          <p:cNvGrpSpPr>
            <a:grpSpLocks/>
          </p:cNvGrpSpPr>
          <p:nvPr/>
        </p:nvGrpSpPr>
        <p:grpSpPr bwMode="auto">
          <a:xfrm>
            <a:off x="4162425" y="3235325"/>
            <a:ext cx="582613" cy="755650"/>
            <a:chOff x="2622" y="2038"/>
            <a:chExt cx="367" cy="476"/>
          </a:xfrm>
        </p:grpSpPr>
        <p:sp>
          <p:nvSpPr>
            <p:cNvPr id="64591" name="Arc 253"/>
            <p:cNvSpPr>
              <a:spLocks/>
            </p:cNvSpPr>
            <p:nvPr/>
          </p:nvSpPr>
          <p:spPr bwMode="auto">
            <a:xfrm flipV="1">
              <a:off x="2637" y="2071"/>
              <a:ext cx="168" cy="312"/>
            </a:xfrm>
            <a:custGeom>
              <a:avLst/>
              <a:gdLst>
                <a:gd name="T0" fmla="*/ 0 w 21600"/>
                <a:gd name="T1" fmla="*/ 0 h 20976"/>
                <a:gd name="T2" fmla="*/ 0 w 21600"/>
                <a:gd name="T3" fmla="*/ 0 h 20976"/>
                <a:gd name="T4" fmla="*/ 0 w 21600"/>
                <a:gd name="T5" fmla="*/ 0 h 20976"/>
                <a:gd name="T6" fmla="*/ 0 60000 65536"/>
                <a:gd name="T7" fmla="*/ 0 60000 65536"/>
                <a:gd name="T8" fmla="*/ 0 60000 65536"/>
              </a:gdLst>
              <a:ahLst/>
              <a:cxnLst>
                <a:cxn ang="T6">
                  <a:pos x="T0" y="T1"/>
                </a:cxn>
                <a:cxn ang="T7">
                  <a:pos x="T2" y="T3"/>
                </a:cxn>
                <a:cxn ang="T8">
                  <a:pos x="T4" y="T5"/>
                </a:cxn>
              </a:cxnLst>
              <a:rect l="0" t="0" r="r" b="b"/>
              <a:pathLst>
                <a:path w="21600" h="20976" fill="none" extrusionOk="0">
                  <a:moveTo>
                    <a:pt x="21600" y="0"/>
                  </a:moveTo>
                  <a:cubicBezTo>
                    <a:pt x="21600" y="9944"/>
                    <a:pt x="14810" y="18603"/>
                    <a:pt x="5154" y="20976"/>
                  </a:cubicBezTo>
                </a:path>
                <a:path w="21600" h="20976" stroke="0" extrusionOk="0">
                  <a:moveTo>
                    <a:pt x="21600" y="0"/>
                  </a:moveTo>
                  <a:cubicBezTo>
                    <a:pt x="21600" y="9944"/>
                    <a:pt x="14810" y="18603"/>
                    <a:pt x="5154" y="20976"/>
                  </a:cubicBezTo>
                  <a:lnTo>
                    <a:pt x="0" y="0"/>
                  </a:lnTo>
                  <a:lnTo>
                    <a:pt x="21600" y="0"/>
                  </a:lnTo>
                  <a:close/>
                </a:path>
              </a:pathLst>
            </a:custGeom>
            <a:noFill/>
            <a:ln w="19050" cap="rnd">
              <a:solidFill>
                <a:srgbClr val="00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592" name="Arc 254"/>
            <p:cNvSpPr>
              <a:spLocks/>
            </p:cNvSpPr>
            <p:nvPr/>
          </p:nvSpPr>
          <p:spPr bwMode="auto">
            <a:xfrm flipV="1">
              <a:off x="2805" y="2073"/>
              <a:ext cx="168" cy="309"/>
            </a:xfrm>
            <a:custGeom>
              <a:avLst/>
              <a:gdLst>
                <a:gd name="T0" fmla="*/ 0 w 21600"/>
                <a:gd name="T1" fmla="*/ 0 h 20811"/>
                <a:gd name="T2" fmla="*/ 0 w 21600"/>
                <a:gd name="T3" fmla="*/ 0 h 20811"/>
                <a:gd name="T4" fmla="*/ 0 w 21600"/>
                <a:gd name="T5" fmla="*/ 0 h 20811"/>
                <a:gd name="T6" fmla="*/ 0 60000 65536"/>
                <a:gd name="T7" fmla="*/ 0 60000 65536"/>
                <a:gd name="T8" fmla="*/ 0 60000 65536"/>
              </a:gdLst>
              <a:ahLst/>
              <a:cxnLst>
                <a:cxn ang="T6">
                  <a:pos x="T0" y="T1"/>
                </a:cxn>
                <a:cxn ang="T7">
                  <a:pos x="T2" y="T3"/>
                </a:cxn>
                <a:cxn ang="T8">
                  <a:pos x="T4" y="T5"/>
                </a:cxn>
              </a:cxnLst>
              <a:rect l="0" t="0" r="r" b="b"/>
              <a:pathLst>
                <a:path w="21600" h="20811" fill="none" extrusionOk="0">
                  <a:moveTo>
                    <a:pt x="15814" y="20810"/>
                  </a:moveTo>
                  <a:cubicBezTo>
                    <a:pt x="6467" y="18212"/>
                    <a:pt x="0" y="9701"/>
                    <a:pt x="0" y="0"/>
                  </a:cubicBezTo>
                </a:path>
                <a:path w="21600" h="20811" stroke="0" extrusionOk="0">
                  <a:moveTo>
                    <a:pt x="15814" y="20810"/>
                  </a:moveTo>
                  <a:cubicBezTo>
                    <a:pt x="6467" y="18212"/>
                    <a:pt x="0" y="9701"/>
                    <a:pt x="0" y="0"/>
                  </a:cubicBezTo>
                  <a:lnTo>
                    <a:pt x="21600" y="0"/>
                  </a:lnTo>
                  <a:lnTo>
                    <a:pt x="15814" y="20810"/>
                  </a:lnTo>
                  <a:close/>
                </a:path>
              </a:pathLst>
            </a:custGeom>
            <a:noFill/>
            <a:ln w="19050" cap="rnd">
              <a:solidFill>
                <a:srgbClr val="000000"/>
              </a:solidFill>
              <a:round/>
              <a:headEnd type="none"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593" name="Line 255"/>
            <p:cNvSpPr>
              <a:spLocks noChangeShapeType="1"/>
            </p:cNvSpPr>
            <p:nvPr/>
          </p:nvSpPr>
          <p:spPr bwMode="auto">
            <a:xfrm>
              <a:off x="2805" y="2380"/>
              <a:ext cx="0" cy="134"/>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594" name="Freeform 256"/>
            <p:cNvSpPr>
              <a:spLocks noChangeAspect="1"/>
            </p:cNvSpPr>
            <p:nvPr/>
          </p:nvSpPr>
          <p:spPr bwMode="auto">
            <a:xfrm rot="13917745" flipH="1">
              <a:off x="2920" y="201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64595" name="Freeform 257"/>
            <p:cNvSpPr>
              <a:spLocks noChangeAspect="1"/>
            </p:cNvSpPr>
            <p:nvPr/>
          </p:nvSpPr>
          <p:spPr bwMode="auto">
            <a:xfrm rot="7682255">
              <a:off x="2646" y="201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sp>
        <p:nvSpPr>
          <p:cNvPr id="833794" name="Rectangle 258"/>
          <p:cNvSpPr>
            <a:spLocks noChangeArrowheads="1"/>
          </p:cNvSpPr>
          <p:nvPr/>
        </p:nvSpPr>
        <p:spPr bwMode="auto">
          <a:xfrm>
            <a:off x="4660900" y="2962275"/>
            <a:ext cx="9255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HCO</a:t>
            </a:r>
            <a:r>
              <a:rPr lang="en-US" baseline="-14000">
                <a:latin typeface="Arial Narrow" pitchFamily="34" charset="0"/>
              </a:rPr>
              <a:t>3</a:t>
            </a:r>
            <a:r>
              <a:rPr lang="en-US" baseline="30000">
                <a:latin typeface="Arial Narrow" pitchFamily="34" charset="0"/>
              </a:rPr>
              <a:t>–</a:t>
            </a:r>
          </a:p>
        </p:txBody>
      </p:sp>
      <p:grpSp>
        <p:nvGrpSpPr>
          <p:cNvPr id="833795" name="Group 259"/>
          <p:cNvGrpSpPr>
            <a:grpSpLocks/>
          </p:cNvGrpSpPr>
          <p:nvPr/>
        </p:nvGrpSpPr>
        <p:grpSpPr bwMode="auto">
          <a:xfrm>
            <a:off x="2465388" y="4292600"/>
            <a:ext cx="908050" cy="355600"/>
            <a:chOff x="1553" y="2776"/>
            <a:chExt cx="572" cy="224"/>
          </a:xfrm>
        </p:grpSpPr>
        <p:sp>
          <p:nvSpPr>
            <p:cNvPr id="64585" name="Arc 260"/>
            <p:cNvSpPr>
              <a:spLocks noChangeAspect="1"/>
            </p:cNvSpPr>
            <p:nvPr/>
          </p:nvSpPr>
          <p:spPr bwMode="auto">
            <a:xfrm rot="12197967" flipH="1">
              <a:off x="1872" y="2791"/>
              <a:ext cx="253" cy="155"/>
            </a:xfrm>
            <a:custGeom>
              <a:avLst/>
              <a:gdLst>
                <a:gd name="T0" fmla="*/ 0 w 21317"/>
                <a:gd name="T1" fmla="*/ 0 h 21570"/>
                <a:gd name="T2" fmla="*/ 0 w 21317"/>
                <a:gd name="T3" fmla="*/ 0 h 21570"/>
                <a:gd name="T4" fmla="*/ 0 w 21317"/>
                <a:gd name="T5" fmla="*/ 0 h 21570"/>
                <a:gd name="T6" fmla="*/ 0 60000 65536"/>
                <a:gd name="T7" fmla="*/ 0 60000 65536"/>
                <a:gd name="T8" fmla="*/ 0 60000 65536"/>
              </a:gdLst>
              <a:ahLst/>
              <a:cxnLst>
                <a:cxn ang="T6">
                  <a:pos x="T0" y="T1"/>
                </a:cxn>
                <a:cxn ang="T7">
                  <a:pos x="T2" y="T3"/>
                </a:cxn>
                <a:cxn ang="T8">
                  <a:pos x="T4" y="T5"/>
                </a:cxn>
              </a:cxnLst>
              <a:rect l="0" t="0" r="r" b="b"/>
              <a:pathLst>
                <a:path w="21317" h="21570" fill="none" extrusionOk="0">
                  <a:moveTo>
                    <a:pt x="20181" y="21570"/>
                  </a:moveTo>
                  <a:cubicBezTo>
                    <a:pt x="10039" y="21036"/>
                    <a:pt x="1638" y="13508"/>
                    <a:pt x="-1" y="3484"/>
                  </a:cubicBezTo>
                </a:path>
                <a:path w="21317" h="21570" stroke="0" extrusionOk="0">
                  <a:moveTo>
                    <a:pt x="20181" y="21570"/>
                  </a:moveTo>
                  <a:cubicBezTo>
                    <a:pt x="10039" y="21036"/>
                    <a:pt x="1638" y="13508"/>
                    <a:pt x="-1" y="3484"/>
                  </a:cubicBezTo>
                  <a:lnTo>
                    <a:pt x="21317" y="0"/>
                  </a:lnTo>
                  <a:lnTo>
                    <a:pt x="20181" y="21570"/>
                  </a:lnTo>
                  <a:close/>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4586" name="Group 261"/>
            <p:cNvGrpSpPr>
              <a:grpSpLocks/>
            </p:cNvGrpSpPr>
            <p:nvPr/>
          </p:nvGrpSpPr>
          <p:grpSpPr bwMode="auto">
            <a:xfrm>
              <a:off x="1553" y="2776"/>
              <a:ext cx="409" cy="224"/>
              <a:chOff x="4128" y="2960"/>
              <a:chExt cx="409" cy="224"/>
            </a:xfrm>
          </p:grpSpPr>
          <p:grpSp>
            <p:nvGrpSpPr>
              <p:cNvPr id="64587" name="Group 262"/>
              <p:cNvGrpSpPr>
                <a:grpSpLocks/>
              </p:cNvGrpSpPr>
              <p:nvPr/>
            </p:nvGrpSpPr>
            <p:grpSpPr bwMode="auto">
              <a:xfrm>
                <a:off x="4148" y="2973"/>
                <a:ext cx="389" cy="211"/>
                <a:chOff x="3840" y="2333"/>
                <a:chExt cx="389" cy="211"/>
              </a:xfrm>
            </p:grpSpPr>
            <p:sp>
              <p:nvSpPr>
                <p:cNvPr id="64589" name="AutoShape 263"/>
                <p:cNvSpPr>
                  <a:spLocks noChangeAspect="1" noChangeArrowheads="1"/>
                </p:cNvSpPr>
                <p:nvPr/>
              </p:nvSpPr>
              <p:spPr bwMode="auto">
                <a:xfrm>
                  <a:off x="3840" y="2333"/>
                  <a:ext cx="389" cy="211"/>
                </a:xfrm>
                <a:prstGeom prst="cloudCallout">
                  <a:avLst>
                    <a:gd name="adj1" fmla="val 30398"/>
                    <a:gd name="adj2" fmla="val 17546"/>
                  </a:avLst>
                </a:prstGeom>
                <a:solidFill>
                  <a:srgbClr val="008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700">
                    <a:solidFill>
                      <a:schemeClr val="tx1"/>
                    </a:solidFill>
                  </a:endParaRPr>
                </a:p>
              </p:txBody>
            </p:sp>
            <p:sp>
              <p:nvSpPr>
                <p:cNvPr id="64590" name="Rectangle 264"/>
                <p:cNvSpPr>
                  <a:spLocks noChangeAspect="1" noChangeArrowheads="1"/>
                </p:cNvSpPr>
                <p:nvPr/>
              </p:nvSpPr>
              <p:spPr bwMode="auto">
                <a:xfrm>
                  <a:off x="4057" y="2420"/>
                  <a:ext cx="134" cy="77"/>
                </a:xfrm>
                <a:prstGeom prst="rect">
                  <a:avLst/>
                </a:prstGeom>
                <a:solidFill>
                  <a:srgbClr val="008000"/>
                </a:solidFill>
                <a:ln>
                  <a:noFill/>
                </a:ln>
                <a:effectLst/>
                <a:extLst>
                  <a:ext uri="{91240B29-F687-4F45-9708-019B960494DF}">
                    <a14:hiddenLine xmlns:a14="http://schemas.microsoft.com/office/drawing/2010/main" w="1270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eaLnBrk="0" hangingPunct="0"/>
                  <a:endParaRPr lang="en-US"/>
                </a:p>
              </p:txBody>
            </p:sp>
          </p:grpSp>
          <p:sp>
            <p:nvSpPr>
              <p:cNvPr id="64588" name="Rectangle 265"/>
              <p:cNvSpPr>
                <a:spLocks noChangeArrowheads="1"/>
              </p:cNvSpPr>
              <p:nvPr/>
            </p:nvSpPr>
            <p:spPr bwMode="auto">
              <a:xfrm>
                <a:off x="4128" y="2960"/>
                <a:ext cx="369"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700">
                    <a:solidFill>
                      <a:srgbClr val="FFFFFF"/>
                    </a:solidFill>
                    <a:latin typeface="Arial Narrow" pitchFamily="34" charset="0"/>
                  </a:rPr>
                  <a:t>CA </a:t>
                </a:r>
                <a:r>
                  <a:rPr lang="en-US" sz="1700">
                    <a:solidFill>
                      <a:srgbClr val="FFFFFF"/>
                    </a:solidFill>
                  </a:rPr>
                  <a:t>4</a:t>
                </a:r>
                <a:endParaRPr lang="en-US" sz="1700" baseline="-14000">
                  <a:solidFill>
                    <a:srgbClr val="FFFFFF"/>
                  </a:solidFill>
                </a:endParaRPr>
              </a:p>
            </p:txBody>
          </p:sp>
        </p:grpSp>
      </p:grpSp>
      <p:grpSp>
        <p:nvGrpSpPr>
          <p:cNvPr id="833802" name="Group 266"/>
          <p:cNvGrpSpPr>
            <a:grpSpLocks/>
          </p:cNvGrpSpPr>
          <p:nvPr/>
        </p:nvGrpSpPr>
        <p:grpSpPr bwMode="auto">
          <a:xfrm>
            <a:off x="5930900" y="5072063"/>
            <a:ext cx="457200" cy="304800"/>
            <a:chOff x="1999" y="3420"/>
            <a:chExt cx="288" cy="192"/>
          </a:xfrm>
        </p:grpSpPr>
        <p:sp>
          <p:nvSpPr>
            <p:cNvPr id="64580" name="Line 267"/>
            <p:cNvSpPr>
              <a:spLocks noChangeShapeType="1"/>
            </p:cNvSpPr>
            <p:nvPr/>
          </p:nvSpPr>
          <p:spPr bwMode="auto">
            <a:xfrm>
              <a:off x="2026" y="3612"/>
              <a:ext cx="240" cy="0"/>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581" name="Oval 268"/>
            <p:cNvSpPr>
              <a:spLocks noChangeArrowheads="1"/>
            </p:cNvSpPr>
            <p:nvPr/>
          </p:nvSpPr>
          <p:spPr bwMode="auto">
            <a:xfrm>
              <a:off x="2239" y="3420"/>
              <a:ext cx="48" cy="192"/>
            </a:xfrm>
            <a:prstGeom prst="ellipse">
              <a:avLst/>
            </a:prstGeom>
            <a:solidFill>
              <a:srgbClr val="9999FF"/>
            </a:solidFill>
            <a:ln w="19050">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582" name="Rectangle 269"/>
            <p:cNvSpPr>
              <a:spLocks noChangeArrowheads="1"/>
            </p:cNvSpPr>
            <p:nvPr/>
          </p:nvSpPr>
          <p:spPr bwMode="auto">
            <a:xfrm>
              <a:off x="2023" y="3420"/>
              <a:ext cx="240" cy="189"/>
            </a:xfrm>
            <a:prstGeom prst="rect">
              <a:avLst/>
            </a:prstGeom>
            <a:solidFill>
              <a:srgbClr val="9999FF"/>
            </a:solidFill>
            <a:ln>
              <a:noFill/>
            </a:ln>
            <a:effectLst/>
            <a:extLst>
              <a:ext uri="{91240B29-F687-4F45-9708-019B960494DF}">
                <a14:hiddenLine xmlns:a14="http://schemas.microsoft.com/office/drawing/2010/main" w="19050">
                  <a:solidFill>
                    <a:srgbClr val="FF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583" name="Oval 270"/>
            <p:cNvSpPr>
              <a:spLocks noChangeArrowheads="1"/>
            </p:cNvSpPr>
            <p:nvPr/>
          </p:nvSpPr>
          <p:spPr bwMode="auto">
            <a:xfrm>
              <a:off x="1999" y="3420"/>
              <a:ext cx="48" cy="192"/>
            </a:xfrm>
            <a:prstGeom prst="ellipse">
              <a:avLst/>
            </a:prstGeom>
            <a:solidFill>
              <a:srgbClr val="FFFFFF"/>
            </a:solidFill>
            <a:ln w="19050">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4584" name="Line 271"/>
            <p:cNvSpPr>
              <a:spLocks noChangeShapeType="1"/>
            </p:cNvSpPr>
            <p:nvPr/>
          </p:nvSpPr>
          <p:spPr bwMode="auto">
            <a:xfrm>
              <a:off x="2023" y="3420"/>
              <a:ext cx="240" cy="0"/>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33815" name="Group 279"/>
          <p:cNvGrpSpPr>
            <a:grpSpLocks/>
          </p:cNvGrpSpPr>
          <p:nvPr/>
        </p:nvGrpSpPr>
        <p:grpSpPr bwMode="auto">
          <a:xfrm>
            <a:off x="5262563" y="5170488"/>
            <a:ext cx="620712" cy="73025"/>
            <a:chOff x="3339" y="3257"/>
            <a:chExt cx="391" cy="46"/>
          </a:xfrm>
        </p:grpSpPr>
        <p:grpSp>
          <p:nvGrpSpPr>
            <p:cNvPr id="64574" name="Group 273"/>
            <p:cNvGrpSpPr>
              <a:grpSpLocks/>
            </p:cNvGrpSpPr>
            <p:nvPr/>
          </p:nvGrpSpPr>
          <p:grpSpPr bwMode="auto">
            <a:xfrm>
              <a:off x="3341" y="3257"/>
              <a:ext cx="389" cy="46"/>
              <a:chOff x="1886" y="3236"/>
              <a:chExt cx="417" cy="46"/>
            </a:xfrm>
          </p:grpSpPr>
          <p:sp>
            <p:nvSpPr>
              <p:cNvPr id="64578" name="Line 274"/>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579" name="Freeform 275"/>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4575" name="Group 276"/>
            <p:cNvGrpSpPr>
              <a:grpSpLocks/>
            </p:cNvGrpSpPr>
            <p:nvPr/>
          </p:nvGrpSpPr>
          <p:grpSpPr bwMode="auto">
            <a:xfrm>
              <a:off x="3339" y="3257"/>
              <a:ext cx="389" cy="46"/>
              <a:chOff x="1886" y="3236"/>
              <a:chExt cx="417" cy="46"/>
            </a:xfrm>
          </p:grpSpPr>
          <p:sp>
            <p:nvSpPr>
              <p:cNvPr id="64576" name="Line 277"/>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4577" name="Freeform 278"/>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33554"/>
                                        </p:tgtEl>
                                        <p:attrNameLst>
                                          <p:attrName>style.visibility</p:attrName>
                                        </p:attrNameLst>
                                      </p:cBhvr>
                                      <p:to>
                                        <p:strVal val="visible"/>
                                      </p:to>
                                    </p:set>
                                    <p:animEffect transition="in" filter="dissolve">
                                      <p:cBhvr>
                                        <p:cTn id="7" dur="500"/>
                                        <p:tgtEl>
                                          <p:spTgt spid="83355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33682"/>
                                        </p:tgtEl>
                                        <p:attrNameLst>
                                          <p:attrName>style.visibility</p:attrName>
                                        </p:attrNameLst>
                                      </p:cBhvr>
                                      <p:to>
                                        <p:strVal val="visible"/>
                                      </p:to>
                                    </p:set>
                                    <p:animEffect transition="in" filter="dissolve">
                                      <p:cBhvr>
                                        <p:cTn id="12" dur="500"/>
                                        <p:tgtEl>
                                          <p:spTgt spid="833682"/>
                                        </p:tgtEl>
                                      </p:cBhvr>
                                    </p:animEffect>
                                  </p:childTnLst>
                                </p:cTn>
                              </p:par>
                              <p:par>
                                <p:cTn id="13" presetID="9" presetClass="entr" presetSubtype="0" fill="hold" nodeType="withEffect">
                                  <p:stCondLst>
                                    <p:cond delay="0"/>
                                  </p:stCondLst>
                                  <p:childTnLst>
                                    <p:set>
                                      <p:cBhvr>
                                        <p:cTn id="14" dur="1" fill="hold">
                                          <p:stCondLst>
                                            <p:cond delay="0"/>
                                          </p:stCondLst>
                                        </p:cTn>
                                        <p:tgtEl>
                                          <p:spTgt spid="833679"/>
                                        </p:tgtEl>
                                        <p:attrNameLst>
                                          <p:attrName>style.visibility</p:attrName>
                                        </p:attrNameLst>
                                      </p:cBhvr>
                                      <p:to>
                                        <p:strVal val="visible"/>
                                      </p:to>
                                    </p:set>
                                    <p:animEffect transition="in" filter="dissolve">
                                      <p:cBhvr>
                                        <p:cTn id="15" dur="500"/>
                                        <p:tgtEl>
                                          <p:spTgt spid="833679"/>
                                        </p:tgtEl>
                                      </p:cBhvr>
                                    </p:animEffect>
                                  </p:childTnLst>
                                </p:cTn>
                              </p:par>
                              <p:par>
                                <p:cTn id="16" presetID="9" presetClass="entr" presetSubtype="0" fill="hold" nodeType="withEffect">
                                  <p:stCondLst>
                                    <p:cond delay="0"/>
                                  </p:stCondLst>
                                  <p:childTnLst>
                                    <p:set>
                                      <p:cBhvr>
                                        <p:cTn id="17" dur="1" fill="hold">
                                          <p:stCondLst>
                                            <p:cond delay="0"/>
                                          </p:stCondLst>
                                        </p:cTn>
                                        <p:tgtEl>
                                          <p:spTgt spid="833692"/>
                                        </p:tgtEl>
                                        <p:attrNameLst>
                                          <p:attrName>style.visibility</p:attrName>
                                        </p:attrNameLst>
                                      </p:cBhvr>
                                      <p:to>
                                        <p:strVal val="visible"/>
                                      </p:to>
                                    </p:set>
                                    <p:animEffect transition="in" filter="dissolve">
                                      <p:cBhvr>
                                        <p:cTn id="18" dur="500"/>
                                        <p:tgtEl>
                                          <p:spTgt spid="833692"/>
                                        </p:tgtEl>
                                      </p:cBhvr>
                                    </p:animEffect>
                                  </p:childTnLst>
                                </p:cTn>
                              </p:par>
                              <p:par>
                                <p:cTn id="19" presetID="9" presetClass="entr" presetSubtype="0" fill="hold" nodeType="withEffect">
                                  <p:stCondLst>
                                    <p:cond delay="0"/>
                                  </p:stCondLst>
                                  <p:childTnLst>
                                    <p:set>
                                      <p:cBhvr>
                                        <p:cTn id="20" dur="1" fill="hold">
                                          <p:stCondLst>
                                            <p:cond delay="0"/>
                                          </p:stCondLst>
                                        </p:cTn>
                                        <p:tgtEl>
                                          <p:spTgt spid="833679"/>
                                        </p:tgtEl>
                                        <p:attrNameLst>
                                          <p:attrName>style.visibility</p:attrName>
                                        </p:attrNameLst>
                                      </p:cBhvr>
                                      <p:to>
                                        <p:strVal val="visible"/>
                                      </p:to>
                                    </p:set>
                                    <p:animEffect transition="in" filter="dissolve">
                                      <p:cBhvr>
                                        <p:cTn id="21" dur="500"/>
                                        <p:tgtEl>
                                          <p:spTgt spid="833679"/>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833553"/>
                                        </p:tgtEl>
                                        <p:attrNameLst>
                                          <p:attrName>style.visibility</p:attrName>
                                        </p:attrNameLst>
                                      </p:cBhvr>
                                      <p:to>
                                        <p:strVal val="visible"/>
                                      </p:to>
                                    </p:set>
                                    <p:animEffect transition="in" filter="dissolve">
                                      <p:cBhvr>
                                        <p:cTn id="24" dur="500"/>
                                        <p:tgtEl>
                                          <p:spTgt spid="833553"/>
                                        </p:tgtEl>
                                      </p:cBhvr>
                                    </p:animEffect>
                                  </p:childTnLst>
                                </p:cTn>
                              </p:par>
                            </p:childTnLst>
                          </p:cTn>
                        </p:par>
                        <p:par>
                          <p:cTn id="25" fill="hold" nodeType="afterGroup">
                            <p:stCondLst>
                              <p:cond delay="500"/>
                            </p:stCondLst>
                            <p:childTnLst>
                              <p:par>
                                <p:cTn id="26" presetID="9" presetClass="entr" presetSubtype="0" fill="hold" nodeType="afterEffect">
                                  <p:stCondLst>
                                    <p:cond delay="0"/>
                                  </p:stCondLst>
                                  <p:childTnLst>
                                    <p:set>
                                      <p:cBhvr>
                                        <p:cTn id="27" dur="1" fill="hold">
                                          <p:stCondLst>
                                            <p:cond delay="0"/>
                                          </p:stCondLst>
                                        </p:cTn>
                                        <p:tgtEl>
                                          <p:spTgt spid="833768"/>
                                        </p:tgtEl>
                                        <p:attrNameLst>
                                          <p:attrName>style.visibility</p:attrName>
                                        </p:attrNameLst>
                                      </p:cBhvr>
                                      <p:to>
                                        <p:strVal val="visible"/>
                                      </p:to>
                                    </p:set>
                                    <p:animEffect transition="in" filter="dissolve">
                                      <p:cBhvr>
                                        <p:cTn id="28" dur="500"/>
                                        <p:tgtEl>
                                          <p:spTgt spid="833768"/>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nodeType="clickEffect">
                                  <p:stCondLst>
                                    <p:cond delay="0"/>
                                  </p:stCondLst>
                                  <p:childTnLst>
                                    <p:set>
                                      <p:cBhvr>
                                        <p:cTn id="32" dur="1" fill="hold">
                                          <p:stCondLst>
                                            <p:cond delay="0"/>
                                          </p:stCondLst>
                                        </p:cTn>
                                        <p:tgtEl>
                                          <p:spTgt spid="833705"/>
                                        </p:tgtEl>
                                        <p:attrNameLst>
                                          <p:attrName>style.visibility</p:attrName>
                                        </p:attrNameLst>
                                      </p:cBhvr>
                                      <p:to>
                                        <p:strVal val="visible"/>
                                      </p:to>
                                    </p:set>
                                    <p:animEffect transition="in" filter="dissolve">
                                      <p:cBhvr>
                                        <p:cTn id="33" dur="500"/>
                                        <p:tgtEl>
                                          <p:spTgt spid="833705"/>
                                        </p:tgtEl>
                                      </p:cBhvr>
                                    </p:animEffect>
                                  </p:childTnLst>
                                </p:cTn>
                              </p:par>
                              <p:par>
                                <p:cTn id="34" presetID="9" presetClass="entr" presetSubtype="0" fill="hold" nodeType="withEffect">
                                  <p:stCondLst>
                                    <p:cond delay="0"/>
                                  </p:stCondLst>
                                  <p:childTnLst>
                                    <p:set>
                                      <p:cBhvr>
                                        <p:cTn id="35" dur="1" fill="hold">
                                          <p:stCondLst>
                                            <p:cond delay="0"/>
                                          </p:stCondLst>
                                        </p:cTn>
                                        <p:tgtEl>
                                          <p:spTgt spid="833699"/>
                                        </p:tgtEl>
                                        <p:attrNameLst>
                                          <p:attrName>style.visibility</p:attrName>
                                        </p:attrNameLst>
                                      </p:cBhvr>
                                      <p:to>
                                        <p:strVal val="visible"/>
                                      </p:to>
                                    </p:set>
                                    <p:animEffect transition="in" filter="dissolve">
                                      <p:cBhvr>
                                        <p:cTn id="36" dur="500"/>
                                        <p:tgtEl>
                                          <p:spTgt spid="833699"/>
                                        </p:tgtEl>
                                      </p:cBhvr>
                                    </p:animEffect>
                                  </p:childTnLst>
                                </p:cTn>
                              </p:par>
                              <p:par>
                                <p:cTn id="37" presetID="9" presetClass="entr" presetSubtype="0" fill="hold" nodeType="withEffect">
                                  <p:stCondLst>
                                    <p:cond delay="0"/>
                                  </p:stCondLst>
                                  <p:childTnLst>
                                    <p:set>
                                      <p:cBhvr>
                                        <p:cTn id="38" dur="1" fill="hold">
                                          <p:stCondLst>
                                            <p:cond delay="0"/>
                                          </p:stCondLst>
                                        </p:cTn>
                                        <p:tgtEl>
                                          <p:spTgt spid="833702"/>
                                        </p:tgtEl>
                                        <p:attrNameLst>
                                          <p:attrName>style.visibility</p:attrName>
                                        </p:attrNameLst>
                                      </p:cBhvr>
                                      <p:to>
                                        <p:strVal val="visible"/>
                                      </p:to>
                                    </p:set>
                                    <p:animEffect transition="in" filter="dissolve">
                                      <p:cBhvr>
                                        <p:cTn id="39" dur="500"/>
                                        <p:tgtEl>
                                          <p:spTgt spid="833702"/>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1" nodeType="clickEffect">
                                  <p:stCondLst>
                                    <p:cond delay="0"/>
                                  </p:stCondLst>
                                  <p:childTnLst>
                                    <p:set>
                                      <p:cBhvr>
                                        <p:cTn id="43" dur="1" fill="hold">
                                          <p:stCondLst>
                                            <p:cond delay="0"/>
                                          </p:stCondLst>
                                        </p:cTn>
                                        <p:tgtEl>
                                          <p:spTgt spid="833695"/>
                                        </p:tgtEl>
                                        <p:attrNameLst>
                                          <p:attrName>style.visibility</p:attrName>
                                        </p:attrNameLst>
                                      </p:cBhvr>
                                      <p:to>
                                        <p:strVal val="visible"/>
                                      </p:to>
                                    </p:set>
                                    <p:animEffect transition="in" filter="dissolve">
                                      <p:cBhvr>
                                        <p:cTn id="44" dur="500"/>
                                        <p:tgtEl>
                                          <p:spTgt spid="833695"/>
                                        </p:tgtEl>
                                      </p:cBhvr>
                                    </p:animEffect>
                                  </p:childTnLst>
                                </p:cTn>
                              </p:par>
                            </p:childTnLst>
                          </p:cTn>
                        </p:par>
                        <p:par>
                          <p:cTn id="45" fill="hold" nodeType="afterGroup">
                            <p:stCondLst>
                              <p:cond delay="500"/>
                            </p:stCondLst>
                            <p:childTnLst>
                              <p:par>
                                <p:cTn id="46" presetID="22" presetClass="entr" presetSubtype="2" fill="hold" nodeType="afterEffect">
                                  <p:stCondLst>
                                    <p:cond delay="0"/>
                                  </p:stCondLst>
                                  <p:childTnLst>
                                    <p:set>
                                      <p:cBhvr>
                                        <p:cTn id="47" dur="1" fill="hold">
                                          <p:stCondLst>
                                            <p:cond delay="0"/>
                                          </p:stCondLst>
                                        </p:cTn>
                                        <p:tgtEl>
                                          <p:spTgt spid="833696"/>
                                        </p:tgtEl>
                                        <p:attrNameLst>
                                          <p:attrName>style.visibility</p:attrName>
                                        </p:attrNameLst>
                                      </p:cBhvr>
                                      <p:to>
                                        <p:strVal val="visible"/>
                                      </p:to>
                                    </p:set>
                                    <p:animEffect transition="in" filter="wipe(right)">
                                      <p:cBhvr>
                                        <p:cTn id="48" dur="500"/>
                                        <p:tgtEl>
                                          <p:spTgt spid="833696"/>
                                        </p:tgtEl>
                                      </p:cBhvr>
                                    </p:animEffect>
                                  </p:childTnLst>
                                </p:cTn>
                              </p:par>
                              <p:par>
                                <p:cTn id="49" presetID="22" presetClass="entr" presetSubtype="2" fill="hold" nodeType="withEffect">
                                  <p:stCondLst>
                                    <p:cond delay="0"/>
                                  </p:stCondLst>
                                  <p:childTnLst>
                                    <p:set>
                                      <p:cBhvr>
                                        <p:cTn id="50" dur="1" fill="hold">
                                          <p:stCondLst>
                                            <p:cond delay="0"/>
                                          </p:stCondLst>
                                        </p:cTn>
                                        <p:tgtEl>
                                          <p:spTgt spid="833714"/>
                                        </p:tgtEl>
                                        <p:attrNameLst>
                                          <p:attrName>style.visibility</p:attrName>
                                        </p:attrNameLst>
                                      </p:cBhvr>
                                      <p:to>
                                        <p:strVal val="visible"/>
                                      </p:to>
                                    </p:set>
                                    <p:animEffect transition="in" filter="wipe(right)">
                                      <p:cBhvr>
                                        <p:cTn id="51" dur="500"/>
                                        <p:tgtEl>
                                          <p:spTgt spid="833714"/>
                                        </p:tgtEl>
                                      </p:cBhvr>
                                    </p:animEffect>
                                  </p:childTnLst>
                                </p:cTn>
                              </p:par>
                            </p:childTnLst>
                          </p:cTn>
                        </p:par>
                        <p:par>
                          <p:cTn id="52" fill="hold" nodeType="afterGroup">
                            <p:stCondLst>
                              <p:cond delay="1000"/>
                            </p:stCondLst>
                            <p:childTnLst>
                              <p:par>
                                <p:cTn id="53" presetID="1" presetClass="exit" presetSubtype="0" fill="hold" nodeType="afterEffect">
                                  <p:stCondLst>
                                    <p:cond delay="0"/>
                                  </p:stCondLst>
                                  <p:childTnLst>
                                    <p:set>
                                      <p:cBhvr>
                                        <p:cTn id="54" dur="1" fill="hold">
                                          <p:stCondLst>
                                            <p:cond delay="0"/>
                                          </p:stCondLst>
                                        </p:cTn>
                                        <p:tgtEl>
                                          <p:spTgt spid="833692"/>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833702"/>
                                        </p:tgtEl>
                                        <p:attrNameLst>
                                          <p:attrName>style.visibility</p:attrName>
                                        </p:attrNameLst>
                                      </p:cBhvr>
                                      <p:to>
                                        <p:strVal val="hidden"/>
                                      </p:to>
                                    </p:set>
                                  </p:childTnLst>
                                </p:cTn>
                              </p:par>
                            </p:childTnLst>
                          </p:cTn>
                        </p:par>
                        <p:par>
                          <p:cTn id="57" fill="hold" nodeType="afterGroup">
                            <p:stCondLst>
                              <p:cond delay="1000"/>
                            </p:stCondLst>
                            <p:childTnLst>
                              <p:par>
                                <p:cTn id="58" presetID="1" presetClass="exit" presetSubtype="0" fill="hold" grpId="1" nodeType="afterEffect">
                                  <p:stCondLst>
                                    <p:cond delay="0"/>
                                  </p:stCondLst>
                                  <p:childTnLst>
                                    <p:set>
                                      <p:cBhvr>
                                        <p:cTn id="59" dur="1" fill="hold">
                                          <p:stCondLst>
                                            <p:cond delay="0"/>
                                          </p:stCondLst>
                                        </p:cTn>
                                        <p:tgtEl>
                                          <p:spTgt spid="833553"/>
                                        </p:tgtEl>
                                        <p:attrNameLst>
                                          <p:attrName>style.visibility</p:attrName>
                                        </p:attrNameLst>
                                      </p:cBhvr>
                                      <p:to>
                                        <p:strVal val="hidden"/>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833552"/>
                                        </p:tgtEl>
                                        <p:attrNameLst>
                                          <p:attrName>style.visibility</p:attrName>
                                        </p:attrNameLst>
                                      </p:cBhvr>
                                      <p:to>
                                        <p:strVal val="visible"/>
                                      </p:to>
                                    </p:set>
                                    <p:animEffect transition="in" filter="dissolve">
                                      <p:cBhvr>
                                        <p:cTn id="64" dur="500"/>
                                        <p:tgtEl>
                                          <p:spTgt spid="833552"/>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1" fill="hold" nodeType="clickEffect">
                                  <p:stCondLst>
                                    <p:cond delay="0"/>
                                  </p:stCondLst>
                                  <p:childTnLst>
                                    <p:set>
                                      <p:cBhvr>
                                        <p:cTn id="68" dur="1" fill="hold">
                                          <p:stCondLst>
                                            <p:cond delay="0"/>
                                          </p:stCondLst>
                                        </p:cTn>
                                        <p:tgtEl>
                                          <p:spTgt spid="833668"/>
                                        </p:tgtEl>
                                        <p:attrNameLst>
                                          <p:attrName>style.visibility</p:attrName>
                                        </p:attrNameLst>
                                      </p:cBhvr>
                                      <p:to>
                                        <p:strVal val="visible"/>
                                      </p:to>
                                    </p:set>
                                    <p:animEffect transition="in" filter="wipe(up)">
                                      <p:cBhvr>
                                        <p:cTn id="69" dur="500"/>
                                        <p:tgtEl>
                                          <p:spTgt spid="833668"/>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833548"/>
                                        </p:tgtEl>
                                        <p:attrNameLst>
                                          <p:attrName>style.visibility</p:attrName>
                                        </p:attrNameLst>
                                      </p:cBhvr>
                                      <p:to>
                                        <p:strVal val="visible"/>
                                      </p:to>
                                    </p:set>
                                    <p:animEffect transition="in" filter="dissolve">
                                      <p:cBhvr>
                                        <p:cTn id="74" dur="500"/>
                                        <p:tgtEl>
                                          <p:spTgt spid="833548"/>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22" presetClass="entr" presetSubtype="1" fill="hold" nodeType="clickEffect">
                                  <p:stCondLst>
                                    <p:cond delay="0"/>
                                  </p:stCondLst>
                                  <p:childTnLst>
                                    <p:set>
                                      <p:cBhvr>
                                        <p:cTn id="78" dur="1" fill="hold">
                                          <p:stCondLst>
                                            <p:cond delay="0"/>
                                          </p:stCondLst>
                                        </p:cTn>
                                        <p:tgtEl>
                                          <p:spTgt spid="833662"/>
                                        </p:tgtEl>
                                        <p:attrNameLst>
                                          <p:attrName>style.visibility</p:attrName>
                                        </p:attrNameLst>
                                      </p:cBhvr>
                                      <p:to>
                                        <p:strVal val="visible"/>
                                      </p:to>
                                    </p:set>
                                    <p:animEffect transition="in" filter="wipe(up)">
                                      <p:cBhvr>
                                        <p:cTn id="79" dur="500"/>
                                        <p:tgtEl>
                                          <p:spTgt spid="833662"/>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833547"/>
                                        </p:tgtEl>
                                        <p:attrNameLst>
                                          <p:attrName>style.visibility</p:attrName>
                                        </p:attrNameLst>
                                      </p:cBhvr>
                                      <p:to>
                                        <p:strVal val="visible"/>
                                      </p:to>
                                    </p:set>
                                    <p:animEffect transition="in" filter="dissolve">
                                      <p:cBhvr>
                                        <p:cTn id="84" dur="500"/>
                                        <p:tgtEl>
                                          <p:spTgt spid="833547"/>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833545"/>
                                        </p:tgtEl>
                                        <p:attrNameLst>
                                          <p:attrName>style.visibility</p:attrName>
                                        </p:attrNameLst>
                                      </p:cBhvr>
                                      <p:to>
                                        <p:strVal val="visible"/>
                                      </p:to>
                                    </p:set>
                                    <p:animEffect transition="in" filter="dissolve">
                                      <p:cBhvr>
                                        <p:cTn id="87" dur="500"/>
                                        <p:tgtEl>
                                          <p:spTgt spid="833545"/>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nodeType="clickEffect">
                                  <p:stCondLst>
                                    <p:cond delay="0"/>
                                  </p:stCondLst>
                                  <p:childTnLst>
                                    <p:set>
                                      <p:cBhvr>
                                        <p:cTn id="91" dur="1" fill="hold">
                                          <p:stCondLst>
                                            <p:cond delay="0"/>
                                          </p:stCondLst>
                                        </p:cTn>
                                        <p:tgtEl>
                                          <p:spTgt spid="833795"/>
                                        </p:tgtEl>
                                        <p:attrNameLst>
                                          <p:attrName>style.visibility</p:attrName>
                                        </p:attrNameLst>
                                      </p:cBhvr>
                                      <p:to>
                                        <p:strVal val="visible"/>
                                      </p:to>
                                    </p:set>
                                    <p:animEffect transition="in" filter="dissolve">
                                      <p:cBhvr>
                                        <p:cTn id="92" dur="500"/>
                                        <p:tgtEl>
                                          <p:spTgt spid="833795"/>
                                        </p:tgtEl>
                                      </p:cBhvr>
                                    </p:animEffect>
                                  </p:childTnLst>
                                </p:cTn>
                              </p:par>
                              <p:par>
                                <p:cTn id="93" presetID="9" presetClass="entr" presetSubtype="0" fill="hold" nodeType="withEffect">
                                  <p:stCondLst>
                                    <p:cond delay="0"/>
                                  </p:stCondLst>
                                  <p:childTnLst>
                                    <p:set>
                                      <p:cBhvr>
                                        <p:cTn id="94" dur="1" fill="hold">
                                          <p:stCondLst>
                                            <p:cond delay="0"/>
                                          </p:stCondLst>
                                        </p:cTn>
                                        <p:tgtEl>
                                          <p:spTgt spid="833651"/>
                                        </p:tgtEl>
                                        <p:attrNameLst>
                                          <p:attrName>style.visibility</p:attrName>
                                        </p:attrNameLst>
                                      </p:cBhvr>
                                      <p:to>
                                        <p:strVal val="visible"/>
                                      </p:to>
                                    </p:set>
                                    <p:animEffect transition="in" filter="dissolve">
                                      <p:cBhvr>
                                        <p:cTn id="95" dur="500"/>
                                        <p:tgtEl>
                                          <p:spTgt spid="833651"/>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8" fill="hold" nodeType="clickEffect">
                                  <p:stCondLst>
                                    <p:cond delay="0"/>
                                  </p:stCondLst>
                                  <p:childTnLst>
                                    <p:set>
                                      <p:cBhvr>
                                        <p:cTn id="99" dur="1" fill="hold">
                                          <p:stCondLst>
                                            <p:cond delay="0"/>
                                          </p:stCondLst>
                                        </p:cTn>
                                        <p:tgtEl>
                                          <p:spTgt spid="833772"/>
                                        </p:tgtEl>
                                        <p:attrNameLst>
                                          <p:attrName>style.visibility</p:attrName>
                                        </p:attrNameLst>
                                      </p:cBhvr>
                                      <p:to>
                                        <p:strVal val="visible"/>
                                      </p:to>
                                    </p:set>
                                    <p:animEffect transition="in" filter="wipe(left)">
                                      <p:cBhvr>
                                        <p:cTn id="100" dur="500"/>
                                        <p:tgtEl>
                                          <p:spTgt spid="833772"/>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9" presetClass="entr" presetSubtype="0" fill="hold" grpId="0" nodeType="clickEffect">
                                  <p:stCondLst>
                                    <p:cond delay="0"/>
                                  </p:stCondLst>
                                  <p:childTnLst>
                                    <p:set>
                                      <p:cBhvr>
                                        <p:cTn id="104" dur="1" fill="hold">
                                          <p:stCondLst>
                                            <p:cond delay="0"/>
                                          </p:stCondLst>
                                        </p:cTn>
                                        <p:tgtEl>
                                          <p:spTgt spid="833551"/>
                                        </p:tgtEl>
                                        <p:attrNameLst>
                                          <p:attrName>style.visibility</p:attrName>
                                        </p:attrNameLst>
                                      </p:cBhvr>
                                      <p:to>
                                        <p:strVal val="visible"/>
                                      </p:to>
                                    </p:set>
                                    <p:animEffect transition="in" filter="dissolve">
                                      <p:cBhvr>
                                        <p:cTn id="105" dur="500"/>
                                        <p:tgtEl>
                                          <p:spTgt spid="833551"/>
                                        </p:tgtEl>
                                      </p:cBhvr>
                                    </p:animEffect>
                                  </p:childTnLst>
                                </p:cTn>
                              </p:par>
                              <p:par>
                                <p:cTn id="106" presetID="9" presetClass="entr" presetSubtype="0" fill="hold" grpId="0" nodeType="withEffect">
                                  <p:stCondLst>
                                    <p:cond delay="0"/>
                                  </p:stCondLst>
                                  <p:childTnLst>
                                    <p:set>
                                      <p:cBhvr>
                                        <p:cTn id="107" dur="1" fill="hold">
                                          <p:stCondLst>
                                            <p:cond delay="0"/>
                                          </p:stCondLst>
                                        </p:cTn>
                                        <p:tgtEl>
                                          <p:spTgt spid="833550"/>
                                        </p:tgtEl>
                                        <p:attrNameLst>
                                          <p:attrName>style.visibility</p:attrName>
                                        </p:attrNameLst>
                                      </p:cBhvr>
                                      <p:to>
                                        <p:strVal val="visible"/>
                                      </p:to>
                                    </p:set>
                                    <p:animEffect transition="in" filter="dissolve">
                                      <p:cBhvr>
                                        <p:cTn id="108" dur="500"/>
                                        <p:tgtEl>
                                          <p:spTgt spid="833550"/>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9" presetClass="entr" presetSubtype="0" fill="hold" nodeType="clickEffect">
                                  <p:stCondLst>
                                    <p:cond delay="0"/>
                                  </p:stCondLst>
                                  <p:childTnLst>
                                    <p:set>
                                      <p:cBhvr>
                                        <p:cTn id="112" dur="1" fill="hold">
                                          <p:stCondLst>
                                            <p:cond delay="0"/>
                                          </p:stCondLst>
                                        </p:cTn>
                                        <p:tgtEl>
                                          <p:spTgt spid="833759"/>
                                        </p:tgtEl>
                                        <p:attrNameLst>
                                          <p:attrName>style.visibility</p:attrName>
                                        </p:attrNameLst>
                                      </p:cBhvr>
                                      <p:to>
                                        <p:strVal val="visible"/>
                                      </p:to>
                                    </p:set>
                                    <p:animEffect transition="in" filter="dissolve">
                                      <p:cBhvr>
                                        <p:cTn id="113" dur="500"/>
                                        <p:tgtEl>
                                          <p:spTgt spid="833759"/>
                                        </p:tgtEl>
                                      </p:cBhvr>
                                    </p:animEffect>
                                  </p:childTnLst>
                                </p:cTn>
                              </p:par>
                            </p:childTnLst>
                          </p:cTn>
                        </p:par>
                        <p:par>
                          <p:cTn id="114" fill="hold" nodeType="afterGroup">
                            <p:stCondLst>
                              <p:cond delay="500"/>
                            </p:stCondLst>
                            <p:childTnLst>
                              <p:par>
                                <p:cTn id="115" presetID="9" presetClass="entr" presetSubtype="0" fill="hold" nodeType="afterEffect">
                                  <p:stCondLst>
                                    <p:cond delay="0"/>
                                  </p:stCondLst>
                                  <p:childTnLst>
                                    <p:set>
                                      <p:cBhvr>
                                        <p:cTn id="116" dur="1" fill="hold">
                                          <p:stCondLst>
                                            <p:cond delay="0"/>
                                          </p:stCondLst>
                                        </p:cTn>
                                        <p:tgtEl>
                                          <p:spTgt spid="833765"/>
                                        </p:tgtEl>
                                        <p:attrNameLst>
                                          <p:attrName>style.visibility</p:attrName>
                                        </p:attrNameLst>
                                      </p:cBhvr>
                                      <p:to>
                                        <p:strVal val="visible"/>
                                      </p:to>
                                    </p:set>
                                    <p:animEffect transition="in" filter="dissolve">
                                      <p:cBhvr>
                                        <p:cTn id="117" dur="500"/>
                                        <p:tgtEl>
                                          <p:spTgt spid="833765"/>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9" presetClass="entr" presetSubtype="0" fill="hold" nodeType="clickEffect">
                                  <p:stCondLst>
                                    <p:cond delay="0"/>
                                  </p:stCondLst>
                                  <p:childTnLst>
                                    <p:set>
                                      <p:cBhvr>
                                        <p:cTn id="121" dur="1" fill="hold">
                                          <p:stCondLst>
                                            <p:cond delay="0"/>
                                          </p:stCondLst>
                                        </p:cTn>
                                        <p:tgtEl>
                                          <p:spTgt spid="833802"/>
                                        </p:tgtEl>
                                        <p:attrNameLst>
                                          <p:attrName>style.visibility</p:attrName>
                                        </p:attrNameLst>
                                      </p:cBhvr>
                                      <p:to>
                                        <p:strVal val="visible"/>
                                      </p:to>
                                    </p:set>
                                    <p:animEffect transition="in" filter="dissolve">
                                      <p:cBhvr>
                                        <p:cTn id="122" dur="500"/>
                                        <p:tgtEl>
                                          <p:spTgt spid="833802"/>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2" presetClass="entr" presetSubtype="8" fill="hold" nodeType="clickEffect">
                                  <p:stCondLst>
                                    <p:cond delay="0"/>
                                  </p:stCondLst>
                                  <p:childTnLst>
                                    <p:set>
                                      <p:cBhvr>
                                        <p:cTn id="126" dur="1" fill="hold">
                                          <p:stCondLst>
                                            <p:cond delay="0"/>
                                          </p:stCondLst>
                                        </p:cTn>
                                        <p:tgtEl>
                                          <p:spTgt spid="833748"/>
                                        </p:tgtEl>
                                        <p:attrNameLst>
                                          <p:attrName>style.visibility</p:attrName>
                                        </p:attrNameLst>
                                      </p:cBhvr>
                                      <p:to>
                                        <p:strVal val="visible"/>
                                      </p:to>
                                    </p:set>
                                    <p:animEffect transition="in" filter="wipe(left)">
                                      <p:cBhvr>
                                        <p:cTn id="127" dur="500"/>
                                        <p:tgtEl>
                                          <p:spTgt spid="833748"/>
                                        </p:tgtEl>
                                      </p:cBhvr>
                                    </p:animEffect>
                                  </p:childTnLst>
                                </p:cTn>
                              </p:par>
                            </p:childTnLst>
                          </p:cTn>
                        </p:par>
                        <p:par>
                          <p:cTn id="128" fill="hold" nodeType="afterGroup">
                            <p:stCondLst>
                              <p:cond delay="500"/>
                            </p:stCondLst>
                            <p:childTnLst>
                              <p:par>
                                <p:cTn id="129" presetID="22" presetClass="entr" presetSubtype="8" fill="hold" nodeType="afterEffect">
                                  <p:stCondLst>
                                    <p:cond delay="0"/>
                                  </p:stCondLst>
                                  <p:childTnLst>
                                    <p:set>
                                      <p:cBhvr>
                                        <p:cTn id="130" dur="1" fill="hold">
                                          <p:stCondLst>
                                            <p:cond delay="0"/>
                                          </p:stCondLst>
                                        </p:cTn>
                                        <p:tgtEl>
                                          <p:spTgt spid="833815"/>
                                        </p:tgtEl>
                                        <p:attrNameLst>
                                          <p:attrName>style.visibility</p:attrName>
                                        </p:attrNameLst>
                                      </p:cBhvr>
                                      <p:to>
                                        <p:strVal val="visible"/>
                                      </p:to>
                                    </p:set>
                                    <p:animEffect transition="in" filter="wipe(left)">
                                      <p:cBhvr>
                                        <p:cTn id="131" dur="500"/>
                                        <p:tgtEl>
                                          <p:spTgt spid="833815"/>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9" presetClass="entr" presetSubtype="0" fill="hold" grpId="0" nodeType="clickEffect">
                                  <p:stCondLst>
                                    <p:cond delay="0"/>
                                  </p:stCondLst>
                                  <p:childTnLst>
                                    <p:set>
                                      <p:cBhvr>
                                        <p:cTn id="135" dur="1" fill="hold">
                                          <p:stCondLst>
                                            <p:cond delay="0"/>
                                          </p:stCondLst>
                                        </p:cTn>
                                        <p:tgtEl>
                                          <p:spTgt spid="833771"/>
                                        </p:tgtEl>
                                        <p:attrNameLst>
                                          <p:attrName>style.visibility</p:attrName>
                                        </p:attrNameLst>
                                      </p:cBhvr>
                                      <p:to>
                                        <p:strVal val="visible"/>
                                      </p:to>
                                    </p:set>
                                    <p:animEffect transition="in" filter="dissolve">
                                      <p:cBhvr>
                                        <p:cTn id="136" dur="500"/>
                                        <p:tgtEl>
                                          <p:spTgt spid="833771"/>
                                        </p:tgtEl>
                                      </p:cBhvr>
                                    </p:animEffect>
                                  </p:childTnLst>
                                </p:cTn>
                              </p:par>
                              <p:par>
                                <p:cTn id="137" presetID="9" presetClass="exit" presetSubtype="0" fill="hold" grpId="1" nodeType="withEffect">
                                  <p:stCondLst>
                                    <p:cond delay="0"/>
                                  </p:stCondLst>
                                  <p:childTnLst>
                                    <p:animEffect transition="out" filter="dissolve">
                                      <p:cBhvr>
                                        <p:cTn id="138" dur="500"/>
                                        <p:tgtEl>
                                          <p:spTgt spid="833545"/>
                                        </p:tgtEl>
                                      </p:cBhvr>
                                    </p:animEffect>
                                    <p:set>
                                      <p:cBhvr>
                                        <p:cTn id="139" dur="1" fill="hold">
                                          <p:stCondLst>
                                            <p:cond delay="499"/>
                                          </p:stCondLst>
                                        </p:cTn>
                                        <p:tgtEl>
                                          <p:spTgt spid="833545"/>
                                        </p:tgtEl>
                                        <p:attrNameLst>
                                          <p:attrName>style.visibility</p:attrName>
                                        </p:attrNameLst>
                                      </p:cBhvr>
                                      <p:to>
                                        <p:strVal val="hidden"/>
                                      </p:to>
                                    </p:set>
                                  </p:childTnLst>
                                </p:cTn>
                              </p:par>
                            </p:childTnLst>
                          </p:cTn>
                        </p:par>
                        <p:par>
                          <p:cTn id="140" fill="hold" nodeType="afterGroup">
                            <p:stCondLst>
                              <p:cond delay="500"/>
                            </p:stCondLst>
                            <p:childTnLst>
                              <p:par>
                                <p:cTn id="141" presetID="22" presetClass="entr" presetSubtype="8" fill="hold" nodeType="afterEffect">
                                  <p:stCondLst>
                                    <p:cond delay="0"/>
                                  </p:stCondLst>
                                  <p:childTnLst>
                                    <p:set>
                                      <p:cBhvr>
                                        <p:cTn id="142" dur="1" fill="hold">
                                          <p:stCondLst>
                                            <p:cond delay="0"/>
                                          </p:stCondLst>
                                        </p:cTn>
                                        <p:tgtEl>
                                          <p:spTgt spid="833738"/>
                                        </p:tgtEl>
                                        <p:attrNameLst>
                                          <p:attrName>style.visibility</p:attrName>
                                        </p:attrNameLst>
                                      </p:cBhvr>
                                      <p:to>
                                        <p:strVal val="visible"/>
                                      </p:to>
                                    </p:set>
                                    <p:animEffect transition="in" filter="wipe(left)">
                                      <p:cBhvr>
                                        <p:cTn id="143" dur="500"/>
                                        <p:tgtEl>
                                          <p:spTgt spid="833738"/>
                                        </p:tgtEl>
                                      </p:cBhvr>
                                    </p:animEffect>
                                  </p:childTnLst>
                                </p:cTn>
                              </p:par>
                              <p:par>
                                <p:cTn id="144" presetID="22" presetClass="entr" presetSubtype="8" fill="hold" nodeType="withEffect">
                                  <p:stCondLst>
                                    <p:cond delay="0"/>
                                  </p:stCondLst>
                                  <p:childTnLst>
                                    <p:set>
                                      <p:cBhvr>
                                        <p:cTn id="145" dur="1" fill="hold">
                                          <p:stCondLst>
                                            <p:cond delay="0"/>
                                          </p:stCondLst>
                                        </p:cTn>
                                        <p:tgtEl>
                                          <p:spTgt spid="833743"/>
                                        </p:tgtEl>
                                        <p:attrNameLst>
                                          <p:attrName>style.visibility</p:attrName>
                                        </p:attrNameLst>
                                      </p:cBhvr>
                                      <p:to>
                                        <p:strVal val="visible"/>
                                      </p:to>
                                    </p:set>
                                    <p:animEffect transition="in" filter="wipe(left)">
                                      <p:cBhvr>
                                        <p:cTn id="146" dur="500"/>
                                        <p:tgtEl>
                                          <p:spTgt spid="833743"/>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2" presetClass="entr" presetSubtype="4" fill="hold" nodeType="clickEffect">
                                  <p:stCondLst>
                                    <p:cond delay="0"/>
                                  </p:stCondLst>
                                  <p:childTnLst>
                                    <p:set>
                                      <p:cBhvr>
                                        <p:cTn id="150" dur="1" fill="hold">
                                          <p:stCondLst>
                                            <p:cond delay="0"/>
                                          </p:stCondLst>
                                        </p:cTn>
                                        <p:tgtEl>
                                          <p:spTgt spid="833673"/>
                                        </p:tgtEl>
                                        <p:attrNameLst>
                                          <p:attrName>style.visibility</p:attrName>
                                        </p:attrNameLst>
                                      </p:cBhvr>
                                      <p:to>
                                        <p:strVal val="visible"/>
                                      </p:to>
                                    </p:set>
                                    <p:animEffect transition="in" filter="wipe(down)">
                                      <p:cBhvr>
                                        <p:cTn id="151" dur="500"/>
                                        <p:tgtEl>
                                          <p:spTgt spid="833673"/>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9" presetClass="entr" presetSubtype="0" fill="hold" grpId="0" nodeType="clickEffect">
                                  <p:stCondLst>
                                    <p:cond delay="0"/>
                                  </p:stCondLst>
                                  <p:childTnLst>
                                    <p:set>
                                      <p:cBhvr>
                                        <p:cTn id="155" dur="1" fill="hold">
                                          <p:stCondLst>
                                            <p:cond delay="0"/>
                                          </p:stCondLst>
                                        </p:cTn>
                                        <p:tgtEl>
                                          <p:spTgt spid="833549"/>
                                        </p:tgtEl>
                                        <p:attrNameLst>
                                          <p:attrName>style.visibility</p:attrName>
                                        </p:attrNameLst>
                                      </p:cBhvr>
                                      <p:to>
                                        <p:strVal val="visible"/>
                                      </p:to>
                                    </p:set>
                                    <p:animEffect transition="in" filter="dissolve">
                                      <p:cBhvr>
                                        <p:cTn id="156" dur="500"/>
                                        <p:tgtEl>
                                          <p:spTgt spid="833549"/>
                                        </p:tgtEl>
                                      </p:cBhvr>
                                    </p:animEffec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9" presetClass="entr" presetSubtype="0" fill="hold" nodeType="clickEffect">
                                  <p:stCondLst>
                                    <p:cond delay="0"/>
                                  </p:stCondLst>
                                  <p:childTnLst>
                                    <p:set>
                                      <p:cBhvr>
                                        <p:cTn id="160" dur="1" fill="hold">
                                          <p:stCondLst>
                                            <p:cond delay="0"/>
                                          </p:stCondLst>
                                        </p:cTn>
                                        <p:tgtEl>
                                          <p:spTgt spid="833646"/>
                                        </p:tgtEl>
                                        <p:attrNameLst>
                                          <p:attrName>style.visibility</p:attrName>
                                        </p:attrNameLst>
                                      </p:cBhvr>
                                      <p:to>
                                        <p:strVal val="visible"/>
                                      </p:to>
                                    </p:set>
                                    <p:animEffect transition="in" filter="dissolve">
                                      <p:cBhvr>
                                        <p:cTn id="161" dur="500"/>
                                        <p:tgtEl>
                                          <p:spTgt spid="833646"/>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22" presetClass="entr" presetSubtype="4" fill="hold" nodeType="clickEffect">
                                  <p:stCondLst>
                                    <p:cond delay="0"/>
                                  </p:stCondLst>
                                  <p:childTnLst>
                                    <p:set>
                                      <p:cBhvr>
                                        <p:cTn id="165" dur="1" fill="hold">
                                          <p:stCondLst>
                                            <p:cond delay="0"/>
                                          </p:stCondLst>
                                        </p:cTn>
                                        <p:tgtEl>
                                          <p:spTgt spid="833788"/>
                                        </p:tgtEl>
                                        <p:attrNameLst>
                                          <p:attrName>style.visibility</p:attrName>
                                        </p:attrNameLst>
                                      </p:cBhvr>
                                      <p:to>
                                        <p:strVal val="visible"/>
                                      </p:to>
                                    </p:set>
                                    <p:animEffect transition="in" filter="wipe(down)">
                                      <p:cBhvr>
                                        <p:cTn id="166" dur="500"/>
                                        <p:tgtEl>
                                          <p:spTgt spid="833788"/>
                                        </p:tgtEl>
                                      </p:cBhvr>
                                    </p:animEffec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9" presetClass="entr" presetSubtype="0" fill="hold" grpId="0" nodeType="clickEffect">
                                  <p:stCondLst>
                                    <p:cond delay="0"/>
                                  </p:stCondLst>
                                  <p:childTnLst>
                                    <p:set>
                                      <p:cBhvr>
                                        <p:cTn id="170" dur="1" fill="hold">
                                          <p:stCondLst>
                                            <p:cond delay="0"/>
                                          </p:stCondLst>
                                        </p:cTn>
                                        <p:tgtEl>
                                          <p:spTgt spid="833794"/>
                                        </p:tgtEl>
                                        <p:attrNameLst>
                                          <p:attrName>style.visibility</p:attrName>
                                        </p:attrNameLst>
                                      </p:cBhvr>
                                      <p:to>
                                        <p:strVal val="visible"/>
                                      </p:to>
                                    </p:set>
                                    <p:animEffect transition="in" filter="dissolve">
                                      <p:cBhvr>
                                        <p:cTn id="171" dur="500"/>
                                        <p:tgtEl>
                                          <p:spTgt spid="833794"/>
                                        </p:tgtEl>
                                      </p:cBhvr>
                                    </p:animEffect>
                                  </p:childTnLst>
                                </p:cTn>
                              </p:par>
                              <p:par>
                                <p:cTn id="172" presetID="9" presetClass="entr" presetSubtype="0" fill="hold" grpId="0" nodeType="withEffect">
                                  <p:stCondLst>
                                    <p:cond delay="0"/>
                                  </p:stCondLst>
                                  <p:childTnLst>
                                    <p:set>
                                      <p:cBhvr>
                                        <p:cTn id="173" dur="1" fill="hold">
                                          <p:stCondLst>
                                            <p:cond delay="0"/>
                                          </p:stCondLst>
                                        </p:cTn>
                                        <p:tgtEl>
                                          <p:spTgt spid="833695"/>
                                        </p:tgtEl>
                                        <p:attrNameLst>
                                          <p:attrName>style.visibility</p:attrName>
                                        </p:attrNameLst>
                                      </p:cBhvr>
                                      <p:to>
                                        <p:strVal val="visible"/>
                                      </p:to>
                                    </p:set>
                                    <p:animEffect transition="in" filter="dissolve">
                                      <p:cBhvr>
                                        <p:cTn id="174" dur="500"/>
                                        <p:tgtEl>
                                          <p:spTgt spid="833695"/>
                                        </p:tgtEl>
                                      </p:cBhvr>
                                    </p:animEffec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9" presetClass="entr" presetSubtype="0" fill="hold" nodeType="clickEffect">
                                  <p:stCondLst>
                                    <p:cond delay="0"/>
                                  </p:stCondLst>
                                  <p:childTnLst>
                                    <p:set>
                                      <p:cBhvr>
                                        <p:cTn id="178" dur="1" fill="hold">
                                          <p:stCondLst>
                                            <p:cond delay="0"/>
                                          </p:stCondLst>
                                        </p:cTn>
                                        <p:tgtEl>
                                          <p:spTgt spid="833717"/>
                                        </p:tgtEl>
                                        <p:attrNameLst>
                                          <p:attrName>style.visibility</p:attrName>
                                        </p:attrNameLst>
                                      </p:cBhvr>
                                      <p:to>
                                        <p:strVal val="visible"/>
                                      </p:to>
                                    </p:set>
                                    <p:animEffect transition="in" filter="dissolve">
                                      <p:cBhvr>
                                        <p:cTn id="179" dur="500"/>
                                        <p:tgtEl>
                                          <p:spTgt spid="833717"/>
                                        </p:tgtEl>
                                      </p:cBhvr>
                                    </p:animEffect>
                                  </p:childTnLst>
                                </p:cTn>
                              </p:par>
                              <p:par>
                                <p:cTn id="180" presetID="9" presetClass="entr" presetSubtype="0" fill="hold" nodeType="withEffect">
                                  <p:stCondLst>
                                    <p:cond delay="0"/>
                                  </p:stCondLst>
                                  <p:childTnLst>
                                    <p:set>
                                      <p:cBhvr>
                                        <p:cTn id="181" dur="1" fill="hold">
                                          <p:stCondLst>
                                            <p:cond delay="0"/>
                                          </p:stCondLst>
                                        </p:cTn>
                                        <p:tgtEl>
                                          <p:spTgt spid="833725"/>
                                        </p:tgtEl>
                                        <p:attrNameLst>
                                          <p:attrName>style.visibility</p:attrName>
                                        </p:attrNameLst>
                                      </p:cBhvr>
                                      <p:to>
                                        <p:strVal val="visible"/>
                                      </p:to>
                                    </p:set>
                                    <p:animEffect transition="in" filter="dissolve">
                                      <p:cBhvr>
                                        <p:cTn id="182" dur="500"/>
                                        <p:tgtEl>
                                          <p:spTgt spid="833725"/>
                                        </p:tgtEl>
                                      </p:cBhvr>
                                    </p:animEffect>
                                  </p:childTnLst>
                                </p:cTn>
                              </p:par>
                              <p:par>
                                <p:cTn id="183" presetID="9" presetClass="entr" presetSubtype="0" fill="hold" nodeType="withEffect">
                                  <p:stCondLst>
                                    <p:cond delay="0"/>
                                  </p:stCondLst>
                                  <p:childTnLst>
                                    <p:set>
                                      <p:cBhvr>
                                        <p:cTn id="184" dur="1" fill="hold">
                                          <p:stCondLst>
                                            <p:cond delay="0"/>
                                          </p:stCondLst>
                                        </p:cTn>
                                        <p:tgtEl>
                                          <p:spTgt spid="833728"/>
                                        </p:tgtEl>
                                        <p:attrNameLst>
                                          <p:attrName>style.visibility</p:attrName>
                                        </p:attrNameLst>
                                      </p:cBhvr>
                                      <p:to>
                                        <p:strVal val="visible"/>
                                      </p:to>
                                    </p:set>
                                    <p:animEffect transition="in" filter="dissolve">
                                      <p:cBhvr>
                                        <p:cTn id="185" dur="500"/>
                                        <p:tgtEl>
                                          <p:spTgt spid="833728"/>
                                        </p:tgtEl>
                                      </p:cBhvr>
                                    </p:animEffect>
                                  </p:childTnLst>
                                </p:cTn>
                              </p:par>
                            </p:childTnLst>
                          </p:cTn>
                        </p:par>
                      </p:childTnLst>
                    </p:cTn>
                  </p:par>
                  <p:par>
                    <p:cTn id="186" fill="hold" nodeType="clickPar">
                      <p:stCondLst>
                        <p:cond delay="indefinite"/>
                      </p:stCondLst>
                      <p:childTnLst>
                        <p:par>
                          <p:cTn id="187" fill="hold" nodeType="withGroup">
                            <p:stCondLst>
                              <p:cond delay="0"/>
                            </p:stCondLst>
                            <p:childTnLst>
                              <p:par>
                                <p:cTn id="188" presetID="9" presetClass="entr" presetSubtype="0" fill="hold" nodeType="clickEffect">
                                  <p:stCondLst>
                                    <p:cond delay="0"/>
                                  </p:stCondLst>
                                  <p:childTnLst>
                                    <p:set>
                                      <p:cBhvr>
                                        <p:cTn id="189" dur="1" fill="hold">
                                          <p:stCondLst>
                                            <p:cond delay="0"/>
                                          </p:stCondLst>
                                        </p:cTn>
                                        <p:tgtEl>
                                          <p:spTgt spid="833557"/>
                                        </p:tgtEl>
                                        <p:attrNameLst>
                                          <p:attrName>style.visibility</p:attrName>
                                        </p:attrNameLst>
                                      </p:cBhvr>
                                      <p:to>
                                        <p:strVal val="visible"/>
                                      </p:to>
                                    </p:set>
                                    <p:animEffect transition="in" filter="dissolve">
                                      <p:cBhvr>
                                        <p:cTn id="190" dur="500"/>
                                        <p:tgtEl>
                                          <p:spTgt spid="833557"/>
                                        </p:tgtEl>
                                      </p:cBhvr>
                                    </p:animEffec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9" presetClass="entr" presetSubtype="0" fill="hold" grpId="0" nodeType="clickEffect">
                                  <p:stCondLst>
                                    <p:cond delay="0"/>
                                  </p:stCondLst>
                                  <p:childTnLst>
                                    <p:set>
                                      <p:cBhvr>
                                        <p:cTn id="194" dur="1" fill="hold">
                                          <p:stCondLst>
                                            <p:cond delay="0"/>
                                          </p:stCondLst>
                                        </p:cTn>
                                        <p:tgtEl>
                                          <p:spTgt spid="833556"/>
                                        </p:tgtEl>
                                        <p:attrNameLst>
                                          <p:attrName>style.visibility</p:attrName>
                                        </p:attrNameLst>
                                      </p:cBhvr>
                                      <p:to>
                                        <p:strVal val="visible"/>
                                      </p:to>
                                    </p:set>
                                    <p:animEffect transition="in" filter="dissolve">
                                      <p:cBhvr>
                                        <p:cTn id="195" dur="500"/>
                                        <p:tgtEl>
                                          <p:spTgt spid="833556"/>
                                        </p:tgtEl>
                                      </p:cBhvr>
                                    </p:animEffect>
                                  </p:childTnLst>
                                </p:cTn>
                              </p:par>
                            </p:childTnLst>
                          </p:cTn>
                        </p:par>
                        <p:par>
                          <p:cTn id="196" fill="hold" nodeType="afterGroup">
                            <p:stCondLst>
                              <p:cond delay="500"/>
                            </p:stCondLst>
                            <p:childTnLst>
                              <p:par>
                                <p:cTn id="197" presetID="9" presetClass="entr" presetSubtype="0" fill="hold" nodeType="afterEffect">
                                  <p:stCondLst>
                                    <p:cond delay="0"/>
                                  </p:stCondLst>
                                  <p:childTnLst>
                                    <p:set>
                                      <p:cBhvr>
                                        <p:cTn id="198" dur="1" fill="hold">
                                          <p:stCondLst>
                                            <p:cond delay="0"/>
                                          </p:stCondLst>
                                        </p:cTn>
                                        <p:tgtEl>
                                          <p:spTgt spid="833659"/>
                                        </p:tgtEl>
                                        <p:attrNameLst>
                                          <p:attrName>style.visibility</p:attrName>
                                        </p:attrNameLst>
                                      </p:cBhvr>
                                      <p:to>
                                        <p:strVal val="visible"/>
                                      </p:to>
                                    </p:set>
                                    <p:animEffect transition="in" filter="dissolve">
                                      <p:cBhvr>
                                        <p:cTn id="199" dur="500"/>
                                        <p:tgtEl>
                                          <p:spTgt spid="833659"/>
                                        </p:tgtEl>
                                      </p:cBhvr>
                                    </p:animEffect>
                                  </p:childTnLst>
                                </p:cTn>
                              </p:par>
                            </p:childTnLst>
                          </p:cTn>
                        </p:par>
                      </p:childTnLst>
                    </p:cTn>
                  </p:par>
                  <p:par>
                    <p:cTn id="200" fill="hold" nodeType="clickPar">
                      <p:stCondLst>
                        <p:cond delay="indefinite"/>
                      </p:stCondLst>
                      <p:childTnLst>
                        <p:par>
                          <p:cTn id="201" fill="hold" nodeType="withGroup">
                            <p:stCondLst>
                              <p:cond delay="0"/>
                            </p:stCondLst>
                            <p:childTnLst>
                              <p:par>
                                <p:cTn id="202" presetID="22" presetClass="entr" presetSubtype="8" fill="hold" nodeType="clickEffect">
                                  <p:stCondLst>
                                    <p:cond delay="0"/>
                                  </p:stCondLst>
                                  <p:childTnLst>
                                    <p:set>
                                      <p:cBhvr>
                                        <p:cTn id="203" dur="1" fill="hold">
                                          <p:stCondLst>
                                            <p:cond delay="0"/>
                                          </p:stCondLst>
                                        </p:cTn>
                                        <p:tgtEl>
                                          <p:spTgt spid="833731"/>
                                        </p:tgtEl>
                                        <p:attrNameLst>
                                          <p:attrName>style.visibility</p:attrName>
                                        </p:attrNameLst>
                                      </p:cBhvr>
                                      <p:to>
                                        <p:strVal val="visible"/>
                                      </p:to>
                                    </p:set>
                                    <p:animEffect transition="in" filter="wipe(left)">
                                      <p:cBhvr>
                                        <p:cTn id="204" dur="500"/>
                                        <p:tgtEl>
                                          <p:spTgt spid="833731"/>
                                        </p:tgtEl>
                                      </p:cBhvr>
                                    </p:animEffect>
                                  </p:childTnLst>
                                </p:cTn>
                              </p:par>
                            </p:childTnLst>
                          </p:cTn>
                        </p:par>
                        <p:par>
                          <p:cTn id="205" fill="hold" nodeType="afterGroup">
                            <p:stCondLst>
                              <p:cond delay="500"/>
                            </p:stCondLst>
                            <p:childTnLst>
                              <p:par>
                                <p:cTn id="206" presetID="1" presetClass="exit" presetSubtype="0" fill="hold" nodeType="afterEffect">
                                  <p:stCondLst>
                                    <p:cond delay="0"/>
                                  </p:stCondLst>
                                  <p:childTnLst>
                                    <p:set>
                                      <p:cBhvr>
                                        <p:cTn id="207" dur="1" fill="hold">
                                          <p:stCondLst>
                                            <p:cond delay="0"/>
                                          </p:stCondLst>
                                        </p:cTn>
                                        <p:tgtEl>
                                          <p:spTgt spid="833725"/>
                                        </p:tgtEl>
                                        <p:attrNameLst>
                                          <p:attrName>style.visibility</p:attrName>
                                        </p:attrNameLst>
                                      </p:cBhvr>
                                      <p:to>
                                        <p:strVal val="hidden"/>
                                      </p:to>
                                    </p:set>
                                  </p:childTnLst>
                                </p:cTn>
                              </p:par>
                              <p:par>
                                <p:cTn id="208" presetID="1" presetClass="exit" presetSubtype="0" fill="hold" nodeType="withEffect">
                                  <p:stCondLst>
                                    <p:cond delay="0"/>
                                  </p:stCondLst>
                                  <p:childTnLst>
                                    <p:set>
                                      <p:cBhvr>
                                        <p:cTn id="209" dur="1" fill="hold">
                                          <p:stCondLst>
                                            <p:cond delay="0"/>
                                          </p:stCondLst>
                                        </p:cTn>
                                        <p:tgtEl>
                                          <p:spTgt spid="833728"/>
                                        </p:tgtEl>
                                        <p:attrNameLst>
                                          <p:attrName>style.visibility</p:attrName>
                                        </p:attrNameLst>
                                      </p:cBhvr>
                                      <p:to>
                                        <p:strVal val="hidden"/>
                                      </p:to>
                                    </p:se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9" presetClass="entr" presetSubtype="0" fill="hold" nodeType="clickEffect">
                                  <p:stCondLst>
                                    <p:cond delay="0"/>
                                  </p:stCondLst>
                                  <p:childTnLst>
                                    <p:set>
                                      <p:cBhvr>
                                        <p:cTn id="213" dur="1" fill="hold">
                                          <p:stCondLst>
                                            <p:cond delay="0"/>
                                          </p:stCondLst>
                                        </p:cTn>
                                        <p:tgtEl>
                                          <p:spTgt spid="833785"/>
                                        </p:tgtEl>
                                        <p:attrNameLst>
                                          <p:attrName>style.visibility</p:attrName>
                                        </p:attrNameLst>
                                      </p:cBhvr>
                                      <p:to>
                                        <p:strVal val="visible"/>
                                      </p:to>
                                    </p:set>
                                    <p:animEffect transition="in" filter="dissolve">
                                      <p:cBhvr>
                                        <p:cTn id="214" dur="500"/>
                                        <p:tgtEl>
                                          <p:spTgt spid="833785"/>
                                        </p:tgtEl>
                                      </p:cBhvr>
                                    </p:animEffect>
                                  </p:childTnLst>
                                </p:cTn>
                              </p:par>
                            </p:childTnLst>
                          </p:cTn>
                        </p:par>
                        <p:par>
                          <p:cTn id="215" fill="hold" nodeType="afterGroup">
                            <p:stCondLst>
                              <p:cond delay="500"/>
                            </p:stCondLst>
                            <p:childTnLst>
                              <p:par>
                                <p:cTn id="216" presetID="22" presetClass="entr" presetSubtype="4" fill="hold" grpId="0" nodeType="afterEffect">
                                  <p:stCondLst>
                                    <p:cond delay="0"/>
                                  </p:stCondLst>
                                  <p:childTnLst>
                                    <p:set>
                                      <p:cBhvr>
                                        <p:cTn id="217" dur="1" fill="hold">
                                          <p:stCondLst>
                                            <p:cond delay="0"/>
                                          </p:stCondLst>
                                        </p:cTn>
                                        <p:tgtEl>
                                          <p:spTgt spid="833782"/>
                                        </p:tgtEl>
                                        <p:attrNameLst>
                                          <p:attrName>style.visibility</p:attrName>
                                        </p:attrNameLst>
                                      </p:cBhvr>
                                      <p:to>
                                        <p:strVal val="visible"/>
                                      </p:to>
                                    </p:set>
                                    <p:animEffect transition="in" filter="wipe(down)">
                                      <p:cBhvr>
                                        <p:cTn id="218" dur="1000"/>
                                        <p:tgtEl>
                                          <p:spTgt spid="833782"/>
                                        </p:tgtEl>
                                      </p:cBhvr>
                                    </p:animEffect>
                                  </p:childTnLst>
                                </p:cTn>
                              </p:par>
                            </p:childTnLst>
                          </p:cTn>
                        </p:par>
                        <p:par>
                          <p:cTn id="219" fill="hold" nodeType="afterGroup">
                            <p:stCondLst>
                              <p:cond delay="1500"/>
                            </p:stCondLst>
                            <p:childTnLst>
                              <p:par>
                                <p:cTn id="220" presetID="22" presetClass="entr" presetSubtype="4" fill="hold" grpId="0" nodeType="afterEffect">
                                  <p:stCondLst>
                                    <p:cond delay="0"/>
                                  </p:stCondLst>
                                  <p:childTnLst>
                                    <p:set>
                                      <p:cBhvr>
                                        <p:cTn id="221" dur="1" fill="hold">
                                          <p:stCondLst>
                                            <p:cond delay="0"/>
                                          </p:stCondLst>
                                        </p:cTn>
                                        <p:tgtEl>
                                          <p:spTgt spid="833784"/>
                                        </p:tgtEl>
                                        <p:attrNameLst>
                                          <p:attrName>style.visibility</p:attrName>
                                        </p:attrNameLst>
                                      </p:cBhvr>
                                      <p:to>
                                        <p:strVal val="visible"/>
                                      </p:to>
                                    </p:set>
                                    <p:animEffect transition="in" filter="wipe(down)">
                                      <p:cBhvr>
                                        <p:cTn id="222" dur="1000"/>
                                        <p:tgtEl>
                                          <p:spTgt spid="833784"/>
                                        </p:tgtEl>
                                      </p:cBhvr>
                                    </p:animEffect>
                                  </p:childTnLst>
                                </p:cTn>
                              </p:par>
                            </p:childTnLst>
                          </p:cTn>
                        </p:par>
                        <p:par>
                          <p:cTn id="223" fill="hold" nodeType="afterGroup">
                            <p:stCondLst>
                              <p:cond delay="2500"/>
                            </p:stCondLst>
                            <p:childTnLst>
                              <p:par>
                                <p:cTn id="224" presetID="22" presetClass="entr" presetSubtype="4" fill="hold" grpId="0" nodeType="afterEffect">
                                  <p:stCondLst>
                                    <p:cond delay="0"/>
                                  </p:stCondLst>
                                  <p:childTnLst>
                                    <p:set>
                                      <p:cBhvr>
                                        <p:cTn id="225" dur="1" fill="hold">
                                          <p:stCondLst>
                                            <p:cond delay="0"/>
                                          </p:stCondLst>
                                        </p:cTn>
                                        <p:tgtEl>
                                          <p:spTgt spid="833783"/>
                                        </p:tgtEl>
                                        <p:attrNameLst>
                                          <p:attrName>style.visibility</p:attrName>
                                        </p:attrNameLst>
                                      </p:cBhvr>
                                      <p:to>
                                        <p:strVal val="visible"/>
                                      </p:to>
                                    </p:set>
                                    <p:animEffect transition="in" filter="wipe(down)">
                                      <p:cBhvr>
                                        <p:cTn id="226" dur="1000"/>
                                        <p:tgtEl>
                                          <p:spTgt spid="833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545" grpId="0"/>
      <p:bldP spid="833545" grpId="1"/>
      <p:bldP spid="833547" grpId="0"/>
      <p:bldP spid="833548" grpId="0"/>
      <p:bldP spid="833549" grpId="0"/>
      <p:bldP spid="833550" grpId="0"/>
      <p:bldP spid="833551" grpId="0"/>
      <p:bldP spid="833552" grpId="0"/>
      <p:bldP spid="833553" grpId="0"/>
      <p:bldP spid="833553" grpId="1"/>
      <p:bldP spid="833556" grpId="0"/>
      <p:bldP spid="833695" grpId="0"/>
      <p:bldP spid="833695" grpId="1"/>
      <p:bldP spid="833771" grpId="0"/>
      <p:bldP spid="833782" grpId="0" animBg="1"/>
      <p:bldP spid="833783" grpId="0" animBg="1"/>
      <p:bldP spid="833784" grpId="0" animBg="1"/>
      <p:bldP spid="833794" grpId="0"/>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14082" name="Rectangle 2"/>
          <p:cNvSpPr>
            <a:spLocks noChangeArrowheads="1"/>
          </p:cNvSpPr>
          <p:nvPr/>
        </p:nvSpPr>
        <p:spPr bwMode="auto">
          <a:xfrm>
            <a:off x="1333500" y="1660525"/>
            <a:ext cx="21891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3200">
                <a:solidFill>
                  <a:schemeClr val="accent2"/>
                </a:solidFill>
                <a:latin typeface="Arial Narrow" pitchFamily="34" charset="0"/>
              </a:rPr>
              <a:t>“Pure” HCO</a:t>
            </a:r>
            <a:r>
              <a:rPr lang="en-US" sz="3200" baseline="-14000">
                <a:solidFill>
                  <a:schemeClr val="accent2"/>
                </a:solidFill>
                <a:latin typeface="Arial Narrow" pitchFamily="34" charset="0"/>
              </a:rPr>
              <a:t>3</a:t>
            </a:r>
            <a:r>
              <a:rPr lang="en-US" sz="3200" baseline="40000">
                <a:solidFill>
                  <a:schemeClr val="accent2"/>
                </a:solidFill>
                <a:latin typeface="Arial Narrow" pitchFamily="34" charset="0"/>
              </a:rPr>
              <a:t>–</a:t>
            </a:r>
          </a:p>
        </p:txBody>
      </p:sp>
      <p:sp>
        <p:nvSpPr>
          <p:cNvPr id="814083" name="Rectangle 3"/>
          <p:cNvSpPr>
            <a:spLocks noChangeArrowheads="1"/>
          </p:cNvSpPr>
          <p:nvPr/>
        </p:nvSpPr>
        <p:spPr bwMode="auto">
          <a:xfrm>
            <a:off x="5794375" y="1660525"/>
            <a:ext cx="18256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3200">
                <a:solidFill>
                  <a:schemeClr val="accent2"/>
                </a:solidFill>
                <a:latin typeface="Arial Narrow" pitchFamily="34" charset="0"/>
              </a:rPr>
              <a:t>“Pure” CO</a:t>
            </a:r>
            <a:r>
              <a:rPr lang="en-US" sz="3200" baseline="-14000">
                <a:solidFill>
                  <a:schemeClr val="accent2"/>
                </a:solidFill>
                <a:latin typeface="Arial Narrow" pitchFamily="34" charset="0"/>
              </a:rPr>
              <a:t>2</a:t>
            </a:r>
          </a:p>
        </p:txBody>
      </p:sp>
      <p:sp>
        <p:nvSpPr>
          <p:cNvPr id="65540" name="Rectangle 4"/>
          <p:cNvSpPr>
            <a:spLocks noChangeArrowheads="1"/>
          </p:cNvSpPr>
          <p:nvPr/>
        </p:nvSpPr>
        <p:spPr bwMode="auto">
          <a:xfrm>
            <a:off x="2406650" y="4764088"/>
            <a:ext cx="33338" cy="481012"/>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5541" name="Line 5"/>
          <p:cNvSpPr>
            <a:spLocks noChangeShapeType="1"/>
          </p:cNvSpPr>
          <p:nvPr/>
        </p:nvSpPr>
        <p:spPr bwMode="auto">
          <a:xfrm>
            <a:off x="7235825" y="4732338"/>
            <a:ext cx="0" cy="25400"/>
          </a:xfrm>
          <a:prstGeom prst="line">
            <a:avLst/>
          </a:prstGeom>
          <a:noFill/>
          <a:ln w="12700">
            <a:solidFill>
              <a:srgbClr val="00FF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42" name="Rectangle 6"/>
          <p:cNvSpPr>
            <a:spLocks noChangeArrowheads="1"/>
          </p:cNvSpPr>
          <p:nvPr/>
        </p:nvSpPr>
        <p:spPr bwMode="auto">
          <a:xfrm>
            <a:off x="6681788" y="4764088"/>
            <a:ext cx="33337" cy="481012"/>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14087" name="Text Box 7"/>
          <p:cNvSpPr txBox="1">
            <a:spLocks noChangeArrowheads="1"/>
          </p:cNvSpPr>
          <p:nvPr/>
        </p:nvSpPr>
        <p:spPr bwMode="auto">
          <a:xfrm>
            <a:off x="5848350" y="6364288"/>
            <a:ext cx="29797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rPr>
              <a:t>Zhao et al, </a:t>
            </a:r>
            <a:r>
              <a:rPr lang="en-US" sz="2000" i="1">
                <a:latin typeface="Arial Narrow" pitchFamily="34" charset="0"/>
              </a:rPr>
              <a:t>Nature </a:t>
            </a:r>
            <a:r>
              <a:rPr lang="en-US" sz="2000">
                <a:latin typeface="Arial Narrow" pitchFamily="34" charset="0"/>
              </a:rPr>
              <a:t>374, 1995</a:t>
            </a:r>
          </a:p>
        </p:txBody>
      </p:sp>
      <p:sp>
        <p:nvSpPr>
          <p:cNvPr id="65544" name="Rectangle 8"/>
          <p:cNvSpPr>
            <a:spLocks noChangeArrowheads="1"/>
          </p:cNvSpPr>
          <p:nvPr/>
        </p:nvSpPr>
        <p:spPr bwMode="auto">
          <a:xfrm>
            <a:off x="685800" y="276225"/>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a:solidFill>
                  <a:schemeClr val="tx1"/>
                </a:solidFill>
                <a:latin typeface="Arial Narrow" pitchFamily="34" charset="0"/>
              </a:rPr>
              <a:t>Out-of-Equilibrium Solutions</a:t>
            </a:r>
          </a:p>
        </p:txBody>
      </p:sp>
      <p:grpSp>
        <p:nvGrpSpPr>
          <p:cNvPr id="65545" name="Group 9"/>
          <p:cNvGrpSpPr>
            <a:grpSpLocks/>
          </p:cNvGrpSpPr>
          <p:nvPr/>
        </p:nvGrpSpPr>
        <p:grpSpPr bwMode="auto">
          <a:xfrm>
            <a:off x="2273300" y="1200150"/>
            <a:ext cx="4565650" cy="0"/>
            <a:chOff x="0" y="672"/>
            <a:chExt cx="2876" cy="0"/>
          </a:xfrm>
        </p:grpSpPr>
        <p:sp>
          <p:nvSpPr>
            <p:cNvPr id="65702"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703"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4092" name="Group 12"/>
          <p:cNvGrpSpPr>
            <a:grpSpLocks/>
          </p:cNvGrpSpPr>
          <p:nvPr/>
        </p:nvGrpSpPr>
        <p:grpSpPr bwMode="auto">
          <a:xfrm>
            <a:off x="5953125" y="2514600"/>
            <a:ext cx="466725" cy="1047750"/>
            <a:chOff x="3895" y="2024"/>
            <a:chExt cx="294" cy="660"/>
          </a:xfrm>
        </p:grpSpPr>
        <p:sp>
          <p:nvSpPr>
            <p:cNvPr id="65691" name="Line 13"/>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92" name="Line 14"/>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93" name="Line 15"/>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94" name="Line 16"/>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95" name="Line 17"/>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96" name="Line 18"/>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97" name="Line 19"/>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98" name="Line 20"/>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99" name="Line 21"/>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700" name="Line 22"/>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701" name="Line 23"/>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4104" name="Group 24"/>
          <p:cNvGrpSpPr>
            <a:grpSpLocks/>
          </p:cNvGrpSpPr>
          <p:nvPr/>
        </p:nvGrpSpPr>
        <p:grpSpPr bwMode="auto">
          <a:xfrm>
            <a:off x="6992938" y="2514600"/>
            <a:ext cx="466725" cy="1047750"/>
            <a:chOff x="3895" y="2024"/>
            <a:chExt cx="294" cy="660"/>
          </a:xfrm>
        </p:grpSpPr>
        <p:sp>
          <p:nvSpPr>
            <p:cNvPr id="65680" name="Line 25"/>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81" name="Line 26"/>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82" name="Line 27"/>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83" name="Line 28"/>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84" name="Line 29"/>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85" name="Line 30"/>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86" name="Line 31"/>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87" name="Line 32"/>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88" name="Line 33"/>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89" name="Line 34"/>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90" name="Line 35"/>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4116" name="Group 36"/>
          <p:cNvGrpSpPr>
            <a:grpSpLocks/>
          </p:cNvGrpSpPr>
          <p:nvPr/>
        </p:nvGrpSpPr>
        <p:grpSpPr bwMode="auto">
          <a:xfrm>
            <a:off x="1677988" y="2514600"/>
            <a:ext cx="466725" cy="1047750"/>
            <a:chOff x="3895" y="2024"/>
            <a:chExt cx="294" cy="660"/>
          </a:xfrm>
        </p:grpSpPr>
        <p:sp>
          <p:nvSpPr>
            <p:cNvPr id="65669" name="Line 37"/>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0" name="Line 38"/>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1" name="Line 39"/>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2" name="Line 40"/>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3" name="Line 41"/>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4" name="Line 42"/>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5" name="Line 43"/>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6" name="Line 44"/>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7" name="Line 45"/>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8" name="Line 46"/>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79" name="Line 47"/>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4128" name="Group 48"/>
          <p:cNvGrpSpPr>
            <a:grpSpLocks/>
          </p:cNvGrpSpPr>
          <p:nvPr/>
        </p:nvGrpSpPr>
        <p:grpSpPr bwMode="auto">
          <a:xfrm>
            <a:off x="2720975" y="2514600"/>
            <a:ext cx="466725" cy="1047750"/>
            <a:chOff x="3895" y="2024"/>
            <a:chExt cx="294" cy="660"/>
          </a:xfrm>
        </p:grpSpPr>
        <p:sp>
          <p:nvSpPr>
            <p:cNvPr id="65658" name="Line 49"/>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59" name="Line 50"/>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60" name="Line 51"/>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61" name="Line 52"/>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62" name="Line 53"/>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63" name="Line 54"/>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64" name="Line 55"/>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65" name="Line 56"/>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66" name="Line 57"/>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67" name="Line 58"/>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68" name="Line 59"/>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4140" name="Group 60"/>
          <p:cNvGrpSpPr>
            <a:grpSpLocks/>
          </p:cNvGrpSpPr>
          <p:nvPr/>
        </p:nvGrpSpPr>
        <p:grpSpPr bwMode="auto">
          <a:xfrm>
            <a:off x="203200" y="3014663"/>
            <a:ext cx="2224088" cy="1744662"/>
            <a:chOff x="128" y="1899"/>
            <a:chExt cx="1401" cy="1099"/>
          </a:xfrm>
        </p:grpSpPr>
        <p:sp>
          <p:nvSpPr>
            <p:cNvPr id="65654" name="Rectangle 61"/>
            <p:cNvSpPr>
              <a:spLocks noChangeArrowheads="1"/>
            </p:cNvSpPr>
            <p:nvPr/>
          </p:nvSpPr>
          <p:spPr bwMode="auto">
            <a:xfrm>
              <a:off x="358" y="1899"/>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9.4</a:t>
              </a:r>
              <a:endParaRPr lang="en-US" sz="2500" baseline="40000">
                <a:solidFill>
                  <a:schemeClr val="tx1"/>
                </a:solidFill>
                <a:latin typeface="Arial Narrow" pitchFamily="34" charset="0"/>
              </a:endParaRPr>
            </a:p>
          </p:txBody>
        </p:sp>
        <p:sp>
          <p:nvSpPr>
            <p:cNvPr id="65655" name="Freeform 62"/>
            <p:cNvSpPr>
              <a:spLocks/>
            </p:cNvSpPr>
            <p:nvPr/>
          </p:nvSpPr>
          <p:spPr bwMode="auto">
            <a:xfrm>
              <a:off x="1076" y="2244"/>
              <a:ext cx="453" cy="754"/>
            </a:xfrm>
            <a:custGeom>
              <a:avLst/>
              <a:gdLst>
                <a:gd name="T0" fmla="*/ 0 w 453"/>
                <a:gd name="T1" fmla="*/ 0 h 754"/>
                <a:gd name="T2" fmla="*/ 0 w 453"/>
                <a:gd name="T3" fmla="*/ 345 h 754"/>
                <a:gd name="T4" fmla="*/ 106 w 453"/>
                <a:gd name="T5" fmla="*/ 345 h 754"/>
                <a:gd name="T6" fmla="*/ 106 w 453"/>
                <a:gd name="T7" fmla="*/ 383 h 754"/>
                <a:gd name="T8" fmla="*/ 117 w 453"/>
                <a:gd name="T9" fmla="*/ 383 h 754"/>
                <a:gd name="T10" fmla="*/ 117 w 453"/>
                <a:gd name="T11" fmla="*/ 735 h 754"/>
                <a:gd name="T12" fmla="*/ 117 w 453"/>
                <a:gd name="T13" fmla="*/ 753 h 754"/>
                <a:gd name="T14" fmla="*/ 445 w 453"/>
                <a:gd name="T15" fmla="*/ 753 h 754"/>
                <a:gd name="T16" fmla="*/ 452 w 453"/>
                <a:gd name="T17" fmla="*/ 753 h 754"/>
                <a:gd name="T18" fmla="*/ 452 w 453"/>
                <a:gd name="T19" fmla="*/ 735 h 754"/>
                <a:gd name="T20" fmla="*/ 133 w 453"/>
                <a:gd name="T21" fmla="*/ 735 h 754"/>
                <a:gd name="T22" fmla="*/ 133 w 453"/>
                <a:gd name="T23" fmla="*/ 383 h 754"/>
                <a:gd name="T24" fmla="*/ 142 w 453"/>
                <a:gd name="T25" fmla="*/ 383 h 754"/>
                <a:gd name="T26" fmla="*/ 142 w 453"/>
                <a:gd name="T27" fmla="*/ 345 h 754"/>
                <a:gd name="T28" fmla="*/ 250 w 453"/>
                <a:gd name="T29" fmla="*/ 345 h 754"/>
                <a:gd name="T30" fmla="*/ 250 w 453"/>
                <a:gd name="T31" fmla="*/ 0 h 754"/>
                <a:gd name="T32" fmla="*/ 230 w 453"/>
                <a:gd name="T33" fmla="*/ 0 h 754"/>
                <a:gd name="T34" fmla="*/ 18 w 453"/>
                <a:gd name="T35" fmla="*/ 0 h 754"/>
                <a:gd name="T36" fmla="*/ 0 w 453"/>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3" h="754">
                  <a:moveTo>
                    <a:pt x="0" y="0"/>
                  </a:moveTo>
                  <a:lnTo>
                    <a:pt x="0" y="345"/>
                  </a:lnTo>
                  <a:lnTo>
                    <a:pt x="106" y="345"/>
                  </a:lnTo>
                  <a:lnTo>
                    <a:pt x="106" y="383"/>
                  </a:lnTo>
                  <a:lnTo>
                    <a:pt x="117" y="383"/>
                  </a:lnTo>
                  <a:lnTo>
                    <a:pt x="117" y="735"/>
                  </a:lnTo>
                  <a:lnTo>
                    <a:pt x="117" y="753"/>
                  </a:lnTo>
                  <a:lnTo>
                    <a:pt x="445" y="753"/>
                  </a:lnTo>
                  <a:lnTo>
                    <a:pt x="452" y="753"/>
                  </a:lnTo>
                  <a:lnTo>
                    <a:pt x="452" y="735"/>
                  </a:lnTo>
                  <a:lnTo>
                    <a:pt x="133" y="735"/>
                  </a:lnTo>
                  <a:lnTo>
                    <a:pt x="133" y="383"/>
                  </a:lnTo>
                  <a:lnTo>
                    <a:pt x="142" y="383"/>
                  </a:lnTo>
                  <a:lnTo>
                    <a:pt x="142" y="345"/>
                  </a:lnTo>
                  <a:lnTo>
                    <a:pt x="250" y="345"/>
                  </a:lnTo>
                  <a:lnTo>
                    <a:pt x="250" y="0"/>
                  </a:lnTo>
                  <a:lnTo>
                    <a:pt x="230" y="0"/>
                  </a:lnTo>
                  <a:lnTo>
                    <a:pt x="18" y="0"/>
                  </a:lnTo>
                  <a:lnTo>
                    <a:pt x="0" y="0"/>
                  </a:lnTo>
                </a:path>
              </a:pathLst>
            </a:custGeom>
            <a:solidFill>
              <a:srgbClr val="CC3399"/>
            </a:solidFill>
            <a:ln w="12700" cap="rnd" cmpd="sng">
              <a:solidFill>
                <a:srgbClr val="CC3399"/>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56" name="Rectangle 63"/>
            <p:cNvSpPr>
              <a:spLocks noChangeArrowheads="1"/>
            </p:cNvSpPr>
            <p:nvPr/>
          </p:nvSpPr>
          <p:spPr bwMode="auto">
            <a:xfrm>
              <a:off x="326" y="2080"/>
              <a:ext cx="56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5657" name="Rectangle 64"/>
            <p:cNvSpPr>
              <a:spLocks noChangeArrowheads="1"/>
            </p:cNvSpPr>
            <p:nvPr/>
          </p:nvSpPr>
          <p:spPr bwMode="auto">
            <a:xfrm>
              <a:off x="128" y="2261"/>
              <a:ext cx="9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44 mM HCO</a:t>
              </a:r>
              <a:r>
                <a:rPr lang="en-US" sz="2500" baseline="-14000">
                  <a:solidFill>
                    <a:schemeClr val="tx1"/>
                  </a:solidFill>
                  <a:latin typeface="Arial Narrow" pitchFamily="34" charset="0"/>
                </a:rPr>
                <a:t>3</a:t>
              </a:r>
              <a:r>
                <a:rPr lang="en-US" sz="2500" baseline="40000">
                  <a:solidFill>
                    <a:schemeClr val="tx1"/>
                  </a:solidFill>
                  <a:latin typeface="Arial Narrow" pitchFamily="34" charset="0"/>
                </a:rPr>
                <a:t>–</a:t>
              </a:r>
            </a:p>
          </p:txBody>
        </p:sp>
      </p:grpSp>
      <p:sp>
        <p:nvSpPr>
          <p:cNvPr id="814145" name="Freeform 65"/>
          <p:cNvSpPr>
            <a:spLocks/>
          </p:cNvSpPr>
          <p:nvPr/>
        </p:nvSpPr>
        <p:spPr bwMode="auto">
          <a:xfrm>
            <a:off x="5983288" y="3562350"/>
            <a:ext cx="719137" cy="1196975"/>
          </a:xfrm>
          <a:custGeom>
            <a:avLst/>
            <a:gdLst>
              <a:gd name="T0" fmla="*/ 0 w 453"/>
              <a:gd name="T1" fmla="*/ 0 h 754"/>
              <a:gd name="T2" fmla="*/ 0 w 453"/>
              <a:gd name="T3" fmla="*/ 2147483647 h 754"/>
              <a:gd name="T4" fmla="*/ 2147483647 w 453"/>
              <a:gd name="T5" fmla="*/ 2147483647 h 754"/>
              <a:gd name="T6" fmla="*/ 2147483647 w 453"/>
              <a:gd name="T7" fmla="*/ 2147483647 h 754"/>
              <a:gd name="T8" fmla="*/ 2147483647 w 453"/>
              <a:gd name="T9" fmla="*/ 2147483647 h 754"/>
              <a:gd name="T10" fmla="*/ 2147483647 w 453"/>
              <a:gd name="T11" fmla="*/ 2147483647 h 754"/>
              <a:gd name="T12" fmla="*/ 2147483647 w 453"/>
              <a:gd name="T13" fmla="*/ 2147483647 h 754"/>
              <a:gd name="T14" fmla="*/ 2147483647 w 453"/>
              <a:gd name="T15" fmla="*/ 2147483647 h 754"/>
              <a:gd name="T16" fmla="*/ 2147483647 w 453"/>
              <a:gd name="T17" fmla="*/ 2147483647 h 754"/>
              <a:gd name="T18" fmla="*/ 2147483647 w 453"/>
              <a:gd name="T19" fmla="*/ 2147483647 h 754"/>
              <a:gd name="T20" fmla="*/ 2147483647 w 453"/>
              <a:gd name="T21" fmla="*/ 2147483647 h 754"/>
              <a:gd name="T22" fmla="*/ 2147483647 w 453"/>
              <a:gd name="T23" fmla="*/ 2147483647 h 754"/>
              <a:gd name="T24" fmla="*/ 2147483647 w 453"/>
              <a:gd name="T25" fmla="*/ 2147483647 h 754"/>
              <a:gd name="T26" fmla="*/ 2147483647 w 453"/>
              <a:gd name="T27" fmla="*/ 2147483647 h 754"/>
              <a:gd name="T28" fmla="*/ 2147483647 w 453"/>
              <a:gd name="T29" fmla="*/ 2147483647 h 754"/>
              <a:gd name="T30" fmla="*/ 2147483647 w 453"/>
              <a:gd name="T31" fmla="*/ 0 h 754"/>
              <a:gd name="T32" fmla="*/ 2147483647 w 453"/>
              <a:gd name="T33" fmla="*/ 0 h 754"/>
              <a:gd name="T34" fmla="*/ 2147483647 w 453"/>
              <a:gd name="T35" fmla="*/ 0 h 754"/>
              <a:gd name="T36" fmla="*/ 0 w 453"/>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3" h="754">
                <a:moveTo>
                  <a:pt x="0" y="0"/>
                </a:moveTo>
                <a:lnTo>
                  <a:pt x="0" y="345"/>
                </a:lnTo>
                <a:lnTo>
                  <a:pt x="106" y="345"/>
                </a:lnTo>
                <a:lnTo>
                  <a:pt x="106" y="383"/>
                </a:lnTo>
                <a:lnTo>
                  <a:pt x="117" y="383"/>
                </a:lnTo>
                <a:lnTo>
                  <a:pt x="117" y="735"/>
                </a:lnTo>
                <a:lnTo>
                  <a:pt x="117" y="753"/>
                </a:lnTo>
                <a:lnTo>
                  <a:pt x="445" y="753"/>
                </a:lnTo>
                <a:lnTo>
                  <a:pt x="452" y="753"/>
                </a:lnTo>
                <a:lnTo>
                  <a:pt x="452" y="735"/>
                </a:lnTo>
                <a:lnTo>
                  <a:pt x="133" y="735"/>
                </a:lnTo>
                <a:lnTo>
                  <a:pt x="133" y="383"/>
                </a:lnTo>
                <a:lnTo>
                  <a:pt x="142" y="383"/>
                </a:lnTo>
                <a:lnTo>
                  <a:pt x="142" y="345"/>
                </a:lnTo>
                <a:lnTo>
                  <a:pt x="250" y="345"/>
                </a:lnTo>
                <a:lnTo>
                  <a:pt x="250" y="0"/>
                </a:lnTo>
                <a:lnTo>
                  <a:pt x="230" y="0"/>
                </a:lnTo>
                <a:lnTo>
                  <a:pt x="18" y="0"/>
                </a:lnTo>
                <a:lnTo>
                  <a:pt x="0" y="0"/>
                </a:lnTo>
              </a:path>
            </a:pathLst>
          </a:custGeom>
          <a:solidFill>
            <a:schemeClr val="folHlink"/>
          </a:solidFill>
          <a:ln w="12700" cap="rnd" cmpd="sng">
            <a:solidFill>
              <a:schemeClr val="folHlink"/>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14146" name="Group 66"/>
          <p:cNvGrpSpPr>
            <a:grpSpLocks/>
          </p:cNvGrpSpPr>
          <p:nvPr/>
        </p:nvGrpSpPr>
        <p:grpSpPr bwMode="auto">
          <a:xfrm>
            <a:off x="6707188" y="3014663"/>
            <a:ext cx="1884362" cy="1744662"/>
            <a:chOff x="4225" y="1899"/>
            <a:chExt cx="1187" cy="1099"/>
          </a:xfrm>
        </p:grpSpPr>
        <p:sp>
          <p:nvSpPr>
            <p:cNvPr id="65649" name="Freeform 67"/>
            <p:cNvSpPr>
              <a:spLocks/>
            </p:cNvSpPr>
            <p:nvPr/>
          </p:nvSpPr>
          <p:spPr bwMode="auto">
            <a:xfrm>
              <a:off x="4225" y="2244"/>
              <a:ext cx="454" cy="754"/>
            </a:xfrm>
            <a:custGeom>
              <a:avLst/>
              <a:gdLst>
                <a:gd name="T0" fmla="*/ 220 w 455"/>
                <a:gd name="T1" fmla="*/ 0 h 754"/>
                <a:gd name="T2" fmla="*/ 201 w 455"/>
                <a:gd name="T3" fmla="*/ 0 h 754"/>
                <a:gd name="T4" fmla="*/ 201 w 455"/>
                <a:gd name="T5" fmla="*/ 345 h 754"/>
                <a:gd name="T6" fmla="*/ 299 w 455"/>
                <a:gd name="T7" fmla="*/ 345 h 754"/>
                <a:gd name="T8" fmla="*/ 299 w 455"/>
                <a:gd name="T9" fmla="*/ 383 h 754"/>
                <a:gd name="T10" fmla="*/ 304 w 455"/>
                <a:gd name="T11" fmla="*/ 383 h 754"/>
                <a:gd name="T12" fmla="*/ 304 w 455"/>
                <a:gd name="T13" fmla="*/ 735 h 754"/>
                <a:gd name="T14" fmla="*/ 0 w 455"/>
                <a:gd name="T15" fmla="*/ 735 h 754"/>
                <a:gd name="T16" fmla="*/ 0 w 455"/>
                <a:gd name="T17" fmla="*/ 753 h 754"/>
                <a:gd name="T18" fmla="*/ 9 w 455"/>
                <a:gd name="T19" fmla="*/ 753 h 754"/>
                <a:gd name="T20" fmla="*/ 324 w 455"/>
                <a:gd name="T21" fmla="*/ 753 h 754"/>
                <a:gd name="T22" fmla="*/ 324 w 455"/>
                <a:gd name="T23" fmla="*/ 735 h 754"/>
                <a:gd name="T24" fmla="*/ 324 w 455"/>
                <a:gd name="T25" fmla="*/ 383 h 754"/>
                <a:gd name="T26" fmla="*/ 331 w 455"/>
                <a:gd name="T27" fmla="*/ 383 h 754"/>
                <a:gd name="T28" fmla="*/ 331 w 455"/>
                <a:gd name="T29" fmla="*/ 345 h 754"/>
                <a:gd name="T30" fmla="*/ 442 w 455"/>
                <a:gd name="T31" fmla="*/ 345 h 754"/>
                <a:gd name="T32" fmla="*/ 442 w 455"/>
                <a:gd name="T33" fmla="*/ 0 h 754"/>
                <a:gd name="T34" fmla="*/ 419 w 455"/>
                <a:gd name="T35" fmla="*/ 0 h 754"/>
                <a:gd name="T36" fmla="*/ 220 w 455"/>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5" h="754">
                  <a:moveTo>
                    <a:pt x="220" y="0"/>
                  </a:moveTo>
                  <a:lnTo>
                    <a:pt x="201" y="0"/>
                  </a:lnTo>
                  <a:lnTo>
                    <a:pt x="201" y="345"/>
                  </a:lnTo>
                  <a:lnTo>
                    <a:pt x="311" y="345"/>
                  </a:lnTo>
                  <a:lnTo>
                    <a:pt x="311" y="383"/>
                  </a:lnTo>
                  <a:lnTo>
                    <a:pt x="316" y="383"/>
                  </a:lnTo>
                  <a:lnTo>
                    <a:pt x="316" y="735"/>
                  </a:lnTo>
                  <a:lnTo>
                    <a:pt x="0" y="735"/>
                  </a:lnTo>
                  <a:lnTo>
                    <a:pt x="0" y="753"/>
                  </a:lnTo>
                  <a:lnTo>
                    <a:pt x="9" y="753"/>
                  </a:lnTo>
                  <a:lnTo>
                    <a:pt x="336" y="753"/>
                  </a:lnTo>
                  <a:lnTo>
                    <a:pt x="336" y="735"/>
                  </a:lnTo>
                  <a:lnTo>
                    <a:pt x="336" y="383"/>
                  </a:lnTo>
                  <a:lnTo>
                    <a:pt x="343" y="383"/>
                  </a:lnTo>
                  <a:lnTo>
                    <a:pt x="343" y="345"/>
                  </a:lnTo>
                  <a:lnTo>
                    <a:pt x="454" y="345"/>
                  </a:lnTo>
                  <a:lnTo>
                    <a:pt x="454" y="0"/>
                  </a:lnTo>
                  <a:lnTo>
                    <a:pt x="431" y="0"/>
                  </a:lnTo>
                  <a:lnTo>
                    <a:pt x="220" y="0"/>
                  </a:lnTo>
                </a:path>
              </a:pathLst>
            </a:custGeom>
            <a:solidFill>
              <a:srgbClr val="FFFF00"/>
            </a:solidFill>
            <a:ln w="12700" cap="rnd" cmpd="sng">
              <a:solidFill>
                <a:srgbClr val="FFFF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50" name="Rectangle 68"/>
            <p:cNvSpPr>
              <a:spLocks noChangeArrowheads="1"/>
            </p:cNvSpPr>
            <p:nvPr/>
          </p:nvSpPr>
          <p:spPr bwMode="auto">
            <a:xfrm>
              <a:off x="4792" y="1899"/>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5.4</a:t>
              </a:r>
              <a:endParaRPr lang="en-US" sz="2500" b="1" baseline="40000">
                <a:solidFill>
                  <a:schemeClr val="tx1"/>
                </a:solidFill>
                <a:latin typeface="Arial Narrow" pitchFamily="34" charset="0"/>
              </a:endParaRPr>
            </a:p>
          </p:txBody>
        </p:sp>
        <p:sp>
          <p:nvSpPr>
            <p:cNvPr id="65651" name="Rectangle 69"/>
            <p:cNvSpPr>
              <a:spLocks noChangeArrowheads="1"/>
            </p:cNvSpPr>
            <p:nvPr/>
          </p:nvSpPr>
          <p:spPr bwMode="auto">
            <a:xfrm>
              <a:off x="4707" y="2080"/>
              <a:ext cx="67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40%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5652" name="Rectangle 70"/>
            <p:cNvSpPr>
              <a:spLocks noChangeArrowheads="1"/>
            </p:cNvSpPr>
            <p:nvPr/>
          </p:nvSpPr>
          <p:spPr bwMode="auto">
            <a:xfrm>
              <a:off x="4694" y="2261"/>
              <a:ext cx="7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HCO</a:t>
              </a:r>
              <a:r>
                <a:rPr lang="en-US" sz="2500" baseline="-14000">
                  <a:solidFill>
                    <a:schemeClr val="tx1"/>
                  </a:solidFill>
                  <a:latin typeface="Arial Narrow" pitchFamily="34" charset="0"/>
                </a:rPr>
                <a:t>3</a:t>
              </a:r>
              <a:r>
                <a:rPr lang="en-US" sz="2500" b="1" baseline="40000">
                  <a:solidFill>
                    <a:schemeClr val="tx1"/>
                  </a:solidFill>
                  <a:latin typeface="Arial Narrow" pitchFamily="34" charset="0"/>
                </a:rPr>
                <a:t>–</a:t>
              </a:r>
            </a:p>
          </p:txBody>
        </p:sp>
        <p:sp>
          <p:nvSpPr>
            <p:cNvPr id="65653" name="Rectangle 71"/>
            <p:cNvSpPr>
              <a:spLocks noChangeArrowheads="1"/>
            </p:cNvSpPr>
            <p:nvPr/>
          </p:nvSpPr>
          <p:spPr bwMode="auto">
            <a:xfrm>
              <a:off x="4995" y="2442"/>
              <a:ext cx="116"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endParaRPr lang="en-US" sz="2500" b="1" baseline="40000">
                <a:solidFill>
                  <a:schemeClr val="tx1"/>
                </a:solidFill>
                <a:latin typeface="Arial Narrow" pitchFamily="34" charset="0"/>
              </a:endParaRPr>
            </a:p>
          </p:txBody>
        </p:sp>
      </p:grpSp>
      <p:grpSp>
        <p:nvGrpSpPr>
          <p:cNvPr id="814152" name="Group 72"/>
          <p:cNvGrpSpPr>
            <a:grpSpLocks/>
          </p:cNvGrpSpPr>
          <p:nvPr/>
        </p:nvGrpSpPr>
        <p:grpSpPr bwMode="auto">
          <a:xfrm>
            <a:off x="693738" y="5149850"/>
            <a:ext cx="1536700" cy="971550"/>
            <a:chOff x="277" y="3169"/>
            <a:chExt cx="968" cy="612"/>
          </a:xfrm>
        </p:grpSpPr>
        <p:sp>
          <p:nvSpPr>
            <p:cNvPr id="65646" name="Rectangle 73"/>
            <p:cNvSpPr>
              <a:spLocks noChangeArrowheads="1"/>
            </p:cNvSpPr>
            <p:nvPr/>
          </p:nvSpPr>
          <p:spPr bwMode="auto">
            <a:xfrm>
              <a:off x="507" y="3169"/>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7.4</a:t>
              </a:r>
              <a:endParaRPr lang="en-US" sz="2500" baseline="40000">
                <a:solidFill>
                  <a:schemeClr val="tx1"/>
                </a:solidFill>
                <a:latin typeface="Arial Narrow" pitchFamily="34" charset="0"/>
              </a:endParaRPr>
            </a:p>
          </p:txBody>
        </p:sp>
        <p:sp>
          <p:nvSpPr>
            <p:cNvPr id="65647" name="Rectangle 74"/>
            <p:cNvSpPr>
              <a:spLocks noChangeArrowheads="1"/>
            </p:cNvSpPr>
            <p:nvPr/>
          </p:nvSpPr>
          <p:spPr bwMode="auto">
            <a:xfrm>
              <a:off x="475" y="3350"/>
              <a:ext cx="56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5648" name="Rectangle 75"/>
            <p:cNvSpPr>
              <a:spLocks noChangeArrowheads="1"/>
            </p:cNvSpPr>
            <p:nvPr/>
          </p:nvSpPr>
          <p:spPr bwMode="auto">
            <a:xfrm>
              <a:off x="277" y="3531"/>
              <a:ext cx="9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22 mM HCO</a:t>
              </a:r>
              <a:r>
                <a:rPr lang="en-US" sz="2500" baseline="-14000">
                  <a:solidFill>
                    <a:schemeClr val="tx1"/>
                  </a:solidFill>
                  <a:latin typeface="Arial Narrow" pitchFamily="34" charset="0"/>
                </a:rPr>
                <a:t>3</a:t>
              </a:r>
              <a:r>
                <a:rPr lang="en-US" sz="2500" baseline="40000">
                  <a:solidFill>
                    <a:schemeClr val="tx1"/>
                  </a:solidFill>
                  <a:latin typeface="Arial Narrow" pitchFamily="34" charset="0"/>
                </a:rPr>
                <a:t>–</a:t>
              </a:r>
            </a:p>
          </p:txBody>
        </p:sp>
      </p:grpSp>
      <p:grpSp>
        <p:nvGrpSpPr>
          <p:cNvPr id="814156" name="Group 76"/>
          <p:cNvGrpSpPr>
            <a:grpSpLocks/>
          </p:cNvGrpSpPr>
          <p:nvPr/>
        </p:nvGrpSpPr>
        <p:grpSpPr bwMode="auto">
          <a:xfrm>
            <a:off x="5010150" y="5149850"/>
            <a:ext cx="1543050" cy="971550"/>
            <a:chOff x="3191" y="3244"/>
            <a:chExt cx="972" cy="612"/>
          </a:xfrm>
        </p:grpSpPr>
        <p:sp>
          <p:nvSpPr>
            <p:cNvPr id="65643" name="Rectangle 77"/>
            <p:cNvSpPr>
              <a:spLocks noChangeArrowheads="1"/>
            </p:cNvSpPr>
            <p:nvPr/>
          </p:nvSpPr>
          <p:spPr bwMode="auto">
            <a:xfrm>
              <a:off x="3423" y="3244"/>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7.4</a:t>
              </a:r>
              <a:endParaRPr lang="en-US" sz="2500" baseline="40000">
                <a:solidFill>
                  <a:schemeClr val="tx1"/>
                </a:solidFill>
                <a:latin typeface="Arial Narrow" pitchFamily="34" charset="0"/>
              </a:endParaRPr>
            </a:p>
          </p:txBody>
        </p:sp>
        <p:sp>
          <p:nvSpPr>
            <p:cNvPr id="65644" name="Rectangle 78"/>
            <p:cNvSpPr>
              <a:spLocks noChangeArrowheads="1"/>
            </p:cNvSpPr>
            <p:nvPr/>
          </p:nvSpPr>
          <p:spPr bwMode="auto">
            <a:xfrm>
              <a:off x="3335" y="3425"/>
              <a:ext cx="67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20%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5645" name="Rectangle 79"/>
            <p:cNvSpPr>
              <a:spLocks noChangeArrowheads="1"/>
            </p:cNvSpPr>
            <p:nvPr/>
          </p:nvSpPr>
          <p:spPr bwMode="auto">
            <a:xfrm>
              <a:off x="3191" y="3606"/>
              <a:ext cx="9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mM HCO</a:t>
              </a:r>
              <a:r>
                <a:rPr lang="en-US" sz="2500" baseline="-14000">
                  <a:solidFill>
                    <a:schemeClr val="tx1"/>
                  </a:solidFill>
                  <a:latin typeface="Arial Narrow" pitchFamily="34" charset="0"/>
                </a:rPr>
                <a:t>3</a:t>
              </a:r>
              <a:r>
                <a:rPr lang="en-US" sz="2500" baseline="40000">
                  <a:solidFill>
                    <a:schemeClr val="tx1"/>
                  </a:solidFill>
                  <a:latin typeface="Arial Narrow" pitchFamily="34" charset="0"/>
                </a:rPr>
                <a:t>–</a:t>
              </a:r>
            </a:p>
          </p:txBody>
        </p:sp>
      </p:grpSp>
      <p:sp>
        <p:nvSpPr>
          <p:cNvPr id="814160" name="Line 80"/>
          <p:cNvSpPr>
            <a:spLocks noChangeShapeType="1"/>
          </p:cNvSpPr>
          <p:nvPr/>
        </p:nvSpPr>
        <p:spPr bwMode="auto">
          <a:xfrm flipV="1">
            <a:off x="6388100" y="5281613"/>
            <a:ext cx="300038" cy="330200"/>
          </a:xfrm>
          <a:prstGeom prst="line">
            <a:avLst/>
          </a:prstGeom>
          <a:noFill/>
          <a:ln w="952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4161" name="Line 81"/>
          <p:cNvSpPr>
            <a:spLocks noChangeShapeType="1"/>
          </p:cNvSpPr>
          <p:nvPr/>
        </p:nvSpPr>
        <p:spPr bwMode="auto">
          <a:xfrm flipV="1">
            <a:off x="2073275" y="5281613"/>
            <a:ext cx="300038" cy="330200"/>
          </a:xfrm>
          <a:prstGeom prst="line">
            <a:avLst/>
          </a:prstGeom>
          <a:noFill/>
          <a:ln w="952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4162" name="Rectangle 82"/>
          <p:cNvSpPr>
            <a:spLocks noChangeArrowheads="1"/>
          </p:cNvSpPr>
          <p:nvPr/>
        </p:nvSpPr>
        <p:spPr bwMode="auto">
          <a:xfrm>
            <a:off x="2392363" y="4762500"/>
            <a:ext cx="66675" cy="59055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14163" name="Rectangle 83"/>
          <p:cNvSpPr>
            <a:spLocks noChangeArrowheads="1"/>
          </p:cNvSpPr>
          <p:nvPr/>
        </p:nvSpPr>
        <p:spPr bwMode="auto">
          <a:xfrm rot="-5400000">
            <a:off x="2127250" y="4476751"/>
            <a:ext cx="66675" cy="53340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14164" name="Group 84"/>
          <p:cNvGrpSpPr>
            <a:grpSpLocks/>
          </p:cNvGrpSpPr>
          <p:nvPr/>
        </p:nvGrpSpPr>
        <p:grpSpPr bwMode="auto">
          <a:xfrm>
            <a:off x="2428875" y="3014663"/>
            <a:ext cx="1870075" cy="1744662"/>
            <a:chOff x="1530" y="1899"/>
            <a:chExt cx="1178" cy="1099"/>
          </a:xfrm>
        </p:grpSpPr>
        <p:sp>
          <p:nvSpPr>
            <p:cNvPr id="65638" name="Rectangle 85"/>
            <p:cNvSpPr>
              <a:spLocks noChangeArrowheads="1"/>
            </p:cNvSpPr>
            <p:nvPr/>
          </p:nvSpPr>
          <p:spPr bwMode="auto">
            <a:xfrm>
              <a:off x="2102" y="1899"/>
              <a:ext cx="5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6.99</a:t>
              </a:r>
              <a:endParaRPr lang="en-US" sz="2500" b="1" baseline="40000">
                <a:solidFill>
                  <a:schemeClr val="tx1"/>
                </a:solidFill>
                <a:latin typeface="Arial Narrow" pitchFamily="34" charset="0"/>
              </a:endParaRPr>
            </a:p>
          </p:txBody>
        </p:sp>
        <p:sp>
          <p:nvSpPr>
            <p:cNvPr id="65639" name="Rectangle 86"/>
            <p:cNvSpPr>
              <a:spLocks noChangeArrowheads="1"/>
            </p:cNvSpPr>
            <p:nvPr/>
          </p:nvSpPr>
          <p:spPr bwMode="auto">
            <a:xfrm>
              <a:off x="2148" y="2080"/>
              <a:ext cx="48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5640" name="Rectangle 87"/>
            <p:cNvSpPr>
              <a:spLocks noChangeArrowheads="1"/>
            </p:cNvSpPr>
            <p:nvPr/>
          </p:nvSpPr>
          <p:spPr bwMode="auto">
            <a:xfrm>
              <a:off x="2067" y="2261"/>
              <a:ext cx="64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HCO</a:t>
              </a:r>
              <a:r>
                <a:rPr lang="en-US" sz="2500" baseline="-14000">
                  <a:solidFill>
                    <a:schemeClr val="tx1"/>
                  </a:solidFill>
                  <a:latin typeface="Arial Narrow" pitchFamily="34" charset="0"/>
                </a:rPr>
                <a:t>3</a:t>
              </a:r>
              <a:r>
                <a:rPr lang="en-US" sz="2500" b="1" baseline="40000">
                  <a:solidFill>
                    <a:schemeClr val="tx1"/>
                  </a:solidFill>
                  <a:latin typeface="Arial Narrow" pitchFamily="34" charset="0"/>
                </a:rPr>
                <a:t>–</a:t>
              </a:r>
            </a:p>
          </p:txBody>
        </p:sp>
        <p:sp>
          <p:nvSpPr>
            <p:cNvPr id="65641" name="Rectangle 88"/>
            <p:cNvSpPr>
              <a:spLocks noChangeArrowheads="1"/>
            </p:cNvSpPr>
            <p:nvPr/>
          </p:nvSpPr>
          <p:spPr bwMode="auto">
            <a:xfrm>
              <a:off x="2155" y="2442"/>
              <a:ext cx="4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Buffer</a:t>
              </a:r>
              <a:endParaRPr lang="en-US" sz="2500" b="1" baseline="40000">
                <a:solidFill>
                  <a:schemeClr val="tx1"/>
                </a:solidFill>
                <a:latin typeface="Arial Narrow" pitchFamily="34" charset="0"/>
              </a:endParaRPr>
            </a:p>
          </p:txBody>
        </p:sp>
        <p:sp>
          <p:nvSpPr>
            <p:cNvPr id="65642" name="Freeform 89"/>
            <p:cNvSpPr>
              <a:spLocks/>
            </p:cNvSpPr>
            <p:nvPr/>
          </p:nvSpPr>
          <p:spPr bwMode="auto">
            <a:xfrm>
              <a:off x="1530" y="2244"/>
              <a:ext cx="454" cy="754"/>
            </a:xfrm>
            <a:custGeom>
              <a:avLst/>
              <a:gdLst>
                <a:gd name="T0" fmla="*/ 220 w 455"/>
                <a:gd name="T1" fmla="*/ 0 h 754"/>
                <a:gd name="T2" fmla="*/ 201 w 455"/>
                <a:gd name="T3" fmla="*/ 0 h 754"/>
                <a:gd name="T4" fmla="*/ 201 w 455"/>
                <a:gd name="T5" fmla="*/ 345 h 754"/>
                <a:gd name="T6" fmla="*/ 299 w 455"/>
                <a:gd name="T7" fmla="*/ 345 h 754"/>
                <a:gd name="T8" fmla="*/ 299 w 455"/>
                <a:gd name="T9" fmla="*/ 383 h 754"/>
                <a:gd name="T10" fmla="*/ 304 w 455"/>
                <a:gd name="T11" fmla="*/ 383 h 754"/>
                <a:gd name="T12" fmla="*/ 304 w 455"/>
                <a:gd name="T13" fmla="*/ 735 h 754"/>
                <a:gd name="T14" fmla="*/ 0 w 455"/>
                <a:gd name="T15" fmla="*/ 735 h 754"/>
                <a:gd name="T16" fmla="*/ 0 w 455"/>
                <a:gd name="T17" fmla="*/ 753 h 754"/>
                <a:gd name="T18" fmla="*/ 9 w 455"/>
                <a:gd name="T19" fmla="*/ 753 h 754"/>
                <a:gd name="T20" fmla="*/ 324 w 455"/>
                <a:gd name="T21" fmla="*/ 753 h 754"/>
                <a:gd name="T22" fmla="*/ 324 w 455"/>
                <a:gd name="T23" fmla="*/ 735 h 754"/>
                <a:gd name="T24" fmla="*/ 324 w 455"/>
                <a:gd name="T25" fmla="*/ 383 h 754"/>
                <a:gd name="T26" fmla="*/ 331 w 455"/>
                <a:gd name="T27" fmla="*/ 383 h 754"/>
                <a:gd name="T28" fmla="*/ 331 w 455"/>
                <a:gd name="T29" fmla="*/ 345 h 754"/>
                <a:gd name="T30" fmla="*/ 442 w 455"/>
                <a:gd name="T31" fmla="*/ 345 h 754"/>
                <a:gd name="T32" fmla="*/ 442 w 455"/>
                <a:gd name="T33" fmla="*/ 0 h 754"/>
                <a:gd name="T34" fmla="*/ 419 w 455"/>
                <a:gd name="T35" fmla="*/ 0 h 754"/>
                <a:gd name="T36" fmla="*/ 220 w 455"/>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5" h="754">
                  <a:moveTo>
                    <a:pt x="220" y="0"/>
                  </a:moveTo>
                  <a:lnTo>
                    <a:pt x="201" y="0"/>
                  </a:lnTo>
                  <a:lnTo>
                    <a:pt x="201" y="345"/>
                  </a:lnTo>
                  <a:lnTo>
                    <a:pt x="311" y="345"/>
                  </a:lnTo>
                  <a:lnTo>
                    <a:pt x="311" y="383"/>
                  </a:lnTo>
                  <a:lnTo>
                    <a:pt x="316" y="383"/>
                  </a:lnTo>
                  <a:lnTo>
                    <a:pt x="316" y="735"/>
                  </a:lnTo>
                  <a:lnTo>
                    <a:pt x="0" y="735"/>
                  </a:lnTo>
                  <a:lnTo>
                    <a:pt x="0" y="753"/>
                  </a:lnTo>
                  <a:lnTo>
                    <a:pt x="9" y="753"/>
                  </a:lnTo>
                  <a:lnTo>
                    <a:pt x="336" y="753"/>
                  </a:lnTo>
                  <a:lnTo>
                    <a:pt x="336" y="735"/>
                  </a:lnTo>
                  <a:lnTo>
                    <a:pt x="336" y="383"/>
                  </a:lnTo>
                  <a:lnTo>
                    <a:pt x="343" y="383"/>
                  </a:lnTo>
                  <a:lnTo>
                    <a:pt x="343" y="345"/>
                  </a:lnTo>
                  <a:lnTo>
                    <a:pt x="454" y="345"/>
                  </a:lnTo>
                  <a:lnTo>
                    <a:pt x="454" y="0"/>
                  </a:lnTo>
                  <a:lnTo>
                    <a:pt x="431" y="0"/>
                  </a:lnTo>
                  <a:lnTo>
                    <a:pt x="220" y="0"/>
                  </a:lnTo>
                </a:path>
              </a:pathLst>
            </a:custGeom>
            <a:solidFill>
              <a:schemeClr val="folHlink"/>
            </a:solidFill>
            <a:ln w="12700" cap="rnd" cmpd="sng">
              <a:solidFill>
                <a:schemeClr val="folHlink"/>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4170" name="Group 90"/>
          <p:cNvGrpSpPr>
            <a:grpSpLocks/>
          </p:cNvGrpSpPr>
          <p:nvPr/>
        </p:nvGrpSpPr>
        <p:grpSpPr bwMode="auto">
          <a:xfrm>
            <a:off x="1866900" y="4173538"/>
            <a:ext cx="1120775" cy="593725"/>
            <a:chOff x="1176" y="2629"/>
            <a:chExt cx="706" cy="374"/>
          </a:xfrm>
        </p:grpSpPr>
        <p:sp>
          <p:nvSpPr>
            <p:cNvPr id="65636" name="Rectangle 91"/>
            <p:cNvSpPr>
              <a:spLocks noChangeArrowheads="1"/>
            </p:cNvSpPr>
            <p:nvPr/>
          </p:nvSpPr>
          <p:spPr bwMode="auto">
            <a:xfrm>
              <a:off x="1176" y="2631"/>
              <a:ext cx="45"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5637" name="Rectangle 92"/>
            <p:cNvSpPr>
              <a:spLocks noChangeArrowheads="1"/>
            </p:cNvSpPr>
            <p:nvPr/>
          </p:nvSpPr>
          <p:spPr bwMode="auto">
            <a:xfrm>
              <a:off x="1840" y="2629"/>
              <a:ext cx="42"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4173" name="Group 93"/>
          <p:cNvGrpSpPr>
            <a:grpSpLocks/>
          </p:cNvGrpSpPr>
          <p:nvPr/>
        </p:nvGrpSpPr>
        <p:grpSpPr bwMode="auto">
          <a:xfrm>
            <a:off x="2747963" y="3087688"/>
            <a:ext cx="401637" cy="1085850"/>
            <a:chOff x="1731" y="1945"/>
            <a:chExt cx="253" cy="684"/>
          </a:xfrm>
        </p:grpSpPr>
        <p:sp>
          <p:nvSpPr>
            <p:cNvPr id="65628" name="Line 94"/>
            <p:cNvSpPr>
              <a:spLocks noChangeShapeType="1"/>
            </p:cNvSpPr>
            <p:nvPr/>
          </p:nvSpPr>
          <p:spPr bwMode="auto">
            <a:xfrm>
              <a:off x="1984"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29" name="Line 95"/>
            <p:cNvSpPr>
              <a:spLocks noChangeShapeType="1"/>
            </p:cNvSpPr>
            <p:nvPr/>
          </p:nvSpPr>
          <p:spPr bwMode="auto">
            <a:xfrm>
              <a:off x="1731"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30" name="Line 96"/>
            <p:cNvSpPr>
              <a:spLocks noChangeShapeType="1"/>
            </p:cNvSpPr>
            <p:nvPr/>
          </p:nvSpPr>
          <p:spPr bwMode="auto">
            <a:xfrm>
              <a:off x="1732"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31" name="Line 97"/>
            <p:cNvSpPr>
              <a:spLocks noChangeShapeType="1"/>
            </p:cNvSpPr>
            <p:nvPr/>
          </p:nvSpPr>
          <p:spPr bwMode="auto">
            <a:xfrm>
              <a:off x="1881"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32" name="Line 98"/>
            <p:cNvSpPr>
              <a:spLocks noChangeShapeType="1"/>
            </p:cNvSpPr>
            <p:nvPr/>
          </p:nvSpPr>
          <p:spPr bwMode="auto">
            <a:xfrm>
              <a:off x="1881" y="2594"/>
              <a:ext cx="10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33" name="Line 99"/>
            <p:cNvSpPr>
              <a:spLocks noChangeShapeType="1"/>
            </p:cNvSpPr>
            <p:nvPr/>
          </p:nvSpPr>
          <p:spPr bwMode="auto">
            <a:xfrm>
              <a:off x="1833"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34" name="Line 100"/>
            <p:cNvSpPr>
              <a:spLocks noChangeShapeType="1"/>
            </p:cNvSpPr>
            <p:nvPr/>
          </p:nvSpPr>
          <p:spPr bwMode="auto">
            <a:xfrm>
              <a:off x="1870"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35" name="Line 101"/>
            <p:cNvSpPr>
              <a:spLocks noChangeShapeType="1"/>
            </p:cNvSpPr>
            <p:nvPr/>
          </p:nvSpPr>
          <p:spPr bwMode="auto">
            <a:xfrm>
              <a:off x="1833"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14182" name="Rectangle 102"/>
          <p:cNvSpPr>
            <a:spLocks noChangeArrowheads="1"/>
          </p:cNvSpPr>
          <p:nvPr/>
        </p:nvSpPr>
        <p:spPr bwMode="auto">
          <a:xfrm rot="-5400000">
            <a:off x="2653506" y="4474369"/>
            <a:ext cx="71438" cy="53340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14183" name="Group 103"/>
          <p:cNvGrpSpPr>
            <a:grpSpLocks/>
          </p:cNvGrpSpPr>
          <p:nvPr/>
        </p:nvGrpSpPr>
        <p:grpSpPr bwMode="auto">
          <a:xfrm>
            <a:off x="1885950" y="4170363"/>
            <a:ext cx="1085850" cy="1079500"/>
            <a:chOff x="1188" y="2627"/>
            <a:chExt cx="684" cy="680"/>
          </a:xfrm>
        </p:grpSpPr>
        <p:grpSp>
          <p:nvGrpSpPr>
            <p:cNvPr id="65616" name="Group 104"/>
            <p:cNvGrpSpPr>
              <a:grpSpLocks/>
            </p:cNvGrpSpPr>
            <p:nvPr/>
          </p:nvGrpSpPr>
          <p:grpSpPr bwMode="auto">
            <a:xfrm>
              <a:off x="1188" y="2978"/>
              <a:ext cx="682" cy="329"/>
              <a:chOff x="1188" y="2978"/>
              <a:chExt cx="682" cy="329"/>
            </a:xfrm>
          </p:grpSpPr>
          <p:sp>
            <p:nvSpPr>
              <p:cNvPr id="65623" name="Line 105"/>
              <p:cNvSpPr>
                <a:spLocks noChangeShapeType="1"/>
              </p:cNvSpPr>
              <p:nvPr/>
            </p:nvSpPr>
            <p:spPr bwMode="auto">
              <a:xfrm>
                <a:off x="1512"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24" name="Line 106"/>
              <p:cNvSpPr>
                <a:spLocks noChangeShapeType="1"/>
              </p:cNvSpPr>
              <p:nvPr/>
            </p:nvSpPr>
            <p:spPr bwMode="auto">
              <a:xfrm>
                <a:off x="1543" y="2999"/>
                <a:ext cx="32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25" name="Line 107"/>
              <p:cNvSpPr>
                <a:spLocks noChangeShapeType="1"/>
              </p:cNvSpPr>
              <p:nvPr/>
            </p:nvSpPr>
            <p:spPr bwMode="auto">
              <a:xfrm>
                <a:off x="1542"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26" name="Line 108"/>
              <p:cNvSpPr>
                <a:spLocks noChangeShapeType="1"/>
              </p:cNvSpPr>
              <p:nvPr/>
            </p:nvSpPr>
            <p:spPr bwMode="auto">
              <a:xfrm>
                <a:off x="1188" y="2999"/>
                <a:ext cx="3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27" name="Line 109"/>
              <p:cNvSpPr>
                <a:spLocks noChangeShapeType="1"/>
              </p:cNvSpPr>
              <p:nvPr/>
            </p:nvSpPr>
            <p:spPr bwMode="auto">
              <a:xfrm>
                <a:off x="1214" y="2978"/>
                <a:ext cx="62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5617" name="Group 110"/>
            <p:cNvGrpSpPr>
              <a:grpSpLocks/>
            </p:cNvGrpSpPr>
            <p:nvPr/>
          </p:nvGrpSpPr>
          <p:grpSpPr bwMode="auto">
            <a:xfrm>
              <a:off x="1846" y="2627"/>
              <a:ext cx="26" cy="375"/>
              <a:chOff x="1846" y="2627"/>
              <a:chExt cx="26" cy="375"/>
            </a:xfrm>
          </p:grpSpPr>
          <p:sp>
            <p:nvSpPr>
              <p:cNvPr id="65621" name="Line 111"/>
              <p:cNvSpPr>
                <a:spLocks noChangeShapeType="1"/>
              </p:cNvSpPr>
              <p:nvPr/>
            </p:nvSpPr>
            <p:spPr bwMode="auto">
              <a:xfrm>
                <a:off x="1872" y="2629"/>
                <a:ext cx="0" cy="3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22" name="Line 112"/>
              <p:cNvSpPr>
                <a:spLocks noChangeShapeType="1"/>
              </p:cNvSpPr>
              <p:nvPr/>
            </p:nvSpPr>
            <p:spPr bwMode="auto">
              <a:xfrm>
                <a:off x="1846" y="2627"/>
                <a:ext cx="0" cy="35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5618" name="Group 113"/>
            <p:cNvGrpSpPr>
              <a:grpSpLocks/>
            </p:cNvGrpSpPr>
            <p:nvPr/>
          </p:nvGrpSpPr>
          <p:grpSpPr bwMode="auto">
            <a:xfrm>
              <a:off x="1188" y="2629"/>
              <a:ext cx="26" cy="370"/>
              <a:chOff x="1188" y="2629"/>
              <a:chExt cx="26" cy="370"/>
            </a:xfrm>
          </p:grpSpPr>
          <p:sp>
            <p:nvSpPr>
              <p:cNvPr id="65619" name="Line 114"/>
              <p:cNvSpPr>
                <a:spLocks noChangeShapeType="1"/>
              </p:cNvSpPr>
              <p:nvPr/>
            </p:nvSpPr>
            <p:spPr bwMode="auto">
              <a:xfrm>
                <a:off x="1214" y="2629"/>
                <a:ext cx="0" cy="34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20" name="Line 115"/>
              <p:cNvSpPr>
                <a:spLocks noChangeShapeType="1"/>
              </p:cNvSpPr>
              <p:nvPr/>
            </p:nvSpPr>
            <p:spPr bwMode="auto">
              <a:xfrm>
                <a:off x="1188" y="2629"/>
                <a:ext cx="0" cy="37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14196" name="Group 116"/>
          <p:cNvGrpSpPr>
            <a:grpSpLocks/>
          </p:cNvGrpSpPr>
          <p:nvPr/>
        </p:nvGrpSpPr>
        <p:grpSpPr bwMode="auto">
          <a:xfrm>
            <a:off x="1706563" y="3087688"/>
            <a:ext cx="400050" cy="1085850"/>
            <a:chOff x="1075" y="1945"/>
            <a:chExt cx="252" cy="684"/>
          </a:xfrm>
        </p:grpSpPr>
        <p:sp>
          <p:nvSpPr>
            <p:cNvPr id="65608" name="Line 117"/>
            <p:cNvSpPr>
              <a:spLocks noChangeShapeType="1"/>
            </p:cNvSpPr>
            <p:nvPr/>
          </p:nvSpPr>
          <p:spPr bwMode="auto">
            <a:xfrm>
              <a:off x="1326"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09" name="Line 118"/>
            <p:cNvSpPr>
              <a:spLocks noChangeShapeType="1"/>
            </p:cNvSpPr>
            <p:nvPr/>
          </p:nvSpPr>
          <p:spPr bwMode="auto">
            <a:xfrm>
              <a:off x="1075"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10" name="Line 119"/>
            <p:cNvSpPr>
              <a:spLocks noChangeShapeType="1"/>
            </p:cNvSpPr>
            <p:nvPr/>
          </p:nvSpPr>
          <p:spPr bwMode="auto">
            <a:xfrm>
              <a:off x="1076"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11" name="Line 120"/>
            <p:cNvSpPr>
              <a:spLocks noChangeShapeType="1"/>
            </p:cNvSpPr>
            <p:nvPr/>
          </p:nvSpPr>
          <p:spPr bwMode="auto">
            <a:xfrm>
              <a:off x="1225"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12" name="Line 121"/>
            <p:cNvSpPr>
              <a:spLocks noChangeShapeType="1"/>
            </p:cNvSpPr>
            <p:nvPr/>
          </p:nvSpPr>
          <p:spPr bwMode="auto">
            <a:xfrm>
              <a:off x="1225"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13" name="Line 122"/>
            <p:cNvSpPr>
              <a:spLocks noChangeShapeType="1"/>
            </p:cNvSpPr>
            <p:nvPr/>
          </p:nvSpPr>
          <p:spPr bwMode="auto">
            <a:xfrm>
              <a:off x="1177"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14" name="Line 123"/>
            <p:cNvSpPr>
              <a:spLocks noChangeShapeType="1"/>
            </p:cNvSpPr>
            <p:nvPr/>
          </p:nvSpPr>
          <p:spPr bwMode="auto">
            <a:xfrm>
              <a:off x="1214"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15" name="Line 124"/>
            <p:cNvSpPr>
              <a:spLocks noChangeShapeType="1"/>
            </p:cNvSpPr>
            <p:nvPr/>
          </p:nvSpPr>
          <p:spPr bwMode="auto">
            <a:xfrm>
              <a:off x="1177"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4205" name="Group 125"/>
          <p:cNvGrpSpPr>
            <a:grpSpLocks/>
          </p:cNvGrpSpPr>
          <p:nvPr/>
        </p:nvGrpSpPr>
        <p:grpSpPr bwMode="auto">
          <a:xfrm>
            <a:off x="6145213" y="4179888"/>
            <a:ext cx="1120775" cy="593725"/>
            <a:chOff x="1176" y="2629"/>
            <a:chExt cx="706" cy="374"/>
          </a:xfrm>
        </p:grpSpPr>
        <p:sp>
          <p:nvSpPr>
            <p:cNvPr id="65606" name="Rectangle 126"/>
            <p:cNvSpPr>
              <a:spLocks noChangeArrowheads="1"/>
            </p:cNvSpPr>
            <p:nvPr/>
          </p:nvSpPr>
          <p:spPr bwMode="auto">
            <a:xfrm>
              <a:off x="1176" y="2631"/>
              <a:ext cx="45"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5607" name="Rectangle 127"/>
            <p:cNvSpPr>
              <a:spLocks noChangeArrowheads="1"/>
            </p:cNvSpPr>
            <p:nvPr/>
          </p:nvSpPr>
          <p:spPr bwMode="auto">
            <a:xfrm>
              <a:off x="1840" y="2629"/>
              <a:ext cx="42"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814208" name="Rectangle 128"/>
          <p:cNvSpPr>
            <a:spLocks noChangeArrowheads="1"/>
          </p:cNvSpPr>
          <p:nvPr/>
        </p:nvSpPr>
        <p:spPr bwMode="auto">
          <a:xfrm rot="-5400000">
            <a:off x="6410325" y="4459288"/>
            <a:ext cx="66675" cy="53340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14209" name="Rectangle 129"/>
          <p:cNvSpPr>
            <a:spLocks noChangeArrowheads="1"/>
          </p:cNvSpPr>
          <p:nvPr/>
        </p:nvSpPr>
        <p:spPr bwMode="auto">
          <a:xfrm rot="-5400000">
            <a:off x="6936581" y="4456907"/>
            <a:ext cx="71437" cy="53340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14210" name="Rectangle 130"/>
          <p:cNvSpPr>
            <a:spLocks noChangeArrowheads="1"/>
          </p:cNvSpPr>
          <p:nvPr/>
        </p:nvSpPr>
        <p:spPr bwMode="auto">
          <a:xfrm>
            <a:off x="6664325" y="4756150"/>
            <a:ext cx="66675" cy="525463"/>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14211" name="Group 131"/>
          <p:cNvGrpSpPr>
            <a:grpSpLocks/>
          </p:cNvGrpSpPr>
          <p:nvPr/>
        </p:nvGrpSpPr>
        <p:grpSpPr bwMode="auto">
          <a:xfrm>
            <a:off x="6161088" y="4170363"/>
            <a:ext cx="1085850" cy="1079500"/>
            <a:chOff x="3881" y="2627"/>
            <a:chExt cx="684" cy="680"/>
          </a:xfrm>
        </p:grpSpPr>
        <p:sp>
          <p:nvSpPr>
            <p:cNvPr id="65597" name="Line 132"/>
            <p:cNvSpPr>
              <a:spLocks noChangeShapeType="1"/>
            </p:cNvSpPr>
            <p:nvPr/>
          </p:nvSpPr>
          <p:spPr bwMode="auto">
            <a:xfrm>
              <a:off x="4205"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98" name="Line 133"/>
            <p:cNvSpPr>
              <a:spLocks noChangeShapeType="1"/>
            </p:cNvSpPr>
            <p:nvPr/>
          </p:nvSpPr>
          <p:spPr bwMode="auto">
            <a:xfrm>
              <a:off x="3881" y="2629"/>
              <a:ext cx="0" cy="37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99" name="Line 134"/>
            <p:cNvSpPr>
              <a:spLocks noChangeShapeType="1"/>
            </p:cNvSpPr>
            <p:nvPr/>
          </p:nvSpPr>
          <p:spPr bwMode="auto">
            <a:xfrm>
              <a:off x="3907" y="2629"/>
              <a:ext cx="0" cy="34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00" name="Line 135"/>
            <p:cNvSpPr>
              <a:spLocks noChangeShapeType="1"/>
            </p:cNvSpPr>
            <p:nvPr/>
          </p:nvSpPr>
          <p:spPr bwMode="auto">
            <a:xfrm>
              <a:off x="3907" y="2978"/>
              <a:ext cx="62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01" name="Line 136"/>
            <p:cNvSpPr>
              <a:spLocks noChangeShapeType="1"/>
            </p:cNvSpPr>
            <p:nvPr/>
          </p:nvSpPr>
          <p:spPr bwMode="auto">
            <a:xfrm>
              <a:off x="3881" y="2999"/>
              <a:ext cx="3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02" name="Line 137"/>
            <p:cNvSpPr>
              <a:spLocks noChangeShapeType="1"/>
            </p:cNvSpPr>
            <p:nvPr/>
          </p:nvSpPr>
          <p:spPr bwMode="auto">
            <a:xfrm>
              <a:off x="4236" y="2999"/>
              <a:ext cx="32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603" name="Line 138"/>
            <p:cNvSpPr>
              <a:spLocks noChangeShapeType="1"/>
            </p:cNvSpPr>
            <p:nvPr/>
          </p:nvSpPr>
          <p:spPr bwMode="auto">
            <a:xfrm>
              <a:off x="4565" y="2629"/>
              <a:ext cx="0" cy="3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04" name="Line 139"/>
            <p:cNvSpPr>
              <a:spLocks noChangeShapeType="1"/>
            </p:cNvSpPr>
            <p:nvPr/>
          </p:nvSpPr>
          <p:spPr bwMode="auto">
            <a:xfrm>
              <a:off x="4539" y="2627"/>
              <a:ext cx="0" cy="35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605" name="Line 140"/>
            <p:cNvSpPr>
              <a:spLocks noChangeShapeType="1"/>
            </p:cNvSpPr>
            <p:nvPr/>
          </p:nvSpPr>
          <p:spPr bwMode="auto">
            <a:xfrm>
              <a:off x="4235"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14221" name="Group 141"/>
          <p:cNvGrpSpPr>
            <a:grpSpLocks/>
          </p:cNvGrpSpPr>
          <p:nvPr/>
        </p:nvGrpSpPr>
        <p:grpSpPr bwMode="auto">
          <a:xfrm>
            <a:off x="7023100" y="3087688"/>
            <a:ext cx="400050" cy="1085850"/>
            <a:chOff x="4424" y="1945"/>
            <a:chExt cx="252" cy="684"/>
          </a:xfrm>
        </p:grpSpPr>
        <p:sp>
          <p:nvSpPr>
            <p:cNvPr id="65589" name="Line 142"/>
            <p:cNvSpPr>
              <a:spLocks noChangeShapeType="1"/>
            </p:cNvSpPr>
            <p:nvPr/>
          </p:nvSpPr>
          <p:spPr bwMode="auto">
            <a:xfrm>
              <a:off x="4526"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90" name="Line 143"/>
            <p:cNvSpPr>
              <a:spLocks noChangeShapeType="1"/>
            </p:cNvSpPr>
            <p:nvPr/>
          </p:nvSpPr>
          <p:spPr bwMode="auto">
            <a:xfrm>
              <a:off x="4675"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91" name="Line 144"/>
            <p:cNvSpPr>
              <a:spLocks noChangeShapeType="1"/>
            </p:cNvSpPr>
            <p:nvPr/>
          </p:nvSpPr>
          <p:spPr bwMode="auto">
            <a:xfrm>
              <a:off x="4424"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92" name="Line 145"/>
            <p:cNvSpPr>
              <a:spLocks noChangeShapeType="1"/>
            </p:cNvSpPr>
            <p:nvPr/>
          </p:nvSpPr>
          <p:spPr bwMode="auto">
            <a:xfrm>
              <a:off x="4425"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93" name="Line 146"/>
            <p:cNvSpPr>
              <a:spLocks noChangeShapeType="1"/>
            </p:cNvSpPr>
            <p:nvPr/>
          </p:nvSpPr>
          <p:spPr bwMode="auto">
            <a:xfrm>
              <a:off x="4574"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94" name="Line 147"/>
            <p:cNvSpPr>
              <a:spLocks noChangeShapeType="1"/>
            </p:cNvSpPr>
            <p:nvPr/>
          </p:nvSpPr>
          <p:spPr bwMode="auto">
            <a:xfrm>
              <a:off x="4574"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95" name="Line 148"/>
            <p:cNvSpPr>
              <a:spLocks noChangeShapeType="1"/>
            </p:cNvSpPr>
            <p:nvPr/>
          </p:nvSpPr>
          <p:spPr bwMode="auto">
            <a:xfrm>
              <a:off x="4526"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96" name="Line 149"/>
            <p:cNvSpPr>
              <a:spLocks noChangeShapeType="1"/>
            </p:cNvSpPr>
            <p:nvPr/>
          </p:nvSpPr>
          <p:spPr bwMode="auto">
            <a:xfrm>
              <a:off x="4563"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4230" name="Group 150"/>
          <p:cNvGrpSpPr>
            <a:grpSpLocks/>
          </p:cNvGrpSpPr>
          <p:nvPr/>
        </p:nvGrpSpPr>
        <p:grpSpPr bwMode="auto">
          <a:xfrm>
            <a:off x="5981700" y="3087688"/>
            <a:ext cx="400050" cy="1085850"/>
            <a:chOff x="3768" y="1945"/>
            <a:chExt cx="252" cy="684"/>
          </a:xfrm>
        </p:grpSpPr>
        <p:sp>
          <p:nvSpPr>
            <p:cNvPr id="65581" name="Line 151"/>
            <p:cNvSpPr>
              <a:spLocks noChangeShapeType="1"/>
            </p:cNvSpPr>
            <p:nvPr/>
          </p:nvSpPr>
          <p:spPr bwMode="auto">
            <a:xfrm>
              <a:off x="4019"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82" name="Line 152"/>
            <p:cNvSpPr>
              <a:spLocks noChangeShapeType="1"/>
            </p:cNvSpPr>
            <p:nvPr/>
          </p:nvSpPr>
          <p:spPr bwMode="auto">
            <a:xfrm>
              <a:off x="3768"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3" name="Line 153"/>
            <p:cNvSpPr>
              <a:spLocks noChangeShapeType="1"/>
            </p:cNvSpPr>
            <p:nvPr/>
          </p:nvSpPr>
          <p:spPr bwMode="auto">
            <a:xfrm>
              <a:off x="3769"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84" name="Line 154"/>
            <p:cNvSpPr>
              <a:spLocks noChangeShapeType="1"/>
            </p:cNvSpPr>
            <p:nvPr/>
          </p:nvSpPr>
          <p:spPr bwMode="auto">
            <a:xfrm>
              <a:off x="3918"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85" name="Line 155"/>
            <p:cNvSpPr>
              <a:spLocks noChangeShapeType="1"/>
            </p:cNvSpPr>
            <p:nvPr/>
          </p:nvSpPr>
          <p:spPr bwMode="auto">
            <a:xfrm>
              <a:off x="3918"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6" name="Line 156"/>
            <p:cNvSpPr>
              <a:spLocks noChangeShapeType="1"/>
            </p:cNvSpPr>
            <p:nvPr/>
          </p:nvSpPr>
          <p:spPr bwMode="auto">
            <a:xfrm>
              <a:off x="3870"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87" name="Line 157"/>
            <p:cNvSpPr>
              <a:spLocks noChangeShapeType="1"/>
            </p:cNvSpPr>
            <p:nvPr/>
          </p:nvSpPr>
          <p:spPr bwMode="auto">
            <a:xfrm>
              <a:off x="3907"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8" name="Line 158"/>
            <p:cNvSpPr>
              <a:spLocks noChangeShapeType="1"/>
            </p:cNvSpPr>
            <p:nvPr/>
          </p:nvSpPr>
          <p:spPr bwMode="auto">
            <a:xfrm>
              <a:off x="3870"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4239" name="Group 159"/>
          <p:cNvGrpSpPr>
            <a:grpSpLocks/>
          </p:cNvGrpSpPr>
          <p:nvPr/>
        </p:nvGrpSpPr>
        <p:grpSpPr bwMode="auto">
          <a:xfrm>
            <a:off x="4711700" y="1665288"/>
            <a:ext cx="4141788" cy="3292475"/>
            <a:chOff x="2772" y="1049"/>
            <a:chExt cx="2609" cy="2074"/>
          </a:xfrm>
        </p:grpSpPr>
        <p:sp>
          <p:nvSpPr>
            <p:cNvPr id="65578" name="Rectangle 160"/>
            <p:cNvSpPr>
              <a:spLocks noChangeArrowheads="1"/>
            </p:cNvSpPr>
            <p:nvPr/>
          </p:nvSpPr>
          <p:spPr bwMode="auto">
            <a:xfrm>
              <a:off x="2772" y="1049"/>
              <a:ext cx="2609" cy="2074"/>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pic>
          <p:nvPicPr>
            <p:cNvPr id="65579" name="Picture 161" descr="R001-00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8" y="1099"/>
              <a:ext cx="2498" cy="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80" name="Text Box 162"/>
            <p:cNvSpPr txBox="1">
              <a:spLocks noChangeArrowheads="1"/>
            </p:cNvSpPr>
            <p:nvPr/>
          </p:nvSpPr>
          <p:spPr bwMode="auto">
            <a:xfrm>
              <a:off x="3566" y="2791"/>
              <a:ext cx="1021"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a:solidFill>
                    <a:srgbClr val="008000"/>
                  </a:solidFill>
                  <a:latin typeface="Arial Narrow" pitchFamily="34" charset="0"/>
                </a:rPr>
                <a:t>Jinhua Zhao</a:t>
              </a:r>
            </a:p>
          </p:txBody>
        </p:sp>
      </p:grpSp>
      <p:grpSp>
        <p:nvGrpSpPr>
          <p:cNvPr id="814243" name="Group 163"/>
          <p:cNvGrpSpPr>
            <a:grpSpLocks/>
          </p:cNvGrpSpPr>
          <p:nvPr/>
        </p:nvGrpSpPr>
        <p:grpSpPr bwMode="auto">
          <a:xfrm>
            <a:off x="4897438" y="3014663"/>
            <a:ext cx="1017587" cy="1222375"/>
            <a:chOff x="3085" y="1899"/>
            <a:chExt cx="641" cy="770"/>
          </a:xfrm>
        </p:grpSpPr>
        <p:sp>
          <p:nvSpPr>
            <p:cNvPr id="65574" name="Rectangle 164"/>
            <p:cNvSpPr>
              <a:spLocks noChangeArrowheads="1"/>
            </p:cNvSpPr>
            <p:nvPr/>
          </p:nvSpPr>
          <p:spPr bwMode="auto">
            <a:xfrm>
              <a:off x="3157" y="1899"/>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7.6</a:t>
              </a:r>
              <a:endParaRPr lang="en-US" sz="2500" b="1" baseline="40000">
                <a:solidFill>
                  <a:schemeClr val="tx1"/>
                </a:solidFill>
                <a:latin typeface="Arial Narrow" pitchFamily="34" charset="0"/>
              </a:endParaRPr>
            </a:p>
          </p:txBody>
        </p:sp>
        <p:sp>
          <p:nvSpPr>
            <p:cNvPr id="65575" name="Rectangle 165"/>
            <p:cNvSpPr>
              <a:spLocks noChangeArrowheads="1"/>
            </p:cNvSpPr>
            <p:nvPr/>
          </p:nvSpPr>
          <p:spPr bwMode="auto">
            <a:xfrm>
              <a:off x="3166" y="2080"/>
              <a:ext cx="48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5576" name="Rectangle 166"/>
            <p:cNvSpPr>
              <a:spLocks noChangeArrowheads="1"/>
            </p:cNvSpPr>
            <p:nvPr/>
          </p:nvSpPr>
          <p:spPr bwMode="auto">
            <a:xfrm>
              <a:off x="3085" y="2261"/>
              <a:ext cx="64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HCO</a:t>
              </a:r>
              <a:r>
                <a:rPr lang="en-US" sz="2500" baseline="-14000">
                  <a:solidFill>
                    <a:schemeClr val="tx1"/>
                  </a:solidFill>
                  <a:latin typeface="Arial Narrow" pitchFamily="34" charset="0"/>
                </a:rPr>
                <a:t>3</a:t>
              </a:r>
              <a:r>
                <a:rPr lang="en-US" sz="2500" b="1" baseline="40000">
                  <a:solidFill>
                    <a:schemeClr val="tx1"/>
                  </a:solidFill>
                  <a:latin typeface="Arial Narrow" pitchFamily="34" charset="0"/>
                </a:rPr>
                <a:t>–</a:t>
              </a:r>
              <a:endParaRPr lang="en-US" sz="2000" b="1" baseline="40000">
                <a:solidFill>
                  <a:schemeClr val="tx1"/>
                </a:solidFill>
                <a:latin typeface="Arial Narrow" pitchFamily="34" charset="0"/>
              </a:endParaRPr>
            </a:p>
          </p:txBody>
        </p:sp>
        <p:sp>
          <p:nvSpPr>
            <p:cNvPr id="65577" name="Rectangle 167"/>
            <p:cNvSpPr>
              <a:spLocks noChangeArrowheads="1"/>
            </p:cNvSpPr>
            <p:nvPr/>
          </p:nvSpPr>
          <p:spPr bwMode="auto">
            <a:xfrm>
              <a:off x="3179" y="2419"/>
              <a:ext cx="4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Buffer</a:t>
              </a:r>
              <a:endParaRPr lang="en-US" sz="2500" b="1" baseline="40000">
                <a:solidFill>
                  <a:schemeClr val="tx1"/>
                </a:solidFill>
                <a:latin typeface="Arial Narrow"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14152"/>
                                        </p:tgtEl>
                                        <p:attrNameLst>
                                          <p:attrName>style.visibility</p:attrName>
                                        </p:attrNameLst>
                                      </p:cBhvr>
                                      <p:to>
                                        <p:strVal val="visible"/>
                                      </p:to>
                                    </p:set>
                                    <p:animEffect transition="in" filter="dissolve">
                                      <p:cBhvr>
                                        <p:cTn id="7" dur="500"/>
                                        <p:tgtEl>
                                          <p:spTgt spid="8141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14196"/>
                                        </p:tgtEl>
                                        <p:attrNameLst>
                                          <p:attrName>style.visibility</p:attrName>
                                        </p:attrNameLst>
                                      </p:cBhvr>
                                      <p:to>
                                        <p:strVal val="visible"/>
                                      </p:to>
                                    </p:set>
                                    <p:animEffect transition="in" filter="dissolve">
                                      <p:cBhvr>
                                        <p:cTn id="12" dur="500"/>
                                        <p:tgtEl>
                                          <p:spTgt spid="814196"/>
                                        </p:tgtEl>
                                      </p:cBhvr>
                                    </p:animEffect>
                                  </p:childTnLst>
                                </p:cTn>
                              </p:par>
                              <p:par>
                                <p:cTn id="13" presetID="9" presetClass="entr" presetSubtype="0" fill="hold" nodeType="withEffect">
                                  <p:stCondLst>
                                    <p:cond delay="0"/>
                                  </p:stCondLst>
                                  <p:childTnLst>
                                    <p:set>
                                      <p:cBhvr>
                                        <p:cTn id="14" dur="1" fill="hold">
                                          <p:stCondLst>
                                            <p:cond delay="0"/>
                                          </p:stCondLst>
                                        </p:cTn>
                                        <p:tgtEl>
                                          <p:spTgt spid="814116"/>
                                        </p:tgtEl>
                                        <p:attrNameLst>
                                          <p:attrName>style.visibility</p:attrName>
                                        </p:attrNameLst>
                                      </p:cBhvr>
                                      <p:to>
                                        <p:strVal val="visible"/>
                                      </p:to>
                                    </p:set>
                                    <p:animEffect transition="in" filter="dissolve">
                                      <p:cBhvr>
                                        <p:cTn id="15" dur="500"/>
                                        <p:tgtEl>
                                          <p:spTgt spid="814116"/>
                                        </p:tgtEl>
                                      </p:cBhvr>
                                    </p:animEffect>
                                  </p:childTnLst>
                                </p:cTn>
                              </p:par>
                              <p:par>
                                <p:cTn id="16" presetID="9" presetClass="entr" presetSubtype="0" fill="hold" nodeType="withEffect">
                                  <p:stCondLst>
                                    <p:cond delay="0"/>
                                  </p:stCondLst>
                                  <p:childTnLst>
                                    <p:set>
                                      <p:cBhvr>
                                        <p:cTn id="17" dur="1" fill="hold">
                                          <p:stCondLst>
                                            <p:cond delay="0"/>
                                          </p:stCondLst>
                                        </p:cTn>
                                        <p:tgtEl>
                                          <p:spTgt spid="814173"/>
                                        </p:tgtEl>
                                        <p:attrNameLst>
                                          <p:attrName>style.visibility</p:attrName>
                                        </p:attrNameLst>
                                      </p:cBhvr>
                                      <p:to>
                                        <p:strVal val="visible"/>
                                      </p:to>
                                    </p:set>
                                    <p:animEffect transition="in" filter="dissolve">
                                      <p:cBhvr>
                                        <p:cTn id="18" dur="500"/>
                                        <p:tgtEl>
                                          <p:spTgt spid="814173"/>
                                        </p:tgtEl>
                                      </p:cBhvr>
                                    </p:animEffect>
                                  </p:childTnLst>
                                </p:cTn>
                              </p:par>
                              <p:par>
                                <p:cTn id="19" presetID="9" presetClass="entr" presetSubtype="0" fill="hold" nodeType="withEffect">
                                  <p:stCondLst>
                                    <p:cond delay="0"/>
                                  </p:stCondLst>
                                  <p:childTnLst>
                                    <p:set>
                                      <p:cBhvr>
                                        <p:cTn id="20" dur="1" fill="hold">
                                          <p:stCondLst>
                                            <p:cond delay="0"/>
                                          </p:stCondLst>
                                        </p:cTn>
                                        <p:tgtEl>
                                          <p:spTgt spid="814128"/>
                                        </p:tgtEl>
                                        <p:attrNameLst>
                                          <p:attrName>style.visibility</p:attrName>
                                        </p:attrNameLst>
                                      </p:cBhvr>
                                      <p:to>
                                        <p:strVal val="visible"/>
                                      </p:to>
                                    </p:set>
                                    <p:animEffect transition="in" filter="dissolve">
                                      <p:cBhvr>
                                        <p:cTn id="21" dur="500"/>
                                        <p:tgtEl>
                                          <p:spTgt spid="81412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814140"/>
                                        </p:tgtEl>
                                        <p:attrNameLst>
                                          <p:attrName>style.visibility</p:attrName>
                                        </p:attrNameLst>
                                      </p:cBhvr>
                                      <p:to>
                                        <p:strVal val="visible"/>
                                      </p:to>
                                    </p:set>
                                    <p:animEffect transition="in" filter="dissolve">
                                      <p:cBhvr>
                                        <p:cTn id="26" dur="500"/>
                                        <p:tgtEl>
                                          <p:spTgt spid="814140"/>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nodeType="clickEffect">
                                  <p:stCondLst>
                                    <p:cond delay="0"/>
                                  </p:stCondLst>
                                  <p:childTnLst>
                                    <p:set>
                                      <p:cBhvr>
                                        <p:cTn id="30" dur="1" fill="hold">
                                          <p:stCondLst>
                                            <p:cond delay="0"/>
                                          </p:stCondLst>
                                        </p:cTn>
                                        <p:tgtEl>
                                          <p:spTgt spid="814164"/>
                                        </p:tgtEl>
                                        <p:attrNameLst>
                                          <p:attrName>style.visibility</p:attrName>
                                        </p:attrNameLst>
                                      </p:cBhvr>
                                      <p:to>
                                        <p:strVal val="visible"/>
                                      </p:to>
                                    </p:set>
                                    <p:animEffect transition="in" filter="dissolve">
                                      <p:cBhvr>
                                        <p:cTn id="31" dur="500"/>
                                        <p:tgtEl>
                                          <p:spTgt spid="81416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nodeType="clickEffect">
                                  <p:stCondLst>
                                    <p:cond delay="0"/>
                                  </p:stCondLst>
                                  <p:childTnLst>
                                    <p:set>
                                      <p:cBhvr>
                                        <p:cTn id="35" dur="1" fill="hold">
                                          <p:stCondLst>
                                            <p:cond delay="0"/>
                                          </p:stCondLst>
                                        </p:cTn>
                                        <p:tgtEl>
                                          <p:spTgt spid="814183"/>
                                        </p:tgtEl>
                                        <p:attrNameLst>
                                          <p:attrName>style.visibility</p:attrName>
                                        </p:attrNameLst>
                                      </p:cBhvr>
                                      <p:to>
                                        <p:strVal val="visible"/>
                                      </p:to>
                                    </p:set>
                                    <p:animEffect transition="in" filter="dissolve">
                                      <p:cBhvr>
                                        <p:cTn id="36" dur="500"/>
                                        <p:tgtEl>
                                          <p:spTgt spid="814183"/>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xit" presetSubtype="1" fill="hold" nodeType="clickEffect">
                                  <p:stCondLst>
                                    <p:cond delay="0"/>
                                  </p:stCondLst>
                                  <p:childTnLst>
                                    <p:animEffect transition="out" filter="wipe(up)">
                                      <p:cBhvr>
                                        <p:cTn id="40" dur="500"/>
                                        <p:tgtEl>
                                          <p:spTgt spid="814170"/>
                                        </p:tgtEl>
                                      </p:cBhvr>
                                    </p:animEffect>
                                    <p:set>
                                      <p:cBhvr>
                                        <p:cTn id="41" dur="1" fill="hold">
                                          <p:stCondLst>
                                            <p:cond delay="499"/>
                                          </p:stCondLst>
                                        </p:cTn>
                                        <p:tgtEl>
                                          <p:spTgt spid="814170"/>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xit" presetSubtype="2" fill="hold" grpId="0" nodeType="afterEffect">
                                  <p:stCondLst>
                                    <p:cond delay="0"/>
                                  </p:stCondLst>
                                  <p:childTnLst>
                                    <p:animEffect transition="out" filter="wipe(right)">
                                      <p:cBhvr>
                                        <p:cTn id="44" dur="500"/>
                                        <p:tgtEl>
                                          <p:spTgt spid="814182"/>
                                        </p:tgtEl>
                                      </p:cBhvr>
                                    </p:animEffect>
                                    <p:set>
                                      <p:cBhvr>
                                        <p:cTn id="45" dur="1" fill="hold">
                                          <p:stCondLst>
                                            <p:cond delay="499"/>
                                          </p:stCondLst>
                                        </p:cTn>
                                        <p:tgtEl>
                                          <p:spTgt spid="814182"/>
                                        </p:tgtEl>
                                        <p:attrNameLst>
                                          <p:attrName>style.visibility</p:attrName>
                                        </p:attrNameLst>
                                      </p:cBhvr>
                                      <p:to>
                                        <p:strVal val="hidden"/>
                                      </p:to>
                                    </p:set>
                                  </p:childTnLst>
                                </p:cTn>
                              </p:par>
                              <p:par>
                                <p:cTn id="46" presetID="22" presetClass="exit" presetSubtype="8" fill="hold" grpId="0" nodeType="withEffect">
                                  <p:stCondLst>
                                    <p:cond delay="0"/>
                                  </p:stCondLst>
                                  <p:childTnLst>
                                    <p:animEffect transition="out" filter="wipe(left)">
                                      <p:cBhvr>
                                        <p:cTn id="47" dur="500"/>
                                        <p:tgtEl>
                                          <p:spTgt spid="814163"/>
                                        </p:tgtEl>
                                      </p:cBhvr>
                                    </p:animEffect>
                                    <p:set>
                                      <p:cBhvr>
                                        <p:cTn id="48" dur="1" fill="hold">
                                          <p:stCondLst>
                                            <p:cond delay="499"/>
                                          </p:stCondLst>
                                        </p:cTn>
                                        <p:tgtEl>
                                          <p:spTgt spid="814163"/>
                                        </p:tgtEl>
                                        <p:attrNameLst>
                                          <p:attrName>style.visibility</p:attrName>
                                        </p:attrNameLst>
                                      </p:cBhvr>
                                      <p:to>
                                        <p:strVal val="hidden"/>
                                      </p:to>
                                    </p:set>
                                  </p:childTnLst>
                                </p:cTn>
                              </p:par>
                            </p:childTnLst>
                          </p:cTn>
                        </p:par>
                        <p:par>
                          <p:cTn id="49" fill="hold" nodeType="afterGroup">
                            <p:stCondLst>
                              <p:cond delay="1000"/>
                            </p:stCondLst>
                            <p:childTnLst>
                              <p:par>
                                <p:cTn id="50" presetID="22" presetClass="exit" presetSubtype="1" fill="hold" grpId="0" nodeType="afterEffect">
                                  <p:stCondLst>
                                    <p:cond delay="0"/>
                                  </p:stCondLst>
                                  <p:childTnLst>
                                    <p:animEffect transition="out" filter="wipe(up)">
                                      <p:cBhvr>
                                        <p:cTn id="51" dur="500"/>
                                        <p:tgtEl>
                                          <p:spTgt spid="814162"/>
                                        </p:tgtEl>
                                      </p:cBhvr>
                                    </p:animEffect>
                                    <p:set>
                                      <p:cBhvr>
                                        <p:cTn id="52" dur="1" fill="hold">
                                          <p:stCondLst>
                                            <p:cond delay="499"/>
                                          </p:stCondLst>
                                        </p:cTn>
                                        <p:tgtEl>
                                          <p:spTgt spid="814162"/>
                                        </p:tgtEl>
                                        <p:attrNameLst>
                                          <p:attrName>style.visibility</p:attrName>
                                        </p:attrNameLst>
                                      </p:cBhvr>
                                      <p:to>
                                        <p:strVal val="hidden"/>
                                      </p:to>
                                    </p:set>
                                  </p:childTnLst>
                                </p:cTn>
                              </p:par>
                            </p:childTnLst>
                          </p:cTn>
                        </p:par>
                        <p:par>
                          <p:cTn id="53" fill="hold" nodeType="afterGroup">
                            <p:stCondLst>
                              <p:cond delay="1500"/>
                            </p:stCondLst>
                            <p:childTnLst>
                              <p:par>
                                <p:cTn id="54" presetID="9" presetClass="entr" presetSubtype="0" fill="hold" grpId="0" nodeType="afterEffect">
                                  <p:stCondLst>
                                    <p:cond delay="0"/>
                                  </p:stCondLst>
                                  <p:childTnLst>
                                    <p:set>
                                      <p:cBhvr>
                                        <p:cTn id="55" dur="1" fill="hold">
                                          <p:stCondLst>
                                            <p:cond delay="0"/>
                                          </p:stCondLst>
                                        </p:cTn>
                                        <p:tgtEl>
                                          <p:spTgt spid="814161"/>
                                        </p:tgtEl>
                                        <p:attrNameLst>
                                          <p:attrName>style.visibility</p:attrName>
                                        </p:attrNameLst>
                                      </p:cBhvr>
                                      <p:to>
                                        <p:strVal val="visible"/>
                                      </p:to>
                                    </p:set>
                                    <p:animEffect transition="in" filter="dissolve">
                                      <p:cBhvr>
                                        <p:cTn id="56" dur="500"/>
                                        <p:tgtEl>
                                          <p:spTgt spid="814161"/>
                                        </p:tgtEl>
                                      </p:cBhvr>
                                    </p:animEffect>
                                  </p:childTnLst>
                                </p:cTn>
                              </p:par>
                            </p:childTnLst>
                          </p:cTn>
                        </p:par>
                        <p:par>
                          <p:cTn id="57" fill="hold" nodeType="afterGroup">
                            <p:stCondLst>
                              <p:cond delay="2000"/>
                            </p:stCondLst>
                            <p:childTnLst>
                              <p:par>
                                <p:cTn id="58" presetID="9" presetClass="entr" presetSubtype="0" fill="hold" grpId="0" nodeType="afterEffect">
                                  <p:stCondLst>
                                    <p:cond delay="0"/>
                                  </p:stCondLst>
                                  <p:childTnLst>
                                    <p:set>
                                      <p:cBhvr>
                                        <p:cTn id="59" dur="1" fill="hold">
                                          <p:stCondLst>
                                            <p:cond delay="0"/>
                                          </p:stCondLst>
                                        </p:cTn>
                                        <p:tgtEl>
                                          <p:spTgt spid="814082"/>
                                        </p:tgtEl>
                                        <p:attrNameLst>
                                          <p:attrName>style.visibility</p:attrName>
                                        </p:attrNameLst>
                                      </p:cBhvr>
                                      <p:to>
                                        <p:strVal val="visible"/>
                                      </p:to>
                                    </p:set>
                                    <p:animEffect transition="in" filter="dissolve">
                                      <p:cBhvr>
                                        <p:cTn id="60" dur="500"/>
                                        <p:tgtEl>
                                          <p:spTgt spid="814082"/>
                                        </p:tgtEl>
                                      </p:cBhvr>
                                    </p:animEffect>
                                  </p:childTnLst>
                                </p:cTn>
                              </p:par>
                              <p:par>
                                <p:cTn id="61" presetID="53" presetClass="entr" presetSubtype="0" fill="hold" nodeType="withEffect">
                                  <p:stCondLst>
                                    <p:cond delay="0"/>
                                  </p:stCondLst>
                                  <p:childTnLst>
                                    <p:set>
                                      <p:cBhvr>
                                        <p:cTn id="62" dur="1" fill="hold">
                                          <p:stCondLst>
                                            <p:cond delay="0"/>
                                          </p:stCondLst>
                                        </p:cTn>
                                        <p:tgtEl>
                                          <p:spTgt spid="814239"/>
                                        </p:tgtEl>
                                        <p:attrNameLst>
                                          <p:attrName>style.visibility</p:attrName>
                                        </p:attrNameLst>
                                      </p:cBhvr>
                                      <p:to>
                                        <p:strVal val="visible"/>
                                      </p:to>
                                    </p:set>
                                    <p:anim calcmode="lin" valueType="num">
                                      <p:cBhvr>
                                        <p:cTn id="63" dur="500" fill="hold"/>
                                        <p:tgtEl>
                                          <p:spTgt spid="814239"/>
                                        </p:tgtEl>
                                        <p:attrNameLst>
                                          <p:attrName>ppt_w</p:attrName>
                                        </p:attrNameLst>
                                      </p:cBhvr>
                                      <p:tavLst>
                                        <p:tav tm="0">
                                          <p:val>
                                            <p:fltVal val="0"/>
                                          </p:val>
                                        </p:tav>
                                        <p:tav tm="100000">
                                          <p:val>
                                            <p:strVal val="#ppt_w"/>
                                          </p:val>
                                        </p:tav>
                                      </p:tavLst>
                                    </p:anim>
                                    <p:anim calcmode="lin" valueType="num">
                                      <p:cBhvr>
                                        <p:cTn id="64" dur="500" fill="hold"/>
                                        <p:tgtEl>
                                          <p:spTgt spid="814239"/>
                                        </p:tgtEl>
                                        <p:attrNameLst>
                                          <p:attrName>ppt_h</p:attrName>
                                        </p:attrNameLst>
                                      </p:cBhvr>
                                      <p:tavLst>
                                        <p:tav tm="0">
                                          <p:val>
                                            <p:fltVal val="0"/>
                                          </p:val>
                                        </p:tav>
                                        <p:tav tm="100000">
                                          <p:val>
                                            <p:strVal val="#ppt_h"/>
                                          </p:val>
                                        </p:tav>
                                      </p:tavLst>
                                    </p:anim>
                                    <p:animEffect transition="in" filter="fade">
                                      <p:cBhvr>
                                        <p:cTn id="65" dur="500"/>
                                        <p:tgtEl>
                                          <p:spTgt spid="814239"/>
                                        </p:tgtEl>
                                      </p:cBhvr>
                                    </p:animEffect>
                                  </p:childTnLst>
                                </p:cTn>
                              </p:par>
                            </p:childTnLst>
                          </p:cTn>
                        </p:par>
                        <p:par>
                          <p:cTn id="66" fill="hold" nodeType="afterGroup">
                            <p:stCondLst>
                              <p:cond delay="2500"/>
                            </p:stCondLst>
                            <p:childTnLst>
                              <p:par>
                                <p:cTn id="67" presetID="9" presetClass="entr" presetSubtype="0" fill="hold" grpId="0" nodeType="afterEffect">
                                  <p:stCondLst>
                                    <p:cond delay="0"/>
                                  </p:stCondLst>
                                  <p:childTnLst>
                                    <p:set>
                                      <p:cBhvr>
                                        <p:cTn id="68" dur="1" fill="hold">
                                          <p:stCondLst>
                                            <p:cond delay="0"/>
                                          </p:stCondLst>
                                        </p:cTn>
                                        <p:tgtEl>
                                          <p:spTgt spid="814087"/>
                                        </p:tgtEl>
                                        <p:attrNameLst>
                                          <p:attrName>style.visibility</p:attrName>
                                        </p:attrNameLst>
                                      </p:cBhvr>
                                      <p:to>
                                        <p:strVal val="visible"/>
                                      </p:to>
                                    </p:set>
                                    <p:animEffect transition="in" filter="dissolve">
                                      <p:cBhvr>
                                        <p:cTn id="69" dur="500"/>
                                        <p:tgtEl>
                                          <p:spTgt spid="814087"/>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nodeType="clickEffect">
                                  <p:stCondLst>
                                    <p:cond delay="0"/>
                                  </p:stCondLst>
                                  <p:childTnLst>
                                    <p:set>
                                      <p:cBhvr>
                                        <p:cTn id="73" dur="1" fill="hold">
                                          <p:stCondLst>
                                            <p:cond delay="0"/>
                                          </p:stCondLst>
                                        </p:cTn>
                                        <p:tgtEl>
                                          <p:spTgt spid="814156"/>
                                        </p:tgtEl>
                                        <p:attrNameLst>
                                          <p:attrName>style.visibility</p:attrName>
                                        </p:attrNameLst>
                                      </p:cBhvr>
                                      <p:to>
                                        <p:strVal val="visible"/>
                                      </p:to>
                                    </p:set>
                                    <p:animEffect transition="in" filter="dissolve">
                                      <p:cBhvr>
                                        <p:cTn id="74" dur="500"/>
                                        <p:tgtEl>
                                          <p:spTgt spid="814156"/>
                                        </p:tgtEl>
                                      </p:cBhvr>
                                    </p:animEffect>
                                  </p:childTnLst>
                                </p:cTn>
                              </p:par>
                              <p:par>
                                <p:cTn id="75" presetID="53" presetClass="exit" presetSubtype="0" fill="hold" nodeType="withEffect">
                                  <p:stCondLst>
                                    <p:cond delay="0"/>
                                  </p:stCondLst>
                                  <p:childTnLst>
                                    <p:anim calcmode="lin" valueType="num">
                                      <p:cBhvr>
                                        <p:cTn id="76" dur="500"/>
                                        <p:tgtEl>
                                          <p:spTgt spid="814239"/>
                                        </p:tgtEl>
                                        <p:attrNameLst>
                                          <p:attrName>ppt_w</p:attrName>
                                        </p:attrNameLst>
                                      </p:cBhvr>
                                      <p:tavLst>
                                        <p:tav tm="0">
                                          <p:val>
                                            <p:strVal val="ppt_w"/>
                                          </p:val>
                                        </p:tav>
                                        <p:tav tm="100000">
                                          <p:val>
                                            <p:fltVal val="0"/>
                                          </p:val>
                                        </p:tav>
                                      </p:tavLst>
                                    </p:anim>
                                    <p:anim calcmode="lin" valueType="num">
                                      <p:cBhvr>
                                        <p:cTn id="77" dur="500"/>
                                        <p:tgtEl>
                                          <p:spTgt spid="814239"/>
                                        </p:tgtEl>
                                        <p:attrNameLst>
                                          <p:attrName>ppt_h</p:attrName>
                                        </p:attrNameLst>
                                      </p:cBhvr>
                                      <p:tavLst>
                                        <p:tav tm="0">
                                          <p:val>
                                            <p:strVal val="ppt_h"/>
                                          </p:val>
                                        </p:tav>
                                        <p:tav tm="100000">
                                          <p:val>
                                            <p:fltVal val="0"/>
                                          </p:val>
                                        </p:tav>
                                      </p:tavLst>
                                    </p:anim>
                                    <p:animEffect transition="out" filter="fade">
                                      <p:cBhvr>
                                        <p:cTn id="78" dur="500"/>
                                        <p:tgtEl>
                                          <p:spTgt spid="814239"/>
                                        </p:tgtEl>
                                      </p:cBhvr>
                                    </p:animEffect>
                                    <p:set>
                                      <p:cBhvr>
                                        <p:cTn id="79" dur="1" fill="hold">
                                          <p:stCondLst>
                                            <p:cond delay="499"/>
                                          </p:stCondLst>
                                        </p:cTn>
                                        <p:tgtEl>
                                          <p:spTgt spid="814239"/>
                                        </p:tgtEl>
                                        <p:attrNameLst>
                                          <p:attrName>style.visibility</p:attrName>
                                        </p:attrNameLst>
                                      </p:cBhvr>
                                      <p:to>
                                        <p:strVal val="hidden"/>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nodeType="clickEffect">
                                  <p:stCondLst>
                                    <p:cond delay="0"/>
                                  </p:stCondLst>
                                  <p:childTnLst>
                                    <p:set>
                                      <p:cBhvr>
                                        <p:cTn id="83" dur="1" fill="hold">
                                          <p:stCondLst>
                                            <p:cond delay="0"/>
                                          </p:stCondLst>
                                        </p:cTn>
                                        <p:tgtEl>
                                          <p:spTgt spid="814230"/>
                                        </p:tgtEl>
                                        <p:attrNameLst>
                                          <p:attrName>style.visibility</p:attrName>
                                        </p:attrNameLst>
                                      </p:cBhvr>
                                      <p:to>
                                        <p:strVal val="visible"/>
                                      </p:to>
                                    </p:set>
                                    <p:animEffect transition="in" filter="dissolve">
                                      <p:cBhvr>
                                        <p:cTn id="84" dur="500"/>
                                        <p:tgtEl>
                                          <p:spTgt spid="814230"/>
                                        </p:tgtEl>
                                      </p:cBhvr>
                                    </p:animEffect>
                                  </p:childTnLst>
                                </p:cTn>
                              </p:par>
                              <p:par>
                                <p:cTn id="85" presetID="9" presetClass="entr" presetSubtype="0" fill="hold" nodeType="withEffect">
                                  <p:stCondLst>
                                    <p:cond delay="0"/>
                                  </p:stCondLst>
                                  <p:childTnLst>
                                    <p:set>
                                      <p:cBhvr>
                                        <p:cTn id="86" dur="1" fill="hold">
                                          <p:stCondLst>
                                            <p:cond delay="0"/>
                                          </p:stCondLst>
                                        </p:cTn>
                                        <p:tgtEl>
                                          <p:spTgt spid="814092"/>
                                        </p:tgtEl>
                                        <p:attrNameLst>
                                          <p:attrName>style.visibility</p:attrName>
                                        </p:attrNameLst>
                                      </p:cBhvr>
                                      <p:to>
                                        <p:strVal val="visible"/>
                                      </p:to>
                                    </p:set>
                                    <p:animEffect transition="in" filter="dissolve">
                                      <p:cBhvr>
                                        <p:cTn id="87" dur="500"/>
                                        <p:tgtEl>
                                          <p:spTgt spid="814092"/>
                                        </p:tgtEl>
                                      </p:cBhvr>
                                    </p:animEffect>
                                  </p:childTnLst>
                                </p:cTn>
                              </p:par>
                              <p:par>
                                <p:cTn id="88" presetID="9" presetClass="entr" presetSubtype="0" fill="hold" nodeType="withEffect">
                                  <p:stCondLst>
                                    <p:cond delay="0"/>
                                  </p:stCondLst>
                                  <p:childTnLst>
                                    <p:set>
                                      <p:cBhvr>
                                        <p:cTn id="89" dur="1" fill="hold">
                                          <p:stCondLst>
                                            <p:cond delay="0"/>
                                          </p:stCondLst>
                                        </p:cTn>
                                        <p:tgtEl>
                                          <p:spTgt spid="814221"/>
                                        </p:tgtEl>
                                        <p:attrNameLst>
                                          <p:attrName>style.visibility</p:attrName>
                                        </p:attrNameLst>
                                      </p:cBhvr>
                                      <p:to>
                                        <p:strVal val="visible"/>
                                      </p:to>
                                    </p:set>
                                    <p:animEffect transition="in" filter="dissolve">
                                      <p:cBhvr>
                                        <p:cTn id="90" dur="500"/>
                                        <p:tgtEl>
                                          <p:spTgt spid="814221"/>
                                        </p:tgtEl>
                                      </p:cBhvr>
                                    </p:animEffect>
                                  </p:childTnLst>
                                </p:cTn>
                              </p:par>
                              <p:par>
                                <p:cTn id="91" presetID="9" presetClass="entr" presetSubtype="0" fill="hold" nodeType="withEffect">
                                  <p:stCondLst>
                                    <p:cond delay="0"/>
                                  </p:stCondLst>
                                  <p:childTnLst>
                                    <p:set>
                                      <p:cBhvr>
                                        <p:cTn id="92" dur="1" fill="hold">
                                          <p:stCondLst>
                                            <p:cond delay="0"/>
                                          </p:stCondLst>
                                        </p:cTn>
                                        <p:tgtEl>
                                          <p:spTgt spid="814104"/>
                                        </p:tgtEl>
                                        <p:attrNameLst>
                                          <p:attrName>style.visibility</p:attrName>
                                        </p:attrNameLst>
                                      </p:cBhvr>
                                      <p:to>
                                        <p:strVal val="visible"/>
                                      </p:to>
                                    </p:set>
                                    <p:animEffect transition="in" filter="dissolve">
                                      <p:cBhvr>
                                        <p:cTn id="93" dur="500"/>
                                        <p:tgtEl>
                                          <p:spTgt spid="814104"/>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814211"/>
                                        </p:tgtEl>
                                        <p:attrNameLst>
                                          <p:attrName>style.visibility</p:attrName>
                                        </p:attrNameLst>
                                      </p:cBhvr>
                                      <p:to>
                                        <p:strVal val="visible"/>
                                      </p:to>
                                    </p:set>
                                    <p:animEffect transition="in" filter="dissolve">
                                      <p:cBhvr>
                                        <p:cTn id="98" dur="500"/>
                                        <p:tgtEl>
                                          <p:spTgt spid="814211"/>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nodeType="clickEffect">
                                  <p:stCondLst>
                                    <p:cond delay="0"/>
                                  </p:stCondLst>
                                  <p:childTnLst>
                                    <p:set>
                                      <p:cBhvr>
                                        <p:cTn id="102" dur="1" fill="hold">
                                          <p:stCondLst>
                                            <p:cond delay="0"/>
                                          </p:stCondLst>
                                        </p:cTn>
                                        <p:tgtEl>
                                          <p:spTgt spid="814146"/>
                                        </p:tgtEl>
                                        <p:attrNameLst>
                                          <p:attrName>style.visibility</p:attrName>
                                        </p:attrNameLst>
                                      </p:cBhvr>
                                      <p:to>
                                        <p:strVal val="visible"/>
                                      </p:to>
                                    </p:set>
                                    <p:animEffect transition="in" filter="dissolve">
                                      <p:cBhvr>
                                        <p:cTn id="103" dur="500"/>
                                        <p:tgtEl>
                                          <p:spTgt spid="814146"/>
                                        </p:tgtEl>
                                      </p:cBhvr>
                                    </p:animEffect>
                                  </p:childTnLst>
                                </p:cTn>
                              </p:par>
                              <p:par>
                                <p:cTn id="104" presetID="9" presetClass="entr" presetSubtype="0" fill="hold" nodeType="withEffect">
                                  <p:stCondLst>
                                    <p:cond delay="0"/>
                                  </p:stCondLst>
                                  <p:childTnLst>
                                    <p:set>
                                      <p:cBhvr>
                                        <p:cTn id="105" dur="1" fill="hold">
                                          <p:stCondLst>
                                            <p:cond delay="0"/>
                                          </p:stCondLst>
                                        </p:cTn>
                                        <p:tgtEl>
                                          <p:spTgt spid="814243"/>
                                        </p:tgtEl>
                                        <p:attrNameLst>
                                          <p:attrName>style.visibility</p:attrName>
                                        </p:attrNameLst>
                                      </p:cBhvr>
                                      <p:to>
                                        <p:strVal val="visible"/>
                                      </p:to>
                                    </p:set>
                                    <p:animEffect transition="in" filter="dissolve">
                                      <p:cBhvr>
                                        <p:cTn id="106" dur="500"/>
                                        <p:tgtEl>
                                          <p:spTgt spid="814243"/>
                                        </p:tgtEl>
                                      </p:cBhvr>
                                    </p:animEffect>
                                  </p:childTnLst>
                                </p:cTn>
                              </p:par>
                              <p:par>
                                <p:cTn id="107" presetID="9" presetClass="entr" presetSubtype="0" fill="hold" grpId="0" nodeType="withEffect">
                                  <p:stCondLst>
                                    <p:cond delay="0"/>
                                  </p:stCondLst>
                                  <p:childTnLst>
                                    <p:set>
                                      <p:cBhvr>
                                        <p:cTn id="108" dur="1" fill="hold">
                                          <p:stCondLst>
                                            <p:cond delay="0"/>
                                          </p:stCondLst>
                                        </p:cTn>
                                        <p:tgtEl>
                                          <p:spTgt spid="814145"/>
                                        </p:tgtEl>
                                        <p:attrNameLst>
                                          <p:attrName>style.visibility</p:attrName>
                                        </p:attrNameLst>
                                      </p:cBhvr>
                                      <p:to>
                                        <p:strVal val="visible"/>
                                      </p:to>
                                    </p:set>
                                    <p:animEffect transition="in" filter="dissolve">
                                      <p:cBhvr>
                                        <p:cTn id="109" dur="500"/>
                                        <p:tgtEl>
                                          <p:spTgt spid="814145"/>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22" presetClass="exit" presetSubtype="1" fill="hold" nodeType="clickEffect">
                                  <p:stCondLst>
                                    <p:cond delay="0"/>
                                  </p:stCondLst>
                                  <p:childTnLst>
                                    <p:animEffect transition="out" filter="wipe(up)">
                                      <p:cBhvr>
                                        <p:cTn id="113" dur="500"/>
                                        <p:tgtEl>
                                          <p:spTgt spid="814205"/>
                                        </p:tgtEl>
                                      </p:cBhvr>
                                    </p:animEffect>
                                    <p:set>
                                      <p:cBhvr>
                                        <p:cTn id="114" dur="1" fill="hold">
                                          <p:stCondLst>
                                            <p:cond delay="499"/>
                                          </p:stCondLst>
                                        </p:cTn>
                                        <p:tgtEl>
                                          <p:spTgt spid="814205"/>
                                        </p:tgtEl>
                                        <p:attrNameLst>
                                          <p:attrName>style.visibility</p:attrName>
                                        </p:attrNameLst>
                                      </p:cBhvr>
                                      <p:to>
                                        <p:strVal val="hidden"/>
                                      </p:to>
                                    </p:set>
                                  </p:childTnLst>
                                </p:cTn>
                              </p:par>
                            </p:childTnLst>
                          </p:cTn>
                        </p:par>
                        <p:par>
                          <p:cTn id="115" fill="hold" nodeType="afterGroup">
                            <p:stCondLst>
                              <p:cond delay="500"/>
                            </p:stCondLst>
                            <p:childTnLst>
                              <p:par>
                                <p:cTn id="116" presetID="22" presetClass="exit" presetSubtype="2" fill="hold" grpId="0" nodeType="afterEffect">
                                  <p:stCondLst>
                                    <p:cond delay="0"/>
                                  </p:stCondLst>
                                  <p:childTnLst>
                                    <p:animEffect transition="out" filter="wipe(right)">
                                      <p:cBhvr>
                                        <p:cTn id="117" dur="500"/>
                                        <p:tgtEl>
                                          <p:spTgt spid="814209"/>
                                        </p:tgtEl>
                                      </p:cBhvr>
                                    </p:animEffect>
                                    <p:set>
                                      <p:cBhvr>
                                        <p:cTn id="118" dur="1" fill="hold">
                                          <p:stCondLst>
                                            <p:cond delay="499"/>
                                          </p:stCondLst>
                                        </p:cTn>
                                        <p:tgtEl>
                                          <p:spTgt spid="814209"/>
                                        </p:tgtEl>
                                        <p:attrNameLst>
                                          <p:attrName>style.visibility</p:attrName>
                                        </p:attrNameLst>
                                      </p:cBhvr>
                                      <p:to>
                                        <p:strVal val="hidden"/>
                                      </p:to>
                                    </p:set>
                                  </p:childTnLst>
                                </p:cTn>
                              </p:par>
                              <p:par>
                                <p:cTn id="119" presetID="22" presetClass="exit" presetSubtype="8" fill="hold" grpId="0" nodeType="withEffect">
                                  <p:stCondLst>
                                    <p:cond delay="0"/>
                                  </p:stCondLst>
                                  <p:childTnLst>
                                    <p:animEffect transition="out" filter="wipe(left)">
                                      <p:cBhvr>
                                        <p:cTn id="120" dur="500"/>
                                        <p:tgtEl>
                                          <p:spTgt spid="814208"/>
                                        </p:tgtEl>
                                      </p:cBhvr>
                                    </p:animEffect>
                                    <p:set>
                                      <p:cBhvr>
                                        <p:cTn id="121" dur="1" fill="hold">
                                          <p:stCondLst>
                                            <p:cond delay="499"/>
                                          </p:stCondLst>
                                        </p:cTn>
                                        <p:tgtEl>
                                          <p:spTgt spid="814208"/>
                                        </p:tgtEl>
                                        <p:attrNameLst>
                                          <p:attrName>style.visibility</p:attrName>
                                        </p:attrNameLst>
                                      </p:cBhvr>
                                      <p:to>
                                        <p:strVal val="hidden"/>
                                      </p:to>
                                    </p:set>
                                  </p:childTnLst>
                                </p:cTn>
                              </p:par>
                            </p:childTnLst>
                          </p:cTn>
                        </p:par>
                        <p:par>
                          <p:cTn id="122" fill="hold" nodeType="afterGroup">
                            <p:stCondLst>
                              <p:cond delay="1000"/>
                            </p:stCondLst>
                            <p:childTnLst>
                              <p:par>
                                <p:cTn id="123" presetID="22" presetClass="exit" presetSubtype="1" fill="hold" grpId="0" nodeType="afterEffect">
                                  <p:stCondLst>
                                    <p:cond delay="0"/>
                                  </p:stCondLst>
                                  <p:childTnLst>
                                    <p:animEffect transition="out" filter="wipe(up)">
                                      <p:cBhvr>
                                        <p:cTn id="124" dur="500"/>
                                        <p:tgtEl>
                                          <p:spTgt spid="814210"/>
                                        </p:tgtEl>
                                      </p:cBhvr>
                                    </p:animEffect>
                                    <p:set>
                                      <p:cBhvr>
                                        <p:cTn id="125" dur="1" fill="hold">
                                          <p:stCondLst>
                                            <p:cond delay="499"/>
                                          </p:stCondLst>
                                        </p:cTn>
                                        <p:tgtEl>
                                          <p:spTgt spid="814210"/>
                                        </p:tgtEl>
                                        <p:attrNameLst>
                                          <p:attrName>style.visibility</p:attrName>
                                        </p:attrNameLst>
                                      </p:cBhvr>
                                      <p:to>
                                        <p:strVal val="hidden"/>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9" presetClass="entr" presetSubtype="0" fill="hold" grpId="0" nodeType="clickEffect">
                                  <p:stCondLst>
                                    <p:cond delay="0"/>
                                  </p:stCondLst>
                                  <p:childTnLst>
                                    <p:set>
                                      <p:cBhvr>
                                        <p:cTn id="129" dur="1" fill="hold">
                                          <p:stCondLst>
                                            <p:cond delay="0"/>
                                          </p:stCondLst>
                                        </p:cTn>
                                        <p:tgtEl>
                                          <p:spTgt spid="814160"/>
                                        </p:tgtEl>
                                        <p:attrNameLst>
                                          <p:attrName>style.visibility</p:attrName>
                                        </p:attrNameLst>
                                      </p:cBhvr>
                                      <p:to>
                                        <p:strVal val="visible"/>
                                      </p:to>
                                    </p:set>
                                    <p:animEffect transition="in" filter="dissolve">
                                      <p:cBhvr>
                                        <p:cTn id="130" dur="500"/>
                                        <p:tgtEl>
                                          <p:spTgt spid="814160"/>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9" presetClass="entr" presetSubtype="0" fill="hold" grpId="0" nodeType="clickEffect">
                                  <p:stCondLst>
                                    <p:cond delay="0"/>
                                  </p:stCondLst>
                                  <p:childTnLst>
                                    <p:set>
                                      <p:cBhvr>
                                        <p:cTn id="134" dur="1" fill="hold">
                                          <p:stCondLst>
                                            <p:cond delay="0"/>
                                          </p:stCondLst>
                                        </p:cTn>
                                        <p:tgtEl>
                                          <p:spTgt spid="814083"/>
                                        </p:tgtEl>
                                        <p:attrNameLst>
                                          <p:attrName>style.visibility</p:attrName>
                                        </p:attrNameLst>
                                      </p:cBhvr>
                                      <p:to>
                                        <p:strVal val="visible"/>
                                      </p:to>
                                    </p:set>
                                    <p:animEffect transition="in" filter="dissolve">
                                      <p:cBhvr>
                                        <p:cTn id="135" dur="500"/>
                                        <p:tgtEl>
                                          <p:spTgt spid="8140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4082" grpId="0"/>
      <p:bldP spid="814083" grpId="0"/>
      <p:bldP spid="814087" grpId="0"/>
      <p:bldP spid="814145" grpId="0" animBg="1"/>
      <p:bldP spid="814160" grpId="0" animBg="1"/>
      <p:bldP spid="814161" grpId="0" animBg="1"/>
      <p:bldP spid="814162" grpId="0" animBg="1"/>
      <p:bldP spid="814163" grpId="0" animBg="1"/>
      <p:bldP spid="814182" grpId="0" animBg="1"/>
      <p:bldP spid="814208" grpId="0" animBg="1"/>
      <p:bldP spid="814209" grpId="0" animBg="1"/>
      <p:bldP spid="814210"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82690" name="Rectangle 2"/>
          <p:cNvSpPr>
            <a:spLocks noChangeArrowheads="1"/>
          </p:cNvSpPr>
          <p:nvPr/>
        </p:nvSpPr>
        <p:spPr bwMode="auto">
          <a:xfrm>
            <a:off x="1333500" y="1660525"/>
            <a:ext cx="21891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3200">
                <a:solidFill>
                  <a:schemeClr val="accent2"/>
                </a:solidFill>
                <a:latin typeface="Arial Narrow" pitchFamily="34" charset="0"/>
              </a:rPr>
              <a:t>“Pure” HCO</a:t>
            </a:r>
            <a:r>
              <a:rPr lang="en-US" sz="3200" baseline="-14000">
                <a:solidFill>
                  <a:schemeClr val="accent2"/>
                </a:solidFill>
                <a:latin typeface="Arial Narrow" pitchFamily="34" charset="0"/>
              </a:rPr>
              <a:t>3</a:t>
            </a:r>
            <a:r>
              <a:rPr lang="en-US" sz="3200" baseline="40000">
                <a:solidFill>
                  <a:schemeClr val="accent2"/>
                </a:solidFill>
                <a:latin typeface="Arial Narrow" pitchFamily="34" charset="0"/>
              </a:rPr>
              <a:t>–</a:t>
            </a:r>
          </a:p>
        </p:txBody>
      </p:sp>
      <p:sp>
        <p:nvSpPr>
          <p:cNvPr id="882691" name="Rectangle 3"/>
          <p:cNvSpPr>
            <a:spLocks noChangeArrowheads="1"/>
          </p:cNvSpPr>
          <p:nvPr/>
        </p:nvSpPr>
        <p:spPr bwMode="auto">
          <a:xfrm>
            <a:off x="5794375" y="1660525"/>
            <a:ext cx="18256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3200">
                <a:solidFill>
                  <a:schemeClr val="accent2"/>
                </a:solidFill>
                <a:latin typeface="Arial Narrow" pitchFamily="34" charset="0"/>
              </a:rPr>
              <a:t>“Pure” CO</a:t>
            </a:r>
            <a:r>
              <a:rPr lang="en-US" sz="3200" baseline="-14000">
                <a:solidFill>
                  <a:schemeClr val="accent2"/>
                </a:solidFill>
                <a:latin typeface="Arial Narrow" pitchFamily="34" charset="0"/>
              </a:rPr>
              <a:t>2</a:t>
            </a:r>
          </a:p>
        </p:txBody>
      </p:sp>
      <p:sp>
        <p:nvSpPr>
          <p:cNvPr id="66564" name="Rectangle 4"/>
          <p:cNvSpPr>
            <a:spLocks noChangeArrowheads="1"/>
          </p:cNvSpPr>
          <p:nvPr/>
        </p:nvSpPr>
        <p:spPr bwMode="auto">
          <a:xfrm>
            <a:off x="2406650" y="4764088"/>
            <a:ext cx="33338" cy="481012"/>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6565" name="Line 5"/>
          <p:cNvSpPr>
            <a:spLocks noChangeShapeType="1"/>
          </p:cNvSpPr>
          <p:nvPr/>
        </p:nvSpPr>
        <p:spPr bwMode="auto">
          <a:xfrm>
            <a:off x="7235825" y="4732338"/>
            <a:ext cx="0" cy="25400"/>
          </a:xfrm>
          <a:prstGeom prst="line">
            <a:avLst/>
          </a:prstGeom>
          <a:noFill/>
          <a:ln w="12700">
            <a:solidFill>
              <a:srgbClr val="00FF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566" name="Rectangle 6"/>
          <p:cNvSpPr>
            <a:spLocks noChangeArrowheads="1"/>
          </p:cNvSpPr>
          <p:nvPr/>
        </p:nvSpPr>
        <p:spPr bwMode="auto">
          <a:xfrm>
            <a:off x="6681788" y="4764088"/>
            <a:ext cx="33337" cy="481012"/>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82695" name="Text Box 7"/>
          <p:cNvSpPr txBox="1">
            <a:spLocks noChangeArrowheads="1"/>
          </p:cNvSpPr>
          <p:nvPr/>
        </p:nvSpPr>
        <p:spPr bwMode="auto">
          <a:xfrm>
            <a:off x="5848350" y="6364288"/>
            <a:ext cx="29797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rPr>
              <a:t>Zhao et al, </a:t>
            </a:r>
            <a:r>
              <a:rPr lang="en-US" sz="2000" i="1">
                <a:latin typeface="Arial Narrow" pitchFamily="34" charset="0"/>
              </a:rPr>
              <a:t>Nature </a:t>
            </a:r>
            <a:r>
              <a:rPr lang="en-US" sz="2000">
                <a:latin typeface="Arial Narrow" pitchFamily="34" charset="0"/>
              </a:rPr>
              <a:t>374, 1995</a:t>
            </a:r>
          </a:p>
        </p:txBody>
      </p:sp>
      <p:sp>
        <p:nvSpPr>
          <p:cNvPr id="66568" name="Rectangle 8"/>
          <p:cNvSpPr>
            <a:spLocks noChangeArrowheads="1"/>
          </p:cNvSpPr>
          <p:nvPr/>
        </p:nvSpPr>
        <p:spPr bwMode="auto">
          <a:xfrm>
            <a:off x="685800" y="276225"/>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a:solidFill>
                  <a:schemeClr val="tx1"/>
                </a:solidFill>
                <a:latin typeface="Arial Narrow" pitchFamily="34" charset="0"/>
              </a:rPr>
              <a:t>Out-of-Equilibrium Solutions</a:t>
            </a:r>
          </a:p>
        </p:txBody>
      </p:sp>
      <p:grpSp>
        <p:nvGrpSpPr>
          <p:cNvPr id="66569" name="Group 9"/>
          <p:cNvGrpSpPr>
            <a:grpSpLocks/>
          </p:cNvGrpSpPr>
          <p:nvPr/>
        </p:nvGrpSpPr>
        <p:grpSpPr bwMode="auto">
          <a:xfrm>
            <a:off x="2273300" y="1200150"/>
            <a:ext cx="4565650" cy="0"/>
            <a:chOff x="0" y="672"/>
            <a:chExt cx="2876" cy="0"/>
          </a:xfrm>
        </p:grpSpPr>
        <p:sp>
          <p:nvSpPr>
            <p:cNvPr id="66722"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723"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82700" name="Group 12"/>
          <p:cNvGrpSpPr>
            <a:grpSpLocks/>
          </p:cNvGrpSpPr>
          <p:nvPr/>
        </p:nvGrpSpPr>
        <p:grpSpPr bwMode="auto">
          <a:xfrm>
            <a:off x="5953125" y="2514600"/>
            <a:ext cx="466725" cy="1047750"/>
            <a:chOff x="3895" y="2024"/>
            <a:chExt cx="294" cy="660"/>
          </a:xfrm>
        </p:grpSpPr>
        <p:sp>
          <p:nvSpPr>
            <p:cNvPr id="66711" name="Line 13"/>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12" name="Line 14"/>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13" name="Line 15"/>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14" name="Line 16"/>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15" name="Line 17"/>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16" name="Line 18"/>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17" name="Line 19"/>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18" name="Line 20"/>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19" name="Line 21"/>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20" name="Line 22"/>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21" name="Line 23"/>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82712" name="Group 24"/>
          <p:cNvGrpSpPr>
            <a:grpSpLocks/>
          </p:cNvGrpSpPr>
          <p:nvPr/>
        </p:nvGrpSpPr>
        <p:grpSpPr bwMode="auto">
          <a:xfrm>
            <a:off x="6992938" y="2514600"/>
            <a:ext cx="466725" cy="1047750"/>
            <a:chOff x="3895" y="2024"/>
            <a:chExt cx="294" cy="660"/>
          </a:xfrm>
        </p:grpSpPr>
        <p:sp>
          <p:nvSpPr>
            <p:cNvPr id="66700" name="Line 25"/>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01" name="Line 26"/>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02" name="Line 27"/>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03" name="Line 28"/>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04" name="Line 29"/>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05" name="Line 30"/>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06" name="Line 31"/>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07" name="Line 32"/>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08" name="Line 33"/>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09" name="Line 34"/>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710" name="Line 35"/>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82724" name="Group 36"/>
          <p:cNvGrpSpPr>
            <a:grpSpLocks/>
          </p:cNvGrpSpPr>
          <p:nvPr/>
        </p:nvGrpSpPr>
        <p:grpSpPr bwMode="auto">
          <a:xfrm>
            <a:off x="1677988" y="2514600"/>
            <a:ext cx="466725" cy="1047750"/>
            <a:chOff x="3895" y="2024"/>
            <a:chExt cx="294" cy="660"/>
          </a:xfrm>
        </p:grpSpPr>
        <p:sp>
          <p:nvSpPr>
            <p:cNvPr id="66689" name="Line 37"/>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0" name="Line 38"/>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1" name="Line 39"/>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2" name="Line 40"/>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3" name="Line 41"/>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4" name="Line 42"/>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5" name="Line 43"/>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6" name="Line 44"/>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7" name="Line 45"/>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8" name="Line 46"/>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99" name="Line 47"/>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82736" name="Group 48"/>
          <p:cNvGrpSpPr>
            <a:grpSpLocks/>
          </p:cNvGrpSpPr>
          <p:nvPr/>
        </p:nvGrpSpPr>
        <p:grpSpPr bwMode="auto">
          <a:xfrm>
            <a:off x="2720975" y="2514600"/>
            <a:ext cx="466725" cy="1047750"/>
            <a:chOff x="3895" y="2024"/>
            <a:chExt cx="294" cy="660"/>
          </a:xfrm>
        </p:grpSpPr>
        <p:sp>
          <p:nvSpPr>
            <p:cNvPr id="66678" name="Line 49"/>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79" name="Line 50"/>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80" name="Line 51"/>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81" name="Line 52"/>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82" name="Line 53"/>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83" name="Line 54"/>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84" name="Line 55"/>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85" name="Line 56"/>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86" name="Line 57"/>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87" name="Line 58"/>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88" name="Line 59"/>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82748" name="Group 60"/>
          <p:cNvGrpSpPr>
            <a:grpSpLocks/>
          </p:cNvGrpSpPr>
          <p:nvPr/>
        </p:nvGrpSpPr>
        <p:grpSpPr bwMode="auto">
          <a:xfrm>
            <a:off x="203200" y="3014663"/>
            <a:ext cx="2224088" cy="1744662"/>
            <a:chOff x="128" y="1899"/>
            <a:chExt cx="1401" cy="1099"/>
          </a:xfrm>
        </p:grpSpPr>
        <p:sp>
          <p:nvSpPr>
            <p:cNvPr id="66674" name="Rectangle 61"/>
            <p:cNvSpPr>
              <a:spLocks noChangeArrowheads="1"/>
            </p:cNvSpPr>
            <p:nvPr/>
          </p:nvSpPr>
          <p:spPr bwMode="auto">
            <a:xfrm>
              <a:off x="358" y="1899"/>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9.4</a:t>
              </a:r>
              <a:endParaRPr lang="en-US" sz="2500" baseline="40000">
                <a:solidFill>
                  <a:schemeClr val="tx1"/>
                </a:solidFill>
                <a:latin typeface="Arial Narrow" pitchFamily="34" charset="0"/>
              </a:endParaRPr>
            </a:p>
          </p:txBody>
        </p:sp>
        <p:sp>
          <p:nvSpPr>
            <p:cNvPr id="66675" name="Freeform 62"/>
            <p:cNvSpPr>
              <a:spLocks/>
            </p:cNvSpPr>
            <p:nvPr/>
          </p:nvSpPr>
          <p:spPr bwMode="auto">
            <a:xfrm>
              <a:off x="1076" y="2244"/>
              <a:ext cx="453" cy="754"/>
            </a:xfrm>
            <a:custGeom>
              <a:avLst/>
              <a:gdLst>
                <a:gd name="T0" fmla="*/ 0 w 453"/>
                <a:gd name="T1" fmla="*/ 0 h 754"/>
                <a:gd name="T2" fmla="*/ 0 w 453"/>
                <a:gd name="T3" fmla="*/ 345 h 754"/>
                <a:gd name="T4" fmla="*/ 106 w 453"/>
                <a:gd name="T5" fmla="*/ 345 h 754"/>
                <a:gd name="T6" fmla="*/ 106 w 453"/>
                <a:gd name="T7" fmla="*/ 383 h 754"/>
                <a:gd name="T8" fmla="*/ 117 w 453"/>
                <a:gd name="T9" fmla="*/ 383 h 754"/>
                <a:gd name="T10" fmla="*/ 117 w 453"/>
                <a:gd name="T11" fmla="*/ 735 h 754"/>
                <a:gd name="T12" fmla="*/ 117 w 453"/>
                <a:gd name="T13" fmla="*/ 753 h 754"/>
                <a:gd name="T14" fmla="*/ 445 w 453"/>
                <a:gd name="T15" fmla="*/ 753 h 754"/>
                <a:gd name="T16" fmla="*/ 452 w 453"/>
                <a:gd name="T17" fmla="*/ 753 h 754"/>
                <a:gd name="T18" fmla="*/ 452 w 453"/>
                <a:gd name="T19" fmla="*/ 735 h 754"/>
                <a:gd name="T20" fmla="*/ 133 w 453"/>
                <a:gd name="T21" fmla="*/ 735 h 754"/>
                <a:gd name="T22" fmla="*/ 133 w 453"/>
                <a:gd name="T23" fmla="*/ 383 h 754"/>
                <a:gd name="T24" fmla="*/ 142 w 453"/>
                <a:gd name="T25" fmla="*/ 383 h 754"/>
                <a:gd name="T26" fmla="*/ 142 w 453"/>
                <a:gd name="T27" fmla="*/ 345 h 754"/>
                <a:gd name="T28" fmla="*/ 250 w 453"/>
                <a:gd name="T29" fmla="*/ 345 h 754"/>
                <a:gd name="T30" fmla="*/ 250 w 453"/>
                <a:gd name="T31" fmla="*/ 0 h 754"/>
                <a:gd name="T32" fmla="*/ 230 w 453"/>
                <a:gd name="T33" fmla="*/ 0 h 754"/>
                <a:gd name="T34" fmla="*/ 18 w 453"/>
                <a:gd name="T35" fmla="*/ 0 h 754"/>
                <a:gd name="T36" fmla="*/ 0 w 453"/>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3" h="754">
                  <a:moveTo>
                    <a:pt x="0" y="0"/>
                  </a:moveTo>
                  <a:lnTo>
                    <a:pt x="0" y="345"/>
                  </a:lnTo>
                  <a:lnTo>
                    <a:pt x="106" y="345"/>
                  </a:lnTo>
                  <a:lnTo>
                    <a:pt x="106" y="383"/>
                  </a:lnTo>
                  <a:lnTo>
                    <a:pt x="117" y="383"/>
                  </a:lnTo>
                  <a:lnTo>
                    <a:pt x="117" y="735"/>
                  </a:lnTo>
                  <a:lnTo>
                    <a:pt x="117" y="753"/>
                  </a:lnTo>
                  <a:lnTo>
                    <a:pt x="445" y="753"/>
                  </a:lnTo>
                  <a:lnTo>
                    <a:pt x="452" y="753"/>
                  </a:lnTo>
                  <a:lnTo>
                    <a:pt x="452" y="735"/>
                  </a:lnTo>
                  <a:lnTo>
                    <a:pt x="133" y="735"/>
                  </a:lnTo>
                  <a:lnTo>
                    <a:pt x="133" y="383"/>
                  </a:lnTo>
                  <a:lnTo>
                    <a:pt x="142" y="383"/>
                  </a:lnTo>
                  <a:lnTo>
                    <a:pt x="142" y="345"/>
                  </a:lnTo>
                  <a:lnTo>
                    <a:pt x="250" y="345"/>
                  </a:lnTo>
                  <a:lnTo>
                    <a:pt x="250" y="0"/>
                  </a:lnTo>
                  <a:lnTo>
                    <a:pt x="230" y="0"/>
                  </a:lnTo>
                  <a:lnTo>
                    <a:pt x="18" y="0"/>
                  </a:lnTo>
                  <a:lnTo>
                    <a:pt x="0" y="0"/>
                  </a:lnTo>
                </a:path>
              </a:pathLst>
            </a:custGeom>
            <a:solidFill>
              <a:srgbClr val="CC3399"/>
            </a:solidFill>
            <a:ln w="12700" cap="rnd" cmpd="sng">
              <a:solidFill>
                <a:srgbClr val="CC3399"/>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76" name="Rectangle 63"/>
            <p:cNvSpPr>
              <a:spLocks noChangeArrowheads="1"/>
            </p:cNvSpPr>
            <p:nvPr/>
          </p:nvSpPr>
          <p:spPr bwMode="auto">
            <a:xfrm>
              <a:off x="326" y="2080"/>
              <a:ext cx="56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6677" name="Rectangle 64"/>
            <p:cNvSpPr>
              <a:spLocks noChangeArrowheads="1"/>
            </p:cNvSpPr>
            <p:nvPr/>
          </p:nvSpPr>
          <p:spPr bwMode="auto">
            <a:xfrm>
              <a:off x="128" y="2261"/>
              <a:ext cx="9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44 mM HCO</a:t>
              </a:r>
              <a:r>
                <a:rPr lang="en-US" sz="2500" baseline="-14000">
                  <a:solidFill>
                    <a:schemeClr val="tx1"/>
                  </a:solidFill>
                  <a:latin typeface="Arial Narrow" pitchFamily="34" charset="0"/>
                </a:rPr>
                <a:t>3</a:t>
              </a:r>
              <a:r>
                <a:rPr lang="en-US" sz="2500" baseline="40000">
                  <a:solidFill>
                    <a:schemeClr val="tx1"/>
                  </a:solidFill>
                  <a:latin typeface="Arial Narrow" pitchFamily="34" charset="0"/>
                </a:rPr>
                <a:t>–</a:t>
              </a:r>
            </a:p>
          </p:txBody>
        </p:sp>
      </p:grpSp>
      <p:sp>
        <p:nvSpPr>
          <p:cNvPr id="882753" name="Freeform 65"/>
          <p:cNvSpPr>
            <a:spLocks/>
          </p:cNvSpPr>
          <p:nvPr/>
        </p:nvSpPr>
        <p:spPr bwMode="auto">
          <a:xfrm>
            <a:off x="5983288" y="3562350"/>
            <a:ext cx="719137" cy="1196975"/>
          </a:xfrm>
          <a:custGeom>
            <a:avLst/>
            <a:gdLst>
              <a:gd name="T0" fmla="*/ 0 w 453"/>
              <a:gd name="T1" fmla="*/ 0 h 754"/>
              <a:gd name="T2" fmla="*/ 0 w 453"/>
              <a:gd name="T3" fmla="*/ 2147483647 h 754"/>
              <a:gd name="T4" fmla="*/ 2147483647 w 453"/>
              <a:gd name="T5" fmla="*/ 2147483647 h 754"/>
              <a:gd name="T6" fmla="*/ 2147483647 w 453"/>
              <a:gd name="T7" fmla="*/ 2147483647 h 754"/>
              <a:gd name="T8" fmla="*/ 2147483647 w 453"/>
              <a:gd name="T9" fmla="*/ 2147483647 h 754"/>
              <a:gd name="T10" fmla="*/ 2147483647 w 453"/>
              <a:gd name="T11" fmla="*/ 2147483647 h 754"/>
              <a:gd name="T12" fmla="*/ 2147483647 w 453"/>
              <a:gd name="T13" fmla="*/ 2147483647 h 754"/>
              <a:gd name="T14" fmla="*/ 2147483647 w 453"/>
              <a:gd name="T15" fmla="*/ 2147483647 h 754"/>
              <a:gd name="T16" fmla="*/ 2147483647 w 453"/>
              <a:gd name="T17" fmla="*/ 2147483647 h 754"/>
              <a:gd name="T18" fmla="*/ 2147483647 w 453"/>
              <a:gd name="T19" fmla="*/ 2147483647 h 754"/>
              <a:gd name="T20" fmla="*/ 2147483647 w 453"/>
              <a:gd name="T21" fmla="*/ 2147483647 h 754"/>
              <a:gd name="T22" fmla="*/ 2147483647 w 453"/>
              <a:gd name="T23" fmla="*/ 2147483647 h 754"/>
              <a:gd name="T24" fmla="*/ 2147483647 w 453"/>
              <a:gd name="T25" fmla="*/ 2147483647 h 754"/>
              <a:gd name="T26" fmla="*/ 2147483647 w 453"/>
              <a:gd name="T27" fmla="*/ 2147483647 h 754"/>
              <a:gd name="T28" fmla="*/ 2147483647 w 453"/>
              <a:gd name="T29" fmla="*/ 2147483647 h 754"/>
              <a:gd name="T30" fmla="*/ 2147483647 w 453"/>
              <a:gd name="T31" fmla="*/ 0 h 754"/>
              <a:gd name="T32" fmla="*/ 2147483647 w 453"/>
              <a:gd name="T33" fmla="*/ 0 h 754"/>
              <a:gd name="T34" fmla="*/ 2147483647 w 453"/>
              <a:gd name="T35" fmla="*/ 0 h 754"/>
              <a:gd name="T36" fmla="*/ 0 w 453"/>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3" h="754">
                <a:moveTo>
                  <a:pt x="0" y="0"/>
                </a:moveTo>
                <a:lnTo>
                  <a:pt x="0" y="345"/>
                </a:lnTo>
                <a:lnTo>
                  <a:pt x="106" y="345"/>
                </a:lnTo>
                <a:lnTo>
                  <a:pt x="106" y="383"/>
                </a:lnTo>
                <a:lnTo>
                  <a:pt x="117" y="383"/>
                </a:lnTo>
                <a:lnTo>
                  <a:pt x="117" y="735"/>
                </a:lnTo>
                <a:lnTo>
                  <a:pt x="117" y="753"/>
                </a:lnTo>
                <a:lnTo>
                  <a:pt x="445" y="753"/>
                </a:lnTo>
                <a:lnTo>
                  <a:pt x="452" y="753"/>
                </a:lnTo>
                <a:lnTo>
                  <a:pt x="452" y="735"/>
                </a:lnTo>
                <a:lnTo>
                  <a:pt x="133" y="735"/>
                </a:lnTo>
                <a:lnTo>
                  <a:pt x="133" y="383"/>
                </a:lnTo>
                <a:lnTo>
                  <a:pt x="142" y="383"/>
                </a:lnTo>
                <a:lnTo>
                  <a:pt x="142" y="345"/>
                </a:lnTo>
                <a:lnTo>
                  <a:pt x="250" y="345"/>
                </a:lnTo>
                <a:lnTo>
                  <a:pt x="250" y="0"/>
                </a:lnTo>
                <a:lnTo>
                  <a:pt x="230" y="0"/>
                </a:lnTo>
                <a:lnTo>
                  <a:pt x="18" y="0"/>
                </a:lnTo>
                <a:lnTo>
                  <a:pt x="0" y="0"/>
                </a:lnTo>
              </a:path>
            </a:pathLst>
          </a:custGeom>
          <a:solidFill>
            <a:schemeClr val="folHlink"/>
          </a:solidFill>
          <a:ln w="12700" cap="rnd" cmpd="sng">
            <a:solidFill>
              <a:schemeClr val="folHlink"/>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82754" name="Group 66"/>
          <p:cNvGrpSpPr>
            <a:grpSpLocks/>
          </p:cNvGrpSpPr>
          <p:nvPr/>
        </p:nvGrpSpPr>
        <p:grpSpPr bwMode="auto">
          <a:xfrm>
            <a:off x="6707188" y="3014663"/>
            <a:ext cx="1884362" cy="1744662"/>
            <a:chOff x="4225" y="1899"/>
            <a:chExt cx="1187" cy="1099"/>
          </a:xfrm>
        </p:grpSpPr>
        <p:sp>
          <p:nvSpPr>
            <p:cNvPr id="66669" name="Freeform 67"/>
            <p:cNvSpPr>
              <a:spLocks/>
            </p:cNvSpPr>
            <p:nvPr/>
          </p:nvSpPr>
          <p:spPr bwMode="auto">
            <a:xfrm>
              <a:off x="4225" y="2244"/>
              <a:ext cx="454" cy="754"/>
            </a:xfrm>
            <a:custGeom>
              <a:avLst/>
              <a:gdLst>
                <a:gd name="T0" fmla="*/ 220 w 455"/>
                <a:gd name="T1" fmla="*/ 0 h 754"/>
                <a:gd name="T2" fmla="*/ 201 w 455"/>
                <a:gd name="T3" fmla="*/ 0 h 754"/>
                <a:gd name="T4" fmla="*/ 201 w 455"/>
                <a:gd name="T5" fmla="*/ 345 h 754"/>
                <a:gd name="T6" fmla="*/ 299 w 455"/>
                <a:gd name="T7" fmla="*/ 345 h 754"/>
                <a:gd name="T8" fmla="*/ 299 w 455"/>
                <a:gd name="T9" fmla="*/ 383 h 754"/>
                <a:gd name="T10" fmla="*/ 304 w 455"/>
                <a:gd name="T11" fmla="*/ 383 h 754"/>
                <a:gd name="T12" fmla="*/ 304 w 455"/>
                <a:gd name="T13" fmla="*/ 735 h 754"/>
                <a:gd name="T14" fmla="*/ 0 w 455"/>
                <a:gd name="T15" fmla="*/ 735 h 754"/>
                <a:gd name="T16" fmla="*/ 0 w 455"/>
                <a:gd name="T17" fmla="*/ 753 h 754"/>
                <a:gd name="T18" fmla="*/ 9 w 455"/>
                <a:gd name="T19" fmla="*/ 753 h 754"/>
                <a:gd name="T20" fmla="*/ 324 w 455"/>
                <a:gd name="T21" fmla="*/ 753 h 754"/>
                <a:gd name="T22" fmla="*/ 324 w 455"/>
                <a:gd name="T23" fmla="*/ 735 h 754"/>
                <a:gd name="T24" fmla="*/ 324 w 455"/>
                <a:gd name="T25" fmla="*/ 383 h 754"/>
                <a:gd name="T26" fmla="*/ 331 w 455"/>
                <a:gd name="T27" fmla="*/ 383 h 754"/>
                <a:gd name="T28" fmla="*/ 331 w 455"/>
                <a:gd name="T29" fmla="*/ 345 h 754"/>
                <a:gd name="T30" fmla="*/ 442 w 455"/>
                <a:gd name="T31" fmla="*/ 345 h 754"/>
                <a:gd name="T32" fmla="*/ 442 w 455"/>
                <a:gd name="T33" fmla="*/ 0 h 754"/>
                <a:gd name="T34" fmla="*/ 419 w 455"/>
                <a:gd name="T35" fmla="*/ 0 h 754"/>
                <a:gd name="T36" fmla="*/ 220 w 455"/>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5" h="754">
                  <a:moveTo>
                    <a:pt x="220" y="0"/>
                  </a:moveTo>
                  <a:lnTo>
                    <a:pt x="201" y="0"/>
                  </a:lnTo>
                  <a:lnTo>
                    <a:pt x="201" y="345"/>
                  </a:lnTo>
                  <a:lnTo>
                    <a:pt x="311" y="345"/>
                  </a:lnTo>
                  <a:lnTo>
                    <a:pt x="311" y="383"/>
                  </a:lnTo>
                  <a:lnTo>
                    <a:pt x="316" y="383"/>
                  </a:lnTo>
                  <a:lnTo>
                    <a:pt x="316" y="735"/>
                  </a:lnTo>
                  <a:lnTo>
                    <a:pt x="0" y="735"/>
                  </a:lnTo>
                  <a:lnTo>
                    <a:pt x="0" y="753"/>
                  </a:lnTo>
                  <a:lnTo>
                    <a:pt x="9" y="753"/>
                  </a:lnTo>
                  <a:lnTo>
                    <a:pt x="336" y="753"/>
                  </a:lnTo>
                  <a:lnTo>
                    <a:pt x="336" y="735"/>
                  </a:lnTo>
                  <a:lnTo>
                    <a:pt x="336" y="383"/>
                  </a:lnTo>
                  <a:lnTo>
                    <a:pt x="343" y="383"/>
                  </a:lnTo>
                  <a:lnTo>
                    <a:pt x="343" y="345"/>
                  </a:lnTo>
                  <a:lnTo>
                    <a:pt x="454" y="345"/>
                  </a:lnTo>
                  <a:lnTo>
                    <a:pt x="454" y="0"/>
                  </a:lnTo>
                  <a:lnTo>
                    <a:pt x="431" y="0"/>
                  </a:lnTo>
                  <a:lnTo>
                    <a:pt x="220" y="0"/>
                  </a:lnTo>
                </a:path>
              </a:pathLst>
            </a:custGeom>
            <a:solidFill>
              <a:srgbClr val="FFFF00"/>
            </a:solidFill>
            <a:ln w="12700" cap="rnd" cmpd="sng">
              <a:solidFill>
                <a:srgbClr val="FFFF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70" name="Rectangle 68"/>
            <p:cNvSpPr>
              <a:spLocks noChangeArrowheads="1"/>
            </p:cNvSpPr>
            <p:nvPr/>
          </p:nvSpPr>
          <p:spPr bwMode="auto">
            <a:xfrm>
              <a:off x="4792" y="1899"/>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5.4</a:t>
              </a:r>
              <a:endParaRPr lang="en-US" sz="2500" b="1" baseline="40000">
                <a:solidFill>
                  <a:schemeClr val="tx1"/>
                </a:solidFill>
                <a:latin typeface="Arial Narrow" pitchFamily="34" charset="0"/>
              </a:endParaRPr>
            </a:p>
          </p:txBody>
        </p:sp>
        <p:sp>
          <p:nvSpPr>
            <p:cNvPr id="66671" name="Rectangle 69"/>
            <p:cNvSpPr>
              <a:spLocks noChangeArrowheads="1"/>
            </p:cNvSpPr>
            <p:nvPr/>
          </p:nvSpPr>
          <p:spPr bwMode="auto">
            <a:xfrm>
              <a:off x="4707" y="2080"/>
              <a:ext cx="67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40%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6672" name="Rectangle 70"/>
            <p:cNvSpPr>
              <a:spLocks noChangeArrowheads="1"/>
            </p:cNvSpPr>
            <p:nvPr/>
          </p:nvSpPr>
          <p:spPr bwMode="auto">
            <a:xfrm>
              <a:off x="4694" y="2261"/>
              <a:ext cx="7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HCO</a:t>
              </a:r>
              <a:r>
                <a:rPr lang="en-US" sz="2500" baseline="-14000">
                  <a:solidFill>
                    <a:schemeClr val="tx1"/>
                  </a:solidFill>
                  <a:latin typeface="Arial Narrow" pitchFamily="34" charset="0"/>
                </a:rPr>
                <a:t>3</a:t>
              </a:r>
              <a:r>
                <a:rPr lang="en-US" sz="2500" b="1" baseline="40000">
                  <a:solidFill>
                    <a:schemeClr val="tx1"/>
                  </a:solidFill>
                  <a:latin typeface="Arial Narrow" pitchFamily="34" charset="0"/>
                </a:rPr>
                <a:t>–</a:t>
              </a:r>
            </a:p>
          </p:txBody>
        </p:sp>
        <p:sp>
          <p:nvSpPr>
            <p:cNvPr id="66673" name="Rectangle 71"/>
            <p:cNvSpPr>
              <a:spLocks noChangeArrowheads="1"/>
            </p:cNvSpPr>
            <p:nvPr/>
          </p:nvSpPr>
          <p:spPr bwMode="auto">
            <a:xfrm>
              <a:off x="4995" y="2442"/>
              <a:ext cx="116"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endParaRPr lang="en-US" sz="2500" b="1" baseline="40000">
                <a:solidFill>
                  <a:schemeClr val="tx1"/>
                </a:solidFill>
                <a:latin typeface="Arial Narrow" pitchFamily="34" charset="0"/>
              </a:endParaRPr>
            </a:p>
          </p:txBody>
        </p:sp>
      </p:grpSp>
      <p:grpSp>
        <p:nvGrpSpPr>
          <p:cNvPr id="882760" name="Group 72"/>
          <p:cNvGrpSpPr>
            <a:grpSpLocks/>
          </p:cNvGrpSpPr>
          <p:nvPr/>
        </p:nvGrpSpPr>
        <p:grpSpPr bwMode="auto">
          <a:xfrm>
            <a:off x="693738" y="5149850"/>
            <a:ext cx="1536700" cy="971550"/>
            <a:chOff x="277" y="3169"/>
            <a:chExt cx="968" cy="612"/>
          </a:xfrm>
        </p:grpSpPr>
        <p:sp>
          <p:nvSpPr>
            <p:cNvPr id="66666" name="Rectangle 73"/>
            <p:cNvSpPr>
              <a:spLocks noChangeArrowheads="1"/>
            </p:cNvSpPr>
            <p:nvPr/>
          </p:nvSpPr>
          <p:spPr bwMode="auto">
            <a:xfrm>
              <a:off x="507" y="3169"/>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7.4</a:t>
              </a:r>
              <a:endParaRPr lang="en-US" sz="2500" baseline="40000">
                <a:solidFill>
                  <a:schemeClr val="tx1"/>
                </a:solidFill>
                <a:latin typeface="Arial Narrow" pitchFamily="34" charset="0"/>
              </a:endParaRPr>
            </a:p>
          </p:txBody>
        </p:sp>
        <p:sp>
          <p:nvSpPr>
            <p:cNvPr id="66667" name="Rectangle 74"/>
            <p:cNvSpPr>
              <a:spLocks noChangeArrowheads="1"/>
            </p:cNvSpPr>
            <p:nvPr/>
          </p:nvSpPr>
          <p:spPr bwMode="auto">
            <a:xfrm>
              <a:off x="475" y="3350"/>
              <a:ext cx="56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6668" name="Rectangle 75"/>
            <p:cNvSpPr>
              <a:spLocks noChangeArrowheads="1"/>
            </p:cNvSpPr>
            <p:nvPr/>
          </p:nvSpPr>
          <p:spPr bwMode="auto">
            <a:xfrm>
              <a:off x="277" y="3531"/>
              <a:ext cx="9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22 mM HCO</a:t>
              </a:r>
              <a:r>
                <a:rPr lang="en-US" sz="2500" baseline="-14000">
                  <a:solidFill>
                    <a:schemeClr val="tx1"/>
                  </a:solidFill>
                  <a:latin typeface="Arial Narrow" pitchFamily="34" charset="0"/>
                </a:rPr>
                <a:t>3</a:t>
              </a:r>
              <a:r>
                <a:rPr lang="en-US" sz="2500" baseline="40000">
                  <a:solidFill>
                    <a:schemeClr val="tx1"/>
                  </a:solidFill>
                  <a:latin typeface="Arial Narrow" pitchFamily="34" charset="0"/>
                </a:rPr>
                <a:t>–</a:t>
              </a:r>
            </a:p>
          </p:txBody>
        </p:sp>
      </p:grpSp>
      <p:grpSp>
        <p:nvGrpSpPr>
          <p:cNvPr id="882764" name="Group 76"/>
          <p:cNvGrpSpPr>
            <a:grpSpLocks/>
          </p:cNvGrpSpPr>
          <p:nvPr/>
        </p:nvGrpSpPr>
        <p:grpSpPr bwMode="auto">
          <a:xfrm>
            <a:off x="5010150" y="5149850"/>
            <a:ext cx="1543050" cy="971550"/>
            <a:chOff x="3191" y="3244"/>
            <a:chExt cx="972" cy="612"/>
          </a:xfrm>
        </p:grpSpPr>
        <p:sp>
          <p:nvSpPr>
            <p:cNvPr id="66663" name="Rectangle 77"/>
            <p:cNvSpPr>
              <a:spLocks noChangeArrowheads="1"/>
            </p:cNvSpPr>
            <p:nvPr/>
          </p:nvSpPr>
          <p:spPr bwMode="auto">
            <a:xfrm>
              <a:off x="3423" y="3244"/>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7.4</a:t>
              </a:r>
              <a:endParaRPr lang="en-US" sz="2500" baseline="40000">
                <a:solidFill>
                  <a:schemeClr val="tx1"/>
                </a:solidFill>
                <a:latin typeface="Arial Narrow" pitchFamily="34" charset="0"/>
              </a:endParaRPr>
            </a:p>
          </p:txBody>
        </p:sp>
        <p:sp>
          <p:nvSpPr>
            <p:cNvPr id="66664" name="Rectangle 78"/>
            <p:cNvSpPr>
              <a:spLocks noChangeArrowheads="1"/>
            </p:cNvSpPr>
            <p:nvPr/>
          </p:nvSpPr>
          <p:spPr bwMode="auto">
            <a:xfrm>
              <a:off x="3335" y="3425"/>
              <a:ext cx="67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20%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6665" name="Rectangle 79"/>
            <p:cNvSpPr>
              <a:spLocks noChangeArrowheads="1"/>
            </p:cNvSpPr>
            <p:nvPr/>
          </p:nvSpPr>
          <p:spPr bwMode="auto">
            <a:xfrm>
              <a:off x="3191" y="3606"/>
              <a:ext cx="9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mM HCO</a:t>
              </a:r>
              <a:r>
                <a:rPr lang="en-US" sz="2500" baseline="-14000">
                  <a:solidFill>
                    <a:schemeClr val="tx1"/>
                  </a:solidFill>
                  <a:latin typeface="Arial Narrow" pitchFamily="34" charset="0"/>
                </a:rPr>
                <a:t>3</a:t>
              </a:r>
              <a:r>
                <a:rPr lang="en-US" sz="2500" baseline="40000">
                  <a:solidFill>
                    <a:schemeClr val="tx1"/>
                  </a:solidFill>
                  <a:latin typeface="Arial Narrow" pitchFamily="34" charset="0"/>
                </a:rPr>
                <a:t>–</a:t>
              </a:r>
            </a:p>
          </p:txBody>
        </p:sp>
      </p:grpSp>
      <p:sp>
        <p:nvSpPr>
          <p:cNvPr id="882768" name="Line 80"/>
          <p:cNvSpPr>
            <a:spLocks noChangeShapeType="1"/>
          </p:cNvSpPr>
          <p:nvPr/>
        </p:nvSpPr>
        <p:spPr bwMode="auto">
          <a:xfrm flipV="1">
            <a:off x="6388100" y="5281613"/>
            <a:ext cx="300038" cy="330200"/>
          </a:xfrm>
          <a:prstGeom prst="line">
            <a:avLst/>
          </a:prstGeom>
          <a:noFill/>
          <a:ln w="952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2769" name="Line 81"/>
          <p:cNvSpPr>
            <a:spLocks noChangeShapeType="1"/>
          </p:cNvSpPr>
          <p:nvPr/>
        </p:nvSpPr>
        <p:spPr bwMode="auto">
          <a:xfrm flipV="1">
            <a:off x="2073275" y="5281613"/>
            <a:ext cx="300038" cy="330200"/>
          </a:xfrm>
          <a:prstGeom prst="line">
            <a:avLst/>
          </a:prstGeom>
          <a:noFill/>
          <a:ln w="952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2770" name="Rectangle 82"/>
          <p:cNvSpPr>
            <a:spLocks noChangeArrowheads="1"/>
          </p:cNvSpPr>
          <p:nvPr/>
        </p:nvSpPr>
        <p:spPr bwMode="auto">
          <a:xfrm>
            <a:off x="2392363" y="4762500"/>
            <a:ext cx="66675" cy="59055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82771" name="Rectangle 83"/>
          <p:cNvSpPr>
            <a:spLocks noChangeArrowheads="1"/>
          </p:cNvSpPr>
          <p:nvPr/>
        </p:nvSpPr>
        <p:spPr bwMode="auto">
          <a:xfrm rot="-5400000">
            <a:off x="2127250" y="4476751"/>
            <a:ext cx="66675" cy="53340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82772" name="Group 84"/>
          <p:cNvGrpSpPr>
            <a:grpSpLocks/>
          </p:cNvGrpSpPr>
          <p:nvPr/>
        </p:nvGrpSpPr>
        <p:grpSpPr bwMode="auto">
          <a:xfrm>
            <a:off x="2428875" y="3014663"/>
            <a:ext cx="1870075" cy="1744662"/>
            <a:chOff x="1530" y="1899"/>
            <a:chExt cx="1178" cy="1099"/>
          </a:xfrm>
        </p:grpSpPr>
        <p:sp>
          <p:nvSpPr>
            <p:cNvPr id="66658" name="Rectangle 85"/>
            <p:cNvSpPr>
              <a:spLocks noChangeArrowheads="1"/>
            </p:cNvSpPr>
            <p:nvPr/>
          </p:nvSpPr>
          <p:spPr bwMode="auto">
            <a:xfrm>
              <a:off x="2102" y="1899"/>
              <a:ext cx="5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6.99</a:t>
              </a:r>
              <a:endParaRPr lang="en-US" sz="2500" b="1" baseline="40000">
                <a:solidFill>
                  <a:schemeClr val="tx1"/>
                </a:solidFill>
                <a:latin typeface="Arial Narrow" pitchFamily="34" charset="0"/>
              </a:endParaRPr>
            </a:p>
          </p:txBody>
        </p:sp>
        <p:sp>
          <p:nvSpPr>
            <p:cNvPr id="66659" name="Rectangle 86"/>
            <p:cNvSpPr>
              <a:spLocks noChangeArrowheads="1"/>
            </p:cNvSpPr>
            <p:nvPr/>
          </p:nvSpPr>
          <p:spPr bwMode="auto">
            <a:xfrm>
              <a:off x="2148" y="2080"/>
              <a:ext cx="48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6660" name="Rectangle 87"/>
            <p:cNvSpPr>
              <a:spLocks noChangeArrowheads="1"/>
            </p:cNvSpPr>
            <p:nvPr/>
          </p:nvSpPr>
          <p:spPr bwMode="auto">
            <a:xfrm>
              <a:off x="2067" y="2261"/>
              <a:ext cx="64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HCO</a:t>
              </a:r>
              <a:r>
                <a:rPr lang="en-US" sz="2500" baseline="-14000">
                  <a:solidFill>
                    <a:schemeClr val="tx1"/>
                  </a:solidFill>
                  <a:latin typeface="Arial Narrow" pitchFamily="34" charset="0"/>
                </a:rPr>
                <a:t>3</a:t>
              </a:r>
              <a:r>
                <a:rPr lang="en-US" sz="2500" b="1" baseline="40000">
                  <a:solidFill>
                    <a:schemeClr val="tx1"/>
                  </a:solidFill>
                  <a:latin typeface="Arial Narrow" pitchFamily="34" charset="0"/>
                </a:rPr>
                <a:t>–</a:t>
              </a:r>
            </a:p>
          </p:txBody>
        </p:sp>
        <p:sp>
          <p:nvSpPr>
            <p:cNvPr id="66661" name="Rectangle 88"/>
            <p:cNvSpPr>
              <a:spLocks noChangeArrowheads="1"/>
            </p:cNvSpPr>
            <p:nvPr/>
          </p:nvSpPr>
          <p:spPr bwMode="auto">
            <a:xfrm>
              <a:off x="2155" y="2442"/>
              <a:ext cx="4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Buffer</a:t>
              </a:r>
              <a:endParaRPr lang="en-US" sz="2500" b="1" baseline="40000">
                <a:solidFill>
                  <a:schemeClr val="tx1"/>
                </a:solidFill>
                <a:latin typeface="Arial Narrow" pitchFamily="34" charset="0"/>
              </a:endParaRPr>
            </a:p>
          </p:txBody>
        </p:sp>
        <p:sp>
          <p:nvSpPr>
            <p:cNvPr id="66662" name="Freeform 89"/>
            <p:cNvSpPr>
              <a:spLocks/>
            </p:cNvSpPr>
            <p:nvPr/>
          </p:nvSpPr>
          <p:spPr bwMode="auto">
            <a:xfrm>
              <a:off x="1530" y="2244"/>
              <a:ext cx="454" cy="754"/>
            </a:xfrm>
            <a:custGeom>
              <a:avLst/>
              <a:gdLst>
                <a:gd name="T0" fmla="*/ 220 w 455"/>
                <a:gd name="T1" fmla="*/ 0 h 754"/>
                <a:gd name="T2" fmla="*/ 201 w 455"/>
                <a:gd name="T3" fmla="*/ 0 h 754"/>
                <a:gd name="T4" fmla="*/ 201 w 455"/>
                <a:gd name="T5" fmla="*/ 345 h 754"/>
                <a:gd name="T6" fmla="*/ 299 w 455"/>
                <a:gd name="T7" fmla="*/ 345 h 754"/>
                <a:gd name="T8" fmla="*/ 299 w 455"/>
                <a:gd name="T9" fmla="*/ 383 h 754"/>
                <a:gd name="T10" fmla="*/ 304 w 455"/>
                <a:gd name="T11" fmla="*/ 383 h 754"/>
                <a:gd name="T12" fmla="*/ 304 w 455"/>
                <a:gd name="T13" fmla="*/ 735 h 754"/>
                <a:gd name="T14" fmla="*/ 0 w 455"/>
                <a:gd name="T15" fmla="*/ 735 h 754"/>
                <a:gd name="T16" fmla="*/ 0 w 455"/>
                <a:gd name="T17" fmla="*/ 753 h 754"/>
                <a:gd name="T18" fmla="*/ 9 w 455"/>
                <a:gd name="T19" fmla="*/ 753 h 754"/>
                <a:gd name="T20" fmla="*/ 324 w 455"/>
                <a:gd name="T21" fmla="*/ 753 h 754"/>
                <a:gd name="T22" fmla="*/ 324 w 455"/>
                <a:gd name="T23" fmla="*/ 735 h 754"/>
                <a:gd name="T24" fmla="*/ 324 w 455"/>
                <a:gd name="T25" fmla="*/ 383 h 754"/>
                <a:gd name="T26" fmla="*/ 331 w 455"/>
                <a:gd name="T27" fmla="*/ 383 h 754"/>
                <a:gd name="T28" fmla="*/ 331 w 455"/>
                <a:gd name="T29" fmla="*/ 345 h 754"/>
                <a:gd name="T30" fmla="*/ 442 w 455"/>
                <a:gd name="T31" fmla="*/ 345 h 754"/>
                <a:gd name="T32" fmla="*/ 442 w 455"/>
                <a:gd name="T33" fmla="*/ 0 h 754"/>
                <a:gd name="T34" fmla="*/ 419 w 455"/>
                <a:gd name="T35" fmla="*/ 0 h 754"/>
                <a:gd name="T36" fmla="*/ 220 w 455"/>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5" h="754">
                  <a:moveTo>
                    <a:pt x="220" y="0"/>
                  </a:moveTo>
                  <a:lnTo>
                    <a:pt x="201" y="0"/>
                  </a:lnTo>
                  <a:lnTo>
                    <a:pt x="201" y="345"/>
                  </a:lnTo>
                  <a:lnTo>
                    <a:pt x="311" y="345"/>
                  </a:lnTo>
                  <a:lnTo>
                    <a:pt x="311" y="383"/>
                  </a:lnTo>
                  <a:lnTo>
                    <a:pt x="316" y="383"/>
                  </a:lnTo>
                  <a:lnTo>
                    <a:pt x="316" y="735"/>
                  </a:lnTo>
                  <a:lnTo>
                    <a:pt x="0" y="735"/>
                  </a:lnTo>
                  <a:lnTo>
                    <a:pt x="0" y="753"/>
                  </a:lnTo>
                  <a:lnTo>
                    <a:pt x="9" y="753"/>
                  </a:lnTo>
                  <a:lnTo>
                    <a:pt x="336" y="753"/>
                  </a:lnTo>
                  <a:lnTo>
                    <a:pt x="336" y="735"/>
                  </a:lnTo>
                  <a:lnTo>
                    <a:pt x="336" y="383"/>
                  </a:lnTo>
                  <a:lnTo>
                    <a:pt x="343" y="383"/>
                  </a:lnTo>
                  <a:lnTo>
                    <a:pt x="343" y="345"/>
                  </a:lnTo>
                  <a:lnTo>
                    <a:pt x="454" y="345"/>
                  </a:lnTo>
                  <a:lnTo>
                    <a:pt x="454" y="0"/>
                  </a:lnTo>
                  <a:lnTo>
                    <a:pt x="431" y="0"/>
                  </a:lnTo>
                  <a:lnTo>
                    <a:pt x="220" y="0"/>
                  </a:lnTo>
                </a:path>
              </a:pathLst>
            </a:custGeom>
            <a:solidFill>
              <a:schemeClr val="folHlink"/>
            </a:solidFill>
            <a:ln w="12700" cap="rnd" cmpd="sng">
              <a:solidFill>
                <a:schemeClr val="folHlink"/>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82778" name="Group 90"/>
          <p:cNvGrpSpPr>
            <a:grpSpLocks/>
          </p:cNvGrpSpPr>
          <p:nvPr/>
        </p:nvGrpSpPr>
        <p:grpSpPr bwMode="auto">
          <a:xfrm>
            <a:off x="1866900" y="4173538"/>
            <a:ext cx="1120775" cy="593725"/>
            <a:chOff x="1176" y="2629"/>
            <a:chExt cx="706" cy="374"/>
          </a:xfrm>
        </p:grpSpPr>
        <p:sp>
          <p:nvSpPr>
            <p:cNvPr id="66656" name="Rectangle 91"/>
            <p:cNvSpPr>
              <a:spLocks noChangeArrowheads="1"/>
            </p:cNvSpPr>
            <p:nvPr/>
          </p:nvSpPr>
          <p:spPr bwMode="auto">
            <a:xfrm>
              <a:off x="1176" y="2631"/>
              <a:ext cx="45"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6657" name="Rectangle 92"/>
            <p:cNvSpPr>
              <a:spLocks noChangeArrowheads="1"/>
            </p:cNvSpPr>
            <p:nvPr/>
          </p:nvSpPr>
          <p:spPr bwMode="auto">
            <a:xfrm>
              <a:off x="1840" y="2629"/>
              <a:ext cx="42"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82781" name="Group 93"/>
          <p:cNvGrpSpPr>
            <a:grpSpLocks/>
          </p:cNvGrpSpPr>
          <p:nvPr/>
        </p:nvGrpSpPr>
        <p:grpSpPr bwMode="auto">
          <a:xfrm>
            <a:off x="2747963" y="3087688"/>
            <a:ext cx="401637" cy="1085850"/>
            <a:chOff x="1731" y="1945"/>
            <a:chExt cx="253" cy="684"/>
          </a:xfrm>
        </p:grpSpPr>
        <p:sp>
          <p:nvSpPr>
            <p:cNvPr id="66648" name="Line 94"/>
            <p:cNvSpPr>
              <a:spLocks noChangeShapeType="1"/>
            </p:cNvSpPr>
            <p:nvPr/>
          </p:nvSpPr>
          <p:spPr bwMode="auto">
            <a:xfrm>
              <a:off x="1984"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49" name="Line 95"/>
            <p:cNvSpPr>
              <a:spLocks noChangeShapeType="1"/>
            </p:cNvSpPr>
            <p:nvPr/>
          </p:nvSpPr>
          <p:spPr bwMode="auto">
            <a:xfrm>
              <a:off x="1731"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50" name="Line 96"/>
            <p:cNvSpPr>
              <a:spLocks noChangeShapeType="1"/>
            </p:cNvSpPr>
            <p:nvPr/>
          </p:nvSpPr>
          <p:spPr bwMode="auto">
            <a:xfrm>
              <a:off x="1732"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51" name="Line 97"/>
            <p:cNvSpPr>
              <a:spLocks noChangeShapeType="1"/>
            </p:cNvSpPr>
            <p:nvPr/>
          </p:nvSpPr>
          <p:spPr bwMode="auto">
            <a:xfrm>
              <a:off x="1881"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52" name="Line 98"/>
            <p:cNvSpPr>
              <a:spLocks noChangeShapeType="1"/>
            </p:cNvSpPr>
            <p:nvPr/>
          </p:nvSpPr>
          <p:spPr bwMode="auto">
            <a:xfrm>
              <a:off x="1881" y="2594"/>
              <a:ext cx="10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53" name="Line 99"/>
            <p:cNvSpPr>
              <a:spLocks noChangeShapeType="1"/>
            </p:cNvSpPr>
            <p:nvPr/>
          </p:nvSpPr>
          <p:spPr bwMode="auto">
            <a:xfrm>
              <a:off x="1833"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54" name="Line 100"/>
            <p:cNvSpPr>
              <a:spLocks noChangeShapeType="1"/>
            </p:cNvSpPr>
            <p:nvPr/>
          </p:nvSpPr>
          <p:spPr bwMode="auto">
            <a:xfrm>
              <a:off x="1870"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55" name="Line 101"/>
            <p:cNvSpPr>
              <a:spLocks noChangeShapeType="1"/>
            </p:cNvSpPr>
            <p:nvPr/>
          </p:nvSpPr>
          <p:spPr bwMode="auto">
            <a:xfrm>
              <a:off x="1833"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82790" name="Rectangle 102"/>
          <p:cNvSpPr>
            <a:spLocks noChangeArrowheads="1"/>
          </p:cNvSpPr>
          <p:nvPr/>
        </p:nvSpPr>
        <p:spPr bwMode="auto">
          <a:xfrm rot="-5400000">
            <a:off x="2653506" y="4474369"/>
            <a:ext cx="71438" cy="53340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82791" name="Group 103"/>
          <p:cNvGrpSpPr>
            <a:grpSpLocks/>
          </p:cNvGrpSpPr>
          <p:nvPr/>
        </p:nvGrpSpPr>
        <p:grpSpPr bwMode="auto">
          <a:xfrm>
            <a:off x="1885950" y="4170363"/>
            <a:ext cx="1085850" cy="1079500"/>
            <a:chOff x="1188" y="2627"/>
            <a:chExt cx="684" cy="680"/>
          </a:xfrm>
        </p:grpSpPr>
        <p:grpSp>
          <p:nvGrpSpPr>
            <p:cNvPr id="66636" name="Group 104"/>
            <p:cNvGrpSpPr>
              <a:grpSpLocks/>
            </p:cNvGrpSpPr>
            <p:nvPr/>
          </p:nvGrpSpPr>
          <p:grpSpPr bwMode="auto">
            <a:xfrm>
              <a:off x="1188" y="2978"/>
              <a:ext cx="682" cy="329"/>
              <a:chOff x="1188" y="2978"/>
              <a:chExt cx="682" cy="329"/>
            </a:xfrm>
          </p:grpSpPr>
          <p:sp>
            <p:nvSpPr>
              <p:cNvPr id="66643" name="Line 105"/>
              <p:cNvSpPr>
                <a:spLocks noChangeShapeType="1"/>
              </p:cNvSpPr>
              <p:nvPr/>
            </p:nvSpPr>
            <p:spPr bwMode="auto">
              <a:xfrm>
                <a:off x="1512"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44" name="Line 106"/>
              <p:cNvSpPr>
                <a:spLocks noChangeShapeType="1"/>
              </p:cNvSpPr>
              <p:nvPr/>
            </p:nvSpPr>
            <p:spPr bwMode="auto">
              <a:xfrm>
                <a:off x="1543" y="2999"/>
                <a:ext cx="32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45" name="Line 107"/>
              <p:cNvSpPr>
                <a:spLocks noChangeShapeType="1"/>
              </p:cNvSpPr>
              <p:nvPr/>
            </p:nvSpPr>
            <p:spPr bwMode="auto">
              <a:xfrm>
                <a:off x="1542"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46" name="Line 108"/>
              <p:cNvSpPr>
                <a:spLocks noChangeShapeType="1"/>
              </p:cNvSpPr>
              <p:nvPr/>
            </p:nvSpPr>
            <p:spPr bwMode="auto">
              <a:xfrm>
                <a:off x="1188" y="2999"/>
                <a:ext cx="3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47" name="Line 109"/>
              <p:cNvSpPr>
                <a:spLocks noChangeShapeType="1"/>
              </p:cNvSpPr>
              <p:nvPr/>
            </p:nvSpPr>
            <p:spPr bwMode="auto">
              <a:xfrm>
                <a:off x="1214" y="2978"/>
                <a:ext cx="62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6637" name="Group 110"/>
            <p:cNvGrpSpPr>
              <a:grpSpLocks/>
            </p:cNvGrpSpPr>
            <p:nvPr/>
          </p:nvGrpSpPr>
          <p:grpSpPr bwMode="auto">
            <a:xfrm>
              <a:off x="1846" y="2627"/>
              <a:ext cx="26" cy="375"/>
              <a:chOff x="1846" y="2627"/>
              <a:chExt cx="26" cy="375"/>
            </a:xfrm>
          </p:grpSpPr>
          <p:sp>
            <p:nvSpPr>
              <p:cNvPr id="66641" name="Line 111"/>
              <p:cNvSpPr>
                <a:spLocks noChangeShapeType="1"/>
              </p:cNvSpPr>
              <p:nvPr/>
            </p:nvSpPr>
            <p:spPr bwMode="auto">
              <a:xfrm>
                <a:off x="1872" y="2629"/>
                <a:ext cx="0" cy="3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42" name="Line 112"/>
              <p:cNvSpPr>
                <a:spLocks noChangeShapeType="1"/>
              </p:cNvSpPr>
              <p:nvPr/>
            </p:nvSpPr>
            <p:spPr bwMode="auto">
              <a:xfrm>
                <a:off x="1846" y="2627"/>
                <a:ext cx="0" cy="35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6638" name="Group 113"/>
            <p:cNvGrpSpPr>
              <a:grpSpLocks/>
            </p:cNvGrpSpPr>
            <p:nvPr/>
          </p:nvGrpSpPr>
          <p:grpSpPr bwMode="auto">
            <a:xfrm>
              <a:off x="1188" y="2629"/>
              <a:ext cx="26" cy="370"/>
              <a:chOff x="1188" y="2629"/>
              <a:chExt cx="26" cy="370"/>
            </a:xfrm>
          </p:grpSpPr>
          <p:sp>
            <p:nvSpPr>
              <p:cNvPr id="66639" name="Line 114"/>
              <p:cNvSpPr>
                <a:spLocks noChangeShapeType="1"/>
              </p:cNvSpPr>
              <p:nvPr/>
            </p:nvSpPr>
            <p:spPr bwMode="auto">
              <a:xfrm>
                <a:off x="1214" y="2629"/>
                <a:ext cx="0" cy="34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40" name="Line 115"/>
              <p:cNvSpPr>
                <a:spLocks noChangeShapeType="1"/>
              </p:cNvSpPr>
              <p:nvPr/>
            </p:nvSpPr>
            <p:spPr bwMode="auto">
              <a:xfrm>
                <a:off x="1188" y="2629"/>
                <a:ext cx="0" cy="37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82804" name="Group 116"/>
          <p:cNvGrpSpPr>
            <a:grpSpLocks/>
          </p:cNvGrpSpPr>
          <p:nvPr/>
        </p:nvGrpSpPr>
        <p:grpSpPr bwMode="auto">
          <a:xfrm>
            <a:off x="1706563" y="3087688"/>
            <a:ext cx="400050" cy="1085850"/>
            <a:chOff x="1075" y="1945"/>
            <a:chExt cx="252" cy="684"/>
          </a:xfrm>
        </p:grpSpPr>
        <p:sp>
          <p:nvSpPr>
            <p:cNvPr id="66628" name="Line 117"/>
            <p:cNvSpPr>
              <a:spLocks noChangeShapeType="1"/>
            </p:cNvSpPr>
            <p:nvPr/>
          </p:nvSpPr>
          <p:spPr bwMode="auto">
            <a:xfrm>
              <a:off x="1326"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29" name="Line 118"/>
            <p:cNvSpPr>
              <a:spLocks noChangeShapeType="1"/>
            </p:cNvSpPr>
            <p:nvPr/>
          </p:nvSpPr>
          <p:spPr bwMode="auto">
            <a:xfrm>
              <a:off x="1075"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30" name="Line 119"/>
            <p:cNvSpPr>
              <a:spLocks noChangeShapeType="1"/>
            </p:cNvSpPr>
            <p:nvPr/>
          </p:nvSpPr>
          <p:spPr bwMode="auto">
            <a:xfrm>
              <a:off x="1076"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31" name="Line 120"/>
            <p:cNvSpPr>
              <a:spLocks noChangeShapeType="1"/>
            </p:cNvSpPr>
            <p:nvPr/>
          </p:nvSpPr>
          <p:spPr bwMode="auto">
            <a:xfrm>
              <a:off x="1225"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32" name="Line 121"/>
            <p:cNvSpPr>
              <a:spLocks noChangeShapeType="1"/>
            </p:cNvSpPr>
            <p:nvPr/>
          </p:nvSpPr>
          <p:spPr bwMode="auto">
            <a:xfrm>
              <a:off x="1225"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33" name="Line 122"/>
            <p:cNvSpPr>
              <a:spLocks noChangeShapeType="1"/>
            </p:cNvSpPr>
            <p:nvPr/>
          </p:nvSpPr>
          <p:spPr bwMode="auto">
            <a:xfrm>
              <a:off x="1177"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34" name="Line 123"/>
            <p:cNvSpPr>
              <a:spLocks noChangeShapeType="1"/>
            </p:cNvSpPr>
            <p:nvPr/>
          </p:nvSpPr>
          <p:spPr bwMode="auto">
            <a:xfrm>
              <a:off x="1214"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35" name="Line 124"/>
            <p:cNvSpPr>
              <a:spLocks noChangeShapeType="1"/>
            </p:cNvSpPr>
            <p:nvPr/>
          </p:nvSpPr>
          <p:spPr bwMode="auto">
            <a:xfrm>
              <a:off x="1177"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82813" name="Group 125"/>
          <p:cNvGrpSpPr>
            <a:grpSpLocks/>
          </p:cNvGrpSpPr>
          <p:nvPr/>
        </p:nvGrpSpPr>
        <p:grpSpPr bwMode="auto">
          <a:xfrm>
            <a:off x="6145213" y="4179888"/>
            <a:ext cx="1120775" cy="593725"/>
            <a:chOff x="1176" y="2629"/>
            <a:chExt cx="706" cy="374"/>
          </a:xfrm>
        </p:grpSpPr>
        <p:sp>
          <p:nvSpPr>
            <p:cNvPr id="66626" name="Rectangle 126"/>
            <p:cNvSpPr>
              <a:spLocks noChangeArrowheads="1"/>
            </p:cNvSpPr>
            <p:nvPr/>
          </p:nvSpPr>
          <p:spPr bwMode="auto">
            <a:xfrm>
              <a:off x="1176" y="2631"/>
              <a:ext cx="45"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6627" name="Rectangle 127"/>
            <p:cNvSpPr>
              <a:spLocks noChangeArrowheads="1"/>
            </p:cNvSpPr>
            <p:nvPr/>
          </p:nvSpPr>
          <p:spPr bwMode="auto">
            <a:xfrm>
              <a:off x="1840" y="2629"/>
              <a:ext cx="42"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882816" name="Rectangle 128"/>
          <p:cNvSpPr>
            <a:spLocks noChangeArrowheads="1"/>
          </p:cNvSpPr>
          <p:nvPr/>
        </p:nvSpPr>
        <p:spPr bwMode="auto">
          <a:xfrm rot="-5400000">
            <a:off x="6410325" y="4459288"/>
            <a:ext cx="66675" cy="53340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82817" name="Rectangle 129"/>
          <p:cNvSpPr>
            <a:spLocks noChangeArrowheads="1"/>
          </p:cNvSpPr>
          <p:nvPr/>
        </p:nvSpPr>
        <p:spPr bwMode="auto">
          <a:xfrm rot="-5400000">
            <a:off x="6936581" y="4456907"/>
            <a:ext cx="71437" cy="533400"/>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82818" name="Rectangle 130"/>
          <p:cNvSpPr>
            <a:spLocks noChangeArrowheads="1"/>
          </p:cNvSpPr>
          <p:nvPr/>
        </p:nvSpPr>
        <p:spPr bwMode="auto">
          <a:xfrm>
            <a:off x="6664325" y="4756150"/>
            <a:ext cx="66675" cy="525463"/>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82819" name="Group 131"/>
          <p:cNvGrpSpPr>
            <a:grpSpLocks/>
          </p:cNvGrpSpPr>
          <p:nvPr/>
        </p:nvGrpSpPr>
        <p:grpSpPr bwMode="auto">
          <a:xfrm>
            <a:off x="6161088" y="4170363"/>
            <a:ext cx="1085850" cy="1079500"/>
            <a:chOff x="3881" y="2627"/>
            <a:chExt cx="684" cy="680"/>
          </a:xfrm>
        </p:grpSpPr>
        <p:sp>
          <p:nvSpPr>
            <p:cNvPr id="66617" name="Line 132"/>
            <p:cNvSpPr>
              <a:spLocks noChangeShapeType="1"/>
            </p:cNvSpPr>
            <p:nvPr/>
          </p:nvSpPr>
          <p:spPr bwMode="auto">
            <a:xfrm>
              <a:off x="4205"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18" name="Line 133"/>
            <p:cNvSpPr>
              <a:spLocks noChangeShapeType="1"/>
            </p:cNvSpPr>
            <p:nvPr/>
          </p:nvSpPr>
          <p:spPr bwMode="auto">
            <a:xfrm>
              <a:off x="3881" y="2629"/>
              <a:ext cx="0" cy="37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19" name="Line 134"/>
            <p:cNvSpPr>
              <a:spLocks noChangeShapeType="1"/>
            </p:cNvSpPr>
            <p:nvPr/>
          </p:nvSpPr>
          <p:spPr bwMode="auto">
            <a:xfrm>
              <a:off x="3907" y="2629"/>
              <a:ext cx="0" cy="34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20" name="Line 135"/>
            <p:cNvSpPr>
              <a:spLocks noChangeShapeType="1"/>
            </p:cNvSpPr>
            <p:nvPr/>
          </p:nvSpPr>
          <p:spPr bwMode="auto">
            <a:xfrm>
              <a:off x="3907" y="2978"/>
              <a:ext cx="62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21" name="Line 136"/>
            <p:cNvSpPr>
              <a:spLocks noChangeShapeType="1"/>
            </p:cNvSpPr>
            <p:nvPr/>
          </p:nvSpPr>
          <p:spPr bwMode="auto">
            <a:xfrm>
              <a:off x="3881" y="2999"/>
              <a:ext cx="3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22" name="Line 137"/>
            <p:cNvSpPr>
              <a:spLocks noChangeShapeType="1"/>
            </p:cNvSpPr>
            <p:nvPr/>
          </p:nvSpPr>
          <p:spPr bwMode="auto">
            <a:xfrm>
              <a:off x="4236" y="2999"/>
              <a:ext cx="32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23" name="Line 138"/>
            <p:cNvSpPr>
              <a:spLocks noChangeShapeType="1"/>
            </p:cNvSpPr>
            <p:nvPr/>
          </p:nvSpPr>
          <p:spPr bwMode="auto">
            <a:xfrm>
              <a:off x="4565" y="2629"/>
              <a:ext cx="0" cy="3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24" name="Line 139"/>
            <p:cNvSpPr>
              <a:spLocks noChangeShapeType="1"/>
            </p:cNvSpPr>
            <p:nvPr/>
          </p:nvSpPr>
          <p:spPr bwMode="auto">
            <a:xfrm>
              <a:off x="4539" y="2627"/>
              <a:ext cx="0" cy="35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25" name="Line 140"/>
            <p:cNvSpPr>
              <a:spLocks noChangeShapeType="1"/>
            </p:cNvSpPr>
            <p:nvPr/>
          </p:nvSpPr>
          <p:spPr bwMode="auto">
            <a:xfrm>
              <a:off x="4235"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82829" name="Group 141"/>
          <p:cNvGrpSpPr>
            <a:grpSpLocks/>
          </p:cNvGrpSpPr>
          <p:nvPr/>
        </p:nvGrpSpPr>
        <p:grpSpPr bwMode="auto">
          <a:xfrm>
            <a:off x="7023100" y="3087688"/>
            <a:ext cx="400050" cy="1085850"/>
            <a:chOff x="4424" y="1945"/>
            <a:chExt cx="252" cy="684"/>
          </a:xfrm>
        </p:grpSpPr>
        <p:sp>
          <p:nvSpPr>
            <p:cNvPr id="66609" name="Line 142"/>
            <p:cNvSpPr>
              <a:spLocks noChangeShapeType="1"/>
            </p:cNvSpPr>
            <p:nvPr/>
          </p:nvSpPr>
          <p:spPr bwMode="auto">
            <a:xfrm>
              <a:off x="4526"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10" name="Line 143"/>
            <p:cNvSpPr>
              <a:spLocks noChangeShapeType="1"/>
            </p:cNvSpPr>
            <p:nvPr/>
          </p:nvSpPr>
          <p:spPr bwMode="auto">
            <a:xfrm>
              <a:off x="4675"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11" name="Line 144"/>
            <p:cNvSpPr>
              <a:spLocks noChangeShapeType="1"/>
            </p:cNvSpPr>
            <p:nvPr/>
          </p:nvSpPr>
          <p:spPr bwMode="auto">
            <a:xfrm>
              <a:off x="4424"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12" name="Line 145"/>
            <p:cNvSpPr>
              <a:spLocks noChangeShapeType="1"/>
            </p:cNvSpPr>
            <p:nvPr/>
          </p:nvSpPr>
          <p:spPr bwMode="auto">
            <a:xfrm>
              <a:off x="4425"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13" name="Line 146"/>
            <p:cNvSpPr>
              <a:spLocks noChangeShapeType="1"/>
            </p:cNvSpPr>
            <p:nvPr/>
          </p:nvSpPr>
          <p:spPr bwMode="auto">
            <a:xfrm>
              <a:off x="4574"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14" name="Line 147"/>
            <p:cNvSpPr>
              <a:spLocks noChangeShapeType="1"/>
            </p:cNvSpPr>
            <p:nvPr/>
          </p:nvSpPr>
          <p:spPr bwMode="auto">
            <a:xfrm>
              <a:off x="4574"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15" name="Line 148"/>
            <p:cNvSpPr>
              <a:spLocks noChangeShapeType="1"/>
            </p:cNvSpPr>
            <p:nvPr/>
          </p:nvSpPr>
          <p:spPr bwMode="auto">
            <a:xfrm>
              <a:off x="4526"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16" name="Line 149"/>
            <p:cNvSpPr>
              <a:spLocks noChangeShapeType="1"/>
            </p:cNvSpPr>
            <p:nvPr/>
          </p:nvSpPr>
          <p:spPr bwMode="auto">
            <a:xfrm>
              <a:off x="4563"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82838" name="Group 150"/>
          <p:cNvGrpSpPr>
            <a:grpSpLocks/>
          </p:cNvGrpSpPr>
          <p:nvPr/>
        </p:nvGrpSpPr>
        <p:grpSpPr bwMode="auto">
          <a:xfrm>
            <a:off x="5981700" y="3087688"/>
            <a:ext cx="400050" cy="1085850"/>
            <a:chOff x="3768" y="1945"/>
            <a:chExt cx="252" cy="684"/>
          </a:xfrm>
        </p:grpSpPr>
        <p:sp>
          <p:nvSpPr>
            <p:cNvPr id="66601" name="Line 151"/>
            <p:cNvSpPr>
              <a:spLocks noChangeShapeType="1"/>
            </p:cNvSpPr>
            <p:nvPr/>
          </p:nvSpPr>
          <p:spPr bwMode="auto">
            <a:xfrm>
              <a:off x="4019"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02" name="Line 152"/>
            <p:cNvSpPr>
              <a:spLocks noChangeShapeType="1"/>
            </p:cNvSpPr>
            <p:nvPr/>
          </p:nvSpPr>
          <p:spPr bwMode="auto">
            <a:xfrm>
              <a:off x="3768"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03" name="Line 153"/>
            <p:cNvSpPr>
              <a:spLocks noChangeShapeType="1"/>
            </p:cNvSpPr>
            <p:nvPr/>
          </p:nvSpPr>
          <p:spPr bwMode="auto">
            <a:xfrm>
              <a:off x="3769"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04" name="Line 154"/>
            <p:cNvSpPr>
              <a:spLocks noChangeShapeType="1"/>
            </p:cNvSpPr>
            <p:nvPr/>
          </p:nvSpPr>
          <p:spPr bwMode="auto">
            <a:xfrm>
              <a:off x="3918"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05" name="Line 155"/>
            <p:cNvSpPr>
              <a:spLocks noChangeShapeType="1"/>
            </p:cNvSpPr>
            <p:nvPr/>
          </p:nvSpPr>
          <p:spPr bwMode="auto">
            <a:xfrm>
              <a:off x="3918"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06" name="Line 156"/>
            <p:cNvSpPr>
              <a:spLocks noChangeShapeType="1"/>
            </p:cNvSpPr>
            <p:nvPr/>
          </p:nvSpPr>
          <p:spPr bwMode="auto">
            <a:xfrm>
              <a:off x="3870"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6607" name="Line 157"/>
            <p:cNvSpPr>
              <a:spLocks noChangeShapeType="1"/>
            </p:cNvSpPr>
            <p:nvPr/>
          </p:nvSpPr>
          <p:spPr bwMode="auto">
            <a:xfrm>
              <a:off x="3907"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08" name="Line 158"/>
            <p:cNvSpPr>
              <a:spLocks noChangeShapeType="1"/>
            </p:cNvSpPr>
            <p:nvPr/>
          </p:nvSpPr>
          <p:spPr bwMode="auto">
            <a:xfrm>
              <a:off x="3870"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82851" name="Group 163"/>
          <p:cNvGrpSpPr>
            <a:grpSpLocks/>
          </p:cNvGrpSpPr>
          <p:nvPr/>
        </p:nvGrpSpPr>
        <p:grpSpPr bwMode="auto">
          <a:xfrm>
            <a:off x="4897438" y="3014663"/>
            <a:ext cx="1017587" cy="1222375"/>
            <a:chOff x="3085" y="1899"/>
            <a:chExt cx="641" cy="770"/>
          </a:xfrm>
        </p:grpSpPr>
        <p:sp>
          <p:nvSpPr>
            <p:cNvPr id="66597" name="Rectangle 164"/>
            <p:cNvSpPr>
              <a:spLocks noChangeArrowheads="1"/>
            </p:cNvSpPr>
            <p:nvPr/>
          </p:nvSpPr>
          <p:spPr bwMode="auto">
            <a:xfrm>
              <a:off x="3157" y="1899"/>
              <a:ext cx="50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pH 7.6</a:t>
              </a:r>
              <a:endParaRPr lang="en-US" sz="2500" b="1" baseline="40000">
                <a:solidFill>
                  <a:schemeClr val="tx1"/>
                </a:solidFill>
                <a:latin typeface="Arial Narrow" pitchFamily="34" charset="0"/>
              </a:endParaRPr>
            </a:p>
          </p:txBody>
        </p:sp>
        <p:sp>
          <p:nvSpPr>
            <p:cNvPr id="66598" name="Rectangle 165"/>
            <p:cNvSpPr>
              <a:spLocks noChangeArrowheads="1"/>
            </p:cNvSpPr>
            <p:nvPr/>
          </p:nvSpPr>
          <p:spPr bwMode="auto">
            <a:xfrm>
              <a:off x="3166" y="2080"/>
              <a:ext cx="48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CO</a:t>
              </a:r>
              <a:r>
                <a:rPr lang="en-US" sz="2500" baseline="-14000">
                  <a:solidFill>
                    <a:schemeClr val="tx1"/>
                  </a:solidFill>
                  <a:latin typeface="Arial Narrow" pitchFamily="34" charset="0"/>
                </a:rPr>
                <a:t>2</a:t>
              </a:r>
              <a:endParaRPr lang="en-US" sz="2500" b="1" baseline="40000">
                <a:solidFill>
                  <a:schemeClr val="tx1"/>
                </a:solidFill>
                <a:latin typeface="Arial Narrow" pitchFamily="34" charset="0"/>
              </a:endParaRPr>
            </a:p>
          </p:txBody>
        </p:sp>
        <p:sp>
          <p:nvSpPr>
            <p:cNvPr id="66599" name="Rectangle 166"/>
            <p:cNvSpPr>
              <a:spLocks noChangeArrowheads="1"/>
            </p:cNvSpPr>
            <p:nvPr/>
          </p:nvSpPr>
          <p:spPr bwMode="auto">
            <a:xfrm>
              <a:off x="3085" y="2261"/>
              <a:ext cx="64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0 HCO</a:t>
              </a:r>
              <a:r>
                <a:rPr lang="en-US" sz="2500" baseline="-14000">
                  <a:solidFill>
                    <a:schemeClr val="tx1"/>
                  </a:solidFill>
                  <a:latin typeface="Arial Narrow" pitchFamily="34" charset="0"/>
                </a:rPr>
                <a:t>3</a:t>
              </a:r>
              <a:r>
                <a:rPr lang="en-US" sz="2500" b="1" baseline="40000">
                  <a:solidFill>
                    <a:schemeClr val="tx1"/>
                  </a:solidFill>
                  <a:latin typeface="Arial Narrow" pitchFamily="34" charset="0"/>
                </a:rPr>
                <a:t>–</a:t>
              </a:r>
              <a:endParaRPr lang="en-US" sz="2000" b="1" baseline="40000">
                <a:solidFill>
                  <a:schemeClr val="tx1"/>
                </a:solidFill>
                <a:latin typeface="Arial Narrow" pitchFamily="34" charset="0"/>
              </a:endParaRPr>
            </a:p>
          </p:txBody>
        </p:sp>
        <p:sp>
          <p:nvSpPr>
            <p:cNvPr id="66600" name="Rectangle 167"/>
            <p:cNvSpPr>
              <a:spLocks noChangeArrowheads="1"/>
            </p:cNvSpPr>
            <p:nvPr/>
          </p:nvSpPr>
          <p:spPr bwMode="auto">
            <a:xfrm>
              <a:off x="3179" y="2419"/>
              <a:ext cx="46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sz="2000">
                  <a:solidFill>
                    <a:schemeClr val="tx1"/>
                  </a:solidFill>
                  <a:latin typeface="Arial Narrow" pitchFamily="34" charset="0"/>
                </a:rPr>
                <a:t>Buffer</a:t>
              </a:r>
              <a:endParaRPr lang="en-US" sz="2500" b="1" baseline="40000">
                <a:solidFill>
                  <a:schemeClr val="tx1"/>
                </a:solidFill>
                <a:latin typeface="Arial Narrow"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82760"/>
                                        </p:tgtEl>
                                        <p:attrNameLst>
                                          <p:attrName>style.visibility</p:attrName>
                                        </p:attrNameLst>
                                      </p:cBhvr>
                                      <p:to>
                                        <p:strVal val="visible"/>
                                      </p:to>
                                    </p:set>
                                    <p:animEffect transition="in" filter="dissolve">
                                      <p:cBhvr>
                                        <p:cTn id="7" dur="500"/>
                                        <p:tgtEl>
                                          <p:spTgt spid="8827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82804"/>
                                        </p:tgtEl>
                                        <p:attrNameLst>
                                          <p:attrName>style.visibility</p:attrName>
                                        </p:attrNameLst>
                                      </p:cBhvr>
                                      <p:to>
                                        <p:strVal val="visible"/>
                                      </p:to>
                                    </p:set>
                                    <p:animEffect transition="in" filter="dissolve">
                                      <p:cBhvr>
                                        <p:cTn id="12" dur="500"/>
                                        <p:tgtEl>
                                          <p:spTgt spid="882804"/>
                                        </p:tgtEl>
                                      </p:cBhvr>
                                    </p:animEffect>
                                  </p:childTnLst>
                                </p:cTn>
                              </p:par>
                              <p:par>
                                <p:cTn id="13" presetID="9" presetClass="entr" presetSubtype="0" fill="hold" nodeType="withEffect">
                                  <p:stCondLst>
                                    <p:cond delay="0"/>
                                  </p:stCondLst>
                                  <p:childTnLst>
                                    <p:set>
                                      <p:cBhvr>
                                        <p:cTn id="14" dur="1" fill="hold">
                                          <p:stCondLst>
                                            <p:cond delay="0"/>
                                          </p:stCondLst>
                                        </p:cTn>
                                        <p:tgtEl>
                                          <p:spTgt spid="882724"/>
                                        </p:tgtEl>
                                        <p:attrNameLst>
                                          <p:attrName>style.visibility</p:attrName>
                                        </p:attrNameLst>
                                      </p:cBhvr>
                                      <p:to>
                                        <p:strVal val="visible"/>
                                      </p:to>
                                    </p:set>
                                    <p:animEffect transition="in" filter="dissolve">
                                      <p:cBhvr>
                                        <p:cTn id="15" dur="500"/>
                                        <p:tgtEl>
                                          <p:spTgt spid="882724"/>
                                        </p:tgtEl>
                                      </p:cBhvr>
                                    </p:animEffect>
                                  </p:childTnLst>
                                </p:cTn>
                              </p:par>
                              <p:par>
                                <p:cTn id="16" presetID="9" presetClass="entr" presetSubtype="0" fill="hold" nodeType="withEffect">
                                  <p:stCondLst>
                                    <p:cond delay="0"/>
                                  </p:stCondLst>
                                  <p:childTnLst>
                                    <p:set>
                                      <p:cBhvr>
                                        <p:cTn id="17" dur="1" fill="hold">
                                          <p:stCondLst>
                                            <p:cond delay="0"/>
                                          </p:stCondLst>
                                        </p:cTn>
                                        <p:tgtEl>
                                          <p:spTgt spid="882781"/>
                                        </p:tgtEl>
                                        <p:attrNameLst>
                                          <p:attrName>style.visibility</p:attrName>
                                        </p:attrNameLst>
                                      </p:cBhvr>
                                      <p:to>
                                        <p:strVal val="visible"/>
                                      </p:to>
                                    </p:set>
                                    <p:animEffect transition="in" filter="dissolve">
                                      <p:cBhvr>
                                        <p:cTn id="18" dur="500"/>
                                        <p:tgtEl>
                                          <p:spTgt spid="882781"/>
                                        </p:tgtEl>
                                      </p:cBhvr>
                                    </p:animEffect>
                                  </p:childTnLst>
                                </p:cTn>
                              </p:par>
                              <p:par>
                                <p:cTn id="19" presetID="9" presetClass="entr" presetSubtype="0" fill="hold" nodeType="withEffect">
                                  <p:stCondLst>
                                    <p:cond delay="0"/>
                                  </p:stCondLst>
                                  <p:childTnLst>
                                    <p:set>
                                      <p:cBhvr>
                                        <p:cTn id="20" dur="1" fill="hold">
                                          <p:stCondLst>
                                            <p:cond delay="0"/>
                                          </p:stCondLst>
                                        </p:cTn>
                                        <p:tgtEl>
                                          <p:spTgt spid="882736"/>
                                        </p:tgtEl>
                                        <p:attrNameLst>
                                          <p:attrName>style.visibility</p:attrName>
                                        </p:attrNameLst>
                                      </p:cBhvr>
                                      <p:to>
                                        <p:strVal val="visible"/>
                                      </p:to>
                                    </p:set>
                                    <p:animEffect transition="in" filter="dissolve">
                                      <p:cBhvr>
                                        <p:cTn id="21" dur="500"/>
                                        <p:tgtEl>
                                          <p:spTgt spid="88273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882748"/>
                                        </p:tgtEl>
                                        <p:attrNameLst>
                                          <p:attrName>style.visibility</p:attrName>
                                        </p:attrNameLst>
                                      </p:cBhvr>
                                      <p:to>
                                        <p:strVal val="visible"/>
                                      </p:to>
                                    </p:set>
                                    <p:animEffect transition="in" filter="dissolve">
                                      <p:cBhvr>
                                        <p:cTn id="26" dur="500"/>
                                        <p:tgtEl>
                                          <p:spTgt spid="882748"/>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nodeType="clickEffect">
                                  <p:stCondLst>
                                    <p:cond delay="0"/>
                                  </p:stCondLst>
                                  <p:childTnLst>
                                    <p:set>
                                      <p:cBhvr>
                                        <p:cTn id="30" dur="1" fill="hold">
                                          <p:stCondLst>
                                            <p:cond delay="0"/>
                                          </p:stCondLst>
                                        </p:cTn>
                                        <p:tgtEl>
                                          <p:spTgt spid="882772"/>
                                        </p:tgtEl>
                                        <p:attrNameLst>
                                          <p:attrName>style.visibility</p:attrName>
                                        </p:attrNameLst>
                                      </p:cBhvr>
                                      <p:to>
                                        <p:strVal val="visible"/>
                                      </p:to>
                                    </p:set>
                                    <p:animEffect transition="in" filter="dissolve">
                                      <p:cBhvr>
                                        <p:cTn id="31" dur="500"/>
                                        <p:tgtEl>
                                          <p:spTgt spid="882772"/>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nodeType="clickEffect">
                                  <p:stCondLst>
                                    <p:cond delay="0"/>
                                  </p:stCondLst>
                                  <p:childTnLst>
                                    <p:set>
                                      <p:cBhvr>
                                        <p:cTn id="35" dur="1" fill="hold">
                                          <p:stCondLst>
                                            <p:cond delay="0"/>
                                          </p:stCondLst>
                                        </p:cTn>
                                        <p:tgtEl>
                                          <p:spTgt spid="882791"/>
                                        </p:tgtEl>
                                        <p:attrNameLst>
                                          <p:attrName>style.visibility</p:attrName>
                                        </p:attrNameLst>
                                      </p:cBhvr>
                                      <p:to>
                                        <p:strVal val="visible"/>
                                      </p:to>
                                    </p:set>
                                    <p:animEffect transition="in" filter="dissolve">
                                      <p:cBhvr>
                                        <p:cTn id="36" dur="500"/>
                                        <p:tgtEl>
                                          <p:spTgt spid="882791"/>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xit" presetSubtype="1" fill="hold" nodeType="clickEffect">
                                  <p:stCondLst>
                                    <p:cond delay="0"/>
                                  </p:stCondLst>
                                  <p:childTnLst>
                                    <p:animEffect transition="out" filter="wipe(up)">
                                      <p:cBhvr>
                                        <p:cTn id="40" dur="500"/>
                                        <p:tgtEl>
                                          <p:spTgt spid="882778"/>
                                        </p:tgtEl>
                                      </p:cBhvr>
                                    </p:animEffect>
                                    <p:set>
                                      <p:cBhvr>
                                        <p:cTn id="41" dur="1" fill="hold">
                                          <p:stCondLst>
                                            <p:cond delay="499"/>
                                          </p:stCondLst>
                                        </p:cTn>
                                        <p:tgtEl>
                                          <p:spTgt spid="882778"/>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xit" presetSubtype="2" fill="hold" grpId="0" nodeType="afterEffect">
                                  <p:stCondLst>
                                    <p:cond delay="0"/>
                                  </p:stCondLst>
                                  <p:childTnLst>
                                    <p:animEffect transition="out" filter="wipe(right)">
                                      <p:cBhvr>
                                        <p:cTn id="44" dur="500"/>
                                        <p:tgtEl>
                                          <p:spTgt spid="882790"/>
                                        </p:tgtEl>
                                      </p:cBhvr>
                                    </p:animEffect>
                                    <p:set>
                                      <p:cBhvr>
                                        <p:cTn id="45" dur="1" fill="hold">
                                          <p:stCondLst>
                                            <p:cond delay="499"/>
                                          </p:stCondLst>
                                        </p:cTn>
                                        <p:tgtEl>
                                          <p:spTgt spid="882790"/>
                                        </p:tgtEl>
                                        <p:attrNameLst>
                                          <p:attrName>style.visibility</p:attrName>
                                        </p:attrNameLst>
                                      </p:cBhvr>
                                      <p:to>
                                        <p:strVal val="hidden"/>
                                      </p:to>
                                    </p:set>
                                  </p:childTnLst>
                                </p:cTn>
                              </p:par>
                              <p:par>
                                <p:cTn id="46" presetID="22" presetClass="exit" presetSubtype="8" fill="hold" grpId="0" nodeType="withEffect">
                                  <p:stCondLst>
                                    <p:cond delay="0"/>
                                  </p:stCondLst>
                                  <p:childTnLst>
                                    <p:animEffect transition="out" filter="wipe(left)">
                                      <p:cBhvr>
                                        <p:cTn id="47" dur="500"/>
                                        <p:tgtEl>
                                          <p:spTgt spid="882771"/>
                                        </p:tgtEl>
                                      </p:cBhvr>
                                    </p:animEffect>
                                    <p:set>
                                      <p:cBhvr>
                                        <p:cTn id="48" dur="1" fill="hold">
                                          <p:stCondLst>
                                            <p:cond delay="499"/>
                                          </p:stCondLst>
                                        </p:cTn>
                                        <p:tgtEl>
                                          <p:spTgt spid="882771"/>
                                        </p:tgtEl>
                                        <p:attrNameLst>
                                          <p:attrName>style.visibility</p:attrName>
                                        </p:attrNameLst>
                                      </p:cBhvr>
                                      <p:to>
                                        <p:strVal val="hidden"/>
                                      </p:to>
                                    </p:set>
                                  </p:childTnLst>
                                </p:cTn>
                              </p:par>
                            </p:childTnLst>
                          </p:cTn>
                        </p:par>
                        <p:par>
                          <p:cTn id="49" fill="hold" nodeType="afterGroup">
                            <p:stCondLst>
                              <p:cond delay="1000"/>
                            </p:stCondLst>
                            <p:childTnLst>
                              <p:par>
                                <p:cTn id="50" presetID="22" presetClass="exit" presetSubtype="1" fill="hold" grpId="0" nodeType="afterEffect">
                                  <p:stCondLst>
                                    <p:cond delay="0"/>
                                  </p:stCondLst>
                                  <p:childTnLst>
                                    <p:animEffect transition="out" filter="wipe(up)">
                                      <p:cBhvr>
                                        <p:cTn id="51" dur="500"/>
                                        <p:tgtEl>
                                          <p:spTgt spid="882770"/>
                                        </p:tgtEl>
                                      </p:cBhvr>
                                    </p:animEffect>
                                    <p:set>
                                      <p:cBhvr>
                                        <p:cTn id="52" dur="1" fill="hold">
                                          <p:stCondLst>
                                            <p:cond delay="499"/>
                                          </p:stCondLst>
                                        </p:cTn>
                                        <p:tgtEl>
                                          <p:spTgt spid="882770"/>
                                        </p:tgtEl>
                                        <p:attrNameLst>
                                          <p:attrName>style.visibility</p:attrName>
                                        </p:attrNameLst>
                                      </p:cBhvr>
                                      <p:to>
                                        <p:strVal val="hidden"/>
                                      </p:to>
                                    </p:set>
                                  </p:childTnLst>
                                </p:cTn>
                              </p:par>
                            </p:childTnLst>
                          </p:cTn>
                        </p:par>
                        <p:par>
                          <p:cTn id="53" fill="hold" nodeType="afterGroup">
                            <p:stCondLst>
                              <p:cond delay="1500"/>
                            </p:stCondLst>
                            <p:childTnLst>
                              <p:par>
                                <p:cTn id="54" presetID="9" presetClass="entr" presetSubtype="0" fill="hold" grpId="0" nodeType="afterEffect">
                                  <p:stCondLst>
                                    <p:cond delay="0"/>
                                  </p:stCondLst>
                                  <p:childTnLst>
                                    <p:set>
                                      <p:cBhvr>
                                        <p:cTn id="55" dur="1" fill="hold">
                                          <p:stCondLst>
                                            <p:cond delay="0"/>
                                          </p:stCondLst>
                                        </p:cTn>
                                        <p:tgtEl>
                                          <p:spTgt spid="882769"/>
                                        </p:tgtEl>
                                        <p:attrNameLst>
                                          <p:attrName>style.visibility</p:attrName>
                                        </p:attrNameLst>
                                      </p:cBhvr>
                                      <p:to>
                                        <p:strVal val="visible"/>
                                      </p:to>
                                    </p:set>
                                    <p:animEffect transition="in" filter="dissolve">
                                      <p:cBhvr>
                                        <p:cTn id="56" dur="500"/>
                                        <p:tgtEl>
                                          <p:spTgt spid="882769"/>
                                        </p:tgtEl>
                                      </p:cBhvr>
                                    </p:animEffect>
                                  </p:childTnLst>
                                </p:cTn>
                              </p:par>
                            </p:childTnLst>
                          </p:cTn>
                        </p:par>
                        <p:par>
                          <p:cTn id="57" fill="hold" nodeType="afterGroup">
                            <p:stCondLst>
                              <p:cond delay="2000"/>
                            </p:stCondLst>
                            <p:childTnLst>
                              <p:par>
                                <p:cTn id="58" presetID="9" presetClass="entr" presetSubtype="0" fill="hold" grpId="0" nodeType="afterEffect">
                                  <p:stCondLst>
                                    <p:cond delay="0"/>
                                  </p:stCondLst>
                                  <p:childTnLst>
                                    <p:set>
                                      <p:cBhvr>
                                        <p:cTn id="59" dur="1" fill="hold">
                                          <p:stCondLst>
                                            <p:cond delay="0"/>
                                          </p:stCondLst>
                                        </p:cTn>
                                        <p:tgtEl>
                                          <p:spTgt spid="882690"/>
                                        </p:tgtEl>
                                        <p:attrNameLst>
                                          <p:attrName>style.visibility</p:attrName>
                                        </p:attrNameLst>
                                      </p:cBhvr>
                                      <p:to>
                                        <p:strVal val="visible"/>
                                      </p:to>
                                    </p:set>
                                    <p:animEffect transition="in" filter="dissolve">
                                      <p:cBhvr>
                                        <p:cTn id="60" dur="500"/>
                                        <p:tgtEl>
                                          <p:spTgt spid="882690"/>
                                        </p:tgtEl>
                                      </p:cBhvr>
                                    </p:animEffect>
                                  </p:childTnLst>
                                </p:cTn>
                              </p:par>
                            </p:childTnLst>
                          </p:cTn>
                        </p:par>
                        <p:par>
                          <p:cTn id="61" fill="hold" nodeType="afterGroup">
                            <p:stCondLst>
                              <p:cond delay="2500"/>
                            </p:stCondLst>
                            <p:childTnLst>
                              <p:par>
                                <p:cTn id="62" presetID="9" presetClass="entr" presetSubtype="0" fill="hold" grpId="0" nodeType="afterEffect">
                                  <p:stCondLst>
                                    <p:cond delay="0"/>
                                  </p:stCondLst>
                                  <p:childTnLst>
                                    <p:set>
                                      <p:cBhvr>
                                        <p:cTn id="63" dur="1" fill="hold">
                                          <p:stCondLst>
                                            <p:cond delay="0"/>
                                          </p:stCondLst>
                                        </p:cTn>
                                        <p:tgtEl>
                                          <p:spTgt spid="882695"/>
                                        </p:tgtEl>
                                        <p:attrNameLst>
                                          <p:attrName>style.visibility</p:attrName>
                                        </p:attrNameLst>
                                      </p:cBhvr>
                                      <p:to>
                                        <p:strVal val="visible"/>
                                      </p:to>
                                    </p:set>
                                    <p:animEffect transition="in" filter="dissolve">
                                      <p:cBhvr>
                                        <p:cTn id="64" dur="500"/>
                                        <p:tgtEl>
                                          <p:spTgt spid="882695"/>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nodeType="clickEffect">
                                  <p:stCondLst>
                                    <p:cond delay="0"/>
                                  </p:stCondLst>
                                  <p:childTnLst>
                                    <p:set>
                                      <p:cBhvr>
                                        <p:cTn id="68" dur="1" fill="hold">
                                          <p:stCondLst>
                                            <p:cond delay="0"/>
                                          </p:stCondLst>
                                        </p:cTn>
                                        <p:tgtEl>
                                          <p:spTgt spid="882764"/>
                                        </p:tgtEl>
                                        <p:attrNameLst>
                                          <p:attrName>style.visibility</p:attrName>
                                        </p:attrNameLst>
                                      </p:cBhvr>
                                      <p:to>
                                        <p:strVal val="visible"/>
                                      </p:to>
                                    </p:set>
                                    <p:animEffect transition="in" filter="dissolve">
                                      <p:cBhvr>
                                        <p:cTn id="69" dur="500"/>
                                        <p:tgtEl>
                                          <p:spTgt spid="882764"/>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nodeType="clickEffect">
                                  <p:stCondLst>
                                    <p:cond delay="0"/>
                                  </p:stCondLst>
                                  <p:childTnLst>
                                    <p:set>
                                      <p:cBhvr>
                                        <p:cTn id="73" dur="1" fill="hold">
                                          <p:stCondLst>
                                            <p:cond delay="0"/>
                                          </p:stCondLst>
                                        </p:cTn>
                                        <p:tgtEl>
                                          <p:spTgt spid="882838"/>
                                        </p:tgtEl>
                                        <p:attrNameLst>
                                          <p:attrName>style.visibility</p:attrName>
                                        </p:attrNameLst>
                                      </p:cBhvr>
                                      <p:to>
                                        <p:strVal val="visible"/>
                                      </p:to>
                                    </p:set>
                                    <p:animEffect transition="in" filter="dissolve">
                                      <p:cBhvr>
                                        <p:cTn id="74" dur="500"/>
                                        <p:tgtEl>
                                          <p:spTgt spid="882838"/>
                                        </p:tgtEl>
                                      </p:cBhvr>
                                    </p:animEffect>
                                  </p:childTnLst>
                                </p:cTn>
                              </p:par>
                              <p:par>
                                <p:cTn id="75" presetID="9" presetClass="entr" presetSubtype="0" fill="hold" nodeType="withEffect">
                                  <p:stCondLst>
                                    <p:cond delay="0"/>
                                  </p:stCondLst>
                                  <p:childTnLst>
                                    <p:set>
                                      <p:cBhvr>
                                        <p:cTn id="76" dur="1" fill="hold">
                                          <p:stCondLst>
                                            <p:cond delay="0"/>
                                          </p:stCondLst>
                                        </p:cTn>
                                        <p:tgtEl>
                                          <p:spTgt spid="882700"/>
                                        </p:tgtEl>
                                        <p:attrNameLst>
                                          <p:attrName>style.visibility</p:attrName>
                                        </p:attrNameLst>
                                      </p:cBhvr>
                                      <p:to>
                                        <p:strVal val="visible"/>
                                      </p:to>
                                    </p:set>
                                    <p:animEffect transition="in" filter="dissolve">
                                      <p:cBhvr>
                                        <p:cTn id="77" dur="500"/>
                                        <p:tgtEl>
                                          <p:spTgt spid="882700"/>
                                        </p:tgtEl>
                                      </p:cBhvr>
                                    </p:animEffect>
                                  </p:childTnLst>
                                </p:cTn>
                              </p:par>
                              <p:par>
                                <p:cTn id="78" presetID="9" presetClass="entr" presetSubtype="0" fill="hold" nodeType="withEffect">
                                  <p:stCondLst>
                                    <p:cond delay="0"/>
                                  </p:stCondLst>
                                  <p:childTnLst>
                                    <p:set>
                                      <p:cBhvr>
                                        <p:cTn id="79" dur="1" fill="hold">
                                          <p:stCondLst>
                                            <p:cond delay="0"/>
                                          </p:stCondLst>
                                        </p:cTn>
                                        <p:tgtEl>
                                          <p:spTgt spid="882829"/>
                                        </p:tgtEl>
                                        <p:attrNameLst>
                                          <p:attrName>style.visibility</p:attrName>
                                        </p:attrNameLst>
                                      </p:cBhvr>
                                      <p:to>
                                        <p:strVal val="visible"/>
                                      </p:to>
                                    </p:set>
                                    <p:animEffect transition="in" filter="dissolve">
                                      <p:cBhvr>
                                        <p:cTn id="80" dur="500"/>
                                        <p:tgtEl>
                                          <p:spTgt spid="882829"/>
                                        </p:tgtEl>
                                      </p:cBhvr>
                                    </p:animEffect>
                                  </p:childTnLst>
                                </p:cTn>
                              </p:par>
                              <p:par>
                                <p:cTn id="81" presetID="9" presetClass="entr" presetSubtype="0" fill="hold" nodeType="withEffect">
                                  <p:stCondLst>
                                    <p:cond delay="0"/>
                                  </p:stCondLst>
                                  <p:childTnLst>
                                    <p:set>
                                      <p:cBhvr>
                                        <p:cTn id="82" dur="1" fill="hold">
                                          <p:stCondLst>
                                            <p:cond delay="0"/>
                                          </p:stCondLst>
                                        </p:cTn>
                                        <p:tgtEl>
                                          <p:spTgt spid="882712"/>
                                        </p:tgtEl>
                                        <p:attrNameLst>
                                          <p:attrName>style.visibility</p:attrName>
                                        </p:attrNameLst>
                                      </p:cBhvr>
                                      <p:to>
                                        <p:strVal val="visible"/>
                                      </p:to>
                                    </p:set>
                                    <p:animEffect transition="in" filter="dissolve">
                                      <p:cBhvr>
                                        <p:cTn id="83" dur="500"/>
                                        <p:tgtEl>
                                          <p:spTgt spid="882712"/>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nodeType="clickEffect">
                                  <p:stCondLst>
                                    <p:cond delay="0"/>
                                  </p:stCondLst>
                                  <p:childTnLst>
                                    <p:set>
                                      <p:cBhvr>
                                        <p:cTn id="87" dur="1" fill="hold">
                                          <p:stCondLst>
                                            <p:cond delay="0"/>
                                          </p:stCondLst>
                                        </p:cTn>
                                        <p:tgtEl>
                                          <p:spTgt spid="882819"/>
                                        </p:tgtEl>
                                        <p:attrNameLst>
                                          <p:attrName>style.visibility</p:attrName>
                                        </p:attrNameLst>
                                      </p:cBhvr>
                                      <p:to>
                                        <p:strVal val="visible"/>
                                      </p:to>
                                    </p:set>
                                    <p:animEffect transition="in" filter="dissolve">
                                      <p:cBhvr>
                                        <p:cTn id="88" dur="500"/>
                                        <p:tgtEl>
                                          <p:spTgt spid="882819"/>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882754"/>
                                        </p:tgtEl>
                                        <p:attrNameLst>
                                          <p:attrName>style.visibility</p:attrName>
                                        </p:attrNameLst>
                                      </p:cBhvr>
                                      <p:to>
                                        <p:strVal val="visible"/>
                                      </p:to>
                                    </p:set>
                                    <p:animEffect transition="in" filter="dissolve">
                                      <p:cBhvr>
                                        <p:cTn id="93" dur="500"/>
                                        <p:tgtEl>
                                          <p:spTgt spid="882754"/>
                                        </p:tgtEl>
                                      </p:cBhvr>
                                    </p:animEffect>
                                  </p:childTnLst>
                                </p:cTn>
                              </p:par>
                              <p:par>
                                <p:cTn id="94" presetID="9" presetClass="entr" presetSubtype="0" fill="hold" nodeType="withEffect">
                                  <p:stCondLst>
                                    <p:cond delay="0"/>
                                  </p:stCondLst>
                                  <p:childTnLst>
                                    <p:set>
                                      <p:cBhvr>
                                        <p:cTn id="95" dur="1" fill="hold">
                                          <p:stCondLst>
                                            <p:cond delay="0"/>
                                          </p:stCondLst>
                                        </p:cTn>
                                        <p:tgtEl>
                                          <p:spTgt spid="882851"/>
                                        </p:tgtEl>
                                        <p:attrNameLst>
                                          <p:attrName>style.visibility</p:attrName>
                                        </p:attrNameLst>
                                      </p:cBhvr>
                                      <p:to>
                                        <p:strVal val="visible"/>
                                      </p:to>
                                    </p:set>
                                    <p:animEffect transition="in" filter="dissolve">
                                      <p:cBhvr>
                                        <p:cTn id="96" dur="500"/>
                                        <p:tgtEl>
                                          <p:spTgt spid="882851"/>
                                        </p:tgtEl>
                                      </p:cBhvr>
                                    </p:animEffect>
                                  </p:childTnLst>
                                </p:cTn>
                              </p:par>
                              <p:par>
                                <p:cTn id="97" presetID="9" presetClass="entr" presetSubtype="0" fill="hold" grpId="0" nodeType="withEffect">
                                  <p:stCondLst>
                                    <p:cond delay="0"/>
                                  </p:stCondLst>
                                  <p:childTnLst>
                                    <p:set>
                                      <p:cBhvr>
                                        <p:cTn id="98" dur="1" fill="hold">
                                          <p:stCondLst>
                                            <p:cond delay="0"/>
                                          </p:stCondLst>
                                        </p:cTn>
                                        <p:tgtEl>
                                          <p:spTgt spid="882753"/>
                                        </p:tgtEl>
                                        <p:attrNameLst>
                                          <p:attrName>style.visibility</p:attrName>
                                        </p:attrNameLst>
                                      </p:cBhvr>
                                      <p:to>
                                        <p:strVal val="visible"/>
                                      </p:to>
                                    </p:set>
                                    <p:animEffect transition="in" filter="dissolve">
                                      <p:cBhvr>
                                        <p:cTn id="99" dur="500"/>
                                        <p:tgtEl>
                                          <p:spTgt spid="882753"/>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xit" presetSubtype="1" fill="hold" nodeType="clickEffect">
                                  <p:stCondLst>
                                    <p:cond delay="0"/>
                                  </p:stCondLst>
                                  <p:childTnLst>
                                    <p:animEffect transition="out" filter="wipe(up)">
                                      <p:cBhvr>
                                        <p:cTn id="103" dur="500"/>
                                        <p:tgtEl>
                                          <p:spTgt spid="882813"/>
                                        </p:tgtEl>
                                      </p:cBhvr>
                                    </p:animEffect>
                                    <p:set>
                                      <p:cBhvr>
                                        <p:cTn id="104" dur="1" fill="hold">
                                          <p:stCondLst>
                                            <p:cond delay="499"/>
                                          </p:stCondLst>
                                        </p:cTn>
                                        <p:tgtEl>
                                          <p:spTgt spid="882813"/>
                                        </p:tgtEl>
                                        <p:attrNameLst>
                                          <p:attrName>style.visibility</p:attrName>
                                        </p:attrNameLst>
                                      </p:cBhvr>
                                      <p:to>
                                        <p:strVal val="hidden"/>
                                      </p:to>
                                    </p:set>
                                  </p:childTnLst>
                                </p:cTn>
                              </p:par>
                            </p:childTnLst>
                          </p:cTn>
                        </p:par>
                        <p:par>
                          <p:cTn id="105" fill="hold" nodeType="afterGroup">
                            <p:stCondLst>
                              <p:cond delay="500"/>
                            </p:stCondLst>
                            <p:childTnLst>
                              <p:par>
                                <p:cTn id="106" presetID="22" presetClass="exit" presetSubtype="2" fill="hold" grpId="0" nodeType="afterEffect">
                                  <p:stCondLst>
                                    <p:cond delay="0"/>
                                  </p:stCondLst>
                                  <p:childTnLst>
                                    <p:animEffect transition="out" filter="wipe(right)">
                                      <p:cBhvr>
                                        <p:cTn id="107" dur="500"/>
                                        <p:tgtEl>
                                          <p:spTgt spid="882817"/>
                                        </p:tgtEl>
                                      </p:cBhvr>
                                    </p:animEffect>
                                    <p:set>
                                      <p:cBhvr>
                                        <p:cTn id="108" dur="1" fill="hold">
                                          <p:stCondLst>
                                            <p:cond delay="499"/>
                                          </p:stCondLst>
                                        </p:cTn>
                                        <p:tgtEl>
                                          <p:spTgt spid="882817"/>
                                        </p:tgtEl>
                                        <p:attrNameLst>
                                          <p:attrName>style.visibility</p:attrName>
                                        </p:attrNameLst>
                                      </p:cBhvr>
                                      <p:to>
                                        <p:strVal val="hidden"/>
                                      </p:to>
                                    </p:set>
                                  </p:childTnLst>
                                </p:cTn>
                              </p:par>
                              <p:par>
                                <p:cTn id="109" presetID="22" presetClass="exit" presetSubtype="8" fill="hold" grpId="0" nodeType="withEffect">
                                  <p:stCondLst>
                                    <p:cond delay="0"/>
                                  </p:stCondLst>
                                  <p:childTnLst>
                                    <p:animEffect transition="out" filter="wipe(left)">
                                      <p:cBhvr>
                                        <p:cTn id="110" dur="500"/>
                                        <p:tgtEl>
                                          <p:spTgt spid="882816"/>
                                        </p:tgtEl>
                                      </p:cBhvr>
                                    </p:animEffect>
                                    <p:set>
                                      <p:cBhvr>
                                        <p:cTn id="111" dur="1" fill="hold">
                                          <p:stCondLst>
                                            <p:cond delay="499"/>
                                          </p:stCondLst>
                                        </p:cTn>
                                        <p:tgtEl>
                                          <p:spTgt spid="882816"/>
                                        </p:tgtEl>
                                        <p:attrNameLst>
                                          <p:attrName>style.visibility</p:attrName>
                                        </p:attrNameLst>
                                      </p:cBhvr>
                                      <p:to>
                                        <p:strVal val="hidden"/>
                                      </p:to>
                                    </p:set>
                                  </p:childTnLst>
                                </p:cTn>
                              </p:par>
                            </p:childTnLst>
                          </p:cTn>
                        </p:par>
                        <p:par>
                          <p:cTn id="112" fill="hold" nodeType="afterGroup">
                            <p:stCondLst>
                              <p:cond delay="1000"/>
                            </p:stCondLst>
                            <p:childTnLst>
                              <p:par>
                                <p:cTn id="113" presetID="22" presetClass="exit" presetSubtype="1" fill="hold" grpId="0" nodeType="afterEffect">
                                  <p:stCondLst>
                                    <p:cond delay="0"/>
                                  </p:stCondLst>
                                  <p:childTnLst>
                                    <p:animEffect transition="out" filter="wipe(up)">
                                      <p:cBhvr>
                                        <p:cTn id="114" dur="500"/>
                                        <p:tgtEl>
                                          <p:spTgt spid="882818"/>
                                        </p:tgtEl>
                                      </p:cBhvr>
                                    </p:animEffect>
                                    <p:set>
                                      <p:cBhvr>
                                        <p:cTn id="115" dur="1" fill="hold">
                                          <p:stCondLst>
                                            <p:cond delay="499"/>
                                          </p:stCondLst>
                                        </p:cTn>
                                        <p:tgtEl>
                                          <p:spTgt spid="882818"/>
                                        </p:tgtEl>
                                        <p:attrNameLst>
                                          <p:attrName>style.visibility</p:attrName>
                                        </p:attrNameLst>
                                      </p:cBhvr>
                                      <p:to>
                                        <p:strVal val="hidden"/>
                                      </p:to>
                                    </p:se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9" presetClass="entr" presetSubtype="0" fill="hold" grpId="0" nodeType="clickEffect">
                                  <p:stCondLst>
                                    <p:cond delay="0"/>
                                  </p:stCondLst>
                                  <p:childTnLst>
                                    <p:set>
                                      <p:cBhvr>
                                        <p:cTn id="119" dur="1" fill="hold">
                                          <p:stCondLst>
                                            <p:cond delay="0"/>
                                          </p:stCondLst>
                                        </p:cTn>
                                        <p:tgtEl>
                                          <p:spTgt spid="882768"/>
                                        </p:tgtEl>
                                        <p:attrNameLst>
                                          <p:attrName>style.visibility</p:attrName>
                                        </p:attrNameLst>
                                      </p:cBhvr>
                                      <p:to>
                                        <p:strVal val="visible"/>
                                      </p:to>
                                    </p:set>
                                    <p:animEffect transition="in" filter="dissolve">
                                      <p:cBhvr>
                                        <p:cTn id="120" dur="500"/>
                                        <p:tgtEl>
                                          <p:spTgt spid="882768"/>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9" presetClass="entr" presetSubtype="0" fill="hold" grpId="0" nodeType="clickEffect">
                                  <p:stCondLst>
                                    <p:cond delay="0"/>
                                  </p:stCondLst>
                                  <p:childTnLst>
                                    <p:set>
                                      <p:cBhvr>
                                        <p:cTn id="124" dur="1" fill="hold">
                                          <p:stCondLst>
                                            <p:cond delay="0"/>
                                          </p:stCondLst>
                                        </p:cTn>
                                        <p:tgtEl>
                                          <p:spTgt spid="882691"/>
                                        </p:tgtEl>
                                        <p:attrNameLst>
                                          <p:attrName>style.visibility</p:attrName>
                                        </p:attrNameLst>
                                      </p:cBhvr>
                                      <p:to>
                                        <p:strVal val="visible"/>
                                      </p:to>
                                    </p:set>
                                    <p:animEffect transition="in" filter="dissolve">
                                      <p:cBhvr>
                                        <p:cTn id="125" dur="500"/>
                                        <p:tgtEl>
                                          <p:spTgt spid="882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2690" grpId="0"/>
      <p:bldP spid="882691" grpId="0"/>
      <p:bldP spid="882695" grpId="0"/>
      <p:bldP spid="882753" grpId="0" animBg="1"/>
      <p:bldP spid="882768" grpId="0" animBg="1"/>
      <p:bldP spid="882769" grpId="0" animBg="1"/>
      <p:bldP spid="882770" grpId="0" animBg="1"/>
      <p:bldP spid="882771" grpId="0" animBg="1"/>
      <p:bldP spid="882790" grpId="0" animBg="1"/>
      <p:bldP spid="882816" grpId="0" animBg="1"/>
      <p:bldP spid="882817" grpId="0" animBg="1"/>
      <p:bldP spid="882818"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19202" name="Rectangle 2"/>
          <p:cNvSpPr>
            <a:spLocks noChangeArrowheads="1"/>
          </p:cNvSpPr>
          <p:nvPr/>
        </p:nvSpPr>
        <p:spPr bwMode="auto">
          <a:xfrm>
            <a:off x="2747963" y="2530475"/>
            <a:ext cx="3624262" cy="2163763"/>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587" name="Rectangle 3"/>
          <p:cNvSpPr>
            <a:spLocks noGrp="1" noChangeArrowheads="1"/>
          </p:cNvSpPr>
          <p:nvPr>
            <p:ph type="title"/>
          </p:nvPr>
        </p:nvSpPr>
        <p:spPr>
          <a:xfrm>
            <a:off x="0" y="317500"/>
            <a:ext cx="9144000" cy="1143000"/>
          </a:xfrm>
        </p:spPr>
        <p:txBody>
          <a:bodyPr lIns="92075" tIns="46038" rIns="92075" bIns="46038"/>
          <a:lstStyle/>
          <a:p>
            <a:r>
              <a:rPr lang="en-US" sz="4000" smtClean="0">
                <a:solidFill>
                  <a:schemeClr val="tx1"/>
                </a:solidFill>
                <a:latin typeface="Arial Narrow" pitchFamily="34" charset="0"/>
              </a:rPr>
              <a:t>Perfusion of a Proximal Tubule</a:t>
            </a:r>
          </a:p>
        </p:txBody>
      </p:sp>
      <p:grpSp>
        <p:nvGrpSpPr>
          <p:cNvPr id="819204" name="Group 4"/>
          <p:cNvGrpSpPr>
            <a:grpSpLocks/>
          </p:cNvGrpSpPr>
          <p:nvPr/>
        </p:nvGrpSpPr>
        <p:grpSpPr bwMode="auto">
          <a:xfrm>
            <a:off x="1023938" y="2133600"/>
            <a:ext cx="7053262" cy="473075"/>
            <a:chOff x="685" y="1344"/>
            <a:chExt cx="4443" cy="298"/>
          </a:xfrm>
        </p:grpSpPr>
        <p:sp>
          <p:nvSpPr>
            <p:cNvPr id="67882" name="Rectangle 5"/>
            <p:cNvSpPr>
              <a:spLocks noChangeArrowheads="1"/>
            </p:cNvSpPr>
            <p:nvPr/>
          </p:nvSpPr>
          <p:spPr bwMode="auto">
            <a:xfrm>
              <a:off x="3985" y="1354"/>
              <a:ext cx="114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solidFill>
                    <a:schemeClr val="tx1"/>
                  </a:solidFill>
                  <a:latin typeface="Arial Narrow" pitchFamily="34" charset="0"/>
                </a:rPr>
                <a:t>Perfusion Side</a:t>
              </a:r>
            </a:p>
          </p:txBody>
        </p:sp>
        <p:sp>
          <p:nvSpPr>
            <p:cNvPr id="67883" name="Rectangle 6"/>
            <p:cNvSpPr>
              <a:spLocks noChangeArrowheads="1"/>
            </p:cNvSpPr>
            <p:nvPr/>
          </p:nvSpPr>
          <p:spPr bwMode="auto">
            <a:xfrm>
              <a:off x="685" y="1344"/>
              <a:ext cx="117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r" eaLnBrk="0" hangingPunct="0"/>
              <a:r>
                <a:rPr lang="en-US">
                  <a:solidFill>
                    <a:schemeClr val="tx1"/>
                  </a:solidFill>
                  <a:latin typeface="Arial Narrow" pitchFamily="34" charset="0"/>
                </a:rPr>
                <a:t>Collection Side</a:t>
              </a:r>
            </a:p>
          </p:txBody>
        </p:sp>
      </p:grpSp>
      <p:grpSp>
        <p:nvGrpSpPr>
          <p:cNvPr id="67589" name="Group 7"/>
          <p:cNvGrpSpPr>
            <a:grpSpLocks/>
          </p:cNvGrpSpPr>
          <p:nvPr/>
        </p:nvGrpSpPr>
        <p:grpSpPr bwMode="auto">
          <a:xfrm>
            <a:off x="2273300" y="1228725"/>
            <a:ext cx="4565650" cy="0"/>
            <a:chOff x="0" y="672"/>
            <a:chExt cx="2876" cy="0"/>
          </a:xfrm>
        </p:grpSpPr>
        <p:sp>
          <p:nvSpPr>
            <p:cNvPr id="67880" name="Line 8"/>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881" name="Line 9"/>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210" name="Group 10"/>
          <p:cNvGrpSpPr>
            <a:grpSpLocks/>
          </p:cNvGrpSpPr>
          <p:nvPr/>
        </p:nvGrpSpPr>
        <p:grpSpPr bwMode="auto">
          <a:xfrm>
            <a:off x="5676900" y="2736850"/>
            <a:ext cx="2214563" cy="2058988"/>
            <a:chOff x="3576" y="1724"/>
            <a:chExt cx="1395" cy="1297"/>
          </a:xfrm>
        </p:grpSpPr>
        <p:grpSp>
          <p:nvGrpSpPr>
            <p:cNvPr id="67874" name="Group 11"/>
            <p:cNvGrpSpPr>
              <a:grpSpLocks/>
            </p:cNvGrpSpPr>
            <p:nvPr/>
          </p:nvGrpSpPr>
          <p:grpSpPr bwMode="auto">
            <a:xfrm>
              <a:off x="3576" y="1988"/>
              <a:ext cx="266" cy="763"/>
              <a:chOff x="3576" y="1988"/>
              <a:chExt cx="266" cy="763"/>
            </a:xfrm>
          </p:grpSpPr>
          <p:sp>
            <p:nvSpPr>
              <p:cNvPr id="67878" name="Rectangle 12"/>
              <p:cNvSpPr>
                <a:spLocks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79" name="AutoShape 13"/>
              <p:cNvSpPr>
                <a:spLocks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7875" name="AutoShape 14"/>
            <p:cNvSpPr>
              <a:spLocks noChangeArrowheads="1"/>
            </p:cNvSpPr>
            <p:nvPr/>
          </p:nvSpPr>
          <p:spPr bwMode="auto">
            <a:xfrm rot="5400000">
              <a:off x="3617"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876" name="AutoShape 15"/>
            <p:cNvSpPr>
              <a:spLocks noChangeArrowheads="1"/>
            </p:cNvSpPr>
            <p:nvPr/>
          </p:nvSpPr>
          <p:spPr bwMode="auto">
            <a:xfrm rot="5400000">
              <a:off x="3717"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90 w 21600"/>
                <a:gd name="T13" fmla="*/ 4582 h 21600"/>
                <a:gd name="T14" fmla="*/ 17010 w 21600"/>
                <a:gd name="T15" fmla="*/ 17018 h 21600"/>
              </a:gdLst>
              <a:ahLst/>
              <a:cxnLst>
                <a:cxn ang="T8">
                  <a:pos x="T0" y="T1"/>
                </a:cxn>
                <a:cxn ang="T9">
                  <a:pos x="T2" y="T3"/>
                </a:cxn>
                <a:cxn ang="T10">
                  <a:pos x="T4" y="T5"/>
                </a:cxn>
                <a:cxn ang="T11">
                  <a:pos x="T6" y="T7"/>
                </a:cxn>
              </a:cxnLst>
              <a:rect l="T12" t="T13" r="T14" b="T15"/>
              <a:pathLst>
                <a:path w="21600" h="21600">
                  <a:moveTo>
                    <a:pt x="0" y="0"/>
                  </a:moveTo>
                  <a:lnTo>
                    <a:pt x="5592" y="21600"/>
                  </a:lnTo>
                  <a:lnTo>
                    <a:pt x="16008"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877" name="AutoShape 16"/>
            <p:cNvSpPr>
              <a:spLocks noChangeArrowheads="1"/>
            </p:cNvSpPr>
            <p:nvPr/>
          </p:nvSpPr>
          <p:spPr bwMode="auto">
            <a:xfrm rot="5400000">
              <a:off x="4109" y="2160"/>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765 w 21600"/>
                <a:gd name="T13" fmla="*/ 2738 h 21600"/>
                <a:gd name="T14" fmla="*/ 18835 w 21600"/>
                <a:gd name="T15" fmla="*/ 18862 h 21600"/>
              </a:gdLst>
              <a:ahLst/>
              <a:cxnLst>
                <a:cxn ang="T8">
                  <a:pos x="T0" y="T1"/>
                </a:cxn>
                <a:cxn ang="T9">
                  <a:pos x="T2" y="T3"/>
                </a:cxn>
                <a:cxn ang="T10">
                  <a:pos x="T4" y="T5"/>
                </a:cxn>
                <a:cxn ang="T11">
                  <a:pos x="T6" y="T7"/>
                </a:cxn>
              </a:cxnLst>
              <a:rect l="T12" t="T13" r="T14" b="T15"/>
              <a:pathLst>
                <a:path w="21600" h="21600">
                  <a:moveTo>
                    <a:pt x="0" y="0"/>
                  </a:moveTo>
                  <a:lnTo>
                    <a:pt x="1915" y="21600"/>
                  </a:lnTo>
                  <a:lnTo>
                    <a:pt x="19685"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19217" name="AutoShape 17"/>
          <p:cNvSpPr>
            <a:spLocks noChangeArrowheads="1"/>
          </p:cNvSpPr>
          <p:nvPr/>
        </p:nvSpPr>
        <p:spPr bwMode="auto">
          <a:xfrm rot="-5400000">
            <a:off x="5378451" y="3602037"/>
            <a:ext cx="855662" cy="30956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19218" name="Group 18"/>
          <p:cNvGrpSpPr>
            <a:grpSpLocks/>
          </p:cNvGrpSpPr>
          <p:nvPr/>
        </p:nvGrpSpPr>
        <p:grpSpPr bwMode="auto">
          <a:xfrm>
            <a:off x="5959475" y="3503613"/>
            <a:ext cx="2170113" cy="466725"/>
            <a:chOff x="3754" y="2207"/>
            <a:chExt cx="1367" cy="294"/>
          </a:xfrm>
        </p:grpSpPr>
        <p:grpSp>
          <p:nvGrpSpPr>
            <p:cNvPr id="67867" name="Group 19"/>
            <p:cNvGrpSpPr>
              <a:grpSpLocks/>
            </p:cNvGrpSpPr>
            <p:nvPr/>
          </p:nvGrpSpPr>
          <p:grpSpPr bwMode="auto">
            <a:xfrm>
              <a:off x="3754" y="2207"/>
              <a:ext cx="653" cy="294"/>
              <a:chOff x="3754" y="2207"/>
              <a:chExt cx="653" cy="294"/>
            </a:xfrm>
          </p:grpSpPr>
          <p:sp>
            <p:nvSpPr>
              <p:cNvPr id="67871" name="Rectangle 20"/>
              <p:cNvSpPr>
                <a:spLocks noChangeArrowheads="1"/>
              </p:cNvSpPr>
              <p:nvPr/>
            </p:nvSpPr>
            <p:spPr bwMode="auto">
              <a:xfrm>
                <a:off x="3754" y="2314"/>
                <a:ext cx="653" cy="84"/>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72" name="AutoShape 21"/>
              <p:cNvSpPr>
                <a:spLocks noChangeArrowheads="1"/>
              </p:cNvSpPr>
              <p:nvPr/>
            </p:nvSpPr>
            <p:spPr bwMode="auto">
              <a:xfrm flipH="1">
                <a:off x="3944" y="2207"/>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73" name="AutoShape 22"/>
              <p:cNvSpPr>
                <a:spLocks noChangeArrowheads="1"/>
              </p:cNvSpPr>
              <p:nvPr/>
            </p:nvSpPr>
            <p:spPr bwMode="auto">
              <a:xfrm flipH="1" flipV="1">
                <a:off x="3944" y="2393"/>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7868" name="Group 23"/>
            <p:cNvGrpSpPr>
              <a:grpSpLocks/>
            </p:cNvGrpSpPr>
            <p:nvPr/>
          </p:nvGrpSpPr>
          <p:grpSpPr bwMode="auto">
            <a:xfrm>
              <a:off x="4400" y="2276"/>
              <a:ext cx="721" cy="178"/>
              <a:chOff x="4400" y="2276"/>
              <a:chExt cx="721" cy="178"/>
            </a:xfrm>
          </p:grpSpPr>
          <p:sp>
            <p:nvSpPr>
              <p:cNvPr id="67869" name="Rectangle 24"/>
              <p:cNvSpPr>
                <a:spLocks noChangeArrowheads="1"/>
              </p:cNvSpPr>
              <p:nvPr/>
            </p:nvSpPr>
            <p:spPr bwMode="auto">
              <a:xfrm>
                <a:off x="4400" y="2276"/>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70" name="Line 25"/>
              <p:cNvSpPr>
                <a:spLocks noChangeShapeType="1"/>
              </p:cNvSpPr>
              <p:nvPr/>
            </p:nvSpPr>
            <p:spPr bwMode="auto">
              <a:xfrm>
                <a:off x="4457" y="2371"/>
                <a:ext cx="512"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19226" name="Group 26"/>
          <p:cNvGrpSpPr>
            <a:grpSpLocks/>
          </p:cNvGrpSpPr>
          <p:nvPr/>
        </p:nvGrpSpPr>
        <p:grpSpPr bwMode="auto">
          <a:xfrm>
            <a:off x="1366838" y="2727325"/>
            <a:ext cx="2214562" cy="2058988"/>
            <a:chOff x="861" y="1718"/>
            <a:chExt cx="1395" cy="1297"/>
          </a:xfrm>
        </p:grpSpPr>
        <p:grpSp>
          <p:nvGrpSpPr>
            <p:cNvPr id="67861" name="Group 27"/>
            <p:cNvGrpSpPr>
              <a:grpSpLocks/>
            </p:cNvGrpSpPr>
            <p:nvPr/>
          </p:nvGrpSpPr>
          <p:grpSpPr bwMode="auto">
            <a:xfrm flipH="1">
              <a:off x="1990" y="1988"/>
              <a:ext cx="266" cy="763"/>
              <a:chOff x="3576" y="1988"/>
              <a:chExt cx="266" cy="763"/>
            </a:xfrm>
          </p:grpSpPr>
          <p:sp>
            <p:nvSpPr>
              <p:cNvPr id="67865" name="Rectangle 28"/>
              <p:cNvSpPr>
                <a:spLocks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66" name="AutoShape 29"/>
              <p:cNvSpPr>
                <a:spLocks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7862" name="AutoShape 30"/>
            <p:cNvSpPr>
              <a:spLocks noChangeArrowheads="1"/>
            </p:cNvSpPr>
            <p:nvPr/>
          </p:nvSpPr>
          <p:spPr bwMode="auto">
            <a:xfrm rot="16200000" flipH="1">
              <a:off x="1409"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863" name="AutoShape 31"/>
            <p:cNvSpPr>
              <a:spLocks noChangeArrowheads="1"/>
            </p:cNvSpPr>
            <p:nvPr/>
          </p:nvSpPr>
          <p:spPr bwMode="auto">
            <a:xfrm rot="16200000" flipH="1">
              <a:off x="996"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13 w 21600"/>
                <a:gd name="T13" fmla="*/ 4513 h 21600"/>
                <a:gd name="T14" fmla="*/ 17087 w 21600"/>
                <a:gd name="T15" fmla="*/ 17087 h 21600"/>
              </a:gdLst>
              <a:ahLst/>
              <a:cxnLst>
                <a:cxn ang="T8">
                  <a:pos x="T0" y="T1"/>
                </a:cxn>
                <a:cxn ang="T9">
                  <a:pos x="T2" y="T3"/>
                </a:cxn>
                <a:cxn ang="T10">
                  <a:pos x="T4" y="T5"/>
                </a:cxn>
                <a:cxn ang="T11">
                  <a:pos x="T6" y="T7"/>
                </a:cxn>
              </a:cxnLst>
              <a:rect l="T12" t="T13" r="T14" b="T15"/>
              <a:pathLst>
                <a:path w="21600" h="21600">
                  <a:moveTo>
                    <a:pt x="0" y="0"/>
                  </a:moveTo>
                  <a:lnTo>
                    <a:pt x="5419" y="21600"/>
                  </a:lnTo>
                  <a:lnTo>
                    <a:pt x="16181"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864" name="AutoShape 32"/>
            <p:cNvSpPr>
              <a:spLocks noChangeArrowheads="1"/>
            </p:cNvSpPr>
            <p:nvPr/>
          </p:nvSpPr>
          <p:spPr bwMode="auto">
            <a:xfrm rot="16200000" flipH="1">
              <a:off x="425" y="2154"/>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665 w 21600"/>
                <a:gd name="T13" fmla="*/ 2687 h 21600"/>
                <a:gd name="T14" fmla="*/ 18935 w 21600"/>
                <a:gd name="T15" fmla="*/ 18913 h 21600"/>
              </a:gdLst>
              <a:ahLst/>
              <a:cxnLst>
                <a:cxn ang="T8">
                  <a:pos x="T0" y="T1"/>
                </a:cxn>
                <a:cxn ang="T9">
                  <a:pos x="T2" y="T3"/>
                </a:cxn>
                <a:cxn ang="T10">
                  <a:pos x="T4" y="T5"/>
                </a:cxn>
                <a:cxn ang="T11">
                  <a:pos x="T6" y="T7"/>
                </a:cxn>
              </a:cxnLst>
              <a:rect l="T12" t="T13" r="T14" b="T15"/>
              <a:pathLst>
                <a:path w="21600" h="21600">
                  <a:moveTo>
                    <a:pt x="0" y="0"/>
                  </a:moveTo>
                  <a:lnTo>
                    <a:pt x="1731" y="21600"/>
                  </a:lnTo>
                  <a:lnTo>
                    <a:pt x="19869"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19233" name="Group 33"/>
          <p:cNvGrpSpPr>
            <a:grpSpLocks/>
          </p:cNvGrpSpPr>
          <p:nvPr/>
        </p:nvGrpSpPr>
        <p:grpSpPr bwMode="auto">
          <a:xfrm>
            <a:off x="3190875" y="3105150"/>
            <a:ext cx="538163" cy="1249363"/>
            <a:chOff x="2010" y="1956"/>
            <a:chExt cx="339" cy="787"/>
          </a:xfrm>
        </p:grpSpPr>
        <p:grpSp>
          <p:nvGrpSpPr>
            <p:cNvPr id="67854" name="Group 34"/>
            <p:cNvGrpSpPr>
              <a:grpSpLocks/>
            </p:cNvGrpSpPr>
            <p:nvPr/>
          </p:nvGrpSpPr>
          <p:grpSpPr bwMode="auto">
            <a:xfrm>
              <a:off x="2034" y="1956"/>
              <a:ext cx="302" cy="161"/>
              <a:chOff x="2034" y="1956"/>
              <a:chExt cx="302" cy="161"/>
            </a:xfrm>
          </p:grpSpPr>
          <p:sp>
            <p:nvSpPr>
              <p:cNvPr id="67859" name="AutoShape 35"/>
              <p:cNvSpPr>
                <a:spLocks noChangeArrowheads="1"/>
              </p:cNvSpPr>
              <p:nvPr/>
            </p:nvSpPr>
            <p:spPr bwMode="auto">
              <a:xfrm>
                <a:off x="2034" y="1988"/>
                <a:ext cx="177" cy="129"/>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60" name="Rectangle 36"/>
              <p:cNvSpPr>
                <a:spLocks noChangeArrowheads="1"/>
              </p:cNvSpPr>
              <p:nvPr/>
            </p:nvSpPr>
            <p:spPr bwMode="auto">
              <a:xfrm>
                <a:off x="2126" y="1956"/>
                <a:ext cx="210" cy="161"/>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7855" name="Group 37"/>
            <p:cNvGrpSpPr>
              <a:grpSpLocks/>
            </p:cNvGrpSpPr>
            <p:nvPr/>
          </p:nvGrpSpPr>
          <p:grpSpPr bwMode="auto">
            <a:xfrm>
              <a:off x="2010" y="2511"/>
              <a:ext cx="339" cy="232"/>
              <a:chOff x="2010" y="2511"/>
              <a:chExt cx="339" cy="232"/>
            </a:xfrm>
          </p:grpSpPr>
          <p:sp>
            <p:nvSpPr>
              <p:cNvPr id="67856" name="AutoShape 38"/>
              <p:cNvSpPr>
                <a:spLocks noChangeArrowheads="1"/>
              </p:cNvSpPr>
              <p:nvPr/>
            </p:nvSpPr>
            <p:spPr bwMode="auto">
              <a:xfrm flipV="1">
                <a:off x="2010" y="2561"/>
                <a:ext cx="200" cy="182"/>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57" name="Rectangle 39"/>
              <p:cNvSpPr>
                <a:spLocks noChangeArrowheads="1"/>
              </p:cNvSpPr>
              <p:nvPr/>
            </p:nvSpPr>
            <p:spPr bwMode="auto">
              <a:xfrm flipV="1">
                <a:off x="2114" y="2561"/>
                <a:ext cx="235" cy="182"/>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58" name="Rectangle 40"/>
              <p:cNvSpPr>
                <a:spLocks noChangeArrowheads="1"/>
              </p:cNvSpPr>
              <p:nvPr/>
            </p:nvSpPr>
            <p:spPr bwMode="auto">
              <a:xfrm>
                <a:off x="2081" y="2511"/>
                <a:ext cx="156" cy="95"/>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nvGrpSpPr>
          <p:cNvPr id="819241" name="Group 41"/>
          <p:cNvGrpSpPr>
            <a:grpSpLocks/>
          </p:cNvGrpSpPr>
          <p:nvPr/>
        </p:nvGrpSpPr>
        <p:grpSpPr bwMode="auto">
          <a:xfrm>
            <a:off x="1377950" y="2733675"/>
            <a:ext cx="2208213" cy="2047875"/>
            <a:chOff x="828" y="1722"/>
            <a:chExt cx="1391" cy="1290"/>
          </a:xfrm>
        </p:grpSpPr>
        <p:sp>
          <p:nvSpPr>
            <p:cNvPr id="67852" name="Freeform 42"/>
            <p:cNvSpPr>
              <a:spLocks/>
            </p:cNvSpPr>
            <p:nvPr/>
          </p:nvSpPr>
          <p:spPr bwMode="auto">
            <a:xfrm>
              <a:off x="828" y="1722"/>
              <a:ext cx="1391" cy="430"/>
            </a:xfrm>
            <a:custGeom>
              <a:avLst/>
              <a:gdLst>
                <a:gd name="T0" fmla="*/ 1368 w 1393"/>
                <a:gd name="T1" fmla="*/ 3398 h 341"/>
                <a:gd name="T2" fmla="*/ 1274 w 1393"/>
                <a:gd name="T3" fmla="*/ 3398 h 341"/>
                <a:gd name="T4" fmla="*/ 1228 w 1393"/>
                <a:gd name="T5" fmla="*/ 3398 h 341"/>
                <a:gd name="T6" fmla="*/ 1181 w 1393"/>
                <a:gd name="T7" fmla="*/ 4449 h 341"/>
                <a:gd name="T8" fmla="*/ 1119 w 1393"/>
                <a:gd name="T9" fmla="*/ 5495 h 341"/>
                <a:gd name="T10" fmla="*/ 1042 w 1393"/>
                <a:gd name="T11" fmla="*/ 5094 h 341"/>
                <a:gd name="T12" fmla="*/ 726 w 1393"/>
                <a:gd name="T13" fmla="*/ 3005 h 341"/>
                <a:gd name="T14" fmla="*/ 334 w 1393"/>
                <a:gd name="T15" fmla="*/ 928 h 341"/>
                <a:gd name="T16" fmla="*/ 0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210"/>
                  </a:moveTo>
                  <a:lnTo>
                    <a:pt x="1298" y="210"/>
                  </a:lnTo>
                  <a:lnTo>
                    <a:pt x="1252" y="210"/>
                  </a:lnTo>
                  <a:lnTo>
                    <a:pt x="1205" y="275"/>
                  </a:lnTo>
                  <a:lnTo>
                    <a:pt x="1143" y="340"/>
                  </a:lnTo>
                  <a:lnTo>
                    <a:pt x="1065" y="315"/>
                  </a:lnTo>
                  <a:lnTo>
                    <a:pt x="738" y="186"/>
                  </a:lnTo>
                  <a:lnTo>
                    <a:pt x="334" y="57"/>
                  </a:lnTo>
                  <a:lnTo>
                    <a:pt x="0"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853" name="Freeform 43"/>
            <p:cNvSpPr>
              <a:spLocks/>
            </p:cNvSpPr>
            <p:nvPr/>
          </p:nvSpPr>
          <p:spPr bwMode="auto">
            <a:xfrm>
              <a:off x="828" y="2583"/>
              <a:ext cx="1391" cy="429"/>
            </a:xfrm>
            <a:custGeom>
              <a:avLst/>
              <a:gdLst>
                <a:gd name="T0" fmla="*/ 1368 w 1393"/>
                <a:gd name="T1" fmla="*/ 2044 h 341"/>
                <a:gd name="T2" fmla="*/ 1274 w 1393"/>
                <a:gd name="T3" fmla="*/ 2044 h 341"/>
                <a:gd name="T4" fmla="*/ 1228 w 1393"/>
                <a:gd name="T5" fmla="*/ 2044 h 341"/>
                <a:gd name="T6" fmla="*/ 1181 w 1393"/>
                <a:gd name="T7" fmla="*/ 1027 h 341"/>
                <a:gd name="T8" fmla="*/ 1119 w 1393"/>
                <a:gd name="T9" fmla="*/ 0 h 341"/>
                <a:gd name="T10" fmla="*/ 1042 w 1393"/>
                <a:gd name="T11" fmla="*/ 370 h 341"/>
                <a:gd name="T12" fmla="*/ 726 w 1393"/>
                <a:gd name="T13" fmla="*/ 2423 h 341"/>
                <a:gd name="T14" fmla="*/ 334 w 1393"/>
                <a:gd name="T15" fmla="*/ 4454 h 341"/>
                <a:gd name="T16" fmla="*/ 0 w 1393"/>
                <a:gd name="T17" fmla="*/ 5348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130"/>
                  </a:moveTo>
                  <a:lnTo>
                    <a:pt x="1298" y="130"/>
                  </a:lnTo>
                  <a:lnTo>
                    <a:pt x="1252" y="130"/>
                  </a:lnTo>
                  <a:lnTo>
                    <a:pt x="1205" y="65"/>
                  </a:lnTo>
                  <a:lnTo>
                    <a:pt x="1143" y="0"/>
                  </a:lnTo>
                  <a:lnTo>
                    <a:pt x="1065" y="24"/>
                  </a:lnTo>
                  <a:lnTo>
                    <a:pt x="738" y="154"/>
                  </a:lnTo>
                  <a:lnTo>
                    <a:pt x="334" y="283"/>
                  </a:lnTo>
                  <a:lnTo>
                    <a:pt x="0"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19244" name="AutoShape 44"/>
          <p:cNvSpPr>
            <a:spLocks noChangeArrowheads="1"/>
          </p:cNvSpPr>
          <p:nvPr/>
        </p:nvSpPr>
        <p:spPr bwMode="auto">
          <a:xfrm rot="5400000">
            <a:off x="3286919" y="3482182"/>
            <a:ext cx="485775" cy="48418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2871 w 21600"/>
              <a:gd name="T13" fmla="*/ 2871 h 21600"/>
              <a:gd name="T14" fmla="*/ 18729 w 21600"/>
              <a:gd name="T15" fmla="*/ 18729 h 21600"/>
            </a:gdLst>
            <a:ahLst/>
            <a:cxnLst>
              <a:cxn ang="T8">
                <a:pos x="T0" y="T1"/>
              </a:cxn>
              <a:cxn ang="T9">
                <a:pos x="T2" y="T3"/>
              </a:cxn>
              <a:cxn ang="T10">
                <a:pos x="T4" y="T5"/>
              </a:cxn>
              <a:cxn ang="T11">
                <a:pos x="T6" y="T7"/>
              </a:cxn>
            </a:cxnLst>
            <a:rect l="T12" t="T13" r="T14" b="T15"/>
            <a:pathLst>
              <a:path w="21600" h="21600">
                <a:moveTo>
                  <a:pt x="0" y="0"/>
                </a:moveTo>
                <a:lnTo>
                  <a:pt x="2142" y="21600"/>
                </a:lnTo>
                <a:lnTo>
                  <a:pt x="19458"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19245" name="Rectangle 45"/>
          <p:cNvSpPr>
            <a:spLocks noChangeArrowheads="1"/>
          </p:cNvSpPr>
          <p:nvPr/>
        </p:nvSpPr>
        <p:spPr bwMode="auto">
          <a:xfrm>
            <a:off x="3267075" y="3471863"/>
            <a:ext cx="2692400" cy="523875"/>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19246" name="Group 46"/>
          <p:cNvGrpSpPr>
            <a:grpSpLocks/>
          </p:cNvGrpSpPr>
          <p:nvPr/>
        </p:nvGrpSpPr>
        <p:grpSpPr bwMode="auto">
          <a:xfrm>
            <a:off x="1158875" y="3527425"/>
            <a:ext cx="2322513" cy="463550"/>
            <a:chOff x="730" y="2222"/>
            <a:chExt cx="1463" cy="292"/>
          </a:xfrm>
        </p:grpSpPr>
        <p:grpSp>
          <p:nvGrpSpPr>
            <p:cNvPr id="67845" name="Group 47"/>
            <p:cNvGrpSpPr>
              <a:grpSpLocks/>
            </p:cNvGrpSpPr>
            <p:nvPr/>
          </p:nvGrpSpPr>
          <p:grpSpPr bwMode="auto">
            <a:xfrm>
              <a:off x="1446" y="2222"/>
              <a:ext cx="747" cy="292"/>
              <a:chOff x="1446" y="2222"/>
              <a:chExt cx="747" cy="292"/>
            </a:xfrm>
          </p:grpSpPr>
          <p:sp>
            <p:nvSpPr>
              <p:cNvPr id="67849" name="Rectangle 48"/>
              <p:cNvSpPr>
                <a:spLocks noChangeArrowheads="1"/>
              </p:cNvSpPr>
              <p:nvPr/>
            </p:nvSpPr>
            <p:spPr bwMode="auto">
              <a:xfrm>
                <a:off x="1448" y="2330"/>
                <a:ext cx="745" cy="81"/>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50" name="AutoShape 49"/>
              <p:cNvSpPr>
                <a:spLocks noChangeArrowheads="1"/>
              </p:cNvSpPr>
              <p:nvPr/>
            </p:nvSpPr>
            <p:spPr bwMode="auto">
              <a:xfrm>
                <a:off x="1446" y="2222"/>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51" name="AutoShape 50"/>
              <p:cNvSpPr>
                <a:spLocks noChangeArrowheads="1"/>
              </p:cNvSpPr>
              <p:nvPr/>
            </p:nvSpPr>
            <p:spPr bwMode="auto">
              <a:xfrm flipV="1">
                <a:off x="1450" y="2406"/>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7846" name="Group 51"/>
            <p:cNvGrpSpPr>
              <a:grpSpLocks/>
            </p:cNvGrpSpPr>
            <p:nvPr/>
          </p:nvGrpSpPr>
          <p:grpSpPr bwMode="auto">
            <a:xfrm>
              <a:off x="730" y="2274"/>
              <a:ext cx="721" cy="178"/>
              <a:chOff x="730" y="2274"/>
              <a:chExt cx="721" cy="178"/>
            </a:xfrm>
          </p:grpSpPr>
          <p:sp>
            <p:nvSpPr>
              <p:cNvPr id="67847" name="Rectangle 52"/>
              <p:cNvSpPr>
                <a:spLocks noChangeArrowheads="1"/>
              </p:cNvSpPr>
              <p:nvPr/>
            </p:nvSpPr>
            <p:spPr bwMode="auto">
              <a:xfrm>
                <a:off x="730" y="2274"/>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48" name="Line 53"/>
              <p:cNvSpPr>
                <a:spLocks noChangeShapeType="1"/>
              </p:cNvSpPr>
              <p:nvPr/>
            </p:nvSpPr>
            <p:spPr bwMode="auto">
              <a:xfrm>
                <a:off x="921" y="2371"/>
                <a:ext cx="515"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19254" name="Group 54"/>
          <p:cNvGrpSpPr>
            <a:grpSpLocks/>
          </p:cNvGrpSpPr>
          <p:nvPr/>
        </p:nvGrpSpPr>
        <p:grpSpPr bwMode="auto">
          <a:xfrm>
            <a:off x="1150938" y="3330575"/>
            <a:ext cx="2347912" cy="862013"/>
            <a:chOff x="725" y="2098"/>
            <a:chExt cx="1479" cy="543"/>
          </a:xfrm>
        </p:grpSpPr>
        <p:grpSp>
          <p:nvGrpSpPr>
            <p:cNvPr id="67839" name="Group 55"/>
            <p:cNvGrpSpPr>
              <a:grpSpLocks/>
            </p:cNvGrpSpPr>
            <p:nvPr/>
          </p:nvGrpSpPr>
          <p:grpSpPr bwMode="auto">
            <a:xfrm>
              <a:off x="725" y="2098"/>
              <a:ext cx="1479" cy="543"/>
              <a:chOff x="725" y="2103"/>
              <a:chExt cx="1479" cy="543"/>
            </a:xfrm>
          </p:grpSpPr>
          <p:sp>
            <p:nvSpPr>
              <p:cNvPr id="67843" name="Freeform 56"/>
              <p:cNvSpPr>
                <a:spLocks/>
              </p:cNvSpPr>
              <p:nvPr/>
            </p:nvSpPr>
            <p:spPr bwMode="auto">
              <a:xfrm>
                <a:off x="725" y="2103"/>
                <a:ext cx="1479" cy="235"/>
              </a:xfrm>
              <a:custGeom>
                <a:avLst/>
                <a:gdLst>
                  <a:gd name="T0" fmla="*/ 1478 w 1479"/>
                  <a:gd name="T1" fmla="*/ 2885 h 187"/>
                  <a:gd name="T2" fmla="*/ 1384 w 1479"/>
                  <a:gd name="T3" fmla="*/ 2885 h 187"/>
                  <a:gd name="T4" fmla="*/ 1307 w 1479"/>
                  <a:gd name="T5" fmla="*/ 2885 h 187"/>
                  <a:gd name="T6" fmla="*/ 1205 w 1479"/>
                  <a:gd name="T7" fmla="*/ 2885 h 187"/>
                  <a:gd name="T8" fmla="*/ 1034 w 1479"/>
                  <a:gd name="T9" fmla="*/ 2518 h 187"/>
                  <a:gd name="T10" fmla="*/ 801 w 1479"/>
                  <a:gd name="T11" fmla="*/ 1768 h 187"/>
                  <a:gd name="T12" fmla="*/ 583 w 1479"/>
                  <a:gd name="T13" fmla="*/ 1010 h 187"/>
                  <a:gd name="T14" fmla="*/ 381 w 1479"/>
                  <a:gd name="T15" fmla="*/ 369 h 187"/>
                  <a:gd name="T16" fmla="*/ 140 w 1479"/>
                  <a:gd name="T17" fmla="*/ 123 h 187"/>
                  <a:gd name="T18" fmla="*/ 0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186"/>
                    </a:moveTo>
                    <a:lnTo>
                      <a:pt x="1384" y="186"/>
                    </a:lnTo>
                    <a:lnTo>
                      <a:pt x="1307" y="186"/>
                    </a:lnTo>
                    <a:lnTo>
                      <a:pt x="1205" y="186"/>
                    </a:lnTo>
                    <a:lnTo>
                      <a:pt x="1034" y="162"/>
                    </a:lnTo>
                    <a:lnTo>
                      <a:pt x="801" y="114"/>
                    </a:lnTo>
                    <a:lnTo>
                      <a:pt x="583" y="65"/>
                    </a:lnTo>
                    <a:lnTo>
                      <a:pt x="381" y="24"/>
                    </a:lnTo>
                    <a:lnTo>
                      <a:pt x="140" y="8"/>
                    </a:lnTo>
                    <a:lnTo>
                      <a:pt x="0"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844" name="Freeform 57"/>
              <p:cNvSpPr>
                <a:spLocks/>
              </p:cNvSpPr>
              <p:nvPr/>
            </p:nvSpPr>
            <p:spPr bwMode="auto">
              <a:xfrm>
                <a:off x="725" y="2410"/>
                <a:ext cx="1479" cy="236"/>
              </a:xfrm>
              <a:custGeom>
                <a:avLst/>
                <a:gdLst>
                  <a:gd name="T0" fmla="*/ 1478 w 1479"/>
                  <a:gd name="T1" fmla="*/ 0 h 187"/>
                  <a:gd name="T2" fmla="*/ 1384 w 1479"/>
                  <a:gd name="T3" fmla="*/ 0 h 187"/>
                  <a:gd name="T4" fmla="*/ 1307 w 1479"/>
                  <a:gd name="T5" fmla="*/ 0 h 187"/>
                  <a:gd name="T6" fmla="*/ 1205 w 1479"/>
                  <a:gd name="T7" fmla="*/ 0 h 187"/>
                  <a:gd name="T8" fmla="*/ 1034 w 1479"/>
                  <a:gd name="T9" fmla="*/ 390 h 187"/>
                  <a:gd name="T10" fmla="*/ 801 w 1479"/>
                  <a:gd name="T11" fmla="*/ 1181 h 187"/>
                  <a:gd name="T12" fmla="*/ 583 w 1479"/>
                  <a:gd name="T13" fmla="*/ 1984 h 187"/>
                  <a:gd name="T14" fmla="*/ 381 w 1479"/>
                  <a:gd name="T15" fmla="*/ 2631 h 187"/>
                  <a:gd name="T16" fmla="*/ 140 w 1479"/>
                  <a:gd name="T17" fmla="*/ 2882 h 187"/>
                  <a:gd name="T18" fmla="*/ 0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0"/>
                    </a:moveTo>
                    <a:lnTo>
                      <a:pt x="1384" y="0"/>
                    </a:lnTo>
                    <a:lnTo>
                      <a:pt x="1307" y="0"/>
                    </a:lnTo>
                    <a:lnTo>
                      <a:pt x="1205" y="0"/>
                    </a:lnTo>
                    <a:lnTo>
                      <a:pt x="1034" y="24"/>
                    </a:lnTo>
                    <a:lnTo>
                      <a:pt x="801" y="72"/>
                    </a:lnTo>
                    <a:lnTo>
                      <a:pt x="583" y="121"/>
                    </a:lnTo>
                    <a:lnTo>
                      <a:pt x="381" y="162"/>
                    </a:lnTo>
                    <a:lnTo>
                      <a:pt x="140" y="177"/>
                    </a:lnTo>
                    <a:lnTo>
                      <a:pt x="0"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7840" name="Group 58"/>
            <p:cNvGrpSpPr>
              <a:grpSpLocks/>
            </p:cNvGrpSpPr>
            <p:nvPr/>
          </p:nvGrpSpPr>
          <p:grpSpPr bwMode="auto">
            <a:xfrm>
              <a:off x="727" y="2279"/>
              <a:ext cx="725" cy="175"/>
              <a:chOff x="727" y="2279"/>
              <a:chExt cx="725" cy="175"/>
            </a:xfrm>
          </p:grpSpPr>
          <p:sp>
            <p:nvSpPr>
              <p:cNvPr id="67841" name="Line 59"/>
              <p:cNvSpPr>
                <a:spLocks noChangeShapeType="1"/>
              </p:cNvSpPr>
              <p:nvPr/>
            </p:nvSpPr>
            <p:spPr bwMode="auto">
              <a:xfrm>
                <a:off x="730" y="2279"/>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842" name="Line 60"/>
              <p:cNvSpPr>
                <a:spLocks noChangeShapeType="1"/>
              </p:cNvSpPr>
              <p:nvPr/>
            </p:nvSpPr>
            <p:spPr bwMode="auto">
              <a:xfrm>
                <a:off x="727" y="2454"/>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19261" name="Rectangle 61"/>
          <p:cNvSpPr>
            <a:spLocks noChangeArrowheads="1"/>
          </p:cNvSpPr>
          <p:nvPr/>
        </p:nvSpPr>
        <p:spPr bwMode="auto">
          <a:xfrm>
            <a:off x="4225925" y="2516188"/>
            <a:ext cx="681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latin typeface="Arial Narrow" pitchFamily="34" charset="0"/>
              </a:rPr>
              <a:t>CO</a:t>
            </a:r>
            <a:r>
              <a:rPr lang="en-US" baseline="-25000">
                <a:latin typeface="Arial Narrow" pitchFamily="34" charset="0"/>
              </a:rPr>
              <a:t>2</a:t>
            </a:r>
            <a:endParaRPr lang="en-US">
              <a:latin typeface="Arial Narrow" pitchFamily="34" charset="0"/>
            </a:endParaRPr>
          </a:p>
        </p:txBody>
      </p:sp>
      <p:grpSp>
        <p:nvGrpSpPr>
          <p:cNvPr id="819262" name="Group 62"/>
          <p:cNvGrpSpPr>
            <a:grpSpLocks noChangeAspect="1"/>
          </p:cNvGrpSpPr>
          <p:nvPr/>
        </p:nvGrpSpPr>
        <p:grpSpPr bwMode="auto">
          <a:xfrm rot="-971353">
            <a:off x="4264025" y="2959100"/>
            <a:ext cx="146050" cy="101600"/>
            <a:chOff x="1961" y="1798"/>
            <a:chExt cx="868" cy="606"/>
          </a:xfrm>
        </p:grpSpPr>
        <p:sp>
          <p:nvSpPr>
            <p:cNvPr id="67836" name="Oval 63"/>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37" name="Oval 64"/>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38" name="Oval 65"/>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266" name="Group 66"/>
          <p:cNvGrpSpPr>
            <a:grpSpLocks noChangeAspect="1"/>
          </p:cNvGrpSpPr>
          <p:nvPr/>
        </p:nvGrpSpPr>
        <p:grpSpPr bwMode="auto">
          <a:xfrm rot="-1501013">
            <a:off x="4948238" y="2771775"/>
            <a:ext cx="146050" cy="101600"/>
            <a:chOff x="1961" y="1798"/>
            <a:chExt cx="868" cy="606"/>
          </a:xfrm>
        </p:grpSpPr>
        <p:sp>
          <p:nvSpPr>
            <p:cNvPr id="67833" name="Oval 67"/>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34" name="Oval 68"/>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35" name="Oval 69"/>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270" name="Group 70"/>
          <p:cNvGrpSpPr>
            <a:grpSpLocks noChangeAspect="1"/>
          </p:cNvGrpSpPr>
          <p:nvPr/>
        </p:nvGrpSpPr>
        <p:grpSpPr bwMode="auto">
          <a:xfrm rot="1072722">
            <a:off x="5167313" y="2908300"/>
            <a:ext cx="146050" cy="101600"/>
            <a:chOff x="1961" y="1798"/>
            <a:chExt cx="868" cy="606"/>
          </a:xfrm>
        </p:grpSpPr>
        <p:sp>
          <p:nvSpPr>
            <p:cNvPr id="67830" name="Oval 71"/>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31" name="Oval 72"/>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32" name="Oval 73"/>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274" name="Group 74"/>
          <p:cNvGrpSpPr>
            <a:grpSpLocks noChangeAspect="1"/>
          </p:cNvGrpSpPr>
          <p:nvPr/>
        </p:nvGrpSpPr>
        <p:grpSpPr bwMode="auto">
          <a:xfrm rot="-6708084">
            <a:off x="3976688" y="2811463"/>
            <a:ext cx="146050" cy="101600"/>
            <a:chOff x="1961" y="1798"/>
            <a:chExt cx="868" cy="606"/>
          </a:xfrm>
        </p:grpSpPr>
        <p:sp>
          <p:nvSpPr>
            <p:cNvPr id="67827" name="Oval 75"/>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28" name="Oval 76"/>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29" name="Oval 77"/>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278" name="Group 78"/>
          <p:cNvGrpSpPr>
            <a:grpSpLocks noChangeAspect="1"/>
          </p:cNvGrpSpPr>
          <p:nvPr/>
        </p:nvGrpSpPr>
        <p:grpSpPr bwMode="auto">
          <a:xfrm rot="763461">
            <a:off x="3543300" y="3705225"/>
            <a:ext cx="146050" cy="101600"/>
            <a:chOff x="1961" y="1798"/>
            <a:chExt cx="868" cy="606"/>
          </a:xfrm>
        </p:grpSpPr>
        <p:sp>
          <p:nvSpPr>
            <p:cNvPr id="67824" name="Oval 79"/>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25" name="Oval 80"/>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26" name="Oval 81"/>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282" name="Group 82"/>
          <p:cNvGrpSpPr>
            <a:grpSpLocks noChangeAspect="1"/>
          </p:cNvGrpSpPr>
          <p:nvPr/>
        </p:nvGrpSpPr>
        <p:grpSpPr bwMode="auto">
          <a:xfrm rot="-1072722">
            <a:off x="4294188" y="3627438"/>
            <a:ext cx="146050" cy="101600"/>
            <a:chOff x="1961" y="1798"/>
            <a:chExt cx="868" cy="606"/>
          </a:xfrm>
        </p:grpSpPr>
        <p:sp>
          <p:nvSpPr>
            <p:cNvPr id="67821" name="Oval 83"/>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22" name="Oval 84"/>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23" name="Oval 85"/>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286" name="Group 86"/>
          <p:cNvGrpSpPr>
            <a:grpSpLocks noChangeAspect="1"/>
          </p:cNvGrpSpPr>
          <p:nvPr/>
        </p:nvGrpSpPr>
        <p:grpSpPr bwMode="auto">
          <a:xfrm rot="637180">
            <a:off x="4573588" y="3759200"/>
            <a:ext cx="146050" cy="101600"/>
            <a:chOff x="1961" y="1798"/>
            <a:chExt cx="868" cy="606"/>
          </a:xfrm>
        </p:grpSpPr>
        <p:sp>
          <p:nvSpPr>
            <p:cNvPr id="67818" name="Oval 87"/>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19" name="Oval 88"/>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20" name="Oval 89"/>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290" name="Group 90"/>
          <p:cNvGrpSpPr>
            <a:grpSpLocks noChangeAspect="1"/>
          </p:cNvGrpSpPr>
          <p:nvPr/>
        </p:nvGrpSpPr>
        <p:grpSpPr bwMode="auto">
          <a:xfrm rot="1308084">
            <a:off x="4970463" y="3741738"/>
            <a:ext cx="146050" cy="101600"/>
            <a:chOff x="1961" y="1798"/>
            <a:chExt cx="868" cy="606"/>
          </a:xfrm>
        </p:grpSpPr>
        <p:sp>
          <p:nvSpPr>
            <p:cNvPr id="67815" name="Oval 91"/>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16" name="Oval 92"/>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17" name="Oval 93"/>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294" name="Group 94"/>
          <p:cNvGrpSpPr>
            <a:grpSpLocks noChangeAspect="1"/>
          </p:cNvGrpSpPr>
          <p:nvPr/>
        </p:nvGrpSpPr>
        <p:grpSpPr bwMode="auto">
          <a:xfrm rot="4051234">
            <a:off x="3954463" y="3756025"/>
            <a:ext cx="146050" cy="101600"/>
            <a:chOff x="1961" y="1798"/>
            <a:chExt cx="868" cy="606"/>
          </a:xfrm>
        </p:grpSpPr>
        <p:sp>
          <p:nvSpPr>
            <p:cNvPr id="67812" name="Oval 95"/>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13" name="Oval 96"/>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14" name="Oval 97"/>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298" name="Group 98"/>
          <p:cNvGrpSpPr>
            <a:grpSpLocks noChangeAspect="1"/>
          </p:cNvGrpSpPr>
          <p:nvPr/>
        </p:nvGrpSpPr>
        <p:grpSpPr bwMode="auto">
          <a:xfrm rot="-235363">
            <a:off x="3154363" y="3711575"/>
            <a:ext cx="146050" cy="101600"/>
            <a:chOff x="1961" y="1798"/>
            <a:chExt cx="868" cy="606"/>
          </a:xfrm>
        </p:grpSpPr>
        <p:sp>
          <p:nvSpPr>
            <p:cNvPr id="67809" name="Oval 99"/>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10" name="Oval 100"/>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11" name="Oval 101"/>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302" name="Group 102"/>
          <p:cNvGrpSpPr>
            <a:grpSpLocks noChangeAspect="1"/>
          </p:cNvGrpSpPr>
          <p:nvPr/>
        </p:nvGrpSpPr>
        <p:grpSpPr bwMode="auto">
          <a:xfrm rot="-8994971">
            <a:off x="4683125" y="3054350"/>
            <a:ext cx="146050" cy="101600"/>
            <a:chOff x="1961" y="1798"/>
            <a:chExt cx="868" cy="606"/>
          </a:xfrm>
        </p:grpSpPr>
        <p:sp>
          <p:nvSpPr>
            <p:cNvPr id="67806" name="Oval 103"/>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07" name="Oval 104"/>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08" name="Oval 105"/>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306" name="Group 106"/>
          <p:cNvGrpSpPr>
            <a:grpSpLocks noChangeAspect="1"/>
          </p:cNvGrpSpPr>
          <p:nvPr/>
        </p:nvGrpSpPr>
        <p:grpSpPr bwMode="auto">
          <a:xfrm rot="-3183908">
            <a:off x="2809875" y="3713163"/>
            <a:ext cx="146050" cy="101600"/>
            <a:chOff x="1961" y="1798"/>
            <a:chExt cx="868" cy="606"/>
          </a:xfrm>
        </p:grpSpPr>
        <p:sp>
          <p:nvSpPr>
            <p:cNvPr id="67803" name="Oval 107"/>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04" name="Oval 108"/>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05" name="Oval 109"/>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310" name="Group 110"/>
          <p:cNvGrpSpPr>
            <a:grpSpLocks noChangeAspect="1"/>
          </p:cNvGrpSpPr>
          <p:nvPr/>
        </p:nvGrpSpPr>
        <p:grpSpPr bwMode="auto">
          <a:xfrm rot="3328455">
            <a:off x="2416175" y="3614738"/>
            <a:ext cx="146050" cy="101600"/>
            <a:chOff x="1961" y="1798"/>
            <a:chExt cx="868" cy="606"/>
          </a:xfrm>
        </p:grpSpPr>
        <p:sp>
          <p:nvSpPr>
            <p:cNvPr id="67800" name="Oval 111"/>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01" name="Oval 112"/>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802" name="Oval 113"/>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314" name="Group 114"/>
          <p:cNvGrpSpPr>
            <a:grpSpLocks noChangeAspect="1"/>
          </p:cNvGrpSpPr>
          <p:nvPr/>
        </p:nvGrpSpPr>
        <p:grpSpPr bwMode="auto">
          <a:xfrm rot="-670905">
            <a:off x="2468563" y="3816350"/>
            <a:ext cx="146050" cy="101600"/>
            <a:chOff x="1961" y="1798"/>
            <a:chExt cx="868" cy="606"/>
          </a:xfrm>
        </p:grpSpPr>
        <p:sp>
          <p:nvSpPr>
            <p:cNvPr id="67797" name="Oval 115"/>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98" name="Oval 116"/>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99" name="Oval 117"/>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318" name="Group 118"/>
          <p:cNvGrpSpPr>
            <a:grpSpLocks noChangeAspect="1"/>
          </p:cNvGrpSpPr>
          <p:nvPr/>
        </p:nvGrpSpPr>
        <p:grpSpPr bwMode="auto">
          <a:xfrm rot="-567740">
            <a:off x="2216150" y="3717925"/>
            <a:ext cx="146050" cy="101600"/>
            <a:chOff x="1961" y="1798"/>
            <a:chExt cx="868" cy="606"/>
          </a:xfrm>
        </p:grpSpPr>
        <p:sp>
          <p:nvSpPr>
            <p:cNvPr id="67794" name="Oval 119"/>
            <p:cNvSpPr>
              <a:spLocks noChangeAspect="1" noChangeArrowheads="1"/>
            </p:cNvSpPr>
            <p:nvPr/>
          </p:nvSpPr>
          <p:spPr bwMode="auto">
            <a:xfrm>
              <a:off x="2368"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95" name="Oval 120"/>
            <p:cNvSpPr>
              <a:spLocks noChangeAspect="1" noChangeArrowheads="1"/>
            </p:cNvSpPr>
            <p:nvPr/>
          </p:nvSpPr>
          <p:spPr bwMode="auto">
            <a:xfrm>
              <a:off x="1961" y="1872"/>
              <a:ext cx="461" cy="462"/>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96" name="Oval 121"/>
            <p:cNvSpPr>
              <a:spLocks noChangeAspect="1" noChangeArrowheads="1"/>
            </p:cNvSpPr>
            <p:nvPr/>
          </p:nvSpPr>
          <p:spPr bwMode="auto">
            <a:xfrm>
              <a:off x="2094" y="1798"/>
              <a:ext cx="605" cy="606"/>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819322" name="Rectangle 122"/>
          <p:cNvSpPr>
            <a:spLocks noChangeArrowheads="1"/>
          </p:cNvSpPr>
          <p:nvPr/>
        </p:nvSpPr>
        <p:spPr bwMode="auto">
          <a:xfrm>
            <a:off x="3914775" y="4237038"/>
            <a:ext cx="1273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latin typeface="Arial Narrow" pitchFamily="34" charset="0"/>
              </a:rPr>
              <a:t>HCO</a:t>
            </a:r>
            <a:r>
              <a:rPr lang="en-US" baseline="-25000">
                <a:latin typeface="Arial Narrow" pitchFamily="34" charset="0"/>
              </a:rPr>
              <a:t>3</a:t>
            </a:r>
            <a:r>
              <a:rPr lang="en-US" baseline="30000">
                <a:latin typeface="Arial Narrow" pitchFamily="34" charset="0"/>
              </a:rPr>
              <a:t>–</a:t>
            </a:r>
          </a:p>
        </p:txBody>
      </p:sp>
      <p:grpSp>
        <p:nvGrpSpPr>
          <p:cNvPr id="819323" name="Group 123"/>
          <p:cNvGrpSpPr>
            <a:grpSpLocks/>
          </p:cNvGrpSpPr>
          <p:nvPr/>
        </p:nvGrpSpPr>
        <p:grpSpPr bwMode="auto">
          <a:xfrm>
            <a:off x="5548313" y="3149600"/>
            <a:ext cx="479425" cy="261938"/>
            <a:chOff x="3495" y="1984"/>
            <a:chExt cx="302" cy="165"/>
          </a:xfrm>
        </p:grpSpPr>
        <p:sp>
          <p:nvSpPr>
            <p:cNvPr id="67792" name="AutoShape 124"/>
            <p:cNvSpPr>
              <a:spLocks noChangeArrowheads="1"/>
            </p:cNvSpPr>
            <p:nvPr/>
          </p:nvSpPr>
          <p:spPr bwMode="auto">
            <a:xfrm>
              <a:off x="3620" y="1984"/>
              <a:ext cx="177" cy="129"/>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93" name="Rectangle 125"/>
            <p:cNvSpPr>
              <a:spLocks noChangeArrowheads="1"/>
            </p:cNvSpPr>
            <p:nvPr/>
          </p:nvSpPr>
          <p:spPr bwMode="auto">
            <a:xfrm>
              <a:off x="3495" y="1988"/>
              <a:ext cx="210" cy="161"/>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326" name="Group 126"/>
          <p:cNvGrpSpPr>
            <a:grpSpLocks/>
          </p:cNvGrpSpPr>
          <p:nvPr/>
        </p:nvGrpSpPr>
        <p:grpSpPr bwMode="auto">
          <a:xfrm>
            <a:off x="5430838" y="4148138"/>
            <a:ext cx="587375" cy="288925"/>
            <a:chOff x="3421" y="2613"/>
            <a:chExt cx="370" cy="182"/>
          </a:xfrm>
        </p:grpSpPr>
        <p:sp>
          <p:nvSpPr>
            <p:cNvPr id="67790" name="AutoShape 127"/>
            <p:cNvSpPr>
              <a:spLocks noChangeArrowheads="1"/>
            </p:cNvSpPr>
            <p:nvPr/>
          </p:nvSpPr>
          <p:spPr bwMode="auto">
            <a:xfrm flipV="1">
              <a:off x="3591" y="2613"/>
              <a:ext cx="200" cy="182"/>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91" name="Rectangle 128"/>
            <p:cNvSpPr>
              <a:spLocks noChangeArrowheads="1"/>
            </p:cNvSpPr>
            <p:nvPr/>
          </p:nvSpPr>
          <p:spPr bwMode="auto">
            <a:xfrm flipV="1">
              <a:off x="3421" y="2613"/>
              <a:ext cx="235" cy="182"/>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19329" name="Group 129"/>
          <p:cNvGrpSpPr>
            <a:grpSpLocks/>
          </p:cNvGrpSpPr>
          <p:nvPr/>
        </p:nvGrpSpPr>
        <p:grpSpPr bwMode="auto">
          <a:xfrm>
            <a:off x="5681663" y="2733675"/>
            <a:ext cx="2208212" cy="2047875"/>
            <a:chOff x="3624" y="1722"/>
            <a:chExt cx="1391" cy="1290"/>
          </a:xfrm>
        </p:grpSpPr>
        <p:sp>
          <p:nvSpPr>
            <p:cNvPr id="67788" name="Freeform 130"/>
            <p:cNvSpPr>
              <a:spLocks/>
            </p:cNvSpPr>
            <p:nvPr/>
          </p:nvSpPr>
          <p:spPr bwMode="auto">
            <a:xfrm>
              <a:off x="3624" y="1722"/>
              <a:ext cx="1391" cy="430"/>
            </a:xfrm>
            <a:custGeom>
              <a:avLst/>
              <a:gdLst>
                <a:gd name="T0" fmla="*/ 0 w 1393"/>
                <a:gd name="T1" fmla="*/ 3398 h 341"/>
                <a:gd name="T2" fmla="*/ 94 w 1393"/>
                <a:gd name="T3" fmla="*/ 3398 h 341"/>
                <a:gd name="T4" fmla="*/ 140 w 1393"/>
                <a:gd name="T5" fmla="*/ 3398 h 341"/>
                <a:gd name="T6" fmla="*/ 187 w 1393"/>
                <a:gd name="T7" fmla="*/ 4449 h 341"/>
                <a:gd name="T8" fmla="*/ 249 w 1393"/>
                <a:gd name="T9" fmla="*/ 5495 h 341"/>
                <a:gd name="T10" fmla="*/ 327 w 1393"/>
                <a:gd name="T11" fmla="*/ 5094 h 341"/>
                <a:gd name="T12" fmla="*/ 641 w 1393"/>
                <a:gd name="T13" fmla="*/ 3005 h 341"/>
                <a:gd name="T14" fmla="*/ 1039 w 1393"/>
                <a:gd name="T15" fmla="*/ 928 h 341"/>
                <a:gd name="T16" fmla="*/ 1368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210"/>
                  </a:moveTo>
                  <a:lnTo>
                    <a:pt x="94" y="210"/>
                  </a:lnTo>
                  <a:lnTo>
                    <a:pt x="140" y="210"/>
                  </a:lnTo>
                  <a:lnTo>
                    <a:pt x="187" y="275"/>
                  </a:lnTo>
                  <a:lnTo>
                    <a:pt x="249" y="340"/>
                  </a:lnTo>
                  <a:lnTo>
                    <a:pt x="327" y="315"/>
                  </a:lnTo>
                  <a:lnTo>
                    <a:pt x="653" y="186"/>
                  </a:lnTo>
                  <a:lnTo>
                    <a:pt x="1058" y="57"/>
                  </a:lnTo>
                  <a:lnTo>
                    <a:pt x="1392"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789" name="Freeform 131"/>
            <p:cNvSpPr>
              <a:spLocks/>
            </p:cNvSpPr>
            <p:nvPr/>
          </p:nvSpPr>
          <p:spPr bwMode="auto">
            <a:xfrm>
              <a:off x="3624" y="2583"/>
              <a:ext cx="1391" cy="429"/>
            </a:xfrm>
            <a:custGeom>
              <a:avLst/>
              <a:gdLst>
                <a:gd name="T0" fmla="*/ 0 w 1393"/>
                <a:gd name="T1" fmla="*/ 2044 h 341"/>
                <a:gd name="T2" fmla="*/ 94 w 1393"/>
                <a:gd name="T3" fmla="*/ 2044 h 341"/>
                <a:gd name="T4" fmla="*/ 140 w 1393"/>
                <a:gd name="T5" fmla="*/ 2044 h 341"/>
                <a:gd name="T6" fmla="*/ 187 w 1393"/>
                <a:gd name="T7" fmla="*/ 1027 h 341"/>
                <a:gd name="T8" fmla="*/ 249 w 1393"/>
                <a:gd name="T9" fmla="*/ 0 h 341"/>
                <a:gd name="T10" fmla="*/ 327 w 1393"/>
                <a:gd name="T11" fmla="*/ 370 h 341"/>
                <a:gd name="T12" fmla="*/ 641 w 1393"/>
                <a:gd name="T13" fmla="*/ 2423 h 341"/>
                <a:gd name="T14" fmla="*/ 1039 w 1393"/>
                <a:gd name="T15" fmla="*/ 4454 h 341"/>
                <a:gd name="T16" fmla="*/ 1368 w 1393"/>
                <a:gd name="T17" fmla="*/ 5348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130"/>
                  </a:moveTo>
                  <a:lnTo>
                    <a:pt x="94" y="130"/>
                  </a:lnTo>
                  <a:lnTo>
                    <a:pt x="140" y="130"/>
                  </a:lnTo>
                  <a:lnTo>
                    <a:pt x="187" y="65"/>
                  </a:lnTo>
                  <a:lnTo>
                    <a:pt x="249" y="0"/>
                  </a:lnTo>
                  <a:lnTo>
                    <a:pt x="327" y="24"/>
                  </a:lnTo>
                  <a:lnTo>
                    <a:pt x="653" y="154"/>
                  </a:lnTo>
                  <a:lnTo>
                    <a:pt x="1058" y="283"/>
                  </a:lnTo>
                  <a:lnTo>
                    <a:pt x="1392"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332" name="Group 132"/>
          <p:cNvGrpSpPr>
            <a:grpSpLocks/>
          </p:cNvGrpSpPr>
          <p:nvPr/>
        </p:nvGrpSpPr>
        <p:grpSpPr bwMode="auto">
          <a:xfrm>
            <a:off x="3217863" y="3357563"/>
            <a:ext cx="2819400" cy="788987"/>
            <a:chOff x="2027" y="2115"/>
            <a:chExt cx="1776" cy="497"/>
          </a:xfrm>
        </p:grpSpPr>
        <p:grpSp>
          <p:nvGrpSpPr>
            <p:cNvPr id="67770" name="Group 133"/>
            <p:cNvGrpSpPr>
              <a:grpSpLocks/>
            </p:cNvGrpSpPr>
            <p:nvPr/>
          </p:nvGrpSpPr>
          <p:grpSpPr bwMode="auto">
            <a:xfrm>
              <a:off x="2027" y="2115"/>
              <a:ext cx="1771" cy="141"/>
              <a:chOff x="2022" y="2280"/>
              <a:chExt cx="1771" cy="141"/>
            </a:xfrm>
          </p:grpSpPr>
          <p:sp>
            <p:nvSpPr>
              <p:cNvPr id="67780" name="AutoShape 134"/>
              <p:cNvSpPr>
                <a:spLocks noChangeArrowheads="1"/>
              </p:cNvSpPr>
              <p:nvPr/>
            </p:nvSpPr>
            <p:spPr bwMode="auto">
              <a:xfrm>
                <a:off x="2022"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81" name="AutoShape 135"/>
              <p:cNvSpPr>
                <a:spLocks noChangeArrowheads="1"/>
              </p:cNvSpPr>
              <p:nvPr/>
            </p:nvSpPr>
            <p:spPr bwMode="auto">
              <a:xfrm>
                <a:off x="2244"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82" name="AutoShape 136"/>
              <p:cNvSpPr>
                <a:spLocks noChangeArrowheads="1"/>
              </p:cNvSpPr>
              <p:nvPr/>
            </p:nvSpPr>
            <p:spPr bwMode="auto">
              <a:xfrm>
                <a:off x="2467"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83" name="AutoShape 137"/>
              <p:cNvSpPr>
                <a:spLocks noChangeArrowheads="1"/>
              </p:cNvSpPr>
              <p:nvPr/>
            </p:nvSpPr>
            <p:spPr bwMode="auto">
              <a:xfrm>
                <a:off x="2689"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84" name="AutoShape 138"/>
              <p:cNvSpPr>
                <a:spLocks noChangeArrowheads="1"/>
              </p:cNvSpPr>
              <p:nvPr/>
            </p:nvSpPr>
            <p:spPr bwMode="auto">
              <a:xfrm>
                <a:off x="2912"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85" name="AutoShape 139"/>
              <p:cNvSpPr>
                <a:spLocks noChangeArrowheads="1"/>
              </p:cNvSpPr>
              <p:nvPr/>
            </p:nvSpPr>
            <p:spPr bwMode="auto">
              <a:xfrm>
                <a:off x="3134"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86" name="AutoShape 140"/>
              <p:cNvSpPr>
                <a:spLocks noChangeArrowheads="1"/>
              </p:cNvSpPr>
              <p:nvPr/>
            </p:nvSpPr>
            <p:spPr bwMode="auto">
              <a:xfrm>
                <a:off x="3357"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87" name="AutoShape 141"/>
              <p:cNvSpPr>
                <a:spLocks noChangeArrowheads="1"/>
              </p:cNvSpPr>
              <p:nvPr/>
            </p:nvSpPr>
            <p:spPr bwMode="auto">
              <a:xfrm>
                <a:off x="3580"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7771" name="Group 142"/>
            <p:cNvGrpSpPr>
              <a:grpSpLocks/>
            </p:cNvGrpSpPr>
            <p:nvPr/>
          </p:nvGrpSpPr>
          <p:grpSpPr bwMode="auto">
            <a:xfrm>
              <a:off x="2032" y="2471"/>
              <a:ext cx="1771" cy="141"/>
              <a:chOff x="2133" y="2571"/>
              <a:chExt cx="1771" cy="141"/>
            </a:xfrm>
          </p:grpSpPr>
          <p:sp>
            <p:nvSpPr>
              <p:cNvPr id="67772" name="AutoShape 143"/>
              <p:cNvSpPr>
                <a:spLocks noChangeArrowheads="1"/>
              </p:cNvSpPr>
              <p:nvPr/>
            </p:nvSpPr>
            <p:spPr bwMode="auto">
              <a:xfrm>
                <a:off x="2133"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73" name="AutoShape 144"/>
              <p:cNvSpPr>
                <a:spLocks noChangeArrowheads="1"/>
              </p:cNvSpPr>
              <p:nvPr/>
            </p:nvSpPr>
            <p:spPr bwMode="auto">
              <a:xfrm>
                <a:off x="2355"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74" name="AutoShape 145"/>
              <p:cNvSpPr>
                <a:spLocks noChangeArrowheads="1"/>
              </p:cNvSpPr>
              <p:nvPr/>
            </p:nvSpPr>
            <p:spPr bwMode="auto">
              <a:xfrm>
                <a:off x="2578"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75" name="AutoShape 146"/>
              <p:cNvSpPr>
                <a:spLocks noChangeArrowheads="1"/>
              </p:cNvSpPr>
              <p:nvPr/>
            </p:nvSpPr>
            <p:spPr bwMode="auto">
              <a:xfrm>
                <a:off x="2800"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76" name="AutoShape 147"/>
              <p:cNvSpPr>
                <a:spLocks noChangeArrowheads="1"/>
              </p:cNvSpPr>
              <p:nvPr/>
            </p:nvSpPr>
            <p:spPr bwMode="auto">
              <a:xfrm>
                <a:off x="3023"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77" name="AutoShape 148"/>
              <p:cNvSpPr>
                <a:spLocks noChangeArrowheads="1"/>
              </p:cNvSpPr>
              <p:nvPr/>
            </p:nvSpPr>
            <p:spPr bwMode="auto">
              <a:xfrm>
                <a:off x="3245"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78" name="AutoShape 149"/>
              <p:cNvSpPr>
                <a:spLocks noChangeArrowheads="1"/>
              </p:cNvSpPr>
              <p:nvPr/>
            </p:nvSpPr>
            <p:spPr bwMode="auto">
              <a:xfrm>
                <a:off x="3468"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79" name="AutoShape 150"/>
              <p:cNvSpPr>
                <a:spLocks noChangeArrowheads="1"/>
              </p:cNvSpPr>
              <p:nvPr/>
            </p:nvSpPr>
            <p:spPr bwMode="auto">
              <a:xfrm>
                <a:off x="3691"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grpSp>
        <p:nvGrpSpPr>
          <p:cNvPr id="819351" name="Group 151"/>
          <p:cNvGrpSpPr>
            <a:grpSpLocks/>
          </p:cNvGrpSpPr>
          <p:nvPr/>
        </p:nvGrpSpPr>
        <p:grpSpPr bwMode="auto">
          <a:xfrm flipV="1">
            <a:off x="4467225" y="3673475"/>
            <a:ext cx="73025" cy="381000"/>
            <a:chOff x="3856" y="1638"/>
            <a:chExt cx="46" cy="240"/>
          </a:xfrm>
        </p:grpSpPr>
        <p:grpSp>
          <p:nvGrpSpPr>
            <p:cNvPr id="67764" name="Group 152"/>
            <p:cNvGrpSpPr>
              <a:grpSpLocks/>
            </p:cNvGrpSpPr>
            <p:nvPr/>
          </p:nvGrpSpPr>
          <p:grpSpPr bwMode="auto">
            <a:xfrm flipH="1">
              <a:off x="3856" y="1638"/>
              <a:ext cx="46" cy="239"/>
              <a:chOff x="743" y="3007"/>
              <a:chExt cx="46" cy="239"/>
            </a:xfrm>
          </p:grpSpPr>
          <p:sp>
            <p:nvSpPr>
              <p:cNvPr id="67768" name="Line 153"/>
              <p:cNvSpPr>
                <a:spLocks noChangeShapeType="1"/>
              </p:cNvSpPr>
              <p:nvPr/>
            </p:nvSpPr>
            <p:spPr bwMode="auto">
              <a:xfrm>
                <a:off x="767" y="3007"/>
                <a:ext cx="0" cy="166"/>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69" name="Freeform 154"/>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7765" name="Group 155"/>
            <p:cNvGrpSpPr>
              <a:grpSpLocks/>
            </p:cNvGrpSpPr>
            <p:nvPr/>
          </p:nvGrpSpPr>
          <p:grpSpPr bwMode="auto">
            <a:xfrm flipH="1">
              <a:off x="3856" y="1639"/>
              <a:ext cx="46" cy="239"/>
              <a:chOff x="743" y="3007"/>
              <a:chExt cx="46" cy="239"/>
            </a:xfrm>
          </p:grpSpPr>
          <p:sp>
            <p:nvSpPr>
              <p:cNvPr id="67766" name="Line 156"/>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67" name="Freeform 157"/>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819358" name="Group 158"/>
          <p:cNvGrpSpPr>
            <a:grpSpLocks/>
          </p:cNvGrpSpPr>
          <p:nvPr/>
        </p:nvGrpSpPr>
        <p:grpSpPr bwMode="auto">
          <a:xfrm flipV="1">
            <a:off x="4721225" y="3943350"/>
            <a:ext cx="73025" cy="381000"/>
            <a:chOff x="3856" y="1638"/>
            <a:chExt cx="46" cy="240"/>
          </a:xfrm>
        </p:grpSpPr>
        <p:grpSp>
          <p:nvGrpSpPr>
            <p:cNvPr id="67758" name="Group 159"/>
            <p:cNvGrpSpPr>
              <a:grpSpLocks/>
            </p:cNvGrpSpPr>
            <p:nvPr/>
          </p:nvGrpSpPr>
          <p:grpSpPr bwMode="auto">
            <a:xfrm flipH="1">
              <a:off x="3856" y="1638"/>
              <a:ext cx="46" cy="239"/>
              <a:chOff x="743" y="3007"/>
              <a:chExt cx="46" cy="239"/>
            </a:xfrm>
          </p:grpSpPr>
          <p:sp>
            <p:nvSpPr>
              <p:cNvPr id="67762" name="Line 160"/>
              <p:cNvSpPr>
                <a:spLocks noChangeShapeType="1"/>
              </p:cNvSpPr>
              <p:nvPr/>
            </p:nvSpPr>
            <p:spPr bwMode="auto">
              <a:xfrm>
                <a:off x="767" y="3007"/>
                <a:ext cx="0" cy="166"/>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63" name="Freeform 161"/>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7759" name="Group 162"/>
            <p:cNvGrpSpPr>
              <a:grpSpLocks/>
            </p:cNvGrpSpPr>
            <p:nvPr/>
          </p:nvGrpSpPr>
          <p:grpSpPr bwMode="auto">
            <a:xfrm flipH="1">
              <a:off x="3856" y="1639"/>
              <a:ext cx="46" cy="239"/>
              <a:chOff x="743" y="3007"/>
              <a:chExt cx="46" cy="239"/>
            </a:xfrm>
          </p:grpSpPr>
          <p:sp>
            <p:nvSpPr>
              <p:cNvPr id="67760" name="Line 163"/>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61" name="Freeform 164"/>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819365" name="Group 165"/>
          <p:cNvGrpSpPr>
            <a:grpSpLocks/>
          </p:cNvGrpSpPr>
          <p:nvPr/>
        </p:nvGrpSpPr>
        <p:grpSpPr bwMode="auto">
          <a:xfrm>
            <a:off x="4467225" y="3032125"/>
            <a:ext cx="73025" cy="381000"/>
            <a:chOff x="3856" y="1638"/>
            <a:chExt cx="46" cy="240"/>
          </a:xfrm>
        </p:grpSpPr>
        <p:grpSp>
          <p:nvGrpSpPr>
            <p:cNvPr id="67752" name="Group 166"/>
            <p:cNvGrpSpPr>
              <a:grpSpLocks/>
            </p:cNvGrpSpPr>
            <p:nvPr/>
          </p:nvGrpSpPr>
          <p:grpSpPr bwMode="auto">
            <a:xfrm flipH="1">
              <a:off x="3856" y="1638"/>
              <a:ext cx="46" cy="239"/>
              <a:chOff x="743" y="3007"/>
              <a:chExt cx="46" cy="239"/>
            </a:xfrm>
          </p:grpSpPr>
          <p:sp>
            <p:nvSpPr>
              <p:cNvPr id="67756" name="Line 167"/>
              <p:cNvSpPr>
                <a:spLocks noChangeShapeType="1"/>
              </p:cNvSpPr>
              <p:nvPr/>
            </p:nvSpPr>
            <p:spPr bwMode="auto">
              <a:xfrm>
                <a:off x="767" y="3007"/>
                <a:ext cx="0" cy="166"/>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57" name="Freeform 168"/>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7753" name="Group 169"/>
            <p:cNvGrpSpPr>
              <a:grpSpLocks/>
            </p:cNvGrpSpPr>
            <p:nvPr/>
          </p:nvGrpSpPr>
          <p:grpSpPr bwMode="auto">
            <a:xfrm flipH="1">
              <a:off x="3856" y="1639"/>
              <a:ext cx="46" cy="239"/>
              <a:chOff x="743" y="3007"/>
              <a:chExt cx="46" cy="239"/>
            </a:xfrm>
          </p:grpSpPr>
          <p:sp>
            <p:nvSpPr>
              <p:cNvPr id="67754" name="Line 170"/>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55" name="Freeform 171"/>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819372" name="Group 172"/>
          <p:cNvGrpSpPr>
            <a:grpSpLocks/>
          </p:cNvGrpSpPr>
          <p:nvPr/>
        </p:nvGrpSpPr>
        <p:grpSpPr bwMode="auto">
          <a:xfrm>
            <a:off x="4721225" y="3435350"/>
            <a:ext cx="73025" cy="381000"/>
            <a:chOff x="3856" y="1638"/>
            <a:chExt cx="46" cy="240"/>
          </a:xfrm>
        </p:grpSpPr>
        <p:grpSp>
          <p:nvGrpSpPr>
            <p:cNvPr id="67746" name="Group 173"/>
            <p:cNvGrpSpPr>
              <a:grpSpLocks/>
            </p:cNvGrpSpPr>
            <p:nvPr/>
          </p:nvGrpSpPr>
          <p:grpSpPr bwMode="auto">
            <a:xfrm flipH="1">
              <a:off x="3856" y="1638"/>
              <a:ext cx="46" cy="239"/>
              <a:chOff x="743" y="3007"/>
              <a:chExt cx="46" cy="239"/>
            </a:xfrm>
          </p:grpSpPr>
          <p:sp>
            <p:nvSpPr>
              <p:cNvPr id="67750" name="Line 174"/>
              <p:cNvSpPr>
                <a:spLocks noChangeShapeType="1"/>
              </p:cNvSpPr>
              <p:nvPr/>
            </p:nvSpPr>
            <p:spPr bwMode="auto">
              <a:xfrm>
                <a:off x="767" y="3007"/>
                <a:ext cx="0" cy="166"/>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51" name="Freeform 175"/>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67747" name="Group 176"/>
            <p:cNvGrpSpPr>
              <a:grpSpLocks/>
            </p:cNvGrpSpPr>
            <p:nvPr/>
          </p:nvGrpSpPr>
          <p:grpSpPr bwMode="auto">
            <a:xfrm flipH="1">
              <a:off x="3856" y="1639"/>
              <a:ext cx="46" cy="239"/>
              <a:chOff x="743" y="3007"/>
              <a:chExt cx="46" cy="239"/>
            </a:xfrm>
          </p:grpSpPr>
          <p:sp>
            <p:nvSpPr>
              <p:cNvPr id="67748" name="Line 177"/>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49" name="Freeform 178"/>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819379" name="Group 179"/>
          <p:cNvGrpSpPr>
            <a:grpSpLocks/>
          </p:cNvGrpSpPr>
          <p:nvPr/>
        </p:nvGrpSpPr>
        <p:grpSpPr bwMode="auto">
          <a:xfrm>
            <a:off x="2305050" y="5194300"/>
            <a:ext cx="4772025" cy="669925"/>
            <a:chOff x="1494" y="3152"/>
            <a:chExt cx="3006" cy="422"/>
          </a:xfrm>
        </p:grpSpPr>
        <p:sp>
          <p:nvSpPr>
            <p:cNvPr id="67724" name="Rectangle 180"/>
            <p:cNvSpPr>
              <a:spLocks noChangeArrowheads="1"/>
            </p:cNvSpPr>
            <p:nvPr/>
          </p:nvSpPr>
          <p:spPr bwMode="auto">
            <a:xfrm>
              <a:off x="1494" y="3283"/>
              <a:ext cx="41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CO</a:t>
              </a:r>
              <a:r>
                <a:rPr lang="en-US" baseline="-14000">
                  <a:solidFill>
                    <a:schemeClr val="tx1"/>
                  </a:solidFill>
                  <a:latin typeface="Arial Narrow" pitchFamily="34" charset="0"/>
                </a:rPr>
                <a:t>2</a:t>
              </a:r>
            </a:p>
          </p:txBody>
        </p:sp>
        <p:sp>
          <p:nvSpPr>
            <p:cNvPr id="67725" name="Rectangle 181"/>
            <p:cNvSpPr>
              <a:spLocks noChangeArrowheads="1"/>
            </p:cNvSpPr>
            <p:nvPr/>
          </p:nvSpPr>
          <p:spPr bwMode="auto">
            <a:xfrm>
              <a:off x="1954" y="3283"/>
              <a:ext cx="41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O</a:t>
              </a:r>
            </a:p>
          </p:txBody>
        </p:sp>
        <p:sp>
          <p:nvSpPr>
            <p:cNvPr id="67726" name="Rectangle 182"/>
            <p:cNvSpPr>
              <a:spLocks noChangeArrowheads="1"/>
            </p:cNvSpPr>
            <p:nvPr/>
          </p:nvSpPr>
          <p:spPr bwMode="auto">
            <a:xfrm>
              <a:off x="1817" y="3286"/>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endParaRPr lang="en-US" baseline="-14000">
                <a:solidFill>
                  <a:schemeClr val="tx1"/>
                </a:solidFill>
                <a:latin typeface="Arial Narrow" pitchFamily="34" charset="0"/>
              </a:endParaRPr>
            </a:p>
          </p:txBody>
        </p:sp>
        <p:sp>
          <p:nvSpPr>
            <p:cNvPr id="67727" name="Rectangle 183"/>
            <p:cNvSpPr>
              <a:spLocks noChangeArrowheads="1"/>
            </p:cNvSpPr>
            <p:nvPr/>
          </p:nvSpPr>
          <p:spPr bwMode="auto">
            <a:xfrm>
              <a:off x="4209" y="3283"/>
              <a:ext cx="2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p>
          </p:txBody>
        </p:sp>
        <p:sp>
          <p:nvSpPr>
            <p:cNvPr id="67728" name="Rectangle 184"/>
            <p:cNvSpPr>
              <a:spLocks noChangeArrowheads="1"/>
            </p:cNvSpPr>
            <p:nvPr/>
          </p:nvSpPr>
          <p:spPr bwMode="auto">
            <a:xfrm>
              <a:off x="3463" y="3283"/>
              <a:ext cx="5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HCO</a:t>
              </a:r>
              <a:r>
                <a:rPr lang="en-US" baseline="-14000">
                  <a:solidFill>
                    <a:schemeClr val="tx1"/>
                  </a:solidFill>
                  <a:latin typeface="Arial Narrow" pitchFamily="34" charset="0"/>
                </a:rPr>
                <a:t>3</a:t>
              </a:r>
              <a:r>
                <a:rPr lang="en-US" baseline="30000">
                  <a:solidFill>
                    <a:schemeClr val="tx1"/>
                  </a:solidFill>
                  <a:latin typeface="Arial Narrow" pitchFamily="34" charset="0"/>
                </a:rPr>
                <a:t>–</a:t>
              </a:r>
              <a:endParaRPr lang="en-US" baseline="-14000">
                <a:solidFill>
                  <a:schemeClr val="tx1"/>
                </a:solidFill>
                <a:latin typeface="Arial Narrow" pitchFamily="34" charset="0"/>
              </a:endParaRPr>
            </a:p>
          </p:txBody>
        </p:sp>
        <p:sp>
          <p:nvSpPr>
            <p:cNvPr id="67729" name="Rectangle 185"/>
            <p:cNvSpPr>
              <a:spLocks noChangeArrowheads="1"/>
            </p:cNvSpPr>
            <p:nvPr/>
          </p:nvSpPr>
          <p:spPr bwMode="auto">
            <a:xfrm>
              <a:off x="3989" y="3283"/>
              <a:ext cx="2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endParaRPr lang="en-US" baseline="-14000">
                <a:solidFill>
                  <a:schemeClr val="tx1"/>
                </a:solidFill>
                <a:latin typeface="Arial Narrow" pitchFamily="34" charset="0"/>
              </a:endParaRPr>
            </a:p>
          </p:txBody>
        </p:sp>
        <p:grpSp>
          <p:nvGrpSpPr>
            <p:cNvPr id="67730" name="Group 186"/>
            <p:cNvGrpSpPr>
              <a:grpSpLocks/>
            </p:cNvGrpSpPr>
            <p:nvPr/>
          </p:nvGrpSpPr>
          <p:grpSpPr bwMode="auto">
            <a:xfrm rot="16200000" flipV="1">
              <a:off x="2458" y="3319"/>
              <a:ext cx="100" cy="239"/>
              <a:chOff x="2974" y="3439"/>
              <a:chExt cx="100" cy="239"/>
            </a:xfrm>
          </p:grpSpPr>
          <p:grpSp>
            <p:nvGrpSpPr>
              <p:cNvPr id="67740" name="Group 187"/>
              <p:cNvGrpSpPr>
                <a:grpSpLocks/>
              </p:cNvGrpSpPr>
              <p:nvPr/>
            </p:nvGrpSpPr>
            <p:grpSpPr bwMode="auto">
              <a:xfrm>
                <a:off x="2974" y="3439"/>
                <a:ext cx="46" cy="239"/>
                <a:chOff x="743" y="3007"/>
                <a:chExt cx="46" cy="239"/>
              </a:xfrm>
            </p:grpSpPr>
            <p:sp>
              <p:nvSpPr>
                <p:cNvPr id="67744" name="Line 188"/>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45" name="Freeform 189"/>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67741" name="Group 190"/>
              <p:cNvGrpSpPr>
                <a:grpSpLocks/>
              </p:cNvGrpSpPr>
              <p:nvPr/>
            </p:nvGrpSpPr>
            <p:grpSpPr bwMode="auto">
              <a:xfrm flipH="1" flipV="1">
                <a:off x="3028" y="3439"/>
                <a:ext cx="46" cy="239"/>
                <a:chOff x="743" y="3007"/>
                <a:chExt cx="46" cy="239"/>
              </a:xfrm>
            </p:grpSpPr>
            <p:sp>
              <p:nvSpPr>
                <p:cNvPr id="67742" name="Line 191"/>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43" name="Freeform 192"/>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grpSp>
          <p:nvGrpSpPr>
            <p:cNvPr id="67731" name="Group 193"/>
            <p:cNvGrpSpPr>
              <a:grpSpLocks/>
            </p:cNvGrpSpPr>
            <p:nvPr/>
          </p:nvGrpSpPr>
          <p:grpSpPr bwMode="auto">
            <a:xfrm rot="16200000" flipV="1">
              <a:off x="3315" y="3319"/>
              <a:ext cx="100" cy="239"/>
              <a:chOff x="2974" y="3439"/>
              <a:chExt cx="100" cy="239"/>
            </a:xfrm>
          </p:grpSpPr>
          <p:grpSp>
            <p:nvGrpSpPr>
              <p:cNvPr id="67734" name="Group 194"/>
              <p:cNvGrpSpPr>
                <a:grpSpLocks/>
              </p:cNvGrpSpPr>
              <p:nvPr/>
            </p:nvGrpSpPr>
            <p:grpSpPr bwMode="auto">
              <a:xfrm>
                <a:off x="2974" y="3439"/>
                <a:ext cx="46" cy="239"/>
                <a:chOff x="743" y="3007"/>
                <a:chExt cx="46" cy="239"/>
              </a:xfrm>
            </p:grpSpPr>
            <p:sp>
              <p:nvSpPr>
                <p:cNvPr id="67738" name="Line 195"/>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39" name="Freeform 196"/>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67735" name="Group 197"/>
              <p:cNvGrpSpPr>
                <a:grpSpLocks/>
              </p:cNvGrpSpPr>
              <p:nvPr/>
            </p:nvGrpSpPr>
            <p:grpSpPr bwMode="auto">
              <a:xfrm flipH="1" flipV="1">
                <a:off x="3028" y="3439"/>
                <a:ext cx="46" cy="239"/>
                <a:chOff x="743" y="3007"/>
                <a:chExt cx="46" cy="239"/>
              </a:xfrm>
            </p:grpSpPr>
            <p:sp>
              <p:nvSpPr>
                <p:cNvPr id="67736" name="Line 198"/>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737" name="Freeform 199"/>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sp>
          <p:nvSpPr>
            <p:cNvPr id="67732" name="Rectangle 200"/>
            <p:cNvSpPr>
              <a:spLocks noChangeArrowheads="1"/>
            </p:cNvSpPr>
            <p:nvPr/>
          </p:nvSpPr>
          <p:spPr bwMode="auto">
            <a:xfrm>
              <a:off x="2661" y="3283"/>
              <a:ext cx="5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H</a:t>
              </a:r>
              <a:r>
                <a:rPr lang="en-US" baseline="-14000">
                  <a:solidFill>
                    <a:schemeClr val="tx1"/>
                  </a:solidFill>
                  <a:latin typeface="Arial Narrow" pitchFamily="34" charset="0"/>
                </a:rPr>
                <a:t>2</a:t>
              </a:r>
              <a:r>
                <a:rPr lang="en-US">
                  <a:solidFill>
                    <a:schemeClr val="tx1"/>
                  </a:solidFill>
                  <a:latin typeface="Arial Narrow" pitchFamily="34" charset="0"/>
                </a:rPr>
                <a:t>CO</a:t>
              </a:r>
              <a:r>
                <a:rPr lang="en-US" baseline="-25000">
                  <a:solidFill>
                    <a:schemeClr val="tx1"/>
                  </a:solidFill>
                  <a:latin typeface="Arial Narrow" pitchFamily="34" charset="0"/>
                </a:rPr>
                <a:t>3</a:t>
              </a:r>
            </a:p>
          </p:txBody>
        </p:sp>
        <p:sp>
          <p:nvSpPr>
            <p:cNvPr id="67733" name="Rectangle 201"/>
            <p:cNvSpPr>
              <a:spLocks noChangeArrowheads="1"/>
            </p:cNvSpPr>
            <p:nvPr/>
          </p:nvSpPr>
          <p:spPr bwMode="auto">
            <a:xfrm>
              <a:off x="2282" y="3152"/>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rgbClr val="FF0000"/>
                  </a:solidFill>
                  <a:latin typeface="Arial Narrow" pitchFamily="34" charset="0"/>
                </a:rPr>
                <a:t>slow</a:t>
              </a:r>
            </a:p>
          </p:txBody>
        </p:sp>
      </p:grpSp>
      <p:grpSp>
        <p:nvGrpSpPr>
          <p:cNvPr id="819402" name="Group 202"/>
          <p:cNvGrpSpPr>
            <a:grpSpLocks/>
          </p:cNvGrpSpPr>
          <p:nvPr/>
        </p:nvGrpSpPr>
        <p:grpSpPr bwMode="auto">
          <a:xfrm>
            <a:off x="4014788" y="4283075"/>
            <a:ext cx="134937" cy="136525"/>
            <a:chOff x="2269" y="1204"/>
            <a:chExt cx="85" cy="86"/>
          </a:xfrm>
        </p:grpSpPr>
        <p:sp>
          <p:nvSpPr>
            <p:cNvPr id="67719" name="Oval 203"/>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20" name="Oval 204"/>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21" name="Oval 205"/>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22" name="Oval 206"/>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23" name="Line 207"/>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08" name="Group 208"/>
          <p:cNvGrpSpPr>
            <a:grpSpLocks/>
          </p:cNvGrpSpPr>
          <p:nvPr/>
        </p:nvGrpSpPr>
        <p:grpSpPr bwMode="auto">
          <a:xfrm rot="-1373732">
            <a:off x="5100638" y="4449763"/>
            <a:ext cx="134937" cy="136525"/>
            <a:chOff x="2269" y="1204"/>
            <a:chExt cx="85" cy="86"/>
          </a:xfrm>
        </p:grpSpPr>
        <p:sp>
          <p:nvSpPr>
            <p:cNvPr id="67714" name="Oval 209"/>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15" name="Oval 210"/>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16" name="Oval 211"/>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17" name="Oval 212"/>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18" name="Line 213"/>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14" name="Group 214"/>
          <p:cNvGrpSpPr>
            <a:grpSpLocks/>
          </p:cNvGrpSpPr>
          <p:nvPr/>
        </p:nvGrpSpPr>
        <p:grpSpPr bwMode="auto">
          <a:xfrm rot="2101337">
            <a:off x="5295900" y="4340225"/>
            <a:ext cx="134938" cy="136525"/>
            <a:chOff x="2269" y="1204"/>
            <a:chExt cx="85" cy="86"/>
          </a:xfrm>
        </p:grpSpPr>
        <p:sp>
          <p:nvSpPr>
            <p:cNvPr id="67709" name="Oval 215"/>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10" name="Oval 216"/>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11" name="Oval 217"/>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12" name="Oval 218"/>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13" name="Line 219"/>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20" name="Group 220"/>
          <p:cNvGrpSpPr>
            <a:grpSpLocks/>
          </p:cNvGrpSpPr>
          <p:nvPr/>
        </p:nvGrpSpPr>
        <p:grpSpPr bwMode="auto">
          <a:xfrm rot="-1199142">
            <a:off x="4371975" y="4197350"/>
            <a:ext cx="134938" cy="136525"/>
            <a:chOff x="2269" y="1204"/>
            <a:chExt cx="85" cy="86"/>
          </a:xfrm>
        </p:grpSpPr>
        <p:sp>
          <p:nvSpPr>
            <p:cNvPr id="67704" name="Oval 221"/>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05" name="Oval 222"/>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06" name="Oval 223"/>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07" name="Oval 224"/>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08" name="Line 225"/>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26" name="Group 226"/>
          <p:cNvGrpSpPr>
            <a:grpSpLocks/>
          </p:cNvGrpSpPr>
          <p:nvPr/>
        </p:nvGrpSpPr>
        <p:grpSpPr bwMode="auto">
          <a:xfrm rot="6126991">
            <a:off x="4972844" y="4220369"/>
            <a:ext cx="134937" cy="136525"/>
            <a:chOff x="2269" y="1204"/>
            <a:chExt cx="85" cy="86"/>
          </a:xfrm>
        </p:grpSpPr>
        <p:sp>
          <p:nvSpPr>
            <p:cNvPr id="67699" name="Oval 227"/>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00" name="Oval 228"/>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01" name="Oval 229"/>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02" name="Oval 230"/>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703" name="Line 231"/>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32" name="Group 232"/>
          <p:cNvGrpSpPr>
            <a:grpSpLocks/>
          </p:cNvGrpSpPr>
          <p:nvPr/>
        </p:nvGrpSpPr>
        <p:grpSpPr bwMode="auto">
          <a:xfrm rot="3386983">
            <a:off x="5110957" y="3625056"/>
            <a:ext cx="134938" cy="136525"/>
            <a:chOff x="2269" y="1204"/>
            <a:chExt cx="85" cy="86"/>
          </a:xfrm>
        </p:grpSpPr>
        <p:sp>
          <p:nvSpPr>
            <p:cNvPr id="67694" name="Oval 233"/>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95" name="Oval 234"/>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96" name="Oval 235"/>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97" name="Oval 236"/>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98" name="Line 237"/>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38" name="Group 238"/>
          <p:cNvGrpSpPr>
            <a:grpSpLocks/>
          </p:cNvGrpSpPr>
          <p:nvPr/>
        </p:nvGrpSpPr>
        <p:grpSpPr bwMode="auto">
          <a:xfrm rot="485762">
            <a:off x="4789488" y="3725863"/>
            <a:ext cx="134937" cy="136525"/>
            <a:chOff x="2269" y="1204"/>
            <a:chExt cx="85" cy="86"/>
          </a:xfrm>
        </p:grpSpPr>
        <p:sp>
          <p:nvSpPr>
            <p:cNvPr id="67689" name="Oval 239"/>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90" name="Oval 240"/>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91" name="Oval 241"/>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92" name="Oval 242"/>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93" name="Line 243"/>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44" name="Group 244"/>
          <p:cNvGrpSpPr>
            <a:grpSpLocks/>
          </p:cNvGrpSpPr>
          <p:nvPr/>
        </p:nvGrpSpPr>
        <p:grpSpPr bwMode="auto">
          <a:xfrm rot="10272355">
            <a:off x="4322763" y="3735388"/>
            <a:ext cx="134937" cy="136525"/>
            <a:chOff x="2269" y="1204"/>
            <a:chExt cx="85" cy="86"/>
          </a:xfrm>
        </p:grpSpPr>
        <p:sp>
          <p:nvSpPr>
            <p:cNvPr id="67684" name="Oval 245"/>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85" name="Oval 246"/>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86" name="Oval 247"/>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87" name="Oval 248"/>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88" name="Line 249"/>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50" name="Group 250"/>
          <p:cNvGrpSpPr>
            <a:grpSpLocks/>
          </p:cNvGrpSpPr>
          <p:nvPr/>
        </p:nvGrpSpPr>
        <p:grpSpPr bwMode="auto">
          <a:xfrm rot="1057935">
            <a:off x="3646488" y="3635375"/>
            <a:ext cx="134937" cy="136525"/>
            <a:chOff x="2269" y="1204"/>
            <a:chExt cx="85" cy="86"/>
          </a:xfrm>
        </p:grpSpPr>
        <p:sp>
          <p:nvSpPr>
            <p:cNvPr id="67679" name="Oval 251"/>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80" name="Oval 252"/>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81" name="Oval 253"/>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82" name="Oval 254"/>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83" name="Line 255"/>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56" name="Group 256"/>
          <p:cNvGrpSpPr>
            <a:grpSpLocks/>
          </p:cNvGrpSpPr>
          <p:nvPr/>
        </p:nvGrpSpPr>
        <p:grpSpPr bwMode="auto">
          <a:xfrm rot="-5748640">
            <a:off x="3994944" y="3629819"/>
            <a:ext cx="134937" cy="136525"/>
            <a:chOff x="2269" y="1204"/>
            <a:chExt cx="85" cy="86"/>
          </a:xfrm>
        </p:grpSpPr>
        <p:sp>
          <p:nvSpPr>
            <p:cNvPr id="67674" name="Oval 257"/>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75" name="Oval 258"/>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76" name="Oval 259"/>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77" name="Oval 260"/>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78" name="Line 261"/>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62" name="Group 262"/>
          <p:cNvGrpSpPr>
            <a:grpSpLocks/>
          </p:cNvGrpSpPr>
          <p:nvPr/>
        </p:nvGrpSpPr>
        <p:grpSpPr bwMode="auto">
          <a:xfrm>
            <a:off x="5794375" y="3300413"/>
            <a:ext cx="2349500" cy="884237"/>
            <a:chOff x="3650" y="2079"/>
            <a:chExt cx="1480" cy="557"/>
          </a:xfrm>
        </p:grpSpPr>
        <p:grpSp>
          <p:nvGrpSpPr>
            <p:cNvPr id="67668" name="Group 263"/>
            <p:cNvGrpSpPr>
              <a:grpSpLocks/>
            </p:cNvGrpSpPr>
            <p:nvPr/>
          </p:nvGrpSpPr>
          <p:grpSpPr bwMode="auto">
            <a:xfrm>
              <a:off x="3650" y="2079"/>
              <a:ext cx="1477" cy="557"/>
              <a:chOff x="3655" y="2079"/>
              <a:chExt cx="1477" cy="557"/>
            </a:xfrm>
          </p:grpSpPr>
          <p:sp>
            <p:nvSpPr>
              <p:cNvPr id="67672" name="Freeform 264"/>
              <p:cNvSpPr>
                <a:spLocks/>
              </p:cNvSpPr>
              <p:nvPr/>
            </p:nvSpPr>
            <p:spPr bwMode="auto">
              <a:xfrm>
                <a:off x="3655" y="2079"/>
                <a:ext cx="1477" cy="235"/>
              </a:xfrm>
              <a:custGeom>
                <a:avLst/>
                <a:gdLst>
                  <a:gd name="T0" fmla="*/ 0 w 1479"/>
                  <a:gd name="T1" fmla="*/ 2885 h 187"/>
                  <a:gd name="T2" fmla="*/ 94 w 1479"/>
                  <a:gd name="T3" fmla="*/ 2885 h 187"/>
                  <a:gd name="T4" fmla="*/ 171 w 1479"/>
                  <a:gd name="T5" fmla="*/ 2885 h 187"/>
                  <a:gd name="T6" fmla="*/ 273 w 1479"/>
                  <a:gd name="T7" fmla="*/ 2885 h 187"/>
                  <a:gd name="T8" fmla="*/ 432 w 1479"/>
                  <a:gd name="T9" fmla="*/ 2518 h 187"/>
                  <a:gd name="T10" fmla="*/ 665 w 1479"/>
                  <a:gd name="T11" fmla="*/ 1768 h 187"/>
                  <a:gd name="T12" fmla="*/ 883 w 1479"/>
                  <a:gd name="T13" fmla="*/ 1010 h 187"/>
                  <a:gd name="T14" fmla="*/ 1085 w 1479"/>
                  <a:gd name="T15" fmla="*/ 369 h 187"/>
                  <a:gd name="T16" fmla="*/ 1314 w 1479"/>
                  <a:gd name="T17" fmla="*/ 123 h 187"/>
                  <a:gd name="T18" fmla="*/ 1454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186"/>
                    </a:moveTo>
                    <a:lnTo>
                      <a:pt x="94" y="186"/>
                    </a:lnTo>
                    <a:lnTo>
                      <a:pt x="171" y="186"/>
                    </a:lnTo>
                    <a:lnTo>
                      <a:pt x="273" y="186"/>
                    </a:lnTo>
                    <a:lnTo>
                      <a:pt x="444" y="162"/>
                    </a:lnTo>
                    <a:lnTo>
                      <a:pt x="677" y="114"/>
                    </a:lnTo>
                    <a:lnTo>
                      <a:pt x="895" y="65"/>
                    </a:lnTo>
                    <a:lnTo>
                      <a:pt x="1097" y="24"/>
                    </a:lnTo>
                    <a:lnTo>
                      <a:pt x="1338" y="8"/>
                    </a:lnTo>
                    <a:lnTo>
                      <a:pt x="1478"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73" name="Freeform 265"/>
              <p:cNvSpPr>
                <a:spLocks/>
              </p:cNvSpPr>
              <p:nvPr/>
            </p:nvSpPr>
            <p:spPr bwMode="auto">
              <a:xfrm>
                <a:off x="3655" y="2400"/>
                <a:ext cx="1477" cy="236"/>
              </a:xfrm>
              <a:custGeom>
                <a:avLst/>
                <a:gdLst>
                  <a:gd name="T0" fmla="*/ 0 w 1479"/>
                  <a:gd name="T1" fmla="*/ 0 h 187"/>
                  <a:gd name="T2" fmla="*/ 94 w 1479"/>
                  <a:gd name="T3" fmla="*/ 0 h 187"/>
                  <a:gd name="T4" fmla="*/ 171 w 1479"/>
                  <a:gd name="T5" fmla="*/ 0 h 187"/>
                  <a:gd name="T6" fmla="*/ 273 w 1479"/>
                  <a:gd name="T7" fmla="*/ 0 h 187"/>
                  <a:gd name="T8" fmla="*/ 432 w 1479"/>
                  <a:gd name="T9" fmla="*/ 390 h 187"/>
                  <a:gd name="T10" fmla="*/ 665 w 1479"/>
                  <a:gd name="T11" fmla="*/ 1181 h 187"/>
                  <a:gd name="T12" fmla="*/ 883 w 1479"/>
                  <a:gd name="T13" fmla="*/ 1984 h 187"/>
                  <a:gd name="T14" fmla="*/ 1085 w 1479"/>
                  <a:gd name="T15" fmla="*/ 2631 h 187"/>
                  <a:gd name="T16" fmla="*/ 1314 w 1479"/>
                  <a:gd name="T17" fmla="*/ 2882 h 187"/>
                  <a:gd name="T18" fmla="*/ 1454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0"/>
                    </a:moveTo>
                    <a:lnTo>
                      <a:pt x="94" y="0"/>
                    </a:lnTo>
                    <a:lnTo>
                      <a:pt x="171" y="0"/>
                    </a:lnTo>
                    <a:lnTo>
                      <a:pt x="273" y="0"/>
                    </a:lnTo>
                    <a:lnTo>
                      <a:pt x="444" y="24"/>
                    </a:lnTo>
                    <a:lnTo>
                      <a:pt x="677" y="72"/>
                    </a:lnTo>
                    <a:lnTo>
                      <a:pt x="895" y="121"/>
                    </a:lnTo>
                    <a:lnTo>
                      <a:pt x="1097" y="162"/>
                    </a:lnTo>
                    <a:lnTo>
                      <a:pt x="1338" y="177"/>
                    </a:lnTo>
                    <a:lnTo>
                      <a:pt x="1478"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7669" name="Group 266"/>
            <p:cNvGrpSpPr>
              <a:grpSpLocks/>
            </p:cNvGrpSpPr>
            <p:nvPr/>
          </p:nvGrpSpPr>
          <p:grpSpPr bwMode="auto">
            <a:xfrm>
              <a:off x="4405" y="2279"/>
              <a:ext cx="725" cy="175"/>
              <a:chOff x="4405" y="2279"/>
              <a:chExt cx="725" cy="175"/>
            </a:xfrm>
          </p:grpSpPr>
          <p:sp>
            <p:nvSpPr>
              <p:cNvPr id="67670" name="Line 267"/>
              <p:cNvSpPr>
                <a:spLocks noChangeShapeType="1"/>
              </p:cNvSpPr>
              <p:nvPr/>
            </p:nvSpPr>
            <p:spPr bwMode="auto">
              <a:xfrm flipH="1">
                <a:off x="4405" y="2279"/>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671" name="Line 268"/>
              <p:cNvSpPr>
                <a:spLocks noChangeShapeType="1"/>
              </p:cNvSpPr>
              <p:nvPr/>
            </p:nvSpPr>
            <p:spPr bwMode="auto">
              <a:xfrm flipH="1">
                <a:off x="4408" y="2454"/>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19469" name="Group 269"/>
          <p:cNvGrpSpPr>
            <a:grpSpLocks/>
          </p:cNvGrpSpPr>
          <p:nvPr/>
        </p:nvGrpSpPr>
        <p:grpSpPr bwMode="auto">
          <a:xfrm rot="1057935">
            <a:off x="3294063" y="3687763"/>
            <a:ext cx="134937" cy="136525"/>
            <a:chOff x="2269" y="1204"/>
            <a:chExt cx="85" cy="86"/>
          </a:xfrm>
        </p:grpSpPr>
        <p:sp>
          <p:nvSpPr>
            <p:cNvPr id="67663" name="Oval 270"/>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64" name="Oval 271"/>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65" name="Oval 272"/>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66" name="Oval 273"/>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67" name="Line 274"/>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75" name="Group 275"/>
          <p:cNvGrpSpPr>
            <a:grpSpLocks/>
          </p:cNvGrpSpPr>
          <p:nvPr/>
        </p:nvGrpSpPr>
        <p:grpSpPr bwMode="auto">
          <a:xfrm rot="-1672989">
            <a:off x="2746375" y="3687763"/>
            <a:ext cx="134938" cy="136525"/>
            <a:chOff x="2269" y="1204"/>
            <a:chExt cx="85" cy="86"/>
          </a:xfrm>
        </p:grpSpPr>
        <p:sp>
          <p:nvSpPr>
            <p:cNvPr id="67658" name="Oval 276"/>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59" name="Oval 277"/>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60" name="Oval 278"/>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61" name="Oval 279"/>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62" name="Line 280"/>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81" name="Group 281"/>
          <p:cNvGrpSpPr>
            <a:grpSpLocks/>
          </p:cNvGrpSpPr>
          <p:nvPr/>
        </p:nvGrpSpPr>
        <p:grpSpPr bwMode="auto">
          <a:xfrm rot="1388098">
            <a:off x="2498725" y="3592513"/>
            <a:ext cx="134938" cy="136525"/>
            <a:chOff x="2269" y="1204"/>
            <a:chExt cx="85" cy="86"/>
          </a:xfrm>
        </p:grpSpPr>
        <p:sp>
          <p:nvSpPr>
            <p:cNvPr id="67653" name="Oval 282"/>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54" name="Oval 283"/>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55" name="Oval 284"/>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56" name="Oval 285"/>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57" name="Line 286"/>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87" name="Group 287"/>
          <p:cNvGrpSpPr>
            <a:grpSpLocks/>
          </p:cNvGrpSpPr>
          <p:nvPr/>
        </p:nvGrpSpPr>
        <p:grpSpPr bwMode="auto">
          <a:xfrm rot="10800000">
            <a:off x="2360613" y="3749675"/>
            <a:ext cx="134937" cy="136525"/>
            <a:chOff x="2269" y="1204"/>
            <a:chExt cx="85" cy="86"/>
          </a:xfrm>
        </p:grpSpPr>
        <p:sp>
          <p:nvSpPr>
            <p:cNvPr id="67648" name="Oval 288"/>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49" name="Oval 289"/>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50" name="Oval 290"/>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51" name="Oval 291"/>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52" name="Line 292"/>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19493" name="Group 293"/>
          <p:cNvGrpSpPr>
            <a:grpSpLocks/>
          </p:cNvGrpSpPr>
          <p:nvPr/>
        </p:nvGrpSpPr>
        <p:grpSpPr bwMode="auto">
          <a:xfrm rot="-883483">
            <a:off x="2022475" y="3697288"/>
            <a:ext cx="134938" cy="136525"/>
            <a:chOff x="2269" y="1204"/>
            <a:chExt cx="85" cy="86"/>
          </a:xfrm>
        </p:grpSpPr>
        <p:sp>
          <p:nvSpPr>
            <p:cNvPr id="67643" name="Oval 294"/>
            <p:cNvSpPr>
              <a:spLocks noChangeAspect="1" noChangeArrowheads="1"/>
            </p:cNvSpPr>
            <p:nvPr/>
          </p:nvSpPr>
          <p:spPr bwMode="auto">
            <a:xfrm rot="-5400000">
              <a:off x="2269"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44" name="Oval 295"/>
            <p:cNvSpPr>
              <a:spLocks noChangeAspect="1" noChangeArrowheads="1"/>
            </p:cNvSpPr>
            <p:nvPr/>
          </p:nvSpPr>
          <p:spPr bwMode="auto">
            <a:xfrm rot="-5400000">
              <a:off x="2287" y="1204"/>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45" name="Oval 296"/>
            <p:cNvSpPr>
              <a:spLocks noChangeAspect="1" noChangeArrowheads="1"/>
            </p:cNvSpPr>
            <p:nvPr/>
          </p:nvSpPr>
          <p:spPr bwMode="auto">
            <a:xfrm rot="-5400000">
              <a:off x="2305" y="1241"/>
              <a:ext cx="49" cy="49"/>
            </a:xfrm>
            <a:prstGeom prst="ellipse">
              <a:avLst/>
            </a:prstGeom>
            <a:solidFill>
              <a:srgbClr val="E1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46" name="Oval 297"/>
            <p:cNvSpPr>
              <a:spLocks noChangeAspect="1" noChangeArrowheads="1"/>
            </p:cNvSpPr>
            <p:nvPr/>
          </p:nvSpPr>
          <p:spPr bwMode="auto">
            <a:xfrm rot="-5400000">
              <a:off x="2279" y="1219"/>
              <a:ext cx="64" cy="64"/>
            </a:xfrm>
            <a:prstGeom prst="ellipse">
              <a:avLst/>
            </a:prstGeom>
            <a:solidFill>
              <a:srgbClr val="B2B2B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7647" name="Line 298"/>
            <p:cNvSpPr>
              <a:spLocks noChangeShapeType="1"/>
            </p:cNvSpPr>
            <p:nvPr/>
          </p:nvSpPr>
          <p:spPr bwMode="auto">
            <a:xfrm>
              <a:off x="2289" y="1253"/>
              <a:ext cx="44"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19499" name="Rectangle 299"/>
          <p:cNvSpPr>
            <a:spLocks noChangeAspect="1" noChangeArrowheads="1"/>
          </p:cNvSpPr>
          <p:nvPr/>
        </p:nvSpPr>
        <p:spPr bwMode="auto">
          <a:xfrm>
            <a:off x="3382963" y="1849438"/>
            <a:ext cx="24003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ltLang="zh-CN">
                <a:solidFill>
                  <a:schemeClr val="tx1"/>
                </a:solidFill>
                <a:latin typeface="Arial Narrow" pitchFamily="34" charset="0"/>
                <a:ea typeface="宋体" pitchFamily="2" charset="-122"/>
              </a:rPr>
              <a:t>“Carbon” Backflux</a:t>
            </a:r>
            <a:endParaRPr lang="en-US" altLang="zh-CN" b="1">
              <a:solidFill>
                <a:schemeClr val="tx1"/>
              </a:solidFill>
              <a:latin typeface="Arial Narrow" pitchFamily="34" charset="0"/>
              <a:ea typeface="宋体" pitchFamily="2"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9202"/>
                                        </p:tgtEl>
                                        <p:attrNameLst>
                                          <p:attrName>style.visibility</p:attrName>
                                        </p:attrNameLst>
                                      </p:cBhvr>
                                      <p:to>
                                        <p:strVal val="visible"/>
                                      </p:to>
                                    </p:set>
                                    <p:animEffect transition="in" filter="dissolve">
                                      <p:cBhvr>
                                        <p:cTn id="7" dur="500"/>
                                        <p:tgtEl>
                                          <p:spTgt spid="819202"/>
                                        </p:tgtEl>
                                      </p:cBhvr>
                                    </p:animEffect>
                                  </p:childTnLst>
                                </p:cTn>
                              </p:par>
                              <p:par>
                                <p:cTn id="8" presetID="9" presetClass="entr" presetSubtype="0" fill="hold" nodeType="withEffect">
                                  <p:stCondLst>
                                    <p:cond delay="0"/>
                                  </p:stCondLst>
                                  <p:childTnLst>
                                    <p:set>
                                      <p:cBhvr>
                                        <p:cTn id="9" dur="1" fill="hold">
                                          <p:stCondLst>
                                            <p:cond delay="0"/>
                                          </p:stCondLst>
                                        </p:cTn>
                                        <p:tgtEl>
                                          <p:spTgt spid="819326"/>
                                        </p:tgtEl>
                                        <p:attrNameLst>
                                          <p:attrName>style.visibility</p:attrName>
                                        </p:attrNameLst>
                                      </p:cBhvr>
                                      <p:to>
                                        <p:strVal val="visible"/>
                                      </p:to>
                                    </p:set>
                                    <p:animEffect transition="in" filter="dissolve">
                                      <p:cBhvr>
                                        <p:cTn id="10" dur="500"/>
                                        <p:tgtEl>
                                          <p:spTgt spid="819326"/>
                                        </p:tgtEl>
                                      </p:cBhvr>
                                    </p:animEffect>
                                  </p:childTnLst>
                                </p:cTn>
                              </p:par>
                              <p:par>
                                <p:cTn id="11" presetID="9" presetClass="entr" presetSubtype="0" fill="hold" nodeType="withEffect">
                                  <p:stCondLst>
                                    <p:cond delay="0"/>
                                  </p:stCondLst>
                                  <p:childTnLst>
                                    <p:set>
                                      <p:cBhvr>
                                        <p:cTn id="12" dur="1" fill="hold">
                                          <p:stCondLst>
                                            <p:cond delay="0"/>
                                          </p:stCondLst>
                                        </p:cTn>
                                        <p:tgtEl>
                                          <p:spTgt spid="819323"/>
                                        </p:tgtEl>
                                        <p:attrNameLst>
                                          <p:attrName>style.visibility</p:attrName>
                                        </p:attrNameLst>
                                      </p:cBhvr>
                                      <p:to>
                                        <p:strVal val="visible"/>
                                      </p:to>
                                    </p:set>
                                    <p:animEffect transition="in" filter="dissolve">
                                      <p:cBhvr>
                                        <p:cTn id="13" dur="500"/>
                                        <p:tgtEl>
                                          <p:spTgt spid="819323"/>
                                        </p:tgtEl>
                                      </p:cBhvr>
                                    </p:animEffect>
                                  </p:childTnLst>
                                </p:cTn>
                              </p:par>
                              <p:par>
                                <p:cTn id="14" presetID="9" presetClass="entr" presetSubtype="0" fill="hold" grpId="1" nodeType="withEffect">
                                  <p:stCondLst>
                                    <p:cond delay="0"/>
                                  </p:stCondLst>
                                  <p:childTnLst>
                                    <p:set>
                                      <p:cBhvr>
                                        <p:cTn id="15" dur="1" fill="hold">
                                          <p:stCondLst>
                                            <p:cond delay="0"/>
                                          </p:stCondLst>
                                        </p:cTn>
                                        <p:tgtEl>
                                          <p:spTgt spid="819202"/>
                                        </p:tgtEl>
                                        <p:attrNameLst>
                                          <p:attrName>style.visibility</p:attrName>
                                        </p:attrNameLst>
                                      </p:cBhvr>
                                      <p:to>
                                        <p:strVal val="visible"/>
                                      </p:to>
                                    </p:set>
                                    <p:animEffect transition="in" filter="dissolve">
                                      <p:cBhvr>
                                        <p:cTn id="16" dur="500"/>
                                        <p:tgtEl>
                                          <p:spTgt spid="81920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819332"/>
                                        </p:tgtEl>
                                        <p:attrNameLst>
                                          <p:attrName>style.visibility</p:attrName>
                                        </p:attrNameLst>
                                      </p:cBhvr>
                                      <p:to>
                                        <p:strVal val="visible"/>
                                      </p:to>
                                    </p:set>
                                    <p:animEffect transition="in" filter="dissolve">
                                      <p:cBhvr>
                                        <p:cTn id="21" dur="500"/>
                                        <p:tgtEl>
                                          <p:spTgt spid="81933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819217"/>
                                        </p:tgtEl>
                                        <p:attrNameLst>
                                          <p:attrName>style.visibility</p:attrName>
                                        </p:attrNameLst>
                                      </p:cBhvr>
                                      <p:to>
                                        <p:strVal val="visible"/>
                                      </p:to>
                                    </p:set>
                                    <p:animEffect transition="in" filter="dissolve">
                                      <p:cBhvr>
                                        <p:cTn id="26" dur="500"/>
                                        <p:tgtEl>
                                          <p:spTgt spid="819217"/>
                                        </p:tgtEl>
                                      </p:cBhvr>
                                    </p:animEffect>
                                  </p:childTnLst>
                                </p:cTn>
                              </p:par>
                              <p:par>
                                <p:cTn id="27" presetID="9" presetClass="entr" presetSubtype="0" fill="hold" nodeType="withEffect">
                                  <p:stCondLst>
                                    <p:cond delay="0"/>
                                  </p:stCondLst>
                                  <p:childTnLst>
                                    <p:set>
                                      <p:cBhvr>
                                        <p:cTn id="28" dur="1" fill="hold">
                                          <p:stCondLst>
                                            <p:cond delay="0"/>
                                          </p:stCondLst>
                                        </p:cTn>
                                        <p:tgtEl>
                                          <p:spTgt spid="819233"/>
                                        </p:tgtEl>
                                        <p:attrNameLst>
                                          <p:attrName>style.visibility</p:attrName>
                                        </p:attrNameLst>
                                      </p:cBhvr>
                                      <p:to>
                                        <p:strVal val="visible"/>
                                      </p:to>
                                    </p:set>
                                    <p:animEffect transition="in" filter="dissolve">
                                      <p:cBhvr>
                                        <p:cTn id="29" dur="500"/>
                                        <p:tgtEl>
                                          <p:spTgt spid="819233"/>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819244"/>
                                        </p:tgtEl>
                                        <p:attrNameLst>
                                          <p:attrName>style.visibility</p:attrName>
                                        </p:attrNameLst>
                                      </p:cBhvr>
                                      <p:to>
                                        <p:strVal val="visible"/>
                                      </p:to>
                                    </p:set>
                                    <p:animEffect transition="in" filter="dissolve">
                                      <p:cBhvr>
                                        <p:cTn id="32" dur="500"/>
                                        <p:tgtEl>
                                          <p:spTgt spid="819244"/>
                                        </p:tgtEl>
                                      </p:cBhvr>
                                    </p:animEffect>
                                  </p:childTnLst>
                                </p:cTn>
                              </p:par>
                              <p:par>
                                <p:cTn id="33" presetID="2" presetClass="entr" presetSubtype="8" fill="hold" nodeType="withEffect">
                                  <p:stCondLst>
                                    <p:cond delay="0"/>
                                  </p:stCondLst>
                                  <p:childTnLst>
                                    <p:set>
                                      <p:cBhvr>
                                        <p:cTn id="34" dur="1" fill="hold">
                                          <p:stCondLst>
                                            <p:cond delay="0"/>
                                          </p:stCondLst>
                                        </p:cTn>
                                        <p:tgtEl>
                                          <p:spTgt spid="819241"/>
                                        </p:tgtEl>
                                        <p:attrNameLst>
                                          <p:attrName>style.visibility</p:attrName>
                                        </p:attrNameLst>
                                      </p:cBhvr>
                                      <p:to>
                                        <p:strVal val="visible"/>
                                      </p:to>
                                    </p:set>
                                    <p:anim calcmode="lin" valueType="num">
                                      <p:cBhvr additive="base">
                                        <p:cTn id="35" dur="500" fill="hold"/>
                                        <p:tgtEl>
                                          <p:spTgt spid="819241"/>
                                        </p:tgtEl>
                                        <p:attrNameLst>
                                          <p:attrName>ppt_x</p:attrName>
                                        </p:attrNameLst>
                                      </p:cBhvr>
                                      <p:tavLst>
                                        <p:tav tm="0">
                                          <p:val>
                                            <p:strVal val="0-#ppt_w/2"/>
                                          </p:val>
                                        </p:tav>
                                        <p:tav tm="100000">
                                          <p:val>
                                            <p:strVal val="#ppt_x"/>
                                          </p:val>
                                        </p:tav>
                                      </p:tavLst>
                                    </p:anim>
                                    <p:anim calcmode="lin" valueType="num">
                                      <p:cBhvr additive="base">
                                        <p:cTn id="36" dur="500" fill="hold"/>
                                        <p:tgtEl>
                                          <p:spTgt spid="819241"/>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819226"/>
                                        </p:tgtEl>
                                        <p:attrNameLst>
                                          <p:attrName>style.visibility</p:attrName>
                                        </p:attrNameLst>
                                      </p:cBhvr>
                                      <p:to>
                                        <p:strVal val="visible"/>
                                      </p:to>
                                    </p:set>
                                    <p:anim calcmode="lin" valueType="num">
                                      <p:cBhvr additive="base">
                                        <p:cTn id="39" dur="500" fill="hold"/>
                                        <p:tgtEl>
                                          <p:spTgt spid="819226"/>
                                        </p:tgtEl>
                                        <p:attrNameLst>
                                          <p:attrName>ppt_x</p:attrName>
                                        </p:attrNameLst>
                                      </p:cBhvr>
                                      <p:tavLst>
                                        <p:tav tm="0">
                                          <p:val>
                                            <p:strVal val="0-#ppt_w/2"/>
                                          </p:val>
                                        </p:tav>
                                        <p:tav tm="100000">
                                          <p:val>
                                            <p:strVal val="#ppt_x"/>
                                          </p:val>
                                        </p:tav>
                                      </p:tavLst>
                                    </p:anim>
                                    <p:anim calcmode="lin" valueType="num">
                                      <p:cBhvr additive="base">
                                        <p:cTn id="40" dur="500" fill="hold"/>
                                        <p:tgtEl>
                                          <p:spTgt spid="81922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819329"/>
                                        </p:tgtEl>
                                        <p:attrNameLst>
                                          <p:attrName>style.visibility</p:attrName>
                                        </p:attrNameLst>
                                      </p:cBhvr>
                                      <p:to>
                                        <p:strVal val="visible"/>
                                      </p:to>
                                    </p:set>
                                    <p:anim calcmode="lin" valueType="num">
                                      <p:cBhvr additive="base">
                                        <p:cTn id="43" dur="500" fill="hold"/>
                                        <p:tgtEl>
                                          <p:spTgt spid="819329"/>
                                        </p:tgtEl>
                                        <p:attrNameLst>
                                          <p:attrName>ppt_x</p:attrName>
                                        </p:attrNameLst>
                                      </p:cBhvr>
                                      <p:tavLst>
                                        <p:tav tm="0">
                                          <p:val>
                                            <p:strVal val="1+#ppt_w/2"/>
                                          </p:val>
                                        </p:tav>
                                        <p:tav tm="100000">
                                          <p:val>
                                            <p:strVal val="#ppt_x"/>
                                          </p:val>
                                        </p:tav>
                                      </p:tavLst>
                                    </p:anim>
                                    <p:anim calcmode="lin" valueType="num">
                                      <p:cBhvr additive="base">
                                        <p:cTn id="44" dur="500" fill="hold"/>
                                        <p:tgtEl>
                                          <p:spTgt spid="819329"/>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819210"/>
                                        </p:tgtEl>
                                        <p:attrNameLst>
                                          <p:attrName>style.visibility</p:attrName>
                                        </p:attrNameLst>
                                      </p:cBhvr>
                                      <p:to>
                                        <p:strVal val="visible"/>
                                      </p:to>
                                    </p:set>
                                    <p:anim calcmode="lin" valueType="num">
                                      <p:cBhvr additive="base">
                                        <p:cTn id="47" dur="500" fill="hold"/>
                                        <p:tgtEl>
                                          <p:spTgt spid="819210"/>
                                        </p:tgtEl>
                                        <p:attrNameLst>
                                          <p:attrName>ppt_x</p:attrName>
                                        </p:attrNameLst>
                                      </p:cBhvr>
                                      <p:tavLst>
                                        <p:tav tm="0">
                                          <p:val>
                                            <p:strVal val="1+#ppt_w/2"/>
                                          </p:val>
                                        </p:tav>
                                        <p:tav tm="100000">
                                          <p:val>
                                            <p:strVal val="#ppt_x"/>
                                          </p:val>
                                        </p:tav>
                                      </p:tavLst>
                                    </p:anim>
                                    <p:anim calcmode="lin" valueType="num">
                                      <p:cBhvr additive="base">
                                        <p:cTn id="48" dur="500" fill="hold"/>
                                        <p:tgtEl>
                                          <p:spTgt spid="819210"/>
                                        </p:tgtEl>
                                        <p:attrNameLst>
                                          <p:attrName>ppt_y</p:attrName>
                                        </p:attrNameLst>
                                      </p:cBhvr>
                                      <p:tavLst>
                                        <p:tav tm="0">
                                          <p:val>
                                            <p:strVal val="#ppt_y"/>
                                          </p:val>
                                        </p:tav>
                                        <p:tav tm="100000">
                                          <p:val>
                                            <p:strVal val="#ppt_y"/>
                                          </p:val>
                                        </p:tav>
                                      </p:tavLst>
                                    </p:anim>
                                  </p:childTnLst>
                                </p:cTn>
                              </p:par>
                            </p:childTnLst>
                          </p:cTn>
                        </p:par>
                        <p:par>
                          <p:cTn id="49" fill="hold" nodeType="afterGroup">
                            <p:stCondLst>
                              <p:cond delay="500"/>
                            </p:stCondLst>
                            <p:childTnLst>
                              <p:par>
                                <p:cTn id="50" presetID="9" presetClass="entr" presetSubtype="0" fill="hold" nodeType="afterEffect">
                                  <p:stCondLst>
                                    <p:cond delay="0"/>
                                  </p:stCondLst>
                                  <p:childTnLst>
                                    <p:set>
                                      <p:cBhvr>
                                        <p:cTn id="51" dur="1" fill="hold">
                                          <p:stCondLst>
                                            <p:cond delay="0"/>
                                          </p:stCondLst>
                                        </p:cTn>
                                        <p:tgtEl>
                                          <p:spTgt spid="819204"/>
                                        </p:tgtEl>
                                        <p:attrNameLst>
                                          <p:attrName>style.visibility</p:attrName>
                                        </p:attrNameLst>
                                      </p:cBhvr>
                                      <p:to>
                                        <p:strVal val="visible"/>
                                      </p:to>
                                    </p:set>
                                    <p:animEffect transition="in" filter="dissolve">
                                      <p:cBhvr>
                                        <p:cTn id="52" dur="500"/>
                                        <p:tgtEl>
                                          <p:spTgt spid="819204"/>
                                        </p:tgtEl>
                                      </p:cBhvr>
                                    </p:animEffect>
                                  </p:childTnLst>
                                </p:cTn>
                              </p:par>
                            </p:childTnLst>
                          </p:cTn>
                        </p:par>
                        <p:par>
                          <p:cTn id="53" fill="hold" nodeType="afterGroup">
                            <p:stCondLst>
                              <p:cond delay="1000"/>
                            </p:stCondLst>
                            <p:childTnLst>
                              <p:par>
                                <p:cTn id="54" presetID="2" presetClass="entr" presetSubtype="2" fill="hold" nodeType="afterEffect">
                                  <p:stCondLst>
                                    <p:cond delay="0"/>
                                  </p:stCondLst>
                                  <p:childTnLst>
                                    <p:set>
                                      <p:cBhvr>
                                        <p:cTn id="55" dur="1" fill="hold">
                                          <p:stCondLst>
                                            <p:cond delay="0"/>
                                          </p:stCondLst>
                                        </p:cTn>
                                        <p:tgtEl>
                                          <p:spTgt spid="819462"/>
                                        </p:tgtEl>
                                        <p:attrNameLst>
                                          <p:attrName>style.visibility</p:attrName>
                                        </p:attrNameLst>
                                      </p:cBhvr>
                                      <p:to>
                                        <p:strVal val="visible"/>
                                      </p:to>
                                    </p:set>
                                    <p:anim calcmode="lin" valueType="num">
                                      <p:cBhvr additive="base">
                                        <p:cTn id="56" dur="500" fill="hold"/>
                                        <p:tgtEl>
                                          <p:spTgt spid="819462"/>
                                        </p:tgtEl>
                                        <p:attrNameLst>
                                          <p:attrName>ppt_x</p:attrName>
                                        </p:attrNameLst>
                                      </p:cBhvr>
                                      <p:tavLst>
                                        <p:tav tm="0">
                                          <p:val>
                                            <p:strVal val="1+#ppt_w/2"/>
                                          </p:val>
                                        </p:tav>
                                        <p:tav tm="100000">
                                          <p:val>
                                            <p:strVal val="#ppt_x"/>
                                          </p:val>
                                        </p:tav>
                                      </p:tavLst>
                                    </p:anim>
                                    <p:anim calcmode="lin" valueType="num">
                                      <p:cBhvr additive="base">
                                        <p:cTn id="57" dur="500" fill="hold"/>
                                        <p:tgtEl>
                                          <p:spTgt spid="819462"/>
                                        </p:tgtEl>
                                        <p:attrNameLst>
                                          <p:attrName>ppt_y</p:attrName>
                                        </p:attrNameLst>
                                      </p:cBhvr>
                                      <p:tavLst>
                                        <p:tav tm="0">
                                          <p:val>
                                            <p:strVal val="#ppt_y"/>
                                          </p:val>
                                        </p:tav>
                                        <p:tav tm="100000">
                                          <p:val>
                                            <p:strVal val="#ppt_y"/>
                                          </p:val>
                                        </p:tav>
                                      </p:tavLst>
                                    </p:anim>
                                  </p:childTnLst>
                                </p:cTn>
                              </p:par>
                              <p:par>
                                <p:cTn id="58" presetID="2" presetClass="entr" presetSubtype="8" fill="hold" nodeType="withEffect">
                                  <p:stCondLst>
                                    <p:cond delay="0"/>
                                  </p:stCondLst>
                                  <p:childTnLst>
                                    <p:set>
                                      <p:cBhvr>
                                        <p:cTn id="59" dur="1" fill="hold">
                                          <p:stCondLst>
                                            <p:cond delay="0"/>
                                          </p:stCondLst>
                                        </p:cTn>
                                        <p:tgtEl>
                                          <p:spTgt spid="819254"/>
                                        </p:tgtEl>
                                        <p:attrNameLst>
                                          <p:attrName>style.visibility</p:attrName>
                                        </p:attrNameLst>
                                      </p:cBhvr>
                                      <p:to>
                                        <p:strVal val="visible"/>
                                      </p:to>
                                    </p:set>
                                    <p:anim calcmode="lin" valueType="num">
                                      <p:cBhvr additive="base">
                                        <p:cTn id="60" dur="500" fill="hold"/>
                                        <p:tgtEl>
                                          <p:spTgt spid="819254"/>
                                        </p:tgtEl>
                                        <p:attrNameLst>
                                          <p:attrName>ppt_x</p:attrName>
                                        </p:attrNameLst>
                                      </p:cBhvr>
                                      <p:tavLst>
                                        <p:tav tm="0">
                                          <p:val>
                                            <p:strVal val="0-#ppt_w/2"/>
                                          </p:val>
                                        </p:tav>
                                        <p:tav tm="100000">
                                          <p:val>
                                            <p:strVal val="#ppt_x"/>
                                          </p:val>
                                        </p:tav>
                                      </p:tavLst>
                                    </p:anim>
                                    <p:anim calcmode="lin" valueType="num">
                                      <p:cBhvr additive="base">
                                        <p:cTn id="61" dur="500" fill="hold"/>
                                        <p:tgtEl>
                                          <p:spTgt spid="819254"/>
                                        </p:tgtEl>
                                        <p:attrNameLst>
                                          <p:attrName>ppt_y</p:attrName>
                                        </p:attrNameLst>
                                      </p:cBhvr>
                                      <p:tavLst>
                                        <p:tav tm="0">
                                          <p:val>
                                            <p:strVal val="#ppt_y"/>
                                          </p:val>
                                        </p:tav>
                                        <p:tav tm="100000">
                                          <p:val>
                                            <p:strVal val="#ppt_y"/>
                                          </p:val>
                                        </p:tav>
                                      </p:tavLst>
                                    </p:anim>
                                  </p:childTnLst>
                                </p:cTn>
                              </p:par>
                            </p:childTnLst>
                          </p:cTn>
                        </p:par>
                        <p:par>
                          <p:cTn id="62" fill="hold" nodeType="afterGroup">
                            <p:stCondLst>
                              <p:cond delay="1500"/>
                            </p:stCondLst>
                            <p:childTnLst>
                              <p:par>
                                <p:cTn id="63" presetID="22" presetClass="entr" presetSubtype="2" fill="hold" nodeType="afterEffect">
                                  <p:stCondLst>
                                    <p:cond delay="0"/>
                                  </p:stCondLst>
                                  <p:childTnLst>
                                    <p:set>
                                      <p:cBhvr>
                                        <p:cTn id="64" dur="1" fill="hold">
                                          <p:stCondLst>
                                            <p:cond delay="0"/>
                                          </p:stCondLst>
                                        </p:cTn>
                                        <p:tgtEl>
                                          <p:spTgt spid="819218"/>
                                        </p:tgtEl>
                                        <p:attrNameLst>
                                          <p:attrName>style.visibility</p:attrName>
                                        </p:attrNameLst>
                                      </p:cBhvr>
                                      <p:to>
                                        <p:strVal val="visible"/>
                                      </p:to>
                                    </p:set>
                                    <p:animEffect transition="in" filter="wipe(right)">
                                      <p:cBhvr>
                                        <p:cTn id="65" dur="500"/>
                                        <p:tgtEl>
                                          <p:spTgt spid="819218"/>
                                        </p:tgtEl>
                                      </p:cBhvr>
                                    </p:animEffect>
                                  </p:childTnLst>
                                </p:cTn>
                              </p:par>
                            </p:childTnLst>
                          </p:cTn>
                        </p:par>
                        <p:par>
                          <p:cTn id="66" fill="hold" nodeType="afterGroup">
                            <p:stCondLst>
                              <p:cond delay="2000"/>
                            </p:stCondLst>
                            <p:childTnLst>
                              <p:par>
                                <p:cTn id="67" presetID="22" presetClass="entr" presetSubtype="2" fill="hold" grpId="0" nodeType="afterEffect">
                                  <p:stCondLst>
                                    <p:cond delay="0"/>
                                  </p:stCondLst>
                                  <p:childTnLst>
                                    <p:set>
                                      <p:cBhvr>
                                        <p:cTn id="68" dur="1" fill="hold">
                                          <p:stCondLst>
                                            <p:cond delay="0"/>
                                          </p:stCondLst>
                                        </p:cTn>
                                        <p:tgtEl>
                                          <p:spTgt spid="819245"/>
                                        </p:tgtEl>
                                        <p:attrNameLst>
                                          <p:attrName>style.visibility</p:attrName>
                                        </p:attrNameLst>
                                      </p:cBhvr>
                                      <p:to>
                                        <p:strVal val="visible"/>
                                      </p:to>
                                    </p:set>
                                    <p:animEffect transition="in" filter="wipe(right)">
                                      <p:cBhvr>
                                        <p:cTn id="69" dur="500"/>
                                        <p:tgtEl>
                                          <p:spTgt spid="819245"/>
                                        </p:tgtEl>
                                      </p:cBhvr>
                                    </p:animEffect>
                                  </p:childTnLst>
                                </p:cTn>
                              </p:par>
                            </p:childTnLst>
                          </p:cTn>
                        </p:par>
                        <p:par>
                          <p:cTn id="70" fill="hold" nodeType="afterGroup">
                            <p:stCondLst>
                              <p:cond delay="2500"/>
                            </p:stCondLst>
                            <p:childTnLst>
                              <p:par>
                                <p:cTn id="71" presetID="22" presetClass="entr" presetSubtype="2" fill="hold" nodeType="afterEffect">
                                  <p:stCondLst>
                                    <p:cond delay="0"/>
                                  </p:stCondLst>
                                  <p:childTnLst>
                                    <p:set>
                                      <p:cBhvr>
                                        <p:cTn id="72" dur="1" fill="hold">
                                          <p:stCondLst>
                                            <p:cond delay="0"/>
                                          </p:stCondLst>
                                        </p:cTn>
                                        <p:tgtEl>
                                          <p:spTgt spid="819246"/>
                                        </p:tgtEl>
                                        <p:attrNameLst>
                                          <p:attrName>style.visibility</p:attrName>
                                        </p:attrNameLst>
                                      </p:cBhvr>
                                      <p:to>
                                        <p:strVal val="visible"/>
                                      </p:to>
                                    </p:set>
                                    <p:animEffect transition="in" filter="wipe(right)">
                                      <p:cBhvr>
                                        <p:cTn id="73" dur="500"/>
                                        <p:tgtEl>
                                          <p:spTgt spid="819246"/>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nodeType="clickEffect">
                                  <p:stCondLst>
                                    <p:cond delay="0"/>
                                  </p:stCondLst>
                                  <p:childTnLst>
                                    <p:set>
                                      <p:cBhvr>
                                        <p:cTn id="77" dur="1" fill="hold">
                                          <p:stCondLst>
                                            <p:cond delay="0"/>
                                          </p:stCondLst>
                                        </p:cTn>
                                        <p:tgtEl>
                                          <p:spTgt spid="819379"/>
                                        </p:tgtEl>
                                        <p:attrNameLst>
                                          <p:attrName>style.visibility</p:attrName>
                                        </p:attrNameLst>
                                      </p:cBhvr>
                                      <p:to>
                                        <p:strVal val="visible"/>
                                      </p:to>
                                    </p:set>
                                    <p:animEffect transition="in" filter="dissolve">
                                      <p:cBhvr>
                                        <p:cTn id="78" dur="500"/>
                                        <p:tgtEl>
                                          <p:spTgt spid="81937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grpId="0" nodeType="clickEffect">
                                  <p:stCondLst>
                                    <p:cond delay="500"/>
                                  </p:stCondLst>
                                  <p:childTnLst>
                                    <p:set>
                                      <p:cBhvr>
                                        <p:cTn id="82" dur="1" fill="hold">
                                          <p:stCondLst>
                                            <p:cond delay="0"/>
                                          </p:stCondLst>
                                        </p:cTn>
                                        <p:tgtEl>
                                          <p:spTgt spid="819261"/>
                                        </p:tgtEl>
                                        <p:attrNameLst>
                                          <p:attrName>style.visibility</p:attrName>
                                        </p:attrNameLst>
                                      </p:cBhvr>
                                      <p:to>
                                        <p:strVal val="visible"/>
                                      </p:to>
                                    </p:set>
                                    <p:animEffect transition="in" filter="dissolve">
                                      <p:cBhvr>
                                        <p:cTn id="83" dur="500"/>
                                        <p:tgtEl>
                                          <p:spTgt spid="819261"/>
                                        </p:tgtEl>
                                      </p:cBhvr>
                                    </p:animEffect>
                                  </p:childTnLst>
                                </p:cTn>
                              </p:par>
                            </p:childTnLst>
                          </p:cTn>
                        </p:par>
                        <p:par>
                          <p:cTn id="84" fill="hold" nodeType="afterGroup">
                            <p:stCondLst>
                              <p:cond delay="1000"/>
                            </p:stCondLst>
                            <p:childTnLst>
                              <p:par>
                                <p:cTn id="85" presetID="9" presetClass="entr" presetSubtype="0" fill="hold" nodeType="afterEffect">
                                  <p:stCondLst>
                                    <p:cond delay="0"/>
                                  </p:stCondLst>
                                  <p:childTnLst>
                                    <p:set>
                                      <p:cBhvr>
                                        <p:cTn id="86" dur="1" fill="hold">
                                          <p:stCondLst>
                                            <p:cond delay="0"/>
                                          </p:stCondLst>
                                        </p:cTn>
                                        <p:tgtEl>
                                          <p:spTgt spid="819274"/>
                                        </p:tgtEl>
                                        <p:attrNameLst>
                                          <p:attrName>style.visibility</p:attrName>
                                        </p:attrNameLst>
                                      </p:cBhvr>
                                      <p:to>
                                        <p:strVal val="visible"/>
                                      </p:to>
                                    </p:set>
                                    <p:animEffect transition="in" filter="dissolve">
                                      <p:cBhvr>
                                        <p:cTn id="87" dur="500"/>
                                        <p:tgtEl>
                                          <p:spTgt spid="819274"/>
                                        </p:tgtEl>
                                      </p:cBhvr>
                                    </p:animEffect>
                                  </p:childTnLst>
                                </p:cTn>
                              </p:par>
                              <p:par>
                                <p:cTn id="88" presetID="9" presetClass="entr" presetSubtype="0" fill="hold" nodeType="withEffect">
                                  <p:stCondLst>
                                    <p:cond delay="0"/>
                                  </p:stCondLst>
                                  <p:childTnLst>
                                    <p:set>
                                      <p:cBhvr>
                                        <p:cTn id="89" dur="1" fill="hold">
                                          <p:stCondLst>
                                            <p:cond delay="0"/>
                                          </p:stCondLst>
                                        </p:cTn>
                                        <p:tgtEl>
                                          <p:spTgt spid="819266"/>
                                        </p:tgtEl>
                                        <p:attrNameLst>
                                          <p:attrName>style.visibility</p:attrName>
                                        </p:attrNameLst>
                                      </p:cBhvr>
                                      <p:to>
                                        <p:strVal val="visible"/>
                                      </p:to>
                                    </p:set>
                                    <p:animEffect transition="in" filter="dissolve">
                                      <p:cBhvr>
                                        <p:cTn id="90" dur="500"/>
                                        <p:tgtEl>
                                          <p:spTgt spid="819266"/>
                                        </p:tgtEl>
                                      </p:cBhvr>
                                    </p:animEffect>
                                  </p:childTnLst>
                                </p:cTn>
                              </p:par>
                              <p:par>
                                <p:cTn id="91" presetID="9" presetClass="entr" presetSubtype="0" fill="hold" nodeType="withEffect">
                                  <p:stCondLst>
                                    <p:cond delay="0"/>
                                  </p:stCondLst>
                                  <p:childTnLst>
                                    <p:set>
                                      <p:cBhvr>
                                        <p:cTn id="92" dur="1" fill="hold">
                                          <p:stCondLst>
                                            <p:cond delay="0"/>
                                          </p:stCondLst>
                                        </p:cTn>
                                        <p:tgtEl>
                                          <p:spTgt spid="819262"/>
                                        </p:tgtEl>
                                        <p:attrNameLst>
                                          <p:attrName>style.visibility</p:attrName>
                                        </p:attrNameLst>
                                      </p:cBhvr>
                                      <p:to>
                                        <p:strVal val="visible"/>
                                      </p:to>
                                    </p:set>
                                    <p:animEffect transition="in" filter="dissolve">
                                      <p:cBhvr>
                                        <p:cTn id="93" dur="500"/>
                                        <p:tgtEl>
                                          <p:spTgt spid="819262"/>
                                        </p:tgtEl>
                                      </p:cBhvr>
                                    </p:animEffect>
                                  </p:childTnLst>
                                </p:cTn>
                              </p:par>
                              <p:par>
                                <p:cTn id="94" presetID="9" presetClass="entr" presetSubtype="0" fill="hold" nodeType="withEffect">
                                  <p:stCondLst>
                                    <p:cond delay="0"/>
                                  </p:stCondLst>
                                  <p:childTnLst>
                                    <p:set>
                                      <p:cBhvr>
                                        <p:cTn id="95" dur="1" fill="hold">
                                          <p:stCondLst>
                                            <p:cond delay="0"/>
                                          </p:stCondLst>
                                        </p:cTn>
                                        <p:tgtEl>
                                          <p:spTgt spid="819270"/>
                                        </p:tgtEl>
                                        <p:attrNameLst>
                                          <p:attrName>style.visibility</p:attrName>
                                        </p:attrNameLst>
                                      </p:cBhvr>
                                      <p:to>
                                        <p:strVal val="visible"/>
                                      </p:to>
                                    </p:set>
                                    <p:animEffect transition="in" filter="dissolve">
                                      <p:cBhvr>
                                        <p:cTn id="96" dur="500"/>
                                        <p:tgtEl>
                                          <p:spTgt spid="819270"/>
                                        </p:tgtEl>
                                      </p:cBhvr>
                                    </p:animEffect>
                                  </p:childTnLst>
                                </p:cTn>
                              </p:par>
                              <p:par>
                                <p:cTn id="97" presetID="9" presetClass="entr" presetSubtype="0" fill="hold" nodeType="withEffect">
                                  <p:stCondLst>
                                    <p:cond delay="0"/>
                                  </p:stCondLst>
                                  <p:childTnLst>
                                    <p:set>
                                      <p:cBhvr>
                                        <p:cTn id="98" dur="1" fill="hold">
                                          <p:stCondLst>
                                            <p:cond delay="0"/>
                                          </p:stCondLst>
                                        </p:cTn>
                                        <p:tgtEl>
                                          <p:spTgt spid="819302"/>
                                        </p:tgtEl>
                                        <p:attrNameLst>
                                          <p:attrName>style.visibility</p:attrName>
                                        </p:attrNameLst>
                                      </p:cBhvr>
                                      <p:to>
                                        <p:strVal val="visible"/>
                                      </p:to>
                                    </p:set>
                                    <p:animEffect transition="in" filter="dissolve">
                                      <p:cBhvr>
                                        <p:cTn id="99" dur="500"/>
                                        <p:tgtEl>
                                          <p:spTgt spid="819302"/>
                                        </p:tgtEl>
                                      </p:cBhvr>
                                    </p:animEffect>
                                  </p:childTnLst>
                                </p:cTn>
                              </p:par>
                            </p:childTnLst>
                          </p:cTn>
                        </p:par>
                        <p:par>
                          <p:cTn id="100" fill="hold" nodeType="afterGroup">
                            <p:stCondLst>
                              <p:cond delay="1500"/>
                            </p:stCondLst>
                            <p:childTnLst>
                              <p:par>
                                <p:cTn id="101" presetID="22" presetClass="entr" presetSubtype="1" fill="hold" nodeType="afterEffect">
                                  <p:stCondLst>
                                    <p:cond delay="0"/>
                                  </p:stCondLst>
                                  <p:childTnLst>
                                    <p:set>
                                      <p:cBhvr>
                                        <p:cTn id="102" dur="1" fill="hold">
                                          <p:stCondLst>
                                            <p:cond delay="0"/>
                                          </p:stCondLst>
                                        </p:cTn>
                                        <p:tgtEl>
                                          <p:spTgt spid="819365"/>
                                        </p:tgtEl>
                                        <p:attrNameLst>
                                          <p:attrName>style.visibility</p:attrName>
                                        </p:attrNameLst>
                                      </p:cBhvr>
                                      <p:to>
                                        <p:strVal val="visible"/>
                                      </p:to>
                                    </p:set>
                                    <p:animEffect transition="in" filter="wipe(up)">
                                      <p:cBhvr>
                                        <p:cTn id="103" dur="500"/>
                                        <p:tgtEl>
                                          <p:spTgt spid="819365"/>
                                        </p:tgtEl>
                                      </p:cBhvr>
                                    </p:animEffect>
                                  </p:childTnLst>
                                </p:cTn>
                              </p:par>
                            </p:childTnLst>
                          </p:cTn>
                        </p:par>
                        <p:par>
                          <p:cTn id="104" fill="hold" nodeType="afterGroup">
                            <p:stCondLst>
                              <p:cond delay="2000"/>
                            </p:stCondLst>
                            <p:childTnLst>
                              <p:par>
                                <p:cTn id="105" presetID="22" presetClass="entr" presetSubtype="2" fill="hold" nodeType="afterEffect">
                                  <p:stCondLst>
                                    <p:cond delay="0"/>
                                  </p:stCondLst>
                                  <p:childTnLst>
                                    <p:set>
                                      <p:cBhvr>
                                        <p:cTn id="106" dur="1" fill="hold">
                                          <p:stCondLst>
                                            <p:cond delay="0"/>
                                          </p:stCondLst>
                                        </p:cTn>
                                        <p:tgtEl>
                                          <p:spTgt spid="819372"/>
                                        </p:tgtEl>
                                        <p:attrNameLst>
                                          <p:attrName>style.visibility</p:attrName>
                                        </p:attrNameLst>
                                      </p:cBhvr>
                                      <p:to>
                                        <p:strVal val="visible"/>
                                      </p:to>
                                    </p:set>
                                    <p:animEffect transition="in" filter="wipe(right)">
                                      <p:cBhvr>
                                        <p:cTn id="107" dur="500"/>
                                        <p:tgtEl>
                                          <p:spTgt spid="819372"/>
                                        </p:tgtEl>
                                      </p:cBhvr>
                                    </p:animEffect>
                                  </p:childTnLst>
                                </p:cTn>
                              </p:par>
                            </p:childTnLst>
                          </p:cTn>
                        </p:par>
                        <p:par>
                          <p:cTn id="108" fill="hold" nodeType="afterGroup">
                            <p:stCondLst>
                              <p:cond delay="2500"/>
                            </p:stCondLst>
                            <p:childTnLst>
                              <p:par>
                                <p:cTn id="109" presetID="9" presetClass="entr" presetSubtype="0" fill="hold" nodeType="afterEffect">
                                  <p:stCondLst>
                                    <p:cond delay="0"/>
                                  </p:stCondLst>
                                  <p:childTnLst>
                                    <p:set>
                                      <p:cBhvr>
                                        <p:cTn id="110" dur="1" fill="hold">
                                          <p:stCondLst>
                                            <p:cond delay="0"/>
                                          </p:stCondLst>
                                        </p:cTn>
                                        <p:tgtEl>
                                          <p:spTgt spid="819290"/>
                                        </p:tgtEl>
                                        <p:attrNameLst>
                                          <p:attrName>style.visibility</p:attrName>
                                        </p:attrNameLst>
                                      </p:cBhvr>
                                      <p:to>
                                        <p:strVal val="visible"/>
                                      </p:to>
                                    </p:set>
                                    <p:animEffect transition="in" filter="dissolve">
                                      <p:cBhvr>
                                        <p:cTn id="111" dur="500"/>
                                        <p:tgtEl>
                                          <p:spTgt spid="819290"/>
                                        </p:tgtEl>
                                      </p:cBhvr>
                                    </p:animEffect>
                                  </p:childTnLst>
                                </p:cTn>
                              </p:par>
                            </p:childTnLst>
                          </p:cTn>
                        </p:par>
                        <p:par>
                          <p:cTn id="112" fill="hold" nodeType="afterGroup">
                            <p:stCondLst>
                              <p:cond delay="3000"/>
                            </p:stCondLst>
                            <p:childTnLst>
                              <p:par>
                                <p:cTn id="113" presetID="9" presetClass="entr" presetSubtype="0" fill="hold" nodeType="afterEffect">
                                  <p:stCondLst>
                                    <p:cond delay="0"/>
                                  </p:stCondLst>
                                  <p:childTnLst>
                                    <p:set>
                                      <p:cBhvr>
                                        <p:cTn id="114" dur="1" fill="hold">
                                          <p:stCondLst>
                                            <p:cond delay="0"/>
                                          </p:stCondLst>
                                        </p:cTn>
                                        <p:tgtEl>
                                          <p:spTgt spid="819286"/>
                                        </p:tgtEl>
                                        <p:attrNameLst>
                                          <p:attrName>style.visibility</p:attrName>
                                        </p:attrNameLst>
                                      </p:cBhvr>
                                      <p:to>
                                        <p:strVal val="visible"/>
                                      </p:to>
                                    </p:set>
                                    <p:animEffect transition="in" filter="dissolve">
                                      <p:cBhvr>
                                        <p:cTn id="115" dur="500"/>
                                        <p:tgtEl>
                                          <p:spTgt spid="819286"/>
                                        </p:tgtEl>
                                      </p:cBhvr>
                                    </p:animEffect>
                                  </p:childTnLst>
                                </p:cTn>
                              </p:par>
                            </p:childTnLst>
                          </p:cTn>
                        </p:par>
                        <p:par>
                          <p:cTn id="116" fill="hold" nodeType="afterGroup">
                            <p:stCondLst>
                              <p:cond delay="3500"/>
                            </p:stCondLst>
                            <p:childTnLst>
                              <p:par>
                                <p:cTn id="117" presetID="9" presetClass="entr" presetSubtype="0" fill="hold" nodeType="afterEffect">
                                  <p:stCondLst>
                                    <p:cond delay="0"/>
                                  </p:stCondLst>
                                  <p:childTnLst>
                                    <p:set>
                                      <p:cBhvr>
                                        <p:cTn id="118" dur="1" fill="hold">
                                          <p:stCondLst>
                                            <p:cond delay="0"/>
                                          </p:stCondLst>
                                        </p:cTn>
                                        <p:tgtEl>
                                          <p:spTgt spid="819282"/>
                                        </p:tgtEl>
                                        <p:attrNameLst>
                                          <p:attrName>style.visibility</p:attrName>
                                        </p:attrNameLst>
                                      </p:cBhvr>
                                      <p:to>
                                        <p:strVal val="visible"/>
                                      </p:to>
                                    </p:set>
                                    <p:animEffect transition="in" filter="dissolve">
                                      <p:cBhvr>
                                        <p:cTn id="119" dur="500"/>
                                        <p:tgtEl>
                                          <p:spTgt spid="819282"/>
                                        </p:tgtEl>
                                      </p:cBhvr>
                                    </p:animEffect>
                                  </p:childTnLst>
                                </p:cTn>
                              </p:par>
                            </p:childTnLst>
                          </p:cTn>
                        </p:par>
                        <p:par>
                          <p:cTn id="120" fill="hold" nodeType="afterGroup">
                            <p:stCondLst>
                              <p:cond delay="4000"/>
                            </p:stCondLst>
                            <p:childTnLst>
                              <p:par>
                                <p:cTn id="121" presetID="9" presetClass="entr" presetSubtype="0" fill="hold" nodeType="afterEffect">
                                  <p:stCondLst>
                                    <p:cond delay="0"/>
                                  </p:stCondLst>
                                  <p:childTnLst>
                                    <p:set>
                                      <p:cBhvr>
                                        <p:cTn id="122" dur="1" fill="hold">
                                          <p:stCondLst>
                                            <p:cond delay="0"/>
                                          </p:stCondLst>
                                        </p:cTn>
                                        <p:tgtEl>
                                          <p:spTgt spid="819294"/>
                                        </p:tgtEl>
                                        <p:attrNameLst>
                                          <p:attrName>style.visibility</p:attrName>
                                        </p:attrNameLst>
                                      </p:cBhvr>
                                      <p:to>
                                        <p:strVal val="visible"/>
                                      </p:to>
                                    </p:set>
                                    <p:animEffect transition="in" filter="dissolve">
                                      <p:cBhvr>
                                        <p:cTn id="123" dur="500"/>
                                        <p:tgtEl>
                                          <p:spTgt spid="819294"/>
                                        </p:tgtEl>
                                      </p:cBhvr>
                                    </p:animEffect>
                                  </p:childTnLst>
                                </p:cTn>
                              </p:par>
                            </p:childTnLst>
                          </p:cTn>
                        </p:par>
                        <p:par>
                          <p:cTn id="124" fill="hold" nodeType="afterGroup">
                            <p:stCondLst>
                              <p:cond delay="4500"/>
                            </p:stCondLst>
                            <p:childTnLst>
                              <p:par>
                                <p:cTn id="125" presetID="9" presetClass="entr" presetSubtype="0" fill="hold" nodeType="afterEffect">
                                  <p:stCondLst>
                                    <p:cond delay="0"/>
                                  </p:stCondLst>
                                  <p:childTnLst>
                                    <p:set>
                                      <p:cBhvr>
                                        <p:cTn id="126" dur="1" fill="hold">
                                          <p:stCondLst>
                                            <p:cond delay="0"/>
                                          </p:stCondLst>
                                        </p:cTn>
                                        <p:tgtEl>
                                          <p:spTgt spid="819278"/>
                                        </p:tgtEl>
                                        <p:attrNameLst>
                                          <p:attrName>style.visibility</p:attrName>
                                        </p:attrNameLst>
                                      </p:cBhvr>
                                      <p:to>
                                        <p:strVal val="visible"/>
                                      </p:to>
                                    </p:set>
                                    <p:animEffect transition="in" filter="dissolve">
                                      <p:cBhvr>
                                        <p:cTn id="127" dur="500"/>
                                        <p:tgtEl>
                                          <p:spTgt spid="819278"/>
                                        </p:tgtEl>
                                      </p:cBhvr>
                                    </p:animEffect>
                                  </p:childTnLst>
                                </p:cTn>
                              </p:par>
                            </p:childTnLst>
                          </p:cTn>
                        </p:par>
                        <p:par>
                          <p:cTn id="128" fill="hold" nodeType="afterGroup">
                            <p:stCondLst>
                              <p:cond delay="5000"/>
                            </p:stCondLst>
                            <p:childTnLst>
                              <p:par>
                                <p:cTn id="129" presetID="9" presetClass="entr" presetSubtype="0" fill="hold" nodeType="afterEffect">
                                  <p:stCondLst>
                                    <p:cond delay="0"/>
                                  </p:stCondLst>
                                  <p:childTnLst>
                                    <p:set>
                                      <p:cBhvr>
                                        <p:cTn id="130" dur="1" fill="hold">
                                          <p:stCondLst>
                                            <p:cond delay="0"/>
                                          </p:stCondLst>
                                        </p:cTn>
                                        <p:tgtEl>
                                          <p:spTgt spid="819298"/>
                                        </p:tgtEl>
                                        <p:attrNameLst>
                                          <p:attrName>style.visibility</p:attrName>
                                        </p:attrNameLst>
                                      </p:cBhvr>
                                      <p:to>
                                        <p:strVal val="visible"/>
                                      </p:to>
                                    </p:set>
                                    <p:animEffect transition="in" filter="dissolve">
                                      <p:cBhvr>
                                        <p:cTn id="131" dur="500"/>
                                        <p:tgtEl>
                                          <p:spTgt spid="819298"/>
                                        </p:tgtEl>
                                      </p:cBhvr>
                                    </p:animEffect>
                                  </p:childTnLst>
                                </p:cTn>
                              </p:par>
                            </p:childTnLst>
                          </p:cTn>
                        </p:par>
                        <p:par>
                          <p:cTn id="132" fill="hold" nodeType="afterGroup">
                            <p:stCondLst>
                              <p:cond delay="5500"/>
                            </p:stCondLst>
                            <p:childTnLst>
                              <p:par>
                                <p:cTn id="133" presetID="9" presetClass="entr" presetSubtype="0" fill="hold" nodeType="afterEffect">
                                  <p:stCondLst>
                                    <p:cond delay="0"/>
                                  </p:stCondLst>
                                  <p:childTnLst>
                                    <p:set>
                                      <p:cBhvr>
                                        <p:cTn id="134" dur="1" fill="hold">
                                          <p:stCondLst>
                                            <p:cond delay="0"/>
                                          </p:stCondLst>
                                        </p:cTn>
                                        <p:tgtEl>
                                          <p:spTgt spid="819306"/>
                                        </p:tgtEl>
                                        <p:attrNameLst>
                                          <p:attrName>style.visibility</p:attrName>
                                        </p:attrNameLst>
                                      </p:cBhvr>
                                      <p:to>
                                        <p:strVal val="visible"/>
                                      </p:to>
                                    </p:set>
                                    <p:animEffect transition="in" filter="dissolve">
                                      <p:cBhvr>
                                        <p:cTn id="135" dur="500"/>
                                        <p:tgtEl>
                                          <p:spTgt spid="819306"/>
                                        </p:tgtEl>
                                      </p:cBhvr>
                                    </p:animEffect>
                                  </p:childTnLst>
                                </p:cTn>
                              </p:par>
                            </p:childTnLst>
                          </p:cTn>
                        </p:par>
                        <p:par>
                          <p:cTn id="136" fill="hold" nodeType="afterGroup">
                            <p:stCondLst>
                              <p:cond delay="6000"/>
                            </p:stCondLst>
                            <p:childTnLst>
                              <p:par>
                                <p:cTn id="137" presetID="9" presetClass="entr" presetSubtype="0" fill="hold" nodeType="afterEffect">
                                  <p:stCondLst>
                                    <p:cond delay="0"/>
                                  </p:stCondLst>
                                  <p:childTnLst>
                                    <p:set>
                                      <p:cBhvr>
                                        <p:cTn id="138" dur="1" fill="hold">
                                          <p:stCondLst>
                                            <p:cond delay="0"/>
                                          </p:stCondLst>
                                        </p:cTn>
                                        <p:tgtEl>
                                          <p:spTgt spid="819310"/>
                                        </p:tgtEl>
                                        <p:attrNameLst>
                                          <p:attrName>style.visibility</p:attrName>
                                        </p:attrNameLst>
                                      </p:cBhvr>
                                      <p:to>
                                        <p:strVal val="visible"/>
                                      </p:to>
                                    </p:set>
                                    <p:animEffect transition="in" filter="dissolve">
                                      <p:cBhvr>
                                        <p:cTn id="139" dur="500"/>
                                        <p:tgtEl>
                                          <p:spTgt spid="819310"/>
                                        </p:tgtEl>
                                      </p:cBhvr>
                                    </p:animEffect>
                                  </p:childTnLst>
                                </p:cTn>
                              </p:par>
                            </p:childTnLst>
                          </p:cTn>
                        </p:par>
                        <p:par>
                          <p:cTn id="140" fill="hold" nodeType="afterGroup">
                            <p:stCondLst>
                              <p:cond delay="6500"/>
                            </p:stCondLst>
                            <p:childTnLst>
                              <p:par>
                                <p:cTn id="141" presetID="9" presetClass="entr" presetSubtype="0" fill="hold" nodeType="afterEffect">
                                  <p:stCondLst>
                                    <p:cond delay="0"/>
                                  </p:stCondLst>
                                  <p:childTnLst>
                                    <p:set>
                                      <p:cBhvr>
                                        <p:cTn id="142" dur="1" fill="hold">
                                          <p:stCondLst>
                                            <p:cond delay="0"/>
                                          </p:stCondLst>
                                        </p:cTn>
                                        <p:tgtEl>
                                          <p:spTgt spid="819314"/>
                                        </p:tgtEl>
                                        <p:attrNameLst>
                                          <p:attrName>style.visibility</p:attrName>
                                        </p:attrNameLst>
                                      </p:cBhvr>
                                      <p:to>
                                        <p:strVal val="visible"/>
                                      </p:to>
                                    </p:set>
                                    <p:animEffect transition="in" filter="dissolve">
                                      <p:cBhvr>
                                        <p:cTn id="143" dur="500"/>
                                        <p:tgtEl>
                                          <p:spTgt spid="819314"/>
                                        </p:tgtEl>
                                      </p:cBhvr>
                                    </p:animEffect>
                                  </p:childTnLst>
                                </p:cTn>
                              </p:par>
                            </p:childTnLst>
                          </p:cTn>
                        </p:par>
                        <p:par>
                          <p:cTn id="144" fill="hold" nodeType="afterGroup">
                            <p:stCondLst>
                              <p:cond delay="7000"/>
                            </p:stCondLst>
                            <p:childTnLst>
                              <p:par>
                                <p:cTn id="145" presetID="9" presetClass="entr" presetSubtype="0" fill="hold" nodeType="afterEffect">
                                  <p:stCondLst>
                                    <p:cond delay="0"/>
                                  </p:stCondLst>
                                  <p:childTnLst>
                                    <p:set>
                                      <p:cBhvr>
                                        <p:cTn id="146" dur="1" fill="hold">
                                          <p:stCondLst>
                                            <p:cond delay="0"/>
                                          </p:stCondLst>
                                        </p:cTn>
                                        <p:tgtEl>
                                          <p:spTgt spid="819318"/>
                                        </p:tgtEl>
                                        <p:attrNameLst>
                                          <p:attrName>style.visibility</p:attrName>
                                        </p:attrNameLst>
                                      </p:cBhvr>
                                      <p:to>
                                        <p:strVal val="visible"/>
                                      </p:to>
                                    </p:set>
                                    <p:animEffect transition="in" filter="dissolve">
                                      <p:cBhvr>
                                        <p:cTn id="147" dur="500"/>
                                        <p:tgtEl>
                                          <p:spTgt spid="819318"/>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 presetClass="exit" presetSubtype="0" fill="hold" nodeType="clickEffect">
                                  <p:stCondLst>
                                    <p:cond delay="0"/>
                                  </p:stCondLst>
                                  <p:childTnLst>
                                    <p:set>
                                      <p:cBhvr>
                                        <p:cTn id="151" dur="1" fill="hold">
                                          <p:stCondLst>
                                            <p:cond delay="0"/>
                                          </p:stCondLst>
                                        </p:cTn>
                                        <p:tgtEl>
                                          <p:spTgt spid="819290"/>
                                        </p:tgtEl>
                                        <p:attrNameLst>
                                          <p:attrName>style.visibility</p:attrName>
                                        </p:attrNameLst>
                                      </p:cBhvr>
                                      <p:to>
                                        <p:strVal val="hidden"/>
                                      </p:to>
                                    </p:set>
                                  </p:childTnLst>
                                </p:cTn>
                              </p:par>
                              <p:par>
                                <p:cTn id="152" presetID="1" presetClass="exit" presetSubtype="0" fill="hold" nodeType="withEffect">
                                  <p:stCondLst>
                                    <p:cond delay="0"/>
                                  </p:stCondLst>
                                  <p:childTnLst>
                                    <p:set>
                                      <p:cBhvr>
                                        <p:cTn id="153" dur="1" fill="hold">
                                          <p:stCondLst>
                                            <p:cond delay="0"/>
                                          </p:stCondLst>
                                        </p:cTn>
                                        <p:tgtEl>
                                          <p:spTgt spid="819286"/>
                                        </p:tgtEl>
                                        <p:attrNameLst>
                                          <p:attrName>style.visibility</p:attrName>
                                        </p:attrNameLst>
                                      </p:cBhvr>
                                      <p:to>
                                        <p:strVal val="hidden"/>
                                      </p:to>
                                    </p:set>
                                  </p:childTnLst>
                                </p:cTn>
                              </p:par>
                              <p:par>
                                <p:cTn id="154" presetID="1" presetClass="exit" presetSubtype="0" fill="hold" nodeType="withEffect">
                                  <p:stCondLst>
                                    <p:cond delay="0"/>
                                  </p:stCondLst>
                                  <p:childTnLst>
                                    <p:set>
                                      <p:cBhvr>
                                        <p:cTn id="155" dur="1" fill="hold">
                                          <p:stCondLst>
                                            <p:cond delay="0"/>
                                          </p:stCondLst>
                                        </p:cTn>
                                        <p:tgtEl>
                                          <p:spTgt spid="819282"/>
                                        </p:tgtEl>
                                        <p:attrNameLst>
                                          <p:attrName>style.visibility</p:attrName>
                                        </p:attrNameLst>
                                      </p:cBhvr>
                                      <p:to>
                                        <p:strVal val="hidden"/>
                                      </p:to>
                                    </p:set>
                                  </p:childTnLst>
                                </p:cTn>
                              </p:par>
                              <p:par>
                                <p:cTn id="156" presetID="1" presetClass="exit" presetSubtype="0" fill="hold" nodeType="withEffect">
                                  <p:stCondLst>
                                    <p:cond delay="0"/>
                                  </p:stCondLst>
                                  <p:childTnLst>
                                    <p:set>
                                      <p:cBhvr>
                                        <p:cTn id="157" dur="1" fill="hold">
                                          <p:stCondLst>
                                            <p:cond delay="0"/>
                                          </p:stCondLst>
                                        </p:cTn>
                                        <p:tgtEl>
                                          <p:spTgt spid="819294"/>
                                        </p:tgtEl>
                                        <p:attrNameLst>
                                          <p:attrName>style.visibility</p:attrName>
                                        </p:attrNameLst>
                                      </p:cBhvr>
                                      <p:to>
                                        <p:strVal val="hidden"/>
                                      </p:to>
                                    </p:set>
                                  </p:childTnLst>
                                </p:cTn>
                              </p:par>
                              <p:par>
                                <p:cTn id="158" presetID="1" presetClass="exit" presetSubtype="0" fill="hold" nodeType="withEffect">
                                  <p:stCondLst>
                                    <p:cond delay="0"/>
                                  </p:stCondLst>
                                  <p:childTnLst>
                                    <p:set>
                                      <p:cBhvr>
                                        <p:cTn id="159" dur="1" fill="hold">
                                          <p:stCondLst>
                                            <p:cond delay="0"/>
                                          </p:stCondLst>
                                        </p:cTn>
                                        <p:tgtEl>
                                          <p:spTgt spid="819278"/>
                                        </p:tgtEl>
                                        <p:attrNameLst>
                                          <p:attrName>style.visibility</p:attrName>
                                        </p:attrNameLst>
                                      </p:cBhvr>
                                      <p:to>
                                        <p:strVal val="hidden"/>
                                      </p:to>
                                    </p:set>
                                  </p:childTnLst>
                                </p:cTn>
                              </p:par>
                              <p:par>
                                <p:cTn id="160" presetID="1" presetClass="exit" presetSubtype="0" fill="hold" nodeType="withEffect">
                                  <p:stCondLst>
                                    <p:cond delay="0"/>
                                  </p:stCondLst>
                                  <p:childTnLst>
                                    <p:set>
                                      <p:cBhvr>
                                        <p:cTn id="161" dur="1" fill="hold">
                                          <p:stCondLst>
                                            <p:cond delay="0"/>
                                          </p:stCondLst>
                                        </p:cTn>
                                        <p:tgtEl>
                                          <p:spTgt spid="819298"/>
                                        </p:tgtEl>
                                        <p:attrNameLst>
                                          <p:attrName>style.visibility</p:attrName>
                                        </p:attrNameLst>
                                      </p:cBhvr>
                                      <p:to>
                                        <p:strVal val="hidden"/>
                                      </p:to>
                                    </p:set>
                                  </p:childTnLst>
                                </p:cTn>
                              </p:par>
                              <p:par>
                                <p:cTn id="162" presetID="1" presetClass="exit" presetSubtype="0" fill="hold" nodeType="withEffect">
                                  <p:stCondLst>
                                    <p:cond delay="0"/>
                                  </p:stCondLst>
                                  <p:childTnLst>
                                    <p:set>
                                      <p:cBhvr>
                                        <p:cTn id="163" dur="1" fill="hold">
                                          <p:stCondLst>
                                            <p:cond delay="0"/>
                                          </p:stCondLst>
                                        </p:cTn>
                                        <p:tgtEl>
                                          <p:spTgt spid="819306"/>
                                        </p:tgtEl>
                                        <p:attrNameLst>
                                          <p:attrName>style.visibility</p:attrName>
                                        </p:attrNameLst>
                                      </p:cBhvr>
                                      <p:to>
                                        <p:strVal val="hidden"/>
                                      </p:to>
                                    </p:set>
                                  </p:childTnLst>
                                </p:cTn>
                              </p:par>
                              <p:par>
                                <p:cTn id="164" presetID="1" presetClass="exit" presetSubtype="0" fill="hold" nodeType="withEffect">
                                  <p:stCondLst>
                                    <p:cond delay="0"/>
                                  </p:stCondLst>
                                  <p:childTnLst>
                                    <p:set>
                                      <p:cBhvr>
                                        <p:cTn id="165" dur="1" fill="hold">
                                          <p:stCondLst>
                                            <p:cond delay="0"/>
                                          </p:stCondLst>
                                        </p:cTn>
                                        <p:tgtEl>
                                          <p:spTgt spid="819314"/>
                                        </p:tgtEl>
                                        <p:attrNameLst>
                                          <p:attrName>style.visibility</p:attrName>
                                        </p:attrNameLst>
                                      </p:cBhvr>
                                      <p:to>
                                        <p:strVal val="hidden"/>
                                      </p:to>
                                    </p:set>
                                  </p:childTnLst>
                                </p:cTn>
                              </p:par>
                              <p:par>
                                <p:cTn id="166" presetID="1" presetClass="exit" presetSubtype="0" fill="hold" nodeType="withEffect">
                                  <p:stCondLst>
                                    <p:cond delay="0"/>
                                  </p:stCondLst>
                                  <p:childTnLst>
                                    <p:set>
                                      <p:cBhvr>
                                        <p:cTn id="167" dur="1" fill="hold">
                                          <p:stCondLst>
                                            <p:cond delay="0"/>
                                          </p:stCondLst>
                                        </p:cTn>
                                        <p:tgtEl>
                                          <p:spTgt spid="819310"/>
                                        </p:tgtEl>
                                        <p:attrNameLst>
                                          <p:attrName>style.visibility</p:attrName>
                                        </p:attrNameLst>
                                      </p:cBhvr>
                                      <p:to>
                                        <p:strVal val="hidden"/>
                                      </p:to>
                                    </p:set>
                                  </p:childTnLst>
                                </p:cTn>
                              </p:par>
                              <p:par>
                                <p:cTn id="168" presetID="1" presetClass="exit" presetSubtype="0" fill="hold" nodeType="withEffect">
                                  <p:stCondLst>
                                    <p:cond delay="0"/>
                                  </p:stCondLst>
                                  <p:childTnLst>
                                    <p:set>
                                      <p:cBhvr>
                                        <p:cTn id="169" dur="1" fill="hold">
                                          <p:stCondLst>
                                            <p:cond delay="0"/>
                                          </p:stCondLst>
                                        </p:cTn>
                                        <p:tgtEl>
                                          <p:spTgt spid="819318"/>
                                        </p:tgtEl>
                                        <p:attrNameLst>
                                          <p:attrName>style.visibility</p:attrName>
                                        </p:attrNameLst>
                                      </p:cBhvr>
                                      <p:to>
                                        <p:strVal val="hidden"/>
                                      </p:to>
                                    </p:set>
                                  </p:childTnLst>
                                </p:cTn>
                              </p:par>
                              <p:par>
                                <p:cTn id="170" presetID="1" presetClass="exit" presetSubtype="0" fill="hold" nodeType="withEffect">
                                  <p:stCondLst>
                                    <p:cond delay="0"/>
                                  </p:stCondLst>
                                  <p:childTnLst>
                                    <p:set>
                                      <p:cBhvr>
                                        <p:cTn id="171" dur="1" fill="hold">
                                          <p:stCondLst>
                                            <p:cond delay="0"/>
                                          </p:stCondLst>
                                        </p:cTn>
                                        <p:tgtEl>
                                          <p:spTgt spid="819274"/>
                                        </p:tgtEl>
                                        <p:attrNameLst>
                                          <p:attrName>style.visibility</p:attrName>
                                        </p:attrNameLst>
                                      </p:cBhvr>
                                      <p:to>
                                        <p:strVal val="hidden"/>
                                      </p:to>
                                    </p:set>
                                  </p:childTnLst>
                                </p:cTn>
                              </p:par>
                              <p:par>
                                <p:cTn id="172" presetID="1" presetClass="exit" presetSubtype="0" fill="hold" nodeType="withEffect">
                                  <p:stCondLst>
                                    <p:cond delay="0"/>
                                  </p:stCondLst>
                                  <p:childTnLst>
                                    <p:set>
                                      <p:cBhvr>
                                        <p:cTn id="173" dur="1" fill="hold">
                                          <p:stCondLst>
                                            <p:cond delay="0"/>
                                          </p:stCondLst>
                                        </p:cTn>
                                        <p:tgtEl>
                                          <p:spTgt spid="819262"/>
                                        </p:tgtEl>
                                        <p:attrNameLst>
                                          <p:attrName>style.visibility</p:attrName>
                                        </p:attrNameLst>
                                      </p:cBhvr>
                                      <p:to>
                                        <p:strVal val="hidden"/>
                                      </p:to>
                                    </p:set>
                                  </p:childTnLst>
                                </p:cTn>
                              </p:par>
                              <p:par>
                                <p:cTn id="174" presetID="1" presetClass="exit" presetSubtype="0" fill="hold" nodeType="withEffect">
                                  <p:stCondLst>
                                    <p:cond delay="0"/>
                                  </p:stCondLst>
                                  <p:childTnLst>
                                    <p:set>
                                      <p:cBhvr>
                                        <p:cTn id="175" dur="1" fill="hold">
                                          <p:stCondLst>
                                            <p:cond delay="0"/>
                                          </p:stCondLst>
                                        </p:cTn>
                                        <p:tgtEl>
                                          <p:spTgt spid="819302"/>
                                        </p:tgtEl>
                                        <p:attrNameLst>
                                          <p:attrName>style.visibility</p:attrName>
                                        </p:attrNameLst>
                                      </p:cBhvr>
                                      <p:to>
                                        <p:strVal val="hidden"/>
                                      </p:to>
                                    </p:set>
                                  </p:childTnLst>
                                </p:cTn>
                              </p:par>
                              <p:par>
                                <p:cTn id="176" presetID="1" presetClass="exit" presetSubtype="0" fill="hold" nodeType="withEffect">
                                  <p:stCondLst>
                                    <p:cond delay="0"/>
                                  </p:stCondLst>
                                  <p:childTnLst>
                                    <p:set>
                                      <p:cBhvr>
                                        <p:cTn id="177" dur="1" fill="hold">
                                          <p:stCondLst>
                                            <p:cond delay="0"/>
                                          </p:stCondLst>
                                        </p:cTn>
                                        <p:tgtEl>
                                          <p:spTgt spid="819270"/>
                                        </p:tgtEl>
                                        <p:attrNameLst>
                                          <p:attrName>style.visibility</p:attrName>
                                        </p:attrNameLst>
                                      </p:cBhvr>
                                      <p:to>
                                        <p:strVal val="hidden"/>
                                      </p:to>
                                    </p:set>
                                  </p:childTnLst>
                                </p:cTn>
                              </p:par>
                              <p:par>
                                <p:cTn id="178" presetID="1" presetClass="exit" presetSubtype="0" fill="hold" nodeType="withEffect">
                                  <p:stCondLst>
                                    <p:cond delay="0"/>
                                  </p:stCondLst>
                                  <p:childTnLst>
                                    <p:set>
                                      <p:cBhvr>
                                        <p:cTn id="179" dur="1" fill="hold">
                                          <p:stCondLst>
                                            <p:cond delay="0"/>
                                          </p:stCondLst>
                                        </p:cTn>
                                        <p:tgtEl>
                                          <p:spTgt spid="819266"/>
                                        </p:tgtEl>
                                        <p:attrNameLst>
                                          <p:attrName>style.visibility</p:attrName>
                                        </p:attrNameLst>
                                      </p:cBhvr>
                                      <p:to>
                                        <p:strVal val="hidden"/>
                                      </p:to>
                                    </p:set>
                                  </p:childTnLst>
                                </p:cTn>
                              </p:par>
                              <p:par>
                                <p:cTn id="180" presetID="1" presetClass="exit" presetSubtype="0" fill="hold" grpId="1" nodeType="withEffect">
                                  <p:stCondLst>
                                    <p:cond delay="0"/>
                                  </p:stCondLst>
                                  <p:childTnLst>
                                    <p:set>
                                      <p:cBhvr>
                                        <p:cTn id="181" dur="1" fill="hold">
                                          <p:stCondLst>
                                            <p:cond delay="0"/>
                                          </p:stCondLst>
                                        </p:cTn>
                                        <p:tgtEl>
                                          <p:spTgt spid="819261"/>
                                        </p:tgtEl>
                                        <p:attrNameLst>
                                          <p:attrName>style.visibility</p:attrName>
                                        </p:attrNameLst>
                                      </p:cBhvr>
                                      <p:to>
                                        <p:strVal val="hidden"/>
                                      </p:to>
                                    </p:set>
                                  </p:childTnLst>
                                </p:cTn>
                              </p:par>
                              <p:par>
                                <p:cTn id="182" presetID="9" presetClass="exit" presetSubtype="0" fill="hold" nodeType="withEffect">
                                  <p:stCondLst>
                                    <p:cond delay="0"/>
                                  </p:stCondLst>
                                  <p:childTnLst>
                                    <p:animEffect transition="out" filter="dissolve">
                                      <p:cBhvr>
                                        <p:cTn id="183" dur="500"/>
                                        <p:tgtEl>
                                          <p:spTgt spid="819365"/>
                                        </p:tgtEl>
                                      </p:cBhvr>
                                    </p:animEffect>
                                    <p:set>
                                      <p:cBhvr>
                                        <p:cTn id="184" dur="1" fill="hold">
                                          <p:stCondLst>
                                            <p:cond delay="499"/>
                                          </p:stCondLst>
                                        </p:cTn>
                                        <p:tgtEl>
                                          <p:spTgt spid="819365"/>
                                        </p:tgtEl>
                                        <p:attrNameLst>
                                          <p:attrName>style.visibility</p:attrName>
                                        </p:attrNameLst>
                                      </p:cBhvr>
                                      <p:to>
                                        <p:strVal val="hidden"/>
                                      </p:to>
                                    </p:set>
                                  </p:childTnLst>
                                </p:cTn>
                              </p:par>
                              <p:par>
                                <p:cTn id="185" presetID="9" presetClass="exit" presetSubtype="0" fill="hold" nodeType="withEffect">
                                  <p:stCondLst>
                                    <p:cond delay="0"/>
                                  </p:stCondLst>
                                  <p:childTnLst>
                                    <p:animEffect transition="out" filter="dissolve">
                                      <p:cBhvr>
                                        <p:cTn id="186" dur="500"/>
                                        <p:tgtEl>
                                          <p:spTgt spid="819372"/>
                                        </p:tgtEl>
                                      </p:cBhvr>
                                    </p:animEffect>
                                    <p:set>
                                      <p:cBhvr>
                                        <p:cTn id="187" dur="1" fill="hold">
                                          <p:stCondLst>
                                            <p:cond delay="499"/>
                                          </p:stCondLst>
                                        </p:cTn>
                                        <p:tgtEl>
                                          <p:spTgt spid="819372"/>
                                        </p:tgtEl>
                                        <p:attrNameLst>
                                          <p:attrName>style.visibility</p:attrName>
                                        </p:attrNameLst>
                                      </p:cBhvr>
                                      <p:to>
                                        <p:strVal val="hidden"/>
                                      </p:to>
                                    </p:set>
                                  </p:childTnLst>
                                </p:cTn>
                              </p:par>
                            </p:childTnLst>
                          </p:cTn>
                        </p:par>
                        <p:par>
                          <p:cTn id="188" fill="hold" nodeType="afterGroup">
                            <p:stCondLst>
                              <p:cond delay="500"/>
                            </p:stCondLst>
                            <p:childTnLst>
                              <p:par>
                                <p:cTn id="189" presetID="9" presetClass="entr" presetSubtype="0" fill="hold" grpId="0" nodeType="afterEffect">
                                  <p:stCondLst>
                                    <p:cond delay="0"/>
                                  </p:stCondLst>
                                  <p:childTnLst>
                                    <p:set>
                                      <p:cBhvr>
                                        <p:cTn id="190" dur="1" fill="hold">
                                          <p:stCondLst>
                                            <p:cond delay="0"/>
                                          </p:stCondLst>
                                        </p:cTn>
                                        <p:tgtEl>
                                          <p:spTgt spid="819322"/>
                                        </p:tgtEl>
                                        <p:attrNameLst>
                                          <p:attrName>style.visibility</p:attrName>
                                        </p:attrNameLst>
                                      </p:cBhvr>
                                      <p:to>
                                        <p:strVal val="visible"/>
                                      </p:to>
                                    </p:set>
                                    <p:animEffect transition="in" filter="dissolve">
                                      <p:cBhvr>
                                        <p:cTn id="191" dur="500"/>
                                        <p:tgtEl>
                                          <p:spTgt spid="819322"/>
                                        </p:tgtEl>
                                      </p:cBhvr>
                                    </p:animEffect>
                                  </p:childTnLst>
                                </p:cTn>
                              </p:par>
                            </p:childTnLst>
                          </p:cTn>
                        </p:par>
                        <p:par>
                          <p:cTn id="192" fill="hold" nodeType="afterGroup">
                            <p:stCondLst>
                              <p:cond delay="1000"/>
                            </p:stCondLst>
                            <p:childTnLst>
                              <p:par>
                                <p:cTn id="193" presetID="9" presetClass="entr" presetSubtype="0" fill="hold" nodeType="afterEffect">
                                  <p:stCondLst>
                                    <p:cond delay="0"/>
                                  </p:stCondLst>
                                  <p:childTnLst>
                                    <p:set>
                                      <p:cBhvr>
                                        <p:cTn id="194" dur="1" fill="hold">
                                          <p:stCondLst>
                                            <p:cond delay="0"/>
                                          </p:stCondLst>
                                        </p:cTn>
                                        <p:tgtEl>
                                          <p:spTgt spid="819420"/>
                                        </p:tgtEl>
                                        <p:attrNameLst>
                                          <p:attrName>style.visibility</p:attrName>
                                        </p:attrNameLst>
                                      </p:cBhvr>
                                      <p:to>
                                        <p:strVal val="visible"/>
                                      </p:to>
                                    </p:set>
                                    <p:animEffect transition="in" filter="dissolve">
                                      <p:cBhvr>
                                        <p:cTn id="195" dur="500"/>
                                        <p:tgtEl>
                                          <p:spTgt spid="819420"/>
                                        </p:tgtEl>
                                      </p:cBhvr>
                                    </p:animEffect>
                                  </p:childTnLst>
                                </p:cTn>
                              </p:par>
                              <p:par>
                                <p:cTn id="196" presetID="9" presetClass="entr" presetSubtype="0" fill="hold" nodeType="withEffect">
                                  <p:stCondLst>
                                    <p:cond delay="0"/>
                                  </p:stCondLst>
                                  <p:childTnLst>
                                    <p:set>
                                      <p:cBhvr>
                                        <p:cTn id="197" dur="1" fill="hold">
                                          <p:stCondLst>
                                            <p:cond delay="0"/>
                                          </p:stCondLst>
                                        </p:cTn>
                                        <p:tgtEl>
                                          <p:spTgt spid="819402"/>
                                        </p:tgtEl>
                                        <p:attrNameLst>
                                          <p:attrName>style.visibility</p:attrName>
                                        </p:attrNameLst>
                                      </p:cBhvr>
                                      <p:to>
                                        <p:strVal val="visible"/>
                                      </p:to>
                                    </p:set>
                                    <p:animEffect transition="in" filter="dissolve">
                                      <p:cBhvr>
                                        <p:cTn id="198" dur="500"/>
                                        <p:tgtEl>
                                          <p:spTgt spid="819402"/>
                                        </p:tgtEl>
                                      </p:cBhvr>
                                    </p:animEffect>
                                  </p:childTnLst>
                                </p:cTn>
                              </p:par>
                              <p:par>
                                <p:cTn id="199" presetID="9" presetClass="entr" presetSubtype="0" fill="hold" nodeType="withEffect">
                                  <p:stCondLst>
                                    <p:cond delay="0"/>
                                  </p:stCondLst>
                                  <p:childTnLst>
                                    <p:set>
                                      <p:cBhvr>
                                        <p:cTn id="200" dur="1" fill="hold">
                                          <p:stCondLst>
                                            <p:cond delay="0"/>
                                          </p:stCondLst>
                                        </p:cTn>
                                        <p:tgtEl>
                                          <p:spTgt spid="819426"/>
                                        </p:tgtEl>
                                        <p:attrNameLst>
                                          <p:attrName>style.visibility</p:attrName>
                                        </p:attrNameLst>
                                      </p:cBhvr>
                                      <p:to>
                                        <p:strVal val="visible"/>
                                      </p:to>
                                    </p:set>
                                    <p:animEffect transition="in" filter="dissolve">
                                      <p:cBhvr>
                                        <p:cTn id="201" dur="500"/>
                                        <p:tgtEl>
                                          <p:spTgt spid="819426"/>
                                        </p:tgtEl>
                                      </p:cBhvr>
                                    </p:animEffect>
                                  </p:childTnLst>
                                </p:cTn>
                              </p:par>
                              <p:par>
                                <p:cTn id="202" presetID="9" presetClass="entr" presetSubtype="0" fill="hold" nodeType="withEffect">
                                  <p:stCondLst>
                                    <p:cond delay="0"/>
                                  </p:stCondLst>
                                  <p:childTnLst>
                                    <p:set>
                                      <p:cBhvr>
                                        <p:cTn id="203" dur="1" fill="hold">
                                          <p:stCondLst>
                                            <p:cond delay="0"/>
                                          </p:stCondLst>
                                        </p:cTn>
                                        <p:tgtEl>
                                          <p:spTgt spid="819408"/>
                                        </p:tgtEl>
                                        <p:attrNameLst>
                                          <p:attrName>style.visibility</p:attrName>
                                        </p:attrNameLst>
                                      </p:cBhvr>
                                      <p:to>
                                        <p:strVal val="visible"/>
                                      </p:to>
                                    </p:set>
                                    <p:animEffect transition="in" filter="dissolve">
                                      <p:cBhvr>
                                        <p:cTn id="204" dur="500"/>
                                        <p:tgtEl>
                                          <p:spTgt spid="819408"/>
                                        </p:tgtEl>
                                      </p:cBhvr>
                                    </p:animEffect>
                                  </p:childTnLst>
                                </p:cTn>
                              </p:par>
                              <p:par>
                                <p:cTn id="205" presetID="9" presetClass="entr" presetSubtype="0" fill="hold" nodeType="withEffect">
                                  <p:stCondLst>
                                    <p:cond delay="0"/>
                                  </p:stCondLst>
                                  <p:childTnLst>
                                    <p:set>
                                      <p:cBhvr>
                                        <p:cTn id="206" dur="1" fill="hold">
                                          <p:stCondLst>
                                            <p:cond delay="0"/>
                                          </p:stCondLst>
                                        </p:cTn>
                                        <p:tgtEl>
                                          <p:spTgt spid="819414"/>
                                        </p:tgtEl>
                                        <p:attrNameLst>
                                          <p:attrName>style.visibility</p:attrName>
                                        </p:attrNameLst>
                                      </p:cBhvr>
                                      <p:to>
                                        <p:strVal val="visible"/>
                                      </p:to>
                                    </p:set>
                                    <p:animEffect transition="in" filter="dissolve">
                                      <p:cBhvr>
                                        <p:cTn id="207" dur="500"/>
                                        <p:tgtEl>
                                          <p:spTgt spid="819414"/>
                                        </p:tgtEl>
                                      </p:cBhvr>
                                    </p:animEffect>
                                  </p:childTnLst>
                                </p:cTn>
                              </p:par>
                            </p:childTnLst>
                          </p:cTn>
                        </p:par>
                        <p:par>
                          <p:cTn id="208" fill="hold" nodeType="afterGroup">
                            <p:stCondLst>
                              <p:cond delay="1500"/>
                            </p:stCondLst>
                            <p:childTnLst>
                              <p:par>
                                <p:cTn id="209" presetID="22" presetClass="entr" presetSubtype="4" fill="hold" nodeType="afterEffect">
                                  <p:stCondLst>
                                    <p:cond delay="0"/>
                                  </p:stCondLst>
                                  <p:childTnLst>
                                    <p:set>
                                      <p:cBhvr>
                                        <p:cTn id="210" dur="1" fill="hold">
                                          <p:stCondLst>
                                            <p:cond delay="0"/>
                                          </p:stCondLst>
                                        </p:cTn>
                                        <p:tgtEl>
                                          <p:spTgt spid="819358"/>
                                        </p:tgtEl>
                                        <p:attrNameLst>
                                          <p:attrName>style.visibility</p:attrName>
                                        </p:attrNameLst>
                                      </p:cBhvr>
                                      <p:to>
                                        <p:strVal val="visible"/>
                                      </p:to>
                                    </p:set>
                                    <p:animEffect transition="in" filter="wipe(down)">
                                      <p:cBhvr>
                                        <p:cTn id="211" dur="500"/>
                                        <p:tgtEl>
                                          <p:spTgt spid="819358"/>
                                        </p:tgtEl>
                                      </p:cBhvr>
                                    </p:animEffect>
                                  </p:childTnLst>
                                </p:cTn>
                              </p:par>
                            </p:childTnLst>
                          </p:cTn>
                        </p:par>
                        <p:par>
                          <p:cTn id="212" fill="hold" nodeType="afterGroup">
                            <p:stCondLst>
                              <p:cond delay="2000"/>
                            </p:stCondLst>
                            <p:childTnLst>
                              <p:par>
                                <p:cTn id="213" presetID="22" presetClass="entr" presetSubtype="4" fill="hold" nodeType="afterEffect">
                                  <p:stCondLst>
                                    <p:cond delay="0"/>
                                  </p:stCondLst>
                                  <p:childTnLst>
                                    <p:set>
                                      <p:cBhvr>
                                        <p:cTn id="214" dur="1" fill="hold">
                                          <p:stCondLst>
                                            <p:cond delay="0"/>
                                          </p:stCondLst>
                                        </p:cTn>
                                        <p:tgtEl>
                                          <p:spTgt spid="819351"/>
                                        </p:tgtEl>
                                        <p:attrNameLst>
                                          <p:attrName>style.visibility</p:attrName>
                                        </p:attrNameLst>
                                      </p:cBhvr>
                                      <p:to>
                                        <p:strVal val="visible"/>
                                      </p:to>
                                    </p:set>
                                    <p:animEffect transition="in" filter="wipe(down)">
                                      <p:cBhvr>
                                        <p:cTn id="215" dur="500"/>
                                        <p:tgtEl>
                                          <p:spTgt spid="819351"/>
                                        </p:tgtEl>
                                      </p:cBhvr>
                                    </p:animEffect>
                                  </p:childTnLst>
                                </p:cTn>
                              </p:par>
                            </p:childTnLst>
                          </p:cTn>
                        </p:par>
                        <p:par>
                          <p:cTn id="216" fill="hold" nodeType="afterGroup">
                            <p:stCondLst>
                              <p:cond delay="2500"/>
                            </p:stCondLst>
                            <p:childTnLst>
                              <p:par>
                                <p:cTn id="217" presetID="9" presetClass="entr" presetSubtype="0" fill="hold" nodeType="afterEffect">
                                  <p:stCondLst>
                                    <p:cond delay="0"/>
                                  </p:stCondLst>
                                  <p:childTnLst>
                                    <p:set>
                                      <p:cBhvr>
                                        <p:cTn id="218" dur="1" fill="hold">
                                          <p:stCondLst>
                                            <p:cond delay="0"/>
                                          </p:stCondLst>
                                        </p:cTn>
                                        <p:tgtEl>
                                          <p:spTgt spid="819432"/>
                                        </p:tgtEl>
                                        <p:attrNameLst>
                                          <p:attrName>style.visibility</p:attrName>
                                        </p:attrNameLst>
                                      </p:cBhvr>
                                      <p:to>
                                        <p:strVal val="visible"/>
                                      </p:to>
                                    </p:set>
                                    <p:animEffect transition="in" filter="dissolve">
                                      <p:cBhvr>
                                        <p:cTn id="219" dur="500"/>
                                        <p:tgtEl>
                                          <p:spTgt spid="819432"/>
                                        </p:tgtEl>
                                      </p:cBhvr>
                                    </p:animEffect>
                                  </p:childTnLst>
                                </p:cTn>
                              </p:par>
                            </p:childTnLst>
                          </p:cTn>
                        </p:par>
                        <p:par>
                          <p:cTn id="220" fill="hold" nodeType="afterGroup">
                            <p:stCondLst>
                              <p:cond delay="3000"/>
                            </p:stCondLst>
                            <p:childTnLst>
                              <p:par>
                                <p:cTn id="221" presetID="9" presetClass="entr" presetSubtype="0" fill="hold" nodeType="afterEffect">
                                  <p:stCondLst>
                                    <p:cond delay="0"/>
                                  </p:stCondLst>
                                  <p:childTnLst>
                                    <p:set>
                                      <p:cBhvr>
                                        <p:cTn id="222" dur="1" fill="hold">
                                          <p:stCondLst>
                                            <p:cond delay="0"/>
                                          </p:stCondLst>
                                        </p:cTn>
                                        <p:tgtEl>
                                          <p:spTgt spid="819438"/>
                                        </p:tgtEl>
                                        <p:attrNameLst>
                                          <p:attrName>style.visibility</p:attrName>
                                        </p:attrNameLst>
                                      </p:cBhvr>
                                      <p:to>
                                        <p:strVal val="visible"/>
                                      </p:to>
                                    </p:set>
                                    <p:animEffect transition="in" filter="dissolve">
                                      <p:cBhvr>
                                        <p:cTn id="223" dur="500"/>
                                        <p:tgtEl>
                                          <p:spTgt spid="819438"/>
                                        </p:tgtEl>
                                      </p:cBhvr>
                                    </p:animEffect>
                                  </p:childTnLst>
                                </p:cTn>
                              </p:par>
                            </p:childTnLst>
                          </p:cTn>
                        </p:par>
                        <p:par>
                          <p:cTn id="224" fill="hold" nodeType="afterGroup">
                            <p:stCondLst>
                              <p:cond delay="3500"/>
                            </p:stCondLst>
                            <p:childTnLst>
                              <p:par>
                                <p:cTn id="225" presetID="9" presetClass="entr" presetSubtype="0" fill="hold" nodeType="afterEffect">
                                  <p:stCondLst>
                                    <p:cond delay="0"/>
                                  </p:stCondLst>
                                  <p:childTnLst>
                                    <p:set>
                                      <p:cBhvr>
                                        <p:cTn id="226" dur="1" fill="hold">
                                          <p:stCondLst>
                                            <p:cond delay="0"/>
                                          </p:stCondLst>
                                        </p:cTn>
                                        <p:tgtEl>
                                          <p:spTgt spid="819444"/>
                                        </p:tgtEl>
                                        <p:attrNameLst>
                                          <p:attrName>style.visibility</p:attrName>
                                        </p:attrNameLst>
                                      </p:cBhvr>
                                      <p:to>
                                        <p:strVal val="visible"/>
                                      </p:to>
                                    </p:set>
                                    <p:animEffect transition="in" filter="dissolve">
                                      <p:cBhvr>
                                        <p:cTn id="227" dur="500"/>
                                        <p:tgtEl>
                                          <p:spTgt spid="819444"/>
                                        </p:tgtEl>
                                      </p:cBhvr>
                                    </p:animEffect>
                                  </p:childTnLst>
                                </p:cTn>
                              </p:par>
                            </p:childTnLst>
                          </p:cTn>
                        </p:par>
                        <p:par>
                          <p:cTn id="228" fill="hold" nodeType="afterGroup">
                            <p:stCondLst>
                              <p:cond delay="4000"/>
                            </p:stCondLst>
                            <p:childTnLst>
                              <p:par>
                                <p:cTn id="229" presetID="9" presetClass="entr" presetSubtype="0" fill="hold" nodeType="afterEffect">
                                  <p:stCondLst>
                                    <p:cond delay="0"/>
                                  </p:stCondLst>
                                  <p:childTnLst>
                                    <p:set>
                                      <p:cBhvr>
                                        <p:cTn id="230" dur="1" fill="hold">
                                          <p:stCondLst>
                                            <p:cond delay="0"/>
                                          </p:stCondLst>
                                        </p:cTn>
                                        <p:tgtEl>
                                          <p:spTgt spid="819456"/>
                                        </p:tgtEl>
                                        <p:attrNameLst>
                                          <p:attrName>style.visibility</p:attrName>
                                        </p:attrNameLst>
                                      </p:cBhvr>
                                      <p:to>
                                        <p:strVal val="visible"/>
                                      </p:to>
                                    </p:set>
                                    <p:animEffect transition="in" filter="dissolve">
                                      <p:cBhvr>
                                        <p:cTn id="231" dur="500"/>
                                        <p:tgtEl>
                                          <p:spTgt spid="819456"/>
                                        </p:tgtEl>
                                      </p:cBhvr>
                                    </p:animEffect>
                                  </p:childTnLst>
                                </p:cTn>
                              </p:par>
                            </p:childTnLst>
                          </p:cTn>
                        </p:par>
                        <p:par>
                          <p:cTn id="232" fill="hold" nodeType="afterGroup">
                            <p:stCondLst>
                              <p:cond delay="4500"/>
                            </p:stCondLst>
                            <p:childTnLst>
                              <p:par>
                                <p:cTn id="233" presetID="9" presetClass="entr" presetSubtype="0" fill="hold" nodeType="afterEffect">
                                  <p:stCondLst>
                                    <p:cond delay="0"/>
                                  </p:stCondLst>
                                  <p:childTnLst>
                                    <p:set>
                                      <p:cBhvr>
                                        <p:cTn id="234" dur="1" fill="hold">
                                          <p:stCondLst>
                                            <p:cond delay="0"/>
                                          </p:stCondLst>
                                        </p:cTn>
                                        <p:tgtEl>
                                          <p:spTgt spid="819450"/>
                                        </p:tgtEl>
                                        <p:attrNameLst>
                                          <p:attrName>style.visibility</p:attrName>
                                        </p:attrNameLst>
                                      </p:cBhvr>
                                      <p:to>
                                        <p:strVal val="visible"/>
                                      </p:to>
                                    </p:set>
                                    <p:animEffect transition="in" filter="dissolve">
                                      <p:cBhvr>
                                        <p:cTn id="235" dur="500"/>
                                        <p:tgtEl>
                                          <p:spTgt spid="819450"/>
                                        </p:tgtEl>
                                      </p:cBhvr>
                                    </p:animEffect>
                                  </p:childTnLst>
                                </p:cTn>
                              </p:par>
                            </p:childTnLst>
                          </p:cTn>
                        </p:par>
                        <p:par>
                          <p:cTn id="236" fill="hold" nodeType="afterGroup">
                            <p:stCondLst>
                              <p:cond delay="5000"/>
                            </p:stCondLst>
                            <p:childTnLst>
                              <p:par>
                                <p:cTn id="237" presetID="9" presetClass="entr" presetSubtype="0" fill="hold" nodeType="afterEffect">
                                  <p:stCondLst>
                                    <p:cond delay="0"/>
                                  </p:stCondLst>
                                  <p:childTnLst>
                                    <p:set>
                                      <p:cBhvr>
                                        <p:cTn id="238" dur="1" fill="hold">
                                          <p:stCondLst>
                                            <p:cond delay="0"/>
                                          </p:stCondLst>
                                        </p:cTn>
                                        <p:tgtEl>
                                          <p:spTgt spid="819469"/>
                                        </p:tgtEl>
                                        <p:attrNameLst>
                                          <p:attrName>style.visibility</p:attrName>
                                        </p:attrNameLst>
                                      </p:cBhvr>
                                      <p:to>
                                        <p:strVal val="visible"/>
                                      </p:to>
                                    </p:set>
                                    <p:animEffect transition="in" filter="dissolve">
                                      <p:cBhvr>
                                        <p:cTn id="239" dur="500"/>
                                        <p:tgtEl>
                                          <p:spTgt spid="819469"/>
                                        </p:tgtEl>
                                      </p:cBhvr>
                                    </p:animEffect>
                                  </p:childTnLst>
                                </p:cTn>
                              </p:par>
                            </p:childTnLst>
                          </p:cTn>
                        </p:par>
                        <p:par>
                          <p:cTn id="240" fill="hold" nodeType="afterGroup">
                            <p:stCondLst>
                              <p:cond delay="5500"/>
                            </p:stCondLst>
                            <p:childTnLst>
                              <p:par>
                                <p:cTn id="241" presetID="9" presetClass="entr" presetSubtype="0" fill="hold" nodeType="afterEffect">
                                  <p:stCondLst>
                                    <p:cond delay="0"/>
                                  </p:stCondLst>
                                  <p:childTnLst>
                                    <p:set>
                                      <p:cBhvr>
                                        <p:cTn id="242" dur="1" fill="hold">
                                          <p:stCondLst>
                                            <p:cond delay="0"/>
                                          </p:stCondLst>
                                        </p:cTn>
                                        <p:tgtEl>
                                          <p:spTgt spid="819475"/>
                                        </p:tgtEl>
                                        <p:attrNameLst>
                                          <p:attrName>style.visibility</p:attrName>
                                        </p:attrNameLst>
                                      </p:cBhvr>
                                      <p:to>
                                        <p:strVal val="visible"/>
                                      </p:to>
                                    </p:set>
                                    <p:animEffect transition="in" filter="dissolve">
                                      <p:cBhvr>
                                        <p:cTn id="243" dur="500"/>
                                        <p:tgtEl>
                                          <p:spTgt spid="819475"/>
                                        </p:tgtEl>
                                      </p:cBhvr>
                                    </p:animEffect>
                                  </p:childTnLst>
                                </p:cTn>
                              </p:par>
                            </p:childTnLst>
                          </p:cTn>
                        </p:par>
                        <p:par>
                          <p:cTn id="244" fill="hold" nodeType="afterGroup">
                            <p:stCondLst>
                              <p:cond delay="6000"/>
                            </p:stCondLst>
                            <p:childTnLst>
                              <p:par>
                                <p:cTn id="245" presetID="9" presetClass="entr" presetSubtype="0" fill="hold" nodeType="afterEffect">
                                  <p:stCondLst>
                                    <p:cond delay="0"/>
                                  </p:stCondLst>
                                  <p:childTnLst>
                                    <p:set>
                                      <p:cBhvr>
                                        <p:cTn id="246" dur="1" fill="hold">
                                          <p:stCondLst>
                                            <p:cond delay="0"/>
                                          </p:stCondLst>
                                        </p:cTn>
                                        <p:tgtEl>
                                          <p:spTgt spid="819481"/>
                                        </p:tgtEl>
                                        <p:attrNameLst>
                                          <p:attrName>style.visibility</p:attrName>
                                        </p:attrNameLst>
                                      </p:cBhvr>
                                      <p:to>
                                        <p:strVal val="visible"/>
                                      </p:to>
                                    </p:set>
                                    <p:animEffect transition="in" filter="dissolve">
                                      <p:cBhvr>
                                        <p:cTn id="247" dur="500"/>
                                        <p:tgtEl>
                                          <p:spTgt spid="819481"/>
                                        </p:tgtEl>
                                      </p:cBhvr>
                                    </p:animEffect>
                                  </p:childTnLst>
                                </p:cTn>
                              </p:par>
                            </p:childTnLst>
                          </p:cTn>
                        </p:par>
                        <p:par>
                          <p:cTn id="248" fill="hold" nodeType="afterGroup">
                            <p:stCondLst>
                              <p:cond delay="6500"/>
                            </p:stCondLst>
                            <p:childTnLst>
                              <p:par>
                                <p:cTn id="249" presetID="9" presetClass="entr" presetSubtype="0" fill="hold" nodeType="afterEffect">
                                  <p:stCondLst>
                                    <p:cond delay="0"/>
                                  </p:stCondLst>
                                  <p:childTnLst>
                                    <p:set>
                                      <p:cBhvr>
                                        <p:cTn id="250" dur="1" fill="hold">
                                          <p:stCondLst>
                                            <p:cond delay="0"/>
                                          </p:stCondLst>
                                        </p:cTn>
                                        <p:tgtEl>
                                          <p:spTgt spid="819487"/>
                                        </p:tgtEl>
                                        <p:attrNameLst>
                                          <p:attrName>style.visibility</p:attrName>
                                        </p:attrNameLst>
                                      </p:cBhvr>
                                      <p:to>
                                        <p:strVal val="visible"/>
                                      </p:to>
                                    </p:set>
                                    <p:animEffect transition="in" filter="dissolve">
                                      <p:cBhvr>
                                        <p:cTn id="251" dur="500"/>
                                        <p:tgtEl>
                                          <p:spTgt spid="819487"/>
                                        </p:tgtEl>
                                      </p:cBhvr>
                                    </p:animEffect>
                                  </p:childTnLst>
                                </p:cTn>
                              </p:par>
                            </p:childTnLst>
                          </p:cTn>
                        </p:par>
                        <p:par>
                          <p:cTn id="252" fill="hold" nodeType="afterGroup">
                            <p:stCondLst>
                              <p:cond delay="7000"/>
                            </p:stCondLst>
                            <p:childTnLst>
                              <p:par>
                                <p:cTn id="253" presetID="9" presetClass="entr" presetSubtype="0" fill="hold" nodeType="afterEffect">
                                  <p:stCondLst>
                                    <p:cond delay="0"/>
                                  </p:stCondLst>
                                  <p:childTnLst>
                                    <p:set>
                                      <p:cBhvr>
                                        <p:cTn id="254" dur="1" fill="hold">
                                          <p:stCondLst>
                                            <p:cond delay="0"/>
                                          </p:stCondLst>
                                        </p:cTn>
                                        <p:tgtEl>
                                          <p:spTgt spid="819493"/>
                                        </p:tgtEl>
                                        <p:attrNameLst>
                                          <p:attrName>style.visibility</p:attrName>
                                        </p:attrNameLst>
                                      </p:cBhvr>
                                      <p:to>
                                        <p:strVal val="visible"/>
                                      </p:to>
                                    </p:set>
                                    <p:animEffect transition="in" filter="dissolve">
                                      <p:cBhvr>
                                        <p:cTn id="255" dur="500"/>
                                        <p:tgtEl>
                                          <p:spTgt spid="819493"/>
                                        </p:tgtEl>
                                      </p:cBhvr>
                                    </p:animEffect>
                                  </p:childTnLst>
                                </p:cTn>
                              </p:par>
                            </p:childTnLst>
                          </p:cTn>
                        </p:par>
                      </p:childTnLst>
                    </p:cTn>
                  </p:par>
                  <p:par>
                    <p:cTn id="256" fill="hold" nodeType="clickPar">
                      <p:stCondLst>
                        <p:cond delay="indefinite"/>
                      </p:stCondLst>
                      <p:childTnLst>
                        <p:par>
                          <p:cTn id="257" fill="hold" nodeType="withGroup">
                            <p:stCondLst>
                              <p:cond delay="0"/>
                            </p:stCondLst>
                            <p:childTnLst>
                              <p:par>
                                <p:cTn id="258" presetID="9" presetClass="entr" presetSubtype="0" fill="hold" grpId="0" nodeType="clickEffect">
                                  <p:stCondLst>
                                    <p:cond delay="0"/>
                                  </p:stCondLst>
                                  <p:childTnLst>
                                    <p:set>
                                      <p:cBhvr>
                                        <p:cTn id="259" dur="1" fill="hold">
                                          <p:stCondLst>
                                            <p:cond delay="0"/>
                                          </p:stCondLst>
                                        </p:cTn>
                                        <p:tgtEl>
                                          <p:spTgt spid="819499"/>
                                        </p:tgtEl>
                                        <p:attrNameLst>
                                          <p:attrName>style.visibility</p:attrName>
                                        </p:attrNameLst>
                                      </p:cBhvr>
                                      <p:to>
                                        <p:strVal val="visible"/>
                                      </p:to>
                                    </p:set>
                                    <p:animEffect transition="in" filter="dissolve">
                                      <p:cBhvr>
                                        <p:cTn id="260" dur="500"/>
                                        <p:tgtEl>
                                          <p:spTgt spid="8194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02" grpId="0" animBg="1"/>
      <p:bldP spid="819202" grpId="1" animBg="1"/>
      <p:bldP spid="819217" grpId="0" animBg="1"/>
      <p:bldP spid="819244" grpId="0" animBg="1"/>
      <p:bldP spid="819245" grpId="0" animBg="1"/>
      <p:bldP spid="819261" grpId="0"/>
      <p:bldP spid="819261" grpId="1"/>
      <p:bldP spid="819322" grpId="0"/>
      <p:bldP spid="81949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ChangeArrowheads="1"/>
          </p:cNvSpPr>
          <p:nvPr/>
        </p:nvSpPr>
        <p:spPr bwMode="auto">
          <a:xfrm>
            <a:off x="1422400" y="1739900"/>
            <a:ext cx="7067550" cy="3330575"/>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0243" name="Line 3"/>
          <p:cNvSpPr>
            <a:spLocks noChangeShapeType="1"/>
          </p:cNvSpPr>
          <p:nvPr/>
        </p:nvSpPr>
        <p:spPr bwMode="auto">
          <a:xfrm>
            <a:off x="1427163" y="3190875"/>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4" name="Rectangle 4"/>
          <p:cNvSpPr>
            <a:spLocks noChangeArrowheads="1"/>
          </p:cNvSpPr>
          <p:nvPr/>
        </p:nvSpPr>
        <p:spPr bwMode="auto">
          <a:xfrm>
            <a:off x="1428750" y="5330825"/>
            <a:ext cx="7058025" cy="722313"/>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0245" name="Rectangle 5"/>
          <p:cNvSpPr>
            <a:spLocks noChangeArrowheads="1"/>
          </p:cNvSpPr>
          <p:nvPr/>
        </p:nvSpPr>
        <p:spPr bwMode="auto">
          <a:xfrm>
            <a:off x="942975" y="4613275"/>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7.0</a:t>
            </a:r>
          </a:p>
        </p:txBody>
      </p:sp>
      <p:sp>
        <p:nvSpPr>
          <p:cNvPr id="10246" name="Rectangle 6"/>
          <p:cNvSpPr>
            <a:spLocks noChangeArrowheads="1"/>
          </p:cNvSpPr>
          <p:nvPr/>
        </p:nvSpPr>
        <p:spPr bwMode="auto">
          <a:xfrm>
            <a:off x="942975" y="4075113"/>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7.2</a:t>
            </a:r>
          </a:p>
        </p:txBody>
      </p:sp>
      <p:sp>
        <p:nvSpPr>
          <p:cNvPr id="10247" name="Rectangle 7"/>
          <p:cNvSpPr>
            <a:spLocks noChangeArrowheads="1"/>
          </p:cNvSpPr>
          <p:nvPr/>
        </p:nvSpPr>
        <p:spPr bwMode="auto">
          <a:xfrm>
            <a:off x="942975" y="3540125"/>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7.4</a:t>
            </a:r>
          </a:p>
        </p:txBody>
      </p:sp>
      <p:sp>
        <p:nvSpPr>
          <p:cNvPr id="10248" name="Rectangle 8"/>
          <p:cNvSpPr>
            <a:spLocks noChangeArrowheads="1"/>
          </p:cNvSpPr>
          <p:nvPr/>
        </p:nvSpPr>
        <p:spPr bwMode="auto">
          <a:xfrm>
            <a:off x="942975" y="3006725"/>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7.6</a:t>
            </a:r>
          </a:p>
        </p:txBody>
      </p:sp>
      <p:sp>
        <p:nvSpPr>
          <p:cNvPr id="10249" name="Rectangle 9"/>
          <p:cNvSpPr>
            <a:spLocks noChangeArrowheads="1"/>
          </p:cNvSpPr>
          <p:nvPr/>
        </p:nvSpPr>
        <p:spPr bwMode="auto">
          <a:xfrm>
            <a:off x="942975" y="2476500"/>
            <a:ext cx="4191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7.8</a:t>
            </a:r>
          </a:p>
        </p:txBody>
      </p:sp>
      <p:sp>
        <p:nvSpPr>
          <p:cNvPr id="10250" name="Rectangle 10"/>
          <p:cNvSpPr>
            <a:spLocks noChangeArrowheads="1"/>
          </p:cNvSpPr>
          <p:nvPr/>
        </p:nvSpPr>
        <p:spPr bwMode="auto">
          <a:xfrm rot="-60000">
            <a:off x="598488" y="5514975"/>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V</a:t>
            </a:r>
            <a:r>
              <a:rPr lang="en-US" baseline="-25000">
                <a:solidFill>
                  <a:schemeClr val="tx1"/>
                </a:solidFill>
                <a:latin typeface="Arial Narrow" pitchFamily="34" charset="0"/>
              </a:rPr>
              <a:t>m</a:t>
            </a:r>
            <a:endParaRPr lang="en-US">
              <a:solidFill>
                <a:schemeClr val="tx1"/>
              </a:solidFill>
              <a:latin typeface="Arial Narrow" pitchFamily="34" charset="0"/>
            </a:endParaRPr>
          </a:p>
        </p:txBody>
      </p:sp>
      <p:sp>
        <p:nvSpPr>
          <p:cNvPr id="10251" name="Rectangle 11"/>
          <p:cNvSpPr>
            <a:spLocks noChangeArrowheads="1"/>
          </p:cNvSpPr>
          <p:nvPr/>
        </p:nvSpPr>
        <p:spPr bwMode="auto">
          <a:xfrm>
            <a:off x="917575" y="5756275"/>
            <a:ext cx="431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-62</a:t>
            </a:r>
          </a:p>
        </p:txBody>
      </p:sp>
      <p:sp>
        <p:nvSpPr>
          <p:cNvPr id="10252" name="Rectangle 12"/>
          <p:cNvSpPr>
            <a:spLocks noChangeArrowheads="1"/>
          </p:cNvSpPr>
          <p:nvPr/>
        </p:nvSpPr>
        <p:spPr bwMode="auto">
          <a:xfrm>
            <a:off x="917575" y="5276850"/>
            <a:ext cx="431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 -58</a:t>
            </a:r>
          </a:p>
        </p:txBody>
      </p:sp>
      <p:sp>
        <p:nvSpPr>
          <p:cNvPr id="10253" name="Rectangle 13"/>
          <p:cNvSpPr>
            <a:spLocks noChangeArrowheads="1"/>
          </p:cNvSpPr>
          <p:nvPr/>
        </p:nvSpPr>
        <p:spPr bwMode="auto">
          <a:xfrm>
            <a:off x="5010150" y="6413500"/>
            <a:ext cx="4014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sz="2000">
                <a:latin typeface="Arial Narrow" pitchFamily="34" charset="0"/>
              </a:rPr>
              <a:t> Boron &amp; De Weer, </a:t>
            </a:r>
            <a:r>
              <a:rPr lang="en-US" sz="2000" i="1">
                <a:latin typeface="Arial Narrow" pitchFamily="34" charset="0"/>
              </a:rPr>
              <a:t>J Gen Physiol</a:t>
            </a:r>
            <a:r>
              <a:rPr lang="en-US" sz="2000">
                <a:latin typeface="Arial Narrow" pitchFamily="34" charset="0"/>
              </a:rPr>
              <a:t> 67, 1976 </a:t>
            </a:r>
          </a:p>
        </p:txBody>
      </p:sp>
      <p:grpSp>
        <p:nvGrpSpPr>
          <p:cNvPr id="10254" name="Group 14"/>
          <p:cNvGrpSpPr>
            <a:grpSpLocks/>
          </p:cNvGrpSpPr>
          <p:nvPr/>
        </p:nvGrpSpPr>
        <p:grpSpPr bwMode="auto">
          <a:xfrm>
            <a:off x="2273300" y="1581150"/>
            <a:ext cx="4565650" cy="0"/>
            <a:chOff x="0" y="672"/>
            <a:chExt cx="2876" cy="0"/>
          </a:xfrm>
        </p:grpSpPr>
        <p:sp>
          <p:nvSpPr>
            <p:cNvPr id="10429" name="Line 1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30" name="Line 1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0255" name="Line 17"/>
          <p:cNvSpPr>
            <a:spLocks noChangeShapeType="1"/>
          </p:cNvSpPr>
          <p:nvPr/>
        </p:nvSpPr>
        <p:spPr bwMode="auto">
          <a:xfrm>
            <a:off x="1427163" y="4259263"/>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56" name="Line 18"/>
          <p:cNvSpPr>
            <a:spLocks noChangeShapeType="1"/>
          </p:cNvSpPr>
          <p:nvPr/>
        </p:nvSpPr>
        <p:spPr bwMode="auto">
          <a:xfrm>
            <a:off x="1427163" y="4794250"/>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57" name="Line 19"/>
          <p:cNvSpPr>
            <a:spLocks noChangeShapeType="1"/>
          </p:cNvSpPr>
          <p:nvPr/>
        </p:nvSpPr>
        <p:spPr bwMode="auto">
          <a:xfrm>
            <a:off x="1427163" y="3725863"/>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58" name="Line 20"/>
          <p:cNvSpPr>
            <a:spLocks noChangeShapeType="1"/>
          </p:cNvSpPr>
          <p:nvPr/>
        </p:nvSpPr>
        <p:spPr bwMode="auto">
          <a:xfrm>
            <a:off x="1427163" y="2655888"/>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59" name="Line 21"/>
          <p:cNvSpPr>
            <a:spLocks noChangeShapeType="1"/>
          </p:cNvSpPr>
          <p:nvPr/>
        </p:nvSpPr>
        <p:spPr bwMode="auto">
          <a:xfrm>
            <a:off x="1427163" y="2922588"/>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60" name="Line 22"/>
          <p:cNvSpPr>
            <a:spLocks noChangeShapeType="1"/>
          </p:cNvSpPr>
          <p:nvPr/>
        </p:nvSpPr>
        <p:spPr bwMode="auto">
          <a:xfrm>
            <a:off x="1427163" y="3459163"/>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61" name="Line 23"/>
          <p:cNvSpPr>
            <a:spLocks noChangeShapeType="1"/>
          </p:cNvSpPr>
          <p:nvPr/>
        </p:nvSpPr>
        <p:spPr bwMode="auto">
          <a:xfrm>
            <a:off x="1427163" y="3992563"/>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62" name="Line 24"/>
          <p:cNvSpPr>
            <a:spLocks noChangeShapeType="1"/>
          </p:cNvSpPr>
          <p:nvPr/>
        </p:nvSpPr>
        <p:spPr bwMode="auto">
          <a:xfrm>
            <a:off x="1427163" y="4525963"/>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63" name="Line 25"/>
          <p:cNvSpPr>
            <a:spLocks noChangeShapeType="1"/>
          </p:cNvSpPr>
          <p:nvPr/>
        </p:nvSpPr>
        <p:spPr bwMode="auto">
          <a:xfrm>
            <a:off x="1428750" y="5699125"/>
            <a:ext cx="7058025"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64" name="Line 26"/>
          <p:cNvSpPr>
            <a:spLocks noChangeShapeType="1"/>
          </p:cNvSpPr>
          <p:nvPr/>
        </p:nvSpPr>
        <p:spPr bwMode="auto">
          <a:xfrm>
            <a:off x="1428750" y="5940425"/>
            <a:ext cx="7058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65" name="Line 27"/>
          <p:cNvSpPr>
            <a:spLocks noChangeShapeType="1"/>
          </p:cNvSpPr>
          <p:nvPr/>
        </p:nvSpPr>
        <p:spPr bwMode="auto">
          <a:xfrm>
            <a:off x="1428750" y="5457825"/>
            <a:ext cx="7058025"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66" name="Rectangle 28"/>
          <p:cNvSpPr>
            <a:spLocks noChangeArrowheads="1"/>
          </p:cNvSpPr>
          <p:nvPr/>
        </p:nvSpPr>
        <p:spPr bwMode="auto">
          <a:xfrm>
            <a:off x="531813" y="3675063"/>
            <a:ext cx="3571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chemeClr val="tx1"/>
                </a:solidFill>
                <a:latin typeface="Arial Narrow" pitchFamily="34" charset="0"/>
              </a:rPr>
              <a:t>pH</a:t>
            </a:r>
            <a:r>
              <a:rPr lang="en-US" baseline="-25000">
                <a:solidFill>
                  <a:schemeClr val="tx1"/>
                </a:solidFill>
                <a:latin typeface="Arial Narrow" pitchFamily="34" charset="0"/>
              </a:rPr>
              <a:t>i</a:t>
            </a:r>
          </a:p>
        </p:txBody>
      </p:sp>
      <p:sp>
        <p:nvSpPr>
          <p:cNvPr id="10267" name="Line 29"/>
          <p:cNvSpPr>
            <a:spLocks noChangeShapeType="1"/>
          </p:cNvSpPr>
          <p:nvPr/>
        </p:nvSpPr>
        <p:spPr bwMode="auto">
          <a:xfrm flipV="1">
            <a:off x="1425575" y="5321300"/>
            <a:ext cx="1588" cy="7334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39038" name="Group 30"/>
          <p:cNvGrpSpPr>
            <a:grpSpLocks/>
          </p:cNvGrpSpPr>
          <p:nvPr/>
        </p:nvGrpSpPr>
        <p:grpSpPr bwMode="auto">
          <a:xfrm>
            <a:off x="1803400" y="3967163"/>
            <a:ext cx="155575" cy="1971675"/>
            <a:chOff x="1136" y="2499"/>
            <a:chExt cx="98" cy="1242"/>
          </a:xfrm>
        </p:grpSpPr>
        <p:grpSp>
          <p:nvGrpSpPr>
            <p:cNvPr id="10423" name="Group 31"/>
            <p:cNvGrpSpPr>
              <a:grpSpLocks/>
            </p:cNvGrpSpPr>
            <p:nvPr/>
          </p:nvGrpSpPr>
          <p:grpSpPr bwMode="auto">
            <a:xfrm>
              <a:off x="1136" y="2499"/>
              <a:ext cx="93" cy="16"/>
              <a:chOff x="1136" y="2499"/>
              <a:chExt cx="93" cy="16"/>
            </a:xfrm>
          </p:grpSpPr>
          <p:sp>
            <p:nvSpPr>
              <p:cNvPr id="10427" name="Freeform 32"/>
              <p:cNvSpPr>
                <a:spLocks/>
              </p:cNvSpPr>
              <p:nvPr/>
            </p:nvSpPr>
            <p:spPr bwMode="auto">
              <a:xfrm>
                <a:off x="1136" y="2506"/>
                <a:ext cx="47" cy="9"/>
              </a:xfrm>
              <a:custGeom>
                <a:avLst/>
                <a:gdLst>
                  <a:gd name="T0" fmla="*/ 0 w 158"/>
                  <a:gd name="T1" fmla="*/ 0 h 26"/>
                  <a:gd name="T2" fmla="*/ 0 w 158"/>
                  <a:gd name="T3" fmla="*/ 0 h 26"/>
                  <a:gd name="T4" fmla="*/ 0 w 158"/>
                  <a:gd name="T5" fmla="*/ 0 h 26"/>
                  <a:gd name="T6" fmla="*/ 0 w 158"/>
                  <a:gd name="T7" fmla="*/ 0 h 26"/>
                  <a:gd name="T8" fmla="*/ 0 w 158"/>
                  <a:gd name="T9" fmla="*/ 0 h 26"/>
                  <a:gd name="T10" fmla="*/ 0 w 158"/>
                  <a:gd name="T11" fmla="*/ 0 h 26"/>
                  <a:gd name="T12" fmla="*/ 0 w 158"/>
                  <a:gd name="T13" fmla="*/ 0 h 26"/>
                  <a:gd name="T14" fmla="*/ 0 w 158"/>
                  <a:gd name="T15" fmla="*/ 0 h 26"/>
                  <a:gd name="T16" fmla="*/ 0 w 158"/>
                  <a:gd name="T17" fmla="*/ 0 h 26"/>
                  <a:gd name="T18" fmla="*/ 0 w 158"/>
                  <a:gd name="T19" fmla="*/ 0 h 26"/>
                  <a:gd name="T20" fmla="*/ 0 w 158"/>
                  <a:gd name="T21" fmla="*/ 0 h 26"/>
                  <a:gd name="T22" fmla="*/ 0 w 158"/>
                  <a:gd name="T23" fmla="*/ 0 h 26"/>
                  <a:gd name="T24" fmla="*/ 0 w 158"/>
                  <a:gd name="T25" fmla="*/ 0 h 26"/>
                  <a:gd name="T26" fmla="*/ 0 w 158"/>
                  <a:gd name="T27" fmla="*/ 0 h 26"/>
                  <a:gd name="T28" fmla="*/ 0 w 158"/>
                  <a:gd name="T29" fmla="*/ 0 h 26"/>
                  <a:gd name="T30" fmla="*/ 0 w 158"/>
                  <a:gd name="T31" fmla="*/ 0 h 26"/>
                  <a:gd name="T32" fmla="*/ 0 w 158"/>
                  <a:gd name="T33" fmla="*/ 0 h 26"/>
                  <a:gd name="T34" fmla="*/ 0 w 158"/>
                  <a:gd name="T35" fmla="*/ 0 h 26"/>
                  <a:gd name="T36" fmla="*/ 0 w 158"/>
                  <a:gd name="T37" fmla="*/ 0 h 26"/>
                  <a:gd name="T38" fmla="*/ 0 w 158"/>
                  <a:gd name="T39" fmla="*/ 0 h 26"/>
                  <a:gd name="T40" fmla="*/ 0 w 158"/>
                  <a:gd name="T41" fmla="*/ 0 h 26"/>
                  <a:gd name="T42" fmla="*/ 0 w 158"/>
                  <a:gd name="T43" fmla="*/ 0 h 26"/>
                  <a:gd name="T44" fmla="*/ 0 w 158"/>
                  <a:gd name="T45" fmla="*/ 0 h 26"/>
                  <a:gd name="T46" fmla="*/ 0 w 158"/>
                  <a:gd name="T47" fmla="*/ 0 h 26"/>
                  <a:gd name="T48" fmla="*/ 0 w 158"/>
                  <a:gd name="T49" fmla="*/ 0 h 26"/>
                  <a:gd name="T50" fmla="*/ 0 w 158"/>
                  <a:gd name="T51" fmla="*/ 0 h 26"/>
                  <a:gd name="T52" fmla="*/ 0 w 158"/>
                  <a:gd name="T53" fmla="*/ 0 h 26"/>
                  <a:gd name="T54" fmla="*/ 0 w 158"/>
                  <a:gd name="T55" fmla="*/ 0 h 26"/>
                  <a:gd name="T56" fmla="*/ 0 w 158"/>
                  <a:gd name="T57" fmla="*/ 0 h 26"/>
                  <a:gd name="T58" fmla="*/ 0 w 158"/>
                  <a:gd name="T59" fmla="*/ 0 h 26"/>
                  <a:gd name="T60" fmla="*/ 0 w 158"/>
                  <a:gd name="T61" fmla="*/ 0 h 26"/>
                  <a:gd name="T62" fmla="*/ 0 w 158"/>
                  <a:gd name="T63" fmla="*/ 0 h 26"/>
                  <a:gd name="T64" fmla="*/ 0 w 158"/>
                  <a:gd name="T65" fmla="*/ 0 h 26"/>
                  <a:gd name="T66" fmla="*/ 0 w 158"/>
                  <a:gd name="T67" fmla="*/ 0 h 26"/>
                  <a:gd name="T68" fmla="*/ 0 w 158"/>
                  <a:gd name="T69" fmla="*/ 0 h 26"/>
                  <a:gd name="T70" fmla="*/ 0 w 158"/>
                  <a:gd name="T71" fmla="*/ 0 h 26"/>
                  <a:gd name="T72" fmla="*/ 0 w 158"/>
                  <a:gd name="T73" fmla="*/ 0 h 26"/>
                  <a:gd name="T74" fmla="*/ 0 w 158"/>
                  <a:gd name="T75" fmla="*/ 0 h 26"/>
                  <a:gd name="T76" fmla="*/ 0 w 158"/>
                  <a:gd name="T77" fmla="*/ 0 h 26"/>
                  <a:gd name="T78" fmla="*/ 0 w 158"/>
                  <a:gd name="T79" fmla="*/ 0 h 26"/>
                  <a:gd name="T80" fmla="*/ 0 w 158"/>
                  <a:gd name="T81" fmla="*/ 0 h 26"/>
                  <a:gd name="T82" fmla="*/ 0 w 158"/>
                  <a:gd name="T83" fmla="*/ 0 h 26"/>
                  <a:gd name="T84" fmla="*/ 0 w 158"/>
                  <a:gd name="T85" fmla="*/ 0 h 26"/>
                  <a:gd name="T86" fmla="*/ 0 w 158"/>
                  <a:gd name="T87" fmla="*/ 0 h 26"/>
                  <a:gd name="T88" fmla="*/ 0 w 158"/>
                  <a:gd name="T89" fmla="*/ 0 h 26"/>
                  <a:gd name="T90" fmla="*/ 0 w 158"/>
                  <a:gd name="T91" fmla="*/ 0 h 26"/>
                  <a:gd name="T92" fmla="*/ 0 w 158"/>
                  <a:gd name="T93" fmla="*/ 0 h 26"/>
                  <a:gd name="T94" fmla="*/ 0 w 158"/>
                  <a:gd name="T95" fmla="*/ 0 h 26"/>
                  <a:gd name="T96" fmla="*/ 0 w 158"/>
                  <a:gd name="T97" fmla="*/ 0 h 26"/>
                  <a:gd name="T98" fmla="*/ 0 w 158"/>
                  <a:gd name="T99" fmla="*/ 0 h 26"/>
                  <a:gd name="T100" fmla="*/ 0 w 158"/>
                  <a:gd name="T101" fmla="*/ 0 h 26"/>
                  <a:gd name="T102" fmla="*/ 0 w 158"/>
                  <a:gd name="T103" fmla="*/ 0 h 26"/>
                  <a:gd name="T104" fmla="*/ 0 w 158"/>
                  <a:gd name="T105" fmla="*/ 0 h 26"/>
                  <a:gd name="T106" fmla="*/ 0 w 158"/>
                  <a:gd name="T107" fmla="*/ 0 h 26"/>
                  <a:gd name="T108" fmla="*/ 0 w 158"/>
                  <a:gd name="T109" fmla="*/ 0 h 26"/>
                  <a:gd name="T110" fmla="*/ 0 w 158"/>
                  <a:gd name="T111" fmla="*/ 0 h 26"/>
                  <a:gd name="T112" fmla="*/ 0 w 158"/>
                  <a:gd name="T113" fmla="*/ 0 h 26"/>
                  <a:gd name="T114" fmla="*/ 0 w 158"/>
                  <a:gd name="T115" fmla="*/ 0 h 26"/>
                  <a:gd name="T116" fmla="*/ 0 w 158"/>
                  <a:gd name="T117" fmla="*/ 0 h 26"/>
                  <a:gd name="T118" fmla="*/ 0 w 158"/>
                  <a:gd name="T119" fmla="*/ 0 h 26"/>
                  <a:gd name="T120" fmla="*/ 0 w 158"/>
                  <a:gd name="T121" fmla="*/ 0 h 26"/>
                  <a:gd name="T122" fmla="*/ 0 w 158"/>
                  <a:gd name="T123" fmla="*/ 0 h 26"/>
                  <a:gd name="T124" fmla="*/ 0 w 158"/>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6">
                    <a:moveTo>
                      <a:pt x="0" y="26"/>
                    </a:moveTo>
                    <a:lnTo>
                      <a:pt x="1" y="26"/>
                    </a:lnTo>
                    <a:lnTo>
                      <a:pt x="2" y="25"/>
                    </a:lnTo>
                    <a:lnTo>
                      <a:pt x="4" y="25"/>
                    </a:lnTo>
                    <a:lnTo>
                      <a:pt x="5" y="25"/>
                    </a:lnTo>
                    <a:lnTo>
                      <a:pt x="6" y="24"/>
                    </a:lnTo>
                    <a:lnTo>
                      <a:pt x="8" y="24"/>
                    </a:lnTo>
                    <a:lnTo>
                      <a:pt x="9" y="21"/>
                    </a:lnTo>
                    <a:lnTo>
                      <a:pt x="10" y="21"/>
                    </a:lnTo>
                    <a:lnTo>
                      <a:pt x="12" y="21"/>
                    </a:lnTo>
                    <a:lnTo>
                      <a:pt x="13" y="21"/>
                    </a:lnTo>
                    <a:lnTo>
                      <a:pt x="14" y="21"/>
                    </a:lnTo>
                    <a:lnTo>
                      <a:pt x="15" y="21"/>
                    </a:lnTo>
                    <a:lnTo>
                      <a:pt x="16" y="23"/>
                    </a:lnTo>
                    <a:lnTo>
                      <a:pt x="17" y="23"/>
                    </a:lnTo>
                    <a:lnTo>
                      <a:pt x="19" y="23"/>
                    </a:lnTo>
                    <a:lnTo>
                      <a:pt x="21" y="23"/>
                    </a:lnTo>
                    <a:lnTo>
                      <a:pt x="22" y="23"/>
                    </a:lnTo>
                    <a:lnTo>
                      <a:pt x="23" y="23"/>
                    </a:lnTo>
                    <a:lnTo>
                      <a:pt x="24" y="21"/>
                    </a:lnTo>
                    <a:lnTo>
                      <a:pt x="25" y="21"/>
                    </a:lnTo>
                    <a:lnTo>
                      <a:pt x="27" y="21"/>
                    </a:lnTo>
                    <a:lnTo>
                      <a:pt x="28" y="20"/>
                    </a:lnTo>
                    <a:lnTo>
                      <a:pt x="29" y="20"/>
                    </a:lnTo>
                    <a:lnTo>
                      <a:pt x="30" y="20"/>
                    </a:lnTo>
                    <a:lnTo>
                      <a:pt x="31" y="18"/>
                    </a:lnTo>
                    <a:lnTo>
                      <a:pt x="32" y="18"/>
                    </a:lnTo>
                    <a:lnTo>
                      <a:pt x="35" y="18"/>
                    </a:lnTo>
                    <a:lnTo>
                      <a:pt x="36" y="18"/>
                    </a:lnTo>
                    <a:lnTo>
                      <a:pt x="37" y="17"/>
                    </a:lnTo>
                    <a:lnTo>
                      <a:pt x="38" y="17"/>
                    </a:lnTo>
                    <a:lnTo>
                      <a:pt x="39" y="16"/>
                    </a:lnTo>
                    <a:lnTo>
                      <a:pt x="40" y="14"/>
                    </a:lnTo>
                    <a:lnTo>
                      <a:pt x="42" y="14"/>
                    </a:lnTo>
                    <a:lnTo>
                      <a:pt x="43" y="13"/>
                    </a:lnTo>
                    <a:lnTo>
                      <a:pt x="44" y="11"/>
                    </a:lnTo>
                    <a:lnTo>
                      <a:pt x="45" y="11"/>
                    </a:lnTo>
                    <a:lnTo>
                      <a:pt x="46" y="10"/>
                    </a:lnTo>
                    <a:lnTo>
                      <a:pt x="48" y="10"/>
                    </a:lnTo>
                    <a:lnTo>
                      <a:pt x="50" y="10"/>
                    </a:lnTo>
                    <a:lnTo>
                      <a:pt x="51" y="8"/>
                    </a:lnTo>
                    <a:lnTo>
                      <a:pt x="52" y="8"/>
                    </a:lnTo>
                    <a:lnTo>
                      <a:pt x="53" y="8"/>
                    </a:lnTo>
                    <a:lnTo>
                      <a:pt x="54" y="8"/>
                    </a:lnTo>
                    <a:lnTo>
                      <a:pt x="55" y="6"/>
                    </a:lnTo>
                    <a:lnTo>
                      <a:pt x="57" y="6"/>
                    </a:lnTo>
                    <a:lnTo>
                      <a:pt x="58" y="6"/>
                    </a:lnTo>
                    <a:lnTo>
                      <a:pt x="59" y="6"/>
                    </a:lnTo>
                    <a:lnTo>
                      <a:pt x="61" y="6"/>
                    </a:lnTo>
                    <a:lnTo>
                      <a:pt x="62" y="6"/>
                    </a:lnTo>
                    <a:lnTo>
                      <a:pt x="63" y="6"/>
                    </a:lnTo>
                    <a:lnTo>
                      <a:pt x="65" y="6"/>
                    </a:lnTo>
                    <a:lnTo>
                      <a:pt x="66" y="8"/>
                    </a:lnTo>
                    <a:lnTo>
                      <a:pt x="67" y="8"/>
                    </a:lnTo>
                    <a:lnTo>
                      <a:pt x="68" y="10"/>
                    </a:lnTo>
                    <a:lnTo>
                      <a:pt x="69" y="10"/>
                    </a:lnTo>
                    <a:lnTo>
                      <a:pt x="70" y="10"/>
                    </a:lnTo>
                    <a:lnTo>
                      <a:pt x="72" y="10"/>
                    </a:lnTo>
                    <a:lnTo>
                      <a:pt x="74" y="11"/>
                    </a:lnTo>
                    <a:lnTo>
                      <a:pt x="75" y="11"/>
                    </a:lnTo>
                    <a:lnTo>
                      <a:pt x="76" y="11"/>
                    </a:lnTo>
                    <a:lnTo>
                      <a:pt x="77" y="11"/>
                    </a:lnTo>
                    <a:lnTo>
                      <a:pt x="79" y="11"/>
                    </a:lnTo>
                    <a:lnTo>
                      <a:pt x="80" y="11"/>
                    </a:lnTo>
                    <a:lnTo>
                      <a:pt x="81" y="11"/>
                    </a:lnTo>
                    <a:lnTo>
                      <a:pt x="82" y="11"/>
                    </a:lnTo>
                    <a:lnTo>
                      <a:pt x="83" y="11"/>
                    </a:lnTo>
                    <a:lnTo>
                      <a:pt x="84" y="11"/>
                    </a:lnTo>
                    <a:lnTo>
                      <a:pt x="86" y="11"/>
                    </a:lnTo>
                    <a:lnTo>
                      <a:pt x="88" y="11"/>
                    </a:lnTo>
                    <a:lnTo>
                      <a:pt x="89" y="10"/>
                    </a:lnTo>
                    <a:lnTo>
                      <a:pt x="90" y="10"/>
                    </a:lnTo>
                    <a:lnTo>
                      <a:pt x="91" y="10"/>
                    </a:lnTo>
                    <a:lnTo>
                      <a:pt x="92" y="10"/>
                    </a:lnTo>
                    <a:lnTo>
                      <a:pt x="94" y="10"/>
                    </a:lnTo>
                    <a:lnTo>
                      <a:pt x="95" y="10"/>
                    </a:lnTo>
                    <a:lnTo>
                      <a:pt x="96" y="10"/>
                    </a:lnTo>
                    <a:lnTo>
                      <a:pt x="97" y="10"/>
                    </a:lnTo>
                    <a:lnTo>
                      <a:pt x="98" y="10"/>
                    </a:lnTo>
                    <a:lnTo>
                      <a:pt x="99" y="10"/>
                    </a:lnTo>
                    <a:lnTo>
                      <a:pt x="102" y="10"/>
                    </a:lnTo>
                    <a:lnTo>
                      <a:pt x="103" y="10"/>
                    </a:lnTo>
                    <a:lnTo>
                      <a:pt x="104" y="10"/>
                    </a:lnTo>
                    <a:lnTo>
                      <a:pt x="105" y="10"/>
                    </a:lnTo>
                    <a:lnTo>
                      <a:pt x="106" y="10"/>
                    </a:lnTo>
                    <a:lnTo>
                      <a:pt x="107" y="10"/>
                    </a:lnTo>
                    <a:lnTo>
                      <a:pt x="109" y="10"/>
                    </a:lnTo>
                    <a:lnTo>
                      <a:pt x="110" y="10"/>
                    </a:lnTo>
                    <a:lnTo>
                      <a:pt x="111" y="10"/>
                    </a:lnTo>
                    <a:lnTo>
                      <a:pt x="112" y="10"/>
                    </a:lnTo>
                    <a:lnTo>
                      <a:pt x="114" y="10"/>
                    </a:lnTo>
                    <a:lnTo>
                      <a:pt x="115" y="11"/>
                    </a:lnTo>
                    <a:lnTo>
                      <a:pt x="117" y="11"/>
                    </a:lnTo>
                    <a:lnTo>
                      <a:pt x="118" y="11"/>
                    </a:lnTo>
                    <a:lnTo>
                      <a:pt x="119" y="11"/>
                    </a:lnTo>
                    <a:lnTo>
                      <a:pt x="120" y="11"/>
                    </a:lnTo>
                    <a:lnTo>
                      <a:pt x="121" y="11"/>
                    </a:lnTo>
                    <a:lnTo>
                      <a:pt x="122" y="11"/>
                    </a:lnTo>
                    <a:lnTo>
                      <a:pt x="124" y="11"/>
                    </a:lnTo>
                    <a:lnTo>
                      <a:pt x="125" y="11"/>
                    </a:lnTo>
                    <a:lnTo>
                      <a:pt x="126" y="11"/>
                    </a:lnTo>
                    <a:lnTo>
                      <a:pt x="128" y="10"/>
                    </a:lnTo>
                    <a:lnTo>
                      <a:pt x="129" y="10"/>
                    </a:lnTo>
                    <a:lnTo>
                      <a:pt x="130" y="10"/>
                    </a:lnTo>
                    <a:lnTo>
                      <a:pt x="132" y="10"/>
                    </a:lnTo>
                    <a:lnTo>
                      <a:pt x="133" y="7"/>
                    </a:lnTo>
                    <a:lnTo>
                      <a:pt x="134" y="7"/>
                    </a:lnTo>
                    <a:lnTo>
                      <a:pt x="135" y="7"/>
                    </a:lnTo>
                    <a:lnTo>
                      <a:pt x="136" y="7"/>
                    </a:lnTo>
                    <a:lnTo>
                      <a:pt x="138" y="6"/>
                    </a:lnTo>
                    <a:lnTo>
                      <a:pt x="139" y="6"/>
                    </a:lnTo>
                    <a:lnTo>
                      <a:pt x="141" y="6"/>
                    </a:lnTo>
                    <a:lnTo>
                      <a:pt x="142" y="4"/>
                    </a:lnTo>
                    <a:lnTo>
                      <a:pt x="143" y="4"/>
                    </a:lnTo>
                    <a:lnTo>
                      <a:pt x="144" y="4"/>
                    </a:lnTo>
                    <a:lnTo>
                      <a:pt x="146" y="4"/>
                    </a:lnTo>
                    <a:lnTo>
                      <a:pt x="147" y="3"/>
                    </a:lnTo>
                    <a:lnTo>
                      <a:pt x="148" y="3"/>
                    </a:lnTo>
                    <a:lnTo>
                      <a:pt x="149" y="3"/>
                    </a:lnTo>
                    <a:lnTo>
                      <a:pt x="150" y="2"/>
                    </a:lnTo>
                    <a:lnTo>
                      <a:pt x="151" y="2"/>
                    </a:lnTo>
                    <a:lnTo>
                      <a:pt x="154" y="2"/>
                    </a:lnTo>
                    <a:lnTo>
                      <a:pt x="155" y="2"/>
                    </a:lnTo>
                    <a:lnTo>
                      <a:pt x="156" y="0"/>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28" name="Freeform 33"/>
              <p:cNvSpPr>
                <a:spLocks/>
              </p:cNvSpPr>
              <p:nvPr/>
            </p:nvSpPr>
            <p:spPr bwMode="auto">
              <a:xfrm>
                <a:off x="1183" y="2499"/>
                <a:ext cx="46" cy="9"/>
              </a:xfrm>
              <a:custGeom>
                <a:avLst/>
                <a:gdLst>
                  <a:gd name="T0" fmla="*/ 0 w 158"/>
                  <a:gd name="T1" fmla="*/ 0 h 26"/>
                  <a:gd name="T2" fmla="*/ 0 w 158"/>
                  <a:gd name="T3" fmla="*/ 0 h 26"/>
                  <a:gd name="T4" fmla="*/ 0 w 158"/>
                  <a:gd name="T5" fmla="*/ 0 h 26"/>
                  <a:gd name="T6" fmla="*/ 0 w 158"/>
                  <a:gd name="T7" fmla="*/ 0 h 26"/>
                  <a:gd name="T8" fmla="*/ 0 w 158"/>
                  <a:gd name="T9" fmla="*/ 0 h 26"/>
                  <a:gd name="T10" fmla="*/ 0 w 158"/>
                  <a:gd name="T11" fmla="*/ 0 h 26"/>
                  <a:gd name="T12" fmla="*/ 0 w 158"/>
                  <a:gd name="T13" fmla="*/ 0 h 26"/>
                  <a:gd name="T14" fmla="*/ 0 w 158"/>
                  <a:gd name="T15" fmla="*/ 0 h 26"/>
                  <a:gd name="T16" fmla="*/ 0 w 158"/>
                  <a:gd name="T17" fmla="*/ 0 h 26"/>
                  <a:gd name="T18" fmla="*/ 0 w 158"/>
                  <a:gd name="T19" fmla="*/ 0 h 26"/>
                  <a:gd name="T20" fmla="*/ 0 w 158"/>
                  <a:gd name="T21" fmla="*/ 0 h 26"/>
                  <a:gd name="T22" fmla="*/ 0 w 158"/>
                  <a:gd name="T23" fmla="*/ 0 h 26"/>
                  <a:gd name="T24" fmla="*/ 0 w 158"/>
                  <a:gd name="T25" fmla="*/ 0 h 26"/>
                  <a:gd name="T26" fmla="*/ 0 w 158"/>
                  <a:gd name="T27" fmla="*/ 0 h 26"/>
                  <a:gd name="T28" fmla="*/ 0 w 158"/>
                  <a:gd name="T29" fmla="*/ 0 h 26"/>
                  <a:gd name="T30" fmla="*/ 0 w 158"/>
                  <a:gd name="T31" fmla="*/ 0 h 26"/>
                  <a:gd name="T32" fmla="*/ 0 w 158"/>
                  <a:gd name="T33" fmla="*/ 0 h 26"/>
                  <a:gd name="T34" fmla="*/ 0 w 158"/>
                  <a:gd name="T35" fmla="*/ 0 h 26"/>
                  <a:gd name="T36" fmla="*/ 0 w 158"/>
                  <a:gd name="T37" fmla="*/ 0 h 26"/>
                  <a:gd name="T38" fmla="*/ 0 w 158"/>
                  <a:gd name="T39" fmla="*/ 0 h 26"/>
                  <a:gd name="T40" fmla="*/ 0 w 158"/>
                  <a:gd name="T41" fmla="*/ 0 h 26"/>
                  <a:gd name="T42" fmla="*/ 0 w 158"/>
                  <a:gd name="T43" fmla="*/ 0 h 26"/>
                  <a:gd name="T44" fmla="*/ 0 w 158"/>
                  <a:gd name="T45" fmla="*/ 0 h 26"/>
                  <a:gd name="T46" fmla="*/ 0 w 158"/>
                  <a:gd name="T47" fmla="*/ 0 h 26"/>
                  <a:gd name="T48" fmla="*/ 0 w 158"/>
                  <a:gd name="T49" fmla="*/ 0 h 26"/>
                  <a:gd name="T50" fmla="*/ 0 w 158"/>
                  <a:gd name="T51" fmla="*/ 0 h 26"/>
                  <a:gd name="T52" fmla="*/ 0 w 158"/>
                  <a:gd name="T53" fmla="*/ 0 h 26"/>
                  <a:gd name="T54" fmla="*/ 0 w 158"/>
                  <a:gd name="T55" fmla="*/ 0 h 26"/>
                  <a:gd name="T56" fmla="*/ 0 w 158"/>
                  <a:gd name="T57" fmla="*/ 0 h 26"/>
                  <a:gd name="T58" fmla="*/ 0 w 158"/>
                  <a:gd name="T59" fmla="*/ 0 h 26"/>
                  <a:gd name="T60" fmla="*/ 0 w 158"/>
                  <a:gd name="T61" fmla="*/ 0 h 26"/>
                  <a:gd name="T62" fmla="*/ 0 w 158"/>
                  <a:gd name="T63" fmla="*/ 0 h 26"/>
                  <a:gd name="T64" fmla="*/ 0 w 158"/>
                  <a:gd name="T65" fmla="*/ 0 h 26"/>
                  <a:gd name="T66" fmla="*/ 0 w 158"/>
                  <a:gd name="T67" fmla="*/ 0 h 26"/>
                  <a:gd name="T68" fmla="*/ 0 w 158"/>
                  <a:gd name="T69" fmla="*/ 0 h 26"/>
                  <a:gd name="T70" fmla="*/ 0 w 158"/>
                  <a:gd name="T71" fmla="*/ 0 h 26"/>
                  <a:gd name="T72" fmla="*/ 0 w 158"/>
                  <a:gd name="T73" fmla="*/ 0 h 26"/>
                  <a:gd name="T74" fmla="*/ 0 w 158"/>
                  <a:gd name="T75" fmla="*/ 0 h 26"/>
                  <a:gd name="T76" fmla="*/ 0 w 158"/>
                  <a:gd name="T77" fmla="*/ 0 h 26"/>
                  <a:gd name="T78" fmla="*/ 0 w 158"/>
                  <a:gd name="T79" fmla="*/ 0 h 26"/>
                  <a:gd name="T80" fmla="*/ 0 w 158"/>
                  <a:gd name="T81" fmla="*/ 0 h 26"/>
                  <a:gd name="T82" fmla="*/ 0 w 158"/>
                  <a:gd name="T83" fmla="*/ 0 h 26"/>
                  <a:gd name="T84" fmla="*/ 0 w 158"/>
                  <a:gd name="T85" fmla="*/ 0 h 26"/>
                  <a:gd name="T86" fmla="*/ 0 w 158"/>
                  <a:gd name="T87" fmla="*/ 0 h 26"/>
                  <a:gd name="T88" fmla="*/ 0 w 158"/>
                  <a:gd name="T89" fmla="*/ 0 h 26"/>
                  <a:gd name="T90" fmla="*/ 0 w 158"/>
                  <a:gd name="T91" fmla="*/ 0 h 26"/>
                  <a:gd name="T92" fmla="*/ 0 w 158"/>
                  <a:gd name="T93" fmla="*/ 0 h 26"/>
                  <a:gd name="T94" fmla="*/ 0 w 158"/>
                  <a:gd name="T95" fmla="*/ 0 h 26"/>
                  <a:gd name="T96" fmla="*/ 0 w 158"/>
                  <a:gd name="T97" fmla="*/ 0 h 26"/>
                  <a:gd name="T98" fmla="*/ 0 w 158"/>
                  <a:gd name="T99" fmla="*/ 0 h 26"/>
                  <a:gd name="T100" fmla="*/ 0 w 158"/>
                  <a:gd name="T101" fmla="*/ 0 h 26"/>
                  <a:gd name="T102" fmla="*/ 0 w 158"/>
                  <a:gd name="T103" fmla="*/ 0 h 26"/>
                  <a:gd name="T104" fmla="*/ 0 w 158"/>
                  <a:gd name="T105" fmla="*/ 0 h 26"/>
                  <a:gd name="T106" fmla="*/ 0 w 158"/>
                  <a:gd name="T107" fmla="*/ 0 h 26"/>
                  <a:gd name="T108" fmla="*/ 0 w 158"/>
                  <a:gd name="T109" fmla="*/ 0 h 26"/>
                  <a:gd name="T110" fmla="*/ 0 w 158"/>
                  <a:gd name="T111" fmla="*/ 0 h 26"/>
                  <a:gd name="T112" fmla="*/ 0 w 158"/>
                  <a:gd name="T113" fmla="*/ 0 h 26"/>
                  <a:gd name="T114" fmla="*/ 0 w 158"/>
                  <a:gd name="T115" fmla="*/ 0 h 26"/>
                  <a:gd name="T116" fmla="*/ 0 w 158"/>
                  <a:gd name="T117" fmla="*/ 0 h 26"/>
                  <a:gd name="T118" fmla="*/ 0 w 158"/>
                  <a:gd name="T119" fmla="*/ 0 h 26"/>
                  <a:gd name="T120" fmla="*/ 0 w 158"/>
                  <a:gd name="T121" fmla="*/ 0 h 26"/>
                  <a:gd name="T122" fmla="*/ 0 w 158"/>
                  <a:gd name="T123" fmla="*/ 0 h 26"/>
                  <a:gd name="T124" fmla="*/ 0 w 158"/>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6">
                    <a:moveTo>
                      <a:pt x="0" y="21"/>
                    </a:moveTo>
                    <a:lnTo>
                      <a:pt x="1" y="21"/>
                    </a:lnTo>
                    <a:lnTo>
                      <a:pt x="3" y="21"/>
                    </a:lnTo>
                    <a:lnTo>
                      <a:pt x="4" y="21"/>
                    </a:lnTo>
                    <a:lnTo>
                      <a:pt x="5" y="20"/>
                    </a:lnTo>
                    <a:lnTo>
                      <a:pt x="6" y="20"/>
                    </a:lnTo>
                    <a:lnTo>
                      <a:pt x="7" y="20"/>
                    </a:lnTo>
                    <a:lnTo>
                      <a:pt x="8" y="20"/>
                    </a:lnTo>
                    <a:lnTo>
                      <a:pt x="11" y="20"/>
                    </a:lnTo>
                    <a:lnTo>
                      <a:pt x="12" y="20"/>
                    </a:lnTo>
                    <a:lnTo>
                      <a:pt x="13" y="20"/>
                    </a:lnTo>
                    <a:lnTo>
                      <a:pt x="14" y="20"/>
                    </a:lnTo>
                    <a:lnTo>
                      <a:pt x="15" y="20"/>
                    </a:lnTo>
                    <a:lnTo>
                      <a:pt x="16" y="20"/>
                    </a:lnTo>
                    <a:lnTo>
                      <a:pt x="18" y="20"/>
                    </a:lnTo>
                    <a:lnTo>
                      <a:pt x="19" y="19"/>
                    </a:lnTo>
                    <a:lnTo>
                      <a:pt x="20" y="18"/>
                    </a:lnTo>
                    <a:lnTo>
                      <a:pt x="21" y="18"/>
                    </a:lnTo>
                    <a:lnTo>
                      <a:pt x="23" y="18"/>
                    </a:lnTo>
                    <a:lnTo>
                      <a:pt x="24" y="18"/>
                    </a:lnTo>
                    <a:lnTo>
                      <a:pt x="26" y="18"/>
                    </a:lnTo>
                    <a:lnTo>
                      <a:pt x="27" y="16"/>
                    </a:lnTo>
                    <a:lnTo>
                      <a:pt x="28" y="16"/>
                    </a:lnTo>
                    <a:lnTo>
                      <a:pt x="29" y="16"/>
                    </a:lnTo>
                    <a:lnTo>
                      <a:pt x="30" y="16"/>
                    </a:lnTo>
                    <a:lnTo>
                      <a:pt x="31" y="16"/>
                    </a:lnTo>
                    <a:lnTo>
                      <a:pt x="33" y="15"/>
                    </a:lnTo>
                    <a:lnTo>
                      <a:pt x="34" y="15"/>
                    </a:lnTo>
                    <a:lnTo>
                      <a:pt x="36" y="15"/>
                    </a:lnTo>
                    <a:lnTo>
                      <a:pt x="37" y="15"/>
                    </a:lnTo>
                    <a:lnTo>
                      <a:pt x="38" y="15"/>
                    </a:lnTo>
                    <a:lnTo>
                      <a:pt x="39" y="16"/>
                    </a:lnTo>
                    <a:lnTo>
                      <a:pt x="41" y="16"/>
                    </a:lnTo>
                    <a:lnTo>
                      <a:pt x="42" y="16"/>
                    </a:lnTo>
                    <a:lnTo>
                      <a:pt x="43" y="16"/>
                    </a:lnTo>
                    <a:lnTo>
                      <a:pt x="44" y="16"/>
                    </a:lnTo>
                    <a:lnTo>
                      <a:pt x="45" y="18"/>
                    </a:lnTo>
                    <a:lnTo>
                      <a:pt x="47" y="18"/>
                    </a:lnTo>
                    <a:lnTo>
                      <a:pt x="48" y="20"/>
                    </a:lnTo>
                    <a:lnTo>
                      <a:pt x="50" y="20"/>
                    </a:lnTo>
                    <a:lnTo>
                      <a:pt x="51" y="21"/>
                    </a:lnTo>
                    <a:lnTo>
                      <a:pt x="52" y="22"/>
                    </a:lnTo>
                    <a:lnTo>
                      <a:pt x="53" y="24"/>
                    </a:lnTo>
                    <a:lnTo>
                      <a:pt x="55" y="25"/>
                    </a:lnTo>
                    <a:lnTo>
                      <a:pt x="56" y="25"/>
                    </a:lnTo>
                    <a:lnTo>
                      <a:pt x="57" y="26"/>
                    </a:lnTo>
                    <a:lnTo>
                      <a:pt x="58" y="26"/>
                    </a:lnTo>
                    <a:lnTo>
                      <a:pt x="59" y="26"/>
                    </a:lnTo>
                    <a:lnTo>
                      <a:pt x="60" y="25"/>
                    </a:lnTo>
                    <a:lnTo>
                      <a:pt x="63" y="24"/>
                    </a:lnTo>
                    <a:lnTo>
                      <a:pt x="64" y="21"/>
                    </a:lnTo>
                    <a:lnTo>
                      <a:pt x="65" y="20"/>
                    </a:lnTo>
                    <a:lnTo>
                      <a:pt x="66" y="16"/>
                    </a:lnTo>
                    <a:lnTo>
                      <a:pt x="67" y="15"/>
                    </a:lnTo>
                    <a:lnTo>
                      <a:pt x="68" y="12"/>
                    </a:lnTo>
                    <a:lnTo>
                      <a:pt x="70" y="10"/>
                    </a:lnTo>
                    <a:lnTo>
                      <a:pt x="71" y="8"/>
                    </a:lnTo>
                    <a:lnTo>
                      <a:pt x="72" y="6"/>
                    </a:lnTo>
                    <a:lnTo>
                      <a:pt x="73" y="5"/>
                    </a:lnTo>
                    <a:lnTo>
                      <a:pt x="74" y="4"/>
                    </a:lnTo>
                    <a:lnTo>
                      <a:pt x="76" y="4"/>
                    </a:lnTo>
                    <a:lnTo>
                      <a:pt x="78" y="1"/>
                    </a:lnTo>
                    <a:lnTo>
                      <a:pt x="79" y="1"/>
                    </a:lnTo>
                    <a:lnTo>
                      <a:pt x="80" y="0"/>
                    </a:lnTo>
                    <a:lnTo>
                      <a:pt x="81" y="0"/>
                    </a:lnTo>
                    <a:lnTo>
                      <a:pt x="82" y="0"/>
                    </a:lnTo>
                    <a:lnTo>
                      <a:pt x="83" y="0"/>
                    </a:lnTo>
                    <a:lnTo>
                      <a:pt x="85" y="0"/>
                    </a:lnTo>
                    <a:lnTo>
                      <a:pt x="86" y="0"/>
                    </a:lnTo>
                    <a:lnTo>
                      <a:pt x="87" y="0"/>
                    </a:lnTo>
                    <a:lnTo>
                      <a:pt x="88" y="0"/>
                    </a:lnTo>
                    <a:lnTo>
                      <a:pt x="90" y="0"/>
                    </a:lnTo>
                    <a:lnTo>
                      <a:pt x="91" y="1"/>
                    </a:lnTo>
                    <a:lnTo>
                      <a:pt x="93" y="1"/>
                    </a:lnTo>
                    <a:lnTo>
                      <a:pt x="94" y="2"/>
                    </a:lnTo>
                    <a:lnTo>
                      <a:pt x="95" y="5"/>
                    </a:lnTo>
                    <a:lnTo>
                      <a:pt x="96" y="6"/>
                    </a:lnTo>
                    <a:lnTo>
                      <a:pt x="97" y="8"/>
                    </a:lnTo>
                    <a:lnTo>
                      <a:pt x="98" y="9"/>
                    </a:lnTo>
                    <a:lnTo>
                      <a:pt x="100" y="12"/>
                    </a:lnTo>
                    <a:lnTo>
                      <a:pt x="101" y="13"/>
                    </a:lnTo>
                    <a:lnTo>
                      <a:pt x="103" y="14"/>
                    </a:lnTo>
                    <a:lnTo>
                      <a:pt x="104" y="16"/>
                    </a:lnTo>
                    <a:lnTo>
                      <a:pt x="105" y="16"/>
                    </a:lnTo>
                    <a:lnTo>
                      <a:pt x="107" y="18"/>
                    </a:lnTo>
                    <a:lnTo>
                      <a:pt x="108" y="18"/>
                    </a:lnTo>
                    <a:lnTo>
                      <a:pt x="109" y="18"/>
                    </a:lnTo>
                    <a:lnTo>
                      <a:pt x="110" y="18"/>
                    </a:lnTo>
                    <a:lnTo>
                      <a:pt x="111" y="18"/>
                    </a:lnTo>
                    <a:lnTo>
                      <a:pt x="112" y="16"/>
                    </a:lnTo>
                    <a:lnTo>
                      <a:pt x="114" y="16"/>
                    </a:lnTo>
                    <a:lnTo>
                      <a:pt x="116" y="16"/>
                    </a:lnTo>
                    <a:lnTo>
                      <a:pt x="117" y="16"/>
                    </a:lnTo>
                    <a:lnTo>
                      <a:pt x="118" y="16"/>
                    </a:lnTo>
                    <a:lnTo>
                      <a:pt x="119" y="16"/>
                    </a:lnTo>
                    <a:lnTo>
                      <a:pt x="120" y="16"/>
                    </a:lnTo>
                    <a:lnTo>
                      <a:pt x="122" y="16"/>
                    </a:lnTo>
                    <a:lnTo>
                      <a:pt x="123" y="16"/>
                    </a:lnTo>
                    <a:lnTo>
                      <a:pt x="124" y="16"/>
                    </a:lnTo>
                    <a:lnTo>
                      <a:pt x="125" y="16"/>
                    </a:lnTo>
                    <a:lnTo>
                      <a:pt x="126" y="16"/>
                    </a:lnTo>
                    <a:lnTo>
                      <a:pt x="127" y="16"/>
                    </a:lnTo>
                    <a:lnTo>
                      <a:pt x="130" y="14"/>
                    </a:lnTo>
                    <a:lnTo>
                      <a:pt x="131" y="14"/>
                    </a:lnTo>
                    <a:lnTo>
                      <a:pt x="132" y="13"/>
                    </a:lnTo>
                    <a:lnTo>
                      <a:pt x="133" y="13"/>
                    </a:lnTo>
                    <a:lnTo>
                      <a:pt x="134" y="13"/>
                    </a:lnTo>
                    <a:lnTo>
                      <a:pt x="135" y="11"/>
                    </a:lnTo>
                    <a:lnTo>
                      <a:pt x="137" y="10"/>
                    </a:lnTo>
                    <a:lnTo>
                      <a:pt x="138" y="10"/>
                    </a:lnTo>
                    <a:lnTo>
                      <a:pt x="139" y="10"/>
                    </a:lnTo>
                    <a:lnTo>
                      <a:pt x="140" y="9"/>
                    </a:lnTo>
                    <a:lnTo>
                      <a:pt x="141" y="9"/>
                    </a:lnTo>
                    <a:lnTo>
                      <a:pt x="143" y="9"/>
                    </a:lnTo>
                    <a:lnTo>
                      <a:pt x="145" y="9"/>
                    </a:lnTo>
                    <a:lnTo>
                      <a:pt x="146" y="9"/>
                    </a:lnTo>
                    <a:lnTo>
                      <a:pt x="147" y="9"/>
                    </a:lnTo>
                    <a:lnTo>
                      <a:pt x="148" y="9"/>
                    </a:lnTo>
                    <a:lnTo>
                      <a:pt x="149" y="9"/>
                    </a:lnTo>
                    <a:lnTo>
                      <a:pt x="150" y="9"/>
                    </a:lnTo>
                    <a:lnTo>
                      <a:pt x="152" y="10"/>
                    </a:lnTo>
                    <a:lnTo>
                      <a:pt x="153" y="10"/>
                    </a:lnTo>
                    <a:lnTo>
                      <a:pt x="154" y="10"/>
                    </a:lnTo>
                    <a:lnTo>
                      <a:pt x="156" y="10"/>
                    </a:lnTo>
                    <a:lnTo>
                      <a:pt x="157" y="9"/>
                    </a:lnTo>
                    <a:lnTo>
                      <a:pt x="158" y="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424" name="Group 34"/>
            <p:cNvGrpSpPr>
              <a:grpSpLocks/>
            </p:cNvGrpSpPr>
            <p:nvPr/>
          </p:nvGrpSpPr>
          <p:grpSpPr bwMode="auto">
            <a:xfrm>
              <a:off x="1139" y="3716"/>
              <a:ext cx="95" cy="25"/>
              <a:chOff x="1143" y="3716"/>
              <a:chExt cx="95" cy="25"/>
            </a:xfrm>
          </p:grpSpPr>
          <p:sp>
            <p:nvSpPr>
              <p:cNvPr id="10425" name="Freeform 35"/>
              <p:cNvSpPr>
                <a:spLocks/>
              </p:cNvSpPr>
              <p:nvPr/>
            </p:nvSpPr>
            <p:spPr bwMode="auto">
              <a:xfrm>
                <a:off x="1143" y="3716"/>
                <a:ext cx="47" cy="5"/>
              </a:xfrm>
              <a:custGeom>
                <a:avLst/>
                <a:gdLst>
                  <a:gd name="T0" fmla="*/ 0 w 158"/>
                  <a:gd name="T1" fmla="*/ 0 h 45"/>
                  <a:gd name="T2" fmla="*/ 0 w 158"/>
                  <a:gd name="T3" fmla="*/ 0 h 45"/>
                  <a:gd name="T4" fmla="*/ 0 w 158"/>
                  <a:gd name="T5" fmla="*/ 0 h 45"/>
                  <a:gd name="T6" fmla="*/ 0 w 158"/>
                  <a:gd name="T7" fmla="*/ 0 h 45"/>
                  <a:gd name="T8" fmla="*/ 0 w 158"/>
                  <a:gd name="T9" fmla="*/ 0 h 45"/>
                  <a:gd name="T10" fmla="*/ 0 w 158"/>
                  <a:gd name="T11" fmla="*/ 0 h 45"/>
                  <a:gd name="T12" fmla="*/ 0 w 158"/>
                  <a:gd name="T13" fmla="*/ 0 h 45"/>
                  <a:gd name="T14" fmla="*/ 0 w 158"/>
                  <a:gd name="T15" fmla="*/ 0 h 45"/>
                  <a:gd name="T16" fmla="*/ 0 w 158"/>
                  <a:gd name="T17" fmla="*/ 0 h 45"/>
                  <a:gd name="T18" fmla="*/ 0 w 158"/>
                  <a:gd name="T19" fmla="*/ 0 h 45"/>
                  <a:gd name="T20" fmla="*/ 0 w 158"/>
                  <a:gd name="T21" fmla="*/ 0 h 45"/>
                  <a:gd name="T22" fmla="*/ 0 w 158"/>
                  <a:gd name="T23" fmla="*/ 0 h 45"/>
                  <a:gd name="T24" fmla="*/ 0 w 158"/>
                  <a:gd name="T25" fmla="*/ 0 h 45"/>
                  <a:gd name="T26" fmla="*/ 0 w 158"/>
                  <a:gd name="T27" fmla="*/ 0 h 45"/>
                  <a:gd name="T28" fmla="*/ 0 w 158"/>
                  <a:gd name="T29" fmla="*/ 0 h 45"/>
                  <a:gd name="T30" fmla="*/ 0 w 158"/>
                  <a:gd name="T31" fmla="*/ 0 h 45"/>
                  <a:gd name="T32" fmla="*/ 0 w 158"/>
                  <a:gd name="T33" fmla="*/ 0 h 45"/>
                  <a:gd name="T34" fmla="*/ 0 w 158"/>
                  <a:gd name="T35" fmla="*/ 0 h 45"/>
                  <a:gd name="T36" fmla="*/ 0 w 158"/>
                  <a:gd name="T37" fmla="*/ 0 h 45"/>
                  <a:gd name="T38" fmla="*/ 0 w 158"/>
                  <a:gd name="T39" fmla="*/ 0 h 45"/>
                  <a:gd name="T40" fmla="*/ 0 w 158"/>
                  <a:gd name="T41" fmla="*/ 0 h 45"/>
                  <a:gd name="T42" fmla="*/ 0 w 158"/>
                  <a:gd name="T43" fmla="*/ 0 h 45"/>
                  <a:gd name="T44" fmla="*/ 0 w 158"/>
                  <a:gd name="T45" fmla="*/ 0 h 45"/>
                  <a:gd name="T46" fmla="*/ 0 w 158"/>
                  <a:gd name="T47" fmla="*/ 0 h 45"/>
                  <a:gd name="T48" fmla="*/ 0 w 158"/>
                  <a:gd name="T49" fmla="*/ 0 h 45"/>
                  <a:gd name="T50" fmla="*/ 0 w 158"/>
                  <a:gd name="T51" fmla="*/ 0 h 45"/>
                  <a:gd name="T52" fmla="*/ 0 w 158"/>
                  <a:gd name="T53" fmla="*/ 0 h 45"/>
                  <a:gd name="T54" fmla="*/ 0 w 158"/>
                  <a:gd name="T55" fmla="*/ 0 h 45"/>
                  <a:gd name="T56" fmla="*/ 0 w 158"/>
                  <a:gd name="T57" fmla="*/ 0 h 45"/>
                  <a:gd name="T58" fmla="*/ 0 w 158"/>
                  <a:gd name="T59" fmla="*/ 0 h 45"/>
                  <a:gd name="T60" fmla="*/ 0 w 158"/>
                  <a:gd name="T61" fmla="*/ 0 h 45"/>
                  <a:gd name="T62" fmla="*/ 0 w 158"/>
                  <a:gd name="T63" fmla="*/ 0 h 45"/>
                  <a:gd name="T64" fmla="*/ 0 w 158"/>
                  <a:gd name="T65" fmla="*/ 0 h 45"/>
                  <a:gd name="T66" fmla="*/ 0 w 158"/>
                  <a:gd name="T67" fmla="*/ 0 h 45"/>
                  <a:gd name="T68" fmla="*/ 0 w 158"/>
                  <a:gd name="T69" fmla="*/ 0 h 45"/>
                  <a:gd name="T70" fmla="*/ 0 w 158"/>
                  <a:gd name="T71" fmla="*/ 0 h 45"/>
                  <a:gd name="T72" fmla="*/ 0 w 158"/>
                  <a:gd name="T73" fmla="*/ 0 h 45"/>
                  <a:gd name="T74" fmla="*/ 0 w 158"/>
                  <a:gd name="T75" fmla="*/ 0 h 45"/>
                  <a:gd name="T76" fmla="*/ 0 w 158"/>
                  <a:gd name="T77" fmla="*/ 0 h 45"/>
                  <a:gd name="T78" fmla="*/ 0 w 158"/>
                  <a:gd name="T79" fmla="*/ 0 h 45"/>
                  <a:gd name="T80" fmla="*/ 0 w 158"/>
                  <a:gd name="T81" fmla="*/ 0 h 45"/>
                  <a:gd name="T82" fmla="*/ 0 w 158"/>
                  <a:gd name="T83" fmla="*/ 0 h 45"/>
                  <a:gd name="T84" fmla="*/ 0 w 158"/>
                  <a:gd name="T85" fmla="*/ 0 h 45"/>
                  <a:gd name="T86" fmla="*/ 0 w 158"/>
                  <a:gd name="T87" fmla="*/ 0 h 45"/>
                  <a:gd name="T88" fmla="*/ 0 w 158"/>
                  <a:gd name="T89" fmla="*/ 0 h 45"/>
                  <a:gd name="T90" fmla="*/ 0 w 158"/>
                  <a:gd name="T91" fmla="*/ 0 h 45"/>
                  <a:gd name="T92" fmla="*/ 0 w 158"/>
                  <a:gd name="T93" fmla="*/ 0 h 45"/>
                  <a:gd name="T94" fmla="*/ 0 w 158"/>
                  <a:gd name="T95" fmla="*/ 0 h 45"/>
                  <a:gd name="T96" fmla="*/ 0 w 158"/>
                  <a:gd name="T97" fmla="*/ 0 h 45"/>
                  <a:gd name="T98" fmla="*/ 0 w 158"/>
                  <a:gd name="T99" fmla="*/ 0 h 45"/>
                  <a:gd name="T100" fmla="*/ 0 w 158"/>
                  <a:gd name="T101" fmla="*/ 0 h 45"/>
                  <a:gd name="T102" fmla="*/ 0 w 158"/>
                  <a:gd name="T103" fmla="*/ 0 h 45"/>
                  <a:gd name="T104" fmla="*/ 0 w 158"/>
                  <a:gd name="T105" fmla="*/ 0 h 45"/>
                  <a:gd name="T106" fmla="*/ 0 w 158"/>
                  <a:gd name="T107" fmla="*/ 0 h 45"/>
                  <a:gd name="T108" fmla="*/ 0 w 158"/>
                  <a:gd name="T109" fmla="*/ 0 h 45"/>
                  <a:gd name="T110" fmla="*/ 0 w 158"/>
                  <a:gd name="T111" fmla="*/ 0 h 45"/>
                  <a:gd name="T112" fmla="*/ 0 w 158"/>
                  <a:gd name="T113" fmla="*/ 0 h 45"/>
                  <a:gd name="T114" fmla="*/ 0 w 158"/>
                  <a:gd name="T115" fmla="*/ 0 h 45"/>
                  <a:gd name="T116" fmla="*/ 0 w 158"/>
                  <a:gd name="T117" fmla="*/ 0 h 45"/>
                  <a:gd name="T118" fmla="*/ 0 w 158"/>
                  <a:gd name="T119" fmla="*/ 0 h 45"/>
                  <a:gd name="T120" fmla="*/ 0 w 158"/>
                  <a:gd name="T121" fmla="*/ 0 h 45"/>
                  <a:gd name="T122" fmla="*/ 0 w 158"/>
                  <a:gd name="T123" fmla="*/ 0 h 45"/>
                  <a:gd name="T124" fmla="*/ 0 w 158"/>
                  <a:gd name="T125" fmla="*/ 0 h 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5">
                    <a:moveTo>
                      <a:pt x="0" y="2"/>
                    </a:moveTo>
                    <a:lnTo>
                      <a:pt x="1" y="2"/>
                    </a:lnTo>
                    <a:lnTo>
                      <a:pt x="2" y="2"/>
                    </a:lnTo>
                    <a:lnTo>
                      <a:pt x="3" y="2"/>
                    </a:lnTo>
                    <a:lnTo>
                      <a:pt x="5" y="2"/>
                    </a:lnTo>
                    <a:lnTo>
                      <a:pt x="6" y="2"/>
                    </a:lnTo>
                    <a:lnTo>
                      <a:pt x="7" y="2"/>
                    </a:lnTo>
                    <a:lnTo>
                      <a:pt x="8" y="2"/>
                    </a:lnTo>
                    <a:lnTo>
                      <a:pt x="9" y="2"/>
                    </a:lnTo>
                    <a:lnTo>
                      <a:pt x="10" y="2"/>
                    </a:lnTo>
                    <a:lnTo>
                      <a:pt x="13" y="0"/>
                    </a:lnTo>
                    <a:lnTo>
                      <a:pt x="14" y="0"/>
                    </a:lnTo>
                    <a:lnTo>
                      <a:pt x="15" y="0"/>
                    </a:lnTo>
                    <a:lnTo>
                      <a:pt x="16" y="0"/>
                    </a:lnTo>
                    <a:lnTo>
                      <a:pt x="17" y="0"/>
                    </a:lnTo>
                    <a:lnTo>
                      <a:pt x="18" y="0"/>
                    </a:lnTo>
                    <a:lnTo>
                      <a:pt x="20" y="0"/>
                    </a:lnTo>
                    <a:lnTo>
                      <a:pt x="21" y="0"/>
                    </a:lnTo>
                    <a:lnTo>
                      <a:pt x="22" y="0"/>
                    </a:lnTo>
                    <a:lnTo>
                      <a:pt x="23" y="0"/>
                    </a:lnTo>
                    <a:lnTo>
                      <a:pt x="25" y="0"/>
                    </a:lnTo>
                    <a:lnTo>
                      <a:pt x="26" y="7"/>
                    </a:lnTo>
                    <a:lnTo>
                      <a:pt x="28" y="7"/>
                    </a:lnTo>
                    <a:lnTo>
                      <a:pt x="29" y="7"/>
                    </a:lnTo>
                    <a:lnTo>
                      <a:pt x="30" y="7"/>
                    </a:lnTo>
                    <a:lnTo>
                      <a:pt x="31" y="7"/>
                    </a:lnTo>
                    <a:lnTo>
                      <a:pt x="32" y="13"/>
                    </a:lnTo>
                    <a:lnTo>
                      <a:pt x="33" y="13"/>
                    </a:lnTo>
                    <a:lnTo>
                      <a:pt x="35" y="13"/>
                    </a:lnTo>
                    <a:lnTo>
                      <a:pt x="36" y="13"/>
                    </a:lnTo>
                    <a:lnTo>
                      <a:pt x="38" y="13"/>
                    </a:lnTo>
                    <a:lnTo>
                      <a:pt x="39" y="20"/>
                    </a:lnTo>
                    <a:lnTo>
                      <a:pt x="40" y="20"/>
                    </a:lnTo>
                    <a:lnTo>
                      <a:pt x="41" y="20"/>
                    </a:lnTo>
                    <a:lnTo>
                      <a:pt x="43" y="26"/>
                    </a:lnTo>
                    <a:lnTo>
                      <a:pt x="44" y="26"/>
                    </a:lnTo>
                    <a:lnTo>
                      <a:pt x="45" y="26"/>
                    </a:lnTo>
                    <a:lnTo>
                      <a:pt x="46" y="26"/>
                    </a:lnTo>
                    <a:lnTo>
                      <a:pt x="47" y="26"/>
                    </a:lnTo>
                    <a:lnTo>
                      <a:pt x="48" y="26"/>
                    </a:lnTo>
                    <a:lnTo>
                      <a:pt x="51" y="26"/>
                    </a:lnTo>
                    <a:lnTo>
                      <a:pt x="52" y="26"/>
                    </a:lnTo>
                    <a:lnTo>
                      <a:pt x="53" y="26"/>
                    </a:lnTo>
                    <a:lnTo>
                      <a:pt x="54" y="26"/>
                    </a:lnTo>
                    <a:lnTo>
                      <a:pt x="55" y="26"/>
                    </a:lnTo>
                    <a:lnTo>
                      <a:pt x="56" y="26"/>
                    </a:lnTo>
                    <a:lnTo>
                      <a:pt x="58" y="26"/>
                    </a:lnTo>
                    <a:lnTo>
                      <a:pt x="59" y="20"/>
                    </a:lnTo>
                    <a:lnTo>
                      <a:pt x="60" y="20"/>
                    </a:lnTo>
                    <a:lnTo>
                      <a:pt x="61" y="20"/>
                    </a:lnTo>
                    <a:lnTo>
                      <a:pt x="62" y="20"/>
                    </a:lnTo>
                    <a:lnTo>
                      <a:pt x="63" y="20"/>
                    </a:lnTo>
                    <a:lnTo>
                      <a:pt x="66" y="13"/>
                    </a:lnTo>
                    <a:lnTo>
                      <a:pt x="67" y="13"/>
                    </a:lnTo>
                    <a:lnTo>
                      <a:pt x="68" y="13"/>
                    </a:lnTo>
                    <a:lnTo>
                      <a:pt x="69" y="13"/>
                    </a:lnTo>
                    <a:lnTo>
                      <a:pt x="70" y="13"/>
                    </a:lnTo>
                    <a:lnTo>
                      <a:pt x="71" y="13"/>
                    </a:lnTo>
                    <a:lnTo>
                      <a:pt x="73" y="7"/>
                    </a:lnTo>
                    <a:lnTo>
                      <a:pt x="74" y="7"/>
                    </a:lnTo>
                    <a:lnTo>
                      <a:pt x="75" y="7"/>
                    </a:lnTo>
                    <a:lnTo>
                      <a:pt x="76" y="7"/>
                    </a:lnTo>
                    <a:lnTo>
                      <a:pt x="78" y="7"/>
                    </a:lnTo>
                    <a:lnTo>
                      <a:pt x="79" y="7"/>
                    </a:lnTo>
                    <a:lnTo>
                      <a:pt x="81" y="7"/>
                    </a:lnTo>
                    <a:lnTo>
                      <a:pt x="82" y="7"/>
                    </a:lnTo>
                    <a:lnTo>
                      <a:pt x="83" y="7"/>
                    </a:lnTo>
                    <a:lnTo>
                      <a:pt x="84" y="7"/>
                    </a:lnTo>
                    <a:lnTo>
                      <a:pt x="85" y="7"/>
                    </a:lnTo>
                    <a:lnTo>
                      <a:pt x="86" y="7"/>
                    </a:lnTo>
                    <a:lnTo>
                      <a:pt x="88" y="7"/>
                    </a:lnTo>
                    <a:lnTo>
                      <a:pt x="89" y="7"/>
                    </a:lnTo>
                    <a:lnTo>
                      <a:pt x="91" y="7"/>
                    </a:lnTo>
                    <a:lnTo>
                      <a:pt x="92" y="7"/>
                    </a:lnTo>
                    <a:lnTo>
                      <a:pt x="93" y="7"/>
                    </a:lnTo>
                    <a:lnTo>
                      <a:pt x="94" y="7"/>
                    </a:lnTo>
                    <a:lnTo>
                      <a:pt x="96" y="7"/>
                    </a:lnTo>
                    <a:lnTo>
                      <a:pt x="97" y="7"/>
                    </a:lnTo>
                    <a:lnTo>
                      <a:pt x="98" y="7"/>
                    </a:lnTo>
                    <a:lnTo>
                      <a:pt x="99" y="7"/>
                    </a:lnTo>
                    <a:lnTo>
                      <a:pt x="100" y="13"/>
                    </a:lnTo>
                    <a:lnTo>
                      <a:pt x="101" y="13"/>
                    </a:lnTo>
                    <a:lnTo>
                      <a:pt x="103" y="13"/>
                    </a:lnTo>
                    <a:lnTo>
                      <a:pt x="105" y="13"/>
                    </a:lnTo>
                    <a:lnTo>
                      <a:pt x="106" y="13"/>
                    </a:lnTo>
                    <a:lnTo>
                      <a:pt x="107" y="13"/>
                    </a:lnTo>
                    <a:lnTo>
                      <a:pt x="108" y="13"/>
                    </a:lnTo>
                    <a:lnTo>
                      <a:pt x="109" y="19"/>
                    </a:lnTo>
                    <a:lnTo>
                      <a:pt x="111" y="19"/>
                    </a:lnTo>
                    <a:lnTo>
                      <a:pt x="112" y="19"/>
                    </a:lnTo>
                    <a:lnTo>
                      <a:pt x="113" y="19"/>
                    </a:lnTo>
                    <a:lnTo>
                      <a:pt x="114" y="19"/>
                    </a:lnTo>
                    <a:lnTo>
                      <a:pt x="115" y="19"/>
                    </a:lnTo>
                    <a:lnTo>
                      <a:pt x="116" y="19"/>
                    </a:lnTo>
                    <a:lnTo>
                      <a:pt x="119" y="19"/>
                    </a:lnTo>
                    <a:lnTo>
                      <a:pt x="120" y="25"/>
                    </a:lnTo>
                    <a:lnTo>
                      <a:pt x="121" y="25"/>
                    </a:lnTo>
                    <a:lnTo>
                      <a:pt x="122" y="25"/>
                    </a:lnTo>
                    <a:lnTo>
                      <a:pt x="123" y="25"/>
                    </a:lnTo>
                    <a:lnTo>
                      <a:pt x="124" y="25"/>
                    </a:lnTo>
                    <a:lnTo>
                      <a:pt x="126" y="32"/>
                    </a:lnTo>
                    <a:lnTo>
                      <a:pt x="127" y="32"/>
                    </a:lnTo>
                    <a:lnTo>
                      <a:pt x="128" y="32"/>
                    </a:lnTo>
                    <a:lnTo>
                      <a:pt x="129" y="32"/>
                    </a:lnTo>
                    <a:lnTo>
                      <a:pt x="131" y="32"/>
                    </a:lnTo>
                    <a:lnTo>
                      <a:pt x="132" y="32"/>
                    </a:lnTo>
                    <a:lnTo>
                      <a:pt x="134" y="32"/>
                    </a:lnTo>
                    <a:lnTo>
                      <a:pt x="135" y="38"/>
                    </a:lnTo>
                    <a:lnTo>
                      <a:pt x="136" y="38"/>
                    </a:lnTo>
                    <a:lnTo>
                      <a:pt x="137" y="38"/>
                    </a:lnTo>
                    <a:lnTo>
                      <a:pt x="138" y="38"/>
                    </a:lnTo>
                    <a:lnTo>
                      <a:pt x="139" y="38"/>
                    </a:lnTo>
                    <a:lnTo>
                      <a:pt x="141" y="45"/>
                    </a:lnTo>
                    <a:lnTo>
                      <a:pt x="142" y="45"/>
                    </a:lnTo>
                    <a:lnTo>
                      <a:pt x="143" y="45"/>
                    </a:lnTo>
                    <a:lnTo>
                      <a:pt x="145" y="45"/>
                    </a:lnTo>
                    <a:lnTo>
                      <a:pt x="146" y="45"/>
                    </a:lnTo>
                    <a:lnTo>
                      <a:pt x="147" y="45"/>
                    </a:lnTo>
                    <a:lnTo>
                      <a:pt x="149" y="45"/>
                    </a:lnTo>
                    <a:lnTo>
                      <a:pt x="150" y="45"/>
                    </a:lnTo>
                    <a:lnTo>
                      <a:pt x="151" y="45"/>
                    </a:lnTo>
                    <a:lnTo>
                      <a:pt x="152" y="45"/>
                    </a:lnTo>
                    <a:lnTo>
                      <a:pt x="153" y="45"/>
                    </a:lnTo>
                    <a:lnTo>
                      <a:pt x="154" y="45"/>
                    </a:lnTo>
                    <a:lnTo>
                      <a:pt x="156" y="45"/>
                    </a:lnTo>
                    <a:lnTo>
                      <a:pt x="158" y="4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26" name="Freeform 36"/>
              <p:cNvSpPr>
                <a:spLocks/>
              </p:cNvSpPr>
              <p:nvPr/>
            </p:nvSpPr>
            <p:spPr bwMode="auto">
              <a:xfrm>
                <a:off x="1190" y="3720"/>
                <a:ext cx="48" cy="21"/>
              </a:xfrm>
              <a:custGeom>
                <a:avLst/>
                <a:gdLst>
                  <a:gd name="T0" fmla="*/ 0 w 163"/>
                  <a:gd name="T1" fmla="*/ 0 h 203"/>
                  <a:gd name="T2" fmla="*/ 0 w 163"/>
                  <a:gd name="T3" fmla="*/ 0 h 203"/>
                  <a:gd name="T4" fmla="*/ 0 w 163"/>
                  <a:gd name="T5" fmla="*/ 0 h 203"/>
                  <a:gd name="T6" fmla="*/ 0 w 163"/>
                  <a:gd name="T7" fmla="*/ 0 h 203"/>
                  <a:gd name="T8" fmla="*/ 0 w 163"/>
                  <a:gd name="T9" fmla="*/ 0 h 203"/>
                  <a:gd name="T10" fmla="*/ 0 w 163"/>
                  <a:gd name="T11" fmla="*/ 0 h 203"/>
                  <a:gd name="T12" fmla="*/ 0 w 163"/>
                  <a:gd name="T13" fmla="*/ 0 h 203"/>
                  <a:gd name="T14" fmla="*/ 0 w 163"/>
                  <a:gd name="T15" fmla="*/ 0 h 203"/>
                  <a:gd name="T16" fmla="*/ 0 w 163"/>
                  <a:gd name="T17" fmla="*/ 0 h 203"/>
                  <a:gd name="T18" fmla="*/ 0 w 163"/>
                  <a:gd name="T19" fmla="*/ 0 h 203"/>
                  <a:gd name="T20" fmla="*/ 0 w 163"/>
                  <a:gd name="T21" fmla="*/ 0 h 203"/>
                  <a:gd name="T22" fmla="*/ 0 w 163"/>
                  <a:gd name="T23" fmla="*/ 0 h 203"/>
                  <a:gd name="T24" fmla="*/ 0 w 163"/>
                  <a:gd name="T25" fmla="*/ 0 h 203"/>
                  <a:gd name="T26" fmla="*/ 0 w 163"/>
                  <a:gd name="T27" fmla="*/ 0 h 203"/>
                  <a:gd name="T28" fmla="*/ 0 w 163"/>
                  <a:gd name="T29" fmla="*/ 0 h 203"/>
                  <a:gd name="T30" fmla="*/ 0 w 163"/>
                  <a:gd name="T31" fmla="*/ 0 h 203"/>
                  <a:gd name="T32" fmla="*/ 0 w 163"/>
                  <a:gd name="T33" fmla="*/ 0 h 203"/>
                  <a:gd name="T34" fmla="*/ 0 w 163"/>
                  <a:gd name="T35" fmla="*/ 0 h 203"/>
                  <a:gd name="T36" fmla="*/ 0 w 163"/>
                  <a:gd name="T37" fmla="*/ 0 h 203"/>
                  <a:gd name="T38" fmla="*/ 0 w 163"/>
                  <a:gd name="T39" fmla="*/ 0 h 203"/>
                  <a:gd name="T40" fmla="*/ 0 w 163"/>
                  <a:gd name="T41" fmla="*/ 0 h 203"/>
                  <a:gd name="T42" fmla="*/ 0 w 163"/>
                  <a:gd name="T43" fmla="*/ 0 h 203"/>
                  <a:gd name="T44" fmla="*/ 0 w 163"/>
                  <a:gd name="T45" fmla="*/ 0 h 203"/>
                  <a:gd name="T46" fmla="*/ 0 w 163"/>
                  <a:gd name="T47" fmla="*/ 0 h 203"/>
                  <a:gd name="T48" fmla="*/ 0 w 163"/>
                  <a:gd name="T49" fmla="*/ 0 h 203"/>
                  <a:gd name="T50" fmla="*/ 0 w 163"/>
                  <a:gd name="T51" fmla="*/ 0 h 203"/>
                  <a:gd name="T52" fmla="*/ 0 w 163"/>
                  <a:gd name="T53" fmla="*/ 0 h 203"/>
                  <a:gd name="T54" fmla="*/ 0 w 163"/>
                  <a:gd name="T55" fmla="*/ 0 h 203"/>
                  <a:gd name="T56" fmla="*/ 0 w 163"/>
                  <a:gd name="T57" fmla="*/ 0 h 203"/>
                  <a:gd name="T58" fmla="*/ 0 w 163"/>
                  <a:gd name="T59" fmla="*/ 0 h 203"/>
                  <a:gd name="T60" fmla="*/ 0 w 163"/>
                  <a:gd name="T61" fmla="*/ 0 h 203"/>
                  <a:gd name="T62" fmla="*/ 0 w 163"/>
                  <a:gd name="T63" fmla="*/ 0 h 203"/>
                  <a:gd name="T64" fmla="*/ 0 w 163"/>
                  <a:gd name="T65" fmla="*/ 0 h 203"/>
                  <a:gd name="T66" fmla="*/ 0 w 163"/>
                  <a:gd name="T67" fmla="*/ 0 h 203"/>
                  <a:gd name="T68" fmla="*/ 0 w 163"/>
                  <a:gd name="T69" fmla="*/ 0 h 203"/>
                  <a:gd name="T70" fmla="*/ 0 w 163"/>
                  <a:gd name="T71" fmla="*/ 0 h 203"/>
                  <a:gd name="T72" fmla="*/ 0 w 163"/>
                  <a:gd name="T73" fmla="*/ 0 h 203"/>
                  <a:gd name="T74" fmla="*/ 0 w 163"/>
                  <a:gd name="T75" fmla="*/ 0 h 203"/>
                  <a:gd name="T76" fmla="*/ 0 w 163"/>
                  <a:gd name="T77" fmla="*/ 0 h 203"/>
                  <a:gd name="T78" fmla="*/ 0 w 163"/>
                  <a:gd name="T79" fmla="*/ 0 h 203"/>
                  <a:gd name="T80" fmla="*/ 0 w 163"/>
                  <a:gd name="T81" fmla="*/ 0 h 203"/>
                  <a:gd name="T82" fmla="*/ 0 w 163"/>
                  <a:gd name="T83" fmla="*/ 0 h 203"/>
                  <a:gd name="T84" fmla="*/ 0 w 163"/>
                  <a:gd name="T85" fmla="*/ 0 h 203"/>
                  <a:gd name="T86" fmla="*/ 0 w 163"/>
                  <a:gd name="T87" fmla="*/ 0 h 203"/>
                  <a:gd name="T88" fmla="*/ 0 w 163"/>
                  <a:gd name="T89" fmla="*/ 0 h 203"/>
                  <a:gd name="T90" fmla="*/ 0 w 163"/>
                  <a:gd name="T91" fmla="*/ 0 h 203"/>
                  <a:gd name="T92" fmla="*/ 0 w 163"/>
                  <a:gd name="T93" fmla="*/ 0 h 203"/>
                  <a:gd name="T94" fmla="*/ 0 w 163"/>
                  <a:gd name="T95" fmla="*/ 0 h 203"/>
                  <a:gd name="T96" fmla="*/ 0 w 163"/>
                  <a:gd name="T97" fmla="*/ 0 h 203"/>
                  <a:gd name="T98" fmla="*/ 0 w 163"/>
                  <a:gd name="T99" fmla="*/ 0 h 203"/>
                  <a:gd name="T100" fmla="*/ 0 w 163"/>
                  <a:gd name="T101" fmla="*/ 0 h 203"/>
                  <a:gd name="T102" fmla="*/ 0 w 163"/>
                  <a:gd name="T103" fmla="*/ 0 h 203"/>
                  <a:gd name="T104" fmla="*/ 0 w 163"/>
                  <a:gd name="T105" fmla="*/ 0 h 203"/>
                  <a:gd name="T106" fmla="*/ 0 w 163"/>
                  <a:gd name="T107" fmla="*/ 0 h 203"/>
                  <a:gd name="T108" fmla="*/ 0 w 163"/>
                  <a:gd name="T109" fmla="*/ 0 h 203"/>
                  <a:gd name="T110" fmla="*/ 0 w 163"/>
                  <a:gd name="T111" fmla="*/ 0 h 203"/>
                  <a:gd name="T112" fmla="*/ 0 w 163"/>
                  <a:gd name="T113" fmla="*/ 0 h 203"/>
                  <a:gd name="T114" fmla="*/ 0 w 163"/>
                  <a:gd name="T115" fmla="*/ 0 h 203"/>
                  <a:gd name="T116" fmla="*/ 0 w 163"/>
                  <a:gd name="T117" fmla="*/ 0 h 203"/>
                  <a:gd name="T118" fmla="*/ 0 w 163"/>
                  <a:gd name="T119" fmla="*/ 0 h 203"/>
                  <a:gd name="T120" fmla="*/ 0 w 163"/>
                  <a:gd name="T121" fmla="*/ 0 h 203"/>
                  <a:gd name="T122" fmla="*/ 0 w 163"/>
                  <a:gd name="T123" fmla="*/ 0 h 203"/>
                  <a:gd name="T124" fmla="*/ 0 w 163"/>
                  <a:gd name="T125" fmla="*/ 0 h 20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203">
                    <a:moveTo>
                      <a:pt x="0" y="7"/>
                    </a:moveTo>
                    <a:lnTo>
                      <a:pt x="1" y="7"/>
                    </a:lnTo>
                    <a:lnTo>
                      <a:pt x="2" y="7"/>
                    </a:lnTo>
                    <a:lnTo>
                      <a:pt x="3" y="7"/>
                    </a:lnTo>
                    <a:lnTo>
                      <a:pt x="4" y="7"/>
                    </a:lnTo>
                    <a:lnTo>
                      <a:pt x="6" y="7"/>
                    </a:lnTo>
                    <a:lnTo>
                      <a:pt x="7" y="0"/>
                    </a:lnTo>
                    <a:lnTo>
                      <a:pt x="8" y="0"/>
                    </a:lnTo>
                    <a:lnTo>
                      <a:pt x="9" y="0"/>
                    </a:lnTo>
                    <a:lnTo>
                      <a:pt x="10" y="0"/>
                    </a:lnTo>
                    <a:lnTo>
                      <a:pt x="11" y="0"/>
                    </a:lnTo>
                    <a:lnTo>
                      <a:pt x="14" y="0"/>
                    </a:lnTo>
                    <a:lnTo>
                      <a:pt x="15" y="0"/>
                    </a:lnTo>
                    <a:lnTo>
                      <a:pt x="16" y="0"/>
                    </a:lnTo>
                    <a:lnTo>
                      <a:pt x="17" y="0"/>
                    </a:lnTo>
                    <a:lnTo>
                      <a:pt x="18" y="0"/>
                    </a:lnTo>
                    <a:lnTo>
                      <a:pt x="19" y="0"/>
                    </a:lnTo>
                    <a:lnTo>
                      <a:pt x="21" y="0"/>
                    </a:lnTo>
                    <a:lnTo>
                      <a:pt x="22" y="7"/>
                    </a:lnTo>
                    <a:lnTo>
                      <a:pt x="23" y="7"/>
                    </a:lnTo>
                    <a:lnTo>
                      <a:pt x="24" y="7"/>
                    </a:lnTo>
                    <a:lnTo>
                      <a:pt x="25" y="12"/>
                    </a:lnTo>
                    <a:lnTo>
                      <a:pt x="27" y="12"/>
                    </a:lnTo>
                    <a:lnTo>
                      <a:pt x="29" y="12"/>
                    </a:lnTo>
                    <a:lnTo>
                      <a:pt x="30" y="12"/>
                    </a:lnTo>
                    <a:lnTo>
                      <a:pt x="31" y="12"/>
                    </a:lnTo>
                    <a:lnTo>
                      <a:pt x="32" y="12"/>
                    </a:lnTo>
                    <a:lnTo>
                      <a:pt x="33" y="12"/>
                    </a:lnTo>
                    <a:lnTo>
                      <a:pt x="34" y="19"/>
                    </a:lnTo>
                    <a:lnTo>
                      <a:pt x="36" y="19"/>
                    </a:lnTo>
                    <a:lnTo>
                      <a:pt x="37" y="19"/>
                    </a:lnTo>
                    <a:lnTo>
                      <a:pt x="38" y="19"/>
                    </a:lnTo>
                    <a:lnTo>
                      <a:pt x="40" y="19"/>
                    </a:lnTo>
                    <a:lnTo>
                      <a:pt x="41" y="19"/>
                    </a:lnTo>
                    <a:lnTo>
                      <a:pt x="42" y="19"/>
                    </a:lnTo>
                    <a:lnTo>
                      <a:pt x="44" y="19"/>
                    </a:lnTo>
                    <a:lnTo>
                      <a:pt x="45" y="19"/>
                    </a:lnTo>
                    <a:lnTo>
                      <a:pt x="46" y="19"/>
                    </a:lnTo>
                    <a:lnTo>
                      <a:pt x="47" y="19"/>
                    </a:lnTo>
                    <a:lnTo>
                      <a:pt x="48" y="19"/>
                    </a:lnTo>
                    <a:lnTo>
                      <a:pt x="49" y="25"/>
                    </a:lnTo>
                    <a:lnTo>
                      <a:pt x="51" y="25"/>
                    </a:lnTo>
                    <a:lnTo>
                      <a:pt x="53" y="32"/>
                    </a:lnTo>
                    <a:lnTo>
                      <a:pt x="54" y="32"/>
                    </a:lnTo>
                    <a:lnTo>
                      <a:pt x="55" y="38"/>
                    </a:lnTo>
                    <a:lnTo>
                      <a:pt x="56" y="38"/>
                    </a:lnTo>
                    <a:lnTo>
                      <a:pt x="57" y="45"/>
                    </a:lnTo>
                    <a:lnTo>
                      <a:pt x="59" y="51"/>
                    </a:lnTo>
                    <a:lnTo>
                      <a:pt x="60" y="58"/>
                    </a:lnTo>
                    <a:lnTo>
                      <a:pt x="61" y="76"/>
                    </a:lnTo>
                    <a:lnTo>
                      <a:pt x="69" y="69"/>
                    </a:lnTo>
                    <a:lnTo>
                      <a:pt x="70" y="56"/>
                    </a:lnTo>
                    <a:lnTo>
                      <a:pt x="71" y="51"/>
                    </a:lnTo>
                    <a:lnTo>
                      <a:pt x="72" y="45"/>
                    </a:lnTo>
                    <a:lnTo>
                      <a:pt x="74" y="45"/>
                    </a:lnTo>
                    <a:lnTo>
                      <a:pt x="75" y="45"/>
                    </a:lnTo>
                    <a:lnTo>
                      <a:pt x="76" y="38"/>
                    </a:lnTo>
                    <a:lnTo>
                      <a:pt x="77" y="38"/>
                    </a:lnTo>
                    <a:lnTo>
                      <a:pt x="78" y="45"/>
                    </a:lnTo>
                    <a:lnTo>
                      <a:pt x="80" y="45"/>
                    </a:lnTo>
                    <a:lnTo>
                      <a:pt x="82" y="45"/>
                    </a:lnTo>
                    <a:lnTo>
                      <a:pt x="83" y="50"/>
                    </a:lnTo>
                    <a:lnTo>
                      <a:pt x="84" y="50"/>
                    </a:lnTo>
                    <a:lnTo>
                      <a:pt x="85" y="56"/>
                    </a:lnTo>
                    <a:lnTo>
                      <a:pt x="86" y="56"/>
                    </a:lnTo>
                    <a:lnTo>
                      <a:pt x="87" y="63"/>
                    </a:lnTo>
                    <a:lnTo>
                      <a:pt x="89" y="69"/>
                    </a:lnTo>
                    <a:lnTo>
                      <a:pt x="90" y="82"/>
                    </a:lnTo>
                    <a:lnTo>
                      <a:pt x="91" y="95"/>
                    </a:lnTo>
                    <a:lnTo>
                      <a:pt x="93" y="108"/>
                    </a:lnTo>
                    <a:lnTo>
                      <a:pt x="94" y="120"/>
                    </a:lnTo>
                    <a:lnTo>
                      <a:pt x="95" y="127"/>
                    </a:lnTo>
                    <a:lnTo>
                      <a:pt x="97" y="127"/>
                    </a:lnTo>
                    <a:lnTo>
                      <a:pt x="98" y="133"/>
                    </a:lnTo>
                    <a:lnTo>
                      <a:pt x="99" y="133"/>
                    </a:lnTo>
                    <a:lnTo>
                      <a:pt x="100" y="133"/>
                    </a:lnTo>
                    <a:lnTo>
                      <a:pt x="101" y="133"/>
                    </a:lnTo>
                    <a:lnTo>
                      <a:pt x="102" y="140"/>
                    </a:lnTo>
                    <a:lnTo>
                      <a:pt x="104" y="140"/>
                    </a:lnTo>
                    <a:lnTo>
                      <a:pt x="105" y="146"/>
                    </a:lnTo>
                    <a:lnTo>
                      <a:pt x="107" y="153"/>
                    </a:lnTo>
                    <a:lnTo>
                      <a:pt x="108" y="153"/>
                    </a:lnTo>
                    <a:lnTo>
                      <a:pt x="109" y="159"/>
                    </a:lnTo>
                    <a:lnTo>
                      <a:pt x="110" y="166"/>
                    </a:lnTo>
                    <a:lnTo>
                      <a:pt x="112" y="172"/>
                    </a:lnTo>
                    <a:lnTo>
                      <a:pt x="113" y="177"/>
                    </a:lnTo>
                    <a:lnTo>
                      <a:pt x="114" y="184"/>
                    </a:lnTo>
                    <a:lnTo>
                      <a:pt x="115" y="190"/>
                    </a:lnTo>
                    <a:lnTo>
                      <a:pt x="116" y="197"/>
                    </a:lnTo>
                    <a:lnTo>
                      <a:pt x="117" y="197"/>
                    </a:lnTo>
                    <a:lnTo>
                      <a:pt x="120" y="203"/>
                    </a:lnTo>
                    <a:lnTo>
                      <a:pt x="121" y="197"/>
                    </a:lnTo>
                    <a:lnTo>
                      <a:pt x="122" y="190"/>
                    </a:lnTo>
                    <a:lnTo>
                      <a:pt x="123" y="177"/>
                    </a:lnTo>
                    <a:lnTo>
                      <a:pt x="124" y="171"/>
                    </a:lnTo>
                    <a:lnTo>
                      <a:pt x="125" y="159"/>
                    </a:lnTo>
                    <a:lnTo>
                      <a:pt x="127" y="153"/>
                    </a:lnTo>
                    <a:lnTo>
                      <a:pt x="128" y="146"/>
                    </a:lnTo>
                    <a:lnTo>
                      <a:pt x="129" y="140"/>
                    </a:lnTo>
                    <a:lnTo>
                      <a:pt x="130" y="133"/>
                    </a:lnTo>
                    <a:lnTo>
                      <a:pt x="131" y="127"/>
                    </a:lnTo>
                    <a:lnTo>
                      <a:pt x="133" y="120"/>
                    </a:lnTo>
                    <a:lnTo>
                      <a:pt x="135" y="114"/>
                    </a:lnTo>
                    <a:lnTo>
                      <a:pt x="136" y="107"/>
                    </a:lnTo>
                    <a:lnTo>
                      <a:pt x="137" y="107"/>
                    </a:lnTo>
                    <a:lnTo>
                      <a:pt x="138" y="101"/>
                    </a:lnTo>
                    <a:lnTo>
                      <a:pt x="139" y="94"/>
                    </a:lnTo>
                    <a:lnTo>
                      <a:pt x="140" y="88"/>
                    </a:lnTo>
                    <a:lnTo>
                      <a:pt x="142" y="82"/>
                    </a:lnTo>
                    <a:lnTo>
                      <a:pt x="143" y="82"/>
                    </a:lnTo>
                    <a:lnTo>
                      <a:pt x="144" y="76"/>
                    </a:lnTo>
                    <a:lnTo>
                      <a:pt x="145" y="69"/>
                    </a:lnTo>
                    <a:lnTo>
                      <a:pt x="147" y="63"/>
                    </a:lnTo>
                    <a:lnTo>
                      <a:pt x="148" y="56"/>
                    </a:lnTo>
                    <a:lnTo>
                      <a:pt x="150" y="50"/>
                    </a:lnTo>
                    <a:lnTo>
                      <a:pt x="151" y="44"/>
                    </a:lnTo>
                    <a:lnTo>
                      <a:pt x="152" y="44"/>
                    </a:lnTo>
                    <a:lnTo>
                      <a:pt x="153" y="37"/>
                    </a:lnTo>
                    <a:lnTo>
                      <a:pt x="154" y="31"/>
                    </a:lnTo>
                    <a:lnTo>
                      <a:pt x="155" y="31"/>
                    </a:lnTo>
                    <a:lnTo>
                      <a:pt x="157" y="24"/>
                    </a:lnTo>
                    <a:lnTo>
                      <a:pt x="158" y="18"/>
                    </a:lnTo>
                    <a:lnTo>
                      <a:pt x="160" y="18"/>
                    </a:lnTo>
                    <a:lnTo>
                      <a:pt x="161" y="11"/>
                    </a:lnTo>
                    <a:lnTo>
                      <a:pt x="162" y="11"/>
                    </a:lnTo>
                    <a:lnTo>
                      <a:pt x="163"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0269" name="Line 37"/>
          <p:cNvSpPr>
            <a:spLocks noChangeShapeType="1"/>
          </p:cNvSpPr>
          <p:nvPr/>
        </p:nvSpPr>
        <p:spPr bwMode="auto">
          <a:xfrm>
            <a:off x="1427163" y="2122488"/>
            <a:ext cx="705961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0" name="Line 38"/>
          <p:cNvSpPr>
            <a:spLocks noChangeShapeType="1"/>
          </p:cNvSpPr>
          <p:nvPr/>
        </p:nvSpPr>
        <p:spPr bwMode="auto">
          <a:xfrm>
            <a:off x="1427163" y="2389188"/>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1" name="Line 39"/>
          <p:cNvSpPr>
            <a:spLocks noChangeShapeType="1"/>
          </p:cNvSpPr>
          <p:nvPr/>
        </p:nvSpPr>
        <p:spPr bwMode="auto">
          <a:xfrm>
            <a:off x="1427163" y="1855788"/>
            <a:ext cx="7059612" cy="0"/>
          </a:xfrm>
          <a:prstGeom prst="line">
            <a:avLst/>
          </a:prstGeom>
          <a:noFill/>
          <a:ln w="63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2" name="Line 40"/>
          <p:cNvSpPr>
            <a:spLocks noChangeShapeType="1"/>
          </p:cNvSpPr>
          <p:nvPr/>
        </p:nvSpPr>
        <p:spPr bwMode="auto">
          <a:xfrm flipV="1">
            <a:off x="1430338" y="1738313"/>
            <a:ext cx="1587" cy="33321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9049" name="Line 41"/>
          <p:cNvSpPr>
            <a:spLocks noChangeShapeType="1"/>
          </p:cNvSpPr>
          <p:nvPr/>
        </p:nvSpPr>
        <p:spPr bwMode="auto">
          <a:xfrm>
            <a:off x="2005013" y="3975100"/>
            <a:ext cx="1727200" cy="0"/>
          </a:xfrm>
          <a:prstGeom prst="line">
            <a:avLst/>
          </a:prstGeom>
          <a:noFill/>
          <a:ln w="19050">
            <a:solidFill>
              <a:schemeClr val="accent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9050" name="Line 42"/>
          <p:cNvSpPr>
            <a:spLocks noChangeShapeType="1"/>
          </p:cNvSpPr>
          <p:nvPr/>
        </p:nvSpPr>
        <p:spPr bwMode="auto">
          <a:xfrm>
            <a:off x="3636963" y="3976688"/>
            <a:ext cx="0" cy="165100"/>
          </a:xfrm>
          <a:prstGeom prst="line">
            <a:avLst/>
          </a:prstGeom>
          <a:noFill/>
          <a:ln w="9525">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39051" name="Group 43"/>
          <p:cNvGrpSpPr>
            <a:grpSpLocks/>
          </p:cNvGrpSpPr>
          <p:nvPr/>
        </p:nvGrpSpPr>
        <p:grpSpPr bwMode="auto">
          <a:xfrm>
            <a:off x="1951038" y="2741613"/>
            <a:ext cx="592137" cy="3165475"/>
            <a:chOff x="1229" y="1727"/>
            <a:chExt cx="373" cy="1994"/>
          </a:xfrm>
        </p:grpSpPr>
        <p:grpSp>
          <p:nvGrpSpPr>
            <p:cNvPr id="10405" name="Group 44"/>
            <p:cNvGrpSpPr>
              <a:grpSpLocks/>
            </p:cNvGrpSpPr>
            <p:nvPr/>
          </p:nvGrpSpPr>
          <p:grpSpPr bwMode="auto">
            <a:xfrm>
              <a:off x="1229" y="1727"/>
              <a:ext cx="373" cy="775"/>
              <a:chOff x="1229" y="1727"/>
              <a:chExt cx="373" cy="775"/>
            </a:xfrm>
          </p:grpSpPr>
          <p:sp>
            <p:nvSpPr>
              <p:cNvPr id="10415" name="Freeform 45"/>
              <p:cNvSpPr>
                <a:spLocks/>
              </p:cNvSpPr>
              <p:nvPr/>
            </p:nvSpPr>
            <p:spPr bwMode="auto">
              <a:xfrm>
                <a:off x="1229" y="2294"/>
                <a:ext cx="47" cy="208"/>
              </a:xfrm>
              <a:custGeom>
                <a:avLst/>
                <a:gdLst>
                  <a:gd name="T0" fmla="*/ 0 w 155"/>
                  <a:gd name="T1" fmla="*/ 0 h 625"/>
                  <a:gd name="T2" fmla="*/ 0 w 155"/>
                  <a:gd name="T3" fmla="*/ 0 h 625"/>
                  <a:gd name="T4" fmla="*/ 0 w 155"/>
                  <a:gd name="T5" fmla="*/ 0 h 625"/>
                  <a:gd name="T6" fmla="*/ 0 w 155"/>
                  <a:gd name="T7" fmla="*/ 0 h 625"/>
                  <a:gd name="T8" fmla="*/ 0 w 155"/>
                  <a:gd name="T9" fmla="*/ 0 h 625"/>
                  <a:gd name="T10" fmla="*/ 0 w 155"/>
                  <a:gd name="T11" fmla="*/ 0 h 625"/>
                  <a:gd name="T12" fmla="*/ 0 w 155"/>
                  <a:gd name="T13" fmla="*/ 0 h 625"/>
                  <a:gd name="T14" fmla="*/ 0 w 155"/>
                  <a:gd name="T15" fmla="*/ 0 h 625"/>
                  <a:gd name="T16" fmla="*/ 0 w 155"/>
                  <a:gd name="T17" fmla="*/ 0 h 625"/>
                  <a:gd name="T18" fmla="*/ 0 w 155"/>
                  <a:gd name="T19" fmla="*/ 0 h 625"/>
                  <a:gd name="T20" fmla="*/ 0 w 155"/>
                  <a:gd name="T21" fmla="*/ 0 h 625"/>
                  <a:gd name="T22" fmla="*/ 0 w 155"/>
                  <a:gd name="T23" fmla="*/ 0 h 625"/>
                  <a:gd name="T24" fmla="*/ 0 w 155"/>
                  <a:gd name="T25" fmla="*/ 0 h 625"/>
                  <a:gd name="T26" fmla="*/ 0 w 155"/>
                  <a:gd name="T27" fmla="*/ 0 h 625"/>
                  <a:gd name="T28" fmla="*/ 0 w 155"/>
                  <a:gd name="T29" fmla="*/ 0 h 625"/>
                  <a:gd name="T30" fmla="*/ 0 w 155"/>
                  <a:gd name="T31" fmla="*/ 0 h 625"/>
                  <a:gd name="T32" fmla="*/ 0 w 155"/>
                  <a:gd name="T33" fmla="*/ 0 h 625"/>
                  <a:gd name="T34" fmla="*/ 0 w 155"/>
                  <a:gd name="T35" fmla="*/ 0 h 625"/>
                  <a:gd name="T36" fmla="*/ 0 w 155"/>
                  <a:gd name="T37" fmla="*/ 0 h 625"/>
                  <a:gd name="T38" fmla="*/ 0 w 155"/>
                  <a:gd name="T39" fmla="*/ 0 h 625"/>
                  <a:gd name="T40" fmla="*/ 0 w 155"/>
                  <a:gd name="T41" fmla="*/ 0 h 625"/>
                  <a:gd name="T42" fmla="*/ 0 w 155"/>
                  <a:gd name="T43" fmla="*/ 0 h 625"/>
                  <a:gd name="T44" fmla="*/ 0 w 155"/>
                  <a:gd name="T45" fmla="*/ 0 h 625"/>
                  <a:gd name="T46" fmla="*/ 0 w 155"/>
                  <a:gd name="T47" fmla="*/ 0 h 625"/>
                  <a:gd name="T48" fmla="*/ 0 w 155"/>
                  <a:gd name="T49" fmla="*/ 0 h 625"/>
                  <a:gd name="T50" fmla="*/ 0 w 155"/>
                  <a:gd name="T51" fmla="*/ 0 h 625"/>
                  <a:gd name="T52" fmla="*/ 0 w 155"/>
                  <a:gd name="T53" fmla="*/ 0 h 625"/>
                  <a:gd name="T54" fmla="*/ 0 w 155"/>
                  <a:gd name="T55" fmla="*/ 0 h 625"/>
                  <a:gd name="T56" fmla="*/ 0 w 155"/>
                  <a:gd name="T57" fmla="*/ 0 h 625"/>
                  <a:gd name="T58" fmla="*/ 0 w 155"/>
                  <a:gd name="T59" fmla="*/ 0 h 625"/>
                  <a:gd name="T60" fmla="*/ 0 w 155"/>
                  <a:gd name="T61" fmla="*/ 0 h 625"/>
                  <a:gd name="T62" fmla="*/ 0 w 155"/>
                  <a:gd name="T63" fmla="*/ 0 h 625"/>
                  <a:gd name="T64" fmla="*/ 0 w 155"/>
                  <a:gd name="T65" fmla="*/ 0 h 625"/>
                  <a:gd name="T66" fmla="*/ 0 w 155"/>
                  <a:gd name="T67" fmla="*/ 0 h 625"/>
                  <a:gd name="T68" fmla="*/ 0 w 155"/>
                  <a:gd name="T69" fmla="*/ 0 h 625"/>
                  <a:gd name="T70" fmla="*/ 0 w 155"/>
                  <a:gd name="T71" fmla="*/ 0 h 625"/>
                  <a:gd name="T72" fmla="*/ 0 w 155"/>
                  <a:gd name="T73" fmla="*/ 0 h 625"/>
                  <a:gd name="T74" fmla="*/ 0 w 155"/>
                  <a:gd name="T75" fmla="*/ 0 h 625"/>
                  <a:gd name="T76" fmla="*/ 0 w 155"/>
                  <a:gd name="T77" fmla="*/ 0 h 625"/>
                  <a:gd name="T78" fmla="*/ 0 w 155"/>
                  <a:gd name="T79" fmla="*/ 0 h 625"/>
                  <a:gd name="T80" fmla="*/ 0 w 155"/>
                  <a:gd name="T81" fmla="*/ 0 h 625"/>
                  <a:gd name="T82" fmla="*/ 0 w 155"/>
                  <a:gd name="T83" fmla="*/ 0 h 625"/>
                  <a:gd name="T84" fmla="*/ 0 w 155"/>
                  <a:gd name="T85" fmla="*/ 0 h 625"/>
                  <a:gd name="T86" fmla="*/ 0 w 155"/>
                  <a:gd name="T87" fmla="*/ 0 h 625"/>
                  <a:gd name="T88" fmla="*/ 0 w 155"/>
                  <a:gd name="T89" fmla="*/ 0 h 625"/>
                  <a:gd name="T90" fmla="*/ 0 w 155"/>
                  <a:gd name="T91" fmla="*/ 0 h 625"/>
                  <a:gd name="T92" fmla="*/ 0 w 155"/>
                  <a:gd name="T93" fmla="*/ 0 h 625"/>
                  <a:gd name="T94" fmla="*/ 0 w 155"/>
                  <a:gd name="T95" fmla="*/ 0 h 625"/>
                  <a:gd name="T96" fmla="*/ 0 w 155"/>
                  <a:gd name="T97" fmla="*/ 0 h 625"/>
                  <a:gd name="T98" fmla="*/ 0 w 155"/>
                  <a:gd name="T99" fmla="*/ 0 h 625"/>
                  <a:gd name="T100" fmla="*/ 0 w 155"/>
                  <a:gd name="T101" fmla="*/ 0 h 625"/>
                  <a:gd name="T102" fmla="*/ 0 w 155"/>
                  <a:gd name="T103" fmla="*/ 0 h 625"/>
                  <a:gd name="T104" fmla="*/ 0 w 155"/>
                  <a:gd name="T105" fmla="*/ 0 h 625"/>
                  <a:gd name="T106" fmla="*/ 0 w 155"/>
                  <a:gd name="T107" fmla="*/ 0 h 625"/>
                  <a:gd name="T108" fmla="*/ 0 w 155"/>
                  <a:gd name="T109" fmla="*/ 0 h 625"/>
                  <a:gd name="T110" fmla="*/ 0 w 155"/>
                  <a:gd name="T111" fmla="*/ 0 h 625"/>
                  <a:gd name="T112" fmla="*/ 0 w 155"/>
                  <a:gd name="T113" fmla="*/ 0 h 625"/>
                  <a:gd name="T114" fmla="*/ 0 w 155"/>
                  <a:gd name="T115" fmla="*/ 0 h 625"/>
                  <a:gd name="T116" fmla="*/ 0 w 155"/>
                  <a:gd name="T117" fmla="*/ 0 h 625"/>
                  <a:gd name="T118" fmla="*/ 0 w 155"/>
                  <a:gd name="T119" fmla="*/ 0 h 625"/>
                  <a:gd name="T120" fmla="*/ 0 w 155"/>
                  <a:gd name="T121" fmla="*/ 0 h 625"/>
                  <a:gd name="T122" fmla="*/ 0 w 155"/>
                  <a:gd name="T123" fmla="*/ 0 h 625"/>
                  <a:gd name="T124" fmla="*/ 0 w 155"/>
                  <a:gd name="T125" fmla="*/ 0 h 6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5" h="625">
                    <a:moveTo>
                      <a:pt x="0" y="625"/>
                    </a:moveTo>
                    <a:lnTo>
                      <a:pt x="2" y="625"/>
                    </a:lnTo>
                    <a:lnTo>
                      <a:pt x="3" y="623"/>
                    </a:lnTo>
                    <a:lnTo>
                      <a:pt x="4" y="623"/>
                    </a:lnTo>
                    <a:lnTo>
                      <a:pt x="5" y="623"/>
                    </a:lnTo>
                    <a:lnTo>
                      <a:pt x="6" y="622"/>
                    </a:lnTo>
                    <a:lnTo>
                      <a:pt x="7" y="622"/>
                    </a:lnTo>
                    <a:lnTo>
                      <a:pt x="9" y="622"/>
                    </a:lnTo>
                    <a:lnTo>
                      <a:pt x="10" y="622"/>
                    </a:lnTo>
                    <a:lnTo>
                      <a:pt x="12" y="622"/>
                    </a:lnTo>
                    <a:lnTo>
                      <a:pt x="13" y="622"/>
                    </a:lnTo>
                    <a:lnTo>
                      <a:pt x="14" y="622"/>
                    </a:lnTo>
                    <a:lnTo>
                      <a:pt x="15" y="622"/>
                    </a:lnTo>
                    <a:lnTo>
                      <a:pt x="17" y="622"/>
                    </a:lnTo>
                    <a:lnTo>
                      <a:pt x="18" y="620"/>
                    </a:lnTo>
                    <a:lnTo>
                      <a:pt x="19" y="620"/>
                    </a:lnTo>
                    <a:lnTo>
                      <a:pt x="20" y="620"/>
                    </a:lnTo>
                    <a:lnTo>
                      <a:pt x="21" y="618"/>
                    </a:lnTo>
                    <a:lnTo>
                      <a:pt x="22" y="618"/>
                    </a:lnTo>
                    <a:lnTo>
                      <a:pt x="25" y="618"/>
                    </a:lnTo>
                    <a:lnTo>
                      <a:pt x="26" y="617"/>
                    </a:lnTo>
                    <a:lnTo>
                      <a:pt x="27" y="617"/>
                    </a:lnTo>
                    <a:lnTo>
                      <a:pt x="28" y="615"/>
                    </a:lnTo>
                    <a:lnTo>
                      <a:pt x="29" y="615"/>
                    </a:lnTo>
                    <a:lnTo>
                      <a:pt x="31" y="615"/>
                    </a:lnTo>
                    <a:lnTo>
                      <a:pt x="32" y="614"/>
                    </a:lnTo>
                    <a:lnTo>
                      <a:pt x="33" y="614"/>
                    </a:lnTo>
                    <a:lnTo>
                      <a:pt x="34" y="614"/>
                    </a:lnTo>
                    <a:lnTo>
                      <a:pt x="35" y="613"/>
                    </a:lnTo>
                    <a:lnTo>
                      <a:pt x="36" y="611"/>
                    </a:lnTo>
                    <a:lnTo>
                      <a:pt x="38" y="603"/>
                    </a:lnTo>
                    <a:lnTo>
                      <a:pt x="40" y="599"/>
                    </a:lnTo>
                    <a:lnTo>
                      <a:pt x="41" y="597"/>
                    </a:lnTo>
                    <a:lnTo>
                      <a:pt x="42" y="595"/>
                    </a:lnTo>
                    <a:lnTo>
                      <a:pt x="43" y="594"/>
                    </a:lnTo>
                    <a:lnTo>
                      <a:pt x="44" y="591"/>
                    </a:lnTo>
                    <a:lnTo>
                      <a:pt x="45" y="591"/>
                    </a:lnTo>
                    <a:lnTo>
                      <a:pt x="47" y="591"/>
                    </a:lnTo>
                    <a:lnTo>
                      <a:pt x="48" y="590"/>
                    </a:lnTo>
                    <a:lnTo>
                      <a:pt x="49" y="590"/>
                    </a:lnTo>
                    <a:lnTo>
                      <a:pt x="50" y="590"/>
                    </a:lnTo>
                    <a:lnTo>
                      <a:pt x="52" y="590"/>
                    </a:lnTo>
                    <a:lnTo>
                      <a:pt x="53" y="590"/>
                    </a:lnTo>
                    <a:lnTo>
                      <a:pt x="55" y="591"/>
                    </a:lnTo>
                    <a:lnTo>
                      <a:pt x="56" y="591"/>
                    </a:lnTo>
                    <a:lnTo>
                      <a:pt x="57" y="594"/>
                    </a:lnTo>
                    <a:lnTo>
                      <a:pt x="58" y="594"/>
                    </a:lnTo>
                    <a:lnTo>
                      <a:pt x="59" y="595"/>
                    </a:lnTo>
                    <a:lnTo>
                      <a:pt x="61" y="596"/>
                    </a:lnTo>
                    <a:lnTo>
                      <a:pt x="62" y="599"/>
                    </a:lnTo>
                    <a:lnTo>
                      <a:pt x="63" y="602"/>
                    </a:lnTo>
                    <a:lnTo>
                      <a:pt x="65" y="558"/>
                    </a:lnTo>
                    <a:lnTo>
                      <a:pt x="66" y="555"/>
                    </a:lnTo>
                    <a:lnTo>
                      <a:pt x="67" y="554"/>
                    </a:lnTo>
                    <a:lnTo>
                      <a:pt x="68" y="553"/>
                    </a:lnTo>
                    <a:lnTo>
                      <a:pt x="70" y="550"/>
                    </a:lnTo>
                    <a:lnTo>
                      <a:pt x="71" y="550"/>
                    </a:lnTo>
                    <a:lnTo>
                      <a:pt x="72" y="549"/>
                    </a:lnTo>
                    <a:lnTo>
                      <a:pt x="73" y="548"/>
                    </a:lnTo>
                    <a:lnTo>
                      <a:pt x="74" y="518"/>
                    </a:lnTo>
                    <a:lnTo>
                      <a:pt x="75" y="517"/>
                    </a:lnTo>
                    <a:lnTo>
                      <a:pt x="76" y="517"/>
                    </a:lnTo>
                    <a:lnTo>
                      <a:pt x="79" y="517"/>
                    </a:lnTo>
                    <a:lnTo>
                      <a:pt x="80" y="517"/>
                    </a:lnTo>
                    <a:lnTo>
                      <a:pt x="81" y="517"/>
                    </a:lnTo>
                    <a:lnTo>
                      <a:pt x="82" y="517"/>
                    </a:lnTo>
                    <a:lnTo>
                      <a:pt x="83" y="518"/>
                    </a:lnTo>
                    <a:lnTo>
                      <a:pt x="84" y="518"/>
                    </a:lnTo>
                    <a:lnTo>
                      <a:pt x="86" y="520"/>
                    </a:lnTo>
                    <a:lnTo>
                      <a:pt x="87" y="521"/>
                    </a:lnTo>
                    <a:lnTo>
                      <a:pt x="88" y="524"/>
                    </a:lnTo>
                    <a:lnTo>
                      <a:pt x="89" y="530"/>
                    </a:lnTo>
                    <a:lnTo>
                      <a:pt x="90" y="424"/>
                    </a:lnTo>
                    <a:lnTo>
                      <a:pt x="92" y="424"/>
                    </a:lnTo>
                    <a:lnTo>
                      <a:pt x="93" y="424"/>
                    </a:lnTo>
                    <a:lnTo>
                      <a:pt x="94" y="424"/>
                    </a:lnTo>
                    <a:lnTo>
                      <a:pt x="96" y="424"/>
                    </a:lnTo>
                    <a:lnTo>
                      <a:pt x="97" y="426"/>
                    </a:lnTo>
                    <a:lnTo>
                      <a:pt x="98" y="426"/>
                    </a:lnTo>
                    <a:lnTo>
                      <a:pt x="99" y="427"/>
                    </a:lnTo>
                    <a:lnTo>
                      <a:pt x="100" y="428"/>
                    </a:lnTo>
                    <a:lnTo>
                      <a:pt x="101" y="432"/>
                    </a:lnTo>
                    <a:lnTo>
                      <a:pt x="103" y="433"/>
                    </a:lnTo>
                    <a:lnTo>
                      <a:pt x="105" y="437"/>
                    </a:lnTo>
                    <a:lnTo>
                      <a:pt x="106" y="362"/>
                    </a:lnTo>
                    <a:lnTo>
                      <a:pt x="107" y="361"/>
                    </a:lnTo>
                    <a:lnTo>
                      <a:pt x="108" y="322"/>
                    </a:lnTo>
                    <a:lnTo>
                      <a:pt x="109" y="321"/>
                    </a:lnTo>
                    <a:lnTo>
                      <a:pt x="110" y="321"/>
                    </a:lnTo>
                    <a:lnTo>
                      <a:pt x="111" y="320"/>
                    </a:lnTo>
                    <a:lnTo>
                      <a:pt x="113" y="320"/>
                    </a:lnTo>
                    <a:lnTo>
                      <a:pt x="114" y="320"/>
                    </a:lnTo>
                    <a:lnTo>
                      <a:pt x="115" y="318"/>
                    </a:lnTo>
                    <a:lnTo>
                      <a:pt x="116" y="318"/>
                    </a:lnTo>
                    <a:lnTo>
                      <a:pt x="118" y="318"/>
                    </a:lnTo>
                    <a:lnTo>
                      <a:pt x="119" y="318"/>
                    </a:lnTo>
                    <a:lnTo>
                      <a:pt x="121" y="320"/>
                    </a:lnTo>
                    <a:lnTo>
                      <a:pt x="122" y="320"/>
                    </a:lnTo>
                    <a:lnTo>
                      <a:pt x="123" y="321"/>
                    </a:lnTo>
                    <a:lnTo>
                      <a:pt x="124" y="322"/>
                    </a:lnTo>
                    <a:lnTo>
                      <a:pt x="125" y="325"/>
                    </a:lnTo>
                    <a:lnTo>
                      <a:pt x="126" y="329"/>
                    </a:lnTo>
                    <a:lnTo>
                      <a:pt x="127" y="276"/>
                    </a:lnTo>
                    <a:lnTo>
                      <a:pt x="129" y="278"/>
                    </a:lnTo>
                    <a:lnTo>
                      <a:pt x="130" y="280"/>
                    </a:lnTo>
                    <a:lnTo>
                      <a:pt x="132" y="289"/>
                    </a:lnTo>
                    <a:lnTo>
                      <a:pt x="133" y="235"/>
                    </a:lnTo>
                    <a:lnTo>
                      <a:pt x="134" y="236"/>
                    </a:lnTo>
                    <a:lnTo>
                      <a:pt x="135" y="237"/>
                    </a:lnTo>
                    <a:lnTo>
                      <a:pt x="136" y="239"/>
                    </a:lnTo>
                    <a:lnTo>
                      <a:pt x="138" y="241"/>
                    </a:lnTo>
                    <a:lnTo>
                      <a:pt x="139" y="245"/>
                    </a:lnTo>
                    <a:lnTo>
                      <a:pt x="140" y="195"/>
                    </a:lnTo>
                    <a:lnTo>
                      <a:pt x="141" y="195"/>
                    </a:lnTo>
                    <a:lnTo>
                      <a:pt x="142" y="195"/>
                    </a:lnTo>
                    <a:lnTo>
                      <a:pt x="143" y="196"/>
                    </a:lnTo>
                    <a:lnTo>
                      <a:pt x="145" y="198"/>
                    </a:lnTo>
                    <a:lnTo>
                      <a:pt x="147" y="200"/>
                    </a:lnTo>
                    <a:lnTo>
                      <a:pt x="147" y="81"/>
                    </a:lnTo>
                    <a:lnTo>
                      <a:pt x="148" y="79"/>
                    </a:lnTo>
                    <a:lnTo>
                      <a:pt x="150" y="79"/>
                    </a:lnTo>
                    <a:lnTo>
                      <a:pt x="151" y="33"/>
                    </a:lnTo>
                    <a:lnTo>
                      <a:pt x="152" y="31"/>
                    </a:lnTo>
                    <a:lnTo>
                      <a:pt x="153" y="10"/>
                    </a:lnTo>
                    <a:lnTo>
                      <a:pt x="154" y="4"/>
                    </a:lnTo>
                    <a:lnTo>
                      <a:pt x="155"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6" name="Freeform 46"/>
              <p:cNvSpPr>
                <a:spLocks/>
              </p:cNvSpPr>
              <p:nvPr/>
            </p:nvSpPr>
            <p:spPr bwMode="auto">
              <a:xfrm>
                <a:off x="1276" y="2045"/>
                <a:ext cx="46" cy="249"/>
              </a:xfrm>
              <a:custGeom>
                <a:avLst/>
                <a:gdLst>
                  <a:gd name="T0" fmla="*/ 0 w 155"/>
                  <a:gd name="T1" fmla="*/ 0 h 746"/>
                  <a:gd name="T2" fmla="*/ 0 w 155"/>
                  <a:gd name="T3" fmla="*/ 0 h 746"/>
                  <a:gd name="T4" fmla="*/ 0 w 155"/>
                  <a:gd name="T5" fmla="*/ 0 h 746"/>
                  <a:gd name="T6" fmla="*/ 0 w 155"/>
                  <a:gd name="T7" fmla="*/ 0 h 746"/>
                  <a:gd name="T8" fmla="*/ 0 w 155"/>
                  <a:gd name="T9" fmla="*/ 0 h 746"/>
                  <a:gd name="T10" fmla="*/ 0 w 155"/>
                  <a:gd name="T11" fmla="*/ 0 h 746"/>
                  <a:gd name="T12" fmla="*/ 0 w 155"/>
                  <a:gd name="T13" fmla="*/ 0 h 746"/>
                  <a:gd name="T14" fmla="*/ 0 w 155"/>
                  <a:gd name="T15" fmla="*/ 0 h 746"/>
                  <a:gd name="T16" fmla="*/ 0 w 155"/>
                  <a:gd name="T17" fmla="*/ 0 h 746"/>
                  <a:gd name="T18" fmla="*/ 0 w 155"/>
                  <a:gd name="T19" fmla="*/ 0 h 746"/>
                  <a:gd name="T20" fmla="*/ 0 w 155"/>
                  <a:gd name="T21" fmla="*/ 0 h 746"/>
                  <a:gd name="T22" fmla="*/ 0 w 155"/>
                  <a:gd name="T23" fmla="*/ 0 h 746"/>
                  <a:gd name="T24" fmla="*/ 0 w 155"/>
                  <a:gd name="T25" fmla="*/ 0 h 746"/>
                  <a:gd name="T26" fmla="*/ 0 w 155"/>
                  <a:gd name="T27" fmla="*/ 0 h 746"/>
                  <a:gd name="T28" fmla="*/ 0 w 155"/>
                  <a:gd name="T29" fmla="*/ 0 h 746"/>
                  <a:gd name="T30" fmla="*/ 0 w 155"/>
                  <a:gd name="T31" fmla="*/ 0 h 746"/>
                  <a:gd name="T32" fmla="*/ 0 w 155"/>
                  <a:gd name="T33" fmla="*/ 0 h 746"/>
                  <a:gd name="T34" fmla="*/ 0 w 155"/>
                  <a:gd name="T35" fmla="*/ 0 h 746"/>
                  <a:gd name="T36" fmla="*/ 0 w 155"/>
                  <a:gd name="T37" fmla="*/ 0 h 746"/>
                  <a:gd name="T38" fmla="*/ 0 w 155"/>
                  <a:gd name="T39" fmla="*/ 0 h 746"/>
                  <a:gd name="T40" fmla="*/ 0 w 155"/>
                  <a:gd name="T41" fmla="*/ 0 h 746"/>
                  <a:gd name="T42" fmla="*/ 0 w 155"/>
                  <a:gd name="T43" fmla="*/ 0 h 746"/>
                  <a:gd name="T44" fmla="*/ 0 w 155"/>
                  <a:gd name="T45" fmla="*/ 0 h 746"/>
                  <a:gd name="T46" fmla="*/ 0 w 155"/>
                  <a:gd name="T47" fmla="*/ 0 h 746"/>
                  <a:gd name="T48" fmla="*/ 0 w 155"/>
                  <a:gd name="T49" fmla="*/ 0 h 746"/>
                  <a:gd name="T50" fmla="*/ 0 w 155"/>
                  <a:gd name="T51" fmla="*/ 0 h 746"/>
                  <a:gd name="T52" fmla="*/ 0 w 155"/>
                  <a:gd name="T53" fmla="*/ 0 h 746"/>
                  <a:gd name="T54" fmla="*/ 0 w 155"/>
                  <a:gd name="T55" fmla="*/ 0 h 746"/>
                  <a:gd name="T56" fmla="*/ 0 w 155"/>
                  <a:gd name="T57" fmla="*/ 0 h 746"/>
                  <a:gd name="T58" fmla="*/ 0 w 155"/>
                  <a:gd name="T59" fmla="*/ 0 h 746"/>
                  <a:gd name="T60" fmla="*/ 0 w 155"/>
                  <a:gd name="T61" fmla="*/ 0 h 746"/>
                  <a:gd name="T62" fmla="*/ 0 w 155"/>
                  <a:gd name="T63" fmla="*/ 0 h 746"/>
                  <a:gd name="T64" fmla="*/ 0 w 155"/>
                  <a:gd name="T65" fmla="*/ 0 h 746"/>
                  <a:gd name="T66" fmla="*/ 0 w 155"/>
                  <a:gd name="T67" fmla="*/ 0 h 746"/>
                  <a:gd name="T68" fmla="*/ 0 w 155"/>
                  <a:gd name="T69" fmla="*/ 0 h 746"/>
                  <a:gd name="T70" fmla="*/ 0 w 155"/>
                  <a:gd name="T71" fmla="*/ 0 h 746"/>
                  <a:gd name="T72" fmla="*/ 0 w 155"/>
                  <a:gd name="T73" fmla="*/ 0 h 746"/>
                  <a:gd name="T74" fmla="*/ 0 w 155"/>
                  <a:gd name="T75" fmla="*/ 0 h 746"/>
                  <a:gd name="T76" fmla="*/ 0 w 155"/>
                  <a:gd name="T77" fmla="*/ 0 h 746"/>
                  <a:gd name="T78" fmla="*/ 0 w 155"/>
                  <a:gd name="T79" fmla="*/ 0 h 746"/>
                  <a:gd name="T80" fmla="*/ 0 w 155"/>
                  <a:gd name="T81" fmla="*/ 0 h 746"/>
                  <a:gd name="T82" fmla="*/ 0 w 155"/>
                  <a:gd name="T83" fmla="*/ 0 h 746"/>
                  <a:gd name="T84" fmla="*/ 0 w 155"/>
                  <a:gd name="T85" fmla="*/ 0 h 746"/>
                  <a:gd name="T86" fmla="*/ 0 w 155"/>
                  <a:gd name="T87" fmla="*/ 0 h 746"/>
                  <a:gd name="T88" fmla="*/ 0 w 155"/>
                  <a:gd name="T89" fmla="*/ 0 h 746"/>
                  <a:gd name="T90" fmla="*/ 0 w 155"/>
                  <a:gd name="T91" fmla="*/ 0 h 746"/>
                  <a:gd name="T92" fmla="*/ 0 w 155"/>
                  <a:gd name="T93" fmla="*/ 0 h 746"/>
                  <a:gd name="T94" fmla="*/ 0 w 155"/>
                  <a:gd name="T95" fmla="*/ 0 h 746"/>
                  <a:gd name="T96" fmla="*/ 0 w 155"/>
                  <a:gd name="T97" fmla="*/ 0 h 746"/>
                  <a:gd name="T98" fmla="*/ 0 w 155"/>
                  <a:gd name="T99" fmla="*/ 0 h 746"/>
                  <a:gd name="T100" fmla="*/ 0 w 155"/>
                  <a:gd name="T101" fmla="*/ 0 h 746"/>
                  <a:gd name="T102" fmla="*/ 0 w 155"/>
                  <a:gd name="T103" fmla="*/ 0 h 746"/>
                  <a:gd name="T104" fmla="*/ 0 w 155"/>
                  <a:gd name="T105" fmla="*/ 0 h 746"/>
                  <a:gd name="T106" fmla="*/ 0 w 155"/>
                  <a:gd name="T107" fmla="*/ 0 h 746"/>
                  <a:gd name="T108" fmla="*/ 0 w 155"/>
                  <a:gd name="T109" fmla="*/ 0 h 746"/>
                  <a:gd name="T110" fmla="*/ 0 w 155"/>
                  <a:gd name="T111" fmla="*/ 0 h 746"/>
                  <a:gd name="T112" fmla="*/ 0 w 155"/>
                  <a:gd name="T113" fmla="*/ 0 h 746"/>
                  <a:gd name="T114" fmla="*/ 0 w 155"/>
                  <a:gd name="T115" fmla="*/ 0 h 746"/>
                  <a:gd name="T116" fmla="*/ 0 w 155"/>
                  <a:gd name="T117" fmla="*/ 0 h 746"/>
                  <a:gd name="T118" fmla="*/ 0 w 155"/>
                  <a:gd name="T119" fmla="*/ 0 h 746"/>
                  <a:gd name="T120" fmla="*/ 0 w 155"/>
                  <a:gd name="T121" fmla="*/ 0 h 746"/>
                  <a:gd name="T122" fmla="*/ 0 w 155"/>
                  <a:gd name="T123" fmla="*/ 0 h 746"/>
                  <a:gd name="T124" fmla="*/ 0 w 155"/>
                  <a:gd name="T125" fmla="*/ 0 h 7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5" h="746">
                    <a:moveTo>
                      <a:pt x="0" y="746"/>
                    </a:moveTo>
                    <a:lnTo>
                      <a:pt x="1" y="742"/>
                    </a:lnTo>
                    <a:lnTo>
                      <a:pt x="3" y="740"/>
                    </a:lnTo>
                    <a:lnTo>
                      <a:pt x="5" y="738"/>
                    </a:lnTo>
                    <a:lnTo>
                      <a:pt x="6" y="737"/>
                    </a:lnTo>
                    <a:lnTo>
                      <a:pt x="7" y="736"/>
                    </a:lnTo>
                    <a:lnTo>
                      <a:pt x="8" y="734"/>
                    </a:lnTo>
                    <a:lnTo>
                      <a:pt x="9" y="734"/>
                    </a:lnTo>
                    <a:lnTo>
                      <a:pt x="10" y="733"/>
                    </a:lnTo>
                    <a:lnTo>
                      <a:pt x="12" y="733"/>
                    </a:lnTo>
                    <a:lnTo>
                      <a:pt x="13" y="733"/>
                    </a:lnTo>
                    <a:lnTo>
                      <a:pt x="14" y="733"/>
                    </a:lnTo>
                    <a:lnTo>
                      <a:pt x="15" y="734"/>
                    </a:lnTo>
                    <a:lnTo>
                      <a:pt x="17" y="734"/>
                    </a:lnTo>
                    <a:lnTo>
                      <a:pt x="19" y="735"/>
                    </a:lnTo>
                    <a:lnTo>
                      <a:pt x="20" y="737"/>
                    </a:lnTo>
                    <a:lnTo>
                      <a:pt x="21" y="740"/>
                    </a:lnTo>
                    <a:lnTo>
                      <a:pt x="22" y="744"/>
                    </a:lnTo>
                    <a:lnTo>
                      <a:pt x="23" y="639"/>
                    </a:lnTo>
                    <a:lnTo>
                      <a:pt x="24" y="639"/>
                    </a:lnTo>
                    <a:lnTo>
                      <a:pt x="25" y="640"/>
                    </a:lnTo>
                    <a:lnTo>
                      <a:pt x="26" y="640"/>
                    </a:lnTo>
                    <a:lnTo>
                      <a:pt x="27" y="640"/>
                    </a:lnTo>
                    <a:lnTo>
                      <a:pt x="30" y="641"/>
                    </a:lnTo>
                    <a:lnTo>
                      <a:pt x="31" y="643"/>
                    </a:lnTo>
                    <a:lnTo>
                      <a:pt x="32" y="644"/>
                    </a:lnTo>
                    <a:lnTo>
                      <a:pt x="33" y="645"/>
                    </a:lnTo>
                    <a:lnTo>
                      <a:pt x="34" y="648"/>
                    </a:lnTo>
                    <a:lnTo>
                      <a:pt x="35" y="553"/>
                    </a:lnTo>
                    <a:lnTo>
                      <a:pt x="36" y="551"/>
                    </a:lnTo>
                    <a:lnTo>
                      <a:pt x="37" y="551"/>
                    </a:lnTo>
                    <a:lnTo>
                      <a:pt x="39" y="550"/>
                    </a:lnTo>
                    <a:lnTo>
                      <a:pt x="40" y="550"/>
                    </a:lnTo>
                    <a:lnTo>
                      <a:pt x="41" y="550"/>
                    </a:lnTo>
                    <a:lnTo>
                      <a:pt x="43" y="551"/>
                    </a:lnTo>
                    <a:lnTo>
                      <a:pt x="44" y="551"/>
                    </a:lnTo>
                    <a:lnTo>
                      <a:pt x="46" y="553"/>
                    </a:lnTo>
                    <a:lnTo>
                      <a:pt x="47" y="554"/>
                    </a:lnTo>
                    <a:lnTo>
                      <a:pt x="48" y="558"/>
                    </a:lnTo>
                    <a:lnTo>
                      <a:pt x="49" y="563"/>
                    </a:lnTo>
                    <a:lnTo>
                      <a:pt x="50" y="509"/>
                    </a:lnTo>
                    <a:lnTo>
                      <a:pt x="51" y="508"/>
                    </a:lnTo>
                    <a:lnTo>
                      <a:pt x="52" y="508"/>
                    </a:lnTo>
                    <a:lnTo>
                      <a:pt x="54" y="508"/>
                    </a:lnTo>
                    <a:lnTo>
                      <a:pt x="54" y="424"/>
                    </a:lnTo>
                    <a:lnTo>
                      <a:pt x="57" y="423"/>
                    </a:lnTo>
                    <a:lnTo>
                      <a:pt x="58" y="420"/>
                    </a:lnTo>
                    <a:lnTo>
                      <a:pt x="59" y="418"/>
                    </a:lnTo>
                    <a:lnTo>
                      <a:pt x="60" y="416"/>
                    </a:lnTo>
                    <a:lnTo>
                      <a:pt x="61" y="412"/>
                    </a:lnTo>
                    <a:lnTo>
                      <a:pt x="62" y="406"/>
                    </a:lnTo>
                    <a:lnTo>
                      <a:pt x="63" y="400"/>
                    </a:lnTo>
                    <a:lnTo>
                      <a:pt x="65" y="396"/>
                    </a:lnTo>
                    <a:lnTo>
                      <a:pt x="66" y="393"/>
                    </a:lnTo>
                    <a:lnTo>
                      <a:pt x="67" y="390"/>
                    </a:lnTo>
                    <a:lnTo>
                      <a:pt x="68" y="388"/>
                    </a:lnTo>
                    <a:lnTo>
                      <a:pt x="70" y="386"/>
                    </a:lnTo>
                    <a:lnTo>
                      <a:pt x="71" y="384"/>
                    </a:lnTo>
                    <a:lnTo>
                      <a:pt x="72" y="359"/>
                    </a:lnTo>
                    <a:lnTo>
                      <a:pt x="74" y="357"/>
                    </a:lnTo>
                    <a:lnTo>
                      <a:pt x="75" y="355"/>
                    </a:lnTo>
                    <a:lnTo>
                      <a:pt x="76" y="351"/>
                    </a:lnTo>
                    <a:lnTo>
                      <a:pt x="77" y="329"/>
                    </a:lnTo>
                    <a:lnTo>
                      <a:pt x="78" y="325"/>
                    </a:lnTo>
                    <a:lnTo>
                      <a:pt x="79" y="322"/>
                    </a:lnTo>
                    <a:lnTo>
                      <a:pt x="81" y="321"/>
                    </a:lnTo>
                    <a:lnTo>
                      <a:pt x="83" y="318"/>
                    </a:lnTo>
                    <a:lnTo>
                      <a:pt x="84" y="317"/>
                    </a:lnTo>
                    <a:lnTo>
                      <a:pt x="85" y="317"/>
                    </a:lnTo>
                    <a:lnTo>
                      <a:pt x="86" y="315"/>
                    </a:lnTo>
                    <a:lnTo>
                      <a:pt x="87" y="315"/>
                    </a:lnTo>
                    <a:lnTo>
                      <a:pt x="89" y="313"/>
                    </a:lnTo>
                    <a:lnTo>
                      <a:pt x="90" y="313"/>
                    </a:lnTo>
                    <a:lnTo>
                      <a:pt x="91" y="313"/>
                    </a:lnTo>
                    <a:lnTo>
                      <a:pt x="92" y="315"/>
                    </a:lnTo>
                    <a:lnTo>
                      <a:pt x="93" y="317"/>
                    </a:lnTo>
                    <a:lnTo>
                      <a:pt x="94" y="318"/>
                    </a:lnTo>
                    <a:lnTo>
                      <a:pt x="97" y="321"/>
                    </a:lnTo>
                    <a:lnTo>
                      <a:pt x="98" y="325"/>
                    </a:lnTo>
                    <a:lnTo>
                      <a:pt x="98" y="218"/>
                    </a:lnTo>
                    <a:lnTo>
                      <a:pt x="100" y="214"/>
                    </a:lnTo>
                    <a:lnTo>
                      <a:pt x="101" y="211"/>
                    </a:lnTo>
                    <a:lnTo>
                      <a:pt x="102" y="208"/>
                    </a:lnTo>
                    <a:lnTo>
                      <a:pt x="103" y="186"/>
                    </a:lnTo>
                    <a:lnTo>
                      <a:pt x="104" y="183"/>
                    </a:lnTo>
                    <a:lnTo>
                      <a:pt x="105" y="180"/>
                    </a:lnTo>
                    <a:lnTo>
                      <a:pt x="106" y="177"/>
                    </a:lnTo>
                    <a:lnTo>
                      <a:pt x="108" y="175"/>
                    </a:lnTo>
                    <a:lnTo>
                      <a:pt x="110" y="172"/>
                    </a:lnTo>
                    <a:lnTo>
                      <a:pt x="111" y="170"/>
                    </a:lnTo>
                    <a:lnTo>
                      <a:pt x="112" y="162"/>
                    </a:lnTo>
                    <a:lnTo>
                      <a:pt x="113" y="156"/>
                    </a:lnTo>
                    <a:lnTo>
                      <a:pt x="114" y="151"/>
                    </a:lnTo>
                    <a:lnTo>
                      <a:pt x="116" y="146"/>
                    </a:lnTo>
                    <a:lnTo>
                      <a:pt x="117" y="135"/>
                    </a:lnTo>
                    <a:lnTo>
                      <a:pt x="118" y="131"/>
                    </a:lnTo>
                    <a:lnTo>
                      <a:pt x="119" y="126"/>
                    </a:lnTo>
                    <a:lnTo>
                      <a:pt x="120" y="119"/>
                    </a:lnTo>
                    <a:lnTo>
                      <a:pt x="121" y="115"/>
                    </a:lnTo>
                    <a:lnTo>
                      <a:pt x="123" y="110"/>
                    </a:lnTo>
                    <a:lnTo>
                      <a:pt x="125" y="105"/>
                    </a:lnTo>
                    <a:lnTo>
                      <a:pt x="126" y="90"/>
                    </a:lnTo>
                    <a:lnTo>
                      <a:pt x="127" y="86"/>
                    </a:lnTo>
                    <a:lnTo>
                      <a:pt x="128" y="81"/>
                    </a:lnTo>
                    <a:lnTo>
                      <a:pt x="129" y="78"/>
                    </a:lnTo>
                    <a:lnTo>
                      <a:pt x="130" y="73"/>
                    </a:lnTo>
                    <a:lnTo>
                      <a:pt x="131" y="68"/>
                    </a:lnTo>
                    <a:lnTo>
                      <a:pt x="133" y="65"/>
                    </a:lnTo>
                    <a:lnTo>
                      <a:pt x="134" y="62"/>
                    </a:lnTo>
                    <a:lnTo>
                      <a:pt x="135" y="57"/>
                    </a:lnTo>
                    <a:lnTo>
                      <a:pt x="137" y="53"/>
                    </a:lnTo>
                    <a:lnTo>
                      <a:pt x="138" y="50"/>
                    </a:lnTo>
                    <a:lnTo>
                      <a:pt x="139" y="48"/>
                    </a:lnTo>
                    <a:lnTo>
                      <a:pt x="141" y="46"/>
                    </a:lnTo>
                    <a:lnTo>
                      <a:pt x="142" y="43"/>
                    </a:lnTo>
                    <a:lnTo>
                      <a:pt x="143" y="40"/>
                    </a:lnTo>
                    <a:lnTo>
                      <a:pt x="144" y="37"/>
                    </a:lnTo>
                    <a:lnTo>
                      <a:pt x="145" y="33"/>
                    </a:lnTo>
                    <a:lnTo>
                      <a:pt x="146" y="29"/>
                    </a:lnTo>
                    <a:lnTo>
                      <a:pt x="148" y="27"/>
                    </a:lnTo>
                    <a:lnTo>
                      <a:pt x="150" y="24"/>
                    </a:lnTo>
                    <a:lnTo>
                      <a:pt x="151" y="23"/>
                    </a:lnTo>
                    <a:lnTo>
                      <a:pt x="152" y="16"/>
                    </a:lnTo>
                    <a:lnTo>
                      <a:pt x="153" y="9"/>
                    </a:lnTo>
                    <a:lnTo>
                      <a:pt x="154" y="5"/>
                    </a:lnTo>
                    <a:lnTo>
                      <a:pt x="155"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7" name="Freeform 47"/>
              <p:cNvSpPr>
                <a:spLocks/>
              </p:cNvSpPr>
              <p:nvPr/>
            </p:nvSpPr>
            <p:spPr bwMode="auto">
              <a:xfrm>
                <a:off x="1322" y="1895"/>
                <a:ext cx="46" cy="150"/>
              </a:xfrm>
              <a:custGeom>
                <a:avLst/>
                <a:gdLst>
                  <a:gd name="T0" fmla="*/ 0 w 157"/>
                  <a:gd name="T1" fmla="*/ 0 h 450"/>
                  <a:gd name="T2" fmla="*/ 0 w 157"/>
                  <a:gd name="T3" fmla="*/ 0 h 450"/>
                  <a:gd name="T4" fmla="*/ 0 w 157"/>
                  <a:gd name="T5" fmla="*/ 0 h 450"/>
                  <a:gd name="T6" fmla="*/ 0 w 157"/>
                  <a:gd name="T7" fmla="*/ 0 h 450"/>
                  <a:gd name="T8" fmla="*/ 0 w 157"/>
                  <a:gd name="T9" fmla="*/ 0 h 450"/>
                  <a:gd name="T10" fmla="*/ 0 w 157"/>
                  <a:gd name="T11" fmla="*/ 0 h 450"/>
                  <a:gd name="T12" fmla="*/ 0 w 157"/>
                  <a:gd name="T13" fmla="*/ 0 h 450"/>
                  <a:gd name="T14" fmla="*/ 0 w 157"/>
                  <a:gd name="T15" fmla="*/ 0 h 450"/>
                  <a:gd name="T16" fmla="*/ 0 w 157"/>
                  <a:gd name="T17" fmla="*/ 0 h 450"/>
                  <a:gd name="T18" fmla="*/ 0 w 157"/>
                  <a:gd name="T19" fmla="*/ 0 h 450"/>
                  <a:gd name="T20" fmla="*/ 0 w 157"/>
                  <a:gd name="T21" fmla="*/ 0 h 450"/>
                  <a:gd name="T22" fmla="*/ 0 w 157"/>
                  <a:gd name="T23" fmla="*/ 0 h 450"/>
                  <a:gd name="T24" fmla="*/ 0 w 157"/>
                  <a:gd name="T25" fmla="*/ 0 h 450"/>
                  <a:gd name="T26" fmla="*/ 0 w 157"/>
                  <a:gd name="T27" fmla="*/ 0 h 450"/>
                  <a:gd name="T28" fmla="*/ 0 w 157"/>
                  <a:gd name="T29" fmla="*/ 0 h 450"/>
                  <a:gd name="T30" fmla="*/ 0 w 157"/>
                  <a:gd name="T31" fmla="*/ 0 h 450"/>
                  <a:gd name="T32" fmla="*/ 0 w 157"/>
                  <a:gd name="T33" fmla="*/ 0 h 450"/>
                  <a:gd name="T34" fmla="*/ 0 w 157"/>
                  <a:gd name="T35" fmla="*/ 0 h 450"/>
                  <a:gd name="T36" fmla="*/ 0 w 157"/>
                  <a:gd name="T37" fmla="*/ 0 h 450"/>
                  <a:gd name="T38" fmla="*/ 0 w 157"/>
                  <a:gd name="T39" fmla="*/ 0 h 450"/>
                  <a:gd name="T40" fmla="*/ 0 w 157"/>
                  <a:gd name="T41" fmla="*/ 0 h 450"/>
                  <a:gd name="T42" fmla="*/ 0 w 157"/>
                  <a:gd name="T43" fmla="*/ 0 h 450"/>
                  <a:gd name="T44" fmla="*/ 0 w 157"/>
                  <a:gd name="T45" fmla="*/ 0 h 450"/>
                  <a:gd name="T46" fmla="*/ 0 w 157"/>
                  <a:gd name="T47" fmla="*/ 0 h 450"/>
                  <a:gd name="T48" fmla="*/ 0 w 157"/>
                  <a:gd name="T49" fmla="*/ 0 h 450"/>
                  <a:gd name="T50" fmla="*/ 0 w 157"/>
                  <a:gd name="T51" fmla="*/ 0 h 450"/>
                  <a:gd name="T52" fmla="*/ 0 w 157"/>
                  <a:gd name="T53" fmla="*/ 0 h 450"/>
                  <a:gd name="T54" fmla="*/ 0 w 157"/>
                  <a:gd name="T55" fmla="*/ 0 h 450"/>
                  <a:gd name="T56" fmla="*/ 0 w 157"/>
                  <a:gd name="T57" fmla="*/ 0 h 450"/>
                  <a:gd name="T58" fmla="*/ 0 w 157"/>
                  <a:gd name="T59" fmla="*/ 0 h 450"/>
                  <a:gd name="T60" fmla="*/ 0 w 157"/>
                  <a:gd name="T61" fmla="*/ 0 h 450"/>
                  <a:gd name="T62" fmla="*/ 0 w 157"/>
                  <a:gd name="T63" fmla="*/ 0 h 450"/>
                  <a:gd name="T64" fmla="*/ 0 w 157"/>
                  <a:gd name="T65" fmla="*/ 0 h 450"/>
                  <a:gd name="T66" fmla="*/ 0 w 157"/>
                  <a:gd name="T67" fmla="*/ 0 h 450"/>
                  <a:gd name="T68" fmla="*/ 0 w 157"/>
                  <a:gd name="T69" fmla="*/ 0 h 450"/>
                  <a:gd name="T70" fmla="*/ 0 w 157"/>
                  <a:gd name="T71" fmla="*/ 0 h 450"/>
                  <a:gd name="T72" fmla="*/ 0 w 157"/>
                  <a:gd name="T73" fmla="*/ 0 h 450"/>
                  <a:gd name="T74" fmla="*/ 0 w 157"/>
                  <a:gd name="T75" fmla="*/ 0 h 450"/>
                  <a:gd name="T76" fmla="*/ 0 w 157"/>
                  <a:gd name="T77" fmla="*/ 0 h 450"/>
                  <a:gd name="T78" fmla="*/ 0 w 157"/>
                  <a:gd name="T79" fmla="*/ 0 h 450"/>
                  <a:gd name="T80" fmla="*/ 0 w 157"/>
                  <a:gd name="T81" fmla="*/ 0 h 450"/>
                  <a:gd name="T82" fmla="*/ 0 w 157"/>
                  <a:gd name="T83" fmla="*/ 0 h 450"/>
                  <a:gd name="T84" fmla="*/ 0 w 157"/>
                  <a:gd name="T85" fmla="*/ 0 h 450"/>
                  <a:gd name="T86" fmla="*/ 0 w 157"/>
                  <a:gd name="T87" fmla="*/ 0 h 450"/>
                  <a:gd name="T88" fmla="*/ 0 w 157"/>
                  <a:gd name="T89" fmla="*/ 0 h 450"/>
                  <a:gd name="T90" fmla="*/ 0 w 157"/>
                  <a:gd name="T91" fmla="*/ 0 h 450"/>
                  <a:gd name="T92" fmla="*/ 0 w 157"/>
                  <a:gd name="T93" fmla="*/ 0 h 450"/>
                  <a:gd name="T94" fmla="*/ 0 w 157"/>
                  <a:gd name="T95" fmla="*/ 0 h 450"/>
                  <a:gd name="T96" fmla="*/ 0 w 157"/>
                  <a:gd name="T97" fmla="*/ 0 h 450"/>
                  <a:gd name="T98" fmla="*/ 0 w 157"/>
                  <a:gd name="T99" fmla="*/ 0 h 450"/>
                  <a:gd name="T100" fmla="*/ 0 w 157"/>
                  <a:gd name="T101" fmla="*/ 0 h 450"/>
                  <a:gd name="T102" fmla="*/ 0 w 157"/>
                  <a:gd name="T103" fmla="*/ 0 h 450"/>
                  <a:gd name="T104" fmla="*/ 0 w 157"/>
                  <a:gd name="T105" fmla="*/ 0 h 450"/>
                  <a:gd name="T106" fmla="*/ 0 w 157"/>
                  <a:gd name="T107" fmla="*/ 0 h 450"/>
                  <a:gd name="T108" fmla="*/ 0 w 157"/>
                  <a:gd name="T109" fmla="*/ 0 h 450"/>
                  <a:gd name="T110" fmla="*/ 0 w 157"/>
                  <a:gd name="T111" fmla="*/ 0 h 450"/>
                  <a:gd name="T112" fmla="*/ 0 w 157"/>
                  <a:gd name="T113" fmla="*/ 0 h 450"/>
                  <a:gd name="T114" fmla="*/ 0 w 157"/>
                  <a:gd name="T115" fmla="*/ 0 h 450"/>
                  <a:gd name="T116" fmla="*/ 0 w 157"/>
                  <a:gd name="T117" fmla="*/ 0 h 450"/>
                  <a:gd name="T118" fmla="*/ 0 w 157"/>
                  <a:gd name="T119" fmla="*/ 0 h 450"/>
                  <a:gd name="T120" fmla="*/ 0 w 157"/>
                  <a:gd name="T121" fmla="*/ 0 h 450"/>
                  <a:gd name="T122" fmla="*/ 0 w 157"/>
                  <a:gd name="T123" fmla="*/ 0 h 450"/>
                  <a:gd name="T124" fmla="*/ 0 w 157"/>
                  <a:gd name="T125" fmla="*/ 0 h 4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450">
                    <a:moveTo>
                      <a:pt x="0" y="450"/>
                    </a:moveTo>
                    <a:lnTo>
                      <a:pt x="2" y="447"/>
                    </a:lnTo>
                    <a:lnTo>
                      <a:pt x="3" y="445"/>
                    </a:lnTo>
                    <a:lnTo>
                      <a:pt x="4" y="438"/>
                    </a:lnTo>
                    <a:lnTo>
                      <a:pt x="5" y="431"/>
                    </a:lnTo>
                    <a:lnTo>
                      <a:pt x="6" y="424"/>
                    </a:lnTo>
                    <a:lnTo>
                      <a:pt x="8" y="410"/>
                    </a:lnTo>
                    <a:lnTo>
                      <a:pt x="9" y="405"/>
                    </a:lnTo>
                    <a:lnTo>
                      <a:pt x="11" y="401"/>
                    </a:lnTo>
                    <a:lnTo>
                      <a:pt x="12" y="393"/>
                    </a:lnTo>
                    <a:lnTo>
                      <a:pt x="13" y="389"/>
                    </a:lnTo>
                    <a:lnTo>
                      <a:pt x="14" y="385"/>
                    </a:lnTo>
                    <a:lnTo>
                      <a:pt x="15" y="384"/>
                    </a:lnTo>
                    <a:lnTo>
                      <a:pt x="16" y="381"/>
                    </a:lnTo>
                    <a:lnTo>
                      <a:pt x="18" y="380"/>
                    </a:lnTo>
                    <a:lnTo>
                      <a:pt x="19" y="378"/>
                    </a:lnTo>
                    <a:lnTo>
                      <a:pt x="20" y="377"/>
                    </a:lnTo>
                    <a:lnTo>
                      <a:pt x="22" y="376"/>
                    </a:lnTo>
                    <a:lnTo>
                      <a:pt x="23" y="374"/>
                    </a:lnTo>
                    <a:lnTo>
                      <a:pt x="24" y="369"/>
                    </a:lnTo>
                    <a:lnTo>
                      <a:pt x="25" y="364"/>
                    </a:lnTo>
                    <a:lnTo>
                      <a:pt x="27" y="359"/>
                    </a:lnTo>
                    <a:lnTo>
                      <a:pt x="28" y="357"/>
                    </a:lnTo>
                    <a:lnTo>
                      <a:pt x="29" y="355"/>
                    </a:lnTo>
                    <a:lnTo>
                      <a:pt x="30" y="352"/>
                    </a:lnTo>
                    <a:lnTo>
                      <a:pt x="31" y="335"/>
                    </a:lnTo>
                    <a:lnTo>
                      <a:pt x="32" y="331"/>
                    </a:lnTo>
                    <a:lnTo>
                      <a:pt x="35" y="330"/>
                    </a:lnTo>
                    <a:lnTo>
                      <a:pt x="36" y="328"/>
                    </a:lnTo>
                    <a:lnTo>
                      <a:pt x="37" y="328"/>
                    </a:lnTo>
                    <a:lnTo>
                      <a:pt x="38" y="327"/>
                    </a:lnTo>
                    <a:lnTo>
                      <a:pt x="39" y="327"/>
                    </a:lnTo>
                    <a:lnTo>
                      <a:pt x="40" y="325"/>
                    </a:lnTo>
                    <a:lnTo>
                      <a:pt x="42" y="325"/>
                    </a:lnTo>
                    <a:lnTo>
                      <a:pt x="43" y="325"/>
                    </a:lnTo>
                    <a:lnTo>
                      <a:pt x="44" y="325"/>
                    </a:lnTo>
                    <a:lnTo>
                      <a:pt x="45" y="325"/>
                    </a:lnTo>
                    <a:lnTo>
                      <a:pt x="46" y="327"/>
                    </a:lnTo>
                    <a:lnTo>
                      <a:pt x="48" y="328"/>
                    </a:lnTo>
                    <a:lnTo>
                      <a:pt x="50" y="331"/>
                    </a:lnTo>
                    <a:lnTo>
                      <a:pt x="51" y="341"/>
                    </a:lnTo>
                    <a:lnTo>
                      <a:pt x="52" y="290"/>
                    </a:lnTo>
                    <a:lnTo>
                      <a:pt x="53" y="290"/>
                    </a:lnTo>
                    <a:lnTo>
                      <a:pt x="54" y="290"/>
                    </a:lnTo>
                    <a:lnTo>
                      <a:pt x="55" y="290"/>
                    </a:lnTo>
                    <a:lnTo>
                      <a:pt x="56" y="291"/>
                    </a:lnTo>
                    <a:lnTo>
                      <a:pt x="58" y="293"/>
                    </a:lnTo>
                    <a:lnTo>
                      <a:pt x="59" y="295"/>
                    </a:lnTo>
                    <a:lnTo>
                      <a:pt x="60" y="297"/>
                    </a:lnTo>
                    <a:lnTo>
                      <a:pt x="62" y="243"/>
                    </a:lnTo>
                    <a:lnTo>
                      <a:pt x="63" y="240"/>
                    </a:lnTo>
                    <a:lnTo>
                      <a:pt x="64" y="237"/>
                    </a:lnTo>
                    <a:lnTo>
                      <a:pt x="65" y="235"/>
                    </a:lnTo>
                    <a:lnTo>
                      <a:pt x="67" y="235"/>
                    </a:lnTo>
                    <a:lnTo>
                      <a:pt x="68" y="234"/>
                    </a:lnTo>
                    <a:lnTo>
                      <a:pt x="69" y="233"/>
                    </a:lnTo>
                    <a:lnTo>
                      <a:pt x="70" y="230"/>
                    </a:lnTo>
                    <a:lnTo>
                      <a:pt x="71" y="222"/>
                    </a:lnTo>
                    <a:lnTo>
                      <a:pt x="72" y="217"/>
                    </a:lnTo>
                    <a:lnTo>
                      <a:pt x="73" y="206"/>
                    </a:lnTo>
                    <a:lnTo>
                      <a:pt x="76" y="199"/>
                    </a:lnTo>
                    <a:lnTo>
                      <a:pt x="77" y="194"/>
                    </a:lnTo>
                    <a:lnTo>
                      <a:pt x="78" y="192"/>
                    </a:lnTo>
                    <a:lnTo>
                      <a:pt x="79" y="187"/>
                    </a:lnTo>
                    <a:lnTo>
                      <a:pt x="80" y="180"/>
                    </a:lnTo>
                    <a:lnTo>
                      <a:pt x="81" y="177"/>
                    </a:lnTo>
                    <a:lnTo>
                      <a:pt x="83" y="174"/>
                    </a:lnTo>
                    <a:lnTo>
                      <a:pt x="84" y="169"/>
                    </a:lnTo>
                    <a:lnTo>
                      <a:pt x="85" y="165"/>
                    </a:lnTo>
                    <a:lnTo>
                      <a:pt x="86" y="157"/>
                    </a:lnTo>
                    <a:lnTo>
                      <a:pt x="88" y="154"/>
                    </a:lnTo>
                    <a:lnTo>
                      <a:pt x="89" y="150"/>
                    </a:lnTo>
                    <a:lnTo>
                      <a:pt x="90" y="148"/>
                    </a:lnTo>
                    <a:lnTo>
                      <a:pt x="92" y="143"/>
                    </a:lnTo>
                    <a:lnTo>
                      <a:pt x="93" y="136"/>
                    </a:lnTo>
                    <a:lnTo>
                      <a:pt x="94" y="129"/>
                    </a:lnTo>
                    <a:lnTo>
                      <a:pt x="95" y="125"/>
                    </a:lnTo>
                    <a:lnTo>
                      <a:pt x="96" y="123"/>
                    </a:lnTo>
                    <a:lnTo>
                      <a:pt x="97" y="116"/>
                    </a:lnTo>
                    <a:lnTo>
                      <a:pt x="98" y="112"/>
                    </a:lnTo>
                    <a:lnTo>
                      <a:pt x="100" y="109"/>
                    </a:lnTo>
                    <a:lnTo>
                      <a:pt x="102" y="107"/>
                    </a:lnTo>
                    <a:lnTo>
                      <a:pt x="103" y="103"/>
                    </a:lnTo>
                    <a:lnTo>
                      <a:pt x="104" y="100"/>
                    </a:lnTo>
                    <a:lnTo>
                      <a:pt x="105" y="99"/>
                    </a:lnTo>
                    <a:lnTo>
                      <a:pt x="106" y="96"/>
                    </a:lnTo>
                    <a:lnTo>
                      <a:pt x="108" y="95"/>
                    </a:lnTo>
                    <a:lnTo>
                      <a:pt x="109" y="93"/>
                    </a:lnTo>
                    <a:lnTo>
                      <a:pt x="110" y="93"/>
                    </a:lnTo>
                    <a:lnTo>
                      <a:pt x="111" y="92"/>
                    </a:lnTo>
                    <a:lnTo>
                      <a:pt x="112" y="91"/>
                    </a:lnTo>
                    <a:lnTo>
                      <a:pt x="113" y="91"/>
                    </a:lnTo>
                    <a:lnTo>
                      <a:pt x="116" y="91"/>
                    </a:lnTo>
                    <a:lnTo>
                      <a:pt x="117" y="88"/>
                    </a:lnTo>
                    <a:lnTo>
                      <a:pt x="118" y="88"/>
                    </a:lnTo>
                    <a:lnTo>
                      <a:pt x="119" y="88"/>
                    </a:lnTo>
                    <a:lnTo>
                      <a:pt x="120" y="87"/>
                    </a:lnTo>
                    <a:lnTo>
                      <a:pt x="121" y="84"/>
                    </a:lnTo>
                    <a:lnTo>
                      <a:pt x="123" y="75"/>
                    </a:lnTo>
                    <a:lnTo>
                      <a:pt x="124" y="67"/>
                    </a:lnTo>
                    <a:lnTo>
                      <a:pt x="125" y="62"/>
                    </a:lnTo>
                    <a:lnTo>
                      <a:pt x="126" y="58"/>
                    </a:lnTo>
                    <a:lnTo>
                      <a:pt x="128" y="55"/>
                    </a:lnTo>
                    <a:lnTo>
                      <a:pt x="129" y="52"/>
                    </a:lnTo>
                    <a:lnTo>
                      <a:pt x="130" y="51"/>
                    </a:lnTo>
                    <a:lnTo>
                      <a:pt x="132" y="47"/>
                    </a:lnTo>
                    <a:lnTo>
                      <a:pt x="133" y="46"/>
                    </a:lnTo>
                    <a:lnTo>
                      <a:pt x="134" y="44"/>
                    </a:lnTo>
                    <a:lnTo>
                      <a:pt x="135" y="43"/>
                    </a:lnTo>
                    <a:lnTo>
                      <a:pt x="136" y="43"/>
                    </a:lnTo>
                    <a:lnTo>
                      <a:pt x="137" y="42"/>
                    </a:lnTo>
                    <a:lnTo>
                      <a:pt x="139" y="42"/>
                    </a:lnTo>
                    <a:lnTo>
                      <a:pt x="140" y="42"/>
                    </a:lnTo>
                    <a:lnTo>
                      <a:pt x="142" y="42"/>
                    </a:lnTo>
                    <a:lnTo>
                      <a:pt x="143" y="42"/>
                    </a:lnTo>
                    <a:lnTo>
                      <a:pt x="144" y="42"/>
                    </a:lnTo>
                    <a:lnTo>
                      <a:pt x="145" y="41"/>
                    </a:lnTo>
                    <a:lnTo>
                      <a:pt x="147" y="43"/>
                    </a:lnTo>
                    <a:lnTo>
                      <a:pt x="148" y="44"/>
                    </a:lnTo>
                    <a:lnTo>
                      <a:pt x="149" y="46"/>
                    </a:lnTo>
                    <a:lnTo>
                      <a:pt x="150" y="47"/>
                    </a:lnTo>
                    <a:lnTo>
                      <a:pt x="151" y="53"/>
                    </a:lnTo>
                    <a:lnTo>
                      <a:pt x="152" y="6"/>
                    </a:lnTo>
                    <a:lnTo>
                      <a:pt x="155" y="4"/>
                    </a:lnTo>
                    <a:lnTo>
                      <a:pt x="156" y="3"/>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8" name="Freeform 48"/>
              <p:cNvSpPr>
                <a:spLocks/>
              </p:cNvSpPr>
              <p:nvPr/>
            </p:nvSpPr>
            <p:spPr bwMode="auto">
              <a:xfrm>
                <a:off x="1368" y="1814"/>
                <a:ext cx="46" cy="81"/>
              </a:xfrm>
              <a:custGeom>
                <a:avLst/>
                <a:gdLst>
                  <a:gd name="T0" fmla="*/ 0 w 156"/>
                  <a:gd name="T1" fmla="*/ 0 h 243"/>
                  <a:gd name="T2" fmla="*/ 0 w 156"/>
                  <a:gd name="T3" fmla="*/ 0 h 243"/>
                  <a:gd name="T4" fmla="*/ 0 w 156"/>
                  <a:gd name="T5" fmla="*/ 0 h 243"/>
                  <a:gd name="T6" fmla="*/ 0 w 156"/>
                  <a:gd name="T7" fmla="*/ 0 h 243"/>
                  <a:gd name="T8" fmla="*/ 0 w 156"/>
                  <a:gd name="T9" fmla="*/ 0 h 243"/>
                  <a:gd name="T10" fmla="*/ 0 w 156"/>
                  <a:gd name="T11" fmla="*/ 0 h 243"/>
                  <a:gd name="T12" fmla="*/ 0 w 156"/>
                  <a:gd name="T13" fmla="*/ 0 h 243"/>
                  <a:gd name="T14" fmla="*/ 0 w 156"/>
                  <a:gd name="T15" fmla="*/ 0 h 243"/>
                  <a:gd name="T16" fmla="*/ 0 w 156"/>
                  <a:gd name="T17" fmla="*/ 0 h 243"/>
                  <a:gd name="T18" fmla="*/ 0 w 156"/>
                  <a:gd name="T19" fmla="*/ 0 h 243"/>
                  <a:gd name="T20" fmla="*/ 0 w 156"/>
                  <a:gd name="T21" fmla="*/ 0 h 243"/>
                  <a:gd name="T22" fmla="*/ 0 w 156"/>
                  <a:gd name="T23" fmla="*/ 0 h 243"/>
                  <a:gd name="T24" fmla="*/ 0 w 156"/>
                  <a:gd name="T25" fmla="*/ 0 h 243"/>
                  <a:gd name="T26" fmla="*/ 0 w 156"/>
                  <a:gd name="T27" fmla="*/ 0 h 243"/>
                  <a:gd name="T28" fmla="*/ 0 w 156"/>
                  <a:gd name="T29" fmla="*/ 0 h 243"/>
                  <a:gd name="T30" fmla="*/ 0 w 156"/>
                  <a:gd name="T31" fmla="*/ 0 h 243"/>
                  <a:gd name="T32" fmla="*/ 0 w 156"/>
                  <a:gd name="T33" fmla="*/ 0 h 243"/>
                  <a:gd name="T34" fmla="*/ 0 w 156"/>
                  <a:gd name="T35" fmla="*/ 0 h 243"/>
                  <a:gd name="T36" fmla="*/ 0 w 156"/>
                  <a:gd name="T37" fmla="*/ 0 h 243"/>
                  <a:gd name="T38" fmla="*/ 0 w 156"/>
                  <a:gd name="T39" fmla="*/ 0 h 243"/>
                  <a:gd name="T40" fmla="*/ 0 w 156"/>
                  <a:gd name="T41" fmla="*/ 0 h 243"/>
                  <a:gd name="T42" fmla="*/ 0 w 156"/>
                  <a:gd name="T43" fmla="*/ 0 h 243"/>
                  <a:gd name="T44" fmla="*/ 0 w 156"/>
                  <a:gd name="T45" fmla="*/ 0 h 243"/>
                  <a:gd name="T46" fmla="*/ 0 w 156"/>
                  <a:gd name="T47" fmla="*/ 0 h 243"/>
                  <a:gd name="T48" fmla="*/ 0 w 156"/>
                  <a:gd name="T49" fmla="*/ 0 h 243"/>
                  <a:gd name="T50" fmla="*/ 0 w 156"/>
                  <a:gd name="T51" fmla="*/ 0 h 243"/>
                  <a:gd name="T52" fmla="*/ 0 w 156"/>
                  <a:gd name="T53" fmla="*/ 0 h 243"/>
                  <a:gd name="T54" fmla="*/ 0 w 156"/>
                  <a:gd name="T55" fmla="*/ 0 h 243"/>
                  <a:gd name="T56" fmla="*/ 0 w 156"/>
                  <a:gd name="T57" fmla="*/ 0 h 243"/>
                  <a:gd name="T58" fmla="*/ 0 w 156"/>
                  <a:gd name="T59" fmla="*/ 0 h 243"/>
                  <a:gd name="T60" fmla="*/ 0 w 156"/>
                  <a:gd name="T61" fmla="*/ 0 h 243"/>
                  <a:gd name="T62" fmla="*/ 0 w 156"/>
                  <a:gd name="T63" fmla="*/ 0 h 243"/>
                  <a:gd name="T64" fmla="*/ 0 w 156"/>
                  <a:gd name="T65" fmla="*/ 0 h 243"/>
                  <a:gd name="T66" fmla="*/ 0 w 156"/>
                  <a:gd name="T67" fmla="*/ 0 h 243"/>
                  <a:gd name="T68" fmla="*/ 0 w 156"/>
                  <a:gd name="T69" fmla="*/ 0 h 243"/>
                  <a:gd name="T70" fmla="*/ 0 w 156"/>
                  <a:gd name="T71" fmla="*/ 0 h 243"/>
                  <a:gd name="T72" fmla="*/ 0 w 156"/>
                  <a:gd name="T73" fmla="*/ 0 h 243"/>
                  <a:gd name="T74" fmla="*/ 0 w 156"/>
                  <a:gd name="T75" fmla="*/ 0 h 243"/>
                  <a:gd name="T76" fmla="*/ 0 w 156"/>
                  <a:gd name="T77" fmla="*/ 0 h 243"/>
                  <a:gd name="T78" fmla="*/ 0 w 156"/>
                  <a:gd name="T79" fmla="*/ 0 h 243"/>
                  <a:gd name="T80" fmla="*/ 0 w 156"/>
                  <a:gd name="T81" fmla="*/ 0 h 243"/>
                  <a:gd name="T82" fmla="*/ 0 w 156"/>
                  <a:gd name="T83" fmla="*/ 0 h 243"/>
                  <a:gd name="T84" fmla="*/ 0 w 156"/>
                  <a:gd name="T85" fmla="*/ 0 h 243"/>
                  <a:gd name="T86" fmla="*/ 0 w 156"/>
                  <a:gd name="T87" fmla="*/ 0 h 243"/>
                  <a:gd name="T88" fmla="*/ 0 w 156"/>
                  <a:gd name="T89" fmla="*/ 0 h 243"/>
                  <a:gd name="T90" fmla="*/ 0 w 156"/>
                  <a:gd name="T91" fmla="*/ 0 h 243"/>
                  <a:gd name="T92" fmla="*/ 0 w 156"/>
                  <a:gd name="T93" fmla="*/ 0 h 243"/>
                  <a:gd name="T94" fmla="*/ 0 w 156"/>
                  <a:gd name="T95" fmla="*/ 0 h 243"/>
                  <a:gd name="T96" fmla="*/ 0 w 156"/>
                  <a:gd name="T97" fmla="*/ 0 h 243"/>
                  <a:gd name="T98" fmla="*/ 0 w 156"/>
                  <a:gd name="T99" fmla="*/ 0 h 243"/>
                  <a:gd name="T100" fmla="*/ 0 w 156"/>
                  <a:gd name="T101" fmla="*/ 0 h 243"/>
                  <a:gd name="T102" fmla="*/ 0 w 156"/>
                  <a:gd name="T103" fmla="*/ 0 h 243"/>
                  <a:gd name="T104" fmla="*/ 0 w 156"/>
                  <a:gd name="T105" fmla="*/ 0 h 243"/>
                  <a:gd name="T106" fmla="*/ 0 w 156"/>
                  <a:gd name="T107" fmla="*/ 0 h 243"/>
                  <a:gd name="T108" fmla="*/ 0 w 156"/>
                  <a:gd name="T109" fmla="*/ 0 h 243"/>
                  <a:gd name="T110" fmla="*/ 0 w 156"/>
                  <a:gd name="T111" fmla="*/ 0 h 243"/>
                  <a:gd name="T112" fmla="*/ 0 w 156"/>
                  <a:gd name="T113" fmla="*/ 0 h 243"/>
                  <a:gd name="T114" fmla="*/ 0 w 156"/>
                  <a:gd name="T115" fmla="*/ 0 h 243"/>
                  <a:gd name="T116" fmla="*/ 0 w 156"/>
                  <a:gd name="T117" fmla="*/ 0 h 243"/>
                  <a:gd name="T118" fmla="*/ 0 w 156"/>
                  <a:gd name="T119" fmla="*/ 0 h 243"/>
                  <a:gd name="T120" fmla="*/ 0 w 156"/>
                  <a:gd name="T121" fmla="*/ 0 h 243"/>
                  <a:gd name="T122" fmla="*/ 0 w 156"/>
                  <a:gd name="T123" fmla="*/ 0 h 243"/>
                  <a:gd name="T124" fmla="*/ 0 w 156"/>
                  <a:gd name="T125" fmla="*/ 0 h 2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6" h="243">
                    <a:moveTo>
                      <a:pt x="0" y="243"/>
                    </a:moveTo>
                    <a:lnTo>
                      <a:pt x="1" y="242"/>
                    </a:lnTo>
                    <a:lnTo>
                      <a:pt x="2" y="241"/>
                    </a:lnTo>
                    <a:lnTo>
                      <a:pt x="3" y="237"/>
                    </a:lnTo>
                    <a:lnTo>
                      <a:pt x="5" y="236"/>
                    </a:lnTo>
                    <a:lnTo>
                      <a:pt x="6" y="233"/>
                    </a:lnTo>
                    <a:lnTo>
                      <a:pt x="7" y="230"/>
                    </a:lnTo>
                    <a:lnTo>
                      <a:pt x="8" y="229"/>
                    </a:lnTo>
                    <a:lnTo>
                      <a:pt x="9" y="225"/>
                    </a:lnTo>
                    <a:lnTo>
                      <a:pt x="11" y="224"/>
                    </a:lnTo>
                    <a:lnTo>
                      <a:pt x="12" y="222"/>
                    </a:lnTo>
                    <a:lnTo>
                      <a:pt x="14" y="221"/>
                    </a:lnTo>
                    <a:lnTo>
                      <a:pt x="15" y="221"/>
                    </a:lnTo>
                    <a:lnTo>
                      <a:pt x="16" y="220"/>
                    </a:lnTo>
                    <a:lnTo>
                      <a:pt x="17" y="220"/>
                    </a:lnTo>
                    <a:lnTo>
                      <a:pt x="18" y="220"/>
                    </a:lnTo>
                    <a:lnTo>
                      <a:pt x="19" y="220"/>
                    </a:lnTo>
                    <a:lnTo>
                      <a:pt x="21" y="220"/>
                    </a:lnTo>
                    <a:lnTo>
                      <a:pt x="22" y="218"/>
                    </a:lnTo>
                    <a:lnTo>
                      <a:pt x="23" y="204"/>
                    </a:lnTo>
                    <a:lnTo>
                      <a:pt x="25" y="201"/>
                    </a:lnTo>
                    <a:lnTo>
                      <a:pt x="26" y="197"/>
                    </a:lnTo>
                    <a:lnTo>
                      <a:pt x="27" y="194"/>
                    </a:lnTo>
                    <a:lnTo>
                      <a:pt x="29" y="189"/>
                    </a:lnTo>
                    <a:lnTo>
                      <a:pt x="30" y="186"/>
                    </a:lnTo>
                    <a:lnTo>
                      <a:pt x="31" y="182"/>
                    </a:lnTo>
                    <a:lnTo>
                      <a:pt x="32" y="181"/>
                    </a:lnTo>
                    <a:lnTo>
                      <a:pt x="33" y="178"/>
                    </a:lnTo>
                    <a:lnTo>
                      <a:pt x="34" y="176"/>
                    </a:lnTo>
                    <a:lnTo>
                      <a:pt x="36" y="174"/>
                    </a:lnTo>
                    <a:lnTo>
                      <a:pt x="38" y="166"/>
                    </a:lnTo>
                    <a:lnTo>
                      <a:pt x="39" y="162"/>
                    </a:lnTo>
                    <a:lnTo>
                      <a:pt x="40" y="160"/>
                    </a:lnTo>
                    <a:lnTo>
                      <a:pt x="41" y="156"/>
                    </a:lnTo>
                    <a:lnTo>
                      <a:pt x="42" y="155"/>
                    </a:lnTo>
                    <a:lnTo>
                      <a:pt x="43" y="153"/>
                    </a:lnTo>
                    <a:lnTo>
                      <a:pt x="45" y="150"/>
                    </a:lnTo>
                    <a:lnTo>
                      <a:pt x="46" y="149"/>
                    </a:lnTo>
                    <a:lnTo>
                      <a:pt x="47" y="146"/>
                    </a:lnTo>
                    <a:lnTo>
                      <a:pt x="48" y="144"/>
                    </a:lnTo>
                    <a:lnTo>
                      <a:pt x="49" y="141"/>
                    </a:lnTo>
                    <a:lnTo>
                      <a:pt x="51" y="139"/>
                    </a:lnTo>
                    <a:lnTo>
                      <a:pt x="53" y="135"/>
                    </a:lnTo>
                    <a:lnTo>
                      <a:pt x="54" y="133"/>
                    </a:lnTo>
                    <a:lnTo>
                      <a:pt x="55" y="128"/>
                    </a:lnTo>
                    <a:lnTo>
                      <a:pt x="56" y="125"/>
                    </a:lnTo>
                    <a:lnTo>
                      <a:pt x="57" y="123"/>
                    </a:lnTo>
                    <a:lnTo>
                      <a:pt x="58" y="121"/>
                    </a:lnTo>
                    <a:lnTo>
                      <a:pt x="60" y="119"/>
                    </a:lnTo>
                    <a:lnTo>
                      <a:pt x="61" y="115"/>
                    </a:lnTo>
                    <a:lnTo>
                      <a:pt x="62" y="112"/>
                    </a:lnTo>
                    <a:lnTo>
                      <a:pt x="63" y="111"/>
                    </a:lnTo>
                    <a:lnTo>
                      <a:pt x="65" y="108"/>
                    </a:lnTo>
                    <a:lnTo>
                      <a:pt x="66" y="107"/>
                    </a:lnTo>
                    <a:lnTo>
                      <a:pt x="67" y="105"/>
                    </a:lnTo>
                    <a:lnTo>
                      <a:pt x="69" y="103"/>
                    </a:lnTo>
                    <a:lnTo>
                      <a:pt x="70" y="102"/>
                    </a:lnTo>
                    <a:lnTo>
                      <a:pt x="71" y="100"/>
                    </a:lnTo>
                    <a:lnTo>
                      <a:pt x="72" y="97"/>
                    </a:lnTo>
                    <a:lnTo>
                      <a:pt x="73" y="93"/>
                    </a:lnTo>
                    <a:lnTo>
                      <a:pt x="74" y="88"/>
                    </a:lnTo>
                    <a:lnTo>
                      <a:pt x="76" y="86"/>
                    </a:lnTo>
                    <a:lnTo>
                      <a:pt x="78" y="83"/>
                    </a:lnTo>
                    <a:lnTo>
                      <a:pt x="79" y="81"/>
                    </a:lnTo>
                    <a:lnTo>
                      <a:pt x="80" y="80"/>
                    </a:lnTo>
                    <a:lnTo>
                      <a:pt x="81" y="79"/>
                    </a:lnTo>
                    <a:lnTo>
                      <a:pt x="82" y="76"/>
                    </a:lnTo>
                    <a:lnTo>
                      <a:pt x="84" y="75"/>
                    </a:lnTo>
                    <a:lnTo>
                      <a:pt x="85" y="74"/>
                    </a:lnTo>
                    <a:lnTo>
                      <a:pt x="86" y="74"/>
                    </a:lnTo>
                    <a:lnTo>
                      <a:pt x="87" y="72"/>
                    </a:lnTo>
                    <a:lnTo>
                      <a:pt x="88" y="71"/>
                    </a:lnTo>
                    <a:lnTo>
                      <a:pt x="89" y="69"/>
                    </a:lnTo>
                    <a:lnTo>
                      <a:pt x="92" y="68"/>
                    </a:lnTo>
                    <a:lnTo>
                      <a:pt x="93" y="67"/>
                    </a:lnTo>
                    <a:lnTo>
                      <a:pt x="94" y="65"/>
                    </a:lnTo>
                    <a:lnTo>
                      <a:pt x="95" y="63"/>
                    </a:lnTo>
                    <a:lnTo>
                      <a:pt x="96" y="60"/>
                    </a:lnTo>
                    <a:lnTo>
                      <a:pt x="97" y="59"/>
                    </a:lnTo>
                    <a:lnTo>
                      <a:pt x="99" y="58"/>
                    </a:lnTo>
                    <a:lnTo>
                      <a:pt x="100" y="56"/>
                    </a:lnTo>
                    <a:lnTo>
                      <a:pt x="101" y="55"/>
                    </a:lnTo>
                    <a:lnTo>
                      <a:pt x="102" y="53"/>
                    </a:lnTo>
                    <a:lnTo>
                      <a:pt x="103" y="52"/>
                    </a:lnTo>
                    <a:lnTo>
                      <a:pt x="105" y="51"/>
                    </a:lnTo>
                    <a:lnTo>
                      <a:pt x="107" y="48"/>
                    </a:lnTo>
                    <a:lnTo>
                      <a:pt x="108" y="48"/>
                    </a:lnTo>
                    <a:lnTo>
                      <a:pt x="109" y="47"/>
                    </a:lnTo>
                    <a:lnTo>
                      <a:pt x="110" y="46"/>
                    </a:lnTo>
                    <a:lnTo>
                      <a:pt x="111" y="46"/>
                    </a:lnTo>
                    <a:lnTo>
                      <a:pt x="112" y="44"/>
                    </a:lnTo>
                    <a:lnTo>
                      <a:pt x="114" y="43"/>
                    </a:lnTo>
                    <a:lnTo>
                      <a:pt x="115" y="42"/>
                    </a:lnTo>
                    <a:lnTo>
                      <a:pt x="116" y="40"/>
                    </a:lnTo>
                    <a:lnTo>
                      <a:pt x="118" y="39"/>
                    </a:lnTo>
                    <a:lnTo>
                      <a:pt x="119" y="36"/>
                    </a:lnTo>
                    <a:lnTo>
                      <a:pt x="120" y="35"/>
                    </a:lnTo>
                    <a:lnTo>
                      <a:pt x="122" y="34"/>
                    </a:lnTo>
                    <a:lnTo>
                      <a:pt x="123" y="32"/>
                    </a:lnTo>
                    <a:lnTo>
                      <a:pt x="124" y="31"/>
                    </a:lnTo>
                    <a:lnTo>
                      <a:pt x="125" y="28"/>
                    </a:lnTo>
                    <a:lnTo>
                      <a:pt x="126" y="27"/>
                    </a:lnTo>
                    <a:lnTo>
                      <a:pt x="127" y="24"/>
                    </a:lnTo>
                    <a:lnTo>
                      <a:pt x="128" y="22"/>
                    </a:lnTo>
                    <a:lnTo>
                      <a:pt x="131" y="22"/>
                    </a:lnTo>
                    <a:lnTo>
                      <a:pt x="132" y="20"/>
                    </a:lnTo>
                    <a:lnTo>
                      <a:pt x="133" y="19"/>
                    </a:lnTo>
                    <a:lnTo>
                      <a:pt x="134" y="18"/>
                    </a:lnTo>
                    <a:lnTo>
                      <a:pt x="135" y="16"/>
                    </a:lnTo>
                    <a:lnTo>
                      <a:pt x="136" y="16"/>
                    </a:lnTo>
                    <a:lnTo>
                      <a:pt x="138" y="15"/>
                    </a:lnTo>
                    <a:lnTo>
                      <a:pt x="139" y="14"/>
                    </a:lnTo>
                    <a:lnTo>
                      <a:pt x="140" y="12"/>
                    </a:lnTo>
                    <a:lnTo>
                      <a:pt x="141" y="12"/>
                    </a:lnTo>
                    <a:lnTo>
                      <a:pt x="142" y="11"/>
                    </a:lnTo>
                    <a:lnTo>
                      <a:pt x="143" y="8"/>
                    </a:lnTo>
                    <a:lnTo>
                      <a:pt x="146" y="8"/>
                    </a:lnTo>
                    <a:lnTo>
                      <a:pt x="147" y="7"/>
                    </a:lnTo>
                    <a:lnTo>
                      <a:pt x="148" y="7"/>
                    </a:lnTo>
                    <a:lnTo>
                      <a:pt x="149" y="6"/>
                    </a:lnTo>
                    <a:lnTo>
                      <a:pt x="150" y="4"/>
                    </a:lnTo>
                    <a:lnTo>
                      <a:pt x="151" y="4"/>
                    </a:lnTo>
                    <a:lnTo>
                      <a:pt x="153" y="3"/>
                    </a:lnTo>
                    <a:lnTo>
                      <a:pt x="154" y="2"/>
                    </a:lnTo>
                    <a:lnTo>
                      <a:pt x="155" y="0"/>
                    </a:lnTo>
                    <a:lnTo>
                      <a:pt x="156"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9" name="Freeform 49"/>
              <p:cNvSpPr>
                <a:spLocks/>
              </p:cNvSpPr>
              <p:nvPr/>
            </p:nvSpPr>
            <p:spPr bwMode="auto">
              <a:xfrm>
                <a:off x="1414" y="1771"/>
                <a:ext cx="47" cy="43"/>
              </a:xfrm>
              <a:custGeom>
                <a:avLst/>
                <a:gdLst>
                  <a:gd name="T0" fmla="*/ 0 w 158"/>
                  <a:gd name="T1" fmla="*/ 0 h 130"/>
                  <a:gd name="T2" fmla="*/ 0 w 158"/>
                  <a:gd name="T3" fmla="*/ 0 h 130"/>
                  <a:gd name="T4" fmla="*/ 0 w 158"/>
                  <a:gd name="T5" fmla="*/ 0 h 130"/>
                  <a:gd name="T6" fmla="*/ 0 w 158"/>
                  <a:gd name="T7" fmla="*/ 0 h 130"/>
                  <a:gd name="T8" fmla="*/ 0 w 158"/>
                  <a:gd name="T9" fmla="*/ 0 h 130"/>
                  <a:gd name="T10" fmla="*/ 0 w 158"/>
                  <a:gd name="T11" fmla="*/ 0 h 130"/>
                  <a:gd name="T12" fmla="*/ 0 w 158"/>
                  <a:gd name="T13" fmla="*/ 0 h 130"/>
                  <a:gd name="T14" fmla="*/ 0 w 158"/>
                  <a:gd name="T15" fmla="*/ 0 h 130"/>
                  <a:gd name="T16" fmla="*/ 0 w 158"/>
                  <a:gd name="T17" fmla="*/ 0 h 130"/>
                  <a:gd name="T18" fmla="*/ 0 w 158"/>
                  <a:gd name="T19" fmla="*/ 0 h 130"/>
                  <a:gd name="T20" fmla="*/ 0 w 158"/>
                  <a:gd name="T21" fmla="*/ 0 h 130"/>
                  <a:gd name="T22" fmla="*/ 0 w 158"/>
                  <a:gd name="T23" fmla="*/ 0 h 130"/>
                  <a:gd name="T24" fmla="*/ 0 w 158"/>
                  <a:gd name="T25" fmla="*/ 0 h 130"/>
                  <a:gd name="T26" fmla="*/ 0 w 158"/>
                  <a:gd name="T27" fmla="*/ 0 h 130"/>
                  <a:gd name="T28" fmla="*/ 0 w 158"/>
                  <a:gd name="T29" fmla="*/ 0 h 130"/>
                  <a:gd name="T30" fmla="*/ 0 w 158"/>
                  <a:gd name="T31" fmla="*/ 0 h 130"/>
                  <a:gd name="T32" fmla="*/ 0 w 158"/>
                  <a:gd name="T33" fmla="*/ 0 h 130"/>
                  <a:gd name="T34" fmla="*/ 0 w 158"/>
                  <a:gd name="T35" fmla="*/ 0 h 130"/>
                  <a:gd name="T36" fmla="*/ 0 w 158"/>
                  <a:gd name="T37" fmla="*/ 0 h 130"/>
                  <a:gd name="T38" fmla="*/ 0 w 158"/>
                  <a:gd name="T39" fmla="*/ 0 h 130"/>
                  <a:gd name="T40" fmla="*/ 0 w 158"/>
                  <a:gd name="T41" fmla="*/ 0 h 130"/>
                  <a:gd name="T42" fmla="*/ 0 w 158"/>
                  <a:gd name="T43" fmla="*/ 0 h 130"/>
                  <a:gd name="T44" fmla="*/ 0 w 158"/>
                  <a:gd name="T45" fmla="*/ 0 h 130"/>
                  <a:gd name="T46" fmla="*/ 0 w 158"/>
                  <a:gd name="T47" fmla="*/ 0 h 130"/>
                  <a:gd name="T48" fmla="*/ 0 w 158"/>
                  <a:gd name="T49" fmla="*/ 0 h 130"/>
                  <a:gd name="T50" fmla="*/ 0 w 158"/>
                  <a:gd name="T51" fmla="*/ 0 h 130"/>
                  <a:gd name="T52" fmla="*/ 0 w 158"/>
                  <a:gd name="T53" fmla="*/ 0 h 130"/>
                  <a:gd name="T54" fmla="*/ 0 w 158"/>
                  <a:gd name="T55" fmla="*/ 0 h 130"/>
                  <a:gd name="T56" fmla="*/ 0 w 158"/>
                  <a:gd name="T57" fmla="*/ 0 h 130"/>
                  <a:gd name="T58" fmla="*/ 0 w 158"/>
                  <a:gd name="T59" fmla="*/ 0 h 130"/>
                  <a:gd name="T60" fmla="*/ 0 w 158"/>
                  <a:gd name="T61" fmla="*/ 0 h 130"/>
                  <a:gd name="T62" fmla="*/ 0 w 158"/>
                  <a:gd name="T63" fmla="*/ 0 h 130"/>
                  <a:gd name="T64" fmla="*/ 0 w 158"/>
                  <a:gd name="T65" fmla="*/ 0 h 130"/>
                  <a:gd name="T66" fmla="*/ 0 w 158"/>
                  <a:gd name="T67" fmla="*/ 0 h 130"/>
                  <a:gd name="T68" fmla="*/ 0 w 158"/>
                  <a:gd name="T69" fmla="*/ 0 h 130"/>
                  <a:gd name="T70" fmla="*/ 0 w 158"/>
                  <a:gd name="T71" fmla="*/ 0 h 130"/>
                  <a:gd name="T72" fmla="*/ 0 w 158"/>
                  <a:gd name="T73" fmla="*/ 0 h 130"/>
                  <a:gd name="T74" fmla="*/ 0 w 158"/>
                  <a:gd name="T75" fmla="*/ 0 h 130"/>
                  <a:gd name="T76" fmla="*/ 0 w 158"/>
                  <a:gd name="T77" fmla="*/ 0 h 130"/>
                  <a:gd name="T78" fmla="*/ 0 w 158"/>
                  <a:gd name="T79" fmla="*/ 0 h 130"/>
                  <a:gd name="T80" fmla="*/ 0 w 158"/>
                  <a:gd name="T81" fmla="*/ 0 h 130"/>
                  <a:gd name="T82" fmla="*/ 0 w 158"/>
                  <a:gd name="T83" fmla="*/ 0 h 130"/>
                  <a:gd name="T84" fmla="*/ 0 w 158"/>
                  <a:gd name="T85" fmla="*/ 0 h 130"/>
                  <a:gd name="T86" fmla="*/ 0 w 158"/>
                  <a:gd name="T87" fmla="*/ 0 h 130"/>
                  <a:gd name="T88" fmla="*/ 0 w 158"/>
                  <a:gd name="T89" fmla="*/ 0 h 130"/>
                  <a:gd name="T90" fmla="*/ 0 w 158"/>
                  <a:gd name="T91" fmla="*/ 0 h 130"/>
                  <a:gd name="T92" fmla="*/ 0 w 158"/>
                  <a:gd name="T93" fmla="*/ 0 h 130"/>
                  <a:gd name="T94" fmla="*/ 0 w 158"/>
                  <a:gd name="T95" fmla="*/ 0 h 130"/>
                  <a:gd name="T96" fmla="*/ 0 w 158"/>
                  <a:gd name="T97" fmla="*/ 0 h 130"/>
                  <a:gd name="T98" fmla="*/ 0 w 158"/>
                  <a:gd name="T99" fmla="*/ 0 h 130"/>
                  <a:gd name="T100" fmla="*/ 0 w 158"/>
                  <a:gd name="T101" fmla="*/ 0 h 130"/>
                  <a:gd name="T102" fmla="*/ 0 w 158"/>
                  <a:gd name="T103" fmla="*/ 0 h 130"/>
                  <a:gd name="T104" fmla="*/ 0 w 158"/>
                  <a:gd name="T105" fmla="*/ 0 h 130"/>
                  <a:gd name="T106" fmla="*/ 0 w 158"/>
                  <a:gd name="T107" fmla="*/ 0 h 130"/>
                  <a:gd name="T108" fmla="*/ 0 w 158"/>
                  <a:gd name="T109" fmla="*/ 0 h 130"/>
                  <a:gd name="T110" fmla="*/ 0 w 158"/>
                  <a:gd name="T111" fmla="*/ 0 h 130"/>
                  <a:gd name="T112" fmla="*/ 0 w 158"/>
                  <a:gd name="T113" fmla="*/ 0 h 130"/>
                  <a:gd name="T114" fmla="*/ 0 w 158"/>
                  <a:gd name="T115" fmla="*/ 0 h 130"/>
                  <a:gd name="T116" fmla="*/ 0 w 158"/>
                  <a:gd name="T117" fmla="*/ 0 h 130"/>
                  <a:gd name="T118" fmla="*/ 0 w 158"/>
                  <a:gd name="T119" fmla="*/ 0 h 130"/>
                  <a:gd name="T120" fmla="*/ 0 w 158"/>
                  <a:gd name="T121" fmla="*/ 0 h 130"/>
                  <a:gd name="T122" fmla="*/ 0 w 158"/>
                  <a:gd name="T123" fmla="*/ 0 h 130"/>
                  <a:gd name="T124" fmla="*/ 0 w 158"/>
                  <a:gd name="T125" fmla="*/ 0 h 1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30">
                    <a:moveTo>
                      <a:pt x="0" y="130"/>
                    </a:moveTo>
                    <a:lnTo>
                      <a:pt x="2" y="129"/>
                    </a:lnTo>
                    <a:lnTo>
                      <a:pt x="3" y="128"/>
                    </a:lnTo>
                    <a:lnTo>
                      <a:pt x="5" y="125"/>
                    </a:lnTo>
                    <a:lnTo>
                      <a:pt x="6" y="125"/>
                    </a:lnTo>
                    <a:lnTo>
                      <a:pt x="7" y="124"/>
                    </a:lnTo>
                    <a:lnTo>
                      <a:pt x="8" y="122"/>
                    </a:lnTo>
                    <a:lnTo>
                      <a:pt x="9" y="120"/>
                    </a:lnTo>
                    <a:lnTo>
                      <a:pt x="10" y="118"/>
                    </a:lnTo>
                    <a:lnTo>
                      <a:pt x="12" y="117"/>
                    </a:lnTo>
                    <a:lnTo>
                      <a:pt x="13" y="116"/>
                    </a:lnTo>
                    <a:lnTo>
                      <a:pt x="15" y="114"/>
                    </a:lnTo>
                    <a:lnTo>
                      <a:pt x="16" y="112"/>
                    </a:lnTo>
                    <a:lnTo>
                      <a:pt x="17" y="110"/>
                    </a:lnTo>
                    <a:lnTo>
                      <a:pt x="18" y="109"/>
                    </a:lnTo>
                    <a:lnTo>
                      <a:pt x="20" y="108"/>
                    </a:lnTo>
                    <a:lnTo>
                      <a:pt x="21" y="106"/>
                    </a:lnTo>
                    <a:lnTo>
                      <a:pt x="22" y="105"/>
                    </a:lnTo>
                    <a:lnTo>
                      <a:pt x="23" y="105"/>
                    </a:lnTo>
                    <a:lnTo>
                      <a:pt x="24" y="104"/>
                    </a:lnTo>
                    <a:lnTo>
                      <a:pt x="25" y="102"/>
                    </a:lnTo>
                    <a:lnTo>
                      <a:pt x="27" y="100"/>
                    </a:lnTo>
                    <a:lnTo>
                      <a:pt x="29" y="97"/>
                    </a:lnTo>
                    <a:lnTo>
                      <a:pt x="30" y="96"/>
                    </a:lnTo>
                    <a:lnTo>
                      <a:pt x="31" y="94"/>
                    </a:lnTo>
                    <a:lnTo>
                      <a:pt x="32" y="93"/>
                    </a:lnTo>
                    <a:lnTo>
                      <a:pt x="33" y="92"/>
                    </a:lnTo>
                    <a:lnTo>
                      <a:pt x="35" y="90"/>
                    </a:lnTo>
                    <a:lnTo>
                      <a:pt x="36" y="89"/>
                    </a:lnTo>
                    <a:lnTo>
                      <a:pt x="37" y="88"/>
                    </a:lnTo>
                    <a:lnTo>
                      <a:pt x="38" y="85"/>
                    </a:lnTo>
                    <a:lnTo>
                      <a:pt x="39" y="84"/>
                    </a:lnTo>
                    <a:lnTo>
                      <a:pt x="40" y="83"/>
                    </a:lnTo>
                    <a:lnTo>
                      <a:pt x="43" y="81"/>
                    </a:lnTo>
                    <a:lnTo>
                      <a:pt x="44" y="80"/>
                    </a:lnTo>
                    <a:lnTo>
                      <a:pt x="45" y="78"/>
                    </a:lnTo>
                    <a:lnTo>
                      <a:pt x="46" y="77"/>
                    </a:lnTo>
                    <a:lnTo>
                      <a:pt x="47" y="76"/>
                    </a:lnTo>
                    <a:lnTo>
                      <a:pt x="48" y="74"/>
                    </a:lnTo>
                    <a:lnTo>
                      <a:pt x="50" y="72"/>
                    </a:lnTo>
                    <a:lnTo>
                      <a:pt x="51" y="71"/>
                    </a:lnTo>
                    <a:lnTo>
                      <a:pt x="52" y="69"/>
                    </a:lnTo>
                    <a:lnTo>
                      <a:pt x="53" y="69"/>
                    </a:lnTo>
                    <a:lnTo>
                      <a:pt x="55" y="68"/>
                    </a:lnTo>
                    <a:lnTo>
                      <a:pt x="56" y="65"/>
                    </a:lnTo>
                    <a:lnTo>
                      <a:pt x="58" y="64"/>
                    </a:lnTo>
                    <a:lnTo>
                      <a:pt x="59" y="62"/>
                    </a:lnTo>
                    <a:lnTo>
                      <a:pt x="60" y="61"/>
                    </a:lnTo>
                    <a:lnTo>
                      <a:pt x="61" y="60"/>
                    </a:lnTo>
                    <a:lnTo>
                      <a:pt x="62" y="57"/>
                    </a:lnTo>
                    <a:lnTo>
                      <a:pt x="63" y="56"/>
                    </a:lnTo>
                    <a:lnTo>
                      <a:pt x="65" y="53"/>
                    </a:lnTo>
                    <a:lnTo>
                      <a:pt x="66" y="52"/>
                    </a:lnTo>
                    <a:lnTo>
                      <a:pt x="67" y="52"/>
                    </a:lnTo>
                    <a:lnTo>
                      <a:pt x="69" y="50"/>
                    </a:lnTo>
                    <a:lnTo>
                      <a:pt x="70" y="49"/>
                    </a:lnTo>
                    <a:lnTo>
                      <a:pt x="71" y="48"/>
                    </a:lnTo>
                    <a:lnTo>
                      <a:pt x="73" y="48"/>
                    </a:lnTo>
                    <a:lnTo>
                      <a:pt x="74" y="45"/>
                    </a:lnTo>
                    <a:lnTo>
                      <a:pt x="75" y="45"/>
                    </a:lnTo>
                    <a:lnTo>
                      <a:pt x="76" y="44"/>
                    </a:lnTo>
                    <a:lnTo>
                      <a:pt x="77" y="43"/>
                    </a:lnTo>
                    <a:lnTo>
                      <a:pt x="78" y="41"/>
                    </a:lnTo>
                    <a:lnTo>
                      <a:pt x="80" y="41"/>
                    </a:lnTo>
                    <a:lnTo>
                      <a:pt x="82" y="40"/>
                    </a:lnTo>
                    <a:lnTo>
                      <a:pt x="83" y="39"/>
                    </a:lnTo>
                    <a:lnTo>
                      <a:pt x="84" y="37"/>
                    </a:lnTo>
                    <a:lnTo>
                      <a:pt x="85" y="37"/>
                    </a:lnTo>
                    <a:lnTo>
                      <a:pt x="86" y="36"/>
                    </a:lnTo>
                    <a:lnTo>
                      <a:pt x="88" y="34"/>
                    </a:lnTo>
                    <a:lnTo>
                      <a:pt x="89" y="34"/>
                    </a:lnTo>
                    <a:lnTo>
                      <a:pt x="90" y="34"/>
                    </a:lnTo>
                    <a:lnTo>
                      <a:pt x="91" y="33"/>
                    </a:lnTo>
                    <a:lnTo>
                      <a:pt x="92" y="33"/>
                    </a:lnTo>
                    <a:lnTo>
                      <a:pt x="93" y="33"/>
                    </a:lnTo>
                    <a:lnTo>
                      <a:pt x="96" y="33"/>
                    </a:lnTo>
                    <a:lnTo>
                      <a:pt x="97" y="33"/>
                    </a:lnTo>
                    <a:lnTo>
                      <a:pt x="98" y="33"/>
                    </a:lnTo>
                    <a:lnTo>
                      <a:pt x="99" y="33"/>
                    </a:lnTo>
                    <a:lnTo>
                      <a:pt x="100" y="33"/>
                    </a:lnTo>
                    <a:lnTo>
                      <a:pt x="101" y="33"/>
                    </a:lnTo>
                    <a:lnTo>
                      <a:pt x="103" y="34"/>
                    </a:lnTo>
                    <a:lnTo>
                      <a:pt x="104" y="34"/>
                    </a:lnTo>
                    <a:lnTo>
                      <a:pt x="105" y="36"/>
                    </a:lnTo>
                    <a:lnTo>
                      <a:pt x="106" y="36"/>
                    </a:lnTo>
                    <a:lnTo>
                      <a:pt x="107" y="37"/>
                    </a:lnTo>
                    <a:lnTo>
                      <a:pt x="109" y="37"/>
                    </a:lnTo>
                    <a:lnTo>
                      <a:pt x="111" y="37"/>
                    </a:lnTo>
                    <a:lnTo>
                      <a:pt x="112" y="38"/>
                    </a:lnTo>
                    <a:lnTo>
                      <a:pt x="113" y="38"/>
                    </a:lnTo>
                    <a:lnTo>
                      <a:pt x="114" y="37"/>
                    </a:lnTo>
                    <a:lnTo>
                      <a:pt x="115" y="36"/>
                    </a:lnTo>
                    <a:lnTo>
                      <a:pt x="116" y="33"/>
                    </a:lnTo>
                    <a:lnTo>
                      <a:pt x="118" y="29"/>
                    </a:lnTo>
                    <a:lnTo>
                      <a:pt x="119" y="28"/>
                    </a:lnTo>
                    <a:lnTo>
                      <a:pt x="120" y="25"/>
                    </a:lnTo>
                    <a:lnTo>
                      <a:pt x="122" y="24"/>
                    </a:lnTo>
                    <a:lnTo>
                      <a:pt x="123" y="22"/>
                    </a:lnTo>
                    <a:lnTo>
                      <a:pt x="124" y="22"/>
                    </a:lnTo>
                    <a:lnTo>
                      <a:pt x="126" y="21"/>
                    </a:lnTo>
                    <a:lnTo>
                      <a:pt x="127" y="20"/>
                    </a:lnTo>
                    <a:lnTo>
                      <a:pt x="128" y="20"/>
                    </a:lnTo>
                    <a:lnTo>
                      <a:pt x="129" y="17"/>
                    </a:lnTo>
                    <a:lnTo>
                      <a:pt x="130" y="17"/>
                    </a:lnTo>
                    <a:lnTo>
                      <a:pt x="131" y="17"/>
                    </a:lnTo>
                    <a:lnTo>
                      <a:pt x="133" y="16"/>
                    </a:lnTo>
                    <a:lnTo>
                      <a:pt x="135" y="16"/>
                    </a:lnTo>
                    <a:lnTo>
                      <a:pt x="136" y="16"/>
                    </a:lnTo>
                    <a:lnTo>
                      <a:pt x="137" y="14"/>
                    </a:lnTo>
                    <a:lnTo>
                      <a:pt x="138" y="14"/>
                    </a:lnTo>
                    <a:lnTo>
                      <a:pt x="139" y="14"/>
                    </a:lnTo>
                    <a:lnTo>
                      <a:pt x="141" y="13"/>
                    </a:lnTo>
                    <a:lnTo>
                      <a:pt x="142" y="13"/>
                    </a:lnTo>
                    <a:lnTo>
                      <a:pt x="143" y="12"/>
                    </a:lnTo>
                    <a:lnTo>
                      <a:pt x="144" y="12"/>
                    </a:lnTo>
                    <a:lnTo>
                      <a:pt x="145" y="10"/>
                    </a:lnTo>
                    <a:lnTo>
                      <a:pt x="146" y="9"/>
                    </a:lnTo>
                    <a:lnTo>
                      <a:pt x="149" y="9"/>
                    </a:lnTo>
                    <a:lnTo>
                      <a:pt x="150" y="8"/>
                    </a:lnTo>
                    <a:lnTo>
                      <a:pt x="151" y="6"/>
                    </a:lnTo>
                    <a:lnTo>
                      <a:pt x="152" y="4"/>
                    </a:lnTo>
                    <a:lnTo>
                      <a:pt x="153" y="3"/>
                    </a:lnTo>
                    <a:lnTo>
                      <a:pt x="154" y="1"/>
                    </a:lnTo>
                    <a:lnTo>
                      <a:pt x="156" y="1"/>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20" name="Freeform 50"/>
              <p:cNvSpPr>
                <a:spLocks/>
              </p:cNvSpPr>
              <p:nvPr/>
            </p:nvSpPr>
            <p:spPr bwMode="auto">
              <a:xfrm>
                <a:off x="1461" y="1750"/>
                <a:ext cx="47" cy="21"/>
              </a:xfrm>
              <a:custGeom>
                <a:avLst/>
                <a:gdLst>
                  <a:gd name="T0" fmla="*/ 0 w 158"/>
                  <a:gd name="T1" fmla="*/ 0 h 63"/>
                  <a:gd name="T2" fmla="*/ 0 w 158"/>
                  <a:gd name="T3" fmla="*/ 0 h 63"/>
                  <a:gd name="T4" fmla="*/ 0 w 158"/>
                  <a:gd name="T5" fmla="*/ 0 h 63"/>
                  <a:gd name="T6" fmla="*/ 0 w 158"/>
                  <a:gd name="T7" fmla="*/ 0 h 63"/>
                  <a:gd name="T8" fmla="*/ 0 w 158"/>
                  <a:gd name="T9" fmla="*/ 0 h 63"/>
                  <a:gd name="T10" fmla="*/ 0 w 158"/>
                  <a:gd name="T11" fmla="*/ 0 h 63"/>
                  <a:gd name="T12" fmla="*/ 0 w 158"/>
                  <a:gd name="T13" fmla="*/ 0 h 63"/>
                  <a:gd name="T14" fmla="*/ 0 w 158"/>
                  <a:gd name="T15" fmla="*/ 0 h 63"/>
                  <a:gd name="T16" fmla="*/ 0 w 158"/>
                  <a:gd name="T17" fmla="*/ 0 h 63"/>
                  <a:gd name="T18" fmla="*/ 0 w 158"/>
                  <a:gd name="T19" fmla="*/ 0 h 63"/>
                  <a:gd name="T20" fmla="*/ 0 w 158"/>
                  <a:gd name="T21" fmla="*/ 0 h 63"/>
                  <a:gd name="T22" fmla="*/ 0 w 158"/>
                  <a:gd name="T23" fmla="*/ 0 h 63"/>
                  <a:gd name="T24" fmla="*/ 0 w 158"/>
                  <a:gd name="T25" fmla="*/ 0 h 63"/>
                  <a:gd name="T26" fmla="*/ 0 w 158"/>
                  <a:gd name="T27" fmla="*/ 0 h 63"/>
                  <a:gd name="T28" fmla="*/ 0 w 158"/>
                  <a:gd name="T29" fmla="*/ 0 h 63"/>
                  <a:gd name="T30" fmla="*/ 0 w 158"/>
                  <a:gd name="T31" fmla="*/ 0 h 63"/>
                  <a:gd name="T32" fmla="*/ 0 w 158"/>
                  <a:gd name="T33" fmla="*/ 0 h 63"/>
                  <a:gd name="T34" fmla="*/ 0 w 158"/>
                  <a:gd name="T35" fmla="*/ 0 h 63"/>
                  <a:gd name="T36" fmla="*/ 0 w 158"/>
                  <a:gd name="T37" fmla="*/ 0 h 63"/>
                  <a:gd name="T38" fmla="*/ 0 w 158"/>
                  <a:gd name="T39" fmla="*/ 0 h 63"/>
                  <a:gd name="T40" fmla="*/ 0 w 158"/>
                  <a:gd name="T41" fmla="*/ 0 h 63"/>
                  <a:gd name="T42" fmla="*/ 0 w 158"/>
                  <a:gd name="T43" fmla="*/ 0 h 63"/>
                  <a:gd name="T44" fmla="*/ 0 w 158"/>
                  <a:gd name="T45" fmla="*/ 0 h 63"/>
                  <a:gd name="T46" fmla="*/ 0 w 158"/>
                  <a:gd name="T47" fmla="*/ 0 h 63"/>
                  <a:gd name="T48" fmla="*/ 0 w 158"/>
                  <a:gd name="T49" fmla="*/ 0 h 63"/>
                  <a:gd name="T50" fmla="*/ 0 w 158"/>
                  <a:gd name="T51" fmla="*/ 0 h 63"/>
                  <a:gd name="T52" fmla="*/ 0 w 158"/>
                  <a:gd name="T53" fmla="*/ 0 h 63"/>
                  <a:gd name="T54" fmla="*/ 0 w 158"/>
                  <a:gd name="T55" fmla="*/ 0 h 63"/>
                  <a:gd name="T56" fmla="*/ 0 w 158"/>
                  <a:gd name="T57" fmla="*/ 0 h 63"/>
                  <a:gd name="T58" fmla="*/ 0 w 158"/>
                  <a:gd name="T59" fmla="*/ 0 h 63"/>
                  <a:gd name="T60" fmla="*/ 0 w 158"/>
                  <a:gd name="T61" fmla="*/ 0 h 63"/>
                  <a:gd name="T62" fmla="*/ 0 w 158"/>
                  <a:gd name="T63" fmla="*/ 0 h 63"/>
                  <a:gd name="T64" fmla="*/ 0 w 158"/>
                  <a:gd name="T65" fmla="*/ 0 h 63"/>
                  <a:gd name="T66" fmla="*/ 0 w 158"/>
                  <a:gd name="T67" fmla="*/ 0 h 63"/>
                  <a:gd name="T68" fmla="*/ 0 w 158"/>
                  <a:gd name="T69" fmla="*/ 0 h 63"/>
                  <a:gd name="T70" fmla="*/ 0 w 158"/>
                  <a:gd name="T71" fmla="*/ 0 h 63"/>
                  <a:gd name="T72" fmla="*/ 0 w 158"/>
                  <a:gd name="T73" fmla="*/ 0 h 63"/>
                  <a:gd name="T74" fmla="*/ 0 w 158"/>
                  <a:gd name="T75" fmla="*/ 0 h 63"/>
                  <a:gd name="T76" fmla="*/ 0 w 158"/>
                  <a:gd name="T77" fmla="*/ 0 h 63"/>
                  <a:gd name="T78" fmla="*/ 0 w 158"/>
                  <a:gd name="T79" fmla="*/ 0 h 63"/>
                  <a:gd name="T80" fmla="*/ 0 w 158"/>
                  <a:gd name="T81" fmla="*/ 0 h 63"/>
                  <a:gd name="T82" fmla="*/ 0 w 158"/>
                  <a:gd name="T83" fmla="*/ 0 h 63"/>
                  <a:gd name="T84" fmla="*/ 0 w 158"/>
                  <a:gd name="T85" fmla="*/ 0 h 63"/>
                  <a:gd name="T86" fmla="*/ 0 w 158"/>
                  <a:gd name="T87" fmla="*/ 0 h 63"/>
                  <a:gd name="T88" fmla="*/ 0 w 158"/>
                  <a:gd name="T89" fmla="*/ 0 h 63"/>
                  <a:gd name="T90" fmla="*/ 0 w 158"/>
                  <a:gd name="T91" fmla="*/ 0 h 63"/>
                  <a:gd name="T92" fmla="*/ 0 w 158"/>
                  <a:gd name="T93" fmla="*/ 0 h 63"/>
                  <a:gd name="T94" fmla="*/ 0 w 158"/>
                  <a:gd name="T95" fmla="*/ 0 h 63"/>
                  <a:gd name="T96" fmla="*/ 0 w 158"/>
                  <a:gd name="T97" fmla="*/ 0 h 63"/>
                  <a:gd name="T98" fmla="*/ 0 w 158"/>
                  <a:gd name="T99" fmla="*/ 0 h 63"/>
                  <a:gd name="T100" fmla="*/ 0 w 158"/>
                  <a:gd name="T101" fmla="*/ 0 h 63"/>
                  <a:gd name="T102" fmla="*/ 0 w 158"/>
                  <a:gd name="T103" fmla="*/ 0 h 63"/>
                  <a:gd name="T104" fmla="*/ 0 w 158"/>
                  <a:gd name="T105" fmla="*/ 0 h 63"/>
                  <a:gd name="T106" fmla="*/ 0 w 158"/>
                  <a:gd name="T107" fmla="*/ 0 h 63"/>
                  <a:gd name="T108" fmla="*/ 0 w 158"/>
                  <a:gd name="T109" fmla="*/ 0 h 63"/>
                  <a:gd name="T110" fmla="*/ 0 w 158"/>
                  <a:gd name="T111" fmla="*/ 0 h 63"/>
                  <a:gd name="T112" fmla="*/ 0 w 158"/>
                  <a:gd name="T113" fmla="*/ 0 h 63"/>
                  <a:gd name="T114" fmla="*/ 0 w 158"/>
                  <a:gd name="T115" fmla="*/ 0 h 63"/>
                  <a:gd name="T116" fmla="*/ 0 w 158"/>
                  <a:gd name="T117" fmla="*/ 0 h 63"/>
                  <a:gd name="T118" fmla="*/ 0 w 158"/>
                  <a:gd name="T119" fmla="*/ 0 h 63"/>
                  <a:gd name="T120" fmla="*/ 0 w 158"/>
                  <a:gd name="T121" fmla="*/ 0 h 63"/>
                  <a:gd name="T122" fmla="*/ 0 w 158"/>
                  <a:gd name="T123" fmla="*/ 0 h 63"/>
                  <a:gd name="T124" fmla="*/ 0 w 158"/>
                  <a:gd name="T125" fmla="*/ 0 h 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63">
                    <a:moveTo>
                      <a:pt x="0" y="63"/>
                    </a:moveTo>
                    <a:lnTo>
                      <a:pt x="1" y="61"/>
                    </a:lnTo>
                    <a:lnTo>
                      <a:pt x="2" y="61"/>
                    </a:lnTo>
                    <a:lnTo>
                      <a:pt x="4" y="60"/>
                    </a:lnTo>
                    <a:lnTo>
                      <a:pt x="6" y="60"/>
                    </a:lnTo>
                    <a:lnTo>
                      <a:pt x="7" y="59"/>
                    </a:lnTo>
                    <a:lnTo>
                      <a:pt x="8" y="59"/>
                    </a:lnTo>
                    <a:lnTo>
                      <a:pt x="9" y="57"/>
                    </a:lnTo>
                    <a:lnTo>
                      <a:pt x="10" y="57"/>
                    </a:lnTo>
                    <a:lnTo>
                      <a:pt x="11" y="56"/>
                    </a:lnTo>
                    <a:lnTo>
                      <a:pt x="13" y="56"/>
                    </a:lnTo>
                    <a:lnTo>
                      <a:pt x="14" y="54"/>
                    </a:lnTo>
                    <a:lnTo>
                      <a:pt x="15" y="54"/>
                    </a:lnTo>
                    <a:lnTo>
                      <a:pt x="17" y="54"/>
                    </a:lnTo>
                    <a:lnTo>
                      <a:pt x="18" y="54"/>
                    </a:lnTo>
                    <a:lnTo>
                      <a:pt x="19" y="54"/>
                    </a:lnTo>
                    <a:lnTo>
                      <a:pt x="21" y="52"/>
                    </a:lnTo>
                    <a:lnTo>
                      <a:pt x="22" y="52"/>
                    </a:lnTo>
                    <a:lnTo>
                      <a:pt x="23" y="52"/>
                    </a:lnTo>
                    <a:lnTo>
                      <a:pt x="24" y="52"/>
                    </a:lnTo>
                    <a:lnTo>
                      <a:pt x="25" y="52"/>
                    </a:lnTo>
                    <a:lnTo>
                      <a:pt x="26" y="51"/>
                    </a:lnTo>
                    <a:lnTo>
                      <a:pt x="28" y="51"/>
                    </a:lnTo>
                    <a:lnTo>
                      <a:pt x="29" y="51"/>
                    </a:lnTo>
                    <a:lnTo>
                      <a:pt x="31" y="49"/>
                    </a:lnTo>
                    <a:lnTo>
                      <a:pt x="32" y="49"/>
                    </a:lnTo>
                    <a:lnTo>
                      <a:pt x="33" y="48"/>
                    </a:lnTo>
                    <a:lnTo>
                      <a:pt x="34" y="48"/>
                    </a:lnTo>
                    <a:lnTo>
                      <a:pt x="36" y="48"/>
                    </a:lnTo>
                    <a:lnTo>
                      <a:pt x="37" y="47"/>
                    </a:lnTo>
                    <a:lnTo>
                      <a:pt x="38" y="47"/>
                    </a:lnTo>
                    <a:lnTo>
                      <a:pt x="39" y="47"/>
                    </a:lnTo>
                    <a:lnTo>
                      <a:pt x="40" y="45"/>
                    </a:lnTo>
                    <a:lnTo>
                      <a:pt x="41" y="45"/>
                    </a:lnTo>
                    <a:lnTo>
                      <a:pt x="44" y="44"/>
                    </a:lnTo>
                    <a:lnTo>
                      <a:pt x="45" y="44"/>
                    </a:lnTo>
                    <a:lnTo>
                      <a:pt x="46" y="42"/>
                    </a:lnTo>
                    <a:lnTo>
                      <a:pt x="47" y="40"/>
                    </a:lnTo>
                    <a:lnTo>
                      <a:pt x="48" y="40"/>
                    </a:lnTo>
                    <a:lnTo>
                      <a:pt x="49" y="39"/>
                    </a:lnTo>
                    <a:lnTo>
                      <a:pt x="51" y="39"/>
                    </a:lnTo>
                    <a:lnTo>
                      <a:pt x="52" y="37"/>
                    </a:lnTo>
                    <a:lnTo>
                      <a:pt x="53" y="36"/>
                    </a:lnTo>
                    <a:lnTo>
                      <a:pt x="54" y="35"/>
                    </a:lnTo>
                    <a:lnTo>
                      <a:pt x="55" y="35"/>
                    </a:lnTo>
                    <a:lnTo>
                      <a:pt x="57" y="33"/>
                    </a:lnTo>
                    <a:lnTo>
                      <a:pt x="59" y="33"/>
                    </a:lnTo>
                    <a:lnTo>
                      <a:pt x="60" y="32"/>
                    </a:lnTo>
                    <a:lnTo>
                      <a:pt x="61" y="31"/>
                    </a:lnTo>
                    <a:lnTo>
                      <a:pt x="62" y="31"/>
                    </a:lnTo>
                    <a:lnTo>
                      <a:pt x="63" y="29"/>
                    </a:lnTo>
                    <a:lnTo>
                      <a:pt x="64" y="27"/>
                    </a:lnTo>
                    <a:lnTo>
                      <a:pt x="66" y="27"/>
                    </a:lnTo>
                    <a:lnTo>
                      <a:pt x="67" y="25"/>
                    </a:lnTo>
                    <a:lnTo>
                      <a:pt x="68" y="25"/>
                    </a:lnTo>
                    <a:lnTo>
                      <a:pt x="69" y="24"/>
                    </a:lnTo>
                    <a:lnTo>
                      <a:pt x="71" y="24"/>
                    </a:lnTo>
                    <a:lnTo>
                      <a:pt x="72" y="23"/>
                    </a:lnTo>
                    <a:lnTo>
                      <a:pt x="74" y="23"/>
                    </a:lnTo>
                    <a:lnTo>
                      <a:pt x="75" y="21"/>
                    </a:lnTo>
                    <a:lnTo>
                      <a:pt x="76" y="21"/>
                    </a:lnTo>
                    <a:lnTo>
                      <a:pt x="77" y="20"/>
                    </a:lnTo>
                    <a:lnTo>
                      <a:pt x="78" y="20"/>
                    </a:lnTo>
                    <a:lnTo>
                      <a:pt x="79" y="19"/>
                    </a:lnTo>
                    <a:lnTo>
                      <a:pt x="81" y="19"/>
                    </a:lnTo>
                    <a:lnTo>
                      <a:pt x="82" y="17"/>
                    </a:lnTo>
                    <a:lnTo>
                      <a:pt x="84" y="16"/>
                    </a:lnTo>
                    <a:lnTo>
                      <a:pt x="85" y="16"/>
                    </a:lnTo>
                    <a:lnTo>
                      <a:pt x="86" y="13"/>
                    </a:lnTo>
                    <a:lnTo>
                      <a:pt x="87" y="13"/>
                    </a:lnTo>
                    <a:lnTo>
                      <a:pt x="89" y="13"/>
                    </a:lnTo>
                    <a:lnTo>
                      <a:pt x="90" y="12"/>
                    </a:lnTo>
                    <a:lnTo>
                      <a:pt x="91" y="12"/>
                    </a:lnTo>
                    <a:lnTo>
                      <a:pt x="92" y="11"/>
                    </a:lnTo>
                    <a:lnTo>
                      <a:pt x="93" y="11"/>
                    </a:lnTo>
                    <a:lnTo>
                      <a:pt x="94" y="11"/>
                    </a:lnTo>
                    <a:lnTo>
                      <a:pt x="97" y="9"/>
                    </a:lnTo>
                    <a:lnTo>
                      <a:pt x="98" y="9"/>
                    </a:lnTo>
                    <a:lnTo>
                      <a:pt x="99" y="9"/>
                    </a:lnTo>
                    <a:lnTo>
                      <a:pt x="100" y="9"/>
                    </a:lnTo>
                    <a:lnTo>
                      <a:pt x="101" y="9"/>
                    </a:lnTo>
                    <a:lnTo>
                      <a:pt x="102" y="8"/>
                    </a:lnTo>
                    <a:lnTo>
                      <a:pt x="104" y="8"/>
                    </a:lnTo>
                    <a:lnTo>
                      <a:pt x="105" y="8"/>
                    </a:lnTo>
                    <a:lnTo>
                      <a:pt x="106" y="7"/>
                    </a:lnTo>
                    <a:lnTo>
                      <a:pt x="107" y="7"/>
                    </a:lnTo>
                    <a:lnTo>
                      <a:pt x="108" y="7"/>
                    </a:lnTo>
                    <a:lnTo>
                      <a:pt x="111" y="7"/>
                    </a:lnTo>
                    <a:lnTo>
                      <a:pt x="112" y="7"/>
                    </a:lnTo>
                    <a:lnTo>
                      <a:pt x="113" y="5"/>
                    </a:lnTo>
                    <a:lnTo>
                      <a:pt x="114" y="5"/>
                    </a:lnTo>
                    <a:lnTo>
                      <a:pt x="115" y="5"/>
                    </a:lnTo>
                    <a:lnTo>
                      <a:pt x="116" y="5"/>
                    </a:lnTo>
                    <a:lnTo>
                      <a:pt x="118" y="5"/>
                    </a:lnTo>
                    <a:lnTo>
                      <a:pt x="119" y="5"/>
                    </a:lnTo>
                    <a:lnTo>
                      <a:pt x="120" y="4"/>
                    </a:lnTo>
                    <a:lnTo>
                      <a:pt x="121" y="5"/>
                    </a:lnTo>
                    <a:lnTo>
                      <a:pt x="122" y="5"/>
                    </a:lnTo>
                    <a:lnTo>
                      <a:pt x="124" y="5"/>
                    </a:lnTo>
                    <a:lnTo>
                      <a:pt x="126" y="5"/>
                    </a:lnTo>
                    <a:lnTo>
                      <a:pt x="127" y="5"/>
                    </a:lnTo>
                    <a:lnTo>
                      <a:pt x="128" y="5"/>
                    </a:lnTo>
                    <a:lnTo>
                      <a:pt x="129" y="5"/>
                    </a:lnTo>
                    <a:lnTo>
                      <a:pt x="130" y="5"/>
                    </a:lnTo>
                    <a:lnTo>
                      <a:pt x="131" y="5"/>
                    </a:lnTo>
                    <a:lnTo>
                      <a:pt x="133" y="5"/>
                    </a:lnTo>
                    <a:lnTo>
                      <a:pt x="134" y="5"/>
                    </a:lnTo>
                    <a:lnTo>
                      <a:pt x="135" y="5"/>
                    </a:lnTo>
                    <a:lnTo>
                      <a:pt x="137" y="5"/>
                    </a:lnTo>
                    <a:lnTo>
                      <a:pt x="138" y="4"/>
                    </a:lnTo>
                    <a:lnTo>
                      <a:pt x="139" y="4"/>
                    </a:lnTo>
                    <a:lnTo>
                      <a:pt x="141" y="4"/>
                    </a:lnTo>
                    <a:lnTo>
                      <a:pt x="142" y="4"/>
                    </a:lnTo>
                    <a:lnTo>
                      <a:pt x="143" y="4"/>
                    </a:lnTo>
                    <a:lnTo>
                      <a:pt x="144" y="4"/>
                    </a:lnTo>
                    <a:lnTo>
                      <a:pt x="145" y="4"/>
                    </a:lnTo>
                    <a:lnTo>
                      <a:pt x="146" y="2"/>
                    </a:lnTo>
                    <a:lnTo>
                      <a:pt x="148" y="2"/>
                    </a:lnTo>
                    <a:lnTo>
                      <a:pt x="149" y="2"/>
                    </a:lnTo>
                    <a:lnTo>
                      <a:pt x="151" y="2"/>
                    </a:lnTo>
                    <a:lnTo>
                      <a:pt x="152" y="2"/>
                    </a:lnTo>
                    <a:lnTo>
                      <a:pt x="153" y="2"/>
                    </a:lnTo>
                    <a:lnTo>
                      <a:pt x="154" y="2"/>
                    </a:lnTo>
                    <a:lnTo>
                      <a:pt x="156" y="2"/>
                    </a:lnTo>
                    <a:lnTo>
                      <a:pt x="157" y="2"/>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21" name="Freeform 51"/>
              <p:cNvSpPr>
                <a:spLocks/>
              </p:cNvSpPr>
              <p:nvPr/>
            </p:nvSpPr>
            <p:spPr bwMode="auto">
              <a:xfrm>
                <a:off x="1508" y="1736"/>
                <a:ext cx="47" cy="14"/>
              </a:xfrm>
              <a:custGeom>
                <a:avLst/>
                <a:gdLst>
                  <a:gd name="T0" fmla="*/ 0 w 158"/>
                  <a:gd name="T1" fmla="*/ 0 h 43"/>
                  <a:gd name="T2" fmla="*/ 0 w 158"/>
                  <a:gd name="T3" fmla="*/ 0 h 43"/>
                  <a:gd name="T4" fmla="*/ 0 w 158"/>
                  <a:gd name="T5" fmla="*/ 0 h 43"/>
                  <a:gd name="T6" fmla="*/ 0 w 158"/>
                  <a:gd name="T7" fmla="*/ 0 h 43"/>
                  <a:gd name="T8" fmla="*/ 0 w 158"/>
                  <a:gd name="T9" fmla="*/ 0 h 43"/>
                  <a:gd name="T10" fmla="*/ 0 w 158"/>
                  <a:gd name="T11" fmla="*/ 0 h 43"/>
                  <a:gd name="T12" fmla="*/ 0 w 158"/>
                  <a:gd name="T13" fmla="*/ 0 h 43"/>
                  <a:gd name="T14" fmla="*/ 0 w 158"/>
                  <a:gd name="T15" fmla="*/ 0 h 43"/>
                  <a:gd name="T16" fmla="*/ 0 w 158"/>
                  <a:gd name="T17" fmla="*/ 0 h 43"/>
                  <a:gd name="T18" fmla="*/ 0 w 158"/>
                  <a:gd name="T19" fmla="*/ 0 h 43"/>
                  <a:gd name="T20" fmla="*/ 0 w 158"/>
                  <a:gd name="T21" fmla="*/ 0 h 43"/>
                  <a:gd name="T22" fmla="*/ 0 w 158"/>
                  <a:gd name="T23" fmla="*/ 0 h 43"/>
                  <a:gd name="T24" fmla="*/ 0 w 158"/>
                  <a:gd name="T25" fmla="*/ 0 h 43"/>
                  <a:gd name="T26" fmla="*/ 0 w 158"/>
                  <a:gd name="T27" fmla="*/ 0 h 43"/>
                  <a:gd name="T28" fmla="*/ 0 w 158"/>
                  <a:gd name="T29" fmla="*/ 0 h 43"/>
                  <a:gd name="T30" fmla="*/ 0 w 158"/>
                  <a:gd name="T31" fmla="*/ 0 h 43"/>
                  <a:gd name="T32" fmla="*/ 0 w 158"/>
                  <a:gd name="T33" fmla="*/ 0 h 43"/>
                  <a:gd name="T34" fmla="*/ 0 w 158"/>
                  <a:gd name="T35" fmla="*/ 0 h 43"/>
                  <a:gd name="T36" fmla="*/ 0 w 158"/>
                  <a:gd name="T37" fmla="*/ 0 h 43"/>
                  <a:gd name="T38" fmla="*/ 0 w 158"/>
                  <a:gd name="T39" fmla="*/ 0 h 43"/>
                  <a:gd name="T40" fmla="*/ 0 w 158"/>
                  <a:gd name="T41" fmla="*/ 0 h 43"/>
                  <a:gd name="T42" fmla="*/ 0 w 158"/>
                  <a:gd name="T43" fmla="*/ 0 h 43"/>
                  <a:gd name="T44" fmla="*/ 0 w 158"/>
                  <a:gd name="T45" fmla="*/ 0 h 43"/>
                  <a:gd name="T46" fmla="*/ 0 w 158"/>
                  <a:gd name="T47" fmla="*/ 0 h 43"/>
                  <a:gd name="T48" fmla="*/ 0 w 158"/>
                  <a:gd name="T49" fmla="*/ 0 h 43"/>
                  <a:gd name="T50" fmla="*/ 0 w 158"/>
                  <a:gd name="T51" fmla="*/ 0 h 43"/>
                  <a:gd name="T52" fmla="*/ 0 w 158"/>
                  <a:gd name="T53" fmla="*/ 0 h 43"/>
                  <a:gd name="T54" fmla="*/ 0 w 158"/>
                  <a:gd name="T55" fmla="*/ 0 h 43"/>
                  <a:gd name="T56" fmla="*/ 0 w 158"/>
                  <a:gd name="T57" fmla="*/ 0 h 43"/>
                  <a:gd name="T58" fmla="*/ 0 w 158"/>
                  <a:gd name="T59" fmla="*/ 0 h 43"/>
                  <a:gd name="T60" fmla="*/ 0 w 158"/>
                  <a:gd name="T61" fmla="*/ 0 h 43"/>
                  <a:gd name="T62" fmla="*/ 0 w 158"/>
                  <a:gd name="T63" fmla="*/ 0 h 43"/>
                  <a:gd name="T64" fmla="*/ 0 w 158"/>
                  <a:gd name="T65" fmla="*/ 0 h 43"/>
                  <a:gd name="T66" fmla="*/ 0 w 158"/>
                  <a:gd name="T67" fmla="*/ 0 h 43"/>
                  <a:gd name="T68" fmla="*/ 0 w 158"/>
                  <a:gd name="T69" fmla="*/ 0 h 43"/>
                  <a:gd name="T70" fmla="*/ 0 w 158"/>
                  <a:gd name="T71" fmla="*/ 0 h 43"/>
                  <a:gd name="T72" fmla="*/ 0 w 158"/>
                  <a:gd name="T73" fmla="*/ 0 h 43"/>
                  <a:gd name="T74" fmla="*/ 0 w 158"/>
                  <a:gd name="T75" fmla="*/ 0 h 43"/>
                  <a:gd name="T76" fmla="*/ 0 w 158"/>
                  <a:gd name="T77" fmla="*/ 0 h 43"/>
                  <a:gd name="T78" fmla="*/ 0 w 158"/>
                  <a:gd name="T79" fmla="*/ 0 h 43"/>
                  <a:gd name="T80" fmla="*/ 0 w 158"/>
                  <a:gd name="T81" fmla="*/ 0 h 43"/>
                  <a:gd name="T82" fmla="*/ 0 w 158"/>
                  <a:gd name="T83" fmla="*/ 0 h 43"/>
                  <a:gd name="T84" fmla="*/ 0 w 158"/>
                  <a:gd name="T85" fmla="*/ 0 h 43"/>
                  <a:gd name="T86" fmla="*/ 0 w 158"/>
                  <a:gd name="T87" fmla="*/ 0 h 43"/>
                  <a:gd name="T88" fmla="*/ 0 w 158"/>
                  <a:gd name="T89" fmla="*/ 0 h 43"/>
                  <a:gd name="T90" fmla="*/ 0 w 158"/>
                  <a:gd name="T91" fmla="*/ 0 h 43"/>
                  <a:gd name="T92" fmla="*/ 0 w 158"/>
                  <a:gd name="T93" fmla="*/ 0 h 43"/>
                  <a:gd name="T94" fmla="*/ 0 w 158"/>
                  <a:gd name="T95" fmla="*/ 0 h 43"/>
                  <a:gd name="T96" fmla="*/ 0 w 158"/>
                  <a:gd name="T97" fmla="*/ 0 h 43"/>
                  <a:gd name="T98" fmla="*/ 0 w 158"/>
                  <a:gd name="T99" fmla="*/ 0 h 43"/>
                  <a:gd name="T100" fmla="*/ 0 w 158"/>
                  <a:gd name="T101" fmla="*/ 0 h 43"/>
                  <a:gd name="T102" fmla="*/ 0 w 158"/>
                  <a:gd name="T103" fmla="*/ 0 h 43"/>
                  <a:gd name="T104" fmla="*/ 0 w 158"/>
                  <a:gd name="T105" fmla="*/ 0 h 43"/>
                  <a:gd name="T106" fmla="*/ 0 w 158"/>
                  <a:gd name="T107" fmla="*/ 0 h 43"/>
                  <a:gd name="T108" fmla="*/ 0 w 158"/>
                  <a:gd name="T109" fmla="*/ 0 h 43"/>
                  <a:gd name="T110" fmla="*/ 0 w 158"/>
                  <a:gd name="T111" fmla="*/ 0 h 43"/>
                  <a:gd name="T112" fmla="*/ 0 w 158"/>
                  <a:gd name="T113" fmla="*/ 0 h 43"/>
                  <a:gd name="T114" fmla="*/ 0 w 158"/>
                  <a:gd name="T115" fmla="*/ 0 h 43"/>
                  <a:gd name="T116" fmla="*/ 0 w 158"/>
                  <a:gd name="T117" fmla="*/ 0 h 43"/>
                  <a:gd name="T118" fmla="*/ 0 w 158"/>
                  <a:gd name="T119" fmla="*/ 0 h 43"/>
                  <a:gd name="T120" fmla="*/ 0 w 158"/>
                  <a:gd name="T121" fmla="*/ 0 h 43"/>
                  <a:gd name="T122" fmla="*/ 0 w 158"/>
                  <a:gd name="T123" fmla="*/ 0 h 43"/>
                  <a:gd name="T124" fmla="*/ 0 w 158"/>
                  <a:gd name="T125" fmla="*/ 0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3">
                    <a:moveTo>
                      <a:pt x="0" y="43"/>
                    </a:moveTo>
                    <a:lnTo>
                      <a:pt x="1" y="43"/>
                    </a:lnTo>
                    <a:lnTo>
                      <a:pt x="2" y="43"/>
                    </a:lnTo>
                    <a:lnTo>
                      <a:pt x="3" y="41"/>
                    </a:lnTo>
                    <a:lnTo>
                      <a:pt x="6" y="41"/>
                    </a:lnTo>
                    <a:lnTo>
                      <a:pt x="7" y="40"/>
                    </a:lnTo>
                    <a:lnTo>
                      <a:pt x="8" y="40"/>
                    </a:lnTo>
                    <a:lnTo>
                      <a:pt x="9" y="39"/>
                    </a:lnTo>
                    <a:lnTo>
                      <a:pt x="10" y="39"/>
                    </a:lnTo>
                    <a:lnTo>
                      <a:pt x="11" y="39"/>
                    </a:lnTo>
                    <a:lnTo>
                      <a:pt x="13" y="39"/>
                    </a:lnTo>
                    <a:lnTo>
                      <a:pt x="14" y="37"/>
                    </a:lnTo>
                    <a:lnTo>
                      <a:pt x="15" y="37"/>
                    </a:lnTo>
                    <a:lnTo>
                      <a:pt x="16" y="37"/>
                    </a:lnTo>
                    <a:lnTo>
                      <a:pt x="17" y="37"/>
                    </a:lnTo>
                    <a:lnTo>
                      <a:pt x="19" y="37"/>
                    </a:lnTo>
                    <a:lnTo>
                      <a:pt x="21" y="37"/>
                    </a:lnTo>
                    <a:lnTo>
                      <a:pt x="22" y="36"/>
                    </a:lnTo>
                    <a:lnTo>
                      <a:pt x="23" y="36"/>
                    </a:lnTo>
                    <a:lnTo>
                      <a:pt x="24" y="36"/>
                    </a:lnTo>
                    <a:lnTo>
                      <a:pt x="25" y="36"/>
                    </a:lnTo>
                    <a:lnTo>
                      <a:pt x="27" y="36"/>
                    </a:lnTo>
                    <a:lnTo>
                      <a:pt x="28" y="34"/>
                    </a:lnTo>
                    <a:lnTo>
                      <a:pt x="29" y="34"/>
                    </a:lnTo>
                    <a:lnTo>
                      <a:pt x="30" y="34"/>
                    </a:lnTo>
                    <a:lnTo>
                      <a:pt x="31" y="34"/>
                    </a:lnTo>
                    <a:lnTo>
                      <a:pt x="33" y="34"/>
                    </a:lnTo>
                    <a:lnTo>
                      <a:pt x="35" y="34"/>
                    </a:lnTo>
                    <a:lnTo>
                      <a:pt x="36" y="34"/>
                    </a:lnTo>
                    <a:lnTo>
                      <a:pt x="37" y="33"/>
                    </a:lnTo>
                    <a:lnTo>
                      <a:pt x="38" y="33"/>
                    </a:lnTo>
                    <a:lnTo>
                      <a:pt x="39" y="33"/>
                    </a:lnTo>
                    <a:lnTo>
                      <a:pt x="40" y="33"/>
                    </a:lnTo>
                    <a:lnTo>
                      <a:pt x="42" y="32"/>
                    </a:lnTo>
                    <a:lnTo>
                      <a:pt x="43" y="32"/>
                    </a:lnTo>
                    <a:lnTo>
                      <a:pt x="44" y="32"/>
                    </a:lnTo>
                    <a:lnTo>
                      <a:pt x="46" y="32"/>
                    </a:lnTo>
                    <a:lnTo>
                      <a:pt x="47" y="29"/>
                    </a:lnTo>
                    <a:lnTo>
                      <a:pt x="48" y="29"/>
                    </a:lnTo>
                    <a:lnTo>
                      <a:pt x="50" y="28"/>
                    </a:lnTo>
                    <a:lnTo>
                      <a:pt x="51" y="28"/>
                    </a:lnTo>
                    <a:lnTo>
                      <a:pt x="52" y="27"/>
                    </a:lnTo>
                    <a:lnTo>
                      <a:pt x="53" y="25"/>
                    </a:lnTo>
                    <a:lnTo>
                      <a:pt x="54" y="25"/>
                    </a:lnTo>
                    <a:lnTo>
                      <a:pt x="55" y="24"/>
                    </a:lnTo>
                    <a:lnTo>
                      <a:pt x="57" y="24"/>
                    </a:lnTo>
                    <a:lnTo>
                      <a:pt x="59" y="22"/>
                    </a:lnTo>
                    <a:lnTo>
                      <a:pt x="60" y="22"/>
                    </a:lnTo>
                    <a:lnTo>
                      <a:pt x="61" y="21"/>
                    </a:lnTo>
                    <a:lnTo>
                      <a:pt x="62" y="20"/>
                    </a:lnTo>
                    <a:lnTo>
                      <a:pt x="63" y="20"/>
                    </a:lnTo>
                    <a:lnTo>
                      <a:pt x="65" y="18"/>
                    </a:lnTo>
                    <a:lnTo>
                      <a:pt x="66" y="16"/>
                    </a:lnTo>
                    <a:lnTo>
                      <a:pt x="67" y="16"/>
                    </a:lnTo>
                    <a:lnTo>
                      <a:pt x="68" y="15"/>
                    </a:lnTo>
                    <a:lnTo>
                      <a:pt x="69" y="13"/>
                    </a:lnTo>
                    <a:lnTo>
                      <a:pt x="70" y="13"/>
                    </a:lnTo>
                    <a:lnTo>
                      <a:pt x="73" y="12"/>
                    </a:lnTo>
                    <a:lnTo>
                      <a:pt x="74" y="12"/>
                    </a:lnTo>
                    <a:lnTo>
                      <a:pt x="75" y="10"/>
                    </a:lnTo>
                    <a:lnTo>
                      <a:pt x="76" y="10"/>
                    </a:lnTo>
                    <a:lnTo>
                      <a:pt x="77" y="9"/>
                    </a:lnTo>
                    <a:lnTo>
                      <a:pt x="78" y="9"/>
                    </a:lnTo>
                    <a:lnTo>
                      <a:pt x="80" y="8"/>
                    </a:lnTo>
                    <a:lnTo>
                      <a:pt x="81" y="8"/>
                    </a:lnTo>
                    <a:lnTo>
                      <a:pt x="82" y="8"/>
                    </a:lnTo>
                    <a:lnTo>
                      <a:pt x="83" y="6"/>
                    </a:lnTo>
                    <a:lnTo>
                      <a:pt x="84" y="6"/>
                    </a:lnTo>
                    <a:lnTo>
                      <a:pt x="86" y="5"/>
                    </a:lnTo>
                    <a:lnTo>
                      <a:pt x="88" y="5"/>
                    </a:lnTo>
                    <a:lnTo>
                      <a:pt x="89" y="5"/>
                    </a:lnTo>
                    <a:lnTo>
                      <a:pt x="90" y="5"/>
                    </a:lnTo>
                    <a:lnTo>
                      <a:pt x="91" y="4"/>
                    </a:lnTo>
                    <a:lnTo>
                      <a:pt x="92" y="4"/>
                    </a:lnTo>
                    <a:lnTo>
                      <a:pt x="93" y="4"/>
                    </a:lnTo>
                    <a:lnTo>
                      <a:pt x="95" y="4"/>
                    </a:lnTo>
                    <a:lnTo>
                      <a:pt x="96" y="4"/>
                    </a:lnTo>
                    <a:lnTo>
                      <a:pt x="97" y="4"/>
                    </a:lnTo>
                    <a:lnTo>
                      <a:pt x="99" y="4"/>
                    </a:lnTo>
                    <a:lnTo>
                      <a:pt x="100" y="4"/>
                    </a:lnTo>
                    <a:lnTo>
                      <a:pt x="101" y="4"/>
                    </a:lnTo>
                    <a:lnTo>
                      <a:pt x="103" y="4"/>
                    </a:lnTo>
                    <a:lnTo>
                      <a:pt x="104" y="4"/>
                    </a:lnTo>
                    <a:lnTo>
                      <a:pt x="105" y="5"/>
                    </a:lnTo>
                    <a:lnTo>
                      <a:pt x="106" y="5"/>
                    </a:lnTo>
                    <a:lnTo>
                      <a:pt x="107" y="5"/>
                    </a:lnTo>
                    <a:lnTo>
                      <a:pt x="108" y="6"/>
                    </a:lnTo>
                    <a:lnTo>
                      <a:pt x="110" y="6"/>
                    </a:lnTo>
                    <a:lnTo>
                      <a:pt x="111" y="6"/>
                    </a:lnTo>
                    <a:lnTo>
                      <a:pt x="113" y="8"/>
                    </a:lnTo>
                    <a:lnTo>
                      <a:pt x="114" y="8"/>
                    </a:lnTo>
                    <a:lnTo>
                      <a:pt x="115" y="9"/>
                    </a:lnTo>
                    <a:lnTo>
                      <a:pt x="116" y="9"/>
                    </a:lnTo>
                    <a:lnTo>
                      <a:pt x="118" y="9"/>
                    </a:lnTo>
                    <a:lnTo>
                      <a:pt x="119" y="10"/>
                    </a:lnTo>
                    <a:lnTo>
                      <a:pt x="120" y="10"/>
                    </a:lnTo>
                    <a:lnTo>
                      <a:pt x="121" y="10"/>
                    </a:lnTo>
                    <a:lnTo>
                      <a:pt x="122" y="10"/>
                    </a:lnTo>
                    <a:lnTo>
                      <a:pt x="124" y="10"/>
                    </a:lnTo>
                    <a:lnTo>
                      <a:pt x="126" y="9"/>
                    </a:lnTo>
                    <a:lnTo>
                      <a:pt x="127" y="7"/>
                    </a:lnTo>
                    <a:lnTo>
                      <a:pt x="128" y="6"/>
                    </a:lnTo>
                    <a:lnTo>
                      <a:pt x="129" y="5"/>
                    </a:lnTo>
                    <a:lnTo>
                      <a:pt x="130" y="5"/>
                    </a:lnTo>
                    <a:lnTo>
                      <a:pt x="132" y="2"/>
                    </a:lnTo>
                    <a:lnTo>
                      <a:pt x="133" y="2"/>
                    </a:lnTo>
                    <a:lnTo>
                      <a:pt x="134" y="1"/>
                    </a:lnTo>
                    <a:lnTo>
                      <a:pt x="135" y="1"/>
                    </a:lnTo>
                    <a:lnTo>
                      <a:pt x="136" y="0"/>
                    </a:lnTo>
                    <a:lnTo>
                      <a:pt x="137" y="0"/>
                    </a:lnTo>
                    <a:lnTo>
                      <a:pt x="140" y="0"/>
                    </a:lnTo>
                    <a:lnTo>
                      <a:pt x="141" y="0"/>
                    </a:lnTo>
                    <a:lnTo>
                      <a:pt x="142" y="0"/>
                    </a:lnTo>
                    <a:lnTo>
                      <a:pt x="143" y="0"/>
                    </a:lnTo>
                    <a:lnTo>
                      <a:pt x="144" y="0"/>
                    </a:lnTo>
                    <a:lnTo>
                      <a:pt x="145" y="0"/>
                    </a:lnTo>
                    <a:lnTo>
                      <a:pt x="147" y="0"/>
                    </a:lnTo>
                    <a:lnTo>
                      <a:pt x="148" y="0"/>
                    </a:lnTo>
                    <a:lnTo>
                      <a:pt x="149" y="1"/>
                    </a:lnTo>
                    <a:lnTo>
                      <a:pt x="150" y="1"/>
                    </a:lnTo>
                    <a:lnTo>
                      <a:pt x="151" y="1"/>
                    </a:lnTo>
                    <a:lnTo>
                      <a:pt x="153" y="1"/>
                    </a:lnTo>
                    <a:lnTo>
                      <a:pt x="155" y="1"/>
                    </a:lnTo>
                    <a:lnTo>
                      <a:pt x="156" y="2"/>
                    </a:lnTo>
                    <a:lnTo>
                      <a:pt x="157" y="2"/>
                    </a:lnTo>
                    <a:lnTo>
                      <a:pt x="158" y="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22" name="Freeform 52"/>
              <p:cNvSpPr>
                <a:spLocks/>
              </p:cNvSpPr>
              <p:nvPr/>
            </p:nvSpPr>
            <p:spPr bwMode="auto">
              <a:xfrm>
                <a:off x="1555" y="1727"/>
                <a:ext cx="47" cy="9"/>
              </a:xfrm>
              <a:custGeom>
                <a:avLst/>
                <a:gdLst>
                  <a:gd name="T0" fmla="*/ 0 w 158"/>
                  <a:gd name="T1" fmla="*/ 0 h 28"/>
                  <a:gd name="T2" fmla="*/ 0 w 158"/>
                  <a:gd name="T3" fmla="*/ 0 h 28"/>
                  <a:gd name="T4" fmla="*/ 0 w 158"/>
                  <a:gd name="T5" fmla="*/ 0 h 28"/>
                  <a:gd name="T6" fmla="*/ 0 w 158"/>
                  <a:gd name="T7" fmla="*/ 0 h 28"/>
                  <a:gd name="T8" fmla="*/ 0 w 158"/>
                  <a:gd name="T9" fmla="*/ 0 h 28"/>
                  <a:gd name="T10" fmla="*/ 0 w 158"/>
                  <a:gd name="T11" fmla="*/ 0 h 28"/>
                  <a:gd name="T12" fmla="*/ 0 w 158"/>
                  <a:gd name="T13" fmla="*/ 0 h 28"/>
                  <a:gd name="T14" fmla="*/ 0 w 158"/>
                  <a:gd name="T15" fmla="*/ 0 h 28"/>
                  <a:gd name="T16" fmla="*/ 0 w 158"/>
                  <a:gd name="T17" fmla="*/ 0 h 28"/>
                  <a:gd name="T18" fmla="*/ 0 w 158"/>
                  <a:gd name="T19" fmla="*/ 0 h 28"/>
                  <a:gd name="T20" fmla="*/ 0 w 158"/>
                  <a:gd name="T21" fmla="*/ 0 h 28"/>
                  <a:gd name="T22" fmla="*/ 0 w 158"/>
                  <a:gd name="T23" fmla="*/ 0 h 28"/>
                  <a:gd name="T24" fmla="*/ 0 w 158"/>
                  <a:gd name="T25" fmla="*/ 0 h 28"/>
                  <a:gd name="T26" fmla="*/ 0 w 158"/>
                  <a:gd name="T27" fmla="*/ 0 h 28"/>
                  <a:gd name="T28" fmla="*/ 0 w 158"/>
                  <a:gd name="T29" fmla="*/ 0 h 28"/>
                  <a:gd name="T30" fmla="*/ 0 w 158"/>
                  <a:gd name="T31" fmla="*/ 0 h 28"/>
                  <a:gd name="T32" fmla="*/ 0 w 158"/>
                  <a:gd name="T33" fmla="*/ 0 h 28"/>
                  <a:gd name="T34" fmla="*/ 0 w 158"/>
                  <a:gd name="T35" fmla="*/ 0 h 28"/>
                  <a:gd name="T36" fmla="*/ 0 w 158"/>
                  <a:gd name="T37" fmla="*/ 0 h 28"/>
                  <a:gd name="T38" fmla="*/ 0 w 158"/>
                  <a:gd name="T39" fmla="*/ 0 h 28"/>
                  <a:gd name="T40" fmla="*/ 0 w 158"/>
                  <a:gd name="T41" fmla="*/ 0 h 28"/>
                  <a:gd name="T42" fmla="*/ 0 w 158"/>
                  <a:gd name="T43" fmla="*/ 0 h 28"/>
                  <a:gd name="T44" fmla="*/ 0 w 158"/>
                  <a:gd name="T45" fmla="*/ 0 h 28"/>
                  <a:gd name="T46" fmla="*/ 0 w 158"/>
                  <a:gd name="T47" fmla="*/ 0 h 28"/>
                  <a:gd name="T48" fmla="*/ 0 w 158"/>
                  <a:gd name="T49" fmla="*/ 0 h 28"/>
                  <a:gd name="T50" fmla="*/ 0 w 158"/>
                  <a:gd name="T51" fmla="*/ 0 h 28"/>
                  <a:gd name="T52" fmla="*/ 0 w 158"/>
                  <a:gd name="T53" fmla="*/ 0 h 28"/>
                  <a:gd name="T54" fmla="*/ 0 w 158"/>
                  <a:gd name="T55" fmla="*/ 0 h 28"/>
                  <a:gd name="T56" fmla="*/ 0 w 158"/>
                  <a:gd name="T57" fmla="*/ 0 h 28"/>
                  <a:gd name="T58" fmla="*/ 0 w 158"/>
                  <a:gd name="T59" fmla="*/ 0 h 28"/>
                  <a:gd name="T60" fmla="*/ 0 w 158"/>
                  <a:gd name="T61" fmla="*/ 0 h 28"/>
                  <a:gd name="T62" fmla="*/ 0 w 158"/>
                  <a:gd name="T63" fmla="*/ 0 h 28"/>
                  <a:gd name="T64" fmla="*/ 0 w 158"/>
                  <a:gd name="T65" fmla="*/ 0 h 28"/>
                  <a:gd name="T66" fmla="*/ 0 w 158"/>
                  <a:gd name="T67" fmla="*/ 0 h 28"/>
                  <a:gd name="T68" fmla="*/ 0 w 158"/>
                  <a:gd name="T69" fmla="*/ 0 h 28"/>
                  <a:gd name="T70" fmla="*/ 0 w 158"/>
                  <a:gd name="T71" fmla="*/ 0 h 28"/>
                  <a:gd name="T72" fmla="*/ 0 w 158"/>
                  <a:gd name="T73" fmla="*/ 0 h 28"/>
                  <a:gd name="T74" fmla="*/ 0 w 158"/>
                  <a:gd name="T75" fmla="*/ 0 h 28"/>
                  <a:gd name="T76" fmla="*/ 0 w 158"/>
                  <a:gd name="T77" fmla="*/ 0 h 28"/>
                  <a:gd name="T78" fmla="*/ 0 w 158"/>
                  <a:gd name="T79" fmla="*/ 0 h 28"/>
                  <a:gd name="T80" fmla="*/ 0 w 158"/>
                  <a:gd name="T81" fmla="*/ 0 h 28"/>
                  <a:gd name="T82" fmla="*/ 0 w 158"/>
                  <a:gd name="T83" fmla="*/ 0 h 28"/>
                  <a:gd name="T84" fmla="*/ 0 w 158"/>
                  <a:gd name="T85" fmla="*/ 0 h 28"/>
                  <a:gd name="T86" fmla="*/ 0 w 158"/>
                  <a:gd name="T87" fmla="*/ 0 h 28"/>
                  <a:gd name="T88" fmla="*/ 0 w 158"/>
                  <a:gd name="T89" fmla="*/ 0 h 28"/>
                  <a:gd name="T90" fmla="*/ 0 w 158"/>
                  <a:gd name="T91" fmla="*/ 0 h 28"/>
                  <a:gd name="T92" fmla="*/ 0 w 158"/>
                  <a:gd name="T93" fmla="*/ 0 h 28"/>
                  <a:gd name="T94" fmla="*/ 0 w 158"/>
                  <a:gd name="T95" fmla="*/ 0 h 28"/>
                  <a:gd name="T96" fmla="*/ 0 w 158"/>
                  <a:gd name="T97" fmla="*/ 0 h 28"/>
                  <a:gd name="T98" fmla="*/ 0 w 158"/>
                  <a:gd name="T99" fmla="*/ 0 h 28"/>
                  <a:gd name="T100" fmla="*/ 0 w 158"/>
                  <a:gd name="T101" fmla="*/ 0 h 28"/>
                  <a:gd name="T102" fmla="*/ 0 w 158"/>
                  <a:gd name="T103" fmla="*/ 0 h 28"/>
                  <a:gd name="T104" fmla="*/ 0 w 158"/>
                  <a:gd name="T105" fmla="*/ 0 h 28"/>
                  <a:gd name="T106" fmla="*/ 0 w 158"/>
                  <a:gd name="T107" fmla="*/ 0 h 28"/>
                  <a:gd name="T108" fmla="*/ 0 w 158"/>
                  <a:gd name="T109" fmla="*/ 0 h 28"/>
                  <a:gd name="T110" fmla="*/ 0 w 158"/>
                  <a:gd name="T111" fmla="*/ 0 h 28"/>
                  <a:gd name="T112" fmla="*/ 0 w 158"/>
                  <a:gd name="T113" fmla="*/ 0 h 28"/>
                  <a:gd name="T114" fmla="*/ 0 w 158"/>
                  <a:gd name="T115" fmla="*/ 0 h 28"/>
                  <a:gd name="T116" fmla="*/ 0 w 158"/>
                  <a:gd name="T117" fmla="*/ 0 h 28"/>
                  <a:gd name="T118" fmla="*/ 0 w 158"/>
                  <a:gd name="T119" fmla="*/ 0 h 28"/>
                  <a:gd name="T120" fmla="*/ 0 w 158"/>
                  <a:gd name="T121" fmla="*/ 0 h 28"/>
                  <a:gd name="T122" fmla="*/ 0 w 158"/>
                  <a:gd name="T123" fmla="*/ 0 h 28"/>
                  <a:gd name="T124" fmla="*/ 0 w 158"/>
                  <a:gd name="T125" fmla="*/ 0 h 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8">
                    <a:moveTo>
                      <a:pt x="0" y="28"/>
                    </a:moveTo>
                    <a:lnTo>
                      <a:pt x="1" y="28"/>
                    </a:lnTo>
                    <a:lnTo>
                      <a:pt x="2" y="28"/>
                    </a:lnTo>
                    <a:lnTo>
                      <a:pt x="4" y="28"/>
                    </a:lnTo>
                    <a:lnTo>
                      <a:pt x="5" y="28"/>
                    </a:lnTo>
                    <a:lnTo>
                      <a:pt x="6" y="28"/>
                    </a:lnTo>
                    <a:lnTo>
                      <a:pt x="8" y="28"/>
                    </a:lnTo>
                    <a:lnTo>
                      <a:pt x="9" y="28"/>
                    </a:lnTo>
                    <a:lnTo>
                      <a:pt x="10" y="28"/>
                    </a:lnTo>
                    <a:lnTo>
                      <a:pt x="12" y="28"/>
                    </a:lnTo>
                    <a:lnTo>
                      <a:pt x="13" y="28"/>
                    </a:lnTo>
                    <a:lnTo>
                      <a:pt x="14" y="27"/>
                    </a:lnTo>
                    <a:lnTo>
                      <a:pt x="15" y="27"/>
                    </a:lnTo>
                    <a:lnTo>
                      <a:pt x="16" y="25"/>
                    </a:lnTo>
                    <a:lnTo>
                      <a:pt x="17" y="24"/>
                    </a:lnTo>
                    <a:lnTo>
                      <a:pt x="19" y="24"/>
                    </a:lnTo>
                    <a:lnTo>
                      <a:pt x="21" y="23"/>
                    </a:lnTo>
                    <a:lnTo>
                      <a:pt x="22" y="23"/>
                    </a:lnTo>
                    <a:lnTo>
                      <a:pt x="23" y="21"/>
                    </a:lnTo>
                    <a:lnTo>
                      <a:pt x="24" y="21"/>
                    </a:lnTo>
                    <a:lnTo>
                      <a:pt x="25" y="21"/>
                    </a:lnTo>
                    <a:lnTo>
                      <a:pt x="27" y="20"/>
                    </a:lnTo>
                    <a:lnTo>
                      <a:pt x="28" y="20"/>
                    </a:lnTo>
                    <a:lnTo>
                      <a:pt x="29" y="20"/>
                    </a:lnTo>
                    <a:lnTo>
                      <a:pt x="30" y="19"/>
                    </a:lnTo>
                    <a:lnTo>
                      <a:pt x="31" y="19"/>
                    </a:lnTo>
                    <a:lnTo>
                      <a:pt x="32" y="19"/>
                    </a:lnTo>
                    <a:lnTo>
                      <a:pt x="35" y="19"/>
                    </a:lnTo>
                    <a:lnTo>
                      <a:pt x="36" y="19"/>
                    </a:lnTo>
                    <a:lnTo>
                      <a:pt x="37" y="17"/>
                    </a:lnTo>
                    <a:lnTo>
                      <a:pt x="38" y="17"/>
                    </a:lnTo>
                    <a:lnTo>
                      <a:pt x="39" y="17"/>
                    </a:lnTo>
                    <a:lnTo>
                      <a:pt x="40" y="17"/>
                    </a:lnTo>
                    <a:lnTo>
                      <a:pt x="42" y="17"/>
                    </a:lnTo>
                    <a:lnTo>
                      <a:pt x="43" y="17"/>
                    </a:lnTo>
                    <a:lnTo>
                      <a:pt x="44" y="17"/>
                    </a:lnTo>
                    <a:lnTo>
                      <a:pt x="45" y="17"/>
                    </a:lnTo>
                    <a:lnTo>
                      <a:pt x="46" y="15"/>
                    </a:lnTo>
                    <a:lnTo>
                      <a:pt x="49" y="15"/>
                    </a:lnTo>
                    <a:lnTo>
                      <a:pt x="50" y="15"/>
                    </a:lnTo>
                    <a:lnTo>
                      <a:pt x="51" y="15"/>
                    </a:lnTo>
                    <a:lnTo>
                      <a:pt x="52" y="15"/>
                    </a:lnTo>
                    <a:lnTo>
                      <a:pt x="53" y="13"/>
                    </a:lnTo>
                    <a:lnTo>
                      <a:pt x="54" y="13"/>
                    </a:lnTo>
                    <a:lnTo>
                      <a:pt x="56" y="13"/>
                    </a:lnTo>
                    <a:lnTo>
                      <a:pt x="57" y="13"/>
                    </a:lnTo>
                    <a:lnTo>
                      <a:pt x="58" y="13"/>
                    </a:lnTo>
                    <a:lnTo>
                      <a:pt x="59" y="13"/>
                    </a:lnTo>
                    <a:lnTo>
                      <a:pt x="61" y="13"/>
                    </a:lnTo>
                    <a:lnTo>
                      <a:pt x="62" y="12"/>
                    </a:lnTo>
                    <a:lnTo>
                      <a:pt x="64" y="12"/>
                    </a:lnTo>
                    <a:lnTo>
                      <a:pt x="65" y="12"/>
                    </a:lnTo>
                    <a:lnTo>
                      <a:pt x="66" y="12"/>
                    </a:lnTo>
                    <a:lnTo>
                      <a:pt x="67" y="12"/>
                    </a:lnTo>
                    <a:lnTo>
                      <a:pt x="68" y="11"/>
                    </a:lnTo>
                    <a:lnTo>
                      <a:pt x="69" y="11"/>
                    </a:lnTo>
                    <a:lnTo>
                      <a:pt x="71" y="11"/>
                    </a:lnTo>
                    <a:lnTo>
                      <a:pt x="72" y="9"/>
                    </a:lnTo>
                    <a:lnTo>
                      <a:pt x="73" y="9"/>
                    </a:lnTo>
                    <a:lnTo>
                      <a:pt x="75" y="9"/>
                    </a:lnTo>
                    <a:lnTo>
                      <a:pt x="76" y="9"/>
                    </a:lnTo>
                    <a:lnTo>
                      <a:pt x="77" y="8"/>
                    </a:lnTo>
                    <a:lnTo>
                      <a:pt x="79" y="8"/>
                    </a:lnTo>
                    <a:lnTo>
                      <a:pt x="80" y="6"/>
                    </a:lnTo>
                    <a:lnTo>
                      <a:pt x="81" y="6"/>
                    </a:lnTo>
                    <a:lnTo>
                      <a:pt x="82" y="6"/>
                    </a:lnTo>
                    <a:lnTo>
                      <a:pt x="83" y="5"/>
                    </a:lnTo>
                    <a:lnTo>
                      <a:pt x="84" y="5"/>
                    </a:lnTo>
                    <a:lnTo>
                      <a:pt x="86" y="5"/>
                    </a:lnTo>
                    <a:lnTo>
                      <a:pt x="88" y="4"/>
                    </a:lnTo>
                    <a:lnTo>
                      <a:pt x="89" y="4"/>
                    </a:lnTo>
                    <a:lnTo>
                      <a:pt x="90" y="4"/>
                    </a:lnTo>
                    <a:lnTo>
                      <a:pt x="91" y="4"/>
                    </a:lnTo>
                    <a:lnTo>
                      <a:pt x="92" y="4"/>
                    </a:lnTo>
                    <a:lnTo>
                      <a:pt x="94" y="4"/>
                    </a:lnTo>
                    <a:lnTo>
                      <a:pt x="95" y="4"/>
                    </a:lnTo>
                    <a:lnTo>
                      <a:pt x="96" y="4"/>
                    </a:lnTo>
                    <a:lnTo>
                      <a:pt x="97" y="1"/>
                    </a:lnTo>
                    <a:lnTo>
                      <a:pt x="98" y="1"/>
                    </a:lnTo>
                    <a:lnTo>
                      <a:pt x="99" y="1"/>
                    </a:lnTo>
                    <a:lnTo>
                      <a:pt x="102" y="1"/>
                    </a:lnTo>
                    <a:lnTo>
                      <a:pt x="103" y="1"/>
                    </a:lnTo>
                    <a:lnTo>
                      <a:pt x="104" y="1"/>
                    </a:lnTo>
                    <a:lnTo>
                      <a:pt x="105" y="1"/>
                    </a:lnTo>
                    <a:lnTo>
                      <a:pt x="106" y="1"/>
                    </a:lnTo>
                    <a:lnTo>
                      <a:pt x="107" y="1"/>
                    </a:lnTo>
                    <a:lnTo>
                      <a:pt x="109" y="1"/>
                    </a:lnTo>
                    <a:lnTo>
                      <a:pt x="110" y="1"/>
                    </a:lnTo>
                    <a:lnTo>
                      <a:pt x="111" y="1"/>
                    </a:lnTo>
                    <a:lnTo>
                      <a:pt x="112" y="1"/>
                    </a:lnTo>
                    <a:lnTo>
                      <a:pt x="113" y="1"/>
                    </a:lnTo>
                    <a:lnTo>
                      <a:pt x="115" y="1"/>
                    </a:lnTo>
                    <a:lnTo>
                      <a:pt x="117" y="1"/>
                    </a:lnTo>
                    <a:lnTo>
                      <a:pt x="118" y="0"/>
                    </a:lnTo>
                    <a:lnTo>
                      <a:pt x="119" y="0"/>
                    </a:lnTo>
                    <a:lnTo>
                      <a:pt x="120" y="0"/>
                    </a:lnTo>
                    <a:lnTo>
                      <a:pt x="121" y="0"/>
                    </a:lnTo>
                    <a:lnTo>
                      <a:pt x="123" y="0"/>
                    </a:lnTo>
                    <a:lnTo>
                      <a:pt x="124" y="0"/>
                    </a:lnTo>
                    <a:lnTo>
                      <a:pt x="125" y="0"/>
                    </a:lnTo>
                    <a:lnTo>
                      <a:pt x="126" y="0"/>
                    </a:lnTo>
                    <a:lnTo>
                      <a:pt x="128" y="0"/>
                    </a:lnTo>
                    <a:lnTo>
                      <a:pt x="129" y="0"/>
                    </a:lnTo>
                    <a:lnTo>
                      <a:pt x="131" y="0"/>
                    </a:lnTo>
                    <a:lnTo>
                      <a:pt x="132" y="0"/>
                    </a:lnTo>
                    <a:lnTo>
                      <a:pt x="133" y="0"/>
                    </a:lnTo>
                    <a:lnTo>
                      <a:pt x="134" y="0"/>
                    </a:lnTo>
                    <a:lnTo>
                      <a:pt x="135" y="0"/>
                    </a:lnTo>
                    <a:lnTo>
                      <a:pt x="136" y="0"/>
                    </a:lnTo>
                    <a:lnTo>
                      <a:pt x="138" y="1"/>
                    </a:lnTo>
                    <a:lnTo>
                      <a:pt x="139" y="1"/>
                    </a:lnTo>
                    <a:lnTo>
                      <a:pt x="141" y="1"/>
                    </a:lnTo>
                    <a:lnTo>
                      <a:pt x="142" y="1"/>
                    </a:lnTo>
                    <a:lnTo>
                      <a:pt x="143" y="1"/>
                    </a:lnTo>
                    <a:lnTo>
                      <a:pt x="144" y="1"/>
                    </a:lnTo>
                    <a:lnTo>
                      <a:pt x="146" y="1"/>
                    </a:lnTo>
                    <a:lnTo>
                      <a:pt x="147" y="3"/>
                    </a:lnTo>
                    <a:lnTo>
                      <a:pt x="148" y="3"/>
                    </a:lnTo>
                    <a:lnTo>
                      <a:pt x="149" y="3"/>
                    </a:lnTo>
                    <a:lnTo>
                      <a:pt x="150" y="5"/>
                    </a:lnTo>
                    <a:lnTo>
                      <a:pt x="151" y="5"/>
                    </a:lnTo>
                    <a:lnTo>
                      <a:pt x="153" y="6"/>
                    </a:lnTo>
                    <a:lnTo>
                      <a:pt x="155" y="6"/>
                    </a:lnTo>
                    <a:lnTo>
                      <a:pt x="156" y="6"/>
                    </a:lnTo>
                    <a:lnTo>
                      <a:pt x="157" y="7"/>
                    </a:lnTo>
                    <a:lnTo>
                      <a:pt x="158" y="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406" name="Group 53"/>
            <p:cNvGrpSpPr>
              <a:grpSpLocks/>
            </p:cNvGrpSpPr>
            <p:nvPr/>
          </p:nvGrpSpPr>
          <p:grpSpPr bwMode="auto">
            <a:xfrm>
              <a:off x="1234" y="3548"/>
              <a:ext cx="366" cy="173"/>
              <a:chOff x="1238" y="3548"/>
              <a:chExt cx="366" cy="173"/>
            </a:xfrm>
          </p:grpSpPr>
          <p:sp>
            <p:nvSpPr>
              <p:cNvPr id="10407" name="Freeform 54"/>
              <p:cNvSpPr>
                <a:spLocks/>
              </p:cNvSpPr>
              <p:nvPr/>
            </p:nvSpPr>
            <p:spPr bwMode="auto">
              <a:xfrm>
                <a:off x="1238" y="3548"/>
                <a:ext cx="47" cy="173"/>
              </a:xfrm>
              <a:custGeom>
                <a:avLst/>
                <a:gdLst>
                  <a:gd name="T0" fmla="*/ 0 w 158"/>
                  <a:gd name="T1" fmla="*/ 0 h 1714"/>
                  <a:gd name="T2" fmla="*/ 0 w 158"/>
                  <a:gd name="T3" fmla="*/ 0 h 1714"/>
                  <a:gd name="T4" fmla="*/ 0 w 158"/>
                  <a:gd name="T5" fmla="*/ 0 h 1714"/>
                  <a:gd name="T6" fmla="*/ 0 w 158"/>
                  <a:gd name="T7" fmla="*/ 0 h 1714"/>
                  <a:gd name="T8" fmla="*/ 0 w 158"/>
                  <a:gd name="T9" fmla="*/ 0 h 1714"/>
                  <a:gd name="T10" fmla="*/ 0 w 158"/>
                  <a:gd name="T11" fmla="*/ 0 h 1714"/>
                  <a:gd name="T12" fmla="*/ 0 w 158"/>
                  <a:gd name="T13" fmla="*/ 0 h 1714"/>
                  <a:gd name="T14" fmla="*/ 0 w 158"/>
                  <a:gd name="T15" fmla="*/ 0 h 1714"/>
                  <a:gd name="T16" fmla="*/ 0 w 158"/>
                  <a:gd name="T17" fmla="*/ 0 h 1714"/>
                  <a:gd name="T18" fmla="*/ 0 w 158"/>
                  <a:gd name="T19" fmla="*/ 0 h 1714"/>
                  <a:gd name="T20" fmla="*/ 0 w 158"/>
                  <a:gd name="T21" fmla="*/ 0 h 1714"/>
                  <a:gd name="T22" fmla="*/ 0 w 158"/>
                  <a:gd name="T23" fmla="*/ 0 h 1714"/>
                  <a:gd name="T24" fmla="*/ 0 w 158"/>
                  <a:gd name="T25" fmla="*/ 0 h 1714"/>
                  <a:gd name="T26" fmla="*/ 0 w 158"/>
                  <a:gd name="T27" fmla="*/ 0 h 1714"/>
                  <a:gd name="T28" fmla="*/ 0 w 158"/>
                  <a:gd name="T29" fmla="*/ 0 h 1714"/>
                  <a:gd name="T30" fmla="*/ 0 w 158"/>
                  <a:gd name="T31" fmla="*/ 0 h 1714"/>
                  <a:gd name="T32" fmla="*/ 0 w 158"/>
                  <a:gd name="T33" fmla="*/ 0 h 1714"/>
                  <a:gd name="T34" fmla="*/ 0 w 158"/>
                  <a:gd name="T35" fmla="*/ 0 h 1714"/>
                  <a:gd name="T36" fmla="*/ 0 w 158"/>
                  <a:gd name="T37" fmla="*/ 0 h 1714"/>
                  <a:gd name="T38" fmla="*/ 0 w 158"/>
                  <a:gd name="T39" fmla="*/ 0 h 1714"/>
                  <a:gd name="T40" fmla="*/ 0 w 158"/>
                  <a:gd name="T41" fmla="*/ 0 h 1714"/>
                  <a:gd name="T42" fmla="*/ 0 w 158"/>
                  <a:gd name="T43" fmla="*/ 0 h 1714"/>
                  <a:gd name="T44" fmla="*/ 0 w 158"/>
                  <a:gd name="T45" fmla="*/ 0 h 1714"/>
                  <a:gd name="T46" fmla="*/ 0 w 158"/>
                  <a:gd name="T47" fmla="*/ 0 h 1714"/>
                  <a:gd name="T48" fmla="*/ 0 w 158"/>
                  <a:gd name="T49" fmla="*/ 0 h 1714"/>
                  <a:gd name="T50" fmla="*/ 0 w 158"/>
                  <a:gd name="T51" fmla="*/ 0 h 1714"/>
                  <a:gd name="T52" fmla="*/ 0 w 158"/>
                  <a:gd name="T53" fmla="*/ 0 h 1714"/>
                  <a:gd name="T54" fmla="*/ 0 w 158"/>
                  <a:gd name="T55" fmla="*/ 0 h 1714"/>
                  <a:gd name="T56" fmla="*/ 0 w 158"/>
                  <a:gd name="T57" fmla="*/ 0 h 1714"/>
                  <a:gd name="T58" fmla="*/ 0 w 158"/>
                  <a:gd name="T59" fmla="*/ 0 h 1714"/>
                  <a:gd name="T60" fmla="*/ 0 w 158"/>
                  <a:gd name="T61" fmla="*/ 0 h 1714"/>
                  <a:gd name="T62" fmla="*/ 0 w 158"/>
                  <a:gd name="T63" fmla="*/ 0 h 1714"/>
                  <a:gd name="T64" fmla="*/ 0 w 158"/>
                  <a:gd name="T65" fmla="*/ 0 h 1714"/>
                  <a:gd name="T66" fmla="*/ 0 w 158"/>
                  <a:gd name="T67" fmla="*/ 0 h 1714"/>
                  <a:gd name="T68" fmla="*/ 0 w 158"/>
                  <a:gd name="T69" fmla="*/ 0 h 1714"/>
                  <a:gd name="T70" fmla="*/ 0 w 158"/>
                  <a:gd name="T71" fmla="*/ 0 h 1714"/>
                  <a:gd name="T72" fmla="*/ 0 w 158"/>
                  <a:gd name="T73" fmla="*/ 0 h 1714"/>
                  <a:gd name="T74" fmla="*/ 0 w 158"/>
                  <a:gd name="T75" fmla="*/ 0 h 1714"/>
                  <a:gd name="T76" fmla="*/ 0 w 158"/>
                  <a:gd name="T77" fmla="*/ 0 h 1714"/>
                  <a:gd name="T78" fmla="*/ 0 w 158"/>
                  <a:gd name="T79" fmla="*/ 0 h 1714"/>
                  <a:gd name="T80" fmla="*/ 0 w 158"/>
                  <a:gd name="T81" fmla="*/ 0 h 1714"/>
                  <a:gd name="T82" fmla="*/ 0 w 158"/>
                  <a:gd name="T83" fmla="*/ 0 h 1714"/>
                  <a:gd name="T84" fmla="*/ 0 w 158"/>
                  <a:gd name="T85" fmla="*/ 0 h 1714"/>
                  <a:gd name="T86" fmla="*/ 0 w 158"/>
                  <a:gd name="T87" fmla="*/ 0 h 1714"/>
                  <a:gd name="T88" fmla="*/ 0 w 158"/>
                  <a:gd name="T89" fmla="*/ 0 h 1714"/>
                  <a:gd name="T90" fmla="*/ 0 w 158"/>
                  <a:gd name="T91" fmla="*/ 0 h 1714"/>
                  <a:gd name="T92" fmla="*/ 0 w 158"/>
                  <a:gd name="T93" fmla="*/ 0 h 1714"/>
                  <a:gd name="T94" fmla="*/ 0 w 158"/>
                  <a:gd name="T95" fmla="*/ 0 h 1714"/>
                  <a:gd name="T96" fmla="*/ 0 w 158"/>
                  <a:gd name="T97" fmla="*/ 0 h 1714"/>
                  <a:gd name="T98" fmla="*/ 0 w 158"/>
                  <a:gd name="T99" fmla="*/ 0 h 1714"/>
                  <a:gd name="T100" fmla="*/ 0 w 158"/>
                  <a:gd name="T101" fmla="*/ 0 h 1714"/>
                  <a:gd name="T102" fmla="*/ 0 w 158"/>
                  <a:gd name="T103" fmla="*/ 0 h 1714"/>
                  <a:gd name="T104" fmla="*/ 0 w 158"/>
                  <a:gd name="T105" fmla="*/ 0 h 1714"/>
                  <a:gd name="T106" fmla="*/ 0 w 158"/>
                  <a:gd name="T107" fmla="*/ 0 h 1714"/>
                  <a:gd name="T108" fmla="*/ 0 w 158"/>
                  <a:gd name="T109" fmla="*/ 0 h 1714"/>
                  <a:gd name="T110" fmla="*/ 0 w 158"/>
                  <a:gd name="T111" fmla="*/ 0 h 1714"/>
                  <a:gd name="T112" fmla="*/ 0 w 158"/>
                  <a:gd name="T113" fmla="*/ 0 h 1714"/>
                  <a:gd name="T114" fmla="*/ 0 w 158"/>
                  <a:gd name="T115" fmla="*/ 0 h 1714"/>
                  <a:gd name="T116" fmla="*/ 0 w 158"/>
                  <a:gd name="T117" fmla="*/ 0 h 1714"/>
                  <a:gd name="T118" fmla="*/ 0 w 158"/>
                  <a:gd name="T119" fmla="*/ 0 h 1714"/>
                  <a:gd name="T120" fmla="*/ 0 w 158"/>
                  <a:gd name="T121" fmla="*/ 0 h 1714"/>
                  <a:gd name="T122" fmla="*/ 0 w 158"/>
                  <a:gd name="T123" fmla="*/ 0 h 1714"/>
                  <a:gd name="T124" fmla="*/ 0 w 158"/>
                  <a:gd name="T125" fmla="*/ 0 h 17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714">
                    <a:moveTo>
                      <a:pt x="0" y="1714"/>
                    </a:moveTo>
                    <a:lnTo>
                      <a:pt x="2" y="1714"/>
                    </a:lnTo>
                    <a:lnTo>
                      <a:pt x="3" y="1707"/>
                    </a:lnTo>
                    <a:lnTo>
                      <a:pt x="4" y="1707"/>
                    </a:lnTo>
                    <a:lnTo>
                      <a:pt x="5" y="1702"/>
                    </a:lnTo>
                    <a:lnTo>
                      <a:pt x="6" y="1702"/>
                    </a:lnTo>
                    <a:lnTo>
                      <a:pt x="7" y="1702"/>
                    </a:lnTo>
                    <a:lnTo>
                      <a:pt x="10" y="1695"/>
                    </a:lnTo>
                    <a:lnTo>
                      <a:pt x="11" y="1695"/>
                    </a:lnTo>
                    <a:lnTo>
                      <a:pt x="12" y="1695"/>
                    </a:lnTo>
                    <a:lnTo>
                      <a:pt x="13" y="1695"/>
                    </a:lnTo>
                    <a:lnTo>
                      <a:pt x="14" y="1695"/>
                    </a:lnTo>
                    <a:lnTo>
                      <a:pt x="15" y="1695"/>
                    </a:lnTo>
                    <a:lnTo>
                      <a:pt x="17" y="1695"/>
                    </a:lnTo>
                    <a:lnTo>
                      <a:pt x="18" y="1695"/>
                    </a:lnTo>
                    <a:lnTo>
                      <a:pt x="19" y="1695"/>
                    </a:lnTo>
                    <a:lnTo>
                      <a:pt x="20" y="1694"/>
                    </a:lnTo>
                    <a:lnTo>
                      <a:pt x="21" y="1694"/>
                    </a:lnTo>
                    <a:lnTo>
                      <a:pt x="22" y="1689"/>
                    </a:lnTo>
                    <a:lnTo>
                      <a:pt x="25" y="1637"/>
                    </a:lnTo>
                    <a:lnTo>
                      <a:pt x="26" y="1624"/>
                    </a:lnTo>
                    <a:lnTo>
                      <a:pt x="27" y="1617"/>
                    </a:lnTo>
                    <a:lnTo>
                      <a:pt x="28" y="1612"/>
                    </a:lnTo>
                    <a:lnTo>
                      <a:pt x="29" y="1606"/>
                    </a:lnTo>
                    <a:lnTo>
                      <a:pt x="30" y="1606"/>
                    </a:lnTo>
                    <a:lnTo>
                      <a:pt x="32" y="1599"/>
                    </a:lnTo>
                    <a:lnTo>
                      <a:pt x="33" y="1599"/>
                    </a:lnTo>
                    <a:lnTo>
                      <a:pt x="34" y="1599"/>
                    </a:lnTo>
                    <a:lnTo>
                      <a:pt x="35" y="1599"/>
                    </a:lnTo>
                    <a:lnTo>
                      <a:pt x="37" y="1599"/>
                    </a:lnTo>
                    <a:lnTo>
                      <a:pt x="38" y="1599"/>
                    </a:lnTo>
                    <a:lnTo>
                      <a:pt x="40" y="1606"/>
                    </a:lnTo>
                    <a:lnTo>
                      <a:pt x="41" y="1611"/>
                    </a:lnTo>
                    <a:lnTo>
                      <a:pt x="42" y="1617"/>
                    </a:lnTo>
                    <a:lnTo>
                      <a:pt x="43" y="1624"/>
                    </a:lnTo>
                    <a:lnTo>
                      <a:pt x="44" y="1637"/>
                    </a:lnTo>
                    <a:lnTo>
                      <a:pt x="45" y="1663"/>
                    </a:lnTo>
                    <a:lnTo>
                      <a:pt x="47" y="1420"/>
                    </a:lnTo>
                    <a:lnTo>
                      <a:pt x="48" y="1426"/>
                    </a:lnTo>
                    <a:lnTo>
                      <a:pt x="50" y="1433"/>
                    </a:lnTo>
                    <a:lnTo>
                      <a:pt x="51" y="1439"/>
                    </a:lnTo>
                    <a:lnTo>
                      <a:pt x="52" y="1451"/>
                    </a:lnTo>
                    <a:lnTo>
                      <a:pt x="53" y="1477"/>
                    </a:lnTo>
                    <a:lnTo>
                      <a:pt x="54" y="1151"/>
                    </a:lnTo>
                    <a:lnTo>
                      <a:pt x="56" y="1151"/>
                    </a:lnTo>
                    <a:lnTo>
                      <a:pt x="57" y="1157"/>
                    </a:lnTo>
                    <a:lnTo>
                      <a:pt x="58" y="1157"/>
                    </a:lnTo>
                    <a:lnTo>
                      <a:pt x="59" y="1164"/>
                    </a:lnTo>
                    <a:lnTo>
                      <a:pt x="60" y="1177"/>
                    </a:lnTo>
                    <a:lnTo>
                      <a:pt x="61" y="1190"/>
                    </a:lnTo>
                    <a:lnTo>
                      <a:pt x="64" y="1209"/>
                    </a:lnTo>
                    <a:lnTo>
                      <a:pt x="65" y="889"/>
                    </a:lnTo>
                    <a:lnTo>
                      <a:pt x="66" y="889"/>
                    </a:lnTo>
                    <a:lnTo>
                      <a:pt x="67" y="889"/>
                    </a:lnTo>
                    <a:lnTo>
                      <a:pt x="68" y="896"/>
                    </a:lnTo>
                    <a:lnTo>
                      <a:pt x="69" y="902"/>
                    </a:lnTo>
                    <a:lnTo>
                      <a:pt x="71" y="915"/>
                    </a:lnTo>
                    <a:lnTo>
                      <a:pt x="72" y="927"/>
                    </a:lnTo>
                    <a:lnTo>
                      <a:pt x="73" y="953"/>
                    </a:lnTo>
                    <a:lnTo>
                      <a:pt x="74" y="685"/>
                    </a:lnTo>
                    <a:lnTo>
                      <a:pt x="75" y="691"/>
                    </a:lnTo>
                    <a:lnTo>
                      <a:pt x="77" y="697"/>
                    </a:lnTo>
                    <a:lnTo>
                      <a:pt x="78" y="710"/>
                    </a:lnTo>
                    <a:lnTo>
                      <a:pt x="80" y="736"/>
                    </a:lnTo>
                    <a:lnTo>
                      <a:pt x="81" y="302"/>
                    </a:lnTo>
                    <a:lnTo>
                      <a:pt x="82" y="302"/>
                    </a:lnTo>
                    <a:lnTo>
                      <a:pt x="83" y="302"/>
                    </a:lnTo>
                    <a:lnTo>
                      <a:pt x="84" y="302"/>
                    </a:lnTo>
                    <a:lnTo>
                      <a:pt x="85" y="302"/>
                    </a:lnTo>
                    <a:lnTo>
                      <a:pt x="87" y="308"/>
                    </a:lnTo>
                    <a:lnTo>
                      <a:pt x="88" y="314"/>
                    </a:lnTo>
                    <a:lnTo>
                      <a:pt x="90" y="327"/>
                    </a:lnTo>
                    <a:lnTo>
                      <a:pt x="91" y="340"/>
                    </a:lnTo>
                    <a:lnTo>
                      <a:pt x="92" y="366"/>
                    </a:lnTo>
                    <a:lnTo>
                      <a:pt x="93" y="110"/>
                    </a:lnTo>
                    <a:lnTo>
                      <a:pt x="94" y="110"/>
                    </a:lnTo>
                    <a:lnTo>
                      <a:pt x="96" y="103"/>
                    </a:lnTo>
                    <a:lnTo>
                      <a:pt x="97" y="97"/>
                    </a:lnTo>
                    <a:lnTo>
                      <a:pt x="98" y="97"/>
                    </a:lnTo>
                    <a:lnTo>
                      <a:pt x="99" y="90"/>
                    </a:lnTo>
                    <a:lnTo>
                      <a:pt x="100" y="84"/>
                    </a:lnTo>
                    <a:lnTo>
                      <a:pt x="101" y="84"/>
                    </a:lnTo>
                    <a:lnTo>
                      <a:pt x="104" y="77"/>
                    </a:lnTo>
                    <a:lnTo>
                      <a:pt x="105" y="72"/>
                    </a:lnTo>
                    <a:lnTo>
                      <a:pt x="106" y="59"/>
                    </a:lnTo>
                    <a:lnTo>
                      <a:pt x="107" y="46"/>
                    </a:lnTo>
                    <a:lnTo>
                      <a:pt x="108" y="33"/>
                    </a:lnTo>
                    <a:lnTo>
                      <a:pt x="109" y="26"/>
                    </a:lnTo>
                    <a:lnTo>
                      <a:pt x="111" y="20"/>
                    </a:lnTo>
                    <a:lnTo>
                      <a:pt x="112" y="20"/>
                    </a:lnTo>
                    <a:lnTo>
                      <a:pt x="113" y="13"/>
                    </a:lnTo>
                    <a:lnTo>
                      <a:pt x="114" y="13"/>
                    </a:lnTo>
                    <a:lnTo>
                      <a:pt x="115" y="7"/>
                    </a:lnTo>
                    <a:lnTo>
                      <a:pt x="117" y="7"/>
                    </a:lnTo>
                    <a:lnTo>
                      <a:pt x="119" y="7"/>
                    </a:lnTo>
                    <a:lnTo>
                      <a:pt x="120" y="0"/>
                    </a:lnTo>
                    <a:lnTo>
                      <a:pt x="121" y="0"/>
                    </a:lnTo>
                    <a:lnTo>
                      <a:pt x="122" y="0"/>
                    </a:lnTo>
                    <a:lnTo>
                      <a:pt x="123" y="0"/>
                    </a:lnTo>
                    <a:lnTo>
                      <a:pt x="124" y="0"/>
                    </a:lnTo>
                    <a:lnTo>
                      <a:pt x="126" y="0"/>
                    </a:lnTo>
                    <a:lnTo>
                      <a:pt x="127" y="0"/>
                    </a:lnTo>
                    <a:lnTo>
                      <a:pt x="128" y="0"/>
                    </a:lnTo>
                    <a:lnTo>
                      <a:pt x="130" y="0"/>
                    </a:lnTo>
                    <a:lnTo>
                      <a:pt x="131" y="0"/>
                    </a:lnTo>
                    <a:lnTo>
                      <a:pt x="132" y="0"/>
                    </a:lnTo>
                    <a:lnTo>
                      <a:pt x="134" y="0"/>
                    </a:lnTo>
                    <a:lnTo>
                      <a:pt x="135" y="0"/>
                    </a:lnTo>
                    <a:lnTo>
                      <a:pt x="136" y="0"/>
                    </a:lnTo>
                    <a:lnTo>
                      <a:pt x="137" y="7"/>
                    </a:lnTo>
                    <a:lnTo>
                      <a:pt x="138" y="7"/>
                    </a:lnTo>
                    <a:lnTo>
                      <a:pt x="139" y="7"/>
                    </a:lnTo>
                    <a:lnTo>
                      <a:pt x="141" y="13"/>
                    </a:lnTo>
                    <a:lnTo>
                      <a:pt x="142" y="13"/>
                    </a:lnTo>
                    <a:lnTo>
                      <a:pt x="144" y="13"/>
                    </a:lnTo>
                    <a:lnTo>
                      <a:pt x="145" y="20"/>
                    </a:lnTo>
                    <a:lnTo>
                      <a:pt x="146" y="20"/>
                    </a:lnTo>
                    <a:lnTo>
                      <a:pt x="147" y="26"/>
                    </a:lnTo>
                    <a:lnTo>
                      <a:pt x="149" y="26"/>
                    </a:lnTo>
                    <a:lnTo>
                      <a:pt x="150" y="26"/>
                    </a:lnTo>
                    <a:lnTo>
                      <a:pt x="151" y="33"/>
                    </a:lnTo>
                    <a:lnTo>
                      <a:pt x="152" y="33"/>
                    </a:lnTo>
                    <a:lnTo>
                      <a:pt x="153" y="39"/>
                    </a:lnTo>
                    <a:lnTo>
                      <a:pt x="154" y="39"/>
                    </a:lnTo>
                    <a:lnTo>
                      <a:pt x="157" y="39"/>
                    </a:lnTo>
                    <a:lnTo>
                      <a:pt x="158" y="4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08" name="Freeform 55"/>
              <p:cNvSpPr>
                <a:spLocks/>
              </p:cNvSpPr>
              <p:nvPr/>
            </p:nvSpPr>
            <p:spPr bwMode="auto">
              <a:xfrm>
                <a:off x="1285" y="3553"/>
                <a:ext cx="46" cy="16"/>
              </a:xfrm>
              <a:custGeom>
                <a:avLst/>
                <a:gdLst>
                  <a:gd name="T0" fmla="*/ 0 w 157"/>
                  <a:gd name="T1" fmla="*/ 0 h 159"/>
                  <a:gd name="T2" fmla="*/ 0 w 157"/>
                  <a:gd name="T3" fmla="*/ 0 h 159"/>
                  <a:gd name="T4" fmla="*/ 0 w 157"/>
                  <a:gd name="T5" fmla="*/ 0 h 159"/>
                  <a:gd name="T6" fmla="*/ 0 w 157"/>
                  <a:gd name="T7" fmla="*/ 0 h 159"/>
                  <a:gd name="T8" fmla="*/ 0 w 157"/>
                  <a:gd name="T9" fmla="*/ 0 h 159"/>
                  <a:gd name="T10" fmla="*/ 0 w 157"/>
                  <a:gd name="T11" fmla="*/ 0 h 159"/>
                  <a:gd name="T12" fmla="*/ 0 w 157"/>
                  <a:gd name="T13" fmla="*/ 0 h 159"/>
                  <a:gd name="T14" fmla="*/ 0 w 157"/>
                  <a:gd name="T15" fmla="*/ 0 h 159"/>
                  <a:gd name="T16" fmla="*/ 0 w 157"/>
                  <a:gd name="T17" fmla="*/ 0 h 159"/>
                  <a:gd name="T18" fmla="*/ 0 w 157"/>
                  <a:gd name="T19" fmla="*/ 0 h 159"/>
                  <a:gd name="T20" fmla="*/ 0 w 157"/>
                  <a:gd name="T21" fmla="*/ 0 h 159"/>
                  <a:gd name="T22" fmla="*/ 0 w 157"/>
                  <a:gd name="T23" fmla="*/ 0 h 159"/>
                  <a:gd name="T24" fmla="*/ 0 w 157"/>
                  <a:gd name="T25" fmla="*/ 0 h 159"/>
                  <a:gd name="T26" fmla="*/ 0 w 157"/>
                  <a:gd name="T27" fmla="*/ 0 h 159"/>
                  <a:gd name="T28" fmla="*/ 0 w 157"/>
                  <a:gd name="T29" fmla="*/ 0 h 159"/>
                  <a:gd name="T30" fmla="*/ 0 w 157"/>
                  <a:gd name="T31" fmla="*/ 0 h 159"/>
                  <a:gd name="T32" fmla="*/ 0 w 157"/>
                  <a:gd name="T33" fmla="*/ 0 h 159"/>
                  <a:gd name="T34" fmla="*/ 0 w 157"/>
                  <a:gd name="T35" fmla="*/ 0 h 159"/>
                  <a:gd name="T36" fmla="*/ 0 w 157"/>
                  <a:gd name="T37" fmla="*/ 0 h 159"/>
                  <a:gd name="T38" fmla="*/ 0 w 157"/>
                  <a:gd name="T39" fmla="*/ 0 h 159"/>
                  <a:gd name="T40" fmla="*/ 0 w 157"/>
                  <a:gd name="T41" fmla="*/ 0 h 159"/>
                  <a:gd name="T42" fmla="*/ 0 w 157"/>
                  <a:gd name="T43" fmla="*/ 0 h 159"/>
                  <a:gd name="T44" fmla="*/ 0 w 157"/>
                  <a:gd name="T45" fmla="*/ 0 h 159"/>
                  <a:gd name="T46" fmla="*/ 0 w 157"/>
                  <a:gd name="T47" fmla="*/ 0 h 159"/>
                  <a:gd name="T48" fmla="*/ 0 w 157"/>
                  <a:gd name="T49" fmla="*/ 0 h 159"/>
                  <a:gd name="T50" fmla="*/ 0 w 157"/>
                  <a:gd name="T51" fmla="*/ 0 h 159"/>
                  <a:gd name="T52" fmla="*/ 0 w 157"/>
                  <a:gd name="T53" fmla="*/ 0 h 159"/>
                  <a:gd name="T54" fmla="*/ 0 w 157"/>
                  <a:gd name="T55" fmla="*/ 0 h 159"/>
                  <a:gd name="T56" fmla="*/ 0 w 157"/>
                  <a:gd name="T57" fmla="*/ 0 h 159"/>
                  <a:gd name="T58" fmla="*/ 0 w 157"/>
                  <a:gd name="T59" fmla="*/ 0 h 159"/>
                  <a:gd name="T60" fmla="*/ 0 w 157"/>
                  <a:gd name="T61" fmla="*/ 0 h 159"/>
                  <a:gd name="T62" fmla="*/ 0 w 157"/>
                  <a:gd name="T63" fmla="*/ 0 h 159"/>
                  <a:gd name="T64" fmla="*/ 0 w 157"/>
                  <a:gd name="T65" fmla="*/ 0 h 159"/>
                  <a:gd name="T66" fmla="*/ 0 w 157"/>
                  <a:gd name="T67" fmla="*/ 0 h 159"/>
                  <a:gd name="T68" fmla="*/ 0 w 157"/>
                  <a:gd name="T69" fmla="*/ 0 h 159"/>
                  <a:gd name="T70" fmla="*/ 0 w 157"/>
                  <a:gd name="T71" fmla="*/ 0 h 159"/>
                  <a:gd name="T72" fmla="*/ 0 w 157"/>
                  <a:gd name="T73" fmla="*/ 0 h 159"/>
                  <a:gd name="T74" fmla="*/ 0 w 157"/>
                  <a:gd name="T75" fmla="*/ 0 h 159"/>
                  <a:gd name="T76" fmla="*/ 0 w 157"/>
                  <a:gd name="T77" fmla="*/ 0 h 159"/>
                  <a:gd name="T78" fmla="*/ 0 w 157"/>
                  <a:gd name="T79" fmla="*/ 0 h 159"/>
                  <a:gd name="T80" fmla="*/ 0 w 157"/>
                  <a:gd name="T81" fmla="*/ 0 h 159"/>
                  <a:gd name="T82" fmla="*/ 0 w 157"/>
                  <a:gd name="T83" fmla="*/ 0 h 159"/>
                  <a:gd name="T84" fmla="*/ 0 w 157"/>
                  <a:gd name="T85" fmla="*/ 0 h 159"/>
                  <a:gd name="T86" fmla="*/ 0 w 157"/>
                  <a:gd name="T87" fmla="*/ 0 h 159"/>
                  <a:gd name="T88" fmla="*/ 0 w 157"/>
                  <a:gd name="T89" fmla="*/ 0 h 159"/>
                  <a:gd name="T90" fmla="*/ 0 w 157"/>
                  <a:gd name="T91" fmla="*/ 0 h 159"/>
                  <a:gd name="T92" fmla="*/ 0 w 157"/>
                  <a:gd name="T93" fmla="*/ 0 h 159"/>
                  <a:gd name="T94" fmla="*/ 0 w 157"/>
                  <a:gd name="T95" fmla="*/ 0 h 159"/>
                  <a:gd name="T96" fmla="*/ 0 w 157"/>
                  <a:gd name="T97" fmla="*/ 0 h 159"/>
                  <a:gd name="T98" fmla="*/ 0 w 157"/>
                  <a:gd name="T99" fmla="*/ 0 h 159"/>
                  <a:gd name="T100" fmla="*/ 0 w 157"/>
                  <a:gd name="T101" fmla="*/ 0 h 159"/>
                  <a:gd name="T102" fmla="*/ 0 w 157"/>
                  <a:gd name="T103" fmla="*/ 0 h 159"/>
                  <a:gd name="T104" fmla="*/ 0 w 157"/>
                  <a:gd name="T105" fmla="*/ 0 h 159"/>
                  <a:gd name="T106" fmla="*/ 0 w 157"/>
                  <a:gd name="T107" fmla="*/ 0 h 159"/>
                  <a:gd name="T108" fmla="*/ 0 w 157"/>
                  <a:gd name="T109" fmla="*/ 0 h 159"/>
                  <a:gd name="T110" fmla="*/ 0 w 157"/>
                  <a:gd name="T111" fmla="*/ 0 h 159"/>
                  <a:gd name="T112" fmla="*/ 0 w 157"/>
                  <a:gd name="T113" fmla="*/ 0 h 159"/>
                  <a:gd name="T114" fmla="*/ 0 w 157"/>
                  <a:gd name="T115" fmla="*/ 0 h 159"/>
                  <a:gd name="T116" fmla="*/ 0 w 157"/>
                  <a:gd name="T117" fmla="*/ 0 h 159"/>
                  <a:gd name="T118" fmla="*/ 0 w 157"/>
                  <a:gd name="T119" fmla="*/ 0 h 159"/>
                  <a:gd name="T120" fmla="*/ 0 w 157"/>
                  <a:gd name="T121" fmla="*/ 0 h 159"/>
                  <a:gd name="T122" fmla="*/ 0 w 157"/>
                  <a:gd name="T123" fmla="*/ 0 h 159"/>
                  <a:gd name="T124" fmla="*/ 0 w 157"/>
                  <a:gd name="T125" fmla="*/ 0 h 1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159">
                    <a:moveTo>
                      <a:pt x="0" y="0"/>
                    </a:moveTo>
                    <a:lnTo>
                      <a:pt x="1" y="0"/>
                    </a:lnTo>
                    <a:lnTo>
                      <a:pt x="2" y="6"/>
                    </a:lnTo>
                    <a:lnTo>
                      <a:pt x="3" y="13"/>
                    </a:lnTo>
                    <a:lnTo>
                      <a:pt x="4" y="13"/>
                    </a:lnTo>
                    <a:lnTo>
                      <a:pt x="6" y="19"/>
                    </a:lnTo>
                    <a:lnTo>
                      <a:pt x="7" y="19"/>
                    </a:lnTo>
                    <a:lnTo>
                      <a:pt x="8" y="26"/>
                    </a:lnTo>
                    <a:lnTo>
                      <a:pt x="9" y="26"/>
                    </a:lnTo>
                    <a:lnTo>
                      <a:pt x="10" y="32"/>
                    </a:lnTo>
                    <a:lnTo>
                      <a:pt x="12" y="39"/>
                    </a:lnTo>
                    <a:lnTo>
                      <a:pt x="14" y="39"/>
                    </a:lnTo>
                    <a:lnTo>
                      <a:pt x="15" y="45"/>
                    </a:lnTo>
                    <a:lnTo>
                      <a:pt x="16" y="45"/>
                    </a:lnTo>
                    <a:lnTo>
                      <a:pt x="17" y="52"/>
                    </a:lnTo>
                    <a:lnTo>
                      <a:pt x="18" y="52"/>
                    </a:lnTo>
                    <a:lnTo>
                      <a:pt x="19" y="58"/>
                    </a:lnTo>
                    <a:lnTo>
                      <a:pt x="21" y="63"/>
                    </a:lnTo>
                    <a:lnTo>
                      <a:pt x="22" y="70"/>
                    </a:lnTo>
                    <a:lnTo>
                      <a:pt x="23" y="70"/>
                    </a:lnTo>
                    <a:lnTo>
                      <a:pt x="24" y="76"/>
                    </a:lnTo>
                    <a:lnTo>
                      <a:pt x="26" y="76"/>
                    </a:lnTo>
                    <a:lnTo>
                      <a:pt x="27" y="83"/>
                    </a:lnTo>
                    <a:lnTo>
                      <a:pt x="29" y="83"/>
                    </a:lnTo>
                    <a:lnTo>
                      <a:pt x="30" y="89"/>
                    </a:lnTo>
                    <a:lnTo>
                      <a:pt x="31" y="89"/>
                    </a:lnTo>
                    <a:lnTo>
                      <a:pt x="32" y="96"/>
                    </a:lnTo>
                    <a:lnTo>
                      <a:pt x="33" y="96"/>
                    </a:lnTo>
                    <a:lnTo>
                      <a:pt x="34" y="96"/>
                    </a:lnTo>
                    <a:lnTo>
                      <a:pt x="36" y="102"/>
                    </a:lnTo>
                    <a:lnTo>
                      <a:pt x="37" y="102"/>
                    </a:lnTo>
                    <a:lnTo>
                      <a:pt x="39" y="102"/>
                    </a:lnTo>
                    <a:lnTo>
                      <a:pt x="40" y="109"/>
                    </a:lnTo>
                    <a:lnTo>
                      <a:pt x="41" y="109"/>
                    </a:lnTo>
                    <a:lnTo>
                      <a:pt x="42" y="109"/>
                    </a:lnTo>
                    <a:lnTo>
                      <a:pt x="44" y="115"/>
                    </a:lnTo>
                    <a:lnTo>
                      <a:pt x="45" y="115"/>
                    </a:lnTo>
                    <a:lnTo>
                      <a:pt x="46" y="115"/>
                    </a:lnTo>
                    <a:lnTo>
                      <a:pt x="47" y="115"/>
                    </a:lnTo>
                    <a:lnTo>
                      <a:pt x="48" y="115"/>
                    </a:lnTo>
                    <a:lnTo>
                      <a:pt x="49" y="115"/>
                    </a:lnTo>
                    <a:lnTo>
                      <a:pt x="52" y="121"/>
                    </a:lnTo>
                    <a:lnTo>
                      <a:pt x="53" y="121"/>
                    </a:lnTo>
                    <a:lnTo>
                      <a:pt x="54" y="121"/>
                    </a:lnTo>
                    <a:lnTo>
                      <a:pt x="55" y="121"/>
                    </a:lnTo>
                    <a:lnTo>
                      <a:pt x="56" y="121"/>
                    </a:lnTo>
                    <a:lnTo>
                      <a:pt x="57" y="121"/>
                    </a:lnTo>
                    <a:lnTo>
                      <a:pt x="59" y="121"/>
                    </a:lnTo>
                    <a:lnTo>
                      <a:pt x="60" y="121"/>
                    </a:lnTo>
                    <a:lnTo>
                      <a:pt x="61" y="121"/>
                    </a:lnTo>
                    <a:lnTo>
                      <a:pt x="62" y="121"/>
                    </a:lnTo>
                    <a:lnTo>
                      <a:pt x="63" y="121"/>
                    </a:lnTo>
                    <a:lnTo>
                      <a:pt x="64" y="121"/>
                    </a:lnTo>
                    <a:lnTo>
                      <a:pt x="67" y="121"/>
                    </a:lnTo>
                    <a:lnTo>
                      <a:pt x="68" y="121"/>
                    </a:lnTo>
                    <a:lnTo>
                      <a:pt x="69" y="121"/>
                    </a:lnTo>
                    <a:lnTo>
                      <a:pt x="70" y="121"/>
                    </a:lnTo>
                    <a:lnTo>
                      <a:pt x="71" y="114"/>
                    </a:lnTo>
                    <a:lnTo>
                      <a:pt x="72" y="114"/>
                    </a:lnTo>
                    <a:lnTo>
                      <a:pt x="74" y="114"/>
                    </a:lnTo>
                    <a:lnTo>
                      <a:pt x="75" y="114"/>
                    </a:lnTo>
                    <a:lnTo>
                      <a:pt x="76" y="114"/>
                    </a:lnTo>
                    <a:lnTo>
                      <a:pt x="77" y="114"/>
                    </a:lnTo>
                    <a:lnTo>
                      <a:pt x="79" y="114"/>
                    </a:lnTo>
                    <a:lnTo>
                      <a:pt x="80" y="114"/>
                    </a:lnTo>
                    <a:lnTo>
                      <a:pt x="82" y="114"/>
                    </a:lnTo>
                    <a:lnTo>
                      <a:pt x="83" y="114"/>
                    </a:lnTo>
                    <a:lnTo>
                      <a:pt x="84" y="114"/>
                    </a:lnTo>
                    <a:lnTo>
                      <a:pt x="85" y="108"/>
                    </a:lnTo>
                    <a:lnTo>
                      <a:pt x="86" y="108"/>
                    </a:lnTo>
                    <a:lnTo>
                      <a:pt x="87" y="108"/>
                    </a:lnTo>
                    <a:lnTo>
                      <a:pt x="89" y="108"/>
                    </a:lnTo>
                    <a:lnTo>
                      <a:pt x="90" y="108"/>
                    </a:lnTo>
                    <a:lnTo>
                      <a:pt x="92" y="108"/>
                    </a:lnTo>
                    <a:lnTo>
                      <a:pt x="93" y="108"/>
                    </a:lnTo>
                    <a:lnTo>
                      <a:pt x="94" y="108"/>
                    </a:lnTo>
                    <a:lnTo>
                      <a:pt x="95" y="108"/>
                    </a:lnTo>
                    <a:lnTo>
                      <a:pt x="97" y="108"/>
                    </a:lnTo>
                    <a:lnTo>
                      <a:pt x="98" y="108"/>
                    </a:lnTo>
                    <a:lnTo>
                      <a:pt x="99" y="108"/>
                    </a:lnTo>
                    <a:lnTo>
                      <a:pt x="100" y="108"/>
                    </a:lnTo>
                    <a:lnTo>
                      <a:pt x="101" y="114"/>
                    </a:lnTo>
                    <a:lnTo>
                      <a:pt x="103" y="114"/>
                    </a:lnTo>
                    <a:lnTo>
                      <a:pt x="104" y="114"/>
                    </a:lnTo>
                    <a:lnTo>
                      <a:pt x="106" y="114"/>
                    </a:lnTo>
                    <a:lnTo>
                      <a:pt x="107" y="114"/>
                    </a:lnTo>
                    <a:lnTo>
                      <a:pt x="108" y="114"/>
                    </a:lnTo>
                    <a:lnTo>
                      <a:pt x="109" y="121"/>
                    </a:lnTo>
                    <a:lnTo>
                      <a:pt x="111" y="121"/>
                    </a:lnTo>
                    <a:lnTo>
                      <a:pt x="112" y="121"/>
                    </a:lnTo>
                    <a:lnTo>
                      <a:pt x="113" y="121"/>
                    </a:lnTo>
                    <a:lnTo>
                      <a:pt x="114" y="121"/>
                    </a:lnTo>
                    <a:lnTo>
                      <a:pt x="115" y="121"/>
                    </a:lnTo>
                    <a:lnTo>
                      <a:pt x="116" y="121"/>
                    </a:lnTo>
                    <a:lnTo>
                      <a:pt x="119" y="121"/>
                    </a:lnTo>
                    <a:lnTo>
                      <a:pt x="120" y="121"/>
                    </a:lnTo>
                    <a:lnTo>
                      <a:pt x="121" y="127"/>
                    </a:lnTo>
                    <a:lnTo>
                      <a:pt x="122" y="127"/>
                    </a:lnTo>
                    <a:lnTo>
                      <a:pt x="123" y="127"/>
                    </a:lnTo>
                    <a:lnTo>
                      <a:pt x="124" y="127"/>
                    </a:lnTo>
                    <a:lnTo>
                      <a:pt x="126" y="127"/>
                    </a:lnTo>
                    <a:lnTo>
                      <a:pt x="127" y="127"/>
                    </a:lnTo>
                    <a:lnTo>
                      <a:pt x="128" y="127"/>
                    </a:lnTo>
                    <a:lnTo>
                      <a:pt x="129" y="127"/>
                    </a:lnTo>
                    <a:lnTo>
                      <a:pt x="130" y="127"/>
                    </a:lnTo>
                    <a:lnTo>
                      <a:pt x="132" y="127"/>
                    </a:lnTo>
                    <a:lnTo>
                      <a:pt x="134" y="127"/>
                    </a:lnTo>
                    <a:lnTo>
                      <a:pt x="135" y="134"/>
                    </a:lnTo>
                    <a:lnTo>
                      <a:pt x="136" y="134"/>
                    </a:lnTo>
                    <a:lnTo>
                      <a:pt x="137" y="134"/>
                    </a:lnTo>
                    <a:lnTo>
                      <a:pt x="138" y="134"/>
                    </a:lnTo>
                    <a:lnTo>
                      <a:pt x="139" y="134"/>
                    </a:lnTo>
                    <a:lnTo>
                      <a:pt x="141" y="139"/>
                    </a:lnTo>
                    <a:lnTo>
                      <a:pt x="142" y="139"/>
                    </a:lnTo>
                    <a:lnTo>
                      <a:pt x="143" y="139"/>
                    </a:lnTo>
                    <a:lnTo>
                      <a:pt x="144" y="139"/>
                    </a:lnTo>
                    <a:lnTo>
                      <a:pt x="146" y="146"/>
                    </a:lnTo>
                    <a:lnTo>
                      <a:pt x="147" y="146"/>
                    </a:lnTo>
                    <a:lnTo>
                      <a:pt x="149" y="146"/>
                    </a:lnTo>
                    <a:lnTo>
                      <a:pt x="150" y="152"/>
                    </a:lnTo>
                    <a:lnTo>
                      <a:pt x="151" y="152"/>
                    </a:lnTo>
                    <a:lnTo>
                      <a:pt x="152" y="152"/>
                    </a:lnTo>
                    <a:lnTo>
                      <a:pt x="153" y="152"/>
                    </a:lnTo>
                    <a:lnTo>
                      <a:pt x="154" y="159"/>
                    </a:lnTo>
                    <a:lnTo>
                      <a:pt x="156" y="159"/>
                    </a:lnTo>
                    <a:lnTo>
                      <a:pt x="157" y="15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09" name="Freeform 56"/>
              <p:cNvSpPr>
                <a:spLocks/>
              </p:cNvSpPr>
              <p:nvPr/>
            </p:nvSpPr>
            <p:spPr bwMode="auto">
              <a:xfrm>
                <a:off x="1331" y="3569"/>
                <a:ext cx="47" cy="3"/>
              </a:xfrm>
              <a:custGeom>
                <a:avLst/>
                <a:gdLst>
                  <a:gd name="T0" fmla="*/ 0 w 158"/>
                  <a:gd name="T1" fmla="*/ 0 h 31"/>
                  <a:gd name="T2" fmla="*/ 0 w 158"/>
                  <a:gd name="T3" fmla="*/ 0 h 31"/>
                  <a:gd name="T4" fmla="*/ 0 w 158"/>
                  <a:gd name="T5" fmla="*/ 0 h 31"/>
                  <a:gd name="T6" fmla="*/ 0 w 158"/>
                  <a:gd name="T7" fmla="*/ 0 h 31"/>
                  <a:gd name="T8" fmla="*/ 0 w 158"/>
                  <a:gd name="T9" fmla="*/ 0 h 31"/>
                  <a:gd name="T10" fmla="*/ 0 w 158"/>
                  <a:gd name="T11" fmla="*/ 0 h 31"/>
                  <a:gd name="T12" fmla="*/ 0 w 158"/>
                  <a:gd name="T13" fmla="*/ 0 h 31"/>
                  <a:gd name="T14" fmla="*/ 0 w 158"/>
                  <a:gd name="T15" fmla="*/ 0 h 31"/>
                  <a:gd name="T16" fmla="*/ 0 w 158"/>
                  <a:gd name="T17" fmla="*/ 0 h 31"/>
                  <a:gd name="T18" fmla="*/ 0 w 158"/>
                  <a:gd name="T19" fmla="*/ 0 h 31"/>
                  <a:gd name="T20" fmla="*/ 0 w 158"/>
                  <a:gd name="T21" fmla="*/ 0 h 31"/>
                  <a:gd name="T22" fmla="*/ 0 w 158"/>
                  <a:gd name="T23" fmla="*/ 0 h 31"/>
                  <a:gd name="T24" fmla="*/ 0 w 158"/>
                  <a:gd name="T25" fmla="*/ 0 h 31"/>
                  <a:gd name="T26" fmla="*/ 0 w 158"/>
                  <a:gd name="T27" fmla="*/ 0 h 31"/>
                  <a:gd name="T28" fmla="*/ 0 w 158"/>
                  <a:gd name="T29" fmla="*/ 0 h 31"/>
                  <a:gd name="T30" fmla="*/ 0 w 158"/>
                  <a:gd name="T31" fmla="*/ 0 h 31"/>
                  <a:gd name="T32" fmla="*/ 0 w 158"/>
                  <a:gd name="T33" fmla="*/ 0 h 31"/>
                  <a:gd name="T34" fmla="*/ 0 w 158"/>
                  <a:gd name="T35" fmla="*/ 0 h 31"/>
                  <a:gd name="T36" fmla="*/ 0 w 158"/>
                  <a:gd name="T37" fmla="*/ 0 h 31"/>
                  <a:gd name="T38" fmla="*/ 0 w 158"/>
                  <a:gd name="T39" fmla="*/ 0 h 31"/>
                  <a:gd name="T40" fmla="*/ 0 w 158"/>
                  <a:gd name="T41" fmla="*/ 0 h 31"/>
                  <a:gd name="T42" fmla="*/ 0 w 158"/>
                  <a:gd name="T43" fmla="*/ 0 h 31"/>
                  <a:gd name="T44" fmla="*/ 0 w 158"/>
                  <a:gd name="T45" fmla="*/ 0 h 31"/>
                  <a:gd name="T46" fmla="*/ 0 w 158"/>
                  <a:gd name="T47" fmla="*/ 0 h 31"/>
                  <a:gd name="T48" fmla="*/ 0 w 158"/>
                  <a:gd name="T49" fmla="*/ 0 h 31"/>
                  <a:gd name="T50" fmla="*/ 0 w 158"/>
                  <a:gd name="T51" fmla="*/ 0 h 31"/>
                  <a:gd name="T52" fmla="*/ 0 w 158"/>
                  <a:gd name="T53" fmla="*/ 0 h 31"/>
                  <a:gd name="T54" fmla="*/ 0 w 158"/>
                  <a:gd name="T55" fmla="*/ 0 h 31"/>
                  <a:gd name="T56" fmla="*/ 0 w 158"/>
                  <a:gd name="T57" fmla="*/ 0 h 31"/>
                  <a:gd name="T58" fmla="*/ 0 w 158"/>
                  <a:gd name="T59" fmla="*/ 0 h 31"/>
                  <a:gd name="T60" fmla="*/ 0 w 158"/>
                  <a:gd name="T61" fmla="*/ 0 h 31"/>
                  <a:gd name="T62" fmla="*/ 0 w 158"/>
                  <a:gd name="T63" fmla="*/ 0 h 31"/>
                  <a:gd name="T64" fmla="*/ 0 w 158"/>
                  <a:gd name="T65" fmla="*/ 0 h 31"/>
                  <a:gd name="T66" fmla="*/ 0 w 158"/>
                  <a:gd name="T67" fmla="*/ 0 h 31"/>
                  <a:gd name="T68" fmla="*/ 0 w 158"/>
                  <a:gd name="T69" fmla="*/ 0 h 31"/>
                  <a:gd name="T70" fmla="*/ 0 w 158"/>
                  <a:gd name="T71" fmla="*/ 0 h 31"/>
                  <a:gd name="T72" fmla="*/ 0 w 158"/>
                  <a:gd name="T73" fmla="*/ 0 h 31"/>
                  <a:gd name="T74" fmla="*/ 0 w 158"/>
                  <a:gd name="T75" fmla="*/ 0 h 31"/>
                  <a:gd name="T76" fmla="*/ 0 w 158"/>
                  <a:gd name="T77" fmla="*/ 0 h 31"/>
                  <a:gd name="T78" fmla="*/ 0 w 158"/>
                  <a:gd name="T79" fmla="*/ 0 h 31"/>
                  <a:gd name="T80" fmla="*/ 0 w 158"/>
                  <a:gd name="T81" fmla="*/ 0 h 31"/>
                  <a:gd name="T82" fmla="*/ 0 w 158"/>
                  <a:gd name="T83" fmla="*/ 0 h 31"/>
                  <a:gd name="T84" fmla="*/ 0 w 158"/>
                  <a:gd name="T85" fmla="*/ 0 h 31"/>
                  <a:gd name="T86" fmla="*/ 0 w 158"/>
                  <a:gd name="T87" fmla="*/ 0 h 31"/>
                  <a:gd name="T88" fmla="*/ 0 w 158"/>
                  <a:gd name="T89" fmla="*/ 0 h 31"/>
                  <a:gd name="T90" fmla="*/ 0 w 158"/>
                  <a:gd name="T91" fmla="*/ 0 h 31"/>
                  <a:gd name="T92" fmla="*/ 0 w 158"/>
                  <a:gd name="T93" fmla="*/ 0 h 31"/>
                  <a:gd name="T94" fmla="*/ 0 w 158"/>
                  <a:gd name="T95" fmla="*/ 0 h 31"/>
                  <a:gd name="T96" fmla="*/ 0 w 158"/>
                  <a:gd name="T97" fmla="*/ 0 h 31"/>
                  <a:gd name="T98" fmla="*/ 0 w 158"/>
                  <a:gd name="T99" fmla="*/ 0 h 31"/>
                  <a:gd name="T100" fmla="*/ 0 w 158"/>
                  <a:gd name="T101" fmla="*/ 0 h 31"/>
                  <a:gd name="T102" fmla="*/ 0 w 158"/>
                  <a:gd name="T103" fmla="*/ 0 h 31"/>
                  <a:gd name="T104" fmla="*/ 0 w 158"/>
                  <a:gd name="T105" fmla="*/ 0 h 31"/>
                  <a:gd name="T106" fmla="*/ 0 w 158"/>
                  <a:gd name="T107" fmla="*/ 0 h 31"/>
                  <a:gd name="T108" fmla="*/ 0 w 158"/>
                  <a:gd name="T109" fmla="*/ 0 h 31"/>
                  <a:gd name="T110" fmla="*/ 0 w 158"/>
                  <a:gd name="T111" fmla="*/ 0 h 31"/>
                  <a:gd name="T112" fmla="*/ 0 w 158"/>
                  <a:gd name="T113" fmla="*/ 0 h 31"/>
                  <a:gd name="T114" fmla="*/ 0 w 158"/>
                  <a:gd name="T115" fmla="*/ 0 h 31"/>
                  <a:gd name="T116" fmla="*/ 0 w 158"/>
                  <a:gd name="T117" fmla="*/ 0 h 31"/>
                  <a:gd name="T118" fmla="*/ 0 w 158"/>
                  <a:gd name="T119" fmla="*/ 0 h 31"/>
                  <a:gd name="T120" fmla="*/ 0 w 158"/>
                  <a:gd name="T121" fmla="*/ 0 h 31"/>
                  <a:gd name="T122" fmla="*/ 0 w 158"/>
                  <a:gd name="T123" fmla="*/ 0 h 31"/>
                  <a:gd name="T124" fmla="*/ 0 w 158"/>
                  <a:gd name="T125" fmla="*/ 0 h 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1">
                    <a:moveTo>
                      <a:pt x="0" y="0"/>
                    </a:moveTo>
                    <a:lnTo>
                      <a:pt x="2" y="6"/>
                    </a:lnTo>
                    <a:lnTo>
                      <a:pt x="3" y="6"/>
                    </a:lnTo>
                    <a:lnTo>
                      <a:pt x="4" y="6"/>
                    </a:lnTo>
                    <a:lnTo>
                      <a:pt x="5" y="6"/>
                    </a:lnTo>
                    <a:lnTo>
                      <a:pt x="7" y="6"/>
                    </a:lnTo>
                    <a:lnTo>
                      <a:pt x="8" y="13"/>
                    </a:lnTo>
                    <a:lnTo>
                      <a:pt x="9" y="13"/>
                    </a:lnTo>
                    <a:lnTo>
                      <a:pt x="10" y="13"/>
                    </a:lnTo>
                    <a:lnTo>
                      <a:pt x="11" y="13"/>
                    </a:lnTo>
                    <a:lnTo>
                      <a:pt x="12" y="13"/>
                    </a:lnTo>
                    <a:lnTo>
                      <a:pt x="15" y="13"/>
                    </a:lnTo>
                    <a:lnTo>
                      <a:pt x="16" y="19"/>
                    </a:lnTo>
                    <a:lnTo>
                      <a:pt x="17" y="19"/>
                    </a:lnTo>
                    <a:lnTo>
                      <a:pt x="18" y="19"/>
                    </a:lnTo>
                    <a:lnTo>
                      <a:pt x="19" y="19"/>
                    </a:lnTo>
                    <a:lnTo>
                      <a:pt x="20" y="19"/>
                    </a:lnTo>
                    <a:lnTo>
                      <a:pt x="22" y="19"/>
                    </a:lnTo>
                    <a:lnTo>
                      <a:pt x="23" y="19"/>
                    </a:lnTo>
                    <a:lnTo>
                      <a:pt x="24" y="19"/>
                    </a:lnTo>
                    <a:lnTo>
                      <a:pt x="25" y="19"/>
                    </a:lnTo>
                    <a:lnTo>
                      <a:pt x="26" y="19"/>
                    </a:lnTo>
                    <a:lnTo>
                      <a:pt x="27" y="19"/>
                    </a:lnTo>
                    <a:lnTo>
                      <a:pt x="30" y="24"/>
                    </a:lnTo>
                    <a:lnTo>
                      <a:pt x="31" y="24"/>
                    </a:lnTo>
                    <a:lnTo>
                      <a:pt x="32" y="24"/>
                    </a:lnTo>
                    <a:lnTo>
                      <a:pt x="33" y="24"/>
                    </a:lnTo>
                    <a:lnTo>
                      <a:pt x="34" y="24"/>
                    </a:lnTo>
                    <a:lnTo>
                      <a:pt x="35" y="24"/>
                    </a:lnTo>
                    <a:lnTo>
                      <a:pt x="37" y="24"/>
                    </a:lnTo>
                    <a:lnTo>
                      <a:pt x="38" y="24"/>
                    </a:lnTo>
                    <a:lnTo>
                      <a:pt x="39" y="24"/>
                    </a:lnTo>
                    <a:lnTo>
                      <a:pt x="40" y="24"/>
                    </a:lnTo>
                    <a:lnTo>
                      <a:pt x="42" y="24"/>
                    </a:lnTo>
                    <a:lnTo>
                      <a:pt x="43" y="24"/>
                    </a:lnTo>
                    <a:lnTo>
                      <a:pt x="45" y="24"/>
                    </a:lnTo>
                    <a:lnTo>
                      <a:pt x="46" y="24"/>
                    </a:lnTo>
                    <a:lnTo>
                      <a:pt x="47" y="24"/>
                    </a:lnTo>
                    <a:lnTo>
                      <a:pt x="48" y="24"/>
                    </a:lnTo>
                    <a:lnTo>
                      <a:pt x="49" y="24"/>
                    </a:lnTo>
                    <a:lnTo>
                      <a:pt x="50" y="24"/>
                    </a:lnTo>
                    <a:lnTo>
                      <a:pt x="52" y="24"/>
                    </a:lnTo>
                    <a:lnTo>
                      <a:pt x="53" y="24"/>
                    </a:lnTo>
                    <a:lnTo>
                      <a:pt x="55" y="24"/>
                    </a:lnTo>
                    <a:lnTo>
                      <a:pt x="56" y="24"/>
                    </a:lnTo>
                    <a:lnTo>
                      <a:pt x="57" y="24"/>
                    </a:lnTo>
                    <a:lnTo>
                      <a:pt x="58" y="24"/>
                    </a:lnTo>
                    <a:lnTo>
                      <a:pt x="60" y="24"/>
                    </a:lnTo>
                    <a:lnTo>
                      <a:pt x="61" y="24"/>
                    </a:lnTo>
                    <a:lnTo>
                      <a:pt x="62" y="31"/>
                    </a:lnTo>
                    <a:lnTo>
                      <a:pt x="63" y="31"/>
                    </a:lnTo>
                    <a:lnTo>
                      <a:pt x="64" y="31"/>
                    </a:lnTo>
                    <a:lnTo>
                      <a:pt x="65" y="24"/>
                    </a:lnTo>
                    <a:lnTo>
                      <a:pt x="67" y="24"/>
                    </a:lnTo>
                    <a:lnTo>
                      <a:pt x="69" y="24"/>
                    </a:lnTo>
                    <a:lnTo>
                      <a:pt x="70" y="24"/>
                    </a:lnTo>
                    <a:lnTo>
                      <a:pt x="71" y="24"/>
                    </a:lnTo>
                    <a:lnTo>
                      <a:pt x="72" y="24"/>
                    </a:lnTo>
                    <a:lnTo>
                      <a:pt x="73" y="24"/>
                    </a:lnTo>
                    <a:lnTo>
                      <a:pt x="75" y="24"/>
                    </a:lnTo>
                    <a:lnTo>
                      <a:pt x="76" y="24"/>
                    </a:lnTo>
                    <a:lnTo>
                      <a:pt x="77" y="24"/>
                    </a:lnTo>
                    <a:lnTo>
                      <a:pt x="78" y="24"/>
                    </a:lnTo>
                    <a:lnTo>
                      <a:pt x="79" y="24"/>
                    </a:lnTo>
                    <a:lnTo>
                      <a:pt x="80" y="24"/>
                    </a:lnTo>
                    <a:lnTo>
                      <a:pt x="83" y="24"/>
                    </a:lnTo>
                    <a:lnTo>
                      <a:pt x="84" y="24"/>
                    </a:lnTo>
                    <a:lnTo>
                      <a:pt x="85" y="24"/>
                    </a:lnTo>
                    <a:lnTo>
                      <a:pt x="86" y="18"/>
                    </a:lnTo>
                    <a:lnTo>
                      <a:pt x="87" y="18"/>
                    </a:lnTo>
                    <a:lnTo>
                      <a:pt x="88" y="18"/>
                    </a:lnTo>
                    <a:lnTo>
                      <a:pt x="90" y="18"/>
                    </a:lnTo>
                    <a:lnTo>
                      <a:pt x="91" y="18"/>
                    </a:lnTo>
                    <a:lnTo>
                      <a:pt x="92" y="18"/>
                    </a:lnTo>
                    <a:lnTo>
                      <a:pt x="93" y="18"/>
                    </a:lnTo>
                    <a:lnTo>
                      <a:pt x="95" y="18"/>
                    </a:lnTo>
                    <a:lnTo>
                      <a:pt x="96" y="18"/>
                    </a:lnTo>
                    <a:lnTo>
                      <a:pt x="98" y="18"/>
                    </a:lnTo>
                    <a:lnTo>
                      <a:pt x="99" y="18"/>
                    </a:lnTo>
                    <a:lnTo>
                      <a:pt x="100" y="18"/>
                    </a:lnTo>
                    <a:lnTo>
                      <a:pt x="101" y="18"/>
                    </a:lnTo>
                    <a:lnTo>
                      <a:pt x="102" y="18"/>
                    </a:lnTo>
                    <a:lnTo>
                      <a:pt x="103" y="18"/>
                    </a:lnTo>
                    <a:lnTo>
                      <a:pt x="105" y="18"/>
                    </a:lnTo>
                    <a:lnTo>
                      <a:pt x="106" y="11"/>
                    </a:lnTo>
                    <a:lnTo>
                      <a:pt x="107" y="11"/>
                    </a:lnTo>
                    <a:lnTo>
                      <a:pt x="109" y="11"/>
                    </a:lnTo>
                    <a:lnTo>
                      <a:pt x="110" y="11"/>
                    </a:lnTo>
                    <a:lnTo>
                      <a:pt x="111" y="11"/>
                    </a:lnTo>
                    <a:lnTo>
                      <a:pt x="113" y="11"/>
                    </a:lnTo>
                    <a:lnTo>
                      <a:pt x="114" y="11"/>
                    </a:lnTo>
                    <a:lnTo>
                      <a:pt x="115" y="11"/>
                    </a:lnTo>
                    <a:lnTo>
                      <a:pt x="116" y="11"/>
                    </a:lnTo>
                    <a:lnTo>
                      <a:pt x="117" y="11"/>
                    </a:lnTo>
                    <a:lnTo>
                      <a:pt x="118" y="11"/>
                    </a:lnTo>
                    <a:lnTo>
                      <a:pt x="120" y="11"/>
                    </a:lnTo>
                    <a:lnTo>
                      <a:pt x="122" y="11"/>
                    </a:lnTo>
                    <a:lnTo>
                      <a:pt x="123" y="11"/>
                    </a:lnTo>
                    <a:lnTo>
                      <a:pt x="124" y="11"/>
                    </a:lnTo>
                    <a:lnTo>
                      <a:pt x="125" y="11"/>
                    </a:lnTo>
                    <a:lnTo>
                      <a:pt x="126" y="11"/>
                    </a:lnTo>
                    <a:lnTo>
                      <a:pt x="128" y="11"/>
                    </a:lnTo>
                    <a:lnTo>
                      <a:pt x="129" y="11"/>
                    </a:lnTo>
                    <a:lnTo>
                      <a:pt x="130" y="5"/>
                    </a:lnTo>
                    <a:lnTo>
                      <a:pt x="131" y="5"/>
                    </a:lnTo>
                    <a:lnTo>
                      <a:pt x="132" y="11"/>
                    </a:lnTo>
                    <a:lnTo>
                      <a:pt x="133" y="5"/>
                    </a:lnTo>
                    <a:lnTo>
                      <a:pt x="136" y="5"/>
                    </a:lnTo>
                    <a:lnTo>
                      <a:pt x="137" y="5"/>
                    </a:lnTo>
                    <a:lnTo>
                      <a:pt x="138" y="5"/>
                    </a:lnTo>
                    <a:lnTo>
                      <a:pt x="139" y="5"/>
                    </a:lnTo>
                    <a:lnTo>
                      <a:pt x="140" y="5"/>
                    </a:lnTo>
                    <a:lnTo>
                      <a:pt x="141" y="5"/>
                    </a:lnTo>
                    <a:lnTo>
                      <a:pt x="143" y="5"/>
                    </a:lnTo>
                    <a:lnTo>
                      <a:pt x="144" y="5"/>
                    </a:lnTo>
                    <a:lnTo>
                      <a:pt x="145" y="5"/>
                    </a:lnTo>
                    <a:lnTo>
                      <a:pt x="146" y="5"/>
                    </a:lnTo>
                    <a:lnTo>
                      <a:pt x="147" y="5"/>
                    </a:lnTo>
                    <a:lnTo>
                      <a:pt x="149" y="11"/>
                    </a:lnTo>
                    <a:lnTo>
                      <a:pt x="151" y="11"/>
                    </a:lnTo>
                    <a:lnTo>
                      <a:pt x="152" y="11"/>
                    </a:lnTo>
                    <a:lnTo>
                      <a:pt x="153" y="18"/>
                    </a:lnTo>
                    <a:lnTo>
                      <a:pt x="154" y="18"/>
                    </a:lnTo>
                    <a:lnTo>
                      <a:pt x="155" y="18"/>
                    </a:lnTo>
                    <a:lnTo>
                      <a:pt x="156" y="18"/>
                    </a:lnTo>
                    <a:lnTo>
                      <a:pt x="158" y="2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0" name="Freeform 57"/>
              <p:cNvSpPr>
                <a:spLocks/>
              </p:cNvSpPr>
              <p:nvPr/>
            </p:nvSpPr>
            <p:spPr bwMode="auto">
              <a:xfrm>
                <a:off x="1378" y="3571"/>
                <a:ext cx="47" cy="7"/>
              </a:xfrm>
              <a:custGeom>
                <a:avLst/>
                <a:gdLst>
                  <a:gd name="T0" fmla="*/ 0 w 157"/>
                  <a:gd name="T1" fmla="*/ 0 h 71"/>
                  <a:gd name="T2" fmla="*/ 0 w 157"/>
                  <a:gd name="T3" fmla="*/ 0 h 71"/>
                  <a:gd name="T4" fmla="*/ 0 w 157"/>
                  <a:gd name="T5" fmla="*/ 0 h 71"/>
                  <a:gd name="T6" fmla="*/ 0 w 157"/>
                  <a:gd name="T7" fmla="*/ 0 h 71"/>
                  <a:gd name="T8" fmla="*/ 0 w 157"/>
                  <a:gd name="T9" fmla="*/ 0 h 71"/>
                  <a:gd name="T10" fmla="*/ 0 w 157"/>
                  <a:gd name="T11" fmla="*/ 0 h 71"/>
                  <a:gd name="T12" fmla="*/ 0 w 157"/>
                  <a:gd name="T13" fmla="*/ 0 h 71"/>
                  <a:gd name="T14" fmla="*/ 0 w 157"/>
                  <a:gd name="T15" fmla="*/ 0 h 71"/>
                  <a:gd name="T16" fmla="*/ 0 w 157"/>
                  <a:gd name="T17" fmla="*/ 0 h 71"/>
                  <a:gd name="T18" fmla="*/ 0 w 157"/>
                  <a:gd name="T19" fmla="*/ 0 h 71"/>
                  <a:gd name="T20" fmla="*/ 0 w 157"/>
                  <a:gd name="T21" fmla="*/ 0 h 71"/>
                  <a:gd name="T22" fmla="*/ 0 w 157"/>
                  <a:gd name="T23" fmla="*/ 0 h 71"/>
                  <a:gd name="T24" fmla="*/ 0 w 157"/>
                  <a:gd name="T25" fmla="*/ 0 h 71"/>
                  <a:gd name="T26" fmla="*/ 0 w 157"/>
                  <a:gd name="T27" fmla="*/ 0 h 71"/>
                  <a:gd name="T28" fmla="*/ 0 w 157"/>
                  <a:gd name="T29" fmla="*/ 0 h 71"/>
                  <a:gd name="T30" fmla="*/ 0 w 157"/>
                  <a:gd name="T31" fmla="*/ 0 h 71"/>
                  <a:gd name="T32" fmla="*/ 0 w 157"/>
                  <a:gd name="T33" fmla="*/ 0 h 71"/>
                  <a:gd name="T34" fmla="*/ 0 w 157"/>
                  <a:gd name="T35" fmla="*/ 0 h 71"/>
                  <a:gd name="T36" fmla="*/ 0 w 157"/>
                  <a:gd name="T37" fmla="*/ 0 h 71"/>
                  <a:gd name="T38" fmla="*/ 0 w 157"/>
                  <a:gd name="T39" fmla="*/ 0 h 71"/>
                  <a:gd name="T40" fmla="*/ 0 w 157"/>
                  <a:gd name="T41" fmla="*/ 0 h 71"/>
                  <a:gd name="T42" fmla="*/ 0 w 157"/>
                  <a:gd name="T43" fmla="*/ 0 h 71"/>
                  <a:gd name="T44" fmla="*/ 0 w 157"/>
                  <a:gd name="T45" fmla="*/ 0 h 71"/>
                  <a:gd name="T46" fmla="*/ 0 w 157"/>
                  <a:gd name="T47" fmla="*/ 0 h 71"/>
                  <a:gd name="T48" fmla="*/ 0 w 157"/>
                  <a:gd name="T49" fmla="*/ 0 h 71"/>
                  <a:gd name="T50" fmla="*/ 0 w 157"/>
                  <a:gd name="T51" fmla="*/ 0 h 71"/>
                  <a:gd name="T52" fmla="*/ 0 w 157"/>
                  <a:gd name="T53" fmla="*/ 0 h 71"/>
                  <a:gd name="T54" fmla="*/ 0 w 157"/>
                  <a:gd name="T55" fmla="*/ 0 h 71"/>
                  <a:gd name="T56" fmla="*/ 0 w 157"/>
                  <a:gd name="T57" fmla="*/ 0 h 71"/>
                  <a:gd name="T58" fmla="*/ 0 w 157"/>
                  <a:gd name="T59" fmla="*/ 0 h 71"/>
                  <a:gd name="T60" fmla="*/ 0 w 157"/>
                  <a:gd name="T61" fmla="*/ 0 h 71"/>
                  <a:gd name="T62" fmla="*/ 0 w 157"/>
                  <a:gd name="T63" fmla="*/ 0 h 71"/>
                  <a:gd name="T64" fmla="*/ 0 w 157"/>
                  <a:gd name="T65" fmla="*/ 0 h 71"/>
                  <a:gd name="T66" fmla="*/ 0 w 157"/>
                  <a:gd name="T67" fmla="*/ 0 h 71"/>
                  <a:gd name="T68" fmla="*/ 0 w 157"/>
                  <a:gd name="T69" fmla="*/ 0 h 71"/>
                  <a:gd name="T70" fmla="*/ 0 w 157"/>
                  <a:gd name="T71" fmla="*/ 0 h 71"/>
                  <a:gd name="T72" fmla="*/ 0 w 157"/>
                  <a:gd name="T73" fmla="*/ 0 h 71"/>
                  <a:gd name="T74" fmla="*/ 0 w 157"/>
                  <a:gd name="T75" fmla="*/ 0 h 71"/>
                  <a:gd name="T76" fmla="*/ 0 w 157"/>
                  <a:gd name="T77" fmla="*/ 0 h 71"/>
                  <a:gd name="T78" fmla="*/ 0 w 157"/>
                  <a:gd name="T79" fmla="*/ 0 h 71"/>
                  <a:gd name="T80" fmla="*/ 0 w 157"/>
                  <a:gd name="T81" fmla="*/ 0 h 71"/>
                  <a:gd name="T82" fmla="*/ 0 w 157"/>
                  <a:gd name="T83" fmla="*/ 0 h 71"/>
                  <a:gd name="T84" fmla="*/ 0 w 157"/>
                  <a:gd name="T85" fmla="*/ 0 h 71"/>
                  <a:gd name="T86" fmla="*/ 0 w 157"/>
                  <a:gd name="T87" fmla="*/ 0 h 71"/>
                  <a:gd name="T88" fmla="*/ 0 w 157"/>
                  <a:gd name="T89" fmla="*/ 0 h 71"/>
                  <a:gd name="T90" fmla="*/ 0 w 157"/>
                  <a:gd name="T91" fmla="*/ 0 h 71"/>
                  <a:gd name="T92" fmla="*/ 0 w 157"/>
                  <a:gd name="T93" fmla="*/ 0 h 71"/>
                  <a:gd name="T94" fmla="*/ 0 w 157"/>
                  <a:gd name="T95" fmla="*/ 0 h 71"/>
                  <a:gd name="T96" fmla="*/ 0 w 157"/>
                  <a:gd name="T97" fmla="*/ 0 h 71"/>
                  <a:gd name="T98" fmla="*/ 0 w 157"/>
                  <a:gd name="T99" fmla="*/ 0 h 71"/>
                  <a:gd name="T100" fmla="*/ 0 w 157"/>
                  <a:gd name="T101" fmla="*/ 0 h 71"/>
                  <a:gd name="T102" fmla="*/ 0 w 157"/>
                  <a:gd name="T103" fmla="*/ 0 h 71"/>
                  <a:gd name="T104" fmla="*/ 0 w 157"/>
                  <a:gd name="T105" fmla="*/ 0 h 71"/>
                  <a:gd name="T106" fmla="*/ 0 w 157"/>
                  <a:gd name="T107" fmla="*/ 0 h 71"/>
                  <a:gd name="T108" fmla="*/ 0 w 157"/>
                  <a:gd name="T109" fmla="*/ 0 h 71"/>
                  <a:gd name="T110" fmla="*/ 0 w 157"/>
                  <a:gd name="T111" fmla="*/ 0 h 71"/>
                  <a:gd name="T112" fmla="*/ 0 w 157"/>
                  <a:gd name="T113" fmla="*/ 0 h 71"/>
                  <a:gd name="T114" fmla="*/ 0 w 157"/>
                  <a:gd name="T115" fmla="*/ 0 h 71"/>
                  <a:gd name="T116" fmla="*/ 0 w 157"/>
                  <a:gd name="T117" fmla="*/ 0 h 71"/>
                  <a:gd name="T118" fmla="*/ 0 w 157"/>
                  <a:gd name="T119" fmla="*/ 0 h 71"/>
                  <a:gd name="T120" fmla="*/ 0 w 157"/>
                  <a:gd name="T121" fmla="*/ 0 h 71"/>
                  <a:gd name="T122" fmla="*/ 0 w 157"/>
                  <a:gd name="T123" fmla="*/ 0 h 71"/>
                  <a:gd name="T124" fmla="*/ 0 w 157"/>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71">
                    <a:moveTo>
                      <a:pt x="0" y="0"/>
                    </a:moveTo>
                    <a:lnTo>
                      <a:pt x="1" y="0"/>
                    </a:lnTo>
                    <a:lnTo>
                      <a:pt x="2" y="0"/>
                    </a:lnTo>
                    <a:lnTo>
                      <a:pt x="4" y="0"/>
                    </a:lnTo>
                    <a:lnTo>
                      <a:pt x="5" y="7"/>
                    </a:lnTo>
                    <a:lnTo>
                      <a:pt x="6" y="7"/>
                    </a:lnTo>
                    <a:lnTo>
                      <a:pt x="8" y="7"/>
                    </a:lnTo>
                    <a:lnTo>
                      <a:pt x="9" y="13"/>
                    </a:lnTo>
                    <a:lnTo>
                      <a:pt x="10" y="13"/>
                    </a:lnTo>
                    <a:lnTo>
                      <a:pt x="11" y="13"/>
                    </a:lnTo>
                    <a:lnTo>
                      <a:pt x="12" y="13"/>
                    </a:lnTo>
                    <a:lnTo>
                      <a:pt x="13" y="13"/>
                    </a:lnTo>
                    <a:lnTo>
                      <a:pt x="15" y="20"/>
                    </a:lnTo>
                    <a:lnTo>
                      <a:pt x="17" y="20"/>
                    </a:lnTo>
                    <a:lnTo>
                      <a:pt x="18" y="20"/>
                    </a:lnTo>
                    <a:lnTo>
                      <a:pt x="19" y="26"/>
                    </a:lnTo>
                    <a:lnTo>
                      <a:pt x="20" y="26"/>
                    </a:lnTo>
                    <a:lnTo>
                      <a:pt x="21" y="26"/>
                    </a:lnTo>
                    <a:lnTo>
                      <a:pt x="23" y="33"/>
                    </a:lnTo>
                    <a:lnTo>
                      <a:pt x="24" y="33"/>
                    </a:lnTo>
                    <a:lnTo>
                      <a:pt x="25" y="33"/>
                    </a:lnTo>
                    <a:lnTo>
                      <a:pt x="26" y="33"/>
                    </a:lnTo>
                    <a:lnTo>
                      <a:pt x="27" y="39"/>
                    </a:lnTo>
                    <a:lnTo>
                      <a:pt x="28" y="39"/>
                    </a:lnTo>
                    <a:lnTo>
                      <a:pt x="31" y="39"/>
                    </a:lnTo>
                    <a:lnTo>
                      <a:pt x="32" y="46"/>
                    </a:lnTo>
                    <a:lnTo>
                      <a:pt x="33" y="46"/>
                    </a:lnTo>
                    <a:lnTo>
                      <a:pt x="34" y="46"/>
                    </a:lnTo>
                    <a:lnTo>
                      <a:pt x="35" y="46"/>
                    </a:lnTo>
                    <a:lnTo>
                      <a:pt x="36" y="51"/>
                    </a:lnTo>
                    <a:lnTo>
                      <a:pt x="38" y="51"/>
                    </a:lnTo>
                    <a:lnTo>
                      <a:pt x="39" y="51"/>
                    </a:lnTo>
                    <a:lnTo>
                      <a:pt x="40" y="51"/>
                    </a:lnTo>
                    <a:lnTo>
                      <a:pt x="41" y="58"/>
                    </a:lnTo>
                    <a:lnTo>
                      <a:pt x="42" y="58"/>
                    </a:lnTo>
                    <a:lnTo>
                      <a:pt x="44" y="58"/>
                    </a:lnTo>
                    <a:lnTo>
                      <a:pt x="46" y="58"/>
                    </a:lnTo>
                    <a:lnTo>
                      <a:pt x="47" y="58"/>
                    </a:lnTo>
                    <a:lnTo>
                      <a:pt x="48" y="58"/>
                    </a:lnTo>
                    <a:lnTo>
                      <a:pt x="49" y="58"/>
                    </a:lnTo>
                    <a:lnTo>
                      <a:pt x="50" y="58"/>
                    </a:lnTo>
                    <a:lnTo>
                      <a:pt x="51" y="58"/>
                    </a:lnTo>
                    <a:lnTo>
                      <a:pt x="53" y="64"/>
                    </a:lnTo>
                    <a:lnTo>
                      <a:pt x="54" y="64"/>
                    </a:lnTo>
                    <a:lnTo>
                      <a:pt x="55" y="64"/>
                    </a:lnTo>
                    <a:lnTo>
                      <a:pt x="57" y="64"/>
                    </a:lnTo>
                    <a:lnTo>
                      <a:pt x="58" y="64"/>
                    </a:lnTo>
                    <a:lnTo>
                      <a:pt x="59" y="64"/>
                    </a:lnTo>
                    <a:lnTo>
                      <a:pt x="61" y="64"/>
                    </a:lnTo>
                    <a:lnTo>
                      <a:pt x="62" y="64"/>
                    </a:lnTo>
                    <a:lnTo>
                      <a:pt x="63" y="64"/>
                    </a:lnTo>
                    <a:lnTo>
                      <a:pt x="64" y="64"/>
                    </a:lnTo>
                    <a:lnTo>
                      <a:pt x="65" y="71"/>
                    </a:lnTo>
                    <a:lnTo>
                      <a:pt x="66" y="71"/>
                    </a:lnTo>
                    <a:lnTo>
                      <a:pt x="68" y="71"/>
                    </a:lnTo>
                    <a:lnTo>
                      <a:pt x="69" y="64"/>
                    </a:lnTo>
                    <a:lnTo>
                      <a:pt x="71" y="64"/>
                    </a:lnTo>
                    <a:lnTo>
                      <a:pt x="72" y="71"/>
                    </a:lnTo>
                    <a:lnTo>
                      <a:pt x="73" y="71"/>
                    </a:lnTo>
                    <a:lnTo>
                      <a:pt x="74" y="71"/>
                    </a:lnTo>
                    <a:lnTo>
                      <a:pt x="76" y="71"/>
                    </a:lnTo>
                    <a:lnTo>
                      <a:pt x="77" y="71"/>
                    </a:lnTo>
                    <a:lnTo>
                      <a:pt x="78" y="71"/>
                    </a:lnTo>
                    <a:lnTo>
                      <a:pt x="79" y="71"/>
                    </a:lnTo>
                    <a:lnTo>
                      <a:pt x="80" y="71"/>
                    </a:lnTo>
                    <a:lnTo>
                      <a:pt x="81" y="71"/>
                    </a:lnTo>
                    <a:lnTo>
                      <a:pt x="84" y="71"/>
                    </a:lnTo>
                    <a:lnTo>
                      <a:pt x="85" y="71"/>
                    </a:lnTo>
                    <a:lnTo>
                      <a:pt x="86" y="71"/>
                    </a:lnTo>
                    <a:lnTo>
                      <a:pt x="87" y="71"/>
                    </a:lnTo>
                    <a:lnTo>
                      <a:pt x="88" y="71"/>
                    </a:lnTo>
                    <a:lnTo>
                      <a:pt x="89" y="71"/>
                    </a:lnTo>
                    <a:lnTo>
                      <a:pt x="91" y="71"/>
                    </a:lnTo>
                    <a:lnTo>
                      <a:pt x="92" y="71"/>
                    </a:lnTo>
                    <a:lnTo>
                      <a:pt x="93" y="71"/>
                    </a:lnTo>
                    <a:lnTo>
                      <a:pt x="94" y="71"/>
                    </a:lnTo>
                    <a:lnTo>
                      <a:pt x="95" y="71"/>
                    </a:lnTo>
                    <a:lnTo>
                      <a:pt x="97" y="71"/>
                    </a:lnTo>
                    <a:lnTo>
                      <a:pt x="99" y="71"/>
                    </a:lnTo>
                    <a:lnTo>
                      <a:pt x="100" y="71"/>
                    </a:lnTo>
                    <a:lnTo>
                      <a:pt x="101" y="71"/>
                    </a:lnTo>
                    <a:lnTo>
                      <a:pt x="102" y="71"/>
                    </a:lnTo>
                    <a:lnTo>
                      <a:pt x="103" y="71"/>
                    </a:lnTo>
                    <a:lnTo>
                      <a:pt x="104" y="71"/>
                    </a:lnTo>
                    <a:lnTo>
                      <a:pt x="106" y="71"/>
                    </a:lnTo>
                    <a:lnTo>
                      <a:pt x="107" y="71"/>
                    </a:lnTo>
                    <a:lnTo>
                      <a:pt x="108" y="71"/>
                    </a:lnTo>
                    <a:lnTo>
                      <a:pt x="109" y="71"/>
                    </a:lnTo>
                    <a:lnTo>
                      <a:pt x="111" y="71"/>
                    </a:lnTo>
                    <a:lnTo>
                      <a:pt x="112" y="71"/>
                    </a:lnTo>
                    <a:lnTo>
                      <a:pt x="114" y="71"/>
                    </a:lnTo>
                    <a:lnTo>
                      <a:pt x="115" y="71"/>
                    </a:lnTo>
                    <a:lnTo>
                      <a:pt x="116" y="71"/>
                    </a:lnTo>
                    <a:lnTo>
                      <a:pt x="117" y="71"/>
                    </a:lnTo>
                    <a:lnTo>
                      <a:pt x="118" y="71"/>
                    </a:lnTo>
                    <a:lnTo>
                      <a:pt x="119" y="64"/>
                    </a:lnTo>
                    <a:lnTo>
                      <a:pt x="121" y="64"/>
                    </a:lnTo>
                    <a:lnTo>
                      <a:pt x="122" y="64"/>
                    </a:lnTo>
                    <a:lnTo>
                      <a:pt x="124" y="64"/>
                    </a:lnTo>
                    <a:lnTo>
                      <a:pt x="125" y="64"/>
                    </a:lnTo>
                    <a:lnTo>
                      <a:pt x="126" y="64"/>
                    </a:lnTo>
                    <a:lnTo>
                      <a:pt x="127" y="64"/>
                    </a:lnTo>
                    <a:lnTo>
                      <a:pt x="129" y="64"/>
                    </a:lnTo>
                    <a:lnTo>
                      <a:pt x="130" y="64"/>
                    </a:lnTo>
                    <a:lnTo>
                      <a:pt x="131" y="64"/>
                    </a:lnTo>
                    <a:lnTo>
                      <a:pt x="132" y="64"/>
                    </a:lnTo>
                    <a:lnTo>
                      <a:pt x="133" y="63"/>
                    </a:lnTo>
                    <a:lnTo>
                      <a:pt x="134" y="63"/>
                    </a:lnTo>
                    <a:lnTo>
                      <a:pt x="137" y="63"/>
                    </a:lnTo>
                    <a:lnTo>
                      <a:pt x="138" y="63"/>
                    </a:lnTo>
                    <a:lnTo>
                      <a:pt x="139" y="63"/>
                    </a:lnTo>
                    <a:lnTo>
                      <a:pt x="140" y="63"/>
                    </a:lnTo>
                    <a:lnTo>
                      <a:pt x="141" y="63"/>
                    </a:lnTo>
                    <a:lnTo>
                      <a:pt x="142" y="63"/>
                    </a:lnTo>
                    <a:lnTo>
                      <a:pt x="144" y="63"/>
                    </a:lnTo>
                    <a:lnTo>
                      <a:pt x="145" y="63"/>
                    </a:lnTo>
                    <a:lnTo>
                      <a:pt x="146" y="63"/>
                    </a:lnTo>
                    <a:lnTo>
                      <a:pt x="147" y="63"/>
                    </a:lnTo>
                    <a:lnTo>
                      <a:pt x="148" y="63"/>
                    </a:lnTo>
                    <a:lnTo>
                      <a:pt x="149" y="63"/>
                    </a:lnTo>
                    <a:lnTo>
                      <a:pt x="152" y="63"/>
                    </a:lnTo>
                    <a:lnTo>
                      <a:pt x="153" y="63"/>
                    </a:lnTo>
                    <a:lnTo>
                      <a:pt x="154" y="63"/>
                    </a:lnTo>
                    <a:lnTo>
                      <a:pt x="155" y="63"/>
                    </a:lnTo>
                    <a:lnTo>
                      <a:pt x="156" y="63"/>
                    </a:lnTo>
                    <a:lnTo>
                      <a:pt x="157" y="6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1" name="Freeform 58"/>
              <p:cNvSpPr>
                <a:spLocks/>
              </p:cNvSpPr>
              <p:nvPr/>
            </p:nvSpPr>
            <p:spPr bwMode="auto">
              <a:xfrm>
                <a:off x="1425" y="3577"/>
                <a:ext cx="47" cy="1"/>
              </a:xfrm>
              <a:custGeom>
                <a:avLst/>
                <a:gdLst>
                  <a:gd name="T0" fmla="*/ 0 w 158"/>
                  <a:gd name="T1" fmla="*/ 0 h 14"/>
                  <a:gd name="T2" fmla="*/ 0 w 158"/>
                  <a:gd name="T3" fmla="*/ 0 h 14"/>
                  <a:gd name="T4" fmla="*/ 0 w 158"/>
                  <a:gd name="T5" fmla="*/ 0 h 14"/>
                  <a:gd name="T6" fmla="*/ 0 w 158"/>
                  <a:gd name="T7" fmla="*/ 0 h 14"/>
                  <a:gd name="T8" fmla="*/ 0 w 158"/>
                  <a:gd name="T9" fmla="*/ 0 h 14"/>
                  <a:gd name="T10" fmla="*/ 0 w 158"/>
                  <a:gd name="T11" fmla="*/ 0 h 14"/>
                  <a:gd name="T12" fmla="*/ 0 w 158"/>
                  <a:gd name="T13" fmla="*/ 0 h 14"/>
                  <a:gd name="T14" fmla="*/ 0 w 158"/>
                  <a:gd name="T15" fmla="*/ 0 h 14"/>
                  <a:gd name="T16" fmla="*/ 0 w 158"/>
                  <a:gd name="T17" fmla="*/ 0 h 14"/>
                  <a:gd name="T18" fmla="*/ 0 w 158"/>
                  <a:gd name="T19" fmla="*/ 0 h 14"/>
                  <a:gd name="T20" fmla="*/ 0 w 158"/>
                  <a:gd name="T21" fmla="*/ 0 h 14"/>
                  <a:gd name="T22" fmla="*/ 0 w 158"/>
                  <a:gd name="T23" fmla="*/ 0 h 14"/>
                  <a:gd name="T24" fmla="*/ 0 w 158"/>
                  <a:gd name="T25" fmla="*/ 0 h 14"/>
                  <a:gd name="T26" fmla="*/ 0 w 158"/>
                  <a:gd name="T27" fmla="*/ 0 h 14"/>
                  <a:gd name="T28" fmla="*/ 0 w 158"/>
                  <a:gd name="T29" fmla="*/ 0 h 14"/>
                  <a:gd name="T30" fmla="*/ 0 w 158"/>
                  <a:gd name="T31" fmla="*/ 0 h 14"/>
                  <a:gd name="T32" fmla="*/ 0 w 158"/>
                  <a:gd name="T33" fmla="*/ 0 h 14"/>
                  <a:gd name="T34" fmla="*/ 0 w 158"/>
                  <a:gd name="T35" fmla="*/ 0 h 14"/>
                  <a:gd name="T36" fmla="*/ 0 w 158"/>
                  <a:gd name="T37" fmla="*/ 0 h 14"/>
                  <a:gd name="T38" fmla="*/ 0 w 158"/>
                  <a:gd name="T39" fmla="*/ 0 h 14"/>
                  <a:gd name="T40" fmla="*/ 0 w 158"/>
                  <a:gd name="T41" fmla="*/ 0 h 14"/>
                  <a:gd name="T42" fmla="*/ 0 w 158"/>
                  <a:gd name="T43" fmla="*/ 0 h 14"/>
                  <a:gd name="T44" fmla="*/ 0 w 158"/>
                  <a:gd name="T45" fmla="*/ 0 h 14"/>
                  <a:gd name="T46" fmla="*/ 0 w 158"/>
                  <a:gd name="T47" fmla="*/ 0 h 14"/>
                  <a:gd name="T48" fmla="*/ 0 w 158"/>
                  <a:gd name="T49" fmla="*/ 0 h 14"/>
                  <a:gd name="T50" fmla="*/ 0 w 158"/>
                  <a:gd name="T51" fmla="*/ 0 h 14"/>
                  <a:gd name="T52" fmla="*/ 0 w 158"/>
                  <a:gd name="T53" fmla="*/ 0 h 14"/>
                  <a:gd name="T54" fmla="*/ 0 w 158"/>
                  <a:gd name="T55" fmla="*/ 0 h 14"/>
                  <a:gd name="T56" fmla="*/ 0 w 158"/>
                  <a:gd name="T57" fmla="*/ 0 h 14"/>
                  <a:gd name="T58" fmla="*/ 0 w 158"/>
                  <a:gd name="T59" fmla="*/ 0 h 14"/>
                  <a:gd name="T60" fmla="*/ 0 w 158"/>
                  <a:gd name="T61" fmla="*/ 0 h 14"/>
                  <a:gd name="T62" fmla="*/ 0 w 158"/>
                  <a:gd name="T63" fmla="*/ 0 h 14"/>
                  <a:gd name="T64" fmla="*/ 0 w 158"/>
                  <a:gd name="T65" fmla="*/ 0 h 14"/>
                  <a:gd name="T66" fmla="*/ 0 w 158"/>
                  <a:gd name="T67" fmla="*/ 0 h 14"/>
                  <a:gd name="T68" fmla="*/ 0 w 158"/>
                  <a:gd name="T69" fmla="*/ 0 h 14"/>
                  <a:gd name="T70" fmla="*/ 0 w 158"/>
                  <a:gd name="T71" fmla="*/ 0 h 14"/>
                  <a:gd name="T72" fmla="*/ 0 w 158"/>
                  <a:gd name="T73" fmla="*/ 0 h 14"/>
                  <a:gd name="T74" fmla="*/ 0 w 158"/>
                  <a:gd name="T75" fmla="*/ 0 h 14"/>
                  <a:gd name="T76" fmla="*/ 0 w 158"/>
                  <a:gd name="T77" fmla="*/ 0 h 14"/>
                  <a:gd name="T78" fmla="*/ 0 w 158"/>
                  <a:gd name="T79" fmla="*/ 0 h 14"/>
                  <a:gd name="T80" fmla="*/ 0 w 158"/>
                  <a:gd name="T81" fmla="*/ 0 h 14"/>
                  <a:gd name="T82" fmla="*/ 0 w 158"/>
                  <a:gd name="T83" fmla="*/ 0 h 14"/>
                  <a:gd name="T84" fmla="*/ 0 w 158"/>
                  <a:gd name="T85" fmla="*/ 0 h 14"/>
                  <a:gd name="T86" fmla="*/ 0 w 158"/>
                  <a:gd name="T87" fmla="*/ 0 h 14"/>
                  <a:gd name="T88" fmla="*/ 0 w 158"/>
                  <a:gd name="T89" fmla="*/ 0 h 14"/>
                  <a:gd name="T90" fmla="*/ 0 w 158"/>
                  <a:gd name="T91" fmla="*/ 0 h 14"/>
                  <a:gd name="T92" fmla="*/ 0 w 158"/>
                  <a:gd name="T93" fmla="*/ 0 h 14"/>
                  <a:gd name="T94" fmla="*/ 0 w 158"/>
                  <a:gd name="T95" fmla="*/ 0 h 14"/>
                  <a:gd name="T96" fmla="*/ 0 w 158"/>
                  <a:gd name="T97" fmla="*/ 0 h 14"/>
                  <a:gd name="T98" fmla="*/ 0 w 158"/>
                  <a:gd name="T99" fmla="*/ 0 h 14"/>
                  <a:gd name="T100" fmla="*/ 0 w 158"/>
                  <a:gd name="T101" fmla="*/ 0 h 14"/>
                  <a:gd name="T102" fmla="*/ 0 w 158"/>
                  <a:gd name="T103" fmla="*/ 0 h 14"/>
                  <a:gd name="T104" fmla="*/ 0 w 158"/>
                  <a:gd name="T105" fmla="*/ 0 h 14"/>
                  <a:gd name="T106" fmla="*/ 0 w 158"/>
                  <a:gd name="T107" fmla="*/ 0 h 14"/>
                  <a:gd name="T108" fmla="*/ 0 w 158"/>
                  <a:gd name="T109" fmla="*/ 0 h 14"/>
                  <a:gd name="T110" fmla="*/ 0 w 158"/>
                  <a:gd name="T111" fmla="*/ 0 h 14"/>
                  <a:gd name="T112" fmla="*/ 0 w 158"/>
                  <a:gd name="T113" fmla="*/ 0 h 14"/>
                  <a:gd name="T114" fmla="*/ 0 w 158"/>
                  <a:gd name="T115" fmla="*/ 0 h 14"/>
                  <a:gd name="T116" fmla="*/ 0 w 158"/>
                  <a:gd name="T117" fmla="*/ 0 h 14"/>
                  <a:gd name="T118" fmla="*/ 0 w 158"/>
                  <a:gd name="T119" fmla="*/ 0 h 14"/>
                  <a:gd name="T120" fmla="*/ 0 w 158"/>
                  <a:gd name="T121" fmla="*/ 0 h 14"/>
                  <a:gd name="T122" fmla="*/ 0 w 158"/>
                  <a:gd name="T123" fmla="*/ 0 h 14"/>
                  <a:gd name="T124" fmla="*/ 0 w 158"/>
                  <a:gd name="T125" fmla="*/ 0 h 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4">
                    <a:moveTo>
                      <a:pt x="0" y="8"/>
                    </a:moveTo>
                    <a:lnTo>
                      <a:pt x="2" y="8"/>
                    </a:lnTo>
                    <a:lnTo>
                      <a:pt x="3" y="8"/>
                    </a:lnTo>
                    <a:lnTo>
                      <a:pt x="4" y="8"/>
                    </a:lnTo>
                    <a:lnTo>
                      <a:pt x="5" y="8"/>
                    </a:lnTo>
                    <a:lnTo>
                      <a:pt x="7" y="8"/>
                    </a:lnTo>
                    <a:lnTo>
                      <a:pt x="8" y="8"/>
                    </a:lnTo>
                    <a:lnTo>
                      <a:pt x="10" y="8"/>
                    </a:lnTo>
                    <a:lnTo>
                      <a:pt x="11" y="8"/>
                    </a:lnTo>
                    <a:lnTo>
                      <a:pt x="12" y="8"/>
                    </a:lnTo>
                    <a:lnTo>
                      <a:pt x="13" y="8"/>
                    </a:lnTo>
                    <a:lnTo>
                      <a:pt x="14" y="8"/>
                    </a:lnTo>
                    <a:lnTo>
                      <a:pt x="15" y="8"/>
                    </a:lnTo>
                    <a:lnTo>
                      <a:pt x="17" y="8"/>
                    </a:lnTo>
                    <a:lnTo>
                      <a:pt x="18" y="8"/>
                    </a:lnTo>
                    <a:lnTo>
                      <a:pt x="20" y="8"/>
                    </a:lnTo>
                    <a:lnTo>
                      <a:pt x="21" y="8"/>
                    </a:lnTo>
                    <a:lnTo>
                      <a:pt x="22" y="8"/>
                    </a:lnTo>
                    <a:lnTo>
                      <a:pt x="23" y="8"/>
                    </a:lnTo>
                    <a:lnTo>
                      <a:pt x="25" y="14"/>
                    </a:lnTo>
                    <a:lnTo>
                      <a:pt x="26" y="14"/>
                    </a:lnTo>
                    <a:lnTo>
                      <a:pt x="27" y="14"/>
                    </a:lnTo>
                    <a:lnTo>
                      <a:pt x="28" y="8"/>
                    </a:lnTo>
                    <a:lnTo>
                      <a:pt x="29" y="8"/>
                    </a:lnTo>
                    <a:lnTo>
                      <a:pt x="30" y="8"/>
                    </a:lnTo>
                    <a:lnTo>
                      <a:pt x="32" y="8"/>
                    </a:lnTo>
                    <a:lnTo>
                      <a:pt x="34" y="8"/>
                    </a:lnTo>
                    <a:lnTo>
                      <a:pt x="35" y="8"/>
                    </a:lnTo>
                    <a:lnTo>
                      <a:pt x="36" y="8"/>
                    </a:lnTo>
                    <a:lnTo>
                      <a:pt x="37" y="8"/>
                    </a:lnTo>
                    <a:lnTo>
                      <a:pt x="38" y="8"/>
                    </a:lnTo>
                    <a:lnTo>
                      <a:pt x="40" y="8"/>
                    </a:lnTo>
                    <a:lnTo>
                      <a:pt x="41" y="8"/>
                    </a:lnTo>
                    <a:lnTo>
                      <a:pt x="42" y="8"/>
                    </a:lnTo>
                    <a:lnTo>
                      <a:pt x="43" y="8"/>
                    </a:lnTo>
                    <a:lnTo>
                      <a:pt x="44" y="8"/>
                    </a:lnTo>
                    <a:lnTo>
                      <a:pt x="45" y="8"/>
                    </a:lnTo>
                    <a:lnTo>
                      <a:pt x="48" y="8"/>
                    </a:lnTo>
                    <a:lnTo>
                      <a:pt x="49" y="8"/>
                    </a:lnTo>
                    <a:lnTo>
                      <a:pt x="50" y="8"/>
                    </a:lnTo>
                    <a:lnTo>
                      <a:pt x="51" y="8"/>
                    </a:lnTo>
                    <a:lnTo>
                      <a:pt x="52" y="8"/>
                    </a:lnTo>
                    <a:lnTo>
                      <a:pt x="53" y="8"/>
                    </a:lnTo>
                    <a:lnTo>
                      <a:pt x="55" y="8"/>
                    </a:lnTo>
                    <a:lnTo>
                      <a:pt x="56" y="8"/>
                    </a:lnTo>
                    <a:lnTo>
                      <a:pt x="57" y="8"/>
                    </a:lnTo>
                    <a:lnTo>
                      <a:pt x="58" y="8"/>
                    </a:lnTo>
                    <a:lnTo>
                      <a:pt x="60" y="1"/>
                    </a:lnTo>
                    <a:lnTo>
                      <a:pt x="61" y="1"/>
                    </a:lnTo>
                    <a:lnTo>
                      <a:pt x="63" y="1"/>
                    </a:lnTo>
                    <a:lnTo>
                      <a:pt x="64" y="1"/>
                    </a:lnTo>
                    <a:lnTo>
                      <a:pt x="65" y="1"/>
                    </a:lnTo>
                    <a:lnTo>
                      <a:pt x="66" y="1"/>
                    </a:lnTo>
                    <a:lnTo>
                      <a:pt x="67" y="1"/>
                    </a:lnTo>
                    <a:lnTo>
                      <a:pt x="68" y="1"/>
                    </a:lnTo>
                    <a:lnTo>
                      <a:pt x="70" y="1"/>
                    </a:lnTo>
                    <a:lnTo>
                      <a:pt x="71" y="1"/>
                    </a:lnTo>
                    <a:lnTo>
                      <a:pt x="72" y="1"/>
                    </a:lnTo>
                    <a:lnTo>
                      <a:pt x="74" y="1"/>
                    </a:lnTo>
                    <a:lnTo>
                      <a:pt x="75" y="1"/>
                    </a:lnTo>
                    <a:lnTo>
                      <a:pt x="76" y="1"/>
                    </a:lnTo>
                    <a:lnTo>
                      <a:pt x="78" y="1"/>
                    </a:lnTo>
                    <a:lnTo>
                      <a:pt x="79" y="1"/>
                    </a:lnTo>
                    <a:lnTo>
                      <a:pt x="80" y="1"/>
                    </a:lnTo>
                    <a:lnTo>
                      <a:pt x="81" y="1"/>
                    </a:lnTo>
                    <a:lnTo>
                      <a:pt x="82" y="1"/>
                    </a:lnTo>
                    <a:lnTo>
                      <a:pt x="83" y="8"/>
                    </a:lnTo>
                    <a:lnTo>
                      <a:pt x="85" y="8"/>
                    </a:lnTo>
                    <a:lnTo>
                      <a:pt x="87" y="8"/>
                    </a:lnTo>
                    <a:lnTo>
                      <a:pt x="88" y="8"/>
                    </a:lnTo>
                    <a:lnTo>
                      <a:pt x="89" y="8"/>
                    </a:lnTo>
                    <a:lnTo>
                      <a:pt x="90" y="8"/>
                    </a:lnTo>
                    <a:lnTo>
                      <a:pt x="91" y="8"/>
                    </a:lnTo>
                    <a:lnTo>
                      <a:pt x="93" y="8"/>
                    </a:lnTo>
                    <a:lnTo>
                      <a:pt x="94" y="8"/>
                    </a:lnTo>
                    <a:lnTo>
                      <a:pt x="95" y="8"/>
                    </a:lnTo>
                    <a:lnTo>
                      <a:pt x="96" y="8"/>
                    </a:lnTo>
                    <a:lnTo>
                      <a:pt x="97" y="8"/>
                    </a:lnTo>
                    <a:lnTo>
                      <a:pt x="98" y="8"/>
                    </a:lnTo>
                    <a:lnTo>
                      <a:pt x="101" y="7"/>
                    </a:lnTo>
                    <a:lnTo>
                      <a:pt x="102" y="7"/>
                    </a:lnTo>
                    <a:lnTo>
                      <a:pt x="103" y="7"/>
                    </a:lnTo>
                    <a:lnTo>
                      <a:pt x="104" y="7"/>
                    </a:lnTo>
                    <a:lnTo>
                      <a:pt x="105" y="7"/>
                    </a:lnTo>
                    <a:lnTo>
                      <a:pt x="106" y="7"/>
                    </a:lnTo>
                    <a:lnTo>
                      <a:pt x="108" y="7"/>
                    </a:lnTo>
                    <a:lnTo>
                      <a:pt x="109" y="7"/>
                    </a:lnTo>
                    <a:lnTo>
                      <a:pt x="110" y="7"/>
                    </a:lnTo>
                    <a:lnTo>
                      <a:pt x="111" y="7"/>
                    </a:lnTo>
                    <a:lnTo>
                      <a:pt x="112" y="7"/>
                    </a:lnTo>
                    <a:lnTo>
                      <a:pt x="114" y="7"/>
                    </a:lnTo>
                    <a:lnTo>
                      <a:pt x="116" y="7"/>
                    </a:lnTo>
                    <a:lnTo>
                      <a:pt x="117" y="7"/>
                    </a:lnTo>
                    <a:lnTo>
                      <a:pt x="118" y="7"/>
                    </a:lnTo>
                    <a:lnTo>
                      <a:pt x="119" y="7"/>
                    </a:lnTo>
                    <a:lnTo>
                      <a:pt x="120" y="7"/>
                    </a:lnTo>
                    <a:lnTo>
                      <a:pt x="121" y="7"/>
                    </a:lnTo>
                    <a:lnTo>
                      <a:pt x="123" y="7"/>
                    </a:lnTo>
                    <a:lnTo>
                      <a:pt x="124" y="7"/>
                    </a:lnTo>
                    <a:lnTo>
                      <a:pt x="125" y="7"/>
                    </a:lnTo>
                    <a:lnTo>
                      <a:pt x="127" y="7"/>
                    </a:lnTo>
                    <a:lnTo>
                      <a:pt x="128" y="7"/>
                    </a:lnTo>
                    <a:lnTo>
                      <a:pt x="129" y="7"/>
                    </a:lnTo>
                    <a:lnTo>
                      <a:pt x="131" y="7"/>
                    </a:lnTo>
                    <a:lnTo>
                      <a:pt x="132" y="7"/>
                    </a:lnTo>
                    <a:lnTo>
                      <a:pt x="133" y="7"/>
                    </a:lnTo>
                    <a:lnTo>
                      <a:pt x="134" y="7"/>
                    </a:lnTo>
                    <a:lnTo>
                      <a:pt x="135" y="7"/>
                    </a:lnTo>
                    <a:lnTo>
                      <a:pt x="136" y="7"/>
                    </a:lnTo>
                    <a:lnTo>
                      <a:pt x="138" y="7"/>
                    </a:lnTo>
                    <a:lnTo>
                      <a:pt x="140" y="7"/>
                    </a:lnTo>
                    <a:lnTo>
                      <a:pt x="141" y="7"/>
                    </a:lnTo>
                    <a:lnTo>
                      <a:pt x="142" y="7"/>
                    </a:lnTo>
                    <a:lnTo>
                      <a:pt x="143" y="0"/>
                    </a:lnTo>
                    <a:lnTo>
                      <a:pt x="144" y="0"/>
                    </a:lnTo>
                    <a:lnTo>
                      <a:pt x="146" y="0"/>
                    </a:lnTo>
                    <a:lnTo>
                      <a:pt x="147" y="0"/>
                    </a:lnTo>
                    <a:lnTo>
                      <a:pt x="148" y="0"/>
                    </a:lnTo>
                    <a:lnTo>
                      <a:pt x="149" y="0"/>
                    </a:lnTo>
                    <a:lnTo>
                      <a:pt x="150" y="0"/>
                    </a:lnTo>
                    <a:lnTo>
                      <a:pt x="151" y="0"/>
                    </a:lnTo>
                    <a:lnTo>
                      <a:pt x="154" y="0"/>
                    </a:lnTo>
                    <a:lnTo>
                      <a:pt x="155" y="0"/>
                    </a:lnTo>
                    <a:lnTo>
                      <a:pt x="156" y="7"/>
                    </a:lnTo>
                    <a:lnTo>
                      <a:pt x="157" y="7"/>
                    </a:lnTo>
                    <a:lnTo>
                      <a:pt x="158"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2" name="Freeform 59"/>
              <p:cNvSpPr>
                <a:spLocks/>
              </p:cNvSpPr>
              <p:nvPr/>
            </p:nvSpPr>
            <p:spPr bwMode="auto">
              <a:xfrm>
                <a:off x="1472" y="3572"/>
                <a:ext cx="47" cy="6"/>
              </a:xfrm>
              <a:custGeom>
                <a:avLst/>
                <a:gdLst>
                  <a:gd name="T0" fmla="*/ 0 w 158"/>
                  <a:gd name="T1" fmla="*/ 0 h 64"/>
                  <a:gd name="T2" fmla="*/ 0 w 158"/>
                  <a:gd name="T3" fmla="*/ 0 h 64"/>
                  <a:gd name="T4" fmla="*/ 0 w 158"/>
                  <a:gd name="T5" fmla="*/ 0 h 64"/>
                  <a:gd name="T6" fmla="*/ 0 w 158"/>
                  <a:gd name="T7" fmla="*/ 0 h 64"/>
                  <a:gd name="T8" fmla="*/ 0 w 158"/>
                  <a:gd name="T9" fmla="*/ 0 h 64"/>
                  <a:gd name="T10" fmla="*/ 0 w 158"/>
                  <a:gd name="T11" fmla="*/ 0 h 64"/>
                  <a:gd name="T12" fmla="*/ 0 w 158"/>
                  <a:gd name="T13" fmla="*/ 0 h 64"/>
                  <a:gd name="T14" fmla="*/ 0 w 158"/>
                  <a:gd name="T15" fmla="*/ 0 h 64"/>
                  <a:gd name="T16" fmla="*/ 0 w 158"/>
                  <a:gd name="T17" fmla="*/ 0 h 64"/>
                  <a:gd name="T18" fmla="*/ 0 w 158"/>
                  <a:gd name="T19" fmla="*/ 0 h 64"/>
                  <a:gd name="T20" fmla="*/ 0 w 158"/>
                  <a:gd name="T21" fmla="*/ 0 h 64"/>
                  <a:gd name="T22" fmla="*/ 0 w 158"/>
                  <a:gd name="T23" fmla="*/ 0 h 64"/>
                  <a:gd name="T24" fmla="*/ 0 w 158"/>
                  <a:gd name="T25" fmla="*/ 0 h 64"/>
                  <a:gd name="T26" fmla="*/ 0 w 158"/>
                  <a:gd name="T27" fmla="*/ 0 h 64"/>
                  <a:gd name="T28" fmla="*/ 0 w 158"/>
                  <a:gd name="T29" fmla="*/ 0 h 64"/>
                  <a:gd name="T30" fmla="*/ 0 w 158"/>
                  <a:gd name="T31" fmla="*/ 0 h 64"/>
                  <a:gd name="T32" fmla="*/ 0 w 158"/>
                  <a:gd name="T33" fmla="*/ 0 h 64"/>
                  <a:gd name="T34" fmla="*/ 0 w 158"/>
                  <a:gd name="T35" fmla="*/ 0 h 64"/>
                  <a:gd name="T36" fmla="*/ 0 w 158"/>
                  <a:gd name="T37" fmla="*/ 0 h 64"/>
                  <a:gd name="T38" fmla="*/ 0 w 158"/>
                  <a:gd name="T39" fmla="*/ 0 h 64"/>
                  <a:gd name="T40" fmla="*/ 0 w 158"/>
                  <a:gd name="T41" fmla="*/ 0 h 64"/>
                  <a:gd name="T42" fmla="*/ 0 w 158"/>
                  <a:gd name="T43" fmla="*/ 0 h 64"/>
                  <a:gd name="T44" fmla="*/ 0 w 158"/>
                  <a:gd name="T45" fmla="*/ 0 h 64"/>
                  <a:gd name="T46" fmla="*/ 0 w 158"/>
                  <a:gd name="T47" fmla="*/ 0 h 64"/>
                  <a:gd name="T48" fmla="*/ 0 w 158"/>
                  <a:gd name="T49" fmla="*/ 0 h 64"/>
                  <a:gd name="T50" fmla="*/ 0 w 158"/>
                  <a:gd name="T51" fmla="*/ 0 h 64"/>
                  <a:gd name="T52" fmla="*/ 0 w 158"/>
                  <a:gd name="T53" fmla="*/ 0 h 64"/>
                  <a:gd name="T54" fmla="*/ 0 w 158"/>
                  <a:gd name="T55" fmla="*/ 0 h 64"/>
                  <a:gd name="T56" fmla="*/ 0 w 158"/>
                  <a:gd name="T57" fmla="*/ 0 h 64"/>
                  <a:gd name="T58" fmla="*/ 0 w 158"/>
                  <a:gd name="T59" fmla="*/ 0 h 64"/>
                  <a:gd name="T60" fmla="*/ 0 w 158"/>
                  <a:gd name="T61" fmla="*/ 0 h 64"/>
                  <a:gd name="T62" fmla="*/ 0 w 158"/>
                  <a:gd name="T63" fmla="*/ 0 h 64"/>
                  <a:gd name="T64" fmla="*/ 0 w 158"/>
                  <a:gd name="T65" fmla="*/ 0 h 64"/>
                  <a:gd name="T66" fmla="*/ 0 w 158"/>
                  <a:gd name="T67" fmla="*/ 0 h 64"/>
                  <a:gd name="T68" fmla="*/ 0 w 158"/>
                  <a:gd name="T69" fmla="*/ 0 h 64"/>
                  <a:gd name="T70" fmla="*/ 0 w 158"/>
                  <a:gd name="T71" fmla="*/ 0 h 64"/>
                  <a:gd name="T72" fmla="*/ 0 w 158"/>
                  <a:gd name="T73" fmla="*/ 0 h 64"/>
                  <a:gd name="T74" fmla="*/ 0 w 158"/>
                  <a:gd name="T75" fmla="*/ 0 h 64"/>
                  <a:gd name="T76" fmla="*/ 0 w 158"/>
                  <a:gd name="T77" fmla="*/ 0 h 64"/>
                  <a:gd name="T78" fmla="*/ 0 w 158"/>
                  <a:gd name="T79" fmla="*/ 0 h 64"/>
                  <a:gd name="T80" fmla="*/ 0 w 158"/>
                  <a:gd name="T81" fmla="*/ 0 h 64"/>
                  <a:gd name="T82" fmla="*/ 0 w 158"/>
                  <a:gd name="T83" fmla="*/ 0 h 64"/>
                  <a:gd name="T84" fmla="*/ 0 w 158"/>
                  <a:gd name="T85" fmla="*/ 0 h 64"/>
                  <a:gd name="T86" fmla="*/ 0 w 158"/>
                  <a:gd name="T87" fmla="*/ 0 h 64"/>
                  <a:gd name="T88" fmla="*/ 0 w 158"/>
                  <a:gd name="T89" fmla="*/ 0 h 64"/>
                  <a:gd name="T90" fmla="*/ 0 w 158"/>
                  <a:gd name="T91" fmla="*/ 0 h 64"/>
                  <a:gd name="T92" fmla="*/ 0 w 158"/>
                  <a:gd name="T93" fmla="*/ 0 h 64"/>
                  <a:gd name="T94" fmla="*/ 0 w 158"/>
                  <a:gd name="T95" fmla="*/ 0 h 64"/>
                  <a:gd name="T96" fmla="*/ 0 w 158"/>
                  <a:gd name="T97" fmla="*/ 0 h 64"/>
                  <a:gd name="T98" fmla="*/ 0 w 158"/>
                  <a:gd name="T99" fmla="*/ 0 h 64"/>
                  <a:gd name="T100" fmla="*/ 0 w 158"/>
                  <a:gd name="T101" fmla="*/ 0 h 64"/>
                  <a:gd name="T102" fmla="*/ 0 w 158"/>
                  <a:gd name="T103" fmla="*/ 0 h 64"/>
                  <a:gd name="T104" fmla="*/ 0 w 158"/>
                  <a:gd name="T105" fmla="*/ 0 h 64"/>
                  <a:gd name="T106" fmla="*/ 0 w 158"/>
                  <a:gd name="T107" fmla="*/ 0 h 64"/>
                  <a:gd name="T108" fmla="*/ 0 w 158"/>
                  <a:gd name="T109" fmla="*/ 0 h 64"/>
                  <a:gd name="T110" fmla="*/ 0 w 158"/>
                  <a:gd name="T111" fmla="*/ 0 h 64"/>
                  <a:gd name="T112" fmla="*/ 0 w 158"/>
                  <a:gd name="T113" fmla="*/ 0 h 64"/>
                  <a:gd name="T114" fmla="*/ 0 w 158"/>
                  <a:gd name="T115" fmla="*/ 0 h 64"/>
                  <a:gd name="T116" fmla="*/ 0 w 158"/>
                  <a:gd name="T117" fmla="*/ 0 h 64"/>
                  <a:gd name="T118" fmla="*/ 0 w 158"/>
                  <a:gd name="T119" fmla="*/ 0 h 64"/>
                  <a:gd name="T120" fmla="*/ 0 w 158"/>
                  <a:gd name="T121" fmla="*/ 0 h 64"/>
                  <a:gd name="T122" fmla="*/ 0 w 158"/>
                  <a:gd name="T123" fmla="*/ 0 h 64"/>
                  <a:gd name="T124" fmla="*/ 0 w 158"/>
                  <a:gd name="T125" fmla="*/ 0 h 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64">
                    <a:moveTo>
                      <a:pt x="0" y="58"/>
                    </a:moveTo>
                    <a:lnTo>
                      <a:pt x="1" y="58"/>
                    </a:lnTo>
                    <a:lnTo>
                      <a:pt x="3" y="58"/>
                    </a:lnTo>
                    <a:lnTo>
                      <a:pt x="4" y="58"/>
                    </a:lnTo>
                    <a:lnTo>
                      <a:pt x="5" y="58"/>
                    </a:lnTo>
                    <a:lnTo>
                      <a:pt x="6" y="58"/>
                    </a:lnTo>
                    <a:lnTo>
                      <a:pt x="7" y="64"/>
                    </a:lnTo>
                    <a:lnTo>
                      <a:pt x="9" y="64"/>
                    </a:lnTo>
                    <a:lnTo>
                      <a:pt x="11" y="64"/>
                    </a:lnTo>
                    <a:lnTo>
                      <a:pt x="12" y="64"/>
                    </a:lnTo>
                    <a:lnTo>
                      <a:pt x="13" y="64"/>
                    </a:lnTo>
                    <a:lnTo>
                      <a:pt x="14" y="58"/>
                    </a:lnTo>
                    <a:lnTo>
                      <a:pt x="15" y="58"/>
                    </a:lnTo>
                    <a:lnTo>
                      <a:pt x="16" y="58"/>
                    </a:lnTo>
                    <a:lnTo>
                      <a:pt x="18" y="58"/>
                    </a:lnTo>
                    <a:lnTo>
                      <a:pt x="19" y="58"/>
                    </a:lnTo>
                    <a:lnTo>
                      <a:pt x="20" y="58"/>
                    </a:lnTo>
                    <a:lnTo>
                      <a:pt x="22" y="58"/>
                    </a:lnTo>
                    <a:lnTo>
                      <a:pt x="23" y="58"/>
                    </a:lnTo>
                    <a:lnTo>
                      <a:pt x="24" y="51"/>
                    </a:lnTo>
                    <a:lnTo>
                      <a:pt x="26" y="51"/>
                    </a:lnTo>
                    <a:lnTo>
                      <a:pt x="27" y="51"/>
                    </a:lnTo>
                    <a:lnTo>
                      <a:pt x="28" y="51"/>
                    </a:lnTo>
                    <a:lnTo>
                      <a:pt x="29" y="51"/>
                    </a:lnTo>
                    <a:lnTo>
                      <a:pt x="30" y="51"/>
                    </a:lnTo>
                    <a:lnTo>
                      <a:pt x="31" y="51"/>
                    </a:lnTo>
                    <a:lnTo>
                      <a:pt x="33" y="51"/>
                    </a:lnTo>
                    <a:lnTo>
                      <a:pt x="34" y="51"/>
                    </a:lnTo>
                    <a:lnTo>
                      <a:pt x="36" y="45"/>
                    </a:lnTo>
                    <a:lnTo>
                      <a:pt x="37" y="45"/>
                    </a:lnTo>
                    <a:lnTo>
                      <a:pt x="38" y="45"/>
                    </a:lnTo>
                    <a:lnTo>
                      <a:pt x="39" y="45"/>
                    </a:lnTo>
                    <a:lnTo>
                      <a:pt x="41" y="45"/>
                    </a:lnTo>
                    <a:lnTo>
                      <a:pt x="42" y="45"/>
                    </a:lnTo>
                    <a:lnTo>
                      <a:pt x="43" y="45"/>
                    </a:lnTo>
                    <a:lnTo>
                      <a:pt x="44" y="45"/>
                    </a:lnTo>
                    <a:lnTo>
                      <a:pt x="45" y="45"/>
                    </a:lnTo>
                    <a:lnTo>
                      <a:pt x="46" y="45"/>
                    </a:lnTo>
                    <a:lnTo>
                      <a:pt x="49" y="45"/>
                    </a:lnTo>
                    <a:lnTo>
                      <a:pt x="50" y="45"/>
                    </a:lnTo>
                    <a:lnTo>
                      <a:pt x="51" y="45"/>
                    </a:lnTo>
                    <a:lnTo>
                      <a:pt x="52" y="45"/>
                    </a:lnTo>
                    <a:lnTo>
                      <a:pt x="53" y="45"/>
                    </a:lnTo>
                    <a:lnTo>
                      <a:pt x="55" y="45"/>
                    </a:lnTo>
                    <a:lnTo>
                      <a:pt x="56" y="38"/>
                    </a:lnTo>
                    <a:lnTo>
                      <a:pt x="57" y="38"/>
                    </a:lnTo>
                    <a:lnTo>
                      <a:pt x="58" y="38"/>
                    </a:lnTo>
                    <a:lnTo>
                      <a:pt x="59" y="38"/>
                    </a:lnTo>
                    <a:lnTo>
                      <a:pt x="60" y="38"/>
                    </a:lnTo>
                    <a:lnTo>
                      <a:pt x="63" y="38"/>
                    </a:lnTo>
                    <a:lnTo>
                      <a:pt x="64" y="38"/>
                    </a:lnTo>
                    <a:lnTo>
                      <a:pt x="65" y="38"/>
                    </a:lnTo>
                    <a:lnTo>
                      <a:pt x="66" y="38"/>
                    </a:lnTo>
                    <a:lnTo>
                      <a:pt x="67" y="38"/>
                    </a:lnTo>
                    <a:lnTo>
                      <a:pt x="68" y="38"/>
                    </a:lnTo>
                    <a:lnTo>
                      <a:pt x="70" y="38"/>
                    </a:lnTo>
                    <a:lnTo>
                      <a:pt x="71" y="38"/>
                    </a:lnTo>
                    <a:lnTo>
                      <a:pt x="72" y="38"/>
                    </a:lnTo>
                    <a:lnTo>
                      <a:pt x="73" y="38"/>
                    </a:lnTo>
                    <a:lnTo>
                      <a:pt x="74" y="38"/>
                    </a:lnTo>
                    <a:lnTo>
                      <a:pt x="76" y="38"/>
                    </a:lnTo>
                    <a:lnTo>
                      <a:pt x="78" y="38"/>
                    </a:lnTo>
                    <a:lnTo>
                      <a:pt x="79" y="38"/>
                    </a:lnTo>
                    <a:lnTo>
                      <a:pt x="80" y="38"/>
                    </a:lnTo>
                    <a:lnTo>
                      <a:pt x="81" y="38"/>
                    </a:lnTo>
                    <a:lnTo>
                      <a:pt x="82" y="38"/>
                    </a:lnTo>
                    <a:lnTo>
                      <a:pt x="83" y="38"/>
                    </a:lnTo>
                    <a:lnTo>
                      <a:pt x="85" y="32"/>
                    </a:lnTo>
                    <a:lnTo>
                      <a:pt x="86" y="32"/>
                    </a:lnTo>
                    <a:lnTo>
                      <a:pt x="87" y="32"/>
                    </a:lnTo>
                    <a:lnTo>
                      <a:pt x="89" y="32"/>
                    </a:lnTo>
                    <a:lnTo>
                      <a:pt x="90" y="32"/>
                    </a:lnTo>
                    <a:lnTo>
                      <a:pt x="91" y="38"/>
                    </a:lnTo>
                    <a:lnTo>
                      <a:pt x="93" y="38"/>
                    </a:lnTo>
                    <a:lnTo>
                      <a:pt x="94" y="38"/>
                    </a:lnTo>
                    <a:lnTo>
                      <a:pt x="95" y="38"/>
                    </a:lnTo>
                    <a:lnTo>
                      <a:pt x="96" y="38"/>
                    </a:lnTo>
                    <a:lnTo>
                      <a:pt x="97" y="38"/>
                    </a:lnTo>
                    <a:lnTo>
                      <a:pt x="98" y="37"/>
                    </a:lnTo>
                    <a:lnTo>
                      <a:pt x="100" y="37"/>
                    </a:lnTo>
                    <a:lnTo>
                      <a:pt x="102" y="37"/>
                    </a:lnTo>
                    <a:lnTo>
                      <a:pt x="103" y="32"/>
                    </a:lnTo>
                    <a:lnTo>
                      <a:pt x="104" y="32"/>
                    </a:lnTo>
                    <a:lnTo>
                      <a:pt x="105" y="32"/>
                    </a:lnTo>
                    <a:lnTo>
                      <a:pt x="106" y="32"/>
                    </a:lnTo>
                    <a:lnTo>
                      <a:pt x="108" y="32"/>
                    </a:lnTo>
                    <a:lnTo>
                      <a:pt x="109" y="32"/>
                    </a:lnTo>
                    <a:lnTo>
                      <a:pt x="110" y="31"/>
                    </a:lnTo>
                    <a:lnTo>
                      <a:pt x="111" y="31"/>
                    </a:lnTo>
                    <a:lnTo>
                      <a:pt x="112" y="31"/>
                    </a:lnTo>
                    <a:lnTo>
                      <a:pt x="113" y="25"/>
                    </a:lnTo>
                    <a:lnTo>
                      <a:pt x="116" y="25"/>
                    </a:lnTo>
                    <a:lnTo>
                      <a:pt x="117" y="25"/>
                    </a:lnTo>
                    <a:lnTo>
                      <a:pt x="118" y="25"/>
                    </a:lnTo>
                    <a:lnTo>
                      <a:pt x="119" y="19"/>
                    </a:lnTo>
                    <a:lnTo>
                      <a:pt x="120" y="19"/>
                    </a:lnTo>
                    <a:lnTo>
                      <a:pt x="121" y="13"/>
                    </a:lnTo>
                    <a:lnTo>
                      <a:pt x="123" y="13"/>
                    </a:lnTo>
                    <a:lnTo>
                      <a:pt x="124" y="13"/>
                    </a:lnTo>
                    <a:lnTo>
                      <a:pt x="125" y="13"/>
                    </a:lnTo>
                    <a:lnTo>
                      <a:pt x="126" y="6"/>
                    </a:lnTo>
                    <a:lnTo>
                      <a:pt x="127" y="6"/>
                    </a:lnTo>
                    <a:lnTo>
                      <a:pt x="129" y="6"/>
                    </a:lnTo>
                    <a:lnTo>
                      <a:pt x="131" y="6"/>
                    </a:lnTo>
                    <a:lnTo>
                      <a:pt x="132" y="6"/>
                    </a:lnTo>
                    <a:lnTo>
                      <a:pt x="133" y="6"/>
                    </a:lnTo>
                    <a:lnTo>
                      <a:pt x="134" y="6"/>
                    </a:lnTo>
                    <a:lnTo>
                      <a:pt x="135" y="0"/>
                    </a:lnTo>
                    <a:lnTo>
                      <a:pt x="136" y="0"/>
                    </a:lnTo>
                    <a:lnTo>
                      <a:pt x="138" y="0"/>
                    </a:lnTo>
                    <a:lnTo>
                      <a:pt x="139" y="0"/>
                    </a:lnTo>
                    <a:lnTo>
                      <a:pt x="140" y="0"/>
                    </a:lnTo>
                    <a:lnTo>
                      <a:pt x="142" y="6"/>
                    </a:lnTo>
                    <a:lnTo>
                      <a:pt x="143" y="6"/>
                    </a:lnTo>
                    <a:lnTo>
                      <a:pt x="144" y="6"/>
                    </a:lnTo>
                    <a:lnTo>
                      <a:pt x="146" y="6"/>
                    </a:lnTo>
                    <a:lnTo>
                      <a:pt x="147" y="6"/>
                    </a:lnTo>
                    <a:lnTo>
                      <a:pt x="148" y="6"/>
                    </a:lnTo>
                    <a:lnTo>
                      <a:pt x="149" y="6"/>
                    </a:lnTo>
                    <a:lnTo>
                      <a:pt x="150" y="11"/>
                    </a:lnTo>
                    <a:lnTo>
                      <a:pt x="151" y="11"/>
                    </a:lnTo>
                    <a:lnTo>
                      <a:pt x="153" y="11"/>
                    </a:lnTo>
                    <a:lnTo>
                      <a:pt x="154" y="11"/>
                    </a:lnTo>
                    <a:lnTo>
                      <a:pt x="156" y="11"/>
                    </a:lnTo>
                    <a:lnTo>
                      <a:pt x="157" y="11"/>
                    </a:lnTo>
                    <a:lnTo>
                      <a:pt x="158"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3" name="Freeform 60"/>
              <p:cNvSpPr>
                <a:spLocks/>
              </p:cNvSpPr>
              <p:nvPr/>
            </p:nvSpPr>
            <p:spPr bwMode="auto">
              <a:xfrm>
                <a:off x="1519" y="3567"/>
                <a:ext cx="46" cy="5"/>
              </a:xfrm>
              <a:custGeom>
                <a:avLst/>
                <a:gdLst>
                  <a:gd name="T0" fmla="*/ 0 w 158"/>
                  <a:gd name="T1" fmla="*/ 0 h 52"/>
                  <a:gd name="T2" fmla="*/ 0 w 158"/>
                  <a:gd name="T3" fmla="*/ 0 h 52"/>
                  <a:gd name="T4" fmla="*/ 0 w 158"/>
                  <a:gd name="T5" fmla="*/ 0 h 52"/>
                  <a:gd name="T6" fmla="*/ 0 w 158"/>
                  <a:gd name="T7" fmla="*/ 0 h 52"/>
                  <a:gd name="T8" fmla="*/ 0 w 158"/>
                  <a:gd name="T9" fmla="*/ 0 h 52"/>
                  <a:gd name="T10" fmla="*/ 0 w 158"/>
                  <a:gd name="T11" fmla="*/ 0 h 52"/>
                  <a:gd name="T12" fmla="*/ 0 w 158"/>
                  <a:gd name="T13" fmla="*/ 0 h 52"/>
                  <a:gd name="T14" fmla="*/ 0 w 158"/>
                  <a:gd name="T15" fmla="*/ 0 h 52"/>
                  <a:gd name="T16" fmla="*/ 0 w 158"/>
                  <a:gd name="T17" fmla="*/ 0 h 52"/>
                  <a:gd name="T18" fmla="*/ 0 w 158"/>
                  <a:gd name="T19" fmla="*/ 0 h 52"/>
                  <a:gd name="T20" fmla="*/ 0 w 158"/>
                  <a:gd name="T21" fmla="*/ 0 h 52"/>
                  <a:gd name="T22" fmla="*/ 0 w 158"/>
                  <a:gd name="T23" fmla="*/ 0 h 52"/>
                  <a:gd name="T24" fmla="*/ 0 w 158"/>
                  <a:gd name="T25" fmla="*/ 0 h 52"/>
                  <a:gd name="T26" fmla="*/ 0 w 158"/>
                  <a:gd name="T27" fmla="*/ 0 h 52"/>
                  <a:gd name="T28" fmla="*/ 0 w 158"/>
                  <a:gd name="T29" fmla="*/ 0 h 52"/>
                  <a:gd name="T30" fmla="*/ 0 w 158"/>
                  <a:gd name="T31" fmla="*/ 0 h 52"/>
                  <a:gd name="T32" fmla="*/ 0 w 158"/>
                  <a:gd name="T33" fmla="*/ 0 h 52"/>
                  <a:gd name="T34" fmla="*/ 0 w 158"/>
                  <a:gd name="T35" fmla="*/ 0 h 52"/>
                  <a:gd name="T36" fmla="*/ 0 w 158"/>
                  <a:gd name="T37" fmla="*/ 0 h 52"/>
                  <a:gd name="T38" fmla="*/ 0 w 158"/>
                  <a:gd name="T39" fmla="*/ 0 h 52"/>
                  <a:gd name="T40" fmla="*/ 0 w 158"/>
                  <a:gd name="T41" fmla="*/ 0 h 52"/>
                  <a:gd name="T42" fmla="*/ 0 w 158"/>
                  <a:gd name="T43" fmla="*/ 0 h 52"/>
                  <a:gd name="T44" fmla="*/ 0 w 158"/>
                  <a:gd name="T45" fmla="*/ 0 h 52"/>
                  <a:gd name="T46" fmla="*/ 0 w 158"/>
                  <a:gd name="T47" fmla="*/ 0 h 52"/>
                  <a:gd name="T48" fmla="*/ 0 w 158"/>
                  <a:gd name="T49" fmla="*/ 0 h 52"/>
                  <a:gd name="T50" fmla="*/ 0 w 158"/>
                  <a:gd name="T51" fmla="*/ 0 h 52"/>
                  <a:gd name="T52" fmla="*/ 0 w 158"/>
                  <a:gd name="T53" fmla="*/ 0 h 52"/>
                  <a:gd name="T54" fmla="*/ 0 w 158"/>
                  <a:gd name="T55" fmla="*/ 0 h 52"/>
                  <a:gd name="T56" fmla="*/ 0 w 158"/>
                  <a:gd name="T57" fmla="*/ 0 h 52"/>
                  <a:gd name="T58" fmla="*/ 0 w 158"/>
                  <a:gd name="T59" fmla="*/ 0 h 52"/>
                  <a:gd name="T60" fmla="*/ 0 w 158"/>
                  <a:gd name="T61" fmla="*/ 0 h 52"/>
                  <a:gd name="T62" fmla="*/ 0 w 158"/>
                  <a:gd name="T63" fmla="*/ 0 h 52"/>
                  <a:gd name="T64" fmla="*/ 0 w 158"/>
                  <a:gd name="T65" fmla="*/ 0 h 52"/>
                  <a:gd name="T66" fmla="*/ 0 w 158"/>
                  <a:gd name="T67" fmla="*/ 0 h 52"/>
                  <a:gd name="T68" fmla="*/ 0 w 158"/>
                  <a:gd name="T69" fmla="*/ 0 h 52"/>
                  <a:gd name="T70" fmla="*/ 0 w 158"/>
                  <a:gd name="T71" fmla="*/ 0 h 52"/>
                  <a:gd name="T72" fmla="*/ 0 w 158"/>
                  <a:gd name="T73" fmla="*/ 0 h 52"/>
                  <a:gd name="T74" fmla="*/ 0 w 158"/>
                  <a:gd name="T75" fmla="*/ 0 h 52"/>
                  <a:gd name="T76" fmla="*/ 0 w 158"/>
                  <a:gd name="T77" fmla="*/ 0 h 52"/>
                  <a:gd name="T78" fmla="*/ 0 w 158"/>
                  <a:gd name="T79" fmla="*/ 0 h 52"/>
                  <a:gd name="T80" fmla="*/ 0 w 158"/>
                  <a:gd name="T81" fmla="*/ 0 h 52"/>
                  <a:gd name="T82" fmla="*/ 0 w 158"/>
                  <a:gd name="T83" fmla="*/ 0 h 52"/>
                  <a:gd name="T84" fmla="*/ 0 w 158"/>
                  <a:gd name="T85" fmla="*/ 0 h 52"/>
                  <a:gd name="T86" fmla="*/ 0 w 158"/>
                  <a:gd name="T87" fmla="*/ 0 h 52"/>
                  <a:gd name="T88" fmla="*/ 0 w 158"/>
                  <a:gd name="T89" fmla="*/ 0 h 52"/>
                  <a:gd name="T90" fmla="*/ 0 w 158"/>
                  <a:gd name="T91" fmla="*/ 0 h 52"/>
                  <a:gd name="T92" fmla="*/ 0 w 158"/>
                  <a:gd name="T93" fmla="*/ 0 h 52"/>
                  <a:gd name="T94" fmla="*/ 0 w 158"/>
                  <a:gd name="T95" fmla="*/ 0 h 52"/>
                  <a:gd name="T96" fmla="*/ 0 w 158"/>
                  <a:gd name="T97" fmla="*/ 0 h 52"/>
                  <a:gd name="T98" fmla="*/ 0 w 158"/>
                  <a:gd name="T99" fmla="*/ 0 h 52"/>
                  <a:gd name="T100" fmla="*/ 0 w 158"/>
                  <a:gd name="T101" fmla="*/ 0 h 52"/>
                  <a:gd name="T102" fmla="*/ 0 w 158"/>
                  <a:gd name="T103" fmla="*/ 0 h 52"/>
                  <a:gd name="T104" fmla="*/ 0 w 158"/>
                  <a:gd name="T105" fmla="*/ 0 h 52"/>
                  <a:gd name="T106" fmla="*/ 0 w 158"/>
                  <a:gd name="T107" fmla="*/ 0 h 52"/>
                  <a:gd name="T108" fmla="*/ 0 w 158"/>
                  <a:gd name="T109" fmla="*/ 0 h 52"/>
                  <a:gd name="T110" fmla="*/ 0 w 158"/>
                  <a:gd name="T111" fmla="*/ 0 h 52"/>
                  <a:gd name="T112" fmla="*/ 0 w 158"/>
                  <a:gd name="T113" fmla="*/ 0 h 52"/>
                  <a:gd name="T114" fmla="*/ 0 w 158"/>
                  <a:gd name="T115" fmla="*/ 0 h 52"/>
                  <a:gd name="T116" fmla="*/ 0 w 158"/>
                  <a:gd name="T117" fmla="*/ 0 h 52"/>
                  <a:gd name="T118" fmla="*/ 0 w 158"/>
                  <a:gd name="T119" fmla="*/ 0 h 52"/>
                  <a:gd name="T120" fmla="*/ 0 w 158"/>
                  <a:gd name="T121" fmla="*/ 0 h 52"/>
                  <a:gd name="T122" fmla="*/ 0 w 158"/>
                  <a:gd name="T123" fmla="*/ 0 h 52"/>
                  <a:gd name="T124" fmla="*/ 0 w 158"/>
                  <a:gd name="T125" fmla="*/ 0 h 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52">
                    <a:moveTo>
                      <a:pt x="0" y="52"/>
                    </a:moveTo>
                    <a:lnTo>
                      <a:pt x="1" y="52"/>
                    </a:lnTo>
                    <a:lnTo>
                      <a:pt x="3" y="52"/>
                    </a:lnTo>
                    <a:lnTo>
                      <a:pt x="4" y="52"/>
                    </a:lnTo>
                    <a:lnTo>
                      <a:pt x="5" y="52"/>
                    </a:lnTo>
                    <a:lnTo>
                      <a:pt x="6" y="52"/>
                    </a:lnTo>
                    <a:lnTo>
                      <a:pt x="7" y="52"/>
                    </a:lnTo>
                    <a:lnTo>
                      <a:pt x="8" y="52"/>
                    </a:lnTo>
                    <a:lnTo>
                      <a:pt x="11" y="45"/>
                    </a:lnTo>
                    <a:lnTo>
                      <a:pt x="12" y="45"/>
                    </a:lnTo>
                    <a:lnTo>
                      <a:pt x="13" y="45"/>
                    </a:lnTo>
                    <a:lnTo>
                      <a:pt x="14" y="45"/>
                    </a:lnTo>
                    <a:lnTo>
                      <a:pt x="15" y="45"/>
                    </a:lnTo>
                    <a:lnTo>
                      <a:pt x="16" y="39"/>
                    </a:lnTo>
                    <a:lnTo>
                      <a:pt x="18" y="39"/>
                    </a:lnTo>
                    <a:lnTo>
                      <a:pt x="19" y="39"/>
                    </a:lnTo>
                    <a:lnTo>
                      <a:pt x="20" y="39"/>
                    </a:lnTo>
                    <a:lnTo>
                      <a:pt x="21" y="39"/>
                    </a:lnTo>
                    <a:lnTo>
                      <a:pt x="22" y="39"/>
                    </a:lnTo>
                    <a:lnTo>
                      <a:pt x="24" y="39"/>
                    </a:lnTo>
                    <a:lnTo>
                      <a:pt x="26" y="33"/>
                    </a:lnTo>
                    <a:lnTo>
                      <a:pt x="27" y="33"/>
                    </a:lnTo>
                    <a:lnTo>
                      <a:pt x="28" y="33"/>
                    </a:lnTo>
                    <a:lnTo>
                      <a:pt x="29" y="33"/>
                    </a:lnTo>
                    <a:lnTo>
                      <a:pt x="30" y="33"/>
                    </a:lnTo>
                    <a:lnTo>
                      <a:pt x="31" y="33"/>
                    </a:lnTo>
                    <a:lnTo>
                      <a:pt x="33" y="33"/>
                    </a:lnTo>
                    <a:lnTo>
                      <a:pt x="34" y="33"/>
                    </a:lnTo>
                    <a:lnTo>
                      <a:pt x="35" y="33"/>
                    </a:lnTo>
                    <a:lnTo>
                      <a:pt x="36" y="33"/>
                    </a:lnTo>
                    <a:lnTo>
                      <a:pt x="38" y="33"/>
                    </a:lnTo>
                    <a:lnTo>
                      <a:pt x="39" y="33"/>
                    </a:lnTo>
                    <a:lnTo>
                      <a:pt x="41" y="33"/>
                    </a:lnTo>
                    <a:lnTo>
                      <a:pt x="42" y="33"/>
                    </a:lnTo>
                    <a:lnTo>
                      <a:pt x="43" y="26"/>
                    </a:lnTo>
                    <a:lnTo>
                      <a:pt x="44" y="26"/>
                    </a:lnTo>
                    <a:lnTo>
                      <a:pt x="45" y="26"/>
                    </a:lnTo>
                    <a:lnTo>
                      <a:pt x="46" y="33"/>
                    </a:lnTo>
                    <a:lnTo>
                      <a:pt x="48" y="33"/>
                    </a:lnTo>
                    <a:lnTo>
                      <a:pt x="49" y="33"/>
                    </a:lnTo>
                    <a:lnTo>
                      <a:pt x="51" y="33"/>
                    </a:lnTo>
                    <a:lnTo>
                      <a:pt x="52" y="33"/>
                    </a:lnTo>
                    <a:lnTo>
                      <a:pt x="53" y="33"/>
                    </a:lnTo>
                    <a:lnTo>
                      <a:pt x="54" y="33"/>
                    </a:lnTo>
                    <a:lnTo>
                      <a:pt x="56" y="33"/>
                    </a:lnTo>
                    <a:lnTo>
                      <a:pt x="57" y="33"/>
                    </a:lnTo>
                    <a:lnTo>
                      <a:pt x="58" y="33"/>
                    </a:lnTo>
                    <a:lnTo>
                      <a:pt x="59" y="33"/>
                    </a:lnTo>
                    <a:lnTo>
                      <a:pt x="60" y="26"/>
                    </a:lnTo>
                    <a:lnTo>
                      <a:pt x="61" y="26"/>
                    </a:lnTo>
                    <a:lnTo>
                      <a:pt x="64" y="26"/>
                    </a:lnTo>
                    <a:lnTo>
                      <a:pt x="65" y="26"/>
                    </a:lnTo>
                    <a:lnTo>
                      <a:pt x="66" y="26"/>
                    </a:lnTo>
                    <a:lnTo>
                      <a:pt x="67" y="26"/>
                    </a:lnTo>
                    <a:lnTo>
                      <a:pt x="68" y="26"/>
                    </a:lnTo>
                    <a:lnTo>
                      <a:pt x="69" y="26"/>
                    </a:lnTo>
                    <a:lnTo>
                      <a:pt x="71" y="20"/>
                    </a:lnTo>
                    <a:lnTo>
                      <a:pt x="72" y="20"/>
                    </a:lnTo>
                    <a:lnTo>
                      <a:pt x="73" y="20"/>
                    </a:lnTo>
                    <a:lnTo>
                      <a:pt x="74" y="20"/>
                    </a:lnTo>
                    <a:lnTo>
                      <a:pt x="75" y="20"/>
                    </a:lnTo>
                    <a:lnTo>
                      <a:pt x="76" y="20"/>
                    </a:lnTo>
                    <a:lnTo>
                      <a:pt x="79" y="13"/>
                    </a:lnTo>
                    <a:lnTo>
                      <a:pt x="80" y="13"/>
                    </a:lnTo>
                    <a:lnTo>
                      <a:pt x="81" y="13"/>
                    </a:lnTo>
                    <a:lnTo>
                      <a:pt x="82" y="13"/>
                    </a:lnTo>
                    <a:lnTo>
                      <a:pt x="83" y="13"/>
                    </a:lnTo>
                    <a:lnTo>
                      <a:pt x="84" y="13"/>
                    </a:lnTo>
                    <a:lnTo>
                      <a:pt x="86" y="13"/>
                    </a:lnTo>
                    <a:lnTo>
                      <a:pt x="87" y="13"/>
                    </a:lnTo>
                    <a:lnTo>
                      <a:pt x="88" y="13"/>
                    </a:lnTo>
                    <a:lnTo>
                      <a:pt x="89" y="13"/>
                    </a:lnTo>
                    <a:lnTo>
                      <a:pt x="91" y="13"/>
                    </a:lnTo>
                    <a:lnTo>
                      <a:pt x="92" y="7"/>
                    </a:lnTo>
                    <a:lnTo>
                      <a:pt x="94" y="7"/>
                    </a:lnTo>
                    <a:lnTo>
                      <a:pt x="95" y="7"/>
                    </a:lnTo>
                    <a:lnTo>
                      <a:pt x="96" y="7"/>
                    </a:lnTo>
                    <a:lnTo>
                      <a:pt x="97" y="7"/>
                    </a:lnTo>
                    <a:lnTo>
                      <a:pt x="98" y="7"/>
                    </a:lnTo>
                    <a:lnTo>
                      <a:pt x="99" y="7"/>
                    </a:lnTo>
                    <a:lnTo>
                      <a:pt x="101" y="7"/>
                    </a:lnTo>
                    <a:lnTo>
                      <a:pt x="102" y="7"/>
                    </a:lnTo>
                    <a:lnTo>
                      <a:pt x="104" y="7"/>
                    </a:lnTo>
                    <a:lnTo>
                      <a:pt x="105" y="7"/>
                    </a:lnTo>
                    <a:lnTo>
                      <a:pt x="106" y="7"/>
                    </a:lnTo>
                    <a:lnTo>
                      <a:pt x="107" y="7"/>
                    </a:lnTo>
                    <a:lnTo>
                      <a:pt x="109" y="7"/>
                    </a:lnTo>
                    <a:lnTo>
                      <a:pt x="110" y="7"/>
                    </a:lnTo>
                    <a:lnTo>
                      <a:pt x="111" y="7"/>
                    </a:lnTo>
                    <a:lnTo>
                      <a:pt x="112" y="7"/>
                    </a:lnTo>
                    <a:lnTo>
                      <a:pt x="113" y="7"/>
                    </a:lnTo>
                    <a:lnTo>
                      <a:pt x="114" y="7"/>
                    </a:lnTo>
                    <a:lnTo>
                      <a:pt x="116" y="7"/>
                    </a:lnTo>
                    <a:lnTo>
                      <a:pt x="118" y="7"/>
                    </a:lnTo>
                    <a:lnTo>
                      <a:pt x="119" y="0"/>
                    </a:lnTo>
                    <a:lnTo>
                      <a:pt x="120" y="0"/>
                    </a:lnTo>
                    <a:lnTo>
                      <a:pt x="121" y="0"/>
                    </a:lnTo>
                    <a:lnTo>
                      <a:pt x="122" y="0"/>
                    </a:lnTo>
                    <a:lnTo>
                      <a:pt x="124" y="0"/>
                    </a:lnTo>
                    <a:lnTo>
                      <a:pt x="125" y="0"/>
                    </a:lnTo>
                    <a:lnTo>
                      <a:pt x="126" y="0"/>
                    </a:lnTo>
                    <a:lnTo>
                      <a:pt x="127" y="0"/>
                    </a:lnTo>
                    <a:lnTo>
                      <a:pt x="128" y="0"/>
                    </a:lnTo>
                    <a:lnTo>
                      <a:pt x="129" y="0"/>
                    </a:lnTo>
                    <a:lnTo>
                      <a:pt x="132" y="0"/>
                    </a:lnTo>
                    <a:lnTo>
                      <a:pt x="133" y="0"/>
                    </a:lnTo>
                    <a:lnTo>
                      <a:pt x="134" y="0"/>
                    </a:lnTo>
                    <a:lnTo>
                      <a:pt x="135" y="0"/>
                    </a:lnTo>
                    <a:lnTo>
                      <a:pt x="136" y="0"/>
                    </a:lnTo>
                    <a:lnTo>
                      <a:pt x="137" y="0"/>
                    </a:lnTo>
                    <a:lnTo>
                      <a:pt x="139" y="0"/>
                    </a:lnTo>
                    <a:lnTo>
                      <a:pt x="140" y="0"/>
                    </a:lnTo>
                    <a:lnTo>
                      <a:pt x="141" y="0"/>
                    </a:lnTo>
                    <a:lnTo>
                      <a:pt x="142" y="7"/>
                    </a:lnTo>
                    <a:lnTo>
                      <a:pt x="144" y="7"/>
                    </a:lnTo>
                    <a:lnTo>
                      <a:pt x="145" y="7"/>
                    </a:lnTo>
                    <a:lnTo>
                      <a:pt x="147" y="7"/>
                    </a:lnTo>
                    <a:lnTo>
                      <a:pt x="148" y="7"/>
                    </a:lnTo>
                    <a:lnTo>
                      <a:pt x="149" y="7"/>
                    </a:lnTo>
                    <a:lnTo>
                      <a:pt x="150" y="7"/>
                    </a:lnTo>
                    <a:lnTo>
                      <a:pt x="151" y="7"/>
                    </a:lnTo>
                    <a:lnTo>
                      <a:pt x="152" y="7"/>
                    </a:lnTo>
                    <a:lnTo>
                      <a:pt x="154" y="7"/>
                    </a:lnTo>
                    <a:lnTo>
                      <a:pt x="155" y="7"/>
                    </a:lnTo>
                    <a:lnTo>
                      <a:pt x="156" y="7"/>
                    </a:lnTo>
                    <a:lnTo>
                      <a:pt x="158" y="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4" name="Freeform 61"/>
              <p:cNvSpPr>
                <a:spLocks/>
              </p:cNvSpPr>
              <p:nvPr/>
            </p:nvSpPr>
            <p:spPr bwMode="auto">
              <a:xfrm>
                <a:off x="1565" y="3567"/>
                <a:ext cx="39" cy="8"/>
              </a:xfrm>
              <a:custGeom>
                <a:avLst/>
                <a:gdLst>
                  <a:gd name="T0" fmla="*/ 0 w 39"/>
                  <a:gd name="T1" fmla="*/ 1 h 8"/>
                  <a:gd name="T2" fmla="*/ 1 w 39"/>
                  <a:gd name="T3" fmla="*/ 1 h 8"/>
                  <a:gd name="T4" fmla="*/ 2 w 39"/>
                  <a:gd name="T5" fmla="*/ 1 h 8"/>
                  <a:gd name="T6" fmla="*/ 2 w 39"/>
                  <a:gd name="T7" fmla="*/ 1 h 8"/>
                  <a:gd name="T8" fmla="*/ 3 w 39"/>
                  <a:gd name="T9" fmla="*/ 1 h 8"/>
                  <a:gd name="T10" fmla="*/ 4 w 39"/>
                  <a:gd name="T11" fmla="*/ 1 h 8"/>
                  <a:gd name="T12" fmla="*/ 5 w 39"/>
                  <a:gd name="T13" fmla="*/ 1 h 8"/>
                  <a:gd name="T14" fmla="*/ 6 w 39"/>
                  <a:gd name="T15" fmla="*/ 1 h 8"/>
                  <a:gd name="T16" fmla="*/ 6 w 39"/>
                  <a:gd name="T17" fmla="*/ 1 h 8"/>
                  <a:gd name="T18" fmla="*/ 7 w 39"/>
                  <a:gd name="T19" fmla="*/ 1 h 8"/>
                  <a:gd name="T20" fmla="*/ 8 w 39"/>
                  <a:gd name="T21" fmla="*/ 2 h 8"/>
                  <a:gd name="T22" fmla="*/ 9 w 39"/>
                  <a:gd name="T23" fmla="*/ 2 h 8"/>
                  <a:gd name="T24" fmla="*/ 9 w 39"/>
                  <a:gd name="T25" fmla="*/ 2 h 8"/>
                  <a:gd name="T26" fmla="*/ 10 w 39"/>
                  <a:gd name="T27" fmla="*/ 3 h 8"/>
                  <a:gd name="T28" fmla="*/ 11 w 39"/>
                  <a:gd name="T29" fmla="*/ 4 h 8"/>
                  <a:gd name="T30" fmla="*/ 11 w 39"/>
                  <a:gd name="T31" fmla="*/ 4 h 8"/>
                  <a:gd name="T32" fmla="*/ 13 w 39"/>
                  <a:gd name="T33" fmla="*/ 4 h 8"/>
                  <a:gd name="T34" fmla="*/ 13 w 39"/>
                  <a:gd name="T35" fmla="*/ 4 h 8"/>
                  <a:gd name="T36" fmla="*/ 14 w 39"/>
                  <a:gd name="T37" fmla="*/ 5 h 8"/>
                  <a:gd name="T38" fmla="*/ 15 w 39"/>
                  <a:gd name="T39" fmla="*/ 5 h 8"/>
                  <a:gd name="T40" fmla="*/ 15 w 39"/>
                  <a:gd name="T41" fmla="*/ 5 h 8"/>
                  <a:gd name="T42" fmla="*/ 16 w 39"/>
                  <a:gd name="T43" fmla="*/ 6 h 8"/>
                  <a:gd name="T44" fmla="*/ 17 w 39"/>
                  <a:gd name="T45" fmla="*/ 6 h 8"/>
                  <a:gd name="T46" fmla="*/ 18 w 39"/>
                  <a:gd name="T47" fmla="*/ 6 h 8"/>
                  <a:gd name="T48" fmla="*/ 18 w 39"/>
                  <a:gd name="T49" fmla="*/ 6 h 8"/>
                  <a:gd name="T50" fmla="*/ 19 w 39"/>
                  <a:gd name="T51" fmla="*/ 6 h 8"/>
                  <a:gd name="T52" fmla="*/ 20 w 39"/>
                  <a:gd name="T53" fmla="*/ 6 h 8"/>
                  <a:gd name="T54" fmla="*/ 21 w 39"/>
                  <a:gd name="T55" fmla="*/ 6 h 8"/>
                  <a:gd name="T56" fmla="*/ 22 w 39"/>
                  <a:gd name="T57" fmla="*/ 6 h 8"/>
                  <a:gd name="T58" fmla="*/ 22 w 39"/>
                  <a:gd name="T59" fmla="*/ 6 h 8"/>
                  <a:gd name="T60" fmla="*/ 23 w 39"/>
                  <a:gd name="T61" fmla="*/ 6 h 8"/>
                  <a:gd name="T62" fmla="*/ 24 w 39"/>
                  <a:gd name="T63" fmla="*/ 7 h 8"/>
                  <a:gd name="T64" fmla="*/ 25 w 39"/>
                  <a:gd name="T65" fmla="*/ 7 h 8"/>
                  <a:gd name="T66" fmla="*/ 25 w 39"/>
                  <a:gd name="T67" fmla="*/ 7 h 8"/>
                  <a:gd name="T68" fmla="*/ 26 w 39"/>
                  <a:gd name="T69" fmla="*/ 6 h 8"/>
                  <a:gd name="T70" fmla="*/ 27 w 39"/>
                  <a:gd name="T71" fmla="*/ 6 h 8"/>
                  <a:gd name="T72" fmla="*/ 27 w 39"/>
                  <a:gd name="T73" fmla="*/ 6 h 8"/>
                  <a:gd name="T74" fmla="*/ 28 w 39"/>
                  <a:gd name="T75" fmla="*/ 5 h 8"/>
                  <a:gd name="T76" fmla="*/ 29 w 39"/>
                  <a:gd name="T77" fmla="*/ 4 h 8"/>
                  <a:gd name="T78" fmla="*/ 30 w 39"/>
                  <a:gd name="T79" fmla="*/ 4 h 8"/>
                  <a:gd name="T80" fmla="*/ 31 w 39"/>
                  <a:gd name="T81" fmla="*/ 4 h 8"/>
                  <a:gd name="T82" fmla="*/ 33 w 39"/>
                  <a:gd name="T83" fmla="*/ 4 h 8"/>
                  <a:gd name="T84" fmla="*/ 38 w 39"/>
                  <a:gd name="T85" fmla="*/ 7 h 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9" h="8">
                    <a:moveTo>
                      <a:pt x="0" y="0"/>
                    </a:moveTo>
                    <a:lnTo>
                      <a:pt x="0" y="1"/>
                    </a:lnTo>
                    <a:lnTo>
                      <a:pt x="1" y="1"/>
                    </a:lnTo>
                    <a:lnTo>
                      <a:pt x="2" y="1"/>
                    </a:lnTo>
                    <a:lnTo>
                      <a:pt x="3" y="1"/>
                    </a:lnTo>
                    <a:lnTo>
                      <a:pt x="4" y="1"/>
                    </a:lnTo>
                    <a:lnTo>
                      <a:pt x="5" y="1"/>
                    </a:lnTo>
                    <a:lnTo>
                      <a:pt x="6" y="1"/>
                    </a:lnTo>
                    <a:lnTo>
                      <a:pt x="7" y="1"/>
                    </a:lnTo>
                    <a:lnTo>
                      <a:pt x="7" y="2"/>
                    </a:lnTo>
                    <a:lnTo>
                      <a:pt x="8" y="2"/>
                    </a:lnTo>
                    <a:lnTo>
                      <a:pt x="9" y="2"/>
                    </a:lnTo>
                    <a:lnTo>
                      <a:pt x="10" y="2"/>
                    </a:lnTo>
                    <a:lnTo>
                      <a:pt x="10" y="3"/>
                    </a:lnTo>
                    <a:lnTo>
                      <a:pt x="11" y="4"/>
                    </a:lnTo>
                    <a:lnTo>
                      <a:pt x="12" y="4"/>
                    </a:lnTo>
                    <a:lnTo>
                      <a:pt x="13" y="4"/>
                    </a:lnTo>
                    <a:lnTo>
                      <a:pt x="14" y="5"/>
                    </a:lnTo>
                    <a:lnTo>
                      <a:pt x="15" y="5"/>
                    </a:lnTo>
                    <a:lnTo>
                      <a:pt x="16" y="6"/>
                    </a:lnTo>
                    <a:lnTo>
                      <a:pt x="17" y="6"/>
                    </a:lnTo>
                    <a:lnTo>
                      <a:pt x="18" y="6"/>
                    </a:lnTo>
                    <a:lnTo>
                      <a:pt x="19" y="6"/>
                    </a:lnTo>
                    <a:lnTo>
                      <a:pt x="20" y="6"/>
                    </a:lnTo>
                    <a:lnTo>
                      <a:pt x="21" y="6"/>
                    </a:lnTo>
                    <a:lnTo>
                      <a:pt x="22" y="6"/>
                    </a:lnTo>
                    <a:lnTo>
                      <a:pt x="23" y="6"/>
                    </a:lnTo>
                    <a:lnTo>
                      <a:pt x="23" y="7"/>
                    </a:lnTo>
                    <a:lnTo>
                      <a:pt x="24" y="7"/>
                    </a:lnTo>
                    <a:lnTo>
                      <a:pt x="25" y="7"/>
                    </a:lnTo>
                    <a:lnTo>
                      <a:pt x="25" y="6"/>
                    </a:lnTo>
                    <a:lnTo>
                      <a:pt x="26" y="6"/>
                    </a:lnTo>
                    <a:lnTo>
                      <a:pt x="27" y="6"/>
                    </a:lnTo>
                    <a:lnTo>
                      <a:pt x="28" y="5"/>
                    </a:lnTo>
                    <a:lnTo>
                      <a:pt x="29" y="4"/>
                    </a:lnTo>
                    <a:lnTo>
                      <a:pt x="30" y="4"/>
                    </a:lnTo>
                    <a:lnTo>
                      <a:pt x="31" y="4"/>
                    </a:lnTo>
                    <a:lnTo>
                      <a:pt x="33" y="4"/>
                    </a:lnTo>
                    <a:lnTo>
                      <a:pt x="34" y="4"/>
                    </a:lnTo>
                    <a:lnTo>
                      <a:pt x="38" y="7"/>
                    </a:lnTo>
                    <a:lnTo>
                      <a:pt x="39" y="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939070" name="Group 62"/>
          <p:cNvGrpSpPr>
            <a:grpSpLocks/>
          </p:cNvGrpSpPr>
          <p:nvPr/>
        </p:nvGrpSpPr>
        <p:grpSpPr bwMode="auto">
          <a:xfrm>
            <a:off x="2532063" y="2746375"/>
            <a:ext cx="1206500" cy="3201988"/>
            <a:chOff x="1595" y="1730"/>
            <a:chExt cx="760" cy="2017"/>
          </a:xfrm>
        </p:grpSpPr>
        <p:grpSp>
          <p:nvGrpSpPr>
            <p:cNvPr id="10370" name="Group 63"/>
            <p:cNvGrpSpPr>
              <a:grpSpLocks/>
            </p:cNvGrpSpPr>
            <p:nvPr/>
          </p:nvGrpSpPr>
          <p:grpSpPr bwMode="auto">
            <a:xfrm>
              <a:off x="1602" y="1730"/>
              <a:ext cx="753" cy="895"/>
              <a:chOff x="1602" y="1730"/>
              <a:chExt cx="753" cy="895"/>
            </a:xfrm>
          </p:grpSpPr>
          <p:sp>
            <p:nvSpPr>
              <p:cNvPr id="10389" name="Freeform 64"/>
              <p:cNvSpPr>
                <a:spLocks/>
              </p:cNvSpPr>
              <p:nvPr/>
            </p:nvSpPr>
            <p:spPr bwMode="auto">
              <a:xfrm>
                <a:off x="1602" y="1730"/>
                <a:ext cx="48" cy="264"/>
              </a:xfrm>
              <a:custGeom>
                <a:avLst/>
                <a:gdLst>
                  <a:gd name="T0" fmla="*/ 0 w 162"/>
                  <a:gd name="T1" fmla="*/ 0 h 793"/>
                  <a:gd name="T2" fmla="*/ 0 w 162"/>
                  <a:gd name="T3" fmla="*/ 0 h 793"/>
                  <a:gd name="T4" fmla="*/ 0 w 162"/>
                  <a:gd name="T5" fmla="*/ 0 h 793"/>
                  <a:gd name="T6" fmla="*/ 0 w 162"/>
                  <a:gd name="T7" fmla="*/ 0 h 793"/>
                  <a:gd name="T8" fmla="*/ 0 w 162"/>
                  <a:gd name="T9" fmla="*/ 0 h 793"/>
                  <a:gd name="T10" fmla="*/ 0 w 162"/>
                  <a:gd name="T11" fmla="*/ 0 h 793"/>
                  <a:gd name="T12" fmla="*/ 0 w 162"/>
                  <a:gd name="T13" fmla="*/ 0 h 793"/>
                  <a:gd name="T14" fmla="*/ 0 w 162"/>
                  <a:gd name="T15" fmla="*/ 0 h 793"/>
                  <a:gd name="T16" fmla="*/ 0 w 162"/>
                  <a:gd name="T17" fmla="*/ 0 h 793"/>
                  <a:gd name="T18" fmla="*/ 0 w 162"/>
                  <a:gd name="T19" fmla="*/ 0 h 793"/>
                  <a:gd name="T20" fmla="*/ 0 w 162"/>
                  <a:gd name="T21" fmla="*/ 0 h 793"/>
                  <a:gd name="T22" fmla="*/ 0 w 162"/>
                  <a:gd name="T23" fmla="*/ 0 h 793"/>
                  <a:gd name="T24" fmla="*/ 0 w 162"/>
                  <a:gd name="T25" fmla="*/ 0 h 793"/>
                  <a:gd name="T26" fmla="*/ 0 w 162"/>
                  <a:gd name="T27" fmla="*/ 0 h 793"/>
                  <a:gd name="T28" fmla="*/ 0 w 162"/>
                  <a:gd name="T29" fmla="*/ 0 h 793"/>
                  <a:gd name="T30" fmla="*/ 0 w 162"/>
                  <a:gd name="T31" fmla="*/ 0 h 793"/>
                  <a:gd name="T32" fmla="*/ 0 w 162"/>
                  <a:gd name="T33" fmla="*/ 0 h 793"/>
                  <a:gd name="T34" fmla="*/ 0 w 162"/>
                  <a:gd name="T35" fmla="*/ 0 h 793"/>
                  <a:gd name="T36" fmla="*/ 0 w 162"/>
                  <a:gd name="T37" fmla="*/ 0 h 793"/>
                  <a:gd name="T38" fmla="*/ 0 w 162"/>
                  <a:gd name="T39" fmla="*/ 0 h 793"/>
                  <a:gd name="T40" fmla="*/ 0 w 162"/>
                  <a:gd name="T41" fmla="*/ 0 h 793"/>
                  <a:gd name="T42" fmla="*/ 0 w 162"/>
                  <a:gd name="T43" fmla="*/ 0 h 793"/>
                  <a:gd name="T44" fmla="*/ 0 w 162"/>
                  <a:gd name="T45" fmla="*/ 0 h 793"/>
                  <a:gd name="T46" fmla="*/ 0 w 162"/>
                  <a:gd name="T47" fmla="*/ 0 h 793"/>
                  <a:gd name="T48" fmla="*/ 0 w 162"/>
                  <a:gd name="T49" fmla="*/ 0 h 793"/>
                  <a:gd name="T50" fmla="*/ 0 w 162"/>
                  <a:gd name="T51" fmla="*/ 0 h 793"/>
                  <a:gd name="T52" fmla="*/ 0 w 162"/>
                  <a:gd name="T53" fmla="*/ 0 h 793"/>
                  <a:gd name="T54" fmla="*/ 0 w 162"/>
                  <a:gd name="T55" fmla="*/ 0 h 793"/>
                  <a:gd name="T56" fmla="*/ 0 w 162"/>
                  <a:gd name="T57" fmla="*/ 0 h 793"/>
                  <a:gd name="T58" fmla="*/ 0 w 162"/>
                  <a:gd name="T59" fmla="*/ 0 h 793"/>
                  <a:gd name="T60" fmla="*/ 0 w 162"/>
                  <a:gd name="T61" fmla="*/ 0 h 793"/>
                  <a:gd name="T62" fmla="*/ 0 w 162"/>
                  <a:gd name="T63" fmla="*/ 0 h 793"/>
                  <a:gd name="T64" fmla="*/ 0 w 162"/>
                  <a:gd name="T65" fmla="*/ 0 h 793"/>
                  <a:gd name="T66" fmla="*/ 0 w 162"/>
                  <a:gd name="T67" fmla="*/ 0 h 793"/>
                  <a:gd name="T68" fmla="*/ 0 w 162"/>
                  <a:gd name="T69" fmla="*/ 0 h 793"/>
                  <a:gd name="T70" fmla="*/ 0 w 162"/>
                  <a:gd name="T71" fmla="*/ 0 h 793"/>
                  <a:gd name="T72" fmla="*/ 0 w 162"/>
                  <a:gd name="T73" fmla="*/ 0 h 793"/>
                  <a:gd name="T74" fmla="*/ 0 w 162"/>
                  <a:gd name="T75" fmla="*/ 0 h 793"/>
                  <a:gd name="T76" fmla="*/ 0 w 162"/>
                  <a:gd name="T77" fmla="*/ 0 h 793"/>
                  <a:gd name="T78" fmla="*/ 0 w 162"/>
                  <a:gd name="T79" fmla="*/ 0 h 793"/>
                  <a:gd name="T80" fmla="*/ 0 w 162"/>
                  <a:gd name="T81" fmla="*/ 0 h 793"/>
                  <a:gd name="T82" fmla="*/ 0 w 162"/>
                  <a:gd name="T83" fmla="*/ 0 h 793"/>
                  <a:gd name="T84" fmla="*/ 0 w 162"/>
                  <a:gd name="T85" fmla="*/ 0 h 793"/>
                  <a:gd name="T86" fmla="*/ 0 w 162"/>
                  <a:gd name="T87" fmla="*/ 0 h 793"/>
                  <a:gd name="T88" fmla="*/ 0 w 162"/>
                  <a:gd name="T89" fmla="*/ 0 h 793"/>
                  <a:gd name="T90" fmla="*/ 0 w 162"/>
                  <a:gd name="T91" fmla="*/ 0 h 793"/>
                  <a:gd name="T92" fmla="*/ 0 w 162"/>
                  <a:gd name="T93" fmla="*/ 0 h 793"/>
                  <a:gd name="T94" fmla="*/ 0 w 162"/>
                  <a:gd name="T95" fmla="*/ 0 h 793"/>
                  <a:gd name="T96" fmla="*/ 0 w 162"/>
                  <a:gd name="T97" fmla="*/ 0 h 793"/>
                  <a:gd name="T98" fmla="*/ 0 w 162"/>
                  <a:gd name="T99" fmla="*/ 0 h 793"/>
                  <a:gd name="T100" fmla="*/ 0 w 162"/>
                  <a:gd name="T101" fmla="*/ 0 h 793"/>
                  <a:gd name="T102" fmla="*/ 0 w 162"/>
                  <a:gd name="T103" fmla="*/ 0 h 793"/>
                  <a:gd name="T104" fmla="*/ 0 w 162"/>
                  <a:gd name="T105" fmla="*/ 0 h 793"/>
                  <a:gd name="T106" fmla="*/ 0 w 162"/>
                  <a:gd name="T107" fmla="*/ 0 h 793"/>
                  <a:gd name="T108" fmla="*/ 0 w 162"/>
                  <a:gd name="T109" fmla="*/ 0 h 793"/>
                  <a:gd name="T110" fmla="*/ 0 w 162"/>
                  <a:gd name="T111" fmla="*/ 0 h 793"/>
                  <a:gd name="T112" fmla="*/ 0 w 162"/>
                  <a:gd name="T113" fmla="*/ 0 h 793"/>
                  <a:gd name="T114" fmla="*/ 0 w 162"/>
                  <a:gd name="T115" fmla="*/ 0 h 793"/>
                  <a:gd name="T116" fmla="*/ 0 w 162"/>
                  <a:gd name="T117" fmla="*/ 0 h 793"/>
                  <a:gd name="T118" fmla="*/ 0 w 162"/>
                  <a:gd name="T119" fmla="*/ 0 h 793"/>
                  <a:gd name="T120" fmla="*/ 0 w 162"/>
                  <a:gd name="T121" fmla="*/ 0 h 793"/>
                  <a:gd name="T122" fmla="*/ 0 w 162"/>
                  <a:gd name="T123" fmla="*/ 0 h 793"/>
                  <a:gd name="T124" fmla="*/ 0 w 162"/>
                  <a:gd name="T125" fmla="*/ 0 h 7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793">
                    <a:moveTo>
                      <a:pt x="0" y="0"/>
                    </a:moveTo>
                    <a:lnTo>
                      <a:pt x="1" y="1"/>
                    </a:lnTo>
                    <a:lnTo>
                      <a:pt x="3" y="1"/>
                    </a:lnTo>
                    <a:lnTo>
                      <a:pt x="4" y="4"/>
                    </a:lnTo>
                    <a:lnTo>
                      <a:pt x="5" y="5"/>
                    </a:lnTo>
                    <a:lnTo>
                      <a:pt x="6" y="6"/>
                    </a:lnTo>
                    <a:lnTo>
                      <a:pt x="7" y="6"/>
                    </a:lnTo>
                    <a:lnTo>
                      <a:pt x="10" y="10"/>
                    </a:lnTo>
                    <a:lnTo>
                      <a:pt x="11" y="12"/>
                    </a:lnTo>
                    <a:lnTo>
                      <a:pt x="12" y="13"/>
                    </a:lnTo>
                    <a:lnTo>
                      <a:pt x="13" y="14"/>
                    </a:lnTo>
                    <a:lnTo>
                      <a:pt x="14" y="17"/>
                    </a:lnTo>
                    <a:lnTo>
                      <a:pt x="15" y="18"/>
                    </a:lnTo>
                    <a:lnTo>
                      <a:pt x="17" y="21"/>
                    </a:lnTo>
                    <a:lnTo>
                      <a:pt x="18" y="22"/>
                    </a:lnTo>
                    <a:lnTo>
                      <a:pt x="19" y="23"/>
                    </a:lnTo>
                    <a:lnTo>
                      <a:pt x="20" y="26"/>
                    </a:lnTo>
                    <a:lnTo>
                      <a:pt x="21" y="27"/>
                    </a:lnTo>
                    <a:lnTo>
                      <a:pt x="24" y="31"/>
                    </a:lnTo>
                    <a:lnTo>
                      <a:pt x="25" y="38"/>
                    </a:lnTo>
                    <a:lnTo>
                      <a:pt x="26" y="43"/>
                    </a:lnTo>
                    <a:lnTo>
                      <a:pt x="27" y="46"/>
                    </a:lnTo>
                    <a:lnTo>
                      <a:pt x="28" y="51"/>
                    </a:lnTo>
                    <a:lnTo>
                      <a:pt x="29" y="54"/>
                    </a:lnTo>
                    <a:lnTo>
                      <a:pt x="31" y="57"/>
                    </a:lnTo>
                    <a:lnTo>
                      <a:pt x="32" y="62"/>
                    </a:lnTo>
                    <a:lnTo>
                      <a:pt x="33" y="83"/>
                    </a:lnTo>
                    <a:lnTo>
                      <a:pt x="34" y="83"/>
                    </a:lnTo>
                    <a:lnTo>
                      <a:pt x="35" y="83"/>
                    </a:lnTo>
                    <a:lnTo>
                      <a:pt x="38" y="83"/>
                    </a:lnTo>
                    <a:lnTo>
                      <a:pt x="39" y="84"/>
                    </a:lnTo>
                    <a:lnTo>
                      <a:pt x="40" y="84"/>
                    </a:lnTo>
                    <a:lnTo>
                      <a:pt x="41" y="86"/>
                    </a:lnTo>
                    <a:lnTo>
                      <a:pt x="42" y="89"/>
                    </a:lnTo>
                    <a:lnTo>
                      <a:pt x="44" y="119"/>
                    </a:lnTo>
                    <a:lnTo>
                      <a:pt x="45" y="120"/>
                    </a:lnTo>
                    <a:lnTo>
                      <a:pt x="46" y="121"/>
                    </a:lnTo>
                    <a:lnTo>
                      <a:pt x="47" y="123"/>
                    </a:lnTo>
                    <a:lnTo>
                      <a:pt x="48" y="127"/>
                    </a:lnTo>
                    <a:lnTo>
                      <a:pt x="51" y="157"/>
                    </a:lnTo>
                    <a:lnTo>
                      <a:pt x="52" y="157"/>
                    </a:lnTo>
                    <a:lnTo>
                      <a:pt x="53" y="158"/>
                    </a:lnTo>
                    <a:lnTo>
                      <a:pt x="54" y="161"/>
                    </a:lnTo>
                    <a:lnTo>
                      <a:pt x="55" y="198"/>
                    </a:lnTo>
                    <a:lnTo>
                      <a:pt x="57" y="198"/>
                    </a:lnTo>
                    <a:lnTo>
                      <a:pt x="58" y="198"/>
                    </a:lnTo>
                    <a:lnTo>
                      <a:pt x="59" y="199"/>
                    </a:lnTo>
                    <a:lnTo>
                      <a:pt x="60" y="199"/>
                    </a:lnTo>
                    <a:lnTo>
                      <a:pt x="61" y="201"/>
                    </a:lnTo>
                    <a:lnTo>
                      <a:pt x="63" y="203"/>
                    </a:lnTo>
                    <a:lnTo>
                      <a:pt x="65" y="232"/>
                    </a:lnTo>
                    <a:lnTo>
                      <a:pt x="66" y="232"/>
                    </a:lnTo>
                    <a:lnTo>
                      <a:pt x="67" y="234"/>
                    </a:lnTo>
                    <a:lnTo>
                      <a:pt x="68" y="234"/>
                    </a:lnTo>
                    <a:lnTo>
                      <a:pt x="69" y="235"/>
                    </a:lnTo>
                    <a:lnTo>
                      <a:pt x="71" y="237"/>
                    </a:lnTo>
                    <a:lnTo>
                      <a:pt x="72" y="239"/>
                    </a:lnTo>
                    <a:lnTo>
                      <a:pt x="73" y="242"/>
                    </a:lnTo>
                    <a:lnTo>
                      <a:pt x="74" y="277"/>
                    </a:lnTo>
                    <a:lnTo>
                      <a:pt x="77" y="279"/>
                    </a:lnTo>
                    <a:lnTo>
                      <a:pt x="78" y="278"/>
                    </a:lnTo>
                    <a:lnTo>
                      <a:pt x="79" y="280"/>
                    </a:lnTo>
                    <a:lnTo>
                      <a:pt x="80" y="281"/>
                    </a:lnTo>
                    <a:lnTo>
                      <a:pt x="81" y="283"/>
                    </a:lnTo>
                    <a:lnTo>
                      <a:pt x="82" y="287"/>
                    </a:lnTo>
                    <a:lnTo>
                      <a:pt x="84" y="341"/>
                    </a:lnTo>
                    <a:lnTo>
                      <a:pt x="85" y="387"/>
                    </a:lnTo>
                    <a:lnTo>
                      <a:pt x="86" y="388"/>
                    </a:lnTo>
                    <a:lnTo>
                      <a:pt x="88" y="391"/>
                    </a:lnTo>
                    <a:lnTo>
                      <a:pt x="90" y="422"/>
                    </a:lnTo>
                    <a:lnTo>
                      <a:pt x="91" y="422"/>
                    </a:lnTo>
                    <a:lnTo>
                      <a:pt x="92" y="422"/>
                    </a:lnTo>
                    <a:lnTo>
                      <a:pt x="93" y="423"/>
                    </a:lnTo>
                    <a:lnTo>
                      <a:pt x="94" y="423"/>
                    </a:lnTo>
                    <a:lnTo>
                      <a:pt x="96" y="423"/>
                    </a:lnTo>
                    <a:lnTo>
                      <a:pt x="97" y="424"/>
                    </a:lnTo>
                    <a:lnTo>
                      <a:pt x="98" y="427"/>
                    </a:lnTo>
                    <a:lnTo>
                      <a:pt x="99" y="429"/>
                    </a:lnTo>
                    <a:lnTo>
                      <a:pt x="101" y="470"/>
                    </a:lnTo>
                    <a:lnTo>
                      <a:pt x="103" y="472"/>
                    </a:lnTo>
                    <a:lnTo>
                      <a:pt x="104" y="473"/>
                    </a:lnTo>
                    <a:lnTo>
                      <a:pt x="105" y="477"/>
                    </a:lnTo>
                    <a:lnTo>
                      <a:pt x="106" y="501"/>
                    </a:lnTo>
                    <a:lnTo>
                      <a:pt x="108" y="502"/>
                    </a:lnTo>
                    <a:lnTo>
                      <a:pt x="109" y="502"/>
                    </a:lnTo>
                    <a:lnTo>
                      <a:pt x="110" y="504"/>
                    </a:lnTo>
                    <a:lnTo>
                      <a:pt x="111" y="506"/>
                    </a:lnTo>
                    <a:lnTo>
                      <a:pt x="112" y="507"/>
                    </a:lnTo>
                    <a:lnTo>
                      <a:pt x="113" y="511"/>
                    </a:lnTo>
                    <a:lnTo>
                      <a:pt x="115" y="554"/>
                    </a:lnTo>
                    <a:lnTo>
                      <a:pt x="117" y="555"/>
                    </a:lnTo>
                    <a:lnTo>
                      <a:pt x="118" y="558"/>
                    </a:lnTo>
                    <a:lnTo>
                      <a:pt x="119" y="562"/>
                    </a:lnTo>
                    <a:lnTo>
                      <a:pt x="121" y="591"/>
                    </a:lnTo>
                    <a:lnTo>
                      <a:pt x="122" y="591"/>
                    </a:lnTo>
                    <a:lnTo>
                      <a:pt x="123" y="592"/>
                    </a:lnTo>
                    <a:lnTo>
                      <a:pt x="124" y="592"/>
                    </a:lnTo>
                    <a:lnTo>
                      <a:pt x="125" y="593"/>
                    </a:lnTo>
                    <a:lnTo>
                      <a:pt x="126" y="593"/>
                    </a:lnTo>
                    <a:lnTo>
                      <a:pt x="128" y="595"/>
                    </a:lnTo>
                    <a:lnTo>
                      <a:pt x="130" y="596"/>
                    </a:lnTo>
                    <a:lnTo>
                      <a:pt x="131" y="599"/>
                    </a:lnTo>
                    <a:lnTo>
                      <a:pt x="132" y="636"/>
                    </a:lnTo>
                    <a:lnTo>
                      <a:pt x="133" y="637"/>
                    </a:lnTo>
                    <a:lnTo>
                      <a:pt x="135" y="637"/>
                    </a:lnTo>
                    <a:lnTo>
                      <a:pt x="136" y="639"/>
                    </a:lnTo>
                    <a:lnTo>
                      <a:pt x="137" y="641"/>
                    </a:lnTo>
                    <a:lnTo>
                      <a:pt x="138" y="642"/>
                    </a:lnTo>
                    <a:lnTo>
                      <a:pt x="139" y="644"/>
                    </a:lnTo>
                    <a:lnTo>
                      <a:pt x="141" y="673"/>
                    </a:lnTo>
                    <a:lnTo>
                      <a:pt x="143" y="673"/>
                    </a:lnTo>
                    <a:lnTo>
                      <a:pt x="144" y="674"/>
                    </a:lnTo>
                    <a:lnTo>
                      <a:pt x="145" y="675"/>
                    </a:lnTo>
                    <a:lnTo>
                      <a:pt x="146" y="677"/>
                    </a:lnTo>
                    <a:lnTo>
                      <a:pt x="148" y="678"/>
                    </a:lnTo>
                    <a:lnTo>
                      <a:pt x="149" y="682"/>
                    </a:lnTo>
                    <a:lnTo>
                      <a:pt x="150" y="715"/>
                    </a:lnTo>
                    <a:lnTo>
                      <a:pt x="151" y="716"/>
                    </a:lnTo>
                    <a:lnTo>
                      <a:pt x="152" y="716"/>
                    </a:lnTo>
                    <a:lnTo>
                      <a:pt x="154" y="719"/>
                    </a:lnTo>
                    <a:lnTo>
                      <a:pt x="155" y="723"/>
                    </a:lnTo>
                    <a:lnTo>
                      <a:pt x="157" y="744"/>
                    </a:lnTo>
                    <a:lnTo>
                      <a:pt x="158" y="747"/>
                    </a:lnTo>
                    <a:lnTo>
                      <a:pt x="159" y="749"/>
                    </a:lnTo>
                    <a:lnTo>
                      <a:pt x="161" y="792"/>
                    </a:lnTo>
                    <a:lnTo>
                      <a:pt x="162" y="79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0" name="Freeform 65"/>
              <p:cNvSpPr>
                <a:spLocks/>
              </p:cNvSpPr>
              <p:nvPr/>
            </p:nvSpPr>
            <p:spPr bwMode="auto">
              <a:xfrm>
                <a:off x="1650" y="1994"/>
                <a:ext cx="47" cy="215"/>
              </a:xfrm>
              <a:custGeom>
                <a:avLst/>
                <a:gdLst>
                  <a:gd name="T0" fmla="*/ 0 w 161"/>
                  <a:gd name="T1" fmla="*/ 0 h 644"/>
                  <a:gd name="T2" fmla="*/ 0 w 161"/>
                  <a:gd name="T3" fmla="*/ 0 h 644"/>
                  <a:gd name="T4" fmla="*/ 0 w 161"/>
                  <a:gd name="T5" fmla="*/ 0 h 644"/>
                  <a:gd name="T6" fmla="*/ 0 w 161"/>
                  <a:gd name="T7" fmla="*/ 0 h 644"/>
                  <a:gd name="T8" fmla="*/ 0 w 161"/>
                  <a:gd name="T9" fmla="*/ 0 h 644"/>
                  <a:gd name="T10" fmla="*/ 0 w 161"/>
                  <a:gd name="T11" fmla="*/ 0 h 644"/>
                  <a:gd name="T12" fmla="*/ 0 w 161"/>
                  <a:gd name="T13" fmla="*/ 0 h 644"/>
                  <a:gd name="T14" fmla="*/ 0 w 161"/>
                  <a:gd name="T15" fmla="*/ 0 h 644"/>
                  <a:gd name="T16" fmla="*/ 0 w 161"/>
                  <a:gd name="T17" fmla="*/ 0 h 644"/>
                  <a:gd name="T18" fmla="*/ 0 w 161"/>
                  <a:gd name="T19" fmla="*/ 0 h 644"/>
                  <a:gd name="T20" fmla="*/ 0 w 161"/>
                  <a:gd name="T21" fmla="*/ 0 h 644"/>
                  <a:gd name="T22" fmla="*/ 0 w 161"/>
                  <a:gd name="T23" fmla="*/ 0 h 644"/>
                  <a:gd name="T24" fmla="*/ 0 w 161"/>
                  <a:gd name="T25" fmla="*/ 0 h 644"/>
                  <a:gd name="T26" fmla="*/ 0 w 161"/>
                  <a:gd name="T27" fmla="*/ 0 h 644"/>
                  <a:gd name="T28" fmla="*/ 0 w 161"/>
                  <a:gd name="T29" fmla="*/ 0 h 644"/>
                  <a:gd name="T30" fmla="*/ 0 w 161"/>
                  <a:gd name="T31" fmla="*/ 0 h 644"/>
                  <a:gd name="T32" fmla="*/ 0 w 161"/>
                  <a:gd name="T33" fmla="*/ 0 h 644"/>
                  <a:gd name="T34" fmla="*/ 0 w 161"/>
                  <a:gd name="T35" fmla="*/ 0 h 644"/>
                  <a:gd name="T36" fmla="*/ 0 w 161"/>
                  <a:gd name="T37" fmla="*/ 0 h 644"/>
                  <a:gd name="T38" fmla="*/ 0 w 161"/>
                  <a:gd name="T39" fmla="*/ 0 h 644"/>
                  <a:gd name="T40" fmla="*/ 0 w 161"/>
                  <a:gd name="T41" fmla="*/ 0 h 644"/>
                  <a:gd name="T42" fmla="*/ 0 w 161"/>
                  <a:gd name="T43" fmla="*/ 0 h 644"/>
                  <a:gd name="T44" fmla="*/ 0 w 161"/>
                  <a:gd name="T45" fmla="*/ 0 h 644"/>
                  <a:gd name="T46" fmla="*/ 0 w 161"/>
                  <a:gd name="T47" fmla="*/ 0 h 644"/>
                  <a:gd name="T48" fmla="*/ 0 w 161"/>
                  <a:gd name="T49" fmla="*/ 0 h 644"/>
                  <a:gd name="T50" fmla="*/ 0 w 161"/>
                  <a:gd name="T51" fmla="*/ 0 h 644"/>
                  <a:gd name="T52" fmla="*/ 0 w 161"/>
                  <a:gd name="T53" fmla="*/ 0 h 644"/>
                  <a:gd name="T54" fmla="*/ 0 w 161"/>
                  <a:gd name="T55" fmla="*/ 0 h 644"/>
                  <a:gd name="T56" fmla="*/ 0 w 161"/>
                  <a:gd name="T57" fmla="*/ 0 h 644"/>
                  <a:gd name="T58" fmla="*/ 0 w 161"/>
                  <a:gd name="T59" fmla="*/ 0 h 644"/>
                  <a:gd name="T60" fmla="*/ 0 w 161"/>
                  <a:gd name="T61" fmla="*/ 0 h 644"/>
                  <a:gd name="T62" fmla="*/ 0 w 161"/>
                  <a:gd name="T63" fmla="*/ 0 h 644"/>
                  <a:gd name="T64" fmla="*/ 0 w 161"/>
                  <a:gd name="T65" fmla="*/ 0 h 644"/>
                  <a:gd name="T66" fmla="*/ 0 w 161"/>
                  <a:gd name="T67" fmla="*/ 0 h 644"/>
                  <a:gd name="T68" fmla="*/ 0 w 161"/>
                  <a:gd name="T69" fmla="*/ 0 h 644"/>
                  <a:gd name="T70" fmla="*/ 0 w 161"/>
                  <a:gd name="T71" fmla="*/ 0 h 644"/>
                  <a:gd name="T72" fmla="*/ 0 w 161"/>
                  <a:gd name="T73" fmla="*/ 0 h 644"/>
                  <a:gd name="T74" fmla="*/ 0 w 161"/>
                  <a:gd name="T75" fmla="*/ 0 h 644"/>
                  <a:gd name="T76" fmla="*/ 0 w 161"/>
                  <a:gd name="T77" fmla="*/ 0 h 644"/>
                  <a:gd name="T78" fmla="*/ 0 w 161"/>
                  <a:gd name="T79" fmla="*/ 0 h 644"/>
                  <a:gd name="T80" fmla="*/ 0 w 161"/>
                  <a:gd name="T81" fmla="*/ 0 h 644"/>
                  <a:gd name="T82" fmla="*/ 0 w 161"/>
                  <a:gd name="T83" fmla="*/ 0 h 644"/>
                  <a:gd name="T84" fmla="*/ 0 w 161"/>
                  <a:gd name="T85" fmla="*/ 0 h 644"/>
                  <a:gd name="T86" fmla="*/ 0 w 161"/>
                  <a:gd name="T87" fmla="*/ 0 h 644"/>
                  <a:gd name="T88" fmla="*/ 0 w 161"/>
                  <a:gd name="T89" fmla="*/ 0 h 644"/>
                  <a:gd name="T90" fmla="*/ 0 w 161"/>
                  <a:gd name="T91" fmla="*/ 0 h 644"/>
                  <a:gd name="T92" fmla="*/ 0 w 161"/>
                  <a:gd name="T93" fmla="*/ 0 h 644"/>
                  <a:gd name="T94" fmla="*/ 0 w 161"/>
                  <a:gd name="T95" fmla="*/ 0 h 644"/>
                  <a:gd name="T96" fmla="*/ 0 w 161"/>
                  <a:gd name="T97" fmla="*/ 0 h 644"/>
                  <a:gd name="T98" fmla="*/ 0 w 161"/>
                  <a:gd name="T99" fmla="*/ 0 h 644"/>
                  <a:gd name="T100" fmla="*/ 0 w 161"/>
                  <a:gd name="T101" fmla="*/ 0 h 644"/>
                  <a:gd name="T102" fmla="*/ 0 w 161"/>
                  <a:gd name="T103" fmla="*/ 0 h 644"/>
                  <a:gd name="T104" fmla="*/ 0 w 161"/>
                  <a:gd name="T105" fmla="*/ 0 h 644"/>
                  <a:gd name="T106" fmla="*/ 0 w 161"/>
                  <a:gd name="T107" fmla="*/ 0 h 644"/>
                  <a:gd name="T108" fmla="*/ 0 w 161"/>
                  <a:gd name="T109" fmla="*/ 0 h 644"/>
                  <a:gd name="T110" fmla="*/ 0 w 161"/>
                  <a:gd name="T111" fmla="*/ 0 h 644"/>
                  <a:gd name="T112" fmla="*/ 0 w 161"/>
                  <a:gd name="T113" fmla="*/ 0 h 644"/>
                  <a:gd name="T114" fmla="*/ 0 w 161"/>
                  <a:gd name="T115" fmla="*/ 0 h 644"/>
                  <a:gd name="T116" fmla="*/ 0 w 161"/>
                  <a:gd name="T117" fmla="*/ 0 h 644"/>
                  <a:gd name="T118" fmla="*/ 0 w 161"/>
                  <a:gd name="T119" fmla="*/ 0 h 644"/>
                  <a:gd name="T120" fmla="*/ 0 w 161"/>
                  <a:gd name="T121" fmla="*/ 0 h 644"/>
                  <a:gd name="T122" fmla="*/ 0 w 161"/>
                  <a:gd name="T123" fmla="*/ 0 h 644"/>
                  <a:gd name="T124" fmla="*/ 0 w 161"/>
                  <a:gd name="T125" fmla="*/ 0 h 6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1" h="644">
                    <a:moveTo>
                      <a:pt x="0" y="0"/>
                    </a:moveTo>
                    <a:lnTo>
                      <a:pt x="1" y="1"/>
                    </a:lnTo>
                    <a:lnTo>
                      <a:pt x="2" y="1"/>
                    </a:lnTo>
                    <a:lnTo>
                      <a:pt x="3" y="3"/>
                    </a:lnTo>
                    <a:lnTo>
                      <a:pt x="5" y="4"/>
                    </a:lnTo>
                    <a:lnTo>
                      <a:pt x="6" y="7"/>
                    </a:lnTo>
                    <a:lnTo>
                      <a:pt x="8" y="11"/>
                    </a:lnTo>
                    <a:lnTo>
                      <a:pt x="9" y="78"/>
                    </a:lnTo>
                    <a:lnTo>
                      <a:pt x="11" y="78"/>
                    </a:lnTo>
                    <a:lnTo>
                      <a:pt x="12" y="79"/>
                    </a:lnTo>
                    <a:lnTo>
                      <a:pt x="13" y="81"/>
                    </a:lnTo>
                    <a:lnTo>
                      <a:pt x="14" y="82"/>
                    </a:lnTo>
                    <a:lnTo>
                      <a:pt x="15" y="83"/>
                    </a:lnTo>
                    <a:lnTo>
                      <a:pt x="16" y="88"/>
                    </a:lnTo>
                    <a:lnTo>
                      <a:pt x="18" y="113"/>
                    </a:lnTo>
                    <a:lnTo>
                      <a:pt x="19" y="114"/>
                    </a:lnTo>
                    <a:lnTo>
                      <a:pt x="21" y="115"/>
                    </a:lnTo>
                    <a:lnTo>
                      <a:pt x="22" y="119"/>
                    </a:lnTo>
                    <a:lnTo>
                      <a:pt x="24" y="138"/>
                    </a:lnTo>
                    <a:lnTo>
                      <a:pt x="25" y="138"/>
                    </a:lnTo>
                    <a:lnTo>
                      <a:pt x="26" y="138"/>
                    </a:lnTo>
                    <a:lnTo>
                      <a:pt x="27" y="138"/>
                    </a:lnTo>
                    <a:lnTo>
                      <a:pt x="28" y="139"/>
                    </a:lnTo>
                    <a:lnTo>
                      <a:pt x="29" y="140"/>
                    </a:lnTo>
                    <a:lnTo>
                      <a:pt x="31" y="140"/>
                    </a:lnTo>
                    <a:lnTo>
                      <a:pt x="32" y="142"/>
                    </a:lnTo>
                    <a:lnTo>
                      <a:pt x="33" y="145"/>
                    </a:lnTo>
                    <a:lnTo>
                      <a:pt x="35" y="150"/>
                    </a:lnTo>
                    <a:lnTo>
                      <a:pt x="36" y="167"/>
                    </a:lnTo>
                    <a:lnTo>
                      <a:pt x="38" y="168"/>
                    </a:lnTo>
                    <a:lnTo>
                      <a:pt x="39" y="168"/>
                    </a:lnTo>
                    <a:lnTo>
                      <a:pt x="40" y="170"/>
                    </a:lnTo>
                    <a:lnTo>
                      <a:pt x="41" y="173"/>
                    </a:lnTo>
                    <a:lnTo>
                      <a:pt x="42" y="176"/>
                    </a:lnTo>
                    <a:lnTo>
                      <a:pt x="44" y="213"/>
                    </a:lnTo>
                    <a:lnTo>
                      <a:pt x="45" y="220"/>
                    </a:lnTo>
                    <a:lnTo>
                      <a:pt x="46" y="222"/>
                    </a:lnTo>
                    <a:lnTo>
                      <a:pt x="48" y="225"/>
                    </a:lnTo>
                    <a:lnTo>
                      <a:pt x="49" y="225"/>
                    </a:lnTo>
                    <a:lnTo>
                      <a:pt x="50" y="226"/>
                    </a:lnTo>
                    <a:lnTo>
                      <a:pt x="52" y="227"/>
                    </a:lnTo>
                    <a:lnTo>
                      <a:pt x="53" y="230"/>
                    </a:lnTo>
                    <a:lnTo>
                      <a:pt x="54" y="234"/>
                    </a:lnTo>
                    <a:lnTo>
                      <a:pt x="55" y="263"/>
                    </a:lnTo>
                    <a:lnTo>
                      <a:pt x="56" y="263"/>
                    </a:lnTo>
                    <a:lnTo>
                      <a:pt x="58" y="266"/>
                    </a:lnTo>
                    <a:lnTo>
                      <a:pt x="59" y="267"/>
                    </a:lnTo>
                    <a:lnTo>
                      <a:pt x="61" y="270"/>
                    </a:lnTo>
                    <a:lnTo>
                      <a:pt x="62" y="299"/>
                    </a:lnTo>
                    <a:lnTo>
                      <a:pt x="63" y="299"/>
                    </a:lnTo>
                    <a:lnTo>
                      <a:pt x="65" y="300"/>
                    </a:lnTo>
                    <a:lnTo>
                      <a:pt x="66" y="300"/>
                    </a:lnTo>
                    <a:lnTo>
                      <a:pt x="67" y="302"/>
                    </a:lnTo>
                    <a:lnTo>
                      <a:pt x="68" y="302"/>
                    </a:lnTo>
                    <a:lnTo>
                      <a:pt x="69" y="303"/>
                    </a:lnTo>
                    <a:lnTo>
                      <a:pt x="70" y="304"/>
                    </a:lnTo>
                    <a:lnTo>
                      <a:pt x="72" y="308"/>
                    </a:lnTo>
                    <a:lnTo>
                      <a:pt x="73" y="314"/>
                    </a:lnTo>
                    <a:lnTo>
                      <a:pt x="75" y="318"/>
                    </a:lnTo>
                    <a:lnTo>
                      <a:pt x="76" y="320"/>
                    </a:lnTo>
                    <a:lnTo>
                      <a:pt x="77" y="321"/>
                    </a:lnTo>
                    <a:lnTo>
                      <a:pt x="79" y="323"/>
                    </a:lnTo>
                    <a:lnTo>
                      <a:pt x="80" y="343"/>
                    </a:lnTo>
                    <a:lnTo>
                      <a:pt x="81" y="344"/>
                    </a:lnTo>
                    <a:lnTo>
                      <a:pt x="82" y="348"/>
                    </a:lnTo>
                    <a:lnTo>
                      <a:pt x="83" y="349"/>
                    </a:lnTo>
                    <a:lnTo>
                      <a:pt x="85" y="352"/>
                    </a:lnTo>
                    <a:lnTo>
                      <a:pt x="86" y="376"/>
                    </a:lnTo>
                    <a:lnTo>
                      <a:pt x="88" y="377"/>
                    </a:lnTo>
                    <a:lnTo>
                      <a:pt x="89" y="378"/>
                    </a:lnTo>
                    <a:lnTo>
                      <a:pt x="90" y="384"/>
                    </a:lnTo>
                    <a:lnTo>
                      <a:pt x="92" y="391"/>
                    </a:lnTo>
                    <a:lnTo>
                      <a:pt x="93" y="394"/>
                    </a:lnTo>
                    <a:lnTo>
                      <a:pt x="94" y="398"/>
                    </a:lnTo>
                    <a:lnTo>
                      <a:pt x="95" y="411"/>
                    </a:lnTo>
                    <a:lnTo>
                      <a:pt x="96" y="415"/>
                    </a:lnTo>
                    <a:lnTo>
                      <a:pt x="98" y="419"/>
                    </a:lnTo>
                    <a:lnTo>
                      <a:pt x="99" y="434"/>
                    </a:lnTo>
                    <a:lnTo>
                      <a:pt x="101" y="435"/>
                    </a:lnTo>
                    <a:lnTo>
                      <a:pt x="102" y="437"/>
                    </a:lnTo>
                    <a:lnTo>
                      <a:pt x="103" y="438"/>
                    </a:lnTo>
                    <a:lnTo>
                      <a:pt x="104" y="438"/>
                    </a:lnTo>
                    <a:lnTo>
                      <a:pt x="106" y="439"/>
                    </a:lnTo>
                    <a:lnTo>
                      <a:pt x="107" y="442"/>
                    </a:lnTo>
                    <a:lnTo>
                      <a:pt x="108" y="446"/>
                    </a:lnTo>
                    <a:lnTo>
                      <a:pt x="109" y="455"/>
                    </a:lnTo>
                    <a:lnTo>
                      <a:pt x="110" y="458"/>
                    </a:lnTo>
                    <a:lnTo>
                      <a:pt x="112" y="459"/>
                    </a:lnTo>
                    <a:lnTo>
                      <a:pt x="113" y="462"/>
                    </a:lnTo>
                    <a:lnTo>
                      <a:pt x="115" y="463"/>
                    </a:lnTo>
                    <a:lnTo>
                      <a:pt x="116" y="464"/>
                    </a:lnTo>
                    <a:lnTo>
                      <a:pt x="117" y="468"/>
                    </a:lnTo>
                    <a:lnTo>
                      <a:pt x="119" y="504"/>
                    </a:lnTo>
                    <a:lnTo>
                      <a:pt x="120" y="504"/>
                    </a:lnTo>
                    <a:lnTo>
                      <a:pt x="121" y="505"/>
                    </a:lnTo>
                    <a:lnTo>
                      <a:pt x="122" y="508"/>
                    </a:lnTo>
                    <a:lnTo>
                      <a:pt x="123" y="508"/>
                    </a:lnTo>
                    <a:lnTo>
                      <a:pt x="124" y="509"/>
                    </a:lnTo>
                    <a:lnTo>
                      <a:pt x="126" y="510"/>
                    </a:lnTo>
                    <a:lnTo>
                      <a:pt x="128" y="512"/>
                    </a:lnTo>
                    <a:lnTo>
                      <a:pt x="129" y="513"/>
                    </a:lnTo>
                    <a:lnTo>
                      <a:pt x="130" y="514"/>
                    </a:lnTo>
                    <a:lnTo>
                      <a:pt x="131" y="517"/>
                    </a:lnTo>
                    <a:lnTo>
                      <a:pt x="133" y="525"/>
                    </a:lnTo>
                    <a:lnTo>
                      <a:pt x="134" y="530"/>
                    </a:lnTo>
                    <a:lnTo>
                      <a:pt x="135" y="535"/>
                    </a:lnTo>
                    <a:lnTo>
                      <a:pt x="136" y="550"/>
                    </a:lnTo>
                    <a:lnTo>
                      <a:pt x="137" y="553"/>
                    </a:lnTo>
                    <a:lnTo>
                      <a:pt x="139" y="557"/>
                    </a:lnTo>
                    <a:lnTo>
                      <a:pt x="141" y="559"/>
                    </a:lnTo>
                    <a:lnTo>
                      <a:pt x="142" y="565"/>
                    </a:lnTo>
                    <a:lnTo>
                      <a:pt x="143" y="567"/>
                    </a:lnTo>
                    <a:lnTo>
                      <a:pt x="144" y="573"/>
                    </a:lnTo>
                    <a:lnTo>
                      <a:pt x="146" y="579"/>
                    </a:lnTo>
                    <a:lnTo>
                      <a:pt x="147" y="599"/>
                    </a:lnTo>
                    <a:lnTo>
                      <a:pt x="148" y="606"/>
                    </a:lnTo>
                    <a:lnTo>
                      <a:pt x="149" y="614"/>
                    </a:lnTo>
                    <a:lnTo>
                      <a:pt x="150" y="619"/>
                    </a:lnTo>
                    <a:lnTo>
                      <a:pt x="152" y="623"/>
                    </a:lnTo>
                    <a:lnTo>
                      <a:pt x="153" y="627"/>
                    </a:lnTo>
                    <a:lnTo>
                      <a:pt x="155" y="631"/>
                    </a:lnTo>
                    <a:lnTo>
                      <a:pt x="156" y="633"/>
                    </a:lnTo>
                    <a:lnTo>
                      <a:pt x="157" y="636"/>
                    </a:lnTo>
                    <a:lnTo>
                      <a:pt x="158" y="637"/>
                    </a:lnTo>
                    <a:lnTo>
                      <a:pt x="160" y="640"/>
                    </a:lnTo>
                    <a:lnTo>
                      <a:pt x="161" y="64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1" name="Freeform 66"/>
              <p:cNvSpPr>
                <a:spLocks/>
              </p:cNvSpPr>
              <p:nvPr/>
            </p:nvSpPr>
            <p:spPr bwMode="auto">
              <a:xfrm>
                <a:off x="1697" y="2209"/>
                <a:ext cx="48" cy="125"/>
              </a:xfrm>
              <a:custGeom>
                <a:avLst/>
                <a:gdLst>
                  <a:gd name="T0" fmla="*/ 0 w 160"/>
                  <a:gd name="T1" fmla="*/ 0 h 374"/>
                  <a:gd name="T2" fmla="*/ 0 w 160"/>
                  <a:gd name="T3" fmla="*/ 0 h 374"/>
                  <a:gd name="T4" fmla="*/ 0 w 160"/>
                  <a:gd name="T5" fmla="*/ 0 h 374"/>
                  <a:gd name="T6" fmla="*/ 0 w 160"/>
                  <a:gd name="T7" fmla="*/ 0 h 374"/>
                  <a:gd name="T8" fmla="*/ 0 w 160"/>
                  <a:gd name="T9" fmla="*/ 0 h 374"/>
                  <a:gd name="T10" fmla="*/ 0 w 160"/>
                  <a:gd name="T11" fmla="*/ 0 h 374"/>
                  <a:gd name="T12" fmla="*/ 0 w 160"/>
                  <a:gd name="T13" fmla="*/ 0 h 374"/>
                  <a:gd name="T14" fmla="*/ 0 w 160"/>
                  <a:gd name="T15" fmla="*/ 0 h 374"/>
                  <a:gd name="T16" fmla="*/ 0 w 160"/>
                  <a:gd name="T17" fmla="*/ 0 h 374"/>
                  <a:gd name="T18" fmla="*/ 0 w 160"/>
                  <a:gd name="T19" fmla="*/ 0 h 374"/>
                  <a:gd name="T20" fmla="*/ 0 w 160"/>
                  <a:gd name="T21" fmla="*/ 0 h 374"/>
                  <a:gd name="T22" fmla="*/ 0 w 160"/>
                  <a:gd name="T23" fmla="*/ 0 h 374"/>
                  <a:gd name="T24" fmla="*/ 0 w 160"/>
                  <a:gd name="T25" fmla="*/ 0 h 374"/>
                  <a:gd name="T26" fmla="*/ 0 w 160"/>
                  <a:gd name="T27" fmla="*/ 0 h 374"/>
                  <a:gd name="T28" fmla="*/ 0 w 160"/>
                  <a:gd name="T29" fmla="*/ 0 h 374"/>
                  <a:gd name="T30" fmla="*/ 0 w 160"/>
                  <a:gd name="T31" fmla="*/ 0 h 374"/>
                  <a:gd name="T32" fmla="*/ 0 w 160"/>
                  <a:gd name="T33" fmla="*/ 0 h 374"/>
                  <a:gd name="T34" fmla="*/ 0 w 160"/>
                  <a:gd name="T35" fmla="*/ 0 h 374"/>
                  <a:gd name="T36" fmla="*/ 0 w 160"/>
                  <a:gd name="T37" fmla="*/ 0 h 374"/>
                  <a:gd name="T38" fmla="*/ 0 w 160"/>
                  <a:gd name="T39" fmla="*/ 0 h 374"/>
                  <a:gd name="T40" fmla="*/ 0 w 160"/>
                  <a:gd name="T41" fmla="*/ 0 h 374"/>
                  <a:gd name="T42" fmla="*/ 0 w 160"/>
                  <a:gd name="T43" fmla="*/ 0 h 374"/>
                  <a:gd name="T44" fmla="*/ 0 w 160"/>
                  <a:gd name="T45" fmla="*/ 0 h 374"/>
                  <a:gd name="T46" fmla="*/ 0 w 160"/>
                  <a:gd name="T47" fmla="*/ 0 h 374"/>
                  <a:gd name="T48" fmla="*/ 0 w 160"/>
                  <a:gd name="T49" fmla="*/ 0 h 374"/>
                  <a:gd name="T50" fmla="*/ 0 w 160"/>
                  <a:gd name="T51" fmla="*/ 0 h 374"/>
                  <a:gd name="T52" fmla="*/ 0 w 160"/>
                  <a:gd name="T53" fmla="*/ 0 h 374"/>
                  <a:gd name="T54" fmla="*/ 0 w 160"/>
                  <a:gd name="T55" fmla="*/ 0 h 374"/>
                  <a:gd name="T56" fmla="*/ 0 w 160"/>
                  <a:gd name="T57" fmla="*/ 0 h 374"/>
                  <a:gd name="T58" fmla="*/ 0 w 160"/>
                  <a:gd name="T59" fmla="*/ 0 h 374"/>
                  <a:gd name="T60" fmla="*/ 0 w 160"/>
                  <a:gd name="T61" fmla="*/ 0 h 374"/>
                  <a:gd name="T62" fmla="*/ 0 w 160"/>
                  <a:gd name="T63" fmla="*/ 0 h 374"/>
                  <a:gd name="T64" fmla="*/ 0 w 160"/>
                  <a:gd name="T65" fmla="*/ 0 h 374"/>
                  <a:gd name="T66" fmla="*/ 0 w 160"/>
                  <a:gd name="T67" fmla="*/ 0 h 374"/>
                  <a:gd name="T68" fmla="*/ 0 w 160"/>
                  <a:gd name="T69" fmla="*/ 0 h 374"/>
                  <a:gd name="T70" fmla="*/ 0 w 160"/>
                  <a:gd name="T71" fmla="*/ 0 h 374"/>
                  <a:gd name="T72" fmla="*/ 0 w 160"/>
                  <a:gd name="T73" fmla="*/ 0 h 374"/>
                  <a:gd name="T74" fmla="*/ 0 w 160"/>
                  <a:gd name="T75" fmla="*/ 0 h 374"/>
                  <a:gd name="T76" fmla="*/ 0 w 160"/>
                  <a:gd name="T77" fmla="*/ 0 h 374"/>
                  <a:gd name="T78" fmla="*/ 0 w 160"/>
                  <a:gd name="T79" fmla="*/ 0 h 374"/>
                  <a:gd name="T80" fmla="*/ 0 w 160"/>
                  <a:gd name="T81" fmla="*/ 0 h 374"/>
                  <a:gd name="T82" fmla="*/ 0 w 160"/>
                  <a:gd name="T83" fmla="*/ 0 h 374"/>
                  <a:gd name="T84" fmla="*/ 0 w 160"/>
                  <a:gd name="T85" fmla="*/ 0 h 374"/>
                  <a:gd name="T86" fmla="*/ 0 w 160"/>
                  <a:gd name="T87" fmla="*/ 0 h 374"/>
                  <a:gd name="T88" fmla="*/ 0 w 160"/>
                  <a:gd name="T89" fmla="*/ 0 h 374"/>
                  <a:gd name="T90" fmla="*/ 0 w 160"/>
                  <a:gd name="T91" fmla="*/ 0 h 374"/>
                  <a:gd name="T92" fmla="*/ 0 w 160"/>
                  <a:gd name="T93" fmla="*/ 0 h 374"/>
                  <a:gd name="T94" fmla="*/ 0 w 160"/>
                  <a:gd name="T95" fmla="*/ 0 h 374"/>
                  <a:gd name="T96" fmla="*/ 0 w 160"/>
                  <a:gd name="T97" fmla="*/ 0 h 374"/>
                  <a:gd name="T98" fmla="*/ 0 w 160"/>
                  <a:gd name="T99" fmla="*/ 0 h 374"/>
                  <a:gd name="T100" fmla="*/ 0 w 160"/>
                  <a:gd name="T101" fmla="*/ 0 h 374"/>
                  <a:gd name="T102" fmla="*/ 0 w 160"/>
                  <a:gd name="T103" fmla="*/ 0 h 374"/>
                  <a:gd name="T104" fmla="*/ 0 w 160"/>
                  <a:gd name="T105" fmla="*/ 0 h 374"/>
                  <a:gd name="T106" fmla="*/ 0 w 160"/>
                  <a:gd name="T107" fmla="*/ 0 h 374"/>
                  <a:gd name="T108" fmla="*/ 0 w 160"/>
                  <a:gd name="T109" fmla="*/ 0 h 374"/>
                  <a:gd name="T110" fmla="*/ 0 w 160"/>
                  <a:gd name="T111" fmla="*/ 0 h 374"/>
                  <a:gd name="T112" fmla="*/ 0 w 160"/>
                  <a:gd name="T113" fmla="*/ 0 h 374"/>
                  <a:gd name="T114" fmla="*/ 0 w 160"/>
                  <a:gd name="T115" fmla="*/ 0 h 374"/>
                  <a:gd name="T116" fmla="*/ 0 w 160"/>
                  <a:gd name="T117" fmla="*/ 0 h 374"/>
                  <a:gd name="T118" fmla="*/ 0 w 160"/>
                  <a:gd name="T119" fmla="*/ 0 h 374"/>
                  <a:gd name="T120" fmla="*/ 0 w 160"/>
                  <a:gd name="T121" fmla="*/ 0 h 374"/>
                  <a:gd name="T122" fmla="*/ 0 w 160"/>
                  <a:gd name="T123" fmla="*/ 0 h 374"/>
                  <a:gd name="T124" fmla="*/ 0 w 160"/>
                  <a:gd name="T125" fmla="*/ 0 h 3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0" h="374">
                    <a:moveTo>
                      <a:pt x="0" y="0"/>
                    </a:moveTo>
                    <a:lnTo>
                      <a:pt x="1" y="3"/>
                    </a:lnTo>
                    <a:lnTo>
                      <a:pt x="2" y="5"/>
                    </a:lnTo>
                    <a:lnTo>
                      <a:pt x="3" y="8"/>
                    </a:lnTo>
                    <a:lnTo>
                      <a:pt x="5" y="11"/>
                    </a:lnTo>
                    <a:lnTo>
                      <a:pt x="7" y="13"/>
                    </a:lnTo>
                    <a:lnTo>
                      <a:pt x="8" y="16"/>
                    </a:lnTo>
                    <a:lnTo>
                      <a:pt x="9" y="18"/>
                    </a:lnTo>
                    <a:lnTo>
                      <a:pt x="10" y="20"/>
                    </a:lnTo>
                    <a:lnTo>
                      <a:pt x="11" y="24"/>
                    </a:lnTo>
                    <a:lnTo>
                      <a:pt x="13" y="28"/>
                    </a:lnTo>
                    <a:lnTo>
                      <a:pt x="14" y="30"/>
                    </a:lnTo>
                    <a:lnTo>
                      <a:pt x="15" y="33"/>
                    </a:lnTo>
                    <a:lnTo>
                      <a:pt x="16" y="36"/>
                    </a:lnTo>
                    <a:lnTo>
                      <a:pt x="17" y="37"/>
                    </a:lnTo>
                    <a:lnTo>
                      <a:pt x="20" y="41"/>
                    </a:lnTo>
                    <a:lnTo>
                      <a:pt x="21" y="44"/>
                    </a:lnTo>
                    <a:lnTo>
                      <a:pt x="22" y="46"/>
                    </a:lnTo>
                    <a:lnTo>
                      <a:pt x="23" y="48"/>
                    </a:lnTo>
                    <a:lnTo>
                      <a:pt x="24" y="50"/>
                    </a:lnTo>
                    <a:lnTo>
                      <a:pt x="25" y="54"/>
                    </a:lnTo>
                    <a:lnTo>
                      <a:pt x="27" y="57"/>
                    </a:lnTo>
                    <a:lnTo>
                      <a:pt x="28" y="58"/>
                    </a:lnTo>
                    <a:lnTo>
                      <a:pt x="29" y="61"/>
                    </a:lnTo>
                    <a:lnTo>
                      <a:pt x="30" y="63"/>
                    </a:lnTo>
                    <a:lnTo>
                      <a:pt x="31" y="67"/>
                    </a:lnTo>
                    <a:lnTo>
                      <a:pt x="34" y="70"/>
                    </a:lnTo>
                    <a:lnTo>
                      <a:pt x="35" y="71"/>
                    </a:lnTo>
                    <a:lnTo>
                      <a:pt x="36" y="74"/>
                    </a:lnTo>
                    <a:lnTo>
                      <a:pt x="37" y="77"/>
                    </a:lnTo>
                    <a:lnTo>
                      <a:pt x="38" y="78"/>
                    </a:lnTo>
                    <a:lnTo>
                      <a:pt x="39" y="82"/>
                    </a:lnTo>
                    <a:lnTo>
                      <a:pt x="41" y="83"/>
                    </a:lnTo>
                    <a:lnTo>
                      <a:pt x="42" y="86"/>
                    </a:lnTo>
                    <a:lnTo>
                      <a:pt x="43" y="89"/>
                    </a:lnTo>
                    <a:lnTo>
                      <a:pt x="44" y="91"/>
                    </a:lnTo>
                    <a:lnTo>
                      <a:pt x="45" y="95"/>
                    </a:lnTo>
                    <a:lnTo>
                      <a:pt x="48" y="96"/>
                    </a:lnTo>
                    <a:lnTo>
                      <a:pt x="49" y="99"/>
                    </a:lnTo>
                    <a:lnTo>
                      <a:pt x="50" y="103"/>
                    </a:lnTo>
                    <a:lnTo>
                      <a:pt x="51" y="107"/>
                    </a:lnTo>
                    <a:lnTo>
                      <a:pt x="52" y="111"/>
                    </a:lnTo>
                    <a:lnTo>
                      <a:pt x="53" y="115"/>
                    </a:lnTo>
                    <a:lnTo>
                      <a:pt x="55" y="120"/>
                    </a:lnTo>
                    <a:lnTo>
                      <a:pt x="56" y="123"/>
                    </a:lnTo>
                    <a:lnTo>
                      <a:pt x="57" y="125"/>
                    </a:lnTo>
                    <a:lnTo>
                      <a:pt x="58" y="128"/>
                    </a:lnTo>
                    <a:lnTo>
                      <a:pt x="60" y="131"/>
                    </a:lnTo>
                    <a:lnTo>
                      <a:pt x="62" y="135"/>
                    </a:lnTo>
                    <a:lnTo>
                      <a:pt x="63" y="137"/>
                    </a:lnTo>
                    <a:lnTo>
                      <a:pt x="64" y="140"/>
                    </a:lnTo>
                    <a:lnTo>
                      <a:pt x="65" y="144"/>
                    </a:lnTo>
                    <a:lnTo>
                      <a:pt x="66" y="149"/>
                    </a:lnTo>
                    <a:lnTo>
                      <a:pt x="67" y="153"/>
                    </a:lnTo>
                    <a:lnTo>
                      <a:pt x="69" y="156"/>
                    </a:lnTo>
                    <a:lnTo>
                      <a:pt x="70" y="159"/>
                    </a:lnTo>
                    <a:lnTo>
                      <a:pt x="71" y="164"/>
                    </a:lnTo>
                    <a:lnTo>
                      <a:pt x="72" y="166"/>
                    </a:lnTo>
                    <a:lnTo>
                      <a:pt x="74" y="169"/>
                    </a:lnTo>
                    <a:lnTo>
                      <a:pt x="76" y="172"/>
                    </a:lnTo>
                    <a:lnTo>
                      <a:pt x="77" y="174"/>
                    </a:lnTo>
                    <a:lnTo>
                      <a:pt x="78" y="178"/>
                    </a:lnTo>
                    <a:lnTo>
                      <a:pt x="79" y="181"/>
                    </a:lnTo>
                    <a:lnTo>
                      <a:pt x="80" y="184"/>
                    </a:lnTo>
                    <a:lnTo>
                      <a:pt x="81" y="186"/>
                    </a:lnTo>
                    <a:lnTo>
                      <a:pt x="83" y="190"/>
                    </a:lnTo>
                    <a:lnTo>
                      <a:pt x="84" y="194"/>
                    </a:lnTo>
                    <a:lnTo>
                      <a:pt x="85" y="198"/>
                    </a:lnTo>
                    <a:lnTo>
                      <a:pt x="87" y="202"/>
                    </a:lnTo>
                    <a:lnTo>
                      <a:pt x="88" y="205"/>
                    </a:lnTo>
                    <a:lnTo>
                      <a:pt x="90" y="209"/>
                    </a:lnTo>
                    <a:lnTo>
                      <a:pt x="91" y="215"/>
                    </a:lnTo>
                    <a:lnTo>
                      <a:pt x="92" y="218"/>
                    </a:lnTo>
                    <a:lnTo>
                      <a:pt x="93" y="222"/>
                    </a:lnTo>
                    <a:lnTo>
                      <a:pt x="94" y="225"/>
                    </a:lnTo>
                    <a:lnTo>
                      <a:pt x="96" y="228"/>
                    </a:lnTo>
                    <a:lnTo>
                      <a:pt x="97" y="231"/>
                    </a:lnTo>
                    <a:lnTo>
                      <a:pt x="98" y="235"/>
                    </a:lnTo>
                    <a:lnTo>
                      <a:pt x="100" y="239"/>
                    </a:lnTo>
                    <a:lnTo>
                      <a:pt x="101" y="243"/>
                    </a:lnTo>
                    <a:lnTo>
                      <a:pt x="102" y="246"/>
                    </a:lnTo>
                    <a:lnTo>
                      <a:pt x="104" y="250"/>
                    </a:lnTo>
                    <a:lnTo>
                      <a:pt x="105" y="252"/>
                    </a:lnTo>
                    <a:lnTo>
                      <a:pt x="106" y="255"/>
                    </a:lnTo>
                    <a:lnTo>
                      <a:pt x="107" y="257"/>
                    </a:lnTo>
                    <a:lnTo>
                      <a:pt x="108" y="260"/>
                    </a:lnTo>
                    <a:lnTo>
                      <a:pt x="110" y="262"/>
                    </a:lnTo>
                    <a:lnTo>
                      <a:pt x="111" y="264"/>
                    </a:lnTo>
                    <a:lnTo>
                      <a:pt x="112" y="267"/>
                    </a:lnTo>
                    <a:lnTo>
                      <a:pt x="114" y="271"/>
                    </a:lnTo>
                    <a:lnTo>
                      <a:pt x="115" y="272"/>
                    </a:lnTo>
                    <a:lnTo>
                      <a:pt x="116" y="275"/>
                    </a:lnTo>
                    <a:lnTo>
                      <a:pt x="118" y="276"/>
                    </a:lnTo>
                    <a:lnTo>
                      <a:pt x="119" y="277"/>
                    </a:lnTo>
                    <a:lnTo>
                      <a:pt x="120" y="280"/>
                    </a:lnTo>
                    <a:lnTo>
                      <a:pt x="121" y="284"/>
                    </a:lnTo>
                    <a:lnTo>
                      <a:pt x="122" y="287"/>
                    </a:lnTo>
                    <a:lnTo>
                      <a:pt x="124" y="291"/>
                    </a:lnTo>
                    <a:lnTo>
                      <a:pt x="125" y="293"/>
                    </a:lnTo>
                    <a:lnTo>
                      <a:pt x="127" y="298"/>
                    </a:lnTo>
                    <a:lnTo>
                      <a:pt x="128" y="301"/>
                    </a:lnTo>
                    <a:lnTo>
                      <a:pt x="129" y="304"/>
                    </a:lnTo>
                    <a:lnTo>
                      <a:pt x="130" y="307"/>
                    </a:lnTo>
                    <a:lnTo>
                      <a:pt x="132" y="310"/>
                    </a:lnTo>
                    <a:lnTo>
                      <a:pt x="133" y="313"/>
                    </a:lnTo>
                    <a:lnTo>
                      <a:pt x="134" y="316"/>
                    </a:lnTo>
                    <a:lnTo>
                      <a:pt x="135" y="318"/>
                    </a:lnTo>
                    <a:lnTo>
                      <a:pt x="136" y="323"/>
                    </a:lnTo>
                    <a:lnTo>
                      <a:pt x="138" y="328"/>
                    </a:lnTo>
                    <a:lnTo>
                      <a:pt x="140" y="330"/>
                    </a:lnTo>
                    <a:lnTo>
                      <a:pt x="141" y="333"/>
                    </a:lnTo>
                    <a:lnTo>
                      <a:pt x="142" y="338"/>
                    </a:lnTo>
                    <a:lnTo>
                      <a:pt x="143" y="341"/>
                    </a:lnTo>
                    <a:lnTo>
                      <a:pt x="144" y="343"/>
                    </a:lnTo>
                    <a:lnTo>
                      <a:pt x="146" y="348"/>
                    </a:lnTo>
                    <a:lnTo>
                      <a:pt x="147" y="351"/>
                    </a:lnTo>
                    <a:lnTo>
                      <a:pt x="148" y="354"/>
                    </a:lnTo>
                    <a:lnTo>
                      <a:pt x="149" y="355"/>
                    </a:lnTo>
                    <a:lnTo>
                      <a:pt x="150" y="358"/>
                    </a:lnTo>
                    <a:lnTo>
                      <a:pt x="152" y="359"/>
                    </a:lnTo>
                    <a:lnTo>
                      <a:pt x="154" y="363"/>
                    </a:lnTo>
                    <a:lnTo>
                      <a:pt x="155" y="366"/>
                    </a:lnTo>
                    <a:lnTo>
                      <a:pt x="156" y="368"/>
                    </a:lnTo>
                    <a:lnTo>
                      <a:pt x="157" y="370"/>
                    </a:lnTo>
                    <a:lnTo>
                      <a:pt x="158" y="371"/>
                    </a:lnTo>
                    <a:lnTo>
                      <a:pt x="160" y="37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2" name="Freeform 67"/>
              <p:cNvSpPr>
                <a:spLocks/>
              </p:cNvSpPr>
              <p:nvPr/>
            </p:nvSpPr>
            <p:spPr bwMode="auto">
              <a:xfrm>
                <a:off x="1745" y="2334"/>
                <a:ext cx="47" cy="85"/>
              </a:xfrm>
              <a:custGeom>
                <a:avLst/>
                <a:gdLst>
                  <a:gd name="T0" fmla="*/ 0 w 159"/>
                  <a:gd name="T1" fmla="*/ 0 h 256"/>
                  <a:gd name="T2" fmla="*/ 0 w 159"/>
                  <a:gd name="T3" fmla="*/ 0 h 256"/>
                  <a:gd name="T4" fmla="*/ 0 w 159"/>
                  <a:gd name="T5" fmla="*/ 0 h 256"/>
                  <a:gd name="T6" fmla="*/ 0 w 159"/>
                  <a:gd name="T7" fmla="*/ 0 h 256"/>
                  <a:gd name="T8" fmla="*/ 0 w 159"/>
                  <a:gd name="T9" fmla="*/ 0 h 256"/>
                  <a:gd name="T10" fmla="*/ 0 w 159"/>
                  <a:gd name="T11" fmla="*/ 0 h 256"/>
                  <a:gd name="T12" fmla="*/ 0 w 159"/>
                  <a:gd name="T13" fmla="*/ 0 h 256"/>
                  <a:gd name="T14" fmla="*/ 0 w 159"/>
                  <a:gd name="T15" fmla="*/ 0 h 256"/>
                  <a:gd name="T16" fmla="*/ 0 w 159"/>
                  <a:gd name="T17" fmla="*/ 0 h 256"/>
                  <a:gd name="T18" fmla="*/ 0 w 159"/>
                  <a:gd name="T19" fmla="*/ 0 h 256"/>
                  <a:gd name="T20" fmla="*/ 0 w 159"/>
                  <a:gd name="T21" fmla="*/ 0 h 256"/>
                  <a:gd name="T22" fmla="*/ 0 w 159"/>
                  <a:gd name="T23" fmla="*/ 0 h 256"/>
                  <a:gd name="T24" fmla="*/ 0 w 159"/>
                  <a:gd name="T25" fmla="*/ 0 h 256"/>
                  <a:gd name="T26" fmla="*/ 0 w 159"/>
                  <a:gd name="T27" fmla="*/ 0 h 256"/>
                  <a:gd name="T28" fmla="*/ 0 w 159"/>
                  <a:gd name="T29" fmla="*/ 0 h 256"/>
                  <a:gd name="T30" fmla="*/ 0 w 159"/>
                  <a:gd name="T31" fmla="*/ 0 h 256"/>
                  <a:gd name="T32" fmla="*/ 0 w 159"/>
                  <a:gd name="T33" fmla="*/ 0 h 256"/>
                  <a:gd name="T34" fmla="*/ 0 w 159"/>
                  <a:gd name="T35" fmla="*/ 0 h 256"/>
                  <a:gd name="T36" fmla="*/ 0 w 159"/>
                  <a:gd name="T37" fmla="*/ 0 h 256"/>
                  <a:gd name="T38" fmla="*/ 0 w 159"/>
                  <a:gd name="T39" fmla="*/ 0 h 256"/>
                  <a:gd name="T40" fmla="*/ 0 w 159"/>
                  <a:gd name="T41" fmla="*/ 0 h 256"/>
                  <a:gd name="T42" fmla="*/ 0 w 159"/>
                  <a:gd name="T43" fmla="*/ 0 h 256"/>
                  <a:gd name="T44" fmla="*/ 0 w 159"/>
                  <a:gd name="T45" fmla="*/ 0 h 256"/>
                  <a:gd name="T46" fmla="*/ 0 w 159"/>
                  <a:gd name="T47" fmla="*/ 0 h 256"/>
                  <a:gd name="T48" fmla="*/ 0 w 159"/>
                  <a:gd name="T49" fmla="*/ 0 h 256"/>
                  <a:gd name="T50" fmla="*/ 0 w 159"/>
                  <a:gd name="T51" fmla="*/ 0 h 256"/>
                  <a:gd name="T52" fmla="*/ 0 w 159"/>
                  <a:gd name="T53" fmla="*/ 0 h 256"/>
                  <a:gd name="T54" fmla="*/ 0 w 159"/>
                  <a:gd name="T55" fmla="*/ 0 h 256"/>
                  <a:gd name="T56" fmla="*/ 0 w 159"/>
                  <a:gd name="T57" fmla="*/ 0 h 256"/>
                  <a:gd name="T58" fmla="*/ 0 w 159"/>
                  <a:gd name="T59" fmla="*/ 0 h 256"/>
                  <a:gd name="T60" fmla="*/ 0 w 159"/>
                  <a:gd name="T61" fmla="*/ 0 h 256"/>
                  <a:gd name="T62" fmla="*/ 0 w 159"/>
                  <a:gd name="T63" fmla="*/ 0 h 256"/>
                  <a:gd name="T64" fmla="*/ 0 w 159"/>
                  <a:gd name="T65" fmla="*/ 0 h 256"/>
                  <a:gd name="T66" fmla="*/ 0 w 159"/>
                  <a:gd name="T67" fmla="*/ 0 h 256"/>
                  <a:gd name="T68" fmla="*/ 0 w 159"/>
                  <a:gd name="T69" fmla="*/ 0 h 256"/>
                  <a:gd name="T70" fmla="*/ 0 w 159"/>
                  <a:gd name="T71" fmla="*/ 0 h 256"/>
                  <a:gd name="T72" fmla="*/ 0 w 159"/>
                  <a:gd name="T73" fmla="*/ 0 h 256"/>
                  <a:gd name="T74" fmla="*/ 0 w 159"/>
                  <a:gd name="T75" fmla="*/ 0 h 256"/>
                  <a:gd name="T76" fmla="*/ 0 w 159"/>
                  <a:gd name="T77" fmla="*/ 0 h 256"/>
                  <a:gd name="T78" fmla="*/ 0 w 159"/>
                  <a:gd name="T79" fmla="*/ 0 h 256"/>
                  <a:gd name="T80" fmla="*/ 0 w 159"/>
                  <a:gd name="T81" fmla="*/ 0 h 256"/>
                  <a:gd name="T82" fmla="*/ 0 w 159"/>
                  <a:gd name="T83" fmla="*/ 0 h 256"/>
                  <a:gd name="T84" fmla="*/ 0 w 159"/>
                  <a:gd name="T85" fmla="*/ 0 h 256"/>
                  <a:gd name="T86" fmla="*/ 0 w 159"/>
                  <a:gd name="T87" fmla="*/ 0 h 256"/>
                  <a:gd name="T88" fmla="*/ 0 w 159"/>
                  <a:gd name="T89" fmla="*/ 0 h 256"/>
                  <a:gd name="T90" fmla="*/ 0 w 159"/>
                  <a:gd name="T91" fmla="*/ 0 h 256"/>
                  <a:gd name="T92" fmla="*/ 0 w 159"/>
                  <a:gd name="T93" fmla="*/ 0 h 256"/>
                  <a:gd name="T94" fmla="*/ 0 w 159"/>
                  <a:gd name="T95" fmla="*/ 0 h 256"/>
                  <a:gd name="T96" fmla="*/ 0 w 159"/>
                  <a:gd name="T97" fmla="*/ 0 h 256"/>
                  <a:gd name="T98" fmla="*/ 0 w 159"/>
                  <a:gd name="T99" fmla="*/ 0 h 256"/>
                  <a:gd name="T100" fmla="*/ 0 w 159"/>
                  <a:gd name="T101" fmla="*/ 0 h 256"/>
                  <a:gd name="T102" fmla="*/ 0 w 159"/>
                  <a:gd name="T103" fmla="*/ 0 h 256"/>
                  <a:gd name="T104" fmla="*/ 0 w 159"/>
                  <a:gd name="T105" fmla="*/ 0 h 256"/>
                  <a:gd name="T106" fmla="*/ 0 w 159"/>
                  <a:gd name="T107" fmla="*/ 0 h 256"/>
                  <a:gd name="T108" fmla="*/ 0 w 159"/>
                  <a:gd name="T109" fmla="*/ 0 h 256"/>
                  <a:gd name="T110" fmla="*/ 0 w 159"/>
                  <a:gd name="T111" fmla="*/ 0 h 256"/>
                  <a:gd name="T112" fmla="*/ 0 w 159"/>
                  <a:gd name="T113" fmla="*/ 0 h 256"/>
                  <a:gd name="T114" fmla="*/ 0 w 159"/>
                  <a:gd name="T115" fmla="*/ 0 h 256"/>
                  <a:gd name="T116" fmla="*/ 0 w 159"/>
                  <a:gd name="T117" fmla="*/ 0 h 256"/>
                  <a:gd name="T118" fmla="*/ 0 w 159"/>
                  <a:gd name="T119" fmla="*/ 0 h 256"/>
                  <a:gd name="T120" fmla="*/ 0 w 159"/>
                  <a:gd name="T121" fmla="*/ 0 h 256"/>
                  <a:gd name="T122" fmla="*/ 0 w 159"/>
                  <a:gd name="T123" fmla="*/ 0 h 256"/>
                  <a:gd name="T124" fmla="*/ 0 w 159"/>
                  <a:gd name="T125" fmla="*/ 0 h 2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256">
                    <a:moveTo>
                      <a:pt x="0" y="0"/>
                    </a:moveTo>
                    <a:lnTo>
                      <a:pt x="1" y="2"/>
                    </a:lnTo>
                    <a:lnTo>
                      <a:pt x="2" y="5"/>
                    </a:lnTo>
                    <a:lnTo>
                      <a:pt x="3" y="6"/>
                    </a:lnTo>
                    <a:lnTo>
                      <a:pt x="4" y="9"/>
                    </a:lnTo>
                    <a:lnTo>
                      <a:pt x="7" y="10"/>
                    </a:lnTo>
                    <a:lnTo>
                      <a:pt x="8" y="12"/>
                    </a:lnTo>
                    <a:lnTo>
                      <a:pt x="9" y="14"/>
                    </a:lnTo>
                    <a:lnTo>
                      <a:pt x="10" y="17"/>
                    </a:lnTo>
                    <a:lnTo>
                      <a:pt x="11" y="18"/>
                    </a:lnTo>
                    <a:lnTo>
                      <a:pt x="12" y="21"/>
                    </a:lnTo>
                    <a:lnTo>
                      <a:pt x="14" y="24"/>
                    </a:lnTo>
                    <a:lnTo>
                      <a:pt x="15" y="26"/>
                    </a:lnTo>
                    <a:lnTo>
                      <a:pt x="16" y="29"/>
                    </a:lnTo>
                    <a:lnTo>
                      <a:pt x="17" y="30"/>
                    </a:lnTo>
                    <a:lnTo>
                      <a:pt x="18" y="33"/>
                    </a:lnTo>
                    <a:lnTo>
                      <a:pt x="21" y="34"/>
                    </a:lnTo>
                    <a:lnTo>
                      <a:pt x="22" y="37"/>
                    </a:lnTo>
                    <a:lnTo>
                      <a:pt x="23" y="39"/>
                    </a:lnTo>
                    <a:lnTo>
                      <a:pt x="24" y="41"/>
                    </a:lnTo>
                    <a:lnTo>
                      <a:pt x="25" y="45"/>
                    </a:lnTo>
                    <a:lnTo>
                      <a:pt x="26" y="47"/>
                    </a:lnTo>
                    <a:lnTo>
                      <a:pt x="28" y="49"/>
                    </a:lnTo>
                    <a:lnTo>
                      <a:pt x="29" y="51"/>
                    </a:lnTo>
                    <a:lnTo>
                      <a:pt x="30" y="53"/>
                    </a:lnTo>
                    <a:lnTo>
                      <a:pt x="31" y="54"/>
                    </a:lnTo>
                    <a:lnTo>
                      <a:pt x="32" y="58"/>
                    </a:lnTo>
                    <a:lnTo>
                      <a:pt x="35" y="60"/>
                    </a:lnTo>
                    <a:lnTo>
                      <a:pt x="36" y="62"/>
                    </a:lnTo>
                    <a:lnTo>
                      <a:pt x="37" y="65"/>
                    </a:lnTo>
                    <a:lnTo>
                      <a:pt x="38" y="66"/>
                    </a:lnTo>
                    <a:lnTo>
                      <a:pt x="39" y="67"/>
                    </a:lnTo>
                    <a:lnTo>
                      <a:pt x="40" y="71"/>
                    </a:lnTo>
                    <a:lnTo>
                      <a:pt x="42" y="72"/>
                    </a:lnTo>
                    <a:lnTo>
                      <a:pt x="43" y="75"/>
                    </a:lnTo>
                    <a:lnTo>
                      <a:pt x="44" y="76"/>
                    </a:lnTo>
                    <a:lnTo>
                      <a:pt x="45" y="79"/>
                    </a:lnTo>
                    <a:lnTo>
                      <a:pt x="47" y="80"/>
                    </a:lnTo>
                    <a:lnTo>
                      <a:pt x="48" y="83"/>
                    </a:lnTo>
                    <a:lnTo>
                      <a:pt x="50" y="84"/>
                    </a:lnTo>
                    <a:lnTo>
                      <a:pt x="51" y="87"/>
                    </a:lnTo>
                    <a:lnTo>
                      <a:pt x="52" y="88"/>
                    </a:lnTo>
                    <a:lnTo>
                      <a:pt x="53" y="90"/>
                    </a:lnTo>
                    <a:lnTo>
                      <a:pt x="54" y="91"/>
                    </a:lnTo>
                    <a:lnTo>
                      <a:pt x="56" y="94"/>
                    </a:lnTo>
                    <a:lnTo>
                      <a:pt x="57" y="95"/>
                    </a:lnTo>
                    <a:lnTo>
                      <a:pt x="58" y="99"/>
                    </a:lnTo>
                    <a:lnTo>
                      <a:pt x="60" y="100"/>
                    </a:lnTo>
                    <a:lnTo>
                      <a:pt x="61" y="101"/>
                    </a:lnTo>
                    <a:lnTo>
                      <a:pt x="62" y="103"/>
                    </a:lnTo>
                    <a:lnTo>
                      <a:pt x="64" y="105"/>
                    </a:lnTo>
                    <a:lnTo>
                      <a:pt x="65" y="108"/>
                    </a:lnTo>
                    <a:lnTo>
                      <a:pt x="66" y="112"/>
                    </a:lnTo>
                    <a:lnTo>
                      <a:pt x="67" y="113"/>
                    </a:lnTo>
                    <a:lnTo>
                      <a:pt x="68" y="116"/>
                    </a:lnTo>
                    <a:lnTo>
                      <a:pt x="70" y="119"/>
                    </a:lnTo>
                    <a:lnTo>
                      <a:pt x="71" y="121"/>
                    </a:lnTo>
                    <a:lnTo>
                      <a:pt x="72" y="125"/>
                    </a:lnTo>
                    <a:lnTo>
                      <a:pt x="74" y="126"/>
                    </a:lnTo>
                    <a:lnTo>
                      <a:pt x="75" y="128"/>
                    </a:lnTo>
                    <a:lnTo>
                      <a:pt x="76" y="130"/>
                    </a:lnTo>
                    <a:lnTo>
                      <a:pt x="78" y="132"/>
                    </a:lnTo>
                    <a:lnTo>
                      <a:pt x="79" y="135"/>
                    </a:lnTo>
                    <a:lnTo>
                      <a:pt x="80" y="137"/>
                    </a:lnTo>
                    <a:lnTo>
                      <a:pt x="81" y="140"/>
                    </a:lnTo>
                    <a:lnTo>
                      <a:pt x="82" y="141"/>
                    </a:lnTo>
                    <a:lnTo>
                      <a:pt x="83" y="144"/>
                    </a:lnTo>
                    <a:lnTo>
                      <a:pt x="85" y="145"/>
                    </a:lnTo>
                    <a:lnTo>
                      <a:pt x="87" y="146"/>
                    </a:lnTo>
                    <a:lnTo>
                      <a:pt x="88" y="149"/>
                    </a:lnTo>
                    <a:lnTo>
                      <a:pt x="89" y="151"/>
                    </a:lnTo>
                    <a:lnTo>
                      <a:pt x="90" y="153"/>
                    </a:lnTo>
                    <a:lnTo>
                      <a:pt x="92" y="155"/>
                    </a:lnTo>
                    <a:lnTo>
                      <a:pt x="93" y="157"/>
                    </a:lnTo>
                    <a:lnTo>
                      <a:pt x="94" y="160"/>
                    </a:lnTo>
                    <a:lnTo>
                      <a:pt x="95" y="162"/>
                    </a:lnTo>
                    <a:lnTo>
                      <a:pt x="96" y="166"/>
                    </a:lnTo>
                    <a:lnTo>
                      <a:pt x="97" y="169"/>
                    </a:lnTo>
                    <a:lnTo>
                      <a:pt x="100" y="170"/>
                    </a:lnTo>
                    <a:lnTo>
                      <a:pt x="101" y="171"/>
                    </a:lnTo>
                    <a:lnTo>
                      <a:pt x="102" y="173"/>
                    </a:lnTo>
                    <a:lnTo>
                      <a:pt x="103" y="175"/>
                    </a:lnTo>
                    <a:lnTo>
                      <a:pt x="104" y="178"/>
                    </a:lnTo>
                    <a:lnTo>
                      <a:pt x="106" y="179"/>
                    </a:lnTo>
                    <a:lnTo>
                      <a:pt x="107" y="182"/>
                    </a:lnTo>
                    <a:lnTo>
                      <a:pt x="108" y="183"/>
                    </a:lnTo>
                    <a:lnTo>
                      <a:pt x="109" y="185"/>
                    </a:lnTo>
                    <a:lnTo>
                      <a:pt x="110" y="187"/>
                    </a:lnTo>
                    <a:lnTo>
                      <a:pt x="111" y="189"/>
                    </a:lnTo>
                    <a:lnTo>
                      <a:pt x="114" y="191"/>
                    </a:lnTo>
                    <a:lnTo>
                      <a:pt x="115" y="192"/>
                    </a:lnTo>
                    <a:lnTo>
                      <a:pt x="116" y="194"/>
                    </a:lnTo>
                    <a:lnTo>
                      <a:pt x="117" y="196"/>
                    </a:lnTo>
                    <a:lnTo>
                      <a:pt x="118" y="198"/>
                    </a:lnTo>
                    <a:lnTo>
                      <a:pt x="120" y="200"/>
                    </a:lnTo>
                    <a:lnTo>
                      <a:pt x="121" y="202"/>
                    </a:lnTo>
                    <a:lnTo>
                      <a:pt x="122" y="203"/>
                    </a:lnTo>
                    <a:lnTo>
                      <a:pt x="123" y="203"/>
                    </a:lnTo>
                    <a:lnTo>
                      <a:pt x="124" y="205"/>
                    </a:lnTo>
                    <a:lnTo>
                      <a:pt x="125" y="208"/>
                    </a:lnTo>
                    <a:lnTo>
                      <a:pt x="128" y="210"/>
                    </a:lnTo>
                    <a:lnTo>
                      <a:pt x="129" y="211"/>
                    </a:lnTo>
                    <a:lnTo>
                      <a:pt x="130" y="212"/>
                    </a:lnTo>
                    <a:lnTo>
                      <a:pt x="131" y="214"/>
                    </a:lnTo>
                    <a:lnTo>
                      <a:pt x="132" y="215"/>
                    </a:lnTo>
                    <a:lnTo>
                      <a:pt x="133" y="216"/>
                    </a:lnTo>
                    <a:lnTo>
                      <a:pt x="135" y="220"/>
                    </a:lnTo>
                    <a:lnTo>
                      <a:pt x="136" y="221"/>
                    </a:lnTo>
                    <a:lnTo>
                      <a:pt x="137" y="224"/>
                    </a:lnTo>
                    <a:lnTo>
                      <a:pt x="138" y="225"/>
                    </a:lnTo>
                    <a:lnTo>
                      <a:pt x="140" y="227"/>
                    </a:lnTo>
                    <a:lnTo>
                      <a:pt x="142" y="228"/>
                    </a:lnTo>
                    <a:lnTo>
                      <a:pt x="143" y="232"/>
                    </a:lnTo>
                    <a:lnTo>
                      <a:pt x="144" y="233"/>
                    </a:lnTo>
                    <a:lnTo>
                      <a:pt x="145" y="235"/>
                    </a:lnTo>
                    <a:lnTo>
                      <a:pt x="146" y="237"/>
                    </a:lnTo>
                    <a:lnTo>
                      <a:pt x="147" y="239"/>
                    </a:lnTo>
                    <a:lnTo>
                      <a:pt x="149" y="240"/>
                    </a:lnTo>
                    <a:lnTo>
                      <a:pt x="150" y="241"/>
                    </a:lnTo>
                    <a:lnTo>
                      <a:pt x="151" y="245"/>
                    </a:lnTo>
                    <a:lnTo>
                      <a:pt x="152" y="246"/>
                    </a:lnTo>
                    <a:lnTo>
                      <a:pt x="154" y="248"/>
                    </a:lnTo>
                    <a:lnTo>
                      <a:pt x="155" y="249"/>
                    </a:lnTo>
                    <a:lnTo>
                      <a:pt x="157" y="250"/>
                    </a:lnTo>
                    <a:lnTo>
                      <a:pt x="158" y="253"/>
                    </a:lnTo>
                    <a:lnTo>
                      <a:pt x="159" y="25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3" name="Freeform 68"/>
              <p:cNvSpPr>
                <a:spLocks/>
              </p:cNvSpPr>
              <p:nvPr/>
            </p:nvSpPr>
            <p:spPr bwMode="auto">
              <a:xfrm>
                <a:off x="1792" y="2419"/>
                <a:ext cx="47" cy="53"/>
              </a:xfrm>
              <a:custGeom>
                <a:avLst/>
                <a:gdLst>
                  <a:gd name="T0" fmla="*/ 0 w 159"/>
                  <a:gd name="T1" fmla="*/ 0 h 159"/>
                  <a:gd name="T2" fmla="*/ 0 w 159"/>
                  <a:gd name="T3" fmla="*/ 0 h 159"/>
                  <a:gd name="T4" fmla="*/ 0 w 159"/>
                  <a:gd name="T5" fmla="*/ 0 h 159"/>
                  <a:gd name="T6" fmla="*/ 0 w 159"/>
                  <a:gd name="T7" fmla="*/ 0 h 159"/>
                  <a:gd name="T8" fmla="*/ 0 w 159"/>
                  <a:gd name="T9" fmla="*/ 0 h 159"/>
                  <a:gd name="T10" fmla="*/ 0 w 159"/>
                  <a:gd name="T11" fmla="*/ 0 h 159"/>
                  <a:gd name="T12" fmla="*/ 0 w 159"/>
                  <a:gd name="T13" fmla="*/ 0 h 159"/>
                  <a:gd name="T14" fmla="*/ 0 w 159"/>
                  <a:gd name="T15" fmla="*/ 0 h 159"/>
                  <a:gd name="T16" fmla="*/ 0 w 159"/>
                  <a:gd name="T17" fmla="*/ 0 h 159"/>
                  <a:gd name="T18" fmla="*/ 0 w 159"/>
                  <a:gd name="T19" fmla="*/ 0 h 159"/>
                  <a:gd name="T20" fmla="*/ 0 w 159"/>
                  <a:gd name="T21" fmla="*/ 0 h 159"/>
                  <a:gd name="T22" fmla="*/ 0 w 159"/>
                  <a:gd name="T23" fmla="*/ 0 h 159"/>
                  <a:gd name="T24" fmla="*/ 0 w 159"/>
                  <a:gd name="T25" fmla="*/ 0 h 159"/>
                  <a:gd name="T26" fmla="*/ 0 w 159"/>
                  <a:gd name="T27" fmla="*/ 0 h 159"/>
                  <a:gd name="T28" fmla="*/ 0 w 159"/>
                  <a:gd name="T29" fmla="*/ 0 h 159"/>
                  <a:gd name="T30" fmla="*/ 0 w 159"/>
                  <a:gd name="T31" fmla="*/ 0 h 159"/>
                  <a:gd name="T32" fmla="*/ 0 w 159"/>
                  <a:gd name="T33" fmla="*/ 0 h 159"/>
                  <a:gd name="T34" fmla="*/ 0 w 159"/>
                  <a:gd name="T35" fmla="*/ 0 h 159"/>
                  <a:gd name="T36" fmla="*/ 0 w 159"/>
                  <a:gd name="T37" fmla="*/ 0 h 159"/>
                  <a:gd name="T38" fmla="*/ 0 w 159"/>
                  <a:gd name="T39" fmla="*/ 0 h 159"/>
                  <a:gd name="T40" fmla="*/ 0 w 159"/>
                  <a:gd name="T41" fmla="*/ 0 h 159"/>
                  <a:gd name="T42" fmla="*/ 0 w 159"/>
                  <a:gd name="T43" fmla="*/ 0 h 159"/>
                  <a:gd name="T44" fmla="*/ 0 w 159"/>
                  <a:gd name="T45" fmla="*/ 0 h 159"/>
                  <a:gd name="T46" fmla="*/ 0 w 159"/>
                  <a:gd name="T47" fmla="*/ 0 h 159"/>
                  <a:gd name="T48" fmla="*/ 0 w 159"/>
                  <a:gd name="T49" fmla="*/ 0 h 159"/>
                  <a:gd name="T50" fmla="*/ 0 w 159"/>
                  <a:gd name="T51" fmla="*/ 0 h 159"/>
                  <a:gd name="T52" fmla="*/ 0 w 159"/>
                  <a:gd name="T53" fmla="*/ 0 h 159"/>
                  <a:gd name="T54" fmla="*/ 0 w 159"/>
                  <a:gd name="T55" fmla="*/ 0 h 159"/>
                  <a:gd name="T56" fmla="*/ 0 w 159"/>
                  <a:gd name="T57" fmla="*/ 0 h 159"/>
                  <a:gd name="T58" fmla="*/ 0 w 159"/>
                  <a:gd name="T59" fmla="*/ 0 h 159"/>
                  <a:gd name="T60" fmla="*/ 0 w 159"/>
                  <a:gd name="T61" fmla="*/ 0 h 159"/>
                  <a:gd name="T62" fmla="*/ 0 w 159"/>
                  <a:gd name="T63" fmla="*/ 0 h 159"/>
                  <a:gd name="T64" fmla="*/ 0 w 159"/>
                  <a:gd name="T65" fmla="*/ 0 h 159"/>
                  <a:gd name="T66" fmla="*/ 0 w 159"/>
                  <a:gd name="T67" fmla="*/ 0 h 159"/>
                  <a:gd name="T68" fmla="*/ 0 w 159"/>
                  <a:gd name="T69" fmla="*/ 0 h 159"/>
                  <a:gd name="T70" fmla="*/ 0 w 159"/>
                  <a:gd name="T71" fmla="*/ 0 h 159"/>
                  <a:gd name="T72" fmla="*/ 0 w 159"/>
                  <a:gd name="T73" fmla="*/ 0 h 159"/>
                  <a:gd name="T74" fmla="*/ 0 w 159"/>
                  <a:gd name="T75" fmla="*/ 0 h 159"/>
                  <a:gd name="T76" fmla="*/ 0 w 159"/>
                  <a:gd name="T77" fmla="*/ 0 h 159"/>
                  <a:gd name="T78" fmla="*/ 0 w 159"/>
                  <a:gd name="T79" fmla="*/ 0 h 159"/>
                  <a:gd name="T80" fmla="*/ 0 w 159"/>
                  <a:gd name="T81" fmla="*/ 0 h 159"/>
                  <a:gd name="T82" fmla="*/ 0 w 159"/>
                  <a:gd name="T83" fmla="*/ 0 h 159"/>
                  <a:gd name="T84" fmla="*/ 0 w 159"/>
                  <a:gd name="T85" fmla="*/ 0 h 159"/>
                  <a:gd name="T86" fmla="*/ 0 w 159"/>
                  <a:gd name="T87" fmla="*/ 0 h 159"/>
                  <a:gd name="T88" fmla="*/ 0 w 159"/>
                  <a:gd name="T89" fmla="*/ 0 h 159"/>
                  <a:gd name="T90" fmla="*/ 0 w 159"/>
                  <a:gd name="T91" fmla="*/ 0 h 159"/>
                  <a:gd name="T92" fmla="*/ 0 w 159"/>
                  <a:gd name="T93" fmla="*/ 0 h 159"/>
                  <a:gd name="T94" fmla="*/ 0 w 159"/>
                  <a:gd name="T95" fmla="*/ 0 h 159"/>
                  <a:gd name="T96" fmla="*/ 0 w 159"/>
                  <a:gd name="T97" fmla="*/ 0 h 159"/>
                  <a:gd name="T98" fmla="*/ 0 w 159"/>
                  <a:gd name="T99" fmla="*/ 0 h 159"/>
                  <a:gd name="T100" fmla="*/ 0 w 159"/>
                  <a:gd name="T101" fmla="*/ 0 h 159"/>
                  <a:gd name="T102" fmla="*/ 0 w 159"/>
                  <a:gd name="T103" fmla="*/ 0 h 159"/>
                  <a:gd name="T104" fmla="*/ 0 w 159"/>
                  <a:gd name="T105" fmla="*/ 0 h 159"/>
                  <a:gd name="T106" fmla="*/ 0 w 159"/>
                  <a:gd name="T107" fmla="*/ 0 h 159"/>
                  <a:gd name="T108" fmla="*/ 0 w 159"/>
                  <a:gd name="T109" fmla="*/ 0 h 159"/>
                  <a:gd name="T110" fmla="*/ 0 w 159"/>
                  <a:gd name="T111" fmla="*/ 0 h 159"/>
                  <a:gd name="T112" fmla="*/ 0 w 159"/>
                  <a:gd name="T113" fmla="*/ 0 h 159"/>
                  <a:gd name="T114" fmla="*/ 0 w 159"/>
                  <a:gd name="T115" fmla="*/ 0 h 159"/>
                  <a:gd name="T116" fmla="*/ 0 w 159"/>
                  <a:gd name="T117" fmla="*/ 0 h 159"/>
                  <a:gd name="T118" fmla="*/ 0 w 159"/>
                  <a:gd name="T119" fmla="*/ 0 h 159"/>
                  <a:gd name="T120" fmla="*/ 0 w 159"/>
                  <a:gd name="T121" fmla="*/ 0 h 159"/>
                  <a:gd name="T122" fmla="*/ 0 w 159"/>
                  <a:gd name="T123" fmla="*/ 0 h 159"/>
                  <a:gd name="T124" fmla="*/ 0 w 159"/>
                  <a:gd name="T125" fmla="*/ 0 h 1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159">
                    <a:moveTo>
                      <a:pt x="0" y="0"/>
                    </a:moveTo>
                    <a:lnTo>
                      <a:pt x="1" y="1"/>
                    </a:lnTo>
                    <a:lnTo>
                      <a:pt x="2" y="4"/>
                    </a:lnTo>
                    <a:lnTo>
                      <a:pt x="4" y="6"/>
                    </a:lnTo>
                    <a:lnTo>
                      <a:pt x="5" y="8"/>
                    </a:lnTo>
                    <a:lnTo>
                      <a:pt x="6" y="10"/>
                    </a:lnTo>
                    <a:lnTo>
                      <a:pt x="8" y="13"/>
                    </a:lnTo>
                    <a:lnTo>
                      <a:pt x="9" y="17"/>
                    </a:lnTo>
                    <a:lnTo>
                      <a:pt x="10" y="18"/>
                    </a:lnTo>
                    <a:lnTo>
                      <a:pt x="12" y="21"/>
                    </a:lnTo>
                    <a:lnTo>
                      <a:pt x="13" y="22"/>
                    </a:lnTo>
                    <a:lnTo>
                      <a:pt x="14" y="24"/>
                    </a:lnTo>
                    <a:lnTo>
                      <a:pt x="15" y="25"/>
                    </a:lnTo>
                    <a:lnTo>
                      <a:pt x="16" y="26"/>
                    </a:lnTo>
                    <a:lnTo>
                      <a:pt x="18" y="29"/>
                    </a:lnTo>
                    <a:lnTo>
                      <a:pt x="19" y="30"/>
                    </a:lnTo>
                    <a:lnTo>
                      <a:pt x="21" y="30"/>
                    </a:lnTo>
                    <a:lnTo>
                      <a:pt x="22" y="31"/>
                    </a:lnTo>
                    <a:lnTo>
                      <a:pt x="23" y="33"/>
                    </a:lnTo>
                    <a:lnTo>
                      <a:pt x="24" y="34"/>
                    </a:lnTo>
                    <a:lnTo>
                      <a:pt x="26" y="34"/>
                    </a:lnTo>
                    <a:lnTo>
                      <a:pt x="27" y="35"/>
                    </a:lnTo>
                    <a:lnTo>
                      <a:pt x="28" y="37"/>
                    </a:lnTo>
                    <a:lnTo>
                      <a:pt x="29" y="38"/>
                    </a:lnTo>
                    <a:lnTo>
                      <a:pt x="30" y="39"/>
                    </a:lnTo>
                    <a:lnTo>
                      <a:pt x="31" y="41"/>
                    </a:lnTo>
                    <a:lnTo>
                      <a:pt x="33" y="41"/>
                    </a:lnTo>
                    <a:lnTo>
                      <a:pt x="35" y="43"/>
                    </a:lnTo>
                    <a:lnTo>
                      <a:pt x="36" y="43"/>
                    </a:lnTo>
                    <a:lnTo>
                      <a:pt x="37" y="44"/>
                    </a:lnTo>
                    <a:lnTo>
                      <a:pt x="38" y="46"/>
                    </a:lnTo>
                    <a:lnTo>
                      <a:pt x="39" y="47"/>
                    </a:lnTo>
                    <a:lnTo>
                      <a:pt x="41" y="47"/>
                    </a:lnTo>
                    <a:lnTo>
                      <a:pt x="42" y="48"/>
                    </a:lnTo>
                    <a:lnTo>
                      <a:pt x="43" y="50"/>
                    </a:lnTo>
                    <a:lnTo>
                      <a:pt x="44" y="50"/>
                    </a:lnTo>
                    <a:lnTo>
                      <a:pt x="45" y="51"/>
                    </a:lnTo>
                    <a:lnTo>
                      <a:pt x="48" y="53"/>
                    </a:lnTo>
                    <a:lnTo>
                      <a:pt x="49" y="53"/>
                    </a:lnTo>
                    <a:lnTo>
                      <a:pt x="50" y="54"/>
                    </a:lnTo>
                    <a:lnTo>
                      <a:pt x="51" y="54"/>
                    </a:lnTo>
                    <a:lnTo>
                      <a:pt x="52" y="56"/>
                    </a:lnTo>
                    <a:lnTo>
                      <a:pt x="53" y="56"/>
                    </a:lnTo>
                    <a:lnTo>
                      <a:pt x="55" y="58"/>
                    </a:lnTo>
                    <a:lnTo>
                      <a:pt x="56" y="58"/>
                    </a:lnTo>
                    <a:lnTo>
                      <a:pt x="57" y="59"/>
                    </a:lnTo>
                    <a:lnTo>
                      <a:pt x="58" y="59"/>
                    </a:lnTo>
                    <a:lnTo>
                      <a:pt x="59" y="60"/>
                    </a:lnTo>
                    <a:lnTo>
                      <a:pt x="61" y="62"/>
                    </a:lnTo>
                    <a:lnTo>
                      <a:pt x="63" y="62"/>
                    </a:lnTo>
                    <a:lnTo>
                      <a:pt x="64" y="63"/>
                    </a:lnTo>
                    <a:lnTo>
                      <a:pt x="65" y="64"/>
                    </a:lnTo>
                    <a:lnTo>
                      <a:pt x="66" y="66"/>
                    </a:lnTo>
                    <a:lnTo>
                      <a:pt x="67" y="67"/>
                    </a:lnTo>
                    <a:lnTo>
                      <a:pt x="68" y="67"/>
                    </a:lnTo>
                    <a:lnTo>
                      <a:pt x="70" y="71"/>
                    </a:lnTo>
                    <a:lnTo>
                      <a:pt x="71" y="71"/>
                    </a:lnTo>
                    <a:lnTo>
                      <a:pt x="72" y="72"/>
                    </a:lnTo>
                    <a:lnTo>
                      <a:pt x="73" y="73"/>
                    </a:lnTo>
                    <a:lnTo>
                      <a:pt x="75" y="75"/>
                    </a:lnTo>
                    <a:lnTo>
                      <a:pt x="77" y="76"/>
                    </a:lnTo>
                    <a:lnTo>
                      <a:pt x="78" y="77"/>
                    </a:lnTo>
                    <a:lnTo>
                      <a:pt x="79" y="79"/>
                    </a:lnTo>
                    <a:lnTo>
                      <a:pt x="80" y="80"/>
                    </a:lnTo>
                    <a:lnTo>
                      <a:pt x="81" y="83"/>
                    </a:lnTo>
                    <a:lnTo>
                      <a:pt x="82" y="84"/>
                    </a:lnTo>
                    <a:lnTo>
                      <a:pt x="84" y="84"/>
                    </a:lnTo>
                    <a:lnTo>
                      <a:pt x="85" y="85"/>
                    </a:lnTo>
                    <a:lnTo>
                      <a:pt x="86" y="87"/>
                    </a:lnTo>
                    <a:lnTo>
                      <a:pt x="88" y="88"/>
                    </a:lnTo>
                    <a:lnTo>
                      <a:pt x="89" y="89"/>
                    </a:lnTo>
                    <a:lnTo>
                      <a:pt x="90" y="91"/>
                    </a:lnTo>
                    <a:lnTo>
                      <a:pt x="92" y="92"/>
                    </a:lnTo>
                    <a:lnTo>
                      <a:pt x="93" y="92"/>
                    </a:lnTo>
                    <a:lnTo>
                      <a:pt x="94" y="93"/>
                    </a:lnTo>
                    <a:lnTo>
                      <a:pt x="95" y="95"/>
                    </a:lnTo>
                    <a:lnTo>
                      <a:pt x="96" y="95"/>
                    </a:lnTo>
                    <a:lnTo>
                      <a:pt x="98" y="97"/>
                    </a:lnTo>
                    <a:lnTo>
                      <a:pt x="99" y="97"/>
                    </a:lnTo>
                    <a:lnTo>
                      <a:pt x="101" y="100"/>
                    </a:lnTo>
                    <a:lnTo>
                      <a:pt x="102" y="100"/>
                    </a:lnTo>
                    <a:lnTo>
                      <a:pt x="103" y="101"/>
                    </a:lnTo>
                    <a:lnTo>
                      <a:pt x="104" y="102"/>
                    </a:lnTo>
                    <a:lnTo>
                      <a:pt x="106" y="104"/>
                    </a:lnTo>
                    <a:lnTo>
                      <a:pt x="107" y="104"/>
                    </a:lnTo>
                    <a:lnTo>
                      <a:pt x="108" y="105"/>
                    </a:lnTo>
                    <a:lnTo>
                      <a:pt x="109" y="106"/>
                    </a:lnTo>
                    <a:lnTo>
                      <a:pt x="110" y="108"/>
                    </a:lnTo>
                    <a:lnTo>
                      <a:pt x="111" y="110"/>
                    </a:lnTo>
                    <a:lnTo>
                      <a:pt x="113" y="112"/>
                    </a:lnTo>
                    <a:lnTo>
                      <a:pt x="115" y="113"/>
                    </a:lnTo>
                    <a:lnTo>
                      <a:pt x="116" y="114"/>
                    </a:lnTo>
                    <a:lnTo>
                      <a:pt x="117" y="116"/>
                    </a:lnTo>
                    <a:lnTo>
                      <a:pt x="118" y="116"/>
                    </a:lnTo>
                    <a:lnTo>
                      <a:pt x="120" y="117"/>
                    </a:lnTo>
                    <a:lnTo>
                      <a:pt x="121" y="118"/>
                    </a:lnTo>
                    <a:lnTo>
                      <a:pt x="122" y="120"/>
                    </a:lnTo>
                    <a:lnTo>
                      <a:pt x="123" y="120"/>
                    </a:lnTo>
                    <a:lnTo>
                      <a:pt x="124" y="121"/>
                    </a:lnTo>
                    <a:lnTo>
                      <a:pt x="125" y="122"/>
                    </a:lnTo>
                    <a:lnTo>
                      <a:pt x="128" y="125"/>
                    </a:lnTo>
                    <a:lnTo>
                      <a:pt x="129" y="126"/>
                    </a:lnTo>
                    <a:lnTo>
                      <a:pt x="130" y="127"/>
                    </a:lnTo>
                    <a:lnTo>
                      <a:pt x="131" y="129"/>
                    </a:lnTo>
                    <a:lnTo>
                      <a:pt x="132" y="130"/>
                    </a:lnTo>
                    <a:lnTo>
                      <a:pt x="133" y="130"/>
                    </a:lnTo>
                    <a:lnTo>
                      <a:pt x="135" y="131"/>
                    </a:lnTo>
                    <a:lnTo>
                      <a:pt x="136" y="133"/>
                    </a:lnTo>
                    <a:lnTo>
                      <a:pt x="137" y="134"/>
                    </a:lnTo>
                    <a:lnTo>
                      <a:pt x="138" y="137"/>
                    </a:lnTo>
                    <a:lnTo>
                      <a:pt x="139" y="138"/>
                    </a:lnTo>
                    <a:lnTo>
                      <a:pt x="141" y="139"/>
                    </a:lnTo>
                    <a:lnTo>
                      <a:pt x="143" y="141"/>
                    </a:lnTo>
                    <a:lnTo>
                      <a:pt x="144" y="142"/>
                    </a:lnTo>
                    <a:lnTo>
                      <a:pt x="145" y="143"/>
                    </a:lnTo>
                    <a:lnTo>
                      <a:pt x="146" y="146"/>
                    </a:lnTo>
                    <a:lnTo>
                      <a:pt x="147" y="147"/>
                    </a:lnTo>
                    <a:lnTo>
                      <a:pt x="149" y="149"/>
                    </a:lnTo>
                    <a:lnTo>
                      <a:pt x="150" y="151"/>
                    </a:lnTo>
                    <a:lnTo>
                      <a:pt x="151" y="152"/>
                    </a:lnTo>
                    <a:lnTo>
                      <a:pt x="152" y="154"/>
                    </a:lnTo>
                    <a:lnTo>
                      <a:pt x="153" y="154"/>
                    </a:lnTo>
                    <a:lnTo>
                      <a:pt x="155" y="155"/>
                    </a:lnTo>
                    <a:lnTo>
                      <a:pt x="157" y="156"/>
                    </a:lnTo>
                    <a:lnTo>
                      <a:pt x="158" y="158"/>
                    </a:lnTo>
                    <a:lnTo>
                      <a:pt x="159" y="15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4" name="Freeform 69"/>
              <p:cNvSpPr>
                <a:spLocks/>
              </p:cNvSpPr>
              <p:nvPr/>
            </p:nvSpPr>
            <p:spPr bwMode="auto">
              <a:xfrm>
                <a:off x="1839" y="2472"/>
                <a:ext cx="47" cy="43"/>
              </a:xfrm>
              <a:custGeom>
                <a:avLst/>
                <a:gdLst>
                  <a:gd name="T0" fmla="*/ 0 w 159"/>
                  <a:gd name="T1" fmla="*/ 0 h 130"/>
                  <a:gd name="T2" fmla="*/ 0 w 159"/>
                  <a:gd name="T3" fmla="*/ 0 h 130"/>
                  <a:gd name="T4" fmla="*/ 0 w 159"/>
                  <a:gd name="T5" fmla="*/ 0 h 130"/>
                  <a:gd name="T6" fmla="*/ 0 w 159"/>
                  <a:gd name="T7" fmla="*/ 0 h 130"/>
                  <a:gd name="T8" fmla="*/ 0 w 159"/>
                  <a:gd name="T9" fmla="*/ 0 h 130"/>
                  <a:gd name="T10" fmla="*/ 0 w 159"/>
                  <a:gd name="T11" fmla="*/ 0 h 130"/>
                  <a:gd name="T12" fmla="*/ 0 w 159"/>
                  <a:gd name="T13" fmla="*/ 0 h 130"/>
                  <a:gd name="T14" fmla="*/ 0 w 159"/>
                  <a:gd name="T15" fmla="*/ 0 h 130"/>
                  <a:gd name="T16" fmla="*/ 0 w 159"/>
                  <a:gd name="T17" fmla="*/ 0 h 130"/>
                  <a:gd name="T18" fmla="*/ 0 w 159"/>
                  <a:gd name="T19" fmla="*/ 0 h 130"/>
                  <a:gd name="T20" fmla="*/ 0 w 159"/>
                  <a:gd name="T21" fmla="*/ 0 h 130"/>
                  <a:gd name="T22" fmla="*/ 0 w 159"/>
                  <a:gd name="T23" fmla="*/ 0 h 130"/>
                  <a:gd name="T24" fmla="*/ 0 w 159"/>
                  <a:gd name="T25" fmla="*/ 0 h 130"/>
                  <a:gd name="T26" fmla="*/ 0 w 159"/>
                  <a:gd name="T27" fmla="*/ 0 h 130"/>
                  <a:gd name="T28" fmla="*/ 0 w 159"/>
                  <a:gd name="T29" fmla="*/ 0 h 130"/>
                  <a:gd name="T30" fmla="*/ 0 w 159"/>
                  <a:gd name="T31" fmla="*/ 0 h 130"/>
                  <a:gd name="T32" fmla="*/ 0 w 159"/>
                  <a:gd name="T33" fmla="*/ 0 h 130"/>
                  <a:gd name="T34" fmla="*/ 0 w 159"/>
                  <a:gd name="T35" fmla="*/ 0 h 130"/>
                  <a:gd name="T36" fmla="*/ 0 w 159"/>
                  <a:gd name="T37" fmla="*/ 0 h 130"/>
                  <a:gd name="T38" fmla="*/ 0 w 159"/>
                  <a:gd name="T39" fmla="*/ 0 h 130"/>
                  <a:gd name="T40" fmla="*/ 0 w 159"/>
                  <a:gd name="T41" fmla="*/ 0 h 130"/>
                  <a:gd name="T42" fmla="*/ 0 w 159"/>
                  <a:gd name="T43" fmla="*/ 0 h 130"/>
                  <a:gd name="T44" fmla="*/ 0 w 159"/>
                  <a:gd name="T45" fmla="*/ 0 h 130"/>
                  <a:gd name="T46" fmla="*/ 0 w 159"/>
                  <a:gd name="T47" fmla="*/ 0 h 130"/>
                  <a:gd name="T48" fmla="*/ 0 w 159"/>
                  <a:gd name="T49" fmla="*/ 0 h 130"/>
                  <a:gd name="T50" fmla="*/ 0 w 159"/>
                  <a:gd name="T51" fmla="*/ 0 h 130"/>
                  <a:gd name="T52" fmla="*/ 0 w 159"/>
                  <a:gd name="T53" fmla="*/ 0 h 130"/>
                  <a:gd name="T54" fmla="*/ 0 w 159"/>
                  <a:gd name="T55" fmla="*/ 0 h 130"/>
                  <a:gd name="T56" fmla="*/ 0 w 159"/>
                  <a:gd name="T57" fmla="*/ 0 h 130"/>
                  <a:gd name="T58" fmla="*/ 0 w 159"/>
                  <a:gd name="T59" fmla="*/ 0 h 130"/>
                  <a:gd name="T60" fmla="*/ 0 w 159"/>
                  <a:gd name="T61" fmla="*/ 0 h 130"/>
                  <a:gd name="T62" fmla="*/ 0 w 159"/>
                  <a:gd name="T63" fmla="*/ 0 h 130"/>
                  <a:gd name="T64" fmla="*/ 0 w 159"/>
                  <a:gd name="T65" fmla="*/ 0 h 130"/>
                  <a:gd name="T66" fmla="*/ 0 w 159"/>
                  <a:gd name="T67" fmla="*/ 0 h 130"/>
                  <a:gd name="T68" fmla="*/ 0 w 159"/>
                  <a:gd name="T69" fmla="*/ 0 h 130"/>
                  <a:gd name="T70" fmla="*/ 0 w 159"/>
                  <a:gd name="T71" fmla="*/ 0 h 130"/>
                  <a:gd name="T72" fmla="*/ 0 w 159"/>
                  <a:gd name="T73" fmla="*/ 0 h 130"/>
                  <a:gd name="T74" fmla="*/ 0 w 159"/>
                  <a:gd name="T75" fmla="*/ 0 h 130"/>
                  <a:gd name="T76" fmla="*/ 0 w 159"/>
                  <a:gd name="T77" fmla="*/ 0 h 130"/>
                  <a:gd name="T78" fmla="*/ 0 w 159"/>
                  <a:gd name="T79" fmla="*/ 0 h 130"/>
                  <a:gd name="T80" fmla="*/ 0 w 159"/>
                  <a:gd name="T81" fmla="*/ 0 h 130"/>
                  <a:gd name="T82" fmla="*/ 0 w 159"/>
                  <a:gd name="T83" fmla="*/ 0 h 130"/>
                  <a:gd name="T84" fmla="*/ 0 w 159"/>
                  <a:gd name="T85" fmla="*/ 0 h 130"/>
                  <a:gd name="T86" fmla="*/ 0 w 159"/>
                  <a:gd name="T87" fmla="*/ 0 h 130"/>
                  <a:gd name="T88" fmla="*/ 0 w 159"/>
                  <a:gd name="T89" fmla="*/ 0 h 130"/>
                  <a:gd name="T90" fmla="*/ 0 w 159"/>
                  <a:gd name="T91" fmla="*/ 0 h 130"/>
                  <a:gd name="T92" fmla="*/ 0 w 159"/>
                  <a:gd name="T93" fmla="*/ 0 h 130"/>
                  <a:gd name="T94" fmla="*/ 0 w 159"/>
                  <a:gd name="T95" fmla="*/ 0 h 130"/>
                  <a:gd name="T96" fmla="*/ 0 w 159"/>
                  <a:gd name="T97" fmla="*/ 0 h 130"/>
                  <a:gd name="T98" fmla="*/ 0 w 159"/>
                  <a:gd name="T99" fmla="*/ 0 h 130"/>
                  <a:gd name="T100" fmla="*/ 0 w 159"/>
                  <a:gd name="T101" fmla="*/ 0 h 130"/>
                  <a:gd name="T102" fmla="*/ 0 w 159"/>
                  <a:gd name="T103" fmla="*/ 0 h 130"/>
                  <a:gd name="T104" fmla="*/ 0 w 159"/>
                  <a:gd name="T105" fmla="*/ 0 h 130"/>
                  <a:gd name="T106" fmla="*/ 0 w 159"/>
                  <a:gd name="T107" fmla="*/ 0 h 130"/>
                  <a:gd name="T108" fmla="*/ 0 w 159"/>
                  <a:gd name="T109" fmla="*/ 0 h 130"/>
                  <a:gd name="T110" fmla="*/ 0 w 159"/>
                  <a:gd name="T111" fmla="*/ 0 h 130"/>
                  <a:gd name="T112" fmla="*/ 0 w 159"/>
                  <a:gd name="T113" fmla="*/ 0 h 130"/>
                  <a:gd name="T114" fmla="*/ 0 w 159"/>
                  <a:gd name="T115" fmla="*/ 0 h 130"/>
                  <a:gd name="T116" fmla="*/ 0 w 159"/>
                  <a:gd name="T117" fmla="*/ 0 h 130"/>
                  <a:gd name="T118" fmla="*/ 0 w 159"/>
                  <a:gd name="T119" fmla="*/ 0 h 130"/>
                  <a:gd name="T120" fmla="*/ 0 w 159"/>
                  <a:gd name="T121" fmla="*/ 0 h 130"/>
                  <a:gd name="T122" fmla="*/ 0 w 159"/>
                  <a:gd name="T123" fmla="*/ 0 h 130"/>
                  <a:gd name="T124" fmla="*/ 0 w 159"/>
                  <a:gd name="T125" fmla="*/ 0 h 1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130">
                    <a:moveTo>
                      <a:pt x="0" y="0"/>
                    </a:moveTo>
                    <a:lnTo>
                      <a:pt x="1" y="1"/>
                    </a:lnTo>
                    <a:lnTo>
                      <a:pt x="2" y="3"/>
                    </a:lnTo>
                    <a:lnTo>
                      <a:pt x="3" y="5"/>
                    </a:lnTo>
                    <a:lnTo>
                      <a:pt x="5" y="5"/>
                    </a:lnTo>
                    <a:lnTo>
                      <a:pt x="6" y="7"/>
                    </a:lnTo>
                    <a:lnTo>
                      <a:pt x="7" y="8"/>
                    </a:lnTo>
                    <a:lnTo>
                      <a:pt x="9" y="9"/>
                    </a:lnTo>
                    <a:lnTo>
                      <a:pt x="10" y="11"/>
                    </a:lnTo>
                    <a:lnTo>
                      <a:pt x="12" y="12"/>
                    </a:lnTo>
                    <a:lnTo>
                      <a:pt x="13" y="13"/>
                    </a:lnTo>
                    <a:lnTo>
                      <a:pt x="14" y="15"/>
                    </a:lnTo>
                    <a:lnTo>
                      <a:pt x="15" y="16"/>
                    </a:lnTo>
                    <a:lnTo>
                      <a:pt x="16" y="17"/>
                    </a:lnTo>
                    <a:lnTo>
                      <a:pt x="17" y="20"/>
                    </a:lnTo>
                    <a:lnTo>
                      <a:pt x="19" y="21"/>
                    </a:lnTo>
                    <a:lnTo>
                      <a:pt x="20" y="22"/>
                    </a:lnTo>
                    <a:lnTo>
                      <a:pt x="22" y="24"/>
                    </a:lnTo>
                    <a:lnTo>
                      <a:pt x="23" y="25"/>
                    </a:lnTo>
                    <a:lnTo>
                      <a:pt x="24" y="26"/>
                    </a:lnTo>
                    <a:lnTo>
                      <a:pt x="25" y="26"/>
                    </a:lnTo>
                    <a:lnTo>
                      <a:pt x="27" y="28"/>
                    </a:lnTo>
                    <a:lnTo>
                      <a:pt x="28" y="29"/>
                    </a:lnTo>
                    <a:lnTo>
                      <a:pt x="29" y="29"/>
                    </a:lnTo>
                    <a:lnTo>
                      <a:pt x="30" y="32"/>
                    </a:lnTo>
                    <a:lnTo>
                      <a:pt x="31" y="33"/>
                    </a:lnTo>
                    <a:lnTo>
                      <a:pt x="33" y="34"/>
                    </a:lnTo>
                    <a:lnTo>
                      <a:pt x="34" y="34"/>
                    </a:lnTo>
                    <a:lnTo>
                      <a:pt x="36" y="36"/>
                    </a:lnTo>
                    <a:lnTo>
                      <a:pt x="37" y="37"/>
                    </a:lnTo>
                    <a:lnTo>
                      <a:pt x="38" y="37"/>
                    </a:lnTo>
                    <a:lnTo>
                      <a:pt x="39" y="38"/>
                    </a:lnTo>
                    <a:lnTo>
                      <a:pt x="41" y="40"/>
                    </a:lnTo>
                    <a:lnTo>
                      <a:pt x="42" y="41"/>
                    </a:lnTo>
                    <a:lnTo>
                      <a:pt x="43" y="42"/>
                    </a:lnTo>
                    <a:lnTo>
                      <a:pt x="44" y="44"/>
                    </a:lnTo>
                    <a:lnTo>
                      <a:pt x="45" y="44"/>
                    </a:lnTo>
                    <a:lnTo>
                      <a:pt x="46" y="46"/>
                    </a:lnTo>
                    <a:lnTo>
                      <a:pt x="49" y="47"/>
                    </a:lnTo>
                    <a:lnTo>
                      <a:pt x="50" y="49"/>
                    </a:lnTo>
                    <a:lnTo>
                      <a:pt x="51" y="49"/>
                    </a:lnTo>
                    <a:lnTo>
                      <a:pt x="52" y="50"/>
                    </a:lnTo>
                    <a:lnTo>
                      <a:pt x="53" y="51"/>
                    </a:lnTo>
                    <a:lnTo>
                      <a:pt x="55" y="53"/>
                    </a:lnTo>
                    <a:lnTo>
                      <a:pt x="56" y="54"/>
                    </a:lnTo>
                    <a:lnTo>
                      <a:pt x="57" y="54"/>
                    </a:lnTo>
                    <a:lnTo>
                      <a:pt x="58" y="55"/>
                    </a:lnTo>
                    <a:lnTo>
                      <a:pt x="59" y="57"/>
                    </a:lnTo>
                    <a:lnTo>
                      <a:pt x="60" y="57"/>
                    </a:lnTo>
                    <a:lnTo>
                      <a:pt x="63" y="59"/>
                    </a:lnTo>
                    <a:lnTo>
                      <a:pt x="64" y="61"/>
                    </a:lnTo>
                    <a:lnTo>
                      <a:pt x="65" y="61"/>
                    </a:lnTo>
                    <a:lnTo>
                      <a:pt x="66" y="62"/>
                    </a:lnTo>
                    <a:lnTo>
                      <a:pt x="67" y="63"/>
                    </a:lnTo>
                    <a:lnTo>
                      <a:pt x="68" y="63"/>
                    </a:lnTo>
                    <a:lnTo>
                      <a:pt x="70" y="65"/>
                    </a:lnTo>
                    <a:lnTo>
                      <a:pt x="71" y="65"/>
                    </a:lnTo>
                    <a:lnTo>
                      <a:pt x="72" y="66"/>
                    </a:lnTo>
                    <a:lnTo>
                      <a:pt x="73" y="67"/>
                    </a:lnTo>
                    <a:lnTo>
                      <a:pt x="74" y="67"/>
                    </a:lnTo>
                    <a:lnTo>
                      <a:pt x="76" y="69"/>
                    </a:lnTo>
                    <a:lnTo>
                      <a:pt x="78" y="70"/>
                    </a:lnTo>
                    <a:lnTo>
                      <a:pt x="79" y="70"/>
                    </a:lnTo>
                    <a:lnTo>
                      <a:pt x="80" y="71"/>
                    </a:lnTo>
                    <a:lnTo>
                      <a:pt x="81" y="74"/>
                    </a:lnTo>
                    <a:lnTo>
                      <a:pt x="82" y="74"/>
                    </a:lnTo>
                    <a:lnTo>
                      <a:pt x="84" y="75"/>
                    </a:lnTo>
                    <a:lnTo>
                      <a:pt x="85" y="76"/>
                    </a:lnTo>
                    <a:lnTo>
                      <a:pt x="86" y="76"/>
                    </a:lnTo>
                    <a:lnTo>
                      <a:pt x="87" y="78"/>
                    </a:lnTo>
                    <a:lnTo>
                      <a:pt x="89" y="79"/>
                    </a:lnTo>
                    <a:lnTo>
                      <a:pt x="90" y="79"/>
                    </a:lnTo>
                    <a:lnTo>
                      <a:pt x="92" y="80"/>
                    </a:lnTo>
                    <a:lnTo>
                      <a:pt x="93" y="82"/>
                    </a:lnTo>
                    <a:lnTo>
                      <a:pt x="94" y="83"/>
                    </a:lnTo>
                    <a:lnTo>
                      <a:pt x="95" y="83"/>
                    </a:lnTo>
                    <a:lnTo>
                      <a:pt x="96" y="84"/>
                    </a:lnTo>
                    <a:lnTo>
                      <a:pt x="97" y="87"/>
                    </a:lnTo>
                    <a:lnTo>
                      <a:pt x="99" y="87"/>
                    </a:lnTo>
                    <a:lnTo>
                      <a:pt x="100" y="88"/>
                    </a:lnTo>
                    <a:lnTo>
                      <a:pt x="102" y="89"/>
                    </a:lnTo>
                    <a:lnTo>
                      <a:pt x="103" y="89"/>
                    </a:lnTo>
                    <a:lnTo>
                      <a:pt x="104" y="91"/>
                    </a:lnTo>
                    <a:lnTo>
                      <a:pt x="105" y="92"/>
                    </a:lnTo>
                    <a:lnTo>
                      <a:pt x="107" y="94"/>
                    </a:lnTo>
                    <a:lnTo>
                      <a:pt x="108" y="94"/>
                    </a:lnTo>
                    <a:lnTo>
                      <a:pt x="109" y="95"/>
                    </a:lnTo>
                    <a:lnTo>
                      <a:pt x="110" y="96"/>
                    </a:lnTo>
                    <a:lnTo>
                      <a:pt x="111" y="98"/>
                    </a:lnTo>
                    <a:lnTo>
                      <a:pt x="113" y="100"/>
                    </a:lnTo>
                    <a:lnTo>
                      <a:pt x="114" y="101"/>
                    </a:lnTo>
                    <a:lnTo>
                      <a:pt x="116" y="101"/>
                    </a:lnTo>
                    <a:lnTo>
                      <a:pt x="117" y="103"/>
                    </a:lnTo>
                    <a:lnTo>
                      <a:pt x="118" y="104"/>
                    </a:lnTo>
                    <a:lnTo>
                      <a:pt x="119" y="105"/>
                    </a:lnTo>
                    <a:lnTo>
                      <a:pt x="121" y="105"/>
                    </a:lnTo>
                    <a:lnTo>
                      <a:pt x="122" y="107"/>
                    </a:lnTo>
                    <a:lnTo>
                      <a:pt x="123" y="108"/>
                    </a:lnTo>
                    <a:lnTo>
                      <a:pt x="124" y="109"/>
                    </a:lnTo>
                    <a:lnTo>
                      <a:pt x="125" y="109"/>
                    </a:lnTo>
                    <a:lnTo>
                      <a:pt x="126" y="111"/>
                    </a:lnTo>
                    <a:lnTo>
                      <a:pt x="129" y="111"/>
                    </a:lnTo>
                    <a:lnTo>
                      <a:pt x="130" y="113"/>
                    </a:lnTo>
                    <a:lnTo>
                      <a:pt x="131" y="114"/>
                    </a:lnTo>
                    <a:lnTo>
                      <a:pt x="132" y="114"/>
                    </a:lnTo>
                    <a:lnTo>
                      <a:pt x="133" y="116"/>
                    </a:lnTo>
                    <a:lnTo>
                      <a:pt x="135" y="116"/>
                    </a:lnTo>
                    <a:lnTo>
                      <a:pt x="136" y="117"/>
                    </a:lnTo>
                    <a:lnTo>
                      <a:pt x="137" y="118"/>
                    </a:lnTo>
                    <a:lnTo>
                      <a:pt x="138" y="118"/>
                    </a:lnTo>
                    <a:lnTo>
                      <a:pt x="139" y="120"/>
                    </a:lnTo>
                    <a:lnTo>
                      <a:pt x="140" y="120"/>
                    </a:lnTo>
                    <a:lnTo>
                      <a:pt x="143" y="121"/>
                    </a:lnTo>
                    <a:lnTo>
                      <a:pt x="144" y="121"/>
                    </a:lnTo>
                    <a:lnTo>
                      <a:pt x="145" y="123"/>
                    </a:lnTo>
                    <a:lnTo>
                      <a:pt x="146" y="123"/>
                    </a:lnTo>
                    <a:lnTo>
                      <a:pt x="147" y="124"/>
                    </a:lnTo>
                    <a:lnTo>
                      <a:pt x="148" y="124"/>
                    </a:lnTo>
                    <a:lnTo>
                      <a:pt x="150" y="126"/>
                    </a:lnTo>
                    <a:lnTo>
                      <a:pt x="151" y="126"/>
                    </a:lnTo>
                    <a:lnTo>
                      <a:pt x="152" y="128"/>
                    </a:lnTo>
                    <a:lnTo>
                      <a:pt x="153" y="128"/>
                    </a:lnTo>
                    <a:lnTo>
                      <a:pt x="154" y="129"/>
                    </a:lnTo>
                    <a:lnTo>
                      <a:pt x="156" y="129"/>
                    </a:lnTo>
                    <a:lnTo>
                      <a:pt x="158" y="129"/>
                    </a:lnTo>
                    <a:lnTo>
                      <a:pt x="159" y="13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5" name="Freeform 70"/>
              <p:cNvSpPr>
                <a:spLocks/>
              </p:cNvSpPr>
              <p:nvPr/>
            </p:nvSpPr>
            <p:spPr bwMode="auto">
              <a:xfrm>
                <a:off x="1886" y="2515"/>
                <a:ext cx="47" cy="32"/>
              </a:xfrm>
              <a:custGeom>
                <a:avLst/>
                <a:gdLst>
                  <a:gd name="T0" fmla="*/ 0 w 158"/>
                  <a:gd name="T1" fmla="*/ 0 h 95"/>
                  <a:gd name="T2" fmla="*/ 0 w 158"/>
                  <a:gd name="T3" fmla="*/ 0 h 95"/>
                  <a:gd name="T4" fmla="*/ 0 w 158"/>
                  <a:gd name="T5" fmla="*/ 0 h 95"/>
                  <a:gd name="T6" fmla="*/ 0 w 158"/>
                  <a:gd name="T7" fmla="*/ 0 h 95"/>
                  <a:gd name="T8" fmla="*/ 0 w 158"/>
                  <a:gd name="T9" fmla="*/ 0 h 95"/>
                  <a:gd name="T10" fmla="*/ 0 w 158"/>
                  <a:gd name="T11" fmla="*/ 0 h 95"/>
                  <a:gd name="T12" fmla="*/ 0 w 158"/>
                  <a:gd name="T13" fmla="*/ 0 h 95"/>
                  <a:gd name="T14" fmla="*/ 0 w 158"/>
                  <a:gd name="T15" fmla="*/ 0 h 95"/>
                  <a:gd name="T16" fmla="*/ 0 w 158"/>
                  <a:gd name="T17" fmla="*/ 0 h 95"/>
                  <a:gd name="T18" fmla="*/ 0 w 158"/>
                  <a:gd name="T19" fmla="*/ 0 h 95"/>
                  <a:gd name="T20" fmla="*/ 0 w 158"/>
                  <a:gd name="T21" fmla="*/ 0 h 95"/>
                  <a:gd name="T22" fmla="*/ 0 w 158"/>
                  <a:gd name="T23" fmla="*/ 0 h 95"/>
                  <a:gd name="T24" fmla="*/ 0 w 158"/>
                  <a:gd name="T25" fmla="*/ 0 h 95"/>
                  <a:gd name="T26" fmla="*/ 0 w 158"/>
                  <a:gd name="T27" fmla="*/ 0 h 95"/>
                  <a:gd name="T28" fmla="*/ 0 w 158"/>
                  <a:gd name="T29" fmla="*/ 0 h 95"/>
                  <a:gd name="T30" fmla="*/ 0 w 158"/>
                  <a:gd name="T31" fmla="*/ 0 h 95"/>
                  <a:gd name="T32" fmla="*/ 0 w 158"/>
                  <a:gd name="T33" fmla="*/ 0 h 95"/>
                  <a:gd name="T34" fmla="*/ 0 w 158"/>
                  <a:gd name="T35" fmla="*/ 0 h 95"/>
                  <a:gd name="T36" fmla="*/ 0 w 158"/>
                  <a:gd name="T37" fmla="*/ 0 h 95"/>
                  <a:gd name="T38" fmla="*/ 0 w 158"/>
                  <a:gd name="T39" fmla="*/ 0 h 95"/>
                  <a:gd name="T40" fmla="*/ 0 w 158"/>
                  <a:gd name="T41" fmla="*/ 0 h 95"/>
                  <a:gd name="T42" fmla="*/ 0 w 158"/>
                  <a:gd name="T43" fmla="*/ 0 h 95"/>
                  <a:gd name="T44" fmla="*/ 0 w 158"/>
                  <a:gd name="T45" fmla="*/ 0 h 95"/>
                  <a:gd name="T46" fmla="*/ 0 w 158"/>
                  <a:gd name="T47" fmla="*/ 0 h 95"/>
                  <a:gd name="T48" fmla="*/ 0 w 158"/>
                  <a:gd name="T49" fmla="*/ 0 h 95"/>
                  <a:gd name="T50" fmla="*/ 0 w 158"/>
                  <a:gd name="T51" fmla="*/ 0 h 95"/>
                  <a:gd name="T52" fmla="*/ 0 w 158"/>
                  <a:gd name="T53" fmla="*/ 0 h 95"/>
                  <a:gd name="T54" fmla="*/ 0 w 158"/>
                  <a:gd name="T55" fmla="*/ 0 h 95"/>
                  <a:gd name="T56" fmla="*/ 0 w 158"/>
                  <a:gd name="T57" fmla="*/ 0 h 95"/>
                  <a:gd name="T58" fmla="*/ 0 w 158"/>
                  <a:gd name="T59" fmla="*/ 0 h 95"/>
                  <a:gd name="T60" fmla="*/ 0 w 158"/>
                  <a:gd name="T61" fmla="*/ 0 h 95"/>
                  <a:gd name="T62" fmla="*/ 0 w 158"/>
                  <a:gd name="T63" fmla="*/ 0 h 95"/>
                  <a:gd name="T64" fmla="*/ 0 w 158"/>
                  <a:gd name="T65" fmla="*/ 0 h 95"/>
                  <a:gd name="T66" fmla="*/ 0 w 158"/>
                  <a:gd name="T67" fmla="*/ 0 h 95"/>
                  <a:gd name="T68" fmla="*/ 0 w 158"/>
                  <a:gd name="T69" fmla="*/ 0 h 95"/>
                  <a:gd name="T70" fmla="*/ 0 w 158"/>
                  <a:gd name="T71" fmla="*/ 0 h 95"/>
                  <a:gd name="T72" fmla="*/ 0 w 158"/>
                  <a:gd name="T73" fmla="*/ 0 h 95"/>
                  <a:gd name="T74" fmla="*/ 0 w 158"/>
                  <a:gd name="T75" fmla="*/ 0 h 95"/>
                  <a:gd name="T76" fmla="*/ 0 w 158"/>
                  <a:gd name="T77" fmla="*/ 0 h 95"/>
                  <a:gd name="T78" fmla="*/ 0 w 158"/>
                  <a:gd name="T79" fmla="*/ 0 h 95"/>
                  <a:gd name="T80" fmla="*/ 0 w 158"/>
                  <a:gd name="T81" fmla="*/ 0 h 95"/>
                  <a:gd name="T82" fmla="*/ 0 w 158"/>
                  <a:gd name="T83" fmla="*/ 0 h 95"/>
                  <a:gd name="T84" fmla="*/ 0 w 158"/>
                  <a:gd name="T85" fmla="*/ 0 h 95"/>
                  <a:gd name="T86" fmla="*/ 0 w 158"/>
                  <a:gd name="T87" fmla="*/ 0 h 95"/>
                  <a:gd name="T88" fmla="*/ 0 w 158"/>
                  <a:gd name="T89" fmla="*/ 0 h 95"/>
                  <a:gd name="T90" fmla="*/ 0 w 158"/>
                  <a:gd name="T91" fmla="*/ 0 h 95"/>
                  <a:gd name="T92" fmla="*/ 0 w 158"/>
                  <a:gd name="T93" fmla="*/ 0 h 95"/>
                  <a:gd name="T94" fmla="*/ 0 w 158"/>
                  <a:gd name="T95" fmla="*/ 0 h 95"/>
                  <a:gd name="T96" fmla="*/ 0 w 158"/>
                  <a:gd name="T97" fmla="*/ 0 h 95"/>
                  <a:gd name="T98" fmla="*/ 0 w 158"/>
                  <a:gd name="T99" fmla="*/ 0 h 95"/>
                  <a:gd name="T100" fmla="*/ 0 w 158"/>
                  <a:gd name="T101" fmla="*/ 0 h 95"/>
                  <a:gd name="T102" fmla="*/ 0 w 158"/>
                  <a:gd name="T103" fmla="*/ 0 h 95"/>
                  <a:gd name="T104" fmla="*/ 0 w 158"/>
                  <a:gd name="T105" fmla="*/ 0 h 95"/>
                  <a:gd name="T106" fmla="*/ 0 w 158"/>
                  <a:gd name="T107" fmla="*/ 0 h 95"/>
                  <a:gd name="T108" fmla="*/ 0 w 158"/>
                  <a:gd name="T109" fmla="*/ 0 h 95"/>
                  <a:gd name="T110" fmla="*/ 0 w 158"/>
                  <a:gd name="T111" fmla="*/ 0 h 95"/>
                  <a:gd name="T112" fmla="*/ 0 w 158"/>
                  <a:gd name="T113" fmla="*/ 0 h 95"/>
                  <a:gd name="T114" fmla="*/ 0 w 158"/>
                  <a:gd name="T115" fmla="*/ 0 h 95"/>
                  <a:gd name="T116" fmla="*/ 0 w 158"/>
                  <a:gd name="T117" fmla="*/ 0 h 95"/>
                  <a:gd name="T118" fmla="*/ 0 w 158"/>
                  <a:gd name="T119" fmla="*/ 0 h 95"/>
                  <a:gd name="T120" fmla="*/ 0 w 158"/>
                  <a:gd name="T121" fmla="*/ 0 h 95"/>
                  <a:gd name="T122" fmla="*/ 0 w 158"/>
                  <a:gd name="T123" fmla="*/ 0 h 95"/>
                  <a:gd name="T124" fmla="*/ 0 w 158"/>
                  <a:gd name="T125" fmla="*/ 0 h 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95">
                    <a:moveTo>
                      <a:pt x="0" y="0"/>
                    </a:moveTo>
                    <a:lnTo>
                      <a:pt x="1" y="0"/>
                    </a:lnTo>
                    <a:lnTo>
                      <a:pt x="2" y="0"/>
                    </a:lnTo>
                    <a:lnTo>
                      <a:pt x="3" y="2"/>
                    </a:lnTo>
                    <a:lnTo>
                      <a:pt x="4" y="2"/>
                    </a:lnTo>
                    <a:lnTo>
                      <a:pt x="6" y="2"/>
                    </a:lnTo>
                    <a:lnTo>
                      <a:pt x="7" y="2"/>
                    </a:lnTo>
                    <a:lnTo>
                      <a:pt x="8" y="3"/>
                    </a:lnTo>
                    <a:lnTo>
                      <a:pt x="10" y="3"/>
                    </a:lnTo>
                    <a:lnTo>
                      <a:pt x="11" y="4"/>
                    </a:lnTo>
                    <a:lnTo>
                      <a:pt x="13" y="4"/>
                    </a:lnTo>
                    <a:lnTo>
                      <a:pt x="14" y="6"/>
                    </a:lnTo>
                    <a:lnTo>
                      <a:pt x="15" y="6"/>
                    </a:lnTo>
                    <a:lnTo>
                      <a:pt x="16" y="7"/>
                    </a:lnTo>
                    <a:lnTo>
                      <a:pt x="17" y="7"/>
                    </a:lnTo>
                    <a:lnTo>
                      <a:pt x="18" y="8"/>
                    </a:lnTo>
                    <a:lnTo>
                      <a:pt x="20" y="11"/>
                    </a:lnTo>
                    <a:lnTo>
                      <a:pt x="21" y="12"/>
                    </a:lnTo>
                    <a:lnTo>
                      <a:pt x="23" y="12"/>
                    </a:lnTo>
                    <a:lnTo>
                      <a:pt x="24" y="13"/>
                    </a:lnTo>
                    <a:lnTo>
                      <a:pt x="25" y="15"/>
                    </a:lnTo>
                    <a:lnTo>
                      <a:pt x="26" y="16"/>
                    </a:lnTo>
                    <a:lnTo>
                      <a:pt x="28" y="17"/>
                    </a:lnTo>
                    <a:lnTo>
                      <a:pt x="29" y="17"/>
                    </a:lnTo>
                    <a:lnTo>
                      <a:pt x="30" y="19"/>
                    </a:lnTo>
                    <a:lnTo>
                      <a:pt x="31" y="19"/>
                    </a:lnTo>
                    <a:lnTo>
                      <a:pt x="32" y="20"/>
                    </a:lnTo>
                    <a:lnTo>
                      <a:pt x="33" y="21"/>
                    </a:lnTo>
                    <a:lnTo>
                      <a:pt x="35" y="21"/>
                    </a:lnTo>
                    <a:lnTo>
                      <a:pt x="37" y="24"/>
                    </a:lnTo>
                    <a:lnTo>
                      <a:pt x="38" y="25"/>
                    </a:lnTo>
                    <a:lnTo>
                      <a:pt x="39" y="25"/>
                    </a:lnTo>
                    <a:lnTo>
                      <a:pt x="40" y="26"/>
                    </a:lnTo>
                    <a:lnTo>
                      <a:pt x="42" y="28"/>
                    </a:lnTo>
                    <a:lnTo>
                      <a:pt x="43" y="28"/>
                    </a:lnTo>
                    <a:lnTo>
                      <a:pt x="44" y="29"/>
                    </a:lnTo>
                    <a:lnTo>
                      <a:pt x="45" y="29"/>
                    </a:lnTo>
                    <a:lnTo>
                      <a:pt x="46" y="31"/>
                    </a:lnTo>
                    <a:lnTo>
                      <a:pt x="47" y="30"/>
                    </a:lnTo>
                    <a:lnTo>
                      <a:pt x="50" y="32"/>
                    </a:lnTo>
                    <a:lnTo>
                      <a:pt x="51" y="33"/>
                    </a:lnTo>
                    <a:lnTo>
                      <a:pt x="52" y="33"/>
                    </a:lnTo>
                    <a:lnTo>
                      <a:pt x="53" y="33"/>
                    </a:lnTo>
                    <a:lnTo>
                      <a:pt x="54" y="35"/>
                    </a:lnTo>
                    <a:lnTo>
                      <a:pt x="55" y="35"/>
                    </a:lnTo>
                    <a:lnTo>
                      <a:pt x="57" y="37"/>
                    </a:lnTo>
                    <a:lnTo>
                      <a:pt x="58" y="37"/>
                    </a:lnTo>
                    <a:lnTo>
                      <a:pt x="59" y="37"/>
                    </a:lnTo>
                    <a:lnTo>
                      <a:pt x="60" y="37"/>
                    </a:lnTo>
                    <a:lnTo>
                      <a:pt x="61" y="38"/>
                    </a:lnTo>
                    <a:lnTo>
                      <a:pt x="63" y="38"/>
                    </a:lnTo>
                    <a:lnTo>
                      <a:pt x="65" y="38"/>
                    </a:lnTo>
                    <a:lnTo>
                      <a:pt x="66" y="38"/>
                    </a:lnTo>
                    <a:lnTo>
                      <a:pt x="67" y="38"/>
                    </a:lnTo>
                    <a:lnTo>
                      <a:pt x="68" y="38"/>
                    </a:lnTo>
                    <a:lnTo>
                      <a:pt x="69" y="38"/>
                    </a:lnTo>
                    <a:lnTo>
                      <a:pt x="71" y="40"/>
                    </a:lnTo>
                    <a:lnTo>
                      <a:pt x="72" y="40"/>
                    </a:lnTo>
                    <a:lnTo>
                      <a:pt x="73" y="40"/>
                    </a:lnTo>
                    <a:lnTo>
                      <a:pt x="74" y="40"/>
                    </a:lnTo>
                    <a:lnTo>
                      <a:pt x="75" y="41"/>
                    </a:lnTo>
                    <a:lnTo>
                      <a:pt x="77" y="41"/>
                    </a:lnTo>
                    <a:lnTo>
                      <a:pt x="79" y="42"/>
                    </a:lnTo>
                    <a:lnTo>
                      <a:pt x="80" y="42"/>
                    </a:lnTo>
                    <a:lnTo>
                      <a:pt x="81" y="42"/>
                    </a:lnTo>
                    <a:lnTo>
                      <a:pt x="82" y="44"/>
                    </a:lnTo>
                    <a:lnTo>
                      <a:pt x="83" y="44"/>
                    </a:lnTo>
                    <a:lnTo>
                      <a:pt x="84" y="44"/>
                    </a:lnTo>
                    <a:lnTo>
                      <a:pt x="86" y="44"/>
                    </a:lnTo>
                    <a:lnTo>
                      <a:pt x="87" y="44"/>
                    </a:lnTo>
                    <a:lnTo>
                      <a:pt x="88" y="44"/>
                    </a:lnTo>
                    <a:lnTo>
                      <a:pt x="90" y="45"/>
                    </a:lnTo>
                    <a:lnTo>
                      <a:pt x="91" y="45"/>
                    </a:lnTo>
                    <a:lnTo>
                      <a:pt x="92" y="46"/>
                    </a:lnTo>
                    <a:lnTo>
                      <a:pt x="94" y="46"/>
                    </a:lnTo>
                    <a:lnTo>
                      <a:pt x="95" y="48"/>
                    </a:lnTo>
                    <a:lnTo>
                      <a:pt x="96" y="48"/>
                    </a:lnTo>
                    <a:lnTo>
                      <a:pt x="97" y="50"/>
                    </a:lnTo>
                    <a:lnTo>
                      <a:pt x="98" y="51"/>
                    </a:lnTo>
                    <a:lnTo>
                      <a:pt x="99" y="53"/>
                    </a:lnTo>
                    <a:lnTo>
                      <a:pt x="101" y="54"/>
                    </a:lnTo>
                    <a:lnTo>
                      <a:pt x="103" y="55"/>
                    </a:lnTo>
                    <a:lnTo>
                      <a:pt x="104" y="57"/>
                    </a:lnTo>
                    <a:lnTo>
                      <a:pt x="105" y="58"/>
                    </a:lnTo>
                    <a:lnTo>
                      <a:pt x="106" y="59"/>
                    </a:lnTo>
                    <a:lnTo>
                      <a:pt x="108" y="61"/>
                    </a:lnTo>
                    <a:lnTo>
                      <a:pt x="109" y="62"/>
                    </a:lnTo>
                    <a:lnTo>
                      <a:pt x="110" y="64"/>
                    </a:lnTo>
                    <a:lnTo>
                      <a:pt x="111" y="64"/>
                    </a:lnTo>
                    <a:lnTo>
                      <a:pt x="112" y="66"/>
                    </a:lnTo>
                    <a:lnTo>
                      <a:pt x="113" y="67"/>
                    </a:lnTo>
                    <a:lnTo>
                      <a:pt x="115" y="68"/>
                    </a:lnTo>
                    <a:lnTo>
                      <a:pt x="117" y="70"/>
                    </a:lnTo>
                    <a:lnTo>
                      <a:pt x="118" y="71"/>
                    </a:lnTo>
                    <a:lnTo>
                      <a:pt x="119" y="73"/>
                    </a:lnTo>
                    <a:lnTo>
                      <a:pt x="120" y="74"/>
                    </a:lnTo>
                    <a:lnTo>
                      <a:pt x="121" y="74"/>
                    </a:lnTo>
                    <a:lnTo>
                      <a:pt x="123" y="75"/>
                    </a:lnTo>
                    <a:lnTo>
                      <a:pt x="124" y="78"/>
                    </a:lnTo>
                    <a:lnTo>
                      <a:pt x="125" y="78"/>
                    </a:lnTo>
                    <a:lnTo>
                      <a:pt x="126" y="79"/>
                    </a:lnTo>
                    <a:lnTo>
                      <a:pt x="127" y="80"/>
                    </a:lnTo>
                    <a:lnTo>
                      <a:pt x="130" y="80"/>
                    </a:lnTo>
                    <a:lnTo>
                      <a:pt x="131" y="82"/>
                    </a:lnTo>
                    <a:lnTo>
                      <a:pt x="132" y="82"/>
                    </a:lnTo>
                    <a:lnTo>
                      <a:pt x="133" y="83"/>
                    </a:lnTo>
                    <a:lnTo>
                      <a:pt x="134" y="83"/>
                    </a:lnTo>
                    <a:lnTo>
                      <a:pt x="135" y="84"/>
                    </a:lnTo>
                    <a:lnTo>
                      <a:pt x="137" y="84"/>
                    </a:lnTo>
                    <a:lnTo>
                      <a:pt x="138" y="86"/>
                    </a:lnTo>
                    <a:lnTo>
                      <a:pt x="139" y="86"/>
                    </a:lnTo>
                    <a:lnTo>
                      <a:pt x="140" y="87"/>
                    </a:lnTo>
                    <a:lnTo>
                      <a:pt x="141" y="87"/>
                    </a:lnTo>
                    <a:lnTo>
                      <a:pt x="143" y="87"/>
                    </a:lnTo>
                    <a:lnTo>
                      <a:pt x="145" y="88"/>
                    </a:lnTo>
                    <a:lnTo>
                      <a:pt x="146" y="88"/>
                    </a:lnTo>
                    <a:lnTo>
                      <a:pt x="147" y="91"/>
                    </a:lnTo>
                    <a:lnTo>
                      <a:pt x="148" y="91"/>
                    </a:lnTo>
                    <a:lnTo>
                      <a:pt x="149" y="92"/>
                    </a:lnTo>
                    <a:lnTo>
                      <a:pt x="150" y="92"/>
                    </a:lnTo>
                    <a:lnTo>
                      <a:pt x="152" y="93"/>
                    </a:lnTo>
                    <a:lnTo>
                      <a:pt x="153" y="93"/>
                    </a:lnTo>
                    <a:lnTo>
                      <a:pt x="154" y="93"/>
                    </a:lnTo>
                    <a:lnTo>
                      <a:pt x="155" y="95"/>
                    </a:lnTo>
                    <a:lnTo>
                      <a:pt x="157" y="95"/>
                    </a:lnTo>
                    <a:lnTo>
                      <a:pt x="158" y="9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6" name="Freeform 71"/>
              <p:cNvSpPr>
                <a:spLocks/>
              </p:cNvSpPr>
              <p:nvPr/>
            </p:nvSpPr>
            <p:spPr bwMode="auto">
              <a:xfrm>
                <a:off x="1933" y="2547"/>
                <a:ext cx="47" cy="23"/>
              </a:xfrm>
              <a:custGeom>
                <a:avLst/>
                <a:gdLst>
                  <a:gd name="T0" fmla="*/ 0 w 159"/>
                  <a:gd name="T1" fmla="*/ 0 h 70"/>
                  <a:gd name="T2" fmla="*/ 0 w 159"/>
                  <a:gd name="T3" fmla="*/ 0 h 70"/>
                  <a:gd name="T4" fmla="*/ 0 w 159"/>
                  <a:gd name="T5" fmla="*/ 0 h 70"/>
                  <a:gd name="T6" fmla="*/ 0 w 159"/>
                  <a:gd name="T7" fmla="*/ 0 h 70"/>
                  <a:gd name="T8" fmla="*/ 0 w 159"/>
                  <a:gd name="T9" fmla="*/ 0 h 70"/>
                  <a:gd name="T10" fmla="*/ 0 w 159"/>
                  <a:gd name="T11" fmla="*/ 0 h 70"/>
                  <a:gd name="T12" fmla="*/ 0 w 159"/>
                  <a:gd name="T13" fmla="*/ 0 h 70"/>
                  <a:gd name="T14" fmla="*/ 0 w 159"/>
                  <a:gd name="T15" fmla="*/ 0 h 70"/>
                  <a:gd name="T16" fmla="*/ 0 w 159"/>
                  <a:gd name="T17" fmla="*/ 0 h 70"/>
                  <a:gd name="T18" fmla="*/ 0 w 159"/>
                  <a:gd name="T19" fmla="*/ 0 h 70"/>
                  <a:gd name="T20" fmla="*/ 0 w 159"/>
                  <a:gd name="T21" fmla="*/ 0 h 70"/>
                  <a:gd name="T22" fmla="*/ 0 w 159"/>
                  <a:gd name="T23" fmla="*/ 0 h 70"/>
                  <a:gd name="T24" fmla="*/ 0 w 159"/>
                  <a:gd name="T25" fmla="*/ 0 h 70"/>
                  <a:gd name="T26" fmla="*/ 0 w 159"/>
                  <a:gd name="T27" fmla="*/ 0 h 70"/>
                  <a:gd name="T28" fmla="*/ 0 w 159"/>
                  <a:gd name="T29" fmla="*/ 0 h 70"/>
                  <a:gd name="T30" fmla="*/ 0 w 159"/>
                  <a:gd name="T31" fmla="*/ 0 h 70"/>
                  <a:gd name="T32" fmla="*/ 0 w 159"/>
                  <a:gd name="T33" fmla="*/ 0 h 70"/>
                  <a:gd name="T34" fmla="*/ 0 w 159"/>
                  <a:gd name="T35" fmla="*/ 0 h 70"/>
                  <a:gd name="T36" fmla="*/ 0 w 159"/>
                  <a:gd name="T37" fmla="*/ 0 h 70"/>
                  <a:gd name="T38" fmla="*/ 0 w 159"/>
                  <a:gd name="T39" fmla="*/ 0 h 70"/>
                  <a:gd name="T40" fmla="*/ 0 w 159"/>
                  <a:gd name="T41" fmla="*/ 0 h 70"/>
                  <a:gd name="T42" fmla="*/ 0 w 159"/>
                  <a:gd name="T43" fmla="*/ 0 h 70"/>
                  <a:gd name="T44" fmla="*/ 0 w 159"/>
                  <a:gd name="T45" fmla="*/ 0 h 70"/>
                  <a:gd name="T46" fmla="*/ 0 w 159"/>
                  <a:gd name="T47" fmla="*/ 0 h 70"/>
                  <a:gd name="T48" fmla="*/ 0 w 159"/>
                  <a:gd name="T49" fmla="*/ 0 h 70"/>
                  <a:gd name="T50" fmla="*/ 0 w 159"/>
                  <a:gd name="T51" fmla="*/ 0 h 70"/>
                  <a:gd name="T52" fmla="*/ 0 w 159"/>
                  <a:gd name="T53" fmla="*/ 0 h 70"/>
                  <a:gd name="T54" fmla="*/ 0 w 159"/>
                  <a:gd name="T55" fmla="*/ 0 h 70"/>
                  <a:gd name="T56" fmla="*/ 0 w 159"/>
                  <a:gd name="T57" fmla="*/ 0 h 70"/>
                  <a:gd name="T58" fmla="*/ 0 w 159"/>
                  <a:gd name="T59" fmla="*/ 0 h 70"/>
                  <a:gd name="T60" fmla="*/ 0 w 159"/>
                  <a:gd name="T61" fmla="*/ 0 h 70"/>
                  <a:gd name="T62" fmla="*/ 0 w 159"/>
                  <a:gd name="T63" fmla="*/ 0 h 70"/>
                  <a:gd name="T64" fmla="*/ 0 w 159"/>
                  <a:gd name="T65" fmla="*/ 0 h 70"/>
                  <a:gd name="T66" fmla="*/ 0 w 159"/>
                  <a:gd name="T67" fmla="*/ 0 h 70"/>
                  <a:gd name="T68" fmla="*/ 0 w 159"/>
                  <a:gd name="T69" fmla="*/ 0 h 70"/>
                  <a:gd name="T70" fmla="*/ 0 w 159"/>
                  <a:gd name="T71" fmla="*/ 0 h 70"/>
                  <a:gd name="T72" fmla="*/ 0 w 159"/>
                  <a:gd name="T73" fmla="*/ 0 h 70"/>
                  <a:gd name="T74" fmla="*/ 0 w 159"/>
                  <a:gd name="T75" fmla="*/ 0 h 70"/>
                  <a:gd name="T76" fmla="*/ 0 w 159"/>
                  <a:gd name="T77" fmla="*/ 0 h 70"/>
                  <a:gd name="T78" fmla="*/ 0 w 159"/>
                  <a:gd name="T79" fmla="*/ 0 h 70"/>
                  <a:gd name="T80" fmla="*/ 0 w 159"/>
                  <a:gd name="T81" fmla="*/ 0 h 70"/>
                  <a:gd name="T82" fmla="*/ 0 w 159"/>
                  <a:gd name="T83" fmla="*/ 0 h 70"/>
                  <a:gd name="T84" fmla="*/ 0 w 159"/>
                  <a:gd name="T85" fmla="*/ 0 h 70"/>
                  <a:gd name="T86" fmla="*/ 0 w 159"/>
                  <a:gd name="T87" fmla="*/ 0 h 70"/>
                  <a:gd name="T88" fmla="*/ 0 w 159"/>
                  <a:gd name="T89" fmla="*/ 0 h 70"/>
                  <a:gd name="T90" fmla="*/ 0 w 159"/>
                  <a:gd name="T91" fmla="*/ 0 h 70"/>
                  <a:gd name="T92" fmla="*/ 0 w 159"/>
                  <a:gd name="T93" fmla="*/ 0 h 70"/>
                  <a:gd name="T94" fmla="*/ 0 w 159"/>
                  <a:gd name="T95" fmla="*/ 0 h 70"/>
                  <a:gd name="T96" fmla="*/ 0 w 159"/>
                  <a:gd name="T97" fmla="*/ 0 h 70"/>
                  <a:gd name="T98" fmla="*/ 0 w 159"/>
                  <a:gd name="T99" fmla="*/ 0 h 70"/>
                  <a:gd name="T100" fmla="*/ 0 w 159"/>
                  <a:gd name="T101" fmla="*/ 0 h 70"/>
                  <a:gd name="T102" fmla="*/ 0 w 159"/>
                  <a:gd name="T103" fmla="*/ 0 h 70"/>
                  <a:gd name="T104" fmla="*/ 0 w 159"/>
                  <a:gd name="T105" fmla="*/ 0 h 70"/>
                  <a:gd name="T106" fmla="*/ 0 w 159"/>
                  <a:gd name="T107" fmla="*/ 0 h 70"/>
                  <a:gd name="T108" fmla="*/ 0 w 159"/>
                  <a:gd name="T109" fmla="*/ 0 h 70"/>
                  <a:gd name="T110" fmla="*/ 0 w 159"/>
                  <a:gd name="T111" fmla="*/ 0 h 70"/>
                  <a:gd name="T112" fmla="*/ 0 w 159"/>
                  <a:gd name="T113" fmla="*/ 0 h 70"/>
                  <a:gd name="T114" fmla="*/ 0 w 159"/>
                  <a:gd name="T115" fmla="*/ 0 h 70"/>
                  <a:gd name="T116" fmla="*/ 0 w 159"/>
                  <a:gd name="T117" fmla="*/ 0 h 70"/>
                  <a:gd name="T118" fmla="*/ 0 w 159"/>
                  <a:gd name="T119" fmla="*/ 0 h 70"/>
                  <a:gd name="T120" fmla="*/ 0 w 159"/>
                  <a:gd name="T121" fmla="*/ 0 h 70"/>
                  <a:gd name="T122" fmla="*/ 0 w 159"/>
                  <a:gd name="T123" fmla="*/ 0 h 70"/>
                  <a:gd name="T124" fmla="*/ 0 w 159"/>
                  <a:gd name="T125" fmla="*/ 0 h 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70">
                    <a:moveTo>
                      <a:pt x="0" y="0"/>
                    </a:moveTo>
                    <a:lnTo>
                      <a:pt x="2" y="0"/>
                    </a:lnTo>
                    <a:lnTo>
                      <a:pt x="3" y="1"/>
                    </a:lnTo>
                    <a:lnTo>
                      <a:pt x="4" y="1"/>
                    </a:lnTo>
                    <a:lnTo>
                      <a:pt x="5" y="2"/>
                    </a:lnTo>
                    <a:lnTo>
                      <a:pt x="6" y="2"/>
                    </a:lnTo>
                    <a:lnTo>
                      <a:pt x="8" y="4"/>
                    </a:lnTo>
                    <a:lnTo>
                      <a:pt x="9" y="4"/>
                    </a:lnTo>
                    <a:lnTo>
                      <a:pt x="10" y="5"/>
                    </a:lnTo>
                    <a:lnTo>
                      <a:pt x="12" y="5"/>
                    </a:lnTo>
                    <a:lnTo>
                      <a:pt x="13" y="6"/>
                    </a:lnTo>
                    <a:lnTo>
                      <a:pt x="14" y="6"/>
                    </a:lnTo>
                    <a:lnTo>
                      <a:pt x="16" y="9"/>
                    </a:lnTo>
                    <a:lnTo>
                      <a:pt x="17" y="9"/>
                    </a:lnTo>
                    <a:lnTo>
                      <a:pt x="18" y="9"/>
                    </a:lnTo>
                    <a:lnTo>
                      <a:pt x="19" y="10"/>
                    </a:lnTo>
                    <a:lnTo>
                      <a:pt x="20" y="10"/>
                    </a:lnTo>
                    <a:lnTo>
                      <a:pt x="21" y="11"/>
                    </a:lnTo>
                    <a:lnTo>
                      <a:pt x="23" y="11"/>
                    </a:lnTo>
                    <a:lnTo>
                      <a:pt x="25" y="13"/>
                    </a:lnTo>
                    <a:lnTo>
                      <a:pt x="26" y="13"/>
                    </a:lnTo>
                    <a:lnTo>
                      <a:pt x="27" y="13"/>
                    </a:lnTo>
                    <a:lnTo>
                      <a:pt x="28" y="14"/>
                    </a:lnTo>
                    <a:lnTo>
                      <a:pt x="29" y="14"/>
                    </a:lnTo>
                    <a:lnTo>
                      <a:pt x="31" y="15"/>
                    </a:lnTo>
                    <a:lnTo>
                      <a:pt x="32" y="15"/>
                    </a:lnTo>
                    <a:lnTo>
                      <a:pt x="33" y="15"/>
                    </a:lnTo>
                    <a:lnTo>
                      <a:pt x="34" y="17"/>
                    </a:lnTo>
                    <a:lnTo>
                      <a:pt x="35" y="17"/>
                    </a:lnTo>
                    <a:lnTo>
                      <a:pt x="37" y="18"/>
                    </a:lnTo>
                    <a:lnTo>
                      <a:pt x="39" y="18"/>
                    </a:lnTo>
                    <a:lnTo>
                      <a:pt x="40" y="19"/>
                    </a:lnTo>
                    <a:lnTo>
                      <a:pt x="41" y="19"/>
                    </a:lnTo>
                    <a:lnTo>
                      <a:pt x="42" y="21"/>
                    </a:lnTo>
                    <a:lnTo>
                      <a:pt x="43" y="21"/>
                    </a:lnTo>
                    <a:lnTo>
                      <a:pt x="45" y="21"/>
                    </a:lnTo>
                    <a:lnTo>
                      <a:pt x="46" y="23"/>
                    </a:lnTo>
                    <a:lnTo>
                      <a:pt x="47" y="23"/>
                    </a:lnTo>
                    <a:lnTo>
                      <a:pt x="48" y="23"/>
                    </a:lnTo>
                    <a:lnTo>
                      <a:pt x="49" y="23"/>
                    </a:lnTo>
                    <a:lnTo>
                      <a:pt x="50" y="25"/>
                    </a:lnTo>
                    <a:lnTo>
                      <a:pt x="53" y="25"/>
                    </a:lnTo>
                    <a:lnTo>
                      <a:pt x="54" y="25"/>
                    </a:lnTo>
                    <a:lnTo>
                      <a:pt x="55" y="26"/>
                    </a:lnTo>
                    <a:lnTo>
                      <a:pt x="56" y="26"/>
                    </a:lnTo>
                    <a:lnTo>
                      <a:pt x="57" y="27"/>
                    </a:lnTo>
                    <a:lnTo>
                      <a:pt x="58" y="27"/>
                    </a:lnTo>
                    <a:lnTo>
                      <a:pt x="60" y="29"/>
                    </a:lnTo>
                    <a:lnTo>
                      <a:pt x="61" y="29"/>
                    </a:lnTo>
                    <a:lnTo>
                      <a:pt x="62" y="29"/>
                    </a:lnTo>
                    <a:lnTo>
                      <a:pt x="63" y="30"/>
                    </a:lnTo>
                    <a:lnTo>
                      <a:pt x="65" y="30"/>
                    </a:lnTo>
                    <a:lnTo>
                      <a:pt x="66" y="30"/>
                    </a:lnTo>
                    <a:lnTo>
                      <a:pt x="68" y="31"/>
                    </a:lnTo>
                    <a:lnTo>
                      <a:pt x="69" y="31"/>
                    </a:lnTo>
                    <a:lnTo>
                      <a:pt x="70" y="31"/>
                    </a:lnTo>
                    <a:lnTo>
                      <a:pt x="71" y="33"/>
                    </a:lnTo>
                    <a:lnTo>
                      <a:pt x="72" y="33"/>
                    </a:lnTo>
                    <a:lnTo>
                      <a:pt x="74" y="34"/>
                    </a:lnTo>
                    <a:lnTo>
                      <a:pt x="75" y="34"/>
                    </a:lnTo>
                    <a:lnTo>
                      <a:pt x="76" y="34"/>
                    </a:lnTo>
                    <a:lnTo>
                      <a:pt x="77" y="36"/>
                    </a:lnTo>
                    <a:lnTo>
                      <a:pt x="79" y="36"/>
                    </a:lnTo>
                    <a:lnTo>
                      <a:pt x="80" y="38"/>
                    </a:lnTo>
                    <a:lnTo>
                      <a:pt x="82" y="38"/>
                    </a:lnTo>
                    <a:lnTo>
                      <a:pt x="83" y="38"/>
                    </a:lnTo>
                    <a:lnTo>
                      <a:pt x="84" y="39"/>
                    </a:lnTo>
                    <a:lnTo>
                      <a:pt x="85" y="39"/>
                    </a:lnTo>
                    <a:lnTo>
                      <a:pt x="86" y="39"/>
                    </a:lnTo>
                    <a:lnTo>
                      <a:pt x="87" y="39"/>
                    </a:lnTo>
                    <a:lnTo>
                      <a:pt x="89" y="40"/>
                    </a:lnTo>
                    <a:lnTo>
                      <a:pt x="90" y="40"/>
                    </a:lnTo>
                    <a:lnTo>
                      <a:pt x="92" y="40"/>
                    </a:lnTo>
                    <a:lnTo>
                      <a:pt x="93" y="42"/>
                    </a:lnTo>
                    <a:lnTo>
                      <a:pt x="94" y="42"/>
                    </a:lnTo>
                    <a:lnTo>
                      <a:pt x="95" y="42"/>
                    </a:lnTo>
                    <a:lnTo>
                      <a:pt x="97" y="43"/>
                    </a:lnTo>
                    <a:lnTo>
                      <a:pt x="98" y="43"/>
                    </a:lnTo>
                    <a:lnTo>
                      <a:pt x="99" y="43"/>
                    </a:lnTo>
                    <a:lnTo>
                      <a:pt x="100" y="43"/>
                    </a:lnTo>
                    <a:lnTo>
                      <a:pt x="101" y="44"/>
                    </a:lnTo>
                    <a:lnTo>
                      <a:pt x="102" y="44"/>
                    </a:lnTo>
                    <a:lnTo>
                      <a:pt x="105" y="46"/>
                    </a:lnTo>
                    <a:lnTo>
                      <a:pt x="106" y="46"/>
                    </a:lnTo>
                    <a:lnTo>
                      <a:pt x="107" y="47"/>
                    </a:lnTo>
                    <a:lnTo>
                      <a:pt x="108" y="47"/>
                    </a:lnTo>
                    <a:lnTo>
                      <a:pt x="109" y="47"/>
                    </a:lnTo>
                    <a:lnTo>
                      <a:pt x="111" y="48"/>
                    </a:lnTo>
                    <a:lnTo>
                      <a:pt x="112" y="48"/>
                    </a:lnTo>
                    <a:lnTo>
                      <a:pt x="113" y="51"/>
                    </a:lnTo>
                    <a:lnTo>
                      <a:pt x="114" y="51"/>
                    </a:lnTo>
                    <a:lnTo>
                      <a:pt x="115" y="52"/>
                    </a:lnTo>
                    <a:lnTo>
                      <a:pt x="116" y="52"/>
                    </a:lnTo>
                    <a:lnTo>
                      <a:pt x="119" y="52"/>
                    </a:lnTo>
                    <a:lnTo>
                      <a:pt x="120" y="53"/>
                    </a:lnTo>
                    <a:lnTo>
                      <a:pt x="121" y="53"/>
                    </a:lnTo>
                    <a:lnTo>
                      <a:pt x="122" y="55"/>
                    </a:lnTo>
                    <a:lnTo>
                      <a:pt x="123" y="55"/>
                    </a:lnTo>
                    <a:lnTo>
                      <a:pt x="124" y="55"/>
                    </a:lnTo>
                    <a:lnTo>
                      <a:pt x="126" y="56"/>
                    </a:lnTo>
                    <a:lnTo>
                      <a:pt x="127" y="56"/>
                    </a:lnTo>
                    <a:lnTo>
                      <a:pt x="128" y="56"/>
                    </a:lnTo>
                    <a:lnTo>
                      <a:pt x="129" y="57"/>
                    </a:lnTo>
                    <a:lnTo>
                      <a:pt x="130" y="57"/>
                    </a:lnTo>
                    <a:lnTo>
                      <a:pt x="132" y="57"/>
                    </a:lnTo>
                    <a:lnTo>
                      <a:pt x="134" y="59"/>
                    </a:lnTo>
                    <a:lnTo>
                      <a:pt x="135" y="59"/>
                    </a:lnTo>
                    <a:lnTo>
                      <a:pt x="136" y="59"/>
                    </a:lnTo>
                    <a:lnTo>
                      <a:pt x="137" y="60"/>
                    </a:lnTo>
                    <a:lnTo>
                      <a:pt x="138" y="60"/>
                    </a:lnTo>
                    <a:lnTo>
                      <a:pt x="139" y="61"/>
                    </a:lnTo>
                    <a:lnTo>
                      <a:pt x="141" y="61"/>
                    </a:lnTo>
                    <a:lnTo>
                      <a:pt x="142" y="64"/>
                    </a:lnTo>
                    <a:lnTo>
                      <a:pt x="143" y="64"/>
                    </a:lnTo>
                    <a:lnTo>
                      <a:pt x="145" y="64"/>
                    </a:lnTo>
                    <a:lnTo>
                      <a:pt x="146" y="65"/>
                    </a:lnTo>
                    <a:lnTo>
                      <a:pt x="148" y="65"/>
                    </a:lnTo>
                    <a:lnTo>
                      <a:pt x="149" y="66"/>
                    </a:lnTo>
                    <a:lnTo>
                      <a:pt x="150" y="66"/>
                    </a:lnTo>
                    <a:lnTo>
                      <a:pt x="151" y="66"/>
                    </a:lnTo>
                    <a:lnTo>
                      <a:pt x="152" y="68"/>
                    </a:lnTo>
                    <a:lnTo>
                      <a:pt x="153" y="68"/>
                    </a:lnTo>
                    <a:lnTo>
                      <a:pt x="155" y="69"/>
                    </a:lnTo>
                    <a:lnTo>
                      <a:pt x="156" y="69"/>
                    </a:lnTo>
                    <a:lnTo>
                      <a:pt x="157" y="69"/>
                    </a:lnTo>
                    <a:lnTo>
                      <a:pt x="159" y="7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7" name="Freeform 72"/>
              <p:cNvSpPr>
                <a:spLocks/>
              </p:cNvSpPr>
              <p:nvPr/>
            </p:nvSpPr>
            <p:spPr bwMode="auto">
              <a:xfrm>
                <a:off x="1980" y="2570"/>
                <a:ext cx="47" cy="14"/>
              </a:xfrm>
              <a:custGeom>
                <a:avLst/>
                <a:gdLst>
                  <a:gd name="T0" fmla="*/ 0 w 158"/>
                  <a:gd name="T1" fmla="*/ 0 h 41"/>
                  <a:gd name="T2" fmla="*/ 0 w 158"/>
                  <a:gd name="T3" fmla="*/ 0 h 41"/>
                  <a:gd name="T4" fmla="*/ 0 w 158"/>
                  <a:gd name="T5" fmla="*/ 0 h 41"/>
                  <a:gd name="T6" fmla="*/ 0 w 158"/>
                  <a:gd name="T7" fmla="*/ 0 h 41"/>
                  <a:gd name="T8" fmla="*/ 0 w 158"/>
                  <a:gd name="T9" fmla="*/ 0 h 41"/>
                  <a:gd name="T10" fmla="*/ 0 w 158"/>
                  <a:gd name="T11" fmla="*/ 0 h 41"/>
                  <a:gd name="T12" fmla="*/ 0 w 158"/>
                  <a:gd name="T13" fmla="*/ 0 h 41"/>
                  <a:gd name="T14" fmla="*/ 0 w 158"/>
                  <a:gd name="T15" fmla="*/ 0 h 41"/>
                  <a:gd name="T16" fmla="*/ 0 w 158"/>
                  <a:gd name="T17" fmla="*/ 0 h 41"/>
                  <a:gd name="T18" fmla="*/ 0 w 158"/>
                  <a:gd name="T19" fmla="*/ 0 h 41"/>
                  <a:gd name="T20" fmla="*/ 0 w 158"/>
                  <a:gd name="T21" fmla="*/ 0 h 41"/>
                  <a:gd name="T22" fmla="*/ 0 w 158"/>
                  <a:gd name="T23" fmla="*/ 0 h 41"/>
                  <a:gd name="T24" fmla="*/ 0 w 158"/>
                  <a:gd name="T25" fmla="*/ 0 h 41"/>
                  <a:gd name="T26" fmla="*/ 0 w 158"/>
                  <a:gd name="T27" fmla="*/ 0 h 41"/>
                  <a:gd name="T28" fmla="*/ 0 w 158"/>
                  <a:gd name="T29" fmla="*/ 0 h 41"/>
                  <a:gd name="T30" fmla="*/ 0 w 158"/>
                  <a:gd name="T31" fmla="*/ 0 h 41"/>
                  <a:gd name="T32" fmla="*/ 0 w 158"/>
                  <a:gd name="T33" fmla="*/ 0 h 41"/>
                  <a:gd name="T34" fmla="*/ 0 w 158"/>
                  <a:gd name="T35" fmla="*/ 0 h 41"/>
                  <a:gd name="T36" fmla="*/ 0 w 158"/>
                  <a:gd name="T37" fmla="*/ 0 h 41"/>
                  <a:gd name="T38" fmla="*/ 0 w 158"/>
                  <a:gd name="T39" fmla="*/ 0 h 41"/>
                  <a:gd name="T40" fmla="*/ 0 w 158"/>
                  <a:gd name="T41" fmla="*/ 0 h 41"/>
                  <a:gd name="T42" fmla="*/ 0 w 158"/>
                  <a:gd name="T43" fmla="*/ 0 h 41"/>
                  <a:gd name="T44" fmla="*/ 0 w 158"/>
                  <a:gd name="T45" fmla="*/ 0 h 41"/>
                  <a:gd name="T46" fmla="*/ 0 w 158"/>
                  <a:gd name="T47" fmla="*/ 0 h 41"/>
                  <a:gd name="T48" fmla="*/ 0 w 158"/>
                  <a:gd name="T49" fmla="*/ 0 h 41"/>
                  <a:gd name="T50" fmla="*/ 0 w 158"/>
                  <a:gd name="T51" fmla="*/ 0 h 41"/>
                  <a:gd name="T52" fmla="*/ 0 w 158"/>
                  <a:gd name="T53" fmla="*/ 0 h 41"/>
                  <a:gd name="T54" fmla="*/ 0 w 158"/>
                  <a:gd name="T55" fmla="*/ 0 h 41"/>
                  <a:gd name="T56" fmla="*/ 0 w 158"/>
                  <a:gd name="T57" fmla="*/ 0 h 41"/>
                  <a:gd name="T58" fmla="*/ 0 w 158"/>
                  <a:gd name="T59" fmla="*/ 0 h 41"/>
                  <a:gd name="T60" fmla="*/ 0 w 158"/>
                  <a:gd name="T61" fmla="*/ 0 h 41"/>
                  <a:gd name="T62" fmla="*/ 0 w 158"/>
                  <a:gd name="T63" fmla="*/ 0 h 41"/>
                  <a:gd name="T64" fmla="*/ 0 w 158"/>
                  <a:gd name="T65" fmla="*/ 0 h 41"/>
                  <a:gd name="T66" fmla="*/ 0 w 158"/>
                  <a:gd name="T67" fmla="*/ 0 h 41"/>
                  <a:gd name="T68" fmla="*/ 0 w 158"/>
                  <a:gd name="T69" fmla="*/ 0 h 41"/>
                  <a:gd name="T70" fmla="*/ 0 w 158"/>
                  <a:gd name="T71" fmla="*/ 0 h 41"/>
                  <a:gd name="T72" fmla="*/ 0 w 158"/>
                  <a:gd name="T73" fmla="*/ 0 h 41"/>
                  <a:gd name="T74" fmla="*/ 0 w 158"/>
                  <a:gd name="T75" fmla="*/ 0 h 41"/>
                  <a:gd name="T76" fmla="*/ 0 w 158"/>
                  <a:gd name="T77" fmla="*/ 0 h 41"/>
                  <a:gd name="T78" fmla="*/ 0 w 158"/>
                  <a:gd name="T79" fmla="*/ 0 h 41"/>
                  <a:gd name="T80" fmla="*/ 0 w 158"/>
                  <a:gd name="T81" fmla="*/ 0 h 41"/>
                  <a:gd name="T82" fmla="*/ 0 w 158"/>
                  <a:gd name="T83" fmla="*/ 0 h 41"/>
                  <a:gd name="T84" fmla="*/ 0 w 158"/>
                  <a:gd name="T85" fmla="*/ 0 h 41"/>
                  <a:gd name="T86" fmla="*/ 0 w 158"/>
                  <a:gd name="T87" fmla="*/ 0 h 41"/>
                  <a:gd name="T88" fmla="*/ 0 w 158"/>
                  <a:gd name="T89" fmla="*/ 0 h 41"/>
                  <a:gd name="T90" fmla="*/ 0 w 158"/>
                  <a:gd name="T91" fmla="*/ 0 h 41"/>
                  <a:gd name="T92" fmla="*/ 0 w 158"/>
                  <a:gd name="T93" fmla="*/ 0 h 41"/>
                  <a:gd name="T94" fmla="*/ 0 w 158"/>
                  <a:gd name="T95" fmla="*/ 0 h 41"/>
                  <a:gd name="T96" fmla="*/ 0 w 158"/>
                  <a:gd name="T97" fmla="*/ 0 h 41"/>
                  <a:gd name="T98" fmla="*/ 0 w 158"/>
                  <a:gd name="T99" fmla="*/ 0 h 41"/>
                  <a:gd name="T100" fmla="*/ 0 w 158"/>
                  <a:gd name="T101" fmla="*/ 0 h 41"/>
                  <a:gd name="T102" fmla="*/ 0 w 158"/>
                  <a:gd name="T103" fmla="*/ 0 h 41"/>
                  <a:gd name="T104" fmla="*/ 0 w 158"/>
                  <a:gd name="T105" fmla="*/ 0 h 41"/>
                  <a:gd name="T106" fmla="*/ 0 w 158"/>
                  <a:gd name="T107" fmla="*/ 0 h 41"/>
                  <a:gd name="T108" fmla="*/ 0 w 158"/>
                  <a:gd name="T109" fmla="*/ 0 h 41"/>
                  <a:gd name="T110" fmla="*/ 0 w 158"/>
                  <a:gd name="T111" fmla="*/ 0 h 41"/>
                  <a:gd name="T112" fmla="*/ 0 w 158"/>
                  <a:gd name="T113" fmla="*/ 0 h 41"/>
                  <a:gd name="T114" fmla="*/ 0 w 158"/>
                  <a:gd name="T115" fmla="*/ 0 h 41"/>
                  <a:gd name="T116" fmla="*/ 0 w 158"/>
                  <a:gd name="T117" fmla="*/ 0 h 41"/>
                  <a:gd name="T118" fmla="*/ 0 w 158"/>
                  <a:gd name="T119" fmla="*/ 0 h 41"/>
                  <a:gd name="T120" fmla="*/ 0 w 158"/>
                  <a:gd name="T121" fmla="*/ 0 h 41"/>
                  <a:gd name="T122" fmla="*/ 0 w 158"/>
                  <a:gd name="T123" fmla="*/ 0 h 41"/>
                  <a:gd name="T124" fmla="*/ 0 w 158"/>
                  <a:gd name="T125" fmla="*/ 0 h 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1">
                    <a:moveTo>
                      <a:pt x="0" y="0"/>
                    </a:moveTo>
                    <a:lnTo>
                      <a:pt x="1" y="0"/>
                    </a:lnTo>
                    <a:lnTo>
                      <a:pt x="2" y="2"/>
                    </a:lnTo>
                    <a:lnTo>
                      <a:pt x="4" y="2"/>
                    </a:lnTo>
                    <a:lnTo>
                      <a:pt x="5" y="2"/>
                    </a:lnTo>
                    <a:lnTo>
                      <a:pt x="6" y="3"/>
                    </a:lnTo>
                    <a:lnTo>
                      <a:pt x="7" y="3"/>
                    </a:lnTo>
                    <a:lnTo>
                      <a:pt x="8" y="4"/>
                    </a:lnTo>
                    <a:lnTo>
                      <a:pt x="9" y="4"/>
                    </a:lnTo>
                    <a:lnTo>
                      <a:pt x="11" y="4"/>
                    </a:lnTo>
                    <a:lnTo>
                      <a:pt x="13" y="7"/>
                    </a:lnTo>
                    <a:lnTo>
                      <a:pt x="14" y="7"/>
                    </a:lnTo>
                    <a:lnTo>
                      <a:pt x="15" y="7"/>
                    </a:lnTo>
                    <a:lnTo>
                      <a:pt x="16" y="8"/>
                    </a:lnTo>
                    <a:lnTo>
                      <a:pt x="17" y="8"/>
                    </a:lnTo>
                    <a:lnTo>
                      <a:pt x="19" y="8"/>
                    </a:lnTo>
                    <a:lnTo>
                      <a:pt x="20" y="8"/>
                    </a:lnTo>
                    <a:lnTo>
                      <a:pt x="21" y="9"/>
                    </a:lnTo>
                    <a:lnTo>
                      <a:pt x="22" y="9"/>
                    </a:lnTo>
                    <a:lnTo>
                      <a:pt x="23" y="9"/>
                    </a:lnTo>
                    <a:lnTo>
                      <a:pt x="26" y="11"/>
                    </a:lnTo>
                    <a:lnTo>
                      <a:pt x="27" y="11"/>
                    </a:lnTo>
                    <a:lnTo>
                      <a:pt x="28" y="11"/>
                    </a:lnTo>
                    <a:lnTo>
                      <a:pt x="29" y="12"/>
                    </a:lnTo>
                    <a:lnTo>
                      <a:pt x="30" y="12"/>
                    </a:lnTo>
                    <a:lnTo>
                      <a:pt x="31" y="12"/>
                    </a:lnTo>
                    <a:lnTo>
                      <a:pt x="33" y="12"/>
                    </a:lnTo>
                    <a:lnTo>
                      <a:pt x="34" y="13"/>
                    </a:lnTo>
                    <a:lnTo>
                      <a:pt x="35" y="13"/>
                    </a:lnTo>
                    <a:lnTo>
                      <a:pt x="36" y="13"/>
                    </a:lnTo>
                    <a:lnTo>
                      <a:pt x="37" y="15"/>
                    </a:lnTo>
                    <a:lnTo>
                      <a:pt x="38" y="15"/>
                    </a:lnTo>
                    <a:lnTo>
                      <a:pt x="41" y="15"/>
                    </a:lnTo>
                    <a:lnTo>
                      <a:pt x="42" y="16"/>
                    </a:lnTo>
                    <a:lnTo>
                      <a:pt x="43" y="16"/>
                    </a:lnTo>
                    <a:lnTo>
                      <a:pt x="44" y="16"/>
                    </a:lnTo>
                    <a:lnTo>
                      <a:pt x="45" y="16"/>
                    </a:lnTo>
                    <a:lnTo>
                      <a:pt x="46" y="17"/>
                    </a:lnTo>
                    <a:lnTo>
                      <a:pt x="48" y="17"/>
                    </a:lnTo>
                    <a:lnTo>
                      <a:pt x="49" y="17"/>
                    </a:lnTo>
                    <a:lnTo>
                      <a:pt x="50" y="17"/>
                    </a:lnTo>
                    <a:lnTo>
                      <a:pt x="51" y="20"/>
                    </a:lnTo>
                    <a:lnTo>
                      <a:pt x="53" y="20"/>
                    </a:lnTo>
                    <a:lnTo>
                      <a:pt x="54" y="20"/>
                    </a:lnTo>
                    <a:lnTo>
                      <a:pt x="56" y="21"/>
                    </a:lnTo>
                    <a:lnTo>
                      <a:pt x="57" y="21"/>
                    </a:lnTo>
                    <a:lnTo>
                      <a:pt x="58" y="21"/>
                    </a:lnTo>
                    <a:lnTo>
                      <a:pt x="59" y="22"/>
                    </a:lnTo>
                    <a:lnTo>
                      <a:pt x="60" y="22"/>
                    </a:lnTo>
                    <a:lnTo>
                      <a:pt x="62" y="24"/>
                    </a:lnTo>
                    <a:lnTo>
                      <a:pt x="63" y="24"/>
                    </a:lnTo>
                    <a:lnTo>
                      <a:pt x="64" y="25"/>
                    </a:lnTo>
                    <a:lnTo>
                      <a:pt x="66" y="25"/>
                    </a:lnTo>
                    <a:lnTo>
                      <a:pt x="67" y="25"/>
                    </a:lnTo>
                    <a:lnTo>
                      <a:pt x="68" y="26"/>
                    </a:lnTo>
                    <a:lnTo>
                      <a:pt x="70" y="26"/>
                    </a:lnTo>
                    <a:lnTo>
                      <a:pt x="71" y="26"/>
                    </a:lnTo>
                    <a:lnTo>
                      <a:pt x="72" y="28"/>
                    </a:lnTo>
                    <a:lnTo>
                      <a:pt x="73" y="28"/>
                    </a:lnTo>
                    <a:lnTo>
                      <a:pt x="74" y="28"/>
                    </a:lnTo>
                    <a:lnTo>
                      <a:pt x="75" y="29"/>
                    </a:lnTo>
                    <a:lnTo>
                      <a:pt x="77" y="29"/>
                    </a:lnTo>
                    <a:lnTo>
                      <a:pt x="78" y="29"/>
                    </a:lnTo>
                    <a:lnTo>
                      <a:pt x="80" y="31"/>
                    </a:lnTo>
                    <a:lnTo>
                      <a:pt x="81" y="30"/>
                    </a:lnTo>
                    <a:lnTo>
                      <a:pt x="82" y="30"/>
                    </a:lnTo>
                    <a:lnTo>
                      <a:pt x="83" y="30"/>
                    </a:lnTo>
                    <a:lnTo>
                      <a:pt x="85" y="32"/>
                    </a:lnTo>
                    <a:lnTo>
                      <a:pt x="86" y="32"/>
                    </a:lnTo>
                    <a:lnTo>
                      <a:pt x="87" y="32"/>
                    </a:lnTo>
                    <a:lnTo>
                      <a:pt x="88" y="32"/>
                    </a:lnTo>
                    <a:lnTo>
                      <a:pt x="89" y="32"/>
                    </a:lnTo>
                    <a:lnTo>
                      <a:pt x="90" y="32"/>
                    </a:lnTo>
                    <a:lnTo>
                      <a:pt x="93" y="34"/>
                    </a:lnTo>
                    <a:lnTo>
                      <a:pt x="94" y="34"/>
                    </a:lnTo>
                    <a:lnTo>
                      <a:pt x="95" y="34"/>
                    </a:lnTo>
                    <a:lnTo>
                      <a:pt x="96" y="34"/>
                    </a:lnTo>
                    <a:lnTo>
                      <a:pt x="97" y="34"/>
                    </a:lnTo>
                    <a:lnTo>
                      <a:pt x="99" y="35"/>
                    </a:lnTo>
                    <a:lnTo>
                      <a:pt x="100" y="35"/>
                    </a:lnTo>
                    <a:lnTo>
                      <a:pt x="101" y="35"/>
                    </a:lnTo>
                    <a:lnTo>
                      <a:pt x="102" y="35"/>
                    </a:lnTo>
                    <a:lnTo>
                      <a:pt x="103" y="35"/>
                    </a:lnTo>
                    <a:lnTo>
                      <a:pt x="104" y="35"/>
                    </a:lnTo>
                    <a:lnTo>
                      <a:pt x="107" y="35"/>
                    </a:lnTo>
                    <a:lnTo>
                      <a:pt x="108" y="35"/>
                    </a:lnTo>
                    <a:lnTo>
                      <a:pt x="109" y="35"/>
                    </a:lnTo>
                    <a:lnTo>
                      <a:pt x="110" y="35"/>
                    </a:lnTo>
                    <a:lnTo>
                      <a:pt x="111" y="35"/>
                    </a:lnTo>
                    <a:lnTo>
                      <a:pt x="112" y="35"/>
                    </a:lnTo>
                    <a:lnTo>
                      <a:pt x="114" y="35"/>
                    </a:lnTo>
                    <a:lnTo>
                      <a:pt x="115" y="35"/>
                    </a:lnTo>
                    <a:lnTo>
                      <a:pt x="116" y="35"/>
                    </a:lnTo>
                    <a:lnTo>
                      <a:pt x="117" y="35"/>
                    </a:lnTo>
                    <a:lnTo>
                      <a:pt x="118" y="35"/>
                    </a:lnTo>
                    <a:lnTo>
                      <a:pt x="120" y="35"/>
                    </a:lnTo>
                    <a:lnTo>
                      <a:pt x="122" y="35"/>
                    </a:lnTo>
                    <a:lnTo>
                      <a:pt x="123" y="35"/>
                    </a:lnTo>
                    <a:lnTo>
                      <a:pt x="124" y="34"/>
                    </a:lnTo>
                    <a:lnTo>
                      <a:pt x="125" y="34"/>
                    </a:lnTo>
                    <a:lnTo>
                      <a:pt x="126" y="32"/>
                    </a:lnTo>
                    <a:lnTo>
                      <a:pt x="127" y="32"/>
                    </a:lnTo>
                    <a:lnTo>
                      <a:pt x="129" y="30"/>
                    </a:lnTo>
                    <a:lnTo>
                      <a:pt x="130" y="30"/>
                    </a:lnTo>
                    <a:lnTo>
                      <a:pt x="131" y="30"/>
                    </a:lnTo>
                    <a:lnTo>
                      <a:pt x="133" y="30"/>
                    </a:lnTo>
                    <a:lnTo>
                      <a:pt x="134" y="29"/>
                    </a:lnTo>
                    <a:lnTo>
                      <a:pt x="135" y="29"/>
                    </a:lnTo>
                    <a:lnTo>
                      <a:pt x="137" y="29"/>
                    </a:lnTo>
                    <a:lnTo>
                      <a:pt x="138" y="29"/>
                    </a:lnTo>
                    <a:lnTo>
                      <a:pt x="139" y="27"/>
                    </a:lnTo>
                    <a:lnTo>
                      <a:pt x="140" y="27"/>
                    </a:lnTo>
                    <a:lnTo>
                      <a:pt x="141" y="27"/>
                    </a:lnTo>
                    <a:lnTo>
                      <a:pt x="142" y="27"/>
                    </a:lnTo>
                    <a:lnTo>
                      <a:pt x="144" y="27"/>
                    </a:lnTo>
                    <a:lnTo>
                      <a:pt x="146" y="29"/>
                    </a:lnTo>
                    <a:lnTo>
                      <a:pt x="147" y="29"/>
                    </a:lnTo>
                    <a:lnTo>
                      <a:pt x="148" y="30"/>
                    </a:lnTo>
                    <a:lnTo>
                      <a:pt x="149" y="30"/>
                    </a:lnTo>
                    <a:lnTo>
                      <a:pt x="150" y="31"/>
                    </a:lnTo>
                    <a:lnTo>
                      <a:pt x="152" y="34"/>
                    </a:lnTo>
                    <a:lnTo>
                      <a:pt x="153" y="35"/>
                    </a:lnTo>
                    <a:lnTo>
                      <a:pt x="154" y="37"/>
                    </a:lnTo>
                    <a:lnTo>
                      <a:pt x="155" y="38"/>
                    </a:lnTo>
                    <a:lnTo>
                      <a:pt x="156" y="39"/>
                    </a:lnTo>
                    <a:lnTo>
                      <a:pt x="158" y="4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8" name="Freeform 73"/>
              <p:cNvSpPr>
                <a:spLocks/>
              </p:cNvSpPr>
              <p:nvPr/>
            </p:nvSpPr>
            <p:spPr bwMode="auto">
              <a:xfrm>
                <a:off x="2027" y="2584"/>
                <a:ext cx="47" cy="15"/>
              </a:xfrm>
              <a:custGeom>
                <a:avLst/>
                <a:gdLst>
                  <a:gd name="T0" fmla="*/ 0 w 158"/>
                  <a:gd name="T1" fmla="*/ 0 h 44"/>
                  <a:gd name="T2" fmla="*/ 0 w 158"/>
                  <a:gd name="T3" fmla="*/ 0 h 44"/>
                  <a:gd name="T4" fmla="*/ 0 w 158"/>
                  <a:gd name="T5" fmla="*/ 0 h 44"/>
                  <a:gd name="T6" fmla="*/ 0 w 158"/>
                  <a:gd name="T7" fmla="*/ 0 h 44"/>
                  <a:gd name="T8" fmla="*/ 0 w 158"/>
                  <a:gd name="T9" fmla="*/ 0 h 44"/>
                  <a:gd name="T10" fmla="*/ 0 w 158"/>
                  <a:gd name="T11" fmla="*/ 0 h 44"/>
                  <a:gd name="T12" fmla="*/ 0 w 158"/>
                  <a:gd name="T13" fmla="*/ 0 h 44"/>
                  <a:gd name="T14" fmla="*/ 0 w 158"/>
                  <a:gd name="T15" fmla="*/ 0 h 44"/>
                  <a:gd name="T16" fmla="*/ 0 w 158"/>
                  <a:gd name="T17" fmla="*/ 0 h 44"/>
                  <a:gd name="T18" fmla="*/ 0 w 158"/>
                  <a:gd name="T19" fmla="*/ 0 h 44"/>
                  <a:gd name="T20" fmla="*/ 0 w 158"/>
                  <a:gd name="T21" fmla="*/ 0 h 44"/>
                  <a:gd name="T22" fmla="*/ 0 w 158"/>
                  <a:gd name="T23" fmla="*/ 0 h 44"/>
                  <a:gd name="T24" fmla="*/ 0 w 158"/>
                  <a:gd name="T25" fmla="*/ 0 h 44"/>
                  <a:gd name="T26" fmla="*/ 0 w 158"/>
                  <a:gd name="T27" fmla="*/ 0 h 44"/>
                  <a:gd name="T28" fmla="*/ 0 w 158"/>
                  <a:gd name="T29" fmla="*/ 0 h 44"/>
                  <a:gd name="T30" fmla="*/ 0 w 158"/>
                  <a:gd name="T31" fmla="*/ 0 h 44"/>
                  <a:gd name="T32" fmla="*/ 0 w 158"/>
                  <a:gd name="T33" fmla="*/ 0 h 44"/>
                  <a:gd name="T34" fmla="*/ 0 w 158"/>
                  <a:gd name="T35" fmla="*/ 0 h 44"/>
                  <a:gd name="T36" fmla="*/ 0 w 158"/>
                  <a:gd name="T37" fmla="*/ 0 h 44"/>
                  <a:gd name="T38" fmla="*/ 0 w 158"/>
                  <a:gd name="T39" fmla="*/ 0 h 44"/>
                  <a:gd name="T40" fmla="*/ 0 w 158"/>
                  <a:gd name="T41" fmla="*/ 0 h 44"/>
                  <a:gd name="T42" fmla="*/ 0 w 158"/>
                  <a:gd name="T43" fmla="*/ 0 h 44"/>
                  <a:gd name="T44" fmla="*/ 0 w 158"/>
                  <a:gd name="T45" fmla="*/ 0 h 44"/>
                  <a:gd name="T46" fmla="*/ 0 w 158"/>
                  <a:gd name="T47" fmla="*/ 0 h 44"/>
                  <a:gd name="T48" fmla="*/ 0 w 158"/>
                  <a:gd name="T49" fmla="*/ 0 h 44"/>
                  <a:gd name="T50" fmla="*/ 0 w 158"/>
                  <a:gd name="T51" fmla="*/ 0 h 44"/>
                  <a:gd name="T52" fmla="*/ 0 w 158"/>
                  <a:gd name="T53" fmla="*/ 0 h 44"/>
                  <a:gd name="T54" fmla="*/ 0 w 158"/>
                  <a:gd name="T55" fmla="*/ 0 h 44"/>
                  <a:gd name="T56" fmla="*/ 0 w 158"/>
                  <a:gd name="T57" fmla="*/ 0 h 44"/>
                  <a:gd name="T58" fmla="*/ 0 w 158"/>
                  <a:gd name="T59" fmla="*/ 0 h 44"/>
                  <a:gd name="T60" fmla="*/ 0 w 158"/>
                  <a:gd name="T61" fmla="*/ 0 h 44"/>
                  <a:gd name="T62" fmla="*/ 0 w 158"/>
                  <a:gd name="T63" fmla="*/ 0 h 44"/>
                  <a:gd name="T64" fmla="*/ 0 w 158"/>
                  <a:gd name="T65" fmla="*/ 0 h 44"/>
                  <a:gd name="T66" fmla="*/ 0 w 158"/>
                  <a:gd name="T67" fmla="*/ 0 h 44"/>
                  <a:gd name="T68" fmla="*/ 0 w 158"/>
                  <a:gd name="T69" fmla="*/ 0 h 44"/>
                  <a:gd name="T70" fmla="*/ 0 w 158"/>
                  <a:gd name="T71" fmla="*/ 0 h 44"/>
                  <a:gd name="T72" fmla="*/ 0 w 158"/>
                  <a:gd name="T73" fmla="*/ 0 h 44"/>
                  <a:gd name="T74" fmla="*/ 0 w 158"/>
                  <a:gd name="T75" fmla="*/ 0 h 44"/>
                  <a:gd name="T76" fmla="*/ 0 w 158"/>
                  <a:gd name="T77" fmla="*/ 0 h 44"/>
                  <a:gd name="T78" fmla="*/ 0 w 158"/>
                  <a:gd name="T79" fmla="*/ 0 h 44"/>
                  <a:gd name="T80" fmla="*/ 0 w 158"/>
                  <a:gd name="T81" fmla="*/ 0 h 44"/>
                  <a:gd name="T82" fmla="*/ 0 w 158"/>
                  <a:gd name="T83" fmla="*/ 0 h 44"/>
                  <a:gd name="T84" fmla="*/ 0 w 158"/>
                  <a:gd name="T85" fmla="*/ 0 h 44"/>
                  <a:gd name="T86" fmla="*/ 0 w 158"/>
                  <a:gd name="T87" fmla="*/ 0 h 44"/>
                  <a:gd name="T88" fmla="*/ 0 w 158"/>
                  <a:gd name="T89" fmla="*/ 0 h 44"/>
                  <a:gd name="T90" fmla="*/ 0 w 158"/>
                  <a:gd name="T91" fmla="*/ 0 h 44"/>
                  <a:gd name="T92" fmla="*/ 0 w 158"/>
                  <a:gd name="T93" fmla="*/ 0 h 44"/>
                  <a:gd name="T94" fmla="*/ 0 w 158"/>
                  <a:gd name="T95" fmla="*/ 0 h 44"/>
                  <a:gd name="T96" fmla="*/ 0 w 158"/>
                  <a:gd name="T97" fmla="*/ 0 h 44"/>
                  <a:gd name="T98" fmla="*/ 0 w 158"/>
                  <a:gd name="T99" fmla="*/ 0 h 44"/>
                  <a:gd name="T100" fmla="*/ 0 w 158"/>
                  <a:gd name="T101" fmla="*/ 0 h 44"/>
                  <a:gd name="T102" fmla="*/ 0 w 158"/>
                  <a:gd name="T103" fmla="*/ 0 h 44"/>
                  <a:gd name="T104" fmla="*/ 0 w 158"/>
                  <a:gd name="T105" fmla="*/ 0 h 44"/>
                  <a:gd name="T106" fmla="*/ 0 w 158"/>
                  <a:gd name="T107" fmla="*/ 0 h 44"/>
                  <a:gd name="T108" fmla="*/ 0 w 158"/>
                  <a:gd name="T109" fmla="*/ 0 h 44"/>
                  <a:gd name="T110" fmla="*/ 0 w 158"/>
                  <a:gd name="T111" fmla="*/ 0 h 44"/>
                  <a:gd name="T112" fmla="*/ 0 w 158"/>
                  <a:gd name="T113" fmla="*/ 0 h 44"/>
                  <a:gd name="T114" fmla="*/ 0 w 158"/>
                  <a:gd name="T115" fmla="*/ 0 h 44"/>
                  <a:gd name="T116" fmla="*/ 0 w 158"/>
                  <a:gd name="T117" fmla="*/ 0 h 44"/>
                  <a:gd name="T118" fmla="*/ 0 w 158"/>
                  <a:gd name="T119" fmla="*/ 0 h 44"/>
                  <a:gd name="T120" fmla="*/ 0 w 158"/>
                  <a:gd name="T121" fmla="*/ 0 h 44"/>
                  <a:gd name="T122" fmla="*/ 0 w 158"/>
                  <a:gd name="T123" fmla="*/ 0 h 44"/>
                  <a:gd name="T124" fmla="*/ 0 w 158"/>
                  <a:gd name="T125" fmla="*/ 0 h 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4">
                    <a:moveTo>
                      <a:pt x="0" y="0"/>
                    </a:moveTo>
                    <a:lnTo>
                      <a:pt x="2" y="1"/>
                    </a:lnTo>
                    <a:lnTo>
                      <a:pt x="3" y="1"/>
                    </a:lnTo>
                    <a:lnTo>
                      <a:pt x="4" y="2"/>
                    </a:lnTo>
                    <a:lnTo>
                      <a:pt x="5" y="2"/>
                    </a:lnTo>
                    <a:lnTo>
                      <a:pt x="6" y="4"/>
                    </a:lnTo>
                    <a:lnTo>
                      <a:pt x="8" y="4"/>
                    </a:lnTo>
                    <a:lnTo>
                      <a:pt x="9" y="4"/>
                    </a:lnTo>
                    <a:lnTo>
                      <a:pt x="10" y="6"/>
                    </a:lnTo>
                    <a:lnTo>
                      <a:pt x="11" y="6"/>
                    </a:lnTo>
                    <a:lnTo>
                      <a:pt x="12" y="6"/>
                    </a:lnTo>
                    <a:lnTo>
                      <a:pt x="13" y="7"/>
                    </a:lnTo>
                    <a:lnTo>
                      <a:pt x="16" y="7"/>
                    </a:lnTo>
                    <a:lnTo>
                      <a:pt x="17" y="7"/>
                    </a:lnTo>
                    <a:lnTo>
                      <a:pt x="18" y="9"/>
                    </a:lnTo>
                    <a:lnTo>
                      <a:pt x="19" y="9"/>
                    </a:lnTo>
                    <a:lnTo>
                      <a:pt x="20" y="9"/>
                    </a:lnTo>
                    <a:lnTo>
                      <a:pt x="21" y="10"/>
                    </a:lnTo>
                    <a:lnTo>
                      <a:pt x="23" y="10"/>
                    </a:lnTo>
                    <a:lnTo>
                      <a:pt x="24" y="11"/>
                    </a:lnTo>
                    <a:lnTo>
                      <a:pt x="25" y="11"/>
                    </a:lnTo>
                    <a:lnTo>
                      <a:pt x="26" y="13"/>
                    </a:lnTo>
                    <a:lnTo>
                      <a:pt x="28" y="13"/>
                    </a:lnTo>
                    <a:lnTo>
                      <a:pt x="30" y="14"/>
                    </a:lnTo>
                    <a:lnTo>
                      <a:pt x="31" y="15"/>
                    </a:lnTo>
                    <a:lnTo>
                      <a:pt x="32" y="17"/>
                    </a:lnTo>
                    <a:lnTo>
                      <a:pt x="33" y="17"/>
                    </a:lnTo>
                    <a:lnTo>
                      <a:pt x="34" y="18"/>
                    </a:lnTo>
                    <a:lnTo>
                      <a:pt x="35" y="20"/>
                    </a:lnTo>
                    <a:lnTo>
                      <a:pt x="37" y="20"/>
                    </a:lnTo>
                    <a:lnTo>
                      <a:pt x="38" y="22"/>
                    </a:lnTo>
                    <a:lnTo>
                      <a:pt x="39" y="23"/>
                    </a:lnTo>
                    <a:lnTo>
                      <a:pt x="40" y="23"/>
                    </a:lnTo>
                    <a:lnTo>
                      <a:pt x="42" y="24"/>
                    </a:lnTo>
                    <a:lnTo>
                      <a:pt x="43" y="26"/>
                    </a:lnTo>
                    <a:lnTo>
                      <a:pt x="45" y="26"/>
                    </a:lnTo>
                    <a:lnTo>
                      <a:pt x="46" y="26"/>
                    </a:lnTo>
                    <a:lnTo>
                      <a:pt x="47" y="27"/>
                    </a:lnTo>
                    <a:lnTo>
                      <a:pt x="48" y="27"/>
                    </a:lnTo>
                    <a:lnTo>
                      <a:pt x="49" y="27"/>
                    </a:lnTo>
                    <a:lnTo>
                      <a:pt x="50" y="27"/>
                    </a:lnTo>
                    <a:lnTo>
                      <a:pt x="52" y="27"/>
                    </a:lnTo>
                    <a:lnTo>
                      <a:pt x="53" y="27"/>
                    </a:lnTo>
                    <a:lnTo>
                      <a:pt x="55" y="27"/>
                    </a:lnTo>
                    <a:lnTo>
                      <a:pt x="56" y="26"/>
                    </a:lnTo>
                    <a:lnTo>
                      <a:pt x="57" y="26"/>
                    </a:lnTo>
                    <a:lnTo>
                      <a:pt x="58" y="26"/>
                    </a:lnTo>
                    <a:lnTo>
                      <a:pt x="60" y="26"/>
                    </a:lnTo>
                    <a:lnTo>
                      <a:pt x="61" y="26"/>
                    </a:lnTo>
                    <a:lnTo>
                      <a:pt x="62" y="26"/>
                    </a:lnTo>
                    <a:lnTo>
                      <a:pt x="63" y="26"/>
                    </a:lnTo>
                    <a:lnTo>
                      <a:pt x="64" y="26"/>
                    </a:lnTo>
                    <a:lnTo>
                      <a:pt x="66" y="26"/>
                    </a:lnTo>
                    <a:lnTo>
                      <a:pt x="68" y="26"/>
                    </a:lnTo>
                    <a:lnTo>
                      <a:pt x="69" y="26"/>
                    </a:lnTo>
                    <a:lnTo>
                      <a:pt x="70" y="26"/>
                    </a:lnTo>
                    <a:lnTo>
                      <a:pt x="71" y="26"/>
                    </a:lnTo>
                    <a:lnTo>
                      <a:pt x="72" y="26"/>
                    </a:lnTo>
                    <a:lnTo>
                      <a:pt x="74" y="26"/>
                    </a:lnTo>
                    <a:lnTo>
                      <a:pt x="75" y="26"/>
                    </a:lnTo>
                    <a:lnTo>
                      <a:pt x="76" y="26"/>
                    </a:lnTo>
                    <a:lnTo>
                      <a:pt x="77" y="26"/>
                    </a:lnTo>
                    <a:lnTo>
                      <a:pt x="78" y="26"/>
                    </a:lnTo>
                    <a:lnTo>
                      <a:pt x="79" y="26"/>
                    </a:lnTo>
                    <a:lnTo>
                      <a:pt x="82" y="26"/>
                    </a:lnTo>
                    <a:lnTo>
                      <a:pt x="83" y="26"/>
                    </a:lnTo>
                    <a:lnTo>
                      <a:pt x="84" y="26"/>
                    </a:lnTo>
                    <a:lnTo>
                      <a:pt x="85" y="26"/>
                    </a:lnTo>
                    <a:lnTo>
                      <a:pt x="86" y="26"/>
                    </a:lnTo>
                    <a:lnTo>
                      <a:pt x="87" y="26"/>
                    </a:lnTo>
                    <a:lnTo>
                      <a:pt x="89" y="26"/>
                    </a:lnTo>
                    <a:lnTo>
                      <a:pt x="90" y="26"/>
                    </a:lnTo>
                    <a:lnTo>
                      <a:pt x="91" y="26"/>
                    </a:lnTo>
                    <a:lnTo>
                      <a:pt x="92" y="26"/>
                    </a:lnTo>
                    <a:lnTo>
                      <a:pt x="93" y="26"/>
                    </a:lnTo>
                    <a:lnTo>
                      <a:pt x="95" y="26"/>
                    </a:lnTo>
                    <a:lnTo>
                      <a:pt x="97" y="26"/>
                    </a:lnTo>
                    <a:lnTo>
                      <a:pt x="98" y="27"/>
                    </a:lnTo>
                    <a:lnTo>
                      <a:pt x="99" y="27"/>
                    </a:lnTo>
                    <a:lnTo>
                      <a:pt x="100" y="27"/>
                    </a:lnTo>
                    <a:lnTo>
                      <a:pt x="101" y="27"/>
                    </a:lnTo>
                    <a:lnTo>
                      <a:pt x="102" y="27"/>
                    </a:lnTo>
                    <a:lnTo>
                      <a:pt x="104" y="27"/>
                    </a:lnTo>
                    <a:lnTo>
                      <a:pt x="105" y="28"/>
                    </a:lnTo>
                    <a:lnTo>
                      <a:pt x="106" y="28"/>
                    </a:lnTo>
                    <a:lnTo>
                      <a:pt x="108" y="28"/>
                    </a:lnTo>
                    <a:lnTo>
                      <a:pt x="109" y="28"/>
                    </a:lnTo>
                    <a:lnTo>
                      <a:pt x="110" y="28"/>
                    </a:lnTo>
                    <a:lnTo>
                      <a:pt x="112" y="28"/>
                    </a:lnTo>
                    <a:lnTo>
                      <a:pt x="113" y="28"/>
                    </a:lnTo>
                    <a:lnTo>
                      <a:pt x="114" y="29"/>
                    </a:lnTo>
                    <a:lnTo>
                      <a:pt x="115" y="29"/>
                    </a:lnTo>
                    <a:lnTo>
                      <a:pt x="116" y="29"/>
                    </a:lnTo>
                    <a:lnTo>
                      <a:pt x="118" y="29"/>
                    </a:lnTo>
                    <a:lnTo>
                      <a:pt x="119" y="31"/>
                    </a:lnTo>
                    <a:lnTo>
                      <a:pt x="120" y="31"/>
                    </a:lnTo>
                    <a:lnTo>
                      <a:pt x="122" y="31"/>
                    </a:lnTo>
                    <a:lnTo>
                      <a:pt x="123" y="31"/>
                    </a:lnTo>
                    <a:lnTo>
                      <a:pt x="124" y="33"/>
                    </a:lnTo>
                    <a:lnTo>
                      <a:pt x="126" y="33"/>
                    </a:lnTo>
                    <a:lnTo>
                      <a:pt x="127" y="33"/>
                    </a:lnTo>
                    <a:lnTo>
                      <a:pt x="128" y="34"/>
                    </a:lnTo>
                    <a:lnTo>
                      <a:pt x="129" y="34"/>
                    </a:lnTo>
                    <a:lnTo>
                      <a:pt x="130" y="34"/>
                    </a:lnTo>
                    <a:lnTo>
                      <a:pt x="131" y="36"/>
                    </a:lnTo>
                    <a:lnTo>
                      <a:pt x="133" y="36"/>
                    </a:lnTo>
                    <a:lnTo>
                      <a:pt x="135" y="36"/>
                    </a:lnTo>
                    <a:lnTo>
                      <a:pt x="136" y="37"/>
                    </a:lnTo>
                    <a:lnTo>
                      <a:pt x="137" y="37"/>
                    </a:lnTo>
                    <a:lnTo>
                      <a:pt x="138" y="37"/>
                    </a:lnTo>
                    <a:lnTo>
                      <a:pt x="139" y="39"/>
                    </a:lnTo>
                    <a:lnTo>
                      <a:pt x="141" y="39"/>
                    </a:lnTo>
                    <a:lnTo>
                      <a:pt x="142" y="38"/>
                    </a:lnTo>
                    <a:lnTo>
                      <a:pt x="143" y="40"/>
                    </a:lnTo>
                    <a:lnTo>
                      <a:pt x="144" y="40"/>
                    </a:lnTo>
                    <a:lnTo>
                      <a:pt x="145" y="40"/>
                    </a:lnTo>
                    <a:lnTo>
                      <a:pt x="146" y="41"/>
                    </a:lnTo>
                    <a:lnTo>
                      <a:pt x="149" y="41"/>
                    </a:lnTo>
                    <a:lnTo>
                      <a:pt x="150" y="41"/>
                    </a:lnTo>
                    <a:lnTo>
                      <a:pt x="151" y="41"/>
                    </a:lnTo>
                    <a:lnTo>
                      <a:pt x="152" y="43"/>
                    </a:lnTo>
                    <a:lnTo>
                      <a:pt x="153" y="43"/>
                    </a:lnTo>
                    <a:lnTo>
                      <a:pt x="155" y="43"/>
                    </a:lnTo>
                    <a:lnTo>
                      <a:pt x="156" y="44"/>
                    </a:lnTo>
                    <a:lnTo>
                      <a:pt x="157" y="44"/>
                    </a:lnTo>
                    <a:lnTo>
                      <a:pt x="158" y="4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9" name="Freeform 74"/>
              <p:cNvSpPr>
                <a:spLocks/>
              </p:cNvSpPr>
              <p:nvPr/>
            </p:nvSpPr>
            <p:spPr bwMode="auto">
              <a:xfrm>
                <a:off x="2074" y="2598"/>
                <a:ext cx="46" cy="2"/>
              </a:xfrm>
              <a:custGeom>
                <a:avLst/>
                <a:gdLst>
                  <a:gd name="T0" fmla="*/ 0 w 158"/>
                  <a:gd name="T1" fmla="*/ 0 h 7"/>
                  <a:gd name="T2" fmla="*/ 0 w 158"/>
                  <a:gd name="T3" fmla="*/ 0 h 7"/>
                  <a:gd name="T4" fmla="*/ 0 w 158"/>
                  <a:gd name="T5" fmla="*/ 0 h 7"/>
                  <a:gd name="T6" fmla="*/ 0 w 158"/>
                  <a:gd name="T7" fmla="*/ 0 h 7"/>
                  <a:gd name="T8" fmla="*/ 0 w 158"/>
                  <a:gd name="T9" fmla="*/ 0 h 7"/>
                  <a:gd name="T10" fmla="*/ 0 w 158"/>
                  <a:gd name="T11" fmla="*/ 0 h 7"/>
                  <a:gd name="T12" fmla="*/ 0 w 158"/>
                  <a:gd name="T13" fmla="*/ 0 h 7"/>
                  <a:gd name="T14" fmla="*/ 0 w 158"/>
                  <a:gd name="T15" fmla="*/ 0 h 7"/>
                  <a:gd name="T16" fmla="*/ 0 w 158"/>
                  <a:gd name="T17" fmla="*/ 0 h 7"/>
                  <a:gd name="T18" fmla="*/ 0 w 158"/>
                  <a:gd name="T19" fmla="*/ 0 h 7"/>
                  <a:gd name="T20" fmla="*/ 0 w 158"/>
                  <a:gd name="T21" fmla="*/ 0 h 7"/>
                  <a:gd name="T22" fmla="*/ 0 w 158"/>
                  <a:gd name="T23" fmla="*/ 0 h 7"/>
                  <a:gd name="T24" fmla="*/ 0 w 158"/>
                  <a:gd name="T25" fmla="*/ 0 h 7"/>
                  <a:gd name="T26" fmla="*/ 0 w 158"/>
                  <a:gd name="T27" fmla="*/ 0 h 7"/>
                  <a:gd name="T28" fmla="*/ 0 w 158"/>
                  <a:gd name="T29" fmla="*/ 0 h 7"/>
                  <a:gd name="T30" fmla="*/ 0 w 158"/>
                  <a:gd name="T31" fmla="*/ 0 h 7"/>
                  <a:gd name="T32" fmla="*/ 0 w 158"/>
                  <a:gd name="T33" fmla="*/ 0 h 7"/>
                  <a:gd name="T34" fmla="*/ 0 w 158"/>
                  <a:gd name="T35" fmla="*/ 0 h 7"/>
                  <a:gd name="T36" fmla="*/ 0 w 158"/>
                  <a:gd name="T37" fmla="*/ 0 h 7"/>
                  <a:gd name="T38" fmla="*/ 0 w 158"/>
                  <a:gd name="T39" fmla="*/ 0 h 7"/>
                  <a:gd name="T40" fmla="*/ 0 w 158"/>
                  <a:gd name="T41" fmla="*/ 0 h 7"/>
                  <a:gd name="T42" fmla="*/ 0 w 158"/>
                  <a:gd name="T43" fmla="*/ 0 h 7"/>
                  <a:gd name="T44" fmla="*/ 0 w 158"/>
                  <a:gd name="T45" fmla="*/ 0 h 7"/>
                  <a:gd name="T46" fmla="*/ 0 w 158"/>
                  <a:gd name="T47" fmla="*/ 0 h 7"/>
                  <a:gd name="T48" fmla="*/ 0 w 158"/>
                  <a:gd name="T49" fmla="*/ 0 h 7"/>
                  <a:gd name="T50" fmla="*/ 0 w 158"/>
                  <a:gd name="T51" fmla="*/ 0 h 7"/>
                  <a:gd name="T52" fmla="*/ 0 w 158"/>
                  <a:gd name="T53" fmla="*/ 0 h 7"/>
                  <a:gd name="T54" fmla="*/ 0 w 158"/>
                  <a:gd name="T55" fmla="*/ 0 h 7"/>
                  <a:gd name="T56" fmla="*/ 0 w 158"/>
                  <a:gd name="T57" fmla="*/ 0 h 7"/>
                  <a:gd name="T58" fmla="*/ 0 w 158"/>
                  <a:gd name="T59" fmla="*/ 0 h 7"/>
                  <a:gd name="T60" fmla="*/ 0 w 158"/>
                  <a:gd name="T61" fmla="*/ 0 h 7"/>
                  <a:gd name="T62" fmla="*/ 0 w 158"/>
                  <a:gd name="T63" fmla="*/ 0 h 7"/>
                  <a:gd name="T64" fmla="*/ 0 w 158"/>
                  <a:gd name="T65" fmla="*/ 0 h 7"/>
                  <a:gd name="T66" fmla="*/ 0 w 158"/>
                  <a:gd name="T67" fmla="*/ 0 h 7"/>
                  <a:gd name="T68" fmla="*/ 0 w 158"/>
                  <a:gd name="T69" fmla="*/ 0 h 7"/>
                  <a:gd name="T70" fmla="*/ 0 w 158"/>
                  <a:gd name="T71" fmla="*/ 0 h 7"/>
                  <a:gd name="T72" fmla="*/ 0 w 158"/>
                  <a:gd name="T73" fmla="*/ 0 h 7"/>
                  <a:gd name="T74" fmla="*/ 0 w 158"/>
                  <a:gd name="T75" fmla="*/ 0 h 7"/>
                  <a:gd name="T76" fmla="*/ 0 w 158"/>
                  <a:gd name="T77" fmla="*/ 0 h 7"/>
                  <a:gd name="T78" fmla="*/ 0 w 158"/>
                  <a:gd name="T79" fmla="*/ 0 h 7"/>
                  <a:gd name="T80" fmla="*/ 0 w 158"/>
                  <a:gd name="T81" fmla="*/ 0 h 7"/>
                  <a:gd name="T82" fmla="*/ 0 w 158"/>
                  <a:gd name="T83" fmla="*/ 0 h 7"/>
                  <a:gd name="T84" fmla="*/ 0 w 158"/>
                  <a:gd name="T85" fmla="*/ 0 h 7"/>
                  <a:gd name="T86" fmla="*/ 0 w 158"/>
                  <a:gd name="T87" fmla="*/ 0 h 7"/>
                  <a:gd name="T88" fmla="*/ 0 w 158"/>
                  <a:gd name="T89" fmla="*/ 0 h 7"/>
                  <a:gd name="T90" fmla="*/ 0 w 158"/>
                  <a:gd name="T91" fmla="*/ 0 h 7"/>
                  <a:gd name="T92" fmla="*/ 0 w 158"/>
                  <a:gd name="T93" fmla="*/ 0 h 7"/>
                  <a:gd name="T94" fmla="*/ 0 w 158"/>
                  <a:gd name="T95" fmla="*/ 0 h 7"/>
                  <a:gd name="T96" fmla="*/ 0 w 158"/>
                  <a:gd name="T97" fmla="*/ 0 h 7"/>
                  <a:gd name="T98" fmla="*/ 0 w 158"/>
                  <a:gd name="T99" fmla="*/ 0 h 7"/>
                  <a:gd name="T100" fmla="*/ 0 w 158"/>
                  <a:gd name="T101" fmla="*/ 0 h 7"/>
                  <a:gd name="T102" fmla="*/ 0 w 158"/>
                  <a:gd name="T103" fmla="*/ 0 h 7"/>
                  <a:gd name="T104" fmla="*/ 0 w 158"/>
                  <a:gd name="T105" fmla="*/ 0 h 7"/>
                  <a:gd name="T106" fmla="*/ 0 w 158"/>
                  <a:gd name="T107" fmla="*/ 0 h 7"/>
                  <a:gd name="T108" fmla="*/ 0 w 158"/>
                  <a:gd name="T109" fmla="*/ 0 h 7"/>
                  <a:gd name="T110" fmla="*/ 0 w 158"/>
                  <a:gd name="T111" fmla="*/ 0 h 7"/>
                  <a:gd name="T112" fmla="*/ 0 w 158"/>
                  <a:gd name="T113" fmla="*/ 0 h 7"/>
                  <a:gd name="T114" fmla="*/ 0 w 158"/>
                  <a:gd name="T115" fmla="*/ 0 h 7"/>
                  <a:gd name="T116" fmla="*/ 0 w 158"/>
                  <a:gd name="T117" fmla="*/ 0 h 7"/>
                  <a:gd name="T118" fmla="*/ 0 w 158"/>
                  <a:gd name="T119" fmla="*/ 0 h 7"/>
                  <a:gd name="T120" fmla="*/ 0 w 158"/>
                  <a:gd name="T121" fmla="*/ 0 h 7"/>
                  <a:gd name="T122" fmla="*/ 0 w 158"/>
                  <a:gd name="T123" fmla="*/ 0 h 7"/>
                  <a:gd name="T124" fmla="*/ 0 w 158"/>
                  <a:gd name="T125" fmla="*/ 0 h 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7">
                    <a:moveTo>
                      <a:pt x="0" y="3"/>
                    </a:moveTo>
                    <a:lnTo>
                      <a:pt x="1" y="3"/>
                    </a:lnTo>
                    <a:lnTo>
                      <a:pt x="2" y="3"/>
                    </a:lnTo>
                    <a:lnTo>
                      <a:pt x="5" y="3"/>
                    </a:lnTo>
                    <a:lnTo>
                      <a:pt x="6" y="3"/>
                    </a:lnTo>
                    <a:lnTo>
                      <a:pt x="7" y="3"/>
                    </a:lnTo>
                    <a:lnTo>
                      <a:pt x="8" y="1"/>
                    </a:lnTo>
                    <a:lnTo>
                      <a:pt x="9" y="1"/>
                    </a:lnTo>
                    <a:lnTo>
                      <a:pt x="10" y="1"/>
                    </a:lnTo>
                    <a:lnTo>
                      <a:pt x="12" y="1"/>
                    </a:lnTo>
                    <a:lnTo>
                      <a:pt x="13" y="1"/>
                    </a:lnTo>
                    <a:lnTo>
                      <a:pt x="14" y="1"/>
                    </a:lnTo>
                    <a:lnTo>
                      <a:pt x="15" y="1"/>
                    </a:lnTo>
                    <a:lnTo>
                      <a:pt x="17" y="1"/>
                    </a:lnTo>
                    <a:lnTo>
                      <a:pt x="18" y="1"/>
                    </a:lnTo>
                    <a:lnTo>
                      <a:pt x="20" y="1"/>
                    </a:lnTo>
                    <a:lnTo>
                      <a:pt x="21" y="1"/>
                    </a:lnTo>
                    <a:lnTo>
                      <a:pt x="22" y="1"/>
                    </a:lnTo>
                    <a:lnTo>
                      <a:pt x="23" y="0"/>
                    </a:lnTo>
                    <a:lnTo>
                      <a:pt x="24" y="0"/>
                    </a:lnTo>
                    <a:lnTo>
                      <a:pt x="25" y="0"/>
                    </a:lnTo>
                    <a:lnTo>
                      <a:pt x="27" y="0"/>
                    </a:lnTo>
                    <a:lnTo>
                      <a:pt x="28" y="0"/>
                    </a:lnTo>
                    <a:lnTo>
                      <a:pt x="30" y="0"/>
                    </a:lnTo>
                    <a:lnTo>
                      <a:pt x="31" y="0"/>
                    </a:lnTo>
                    <a:lnTo>
                      <a:pt x="32" y="0"/>
                    </a:lnTo>
                    <a:lnTo>
                      <a:pt x="33" y="0"/>
                    </a:lnTo>
                    <a:lnTo>
                      <a:pt x="35" y="0"/>
                    </a:lnTo>
                    <a:lnTo>
                      <a:pt x="36" y="0"/>
                    </a:lnTo>
                    <a:lnTo>
                      <a:pt x="37" y="0"/>
                    </a:lnTo>
                    <a:lnTo>
                      <a:pt x="38" y="0"/>
                    </a:lnTo>
                    <a:lnTo>
                      <a:pt x="39" y="0"/>
                    </a:lnTo>
                    <a:lnTo>
                      <a:pt x="40" y="0"/>
                    </a:lnTo>
                    <a:lnTo>
                      <a:pt x="42" y="0"/>
                    </a:lnTo>
                    <a:lnTo>
                      <a:pt x="44" y="0"/>
                    </a:lnTo>
                    <a:lnTo>
                      <a:pt x="45" y="1"/>
                    </a:lnTo>
                    <a:lnTo>
                      <a:pt x="46" y="1"/>
                    </a:lnTo>
                    <a:lnTo>
                      <a:pt x="47" y="1"/>
                    </a:lnTo>
                    <a:lnTo>
                      <a:pt x="48" y="1"/>
                    </a:lnTo>
                    <a:lnTo>
                      <a:pt x="50" y="1"/>
                    </a:lnTo>
                    <a:lnTo>
                      <a:pt x="51" y="1"/>
                    </a:lnTo>
                    <a:lnTo>
                      <a:pt x="52" y="1"/>
                    </a:lnTo>
                    <a:lnTo>
                      <a:pt x="53" y="1"/>
                    </a:lnTo>
                    <a:lnTo>
                      <a:pt x="54" y="3"/>
                    </a:lnTo>
                    <a:lnTo>
                      <a:pt x="57" y="3"/>
                    </a:lnTo>
                    <a:lnTo>
                      <a:pt x="58" y="3"/>
                    </a:lnTo>
                    <a:lnTo>
                      <a:pt x="59" y="3"/>
                    </a:lnTo>
                    <a:lnTo>
                      <a:pt x="60" y="3"/>
                    </a:lnTo>
                    <a:lnTo>
                      <a:pt x="61" y="3"/>
                    </a:lnTo>
                    <a:lnTo>
                      <a:pt x="62" y="2"/>
                    </a:lnTo>
                    <a:lnTo>
                      <a:pt x="64" y="2"/>
                    </a:lnTo>
                    <a:lnTo>
                      <a:pt x="65" y="2"/>
                    </a:lnTo>
                    <a:lnTo>
                      <a:pt x="66" y="2"/>
                    </a:lnTo>
                    <a:lnTo>
                      <a:pt x="67" y="2"/>
                    </a:lnTo>
                    <a:lnTo>
                      <a:pt x="68" y="2"/>
                    </a:lnTo>
                    <a:lnTo>
                      <a:pt x="70" y="2"/>
                    </a:lnTo>
                    <a:lnTo>
                      <a:pt x="72" y="2"/>
                    </a:lnTo>
                    <a:lnTo>
                      <a:pt x="73" y="2"/>
                    </a:lnTo>
                    <a:lnTo>
                      <a:pt x="74" y="2"/>
                    </a:lnTo>
                    <a:lnTo>
                      <a:pt x="75" y="2"/>
                    </a:lnTo>
                    <a:lnTo>
                      <a:pt x="76" y="2"/>
                    </a:lnTo>
                    <a:lnTo>
                      <a:pt x="77" y="2"/>
                    </a:lnTo>
                    <a:lnTo>
                      <a:pt x="79" y="2"/>
                    </a:lnTo>
                    <a:lnTo>
                      <a:pt x="80" y="4"/>
                    </a:lnTo>
                    <a:lnTo>
                      <a:pt x="81" y="4"/>
                    </a:lnTo>
                    <a:lnTo>
                      <a:pt x="82" y="4"/>
                    </a:lnTo>
                    <a:lnTo>
                      <a:pt x="84" y="4"/>
                    </a:lnTo>
                    <a:lnTo>
                      <a:pt x="85" y="4"/>
                    </a:lnTo>
                    <a:lnTo>
                      <a:pt x="87" y="2"/>
                    </a:lnTo>
                    <a:lnTo>
                      <a:pt x="88" y="2"/>
                    </a:lnTo>
                    <a:lnTo>
                      <a:pt x="89" y="2"/>
                    </a:lnTo>
                    <a:lnTo>
                      <a:pt x="90" y="2"/>
                    </a:lnTo>
                    <a:lnTo>
                      <a:pt x="91" y="4"/>
                    </a:lnTo>
                    <a:lnTo>
                      <a:pt x="92" y="4"/>
                    </a:lnTo>
                    <a:lnTo>
                      <a:pt x="94" y="4"/>
                    </a:lnTo>
                    <a:lnTo>
                      <a:pt x="95" y="4"/>
                    </a:lnTo>
                    <a:lnTo>
                      <a:pt x="97" y="4"/>
                    </a:lnTo>
                    <a:lnTo>
                      <a:pt x="98" y="4"/>
                    </a:lnTo>
                    <a:lnTo>
                      <a:pt x="99" y="4"/>
                    </a:lnTo>
                    <a:lnTo>
                      <a:pt x="100" y="4"/>
                    </a:lnTo>
                    <a:lnTo>
                      <a:pt x="102" y="4"/>
                    </a:lnTo>
                    <a:lnTo>
                      <a:pt x="103" y="4"/>
                    </a:lnTo>
                    <a:lnTo>
                      <a:pt x="104" y="4"/>
                    </a:lnTo>
                    <a:lnTo>
                      <a:pt x="105" y="4"/>
                    </a:lnTo>
                    <a:lnTo>
                      <a:pt x="106" y="4"/>
                    </a:lnTo>
                    <a:lnTo>
                      <a:pt x="108" y="4"/>
                    </a:lnTo>
                    <a:lnTo>
                      <a:pt x="110" y="4"/>
                    </a:lnTo>
                    <a:lnTo>
                      <a:pt x="111" y="4"/>
                    </a:lnTo>
                    <a:lnTo>
                      <a:pt x="112" y="4"/>
                    </a:lnTo>
                    <a:lnTo>
                      <a:pt x="113" y="4"/>
                    </a:lnTo>
                    <a:lnTo>
                      <a:pt x="114" y="4"/>
                    </a:lnTo>
                    <a:lnTo>
                      <a:pt x="116" y="4"/>
                    </a:lnTo>
                    <a:lnTo>
                      <a:pt x="117" y="4"/>
                    </a:lnTo>
                    <a:lnTo>
                      <a:pt x="118" y="4"/>
                    </a:lnTo>
                    <a:lnTo>
                      <a:pt x="119" y="4"/>
                    </a:lnTo>
                    <a:lnTo>
                      <a:pt x="120" y="4"/>
                    </a:lnTo>
                    <a:lnTo>
                      <a:pt x="121" y="4"/>
                    </a:lnTo>
                    <a:lnTo>
                      <a:pt x="124" y="6"/>
                    </a:lnTo>
                    <a:lnTo>
                      <a:pt x="125" y="4"/>
                    </a:lnTo>
                    <a:lnTo>
                      <a:pt x="126" y="4"/>
                    </a:lnTo>
                    <a:lnTo>
                      <a:pt x="127" y="3"/>
                    </a:lnTo>
                    <a:lnTo>
                      <a:pt x="128" y="3"/>
                    </a:lnTo>
                    <a:lnTo>
                      <a:pt x="129" y="6"/>
                    </a:lnTo>
                    <a:lnTo>
                      <a:pt x="131" y="6"/>
                    </a:lnTo>
                    <a:lnTo>
                      <a:pt x="132" y="6"/>
                    </a:lnTo>
                    <a:lnTo>
                      <a:pt x="133" y="6"/>
                    </a:lnTo>
                    <a:lnTo>
                      <a:pt x="134" y="6"/>
                    </a:lnTo>
                    <a:lnTo>
                      <a:pt x="135" y="6"/>
                    </a:lnTo>
                    <a:lnTo>
                      <a:pt x="137" y="7"/>
                    </a:lnTo>
                    <a:lnTo>
                      <a:pt x="139" y="7"/>
                    </a:lnTo>
                    <a:lnTo>
                      <a:pt x="140" y="7"/>
                    </a:lnTo>
                    <a:lnTo>
                      <a:pt x="141" y="6"/>
                    </a:lnTo>
                    <a:lnTo>
                      <a:pt x="142" y="6"/>
                    </a:lnTo>
                    <a:lnTo>
                      <a:pt x="143" y="6"/>
                    </a:lnTo>
                    <a:lnTo>
                      <a:pt x="144" y="6"/>
                    </a:lnTo>
                    <a:lnTo>
                      <a:pt x="146" y="6"/>
                    </a:lnTo>
                    <a:lnTo>
                      <a:pt x="147" y="6"/>
                    </a:lnTo>
                    <a:lnTo>
                      <a:pt x="148" y="6"/>
                    </a:lnTo>
                    <a:lnTo>
                      <a:pt x="150" y="6"/>
                    </a:lnTo>
                    <a:lnTo>
                      <a:pt x="151" y="6"/>
                    </a:lnTo>
                    <a:lnTo>
                      <a:pt x="152" y="6"/>
                    </a:lnTo>
                    <a:lnTo>
                      <a:pt x="154" y="6"/>
                    </a:lnTo>
                    <a:lnTo>
                      <a:pt x="155" y="6"/>
                    </a:lnTo>
                    <a:lnTo>
                      <a:pt x="156" y="6"/>
                    </a:lnTo>
                    <a:lnTo>
                      <a:pt x="157" y="6"/>
                    </a:lnTo>
                    <a:lnTo>
                      <a:pt x="158" y="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00" name="Freeform 75"/>
              <p:cNvSpPr>
                <a:spLocks/>
              </p:cNvSpPr>
              <p:nvPr/>
            </p:nvSpPr>
            <p:spPr bwMode="auto">
              <a:xfrm>
                <a:off x="2120" y="2598"/>
                <a:ext cx="47" cy="7"/>
              </a:xfrm>
              <a:custGeom>
                <a:avLst/>
                <a:gdLst>
                  <a:gd name="T0" fmla="*/ 0 w 159"/>
                  <a:gd name="T1" fmla="*/ 0 h 22"/>
                  <a:gd name="T2" fmla="*/ 0 w 159"/>
                  <a:gd name="T3" fmla="*/ 0 h 22"/>
                  <a:gd name="T4" fmla="*/ 0 w 159"/>
                  <a:gd name="T5" fmla="*/ 0 h 22"/>
                  <a:gd name="T6" fmla="*/ 0 w 159"/>
                  <a:gd name="T7" fmla="*/ 0 h 22"/>
                  <a:gd name="T8" fmla="*/ 0 w 159"/>
                  <a:gd name="T9" fmla="*/ 0 h 22"/>
                  <a:gd name="T10" fmla="*/ 0 w 159"/>
                  <a:gd name="T11" fmla="*/ 0 h 22"/>
                  <a:gd name="T12" fmla="*/ 0 w 159"/>
                  <a:gd name="T13" fmla="*/ 0 h 22"/>
                  <a:gd name="T14" fmla="*/ 0 w 159"/>
                  <a:gd name="T15" fmla="*/ 0 h 22"/>
                  <a:gd name="T16" fmla="*/ 0 w 159"/>
                  <a:gd name="T17" fmla="*/ 0 h 22"/>
                  <a:gd name="T18" fmla="*/ 0 w 159"/>
                  <a:gd name="T19" fmla="*/ 0 h 22"/>
                  <a:gd name="T20" fmla="*/ 0 w 159"/>
                  <a:gd name="T21" fmla="*/ 0 h 22"/>
                  <a:gd name="T22" fmla="*/ 0 w 159"/>
                  <a:gd name="T23" fmla="*/ 0 h 22"/>
                  <a:gd name="T24" fmla="*/ 0 w 159"/>
                  <a:gd name="T25" fmla="*/ 0 h 22"/>
                  <a:gd name="T26" fmla="*/ 0 w 159"/>
                  <a:gd name="T27" fmla="*/ 0 h 22"/>
                  <a:gd name="T28" fmla="*/ 0 w 159"/>
                  <a:gd name="T29" fmla="*/ 0 h 22"/>
                  <a:gd name="T30" fmla="*/ 0 w 159"/>
                  <a:gd name="T31" fmla="*/ 0 h 22"/>
                  <a:gd name="T32" fmla="*/ 0 w 159"/>
                  <a:gd name="T33" fmla="*/ 0 h 22"/>
                  <a:gd name="T34" fmla="*/ 0 w 159"/>
                  <a:gd name="T35" fmla="*/ 0 h 22"/>
                  <a:gd name="T36" fmla="*/ 0 w 159"/>
                  <a:gd name="T37" fmla="*/ 0 h 22"/>
                  <a:gd name="T38" fmla="*/ 0 w 159"/>
                  <a:gd name="T39" fmla="*/ 0 h 22"/>
                  <a:gd name="T40" fmla="*/ 0 w 159"/>
                  <a:gd name="T41" fmla="*/ 0 h 22"/>
                  <a:gd name="T42" fmla="*/ 0 w 159"/>
                  <a:gd name="T43" fmla="*/ 0 h 22"/>
                  <a:gd name="T44" fmla="*/ 0 w 159"/>
                  <a:gd name="T45" fmla="*/ 0 h 22"/>
                  <a:gd name="T46" fmla="*/ 0 w 159"/>
                  <a:gd name="T47" fmla="*/ 0 h 22"/>
                  <a:gd name="T48" fmla="*/ 0 w 159"/>
                  <a:gd name="T49" fmla="*/ 0 h 22"/>
                  <a:gd name="T50" fmla="*/ 0 w 159"/>
                  <a:gd name="T51" fmla="*/ 0 h 22"/>
                  <a:gd name="T52" fmla="*/ 0 w 159"/>
                  <a:gd name="T53" fmla="*/ 0 h 22"/>
                  <a:gd name="T54" fmla="*/ 0 w 159"/>
                  <a:gd name="T55" fmla="*/ 0 h 22"/>
                  <a:gd name="T56" fmla="*/ 0 w 159"/>
                  <a:gd name="T57" fmla="*/ 0 h 22"/>
                  <a:gd name="T58" fmla="*/ 0 w 159"/>
                  <a:gd name="T59" fmla="*/ 0 h 22"/>
                  <a:gd name="T60" fmla="*/ 0 w 159"/>
                  <a:gd name="T61" fmla="*/ 0 h 22"/>
                  <a:gd name="T62" fmla="*/ 0 w 159"/>
                  <a:gd name="T63" fmla="*/ 0 h 22"/>
                  <a:gd name="T64" fmla="*/ 0 w 159"/>
                  <a:gd name="T65" fmla="*/ 0 h 22"/>
                  <a:gd name="T66" fmla="*/ 0 w 159"/>
                  <a:gd name="T67" fmla="*/ 0 h 22"/>
                  <a:gd name="T68" fmla="*/ 0 w 159"/>
                  <a:gd name="T69" fmla="*/ 0 h 22"/>
                  <a:gd name="T70" fmla="*/ 0 w 159"/>
                  <a:gd name="T71" fmla="*/ 0 h 22"/>
                  <a:gd name="T72" fmla="*/ 0 w 159"/>
                  <a:gd name="T73" fmla="*/ 0 h 22"/>
                  <a:gd name="T74" fmla="*/ 0 w 159"/>
                  <a:gd name="T75" fmla="*/ 0 h 22"/>
                  <a:gd name="T76" fmla="*/ 0 w 159"/>
                  <a:gd name="T77" fmla="*/ 0 h 22"/>
                  <a:gd name="T78" fmla="*/ 0 w 159"/>
                  <a:gd name="T79" fmla="*/ 0 h 22"/>
                  <a:gd name="T80" fmla="*/ 0 w 159"/>
                  <a:gd name="T81" fmla="*/ 0 h 22"/>
                  <a:gd name="T82" fmla="*/ 0 w 159"/>
                  <a:gd name="T83" fmla="*/ 0 h 22"/>
                  <a:gd name="T84" fmla="*/ 0 w 159"/>
                  <a:gd name="T85" fmla="*/ 0 h 22"/>
                  <a:gd name="T86" fmla="*/ 0 w 159"/>
                  <a:gd name="T87" fmla="*/ 0 h 22"/>
                  <a:gd name="T88" fmla="*/ 0 w 159"/>
                  <a:gd name="T89" fmla="*/ 0 h 22"/>
                  <a:gd name="T90" fmla="*/ 0 w 159"/>
                  <a:gd name="T91" fmla="*/ 0 h 22"/>
                  <a:gd name="T92" fmla="*/ 0 w 159"/>
                  <a:gd name="T93" fmla="*/ 0 h 22"/>
                  <a:gd name="T94" fmla="*/ 0 w 159"/>
                  <a:gd name="T95" fmla="*/ 0 h 22"/>
                  <a:gd name="T96" fmla="*/ 0 w 159"/>
                  <a:gd name="T97" fmla="*/ 0 h 22"/>
                  <a:gd name="T98" fmla="*/ 0 w 159"/>
                  <a:gd name="T99" fmla="*/ 0 h 22"/>
                  <a:gd name="T100" fmla="*/ 0 w 159"/>
                  <a:gd name="T101" fmla="*/ 0 h 22"/>
                  <a:gd name="T102" fmla="*/ 0 w 159"/>
                  <a:gd name="T103" fmla="*/ 0 h 22"/>
                  <a:gd name="T104" fmla="*/ 0 w 159"/>
                  <a:gd name="T105" fmla="*/ 0 h 22"/>
                  <a:gd name="T106" fmla="*/ 0 w 159"/>
                  <a:gd name="T107" fmla="*/ 0 h 22"/>
                  <a:gd name="T108" fmla="*/ 0 w 159"/>
                  <a:gd name="T109" fmla="*/ 0 h 22"/>
                  <a:gd name="T110" fmla="*/ 0 w 159"/>
                  <a:gd name="T111" fmla="*/ 0 h 22"/>
                  <a:gd name="T112" fmla="*/ 0 w 159"/>
                  <a:gd name="T113" fmla="*/ 0 h 22"/>
                  <a:gd name="T114" fmla="*/ 0 w 159"/>
                  <a:gd name="T115" fmla="*/ 0 h 22"/>
                  <a:gd name="T116" fmla="*/ 0 w 159"/>
                  <a:gd name="T117" fmla="*/ 0 h 22"/>
                  <a:gd name="T118" fmla="*/ 0 w 159"/>
                  <a:gd name="T119" fmla="*/ 0 h 22"/>
                  <a:gd name="T120" fmla="*/ 0 w 159"/>
                  <a:gd name="T121" fmla="*/ 0 h 22"/>
                  <a:gd name="T122" fmla="*/ 0 w 159"/>
                  <a:gd name="T123" fmla="*/ 0 h 22"/>
                  <a:gd name="T124" fmla="*/ 0 w 159"/>
                  <a:gd name="T125" fmla="*/ 0 h 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22">
                    <a:moveTo>
                      <a:pt x="0" y="6"/>
                    </a:moveTo>
                    <a:lnTo>
                      <a:pt x="1" y="6"/>
                    </a:lnTo>
                    <a:lnTo>
                      <a:pt x="3" y="6"/>
                    </a:lnTo>
                    <a:lnTo>
                      <a:pt x="4" y="6"/>
                    </a:lnTo>
                    <a:lnTo>
                      <a:pt x="6" y="6"/>
                    </a:lnTo>
                    <a:lnTo>
                      <a:pt x="7" y="6"/>
                    </a:lnTo>
                    <a:lnTo>
                      <a:pt x="8" y="6"/>
                    </a:lnTo>
                    <a:lnTo>
                      <a:pt x="10" y="3"/>
                    </a:lnTo>
                    <a:lnTo>
                      <a:pt x="11" y="3"/>
                    </a:lnTo>
                    <a:lnTo>
                      <a:pt x="12" y="3"/>
                    </a:lnTo>
                    <a:lnTo>
                      <a:pt x="13" y="3"/>
                    </a:lnTo>
                    <a:lnTo>
                      <a:pt x="14" y="3"/>
                    </a:lnTo>
                    <a:lnTo>
                      <a:pt x="15" y="3"/>
                    </a:lnTo>
                    <a:lnTo>
                      <a:pt x="17" y="3"/>
                    </a:lnTo>
                    <a:lnTo>
                      <a:pt x="19" y="3"/>
                    </a:lnTo>
                    <a:lnTo>
                      <a:pt x="20" y="3"/>
                    </a:lnTo>
                    <a:lnTo>
                      <a:pt x="21" y="3"/>
                    </a:lnTo>
                    <a:lnTo>
                      <a:pt x="22" y="3"/>
                    </a:lnTo>
                    <a:lnTo>
                      <a:pt x="23" y="3"/>
                    </a:lnTo>
                    <a:lnTo>
                      <a:pt x="25" y="3"/>
                    </a:lnTo>
                    <a:lnTo>
                      <a:pt x="26" y="3"/>
                    </a:lnTo>
                    <a:lnTo>
                      <a:pt x="27" y="3"/>
                    </a:lnTo>
                    <a:lnTo>
                      <a:pt x="28" y="3"/>
                    </a:lnTo>
                    <a:lnTo>
                      <a:pt x="29" y="3"/>
                    </a:lnTo>
                    <a:lnTo>
                      <a:pt x="30" y="6"/>
                    </a:lnTo>
                    <a:lnTo>
                      <a:pt x="33" y="6"/>
                    </a:lnTo>
                    <a:lnTo>
                      <a:pt x="34" y="6"/>
                    </a:lnTo>
                    <a:lnTo>
                      <a:pt x="35" y="4"/>
                    </a:lnTo>
                    <a:lnTo>
                      <a:pt x="36" y="4"/>
                    </a:lnTo>
                    <a:lnTo>
                      <a:pt x="37" y="4"/>
                    </a:lnTo>
                    <a:lnTo>
                      <a:pt x="38" y="4"/>
                    </a:lnTo>
                    <a:lnTo>
                      <a:pt x="40" y="4"/>
                    </a:lnTo>
                    <a:lnTo>
                      <a:pt x="41" y="7"/>
                    </a:lnTo>
                    <a:lnTo>
                      <a:pt x="42" y="7"/>
                    </a:lnTo>
                    <a:lnTo>
                      <a:pt x="43" y="7"/>
                    </a:lnTo>
                    <a:lnTo>
                      <a:pt x="44" y="4"/>
                    </a:lnTo>
                    <a:lnTo>
                      <a:pt x="46" y="4"/>
                    </a:lnTo>
                    <a:lnTo>
                      <a:pt x="48" y="4"/>
                    </a:lnTo>
                    <a:lnTo>
                      <a:pt x="49" y="4"/>
                    </a:lnTo>
                    <a:lnTo>
                      <a:pt x="50" y="4"/>
                    </a:lnTo>
                    <a:lnTo>
                      <a:pt x="51" y="4"/>
                    </a:lnTo>
                    <a:lnTo>
                      <a:pt x="52" y="4"/>
                    </a:lnTo>
                    <a:lnTo>
                      <a:pt x="53" y="4"/>
                    </a:lnTo>
                    <a:lnTo>
                      <a:pt x="55" y="3"/>
                    </a:lnTo>
                    <a:lnTo>
                      <a:pt x="56" y="3"/>
                    </a:lnTo>
                    <a:lnTo>
                      <a:pt x="57" y="3"/>
                    </a:lnTo>
                    <a:lnTo>
                      <a:pt x="59" y="3"/>
                    </a:lnTo>
                    <a:lnTo>
                      <a:pt x="60" y="3"/>
                    </a:lnTo>
                    <a:lnTo>
                      <a:pt x="61" y="2"/>
                    </a:lnTo>
                    <a:lnTo>
                      <a:pt x="63" y="2"/>
                    </a:lnTo>
                    <a:lnTo>
                      <a:pt x="64" y="2"/>
                    </a:lnTo>
                    <a:lnTo>
                      <a:pt x="65" y="0"/>
                    </a:lnTo>
                    <a:lnTo>
                      <a:pt x="66" y="0"/>
                    </a:lnTo>
                    <a:lnTo>
                      <a:pt x="67" y="0"/>
                    </a:lnTo>
                    <a:lnTo>
                      <a:pt x="69" y="0"/>
                    </a:lnTo>
                    <a:lnTo>
                      <a:pt x="70" y="0"/>
                    </a:lnTo>
                    <a:lnTo>
                      <a:pt x="72" y="2"/>
                    </a:lnTo>
                    <a:lnTo>
                      <a:pt x="73" y="2"/>
                    </a:lnTo>
                    <a:lnTo>
                      <a:pt x="74" y="2"/>
                    </a:lnTo>
                    <a:lnTo>
                      <a:pt x="75" y="2"/>
                    </a:lnTo>
                    <a:lnTo>
                      <a:pt x="77" y="2"/>
                    </a:lnTo>
                    <a:lnTo>
                      <a:pt x="78" y="2"/>
                    </a:lnTo>
                    <a:lnTo>
                      <a:pt x="79" y="2"/>
                    </a:lnTo>
                    <a:lnTo>
                      <a:pt x="80" y="2"/>
                    </a:lnTo>
                    <a:lnTo>
                      <a:pt x="81" y="2"/>
                    </a:lnTo>
                    <a:lnTo>
                      <a:pt x="82" y="2"/>
                    </a:lnTo>
                    <a:lnTo>
                      <a:pt x="84" y="1"/>
                    </a:lnTo>
                    <a:lnTo>
                      <a:pt x="86" y="3"/>
                    </a:lnTo>
                    <a:lnTo>
                      <a:pt x="87" y="3"/>
                    </a:lnTo>
                    <a:lnTo>
                      <a:pt x="88" y="3"/>
                    </a:lnTo>
                    <a:lnTo>
                      <a:pt x="89" y="4"/>
                    </a:lnTo>
                    <a:lnTo>
                      <a:pt x="90" y="4"/>
                    </a:lnTo>
                    <a:lnTo>
                      <a:pt x="92" y="4"/>
                    </a:lnTo>
                    <a:lnTo>
                      <a:pt x="93" y="7"/>
                    </a:lnTo>
                    <a:lnTo>
                      <a:pt x="94" y="7"/>
                    </a:lnTo>
                    <a:lnTo>
                      <a:pt x="95" y="8"/>
                    </a:lnTo>
                    <a:lnTo>
                      <a:pt x="96" y="8"/>
                    </a:lnTo>
                    <a:lnTo>
                      <a:pt x="97" y="8"/>
                    </a:lnTo>
                    <a:lnTo>
                      <a:pt x="100" y="9"/>
                    </a:lnTo>
                    <a:lnTo>
                      <a:pt x="101" y="9"/>
                    </a:lnTo>
                    <a:lnTo>
                      <a:pt x="102" y="9"/>
                    </a:lnTo>
                    <a:lnTo>
                      <a:pt x="103" y="11"/>
                    </a:lnTo>
                    <a:lnTo>
                      <a:pt x="104" y="11"/>
                    </a:lnTo>
                    <a:lnTo>
                      <a:pt x="105" y="11"/>
                    </a:lnTo>
                    <a:lnTo>
                      <a:pt x="107" y="12"/>
                    </a:lnTo>
                    <a:lnTo>
                      <a:pt x="108" y="12"/>
                    </a:lnTo>
                    <a:lnTo>
                      <a:pt x="109" y="12"/>
                    </a:lnTo>
                    <a:lnTo>
                      <a:pt x="110" y="12"/>
                    </a:lnTo>
                    <a:lnTo>
                      <a:pt x="112" y="12"/>
                    </a:lnTo>
                    <a:lnTo>
                      <a:pt x="114" y="12"/>
                    </a:lnTo>
                    <a:lnTo>
                      <a:pt x="115" y="12"/>
                    </a:lnTo>
                    <a:lnTo>
                      <a:pt x="116" y="12"/>
                    </a:lnTo>
                    <a:lnTo>
                      <a:pt x="117" y="12"/>
                    </a:lnTo>
                    <a:lnTo>
                      <a:pt x="118" y="12"/>
                    </a:lnTo>
                    <a:lnTo>
                      <a:pt x="119" y="12"/>
                    </a:lnTo>
                    <a:lnTo>
                      <a:pt x="121" y="12"/>
                    </a:lnTo>
                    <a:lnTo>
                      <a:pt x="122" y="12"/>
                    </a:lnTo>
                    <a:lnTo>
                      <a:pt x="123" y="12"/>
                    </a:lnTo>
                    <a:lnTo>
                      <a:pt x="124" y="12"/>
                    </a:lnTo>
                    <a:lnTo>
                      <a:pt x="126" y="12"/>
                    </a:lnTo>
                    <a:lnTo>
                      <a:pt x="127" y="13"/>
                    </a:lnTo>
                    <a:lnTo>
                      <a:pt x="129" y="13"/>
                    </a:lnTo>
                    <a:lnTo>
                      <a:pt x="130" y="13"/>
                    </a:lnTo>
                    <a:lnTo>
                      <a:pt x="131" y="13"/>
                    </a:lnTo>
                    <a:lnTo>
                      <a:pt x="132" y="14"/>
                    </a:lnTo>
                    <a:lnTo>
                      <a:pt x="133" y="14"/>
                    </a:lnTo>
                    <a:lnTo>
                      <a:pt x="134" y="14"/>
                    </a:lnTo>
                    <a:lnTo>
                      <a:pt x="136" y="14"/>
                    </a:lnTo>
                    <a:lnTo>
                      <a:pt x="137" y="16"/>
                    </a:lnTo>
                    <a:lnTo>
                      <a:pt x="139" y="16"/>
                    </a:lnTo>
                    <a:lnTo>
                      <a:pt x="140" y="16"/>
                    </a:lnTo>
                    <a:lnTo>
                      <a:pt x="141" y="16"/>
                    </a:lnTo>
                    <a:lnTo>
                      <a:pt x="142" y="16"/>
                    </a:lnTo>
                    <a:lnTo>
                      <a:pt x="144" y="16"/>
                    </a:lnTo>
                    <a:lnTo>
                      <a:pt x="145" y="17"/>
                    </a:lnTo>
                    <a:lnTo>
                      <a:pt x="146" y="17"/>
                    </a:lnTo>
                    <a:lnTo>
                      <a:pt x="147" y="17"/>
                    </a:lnTo>
                    <a:lnTo>
                      <a:pt x="148" y="17"/>
                    </a:lnTo>
                    <a:lnTo>
                      <a:pt x="149" y="17"/>
                    </a:lnTo>
                    <a:lnTo>
                      <a:pt x="152" y="19"/>
                    </a:lnTo>
                    <a:lnTo>
                      <a:pt x="153" y="19"/>
                    </a:lnTo>
                    <a:lnTo>
                      <a:pt x="154" y="21"/>
                    </a:lnTo>
                    <a:lnTo>
                      <a:pt x="155" y="21"/>
                    </a:lnTo>
                    <a:lnTo>
                      <a:pt x="156" y="21"/>
                    </a:lnTo>
                    <a:lnTo>
                      <a:pt x="158" y="22"/>
                    </a:lnTo>
                    <a:lnTo>
                      <a:pt x="159" y="2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01" name="Freeform 76"/>
              <p:cNvSpPr>
                <a:spLocks/>
              </p:cNvSpPr>
              <p:nvPr/>
            </p:nvSpPr>
            <p:spPr bwMode="auto">
              <a:xfrm>
                <a:off x="2167" y="2605"/>
                <a:ext cx="47" cy="15"/>
              </a:xfrm>
              <a:custGeom>
                <a:avLst/>
                <a:gdLst>
                  <a:gd name="T0" fmla="*/ 0 w 158"/>
                  <a:gd name="T1" fmla="*/ 0 h 46"/>
                  <a:gd name="T2" fmla="*/ 0 w 158"/>
                  <a:gd name="T3" fmla="*/ 0 h 46"/>
                  <a:gd name="T4" fmla="*/ 0 w 158"/>
                  <a:gd name="T5" fmla="*/ 0 h 46"/>
                  <a:gd name="T6" fmla="*/ 0 w 158"/>
                  <a:gd name="T7" fmla="*/ 0 h 46"/>
                  <a:gd name="T8" fmla="*/ 0 w 158"/>
                  <a:gd name="T9" fmla="*/ 0 h 46"/>
                  <a:gd name="T10" fmla="*/ 0 w 158"/>
                  <a:gd name="T11" fmla="*/ 0 h 46"/>
                  <a:gd name="T12" fmla="*/ 0 w 158"/>
                  <a:gd name="T13" fmla="*/ 0 h 46"/>
                  <a:gd name="T14" fmla="*/ 0 w 158"/>
                  <a:gd name="T15" fmla="*/ 0 h 46"/>
                  <a:gd name="T16" fmla="*/ 0 w 158"/>
                  <a:gd name="T17" fmla="*/ 0 h 46"/>
                  <a:gd name="T18" fmla="*/ 0 w 158"/>
                  <a:gd name="T19" fmla="*/ 0 h 46"/>
                  <a:gd name="T20" fmla="*/ 0 w 158"/>
                  <a:gd name="T21" fmla="*/ 0 h 46"/>
                  <a:gd name="T22" fmla="*/ 0 w 158"/>
                  <a:gd name="T23" fmla="*/ 0 h 46"/>
                  <a:gd name="T24" fmla="*/ 0 w 158"/>
                  <a:gd name="T25" fmla="*/ 0 h 46"/>
                  <a:gd name="T26" fmla="*/ 0 w 158"/>
                  <a:gd name="T27" fmla="*/ 0 h 46"/>
                  <a:gd name="T28" fmla="*/ 0 w 158"/>
                  <a:gd name="T29" fmla="*/ 0 h 46"/>
                  <a:gd name="T30" fmla="*/ 0 w 158"/>
                  <a:gd name="T31" fmla="*/ 0 h 46"/>
                  <a:gd name="T32" fmla="*/ 0 w 158"/>
                  <a:gd name="T33" fmla="*/ 0 h 46"/>
                  <a:gd name="T34" fmla="*/ 0 w 158"/>
                  <a:gd name="T35" fmla="*/ 0 h 46"/>
                  <a:gd name="T36" fmla="*/ 0 w 158"/>
                  <a:gd name="T37" fmla="*/ 0 h 46"/>
                  <a:gd name="T38" fmla="*/ 0 w 158"/>
                  <a:gd name="T39" fmla="*/ 0 h 46"/>
                  <a:gd name="T40" fmla="*/ 0 w 158"/>
                  <a:gd name="T41" fmla="*/ 0 h 46"/>
                  <a:gd name="T42" fmla="*/ 0 w 158"/>
                  <a:gd name="T43" fmla="*/ 0 h 46"/>
                  <a:gd name="T44" fmla="*/ 0 w 158"/>
                  <a:gd name="T45" fmla="*/ 0 h 46"/>
                  <a:gd name="T46" fmla="*/ 0 w 158"/>
                  <a:gd name="T47" fmla="*/ 0 h 46"/>
                  <a:gd name="T48" fmla="*/ 0 w 158"/>
                  <a:gd name="T49" fmla="*/ 0 h 46"/>
                  <a:gd name="T50" fmla="*/ 0 w 158"/>
                  <a:gd name="T51" fmla="*/ 0 h 46"/>
                  <a:gd name="T52" fmla="*/ 0 w 158"/>
                  <a:gd name="T53" fmla="*/ 0 h 46"/>
                  <a:gd name="T54" fmla="*/ 0 w 158"/>
                  <a:gd name="T55" fmla="*/ 0 h 46"/>
                  <a:gd name="T56" fmla="*/ 0 w 158"/>
                  <a:gd name="T57" fmla="*/ 0 h 46"/>
                  <a:gd name="T58" fmla="*/ 0 w 158"/>
                  <a:gd name="T59" fmla="*/ 0 h 46"/>
                  <a:gd name="T60" fmla="*/ 0 w 158"/>
                  <a:gd name="T61" fmla="*/ 0 h 46"/>
                  <a:gd name="T62" fmla="*/ 0 w 158"/>
                  <a:gd name="T63" fmla="*/ 0 h 46"/>
                  <a:gd name="T64" fmla="*/ 0 w 158"/>
                  <a:gd name="T65" fmla="*/ 0 h 46"/>
                  <a:gd name="T66" fmla="*/ 0 w 158"/>
                  <a:gd name="T67" fmla="*/ 0 h 46"/>
                  <a:gd name="T68" fmla="*/ 0 w 158"/>
                  <a:gd name="T69" fmla="*/ 0 h 46"/>
                  <a:gd name="T70" fmla="*/ 0 w 158"/>
                  <a:gd name="T71" fmla="*/ 0 h 46"/>
                  <a:gd name="T72" fmla="*/ 0 w 158"/>
                  <a:gd name="T73" fmla="*/ 0 h 46"/>
                  <a:gd name="T74" fmla="*/ 0 w 158"/>
                  <a:gd name="T75" fmla="*/ 0 h 46"/>
                  <a:gd name="T76" fmla="*/ 0 w 158"/>
                  <a:gd name="T77" fmla="*/ 0 h 46"/>
                  <a:gd name="T78" fmla="*/ 0 w 158"/>
                  <a:gd name="T79" fmla="*/ 0 h 46"/>
                  <a:gd name="T80" fmla="*/ 0 w 158"/>
                  <a:gd name="T81" fmla="*/ 0 h 46"/>
                  <a:gd name="T82" fmla="*/ 0 w 158"/>
                  <a:gd name="T83" fmla="*/ 0 h 46"/>
                  <a:gd name="T84" fmla="*/ 0 w 158"/>
                  <a:gd name="T85" fmla="*/ 0 h 46"/>
                  <a:gd name="T86" fmla="*/ 0 w 158"/>
                  <a:gd name="T87" fmla="*/ 0 h 46"/>
                  <a:gd name="T88" fmla="*/ 0 w 158"/>
                  <a:gd name="T89" fmla="*/ 0 h 46"/>
                  <a:gd name="T90" fmla="*/ 0 w 158"/>
                  <a:gd name="T91" fmla="*/ 0 h 46"/>
                  <a:gd name="T92" fmla="*/ 0 w 158"/>
                  <a:gd name="T93" fmla="*/ 0 h 46"/>
                  <a:gd name="T94" fmla="*/ 0 w 158"/>
                  <a:gd name="T95" fmla="*/ 0 h 46"/>
                  <a:gd name="T96" fmla="*/ 0 w 158"/>
                  <a:gd name="T97" fmla="*/ 0 h 46"/>
                  <a:gd name="T98" fmla="*/ 0 w 158"/>
                  <a:gd name="T99" fmla="*/ 0 h 46"/>
                  <a:gd name="T100" fmla="*/ 0 w 158"/>
                  <a:gd name="T101" fmla="*/ 0 h 46"/>
                  <a:gd name="T102" fmla="*/ 0 w 158"/>
                  <a:gd name="T103" fmla="*/ 0 h 46"/>
                  <a:gd name="T104" fmla="*/ 0 w 158"/>
                  <a:gd name="T105" fmla="*/ 0 h 46"/>
                  <a:gd name="T106" fmla="*/ 0 w 158"/>
                  <a:gd name="T107" fmla="*/ 0 h 46"/>
                  <a:gd name="T108" fmla="*/ 0 w 158"/>
                  <a:gd name="T109" fmla="*/ 0 h 46"/>
                  <a:gd name="T110" fmla="*/ 0 w 158"/>
                  <a:gd name="T111" fmla="*/ 0 h 46"/>
                  <a:gd name="T112" fmla="*/ 0 w 158"/>
                  <a:gd name="T113" fmla="*/ 0 h 46"/>
                  <a:gd name="T114" fmla="*/ 0 w 158"/>
                  <a:gd name="T115" fmla="*/ 0 h 46"/>
                  <a:gd name="T116" fmla="*/ 0 w 158"/>
                  <a:gd name="T117" fmla="*/ 0 h 46"/>
                  <a:gd name="T118" fmla="*/ 0 w 158"/>
                  <a:gd name="T119" fmla="*/ 0 h 46"/>
                  <a:gd name="T120" fmla="*/ 0 w 158"/>
                  <a:gd name="T121" fmla="*/ 0 h 46"/>
                  <a:gd name="T122" fmla="*/ 0 w 158"/>
                  <a:gd name="T123" fmla="*/ 0 h 46"/>
                  <a:gd name="T124" fmla="*/ 0 w 158"/>
                  <a:gd name="T125" fmla="*/ 0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6">
                    <a:moveTo>
                      <a:pt x="0" y="0"/>
                    </a:moveTo>
                    <a:lnTo>
                      <a:pt x="1" y="0"/>
                    </a:lnTo>
                    <a:lnTo>
                      <a:pt x="2" y="1"/>
                    </a:lnTo>
                    <a:lnTo>
                      <a:pt x="3" y="1"/>
                    </a:lnTo>
                    <a:lnTo>
                      <a:pt x="4" y="1"/>
                    </a:lnTo>
                    <a:lnTo>
                      <a:pt x="7" y="1"/>
                    </a:lnTo>
                    <a:lnTo>
                      <a:pt x="8" y="3"/>
                    </a:lnTo>
                    <a:lnTo>
                      <a:pt x="9" y="3"/>
                    </a:lnTo>
                    <a:lnTo>
                      <a:pt x="10" y="3"/>
                    </a:lnTo>
                    <a:lnTo>
                      <a:pt x="11" y="4"/>
                    </a:lnTo>
                    <a:lnTo>
                      <a:pt x="12" y="4"/>
                    </a:lnTo>
                    <a:lnTo>
                      <a:pt x="14" y="5"/>
                    </a:lnTo>
                    <a:lnTo>
                      <a:pt x="15" y="5"/>
                    </a:lnTo>
                    <a:lnTo>
                      <a:pt x="16" y="5"/>
                    </a:lnTo>
                    <a:lnTo>
                      <a:pt x="17" y="7"/>
                    </a:lnTo>
                    <a:lnTo>
                      <a:pt x="18" y="7"/>
                    </a:lnTo>
                    <a:lnTo>
                      <a:pt x="20" y="8"/>
                    </a:lnTo>
                    <a:lnTo>
                      <a:pt x="22" y="8"/>
                    </a:lnTo>
                    <a:lnTo>
                      <a:pt x="23" y="8"/>
                    </a:lnTo>
                    <a:lnTo>
                      <a:pt x="24" y="10"/>
                    </a:lnTo>
                    <a:lnTo>
                      <a:pt x="25" y="10"/>
                    </a:lnTo>
                    <a:lnTo>
                      <a:pt x="26" y="10"/>
                    </a:lnTo>
                    <a:lnTo>
                      <a:pt x="27" y="12"/>
                    </a:lnTo>
                    <a:lnTo>
                      <a:pt x="29" y="12"/>
                    </a:lnTo>
                    <a:lnTo>
                      <a:pt x="30" y="12"/>
                    </a:lnTo>
                    <a:lnTo>
                      <a:pt x="31" y="13"/>
                    </a:lnTo>
                    <a:lnTo>
                      <a:pt x="33" y="13"/>
                    </a:lnTo>
                    <a:lnTo>
                      <a:pt x="34" y="13"/>
                    </a:lnTo>
                    <a:lnTo>
                      <a:pt x="36" y="15"/>
                    </a:lnTo>
                    <a:lnTo>
                      <a:pt x="37" y="15"/>
                    </a:lnTo>
                    <a:lnTo>
                      <a:pt x="38" y="14"/>
                    </a:lnTo>
                    <a:lnTo>
                      <a:pt x="39" y="16"/>
                    </a:lnTo>
                    <a:lnTo>
                      <a:pt x="40" y="16"/>
                    </a:lnTo>
                    <a:lnTo>
                      <a:pt x="41" y="16"/>
                    </a:lnTo>
                    <a:lnTo>
                      <a:pt x="43" y="16"/>
                    </a:lnTo>
                    <a:lnTo>
                      <a:pt x="44" y="17"/>
                    </a:lnTo>
                    <a:lnTo>
                      <a:pt x="45" y="17"/>
                    </a:lnTo>
                    <a:lnTo>
                      <a:pt x="47" y="17"/>
                    </a:lnTo>
                    <a:lnTo>
                      <a:pt x="48" y="17"/>
                    </a:lnTo>
                    <a:lnTo>
                      <a:pt x="49" y="17"/>
                    </a:lnTo>
                    <a:lnTo>
                      <a:pt x="51" y="18"/>
                    </a:lnTo>
                    <a:lnTo>
                      <a:pt x="52" y="18"/>
                    </a:lnTo>
                    <a:lnTo>
                      <a:pt x="53" y="20"/>
                    </a:lnTo>
                    <a:lnTo>
                      <a:pt x="54" y="20"/>
                    </a:lnTo>
                    <a:lnTo>
                      <a:pt x="55" y="20"/>
                    </a:lnTo>
                    <a:lnTo>
                      <a:pt x="56" y="21"/>
                    </a:lnTo>
                    <a:lnTo>
                      <a:pt x="58" y="21"/>
                    </a:lnTo>
                    <a:lnTo>
                      <a:pt x="60" y="20"/>
                    </a:lnTo>
                    <a:lnTo>
                      <a:pt x="61" y="20"/>
                    </a:lnTo>
                    <a:lnTo>
                      <a:pt x="62" y="20"/>
                    </a:lnTo>
                    <a:lnTo>
                      <a:pt x="63" y="18"/>
                    </a:lnTo>
                    <a:lnTo>
                      <a:pt x="64" y="18"/>
                    </a:lnTo>
                    <a:lnTo>
                      <a:pt x="66" y="18"/>
                    </a:lnTo>
                    <a:lnTo>
                      <a:pt x="67" y="18"/>
                    </a:lnTo>
                    <a:lnTo>
                      <a:pt x="68" y="18"/>
                    </a:lnTo>
                    <a:lnTo>
                      <a:pt x="69" y="18"/>
                    </a:lnTo>
                    <a:lnTo>
                      <a:pt x="70" y="18"/>
                    </a:lnTo>
                    <a:lnTo>
                      <a:pt x="71" y="18"/>
                    </a:lnTo>
                    <a:lnTo>
                      <a:pt x="74" y="18"/>
                    </a:lnTo>
                    <a:lnTo>
                      <a:pt x="75" y="18"/>
                    </a:lnTo>
                    <a:lnTo>
                      <a:pt x="76" y="18"/>
                    </a:lnTo>
                    <a:lnTo>
                      <a:pt x="77" y="18"/>
                    </a:lnTo>
                    <a:lnTo>
                      <a:pt x="78" y="18"/>
                    </a:lnTo>
                    <a:lnTo>
                      <a:pt x="80" y="18"/>
                    </a:lnTo>
                    <a:lnTo>
                      <a:pt x="81" y="18"/>
                    </a:lnTo>
                    <a:lnTo>
                      <a:pt x="82" y="18"/>
                    </a:lnTo>
                    <a:lnTo>
                      <a:pt x="83" y="18"/>
                    </a:lnTo>
                    <a:lnTo>
                      <a:pt x="84" y="20"/>
                    </a:lnTo>
                    <a:lnTo>
                      <a:pt x="86" y="20"/>
                    </a:lnTo>
                    <a:lnTo>
                      <a:pt x="88" y="20"/>
                    </a:lnTo>
                    <a:lnTo>
                      <a:pt x="89" y="21"/>
                    </a:lnTo>
                    <a:lnTo>
                      <a:pt x="90" y="21"/>
                    </a:lnTo>
                    <a:lnTo>
                      <a:pt x="91" y="21"/>
                    </a:lnTo>
                    <a:lnTo>
                      <a:pt x="92" y="22"/>
                    </a:lnTo>
                    <a:lnTo>
                      <a:pt x="93" y="22"/>
                    </a:lnTo>
                    <a:lnTo>
                      <a:pt x="95" y="22"/>
                    </a:lnTo>
                    <a:lnTo>
                      <a:pt x="96" y="22"/>
                    </a:lnTo>
                    <a:lnTo>
                      <a:pt x="97" y="22"/>
                    </a:lnTo>
                    <a:lnTo>
                      <a:pt x="98" y="25"/>
                    </a:lnTo>
                    <a:lnTo>
                      <a:pt x="100" y="25"/>
                    </a:lnTo>
                    <a:lnTo>
                      <a:pt x="101" y="25"/>
                    </a:lnTo>
                    <a:lnTo>
                      <a:pt x="103" y="25"/>
                    </a:lnTo>
                    <a:lnTo>
                      <a:pt x="104" y="25"/>
                    </a:lnTo>
                    <a:lnTo>
                      <a:pt x="105" y="26"/>
                    </a:lnTo>
                    <a:lnTo>
                      <a:pt x="106" y="26"/>
                    </a:lnTo>
                    <a:lnTo>
                      <a:pt x="107" y="26"/>
                    </a:lnTo>
                    <a:lnTo>
                      <a:pt x="108" y="26"/>
                    </a:lnTo>
                    <a:lnTo>
                      <a:pt x="110" y="27"/>
                    </a:lnTo>
                    <a:lnTo>
                      <a:pt x="111" y="27"/>
                    </a:lnTo>
                    <a:lnTo>
                      <a:pt x="113" y="29"/>
                    </a:lnTo>
                    <a:lnTo>
                      <a:pt x="114" y="29"/>
                    </a:lnTo>
                    <a:lnTo>
                      <a:pt x="115" y="30"/>
                    </a:lnTo>
                    <a:lnTo>
                      <a:pt x="116" y="30"/>
                    </a:lnTo>
                    <a:lnTo>
                      <a:pt x="118" y="30"/>
                    </a:lnTo>
                    <a:lnTo>
                      <a:pt x="119" y="30"/>
                    </a:lnTo>
                    <a:lnTo>
                      <a:pt x="120" y="30"/>
                    </a:lnTo>
                    <a:lnTo>
                      <a:pt x="121" y="30"/>
                    </a:lnTo>
                    <a:lnTo>
                      <a:pt x="122" y="30"/>
                    </a:lnTo>
                    <a:lnTo>
                      <a:pt x="124" y="30"/>
                    </a:lnTo>
                    <a:lnTo>
                      <a:pt x="126" y="31"/>
                    </a:lnTo>
                    <a:lnTo>
                      <a:pt x="127" y="31"/>
                    </a:lnTo>
                    <a:lnTo>
                      <a:pt x="128" y="31"/>
                    </a:lnTo>
                    <a:lnTo>
                      <a:pt x="129" y="31"/>
                    </a:lnTo>
                    <a:lnTo>
                      <a:pt x="130" y="31"/>
                    </a:lnTo>
                    <a:lnTo>
                      <a:pt x="132" y="31"/>
                    </a:lnTo>
                    <a:lnTo>
                      <a:pt x="133" y="31"/>
                    </a:lnTo>
                    <a:lnTo>
                      <a:pt x="134" y="33"/>
                    </a:lnTo>
                    <a:lnTo>
                      <a:pt x="135" y="33"/>
                    </a:lnTo>
                    <a:lnTo>
                      <a:pt x="136" y="33"/>
                    </a:lnTo>
                    <a:lnTo>
                      <a:pt x="137" y="33"/>
                    </a:lnTo>
                    <a:lnTo>
                      <a:pt x="140" y="33"/>
                    </a:lnTo>
                    <a:lnTo>
                      <a:pt x="141" y="34"/>
                    </a:lnTo>
                    <a:lnTo>
                      <a:pt x="142" y="35"/>
                    </a:lnTo>
                    <a:lnTo>
                      <a:pt x="143" y="35"/>
                    </a:lnTo>
                    <a:lnTo>
                      <a:pt x="144" y="38"/>
                    </a:lnTo>
                    <a:lnTo>
                      <a:pt x="145" y="38"/>
                    </a:lnTo>
                    <a:lnTo>
                      <a:pt x="147" y="39"/>
                    </a:lnTo>
                    <a:lnTo>
                      <a:pt x="148" y="40"/>
                    </a:lnTo>
                    <a:lnTo>
                      <a:pt x="149" y="40"/>
                    </a:lnTo>
                    <a:lnTo>
                      <a:pt x="150" y="42"/>
                    </a:lnTo>
                    <a:lnTo>
                      <a:pt x="151" y="43"/>
                    </a:lnTo>
                    <a:lnTo>
                      <a:pt x="153" y="43"/>
                    </a:lnTo>
                    <a:lnTo>
                      <a:pt x="155" y="44"/>
                    </a:lnTo>
                    <a:lnTo>
                      <a:pt x="156" y="44"/>
                    </a:lnTo>
                    <a:lnTo>
                      <a:pt x="157" y="46"/>
                    </a:lnTo>
                    <a:lnTo>
                      <a:pt x="158" y="4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02" name="Freeform 77"/>
              <p:cNvSpPr>
                <a:spLocks/>
              </p:cNvSpPr>
              <p:nvPr/>
            </p:nvSpPr>
            <p:spPr bwMode="auto">
              <a:xfrm>
                <a:off x="2214" y="2619"/>
                <a:ext cx="47" cy="4"/>
              </a:xfrm>
              <a:custGeom>
                <a:avLst/>
                <a:gdLst>
                  <a:gd name="T0" fmla="*/ 0 w 158"/>
                  <a:gd name="T1" fmla="*/ 0 h 10"/>
                  <a:gd name="T2" fmla="*/ 0 w 158"/>
                  <a:gd name="T3" fmla="*/ 0 h 10"/>
                  <a:gd name="T4" fmla="*/ 0 w 158"/>
                  <a:gd name="T5" fmla="*/ 0 h 10"/>
                  <a:gd name="T6" fmla="*/ 0 w 158"/>
                  <a:gd name="T7" fmla="*/ 0 h 10"/>
                  <a:gd name="T8" fmla="*/ 0 w 158"/>
                  <a:gd name="T9" fmla="*/ 0 h 10"/>
                  <a:gd name="T10" fmla="*/ 0 w 158"/>
                  <a:gd name="T11" fmla="*/ 0 h 10"/>
                  <a:gd name="T12" fmla="*/ 0 w 158"/>
                  <a:gd name="T13" fmla="*/ 0 h 10"/>
                  <a:gd name="T14" fmla="*/ 0 w 158"/>
                  <a:gd name="T15" fmla="*/ 0 h 10"/>
                  <a:gd name="T16" fmla="*/ 0 w 158"/>
                  <a:gd name="T17" fmla="*/ 0 h 10"/>
                  <a:gd name="T18" fmla="*/ 0 w 158"/>
                  <a:gd name="T19" fmla="*/ 0 h 10"/>
                  <a:gd name="T20" fmla="*/ 0 w 158"/>
                  <a:gd name="T21" fmla="*/ 0 h 10"/>
                  <a:gd name="T22" fmla="*/ 0 w 158"/>
                  <a:gd name="T23" fmla="*/ 0 h 10"/>
                  <a:gd name="T24" fmla="*/ 0 w 158"/>
                  <a:gd name="T25" fmla="*/ 0 h 10"/>
                  <a:gd name="T26" fmla="*/ 0 w 158"/>
                  <a:gd name="T27" fmla="*/ 0 h 10"/>
                  <a:gd name="T28" fmla="*/ 0 w 158"/>
                  <a:gd name="T29" fmla="*/ 0 h 10"/>
                  <a:gd name="T30" fmla="*/ 0 w 158"/>
                  <a:gd name="T31" fmla="*/ 0 h 10"/>
                  <a:gd name="T32" fmla="*/ 0 w 158"/>
                  <a:gd name="T33" fmla="*/ 0 h 10"/>
                  <a:gd name="T34" fmla="*/ 0 w 158"/>
                  <a:gd name="T35" fmla="*/ 0 h 10"/>
                  <a:gd name="T36" fmla="*/ 0 w 158"/>
                  <a:gd name="T37" fmla="*/ 0 h 10"/>
                  <a:gd name="T38" fmla="*/ 0 w 158"/>
                  <a:gd name="T39" fmla="*/ 0 h 10"/>
                  <a:gd name="T40" fmla="*/ 0 w 158"/>
                  <a:gd name="T41" fmla="*/ 0 h 10"/>
                  <a:gd name="T42" fmla="*/ 0 w 158"/>
                  <a:gd name="T43" fmla="*/ 0 h 10"/>
                  <a:gd name="T44" fmla="*/ 0 w 158"/>
                  <a:gd name="T45" fmla="*/ 0 h 10"/>
                  <a:gd name="T46" fmla="*/ 0 w 158"/>
                  <a:gd name="T47" fmla="*/ 0 h 10"/>
                  <a:gd name="T48" fmla="*/ 0 w 158"/>
                  <a:gd name="T49" fmla="*/ 0 h 10"/>
                  <a:gd name="T50" fmla="*/ 0 w 158"/>
                  <a:gd name="T51" fmla="*/ 0 h 10"/>
                  <a:gd name="T52" fmla="*/ 0 w 158"/>
                  <a:gd name="T53" fmla="*/ 0 h 10"/>
                  <a:gd name="T54" fmla="*/ 0 w 158"/>
                  <a:gd name="T55" fmla="*/ 0 h 10"/>
                  <a:gd name="T56" fmla="*/ 0 w 158"/>
                  <a:gd name="T57" fmla="*/ 0 h 10"/>
                  <a:gd name="T58" fmla="*/ 0 w 158"/>
                  <a:gd name="T59" fmla="*/ 0 h 10"/>
                  <a:gd name="T60" fmla="*/ 0 w 158"/>
                  <a:gd name="T61" fmla="*/ 0 h 10"/>
                  <a:gd name="T62" fmla="*/ 0 w 158"/>
                  <a:gd name="T63" fmla="*/ 0 h 10"/>
                  <a:gd name="T64" fmla="*/ 0 w 158"/>
                  <a:gd name="T65" fmla="*/ 0 h 10"/>
                  <a:gd name="T66" fmla="*/ 0 w 158"/>
                  <a:gd name="T67" fmla="*/ 0 h 10"/>
                  <a:gd name="T68" fmla="*/ 0 w 158"/>
                  <a:gd name="T69" fmla="*/ 0 h 10"/>
                  <a:gd name="T70" fmla="*/ 0 w 158"/>
                  <a:gd name="T71" fmla="*/ 0 h 10"/>
                  <a:gd name="T72" fmla="*/ 0 w 158"/>
                  <a:gd name="T73" fmla="*/ 0 h 10"/>
                  <a:gd name="T74" fmla="*/ 0 w 158"/>
                  <a:gd name="T75" fmla="*/ 0 h 10"/>
                  <a:gd name="T76" fmla="*/ 0 w 158"/>
                  <a:gd name="T77" fmla="*/ 0 h 10"/>
                  <a:gd name="T78" fmla="*/ 0 w 158"/>
                  <a:gd name="T79" fmla="*/ 0 h 10"/>
                  <a:gd name="T80" fmla="*/ 0 w 158"/>
                  <a:gd name="T81" fmla="*/ 0 h 10"/>
                  <a:gd name="T82" fmla="*/ 0 w 158"/>
                  <a:gd name="T83" fmla="*/ 0 h 10"/>
                  <a:gd name="T84" fmla="*/ 0 w 158"/>
                  <a:gd name="T85" fmla="*/ 0 h 10"/>
                  <a:gd name="T86" fmla="*/ 0 w 158"/>
                  <a:gd name="T87" fmla="*/ 0 h 10"/>
                  <a:gd name="T88" fmla="*/ 0 w 158"/>
                  <a:gd name="T89" fmla="*/ 0 h 10"/>
                  <a:gd name="T90" fmla="*/ 0 w 158"/>
                  <a:gd name="T91" fmla="*/ 0 h 10"/>
                  <a:gd name="T92" fmla="*/ 0 w 158"/>
                  <a:gd name="T93" fmla="*/ 0 h 10"/>
                  <a:gd name="T94" fmla="*/ 0 w 158"/>
                  <a:gd name="T95" fmla="*/ 0 h 10"/>
                  <a:gd name="T96" fmla="*/ 0 w 158"/>
                  <a:gd name="T97" fmla="*/ 0 h 10"/>
                  <a:gd name="T98" fmla="*/ 0 w 158"/>
                  <a:gd name="T99" fmla="*/ 0 h 10"/>
                  <a:gd name="T100" fmla="*/ 0 w 158"/>
                  <a:gd name="T101" fmla="*/ 0 h 10"/>
                  <a:gd name="T102" fmla="*/ 0 w 158"/>
                  <a:gd name="T103" fmla="*/ 0 h 10"/>
                  <a:gd name="T104" fmla="*/ 0 w 158"/>
                  <a:gd name="T105" fmla="*/ 0 h 10"/>
                  <a:gd name="T106" fmla="*/ 0 w 158"/>
                  <a:gd name="T107" fmla="*/ 0 h 10"/>
                  <a:gd name="T108" fmla="*/ 0 w 158"/>
                  <a:gd name="T109" fmla="*/ 0 h 10"/>
                  <a:gd name="T110" fmla="*/ 0 w 158"/>
                  <a:gd name="T111" fmla="*/ 0 h 10"/>
                  <a:gd name="T112" fmla="*/ 0 w 158"/>
                  <a:gd name="T113" fmla="*/ 0 h 10"/>
                  <a:gd name="T114" fmla="*/ 0 w 158"/>
                  <a:gd name="T115" fmla="*/ 0 h 10"/>
                  <a:gd name="T116" fmla="*/ 0 w 158"/>
                  <a:gd name="T117" fmla="*/ 0 h 10"/>
                  <a:gd name="T118" fmla="*/ 0 w 158"/>
                  <a:gd name="T119" fmla="*/ 0 h 10"/>
                  <a:gd name="T120" fmla="*/ 0 w 158"/>
                  <a:gd name="T121" fmla="*/ 0 h 10"/>
                  <a:gd name="T122" fmla="*/ 0 w 158"/>
                  <a:gd name="T123" fmla="*/ 0 h 10"/>
                  <a:gd name="T124" fmla="*/ 0 w 158"/>
                  <a:gd name="T125" fmla="*/ 0 h 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0">
                    <a:moveTo>
                      <a:pt x="0" y="3"/>
                    </a:moveTo>
                    <a:lnTo>
                      <a:pt x="1" y="3"/>
                    </a:lnTo>
                    <a:lnTo>
                      <a:pt x="3" y="3"/>
                    </a:lnTo>
                    <a:lnTo>
                      <a:pt x="4" y="3"/>
                    </a:lnTo>
                    <a:lnTo>
                      <a:pt x="5" y="3"/>
                    </a:lnTo>
                    <a:lnTo>
                      <a:pt x="6" y="3"/>
                    </a:lnTo>
                    <a:lnTo>
                      <a:pt x="8" y="3"/>
                    </a:lnTo>
                    <a:lnTo>
                      <a:pt x="9" y="3"/>
                    </a:lnTo>
                    <a:lnTo>
                      <a:pt x="11" y="3"/>
                    </a:lnTo>
                    <a:lnTo>
                      <a:pt x="12" y="3"/>
                    </a:lnTo>
                    <a:lnTo>
                      <a:pt x="13" y="3"/>
                    </a:lnTo>
                    <a:lnTo>
                      <a:pt x="14" y="3"/>
                    </a:lnTo>
                    <a:lnTo>
                      <a:pt x="15" y="3"/>
                    </a:lnTo>
                    <a:lnTo>
                      <a:pt x="16" y="3"/>
                    </a:lnTo>
                    <a:lnTo>
                      <a:pt x="18" y="3"/>
                    </a:lnTo>
                    <a:lnTo>
                      <a:pt x="19" y="3"/>
                    </a:lnTo>
                    <a:lnTo>
                      <a:pt x="20" y="3"/>
                    </a:lnTo>
                    <a:lnTo>
                      <a:pt x="22" y="3"/>
                    </a:lnTo>
                    <a:lnTo>
                      <a:pt x="23" y="3"/>
                    </a:lnTo>
                    <a:lnTo>
                      <a:pt x="24" y="3"/>
                    </a:lnTo>
                    <a:lnTo>
                      <a:pt x="26" y="3"/>
                    </a:lnTo>
                    <a:lnTo>
                      <a:pt x="27" y="1"/>
                    </a:lnTo>
                    <a:lnTo>
                      <a:pt x="28" y="1"/>
                    </a:lnTo>
                    <a:lnTo>
                      <a:pt x="29" y="1"/>
                    </a:lnTo>
                    <a:lnTo>
                      <a:pt x="30" y="1"/>
                    </a:lnTo>
                    <a:lnTo>
                      <a:pt x="31" y="1"/>
                    </a:lnTo>
                    <a:lnTo>
                      <a:pt x="33" y="0"/>
                    </a:lnTo>
                    <a:lnTo>
                      <a:pt x="35" y="0"/>
                    </a:lnTo>
                    <a:lnTo>
                      <a:pt x="36" y="0"/>
                    </a:lnTo>
                    <a:lnTo>
                      <a:pt x="37" y="0"/>
                    </a:lnTo>
                    <a:lnTo>
                      <a:pt x="38" y="0"/>
                    </a:lnTo>
                    <a:lnTo>
                      <a:pt x="39" y="0"/>
                    </a:lnTo>
                    <a:lnTo>
                      <a:pt x="41" y="0"/>
                    </a:lnTo>
                    <a:lnTo>
                      <a:pt x="42" y="0"/>
                    </a:lnTo>
                    <a:lnTo>
                      <a:pt x="43" y="0"/>
                    </a:lnTo>
                    <a:lnTo>
                      <a:pt x="44" y="0"/>
                    </a:lnTo>
                    <a:lnTo>
                      <a:pt x="45" y="0"/>
                    </a:lnTo>
                    <a:lnTo>
                      <a:pt x="46" y="0"/>
                    </a:lnTo>
                    <a:lnTo>
                      <a:pt x="49" y="0"/>
                    </a:lnTo>
                    <a:lnTo>
                      <a:pt x="50" y="0"/>
                    </a:lnTo>
                    <a:lnTo>
                      <a:pt x="51" y="0"/>
                    </a:lnTo>
                    <a:lnTo>
                      <a:pt x="52" y="0"/>
                    </a:lnTo>
                    <a:lnTo>
                      <a:pt x="53" y="0"/>
                    </a:lnTo>
                    <a:lnTo>
                      <a:pt x="54" y="0"/>
                    </a:lnTo>
                    <a:lnTo>
                      <a:pt x="56" y="0"/>
                    </a:lnTo>
                    <a:lnTo>
                      <a:pt x="57" y="1"/>
                    </a:lnTo>
                    <a:lnTo>
                      <a:pt x="58" y="1"/>
                    </a:lnTo>
                    <a:lnTo>
                      <a:pt x="59" y="1"/>
                    </a:lnTo>
                    <a:lnTo>
                      <a:pt x="60" y="1"/>
                    </a:lnTo>
                    <a:lnTo>
                      <a:pt x="63" y="2"/>
                    </a:lnTo>
                    <a:lnTo>
                      <a:pt x="64" y="2"/>
                    </a:lnTo>
                    <a:lnTo>
                      <a:pt x="65" y="4"/>
                    </a:lnTo>
                    <a:lnTo>
                      <a:pt x="66" y="4"/>
                    </a:lnTo>
                    <a:lnTo>
                      <a:pt x="67" y="4"/>
                    </a:lnTo>
                    <a:lnTo>
                      <a:pt x="68" y="5"/>
                    </a:lnTo>
                    <a:lnTo>
                      <a:pt x="70" y="5"/>
                    </a:lnTo>
                    <a:lnTo>
                      <a:pt x="71" y="6"/>
                    </a:lnTo>
                    <a:lnTo>
                      <a:pt x="72" y="6"/>
                    </a:lnTo>
                    <a:lnTo>
                      <a:pt x="73" y="9"/>
                    </a:lnTo>
                    <a:lnTo>
                      <a:pt x="75" y="9"/>
                    </a:lnTo>
                    <a:lnTo>
                      <a:pt x="76" y="9"/>
                    </a:lnTo>
                    <a:lnTo>
                      <a:pt x="78" y="9"/>
                    </a:lnTo>
                    <a:lnTo>
                      <a:pt x="79" y="10"/>
                    </a:lnTo>
                    <a:lnTo>
                      <a:pt x="80" y="10"/>
                    </a:lnTo>
                    <a:lnTo>
                      <a:pt x="81" y="10"/>
                    </a:lnTo>
                    <a:lnTo>
                      <a:pt x="82" y="9"/>
                    </a:lnTo>
                    <a:lnTo>
                      <a:pt x="83" y="9"/>
                    </a:lnTo>
                    <a:lnTo>
                      <a:pt x="85" y="6"/>
                    </a:lnTo>
                    <a:lnTo>
                      <a:pt x="86" y="6"/>
                    </a:lnTo>
                    <a:lnTo>
                      <a:pt x="88" y="5"/>
                    </a:lnTo>
                    <a:lnTo>
                      <a:pt x="89" y="5"/>
                    </a:lnTo>
                    <a:lnTo>
                      <a:pt x="90" y="4"/>
                    </a:lnTo>
                    <a:lnTo>
                      <a:pt x="91" y="4"/>
                    </a:lnTo>
                    <a:lnTo>
                      <a:pt x="93" y="2"/>
                    </a:lnTo>
                    <a:lnTo>
                      <a:pt x="94" y="2"/>
                    </a:lnTo>
                    <a:lnTo>
                      <a:pt x="95" y="1"/>
                    </a:lnTo>
                    <a:lnTo>
                      <a:pt x="96" y="1"/>
                    </a:lnTo>
                    <a:lnTo>
                      <a:pt x="97" y="1"/>
                    </a:lnTo>
                    <a:lnTo>
                      <a:pt x="98" y="1"/>
                    </a:lnTo>
                    <a:lnTo>
                      <a:pt x="100" y="1"/>
                    </a:lnTo>
                    <a:lnTo>
                      <a:pt x="102" y="2"/>
                    </a:lnTo>
                    <a:lnTo>
                      <a:pt x="103" y="2"/>
                    </a:lnTo>
                    <a:lnTo>
                      <a:pt x="104" y="2"/>
                    </a:lnTo>
                    <a:lnTo>
                      <a:pt x="105" y="2"/>
                    </a:lnTo>
                    <a:lnTo>
                      <a:pt x="106" y="2"/>
                    </a:lnTo>
                    <a:lnTo>
                      <a:pt x="108" y="3"/>
                    </a:lnTo>
                    <a:lnTo>
                      <a:pt x="109" y="3"/>
                    </a:lnTo>
                    <a:lnTo>
                      <a:pt x="110" y="3"/>
                    </a:lnTo>
                    <a:lnTo>
                      <a:pt x="111" y="3"/>
                    </a:lnTo>
                    <a:lnTo>
                      <a:pt x="112" y="5"/>
                    </a:lnTo>
                    <a:lnTo>
                      <a:pt x="115" y="5"/>
                    </a:lnTo>
                    <a:lnTo>
                      <a:pt x="116" y="5"/>
                    </a:lnTo>
                    <a:lnTo>
                      <a:pt x="117" y="5"/>
                    </a:lnTo>
                    <a:lnTo>
                      <a:pt x="118" y="5"/>
                    </a:lnTo>
                    <a:lnTo>
                      <a:pt x="119" y="5"/>
                    </a:lnTo>
                    <a:lnTo>
                      <a:pt x="120" y="5"/>
                    </a:lnTo>
                    <a:lnTo>
                      <a:pt x="122" y="5"/>
                    </a:lnTo>
                    <a:lnTo>
                      <a:pt x="123" y="5"/>
                    </a:lnTo>
                    <a:lnTo>
                      <a:pt x="124" y="5"/>
                    </a:lnTo>
                    <a:lnTo>
                      <a:pt x="125" y="5"/>
                    </a:lnTo>
                    <a:lnTo>
                      <a:pt x="126" y="5"/>
                    </a:lnTo>
                    <a:lnTo>
                      <a:pt x="128" y="5"/>
                    </a:lnTo>
                    <a:lnTo>
                      <a:pt x="130" y="5"/>
                    </a:lnTo>
                    <a:lnTo>
                      <a:pt x="131" y="5"/>
                    </a:lnTo>
                    <a:lnTo>
                      <a:pt x="132" y="5"/>
                    </a:lnTo>
                    <a:lnTo>
                      <a:pt x="133" y="5"/>
                    </a:lnTo>
                    <a:lnTo>
                      <a:pt x="134" y="5"/>
                    </a:lnTo>
                    <a:lnTo>
                      <a:pt x="135" y="5"/>
                    </a:lnTo>
                    <a:lnTo>
                      <a:pt x="137" y="3"/>
                    </a:lnTo>
                    <a:lnTo>
                      <a:pt x="138" y="3"/>
                    </a:lnTo>
                    <a:lnTo>
                      <a:pt x="139" y="5"/>
                    </a:lnTo>
                    <a:lnTo>
                      <a:pt x="140" y="5"/>
                    </a:lnTo>
                    <a:lnTo>
                      <a:pt x="142" y="5"/>
                    </a:lnTo>
                    <a:lnTo>
                      <a:pt x="143" y="5"/>
                    </a:lnTo>
                    <a:lnTo>
                      <a:pt x="145" y="5"/>
                    </a:lnTo>
                    <a:lnTo>
                      <a:pt x="146" y="5"/>
                    </a:lnTo>
                    <a:lnTo>
                      <a:pt x="147" y="5"/>
                    </a:lnTo>
                    <a:lnTo>
                      <a:pt x="148" y="5"/>
                    </a:lnTo>
                    <a:lnTo>
                      <a:pt x="149" y="5"/>
                    </a:lnTo>
                    <a:lnTo>
                      <a:pt x="150" y="5"/>
                    </a:lnTo>
                    <a:lnTo>
                      <a:pt x="152" y="6"/>
                    </a:lnTo>
                    <a:lnTo>
                      <a:pt x="153" y="6"/>
                    </a:lnTo>
                    <a:lnTo>
                      <a:pt x="155" y="6"/>
                    </a:lnTo>
                    <a:lnTo>
                      <a:pt x="156" y="6"/>
                    </a:lnTo>
                    <a:lnTo>
                      <a:pt x="157" y="6"/>
                    </a:lnTo>
                    <a:lnTo>
                      <a:pt x="158" y="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03" name="Freeform 78"/>
              <p:cNvSpPr>
                <a:spLocks/>
              </p:cNvSpPr>
              <p:nvPr/>
            </p:nvSpPr>
            <p:spPr bwMode="auto">
              <a:xfrm>
                <a:off x="2261" y="2621"/>
                <a:ext cx="48" cy="4"/>
              </a:xfrm>
              <a:custGeom>
                <a:avLst/>
                <a:gdLst>
                  <a:gd name="T0" fmla="*/ 0 w 159"/>
                  <a:gd name="T1" fmla="*/ 0 h 10"/>
                  <a:gd name="T2" fmla="*/ 0 w 159"/>
                  <a:gd name="T3" fmla="*/ 0 h 10"/>
                  <a:gd name="T4" fmla="*/ 0 w 159"/>
                  <a:gd name="T5" fmla="*/ 0 h 10"/>
                  <a:gd name="T6" fmla="*/ 0 w 159"/>
                  <a:gd name="T7" fmla="*/ 0 h 10"/>
                  <a:gd name="T8" fmla="*/ 0 w 159"/>
                  <a:gd name="T9" fmla="*/ 0 h 10"/>
                  <a:gd name="T10" fmla="*/ 0 w 159"/>
                  <a:gd name="T11" fmla="*/ 0 h 10"/>
                  <a:gd name="T12" fmla="*/ 0 w 159"/>
                  <a:gd name="T13" fmla="*/ 0 h 10"/>
                  <a:gd name="T14" fmla="*/ 0 w 159"/>
                  <a:gd name="T15" fmla="*/ 0 h 10"/>
                  <a:gd name="T16" fmla="*/ 0 w 159"/>
                  <a:gd name="T17" fmla="*/ 0 h 10"/>
                  <a:gd name="T18" fmla="*/ 0 w 159"/>
                  <a:gd name="T19" fmla="*/ 0 h 10"/>
                  <a:gd name="T20" fmla="*/ 0 w 159"/>
                  <a:gd name="T21" fmla="*/ 0 h 10"/>
                  <a:gd name="T22" fmla="*/ 0 w 159"/>
                  <a:gd name="T23" fmla="*/ 0 h 10"/>
                  <a:gd name="T24" fmla="*/ 0 w 159"/>
                  <a:gd name="T25" fmla="*/ 0 h 10"/>
                  <a:gd name="T26" fmla="*/ 0 w 159"/>
                  <a:gd name="T27" fmla="*/ 0 h 10"/>
                  <a:gd name="T28" fmla="*/ 0 w 159"/>
                  <a:gd name="T29" fmla="*/ 0 h 10"/>
                  <a:gd name="T30" fmla="*/ 0 w 159"/>
                  <a:gd name="T31" fmla="*/ 0 h 10"/>
                  <a:gd name="T32" fmla="*/ 0 w 159"/>
                  <a:gd name="T33" fmla="*/ 0 h 10"/>
                  <a:gd name="T34" fmla="*/ 0 w 159"/>
                  <a:gd name="T35" fmla="*/ 0 h 10"/>
                  <a:gd name="T36" fmla="*/ 0 w 159"/>
                  <a:gd name="T37" fmla="*/ 0 h 10"/>
                  <a:gd name="T38" fmla="*/ 0 w 159"/>
                  <a:gd name="T39" fmla="*/ 0 h 10"/>
                  <a:gd name="T40" fmla="*/ 0 w 159"/>
                  <a:gd name="T41" fmla="*/ 0 h 10"/>
                  <a:gd name="T42" fmla="*/ 0 w 159"/>
                  <a:gd name="T43" fmla="*/ 0 h 10"/>
                  <a:gd name="T44" fmla="*/ 0 w 159"/>
                  <a:gd name="T45" fmla="*/ 0 h 10"/>
                  <a:gd name="T46" fmla="*/ 0 w 159"/>
                  <a:gd name="T47" fmla="*/ 0 h 10"/>
                  <a:gd name="T48" fmla="*/ 0 w 159"/>
                  <a:gd name="T49" fmla="*/ 0 h 10"/>
                  <a:gd name="T50" fmla="*/ 0 w 159"/>
                  <a:gd name="T51" fmla="*/ 0 h 10"/>
                  <a:gd name="T52" fmla="*/ 0 w 159"/>
                  <a:gd name="T53" fmla="*/ 0 h 10"/>
                  <a:gd name="T54" fmla="*/ 0 w 159"/>
                  <a:gd name="T55" fmla="*/ 0 h 10"/>
                  <a:gd name="T56" fmla="*/ 0 w 159"/>
                  <a:gd name="T57" fmla="*/ 0 h 10"/>
                  <a:gd name="T58" fmla="*/ 0 w 159"/>
                  <a:gd name="T59" fmla="*/ 0 h 10"/>
                  <a:gd name="T60" fmla="*/ 0 w 159"/>
                  <a:gd name="T61" fmla="*/ 0 h 10"/>
                  <a:gd name="T62" fmla="*/ 0 w 159"/>
                  <a:gd name="T63" fmla="*/ 0 h 10"/>
                  <a:gd name="T64" fmla="*/ 0 w 159"/>
                  <a:gd name="T65" fmla="*/ 0 h 10"/>
                  <a:gd name="T66" fmla="*/ 0 w 159"/>
                  <a:gd name="T67" fmla="*/ 0 h 10"/>
                  <a:gd name="T68" fmla="*/ 0 w 159"/>
                  <a:gd name="T69" fmla="*/ 0 h 10"/>
                  <a:gd name="T70" fmla="*/ 0 w 159"/>
                  <a:gd name="T71" fmla="*/ 0 h 10"/>
                  <a:gd name="T72" fmla="*/ 0 w 159"/>
                  <a:gd name="T73" fmla="*/ 0 h 10"/>
                  <a:gd name="T74" fmla="*/ 0 w 159"/>
                  <a:gd name="T75" fmla="*/ 0 h 10"/>
                  <a:gd name="T76" fmla="*/ 0 w 159"/>
                  <a:gd name="T77" fmla="*/ 0 h 10"/>
                  <a:gd name="T78" fmla="*/ 0 w 159"/>
                  <a:gd name="T79" fmla="*/ 0 h 10"/>
                  <a:gd name="T80" fmla="*/ 0 w 159"/>
                  <a:gd name="T81" fmla="*/ 0 h 10"/>
                  <a:gd name="T82" fmla="*/ 0 w 159"/>
                  <a:gd name="T83" fmla="*/ 0 h 10"/>
                  <a:gd name="T84" fmla="*/ 0 w 159"/>
                  <a:gd name="T85" fmla="*/ 0 h 10"/>
                  <a:gd name="T86" fmla="*/ 0 w 159"/>
                  <a:gd name="T87" fmla="*/ 0 h 10"/>
                  <a:gd name="T88" fmla="*/ 0 w 159"/>
                  <a:gd name="T89" fmla="*/ 0 h 10"/>
                  <a:gd name="T90" fmla="*/ 0 w 159"/>
                  <a:gd name="T91" fmla="*/ 0 h 10"/>
                  <a:gd name="T92" fmla="*/ 0 w 159"/>
                  <a:gd name="T93" fmla="*/ 0 h 10"/>
                  <a:gd name="T94" fmla="*/ 0 w 159"/>
                  <a:gd name="T95" fmla="*/ 0 h 10"/>
                  <a:gd name="T96" fmla="*/ 0 w 159"/>
                  <a:gd name="T97" fmla="*/ 0 h 10"/>
                  <a:gd name="T98" fmla="*/ 0 w 159"/>
                  <a:gd name="T99" fmla="*/ 0 h 10"/>
                  <a:gd name="T100" fmla="*/ 0 w 159"/>
                  <a:gd name="T101" fmla="*/ 0 h 10"/>
                  <a:gd name="T102" fmla="*/ 0 w 159"/>
                  <a:gd name="T103" fmla="*/ 0 h 10"/>
                  <a:gd name="T104" fmla="*/ 0 w 159"/>
                  <a:gd name="T105" fmla="*/ 0 h 10"/>
                  <a:gd name="T106" fmla="*/ 0 w 159"/>
                  <a:gd name="T107" fmla="*/ 0 h 10"/>
                  <a:gd name="T108" fmla="*/ 0 w 159"/>
                  <a:gd name="T109" fmla="*/ 0 h 10"/>
                  <a:gd name="T110" fmla="*/ 0 w 159"/>
                  <a:gd name="T111" fmla="*/ 0 h 10"/>
                  <a:gd name="T112" fmla="*/ 0 w 159"/>
                  <a:gd name="T113" fmla="*/ 0 h 10"/>
                  <a:gd name="T114" fmla="*/ 0 w 159"/>
                  <a:gd name="T115" fmla="*/ 0 h 10"/>
                  <a:gd name="T116" fmla="*/ 0 w 159"/>
                  <a:gd name="T117" fmla="*/ 0 h 10"/>
                  <a:gd name="T118" fmla="*/ 0 w 159"/>
                  <a:gd name="T119" fmla="*/ 0 h 10"/>
                  <a:gd name="T120" fmla="*/ 0 w 159"/>
                  <a:gd name="T121" fmla="*/ 0 h 10"/>
                  <a:gd name="T122" fmla="*/ 0 w 159"/>
                  <a:gd name="T123" fmla="*/ 0 h 10"/>
                  <a:gd name="T124" fmla="*/ 0 w 159"/>
                  <a:gd name="T125" fmla="*/ 0 h 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9" h="10">
                    <a:moveTo>
                      <a:pt x="0" y="0"/>
                    </a:moveTo>
                    <a:lnTo>
                      <a:pt x="2" y="0"/>
                    </a:lnTo>
                    <a:lnTo>
                      <a:pt x="3" y="0"/>
                    </a:lnTo>
                    <a:lnTo>
                      <a:pt x="4" y="0"/>
                    </a:lnTo>
                    <a:lnTo>
                      <a:pt x="5" y="0"/>
                    </a:lnTo>
                    <a:lnTo>
                      <a:pt x="6" y="0"/>
                    </a:lnTo>
                    <a:lnTo>
                      <a:pt x="8" y="0"/>
                    </a:lnTo>
                    <a:lnTo>
                      <a:pt x="10" y="0"/>
                    </a:lnTo>
                    <a:lnTo>
                      <a:pt x="11" y="0"/>
                    </a:lnTo>
                    <a:lnTo>
                      <a:pt x="12" y="0"/>
                    </a:lnTo>
                    <a:lnTo>
                      <a:pt x="13" y="0"/>
                    </a:lnTo>
                    <a:lnTo>
                      <a:pt x="14" y="0"/>
                    </a:lnTo>
                    <a:lnTo>
                      <a:pt x="16" y="0"/>
                    </a:lnTo>
                    <a:lnTo>
                      <a:pt x="17" y="0"/>
                    </a:lnTo>
                    <a:lnTo>
                      <a:pt x="18" y="0"/>
                    </a:lnTo>
                    <a:lnTo>
                      <a:pt x="19" y="0"/>
                    </a:lnTo>
                    <a:lnTo>
                      <a:pt x="20" y="0"/>
                    </a:lnTo>
                    <a:lnTo>
                      <a:pt x="21" y="0"/>
                    </a:lnTo>
                    <a:lnTo>
                      <a:pt x="24" y="0"/>
                    </a:lnTo>
                    <a:lnTo>
                      <a:pt x="25" y="0"/>
                    </a:lnTo>
                    <a:lnTo>
                      <a:pt x="26" y="0"/>
                    </a:lnTo>
                    <a:lnTo>
                      <a:pt x="27" y="0"/>
                    </a:lnTo>
                    <a:lnTo>
                      <a:pt x="28" y="0"/>
                    </a:lnTo>
                    <a:lnTo>
                      <a:pt x="29" y="2"/>
                    </a:lnTo>
                    <a:lnTo>
                      <a:pt x="31" y="2"/>
                    </a:lnTo>
                    <a:lnTo>
                      <a:pt x="32" y="2"/>
                    </a:lnTo>
                    <a:lnTo>
                      <a:pt x="33" y="2"/>
                    </a:lnTo>
                    <a:lnTo>
                      <a:pt x="34" y="2"/>
                    </a:lnTo>
                    <a:lnTo>
                      <a:pt x="35" y="2"/>
                    </a:lnTo>
                    <a:lnTo>
                      <a:pt x="37" y="2"/>
                    </a:lnTo>
                    <a:lnTo>
                      <a:pt x="39" y="2"/>
                    </a:lnTo>
                    <a:lnTo>
                      <a:pt x="40" y="3"/>
                    </a:lnTo>
                    <a:lnTo>
                      <a:pt x="41" y="3"/>
                    </a:lnTo>
                    <a:lnTo>
                      <a:pt x="42" y="3"/>
                    </a:lnTo>
                    <a:lnTo>
                      <a:pt x="43" y="3"/>
                    </a:lnTo>
                    <a:lnTo>
                      <a:pt x="44" y="3"/>
                    </a:lnTo>
                    <a:lnTo>
                      <a:pt x="46" y="5"/>
                    </a:lnTo>
                    <a:lnTo>
                      <a:pt x="47" y="5"/>
                    </a:lnTo>
                    <a:lnTo>
                      <a:pt x="48" y="5"/>
                    </a:lnTo>
                    <a:lnTo>
                      <a:pt x="50" y="5"/>
                    </a:lnTo>
                    <a:lnTo>
                      <a:pt x="51" y="5"/>
                    </a:lnTo>
                    <a:lnTo>
                      <a:pt x="53" y="6"/>
                    </a:lnTo>
                    <a:lnTo>
                      <a:pt x="54" y="6"/>
                    </a:lnTo>
                    <a:lnTo>
                      <a:pt x="55" y="6"/>
                    </a:lnTo>
                    <a:lnTo>
                      <a:pt x="56" y="6"/>
                    </a:lnTo>
                    <a:lnTo>
                      <a:pt x="57" y="7"/>
                    </a:lnTo>
                    <a:lnTo>
                      <a:pt x="58" y="7"/>
                    </a:lnTo>
                    <a:lnTo>
                      <a:pt x="60" y="7"/>
                    </a:lnTo>
                    <a:lnTo>
                      <a:pt x="61" y="7"/>
                    </a:lnTo>
                    <a:lnTo>
                      <a:pt x="62" y="9"/>
                    </a:lnTo>
                    <a:lnTo>
                      <a:pt x="64" y="9"/>
                    </a:lnTo>
                    <a:lnTo>
                      <a:pt x="65" y="9"/>
                    </a:lnTo>
                    <a:lnTo>
                      <a:pt x="66" y="9"/>
                    </a:lnTo>
                    <a:lnTo>
                      <a:pt x="68" y="10"/>
                    </a:lnTo>
                    <a:lnTo>
                      <a:pt x="69" y="10"/>
                    </a:lnTo>
                    <a:lnTo>
                      <a:pt x="70" y="10"/>
                    </a:lnTo>
                    <a:lnTo>
                      <a:pt x="71" y="10"/>
                    </a:lnTo>
                    <a:lnTo>
                      <a:pt x="72" y="10"/>
                    </a:lnTo>
                    <a:lnTo>
                      <a:pt x="73" y="10"/>
                    </a:lnTo>
                    <a:lnTo>
                      <a:pt x="75" y="10"/>
                    </a:lnTo>
                    <a:lnTo>
                      <a:pt x="77" y="10"/>
                    </a:lnTo>
                    <a:lnTo>
                      <a:pt x="78" y="10"/>
                    </a:lnTo>
                    <a:lnTo>
                      <a:pt x="79" y="10"/>
                    </a:lnTo>
                    <a:lnTo>
                      <a:pt x="80" y="10"/>
                    </a:lnTo>
                    <a:lnTo>
                      <a:pt x="81" y="10"/>
                    </a:lnTo>
                    <a:lnTo>
                      <a:pt x="83" y="10"/>
                    </a:lnTo>
                    <a:lnTo>
                      <a:pt x="84" y="10"/>
                    </a:lnTo>
                    <a:lnTo>
                      <a:pt x="85" y="10"/>
                    </a:lnTo>
                    <a:lnTo>
                      <a:pt x="86" y="10"/>
                    </a:lnTo>
                    <a:lnTo>
                      <a:pt x="87" y="10"/>
                    </a:lnTo>
                    <a:lnTo>
                      <a:pt x="88" y="10"/>
                    </a:lnTo>
                    <a:lnTo>
                      <a:pt x="91" y="10"/>
                    </a:lnTo>
                    <a:lnTo>
                      <a:pt x="92" y="10"/>
                    </a:lnTo>
                    <a:lnTo>
                      <a:pt x="93" y="10"/>
                    </a:lnTo>
                    <a:lnTo>
                      <a:pt x="94" y="9"/>
                    </a:lnTo>
                    <a:lnTo>
                      <a:pt x="95" y="9"/>
                    </a:lnTo>
                    <a:lnTo>
                      <a:pt x="96" y="9"/>
                    </a:lnTo>
                    <a:lnTo>
                      <a:pt x="98" y="9"/>
                    </a:lnTo>
                    <a:lnTo>
                      <a:pt x="99" y="9"/>
                    </a:lnTo>
                    <a:lnTo>
                      <a:pt x="100" y="9"/>
                    </a:lnTo>
                    <a:lnTo>
                      <a:pt x="101" y="9"/>
                    </a:lnTo>
                    <a:lnTo>
                      <a:pt x="102" y="9"/>
                    </a:lnTo>
                    <a:lnTo>
                      <a:pt x="104" y="7"/>
                    </a:lnTo>
                    <a:lnTo>
                      <a:pt x="106" y="7"/>
                    </a:lnTo>
                    <a:lnTo>
                      <a:pt x="107" y="7"/>
                    </a:lnTo>
                    <a:lnTo>
                      <a:pt x="108" y="7"/>
                    </a:lnTo>
                    <a:lnTo>
                      <a:pt x="109" y="7"/>
                    </a:lnTo>
                    <a:lnTo>
                      <a:pt x="110" y="7"/>
                    </a:lnTo>
                    <a:lnTo>
                      <a:pt x="112" y="7"/>
                    </a:lnTo>
                    <a:lnTo>
                      <a:pt x="113" y="7"/>
                    </a:lnTo>
                    <a:lnTo>
                      <a:pt x="114" y="6"/>
                    </a:lnTo>
                    <a:lnTo>
                      <a:pt x="115" y="6"/>
                    </a:lnTo>
                    <a:lnTo>
                      <a:pt x="117" y="6"/>
                    </a:lnTo>
                    <a:lnTo>
                      <a:pt x="118" y="6"/>
                    </a:lnTo>
                    <a:lnTo>
                      <a:pt x="120" y="6"/>
                    </a:lnTo>
                    <a:lnTo>
                      <a:pt x="121" y="6"/>
                    </a:lnTo>
                    <a:lnTo>
                      <a:pt x="122" y="4"/>
                    </a:lnTo>
                    <a:lnTo>
                      <a:pt x="123" y="4"/>
                    </a:lnTo>
                    <a:lnTo>
                      <a:pt x="124" y="4"/>
                    </a:lnTo>
                    <a:lnTo>
                      <a:pt x="125" y="4"/>
                    </a:lnTo>
                    <a:lnTo>
                      <a:pt x="127" y="4"/>
                    </a:lnTo>
                    <a:lnTo>
                      <a:pt x="128" y="4"/>
                    </a:lnTo>
                    <a:lnTo>
                      <a:pt x="130" y="4"/>
                    </a:lnTo>
                    <a:lnTo>
                      <a:pt x="131" y="4"/>
                    </a:lnTo>
                    <a:lnTo>
                      <a:pt x="132" y="6"/>
                    </a:lnTo>
                    <a:lnTo>
                      <a:pt x="133" y="6"/>
                    </a:lnTo>
                    <a:lnTo>
                      <a:pt x="135" y="6"/>
                    </a:lnTo>
                    <a:lnTo>
                      <a:pt x="136" y="6"/>
                    </a:lnTo>
                    <a:lnTo>
                      <a:pt x="137" y="7"/>
                    </a:lnTo>
                    <a:lnTo>
                      <a:pt x="138" y="7"/>
                    </a:lnTo>
                    <a:lnTo>
                      <a:pt x="139" y="7"/>
                    </a:lnTo>
                    <a:lnTo>
                      <a:pt x="140" y="8"/>
                    </a:lnTo>
                    <a:lnTo>
                      <a:pt x="142" y="8"/>
                    </a:lnTo>
                    <a:lnTo>
                      <a:pt x="144" y="8"/>
                    </a:lnTo>
                    <a:lnTo>
                      <a:pt x="145" y="8"/>
                    </a:lnTo>
                    <a:lnTo>
                      <a:pt x="146" y="8"/>
                    </a:lnTo>
                    <a:lnTo>
                      <a:pt x="147" y="8"/>
                    </a:lnTo>
                    <a:lnTo>
                      <a:pt x="148" y="8"/>
                    </a:lnTo>
                    <a:lnTo>
                      <a:pt x="150" y="8"/>
                    </a:lnTo>
                    <a:lnTo>
                      <a:pt x="151" y="8"/>
                    </a:lnTo>
                    <a:lnTo>
                      <a:pt x="152" y="8"/>
                    </a:lnTo>
                    <a:lnTo>
                      <a:pt x="153" y="10"/>
                    </a:lnTo>
                    <a:lnTo>
                      <a:pt x="154" y="10"/>
                    </a:lnTo>
                    <a:lnTo>
                      <a:pt x="155" y="10"/>
                    </a:lnTo>
                    <a:lnTo>
                      <a:pt x="158" y="10"/>
                    </a:lnTo>
                    <a:lnTo>
                      <a:pt x="159" y="1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04" name="Freeform 79"/>
              <p:cNvSpPr>
                <a:spLocks/>
              </p:cNvSpPr>
              <p:nvPr/>
            </p:nvSpPr>
            <p:spPr bwMode="auto">
              <a:xfrm>
                <a:off x="2309" y="2607"/>
                <a:ext cx="46" cy="18"/>
              </a:xfrm>
              <a:custGeom>
                <a:avLst/>
                <a:gdLst>
                  <a:gd name="T0" fmla="*/ 0 w 158"/>
                  <a:gd name="T1" fmla="*/ 0 h 54"/>
                  <a:gd name="T2" fmla="*/ 0 w 158"/>
                  <a:gd name="T3" fmla="*/ 0 h 54"/>
                  <a:gd name="T4" fmla="*/ 0 w 158"/>
                  <a:gd name="T5" fmla="*/ 0 h 54"/>
                  <a:gd name="T6" fmla="*/ 0 w 158"/>
                  <a:gd name="T7" fmla="*/ 0 h 54"/>
                  <a:gd name="T8" fmla="*/ 0 w 158"/>
                  <a:gd name="T9" fmla="*/ 0 h 54"/>
                  <a:gd name="T10" fmla="*/ 0 w 158"/>
                  <a:gd name="T11" fmla="*/ 0 h 54"/>
                  <a:gd name="T12" fmla="*/ 0 w 158"/>
                  <a:gd name="T13" fmla="*/ 0 h 54"/>
                  <a:gd name="T14" fmla="*/ 0 w 158"/>
                  <a:gd name="T15" fmla="*/ 0 h 54"/>
                  <a:gd name="T16" fmla="*/ 0 w 158"/>
                  <a:gd name="T17" fmla="*/ 0 h 54"/>
                  <a:gd name="T18" fmla="*/ 0 w 158"/>
                  <a:gd name="T19" fmla="*/ 0 h 54"/>
                  <a:gd name="T20" fmla="*/ 0 w 158"/>
                  <a:gd name="T21" fmla="*/ 0 h 54"/>
                  <a:gd name="T22" fmla="*/ 0 w 158"/>
                  <a:gd name="T23" fmla="*/ 0 h 54"/>
                  <a:gd name="T24" fmla="*/ 0 w 158"/>
                  <a:gd name="T25" fmla="*/ 0 h 54"/>
                  <a:gd name="T26" fmla="*/ 0 w 158"/>
                  <a:gd name="T27" fmla="*/ 0 h 54"/>
                  <a:gd name="T28" fmla="*/ 0 w 158"/>
                  <a:gd name="T29" fmla="*/ 0 h 54"/>
                  <a:gd name="T30" fmla="*/ 0 w 158"/>
                  <a:gd name="T31" fmla="*/ 0 h 54"/>
                  <a:gd name="T32" fmla="*/ 0 w 158"/>
                  <a:gd name="T33" fmla="*/ 0 h 54"/>
                  <a:gd name="T34" fmla="*/ 0 w 158"/>
                  <a:gd name="T35" fmla="*/ 0 h 54"/>
                  <a:gd name="T36" fmla="*/ 0 w 158"/>
                  <a:gd name="T37" fmla="*/ 0 h 54"/>
                  <a:gd name="T38" fmla="*/ 0 w 158"/>
                  <a:gd name="T39" fmla="*/ 0 h 54"/>
                  <a:gd name="T40" fmla="*/ 0 w 158"/>
                  <a:gd name="T41" fmla="*/ 0 h 54"/>
                  <a:gd name="T42" fmla="*/ 0 w 158"/>
                  <a:gd name="T43" fmla="*/ 0 h 54"/>
                  <a:gd name="T44" fmla="*/ 0 w 158"/>
                  <a:gd name="T45" fmla="*/ 0 h 54"/>
                  <a:gd name="T46" fmla="*/ 0 w 158"/>
                  <a:gd name="T47" fmla="*/ 0 h 54"/>
                  <a:gd name="T48" fmla="*/ 0 w 158"/>
                  <a:gd name="T49" fmla="*/ 0 h 54"/>
                  <a:gd name="T50" fmla="*/ 0 w 158"/>
                  <a:gd name="T51" fmla="*/ 0 h 54"/>
                  <a:gd name="T52" fmla="*/ 0 w 158"/>
                  <a:gd name="T53" fmla="*/ 0 h 54"/>
                  <a:gd name="T54" fmla="*/ 0 w 158"/>
                  <a:gd name="T55" fmla="*/ 0 h 54"/>
                  <a:gd name="T56" fmla="*/ 0 w 158"/>
                  <a:gd name="T57" fmla="*/ 0 h 54"/>
                  <a:gd name="T58" fmla="*/ 0 w 158"/>
                  <a:gd name="T59" fmla="*/ 0 h 54"/>
                  <a:gd name="T60" fmla="*/ 0 w 158"/>
                  <a:gd name="T61" fmla="*/ 0 h 54"/>
                  <a:gd name="T62" fmla="*/ 0 w 158"/>
                  <a:gd name="T63" fmla="*/ 0 h 54"/>
                  <a:gd name="T64" fmla="*/ 0 w 158"/>
                  <a:gd name="T65" fmla="*/ 0 h 54"/>
                  <a:gd name="T66" fmla="*/ 0 w 158"/>
                  <a:gd name="T67" fmla="*/ 0 h 54"/>
                  <a:gd name="T68" fmla="*/ 0 w 158"/>
                  <a:gd name="T69" fmla="*/ 0 h 54"/>
                  <a:gd name="T70" fmla="*/ 0 w 158"/>
                  <a:gd name="T71" fmla="*/ 0 h 54"/>
                  <a:gd name="T72" fmla="*/ 0 w 158"/>
                  <a:gd name="T73" fmla="*/ 0 h 54"/>
                  <a:gd name="T74" fmla="*/ 0 w 158"/>
                  <a:gd name="T75" fmla="*/ 0 h 54"/>
                  <a:gd name="T76" fmla="*/ 0 w 158"/>
                  <a:gd name="T77" fmla="*/ 0 h 54"/>
                  <a:gd name="T78" fmla="*/ 0 w 158"/>
                  <a:gd name="T79" fmla="*/ 0 h 54"/>
                  <a:gd name="T80" fmla="*/ 0 w 158"/>
                  <a:gd name="T81" fmla="*/ 0 h 54"/>
                  <a:gd name="T82" fmla="*/ 0 w 158"/>
                  <a:gd name="T83" fmla="*/ 0 h 54"/>
                  <a:gd name="T84" fmla="*/ 0 w 158"/>
                  <a:gd name="T85" fmla="*/ 0 h 54"/>
                  <a:gd name="T86" fmla="*/ 0 w 158"/>
                  <a:gd name="T87" fmla="*/ 0 h 54"/>
                  <a:gd name="T88" fmla="*/ 0 w 158"/>
                  <a:gd name="T89" fmla="*/ 0 h 54"/>
                  <a:gd name="T90" fmla="*/ 0 w 158"/>
                  <a:gd name="T91" fmla="*/ 0 h 54"/>
                  <a:gd name="T92" fmla="*/ 0 w 158"/>
                  <a:gd name="T93" fmla="*/ 0 h 54"/>
                  <a:gd name="T94" fmla="*/ 0 w 158"/>
                  <a:gd name="T95" fmla="*/ 0 h 54"/>
                  <a:gd name="T96" fmla="*/ 0 w 158"/>
                  <a:gd name="T97" fmla="*/ 0 h 54"/>
                  <a:gd name="T98" fmla="*/ 0 w 158"/>
                  <a:gd name="T99" fmla="*/ 0 h 54"/>
                  <a:gd name="T100" fmla="*/ 0 w 158"/>
                  <a:gd name="T101" fmla="*/ 0 h 54"/>
                  <a:gd name="T102" fmla="*/ 0 w 158"/>
                  <a:gd name="T103" fmla="*/ 0 h 54"/>
                  <a:gd name="T104" fmla="*/ 0 w 158"/>
                  <a:gd name="T105" fmla="*/ 0 h 54"/>
                  <a:gd name="T106" fmla="*/ 0 w 158"/>
                  <a:gd name="T107" fmla="*/ 0 h 54"/>
                  <a:gd name="T108" fmla="*/ 0 w 158"/>
                  <a:gd name="T109" fmla="*/ 0 h 54"/>
                  <a:gd name="T110" fmla="*/ 0 w 158"/>
                  <a:gd name="T111" fmla="*/ 0 h 54"/>
                  <a:gd name="T112" fmla="*/ 0 w 158"/>
                  <a:gd name="T113" fmla="*/ 0 h 54"/>
                  <a:gd name="T114" fmla="*/ 0 w 158"/>
                  <a:gd name="T115" fmla="*/ 0 h 54"/>
                  <a:gd name="T116" fmla="*/ 0 w 158"/>
                  <a:gd name="T117" fmla="*/ 0 h 54"/>
                  <a:gd name="T118" fmla="*/ 0 w 158"/>
                  <a:gd name="T119" fmla="*/ 0 h 54"/>
                  <a:gd name="T120" fmla="*/ 0 w 158"/>
                  <a:gd name="T121" fmla="*/ 0 h 54"/>
                  <a:gd name="T122" fmla="*/ 0 w 158"/>
                  <a:gd name="T123" fmla="*/ 0 h 54"/>
                  <a:gd name="T124" fmla="*/ 0 w 158"/>
                  <a:gd name="T125" fmla="*/ 0 h 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54">
                    <a:moveTo>
                      <a:pt x="0" y="52"/>
                    </a:moveTo>
                    <a:lnTo>
                      <a:pt x="1" y="52"/>
                    </a:lnTo>
                    <a:lnTo>
                      <a:pt x="2" y="52"/>
                    </a:lnTo>
                    <a:lnTo>
                      <a:pt x="3" y="52"/>
                    </a:lnTo>
                    <a:lnTo>
                      <a:pt x="5" y="52"/>
                    </a:lnTo>
                    <a:lnTo>
                      <a:pt x="6" y="52"/>
                    </a:lnTo>
                    <a:lnTo>
                      <a:pt x="7" y="52"/>
                    </a:lnTo>
                    <a:lnTo>
                      <a:pt x="8" y="52"/>
                    </a:lnTo>
                    <a:lnTo>
                      <a:pt x="9" y="50"/>
                    </a:lnTo>
                    <a:lnTo>
                      <a:pt x="11" y="50"/>
                    </a:lnTo>
                    <a:lnTo>
                      <a:pt x="13" y="50"/>
                    </a:lnTo>
                    <a:lnTo>
                      <a:pt x="14" y="50"/>
                    </a:lnTo>
                    <a:lnTo>
                      <a:pt x="15" y="50"/>
                    </a:lnTo>
                    <a:lnTo>
                      <a:pt x="16" y="50"/>
                    </a:lnTo>
                    <a:lnTo>
                      <a:pt x="17" y="50"/>
                    </a:lnTo>
                    <a:lnTo>
                      <a:pt x="18" y="50"/>
                    </a:lnTo>
                    <a:lnTo>
                      <a:pt x="20" y="50"/>
                    </a:lnTo>
                    <a:lnTo>
                      <a:pt x="21" y="50"/>
                    </a:lnTo>
                    <a:lnTo>
                      <a:pt x="22" y="50"/>
                    </a:lnTo>
                    <a:lnTo>
                      <a:pt x="23" y="50"/>
                    </a:lnTo>
                    <a:lnTo>
                      <a:pt x="25" y="50"/>
                    </a:lnTo>
                    <a:lnTo>
                      <a:pt x="26" y="50"/>
                    </a:lnTo>
                    <a:lnTo>
                      <a:pt x="28" y="50"/>
                    </a:lnTo>
                    <a:lnTo>
                      <a:pt x="29" y="50"/>
                    </a:lnTo>
                    <a:lnTo>
                      <a:pt x="30" y="50"/>
                    </a:lnTo>
                    <a:lnTo>
                      <a:pt x="31" y="50"/>
                    </a:lnTo>
                    <a:lnTo>
                      <a:pt x="32" y="50"/>
                    </a:lnTo>
                    <a:lnTo>
                      <a:pt x="33" y="50"/>
                    </a:lnTo>
                    <a:lnTo>
                      <a:pt x="35" y="51"/>
                    </a:lnTo>
                    <a:lnTo>
                      <a:pt x="36" y="51"/>
                    </a:lnTo>
                    <a:lnTo>
                      <a:pt x="38" y="51"/>
                    </a:lnTo>
                    <a:lnTo>
                      <a:pt x="39" y="53"/>
                    </a:lnTo>
                    <a:lnTo>
                      <a:pt x="40" y="53"/>
                    </a:lnTo>
                    <a:lnTo>
                      <a:pt x="41" y="53"/>
                    </a:lnTo>
                    <a:lnTo>
                      <a:pt x="43" y="53"/>
                    </a:lnTo>
                    <a:lnTo>
                      <a:pt x="44" y="53"/>
                    </a:lnTo>
                    <a:lnTo>
                      <a:pt x="45" y="53"/>
                    </a:lnTo>
                    <a:lnTo>
                      <a:pt x="46" y="53"/>
                    </a:lnTo>
                    <a:lnTo>
                      <a:pt x="47" y="54"/>
                    </a:lnTo>
                    <a:lnTo>
                      <a:pt x="48" y="53"/>
                    </a:lnTo>
                    <a:lnTo>
                      <a:pt x="51" y="53"/>
                    </a:lnTo>
                    <a:lnTo>
                      <a:pt x="52" y="53"/>
                    </a:lnTo>
                    <a:lnTo>
                      <a:pt x="53" y="53"/>
                    </a:lnTo>
                    <a:lnTo>
                      <a:pt x="54" y="53"/>
                    </a:lnTo>
                    <a:lnTo>
                      <a:pt x="55" y="51"/>
                    </a:lnTo>
                    <a:lnTo>
                      <a:pt x="56" y="51"/>
                    </a:lnTo>
                    <a:lnTo>
                      <a:pt x="58" y="51"/>
                    </a:lnTo>
                    <a:lnTo>
                      <a:pt x="59" y="50"/>
                    </a:lnTo>
                    <a:lnTo>
                      <a:pt x="60" y="50"/>
                    </a:lnTo>
                    <a:lnTo>
                      <a:pt x="61" y="49"/>
                    </a:lnTo>
                    <a:lnTo>
                      <a:pt x="62" y="48"/>
                    </a:lnTo>
                    <a:lnTo>
                      <a:pt x="65" y="47"/>
                    </a:lnTo>
                    <a:lnTo>
                      <a:pt x="66" y="46"/>
                    </a:lnTo>
                    <a:lnTo>
                      <a:pt x="67" y="46"/>
                    </a:lnTo>
                    <a:lnTo>
                      <a:pt x="68" y="44"/>
                    </a:lnTo>
                    <a:lnTo>
                      <a:pt x="69" y="44"/>
                    </a:lnTo>
                    <a:lnTo>
                      <a:pt x="70" y="42"/>
                    </a:lnTo>
                    <a:lnTo>
                      <a:pt x="72" y="41"/>
                    </a:lnTo>
                    <a:lnTo>
                      <a:pt x="73" y="41"/>
                    </a:lnTo>
                    <a:lnTo>
                      <a:pt x="74" y="41"/>
                    </a:lnTo>
                    <a:lnTo>
                      <a:pt x="75" y="39"/>
                    </a:lnTo>
                    <a:lnTo>
                      <a:pt x="76" y="39"/>
                    </a:lnTo>
                    <a:lnTo>
                      <a:pt x="78" y="39"/>
                    </a:lnTo>
                    <a:lnTo>
                      <a:pt x="80" y="38"/>
                    </a:lnTo>
                    <a:lnTo>
                      <a:pt x="81" y="38"/>
                    </a:lnTo>
                    <a:lnTo>
                      <a:pt x="82" y="38"/>
                    </a:lnTo>
                    <a:lnTo>
                      <a:pt x="83" y="38"/>
                    </a:lnTo>
                    <a:lnTo>
                      <a:pt x="84" y="37"/>
                    </a:lnTo>
                    <a:lnTo>
                      <a:pt x="85" y="36"/>
                    </a:lnTo>
                    <a:lnTo>
                      <a:pt x="87" y="36"/>
                    </a:lnTo>
                    <a:lnTo>
                      <a:pt x="88" y="36"/>
                    </a:lnTo>
                    <a:lnTo>
                      <a:pt x="89" y="36"/>
                    </a:lnTo>
                    <a:lnTo>
                      <a:pt x="91" y="36"/>
                    </a:lnTo>
                    <a:lnTo>
                      <a:pt x="92" y="36"/>
                    </a:lnTo>
                    <a:lnTo>
                      <a:pt x="93" y="38"/>
                    </a:lnTo>
                    <a:lnTo>
                      <a:pt x="95" y="38"/>
                    </a:lnTo>
                    <a:lnTo>
                      <a:pt x="96" y="38"/>
                    </a:lnTo>
                    <a:lnTo>
                      <a:pt x="97" y="38"/>
                    </a:lnTo>
                    <a:lnTo>
                      <a:pt x="98" y="39"/>
                    </a:lnTo>
                    <a:lnTo>
                      <a:pt x="99" y="39"/>
                    </a:lnTo>
                    <a:lnTo>
                      <a:pt x="100" y="40"/>
                    </a:lnTo>
                    <a:lnTo>
                      <a:pt x="102" y="42"/>
                    </a:lnTo>
                    <a:lnTo>
                      <a:pt x="103" y="44"/>
                    </a:lnTo>
                    <a:lnTo>
                      <a:pt x="105" y="44"/>
                    </a:lnTo>
                    <a:lnTo>
                      <a:pt x="106" y="46"/>
                    </a:lnTo>
                    <a:lnTo>
                      <a:pt x="107" y="47"/>
                    </a:lnTo>
                    <a:lnTo>
                      <a:pt x="108" y="48"/>
                    </a:lnTo>
                    <a:lnTo>
                      <a:pt x="110" y="48"/>
                    </a:lnTo>
                    <a:lnTo>
                      <a:pt x="111" y="50"/>
                    </a:lnTo>
                    <a:lnTo>
                      <a:pt x="112" y="50"/>
                    </a:lnTo>
                    <a:lnTo>
                      <a:pt x="113" y="50"/>
                    </a:lnTo>
                    <a:lnTo>
                      <a:pt x="114" y="51"/>
                    </a:lnTo>
                    <a:lnTo>
                      <a:pt x="116" y="51"/>
                    </a:lnTo>
                    <a:lnTo>
                      <a:pt x="118" y="51"/>
                    </a:lnTo>
                    <a:lnTo>
                      <a:pt x="119" y="52"/>
                    </a:lnTo>
                    <a:lnTo>
                      <a:pt x="120" y="52"/>
                    </a:lnTo>
                    <a:lnTo>
                      <a:pt x="121" y="52"/>
                    </a:lnTo>
                    <a:lnTo>
                      <a:pt x="122" y="52"/>
                    </a:lnTo>
                    <a:lnTo>
                      <a:pt x="124" y="52"/>
                    </a:lnTo>
                    <a:lnTo>
                      <a:pt x="125" y="52"/>
                    </a:lnTo>
                    <a:lnTo>
                      <a:pt x="126" y="52"/>
                    </a:lnTo>
                    <a:lnTo>
                      <a:pt x="127" y="51"/>
                    </a:lnTo>
                    <a:lnTo>
                      <a:pt x="128" y="51"/>
                    </a:lnTo>
                    <a:lnTo>
                      <a:pt x="129" y="49"/>
                    </a:lnTo>
                    <a:lnTo>
                      <a:pt x="132" y="49"/>
                    </a:lnTo>
                    <a:lnTo>
                      <a:pt x="133" y="48"/>
                    </a:lnTo>
                    <a:lnTo>
                      <a:pt x="134" y="47"/>
                    </a:lnTo>
                    <a:lnTo>
                      <a:pt x="135" y="45"/>
                    </a:lnTo>
                    <a:lnTo>
                      <a:pt x="136" y="44"/>
                    </a:lnTo>
                    <a:lnTo>
                      <a:pt x="137" y="42"/>
                    </a:lnTo>
                    <a:lnTo>
                      <a:pt x="139" y="40"/>
                    </a:lnTo>
                    <a:lnTo>
                      <a:pt x="140" y="39"/>
                    </a:lnTo>
                    <a:lnTo>
                      <a:pt x="141" y="36"/>
                    </a:lnTo>
                    <a:lnTo>
                      <a:pt x="142" y="33"/>
                    </a:lnTo>
                    <a:lnTo>
                      <a:pt x="143" y="31"/>
                    </a:lnTo>
                    <a:lnTo>
                      <a:pt x="145" y="28"/>
                    </a:lnTo>
                    <a:lnTo>
                      <a:pt x="146" y="27"/>
                    </a:lnTo>
                    <a:lnTo>
                      <a:pt x="148" y="26"/>
                    </a:lnTo>
                    <a:lnTo>
                      <a:pt x="149" y="24"/>
                    </a:lnTo>
                    <a:lnTo>
                      <a:pt x="150" y="23"/>
                    </a:lnTo>
                    <a:lnTo>
                      <a:pt x="151" y="20"/>
                    </a:lnTo>
                    <a:lnTo>
                      <a:pt x="152" y="11"/>
                    </a:lnTo>
                    <a:lnTo>
                      <a:pt x="153" y="7"/>
                    </a:lnTo>
                    <a:lnTo>
                      <a:pt x="155" y="4"/>
                    </a:lnTo>
                    <a:lnTo>
                      <a:pt x="156" y="3"/>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371" name="Group 80"/>
            <p:cNvGrpSpPr>
              <a:grpSpLocks/>
            </p:cNvGrpSpPr>
            <p:nvPr/>
          </p:nvGrpSpPr>
          <p:grpSpPr bwMode="auto">
            <a:xfrm>
              <a:off x="1595" y="3574"/>
              <a:ext cx="755" cy="173"/>
              <a:chOff x="1599" y="3574"/>
              <a:chExt cx="755" cy="173"/>
            </a:xfrm>
          </p:grpSpPr>
          <p:sp>
            <p:nvSpPr>
              <p:cNvPr id="10372" name="Freeform 81"/>
              <p:cNvSpPr>
                <a:spLocks/>
              </p:cNvSpPr>
              <p:nvPr/>
            </p:nvSpPr>
            <p:spPr bwMode="auto">
              <a:xfrm>
                <a:off x="1612" y="3613"/>
                <a:ext cx="46" cy="97"/>
              </a:xfrm>
              <a:custGeom>
                <a:avLst/>
                <a:gdLst>
                  <a:gd name="T0" fmla="*/ 0 w 158"/>
                  <a:gd name="T1" fmla="*/ 0 h 970"/>
                  <a:gd name="T2" fmla="*/ 0 w 158"/>
                  <a:gd name="T3" fmla="*/ 0 h 970"/>
                  <a:gd name="T4" fmla="*/ 0 w 158"/>
                  <a:gd name="T5" fmla="*/ 0 h 970"/>
                  <a:gd name="T6" fmla="*/ 0 w 158"/>
                  <a:gd name="T7" fmla="*/ 0 h 970"/>
                  <a:gd name="T8" fmla="*/ 0 w 158"/>
                  <a:gd name="T9" fmla="*/ 0 h 970"/>
                  <a:gd name="T10" fmla="*/ 0 w 158"/>
                  <a:gd name="T11" fmla="*/ 0 h 970"/>
                  <a:gd name="T12" fmla="*/ 0 w 158"/>
                  <a:gd name="T13" fmla="*/ 0 h 970"/>
                  <a:gd name="T14" fmla="*/ 0 w 158"/>
                  <a:gd name="T15" fmla="*/ 0 h 970"/>
                  <a:gd name="T16" fmla="*/ 0 w 158"/>
                  <a:gd name="T17" fmla="*/ 0 h 970"/>
                  <a:gd name="T18" fmla="*/ 0 w 158"/>
                  <a:gd name="T19" fmla="*/ 0 h 970"/>
                  <a:gd name="T20" fmla="*/ 0 w 158"/>
                  <a:gd name="T21" fmla="*/ 0 h 970"/>
                  <a:gd name="T22" fmla="*/ 0 w 158"/>
                  <a:gd name="T23" fmla="*/ 0 h 970"/>
                  <a:gd name="T24" fmla="*/ 0 w 158"/>
                  <a:gd name="T25" fmla="*/ 0 h 970"/>
                  <a:gd name="T26" fmla="*/ 0 w 158"/>
                  <a:gd name="T27" fmla="*/ 0 h 970"/>
                  <a:gd name="T28" fmla="*/ 0 w 158"/>
                  <a:gd name="T29" fmla="*/ 0 h 970"/>
                  <a:gd name="T30" fmla="*/ 0 w 158"/>
                  <a:gd name="T31" fmla="*/ 0 h 970"/>
                  <a:gd name="T32" fmla="*/ 0 w 158"/>
                  <a:gd name="T33" fmla="*/ 0 h 970"/>
                  <a:gd name="T34" fmla="*/ 0 w 158"/>
                  <a:gd name="T35" fmla="*/ 0 h 970"/>
                  <a:gd name="T36" fmla="*/ 0 w 158"/>
                  <a:gd name="T37" fmla="*/ 0 h 970"/>
                  <a:gd name="T38" fmla="*/ 0 w 158"/>
                  <a:gd name="T39" fmla="*/ 0 h 970"/>
                  <a:gd name="T40" fmla="*/ 0 w 158"/>
                  <a:gd name="T41" fmla="*/ 0 h 970"/>
                  <a:gd name="T42" fmla="*/ 0 w 158"/>
                  <a:gd name="T43" fmla="*/ 0 h 970"/>
                  <a:gd name="T44" fmla="*/ 0 w 158"/>
                  <a:gd name="T45" fmla="*/ 0 h 970"/>
                  <a:gd name="T46" fmla="*/ 0 w 158"/>
                  <a:gd name="T47" fmla="*/ 0 h 970"/>
                  <a:gd name="T48" fmla="*/ 0 w 158"/>
                  <a:gd name="T49" fmla="*/ 0 h 970"/>
                  <a:gd name="T50" fmla="*/ 0 w 158"/>
                  <a:gd name="T51" fmla="*/ 0 h 970"/>
                  <a:gd name="T52" fmla="*/ 0 w 158"/>
                  <a:gd name="T53" fmla="*/ 0 h 970"/>
                  <a:gd name="T54" fmla="*/ 0 w 158"/>
                  <a:gd name="T55" fmla="*/ 0 h 970"/>
                  <a:gd name="T56" fmla="*/ 0 w 158"/>
                  <a:gd name="T57" fmla="*/ 0 h 970"/>
                  <a:gd name="T58" fmla="*/ 0 w 158"/>
                  <a:gd name="T59" fmla="*/ 0 h 970"/>
                  <a:gd name="T60" fmla="*/ 0 w 158"/>
                  <a:gd name="T61" fmla="*/ 0 h 970"/>
                  <a:gd name="T62" fmla="*/ 0 w 158"/>
                  <a:gd name="T63" fmla="*/ 0 h 970"/>
                  <a:gd name="T64" fmla="*/ 0 w 158"/>
                  <a:gd name="T65" fmla="*/ 0 h 970"/>
                  <a:gd name="T66" fmla="*/ 0 w 158"/>
                  <a:gd name="T67" fmla="*/ 0 h 970"/>
                  <a:gd name="T68" fmla="*/ 0 w 158"/>
                  <a:gd name="T69" fmla="*/ 0 h 970"/>
                  <a:gd name="T70" fmla="*/ 0 w 158"/>
                  <a:gd name="T71" fmla="*/ 0 h 970"/>
                  <a:gd name="T72" fmla="*/ 0 w 158"/>
                  <a:gd name="T73" fmla="*/ 0 h 970"/>
                  <a:gd name="T74" fmla="*/ 0 w 158"/>
                  <a:gd name="T75" fmla="*/ 0 h 970"/>
                  <a:gd name="T76" fmla="*/ 0 w 158"/>
                  <a:gd name="T77" fmla="*/ 0 h 970"/>
                  <a:gd name="T78" fmla="*/ 0 w 158"/>
                  <a:gd name="T79" fmla="*/ 0 h 970"/>
                  <a:gd name="T80" fmla="*/ 0 w 158"/>
                  <a:gd name="T81" fmla="*/ 0 h 970"/>
                  <a:gd name="T82" fmla="*/ 0 w 158"/>
                  <a:gd name="T83" fmla="*/ 0 h 970"/>
                  <a:gd name="T84" fmla="*/ 0 w 158"/>
                  <a:gd name="T85" fmla="*/ 0 h 970"/>
                  <a:gd name="T86" fmla="*/ 0 w 158"/>
                  <a:gd name="T87" fmla="*/ 0 h 970"/>
                  <a:gd name="T88" fmla="*/ 0 w 158"/>
                  <a:gd name="T89" fmla="*/ 0 h 970"/>
                  <a:gd name="T90" fmla="*/ 0 w 158"/>
                  <a:gd name="T91" fmla="*/ 0 h 970"/>
                  <a:gd name="T92" fmla="*/ 0 w 158"/>
                  <a:gd name="T93" fmla="*/ 0 h 970"/>
                  <a:gd name="T94" fmla="*/ 0 w 158"/>
                  <a:gd name="T95" fmla="*/ 0 h 970"/>
                  <a:gd name="T96" fmla="*/ 0 w 158"/>
                  <a:gd name="T97" fmla="*/ 0 h 970"/>
                  <a:gd name="T98" fmla="*/ 0 w 158"/>
                  <a:gd name="T99" fmla="*/ 0 h 970"/>
                  <a:gd name="T100" fmla="*/ 0 w 158"/>
                  <a:gd name="T101" fmla="*/ 0 h 970"/>
                  <a:gd name="T102" fmla="*/ 0 w 158"/>
                  <a:gd name="T103" fmla="*/ 0 h 970"/>
                  <a:gd name="T104" fmla="*/ 0 w 158"/>
                  <a:gd name="T105" fmla="*/ 0 h 970"/>
                  <a:gd name="T106" fmla="*/ 0 w 158"/>
                  <a:gd name="T107" fmla="*/ 0 h 970"/>
                  <a:gd name="T108" fmla="*/ 0 w 158"/>
                  <a:gd name="T109" fmla="*/ 0 h 970"/>
                  <a:gd name="T110" fmla="*/ 0 w 158"/>
                  <a:gd name="T111" fmla="*/ 0 h 970"/>
                  <a:gd name="T112" fmla="*/ 0 w 158"/>
                  <a:gd name="T113" fmla="*/ 0 h 970"/>
                  <a:gd name="T114" fmla="*/ 0 w 158"/>
                  <a:gd name="T115" fmla="*/ 0 h 970"/>
                  <a:gd name="T116" fmla="*/ 0 w 158"/>
                  <a:gd name="T117" fmla="*/ 0 h 970"/>
                  <a:gd name="T118" fmla="*/ 0 w 158"/>
                  <a:gd name="T119" fmla="*/ 0 h 970"/>
                  <a:gd name="T120" fmla="*/ 0 w 158"/>
                  <a:gd name="T121" fmla="*/ 0 h 970"/>
                  <a:gd name="T122" fmla="*/ 0 w 158"/>
                  <a:gd name="T123" fmla="*/ 0 h 970"/>
                  <a:gd name="T124" fmla="*/ 0 w 158"/>
                  <a:gd name="T125" fmla="*/ 0 h 97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970">
                    <a:moveTo>
                      <a:pt x="0" y="0"/>
                    </a:moveTo>
                    <a:lnTo>
                      <a:pt x="1" y="7"/>
                    </a:lnTo>
                    <a:lnTo>
                      <a:pt x="3" y="13"/>
                    </a:lnTo>
                    <a:lnTo>
                      <a:pt x="5" y="20"/>
                    </a:lnTo>
                    <a:lnTo>
                      <a:pt x="6" y="20"/>
                    </a:lnTo>
                    <a:lnTo>
                      <a:pt x="7" y="32"/>
                    </a:lnTo>
                    <a:lnTo>
                      <a:pt x="8" y="45"/>
                    </a:lnTo>
                    <a:lnTo>
                      <a:pt x="9" y="122"/>
                    </a:lnTo>
                    <a:lnTo>
                      <a:pt x="10" y="135"/>
                    </a:lnTo>
                    <a:lnTo>
                      <a:pt x="12" y="153"/>
                    </a:lnTo>
                    <a:lnTo>
                      <a:pt x="13" y="250"/>
                    </a:lnTo>
                    <a:lnTo>
                      <a:pt x="14" y="250"/>
                    </a:lnTo>
                    <a:lnTo>
                      <a:pt x="16" y="256"/>
                    </a:lnTo>
                    <a:lnTo>
                      <a:pt x="17" y="263"/>
                    </a:lnTo>
                    <a:lnTo>
                      <a:pt x="18" y="269"/>
                    </a:lnTo>
                    <a:lnTo>
                      <a:pt x="20" y="282"/>
                    </a:lnTo>
                    <a:lnTo>
                      <a:pt x="21" y="300"/>
                    </a:lnTo>
                    <a:lnTo>
                      <a:pt x="22" y="390"/>
                    </a:lnTo>
                    <a:lnTo>
                      <a:pt x="23" y="390"/>
                    </a:lnTo>
                    <a:lnTo>
                      <a:pt x="24" y="397"/>
                    </a:lnTo>
                    <a:lnTo>
                      <a:pt x="26" y="397"/>
                    </a:lnTo>
                    <a:lnTo>
                      <a:pt x="27" y="409"/>
                    </a:lnTo>
                    <a:lnTo>
                      <a:pt x="29" y="416"/>
                    </a:lnTo>
                    <a:lnTo>
                      <a:pt x="30" y="441"/>
                    </a:lnTo>
                    <a:lnTo>
                      <a:pt x="31" y="473"/>
                    </a:lnTo>
                    <a:lnTo>
                      <a:pt x="32" y="493"/>
                    </a:lnTo>
                    <a:lnTo>
                      <a:pt x="34" y="511"/>
                    </a:lnTo>
                    <a:lnTo>
                      <a:pt x="35" y="517"/>
                    </a:lnTo>
                    <a:lnTo>
                      <a:pt x="36" y="524"/>
                    </a:lnTo>
                    <a:lnTo>
                      <a:pt x="37" y="530"/>
                    </a:lnTo>
                    <a:lnTo>
                      <a:pt x="38" y="537"/>
                    </a:lnTo>
                    <a:lnTo>
                      <a:pt x="39" y="543"/>
                    </a:lnTo>
                    <a:lnTo>
                      <a:pt x="41" y="550"/>
                    </a:lnTo>
                    <a:lnTo>
                      <a:pt x="43" y="556"/>
                    </a:lnTo>
                    <a:lnTo>
                      <a:pt x="44" y="563"/>
                    </a:lnTo>
                    <a:lnTo>
                      <a:pt x="45" y="575"/>
                    </a:lnTo>
                    <a:lnTo>
                      <a:pt x="46" y="581"/>
                    </a:lnTo>
                    <a:lnTo>
                      <a:pt x="47" y="588"/>
                    </a:lnTo>
                    <a:lnTo>
                      <a:pt x="49" y="607"/>
                    </a:lnTo>
                    <a:lnTo>
                      <a:pt x="50" y="627"/>
                    </a:lnTo>
                    <a:lnTo>
                      <a:pt x="51" y="638"/>
                    </a:lnTo>
                    <a:lnTo>
                      <a:pt x="52" y="645"/>
                    </a:lnTo>
                    <a:lnTo>
                      <a:pt x="53" y="651"/>
                    </a:lnTo>
                    <a:lnTo>
                      <a:pt x="54" y="658"/>
                    </a:lnTo>
                    <a:lnTo>
                      <a:pt x="57" y="671"/>
                    </a:lnTo>
                    <a:lnTo>
                      <a:pt x="58" y="677"/>
                    </a:lnTo>
                    <a:lnTo>
                      <a:pt x="59" y="684"/>
                    </a:lnTo>
                    <a:lnTo>
                      <a:pt x="60" y="690"/>
                    </a:lnTo>
                    <a:lnTo>
                      <a:pt x="61" y="697"/>
                    </a:lnTo>
                    <a:lnTo>
                      <a:pt x="62" y="703"/>
                    </a:lnTo>
                    <a:lnTo>
                      <a:pt x="64" y="709"/>
                    </a:lnTo>
                    <a:lnTo>
                      <a:pt x="65" y="715"/>
                    </a:lnTo>
                    <a:lnTo>
                      <a:pt x="66" y="722"/>
                    </a:lnTo>
                    <a:lnTo>
                      <a:pt x="67" y="728"/>
                    </a:lnTo>
                    <a:lnTo>
                      <a:pt x="69" y="735"/>
                    </a:lnTo>
                    <a:lnTo>
                      <a:pt x="70" y="741"/>
                    </a:lnTo>
                    <a:lnTo>
                      <a:pt x="72" y="748"/>
                    </a:lnTo>
                    <a:lnTo>
                      <a:pt x="73" y="754"/>
                    </a:lnTo>
                    <a:lnTo>
                      <a:pt x="74" y="754"/>
                    </a:lnTo>
                    <a:lnTo>
                      <a:pt x="75" y="761"/>
                    </a:lnTo>
                    <a:lnTo>
                      <a:pt x="76" y="767"/>
                    </a:lnTo>
                    <a:lnTo>
                      <a:pt x="77" y="767"/>
                    </a:lnTo>
                    <a:lnTo>
                      <a:pt x="79" y="772"/>
                    </a:lnTo>
                    <a:lnTo>
                      <a:pt x="80" y="779"/>
                    </a:lnTo>
                    <a:lnTo>
                      <a:pt x="81" y="785"/>
                    </a:lnTo>
                    <a:lnTo>
                      <a:pt x="83" y="785"/>
                    </a:lnTo>
                    <a:lnTo>
                      <a:pt x="84" y="792"/>
                    </a:lnTo>
                    <a:lnTo>
                      <a:pt x="85" y="792"/>
                    </a:lnTo>
                    <a:lnTo>
                      <a:pt x="87" y="798"/>
                    </a:lnTo>
                    <a:lnTo>
                      <a:pt x="88" y="805"/>
                    </a:lnTo>
                    <a:lnTo>
                      <a:pt x="89" y="805"/>
                    </a:lnTo>
                    <a:lnTo>
                      <a:pt x="90" y="811"/>
                    </a:lnTo>
                    <a:lnTo>
                      <a:pt x="91" y="811"/>
                    </a:lnTo>
                    <a:lnTo>
                      <a:pt x="92" y="818"/>
                    </a:lnTo>
                    <a:lnTo>
                      <a:pt x="94" y="818"/>
                    </a:lnTo>
                    <a:lnTo>
                      <a:pt x="96" y="824"/>
                    </a:lnTo>
                    <a:lnTo>
                      <a:pt x="97" y="824"/>
                    </a:lnTo>
                    <a:lnTo>
                      <a:pt x="98" y="824"/>
                    </a:lnTo>
                    <a:lnTo>
                      <a:pt x="99" y="831"/>
                    </a:lnTo>
                    <a:lnTo>
                      <a:pt x="100" y="830"/>
                    </a:lnTo>
                    <a:lnTo>
                      <a:pt x="102" y="836"/>
                    </a:lnTo>
                    <a:lnTo>
                      <a:pt x="103" y="836"/>
                    </a:lnTo>
                    <a:lnTo>
                      <a:pt x="104" y="843"/>
                    </a:lnTo>
                    <a:lnTo>
                      <a:pt x="105" y="843"/>
                    </a:lnTo>
                    <a:lnTo>
                      <a:pt x="106" y="849"/>
                    </a:lnTo>
                    <a:lnTo>
                      <a:pt x="107" y="849"/>
                    </a:lnTo>
                    <a:lnTo>
                      <a:pt x="110" y="849"/>
                    </a:lnTo>
                    <a:lnTo>
                      <a:pt x="111" y="856"/>
                    </a:lnTo>
                    <a:lnTo>
                      <a:pt x="112" y="856"/>
                    </a:lnTo>
                    <a:lnTo>
                      <a:pt x="113" y="862"/>
                    </a:lnTo>
                    <a:lnTo>
                      <a:pt x="114" y="869"/>
                    </a:lnTo>
                    <a:lnTo>
                      <a:pt x="116" y="869"/>
                    </a:lnTo>
                    <a:lnTo>
                      <a:pt x="117" y="875"/>
                    </a:lnTo>
                    <a:lnTo>
                      <a:pt x="118" y="875"/>
                    </a:lnTo>
                    <a:lnTo>
                      <a:pt x="119" y="882"/>
                    </a:lnTo>
                    <a:lnTo>
                      <a:pt x="120" y="888"/>
                    </a:lnTo>
                    <a:lnTo>
                      <a:pt x="121" y="888"/>
                    </a:lnTo>
                    <a:lnTo>
                      <a:pt x="124" y="893"/>
                    </a:lnTo>
                    <a:lnTo>
                      <a:pt x="125" y="893"/>
                    </a:lnTo>
                    <a:lnTo>
                      <a:pt x="126" y="900"/>
                    </a:lnTo>
                    <a:lnTo>
                      <a:pt x="127" y="900"/>
                    </a:lnTo>
                    <a:lnTo>
                      <a:pt x="128" y="900"/>
                    </a:lnTo>
                    <a:lnTo>
                      <a:pt x="129" y="906"/>
                    </a:lnTo>
                    <a:lnTo>
                      <a:pt x="131" y="913"/>
                    </a:lnTo>
                    <a:lnTo>
                      <a:pt x="132" y="913"/>
                    </a:lnTo>
                    <a:lnTo>
                      <a:pt x="133" y="919"/>
                    </a:lnTo>
                    <a:lnTo>
                      <a:pt x="134" y="919"/>
                    </a:lnTo>
                    <a:lnTo>
                      <a:pt x="136" y="926"/>
                    </a:lnTo>
                    <a:lnTo>
                      <a:pt x="137" y="926"/>
                    </a:lnTo>
                    <a:lnTo>
                      <a:pt x="139" y="926"/>
                    </a:lnTo>
                    <a:lnTo>
                      <a:pt x="140" y="932"/>
                    </a:lnTo>
                    <a:lnTo>
                      <a:pt x="141" y="932"/>
                    </a:lnTo>
                    <a:lnTo>
                      <a:pt x="142" y="939"/>
                    </a:lnTo>
                    <a:lnTo>
                      <a:pt x="143" y="939"/>
                    </a:lnTo>
                    <a:lnTo>
                      <a:pt x="144" y="945"/>
                    </a:lnTo>
                    <a:lnTo>
                      <a:pt x="146" y="945"/>
                    </a:lnTo>
                    <a:lnTo>
                      <a:pt x="147" y="945"/>
                    </a:lnTo>
                    <a:lnTo>
                      <a:pt x="149" y="951"/>
                    </a:lnTo>
                    <a:lnTo>
                      <a:pt x="150" y="951"/>
                    </a:lnTo>
                    <a:lnTo>
                      <a:pt x="151" y="957"/>
                    </a:lnTo>
                    <a:lnTo>
                      <a:pt x="152" y="957"/>
                    </a:lnTo>
                    <a:lnTo>
                      <a:pt x="154" y="964"/>
                    </a:lnTo>
                    <a:lnTo>
                      <a:pt x="155" y="964"/>
                    </a:lnTo>
                    <a:lnTo>
                      <a:pt x="156" y="964"/>
                    </a:lnTo>
                    <a:lnTo>
                      <a:pt x="157" y="970"/>
                    </a:lnTo>
                    <a:lnTo>
                      <a:pt x="158" y="97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3" name="Freeform 82"/>
              <p:cNvSpPr>
                <a:spLocks/>
              </p:cNvSpPr>
              <p:nvPr/>
            </p:nvSpPr>
            <p:spPr bwMode="auto">
              <a:xfrm>
                <a:off x="1658" y="3710"/>
                <a:ext cx="47" cy="24"/>
              </a:xfrm>
              <a:custGeom>
                <a:avLst/>
                <a:gdLst>
                  <a:gd name="T0" fmla="*/ 0 w 158"/>
                  <a:gd name="T1" fmla="*/ 0 h 236"/>
                  <a:gd name="T2" fmla="*/ 0 w 158"/>
                  <a:gd name="T3" fmla="*/ 0 h 236"/>
                  <a:gd name="T4" fmla="*/ 0 w 158"/>
                  <a:gd name="T5" fmla="*/ 0 h 236"/>
                  <a:gd name="T6" fmla="*/ 0 w 158"/>
                  <a:gd name="T7" fmla="*/ 0 h 236"/>
                  <a:gd name="T8" fmla="*/ 0 w 158"/>
                  <a:gd name="T9" fmla="*/ 0 h 236"/>
                  <a:gd name="T10" fmla="*/ 0 w 158"/>
                  <a:gd name="T11" fmla="*/ 0 h 236"/>
                  <a:gd name="T12" fmla="*/ 0 w 158"/>
                  <a:gd name="T13" fmla="*/ 0 h 236"/>
                  <a:gd name="T14" fmla="*/ 0 w 158"/>
                  <a:gd name="T15" fmla="*/ 0 h 236"/>
                  <a:gd name="T16" fmla="*/ 0 w 158"/>
                  <a:gd name="T17" fmla="*/ 0 h 236"/>
                  <a:gd name="T18" fmla="*/ 0 w 158"/>
                  <a:gd name="T19" fmla="*/ 0 h 236"/>
                  <a:gd name="T20" fmla="*/ 0 w 158"/>
                  <a:gd name="T21" fmla="*/ 0 h 236"/>
                  <a:gd name="T22" fmla="*/ 0 w 158"/>
                  <a:gd name="T23" fmla="*/ 0 h 236"/>
                  <a:gd name="T24" fmla="*/ 0 w 158"/>
                  <a:gd name="T25" fmla="*/ 0 h 236"/>
                  <a:gd name="T26" fmla="*/ 0 w 158"/>
                  <a:gd name="T27" fmla="*/ 0 h 236"/>
                  <a:gd name="T28" fmla="*/ 0 w 158"/>
                  <a:gd name="T29" fmla="*/ 0 h 236"/>
                  <a:gd name="T30" fmla="*/ 0 w 158"/>
                  <a:gd name="T31" fmla="*/ 0 h 236"/>
                  <a:gd name="T32" fmla="*/ 0 w 158"/>
                  <a:gd name="T33" fmla="*/ 0 h 236"/>
                  <a:gd name="T34" fmla="*/ 0 w 158"/>
                  <a:gd name="T35" fmla="*/ 0 h 236"/>
                  <a:gd name="T36" fmla="*/ 0 w 158"/>
                  <a:gd name="T37" fmla="*/ 0 h 236"/>
                  <a:gd name="T38" fmla="*/ 0 w 158"/>
                  <a:gd name="T39" fmla="*/ 0 h 236"/>
                  <a:gd name="T40" fmla="*/ 0 w 158"/>
                  <a:gd name="T41" fmla="*/ 0 h 236"/>
                  <a:gd name="T42" fmla="*/ 0 w 158"/>
                  <a:gd name="T43" fmla="*/ 0 h 236"/>
                  <a:gd name="T44" fmla="*/ 0 w 158"/>
                  <a:gd name="T45" fmla="*/ 0 h 236"/>
                  <a:gd name="T46" fmla="*/ 0 w 158"/>
                  <a:gd name="T47" fmla="*/ 0 h 236"/>
                  <a:gd name="T48" fmla="*/ 0 w 158"/>
                  <a:gd name="T49" fmla="*/ 0 h 236"/>
                  <a:gd name="T50" fmla="*/ 0 w 158"/>
                  <a:gd name="T51" fmla="*/ 0 h 236"/>
                  <a:gd name="T52" fmla="*/ 0 w 158"/>
                  <a:gd name="T53" fmla="*/ 0 h 236"/>
                  <a:gd name="T54" fmla="*/ 0 w 158"/>
                  <a:gd name="T55" fmla="*/ 0 h 236"/>
                  <a:gd name="T56" fmla="*/ 0 w 158"/>
                  <a:gd name="T57" fmla="*/ 0 h 236"/>
                  <a:gd name="T58" fmla="*/ 0 w 158"/>
                  <a:gd name="T59" fmla="*/ 0 h 236"/>
                  <a:gd name="T60" fmla="*/ 0 w 158"/>
                  <a:gd name="T61" fmla="*/ 0 h 236"/>
                  <a:gd name="T62" fmla="*/ 0 w 158"/>
                  <a:gd name="T63" fmla="*/ 0 h 236"/>
                  <a:gd name="T64" fmla="*/ 0 w 158"/>
                  <a:gd name="T65" fmla="*/ 0 h 236"/>
                  <a:gd name="T66" fmla="*/ 0 w 158"/>
                  <a:gd name="T67" fmla="*/ 0 h 236"/>
                  <a:gd name="T68" fmla="*/ 0 w 158"/>
                  <a:gd name="T69" fmla="*/ 0 h 236"/>
                  <a:gd name="T70" fmla="*/ 0 w 158"/>
                  <a:gd name="T71" fmla="*/ 0 h 236"/>
                  <a:gd name="T72" fmla="*/ 0 w 158"/>
                  <a:gd name="T73" fmla="*/ 0 h 236"/>
                  <a:gd name="T74" fmla="*/ 0 w 158"/>
                  <a:gd name="T75" fmla="*/ 0 h 236"/>
                  <a:gd name="T76" fmla="*/ 0 w 158"/>
                  <a:gd name="T77" fmla="*/ 0 h 236"/>
                  <a:gd name="T78" fmla="*/ 0 w 158"/>
                  <a:gd name="T79" fmla="*/ 0 h 236"/>
                  <a:gd name="T80" fmla="*/ 0 w 158"/>
                  <a:gd name="T81" fmla="*/ 0 h 236"/>
                  <a:gd name="T82" fmla="*/ 0 w 158"/>
                  <a:gd name="T83" fmla="*/ 0 h 236"/>
                  <a:gd name="T84" fmla="*/ 0 w 158"/>
                  <a:gd name="T85" fmla="*/ 0 h 236"/>
                  <a:gd name="T86" fmla="*/ 0 w 158"/>
                  <a:gd name="T87" fmla="*/ 0 h 236"/>
                  <a:gd name="T88" fmla="*/ 0 w 158"/>
                  <a:gd name="T89" fmla="*/ 0 h 236"/>
                  <a:gd name="T90" fmla="*/ 0 w 158"/>
                  <a:gd name="T91" fmla="*/ 0 h 236"/>
                  <a:gd name="T92" fmla="*/ 0 w 158"/>
                  <a:gd name="T93" fmla="*/ 0 h 236"/>
                  <a:gd name="T94" fmla="*/ 0 w 158"/>
                  <a:gd name="T95" fmla="*/ 0 h 236"/>
                  <a:gd name="T96" fmla="*/ 0 w 158"/>
                  <a:gd name="T97" fmla="*/ 0 h 236"/>
                  <a:gd name="T98" fmla="*/ 0 w 158"/>
                  <a:gd name="T99" fmla="*/ 0 h 236"/>
                  <a:gd name="T100" fmla="*/ 0 w 158"/>
                  <a:gd name="T101" fmla="*/ 0 h 236"/>
                  <a:gd name="T102" fmla="*/ 0 w 158"/>
                  <a:gd name="T103" fmla="*/ 0 h 236"/>
                  <a:gd name="T104" fmla="*/ 0 w 158"/>
                  <a:gd name="T105" fmla="*/ 0 h 236"/>
                  <a:gd name="T106" fmla="*/ 0 w 158"/>
                  <a:gd name="T107" fmla="*/ 0 h 236"/>
                  <a:gd name="T108" fmla="*/ 0 w 158"/>
                  <a:gd name="T109" fmla="*/ 0 h 236"/>
                  <a:gd name="T110" fmla="*/ 0 w 158"/>
                  <a:gd name="T111" fmla="*/ 0 h 236"/>
                  <a:gd name="T112" fmla="*/ 0 w 158"/>
                  <a:gd name="T113" fmla="*/ 0 h 236"/>
                  <a:gd name="T114" fmla="*/ 0 w 158"/>
                  <a:gd name="T115" fmla="*/ 0 h 236"/>
                  <a:gd name="T116" fmla="*/ 0 w 158"/>
                  <a:gd name="T117" fmla="*/ 0 h 236"/>
                  <a:gd name="T118" fmla="*/ 0 w 158"/>
                  <a:gd name="T119" fmla="*/ 0 h 236"/>
                  <a:gd name="T120" fmla="*/ 0 w 158"/>
                  <a:gd name="T121" fmla="*/ 0 h 236"/>
                  <a:gd name="T122" fmla="*/ 0 w 158"/>
                  <a:gd name="T123" fmla="*/ 0 h 236"/>
                  <a:gd name="T124" fmla="*/ 0 w 158"/>
                  <a:gd name="T125" fmla="*/ 0 h 2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36">
                    <a:moveTo>
                      <a:pt x="0" y="0"/>
                    </a:moveTo>
                    <a:lnTo>
                      <a:pt x="1" y="7"/>
                    </a:lnTo>
                    <a:lnTo>
                      <a:pt x="3" y="7"/>
                    </a:lnTo>
                    <a:lnTo>
                      <a:pt x="5" y="13"/>
                    </a:lnTo>
                    <a:lnTo>
                      <a:pt x="6" y="20"/>
                    </a:lnTo>
                    <a:lnTo>
                      <a:pt x="7" y="20"/>
                    </a:lnTo>
                    <a:lnTo>
                      <a:pt x="8" y="20"/>
                    </a:lnTo>
                    <a:lnTo>
                      <a:pt x="9" y="26"/>
                    </a:lnTo>
                    <a:lnTo>
                      <a:pt x="11" y="26"/>
                    </a:lnTo>
                    <a:lnTo>
                      <a:pt x="12" y="32"/>
                    </a:lnTo>
                    <a:lnTo>
                      <a:pt x="13" y="32"/>
                    </a:lnTo>
                    <a:lnTo>
                      <a:pt x="14" y="32"/>
                    </a:lnTo>
                    <a:lnTo>
                      <a:pt x="15" y="32"/>
                    </a:lnTo>
                    <a:lnTo>
                      <a:pt x="16" y="38"/>
                    </a:lnTo>
                    <a:lnTo>
                      <a:pt x="19" y="38"/>
                    </a:lnTo>
                    <a:lnTo>
                      <a:pt x="20" y="38"/>
                    </a:lnTo>
                    <a:lnTo>
                      <a:pt x="21" y="44"/>
                    </a:lnTo>
                    <a:lnTo>
                      <a:pt x="22" y="44"/>
                    </a:lnTo>
                    <a:lnTo>
                      <a:pt x="23" y="51"/>
                    </a:lnTo>
                    <a:lnTo>
                      <a:pt x="24" y="51"/>
                    </a:lnTo>
                    <a:lnTo>
                      <a:pt x="26" y="51"/>
                    </a:lnTo>
                    <a:lnTo>
                      <a:pt x="27" y="57"/>
                    </a:lnTo>
                    <a:lnTo>
                      <a:pt x="28" y="57"/>
                    </a:lnTo>
                    <a:lnTo>
                      <a:pt x="29" y="57"/>
                    </a:lnTo>
                    <a:lnTo>
                      <a:pt x="31" y="64"/>
                    </a:lnTo>
                    <a:lnTo>
                      <a:pt x="32" y="64"/>
                    </a:lnTo>
                    <a:lnTo>
                      <a:pt x="34" y="70"/>
                    </a:lnTo>
                    <a:lnTo>
                      <a:pt x="35" y="70"/>
                    </a:lnTo>
                    <a:lnTo>
                      <a:pt x="36" y="70"/>
                    </a:lnTo>
                    <a:lnTo>
                      <a:pt x="37" y="70"/>
                    </a:lnTo>
                    <a:lnTo>
                      <a:pt x="38" y="77"/>
                    </a:lnTo>
                    <a:lnTo>
                      <a:pt x="39" y="77"/>
                    </a:lnTo>
                    <a:lnTo>
                      <a:pt x="41" y="77"/>
                    </a:lnTo>
                    <a:lnTo>
                      <a:pt x="42" y="83"/>
                    </a:lnTo>
                    <a:lnTo>
                      <a:pt x="43" y="83"/>
                    </a:lnTo>
                    <a:lnTo>
                      <a:pt x="45" y="83"/>
                    </a:lnTo>
                    <a:lnTo>
                      <a:pt x="46" y="90"/>
                    </a:lnTo>
                    <a:lnTo>
                      <a:pt x="47" y="90"/>
                    </a:lnTo>
                    <a:lnTo>
                      <a:pt x="49" y="90"/>
                    </a:lnTo>
                    <a:lnTo>
                      <a:pt x="50" y="95"/>
                    </a:lnTo>
                    <a:lnTo>
                      <a:pt x="51" y="95"/>
                    </a:lnTo>
                    <a:lnTo>
                      <a:pt x="52" y="95"/>
                    </a:lnTo>
                    <a:lnTo>
                      <a:pt x="53" y="95"/>
                    </a:lnTo>
                    <a:lnTo>
                      <a:pt x="54" y="95"/>
                    </a:lnTo>
                    <a:lnTo>
                      <a:pt x="56" y="102"/>
                    </a:lnTo>
                    <a:lnTo>
                      <a:pt x="58" y="102"/>
                    </a:lnTo>
                    <a:lnTo>
                      <a:pt x="59" y="108"/>
                    </a:lnTo>
                    <a:lnTo>
                      <a:pt x="60" y="108"/>
                    </a:lnTo>
                    <a:lnTo>
                      <a:pt x="61" y="108"/>
                    </a:lnTo>
                    <a:lnTo>
                      <a:pt x="62" y="115"/>
                    </a:lnTo>
                    <a:lnTo>
                      <a:pt x="64" y="115"/>
                    </a:lnTo>
                    <a:lnTo>
                      <a:pt x="65" y="121"/>
                    </a:lnTo>
                    <a:lnTo>
                      <a:pt x="66" y="121"/>
                    </a:lnTo>
                    <a:lnTo>
                      <a:pt x="67" y="121"/>
                    </a:lnTo>
                    <a:lnTo>
                      <a:pt x="68" y="128"/>
                    </a:lnTo>
                    <a:lnTo>
                      <a:pt x="69" y="128"/>
                    </a:lnTo>
                    <a:lnTo>
                      <a:pt x="72" y="134"/>
                    </a:lnTo>
                    <a:lnTo>
                      <a:pt x="73" y="134"/>
                    </a:lnTo>
                    <a:lnTo>
                      <a:pt x="74" y="141"/>
                    </a:lnTo>
                    <a:lnTo>
                      <a:pt x="75" y="141"/>
                    </a:lnTo>
                    <a:lnTo>
                      <a:pt x="76" y="147"/>
                    </a:lnTo>
                    <a:lnTo>
                      <a:pt x="77" y="147"/>
                    </a:lnTo>
                    <a:lnTo>
                      <a:pt x="79" y="152"/>
                    </a:lnTo>
                    <a:lnTo>
                      <a:pt x="80" y="152"/>
                    </a:lnTo>
                    <a:lnTo>
                      <a:pt x="81" y="159"/>
                    </a:lnTo>
                    <a:lnTo>
                      <a:pt x="82" y="165"/>
                    </a:lnTo>
                    <a:lnTo>
                      <a:pt x="83" y="172"/>
                    </a:lnTo>
                    <a:lnTo>
                      <a:pt x="85" y="172"/>
                    </a:lnTo>
                    <a:lnTo>
                      <a:pt x="87" y="178"/>
                    </a:lnTo>
                    <a:lnTo>
                      <a:pt x="88" y="178"/>
                    </a:lnTo>
                    <a:lnTo>
                      <a:pt x="89" y="178"/>
                    </a:lnTo>
                    <a:lnTo>
                      <a:pt x="90" y="185"/>
                    </a:lnTo>
                    <a:lnTo>
                      <a:pt x="91" y="185"/>
                    </a:lnTo>
                    <a:lnTo>
                      <a:pt x="92" y="185"/>
                    </a:lnTo>
                    <a:lnTo>
                      <a:pt x="94" y="191"/>
                    </a:lnTo>
                    <a:lnTo>
                      <a:pt x="95" y="191"/>
                    </a:lnTo>
                    <a:lnTo>
                      <a:pt x="96" y="198"/>
                    </a:lnTo>
                    <a:lnTo>
                      <a:pt x="98" y="198"/>
                    </a:lnTo>
                    <a:lnTo>
                      <a:pt x="99" y="204"/>
                    </a:lnTo>
                    <a:lnTo>
                      <a:pt x="100" y="204"/>
                    </a:lnTo>
                    <a:lnTo>
                      <a:pt x="102" y="211"/>
                    </a:lnTo>
                    <a:lnTo>
                      <a:pt x="103" y="210"/>
                    </a:lnTo>
                    <a:lnTo>
                      <a:pt x="104" y="216"/>
                    </a:lnTo>
                    <a:lnTo>
                      <a:pt x="105" y="216"/>
                    </a:lnTo>
                    <a:lnTo>
                      <a:pt x="106" y="223"/>
                    </a:lnTo>
                    <a:lnTo>
                      <a:pt x="107" y="223"/>
                    </a:lnTo>
                    <a:lnTo>
                      <a:pt x="109" y="223"/>
                    </a:lnTo>
                    <a:lnTo>
                      <a:pt x="111" y="223"/>
                    </a:lnTo>
                    <a:lnTo>
                      <a:pt x="112" y="223"/>
                    </a:lnTo>
                    <a:lnTo>
                      <a:pt x="113" y="223"/>
                    </a:lnTo>
                    <a:lnTo>
                      <a:pt x="114" y="223"/>
                    </a:lnTo>
                    <a:lnTo>
                      <a:pt x="115" y="223"/>
                    </a:lnTo>
                    <a:lnTo>
                      <a:pt x="117" y="223"/>
                    </a:lnTo>
                    <a:lnTo>
                      <a:pt x="118" y="223"/>
                    </a:lnTo>
                    <a:lnTo>
                      <a:pt x="119" y="229"/>
                    </a:lnTo>
                    <a:lnTo>
                      <a:pt x="120" y="229"/>
                    </a:lnTo>
                    <a:lnTo>
                      <a:pt x="121" y="229"/>
                    </a:lnTo>
                    <a:lnTo>
                      <a:pt x="122" y="229"/>
                    </a:lnTo>
                    <a:lnTo>
                      <a:pt x="125" y="229"/>
                    </a:lnTo>
                    <a:lnTo>
                      <a:pt x="126" y="229"/>
                    </a:lnTo>
                    <a:lnTo>
                      <a:pt x="127" y="229"/>
                    </a:lnTo>
                    <a:lnTo>
                      <a:pt x="128" y="229"/>
                    </a:lnTo>
                    <a:lnTo>
                      <a:pt x="129" y="236"/>
                    </a:lnTo>
                    <a:lnTo>
                      <a:pt x="130" y="229"/>
                    </a:lnTo>
                    <a:lnTo>
                      <a:pt x="132" y="229"/>
                    </a:lnTo>
                    <a:lnTo>
                      <a:pt x="133" y="229"/>
                    </a:lnTo>
                    <a:lnTo>
                      <a:pt x="134" y="229"/>
                    </a:lnTo>
                    <a:lnTo>
                      <a:pt x="135" y="229"/>
                    </a:lnTo>
                    <a:lnTo>
                      <a:pt x="136" y="229"/>
                    </a:lnTo>
                    <a:lnTo>
                      <a:pt x="138" y="229"/>
                    </a:lnTo>
                    <a:lnTo>
                      <a:pt x="140" y="229"/>
                    </a:lnTo>
                    <a:lnTo>
                      <a:pt x="141" y="229"/>
                    </a:lnTo>
                    <a:lnTo>
                      <a:pt x="142" y="229"/>
                    </a:lnTo>
                    <a:lnTo>
                      <a:pt x="143" y="229"/>
                    </a:lnTo>
                    <a:lnTo>
                      <a:pt x="144" y="229"/>
                    </a:lnTo>
                    <a:lnTo>
                      <a:pt x="145" y="229"/>
                    </a:lnTo>
                    <a:lnTo>
                      <a:pt x="147" y="229"/>
                    </a:lnTo>
                    <a:lnTo>
                      <a:pt x="148" y="229"/>
                    </a:lnTo>
                    <a:lnTo>
                      <a:pt x="149" y="229"/>
                    </a:lnTo>
                    <a:lnTo>
                      <a:pt x="151" y="229"/>
                    </a:lnTo>
                    <a:lnTo>
                      <a:pt x="152" y="229"/>
                    </a:lnTo>
                    <a:lnTo>
                      <a:pt x="153" y="229"/>
                    </a:lnTo>
                    <a:lnTo>
                      <a:pt x="155" y="229"/>
                    </a:lnTo>
                    <a:lnTo>
                      <a:pt x="156" y="229"/>
                    </a:lnTo>
                    <a:lnTo>
                      <a:pt x="157" y="229"/>
                    </a:lnTo>
                    <a:lnTo>
                      <a:pt x="158" y="229"/>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4" name="Freeform 83"/>
              <p:cNvSpPr>
                <a:spLocks/>
              </p:cNvSpPr>
              <p:nvPr/>
            </p:nvSpPr>
            <p:spPr bwMode="auto">
              <a:xfrm>
                <a:off x="1705" y="3734"/>
                <a:ext cx="48" cy="10"/>
              </a:xfrm>
              <a:custGeom>
                <a:avLst/>
                <a:gdLst>
                  <a:gd name="T0" fmla="*/ 0 w 158"/>
                  <a:gd name="T1" fmla="*/ 0 h 107"/>
                  <a:gd name="T2" fmla="*/ 0 w 158"/>
                  <a:gd name="T3" fmla="*/ 0 h 107"/>
                  <a:gd name="T4" fmla="*/ 0 w 158"/>
                  <a:gd name="T5" fmla="*/ 0 h 107"/>
                  <a:gd name="T6" fmla="*/ 0 w 158"/>
                  <a:gd name="T7" fmla="*/ 0 h 107"/>
                  <a:gd name="T8" fmla="*/ 0 w 158"/>
                  <a:gd name="T9" fmla="*/ 0 h 107"/>
                  <a:gd name="T10" fmla="*/ 0 w 158"/>
                  <a:gd name="T11" fmla="*/ 0 h 107"/>
                  <a:gd name="T12" fmla="*/ 0 w 158"/>
                  <a:gd name="T13" fmla="*/ 0 h 107"/>
                  <a:gd name="T14" fmla="*/ 0 w 158"/>
                  <a:gd name="T15" fmla="*/ 0 h 107"/>
                  <a:gd name="T16" fmla="*/ 0 w 158"/>
                  <a:gd name="T17" fmla="*/ 0 h 107"/>
                  <a:gd name="T18" fmla="*/ 0 w 158"/>
                  <a:gd name="T19" fmla="*/ 0 h 107"/>
                  <a:gd name="T20" fmla="*/ 0 w 158"/>
                  <a:gd name="T21" fmla="*/ 0 h 107"/>
                  <a:gd name="T22" fmla="*/ 0 w 158"/>
                  <a:gd name="T23" fmla="*/ 0 h 107"/>
                  <a:gd name="T24" fmla="*/ 0 w 158"/>
                  <a:gd name="T25" fmla="*/ 0 h 107"/>
                  <a:gd name="T26" fmla="*/ 0 w 158"/>
                  <a:gd name="T27" fmla="*/ 0 h 107"/>
                  <a:gd name="T28" fmla="*/ 0 w 158"/>
                  <a:gd name="T29" fmla="*/ 0 h 107"/>
                  <a:gd name="T30" fmla="*/ 0 w 158"/>
                  <a:gd name="T31" fmla="*/ 0 h 107"/>
                  <a:gd name="T32" fmla="*/ 0 w 158"/>
                  <a:gd name="T33" fmla="*/ 0 h 107"/>
                  <a:gd name="T34" fmla="*/ 0 w 158"/>
                  <a:gd name="T35" fmla="*/ 0 h 107"/>
                  <a:gd name="T36" fmla="*/ 0 w 158"/>
                  <a:gd name="T37" fmla="*/ 0 h 107"/>
                  <a:gd name="T38" fmla="*/ 0 w 158"/>
                  <a:gd name="T39" fmla="*/ 0 h 107"/>
                  <a:gd name="T40" fmla="*/ 0 w 158"/>
                  <a:gd name="T41" fmla="*/ 0 h 107"/>
                  <a:gd name="T42" fmla="*/ 0 w 158"/>
                  <a:gd name="T43" fmla="*/ 0 h 107"/>
                  <a:gd name="T44" fmla="*/ 0 w 158"/>
                  <a:gd name="T45" fmla="*/ 0 h 107"/>
                  <a:gd name="T46" fmla="*/ 0 w 158"/>
                  <a:gd name="T47" fmla="*/ 0 h 107"/>
                  <a:gd name="T48" fmla="*/ 0 w 158"/>
                  <a:gd name="T49" fmla="*/ 0 h 107"/>
                  <a:gd name="T50" fmla="*/ 0 w 158"/>
                  <a:gd name="T51" fmla="*/ 0 h 107"/>
                  <a:gd name="T52" fmla="*/ 0 w 158"/>
                  <a:gd name="T53" fmla="*/ 0 h 107"/>
                  <a:gd name="T54" fmla="*/ 0 w 158"/>
                  <a:gd name="T55" fmla="*/ 0 h 107"/>
                  <a:gd name="T56" fmla="*/ 0 w 158"/>
                  <a:gd name="T57" fmla="*/ 0 h 107"/>
                  <a:gd name="T58" fmla="*/ 0 w 158"/>
                  <a:gd name="T59" fmla="*/ 0 h 107"/>
                  <a:gd name="T60" fmla="*/ 0 w 158"/>
                  <a:gd name="T61" fmla="*/ 0 h 107"/>
                  <a:gd name="T62" fmla="*/ 0 w 158"/>
                  <a:gd name="T63" fmla="*/ 0 h 107"/>
                  <a:gd name="T64" fmla="*/ 0 w 158"/>
                  <a:gd name="T65" fmla="*/ 0 h 107"/>
                  <a:gd name="T66" fmla="*/ 0 w 158"/>
                  <a:gd name="T67" fmla="*/ 0 h 107"/>
                  <a:gd name="T68" fmla="*/ 0 w 158"/>
                  <a:gd name="T69" fmla="*/ 0 h 107"/>
                  <a:gd name="T70" fmla="*/ 0 w 158"/>
                  <a:gd name="T71" fmla="*/ 0 h 107"/>
                  <a:gd name="T72" fmla="*/ 0 w 158"/>
                  <a:gd name="T73" fmla="*/ 0 h 107"/>
                  <a:gd name="T74" fmla="*/ 0 w 158"/>
                  <a:gd name="T75" fmla="*/ 0 h 107"/>
                  <a:gd name="T76" fmla="*/ 0 w 158"/>
                  <a:gd name="T77" fmla="*/ 0 h 107"/>
                  <a:gd name="T78" fmla="*/ 0 w 158"/>
                  <a:gd name="T79" fmla="*/ 0 h 107"/>
                  <a:gd name="T80" fmla="*/ 0 w 158"/>
                  <a:gd name="T81" fmla="*/ 0 h 107"/>
                  <a:gd name="T82" fmla="*/ 0 w 158"/>
                  <a:gd name="T83" fmla="*/ 0 h 107"/>
                  <a:gd name="T84" fmla="*/ 0 w 158"/>
                  <a:gd name="T85" fmla="*/ 0 h 107"/>
                  <a:gd name="T86" fmla="*/ 0 w 158"/>
                  <a:gd name="T87" fmla="*/ 0 h 107"/>
                  <a:gd name="T88" fmla="*/ 0 w 158"/>
                  <a:gd name="T89" fmla="*/ 0 h 107"/>
                  <a:gd name="T90" fmla="*/ 0 w 158"/>
                  <a:gd name="T91" fmla="*/ 0 h 107"/>
                  <a:gd name="T92" fmla="*/ 0 w 158"/>
                  <a:gd name="T93" fmla="*/ 0 h 107"/>
                  <a:gd name="T94" fmla="*/ 0 w 158"/>
                  <a:gd name="T95" fmla="*/ 0 h 107"/>
                  <a:gd name="T96" fmla="*/ 0 w 158"/>
                  <a:gd name="T97" fmla="*/ 0 h 107"/>
                  <a:gd name="T98" fmla="*/ 0 w 158"/>
                  <a:gd name="T99" fmla="*/ 0 h 107"/>
                  <a:gd name="T100" fmla="*/ 0 w 158"/>
                  <a:gd name="T101" fmla="*/ 0 h 107"/>
                  <a:gd name="T102" fmla="*/ 0 w 158"/>
                  <a:gd name="T103" fmla="*/ 0 h 107"/>
                  <a:gd name="T104" fmla="*/ 0 w 158"/>
                  <a:gd name="T105" fmla="*/ 0 h 107"/>
                  <a:gd name="T106" fmla="*/ 0 w 158"/>
                  <a:gd name="T107" fmla="*/ 0 h 107"/>
                  <a:gd name="T108" fmla="*/ 0 w 158"/>
                  <a:gd name="T109" fmla="*/ 0 h 107"/>
                  <a:gd name="T110" fmla="*/ 0 w 158"/>
                  <a:gd name="T111" fmla="*/ 0 h 107"/>
                  <a:gd name="T112" fmla="*/ 0 w 158"/>
                  <a:gd name="T113" fmla="*/ 0 h 107"/>
                  <a:gd name="T114" fmla="*/ 0 w 158"/>
                  <a:gd name="T115" fmla="*/ 0 h 107"/>
                  <a:gd name="T116" fmla="*/ 0 w 158"/>
                  <a:gd name="T117" fmla="*/ 0 h 107"/>
                  <a:gd name="T118" fmla="*/ 0 w 158"/>
                  <a:gd name="T119" fmla="*/ 0 h 107"/>
                  <a:gd name="T120" fmla="*/ 0 w 158"/>
                  <a:gd name="T121" fmla="*/ 0 h 107"/>
                  <a:gd name="T122" fmla="*/ 0 w 158"/>
                  <a:gd name="T123" fmla="*/ 0 h 107"/>
                  <a:gd name="T124" fmla="*/ 0 w 158"/>
                  <a:gd name="T125" fmla="*/ 0 h 1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107">
                    <a:moveTo>
                      <a:pt x="0" y="0"/>
                    </a:moveTo>
                    <a:lnTo>
                      <a:pt x="1" y="0"/>
                    </a:lnTo>
                    <a:lnTo>
                      <a:pt x="2" y="0"/>
                    </a:lnTo>
                    <a:lnTo>
                      <a:pt x="4" y="0"/>
                    </a:lnTo>
                    <a:lnTo>
                      <a:pt x="5" y="0"/>
                    </a:lnTo>
                    <a:lnTo>
                      <a:pt x="7" y="0"/>
                    </a:lnTo>
                    <a:lnTo>
                      <a:pt x="8" y="0"/>
                    </a:lnTo>
                    <a:lnTo>
                      <a:pt x="9" y="0"/>
                    </a:lnTo>
                    <a:lnTo>
                      <a:pt x="10" y="0"/>
                    </a:lnTo>
                    <a:lnTo>
                      <a:pt x="12" y="0"/>
                    </a:lnTo>
                    <a:lnTo>
                      <a:pt x="13" y="0"/>
                    </a:lnTo>
                    <a:lnTo>
                      <a:pt x="14" y="7"/>
                    </a:lnTo>
                    <a:lnTo>
                      <a:pt x="15" y="7"/>
                    </a:lnTo>
                    <a:lnTo>
                      <a:pt x="16" y="7"/>
                    </a:lnTo>
                    <a:lnTo>
                      <a:pt x="17" y="7"/>
                    </a:lnTo>
                    <a:lnTo>
                      <a:pt x="20" y="7"/>
                    </a:lnTo>
                    <a:lnTo>
                      <a:pt x="21" y="7"/>
                    </a:lnTo>
                    <a:lnTo>
                      <a:pt x="22" y="7"/>
                    </a:lnTo>
                    <a:lnTo>
                      <a:pt x="23" y="7"/>
                    </a:lnTo>
                    <a:lnTo>
                      <a:pt x="24" y="0"/>
                    </a:lnTo>
                    <a:lnTo>
                      <a:pt x="25" y="0"/>
                    </a:lnTo>
                    <a:lnTo>
                      <a:pt x="27" y="0"/>
                    </a:lnTo>
                    <a:lnTo>
                      <a:pt x="28" y="0"/>
                    </a:lnTo>
                    <a:lnTo>
                      <a:pt x="29" y="0"/>
                    </a:lnTo>
                    <a:lnTo>
                      <a:pt x="30" y="0"/>
                    </a:lnTo>
                    <a:lnTo>
                      <a:pt x="31" y="0"/>
                    </a:lnTo>
                    <a:lnTo>
                      <a:pt x="33" y="0"/>
                    </a:lnTo>
                    <a:lnTo>
                      <a:pt x="35" y="0"/>
                    </a:lnTo>
                    <a:lnTo>
                      <a:pt x="36" y="0"/>
                    </a:lnTo>
                    <a:lnTo>
                      <a:pt x="37" y="5"/>
                    </a:lnTo>
                    <a:lnTo>
                      <a:pt x="38" y="5"/>
                    </a:lnTo>
                    <a:lnTo>
                      <a:pt x="39" y="5"/>
                    </a:lnTo>
                    <a:lnTo>
                      <a:pt x="40" y="5"/>
                    </a:lnTo>
                    <a:lnTo>
                      <a:pt x="42" y="5"/>
                    </a:lnTo>
                    <a:lnTo>
                      <a:pt x="43" y="5"/>
                    </a:lnTo>
                    <a:lnTo>
                      <a:pt x="44" y="5"/>
                    </a:lnTo>
                    <a:lnTo>
                      <a:pt x="45" y="5"/>
                    </a:lnTo>
                    <a:lnTo>
                      <a:pt x="47" y="5"/>
                    </a:lnTo>
                    <a:lnTo>
                      <a:pt x="49" y="12"/>
                    </a:lnTo>
                    <a:lnTo>
                      <a:pt x="50" y="12"/>
                    </a:lnTo>
                    <a:lnTo>
                      <a:pt x="51" y="12"/>
                    </a:lnTo>
                    <a:lnTo>
                      <a:pt x="52" y="12"/>
                    </a:lnTo>
                    <a:lnTo>
                      <a:pt x="53" y="12"/>
                    </a:lnTo>
                    <a:lnTo>
                      <a:pt x="54" y="12"/>
                    </a:lnTo>
                    <a:lnTo>
                      <a:pt x="56" y="18"/>
                    </a:lnTo>
                    <a:lnTo>
                      <a:pt x="57" y="18"/>
                    </a:lnTo>
                    <a:lnTo>
                      <a:pt x="58" y="18"/>
                    </a:lnTo>
                    <a:lnTo>
                      <a:pt x="60" y="18"/>
                    </a:lnTo>
                    <a:lnTo>
                      <a:pt x="61" y="18"/>
                    </a:lnTo>
                    <a:lnTo>
                      <a:pt x="62" y="18"/>
                    </a:lnTo>
                    <a:lnTo>
                      <a:pt x="64" y="18"/>
                    </a:lnTo>
                    <a:lnTo>
                      <a:pt x="65" y="18"/>
                    </a:lnTo>
                    <a:lnTo>
                      <a:pt x="66" y="18"/>
                    </a:lnTo>
                    <a:lnTo>
                      <a:pt x="67" y="18"/>
                    </a:lnTo>
                    <a:lnTo>
                      <a:pt x="68" y="18"/>
                    </a:lnTo>
                    <a:lnTo>
                      <a:pt x="69" y="25"/>
                    </a:lnTo>
                    <a:lnTo>
                      <a:pt x="71" y="25"/>
                    </a:lnTo>
                    <a:lnTo>
                      <a:pt x="73" y="25"/>
                    </a:lnTo>
                    <a:lnTo>
                      <a:pt x="74" y="25"/>
                    </a:lnTo>
                    <a:lnTo>
                      <a:pt x="75" y="25"/>
                    </a:lnTo>
                    <a:lnTo>
                      <a:pt x="76" y="25"/>
                    </a:lnTo>
                    <a:lnTo>
                      <a:pt x="77" y="31"/>
                    </a:lnTo>
                    <a:lnTo>
                      <a:pt x="79" y="31"/>
                    </a:lnTo>
                    <a:lnTo>
                      <a:pt x="80" y="31"/>
                    </a:lnTo>
                    <a:lnTo>
                      <a:pt x="81" y="31"/>
                    </a:lnTo>
                    <a:lnTo>
                      <a:pt x="82" y="38"/>
                    </a:lnTo>
                    <a:lnTo>
                      <a:pt x="83" y="38"/>
                    </a:lnTo>
                    <a:lnTo>
                      <a:pt x="84" y="38"/>
                    </a:lnTo>
                    <a:lnTo>
                      <a:pt x="87" y="44"/>
                    </a:lnTo>
                    <a:lnTo>
                      <a:pt x="88" y="43"/>
                    </a:lnTo>
                    <a:lnTo>
                      <a:pt x="89" y="43"/>
                    </a:lnTo>
                    <a:lnTo>
                      <a:pt x="90" y="50"/>
                    </a:lnTo>
                    <a:lnTo>
                      <a:pt x="91" y="50"/>
                    </a:lnTo>
                    <a:lnTo>
                      <a:pt x="92" y="50"/>
                    </a:lnTo>
                    <a:lnTo>
                      <a:pt x="94" y="50"/>
                    </a:lnTo>
                    <a:lnTo>
                      <a:pt x="95" y="50"/>
                    </a:lnTo>
                    <a:lnTo>
                      <a:pt x="96" y="50"/>
                    </a:lnTo>
                    <a:lnTo>
                      <a:pt x="97" y="50"/>
                    </a:lnTo>
                    <a:lnTo>
                      <a:pt x="98" y="50"/>
                    </a:lnTo>
                    <a:lnTo>
                      <a:pt x="100" y="56"/>
                    </a:lnTo>
                    <a:lnTo>
                      <a:pt x="102" y="56"/>
                    </a:lnTo>
                    <a:lnTo>
                      <a:pt x="103" y="56"/>
                    </a:lnTo>
                    <a:lnTo>
                      <a:pt x="104" y="56"/>
                    </a:lnTo>
                    <a:lnTo>
                      <a:pt x="105" y="56"/>
                    </a:lnTo>
                    <a:lnTo>
                      <a:pt x="106" y="56"/>
                    </a:lnTo>
                    <a:lnTo>
                      <a:pt x="107" y="63"/>
                    </a:lnTo>
                    <a:lnTo>
                      <a:pt x="109" y="63"/>
                    </a:lnTo>
                    <a:lnTo>
                      <a:pt x="110" y="63"/>
                    </a:lnTo>
                    <a:lnTo>
                      <a:pt x="111" y="63"/>
                    </a:lnTo>
                    <a:lnTo>
                      <a:pt x="113" y="63"/>
                    </a:lnTo>
                    <a:lnTo>
                      <a:pt x="114" y="63"/>
                    </a:lnTo>
                    <a:lnTo>
                      <a:pt x="115" y="69"/>
                    </a:lnTo>
                    <a:lnTo>
                      <a:pt x="117" y="69"/>
                    </a:lnTo>
                    <a:lnTo>
                      <a:pt x="118" y="69"/>
                    </a:lnTo>
                    <a:lnTo>
                      <a:pt x="119" y="69"/>
                    </a:lnTo>
                    <a:lnTo>
                      <a:pt x="120" y="76"/>
                    </a:lnTo>
                    <a:lnTo>
                      <a:pt x="121" y="76"/>
                    </a:lnTo>
                    <a:lnTo>
                      <a:pt x="122" y="76"/>
                    </a:lnTo>
                    <a:lnTo>
                      <a:pt x="124" y="76"/>
                    </a:lnTo>
                    <a:lnTo>
                      <a:pt x="125" y="76"/>
                    </a:lnTo>
                    <a:lnTo>
                      <a:pt x="127" y="76"/>
                    </a:lnTo>
                    <a:lnTo>
                      <a:pt x="128" y="76"/>
                    </a:lnTo>
                    <a:lnTo>
                      <a:pt x="129" y="82"/>
                    </a:lnTo>
                    <a:lnTo>
                      <a:pt x="130" y="82"/>
                    </a:lnTo>
                    <a:lnTo>
                      <a:pt x="132" y="82"/>
                    </a:lnTo>
                    <a:lnTo>
                      <a:pt x="133" y="82"/>
                    </a:lnTo>
                    <a:lnTo>
                      <a:pt x="134" y="82"/>
                    </a:lnTo>
                    <a:lnTo>
                      <a:pt x="135" y="89"/>
                    </a:lnTo>
                    <a:lnTo>
                      <a:pt x="136" y="88"/>
                    </a:lnTo>
                    <a:lnTo>
                      <a:pt x="137" y="88"/>
                    </a:lnTo>
                    <a:lnTo>
                      <a:pt x="140" y="88"/>
                    </a:lnTo>
                    <a:lnTo>
                      <a:pt x="141" y="94"/>
                    </a:lnTo>
                    <a:lnTo>
                      <a:pt x="142" y="94"/>
                    </a:lnTo>
                    <a:lnTo>
                      <a:pt x="143" y="94"/>
                    </a:lnTo>
                    <a:lnTo>
                      <a:pt x="144" y="94"/>
                    </a:lnTo>
                    <a:lnTo>
                      <a:pt x="145" y="94"/>
                    </a:lnTo>
                    <a:lnTo>
                      <a:pt x="147" y="101"/>
                    </a:lnTo>
                    <a:lnTo>
                      <a:pt x="148" y="101"/>
                    </a:lnTo>
                    <a:lnTo>
                      <a:pt x="149" y="101"/>
                    </a:lnTo>
                    <a:lnTo>
                      <a:pt x="150" y="101"/>
                    </a:lnTo>
                    <a:lnTo>
                      <a:pt x="151" y="101"/>
                    </a:lnTo>
                    <a:lnTo>
                      <a:pt x="153" y="101"/>
                    </a:lnTo>
                    <a:lnTo>
                      <a:pt x="155" y="101"/>
                    </a:lnTo>
                    <a:lnTo>
                      <a:pt x="156" y="101"/>
                    </a:lnTo>
                    <a:lnTo>
                      <a:pt x="157" y="101"/>
                    </a:lnTo>
                    <a:lnTo>
                      <a:pt x="158" y="107"/>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5" name="Freeform 84"/>
              <p:cNvSpPr>
                <a:spLocks/>
              </p:cNvSpPr>
              <p:nvPr/>
            </p:nvSpPr>
            <p:spPr bwMode="auto">
              <a:xfrm>
                <a:off x="1753" y="3744"/>
                <a:ext cx="46" cy="3"/>
              </a:xfrm>
              <a:custGeom>
                <a:avLst/>
                <a:gdLst>
                  <a:gd name="T0" fmla="*/ 0 w 158"/>
                  <a:gd name="T1" fmla="*/ 0 h 30"/>
                  <a:gd name="T2" fmla="*/ 0 w 158"/>
                  <a:gd name="T3" fmla="*/ 0 h 30"/>
                  <a:gd name="T4" fmla="*/ 0 w 158"/>
                  <a:gd name="T5" fmla="*/ 0 h 30"/>
                  <a:gd name="T6" fmla="*/ 0 w 158"/>
                  <a:gd name="T7" fmla="*/ 0 h 30"/>
                  <a:gd name="T8" fmla="*/ 0 w 158"/>
                  <a:gd name="T9" fmla="*/ 0 h 30"/>
                  <a:gd name="T10" fmla="*/ 0 w 158"/>
                  <a:gd name="T11" fmla="*/ 0 h 30"/>
                  <a:gd name="T12" fmla="*/ 0 w 158"/>
                  <a:gd name="T13" fmla="*/ 0 h 30"/>
                  <a:gd name="T14" fmla="*/ 0 w 158"/>
                  <a:gd name="T15" fmla="*/ 0 h 30"/>
                  <a:gd name="T16" fmla="*/ 0 w 158"/>
                  <a:gd name="T17" fmla="*/ 0 h 30"/>
                  <a:gd name="T18" fmla="*/ 0 w 158"/>
                  <a:gd name="T19" fmla="*/ 0 h 30"/>
                  <a:gd name="T20" fmla="*/ 0 w 158"/>
                  <a:gd name="T21" fmla="*/ 0 h 30"/>
                  <a:gd name="T22" fmla="*/ 0 w 158"/>
                  <a:gd name="T23" fmla="*/ 0 h 30"/>
                  <a:gd name="T24" fmla="*/ 0 w 158"/>
                  <a:gd name="T25" fmla="*/ 0 h 30"/>
                  <a:gd name="T26" fmla="*/ 0 w 158"/>
                  <a:gd name="T27" fmla="*/ 0 h 30"/>
                  <a:gd name="T28" fmla="*/ 0 w 158"/>
                  <a:gd name="T29" fmla="*/ 0 h 30"/>
                  <a:gd name="T30" fmla="*/ 0 w 158"/>
                  <a:gd name="T31" fmla="*/ 0 h 30"/>
                  <a:gd name="T32" fmla="*/ 0 w 158"/>
                  <a:gd name="T33" fmla="*/ 0 h 30"/>
                  <a:gd name="T34" fmla="*/ 0 w 158"/>
                  <a:gd name="T35" fmla="*/ 0 h 30"/>
                  <a:gd name="T36" fmla="*/ 0 w 158"/>
                  <a:gd name="T37" fmla="*/ 0 h 30"/>
                  <a:gd name="T38" fmla="*/ 0 w 158"/>
                  <a:gd name="T39" fmla="*/ 0 h 30"/>
                  <a:gd name="T40" fmla="*/ 0 w 158"/>
                  <a:gd name="T41" fmla="*/ 0 h 30"/>
                  <a:gd name="T42" fmla="*/ 0 w 158"/>
                  <a:gd name="T43" fmla="*/ 0 h 30"/>
                  <a:gd name="T44" fmla="*/ 0 w 158"/>
                  <a:gd name="T45" fmla="*/ 0 h 30"/>
                  <a:gd name="T46" fmla="*/ 0 w 158"/>
                  <a:gd name="T47" fmla="*/ 0 h 30"/>
                  <a:gd name="T48" fmla="*/ 0 w 158"/>
                  <a:gd name="T49" fmla="*/ 0 h 30"/>
                  <a:gd name="T50" fmla="*/ 0 w 158"/>
                  <a:gd name="T51" fmla="*/ 0 h 30"/>
                  <a:gd name="T52" fmla="*/ 0 w 158"/>
                  <a:gd name="T53" fmla="*/ 0 h 30"/>
                  <a:gd name="T54" fmla="*/ 0 w 158"/>
                  <a:gd name="T55" fmla="*/ 0 h 30"/>
                  <a:gd name="T56" fmla="*/ 0 w 158"/>
                  <a:gd name="T57" fmla="*/ 0 h 30"/>
                  <a:gd name="T58" fmla="*/ 0 w 158"/>
                  <a:gd name="T59" fmla="*/ 0 h 30"/>
                  <a:gd name="T60" fmla="*/ 0 w 158"/>
                  <a:gd name="T61" fmla="*/ 0 h 30"/>
                  <a:gd name="T62" fmla="*/ 0 w 158"/>
                  <a:gd name="T63" fmla="*/ 0 h 30"/>
                  <a:gd name="T64" fmla="*/ 0 w 158"/>
                  <a:gd name="T65" fmla="*/ 0 h 30"/>
                  <a:gd name="T66" fmla="*/ 0 w 158"/>
                  <a:gd name="T67" fmla="*/ 0 h 30"/>
                  <a:gd name="T68" fmla="*/ 0 w 158"/>
                  <a:gd name="T69" fmla="*/ 0 h 30"/>
                  <a:gd name="T70" fmla="*/ 0 w 158"/>
                  <a:gd name="T71" fmla="*/ 0 h 30"/>
                  <a:gd name="T72" fmla="*/ 0 w 158"/>
                  <a:gd name="T73" fmla="*/ 0 h 30"/>
                  <a:gd name="T74" fmla="*/ 0 w 158"/>
                  <a:gd name="T75" fmla="*/ 0 h 30"/>
                  <a:gd name="T76" fmla="*/ 0 w 158"/>
                  <a:gd name="T77" fmla="*/ 0 h 30"/>
                  <a:gd name="T78" fmla="*/ 0 w 158"/>
                  <a:gd name="T79" fmla="*/ 0 h 30"/>
                  <a:gd name="T80" fmla="*/ 0 w 158"/>
                  <a:gd name="T81" fmla="*/ 0 h 30"/>
                  <a:gd name="T82" fmla="*/ 0 w 158"/>
                  <a:gd name="T83" fmla="*/ 0 h 30"/>
                  <a:gd name="T84" fmla="*/ 0 w 158"/>
                  <a:gd name="T85" fmla="*/ 0 h 30"/>
                  <a:gd name="T86" fmla="*/ 0 w 158"/>
                  <a:gd name="T87" fmla="*/ 0 h 30"/>
                  <a:gd name="T88" fmla="*/ 0 w 158"/>
                  <a:gd name="T89" fmla="*/ 0 h 30"/>
                  <a:gd name="T90" fmla="*/ 0 w 158"/>
                  <a:gd name="T91" fmla="*/ 0 h 30"/>
                  <a:gd name="T92" fmla="*/ 0 w 158"/>
                  <a:gd name="T93" fmla="*/ 0 h 30"/>
                  <a:gd name="T94" fmla="*/ 0 w 158"/>
                  <a:gd name="T95" fmla="*/ 0 h 30"/>
                  <a:gd name="T96" fmla="*/ 0 w 158"/>
                  <a:gd name="T97" fmla="*/ 0 h 30"/>
                  <a:gd name="T98" fmla="*/ 0 w 158"/>
                  <a:gd name="T99" fmla="*/ 0 h 30"/>
                  <a:gd name="T100" fmla="*/ 0 w 158"/>
                  <a:gd name="T101" fmla="*/ 0 h 30"/>
                  <a:gd name="T102" fmla="*/ 0 w 158"/>
                  <a:gd name="T103" fmla="*/ 0 h 30"/>
                  <a:gd name="T104" fmla="*/ 0 w 158"/>
                  <a:gd name="T105" fmla="*/ 0 h 30"/>
                  <a:gd name="T106" fmla="*/ 0 w 158"/>
                  <a:gd name="T107" fmla="*/ 0 h 30"/>
                  <a:gd name="T108" fmla="*/ 0 w 158"/>
                  <a:gd name="T109" fmla="*/ 0 h 30"/>
                  <a:gd name="T110" fmla="*/ 0 w 158"/>
                  <a:gd name="T111" fmla="*/ 0 h 30"/>
                  <a:gd name="T112" fmla="*/ 0 w 158"/>
                  <a:gd name="T113" fmla="*/ 0 h 30"/>
                  <a:gd name="T114" fmla="*/ 0 w 158"/>
                  <a:gd name="T115" fmla="*/ 0 h 30"/>
                  <a:gd name="T116" fmla="*/ 0 w 158"/>
                  <a:gd name="T117" fmla="*/ 0 h 30"/>
                  <a:gd name="T118" fmla="*/ 0 w 158"/>
                  <a:gd name="T119" fmla="*/ 0 h 30"/>
                  <a:gd name="T120" fmla="*/ 0 w 158"/>
                  <a:gd name="T121" fmla="*/ 0 h 30"/>
                  <a:gd name="T122" fmla="*/ 0 w 158"/>
                  <a:gd name="T123" fmla="*/ 0 h 30"/>
                  <a:gd name="T124" fmla="*/ 0 w 158"/>
                  <a:gd name="T125" fmla="*/ 0 h 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0">
                    <a:moveTo>
                      <a:pt x="0" y="0"/>
                    </a:moveTo>
                    <a:lnTo>
                      <a:pt x="1" y="0"/>
                    </a:lnTo>
                    <a:lnTo>
                      <a:pt x="2" y="0"/>
                    </a:lnTo>
                    <a:lnTo>
                      <a:pt x="4" y="0"/>
                    </a:lnTo>
                    <a:lnTo>
                      <a:pt x="5" y="0"/>
                    </a:lnTo>
                    <a:lnTo>
                      <a:pt x="6" y="0"/>
                    </a:lnTo>
                    <a:lnTo>
                      <a:pt x="7" y="0"/>
                    </a:lnTo>
                    <a:lnTo>
                      <a:pt x="9" y="0"/>
                    </a:lnTo>
                    <a:lnTo>
                      <a:pt x="10" y="0"/>
                    </a:lnTo>
                    <a:lnTo>
                      <a:pt x="12" y="0"/>
                    </a:lnTo>
                    <a:lnTo>
                      <a:pt x="13" y="6"/>
                    </a:lnTo>
                    <a:lnTo>
                      <a:pt x="14" y="6"/>
                    </a:lnTo>
                    <a:lnTo>
                      <a:pt x="15" y="6"/>
                    </a:lnTo>
                    <a:lnTo>
                      <a:pt x="16" y="6"/>
                    </a:lnTo>
                    <a:lnTo>
                      <a:pt x="17" y="6"/>
                    </a:lnTo>
                    <a:lnTo>
                      <a:pt x="19" y="13"/>
                    </a:lnTo>
                    <a:lnTo>
                      <a:pt x="20" y="13"/>
                    </a:lnTo>
                    <a:lnTo>
                      <a:pt x="22" y="13"/>
                    </a:lnTo>
                    <a:lnTo>
                      <a:pt x="23" y="13"/>
                    </a:lnTo>
                    <a:lnTo>
                      <a:pt x="24" y="13"/>
                    </a:lnTo>
                    <a:lnTo>
                      <a:pt x="25" y="13"/>
                    </a:lnTo>
                    <a:lnTo>
                      <a:pt x="27" y="13"/>
                    </a:lnTo>
                    <a:lnTo>
                      <a:pt x="28" y="13"/>
                    </a:lnTo>
                    <a:lnTo>
                      <a:pt x="29" y="13"/>
                    </a:lnTo>
                    <a:lnTo>
                      <a:pt x="30" y="13"/>
                    </a:lnTo>
                    <a:lnTo>
                      <a:pt x="31" y="13"/>
                    </a:lnTo>
                    <a:lnTo>
                      <a:pt x="32" y="13"/>
                    </a:lnTo>
                    <a:lnTo>
                      <a:pt x="35" y="13"/>
                    </a:lnTo>
                    <a:lnTo>
                      <a:pt x="36" y="13"/>
                    </a:lnTo>
                    <a:lnTo>
                      <a:pt x="37" y="13"/>
                    </a:lnTo>
                    <a:lnTo>
                      <a:pt x="38" y="13"/>
                    </a:lnTo>
                    <a:lnTo>
                      <a:pt x="39" y="13"/>
                    </a:lnTo>
                    <a:lnTo>
                      <a:pt x="40" y="13"/>
                    </a:lnTo>
                    <a:lnTo>
                      <a:pt x="42" y="13"/>
                    </a:lnTo>
                    <a:lnTo>
                      <a:pt x="43" y="6"/>
                    </a:lnTo>
                    <a:lnTo>
                      <a:pt x="44" y="6"/>
                    </a:lnTo>
                    <a:lnTo>
                      <a:pt x="45" y="6"/>
                    </a:lnTo>
                    <a:lnTo>
                      <a:pt x="46" y="6"/>
                    </a:lnTo>
                    <a:lnTo>
                      <a:pt x="47" y="6"/>
                    </a:lnTo>
                    <a:lnTo>
                      <a:pt x="50" y="6"/>
                    </a:lnTo>
                    <a:lnTo>
                      <a:pt x="51" y="6"/>
                    </a:lnTo>
                    <a:lnTo>
                      <a:pt x="52" y="6"/>
                    </a:lnTo>
                    <a:lnTo>
                      <a:pt x="53" y="6"/>
                    </a:lnTo>
                    <a:lnTo>
                      <a:pt x="54" y="6"/>
                    </a:lnTo>
                    <a:lnTo>
                      <a:pt x="55" y="6"/>
                    </a:lnTo>
                    <a:lnTo>
                      <a:pt x="57" y="6"/>
                    </a:lnTo>
                    <a:lnTo>
                      <a:pt x="58" y="6"/>
                    </a:lnTo>
                    <a:lnTo>
                      <a:pt x="59" y="6"/>
                    </a:lnTo>
                    <a:lnTo>
                      <a:pt x="60" y="5"/>
                    </a:lnTo>
                    <a:lnTo>
                      <a:pt x="62" y="12"/>
                    </a:lnTo>
                    <a:lnTo>
                      <a:pt x="63" y="12"/>
                    </a:lnTo>
                    <a:lnTo>
                      <a:pt x="65" y="12"/>
                    </a:lnTo>
                    <a:lnTo>
                      <a:pt x="66" y="12"/>
                    </a:lnTo>
                    <a:lnTo>
                      <a:pt x="67" y="12"/>
                    </a:lnTo>
                    <a:lnTo>
                      <a:pt x="68" y="12"/>
                    </a:lnTo>
                    <a:lnTo>
                      <a:pt x="69" y="12"/>
                    </a:lnTo>
                    <a:lnTo>
                      <a:pt x="70" y="12"/>
                    </a:lnTo>
                    <a:lnTo>
                      <a:pt x="72" y="12"/>
                    </a:lnTo>
                    <a:lnTo>
                      <a:pt x="73" y="12"/>
                    </a:lnTo>
                    <a:lnTo>
                      <a:pt x="75" y="12"/>
                    </a:lnTo>
                    <a:lnTo>
                      <a:pt x="76" y="12"/>
                    </a:lnTo>
                    <a:lnTo>
                      <a:pt x="77" y="12"/>
                    </a:lnTo>
                    <a:lnTo>
                      <a:pt x="78" y="12"/>
                    </a:lnTo>
                    <a:lnTo>
                      <a:pt x="80" y="12"/>
                    </a:lnTo>
                    <a:lnTo>
                      <a:pt x="81" y="12"/>
                    </a:lnTo>
                    <a:lnTo>
                      <a:pt x="82" y="12"/>
                    </a:lnTo>
                    <a:lnTo>
                      <a:pt x="83" y="12"/>
                    </a:lnTo>
                    <a:lnTo>
                      <a:pt x="84" y="12"/>
                    </a:lnTo>
                    <a:lnTo>
                      <a:pt x="85" y="12"/>
                    </a:lnTo>
                    <a:lnTo>
                      <a:pt x="87" y="12"/>
                    </a:lnTo>
                    <a:lnTo>
                      <a:pt x="89" y="12"/>
                    </a:lnTo>
                    <a:lnTo>
                      <a:pt x="90" y="12"/>
                    </a:lnTo>
                    <a:lnTo>
                      <a:pt x="91" y="12"/>
                    </a:lnTo>
                    <a:lnTo>
                      <a:pt x="92" y="12"/>
                    </a:lnTo>
                    <a:lnTo>
                      <a:pt x="93" y="12"/>
                    </a:lnTo>
                    <a:lnTo>
                      <a:pt x="95" y="12"/>
                    </a:lnTo>
                    <a:lnTo>
                      <a:pt x="96" y="12"/>
                    </a:lnTo>
                    <a:lnTo>
                      <a:pt x="97" y="12"/>
                    </a:lnTo>
                    <a:lnTo>
                      <a:pt x="98" y="12"/>
                    </a:lnTo>
                    <a:lnTo>
                      <a:pt x="99" y="12"/>
                    </a:lnTo>
                    <a:lnTo>
                      <a:pt x="100" y="12"/>
                    </a:lnTo>
                    <a:lnTo>
                      <a:pt x="103" y="12"/>
                    </a:lnTo>
                    <a:lnTo>
                      <a:pt x="104" y="12"/>
                    </a:lnTo>
                    <a:lnTo>
                      <a:pt x="105" y="12"/>
                    </a:lnTo>
                    <a:lnTo>
                      <a:pt x="106" y="12"/>
                    </a:lnTo>
                    <a:lnTo>
                      <a:pt x="107" y="12"/>
                    </a:lnTo>
                    <a:lnTo>
                      <a:pt x="108" y="12"/>
                    </a:lnTo>
                    <a:lnTo>
                      <a:pt x="110" y="12"/>
                    </a:lnTo>
                    <a:lnTo>
                      <a:pt x="111" y="5"/>
                    </a:lnTo>
                    <a:lnTo>
                      <a:pt x="112" y="5"/>
                    </a:lnTo>
                    <a:lnTo>
                      <a:pt x="113" y="5"/>
                    </a:lnTo>
                    <a:lnTo>
                      <a:pt x="115" y="5"/>
                    </a:lnTo>
                    <a:lnTo>
                      <a:pt x="116" y="5"/>
                    </a:lnTo>
                    <a:lnTo>
                      <a:pt x="118" y="5"/>
                    </a:lnTo>
                    <a:lnTo>
                      <a:pt x="119" y="5"/>
                    </a:lnTo>
                    <a:lnTo>
                      <a:pt x="120" y="5"/>
                    </a:lnTo>
                    <a:lnTo>
                      <a:pt x="121" y="5"/>
                    </a:lnTo>
                    <a:lnTo>
                      <a:pt x="122" y="5"/>
                    </a:lnTo>
                    <a:lnTo>
                      <a:pt x="123" y="5"/>
                    </a:lnTo>
                    <a:lnTo>
                      <a:pt x="125" y="12"/>
                    </a:lnTo>
                    <a:lnTo>
                      <a:pt x="126" y="5"/>
                    </a:lnTo>
                    <a:lnTo>
                      <a:pt x="127" y="5"/>
                    </a:lnTo>
                    <a:lnTo>
                      <a:pt x="129" y="5"/>
                    </a:lnTo>
                    <a:lnTo>
                      <a:pt x="130" y="12"/>
                    </a:lnTo>
                    <a:lnTo>
                      <a:pt x="131" y="12"/>
                    </a:lnTo>
                    <a:lnTo>
                      <a:pt x="133" y="12"/>
                    </a:lnTo>
                    <a:lnTo>
                      <a:pt x="134" y="12"/>
                    </a:lnTo>
                    <a:lnTo>
                      <a:pt x="135" y="18"/>
                    </a:lnTo>
                    <a:lnTo>
                      <a:pt x="136" y="18"/>
                    </a:lnTo>
                    <a:lnTo>
                      <a:pt x="137" y="18"/>
                    </a:lnTo>
                    <a:lnTo>
                      <a:pt x="138" y="18"/>
                    </a:lnTo>
                    <a:lnTo>
                      <a:pt x="140" y="18"/>
                    </a:lnTo>
                    <a:lnTo>
                      <a:pt x="142" y="25"/>
                    </a:lnTo>
                    <a:lnTo>
                      <a:pt x="143" y="25"/>
                    </a:lnTo>
                    <a:lnTo>
                      <a:pt x="144" y="25"/>
                    </a:lnTo>
                    <a:lnTo>
                      <a:pt x="145" y="25"/>
                    </a:lnTo>
                    <a:lnTo>
                      <a:pt x="146" y="25"/>
                    </a:lnTo>
                    <a:lnTo>
                      <a:pt x="148" y="25"/>
                    </a:lnTo>
                    <a:lnTo>
                      <a:pt x="149" y="25"/>
                    </a:lnTo>
                    <a:lnTo>
                      <a:pt x="150" y="25"/>
                    </a:lnTo>
                    <a:lnTo>
                      <a:pt x="151" y="30"/>
                    </a:lnTo>
                    <a:lnTo>
                      <a:pt x="152" y="30"/>
                    </a:lnTo>
                    <a:lnTo>
                      <a:pt x="153" y="30"/>
                    </a:lnTo>
                    <a:lnTo>
                      <a:pt x="156" y="30"/>
                    </a:lnTo>
                    <a:lnTo>
                      <a:pt x="157" y="30"/>
                    </a:lnTo>
                    <a:lnTo>
                      <a:pt x="158" y="3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6" name="Freeform 85"/>
              <p:cNvSpPr>
                <a:spLocks/>
              </p:cNvSpPr>
              <p:nvPr/>
            </p:nvSpPr>
            <p:spPr bwMode="auto">
              <a:xfrm>
                <a:off x="1799" y="3744"/>
                <a:ext cx="47" cy="3"/>
              </a:xfrm>
              <a:custGeom>
                <a:avLst/>
                <a:gdLst>
                  <a:gd name="T0" fmla="*/ 0 w 158"/>
                  <a:gd name="T1" fmla="*/ 0 h 27"/>
                  <a:gd name="T2" fmla="*/ 0 w 158"/>
                  <a:gd name="T3" fmla="*/ 0 h 27"/>
                  <a:gd name="T4" fmla="*/ 0 w 158"/>
                  <a:gd name="T5" fmla="*/ 0 h 27"/>
                  <a:gd name="T6" fmla="*/ 0 w 158"/>
                  <a:gd name="T7" fmla="*/ 0 h 27"/>
                  <a:gd name="T8" fmla="*/ 0 w 158"/>
                  <a:gd name="T9" fmla="*/ 0 h 27"/>
                  <a:gd name="T10" fmla="*/ 0 w 158"/>
                  <a:gd name="T11" fmla="*/ 0 h 27"/>
                  <a:gd name="T12" fmla="*/ 0 w 158"/>
                  <a:gd name="T13" fmla="*/ 0 h 27"/>
                  <a:gd name="T14" fmla="*/ 0 w 158"/>
                  <a:gd name="T15" fmla="*/ 0 h 27"/>
                  <a:gd name="T16" fmla="*/ 0 w 158"/>
                  <a:gd name="T17" fmla="*/ 0 h 27"/>
                  <a:gd name="T18" fmla="*/ 0 w 158"/>
                  <a:gd name="T19" fmla="*/ 0 h 27"/>
                  <a:gd name="T20" fmla="*/ 0 w 158"/>
                  <a:gd name="T21" fmla="*/ 0 h 27"/>
                  <a:gd name="T22" fmla="*/ 0 w 158"/>
                  <a:gd name="T23" fmla="*/ 0 h 27"/>
                  <a:gd name="T24" fmla="*/ 0 w 158"/>
                  <a:gd name="T25" fmla="*/ 0 h 27"/>
                  <a:gd name="T26" fmla="*/ 0 w 158"/>
                  <a:gd name="T27" fmla="*/ 0 h 27"/>
                  <a:gd name="T28" fmla="*/ 0 w 158"/>
                  <a:gd name="T29" fmla="*/ 0 h 27"/>
                  <a:gd name="T30" fmla="*/ 0 w 158"/>
                  <a:gd name="T31" fmla="*/ 0 h 27"/>
                  <a:gd name="T32" fmla="*/ 0 w 158"/>
                  <a:gd name="T33" fmla="*/ 0 h 27"/>
                  <a:gd name="T34" fmla="*/ 0 w 158"/>
                  <a:gd name="T35" fmla="*/ 0 h 27"/>
                  <a:gd name="T36" fmla="*/ 0 w 158"/>
                  <a:gd name="T37" fmla="*/ 0 h 27"/>
                  <a:gd name="T38" fmla="*/ 0 w 158"/>
                  <a:gd name="T39" fmla="*/ 0 h 27"/>
                  <a:gd name="T40" fmla="*/ 0 w 158"/>
                  <a:gd name="T41" fmla="*/ 0 h 27"/>
                  <a:gd name="T42" fmla="*/ 0 w 158"/>
                  <a:gd name="T43" fmla="*/ 0 h 27"/>
                  <a:gd name="T44" fmla="*/ 0 w 158"/>
                  <a:gd name="T45" fmla="*/ 0 h 27"/>
                  <a:gd name="T46" fmla="*/ 0 w 158"/>
                  <a:gd name="T47" fmla="*/ 0 h 27"/>
                  <a:gd name="T48" fmla="*/ 0 w 158"/>
                  <a:gd name="T49" fmla="*/ 0 h 27"/>
                  <a:gd name="T50" fmla="*/ 0 w 158"/>
                  <a:gd name="T51" fmla="*/ 0 h 27"/>
                  <a:gd name="T52" fmla="*/ 0 w 158"/>
                  <a:gd name="T53" fmla="*/ 0 h 27"/>
                  <a:gd name="T54" fmla="*/ 0 w 158"/>
                  <a:gd name="T55" fmla="*/ 0 h 27"/>
                  <a:gd name="T56" fmla="*/ 0 w 158"/>
                  <a:gd name="T57" fmla="*/ 0 h 27"/>
                  <a:gd name="T58" fmla="*/ 0 w 158"/>
                  <a:gd name="T59" fmla="*/ 0 h 27"/>
                  <a:gd name="T60" fmla="*/ 0 w 158"/>
                  <a:gd name="T61" fmla="*/ 0 h 27"/>
                  <a:gd name="T62" fmla="*/ 0 w 158"/>
                  <a:gd name="T63" fmla="*/ 0 h 27"/>
                  <a:gd name="T64" fmla="*/ 0 w 158"/>
                  <a:gd name="T65" fmla="*/ 0 h 27"/>
                  <a:gd name="T66" fmla="*/ 0 w 158"/>
                  <a:gd name="T67" fmla="*/ 0 h 27"/>
                  <a:gd name="T68" fmla="*/ 0 w 158"/>
                  <a:gd name="T69" fmla="*/ 0 h 27"/>
                  <a:gd name="T70" fmla="*/ 0 w 158"/>
                  <a:gd name="T71" fmla="*/ 0 h 27"/>
                  <a:gd name="T72" fmla="*/ 0 w 158"/>
                  <a:gd name="T73" fmla="*/ 0 h 27"/>
                  <a:gd name="T74" fmla="*/ 0 w 158"/>
                  <a:gd name="T75" fmla="*/ 0 h 27"/>
                  <a:gd name="T76" fmla="*/ 0 w 158"/>
                  <a:gd name="T77" fmla="*/ 0 h 27"/>
                  <a:gd name="T78" fmla="*/ 0 w 158"/>
                  <a:gd name="T79" fmla="*/ 0 h 27"/>
                  <a:gd name="T80" fmla="*/ 0 w 158"/>
                  <a:gd name="T81" fmla="*/ 0 h 27"/>
                  <a:gd name="T82" fmla="*/ 0 w 158"/>
                  <a:gd name="T83" fmla="*/ 0 h 27"/>
                  <a:gd name="T84" fmla="*/ 0 w 158"/>
                  <a:gd name="T85" fmla="*/ 0 h 27"/>
                  <a:gd name="T86" fmla="*/ 0 w 158"/>
                  <a:gd name="T87" fmla="*/ 0 h 27"/>
                  <a:gd name="T88" fmla="*/ 0 w 158"/>
                  <a:gd name="T89" fmla="*/ 0 h 27"/>
                  <a:gd name="T90" fmla="*/ 0 w 158"/>
                  <a:gd name="T91" fmla="*/ 0 h 27"/>
                  <a:gd name="T92" fmla="*/ 0 w 158"/>
                  <a:gd name="T93" fmla="*/ 0 h 27"/>
                  <a:gd name="T94" fmla="*/ 0 w 158"/>
                  <a:gd name="T95" fmla="*/ 0 h 27"/>
                  <a:gd name="T96" fmla="*/ 0 w 158"/>
                  <a:gd name="T97" fmla="*/ 0 h 27"/>
                  <a:gd name="T98" fmla="*/ 0 w 158"/>
                  <a:gd name="T99" fmla="*/ 0 h 27"/>
                  <a:gd name="T100" fmla="*/ 0 w 158"/>
                  <a:gd name="T101" fmla="*/ 0 h 27"/>
                  <a:gd name="T102" fmla="*/ 0 w 158"/>
                  <a:gd name="T103" fmla="*/ 0 h 27"/>
                  <a:gd name="T104" fmla="*/ 0 w 158"/>
                  <a:gd name="T105" fmla="*/ 0 h 27"/>
                  <a:gd name="T106" fmla="*/ 0 w 158"/>
                  <a:gd name="T107" fmla="*/ 0 h 27"/>
                  <a:gd name="T108" fmla="*/ 0 w 158"/>
                  <a:gd name="T109" fmla="*/ 0 h 27"/>
                  <a:gd name="T110" fmla="*/ 0 w 158"/>
                  <a:gd name="T111" fmla="*/ 0 h 27"/>
                  <a:gd name="T112" fmla="*/ 0 w 158"/>
                  <a:gd name="T113" fmla="*/ 0 h 27"/>
                  <a:gd name="T114" fmla="*/ 0 w 158"/>
                  <a:gd name="T115" fmla="*/ 0 h 27"/>
                  <a:gd name="T116" fmla="*/ 0 w 158"/>
                  <a:gd name="T117" fmla="*/ 0 h 27"/>
                  <a:gd name="T118" fmla="*/ 0 w 158"/>
                  <a:gd name="T119" fmla="*/ 0 h 27"/>
                  <a:gd name="T120" fmla="*/ 0 w 158"/>
                  <a:gd name="T121" fmla="*/ 0 h 27"/>
                  <a:gd name="T122" fmla="*/ 0 w 158"/>
                  <a:gd name="T123" fmla="*/ 0 h 27"/>
                  <a:gd name="T124" fmla="*/ 0 w 158"/>
                  <a:gd name="T125" fmla="*/ 0 h 2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7">
                    <a:moveTo>
                      <a:pt x="0" y="27"/>
                    </a:moveTo>
                    <a:lnTo>
                      <a:pt x="1" y="27"/>
                    </a:lnTo>
                    <a:lnTo>
                      <a:pt x="2" y="27"/>
                    </a:lnTo>
                    <a:lnTo>
                      <a:pt x="3" y="27"/>
                    </a:lnTo>
                    <a:lnTo>
                      <a:pt x="5" y="27"/>
                    </a:lnTo>
                    <a:lnTo>
                      <a:pt x="6" y="27"/>
                    </a:lnTo>
                    <a:lnTo>
                      <a:pt x="7" y="27"/>
                    </a:lnTo>
                    <a:lnTo>
                      <a:pt x="8" y="27"/>
                    </a:lnTo>
                    <a:lnTo>
                      <a:pt x="9" y="27"/>
                    </a:lnTo>
                    <a:lnTo>
                      <a:pt x="11" y="27"/>
                    </a:lnTo>
                    <a:lnTo>
                      <a:pt x="13" y="27"/>
                    </a:lnTo>
                    <a:lnTo>
                      <a:pt x="14" y="27"/>
                    </a:lnTo>
                    <a:lnTo>
                      <a:pt x="15" y="27"/>
                    </a:lnTo>
                    <a:lnTo>
                      <a:pt x="16" y="27"/>
                    </a:lnTo>
                    <a:lnTo>
                      <a:pt x="17" y="27"/>
                    </a:lnTo>
                    <a:lnTo>
                      <a:pt x="18" y="27"/>
                    </a:lnTo>
                    <a:lnTo>
                      <a:pt x="20" y="27"/>
                    </a:lnTo>
                    <a:lnTo>
                      <a:pt x="21" y="27"/>
                    </a:lnTo>
                    <a:lnTo>
                      <a:pt x="22" y="27"/>
                    </a:lnTo>
                    <a:lnTo>
                      <a:pt x="24" y="27"/>
                    </a:lnTo>
                    <a:lnTo>
                      <a:pt x="25" y="21"/>
                    </a:lnTo>
                    <a:lnTo>
                      <a:pt x="26" y="21"/>
                    </a:lnTo>
                    <a:lnTo>
                      <a:pt x="28" y="21"/>
                    </a:lnTo>
                    <a:lnTo>
                      <a:pt x="29" y="21"/>
                    </a:lnTo>
                    <a:lnTo>
                      <a:pt x="30" y="21"/>
                    </a:lnTo>
                    <a:lnTo>
                      <a:pt x="31" y="21"/>
                    </a:lnTo>
                    <a:lnTo>
                      <a:pt x="32" y="21"/>
                    </a:lnTo>
                    <a:lnTo>
                      <a:pt x="33" y="21"/>
                    </a:lnTo>
                    <a:lnTo>
                      <a:pt x="35" y="21"/>
                    </a:lnTo>
                    <a:lnTo>
                      <a:pt x="37" y="21"/>
                    </a:lnTo>
                    <a:lnTo>
                      <a:pt x="38" y="21"/>
                    </a:lnTo>
                    <a:lnTo>
                      <a:pt x="39" y="21"/>
                    </a:lnTo>
                    <a:lnTo>
                      <a:pt x="40" y="21"/>
                    </a:lnTo>
                    <a:lnTo>
                      <a:pt x="41" y="21"/>
                    </a:lnTo>
                    <a:lnTo>
                      <a:pt x="43" y="21"/>
                    </a:lnTo>
                    <a:lnTo>
                      <a:pt x="44" y="21"/>
                    </a:lnTo>
                    <a:lnTo>
                      <a:pt x="45" y="21"/>
                    </a:lnTo>
                    <a:lnTo>
                      <a:pt x="46" y="21"/>
                    </a:lnTo>
                    <a:lnTo>
                      <a:pt x="47" y="21"/>
                    </a:lnTo>
                    <a:lnTo>
                      <a:pt x="48" y="21"/>
                    </a:lnTo>
                    <a:lnTo>
                      <a:pt x="51" y="21"/>
                    </a:lnTo>
                    <a:lnTo>
                      <a:pt x="52" y="14"/>
                    </a:lnTo>
                    <a:lnTo>
                      <a:pt x="53" y="14"/>
                    </a:lnTo>
                    <a:lnTo>
                      <a:pt x="54" y="14"/>
                    </a:lnTo>
                    <a:lnTo>
                      <a:pt x="55" y="14"/>
                    </a:lnTo>
                    <a:lnTo>
                      <a:pt x="56" y="14"/>
                    </a:lnTo>
                    <a:lnTo>
                      <a:pt x="58" y="14"/>
                    </a:lnTo>
                    <a:lnTo>
                      <a:pt x="59" y="21"/>
                    </a:lnTo>
                    <a:lnTo>
                      <a:pt x="60" y="21"/>
                    </a:lnTo>
                    <a:lnTo>
                      <a:pt x="61" y="21"/>
                    </a:lnTo>
                    <a:lnTo>
                      <a:pt x="62" y="14"/>
                    </a:lnTo>
                    <a:lnTo>
                      <a:pt x="64" y="14"/>
                    </a:lnTo>
                    <a:lnTo>
                      <a:pt x="66" y="14"/>
                    </a:lnTo>
                    <a:lnTo>
                      <a:pt x="67" y="14"/>
                    </a:lnTo>
                    <a:lnTo>
                      <a:pt x="68" y="14"/>
                    </a:lnTo>
                    <a:lnTo>
                      <a:pt x="69" y="21"/>
                    </a:lnTo>
                    <a:lnTo>
                      <a:pt x="70" y="21"/>
                    </a:lnTo>
                    <a:lnTo>
                      <a:pt x="71" y="21"/>
                    </a:lnTo>
                    <a:lnTo>
                      <a:pt x="73" y="21"/>
                    </a:lnTo>
                    <a:lnTo>
                      <a:pt x="74" y="21"/>
                    </a:lnTo>
                    <a:lnTo>
                      <a:pt x="75" y="21"/>
                    </a:lnTo>
                    <a:lnTo>
                      <a:pt x="77" y="21"/>
                    </a:lnTo>
                    <a:lnTo>
                      <a:pt x="78" y="21"/>
                    </a:lnTo>
                    <a:lnTo>
                      <a:pt x="79" y="14"/>
                    </a:lnTo>
                    <a:lnTo>
                      <a:pt x="81" y="14"/>
                    </a:lnTo>
                    <a:lnTo>
                      <a:pt x="82" y="14"/>
                    </a:lnTo>
                    <a:lnTo>
                      <a:pt x="83" y="14"/>
                    </a:lnTo>
                    <a:lnTo>
                      <a:pt x="84" y="14"/>
                    </a:lnTo>
                    <a:lnTo>
                      <a:pt x="85" y="8"/>
                    </a:lnTo>
                    <a:lnTo>
                      <a:pt x="86" y="8"/>
                    </a:lnTo>
                    <a:lnTo>
                      <a:pt x="88" y="8"/>
                    </a:lnTo>
                    <a:lnTo>
                      <a:pt x="89" y="8"/>
                    </a:lnTo>
                    <a:lnTo>
                      <a:pt x="91" y="8"/>
                    </a:lnTo>
                    <a:lnTo>
                      <a:pt x="92" y="14"/>
                    </a:lnTo>
                    <a:lnTo>
                      <a:pt x="93" y="14"/>
                    </a:lnTo>
                    <a:lnTo>
                      <a:pt x="94" y="14"/>
                    </a:lnTo>
                    <a:lnTo>
                      <a:pt x="96" y="14"/>
                    </a:lnTo>
                    <a:lnTo>
                      <a:pt x="97" y="14"/>
                    </a:lnTo>
                    <a:lnTo>
                      <a:pt x="98" y="14"/>
                    </a:lnTo>
                    <a:lnTo>
                      <a:pt x="99" y="14"/>
                    </a:lnTo>
                    <a:lnTo>
                      <a:pt x="100" y="14"/>
                    </a:lnTo>
                    <a:lnTo>
                      <a:pt x="101" y="14"/>
                    </a:lnTo>
                    <a:lnTo>
                      <a:pt x="104" y="14"/>
                    </a:lnTo>
                    <a:lnTo>
                      <a:pt x="105" y="14"/>
                    </a:lnTo>
                    <a:lnTo>
                      <a:pt x="106" y="14"/>
                    </a:lnTo>
                    <a:lnTo>
                      <a:pt x="107" y="14"/>
                    </a:lnTo>
                    <a:lnTo>
                      <a:pt x="108" y="14"/>
                    </a:lnTo>
                    <a:lnTo>
                      <a:pt x="109" y="14"/>
                    </a:lnTo>
                    <a:lnTo>
                      <a:pt x="111" y="14"/>
                    </a:lnTo>
                    <a:lnTo>
                      <a:pt x="112" y="14"/>
                    </a:lnTo>
                    <a:lnTo>
                      <a:pt x="113" y="14"/>
                    </a:lnTo>
                    <a:lnTo>
                      <a:pt x="114" y="14"/>
                    </a:lnTo>
                    <a:lnTo>
                      <a:pt x="115" y="14"/>
                    </a:lnTo>
                    <a:lnTo>
                      <a:pt x="117" y="14"/>
                    </a:lnTo>
                    <a:lnTo>
                      <a:pt x="119" y="14"/>
                    </a:lnTo>
                    <a:lnTo>
                      <a:pt x="120" y="14"/>
                    </a:lnTo>
                    <a:lnTo>
                      <a:pt x="121" y="14"/>
                    </a:lnTo>
                    <a:lnTo>
                      <a:pt x="122" y="14"/>
                    </a:lnTo>
                    <a:lnTo>
                      <a:pt x="123" y="14"/>
                    </a:lnTo>
                    <a:lnTo>
                      <a:pt x="124" y="14"/>
                    </a:lnTo>
                    <a:lnTo>
                      <a:pt x="126" y="14"/>
                    </a:lnTo>
                    <a:lnTo>
                      <a:pt x="127" y="14"/>
                    </a:lnTo>
                    <a:lnTo>
                      <a:pt x="128" y="13"/>
                    </a:lnTo>
                    <a:lnTo>
                      <a:pt x="129" y="13"/>
                    </a:lnTo>
                    <a:lnTo>
                      <a:pt x="131" y="13"/>
                    </a:lnTo>
                    <a:lnTo>
                      <a:pt x="132" y="13"/>
                    </a:lnTo>
                    <a:lnTo>
                      <a:pt x="134" y="13"/>
                    </a:lnTo>
                    <a:lnTo>
                      <a:pt x="135" y="13"/>
                    </a:lnTo>
                    <a:lnTo>
                      <a:pt x="136" y="13"/>
                    </a:lnTo>
                    <a:lnTo>
                      <a:pt x="137" y="13"/>
                    </a:lnTo>
                    <a:lnTo>
                      <a:pt x="138" y="13"/>
                    </a:lnTo>
                    <a:lnTo>
                      <a:pt x="139" y="13"/>
                    </a:lnTo>
                    <a:lnTo>
                      <a:pt x="141" y="7"/>
                    </a:lnTo>
                    <a:lnTo>
                      <a:pt x="142" y="7"/>
                    </a:lnTo>
                    <a:lnTo>
                      <a:pt x="144" y="7"/>
                    </a:lnTo>
                    <a:lnTo>
                      <a:pt x="145" y="7"/>
                    </a:lnTo>
                    <a:lnTo>
                      <a:pt x="146" y="7"/>
                    </a:lnTo>
                    <a:lnTo>
                      <a:pt x="147" y="7"/>
                    </a:lnTo>
                    <a:lnTo>
                      <a:pt x="149" y="7"/>
                    </a:lnTo>
                    <a:lnTo>
                      <a:pt x="150" y="7"/>
                    </a:lnTo>
                    <a:lnTo>
                      <a:pt x="151" y="7"/>
                    </a:lnTo>
                    <a:lnTo>
                      <a:pt x="152" y="7"/>
                    </a:lnTo>
                    <a:lnTo>
                      <a:pt x="153" y="7"/>
                    </a:lnTo>
                    <a:lnTo>
                      <a:pt x="154" y="0"/>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7" name="Freeform 86"/>
              <p:cNvSpPr>
                <a:spLocks/>
              </p:cNvSpPr>
              <p:nvPr/>
            </p:nvSpPr>
            <p:spPr bwMode="auto">
              <a:xfrm>
                <a:off x="1846" y="3738"/>
                <a:ext cx="46" cy="6"/>
              </a:xfrm>
              <a:custGeom>
                <a:avLst/>
                <a:gdLst>
                  <a:gd name="T0" fmla="*/ 0 w 157"/>
                  <a:gd name="T1" fmla="*/ 0 h 65"/>
                  <a:gd name="T2" fmla="*/ 0 w 157"/>
                  <a:gd name="T3" fmla="*/ 0 h 65"/>
                  <a:gd name="T4" fmla="*/ 0 w 157"/>
                  <a:gd name="T5" fmla="*/ 0 h 65"/>
                  <a:gd name="T6" fmla="*/ 0 w 157"/>
                  <a:gd name="T7" fmla="*/ 0 h 65"/>
                  <a:gd name="T8" fmla="*/ 0 w 157"/>
                  <a:gd name="T9" fmla="*/ 0 h 65"/>
                  <a:gd name="T10" fmla="*/ 0 w 157"/>
                  <a:gd name="T11" fmla="*/ 0 h 65"/>
                  <a:gd name="T12" fmla="*/ 0 w 157"/>
                  <a:gd name="T13" fmla="*/ 0 h 65"/>
                  <a:gd name="T14" fmla="*/ 0 w 157"/>
                  <a:gd name="T15" fmla="*/ 0 h 65"/>
                  <a:gd name="T16" fmla="*/ 0 w 157"/>
                  <a:gd name="T17" fmla="*/ 0 h 65"/>
                  <a:gd name="T18" fmla="*/ 0 w 157"/>
                  <a:gd name="T19" fmla="*/ 0 h 65"/>
                  <a:gd name="T20" fmla="*/ 0 w 157"/>
                  <a:gd name="T21" fmla="*/ 0 h 65"/>
                  <a:gd name="T22" fmla="*/ 0 w 157"/>
                  <a:gd name="T23" fmla="*/ 0 h 65"/>
                  <a:gd name="T24" fmla="*/ 0 w 157"/>
                  <a:gd name="T25" fmla="*/ 0 h 65"/>
                  <a:gd name="T26" fmla="*/ 0 w 157"/>
                  <a:gd name="T27" fmla="*/ 0 h 65"/>
                  <a:gd name="T28" fmla="*/ 0 w 157"/>
                  <a:gd name="T29" fmla="*/ 0 h 65"/>
                  <a:gd name="T30" fmla="*/ 0 w 157"/>
                  <a:gd name="T31" fmla="*/ 0 h 65"/>
                  <a:gd name="T32" fmla="*/ 0 w 157"/>
                  <a:gd name="T33" fmla="*/ 0 h 65"/>
                  <a:gd name="T34" fmla="*/ 0 w 157"/>
                  <a:gd name="T35" fmla="*/ 0 h 65"/>
                  <a:gd name="T36" fmla="*/ 0 w 157"/>
                  <a:gd name="T37" fmla="*/ 0 h 65"/>
                  <a:gd name="T38" fmla="*/ 0 w 157"/>
                  <a:gd name="T39" fmla="*/ 0 h 65"/>
                  <a:gd name="T40" fmla="*/ 0 w 157"/>
                  <a:gd name="T41" fmla="*/ 0 h 65"/>
                  <a:gd name="T42" fmla="*/ 0 w 157"/>
                  <a:gd name="T43" fmla="*/ 0 h 65"/>
                  <a:gd name="T44" fmla="*/ 0 w 157"/>
                  <a:gd name="T45" fmla="*/ 0 h 65"/>
                  <a:gd name="T46" fmla="*/ 0 w 157"/>
                  <a:gd name="T47" fmla="*/ 0 h 65"/>
                  <a:gd name="T48" fmla="*/ 0 w 157"/>
                  <a:gd name="T49" fmla="*/ 0 h 65"/>
                  <a:gd name="T50" fmla="*/ 0 w 157"/>
                  <a:gd name="T51" fmla="*/ 0 h 65"/>
                  <a:gd name="T52" fmla="*/ 0 w 157"/>
                  <a:gd name="T53" fmla="*/ 0 h 65"/>
                  <a:gd name="T54" fmla="*/ 0 w 157"/>
                  <a:gd name="T55" fmla="*/ 0 h 65"/>
                  <a:gd name="T56" fmla="*/ 0 w 157"/>
                  <a:gd name="T57" fmla="*/ 0 h 65"/>
                  <a:gd name="T58" fmla="*/ 0 w 157"/>
                  <a:gd name="T59" fmla="*/ 0 h 65"/>
                  <a:gd name="T60" fmla="*/ 0 w 157"/>
                  <a:gd name="T61" fmla="*/ 0 h 65"/>
                  <a:gd name="T62" fmla="*/ 0 w 157"/>
                  <a:gd name="T63" fmla="*/ 0 h 65"/>
                  <a:gd name="T64" fmla="*/ 0 w 157"/>
                  <a:gd name="T65" fmla="*/ 0 h 65"/>
                  <a:gd name="T66" fmla="*/ 0 w 157"/>
                  <a:gd name="T67" fmla="*/ 0 h 65"/>
                  <a:gd name="T68" fmla="*/ 0 w 157"/>
                  <a:gd name="T69" fmla="*/ 0 h 65"/>
                  <a:gd name="T70" fmla="*/ 0 w 157"/>
                  <a:gd name="T71" fmla="*/ 0 h 65"/>
                  <a:gd name="T72" fmla="*/ 0 w 157"/>
                  <a:gd name="T73" fmla="*/ 0 h 65"/>
                  <a:gd name="T74" fmla="*/ 0 w 157"/>
                  <a:gd name="T75" fmla="*/ 0 h 65"/>
                  <a:gd name="T76" fmla="*/ 0 w 157"/>
                  <a:gd name="T77" fmla="*/ 0 h 65"/>
                  <a:gd name="T78" fmla="*/ 0 w 157"/>
                  <a:gd name="T79" fmla="*/ 0 h 65"/>
                  <a:gd name="T80" fmla="*/ 0 w 157"/>
                  <a:gd name="T81" fmla="*/ 0 h 65"/>
                  <a:gd name="T82" fmla="*/ 0 w 157"/>
                  <a:gd name="T83" fmla="*/ 0 h 65"/>
                  <a:gd name="T84" fmla="*/ 0 w 157"/>
                  <a:gd name="T85" fmla="*/ 0 h 65"/>
                  <a:gd name="T86" fmla="*/ 0 w 157"/>
                  <a:gd name="T87" fmla="*/ 0 h 65"/>
                  <a:gd name="T88" fmla="*/ 0 w 157"/>
                  <a:gd name="T89" fmla="*/ 0 h 65"/>
                  <a:gd name="T90" fmla="*/ 0 w 157"/>
                  <a:gd name="T91" fmla="*/ 0 h 65"/>
                  <a:gd name="T92" fmla="*/ 0 w 157"/>
                  <a:gd name="T93" fmla="*/ 0 h 65"/>
                  <a:gd name="T94" fmla="*/ 0 w 157"/>
                  <a:gd name="T95" fmla="*/ 0 h 65"/>
                  <a:gd name="T96" fmla="*/ 0 w 157"/>
                  <a:gd name="T97" fmla="*/ 0 h 65"/>
                  <a:gd name="T98" fmla="*/ 0 w 157"/>
                  <a:gd name="T99" fmla="*/ 0 h 65"/>
                  <a:gd name="T100" fmla="*/ 0 w 157"/>
                  <a:gd name="T101" fmla="*/ 0 h 65"/>
                  <a:gd name="T102" fmla="*/ 0 w 157"/>
                  <a:gd name="T103" fmla="*/ 0 h 65"/>
                  <a:gd name="T104" fmla="*/ 0 w 157"/>
                  <a:gd name="T105" fmla="*/ 0 h 65"/>
                  <a:gd name="T106" fmla="*/ 0 w 157"/>
                  <a:gd name="T107" fmla="*/ 0 h 65"/>
                  <a:gd name="T108" fmla="*/ 0 w 157"/>
                  <a:gd name="T109" fmla="*/ 0 h 65"/>
                  <a:gd name="T110" fmla="*/ 0 w 157"/>
                  <a:gd name="T111" fmla="*/ 0 h 65"/>
                  <a:gd name="T112" fmla="*/ 0 w 157"/>
                  <a:gd name="T113" fmla="*/ 0 h 65"/>
                  <a:gd name="T114" fmla="*/ 0 w 157"/>
                  <a:gd name="T115" fmla="*/ 0 h 65"/>
                  <a:gd name="T116" fmla="*/ 0 w 157"/>
                  <a:gd name="T117" fmla="*/ 0 h 65"/>
                  <a:gd name="T118" fmla="*/ 0 w 157"/>
                  <a:gd name="T119" fmla="*/ 0 h 65"/>
                  <a:gd name="T120" fmla="*/ 0 w 157"/>
                  <a:gd name="T121" fmla="*/ 0 h 65"/>
                  <a:gd name="T122" fmla="*/ 0 w 157"/>
                  <a:gd name="T123" fmla="*/ 0 h 65"/>
                  <a:gd name="T124" fmla="*/ 0 w 157"/>
                  <a:gd name="T125" fmla="*/ 0 h 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65">
                    <a:moveTo>
                      <a:pt x="0" y="65"/>
                    </a:moveTo>
                    <a:lnTo>
                      <a:pt x="1" y="65"/>
                    </a:lnTo>
                    <a:lnTo>
                      <a:pt x="2" y="65"/>
                    </a:lnTo>
                    <a:lnTo>
                      <a:pt x="3" y="65"/>
                    </a:lnTo>
                    <a:lnTo>
                      <a:pt x="4" y="65"/>
                    </a:lnTo>
                    <a:lnTo>
                      <a:pt x="6" y="65"/>
                    </a:lnTo>
                    <a:lnTo>
                      <a:pt x="7" y="59"/>
                    </a:lnTo>
                    <a:lnTo>
                      <a:pt x="8" y="59"/>
                    </a:lnTo>
                    <a:lnTo>
                      <a:pt x="9" y="59"/>
                    </a:lnTo>
                    <a:lnTo>
                      <a:pt x="10" y="59"/>
                    </a:lnTo>
                    <a:lnTo>
                      <a:pt x="11" y="59"/>
                    </a:lnTo>
                    <a:lnTo>
                      <a:pt x="14" y="59"/>
                    </a:lnTo>
                    <a:lnTo>
                      <a:pt x="15" y="59"/>
                    </a:lnTo>
                    <a:lnTo>
                      <a:pt x="16" y="59"/>
                    </a:lnTo>
                    <a:lnTo>
                      <a:pt x="17" y="59"/>
                    </a:lnTo>
                    <a:lnTo>
                      <a:pt x="18" y="59"/>
                    </a:lnTo>
                    <a:lnTo>
                      <a:pt x="19" y="59"/>
                    </a:lnTo>
                    <a:lnTo>
                      <a:pt x="21" y="59"/>
                    </a:lnTo>
                    <a:lnTo>
                      <a:pt x="22" y="52"/>
                    </a:lnTo>
                    <a:lnTo>
                      <a:pt x="23" y="52"/>
                    </a:lnTo>
                    <a:lnTo>
                      <a:pt x="24" y="52"/>
                    </a:lnTo>
                    <a:lnTo>
                      <a:pt x="26" y="52"/>
                    </a:lnTo>
                    <a:lnTo>
                      <a:pt x="27" y="52"/>
                    </a:lnTo>
                    <a:lnTo>
                      <a:pt x="29" y="52"/>
                    </a:lnTo>
                    <a:lnTo>
                      <a:pt x="30" y="52"/>
                    </a:lnTo>
                    <a:lnTo>
                      <a:pt x="31" y="52"/>
                    </a:lnTo>
                    <a:lnTo>
                      <a:pt x="32" y="52"/>
                    </a:lnTo>
                    <a:lnTo>
                      <a:pt x="33" y="52"/>
                    </a:lnTo>
                    <a:lnTo>
                      <a:pt x="34" y="52"/>
                    </a:lnTo>
                    <a:lnTo>
                      <a:pt x="36" y="52"/>
                    </a:lnTo>
                    <a:lnTo>
                      <a:pt x="37" y="52"/>
                    </a:lnTo>
                    <a:lnTo>
                      <a:pt x="39" y="52"/>
                    </a:lnTo>
                    <a:lnTo>
                      <a:pt x="40" y="52"/>
                    </a:lnTo>
                    <a:lnTo>
                      <a:pt x="41" y="52"/>
                    </a:lnTo>
                    <a:lnTo>
                      <a:pt x="42" y="52"/>
                    </a:lnTo>
                    <a:lnTo>
                      <a:pt x="44" y="52"/>
                    </a:lnTo>
                    <a:lnTo>
                      <a:pt x="45" y="52"/>
                    </a:lnTo>
                    <a:lnTo>
                      <a:pt x="46" y="52"/>
                    </a:lnTo>
                    <a:lnTo>
                      <a:pt x="47" y="52"/>
                    </a:lnTo>
                    <a:lnTo>
                      <a:pt x="48" y="52"/>
                    </a:lnTo>
                    <a:lnTo>
                      <a:pt x="49" y="52"/>
                    </a:lnTo>
                    <a:lnTo>
                      <a:pt x="51" y="52"/>
                    </a:lnTo>
                    <a:lnTo>
                      <a:pt x="53" y="52"/>
                    </a:lnTo>
                    <a:lnTo>
                      <a:pt x="54" y="52"/>
                    </a:lnTo>
                    <a:lnTo>
                      <a:pt x="55" y="52"/>
                    </a:lnTo>
                    <a:lnTo>
                      <a:pt x="56" y="46"/>
                    </a:lnTo>
                    <a:lnTo>
                      <a:pt x="57" y="46"/>
                    </a:lnTo>
                    <a:lnTo>
                      <a:pt x="59" y="46"/>
                    </a:lnTo>
                    <a:lnTo>
                      <a:pt x="60" y="46"/>
                    </a:lnTo>
                    <a:lnTo>
                      <a:pt x="61" y="46"/>
                    </a:lnTo>
                    <a:lnTo>
                      <a:pt x="62" y="46"/>
                    </a:lnTo>
                    <a:lnTo>
                      <a:pt x="63" y="46"/>
                    </a:lnTo>
                    <a:lnTo>
                      <a:pt x="64" y="46"/>
                    </a:lnTo>
                    <a:lnTo>
                      <a:pt x="67" y="46"/>
                    </a:lnTo>
                    <a:lnTo>
                      <a:pt x="68" y="46"/>
                    </a:lnTo>
                    <a:lnTo>
                      <a:pt x="69" y="46"/>
                    </a:lnTo>
                    <a:lnTo>
                      <a:pt x="70" y="46"/>
                    </a:lnTo>
                    <a:lnTo>
                      <a:pt x="71" y="46"/>
                    </a:lnTo>
                    <a:lnTo>
                      <a:pt x="72" y="46"/>
                    </a:lnTo>
                    <a:lnTo>
                      <a:pt x="74" y="46"/>
                    </a:lnTo>
                    <a:lnTo>
                      <a:pt x="75" y="46"/>
                    </a:lnTo>
                    <a:lnTo>
                      <a:pt x="76" y="46"/>
                    </a:lnTo>
                    <a:lnTo>
                      <a:pt x="77" y="46"/>
                    </a:lnTo>
                    <a:lnTo>
                      <a:pt x="79" y="46"/>
                    </a:lnTo>
                    <a:lnTo>
                      <a:pt x="80" y="46"/>
                    </a:lnTo>
                    <a:lnTo>
                      <a:pt x="82" y="46"/>
                    </a:lnTo>
                    <a:lnTo>
                      <a:pt x="83" y="46"/>
                    </a:lnTo>
                    <a:lnTo>
                      <a:pt x="84" y="46"/>
                    </a:lnTo>
                    <a:lnTo>
                      <a:pt x="85" y="39"/>
                    </a:lnTo>
                    <a:lnTo>
                      <a:pt x="86" y="39"/>
                    </a:lnTo>
                    <a:lnTo>
                      <a:pt x="87" y="39"/>
                    </a:lnTo>
                    <a:lnTo>
                      <a:pt x="89" y="39"/>
                    </a:lnTo>
                    <a:lnTo>
                      <a:pt x="90" y="39"/>
                    </a:lnTo>
                    <a:lnTo>
                      <a:pt x="91" y="39"/>
                    </a:lnTo>
                    <a:lnTo>
                      <a:pt x="93" y="39"/>
                    </a:lnTo>
                    <a:lnTo>
                      <a:pt x="94" y="39"/>
                    </a:lnTo>
                    <a:lnTo>
                      <a:pt x="95" y="39"/>
                    </a:lnTo>
                    <a:lnTo>
                      <a:pt x="97" y="39"/>
                    </a:lnTo>
                    <a:lnTo>
                      <a:pt x="98" y="33"/>
                    </a:lnTo>
                    <a:lnTo>
                      <a:pt x="99" y="33"/>
                    </a:lnTo>
                    <a:lnTo>
                      <a:pt x="100" y="33"/>
                    </a:lnTo>
                    <a:lnTo>
                      <a:pt x="101" y="33"/>
                    </a:lnTo>
                    <a:lnTo>
                      <a:pt x="102" y="33"/>
                    </a:lnTo>
                    <a:lnTo>
                      <a:pt x="104" y="33"/>
                    </a:lnTo>
                    <a:lnTo>
                      <a:pt x="106" y="33"/>
                    </a:lnTo>
                    <a:lnTo>
                      <a:pt x="107" y="33"/>
                    </a:lnTo>
                    <a:lnTo>
                      <a:pt x="108" y="33"/>
                    </a:lnTo>
                    <a:lnTo>
                      <a:pt x="109" y="39"/>
                    </a:lnTo>
                    <a:lnTo>
                      <a:pt x="110" y="39"/>
                    </a:lnTo>
                    <a:lnTo>
                      <a:pt x="112" y="39"/>
                    </a:lnTo>
                    <a:lnTo>
                      <a:pt x="113" y="39"/>
                    </a:lnTo>
                    <a:lnTo>
                      <a:pt x="114" y="39"/>
                    </a:lnTo>
                    <a:lnTo>
                      <a:pt x="115" y="39"/>
                    </a:lnTo>
                    <a:lnTo>
                      <a:pt x="116" y="39"/>
                    </a:lnTo>
                    <a:lnTo>
                      <a:pt x="117" y="39"/>
                    </a:lnTo>
                    <a:lnTo>
                      <a:pt x="120" y="39"/>
                    </a:lnTo>
                    <a:lnTo>
                      <a:pt x="121" y="39"/>
                    </a:lnTo>
                    <a:lnTo>
                      <a:pt x="122" y="39"/>
                    </a:lnTo>
                    <a:lnTo>
                      <a:pt x="123" y="39"/>
                    </a:lnTo>
                    <a:lnTo>
                      <a:pt x="124" y="39"/>
                    </a:lnTo>
                    <a:lnTo>
                      <a:pt x="125" y="39"/>
                    </a:lnTo>
                    <a:lnTo>
                      <a:pt x="127" y="39"/>
                    </a:lnTo>
                    <a:lnTo>
                      <a:pt x="128" y="33"/>
                    </a:lnTo>
                    <a:lnTo>
                      <a:pt x="129" y="33"/>
                    </a:lnTo>
                    <a:lnTo>
                      <a:pt x="130" y="33"/>
                    </a:lnTo>
                    <a:lnTo>
                      <a:pt x="131" y="33"/>
                    </a:lnTo>
                    <a:lnTo>
                      <a:pt x="133" y="33"/>
                    </a:lnTo>
                    <a:lnTo>
                      <a:pt x="135" y="33"/>
                    </a:lnTo>
                    <a:lnTo>
                      <a:pt x="136" y="33"/>
                    </a:lnTo>
                    <a:lnTo>
                      <a:pt x="137" y="33"/>
                    </a:lnTo>
                    <a:lnTo>
                      <a:pt x="138" y="33"/>
                    </a:lnTo>
                    <a:lnTo>
                      <a:pt x="139" y="26"/>
                    </a:lnTo>
                    <a:lnTo>
                      <a:pt x="140" y="26"/>
                    </a:lnTo>
                    <a:lnTo>
                      <a:pt x="142" y="26"/>
                    </a:lnTo>
                    <a:lnTo>
                      <a:pt x="143" y="26"/>
                    </a:lnTo>
                    <a:lnTo>
                      <a:pt x="144" y="26"/>
                    </a:lnTo>
                    <a:lnTo>
                      <a:pt x="146" y="20"/>
                    </a:lnTo>
                    <a:lnTo>
                      <a:pt x="147" y="20"/>
                    </a:lnTo>
                    <a:lnTo>
                      <a:pt x="148" y="13"/>
                    </a:lnTo>
                    <a:lnTo>
                      <a:pt x="150" y="13"/>
                    </a:lnTo>
                    <a:lnTo>
                      <a:pt x="151" y="7"/>
                    </a:lnTo>
                    <a:lnTo>
                      <a:pt x="152" y="7"/>
                    </a:lnTo>
                    <a:lnTo>
                      <a:pt x="153" y="7"/>
                    </a:lnTo>
                    <a:lnTo>
                      <a:pt x="154" y="7"/>
                    </a:lnTo>
                    <a:lnTo>
                      <a:pt x="155" y="7"/>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8" name="Freeform 87"/>
              <p:cNvSpPr>
                <a:spLocks/>
              </p:cNvSpPr>
              <p:nvPr/>
            </p:nvSpPr>
            <p:spPr bwMode="auto">
              <a:xfrm>
                <a:off x="1892" y="3734"/>
                <a:ext cx="47" cy="4"/>
              </a:xfrm>
              <a:custGeom>
                <a:avLst/>
                <a:gdLst>
                  <a:gd name="T0" fmla="*/ 0 w 157"/>
                  <a:gd name="T1" fmla="*/ 0 h 38"/>
                  <a:gd name="T2" fmla="*/ 0 w 157"/>
                  <a:gd name="T3" fmla="*/ 0 h 38"/>
                  <a:gd name="T4" fmla="*/ 0 w 157"/>
                  <a:gd name="T5" fmla="*/ 0 h 38"/>
                  <a:gd name="T6" fmla="*/ 0 w 157"/>
                  <a:gd name="T7" fmla="*/ 0 h 38"/>
                  <a:gd name="T8" fmla="*/ 0 w 157"/>
                  <a:gd name="T9" fmla="*/ 0 h 38"/>
                  <a:gd name="T10" fmla="*/ 0 w 157"/>
                  <a:gd name="T11" fmla="*/ 0 h 38"/>
                  <a:gd name="T12" fmla="*/ 0 w 157"/>
                  <a:gd name="T13" fmla="*/ 0 h 38"/>
                  <a:gd name="T14" fmla="*/ 0 w 157"/>
                  <a:gd name="T15" fmla="*/ 0 h 38"/>
                  <a:gd name="T16" fmla="*/ 0 w 157"/>
                  <a:gd name="T17" fmla="*/ 0 h 38"/>
                  <a:gd name="T18" fmla="*/ 0 w 157"/>
                  <a:gd name="T19" fmla="*/ 0 h 38"/>
                  <a:gd name="T20" fmla="*/ 0 w 157"/>
                  <a:gd name="T21" fmla="*/ 0 h 38"/>
                  <a:gd name="T22" fmla="*/ 0 w 157"/>
                  <a:gd name="T23" fmla="*/ 0 h 38"/>
                  <a:gd name="T24" fmla="*/ 0 w 157"/>
                  <a:gd name="T25" fmla="*/ 0 h 38"/>
                  <a:gd name="T26" fmla="*/ 0 w 157"/>
                  <a:gd name="T27" fmla="*/ 0 h 38"/>
                  <a:gd name="T28" fmla="*/ 0 w 157"/>
                  <a:gd name="T29" fmla="*/ 0 h 38"/>
                  <a:gd name="T30" fmla="*/ 0 w 157"/>
                  <a:gd name="T31" fmla="*/ 0 h 38"/>
                  <a:gd name="T32" fmla="*/ 0 w 157"/>
                  <a:gd name="T33" fmla="*/ 0 h 38"/>
                  <a:gd name="T34" fmla="*/ 0 w 157"/>
                  <a:gd name="T35" fmla="*/ 0 h 38"/>
                  <a:gd name="T36" fmla="*/ 0 w 157"/>
                  <a:gd name="T37" fmla="*/ 0 h 38"/>
                  <a:gd name="T38" fmla="*/ 0 w 157"/>
                  <a:gd name="T39" fmla="*/ 0 h 38"/>
                  <a:gd name="T40" fmla="*/ 0 w 157"/>
                  <a:gd name="T41" fmla="*/ 0 h 38"/>
                  <a:gd name="T42" fmla="*/ 0 w 157"/>
                  <a:gd name="T43" fmla="*/ 0 h 38"/>
                  <a:gd name="T44" fmla="*/ 0 w 157"/>
                  <a:gd name="T45" fmla="*/ 0 h 38"/>
                  <a:gd name="T46" fmla="*/ 0 w 157"/>
                  <a:gd name="T47" fmla="*/ 0 h 38"/>
                  <a:gd name="T48" fmla="*/ 0 w 157"/>
                  <a:gd name="T49" fmla="*/ 0 h 38"/>
                  <a:gd name="T50" fmla="*/ 0 w 157"/>
                  <a:gd name="T51" fmla="*/ 0 h 38"/>
                  <a:gd name="T52" fmla="*/ 0 w 157"/>
                  <a:gd name="T53" fmla="*/ 0 h 38"/>
                  <a:gd name="T54" fmla="*/ 0 w 157"/>
                  <a:gd name="T55" fmla="*/ 0 h 38"/>
                  <a:gd name="T56" fmla="*/ 0 w 157"/>
                  <a:gd name="T57" fmla="*/ 0 h 38"/>
                  <a:gd name="T58" fmla="*/ 0 w 157"/>
                  <a:gd name="T59" fmla="*/ 0 h 38"/>
                  <a:gd name="T60" fmla="*/ 0 w 157"/>
                  <a:gd name="T61" fmla="*/ 0 h 38"/>
                  <a:gd name="T62" fmla="*/ 0 w 157"/>
                  <a:gd name="T63" fmla="*/ 0 h 38"/>
                  <a:gd name="T64" fmla="*/ 0 w 157"/>
                  <a:gd name="T65" fmla="*/ 0 h 38"/>
                  <a:gd name="T66" fmla="*/ 0 w 157"/>
                  <a:gd name="T67" fmla="*/ 0 h 38"/>
                  <a:gd name="T68" fmla="*/ 0 w 157"/>
                  <a:gd name="T69" fmla="*/ 0 h 38"/>
                  <a:gd name="T70" fmla="*/ 0 w 157"/>
                  <a:gd name="T71" fmla="*/ 0 h 38"/>
                  <a:gd name="T72" fmla="*/ 0 w 157"/>
                  <a:gd name="T73" fmla="*/ 0 h 38"/>
                  <a:gd name="T74" fmla="*/ 0 w 157"/>
                  <a:gd name="T75" fmla="*/ 0 h 38"/>
                  <a:gd name="T76" fmla="*/ 0 w 157"/>
                  <a:gd name="T77" fmla="*/ 0 h 38"/>
                  <a:gd name="T78" fmla="*/ 0 w 157"/>
                  <a:gd name="T79" fmla="*/ 0 h 38"/>
                  <a:gd name="T80" fmla="*/ 0 w 157"/>
                  <a:gd name="T81" fmla="*/ 0 h 38"/>
                  <a:gd name="T82" fmla="*/ 0 w 157"/>
                  <a:gd name="T83" fmla="*/ 0 h 38"/>
                  <a:gd name="T84" fmla="*/ 0 w 157"/>
                  <a:gd name="T85" fmla="*/ 0 h 38"/>
                  <a:gd name="T86" fmla="*/ 0 w 157"/>
                  <a:gd name="T87" fmla="*/ 0 h 38"/>
                  <a:gd name="T88" fmla="*/ 0 w 157"/>
                  <a:gd name="T89" fmla="*/ 0 h 38"/>
                  <a:gd name="T90" fmla="*/ 0 w 157"/>
                  <a:gd name="T91" fmla="*/ 0 h 38"/>
                  <a:gd name="T92" fmla="*/ 0 w 157"/>
                  <a:gd name="T93" fmla="*/ 0 h 38"/>
                  <a:gd name="T94" fmla="*/ 0 w 157"/>
                  <a:gd name="T95" fmla="*/ 0 h 38"/>
                  <a:gd name="T96" fmla="*/ 0 w 157"/>
                  <a:gd name="T97" fmla="*/ 0 h 38"/>
                  <a:gd name="T98" fmla="*/ 0 w 157"/>
                  <a:gd name="T99" fmla="*/ 0 h 38"/>
                  <a:gd name="T100" fmla="*/ 0 w 157"/>
                  <a:gd name="T101" fmla="*/ 0 h 38"/>
                  <a:gd name="T102" fmla="*/ 0 w 157"/>
                  <a:gd name="T103" fmla="*/ 0 h 38"/>
                  <a:gd name="T104" fmla="*/ 0 w 157"/>
                  <a:gd name="T105" fmla="*/ 0 h 38"/>
                  <a:gd name="T106" fmla="*/ 0 w 157"/>
                  <a:gd name="T107" fmla="*/ 0 h 38"/>
                  <a:gd name="T108" fmla="*/ 0 w 157"/>
                  <a:gd name="T109" fmla="*/ 0 h 38"/>
                  <a:gd name="T110" fmla="*/ 0 w 157"/>
                  <a:gd name="T111" fmla="*/ 0 h 38"/>
                  <a:gd name="T112" fmla="*/ 0 w 157"/>
                  <a:gd name="T113" fmla="*/ 0 h 38"/>
                  <a:gd name="T114" fmla="*/ 0 w 157"/>
                  <a:gd name="T115" fmla="*/ 0 h 38"/>
                  <a:gd name="T116" fmla="*/ 0 w 157"/>
                  <a:gd name="T117" fmla="*/ 0 h 38"/>
                  <a:gd name="T118" fmla="*/ 0 w 157"/>
                  <a:gd name="T119" fmla="*/ 0 h 38"/>
                  <a:gd name="T120" fmla="*/ 0 w 157"/>
                  <a:gd name="T121" fmla="*/ 0 h 38"/>
                  <a:gd name="T122" fmla="*/ 0 w 157"/>
                  <a:gd name="T123" fmla="*/ 0 h 38"/>
                  <a:gd name="T124" fmla="*/ 0 w 157"/>
                  <a:gd name="T125" fmla="*/ 0 h 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38">
                    <a:moveTo>
                      <a:pt x="0" y="38"/>
                    </a:moveTo>
                    <a:lnTo>
                      <a:pt x="2" y="38"/>
                    </a:lnTo>
                    <a:lnTo>
                      <a:pt x="3" y="38"/>
                    </a:lnTo>
                    <a:lnTo>
                      <a:pt x="4" y="38"/>
                    </a:lnTo>
                    <a:lnTo>
                      <a:pt x="5" y="38"/>
                    </a:lnTo>
                    <a:lnTo>
                      <a:pt x="6" y="38"/>
                    </a:lnTo>
                    <a:lnTo>
                      <a:pt x="8" y="32"/>
                    </a:lnTo>
                    <a:lnTo>
                      <a:pt x="9" y="32"/>
                    </a:lnTo>
                    <a:lnTo>
                      <a:pt x="10" y="32"/>
                    </a:lnTo>
                    <a:lnTo>
                      <a:pt x="11" y="32"/>
                    </a:lnTo>
                    <a:lnTo>
                      <a:pt x="12" y="32"/>
                    </a:lnTo>
                    <a:lnTo>
                      <a:pt x="13" y="32"/>
                    </a:lnTo>
                    <a:lnTo>
                      <a:pt x="16" y="32"/>
                    </a:lnTo>
                    <a:lnTo>
                      <a:pt x="17" y="25"/>
                    </a:lnTo>
                    <a:lnTo>
                      <a:pt x="18" y="25"/>
                    </a:lnTo>
                    <a:lnTo>
                      <a:pt x="19" y="25"/>
                    </a:lnTo>
                    <a:lnTo>
                      <a:pt x="20" y="25"/>
                    </a:lnTo>
                    <a:lnTo>
                      <a:pt x="21" y="25"/>
                    </a:lnTo>
                    <a:lnTo>
                      <a:pt x="23" y="25"/>
                    </a:lnTo>
                    <a:lnTo>
                      <a:pt x="24" y="25"/>
                    </a:lnTo>
                    <a:lnTo>
                      <a:pt x="25" y="25"/>
                    </a:lnTo>
                    <a:lnTo>
                      <a:pt x="26" y="25"/>
                    </a:lnTo>
                    <a:lnTo>
                      <a:pt x="27" y="25"/>
                    </a:lnTo>
                    <a:lnTo>
                      <a:pt x="29" y="25"/>
                    </a:lnTo>
                    <a:lnTo>
                      <a:pt x="31" y="25"/>
                    </a:lnTo>
                    <a:lnTo>
                      <a:pt x="32" y="25"/>
                    </a:lnTo>
                    <a:lnTo>
                      <a:pt x="33" y="25"/>
                    </a:lnTo>
                    <a:lnTo>
                      <a:pt x="34" y="25"/>
                    </a:lnTo>
                    <a:lnTo>
                      <a:pt x="35" y="25"/>
                    </a:lnTo>
                    <a:lnTo>
                      <a:pt x="36" y="25"/>
                    </a:lnTo>
                    <a:lnTo>
                      <a:pt x="38" y="25"/>
                    </a:lnTo>
                    <a:lnTo>
                      <a:pt x="39" y="25"/>
                    </a:lnTo>
                    <a:lnTo>
                      <a:pt x="40" y="25"/>
                    </a:lnTo>
                    <a:lnTo>
                      <a:pt x="42" y="25"/>
                    </a:lnTo>
                    <a:lnTo>
                      <a:pt x="43" y="25"/>
                    </a:lnTo>
                    <a:lnTo>
                      <a:pt x="44" y="25"/>
                    </a:lnTo>
                    <a:lnTo>
                      <a:pt x="46" y="25"/>
                    </a:lnTo>
                    <a:lnTo>
                      <a:pt x="47" y="25"/>
                    </a:lnTo>
                    <a:lnTo>
                      <a:pt x="48" y="32"/>
                    </a:lnTo>
                    <a:lnTo>
                      <a:pt x="49" y="32"/>
                    </a:lnTo>
                    <a:lnTo>
                      <a:pt x="50" y="32"/>
                    </a:lnTo>
                    <a:lnTo>
                      <a:pt x="51" y="32"/>
                    </a:lnTo>
                    <a:lnTo>
                      <a:pt x="53" y="32"/>
                    </a:lnTo>
                    <a:lnTo>
                      <a:pt x="54" y="32"/>
                    </a:lnTo>
                    <a:lnTo>
                      <a:pt x="56" y="25"/>
                    </a:lnTo>
                    <a:lnTo>
                      <a:pt x="57" y="25"/>
                    </a:lnTo>
                    <a:lnTo>
                      <a:pt x="58" y="25"/>
                    </a:lnTo>
                    <a:lnTo>
                      <a:pt x="59" y="25"/>
                    </a:lnTo>
                    <a:lnTo>
                      <a:pt x="61" y="25"/>
                    </a:lnTo>
                    <a:lnTo>
                      <a:pt x="62" y="25"/>
                    </a:lnTo>
                    <a:lnTo>
                      <a:pt x="63" y="25"/>
                    </a:lnTo>
                    <a:lnTo>
                      <a:pt x="64" y="25"/>
                    </a:lnTo>
                    <a:lnTo>
                      <a:pt x="65" y="25"/>
                    </a:lnTo>
                    <a:lnTo>
                      <a:pt x="66" y="25"/>
                    </a:lnTo>
                    <a:lnTo>
                      <a:pt x="69" y="25"/>
                    </a:lnTo>
                    <a:lnTo>
                      <a:pt x="70" y="25"/>
                    </a:lnTo>
                    <a:lnTo>
                      <a:pt x="71" y="25"/>
                    </a:lnTo>
                    <a:lnTo>
                      <a:pt x="72" y="25"/>
                    </a:lnTo>
                    <a:lnTo>
                      <a:pt x="73" y="25"/>
                    </a:lnTo>
                    <a:lnTo>
                      <a:pt x="74" y="19"/>
                    </a:lnTo>
                    <a:lnTo>
                      <a:pt x="76" y="19"/>
                    </a:lnTo>
                    <a:lnTo>
                      <a:pt x="77" y="19"/>
                    </a:lnTo>
                    <a:lnTo>
                      <a:pt x="78" y="19"/>
                    </a:lnTo>
                    <a:lnTo>
                      <a:pt x="79" y="19"/>
                    </a:lnTo>
                    <a:lnTo>
                      <a:pt x="80" y="19"/>
                    </a:lnTo>
                    <a:lnTo>
                      <a:pt x="82" y="19"/>
                    </a:lnTo>
                    <a:lnTo>
                      <a:pt x="84" y="19"/>
                    </a:lnTo>
                    <a:lnTo>
                      <a:pt x="85" y="19"/>
                    </a:lnTo>
                    <a:lnTo>
                      <a:pt x="86" y="19"/>
                    </a:lnTo>
                    <a:lnTo>
                      <a:pt x="87" y="19"/>
                    </a:lnTo>
                    <a:lnTo>
                      <a:pt x="88" y="19"/>
                    </a:lnTo>
                    <a:lnTo>
                      <a:pt x="89" y="19"/>
                    </a:lnTo>
                    <a:lnTo>
                      <a:pt x="91" y="19"/>
                    </a:lnTo>
                    <a:lnTo>
                      <a:pt x="92" y="19"/>
                    </a:lnTo>
                    <a:lnTo>
                      <a:pt x="93" y="19"/>
                    </a:lnTo>
                    <a:lnTo>
                      <a:pt x="94" y="19"/>
                    </a:lnTo>
                    <a:lnTo>
                      <a:pt x="96" y="13"/>
                    </a:lnTo>
                    <a:lnTo>
                      <a:pt x="97" y="13"/>
                    </a:lnTo>
                    <a:lnTo>
                      <a:pt x="99" y="13"/>
                    </a:lnTo>
                    <a:lnTo>
                      <a:pt x="100" y="13"/>
                    </a:lnTo>
                    <a:lnTo>
                      <a:pt x="101" y="13"/>
                    </a:lnTo>
                    <a:lnTo>
                      <a:pt x="102" y="13"/>
                    </a:lnTo>
                    <a:lnTo>
                      <a:pt x="103" y="13"/>
                    </a:lnTo>
                    <a:lnTo>
                      <a:pt x="104" y="13"/>
                    </a:lnTo>
                    <a:lnTo>
                      <a:pt x="106" y="13"/>
                    </a:lnTo>
                    <a:lnTo>
                      <a:pt x="107" y="11"/>
                    </a:lnTo>
                    <a:lnTo>
                      <a:pt x="109" y="11"/>
                    </a:lnTo>
                    <a:lnTo>
                      <a:pt x="110" y="11"/>
                    </a:lnTo>
                    <a:lnTo>
                      <a:pt x="111" y="11"/>
                    </a:lnTo>
                    <a:lnTo>
                      <a:pt x="112" y="6"/>
                    </a:lnTo>
                    <a:lnTo>
                      <a:pt x="114" y="6"/>
                    </a:lnTo>
                    <a:lnTo>
                      <a:pt x="115" y="6"/>
                    </a:lnTo>
                    <a:lnTo>
                      <a:pt x="116" y="6"/>
                    </a:lnTo>
                    <a:lnTo>
                      <a:pt x="117" y="5"/>
                    </a:lnTo>
                    <a:lnTo>
                      <a:pt x="118" y="5"/>
                    </a:lnTo>
                    <a:lnTo>
                      <a:pt x="119" y="5"/>
                    </a:lnTo>
                    <a:lnTo>
                      <a:pt x="122" y="5"/>
                    </a:lnTo>
                    <a:lnTo>
                      <a:pt x="123" y="5"/>
                    </a:lnTo>
                    <a:lnTo>
                      <a:pt x="124" y="5"/>
                    </a:lnTo>
                    <a:lnTo>
                      <a:pt x="125" y="5"/>
                    </a:lnTo>
                    <a:lnTo>
                      <a:pt x="126" y="0"/>
                    </a:lnTo>
                    <a:lnTo>
                      <a:pt x="127" y="5"/>
                    </a:lnTo>
                    <a:lnTo>
                      <a:pt x="129" y="5"/>
                    </a:lnTo>
                    <a:lnTo>
                      <a:pt x="130" y="5"/>
                    </a:lnTo>
                    <a:lnTo>
                      <a:pt x="131" y="5"/>
                    </a:lnTo>
                    <a:lnTo>
                      <a:pt x="132" y="5"/>
                    </a:lnTo>
                    <a:lnTo>
                      <a:pt x="133" y="5"/>
                    </a:lnTo>
                    <a:lnTo>
                      <a:pt x="134" y="5"/>
                    </a:lnTo>
                    <a:lnTo>
                      <a:pt x="137" y="5"/>
                    </a:lnTo>
                    <a:lnTo>
                      <a:pt x="138" y="5"/>
                    </a:lnTo>
                    <a:lnTo>
                      <a:pt x="139" y="5"/>
                    </a:lnTo>
                    <a:lnTo>
                      <a:pt x="140" y="5"/>
                    </a:lnTo>
                    <a:lnTo>
                      <a:pt x="141" y="5"/>
                    </a:lnTo>
                    <a:lnTo>
                      <a:pt x="142" y="5"/>
                    </a:lnTo>
                    <a:lnTo>
                      <a:pt x="144" y="5"/>
                    </a:lnTo>
                    <a:lnTo>
                      <a:pt x="145" y="5"/>
                    </a:lnTo>
                    <a:lnTo>
                      <a:pt x="146" y="5"/>
                    </a:lnTo>
                    <a:lnTo>
                      <a:pt x="147" y="5"/>
                    </a:lnTo>
                    <a:lnTo>
                      <a:pt x="149" y="5"/>
                    </a:lnTo>
                    <a:lnTo>
                      <a:pt x="150" y="5"/>
                    </a:lnTo>
                    <a:lnTo>
                      <a:pt x="152" y="5"/>
                    </a:lnTo>
                    <a:lnTo>
                      <a:pt x="153" y="5"/>
                    </a:lnTo>
                    <a:lnTo>
                      <a:pt x="154" y="5"/>
                    </a:lnTo>
                    <a:lnTo>
                      <a:pt x="155" y="5"/>
                    </a:lnTo>
                    <a:lnTo>
                      <a:pt x="156" y="5"/>
                    </a:lnTo>
                    <a:lnTo>
                      <a:pt x="157"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9" name="Freeform 88"/>
              <p:cNvSpPr>
                <a:spLocks/>
              </p:cNvSpPr>
              <p:nvPr/>
            </p:nvSpPr>
            <p:spPr bwMode="auto">
              <a:xfrm>
                <a:off x="1939" y="3731"/>
                <a:ext cx="46" cy="4"/>
              </a:xfrm>
              <a:custGeom>
                <a:avLst/>
                <a:gdLst>
                  <a:gd name="T0" fmla="*/ 0 w 158"/>
                  <a:gd name="T1" fmla="*/ 0 h 32"/>
                  <a:gd name="T2" fmla="*/ 0 w 158"/>
                  <a:gd name="T3" fmla="*/ 0 h 32"/>
                  <a:gd name="T4" fmla="*/ 0 w 158"/>
                  <a:gd name="T5" fmla="*/ 0 h 32"/>
                  <a:gd name="T6" fmla="*/ 0 w 158"/>
                  <a:gd name="T7" fmla="*/ 0 h 32"/>
                  <a:gd name="T8" fmla="*/ 0 w 158"/>
                  <a:gd name="T9" fmla="*/ 0 h 32"/>
                  <a:gd name="T10" fmla="*/ 0 w 158"/>
                  <a:gd name="T11" fmla="*/ 0 h 32"/>
                  <a:gd name="T12" fmla="*/ 0 w 158"/>
                  <a:gd name="T13" fmla="*/ 0 h 32"/>
                  <a:gd name="T14" fmla="*/ 0 w 158"/>
                  <a:gd name="T15" fmla="*/ 0 h 32"/>
                  <a:gd name="T16" fmla="*/ 0 w 158"/>
                  <a:gd name="T17" fmla="*/ 0 h 32"/>
                  <a:gd name="T18" fmla="*/ 0 w 158"/>
                  <a:gd name="T19" fmla="*/ 0 h 32"/>
                  <a:gd name="T20" fmla="*/ 0 w 158"/>
                  <a:gd name="T21" fmla="*/ 0 h 32"/>
                  <a:gd name="T22" fmla="*/ 0 w 158"/>
                  <a:gd name="T23" fmla="*/ 0 h 32"/>
                  <a:gd name="T24" fmla="*/ 0 w 158"/>
                  <a:gd name="T25" fmla="*/ 0 h 32"/>
                  <a:gd name="T26" fmla="*/ 0 w 158"/>
                  <a:gd name="T27" fmla="*/ 0 h 32"/>
                  <a:gd name="T28" fmla="*/ 0 w 158"/>
                  <a:gd name="T29" fmla="*/ 0 h 32"/>
                  <a:gd name="T30" fmla="*/ 0 w 158"/>
                  <a:gd name="T31" fmla="*/ 0 h 32"/>
                  <a:gd name="T32" fmla="*/ 0 w 158"/>
                  <a:gd name="T33" fmla="*/ 0 h 32"/>
                  <a:gd name="T34" fmla="*/ 0 w 158"/>
                  <a:gd name="T35" fmla="*/ 0 h 32"/>
                  <a:gd name="T36" fmla="*/ 0 w 158"/>
                  <a:gd name="T37" fmla="*/ 0 h 32"/>
                  <a:gd name="T38" fmla="*/ 0 w 158"/>
                  <a:gd name="T39" fmla="*/ 0 h 32"/>
                  <a:gd name="T40" fmla="*/ 0 w 158"/>
                  <a:gd name="T41" fmla="*/ 0 h 32"/>
                  <a:gd name="T42" fmla="*/ 0 w 158"/>
                  <a:gd name="T43" fmla="*/ 0 h 32"/>
                  <a:gd name="T44" fmla="*/ 0 w 158"/>
                  <a:gd name="T45" fmla="*/ 0 h 32"/>
                  <a:gd name="T46" fmla="*/ 0 w 158"/>
                  <a:gd name="T47" fmla="*/ 0 h 32"/>
                  <a:gd name="T48" fmla="*/ 0 w 158"/>
                  <a:gd name="T49" fmla="*/ 0 h 32"/>
                  <a:gd name="T50" fmla="*/ 0 w 158"/>
                  <a:gd name="T51" fmla="*/ 0 h 32"/>
                  <a:gd name="T52" fmla="*/ 0 w 158"/>
                  <a:gd name="T53" fmla="*/ 0 h 32"/>
                  <a:gd name="T54" fmla="*/ 0 w 158"/>
                  <a:gd name="T55" fmla="*/ 0 h 32"/>
                  <a:gd name="T56" fmla="*/ 0 w 158"/>
                  <a:gd name="T57" fmla="*/ 0 h 32"/>
                  <a:gd name="T58" fmla="*/ 0 w 158"/>
                  <a:gd name="T59" fmla="*/ 0 h 32"/>
                  <a:gd name="T60" fmla="*/ 0 w 158"/>
                  <a:gd name="T61" fmla="*/ 0 h 32"/>
                  <a:gd name="T62" fmla="*/ 0 w 158"/>
                  <a:gd name="T63" fmla="*/ 0 h 32"/>
                  <a:gd name="T64" fmla="*/ 0 w 158"/>
                  <a:gd name="T65" fmla="*/ 0 h 32"/>
                  <a:gd name="T66" fmla="*/ 0 w 158"/>
                  <a:gd name="T67" fmla="*/ 0 h 32"/>
                  <a:gd name="T68" fmla="*/ 0 w 158"/>
                  <a:gd name="T69" fmla="*/ 0 h 32"/>
                  <a:gd name="T70" fmla="*/ 0 w 158"/>
                  <a:gd name="T71" fmla="*/ 0 h 32"/>
                  <a:gd name="T72" fmla="*/ 0 w 158"/>
                  <a:gd name="T73" fmla="*/ 0 h 32"/>
                  <a:gd name="T74" fmla="*/ 0 w 158"/>
                  <a:gd name="T75" fmla="*/ 0 h 32"/>
                  <a:gd name="T76" fmla="*/ 0 w 158"/>
                  <a:gd name="T77" fmla="*/ 0 h 32"/>
                  <a:gd name="T78" fmla="*/ 0 w 158"/>
                  <a:gd name="T79" fmla="*/ 0 h 32"/>
                  <a:gd name="T80" fmla="*/ 0 w 158"/>
                  <a:gd name="T81" fmla="*/ 0 h 32"/>
                  <a:gd name="T82" fmla="*/ 0 w 158"/>
                  <a:gd name="T83" fmla="*/ 0 h 32"/>
                  <a:gd name="T84" fmla="*/ 0 w 158"/>
                  <a:gd name="T85" fmla="*/ 0 h 32"/>
                  <a:gd name="T86" fmla="*/ 0 w 158"/>
                  <a:gd name="T87" fmla="*/ 0 h 32"/>
                  <a:gd name="T88" fmla="*/ 0 w 158"/>
                  <a:gd name="T89" fmla="*/ 0 h 32"/>
                  <a:gd name="T90" fmla="*/ 0 w 158"/>
                  <a:gd name="T91" fmla="*/ 0 h 32"/>
                  <a:gd name="T92" fmla="*/ 0 w 158"/>
                  <a:gd name="T93" fmla="*/ 0 h 32"/>
                  <a:gd name="T94" fmla="*/ 0 w 158"/>
                  <a:gd name="T95" fmla="*/ 0 h 32"/>
                  <a:gd name="T96" fmla="*/ 0 w 158"/>
                  <a:gd name="T97" fmla="*/ 0 h 32"/>
                  <a:gd name="T98" fmla="*/ 0 w 158"/>
                  <a:gd name="T99" fmla="*/ 0 h 32"/>
                  <a:gd name="T100" fmla="*/ 0 w 158"/>
                  <a:gd name="T101" fmla="*/ 0 h 32"/>
                  <a:gd name="T102" fmla="*/ 0 w 158"/>
                  <a:gd name="T103" fmla="*/ 0 h 32"/>
                  <a:gd name="T104" fmla="*/ 0 w 158"/>
                  <a:gd name="T105" fmla="*/ 0 h 32"/>
                  <a:gd name="T106" fmla="*/ 0 w 158"/>
                  <a:gd name="T107" fmla="*/ 0 h 32"/>
                  <a:gd name="T108" fmla="*/ 0 w 158"/>
                  <a:gd name="T109" fmla="*/ 0 h 32"/>
                  <a:gd name="T110" fmla="*/ 0 w 158"/>
                  <a:gd name="T111" fmla="*/ 0 h 32"/>
                  <a:gd name="T112" fmla="*/ 0 w 158"/>
                  <a:gd name="T113" fmla="*/ 0 h 32"/>
                  <a:gd name="T114" fmla="*/ 0 w 158"/>
                  <a:gd name="T115" fmla="*/ 0 h 32"/>
                  <a:gd name="T116" fmla="*/ 0 w 158"/>
                  <a:gd name="T117" fmla="*/ 0 h 32"/>
                  <a:gd name="T118" fmla="*/ 0 w 158"/>
                  <a:gd name="T119" fmla="*/ 0 h 32"/>
                  <a:gd name="T120" fmla="*/ 0 w 158"/>
                  <a:gd name="T121" fmla="*/ 0 h 32"/>
                  <a:gd name="T122" fmla="*/ 0 w 158"/>
                  <a:gd name="T123" fmla="*/ 0 h 32"/>
                  <a:gd name="T124" fmla="*/ 0 w 158"/>
                  <a:gd name="T125" fmla="*/ 0 h 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32">
                    <a:moveTo>
                      <a:pt x="0" y="32"/>
                    </a:moveTo>
                    <a:lnTo>
                      <a:pt x="2" y="32"/>
                    </a:lnTo>
                    <a:lnTo>
                      <a:pt x="3" y="32"/>
                    </a:lnTo>
                    <a:lnTo>
                      <a:pt x="5" y="32"/>
                    </a:lnTo>
                    <a:lnTo>
                      <a:pt x="6" y="32"/>
                    </a:lnTo>
                    <a:lnTo>
                      <a:pt x="7" y="32"/>
                    </a:lnTo>
                    <a:lnTo>
                      <a:pt x="8" y="32"/>
                    </a:lnTo>
                    <a:lnTo>
                      <a:pt x="10" y="32"/>
                    </a:lnTo>
                    <a:lnTo>
                      <a:pt x="11" y="32"/>
                    </a:lnTo>
                    <a:lnTo>
                      <a:pt x="12" y="32"/>
                    </a:lnTo>
                    <a:lnTo>
                      <a:pt x="13" y="32"/>
                    </a:lnTo>
                    <a:lnTo>
                      <a:pt x="14" y="32"/>
                    </a:lnTo>
                    <a:lnTo>
                      <a:pt x="16" y="32"/>
                    </a:lnTo>
                    <a:lnTo>
                      <a:pt x="17" y="32"/>
                    </a:lnTo>
                    <a:lnTo>
                      <a:pt x="19" y="32"/>
                    </a:lnTo>
                    <a:lnTo>
                      <a:pt x="20" y="32"/>
                    </a:lnTo>
                    <a:lnTo>
                      <a:pt x="21" y="32"/>
                    </a:lnTo>
                    <a:lnTo>
                      <a:pt x="22" y="32"/>
                    </a:lnTo>
                    <a:lnTo>
                      <a:pt x="24" y="32"/>
                    </a:lnTo>
                    <a:lnTo>
                      <a:pt x="25" y="32"/>
                    </a:lnTo>
                    <a:lnTo>
                      <a:pt x="26" y="32"/>
                    </a:lnTo>
                    <a:lnTo>
                      <a:pt x="27" y="25"/>
                    </a:lnTo>
                    <a:lnTo>
                      <a:pt x="28" y="25"/>
                    </a:lnTo>
                    <a:lnTo>
                      <a:pt x="29" y="25"/>
                    </a:lnTo>
                    <a:lnTo>
                      <a:pt x="32" y="25"/>
                    </a:lnTo>
                    <a:lnTo>
                      <a:pt x="33" y="25"/>
                    </a:lnTo>
                    <a:lnTo>
                      <a:pt x="34" y="19"/>
                    </a:lnTo>
                    <a:lnTo>
                      <a:pt x="35" y="19"/>
                    </a:lnTo>
                    <a:lnTo>
                      <a:pt x="36" y="19"/>
                    </a:lnTo>
                    <a:lnTo>
                      <a:pt x="37" y="19"/>
                    </a:lnTo>
                    <a:lnTo>
                      <a:pt x="39" y="19"/>
                    </a:lnTo>
                    <a:lnTo>
                      <a:pt x="40" y="19"/>
                    </a:lnTo>
                    <a:lnTo>
                      <a:pt x="41" y="19"/>
                    </a:lnTo>
                    <a:lnTo>
                      <a:pt x="42" y="19"/>
                    </a:lnTo>
                    <a:lnTo>
                      <a:pt x="43" y="13"/>
                    </a:lnTo>
                    <a:lnTo>
                      <a:pt x="45" y="13"/>
                    </a:lnTo>
                    <a:lnTo>
                      <a:pt x="47" y="13"/>
                    </a:lnTo>
                    <a:lnTo>
                      <a:pt x="48" y="13"/>
                    </a:lnTo>
                    <a:lnTo>
                      <a:pt x="49" y="13"/>
                    </a:lnTo>
                    <a:lnTo>
                      <a:pt x="50" y="13"/>
                    </a:lnTo>
                    <a:lnTo>
                      <a:pt x="51" y="13"/>
                    </a:lnTo>
                    <a:lnTo>
                      <a:pt x="52" y="13"/>
                    </a:lnTo>
                    <a:lnTo>
                      <a:pt x="54" y="13"/>
                    </a:lnTo>
                    <a:lnTo>
                      <a:pt x="55" y="13"/>
                    </a:lnTo>
                    <a:lnTo>
                      <a:pt x="56" y="6"/>
                    </a:lnTo>
                    <a:lnTo>
                      <a:pt x="57" y="6"/>
                    </a:lnTo>
                    <a:lnTo>
                      <a:pt x="59" y="6"/>
                    </a:lnTo>
                    <a:lnTo>
                      <a:pt x="60" y="6"/>
                    </a:lnTo>
                    <a:lnTo>
                      <a:pt x="62" y="6"/>
                    </a:lnTo>
                    <a:lnTo>
                      <a:pt x="63" y="6"/>
                    </a:lnTo>
                    <a:lnTo>
                      <a:pt x="64" y="6"/>
                    </a:lnTo>
                    <a:lnTo>
                      <a:pt x="65" y="6"/>
                    </a:lnTo>
                    <a:lnTo>
                      <a:pt x="66" y="6"/>
                    </a:lnTo>
                    <a:lnTo>
                      <a:pt x="67" y="6"/>
                    </a:lnTo>
                    <a:lnTo>
                      <a:pt x="69" y="6"/>
                    </a:lnTo>
                    <a:lnTo>
                      <a:pt x="70" y="6"/>
                    </a:lnTo>
                    <a:lnTo>
                      <a:pt x="72" y="6"/>
                    </a:lnTo>
                    <a:lnTo>
                      <a:pt x="73" y="6"/>
                    </a:lnTo>
                    <a:lnTo>
                      <a:pt x="74" y="6"/>
                    </a:lnTo>
                    <a:lnTo>
                      <a:pt x="75" y="6"/>
                    </a:lnTo>
                    <a:lnTo>
                      <a:pt x="77" y="6"/>
                    </a:lnTo>
                    <a:lnTo>
                      <a:pt x="78" y="6"/>
                    </a:lnTo>
                    <a:lnTo>
                      <a:pt x="79" y="6"/>
                    </a:lnTo>
                    <a:lnTo>
                      <a:pt x="80" y="6"/>
                    </a:lnTo>
                    <a:lnTo>
                      <a:pt x="81" y="6"/>
                    </a:lnTo>
                    <a:lnTo>
                      <a:pt x="82" y="6"/>
                    </a:lnTo>
                    <a:lnTo>
                      <a:pt x="85" y="0"/>
                    </a:lnTo>
                    <a:lnTo>
                      <a:pt x="86" y="0"/>
                    </a:lnTo>
                    <a:lnTo>
                      <a:pt x="87" y="0"/>
                    </a:lnTo>
                    <a:lnTo>
                      <a:pt x="88" y="0"/>
                    </a:lnTo>
                    <a:lnTo>
                      <a:pt x="89" y="6"/>
                    </a:lnTo>
                    <a:lnTo>
                      <a:pt x="90" y="6"/>
                    </a:lnTo>
                    <a:lnTo>
                      <a:pt x="92" y="6"/>
                    </a:lnTo>
                    <a:lnTo>
                      <a:pt x="93" y="6"/>
                    </a:lnTo>
                    <a:lnTo>
                      <a:pt x="94" y="6"/>
                    </a:lnTo>
                    <a:lnTo>
                      <a:pt x="95" y="6"/>
                    </a:lnTo>
                    <a:lnTo>
                      <a:pt x="96" y="6"/>
                    </a:lnTo>
                    <a:lnTo>
                      <a:pt x="97" y="6"/>
                    </a:lnTo>
                    <a:lnTo>
                      <a:pt x="100" y="6"/>
                    </a:lnTo>
                    <a:lnTo>
                      <a:pt x="101" y="6"/>
                    </a:lnTo>
                    <a:lnTo>
                      <a:pt x="102" y="6"/>
                    </a:lnTo>
                    <a:lnTo>
                      <a:pt x="103" y="6"/>
                    </a:lnTo>
                    <a:lnTo>
                      <a:pt x="104" y="6"/>
                    </a:lnTo>
                    <a:lnTo>
                      <a:pt x="105" y="6"/>
                    </a:lnTo>
                    <a:lnTo>
                      <a:pt x="107" y="6"/>
                    </a:lnTo>
                    <a:lnTo>
                      <a:pt x="108" y="6"/>
                    </a:lnTo>
                    <a:lnTo>
                      <a:pt x="109" y="6"/>
                    </a:lnTo>
                    <a:lnTo>
                      <a:pt x="110" y="6"/>
                    </a:lnTo>
                    <a:lnTo>
                      <a:pt x="112" y="6"/>
                    </a:lnTo>
                    <a:lnTo>
                      <a:pt x="113" y="6"/>
                    </a:lnTo>
                    <a:lnTo>
                      <a:pt x="115" y="6"/>
                    </a:lnTo>
                    <a:lnTo>
                      <a:pt x="116" y="6"/>
                    </a:lnTo>
                    <a:lnTo>
                      <a:pt x="117" y="6"/>
                    </a:lnTo>
                    <a:lnTo>
                      <a:pt x="118" y="6"/>
                    </a:lnTo>
                    <a:lnTo>
                      <a:pt x="119" y="6"/>
                    </a:lnTo>
                    <a:lnTo>
                      <a:pt x="120" y="6"/>
                    </a:lnTo>
                    <a:lnTo>
                      <a:pt x="122" y="6"/>
                    </a:lnTo>
                    <a:lnTo>
                      <a:pt x="123" y="6"/>
                    </a:lnTo>
                    <a:lnTo>
                      <a:pt x="125" y="6"/>
                    </a:lnTo>
                    <a:lnTo>
                      <a:pt x="126" y="6"/>
                    </a:lnTo>
                    <a:lnTo>
                      <a:pt x="127" y="5"/>
                    </a:lnTo>
                    <a:lnTo>
                      <a:pt x="128" y="5"/>
                    </a:lnTo>
                    <a:lnTo>
                      <a:pt x="130" y="5"/>
                    </a:lnTo>
                    <a:lnTo>
                      <a:pt x="131" y="5"/>
                    </a:lnTo>
                    <a:lnTo>
                      <a:pt x="132" y="5"/>
                    </a:lnTo>
                    <a:lnTo>
                      <a:pt x="133" y="5"/>
                    </a:lnTo>
                    <a:lnTo>
                      <a:pt x="134" y="5"/>
                    </a:lnTo>
                    <a:lnTo>
                      <a:pt x="135" y="5"/>
                    </a:lnTo>
                    <a:lnTo>
                      <a:pt x="137" y="5"/>
                    </a:lnTo>
                    <a:lnTo>
                      <a:pt x="139" y="5"/>
                    </a:lnTo>
                    <a:lnTo>
                      <a:pt x="140" y="5"/>
                    </a:lnTo>
                    <a:lnTo>
                      <a:pt x="141" y="11"/>
                    </a:lnTo>
                    <a:lnTo>
                      <a:pt x="142" y="11"/>
                    </a:lnTo>
                    <a:lnTo>
                      <a:pt x="143" y="11"/>
                    </a:lnTo>
                    <a:lnTo>
                      <a:pt x="145" y="18"/>
                    </a:lnTo>
                    <a:lnTo>
                      <a:pt x="146" y="18"/>
                    </a:lnTo>
                    <a:lnTo>
                      <a:pt x="147" y="18"/>
                    </a:lnTo>
                    <a:lnTo>
                      <a:pt x="148" y="18"/>
                    </a:lnTo>
                    <a:lnTo>
                      <a:pt x="149" y="18"/>
                    </a:lnTo>
                    <a:lnTo>
                      <a:pt x="150" y="18"/>
                    </a:lnTo>
                    <a:lnTo>
                      <a:pt x="153" y="18"/>
                    </a:lnTo>
                    <a:lnTo>
                      <a:pt x="154" y="18"/>
                    </a:lnTo>
                    <a:lnTo>
                      <a:pt x="155" y="18"/>
                    </a:lnTo>
                    <a:lnTo>
                      <a:pt x="156" y="18"/>
                    </a:lnTo>
                    <a:lnTo>
                      <a:pt x="157" y="18"/>
                    </a:lnTo>
                    <a:lnTo>
                      <a:pt x="158" y="1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0" name="Freeform 89"/>
              <p:cNvSpPr>
                <a:spLocks/>
              </p:cNvSpPr>
              <p:nvPr/>
            </p:nvSpPr>
            <p:spPr bwMode="auto">
              <a:xfrm>
                <a:off x="1985" y="3726"/>
                <a:ext cx="48" cy="7"/>
              </a:xfrm>
              <a:custGeom>
                <a:avLst/>
                <a:gdLst>
                  <a:gd name="T0" fmla="*/ 0 w 158"/>
                  <a:gd name="T1" fmla="*/ 0 h 71"/>
                  <a:gd name="T2" fmla="*/ 0 w 158"/>
                  <a:gd name="T3" fmla="*/ 0 h 71"/>
                  <a:gd name="T4" fmla="*/ 0 w 158"/>
                  <a:gd name="T5" fmla="*/ 0 h 71"/>
                  <a:gd name="T6" fmla="*/ 0 w 158"/>
                  <a:gd name="T7" fmla="*/ 0 h 71"/>
                  <a:gd name="T8" fmla="*/ 0 w 158"/>
                  <a:gd name="T9" fmla="*/ 0 h 71"/>
                  <a:gd name="T10" fmla="*/ 0 w 158"/>
                  <a:gd name="T11" fmla="*/ 0 h 71"/>
                  <a:gd name="T12" fmla="*/ 0 w 158"/>
                  <a:gd name="T13" fmla="*/ 0 h 71"/>
                  <a:gd name="T14" fmla="*/ 0 w 158"/>
                  <a:gd name="T15" fmla="*/ 0 h 71"/>
                  <a:gd name="T16" fmla="*/ 0 w 158"/>
                  <a:gd name="T17" fmla="*/ 0 h 71"/>
                  <a:gd name="T18" fmla="*/ 0 w 158"/>
                  <a:gd name="T19" fmla="*/ 0 h 71"/>
                  <a:gd name="T20" fmla="*/ 0 w 158"/>
                  <a:gd name="T21" fmla="*/ 0 h 71"/>
                  <a:gd name="T22" fmla="*/ 0 w 158"/>
                  <a:gd name="T23" fmla="*/ 0 h 71"/>
                  <a:gd name="T24" fmla="*/ 0 w 158"/>
                  <a:gd name="T25" fmla="*/ 0 h 71"/>
                  <a:gd name="T26" fmla="*/ 0 w 158"/>
                  <a:gd name="T27" fmla="*/ 0 h 71"/>
                  <a:gd name="T28" fmla="*/ 0 w 158"/>
                  <a:gd name="T29" fmla="*/ 0 h 71"/>
                  <a:gd name="T30" fmla="*/ 0 w 158"/>
                  <a:gd name="T31" fmla="*/ 0 h 71"/>
                  <a:gd name="T32" fmla="*/ 0 w 158"/>
                  <a:gd name="T33" fmla="*/ 0 h 71"/>
                  <a:gd name="T34" fmla="*/ 0 w 158"/>
                  <a:gd name="T35" fmla="*/ 0 h 71"/>
                  <a:gd name="T36" fmla="*/ 0 w 158"/>
                  <a:gd name="T37" fmla="*/ 0 h 71"/>
                  <a:gd name="T38" fmla="*/ 0 w 158"/>
                  <a:gd name="T39" fmla="*/ 0 h 71"/>
                  <a:gd name="T40" fmla="*/ 0 w 158"/>
                  <a:gd name="T41" fmla="*/ 0 h 71"/>
                  <a:gd name="T42" fmla="*/ 0 w 158"/>
                  <a:gd name="T43" fmla="*/ 0 h 71"/>
                  <a:gd name="T44" fmla="*/ 0 w 158"/>
                  <a:gd name="T45" fmla="*/ 0 h 71"/>
                  <a:gd name="T46" fmla="*/ 0 w 158"/>
                  <a:gd name="T47" fmla="*/ 0 h 71"/>
                  <a:gd name="T48" fmla="*/ 0 w 158"/>
                  <a:gd name="T49" fmla="*/ 0 h 71"/>
                  <a:gd name="T50" fmla="*/ 0 w 158"/>
                  <a:gd name="T51" fmla="*/ 0 h 71"/>
                  <a:gd name="T52" fmla="*/ 0 w 158"/>
                  <a:gd name="T53" fmla="*/ 0 h 71"/>
                  <a:gd name="T54" fmla="*/ 0 w 158"/>
                  <a:gd name="T55" fmla="*/ 0 h 71"/>
                  <a:gd name="T56" fmla="*/ 0 w 158"/>
                  <a:gd name="T57" fmla="*/ 0 h 71"/>
                  <a:gd name="T58" fmla="*/ 0 w 158"/>
                  <a:gd name="T59" fmla="*/ 0 h 71"/>
                  <a:gd name="T60" fmla="*/ 0 w 158"/>
                  <a:gd name="T61" fmla="*/ 0 h 71"/>
                  <a:gd name="T62" fmla="*/ 0 w 158"/>
                  <a:gd name="T63" fmla="*/ 0 h 71"/>
                  <a:gd name="T64" fmla="*/ 0 w 158"/>
                  <a:gd name="T65" fmla="*/ 0 h 71"/>
                  <a:gd name="T66" fmla="*/ 0 w 158"/>
                  <a:gd name="T67" fmla="*/ 0 h 71"/>
                  <a:gd name="T68" fmla="*/ 0 w 158"/>
                  <a:gd name="T69" fmla="*/ 0 h 71"/>
                  <a:gd name="T70" fmla="*/ 0 w 158"/>
                  <a:gd name="T71" fmla="*/ 0 h 71"/>
                  <a:gd name="T72" fmla="*/ 0 w 158"/>
                  <a:gd name="T73" fmla="*/ 0 h 71"/>
                  <a:gd name="T74" fmla="*/ 0 w 158"/>
                  <a:gd name="T75" fmla="*/ 0 h 71"/>
                  <a:gd name="T76" fmla="*/ 0 w 158"/>
                  <a:gd name="T77" fmla="*/ 0 h 71"/>
                  <a:gd name="T78" fmla="*/ 0 w 158"/>
                  <a:gd name="T79" fmla="*/ 0 h 71"/>
                  <a:gd name="T80" fmla="*/ 0 w 158"/>
                  <a:gd name="T81" fmla="*/ 0 h 71"/>
                  <a:gd name="T82" fmla="*/ 0 w 158"/>
                  <a:gd name="T83" fmla="*/ 0 h 71"/>
                  <a:gd name="T84" fmla="*/ 0 w 158"/>
                  <a:gd name="T85" fmla="*/ 0 h 71"/>
                  <a:gd name="T86" fmla="*/ 0 w 158"/>
                  <a:gd name="T87" fmla="*/ 0 h 71"/>
                  <a:gd name="T88" fmla="*/ 0 w 158"/>
                  <a:gd name="T89" fmla="*/ 0 h 71"/>
                  <a:gd name="T90" fmla="*/ 0 w 158"/>
                  <a:gd name="T91" fmla="*/ 0 h 71"/>
                  <a:gd name="T92" fmla="*/ 0 w 158"/>
                  <a:gd name="T93" fmla="*/ 0 h 71"/>
                  <a:gd name="T94" fmla="*/ 0 w 158"/>
                  <a:gd name="T95" fmla="*/ 0 h 71"/>
                  <a:gd name="T96" fmla="*/ 0 w 158"/>
                  <a:gd name="T97" fmla="*/ 0 h 71"/>
                  <a:gd name="T98" fmla="*/ 0 w 158"/>
                  <a:gd name="T99" fmla="*/ 0 h 71"/>
                  <a:gd name="T100" fmla="*/ 0 w 158"/>
                  <a:gd name="T101" fmla="*/ 0 h 71"/>
                  <a:gd name="T102" fmla="*/ 0 w 158"/>
                  <a:gd name="T103" fmla="*/ 0 h 71"/>
                  <a:gd name="T104" fmla="*/ 0 w 158"/>
                  <a:gd name="T105" fmla="*/ 0 h 71"/>
                  <a:gd name="T106" fmla="*/ 0 w 158"/>
                  <a:gd name="T107" fmla="*/ 0 h 71"/>
                  <a:gd name="T108" fmla="*/ 0 w 158"/>
                  <a:gd name="T109" fmla="*/ 0 h 71"/>
                  <a:gd name="T110" fmla="*/ 0 w 158"/>
                  <a:gd name="T111" fmla="*/ 0 h 71"/>
                  <a:gd name="T112" fmla="*/ 0 w 158"/>
                  <a:gd name="T113" fmla="*/ 0 h 71"/>
                  <a:gd name="T114" fmla="*/ 0 w 158"/>
                  <a:gd name="T115" fmla="*/ 0 h 71"/>
                  <a:gd name="T116" fmla="*/ 0 w 158"/>
                  <a:gd name="T117" fmla="*/ 0 h 71"/>
                  <a:gd name="T118" fmla="*/ 0 w 158"/>
                  <a:gd name="T119" fmla="*/ 0 h 71"/>
                  <a:gd name="T120" fmla="*/ 0 w 158"/>
                  <a:gd name="T121" fmla="*/ 0 h 71"/>
                  <a:gd name="T122" fmla="*/ 0 w 158"/>
                  <a:gd name="T123" fmla="*/ 0 h 71"/>
                  <a:gd name="T124" fmla="*/ 0 w 158"/>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71">
                    <a:moveTo>
                      <a:pt x="0" y="71"/>
                    </a:moveTo>
                    <a:lnTo>
                      <a:pt x="2" y="71"/>
                    </a:lnTo>
                    <a:lnTo>
                      <a:pt x="3" y="71"/>
                    </a:lnTo>
                    <a:lnTo>
                      <a:pt x="4" y="71"/>
                    </a:lnTo>
                    <a:lnTo>
                      <a:pt x="5" y="71"/>
                    </a:lnTo>
                    <a:lnTo>
                      <a:pt x="7" y="71"/>
                    </a:lnTo>
                    <a:lnTo>
                      <a:pt x="8" y="71"/>
                    </a:lnTo>
                    <a:lnTo>
                      <a:pt x="10" y="71"/>
                    </a:lnTo>
                    <a:lnTo>
                      <a:pt x="11" y="71"/>
                    </a:lnTo>
                    <a:lnTo>
                      <a:pt x="12" y="71"/>
                    </a:lnTo>
                    <a:lnTo>
                      <a:pt x="13" y="71"/>
                    </a:lnTo>
                    <a:lnTo>
                      <a:pt x="14" y="71"/>
                    </a:lnTo>
                    <a:lnTo>
                      <a:pt x="15" y="64"/>
                    </a:lnTo>
                    <a:lnTo>
                      <a:pt x="17" y="64"/>
                    </a:lnTo>
                    <a:lnTo>
                      <a:pt x="18" y="64"/>
                    </a:lnTo>
                    <a:lnTo>
                      <a:pt x="19" y="64"/>
                    </a:lnTo>
                    <a:lnTo>
                      <a:pt x="21" y="64"/>
                    </a:lnTo>
                    <a:lnTo>
                      <a:pt x="22" y="58"/>
                    </a:lnTo>
                    <a:lnTo>
                      <a:pt x="23" y="58"/>
                    </a:lnTo>
                    <a:lnTo>
                      <a:pt x="25" y="58"/>
                    </a:lnTo>
                    <a:lnTo>
                      <a:pt x="26" y="58"/>
                    </a:lnTo>
                    <a:lnTo>
                      <a:pt x="27" y="58"/>
                    </a:lnTo>
                    <a:lnTo>
                      <a:pt x="28" y="58"/>
                    </a:lnTo>
                    <a:lnTo>
                      <a:pt x="29" y="58"/>
                    </a:lnTo>
                    <a:lnTo>
                      <a:pt x="30" y="58"/>
                    </a:lnTo>
                    <a:lnTo>
                      <a:pt x="32" y="58"/>
                    </a:lnTo>
                    <a:lnTo>
                      <a:pt x="34" y="58"/>
                    </a:lnTo>
                    <a:lnTo>
                      <a:pt x="35" y="58"/>
                    </a:lnTo>
                    <a:lnTo>
                      <a:pt x="36" y="58"/>
                    </a:lnTo>
                    <a:lnTo>
                      <a:pt x="37" y="58"/>
                    </a:lnTo>
                    <a:lnTo>
                      <a:pt x="38" y="58"/>
                    </a:lnTo>
                    <a:lnTo>
                      <a:pt x="40" y="58"/>
                    </a:lnTo>
                    <a:lnTo>
                      <a:pt x="41" y="58"/>
                    </a:lnTo>
                    <a:lnTo>
                      <a:pt x="42" y="58"/>
                    </a:lnTo>
                    <a:lnTo>
                      <a:pt x="43" y="58"/>
                    </a:lnTo>
                    <a:lnTo>
                      <a:pt x="44" y="58"/>
                    </a:lnTo>
                    <a:lnTo>
                      <a:pt x="45" y="58"/>
                    </a:lnTo>
                    <a:lnTo>
                      <a:pt x="48" y="58"/>
                    </a:lnTo>
                    <a:lnTo>
                      <a:pt x="49" y="58"/>
                    </a:lnTo>
                    <a:lnTo>
                      <a:pt x="50" y="58"/>
                    </a:lnTo>
                    <a:lnTo>
                      <a:pt x="51" y="58"/>
                    </a:lnTo>
                    <a:lnTo>
                      <a:pt x="52" y="58"/>
                    </a:lnTo>
                    <a:lnTo>
                      <a:pt x="53" y="58"/>
                    </a:lnTo>
                    <a:lnTo>
                      <a:pt x="55" y="58"/>
                    </a:lnTo>
                    <a:lnTo>
                      <a:pt x="56" y="58"/>
                    </a:lnTo>
                    <a:lnTo>
                      <a:pt x="57" y="58"/>
                    </a:lnTo>
                    <a:lnTo>
                      <a:pt x="58" y="58"/>
                    </a:lnTo>
                    <a:lnTo>
                      <a:pt x="59" y="51"/>
                    </a:lnTo>
                    <a:lnTo>
                      <a:pt x="61" y="51"/>
                    </a:lnTo>
                    <a:lnTo>
                      <a:pt x="63" y="51"/>
                    </a:lnTo>
                    <a:lnTo>
                      <a:pt x="64" y="51"/>
                    </a:lnTo>
                    <a:lnTo>
                      <a:pt x="65" y="51"/>
                    </a:lnTo>
                    <a:lnTo>
                      <a:pt x="66" y="51"/>
                    </a:lnTo>
                    <a:lnTo>
                      <a:pt x="67" y="51"/>
                    </a:lnTo>
                    <a:lnTo>
                      <a:pt x="68" y="51"/>
                    </a:lnTo>
                    <a:lnTo>
                      <a:pt x="70" y="51"/>
                    </a:lnTo>
                    <a:lnTo>
                      <a:pt x="71" y="51"/>
                    </a:lnTo>
                    <a:lnTo>
                      <a:pt x="72" y="51"/>
                    </a:lnTo>
                    <a:lnTo>
                      <a:pt x="74" y="51"/>
                    </a:lnTo>
                    <a:lnTo>
                      <a:pt x="75" y="51"/>
                    </a:lnTo>
                    <a:lnTo>
                      <a:pt x="76" y="51"/>
                    </a:lnTo>
                    <a:lnTo>
                      <a:pt x="78" y="45"/>
                    </a:lnTo>
                    <a:lnTo>
                      <a:pt x="79" y="45"/>
                    </a:lnTo>
                    <a:lnTo>
                      <a:pt x="80" y="45"/>
                    </a:lnTo>
                    <a:lnTo>
                      <a:pt x="81" y="45"/>
                    </a:lnTo>
                    <a:lnTo>
                      <a:pt x="82" y="45"/>
                    </a:lnTo>
                    <a:lnTo>
                      <a:pt x="83" y="45"/>
                    </a:lnTo>
                    <a:lnTo>
                      <a:pt x="85" y="45"/>
                    </a:lnTo>
                    <a:lnTo>
                      <a:pt x="87" y="45"/>
                    </a:lnTo>
                    <a:lnTo>
                      <a:pt x="88" y="45"/>
                    </a:lnTo>
                    <a:lnTo>
                      <a:pt x="89" y="45"/>
                    </a:lnTo>
                    <a:lnTo>
                      <a:pt x="90" y="39"/>
                    </a:lnTo>
                    <a:lnTo>
                      <a:pt x="91" y="39"/>
                    </a:lnTo>
                    <a:lnTo>
                      <a:pt x="93" y="39"/>
                    </a:lnTo>
                    <a:lnTo>
                      <a:pt x="94" y="39"/>
                    </a:lnTo>
                    <a:lnTo>
                      <a:pt x="95" y="39"/>
                    </a:lnTo>
                    <a:lnTo>
                      <a:pt x="96" y="39"/>
                    </a:lnTo>
                    <a:lnTo>
                      <a:pt x="97" y="39"/>
                    </a:lnTo>
                    <a:lnTo>
                      <a:pt x="98" y="32"/>
                    </a:lnTo>
                    <a:lnTo>
                      <a:pt x="101" y="32"/>
                    </a:lnTo>
                    <a:lnTo>
                      <a:pt x="102" y="32"/>
                    </a:lnTo>
                    <a:lnTo>
                      <a:pt x="103" y="32"/>
                    </a:lnTo>
                    <a:lnTo>
                      <a:pt x="104" y="32"/>
                    </a:lnTo>
                    <a:lnTo>
                      <a:pt x="105" y="32"/>
                    </a:lnTo>
                    <a:lnTo>
                      <a:pt x="106" y="32"/>
                    </a:lnTo>
                    <a:lnTo>
                      <a:pt x="108" y="32"/>
                    </a:lnTo>
                    <a:lnTo>
                      <a:pt x="109" y="32"/>
                    </a:lnTo>
                    <a:lnTo>
                      <a:pt x="110" y="32"/>
                    </a:lnTo>
                    <a:lnTo>
                      <a:pt x="111" y="26"/>
                    </a:lnTo>
                    <a:lnTo>
                      <a:pt x="112" y="26"/>
                    </a:lnTo>
                    <a:lnTo>
                      <a:pt x="114" y="26"/>
                    </a:lnTo>
                    <a:lnTo>
                      <a:pt x="116" y="26"/>
                    </a:lnTo>
                    <a:lnTo>
                      <a:pt x="117" y="26"/>
                    </a:lnTo>
                    <a:lnTo>
                      <a:pt x="118" y="26"/>
                    </a:lnTo>
                    <a:lnTo>
                      <a:pt x="119" y="26"/>
                    </a:lnTo>
                    <a:lnTo>
                      <a:pt x="120" y="26"/>
                    </a:lnTo>
                    <a:lnTo>
                      <a:pt x="121" y="26"/>
                    </a:lnTo>
                    <a:lnTo>
                      <a:pt x="123" y="26"/>
                    </a:lnTo>
                    <a:lnTo>
                      <a:pt x="124" y="19"/>
                    </a:lnTo>
                    <a:lnTo>
                      <a:pt x="125" y="19"/>
                    </a:lnTo>
                    <a:lnTo>
                      <a:pt x="127" y="19"/>
                    </a:lnTo>
                    <a:lnTo>
                      <a:pt x="128" y="19"/>
                    </a:lnTo>
                    <a:lnTo>
                      <a:pt x="129" y="19"/>
                    </a:lnTo>
                    <a:lnTo>
                      <a:pt x="131" y="13"/>
                    </a:lnTo>
                    <a:lnTo>
                      <a:pt x="132" y="13"/>
                    </a:lnTo>
                    <a:lnTo>
                      <a:pt x="133" y="13"/>
                    </a:lnTo>
                    <a:lnTo>
                      <a:pt x="134" y="13"/>
                    </a:lnTo>
                    <a:lnTo>
                      <a:pt x="135" y="13"/>
                    </a:lnTo>
                    <a:lnTo>
                      <a:pt x="136" y="13"/>
                    </a:lnTo>
                    <a:lnTo>
                      <a:pt x="138" y="13"/>
                    </a:lnTo>
                    <a:lnTo>
                      <a:pt x="139" y="13"/>
                    </a:lnTo>
                    <a:lnTo>
                      <a:pt x="141" y="13"/>
                    </a:lnTo>
                    <a:lnTo>
                      <a:pt x="142" y="13"/>
                    </a:lnTo>
                    <a:lnTo>
                      <a:pt x="143" y="13"/>
                    </a:lnTo>
                    <a:lnTo>
                      <a:pt x="144" y="13"/>
                    </a:lnTo>
                    <a:lnTo>
                      <a:pt x="146" y="13"/>
                    </a:lnTo>
                    <a:lnTo>
                      <a:pt x="147" y="13"/>
                    </a:lnTo>
                    <a:lnTo>
                      <a:pt x="148" y="13"/>
                    </a:lnTo>
                    <a:lnTo>
                      <a:pt x="149" y="13"/>
                    </a:lnTo>
                    <a:lnTo>
                      <a:pt x="150" y="6"/>
                    </a:lnTo>
                    <a:lnTo>
                      <a:pt x="151" y="6"/>
                    </a:lnTo>
                    <a:lnTo>
                      <a:pt x="154" y="6"/>
                    </a:lnTo>
                    <a:lnTo>
                      <a:pt x="155" y="6"/>
                    </a:lnTo>
                    <a:lnTo>
                      <a:pt x="156" y="6"/>
                    </a:lnTo>
                    <a:lnTo>
                      <a:pt x="157" y="6"/>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1" name="Freeform 90"/>
              <p:cNvSpPr>
                <a:spLocks/>
              </p:cNvSpPr>
              <p:nvPr/>
            </p:nvSpPr>
            <p:spPr bwMode="auto">
              <a:xfrm>
                <a:off x="2033" y="3719"/>
                <a:ext cx="47" cy="7"/>
              </a:xfrm>
              <a:custGeom>
                <a:avLst/>
                <a:gdLst>
                  <a:gd name="T0" fmla="*/ 0 w 158"/>
                  <a:gd name="T1" fmla="*/ 0 h 66"/>
                  <a:gd name="T2" fmla="*/ 0 w 158"/>
                  <a:gd name="T3" fmla="*/ 0 h 66"/>
                  <a:gd name="T4" fmla="*/ 0 w 158"/>
                  <a:gd name="T5" fmla="*/ 0 h 66"/>
                  <a:gd name="T6" fmla="*/ 0 w 158"/>
                  <a:gd name="T7" fmla="*/ 0 h 66"/>
                  <a:gd name="T8" fmla="*/ 0 w 158"/>
                  <a:gd name="T9" fmla="*/ 0 h 66"/>
                  <a:gd name="T10" fmla="*/ 0 w 158"/>
                  <a:gd name="T11" fmla="*/ 0 h 66"/>
                  <a:gd name="T12" fmla="*/ 0 w 158"/>
                  <a:gd name="T13" fmla="*/ 0 h 66"/>
                  <a:gd name="T14" fmla="*/ 0 w 158"/>
                  <a:gd name="T15" fmla="*/ 0 h 66"/>
                  <a:gd name="T16" fmla="*/ 0 w 158"/>
                  <a:gd name="T17" fmla="*/ 0 h 66"/>
                  <a:gd name="T18" fmla="*/ 0 w 158"/>
                  <a:gd name="T19" fmla="*/ 0 h 66"/>
                  <a:gd name="T20" fmla="*/ 0 w 158"/>
                  <a:gd name="T21" fmla="*/ 0 h 66"/>
                  <a:gd name="T22" fmla="*/ 0 w 158"/>
                  <a:gd name="T23" fmla="*/ 0 h 66"/>
                  <a:gd name="T24" fmla="*/ 0 w 158"/>
                  <a:gd name="T25" fmla="*/ 0 h 66"/>
                  <a:gd name="T26" fmla="*/ 0 w 158"/>
                  <a:gd name="T27" fmla="*/ 0 h 66"/>
                  <a:gd name="T28" fmla="*/ 0 w 158"/>
                  <a:gd name="T29" fmla="*/ 0 h 66"/>
                  <a:gd name="T30" fmla="*/ 0 w 158"/>
                  <a:gd name="T31" fmla="*/ 0 h 66"/>
                  <a:gd name="T32" fmla="*/ 0 w 158"/>
                  <a:gd name="T33" fmla="*/ 0 h 66"/>
                  <a:gd name="T34" fmla="*/ 0 w 158"/>
                  <a:gd name="T35" fmla="*/ 0 h 66"/>
                  <a:gd name="T36" fmla="*/ 0 w 158"/>
                  <a:gd name="T37" fmla="*/ 0 h 66"/>
                  <a:gd name="T38" fmla="*/ 0 w 158"/>
                  <a:gd name="T39" fmla="*/ 0 h 66"/>
                  <a:gd name="T40" fmla="*/ 0 w 158"/>
                  <a:gd name="T41" fmla="*/ 0 h 66"/>
                  <a:gd name="T42" fmla="*/ 0 w 158"/>
                  <a:gd name="T43" fmla="*/ 0 h 66"/>
                  <a:gd name="T44" fmla="*/ 0 w 158"/>
                  <a:gd name="T45" fmla="*/ 0 h 66"/>
                  <a:gd name="T46" fmla="*/ 0 w 158"/>
                  <a:gd name="T47" fmla="*/ 0 h 66"/>
                  <a:gd name="T48" fmla="*/ 0 w 158"/>
                  <a:gd name="T49" fmla="*/ 0 h 66"/>
                  <a:gd name="T50" fmla="*/ 0 w 158"/>
                  <a:gd name="T51" fmla="*/ 0 h 66"/>
                  <a:gd name="T52" fmla="*/ 0 w 158"/>
                  <a:gd name="T53" fmla="*/ 0 h 66"/>
                  <a:gd name="T54" fmla="*/ 0 w 158"/>
                  <a:gd name="T55" fmla="*/ 0 h 66"/>
                  <a:gd name="T56" fmla="*/ 0 w 158"/>
                  <a:gd name="T57" fmla="*/ 0 h 66"/>
                  <a:gd name="T58" fmla="*/ 0 w 158"/>
                  <a:gd name="T59" fmla="*/ 0 h 66"/>
                  <a:gd name="T60" fmla="*/ 0 w 158"/>
                  <a:gd name="T61" fmla="*/ 0 h 66"/>
                  <a:gd name="T62" fmla="*/ 0 w 158"/>
                  <a:gd name="T63" fmla="*/ 0 h 66"/>
                  <a:gd name="T64" fmla="*/ 0 w 158"/>
                  <a:gd name="T65" fmla="*/ 0 h 66"/>
                  <a:gd name="T66" fmla="*/ 0 w 158"/>
                  <a:gd name="T67" fmla="*/ 0 h 66"/>
                  <a:gd name="T68" fmla="*/ 0 w 158"/>
                  <a:gd name="T69" fmla="*/ 0 h 66"/>
                  <a:gd name="T70" fmla="*/ 0 w 158"/>
                  <a:gd name="T71" fmla="*/ 0 h 66"/>
                  <a:gd name="T72" fmla="*/ 0 w 158"/>
                  <a:gd name="T73" fmla="*/ 0 h 66"/>
                  <a:gd name="T74" fmla="*/ 0 w 158"/>
                  <a:gd name="T75" fmla="*/ 0 h 66"/>
                  <a:gd name="T76" fmla="*/ 0 w 158"/>
                  <a:gd name="T77" fmla="*/ 0 h 66"/>
                  <a:gd name="T78" fmla="*/ 0 w 158"/>
                  <a:gd name="T79" fmla="*/ 0 h 66"/>
                  <a:gd name="T80" fmla="*/ 0 w 158"/>
                  <a:gd name="T81" fmla="*/ 0 h 66"/>
                  <a:gd name="T82" fmla="*/ 0 w 158"/>
                  <a:gd name="T83" fmla="*/ 0 h 66"/>
                  <a:gd name="T84" fmla="*/ 0 w 158"/>
                  <a:gd name="T85" fmla="*/ 0 h 66"/>
                  <a:gd name="T86" fmla="*/ 0 w 158"/>
                  <a:gd name="T87" fmla="*/ 0 h 66"/>
                  <a:gd name="T88" fmla="*/ 0 w 158"/>
                  <a:gd name="T89" fmla="*/ 0 h 66"/>
                  <a:gd name="T90" fmla="*/ 0 w 158"/>
                  <a:gd name="T91" fmla="*/ 0 h 66"/>
                  <a:gd name="T92" fmla="*/ 0 w 158"/>
                  <a:gd name="T93" fmla="*/ 0 h 66"/>
                  <a:gd name="T94" fmla="*/ 0 w 158"/>
                  <a:gd name="T95" fmla="*/ 0 h 66"/>
                  <a:gd name="T96" fmla="*/ 0 w 158"/>
                  <a:gd name="T97" fmla="*/ 0 h 66"/>
                  <a:gd name="T98" fmla="*/ 0 w 158"/>
                  <a:gd name="T99" fmla="*/ 0 h 66"/>
                  <a:gd name="T100" fmla="*/ 0 w 158"/>
                  <a:gd name="T101" fmla="*/ 0 h 66"/>
                  <a:gd name="T102" fmla="*/ 0 w 158"/>
                  <a:gd name="T103" fmla="*/ 0 h 66"/>
                  <a:gd name="T104" fmla="*/ 0 w 158"/>
                  <a:gd name="T105" fmla="*/ 0 h 66"/>
                  <a:gd name="T106" fmla="*/ 0 w 158"/>
                  <a:gd name="T107" fmla="*/ 0 h 66"/>
                  <a:gd name="T108" fmla="*/ 0 w 158"/>
                  <a:gd name="T109" fmla="*/ 0 h 66"/>
                  <a:gd name="T110" fmla="*/ 0 w 158"/>
                  <a:gd name="T111" fmla="*/ 0 h 66"/>
                  <a:gd name="T112" fmla="*/ 0 w 158"/>
                  <a:gd name="T113" fmla="*/ 0 h 66"/>
                  <a:gd name="T114" fmla="*/ 0 w 158"/>
                  <a:gd name="T115" fmla="*/ 0 h 66"/>
                  <a:gd name="T116" fmla="*/ 0 w 158"/>
                  <a:gd name="T117" fmla="*/ 0 h 66"/>
                  <a:gd name="T118" fmla="*/ 0 w 158"/>
                  <a:gd name="T119" fmla="*/ 0 h 66"/>
                  <a:gd name="T120" fmla="*/ 0 w 158"/>
                  <a:gd name="T121" fmla="*/ 0 h 66"/>
                  <a:gd name="T122" fmla="*/ 0 w 158"/>
                  <a:gd name="T123" fmla="*/ 0 h 66"/>
                  <a:gd name="T124" fmla="*/ 0 w 158"/>
                  <a:gd name="T125" fmla="*/ 0 h 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66">
                    <a:moveTo>
                      <a:pt x="0" y="66"/>
                    </a:moveTo>
                    <a:lnTo>
                      <a:pt x="1" y="66"/>
                    </a:lnTo>
                    <a:lnTo>
                      <a:pt x="3" y="66"/>
                    </a:lnTo>
                    <a:lnTo>
                      <a:pt x="4" y="66"/>
                    </a:lnTo>
                    <a:lnTo>
                      <a:pt x="5" y="66"/>
                    </a:lnTo>
                    <a:lnTo>
                      <a:pt x="6" y="66"/>
                    </a:lnTo>
                    <a:lnTo>
                      <a:pt x="7" y="66"/>
                    </a:lnTo>
                    <a:lnTo>
                      <a:pt x="9" y="66"/>
                    </a:lnTo>
                    <a:lnTo>
                      <a:pt x="11" y="66"/>
                    </a:lnTo>
                    <a:lnTo>
                      <a:pt x="12" y="66"/>
                    </a:lnTo>
                    <a:lnTo>
                      <a:pt x="13" y="66"/>
                    </a:lnTo>
                    <a:lnTo>
                      <a:pt x="14" y="66"/>
                    </a:lnTo>
                    <a:lnTo>
                      <a:pt x="15" y="66"/>
                    </a:lnTo>
                    <a:lnTo>
                      <a:pt x="16" y="66"/>
                    </a:lnTo>
                    <a:lnTo>
                      <a:pt x="18" y="66"/>
                    </a:lnTo>
                    <a:lnTo>
                      <a:pt x="19" y="66"/>
                    </a:lnTo>
                    <a:lnTo>
                      <a:pt x="20" y="66"/>
                    </a:lnTo>
                    <a:lnTo>
                      <a:pt x="21" y="66"/>
                    </a:lnTo>
                    <a:lnTo>
                      <a:pt x="23" y="66"/>
                    </a:lnTo>
                    <a:lnTo>
                      <a:pt x="24" y="66"/>
                    </a:lnTo>
                    <a:lnTo>
                      <a:pt x="26" y="66"/>
                    </a:lnTo>
                    <a:lnTo>
                      <a:pt x="27" y="66"/>
                    </a:lnTo>
                    <a:lnTo>
                      <a:pt x="28" y="66"/>
                    </a:lnTo>
                    <a:lnTo>
                      <a:pt x="29" y="66"/>
                    </a:lnTo>
                    <a:lnTo>
                      <a:pt x="30" y="65"/>
                    </a:lnTo>
                    <a:lnTo>
                      <a:pt x="31" y="65"/>
                    </a:lnTo>
                    <a:lnTo>
                      <a:pt x="33" y="65"/>
                    </a:lnTo>
                    <a:lnTo>
                      <a:pt x="34" y="59"/>
                    </a:lnTo>
                    <a:lnTo>
                      <a:pt x="36" y="59"/>
                    </a:lnTo>
                    <a:lnTo>
                      <a:pt x="37" y="59"/>
                    </a:lnTo>
                    <a:lnTo>
                      <a:pt x="38" y="59"/>
                    </a:lnTo>
                    <a:lnTo>
                      <a:pt x="39" y="59"/>
                    </a:lnTo>
                    <a:lnTo>
                      <a:pt x="41" y="65"/>
                    </a:lnTo>
                    <a:lnTo>
                      <a:pt x="42" y="65"/>
                    </a:lnTo>
                    <a:lnTo>
                      <a:pt x="43" y="65"/>
                    </a:lnTo>
                    <a:lnTo>
                      <a:pt x="44" y="58"/>
                    </a:lnTo>
                    <a:lnTo>
                      <a:pt x="45" y="58"/>
                    </a:lnTo>
                    <a:lnTo>
                      <a:pt x="46" y="58"/>
                    </a:lnTo>
                    <a:lnTo>
                      <a:pt x="49" y="58"/>
                    </a:lnTo>
                    <a:lnTo>
                      <a:pt x="50" y="58"/>
                    </a:lnTo>
                    <a:lnTo>
                      <a:pt x="51" y="58"/>
                    </a:lnTo>
                    <a:lnTo>
                      <a:pt x="52" y="58"/>
                    </a:lnTo>
                    <a:lnTo>
                      <a:pt x="53" y="58"/>
                    </a:lnTo>
                    <a:lnTo>
                      <a:pt x="54" y="58"/>
                    </a:lnTo>
                    <a:lnTo>
                      <a:pt x="56" y="58"/>
                    </a:lnTo>
                    <a:lnTo>
                      <a:pt x="57" y="58"/>
                    </a:lnTo>
                    <a:lnTo>
                      <a:pt x="58" y="58"/>
                    </a:lnTo>
                    <a:lnTo>
                      <a:pt x="59" y="58"/>
                    </a:lnTo>
                    <a:lnTo>
                      <a:pt x="60" y="65"/>
                    </a:lnTo>
                    <a:lnTo>
                      <a:pt x="61" y="65"/>
                    </a:lnTo>
                    <a:lnTo>
                      <a:pt x="64" y="65"/>
                    </a:lnTo>
                    <a:lnTo>
                      <a:pt x="65" y="65"/>
                    </a:lnTo>
                    <a:lnTo>
                      <a:pt x="66" y="65"/>
                    </a:lnTo>
                    <a:lnTo>
                      <a:pt x="67" y="58"/>
                    </a:lnTo>
                    <a:lnTo>
                      <a:pt x="68" y="58"/>
                    </a:lnTo>
                    <a:lnTo>
                      <a:pt x="69" y="58"/>
                    </a:lnTo>
                    <a:lnTo>
                      <a:pt x="71" y="58"/>
                    </a:lnTo>
                    <a:lnTo>
                      <a:pt x="72" y="58"/>
                    </a:lnTo>
                    <a:lnTo>
                      <a:pt x="73" y="58"/>
                    </a:lnTo>
                    <a:lnTo>
                      <a:pt x="74" y="58"/>
                    </a:lnTo>
                    <a:lnTo>
                      <a:pt x="76" y="58"/>
                    </a:lnTo>
                    <a:lnTo>
                      <a:pt x="77" y="58"/>
                    </a:lnTo>
                    <a:lnTo>
                      <a:pt x="79" y="58"/>
                    </a:lnTo>
                    <a:lnTo>
                      <a:pt x="80" y="58"/>
                    </a:lnTo>
                    <a:lnTo>
                      <a:pt x="81" y="58"/>
                    </a:lnTo>
                    <a:lnTo>
                      <a:pt x="82" y="52"/>
                    </a:lnTo>
                    <a:lnTo>
                      <a:pt x="83" y="58"/>
                    </a:lnTo>
                    <a:lnTo>
                      <a:pt x="84" y="52"/>
                    </a:lnTo>
                    <a:lnTo>
                      <a:pt x="86" y="58"/>
                    </a:lnTo>
                    <a:lnTo>
                      <a:pt x="87" y="58"/>
                    </a:lnTo>
                    <a:lnTo>
                      <a:pt x="89" y="58"/>
                    </a:lnTo>
                    <a:lnTo>
                      <a:pt x="90" y="58"/>
                    </a:lnTo>
                    <a:lnTo>
                      <a:pt x="91" y="52"/>
                    </a:lnTo>
                    <a:lnTo>
                      <a:pt x="92" y="52"/>
                    </a:lnTo>
                    <a:lnTo>
                      <a:pt x="94" y="52"/>
                    </a:lnTo>
                    <a:lnTo>
                      <a:pt x="95" y="52"/>
                    </a:lnTo>
                    <a:lnTo>
                      <a:pt x="96" y="52"/>
                    </a:lnTo>
                    <a:lnTo>
                      <a:pt x="97" y="52"/>
                    </a:lnTo>
                    <a:lnTo>
                      <a:pt x="98" y="52"/>
                    </a:lnTo>
                    <a:lnTo>
                      <a:pt x="99" y="52"/>
                    </a:lnTo>
                    <a:lnTo>
                      <a:pt x="101" y="45"/>
                    </a:lnTo>
                    <a:lnTo>
                      <a:pt x="103" y="45"/>
                    </a:lnTo>
                    <a:lnTo>
                      <a:pt x="104" y="45"/>
                    </a:lnTo>
                    <a:lnTo>
                      <a:pt x="105" y="45"/>
                    </a:lnTo>
                    <a:lnTo>
                      <a:pt x="106" y="45"/>
                    </a:lnTo>
                    <a:lnTo>
                      <a:pt x="107" y="45"/>
                    </a:lnTo>
                    <a:lnTo>
                      <a:pt x="109" y="45"/>
                    </a:lnTo>
                    <a:lnTo>
                      <a:pt x="110" y="45"/>
                    </a:lnTo>
                    <a:lnTo>
                      <a:pt x="111" y="45"/>
                    </a:lnTo>
                    <a:lnTo>
                      <a:pt x="112" y="45"/>
                    </a:lnTo>
                    <a:lnTo>
                      <a:pt x="113" y="45"/>
                    </a:lnTo>
                    <a:lnTo>
                      <a:pt x="114" y="45"/>
                    </a:lnTo>
                    <a:lnTo>
                      <a:pt x="117" y="45"/>
                    </a:lnTo>
                    <a:lnTo>
                      <a:pt x="118" y="45"/>
                    </a:lnTo>
                    <a:lnTo>
                      <a:pt x="119" y="45"/>
                    </a:lnTo>
                    <a:lnTo>
                      <a:pt x="120" y="45"/>
                    </a:lnTo>
                    <a:lnTo>
                      <a:pt x="121" y="45"/>
                    </a:lnTo>
                    <a:lnTo>
                      <a:pt x="122" y="39"/>
                    </a:lnTo>
                    <a:lnTo>
                      <a:pt x="124" y="39"/>
                    </a:lnTo>
                    <a:lnTo>
                      <a:pt x="125" y="39"/>
                    </a:lnTo>
                    <a:lnTo>
                      <a:pt x="126" y="39"/>
                    </a:lnTo>
                    <a:lnTo>
                      <a:pt x="127" y="39"/>
                    </a:lnTo>
                    <a:lnTo>
                      <a:pt x="129" y="39"/>
                    </a:lnTo>
                    <a:lnTo>
                      <a:pt x="130" y="39"/>
                    </a:lnTo>
                    <a:lnTo>
                      <a:pt x="132" y="39"/>
                    </a:lnTo>
                    <a:lnTo>
                      <a:pt x="133" y="32"/>
                    </a:lnTo>
                    <a:lnTo>
                      <a:pt x="134" y="32"/>
                    </a:lnTo>
                    <a:lnTo>
                      <a:pt x="135" y="32"/>
                    </a:lnTo>
                    <a:lnTo>
                      <a:pt x="136" y="26"/>
                    </a:lnTo>
                    <a:lnTo>
                      <a:pt x="137" y="26"/>
                    </a:lnTo>
                    <a:lnTo>
                      <a:pt x="139" y="26"/>
                    </a:lnTo>
                    <a:lnTo>
                      <a:pt x="140" y="26"/>
                    </a:lnTo>
                    <a:lnTo>
                      <a:pt x="141" y="19"/>
                    </a:lnTo>
                    <a:lnTo>
                      <a:pt x="143" y="19"/>
                    </a:lnTo>
                    <a:lnTo>
                      <a:pt x="144" y="19"/>
                    </a:lnTo>
                    <a:lnTo>
                      <a:pt x="145" y="13"/>
                    </a:lnTo>
                    <a:lnTo>
                      <a:pt x="147" y="13"/>
                    </a:lnTo>
                    <a:lnTo>
                      <a:pt x="148" y="13"/>
                    </a:lnTo>
                    <a:lnTo>
                      <a:pt x="149" y="13"/>
                    </a:lnTo>
                    <a:lnTo>
                      <a:pt x="150" y="13"/>
                    </a:lnTo>
                    <a:lnTo>
                      <a:pt x="151" y="6"/>
                    </a:lnTo>
                    <a:lnTo>
                      <a:pt x="152" y="6"/>
                    </a:lnTo>
                    <a:lnTo>
                      <a:pt x="154" y="6"/>
                    </a:lnTo>
                    <a:lnTo>
                      <a:pt x="156" y="6"/>
                    </a:lnTo>
                    <a:lnTo>
                      <a:pt x="157"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2" name="Freeform 91"/>
              <p:cNvSpPr>
                <a:spLocks/>
              </p:cNvSpPr>
              <p:nvPr/>
            </p:nvSpPr>
            <p:spPr bwMode="auto">
              <a:xfrm>
                <a:off x="2080" y="3717"/>
                <a:ext cx="46" cy="2"/>
              </a:xfrm>
              <a:custGeom>
                <a:avLst/>
                <a:gdLst>
                  <a:gd name="T0" fmla="*/ 0 w 158"/>
                  <a:gd name="T1" fmla="*/ 0 h 26"/>
                  <a:gd name="T2" fmla="*/ 0 w 158"/>
                  <a:gd name="T3" fmla="*/ 0 h 26"/>
                  <a:gd name="T4" fmla="*/ 0 w 158"/>
                  <a:gd name="T5" fmla="*/ 0 h 26"/>
                  <a:gd name="T6" fmla="*/ 0 w 158"/>
                  <a:gd name="T7" fmla="*/ 0 h 26"/>
                  <a:gd name="T8" fmla="*/ 0 w 158"/>
                  <a:gd name="T9" fmla="*/ 0 h 26"/>
                  <a:gd name="T10" fmla="*/ 0 w 158"/>
                  <a:gd name="T11" fmla="*/ 0 h 26"/>
                  <a:gd name="T12" fmla="*/ 0 w 158"/>
                  <a:gd name="T13" fmla="*/ 0 h 26"/>
                  <a:gd name="T14" fmla="*/ 0 w 158"/>
                  <a:gd name="T15" fmla="*/ 0 h 26"/>
                  <a:gd name="T16" fmla="*/ 0 w 158"/>
                  <a:gd name="T17" fmla="*/ 0 h 26"/>
                  <a:gd name="T18" fmla="*/ 0 w 158"/>
                  <a:gd name="T19" fmla="*/ 0 h 26"/>
                  <a:gd name="T20" fmla="*/ 0 w 158"/>
                  <a:gd name="T21" fmla="*/ 0 h 26"/>
                  <a:gd name="T22" fmla="*/ 0 w 158"/>
                  <a:gd name="T23" fmla="*/ 0 h 26"/>
                  <a:gd name="T24" fmla="*/ 0 w 158"/>
                  <a:gd name="T25" fmla="*/ 0 h 26"/>
                  <a:gd name="T26" fmla="*/ 0 w 158"/>
                  <a:gd name="T27" fmla="*/ 0 h 26"/>
                  <a:gd name="T28" fmla="*/ 0 w 158"/>
                  <a:gd name="T29" fmla="*/ 0 h 26"/>
                  <a:gd name="T30" fmla="*/ 0 w 158"/>
                  <a:gd name="T31" fmla="*/ 0 h 26"/>
                  <a:gd name="T32" fmla="*/ 0 w 158"/>
                  <a:gd name="T33" fmla="*/ 0 h 26"/>
                  <a:gd name="T34" fmla="*/ 0 w 158"/>
                  <a:gd name="T35" fmla="*/ 0 h 26"/>
                  <a:gd name="T36" fmla="*/ 0 w 158"/>
                  <a:gd name="T37" fmla="*/ 0 h 26"/>
                  <a:gd name="T38" fmla="*/ 0 w 158"/>
                  <a:gd name="T39" fmla="*/ 0 h 26"/>
                  <a:gd name="T40" fmla="*/ 0 w 158"/>
                  <a:gd name="T41" fmla="*/ 0 h 26"/>
                  <a:gd name="T42" fmla="*/ 0 w 158"/>
                  <a:gd name="T43" fmla="*/ 0 h 26"/>
                  <a:gd name="T44" fmla="*/ 0 w 158"/>
                  <a:gd name="T45" fmla="*/ 0 h 26"/>
                  <a:gd name="T46" fmla="*/ 0 w 158"/>
                  <a:gd name="T47" fmla="*/ 0 h 26"/>
                  <a:gd name="T48" fmla="*/ 0 w 158"/>
                  <a:gd name="T49" fmla="*/ 0 h 26"/>
                  <a:gd name="T50" fmla="*/ 0 w 158"/>
                  <a:gd name="T51" fmla="*/ 0 h 26"/>
                  <a:gd name="T52" fmla="*/ 0 w 158"/>
                  <a:gd name="T53" fmla="*/ 0 h 26"/>
                  <a:gd name="T54" fmla="*/ 0 w 158"/>
                  <a:gd name="T55" fmla="*/ 0 h 26"/>
                  <a:gd name="T56" fmla="*/ 0 w 158"/>
                  <a:gd name="T57" fmla="*/ 0 h 26"/>
                  <a:gd name="T58" fmla="*/ 0 w 158"/>
                  <a:gd name="T59" fmla="*/ 0 h 26"/>
                  <a:gd name="T60" fmla="*/ 0 w 158"/>
                  <a:gd name="T61" fmla="*/ 0 h 26"/>
                  <a:gd name="T62" fmla="*/ 0 w 158"/>
                  <a:gd name="T63" fmla="*/ 0 h 26"/>
                  <a:gd name="T64" fmla="*/ 0 w 158"/>
                  <a:gd name="T65" fmla="*/ 0 h 26"/>
                  <a:gd name="T66" fmla="*/ 0 w 158"/>
                  <a:gd name="T67" fmla="*/ 0 h 26"/>
                  <a:gd name="T68" fmla="*/ 0 w 158"/>
                  <a:gd name="T69" fmla="*/ 0 h 26"/>
                  <a:gd name="T70" fmla="*/ 0 w 158"/>
                  <a:gd name="T71" fmla="*/ 0 h 26"/>
                  <a:gd name="T72" fmla="*/ 0 w 158"/>
                  <a:gd name="T73" fmla="*/ 0 h 26"/>
                  <a:gd name="T74" fmla="*/ 0 w 158"/>
                  <a:gd name="T75" fmla="*/ 0 h 26"/>
                  <a:gd name="T76" fmla="*/ 0 w 158"/>
                  <a:gd name="T77" fmla="*/ 0 h 26"/>
                  <a:gd name="T78" fmla="*/ 0 w 158"/>
                  <a:gd name="T79" fmla="*/ 0 h 26"/>
                  <a:gd name="T80" fmla="*/ 0 w 158"/>
                  <a:gd name="T81" fmla="*/ 0 h 26"/>
                  <a:gd name="T82" fmla="*/ 0 w 158"/>
                  <a:gd name="T83" fmla="*/ 0 h 26"/>
                  <a:gd name="T84" fmla="*/ 0 w 158"/>
                  <a:gd name="T85" fmla="*/ 0 h 26"/>
                  <a:gd name="T86" fmla="*/ 0 w 158"/>
                  <a:gd name="T87" fmla="*/ 0 h 26"/>
                  <a:gd name="T88" fmla="*/ 0 w 158"/>
                  <a:gd name="T89" fmla="*/ 0 h 26"/>
                  <a:gd name="T90" fmla="*/ 0 w 158"/>
                  <a:gd name="T91" fmla="*/ 0 h 26"/>
                  <a:gd name="T92" fmla="*/ 0 w 158"/>
                  <a:gd name="T93" fmla="*/ 0 h 26"/>
                  <a:gd name="T94" fmla="*/ 0 w 158"/>
                  <a:gd name="T95" fmla="*/ 0 h 26"/>
                  <a:gd name="T96" fmla="*/ 0 w 158"/>
                  <a:gd name="T97" fmla="*/ 0 h 26"/>
                  <a:gd name="T98" fmla="*/ 0 w 158"/>
                  <a:gd name="T99" fmla="*/ 0 h 26"/>
                  <a:gd name="T100" fmla="*/ 0 w 158"/>
                  <a:gd name="T101" fmla="*/ 0 h 26"/>
                  <a:gd name="T102" fmla="*/ 0 w 158"/>
                  <a:gd name="T103" fmla="*/ 0 h 26"/>
                  <a:gd name="T104" fmla="*/ 0 w 158"/>
                  <a:gd name="T105" fmla="*/ 0 h 26"/>
                  <a:gd name="T106" fmla="*/ 0 w 158"/>
                  <a:gd name="T107" fmla="*/ 0 h 26"/>
                  <a:gd name="T108" fmla="*/ 0 w 158"/>
                  <a:gd name="T109" fmla="*/ 0 h 26"/>
                  <a:gd name="T110" fmla="*/ 0 w 158"/>
                  <a:gd name="T111" fmla="*/ 0 h 26"/>
                  <a:gd name="T112" fmla="*/ 0 w 158"/>
                  <a:gd name="T113" fmla="*/ 0 h 26"/>
                  <a:gd name="T114" fmla="*/ 0 w 158"/>
                  <a:gd name="T115" fmla="*/ 0 h 26"/>
                  <a:gd name="T116" fmla="*/ 0 w 158"/>
                  <a:gd name="T117" fmla="*/ 0 h 26"/>
                  <a:gd name="T118" fmla="*/ 0 w 158"/>
                  <a:gd name="T119" fmla="*/ 0 h 26"/>
                  <a:gd name="T120" fmla="*/ 0 w 158"/>
                  <a:gd name="T121" fmla="*/ 0 h 26"/>
                  <a:gd name="T122" fmla="*/ 0 w 158"/>
                  <a:gd name="T123" fmla="*/ 0 h 26"/>
                  <a:gd name="T124" fmla="*/ 0 w 158"/>
                  <a:gd name="T125" fmla="*/ 0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26">
                    <a:moveTo>
                      <a:pt x="0" y="26"/>
                    </a:moveTo>
                    <a:lnTo>
                      <a:pt x="1" y="26"/>
                    </a:lnTo>
                    <a:lnTo>
                      <a:pt x="2" y="19"/>
                    </a:lnTo>
                    <a:lnTo>
                      <a:pt x="4" y="19"/>
                    </a:lnTo>
                    <a:lnTo>
                      <a:pt x="5" y="19"/>
                    </a:lnTo>
                    <a:lnTo>
                      <a:pt x="6" y="19"/>
                    </a:lnTo>
                    <a:lnTo>
                      <a:pt x="7" y="19"/>
                    </a:lnTo>
                    <a:lnTo>
                      <a:pt x="8" y="19"/>
                    </a:lnTo>
                    <a:lnTo>
                      <a:pt x="9" y="19"/>
                    </a:lnTo>
                    <a:lnTo>
                      <a:pt x="12" y="19"/>
                    </a:lnTo>
                    <a:lnTo>
                      <a:pt x="13" y="19"/>
                    </a:lnTo>
                    <a:lnTo>
                      <a:pt x="14" y="19"/>
                    </a:lnTo>
                    <a:lnTo>
                      <a:pt x="15" y="19"/>
                    </a:lnTo>
                    <a:lnTo>
                      <a:pt x="16" y="19"/>
                    </a:lnTo>
                    <a:lnTo>
                      <a:pt x="17" y="19"/>
                    </a:lnTo>
                    <a:lnTo>
                      <a:pt x="19" y="19"/>
                    </a:lnTo>
                    <a:lnTo>
                      <a:pt x="20" y="19"/>
                    </a:lnTo>
                    <a:lnTo>
                      <a:pt x="21" y="19"/>
                    </a:lnTo>
                    <a:lnTo>
                      <a:pt x="22" y="19"/>
                    </a:lnTo>
                    <a:lnTo>
                      <a:pt x="23" y="19"/>
                    </a:lnTo>
                    <a:lnTo>
                      <a:pt x="25" y="19"/>
                    </a:lnTo>
                    <a:lnTo>
                      <a:pt x="27" y="19"/>
                    </a:lnTo>
                    <a:lnTo>
                      <a:pt x="28" y="19"/>
                    </a:lnTo>
                    <a:lnTo>
                      <a:pt x="29" y="19"/>
                    </a:lnTo>
                    <a:lnTo>
                      <a:pt x="30" y="19"/>
                    </a:lnTo>
                    <a:lnTo>
                      <a:pt x="31" y="19"/>
                    </a:lnTo>
                    <a:lnTo>
                      <a:pt x="32" y="13"/>
                    </a:lnTo>
                    <a:lnTo>
                      <a:pt x="34" y="13"/>
                    </a:lnTo>
                    <a:lnTo>
                      <a:pt x="35" y="13"/>
                    </a:lnTo>
                    <a:lnTo>
                      <a:pt x="36" y="13"/>
                    </a:lnTo>
                    <a:lnTo>
                      <a:pt x="38" y="13"/>
                    </a:lnTo>
                    <a:lnTo>
                      <a:pt x="39" y="13"/>
                    </a:lnTo>
                    <a:lnTo>
                      <a:pt x="40" y="13"/>
                    </a:lnTo>
                    <a:lnTo>
                      <a:pt x="42" y="13"/>
                    </a:lnTo>
                    <a:lnTo>
                      <a:pt x="43" y="13"/>
                    </a:lnTo>
                    <a:lnTo>
                      <a:pt x="44" y="13"/>
                    </a:lnTo>
                    <a:lnTo>
                      <a:pt x="45" y="13"/>
                    </a:lnTo>
                    <a:lnTo>
                      <a:pt x="46" y="13"/>
                    </a:lnTo>
                    <a:lnTo>
                      <a:pt x="47" y="13"/>
                    </a:lnTo>
                    <a:lnTo>
                      <a:pt x="49" y="13"/>
                    </a:lnTo>
                    <a:lnTo>
                      <a:pt x="51" y="13"/>
                    </a:lnTo>
                    <a:lnTo>
                      <a:pt x="52" y="13"/>
                    </a:lnTo>
                    <a:lnTo>
                      <a:pt x="53" y="13"/>
                    </a:lnTo>
                    <a:lnTo>
                      <a:pt x="54" y="6"/>
                    </a:lnTo>
                    <a:lnTo>
                      <a:pt x="55" y="6"/>
                    </a:lnTo>
                    <a:lnTo>
                      <a:pt x="57" y="6"/>
                    </a:lnTo>
                    <a:lnTo>
                      <a:pt x="58" y="6"/>
                    </a:lnTo>
                    <a:lnTo>
                      <a:pt x="59" y="6"/>
                    </a:lnTo>
                    <a:lnTo>
                      <a:pt x="60" y="0"/>
                    </a:lnTo>
                    <a:lnTo>
                      <a:pt x="61" y="6"/>
                    </a:lnTo>
                    <a:lnTo>
                      <a:pt x="62" y="0"/>
                    </a:lnTo>
                    <a:lnTo>
                      <a:pt x="65" y="0"/>
                    </a:lnTo>
                    <a:lnTo>
                      <a:pt x="66" y="0"/>
                    </a:lnTo>
                    <a:lnTo>
                      <a:pt x="67" y="0"/>
                    </a:lnTo>
                    <a:lnTo>
                      <a:pt x="68" y="6"/>
                    </a:lnTo>
                    <a:lnTo>
                      <a:pt x="69" y="6"/>
                    </a:lnTo>
                    <a:lnTo>
                      <a:pt x="70" y="6"/>
                    </a:lnTo>
                    <a:lnTo>
                      <a:pt x="72" y="6"/>
                    </a:lnTo>
                    <a:lnTo>
                      <a:pt x="73" y="6"/>
                    </a:lnTo>
                    <a:lnTo>
                      <a:pt x="74" y="6"/>
                    </a:lnTo>
                    <a:lnTo>
                      <a:pt x="75" y="6"/>
                    </a:lnTo>
                    <a:lnTo>
                      <a:pt x="76" y="6"/>
                    </a:lnTo>
                    <a:lnTo>
                      <a:pt x="78" y="6"/>
                    </a:lnTo>
                    <a:lnTo>
                      <a:pt x="80" y="6"/>
                    </a:lnTo>
                    <a:lnTo>
                      <a:pt x="81" y="6"/>
                    </a:lnTo>
                    <a:lnTo>
                      <a:pt x="82" y="6"/>
                    </a:lnTo>
                    <a:lnTo>
                      <a:pt x="83" y="6"/>
                    </a:lnTo>
                    <a:lnTo>
                      <a:pt x="84" y="13"/>
                    </a:lnTo>
                    <a:lnTo>
                      <a:pt x="85" y="6"/>
                    </a:lnTo>
                    <a:lnTo>
                      <a:pt x="87" y="13"/>
                    </a:lnTo>
                    <a:lnTo>
                      <a:pt x="88" y="13"/>
                    </a:lnTo>
                    <a:lnTo>
                      <a:pt x="89" y="13"/>
                    </a:lnTo>
                    <a:lnTo>
                      <a:pt x="91" y="13"/>
                    </a:lnTo>
                    <a:lnTo>
                      <a:pt x="92" y="13"/>
                    </a:lnTo>
                    <a:lnTo>
                      <a:pt x="93" y="6"/>
                    </a:lnTo>
                    <a:lnTo>
                      <a:pt x="95" y="6"/>
                    </a:lnTo>
                    <a:lnTo>
                      <a:pt x="96" y="6"/>
                    </a:lnTo>
                    <a:lnTo>
                      <a:pt x="97" y="6"/>
                    </a:lnTo>
                    <a:lnTo>
                      <a:pt x="98" y="6"/>
                    </a:lnTo>
                    <a:lnTo>
                      <a:pt x="99" y="6"/>
                    </a:lnTo>
                    <a:lnTo>
                      <a:pt x="100" y="6"/>
                    </a:lnTo>
                    <a:lnTo>
                      <a:pt x="102" y="6"/>
                    </a:lnTo>
                    <a:lnTo>
                      <a:pt x="103" y="6"/>
                    </a:lnTo>
                    <a:lnTo>
                      <a:pt x="105" y="6"/>
                    </a:lnTo>
                    <a:lnTo>
                      <a:pt x="106" y="6"/>
                    </a:lnTo>
                    <a:lnTo>
                      <a:pt x="107" y="6"/>
                    </a:lnTo>
                    <a:lnTo>
                      <a:pt x="108" y="6"/>
                    </a:lnTo>
                    <a:lnTo>
                      <a:pt x="110" y="13"/>
                    </a:lnTo>
                    <a:lnTo>
                      <a:pt x="111" y="13"/>
                    </a:lnTo>
                    <a:lnTo>
                      <a:pt x="112" y="13"/>
                    </a:lnTo>
                    <a:lnTo>
                      <a:pt x="113" y="13"/>
                    </a:lnTo>
                    <a:lnTo>
                      <a:pt x="114" y="18"/>
                    </a:lnTo>
                    <a:lnTo>
                      <a:pt x="115" y="18"/>
                    </a:lnTo>
                    <a:lnTo>
                      <a:pt x="118" y="18"/>
                    </a:lnTo>
                    <a:lnTo>
                      <a:pt x="119" y="13"/>
                    </a:lnTo>
                    <a:lnTo>
                      <a:pt x="120" y="13"/>
                    </a:lnTo>
                    <a:lnTo>
                      <a:pt x="121" y="13"/>
                    </a:lnTo>
                    <a:lnTo>
                      <a:pt x="122" y="13"/>
                    </a:lnTo>
                    <a:lnTo>
                      <a:pt x="123" y="13"/>
                    </a:lnTo>
                    <a:lnTo>
                      <a:pt x="125" y="12"/>
                    </a:lnTo>
                    <a:lnTo>
                      <a:pt x="126" y="6"/>
                    </a:lnTo>
                    <a:lnTo>
                      <a:pt x="127" y="6"/>
                    </a:lnTo>
                    <a:lnTo>
                      <a:pt x="128" y="6"/>
                    </a:lnTo>
                    <a:lnTo>
                      <a:pt x="129" y="6"/>
                    </a:lnTo>
                    <a:lnTo>
                      <a:pt x="131" y="6"/>
                    </a:lnTo>
                    <a:lnTo>
                      <a:pt x="133" y="6"/>
                    </a:lnTo>
                    <a:lnTo>
                      <a:pt x="134" y="6"/>
                    </a:lnTo>
                    <a:lnTo>
                      <a:pt x="135" y="5"/>
                    </a:lnTo>
                    <a:lnTo>
                      <a:pt x="136" y="5"/>
                    </a:lnTo>
                    <a:lnTo>
                      <a:pt x="137" y="5"/>
                    </a:lnTo>
                    <a:lnTo>
                      <a:pt x="138" y="5"/>
                    </a:lnTo>
                    <a:lnTo>
                      <a:pt x="140" y="5"/>
                    </a:lnTo>
                    <a:lnTo>
                      <a:pt x="141" y="5"/>
                    </a:lnTo>
                    <a:lnTo>
                      <a:pt x="142" y="5"/>
                    </a:lnTo>
                    <a:lnTo>
                      <a:pt x="143" y="5"/>
                    </a:lnTo>
                    <a:lnTo>
                      <a:pt x="145" y="5"/>
                    </a:lnTo>
                    <a:lnTo>
                      <a:pt x="146" y="5"/>
                    </a:lnTo>
                    <a:lnTo>
                      <a:pt x="148" y="12"/>
                    </a:lnTo>
                    <a:lnTo>
                      <a:pt x="149" y="12"/>
                    </a:lnTo>
                    <a:lnTo>
                      <a:pt x="150" y="12"/>
                    </a:lnTo>
                    <a:lnTo>
                      <a:pt x="151" y="12"/>
                    </a:lnTo>
                    <a:lnTo>
                      <a:pt x="152" y="12"/>
                    </a:lnTo>
                    <a:lnTo>
                      <a:pt x="153" y="12"/>
                    </a:lnTo>
                    <a:lnTo>
                      <a:pt x="155" y="12"/>
                    </a:lnTo>
                    <a:lnTo>
                      <a:pt x="156" y="5"/>
                    </a:lnTo>
                    <a:lnTo>
                      <a:pt x="158"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3" name="Freeform 92"/>
              <p:cNvSpPr>
                <a:spLocks/>
              </p:cNvSpPr>
              <p:nvPr/>
            </p:nvSpPr>
            <p:spPr bwMode="auto">
              <a:xfrm>
                <a:off x="2126" y="3708"/>
                <a:ext cx="47" cy="9"/>
              </a:xfrm>
              <a:custGeom>
                <a:avLst/>
                <a:gdLst>
                  <a:gd name="T0" fmla="*/ 0 w 157"/>
                  <a:gd name="T1" fmla="*/ 0 h 97"/>
                  <a:gd name="T2" fmla="*/ 0 w 157"/>
                  <a:gd name="T3" fmla="*/ 0 h 97"/>
                  <a:gd name="T4" fmla="*/ 0 w 157"/>
                  <a:gd name="T5" fmla="*/ 0 h 97"/>
                  <a:gd name="T6" fmla="*/ 0 w 157"/>
                  <a:gd name="T7" fmla="*/ 0 h 97"/>
                  <a:gd name="T8" fmla="*/ 0 w 157"/>
                  <a:gd name="T9" fmla="*/ 0 h 97"/>
                  <a:gd name="T10" fmla="*/ 0 w 157"/>
                  <a:gd name="T11" fmla="*/ 0 h 97"/>
                  <a:gd name="T12" fmla="*/ 0 w 157"/>
                  <a:gd name="T13" fmla="*/ 0 h 97"/>
                  <a:gd name="T14" fmla="*/ 0 w 157"/>
                  <a:gd name="T15" fmla="*/ 0 h 97"/>
                  <a:gd name="T16" fmla="*/ 0 w 157"/>
                  <a:gd name="T17" fmla="*/ 0 h 97"/>
                  <a:gd name="T18" fmla="*/ 0 w 157"/>
                  <a:gd name="T19" fmla="*/ 0 h 97"/>
                  <a:gd name="T20" fmla="*/ 0 w 157"/>
                  <a:gd name="T21" fmla="*/ 0 h 97"/>
                  <a:gd name="T22" fmla="*/ 0 w 157"/>
                  <a:gd name="T23" fmla="*/ 0 h 97"/>
                  <a:gd name="T24" fmla="*/ 0 w 157"/>
                  <a:gd name="T25" fmla="*/ 0 h 97"/>
                  <a:gd name="T26" fmla="*/ 0 w 157"/>
                  <a:gd name="T27" fmla="*/ 0 h 97"/>
                  <a:gd name="T28" fmla="*/ 0 w 157"/>
                  <a:gd name="T29" fmla="*/ 0 h 97"/>
                  <a:gd name="T30" fmla="*/ 0 w 157"/>
                  <a:gd name="T31" fmla="*/ 0 h 97"/>
                  <a:gd name="T32" fmla="*/ 0 w 157"/>
                  <a:gd name="T33" fmla="*/ 0 h 97"/>
                  <a:gd name="T34" fmla="*/ 0 w 157"/>
                  <a:gd name="T35" fmla="*/ 0 h 97"/>
                  <a:gd name="T36" fmla="*/ 0 w 157"/>
                  <a:gd name="T37" fmla="*/ 0 h 97"/>
                  <a:gd name="T38" fmla="*/ 0 w 157"/>
                  <a:gd name="T39" fmla="*/ 0 h 97"/>
                  <a:gd name="T40" fmla="*/ 0 w 157"/>
                  <a:gd name="T41" fmla="*/ 0 h 97"/>
                  <a:gd name="T42" fmla="*/ 0 w 157"/>
                  <a:gd name="T43" fmla="*/ 0 h 97"/>
                  <a:gd name="T44" fmla="*/ 0 w 157"/>
                  <a:gd name="T45" fmla="*/ 0 h 97"/>
                  <a:gd name="T46" fmla="*/ 0 w 157"/>
                  <a:gd name="T47" fmla="*/ 0 h 97"/>
                  <a:gd name="T48" fmla="*/ 0 w 157"/>
                  <a:gd name="T49" fmla="*/ 0 h 97"/>
                  <a:gd name="T50" fmla="*/ 0 w 157"/>
                  <a:gd name="T51" fmla="*/ 0 h 97"/>
                  <a:gd name="T52" fmla="*/ 0 w 157"/>
                  <a:gd name="T53" fmla="*/ 0 h 97"/>
                  <a:gd name="T54" fmla="*/ 0 w 157"/>
                  <a:gd name="T55" fmla="*/ 0 h 97"/>
                  <a:gd name="T56" fmla="*/ 0 w 157"/>
                  <a:gd name="T57" fmla="*/ 0 h 97"/>
                  <a:gd name="T58" fmla="*/ 0 w 157"/>
                  <a:gd name="T59" fmla="*/ 0 h 97"/>
                  <a:gd name="T60" fmla="*/ 0 w 157"/>
                  <a:gd name="T61" fmla="*/ 0 h 97"/>
                  <a:gd name="T62" fmla="*/ 0 w 157"/>
                  <a:gd name="T63" fmla="*/ 0 h 97"/>
                  <a:gd name="T64" fmla="*/ 0 w 157"/>
                  <a:gd name="T65" fmla="*/ 0 h 97"/>
                  <a:gd name="T66" fmla="*/ 0 w 157"/>
                  <a:gd name="T67" fmla="*/ 0 h 97"/>
                  <a:gd name="T68" fmla="*/ 0 w 157"/>
                  <a:gd name="T69" fmla="*/ 0 h 97"/>
                  <a:gd name="T70" fmla="*/ 0 w 157"/>
                  <a:gd name="T71" fmla="*/ 0 h 97"/>
                  <a:gd name="T72" fmla="*/ 0 w 157"/>
                  <a:gd name="T73" fmla="*/ 0 h 97"/>
                  <a:gd name="T74" fmla="*/ 0 w 157"/>
                  <a:gd name="T75" fmla="*/ 0 h 97"/>
                  <a:gd name="T76" fmla="*/ 0 w 157"/>
                  <a:gd name="T77" fmla="*/ 0 h 97"/>
                  <a:gd name="T78" fmla="*/ 0 w 157"/>
                  <a:gd name="T79" fmla="*/ 0 h 97"/>
                  <a:gd name="T80" fmla="*/ 0 w 157"/>
                  <a:gd name="T81" fmla="*/ 0 h 97"/>
                  <a:gd name="T82" fmla="*/ 0 w 157"/>
                  <a:gd name="T83" fmla="*/ 0 h 97"/>
                  <a:gd name="T84" fmla="*/ 0 w 157"/>
                  <a:gd name="T85" fmla="*/ 0 h 97"/>
                  <a:gd name="T86" fmla="*/ 0 w 157"/>
                  <a:gd name="T87" fmla="*/ 0 h 97"/>
                  <a:gd name="T88" fmla="*/ 0 w 157"/>
                  <a:gd name="T89" fmla="*/ 0 h 97"/>
                  <a:gd name="T90" fmla="*/ 0 w 157"/>
                  <a:gd name="T91" fmla="*/ 0 h 97"/>
                  <a:gd name="T92" fmla="*/ 0 w 157"/>
                  <a:gd name="T93" fmla="*/ 0 h 97"/>
                  <a:gd name="T94" fmla="*/ 0 w 157"/>
                  <a:gd name="T95" fmla="*/ 0 h 97"/>
                  <a:gd name="T96" fmla="*/ 0 w 157"/>
                  <a:gd name="T97" fmla="*/ 0 h 97"/>
                  <a:gd name="T98" fmla="*/ 0 w 157"/>
                  <a:gd name="T99" fmla="*/ 0 h 97"/>
                  <a:gd name="T100" fmla="*/ 0 w 157"/>
                  <a:gd name="T101" fmla="*/ 0 h 97"/>
                  <a:gd name="T102" fmla="*/ 0 w 157"/>
                  <a:gd name="T103" fmla="*/ 0 h 97"/>
                  <a:gd name="T104" fmla="*/ 0 w 157"/>
                  <a:gd name="T105" fmla="*/ 0 h 97"/>
                  <a:gd name="T106" fmla="*/ 0 w 157"/>
                  <a:gd name="T107" fmla="*/ 0 h 97"/>
                  <a:gd name="T108" fmla="*/ 0 w 157"/>
                  <a:gd name="T109" fmla="*/ 0 h 97"/>
                  <a:gd name="T110" fmla="*/ 0 w 157"/>
                  <a:gd name="T111" fmla="*/ 0 h 97"/>
                  <a:gd name="T112" fmla="*/ 0 w 157"/>
                  <a:gd name="T113" fmla="*/ 0 h 97"/>
                  <a:gd name="T114" fmla="*/ 0 w 157"/>
                  <a:gd name="T115" fmla="*/ 0 h 97"/>
                  <a:gd name="T116" fmla="*/ 0 w 157"/>
                  <a:gd name="T117" fmla="*/ 0 h 97"/>
                  <a:gd name="T118" fmla="*/ 0 w 157"/>
                  <a:gd name="T119" fmla="*/ 0 h 97"/>
                  <a:gd name="T120" fmla="*/ 0 w 157"/>
                  <a:gd name="T121" fmla="*/ 0 h 97"/>
                  <a:gd name="T122" fmla="*/ 0 w 157"/>
                  <a:gd name="T123" fmla="*/ 0 h 97"/>
                  <a:gd name="T124" fmla="*/ 0 w 157"/>
                  <a:gd name="T125" fmla="*/ 0 h 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97">
                    <a:moveTo>
                      <a:pt x="0" y="97"/>
                    </a:moveTo>
                    <a:lnTo>
                      <a:pt x="1" y="97"/>
                    </a:lnTo>
                    <a:lnTo>
                      <a:pt x="2" y="97"/>
                    </a:lnTo>
                    <a:lnTo>
                      <a:pt x="3" y="97"/>
                    </a:lnTo>
                    <a:lnTo>
                      <a:pt x="5" y="97"/>
                    </a:lnTo>
                    <a:lnTo>
                      <a:pt x="6" y="97"/>
                    </a:lnTo>
                    <a:lnTo>
                      <a:pt x="7" y="97"/>
                    </a:lnTo>
                    <a:lnTo>
                      <a:pt x="8" y="97"/>
                    </a:lnTo>
                    <a:lnTo>
                      <a:pt x="9" y="97"/>
                    </a:lnTo>
                    <a:lnTo>
                      <a:pt x="10" y="97"/>
                    </a:lnTo>
                    <a:lnTo>
                      <a:pt x="13" y="97"/>
                    </a:lnTo>
                    <a:lnTo>
                      <a:pt x="14" y="97"/>
                    </a:lnTo>
                    <a:lnTo>
                      <a:pt x="15" y="97"/>
                    </a:lnTo>
                    <a:lnTo>
                      <a:pt x="16" y="97"/>
                    </a:lnTo>
                    <a:lnTo>
                      <a:pt x="17" y="97"/>
                    </a:lnTo>
                    <a:lnTo>
                      <a:pt x="18" y="97"/>
                    </a:lnTo>
                    <a:lnTo>
                      <a:pt x="20" y="91"/>
                    </a:lnTo>
                    <a:lnTo>
                      <a:pt x="21" y="91"/>
                    </a:lnTo>
                    <a:lnTo>
                      <a:pt x="22" y="91"/>
                    </a:lnTo>
                    <a:lnTo>
                      <a:pt x="23" y="91"/>
                    </a:lnTo>
                    <a:lnTo>
                      <a:pt x="24" y="91"/>
                    </a:lnTo>
                    <a:lnTo>
                      <a:pt x="25" y="91"/>
                    </a:lnTo>
                    <a:lnTo>
                      <a:pt x="28" y="91"/>
                    </a:lnTo>
                    <a:lnTo>
                      <a:pt x="29" y="91"/>
                    </a:lnTo>
                    <a:lnTo>
                      <a:pt x="30" y="84"/>
                    </a:lnTo>
                    <a:lnTo>
                      <a:pt x="31" y="84"/>
                    </a:lnTo>
                    <a:lnTo>
                      <a:pt x="32" y="84"/>
                    </a:lnTo>
                    <a:lnTo>
                      <a:pt x="33" y="84"/>
                    </a:lnTo>
                    <a:lnTo>
                      <a:pt x="35" y="84"/>
                    </a:lnTo>
                    <a:lnTo>
                      <a:pt x="36" y="84"/>
                    </a:lnTo>
                    <a:lnTo>
                      <a:pt x="37" y="84"/>
                    </a:lnTo>
                    <a:lnTo>
                      <a:pt x="38" y="84"/>
                    </a:lnTo>
                    <a:lnTo>
                      <a:pt x="40" y="78"/>
                    </a:lnTo>
                    <a:lnTo>
                      <a:pt x="41" y="78"/>
                    </a:lnTo>
                    <a:lnTo>
                      <a:pt x="43" y="78"/>
                    </a:lnTo>
                    <a:lnTo>
                      <a:pt x="44" y="78"/>
                    </a:lnTo>
                    <a:lnTo>
                      <a:pt x="45" y="78"/>
                    </a:lnTo>
                    <a:lnTo>
                      <a:pt x="46" y="78"/>
                    </a:lnTo>
                    <a:lnTo>
                      <a:pt x="47" y="78"/>
                    </a:lnTo>
                    <a:lnTo>
                      <a:pt x="48" y="78"/>
                    </a:lnTo>
                    <a:lnTo>
                      <a:pt x="50" y="71"/>
                    </a:lnTo>
                    <a:lnTo>
                      <a:pt x="51" y="71"/>
                    </a:lnTo>
                    <a:lnTo>
                      <a:pt x="53" y="71"/>
                    </a:lnTo>
                    <a:lnTo>
                      <a:pt x="54" y="71"/>
                    </a:lnTo>
                    <a:lnTo>
                      <a:pt x="55" y="71"/>
                    </a:lnTo>
                    <a:lnTo>
                      <a:pt x="56" y="71"/>
                    </a:lnTo>
                    <a:lnTo>
                      <a:pt x="58" y="71"/>
                    </a:lnTo>
                    <a:lnTo>
                      <a:pt x="59" y="65"/>
                    </a:lnTo>
                    <a:lnTo>
                      <a:pt x="60" y="65"/>
                    </a:lnTo>
                    <a:lnTo>
                      <a:pt x="61" y="65"/>
                    </a:lnTo>
                    <a:lnTo>
                      <a:pt x="62" y="65"/>
                    </a:lnTo>
                    <a:lnTo>
                      <a:pt x="63" y="65"/>
                    </a:lnTo>
                    <a:lnTo>
                      <a:pt x="65" y="65"/>
                    </a:lnTo>
                    <a:lnTo>
                      <a:pt x="67" y="65"/>
                    </a:lnTo>
                    <a:lnTo>
                      <a:pt x="68" y="65"/>
                    </a:lnTo>
                    <a:lnTo>
                      <a:pt x="69" y="58"/>
                    </a:lnTo>
                    <a:lnTo>
                      <a:pt x="70" y="58"/>
                    </a:lnTo>
                    <a:lnTo>
                      <a:pt x="71" y="58"/>
                    </a:lnTo>
                    <a:lnTo>
                      <a:pt x="73" y="58"/>
                    </a:lnTo>
                    <a:lnTo>
                      <a:pt x="74" y="58"/>
                    </a:lnTo>
                    <a:lnTo>
                      <a:pt x="75" y="58"/>
                    </a:lnTo>
                    <a:lnTo>
                      <a:pt x="76" y="52"/>
                    </a:lnTo>
                    <a:lnTo>
                      <a:pt x="77" y="52"/>
                    </a:lnTo>
                    <a:lnTo>
                      <a:pt x="78" y="52"/>
                    </a:lnTo>
                    <a:lnTo>
                      <a:pt x="81" y="45"/>
                    </a:lnTo>
                    <a:lnTo>
                      <a:pt x="82" y="45"/>
                    </a:lnTo>
                    <a:lnTo>
                      <a:pt x="83" y="45"/>
                    </a:lnTo>
                    <a:lnTo>
                      <a:pt x="84" y="45"/>
                    </a:lnTo>
                    <a:lnTo>
                      <a:pt x="85" y="45"/>
                    </a:lnTo>
                    <a:lnTo>
                      <a:pt x="86" y="45"/>
                    </a:lnTo>
                    <a:lnTo>
                      <a:pt x="88" y="45"/>
                    </a:lnTo>
                    <a:lnTo>
                      <a:pt x="89" y="45"/>
                    </a:lnTo>
                    <a:lnTo>
                      <a:pt x="90" y="45"/>
                    </a:lnTo>
                    <a:lnTo>
                      <a:pt x="91" y="45"/>
                    </a:lnTo>
                    <a:lnTo>
                      <a:pt x="93" y="45"/>
                    </a:lnTo>
                    <a:lnTo>
                      <a:pt x="94" y="45"/>
                    </a:lnTo>
                    <a:lnTo>
                      <a:pt x="96" y="45"/>
                    </a:lnTo>
                    <a:lnTo>
                      <a:pt x="97" y="39"/>
                    </a:lnTo>
                    <a:lnTo>
                      <a:pt x="98" y="39"/>
                    </a:lnTo>
                    <a:lnTo>
                      <a:pt x="99" y="39"/>
                    </a:lnTo>
                    <a:lnTo>
                      <a:pt x="100" y="39"/>
                    </a:lnTo>
                    <a:lnTo>
                      <a:pt x="101" y="39"/>
                    </a:lnTo>
                    <a:lnTo>
                      <a:pt x="103" y="39"/>
                    </a:lnTo>
                    <a:lnTo>
                      <a:pt x="104" y="39"/>
                    </a:lnTo>
                    <a:lnTo>
                      <a:pt x="105" y="39"/>
                    </a:lnTo>
                    <a:lnTo>
                      <a:pt x="107" y="32"/>
                    </a:lnTo>
                    <a:lnTo>
                      <a:pt x="108" y="32"/>
                    </a:lnTo>
                    <a:lnTo>
                      <a:pt x="109" y="32"/>
                    </a:lnTo>
                    <a:lnTo>
                      <a:pt x="111" y="32"/>
                    </a:lnTo>
                    <a:lnTo>
                      <a:pt x="112" y="32"/>
                    </a:lnTo>
                    <a:lnTo>
                      <a:pt x="113" y="32"/>
                    </a:lnTo>
                    <a:lnTo>
                      <a:pt x="114" y="32"/>
                    </a:lnTo>
                    <a:lnTo>
                      <a:pt x="115" y="32"/>
                    </a:lnTo>
                    <a:lnTo>
                      <a:pt x="116" y="32"/>
                    </a:lnTo>
                    <a:lnTo>
                      <a:pt x="118" y="32"/>
                    </a:lnTo>
                    <a:lnTo>
                      <a:pt x="120" y="26"/>
                    </a:lnTo>
                    <a:lnTo>
                      <a:pt x="121" y="26"/>
                    </a:lnTo>
                    <a:lnTo>
                      <a:pt x="122" y="26"/>
                    </a:lnTo>
                    <a:lnTo>
                      <a:pt x="123" y="26"/>
                    </a:lnTo>
                    <a:lnTo>
                      <a:pt x="124" y="26"/>
                    </a:lnTo>
                    <a:lnTo>
                      <a:pt x="126" y="26"/>
                    </a:lnTo>
                    <a:lnTo>
                      <a:pt x="127" y="19"/>
                    </a:lnTo>
                    <a:lnTo>
                      <a:pt x="128" y="19"/>
                    </a:lnTo>
                    <a:lnTo>
                      <a:pt x="129" y="19"/>
                    </a:lnTo>
                    <a:lnTo>
                      <a:pt x="130" y="19"/>
                    </a:lnTo>
                    <a:lnTo>
                      <a:pt x="131" y="19"/>
                    </a:lnTo>
                    <a:lnTo>
                      <a:pt x="134" y="19"/>
                    </a:lnTo>
                    <a:lnTo>
                      <a:pt x="135" y="19"/>
                    </a:lnTo>
                    <a:lnTo>
                      <a:pt x="136" y="19"/>
                    </a:lnTo>
                    <a:lnTo>
                      <a:pt x="137" y="19"/>
                    </a:lnTo>
                    <a:lnTo>
                      <a:pt x="138" y="13"/>
                    </a:lnTo>
                    <a:lnTo>
                      <a:pt x="139" y="13"/>
                    </a:lnTo>
                    <a:lnTo>
                      <a:pt x="141" y="13"/>
                    </a:lnTo>
                    <a:lnTo>
                      <a:pt x="142" y="13"/>
                    </a:lnTo>
                    <a:lnTo>
                      <a:pt x="143" y="6"/>
                    </a:lnTo>
                    <a:lnTo>
                      <a:pt x="144" y="6"/>
                    </a:lnTo>
                    <a:lnTo>
                      <a:pt x="145" y="6"/>
                    </a:lnTo>
                    <a:lnTo>
                      <a:pt x="147" y="6"/>
                    </a:lnTo>
                    <a:lnTo>
                      <a:pt x="149" y="6"/>
                    </a:lnTo>
                    <a:lnTo>
                      <a:pt x="150" y="0"/>
                    </a:lnTo>
                    <a:lnTo>
                      <a:pt x="151" y="0"/>
                    </a:lnTo>
                    <a:lnTo>
                      <a:pt x="152" y="0"/>
                    </a:lnTo>
                    <a:lnTo>
                      <a:pt x="153" y="0"/>
                    </a:lnTo>
                    <a:lnTo>
                      <a:pt x="154" y="0"/>
                    </a:lnTo>
                    <a:lnTo>
                      <a:pt x="156" y="0"/>
                    </a:lnTo>
                    <a:lnTo>
                      <a:pt x="15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4" name="Freeform 93"/>
              <p:cNvSpPr>
                <a:spLocks/>
              </p:cNvSpPr>
              <p:nvPr/>
            </p:nvSpPr>
            <p:spPr bwMode="auto">
              <a:xfrm>
                <a:off x="2173" y="3708"/>
                <a:ext cx="46" cy="0"/>
              </a:xfrm>
              <a:custGeom>
                <a:avLst/>
                <a:gdLst>
                  <a:gd name="T0" fmla="*/ 0 w 158"/>
                  <a:gd name="T1" fmla="*/ 0 h 7"/>
                  <a:gd name="T2" fmla="*/ 0 w 158"/>
                  <a:gd name="T3" fmla="*/ 0 h 7"/>
                  <a:gd name="T4" fmla="*/ 0 w 158"/>
                  <a:gd name="T5" fmla="*/ 0 h 7"/>
                  <a:gd name="T6" fmla="*/ 0 w 158"/>
                  <a:gd name="T7" fmla="*/ 0 h 7"/>
                  <a:gd name="T8" fmla="*/ 0 w 158"/>
                  <a:gd name="T9" fmla="*/ 0 h 7"/>
                  <a:gd name="T10" fmla="*/ 0 w 158"/>
                  <a:gd name="T11" fmla="*/ 0 h 7"/>
                  <a:gd name="T12" fmla="*/ 0 w 158"/>
                  <a:gd name="T13" fmla="*/ 0 h 7"/>
                  <a:gd name="T14" fmla="*/ 0 w 158"/>
                  <a:gd name="T15" fmla="*/ 0 h 7"/>
                  <a:gd name="T16" fmla="*/ 0 w 158"/>
                  <a:gd name="T17" fmla="*/ 0 h 7"/>
                  <a:gd name="T18" fmla="*/ 0 w 158"/>
                  <a:gd name="T19" fmla="*/ 0 h 7"/>
                  <a:gd name="T20" fmla="*/ 0 w 158"/>
                  <a:gd name="T21" fmla="*/ 0 h 7"/>
                  <a:gd name="T22" fmla="*/ 0 w 158"/>
                  <a:gd name="T23" fmla="*/ 0 h 7"/>
                  <a:gd name="T24" fmla="*/ 0 w 158"/>
                  <a:gd name="T25" fmla="*/ 0 h 7"/>
                  <a:gd name="T26" fmla="*/ 0 w 158"/>
                  <a:gd name="T27" fmla="*/ 0 h 7"/>
                  <a:gd name="T28" fmla="*/ 0 w 158"/>
                  <a:gd name="T29" fmla="*/ 0 h 7"/>
                  <a:gd name="T30" fmla="*/ 0 w 158"/>
                  <a:gd name="T31" fmla="*/ 0 h 7"/>
                  <a:gd name="T32" fmla="*/ 0 w 158"/>
                  <a:gd name="T33" fmla="*/ 0 h 7"/>
                  <a:gd name="T34" fmla="*/ 0 w 158"/>
                  <a:gd name="T35" fmla="*/ 0 h 7"/>
                  <a:gd name="T36" fmla="*/ 0 w 158"/>
                  <a:gd name="T37" fmla="*/ 0 h 7"/>
                  <a:gd name="T38" fmla="*/ 0 w 158"/>
                  <a:gd name="T39" fmla="*/ 0 h 7"/>
                  <a:gd name="T40" fmla="*/ 0 w 158"/>
                  <a:gd name="T41" fmla="*/ 0 h 7"/>
                  <a:gd name="T42" fmla="*/ 0 w 158"/>
                  <a:gd name="T43" fmla="*/ 0 h 7"/>
                  <a:gd name="T44" fmla="*/ 0 w 158"/>
                  <a:gd name="T45" fmla="*/ 0 h 7"/>
                  <a:gd name="T46" fmla="*/ 0 w 158"/>
                  <a:gd name="T47" fmla="*/ 0 h 7"/>
                  <a:gd name="T48" fmla="*/ 0 w 158"/>
                  <a:gd name="T49" fmla="*/ 0 h 7"/>
                  <a:gd name="T50" fmla="*/ 0 w 158"/>
                  <a:gd name="T51" fmla="*/ 0 h 7"/>
                  <a:gd name="T52" fmla="*/ 0 w 158"/>
                  <a:gd name="T53" fmla="*/ 0 h 7"/>
                  <a:gd name="T54" fmla="*/ 0 w 158"/>
                  <a:gd name="T55" fmla="*/ 0 h 7"/>
                  <a:gd name="T56" fmla="*/ 0 w 158"/>
                  <a:gd name="T57" fmla="*/ 0 h 7"/>
                  <a:gd name="T58" fmla="*/ 0 w 158"/>
                  <a:gd name="T59" fmla="*/ 0 h 7"/>
                  <a:gd name="T60" fmla="*/ 0 w 158"/>
                  <a:gd name="T61" fmla="*/ 0 h 7"/>
                  <a:gd name="T62" fmla="*/ 0 w 158"/>
                  <a:gd name="T63" fmla="*/ 0 h 7"/>
                  <a:gd name="T64" fmla="*/ 0 w 158"/>
                  <a:gd name="T65" fmla="*/ 0 h 7"/>
                  <a:gd name="T66" fmla="*/ 0 w 158"/>
                  <a:gd name="T67" fmla="*/ 0 h 7"/>
                  <a:gd name="T68" fmla="*/ 0 w 158"/>
                  <a:gd name="T69" fmla="*/ 0 h 7"/>
                  <a:gd name="T70" fmla="*/ 0 w 158"/>
                  <a:gd name="T71" fmla="*/ 0 h 7"/>
                  <a:gd name="T72" fmla="*/ 0 w 158"/>
                  <a:gd name="T73" fmla="*/ 0 h 7"/>
                  <a:gd name="T74" fmla="*/ 0 w 158"/>
                  <a:gd name="T75" fmla="*/ 0 h 7"/>
                  <a:gd name="T76" fmla="*/ 0 w 158"/>
                  <a:gd name="T77" fmla="*/ 0 h 7"/>
                  <a:gd name="T78" fmla="*/ 0 w 158"/>
                  <a:gd name="T79" fmla="*/ 0 h 7"/>
                  <a:gd name="T80" fmla="*/ 0 w 158"/>
                  <a:gd name="T81" fmla="*/ 0 h 7"/>
                  <a:gd name="T82" fmla="*/ 0 w 158"/>
                  <a:gd name="T83" fmla="*/ 0 h 7"/>
                  <a:gd name="T84" fmla="*/ 0 w 158"/>
                  <a:gd name="T85" fmla="*/ 0 h 7"/>
                  <a:gd name="T86" fmla="*/ 0 w 158"/>
                  <a:gd name="T87" fmla="*/ 0 h 7"/>
                  <a:gd name="T88" fmla="*/ 0 w 158"/>
                  <a:gd name="T89" fmla="*/ 0 h 7"/>
                  <a:gd name="T90" fmla="*/ 0 w 158"/>
                  <a:gd name="T91" fmla="*/ 0 h 7"/>
                  <a:gd name="T92" fmla="*/ 0 w 158"/>
                  <a:gd name="T93" fmla="*/ 0 h 7"/>
                  <a:gd name="T94" fmla="*/ 0 w 158"/>
                  <a:gd name="T95" fmla="*/ 0 h 7"/>
                  <a:gd name="T96" fmla="*/ 0 w 158"/>
                  <a:gd name="T97" fmla="*/ 0 h 7"/>
                  <a:gd name="T98" fmla="*/ 0 w 158"/>
                  <a:gd name="T99" fmla="*/ 0 h 7"/>
                  <a:gd name="T100" fmla="*/ 0 w 158"/>
                  <a:gd name="T101" fmla="*/ 0 h 7"/>
                  <a:gd name="T102" fmla="*/ 0 w 158"/>
                  <a:gd name="T103" fmla="*/ 0 h 7"/>
                  <a:gd name="T104" fmla="*/ 0 w 158"/>
                  <a:gd name="T105" fmla="*/ 0 h 7"/>
                  <a:gd name="T106" fmla="*/ 0 w 158"/>
                  <a:gd name="T107" fmla="*/ 0 h 7"/>
                  <a:gd name="T108" fmla="*/ 0 w 158"/>
                  <a:gd name="T109" fmla="*/ 0 h 7"/>
                  <a:gd name="T110" fmla="*/ 0 w 158"/>
                  <a:gd name="T111" fmla="*/ 0 h 7"/>
                  <a:gd name="T112" fmla="*/ 0 w 158"/>
                  <a:gd name="T113" fmla="*/ 0 h 7"/>
                  <a:gd name="T114" fmla="*/ 0 w 158"/>
                  <a:gd name="T115" fmla="*/ 0 h 7"/>
                  <a:gd name="T116" fmla="*/ 0 w 158"/>
                  <a:gd name="T117" fmla="*/ 0 h 7"/>
                  <a:gd name="T118" fmla="*/ 0 w 158"/>
                  <a:gd name="T119" fmla="*/ 0 h 7"/>
                  <a:gd name="T120" fmla="*/ 0 w 158"/>
                  <a:gd name="T121" fmla="*/ 0 h 7"/>
                  <a:gd name="T122" fmla="*/ 0 w 158"/>
                  <a:gd name="T123" fmla="*/ 0 h 7"/>
                  <a:gd name="T124" fmla="*/ 0 w 158"/>
                  <a:gd name="T125" fmla="*/ 0 h 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7">
                    <a:moveTo>
                      <a:pt x="0" y="1"/>
                    </a:moveTo>
                    <a:lnTo>
                      <a:pt x="1" y="1"/>
                    </a:lnTo>
                    <a:lnTo>
                      <a:pt x="3" y="1"/>
                    </a:lnTo>
                    <a:lnTo>
                      <a:pt x="4" y="1"/>
                    </a:lnTo>
                    <a:lnTo>
                      <a:pt x="5" y="1"/>
                    </a:lnTo>
                    <a:lnTo>
                      <a:pt x="7" y="7"/>
                    </a:lnTo>
                    <a:lnTo>
                      <a:pt x="8" y="7"/>
                    </a:lnTo>
                    <a:lnTo>
                      <a:pt x="9" y="7"/>
                    </a:lnTo>
                    <a:lnTo>
                      <a:pt x="10" y="7"/>
                    </a:lnTo>
                    <a:lnTo>
                      <a:pt x="11" y="7"/>
                    </a:lnTo>
                    <a:lnTo>
                      <a:pt x="12" y="7"/>
                    </a:lnTo>
                    <a:lnTo>
                      <a:pt x="14" y="7"/>
                    </a:lnTo>
                    <a:lnTo>
                      <a:pt x="16" y="7"/>
                    </a:lnTo>
                    <a:lnTo>
                      <a:pt x="17" y="7"/>
                    </a:lnTo>
                    <a:lnTo>
                      <a:pt x="18" y="7"/>
                    </a:lnTo>
                    <a:lnTo>
                      <a:pt x="19" y="7"/>
                    </a:lnTo>
                    <a:lnTo>
                      <a:pt x="20" y="7"/>
                    </a:lnTo>
                    <a:lnTo>
                      <a:pt x="22" y="7"/>
                    </a:lnTo>
                    <a:lnTo>
                      <a:pt x="23" y="7"/>
                    </a:lnTo>
                    <a:lnTo>
                      <a:pt x="24" y="7"/>
                    </a:lnTo>
                    <a:lnTo>
                      <a:pt x="25" y="7"/>
                    </a:lnTo>
                    <a:lnTo>
                      <a:pt x="26" y="7"/>
                    </a:lnTo>
                    <a:lnTo>
                      <a:pt x="27" y="7"/>
                    </a:lnTo>
                    <a:lnTo>
                      <a:pt x="30" y="7"/>
                    </a:lnTo>
                    <a:lnTo>
                      <a:pt x="31" y="1"/>
                    </a:lnTo>
                    <a:lnTo>
                      <a:pt x="32" y="7"/>
                    </a:lnTo>
                    <a:lnTo>
                      <a:pt x="33" y="1"/>
                    </a:lnTo>
                    <a:lnTo>
                      <a:pt x="34" y="1"/>
                    </a:lnTo>
                    <a:lnTo>
                      <a:pt x="35" y="1"/>
                    </a:lnTo>
                    <a:lnTo>
                      <a:pt x="37" y="7"/>
                    </a:lnTo>
                    <a:lnTo>
                      <a:pt x="38" y="7"/>
                    </a:lnTo>
                    <a:lnTo>
                      <a:pt x="39" y="7"/>
                    </a:lnTo>
                    <a:lnTo>
                      <a:pt x="40" y="7"/>
                    </a:lnTo>
                    <a:lnTo>
                      <a:pt x="41" y="7"/>
                    </a:lnTo>
                    <a:lnTo>
                      <a:pt x="43" y="1"/>
                    </a:lnTo>
                    <a:lnTo>
                      <a:pt x="45" y="1"/>
                    </a:lnTo>
                    <a:lnTo>
                      <a:pt x="46" y="1"/>
                    </a:lnTo>
                    <a:lnTo>
                      <a:pt x="47" y="1"/>
                    </a:lnTo>
                    <a:lnTo>
                      <a:pt x="48" y="1"/>
                    </a:lnTo>
                    <a:lnTo>
                      <a:pt x="49" y="1"/>
                    </a:lnTo>
                    <a:lnTo>
                      <a:pt x="50" y="1"/>
                    </a:lnTo>
                    <a:lnTo>
                      <a:pt x="52" y="1"/>
                    </a:lnTo>
                    <a:lnTo>
                      <a:pt x="53" y="1"/>
                    </a:lnTo>
                    <a:lnTo>
                      <a:pt x="54" y="7"/>
                    </a:lnTo>
                    <a:lnTo>
                      <a:pt x="56" y="7"/>
                    </a:lnTo>
                    <a:lnTo>
                      <a:pt x="57" y="7"/>
                    </a:lnTo>
                    <a:lnTo>
                      <a:pt x="58" y="7"/>
                    </a:lnTo>
                    <a:lnTo>
                      <a:pt x="60" y="7"/>
                    </a:lnTo>
                    <a:lnTo>
                      <a:pt x="61" y="7"/>
                    </a:lnTo>
                    <a:lnTo>
                      <a:pt x="62" y="7"/>
                    </a:lnTo>
                    <a:lnTo>
                      <a:pt x="63" y="7"/>
                    </a:lnTo>
                    <a:lnTo>
                      <a:pt x="64" y="7"/>
                    </a:lnTo>
                    <a:lnTo>
                      <a:pt x="65" y="7"/>
                    </a:lnTo>
                    <a:lnTo>
                      <a:pt x="67" y="7"/>
                    </a:lnTo>
                    <a:lnTo>
                      <a:pt x="68" y="7"/>
                    </a:lnTo>
                    <a:lnTo>
                      <a:pt x="70" y="7"/>
                    </a:lnTo>
                    <a:lnTo>
                      <a:pt x="71" y="7"/>
                    </a:lnTo>
                    <a:lnTo>
                      <a:pt x="72" y="7"/>
                    </a:lnTo>
                    <a:lnTo>
                      <a:pt x="73" y="7"/>
                    </a:lnTo>
                    <a:lnTo>
                      <a:pt x="75" y="7"/>
                    </a:lnTo>
                    <a:lnTo>
                      <a:pt x="76" y="7"/>
                    </a:lnTo>
                    <a:lnTo>
                      <a:pt x="77" y="7"/>
                    </a:lnTo>
                    <a:lnTo>
                      <a:pt x="78" y="7"/>
                    </a:lnTo>
                    <a:lnTo>
                      <a:pt x="79" y="7"/>
                    </a:lnTo>
                    <a:lnTo>
                      <a:pt x="80" y="7"/>
                    </a:lnTo>
                    <a:lnTo>
                      <a:pt x="83" y="7"/>
                    </a:lnTo>
                    <a:lnTo>
                      <a:pt x="84" y="7"/>
                    </a:lnTo>
                    <a:lnTo>
                      <a:pt x="85" y="1"/>
                    </a:lnTo>
                    <a:lnTo>
                      <a:pt x="86" y="1"/>
                    </a:lnTo>
                    <a:lnTo>
                      <a:pt x="87" y="1"/>
                    </a:lnTo>
                    <a:lnTo>
                      <a:pt x="88" y="1"/>
                    </a:lnTo>
                    <a:lnTo>
                      <a:pt x="90" y="1"/>
                    </a:lnTo>
                    <a:lnTo>
                      <a:pt x="91" y="1"/>
                    </a:lnTo>
                    <a:lnTo>
                      <a:pt x="92" y="1"/>
                    </a:lnTo>
                    <a:lnTo>
                      <a:pt x="93" y="1"/>
                    </a:lnTo>
                    <a:lnTo>
                      <a:pt x="94" y="1"/>
                    </a:lnTo>
                    <a:lnTo>
                      <a:pt x="96" y="1"/>
                    </a:lnTo>
                    <a:lnTo>
                      <a:pt x="98" y="1"/>
                    </a:lnTo>
                    <a:lnTo>
                      <a:pt x="99" y="1"/>
                    </a:lnTo>
                    <a:lnTo>
                      <a:pt x="100" y="1"/>
                    </a:lnTo>
                    <a:lnTo>
                      <a:pt x="101" y="1"/>
                    </a:lnTo>
                    <a:lnTo>
                      <a:pt x="102" y="0"/>
                    </a:lnTo>
                    <a:lnTo>
                      <a:pt x="103" y="0"/>
                    </a:lnTo>
                    <a:lnTo>
                      <a:pt x="105" y="6"/>
                    </a:lnTo>
                    <a:lnTo>
                      <a:pt x="106" y="6"/>
                    </a:lnTo>
                    <a:lnTo>
                      <a:pt x="107" y="6"/>
                    </a:lnTo>
                    <a:lnTo>
                      <a:pt x="109" y="6"/>
                    </a:lnTo>
                    <a:lnTo>
                      <a:pt x="110" y="6"/>
                    </a:lnTo>
                    <a:lnTo>
                      <a:pt x="111" y="6"/>
                    </a:lnTo>
                    <a:lnTo>
                      <a:pt x="113" y="0"/>
                    </a:lnTo>
                    <a:lnTo>
                      <a:pt x="114" y="0"/>
                    </a:lnTo>
                    <a:lnTo>
                      <a:pt x="115" y="0"/>
                    </a:lnTo>
                    <a:lnTo>
                      <a:pt x="116" y="0"/>
                    </a:lnTo>
                    <a:lnTo>
                      <a:pt x="117" y="0"/>
                    </a:lnTo>
                    <a:lnTo>
                      <a:pt x="118" y="0"/>
                    </a:lnTo>
                    <a:lnTo>
                      <a:pt x="120" y="0"/>
                    </a:lnTo>
                    <a:lnTo>
                      <a:pt x="121" y="0"/>
                    </a:lnTo>
                    <a:lnTo>
                      <a:pt x="123" y="0"/>
                    </a:lnTo>
                    <a:lnTo>
                      <a:pt x="124" y="0"/>
                    </a:lnTo>
                    <a:lnTo>
                      <a:pt x="125" y="0"/>
                    </a:lnTo>
                    <a:lnTo>
                      <a:pt x="126" y="0"/>
                    </a:lnTo>
                    <a:lnTo>
                      <a:pt x="128" y="0"/>
                    </a:lnTo>
                    <a:lnTo>
                      <a:pt x="129" y="0"/>
                    </a:lnTo>
                    <a:lnTo>
                      <a:pt x="130" y="0"/>
                    </a:lnTo>
                    <a:lnTo>
                      <a:pt x="131" y="0"/>
                    </a:lnTo>
                    <a:lnTo>
                      <a:pt x="132" y="0"/>
                    </a:lnTo>
                    <a:lnTo>
                      <a:pt x="133" y="0"/>
                    </a:lnTo>
                    <a:lnTo>
                      <a:pt x="136"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1" y="0"/>
                    </a:lnTo>
                    <a:lnTo>
                      <a:pt x="152" y="0"/>
                    </a:lnTo>
                    <a:lnTo>
                      <a:pt x="153" y="0"/>
                    </a:lnTo>
                    <a:lnTo>
                      <a:pt x="154" y="0"/>
                    </a:lnTo>
                    <a:lnTo>
                      <a:pt x="155" y="0"/>
                    </a:lnTo>
                    <a:lnTo>
                      <a:pt x="156" y="0"/>
                    </a:lnTo>
                    <a:lnTo>
                      <a:pt x="15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5" name="Freeform 94"/>
              <p:cNvSpPr>
                <a:spLocks/>
              </p:cNvSpPr>
              <p:nvPr/>
            </p:nvSpPr>
            <p:spPr bwMode="auto">
              <a:xfrm>
                <a:off x="2219" y="3708"/>
                <a:ext cx="47" cy="1"/>
              </a:xfrm>
              <a:custGeom>
                <a:avLst/>
                <a:gdLst>
                  <a:gd name="T0" fmla="*/ 0 w 157"/>
                  <a:gd name="T1" fmla="*/ 0 h 18"/>
                  <a:gd name="T2" fmla="*/ 0 w 157"/>
                  <a:gd name="T3" fmla="*/ 0 h 18"/>
                  <a:gd name="T4" fmla="*/ 0 w 157"/>
                  <a:gd name="T5" fmla="*/ 0 h 18"/>
                  <a:gd name="T6" fmla="*/ 0 w 157"/>
                  <a:gd name="T7" fmla="*/ 0 h 18"/>
                  <a:gd name="T8" fmla="*/ 0 w 157"/>
                  <a:gd name="T9" fmla="*/ 0 h 18"/>
                  <a:gd name="T10" fmla="*/ 0 w 157"/>
                  <a:gd name="T11" fmla="*/ 0 h 18"/>
                  <a:gd name="T12" fmla="*/ 0 w 157"/>
                  <a:gd name="T13" fmla="*/ 0 h 18"/>
                  <a:gd name="T14" fmla="*/ 0 w 157"/>
                  <a:gd name="T15" fmla="*/ 0 h 18"/>
                  <a:gd name="T16" fmla="*/ 0 w 157"/>
                  <a:gd name="T17" fmla="*/ 0 h 18"/>
                  <a:gd name="T18" fmla="*/ 0 w 157"/>
                  <a:gd name="T19" fmla="*/ 0 h 18"/>
                  <a:gd name="T20" fmla="*/ 0 w 157"/>
                  <a:gd name="T21" fmla="*/ 0 h 18"/>
                  <a:gd name="T22" fmla="*/ 0 w 157"/>
                  <a:gd name="T23" fmla="*/ 0 h 18"/>
                  <a:gd name="T24" fmla="*/ 0 w 157"/>
                  <a:gd name="T25" fmla="*/ 0 h 18"/>
                  <a:gd name="T26" fmla="*/ 0 w 157"/>
                  <a:gd name="T27" fmla="*/ 0 h 18"/>
                  <a:gd name="T28" fmla="*/ 0 w 157"/>
                  <a:gd name="T29" fmla="*/ 0 h 18"/>
                  <a:gd name="T30" fmla="*/ 0 w 157"/>
                  <a:gd name="T31" fmla="*/ 0 h 18"/>
                  <a:gd name="T32" fmla="*/ 0 w 157"/>
                  <a:gd name="T33" fmla="*/ 0 h 18"/>
                  <a:gd name="T34" fmla="*/ 0 w 157"/>
                  <a:gd name="T35" fmla="*/ 0 h 18"/>
                  <a:gd name="T36" fmla="*/ 0 w 157"/>
                  <a:gd name="T37" fmla="*/ 0 h 18"/>
                  <a:gd name="T38" fmla="*/ 0 w 157"/>
                  <a:gd name="T39" fmla="*/ 0 h 18"/>
                  <a:gd name="T40" fmla="*/ 0 w 157"/>
                  <a:gd name="T41" fmla="*/ 0 h 18"/>
                  <a:gd name="T42" fmla="*/ 0 w 157"/>
                  <a:gd name="T43" fmla="*/ 0 h 18"/>
                  <a:gd name="T44" fmla="*/ 0 w 157"/>
                  <a:gd name="T45" fmla="*/ 0 h 18"/>
                  <a:gd name="T46" fmla="*/ 0 w 157"/>
                  <a:gd name="T47" fmla="*/ 0 h 18"/>
                  <a:gd name="T48" fmla="*/ 0 w 157"/>
                  <a:gd name="T49" fmla="*/ 0 h 18"/>
                  <a:gd name="T50" fmla="*/ 0 w 157"/>
                  <a:gd name="T51" fmla="*/ 0 h 18"/>
                  <a:gd name="T52" fmla="*/ 0 w 157"/>
                  <a:gd name="T53" fmla="*/ 0 h 18"/>
                  <a:gd name="T54" fmla="*/ 0 w 157"/>
                  <a:gd name="T55" fmla="*/ 0 h 18"/>
                  <a:gd name="T56" fmla="*/ 0 w 157"/>
                  <a:gd name="T57" fmla="*/ 0 h 18"/>
                  <a:gd name="T58" fmla="*/ 0 w 157"/>
                  <a:gd name="T59" fmla="*/ 0 h 18"/>
                  <a:gd name="T60" fmla="*/ 0 w 157"/>
                  <a:gd name="T61" fmla="*/ 0 h 18"/>
                  <a:gd name="T62" fmla="*/ 0 w 157"/>
                  <a:gd name="T63" fmla="*/ 0 h 18"/>
                  <a:gd name="T64" fmla="*/ 0 w 157"/>
                  <a:gd name="T65" fmla="*/ 0 h 18"/>
                  <a:gd name="T66" fmla="*/ 0 w 157"/>
                  <a:gd name="T67" fmla="*/ 0 h 18"/>
                  <a:gd name="T68" fmla="*/ 0 w 157"/>
                  <a:gd name="T69" fmla="*/ 0 h 18"/>
                  <a:gd name="T70" fmla="*/ 0 w 157"/>
                  <a:gd name="T71" fmla="*/ 0 h 18"/>
                  <a:gd name="T72" fmla="*/ 0 w 157"/>
                  <a:gd name="T73" fmla="*/ 0 h 18"/>
                  <a:gd name="T74" fmla="*/ 0 w 157"/>
                  <a:gd name="T75" fmla="*/ 0 h 18"/>
                  <a:gd name="T76" fmla="*/ 0 w 157"/>
                  <a:gd name="T77" fmla="*/ 0 h 18"/>
                  <a:gd name="T78" fmla="*/ 0 w 157"/>
                  <a:gd name="T79" fmla="*/ 0 h 18"/>
                  <a:gd name="T80" fmla="*/ 0 w 157"/>
                  <a:gd name="T81" fmla="*/ 0 h 18"/>
                  <a:gd name="T82" fmla="*/ 0 w 157"/>
                  <a:gd name="T83" fmla="*/ 0 h 18"/>
                  <a:gd name="T84" fmla="*/ 0 w 157"/>
                  <a:gd name="T85" fmla="*/ 0 h 18"/>
                  <a:gd name="T86" fmla="*/ 0 w 157"/>
                  <a:gd name="T87" fmla="*/ 0 h 18"/>
                  <a:gd name="T88" fmla="*/ 0 w 157"/>
                  <a:gd name="T89" fmla="*/ 0 h 18"/>
                  <a:gd name="T90" fmla="*/ 0 w 157"/>
                  <a:gd name="T91" fmla="*/ 0 h 18"/>
                  <a:gd name="T92" fmla="*/ 0 w 157"/>
                  <a:gd name="T93" fmla="*/ 0 h 18"/>
                  <a:gd name="T94" fmla="*/ 0 w 157"/>
                  <a:gd name="T95" fmla="*/ 0 h 18"/>
                  <a:gd name="T96" fmla="*/ 0 w 157"/>
                  <a:gd name="T97" fmla="*/ 0 h 18"/>
                  <a:gd name="T98" fmla="*/ 0 w 157"/>
                  <a:gd name="T99" fmla="*/ 0 h 18"/>
                  <a:gd name="T100" fmla="*/ 0 w 157"/>
                  <a:gd name="T101" fmla="*/ 0 h 18"/>
                  <a:gd name="T102" fmla="*/ 0 w 157"/>
                  <a:gd name="T103" fmla="*/ 0 h 18"/>
                  <a:gd name="T104" fmla="*/ 0 w 157"/>
                  <a:gd name="T105" fmla="*/ 0 h 18"/>
                  <a:gd name="T106" fmla="*/ 0 w 157"/>
                  <a:gd name="T107" fmla="*/ 0 h 18"/>
                  <a:gd name="T108" fmla="*/ 0 w 157"/>
                  <a:gd name="T109" fmla="*/ 0 h 18"/>
                  <a:gd name="T110" fmla="*/ 0 w 157"/>
                  <a:gd name="T111" fmla="*/ 0 h 18"/>
                  <a:gd name="T112" fmla="*/ 0 w 157"/>
                  <a:gd name="T113" fmla="*/ 0 h 18"/>
                  <a:gd name="T114" fmla="*/ 0 w 157"/>
                  <a:gd name="T115" fmla="*/ 0 h 18"/>
                  <a:gd name="T116" fmla="*/ 0 w 157"/>
                  <a:gd name="T117" fmla="*/ 0 h 18"/>
                  <a:gd name="T118" fmla="*/ 0 w 157"/>
                  <a:gd name="T119" fmla="*/ 0 h 18"/>
                  <a:gd name="T120" fmla="*/ 0 w 157"/>
                  <a:gd name="T121" fmla="*/ 0 h 18"/>
                  <a:gd name="T122" fmla="*/ 0 w 157"/>
                  <a:gd name="T123" fmla="*/ 0 h 18"/>
                  <a:gd name="T124" fmla="*/ 0 w 157"/>
                  <a:gd name="T125" fmla="*/ 0 h 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18">
                    <a:moveTo>
                      <a:pt x="0" y="0"/>
                    </a:moveTo>
                    <a:lnTo>
                      <a:pt x="1" y="0"/>
                    </a:lnTo>
                    <a:lnTo>
                      <a:pt x="2" y="0"/>
                    </a:lnTo>
                    <a:lnTo>
                      <a:pt x="3" y="0"/>
                    </a:lnTo>
                    <a:lnTo>
                      <a:pt x="5" y="0"/>
                    </a:lnTo>
                    <a:lnTo>
                      <a:pt x="6" y="0"/>
                    </a:lnTo>
                    <a:lnTo>
                      <a:pt x="8" y="0"/>
                    </a:lnTo>
                    <a:lnTo>
                      <a:pt x="9" y="0"/>
                    </a:lnTo>
                    <a:lnTo>
                      <a:pt x="10" y="0"/>
                    </a:lnTo>
                    <a:lnTo>
                      <a:pt x="11" y="0"/>
                    </a:lnTo>
                    <a:lnTo>
                      <a:pt x="12" y="0"/>
                    </a:lnTo>
                    <a:lnTo>
                      <a:pt x="13" y="0"/>
                    </a:lnTo>
                    <a:lnTo>
                      <a:pt x="15" y="0"/>
                    </a:lnTo>
                    <a:lnTo>
                      <a:pt x="16" y="0"/>
                    </a:lnTo>
                    <a:lnTo>
                      <a:pt x="18" y="0"/>
                    </a:lnTo>
                    <a:lnTo>
                      <a:pt x="19" y="0"/>
                    </a:lnTo>
                    <a:lnTo>
                      <a:pt x="20" y="0"/>
                    </a:lnTo>
                    <a:lnTo>
                      <a:pt x="21" y="0"/>
                    </a:lnTo>
                    <a:lnTo>
                      <a:pt x="23" y="0"/>
                    </a:lnTo>
                    <a:lnTo>
                      <a:pt x="24" y="0"/>
                    </a:lnTo>
                    <a:lnTo>
                      <a:pt x="25" y="0"/>
                    </a:lnTo>
                    <a:lnTo>
                      <a:pt x="26" y="0"/>
                    </a:lnTo>
                    <a:lnTo>
                      <a:pt x="27" y="0"/>
                    </a:lnTo>
                    <a:lnTo>
                      <a:pt x="28" y="0"/>
                    </a:lnTo>
                    <a:lnTo>
                      <a:pt x="31" y="0"/>
                    </a:lnTo>
                    <a:lnTo>
                      <a:pt x="32" y="0"/>
                    </a:lnTo>
                    <a:lnTo>
                      <a:pt x="33" y="0"/>
                    </a:lnTo>
                    <a:lnTo>
                      <a:pt x="34" y="0"/>
                    </a:lnTo>
                    <a:lnTo>
                      <a:pt x="35" y="0"/>
                    </a:lnTo>
                    <a:lnTo>
                      <a:pt x="36" y="0"/>
                    </a:lnTo>
                    <a:lnTo>
                      <a:pt x="38" y="0"/>
                    </a:lnTo>
                    <a:lnTo>
                      <a:pt x="39" y="6"/>
                    </a:lnTo>
                    <a:lnTo>
                      <a:pt x="40" y="6"/>
                    </a:lnTo>
                    <a:lnTo>
                      <a:pt x="41" y="6"/>
                    </a:lnTo>
                    <a:lnTo>
                      <a:pt x="42" y="6"/>
                    </a:lnTo>
                    <a:lnTo>
                      <a:pt x="43" y="6"/>
                    </a:lnTo>
                    <a:lnTo>
                      <a:pt x="46" y="6"/>
                    </a:lnTo>
                    <a:lnTo>
                      <a:pt x="47" y="0"/>
                    </a:lnTo>
                    <a:lnTo>
                      <a:pt x="48" y="0"/>
                    </a:lnTo>
                    <a:lnTo>
                      <a:pt x="49" y="0"/>
                    </a:lnTo>
                    <a:lnTo>
                      <a:pt x="50" y="6"/>
                    </a:lnTo>
                    <a:lnTo>
                      <a:pt x="51" y="6"/>
                    </a:lnTo>
                    <a:lnTo>
                      <a:pt x="53" y="6"/>
                    </a:lnTo>
                    <a:lnTo>
                      <a:pt x="54" y="6"/>
                    </a:lnTo>
                    <a:lnTo>
                      <a:pt x="55" y="6"/>
                    </a:lnTo>
                    <a:lnTo>
                      <a:pt x="56" y="6"/>
                    </a:lnTo>
                    <a:lnTo>
                      <a:pt x="58" y="5"/>
                    </a:lnTo>
                    <a:lnTo>
                      <a:pt x="59" y="5"/>
                    </a:lnTo>
                    <a:lnTo>
                      <a:pt x="61" y="5"/>
                    </a:lnTo>
                    <a:lnTo>
                      <a:pt x="62" y="5"/>
                    </a:lnTo>
                    <a:lnTo>
                      <a:pt x="63" y="5"/>
                    </a:lnTo>
                    <a:lnTo>
                      <a:pt x="64" y="5"/>
                    </a:lnTo>
                    <a:lnTo>
                      <a:pt x="65" y="12"/>
                    </a:lnTo>
                    <a:lnTo>
                      <a:pt x="66" y="12"/>
                    </a:lnTo>
                    <a:lnTo>
                      <a:pt x="68" y="12"/>
                    </a:lnTo>
                    <a:lnTo>
                      <a:pt x="69" y="12"/>
                    </a:lnTo>
                    <a:lnTo>
                      <a:pt x="71" y="12"/>
                    </a:lnTo>
                    <a:lnTo>
                      <a:pt x="72" y="12"/>
                    </a:lnTo>
                    <a:lnTo>
                      <a:pt x="73" y="12"/>
                    </a:lnTo>
                    <a:lnTo>
                      <a:pt x="74" y="12"/>
                    </a:lnTo>
                    <a:lnTo>
                      <a:pt x="76" y="12"/>
                    </a:lnTo>
                    <a:lnTo>
                      <a:pt x="77" y="12"/>
                    </a:lnTo>
                    <a:lnTo>
                      <a:pt x="78" y="12"/>
                    </a:lnTo>
                    <a:lnTo>
                      <a:pt x="79" y="12"/>
                    </a:lnTo>
                    <a:lnTo>
                      <a:pt x="80" y="12"/>
                    </a:lnTo>
                    <a:lnTo>
                      <a:pt x="81" y="12"/>
                    </a:lnTo>
                    <a:lnTo>
                      <a:pt x="83" y="12"/>
                    </a:lnTo>
                    <a:lnTo>
                      <a:pt x="85" y="12"/>
                    </a:lnTo>
                    <a:lnTo>
                      <a:pt x="86" y="12"/>
                    </a:lnTo>
                    <a:lnTo>
                      <a:pt x="87" y="12"/>
                    </a:lnTo>
                    <a:lnTo>
                      <a:pt x="88" y="12"/>
                    </a:lnTo>
                    <a:lnTo>
                      <a:pt x="89" y="12"/>
                    </a:lnTo>
                    <a:lnTo>
                      <a:pt x="91" y="12"/>
                    </a:lnTo>
                    <a:lnTo>
                      <a:pt x="92" y="12"/>
                    </a:lnTo>
                    <a:lnTo>
                      <a:pt x="93" y="12"/>
                    </a:lnTo>
                    <a:lnTo>
                      <a:pt x="94" y="12"/>
                    </a:lnTo>
                    <a:lnTo>
                      <a:pt x="95" y="12"/>
                    </a:lnTo>
                    <a:lnTo>
                      <a:pt x="96" y="12"/>
                    </a:lnTo>
                    <a:lnTo>
                      <a:pt x="99" y="12"/>
                    </a:lnTo>
                    <a:lnTo>
                      <a:pt x="100" y="12"/>
                    </a:lnTo>
                    <a:lnTo>
                      <a:pt x="101" y="12"/>
                    </a:lnTo>
                    <a:lnTo>
                      <a:pt x="102" y="12"/>
                    </a:lnTo>
                    <a:lnTo>
                      <a:pt x="103" y="12"/>
                    </a:lnTo>
                    <a:lnTo>
                      <a:pt x="104" y="12"/>
                    </a:lnTo>
                    <a:lnTo>
                      <a:pt x="106" y="18"/>
                    </a:lnTo>
                    <a:lnTo>
                      <a:pt x="107" y="18"/>
                    </a:lnTo>
                    <a:lnTo>
                      <a:pt x="108" y="18"/>
                    </a:lnTo>
                    <a:lnTo>
                      <a:pt x="109" y="18"/>
                    </a:lnTo>
                    <a:lnTo>
                      <a:pt x="111" y="18"/>
                    </a:lnTo>
                    <a:lnTo>
                      <a:pt x="112" y="18"/>
                    </a:lnTo>
                    <a:lnTo>
                      <a:pt x="114" y="18"/>
                    </a:lnTo>
                    <a:lnTo>
                      <a:pt x="115" y="18"/>
                    </a:lnTo>
                    <a:lnTo>
                      <a:pt x="116" y="18"/>
                    </a:lnTo>
                    <a:lnTo>
                      <a:pt x="117" y="18"/>
                    </a:lnTo>
                    <a:lnTo>
                      <a:pt x="118" y="18"/>
                    </a:lnTo>
                    <a:lnTo>
                      <a:pt x="119" y="18"/>
                    </a:lnTo>
                    <a:lnTo>
                      <a:pt x="121" y="18"/>
                    </a:lnTo>
                    <a:lnTo>
                      <a:pt x="122" y="12"/>
                    </a:lnTo>
                    <a:lnTo>
                      <a:pt x="123" y="12"/>
                    </a:lnTo>
                    <a:lnTo>
                      <a:pt x="125" y="12"/>
                    </a:lnTo>
                    <a:lnTo>
                      <a:pt x="126" y="12"/>
                    </a:lnTo>
                    <a:lnTo>
                      <a:pt x="127" y="12"/>
                    </a:lnTo>
                    <a:lnTo>
                      <a:pt x="129" y="12"/>
                    </a:lnTo>
                    <a:lnTo>
                      <a:pt x="130" y="5"/>
                    </a:lnTo>
                    <a:lnTo>
                      <a:pt x="131" y="5"/>
                    </a:lnTo>
                    <a:lnTo>
                      <a:pt x="132" y="5"/>
                    </a:lnTo>
                    <a:lnTo>
                      <a:pt x="133" y="5"/>
                    </a:lnTo>
                    <a:lnTo>
                      <a:pt x="134" y="5"/>
                    </a:lnTo>
                    <a:lnTo>
                      <a:pt x="136" y="5"/>
                    </a:lnTo>
                    <a:lnTo>
                      <a:pt x="138" y="5"/>
                    </a:lnTo>
                    <a:lnTo>
                      <a:pt x="139" y="5"/>
                    </a:lnTo>
                    <a:lnTo>
                      <a:pt x="140" y="5"/>
                    </a:lnTo>
                    <a:lnTo>
                      <a:pt x="141" y="5"/>
                    </a:lnTo>
                    <a:lnTo>
                      <a:pt x="142" y="5"/>
                    </a:lnTo>
                    <a:lnTo>
                      <a:pt x="144" y="5"/>
                    </a:lnTo>
                    <a:lnTo>
                      <a:pt x="145" y="5"/>
                    </a:lnTo>
                    <a:lnTo>
                      <a:pt x="146" y="5"/>
                    </a:lnTo>
                    <a:lnTo>
                      <a:pt x="147" y="5"/>
                    </a:lnTo>
                    <a:lnTo>
                      <a:pt x="148" y="5"/>
                    </a:lnTo>
                    <a:lnTo>
                      <a:pt x="149" y="5"/>
                    </a:lnTo>
                    <a:lnTo>
                      <a:pt x="152" y="5"/>
                    </a:lnTo>
                    <a:lnTo>
                      <a:pt x="153" y="5"/>
                    </a:lnTo>
                    <a:lnTo>
                      <a:pt x="154" y="5"/>
                    </a:lnTo>
                    <a:lnTo>
                      <a:pt x="155" y="5"/>
                    </a:lnTo>
                    <a:lnTo>
                      <a:pt x="156" y="5"/>
                    </a:lnTo>
                    <a:lnTo>
                      <a:pt x="157" y="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6" name="Freeform 95"/>
              <p:cNvSpPr>
                <a:spLocks/>
              </p:cNvSpPr>
              <p:nvPr/>
            </p:nvSpPr>
            <p:spPr bwMode="auto">
              <a:xfrm>
                <a:off x="2266" y="3705"/>
                <a:ext cx="46" cy="4"/>
              </a:xfrm>
              <a:custGeom>
                <a:avLst/>
                <a:gdLst>
                  <a:gd name="T0" fmla="*/ 0 w 158"/>
                  <a:gd name="T1" fmla="*/ 0 h 40"/>
                  <a:gd name="T2" fmla="*/ 0 w 158"/>
                  <a:gd name="T3" fmla="*/ 0 h 40"/>
                  <a:gd name="T4" fmla="*/ 0 w 158"/>
                  <a:gd name="T5" fmla="*/ 0 h 40"/>
                  <a:gd name="T6" fmla="*/ 0 w 158"/>
                  <a:gd name="T7" fmla="*/ 0 h 40"/>
                  <a:gd name="T8" fmla="*/ 0 w 158"/>
                  <a:gd name="T9" fmla="*/ 0 h 40"/>
                  <a:gd name="T10" fmla="*/ 0 w 158"/>
                  <a:gd name="T11" fmla="*/ 0 h 40"/>
                  <a:gd name="T12" fmla="*/ 0 w 158"/>
                  <a:gd name="T13" fmla="*/ 0 h 40"/>
                  <a:gd name="T14" fmla="*/ 0 w 158"/>
                  <a:gd name="T15" fmla="*/ 0 h 40"/>
                  <a:gd name="T16" fmla="*/ 0 w 158"/>
                  <a:gd name="T17" fmla="*/ 0 h 40"/>
                  <a:gd name="T18" fmla="*/ 0 w 158"/>
                  <a:gd name="T19" fmla="*/ 0 h 40"/>
                  <a:gd name="T20" fmla="*/ 0 w 158"/>
                  <a:gd name="T21" fmla="*/ 0 h 40"/>
                  <a:gd name="T22" fmla="*/ 0 w 158"/>
                  <a:gd name="T23" fmla="*/ 0 h 40"/>
                  <a:gd name="T24" fmla="*/ 0 w 158"/>
                  <a:gd name="T25" fmla="*/ 0 h 40"/>
                  <a:gd name="T26" fmla="*/ 0 w 158"/>
                  <a:gd name="T27" fmla="*/ 0 h 40"/>
                  <a:gd name="T28" fmla="*/ 0 w 158"/>
                  <a:gd name="T29" fmla="*/ 0 h 40"/>
                  <a:gd name="T30" fmla="*/ 0 w 158"/>
                  <a:gd name="T31" fmla="*/ 0 h 40"/>
                  <a:gd name="T32" fmla="*/ 0 w 158"/>
                  <a:gd name="T33" fmla="*/ 0 h 40"/>
                  <a:gd name="T34" fmla="*/ 0 w 158"/>
                  <a:gd name="T35" fmla="*/ 0 h 40"/>
                  <a:gd name="T36" fmla="*/ 0 w 158"/>
                  <a:gd name="T37" fmla="*/ 0 h 40"/>
                  <a:gd name="T38" fmla="*/ 0 w 158"/>
                  <a:gd name="T39" fmla="*/ 0 h 40"/>
                  <a:gd name="T40" fmla="*/ 0 w 158"/>
                  <a:gd name="T41" fmla="*/ 0 h 40"/>
                  <a:gd name="T42" fmla="*/ 0 w 158"/>
                  <a:gd name="T43" fmla="*/ 0 h 40"/>
                  <a:gd name="T44" fmla="*/ 0 w 158"/>
                  <a:gd name="T45" fmla="*/ 0 h 40"/>
                  <a:gd name="T46" fmla="*/ 0 w 158"/>
                  <a:gd name="T47" fmla="*/ 0 h 40"/>
                  <a:gd name="T48" fmla="*/ 0 w 158"/>
                  <a:gd name="T49" fmla="*/ 0 h 40"/>
                  <a:gd name="T50" fmla="*/ 0 w 158"/>
                  <a:gd name="T51" fmla="*/ 0 h 40"/>
                  <a:gd name="T52" fmla="*/ 0 w 158"/>
                  <a:gd name="T53" fmla="*/ 0 h 40"/>
                  <a:gd name="T54" fmla="*/ 0 w 158"/>
                  <a:gd name="T55" fmla="*/ 0 h 40"/>
                  <a:gd name="T56" fmla="*/ 0 w 158"/>
                  <a:gd name="T57" fmla="*/ 0 h 40"/>
                  <a:gd name="T58" fmla="*/ 0 w 158"/>
                  <a:gd name="T59" fmla="*/ 0 h 40"/>
                  <a:gd name="T60" fmla="*/ 0 w 158"/>
                  <a:gd name="T61" fmla="*/ 0 h 40"/>
                  <a:gd name="T62" fmla="*/ 0 w 158"/>
                  <a:gd name="T63" fmla="*/ 0 h 40"/>
                  <a:gd name="T64" fmla="*/ 0 w 158"/>
                  <a:gd name="T65" fmla="*/ 0 h 40"/>
                  <a:gd name="T66" fmla="*/ 0 w 158"/>
                  <a:gd name="T67" fmla="*/ 0 h 40"/>
                  <a:gd name="T68" fmla="*/ 0 w 158"/>
                  <a:gd name="T69" fmla="*/ 0 h 40"/>
                  <a:gd name="T70" fmla="*/ 0 w 158"/>
                  <a:gd name="T71" fmla="*/ 0 h 40"/>
                  <a:gd name="T72" fmla="*/ 0 w 158"/>
                  <a:gd name="T73" fmla="*/ 0 h 40"/>
                  <a:gd name="T74" fmla="*/ 0 w 158"/>
                  <a:gd name="T75" fmla="*/ 0 h 40"/>
                  <a:gd name="T76" fmla="*/ 0 w 158"/>
                  <a:gd name="T77" fmla="*/ 0 h 40"/>
                  <a:gd name="T78" fmla="*/ 0 w 158"/>
                  <a:gd name="T79" fmla="*/ 0 h 40"/>
                  <a:gd name="T80" fmla="*/ 0 w 158"/>
                  <a:gd name="T81" fmla="*/ 0 h 40"/>
                  <a:gd name="T82" fmla="*/ 0 w 158"/>
                  <a:gd name="T83" fmla="*/ 0 h 40"/>
                  <a:gd name="T84" fmla="*/ 0 w 158"/>
                  <a:gd name="T85" fmla="*/ 0 h 40"/>
                  <a:gd name="T86" fmla="*/ 0 w 158"/>
                  <a:gd name="T87" fmla="*/ 0 h 40"/>
                  <a:gd name="T88" fmla="*/ 0 w 158"/>
                  <a:gd name="T89" fmla="*/ 0 h 40"/>
                  <a:gd name="T90" fmla="*/ 0 w 158"/>
                  <a:gd name="T91" fmla="*/ 0 h 40"/>
                  <a:gd name="T92" fmla="*/ 0 w 158"/>
                  <a:gd name="T93" fmla="*/ 0 h 40"/>
                  <a:gd name="T94" fmla="*/ 0 w 158"/>
                  <a:gd name="T95" fmla="*/ 0 h 40"/>
                  <a:gd name="T96" fmla="*/ 0 w 158"/>
                  <a:gd name="T97" fmla="*/ 0 h 40"/>
                  <a:gd name="T98" fmla="*/ 0 w 158"/>
                  <a:gd name="T99" fmla="*/ 0 h 40"/>
                  <a:gd name="T100" fmla="*/ 0 w 158"/>
                  <a:gd name="T101" fmla="*/ 0 h 40"/>
                  <a:gd name="T102" fmla="*/ 0 w 158"/>
                  <a:gd name="T103" fmla="*/ 0 h 40"/>
                  <a:gd name="T104" fmla="*/ 0 w 158"/>
                  <a:gd name="T105" fmla="*/ 0 h 40"/>
                  <a:gd name="T106" fmla="*/ 0 w 158"/>
                  <a:gd name="T107" fmla="*/ 0 h 40"/>
                  <a:gd name="T108" fmla="*/ 0 w 158"/>
                  <a:gd name="T109" fmla="*/ 0 h 40"/>
                  <a:gd name="T110" fmla="*/ 0 w 158"/>
                  <a:gd name="T111" fmla="*/ 0 h 40"/>
                  <a:gd name="T112" fmla="*/ 0 w 158"/>
                  <a:gd name="T113" fmla="*/ 0 h 40"/>
                  <a:gd name="T114" fmla="*/ 0 w 158"/>
                  <a:gd name="T115" fmla="*/ 0 h 40"/>
                  <a:gd name="T116" fmla="*/ 0 w 158"/>
                  <a:gd name="T117" fmla="*/ 0 h 40"/>
                  <a:gd name="T118" fmla="*/ 0 w 158"/>
                  <a:gd name="T119" fmla="*/ 0 h 40"/>
                  <a:gd name="T120" fmla="*/ 0 w 158"/>
                  <a:gd name="T121" fmla="*/ 0 h 40"/>
                  <a:gd name="T122" fmla="*/ 0 w 158"/>
                  <a:gd name="T123" fmla="*/ 0 h 40"/>
                  <a:gd name="T124" fmla="*/ 0 w 158"/>
                  <a:gd name="T125" fmla="*/ 0 h 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8" h="40">
                    <a:moveTo>
                      <a:pt x="0" y="33"/>
                    </a:moveTo>
                    <a:lnTo>
                      <a:pt x="2" y="33"/>
                    </a:lnTo>
                    <a:lnTo>
                      <a:pt x="3" y="33"/>
                    </a:lnTo>
                    <a:lnTo>
                      <a:pt x="4" y="40"/>
                    </a:lnTo>
                    <a:lnTo>
                      <a:pt x="5" y="33"/>
                    </a:lnTo>
                    <a:lnTo>
                      <a:pt x="6" y="40"/>
                    </a:lnTo>
                    <a:lnTo>
                      <a:pt x="8" y="40"/>
                    </a:lnTo>
                    <a:lnTo>
                      <a:pt x="10" y="40"/>
                    </a:lnTo>
                    <a:lnTo>
                      <a:pt x="11" y="40"/>
                    </a:lnTo>
                    <a:lnTo>
                      <a:pt x="12" y="40"/>
                    </a:lnTo>
                    <a:lnTo>
                      <a:pt x="13" y="33"/>
                    </a:lnTo>
                    <a:lnTo>
                      <a:pt x="14" y="33"/>
                    </a:lnTo>
                    <a:lnTo>
                      <a:pt x="15" y="33"/>
                    </a:lnTo>
                    <a:lnTo>
                      <a:pt x="17" y="33"/>
                    </a:lnTo>
                    <a:lnTo>
                      <a:pt x="18" y="33"/>
                    </a:lnTo>
                    <a:lnTo>
                      <a:pt x="19" y="33"/>
                    </a:lnTo>
                    <a:lnTo>
                      <a:pt x="21" y="33"/>
                    </a:lnTo>
                    <a:lnTo>
                      <a:pt x="22" y="33"/>
                    </a:lnTo>
                    <a:lnTo>
                      <a:pt x="23" y="33"/>
                    </a:lnTo>
                    <a:lnTo>
                      <a:pt x="25" y="32"/>
                    </a:lnTo>
                    <a:lnTo>
                      <a:pt x="26" y="32"/>
                    </a:lnTo>
                    <a:lnTo>
                      <a:pt x="27" y="32"/>
                    </a:lnTo>
                    <a:lnTo>
                      <a:pt x="28" y="32"/>
                    </a:lnTo>
                    <a:lnTo>
                      <a:pt x="29" y="32"/>
                    </a:lnTo>
                    <a:lnTo>
                      <a:pt x="30" y="32"/>
                    </a:lnTo>
                    <a:lnTo>
                      <a:pt x="32" y="32"/>
                    </a:lnTo>
                    <a:lnTo>
                      <a:pt x="34" y="32"/>
                    </a:lnTo>
                    <a:lnTo>
                      <a:pt x="35" y="32"/>
                    </a:lnTo>
                    <a:lnTo>
                      <a:pt x="36" y="32"/>
                    </a:lnTo>
                    <a:lnTo>
                      <a:pt x="37" y="32"/>
                    </a:lnTo>
                    <a:lnTo>
                      <a:pt x="38" y="32"/>
                    </a:lnTo>
                    <a:lnTo>
                      <a:pt x="40" y="32"/>
                    </a:lnTo>
                    <a:lnTo>
                      <a:pt x="41" y="32"/>
                    </a:lnTo>
                    <a:lnTo>
                      <a:pt x="42" y="32"/>
                    </a:lnTo>
                    <a:lnTo>
                      <a:pt x="43" y="32"/>
                    </a:lnTo>
                    <a:lnTo>
                      <a:pt x="44" y="32"/>
                    </a:lnTo>
                    <a:lnTo>
                      <a:pt x="46" y="32"/>
                    </a:lnTo>
                    <a:lnTo>
                      <a:pt x="48" y="32"/>
                    </a:lnTo>
                    <a:lnTo>
                      <a:pt x="49" y="26"/>
                    </a:lnTo>
                    <a:lnTo>
                      <a:pt x="50" y="26"/>
                    </a:lnTo>
                    <a:lnTo>
                      <a:pt x="51" y="26"/>
                    </a:lnTo>
                    <a:lnTo>
                      <a:pt x="52" y="26"/>
                    </a:lnTo>
                    <a:lnTo>
                      <a:pt x="53" y="26"/>
                    </a:lnTo>
                    <a:lnTo>
                      <a:pt x="55" y="26"/>
                    </a:lnTo>
                    <a:lnTo>
                      <a:pt x="56" y="26"/>
                    </a:lnTo>
                    <a:lnTo>
                      <a:pt x="57" y="26"/>
                    </a:lnTo>
                    <a:lnTo>
                      <a:pt x="58" y="26"/>
                    </a:lnTo>
                    <a:lnTo>
                      <a:pt x="59" y="19"/>
                    </a:lnTo>
                    <a:lnTo>
                      <a:pt x="61" y="19"/>
                    </a:lnTo>
                    <a:lnTo>
                      <a:pt x="63" y="19"/>
                    </a:lnTo>
                    <a:lnTo>
                      <a:pt x="64" y="19"/>
                    </a:lnTo>
                    <a:lnTo>
                      <a:pt x="65" y="19"/>
                    </a:lnTo>
                    <a:lnTo>
                      <a:pt x="66" y="19"/>
                    </a:lnTo>
                    <a:lnTo>
                      <a:pt x="67" y="19"/>
                    </a:lnTo>
                    <a:lnTo>
                      <a:pt x="69" y="19"/>
                    </a:lnTo>
                    <a:lnTo>
                      <a:pt x="70" y="19"/>
                    </a:lnTo>
                    <a:lnTo>
                      <a:pt x="71" y="19"/>
                    </a:lnTo>
                    <a:lnTo>
                      <a:pt x="72" y="19"/>
                    </a:lnTo>
                    <a:lnTo>
                      <a:pt x="74" y="19"/>
                    </a:lnTo>
                    <a:lnTo>
                      <a:pt x="75" y="19"/>
                    </a:lnTo>
                    <a:lnTo>
                      <a:pt x="77" y="19"/>
                    </a:lnTo>
                    <a:lnTo>
                      <a:pt x="78" y="19"/>
                    </a:lnTo>
                    <a:lnTo>
                      <a:pt x="79" y="19"/>
                    </a:lnTo>
                    <a:lnTo>
                      <a:pt x="80" y="19"/>
                    </a:lnTo>
                    <a:lnTo>
                      <a:pt x="81" y="19"/>
                    </a:lnTo>
                    <a:lnTo>
                      <a:pt x="82" y="19"/>
                    </a:lnTo>
                    <a:lnTo>
                      <a:pt x="84" y="19"/>
                    </a:lnTo>
                    <a:lnTo>
                      <a:pt x="85" y="19"/>
                    </a:lnTo>
                    <a:lnTo>
                      <a:pt x="86" y="19"/>
                    </a:lnTo>
                    <a:lnTo>
                      <a:pt x="88" y="19"/>
                    </a:lnTo>
                    <a:lnTo>
                      <a:pt x="89" y="19"/>
                    </a:lnTo>
                    <a:lnTo>
                      <a:pt x="90" y="19"/>
                    </a:lnTo>
                    <a:lnTo>
                      <a:pt x="92" y="19"/>
                    </a:lnTo>
                    <a:lnTo>
                      <a:pt x="93" y="19"/>
                    </a:lnTo>
                    <a:lnTo>
                      <a:pt x="94" y="19"/>
                    </a:lnTo>
                    <a:lnTo>
                      <a:pt x="95" y="19"/>
                    </a:lnTo>
                    <a:lnTo>
                      <a:pt x="96" y="19"/>
                    </a:lnTo>
                    <a:lnTo>
                      <a:pt x="97" y="19"/>
                    </a:lnTo>
                    <a:lnTo>
                      <a:pt x="99" y="19"/>
                    </a:lnTo>
                    <a:lnTo>
                      <a:pt x="101" y="19"/>
                    </a:lnTo>
                    <a:lnTo>
                      <a:pt x="102" y="13"/>
                    </a:lnTo>
                    <a:lnTo>
                      <a:pt x="103" y="13"/>
                    </a:lnTo>
                    <a:lnTo>
                      <a:pt x="104" y="13"/>
                    </a:lnTo>
                    <a:lnTo>
                      <a:pt x="105" y="13"/>
                    </a:lnTo>
                    <a:lnTo>
                      <a:pt x="107" y="13"/>
                    </a:lnTo>
                    <a:lnTo>
                      <a:pt x="108" y="13"/>
                    </a:lnTo>
                    <a:lnTo>
                      <a:pt x="109" y="13"/>
                    </a:lnTo>
                    <a:lnTo>
                      <a:pt x="110" y="13"/>
                    </a:lnTo>
                    <a:lnTo>
                      <a:pt x="111" y="13"/>
                    </a:lnTo>
                    <a:lnTo>
                      <a:pt x="112" y="13"/>
                    </a:lnTo>
                    <a:lnTo>
                      <a:pt x="115" y="13"/>
                    </a:lnTo>
                    <a:lnTo>
                      <a:pt x="116" y="13"/>
                    </a:lnTo>
                    <a:lnTo>
                      <a:pt x="117" y="13"/>
                    </a:lnTo>
                    <a:lnTo>
                      <a:pt x="118" y="13"/>
                    </a:lnTo>
                    <a:lnTo>
                      <a:pt x="119" y="13"/>
                    </a:lnTo>
                    <a:lnTo>
                      <a:pt x="120" y="13"/>
                    </a:lnTo>
                    <a:lnTo>
                      <a:pt x="122" y="13"/>
                    </a:lnTo>
                    <a:lnTo>
                      <a:pt x="123" y="6"/>
                    </a:lnTo>
                    <a:lnTo>
                      <a:pt x="124" y="6"/>
                    </a:lnTo>
                    <a:lnTo>
                      <a:pt x="125" y="6"/>
                    </a:lnTo>
                    <a:lnTo>
                      <a:pt x="126" y="6"/>
                    </a:lnTo>
                    <a:lnTo>
                      <a:pt x="128" y="6"/>
                    </a:lnTo>
                    <a:lnTo>
                      <a:pt x="130" y="6"/>
                    </a:lnTo>
                    <a:lnTo>
                      <a:pt x="131" y="6"/>
                    </a:lnTo>
                    <a:lnTo>
                      <a:pt x="132" y="6"/>
                    </a:lnTo>
                    <a:lnTo>
                      <a:pt x="133" y="0"/>
                    </a:lnTo>
                    <a:lnTo>
                      <a:pt x="134" y="0"/>
                    </a:lnTo>
                    <a:lnTo>
                      <a:pt x="135" y="0"/>
                    </a:lnTo>
                    <a:lnTo>
                      <a:pt x="137" y="0"/>
                    </a:lnTo>
                    <a:lnTo>
                      <a:pt x="138" y="0"/>
                    </a:lnTo>
                    <a:lnTo>
                      <a:pt x="139" y="0"/>
                    </a:lnTo>
                    <a:lnTo>
                      <a:pt x="141" y="0"/>
                    </a:lnTo>
                    <a:lnTo>
                      <a:pt x="142" y="0"/>
                    </a:lnTo>
                    <a:lnTo>
                      <a:pt x="143" y="0"/>
                    </a:lnTo>
                    <a:lnTo>
                      <a:pt x="145" y="0"/>
                    </a:lnTo>
                    <a:lnTo>
                      <a:pt x="146" y="6"/>
                    </a:lnTo>
                    <a:lnTo>
                      <a:pt x="147" y="6"/>
                    </a:lnTo>
                    <a:lnTo>
                      <a:pt x="148" y="6"/>
                    </a:lnTo>
                    <a:lnTo>
                      <a:pt x="149" y="6"/>
                    </a:lnTo>
                    <a:lnTo>
                      <a:pt x="150" y="6"/>
                    </a:lnTo>
                    <a:lnTo>
                      <a:pt x="152" y="6"/>
                    </a:lnTo>
                    <a:lnTo>
                      <a:pt x="154" y="6"/>
                    </a:lnTo>
                    <a:lnTo>
                      <a:pt x="155" y="6"/>
                    </a:lnTo>
                    <a:lnTo>
                      <a:pt x="156" y="6"/>
                    </a:lnTo>
                    <a:lnTo>
                      <a:pt x="157" y="6"/>
                    </a:lnTo>
                    <a:lnTo>
                      <a:pt x="158" y="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7" name="Freeform 96"/>
              <p:cNvSpPr>
                <a:spLocks/>
              </p:cNvSpPr>
              <p:nvPr/>
            </p:nvSpPr>
            <p:spPr bwMode="auto">
              <a:xfrm>
                <a:off x="1599" y="3574"/>
                <a:ext cx="13" cy="41"/>
              </a:xfrm>
              <a:custGeom>
                <a:avLst/>
                <a:gdLst>
                  <a:gd name="T0" fmla="*/ 0 w 13"/>
                  <a:gd name="T1" fmla="*/ 0 h 41"/>
                  <a:gd name="T2" fmla="*/ 0 w 13"/>
                  <a:gd name="T3" fmla="*/ 0 h 41"/>
                  <a:gd name="T4" fmla="*/ 0 w 13"/>
                  <a:gd name="T5" fmla="*/ 0 h 41"/>
                  <a:gd name="T6" fmla="*/ 0 w 13"/>
                  <a:gd name="T7" fmla="*/ 0 h 41"/>
                  <a:gd name="T8" fmla="*/ 1 w 13"/>
                  <a:gd name="T9" fmla="*/ 0 h 41"/>
                  <a:gd name="T10" fmla="*/ 1 w 13"/>
                  <a:gd name="T11" fmla="*/ 0 h 41"/>
                  <a:gd name="T12" fmla="*/ 2 w 13"/>
                  <a:gd name="T13" fmla="*/ 0 h 41"/>
                  <a:gd name="T14" fmla="*/ 2 w 13"/>
                  <a:gd name="T15" fmla="*/ 1 h 41"/>
                  <a:gd name="T16" fmla="*/ 3 w 13"/>
                  <a:gd name="T17" fmla="*/ 1 h 41"/>
                  <a:gd name="T18" fmla="*/ 3 w 13"/>
                  <a:gd name="T19" fmla="*/ 2 h 41"/>
                  <a:gd name="T20" fmla="*/ 3 w 13"/>
                  <a:gd name="T21" fmla="*/ 2 h 41"/>
                  <a:gd name="T22" fmla="*/ 4 w 13"/>
                  <a:gd name="T23" fmla="*/ 2 h 41"/>
                  <a:gd name="T24" fmla="*/ 4 w 13"/>
                  <a:gd name="T25" fmla="*/ 3 h 41"/>
                  <a:gd name="T26" fmla="*/ 4 w 13"/>
                  <a:gd name="T27" fmla="*/ 3 h 41"/>
                  <a:gd name="T28" fmla="*/ 5 w 13"/>
                  <a:gd name="T29" fmla="*/ 4 h 41"/>
                  <a:gd name="T30" fmla="*/ 5 w 13"/>
                  <a:gd name="T31" fmla="*/ 5 h 41"/>
                  <a:gd name="T32" fmla="*/ 6 w 13"/>
                  <a:gd name="T33" fmla="*/ 7 h 41"/>
                  <a:gd name="T34" fmla="*/ 6 w 13"/>
                  <a:gd name="T35" fmla="*/ 8 h 41"/>
                  <a:gd name="T36" fmla="*/ 6 w 13"/>
                  <a:gd name="T37" fmla="*/ 9 h 41"/>
                  <a:gd name="T38" fmla="*/ 7 w 13"/>
                  <a:gd name="T39" fmla="*/ 10 h 41"/>
                  <a:gd name="T40" fmla="*/ 7 w 13"/>
                  <a:gd name="T41" fmla="*/ 11 h 41"/>
                  <a:gd name="T42" fmla="*/ 7 w 13"/>
                  <a:gd name="T43" fmla="*/ 12 h 41"/>
                  <a:gd name="T44" fmla="*/ 8 w 13"/>
                  <a:gd name="T45" fmla="*/ 14 h 41"/>
                  <a:gd name="T46" fmla="*/ 8 w 13"/>
                  <a:gd name="T47" fmla="*/ 16 h 41"/>
                  <a:gd name="T48" fmla="*/ 9 w 13"/>
                  <a:gd name="T49" fmla="*/ 18 h 41"/>
                  <a:gd name="T50" fmla="*/ 9 w 13"/>
                  <a:gd name="T51" fmla="*/ 19 h 41"/>
                  <a:gd name="T52" fmla="*/ 9 w 13"/>
                  <a:gd name="T53" fmla="*/ 19 h 41"/>
                  <a:gd name="T54" fmla="*/ 10 w 13"/>
                  <a:gd name="T55" fmla="*/ 20 h 41"/>
                  <a:gd name="T56" fmla="*/ 10 w 13"/>
                  <a:gd name="T57" fmla="*/ 21 h 41"/>
                  <a:gd name="T58" fmla="*/ 11 w 13"/>
                  <a:gd name="T59" fmla="*/ 22 h 41"/>
                  <a:gd name="T60" fmla="*/ 11 w 13"/>
                  <a:gd name="T61" fmla="*/ 23 h 41"/>
                  <a:gd name="T62" fmla="*/ 11 w 13"/>
                  <a:gd name="T63" fmla="*/ 24 h 41"/>
                  <a:gd name="T64" fmla="*/ 12 w 13"/>
                  <a:gd name="T65" fmla="*/ 30 h 41"/>
                  <a:gd name="T66" fmla="*/ 12 w 13"/>
                  <a:gd name="T67" fmla="*/ 32 h 41"/>
                  <a:gd name="T68" fmla="*/ 12 w 13"/>
                  <a:gd name="T69" fmla="*/ 36 h 41"/>
                  <a:gd name="T70" fmla="*/ 13 w 13"/>
                  <a:gd name="T71" fmla="*/ 41 h 41"/>
                  <a:gd name="T72" fmla="*/ 13 w 13"/>
                  <a:gd name="T73" fmla="*/ 41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 h="41">
                    <a:moveTo>
                      <a:pt x="0" y="0"/>
                    </a:moveTo>
                    <a:lnTo>
                      <a:pt x="0" y="0"/>
                    </a:lnTo>
                    <a:lnTo>
                      <a:pt x="1" y="0"/>
                    </a:lnTo>
                    <a:lnTo>
                      <a:pt x="2" y="0"/>
                    </a:lnTo>
                    <a:lnTo>
                      <a:pt x="2" y="1"/>
                    </a:lnTo>
                    <a:lnTo>
                      <a:pt x="3" y="1"/>
                    </a:lnTo>
                    <a:lnTo>
                      <a:pt x="3" y="2"/>
                    </a:lnTo>
                    <a:lnTo>
                      <a:pt x="4" y="2"/>
                    </a:lnTo>
                    <a:lnTo>
                      <a:pt x="4" y="3"/>
                    </a:lnTo>
                    <a:lnTo>
                      <a:pt x="5" y="4"/>
                    </a:lnTo>
                    <a:lnTo>
                      <a:pt x="5" y="5"/>
                    </a:lnTo>
                    <a:lnTo>
                      <a:pt x="6" y="7"/>
                    </a:lnTo>
                    <a:lnTo>
                      <a:pt x="6" y="8"/>
                    </a:lnTo>
                    <a:lnTo>
                      <a:pt x="6" y="9"/>
                    </a:lnTo>
                    <a:lnTo>
                      <a:pt x="7" y="10"/>
                    </a:lnTo>
                    <a:lnTo>
                      <a:pt x="7" y="11"/>
                    </a:lnTo>
                    <a:lnTo>
                      <a:pt x="7" y="12"/>
                    </a:lnTo>
                    <a:lnTo>
                      <a:pt x="8" y="14"/>
                    </a:lnTo>
                    <a:lnTo>
                      <a:pt x="8" y="16"/>
                    </a:lnTo>
                    <a:lnTo>
                      <a:pt x="9" y="18"/>
                    </a:lnTo>
                    <a:lnTo>
                      <a:pt x="9" y="19"/>
                    </a:lnTo>
                    <a:lnTo>
                      <a:pt x="10" y="20"/>
                    </a:lnTo>
                    <a:lnTo>
                      <a:pt x="10" y="21"/>
                    </a:lnTo>
                    <a:lnTo>
                      <a:pt x="11" y="22"/>
                    </a:lnTo>
                    <a:lnTo>
                      <a:pt x="11" y="23"/>
                    </a:lnTo>
                    <a:lnTo>
                      <a:pt x="11" y="24"/>
                    </a:lnTo>
                    <a:lnTo>
                      <a:pt x="12" y="30"/>
                    </a:lnTo>
                    <a:lnTo>
                      <a:pt x="12" y="32"/>
                    </a:lnTo>
                    <a:lnTo>
                      <a:pt x="12" y="36"/>
                    </a:lnTo>
                    <a:lnTo>
                      <a:pt x="13" y="41"/>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8" name="Freeform 97"/>
              <p:cNvSpPr>
                <a:spLocks/>
              </p:cNvSpPr>
              <p:nvPr/>
            </p:nvSpPr>
            <p:spPr bwMode="auto">
              <a:xfrm>
                <a:off x="2312" y="3694"/>
                <a:ext cx="42" cy="13"/>
              </a:xfrm>
              <a:custGeom>
                <a:avLst/>
                <a:gdLst>
                  <a:gd name="T0" fmla="*/ 1 w 42"/>
                  <a:gd name="T1" fmla="*/ 11 h 13"/>
                  <a:gd name="T2" fmla="*/ 1 w 42"/>
                  <a:gd name="T3" fmla="*/ 11 h 13"/>
                  <a:gd name="T4" fmla="*/ 2 w 42"/>
                  <a:gd name="T5" fmla="*/ 10 h 13"/>
                  <a:gd name="T6" fmla="*/ 3 w 42"/>
                  <a:gd name="T7" fmla="*/ 10 h 13"/>
                  <a:gd name="T8" fmla="*/ 4 w 42"/>
                  <a:gd name="T9" fmla="*/ 10 h 13"/>
                  <a:gd name="T10" fmla="*/ 4 w 42"/>
                  <a:gd name="T11" fmla="*/ 10 h 13"/>
                  <a:gd name="T12" fmla="*/ 5 w 42"/>
                  <a:gd name="T13" fmla="*/ 10 h 13"/>
                  <a:gd name="T14" fmla="*/ 6 w 42"/>
                  <a:gd name="T15" fmla="*/ 10 h 13"/>
                  <a:gd name="T16" fmla="*/ 6 w 42"/>
                  <a:gd name="T17" fmla="*/ 9 h 13"/>
                  <a:gd name="T18" fmla="*/ 8 w 42"/>
                  <a:gd name="T19" fmla="*/ 8 h 13"/>
                  <a:gd name="T20" fmla="*/ 8 w 42"/>
                  <a:gd name="T21" fmla="*/ 8 h 13"/>
                  <a:gd name="T22" fmla="*/ 9 w 42"/>
                  <a:gd name="T23" fmla="*/ 7 h 13"/>
                  <a:gd name="T24" fmla="*/ 10 w 42"/>
                  <a:gd name="T25" fmla="*/ 7 h 13"/>
                  <a:gd name="T26" fmla="*/ 10 w 42"/>
                  <a:gd name="T27" fmla="*/ 7 h 13"/>
                  <a:gd name="T28" fmla="*/ 11 w 42"/>
                  <a:gd name="T29" fmla="*/ 6 h 13"/>
                  <a:gd name="T30" fmla="*/ 12 w 42"/>
                  <a:gd name="T31" fmla="*/ 6 h 13"/>
                  <a:gd name="T32" fmla="*/ 13 w 42"/>
                  <a:gd name="T33" fmla="*/ 5 h 13"/>
                  <a:gd name="T34" fmla="*/ 13 w 42"/>
                  <a:gd name="T35" fmla="*/ 5 h 13"/>
                  <a:gd name="T36" fmla="*/ 14 w 42"/>
                  <a:gd name="T37" fmla="*/ 5 h 13"/>
                  <a:gd name="T38" fmla="*/ 15 w 42"/>
                  <a:gd name="T39" fmla="*/ 6 h 13"/>
                  <a:gd name="T40" fmla="*/ 16 w 42"/>
                  <a:gd name="T41" fmla="*/ 6 h 13"/>
                  <a:gd name="T42" fmla="*/ 17 w 42"/>
                  <a:gd name="T43" fmla="*/ 7 h 13"/>
                  <a:gd name="T44" fmla="*/ 17 w 42"/>
                  <a:gd name="T45" fmla="*/ 7 h 13"/>
                  <a:gd name="T46" fmla="*/ 18 w 42"/>
                  <a:gd name="T47" fmla="*/ 8 h 13"/>
                  <a:gd name="T48" fmla="*/ 19 w 42"/>
                  <a:gd name="T49" fmla="*/ 8 h 13"/>
                  <a:gd name="T50" fmla="*/ 20 w 42"/>
                  <a:gd name="T51" fmla="*/ 9 h 13"/>
                  <a:gd name="T52" fmla="*/ 20 w 42"/>
                  <a:gd name="T53" fmla="*/ 10 h 13"/>
                  <a:gd name="T54" fmla="*/ 21 w 42"/>
                  <a:gd name="T55" fmla="*/ 11 h 13"/>
                  <a:gd name="T56" fmla="*/ 22 w 42"/>
                  <a:gd name="T57" fmla="*/ 12 h 13"/>
                  <a:gd name="T58" fmla="*/ 22 w 42"/>
                  <a:gd name="T59" fmla="*/ 12 h 13"/>
                  <a:gd name="T60" fmla="*/ 24 w 42"/>
                  <a:gd name="T61" fmla="*/ 12 h 13"/>
                  <a:gd name="T62" fmla="*/ 24 w 42"/>
                  <a:gd name="T63" fmla="*/ 12 h 13"/>
                  <a:gd name="T64" fmla="*/ 25 w 42"/>
                  <a:gd name="T65" fmla="*/ 12 h 13"/>
                  <a:gd name="T66" fmla="*/ 26 w 42"/>
                  <a:gd name="T67" fmla="*/ 13 h 13"/>
                  <a:gd name="T68" fmla="*/ 26 w 42"/>
                  <a:gd name="T69" fmla="*/ 13 h 13"/>
                  <a:gd name="T70" fmla="*/ 27 w 42"/>
                  <a:gd name="T71" fmla="*/ 13 h 13"/>
                  <a:gd name="T72" fmla="*/ 28 w 42"/>
                  <a:gd name="T73" fmla="*/ 13 h 13"/>
                  <a:gd name="T74" fmla="*/ 29 w 42"/>
                  <a:gd name="T75" fmla="*/ 12 h 13"/>
                  <a:gd name="T76" fmla="*/ 29 w 42"/>
                  <a:gd name="T77" fmla="*/ 12 h 13"/>
                  <a:gd name="T78" fmla="*/ 30 w 42"/>
                  <a:gd name="T79" fmla="*/ 12 h 13"/>
                  <a:gd name="T80" fmla="*/ 31 w 42"/>
                  <a:gd name="T81" fmla="*/ 11 h 13"/>
                  <a:gd name="T82" fmla="*/ 32 w 42"/>
                  <a:gd name="T83" fmla="*/ 10 h 13"/>
                  <a:gd name="T84" fmla="*/ 33 w 42"/>
                  <a:gd name="T85" fmla="*/ 10 h 13"/>
                  <a:gd name="T86" fmla="*/ 33 w 42"/>
                  <a:gd name="T87" fmla="*/ 9 h 13"/>
                  <a:gd name="T88" fmla="*/ 34 w 42"/>
                  <a:gd name="T89" fmla="*/ 8 h 13"/>
                  <a:gd name="T90" fmla="*/ 42 w 42"/>
                  <a:gd name="T91" fmla="*/ 0 h 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2" h="13">
                    <a:moveTo>
                      <a:pt x="0" y="11"/>
                    </a:moveTo>
                    <a:lnTo>
                      <a:pt x="1" y="11"/>
                    </a:lnTo>
                    <a:lnTo>
                      <a:pt x="2" y="10"/>
                    </a:lnTo>
                    <a:lnTo>
                      <a:pt x="3" y="10"/>
                    </a:lnTo>
                    <a:lnTo>
                      <a:pt x="4" y="10"/>
                    </a:lnTo>
                    <a:lnTo>
                      <a:pt x="5" y="10"/>
                    </a:lnTo>
                    <a:lnTo>
                      <a:pt x="6" y="10"/>
                    </a:lnTo>
                    <a:lnTo>
                      <a:pt x="6" y="9"/>
                    </a:lnTo>
                    <a:lnTo>
                      <a:pt x="7" y="9"/>
                    </a:lnTo>
                    <a:lnTo>
                      <a:pt x="8" y="8"/>
                    </a:lnTo>
                    <a:lnTo>
                      <a:pt x="9" y="8"/>
                    </a:lnTo>
                    <a:lnTo>
                      <a:pt x="9" y="7"/>
                    </a:lnTo>
                    <a:lnTo>
                      <a:pt x="10" y="7"/>
                    </a:lnTo>
                    <a:lnTo>
                      <a:pt x="11" y="6"/>
                    </a:lnTo>
                    <a:lnTo>
                      <a:pt x="12" y="6"/>
                    </a:lnTo>
                    <a:lnTo>
                      <a:pt x="12" y="5"/>
                    </a:lnTo>
                    <a:lnTo>
                      <a:pt x="13" y="5"/>
                    </a:lnTo>
                    <a:lnTo>
                      <a:pt x="14" y="5"/>
                    </a:lnTo>
                    <a:lnTo>
                      <a:pt x="15" y="6"/>
                    </a:lnTo>
                    <a:lnTo>
                      <a:pt x="16" y="6"/>
                    </a:lnTo>
                    <a:lnTo>
                      <a:pt x="16" y="7"/>
                    </a:lnTo>
                    <a:lnTo>
                      <a:pt x="17" y="7"/>
                    </a:lnTo>
                    <a:lnTo>
                      <a:pt x="18" y="7"/>
                    </a:lnTo>
                    <a:lnTo>
                      <a:pt x="18" y="8"/>
                    </a:lnTo>
                    <a:lnTo>
                      <a:pt x="19" y="8"/>
                    </a:lnTo>
                    <a:lnTo>
                      <a:pt x="19" y="9"/>
                    </a:lnTo>
                    <a:lnTo>
                      <a:pt x="20" y="9"/>
                    </a:lnTo>
                    <a:lnTo>
                      <a:pt x="20" y="10"/>
                    </a:lnTo>
                    <a:lnTo>
                      <a:pt x="21" y="10"/>
                    </a:lnTo>
                    <a:lnTo>
                      <a:pt x="21" y="11"/>
                    </a:lnTo>
                    <a:lnTo>
                      <a:pt x="22" y="11"/>
                    </a:lnTo>
                    <a:lnTo>
                      <a:pt x="22" y="12"/>
                    </a:lnTo>
                    <a:lnTo>
                      <a:pt x="23" y="12"/>
                    </a:lnTo>
                    <a:lnTo>
                      <a:pt x="24" y="12"/>
                    </a:lnTo>
                    <a:lnTo>
                      <a:pt x="25" y="12"/>
                    </a:lnTo>
                    <a:lnTo>
                      <a:pt x="25" y="13"/>
                    </a:lnTo>
                    <a:lnTo>
                      <a:pt x="26" y="13"/>
                    </a:lnTo>
                    <a:lnTo>
                      <a:pt x="27" y="13"/>
                    </a:lnTo>
                    <a:lnTo>
                      <a:pt x="28" y="13"/>
                    </a:lnTo>
                    <a:lnTo>
                      <a:pt x="29" y="13"/>
                    </a:lnTo>
                    <a:lnTo>
                      <a:pt x="29" y="12"/>
                    </a:lnTo>
                    <a:lnTo>
                      <a:pt x="30" y="12"/>
                    </a:lnTo>
                    <a:lnTo>
                      <a:pt x="31" y="12"/>
                    </a:lnTo>
                    <a:lnTo>
                      <a:pt x="31" y="11"/>
                    </a:lnTo>
                    <a:lnTo>
                      <a:pt x="32" y="11"/>
                    </a:lnTo>
                    <a:lnTo>
                      <a:pt x="32" y="10"/>
                    </a:lnTo>
                    <a:lnTo>
                      <a:pt x="33" y="10"/>
                    </a:lnTo>
                    <a:lnTo>
                      <a:pt x="33" y="9"/>
                    </a:lnTo>
                    <a:lnTo>
                      <a:pt x="34" y="9"/>
                    </a:lnTo>
                    <a:lnTo>
                      <a:pt x="34" y="8"/>
                    </a:lnTo>
                    <a:lnTo>
                      <a:pt x="34" y="3"/>
                    </a:lnTo>
                    <a:lnTo>
                      <a:pt x="42"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277" name="Group 98"/>
          <p:cNvGrpSpPr>
            <a:grpSpLocks/>
          </p:cNvGrpSpPr>
          <p:nvPr/>
        </p:nvGrpSpPr>
        <p:grpSpPr bwMode="auto">
          <a:xfrm>
            <a:off x="2790825" y="4440238"/>
            <a:ext cx="752475" cy="442912"/>
            <a:chOff x="1758" y="2797"/>
            <a:chExt cx="474" cy="279"/>
          </a:xfrm>
        </p:grpSpPr>
        <p:sp>
          <p:nvSpPr>
            <p:cNvPr id="10365" name="Rectangle 99"/>
            <p:cNvSpPr>
              <a:spLocks noChangeArrowheads="1"/>
            </p:cNvSpPr>
            <p:nvPr/>
          </p:nvSpPr>
          <p:spPr bwMode="auto">
            <a:xfrm>
              <a:off x="1758" y="2797"/>
              <a:ext cx="4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r>
                <a:rPr lang="en-US">
                  <a:solidFill>
                    <a:schemeClr val="tx1"/>
                  </a:solidFill>
                  <a:latin typeface="Arial Narrow" pitchFamily="34" charset="0"/>
                </a:rPr>
                <a:t>15</a:t>
              </a:r>
              <a:r>
                <a:rPr lang="en-US">
                  <a:solidFill>
                    <a:srgbClr val="0000FF"/>
                  </a:solidFill>
                  <a:latin typeface="Arial Narrow" pitchFamily="34" charset="0"/>
                </a:rPr>
                <a:t> </a:t>
              </a:r>
              <a:r>
                <a:rPr lang="en-US">
                  <a:solidFill>
                    <a:schemeClr val="tx1"/>
                  </a:solidFill>
                  <a:latin typeface="Arial Narrow" pitchFamily="34" charset="0"/>
                </a:rPr>
                <a:t>min</a:t>
              </a:r>
            </a:p>
          </p:txBody>
        </p:sp>
        <p:grpSp>
          <p:nvGrpSpPr>
            <p:cNvPr id="10366" name="Group 100"/>
            <p:cNvGrpSpPr>
              <a:grpSpLocks/>
            </p:cNvGrpSpPr>
            <p:nvPr/>
          </p:nvGrpSpPr>
          <p:grpSpPr bwMode="auto">
            <a:xfrm>
              <a:off x="1886" y="3017"/>
              <a:ext cx="227" cy="59"/>
              <a:chOff x="1886" y="3043"/>
              <a:chExt cx="227" cy="59"/>
            </a:xfrm>
          </p:grpSpPr>
          <p:sp>
            <p:nvSpPr>
              <p:cNvPr id="10367" name="Line 101"/>
              <p:cNvSpPr>
                <a:spLocks noChangeShapeType="1"/>
              </p:cNvSpPr>
              <p:nvPr/>
            </p:nvSpPr>
            <p:spPr bwMode="auto">
              <a:xfrm>
                <a:off x="1890" y="3043"/>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68" name="Line 102"/>
              <p:cNvSpPr>
                <a:spLocks noChangeShapeType="1"/>
              </p:cNvSpPr>
              <p:nvPr/>
            </p:nvSpPr>
            <p:spPr bwMode="auto">
              <a:xfrm>
                <a:off x="2109" y="3043"/>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69" name="Line 103"/>
              <p:cNvSpPr>
                <a:spLocks noChangeShapeType="1"/>
              </p:cNvSpPr>
              <p:nvPr/>
            </p:nvSpPr>
            <p:spPr bwMode="auto">
              <a:xfrm>
                <a:off x="1886" y="3048"/>
                <a:ext cx="22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0278" name="Rectangle 104"/>
          <p:cNvSpPr>
            <a:spLocks noChangeArrowheads="1"/>
          </p:cNvSpPr>
          <p:nvPr/>
        </p:nvSpPr>
        <p:spPr bwMode="auto">
          <a:xfrm>
            <a:off x="1428750" y="5326063"/>
            <a:ext cx="7061200" cy="72548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0279" name="Rectangle 105"/>
          <p:cNvSpPr>
            <a:spLocks noChangeArrowheads="1"/>
          </p:cNvSpPr>
          <p:nvPr/>
        </p:nvSpPr>
        <p:spPr bwMode="auto">
          <a:xfrm>
            <a:off x="1422400" y="1741488"/>
            <a:ext cx="7069138" cy="33337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939114" name="Group 106"/>
          <p:cNvGrpSpPr>
            <a:grpSpLocks/>
          </p:cNvGrpSpPr>
          <p:nvPr/>
        </p:nvGrpSpPr>
        <p:grpSpPr bwMode="auto">
          <a:xfrm>
            <a:off x="3932238" y="2592388"/>
            <a:ext cx="4160837" cy="2663825"/>
            <a:chOff x="2953" y="1682"/>
            <a:chExt cx="2621" cy="1678"/>
          </a:xfrm>
        </p:grpSpPr>
        <p:sp>
          <p:nvSpPr>
            <p:cNvPr id="10361" name="Rectangle 107"/>
            <p:cNvSpPr>
              <a:spLocks noChangeArrowheads="1"/>
            </p:cNvSpPr>
            <p:nvPr/>
          </p:nvSpPr>
          <p:spPr bwMode="auto">
            <a:xfrm>
              <a:off x="2953" y="1682"/>
              <a:ext cx="2621" cy="1678"/>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10362" name="Group 108"/>
            <p:cNvGrpSpPr>
              <a:grpSpLocks/>
            </p:cNvGrpSpPr>
            <p:nvPr/>
          </p:nvGrpSpPr>
          <p:grpSpPr bwMode="auto">
            <a:xfrm>
              <a:off x="3955" y="1766"/>
              <a:ext cx="1526" cy="1526"/>
              <a:chOff x="1824" y="1243"/>
              <a:chExt cx="1526" cy="1526"/>
            </a:xfrm>
          </p:grpSpPr>
          <p:sp>
            <p:nvSpPr>
              <p:cNvPr id="10363" name="Oval 109"/>
              <p:cNvSpPr>
                <a:spLocks noChangeAspect="1" noChangeArrowheads="1"/>
              </p:cNvSpPr>
              <p:nvPr/>
            </p:nvSpPr>
            <p:spPr bwMode="auto">
              <a:xfrm>
                <a:off x="1824" y="1243"/>
                <a:ext cx="1526" cy="1526"/>
              </a:xfrm>
              <a:prstGeom prst="ellipse">
                <a:avLst/>
              </a:prstGeom>
              <a:solidFill>
                <a:srgbClr val="B2B2B2"/>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10364" name="Oval 110"/>
              <p:cNvSpPr>
                <a:spLocks noChangeAspect="1" noChangeArrowheads="1"/>
              </p:cNvSpPr>
              <p:nvPr/>
            </p:nvSpPr>
            <p:spPr bwMode="auto">
              <a:xfrm>
                <a:off x="1848" y="1268"/>
                <a:ext cx="1480" cy="1480"/>
              </a:xfrm>
              <a:prstGeom prst="ellipse">
                <a:avLst/>
              </a:prstGeom>
              <a:solidFill>
                <a:srgbClr val="A9CFA1"/>
              </a:solidFill>
              <a:ln w="19050">
                <a:solidFill>
                  <a:srgbClr val="996633"/>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sp>
        <p:nvSpPr>
          <p:cNvPr id="939119" name="Rectangle 111"/>
          <p:cNvSpPr>
            <a:spLocks noChangeArrowheads="1"/>
          </p:cNvSpPr>
          <p:nvPr/>
        </p:nvSpPr>
        <p:spPr bwMode="auto">
          <a:xfrm>
            <a:off x="4178300" y="4240213"/>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4</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39120" name="Rectangle 112"/>
          <p:cNvSpPr>
            <a:spLocks noChangeArrowheads="1"/>
          </p:cNvSpPr>
          <p:nvPr/>
        </p:nvSpPr>
        <p:spPr bwMode="auto">
          <a:xfrm>
            <a:off x="4638675" y="3355975"/>
            <a:ext cx="681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3</a:t>
            </a:r>
            <a:endParaRPr lang="en-US">
              <a:solidFill>
                <a:schemeClr val="tx1"/>
              </a:solidFill>
              <a:latin typeface="Arial Narrow" pitchFamily="34" charset="0"/>
            </a:endParaRPr>
          </a:p>
        </p:txBody>
      </p:sp>
      <p:sp>
        <p:nvSpPr>
          <p:cNvPr id="939121" name="Rectangle 113"/>
          <p:cNvSpPr>
            <a:spLocks noChangeArrowheads="1"/>
          </p:cNvSpPr>
          <p:nvPr/>
        </p:nvSpPr>
        <p:spPr bwMode="auto">
          <a:xfrm>
            <a:off x="4146550" y="3355975"/>
            <a:ext cx="4619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39122" name="Rectangle 114"/>
          <p:cNvSpPr>
            <a:spLocks noChangeArrowheads="1"/>
          </p:cNvSpPr>
          <p:nvPr/>
        </p:nvSpPr>
        <p:spPr bwMode="auto">
          <a:xfrm>
            <a:off x="4456113" y="3343275"/>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939123" name="Group 115"/>
          <p:cNvGrpSpPr>
            <a:grpSpLocks/>
          </p:cNvGrpSpPr>
          <p:nvPr/>
        </p:nvGrpSpPr>
        <p:grpSpPr bwMode="auto">
          <a:xfrm>
            <a:off x="4560888" y="3843338"/>
            <a:ext cx="158750" cy="379412"/>
            <a:chOff x="3356" y="2477"/>
            <a:chExt cx="100" cy="239"/>
          </a:xfrm>
        </p:grpSpPr>
        <p:grpSp>
          <p:nvGrpSpPr>
            <p:cNvPr id="10355" name="Group 116"/>
            <p:cNvGrpSpPr>
              <a:grpSpLocks/>
            </p:cNvGrpSpPr>
            <p:nvPr/>
          </p:nvGrpSpPr>
          <p:grpSpPr bwMode="auto">
            <a:xfrm>
              <a:off x="3356" y="2477"/>
              <a:ext cx="46" cy="239"/>
              <a:chOff x="743" y="3007"/>
              <a:chExt cx="46" cy="239"/>
            </a:xfrm>
          </p:grpSpPr>
          <p:sp>
            <p:nvSpPr>
              <p:cNvPr id="10359" name="Line 117"/>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60" name="Freeform 118"/>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10356" name="Group 119"/>
            <p:cNvGrpSpPr>
              <a:grpSpLocks/>
            </p:cNvGrpSpPr>
            <p:nvPr/>
          </p:nvGrpSpPr>
          <p:grpSpPr bwMode="auto">
            <a:xfrm flipH="1" flipV="1">
              <a:off x="3410" y="2477"/>
              <a:ext cx="46" cy="239"/>
              <a:chOff x="743" y="3007"/>
              <a:chExt cx="46" cy="239"/>
            </a:xfrm>
          </p:grpSpPr>
          <p:sp>
            <p:nvSpPr>
              <p:cNvPr id="10357" name="Line 120"/>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58" name="Freeform 121"/>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grpSp>
        <p:nvGrpSpPr>
          <p:cNvPr id="939130" name="Group 122"/>
          <p:cNvGrpSpPr>
            <a:grpSpLocks/>
          </p:cNvGrpSpPr>
          <p:nvPr/>
        </p:nvGrpSpPr>
        <p:grpSpPr bwMode="auto">
          <a:xfrm>
            <a:off x="5246688" y="3549650"/>
            <a:ext cx="668337" cy="73025"/>
            <a:chOff x="1882" y="3254"/>
            <a:chExt cx="421" cy="46"/>
          </a:xfrm>
        </p:grpSpPr>
        <p:grpSp>
          <p:nvGrpSpPr>
            <p:cNvPr id="10349" name="Group 123"/>
            <p:cNvGrpSpPr>
              <a:grpSpLocks/>
            </p:cNvGrpSpPr>
            <p:nvPr/>
          </p:nvGrpSpPr>
          <p:grpSpPr bwMode="auto">
            <a:xfrm>
              <a:off x="1882" y="3254"/>
              <a:ext cx="417" cy="46"/>
              <a:chOff x="1886" y="3236"/>
              <a:chExt cx="417" cy="46"/>
            </a:xfrm>
          </p:grpSpPr>
          <p:sp>
            <p:nvSpPr>
              <p:cNvPr id="10353" name="Line 124"/>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54" name="Freeform 125"/>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0350" name="Group 126"/>
            <p:cNvGrpSpPr>
              <a:grpSpLocks/>
            </p:cNvGrpSpPr>
            <p:nvPr/>
          </p:nvGrpSpPr>
          <p:grpSpPr bwMode="auto">
            <a:xfrm>
              <a:off x="1886" y="3254"/>
              <a:ext cx="417" cy="46"/>
              <a:chOff x="1886" y="3236"/>
              <a:chExt cx="417" cy="46"/>
            </a:xfrm>
          </p:grpSpPr>
          <p:sp>
            <p:nvSpPr>
              <p:cNvPr id="10351" name="Line 127"/>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52" name="Freeform 128"/>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939137" name="Group 129"/>
          <p:cNvGrpSpPr>
            <a:grpSpLocks/>
          </p:cNvGrpSpPr>
          <p:nvPr/>
        </p:nvGrpSpPr>
        <p:grpSpPr bwMode="auto">
          <a:xfrm>
            <a:off x="6451600" y="2838450"/>
            <a:ext cx="549275" cy="457200"/>
            <a:chOff x="4547" y="1844"/>
            <a:chExt cx="346" cy="288"/>
          </a:xfrm>
        </p:grpSpPr>
        <p:sp>
          <p:nvSpPr>
            <p:cNvPr id="10345" name="Rectangle 130"/>
            <p:cNvSpPr>
              <a:spLocks noChangeArrowheads="1"/>
            </p:cNvSpPr>
            <p:nvPr/>
          </p:nvSpPr>
          <p:spPr bwMode="auto">
            <a:xfrm>
              <a:off x="4552" y="1844"/>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pH</a:t>
              </a:r>
              <a:r>
                <a:rPr lang="en-US" baseline="-25000">
                  <a:latin typeface="Arial Narrow" pitchFamily="34" charset="0"/>
                </a:rPr>
                <a:t>i</a:t>
              </a:r>
            </a:p>
          </p:txBody>
        </p:sp>
        <p:grpSp>
          <p:nvGrpSpPr>
            <p:cNvPr id="10346" name="Group 131"/>
            <p:cNvGrpSpPr>
              <a:grpSpLocks/>
            </p:cNvGrpSpPr>
            <p:nvPr/>
          </p:nvGrpSpPr>
          <p:grpSpPr bwMode="auto">
            <a:xfrm flipH="1" flipV="1">
              <a:off x="4547" y="1869"/>
              <a:ext cx="46" cy="239"/>
              <a:chOff x="743" y="3007"/>
              <a:chExt cx="46" cy="239"/>
            </a:xfrm>
          </p:grpSpPr>
          <p:sp>
            <p:nvSpPr>
              <p:cNvPr id="10347" name="Line 132"/>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48" name="Freeform 13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939142" name="Group 134"/>
          <p:cNvGrpSpPr>
            <a:grpSpLocks/>
          </p:cNvGrpSpPr>
          <p:nvPr/>
        </p:nvGrpSpPr>
        <p:grpSpPr bwMode="auto">
          <a:xfrm>
            <a:off x="6464300" y="3587750"/>
            <a:ext cx="534988" cy="695325"/>
            <a:chOff x="2708" y="1782"/>
            <a:chExt cx="337" cy="438"/>
          </a:xfrm>
        </p:grpSpPr>
        <p:sp>
          <p:nvSpPr>
            <p:cNvPr id="10341" name="Arc 135"/>
            <p:cNvSpPr>
              <a:spLocks/>
            </p:cNvSpPr>
            <p:nvPr/>
          </p:nvSpPr>
          <p:spPr bwMode="auto">
            <a:xfrm flipV="1">
              <a:off x="2708" y="1782"/>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42" name="Arc 136"/>
            <p:cNvSpPr>
              <a:spLocks/>
            </p:cNvSpPr>
            <p:nvPr/>
          </p:nvSpPr>
          <p:spPr bwMode="auto">
            <a:xfrm flipV="1">
              <a:off x="2877" y="1782"/>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lnTo>
                    <a:pt x="21600" y="2160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43" name="Freeform 137"/>
            <p:cNvSpPr>
              <a:spLocks noChangeAspect="1"/>
            </p:cNvSpPr>
            <p:nvPr/>
          </p:nvSpPr>
          <p:spPr bwMode="auto">
            <a:xfrm flipH="1">
              <a:off x="2852" y="2127"/>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10344" name="Line 138"/>
            <p:cNvSpPr>
              <a:spLocks noChangeShapeType="1"/>
            </p:cNvSpPr>
            <p:nvPr/>
          </p:nvSpPr>
          <p:spPr bwMode="auto">
            <a:xfrm>
              <a:off x="2876" y="2027"/>
              <a:ext cx="0" cy="131"/>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39147" name="Rectangle 139"/>
          <p:cNvSpPr>
            <a:spLocks noChangeArrowheads="1"/>
          </p:cNvSpPr>
          <p:nvPr/>
        </p:nvSpPr>
        <p:spPr bwMode="auto">
          <a:xfrm>
            <a:off x="6559550" y="3343275"/>
            <a:ext cx="33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solidFill>
                  <a:schemeClr val="tx1"/>
                </a:solidFill>
                <a:latin typeface="Arial Narrow" pitchFamily="34" charset="0"/>
              </a:rPr>
              <a:t>+</a:t>
            </a:r>
          </a:p>
        </p:txBody>
      </p:sp>
      <p:grpSp>
        <p:nvGrpSpPr>
          <p:cNvPr id="939148" name="Group 140"/>
          <p:cNvGrpSpPr>
            <a:grpSpLocks/>
          </p:cNvGrpSpPr>
          <p:nvPr/>
        </p:nvGrpSpPr>
        <p:grpSpPr bwMode="auto">
          <a:xfrm>
            <a:off x="5240338" y="3514725"/>
            <a:ext cx="674687" cy="149225"/>
            <a:chOff x="3784" y="2270"/>
            <a:chExt cx="425" cy="94"/>
          </a:xfrm>
        </p:grpSpPr>
        <p:grpSp>
          <p:nvGrpSpPr>
            <p:cNvPr id="10327" name="Group 141"/>
            <p:cNvGrpSpPr>
              <a:grpSpLocks/>
            </p:cNvGrpSpPr>
            <p:nvPr/>
          </p:nvGrpSpPr>
          <p:grpSpPr bwMode="auto">
            <a:xfrm>
              <a:off x="3788" y="2270"/>
              <a:ext cx="421" cy="46"/>
              <a:chOff x="1882" y="3254"/>
              <a:chExt cx="421" cy="46"/>
            </a:xfrm>
          </p:grpSpPr>
          <p:grpSp>
            <p:nvGrpSpPr>
              <p:cNvPr id="10335" name="Group 142"/>
              <p:cNvGrpSpPr>
                <a:grpSpLocks/>
              </p:cNvGrpSpPr>
              <p:nvPr/>
            </p:nvGrpSpPr>
            <p:grpSpPr bwMode="auto">
              <a:xfrm>
                <a:off x="1882" y="3254"/>
                <a:ext cx="417" cy="46"/>
                <a:chOff x="1886" y="3236"/>
                <a:chExt cx="417" cy="46"/>
              </a:xfrm>
            </p:grpSpPr>
            <p:sp>
              <p:nvSpPr>
                <p:cNvPr id="10339" name="Line 143"/>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40" name="Freeform 144"/>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0336" name="Group 145"/>
              <p:cNvGrpSpPr>
                <a:grpSpLocks/>
              </p:cNvGrpSpPr>
              <p:nvPr/>
            </p:nvGrpSpPr>
            <p:grpSpPr bwMode="auto">
              <a:xfrm>
                <a:off x="1886" y="3254"/>
                <a:ext cx="417" cy="46"/>
                <a:chOff x="1886" y="3236"/>
                <a:chExt cx="417" cy="46"/>
              </a:xfrm>
            </p:grpSpPr>
            <p:sp>
              <p:nvSpPr>
                <p:cNvPr id="10337" name="Line 146"/>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38" name="Freeform 147"/>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10328" name="Group 148"/>
            <p:cNvGrpSpPr>
              <a:grpSpLocks/>
            </p:cNvGrpSpPr>
            <p:nvPr/>
          </p:nvGrpSpPr>
          <p:grpSpPr bwMode="auto">
            <a:xfrm flipH="1">
              <a:off x="3784" y="2318"/>
              <a:ext cx="421" cy="46"/>
              <a:chOff x="1882" y="3254"/>
              <a:chExt cx="421" cy="46"/>
            </a:xfrm>
          </p:grpSpPr>
          <p:grpSp>
            <p:nvGrpSpPr>
              <p:cNvPr id="10329" name="Group 149"/>
              <p:cNvGrpSpPr>
                <a:grpSpLocks/>
              </p:cNvGrpSpPr>
              <p:nvPr/>
            </p:nvGrpSpPr>
            <p:grpSpPr bwMode="auto">
              <a:xfrm>
                <a:off x="1882" y="3254"/>
                <a:ext cx="417" cy="46"/>
                <a:chOff x="1886" y="3236"/>
                <a:chExt cx="417" cy="46"/>
              </a:xfrm>
            </p:grpSpPr>
            <p:sp>
              <p:nvSpPr>
                <p:cNvPr id="10333" name="Line 150"/>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34" name="Freeform 151"/>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0330" name="Group 152"/>
              <p:cNvGrpSpPr>
                <a:grpSpLocks/>
              </p:cNvGrpSpPr>
              <p:nvPr/>
            </p:nvGrpSpPr>
            <p:grpSpPr bwMode="auto">
              <a:xfrm>
                <a:off x="1886" y="3254"/>
                <a:ext cx="417" cy="46"/>
                <a:chOff x="1886" y="3236"/>
                <a:chExt cx="417" cy="46"/>
              </a:xfrm>
            </p:grpSpPr>
            <p:sp>
              <p:nvSpPr>
                <p:cNvPr id="10331" name="Line 153"/>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32" name="Freeform 154"/>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sp>
        <p:nvSpPr>
          <p:cNvPr id="939163" name="Rectangle 155"/>
          <p:cNvSpPr>
            <a:spLocks noChangeArrowheads="1"/>
          </p:cNvSpPr>
          <p:nvPr/>
        </p:nvSpPr>
        <p:spPr bwMode="auto">
          <a:xfrm>
            <a:off x="4551363" y="4240213"/>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4</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39164" name="Rectangle 156"/>
          <p:cNvSpPr>
            <a:spLocks noChangeArrowheads="1"/>
          </p:cNvSpPr>
          <p:nvPr/>
        </p:nvSpPr>
        <p:spPr bwMode="auto">
          <a:xfrm>
            <a:off x="5880100" y="3355975"/>
            <a:ext cx="681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3</a:t>
            </a:r>
            <a:endParaRPr lang="en-US">
              <a:solidFill>
                <a:schemeClr val="tx1"/>
              </a:solidFill>
              <a:latin typeface="Arial Narrow" pitchFamily="34" charset="0"/>
            </a:endParaRPr>
          </a:p>
        </p:txBody>
      </p:sp>
      <p:sp>
        <p:nvSpPr>
          <p:cNvPr id="939165" name="Rectangle 157"/>
          <p:cNvSpPr>
            <a:spLocks noChangeArrowheads="1"/>
          </p:cNvSpPr>
          <p:nvPr/>
        </p:nvSpPr>
        <p:spPr bwMode="auto">
          <a:xfrm>
            <a:off x="6951663" y="3355975"/>
            <a:ext cx="4619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chemeClr val="tx1"/>
                </a:solidFill>
                <a:latin typeface="Arial Narrow" pitchFamily="34" charset="0"/>
              </a:rPr>
              <a:t>H</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sp>
        <p:nvSpPr>
          <p:cNvPr id="939166" name="Rectangle 158"/>
          <p:cNvSpPr>
            <a:spLocks noChangeArrowheads="1"/>
          </p:cNvSpPr>
          <p:nvPr/>
        </p:nvSpPr>
        <p:spPr bwMode="auto">
          <a:xfrm>
            <a:off x="6254750" y="4240213"/>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4</a:t>
            </a:r>
            <a:r>
              <a:rPr lang="en-US" baseline="30000">
                <a:solidFill>
                  <a:schemeClr val="tx1"/>
                </a:solidFill>
                <a:latin typeface="Arial Narrow" pitchFamily="34" charset="0"/>
              </a:rPr>
              <a:t>+</a:t>
            </a:r>
            <a:endParaRPr lang="en-US">
              <a:solidFill>
                <a:schemeClr val="tx1"/>
              </a:solidFill>
              <a:latin typeface="Arial Narrow" pitchFamily="34" charset="0"/>
            </a:endParaRPr>
          </a:p>
        </p:txBody>
      </p:sp>
      <p:grpSp>
        <p:nvGrpSpPr>
          <p:cNvPr id="939167" name="Group 159"/>
          <p:cNvGrpSpPr>
            <a:grpSpLocks/>
          </p:cNvGrpSpPr>
          <p:nvPr/>
        </p:nvGrpSpPr>
        <p:grpSpPr bwMode="auto">
          <a:xfrm>
            <a:off x="6648450" y="3841750"/>
            <a:ext cx="158750" cy="379413"/>
            <a:chOff x="4671" y="2425"/>
            <a:chExt cx="100" cy="239"/>
          </a:xfrm>
        </p:grpSpPr>
        <p:grpSp>
          <p:nvGrpSpPr>
            <p:cNvPr id="10321" name="Group 160"/>
            <p:cNvGrpSpPr>
              <a:grpSpLocks/>
            </p:cNvGrpSpPr>
            <p:nvPr/>
          </p:nvGrpSpPr>
          <p:grpSpPr bwMode="auto">
            <a:xfrm>
              <a:off x="4671" y="2425"/>
              <a:ext cx="46" cy="239"/>
              <a:chOff x="743" y="3007"/>
              <a:chExt cx="46" cy="239"/>
            </a:xfrm>
          </p:grpSpPr>
          <p:sp>
            <p:nvSpPr>
              <p:cNvPr id="10325" name="Line 161"/>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26" name="Freeform 162"/>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10322" name="Group 163"/>
            <p:cNvGrpSpPr>
              <a:grpSpLocks/>
            </p:cNvGrpSpPr>
            <p:nvPr/>
          </p:nvGrpSpPr>
          <p:grpSpPr bwMode="auto">
            <a:xfrm flipH="1" flipV="1">
              <a:off x="4725" y="2425"/>
              <a:ext cx="46" cy="239"/>
              <a:chOff x="743" y="3007"/>
              <a:chExt cx="46" cy="239"/>
            </a:xfrm>
          </p:grpSpPr>
          <p:sp>
            <p:nvSpPr>
              <p:cNvPr id="10323" name="Line 164"/>
              <p:cNvSpPr>
                <a:spLocks noChangeShapeType="1"/>
              </p:cNvSpPr>
              <p:nvPr/>
            </p:nvSpPr>
            <p:spPr bwMode="auto">
              <a:xfrm>
                <a:off x="767" y="3007"/>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24" name="Freeform 165"/>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grpSp>
        <p:nvGrpSpPr>
          <p:cNvPr id="939174" name="Group 166"/>
          <p:cNvGrpSpPr>
            <a:grpSpLocks/>
          </p:cNvGrpSpPr>
          <p:nvPr/>
        </p:nvGrpSpPr>
        <p:grpSpPr bwMode="auto">
          <a:xfrm flipH="1">
            <a:off x="5246688" y="3549650"/>
            <a:ext cx="668337" cy="73025"/>
            <a:chOff x="1882" y="3254"/>
            <a:chExt cx="421" cy="46"/>
          </a:xfrm>
        </p:grpSpPr>
        <p:grpSp>
          <p:nvGrpSpPr>
            <p:cNvPr id="10315" name="Group 167"/>
            <p:cNvGrpSpPr>
              <a:grpSpLocks/>
            </p:cNvGrpSpPr>
            <p:nvPr/>
          </p:nvGrpSpPr>
          <p:grpSpPr bwMode="auto">
            <a:xfrm>
              <a:off x="1882" y="3254"/>
              <a:ext cx="417" cy="46"/>
              <a:chOff x="1886" y="3236"/>
              <a:chExt cx="417" cy="46"/>
            </a:xfrm>
          </p:grpSpPr>
          <p:sp>
            <p:nvSpPr>
              <p:cNvPr id="10319" name="Line 168"/>
              <p:cNvSpPr>
                <a:spLocks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20" name="Freeform 169"/>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10316" name="Group 170"/>
            <p:cNvGrpSpPr>
              <a:grpSpLocks/>
            </p:cNvGrpSpPr>
            <p:nvPr/>
          </p:nvGrpSpPr>
          <p:grpSpPr bwMode="auto">
            <a:xfrm>
              <a:off x="1886" y="3254"/>
              <a:ext cx="417" cy="46"/>
              <a:chOff x="1886" y="3236"/>
              <a:chExt cx="417" cy="46"/>
            </a:xfrm>
          </p:grpSpPr>
          <p:sp>
            <p:nvSpPr>
              <p:cNvPr id="10317" name="Line 171"/>
              <p:cNvSpPr>
                <a:spLocks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18" name="Freeform 172"/>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grpSp>
        <p:nvGrpSpPr>
          <p:cNvPr id="939181" name="Group 173"/>
          <p:cNvGrpSpPr>
            <a:grpSpLocks/>
          </p:cNvGrpSpPr>
          <p:nvPr/>
        </p:nvGrpSpPr>
        <p:grpSpPr bwMode="auto">
          <a:xfrm>
            <a:off x="6440488" y="3579813"/>
            <a:ext cx="582612" cy="755650"/>
            <a:chOff x="2622" y="2038"/>
            <a:chExt cx="367" cy="476"/>
          </a:xfrm>
        </p:grpSpPr>
        <p:sp>
          <p:nvSpPr>
            <p:cNvPr id="10310" name="Arc 174"/>
            <p:cNvSpPr>
              <a:spLocks/>
            </p:cNvSpPr>
            <p:nvPr/>
          </p:nvSpPr>
          <p:spPr bwMode="auto">
            <a:xfrm flipV="1">
              <a:off x="2637" y="2071"/>
              <a:ext cx="168" cy="312"/>
            </a:xfrm>
            <a:custGeom>
              <a:avLst/>
              <a:gdLst>
                <a:gd name="T0" fmla="*/ 0 w 21600"/>
                <a:gd name="T1" fmla="*/ 0 h 20976"/>
                <a:gd name="T2" fmla="*/ 0 w 21600"/>
                <a:gd name="T3" fmla="*/ 0 h 20976"/>
                <a:gd name="T4" fmla="*/ 0 w 21600"/>
                <a:gd name="T5" fmla="*/ 0 h 20976"/>
                <a:gd name="T6" fmla="*/ 0 60000 65536"/>
                <a:gd name="T7" fmla="*/ 0 60000 65536"/>
                <a:gd name="T8" fmla="*/ 0 60000 65536"/>
              </a:gdLst>
              <a:ahLst/>
              <a:cxnLst>
                <a:cxn ang="T6">
                  <a:pos x="T0" y="T1"/>
                </a:cxn>
                <a:cxn ang="T7">
                  <a:pos x="T2" y="T3"/>
                </a:cxn>
                <a:cxn ang="T8">
                  <a:pos x="T4" y="T5"/>
                </a:cxn>
              </a:cxnLst>
              <a:rect l="0" t="0" r="r" b="b"/>
              <a:pathLst>
                <a:path w="21600" h="20976" fill="none" extrusionOk="0">
                  <a:moveTo>
                    <a:pt x="21600" y="0"/>
                  </a:moveTo>
                  <a:cubicBezTo>
                    <a:pt x="21600" y="9944"/>
                    <a:pt x="14810" y="18603"/>
                    <a:pt x="5154" y="20976"/>
                  </a:cubicBezTo>
                </a:path>
                <a:path w="21600" h="20976" stroke="0" extrusionOk="0">
                  <a:moveTo>
                    <a:pt x="21600" y="0"/>
                  </a:moveTo>
                  <a:cubicBezTo>
                    <a:pt x="21600" y="9944"/>
                    <a:pt x="14810" y="18603"/>
                    <a:pt x="5154" y="20976"/>
                  </a:cubicBezTo>
                  <a:lnTo>
                    <a:pt x="0" y="0"/>
                  </a:lnTo>
                  <a:lnTo>
                    <a:pt x="21600" y="0"/>
                  </a:lnTo>
                  <a:close/>
                </a:path>
              </a:pathLst>
            </a:custGeom>
            <a:noFill/>
            <a:ln w="19050" cap="rnd">
              <a:solidFill>
                <a:srgbClr val="00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11" name="Arc 175"/>
            <p:cNvSpPr>
              <a:spLocks/>
            </p:cNvSpPr>
            <p:nvPr/>
          </p:nvSpPr>
          <p:spPr bwMode="auto">
            <a:xfrm flipV="1">
              <a:off x="2805" y="2073"/>
              <a:ext cx="168" cy="309"/>
            </a:xfrm>
            <a:custGeom>
              <a:avLst/>
              <a:gdLst>
                <a:gd name="T0" fmla="*/ 0 w 21600"/>
                <a:gd name="T1" fmla="*/ 0 h 20811"/>
                <a:gd name="T2" fmla="*/ 0 w 21600"/>
                <a:gd name="T3" fmla="*/ 0 h 20811"/>
                <a:gd name="T4" fmla="*/ 0 w 21600"/>
                <a:gd name="T5" fmla="*/ 0 h 20811"/>
                <a:gd name="T6" fmla="*/ 0 60000 65536"/>
                <a:gd name="T7" fmla="*/ 0 60000 65536"/>
                <a:gd name="T8" fmla="*/ 0 60000 65536"/>
              </a:gdLst>
              <a:ahLst/>
              <a:cxnLst>
                <a:cxn ang="T6">
                  <a:pos x="T0" y="T1"/>
                </a:cxn>
                <a:cxn ang="T7">
                  <a:pos x="T2" y="T3"/>
                </a:cxn>
                <a:cxn ang="T8">
                  <a:pos x="T4" y="T5"/>
                </a:cxn>
              </a:cxnLst>
              <a:rect l="0" t="0" r="r" b="b"/>
              <a:pathLst>
                <a:path w="21600" h="20811" fill="none" extrusionOk="0">
                  <a:moveTo>
                    <a:pt x="15814" y="20810"/>
                  </a:moveTo>
                  <a:cubicBezTo>
                    <a:pt x="6467" y="18212"/>
                    <a:pt x="0" y="9701"/>
                    <a:pt x="0" y="0"/>
                  </a:cubicBezTo>
                </a:path>
                <a:path w="21600" h="20811" stroke="0" extrusionOk="0">
                  <a:moveTo>
                    <a:pt x="15814" y="20810"/>
                  </a:moveTo>
                  <a:cubicBezTo>
                    <a:pt x="6467" y="18212"/>
                    <a:pt x="0" y="9701"/>
                    <a:pt x="0" y="0"/>
                  </a:cubicBezTo>
                  <a:lnTo>
                    <a:pt x="21600" y="0"/>
                  </a:lnTo>
                  <a:lnTo>
                    <a:pt x="15814" y="20810"/>
                  </a:lnTo>
                  <a:close/>
                </a:path>
              </a:pathLst>
            </a:custGeom>
            <a:noFill/>
            <a:ln w="19050" cap="rnd">
              <a:solidFill>
                <a:srgbClr val="000000"/>
              </a:solidFill>
              <a:round/>
              <a:headEnd type="none"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12" name="Line 176"/>
            <p:cNvSpPr>
              <a:spLocks noChangeShapeType="1"/>
            </p:cNvSpPr>
            <p:nvPr/>
          </p:nvSpPr>
          <p:spPr bwMode="auto">
            <a:xfrm>
              <a:off x="2805" y="2380"/>
              <a:ext cx="0" cy="134"/>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13" name="Freeform 177"/>
            <p:cNvSpPr>
              <a:spLocks noChangeAspect="1"/>
            </p:cNvSpPr>
            <p:nvPr/>
          </p:nvSpPr>
          <p:spPr bwMode="auto">
            <a:xfrm rot="13917745" flipH="1">
              <a:off x="2920" y="201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10314" name="Freeform 178"/>
            <p:cNvSpPr>
              <a:spLocks noChangeAspect="1"/>
            </p:cNvSpPr>
            <p:nvPr/>
          </p:nvSpPr>
          <p:spPr bwMode="auto">
            <a:xfrm rot="7682255">
              <a:off x="2646" y="201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939187" name="Group 179"/>
          <p:cNvGrpSpPr>
            <a:grpSpLocks/>
          </p:cNvGrpSpPr>
          <p:nvPr/>
        </p:nvGrpSpPr>
        <p:grpSpPr bwMode="auto">
          <a:xfrm>
            <a:off x="6451600" y="2838450"/>
            <a:ext cx="549275" cy="457200"/>
            <a:chOff x="4547" y="1844"/>
            <a:chExt cx="346" cy="288"/>
          </a:xfrm>
        </p:grpSpPr>
        <p:sp>
          <p:nvSpPr>
            <p:cNvPr id="10306" name="Rectangle 180"/>
            <p:cNvSpPr>
              <a:spLocks noChangeArrowheads="1"/>
            </p:cNvSpPr>
            <p:nvPr/>
          </p:nvSpPr>
          <p:spPr bwMode="auto">
            <a:xfrm>
              <a:off x="4552" y="1844"/>
              <a:ext cx="34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a:latin typeface="Arial Narrow" pitchFamily="34" charset="0"/>
                </a:rPr>
                <a:t>pH</a:t>
              </a:r>
              <a:r>
                <a:rPr lang="en-US" baseline="-25000">
                  <a:latin typeface="Arial Narrow" pitchFamily="34" charset="0"/>
                </a:rPr>
                <a:t>i</a:t>
              </a:r>
            </a:p>
          </p:txBody>
        </p:sp>
        <p:grpSp>
          <p:nvGrpSpPr>
            <p:cNvPr id="10307" name="Group 181"/>
            <p:cNvGrpSpPr>
              <a:grpSpLocks/>
            </p:cNvGrpSpPr>
            <p:nvPr/>
          </p:nvGrpSpPr>
          <p:grpSpPr bwMode="auto">
            <a:xfrm flipH="1">
              <a:off x="4547" y="1869"/>
              <a:ext cx="46" cy="239"/>
              <a:chOff x="743" y="3007"/>
              <a:chExt cx="46" cy="239"/>
            </a:xfrm>
          </p:grpSpPr>
          <p:sp>
            <p:nvSpPr>
              <p:cNvPr id="10308" name="Line 182"/>
              <p:cNvSpPr>
                <a:spLocks noChangeShapeType="1"/>
              </p:cNvSpPr>
              <p:nvPr/>
            </p:nvSpPr>
            <p:spPr bwMode="auto">
              <a:xfrm>
                <a:off x="767" y="3007"/>
                <a:ext cx="0" cy="166"/>
              </a:xfrm>
              <a:prstGeom prst="line">
                <a:avLst/>
              </a:prstGeom>
              <a:noFill/>
              <a:ln w="19050">
                <a:solidFill>
                  <a:srgbClr val="E10000"/>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09" name="Freeform 183"/>
              <p:cNvSpPr>
                <a:spLocks noChangeAspect="1"/>
              </p:cNvSpPr>
              <p:nvPr/>
            </p:nvSpPr>
            <p:spPr bwMode="auto">
              <a:xfrm flipH="1">
                <a:off x="743" y="315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grpSp>
        <p:nvGrpSpPr>
          <p:cNvPr id="939192" name="Group 184"/>
          <p:cNvGrpSpPr>
            <a:grpSpLocks/>
          </p:cNvGrpSpPr>
          <p:nvPr/>
        </p:nvGrpSpPr>
        <p:grpSpPr bwMode="auto">
          <a:xfrm>
            <a:off x="1506538" y="1966913"/>
            <a:ext cx="1525587" cy="514350"/>
            <a:chOff x="949" y="1239"/>
            <a:chExt cx="961" cy="324"/>
          </a:xfrm>
        </p:grpSpPr>
        <p:sp>
          <p:nvSpPr>
            <p:cNvPr id="10301" name="Rectangle 185"/>
            <p:cNvSpPr>
              <a:spLocks noChangeArrowheads="1"/>
            </p:cNvSpPr>
            <p:nvPr/>
          </p:nvSpPr>
          <p:spPr bwMode="auto">
            <a:xfrm>
              <a:off x="949" y="1239"/>
              <a:ext cx="96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0" hangingPunct="0"/>
              <a:r>
                <a:rPr lang="en-US">
                  <a:solidFill>
                    <a:schemeClr val="tx1"/>
                  </a:solidFill>
                  <a:latin typeface="Arial Narrow" pitchFamily="34" charset="0"/>
                </a:rPr>
                <a:t>10 mM NH</a:t>
              </a:r>
              <a:r>
                <a:rPr lang="en-US" baseline="-25000">
                  <a:solidFill>
                    <a:schemeClr val="tx1"/>
                  </a:solidFill>
                  <a:latin typeface="Arial Narrow" pitchFamily="34" charset="0"/>
                </a:rPr>
                <a:t>4</a:t>
              </a:r>
              <a:r>
                <a:rPr lang="en-US">
                  <a:solidFill>
                    <a:schemeClr val="tx1"/>
                  </a:solidFill>
                  <a:latin typeface="Arial Narrow" pitchFamily="34" charset="0"/>
                </a:rPr>
                <a:t>Cl</a:t>
              </a:r>
            </a:p>
          </p:txBody>
        </p:sp>
        <p:grpSp>
          <p:nvGrpSpPr>
            <p:cNvPr id="10302" name="Group 186"/>
            <p:cNvGrpSpPr>
              <a:grpSpLocks/>
            </p:cNvGrpSpPr>
            <p:nvPr/>
          </p:nvGrpSpPr>
          <p:grpSpPr bwMode="auto">
            <a:xfrm>
              <a:off x="1238" y="1504"/>
              <a:ext cx="361" cy="59"/>
              <a:chOff x="1238" y="1504"/>
              <a:chExt cx="361" cy="59"/>
            </a:xfrm>
          </p:grpSpPr>
          <p:sp>
            <p:nvSpPr>
              <p:cNvPr id="10303" name="Line 187"/>
              <p:cNvSpPr>
                <a:spLocks noChangeShapeType="1"/>
              </p:cNvSpPr>
              <p:nvPr/>
            </p:nvSpPr>
            <p:spPr bwMode="auto">
              <a:xfrm>
                <a:off x="1242" y="1504"/>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04" name="Line 188"/>
              <p:cNvSpPr>
                <a:spLocks noChangeShapeType="1"/>
              </p:cNvSpPr>
              <p:nvPr/>
            </p:nvSpPr>
            <p:spPr bwMode="auto">
              <a:xfrm>
                <a:off x="1595" y="1504"/>
                <a:ext cx="0"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05" name="Line 189"/>
              <p:cNvSpPr>
                <a:spLocks noChangeShapeType="1"/>
              </p:cNvSpPr>
              <p:nvPr/>
            </p:nvSpPr>
            <p:spPr bwMode="auto">
              <a:xfrm>
                <a:off x="1238" y="1509"/>
                <a:ext cx="36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0300" name="Rectangle 190"/>
          <p:cNvSpPr>
            <a:spLocks noGrp="1" noChangeArrowheads="1"/>
          </p:cNvSpPr>
          <p:nvPr>
            <p:ph type="title"/>
          </p:nvPr>
        </p:nvSpPr>
        <p:spPr>
          <a:xfrm>
            <a:off x="0" y="352425"/>
            <a:ext cx="9144000" cy="1143000"/>
          </a:xfrm>
        </p:spPr>
        <p:txBody>
          <a:bodyPr/>
          <a:lstStyle/>
          <a:p>
            <a:pPr>
              <a:lnSpc>
                <a:spcPct val="80000"/>
              </a:lnSpc>
            </a:pPr>
            <a:r>
              <a:rPr lang="en-US" smtClean="0">
                <a:latin typeface="Arial Narrow" pitchFamily="34" charset="0"/>
              </a:rPr>
              <a:t>The Ammonium Prepulse</a:t>
            </a:r>
            <a:br>
              <a:rPr lang="en-US" smtClean="0">
                <a:latin typeface="Arial Narrow" pitchFamily="34" charset="0"/>
              </a:rPr>
            </a:br>
            <a:r>
              <a:rPr lang="en-US" smtClean="0">
                <a:latin typeface="Arial Narrow" pitchFamily="34" charset="0"/>
              </a:rPr>
              <a:t>(squid giant axon)</a:t>
            </a:r>
          </a:p>
        </p:txBody>
      </p:sp>
    </p:spTree>
  </p:cSld>
  <p:clrMapOvr>
    <a:masterClrMapping/>
  </p:clrMapOvr>
  <p:transition advTm="10390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39038"/>
                                        </p:tgtEl>
                                        <p:attrNameLst>
                                          <p:attrName>style.visibility</p:attrName>
                                        </p:attrNameLst>
                                      </p:cBhvr>
                                      <p:to>
                                        <p:strVal val="visible"/>
                                      </p:to>
                                    </p:set>
                                    <p:animEffect transition="in" filter="dissolve">
                                      <p:cBhvr>
                                        <p:cTn id="7" dur="500"/>
                                        <p:tgtEl>
                                          <p:spTgt spid="93903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939192"/>
                                        </p:tgtEl>
                                        <p:attrNameLst>
                                          <p:attrName>style.visibility</p:attrName>
                                        </p:attrNameLst>
                                      </p:cBhvr>
                                      <p:to>
                                        <p:strVal val="visible"/>
                                      </p:to>
                                    </p:set>
                                    <p:animEffect transition="in" filter="dissolve">
                                      <p:cBhvr>
                                        <p:cTn id="12" dur="500"/>
                                        <p:tgtEl>
                                          <p:spTgt spid="9391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3" presetClass="entr" presetSubtype="0" fill="hold" nodeType="clickEffect">
                                  <p:stCondLst>
                                    <p:cond delay="0"/>
                                  </p:stCondLst>
                                  <p:childTnLst>
                                    <p:set>
                                      <p:cBhvr>
                                        <p:cTn id="16" dur="1" fill="hold">
                                          <p:stCondLst>
                                            <p:cond delay="0"/>
                                          </p:stCondLst>
                                        </p:cTn>
                                        <p:tgtEl>
                                          <p:spTgt spid="939114"/>
                                        </p:tgtEl>
                                        <p:attrNameLst>
                                          <p:attrName>style.visibility</p:attrName>
                                        </p:attrNameLst>
                                      </p:cBhvr>
                                      <p:to>
                                        <p:strVal val="visible"/>
                                      </p:to>
                                    </p:set>
                                    <p:anim calcmode="lin" valueType="num">
                                      <p:cBhvr>
                                        <p:cTn id="17" dur="500" fill="hold"/>
                                        <p:tgtEl>
                                          <p:spTgt spid="939114"/>
                                        </p:tgtEl>
                                        <p:attrNameLst>
                                          <p:attrName>ppt_w</p:attrName>
                                        </p:attrNameLst>
                                      </p:cBhvr>
                                      <p:tavLst>
                                        <p:tav tm="0">
                                          <p:val>
                                            <p:fltVal val="0"/>
                                          </p:val>
                                        </p:tav>
                                        <p:tav tm="100000">
                                          <p:val>
                                            <p:strVal val="#ppt_w"/>
                                          </p:val>
                                        </p:tav>
                                      </p:tavLst>
                                    </p:anim>
                                    <p:anim calcmode="lin" valueType="num">
                                      <p:cBhvr>
                                        <p:cTn id="18" dur="500" fill="hold"/>
                                        <p:tgtEl>
                                          <p:spTgt spid="939114"/>
                                        </p:tgtEl>
                                        <p:attrNameLst>
                                          <p:attrName>ppt_h</p:attrName>
                                        </p:attrNameLst>
                                      </p:cBhvr>
                                      <p:tavLst>
                                        <p:tav tm="0">
                                          <p:val>
                                            <p:fltVal val="0"/>
                                          </p:val>
                                        </p:tav>
                                        <p:tav tm="100000">
                                          <p:val>
                                            <p:strVal val="#ppt_h"/>
                                          </p:val>
                                        </p:tav>
                                      </p:tavLst>
                                    </p:anim>
                                    <p:animEffect transition="in" filter="fade">
                                      <p:cBhvr>
                                        <p:cTn id="19" dur="500"/>
                                        <p:tgtEl>
                                          <p:spTgt spid="93911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39120"/>
                                        </p:tgtEl>
                                        <p:attrNameLst>
                                          <p:attrName>style.visibility</p:attrName>
                                        </p:attrNameLst>
                                      </p:cBhvr>
                                      <p:to>
                                        <p:strVal val="visible"/>
                                      </p:to>
                                    </p:set>
                                    <p:animEffect transition="in" filter="dissolve">
                                      <p:cBhvr>
                                        <p:cTn id="24" dur="500"/>
                                        <p:tgtEl>
                                          <p:spTgt spid="939120"/>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939163"/>
                                        </p:tgtEl>
                                        <p:attrNameLst>
                                          <p:attrName>style.visibility</p:attrName>
                                        </p:attrNameLst>
                                      </p:cBhvr>
                                      <p:to>
                                        <p:strVal val="visible"/>
                                      </p:to>
                                    </p:set>
                                    <p:animEffect transition="in" filter="dissolve">
                                      <p:cBhvr>
                                        <p:cTn id="27" dur="500"/>
                                        <p:tgtEl>
                                          <p:spTgt spid="93916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939121"/>
                                        </p:tgtEl>
                                        <p:attrNameLst>
                                          <p:attrName>style.visibility</p:attrName>
                                        </p:attrNameLst>
                                      </p:cBhvr>
                                      <p:to>
                                        <p:strVal val="visible"/>
                                      </p:to>
                                    </p:set>
                                    <p:animEffect transition="in" filter="dissolve">
                                      <p:cBhvr>
                                        <p:cTn id="32" dur="500"/>
                                        <p:tgtEl>
                                          <p:spTgt spid="939121"/>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939122"/>
                                        </p:tgtEl>
                                        <p:attrNameLst>
                                          <p:attrName>style.visibility</p:attrName>
                                        </p:attrNameLst>
                                      </p:cBhvr>
                                      <p:to>
                                        <p:strVal val="visible"/>
                                      </p:to>
                                    </p:set>
                                    <p:animEffect transition="in" filter="dissolve">
                                      <p:cBhvr>
                                        <p:cTn id="36" dur="500"/>
                                        <p:tgtEl>
                                          <p:spTgt spid="939122"/>
                                        </p:tgtEl>
                                      </p:cBhvr>
                                    </p:animEffect>
                                  </p:childTnLst>
                                </p:cTn>
                              </p:par>
                              <p:par>
                                <p:cTn id="37" presetID="9" presetClass="entr" presetSubtype="0" fill="hold" nodeType="withEffect">
                                  <p:stCondLst>
                                    <p:cond delay="0"/>
                                  </p:stCondLst>
                                  <p:childTnLst>
                                    <p:set>
                                      <p:cBhvr>
                                        <p:cTn id="38" dur="1" fill="hold">
                                          <p:stCondLst>
                                            <p:cond delay="0"/>
                                          </p:stCondLst>
                                        </p:cTn>
                                        <p:tgtEl>
                                          <p:spTgt spid="939123"/>
                                        </p:tgtEl>
                                        <p:attrNameLst>
                                          <p:attrName>style.visibility</p:attrName>
                                        </p:attrNameLst>
                                      </p:cBhvr>
                                      <p:to>
                                        <p:strVal val="visible"/>
                                      </p:to>
                                    </p:set>
                                    <p:animEffect transition="in" filter="dissolve">
                                      <p:cBhvr>
                                        <p:cTn id="39" dur="500"/>
                                        <p:tgtEl>
                                          <p:spTgt spid="939123"/>
                                        </p:tgtEl>
                                      </p:cBhvr>
                                    </p:animEffect>
                                  </p:childTnLst>
                                </p:cTn>
                              </p:par>
                              <p:par>
                                <p:cTn id="40" presetID="1" presetClass="exit" presetSubtype="0" fill="hold" nodeType="withEffect">
                                  <p:stCondLst>
                                    <p:cond delay="0"/>
                                  </p:stCondLst>
                                  <p:childTnLst>
                                    <p:set>
                                      <p:cBhvr>
                                        <p:cTn id="41" dur="1" fill="hold">
                                          <p:stCondLst>
                                            <p:cond delay="0"/>
                                          </p:stCondLst>
                                        </p:cTn>
                                        <p:tgtEl>
                                          <p:spTgt spid="939163"/>
                                        </p:tgtEl>
                                        <p:attrNameLst>
                                          <p:attrName>style.visibility</p:attrName>
                                        </p:attrNameLst>
                                      </p:cBhvr>
                                      <p:to>
                                        <p:strVal val="hidden"/>
                                      </p:to>
                                    </p:set>
                                  </p:childTnLst>
                                </p:cTn>
                              </p:par>
                              <p:par>
                                <p:cTn id="42" presetID="1" presetClass="entr" presetSubtype="0" fill="hold" grpId="0" nodeType="withEffect">
                                  <p:stCondLst>
                                    <p:cond delay="0"/>
                                  </p:stCondLst>
                                  <p:childTnLst>
                                    <p:set>
                                      <p:cBhvr>
                                        <p:cTn id="43" dur="1" fill="hold">
                                          <p:stCondLst>
                                            <p:cond delay="0"/>
                                          </p:stCondLst>
                                        </p:cTn>
                                        <p:tgtEl>
                                          <p:spTgt spid="939119"/>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nodeType="clickEffect">
                                  <p:stCondLst>
                                    <p:cond delay="0"/>
                                  </p:stCondLst>
                                  <p:childTnLst>
                                    <p:set>
                                      <p:cBhvr>
                                        <p:cTn id="47" dur="1" fill="hold">
                                          <p:stCondLst>
                                            <p:cond delay="0"/>
                                          </p:stCondLst>
                                        </p:cTn>
                                        <p:tgtEl>
                                          <p:spTgt spid="939130"/>
                                        </p:tgtEl>
                                        <p:attrNameLst>
                                          <p:attrName>style.visibility</p:attrName>
                                        </p:attrNameLst>
                                      </p:cBhvr>
                                      <p:to>
                                        <p:strVal val="visible"/>
                                      </p:to>
                                    </p:set>
                                    <p:animEffect transition="in" filter="wipe(left)">
                                      <p:cBhvr>
                                        <p:cTn id="48" dur="500"/>
                                        <p:tgtEl>
                                          <p:spTgt spid="939130"/>
                                        </p:tgtEl>
                                      </p:cBhvr>
                                    </p:animEffect>
                                  </p:childTnLst>
                                </p:cTn>
                              </p:par>
                            </p:childTnLst>
                          </p:cTn>
                        </p:par>
                        <p:par>
                          <p:cTn id="49" fill="hold" nodeType="afterGroup">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939164"/>
                                        </p:tgtEl>
                                        <p:attrNameLst>
                                          <p:attrName>style.visibility</p:attrName>
                                        </p:attrNameLst>
                                      </p:cBhvr>
                                      <p:to>
                                        <p:strVal val="visible"/>
                                      </p:to>
                                    </p:set>
                                    <p:animEffect transition="in" filter="dissolve">
                                      <p:cBhvr>
                                        <p:cTn id="52" dur="500"/>
                                        <p:tgtEl>
                                          <p:spTgt spid="93916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939165"/>
                                        </p:tgtEl>
                                        <p:attrNameLst>
                                          <p:attrName>style.visibility</p:attrName>
                                        </p:attrNameLst>
                                      </p:cBhvr>
                                      <p:to>
                                        <p:strVal val="visible"/>
                                      </p:to>
                                    </p:set>
                                    <p:animEffect transition="in" filter="dissolve">
                                      <p:cBhvr>
                                        <p:cTn id="57" dur="500"/>
                                        <p:tgtEl>
                                          <p:spTgt spid="939165"/>
                                        </p:tgtEl>
                                      </p:cBhvr>
                                    </p:animEffect>
                                  </p:childTnLst>
                                </p:cTn>
                              </p:par>
                            </p:childTnLst>
                          </p:cTn>
                        </p:par>
                        <p:par>
                          <p:cTn id="58" fill="hold" nodeType="afterGroup">
                            <p:stCondLst>
                              <p:cond delay="500"/>
                            </p:stCondLst>
                            <p:childTnLst>
                              <p:par>
                                <p:cTn id="59" presetID="22" presetClass="entr" presetSubtype="1" fill="hold" nodeType="afterEffect">
                                  <p:stCondLst>
                                    <p:cond delay="0"/>
                                  </p:stCondLst>
                                  <p:childTnLst>
                                    <p:set>
                                      <p:cBhvr>
                                        <p:cTn id="60" dur="1" fill="hold">
                                          <p:stCondLst>
                                            <p:cond delay="0"/>
                                          </p:stCondLst>
                                        </p:cTn>
                                        <p:tgtEl>
                                          <p:spTgt spid="939142"/>
                                        </p:tgtEl>
                                        <p:attrNameLst>
                                          <p:attrName>style.visibility</p:attrName>
                                        </p:attrNameLst>
                                      </p:cBhvr>
                                      <p:to>
                                        <p:strVal val="visible"/>
                                      </p:to>
                                    </p:set>
                                    <p:animEffect transition="in" filter="wipe(up)">
                                      <p:cBhvr>
                                        <p:cTn id="61" dur="500"/>
                                        <p:tgtEl>
                                          <p:spTgt spid="939142"/>
                                        </p:tgtEl>
                                      </p:cBhvr>
                                    </p:animEffect>
                                  </p:childTnLst>
                                </p:cTn>
                              </p:par>
                            </p:childTnLst>
                          </p:cTn>
                        </p:par>
                        <p:par>
                          <p:cTn id="62" fill="hold" nodeType="afterGroup">
                            <p:stCondLst>
                              <p:cond delay="1000"/>
                            </p:stCondLst>
                            <p:childTnLst>
                              <p:par>
                                <p:cTn id="63" presetID="9" presetClass="entr" presetSubtype="0" fill="hold" grpId="0" nodeType="afterEffect">
                                  <p:stCondLst>
                                    <p:cond delay="0"/>
                                  </p:stCondLst>
                                  <p:childTnLst>
                                    <p:set>
                                      <p:cBhvr>
                                        <p:cTn id="64" dur="1" fill="hold">
                                          <p:stCondLst>
                                            <p:cond delay="0"/>
                                          </p:stCondLst>
                                        </p:cTn>
                                        <p:tgtEl>
                                          <p:spTgt spid="939166"/>
                                        </p:tgtEl>
                                        <p:attrNameLst>
                                          <p:attrName>style.visibility</p:attrName>
                                        </p:attrNameLst>
                                      </p:cBhvr>
                                      <p:to>
                                        <p:strVal val="visible"/>
                                      </p:to>
                                    </p:set>
                                    <p:animEffect transition="in" filter="dissolve">
                                      <p:cBhvr>
                                        <p:cTn id="65" dur="500"/>
                                        <p:tgtEl>
                                          <p:spTgt spid="939166"/>
                                        </p:tgtEl>
                                      </p:cBhvr>
                                    </p:animEffect>
                                  </p:childTnLst>
                                </p:cTn>
                              </p:par>
                            </p:childTnLst>
                          </p:cTn>
                        </p:par>
                        <p:par>
                          <p:cTn id="66" fill="hold" nodeType="afterGroup">
                            <p:stCondLst>
                              <p:cond delay="1500"/>
                            </p:stCondLst>
                            <p:childTnLst>
                              <p:par>
                                <p:cTn id="67" presetID="9" presetClass="entr" presetSubtype="0" fill="hold" nodeType="afterEffect">
                                  <p:stCondLst>
                                    <p:cond delay="0"/>
                                  </p:stCondLst>
                                  <p:childTnLst>
                                    <p:set>
                                      <p:cBhvr>
                                        <p:cTn id="68" dur="1" fill="hold">
                                          <p:stCondLst>
                                            <p:cond delay="0"/>
                                          </p:stCondLst>
                                        </p:cTn>
                                        <p:tgtEl>
                                          <p:spTgt spid="939137"/>
                                        </p:tgtEl>
                                        <p:attrNameLst>
                                          <p:attrName>style.visibility</p:attrName>
                                        </p:attrNameLst>
                                      </p:cBhvr>
                                      <p:to>
                                        <p:strVal val="visible"/>
                                      </p:to>
                                    </p:set>
                                    <p:animEffect transition="in" filter="dissolve">
                                      <p:cBhvr>
                                        <p:cTn id="69" dur="500"/>
                                        <p:tgtEl>
                                          <p:spTgt spid="939137"/>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xit" presetSubtype="0" fill="hold" nodeType="clickEffect">
                                  <p:stCondLst>
                                    <p:cond delay="0"/>
                                  </p:stCondLst>
                                  <p:childTnLst>
                                    <p:animEffect transition="out" filter="dissolve">
                                      <p:cBhvr>
                                        <p:cTn id="73" dur="500"/>
                                        <p:tgtEl>
                                          <p:spTgt spid="939130"/>
                                        </p:tgtEl>
                                      </p:cBhvr>
                                    </p:animEffect>
                                    <p:set>
                                      <p:cBhvr>
                                        <p:cTn id="74" dur="1" fill="hold">
                                          <p:stCondLst>
                                            <p:cond delay="499"/>
                                          </p:stCondLst>
                                        </p:cTn>
                                        <p:tgtEl>
                                          <p:spTgt spid="939130"/>
                                        </p:tgtEl>
                                        <p:attrNameLst>
                                          <p:attrName>style.visibility</p:attrName>
                                        </p:attrNameLst>
                                      </p:cBhvr>
                                      <p:to>
                                        <p:strVal val="hidden"/>
                                      </p:to>
                                    </p:set>
                                  </p:childTnLst>
                                </p:cTn>
                              </p:par>
                              <p:par>
                                <p:cTn id="75" presetID="9" presetClass="entr" presetSubtype="0" fill="hold" nodeType="withEffect">
                                  <p:stCondLst>
                                    <p:cond delay="0"/>
                                  </p:stCondLst>
                                  <p:childTnLst>
                                    <p:set>
                                      <p:cBhvr>
                                        <p:cTn id="76" dur="1" fill="hold">
                                          <p:stCondLst>
                                            <p:cond delay="0"/>
                                          </p:stCondLst>
                                        </p:cTn>
                                        <p:tgtEl>
                                          <p:spTgt spid="939148"/>
                                        </p:tgtEl>
                                        <p:attrNameLst>
                                          <p:attrName>style.visibility</p:attrName>
                                        </p:attrNameLst>
                                      </p:cBhvr>
                                      <p:to>
                                        <p:strVal val="visible"/>
                                      </p:to>
                                    </p:set>
                                    <p:animEffect transition="in" filter="dissolve">
                                      <p:cBhvr>
                                        <p:cTn id="77" dur="500"/>
                                        <p:tgtEl>
                                          <p:spTgt spid="939148"/>
                                        </p:tgtEl>
                                      </p:cBhvr>
                                    </p:animEffect>
                                  </p:childTnLst>
                                </p:cTn>
                              </p:par>
                              <p:par>
                                <p:cTn id="78" presetID="9" presetClass="exit" presetSubtype="0" fill="hold" nodeType="withEffect">
                                  <p:stCondLst>
                                    <p:cond delay="0"/>
                                  </p:stCondLst>
                                  <p:childTnLst>
                                    <p:animEffect transition="out" filter="dissolve">
                                      <p:cBhvr>
                                        <p:cTn id="79" dur="500"/>
                                        <p:tgtEl>
                                          <p:spTgt spid="939142"/>
                                        </p:tgtEl>
                                      </p:cBhvr>
                                    </p:animEffect>
                                    <p:set>
                                      <p:cBhvr>
                                        <p:cTn id="80" dur="1" fill="hold">
                                          <p:stCondLst>
                                            <p:cond delay="499"/>
                                          </p:stCondLst>
                                        </p:cTn>
                                        <p:tgtEl>
                                          <p:spTgt spid="939142"/>
                                        </p:tgtEl>
                                        <p:attrNameLst>
                                          <p:attrName>style.visibility</p:attrName>
                                        </p:attrNameLst>
                                      </p:cBhvr>
                                      <p:to>
                                        <p:strVal val="hidden"/>
                                      </p:to>
                                    </p:set>
                                  </p:childTnLst>
                                </p:cTn>
                              </p:par>
                              <p:par>
                                <p:cTn id="81" presetID="9" presetClass="entr" presetSubtype="0" fill="hold" nodeType="withEffect">
                                  <p:stCondLst>
                                    <p:cond delay="0"/>
                                  </p:stCondLst>
                                  <p:childTnLst>
                                    <p:set>
                                      <p:cBhvr>
                                        <p:cTn id="82" dur="1" fill="hold">
                                          <p:stCondLst>
                                            <p:cond delay="0"/>
                                          </p:stCondLst>
                                        </p:cTn>
                                        <p:tgtEl>
                                          <p:spTgt spid="939167"/>
                                        </p:tgtEl>
                                        <p:attrNameLst>
                                          <p:attrName>style.visibility</p:attrName>
                                        </p:attrNameLst>
                                      </p:cBhvr>
                                      <p:to>
                                        <p:strVal val="visible"/>
                                      </p:to>
                                    </p:set>
                                    <p:animEffect transition="in" filter="dissolve">
                                      <p:cBhvr>
                                        <p:cTn id="83" dur="500"/>
                                        <p:tgtEl>
                                          <p:spTgt spid="939167"/>
                                        </p:tgtEl>
                                      </p:cBhvr>
                                    </p:animEffect>
                                  </p:childTnLst>
                                </p:cTn>
                              </p:par>
                              <p:par>
                                <p:cTn id="84" presetID="9" presetClass="entr" presetSubtype="0" fill="hold" grpId="0" nodeType="withEffect">
                                  <p:stCondLst>
                                    <p:cond delay="0"/>
                                  </p:stCondLst>
                                  <p:childTnLst>
                                    <p:set>
                                      <p:cBhvr>
                                        <p:cTn id="85" dur="1" fill="hold">
                                          <p:stCondLst>
                                            <p:cond delay="0"/>
                                          </p:stCondLst>
                                        </p:cTn>
                                        <p:tgtEl>
                                          <p:spTgt spid="939147"/>
                                        </p:tgtEl>
                                        <p:attrNameLst>
                                          <p:attrName>style.visibility</p:attrName>
                                        </p:attrNameLst>
                                      </p:cBhvr>
                                      <p:to>
                                        <p:strVal val="visible"/>
                                      </p:to>
                                    </p:set>
                                    <p:animEffect transition="in" filter="dissolve">
                                      <p:cBhvr>
                                        <p:cTn id="86" dur="500"/>
                                        <p:tgtEl>
                                          <p:spTgt spid="939147"/>
                                        </p:tgtEl>
                                      </p:cBhvr>
                                    </p:animEffect>
                                  </p:childTnLst>
                                </p:cTn>
                              </p:par>
                              <p:par>
                                <p:cTn id="87" presetID="9" presetClass="exit" presetSubtype="0" fill="hold" nodeType="withEffect">
                                  <p:stCondLst>
                                    <p:cond delay="0"/>
                                  </p:stCondLst>
                                  <p:childTnLst>
                                    <p:animEffect transition="out" filter="dissolve">
                                      <p:cBhvr>
                                        <p:cTn id="88" dur="500"/>
                                        <p:tgtEl>
                                          <p:spTgt spid="939137"/>
                                        </p:tgtEl>
                                      </p:cBhvr>
                                    </p:animEffect>
                                    <p:set>
                                      <p:cBhvr>
                                        <p:cTn id="89" dur="1" fill="hold">
                                          <p:stCondLst>
                                            <p:cond delay="499"/>
                                          </p:stCondLst>
                                        </p:cTn>
                                        <p:tgtEl>
                                          <p:spTgt spid="939137"/>
                                        </p:tgtEl>
                                        <p:attrNameLst>
                                          <p:attrName>style.visibility</p:attrName>
                                        </p:attrNameLst>
                                      </p:cBhvr>
                                      <p:to>
                                        <p:strVal val="hidden"/>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22" presetClass="entr" presetSubtype="8" fill="hold" nodeType="clickEffect">
                                  <p:stCondLst>
                                    <p:cond delay="0"/>
                                  </p:stCondLst>
                                  <p:childTnLst>
                                    <p:set>
                                      <p:cBhvr>
                                        <p:cTn id="93" dur="1" fill="hold">
                                          <p:stCondLst>
                                            <p:cond delay="0"/>
                                          </p:stCondLst>
                                        </p:cTn>
                                        <p:tgtEl>
                                          <p:spTgt spid="939051"/>
                                        </p:tgtEl>
                                        <p:attrNameLst>
                                          <p:attrName>style.visibility</p:attrName>
                                        </p:attrNameLst>
                                      </p:cBhvr>
                                      <p:to>
                                        <p:strVal val="visible"/>
                                      </p:to>
                                    </p:set>
                                    <p:animEffect transition="in" filter="wipe(left)">
                                      <p:cBhvr>
                                        <p:cTn id="94" dur="1000"/>
                                        <p:tgtEl>
                                          <p:spTgt spid="939051"/>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xit" presetSubtype="0" fill="hold" nodeType="clickEffect">
                                  <p:stCondLst>
                                    <p:cond delay="0"/>
                                  </p:stCondLst>
                                  <p:childTnLst>
                                    <p:animEffect transition="out" filter="dissolve">
                                      <p:cBhvr>
                                        <p:cTn id="98" dur="500"/>
                                        <p:tgtEl>
                                          <p:spTgt spid="939148"/>
                                        </p:tgtEl>
                                      </p:cBhvr>
                                    </p:animEffect>
                                    <p:set>
                                      <p:cBhvr>
                                        <p:cTn id="99" dur="1" fill="hold">
                                          <p:stCondLst>
                                            <p:cond delay="499"/>
                                          </p:stCondLst>
                                        </p:cTn>
                                        <p:tgtEl>
                                          <p:spTgt spid="939148"/>
                                        </p:tgtEl>
                                        <p:attrNameLst>
                                          <p:attrName>style.visibility</p:attrName>
                                        </p:attrNameLst>
                                      </p:cBhvr>
                                      <p:to>
                                        <p:strVal val="hidden"/>
                                      </p:to>
                                    </p:set>
                                  </p:childTnLst>
                                </p:cTn>
                              </p:par>
                              <p:par>
                                <p:cTn id="100" presetID="9" presetClass="exit" presetSubtype="0" fill="hold" grpId="1" nodeType="withEffect">
                                  <p:stCondLst>
                                    <p:cond delay="0"/>
                                  </p:stCondLst>
                                  <p:childTnLst>
                                    <p:animEffect transition="out" filter="dissolve">
                                      <p:cBhvr>
                                        <p:cTn id="101" dur="500"/>
                                        <p:tgtEl>
                                          <p:spTgt spid="939122"/>
                                        </p:tgtEl>
                                      </p:cBhvr>
                                    </p:animEffect>
                                    <p:set>
                                      <p:cBhvr>
                                        <p:cTn id="102" dur="1" fill="hold">
                                          <p:stCondLst>
                                            <p:cond delay="499"/>
                                          </p:stCondLst>
                                        </p:cTn>
                                        <p:tgtEl>
                                          <p:spTgt spid="939122"/>
                                        </p:tgtEl>
                                        <p:attrNameLst>
                                          <p:attrName>style.visibility</p:attrName>
                                        </p:attrNameLst>
                                      </p:cBhvr>
                                      <p:to>
                                        <p:strVal val="hidden"/>
                                      </p:to>
                                    </p:set>
                                  </p:childTnLst>
                                </p:cTn>
                              </p:par>
                              <p:par>
                                <p:cTn id="103" presetID="9" presetClass="exit" presetSubtype="0" fill="hold" grpId="1" nodeType="withEffect">
                                  <p:stCondLst>
                                    <p:cond delay="0"/>
                                  </p:stCondLst>
                                  <p:childTnLst>
                                    <p:animEffect transition="out" filter="dissolve">
                                      <p:cBhvr>
                                        <p:cTn id="104" dur="500"/>
                                        <p:tgtEl>
                                          <p:spTgt spid="939121"/>
                                        </p:tgtEl>
                                      </p:cBhvr>
                                    </p:animEffect>
                                    <p:set>
                                      <p:cBhvr>
                                        <p:cTn id="105" dur="1" fill="hold">
                                          <p:stCondLst>
                                            <p:cond delay="499"/>
                                          </p:stCondLst>
                                        </p:cTn>
                                        <p:tgtEl>
                                          <p:spTgt spid="939121"/>
                                        </p:tgtEl>
                                        <p:attrNameLst>
                                          <p:attrName>style.visibility</p:attrName>
                                        </p:attrNameLst>
                                      </p:cBhvr>
                                      <p:to>
                                        <p:strVal val="hidden"/>
                                      </p:to>
                                    </p:set>
                                  </p:childTnLst>
                                </p:cTn>
                              </p:par>
                              <p:par>
                                <p:cTn id="106" presetID="9" presetClass="exit" presetSubtype="0" fill="hold" grpId="1" nodeType="withEffect">
                                  <p:stCondLst>
                                    <p:cond delay="0"/>
                                  </p:stCondLst>
                                  <p:childTnLst>
                                    <p:animEffect transition="out" filter="dissolve">
                                      <p:cBhvr>
                                        <p:cTn id="107" dur="500"/>
                                        <p:tgtEl>
                                          <p:spTgt spid="939120"/>
                                        </p:tgtEl>
                                      </p:cBhvr>
                                    </p:animEffect>
                                    <p:set>
                                      <p:cBhvr>
                                        <p:cTn id="108" dur="1" fill="hold">
                                          <p:stCondLst>
                                            <p:cond delay="499"/>
                                          </p:stCondLst>
                                        </p:cTn>
                                        <p:tgtEl>
                                          <p:spTgt spid="939120"/>
                                        </p:tgtEl>
                                        <p:attrNameLst>
                                          <p:attrName>style.visibility</p:attrName>
                                        </p:attrNameLst>
                                      </p:cBhvr>
                                      <p:to>
                                        <p:strVal val="hidden"/>
                                      </p:to>
                                    </p:set>
                                  </p:childTnLst>
                                </p:cTn>
                              </p:par>
                              <p:par>
                                <p:cTn id="109" presetID="9" presetClass="exit" presetSubtype="0" fill="hold" nodeType="withEffect">
                                  <p:stCondLst>
                                    <p:cond delay="0"/>
                                  </p:stCondLst>
                                  <p:childTnLst>
                                    <p:animEffect transition="out" filter="dissolve">
                                      <p:cBhvr>
                                        <p:cTn id="110" dur="500"/>
                                        <p:tgtEl>
                                          <p:spTgt spid="939123"/>
                                        </p:tgtEl>
                                      </p:cBhvr>
                                    </p:animEffect>
                                    <p:set>
                                      <p:cBhvr>
                                        <p:cTn id="111" dur="1" fill="hold">
                                          <p:stCondLst>
                                            <p:cond delay="499"/>
                                          </p:stCondLst>
                                        </p:cTn>
                                        <p:tgtEl>
                                          <p:spTgt spid="939123"/>
                                        </p:tgtEl>
                                        <p:attrNameLst>
                                          <p:attrName>style.visibility</p:attrName>
                                        </p:attrNameLst>
                                      </p:cBhvr>
                                      <p:to>
                                        <p:strVal val="hidden"/>
                                      </p:to>
                                    </p:set>
                                  </p:childTnLst>
                                </p:cTn>
                              </p:par>
                              <p:par>
                                <p:cTn id="112" presetID="1" presetClass="exit" presetSubtype="0" fill="hold" grpId="1" nodeType="withEffect">
                                  <p:stCondLst>
                                    <p:cond delay="0"/>
                                  </p:stCondLst>
                                  <p:childTnLst>
                                    <p:set>
                                      <p:cBhvr>
                                        <p:cTn id="113" dur="1" fill="hold">
                                          <p:stCondLst>
                                            <p:cond delay="0"/>
                                          </p:stCondLst>
                                        </p:cTn>
                                        <p:tgtEl>
                                          <p:spTgt spid="939119"/>
                                        </p:tgtEl>
                                        <p:attrNameLst>
                                          <p:attrName>style.visibility</p:attrName>
                                        </p:attrNameLst>
                                      </p:cBhvr>
                                      <p:to>
                                        <p:strVal val="hidden"/>
                                      </p:to>
                                    </p:set>
                                  </p:childTnLst>
                                </p:cTn>
                              </p:par>
                            </p:childTnLst>
                          </p:cTn>
                        </p:par>
                        <p:par>
                          <p:cTn id="114" fill="hold" nodeType="afterGroup">
                            <p:stCondLst>
                              <p:cond delay="500"/>
                            </p:stCondLst>
                            <p:childTnLst>
                              <p:par>
                                <p:cTn id="115" presetID="9" presetClass="entr" presetSubtype="0" fill="hold" nodeType="afterEffect">
                                  <p:stCondLst>
                                    <p:cond delay="0"/>
                                  </p:stCondLst>
                                  <p:childTnLst>
                                    <p:set>
                                      <p:cBhvr>
                                        <p:cTn id="116" dur="1" fill="hold">
                                          <p:stCondLst>
                                            <p:cond delay="0"/>
                                          </p:stCondLst>
                                        </p:cTn>
                                        <p:tgtEl>
                                          <p:spTgt spid="939174"/>
                                        </p:tgtEl>
                                        <p:attrNameLst>
                                          <p:attrName>style.visibility</p:attrName>
                                        </p:attrNameLst>
                                      </p:cBhvr>
                                      <p:to>
                                        <p:strVal val="visible"/>
                                      </p:to>
                                    </p:set>
                                    <p:animEffect transition="in" filter="dissolve">
                                      <p:cBhvr>
                                        <p:cTn id="117" dur="500"/>
                                        <p:tgtEl>
                                          <p:spTgt spid="939174"/>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9" presetClass="exit" presetSubtype="0" fill="hold" nodeType="clickEffect">
                                  <p:stCondLst>
                                    <p:cond delay="0"/>
                                  </p:stCondLst>
                                  <p:childTnLst>
                                    <p:animEffect transition="out" filter="dissolve">
                                      <p:cBhvr>
                                        <p:cTn id="121" dur="500"/>
                                        <p:tgtEl>
                                          <p:spTgt spid="939167"/>
                                        </p:tgtEl>
                                      </p:cBhvr>
                                    </p:animEffect>
                                    <p:set>
                                      <p:cBhvr>
                                        <p:cTn id="122" dur="1" fill="hold">
                                          <p:stCondLst>
                                            <p:cond delay="499"/>
                                          </p:stCondLst>
                                        </p:cTn>
                                        <p:tgtEl>
                                          <p:spTgt spid="939167"/>
                                        </p:tgtEl>
                                        <p:attrNameLst>
                                          <p:attrName>style.visibility</p:attrName>
                                        </p:attrNameLst>
                                      </p:cBhvr>
                                      <p:to>
                                        <p:strVal val="hidden"/>
                                      </p:to>
                                    </p:set>
                                  </p:childTnLst>
                                </p:cTn>
                              </p:par>
                              <p:par>
                                <p:cTn id="123" presetID="9" presetClass="exit" presetSubtype="0" fill="hold" grpId="1" nodeType="withEffect">
                                  <p:stCondLst>
                                    <p:cond delay="0"/>
                                  </p:stCondLst>
                                  <p:childTnLst>
                                    <p:animEffect transition="out" filter="dissolve">
                                      <p:cBhvr>
                                        <p:cTn id="124" dur="500"/>
                                        <p:tgtEl>
                                          <p:spTgt spid="939147"/>
                                        </p:tgtEl>
                                      </p:cBhvr>
                                    </p:animEffect>
                                    <p:set>
                                      <p:cBhvr>
                                        <p:cTn id="125" dur="1" fill="hold">
                                          <p:stCondLst>
                                            <p:cond delay="499"/>
                                          </p:stCondLst>
                                        </p:cTn>
                                        <p:tgtEl>
                                          <p:spTgt spid="939147"/>
                                        </p:tgtEl>
                                        <p:attrNameLst>
                                          <p:attrName>style.visibility</p:attrName>
                                        </p:attrNameLst>
                                      </p:cBhvr>
                                      <p:to>
                                        <p:strVal val="hidden"/>
                                      </p:to>
                                    </p:set>
                                  </p:childTnLst>
                                </p:cTn>
                              </p:par>
                              <p:par>
                                <p:cTn id="126" presetID="22" presetClass="entr" presetSubtype="4" fill="hold" nodeType="withEffect">
                                  <p:stCondLst>
                                    <p:cond delay="0"/>
                                  </p:stCondLst>
                                  <p:childTnLst>
                                    <p:set>
                                      <p:cBhvr>
                                        <p:cTn id="127" dur="1" fill="hold">
                                          <p:stCondLst>
                                            <p:cond delay="0"/>
                                          </p:stCondLst>
                                        </p:cTn>
                                        <p:tgtEl>
                                          <p:spTgt spid="939181"/>
                                        </p:tgtEl>
                                        <p:attrNameLst>
                                          <p:attrName>style.visibility</p:attrName>
                                        </p:attrNameLst>
                                      </p:cBhvr>
                                      <p:to>
                                        <p:strVal val="visible"/>
                                      </p:to>
                                    </p:set>
                                    <p:animEffect transition="in" filter="wipe(down)">
                                      <p:cBhvr>
                                        <p:cTn id="128" dur="500"/>
                                        <p:tgtEl>
                                          <p:spTgt spid="939181"/>
                                        </p:tgtEl>
                                      </p:cBhvr>
                                    </p:animEffect>
                                  </p:childTnLst>
                                </p:cTn>
                              </p:par>
                              <p:par>
                                <p:cTn id="129" presetID="9" presetClass="entr" presetSubtype="0" fill="hold" nodeType="withEffect">
                                  <p:stCondLst>
                                    <p:cond delay="0"/>
                                  </p:stCondLst>
                                  <p:childTnLst>
                                    <p:set>
                                      <p:cBhvr>
                                        <p:cTn id="130" dur="1" fill="hold">
                                          <p:stCondLst>
                                            <p:cond delay="0"/>
                                          </p:stCondLst>
                                        </p:cTn>
                                        <p:tgtEl>
                                          <p:spTgt spid="939187"/>
                                        </p:tgtEl>
                                        <p:attrNameLst>
                                          <p:attrName>style.visibility</p:attrName>
                                        </p:attrNameLst>
                                      </p:cBhvr>
                                      <p:to>
                                        <p:strVal val="visible"/>
                                      </p:to>
                                    </p:set>
                                    <p:animEffect transition="in" filter="dissolve">
                                      <p:cBhvr>
                                        <p:cTn id="131" dur="500"/>
                                        <p:tgtEl>
                                          <p:spTgt spid="939187"/>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22" presetClass="entr" presetSubtype="8" fill="hold" nodeType="clickEffect">
                                  <p:stCondLst>
                                    <p:cond delay="0"/>
                                  </p:stCondLst>
                                  <p:childTnLst>
                                    <p:set>
                                      <p:cBhvr>
                                        <p:cTn id="135" dur="1" fill="hold">
                                          <p:stCondLst>
                                            <p:cond delay="0"/>
                                          </p:stCondLst>
                                        </p:cTn>
                                        <p:tgtEl>
                                          <p:spTgt spid="939070"/>
                                        </p:tgtEl>
                                        <p:attrNameLst>
                                          <p:attrName>style.visibility</p:attrName>
                                        </p:attrNameLst>
                                      </p:cBhvr>
                                      <p:to>
                                        <p:strVal val="visible"/>
                                      </p:to>
                                    </p:set>
                                    <p:animEffect transition="in" filter="wipe(left)">
                                      <p:cBhvr>
                                        <p:cTn id="136" dur="500"/>
                                        <p:tgtEl>
                                          <p:spTgt spid="939070"/>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9" presetClass="exit" presetSubtype="0" fill="hold" nodeType="clickEffect">
                                  <p:stCondLst>
                                    <p:cond delay="0"/>
                                  </p:stCondLst>
                                  <p:childTnLst>
                                    <p:animEffect transition="out" filter="dissolve">
                                      <p:cBhvr>
                                        <p:cTn id="140" dur="500"/>
                                        <p:tgtEl>
                                          <p:spTgt spid="939181"/>
                                        </p:tgtEl>
                                      </p:cBhvr>
                                    </p:animEffect>
                                    <p:set>
                                      <p:cBhvr>
                                        <p:cTn id="141" dur="1" fill="hold">
                                          <p:stCondLst>
                                            <p:cond delay="499"/>
                                          </p:stCondLst>
                                        </p:cTn>
                                        <p:tgtEl>
                                          <p:spTgt spid="939181"/>
                                        </p:tgtEl>
                                        <p:attrNameLst>
                                          <p:attrName>style.visibility</p:attrName>
                                        </p:attrNameLst>
                                      </p:cBhvr>
                                      <p:to>
                                        <p:strVal val="hidden"/>
                                      </p:to>
                                    </p:set>
                                  </p:childTnLst>
                                </p:cTn>
                              </p:par>
                              <p:par>
                                <p:cTn id="142" presetID="9" presetClass="exit" presetSubtype="0" fill="hold" grpId="1" nodeType="withEffect">
                                  <p:stCondLst>
                                    <p:cond delay="0"/>
                                  </p:stCondLst>
                                  <p:childTnLst>
                                    <p:animEffect transition="out" filter="dissolve">
                                      <p:cBhvr>
                                        <p:cTn id="143" dur="500"/>
                                        <p:tgtEl>
                                          <p:spTgt spid="939166"/>
                                        </p:tgtEl>
                                      </p:cBhvr>
                                    </p:animEffect>
                                    <p:set>
                                      <p:cBhvr>
                                        <p:cTn id="144" dur="1" fill="hold">
                                          <p:stCondLst>
                                            <p:cond delay="499"/>
                                          </p:stCondLst>
                                        </p:cTn>
                                        <p:tgtEl>
                                          <p:spTgt spid="939166"/>
                                        </p:tgtEl>
                                        <p:attrNameLst>
                                          <p:attrName>style.visibility</p:attrName>
                                        </p:attrNameLst>
                                      </p:cBhvr>
                                      <p:to>
                                        <p:strVal val="hidden"/>
                                      </p:to>
                                    </p:set>
                                  </p:childTnLst>
                                </p:cTn>
                              </p:par>
                              <p:par>
                                <p:cTn id="145" presetID="9" presetClass="exit" presetSubtype="0" fill="hold" grpId="1" nodeType="withEffect">
                                  <p:stCondLst>
                                    <p:cond delay="0"/>
                                  </p:stCondLst>
                                  <p:childTnLst>
                                    <p:animEffect transition="out" filter="dissolve">
                                      <p:cBhvr>
                                        <p:cTn id="146" dur="500"/>
                                        <p:tgtEl>
                                          <p:spTgt spid="939164"/>
                                        </p:tgtEl>
                                      </p:cBhvr>
                                    </p:animEffect>
                                    <p:set>
                                      <p:cBhvr>
                                        <p:cTn id="147" dur="1" fill="hold">
                                          <p:stCondLst>
                                            <p:cond delay="499"/>
                                          </p:stCondLst>
                                        </p:cTn>
                                        <p:tgtEl>
                                          <p:spTgt spid="939164"/>
                                        </p:tgtEl>
                                        <p:attrNameLst>
                                          <p:attrName>style.visibility</p:attrName>
                                        </p:attrNameLst>
                                      </p:cBhvr>
                                      <p:to>
                                        <p:strVal val="hidden"/>
                                      </p:to>
                                    </p:set>
                                  </p:childTnLst>
                                </p:cTn>
                              </p:par>
                              <p:par>
                                <p:cTn id="148" presetID="9" presetClass="exit" presetSubtype="0" fill="hold" grpId="2" nodeType="withEffect">
                                  <p:stCondLst>
                                    <p:cond delay="0"/>
                                  </p:stCondLst>
                                  <p:childTnLst>
                                    <p:animEffect transition="out" filter="dissolve">
                                      <p:cBhvr>
                                        <p:cTn id="149" dur="500"/>
                                        <p:tgtEl>
                                          <p:spTgt spid="939147"/>
                                        </p:tgtEl>
                                      </p:cBhvr>
                                    </p:animEffect>
                                    <p:set>
                                      <p:cBhvr>
                                        <p:cTn id="150" dur="1" fill="hold">
                                          <p:stCondLst>
                                            <p:cond delay="499"/>
                                          </p:stCondLst>
                                        </p:cTn>
                                        <p:tgtEl>
                                          <p:spTgt spid="939147"/>
                                        </p:tgtEl>
                                        <p:attrNameLst>
                                          <p:attrName>style.visibility</p:attrName>
                                        </p:attrNameLst>
                                      </p:cBhvr>
                                      <p:to>
                                        <p:strVal val="hidden"/>
                                      </p:to>
                                    </p:set>
                                  </p:childTnLst>
                                </p:cTn>
                              </p:par>
                              <p:par>
                                <p:cTn id="151" presetID="9" presetClass="exit" presetSubtype="0" fill="hold" nodeType="withEffect">
                                  <p:stCondLst>
                                    <p:cond delay="0"/>
                                  </p:stCondLst>
                                  <p:childTnLst>
                                    <p:animEffect transition="out" filter="dissolve">
                                      <p:cBhvr>
                                        <p:cTn id="152" dur="500"/>
                                        <p:tgtEl>
                                          <p:spTgt spid="939174"/>
                                        </p:tgtEl>
                                      </p:cBhvr>
                                    </p:animEffect>
                                    <p:set>
                                      <p:cBhvr>
                                        <p:cTn id="153" dur="1" fill="hold">
                                          <p:stCondLst>
                                            <p:cond delay="499"/>
                                          </p:stCondLst>
                                        </p:cTn>
                                        <p:tgtEl>
                                          <p:spTgt spid="939174"/>
                                        </p:tgtEl>
                                        <p:attrNameLst>
                                          <p:attrName>style.visibility</p:attrName>
                                        </p:attrNameLst>
                                      </p:cBhvr>
                                      <p:to>
                                        <p:strVal val="hidden"/>
                                      </p:to>
                                    </p:se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22" presetClass="entr" presetSubtype="8" fill="hold" grpId="0" nodeType="clickEffect">
                                  <p:stCondLst>
                                    <p:cond delay="0"/>
                                  </p:stCondLst>
                                  <p:childTnLst>
                                    <p:set>
                                      <p:cBhvr>
                                        <p:cTn id="157" dur="1" fill="hold">
                                          <p:stCondLst>
                                            <p:cond delay="0"/>
                                          </p:stCondLst>
                                        </p:cTn>
                                        <p:tgtEl>
                                          <p:spTgt spid="939049"/>
                                        </p:tgtEl>
                                        <p:attrNameLst>
                                          <p:attrName>style.visibility</p:attrName>
                                        </p:attrNameLst>
                                      </p:cBhvr>
                                      <p:to>
                                        <p:strVal val="visible"/>
                                      </p:to>
                                    </p:set>
                                    <p:animEffect transition="in" filter="wipe(left)">
                                      <p:cBhvr>
                                        <p:cTn id="158" dur="500"/>
                                        <p:tgtEl>
                                          <p:spTgt spid="939049"/>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22" presetClass="entr" presetSubtype="1" fill="hold" grpId="0" nodeType="clickEffect">
                                  <p:stCondLst>
                                    <p:cond delay="0"/>
                                  </p:stCondLst>
                                  <p:childTnLst>
                                    <p:set>
                                      <p:cBhvr>
                                        <p:cTn id="162" dur="1" fill="hold">
                                          <p:stCondLst>
                                            <p:cond delay="0"/>
                                          </p:stCondLst>
                                        </p:cTn>
                                        <p:tgtEl>
                                          <p:spTgt spid="939050"/>
                                        </p:tgtEl>
                                        <p:attrNameLst>
                                          <p:attrName>style.visibility</p:attrName>
                                        </p:attrNameLst>
                                      </p:cBhvr>
                                      <p:to>
                                        <p:strVal val="visible"/>
                                      </p:to>
                                    </p:set>
                                    <p:animEffect transition="in" filter="wipe(up)">
                                      <p:cBhvr>
                                        <p:cTn id="163" dur="500"/>
                                        <p:tgtEl>
                                          <p:spTgt spid="939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9049" grpId="0" animBg="1"/>
      <p:bldP spid="939050" grpId="0" animBg="1"/>
      <p:bldP spid="939119" grpId="0"/>
      <p:bldP spid="939119" grpId="1"/>
      <p:bldP spid="939120" grpId="0"/>
      <p:bldP spid="939120" grpId="1"/>
      <p:bldP spid="939121" grpId="0"/>
      <p:bldP spid="939121" grpId="1"/>
      <p:bldP spid="939122" grpId="0"/>
      <p:bldP spid="939122" grpId="1"/>
      <p:bldP spid="939147" grpId="0"/>
      <p:bldP spid="939147" grpId="1"/>
      <p:bldP spid="939147" grpId="2"/>
      <p:bldP spid="939163" grpId="0"/>
      <p:bldP spid="939164" grpId="0"/>
      <p:bldP spid="939164" grpId="1"/>
      <p:bldP spid="939165" grpId="0"/>
      <p:bldP spid="939166" grpId="0"/>
      <p:bldP spid="939166" grpId="1"/>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610" name="Rectangle 2"/>
          <p:cNvSpPr>
            <a:spLocks noChangeArrowheads="1"/>
          </p:cNvSpPr>
          <p:nvPr/>
        </p:nvSpPr>
        <p:spPr bwMode="auto">
          <a:xfrm>
            <a:off x="2647950" y="1574800"/>
            <a:ext cx="4486275" cy="4017963"/>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8611" name="Group 3"/>
          <p:cNvGrpSpPr>
            <a:grpSpLocks/>
          </p:cNvGrpSpPr>
          <p:nvPr/>
        </p:nvGrpSpPr>
        <p:grpSpPr bwMode="auto">
          <a:xfrm>
            <a:off x="2644775" y="2341563"/>
            <a:ext cx="4489450" cy="2444750"/>
            <a:chOff x="1666" y="1295"/>
            <a:chExt cx="2828" cy="1540"/>
          </a:xfrm>
        </p:grpSpPr>
        <p:sp>
          <p:nvSpPr>
            <p:cNvPr id="68666" name="Line 4"/>
            <p:cNvSpPr>
              <a:spLocks noChangeShapeType="1"/>
            </p:cNvSpPr>
            <p:nvPr/>
          </p:nvSpPr>
          <p:spPr bwMode="auto">
            <a:xfrm>
              <a:off x="1666" y="1812"/>
              <a:ext cx="2828"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67" name="Line 5"/>
            <p:cNvSpPr>
              <a:spLocks noChangeShapeType="1"/>
            </p:cNvSpPr>
            <p:nvPr/>
          </p:nvSpPr>
          <p:spPr bwMode="auto">
            <a:xfrm>
              <a:off x="1666" y="2321"/>
              <a:ext cx="2828"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68" name="Line 6"/>
            <p:cNvSpPr>
              <a:spLocks noChangeShapeType="1"/>
            </p:cNvSpPr>
            <p:nvPr/>
          </p:nvSpPr>
          <p:spPr bwMode="auto">
            <a:xfrm>
              <a:off x="1666" y="2835"/>
              <a:ext cx="2828"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69" name="Line 7"/>
            <p:cNvSpPr>
              <a:spLocks noChangeShapeType="1"/>
            </p:cNvSpPr>
            <p:nvPr/>
          </p:nvSpPr>
          <p:spPr bwMode="auto">
            <a:xfrm>
              <a:off x="1666" y="1295"/>
              <a:ext cx="2828"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8612" name="Line 8"/>
          <p:cNvSpPr>
            <a:spLocks noChangeShapeType="1"/>
          </p:cNvSpPr>
          <p:nvPr/>
        </p:nvSpPr>
        <p:spPr bwMode="auto">
          <a:xfrm>
            <a:off x="3532188" y="5591175"/>
            <a:ext cx="793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13" name="Rectangle 9"/>
          <p:cNvSpPr>
            <a:spLocks noChangeAspect="1" noChangeArrowheads="1"/>
          </p:cNvSpPr>
          <p:nvPr/>
        </p:nvSpPr>
        <p:spPr bwMode="auto">
          <a:xfrm rot="-8166">
            <a:off x="609600" y="4122738"/>
            <a:ext cx="13335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ltLang="zh-CN">
                <a:solidFill>
                  <a:schemeClr val="tx1"/>
                </a:solidFill>
                <a:latin typeface="Arial Narrow" pitchFamily="34" charset="0"/>
                <a:ea typeface="宋体" pitchFamily="2" charset="-122"/>
              </a:rPr>
              <a:t>min·mm</a:t>
            </a:r>
          </a:p>
        </p:txBody>
      </p:sp>
      <p:sp>
        <p:nvSpPr>
          <p:cNvPr id="68614" name="Text Box 10"/>
          <p:cNvSpPr txBox="1">
            <a:spLocks noChangeAspect="1" noChangeArrowheads="1"/>
          </p:cNvSpPr>
          <p:nvPr/>
        </p:nvSpPr>
        <p:spPr bwMode="auto">
          <a:xfrm>
            <a:off x="835025" y="3619500"/>
            <a:ext cx="8667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altLang="zh-CN">
                <a:solidFill>
                  <a:schemeClr val="tx1"/>
                </a:solidFill>
                <a:latin typeface="Arial Narrow" pitchFamily="34" charset="0"/>
                <a:ea typeface="宋体" pitchFamily="2" charset="-122"/>
              </a:rPr>
              <a:t>pmole</a:t>
            </a:r>
          </a:p>
        </p:txBody>
      </p:sp>
      <p:sp>
        <p:nvSpPr>
          <p:cNvPr id="68615" name="Line 11"/>
          <p:cNvSpPr>
            <a:spLocks noChangeAspect="1" noChangeShapeType="1"/>
          </p:cNvSpPr>
          <p:nvPr/>
        </p:nvSpPr>
        <p:spPr bwMode="auto">
          <a:xfrm>
            <a:off x="749300" y="4113213"/>
            <a:ext cx="10493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8616" name="AutoShape 12"/>
          <p:cNvSpPr>
            <a:spLocks noChangeArrowheads="1"/>
          </p:cNvSpPr>
          <p:nvPr/>
        </p:nvSpPr>
        <p:spPr bwMode="auto">
          <a:xfrm>
            <a:off x="619125" y="3729038"/>
            <a:ext cx="1306513" cy="782637"/>
          </a:xfrm>
          <a:prstGeom prst="bracketPair">
            <a:avLst>
              <a:gd name="adj" fmla="val 16667"/>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eaLnBrk="0" hangingPunct="0"/>
            <a:endParaRPr lang="en-US"/>
          </a:p>
        </p:txBody>
      </p:sp>
      <p:sp>
        <p:nvSpPr>
          <p:cNvPr id="821261" name="Rectangle 13"/>
          <p:cNvSpPr>
            <a:spLocks noChangeArrowheads="1"/>
          </p:cNvSpPr>
          <p:nvPr/>
        </p:nvSpPr>
        <p:spPr bwMode="auto">
          <a:xfrm>
            <a:off x="5422900" y="165735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ltLang="zh-CN" sz="2000">
                <a:solidFill>
                  <a:schemeClr val="tx2"/>
                </a:solidFill>
                <a:latin typeface="Arial Narrow" pitchFamily="34" charset="0"/>
                <a:ea typeface="宋体" pitchFamily="2" charset="-122"/>
              </a:rPr>
              <a:t>AQP1 WT Mice</a:t>
            </a:r>
          </a:p>
        </p:txBody>
      </p:sp>
      <p:grpSp>
        <p:nvGrpSpPr>
          <p:cNvPr id="821262" name="Group 14"/>
          <p:cNvGrpSpPr>
            <a:grpSpLocks/>
          </p:cNvGrpSpPr>
          <p:nvPr/>
        </p:nvGrpSpPr>
        <p:grpSpPr bwMode="auto">
          <a:xfrm>
            <a:off x="3268663" y="2852738"/>
            <a:ext cx="604837" cy="2740025"/>
            <a:chOff x="2059" y="1797"/>
            <a:chExt cx="381" cy="1726"/>
          </a:xfrm>
        </p:grpSpPr>
        <p:sp>
          <p:nvSpPr>
            <p:cNvPr id="68661" name="Rectangle 15"/>
            <p:cNvSpPr>
              <a:spLocks noChangeArrowheads="1"/>
            </p:cNvSpPr>
            <p:nvPr/>
          </p:nvSpPr>
          <p:spPr bwMode="auto">
            <a:xfrm>
              <a:off x="2059" y="2210"/>
              <a:ext cx="381" cy="1313"/>
            </a:xfrm>
            <a:prstGeom prst="rect">
              <a:avLst/>
            </a:prstGeom>
            <a:solidFill>
              <a:srgbClr val="808080"/>
            </a:solidFill>
            <a:ln w="11176">
              <a:solidFill>
                <a:schemeClr val="tx1"/>
              </a:solidFill>
              <a:miter lim="800000"/>
              <a:headEnd/>
              <a:tailEnd/>
            </a:ln>
          </p:spPr>
          <p:txBody>
            <a:bodyPr/>
            <a:lstStyle/>
            <a:p>
              <a:pPr eaLnBrk="0" hangingPunct="0"/>
              <a:endParaRPr lang="en-US"/>
            </a:p>
          </p:txBody>
        </p:sp>
        <p:grpSp>
          <p:nvGrpSpPr>
            <p:cNvPr id="68662" name="Group 16"/>
            <p:cNvGrpSpPr>
              <a:grpSpLocks/>
            </p:cNvGrpSpPr>
            <p:nvPr/>
          </p:nvGrpSpPr>
          <p:grpSpPr bwMode="auto">
            <a:xfrm>
              <a:off x="2163" y="2056"/>
              <a:ext cx="173" cy="150"/>
              <a:chOff x="2163" y="1978"/>
              <a:chExt cx="173" cy="118"/>
            </a:xfrm>
          </p:grpSpPr>
          <p:sp>
            <p:nvSpPr>
              <p:cNvPr id="68664" name="Line 17"/>
              <p:cNvSpPr>
                <a:spLocks noChangeShapeType="1"/>
              </p:cNvSpPr>
              <p:nvPr/>
            </p:nvSpPr>
            <p:spPr bwMode="auto">
              <a:xfrm>
                <a:off x="2249" y="1978"/>
                <a:ext cx="1" cy="11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65" name="Line 18"/>
              <p:cNvSpPr>
                <a:spLocks noChangeShapeType="1"/>
              </p:cNvSpPr>
              <p:nvPr/>
            </p:nvSpPr>
            <p:spPr bwMode="auto">
              <a:xfrm>
                <a:off x="2163" y="1978"/>
                <a:ext cx="173"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8663" name="Text Box 19"/>
            <p:cNvSpPr txBox="1">
              <a:spLocks noChangeAspect="1" noChangeArrowheads="1"/>
            </p:cNvSpPr>
            <p:nvPr/>
          </p:nvSpPr>
          <p:spPr bwMode="auto">
            <a:xfrm>
              <a:off x="2116" y="1797"/>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800">
                  <a:solidFill>
                    <a:schemeClr val="tx2"/>
                  </a:solidFill>
                  <a:latin typeface="Arial Narrow" pitchFamily="34" charset="0"/>
                  <a:ea typeface="宋体" pitchFamily="2" charset="-122"/>
                </a:rPr>
                <a:t>(</a:t>
              </a:r>
              <a:r>
                <a:rPr lang="en-US" altLang="zh-CN" sz="1800">
                  <a:solidFill>
                    <a:schemeClr val="tx2"/>
                  </a:solidFill>
                  <a:latin typeface="Arial Narrow" pitchFamily="34" charset="0"/>
                  <a:ea typeface="宋体" pitchFamily="2" charset="-122"/>
                </a:rPr>
                <a:t>6)</a:t>
              </a:r>
            </a:p>
          </p:txBody>
        </p:sp>
      </p:grpSp>
      <p:grpSp>
        <p:nvGrpSpPr>
          <p:cNvPr id="821268" name="Group 20"/>
          <p:cNvGrpSpPr>
            <a:grpSpLocks/>
          </p:cNvGrpSpPr>
          <p:nvPr/>
        </p:nvGrpSpPr>
        <p:grpSpPr bwMode="auto">
          <a:xfrm>
            <a:off x="3873500" y="3067050"/>
            <a:ext cx="606425" cy="2525713"/>
            <a:chOff x="2440" y="1932"/>
            <a:chExt cx="382" cy="1591"/>
          </a:xfrm>
        </p:grpSpPr>
        <p:sp>
          <p:nvSpPr>
            <p:cNvPr id="68656" name="Rectangle 21"/>
            <p:cNvSpPr>
              <a:spLocks noChangeArrowheads="1"/>
            </p:cNvSpPr>
            <p:nvPr/>
          </p:nvSpPr>
          <p:spPr bwMode="auto">
            <a:xfrm>
              <a:off x="2440" y="2343"/>
              <a:ext cx="382" cy="1180"/>
            </a:xfrm>
            <a:prstGeom prst="rect">
              <a:avLst/>
            </a:prstGeom>
            <a:solidFill>
              <a:schemeClr val="bg1"/>
            </a:solidFill>
            <a:ln w="11176">
              <a:solidFill>
                <a:srgbClr val="000000"/>
              </a:solidFill>
              <a:miter lim="800000"/>
              <a:headEnd/>
              <a:tailEnd/>
            </a:ln>
          </p:spPr>
          <p:txBody>
            <a:bodyPr/>
            <a:lstStyle/>
            <a:p>
              <a:pPr eaLnBrk="0" hangingPunct="0"/>
              <a:endParaRPr lang="en-US"/>
            </a:p>
          </p:txBody>
        </p:sp>
        <p:grpSp>
          <p:nvGrpSpPr>
            <p:cNvPr id="68657" name="Group 22"/>
            <p:cNvGrpSpPr>
              <a:grpSpLocks/>
            </p:cNvGrpSpPr>
            <p:nvPr/>
          </p:nvGrpSpPr>
          <p:grpSpPr bwMode="auto">
            <a:xfrm>
              <a:off x="2544" y="2189"/>
              <a:ext cx="173" cy="150"/>
              <a:chOff x="2544" y="2041"/>
              <a:chExt cx="173" cy="185"/>
            </a:xfrm>
          </p:grpSpPr>
          <p:sp>
            <p:nvSpPr>
              <p:cNvPr id="68659" name="Line 23"/>
              <p:cNvSpPr>
                <a:spLocks noChangeShapeType="1"/>
              </p:cNvSpPr>
              <p:nvPr/>
            </p:nvSpPr>
            <p:spPr bwMode="auto">
              <a:xfrm>
                <a:off x="2630" y="2041"/>
                <a:ext cx="1" cy="18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60" name="Line 24"/>
              <p:cNvSpPr>
                <a:spLocks noChangeShapeType="1"/>
              </p:cNvSpPr>
              <p:nvPr/>
            </p:nvSpPr>
            <p:spPr bwMode="auto">
              <a:xfrm>
                <a:off x="2544" y="2041"/>
                <a:ext cx="173"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8658" name="Text Box 25"/>
            <p:cNvSpPr txBox="1">
              <a:spLocks noChangeAspect="1" noChangeArrowheads="1"/>
            </p:cNvSpPr>
            <p:nvPr/>
          </p:nvSpPr>
          <p:spPr bwMode="auto">
            <a:xfrm>
              <a:off x="2499" y="1932"/>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800">
                  <a:solidFill>
                    <a:schemeClr val="tx2"/>
                  </a:solidFill>
                  <a:latin typeface="Arial Narrow" pitchFamily="34" charset="0"/>
                  <a:ea typeface="宋体" pitchFamily="2" charset="-122"/>
                </a:rPr>
                <a:t>(</a:t>
              </a:r>
              <a:r>
                <a:rPr lang="en-US" altLang="zh-CN" sz="1800">
                  <a:solidFill>
                    <a:schemeClr val="tx2"/>
                  </a:solidFill>
                  <a:latin typeface="Arial Narrow" pitchFamily="34" charset="0"/>
                  <a:ea typeface="宋体" pitchFamily="2" charset="-122"/>
                </a:rPr>
                <a:t>6)</a:t>
              </a:r>
            </a:p>
          </p:txBody>
        </p:sp>
      </p:grpSp>
      <p:grpSp>
        <p:nvGrpSpPr>
          <p:cNvPr id="68620" name="Group 26"/>
          <p:cNvGrpSpPr>
            <a:grpSpLocks/>
          </p:cNvGrpSpPr>
          <p:nvPr/>
        </p:nvGrpSpPr>
        <p:grpSpPr bwMode="auto">
          <a:xfrm>
            <a:off x="2273300" y="2174875"/>
            <a:ext cx="279400" cy="3578225"/>
            <a:chOff x="1432" y="1190"/>
            <a:chExt cx="176" cy="2254"/>
          </a:xfrm>
        </p:grpSpPr>
        <p:sp>
          <p:nvSpPr>
            <p:cNvPr id="68651" name="Rectangle 27"/>
            <p:cNvSpPr>
              <a:spLocks noChangeAspect="1" noChangeArrowheads="1"/>
            </p:cNvSpPr>
            <p:nvPr/>
          </p:nvSpPr>
          <p:spPr bwMode="auto">
            <a:xfrm>
              <a:off x="1432" y="2214"/>
              <a:ext cx="17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a:solidFill>
                    <a:schemeClr val="tx1"/>
                  </a:solidFill>
                  <a:latin typeface="Arial Narrow" pitchFamily="34" charset="0"/>
                  <a:ea typeface="宋体" pitchFamily="2" charset="-122"/>
                </a:rPr>
                <a:t>30</a:t>
              </a:r>
              <a:endParaRPr lang="en-US" altLang="zh-CN" b="1">
                <a:solidFill>
                  <a:schemeClr val="tx1"/>
                </a:solidFill>
                <a:latin typeface="Arial Narrow" pitchFamily="34" charset="0"/>
                <a:ea typeface="宋体" pitchFamily="2" charset="-122"/>
              </a:endParaRPr>
            </a:p>
          </p:txBody>
        </p:sp>
        <p:sp>
          <p:nvSpPr>
            <p:cNvPr id="68652" name="Rectangle 28"/>
            <p:cNvSpPr>
              <a:spLocks noChangeAspect="1" noChangeArrowheads="1"/>
            </p:cNvSpPr>
            <p:nvPr/>
          </p:nvSpPr>
          <p:spPr bwMode="auto">
            <a:xfrm>
              <a:off x="1432" y="1691"/>
              <a:ext cx="17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a:solidFill>
                    <a:schemeClr val="tx1"/>
                  </a:solidFill>
                  <a:latin typeface="Arial Narrow" pitchFamily="34" charset="0"/>
                  <a:ea typeface="宋体" pitchFamily="2" charset="-122"/>
                </a:rPr>
                <a:t>45</a:t>
              </a:r>
              <a:endParaRPr lang="en-US" altLang="zh-CN" b="1">
                <a:solidFill>
                  <a:schemeClr val="tx1"/>
                </a:solidFill>
                <a:latin typeface="Arial Narrow" pitchFamily="34" charset="0"/>
                <a:ea typeface="宋体" pitchFamily="2" charset="-122"/>
              </a:endParaRPr>
            </a:p>
          </p:txBody>
        </p:sp>
        <p:sp>
          <p:nvSpPr>
            <p:cNvPr id="68653" name="Rectangle 29"/>
            <p:cNvSpPr>
              <a:spLocks noChangeAspect="1" noChangeArrowheads="1"/>
            </p:cNvSpPr>
            <p:nvPr/>
          </p:nvSpPr>
          <p:spPr bwMode="auto">
            <a:xfrm>
              <a:off x="1432" y="1190"/>
              <a:ext cx="17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a:solidFill>
                    <a:schemeClr val="tx1"/>
                  </a:solidFill>
                  <a:latin typeface="Arial Narrow" pitchFamily="34" charset="0"/>
                  <a:ea typeface="宋体" pitchFamily="2" charset="-122"/>
                </a:rPr>
                <a:t>60</a:t>
              </a:r>
              <a:endParaRPr lang="en-US" altLang="zh-CN" b="1">
                <a:solidFill>
                  <a:schemeClr val="tx1"/>
                </a:solidFill>
                <a:latin typeface="Arial Narrow" pitchFamily="34" charset="0"/>
                <a:ea typeface="宋体" pitchFamily="2" charset="-122"/>
              </a:endParaRPr>
            </a:p>
          </p:txBody>
        </p:sp>
        <p:sp>
          <p:nvSpPr>
            <p:cNvPr id="68654" name="Rectangle 30"/>
            <p:cNvSpPr>
              <a:spLocks noChangeAspect="1" noChangeArrowheads="1"/>
            </p:cNvSpPr>
            <p:nvPr/>
          </p:nvSpPr>
          <p:spPr bwMode="auto">
            <a:xfrm>
              <a:off x="1432" y="2711"/>
              <a:ext cx="17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a:solidFill>
                    <a:schemeClr val="tx1"/>
                  </a:solidFill>
                  <a:latin typeface="Arial Narrow" pitchFamily="34" charset="0"/>
                  <a:ea typeface="宋体" pitchFamily="2" charset="-122"/>
                </a:rPr>
                <a:t>15</a:t>
              </a:r>
              <a:endParaRPr lang="en-US" altLang="zh-CN" b="1">
                <a:solidFill>
                  <a:schemeClr val="tx1"/>
                </a:solidFill>
                <a:latin typeface="Arial Narrow" pitchFamily="34" charset="0"/>
                <a:ea typeface="宋体" pitchFamily="2" charset="-122"/>
              </a:endParaRPr>
            </a:p>
          </p:txBody>
        </p:sp>
        <p:sp>
          <p:nvSpPr>
            <p:cNvPr id="68655" name="Rectangle 31"/>
            <p:cNvSpPr>
              <a:spLocks noChangeAspect="1" noChangeArrowheads="1"/>
            </p:cNvSpPr>
            <p:nvPr/>
          </p:nvSpPr>
          <p:spPr bwMode="auto">
            <a:xfrm>
              <a:off x="1520" y="3214"/>
              <a:ext cx="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a:solidFill>
                    <a:schemeClr val="tx1"/>
                  </a:solidFill>
                  <a:latin typeface="Arial Narrow" pitchFamily="34" charset="0"/>
                  <a:ea typeface="宋体" pitchFamily="2" charset="-122"/>
                </a:rPr>
                <a:t>0</a:t>
              </a:r>
              <a:endParaRPr lang="en-US" altLang="zh-CN" b="1">
                <a:solidFill>
                  <a:schemeClr val="tx1"/>
                </a:solidFill>
                <a:latin typeface="Arial Narrow" pitchFamily="34" charset="0"/>
                <a:ea typeface="宋体" pitchFamily="2" charset="-122"/>
              </a:endParaRPr>
            </a:p>
          </p:txBody>
        </p:sp>
      </p:grpSp>
      <p:sp>
        <p:nvSpPr>
          <p:cNvPr id="821280" name="Rectangle 32"/>
          <p:cNvSpPr>
            <a:spLocks noChangeAspect="1" noChangeArrowheads="1"/>
          </p:cNvSpPr>
          <p:nvPr/>
        </p:nvSpPr>
        <p:spPr bwMode="auto">
          <a:xfrm>
            <a:off x="3092450" y="5726113"/>
            <a:ext cx="1576388" cy="62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lnSpc>
                <a:spcPct val="90000"/>
              </a:lnSpc>
            </a:pPr>
            <a:r>
              <a:rPr lang="en-US" altLang="zh-CN">
                <a:solidFill>
                  <a:schemeClr val="tx1"/>
                </a:solidFill>
                <a:ea typeface="宋体" pitchFamily="2" charset="-122"/>
              </a:rPr>
              <a:t>“</a:t>
            </a:r>
            <a:r>
              <a:rPr lang="en-US" altLang="zh-CN">
                <a:solidFill>
                  <a:schemeClr val="tx1"/>
                </a:solidFill>
                <a:latin typeface="Arial Narrow" pitchFamily="34" charset="0"/>
                <a:ea typeface="宋体" pitchFamily="2" charset="-122"/>
              </a:rPr>
              <a:t>Pure</a:t>
            </a:r>
            <a:r>
              <a:rPr lang="en-US" altLang="zh-CN">
                <a:solidFill>
                  <a:schemeClr val="tx1"/>
                </a:solidFill>
                <a:ea typeface="宋体" pitchFamily="2" charset="-122"/>
              </a:rPr>
              <a:t>”</a:t>
            </a:r>
            <a:endParaRPr lang="en-US" altLang="zh-CN">
              <a:solidFill>
                <a:schemeClr val="tx1"/>
              </a:solidFill>
              <a:latin typeface="Arial Narrow" pitchFamily="34" charset="0"/>
              <a:ea typeface="宋体" pitchFamily="2" charset="-122"/>
            </a:endParaRPr>
          </a:p>
          <a:p>
            <a:pPr algn="ctr" eaLnBrk="0" hangingPunct="0">
              <a:lnSpc>
                <a:spcPct val="80000"/>
              </a:lnSpc>
            </a:pPr>
            <a:r>
              <a:rPr lang="en-US" altLang="zh-CN">
                <a:solidFill>
                  <a:schemeClr val="tx1"/>
                </a:solidFill>
                <a:latin typeface="Arial Narrow" pitchFamily="34" charset="0"/>
                <a:ea typeface="宋体" pitchFamily="2" charset="-122"/>
              </a:rPr>
              <a:t>22 mM HCO</a:t>
            </a:r>
            <a:r>
              <a:rPr lang="en-US" altLang="zh-CN" baseline="-25000">
                <a:solidFill>
                  <a:schemeClr val="tx1"/>
                </a:solidFill>
                <a:latin typeface="Arial Narrow" pitchFamily="34" charset="0"/>
                <a:ea typeface="宋体" pitchFamily="2" charset="-122"/>
              </a:rPr>
              <a:t>3</a:t>
            </a:r>
            <a:r>
              <a:rPr lang="en-US" altLang="zh-CN" baseline="30000">
                <a:solidFill>
                  <a:schemeClr val="tx1"/>
                </a:solidFill>
                <a:latin typeface="Arial Narrow" pitchFamily="34" charset="0"/>
                <a:ea typeface="宋体" pitchFamily="2" charset="-122"/>
              </a:rPr>
              <a:t>–</a:t>
            </a:r>
            <a:endParaRPr lang="en-US" altLang="zh-CN">
              <a:solidFill>
                <a:schemeClr val="tx1"/>
              </a:solidFill>
              <a:latin typeface="Arial Narrow" pitchFamily="34" charset="0"/>
              <a:ea typeface="宋体" pitchFamily="2" charset="-122"/>
            </a:endParaRPr>
          </a:p>
        </p:txBody>
      </p:sp>
      <p:sp>
        <p:nvSpPr>
          <p:cNvPr id="68622" name="Rectangle 33"/>
          <p:cNvSpPr>
            <a:spLocks noChangeArrowheads="1"/>
          </p:cNvSpPr>
          <p:nvPr/>
        </p:nvSpPr>
        <p:spPr bwMode="auto">
          <a:xfrm>
            <a:off x="2343150" y="5840413"/>
            <a:ext cx="585788" cy="32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lnSpc>
                <a:spcPct val="90000"/>
              </a:lnSpc>
            </a:pPr>
            <a:r>
              <a:rPr lang="en-US" altLang="zh-CN">
                <a:solidFill>
                  <a:schemeClr val="tx1"/>
                </a:solidFill>
                <a:latin typeface="Arial Narrow" pitchFamily="34" charset="0"/>
                <a:ea typeface="宋体" pitchFamily="2" charset="-122"/>
              </a:rPr>
              <a:t>Bath:</a:t>
            </a:r>
          </a:p>
        </p:txBody>
      </p:sp>
      <p:sp>
        <p:nvSpPr>
          <p:cNvPr id="821282" name="Rectangle 34"/>
          <p:cNvSpPr>
            <a:spLocks noChangeArrowheads="1"/>
          </p:cNvSpPr>
          <p:nvPr/>
        </p:nvSpPr>
        <p:spPr bwMode="auto">
          <a:xfrm>
            <a:off x="5422900" y="20193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ltLang="zh-CN" sz="2000">
                <a:solidFill>
                  <a:schemeClr val="tx2"/>
                </a:solidFill>
                <a:latin typeface="Arial Narrow" pitchFamily="34" charset="0"/>
                <a:ea typeface="宋体" pitchFamily="2" charset="-122"/>
              </a:rPr>
              <a:t>AQP1 KO Mice</a:t>
            </a:r>
          </a:p>
        </p:txBody>
      </p:sp>
      <p:sp>
        <p:nvSpPr>
          <p:cNvPr id="821283" name="Rectangle 35"/>
          <p:cNvSpPr>
            <a:spLocks noChangeArrowheads="1"/>
          </p:cNvSpPr>
          <p:nvPr/>
        </p:nvSpPr>
        <p:spPr bwMode="auto">
          <a:xfrm>
            <a:off x="5118100" y="1733550"/>
            <a:ext cx="152400" cy="152400"/>
          </a:xfrm>
          <a:prstGeom prst="rect">
            <a:avLst/>
          </a:prstGeom>
          <a:solidFill>
            <a:srgbClr val="808080"/>
          </a:solidFill>
          <a:ln w="11113"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821284" name="Rectangle 36"/>
          <p:cNvSpPr>
            <a:spLocks noChangeArrowheads="1"/>
          </p:cNvSpPr>
          <p:nvPr/>
        </p:nvSpPr>
        <p:spPr bwMode="auto">
          <a:xfrm>
            <a:off x="5118100" y="2095500"/>
            <a:ext cx="152400" cy="152400"/>
          </a:xfrm>
          <a:prstGeom prst="rect">
            <a:avLst/>
          </a:prstGeom>
          <a:solidFill>
            <a:schemeClr val="bg1"/>
          </a:solidFill>
          <a:ln w="11113"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sp>
        <p:nvSpPr>
          <p:cNvPr id="821285" name="Rectangle 37"/>
          <p:cNvSpPr>
            <a:spLocks noChangeAspect="1" noChangeArrowheads="1"/>
          </p:cNvSpPr>
          <p:nvPr/>
        </p:nvSpPr>
        <p:spPr bwMode="auto">
          <a:xfrm>
            <a:off x="5403850" y="5726113"/>
            <a:ext cx="10398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lnSpc>
                <a:spcPct val="80000"/>
              </a:lnSpc>
            </a:pPr>
            <a:r>
              <a:rPr lang="en-US" altLang="zh-CN">
                <a:solidFill>
                  <a:schemeClr val="tx1"/>
                </a:solidFill>
                <a:ea typeface="宋体" pitchFamily="2" charset="-122"/>
              </a:rPr>
              <a:t>“</a:t>
            </a:r>
            <a:r>
              <a:rPr lang="en-US" altLang="zh-CN">
                <a:solidFill>
                  <a:schemeClr val="tx1"/>
                </a:solidFill>
                <a:latin typeface="Arial Narrow" pitchFamily="34" charset="0"/>
                <a:ea typeface="宋体" pitchFamily="2" charset="-122"/>
              </a:rPr>
              <a:t>Pure</a:t>
            </a:r>
            <a:r>
              <a:rPr lang="en-US" altLang="zh-CN">
                <a:solidFill>
                  <a:schemeClr val="tx1"/>
                </a:solidFill>
                <a:ea typeface="宋体" pitchFamily="2" charset="-122"/>
              </a:rPr>
              <a:t>”</a:t>
            </a:r>
            <a:endParaRPr lang="en-US" altLang="zh-CN">
              <a:solidFill>
                <a:schemeClr val="tx1"/>
              </a:solidFill>
              <a:latin typeface="Arial Narrow" pitchFamily="34" charset="0"/>
              <a:ea typeface="宋体" pitchFamily="2" charset="-122"/>
            </a:endParaRPr>
          </a:p>
          <a:p>
            <a:pPr algn="ctr" eaLnBrk="0" hangingPunct="0">
              <a:lnSpc>
                <a:spcPct val="80000"/>
              </a:lnSpc>
            </a:pPr>
            <a:r>
              <a:rPr lang="en-US" altLang="zh-CN">
                <a:solidFill>
                  <a:schemeClr val="tx1"/>
                </a:solidFill>
                <a:latin typeface="Arial Narrow" pitchFamily="34" charset="0"/>
                <a:ea typeface="宋体" pitchFamily="2" charset="-122"/>
              </a:rPr>
              <a:t>20% CO</a:t>
            </a:r>
            <a:r>
              <a:rPr lang="en-US" altLang="zh-CN" baseline="-25000">
                <a:solidFill>
                  <a:schemeClr val="tx1"/>
                </a:solidFill>
                <a:latin typeface="Arial Narrow" pitchFamily="34" charset="0"/>
                <a:ea typeface="宋体" pitchFamily="2" charset="-122"/>
              </a:rPr>
              <a:t>2</a:t>
            </a:r>
            <a:endParaRPr lang="en-US" altLang="zh-CN">
              <a:solidFill>
                <a:schemeClr val="tx1"/>
              </a:solidFill>
              <a:latin typeface="Arial Narrow" pitchFamily="34" charset="0"/>
              <a:ea typeface="宋体" pitchFamily="2" charset="-122"/>
            </a:endParaRPr>
          </a:p>
        </p:txBody>
      </p:sp>
      <p:grpSp>
        <p:nvGrpSpPr>
          <p:cNvPr id="821286" name="Group 38"/>
          <p:cNvGrpSpPr>
            <a:grpSpLocks/>
          </p:cNvGrpSpPr>
          <p:nvPr/>
        </p:nvGrpSpPr>
        <p:grpSpPr bwMode="auto">
          <a:xfrm>
            <a:off x="5318125" y="3100388"/>
            <a:ext cx="606425" cy="2492375"/>
            <a:chOff x="3350" y="1953"/>
            <a:chExt cx="382" cy="1570"/>
          </a:xfrm>
        </p:grpSpPr>
        <p:sp>
          <p:nvSpPr>
            <p:cNvPr id="68646" name="Rectangle 39"/>
            <p:cNvSpPr>
              <a:spLocks noChangeArrowheads="1"/>
            </p:cNvSpPr>
            <p:nvPr/>
          </p:nvSpPr>
          <p:spPr bwMode="auto">
            <a:xfrm>
              <a:off x="3350" y="2394"/>
              <a:ext cx="382" cy="1129"/>
            </a:xfrm>
            <a:prstGeom prst="rect">
              <a:avLst/>
            </a:prstGeom>
            <a:solidFill>
              <a:srgbClr val="808080"/>
            </a:solidFill>
            <a:ln w="11176"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hangingPunct="0"/>
              <a:endParaRPr lang="en-US"/>
            </a:p>
          </p:txBody>
        </p:sp>
        <p:grpSp>
          <p:nvGrpSpPr>
            <p:cNvPr id="68647" name="Group 40"/>
            <p:cNvGrpSpPr>
              <a:grpSpLocks/>
            </p:cNvGrpSpPr>
            <p:nvPr/>
          </p:nvGrpSpPr>
          <p:grpSpPr bwMode="auto">
            <a:xfrm>
              <a:off x="3454" y="2210"/>
              <a:ext cx="173" cy="179"/>
              <a:chOff x="3454" y="1714"/>
              <a:chExt cx="173" cy="290"/>
            </a:xfrm>
          </p:grpSpPr>
          <p:sp>
            <p:nvSpPr>
              <p:cNvPr id="68649" name="Line 41"/>
              <p:cNvSpPr>
                <a:spLocks noChangeShapeType="1"/>
              </p:cNvSpPr>
              <p:nvPr/>
            </p:nvSpPr>
            <p:spPr bwMode="auto">
              <a:xfrm>
                <a:off x="3540" y="1714"/>
                <a:ext cx="1" cy="29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50" name="Line 42"/>
              <p:cNvSpPr>
                <a:spLocks noChangeShapeType="1"/>
              </p:cNvSpPr>
              <p:nvPr/>
            </p:nvSpPr>
            <p:spPr bwMode="auto">
              <a:xfrm>
                <a:off x="3454" y="1714"/>
                <a:ext cx="173"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8648" name="Text Box 43"/>
            <p:cNvSpPr txBox="1">
              <a:spLocks noChangeAspect="1" noChangeArrowheads="1"/>
            </p:cNvSpPr>
            <p:nvPr/>
          </p:nvSpPr>
          <p:spPr bwMode="auto">
            <a:xfrm>
              <a:off x="3411" y="1953"/>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800">
                  <a:solidFill>
                    <a:schemeClr val="tx2"/>
                  </a:solidFill>
                  <a:latin typeface="Arial Narrow" pitchFamily="34" charset="0"/>
                  <a:ea typeface="宋体" pitchFamily="2" charset="-122"/>
                </a:rPr>
                <a:t>(</a:t>
              </a:r>
              <a:r>
                <a:rPr lang="en-US" altLang="zh-CN" sz="1800">
                  <a:solidFill>
                    <a:schemeClr val="tx2"/>
                  </a:solidFill>
                  <a:latin typeface="Arial Narrow" pitchFamily="34" charset="0"/>
                  <a:ea typeface="宋体" pitchFamily="2" charset="-122"/>
                </a:rPr>
                <a:t>6)</a:t>
              </a:r>
            </a:p>
          </p:txBody>
        </p:sp>
      </p:grpSp>
      <p:grpSp>
        <p:nvGrpSpPr>
          <p:cNvPr id="821292" name="Group 44"/>
          <p:cNvGrpSpPr>
            <a:grpSpLocks/>
          </p:cNvGrpSpPr>
          <p:nvPr/>
        </p:nvGrpSpPr>
        <p:grpSpPr bwMode="auto">
          <a:xfrm>
            <a:off x="5924550" y="4200525"/>
            <a:ext cx="593725" cy="1392238"/>
            <a:chOff x="3732" y="2646"/>
            <a:chExt cx="374" cy="877"/>
          </a:xfrm>
        </p:grpSpPr>
        <p:sp>
          <p:nvSpPr>
            <p:cNvPr id="68641" name="Rectangle 45"/>
            <p:cNvSpPr>
              <a:spLocks noChangeArrowheads="1"/>
            </p:cNvSpPr>
            <p:nvPr/>
          </p:nvSpPr>
          <p:spPr bwMode="auto">
            <a:xfrm>
              <a:off x="3732" y="3068"/>
              <a:ext cx="374" cy="455"/>
            </a:xfrm>
            <a:prstGeom prst="rect">
              <a:avLst/>
            </a:prstGeom>
            <a:solidFill>
              <a:schemeClr val="bg1"/>
            </a:solidFill>
            <a:ln w="11176">
              <a:solidFill>
                <a:srgbClr val="000000"/>
              </a:solidFill>
              <a:miter lim="800000"/>
              <a:headEnd/>
              <a:tailEnd/>
            </a:ln>
          </p:spPr>
          <p:txBody>
            <a:bodyPr/>
            <a:lstStyle/>
            <a:p>
              <a:pPr eaLnBrk="0" hangingPunct="0"/>
              <a:endParaRPr lang="en-US"/>
            </a:p>
          </p:txBody>
        </p:sp>
        <p:grpSp>
          <p:nvGrpSpPr>
            <p:cNvPr id="68642" name="Group 46"/>
            <p:cNvGrpSpPr>
              <a:grpSpLocks/>
            </p:cNvGrpSpPr>
            <p:nvPr/>
          </p:nvGrpSpPr>
          <p:grpSpPr bwMode="auto">
            <a:xfrm>
              <a:off x="3833" y="2903"/>
              <a:ext cx="173" cy="161"/>
              <a:chOff x="3833" y="2693"/>
              <a:chExt cx="173" cy="211"/>
            </a:xfrm>
          </p:grpSpPr>
          <p:sp>
            <p:nvSpPr>
              <p:cNvPr id="68644" name="Line 47"/>
              <p:cNvSpPr>
                <a:spLocks noChangeShapeType="1"/>
              </p:cNvSpPr>
              <p:nvPr/>
            </p:nvSpPr>
            <p:spPr bwMode="auto">
              <a:xfrm>
                <a:off x="3919" y="2693"/>
                <a:ext cx="1" cy="21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45" name="Line 48"/>
              <p:cNvSpPr>
                <a:spLocks noChangeShapeType="1"/>
              </p:cNvSpPr>
              <p:nvPr/>
            </p:nvSpPr>
            <p:spPr bwMode="auto">
              <a:xfrm>
                <a:off x="3833" y="2693"/>
                <a:ext cx="173"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8643" name="Text Box 49"/>
            <p:cNvSpPr txBox="1">
              <a:spLocks noChangeAspect="1" noChangeArrowheads="1"/>
            </p:cNvSpPr>
            <p:nvPr/>
          </p:nvSpPr>
          <p:spPr bwMode="auto">
            <a:xfrm>
              <a:off x="3789" y="2646"/>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zh-CN" altLang="en-US" sz="1800">
                  <a:solidFill>
                    <a:schemeClr val="tx2"/>
                  </a:solidFill>
                  <a:latin typeface="Arial Narrow" pitchFamily="34" charset="0"/>
                  <a:ea typeface="宋体" pitchFamily="2" charset="-122"/>
                </a:rPr>
                <a:t>(</a:t>
              </a:r>
              <a:r>
                <a:rPr lang="en-US" altLang="zh-CN" sz="1800">
                  <a:solidFill>
                    <a:schemeClr val="tx2"/>
                  </a:solidFill>
                  <a:latin typeface="Arial Narrow" pitchFamily="34" charset="0"/>
                  <a:ea typeface="宋体" pitchFamily="2" charset="-122"/>
                </a:rPr>
                <a:t>6)</a:t>
              </a:r>
            </a:p>
          </p:txBody>
        </p:sp>
      </p:grpSp>
      <p:grpSp>
        <p:nvGrpSpPr>
          <p:cNvPr id="821298" name="Group 50"/>
          <p:cNvGrpSpPr>
            <a:grpSpLocks/>
          </p:cNvGrpSpPr>
          <p:nvPr/>
        </p:nvGrpSpPr>
        <p:grpSpPr bwMode="auto">
          <a:xfrm>
            <a:off x="6324600" y="4500563"/>
            <a:ext cx="817563" cy="366712"/>
            <a:chOff x="3984" y="2955"/>
            <a:chExt cx="515" cy="231"/>
          </a:xfrm>
        </p:grpSpPr>
        <p:sp>
          <p:nvSpPr>
            <p:cNvPr id="68639" name="Text Box 51"/>
            <p:cNvSpPr txBox="1">
              <a:spLocks noChangeAspect="1" noChangeArrowheads="1"/>
            </p:cNvSpPr>
            <p:nvPr/>
          </p:nvSpPr>
          <p:spPr bwMode="auto">
            <a:xfrm>
              <a:off x="3984" y="2955"/>
              <a:ext cx="16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altLang="zh-CN" sz="1800">
                  <a:solidFill>
                    <a:schemeClr val="tx2"/>
                  </a:solidFill>
                  <a:latin typeface="Arial Narrow" pitchFamily="34" charset="0"/>
                  <a:ea typeface="宋体" pitchFamily="2" charset="-122"/>
                </a:rPr>
                <a:t>*</a:t>
              </a:r>
            </a:p>
          </p:txBody>
        </p:sp>
        <p:sp>
          <p:nvSpPr>
            <p:cNvPr id="68640" name="Text Box 52"/>
            <p:cNvSpPr txBox="1">
              <a:spLocks noChangeArrowheads="1"/>
            </p:cNvSpPr>
            <p:nvPr/>
          </p:nvSpPr>
          <p:spPr bwMode="auto">
            <a:xfrm>
              <a:off x="4068" y="2970"/>
              <a:ext cx="43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algn="ctr"/>
              <a:r>
                <a:rPr lang="en-US" sz="1600">
                  <a:solidFill>
                    <a:schemeClr val="tx2"/>
                  </a:solidFill>
                  <a:latin typeface="Arial Narrow" pitchFamily="34" charset="0"/>
                  <a:ea typeface="宋体" pitchFamily="2" charset="-122"/>
                  <a:sym typeface="Symbol" pitchFamily="18" charset="2"/>
                </a:rPr>
                <a:t> 60%</a:t>
              </a:r>
            </a:p>
          </p:txBody>
        </p:sp>
      </p:grpSp>
      <p:sp>
        <p:nvSpPr>
          <p:cNvPr id="68630" name="Rectangle 53"/>
          <p:cNvSpPr>
            <a:spLocks noChangeArrowheads="1"/>
          </p:cNvSpPr>
          <p:nvPr/>
        </p:nvSpPr>
        <p:spPr bwMode="auto">
          <a:xfrm>
            <a:off x="0" y="73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400">
                <a:solidFill>
                  <a:schemeClr val="tx2"/>
                </a:solidFill>
                <a:latin typeface="Arial Narrow" pitchFamily="34" charset="0"/>
              </a:rPr>
              <a:t>Carbon Backflux into Lumen of a Mouse Proximal Tubule: Role of AQP1 </a:t>
            </a:r>
          </a:p>
        </p:txBody>
      </p:sp>
      <p:grpSp>
        <p:nvGrpSpPr>
          <p:cNvPr id="68631" name="Group 54"/>
          <p:cNvGrpSpPr>
            <a:grpSpLocks/>
          </p:cNvGrpSpPr>
          <p:nvPr/>
        </p:nvGrpSpPr>
        <p:grpSpPr bwMode="auto">
          <a:xfrm>
            <a:off x="2273300" y="1228725"/>
            <a:ext cx="4565650" cy="0"/>
            <a:chOff x="0" y="672"/>
            <a:chExt cx="2876" cy="0"/>
          </a:xfrm>
        </p:grpSpPr>
        <p:sp>
          <p:nvSpPr>
            <p:cNvPr id="68637" name="Line 5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38" name="Line 5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8632" name="Rectangle 57"/>
          <p:cNvSpPr>
            <a:spLocks noChangeAspect="1" noChangeArrowheads="1"/>
          </p:cNvSpPr>
          <p:nvPr/>
        </p:nvSpPr>
        <p:spPr bwMode="auto">
          <a:xfrm>
            <a:off x="782638" y="3011488"/>
            <a:ext cx="9874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r>
              <a:rPr lang="en-US" altLang="zh-CN">
                <a:solidFill>
                  <a:schemeClr val="tx1"/>
                </a:solidFill>
                <a:latin typeface="Arial Narrow" pitchFamily="34" charset="0"/>
                <a:ea typeface="宋体" pitchFamily="2" charset="-122"/>
              </a:rPr>
              <a:t>“Carbon”</a:t>
            </a:r>
          </a:p>
          <a:p>
            <a:pPr algn="ctr" eaLnBrk="0" hangingPunct="0">
              <a:lnSpc>
                <a:spcPct val="75000"/>
              </a:lnSpc>
            </a:pPr>
            <a:r>
              <a:rPr lang="en-US" altLang="zh-CN">
                <a:solidFill>
                  <a:schemeClr val="tx1"/>
                </a:solidFill>
                <a:latin typeface="Arial Narrow" pitchFamily="34" charset="0"/>
                <a:ea typeface="宋体" pitchFamily="2" charset="-122"/>
              </a:rPr>
              <a:t>Backflux</a:t>
            </a:r>
            <a:endParaRPr lang="en-US" altLang="zh-CN" b="1">
              <a:solidFill>
                <a:schemeClr val="tx1"/>
              </a:solidFill>
              <a:latin typeface="Arial Narrow" pitchFamily="34" charset="0"/>
              <a:ea typeface="宋体" pitchFamily="2" charset="-122"/>
            </a:endParaRPr>
          </a:p>
        </p:txBody>
      </p:sp>
      <p:grpSp>
        <p:nvGrpSpPr>
          <p:cNvPr id="68633" name="Group 58"/>
          <p:cNvGrpSpPr>
            <a:grpSpLocks/>
          </p:cNvGrpSpPr>
          <p:nvPr/>
        </p:nvGrpSpPr>
        <p:grpSpPr bwMode="auto">
          <a:xfrm>
            <a:off x="2644775" y="1574800"/>
            <a:ext cx="4489450" cy="4017963"/>
            <a:chOff x="1666" y="1112"/>
            <a:chExt cx="2828" cy="2531"/>
          </a:xfrm>
        </p:grpSpPr>
        <p:sp>
          <p:nvSpPr>
            <p:cNvPr id="68635" name="Line 59"/>
            <p:cNvSpPr>
              <a:spLocks noChangeAspect="1" noChangeShapeType="1"/>
            </p:cNvSpPr>
            <p:nvPr/>
          </p:nvSpPr>
          <p:spPr bwMode="auto">
            <a:xfrm>
              <a:off x="1666" y="3637"/>
              <a:ext cx="2828" cy="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36" name="Line 60"/>
            <p:cNvSpPr>
              <a:spLocks noChangeAspect="1" noChangeShapeType="1"/>
            </p:cNvSpPr>
            <p:nvPr/>
          </p:nvSpPr>
          <p:spPr bwMode="auto">
            <a:xfrm>
              <a:off x="1668" y="1112"/>
              <a:ext cx="2" cy="253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21309" name="Text Box 61"/>
          <p:cNvSpPr txBox="1">
            <a:spLocks noChangeArrowheads="1"/>
          </p:cNvSpPr>
          <p:nvPr/>
        </p:nvSpPr>
        <p:spPr bwMode="auto">
          <a:xfrm>
            <a:off x="5870575" y="6367463"/>
            <a:ext cx="327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rPr>
              <a:t>Yuehan Zhou et al, unpublished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21283"/>
                                        </p:tgtEl>
                                        <p:attrNameLst>
                                          <p:attrName>style.visibility</p:attrName>
                                        </p:attrNameLst>
                                      </p:cBhvr>
                                      <p:to>
                                        <p:strVal val="visible"/>
                                      </p:to>
                                    </p:set>
                                    <p:animEffect transition="in" filter="dissolve">
                                      <p:cBhvr>
                                        <p:cTn id="7" dur="500"/>
                                        <p:tgtEl>
                                          <p:spTgt spid="82128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21261"/>
                                        </p:tgtEl>
                                        <p:attrNameLst>
                                          <p:attrName>style.visibility</p:attrName>
                                        </p:attrNameLst>
                                      </p:cBhvr>
                                      <p:to>
                                        <p:strVal val="visible"/>
                                      </p:to>
                                    </p:set>
                                    <p:animEffect transition="in" filter="dissolve">
                                      <p:cBhvr>
                                        <p:cTn id="10" dur="500"/>
                                        <p:tgtEl>
                                          <p:spTgt spid="821261"/>
                                        </p:tgtEl>
                                      </p:cBhvr>
                                    </p:animEffect>
                                  </p:childTnLst>
                                </p:cTn>
                              </p:par>
                            </p:childTnLst>
                          </p:cTn>
                        </p:par>
                        <p:par>
                          <p:cTn id="11" fill="hold" nodeType="afterGroup">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821284"/>
                                        </p:tgtEl>
                                        <p:attrNameLst>
                                          <p:attrName>style.visibility</p:attrName>
                                        </p:attrNameLst>
                                      </p:cBhvr>
                                      <p:to>
                                        <p:strVal val="visible"/>
                                      </p:to>
                                    </p:set>
                                    <p:animEffect transition="in" filter="dissolve">
                                      <p:cBhvr>
                                        <p:cTn id="14" dur="500"/>
                                        <p:tgtEl>
                                          <p:spTgt spid="82128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821282"/>
                                        </p:tgtEl>
                                        <p:attrNameLst>
                                          <p:attrName>style.visibility</p:attrName>
                                        </p:attrNameLst>
                                      </p:cBhvr>
                                      <p:to>
                                        <p:strVal val="visible"/>
                                      </p:to>
                                    </p:set>
                                    <p:animEffect transition="in" filter="dissolve">
                                      <p:cBhvr>
                                        <p:cTn id="17" dur="500"/>
                                        <p:tgtEl>
                                          <p:spTgt spid="82128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21280"/>
                                        </p:tgtEl>
                                        <p:attrNameLst>
                                          <p:attrName>style.visibility</p:attrName>
                                        </p:attrNameLst>
                                      </p:cBhvr>
                                      <p:to>
                                        <p:strVal val="visible"/>
                                      </p:to>
                                    </p:set>
                                    <p:animEffect transition="in" filter="dissolve">
                                      <p:cBhvr>
                                        <p:cTn id="22" dur="500"/>
                                        <p:tgtEl>
                                          <p:spTgt spid="82128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nodeType="clickEffect">
                                  <p:stCondLst>
                                    <p:cond delay="0"/>
                                  </p:stCondLst>
                                  <p:childTnLst>
                                    <p:set>
                                      <p:cBhvr>
                                        <p:cTn id="26" dur="1" fill="hold">
                                          <p:stCondLst>
                                            <p:cond delay="0"/>
                                          </p:stCondLst>
                                        </p:cTn>
                                        <p:tgtEl>
                                          <p:spTgt spid="821262"/>
                                        </p:tgtEl>
                                        <p:attrNameLst>
                                          <p:attrName>style.visibility</p:attrName>
                                        </p:attrNameLst>
                                      </p:cBhvr>
                                      <p:to>
                                        <p:strVal val="visible"/>
                                      </p:to>
                                    </p:set>
                                    <p:animEffect transition="in" filter="wipe(down)">
                                      <p:cBhvr>
                                        <p:cTn id="27" dur="500"/>
                                        <p:tgtEl>
                                          <p:spTgt spid="821262"/>
                                        </p:tgtEl>
                                      </p:cBhvr>
                                    </p:animEffect>
                                  </p:childTnLst>
                                </p:cTn>
                              </p:par>
                            </p:childTnLst>
                          </p:cTn>
                        </p:par>
                        <p:par>
                          <p:cTn id="28" fill="hold" nodeType="afterGroup">
                            <p:stCondLst>
                              <p:cond delay="500"/>
                            </p:stCondLst>
                            <p:childTnLst>
                              <p:par>
                                <p:cTn id="29" presetID="22" presetClass="entr" presetSubtype="4" fill="hold" nodeType="afterEffect">
                                  <p:stCondLst>
                                    <p:cond delay="0"/>
                                  </p:stCondLst>
                                  <p:childTnLst>
                                    <p:set>
                                      <p:cBhvr>
                                        <p:cTn id="30" dur="1" fill="hold">
                                          <p:stCondLst>
                                            <p:cond delay="0"/>
                                          </p:stCondLst>
                                        </p:cTn>
                                        <p:tgtEl>
                                          <p:spTgt spid="821268"/>
                                        </p:tgtEl>
                                        <p:attrNameLst>
                                          <p:attrName>style.visibility</p:attrName>
                                        </p:attrNameLst>
                                      </p:cBhvr>
                                      <p:to>
                                        <p:strVal val="visible"/>
                                      </p:to>
                                    </p:set>
                                    <p:animEffect transition="in" filter="wipe(down)">
                                      <p:cBhvr>
                                        <p:cTn id="31" dur="500"/>
                                        <p:tgtEl>
                                          <p:spTgt spid="821268"/>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21285"/>
                                        </p:tgtEl>
                                        <p:attrNameLst>
                                          <p:attrName>style.visibility</p:attrName>
                                        </p:attrNameLst>
                                      </p:cBhvr>
                                      <p:to>
                                        <p:strVal val="visible"/>
                                      </p:to>
                                    </p:set>
                                    <p:animEffect transition="in" filter="dissolve">
                                      <p:cBhvr>
                                        <p:cTn id="36" dur="500"/>
                                        <p:tgtEl>
                                          <p:spTgt spid="821285"/>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nodeType="clickEffect">
                                  <p:stCondLst>
                                    <p:cond delay="0"/>
                                  </p:stCondLst>
                                  <p:childTnLst>
                                    <p:set>
                                      <p:cBhvr>
                                        <p:cTn id="40" dur="1" fill="hold">
                                          <p:stCondLst>
                                            <p:cond delay="0"/>
                                          </p:stCondLst>
                                        </p:cTn>
                                        <p:tgtEl>
                                          <p:spTgt spid="821286"/>
                                        </p:tgtEl>
                                        <p:attrNameLst>
                                          <p:attrName>style.visibility</p:attrName>
                                        </p:attrNameLst>
                                      </p:cBhvr>
                                      <p:to>
                                        <p:strVal val="visible"/>
                                      </p:to>
                                    </p:set>
                                    <p:animEffect transition="in" filter="wipe(down)">
                                      <p:cBhvr>
                                        <p:cTn id="41" dur="500"/>
                                        <p:tgtEl>
                                          <p:spTgt spid="821286"/>
                                        </p:tgtEl>
                                      </p:cBhvr>
                                    </p:animEffect>
                                  </p:childTnLst>
                                </p:cTn>
                              </p:par>
                            </p:childTnLst>
                          </p:cTn>
                        </p:par>
                        <p:par>
                          <p:cTn id="42" fill="hold" nodeType="afterGroup">
                            <p:stCondLst>
                              <p:cond delay="500"/>
                            </p:stCondLst>
                            <p:childTnLst>
                              <p:par>
                                <p:cTn id="43" presetID="22" presetClass="entr" presetSubtype="4" fill="hold" nodeType="afterEffect">
                                  <p:stCondLst>
                                    <p:cond delay="0"/>
                                  </p:stCondLst>
                                  <p:childTnLst>
                                    <p:set>
                                      <p:cBhvr>
                                        <p:cTn id="44" dur="1" fill="hold">
                                          <p:stCondLst>
                                            <p:cond delay="0"/>
                                          </p:stCondLst>
                                        </p:cTn>
                                        <p:tgtEl>
                                          <p:spTgt spid="821292"/>
                                        </p:tgtEl>
                                        <p:attrNameLst>
                                          <p:attrName>style.visibility</p:attrName>
                                        </p:attrNameLst>
                                      </p:cBhvr>
                                      <p:to>
                                        <p:strVal val="visible"/>
                                      </p:to>
                                    </p:set>
                                    <p:animEffect transition="in" filter="wipe(down)">
                                      <p:cBhvr>
                                        <p:cTn id="45" dur="500"/>
                                        <p:tgtEl>
                                          <p:spTgt spid="821292"/>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821298"/>
                                        </p:tgtEl>
                                        <p:attrNameLst>
                                          <p:attrName>style.visibility</p:attrName>
                                        </p:attrNameLst>
                                      </p:cBhvr>
                                      <p:to>
                                        <p:strVal val="visible"/>
                                      </p:to>
                                    </p:set>
                                    <p:animEffect transition="in" filter="dissolve">
                                      <p:cBhvr>
                                        <p:cTn id="49" dur="500"/>
                                        <p:tgtEl>
                                          <p:spTgt spid="821298"/>
                                        </p:tgtEl>
                                      </p:cBhvr>
                                    </p:animEffect>
                                  </p:childTnLst>
                                </p:cTn>
                              </p:par>
                            </p:childTnLst>
                          </p:cTn>
                        </p:par>
                        <p:par>
                          <p:cTn id="50" fill="hold" nodeType="afterGroup">
                            <p:stCondLst>
                              <p:cond delay="1500"/>
                            </p:stCondLst>
                            <p:childTnLst>
                              <p:par>
                                <p:cTn id="51" presetID="9" presetClass="entr" presetSubtype="0" fill="hold" grpId="0" nodeType="afterEffect">
                                  <p:stCondLst>
                                    <p:cond delay="0"/>
                                  </p:stCondLst>
                                  <p:childTnLst>
                                    <p:set>
                                      <p:cBhvr>
                                        <p:cTn id="52" dur="1" fill="hold">
                                          <p:stCondLst>
                                            <p:cond delay="0"/>
                                          </p:stCondLst>
                                        </p:cTn>
                                        <p:tgtEl>
                                          <p:spTgt spid="821309"/>
                                        </p:tgtEl>
                                        <p:attrNameLst>
                                          <p:attrName>style.visibility</p:attrName>
                                        </p:attrNameLst>
                                      </p:cBhvr>
                                      <p:to>
                                        <p:strVal val="visible"/>
                                      </p:to>
                                    </p:set>
                                    <p:animEffect transition="in" filter="dissolve">
                                      <p:cBhvr>
                                        <p:cTn id="53" dur="500"/>
                                        <p:tgtEl>
                                          <p:spTgt spid="8213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1261" grpId="0"/>
      <p:bldP spid="821280" grpId="0"/>
      <p:bldP spid="821282" grpId="0"/>
      <p:bldP spid="821283" grpId="0" animBg="1"/>
      <p:bldP spid="821284" grpId="0" animBg="1"/>
      <p:bldP spid="821285" grpId="0"/>
      <p:bldP spid="821309" grpId="0"/>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16130" name="Group 2"/>
          <p:cNvGrpSpPr>
            <a:grpSpLocks/>
          </p:cNvGrpSpPr>
          <p:nvPr/>
        </p:nvGrpSpPr>
        <p:grpSpPr bwMode="auto">
          <a:xfrm flipV="1">
            <a:off x="3811588" y="2619375"/>
            <a:ext cx="1509712" cy="2838450"/>
            <a:chOff x="1057" y="1584"/>
            <a:chExt cx="951" cy="1788"/>
          </a:xfrm>
        </p:grpSpPr>
        <p:sp>
          <p:nvSpPr>
            <p:cNvPr id="69751" name="Rectangle 3"/>
            <p:cNvSpPr>
              <a:spLocks noChangeArrowheads="1"/>
            </p:cNvSpPr>
            <p:nvPr/>
          </p:nvSpPr>
          <p:spPr bwMode="auto">
            <a:xfrm>
              <a:off x="1516" y="3001"/>
              <a:ext cx="21" cy="303"/>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9752" name="Group 4"/>
            <p:cNvGrpSpPr>
              <a:grpSpLocks/>
            </p:cNvGrpSpPr>
            <p:nvPr/>
          </p:nvGrpSpPr>
          <p:grpSpPr bwMode="auto">
            <a:xfrm>
              <a:off x="1057" y="1584"/>
              <a:ext cx="294" cy="660"/>
              <a:chOff x="3895" y="2024"/>
              <a:chExt cx="294" cy="660"/>
            </a:xfrm>
          </p:grpSpPr>
          <p:sp>
            <p:nvSpPr>
              <p:cNvPr id="69804" name="Line 5"/>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05" name="Line 6"/>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06" name="Line 7"/>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07" name="Line 8"/>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08" name="Line 9"/>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09" name="Line 10"/>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10" name="Line 11"/>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11" name="Line 12"/>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12" name="Line 13"/>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13" name="Line 14"/>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14" name="Line 15"/>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9753" name="Group 16"/>
            <p:cNvGrpSpPr>
              <a:grpSpLocks/>
            </p:cNvGrpSpPr>
            <p:nvPr/>
          </p:nvGrpSpPr>
          <p:grpSpPr bwMode="auto">
            <a:xfrm>
              <a:off x="1714" y="1584"/>
              <a:ext cx="294" cy="660"/>
              <a:chOff x="3895" y="2024"/>
              <a:chExt cx="294" cy="660"/>
            </a:xfrm>
          </p:grpSpPr>
          <p:sp>
            <p:nvSpPr>
              <p:cNvPr id="69793" name="Line 17"/>
              <p:cNvSpPr>
                <a:spLocks noChangeShapeType="1"/>
              </p:cNvSpPr>
              <p:nvPr/>
            </p:nvSpPr>
            <p:spPr bwMode="auto">
              <a:xfrm>
                <a:off x="3931"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94" name="Line 18"/>
              <p:cNvSpPr>
                <a:spLocks noChangeShapeType="1"/>
              </p:cNvSpPr>
              <p:nvPr/>
            </p:nvSpPr>
            <p:spPr bwMode="auto">
              <a:xfrm>
                <a:off x="4147" y="2037"/>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95" name="Line 19"/>
              <p:cNvSpPr>
                <a:spLocks noChangeShapeType="1"/>
              </p:cNvSpPr>
              <p:nvPr/>
            </p:nvSpPr>
            <p:spPr bwMode="auto">
              <a:xfrm>
                <a:off x="4044" y="2037"/>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96" name="Line 20"/>
              <p:cNvSpPr>
                <a:spLocks noChangeShapeType="1"/>
              </p:cNvSpPr>
              <p:nvPr/>
            </p:nvSpPr>
            <p:spPr bwMode="auto">
              <a:xfrm flipV="1">
                <a:off x="4189"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97" name="Line 21"/>
              <p:cNvSpPr>
                <a:spLocks noChangeShapeType="1"/>
              </p:cNvSpPr>
              <p:nvPr/>
            </p:nvSpPr>
            <p:spPr bwMode="auto">
              <a:xfrm flipH="1">
                <a:off x="4044" y="2024"/>
                <a:ext cx="145"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98" name="Line 22"/>
              <p:cNvSpPr>
                <a:spLocks noChangeShapeType="1"/>
              </p:cNvSpPr>
              <p:nvPr/>
            </p:nvSpPr>
            <p:spPr bwMode="auto">
              <a:xfrm flipH="1">
                <a:off x="4044" y="2037"/>
                <a:ext cx="10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99" name="Line 23"/>
              <p:cNvSpPr>
                <a:spLocks noChangeShapeType="1"/>
              </p:cNvSpPr>
              <p:nvPr/>
            </p:nvSpPr>
            <p:spPr bwMode="auto">
              <a:xfrm flipH="1">
                <a:off x="3895" y="2037"/>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00" name="Line 24"/>
              <p:cNvSpPr>
                <a:spLocks noChangeShapeType="1"/>
              </p:cNvSpPr>
              <p:nvPr/>
            </p:nvSpPr>
            <p:spPr bwMode="auto">
              <a:xfrm flipV="1">
                <a:off x="3895" y="2024"/>
                <a:ext cx="0" cy="1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01" name="Line 25"/>
              <p:cNvSpPr>
                <a:spLocks noChangeShapeType="1"/>
              </p:cNvSpPr>
              <p:nvPr/>
            </p:nvSpPr>
            <p:spPr bwMode="auto">
              <a:xfrm>
                <a:off x="3895" y="2024"/>
                <a:ext cx="14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02" name="Line 26"/>
              <p:cNvSpPr>
                <a:spLocks noChangeShapeType="1"/>
              </p:cNvSpPr>
              <p:nvPr/>
            </p:nvSpPr>
            <p:spPr bwMode="auto">
              <a:xfrm>
                <a:off x="3935" y="2037"/>
                <a:ext cx="10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803" name="Line 27"/>
              <p:cNvSpPr>
                <a:spLocks noChangeShapeType="1"/>
              </p:cNvSpPr>
              <p:nvPr/>
            </p:nvSpPr>
            <p:spPr bwMode="auto">
              <a:xfrm>
                <a:off x="3935" y="2682"/>
                <a:ext cx="2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9754" name="Freeform 28"/>
            <p:cNvSpPr>
              <a:spLocks/>
            </p:cNvSpPr>
            <p:nvPr/>
          </p:nvSpPr>
          <p:spPr bwMode="auto">
            <a:xfrm>
              <a:off x="1076" y="2244"/>
              <a:ext cx="453" cy="754"/>
            </a:xfrm>
            <a:custGeom>
              <a:avLst/>
              <a:gdLst>
                <a:gd name="T0" fmla="*/ 0 w 453"/>
                <a:gd name="T1" fmla="*/ 0 h 754"/>
                <a:gd name="T2" fmla="*/ 0 w 453"/>
                <a:gd name="T3" fmla="*/ 345 h 754"/>
                <a:gd name="T4" fmla="*/ 106 w 453"/>
                <a:gd name="T5" fmla="*/ 345 h 754"/>
                <a:gd name="T6" fmla="*/ 106 w 453"/>
                <a:gd name="T7" fmla="*/ 383 h 754"/>
                <a:gd name="T8" fmla="*/ 117 w 453"/>
                <a:gd name="T9" fmla="*/ 383 h 754"/>
                <a:gd name="T10" fmla="*/ 117 w 453"/>
                <a:gd name="T11" fmla="*/ 735 h 754"/>
                <a:gd name="T12" fmla="*/ 117 w 453"/>
                <a:gd name="T13" fmla="*/ 753 h 754"/>
                <a:gd name="T14" fmla="*/ 445 w 453"/>
                <a:gd name="T15" fmla="*/ 753 h 754"/>
                <a:gd name="T16" fmla="*/ 452 w 453"/>
                <a:gd name="T17" fmla="*/ 753 h 754"/>
                <a:gd name="T18" fmla="*/ 452 w 453"/>
                <a:gd name="T19" fmla="*/ 735 h 754"/>
                <a:gd name="T20" fmla="*/ 133 w 453"/>
                <a:gd name="T21" fmla="*/ 735 h 754"/>
                <a:gd name="T22" fmla="*/ 133 w 453"/>
                <a:gd name="T23" fmla="*/ 383 h 754"/>
                <a:gd name="T24" fmla="*/ 142 w 453"/>
                <a:gd name="T25" fmla="*/ 383 h 754"/>
                <a:gd name="T26" fmla="*/ 142 w 453"/>
                <a:gd name="T27" fmla="*/ 345 h 754"/>
                <a:gd name="T28" fmla="*/ 250 w 453"/>
                <a:gd name="T29" fmla="*/ 345 h 754"/>
                <a:gd name="T30" fmla="*/ 250 w 453"/>
                <a:gd name="T31" fmla="*/ 0 h 754"/>
                <a:gd name="T32" fmla="*/ 230 w 453"/>
                <a:gd name="T33" fmla="*/ 0 h 754"/>
                <a:gd name="T34" fmla="*/ 18 w 453"/>
                <a:gd name="T35" fmla="*/ 0 h 754"/>
                <a:gd name="T36" fmla="*/ 0 w 453"/>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3" h="754">
                  <a:moveTo>
                    <a:pt x="0" y="0"/>
                  </a:moveTo>
                  <a:lnTo>
                    <a:pt x="0" y="345"/>
                  </a:lnTo>
                  <a:lnTo>
                    <a:pt x="106" y="345"/>
                  </a:lnTo>
                  <a:lnTo>
                    <a:pt x="106" y="383"/>
                  </a:lnTo>
                  <a:lnTo>
                    <a:pt x="117" y="383"/>
                  </a:lnTo>
                  <a:lnTo>
                    <a:pt x="117" y="735"/>
                  </a:lnTo>
                  <a:lnTo>
                    <a:pt x="117" y="753"/>
                  </a:lnTo>
                  <a:lnTo>
                    <a:pt x="445" y="753"/>
                  </a:lnTo>
                  <a:lnTo>
                    <a:pt x="452" y="753"/>
                  </a:lnTo>
                  <a:lnTo>
                    <a:pt x="452" y="735"/>
                  </a:lnTo>
                  <a:lnTo>
                    <a:pt x="133" y="735"/>
                  </a:lnTo>
                  <a:lnTo>
                    <a:pt x="133" y="383"/>
                  </a:lnTo>
                  <a:lnTo>
                    <a:pt x="142" y="383"/>
                  </a:lnTo>
                  <a:lnTo>
                    <a:pt x="142" y="345"/>
                  </a:lnTo>
                  <a:lnTo>
                    <a:pt x="250" y="345"/>
                  </a:lnTo>
                  <a:lnTo>
                    <a:pt x="250" y="0"/>
                  </a:lnTo>
                  <a:lnTo>
                    <a:pt x="230" y="0"/>
                  </a:lnTo>
                  <a:lnTo>
                    <a:pt x="18" y="0"/>
                  </a:lnTo>
                  <a:lnTo>
                    <a:pt x="0" y="0"/>
                  </a:lnTo>
                </a:path>
              </a:pathLst>
            </a:custGeom>
            <a:solidFill>
              <a:srgbClr val="CC3399"/>
            </a:solidFill>
            <a:ln w="12700" cap="rnd" cmpd="sng">
              <a:solidFill>
                <a:srgbClr val="CC3399"/>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55" name="Rectangle 29"/>
            <p:cNvSpPr>
              <a:spLocks noChangeArrowheads="1"/>
            </p:cNvSpPr>
            <p:nvPr/>
          </p:nvSpPr>
          <p:spPr bwMode="auto">
            <a:xfrm>
              <a:off x="1507" y="3000"/>
              <a:ext cx="42"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56" name="Rectangle 30"/>
            <p:cNvSpPr>
              <a:spLocks noChangeArrowheads="1"/>
            </p:cNvSpPr>
            <p:nvPr/>
          </p:nvSpPr>
          <p:spPr bwMode="auto">
            <a:xfrm rot="-5400000">
              <a:off x="1340" y="2820"/>
              <a:ext cx="42" cy="336"/>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57" name="Freeform 31"/>
            <p:cNvSpPr>
              <a:spLocks/>
            </p:cNvSpPr>
            <p:nvPr/>
          </p:nvSpPr>
          <p:spPr bwMode="auto">
            <a:xfrm>
              <a:off x="1530" y="2244"/>
              <a:ext cx="454" cy="754"/>
            </a:xfrm>
            <a:custGeom>
              <a:avLst/>
              <a:gdLst>
                <a:gd name="T0" fmla="*/ 220 w 455"/>
                <a:gd name="T1" fmla="*/ 0 h 754"/>
                <a:gd name="T2" fmla="*/ 201 w 455"/>
                <a:gd name="T3" fmla="*/ 0 h 754"/>
                <a:gd name="T4" fmla="*/ 201 w 455"/>
                <a:gd name="T5" fmla="*/ 345 h 754"/>
                <a:gd name="T6" fmla="*/ 299 w 455"/>
                <a:gd name="T7" fmla="*/ 345 h 754"/>
                <a:gd name="T8" fmla="*/ 299 w 455"/>
                <a:gd name="T9" fmla="*/ 383 h 754"/>
                <a:gd name="T10" fmla="*/ 304 w 455"/>
                <a:gd name="T11" fmla="*/ 383 h 754"/>
                <a:gd name="T12" fmla="*/ 304 w 455"/>
                <a:gd name="T13" fmla="*/ 735 h 754"/>
                <a:gd name="T14" fmla="*/ 0 w 455"/>
                <a:gd name="T15" fmla="*/ 735 h 754"/>
                <a:gd name="T16" fmla="*/ 0 w 455"/>
                <a:gd name="T17" fmla="*/ 753 h 754"/>
                <a:gd name="T18" fmla="*/ 9 w 455"/>
                <a:gd name="T19" fmla="*/ 753 h 754"/>
                <a:gd name="T20" fmla="*/ 324 w 455"/>
                <a:gd name="T21" fmla="*/ 753 h 754"/>
                <a:gd name="T22" fmla="*/ 324 w 455"/>
                <a:gd name="T23" fmla="*/ 735 h 754"/>
                <a:gd name="T24" fmla="*/ 324 w 455"/>
                <a:gd name="T25" fmla="*/ 383 h 754"/>
                <a:gd name="T26" fmla="*/ 331 w 455"/>
                <a:gd name="T27" fmla="*/ 383 h 754"/>
                <a:gd name="T28" fmla="*/ 331 w 455"/>
                <a:gd name="T29" fmla="*/ 345 h 754"/>
                <a:gd name="T30" fmla="*/ 442 w 455"/>
                <a:gd name="T31" fmla="*/ 345 h 754"/>
                <a:gd name="T32" fmla="*/ 442 w 455"/>
                <a:gd name="T33" fmla="*/ 0 h 754"/>
                <a:gd name="T34" fmla="*/ 419 w 455"/>
                <a:gd name="T35" fmla="*/ 0 h 754"/>
                <a:gd name="T36" fmla="*/ 220 w 455"/>
                <a:gd name="T37" fmla="*/ 0 h 7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5" h="754">
                  <a:moveTo>
                    <a:pt x="220" y="0"/>
                  </a:moveTo>
                  <a:lnTo>
                    <a:pt x="201" y="0"/>
                  </a:lnTo>
                  <a:lnTo>
                    <a:pt x="201" y="345"/>
                  </a:lnTo>
                  <a:lnTo>
                    <a:pt x="311" y="345"/>
                  </a:lnTo>
                  <a:lnTo>
                    <a:pt x="311" y="383"/>
                  </a:lnTo>
                  <a:lnTo>
                    <a:pt x="316" y="383"/>
                  </a:lnTo>
                  <a:lnTo>
                    <a:pt x="316" y="735"/>
                  </a:lnTo>
                  <a:lnTo>
                    <a:pt x="0" y="735"/>
                  </a:lnTo>
                  <a:lnTo>
                    <a:pt x="0" y="753"/>
                  </a:lnTo>
                  <a:lnTo>
                    <a:pt x="9" y="753"/>
                  </a:lnTo>
                  <a:lnTo>
                    <a:pt x="336" y="753"/>
                  </a:lnTo>
                  <a:lnTo>
                    <a:pt x="336" y="735"/>
                  </a:lnTo>
                  <a:lnTo>
                    <a:pt x="336" y="383"/>
                  </a:lnTo>
                  <a:lnTo>
                    <a:pt x="343" y="383"/>
                  </a:lnTo>
                  <a:lnTo>
                    <a:pt x="343" y="345"/>
                  </a:lnTo>
                  <a:lnTo>
                    <a:pt x="454" y="345"/>
                  </a:lnTo>
                  <a:lnTo>
                    <a:pt x="454" y="0"/>
                  </a:lnTo>
                  <a:lnTo>
                    <a:pt x="431" y="0"/>
                  </a:lnTo>
                  <a:lnTo>
                    <a:pt x="220" y="0"/>
                  </a:lnTo>
                </a:path>
              </a:pathLst>
            </a:custGeom>
            <a:solidFill>
              <a:schemeClr val="folHlink"/>
            </a:solidFill>
            <a:ln w="12700" cap="rnd" cmpd="sng">
              <a:solidFill>
                <a:schemeClr val="folHlink"/>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9758" name="Group 32"/>
            <p:cNvGrpSpPr>
              <a:grpSpLocks/>
            </p:cNvGrpSpPr>
            <p:nvPr/>
          </p:nvGrpSpPr>
          <p:grpSpPr bwMode="auto">
            <a:xfrm>
              <a:off x="1176" y="2629"/>
              <a:ext cx="706" cy="374"/>
              <a:chOff x="1176" y="2629"/>
              <a:chExt cx="706" cy="374"/>
            </a:xfrm>
          </p:grpSpPr>
          <p:sp>
            <p:nvSpPr>
              <p:cNvPr id="69791" name="Rectangle 33"/>
              <p:cNvSpPr>
                <a:spLocks noChangeArrowheads="1"/>
              </p:cNvSpPr>
              <p:nvPr/>
            </p:nvSpPr>
            <p:spPr bwMode="auto">
              <a:xfrm>
                <a:off x="1176" y="2631"/>
                <a:ext cx="45"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92" name="Rectangle 34"/>
              <p:cNvSpPr>
                <a:spLocks noChangeArrowheads="1"/>
              </p:cNvSpPr>
              <p:nvPr/>
            </p:nvSpPr>
            <p:spPr bwMode="auto">
              <a:xfrm>
                <a:off x="1840" y="2629"/>
                <a:ext cx="42" cy="372"/>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759" name="Group 35"/>
            <p:cNvGrpSpPr>
              <a:grpSpLocks/>
            </p:cNvGrpSpPr>
            <p:nvPr/>
          </p:nvGrpSpPr>
          <p:grpSpPr bwMode="auto">
            <a:xfrm>
              <a:off x="1731" y="1945"/>
              <a:ext cx="253" cy="684"/>
              <a:chOff x="1731" y="1945"/>
              <a:chExt cx="253" cy="684"/>
            </a:xfrm>
          </p:grpSpPr>
          <p:sp>
            <p:nvSpPr>
              <p:cNvPr id="69783" name="Line 36"/>
              <p:cNvSpPr>
                <a:spLocks noChangeShapeType="1"/>
              </p:cNvSpPr>
              <p:nvPr/>
            </p:nvSpPr>
            <p:spPr bwMode="auto">
              <a:xfrm>
                <a:off x="1984"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84" name="Line 37"/>
              <p:cNvSpPr>
                <a:spLocks noChangeShapeType="1"/>
              </p:cNvSpPr>
              <p:nvPr/>
            </p:nvSpPr>
            <p:spPr bwMode="auto">
              <a:xfrm>
                <a:off x="1731"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85" name="Line 38"/>
              <p:cNvSpPr>
                <a:spLocks noChangeShapeType="1"/>
              </p:cNvSpPr>
              <p:nvPr/>
            </p:nvSpPr>
            <p:spPr bwMode="auto">
              <a:xfrm>
                <a:off x="1732"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86" name="Line 39"/>
              <p:cNvSpPr>
                <a:spLocks noChangeShapeType="1"/>
              </p:cNvSpPr>
              <p:nvPr/>
            </p:nvSpPr>
            <p:spPr bwMode="auto">
              <a:xfrm>
                <a:off x="1881"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87" name="Line 40"/>
              <p:cNvSpPr>
                <a:spLocks noChangeShapeType="1"/>
              </p:cNvSpPr>
              <p:nvPr/>
            </p:nvSpPr>
            <p:spPr bwMode="auto">
              <a:xfrm>
                <a:off x="1881" y="2594"/>
                <a:ext cx="10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88" name="Line 41"/>
              <p:cNvSpPr>
                <a:spLocks noChangeShapeType="1"/>
              </p:cNvSpPr>
              <p:nvPr/>
            </p:nvSpPr>
            <p:spPr bwMode="auto">
              <a:xfrm>
                <a:off x="1833"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89" name="Line 42"/>
              <p:cNvSpPr>
                <a:spLocks noChangeShapeType="1"/>
              </p:cNvSpPr>
              <p:nvPr/>
            </p:nvSpPr>
            <p:spPr bwMode="auto">
              <a:xfrm>
                <a:off x="1870"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90" name="Line 43"/>
              <p:cNvSpPr>
                <a:spLocks noChangeShapeType="1"/>
              </p:cNvSpPr>
              <p:nvPr/>
            </p:nvSpPr>
            <p:spPr bwMode="auto">
              <a:xfrm>
                <a:off x="1833"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9760" name="Rectangle 44"/>
            <p:cNvSpPr>
              <a:spLocks noChangeArrowheads="1"/>
            </p:cNvSpPr>
            <p:nvPr/>
          </p:nvSpPr>
          <p:spPr bwMode="auto">
            <a:xfrm rot="-5400000">
              <a:off x="1671" y="2819"/>
              <a:ext cx="45" cy="336"/>
            </a:xfrm>
            <a:prstGeom prst="rect">
              <a:avLst/>
            </a:prstGeom>
            <a:solidFill>
              <a:srgbClr val="FFFF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9761" name="Group 45"/>
            <p:cNvGrpSpPr>
              <a:grpSpLocks/>
            </p:cNvGrpSpPr>
            <p:nvPr/>
          </p:nvGrpSpPr>
          <p:grpSpPr bwMode="auto">
            <a:xfrm>
              <a:off x="1188" y="2627"/>
              <a:ext cx="684" cy="680"/>
              <a:chOff x="1188" y="2627"/>
              <a:chExt cx="684" cy="680"/>
            </a:xfrm>
          </p:grpSpPr>
          <p:grpSp>
            <p:nvGrpSpPr>
              <p:cNvPr id="69771" name="Group 46"/>
              <p:cNvGrpSpPr>
                <a:grpSpLocks/>
              </p:cNvGrpSpPr>
              <p:nvPr/>
            </p:nvGrpSpPr>
            <p:grpSpPr bwMode="auto">
              <a:xfrm>
                <a:off x="1188" y="2978"/>
                <a:ext cx="682" cy="329"/>
                <a:chOff x="1188" y="2978"/>
                <a:chExt cx="682" cy="329"/>
              </a:xfrm>
            </p:grpSpPr>
            <p:sp>
              <p:nvSpPr>
                <p:cNvPr id="69778" name="Line 47"/>
                <p:cNvSpPr>
                  <a:spLocks noChangeShapeType="1"/>
                </p:cNvSpPr>
                <p:nvPr/>
              </p:nvSpPr>
              <p:spPr bwMode="auto">
                <a:xfrm>
                  <a:off x="1512"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79" name="Line 48"/>
                <p:cNvSpPr>
                  <a:spLocks noChangeShapeType="1"/>
                </p:cNvSpPr>
                <p:nvPr/>
              </p:nvSpPr>
              <p:spPr bwMode="auto">
                <a:xfrm>
                  <a:off x="1543" y="2999"/>
                  <a:ext cx="32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80" name="Line 49"/>
                <p:cNvSpPr>
                  <a:spLocks noChangeShapeType="1"/>
                </p:cNvSpPr>
                <p:nvPr/>
              </p:nvSpPr>
              <p:spPr bwMode="auto">
                <a:xfrm>
                  <a:off x="1542" y="2999"/>
                  <a:ext cx="0" cy="30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81" name="Line 50"/>
                <p:cNvSpPr>
                  <a:spLocks noChangeShapeType="1"/>
                </p:cNvSpPr>
                <p:nvPr/>
              </p:nvSpPr>
              <p:spPr bwMode="auto">
                <a:xfrm>
                  <a:off x="1188" y="2999"/>
                  <a:ext cx="3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82" name="Line 51"/>
                <p:cNvSpPr>
                  <a:spLocks noChangeShapeType="1"/>
                </p:cNvSpPr>
                <p:nvPr/>
              </p:nvSpPr>
              <p:spPr bwMode="auto">
                <a:xfrm>
                  <a:off x="1214" y="2978"/>
                  <a:ext cx="62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9772" name="Group 52"/>
              <p:cNvGrpSpPr>
                <a:grpSpLocks/>
              </p:cNvGrpSpPr>
              <p:nvPr/>
            </p:nvGrpSpPr>
            <p:grpSpPr bwMode="auto">
              <a:xfrm>
                <a:off x="1846" y="2627"/>
                <a:ext cx="26" cy="375"/>
                <a:chOff x="1846" y="2627"/>
                <a:chExt cx="26" cy="375"/>
              </a:xfrm>
            </p:grpSpPr>
            <p:sp>
              <p:nvSpPr>
                <p:cNvPr id="69776" name="Line 53"/>
                <p:cNvSpPr>
                  <a:spLocks noChangeShapeType="1"/>
                </p:cNvSpPr>
                <p:nvPr/>
              </p:nvSpPr>
              <p:spPr bwMode="auto">
                <a:xfrm>
                  <a:off x="1872" y="2629"/>
                  <a:ext cx="0" cy="37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77" name="Line 54"/>
                <p:cNvSpPr>
                  <a:spLocks noChangeShapeType="1"/>
                </p:cNvSpPr>
                <p:nvPr/>
              </p:nvSpPr>
              <p:spPr bwMode="auto">
                <a:xfrm>
                  <a:off x="1846" y="2627"/>
                  <a:ext cx="0" cy="352"/>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9773" name="Group 55"/>
              <p:cNvGrpSpPr>
                <a:grpSpLocks/>
              </p:cNvGrpSpPr>
              <p:nvPr/>
            </p:nvGrpSpPr>
            <p:grpSpPr bwMode="auto">
              <a:xfrm>
                <a:off x="1188" y="2629"/>
                <a:ext cx="26" cy="370"/>
                <a:chOff x="1188" y="2629"/>
                <a:chExt cx="26" cy="370"/>
              </a:xfrm>
            </p:grpSpPr>
            <p:sp>
              <p:nvSpPr>
                <p:cNvPr id="69774" name="Line 56"/>
                <p:cNvSpPr>
                  <a:spLocks noChangeShapeType="1"/>
                </p:cNvSpPr>
                <p:nvPr/>
              </p:nvSpPr>
              <p:spPr bwMode="auto">
                <a:xfrm>
                  <a:off x="1214" y="2629"/>
                  <a:ext cx="0" cy="34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75" name="Line 57"/>
                <p:cNvSpPr>
                  <a:spLocks noChangeShapeType="1"/>
                </p:cNvSpPr>
                <p:nvPr/>
              </p:nvSpPr>
              <p:spPr bwMode="auto">
                <a:xfrm>
                  <a:off x="1188" y="2629"/>
                  <a:ext cx="0" cy="37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69762" name="Group 58"/>
            <p:cNvGrpSpPr>
              <a:grpSpLocks/>
            </p:cNvGrpSpPr>
            <p:nvPr/>
          </p:nvGrpSpPr>
          <p:grpSpPr bwMode="auto">
            <a:xfrm>
              <a:off x="1075" y="1945"/>
              <a:ext cx="252" cy="684"/>
              <a:chOff x="1075" y="1945"/>
              <a:chExt cx="252" cy="684"/>
            </a:xfrm>
          </p:grpSpPr>
          <p:sp>
            <p:nvSpPr>
              <p:cNvPr id="69763" name="Line 59"/>
              <p:cNvSpPr>
                <a:spLocks noChangeShapeType="1"/>
              </p:cNvSpPr>
              <p:nvPr/>
            </p:nvSpPr>
            <p:spPr bwMode="auto">
              <a:xfrm>
                <a:off x="1326"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64" name="Line 60"/>
              <p:cNvSpPr>
                <a:spLocks noChangeShapeType="1"/>
              </p:cNvSpPr>
              <p:nvPr/>
            </p:nvSpPr>
            <p:spPr bwMode="auto">
              <a:xfrm>
                <a:off x="1075"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65" name="Line 61"/>
              <p:cNvSpPr>
                <a:spLocks noChangeShapeType="1"/>
              </p:cNvSpPr>
              <p:nvPr/>
            </p:nvSpPr>
            <p:spPr bwMode="auto">
              <a:xfrm>
                <a:off x="1076" y="1945"/>
                <a:ext cx="0" cy="64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66" name="Line 62"/>
              <p:cNvSpPr>
                <a:spLocks noChangeShapeType="1"/>
              </p:cNvSpPr>
              <p:nvPr/>
            </p:nvSpPr>
            <p:spPr bwMode="auto">
              <a:xfrm>
                <a:off x="1225"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67" name="Line 63"/>
              <p:cNvSpPr>
                <a:spLocks noChangeShapeType="1"/>
              </p:cNvSpPr>
              <p:nvPr/>
            </p:nvSpPr>
            <p:spPr bwMode="auto">
              <a:xfrm>
                <a:off x="1225" y="2594"/>
                <a:ext cx="1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68" name="Line 64"/>
              <p:cNvSpPr>
                <a:spLocks noChangeShapeType="1"/>
              </p:cNvSpPr>
              <p:nvPr/>
            </p:nvSpPr>
            <p:spPr bwMode="auto">
              <a:xfrm>
                <a:off x="1177" y="2594"/>
                <a:ext cx="0" cy="3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69" name="Line 65"/>
              <p:cNvSpPr>
                <a:spLocks noChangeShapeType="1"/>
              </p:cNvSpPr>
              <p:nvPr/>
            </p:nvSpPr>
            <p:spPr bwMode="auto">
              <a:xfrm>
                <a:off x="1214"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70" name="Line 66"/>
              <p:cNvSpPr>
                <a:spLocks noChangeShapeType="1"/>
              </p:cNvSpPr>
              <p:nvPr/>
            </p:nvSpPr>
            <p:spPr bwMode="auto">
              <a:xfrm>
                <a:off x="1177" y="2629"/>
                <a:ext cx="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69635" name="Text Box 67"/>
          <p:cNvSpPr txBox="1">
            <a:spLocks noChangeArrowheads="1"/>
          </p:cNvSpPr>
          <p:nvPr/>
        </p:nvSpPr>
        <p:spPr bwMode="auto">
          <a:xfrm>
            <a:off x="5476875" y="6353175"/>
            <a:ext cx="3609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rPr>
              <a:t>Zhou et al, </a:t>
            </a:r>
            <a:r>
              <a:rPr lang="en-US" sz="2000" i="1">
                <a:latin typeface="Arial Narrow" pitchFamily="34" charset="0"/>
              </a:rPr>
              <a:t>PNAS </a:t>
            </a:r>
            <a:r>
              <a:rPr lang="en-US" sz="2000">
                <a:latin typeface="Arial Narrow" pitchFamily="34" charset="0"/>
              </a:rPr>
              <a:t>102, 2005</a:t>
            </a:r>
          </a:p>
        </p:txBody>
      </p:sp>
      <p:sp>
        <p:nvSpPr>
          <p:cNvPr id="69636" name="Rectangle 68"/>
          <p:cNvSpPr>
            <a:spLocks noGrp="1" noChangeArrowheads="1"/>
          </p:cNvSpPr>
          <p:nvPr>
            <p:ph type="title"/>
          </p:nvPr>
        </p:nvSpPr>
        <p:spPr>
          <a:xfrm>
            <a:off x="0" y="444500"/>
            <a:ext cx="9142413" cy="974725"/>
          </a:xfrm>
        </p:spPr>
        <p:txBody>
          <a:bodyPr lIns="92075" tIns="46038" rIns="92075" bIns="46038"/>
          <a:lstStyle/>
          <a:p>
            <a:pPr>
              <a:lnSpc>
                <a:spcPct val="80000"/>
              </a:lnSpc>
            </a:pPr>
            <a:r>
              <a:rPr lang="en-US" sz="4000" smtClean="0">
                <a:latin typeface="Arial Narrow" pitchFamily="34" charset="0"/>
              </a:rPr>
              <a:t>Isolated Changes in Bath [HCO</a:t>
            </a:r>
            <a:r>
              <a:rPr lang="en-US" sz="4000" baseline="-25000" smtClean="0">
                <a:latin typeface="Arial Narrow" pitchFamily="34" charset="0"/>
              </a:rPr>
              <a:t>3</a:t>
            </a:r>
            <a:r>
              <a:rPr lang="en-US" sz="4000" baseline="30000" smtClean="0">
                <a:latin typeface="Arial Narrow" pitchFamily="34" charset="0"/>
              </a:rPr>
              <a:t>–</a:t>
            </a:r>
            <a:r>
              <a:rPr lang="en-US" sz="4000" smtClean="0">
                <a:latin typeface="Arial Narrow" pitchFamily="34" charset="0"/>
              </a:rPr>
              <a:t>], [CO</a:t>
            </a:r>
            <a:r>
              <a:rPr lang="en-US" sz="4000" baseline="-25000" smtClean="0">
                <a:latin typeface="Arial Narrow" pitchFamily="34" charset="0"/>
              </a:rPr>
              <a:t>2</a:t>
            </a:r>
            <a:r>
              <a:rPr lang="en-US" sz="4000" smtClean="0">
                <a:latin typeface="Arial Narrow" pitchFamily="34" charset="0"/>
              </a:rPr>
              <a:t>]  or pH (Proximal Tubule)</a:t>
            </a:r>
            <a:br>
              <a:rPr lang="en-US" sz="4000" smtClean="0">
                <a:latin typeface="Arial Narrow" pitchFamily="34" charset="0"/>
              </a:rPr>
            </a:br>
            <a:endParaRPr lang="en-US" sz="4000" smtClean="0">
              <a:latin typeface="Arial Narrow" pitchFamily="34" charset="0"/>
            </a:endParaRPr>
          </a:p>
        </p:txBody>
      </p:sp>
      <p:grpSp>
        <p:nvGrpSpPr>
          <p:cNvPr id="816197" name="Group 69"/>
          <p:cNvGrpSpPr>
            <a:grpSpLocks/>
          </p:cNvGrpSpPr>
          <p:nvPr/>
        </p:nvGrpSpPr>
        <p:grpSpPr bwMode="auto">
          <a:xfrm>
            <a:off x="2459038" y="1312863"/>
            <a:ext cx="4202112" cy="1379537"/>
            <a:chOff x="1550" y="1137"/>
            <a:chExt cx="2647" cy="869"/>
          </a:xfrm>
        </p:grpSpPr>
        <p:sp>
          <p:nvSpPr>
            <p:cNvPr id="69667" name="Rectangle 70"/>
            <p:cNvSpPr>
              <a:spLocks noChangeAspect="1" noChangeArrowheads="1"/>
            </p:cNvSpPr>
            <p:nvPr/>
          </p:nvSpPr>
          <p:spPr bwMode="auto">
            <a:xfrm>
              <a:off x="2154" y="1148"/>
              <a:ext cx="1372" cy="820"/>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9668" name="Group 71"/>
            <p:cNvGrpSpPr>
              <a:grpSpLocks noChangeAspect="1"/>
            </p:cNvGrpSpPr>
            <p:nvPr/>
          </p:nvGrpSpPr>
          <p:grpSpPr bwMode="auto">
            <a:xfrm>
              <a:off x="3263" y="1226"/>
              <a:ext cx="838" cy="780"/>
              <a:chOff x="3576" y="1724"/>
              <a:chExt cx="1395" cy="1297"/>
            </a:xfrm>
          </p:grpSpPr>
          <p:grpSp>
            <p:nvGrpSpPr>
              <p:cNvPr id="69745" name="Group 72"/>
              <p:cNvGrpSpPr>
                <a:grpSpLocks noChangeAspect="1"/>
              </p:cNvGrpSpPr>
              <p:nvPr/>
            </p:nvGrpSpPr>
            <p:grpSpPr bwMode="auto">
              <a:xfrm>
                <a:off x="3576" y="1988"/>
                <a:ext cx="266" cy="763"/>
                <a:chOff x="3576" y="1988"/>
                <a:chExt cx="266" cy="763"/>
              </a:xfrm>
            </p:grpSpPr>
            <p:sp>
              <p:nvSpPr>
                <p:cNvPr id="69749" name="Rectangle 73"/>
                <p:cNvSpPr>
                  <a:spLocks noChangeAspect="1"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50" name="AutoShape 74"/>
                <p:cNvSpPr>
                  <a:spLocks noChangeAspect="1"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9746" name="AutoShape 75"/>
              <p:cNvSpPr>
                <a:spLocks noChangeAspect="1" noChangeArrowheads="1"/>
              </p:cNvSpPr>
              <p:nvPr/>
            </p:nvSpPr>
            <p:spPr bwMode="auto">
              <a:xfrm rot="5400000">
                <a:off x="3617"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47" name="AutoShape 76"/>
              <p:cNvSpPr>
                <a:spLocks noChangeAspect="1" noChangeArrowheads="1"/>
              </p:cNvSpPr>
              <p:nvPr/>
            </p:nvSpPr>
            <p:spPr bwMode="auto">
              <a:xfrm rot="5400000">
                <a:off x="3717"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90 w 21600"/>
                  <a:gd name="T13" fmla="*/ 4582 h 21600"/>
                  <a:gd name="T14" fmla="*/ 17010 w 21600"/>
                  <a:gd name="T15" fmla="*/ 17018 h 21600"/>
                </a:gdLst>
                <a:ahLst/>
                <a:cxnLst>
                  <a:cxn ang="T8">
                    <a:pos x="T0" y="T1"/>
                  </a:cxn>
                  <a:cxn ang="T9">
                    <a:pos x="T2" y="T3"/>
                  </a:cxn>
                  <a:cxn ang="T10">
                    <a:pos x="T4" y="T5"/>
                  </a:cxn>
                  <a:cxn ang="T11">
                    <a:pos x="T6" y="T7"/>
                  </a:cxn>
                </a:cxnLst>
                <a:rect l="T12" t="T13" r="T14" b="T15"/>
                <a:pathLst>
                  <a:path w="21600" h="21600">
                    <a:moveTo>
                      <a:pt x="0" y="0"/>
                    </a:moveTo>
                    <a:lnTo>
                      <a:pt x="5592" y="21600"/>
                    </a:lnTo>
                    <a:lnTo>
                      <a:pt x="16008"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48" name="AutoShape 77"/>
              <p:cNvSpPr>
                <a:spLocks noChangeAspect="1" noChangeArrowheads="1"/>
              </p:cNvSpPr>
              <p:nvPr/>
            </p:nvSpPr>
            <p:spPr bwMode="auto">
              <a:xfrm rot="5400000">
                <a:off x="4109" y="2160"/>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765 w 21600"/>
                  <a:gd name="T13" fmla="*/ 2738 h 21600"/>
                  <a:gd name="T14" fmla="*/ 18835 w 21600"/>
                  <a:gd name="T15" fmla="*/ 18862 h 21600"/>
                </a:gdLst>
                <a:ahLst/>
                <a:cxnLst>
                  <a:cxn ang="T8">
                    <a:pos x="T0" y="T1"/>
                  </a:cxn>
                  <a:cxn ang="T9">
                    <a:pos x="T2" y="T3"/>
                  </a:cxn>
                  <a:cxn ang="T10">
                    <a:pos x="T4" y="T5"/>
                  </a:cxn>
                  <a:cxn ang="T11">
                    <a:pos x="T6" y="T7"/>
                  </a:cxn>
                </a:cxnLst>
                <a:rect l="T12" t="T13" r="T14" b="T15"/>
                <a:pathLst>
                  <a:path w="21600" h="21600">
                    <a:moveTo>
                      <a:pt x="0" y="0"/>
                    </a:moveTo>
                    <a:lnTo>
                      <a:pt x="1915" y="21600"/>
                    </a:lnTo>
                    <a:lnTo>
                      <a:pt x="19685"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9669" name="AutoShape 78"/>
            <p:cNvSpPr>
              <a:spLocks noChangeAspect="1" noChangeArrowheads="1"/>
            </p:cNvSpPr>
            <p:nvPr/>
          </p:nvSpPr>
          <p:spPr bwMode="auto">
            <a:xfrm rot="-5400000">
              <a:off x="3151" y="1554"/>
              <a:ext cx="324" cy="11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33 w 21600"/>
                <a:gd name="T13" fmla="*/ 4431 h 21600"/>
                <a:gd name="T14" fmla="*/ 17133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9670" name="Group 79"/>
            <p:cNvGrpSpPr>
              <a:grpSpLocks noChangeAspect="1"/>
            </p:cNvGrpSpPr>
            <p:nvPr/>
          </p:nvGrpSpPr>
          <p:grpSpPr bwMode="auto">
            <a:xfrm>
              <a:off x="3370" y="1517"/>
              <a:ext cx="822" cy="176"/>
              <a:chOff x="3754" y="2207"/>
              <a:chExt cx="1367" cy="294"/>
            </a:xfrm>
          </p:grpSpPr>
          <p:grpSp>
            <p:nvGrpSpPr>
              <p:cNvPr id="69738" name="Group 80"/>
              <p:cNvGrpSpPr>
                <a:grpSpLocks noChangeAspect="1"/>
              </p:cNvGrpSpPr>
              <p:nvPr/>
            </p:nvGrpSpPr>
            <p:grpSpPr bwMode="auto">
              <a:xfrm>
                <a:off x="3754" y="2207"/>
                <a:ext cx="653" cy="294"/>
                <a:chOff x="3754" y="2207"/>
                <a:chExt cx="653" cy="294"/>
              </a:xfrm>
            </p:grpSpPr>
            <p:sp>
              <p:nvSpPr>
                <p:cNvPr id="69742" name="Rectangle 81"/>
                <p:cNvSpPr>
                  <a:spLocks noChangeAspect="1" noChangeArrowheads="1"/>
                </p:cNvSpPr>
                <p:nvPr/>
              </p:nvSpPr>
              <p:spPr bwMode="auto">
                <a:xfrm>
                  <a:off x="3754" y="2314"/>
                  <a:ext cx="653" cy="84"/>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43" name="AutoShape 82"/>
                <p:cNvSpPr>
                  <a:spLocks noChangeAspect="1" noChangeArrowheads="1"/>
                </p:cNvSpPr>
                <p:nvPr/>
              </p:nvSpPr>
              <p:spPr bwMode="auto">
                <a:xfrm flipH="1">
                  <a:off x="3944" y="2207"/>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44" name="AutoShape 83"/>
                <p:cNvSpPr>
                  <a:spLocks noChangeAspect="1" noChangeArrowheads="1"/>
                </p:cNvSpPr>
                <p:nvPr/>
              </p:nvSpPr>
              <p:spPr bwMode="auto">
                <a:xfrm flipH="1" flipV="1">
                  <a:off x="3944" y="2393"/>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739" name="Group 84"/>
              <p:cNvGrpSpPr>
                <a:grpSpLocks noChangeAspect="1"/>
              </p:cNvGrpSpPr>
              <p:nvPr/>
            </p:nvGrpSpPr>
            <p:grpSpPr bwMode="auto">
              <a:xfrm>
                <a:off x="4400" y="2276"/>
                <a:ext cx="721" cy="178"/>
                <a:chOff x="4400" y="2276"/>
                <a:chExt cx="721" cy="178"/>
              </a:xfrm>
            </p:grpSpPr>
            <p:sp>
              <p:nvSpPr>
                <p:cNvPr id="69740" name="Rectangle 85"/>
                <p:cNvSpPr>
                  <a:spLocks noChangeAspect="1" noChangeArrowheads="1"/>
                </p:cNvSpPr>
                <p:nvPr/>
              </p:nvSpPr>
              <p:spPr bwMode="auto">
                <a:xfrm>
                  <a:off x="4400" y="2276"/>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41" name="Line 86"/>
                <p:cNvSpPr>
                  <a:spLocks noChangeAspect="1" noChangeShapeType="1"/>
                </p:cNvSpPr>
                <p:nvPr/>
              </p:nvSpPr>
              <p:spPr bwMode="auto">
                <a:xfrm>
                  <a:off x="4457" y="2371"/>
                  <a:ext cx="512"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69671" name="Group 87"/>
            <p:cNvGrpSpPr>
              <a:grpSpLocks noChangeAspect="1"/>
            </p:cNvGrpSpPr>
            <p:nvPr/>
          </p:nvGrpSpPr>
          <p:grpSpPr bwMode="auto">
            <a:xfrm>
              <a:off x="3308" y="1440"/>
              <a:ext cx="889" cy="335"/>
              <a:chOff x="3650" y="2079"/>
              <a:chExt cx="1480" cy="557"/>
            </a:xfrm>
          </p:grpSpPr>
          <p:grpSp>
            <p:nvGrpSpPr>
              <p:cNvPr id="69732" name="Group 88"/>
              <p:cNvGrpSpPr>
                <a:grpSpLocks noChangeAspect="1"/>
              </p:cNvGrpSpPr>
              <p:nvPr/>
            </p:nvGrpSpPr>
            <p:grpSpPr bwMode="auto">
              <a:xfrm>
                <a:off x="3650" y="2079"/>
                <a:ext cx="1477" cy="557"/>
                <a:chOff x="3655" y="2079"/>
                <a:chExt cx="1477" cy="557"/>
              </a:xfrm>
            </p:grpSpPr>
            <p:sp>
              <p:nvSpPr>
                <p:cNvPr id="69736" name="Freeform 89"/>
                <p:cNvSpPr>
                  <a:spLocks noChangeAspect="1"/>
                </p:cNvSpPr>
                <p:nvPr/>
              </p:nvSpPr>
              <p:spPr bwMode="auto">
                <a:xfrm>
                  <a:off x="3655" y="2079"/>
                  <a:ext cx="1477" cy="235"/>
                </a:xfrm>
                <a:custGeom>
                  <a:avLst/>
                  <a:gdLst>
                    <a:gd name="T0" fmla="*/ 0 w 1479"/>
                    <a:gd name="T1" fmla="*/ 2885 h 187"/>
                    <a:gd name="T2" fmla="*/ 94 w 1479"/>
                    <a:gd name="T3" fmla="*/ 2885 h 187"/>
                    <a:gd name="T4" fmla="*/ 171 w 1479"/>
                    <a:gd name="T5" fmla="*/ 2885 h 187"/>
                    <a:gd name="T6" fmla="*/ 273 w 1479"/>
                    <a:gd name="T7" fmla="*/ 2885 h 187"/>
                    <a:gd name="T8" fmla="*/ 432 w 1479"/>
                    <a:gd name="T9" fmla="*/ 2518 h 187"/>
                    <a:gd name="T10" fmla="*/ 665 w 1479"/>
                    <a:gd name="T11" fmla="*/ 1768 h 187"/>
                    <a:gd name="T12" fmla="*/ 883 w 1479"/>
                    <a:gd name="T13" fmla="*/ 1010 h 187"/>
                    <a:gd name="T14" fmla="*/ 1085 w 1479"/>
                    <a:gd name="T15" fmla="*/ 369 h 187"/>
                    <a:gd name="T16" fmla="*/ 1314 w 1479"/>
                    <a:gd name="T17" fmla="*/ 123 h 187"/>
                    <a:gd name="T18" fmla="*/ 1454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186"/>
                      </a:moveTo>
                      <a:lnTo>
                        <a:pt x="94" y="186"/>
                      </a:lnTo>
                      <a:lnTo>
                        <a:pt x="171" y="186"/>
                      </a:lnTo>
                      <a:lnTo>
                        <a:pt x="273" y="186"/>
                      </a:lnTo>
                      <a:lnTo>
                        <a:pt x="444" y="162"/>
                      </a:lnTo>
                      <a:lnTo>
                        <a:pt x="677" y="114"/>
                      </a:lnTo>
                      <a:lnTo>
                        <a:pt x="895" y="65"/>
                      </a:lnTo>
                      <a:lnTo>
                        <a:pt x="1097" y="24"/>
                      </a:lnTo>
                      <a:lnTo>
                        <a:pt x="1338" y="8"/>
                      </a:lnTo>
                      <a:lnTo>
                        <a:pt x="1478"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37" name="Freeform 90"/>
                <p:cNvSpPr>
                  <a:spLocks noChangeAspect="1"/>
                </p:cNvSpPr>
                <p:nvPr/>
              </p:nvSpPr>
              <p:spPr bwMode="auto">
                <a:xfrm>
                  <a:off x="3655" y="2400"/>
                  <a:ext cx="1477" cy="236"/>
                </a:xfrm>
                <a:custGeom>
                  <a:avLst/>
                  <a:gdLst>
                    <a:gd name="T0" fmla="*/ 0 w 1479"/>
                    <a:gd name="T1" fmla="*/ 0 h 187"/>
                    <a:gd name="T2" fmla="*/ 94 w 1479"/>
                    <a:gd name="T3" fmla="*/ 0 h 187"/>
                    <a:gd name="T4" fmla="*/ 171 w 1479"/>
                    <a:gd name="T5" fmla="*/ 0 h 187"/>
                    <a:gd name="T6" fmla="*/ 273 w 1479"/>
                    <a:gd name="T7" fmla="*/ 0 h 187"/>
                    <a:gd name="T8" fmla="*/ 432 w 1479"/>
                    <a:gd name="T9" fmla="*/ 390 h 187"/>
                    <a:gd name="T10" fmla="*/ 665 w 1479"/>
                    <a:gd name="T11" fmla="*/ 1181 h 187"/>
                    <a:gd name="T12" fmla="*/ 883 w 1479"/>
                    <a:gd name="T13" fmla="*/ 1984 h 187"/>
                    <a:gd name="T14" fmla="*/ 1085 w 1479"/>
                    <a:gd name="T15" fmla="*/ 2631 h 187"/>
                    <a:gd name="T16" fmla="*/ 1314 w 1479"/>
                    <a:gd name="T17" fmla="*/ 2882 h 187"/>
                    <a:gd name="T18" fmla="*/ 1454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0"/>
                      </a:moveTo>
                      <a:lnTo>
                        <a:pt x="94" y="0"/>
                      </a:lnTo>
                      <a:lnTo>
                        <a:pt x="171" y="0"/>
                      </a:lnTo>
                      <a:lnTo>
                        <a:pt x="273" y="0"/>
                      </a:lnTo>
                      <a:lnTo>
                        <a:pt x="444" y="24"/>
                      </a:lnTo>
                      <a:lnTo>
                        <a:pt x="677" y="72"/>
                      </a:lnTo>
                      <a:lnTo>
                        <a:pt x="895" y="121"/>
                      </a:lnTo>
                      <a:lnTo>
                        <a:pt x="1097" y="162"/>
                      </a:lnTo>
                      <a:lnTo>
                        <a:pt x="1338" y="177"/>
                      </a:lnTo>
                      <a:lnTo>
                        <a:pt x="1478"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9733" name="Group 91"/>
              <p:cNvGrpSpPr>
                <a:grpSpLocks noChangeAspect="1"/>
              </p:cNvGrpSpPr>
              <p:nvPr/>
            </p:nvGrpSpPr>
            <p:grpSpPr bwMode="auto">
              <a:xfrm>
                <a:off x="4405" y="2279"/>
                <a:ext cx="725" cy="175"/>
                <a:chOff x="4405" y="2279"/>
                <a:chExt cx="725" cy="175"/>
              </a:xfrm>
            </p:grpSpPr>
            <p:sp>
              <p:nvSpPr>
                <p:cNvPr id="69734" name="Line 92"/>
                <p:cNvSpPr>
                  <a:spLocks noChangeAspect="1" noChangeShapeType="1"/>
                </p:cNvSpPr>
                <p:nvPr/>
              </p:nvSpPr>
              <p:spPr bwMode="auto">
                <a:xfrm flipH="1">
                  <a:off x="4405" y="2279"/>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35" name="Line 93"/>
                <p:cNvSpPr>
                  <a:spLocks noChangeAspect="1" noChangeShapeType="1"/>
                </p:cNvSpPr>
                <p:nvPr/>
              </p:nvSpPr>
              <p:spPr bwMode="auto">
                <a:xfrm flipH="1">
                  <a:off x="4408" y="2454"/>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69672" name="Group 94"/>
            <p:cNvGrpSpPr>
              <a:grpSpLocks noChangeAspect="1"/>
            </p:cNvGrpSpPr>
            <p:nvPr/>
          </p:nvGrpSpPr>
          <p:grpSpPr bwMode="auto">
            <a:xfrm>
              <a:off x="1632" y="1223"/>
              <a:ext cx="838" cy="779"/>
              <a:chOff x="861" y="1718"/>
              <a:chExt cx="1395" cy="1297"/>
            </a:xfrm>
          </p:grpSpPr>
          <p:grpSp>
            <p:nvGrpSpPr>
              <p:cNvPr id="69726" name="Group 95"/>
              <p:cNvGrpSpPr>
                <a:grpSpLocks noChangeAspect="1"/>
              </p:cNvGrpSpPr>
              <p:nvPr/>
            </p:nvGrpSpPr>
            <p:grpSpPr bwMode="auto">
              <a:xfrm flipH="1">
                <a:off x="1990" y="1988"/>
                <a:ext cx="266" cy="763"/>
                <a:chOff x="3576" y="1988"/>
                <a:chExt cx="266" cy="763"/>
              </a:xfrm>
            </p:grpSpPr>
            <p:sp>
              <p:nvSpPr>
                <p:cNvPr id="69730" name="Rectangle 96"/>
                <p:cNvSpPr>
                  <a:spLocks noChangeAspect="1"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31" name="AutoShape 97"/>
                <p:cNvSpPr>
                  <a:spLocks noChangeAspect="1"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9727" name="AutoShape 98"/>
              <p:cNvSpPr>
                <a:spLocks noChangeAspect="1" noChangeArrowheads="1"/>
              </p:cNvSpPr>
              <p:nvPr/>
            </p:nvSpPr>
            <p:spPr bwMode="auto">
              <a:xfrm rot="16200000" flipH="1">
                <a:off x="1409"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28" name="AutoShape 99"/>
              <p:cNvSpPr>
                <a:spLocks noChangeAspect="1" noChangeArrowheads="1"/>
              </p:cNvSpPr>
              <p:nvPr/>
            </p:nvSpPr>
            <p:spPr bwMode="auto">
              <a:xfrm rot="16200000" flipH="1">
                <a:off x="996"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13 w 21600"/>
                  <a:gd name="T13" fmla="*/ 4513 h 21600"/>
                  <a:gd name="T14" fmla="*/ 17087 w 21600"/>
                  <a:gd name="T15" fmla="*/ 17087 h 21600"/>
                </a:gdLst>
                <a:ahLst/>
                <a:cxnLst>
                  <a:cxn ang="T8">
                    <a:pos x="T0" y="T1"/>
                  </a:cxn>
                  <a:cxn ang="T9">
                    <a:pos x="T2" y="T3"/>
                  </a:cxn>
                  <a:cxn ang="T10">
                    <a:pos x="T4" y="T5"/>
                  </a:cxn>
                  <a:cxn ang="T11">
                    <a:pos x="T6" y="T7"/>
                  </a:cxn>
                </a:cxnLst>
                <a:rect l="T12" t="T13" r="T14" b="T15"/>
                <a:pathLst>
                  <a:path w="21600" h="21600">
                    <a:moveTo>
                      <a:pt x="0" y="0"/>
                    </a:moveTo>
                    <a:lnTo>
                      <a:pt x="5419" y="21600"/>
                    </a:lnTo>
                    <a:lnTo>
                      <a:pt x="16181"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29" name="AutoShape 100"/>
              <p:cNvSpPr>
                <a:spLocks noChangeAspect="1" noChangeArrowheads="1"/>
              </p:cNvSpPr>
              <p:nvPr/>
            </p:nvSpPr>
            <p:spPr bwMode="auto">
              <a:xfrm rot="16200000" flipH="1">
                <a:off x="425" y="2154"/>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665 w 21600"/>
                  <a:gd name="T13" fmla="*/ 2687 h 21600"/>
                  <a:gd name="T14" fmla="*/ 18935 w 21600"/>
                  <a:gd name="T15" fmla="*/ 18913 h 21600"/>
                </a:gdLst>
                <a:ahLst/>
                <a:cxnLst>
                  <a:cxn ang="T8">
                    <a:pos x="T0" y="T1"/>
                  </a:cxn>
                  <a:cxn ang="T9">
                    <a:pos x="T2" y="T3"/>
                  </a:cxn>
                  <a:cxn ang="T10">
                    <a:pos x="T4" y="T5"/>
                  </a:cxn>
                  <a:cxn ang="T11">
                    <a:pos x="T6" y="T7"/>
                  </a:cxn>
                </a:cxnLst>
                <a:rect l="T12" t="T13" r="T14" b="T15"/>
                <a:pathLst>
                  <a:path w="21600" h="21600">
                    <a:moveTo>
                      <a:pt x="0" y="0"/>
                    </a:moveTo>
                    <a:lnTo>
                      <a:pt x="1731" y="21600"/>
                    </a:lnTo>
                    <a:lnTo>
                      <a:pt x="19869"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9673" name="Group 101"/>
            <p:cNvGrpSpPr>
              <a:grpSpLocks noChangeAspect="1"/>
            </p:cNvGrpSpPr>
            <p:nvPr/>
          </p:nvGrpSpPr>
          <p:grpSpPr bwMode="auto">
            <a:xfrm>
              <a:off x="2336" y="1366"/>
              <a:ext cx="182" cy="97"/>
              <a:chOff x="2034" y="1956"/>
              <a:chExt cx="302" cy="161"/>
            </a:xfrm>
          </p:grpSpPr>
          <p:sp>
            <p:nvSpPr>
              <p:cNvPr id="69724" name="AutoShape 102"/>
              <p:cNvSpPr>
                <a:spLocks noChangeAspect="1" noChangeArrowheads="1"/>
              </p:cNvSpPr>
              <p:nvPr/>
            </p:nvSpPr>
            <p:spPr bwMode="auto">
              <a:xfrm>
                <a:off x="2034" y="1988"/>
                <a:ext cx="177" cy="129"/>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25" name="Rectangle 103"/>
              <p:cNvSpPr>
                <a:spLocks noChangeAspect="1" noChangeArrowheads="1"/>
              </p:cNvSpPr>
              <p:nvPr/>
            </p:nvSpPr>
            <p:spPr bwMode="auto">
              <a:xfrm>
                <a:off x="2126" y="1956"/>
                <a:ext cx="210" cy="161"/>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674" name="Group 104"/>
            <p:cNvGrpSpPr>
              <a:grpSpLocks noChangeAspect="1"/>
            </p:cNvGrpSpPr>
            <p:nvPr/>
          </p:nvGrpSpPr>
          <p:grpSpPr bwMode="auto">
            <a:xfrm>
              <a:off x="2322" y="1700"/>
              <a:ext cx="204" cy="139"/>
              <a:chOff x="2010" y="2511"/>
              <a:chExt cx="339" cy="232"/>
            </a:xfrm>
          </p:grpSpPr>
          <p:sp>
            <p:nvSpPr>
              <p:cNvPr id="69721" name="AutoShape 105"/>
              <p:cNvSpPr>
                <a:spLocks noChangeAspect="1" noChangeArrowheads="1"/>
              </p:cNvSpPr>
              <p:nvPr/>
            </p:nvSpPr>
            <p:spPr bwMode="auto">
              <a:xfrm flipV="1">
                <a:off x="2010" y="2561"/>
                <a:ext cx="200" cy="182"/>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22" name="Rectangle 106"/>
              <p:cNvSpPr>
                <a:spLocks noChangeAspect="1" noChangeArrowheads="1"/>
              </p:cNvSpPr>
              <p:nvPr/>
            </p:nvSpPr>
            <p:spPr bwMode="auto">
              <a:xfrm flipV="1">
                <a:off x="2114" y="2561"/>
                <a:ext cx="235" cy="182"/>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23" name="Rectangle 107"/>
              <p:cNvSpPr>
                <a:spLocks noChangeAspect="1" noChangeArrowheads="1"/>
              </p:cNvSpPr>
              <p:nvPr/>
            </p:nvSpPr>
            <p:spPr bwMode="auto">
              <a:xfrm>
                <a:off x="2081" y="2511"/>
                <a:ext cx="156" cy="95"/>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675" name="Group 108"/>
            <p:cNvGrpSpPr>
              <a:grpSpLocks noChangeAspect="1"/>
            </p:cNvGrpSpPr>
            <p:nvPr/>
          </p:nvGrpSpPr>
          <p:grpSpPr bwMode="auto">
            <a:xfrm>
              <a:off x="1636" y="1225"/>
              <a:ext cx="836" cy="776"/>
              <a:chOff x="828" y="1722"/>
              <a:chExt cx="1391" cy="1290"/>
            </a:xfrm>
          </p:grpSpPr>
          <p:sp>
            <p:nvSpPr>
              <p:cNvPr id="69719" name="Freeform 109"/>
              <p:cNvSpPr>
                <a:spLocks noChangeAspect="1"/>
              </p:cNvSpPr>
              <p:nvPr/>
            </p:nvSpPr>
            <p:spPr bwMode="auto">
              <a:xfrm>
                <a:off x="828" y="1722"/>
                <a:ext cx="1391" cy="430"/>
              </a:xfrm>
              <a:custGeom>
                <a:avLst/>
                <a:gdLst>
                  <a:gd name="T0" fmla="*/ 1368 w 1393"/>
                  <a:gd name="T1" fmla="*/ 3398 h 341"/>
                  <a:gd name="T2" fmla="*/ 1274 w 1393"/>
                  <a:gd name="T3" fmla="*/ 3398 h 341"/>
                  <a:gd name="T4" fmla="*/ 1228 w 1393"/>
                  <a:gd name="T5" fmla="*/ 3398 h 341"/>
                  <a:gd name="T6" fmla="*/ 1181 w 1393"/>
                  <a:gd name="T7" fmla="*/ 4449 h 341"/>
                  <a:gd name="T8" fmla="*/ 1119 w 1393"/>
                  <a:gd name="T9" fmla="*/ 5495 h 341"/>
                  <a:gd name="T10" fmla="*/ 1042 w 1393"/>
                  <a:gd name="T11" fmla="*/ 5094 h 341"/>
                  <a:gd name="T12" fmla="*/ 726 w 1393"/>
                  <a:gd name="T13" fmla="*/ 3005 h 341"/>
                  <a:gd name="T14" fmla="*/ 334 w 1393"/>
                  <a:gd name="T15" fmla="*/ 928 h 341"/>
                  <a:gd name="T16" fmla="*/ 0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210"/>
                    </a:moveTo>
                    <a:lnTo>
                      <a:pt x="1298" y="210"/>
                    </a:lnTo>
                    <a:lnTo>
                      <a:pt x="1252" y="210"/>
                    </a:lnTo>
                    <a:lnTo>
                      <a:pt x="1205" y="275"/>
                    </a:lnTo>
                    <a:lnTo>
                      <a:pt x="1143" y="340"/>
                    </a:lnTo>
                    <a:lnTo>
                      <a:pt x="1065" y="315"/>
                    </a:lnTo>
                    <a:lnTo>
                      <a:pt x="738" y="186"/>
                    </a:lnTo>
                    <a:lnTo>
                      <a:pt x="334" y="57"/>
                    </a:lnTo>
                    <a:lnTo>
                      <a:pt x="0"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20" name="Freeform 110"/>
              <p:cNvSpPr>
                <a:spLocks noChangeAspect="1"/>
              </p:cNvSpPr>
              <p:nvPr/>
            </p:nvSpPr>
            <p:spPr bwMode="auto">
              <a:xfrm>
                <a:off x="828" y="2583"/>
                <a:ext cx="1391" cy="429"/>
              </a:xfrm>
              <a:custGeom>
                <a:avLst/>
                <a:gdLst>
                  <a:gd name="T0" fmla="*/ 1368 w 1393"/>
                  <a:gd name="T1" fmla="*/ 2044 h 341"/>
                  <a:gd name="T2" fmla="*/ 1274 w 1393"/>
                  <a:gd name="T3" fmla="*/ 2044 h 341"/>
                  <a:gd name="T4" fmla="*/ 1228 w 1393"/>
                  <a:gd name="T5" fmla="*/ 2044 h 341"/>
                  <a:gd name="T6" fmla="*/ 1181 w 1393"/>
                  <a:gd name="T7" fmla="*/ 1027 h 341"/>
                  <a:gd name="T8" fmla="*/ 1119 w 1393"/>
                  <a:gd name="T9" fmla="*/ 0 h 341"/>
                  <a:gd name="T10" fmla="*/ 1042 w 1393"/>
                  <a:gd name="T11" fmla="*/ 370 h 341"/>
                  <a:gd name="T12" fmla="*/ 726 w 1393"/>
                  <a:gd name="T13" fmla="*/ 2423 h 341"/>
                  <a:gd name="T14" fmla="*/ 334 w 1393"/>
                  <a:gd name="T15" fmla="*/ 4454 h 341"/>
                  <a:gd name="T16" fmla="*/ 0 w 1393"/>
                  <a:gd name="T17" fmla="*/ 5348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130"/>
                    </a:moveTo>
                    <a:lnTo>
                      <a:pt x="1298" y="130"/>
                    </a:lnTo>
                    <a:lnTo>
                      <a:pt x="1252" y="130"/>
                    </a:lnTo>
                    <a:lnTo>
                      <a:pt x="1205" y="65"/>
                    </a:lnTo>
                    <a:lnTo>
                      <a:pt x="1143" y="0"/>
                    </a:lnTo>
                    <a:lnTo>
                      <a:pt x="1065" y="24"/>
                    </a:lnTo>
                    <a:lnTo>
                      <a:pt x="738" y="154"/>
                    </a:lnTo>
                    <a:lnTo>
                      <a:pt x="334" y="283"/>
                    </a:lnTo>
                    <a:lnTo>
                      <a:pt x="0"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9676" name="AutoShape 111"/>
            <p:cNvSpPr>
              <a:spLocks noChangeAspect="1" noChangeArrowheads="1"/>
            </p:cNvSpPr>
            <p:nvPr/>
          </p:nvSpPr>
          <p:spPr bwMode="auto">
            <a:xfrm rot="5400000">
              <a:off x="2359" y="1508"/>
              <a:ext cx="184" cy="18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817 w 21600"/>
                <a:gd name="T13" fmla="*/ 2833 h 21600"/>
                <a:gd name="T14" fmla="*/ 18783 w 21600"/>
                <a:gd name="T15" fmla="*/ 18767 h 21600"/>
              </a:gdLst>
              <a:ahLst/>
              <a:cxnLst>
                <a:cxn ang="T8">
                  <a:pos x="T0" y="T1"/>
                </a:cxn>
                <a:cxn ang="T9">
                  <a:pos x="T2" y="T3"/>
                </a:cxn>
                <a:cxn ang="T10">
                  <a:pos x="T4" y="T5"/>
                </a:cxn>
                <a:cxn ang="T11">
                  <a:pos x="T6" y="T7"/>
                </a:cxn>
              </a:cxnLst>
              <a:rect l="T12" t="T13" r="T14" b="T15"/>
              <a:pathLst>
                <a:path w="21600" h="21600">
                  <a:moveTo>
                    <a:pt x="0" y="0"/>
                  </a:moveTo>
                  <a:lnTo>
                    <a:pt x="2142" y="21600"/>
                  </a:lnTo>
                  <a:lnTo>
                    <a:pt x="19458"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677" name="Rectangle 112"/>
            <p:cNvSpPr>
              <a:spLocks noChangeAspect="1" noChangeArrowheads="1"/>
            </p:cNvSpPr>
            <p:nvPr/>
          </p:nvSpPr>
          <p:spPr bwMode="auto">
            <a:xfrm>
              <a:off x="2351" y="1505"/>
              <a:ext cx="1019" cy="19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69678" name="Group 113"/>
            <p:cNvGrpSpPr>
              <a:grpSpLocks noChangeAspect="1"/>
            </p:cNvGrpSpPr>
            <p:nvPr/>
          </p:nvGrpSpPr>
          <p:grpSpPr bwMode="auto">
            <a:xfrm>
              <a:off x="1553" y="1526"/>
              <a:ext cx="879" cy="175"/>
              <a:chOff x="730" y="2222"/>
              <a:chExt cx="1463" cy="292"/>
            </a:xfrm>
          </p:grpSpPr>
          <p:grpSp>
            <p:nvGrpSpPr>
              <p:cNvPr id="69712" name="Group 114"/>
              <p:cNvGrpSpPr>
                <a:grpSpLocks noChangeAspect="1"/>
              </p:cNvGrpSpPr>
              <p:nvPr/>
            </p:nvGrpSpPr>
            <p:grpSpPr bwMode="auto">
              <a:xfrm>
                <a:off x="1446" y="2222"/>
                <a:ext cx="747" cy="292"/>
                <a:chOff x="1446" y="2222"/>
                <a:chExt cx="747" cy="292"/>
              </a:xfrm>
            </p:grpSpPr>
            <p:sp>
              <p:nvSpPr>
                <p:cNvPr id="69716" name="Rectangle 115"/>
                <p:cNvSpPr>
                  <a:spLocks noChangeAspect="1" noChangeArrowheads="1"/>
                </p:cNvSpPr>
                <p:nvPr/>
              </p:nvSpPr>
              <p:spPr bwMode="auto">
                <a:xfrm>
                  <a:off x="1448" y="2330"/>
                  <a:ext cx="745" cy="81"/>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17" name="AutoShape 116"/>
                <p:cNvSpPr>
                  <a:spLocks noChangeAspect="1" noChangeArrowheads="1"/>
                </p:cNvSpPr>
                <p:nvPr/>
              </p:nvSpPr>
              <p:spPr bwMode="auto">
                <a:xfrm>
                  <a:off x="1446" y="2222"/>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18" name="AutoShape 117"/>
                <p:cNvSpPr>
                  <a:spLocks noChangeAspect="1" noChangeArrowheads="1"/>
                </p:cNvSpPr>
                <p:nvPr/>
              </p:nvSpPr>
              <p:spPr bwMode="auto">
                <a:xfrm flipV="1">
                  <a:off x="1450" y="2406"/>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713" name="Group 118"/>
              <p:cNvGrpSpPr>
                <a:grpSpLocks noChangeAspect="1"/>
              </p:cNvGrpSpPr>
              <p:nvPr/>
            </p:nvGrpSpPr>
            <p:grpSpPr bwMode="auto">
              <a:xfrm>
                <a:off x="730" y="2274"/>
                <a:ext cx="721" cy="178"/>
                <a:chOff x="730" y="2274"/>
                <a:chExt cx="721" cy="178"/>
              </a:xfrm>
            </p:grpSpPr>
            <p:sp>
              <p:nvSpPr>
                <p:cNvPr id="69714" name="Rectangle 119"/>
                <p:cNvSpPr>
                  <a:spLocks noChangeAspect="1" noChangeArrowheads="1"/>
                </p:cNvSpPr>
                <p:nvPr/>
              </p:nvSpPr>
              <p:spPr bwMode="auto">
                <a:xfrm>
                  <a:off x="730" y="2274"/>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15" name="Line 120"/>
                <p:cNvSpPr>
                  <a:spLocks noChangeAspect="1" noChangeShapeType="1"/>
                </p:cNvSpPr>
                <p:nvPr/>
              </p:nvSpPr>
              <p:spPr bwMode="auto">
                <a:xfrm>
                  <a:off x="921" y="2371"/>
                  <a:ext cx="515"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69679" name="Group 121"/>
            <p:cNvGrpSpPr>
              <a:grpSpLocks noChangeAspect="1"/>
            </p:cNvGrpSpPr>
            <p:nvPr/>
          </p:nvGrpSpPr>
          <p:grpSpPr bwMode="auto">
            <a:xfrm>
              <a:off x="1550" y="1451"/>
              <a:ext cx="889" cy="327"/>
              <a:chOff x="725" y="2098"/>
              <a:chExt cx="1479" cy="543"/>
            </a:xfrm>
          </p:grpSpPr>
          <p:grpSp>
            <p:nvGrpSpPr>
              <p:cNvPr id="69706" name="Group 122"/>
              <p:cNvGrpSpPr>
                <a:grpSpLocks noChangeAspect="1"/>
              </p:cNvGrpSpPr>
              <p:nvPr/>
            </p:nvGrpSpPr>
            <p:grpSpPr bwMode="auto">
              <a:xfrm>
                <a:off x="725" y="2098"/>
                <a:ext cx="1479" cy="543"/>
                <a:chOff x="725" y="2103"/>
                <a:chExt cx="1479" cy="543"/>
              </a:xfrm>
            </p:grpSpPr>
            <p:sp>
              <p:nvSpPr>
                <p:cNvPr id="69710" name="Freeform 123"/>
                <p:cNvSpPr>
                  <a:spLocks noChangeAspect="1"/>
                </p:cNvSpPr>
                <p:nvPr/>
              </p:nvSpPr>
              <p:spPr bwMode="auto">
                <a:xfrm>
                  <a:off x="725" y="2103"/>
                  <a:ext cx="1479" cy="235"/>
                </a:xfrm>
                <a:custGeom>
                  <a:avLst/>
                  <a:gdLst>
                    <a:gd name="T0" fmla="*/ 1478 w 1479"/>
                    <a:gd name="T1" fmla="*/ 2885 h 187"/>
                    <a:gd name="T2" fmla="*/ 1384 w 1479"/>
                    <a:gd name="T3" fmla="*/ 2885 h 187"/>
                    <a:gd name="T4" fmla="*/ 1307 w 1479"/>
                    <a:gd name="T5" fmla="*/ 2885 h 187"/>
                    <a:gd name="T6" fmla="*/ 1205 w 1479"/>
                    <a:gd name="T7" fmla="*/ 2885 h 187"/>
                    <a:gd name="T8" fmla="*/ 1034 w 1479"/>
                    <a:gd name="T9" fmla="*/ 2518 h 187"/>
                    <a:gd name="T10" fmla="*/ 801 w 1479"/>
                    <a:gd name="T11" fmla="*/ 1768 h 187"/>
                    <a:gd name="T12" fmla="*/ 583 w 1479"/>
                    <a:gd name="T13" fmla="*/ 1010 h 187"/>
                    <a:gd name="T14" fmla="*/ 381 w 1479"/>
                    <a:gd name="T15" fmla="*/ 369 h 187"/>
                    <a:gd name="T16" fmla="*/ 140 w 1479"/>
                    <a:gd name="T17" fmla="*/ 123 h 187"/>
                    <a:gd name="T18" fmla="*/ 0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186"/>
                      </a:moveTo>
                      <a:lnTo>
                        <a:pt x="1384" y="186"/>
                      </a:lnTo>
                      <a:lnTo>
                        <a:pt x="1307" y="186"/>
                      </a:lnTo>
                      <a:lnTo>
                        <a:pt x="1205" y="186"/>
                      </a:lnTo>
                      <a:lnTo>
                        <a:pt x="1034" y="162"/>
                      </a:lnTo>
                      <a:lnTo>
                        <a:pt x="801" y="114"/>
                      </a:lnTo>
                      <a:lnTo>
                        <a:pt x="583" y="65"/>
                      </a:lnTo>
                      <a:lnTo>
                        <a:pt x="381" y="24"/>
                      </a:lnTo>
                      <a:lnTo>
                        <a:pt x="140" y="8"/>
                      </a:lnTo>
                      <a:lnTo>
                        <a:pt x="0"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711" name="Freeform 124"/>
                <p:cNvSpPr>
                  <a:spLocks noChangeAspect="1"/>
                </p:cNvSpPr>
                <p:nvPr/>
              </p:nvSpPr>
              <p:spPr bwMode="auto">
                <a:xfrm>
                  <a:off x="725" y="2410"/>
                  <a:ext cx="1479" cy="236"/>
                </a:xfrm>
                <a:custGeom>
                  <a:avLst/>
                  <a:gdLst>
                    <a:gd name="T0" fmla="*/ 1478 w 1479"/>
                    <a:gd name="T1" fmla="*/ 0 h 187"/>
                    <a:gd name="T2" fmla="*/ 1384 w 1479"/>
                    <a:gd name="T3" fmla="*/ 0 h 187"/>
                    <a:gd name="T4" fmla="*/ 1307 w 1479"/>
                    <a:gd name="T5" fmla="*/ 0 h 187"/>
                    <a:gd name="T6" fmla="*/ 1205 w 1479"/>
                    <a:gd name="T7" fmla="*/ 0 h 187"/>
                    <a:gd name="T8" fmla="*/ 1034 w 1479"/>
                    <a:gd name="T9" fmla="*/ 390 h 187"/>
                    <a:gd name="T10" fmla="*/ 801 w 1479"/>
                    <a:gd name="T11" fmla="*/ 1181 h 187"/>
                    <a:gd name="T12" fmla="*/ 583 w 1479"/>
                    <a:gd name="T13" fmla="*/ 1984 h 187"/>
                    <a:gd name="T14" fmla="*/ 381 w 1479"/>
                    <a:gd name="T15" fmla="*/ 2631 h 187"/>
                    <a:gd name="T16" fmla="*/ 140 w 1479"/>
                    <a:gd name="T17" fmla="*/ 2882 h 187"/>
                    <a:gd name="T18" fmla="*/ 0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0"/>
                      </a:moveTo>
                      <a:lnTo>
                        <a:pt x="1384" y="0"/>
                      </a:lnTo>
                      <a:lnTo>
                        <a:pt x="1307" y="0"/>
                      </a:lnTo>
                      <a:lnTo>
                        <a:pt x="1205" y="0"/>
                      </a:lnTo>
                      <a:lnTo>
                        <a:pt x="1034" y="24"/>
                      </a:lnTo>
                      <a:lnTo>
                        <a:pt x="801" y="72"/>
                      </a:lnTo>
                      <a:lnTo>
                        <a:pt x="583" y="121"/>
                      </a:lnTo>
                      <a:lnTo>
                        <a:pt x="381" y="162"/>
                      </a:lnTo>
                      <a:lnTo>
                        <a:pt x="140" y="177"/>
                      </a:lnTo>
                      <a:lnTo>
                        <a:pt x="0"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9707" name="Group 125"/>
              <p:cNvGrpSpPr>
                <a:grpSpLocks noChangeAspect="1"/>
              </p:cNvGrpSpPr>
              <p:nvPr/>
            </p:nvGrpSpPr>
            <p:grpSpPr bwMode="auto">
              <a:xfrm>
                <a:off x="727" y="2279"/>
                <a:ext cx="725" cy="175"/>
                <a:chOff x="727" y="2279"/>
                <a:chExt cx="725" cy="175"/>
              </a:xfrm>
            </p:grpSpPr>
            <p:sp>
              <p:nvSpPr>
                <p:cNvPr id="69708" name="Line 126"/>
                <p:cNvSpPr>
                  <a:spLocks noChangeAspect="1" noChangeShapeType="1"/>
                </p:cNvSpPr>
                <p:nvPr/>
              </p:nvSpPr>
              <p:spPr bwMode="auto">
                <a:xfrm>
                  <a:off x="730" y="2279"/>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709" name="Line 127"/>
                <p:cNvSpPr>
                  <a:spLocks noChangeAspect="1" noChangeShapeType="1"/>
                </p:cNvSpPr>
                <p:nvPr/>
              </p:nvSpPr>
              <p:spPr bwMode="auto">
                <a:xfrm>
                  <a:off x="727" y="2454"/>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69680" name="Rectangle 128"/>
            <p:cNvSpPr>
              <a:spLocks noChangeAspect="1" noChangeArrowheads="1"/>
            </p:cNvSpPr>
            <p:nvPr/>
          </p:nvSpPr>
          <p:spPr bwMode="auto">
            <a:xfrm>
              <a:off x="2117" y="1137"/>
              <a:ext cx="33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solidFill>
                    <a:schemeClr val="tx1"/>
                  </a:solidFill>
                  <a:latin typeface="Arial Narrow" pitchFamily="34" charset="0"/>
                </a:rPr>
                <a:t>Bath</a:t>
              </a:r>
            </a:p>
          </p:txBody>
        </p:sp>
        <p:sp>
          <p:nvSpPr>
            <p:cNvPr id="69681" name="AutoShape 129"/>
            <p:cNvSpPr>
              <a:spLocks noChangeAspect="1" noChangeArrowheads="1"/>
            </p:cNvSpPr>
            <p:nvPr/>
          </p:nvSpPr>
          <p:spPr bwMode="auto">
            <a:xfrm flipH="1">
              <a:off x="3286" y="1380"/>
              <a:ext cx="107" cy="78"/>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82" name="Rectangle 130"/>
            <p:cNvSpPr>
              <a:spLocks noChangeAspect="1" noChangeArrowheads="1"/>
            </p:cNvSpPr>
            <p:nvPr/>
          </p:nvSpPr>
          <p:spPr bwMode="auto">
            <a:xfrm flipH="1">
              <a:off x="3209" y="1384"/>
              <a:ext cx="127" cy="85"/>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83" name="AutoShape 131"/>
            <p:cNvSpPr>
              <a:spLocks noChangeAspect="1" noChangeArrowheads="1"/>
            </p:cNvSpPr>
            <p:nvPr/>
          </p:nvSpPr>
          <p:spPr bwMode="auto">
            <a:xfrm flipV="1">
              <a:off x="3295" y="1757"/>
              <a:ext cx="107" cy="78"/>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84" name="Rectangle 132"/>
            <p:cNvSpPr>
              <a:spLocks noChangeAspect="1" noChangeArrowheads="1"/>
            </p:cNvSpPr>
            <p:nvPr/>
          </p:nvSpPr>
          <p:spPr bwMode="auto">
            <a:xfrm flipH="1" flipV="1">
              <a:off x="3230" y="1744"/>
              <a:ext cx="127" cy="97"/>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eaLnBrk="0" hangingPunct="0"/>
              <a:endParaRPr lang="en-US">
                <a:solidFill>
                  <a:schemeClr val="tx1"/>
                </a:solidFill>
              </a:endParaRPr>
            </a:p>
          </p:txBody>
        </p:sp>
        <p:sp>
          <p:nvSpPr>
            <p:cNvPr id="69685" name="Freeform 133"/>
            <p:cNvSpPr>
              <a:spLocks noChangeAspect="1"/>
            </p:cNvSpPr>
            <p:nvPr/>
          </p:nvSpPr>
          <p:spPr bwMode="auto">
            <a:xfrm>
              <a:off x="3265" y="1225"/>
              <a:ext cx="835" cy="259"/>
            </a:xfrm>
            <a:custGeom>
              <a:avLst/>
              <a:gdLst>
                <a:gd name="T0" fmla="*/ 0 w 1393"/>
                <a:gd name="T1" fmla="*/ 8 h 341"/>
                <a:gd name="T2" fmla="*/ 1 w 1393"/>
                <a:gd name="T3" fmla="*/ 8 h 341"/>
                <a:gd name="T4" fmla="*/ 1 w 1393"/>
                <a:gd name="T5" fmla="*/ 8 h 341"/>
                <a:gd name="T6" fmla="*/ 1 w 1393"/>
                <a:gd name="T7" fmla="*/ 10 h 341"/>
                <a:gd name="T8" fmla="*/ 1 w 1393"/>
                <a:gd name="T9" fmla="*/ 12 h 341"/>
                <a:gd name="T10" fmla="*/ 1 w 1393"/>
                <a:gd name="T11" fmla="*/ 12 h 341"/>
                <a:gd name="T12" fmla="*/ 1 w 1393"/>
                <a:gd name="T13" fmla="*/ 7 h 341"/>
                <a:gd name="T14" fmla="*/ 2 w 1393"/>
                <a:gd name="T15" fmla="*/ 2 h 341"/>
                <a:gd name="T16" fmla="*/ 3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210"/>
                  </a:moveTo>
                  <a:lnTo>
                    <a:pt x="94" y="210"/>
                  </a:lnTo>
                  <a:lnTo>
                    <a:pt x="140" y="210"/>
                  </a:lnTo>
                  <a:lnTo>
                    <a:pt x="187" y="275"/>
                  </a:lnTo>
                  <a:lnTo>
                    <a:pt x="249" y="340"/>
                  </a:lnTo>
                  <a:lnTo>
                    <a:pt x="327" y="315"/>
                  </a:lnTo>
                  <a:lnTo>
                    <a:pt x="653" y="186"/>
                  </a:lnTo>
                  <a:lnTo>
                    <a:pt x="1058" y="57"/>
                  </a:lnTo>
                  <a:lnTo>
                    <a:pt x="1392"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9686" name="Group 134"/>
            <p:cNvGrpSpPr>
              <a:grpSpLocks noChangeAspect="1"/>
            </p:cNvGrpSpPr>
            <p:nvPr/>
          </p:nvGrpSpPr>
          <p:grpSpPr bwMode="auto">
            <a:xfrm>
              <a:off x="2332" y="1461"/>
              <a:ext cx="1068" cy="299"/>
              <a:chOff x="2027" y="2115"/>
              <a:chExt cx="1776" cy="497"/>
            </a:xfrm>
          </p:grpSpPr>
          <p:grpSp>
            <p:nvGrpSpPr>
              <p:cNvPr id="69688" name="Group 135"/>
              <p:cNvGrpSpPr>
                <a:grpSpLocks noChangeAspect="1"/>
              </p:cNvGrpSpPr>
              <p:nvPr/>
            </p:nvGrpSpPr>
            <p:grpSpPr bwMode="auto">
              <a:xfrm>
                <a:off x="2027" y="2115"/>
                <a:ext cx="1771" cy="141"/>
                <a:chOff x="2022" y="2280"/>
                <a:chExt cx="1771" cy="141"/>
              </a:xfrm>
            </p:grpSpPr>
            <p:sp>
              <p:nvSpPr>
                <p:cNvPr id="69698" name="AutoShape 136"/>
                <p:cNvSpPr>
                  <a:spLocks noChangeAspect="1" noChangeArrowheads="1"/>
                </p:cNvSpPr>
                <p:nvPr/>
              </p:nvSpPr>
              <p:spPr bwMode="auto">
                <a:xfrm>
                  <a:off x="2022"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99" name="AutoShape 137"/>
                <p:cNvSpPr>
                  <a:spLocks noChangeAspect="1" noChangeArrowheads="1"/>
                </p:cNvSpPr>
                <p:nvPr/>
              </p:nvSpPr>
              <p:spPr bwMode="auto">
                <a:xfrm>
                  <a:off x="2244"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00" name="AutoShape 138"/>
                <p:cNvSpPr>
                  <a:spLocks noChangeAspect="1" noChangeArrowheads="1"/>
                </p:cNvSpPr>
                <p:nvPr/>
              </p:nvSpPr>
              <p:spPr bwMode="auto">
                <a:xfrm>
                  <a:off x="2467"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01" name="AutoShape 139"/>
                <p:cNvSpPr>
                  <a:spLocks noChangeAspect="1" noChangeArrowheads="1"/>
                </p:cNvSpPr>
                <p:nvPr/>
              </p:nvSpPr>
              <p:spPr bwMode="auto">
                <a:xfrm>
                  <a:off x="2689"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02" name="AutoShape 140"/>
                <p:cNvSpPr>
                  <a:spLocks noChangeAspect="1" noChangeArrowheads="1"/>
                </p:cNvSpPr>
                <p:nvPr/>
              </p:nvSpPr>
              <p:spPr bwMode="auto">
                <a:xfrm>
                  <a:off x="2912"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03" name="AutoShape 141"/>
                <p:cNvSpPr>
                  <a:spLocks noChangeAspect="1" noChangeArrowheads="1"/>
                </p:cNvSpPr>
                <p:nvPr/>
              </p:nvSpPr>
              <p:spPr bwMode="auto">
                <a:xfrm>
                  <a:off x="3134"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04" name="AutoShape 142"/>
                <p:cNvSpPr>
                  <a:spLocks noChangeAspect="1" noChangeArrowheads="1"/>
                </p:cNvSpPr>
                <p:nvPr/>
              </p:nvSpPr>
              <p:spPr bwMode="auto">
                <a:xfrm>
                  <a:off x="3357"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705" name="AutoShape 143"/>
                <p:cNvSpPr>
                  <a:spLocks noChangeAspect="1" noChangeArrowheads="1"/>
                </p:cNvSpPr>
                <p:nvPr/>
              </p:nvSpPr>
              <p:spPr bwMode="auto">
                <a:xfrm>
                  <a:off x="3580"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69689" name="Group 144"/>
              <p:cNvGrpSpPr>
                <a:grpSpLocks noChangeAspect="1"/>
              </p:cNvGrpSpPr>
              <p:nvPr/>
            </p:nvGrpSpPr>
            <p:grpSpPr bwMode="auto">
              <a:xfrm>
                <a:off x="2032" y="2471"/>
                <a:ext cx="1771" cy="141"/>
                <a:chOff x="2133" y="2571"/>
                <a:chExt cx="1771" cy="141"/>
              </a:xfrm>
            </p:grpSpPr>
            <p:sp>
              <p:nvSpPr>
                <p:cNvPr id="69690" name="AutoShape 145"/>
                <p:cNvSpPr>
                  <a:spLocks noChangeAspect="1" noChangeArrowheads="1"/>
                </p:cNvSpPr>
                <p:nvPr/>
              </p:nvSpPr>
              <p:spPr bwMode="auto">
                <a:xfrm>
                  <a:off x="2133"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91" name="AutoShape 146"/>
                <p:cNvSpPr>
                  <a:spLocks noChangeAspect="1" noChangeArrowheads="1"/>
                </p:cNvSpPr>
                <p:nvPr/>
              </p:nvSpPr>
              <p:spPr bwMode="auto">
                <a:xfrm>
                  <a:off x="2355"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92" name="AutoShape 147"/>
                <p:cNvSpPr>
                  <a:spLocks noChangeAspect="1" noChangeArrowheads="1"/>
                </p:cNvSpPr>
                <p:nvPr/>
              </p:nvSpPr>
              <p:spPr bwMode="auto">
                <a:xfrm>
                  <a:off x="2578"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93" name="AutoShape 148"/>
                <p:cNvSpPr>
                  <a:spLocks noChangeAspect="1" noChangeArrowheads="1"/>
                </p:cNvSpPr>
                <p:nvPr/>
              </p:nvSpPr>
              <p:spPr bwMode="auto">
                <a:xfrm>
                  <a:off x="2800"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94" name="AutoShape 149"/>
                <p:cNvSpPr>
                  <a:spLocks noChangeAspect="1" noChangeArrowheads="1"/>
                </p:cNvSpPr>
                <p:nvPr/>
              </p:nvSpPr>
              <p:spPr bwMode="auto">
                <a:xfrm>
                  <a:off x="3023"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95" name="AutoShape 150"/>
                <p:cNvSpPr>
                  <a:spLocks noChangeAspect="1" noChangeArrowheads="1"/>
                </p:cNvSpPr>
                <p:nvPr/>
              </p:nvSpPr>
              <p:spPr bwMode="auto">
                <a:xfrm>
                  <a:off x="3245"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96" name="AutoShape 151"/>
                <p:cNvSpPr>
                  <a:spLocks noChangeAspect="1" noChangeArrowheads="1"/>
                </p:cNvSpPr>
                <p:nvPr/>
              </p:nvSpPr>
              <p:spPr bwMode="auto">
                <a:xfrm>
                  <a:off x="3468"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97" name="AutoShape 152"/>
                <p:cNvSpPr>
                  <a:spLocks noChangeAspect="1" noChangeArrowheads="1"/>
                </p:cNvSpPr>
                <p:nvPr/>
              </p:nvSpPr>
              <p:spPr bwMode="auto">
                <a:xfrm>
                  <a:off x="3691"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sp>
          <p:nvSpPr>
            <p:cNvPr id="69687" name="Freeform 153"/>
            <p:cNvSpPr>
              <a:spLocks noChangeAspect="1"/>
            </p:cNvSpPr>
            <p:nvPr/>
          </p:nvSpPr>
          <p:spPr bwMode="auto">
            <a:xfrm>
              <a:off x="3265" y="1743"/>
              <a:ext cx="835" cy="258"/>
            </a:xfrm>
            <a:custGeom>
              <a:avLst/>
              <a:gdLst>
                <a:gd name="T0" fmla="*/ 0 w 1393"/>
                <a:gd name="T1" fmla="*/ 5 h 341"/>
                <a:gd name="T2" fmla="*/ 1 w 1393"/>
                <a:gd name="T3" fmla="*/ 5 h 341"/>
                <a:gd name="T4" fmla="*/ 1 w 1393"/>
                <a:gd name="T5" fmla="*/ 5 h 341"/>
                <a:gd name="T6" fmla="*/ 1 w 1393"/>
                <a:gd name="T7" fmla="*/ 2 h 341"/>
                <a:gd name="T8" fmla="*/ 1 w 1393"/>
                <a:gd name="T9" fmla="*/ 0 h 341"/>
                <a:gd name="T10" fmla="*/ 1 w 1393"/>
                <a:gd name="T11" fmla="*/ 2 h 341"/>
                <a:gd name="T12" fmla="*/ 1 w 1393"/>
                <a:gd name="T13" fmla="*/ 6 h 341"/>
                <a:gd name="T14" fmla="*/ 2 w 1393"/>
                <a:gd name="T15" fmla="*/ 10 h 341"/>
                <a:gd name="T16" fmla="*/ 3 w 1393"/>
                <a:gd name="T17" fmla="*/ 11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130"/>
                  </a:moveTo>
                  <a:lnTo>
                    <a:pt x="94" y="130"/>
                  </a:lnTo>
                  <a:lnTo>
                    <a:pt x="140" y="130"/>
                  </a:lnTo>
                  <a:lnTo>
                    <a:pt x="187" y="65"/>
                  </a:lnTo>
                  <a:lnTo>
                    <a:pt x="249" y="0"/>
                  </a:lnTo>
                  <a:lnTo>
                    <a:pt x="327" y="24"/>
                  </a:lnTo>
                  <a:lnTo>
                    <a:pt x="653" y="154"/>
                  </a:lnTo>
                  <a:lnTo>
                    <a:pt x="1058" y="283"/>
                  </a:lnTo>
                  <a:lnTo>
                    <a:pt x="1392"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16282" name="Rectangle 154"/>
          <p:cNvSpPr>
            <a:spLocks noChangeAspect="1" noChangeArrowheads="1"/>
          </p:cNvSpPr>
          <p:nvPr/>
        </p:nvSpPr>
        <p:spPr bwMode="auto">
          <a:xfrm>
            <a:off x="4348163" y="1417638"/>
            <a:ext cx="590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[CO</a:t>
            </a:r>
            <a:r>
              <a:rPr lang="en-US" sz="1600" baseline="-25000">
                <a:latin typeface="Arial Narrow" pitchFamily="34" charset="0"/>
              </a:rPr>
              <a:t>2</a:t>
            </a:r>
            <a:r>
              <a:rPr lang="en-US" sz="1600">
                <a:latin typeface="Arial Narrow" pitchFamily="34" charset="0"/>
              </a:rPr>
              <a:t>]</a:t>
            </a:r>
          </a:p>
        </p:txBody>
      </p:sp>
      <p:sp>
        <p:nvSpPr>
          <p:cNvPr id="816283" name="Rectangle 155"/>
          <p:cNvSpPr>
            <a:spLocks noChangeAspect="1" noChangeArrowheads="1"/>
          </p:cNvSpPr>
          <p:nvPr/>
        </p:nvSpPr>
        <p:spPr bwMode="auto">
          <a:xfrm>
            <a:off x="3608388" y="1417638"/>
            <a:ext cx="8810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[HCO</a:t>
            </a:r>
            <a:r>
              <a:rPr lang="en-US" sz="1600" baseline="-25000">
                <a:latin typeface="Arial Narrow" pitchFamily="34" charset="0"/>
              </a:rPr>
              <a:t>3</a:t>
            </a:r>
            <a:r>
              <a:rPr lang="en-US" sz="1600" baseline="30000">
                <a:latin typeface="Arial Narrow" pitchFamily="34" charset="0"/>
              </a:rPr>
              <a:t>–</a:t>
            </a:r>
            <a:r>
              <a:rPr lang="en-US" sz="1600">
                <a:latin typeface="Arial Narrow" pitchFamily="34" charset="0"/>
              </a:rPr>
              <a:t>]</a:t>
            </a:r>
          </a:p>
        </p:txBody>
      </p:sp>
      <p:sp>
        <p:nvSpPr>
          <p:cNvPr id="816284" name="Rectangle 156"/>
          <p:cNvSpPr>
            <a:spLocks noChangeAspect="1" noChangeArrowheads="1"/>
          </p:cNvSpPr>
          <p:nvPr/>
        </p:nvSpPr>
        <p:spPr bwMode="auto">
          <a:xfrm>
            <a:off x="3981450" y="1895475"/>
            <a:ext cx="5810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400">
                <a:latin typeface="Arial Narrow" pitchFamily="34" charset="0"/>
              </a:rPr>
              <a:t>H</a:t>
            </a:r>
            <a:r>
              <a:rPr lang="en-US" sz="1400" baseline="-25000">
                <a:latin typeface="Arial Narrow" pitchFamily="34" charset="0"/>
              </a:rPr>
              <a:t>2</a:t>
            </a:r>
            <a:r>
              <a:rPr lang="en-US" sz="1400">
                <a:latin typeface="Arial Narrow" pitchFamily="34" charset="0"/>
              </a:rPr>
              <a:t>O</a:t>
            </a:r>
          </a:p>
        </p:txBody>
      </p:sp>
      <p:sp>
        <p:nvSpPr>
          <p:cNvPr id="816285" name="Line 157"/>
          <p:cNvSpPr>
            <a:spLocks noChangeShapeType="1"/>
          </p:cNvSpPr>
          <p:nvPr/>
        </p:nvSpPr>
        <p:spPr bwMode="auto">
          <a:xfrm>
            <a:off x="4229100" y="2162175"/>
            <a:ext cx="0" cy="247650"/>
          </a:xfrm>
          <a:prstGeom prst="line">
            <a:avLst/>
          </a:prstGeom>
          <a:noFill/>
          <a:ln w="9525">
            <a:solidFill>
              <a:srgbClr val="E100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6286" name="Rectangle 158"/>
          <p:cNvSpPr>
            <a:spLocks noChangeAspect="1" noChangeArrowheads="1"/>
          </p:cNvSpPr>
          <p:nvPr/>
        </p:nvSpPr>
        <p:spPr bwMode="auto">
          <a:xfrm>
            <a:off x="3954463" y="2303463"/>
            <a:ext cx="4730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J</a:t>
            </a:r>
            <a:r>
              <a:rPr lang="en-US" sz="1600" baseline="-25000">
                <a:latin typeface="Arial Narrow" pitchFamily="34" charset="0"/>
              </a:rPr>
              <a:t>V</a:t>
            </a:r>
            <a:endParaRPr lang="en-US" sz="1600">
              <a:latin typeface="Arial Narrow" pitchFamily="34" charset="0"/>
            </a:endParaRPr>
          </a:p>
        </p:txBody>
      </p:sp>
      <p:sp>
        <p:nvSpPr>
          <p:cNvPr id="816287" name="Rectangle 159"/>
          <p:cNvSpPr>
            <a:spLocks noChangeAspect="1" noChangeArrowheads="1"/>
          </p:cNvSpPr>
          <p:nvPr/>
        </p:nvSpPr>
        <p:spPr bwMode="auto">
          <a:xfrm>
            <a:off x="4495800" y="1895475"/>
            <a:ext cx="704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400">
                <a:latin typeface="Arial Narrow" pitchFamily="34" charset="0"/>
              </a:rPr>
              <a:t>HCO</a:t>
            </a:r>
            <a:r>
              <a:rPr lang="en-US" sz="1400" baseline="-25000">
                <a:latin typeface="Arial Narrow" pitchFamily="34" charset="0"/>
              </a:rPr>
              <a:t>3</a:t>
            </a:r>
            <a:r>
              <a:rPr lang="en-US" sz="1400" baseline="30000">
                <a:latin typeface="Arial Narrow" pitchFamily="34" charset="0"/>
              </a:rPr>
              <a:t>–</a:t>
            </a:r>
          </a:p>
        </p:txBody>
      </p:sp>
      <p:sp>
        <p:nvSpPr>
          <p:cNvPr id="816288" name="Line 160"/>
          <p:cNvSpPr>
            <a:spLocks noChangeShapeType="1"/>
          </p:cNvSpPr>
          <p:nvPr/>
        </p:nvSpPr>
        <p:spPr bwMode="auto">
          <a:xfrm>
            <a:off x="4864100" y="2162175"/>
            <a:ext cx="0" cy="247650"/>
          </a:xfrm>
          <a:prstGeom prst="line">
            <a:avLst/>
          </a:prstGeom>
          <a:noFill/>
          <a:ln w="9525">
            <a:solidFill>
              <a:srgbClr val="E100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16289" name="Group 161"/>
          <p:cNvGrpSpPr>
            <a:grpSpLocks/>
          </p:cNvGrpSpPr>
          <p:nvPr/>
        </p:nvGrpSpPr>
        <p:grpSpPr bwMode="auto">
          <a:xfrm>
            <a:off x="4513263" y="2303463"/>
            <a:ext cx="674687" cy="404812"/>
            <a:chOff x="2843" y="1451"/>
            <a:chExt cx="425" cy="255"/>
          </a:xfrm>
        </p:grpSpPr>
        <p:sp>
          <p:nvSpPr>
            <p:cNvPr id="69665" name="Rectangle 162"/>
            <p:cNvSpPr>
              <a:spLocks noChangeAspect="1" noChangeArrowheads="1"/>
            </p:cNvSpPr>
            <p:nvPr/>
          </p:nvSpPr>
          <p:spPr bwMode="auto">
            <a:xfrm>
              <a:off x="2843" y="1451"/>
              <a:ext cx="38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J</a:t>
              </a:r>
              <a:r>
                <a:rPr lang="en-US" sz="1600" baseline="-25000">
                  <a:latin typeface="Arial Narrow" pitchFamily="34" charset="0"/>
                </a:rPr>
                <a:t>HCO</a:t>
              </a:r>
              <a:endParaRPr lang="en-US" sz="1600">
                <a:latin typeface="Arial Narrow" pitchFamily="34" charset="0"/>
              </a:endParaRPr>
            </a:p>
          </p:txBody>
        </p:sp>
        <p:sp>
          <p:nvSpPr>
            <p:cNvPr id="69666" name="Rectangle 163"/>
            <p:cNvSpPr>
              <a:spLocks noChangeAspect="1" noChangeArrowheads="1"/>
            </p:cNvSpPr>
            <p:nvPr/>
          </p:nvSpPr>
          <p:spPr bwMode="auto">
            <a:xfrm>
              <a:off x="3069" y="1533"/>
              <a:ext cx="19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latin typeface="Arial Narrow" pitchFamily="34" charset="0"/>
                </a:rPr>
                <a:t>3</a:t>
              </a:r>
            </a:p>
          </p:txBody>
        </p:sp>
      </p:grpSp>
      <p:grpSp>
        <p:nvGrpSpPr>
          <p:cNvPr id="816292" name="Group 164"/>
          <p:cNvGrpSpPr>
            <a:grpSpLocks/>
          </p:cNvGrpSpPr>
          <p:nvPr/>
        </p:nvGrpSpPr>
        <p:grpSpPr bwMode="auto">
          <a:xfrm>
            <a:off x="1168400" y="1804988"/>
            <a:ext cx="1276350" cy="468312"/>
            <a:chOff x="736" y="1137"/>
            <a:chExt cx="804" cy="295"/>
          </a:xfrm>
        </p:grpSpPr>
        <p:sp>
          <p:nvSpPr>
            <p:cNvPr id="69662" name="AutoShape 165"/>
            <p:cNvSpPr>
              <a:spLocks/>
            </p:cNvSpPr>
            <p:nvPr/>
          </p:nvSpPr>
          <p:spPr bwMode="auto">
            <a:xfrm flipH="1">
              <a:off x="1472" y="1174"/>
              <a:ext cx="67" cy="258"/>
            </a:xfrm>
            <a:prstGeom prst="leftBrace">
              <a:avLst>
                <a:gd name="adj1" fmla="val 3209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63" name="Rectangle 166"/>
            <p:cNvSpPr>
              <a:spLocks noChangeAspect="1" noChangeArrowheads="1"/>
            </p:cNvSpPr>
            <p:nvPr/>
          </p:nvSpPr>
          <p:spPr bwMode="auto">
            <a:xfrm>
              <a:off x="736" y="1249"/>
              <a:ext cx="80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solidFill>
                    <a:schemeClr val="tx1"/>
                  </a:solidFill>
                  <a:latin typeface="Arial Narrow" pitchFamily="34" charset="0"/>
                </a:rPr>
                <a:t>Total [CO</a:t>
              </a:r>
              <a:r>
                <a:rPr lang="en-US" sz="1200" baseline="-25000">
                  <a:solidFill>
                    <a:schemeClr val="tx1"/>
                  </a:solidFill>
                  <a:latin typeface="Arial Narrow" pitchFamily="34" charset="0"/>
                </a:rPr>
                <a:t>2</a:t>
              </a:r>
              <a:r>
                <a:rPr lang="en-US" sz="1200">
                  <a:solidFill>
                    <a:schemeClr val="tx1"/>
                  </a:solidFill>
                  <a:latin typeface="Arial Narrow" pitchFamily="34" charset="0"/>
                </a:rPr>
                <a:t> + HCO</a:t>
              </a:r>
              <a:r>
                <a:rPr lang="en-US" sz="1200" baseline="-25000">
                  <a:solidFill>
                    <a:schemeClr val="tx1"/>
                  </a:solidFill>
                  <a:latin typeface="Arial Narrow" pitchFamily="34" charset="0"/>
                </a:rPr>
                <a:t>3</a:t>
              </a:r>
              <a:r>
                <a:rPr lang="en-US" sz="1200">
                  <a:solidFill>
                    <a:schemeClr val="tx1"/>
                  </a:solidFill>
                  <a:latin typeface="Arial Narrow" pitchFamily="34" charset="0"/>
                </a:rPr>
                <a:t>]</a:t>
              </a:r>
            </a:p>
          </p:txBody>
        </p:sp>
        <p:sp>
          <p:nvSpPr>
            <p:cNvPr id="69664" name="Rectangle 167"/>
            <p:cNvSpPr>
              <a:spLocks noChangeAspect="1" noChangeArrowheads="1"/>
            </p:cNvSpPr>
            <p:nvPr/>
          </p:nvSpPr>
          <p:spPr bwMode="auto">
            <a:xfrm>
              <a:off x="756" y="1137"/>
              <a:ext cx="7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solidFill>
                    <a:schemeClr val="tx1"/>
                  </a:solidFill>
                  <a:latin typeface="Arial Narrow" pitchFamily="34" charset="0"/>
                </a:rPr>
                <a:t>[</a:t>
              </a:r>
              <a:r>
                <a:rPr lang="en-US" sz="1200" baseline="30000">
                  <a:solidFill>
                    <a:schemeClr val="tx1"/>
                  </a:solidFill>
                  <a:latin typeface="Arial Narrow" pitchFamily="34" charset="0"/>
                </a:rPr>
                <a:t>3</a:t>
              </a:r>
              <a:r>
                <a:rPr lang="en-US" sz="1200">
                  <a:solidFill>
                    <a:schemeClr val="tx1"/>
                  </a:solidFill>
                  <a:latin typeface="Arial Narrow" pitchFamily="34" charset="0"/>
                </a:rPr>
                <a:t>H-methoxy-inulin]</a:t>
              </a:r>
              <a:endParaRPr lang="en-US" sz="1200" baseline="30000">
                <a:solidFill>
                  <a:schemeClr val="tx1"/>
                </a:solidFill>
                <a:latin typeface="Arial Narrow" pitchFamily="34" charset="0"/>
              </a:endParaRPr>
            </a:p>
          </p:txBody>
        </p:sp>
      </p:grpSp>
      <p:grpSp>
        <p:nvGrpSpPr>
          <p:cNvPr id="816296" name="Group 168"/>
          <p:cNvGrpSpPr>
            <a:grpSpLocks/>
          </p:cNvGrpSpPr>
          <p:nvPr/>
        </p:nvGrpSpPr>
        <p:grpSpPr bwMode="auto">
          <a:xfrm>
            <a:off x="6696075" y="1762125"/>
            <a:ext cx="1344613" cy="606425"/>
            <a:chOff x="4218" y="1110"/>
            <a:chExt cx="847" cy="382"/>
          </a:xfrm>
        </p:grpSpPr>
        <p:sp>
          <p:nvSpPr>
            <p:cNvPr id="69657" name="Rectangle 169"/>
            <p:cNvSpPr>
              <a:spLocks noChangeAspect="1" noChangeArrowheads="1"/>
            </p:cNvSpPr>
            <p:nvPr/>
          </p:nvSpPr>
          <p:spPr bwMode="auto">
            <a:xfrm>
              <a:off x="4245" y="1110"/>
              <a:ext cx="8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1200" baseline="30000">
                  <a:solidFill>
                    <a:schemeClr val="tx1"/>
                  </a:solidFill>
                  <a:latin typeface="Arial Narrow" pitchFamily="34" charset="0"/>
                </a:rPr>
                <a:t>3</a:t>
              </a:r>
              <a:r>
                <a:rPr lang="en-US" sz="1200">
                  <a:solidFill>
                    <a:schemeClr val="tx1"/>
                  </a:solidFill>
                  <a:latin typeface="Arial Narrow" pitchFamily="34" charset="0"/>
                </a:rPr>
                <a:t>H-methoxy-inulin</a:t>
              </a:r>
              <a:endParaRPr lang="en-US" sz="1200" baseline="30000">
                <a:solidFill>
                  <a:schemeClr val="tx1"/>
                </a:solidFill>
                <a:latin typeface="Arial Narrow" pitchFamily="34" charset="0"/>
              </a:endParaRPr>
            </a:p>
          </p:txBody>
        </p:sp>
        <p:sp>
          <p:nvSpPr>
            <p:cNvPr id="69658" name="Rectangle 170"/>
            <p:cNvSpPr>
              <a:spLocks noChangeAspect="1" noChangeArrowheads="1"/>
            </p:cNvSpPr>
            <p:nvPr/>
          </p:nvSpPr>
          <p:spPr bwMode="auto">
            <a:xfrm>
              <a:off x="4244" y="1215"/>
              <a:ext cx="49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1200">
                  <a:solidFill>
                    <a:schemeClr val="tx1"/>
                  </a:solidFill>
                  <a:latin typeface="Arial Narrow" pitchFamily="34" charset="0"/>
                </a:rPr>
                <a:t>5% CO</a:t>
              </a:r>
              <a:r>
                <a:rPr lang="en-US" sz="1200" baseline="-25000">
                  <a:solidFill>
                    <a:schemeClr val="tx1"/>
                  </a:solidFill>
                  <a:latin typeface="Arial Narrow" pitchFamily="34" charset="0"/>
                </a:rPr>
                <a:t>2</a:t>
              </a:r>
              <a:endParaRPr lang="en-US" sz="1200">
                <a:solidFill>
                  <a:schemeClr val="tx1"/>
                </a:solidFill>
                <a:latin typeface="Arial Narrow" pitchFamily="34" charset="0"/>
              </a:endParaRPr>
            </a:p>
          </p:txBody>
        </p:sp>
        <p:grpSp>
          <p:nvGrpSpPr>
            <p:cNvPr id="69659" name="Group 171"/>
            <p:cNvGrpSpPr>
              <a:grpSpLocks/>
            </p:cNvGrpSpPr>
            <p:nvPr/>
          </p:nvGrpSpPr>
          <p:grpSpPr bwMode="auto">
            <a:xfrm>
              <a:off x="4218" y="1117"/>
              <a:ext cx="847" cy="375"/>
              <a:chOff x="4218" y="1117"/>
              <a:chExt cx="847" cy="375"/>
            </a:xfrm>
          </p:grpSpPr>
          <p:sp>
            <p:nvSpPr>
              <p:cNvPr id="69660" name="AutoShape 172"/>
              <p:cNvSpPr>
                <a:spLocks/>
              </p:cNvSpPr>
              <p:nvPr/>
            </p:nvSpPr>
            <p:spPr bwMode="auto">
              <a:xfrm>
                <a:off x="4218" y="1117"/>
                <a:ext cx="67" cy="372"/>
              </a:xfrm>
              <a:prstGeom prst="leftBrace">
                <a:avLst>
                  <a:gd name="adj1" fmla="val 4626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69661" name="Rectangle 173"/>
              <p:cNvSpPr>
                <a:spLocks noChangeAspect="1" noChangeArrowheads="1"/>
              </p:cNvSpPr>
              <p:nvPr/>
            </p:nvSpPr>
            <p:spPr bwMode="auto">
              <a:xfrm>
                <a:off x="4245" y="1319"/>
                <a:ext cx="8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1200">
                    <a:solidFill>
                      <a:schemeClr val="tx1"/>
                    </a:solidFill>
                    <a:latin typeface="Arial Narrow" pitchFamily="34" charset="0"/>
                  </a:rPr>
                  <a:t>22 mM HCO</a:t>
                </a:r>
                <a:r>
                  <a:rPr lang="en-US" sz="1200" baseline="-25000">
                    <a:solidFill>
                      <a:schemeClr val="tx1"/>
                    </a:solidFill>
                    <a:latin typeface="Arial Narrow" pitchFamily="34" charset="0"/>
                  </a:rPr>
                  <a:t>3</a:t>
                </a:r>
                <a:r>
                  <a:rPr lang="en-US" sz="1200" baseline="30000">
                    <a:solidFill>
                      <a:schemeClr val="tx1"/>
                    </a:solidFill>
                    <a:latin typeface="Arial Narrow" pitchFamily="34" charset="0"/>
                  </a:rPr>
                  <a:t>–</a:t>
                </a:r>
              </a:p>
            </p:txBody>
          </p:sp>
        </p:grpSp>
      </p:grpSp>
      <p:grpSp>
        <p:nvGrpSpPr>
          <p:cNvPr id="69648" name="Group 174"/>
          <p:cNvGrpSpPr>
            <a:grpSpLocks/>
          </p:cNvGrpSpPr>
          <p:nvPr/>
        </p:nvGrpSpPr>
        <p:grpSpPr bwMode="auto">
          <a:xfrm>
            <a:off x="2273300" y="1228725"/>
            <a:ext cx="4565650" cy="0"/>
            <a:chOff x="0" y="672"/>
            <a:chExt cx="2876" cy="0"/>
          </a:xfrm>
        </p:grpSpPr>
        <p:sp>
          <p:nvSpPr>
            <p:cNvPr id="69655" name="Line 17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6" name="Line 17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16305" name="Rectangle 177"/>
          <p:cNvSpPr>
            <a:spLocks noChangeArrowheads="1"/>
          </p:cNvSpPr>
          <p:nvPr/>
        </p:nvSpPr>
        <p:spPr bwMode="auto">
          <a:xfrm>
            <a:off x="3444875" y="5446713"/>
            <a:ext cx="2232025"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solidFill>
                  <a:schemeClr val="tx1"/>
                </a:solidFill>
                <a:latin typeface="Arial Narrow" pitchFamily="34" charset="0"/>
              </a:rPr>
              <a:t>Out-of-Equilibrium (OOE) Solution</a:t>
            </a:r>
          </a:p>
        </p:txBody>
      </p:sp>
      <p:sp>
        <p:nvSpPr>
          <p:cNvPr id="816306" name="Rectangle 178"/>
          <p:cNvSpPr>
            <a:spLocks noChangeAspect="1" noChangeArrowheads="1"/>
          </p:cNvSpPr>
          <p:nvPr/>
        </p:nvSpPr>
        <p:spPr bwMode="auto">
          <a:xfrm>
            <a:off x="4413250" y="1249363"/>
            <a:ext cx="4714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5%</a:t>
            </a:r>
          </a:p>
        </p:txBody>
      </p:sp>
      <p:sp>
        <p:nvSpPr>
          <p:cNvPr id="816307" name="Rectangle 179"/>
          <p:cNvSpPr>
            <a:spLocks noChangeAspect="1" noChangeArrowheads="1"/>
          </p:cNvSpPr>
          <p:nvPr/>
        </p:nvSpPr>
        <p:spPr bwMode="auto">
          <a:xfrm>
            <a:off x="3725863" y="1249363"/>
            <a:ext cx="7127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22 mM</a:t>
            </a:r>
            <a:endParaRPr lang="en-US" sz="1600" baseline="30000">
              <a:latin typeface="Arial Narrow" pitchFamily="34" charset="0"/>
            </a:endParaRPr>
          </a:p>
        </p:txBody>
      </p:sp>
      <p:sp>
        <p:nvSpPr>
          <p:cNvPr id="816308" name="Rectangle 180"/>
          <p:cNvSpPr>
            <a:spLocks noChangeAspect="1" noChangeArrowheads="1"/>
          </p:cNvSpPr>
          <p:nvPr/>
        </p:nvSpPr>
        <p:spPr bwMode="auto">
          <a:xfrm>
            <a:off x="4875213" y="1417638"/>
            <a:ext cx="4270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pH</a:t>
            </a:r>
          </a:p>
        </p:txBody>
      </p:sp>
      <p:sp>
        <p:nvSpPr>
          <p:cNvPr id="816309" name="Rectangle 181"/>
          <p:cNvSpPr>
            <a:spLocks noChangeAspect="1" noChangeArrowheads="1"/>
          </p:cNvSpPr>
          <p:nvPr/>
        </p:nvSpPr>
        <p:spPr bwMode="auto">
          <a:xfrm>
            <a:off x="4851400" y="1249363"/>
            <a:ext cx="5222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7.40</a:t>
            </a:r>
          </a:p>
        </p:txBody>
      </p:sp>
      <p:sp>
        <p:nvSpPr>
          <p:cNvPr id="69654" name="Text Box 182"/>
          <p:cNvSpPr txBox="1">
            <a:spLocks noChangeArrowheads="1"/>
          </p:cNvSpPr>
          <p:nvPr/>
        </p:nvSpPr>
        <p:spPr bwMode="auto">
          <a:xfrm>
            <a:off x="5476875" y="5997575"/>
            <a:ext cx="29797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2000">
                <a:latin typeface="Arial Narrow" pitchFamily="34" charset="0"/>
              </a:rPr>
              <a:t>Zhao et al, </a:t>
            </a:r>
            <a:r>
              <a:rPr lang="en-US" sz="2000" i="1">
                <a:latin typeface="Arial Narrow" pitchFamily="34" charset="0"/>
              </a:rPr>
              <a:t>Nature </a:t>
            </a:r>
            <a:r>
              <a:rPr lang="en-US" sz="2000">
                <a:latin typeface="Arial Narrow" pitchFamily="34" charset="0"/>
              </a:rPr>
              <a:t>374, 1995</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16197"/>
                                        </p:tgtEl>
                                        <p:attrNameLst>
                                          <p:attrName>style.visibility</p:attrName>
                                        </p:attrNameLst>
                                      </p:cBhvr>
                                      <p:to>
                                        <p:strVal val="visible"/>
                                      </p:to>
                                    </p:set>
                                    <p:animEffect transition="in" filter="dissolve">
                                      <p:cBhvr>
                                        <p:cTn id="7" dur="500"/>
                                        <p:tgtEl>
                                          <p:spTgt spid="8161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16296"/>
                                        </p:tgtEl>
                                        <p:attrNameLst>
                                          <p:attrName>style.visibility</p:attrName>
                                        </p:attrNameLst>
                                      </p:cBhvr>
                                      <p:to>
                                        <p:strVal val="visible"/>
                                      </p:to>
                                    </p:set>
                                    <p:animEffect transition="in" filter="dissolve">
                                      <p:cBhvr>
                                        <p:cTn id="12" dur="500"/>
                                        <p:tgtEl>
                                          <p:spTgt spid="8162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16287"/>
                                        </p:tgtEl>
                                        <p:attrNameLst>
                                          <p:attrName>style.visibility</p:attrName>
                                        </p:attrNameLst>
                                      </p:cBhvr>
                                      <p:to>
                                        <p:strVal val="visible"/>
                                      </p:to>
                                    </p:set>
                                    <p:animEffect transition="in" filter="dissolve">
                                      <p:cBhvr>
                                        <p:cTn id="17" dur="500"/>
                                        <p:tgtEl>
                                          <p:spTgt spid="816287"/>
                                        </p:tgtEl>
                                      </p:cBhvr>
                                    </p:animEffect>
                                  </p:childTnLst>
                                </p:cTn>
                              </p:par>
                            </p:childTnLst>
                          </p:cTn>
                        </p:par>
                        <p:par>
                          <p:cTn id="18" fill="hold" nodeType="afterGroup">
                            <p:stCondLst>
                              <p:cond delay="500"/>
                            </p:stCondLst>
                            <p:childTnLst>
                              <p:par>
                                <p:cTn id="19" presetID="22" presetClass="entr" presetSubtype="1" fill="hold" grpId="0" nodeType="afterEffect">
                                  <p:stCondLst>
                                    <p:cond delay="0"/>
                                  </p:stCondLst>
                                  <p:childTnLst>
                                    <p:set>
                                      <p:cBhvr>
                                        <p:cTn id="20" dur="1" fill="hold">
                                          <p:stCondLst>
                                            <p:cond delay="0"/>
                                          </p:stCondLst>
                                        </p:cTn>
                                        <p:tgtEl>
                                          <p:spTgt spid="816288"/>
                                        </p:tgtEl>
                                        <p:attrNameLst>
                                          <p:attrName>style.visibility</p:attrName>
                                        </p:attrNameLst>
                                      </p:cBhvr>
                                      <p:to>
                                        <p:strVal val="visible"/>
                                      </p:to>
                                    </p:set>
                                    <p:animEffect transition="in" filter="wipe(up)">
                                      <p:cBhvr>
                                        <p:cTn id="21" dur="500"/>
                                        <p:tgtEl>
                                          <p:spTgt spid="816288"/>
                                        </p:tgtEl>
                                      </p:cBhvr>
                                    </p:animEffect>
                                  </p:childTnLst>
                                </p:cTn>
                              </p:par>
                            </p:childTnLst>
                          </p:cTn>
                        </p:par>
                        <p:par>
                          <p:cTn id="22" fill="hold" nodeType="afterGroup">
                            <p:stCondLst>
                              <p:cond delay="1000"/>
                            </p:stCondLst>
                            <p:childTnLst>
                              <p:par>
                                <p:cTn id="23" presetID="9" presetClass="entr" presetSubtype="0" fill="hold" nodeType="afterEffect">
                                  <p:stCondLst>
                                    <p:cond delay="0"/>
                                  </p:stCondLst>
                                  <p:childTnLst>
                                    <p:set>
                                      <p:cBhvr>
                                        <p:cTn id="24" dur="1" fill="hold">
                                          <p:stCondLst>
                                            <p:cond delay="0"/>
                                          </p:stCondLst>
                                        </p:cTn>
                                        <p:tgtEl>
                                          <p:spTgt spid="816289"/>
                                        </p:tgtEl>
                                        <p:attrNameLst>
                                          <p:attrName>style.visibility</p:attrName>
                                        </p:attrNameLst>
                                      </p:cBhvr>
                                      <p:to>
                                        <p:strVal val="visible"/>
                                      </p:to>
                                    </p:set>
                                    <p:animEffect transition="in" filter="dissolve">
                                      <p:cBhvr>
                                        <p:cTn id="25" dur="500"/>
                                        <p:tgtEl>
                                          <p:spTgt spid="81628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816284"/>
                                        </p:tgtEl>
                                        <p:attrNameLst>
                                          <p:attrName>style.visibility</p:attrName>
                                        </p:attrNameLst>
                                      </p:cBhvr>
                                      <p:to>
                                        <p:strVal val="visible"/>
                                      </p:to>
                                    </p:set>
                                    <p:animEffect transition="in" filter="dissolve">
                                      <p:cBhvr>
                                        <p:cTn id="30" dur="500"/>
                                        <p:tgtEl>
                                          <p:spTgt spid="816284"/>
                                        </p:tgtEl>
                                      </p:cBhvr>
                                    </p:animEffect>
                                  </p:childTnLst>
                                </p:cTn>
                              </p:par>
                            </p:childTnLst>
                          </p:cTn>
                        </p:par>
                        <p:par>
                          <p:cTn id="31" fill="hold" nodeType="afterGroup">
                            <p:stCondLst>
                              <p:cond delay="500"/>
                            </p:stCondLst>
                            <p:childTnLst>
                              <p:par>
                                <p:cTn id="32" presetID="22" presetClass="entr" presetSubtype="1" fill="hold" grpId="0" nodeType="afterEffect">
                                  <p:stCondLst>
                                    <p:cond delay="0"/>
                                  </p:stCondLst>
                                  <p:childTnLst>
                                    <p:set>
                                      <p:cBhvr>
                                        <p:cTn id="33" dur="1" fill="hold">
                                          <p:stCondLst>
                                            <p:cond delay="0"/>
                                          </p:stCondLst>
                                        </p:cTn>
                                        <p:tgtEl>
                                          <p:spTgt spid="816285"/>
                                        </p:tgtEl>
                                        <p:attrNameLst>
                                          <p:attrName>style.visibility</p:attrName>
                                        </p:attrNameLst>
                                      </p:cBhvr>
                                      <p:to>
                                        <p:strVal val="visible"/>
                                      </p:to>
                                    </p:set>
                                    <p:animEffect transition="in" filter="wipe(up)">
                                      <p:cBhvr>
                                        <p:cTn id="34" dur="500"/>
                                        <p:tgtEl>
                                          <p:spTgt spid="816285"/>
                                        </p:tgtEl>
                                      </p:cBhvr>
                                    </p:animEffect>
                                  </p:childTnLst>
                                </p:cTn>
                              </p:par>
                            </p:childTnLst>
                          </p:cTn>
                        </p:par>
                        <p:par>
                          <p:cTn id="35" fill="hold" nodeType="afterGroup">
                            <p:stCondLst>
                              <p:cond delay="1000"/>
                            </p:stCondLst>
                            <p:childTnLst>
                              <p:par>
                                <p:cTn id="36" presetID="9" presetClass="entr" presetSubtype="0" fill="hold" grpId="0" nodeType="afterEffect">
                                  <p:stCondLst>
                                    <p:cond delay="0"/>
                                  </p:stCondLst>
                                  <p:childTnLst>
                                    <p:set>
                                      <p:cBhvr>
                                        <p:cTn id="37" dur="1" fill="hold">
                                          <p:stCondLst>
                                            <p:cond delay="0"/>
                                          </p:stCondLst>
                                        </p:cTn>
                                        <p:tgtEl>
                                          <p:spTgt spid="816286"/>
                                        </p:tgtEl>
                                        <p:attrNameLst>
                                          <p:attrName>style.visibility</p:attrName>
                                        </p:attrNameLst>
                                      </p:cBhvr>
                                      <p:to>
                                        <p:strVal val="visible"/>
                                      </p:to>
                                    </p:set>
                                    <p:animEffect transition="in" filter="dissolve">
                                      <p:cBhvr>
                                        <p:cTn id="38" dur="500"/>
                                        <p:tgtEl>
                                          <p:spTgt spid="816286"/>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nodeType="clickEffect">
                                  <p:stCondLst>
                                    <p:cond delay="0"/>
                                  </p:stCondLst>
                                  <p:childTnLst>
                                    <p:set>
                                      <p:cBhvr>
                                        <p:cTn id="42" dur="1" fill="hold">
                                          <p:stCondLst>
                                            <p:cond delay="0"/>
                                          </p:stCondLst>
                                        </p:cTn>
                                        <p:tgtEl>
                                          <p:spTgt spid="816292"/>
                                        </p:tgtEl>
                                        <p:attrNameLst>
                                          <p:attrName>style.visibility</p:attrName>
                                        </p:attrNameLst>
                                      </p:cBhvr>
                                      <p:to>
                                        <p:strVal val="visible"/>
                                      </p:to>
                                    </p:set>
                                    <p:animEffect transition="in" filter="dissolve">
                                      <p:cBhvr>
                                        <p:cTn id="43" dur="500"/>
                                        <p:tgtEl>
                                          <p:spTgt spid="816292"/>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nodeType="clickEffect">
                                  <p:stCondLst>
                                    <p:cond delay="0"/>
                                  </p:stCondLst>
                                  <p:childTnLst>
                                    <p:set>
                                      <p:cBhvr>
                                        <p:cTn id="47" dur="1" fill="hold">
                                          <p:stCondLst>
                                            <p:cond delay="0"/>
                                          </p:stCondLst>
                                        </p:cTn>
                                        <p:tgtEl>
                                          <p:spTgt spid="816130"/>
                                        </p:tgtEl>
                                        <p:attrNameLst>
                                          <p:attrName>style.visibility</p:attrName>
                                        </p:attrNameLst>
                                      </p:cBhvr>
                                      <p:to>
                                        <p:strVal val="visible"/>
                                      </p:to>
                                    </p:set>
                                    <p:animEffect transition="in" filter="dissolve">
                                      <p:cBhvr>
                                        <p:cTn id="48" dur="500"/>
                                        <p:tgtEl>
                                          <p:spTgt spid="816130"/>
                                        </p:tgtEl>
                                      </p:cBhvr>
                                    </p:animEffect>
                                  </p:childTnLst>
                                </p:cTn>
                              </p:par>
                            </p:childTnLst>
                          </p:cTn>
                        </p:par>
                        <p:par>
                          <p:cTn id="49" fill="hold" nodeType="afterGroup">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816305"/>
                                        </p:tgtEl>
                                        <p:attrNameLst>
                                          <p:attrName>style.visibility</p:attrName>
                                        </p:attrNameLst>
                                      </p:cBhvr>
                                      <p:to>
                                        <p:strVal val="visible"/>
                                      </p:to>
                                    </p:set>
                                    <p:animEffect transition="in" filter="dissolve">
                                      <p:cBhvr>
                                        <p:cTn id="52" dur="500"/>
                                        <p:tgtEl>
                                          <p:spTgt spid="81630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816283"/>
                                        </p:tgtEl>
                                        <p:attrNameLst>
                                          <p:attrName>style.visibility</p:attrName>
                                        </p:attrNameLst>
                                      </p:cBhvr>
                                      <p:to>
                                        <p:strVal val="visible"/>
                                      </p:to>
                                    </p:set>
                                    <p:animEffect transition="in" filter="dissolve">
                                      <p:cBhvr>
                                        <p:cTn id="57" dur="500"/>
                                        <p:tgtEl>
                                          <p:spTgt spid="816283"/>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816282"/>
                                        </p:tgtEl>
                                        <p:attrNameLst>
                                          <p:attrName>style.visibility</p:attrName>
                                        </p:attrNameLst>
                                      </p:cBhvr>
                                      <p:to>
                                        <p:strVal val="visible"/>
                                      </p:to>
                                    </p:set>
                                    <p:animEffect transition="in" filter="dissolve">
                                      <p:cBhvr>
                                        <p:cTn id="60" dur="500"/>
                                        <p:tgtEl>
                                          <p:spTgt spid="816282"/>
                                        </p:tgtEl>
                                      </p:cBhvr>
                                    </p:animEffect>
                                  </p:childTnLst>
                                </p:cTn>
                              </p:par>
                              <p:par>
                                <p:cTn id="61" presetID="9" presetClass="entr" presetSubtype="0" fill="hold" grpId="0" nodeType="withEffect">
                                  <p:stCondLst>
                                    <p:cond delay="0"/>
                                  </p:stCondLst>
                                  <p:childTnLst>
                                    <p:set>
                                      <p:cBhvr>
                                        <p:cTn id="62" dur="1" fill="hold">
                                          <p:stCondLst>
                                            <p:cond delay="0"/>
                                          </p:stCondLst>
                                        </p:cTn>
                                        <p:tgtEl>
                                          <p:spTgt spid="816308"/>
                                        </p:tgtEl>
                                        <p:attrNameLst>
                                          <p:attrName>style.visibility</p:attrName>
                                        </p:attrNameLst>
                                      </p:cBhvr>
                                      <p:to>
                                        <p:strVal val="visible"/>
                                      </p:to>
                                    </p:set>
                                    <p:animEffect transition="in" filter="dissolve">
                                      <p:cBhvr>
                                        <p:cTn id="63" dur="500"/>
                                        <p:tgtEl>
                                          <p:spTgt spid="816308"/>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816307"/>
                                        </p:tgtEl>
                                        <p:attrNameLst>
                                          <p:attrName>style.visibility</p:attrName>
                                        </p:attrNameLst>
                                      </p:cBhvr>
                                      <p:to>
                                        <p:strVal val="visible"/>
                                      </p:to>
                                    </p:set>
                                    <p:animEffect transition="in" filter="dissolve">
                                      <p:cBhvr>
                                        <p:cTn id="68" dur="500"/>
                                        <p:tgtEl>
                                          <p:spTgt spid="81630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816306"/>
                                        </p:tgtEl>
                                        <p:attrNameLst>
                                          <p:attrName>style.visibility</p:attrName>
                                        </p:attrNameLst>
                                      </p:cBhvr>
                                      <p:to>
                                        <p:strVal val="visible"/>
                                      </p:to>
                                    </p:set>
                                    <p:animEffect transition="in" filter="dissolve">
                                      <p:cBhvr>
                                        <p:cTn id="73" dur="500"/>
                                        <p:tgtEl>
                                          <p:spTgt spid="816306"/>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816309"/>
                                        </p:tgtEl>
                                        <p:attrNameLst>
                                          <p:attrName>style.visibility</p:attrName>
                                        </p:attrNameLst>
                                      </p:cBhvr>
                                      <p:to>
                                        <p:strVal val="visible"/>
                                      </p:to>
                                    </p:set>
                                    <p:animEffect transition="in" filter="dissolve">
                                      <p:cBhvr>
                                        <p:cTn id="78" dur="500"/>
                                        <p:tgtEl>
                                          <p:spTgt spid="8163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6282" grpId="0"/>
      <p:bldP spid="816283" grpId="0"/>
      <p:bldP spid="816284" grpId="0"/>
      <p:bldP spid="816285" grpId="0" animBg="1"/>
      <p:bldP spid="816286" grpId="0"/>
      <p:bldP spid="816287" grpId="0"/>
      <p:bldP spid="816288" grpId="0" animBg="1"/>
      <p:bldP spid="816305" grpId="0"/>
      <p:bldP spid="816306" grpId="0"/>
      <p:bldP spid="816307" grpId="0"/>
      <p:bldP spid="816308" grpId="0"/>
      <p:bldP spid="816309" grpId="0"/>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0658" name="Rectangle 9"/>
          <p:cNvSpPr>
            <a:spLocks noGrp="1" noChangeArrowheads="1"/>
          </p:cNvSpPr>
          <p:nvPr>
            <p:ph type="title"/>
          </p:nvPr>
        </p:nvSpPr>
        <p:spPr>
          <a:xfrm>
            <a:off x="0" y="114300"/>
            <a:ext cx="9144000" cy="1143000"/>
          </a:xfrm>
        </p:spPr>
        <p:txBody>
          <a:bodyPr/>
          <a:lstStyle/>
          <a:p>
            <a:pPr>
              <a:lnSpc>
                <a:spcPct val="80000"/>
              </a:lnSpc>
            </a:pPr>
            <a:r>
              <a:rPr lang="en-US" altLang="zh-CN" sz="4000" smtClean="0">
                <a:solidFill>
                  <a:schemeClr val="tx1"/>
                </a:solidFill>
                <a:latin typeface="Arial Narrow" pitchFamily="34" charset="0"/>
                <a:ea typeface="宋体" pitchFamily="2" charset="-122"/>
              </a:rPr>
              <a:t>Effect of knocking out AQP1 on </a:t>
            </a:r>
            <a:r>
              <a:rPr lang="en-US" altLang="zh-CN" sz="4000" i="1" smtClean="0">
                <a:solidFill>
                  <a:schemeClr val="tx1"/>
                </a:solidFill>
                <a:latin typeface="Arial Narrow" pitchFamily="34" charset="0"/>
                <a:ea typeface="宋体" pitchFamily="2" charset="-122"/>
              </a:rPr>
              <a:t>J</a:t>
            </a:r>
            <a:r>
              <a:rPr lang="en-US" altLang="zh-CN" sz="2800" smtClean="0">
                <a:solidFill>
                  <a:schemeClr val="tx1"/>
                </a:solidFill>
                <a:latin typeface="Arial Narrow" pitchFamily="34" charset="0"/>
                <a:ea typeface="宋体" pitchFamily="2" charset="-122"/>
              </a:rPr>
              <a:t>HCO</a:t>
            </a:r>
            <a:r>
              <a:rPr lang="en-US" altLang="zh-CN" sz="2800" baseline="-25000" smtClean="0">
                <a:solidFill>
                  <a:schemeClr val="tx1"/>
                </a:solidFill>
                <a:latin typeface="Arial Narrow" pitchFamily="34" charset="0"/>
                <a:ea typeface="宋体" pitchFamily="2" charset="-122"/>
              </a:rPr>
              <a:t>3</a:t>
            </a:r>
            <a:r>
              <a:rPr lang="en-US" altLang="zh-CN" sz="4000" baseline="-25000" smtClean="0">
                <a:solidFill>
                  <a:schemeClr val="tx1"/>
                </a:solidFill>
                <a:latin typeface="Arial Narrow" pitchFamily="34" charset="0"/>
                <a:ea typeface="宋体" pitchFamily="2" charset="-122"/>
              </a:rPr>
              <a:t> </a:t>
            </a:r>
            <a:r>
              <a:rPr lang="en-US" altLang="zh-CN" sz="4000" smtClean="0">
                <a:solidFill>
                  <a:schemeClr val="tx1"/>
                </a:solidFill>
                <a:latin typeface="Arial Narrow" pitchFamily="34" charset="0"/>
                <a:ea typeface="宋体" pitchFamily="2" charset="-122"/>
              </a:rPr>
              <a:t>in </a:t>
            </a:r>
            <a:br>
              <a:rPr lang="en-US" altLang="zh-CN" sz="4000" smtClean="0">
                <a:solidFill>
                  <a:schemeClr val="tx1"/>
                </a:solidFill>
                <a:latin typeface="Arial Narrow" pitchFamily="34" charset="0"/>
                <a:ea typeface="宋体" pitchFamily="2" charset="-122"/>
              </a:rPr>
            </a:br>
            <a:r>
              <a:rPr lang="en-US" altLang="zh-CN" sz="4000" smtClean="0">
                <a:solidFill>
                  <a:schemeClr val="tx1"/>
                </a:solidFill>
                <a:latin typeface="Arial Narrow" pitchFamily="34" charset="0"/>
                <a:ea typeface="宋体" pitchFamily="2" charset="-122"/>
              </a:rPr>
              <a:t>mouse proximal tubules</a:t>
            </a:r>
            <a:endParaRPr lang="en-GB" sz="4000" smtClean="0">
              <a:solidFill>
                <a:schemeClr val="tx1"/>
              </a:solidFill>
              <a:latin typeface="Arial Narrow" pitchFamily="34" charset="0"/>
            </a:endParaRPr>
          </a:p>
        </p:txBody>
      </p:sp>
      <p:sp>
        <p:nvSpPr>
          <p:cNvPr id="70659" name="Rectangle 10"/>
          <p:cNvSpPr>
            <a:spLocks noChangeAspect="1" noChangeArrowheads="1"/>
          </p:cNvSpPr>
          <p:nvPr/>
        </p:nvSpPr>
        <p:spPr bwMode="auto">
          <a:xfrm>
            <a:off x="3421063" y="1323975"/>
            <a:ext cx="2178050" cy="1301750"/>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0660" name="Group 11"/>
          <p:cNvGrpSpPr>
            <a:grpSpLocks noChangeAspect="1"/>
          </p:cNvGrpSpPr>
          <p:nvPr/>
        </p:nvGrpSpPr>
        <p:grpSpPr bwMode="auto">
          <a:xfrm>
            <a:off x="5181600" y="1447800"/>
            <a:ext cx="1330325" cy="1238250"/>
            <a:chOff x="3576" y="1724"/>
            <a:chExt cx="1395" cy="1297"/>
          </a:xfrm>
        </p:grpSpPr>
        <p:grpSp>
          <p:nvGrpSpPr>
            <p:cNvPr id="71117" name="Group 12"/>
            <p:cNvGrpSpPr>
              <a:grpSpLocks noChangeAspect="1"/>
            </p:cNvGrpSpPr>
            <p:nvPr/>
          </p:nvGrpSpPr>
          <p:grpSpPr bwMode="auto">
            <a:xfrm>
              <a:off x="3576" y="1988"/>
              <a:ext cx="266" cy="763"/>
              <a:chOff x="3576" y="1988"/>
              <a:chExt cx="266" cy="763"/>
            </a:xfrm>
          </p:grpSpPr>
          <p:sp>
            <p:nvSpPr>
              <p:cNvPr id="71121" name="Rectangle 13"/>
              <p:cNvSpPr>
                <a:spLocks noChangeAspect="1"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122" name="AutoShape 14"/>
              <p:cNvSpPr>
                <a:spLocks noChangeAspect="1"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1118" name="AutoShape 15"/>
            <p:cNvSpPr>
              <a:spLocks noChangeAspect="1" noChangeArrowheads="1"/>
            </p:cNvSpPr>
            <p:nvPr/>
          </p:nvSpPr>
          <p:spPr bwMode="auto">
            <a:xfrm rot="5400000">
              <a:off x="3617"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119" name="AutoShape 16"/>
            <p:cNvSpPr>
              <a:spLocks noChangeAspect="1" noChangeArrowheads="1"/>
            </p:cNvSpPr>
            <p:nvPr/>
          </p:nvSpPr>
          <p:spPr bwMode="auto">
            <a:xfrm rot="5400000">
              <a:off x="3717"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90 w 21600"/>
                <a:gd name="T13" fmla="*/ 4582 h 21600"/>
                <a:gd name="T14" fmla="*/ 17010 w 21600"/>
                <a:gd name="T15" fmla="*/ 17018 h 21600"/>
              </a:gdLst>
              <a:ahLst/>
              <a:cxnLst>
                <a:cxn ang="T8">
                  <a:pos x="T0" y="T1"/>
                </a:cxn>
                <a:cxn ang="T9">
                  <a:pos x="T2" y="T3"/>
                </a:cxn>
                <a:cxn ang="T10">
                  <a:pos x="T4" y="T5"/>
                </a:cxn>
                <a:cxn ang="T11">
                  <a:pos x="T6" y="T7"/>
                </a:cxn>
              </a:cxnLst>
              <a:rect l="T12" t="T13" r="T14" b="T15"/>
              <a:pathLst>
                <a:path w="21600" h="21600">
                  <a:moveTo>
                    <a:pt x="0" y="0"/>
                  </a:moveTo>
                  <a:lnTo>
                    <a:pt x="5592" y="21600"/>
                  </a:lnTo>
                  <a:lnTo>
                    <a:pt x="16008"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120" name="AutoShape 17"/>
            <p:cNvSpPr>
              <a:spLocks noChangeAspect="1" noChangeArrowheads="1"/>
            </p:cNvSpPr>
            <p:nvPr/>
          </p:nvSpPr>
          <p:spPr bwMode="auto">
            <a:xfrm rot="5400000">
              <a:off x="4109" y="2160"/>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765 w 21600"/>
                <a:gd name="T13" fmla="*/ 2738 h 21600"/>
                <a:gd name="T14" fmla="*/ 18835 w 21600"/>
                <a:gd name="T15" fmla="*/ 18862 h 21600"/>
              </a:gdLst>
              <a:ahLst/>
              <a:cxnLst>
                <a:cxn ang="T8">
                  <a:pos x="T0" y="T1"/>
                </a:cxn>
                <a:cxn ang="T9">
                  <a:pos x="T2" y="T3"/>
                </a:cxn>
                <a:cxn ang="T10">
                  <a:pos x="T4" y="T5"/>
                </a:cxn>
                <a:cxn ang="T11">
                  <a:pos x="T6" y="T7"/>
                </a:cxn>
              </a:cxnLst>
              <a:rect l="T12" t="T13" r="T14" b="T15"/>
              <a:pathLst>
                <a:path w="21600" h="21600">
                  <a:moveTo>
                    <a:pt x="0" y="0"/>
                  </a:moveTo>
                  <a:lnTo>
                    <a:pt x="1915" y="21600"/>
                  </a:lnTo>
                  <a:lnTo>
                    <a:pt x="19685"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0661" name="AutoShape 18"/>
          <p:cNvSpPr>
            <a:spLocks noChangeAspect="1" noChangeArrowheads="1"/>
          </p:cNvSpPr>
          <p:nvPr/>
        </p:nvSpPr>
        <p:spPr bwMode="auto">
          <a:xfrm rot="-5400000">
            <a:off x="5003007" y="1969294"/>
            <a:ext cx="514350" cy="1857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0662" name="Group 19"/>
          <p:cNvGrpSpPr>
            <a:grpSpLocks noChangeAspect="1"/>
          </p:cNvGrpSpPr>
          <p:nvPr/>
        </p:nvGrpSpPr>
        <p:grpSpPr bwMode="auto">
          <a:xfrm>
            <a:off x="5351463" y="1909763"/>
            <a:ext cx="1304925" cy="279400"/>
            <a:chOff x="3754" y="2207"/>
            <a:chExt cx="1367" cy="294"/>
          </a:xfrm>
        </p:grpSpPr>
        <p:grpSp>
          <p:nvGrpSpPr>
            <p:cNvPr id="71110" name="Group 20"/>
            <p:cNvGrpSpPr>
              <a:grpSpLocks noChangeAspect="1"/>
            </p:cNvGrpSpPr>
            <p:nvPr/>
          </p:nvGrpSpPr>
          <p:grpSpPr bwMode="auto">
            <a:xfrm>
              <a:off x="3754" y="2207"/>
              <a:ext cx="653" cy="294"/>
              <a:chOff x="3754" y="2207"/>
              <a:chExt cx="653" cy="294"/>
            </a:xfrm>
          </p:grpSpPr>
          <p:sp>
            <p:nvSpPr>
              <p:cNvPr id="71114" name="Rectangle 21"/>
              <p:cNvSpPr>
                <a:spLocks noChangeAspect="1" noChangeArrowheads="1"/>
              </p:cNvSpPr>
              <p:nvPr/>
            </p:nvSpPr>
            <p:spPr bwMode="auto">
              <a:xfrm>
                <a:off x="3754" y="2314"/>
                <a:ext cx="653" cy="84"/>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115" name="AutoShape 22"/>
              <p:cNvSpPr>
                <a:spLocks noChangeAspect="1" noChangeArrowheads="1"/>
              </p:cNvSpPr>
              <p:nvPr/>
            </p:nvSpPr>
            <p:spPr bwMode="auto">
              <a:xfrm flipH="1">
                <a:off x="3944" y="2207"/>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116" name="AutoShape 23"/>
              <p:cNvSpPr>
                <a:spLocks noChangeAspect="1" noChangeArrowheads="1"/>
              </p:cNvSpPr>
              <p:nvPr/>
            </p:nvSpPr>
            <p:spPr bwMode="auto">
              <a:xfrm flipH="1" flipV="1">
                <a:off x="3944" y="2393"/>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1111" name="Group 24"/>
            <p:cNvGrpSpPr>
              <a:grpSpLocks noChangeAspect="1"/>
            </p:cNvGrpSpPr>
            <p:nvPr/>
          </p:nvGrpSpPr>
          <p:grpSpPr bwMode="auto">
            <a:xfrm>
              <a:off x="4400" y="2276"/>
              <a:ext cx="721" cy="178"/>
              <a:chOff x="4400" y="2276"/>
              <a:chExt cx="721" cy="178"/>
            </a:xfrm>
          </p:grpSpPr>
          <p:sp>
            <p:nvSpPr>
              <p:cNvPr id="71112" name="Rectangle 25"/>
              <p:cNvSpPr>
                <a:spLocks noChangeAspect="1" noChangeArrowheads="1"/>
              </p:cNvSpPr>
              <p:nvPr/>
            </p:nvSpPr>
            <p:spPr bwMode="auto">
              <a:xfrm>
                <a:off x="4400" y="2276"/>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113" name="Line 26"/>
              <p:cNvSpPr>
                <a:spLocks noChangeAspect="1" noChangeShapeType="1"/>
              </p:cNvSpPr>
              <p:nvPr/>
            </p:nvSpPr>
            <p:spPr bwMode="auto">
              <a:xfrm>
                <a:off x="4457" y="2371"/>
                <a:ext cx="512"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70663" name="Group 27"/>
          <p:cNvGrpSpPr>
            <a:grpSpLocks noChangeAspect="1"/>
          </p:cNvGrpSpPr>
          <p:nvPr/>
        </p:nvGrpSpPr>
        <p:grpSpPr bwMode="auto">
          <a:xfrm>
            <a:off x="5253038" y="1787525"/>
            <a:ext cx="1411287" cy="531813"/>
            <a:chOff x="3650" y="2079"/>
            <a:chExt cx="1480" cy="557"/>
          </a:xfrm>
        </p:grpSpPr>
        <p:grpSp>
          <p:nvGrpSpPr>
            <p:cNvPr id="71104" name="Group 28"/>
            <p:cNvGrpSpPr>
              <a:grpSpLocks noChangeAspect="1"/>
            </p:cNvGrpSpPr>
            <p:nvPr/>
          </p:nvGrpSpPr>
          <p:grpSpPr bwMode="auto">
            <a:xfrm>
              <a:off x="3650" y="2079"/>
              <a:ext cx="1477" cy="557"/>
              <a:chOff x="3655" y="2079"/>
              <a:chExt cx="1477" cy="557"/>
            </a:xfrm>
          </p:grpSpPr>
          <p:sp>
            <p:nvSpPr>
              <p:cNvPr id="71108" name="Freeform 29"/>
              <p:cNvSpPr>
                <a:spLocks noChangeAspect="1"/>
              </p:cNvSpPr>
              <p:nvPr/>
            </p:nvSpPr>
            <p:spPr bwMode="auto">
              <a:xfrm>
                <a:off x="3655" y="2079"/>
                <a:ext cx="1477" cy="235"/>
              </a:xfrm>
              <a:custGeom>
                <a:avLst/>
                <a:gdLst>
                  <a:gd name="T0" fmla="*/ 0 w 1479"/>
                  <a:gd name="T1" fmla="*/ 2885 h 187"/>
                  <a:gd name="T2" fmla="*/ 94 w 1479"/>
                  <a:gd name="T3" fmla="*/ 2885 h 187"/>
                  <a:gd name="T4" fmla="*/ 171 w 1479"/>
                  <a:gd name="T5" fmla="*/ 2885 h 187"/>
                  <a:gd name="T6" fmla="*/ 273 w 1479"/>
                  <a:gd name="T7" fmla="*/ 2885 h 187"/>
                  <a:gd name="T8" fmla="*/ 432 w 1479"/>
                  <a:gd name="T9" fmla="*/ 2518 h 187"/>
                  <a:gd name="T10" fmla="*/ 665 w 1479"/>
                  <a:gd name="T11" fmla="*/ 1768 h 187"/>
                  <a:gd name="T12" fmla="*/ 883 w 1479"/>
                  <a:gd name="T13" fmla="*/ 1010 h 187"/>
                  <a:gd name="T14" fmla="*/ 1085 w 1479"/>
                  <a:gd name="T15" fmla="*/ 369 h 187"/>
                  <a:gd name="T16" fmla="*/ 1314 w 1479"/>
                  <a:gd name="T17" fmla="*/ 123 h 187"/>
                  <a:gd name="T18" fmla="*/ 1454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186"/>
                    </a:moveTo>
                    <a:lnTo>
                      <a:pt x="94" y="186"/>
                    </a:lnTo>
                    <a:lnTo>
                      <a:pt x="171" y="186"/>
                    </a:lnTo>
                    <a:lnTo>
                      <a:pt x="273" y="186"/>
                    </a:lnTo>
                    <a:lnTo>
                      <a:pt x="444" y="162"/>
                    </a:lnTo>
                    <a:lnTo>
                      <a:pt x="677" y="114"/>
                    </a:lnTo>
                    <a:lnTo>
                      <a:pt x="895" y="65"/>
                    </a:lnTo>
                    <a:lnTo>
                      <a:pt x="1097" y="24"/>
                    </a:lnTo>
                    <a:lnTo>
                      <a:pt x="1338" y="8"/>
                    </a:lnTo>
                    <a:lnTo>
                      <a:pt x="1478"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109" name="Freeform 30"/>
              <p:cNvSpPr>
                <a:spLocks noChangeAspect="1"/>
              </p:cNvSpPr>
              <p:nvPr/>
            </p:nvSpPr>
            <p:spPr bwMode="auto">
              <a:xfrm>
                <a:off x="3655" y="2400"/>
                <a:ext cx="1477" cy="236"/>
              </a:xfrm>
              <a:custGeom>
                <a:avLst/>
                <a:gdLst>
                  <a:gd name="T0" fmla="*/ 0 w 1479"/>
                  <a:gd name="T1" fmla="*/ 0 h 187"/>
                  <a:gd name="T2" fmla="*/ 94 w 1479"/>
                  <a:gd name="T3" fmla="*/ 0 h 187"/>
                  <a:gd name="T4" fmla="*/ 171 w 1479"/>
                  <a:gd name="T5" fmla="*/ 0 h 187"/>
                  <a:gd name="T6" fmla="*/ 273 w 1479"/>
                  <a:gd name="T7" fmla="*/ 0 h 187"/>
                  <a:gd name="T8" fmla="*/ 432 w 1479"/>
                  <a:gd name="T9" fmla="*/ 390 h 187"/>
                  <a:gd name="T10" fmla="*/ 665 w 1479"/>
                  <a:gd name="T11" fmla="*/ 1181 h 187"/>
                  <a:gd name="T12" fmla="*/ 883 w 1479"/>
                  <a:gd name="T13" fmla="*/ 1984 h 187"/>
                  <a:gd name="T14" fmla="*/ 1085 w 1479"/>
                  <a:gd name="T15" fmla="*/ 2631 h 187"/>
                  <a:gd name="T16" fmla="*/ 1314 w 1479"/>
                  <a:gd name="T17" fmla="*/ 2882 h 187"/>
                  <a:gd name="T18" fmla="*/ 1454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0"/>
                    </a:moveTo>
                    <a:lnTo>
                      <a:pt x="94" y="0"/>
                    </a:lnTo>
                    <a:lnTo>
                      <a:pt x="171" y="0"/>
                    </a:lnTo>
                    <a:lnTo>
                      <a:pt x="273" y="0"/>
                    </a:lnTo>
                    <a:lnTo>
                      <a:pt x="444" y="24"/>
                    </a:lnTo>
                    <a:lnTo>
                      <a:pt x="677" y="72"/>
                    </a:lnTo>
                    <a:lnTo>
                      <a:pt x="895" y="121"/>
                    </a:lnTo>
                    <a:lnTo>
                      <a:pt x="1097" y="162"/>
                    </a:lnTo>
                    <a:lnTo>
                      <a:pt x="1338" y="177"/>
                    </a:lnTo>
                    <a:lnTo>
                      <a:pt x="1478"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1105" name="Group 31"/>
            <p:cNvGrpSpPr>
              <a:grpSpLocks noChangeAspect="1"/>
            </p:cNvGrpSpPr>
            <p:nvPr/>
          </p:nvGrpSpPr>
          <p:grpSpPr bwMode="auto">
            <a:xfrm>
              <a:off x="4405" y="2279"/>
              <a:ext cx="725" cy="175"/>
              <a:chOff x="4405" y="2279"/>
              <a:chExt cx="725" cy="175"/>
            </a:xfrm>
          </p:grpSpPr>
          <p:sp>
            <p:nvSpPr>
              <p:cNvPr id="71106" name="Line 32"/>
              <p:cNvSpPr>
                <a:spLocks noChangeAspect="1" noChangeShapeType="1"/>
              </p:cNvSpPr>
              <p:nvPr/>
            </p:nvSpPr>
            <p:spPr bwMode="auto">
              <a:xfrm flipH="1">
                <a:off x="4405" y="2279"/>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107" name="Line 33"/>
              <p:cNvSpPr>
                <a:spLocks noChangeAspect="1" noChangeShapeType="1"/>
              </p:cNvSpPr>
              <p:nvPr/>
            </p:nvSpPr>
            <p:spPr bwMode="auto">
              <a:xfrm flipH="1">
                <a:off x="4408" y="2454"/>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70664" name="Group 34"/>
          <p:cNvGrpSpPr>
            <a:grpSpLocks noChangeAspect="1"/>
          </p:cNvGrpSpPr>
          <p:nvPr/>
        </p:nvGrpSpPr>
        <p:grpSpPr bwMode="auto">
          <a:xfrm>
            <a:off x="2592388" y="1443038"/>
            <a:ext cx="1330325" cy="1236662"/>
            <a:chOff x="861" y="1718"/>
            <a:chExt cx="1395" cy="1297"/>
          </a:xfrm>
        </p:grpSpPr>
        <p:grpSp>
          <p:nvGrpSpPr>
            <p:cNvPr id="71098" name="Group 35"/>
            <p:cNvGrpSpPr>
              <a:grpSpLocks noChangeAspect="1"/>
            </p:cNvGrpSpPr>
            <p:nvPr/>
          </p:nvGrpSpPr>
          <p:grpSpPr bwMode="auto">
            <a:xfrm flipH="1">
              <a:off x="1990" y="1988"/>
              <a:ext cx="266" cy="763"/>
              <a:chOff x="3576" y="1988"/>
              <a:chExt cx="266" cy="763"/>
            </a:xfrm>
          </p:grpSpPr>
          <p:sp>
            <p:nvSpPr>
              <p:cNvPr id="71102" name="Rectangle 36"/>
              <p:cNvSpPr>
                <a:spLocks noChangeAspect="1"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103" name="AutoShape 37"/>
              <p:cNvSpPr>
                <a:spLocks noChangeAspect="1"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1099" name="AutoShape 38"/>
            <p:cNvSpPr>
              <a:spLocks noChangeAspect="1" noChangeArrowheads="1"/>
            </p:cNvSpPr>
            <p:nvPr/>
          </p:nvSpPr>
          <p:spPr bwMode="auto">
            <a:xfrm rot="16200000" flipH="1">
              <a:off x="1409"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100" name="AutoShape 39"/>
            <p:cNvSpPr>
              <a:spLocks noChangeAspect="1" noChangeArrowheads="1"/>
            </p:cNvSpPr>
            <p:nvPr/>
          </p:nvSpPr>
          <p:spPr bwMode="auto">
            <a:xfrm rot="16200000" flipH="1">
              <a:off x="996"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13 w 21600"/>
                <a:gd name="T13" fmla="*/ 4513 h 21600"/>
                <a:gd name="T14" fmla="*/ 17087 w 21600"/>
                <a:gd name="T15" fmla="*/ 17087 h 21600"/>
              </a:gdLst>
              <a:ahLst/>
              <a:cxnLst>
                <a:cxn ang="T8">
                  <a:pos x="T0" y="T1"/>
                </a:cxn>
                <a:cxn ang="T9">
                  <a:pos x="T2" y="T3"/>
                </a:cxn>
                <a:cxn ang="T10">
                  <a:pos x="T4" y="T5"/>
                </a:cxn>
                <a:cxn ang="T11">
                  <a:pos x="T6" y="T7"/>
                </a:cxn>
              </a:cxnLst>
              <a:rect l="T12" t="T13" r="T14" b="T15"/>
              <a:pathLst>
                <a:path w="21600" h="21600">
                  <a:moveTo>
                    <a:pt x="0" y="0"/>
                  </a:moveTo>
                  <a:lnTo>
                    <a:pt x="5419" y="21600"/>
                  </a:lnTo>
                  <a:lnTo>
                    <a:pt x="16181"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101" name="AutoShape 40"/>
            <p:cNvSpPr>
              <a:spLocks noChangeAspect="1" noChangeArrowheads="1"/>
            </p:cNvSpPr>
            <p:nvPr/>
          </p:nvSpPr>
          <p:spPr bwMode="auto">
            <a:xfrm rot="16200000" flipH="1">
              <a:off x="425" y="2154"/>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665 w 21600"/>
                <a:gd name="T13" fmla="*/ 2687 h 21600"/>
                <a:gd name="T14" fmla="*/ 18935 w 21600"/>
                <a:gd name="T15" fmla="*/ 18913 h 21600"/>
              </a:gdLst>
              <a:ahLst/>
              <a:cxnLst>
                <a:cxn ang="T8">
                  <a:pos x="T0" y="T1"/>
                </a:cxn>
                <a:cxn ang="T9">
                  <a:pos x="T2" y="T3"/>
                </a:cxn>
                <a:cxn ang="T10">
                  <a:pos x="T4" y="T5"/>
                </a:cxn>
                <a:cxn ang="T11">
                  <a:pos x="T6" y="T7"/>
                </a:cxn>
              </a:cxnLst>
              <a:rect l="T12" t="T13" r="T14" b="T15"/>
              <a:pathLst>
                <a:path w="21600" h="21600">
                  <a:moveTo>
                    <a:pt x="0" y="0"/>
                  </a:moveTo>
                  <a:lnTo>
                    <a:pt x="1731" y="21600"/>
                  </a:lnTo>
                  <a:lnTo>
                    <a:pt x="19869"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70665" name="Group 41"/>
          <p:cNvGrpSpPr>
            <a:grpSpLocks noChangeAspect="1"/>
          </p:cNvGrpSpPr>
          <p:nvPr/>
        </p:nvGrpSpPr>
        <p:grpSpPr bwMode="auto">
          <a:xfrm>
            <a:off x="3709988" y="1670050"/>
            <a:ext cx="288925" cy="153988"/>
            <a:chOff x="2034" y="1956"/>
            <a:chExt cx="302" cy="161"/>
          </a:xfrm>
        </p:grpSpPr>
        <p:sp>
          <p:nvSpPr>
            <p:cNvPr id="71096" name="AutoShape 42"/>
            <p:cNvSpPr>
              <a:spLocks noChangeAspect="1" noChangeArrowheads="1"/>
            </p:cNvSpPr>
            <p:nvPr/>
          </p:nvSpPr>
          <p:spPr bwMode="auto">
            <a:xfrm>
              <a:off x="2034" y="1988"/>
              <a:ext cx="177" cy="129"/>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97" name="Rectangle 43"/>
            <p:cNvSpPr>
              <a:spLocks noChangeAspect="1" noChangeArrowheads="1"/>
            </p:cNvSpPr>
            <p:nvPr/>
          </p:nvSpPr>
          <p:spPr bwMode="auto">
            <a:xfrm>
              <a:off x="2126" y="1956"/>
              <a:ext cx="210" cy="161"/>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0666" name="Group 44"/>
          <p:cNvGrpSpPr>
            <a:grpSpLocks noChangeAspect="1"/>
          </p:cNvGrpSpPr>
          <p:nvPr/>
        </p:nvGrpSpPr>
        <p:grpSpPr bwMode="auto">
          <a:xfrm>
            <a:off x="3687763" y="2200275"/>
            <a:ext cx="323850" cy="220663"/>
            <a:chOff x="2010" y="2511"/>
            <a:chExt cx="339" cy="232"/>
          </a:xfrm>
        </p:grpSpPr>
        <p:sp>
          <p:nvSpPr>
            <p:cNvPr id="71093" name="AutoShape 45"/>
            <p:cNvSpPr>
              <a:spLocks noChangeAspect="1" noChangeArrowheads="1"/>
            </p:cNvSpPr>
            <p:nvPr/>
          </p:nvSpPr>
          <p:spPr bwMode="auto">
            <a:xfrm flipV="1">
              <a:off x="2010" y="2561"/>
              <a:ext cx="200" cy="182"/>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94" name="Rectangle 46"/>
            <p:cNvSpPr>
              <a:spLocks noChangeAspect="1" noChangeArrowheads="1"/>
            </p:cNvSpPr>
            <p:nvPr/>
          </p:nvSpPr>
          <p:spPr bwMode="auto">
            <a:xfrm flipV="1">
              <a:off x="2114" y="2561"/>
              <a:ext cx="235" cy="182"/>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95" name="Rectangle 47"/>
            <p:cNvSpPr>
              <a:spLocks noChangeAspect="1" noChangeArrowheads="1"/>
            </p:cNvSpPr>
            <p:nvPr/>
          </p:nvSpPr>
          <p:spPr bwMode="auto">
            <a:xfrm>
              <a:off x="2081" y="2511"/>
              <a:ext cx="156" cy="95"/>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0667" name="Group 48"/>
          <p:cNvGrpSpPr>
            <a:grpSpLocks noChangeAspect="1"/>
          </p:cNvGrpSpPr>
          <p:nvPr/>
        </p:nvGrpSpPr>
        <p:grpSpPr bwMode="auto">
          <a:xfrm>
            <a:off x="2598738" y="1446213"/>
            <a:ext cx="1327150" cy="1231900"/>
            <a:chOff x="828" y="1722"/>
            <a:chExt cx="1391" cy="1290"/>
          </a:xfrm>
        </p:grpSpPr>
        <p:sp>
          <p:nvSpPr>
            <p:cNvPr id="71091" name="Freeform 49"/>
            <p:cNvSpPr>
              <a:spLocks noChangeAspect="1"/>
            </p:cNvSpPr>
            <p:nvPr/>
          </p:nvSpPr>
          <p:spPr bwMode="auto">
            <a:xfrm>
              <a:off x="828" y="1722"/>
              <a:ext cx="1391" cy="430"/>
            </a:xfrm>
            <a:custGeom>
              <a:avLst/>
              <a:gdLst>
                <a:gd name="T0" fmla="*/ 1368 w 1393"/>
                <a:gd name="T1" fmla="*/ 3398 h 341"/>
                <a:gd name="T2" fmla="*/ 1274 w 1393"/>
                <a:gd name="T3" fmla="*/ 3398 h 341"/>
                <a:gd name="T4" fmla="*/ 1228 w 1393"/>
                <a:gd name="T5" fmla="*/ 3398 h 341"/>
                <a:gd name="T6" fmla="*/ 1181 w 1393"/>
                <a:gd name="T7" fmla="*/ 4449 h 341"/>
                <a:gd name="T8" fmla="*/ 1119 w 1393"/>
                <a:gd name="T9" fmla="*/ 5495 h 341"/>
                <a:gd name="T10" fmla="*/ 1042 w 1393"/>
                <a:gd name="T11" fmla="*/ 5094 h 341"/>
                <a:gd name="T12" fmla="*/ 726 w 1393"/>
                <a:gd name="T13" fmla="*/ 3005 h 341"/>
                <a:gd name="T14" fmla="*/ 334 w 1393"/>
                <a:gd name="T15" fmla="*/ 928 h 341"/>
                <a:gd name="T16" fmla="*/ 0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210"/>
                  </a:moveTo>
                  <a:lnTo>
                    <a:pt x="1298" y="210"/>
                  </a:lnTo>
                  <a:lnTo>
                    <a:pt x="1252" y="210"/>
                  </a:lnTo>
                  <a:lnTo>
                    <a:pt x="1205" y="275"/>
                  </a:lnTo>
                  <a:lnTo>
                    <a:pt x="1143" y="340"/>
                  </a:lnTo>
                  <a:lnTo>
                    <a:pt x="1065" y="315"/>
                  </a:lnTo>
                  <a:lnTo>
                    <a:pt x="738" y="186"/>
                  </a:lnTo>
                  <a:lnTo>
                    <a:pt x="334" y="57"/>
                  </a:lnTo>
                  <a:lnTo>
                    <a:pt x="0"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092" name="Freeform 50"/>
            <p:cNvSpPr>
              <a:spLocks noChangeAspect="1"/>
            </p:cNvSpPr>
            <p:nvPr/>
          </p:nvSpPr>
          <p:spPr bwMode="auto">
            <a:xfrm>
              <a:off x="828" y="2583"/>
              <a:ext cx="1391" cy="429"/>
            </a:xfrm>
            <a:custGeom>
              <a:avLst/>
              <a:gdLst>
                <a:gd name="T0" fmla="*/ 1368 w 1393"/>
                <a:gd name="T1" fmla="*/ 2044 h 341"/>
                <a:gd name="T2" fmla="*/ 1274 w 1393"/>
                <a:gd name="T3" fmla="*/ 2044 h 341"/>
                <a:gd name="T4" fmla="*/ 1228 w 1393"/>
                <a:gd name="T5" fmla="*/ 2044 h 341"/>
                <a:gd name="T6" fmla="*/ 1181 w 1393"/>
                <a:gd name="T7" fmla="*/ 1027 h 341"/>
                <a:gd name="T8" fmla="*/ 1119 w 1393"/>
                <a:gd name="T9" fmla="*/ 0 h 341"/>
                <a:gd name="T10" fmla="*/ 1042 w 1393"/>
                <a:gd name="T11" fmla="*/ 370 h 341"/>
                <a:gd name="T12" fmla="*/ 726 w 1393"/>
                <a:gd name="T13" fmla="*/ 2423 h 341"/>
                <a:gd name="T14" fmla="*/ 334 w 1393"/>
                <a:gd name="T15" fmla="*/ 4454 h 341"/>
                <a:gd name="T16" fmla="*/ 0 w 1393"/>
                <a:gd name="T17" fmla="*/ 5348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130"/>
                  </a:moveTo>
                  <a:lnTo>
                    <a:pt x="1298" y="130"/>
                  </a:lnTo>
                  <a:lnTo>
                    <a:pt x="1252" y="130"/>
                  </a:lnTo>
                  <a:lnTo>
                    <a:pt x="1205" y="65"/>
                  </a:lnTo>
                  <a:lnTo>
                    <a:pt x="1143" y="0"/>
                  </a:lnTo>
                  <a:lnTo>
                    <a:pt x="1065" y="24"/>
                  </a:lnTo>
                  <a:lnTo>
                    <a:pt x="738" y="154"/>
                  </a:lnTo>
                  <a:lnTo>
                    <a:pt x="334" y="283"/>
                  </a:lnTo>
                  <a:lnTo>
                    <a:pt x="0"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0668" name="AutoShape 51"/>
          <p:cNvSpPr>
            <a:spLocks noChangeAspect="1" noChangeArrowheads="1"/>
          </p:cNvSpPr>
          <p:nvPr/>
        </p:nvSpPr>
        <p:spPr bwMode="auto">
          <a:xfrm rot="5400000">
            <a:off x="3745707" y="1896268"/>
            <a:ext cx="292100" cy="29051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2871 w 21600"/>
              <a:gd name="T13" fmla="*/ 2871 h 21600"/>
              <a:gd name="T14" fmla="*/ 18729 w 21600"/>
              <a:gd name="T15" fmla="*/ 18729 h 21600"/>
            </a:gdLst>
            <a:ahLst/>
            <a:cxnLst>
              <a:cxn ang="T8">
                <a:pos x="T0" y="T1"/>
              </a:cxn>
              <a:cxn ang="T9">
                <a:pos x="T2" y="T3"/>
              </a:cxn>
              <a:cxn ang="T10">
                <a:pos x="T4" y="T5"/>
              </a:cxn>
              <a:cxn ang="T11">
                <a:pos x="T6" y="T7"/>
              </a:cxn>
            </a:cxnLst>
            <a:rect l="T12" t="T13" r="T14" b="T15"/>
            <a:pathLst>
              <a:path w="21600" h="21600">
                <a:moveTo>
                  <a:pt x="0" y="0"/>
                </a:moveTo>
                <a:lnTo>
                  <a:pt x="2142" y="21600"/>
                </a:lnTo>
                <a:lnTo>
                  <a:pt x="19458"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669" name="Rectangle 52"/>
          <p:cNvSpPr>
            <a:spLocks noChangeAspect="1" noChangeArrowheads="1"/>
          </p:cNvSpPr>
          <p:nvPr/>
        </p:nvSpPr>
        <p:spPr bwMode="auto">
          <a:xfrm>
            <a:off x="3733800" y="1890713"/>
            <a:ext cx="1617663" cy="314325"/>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0670" name="Group 53"/>
          <p:cNvGrpSpPr>
            <a:grpSpLocks noChangeAspect="1"/>
          </p:cNvGrpSpPr>
          <p:nvPr/>
        </p:nvGrpSpPr>
        <p:grpSpPr bwMode="auto">
          <a:xfrm>
            <a:off x="2466975" y="1924050"/>
            <a:ext cx="1395413" cy="277813"/>
            <a:chOff x="730" y="2222"/>
            <a:chExt cx="1463" cy="292"/>
          </a:xfrm>
        </p:grpSpPr>
        <p:grpSp>
          <p:nvGrpSpPr>
            <p:cNvPr id="71084" name="Group 54"/>
            <p:cNvGrpSpPr>
              <a:grpSpLocks noChangeAspect="1"/>
            </p:cNvGrpSpPr>
            <p:nvPr/>
          </p:nvGrpSpPr>
          <p:grpSpPr bwMode="auto">
            <a:xfrm>
              <a:off x="1446" y="2222"/>
              <a:ext cx="747" cy="292"/>
              <a:chOff x="1446" y="2222"/>
              <a:chExt cx="747" cy="292"/>
            </a:xfrm>
          </p:grpSpPr>
          <p:sp>
            <p:nvSpPr>
              <p:cNvPr id="71088" name="Rectangle 55"/>
              <p:cNvSpPr>
                <a:spLocks noChangeAspect="1" noChangeArrowheads="1"/>
              </p:cNvSpPr>
              <p:nvPr/>
            </p:nvSpPr>
            <p:spPr bwMode="auto">
              <a:xfrm>
                <a:off x="1448" y="2330"/>
                <a:ext cx="745" cy="81"/>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89" name="AutoShape 56"/>
              <p:cNvSpPr>
                <a:spLocks noChangeAspect="1" noChangeArrowheads="1"/>
              </p:cNvSpPr>
              <p:nvPr/>
            </p:nvSpPr>
            <p:spPr bwMode="auto">
              <a:xfrm>
                <a:off x="1446" y="2222"/>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90" name="AutoShape 57"/>
              <p:cNvSpPr>
                <a:spLocks noChangeAspect="1" noChangeArrowheads="1"/>
              </p:cNvSpPr>
              <p:nvPr/>
            </p:nvSpPr>
            <p:spPr bwMode="auto">
              <a:xfrm flipV="1">
                <a:off x="1450" y="2406"/>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1085" name="Group 58"/>
            <p:cNvGrpSpPr>
              <a:grpSpLocks noChangeAspect="1"/>
            </p:cNvGrpSpPr>
            <p:nvPr/>
          </p:nvGrpSpPr>
          <p:grpSpPr bwMode="auto">
            <a:xfrm>
              <a:off x="730" y="2274"/>
              <a:ext cx="721" cy="178"/>
              <a:chOff x="730" y="2274"/>
              <a:chExt cx="721" cy="178"/>
            </a:xfrm>
          </p:grpSpPr>
          <p:sp>
            <p:nvSpPr>
              <p:cNvPr id="71086" name="Rectangle 59"/>
              <p:cNvSpPr>
                <a:spLocks noChangeAspect="1" noChangeArrowheads="1"/>
              </p:cNvSpPr>
              <p:nvPr/>
            </p:nvSpPr>
            <p:spPr bwMode="auto">
              <a:xfrm>
                <a:off x="730" y="2274"/>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87" name="Line 60"/>
              <p:cNvSpPr>
                <a:spLocks noChangeAspect="1" noChangeShapeType="1"/>
              </p:cNvSpPr>
              <p:nvPr/>
            </p:nvSpPr>
            <p:spPr bwMode="auto">
              <a:xfrm>
                <a:off x="921" y="2371"/>
                <a:ext cx="515"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70671" name="Group 61"/>
          <p:cNvGrpSpPr>
            <a:grpSpLocks noChangeAspect="1"/>
          </p:cNvGrpSpPr>
          <p:nvPr/>
        </p:nvGrpSpPr>
        <p:grpSpPr bwMode="auto">
          <a:xfrm>
            <a:off x="2462213" y="1804988"/>
            <a:ext cx="1411287" cy="519112"/>
            <a:chOff x="725" y="2098"/>
            <a:chExt cx="1479" cy="543"/>
          </a:xfrm>
        </p:grpSpPr>
        <p:grpSp>
          <p:nvGrpSpPr>
            <p:cNvPr id="71078" name="Group 62"/>
            <p:cNvGrpSpPr>
              <a:grpSpLocks noChangeAspect="1"/>
            </p:cNvGrpSpPr>
            <p:nvPr/>
          </p:nvGrpSpPr>
          <p:grpSpPr bwMode="auto">
            <a:xfrm>
              <a:off x="725" y="2098"/>
              <a:ext cx="1479" cy="543"/>
              <a:chOff x="725" y="2103"/>
              <a:chExt cx="1479" cy="543"/>
            </a:xfrm>
          </p:grpSpPr>
          <p:sp>
            <p:nvSpPr>
              <p:cNvPr id="71082" name="Freeform 63"/>
              <p:cNvSpPr>
                <a:spLocks noChangeAspect="1"/>
              </p:cNvSpPr>
              <p:nvPr/>
            </p:nvSpPr>
            <p:spPr bwMode="auto">
              <a:xfrm>
                <a:off x="725" y="2103"/>
                <a:ext cx="1479" cy="235"/>
              </a:xfrm>
              <a:custGeom>
                <a:avLst/>
                <a:gdLst>
                  <a:gd name="T0" fmla="*/ 1478 w 1479"/>
                  <a:gd name="T1" fmla="*/ 2885 h 187"/>
                  <a:gd name="T2" fmla="*/ 1384 w 1479"/>
                  <a:gd name="T3" fmla="*/ 2885 h 187"/>
                  <a:gd name="T4" fmla="*/ 1307 w 1479"/>
                  <a:gd name="T5" fmla="*/ 2885 h 187"/>
                  <a:gd name="T6" fmla="*/ 1205 w 1479"/>
                  <a:gd name="T7" fmla="*/ 2885 h 187"/>
                  <a:gd name="T8" fmla="*/ 1034 w 1479"/>
                  <a:gd name="T9" fmla="*/ 2518 h 187"/>
                  <a:gd name="T10" fmla="*/ 801 w 1479"/>
                  <a:gd name="T11" fmla="*/ 1768 h 187"/>
                  <a:gd name="T12" fmla="*/ 583 w 1479"/>
                  <a:gd name="T13" fmla="*/ 1010 h 187"/>
                  <a:gd name="T14" fmla="*/ 381 w 1479"/>
                  <a:gd name="T15" fmla="*/ 369 h 187"/>
                  <a:gd name="T16" fmla="*/ 140 w 1479"/>
                  <a:gd name="T17" fmla="*/ 123 h 187"/>
                  <a:gd name="T18" fmla="*/ 0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186"/>
                    </a:moveTo>
                    <a:lnTo>
                      <a:pt x="1384" y="186"/>
                    </a:lnTo>
                    <a:lnTo>
                      <a:pt x="1307" y="186"/>
                    </a:lnTo>
                    <a:lnTo>
                      <a:pt x="1205" y="186"/>
                    </a:lnTo>
                    <a:lnTo>
                      <a:pt x="1034" y="162"/>
                    </a:lnTo>
                    <a:lnTo>
                      <a:pt x="801" y="114"/>
                    </a:lnTo>
                    <a:lnTo>
                      <a:pt x="583" y="65"/>
                    </a:lnTo>
                    <a:lnTo>
                      <a:pt x="381" y="24"/>
                    </a:lnTo>
                    <a:lnTo>
                      <a:pt x="140" y="8"/>
                    </a:lnTo>
                    <a:lnTo>
                      <a:pt x="0"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083" name="Freeform 64"/>
              <p:cNvSpPr>
                <a:spLocks noChangeAspect="1"/>
              </p:cNvSpPr>
              <p:nvPr/>
            </p:nvSpPr>
            <p:spPr bwMode="auto">
              <a:xfrm>
                <a:off x="725" y="2410"/>
                <a:ext cx="1479" cy="236"/>
              </a:xfrm>
              <a:custGeom>
                <a:avLst/>
                <a:gdLst>
                  <a:gd name="T0" fmla="*/ 1478 w 1479"/>
                  <a:gd name="T1" fmla="*/ 0 h 187"/>
                  <a:gd name="T2" fmla="*/ 1384 w 1479"/>
                  <a:gd name="T3" fmla="*/ 0 h 187"/>
                  <a:gd name="T4" fmla="*/ 1307 w 1479"/>
                  <a:gd name="T5" fmla="*/ 0 h 187"/>
                  <a:gd name="T6" fmla="*/ 1205 w 1479"/>
                  <a:gd name="T7" fmla="*/ 0 h 187"/>
                  <a:gd name="T8" fmla="*/ 1034 w 1479"/>
                  <a:gd name="T9" fmla="*/ 390 h 187"/>
                  <a:gd name="T10" fmla="*/ 801 w 1479"/>
                  <a:gd name="T11" fmla="*/ 1181 h 187"/>
                  <a:gd name="T12" fmla="*/ 583 w 1479"/>
                  <a:gd name="T13" fmla="*/ 1984 h 187"/>
                  <a:gd name="T14" fmla="*/ 381 w 1479"/>
                  <a:gd name="T15" fmla="*/ 2631 h 187"/>
                  <a:gd name="T16" fmla="*/ 140 w 1479"/>
                  <a:gd name="T17" fmla="*/ 2882 h 187"/>
                  <a:gd name="T18" fmla="*/ 0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0"/>
                    </a:moveTo>
                    <a:lnTo>
                      <a:pt x="1384" y="0"/>
                    </a:lnTo>
                    <a:lnTo>
                      <a:pt x="1307" y="0"/>
                    </a:lnTo>
                    <a:lnTo>
                      <a:pt x="1205" y="0"/>
                    </a:lnTo>
                    <a:lnTo>
                      <a:pt x="1034" y="24"/>
                    </a:lnTo>
                    <a:lnTo>
                      <a:pt x="801" y="72"/>
                    </a:lnTo>
                    <a:lnTo>
                      <a:pt x="583" y="121"/>
                    </a:lnTo>
                    <a:lnTo>
                      <a:pt x="381" y="162"/>
                    </a:lnTo>
                    <a:lnTo>
                      <a:pt x="140" y="177"/>
                    </a:lnTo>
                    <a:lnTo>
                      <a:pt x="0"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1079" name="Group 65"/>
            <p:cNvGrpSpPr>
              <a:grpSpLocks noChangeAspect="1"/>
            </p:cNvGrpSpPr>
            <p:nvPr/>
          </p:nvGrpSpPr>
          <p:grpSpPr bwMode="auto">
            <a:xfrm>
              <a:off x="727" y="2279"/>
              <a:ext cx="725" cy="175"/>
              <a:chOff x="727" y="2279"/>
              <a:chExt cx="725" cy="175"/>
            </a:xfrm>
          </p:grpSpPr>
          <p:sp>
            <p:nvSpPr>
              <p:cNvPr id="71080" name="Line 66"/>
              <p:cNvSpPr>
                <a:spLocks noChangeAspect="1" noChangeShapeType="1"/>
              </p:cNvSpPr>
              <p:nvPr/>
            </p:nvSpPr>
            <p:spPr bwMode="auto">
              <a:xfrm>
                <a:off x="730" y="2279"/>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081" name="Line 67"/>
              <p:cNvSpPr>
                <a:spLocks noChangeAspect="1" noChangeShapeType="1"/>
              </p:cNvSpPr>
              <p:nvPr/>
            </p:nvSpPr>
            <p:spPr bwMode="auto">
              <a:xfrm>
                <a:off x="727" y="2454"/>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70672" name="Rectangle 68"/>
          <p:cNvSpPr>
            <a:spLocks noChangeAspect="1" noChangeArrowheads="1"/>
          </p:cNvSpPr>
          <p:nvPr/>
        </p:nvSpPr>
        <p:spPr bwMode="auto">
          <a:xfrm>
            <a:off x="3362325" y="1306513"/>
            <a:ext cx="5334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solidFill>
                  <a:schemeClr val="tx1"/>
                </a:solidFill>
                <a:latin typeface="Arial Narrow" pitchFamily="34" charset="0"/>
                <a:ea typeface="ヒラギノ角ゴ Pro W3" charset="-128"/>
              </a:rPr>
              <a:t>Bath</a:t>
            </a:r>
          </a:p>
        </p:txBody>
      </p:sp>
      <p:sp>
        <p:nvSpPr>
          <p:cNvPr id="70673" name="AutoShape 69"/>
          <p:cNvSpPr>
            <a:spLocks noChangeAspect="1" noChangeArrowheads="1"/>
          </p:cNvSpPr>
          <p:nvPr/>
        </p:nvSpPr>
        <p:spPr bwMode="auto">
          <a:xfrm flipH="1">
            <a:off x="5218113" y="1692275"/>
            <a:ext cx="169862" cy="123825"/>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674" name="Rectangle 70"/>
          <p:cNvSpPr>
            <a:spLocks noChangeAspect="1" noChangeArrowheads="1"/>
          </p:cNvSpPr>
          <p:nvPr/>
        </p:nvSpPr>
        <p:spPr bwMode="auto">
          <a:xfrm flipH="1">
            <a:off x="5095875" y="1698625"/>
            <a:ext cx="201613" cy="134938"/>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675" name="AutoShape 71"/>
          <p:cNvSpPr>
            <a:spLocks noChangeAspect="1" noChangeArrowheads="1"/>
          </p:cNvSpPr>
          <p:nvPr/>
        </p:nvSpPr>
        <p:spPr bwMode="auto">
          <a:xfrm flipV="1">
            <a:off x="5232400" y="2290763"/>
            <a:ext cx="169863" cy="123825"/>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676" name="Rectangle 72"/>
          <p:cNvSpPr>
            <a:spLocks noChangeAspect="1" noChangeArrowheads="1"/>
          </p:cNvSpPr>
          <p:nvPr/>
        </p:nvSpPr>
        <p:spPr bwMode="auto">
          <a:xfrm flipH="1" flipV="1">
            <a:off x="5129213" y="2270125"/>
            <a:ext cx="201612" cy="153988"/>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eaLnBrk="0" hangingPunct="0"/>
            <a:endParaRPr lang="en-US">
              <a:solidFill>
                <a:schemeClr val="tx1"/>
              </a:solidFill>
              <a:ea typeface="ヒラギノ角ゴ Pro W3" charset="-128"/>
            </a:endParaRPr>
          </a:p>
        </p:txBody>
      </p:sp>
      <p:sp>
        <p:nvSpPr>
          <p:cNvPr id="70677" name="Freeform 73"/>
          <p:cNvSpPr>
            <a:spLocks noChangeAspect="1"/>
          </p:cNvSpPr>
          <p:nvPr/>
        </p:nvSpPr>
        <p:spPr bwMode="auto">
          <a:xfrm>
            <a:off x="5184775" y="1446213"/>
            <a:ext cx="1325563" cy="411162"/>
          </a:xfrm>
          <a:custGeom>
            <a:avLst/>
            <a:gdLst>
              <a:gd name="T0" fmla="*/ 0 w 1393"/>
              <a:gd name="T1" fmla="*/ 2147483647 h 341"/>
              <a:gd name="T2" fmla="*/ 2147483647 w 1393"/>
              <a:gd name="T3" fmla="*/ 2147483647 h 341"/>
              <a:gd name="T4" fmla="*/ 2147483647 w 1393"/>
              <a:gd name="T5" fmla="*/ 2147483647 h 341"/>
              <a:gd name="T6" fmla="*/ 2147483647 w 1393"/>
              <a:gd name="T7" fmla="*/ 2147483647 h 341"/>
              <a:gd name="T8" fmla="*/ 2147483647 w 1393"/>
              <a:gd name="T9" fmla="*/ 2147483647 h 341"/>
              <a:gd name="T10" fmla="*/ 2147483647 w 1393"/>
              <a:gd name="T11" fmla="*/ 2147483647 h 341"/>
              <a:gd name="T12" fmla="*/ 2147483647 w 1393"/>
              <a:gd name="T13" fmla="*/ 2147483647 h 341"/>
              <a:gd name="T14" fmla="*/ 2147483647 w 1393"/>
              <a:gd name="T15" fmla="*/ 2147483647 h 341"/>
              <a:gd name="T16" fmla="*/ 2147483647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210"/>
                </a:moveTo>
                <a:lnTo>
                  <a:pt x="94" y="210"/>
                </a:lnTo>
                <a:lnTo>
                  <a:pt x="140" y="210"/>
                </a:lnTo>
                <a:lnTo>
                  <a:pt x="187" y="275"/>
                </a:lnTo>
                <a:lnTo>
                  <a:pt x="249" y="340"/>
                </a:lnTo>
                <a:lnTo>
                  <a:pt x="327" y="315"/>
                </a:lnTo>
                <a:lnTo>
                  <a:pt x="653" y="186"/>
                </a:lnTo>
                <a:lnTo>
                  <a:pt x="1058" y="57"/>
                </a:lnTo>
                <a:lnTo>
                  <a:pt x="1392"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0678" name="Group 74"/>
          <p:cNvGrpSpPr>
            <a:grpSpLocks noChangeAspect="1"/>
          </p:cNvGrpSpPr>
          <p:nvPr/>
        </p:nvGrpSpPr>
        <p:grpSpPr bwMode="auto">
          <a:xfrm>
            <a:off x="3703638" y="1820863"/>
            <a:ext cx="1695450" cy="474662"/>
            <a:chOff x="2027" y="2115"/>
            <a:chExt cx="1776" cy="497"/>
          </a:xfrm>
        </p:grpSpPr>
        <p:grpSp>
          <p:nvGrpSpPr>
            <p:cNvPr id="71060" name="Group 75"/>
            <p:cNvGrpSpPr>
              <a:grpSpLocks noChangeAspect="1"/>
            </p:cNvGrpSpPr>
            <p:nvPr/>
          </p:nvGrpSpPr>
          <p:grpSpPr bwMode="auto">
            <a:xfrm>
              <a:off x="2027" y="2115"/>
              <a:ext cx="1771" cy="141"/>
              <a:chOff x="2022" y="2280"/>
              <a:chExt cx="1771" cy="141"/>
            </a:xfrm>
          </p:grpSpPr>
          <p:sp>
            <p:nvSpPr>
              <p:cNvPr id="71070" name="AutoShape 76"/>
              <p:cNvSpPr>
                <a:spLocks noChangeAspect="1" noChangeArrowheads="1"/>
              </p:cNvSpPr>
              <p:nvPr/>
            </p:nvSpPr>
            <p:spPr bwMode="auto">
              <a:xfrm>
                <a:off x="2022"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71" name="AutoShape 77"/>
              <p:cNvSpPr>
                <a:spLocks noChangeAspect="1" noChangeArrowheads="1"/>
              </p:cNvSpPr>
              <p:nvPr/>
            </p:nvSpPr>
            <p:spPr bwMode="auto">
              <a:xfrm>
                <a:off x="2244"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72" name="AutoShape 78"/>
              <p:cNvSpPr>
                <a:spLocks noChangeAspect="1" noChangeArrowheads="1"/>
              </p:cNvSpPr>
              <p:nvPr/>
            </p:nvSpPr>
            <p:spPr bwMode="auto">
              <a:xfrm>
                <a:off x="2467"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73" name="AutoShape 79"/>
              <p:cNvSpPr>
                <a:spLocks noChangeAspect="1" noChangeArrowheads="1"/>
              </p:cNvSpPr>
              <p:nvPr/>
            </p:nvSpPr>
            <p:spPr bwMode="auto">
              <a:xfrm>
                <a:off x="2689"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74" name="AutoShape 80"/>
              <p:cNvSpPr>
                <a:spLocks noChangeAspect="1" noChangeArrowheads="1"/>
              </p:cNvSpPr>
              <p:nvPr/>
            </p:nvSpPr>
            <p:spPr bwMode="auto">
              <a:xfrm>
                <a:off x="2912"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75" name="AutoShape 81"/>
              <p:cNvSpPr>
                <a:spLocks noChangeAspect="1" noChangeArrowheads="1"/>
              </p:cNvSpPr>
              <p:nvPr/>
            </p:nvSpPr>
            <p:spPr bwMode="auto">
              <a:xfrm>
                <a:off x="3134"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76" name="AutoShape 82"/>
              <p:cNvSpPr>
                <a:spLocks noChangeAspect="1" noChangeArrowheads="1"/>
              </p:cNvSpPr>
              <p:nvPr/>
            </p:nvSpPr>
            <p:spPr bwMode="auto">
              <a:xfrm>
                <a:off x="3357"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77" name="AutoShape 83"/>
              <p:cNvSpPr>
                <a:spLocks noChangeAspect="1" noChangeArrowheads="1"/>
              </p:cNvSpPr>
              <p:nvPr/>
            </p:nvSpPr>
            <p:spPr bwMode="auto">
              <a:xfrm>
                <a:off x="3580"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1061" name="Group 84"/>
            <p:cNvGrpSpPr>
              <a:grpSpLocks noChangeAspect="1"/>
            </p:cNvGrpSpPr>
            <p:nvPr/>
          </p:nvGrpSpPr>
          <p:grpSpPr bwMode="auto">
            <a:xfrm>
              <a:off x="2032" y="2471"/>
              <a:ext cx="1771" cy="141"/>
              <a:chOff x="2133" y="2571"/>
              <a:chExt cx="1771" cy="141"/>
            </a:xfrm>
          </p:grpSpPr>
          <p:sp>
            <p:nvSpPr>
              <p:cNvPr id="71062" name="AutoShape 85"/>
              <p:cNvSpPr>
                <a:spLocks noChangeAspect="1" noChangeArrowheads="1"/>
              </p:cNvSpPr>
              <p:nvPr/>
            </p:nvSpPr>
            <p:spPr bwMode="auto">
              <a:xfrm>
                <a:off x="2133"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63" name="AutoShape 86"/>
              <p:cNvSpPr>
                <a:spLocks noChangeAspect="1" noChangeArrowheads="1"/>
              </p:cNvSpPr>
              <p:nvPr/>
            </p:nvSpPr>
            <p:spPr bwMode="auto">
              <a:xfrm>
                <a:off x="2355"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64" name="AutoShape 87"/>
              <p:cNvSpPr>
                <a:spLocks noChangeAspect="1" noChangeArrowheads="1"/>
              </p:cNvSpPr>
              <p:nvPr/>
            </p:nvSpPr>
            <p:spPr bwMode="auto">
              <a:xfrm>
                <a:off x="2578"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65" name="AutoShape 88"/>
              <p:cNvSpPr>
                <a:spLocks noChangeAspect="1" noChangeArrowheads="1"/>
              </p:cNvSpPr>
              <p:nvPr/>
            </p:nvSpPr>
            <p:spPr bwMode="auto">
              <a:xfrm>
                <a:off x="2800"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66" name="AutoShape 89"/>
              <p:cNvSpPr>
                <a:spLocks noChangeAspect="1" noChangeArrowheads="1"/>
              </p:cNvSpPr>
              <p:nvPr/>
            </p:nvSpPr>
            <p:spPr bwMode="auto">
              <a:xfrm>
                <a:off x="3023"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67" name="AutoShape 90"/>
              <p:cNvSpPr>
                <a:spLocks noChangeAspect="1" noChangeArrowheads="1"/>
              </p:cNvSpPr>
              <p:nvPr/>
            </p:nvSpPr>
            <p:spPr bwMode="auto">
              <a:xfrm>
                <a:off x="3245"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68" name="AutoShape 91"/>
              <p:cNvSpPr>
                <a:spLocks noChangeAspect="1" noChangeArrowheads="1"/>
              </p:cNvSpPr>
              <p:nvPr/>
            </p:nvSpPr>
            <p:spPr bwMode="auto">
              <a:xfrm>
                <a:off x="3468"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69" name="AutoShape 92"/>
              <p:cNvSpPr>
                <a:spLocks noChangeAspect="1" noChangeArrowheads="1"/>
              </p:cNvSpPr>
              <p:nvPr/>
            </p:nvSpPr>
            <p:spPr bwMode="auto">
              <a:xfrm>
                <a:off x="3691"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sp>
        <p:nvSpPr>
          <p:cNvPr id="70679" name="Freeform 93"/>
          <p:cNvSpPr>
            <a:spLocks noChangeAspect="1"/>
          </p:cNvSpPr>
          <p:nvPr/>
        </p:nvSpPr>
        <p:spPr bwMode="auto">
          <a:xfrm>
            <a:off x="5184775" y="2268538"/>
            <a:ext cx="1325563" cy="409575"/>
          </a:xfrm>
          <a:custGeom>
            <a:avLst/>
            <a:gdLst>
              <a:gd name="T0" fmla="*/ 0 w 1393"/>
              <a:gd name="T1" fmla="*/ 2147483647 h 341"/>
              <a:gd name="T2" fmla="*/ 2147483647 w 1393"/>
              <a:gd name="T3" fmla="*/ 2147483647 h 341"/>
              <a:gd name="T4" fmla="*/ 2147483647 w 1393"/>
              <a:gd name="T5" fmla="*/ 2147483647 h 341"/>
              <a:gd name="T6" fmla="*/ 2147483647 w 1393"/>
              <a:gd name="T7" fmla="*/ 2147483647 h 341"/>
              <a:gd name="T8" fmla="*/ 2147483647 w 1393"/>
              <a:gd name="T9" fmla="*/ 0 h 341"/>
              <a:gd name="T10" fmla="*/ 2147483647 w 1393"/>
              <a:gd name="T11" fmla="*/ 2147483647 h 341"/>
              <a:gd name="T12" fmla="*/ 2147483647 w 1393"/>
              <a:gd name="T13" fmla="*/ 2147483647 h 341"/>
              <a:gd name="T14" fmla="*/ 2147483647 w 1393"/>
              <a:gd name="T15" fmla="*/ 2147483647 h 341"/>
              <a:gd name="T16" fmla="*/ 2147483647 w 1393"/>
              <a:gd name="T17" fmla="*/ 2147483647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130"/>
                </a:moveTo>
                <a:lnTo>
                  <a:pt x="94" y="130"/>
                </a:lnTo>
                <a:lnTo>
                  <a:pt x="140" y="130"/>
                </a:lnTo>
                <a:lnTo>
                  <a:pt x="187" y="65"/>
                </a:lnTo>
                <a:lnTo>
                  <a:pt x="249" y="0"/>
                </a:lnTo>
                <a:lnTo>
                  <a:pt x="327" y="24"/>
                </a:lnTo>
                <a:lnTo>
                  <a:pt x="653" y="154"/>
                </a:lnTo>
                <a:lnTo>
                  <a:pt x="1058" y="283"/>
                </a:lnTo>
                <a:lnTo>
                  <a:pt x="1392"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0680" name="Group 94"/>
          <p:cNvGrpSpPr>
            <a:grpSpLocks/>
          </p:cNvGrpSpPr>
          <p:nvPr/>
        </p:nvGrpSpPr>
        <p:grpSpPr bwMode="auto">
          <a:xfrm>
            <a:off x="6699250" y="1755775"/>
            <a:ext cx="1344613" cy="606425"/>
            <a:chOff x="4220" y="1264"/>
            <a:chExt cx="847" cy="382"/>
          </a:xfrm>
        </p:grpSpPr>
        <p:sp>
          <p:nvSpPr>
            <p:cNvPr id="71056" name="AutoShape 95"/>
            <p:cNvSpPr>
              <a:spLocks/>
            </p:cNvSpPr>
            <p:nvPr/>
          </p:nvSpPr>
          <p:spPr bwMode="auto">
            <a:xfrm>
              <a:off x="4220" y="1271"/>
              <a:ext cx="67" cy="372"/>
            </a:xfrm>
            <a:prstGeom prst="leftBrace">
              <a:avLst>
                <a:gd name="adj1" fmla="val 4626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057" name="Rectangle 96"/>
            <p:cNvSpPr>
              <a:spLocks noChangeAspect="1" noChangeArrowheads="1"/>
            </p:cNvSpPr>
            <p:nvPr/>
          </p:nvSpPr>
          <p:spPr bwMode="auto">
            <a:xfrm>
              <a:off x="4247" y="1264"/>
              <a:ext cx="8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1200" baseline="30000">
                  <a:solidFill>
                    <a:schemeClr val="tx1"/>
                  </a:solidFill>
                  <a:latin typeface="Arial Narrow" pitchFamily="34" charset="0"/>
                  <a:ea typeface="ヒラギノ角ゴ Pro W3" charset="-128"/>
                </a:rPr>
                <a:t>3</a:t>
              </a:r>
              <a:r>
                <a:rPr lang="en-US" sz="1200">
                  <a:solidFill>
                    <a:schemeClr val="tx1"/>
                  </a:solidFill>
                  <a:latin typeface="Arial Narrow" pitchFamily="34" charset="0"/>
                  <a:ea typeface="ヒラギノ角ゴ Pro W3" charset="-128"/>
                </a:rPr>
                <a:t>H-methoxy-inulin</a:t>
              </a:r>
              <a:endParaRPr lang="en-US" sz="1200" baseline="30000">
                <a:solidFill>
                  <a:schemeClr val="tx1"/>
                </a:solidFill>
                <a:latin typeface="Arial Narrow" pitchFamily="34" charset="0"/>
                <a:ea typeface="ヒラギノ角ゴ Pro W3" charset="-128"/>
              </a:endParaRPr>
            </a:p>
          </p:txBody>
        </p:sp>
        <p:sp>
          <p:nvSpPr>
            <p:cNvPr id="71058" name="Rectangle 97"/>
            <p:cNvSpPr>
              <a:spLocks noChangeAspect="1" noChangeArrowheads="1"/>
            </p:cNvSpPr>
            <p:nvPr/>
          </p:nvSpPr>
          <p:spPr bwMode="auto">
            <a:xfrm>
              <a:off x="4246" y="1369"/>
              <a:ext cx="49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1200">
                  <a:solidFill>
                    <a:schemeClr val="tx1"/>
                  </a:solidFill>
                  <a:latin typeface="Arial Narrow" pitchFamily="34" charset="0"/>
                  <a:ea typeface="ヒラギノ角ゴ Pro W3" charset="-128"/>
                </a:rPr>
                <a:t>5% CO</a:t>
              </a:r>
              <a:r>
                <a:rPr lang="en-US" sz="1200" baseline="-25000">
                  <a:solidFill>
                    <a:schemeClr val="tx1"/>
                  </a:solidFill>
                  <a:latin typeface="Arial Narrow" pitchFamily="34" charset="0"/>
                  <a:ea typeface="ヒラギノ角ゴ Pro W3" charset="-128"/>
                </a:rPr>
                <a:t>2</a:t>
              </a:r>
              <a:endParaRPr lang="en-US" sz="1200">
                <a:solidFill>
                  <a:schemeClr val="tx1"/>
                </a:solidFill>
                <a:latin typeface="Arial Narrow" pitchFamily="34" charset="0"/>
                <a:ea typeface="ヒラギノ角ゴ Pro W3" charset="-128"/>
              </a:endParaRPr>
            </a:p>
          </p:txBody>
        </p:sp>
        <p:sp>
          <p:nvSpPr>
            <p:cNvPr id="71059" name="Rectangle 98"/>
            <p:cNvSpPr>
              <a:spLocks noChangeAspect="1" noChangeArrowheads="1"/>
            </p:cNvSpPr>
            <p:nvPr/>
          </p:nvSpPr>
          <p:spPr bwMode="auto">
            <a:xfrm>
              <a:off x="4247" y="1473"/>
              <a:ext cx="8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1200">
                  <a:solidFill>
                    <a:schemeClr val="tx1"/>
                  </a:solidFill>
                  <a:latin typeface="Arial Narrow" pitchFamily="34" charset="0"/>
                  <a:ea typeface="ヒラギノ角ゴ Pro W3" charset="-128"/>
                </a:rPr>
                <a:t>22 mM HCO</a:t>
              </a:r>
              <a:r>
                <a:rPr lang="en-US" sz="1200" baseline="-25000">
                  <a:solidFill>
                    <a:schemeClr val="tx1"/>
                  </a:solidFill>
                  <a:latin typeface="Arial Narrow" pitchFamily="34" charset="0"/>
                  <a:ea typeface="ヒラギノ角ゴ Pro W3" charset="-128"/>
                </a:rPr>
                <a:t>3</a:t>
              </a:r>
              <a:r>
                <a:rPr lang="en-US" sz="1200" baseline="30000">
                  <a:solidFill>
                    <a:schemeClr val="tx1"/>
                  </a:solidFill>
                  <a:latin typeface="Arial Narrow" pitchFamily="34" charset="0"/>
                  <a:ea typeface="ヒラギノ角ゴ Pro W3" charset="-128"/>
                </a:rPr>
                <a:t>–</a:t>
              </a:r>
            </a:p>
          </p:txBody>
        </p:sp>
      </p:grpSp>
      <p:sp>
        <p:nvSpPr>
          <p:cNvPr id="825443" name="Rectangle 99"/>
          <p:cNvSpPr>
            <a:spLocks noChangeAspect="1" noChangeArrowheads="1"/>
          </p:cNvSpPr>
          <p:nvPr/>
        </p:nvSpPr>
        <p:spPr bwMode="auto">
          <a:xfrm>
            <a:off x="4279900" y="1249363"/>
            <a:ext cx="7604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ea typeface="ヒラギノ角ゴ Pro W3" charset="-128"/>
              </a:rPr>
              <a:t>0–20%</a:t>
            </a:r>
          </a:p>
        </p:txBody>
      </p:sp>
      <p:sp>
        <p:nvSpPr>
          <p:cNvPr id="825444" name="Rectangle 100"/>
          <p:cNvSpPr>
            <a:spLocks noChangeAspect="1" noChangeArrowheads="1"/>
          </p:cNvSpPr>
          <p:nvPr/>
        </p:nvSpPr>
        <p:spPr bwMode="auto">
          <a:xfrm>
            <a:off x="4256088" y="1250950"/>
            <a:ext cx="7508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solidFill>
                  <a:schemeClr val="accent2"/>
                </a:solidFill>
                <a:latin typeface="Arial Narrow" pitchFamily="34" charset="0"/>
                <a:ea typeface="ヒラギノ角ゴ Pro W3" charset="-128"/>
              </a:rPr>
              <a:t>Vary</a:t>
            </a:r>
            <a:endParaRPr lang="en-US" sz="1600" baseline="30000">
              <a:solidFill>
                <a:schemeClr val="accent2"/>
              </a:solidFill>
              <a:latin typeface="Arial Narrow" pitchFamily="34" charset="0"/>
              <a:ea typeface="ヒラギノ角ゴ Pro W3" charset="-128"/>
            </a:endParaRPr>
          </a:p>
        </p:txBody>
      </p:sp>
      <p:sp>
        <p:nvSpPr>
          <p:cNvPr id="70683" name="Rectangle 216"/>
          <p:cNvSpPr>
            <a:spLocks noChangeArrowheads="1"/>
          </p:cNvSpPr>
          <p:nvPr/>
        </p:nvSpPr>
        <p:spPr bwMode="auto">
          <a:xfrm>
            <a:off x="6951663" y="7192963"/>
            <a:ext cx="428625"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r>
              <a:rPr lang="zh-CN" altLang="en-US" sz="1200">
                <a:solidFill>
                  <a:schemeClr val="tx1"/>
                </a:solidFill>
                <a:latin typeface="Arial" charset="0"/>
                <a:ea typeface="宋体" pitchFamily="2" charset="-122"/>
              </a:rPr>
              <a:t>          </a:t>
            </a:r>
            <a:endParaRPr lang="zh-CN" altLang="en-US">
              <a:solidFill>
                <a:schemeClr val="tx1"/>
              </a:solidFill>
              <a:ea typeface="宋体" pitchFamily="2" charset="-122"/>
            </a:endParaRPr>
          </a:p>
        </p:txBody>
      </p:sp>
      <p:grpSp>
        <p:nvGrpSpPr>
          <p:cNvPr id="825561" name="Group 217"/>
          <p:cNvGrpSpPr>
            <a:grpSpLocks/>
          </p:cNvGrpSpPr>
          <p:nvPr/>
        </p:nvGrpSpPr>
        <p:grpSpPr bwMode="auto">
          <a:xfrm>
            <a:off x="4756150" y="3070225"/>
            <a:ext cx="673100" cy="2703513"/>
            <a:chOff x="2702" y="1940"/>
            <a:chExt cx="424" cy="1703"/>
          </a:xfrm>
        </p:grpSpPr>
        <p:grpSp>
          <p:nvGrpSpPr>
            <p:cNvPr id="71043" name="Group 218"/>
            <p:cNvGrpSpPr>
              <a:grpSpLocks/>
            </p:cNvGrpSpPr>
            <p:nvPr/>
          </p:nvGrpSpPr>
          <p:grpSpPr bwMode="auto">
            <a:xfrm>
              <a:off x="2952" y="1940"/>
              <a:ext cx="174" cy="1703"/>
              <a:chOff x="2898" y="2000"/>
              <a:chExt cx="174" cy="1703"/>
            </a:xfrm>
          </p:grpSpPr>
          <p:sp>
            <p:nvSpPr>
              <p:cNvPr id="71050" name="Rectangle 219"/>
              <p:cNvSpPr>
                <a:spLocks noChangeArrowheads="1"/>
              </p:cNvSpPr>
              <p:nvPr/>
            </p:nvSpPr>
            <p:spPr bwMode="auto">
              <a:xfrm>
                <a:off x="3000" y="3549"/>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0</a:t>
                </a:r>
              </a:p>
            </p:txBody>
          </p:sp>
          <p:sp>
            <p:nvSpPr>
              <p:cNvPr id="71051" name="Rectangle 220"/>
              <p:cNvSpPr>
                <a:spLocks noChangeArrowheads="1"/>
              </p:cNvSpPr>
              <p:nvPr/>
            </p:nvSpPr>
            <p:spPr bwMode="auto">
              <a:xfrm>
                <a:off x="2949" y="3245"/>
                <a:ext cx="11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40</a:t>
                </a:r>
              </a:p>
            </p:txBody>
          </p:sp>
          <p:sp>
            <p:nvSpPr>
              <p:cNvPr id="71052" name="Rectangle 221"/>
              <p:cNvSpPr>
                <a:spLocks noChangeArrowheads="1"/>
              </p:cNvSpPr>
              <p:nvPr/>
            </p:nvSpPr>
            <p:spPr bwMode="auto">
              <a:xfrm>
                <a:off x="2949" y="2925"/>
                <a:ext cx="11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80</a:t>
                </a:r>
              </a:p>
            </p:txBody>
          </p:sp>
          <p:sp>
            <p:nvSpPr>
              <p:cNvPr id="71053" name="Rectangle 222"/>
              <p:cNvSpPr>
                <a:spLocks noChangeArrowheads="1"/>
              </p:cNvSpPr>
              <p:nvPr/>
            </p:nvSpPr>
            <p:spPr bwMode="auto">
              <a:xfrm>
                <a:off x="2898" y="2619"/>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120</a:t>
                </a:r>
              </a:p>
            </p:txBody>
          </p:sp>
          <p:sp>
            <p:nvSpPr>
              <p:cNvPr id="71054" name="Rectangle 223"/>
              <p:cNvSpPr>
                <a:spLocks noChangeArrowheads="1"/>
              </p:cNvSpPr>
              <p:nvPr/>
            </p:nvSpPr>
            <p:spPr bwMode="auto">
              <a:xfrm>
                <a:off x="2898" y="2305"/>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160</a:t>
                </a:r>
              </a:p>
            </p:txBody>
          </p:sp>
          <p:sp>
            <p:nvSpPr>
              <p:cNvPr id="71055" name="Rectangle 224"/>
              <p:cNvSpPr>
                <a:spLocks noChangeArrowheads="1"/>
              </p:cNvSpPr>
              <p:nvPr/>
            </p:nvSpPr>
            <p:spPr bwMode="auto">
              <a:xfrm>
                <a:off x="2898" y="2000"/>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200</a:t>
                </a:r>
              </a:p>
            </p:txBody>
          </p:sp>
        </p:grpSp>
        <p:grpSp>
          <p:nvGrpSpPr>
            <p:cNvPr id="71044" name="Group 225"/>
            <p:cNvGrpSpPr>
              <a:grpSpLocks/>
            </p:cNvGrpSpPr>
            <p:nvPr/>
          </p:nvGrpSpPr>
          <p:grpSpPr bwMode="auto">
            <a:xfrm>
              <a:off x="2702" y="2404"/>
              <a:ext cx="226" cy="775"/>
              <a:chOff x="2844" y="1511"/>
              <a:chExt cx="226" cy="775"/>
            </a:xfrm>
          </p:grpSpPr>
          <p:sp>
            <p:nvSpPr>
              <p:cNvPr id="71045" name="Rectangle 226"/>
              <p:cNvSpPr>
                <a:spLocks noChangeAspect="1" noChangeArrowheads="1"/>
              </p:cNvSpPr>
              <p:nvPr/>
            </p:nvSpPr>
            <p:spPr bwMode="auto">
              <a:xfrm rot="-5400000">
                <a:off x="2784" y="2038"/>
                <a:ext cx="32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i="1">
                    <a:solidFill>
                      <a:schemeClr val="tx1"/>
                    </a:solidFill>
                    <a:latin typeface="Arial Narrow" pitchFamily="34" charset="0"/>
                    <a:ea typeface="宋体" pitchFamily="2" charset="-122"/>
                  </a:rPr>
                  <a:t>J</a:t>
                </a:r>
                <a:r>
                  <a:rPr lang="en-US" altLang="zh-CN" sz="1000">
                    <a:solidFill>
                      <a:schemeClr val="tx1"/>
                    </a:solidFill>
                    <a:latin typeface="Arial Narrow" pitchFamily="34" charset="0"/>
                    <a:ea typeface="宋体" pitchFamily="2" charset="-122"/>
                  </a:rPr>
                  <a:t> </a:t>
                </a:r>
                <a:r>
                  <a:rPr lang="en-US" altLang="zh-CN" sz="1800" baseline="-2000">
                    <a:solidFill>
                      <a:schemeClr val="tx1"/>
                    </a:solidFill>
                    <a:latin typeface="Arial Narrow" pitchFamily="34" charset="0"/>
                    <a:ea typeface="宋体" pitchFamily="2" charset="-122"/>
                  </a:rPr>
                  <a:t>HCO</a:t>
                </a:r>
                <a:r>
                  <a:rPr lang="en-US" altLang="zh-CN" sz="1800" baseline="-20000">
                    <a:solidFill>
                      <a:schemeClr val="tx1"/>
                    </a:solidFill>
                    <a:latin typeface="Arial Narrow" pitchFamily="34" charset="0"/>
                    <a:ea typeface="宋体" pitchFamily="2" charset="-122"/>
                  </a:rPr>
                  <a:t>3</a:t>
                </a:r>
                <a:r>
                  <a:rPr lang="en-US" altLang="zh-CN" sz="1800" b="1" baseline="30000">
                    <a:solidFill>
                      <a:schemeClr val="tx1"/>
                    </a:solidFill>
                    <a:latin typeface="Arial" charset="0"/>
                    <a:ea typeface="宋体" pitchFamily="2" charset="-122"/>
                  </a:rPr>
                  <a:t> </a:t>
                </a:r>
                <a:endParaRPr lang="en-US" altLang="zh-CN" sz="1800">
                  <a:solidFill>
                    <a:schemeClr val="tx1"/>
                  </a:solidFill>
                  <a:latin typeface="Arial Narrow" pitchFamily="34" charset="0"/>
                  <a:ea typeface="宋体" pitchFamily="2" charset="-122"/>
                </a:endParaRPr>
              </a:p>
            </p:txBody>
          </p:sp>
          <p:sp>
            <p:nvSpPr>
              <p:cNvPr id="71046" name="Rectangle 227"/>
              <p:cNvSpPr>
                <a:spLocks noChangeAspect="1" noChangeArrowheads="1"/>
              </p:cNvSpPr>
              <p:nvPr/>
            </p:nvSpPr>
            <p:spPr bwMode="auto">
              <a:xfrm rot="-5400000">
                <a:off x="2803" y="1635"/>
                <a:ext cx="307"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90000"/>
                  </a:lnSpc>
                </a:pPr>
                <a:r>
                  <a:rPr lang="en-US" altLang="zh-CN" sz="1300">
                    <a:solidFill>
                      <a:schemeClr val="tx1"/>
                    </a:solidFill>
                    <a:latin typeface="Arial Narrow" pitchFamily="34" charset="0"/>
                    <a:ea typeface="宋体" pitchFamily="2" charset="-122"/>
                  </a:rPr>
                  <a:t>pmole</a:t>
                </a:r>
              </a:p>
              <a:p>
                <a:pPr algn="ctr">
                  <a:lnSpc>
                    <a:spcPct val="90000"/>
                  </a:lnSpc>
                </a:pPr>
                <a:r>
                  <a:rPr lang="en-US" altLang="zh-CN" sz="1300">
                    <a:solidFill>
                      <a:schemeClr val="tx1"/>
                    </a:solidFill>
                    <a:latin typeface="Arial Narrow" pitchFamily="34" charset="0"/>
                    <a:ea typeface="宋体" pitchFamily="2" charset="-122"/>
                  </a:rPr>
                  <a:t>min</a:t>
                </a:r>
                <a:r>
                  <a:rPr lang="en-US" altLang="zh-CN" sz="800" baseline="30000">
                    <a:solidFill>
                      <a:schemeClr val="tx1"/>
                    </a:solidFill>
                    <a:ea typeface="宋体" pitchFamily="2" charset="-122"/>
                    <a:cs typeface="Times New Roman" pitchFamily="18" charset="0"/>
                    <a:sym typeface="Symbol" pitchFamily="18" charset="2"/>
                  </a:rPr>
                  <a:t> </a:t>
                </a:r>
                <a:r>
                  <a:rPr lang="en-US" altLang="zh-CN" sz="1300">
                    <a:solidFill>
                      <a:schemeClr val="tx1"/>
                    </a:solidFill>
                    <a:latin typeface="Arial Narrow" pitchFamily="34" charset="0"/>
                    <a:ea typeface="宋体" pitchFamily="2" charset="-122"/>
                  </a:rPr>
                  <a:t>mm</a:t>
                </a:r>
                <a:endParaRPr lang="en-US" altLang="zh-CN" sz="1600">
                  <a:solidFill>
                    <a:schemeClr val="tx1"/>
                  </a:solidFill>
                  <a:latin typeface="Arial Narrow" pitchFamily="34" charset="0"/>
                  <a:ea typeface="宋体" pitchFamily="2" charset="-122"/>
                </a:endParaRPr>
              </a:p>
            </p:txBody>
          </p:sp>
          <p:sp>
            <p:nvSpPr>
              <p:cNvPr id="71047" name="Line 228"/>
              <p:cNvSpPr>
                <a:spLocks noChangeAspect="1" noChangeShapeType="1"/>
              </p:cNvSpPr>
              <p:nvPr/>
            </p:nvSpPr>
            <p:spPr bwMode="auto">
              <a:xfrm rot="-5400000">
                <a:off x="2823" y="1740"/>
                <a:ext cx="28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048" name="Arc 229"/>
              <p:cNvSpPr>
                <a:spLocks noChangeAspect="1"/>
              </p:cNvSpPr>
              <p:nvPr/>
            </p:nvSpPr>
            <p:spPr bwMode="auto">
              <a:xfrm rot="13379604" flipH="1">
                <a:off x="2914" y="1816"/>
                <a:ext cx="131" cy="163"/>
              </a:xfrm>
              <a:custGeom>
                <a:avLst/>
                <a:gdLst>
                  <a:gd name="T0" fmla="*/ 0 w 20433"/>
                  <a:gd name="T1" fmla="*/ 0 h 21600"/>
                  <a:gd name="T2" fmla="*/ 0 w 20433"/>
                  <a:gd name="T3" fmla="*/ 0 h 21600"/>
                  <a:gd name="T4" fmla="*/ 0 w 20433"/>
                  <a:gd name="T5" fmla="*/ 0 h 21600"/>
                  <a:gd name="T6" fmla="*/ 0 60000 65536"/>
                  <a:gd name="T7" fmla="*/ 0 60000 65536"/>
                  <a:gd name="T8" fmla="*/ 0 60000 65536"/>
                </a:gdLst>
                <a:ahLst/>
                <a:cxnLst>
                  <a:cxn ang="T6">
                    <a:pos x="T0" y="T1"/>
                  </a:cxn>
                  <a:cxn ang="T7">
                    <a:pos x="T2" y="T3"/>
                  </a:cxn>
                  <a:cxn ang="T8">
                    <a:pos x="T4" y="T5"/>
                  </a:cxn>
                </a:cxnLst>
                <a:rect l="0" t="0" r="r" b="b"/>
                <a:pathLst>
                  <a:path w="20433" h="21600" fill="none" extrusionOk="0">
                    <a:moveTo>
                      <a:pt x="-1" y="0"/>
                    </a:moveTo>
                    <a:cubicBezTo>
                      <a:pt x="9230" y="0"/>
                      <a:pt x="17440" y="5865"/>
                      <a:pt x="20433" y="14596"/>
                    </a:cubicBezTo>
                  </a:path>
                  <a:path w="20433" h="21600" stroke="0" extrusionOk="0">
                    <a:moveTo>
                      <a:pt x="-1" y="0"/>
                    </a:moveTo>
                    <a:cubicBezTo>
                      <a:pt x="9230" y="0"/>
                      <a:pt x="17440" y="5865"/>
                      <a:pt x="20433" y="14596"/>
                    </a:cubicBezTo>
                    <a:lnTo>
                      <a:pt x="0" y="21600"/>
                    </a:lnTo>
                    <a:lnTo>
                      <a:pt x="-1" y="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049" name="Arc 230"/>
              <p:cNvSpPr>
                <a:spLocks noChangeAspect="1"/>
              </p:cNvSpPr>
              <p:nvPr/>
            </p:nvSpPr>
            <p:spPr bwMode="auto">
              <a:xfrm rot="-2579293">
                <a:off x="2914" y="1511"/>
                <a:ext cx="131" cy="163"/>
              </a:xfrm>
              <a:custGeom>
                <a:avLst/>
                <a:gdLst>
                  <a:gd name="T0" fmla="*/ 0 w 20709"/>
                  <a:gd name="T1" fmla="*/ 0 h 21600"/>
                  <a:gd name="T2" fmla="*/ 0 w 20709"/>
                  <a:gd name="T3" fmla="*/ 0 h 21600"/>
                  <a:gd name="T4" fmla="*/ 0 w 20709"/>
                  <a:gd name="T5" fmla="*/ 0 h 21600"/>
                  <a:gd name="T6" fmla="*/ 0 60000 65536"/>
                  <a:gd name="T7" fmla="*/ 0 60000 65536"/>
                  <a:gd name="T8" fmla="*/ 0 60000 65536"/>
                </a:gdLst>
                <a:ahLst/>
                <a:cxnLst>
                  <a:cxn ang="T6">
                    <a:pos x="T0" y="T1"/>
                  </a:cxn>
                  <a:cxn ang="T7">
                    <a:pos x="T2" y="T3"/>
                  </a:cxn>
                  <a:cxn ang="T8">
                    <a:pos x="T4" y="T5"/>
                  </a:cxn>
                </a:cxnLst>
                <a:rect l="0" t="0" r="r" b="b"/>
                <a:pathLst>
                  <a:path w="20709" h="21600" fill="none" extrusionOk="0">
                    <a:moveTo>
                      <a:pt x="-1" y="0"/>
                    </a:moveTo>
                    <a:cubicBezTo>
                      <a:pt x="9564" y="0"/>
                      <a:pt x="17989" y="6289"/>
                      <a:pt x="20708" y="15459"/>
                    </a:cubicBezTo>
                  </a:path>
                  <a:path w="20709" h="21600" stroke="0" extrusionOk="0">
                    <a:moveTo>
                      <a:pt x="-1" y="0"/>
                    </a:moveTo>
                    <a:cubicBezTo>
                      <a:pt x="9564" y="0"/>
                      <a:pt x="17989" y="6289"/>
                      <a:pt x="20708" y="15459"/>
                    </a:cubicBezTo>
                    <a:lnTo>
                      <a:pt x="0" y="21600"/>
                    </a:lnTo>
                    <a:lnTo>
                      <a:pt x="-1" y="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25575" name="Group 231"/>
          <p:cNvGrpSpPr>
            <a:grpSpLocks noChangeAspect="1"/>
          </p:cNvGrpSpPr>
          <p:nvPr/>
        </p:nvGrpSpPr>
        <p:grpSpPr bwMode="auto">
          <a:xfrm>
            <a:off x="5505450" y="3190875"/>
            <a:ext cx="3190875" cy="2462213"/>
            <a:chOff x="2910" y="1768"/>
            <a:chExt cx="2159" cy="1667"/>
          </a:xfrm>
        </p:grpSpPr>
        <p:grpSp>
          <p:nvGrpSpPr>
            <p:cNvPr id="71032" name="Group 232"/>
            <p:cNvGrpSpPr>
              <a:grpSpLocks noChangeAspect="1"/>
            </p:cNvGrpSpPr>
            <p:nvPr/>
          </p:nvGrpSpPr>
          <p:grpSpPr bwMode="auto">
            <a:xfrm>
              <a:off x="2918" y="1768"/>
              <a:ext cx="61" cy="1667"/>
              <a:chOff x="3366" y="1054"/>
              <a:chExt cx="61" cy="1667"/>
            </a:xfrm>
          </p:grpSpPr>
          <p:sp>
            <p:nvSpPr>
              <p:cNvPr id="71037" name="Line 233"/>
              <p:cNvSpPr>
                <a:spLocks noChangeAspect="1" noChangeShapeType="1"/>
              </p:cNvSpPr>
              <p:nvPr/>
            </p:nvSpPr>
            <p:spPr bwMode="auto">
              <a:xfrm>
                <a:off x="3366" y="1054"/>
                <a:ext cx="1" cy="166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8" name="Line 234"/>
              <p:cNvSpPr>
                <a:spLocks noChangeAspect="1" noChangeShapeType="1"/>
              </p:cNvSpPr>
              <p:nvPr/>
            </p:nvSpPr>
            <p:spPr bwMode="auto">
              <a:xfrm>
                <a:off x="3366" y="2390"/>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9" name="Line 235"/>
              <p:cNvSpPr>
                <a:spLocks noChangeAspect="1" noChangeShapeType="1"/>
              </p:cNvSpPr>
              <p:nvPr/>
            </p:nvSpPr>
            <p:spPr bwMode="auto">
              <a:xfrm>
                <a:off x="3366" y="2053"/>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0" name="Line 236"/>
              <p:cNvSpPr>
                <a:spLocks noChangeAspect="1" noChangeShapeType="1"/>
              </p:cNvSpPr>
              <p:nvPr/>
            </p:nvSpPr>
            <p:spPr bwMode="auto">
              <a:xfrm>
                <a:off x="3366" y="1722"/>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1" name="Line 237"/>
              <p:cNvSpPr>
                <a:spLocks noChangeAspect="1" noChangeShapeType="1"/>
              </p:cNvSpPr>
              <p:nvPr/>
            </p:nvSpPr>
            <p:spPr bwMode="auto">
              <a:xfrm>
                <a:off x="3366" y="1385"/>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2" name="Line 238"/>
              <p:cNvSpPr>
                <a:spLocks noChangeAspect="1" noChangeShapeType="1"/>
              </p:cNvSpPr>
              <p:nvPr/>
            </p:nvSpPr>
            <p:spPr bwMode="auto">
              <a:xfrm>
                <a:off x="3366" y="1054"/>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033" name="Group 239"/>
            <p:cNvGrpSpPr>
              <a:grpSpLocks noChangeAspect="1"/>
            </p:cNvGrpSpPr>
            <p:nvPr/>
          </p:nvGrpSpPr>
          <p:grpSpPr bwMode="auto">
            <a:xfrm>
              <a:off x="2910" y="3372"/>
              <a:ext cx="2159" cy="63"/>
              <a:chOff x="3358" y="2581"/>
              <a:chExt cx="2159" cy="63"/>
            </a:xfrm>
          </p:grpSpPr>
          <p:sp>
            <p:nvSpPr>
              <p:cNvPr id="71034" name="Line 240"/>
              <p:cNvSpPr>
                <a:spLocks noChangeAspect="1" noChangeShapeType="1"/>
              </p:cNvSpPr>
              <p:nvPr/>
            </p:nvSpPr>
            <p:spPr bwMode="auto">
              <a:xfrm>
                <a:off x="3358" y="2640"/>
                <a:ext cx="2159" cy="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5" name="Line 241"/>
              <p:cNvSpPr>
                <a:spLocks noChangeAspect="1" noChangeShapeType="1"/>
              </p:cNvSpPr>
              <p:nvPr/>
            </p:nvSpPr>
            <p:spPr bwMode="auto">
              <a:xfrm flipV="1">
                <a:off x="3899" y="2581"/>
                <a:ext cx="1" cy="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6" name="Line 242"/>
              <p:cNvSpPr>
                <a:spLocks noChangeAspect="1" noChangeShapeType="1"/>
              </p:cNvSpPr>
              <p:nvPr/>
            </p:nvSpPr>
            <p:spPr bwMode="auto">
              <a:xfrm flipV="1">
                <a:off x="5516" y="2581"/>
                <a:ext cx="1" cy="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25587" name="Group 243"/>
          <p:cNvGrpSpPr>
            <a:grpSpLocks/>
          </p:cNvGrpSpPr>
          <p:nvPr/>
        </p:nvGrpSpPr>
        <p:grpSpPr bwMode="auto">
          <a:xfrm>
            <a:off x="5381625" y="5680075"/>
            <a:ext cx="3497263" cy="495300"/>
            <a:chOff x="3096" y="3584"/>
            <a:chExt cx="2203" cy="312"/>
          </a:xfrm>
        </p:grpSpPr>
        <p:sp>
          <p:nvSpPr>
            <p:cNvPr id="71028" name="Text Box 244"/>
            <p:cNvSpPr txBox="1">
              <a:spLocks noChangeArrowheads="1"/>
            </p:cNvSpPr>
            <p:nvPr/>
          </p:nvSpPr>
          <p:spPr bwMode="auto">
            <a:xfrm>
              <a:off x="3867" y="3684"/>
              <a:ext cx="62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600">
                  <a:solidFill>
                    <a:schemeClr val="tx1"/>
                  </a:solidFill>
                  <a:latin typeface="Arial Narrow" pitchFamily="34" charset="0"/>
                  <a:ea typeface="宋体" pitchFamily="2" charset="-122"/>
                </a:rPr>
                <a:t>[CO</a:t>
              </a:r>
              <a:r>
                <a:rPr lang="en-US" altLang="zh-CN" sz="1600" baseline="-25000">
                  <a:solidFill>
                    <a:schemeClr val="tx1"/>
                  </a:solidFill>
                  <a:latin typeface="Arial Narrow" pitchFamily="34" charset="0"/>
                  <a:ea typeface="宋体" pitchFamily="2" charset="-122"/>
                </a:rPr>
                <a:t>2</a:t>
              </a:r>
              <a:r>
                <a:rPr lang="en-US" altLang="zh-CN" sz="1600">
                  <a:solidFill>
                    <a:schemeClr val="tx1"/>
                  </a:solidFill>
                  <a:latin typeface="Arial Narrow" pitchFamily="34" charset="0"/>
                  <a:ea typeface="宋体" pitchFamily="2" charset="-122"/>
                </a:rPr>
                <a:t>]</a:t>
              </a:r>
              <a:r>
                <a:rPr lang="en-US" altLang="zh-CN" sz="1600" baseline="-25000">
                  <a:solidFill>
                    <a:schemeClr val="tx1"/>
                  </a:solidFill>
                  <a:latin typeface="Arial Narrow" pitchFamily="34" charset="0"/>
                  <a:ea typeface="宋体" pitchFamily="2" charset="-122"/>
                </a:rPr>
                <a:t>BL</a:t>
              </a:r>
              <a:r>
                <a:rPr lang="en-US" altLang="zh-CN" sz="1600">
                  <a:solidFill>
                    <a:schemeClr val="tx1"/>
                  </a:solidFill>
                  <a:latin typeface="Arial Narrow" pitchFamily="34" charset="0"/>
                  <a:ea typeface="宋体" pitchFamily="2" charset="-122"/>
                </a:rPr>
                <a:t>(%)</a:t>
              </a:r>
              <a:endParaRPr lang="en-US" altLang="zh-CN" sz="1600" baseline="-25000">
                <a:solidFill>
                  <a:schemeClr val="tx1"/>
                </a:solidFill>
                <a:latin typeface="Arial Narrow" pitchFamily="34" charset="0"/>
                <a:ea typeface="宋体" pitchFamily="2" charset="-122"/>
              </a:endParaRPr>
            </a:p>
          </p:txBody>
        </p:sp>
        <p:sp>
          <p:nvSpPr>
            <p:cNvPr id="71029" name="Text Box 245"/>
            <p:cNvSpPr txBox="1">
              <a:spLocks noChangeArrowheads="1"/>
            </p:cNvSpPr>
            <p:nvPr/>
          </p:nvSpPr>
          <p:spPr bwMode="auto">
            <a:xfrm>
              <a:off x="3096" y="3584"/>
              <a:ext cx="174"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600">
                  <a:solidFill>
                    <a:schemeClr val="tx1"/>
                  </a:solidFill>
                  <a:latin typeface="Arial Narrow" pitchFamily="34" charset="0"/>
                  <a:ea typeface="宋体" pitchFamily="2" charset="-122"/>
                </a:rPr>
                <a:t>0</a:t>
              </a:r>
              <a:endParaRPr lang="en-US" altLang="zh-CN" sz="1600" baseline="-25000">
                <a:solidFill>
                  <a:schemeClr val="tx1"/>
                </a:solidFill>
                <a:latin typeface="Arial Narrow" pitchFamily="34" charset="0"/>
                <a:ea typeface="宋体" pitchFamily="2" charset="-122"/>
              </a:endParaRPr>
            </a:p>
          </p:txBody>
        </p:sp>
        <p:sp>
          <p:nvSpPr>
            <p:cNvPr id="71030" name="Text Box 246"/>
            <p:cNvSpPr txBox="1">
              <a:spLocks noChangeArrowheads="1"/>
            </p:cNvSpPr>
            <p:nvPr/>
          </p:nvSpPr>
          <p:spPr bwMode="auto">
            <a:xfrm>
              <a:off x="3591" y="3584"/>
              <a:ext cx="174"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600">
                  <a:solidFill>
                    <a:schemeClr val="tx1"/>
                  </a:solidFill>
                  <a:latin typeface="Arial Narrow" pitchFamily="34" charset="0"/>
                  <a:ea typeface="宋体" pitchFamily="2" charset="-122"/>
                </a:rPr>
                <a:t>5</a:t>
              </a:r>
              <a:endParaRPr lang="en-US" altLang="zh-CN" sz="1600" baseline="-25000">
                <a:solidFill>
                  <a:schemeClr val="tx1"/>
                </a:solidFill>
                <a:latin typeface="Arial Narrow" pitchFamily="34" charset="0"/>
                <a:ea typeface="宋体" pitchFamily="2" charset="-122"/>
              </a:endParaRPr>
            </a:p>
          </p:txBody>
        </p:sp>
        <p:sp>
          <p:nvSpPr>
            <p:cNvPr id="71031" name="Text Box 247"/>
            <p:cNvSpPr txBox="1">
              <a:spLocks noChangeArrowheads="1"/>
            </p:cNvSpPr>
            <p:nvPr/>
          </p:nvSpPr>
          <p:spPr bwMode="auto">
            <a:xfrm>
              <a:off x="5067" y="3584"/>
              <a:ext cx="232"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600">
                  <a:solidFill>
                    <a:schemeClr val="tx1"/>
                  </a:solidFill>
                  <a:latin typeface="Arial Narrow" pitchFamily="34" charset="0"/>
                  <a:ea typeface="宋体" pitchFamily="2" charset="-122"/>
                </a:rPr>
                <a:t>20</a:t>
              </a:r>
              <a:endParaRPr lang="en-US" altLang="zh-CN" sz="1600" baseline="-25000">
                <a:solidFill>
                  <a:schemeClr val="tx1"/>
                </a:solidFill>
                <a:latin typeface="Arial Narrow" pitchFamily="34" charset="0"/>
                <a:ea typeface="宋体" pitchFamily="2" charset="-122"/>
              </a:endParaRPr>
            </a:p>
          </p:txBody>
        </p:sp>
      </p:grpSp>
      <p:grpSp>
        <p:nvGrpSpPr>
          <p:cNvPr id="825592" name="Group 248"/>
          <p:cNvGrpSpPr>
            <a:grpSpLocks/>
          </p:cNvGrpSpPr>
          <p:nvPr/>
        </p:nvGrpSpPr>
        <p:grpSpPr bwMode="auto">
          <a:xfrm>
            <a:off x="6715125" y="5248275"/>
            <a:ext cx="1503363" cy="304800"/>
            <a:chOff x="4608" y="2400"/>
            <a:chExt cx="947" cy="192"/>
          </a:xfrm>
        </p:grpSpPr>
        <p:sp>
          <p:nvSpPr>
            <p:cNvPr id="71024" name="Text Box 249"/>
            <p:cNvSpPr txBox="1">
              <a:spLocks noChangeArrowheads="1"/>
            </p:cNvSpPr>
            <p:nvPr/>
          </p:nvSpPr>
          <p:spPr bwMode="auto">
            <a:xfrm>
              <a:off x="4765" y="2400"/>
              <a:ext cx="79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400" b="1">
                  <a:solidFill>
                    <a:srgbClr val="FF0000"/>
                  </a:solidFill>
                  <a:latin typeface="Arial Narrow" pitchFamily="34" charset="0"/>
                  <a:ea typeface="宋体" pitchFamily="2" charset="-122"/>
                </a:rPr>
                <a:t>AQP1  KO mice</a:t>
              </a:r>
            </a:p>
          </p:txBody>
        </p:sp>
        <p:grpSp>
          <p:nvGrpSpPr>
            <p:cNvPr id="71025" name="Group 250"/>
            <p:cNvGrpSpPr>
              <a:grpSpLocks/>
            </p:cNvGrpSpPr>
            <p:nvPr/>
          </p:nvGrpSpPr>
          <p:grpSpPr bwMode="auto">
            <a:xfrm>
              <a:off x="4608" y="2468"/>
              <a:ext cx="158" cy="56"/>
              <a:chOff x="4512" y="1594"/>
              <a:chExt cx="158" cy="56"/>
            </a:xfrm>
          </p:grpSpPr>
          <p:sp>
            <p:nvSpPr>
              <p:cNvPr id="71026" name="Line 251"/>
              <p:cNvSpPr>
                <a:spLocks noChangeShapeType="1"/>
              </p:cNvSpPr>
              <p:nvPr/>
            </p:nvSpPr>
            <p:spPr bwMode="auto">
              <a:xfrm>
                <a:off x="4512" y="1622"/>
                <a:ext cx="158"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27" name="Oval 252"/>
              <p:cNvSpPr>
                <a:spLocks noChangeArrowheads="1"/>
              </p:cNvSpPr>
              <p:nvPr/>
            </p:nvSpPr>
            <p:spPr bwMode="auto">
              <a:xfrm>
                <a:off x="4562" y="1594"/>
                <a:ext cx="58" cy="56"/>
              </a:xfrm>
              <a:prstGeom prst="ellipse">
                <a:avLst/>
              </a:prstGeom>
              <a:solidFill>
                <a:srgbClr val="FF0000"/>
              </a:solidFill>
              <a:ln w="9525">
                <a:solidFill>
                  <a:srgbClr val="FF0000"/>
                </a:solidFill>
                <a:round/>
                <a:headEnd/>
                <a:tailEnd/>
              </a:ln>
            </p:spPr>
            <p:txBody>
              <a:bodyPr/>
              <a:lstStyle/>
              <a:p>
                <a:pPr eaLnBrk="0" hangingPunct="0"/>
                <a:endParaRPr lang="en-US"/>
              </a:p>
            </p:txBody>
          </p:sp>
        </p:grpSp>
      </p:grpSp>
      <p:sp>
        <p:nvSpPr>
          <p:cNvPr id="825597" name="Freeform 253"/>
          <p:cNvSpPr>
            <a:spLocks/>
          </p:cNvSpPr>
          <p:nvPr/>
        </p:nvSpPr>
        <p:spPr bwMode="auto">
          <a:xfrm>
            <a:off x="5518150" y="4462463"/>
            <a:ext cx="3178175" cy="668337"/>
          </a:xfrm>
          <a:custGeom>
            <a:avLst/>
            <a:gdLst>
              <a:gd name="T0" fmla="*/ 0 w 400"/>
              <a:gd name="T1" fmla="*/ 2147483647 h 72"/>
              <a:gd name="T2" fmla="*/ 2147483647 w 400"/>
              <a:gd name="T3" fmla="*/ 2147483647 h 72"/>
              <a:gd name="T4" fmla="*/ 2147483647 w 400"/>
              <a:gd name="T5" fmla="*/ 0 h 72"/>
              <a:gd name="T6" fmla="*/ 0 60000 65536"/>
              <a:gd name="T7" fmla="*/ 0 60000 65536"/>
              <a:gd name="T8" fmla="*/ 0 60000 65536"/>
            </a:gdLst>
            <a:ahLst/>
            <a:cxnLst>
              <a:cxn ang="T6">
                <a:pos x="T0" y="T1"/>
              </a:cxn>
              <a:cxn ang="T7">
                <a:pos x="T2" y="T3"/>
              </a:cxn>
              <a:cxn ang="T8">
                <a:pos x="T4" y="T5"/>
              </a:cxn>
            </a:cxnLst>
            <a:rect l="0" t="0" r="r" b="b"/>
            <a:pathLst>
              <a:path w="400" h="72">
                <a:moveTo>
                  <a:pt x="0" y="72"/>
                </a:moveTo>
                <a:lnTo>
                  <a:pt x="100" y="20"/>
                </a:lnTo>
                <a:lnTo>
                  <a:pt x="40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5598" name="Freeform 254"/>
          <p:cNvSpPr>
            <a:spLocks/>
          </p:cNvSpPr>
          <p:nvPr/>
        </p:nvSpPr>
        <p:spPr bwMode="auto">
          <a:xfrm>
            <a:off x="5518150" y="3249613"/>
            <a:ext cx="3178175" cy="1365250"/>
          </a:xfrm>
          <a:custGeom>
            <a:avLst/>
            <a:gdLst>
              <a:gd name="T0" fmla="*/ 0 w 400"/>
              <a:gd name="T1" fmla="*/ 2147483647 h 147"/>
              <a:gd name="T2" fmla="*/ 2147483647 w 400"/>
              <a:gd name="T3" fmla="*/ 2147483647 h 147"/>
              <a:gd name="T4" fmla="*/ 2147483647 w 400"/>
              <a:gd name="T5" fmla="*/ 0 h 147"/>
              <a:gd name="T6" fmla="*/ 0 60000 65536"/>
              <a:gd name="T7" fmla="*/ 0 60000 65536"/>
              <a:gd name="T8" fmla="*/ 0 60000 65536"/>
            </a:gdLst>
            <a:ahLst/>
            <a:cxnLst>
              <a:cxn ang="T6">
                <a:pos x="T0" y="T1"/>
              </a:cxn>
              <a:cxn ang="T7">
                <a:pos x="T2" y="T3"/>
              </a:cxn>
              <a:cxn ang="T8">
                <a:pos x="T4" y="T5"/>
              </a:cxn>
            </a:cxnLst>
            <a:rect l="0" t="0" r="r" b="b"/>
            <a:pathLst>
              <a:path w="400" h="147">
                <a:moveTo>
                  <a:pt x="0" y="147"/>
                </a:moveTo>
                <a:lnTo>
                  <a:pt x="100" y="72"/>
                </a:lnTo>
                <a:lnTo>
                  <a:pt x="400" y="0"/>
                </a:lnTo>
              </a:path>
            </a:pathLst>
          </a:custGeom>
          <a:noFill/>
          <a:ln w="19050" cmpd="sng">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25599" name="Group 255"/>
          <p:cNvGrpSpPr>
            <a:grpSpLocks/>
          </p:cNvGrpSpPr>
          <p:nvPr/>
        </p:nvGrpSpPr>
        <p:grpSpPr bwMode="auto">
          <a:xfrm>
            <a:off x="8650288" y="4313238"/>
            <a:ext cx="92075" cy="290512"/>
            <a:chOff x="5104" y="2783"/>
            <a:chExt cx="58" cy="183"/>
          </a:xfrm>
        </p:grpSpPr>
        <p:grpSp>
          <p:nvGrpSpPr>
            <p:cNvPr id="71018" name="Group 256"/>
            <p:cNvGrpSpPr>
              <a:grpSpLocks/>
            </p:cNvGrpSpPr>
            <p:nvPr/>
          </p:nvGrpSpPr>
          <p:grpSpPr bwMode="auto">
            <a:xfrm>
              <a:off x="5110" y="2783"/>
              <a:ext cx="46" cy="183"/>
              <a:chOff x="5115" y="2783"/>
              <a:chExt cx="46" cy="183"/>
            </a:xfrm>
          </p:grpSpPr>
          <p:sp>
            <p:nvSpPr>
              <p:cNvPr id="71020" name="Line 257"/>
              <p:cNvSpPr>
                <a:spLocks noChangeShapeType="1"/>
              </p:cNvSpPr>
              <p:nvPr/>
            </p:nvSpPr>
            <p:spPr bwMode="auto">
              <a:xfrm flipV="1">
                <a:off x="5137" y="2783"/>
                <a:ext cx="1" cy="9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21" name="Line 258"/>
              <p:cNvSpPr>
                <a:spLocks noChangeShapeType="1"/>
              </p:cNvSpPr>
              <p:nvPr/>
            </p:nvSpPr>
            <p:spPr bwMode="auto">
              <a:xfrm>
                <a:off x="5115" y="2783"/>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22" name="Line 259"/>
              <p:cNvSpPr>
                <a:spLocks noChangeShapeType="1"/>
              </p:cNvSpPr>
              <p:nvPr/>
            </p:nvSpPr>
            <p:spPr bwMode="auto">
              <a:xfrm>
                <a:off x="5137" y="2877"/>
                <a:ext cx="1" cy="8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23" name="Line 260"/>
              <p:cNvSpPr>
                <a:spLocks noChangeShapeType="1"/>
              </p:cNvSpPr>
              <p:nvPr/>
            </p:nvSpPr>
            <p:spPr bwMode="auto">
              <a:xfrm>
                <a:off x="5115" y="2965"/>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019" name="Oval 261"/>
            <p:cNvSpPr>
              <a:spLocks noChangeArrowheads="1"/>
            </p:cNvSpPr>
            <p:nvPr/>
          </p:nvSpPr>
          <p:spPr bwMode="auto">
            <a:xfrm>
              <a:off x="5104" y="2847"/>
              <a:ext cx="58" cy="56"/>
            </a:xfrm>
            <a:prstGeom prst="ellipse">
              <a:avLst/>
            </a:prstGeom>
            <a:solidFill>
              <a:srgbClr val="FF0000"/>
            </a:solidFill>
            <a:ln w="12700">
              <a:solidFill>
                <a:srgbClr val="FF0000"/>
              </a:solidFill>
              <a:round/>
              <a:headEnd/>
              <a:tailEnd/>
            </a:ln>
          </p:spPr>
          <p:txBody>
            <a:bodyPr/>
            <a:lstStyle/>
            <a:p>
              <a:pPr eaLnBrk="0" hangingPunct="0"/>
              <a:endParaRPr lang="en-US"/>
            </a:p>
          </p:txBody>
        </p:sp>
      </p:grpSp>
      <p:grpSp>
        <p:nvGrpSpPr>
          <p:cNvPr id="825606" name="Group 262"/>
          <p:cNvGrpSpPr>
            <a:grpSpLocks/>
          </p:cNvGrpSpPr>
          <p:nvPr/>
        </p:nvGrpSpPr>
        <p:grpSpPr bwMode="auto">
          <a:xfrm>
            <a:off x="6262688" y="3825875"/>
            <a:ext cx="92075" cy="187325"/>
            <a:chOff x="3598" y="2476"/>
            <a:chExt cx="58" cy="118"/>
          </a:xfrm>
        </p:grpSpPr>
        <p:grpSp>
          <p:nvGrpSpPr>
            <p:cNvPr id="71012" name="Group 263"/>
            <p:cNvGrpSpPr>
              <a:grpSpLocks/>
            </p:cNvGrpSpPr>
            <p:nvPr/>
          </p:nvGrpSpPr>
          <p:grpSpPr bwMode="auto">
            <a:xfrm>
              <a:off x="3604" y="2476"/>
              <a:ext cx="46" cy="118"/>
              <a:chOff x="3614" y="2476"/>
              <a:chExt cx="46" cy="118"/>
            </a:xfrm>
          </p:grpSpPr>
          <p:sp>
            <p:nvSpPr>
              <p:cNvPr id="71014" name="Line 264"/>
              <p:cNvSpPr>
                <a:spLocks noChangeShapeType="1"/>
              </p:cNvSpPr>
              <p:nvPr/>
            </p:nvSpPr>
            <p:spPr bwMode="auto">
              <a:xfrm flipV="1">
                <a:off x="3636" y="2476"/>
                <a:ext cx="1" cy="58"/>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5" name="Line 265"/>
              <p:cNvSpPr>
                <a:spLocks noChangeShapeType="1"/>
              </p:cNvSpPr>
              <p:nvPr/>
            </p:nvSpPr>
            <p:spPr bwMode="auto">
              <a:xfrm>
                <a:off x="3614" y="2476"/>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6" name="Line 266"/>
              <p:cNvSpPr>
                <a:spLocks noChangeShapeType="1"/>
              </p:cNvSpPr>
              <p:nvPr/>
            </p:nvSpPr>
            <p:spPr bwMode="auto">
              <a:xfrm>
                <a:off x="3636" y="2534"/>
                <a:ext cx="1" cy="59"/>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7" name="Line 267"/>
              <p:cNvSpPr>
                <a:spLocks noChangeShapeType="1"/>
              </p:cNvSpPr>
              <p:nvPr/>
            </p:nvSpPr>
            <p:spPr bwMode="auto">
              <a:xfrm>
                <a:off x="3614" y="2593"/>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013" name="Oval 268"/>
            <p:cNvSpPr>
              <a:spLocks noChangeArrowheads="1"/>
            </p:cNvSpPr>
            <p:nvPr/>
          </p:nvSpPr>
          <p:spPr bwMode="auto">
            <a:xfrm>
              <a:off x="3598" y="2507"/>
              <a:ext cx="58" cy="56"/>
            </a:xfrm>
            <a:prstGeom prst="ellipse">
              <a:avLst/>
            </a:prstGeom>
            <a:solidFill>
              <a:srgbClr val="0066FF"/>
            </a:solidFill>
            <a:ln w="12700">
              <a:solidFill>
                <a:srgbClr val="0066FF"/>
              </a:solidFill>
              <a:round/>
              <a:headEnd/>
              <a:tailEnd/>
            </a:ln>
          </p:spPr>
          <p:txBody>
            <a:bodyPr/>
            <a:lstStyle/>
            <a:p>
              <a:pPr eaLnBrk="0" hangingPunct="0"/>
              <a:endParaRPr lang="en-US"/>
            </a:p>
          </p:txBody>
        </p:sp>
      </p:grpSp>
      <p:grpSp>
        <p:nvGrpSpPr>
          <p:cNvPr id="825613" name="Group 269"/>
          <p:cNvGrpSpPr>
            <a:grpSpLocks/>
          </p:cNvGrpSpPr>
          <p:nvPr/>
        </p:nvGrpSpPr>
        <p:grpSpPr bwMode="auto">
          <a:xfrm>
            <a:off x="8650288" y="3190875"/>
            <a:ext cx="92075" cy="131763"/>
            <a:chOff x="5104" y="2076"/>
            <a:chExt cx="58" cy="83"/>
          </a:xfrm>
        </p:grpSpPr>
        <p:grpSp>
          <p:nvGrpSpPr>
            <p:cNvPr id="71006" name="Group 270"/>
            <p:cNvGrpSpPr>
              <a:grpSpLocks/>
            </p:cNvGrpSpPr>
            <p:nvPr/>
          </p:nvGrpSpPr>
          <p:grpSpPr bwMode="auto">
            <a:xfrm>
              <a:off x="5110" y="2076"/>
              <a:ext cx="46" cy="83"/>
              <a:chOff x="5115" y="2076"/>
              <a:chExt cx="46" cy="83"/>
            </a:xfrm>
          </p:grpSpPr>
          <p:sp>
            <p:nvSpPr>
              <p:cNvPr id="71008" name="Line 271"/>
              <p:cNvSpPr>
                <a:spLocks noChangeShapeType="1"/>
              </p:cNvSpPr>
              <p:nvPr/>
            </p:nvSpPr>
            <p:spPr bwMode="auto">
              <a:xfrm flipV="1">
                <a:off x="5137" y="2076"/>
                <a:ext cx="1" cy="4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9" name="Line 272"/>
              <p:cNvSpPr>
                <a:spLocks noChangeShapeType="1"/>
              </p:cNvSpPr>
              <p:nvPr/>
            </p:nvSpPr>
            <p:spPr bwMode="auto">
              <a:xfrm>
                <a:off x="5115" y="2076"/>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0" name="Line 273"/>
              <p:cNvSpPr>
                <a:spLocks noChangeShapeType="1"/>
              </p:cNvSpPr>
              <p:nvPr/>
            </p:nvSpPr>
            <p:spPr bwMode="auto">
              <a:xfrm>
                <a:off x="5137" y="2117"/>
                <a:ext cx="1" cy="4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1" name="Line 274"/>
              <p:cNvSpPr>
                <a:spLocks noChangeShapeType="1"/>
              </p:cNvSpPr>
              <p:nvPr/>
            </p:nvSpPr>
            <p:spPr bwMode="auto">
              <a:xfrm>
                <a:off x="5115" y="2158"/>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007" name="Oval 275"/>
            <p:cNvSpPr>
              <a:spLocks noChangeArrowheads="1"/>
            </p:cNvSpPr>
            <p:nvPr/>
          </p:nvSpPr>
          <p:spPr bwMode="auto">
            <a:xfrm>
              <a:off x="5104" y="2089"/>
              <a:ext cx="58" cy="56"/>
            </a:xfrm>
            <a:prstGeom prst="ellipse">
              <a:avLst/>
            </a:prstGeom>
            <a:solidFill>
              <a:srgbClr val="0066FF"/>
            </a:solidFill>
            <a:ln w="12700">
              <a:solidFill>
                <a:srgbClr val="0066FF"/>
              </a:solidFill>
              <a:round/>
              <a:headEnd/>
              <a:tailEnd/>
            </a:ln>
          </p:spPr>
          <p:txBody>
            <a:bodyPr/>
            <a:lstStyle/>
            <a:p>
              <a:pPr eaLnBrk="0" hangingPunct="0"/>
              <a:endParaRPr lang="en-US"/>
            </a:p>
          </p:txBody>
        </p:sp>
      </p:grpSp>
      <p:grpSp>
        <p:nvGrpSpPr>
          <p:cNvPr id="825620" name="Group 276"/>
          <p:cNvGrpSpPr>
            <a:grpSpLocks/>
          </p:cNvGrpSpPr>
          <p:nvPr/>
        </p:nvGrpSpPr>
        <p:grpSpPr bwMode="auto">
          <a:xfrm>
            <a:off x="5475288" y="4502150"/>
            <a:ext cx="92075" cy="234950"/>
            <a:chOff x="3216" y="2902"/>
            <a:chExt cx="58" cy="148"/>
          </a:xfrm>
        </p:grpSpPr>
        <p:grpSp>
          <p:nvGrpSpPr>
            <p:cNvPr id="71000" name="Group 277"/>
            <p:cNvGrpSpPr>
              <a:grpSpLocks/>
            </p:cNvGrpSpPr>
            <p:nvPr/>
          </p:nvGrpSpPr>
          <p:grpSpPr bwMode="auto">
            <a:xfrm>
              <a:off x="3223" y="2902"/>
              <a:ext cx="46" cy="148"/>
              <a:chOff x="3229" y="2902"/>
              <a:chExt cx="46" cy="148"/>
            </a:xfrm>
          </p:grpSpPr>
          <p:sp>
            <p:nvSpPr>
              <p:cNvPr id="71002" name="Line 278"/>
              <p:cNvSpPr>
                <a:spLocks noChangeShapeType="1"/>
              </p:cNvSpPr>
              <p:nvPr/>
            </p:nvSpPr>
            <p:spPr bwMode="auto">
              <a:xfrm flipV="1">
                <a:off x="3251" y="2902"/>
                <a:ext cx="1" cy="7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3" name="Line 279"/>
              <p:cNvSpPr>
                <a:spLocks noChangeShapeType="1"/>
              </p:cNvSpPr>
              <p:nvPr/>
            </p:nvSpPr>
            <p:spPr bwMode="auto">
              <a:xfrm>
                <a:off x="3229" y="2902"/>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4" name="Line 280"/>
              <p:cNvSpPr>
                <a:spLocks noChangeShapeType="1"/>
              </p:cNvSpPr>
              <p:nvPr/>
            </p:nvSpPr>
            <p:spPr bwMode="auto">
              <a:xfrm>
                <a:off x="3251" y="2973"/>
                <a:ext cx="1" cy="76"/>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5" name="Line 281"/>
              <p:cNvSpPr>
                <a:spLocks noChangeShapeType="1"/>
              </p:cNvSpPr>
              <p:nvPr/>
            </p:nvSpPr>
            <p:spPr bwMode="auto">
              <a:xfrm>
                <a:off x="3229" y="3049"/>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001" name="Oval 282"/>
            <p:cNvSpPr>
              <a:spLocks noChangeArrowheads="1"/>
            </p:cNvSpPr>
            <p:nvPr/>
          </p:nvSpPr>
          <p:spPr bwMode="auto">
            <a:xfrm>
              <a:off x="3216" y="2948"/>
              <a:ext cx="58" cy="56"/>
            </a:xfrm>
            <a:prstGeom prst="ellipse">
              <a:avLst/>
            </a:prstGeom>
            <a:solidFill>
              <a:srgbClr val="0066FF"/>
            </a:solidFill>
            <a:ln w="12700">
              <a:solidFill>
                <a:srgbClr val="0066FF"/>
              </a:solidFill>
              <a:round/>
              <a:headEnd/>
              <a:tailEnd/>
            </a:ln>
          </p:spPr>
          <p:txBody>
            <a:bodyPr/>
            <a:lstStyle/>
            <a:p>
              <a:pPr eaLnBrk="0" hangingPunct="0"/>
              <a:endParaRPr lang="en-US"/>
            </a:p>
          </p:txBody>
        </p:sp>
      </p:grpSp>
      <p:grpSp>
        <p:nvGrpSpPr>
          <p:cNvPr id="825627" name="Group 283"/>
          <p:cNvGrpSpPr>
            <a:grpSpLocks/>
          </p:cNvGrpSpPr>
          <p:nvPr/>
        </p:nvGrpSpPr>
        <p:grpSpPr bwMode="auto">
          <a:xfrm>
            <a:off x="5475288" y="5019675"/>
            <a:ext cx="92075" cy="223838"/>
            <a:chOff x="3103" y="3228"/>
            <a:chExt cx="58" cy="141"/>
          </a:xfrm>
        </p:grpSpPr>
        <p:grpSp>
          <p:nvGrpSpPr>
            <p:cNvPr id="70994" name="Group 284"/>
            <p:cNvGrpSpPr>
              <a:grpSpLocks/>
            </p:cNvGrpSpPr>
            <p:nvPr/>
          </p:nvGrpSpPr>
          <p:grpSpPr bwMode="auto">
            <a:xfrm>
              <a:off x="3109" y="3228"/>
              <a:ext cx="46" cy="141"/>
              <a:chOff x="3113" y="3228"/>
              <a:chExt cx="46" cy="141"/>
            </a:xfrm>
          </p:grpSpPr>
          <p:sp>
            <p:nvSpPr>
              <p:cNvPr id="70996" name="Line 285"/>
              <p:cNvSpPr>
                <a:spLocks noChangeShapeType="1"/>
              </p:cNvSpPr>
              <p:nvPr/>
            </p:nvSpPr>
            <p:spPr bwMode="auto">
              <a:xfrm flipV="1">
                <a:off x="3135" y="3228"/>
                <a:ext cx="1" cy="7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7" name="Line 286"/>
              <p:cNvSpPr>
                <a:spLocks noChangeShapeType="1"/>
              </p:cNvSpPr>
              <p:nvPr/>
            </p:nvSpPr>
            <p:spPr bwMode="auto">
              <a:xfrm>
                <a:off x="3113" y="3228"/>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8" name="Line 287"/>
              <p:cNvSpPr>
                <a:spLocks noChangeShapeType="1"/>
              </p:cNvSpPr>
              <p:nvPr/>
            </p:nvSpPr>
            <p:spPr bwMode="auto">
              <a:xfrm>
                <a:off x="3135" y="3298"/>
                <a:ext cx="1" cy="7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9" name="Line 288"/>
              <p:cNvSpPr>
                <a:spLocks noChangeShapeType="1"/>
              </p:cNvSpPr>
              <p:nvPr/>
            </p:nvSpPr>
            <p:spPr bwMode="auto">
              <a:xfrm>
                <a:off x="3113" y="3368"/>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0995" name="Oval 289"/>
            <p:cNvSpPr>
              <a:spLocks noChangeArrowheads="1"/>
            </p:cNvSpPr>
            <p:nvPr/>
          </p:nvSpPr>
          <p:spPr bwMode="auto">
            <a:xfrm>
              <a:off x="3103" y="3270"/>
              <a:ext cx="58" cy="56"/>
            </a:xfrm>
            <a:prstGeom prst="ellipse">
              <a:avLst/>
            </a:prstGeom>
            <a:solidFill>
              <a:srgbClr val="FF0000"/>
            </a:solidFill>
            <a:ln w="12700">
              <a:solidFill>
                <a:srgbClr val="FF0000"/>
              </a:solidFill>
              <a:round/>
              <a:headEnd/>
              <a:tailEnd/>
            </a:ln>
          </p:spPr>
          <p:txBody>
            <a:bodyPr/>
            <a:lstStyle/>
            <a:p>
              <a:pPr eaLnBrk="0" hangingPunct="0"/>
              <a:endParaRPr lang="en-US"/>
            </a:p>
          </p:txBody>
        </p:sp>
      </p:grpSp>
      <p:grpSp>
        <p:nvGrpSpPr>
          <p:cNvPr id="825634" name="Group 290"/>
          <p:cNvGrpSpPr>
            <a:grpSpLocks/>
          </p:cNvGrpSpPr>
          <p:nvPr/>
        </p:nvGrpSpPr>
        <p:grpSpPr bwMode="auto">
          <a:xfrm>
            <a:off x="6262688" y="4554538"/>
            <a:ext cx="92075" cy="187325"/>
            <a:chOff x="3600" y="2935"/>
            <a:chExt cx="58" cy="118"/>
          </a:xfrm>
        </p:grpSpPr>
        <p:grpSp>
          <p:nvGrpSpPr>
            <p:cNvPr id="70988" name="Group 291"/>
            <p:cNvGrpSpPr>
              <a:grpSpLocks/>
            </p:cNvGrpSpPr>
            <p:nvPr/>
          </p:nvGrpSpPr>
          <p:grpSpPr bwMode="auto">
            <a:xfrm>
              <a:off x="3606" y="2935"/>
              <a:ext cx="46" cy="118"/>
              <a:chOff x="3614" y="2935"/>
              <a:chExt cx="46" cy="118"/>
            </a:xfrm>
          </p:grpSpPr>
          <p:sp>
            <p:nvSpPr>
              <p:cNvPr id="70990" name="Line 292"/>
              <p:cNvSpPr>
                <a:spLocks noChangeShapeType="1"/>
              </p:cNvSpPr>
              <p:nvPr/>
            </p:nvSpPr>
            <p:spPr bwMode="auto">
              <a:xfrm flipV="1">
                <a:off x="3636" y="2935"/>
                <a:ext cx="1" cy="5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1" name="Line 293"/>
              <p:cNvSpPr>
                <a:spLocks noChangeShapeType="1"/>
              </p:cNvSpPr>
              <p:nvPr/>
            </p:nvSpPr>
            <p:spPr bwMode="auto">
              <a:xfrm>
                <a:off x="3614" y="2935"/>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2" name="Line 294"/>
              <p:cNvSpPr>
                <a:spLocks noChangeShapeType="1"/>
              </p:cNvSpPr>
              <p:nvPr/>
            </p:nvSpPr>
            <p:spPr bwMode="auto">
              <a:xfrm>
                <a:off x="3636" y="2994"/>
                <a:ext cx="1" cy="5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3" name="Line 295"/>
              <p:cNvSpPr>
                <a:spLocks noChangeShapeType="1"/>
              </p:cNvSpPr>
              <p:nvPr/>
            </p:nvSpPr>
            <p:spPr bwMode="auto">
              <a:xfrm>
                <a:off x="3614" y="3052"/>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0989" name="Oval 296"/>
            <p:cNvSpPr>
              <a:spLocks noChangeArrowheads="1"/>
            </p:cNvSpPr>
            <p:nvPr/>
          </p:nvSpPr>
          <p:spPr bwMode="auto">
            <a:xfrm>
              <a:off x="3600" y="2966"/>
              <a:ext cx="58" cy="56"/>
            </a:xfrm>
            <a:prstGeom prst="ellipse">
              <a:avLst/>
            </a:prstGeom>
            <a:solidFill>
              <a:srgbClr val="FF0000"/>
            </a:solidFill>
            <a:ln w="12700">
              <a:solidFill>
                <a:srgbClr val="FF0000"/>
              </a:solidFill>
              <a:round/>
              <a:headEnd/>
              <a:tailEnd/>
            </a:ln>
          </p:spPr>
          <p:txBody>
            <a:bodyPr/>
            <a:lstStyle/>
            <a:p>
              <a:pPr eaLnBrk="0" hangingPunct="0"/>
              <a:endParaRPr lang="en-US"/>
            </a:p>
          </p:txBody>
        </p:sp>
      </p:grpSp>
      <p:sp>
        <p:nvSpPr>
          <p:cNvPr id="825641" name="Text Box 297"/>
          <p:cNvSpPr txBox="1">
            <a:spLocks noChangeArrowheads="1"/>
          </p:cNvSpPr>
          <p:nvPr/>
        </p:nvSpPr>
        <p:spPr bwMode="auto">
          <a:xfrm>
            <a:off x="6086475" y="3563938"/>
            <a:ext cx="4445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(24)</a:t>
            </a:r>
          </a:p>
        </p:txBody>
      </p:sp>
      <p:sp>
        <p:nvSpPr>
          <p:cNvPr id="825642" name="Text Box 298"/>
          <p:cNvSpPr txBox="1">
            <a:spLocks noChangeArrowheads="1"/>
          </p:cNvSpPr>
          <p:nvPr/>
        </p:nvSpPr>
        <p:spPr bwMode="auto">
          <a:xfrm>
            <a:off x="5441950" y="4181475"/>
            <a:ext cx="3635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(9)</a:t>
            </a:r>
          </a:p>
        </p:txBody>
      </p:sp>
      <p:sp>
        <p:nvSpPr>
          <p:cNvPr id="825643" name="Text Box 299"/>
          <p:cNvSpPr txBox="1">
            <a:spLocks noChangeArrowheads="1"/>
          </p:cNvSpPr>
          <p:nvPr/>
        </p:nvSpPr>
        <p:spPr bwMode="auto">
          <a:xfrm>
            <a:off x="8515350" y="4067175"/>
            <a:ext cx="3635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(6)</a:t>
            </a:r>
          </a:p>
        </p:txBody>
      </p:sp>
      <p:sp>
        <p:nvSpPr>
          <p:cNvPr id="825644" name="Text Box 300"/>
          <p:cNvSpPr txBox="1">
            <a:spLocks noChangeArrowheads="1"/>
          </p:cNvSpPr>
          <p:nvPr/>
        </p:nvSpPr>
        <p:spPr bwMode="auto">
          <a:xfrm>
            <a:off x="6086475" y="4298950"/>
            <a:ext cx="4445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(12)</a:t>
            </a:r>
          </a:p>
        </p:txBody>
      </p:sp>
      <p:sp>
        <p:nvSpPr>
          <p:cNvPr id="825645" name="Text Box 301"/>
          <p:cNvSpPr txBox="1">
            <a:spLocks noChangeArrowheads="1"/>
          </p:cNvSpPr>
          <p:nvPr/>
        </p:nvSpPr>
        <p:spPr bwMode="auto">
          <a:xfrm>
            <a:off x="8474075" y="2895600"/>
            <a:ext cx="4445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(11)</a:t>
            </a:r>
          </a:p>
        </p:txBody>
      </p:sp>
      <p:sp>
        <p:nvSpPr>
          <p:cNvPr id="825646" name="Text Box 302"/>
          <p:cNvSpPr txBox="1">
            <a:spLocks noChangeArrowheads="1"/>
          </p:cNvSpPr>
          <p:nvPr/>
        </p:nvSpPr>
        <p:spPr bwMode="auto">
          <a:xfrm>
            <a:off x="5448300" y="4737100"/>
            <a:ext cx="3635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(6)</a:t>
            </a:r>
          </a:p>
        </p:txBody>
      </p:sp>
      <p:sp>
        <p:nvSpPr>
          <p:cNvPr id="825647" name="Text Box 303"/>
          <p:cNvSpPr txBox="1">
            <a:spLocks noChangeArrowheads="1"/>
          </p:cNvSpPr>
          <p:nvPr/>
        </p:nvSpPr>
        <p:spPr bwMode="auto">
          <a:xfrm>
            <a:off x="5505450" y="5029200"/>
            <a:ext cx="323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charset="0"/>
                <a:ea typeface="ヒラギノ角ゴ Pro W3" charset="-128"/>
              </a:rPr>
              <a:t>**</a:t>
            </a:r>
          </a:p>
        </p:txBody>
      </p:sp>
      <p:sp>
        <p:nvSpPr>
          <p:cNvPr id="825648" name="Text Box 304"/>
          <p:cNvSpPr txBox="1">
            <a:spLocks noChangeArrowheads="1"/>
          </p:cNvSpPr>
          <p:nvPr/>
        </p:nvSpPr>
        <p:spPr bwMode="auto">
          <a:xfrm>
            <a:off x="6272213" y="4629150"/>
            <a:ext cx="323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charset="0"/>
                <a:ea typeface="ヒラギノ角ゴ Pro W3" charset="-128"/>
              </a:rPr>
              <a:t>**</a:t>
            </a:r>
          </a:p>
        </p:txBody>
      </p:sp>
      <p:sp>
        <p:nvSpPr>
          <p:cNvPr id="825649" name="Text Box 305"/>
          <p:cNvSpPr txBox="1">
            <a:spLocks noChangeArrowheads="1"/>
          </p:cNvSpPr>
          <p:nvPr/>
        </p:nvSpPr>
        <p:spPr bwMode="auto">
          <a:xfrm>
            <a:off x="8405813" y="4462463"/>
            <a:ext cx="323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charset="0"/>
                <a:ea typeface="ヒラギノ角ゴ Pro W3" charset="-128"/>
              </a:rPr>
              <a:t>**</a:t>
            </a:r>
          </a:p>
        </p:txBody>
      </p:sp>
      <p:grpSp>
        <p:nvGrpSpPr>
          <p:cNvPr id="825656" name="Group 312"/>
          <p:cNvGrpSpPr>
            <a:grpSpLocks/>
          </p:cNvGrpSpPr>
          <p:nvPr/>
        </p:nvGrpSpPr>
        <p:grpSpPr bwMode="auto">
          <a:xfrm>
            <a:off x="6724650" y="4975225"/>
            <a:ext cx="1471613" cy="304800"/>
            <a:chOff x="3942" y="3140"/>
            <a:chExt cx="927" cy="192"/>
          </a:xfrm>
        </p:grpSpPr>
        <p:sp>
          <p:nvSpPr>
            <p:cNvPr id="70984" name="Text Box 313"/>
            <p:cNvSpPr txBox="1">
              <a:spLocks noChangeArrowheads="1"/>
            </p:cNvSpPr>
            <p:nvPr/>
          </p:nvSpPr>
          <p:spPr bwMode="auto">
            <a:xfrm>
              <a:off x="4099" y="3140"/>
              <a:ext cx="77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400" b="1">
                  <a:solidFill>
                    <a:srgbClr val="0066FF"/>
                  </a:solidFill>
                  <a:latin typeface="Arial Narrow" pitchFamily="34" charset="0"/>
                  <a:ea typeface="宋体" pitchFamily="2" charset="-122"/>
                </a:rPr>
                <a:t>AQP1 WT mice</a:t>
              </a:r>
            </a:p>
          </p:txBody>
        </p:sp>
        <p:grpSp>
          <p:nvGrpSpPr>
            <p:cNvPr id="70985" name="Group 314"/>
            <p:cNvGrpSpPr>
              <a:grpSpLocks/>
            </p:cNvGrpSpPr>
            <p:nvPr/>
          </p:nvGrpSpPr>
          <p:grpSpPr bwMode="auto">
            <a:xfrm>
              <a:off x="3942" y="3208"/>
              <a:ext cx="158" cy="56"/>
              <a:chOff x="3942" y="3208"/>
              <a:chExt cx="158" cy="56"/>
            </a:xfrm>
          </p:grpSpPr>
          <p:sp>
            <p:nvSpPr>
              <p:cNvPr id="70986" name="Line 315"/>
              <p:cNvSpPr>
                <a:spLocks noChangeShapeType="1"/>
              </p:cNvSpPr>
              <p:nvPr/>
            </p:nvSpPr>
            <p:spPr bwMode="auto">
              <a:xfrm>
                <a:off x="3942" y="3236"/>
                <a:ext cx="158"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87" name="Oval 316"/>
              <p:cNvSpPr>
                <a:spLocks noChangeArrowheads="1"/>
              </p:cNvSpPr>
              <p:nvPr/>
            </p:nvSpPr>
            <p:spPr bwMode="auto">
              <a:xfrm>
                <a:off x="3992" y="3208"/>
                <a:ext cx="58" cy="56"/>
              </a:xfrm>
              <a:prstGeom prst="ellipse">
                <a:avLst/>
              </a:prstGeom>
              <a:solidFill>
                <a:srgbClr val="0066FF"/>
              </a:solidFill>
              <a:ln w="12700">
                <a:solidFill>
                  <a:srgbClr val="0066FF"/>
                </a:solidFill>
                <a:round/>
                <a:headEnd/>
                <a:tailEnd/>
              </a:ln>
            </p:spPr>
            <p:txBody>
              <a:bodyPr/>
              <a:lstStyle/>
              <a:p>
                <a:pPr eaLnBrk="0" hangingPunct="0"/>
                <a:endParaRPr lang="en-US"/>
              </a:p>
            </p:txBody>
          </p:sp>
        </p:grpSp>
      </p:grpSp>
      <p:sp>
        <p:nvSpPr>
          <p:cNvPr id="70706" name="Rectangle 317"/>
          <p:cNvSpPr>
            <a:spLocks noChangeArrowheads="1"/>
          </p:cNvSpPr>
          <p:nvPr/>
        </p:nvSpPr>
        <p:spPr bwMode="auto">
          <a:xfrm>
            <a:off x="5845175" y="6351588"/>
            <a:ext cx="27082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zh-CN" sz="2000">
                <a:solidFill>
                  <a:srgbClr val="FF0000"/>
                </a:solidFill>
                <a:latin typeface="Arial Narrow" pitchFamily="34" charset="0"/>
                <a:ea typeface="宋体" pitchFamily="2" charset="-122"/>
                <a:sym typeface="Symbol" pitchFamily="18" charset="2"/>
              </a:rPr>
              <a:t>Zhou &amp; Boron</a:t>
            </a:r>
            <a:r>
              <a:rPr lang="en-US" altLang="zh-CN" sz="2000" i="1">
                <a:solidFill>
                  <a:srgbClr val="FF0000"/>
                </a:solidFill>
                <a:latin typeface="Arial Narrow" pitchFamily="34" charset="0"/>
                <a:ea typeface="宋体" pitchFamily="2" charset="-122"/>
                <a:sym typeface="Symbol" pitchFamily="18" charset="2"/>
              </a:rPr>
              <a:t>  unpublished</a:t>
            </a:r>
            <a:endParaRPr lang="en-US" altLang="zh-CN" sz="2000">
              <a:solidFill>
                <a:srgbClr val="FF0000"/>
              </a:solidFill>
              <a:latin typeface="Arial Narrow" pitchFamily="34" charset="0"/>
              <a:ea typeface="宋体" pitchFamily="2" charset="-122"/>
              <a:sym typeface="Symbol" pitchFamily="18" charset="2"/>
            </a:endParaRPr>
          </a:p>
        </p:txBody>
      </p:sp>
      <p:grpSp>
        <p:nvGrpSpPr>
          <p:cNvPr id="70707" name="Group 333"/>
          <p:cNvGrpSpPr>
            <a:grpSpLocks/>
          </p:cNvGrpSpPr>
          <p:nvPr/>
        </p:nvGrpSpPr>
        <p:grpSpPr bwMode="auto">
          <a:xfrm>
            <a:off x="2273300" y="1228725"/>
            <a:ext cx="4565650" cy="0"/>
            <a:chOff x="0" y="672"/>
            <a:chExt cx="2876" cy="0"/>
          </a:xfrm>
        </p:grpSpPr>
        <p:sp>
          <p:nvSpPr>
            <p:cNvPr id="70982" name="Line 33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83" name="Line 33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0708" name="Group 336"/>
          <p:cNvGrpSpPr>
            <a:grpSpLocks/>
          </p:cNvGrpSpPr>
          <p:nvPr/>
        </p:nvGrpSpPr>
        <p:grpSpPr bwMode="auto">
          <a:xfrm>
            <a:off x="1168400" y="1804988"/>
            <a:ext cx="1276350" cy="468312"/>
            <a:chOff x="736" y="1137"/>
            <a:chExt cx="804" cy="295"/>
          </a:xfrm>
        </p:grpSpPr>
        <p:sp>
          <p:nvSpPr>
            <p:cNvPr id="70979" name="AutoShape 337"/>
            <p:cNvSpPr>
              <a:spLocks/>
            </p:cNvSpPr>
            <p:nvPr/>
          </p:nvSpPr>
          <p:spPr bwMode="auto">
            <a:xfrm flipH="1">
              <a:off x="1472" y="1174"/>
              <a:ext cx="67" cy="258"/>
            </a:xfrm>
            <a:prstGeom prst="leftBrace">
              <a:avLst>
                <a:gd name="adj1" fmla="val 3209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980" name="Rectangle 338"/>
            <p:cNvSpPr>
              <a:spLocks noChangeAspect="1" noChangeArrowheads="1"/>
            </p:cNvSpPr>
            <p:nvPr/>
          </p:nvSpPr>
          <p:spPr bwMode="auto">
            <a:xfrm>
              <a:off x="736" y="1249"/>
              <a:ext cx="80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solidFill>
                    <a:schemeClr val="tx1"/>
                  </a:solidFill>
                  <a:latin typeface="Arial Narrow" pitchFamily="34" charset="0"/>
                </a:rPr>
                <a:t>Total [CO</a:t>
              </a:r>
              <a:r>
                <a:rPr lang="en-US" sz="1200" baseline="-25000">
                  <a:solidFill>
                    <a:schemeClr val="tx1"/>
                  </a:solidFill>
                  <a:latin typeface="Arial Narrow" pitchFamily="34" charset="0"/>
                </a:rPr>
                <a:t>2</a:t>
              </a:r>
              <a:r>
                <a:rPr lang="en-US" sz="1200">
                  <a:solidFill>
                    <a:schemeClr val="tx1"/>
                  </a:solidFill>
                  <a:latin typeface="Arial Narrow" pitchFamily="34" charset="0"/>
                </a:rPr>
                <a:t> + HCO</a:t>
              </a:r>
              <a:r>
                <a:rPr lang="en-US" sz="1200" baseline="-25000">
                  <a:solidFill>
                    <a:schemeClr val="tx1"/>
                  </a:solidFill>
                  <a:latin typeface="Arial Narrow" pitchFamily="34" charset="0"/>
                </a:rPr>
                <a:t>3</a:t>
              </a:r>
              <a:r>
                <a:rPr lang="en-US" sz="1200">
                  <a:solidFill>
                    <a:schemeClr val="tx1"/>
                  </a:solidFill>
                  <a:latin typeface="Arial Narrow" pitchFamily="34" charset="0"/>
                </a:rPr>
                <a:t>]</a:t>
              </a:r>
            </a:p>
          </p:txBody>
        </p:sp>
        <p:sp>
          <p:nvSpPr>
            <p:cNvPr id="70981" name="Rectangle 339"/>
            <p:cNvSpPr>
              <a:spLocks noChangeAspect="1" noChangeArrowheads="1"/>
            </p:cNvSpPr>
            <p:nvPr/>
          </p:nvSpPr>
          <p:spPr bwMode="auto">
            <a:xfrm>
              <a:off x="756" y="1137"/>
              <a:ext cx="7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solidFill>
                    <a:schemeClr val="tx1"/>
                  </a:solidFill>
                  <a:latin typeface="Arial Narrow" pitchFamily="34" charset="0"/>
                </a:rPr>
                <a:t>[</a:t>
              </a:r>
              <a:r>
                <a:rPr lang="en-US" sz="1200" baseline="30000">
                  <a:solidFill>
                    <a:schemeClr val="tx1"/>
                  </a:solidFill>
                  <a:latin typeface="Arial Narrow" pitchFamily="34" charset="0"/>
                </a:rPr>
                <a:t>3</a:t>
              </a:r>
              <a:r>
                <a:rPr lang="en-US" sz="1200">
                  <a:solidFill>
                    <a:schemeClr val="tx1"/>
                  </a:solidFill>
                  <a:latin typeface="Arial Narrow" pitchFamily="34" charset="0"/>
                </a:rPr>
                <a:t>H-methoxy-inulin]</a:t>
              </a:r>
              <a:endParaRPr lang="en-US" sz="1200" baseline="30000">
                <a:solidFill>
                  <a:schemeClr val="tx1"/>
                </a:solidFill>
                <a:latin typeface="Arial Narrow" pitchFamily="34" charset="0"/>
              </a:endParaRPr>
            </a:p>
          </p:txBody>
        </p:sp>
      </p:grpSp>
      <p:sp>
        <p:nvSpPr>
          <p:cNvPr id="70709" name="Rectangle 340"/>
          <p:cNvSpPr>
            <a:spLocks noChangeAspect="1" noChangeArrowheads="1"/>
          </p:cNvSpPr>
          <p:nvPr/>
        </p:nvSpPr>
        <p:spPr bwMode="auto">
          <a:xfrm>
            <a:off x="4348163" y="1417638"/>
            <a:ext cx="590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[CO</a:t>
            </a:r>
            <a:r>
              <a:rPr lang="en-US" sz="1600" baseline="-25000">
                <a:latin typeface="Arial Narrow" pitchFamily="34" charset="0"/>
              </a:rPr>
              <a:t>2</a:t>
            </a:r>
            <a:r>
              <a:rPr lang="en-US" sz="1600">
                <a:latin typeface="Arial Narrow" pitchFamily="34" charset="0"/>
              </a:rPr>
              <a:t>]</a:t>
            </a:r>
          </a:p>
        </p:txBody>
      </p:sp>
      <p:sp>
        <p:nvSpPr>
          <p:cNvPr id="70710" name="Rectangle 341"/>
          <p:cNvSpPr>
            <a:spLocks noChangeAspect="1" noChangeArrowheads="1"/>
          </p:cNvSpPr>
          <p:nvPr/>
        </p:nvSpPr>
        <p:spPr bwMode="auto">
          <a:xfrm>
            <a:off x="3608388" y="1417638"/>
            <a:ext cx="8810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[HCO</a:t>
            </a:r>
            <a:r>
              <a:rPr lang="en-US" sz="1600" baseline="-25000">
                <a:latin typeface="Arial Narrow" pitchFamily="34" charset="0"/>
              </a:rPr>
              <a:t>3</a:t>
            </a:r>
            <a:r>
              <a:rPr lang="en-US" sz="1600" baseline="30000">
                <a:latin typeface="Arial Narrow" pitchFamily="34" charset="0"/>
              </a:rPr>
              <a:t>–</a:t>
            </a:r>
            <a:r>
              <a:rPr lang="en-US" sz="1600">
                <a:latin typeface="Arial Narrow" pitchFamily="34" charset="0"/>
              </a:rPr>
              <a:t>]</a:t>
            </a:r>
          </a:p>
        </p:txBody>
      </p:sp>
      <p:sp>
        <p:nvSpPr>
          <p:cNvPr id="70711" name="Rectangle 342"/>
          <p:cNvSpPr>
            <a:spLocks noChangeAspect="1" noChangeArrowheads="1"/>
          </p:cNvSpPr>
          <p:nvPr/>
        </p:nvSpPr>
        <p:spPr bwMode="auto">
          <a:xfrm>
            <a:off x="3725863" y="1249363"/>
            <a:ext cx="7127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22 mM</a:t>
            </a:r>
            <a:endParaRPr lang="en-US" sz="1600" baseline="30000">
              <a:latin typeface="Arial Narrow" pitchFamily="34" charset="0"/>
            </a:endParaRPr>
          </a:p>
        </p:txBody>
      </p:sp>
      <p:sp>
        <p:nvSpPr>
          <p:cNvPr id="70712" name="Rectangle 343"/>
          <p:cNvSpPr>
            <a:spLocks noChangeAspect="1" noChangeArrowheads="1"/>
          </p:cNvSpPr>
          <p:nvPr/>
        </p:nvSpPr>
        <p:spPr bwMode="auto">
          <a:xfrm>
            <a:off x="4875213" y="1417638"/>
            <a:ext cx="4270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pH</a:t>
            </a:r>
          </a:p>
        </p:txBody>
      </p:sp>
      <p:sp>
        <p:nvSpPr>
          <p:cNvPr id="70713" name="Rectangle 344"/>
          <p:cNvSpPr>
            <a:spLocks noChangeAspect="1" noChangeArrowheads="1"/>
          </p:cNvSpPr>
          <p:nvPr/>
        </p:nvSpPr>
        <p:spPr bwMode="auto">
          <a:xfrm>
            <a:off x="4851400" y="1249363"/>
            <a:ext cx="5222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7.40</a:t>
            </a:r>
          </a:p>
        </p:txBody>
      </p:sp>
      <p:sp>
        <p:nvSpPr>
          <p:cNvPr id="70714" name="Rectangle 345"/>
          <p:cNvSpPr>
            <a:spLocks noChangeAspect="1" noChangeArrowheads="1"/>
          </p:cNvSpPr>
          <p:nvPr/>
        </p:nvSpPr>
        <p:spPr bwMode="auto">
          <a:xfrm>
            <a:off x="3981450" y="1895475"/>
            <a:ext cx="5810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400">
                <a:latin typeface="Arial Narrow" pitchFamily="34" charset="0"/>
              </a:rPr>
              <a:t>H</a:t>
            </a:r>
            <a:r>
              <a:rPr lang="en-US" sz="1400" baseline="-25000">
                <a:latin typeface="Arial Narrow" pitchFamily="34" charset="0"/>
              </a:rPr>
              <a:t>2</a:t>
            </a:r>
            <a:r>
              <a:rPr lang="en-US" sz="1400">
                <a:latin typeface="Arial Narrow" pitchFamily="34" charset="0"/>
              </a:rPr>
              <a:t>O</a:t>
            </a:r>
          </a:p>
        </p:txBody>
      </p:sp>
      <p:sp>
        <p:nvSpPr>
          <p:cNvPr id="70715" name="Line 346"/>
          <p:cNvSpPr>
            <a:spLocks noChangeShapeType="1"/>
          </p:cNvSpPr>
          <p:nvPr/>
        </p:nvSpPr>
        <p:spPr bwMode="auto">
          <a:xfrm>
            <a:off x="4229100" y="2162175"/>
            <a:ext cx="0" cy="247650"/>
          </a:xfrm>
          <a:prstGeom prst="line">
            <a:avLst/>
          </a:prstGeom>
          <a:noFill/>
          <a:ln w="9525">
            <a:solidFill>
              <a:srgbClr val="E100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716" name="Rectangle 347"/>
          <p:cNvSpPr>
            <a:spLocks noChangeAspect="1" noChangeArrowheads="1"/>
          </p:cNvSpPr>
          <p:nvPr/>
        </p:nvSpPr>
        <p:spPr bwMode="auto">
          <a:xfrm>
            <a:off x="3954463" y="2303463"/>
            <a:ext cx="4730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J</a:t>
            </a:r>
            <a:r>
              <a:rPr lang="en-US" sz="1600" baseline="-25000">
                <a:latin typeface="Arial Narrow" pitchFamily="34" charset="0"/>
              </a:rPr>
              <a:t>V</a:t>
            </a:r>
            <a:endParaRPr lang="en-US" sz="1600">
              <a:latin typeface="Arial Narrow" pitchFamily="34" charset="0"/>
            </a:endParaRPr>
          </a:p>
        </p:txBody>
      </p:sp>
      <p:sp>
        <p:nvSpPr>
          <p:cNvPr id="70717" name="Rectangle 348"/>
          <p:cNvSpPr>
            <a:spLocks noChangeAspect="1" noChangeArrowheads="1"/>
          </p:cNvSpPr>
          <p:nvPr/>
        </p:nvSpPr>
        <p:spPr bwMode="auto">
          <a:xfrm>
            <a:off x="4495800" y="1895475"/>
            <a:ext cx="704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400">
                <a:latin typeface="Arial Narrow" pitchFamily="34" charset="0"/>
              </a:rPr>
              <a:t>HCO</a:t>
            </a:r>
            <a:r>
              <a:rPr lang="en-US" sz="1400" baseline="-25000">
                <a:latin typeface="Arial Narrow" pitchFamily="34" charset="0"/>
              </a:rPr>
              <a:t>3</a:t>
            </a:r>
            <a:r>
              <a:rPr lang="en-US" sz="1400" baseline="30000">
                <a:latin typeface="Arial Narrow" pitchFamily="34" charset="0"/>
              </a:rPr>
              <a:t>–</a:t>
            </a:r>
          </a:p>
        </p:txBody>
      </p:sp>
      <p:sp>
        <p:nvSpPr>
          <p:cNvPr id="70718" name="Line 349"/>
          <p:cNvSpPr>
            <a:spLocks noChangeShapeType="1"/>
          </p:cNvSpPr>
          <p:nvPr/>
        </p:nvSpPr>
        <p:spPr bwMode="auto">
          <a:xfrm>
            <a:off x="4864100" y="2162175"/>
            <a:ext cx="0" cy="247650"/>
          </a:xfrm>
          <a:prstGeom prst="line">
            <a:avLst/>
          </a:prstGeom>
          <a:noFill/>
          <a:ln w="9525">
            <a:solidFill>
              <a:srgbClr val="E100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0719" name="Group 350"/>
          <p:cNvGrpSpPr>
            <a:grpSpLocks/>
          </p:cNvGrpSpPr>
          <p:nvPr/>
        </p:nvGrpSpPr>
        <p:grpSpPr bwMode="auto">
          <a:xfrm>
            <a:off x="4513263" y="2303463"/>
            <a:ext cx="674687" cy="404812"/>
            <a:chOff x="2843" y="1451"/>
            <a:chExt cx="425" cy="255"/>
          </a:xfrm>
        </p:grpSpPr>
        <p:sp>
          <p:nvSpPr>
            <p:cNvPr id="70977" name="Rectangle 351"/>
            <p:cNvSpPr>
              <a:spLocks noChangeAspect="1" noChangeArrowheads="1"/>
            </p:cNvSpPr>
            <p:nvPr/>
          </p:nvSpPr>
          <p:spPr bwMode="auto">
            <a:xfrm>
              <a:off x="2843" y="1451"/>
              <a:ext cx="38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J</a:t>
              </a:r>
              <a:r>
                <a:rPr lang="en-US" sz="1600" baseline="-25000">
                  <a:latin typeface="Arial Narrow" pitchFamily="34" charset="0"/>
                </a:rPr>
                <a:t>HCO</a:t>
              </a:r>
              <a:endParaRPr lang="en-US" sz="1600">
                <a:latin typeface="Arial Narrow" pitchFamily="34" charset="0"/>
              </a:endParaRPr>
            </a:p>
          </p:txBody>
        </p:sp>
        <p:sp>
          <p:nvSpPr>
            <p:cNvPr id="70978" name="Rectangle 352"/>
            <p:cNvSpPr>
              <a:spLocks noChangeAspect="1" noChangeArrowheads="1"/>
            </p:cNvSpPr>
            <p:nvPr/>
          </p:nvSpPr>
          <p:spPr bwMode="auto">
            <a:xfrm>
              <a:off x="3069" y="1533"/>
              <a:ext cx="19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latin typeface="Arial Narrow" pitchFamily="34" charset="0"/>
                </a:rPr>
                <a:t>3</a:t>
              </a:r>
            </a:p>
          </p:txBody>
        </p:sp>
      </p:grpSp>
      <p:sp>
        <p:nvSpPr>
          <p:cNvPr id="829080" name="Rectangle 1688"/>
          <p:cNvSpPr>
            <a:spLocks noChangeAspect="1" noChangeArrowheads="1"/>
          </p:cNvSpPr>
          <p:nvPr/>
        </p:nvSpPr>
        <p:spPr bwMode="auto">
          <a:xfrm>
            <a:off x="177800" y="3111500"/>
            <a:ext cx="1557338" cy="2806700"/>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081" name="Rectangle 1689"/>
          <p:cNvSpPr>
            <a:spLocks noChangeAspect="1" noChangeArrowheads="1"/>
          </p:cNvSpPr>
          <p:nvPr/>
        </p:nvSpPr>
        <p:spPr bwMode="auto">
          <a:xfrm>
            <a:off x="1924050" y="3111500"/>
            <a:ext cx="2352675" cy="2805113"/>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29082" name="Group 1690"/>
          <p:cNvGrpSpPr>
            <a:grpSpLocks noChangeAspect="1"/>
          </p:cNvGrpSpPr>
          <p:nvPr/>
        </p:nvGrpSpPr>
        <p:grpSpPr bwMode="auto">
          <a:xfrm>
            <a:off x="1587500" y="3421063"/>
            <a:ext cx="1651000" cy="2190750"/>
            <a:chOff x="2155" y="1378"/>
            <a:chExt cx="1732" cy="2296"/>
          </a:xfrm>
        </p:grpSpPr>
        <p:sp>
          <p:nvSpPr>
            <p:cNvPr id="70974" name="Rectangle 1691"/>
            <p:cNvSpPr>
              <a:spLocks noChangeAspect="1" noChangeArrowheads="1"/>
            </p:cNvSpPr>
            <p:nvPr/>
          </p:nvSpPr>
          <p:spPr bwMode="auto">
            <a:xfrm>
              <a:off x="2155" y="1378"/>
              <a:ext cx="523" cy="72"/>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975" name="Rectangle 1692"/>
            <p:cNvSpPr>
              <a:spLocks noChangeAspect="1" noChangeArrowheads="1"/>
            </p:cNvSpPr>
            <p:nvPr/>
          </p:nvSpPr>
          <p:spPr bwMode="auto">
            <a:xfrm>
              <a:off x="2157" y="3602"/>
              <a:ext cx="521" cy="72"/>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976" name="Rectangle 1693"/>
            <p:cNvSpPr>
              <a:spLocks noChangeAspect="1" noChangeArrowheads="1"/>
            </p:cNvSpPr>
            <p:nvPr/>
          </p:nvSpPr>
          <p:spPr bwMode="auto">
            <a:xfrm>
              <a:off x="2155" y="1432"/>
              <a:ext cx="1732" cy="2190"/>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829086" name="Rectangle 1694"/>
          <p:cNvSpPr>
            <a:spLocks noChangeAspect="1" noChangeArrowheads="1"/>
          </p:cNvSpPr>
          <p:nvPr/>
        </p:nvSpPr>
        <p:spPr bwMode="auto">
          <a:xfrm>
            <a:off x="257175" y="5099050"/>
            <a:ext cx="4984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H</a:t>
            </a:r>
            <a:r>
              <a:rPr lang="en-US" sz="1600" baseline="-14000">
                <a:solidFill>
                  <a:schemeClr val="tx1"/>
                </a:solidFill>
                <a:latin typeface="Arial Narrow" pitchFamily="34" charset="0"/>
              </a:rPr>
              <a:t>2</a:t>
            </a:r>
            <a:r>
              <a:rPr lang="en-US" sz="1600">
                <a:solidFill>
                  <a:schemeClr val="tx1"/>
                </a:solidFill>
                <a:latin typeface="Arial Narrow" pitchFamily="34" charset="0"/>
              </a:rPr>
              <a:t>O</a:t>
            </a:r>
          </a:p>
        </p:txBody>
      </p:sp>
      <p:sp>
        <p:nvSpPr>
          <p:cNvPr id="829087" name="Rectangle 1695"/>
          <p:cNvSpPr>
            <a:spLocks noChangeAspect="1" noChangeArrowheads="1"/>
          </p:cNvSpPr>
          <p:nvPr/>
        </p:nvSpPr>
        <p:spPr bwMode="auto">
          <a:xfrm>
            <a:off x="492125" y="4408488"/>
            <a:ext cx="682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H</a:t>
            </a:r>
            <a:r>
              <a:rPr lang="en-US" sz="1600" baseline="-14000">
                <a:solidFill>
                  <a:schemeClr val="tx1"/>
                </a:solidFill>
                <a:latin typeface="Arial Narrow" pitchFamily="34" charset="0"/>
              </a:rPr>
              <a:t>2</a:t>
            </a:r>
            <a:r>
              <a:rPr lang="en-US" sz="1600">
                <a:solidFill>
                  <a:schemeClr val="tx1"/>
                </a:solidFill>
                <a:latin typeface="Arial Narrow" pitchFamily="34" charset="0"/>
              </a:rPr>
              <a:t>CO</a:t>
            </a:r>
            <a:r>
              <a:rPr lang="en-US" sz="1600" baseline="-14000">
                <a:solidFill>
                  <a:schemeClr val="tx1"/>
                </a:solidFill>
                <a:latin typeface="Arial Narrow" pitchFamily="34" charset="0"/>
              </a:rPr>
              <a:t>3</a:t>
            </a:r>
          </a:p>
        </p:txBody>
      </p:sp>
      <p:sp>
        <p:nvSpPr>
          <p:cNvPr id="829088" name="Rectangle 1696"/>
          <p:cNvSpPr>
            <a:spLocks noChangeAspect="1" noChangeArrowheads="1"/>
          </p:cNvSpPr>
          <p:nvPr/>
        </p:nvSpPr>
        <p:spPr bwMode="auto">
          <a:xfrm>
            <a:off x="1957388" y="4430713"/>
            <a:ext cx="682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H</a:t>
            </a:r>
            <a:r>
              <a:rPr lang="en-US" sz="1600" baseline="-14000">
                <a:solidFill>
                  <a:schemeClr val="tx1"/>
                </a:solidFill>
                <a:latin typeface="Arial Narrow" pitchFamily="34" charset="0"/>
              </a:rPr>
              <a:t>2</a:t>
            </a:r>
            <a:r>
              <a:rPr lang="en-US" sz="1600">
                <a:solidFill>
                  <a:schemeClr val="tx1"/>
                </a:solidFill>
                <a:latin typeface="Arial Narrow" pitchFamily="34" charset="0"/>
              </a:rPr>
              <a:t>CO</a:t>
            </a:r>
            <a:r>
              <a:rPr lang="en-US" sz="1600" baseline="-14000">
                <a:solidFill>
                  <a:schemeClr val="tx1"/>
                </a:solidFill>
                <a:latin typeface="Arial Narrow" pitchFamily="34" charset="0"/>
              </a:rPr>
              <a:t>3</a:t>
            </a:r>
          </a:p>
        </p:txBody>
      </p:sp>
      <p:sp>
        <p:nvSpPr>
          <p:cNvPr id="829089" name="Rectangle 1697"/>
          <p:cNvSpPr>
            <a:spLocks noChangeAspect="1" noChangeArrowheads="1"/>
          </p:cNvSpPr>
          <p:nvPr/>
        </p:nvSpPr>
        <p:spPr bwMode="auto">
          <a:xfrm>
            <a:off x="2319338" y="5064125"/>
            <a:ext cx="4984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H</a:t>
            </a:r>
            <a:r>
              <a:rPr lang="en-US" sz="1600" baseline="-14000">
                <a:solidFill>
                  <a:schemeClr val="tx1"/>
                </a:solidFill>
                <a:latin typeface="Arial Narrow" pitchFamily="34" charset="0"/>
              </a:rPr>
              <a:t>2</a:t>
            </a:r>
            <a:r>
              <a:rPr lang="en-US" sz="1600">
                <a:solidFill>
                  <a:schemeClr val="tx1"/>
                </a:solidFill>
                <a:latin typeface="Arial Narrow" pitchFamily="34" charset="0"/>
              </a:rPr>
              <a:t>O</a:t>
            </a:r>
          </a:p>
        </p:txBody>
      </p:sp>
      <p:sp>
        <p:nvSpPr>
          <p:cNvPr id="829090" name="Rectangle 1698"/>
          <p:cNvSpPr>
            <a:spLocks noChangeAspect="1" noChangeArrowheads="1"/>
          </p:cNvSpPr>
          <p:nvPr/>
        </p:nvSpPr>
        <p:spPr bwMode="auto">
          <a:xfrm>
            <a:off x="1681163" y="5064125"/>
            <a:ext cx="4984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CO</a:t>
            </a:r>
            <a:r>
              <a:rPr lang="en-US" sz="1600" baseline="-14000">
                <a:solidFill>
                  <a:schemeClr val="tx1"/>
                </a:solidFill>
                <a:latin typeface="Arial Narrow" pitchFamily="34" charset="0"/>
              </a:rPr>
              <a:t>2</a:t>
            </a:r>
          </a:p>
        </p:txBody>
      </p:sp>
      <p:sp>
        <p:nvSpPr>
          <p:cNvPr id="829091" name="Rectangle 1699"/>
          <p:cNvSpPr>
            <a:spLocks noChangeAspect="1" noChangeArrowheads="1"/>
          </p:cNvSpPr>
          <p:nvPr/>
        </p:nvSpPr>
        <p:spPr bwMode="auto">
          <a:xfrm>
            <a:off x="950913" y="3841750"/>
            <a:ext cx="3714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H</a:t>
            </a:r>
            <a:r>
              <a:rPr lang="en-US" sz="1600" baseline="30000">
                <a:solidFill>
                  <a:schemeClr val="tx1"/>
                </a:solidFill>
                <a:latin typeface="Arial Narrow" pitchFamily="34" charset="0"/>
              </a:rPr>
              <a:t>+</a:t>
            </a:r>
          </a:p>
        </p:txBody>
      </p:sp>
      <p:sp>
        <p:nvSpPr>
          <p:cNvPr id="829092" name="Rectangle 1700"/>
          <p:cNvSpPr>
            <a:spLocks noChangeAspect="1" noChangeArrowheads="1"/>
          </p:cNvSpPr>
          <p:nvPr/>
        </p:nvSpPr>
        <p:spPr bwMode="auto">
          <a:xfrm>
            <a:off x="180975" y="3746500"/>
            <a:ext cx="682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HCO</a:t>
            </a:r>
            <a:r>
              <a:rPr lang="en-US" sz="1600" baseline="-14000">
                <a:solidFill>
                  <a:schemeClr val="tx1"/>
                </a:solidFill>
                <a:latin typeface="Arial Narrow" pitchFamily="34" charset="0"/>
              </a:rPr>
              <a:t>3</a:t>
            </a:r>
            <a:r>
              <a:rPr lang="en-US" sz="1600" baseline="30000">
                <a:solidFill>
                  <a:schemeClr val="tx1"/>
                </a:solidFill>
                <a:latin typeface="Arial Narrow" pitchFamily="34" charset="0"/>
              </a:rPr>
              <a:t>–</a:t>
            </a:r>
            <a:endParaRPr lang="en-US" sz="1600" baseline="-14000">
              <a:solidFill>
                <a:schemeClr val="tx1"/>
              </a:solidFill>
              <a:latin typeface="Arial Narrow" pitchFamily="34" charset="0"/>
            </a:endParaRPr>
          </a:p>
        </p:txBody>
      </p:sp>
      <p:sp>
        <p:nvSpPr>
          <p:cNvPr id="829093" name="Rectangle 1701"/>
          <p:cNvSpPr>
            <a:spLocks noChangeAspect="1" noChangeArrowheads="1"/>
          </p:cNvSpPr>
          <p:nvPr/>
        </p:nvSpPr>
        <p:spPr bwMode="auto">
          <a:xfrm>
            <a:off x="2682875" y="3416300"/>
            <a:ext cx="463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Na</a:t>
            </a:r>
            <a:r>
              <a:rPr lang="en-US" sz="1600" baseline="30000">
                <a:solidFill>
                  <a:schemeClr val="tx1"/>
                </a:solidFill>
                <a:latin typeface="Arial Narrow" pitchFamily="34" charset="0"/>
              </a:rPr>
              <a:t>+</a:t>
            </a:r>
          </a:p>
        </p:txBody>
      </p:sp>
      <p:sp>
        <p:nvSpPr>
          <p:cNvPr id="829094" name="Rectangle 1702"/>
          <p:cNvSpPr>
            <a:spLocks noChangeAspect="1" noChangeArrowheads="1"/>
          </p:cNvSpPr>
          <p:nvPr/>
        </p:nvSpPr>
        <p:spPr bwMode="auto">
          <a:xfrm>
            <a:off x="2274888" y="3598863"/>
            <a:ext cx="682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latin typeface="Arial Narrow" pitchFamily="34" charset="0"/>
              </a:rPr>
              <a:t>HCO</a:t>
            </a:r>
            <a:r>
              <a:rPr lang="en-US" sz="1600" baseline="-14000">
                <a:latin typeface="Arial Narrow" pitchFamily="34" charset="0"/>
              </a:rPr>
              <a:t>3</a:t>
            </a:r>
            <a:r>
              <a:rPr lang="en-US" sz="1600" baseline="30000">
                <a:latin typeface="Arial Narrow" pitchFamily="34" charset="0"/>
              </a:rPr>
              <a:t>–</a:t>
            </a:r>
          </a:p>
        </p:txBody>
      </p:sp>
      <p:sp>
        <p:nvSpPr>
          <p:cNvPr id="829095" name="AutoShape 1703"/>
          <p:cNvSpPr>
            <a:spLocks noChangeAspect="1"/>
          </p:cNvSpPr>
          <p:nvPr/>
        </p:nvSpPr>
        <p:spPr bwMode="auto">
          <a:xfrm>
            <a:off x="2855913" y="3709988"/>
            <a:ext cx="76200" cy="511175"/>
          </a:xfrm>
          <a:prstGeom prst="rightBrace">
            <a:avLst>
              <a:gd name="adj1" fmla="val 55903"/>
              <a:gd name="adj2" fmla="val 50000"/>
            </a:avLst>
          </a:prstGeom>
          <a:noFill/>
          <a:ln w="19050">
            <a:solidFill>
              <a:srgbClr val="E1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eaLnBrk="0" hangingPunct="0"/>
            <a:endParaRPr lang="en-US"/>
          </a:p>
        </p:txBody>
      </p:sp>
      <p:grpSp>
        <p:nvGrpSpPr>
          <p:cNvPr id="829096" name="Group 1704"/>
          <p:cNvGrpSpPr>
            <a:grpSpLocks noChangeAspect="1"/>
          </p:cNvGrpSpPr>
          <p:nvPr/>
        </p:nvGrpSpPr>
        <p:grpSpPr bwMode="auto">
          <a:xfrm>
            <a:off x="1585913" y="3444875"/>
            <a:ext cx="36512" cy="2136775"/>
            <a:chOff x="2123" y="1404"/>
            <a:chExt cx="38" cy="2240"/>
          </a:xfrm>
        </p:grpSpPr>
        <p:sp>
          <p:nvSpPr>
            <p:cNvPr id="70971" name="Rectangle 1705"/>
            <p:cNvSpPr>
              <a:spLocks noChangeAspect="1" noChangeArrowheads="1"/>
            </p:cNvSpPr>
            <p:nvPr/>
          </p:nvSpPr>
          <p:spPr bwMode="auto">
            <a:xfrm rot="5400000">
              <a:off x="1025" y="2510"/>
              <a:ext cx="2240" cy="28"/>
            </a:xfrm>
            <a:prstGeom prst="rect">
              <a:avLst/>
            </a:prstGeom>
            <a:solidFill>
              <a:srgbClr val="B2B2B2"/>
            </a:solidFill>
            <a:ln>
              <a:noFill/>
            </a:ln>
            <a:effectLst/>
            <a:extLst>
              <a:ext uri="{91240B29-F687-4F45-9708-019B960494DF}">
                <a14:hiddenLine xmlns:a14="http://schemas.microsoft.com/office/drawing/2010/main" w="22860">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972" name="Line 1706"/>
            <p:cNvSpPr>
              <a:spLocks noChangeAspect="1" noChangeShapeType="1"/>
            </p:cNvSpPr>
            <p:nvPr/>
          </p:nvSpPr>
          <p:spPr bwMode="auto">
            <a:xfrm>
              <a:off x="2123" y="1428"/>
              <a:ext cx="0" cy="2194"/>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73" name="Line 1707"/>
            <p:cNvSpPr>
              <a:spLocks noChangeAspect="1" noChangeShapeType="1"/>
            </p:cNvSpPr>
            <p:nvPr/>
          </p:nvSpPr>
          <p:spPr bwMode="auto">
            <a:xfrm>
              <a:off x="2161" y="1446"/>
              <a:ext cx="0" cy="2171"/>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29100" name="Group 1708"/>
          <p:cNvGrpSpPr>
            <a:grpSpLocks noChangeAspect="1"/>
          </p:cNvGrpSpPr>
          <p:nvPr/>
        </p:nvGrpSpPr>
        <p:grpSpPr bwMode="auto">
          <a:xfrm>
            <a:off x="3241675" y="3506788"/>
            <a:ext cx="34925" cy="2022475"/>
            <a:chOff x="3859" y="1469"/>
            <a:chExt cx="37" cy="2119"/>
          </a:xfrm>
        </p:grpSpPr>
        <p:sp>
          <p:nvSpPr>
            <p:cNvPr id="70968" name="Rectangle 1709"/>
            <p:cNvSpPr>
              <a:spLocks noChangeAspect="1" noChangeArrowheads="1"/>
            </p:cNvSpPr>
            <p:nvPr/>
          </p:nvSpPr>
          <p:spPr bwMode="auto">
            <a:xfrm rot="5400000">
              <a:off x="2817" y="2511"/>
              <a:ext cx="2119" cy="35"/>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969" name="Line 1710"/>
            <p:cNvSpPr>
              <a:spLocks noChangeAspect="1" noChangeShapeType="1"/>
            </p:cNvSpPr>
            <p:nvPr/>
          </p:nvSpPr>
          <p:spPr bwMode="auto">
            <a:xfrm flipV="1">
              <a:off x="3896" y="1490"/>
              <a:ext cx="0" cy="2064"/>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70" name="Line 1711"/>
            <p:cNvSpPr>
              <a:spLocks noChangeAspect="1" noChangeShapeType="1"/>
            </p:cNvSpPr>
            <p:nvPr/>
          </p:nvSpPr>
          <p:spPr bwMode="auto">
            <a:xfrm flipV="1">
              <a:off x="3860" y="1504"/>
              <a:ext cx="1" cy="2061"/>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29104" name="Rectangle 1712"/>
          <p:cNvSpPr>
            <a:spLocks noChangeAspect="1" noChangeArrowheads="1"/>
          </p:cNvSpPr>
          <p:nvPr/>
        </p:nvSpPr>
        <p:spPr bwMode="auto">
          <a:xfrm>
            <a:off x="1593850" y="3111500"/>
            <a:ext cx="1647825" cy="180975"/>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05" name="Rectangle 1713"/>
          <p:cNvSpPr>
            <a:spLocks noChangeAspect="1" noChangeArrowheads="1"/>
          </p:cNvSpPr>
          <p:nvPr/>
        </p:nvSpPr>
        <p:spPr bwMode="auto">
          <a:xfrm>
            <a:off x="1617663" y="3268663"/>
            <a:ext cx="474662" cy="65087"/>
          </a:xfrm>
          <a:prstGeom prst="rect">
            <a:avLst/>
          </a:prstGeom>
          <a:solidFill>
            <a:srgbClr val="A9CFA1"/>
          </a:solidFill>
          <a:ln>
            <a:noFill/>
          </a:ln>
          <a:effectLst/>
          <a:extLst>
            <a:ext uri="{91240B29-F687-4F45-9708-019B960494DF}">
              <a14:hiddenLine xmlns:a14="http://schemas.microsoft.com/office/drawing/2010/main" w="2286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06" name="Line 1714"/>
          <p:cNvSpPr>
            <a:spLocks noChangeAspect="1" noChangeShapeType="1"/>
          </p:cNvSpPr>
          <p:nvPr/>
        </p:nvSpPr>
        <p:spPr bwMode="auto">
          <a:xfrm flipV="1">
            <a:off x="1589088" y="3113088"/>
            <a:ext cx="1689100" cy="0"/>
          </a:xfrm>
          <a:prstGeom prst="line">
            <a:avLst/>
          </a:prstGeom>
          <a:noFill/>
          <a:ln w="3175">
            <a:solidFill>
              <a:srgbClr val="A9CFA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07" name="Rectangle 1715"/>
          <p:cNvSpPr>
            <a:spLocks noChangeAspect="1" noChangeArrowheads="1"/>
          </p:cNvSpPr>
          <p:nvPr/>
        </p:nvSpPr>
        <p:spPr bwMode="auto">
          <a:xfrm flipV="1">
            <a:off x="2160588" y="3440113"/>
            <a:ext cx="1041400" cy="26987"/>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08" name="Rectangle 1716"/>
          <p:cNvSpPr>
            <a:spLocks noChangeAspect="1" noChangeArrowheads="1"/>
          </p:cNvSpPr>
          <p:nvPr/>
        </p:nvSpPr>
        <p:spPr bwMode="auto">
          <a:xfrm flipV="1">
            <a:off x="2160588" y="3292475"/>
            <a:ext cx="1041400" cy="2698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09" name="Rectangle 1717"/>
          <p:cNvSpPr>
            <a:spLocks noChangeAspect="1" noChangeArrowheads="1"/>
          </p:cNvSpPr>
          <p:nvPr/>
        </p:nvSpPr>
        <p:spPr bwMode="auto">
          <a:xfrm rot="-5400000" flipH="1" flipV="1">
            <a:off x="1508919" y="3194844"/>
            <a:ext cx="193675" cy="26987"/>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10" name="Rectangle 1718"/>
          <p:cNvSpPr>
            <a:spLocks noChangeAspect="1" noChangeArrowheads="1"/>
          </p:cNvSpPr>
          <p:nvPr/>
        </p:nvSpPr>
        <p:spPr bwMode="auto">
          <a:xfrm rot="-5400000" flipH="1" flipV="1">
            <a:off x="3186113" y="3171825"/>
            <a:ext cx="147638" cy="26987"/>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29111" name="Group 1719"/>
          <p:cNvGrpSpPr>
            <a:grpSpLocks noChangeAspect="1"/>
          </p:cNvGrpSpPr>
          <p:nvPr/>
        </p:nvGrpSpPr>
        <p:grpSpPr bwMode="auto">
          <a:xfrm flipV="1">
            <a:off x="3168650" y="3111500"/>
            <a:ext cx="109538" cy="214313"/>
            <a:chOff x="3782" y="3773"/>
            <a:chExt cx="115" cy="224"/>
          </a:xfrm>
        </p:grpSpPr>
        <p:sp>
          <p:nvSpPr>
            <p:cNvPr id="70966" name="Freeform 1720"/>
            <p:cNvSpPr>
              <a:spLocks noChangeAspect="1"/>
            </p:cNvSpPr>
            <p:nvPr/>
          </p:nvSpPr>
          <p:spPr bwMode="auto">
            <a:xfrm>
              <a:off x="3782" y="3773"/>
              <a:ext cx="115" cy="107"/>
            </a:xfrm>
            <a:custGeom>
              <a:avLst/>
              <a:gdLst>
                <a:gd name="T0" fmla="*/ 114 w 115"/>
                <a:gd name="T1" fmla="*/ 106 h 107"/>
                <a:gd name="T2" fmla="*/ 112 w 115"/>
                <a:gd name="T3" fmla="*/ 99 h 107"/>
                <a:gd name="T4" fmla="*/ 112 w 115"/>
                <a:gd name="T5" fmla="*/ 91 h 107"/>
                <a:gd name="T6" fmla="*/ 111 w 115"/>
                <a:gd name="T7" fmla="*/ 85 h 107"/>
                <a:gd name="T8" fmla="*/ 108 w 115"/>
                <a:gd name="T9" fmla="*/ 77 h 107"/>
                <a:gd name="T10" fmla="*/ 107 w 115"/>
                <a:gd name="T11" fmla="*/ 70 h 107"/>
                <a:gd name="T12" fmla="*/ 104 w 115"/>
                <a:gd name="T13" fmla="*/ 64 h 107"/>
                <a:gd name="T14" fmla="*/ 100 w 115"/>
                <a:gd name="T15" fmla="*/ 58 h 107"/>
                <a:gd name="T16" fmla="*/ 98 w 115"/>
                <a:gd name="T17" fmla="*/ 53 h 107"/>
                <a:gd name="T18" fmla="*/ 94 w 115"/>
                <a:gd name="T19" fmla="*/ 47 h 107"/>
                <a:gd name="T20" fmla="*/ 88 w 115"/>
                <a:gd name="T21" fmla="*/ 41 h 107"/>
                <a:gd name="T22" fmla="*/ 84 w 115"/>
                <a:gd name="T23" fmla="*/ 35 h 107"/>
                <a:gd name="T24" fmla="*/ 80 w 115"/>
                <a:gd name="T25" fmla="*/ 31 h 107"/>
                <a:gd name="T26" fmla="*/ 74 w 115"/>
                <a:gd name="T27" fmla="*/ 26 h 107"/>
                <a:gd name="T28" fmla="*/ 68 w 115"/>
                <a:gd name="T29" fmla="*/ 20 h 107"/>
                <a:gd name="T30" fmla="*/ 62 w 115"/>
                <a:gd name="T31" fmla="*/ 17 h 107"/>
                <a:gd name="T32" fmla="*/ 57 w 115"/>
                <a:gd name="T33" fmla="*/ 12 h 107"/>
                <a:gd name="T34" fmla="*/ 49 w 115"/>
                <a:gd name="T35" fmla="*/ 9 h 107"/>
                <a:gd name="T36" fmla="*/ 42 w 115"/>
                <a:gd name="T37" fmla="*/ 6 h 107"/>
                <a:gd name="T38" fmla="*/ 37 w 115"/>
                <a:gd name="T39" fmla="*/ 5 h 107"/>
                <a:gd name="T40" fmla="*/ 29 w 115"/>
                <a:gd name="T41" fmla="*/ 2 h 107"/>
                <a:gd name="T42" fmla="*/ 21 w 115"/>
                <a:gd name="T43" fmla="*/ 0 h 107"/>
                <a:gd name="T44" fmla="*/ 13 w 115"/>
                <a:gd name="T45" fmla="*/ 0 h 107"/>
                <a:gd name="T46" fmla="*/ 5 w 115"/>
                <a:gd name="T47" fmla="*/ 0 h 107"/>
                <a:gd name="T48" fmla="*/ 0 w 115"/>
                <a:gd name="T49" fmla="*/ 0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5" h="107">
                  <a:moveTo>
                    <a:pt x="114" y="106"/>
                  </a:moveTo>
                  <a:lnTo>
                    <a:pt x="112" y="99"/>
                  </a:lnTo>
                  <a:lnTo>
                    <a:pt x="112" y="91"/>
                  </a:lnTo>
                  <a:lnTo>
                    <a:pt x="111" y="85"/>
                  </a:lnTo>
                  <a:lnTo>
                    <a:pt x="108" y="77"/>
                  </a:lnTo>
                  <a:lnTo>
                    <a:pt x="107" y="70"/>
                  </a:lnTo>
                  <a:lnTo>
                    <a:pt x="104" y="64"/>
                  </a:lnTo>
                  <a:lnTo>
                    <a:pt x="100" y="58"/>
                  </a:lnTo>
                  <a:lnTo>
                    <a:pt x="98" y="53"/>
                  </a:lnTo>
                  <a:lnTo>
                    <a:pt x="94" y="47"/>
                  </a:lnTo>
                  <a:lnTo>
                    <a:pt x="88" y="41"/>
                  </a:lnTo>
                  <a:lnTo>
                    <a:pt x="84" y="35"/>
                  </a:lnTo>
                  <a:lnTo>
                    <a:pt x="80" y="31"/>
                  </a:lnTo>
                  <a:lnTo>
                    <a:pt x="74" y="26"/>
                  </a:lnTo>
                  <a:lnTo>
                    <a:pt x="68" y="20"/>
                  </a:lnTo>
                  <a:lnTo>
                    <a:pt x="62" y="17"/>
                  </a:lnTo>
                  <a:lnTo>
                    <a:pt x="57" y="12"/>
                  </a:lnTo>
                  <a:lnTo>
                    <a:pt x="49" y="9"/>
                  </a:lnTo>
                  <a:lnTo>
                    <a:pt x="42" y="6"/>
                  </a:lnTo>
                  <a:lnTo>
                    <a:pt x="37" y="5"/>
                  </a:lnTo>
                  <a:lnTo>
                    <a:pt x="29" y="2"/>
                  </a:lnTo>
                  <a:lnTo>
                    <a:pt x="21" y="0"/>
                  </a:lnTo>
                  <a:lnTo>
                    <a:pt x="13" y="0"/>
                  </a:lnTo>
                  <a:lnTo>
                    <a:pt x="5" y="0"/>
                  </a:lnTo>
                  <a:lnTo>
                    <a:pt x="0" y="0"/>
                  </a:lnTo>
                </a:path>
              </a:pathLst>
            </a:custGeom>
            <a:solidFill>
              <a:srgbClr val="B2B2B2"/>
            </a:solidFill>
            <a:ln w="2286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67" name="Line 1721"/>
            <p:cNvSpPr>
              <a:spLocks noChangeAspect="1" noChangeShapeType="1"/>
            </p:cNvSpPr>
            <p:nvPr/>
          </p:nvSpPr>
          <p:spPr bwMode="auto">
            <a:xfrm flipV="1">
              <a:off x="3897" y="3882"/>
              <a:ext cx="0" cy="115"/>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29114" name="Group 1722"/>
          <p:cNvGrpSpPr>
            <a:grpSpLocks noChangeAspect="1"/>
          </p:cNvGrpSpPr>
          <p:nvPr/>
        </p:nvGrpSpPr>
        <p:grpSpPr bwMode="auto">
          <a:xfrm>
            <a:off x="3167063" y="3111500"/>
            <a:ext cx="76200" cy="179388"/>
            <a:chOff x="3781" y="1054"/>
            <a:chExt cx="81" cy="188"/>
          </a:xfrm>
        </p:grpSpPr>
        <p:sp>
          <p:nvSpPr>
            <p:cNvPr id="70964" name="Line 1723"/>
            <p:cNvSpPr>
              <a:spLocks noChangeAspect="1" noChangeShapeType="1"/>
            </p:cNvSpPr>
            <p:nvPr/>
          </p:nvSpPr>
          <p:spPr bwMode="auto">
            <a:xfrm>
              <a:off x="3862" y="1054"/>
              <a:ext cx="0" cy="115"/>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65" name="Freeform 1724"/>
            <p:cNvSpPr>
              <a:spLocks noChangeAspect="1"/>
            </p:cNvSpPr>
            <p:nvPr/>
          </p:nvSpPr>
          <p:spPr bwMode="auto">
            <a:xfrm flipH="1" flipV="1">
              <a:off x="3781" y="1164"/>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9117" name="Line 1725"/>
          <p:cNvSpPr>
            <a:spLocks noChangeAspect="1" noChangeShapeType="1"/>
          </p:cNvSpPr>
          <p:nvPr/>
        </p:nvSpPr>
        <p:spPr bwMode="auto">
          <a:xfrm>
            <a:off x="1587500" y="3111500"/>
            <a:ext cx="0" cy="16510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18" name="Line 1726"/>
          <p:cNvSpPr>
            <a:spLocks noChangeAspect="1" noChangeShapeType="1"/>
          </p:cNvSpPr>
          <p:nvPr/>
        </p:nvSpPr>
        <p:spPr bwMode="auto">
          <a:xfrm>
            <a:off x="1622425" y="3113088"/>
            <a:ext cx="0" cy="16510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19" name="Rectangle 1727"/>
          <p:cNvSpPr>
            <a:spLocks noChangeAspect="1" noChangeArrowheads="1"/>
          </p:cNvSpPr>
          <p:nvPr/>
        </p:nvSpPr>
        <p:spPr bwMode="auto">
          <a:xfrm flipV="1">
            <a:off x="1662113" y="3346450"/>
            <a:ext cx="290512" cy="2698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20" name="Rectangle 1728"/>
          <p:cNvSpPr>
            <a:spLocks noChangeAspect="1" noChangeArrowheads="1"/>
          </p:cNvSpPr>
          <p:nvPr/>
        </p:nvSpPr>
        <p:spPr bwMode="auto">
          <a:xfrm flipV="1">
            <a:off x="1665288" y="3390900"/>
            <a:ext cx="290512" cy="2698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21" name="Line 1729"/>
          <p:cNvSpPr>
            <a:spLocks noChangeAspect="1" noChangeShapeType="1"/>
          </p:cNvSpPr>
          <p:nvPr/>
        </p:nvSpPr>
        <p:spPr bwMode="auto">
          <a:xfrm flipV="1">
            <a:off x="1684338" y="3344863"/>
            <a:ext cx="247650"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22" name="Line 1730"/>
          <p:cNvSpPr>
            <a:spLocks noChangeAspect="1" noChangeShapeType="1"/>
          </p:cNvSpPr>
          <p:nvPr/>
        </p:nvSpPr>
        <p:spPr bwMode="auto">
          <a:xfrm flipV="1">
            <a:off x="1685925" y="3413125"/>
            <a:ext cx="247650"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29123" name="Group 1731"/>
          <p:cNvGrpSpPr>
            <a:grpSpLocks noChangeAspect="1"/>
          </p:cNvGrpSpPr>
          <p:nvPr/>
        </p:nvGrpSpPr>
        <p:grpSpPr bwMode="auto">
          <a:xfrm flipV="1">
            <a:off x="1587500" y="3378200"/>
            <a:ext cx="342900" cy="103188"/>
            <a:chOff x="2123" y="3609"/>
            <a:chExt cx="359" cy="108"/>
          </a:xfrm>
        </p:grpSpPr>
        <p:sp>
          <p:nvSpPr>
            <p:cNvPr id="70962" name="Freeform 1732"/>
            <p:cNvSpPr>
              <a:spLocks noChangeAspect="1"/>
            </p:cNvSpPr>
            <p:nvPr/>
          </p:nvSpPr>
          <p:spPr bwMode="auto">
            <a:xfrm>
              <a:off x="2123" y="3609"/>
              <a:ext cx="114" cy="108"/>
            </a:xfrm>
            <a:custGeom>
              <a:avLst/>
              <a:gdLst>
                <a:gd name="T0" fmla="*/ 0 w 113"/>
                <a:gd name="T1" fmla="*/ 0 h 108"/>
                <a:gd name="T2" fmla="*/ 0 w 113"/>
                <a:gd name="T3" fmla="*/ 6 h 108"/>
                <a:gd name="T4" fmla="*/ 0 w 113"/>
                <a:gd name="T5" fmla="*/ 14 h 108"/>
                <a:gd name="T6" fmla="*/ 2 w 113"/>
                <a:gd name="T7" fmla="*/ 21 h 108"/>
                <a:gd name="T8" fmla="*/ 4 w 113"/>
                <a:gd name="T9" fmla="*/ 27 h 108"/>
                <a:gd name="T10" fmla="*/ 5 w 113"/>
                <a:gd name="T11" fmla="*/ 33 h 108"/>
                <a:gd name="T12" fmla="*/ 8 w 113"/>
                <a:gd name="T13" fmla="*/ 40 h 108"/>
                <a:gd name="T14" fmla="*/ 10 w 113"/>
                <a:gd name="T15" fmla="*/ 46 h 108"/>
                <a:gd name="T16" fmla="*/ 14 w 113"/>
                <a:gd name="T17" fmla="*/ 52 h 108"/>
                <a:gd name="T18" fmla="*/ 18 w 113"/>
                <a:gd name="T19" fmla="*/ 58 h 108"/>
                <a:gd name="T20" fmla="*/ 22 w 113"/>
                <a:gd name="T21" fmla="*/ 64 h 108"/>
                <a:gd name="T22" fmla="*/ 26 w 113"/>
                <a:gd name="T23" fmla="*/ 70 h 108"/>
                <a:gd name="T24" fmla="*/ 32 w 113"/>
                <a:gd name="T25" fmla="*/ 75 h 108"/>
                <a:gd name="T26" fmla="*/ 37 w 113"/>
                <a:gd name="T27" fmla="*/ 79 h 108"/>
                <a:gd name="T28" fmla="*/ 42 w 113"/>
                <a:gd name="T29" fmla="*/ 83 h 108"/>
                <a:gd name="T30" fmla="*/ 49 w 113"/>
                <a:gd name="T31" fmla="*/ 88 h 108"/>
                <a:gd name="T32" fmla="*/ 54 w 113"/>
                <a:gd name="T33" fmla="*/ 91 h 108"/>
                <a:gd name="T34" fmla="*/ 74 w 113"/>
                <a:gd name="T35" fmla="*/ 95 h 108"/>
                <a:gd name="T36" fmla="*/ 81 w 113"/>
                <a:gd name="T37" fmla="*/ 98 h 108"/>
                <a:gd name="T38" fmla="*/ 86 w 113"/>
                <a:gd name="T39" fmla="*/ 100 h 108"/>
                <a:gd name="T40" fmla="*/ 94 w 113"/>
                <a:gd name="T41" fmla="*/ 103 h 108"/>
                <a:gd name="T42" fmla="*/ 102 w 113"/>
                <a:gd name="T43" fmla="*/ 104 h 108"/>
                <a:gd name="T44" fmla="*/ 108 w 113"/>
                <a:gd name="T45" fmla="*/ 106 h 108"/>
                <a:gd name="T46" fmla="*/ 116 w 113"/>
                <a:gd name="T47" fmla="*/ 107 h 108"/>
                <a:gd name="T48" fmla="*/ 124 w 113"/>
                <a:gd name="T49" fmla="*/ 10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3" h="108">
                  <a:moveTo>
                    <a:pt x="0" y="0"/>
                  </a:moveTo>
                  <a:lnTo>
                    <a:pt x="0" y="6"/>
                  </a:lnTo>
                  <a:lnTo>
                    <a:pt x="0" y="14"/>
                  </a:lnTo>
                  <a:lnTo>
                    <a:pt x="2" y="21"/>
                  </a:lnTo>
                  <a:lnTo>
                    <a:pt x="4" y="27"/>
                  </a:lnTo>
                  <a:lnTo>
                    <a:pt x="5" y="33"/>
                  </a:lnTo>
                  <a:lnTo>
                    <a:pt x="8" y="40"/>
                  </a:lnTo>
                  <a:lnTo>
                    <a:pt x="10" y="46"/>
                  </a:lnTo>
                  <a:lnTo>
                    <a:pt x="14" y="52"/>
                  </a:lnTo>
                  <a:lnTo>
                    <a:pt x="18" y="58"/>
                  </a:lnTo>
                  <a:lnTo>
                    <a:pt x="22" y="64"/>
                  </a:lnTo>
                  <a:lnTo>
                    <a:pt x="26" y="70"/>
                  </a:lnTo>
                  <a:lnTo>
                    <a:pt x="32" y="75"/>
                  </a:lnTo>
                  <a:lnTo>
                    <a:pt x="37" y="79"/>
                  </a:lnTo>
                  <a:lnTo>
                    <a:pt x="42" y="83"/>
                  </a:lnTo>
                  <a:lnTo>
                    <a:pt x="49" y="88"/>
                  </a:lnTo>
                  <a:lnTo>
                    <a:pt x="54" y="91"/>
                  </a:lnTo>
                  <a:lnTo>
                    <a:pt x="62" y="95"/>
                  </a:lnTo>
                  <a:lnTo>
                    <a:pt x="69" y="98"/>
                  </a:lnTo>
                  <a:lnTo>
                    <a:pt x="74" y="100"/>
                  </a:lnTo>
                  <a:lnTo>
                    <a:pt x="82" y="103"/>
                  </a:lnTo>
                  <a:lnTo>
                    <a:pt x="90" y="104"/>
                  </a:lnTo>
                  <a:lnTo>
                    <a:pt x="96" y="106"/>
                  </a:lnTo>
                  <a:lnTo>
                    <a:pt x="104" y="107"/>
                  </a:lnTo>
                  <a:lnTo>
                    <a:pt x="112" y="107"/>
                  </a:lnTo>
                </a:path>
              </a:pathLst>
            </a:custGeom>
            <a:solidFill>
              <a:srgbClr val="B2B2B2"/>
            </a:solidFill>
            <a:ln w="2286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63" name="Line 1733"/>
            <p:cNvSpPr>
              <a:spLocks noChangeAspect="1" noChangeShapeType="1"/>
            </p:cNvSpPr>
            <p:nvPr/>
          </p:nvSpPr>
          <p:spPr bwMode="auto">
            <a:xfrm>
              <a:off x="2223" y="3717"/>
              <a:ext cx="259"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29126" name="Freeform 1734"/>
          <p:cNvSpPr>
            <a:spLocks noChangeAspect="1"/>
          </p:cNvSpPr>
          <p:nvPr/>
        </p:nvSpPr>
        <p:spPr bwMode="auto">
          <a:xfrm flipV="1">
            <a:off x="1587500" y="3276600"/>
            <a:ext cx="106363" cy="101600"/>
          </a:xfrm>
          <a:custGeom>
            <a:avLst/>
            <a:gdLst>
              <a:gd name="T0" fmla="*/ 2147483647 w 111"/>
              <a:gd name="T1" fmla="*/ 0 h 108"/>
              <a:gd name="T2" fmla="*/ 2147483647 w 111"/>
              <a:gd name="T3" fmla="*/ 0 h 108"/>
              <a:gd name="T4" fmla="*/ 2147483647 w 111"/>
              <a:gd name="T5" fmla="*/ 0 h 108"/>
              <a:gd name="T6" fmla="*/ 2147483647 w 111"/>
              <a:gd name="T7" fmla="*/ 0 h 108"/>
              <a:gd name="T8" fmla="*/ 2147483647 w 111"/>
              <a:gd name="T9" fmla="*/ 2147483647 h 108"/>
              <a:gd name="T10" fmla="*/ 2147483647 w 111"/>
              <a:gd name="T11" fmla="*/ 2147483647 h 108"/>
              <a:gd name="T12" fmla="*/ 2147483647 w 111"/>
              <a:gd name="T13" fmla="*/ 2147483647 h 108"/>
              <a:gd name="T14" fmla="*/ 2147483647 w 111"/>
              <a:gd name="T15" fmla="*/ 2147483647 h 108"/>
              <a:gd name="T16" fmla="*/ 2147483647 w 111"/>
              <a:gd name="T17" fmla="*/ 2147483647 h 108"/>
              <a:gd name="T18" fmla="*/ 2147483647 w 111"/>
              <a:gd name="T19" fmla="*/ 2147483647 h 108"/>
              <a:gd name="T20" fmla="*/ 2147483647 w 111"/>
              <a:gd name="T21" fmla="*/ 2147483647 h 108"/>
              <a:gd name="T22" fmla="*/ 2147483647 w 111"/>
              <a:gd name="T23" fmla="*/ 2147483647 h 108"/>
              <a:gd name="T24" fmla="*/ 2147483647 w 111"/>
              <a:gd name="T25" fmla="*/ 2147483647 h 108"/>
              <a:gd name="T26" fmla="*/ 2147483647 w 111"/>
              <a:gd name="T27" fmla="*/ 2147483647 h 108"/>
              <a:gd name="T28" fmla="*/ 2147483647 w 111"/>
              <a:gd name="T29" fmla="*/ 2147483647 h 108"/>
              <a:gd name="T30" fmla="*/ 2147483647 w 111"/>
              <a:gd name="T31" fmla="*/ 2147483647 h 108"/>
              <a:gd name="T32" fmla="*/ 2147483647 w 111"/>
              <a:gd name="T33" fmla="*/ 2147483647 h 108"/>
              <a:gd name="T34" fmla="*/ 2147483647 w 111"/>
              <a:gd name="T35" fmla="*/ 2147483647 h 108"/>
              <a:gd name="T36" fmla="*/ 2147483647 w 111"/>
              <a:gd name="T37" fmla="*/ 2147483647 h 108"/>
              <a:gd name="T38" fmla="*/ 2147483647 w 111"/>
              <a:gd name="T39" fmla="*/ 2147483647 h 108"/>
              <a:gd name="T40" fmla="*/ 2147483647 w 111"/>
              <a:gd name="T41" fmla="*/ 2147483647 h 108"/>
              <a:gd name="T42" fmla="*/ 2147483647 w 111"/>
              <a:gd name="T43" fmla="*/ 2147483647 h 108"/>
              <a:gd name="T44" fmla="*/ 0 w 111"/>
              <a:gd name="T45" fmla="*/ 2147483647 h 108"/>
              <a:gd name="T46" fmla="*/ 0 w 111"/>
              <a:gd name="T47" fmla="*/ 2147483647 h 108"/>
              <a:gd name="T48" fmla="*/ 0 w 111"/>
              <a:gd name="T49" fmla="*/ 214748364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solidFill>
            <a:srgbClr val="B2B2B2"/>
          </a:solidFill>
          <a:ln w="2286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27" name="Freeform 1735"/>
          <p:cNvSpPr>
            <a:spLocks noChangeAspect="1"/>
          </p:cNvSpPr>
          <p:nvPr/>
        </p:nvSpPr>
        <p:spPr bwMode="auto">
          <a:xfrm>
            <a:off x="1622425" y="3413125"/>
            <a:ext cx="77788" cy="74613"/>
          </a:xfrm>
          <a:custGeom>
            <a:avLst/>
            <a:gdLst>
              <a:gd name="T0" fmla="*/ 2147483647 w 111"/>
              <a:gd name="T1" fmla="*/ 0 h 108"/>
              <a:gd name="T2" fmla="*/ 2147483647 w 111"/>
              <a:gd name="T3" fmla="*/ 0 h 108"/>
              <a:gd name="T4" fmla="*/ 2147483647 w 111"/>
              <a:gd name="T5" fmla="*/ 0 h 108"/>
              <a:gd name="T6" fmla="*/ 2147483647 w 111"/>
              <a:gd name="T7" fmla="*/ 0 h 108"/>
              <a:gd name="T8" fmla="*/ 2147483647 w 111"/>
              <a:gd name="T9" fmla="*/ 2147483647 h 108"/>
              <a:gd name="T10" fmla="*/ 2147483647 w 111"/>
              <a:gd name="T11" fmla="*/ 2147483647 h 108"/>
              <a:gd name="T12" fmla="*/ 2147483647 w 111"/>
              <a:gd name="T13" fmla="*/ 2147483647 h 108"/>
              <a:gd name="T14" fmla="*/ 2147483647 w 111"/>
              <a:gd name="T15" fmla="*/ 2147483647 h 108"/>
              <a:gd name="T16" fmla="*/ 2147483647 w 111"/>
              <a:gd name="T17" fmla="*/ 2147483647 h 108"/>
              <a:gd name="T18" fmla="*/ 2147483647 w 111"/>
              <a:gd name="T19" fmla="*/ 2147483647 h 108"/>
              <a:gd name="T20" fmla="*/ 2147483647 w 111"/>
              <a:gd name="T21" fmla="*/ 2147483647 h 108"/>
              <a:gd name="T22" fmla="*/ 2147483647 w 111"/>
              <a:gd name="T23" fmla="*/ 2147483647 h 108"/>
              <a:gd name="T24" fmla="*/ 2147483647 w 111"/>
              <a:gd name="T25" fmla="*/ 2147483647 h 108"/>
              <a:gd name="T26" fmla="*/ 2147483647 w 111"/>
              <a:gd name="T27" fmla="*/ 2147483647 h 108"/>
              <a:gd name="T28" fmla="*/ 2147483647 w 111"/>
              <a:gd name="T29" fmla="*/ 2147483647 h 108"/>
              <a:gd name="T30" fmla="*/ 2147483647 w 111"/>
              <a:gd name="T31" fmla="*/ 2147483647 h 108"/>
              <a:gd name="T32" fmla="*/ 2147483647 w 111"/>
              <a:gd name="T33" fmla="*/ 2147483647 h 108"/>
              <a:gd name="T34" fmla="*/ 2147483647 w 111"/>
              <a:gd name="T35" fmla="*/ 2147483647 h 108"/>
              <a:gd name="T36" fmla="*/ 2147483647 w 111"/>
              <a:gd name="T37" fmla="*/ 2147483647 h 108"/>
              <a:gd name="T38" fmla="*/ 2147483647 w 111"/>
              <a:gd name="T39" fmla="*/ 2147483647 h 108"/>
              <a:gd name="T40" fmla="*/ 2147483647 w 111"/>
              <a:gd name="T41" fmla="*/ 2147483647 h 108"/>
              <a:gd name="T42" fmla="*/ 2147483647 w 111"/>
              <a:gd name="T43" fmla="*/ 2147483647 h 108"/>
              <a:gd name="T44" fmla="*/ 0 w 111"/>
              <a:gd name="T45" fmla="*/ 2147483647 h 108"/>
              <a:gd name="T46" fmla="*/ 0 w 111"/>
              <a:gd name="T47" fmla="*/ 2147483647 h 108"/>
              <a:gd name="T48" fmla="*/ 0 w 111"/>
              <a:gd name="T49" fmla="*/ 214748364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28" name="Freeform 1736"/>
          <p:cNvSpPr>
            <a:spLocks noChangeAspect="1"/>
          </p:cNvSpPr>
          <p:nvPr/>
        </p:nvSpPr>
        <p:spPr bwMode="auto">
          <a:xfrm flipV="1">
            <a:off x="1622425" y="3270250"/>
            <a:ext cx="77788" cy="74613"/>
          </a:xfrm>
          <a:custGeom>
            <a:avLst/>
            <a:gdLst>
              <a:gd name="T0" fmla="*/ 2147483647 w 111"/>
              <a:gd name="T1" fmla="*/ 0 h 108"/>
              <a:gd name="T2" fmla="*/ 2147483647 w 111"/>
              <a:gd name="T3" fmla="*/ 0 h 108"/>
              <a:gd name="T4" fmla="*/ 2147483647 w 111"/>
              <a:gd name="T5" fmla="*/ 0 h 108"/>
              <a:gd name="T6" fmla="*/ 2147483647 w 111"/>
              <a:gd name="T7" fmla="*/ 0 h 108"/>
              <a:gd name="T8" fmla="*/ 2147483647 w 111"/>
              <a:gd name="T9" fmla="*/ 2147483647 h 108"/>
              <a:gd name="T10" fmla="*/ 2147483647 w 111"/>
              <a:gd name="T11" fmla="*/ 2147483647 h 108"/>
              <a:gd name="T12" fmla="*/ 2147483647 w 111"/>
              <a:gd name="T13" fmla="*/ 2147483647 h 108"/>
              <a:gd name="T14" fmla="*/ 2147483647 w 111"/>
              <a:gd name="T15" fmla="*/ 2147483647 h 108"/>
              <a:gd name="T16" fmla="*/ 2147483647 w 111"/>
              <a:gd name="T17" fmla="*/ 2147483647 h 108"/>
              <a:gd name="T18" fmla="*/ 2147483647 w 111"/>
              <a:gd name="T19" fmla="*/ 2147483647 h 108"/>
              <a:gd name="T20" fmla="*/ 2147483647 w 111"/>
              <a:gd name="T21" fmla="*/ 2147483647 h 108"/>
              <a:gd name="T22" fmla="*/ 2147483647 w 111"/>
              <a:gd name="T23" fmla="*/ 2147483647 h 108"/>
              <a:gd name="T24" fmla="*/ 2147483647 w 111"/>
              <a:gd name="T25" fmla="*/ 2147483647 h 108"/>
              <a:gd name="T26" fmla="*/ 2147483647 w 111"/>
              <a:gd name="T27" fmla="*/ 2147483647 h 108"/>
              <a:gd name="T28" fmla="*/ 2147483647 w 111"/>
              <a:gd name="T29" fmla="*/ 2147483647 h 108"/>
              <a:gd name="T30" fmla="*/ 2147483647 w 111"/>
              <a:gd name="T31" fmla="*/ 2147483647 h 108"/>
              <a:gd name="T32" fmla="*/ 2147483647 w 111"/>
              <a:gd name="T33" fmla="*/ 2147483647 h 108"/>
              <a:gd name="T34" fmla="*/ 2147483647 w 111"/>
              <a:gd name="T35" fmla="*/ 2147483647 h 108"/>
              <a:gd name="T36" fmla="*/ 2147483647 w 111"/>
              <a:gd name="T37" fmla="*/ 2147483647 h 108"/>
              <a:gd name="T38" fmla="*/ 2147483647 w 111"/>
              <a:gd name="T39" fmla="*/ 2147483647 h 108"/>
              <a:gd name="T40" fmla="*/ 2147483647 w 111"/>
              <a:gd name="T41" fmla="*/ 2147483647 h 108"/>
              <a:gd name="T42" fmla="*/ 2147483647 w 111"/>
              <a:gd name="T43" fmla="*/ 2147483647 h 108"/>
              <a:gd name="T44" fmla="*/ 0 w 111"/>
              <a:gd name="T45" fmla="*/ 2147483647 h 108"/>
              <a:gd name="T46" fmla="*/ 0 w 111"/>
              <a:gd name="T47" fmla="*/ 2147483647 h 108"/>
              <a:gd name="T48" fmla="*/ 0 w 111"/>
              <a:gd name="T49" fmla="*/ 214748364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29" name="Freeform 1737"/>
          <p:cNvSpPr>
            <a:spLocks noChangeAspect="1"/>
          </p:cNvSpPr>
          <p:nvPr/>
        </p:nvSpPr>
        <p:spPr bwMode="auto">
          <a:xfrm flipV="1">
            <a:off x="1930400" y="3395663"/>
            <a:ext cx="290513" cy="55562"/>
          </a:xfrm>
          <a:custGeom>
            <a:avLst/>
            <a:gdLst>
              <a:gd name="T0" fmla="*/ 0 w 306"/>
              <a:gd name="T1" fmla="*/ 2147483647 h 58"/>
              <a:gd name="T2" fmla="*/ 2147483647 w 306"/>
              <a:gd name="T3" fmla="*/ 2147483647 h 58"/>
              <a:gd name="T4" fmla="*/ 2147483647 w 306"/>
              <a:gd name="T5" fmla="*/ 2147483647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0 h 58"/>
              <a:gd name="T50" fmla="*/ 2147483647 w 306"/>
              <a:gd name="T51" fmla="*/ 0 h 58"/>
              <a:gd name="T52" fmla="*/ 2147483647 w 306"/>
              <a:gd name="T53" fmla="*/ 0 h 58"/>
              <a:gd name="T54" fmla="*/ 2147483647 w 306"/>
              <a:gd name="T55" fmla="*/ 0 h 58"/>
              <a:gd name="T56" fmla="*/ 2147483647 w 306"/>
              <a:gd name="T57" fmla="*/ 0 h 58"/>
              <a:gd name="T58" fmla="*/ 2147483647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B2B2B2"/>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30" name="Freeform 1738"/>
          <p:cNvSpPr>
            <a:spLocks noChangeAspect="1"/>
          </p:cNvSpPr>
          <p:nvPr/>
        </p:nvSpPr>
        <p:spPr bwMode="auto">
          <a:xfrm>
            <a:off x="1951038" y="3305175"/>
            <a:ext cx="290512" cy="53975"/>
          </a:xfrm>
          <a:custGeom>
            <a:avLst/>
            <a:gdLst>
              <a:gd name="T0" fmla="*/ 0 w 306"/>
              <a:gd name="T1" fmla="*/ 2147483647 h 58"/>
              <a:gd name="T2" fmla="*/ 2147483647 w 306"/>
              <a:gd name="T3" fmla="*/ 2147483647 h 58"/>
              <a:gd name="T4" fmla="*/ 2147483647 w 306"/>
              <a:gd name="T5" fmla="*/ 2147483647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0 h 58"/>
              <a:gd name="T50" fmla="*/ 2147483647 w 306"/>
              <a:gd name="T51" fmla="*/ 0 h 58"/>
              <a:gd name="T52" fmla="*/ 2147483647 w 306"/>
              <a:gd name="T53" fmla="*/ 0 h 58"/>
              <a:gd name="T54" fmla="*/ 2147483647 w 306"/>
              <a:gd name="T55" fmla="*/ 0 h 58"/>
              <a:gd name="T56" fmla="*/ 2147483647 w 306"/>
              <a:gd name="T57" fmla="*/ 0 h 58"/>
              <a:gd name="T58" fmla="*/ 2147483647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B2B2B2"/>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31" name="Freeform 1739"/>
          <p:cNvSpPr>
            <a:spLocks noChangeAspect="1"/>
          </p:cNvSpPr>
          <p:nvPr/>
        </p:nvSpPr>
        <p:spPr bwMode="auto">
          <a:xfrm flipV="1">
            <a:off x="1927225" y="3378200"/>
            <a:ext cx="292100" cy="55563"/>
          </a:xfrm>
          <a:custGeom>
            <a:avLst/>
            <a:gdLst>
              <a:gd name="T0" fmla="*/ 0 w 306"/>
              <a:gd name="T1" fmla="*/ 2147483647 h 58"/>
              <a:gd name="T2" fmla="*/ 2147483647 w 306"/>
              <a:gd name="T3" fmla="*/ 2147483647 h 58"/>
              <a:gd name="T4" fmla="*/ 2147483647 w 306"/>
              <a:gd name="T5" fmla="*/ 2147483647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0 h 58"/>
              <a:gd name="T50" fmla="*/ 2147483647 w 306"/>
              <a:gd name="T51" fmla="*/ 0 h 58"/>
              <a:gd name="T52" fmla="*/ 2147483647 w 306"/>
              <a:gd name="T53" fmla="*/ 0 h 58"/>
              <a:gd name="T54" fmla="*/ 2147483647 w 306"/>
              <a:gd name="T55" fmla="*/ 0 h 58"/>
              <a:gd name="T56" fmla="*/ 2147483647 w 306"/>
              <a:gd name="T57" fmla="*/ 0 h 58"/>
              <a:gd name="T58" fmla="*/ 2147483647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32" name="Freeform 1740"/>
          <p:cNvSpPr>
            <a:spLocks noChangeAspect="1"/>
          </p:cNvSpPr>
          <p:nvPr/>
        </p:nvSpPr>
        <p:spPr bwMode="auto">
          <a:xfrm flipV="1">
            <a:off x="1924050" y="3413125"/>
            <a:ext cx="292100" cy="55563"/>
          </a:xfrm>
          <a:custGeom>
            <a:avLst/>
            <a:gdLst>
              <a:gd name="T0" fmla="*/ 0 w 306"/>
              <a:gd name="T1" fmla="*/ 2147483647 h 58"/>
              <a:gd name="T2" fmla="*/ 2147483647 w 306"/>
              <a:gd name="T3" fmla="*/ 2147483647 h 58"/>
              <a:gd name="T4" fmla="*/ 2147483647 w 306"/>
              <a:gd name="T5" fmla="*/ 2147483647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0 h 58"/>
              <a:gd name="T50" fmla="*/ 2147483647 w 306"/>
              <a:gd name="T51" fmla="*/ 0 h 58"/>
              <a:gd name="T52" fmla="*/ 2147483647 w 306"/>
              <a:gd name="T53" fmla="*/ 0 h 58"/>
              <a:gd name="T54" fmla="*/ 2147483647 w 306"/>
              <a:gd name="T55" fmla="*/ 0 h 58"/>
              <a:gd name="T56" fmla="*/ 2147483647 w 306"/>
              <a:gd name="T57" fmla="*/ 0 h 58"/>
              <a:gd name="T58" fmla="*/ 2147483647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33" name="Freeform 1741"/>
          <p:cNvSpPr>
            <a:spLocks noChangeAspect="1"/>
          </p:cNvSpPr>
          <p:nvPr/>
        </p:nvSpPr>
        <p:spPr bwMode="auto">
          <a:xfrm flipV="1">
            <a:off x="1927225" y="3324225"/>
            <a:ext cx="292100" cy="53975"/>
          </a:xfrm>
          <a:custGeom>
            <a:avLst/>
            <a:gdLst>
              <a:gd name="T0" fmla="*/ 0 w 306"/>
              <a:gd name="T1" fmla="*/ 0 h 58"/>
              <a:gd name="T2" fmla="*/ 2147483647 w 306"/>
              <a:gd name="T3" fmla="*/ 0 h 58"/>
              <a:gd name="T4" fmla="*/ 2147483647 w 306"/>
              <a:gd name="T5" fmla="*/ 0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2147483647 h 58"/>
              <a:gd name="T50" fmla="*/ 2147483647 w 306"/>
              <a:gd name="T51" fmla="*/ 2147483647 h 58"/>
              <a:gd name="T52" fmla="*/ 2147483647 w 306"/>
              <a:gd name="T53" fmla="*/ 2147483647 h 58"/>
              <a:gd name="T54" fmla="*/ 2147483647 w 306"/>
              <a:gd name="T55" fmla="*/ 2147483647 h 58"/>
              <a:gd name="T56" fmla="*/ 2147483647 w 306"/>
              <a:gd name="T57" fmla="*/ 2147483647 h 58"/>
              <a:gd name="T58" fmla="*/ 2147483647 w 306"/>
              <a:gd name="T59" fmla="*/ 2147483647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0"/>
                </a:moveTo>
                <a:lnTo>
                  <a:pt x="9" y="0"/>
                </a:lnTo>
                <a:lnTo>
                  <a:pt x="17" y="0"/>
                </a:lnTo>
                <a:lnTo>
                  <a:pt x="23" y="2"/>
                </a:lnTo>
                <a:lnTo>
                  <a:pt x="33" y="3"/>
                </a:lnTo>
                <a:lnTo>
                  <a:pt x="45" y="5"/>
                </a:lnTo>
                <a:lnTo>
                  <a:pt x="54" y="6"/>
                </a:lnTo>
                <a:lnTo>
                  <a:pt x="65" y="9"/>
                </a:lnTo>
                <a:lnTo>
                  <a:pt x="74" y="12"/>
                </a:lnTo>
                <a:lnTo>
                  <a:pt x="83" y="14"/>
                </a:lnTo>
                <a:lnTo>
                  <a:pt x="93" y="17"/>
                </a:lnTo>
                <a:lnTo>
                  <a:pt x="99" y="18"/>
                </a:lnTo>
                <a:lnTo>
                  <a:pt x="113" y="24"/>
                </a:lnTo>
                <a:lnTo>
                  <a:pt x="121" y="29"/>
                </a:lnTo>
                <a:lnTo>
                  <a:pt x="133" y="33"/>
                </a:lnTo>
                <a:lnTo>
                  <a:pt x="142" y="36"/>
                </a:lnTo>
                <a:lnTo>
                  <a:pt x="155" y="39"/>
                </a:lnTo>
                <a:lnTo>
                  <a:pt x="170" y="42"/>
                </a:lnTo>
                <a:lnTo>
                  <a:pt x="182" y="47"/>
                </a:lnTo>
                <a:lnTo>
                  <a:pt x="193" y="48"/>
                </a:lnTo>
                <a:lnTo>
                  <a:pt x="207" y="50"/>
                </a:lnTo>
                <a:lnTo>
                  <a:pt x="219" y="53"/>
                </a:lnTo>
                <a:lnTo>
                  <a:pt x="230" y="53"/>
                </a:lnTo>
                <a:lnTo>
                  <a:pt x="242" y="54"/>
                </a:lnTo>
                <a:lnTo>
                  <a:pt x="258" y="54"/>
                </a:lnTo>
                <a:lnTo>
                  <a:pt x="273" y="57"/>
                </a:lnTo>
                <a:lnTo>
                  <a:pt x="283" y="57"/>
                </a:lnTo>
                <a:lnTo>
                  <a:pt x="291" y="57"/>
                </a:lnTo>
                <a:lnTo>
                  <a:pt x="298" y="57"/>
                </a:lnTo>
                <a:lnTo>
                  <a:pt x="305" y="5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34" name="Freeform 1742"/>
          <p:cNvSpPr>
            <a:spLocks noChangeAspect="1"/>
          </p:cNvSpPr>
          <p:nvPr/>
        </p:nvSpPr>
        <p:spPr bwMode="auto">
          <a:xfrm flipV="1">
            <a:off x="1927225" y="3289300"/>
            <a:ext cx="292100" cy="55563"/>
          </a:xfrm>
          <a:custGeom>
            <a:avLst/>
            <a:gdLst>
              <a:gd name="T0" fmla="*/ 0 w 306"/>
              <a:gd name="T1" fmla="*/ 0 h 58"/>
              <a:gd name="T2" fmla="*/ 2147483647 w 306"/>
              <a:gd name="T3" fmla="*/ 0 h 58"/>
              <a:gd name="T4" fmla="*/ 2147483647 w 306"/>
              <a:gd name="T5" fmla="*/ 0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2147483647 h 58"/>
              <a:gd name="T50" fmla="*/ 2147483647 w 306"/>
              <a:gd name="T51" fmla="*/ 2147483647 h 58"/>
              <a:gd name="T52" fmla="*/ 2147483647 w 306"/>
              <a:gd name="T53" fmla="*/ 2147483647 h 58"/>
              <a:gd name="T54" fmla="*/ 2147483647 w 306"/>
              <a:gd name="T55" fmla="*/ 2147483647 h 58"/>
              <a:gd name="T56" fmla="*/ 2147483647 w 306"/>
              <a:gd name="T57" fmla="*/ 2147483647 h 58"/>
              <a:gd name="T58" fmla="*/ 2147483647 w 306"/>
              <a:gd name="T59" fmla="*/ 2147483647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0"/>
                </a:moveTo>
                <a:lnTo>
                  <a:pt x="9" y="0"/>
                </a:lnTo>
                <a:lnTo>
                  <a:pt x="17" y="0"/>
                </a:lnTo>
                <a:lnTo>
                  <a:pt x="23" y="2"/>
                </a:lnTo>
                <a:lnTo>
                  <a:pt x="33" y="3"/>
                </a:lnTo>
                <a:lnTo>
                  <a:pt x="45" y="5"/>
                </a:lnTo>
                <a:lnTo>
                  <a:pt x="54" y="6"/>
                </a:lnTo>
                <a:lnTo>
                  <a:pt x="65" y="9"/>
                </a:lnTo>
                <a:lnTo>
                  <a:pt x="74" y="12"/>
                </a:lnTo>
                <a:lnTo>
                  <a:pt x="83" y="14"/>
                </a:lnTo>
                <a:lnTo>
                  <a:pt x="93" y="17"/>
                </a:lnTo>
                <a:lnTo>
                  <a:pt x="99" y="18"/>
                </a:lnTo>
                <a:lnTo>
                  <a:pt x="113" y="24"/>
                </a:lnTo>
                <a:lnTo>
                  <a:pt x="121" y="29"/>
                </a:lnTo>
                <a:lnTo>
                  <a:pt x="133" y="33"/>
                </a:lnTo>
                <a:lnTo>
                  <a:pt x="142" y="36"/>
                </a:lnTo>
                <a:lnTo>
                  <a:pt x="155" y="39"/>
                </a:lnTo>
                <a:lnTo>
                  <a:pt x="170" y="42"/>
                </a:lnTo>
                <a:lnTo>
                  <a:pt x="182" y="47"/>
                </a:lnTo>
                <a:lnTo>
                  <a:pt x="193" y="48"/>
                </a:lnTo>
                <a:lnTo>
                  <a:pt x="207" y="50"/>
                </a:lnTo>
                <a:lnTo>
                  <a:pt x="219" y="53"/>
                </a:lnTo>
                <a:lnTo>
                  <a:pt x="230" y="53"/>
                </a:lnTo>
                <a:lnTo>
                  <a:pt x="242" y="54"/>
                </a:lnTo>
                <a:lnTo>
                  <a:pt x="258" y="54"/>
                </a:lnTo>
                <a:lnTo>
                  <a:pt x="273" y="57"/>
                </a:lnTo>
                <a:lnTo>
                  <a:pt x="283" y="57"/>
                </a:lnTo>
                <a:lnTo>
                  <a:pt x="291" y="57"/>
                </a:lnTo>
                <a:lnTo>
                  <a:pt x="298" y="57"/>
                </a:lnTo>
                <a:lnTo>
                  <a:pt x="305" y="5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35" name="Line 1743"/>
          <p:cNvSpPr>
            <a:spLocks noChangeAspect="1" noChangeShapeType="1"/>
          </p:cNvSpPr>
          <p:nvPr/>
        </p:nvSpPr>
        <p:spPr bwMode="auto">
          <a:xfrm flipV="1">
            <a:off x="2208213" y="3290888"/>
            <a:ext cx="957262"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36" name="Line 1744"/>
          <p:cNvSpPr>
            <a:spLocks noChangeAspect="1" noChangeShapeType="1"/>
          </p:cNvSpPr>
          <p:nvPr/>
        </p:nvSpPr>
        <p:spPr bwMode="auto">
          <a:xfrm flipV="1">
            <a:off x="2182813" y="3433763"/>
            <a:ext cx="985837"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37" name="Line 1745"/>
          <p:cNvSpPr>
            <a:spLocks noChangeAspect="1" noChangeShapeType="1"/>
          </p:cNvSpPr>
          <p:nvPr/>
        </p:nvSpPr>
        <p:spPr bwMode="auto">
          <a:xfrm flipV="1">
            <a:off x="2182813" y="3468688"/>
            <a:ext cx="985837"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38" name="Line 1746"/>
          <p:cNvSpPr>
            <a:spLocks noChangeAspect="1" noChangeShapeType="1"/>
          </p:cNvSpPr>
          <p:nvPr/>
        </p:nvSpPr>
        <p:spPr bwMode="auto">
          <a:xfrm flipV="1">
            <a:off x="2208213" y="3325813"/>
            <a:ext cx="957262"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39" name="Freeform 1747"/>
          <p:cNvSpPr>
            <a:spLocks noChangeAspect="1"/>
          </p:cNvSpPr>
          <p:nvPr/>
        </p:nvSpPr>
        <p:spPr bwMode="auto">
          <a:xfrm flipV="1">
            <a:off x="3168650" y="3433763"/>
            <a:ext cx="109538" cy="103187"/>
          </a:xfrm>
          <a:custGeom>
            <a:avLst/>
            <a:gdLst>
              <a:gd name="T0" fmla="*/ 0 w 115"/>
              <a:gd name="T1" fmla="*/ 2147483647 h 108"/>
              <a:gd name="T2" fmla="*/ 2147483647 w 115"/>
              <a:gd name="T3" fmla="*/ 2147483647 h 108"/>
              <a:gd name="T4" fmla="*/ 2147483647 w 115"/>
              <a:gd name="T5" fmla="*/ 2147483647 h 108"/>
              <a:gd name="T6" fmla="*/ 2147483647 w 115"/>
              <a:gd name="T7" fmla="*/ 2147483647 h 108"/>
              <a:gd name="T8" fmla="*/ 2147483647 w 115"/>
              <a:gd name="T9" fmla="*/ 2147483647 h 108"/>
              <a:gd name="T10" fmla="*/ 2147483647 w 115"/>
              <a:gd name="T11" fmla="*/ 2147483647 h 108"/>
              <a:gd name="T12" fmla="*/ 2147483647 w 115"/>
              <a:gd name="T13" fmla="*/ 2147483647 h 108"/>
              <a:gd name="T14" fmla="*/ 2147483647 w 115"/>
              <a:gd name="T15" fmla="*/ 2147483647 h 108"/>
              <a:gd name="T16" fmla="*/ 2147483647 w 115"/>
              <a:gd name="T17" fmla="*/ 2147483647 h 108"/>
              <a:gd name="T18" fmla="*/ 2147483647 w 115"/>
              <a:gd name="T19" fmla="*/ 2147483647 h 108"/>
              <a:gd name="T20" fmla="*/ 2147483647 w 115"/>
              <a:gd name="T21" fmla="*/ 2147483647 h 108"/>
              <a:gd name="T22" fmla="*/ 2147483647 w 115"/>
              <a:gd name="T23" fmla="*/ 2147483647 h 108"/>
              <a:gd name="T24" fmla="*/ 2147483647 w 115"/>
              <a:gd name="T25" fmla="*/ 2147483647 h 108"/>
              <a:gd name="T26" fmla="*/ 2147483647 w 115"/>
              <a:gd name="T27" fmla="*/ 2147483647 h 108"/>
              <a:gd name="T28" fmla="*/ 2147483647 w 115"/>
              <a:gd name="T29" fmla="*/ 2147483647 h 108"/>
              <a:gd name="T30" fmla="*/ 2147483647 w 115"/>
              <a:gd name="T31" fmla="*/ 2147483647 h 108"/>
              <a:gd name="T32" fmla="*/ 2147483647 w 115"/>
              <a:gd name="T33" fmla="*/ 2147483647 h 108"/>
              <a:gd name="T34" fmla="*/ 2147483647 w 115"/>
              <a:gd name="T35" fmla="*/ 2147483647 h 108"/>
              <a:gd name="T36" fmla="*/ 2147483647 w 115"/>
              <a:gd name="T37" fmla="*/ 2147483647 h 108"/>
              <a:gd name="T38" fmla="*/ 2147483647 w 115"/>
              <a:gd name="T39" fmla="*/ 2147483647 h 108"/>
              <a:gd name="T40" fmla="*/ 2147483647 w 115"/>
              <a:gd name="T41" fmla="*/ 2147483647 h 108"/>
              <a:gd name="T42" fmla="*/ 2147483647 w 115"/>
              <a:gd name="T43" fmla="*/ 2147483647 h 108"/>
              <a:gd name="T44" fmla="*/ 2147483647 w 115"/>
              <a:gd name="T45" fmla="*/ 2147483647 h 108"/>
              <a:gd name="T46" fmla="*/ 2147483647 w 115"/>
              <a:gd name="T47" fmla="*/ 2147483647 h 108"/>
              <a:gd name="T48" fmla="*/ 2147483647 w 115"/>
              <a:gd name="T49" fmla="*/ 0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5" h="108">
                <a:moveTo>
                  <a:pt x="0" y="107"/>
                </a:moveTo>
                <a:lnTo>
                  <a:pt x="6" y="107"/>
                </a:lnTo>
                <a:lnTo>
                  <a:pt x="14" y="106"/>
                </a:lnTo>
                <a:lnTo>
                  <a:pt x="21" y="104"/>
                </a:lnTo>
                <a:lnTo>
                  <a:pt x="29" y="103"/>
                </a:lnTo>
                <a:lnTo>
                  <a:pt x="37" y="100"/>
                </a:lnTo>
                <a:lnTo>
                  <a:pt x="43" y="98"/>
                </a:lnTo>
                <a:lnTo>
                  <a:pt x="50" y="95"/>
                </a:lnTo>
                <a:lnTo>
                  <a:pt x="57" y="91"/>
                </a:lnTo>
                <a:lnTo>
                  <a:pt x="62" y="88"/>
                </a:lnTo>
                <a:lnTo>
                  <a:pt x="68" y="85"/>
                </a:lnTo>
                <a:lnTo>
                  <a:pt x="75" y="79"/>
                </a:lnTo>
                <a:lnTo>
                  <a:pt x="80" y="75"/>
                </a:lnTo>
                <a:lnTo>
                  <a:pt x="84" y="70"/>
                </a:lnTo>
                <a:lnTo>
                  <a:pt x="88" y="64"/>
                </a:lnTo>
                <a:lnTo>
                  <a:pt x="94" y="58"/>
                </a:lnTo>
                <a:lnTo>
                  <a:pt x="98" y="52"/>
                </a:lnTo>
                <a:lnTo>
                  <a:pt x="100" y="46"/>
                </a:lnTo>
                <a:lnTo>
                  <a:pt x="104" y="40"/>
                </a:lnTo>
                <a:lnTo>
                  <a:pt x="107" y="33"/>
                </a:lnTo>
                <a:lnTo>
                  <a:pt x="108" y="27"/>
                </a:lnTo>
                <a:lnTo>
                  <a:pt x="111" y="20"/>
                </a:lnTo>
                <a:lnTo>
                  <a:pt x="112" y="12"/>
                </a:lnTo>
                <a:lnTo>
                  <a:pt x="112" y="6"/>
                </a:lnTo>
                <a:lnTo>
                  <a:pt x="114" y="0"/>
                </a:lnTo>
              </a:path>
            </a:pathLst>
          </a:custGeom>
          <a:solidFill>
            <a:srgbClr val="B2B2B2"/>
          </a:solidFill>
          <a:ln w="2286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40" name="Freeform 1748"/>
          <p:cNvSpPr>
            <a:spLocks noChangeAspect="1"/>
          </p:cNvSpPr>
          <p:nvPr/>
        </p:nvSpPr>
        <p:spPr bwMode="auto">
          <a:xfrm flipH="1">
            <a:off x="3165475" y="3468688"/>
            <a:ext cx="76200" cy="74612"/>
          </a:xfrm>
          <a:custGeom>
            <a:avLst/>
            <a:gdLst>
              <a:gd name="T0" fmla="*/ 2147483647 w 111"/>
              <a:gd name="T1" fmla="*/ 0 h 108"/>
              <a:gd name="T2" fmla="*/ 2147483647 w 111"/>
              <a:gd name="T3" fmla="*/ 0 h 108"/>
              <a:gd name="T4" fmla="*/ 2147483647 w 111"/>
              <a:gd name="T5" fmla="*/ 0 h 108"/>
              <a:gd name="T6" fmla="*/ 2147483647 w 111"/>
              <a:gd name="T7" fmla="*/ 0 h 108"/>
              <a:gd name="T8" fmla="*/ 2147483647 w 111"/>
              <a:gd name="T9" fmla="*/ 2147483647 h 108"/>
              <a:gd name="T10" fmla="*/ 2147483647 w 111"/>
              <a:gd name="T11" fmla="*/ 2147483647 h 108"/>
              <a:gd name="T12" fmla="*/ 2147483647 w 111"/>
              <a:gd name="T13" fmla="*/ 2147483647 h 108"/>
              <a:gd name="T14" fmla="*/ 2147483647 w 111"/>
              <a:gd name="T15" fmla="*/ 2147483647 h 108"/>
              <a:gd name="T16" fmla="*/ 2147483647 w 111"/>
              <a:gd name="T17" fmla="*/ 2147483647 h 108"/>
              <a:gd name="T18" fmla="*/ 2147483647 w 111"/>
              <a:gd name="T19" fmla="*/ 2147483647 h 108"/>
              <a:gd name="T20" fmla="*/ 2147483647 w 111"/>
              <a:gd name="T21" fmla="*/ 2147483647 h 108"/>
              <a:gd name="T22" fmla="*/ 2147483647 w 111"/>
              <a:gd name="T23" fmla="*/ 2147483647 h 108"/>
              <a:gd name="T24" fmla="*/ 2147483647 w 111"/>
              <a:gd name="T25" fmla="*/ 2147483647 h 108"/>
              <a:gd name="T26" fmla="*/ 2147483647 w 111"/>
              <a:gd name="T27" fmla="*/ 2147483647 h 108"/>
              <a:gd name="T28" fmla="*/ 2147483647 w 111"/>
              <a:gd name="T29" fmla="*/ 2147483647 h 108"/>
              <a:gd name="T30" fmla="*/ 2147483647 w 111"/>
              <a:gd name="T31" fmla="*/ 2147483647 h 108"/>
              <a:gd name="T32" fmla="*/ 2147483647 w 111"/>
              <a:gd name="T33" fmla="*/ 2147483647 h 108"/>
              <a:gd name="T34" fmla="*/ 2147483647 w 111"/>
              <a:gd name="T35" fmla="*/ 2147483647 h 108"/>
              <a:gd name="T36" fmla="*/ 2147483647 w 111"/>
              <a:gd name="T37" fmla="*/ 2147483647 h 108"/>
              <a:gd name="T38" fmla="*/ 2147483647 w 111"/>
              <a:gd name="T39" fmla="*/ 2147483647 h 108"/>
              <a:gd name="T40" fmla="*/ 2147483647 w 111"/>
              <a:gd name="T41" fmla="*/ 2147483647 h 108"/>
              <a:gd name="T42" fmla="*/ 2147483647 w 111"/>
              <a:gd name="T43" fmla="*/ 2147483647 h 108"/>
              <a:gd name="T44" fmla="*/ 0 w 111"/>
              <a:gd name="T45" fmla="*/ 2147483647 h 108"/>
              <a:gd name="T46" fmla="*/ 0 w 111"/>
              <a:gd name="T47" fmla="*/ 2147483647 h 108"/>
              <a:gd name="T48" fmla="*/ 0 w 111"/>
              <a:gd name="T49" fmla="*/ 214748364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29141" name="Group 1749"/>
          <p:cNvGrpSpPr>
            <a:grpSpLocks noChangeAspect="1"/>
          </p:cNvGrpSpPr>
          <p:nvPr/>
        </p:nvGrpSpPr>
        <p:grpSpPr bwMode="auto">
          <a:xfrm flipV="1">
            <a:off x="1595438" y="5697538"/>
            <a:ext cx="1647825" cy="220662"/>
            <a:chOff x="2227" y="778"/>
            <a:chExt cx="1728" cy="232"/>
          </a:xfrm>
        </p:grpSpPr>
        <p:sp>
          <p:nvSpPr>
            <p:cNvPr id="70960" name="Rectangle 1750"/>
            <p:cNvSpPr>
              <a:spLocks noChangeAspect="1" noChangeArrowheads="1"/>
            </p:cNvSpPr>
            <p:nvPr/>
          </p:nvSpPr>
          <p:spPr bwMode="auto">
            <a:xfrm>
              <a:off x="2227" y="778"/>
              <a:ext cx="1728" cy="190"/>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961" name="Rectangle 1751"/>
            <p:cNvSpPr>
              <a:spLocks noChangeAspect="1" noChangeArrowheads="1"/>
            </p:cNvSpPr>
            <p:nvPr/>
          </p:nvSpPr>
          <p:spPr bwMode="auto">
            <a:xfrm>
              <a:off x="2251" y="942"/>
              <a:ext cx="499" cy="68"/>
            </a:xfrm>
            <a:prstGeom prst="rect">
              <a:avLst/>
            </a:prstGeom>
            <a:solidFill>
              <a:srgbClr val="A9CFA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sp>
        <p:nvSpPr>
          <p:cNvPr id="829144" name="Line 1752"/>
          <p:cNvSpPr>
            <a:spLocks noChangeAspect="1" noChangeShapeType="1"/>
          </p:cNvSpPr>
          <p:nvPr/>
        </p:nvSpPr>
        <p:spPr bwMode="auto">
          <a:xfrm>
            <a:off x="1587500" y="5918200"/>
            <a:ext cx="1690688"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45" name="Rectangle 1753"/>
          <p:cNvSpPr>
            <a:spLocks noChangeAspect="1" noChangeArrowheads="1"/>
          </p:cNvSpPr>
          <p:nvPr/>
        </p:nvSpPr>
        <p:spPr bwMode="auto">
          <a:xfrm>
            <a:off x="2159000" y="5564188"/>
            <a:ext cx="1042988" cy="26987"/>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46" name="Rectangle 1754"/>
          <p:cNvSpPr>
            <a:spLocks noChangeAspect="1" noChangeArrowheads="1"/>
          </p:cNvSpPr>
          <p:nvPr/>
        </p:nvSpPr>
        <p:spPr bwMode="auto">
          <a:xfrm>
            <a:off x="2159000" y="5711825"/>
            <a:ext cx="1042988" cy="25400"/>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47" name="Rectangle 1755"/>
          <p:cNvSpPr>
            <a:spLocks noChangeAspect="1" noChangeArrowheads="1"/>
          </p:cNvSpPr>
          <p:nvPr/>
        </p:nvSpPr>
        <p:spPr bwMode="auto">
          <a:xfrm rot="5400000" flipH="1">
            <a:off x="1508125" y="5808663"/>
            <a:ext cx="192087" cy="2698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48" name="Rectangle 1756"/>
          <p:cNvSpPr>
            <a:spLocks noChangeAspect="1" noChangeArrowheads="1"/>
          </p:cNvSpPr>
          <p:nvPr/>
        </p:nvSpPr>
        <p:spPr bwMode="auto">
          <a:xfrm rot="5400000" flipH="1">
            <a:off x="3186113" y="5830888"/>
            <a:ext cx="147637" cy="26987"/>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29149" name="Group 1757"/>
          <p:cNvGrpSpPr>
            <a:grpSpLocks noChangeAspect="1"/>
          </p:cNvGrpSpPr>
          <p:nvPr/>
        </p:nvGrpSpPr>
        <p:grpSpPr bwMode="auto">
          <a:xfrm>
            <a:off x="3168650" y="5705475"/>
            <a:ext cx="109538" cy="212725"/>
            <a:chOff x="3782" y="3773"/>
            <a:chExt cx="115" cy="224"/>
          </a:xfrm>
        </p:grpSpPr>
        <p:sp>
          <p:nvSpPr>
            <p:cNvPr id="70958" name="Freeform 1758"/>
            <p:cNvSpPr>
              <a:spLocks noChangeAspect="1"/>
            </p:cNvSpPr>
            <p:nvPr/>
          </p:nvSpPr>
          <p:spPr bwMode="auto">
            <a:xfrm>
              <a:off x="3782" y="3773"/>
              <a:ext cx="115" cy="107"/>
            </a:xfrm>
            <a:custGeom>
              <a:avLst/>
              <a:gdLst>
                <a:gd name="T0" fmla="*/ 114 w 115"/>
                <a:gd name="T1" fmla="*/ 106 h 107"/>
                <a:gd name="T2" fmla="*/ 112 w 115"/>
                <a:gd name="T3" fmla="*/ 99 h 107"/>
                <a:gd name="T4" fmla="*/ 112 w 115"/>
                <a:gd name="T5" fmla="*/ 91 h 107"/>
                <a:gd name="T6" fmla="*/ 111 w 115"/>
                <a:gd name="T7" fmla="*/ 85 h 107"/>
                <a:gd name="T8" fmla="*/ 108 w 115"/>
                <a:gd name="T9" fmla="*/ 77 h 107"/>
                <a:gd name="T10" fmla="*/ 107 w 115"/>
                <a:gd name="T11" fmla="*/ 70 h 107"/>
                <a:gd name="T12" fmla="*/ 104 w 115"/>
                <a:gd name="T13" fmla="*/ 64 h 107"/>
                <a:gd name="T14" fmla="*/ 100 w 115"/>
                <a:gd name="T15" fmla="*/ 58 h 107"/>
                <a:gd name="T16" fmla="*/ 98 w 115"/>
                <a:gd name="T17" fmla="*/ 53 h 107"/>
                <a:gd name="T18" fmla="*/ 94 w 115"/>
                <a:gd name="T19" fmla="*/ 47 h 107"/>
                <a:gd name="T20" fmla="*/ 88 w 115"/>
                <a:gd name="T21" fmla="*/ 41 h 107"/>
                <a:gd name="T22" fmla="*/ 84 w 115"/>
                <a:gd name="T23" fmla="*/ 35 h 107"/>
                <a:gd name="T24" fmla="*/ 80 w 115"/>
                <a:gd name="T25" fmla="*/ 31 h 107"/>
                <a:gd name="T26" fmla="*/ 74 w 115"/>
                <a:gd name="T27" fmla="*/ 26 h 107"/>
                <a:gd name="T28" fmla="*/ 68 w 115"/>
                <a:gd name="T29" fmla="*/ 20 h 107"/>
                <a:gd name="T30" fmla="*/ 62 w 115"/>
                <a:gd name="T31" fmla="*/ 17 h 107"/>
                <a:gd name="T32" fmla="*/ 57 w 115"/>
                <a:gd name="T33" fmla="*/ 12 h 107"/>
                <a:gd name="T34" fmla="*/ 49 w 115"/>
                <a:gd name="T35" fmla="*/ 9 h 107"/>
                <a:gd name="T36" fmla="*/ 42 w 115"/>
                <a:gd name="T37" fmla="*/ 6 h 107"/>
                <a:gd name="T38" fmla="*/ 37 w 115"/>
                <a:gd name="T39" fmla="*/ 5 h 107"/>
                <a:gd name="T40" fmla="*/ 29 w 115"/>
                <a:gd name="T41" fmla="*/ 2 h 107"/>
                <a:gd name="T42" fmla="*/ 21 w 115"/>
                <a:gd name="T43" fmla="*/ 0 h 107"/>
                <a:gd name="T44" fmla="*/ 13 w 115"/>
                <a:gd name="T45" fmla="*/ 0 h 107"/>
                <a:gd name="T46" fmla="*/ 5 w 115"/>
                <a:gd name="T47" fmla="*/ 0 h 107"/>
                <a:gd name="T48" fmla="*/ 0 w 115"/>
                <a:gd name="T49" fmla="*/ 0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5" h="107">
                  <a:moveTo>
                    <a:pt x="114" y="106"/>
                  </a:moveTo>
                  <a:lnTo>
                    <a:pt x="112" y="99"/>
                  </a:lnTo>
                  <a:lnTo>
                    <a:pt x="112" y="91"/>
                  </a:lnTo>
                  <a:lnTo>
                    <a:pt x="111" y="85"/>
                  </a:lnTo>
                  <a:lnTo>
                    <a:pt x="108" y="77"/>
                  </a:lnTo>
                  <a:lnTo>
                    <a:pt x="107" y="70"/>
                  </a:lnTo>
                  <a:lnTo>
                    <a:pt x="104" y="64"/>
                  </a:lnTo>
                  <a:lnTo>
                    <a:pt x="100" y="58"/>
                  </a:lnTo>
                  <a:lnTo>
                    <a:pt x="98" y="53"/>
                  </a:lnTo>
                  <a:lnTo>
                    <a:pt x="94" y="47"/>
                  </a:lnTo>
                  <a:lnTo>
                    <a:pt x="88" y="41"/>
                  </a:lnTo>
                  <a:lnTo>
                    <a:pt x="84" y="35"/>
                  </a:lnTo>
                  <a:lnTo>
                    <a:pt x="80" y="31"/>
                  </a:lnTo>
                  <a:lnTo>
                    <a:pt x="74" y="26"/>
                  </a:lnTo>
                  <a:lnTo>
                    <a:pt x="68" y="20"/>
                  </a:lnTo>
                  <a:lnTo>
                    <a:pt x="62" y="17"/>
                  </a:lnTo>
                  <a:lnTo>
                    <a:pt x="57" y="12"/>
                  </a:lnTo>
                  <a:lnTo>
                    <a:pt x="49" y="9"/>
                  </a:lnTo>
                  <a:lnTo>
                    <a:pt x="42" y="6"/>
                  </a:lnTo>
                  <a:lnTo>
                    <a:pt x="37" y="5"/>
                  </a:lnTo>
                  <a:lnTo>
                    <a:pt x="29" y="2"/>
                  </a:lnTo>
                  <a:lnTo>
                    <a:pt x="21" y="0"/>
                  </a:lnTo>
                  <a:lnTo>
                    <a:pt x="13" y="0"/>
                  </a:lnTo>
                  <a:lnTo>
                    <a:pt x="5" y="0"/>
                  </a:lnTo>
                  <a:lnTo>
                    <a:pt x="0" y="0"/>
                  </a:lnTo>
                </a:path>
              </a:pathLst>
            </a:custGeom>
            <a:solidFill>
              <a:srgbClr val="B2B2B2"/>
            </a:solidFill>
            <a:ln w="2286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59" name="Line 1759"/>
            <p:cNvSpPr>
              <a:spLocks noChangeAspect="1" noChangeShapeType="1"/>
            </p:cNvSpPr>
            <p:nvPr/>
          </p:nvSpPr>
          <p:spPr bwMode="auto">
            <a:xfrm flipV="1">
              <a:off x="3897" y="3882"/>
              <a:ext cx="0" cy="115"/>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29152" name="Group 1760"/>
          <p:cNvGrpSpPr>
            <a:grpSpLocks noChangeAspect="1"/>
          </p:cNvGrpSpPr>
          <p:nvPr/>
        </p:nvGrpSpPr>
        <p:grpSpPr bwMode="auto">
          <a:xfrm>
            <a:off x="3167063" y="5740400"/>
            <a:ext cx="76200" cy="177800"/>
            <a:chOff x="3780" y="3809"/>
            <a:chExt cx="81" cy="188"/>
          </a:xfrm>
        </p:grpSpPr>
        <p:sp>
          <p:nvSpPr>
            <p:cNvPr id="70956" name="Line 1761"/>
            <p:cNvSpPr>
              <a:spLocks noChangeAspect="1" noChangeShapeType="1"/>
            </p:cNvSpPr>
            <p:nvPr/>
          </p:nvSpPr>
          <p:spPr bwMode="auto">
            <a:xfrm flipV="1">
              <a:off x="3861" y="3882"/>
              <a:ext cx="0" cy="115"/>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57" name="Freeform 1762"/>
            <p:cNvSpPr>
              <a:spLocks noChangeAspect="1"/>
            </p:cNvSpPr>
            <p:nvPr/>
          </p:nvSpPr>
          <p:spPr bwMode="auto">
            <a:xfrm flipH="1">
              <a:off x="3780" y="3809"/>
              <a:ext cx="81" cy="78"/>
            </a:xfrm>
            <a:custGeom>
              <a:avLst/>
              <a:gdLst>
                <a:gd name="T0" fmla="*/ 3 w 111"/>
                <a:gd name="T1" fmla="*/ 0 h 108"/>
                <a:gd name="T2" fmla="*/ 2 w 111"/>
                <a:gd name="T3" fmla="*/ 0 h 108"/>
                <a:gd name="T4" fmla="*/ 2 w 111"/>
                <a:gd name="T5" fmla="*/ 0 h 108"/>
                <a:gd name="T6" fmla="*/ 2 w 111"/>
                <a:gd name="T7" fmla="*/ 0 h 108"/>
                <a:gd name="T8" fmla="*/ 2 w 111"/>
                <a:gd name="T9" fmla="*/ 1 h 108"/>
                <a:gd name="T10" fmla="*/ 1 w 111"/>
                <a:gd name="T11" fmla="*/ 1 h 108"/>
                <a:gd name="T12" fmla="*/ 1 w 111"/>
                <a:gd name="T13" fmla="*/ 1 h 108"/>
                <a:gd name="T14" fmla="*/ 1 w 111"/>
                <a:gd name="T15" fmla="*/ 1 h 108"/>
                <a:gd name="T16" fmla="*/ 1 w 111"/>
                <a:gd name="T17" fmla="*/ 1 h 108"/>
                <a:gd name="T18" fmla="*/ 1 w 111"/>
                <a:gd name="T19" fmla="*/ 1 h 108"/>
                <a:gd name="T20" fmla="*/ 1 w 111"/>
                <a:gd name="T21" fmla="*/ 1 h 108"/>
                <a:gd name="T22" fmla="*/ 1 w 111"/>
                <a:gd name="T23" fmla="*/ 1 h 108"/>
                <a:gd name="T24" fmla="*/ 1 w 111"/>
                <a:gd name="T25" fmla="*/ 1 h 108"/>
                <a:gd name="T26" fmla="*/ 1 w 111"/>
                <a:gd name="T27" fmla="*/ 1 h 108"/>
                <a:gd name="T28" fmla="*/ 1 w 111"/>
                <a:gd name="T29" fmla="*/ 1 h 108"/>
                <a:gd name="T30" fmla="*/ 1 w 111"/>
                <a:gd name="T31" fmla="*/ 1 h 108"/>
                <a:gd name="T32" fmla="*/ 1 w 111"/>
                <a:gd name="T33" fmla="*/ 1 h 108"/>
                <a:gd name="T34" fmla="*/ 1 w 111"/>
                <a:gd name="T35" fmla="*/ 1 h 108"/>
                <a:gd name="T36" fmla="*/ 1 w 111"/>
                <a:gd name="T37" fmla="*/ 1 h 108"/>
                <a:gd name="T38" fmla="*/ 1 w 111"/>
                <a:gd name="T39" fmla="*/ 1 h 108"/>
                <a:gd name="T40" fmla="*/ 1 w 111"/>
                <a:gd name="T41" fmla="*/ 1 h 108"/>
                <a:gd name="T42" fmla="*/ 1 w 111"/>
                <a:gd name="T43" fmla="*/ 2 h 108"/>
                <a:gd name="T44" fmla="*/ 0 w 111"/>
                <a:gd name="T45" fmla="*/ 2 h 108"/>
                <a:gd name="T46" fmla="*/ 0 w 111"/>
                <a:gd name="T47" fmla="*/ 2 h 108"/>
                <a:gd name="T48" fmla="*/ 0 w 111"/>
                <a:gd name="T49" fmla="*/ 2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9155" name="Line 1763"/>
          <p:cNvSpPr>
            <a:spLocks noChangeAspect="1" noChangeShapeType="1"/>
          </p:cNvSpPr>
          <p:nvPr/>
        </p:nvSpPr>
        <p:spPr bwMode="auto">
          <a:xfrm flipV="1">
            <a:off x="1585913" y="5754688"/>
            <a:ext cx="0" cy="163512"/>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56" name="Line 1764"/>
          <p:cNvSpPr>
            <a:spLocks noChangeAspect="1" noChangeShapeType="1"/>
          </p:cNvSpPr>
          <p:nvPr/>
        </p:nvSpPr>
        <p:spPr bwMode="auto">
          <a:xfrm flipV="1">
            <a:off x="1620838" y="5754688"/>
            <a:ext cx="0" cy="16510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57" name="Rectangle 1765"/>
          <p:cNvSpPr>
            <a:spLocks noChangeAspect="1" noChangeArrowheads="1"/>
          </p:cNvSpPr>
          <p:nvPr/>
        </p:nvSpPr>
        <p:spPr bwMode="auto">
          <a:xfrm>
            <a:off x="1663700" y="5657850"/>
            <a:ext cx="292100" cy="2698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58" name="Rectangle 1766"/>
          <p:cNvSpPr>
            <a:spLocks noChangeAspect="1" noChangeArrowheads="1"/>
          </p:cNvSpPr>
          <p:nvPr/>
        </p:nvSpPr>
        <p:spPr bwMode="auto">
          <a:xfrm>
            <a:off x="1663700" y="5613400"/>
            <a:ext cx="292100" cy="26988"/>
          </a:xfrm>
          <a:prstGeom prst="rect">
            <a:avLst/>
          </a:prstGeom>
          <a:solidFill>
            <a:srgbClr val="B2B2B2"/>
          </a:solidFill>
          <a:ln>
            <a:noFill/>
          </a:ln>
          <a:effectLst/>
          <a:extLst>
            <a:ext uri="{91240B29-F687-4F45-9708-019B960494DF}">
              <a14:hiddenLine xmlns:a14="http://schemas.microsoft.com/office/drawing/2010/main" w="9525">
                <a:solidFill>
                  <a:srgbClr val="9966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829159" name="Line 1767"/>
          <p:cNvSpPr>
            <a:spLocks noChangeAspect="1" noChangeShapeType="1"/>
          </p:cNvSpPr>
          <p:nvPr/>
        </p:nvSpPr>
        <p:spPr bwMode="auto">
          <a:xfrm>
            <a:off x="1682750" y="5686425"/>
            <a:ext cx="247650"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60" name="Line 1768"/>
          <p:cNvSpPr>
            <a:spLocks noChangeAspect="1" noChangeShapeType="1"/>
          </p:cNvSpPr>
          <p:nvPr/>
        </p:nvSpPr>
        <p:spPr bwMode="auto">
          <a:xfrm>
            <a:off x="1682750" y="5614988"/>
            <a:ext cx="247650"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29161" name="Group 1769"/>
          <p:cNvGrpSpPr>
            <a:grpSpLocks noChangeAspect="1"/>
          </p:cNvGrpSpPr>
          <p:nvPr/>
        </p:nvGrpSpPr>
        <p:grpSpPr bwMode="auto">
          <a:xfrm>
            <a:off x="1585913" y="5548313"/>
            <a:ext cx="342900" cy="103187"/>
            <a:chOff x="2123" y="3609"/>
            <a:chExt cx="359" cy="108"/>
          </a:xfrm>
        </p:grpSpPr>
        <p:sp>
          <p:nvSpPr>
            <p:cNvPr id="70954" name="Freeform 1770"/>
            <p:cNvSpPr>
              <a:spLocks noChangeAspect="1"/>
            </p:cNvSpPr>
            <p:nvPr/>
          </p:nvSpPr>
          <p:spPr bwMode="auto">
            <a:xfrm>
              <a:off x="2123" y="3609"/>
              <a:ext cx="114" cy="108"/>
            </a:xfrm>
            <a:custGeom>
              <a:avLst/>
              <a:gdLst>
                <a:gd name="T0" fmla="*/ 0 w 113"/>
                <a:gd name="T1" fmla="*/ 0 h 108"/>
                <a:gd name="T2" fmla="*/ 0 w 113"/>
                <a:gd name="T3" fmla="*/ 6 h 108"/>
                <a:gd name="T4" fmla="*/ 0 w 113"/>
                <a:gd name="T5" fmla="*/ 14 h 108"/>
                <a:gd name="T6" fmla="*/ 2 w 113"/>
                <a:gd name="T7" fmla="*/ 21 h 108"/>
                <a:gd name="T8" fmla="*/ 4 w 113"/>
                <a:gd name="T9" fmla="*/ 27 h 108"/>
                <a:gd name="T10" fmla="*/ 5 w 113"/>
                <a:gd name="T11" fmla="*/ 33 h 108"/>
                <a:gd name="T12" fmla="*/ 8 w 113"/>
                <a:gd name="T13" fmla="*/ 40 h 108"/>
                <a:gd name="T14" fmla="*/ 10 w 113"/>
                <a:gd name="T15" fmla="*/ 46 h 108"/>
                <a:gd name="T16" fmla="*/ 14 w 113"/>
                <a:gd name="T17" fmla="*/ 52 h 108"/>
                <a:gd name="T18" fmla="*/ 18 w 113"/>
                <a:gd name="T19" fmla="*/ 58 h 108"/>
                <a:gd name="T20" fmla="*/ 22 w 113"/>
                <a:gd name="T21" fmla="*/ 64 h 108"/>
                <a:gd name="T22" fmla="*/ 26 w 113"/>
                <a:gd name="T23" fmla="*/ 70 h 108"/>
                <a:gd name="T24" fmla="*/ 32 w 113"/>
                <a:gd name="T25" fmla="*/ 75 h 108"/>
                <a:gd name="T26" fmla="*/ 37 w 113"/>
                <a:gd name="T27" fmla="*/ 79 h 108"/>
                <a:gd name="T28" fmla="*/ 42 w 113"/>
                <a:gd name="T29" fmla="*/ 83 h 108"/>
                <a:gd name="T30" fmla="*/ 49 w 113"/>
                <a:gd name="T31" fmla="*/ 88 h 108"/>
                <a:gd name="T32" fmla="*/ 54 w 113"/>
                <a:gd name="T33" fmla="*/ 91 h 108"/>
                <a:gd name="T34" fmla="*/ 74 w 113"/>
                <a:gd name="T35" fmla="*/ 95 h 108"/>
                <a:gd name="T36" fmla="*/ 81 w 113"/>
                <a:gd name="T37" fmla="*/ 98 h 108"/>
                <a:gd name="T38" fmla="*/ 86 w 113"/>
                <a:gd name="T39" fmla="*/ 100 h 108"/>
                <a:gd name="T40" fmla="*/ 94 w 113"/>
                <a:gd name="T41" fmla="*/ 103 h 108"/>
                <a:gd name="T42" fmla="*/ 102 w 113"/>
                <a:gd name="T43" fmla="*/ 104 h 108"/>
                <a:gd name="T44" fmla="*/ 108 w 113"/>
                <a:gd name="T45" fmla="*/ 106 h 108"/>
                <a:gd name="T46" fmla="*/ 116 w 113"/>
                <a:gd name="T47" fmla="*/ 107 h 108"/>
                <a:gd name="T48" fmla="*/ 124 w 113"/>
                <a:gd name="T49" fmla="*/ 10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3" h="108">
                  <a:moveTo>
                    <a:pt x="0" y="0"/>
                  </a:moveTo>
                  <a:lnTo>
                    <a:pt x="0" y="6"/>
                  </a:lnTo>
                  <a:lnTo>
                    <a:pt x="0" y="14"/>
                  </a:lnTo>
                  <a:lnTo>
                    <a:pt x="2" y="21"/>
                  </a:lnTo>
                  <a:lnTo>
                    <a:pt x="4" y="27"/>
                  </a:lnTo>
                  <a:lnTo>
                    <a:pt x="5" y="33"/>
                  </a:lnTo>
                  <a:lnTo>
                    <a:pt x="8" y="40"/>
                  </a:lnTo>
                  <a:lnTo>
                    <a:pt x="10" y="46"/>
                  </a:lnTo>
                  <a:lnTo>
                    <a:pt x="14" y="52"/>
                  </a:lnTo>
                  <a:lnTo>
                    <a:pt x="18" y="58"/>
                  </a:lnTo>
                  <a:lnTo>
                    <a:pt x="22" y="64"/>
                  </a:lnTo>
                  <a:lnTo>
                    <a:pt x="26" y="70"/>
                  </a:lnTo>
                  <a:lnTo>
                    <a:pt x="32" y="75"/>
                  </a:lnTo>
                  <a:lnTo>
                    <a:pt x="37" y="79"/>
                  </a:lnTo>
                  <a:lnTo>
                    <a:pt x="42" y="83"/>
                  </a:lnTo>
                  <a:lnTo>
                    <a:pt x="49" y="88"/>
                  </a:lnTo>
                  <a:lnTo>
                    <a:pt x="54" y="91"/>
                  </a:lnTo>
                  <a:lnTo>
                    <a:pt x="62" y="95"/>
                  </a:lnTo>
                  <a:lnTo>
                    <a:pt x="69" y="98"/>
                  </a:lnTo>
                  <a:lnTo>
                    <a:pt x="74" y="100"/>
                  </a:lnTo>
                  <a:lnTo>
                    <a:pt x="82" y="103"/>
                  </a:lnTo>
                  <a:lnTo>
                    <a:pt x="90" y="104"/>
                  </a:lnTo>
                  <a:lnTo>
                    <a:pt x="96" y="106"/>
                  </a:lnTo>
                  <a:lnTo>
                    <a:pt x="104" y="107"/>
                  </a:lnTo>
                  <a:lnTo>
                    <a:pt x="112" y="107"/>
                  </a:lnTo>
                </a:path>
              </a:pathLst>
            </a:custGeom>
            <a:solidFill>
              <a:srgbClr val="B2B2B2"/>
            </a:solidFill>
            <a:ln w="2286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55" name="Line 1771"/>
            <p:cNvSpPr>
              <a:spLocks noChangeAspect="1" noChangeShapeType="1"/>
            </p:cNvSpPr>
            <p:nvPr/>
          </p:nvSpPr>
          <p:spPr bwMode="auto">
            <a:xfrm>
              <a:off x="2223" y="3717"/>
              <a:ext cx="259"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29164" name="Freeform 1772"/>
          <p:cNvSpPr>
            <a:spLocks noChangeAspect="1"/>
          </p:cNvSpPr>
          <p:nvPr/>
        </p:nvSpPr>
        <p:spPr bwMode="auto">
          <a:xfrm>
            <a:off x="1585913" y="5651500"/>
            <a:ext cx="106362" cy="103188"/>
          </a:xfrm>
          <a:custGeom>
            <a:avLst/>
            <a:gdLst>
              <a:gd name="T0" fmla="*/ 2147483647 w 111"/>
              <a:gd name="T1" fmla="*/ 0 h 108"/>
              <a:gd name="T2" fmla="*/ 2147483647 w 111"/>
              <a:gd name="T3" fmla="*/ 0 h 108"/>
              <a:gd name="T4" fmla="*/ 2147483647 w 111"/>
              <a:gd name="T5" fmla="*/ 0 h 108"/>
              <a:gd name="T6" fmla="*/ 2147483647 w 111"/>
              <a:gd name="T7" fmla="*/ 0 h 108"/>
              <a:gd name="T8" fmla="*/ 2147483647 w 111"/>
              <a:gd name="T9" fmla="*/ 2147483647 h 108"/>
              <a:gd name="T10" fmla="*/ 2147483647 w 111"/>
              <a:gd name="T11" fmla="*/ 2147483647 h 108"/>
              <a:gd name="T12" fmla="*/ 2147483647 w 111"/>
              <a:gd name="T13" fmla="*/ 2147483647 h 108"/>
              <a:gd name="T14" fmla="*/ 2147483647 w 111"/>
              <a:gd name="T15" fmla="*/ 2147483647 h 108"/>
              <a:gd name="T16" fmla="*/ 2147483647 w 111"/>
              <a:gd name="T17" fmla="*/ 2147483647 h 108"/>
              <a:gd name="T18" fmla="*/ 2147483647 w 111"/>
              <a:gd name="T19" fmla="*/ 2147483647 h 108"/>
              <a:gd name="T20" fmla="*/ 2147483647 w 111"/>
              <a:gd name="T21" fmla="*/ 2147483647 h 108"/>
              <a:gd name="T22" fmla="*/ 2147483647 w 111"/>
              <a:gd name="T23" fmla="*/ 2147483647 h 108"/>
              <a:gd name="T24" fmla="*/ 2147483647 w 111"/>
              <a:gd name="T25" fmla="*/ 2147483647 h 108"/>
              <a:gd name="T26" fmla="*/ 2147483647 w 111"/>
              <a:gd name="T27" fmla="*/ 2147483647 h 108"/>
              <a:gd name="T28" fmla="*/ 2147483647 w 111"/>
              <a:gd name="T29" fmla="*/ 2147483647 h 108"/>
              <a:gd name="T30" fmla="*/ 2147483647 w 111"/>
              <a:gd name="T31" fmla="*/ 2147483647 h 108"/>
              <a:gd name="T32" fmla="*/ 2147483647 w 111"/>
              <a:gd name="T33" fmla="*/ 2147483647 h 108"/>
              <a:gd name="T34" fmla="*/ 2147483647 w 111"/>
              <a:gd name="T35" fmla="*/ 2147483647 h 108"/>
              <a:gd name="T36" fmla="*/ 2147483647 w 111"/>
              <a:gd name="T37" fmla="*/ 2147483647 h 108"/>
              <a:gd name="T38" fmla="*/ 2147483647 w 111"/>
              <a:gd name="T39" fmla="*/ 2147483647 h 108"/>
              <a:gd name="T40" fmla="*/ 2147483647 w 111"/>
              <a:gd name="T41" fmla="*/ 2147483647 h 108"/>
              <a:gd name="T42" fmla="*/ 2147483647 w 111"/>
              <a:gd name="T43" fmla="*/ 2147483647 h 108"/>
              <a:gd name="T44" fmla="*/ 0 w 111"/>
              <a:gd name="T45" fmla="*/ 2147483647 h 108"/>
              <a:gd name="T46" fmla="*/ 0 w 111"/>
              <a:gd name="T47" fmla="*/ 2147483647 h 108"/>
              <a:gd name="T48" fmla="*/ 0 w 111"/>
              <a:gd name="T49" fmla="*/ 214748364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solidFill>
            <a:srgbClr val="B2B2B2"/>
          </a:solidFill>
          <a:ln w="2286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65" name="Freeform 1773"/>
          <p:cNvSpPr>
            <a:spLocks noChangeAspect="1"/>
          </p:cNvSpPr>
          <p:nvPr/>
        </p:nvSpPr>
        <p:spPr bwMode="auto">
          <a:xfrm flipV="1">
            <a:off x="1620838" y="5541963"/>
            <a:ext cx="77787" cy="73025"/>
          </a:xfrm>
          <a:custGeom>
            <a:avLst/>
            <a:gdLst>
              <a:gd name="T0" fmla="*/ 2147483647 w 111"/>
              <a:gd name="T1" fmla="*/ 0 h 108"/>
              <a:gd name="T2" fmla="*/ 2147483647 w 111"/>
              <a:gd name="T3" fmla="*/ 0 h 108"/>
              <a:gd name="T4" fmla="*/ 2147483647 w 111"/>
              <a:gd name="T5" fmla="*/ 0 h 108"/>
              <a:gd name="T6" fmla="*/ 2147483647 w 111"/>
              <a:gd name="T7" fmla="*/ 0 h 108"/>
              <a:gd name="T8" fmla="*/ 2147483647 w 111"/>
              <a:gd name="T9" fmla="*/ 2147483647 h 108"/>
              <a:gd name="T10" fmla="*/ 2147483647 w 111"/>
              <a:gd name="T11" fmla="*/ 2147483647 h 108"/>
              <a:gd name="T12" fmla="*/ 2147483647 w 111"/>
              <a:gd name="T13" fmla="*/ 2147483647 h 108"/>
              <a:gd name="T14" fmla="*/ 2147483647 w 111"/>
              <a:gd name="T15" fmla="*/ 2147483647 h 108"/>
              <a:gd name="T16" fmla="*/ 2147483647 w 111"/>
              <a:gd name="T17" fmla="*/ 2147483647 h 108"/>
              <a:gd name="T18" fmla="*/ 2147483647 w 111"/>
              <a:gd name="T19" fmla="*/ 2147483647 h 108"/>
              <a:gd name="T20" fmla="*/ 2147483647 w 111"/>
              <a:gd name="T21" fmla="*/ 2147483647 h 108"/>
              <a:gd name="T22" fmla="*/ 2147483647 w 111"/>
              <a:gd name="T23" fmla="*/ 2147483647 h 108"/>
              <a:gd name="T24" fmla="*/ 2147483647 w 111"/>
              <a:gd name="T25" fmla="*/ 2147483647 h 108"/>
              <a:gd name="T26" fmla="*/ 2147483647 w 111"/>
              <a:gd name="T27" fmla="*/ 2147483647 h 108"/>
              <a:gd name="T28" fmla="*/ 2147483647 w 111"/>
              <a:gd name="T29" fmla="*/ 2147483647 h 108"/>
              <a:gd name="T30" fmla="*/ 2147483647 w 111"/>
              <a:gd name="T31" fmla="*/ 2147483647 h 108"/>
              <a:gd name="T32" fmla="*/ 2147483647 w 111"/>
              <a:gd name="T33" fmla="*/ 2147483647 h 108"/>
              <a:gd name="T34" fmla="*/ 2147483647 w 111"/>
              <a:gd name="T35" fmla="*/ 2147483647 h 108"/>
              <a:gd name="T36" fmla="*/ 2147483647 w 111"/>
              <a:gd name="T37" fmla="*/ 2147483647 h 108"/>
              <a:gd name="T38" fmla="*/ 2147483647 w 111"/>
              <a:gd name="T39" fmla="*/ 2147483647 h 108"/>
              <a:gd name="T40" fmla="*/ 2147483647 w 111"/>
              <a:gd name="T41" fmla="*/ 2147483647 h 108"/>
              <a:gd name="T42" fmla="*/ 2147483647 w 111"/>
              <a:gd name="T43" fmla="*/ 2147483647 h 108"/>
              <a:gd name="T44" fmla="*/ 0 w 111"/>
              <a:gd name="T45" fmla="*/ 2147483647 h 108"/>
              <a:gd name="T46" fmla="*/ 0 w 111"/>
              <a:gd name="T47" fmla="*/ 2147483647 h 108"/>
              <a:gd name="T48" fmla="*/ 0 w 111"/>
              <a:gd name="T49" fmla="*/ 214748364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66" name="Freeform 1774"/>
          <p:cNvSpPr>
            <a:spLocks noChangeAspect="1"/>
          </p:cNvSpPr>
          <p:nvPr/>
        </p:nvSpPr>
        <p:spPr bwMode="auto">
          <a:xfrm>
            <a:off x="1620838" y="5686425"/>
            <a:ext cx="77787" cy="74613"/>
          </a:xfrm>
          <a:custGeom>
            <a:avLst/>
            <a:gdLst>
              <a:gd name="T0" fmla="*/ 2147483647 w 111"/>
              <a:gd name="T1" fmla="*/ 0 h 108"/>
              <a:gd name="T2" fmla="*/ 2147483647 w 111"/>
              <a:gd name="T3" fmla="*/ 0 h 108"/>
              <a:gd name="T4" fmla="*/ 2147483647 w 111"/>
              <a:gd name="T5" fmla="*/ 0 h 108"/>
              <a:gd name="T6" fmla="*/ 2147483647 w 111"/>
              <a:gd name="T7" fmla="*/ 0 h 108"/>
              <a:gd name="T8" fmla="*/ 2147483647 w 111"/>
              <a:gd name="T9" fmla="*/ 2147483647 h 108"/>
              <a:gd name="T10" fmla="*/ 2147483647 w 111"/>
              <a:gd name="T11" fmla="*/ 2147483647 h 108"/>
              <a:gd name="T12" fmla="*/ 2147483647 w 111"/>
              <a:gd name="T13" fmla="*/ 2147483647 h 108"/>
              <a:gd name="T14" fmla="*/ 2147483647 w 111"/>
              <a:gd name="T15" fmla="*/ 2147483647 h 108"/>
              <a:gd name="T16" fmla="*/ 2147483647 w 111"/>
              <a:gd name="T17" fmla="*/ 2147483647 h 108"/>
              <a:gd name="T18" fmla="*/ 2147483647 w 111"/>
              <a:gd name="T19" fmla="*/ 2147483647 h 108"/>
              <a:gd name="T20" fmla="*/ 2147483647 w 111"/>
              <a:gd name="T21" fmla="*/ 2147483647 h 108"/>
              <a:gd name="T22" fmla="*/ 2147483647 w 111"/>
              <a:gd name="T23" fmla="*/ 2147483647 h 108"/>
              <a:gd name="T24" fmla="*/ 2147483647 w 111"/>
              <a:gd name="T25" fmla="*/ 2147483647 h 108"/>
              <a:gd name="T26" fmla="*/ 2147483647 w 111"/>
              <a:gd name="T27" fmla="*/ 2147483647 h 108"/>
              <a:gd name="T28" fmla="*/ 2147483647 w 111"/>
              <a:gd name="T29" fmla="*/ 2147483647 h 108"/>
              <a:gd name="T30" fmla="*/ 2147483647 w 111"/>
              <a:gd name="T31" fmla="*/ 2147483647 h 108"/>
              <a:gd name="T32" fmla="*/ 2147483647 w 111"/>
              <a:gd name="T33" fmla="*/ 2147483647 h 108"/>
              <a:gd name="T34" fmla="*/ 2147483647 w 111"/>
              <a:gd name="T35" fmla="*/ 2147483647 h 108"/>
              <a:gd name="T36" fmla="*/ 2147483647 w 111"/>
              <a:gd name="T37" fmla="*/ 2147483647 h 108"/>
              <a:gd name="T38" fmla="*/ 2147483647 w 111"/>
              <a:gd name="T39" fmla="*/ 2147483647 h 108"/>
              <a:gd name="T40" fmla="*/ 2147483647 w 111"/>
              <a:gd name="T41" fmla="*/ 2147483647 h 108"/>
              <a:gd name="T42" fmla="*/ 2147483647 w 111"/>
              <a:gd name="T43" fmla="*/ 2147483647 h 108"/>
              <a:gd name="T44" fmla="*/ 0 w 111"/>
              <a:gd name="T45" fmla="*/ 2147483647 h 108"/>
              <a:gd name="T46" fmla="*/ 0 w 111"/>
              <a:gd name="T47" fmla="*/ 2147483647 h 108"/>
              <a:gd name="T48" fmla="*/ 0 w 111"/>
              <a:gd name="T49" fmla="*/ 214748364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67" name="Freeform 1775"/>
          <p:cNvSpPr>
            <a:spLocks noChangeAspect="1"/>
          </p:cNvSpPr>
          <p:nvPr/>
        </p:nvSpPr>
        <p:spPr bwMode="auto">
          <a:xfrm>
            <a:off x="1928813" y="5580063"/>
            <a:ext cx="292100" cy="53975"/>
          </a:xfrm>
          <a:custGeom>
            <a:avLst/>
            <a:gdLst>
              <a:gd name="T0" fmla="*/ 0 w 306"/>
              <a:gd name="T1" fmla="*/ 2147483647 h 58"/>
              <a:gd name="T2" fmla="*/ 2147483647 w 306"/>
              <a:gd name="T3" fmla="*/ 2147483647 h 58"/>
              <a:gd name="T4" fmla="*/ 2147483647 w 306"/>
              <a:gd name="T5" fmla="*/ 2147483647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0 h 58"/>
              <a:gd name="T50" fmla="*/ 2147483647 w 306"/>
              <a:gd name="T51" fmla="*/ 0 h 58"/>
              <a:gd name="T52" fmla="*/ 2147483647 w 306"/>
              <a:gd name="T53" fmla="*/ 0 h 58"/>
              <a:gd name="T54" fmla="*/ 2147483647 w 306"/>
              <a:gd name="T55" fmla="*/ 0 h 58"/>
              <a:gd name="T56" fmla="*/ 2147483647 w 306"/>
              <a:gd name="T57" fmla="*/ 0 h 58"/>
              <a:gd name="T58" fmla="*/ 2147483647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B2B2B2"/>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68" name="Freeform 1776"/>
          <p:cNvSpPr>
            <a:spLocks noChangeAspect="1"/>
          </p:cNvSpPr>
          <p:nvPr/>
        </p:nvSpPr>
        <p:spPr bwMode="auto">
          <a:xfrm flipV="1">
            <a:off x="1949450" y="5670550"/>
            <a:ext cx="292100" cy="55563"/>
          </a:xfrm>
          <a:custGeom>
            <a:avLst/>
            <a:gdLst>
              <a:gd name="T0" fmla="*/ 0 w 306"/>
              <a:gd name="T1" fmla="*/ 2147483647 h 58"/>
              <a:gd name="T2" fmla="*/ 2147483647 w 306"/>
              <a:gd name="T3" fmla="*/ 2147483647 h 58"/>
              <a:gd name="T4" fmla="*/ 2147483647 w 306"/>
              <a:gd name="T5" fmla="*/ 2147483647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0 h 58"/>
              <a:gd name="T50" fmla="*/ 2147483647 w 306"/>
              <a:gd name="T51" fmla="*/ 0 h 58"/>
              <a:gd name="T52" fmla="*/ 2147483647 w 306"/>
              <a:gd name="T53" fmla="*/ 0 h 58"/>
              <a:gd name="T54" fmla="*/ 2147483647 w 306"/>
              <a:gd name="T55" fmla="*/ 0 h 58"/>
              <a:gd name="T56" fmla="*/ 2147483647 w 306"/>
              <a:gd name="T57" fmla="*/ 0 h 58"/>
              <a:gd name="T58" fmla="*/ 2147483647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38100" cap="rnd" cmpd="sng">
            <a:solidFill>
              <a:srgbClr val="B2B2B2"/>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69" name="Freeform 1777"/>
          <p:cNvSpPr>
            <a:spLocks noChangeAspect="1"/>
          </p:cNvSpPr>
          <p:nvPr/>
        </p:nvSpPr>
        <p:spPr bwMode="auto">
          <a:xfrm>
            <a:off x="1927225" y="5595938"/>
            <a:ext cx="290513" cy="55562"/>
          </a:xfrm>
          <a:custGeom>
            <a:avLst/>
            <a:gdLst>
              <a:gd name="T0" fmla="*/ 0 w 306"/>
              <a:gd name="T1" fmla="*/ 2147483647 h 58"/>
              <a:gd name="T2" fmla="*/ 2147483647 w 306"/>
              <a:gd name="T3" fmla="*/ 2147483647 h 58"/>
              <a:gd name="T4" fmla="*/ 2147483647 w 306"/>
              <a:gd name="T5" fmla="*/ 2147483647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0 h 58"/>
              <a:gd name="T50" fmla="*/ 2147483647 w 306"/>
              <a:gd name="T51" fmla="*/ 0 h 58"/>
              <a:gd name="T52" fmla="*/ 2147483647 w 306"/>
              <a:gd name="T53" fmla="*/ 0 h 58"/>
              <a:gd name="T54" fmla="*/ 2147483647 w 306"/>
              <a:gd name="T55" fmla="*/ 0 h 58"/>
              <a:gd name="T56" fmla="*/ 2147483647 w 306"/>
              <a:gd name="T57" fmla="*/ 0 h 58"/>
              <a:gd name="T58" fmla="*/ 2147483647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70" name="Freeform 1778"/>
          <p:cNvSpPr>
            <a:spLocks noChangeAspect="1"/>
          </p:cNvSpPr>
          <p:nvPr/>
        </p:nvSpPr>
        <p:spPr bwMode="auto">
          <a:xfrm>
            <a:off x="1927225" y="5562600"/>
            <a:ext cx="290513" cy="55563"/>
          </a:xfrm>
          <a:custGeom>
            <a:avLst/>
            <a:gdLst>
              <a:gd name="T0" fmla="*/ 0 w 306"/>
              <a:gd name="T1" fmla="*/ 2147483647 h 58"/>
              <a:gd name="T2" fmla="*/ 2147483647 w 306"/>
              <a:gd name="T3" fmla="*/ 2147483647 h 58"/>
              <a:gd name="T4" fmla="*/ 2147483647 w 306"/>
              <a:gd name="T5" fmla="*/ 2147483647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0 h 58"/>
              <a:gd name="T50" fmla="*/ 2147483647 w 306"/>
              <a:gd name="T51" fmla="*/ 0 h 58"/>
              <a:gd name="T52" fmla="*/ 2147483647 w 306"/>
              <a:gd name="T53" fmla="*/ 0 h 58"/>
              <a:gd name="T54" fmla="*/ 2147483647 w 306"/>
              <a:gd name="T55" fmla="*/ 0 h 58"/>
              <a:gd name="T56" fmla="*/ 2147483647 w 306"/>
              <a:gd name="T57" fmla="*/ 0 h 58"/>
              <a:gd name="T58" fmla="*/ 2147483647 w 306"/>
              <a:gd name="T59" fmla="*/ 0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57"/>
                </a:moveTo>
                <a:lnTo>
                  <a:pt x="9" y="57"/>
                </a:lnTo>
                <a:lnTo>
                  <a:pt x="17" y="54"/>
                </a:lnTo>
                <a:lnTo>
                  <a:pt x="23" y="54"/>
                </a:lnTo>
                <a:lnTo>
                  <a:pt x="33" y="53"/>
                </a:lnTo>
                <a:lnTo>
                  <a:pt x="45" y="51"/>
                </a:lnTo>
                <a:lnTo>
                  <a:pt x="54" y="48"/>
                </a:lnTo>
                <a:lnTo>
                  <a:pt x="65" y="45"/>
                </a:lnTo>
                <a:lnTo>
                  <a:pt x="74" y="44"/>
                </a:lnTo>
                <a:lnTo>
                  <a:pt x="83" y="42"/>
                </a:lnTo>
                <a:lnTo>
                  <a:pt x="93" y="39"/>
                </a:lnTo>
                <a:lnTo>
                  <a:pt x="99" y="36"/>
                </a:lnTo>
                <a:lnTo>
                  <a:pt x="113" y="30"/>
                </a:lnTo>
                <a:lnTo>
                  <a:pt x="121" y="27"/>
                </a:lnTo>
                <a:lnTo>
                  <a:pt x="133" y="21"/>
                </a:lnTo>
                <a:lnTo>
                  <a:pt x="142" y="20"/>
                </a:lnTo>
                <a:lnTo>
                  <a:pt x="155" y="17"/>
                </a:lnTo>
                <a:lnTo>
                  <a:pt x="170" y="12"/>
                </a:lnTo>
                <a:lnTo>
                  <a:pt x="182" y="9"/>
                </a:lnTo>
                <a:lnTo>
                  <a:pt x="193" y="8"/>
                </a:lnTo>
                <a:lnTo>
                  <a:pt x="207" y="6"/>
                </a:lnTo>
                <a:lnTo>
                  <a:pt x="219" y="3"/>
                </a:lnTo>
                <a:lnTo>
                  <a:pt x="230" y="3"/>
                </a:lnTo>
                <a:lnTo>
                  <a:pt x="242" y="2"/>
                </a:lnTo>
                <a:lnTo>
                  <a:pt x="258" y="0"/>
                </a:lnTo>
                <a:lnTo>
                  <a:pt x="273" y="0"/>
                </a:lnTo>
                <a:lnTo>
                  <a:pt x="283" y="0"/>
                </a:lnTo>
                <a:lnTo>
                  <a:pt x="291" y="0"/>
                </a:lnTo>
                <a:lnTo>
                  <a:pt x="298" y="0"/>
                </a:lnTo>
                <a:lnTo>
                  <a:pt x="305" y="0"/>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71" name="Freeform 1779"/>
          <p:cNvSpPr>
            <a:spLocks noChangeAspect="1"/>
          </p:cNvSpPr>
          <p:nvPr/>
        </p:nvSpPr>
        <p:spPr bwMode="auto">
          <a:xfrm>
            <a:off x="1927225" y="5651500"/>
            <a:ext cx="290513" cy="55563"/>
          </a:xfrm>
          <a:custGeom>
            <a:avLst/>
            <a:gdLst>
              <a:gd name="T0" fmla="*/ 0 w 306"/>
              <a:gd name="T1" fmla="*/ 0 h 58"/>
              <a:gd name="T2" fmla="*/ 2147483647 w 306"/>
              <a:gd name="T3" fmla="*/ 0 h 58"/>
              <a:gd name="T4" fmla="*/ 2147483647 w 306"/>
              <a:gd name="T5" fmla="*/ 0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2147483647 h 58"/>
              <a:gd name="T50" fmla="*/ 2147483647 w 306"/>
              <a:gd name="T51" fmla="*/ 2147483647 h 58"/>
              <a:gd name="T52" fmla="*/ 2147483647 w 306"/>
              <a:gd name="T53" fmla="*/ 2147483647 h 58"/>
              <a:gd name="T54" fmla="*/ 2147483647 w 306"/>
              <a:gd name="T55" fmla="*/ 2147483647 h 58"/>
              <a:gd name="T56" fmla="*/ 2147483647 w 306"/>
              <a:gd name="T57" fmla="*/ 2147483647 h 58"/>
              <a:gd name="T58" fmla="*/ 2147483647 w 306"/>
              <a:gd name="T59" fmla="*/ 2147483647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0"/>
                </a:moveTo>
                <a:lnTo>
                  <a:pt x="9" y="0"/>
                </a:lnTo>
                <a:lnTo>
                  <a:pt x="17" y="0"/>
                </a:lnTo>
                <a:lnTo>
                  <a:pt x="23" y="2"/>
                </a:lnTo>
                <a:lnTo>
                  <a:pt x="33" y="3"/>
                </a:lnTo>
                <a:lnTo>
                  <a:pt x="45" y="5"/>
                </a:lnTo>
                <a:lnTo>
                  <a:pt x="54" y="6"/>
                </a:lnTo>
                <a:lnTo>
                  <a:pt x="65" y="9"/>
                </a:lnTo>
                <a:lnTo>
                  <a:pt x="74" y="12"/>
                </a:lnTo>
                <a:lnTo>
                  <a:pt x="83" y="14"/>
                </a:lnTo>
                <a:lnTo>
                  <a:pt x="93" y="17"/>
                </a:lnTo>
                <a:lnTo>
                  <a:pt x="99" y="18"/>
                </a:lnTo>
                <a:lnTo>
                  <a:pt x="113" y="24"/>
                </a:lnTo>
                <a:lnTo>
                  <a:pt x="121" y="29"/>
                </a:lnTo>
                <a:lnTo>
                  <a:pt x="133" y="33"/>
                </a:lnTo>
                <a:lnTo>
                  <a:pt x="142" y="36"/>
                </a:lnTo>
                <a:lnTo>
                  <a:pt x="155" y="39"/>
                </a:lnTo>
                <a:lnTo>
                  <a:pt x="170" y="42"/>
                </a:lnTo>
                <a:lnTo>
                  <a:pt x="182" y="47"/>
                </a:lnTo>
                <a:lnTo>
                  <a:pt x="193" y="48"/>
                </a:lnTo>
                <a:lnTo>
                  <a:pt x="207" y="50"/>
                </a:lnTo>
                <a:lnTo>
                  <a:pt x="219" y="53"/>
                </a:lnTo>
                <a:lnTo>
                  <a:pt x="230" y="53"/>
                </a:lnTo>
                <a:lnTo>
                  <a:pt x="242" y="54"/>
                </a:lnTo>
                <a:lnTo>
                  <a:pt x="258" y="54"/>
                </a:lnTo>
                <a:lnTo>
                  <a:pt x="273" y="57"/>
                </a:lnTo>
                <a:lnTo>
                  <a:pt x="283" y="57"/>
                </a:lnTo>
                <a:lnTo>
                  <a:pt x="291" y="57"/>
                </a:lnTo>
                <a:lnTo>
                  <a:pt x="298" y="57"/>
                </a:lnTo>
                <a:lnTo>
                  <a:pt x="305" y="5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72" name="Freeform 1780"/>
          <p:cNvSpPr>
            <a:spLocks noChangeAspect="1"/>
          </p:cNvSpPr>
          <p:nvPr/>
        </p:nvSpPr>
        <p:spPr bwMode="auto">
          <a:xfrm>
            <a:off x="1927225" y="5686425"/>
            <a:ext cx="290513" cy="55563"/>
          </a:xfrm>
          <a:custGeom>
            <a:avLst/>
            <a:gdLst>
              <a:gd name="T0" fmla="*/ 0 w 306"/>
              <a:gd name="T1" fmla="*/ 0 h 58"/>
              <a:gd name="T2" fmla="*/ 2147483647 w 306"/>
              <a:gd name="T3" fmla="*/ 0 h 58"/>
              <a:gd name="T4" fmla="*/ 2147483647 w 306"/>
              <a:gd name="T5" fmla="*/ 0 h 58"/>
              <a:gd name="T6" fmla="*/ 2147483647 w 306"/>
              <a:gd name="T7" fmla="*/ 2147483647 h 58"/>
              <a:gd name="T8" fmla="*/ 2147483647 w 306"/>
              <a:gd name="T9" fmla="*/ 2147483647 h 58"/>
              <a:gd name="T10" fmla="*/ 2147483647 w 306"/>
              <a:gd name="T11" fmla="*/ 2147483647 h 58"/>
              <a:gd name="T12" fmla="*/ 2147483647 w 306"/>
              <a:gd name="T13" fmla="*/ 2147483647 h 58"/>
              <a:gd name="T14" fmla="*/ 2147483647 w 306"/>
              <a:gd name="T15" fmla="*/ 2147483647 h 58"/>
              <a:gd name="T16" fmla="*/ 2147483647 w 306"/>
              <a:gd name="T17" fmla="*/ 2147483647 h 58"/>
              <a:gd name="T18" fmla="*/ 2147483647 w 306"/>
              <a:gd name="T19" fmla="*/ 2147483647 h 58"/>
              <a:gd name="T20" fmla="*/ 2147483647 w 306"/>
              <a:gd name="T21" fmla="*/ 2147483647 h 58"/>
              <a:gd name="T22" fmla="*/ 2147483647 w 306"/>
              <a:gd name="T23" fmla="*/ 2147483647 h 58"/>
              <a:gd name="T24" fmla="*/ 2147483647 w 306"/>
              <a:gd name="T25" fmla="*/ 2147483647 h 58"/>
              <a:gd name="T26" fmla="*/ 2147483647 w 306"/>
              <a:gd name="T27" fmla="*/ 2147483647 h 58"/>
              <a:gd name="T28" fmla="*/ 2147483647 w 306"/>
              <a:gd name="T29" fmla="*/ 2147483647 h 58"/>
              <a:gd name="T30" fmla="*/ 2147483647 w 306"/>
              <a:gd name="T31" fmla="*/ 2147483647 h 58"/>
              <a:gd name="T32" fmla="*/ 2147483647 w 306"/>
              <a:gd name="T33" fmla="*/ 2147483647 h 58"/>
              <a:gd name="T34" fmla="*/ 2147483647 w 306"/>
              <a:gd name="T35" fmla="*/ 2147483647 h 58"/>
              <a:gd name="T36" fmla="*/ 2147483647 w 306"/>
              <a:gd name="T37" fmla="*/ 2147483647 h 58"/>
              <a:gd name="T38" fmla="*/ 2147483647 w 306"/>
              <a:gd name="T39" fmla="*/ 2147483647 h 58"/>
              <a:gd name="T40" fmla="*/ 2147483647 w 306"/>
              <a:gd name="T41" fmla="*/ 2147483647 h 58"/>
              <a:gd name="T42" fmla="*/ 2147483647 w 306"/>
              <a:gd name="T43" fmla="*/ 2147483647 h 58"/>
              <a:gd name="T44" fmla="*/ 2147483647 w 306"/>
              <a:gd name="T45" fmla="*/ 2147483647 h 58"/>
              <a:gd name="T46" fmla="*/ 2147483647 w 306"/>
              <a:gd name="T47" fmla="*/ 2147483647 h 58"/>
              <a:gd name="T48" fmla="*/ 2147483647 w 306"/>
              <a:gd name="T49" fmla="*/ 2147483647 h 58"/>
              <a:gd name="T50" fmla="*/ 2147483647 w 306"/>
              <a:gd name="T51" fmla="*/ 2147483647 h 58"/>
              <a:gd name="T52" fmla="*/ 2147483647 w 306"/>
              <a:gd name="T53" fmla="*/ 2147483647 h 58"/>
              <a:gd name="T54" fmla="*/ 2147483647 w 306"/>
              <a:gd name="T55" fmla="*/ 2147483647 h 58"/>
              <a:gd name="T56" fmla="*/ 2147483647 w 306"/>
              <a:gd name="T57" fmla="*/ 2147483647 h 58"/>
              <a:gd name="T58" fmla="*/ 2147483647 w 306"/>
              <a:gd name="T59" fmla="*/ 2147483647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6" h="58">
                <a:moveTo>
                  <a:pt x="0" y="0"/>
                </a:moveTo>
                <a:lnTo>
                  <a:pt x="9" y="0"/>
                </a:lnTo>
                <a:lnTo>
                  <a:pt x="17" y="0"/>
                </a:lnTo>
                <a:lnTo>
                  <a:pt x="23" y="2"/>
                </a:lnTo>
                <a:lnTo>
                  <a:pt x="33" y="3"/>
                </a:lnTo>
                <a:lnTo>
                  <a:pt x="45" y="5"/>
                </a:lnTo>
                <a:lnTo>
                  <a:pt x="54" y="6"/>
                </a:lnTo>
                <a:lnTo>
                  <a:pt x="65" y="9"/>
                </a:lnTo>
                <a:lnTo>
                  <a:pt x="74" y="12"/>
                </a:lnTo>
                <a:lnTo>
                  <a:pt x="83" y="14"/>
                </a:lnTo>
                <a:lnTo>
                  <a:pt x="93" y="17"/>
                </a:lnTo>
                <a:lnTo>
                  <a:pt x="99" y="18"/>
                </a:lnTo>
                <a:lnTo>
                  <a:pt x="113" y="24"/>
                </a:lnTo>
                <a:lnTo>
                  <a:pt x="121" y="29"/>
                </a:lnTo>
                <a:lnTo>
                  <a:pt x="133" y="33"/>
                </a:lnTo>
                <a:lnTo>
                  <a:pt x="142" y="36"/>
                </a:lnTo>
                <a:lnTo>
                  <a:pt x="155" y="39"/>
                </a:lnTo>
                <a:lnTo>
                  <a:pt x="170" y="42"/>
                </a:lnTo>
                <a:lnTo>
                  <a:pt x="182" y="47"/>
                </a:lnTo>
                <a:lnTo>
                  <a:pt x="193" y="48"/>
                </a:lnTo>
                <a:lnTo>
                  <a:pt x="207" y="50"/>
                </a:lnTo>
                <a:lnTo>
                  <a:pt x="219" y="53"/>
                </a:lnTo>
                <a:lnTo>
                  <a:pt x="230" y="53"/>
                </a:lnTo>
                <a:lnTo>
                  <a:pt x="242" y="54"/>
                </a:lnTo>
                <a:lnTo>
                  <a:pt x="258" y="54"/>
                </a:lnTo>
                <a:lnTo>
                  <a:pt x="273" y="57"/>
                </a:lnTo>
                <a:lnTo>
                  <a:pt x="283" y="57"/>
                </a:lnTo>
                <a:lnTo>
                  <a:pt x="291" y="57"/>
                </a:lnTo>
                <a:lnTo>
                  <a:pt x="298" y="57"/>
                </a:lnTo>
                <a:lnTo>
                  <a:pt x="305" y="5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73" name="Line 1781"/>
          <p:cNvSpPr>
            <a:spLocks noChangeAspect="1" noChangeShapeType="1"/>
          </p:cNvSpPr>
          <p:nvPr/>
        </p:nvSpPr>
        <p:spPr bwMode="auto">
          <a:xfrm>
            <a:off x="2206625" y="5740400"/>
            <a:ext cx="957263"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74" name="Line 1782"/>
          <p:cNvSpPr>
            <a:spLocks noChangeAspect="1" noChangeShapeType="1"/>
          </p:cNvSpPr>
          <p:nvPr/>
        </p:nvSpPr>
        <p:spPr bwMode="auto">
          <a:xfrm>
            <a:off x="2181225" y="5595938"/>
            <a:ext cx="987425"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75" name="Line 1783"/>
          <p:cNvSpPr>
            <a:spLocks noChangeAspect="1" noChangeShapeType="1"/>
          </p:cNvSpPr>
          <p:nvPr/>
        </p:nvSpPr>
        <p:spPr bwMode="auto">
          <a:xfrm>
            <a:off x="2181225" y="5562600"/>
            <a:ext cx="987425"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76" name="Line 1784"/>
          <p:cNvSpPr>
            <a:spLocks noChangeAspect="1" noChangeShapeType="1"/>
          </p:cNvSpPr>
          <p:nvPr/>
        </p:nvSpPr>
        <p:spPr bwMode="auto">
          <a:xfrm>
            <a:off x="2206625" y="5705475"/>
            <a:ext cx="957263" cy="0"/>
          </a:xfrm>
          <a:prstGeom prst="line">
            <a:avLst/>
          </a:prstGeom>
          <a:noFill/>
          <a:ln w="22860">
            <a:solidFill>
              <a:srgbClr val="996633"/>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177" name="Freeform 1785"/>
          <p:cNvSpPr>
            <a:spLocks noChangeAspect="1"/>
          </p:cNvSpPr>
          <p:nvPr/>
        </p:nvSpPr>
        <p:spPr bwMode="auto">
          <a:xfrm>
            <a:off x="3168650" y="5494338"/>
            <a:ext cx="109538" cy="103187"/>
          </a:xfrm>
          <a:custGeom>
            <a:avLst/>
            <a:gdLst>
              <a:gd name="T0" fmla="*/ 0 w 115"/>
              <a:gd name="T1" fmla="*/ 2147483647 h 108"/>
              <a:gd name="T2" fmla="*/ 2147483647 w 115"/>
              <a:gd name="T3" fmla="*/ 2147483647 h 108"/>
              <a:gd name="T4" fmla="*/ 2147483647 w 115"/>
              <a:gd name="T5" fmla="*/ 2147483647 h 108"/>
              <a:gd name="T6" fmla="*/ 2147483647 w 115"/>
              <a:gd name="T7" fmla="*/ 2147483647 h 108"/>
              <a:gd name="T8" fmla="*/ 2147483647 w 115"/>
              <a:gd name="T9" fmla="*/ 2147483647 h 108"/>
              <a:gd name="T10" fmla="*/ 2147483647 w 115"/>
              <a:gd name="T11" fmla="*/ 2147483647 h 108"/>
              <a:gd name="T12" fmla="*/ 2147483647 w 115"/>
              <a:gd name="T13" fmla="*/ 2147483647 h 108"/>
              <a:gd name="T14" fmla="*/ 2147483647 w 115"/>
              <a:gd name="T15" fmla="*/ 2147483647 h 108"/>
              <a:gd name="T16" fmla="*/ 2147483647 w 115"/>
              <a:gd name="T17" fmla="*/ 2147483647 h 108"/>
              <a:gd name="T18" fmla="*/ 2147483647 w 115"/>
              <a:gd name="T19" fmla="*/ 2147483647 h 108"/>
              <a:gd name="T20" fmla="*/ 2147483647 w 115"/>
              <a:gd name="T21" fmla="*/ 2147483647 h 108"/>
              <a:gd name="T22" fmla="*/ 2147483647 w 115"/>
              <a:gd name="T23" fmla="*/ 2147483647 h 108"/>
              <a:gd name="T24" fmla="*/ 2147483647 w 115"/>
              <a:gd name="T25" fmla="*/ 2147483647 h 108"/>
              <a:gd name="T26" fmla="*/ 2147483647 w 115"/>
              <a:gd name="T27" fmla="*/ 2147483647 h 108"/>
              <a:gd name="T28" fmla="*/ 2147483647 w 115"/>
              <a:gd name="T29" fmla="*/ 2147483647 h 108"/>
              <a:gd name="T30" fmla="*/ 2147483647 w 115"/>
              <a:gd name="T31" fmla="*/ 2147483647 h 108"/>
              <a:gd name="T32" fmla="*/ 2147483647 w 115"/>
              <a:gd name="T33" fmla="*/ 2147483647 h 108"/>
              <a:gd name="T34" fmla="*/ 2147483647 w 115"/>
              <a:gd name="T35" fmla="*/ 2147483647 h 108"/>
              <a:gd name="T36" fmla="*/ 2147483647 w 115"/>
              <a:gd name="T37" fmla="*/ 2147483647 h 108"/>
              <a:gd name="T38" fmla="*/ 2147483647 w 115"/>
              <a:gd name="T39" fmla="*/ 2147483647 h 108"/>
              <a:gd name="T40" fmla="*/ 2147483647 w 115"/>
              <a:gd name="T41" fmla="*/ 2147483647 h 108"/>
              <a:gd name="T42" fmla="*/ 2147483647 w 115"/>
              <a:gd name="T43" fmla="*/ 2147483647 h 108"/>
              <a:gd name="T44" fmla="*/ 2147483647 w 115"/>
              <a:gd name="T45" fmla="*/ 2147483647 h 108"/>
              <a:gd name="T46" fmla="*/ 2147483647 w 115"/>
              <a:gd name="T47" fmla="*/ 2147483647 h 108"/>
              <a:gd name="T48" fmla="*/ 2147483647 w 115"/>
              <a:gd name="T49" fmla="*/ 0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5" h="108">
                <a:moveTo>
                  <a:pt x="0" y="107"/>
                </a:moveTo>
                <a:lnTo>
                  <a:pt x="6" y="107"/>
                </a:lnTo>
                <a:lnTo>
                  <a:pt x="14" y="106"/>
                </a:lnTo>
                <a:lnTo>
                  <a:pt x="21" y="104"/>
                </a:lnTo>
                <a:lnTo>
                  <a:pt x="29" y="103"/>
                </a:lnTo>
                <a:lnTo>
                  <a:pt x="37" y="100"/>
                </a:lnTo>
                <a:lnTo>
                  <a:pt x="43" y="98"/>
                </a:lnTo>
                <a:lnTo>
                  <a:pt x="50" y="95"/>
                </a:lnTo>
                <a:lnTo>
                  <a:pt x="57" y="91"/>
                </a:lnTo>
                <a:lnTo>
                  <a:pt x="62" y="88"/>
                </a:lnTo>
                <a:lnTo>
                  <a:pt x="68" y="85"/>
                </a:lnTo>
                <a:lnTo>
                  <a:pt x="75" y="79"/>
                </a:lnTo>
                <a:lnTo>
                  <a:pt x="80" y="75"/>
                </a:lnTo>
                <a:lnTo>
                  <a:pt x="84" y="70"/>
                </a:lnTo>
                <a:lnTo>
                  <a:pt x="88" y="64"/>
                </a:lnTo>
                <a:lnTo>
                  <a:pt x="94" y="58"/>
                </a:lnTo>
                <a:lnTo>
                  <a:pt x="98" y="52"/>
                </a:lnTo>
                <a:lnTo>
                  <a:pt x="100" y="46"/>
                </a:lnTo>
                <a:lnTo>
                  <a:pt x="104" y="40"/>
                </a:lnTo>
                <a:lnTo>
                  <a:pt x="107" y="33"/>
                </a:lnTo>
                <a:lnTo>
                  <a:pt x="108" y="27"/>
                </a:lnTo>
                <a:lnTo>
                  <a:pt x="111" y="20"/>
                </a:lnTo>
                <a:lnTo>
                  <a:pt x="112" y="12"/>
                </a:lnTo>
                <a:lnTo>
                  <a:pt x="112" y="6"/>
                </a:lnTo>
                <a:lnTo>
                  <a:pt x="114" y="0"/>
                </a:lnTo>
              </a:path>
            </a:pathLst>
          </a:custGeom>
          <a:solidFill>
            <a:srgbClr val="B2B2B2"/>
          </a:solidFill>
          <a:ln w="22860" cap="rnd" cmpd="sng">
            <a:solidFill>
              <a:srgbClr val="996633"/>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178" name="Freeform 1786"/>
          <p:cNvSpPr>
            <a:spLocks noChangeAspect="1"/>
          </p:cNvSpPr>
          <p:nvPr/>
        </p:nvSpPr>
        <p:spPr bwMode="auto">
          <a:xfrm flipH="1" flipV="1">
            <a:off x="3163888" y="5487988"/>
            <a:ext cx="77787" cy="74612"/>
          </a:xfrm>
          <a:custGeom>
            <a:avLst/>
            <a:gdLst>
              <a:gd name="T0" fmla="*/ 2147483647 w 111"/>
              <a:gd name="T1" fmla="*/ 0 h 108"/>
              <a:gd name="T2" fmla="*/ 2147483647 w 111"/>
              <a:gd name="T3" fmla="*/ 0 h 108"/>
              <a:gd name="T4" fmla="*/ 2147483647 w 111"/>
              <a:gd name="T5" fmla="*/ 0 h 108"/>
              <a:gd name="T6" fmla="*/ 2147483647 w 111"/>
              <a:gd name="T7" fmla="*/ 0 h 108"/>
              <a:gd name="T8" fmla="*/ 2147483647 w 111"/>
              <a:gd name="T9" fmla="*/ 2147483647 h 108"/>
              <a:gd name="T10" fmla="*/ 2147483647 w 111"/>
              <a:gd name="T11" fmla="*/ 2147483647 h 108"/>
              <a:gd name="T12" fmla="*/ 2147483647 w 111"/>
              <a:gd name="T13" fmla="*/ 2147483647 h 108"/>
              <a:gd name="T14" fmla="*/ 2147483647 w 111"/>
              <a:gd name="T15" fmla="*/ 2147483647 h 108"/>
              <a:gd name="T16" fmla="*/ 2147483647 w 111"/>
              <a:gd name="T17" fmla="*/ 2147483647 h 108"/>
              <a:gd name="T18" fmla="*/ 2147483647 w 111"/>
              <a:gd name="T19" fmla="*/ 2147483647 h 108"/>
              <a:gd name="T20" fmla="*/ 2147483647 w 111"/>
              <a:gd name="T21" fmla="*/ 2147483647 h 108"/>
              <a:gd name="T22" fmla="*/ 2147483647 w 111"/>
              <a:gd name="T23" fmla="*/ 2147483647 h 108"/>
              <a:gd name="T24" fmla="*/ 2147483647 w 111"/>
              <a:gd name="T25" fmla="*/ 2147483647 h 108"/>
              <a:gd name="T26" fmla="*/ 2147483647 w 111"/>
              <a:gd name="T27" fmla="*/ 2147483647 h 108"/>
              <a:gd name="T28" fmla="*/ 2147483647 w 111"/>
              <a:gd name="T29" fmla="*/ 2147483647 h 108"/>
              <a:gd name="T30" fmla="*/ 2147483647 w 111"/>
              <a:gd name="T31" fmla="*/ 2147483647 h 108"/>
              <a:gd name="T32" fmla="*/ 2147483647 w 111"/>
              <a:gd name="T33" fmla="*/ 2147483647 h 108"/>
              <a:gd name="T34" fmla="*/ 2147483647 w 111"/>
              <a:gd name="T35" fmla="*/ 2147483647 h 108"/>
              <a:gd name="T36" fmla="*/ 2147483647 w 111"/>
              <a:gd name="T37" fmla="*/ 2147483647 h 108"/>
              <a:gd name="T38" fmla="*/ 2147483647 w 111"/>
              <a:gd name="T39" fmla="*/ 2147483647 h 108"/>
              <a:gd name="T40" fmla="*/ 2147483647 w 111"/>
              <a:gd name="T41" fmla="*/ 2147483647 h 108"/>
              <a:gd name="T42" fmla="*/ 2147483647 w 111"/>
              <a:gd name="T43" fmla="*/ 2147483647 h 108"/>
              <a:gd name="T44" fmla="*/ 0 w 111"/>
              <a:gd name="T45" fmla="*/ 2147483647 h 108"/>
              <a:gd name="T46" fmla="*/ 0 w 111"/>
              <a:gd name="T47" fmla="*/ 2147483647 h 108"/>
              <a:gd name="T48" fmla="*/ 0 w 111"/>
              <a:gd name="T49" fmla="*/ 2147483647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08">
                <a:moveTo>
                  <a:pt x="110" y="0"/>
                </a:moveTo>
                <a:lnTo>
                  <a:pt x="103" y="0"/>
                </a:lnTo>
                <a:lnTo>
                  <a:pt x="95" y="0"/>
                </a:lnTo>
                <a:lnTo>
                  <a:pt x="87" y="0"/>
                </a:lnTo>
                <a:lnTo>
                  <a:pt x="80" y="2"/>
                </a:lnTo>
                <a:lnTo>
                  <a:pt x="75" y="3"/>
                </a:lnTo>
                <a:lnTo>
                  <a:pt x="67" y="6"/>
                </a:lnTo>
                <a:lnTo>
                  <a:pt x="60" y="9"/>
                </a:lnTo>
                <a:lnTo>
                  <a:pt x="55" y="12"/>
                </a:lnTo>
                <a:lnTo>
                  <a:pt x="49" y="17"/>
                </a:lnTo>
                <a:lnTo>
                  <a:pt x="42" y="21"/>
                </a:lnTo>
                <a:lnTo>
                  <a:pt x="37" y="26"/>
                </a:lnTo>
                <a:lnTo>
                  <a:pt x="31" y="30"/>
                </a:lnTo>
                <a:lnTo>
                  <a:pt x="26" y="36"/>
                </a:lnTo>
                <a:lnTo>
                  <a:pt x="22" y="40"/>
                </a:lnTo>
                <a:lnTo>
                  <a:pt x="18" y="46"/>
                </a:lnTo>
                <a:lnTo>
                  <a:pt x="14" y="52"/>
                </a:lnTo>
                <a:lnTo>
                  <a:pt x="10" y="58"/>
                </a:lnTo>
                <a:lnTo>
                  <a:pt x="7" y="64"/>
                </a:lnTo>
                <a:lnTo>
                  <a:pt x="5" y="72"/>
                </a:lnTo>
                <a:lnTo>
                  <a:pt x="3" y="78"/>
                </a:lnTo>
                <a:lnTo>
                  <a:pt x="2" y="85"/>
                </a:lnTo>
                <a:lnTo>
                  <a:pt x="0" y="91"/>
                </a:lnTo>
                <a:lnTo>
                  <a:pt x="0" y="100"/>
                </a:lnTo>
                <a:lnTo>
                  <a:pt x="0" y="107"/>
                </a:lnTo>
              </a:path>
            </a:pathLst>
          </a:custGeom>
          <a:noFill/>
          <a:ln w="22860" cap="rnd" cmpd="sng">
            <a:solidFill>
              <a:srgbClr val="996633"/>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29179" name="Group 1787"/>
          <p:cNvGrpSpPr>
            <a:grpSpLocks noChangeAspect="1"/>
          </p:cNvGrpSpPr>
          <p:nvPr/>
        </p:nvGrpSpPr>
        <p:grpSpPr bwMode="auto">
          <a:xfrm>
            <a:off x="2287588" y="4851400"/>
            <a:ext cx="369887" cy="200025"/>
            <a:chOff x="3840" y="2333"/>
            <a:chExt cx="389" cy="211"/>
          </a:xfrm>
        </p:grpSpPr>
        <p:sp>
          <p:nvSpPr>
            <p:cNvPr id="70952" name="AutoShape 1788"/>
            <p:cNvSpPr>
              <a:spLocks noChangeAspect="1" noChangeArrowheads="1"/>
            </p:cNvSpPr>
            <p:nvPr/>
          </p:nvSpPr>
          <p:spPr bwMode="auto">
            <a:xfrm>
              <a:off x="3840" y="2333"/>
              <a:ext cx="389" cy="211"/>
            </a:xfrm>
            <a:prstGeom prst="cloudCallout">
              <a:avLst>
                <a:gd name="adj1" fmla="val 30398"/>
                <a:gd name="adj2" fmla="val 17546"/>
              </a:avLst>
            </a:prstGeom>
            <a:solidFill>
              <a:srgbClr val="008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700">
                <a:solidFill>
                  <a:schemeClr val="tx1"/>
                </a:solidFill>
              </a:endParaRPr>
            </a:p>
          </p:txBody>
        </p:sp>
        <p:sp>
          <p:nvSpPr>
            <p:cNvPr id="70953" name="Rectangle 1789"/>
            <p:cNvSpPr>
              <a:spLocks noChangeAspect="1" noChangeArrowheads="1"/>
            </p:cNvSpPr>
            <p:nvPr/>
          </p:nvSpPr>
          <p:spPr bwMode="auto">
            <a:xfrm>
              <a:off x="4057" y="2420"/>
              <a:ext cx="134" cy="77"/>
            </a:xfrm>
            <a:prstGeom prst="rect">
              <a:avLst/>
            </a:prstGeom>
            <a:solidFill>
              <a:srgbClr val="008000"/>
            </a:solidFill>
            <a:ln>
              <a:noFill/>
            </a:ln>
            <a:effectLst/>
            <a:extLst>
              <a:ext uri="{91240B29-F687-4F45-9708-019B960494DF}">
                <a14:hiddenLine xmlns:a14="http://schemas.microsoft.com/office/drawing/2010/main" w="1270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eaLnBrk="0" hangingPunct="0"/>
              <a:endParaRPr lang="en-US"/>
            </a:p>
          </p:txBody>
        </p:sp>
      </p:grpSp>
      <p:sp>
        <p:nvSpPr>
          <p:cNvPr id="829182" name="Arc 1790"/>
          <p:cNvSpPr>
            <a:spLocks noChangeAspect="1"/>
          </p:cNvSpPr>
          <p:nvPr/>
        </p:nvSpPr>
        <p:spPr bwMode="auto">
          <a:xfrm rot="12197967" flipH="1">
            <a:off x="1347788" y="4929188"/>
            <a:ext cx="241300" cy="147637"/>
          </a:xfrm>
          <a:custGeom>
            <a:avLst/>
            <a:gdLst>
              <a:gd name="T0" fmla="*/ 2147483647 w 21317"/>
              <a:gd name="T1" fmla="*/ 2147483647 h 21570"/>
              <a:gd name="T2" fmla="*/ 0 w 21317"/>
              <a:gd name="T3" fmla="*/ 2147483647 h 21570"/>
              <a:gd name="T4" fmla="*/ 2147483647 w 21317"/>
              <a:gd name="T5" fmla="*/ 0 h 21570"/>
              <a:gd name="T6" fmla="*/ 0 60000 65536"/>
              <a:gd name="T7" fmla="*/ 0 60000 65536"/>
              <a:gd name="T8" fmla="*/ 0 60000 65536"/>
            </a:gdLst>
            <a:ahLst/>
            <a:cxnLst>
              <a:cxn ang="T6">
                <a:pos x="T0" y="T1"/>
              </a:cxn>
              <a:cxn ang="T7">
                <a:pos x="T2" y="T3"/>
              </a:cxn>
              <a:cxn ang="T8">
                <a:pos x="T4" y="T5"/>
              </a:cxn>
            </a:cxnLst>
            <a:rect l="0" t="0" r="r" b="b"/>
            <a:pathLst>
              <a:path w="21317" h="21570" fill="none" extrusionOk="0">
                <a:moveTo>
                  <a:pt x="20181" y="21570"/>
                </a:moveTo>
                <a:cubicBezTo>
                  <a:pt x="10039" y="21036"/>
                  <a:pt x="1638" y="13508"/>
                  <a:pt x="-1" y="3484"/>
                </a:cubicBezTo>
              </a:path>
              <a:path w="21317" h="21570" stroke="0" extrusionOk="0">
                <a:moveTo>
                  <a:pt x="20181" y="21570"/>
                </a:moveTo>
                <a:cubicBezTo>
                  <a:pt x="10039" y="21036"/>
                  <a:pt x="1638" y="13508"/>
                  <a:pt x="-1" y="3484"/>
                </a:cubicBezTo>
                <a:lnTo>
                  <a:pt x="21317" y="0"/>
                </a:lnTo>
                <a:lnTo>
                  <a:pt x="20181" y="21570"/>
                </a:lnTo>
                <a:close/>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29183" name="Group 1791"/>
          <p:cNvGrpSpPr>
            <a:grpSpLocks noChangeAspect="1"/>
          </p:cNvGrpSpPr>
          <p:nvPr/>
        </p:nvGrpSpPr>
        <p:grpSpPr bwMode="auto">
          <a:xfrm>
            <a:off x="1062038" y="4930775"/>
            <a:ext cx="371475" cy="201613"/>
            <a:chOff x="3840" y="2333"/>
            <a:chExt cx="389" cy="211"/>
          </a:xfrm>
        </p:grpSpPr>
        <p:sp>
          <p:nvSpPr>
            <p:cNvPr id="70950" name="AutoShape 1792"/>
            <p:cNvSpPr>
              <a:spLocks noChangeAspect="1" noChangeArrowheads="1"/>
            </p:cNvSpPr>
            <p:nvPr/>
          </p:nvSpPr>
          <p:spPr bwMode="auto">
            <a:xfrm>
              <a:off x="3840" y="2333"/>
              <a:ext cx="389" cy="211"/>
            </a:xfrm>
            <a:prstGeom prst="cloudCallout">
              <a:avLst>
                <a:gd name="adj1" fmla="val 30398"/>
                <a:gd name="adj2" fmla="val 17546"/>
              </a:avLst>
            </a:prstGeom>
            <a:solidFill>
              <a:srgbClr val="008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700">
                <a:solidFill>
                  <a:schemeClr val="tx1"/>
                </a:solidFill>
              </a:endParaRPr>
            </a:p>
          </p:txBody>
        </p:sp>
        <p:sp>
          <p:nvSpPr>
            <p:cNvPr id="70951" name="Rectangle 1793"/>
            <p:cNvSpPr>
              <a:spLocks noChangeAspect="1" noChangeArrowheads="1"/>
            </p:cNvSpPr>
            <p:nvPr/>
          </p:nvSpPr>
          <p:spPr bwMode="auto">
            <a:xfrm>
              <a:off x="4057" y="2420"/>
              <a:ext cx="134" cy="77"/>
            </a:xfrm>
            <a:prstGeom prst="rect">
              <a:avLst/>
            </a:prstGeom>
            <a:solidFill>
              <a:srgbClr val="008000"/>
            </a:solidFill>
            <a:ln>
              <a:noFill/>
            </a:ln>
            <a:effectLst/>
            <a:extLst>
              <a:ext uri="{91240B29-F687-4F45-9708-019B960494DF}">
                <a14:hiddenLine xmlns:a14="http://schemas.microsoft.com/office/drawing/2010/main" w="1270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eaLnBrk="0" hangingPunct="0"/>
              <a:endParaRPr lang="en-US"/>
            </a:p>
          </p:txBody>
        </p:sp>
      </p:grpSp>
      <p:sp>
        <p:nvSpPr>
          <p:cNvPr id="829186" name="Rectangle 1794"/>
          <p:cNvSpPr>
            <a:spLocks noChangeAspect="1" noChangeArrowheads="1"/>
          </p:cNvSpPr>
          <p:nvPr/>
        </p:nvSpPr>
        <p:spPr bwMode="auto">
          <a:xfrm>
            <a:off x="177800" y="3111500"/>
            <a:ext cx="4098925" cy="2808288"/>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29187" name="Group 1795"/>
          <p:cNvGrpSpPr>
            <a:grpSpLocks noChangeAspect="1"/>
          </p:cNvGrpSpPr>
          <p:nvPr/>
        </p:nvGrpSpPr>
        <p:grpSpPr bwMode="auto">
          <a:xfrm>
            <a:off x="692150" y="4743450"/>
            <a:ext cx="346075" cy="454025"/>
            <a:chOff x="1186" y="2765"/>
            <a:chExt cx="363" cy="475"/>
          </a:xfrm>
        </p:grpSpPr>
        <p:sp>
          <p:nvSpPr>
            <p:cNvPr id="70945" name="Arc 1796"/>
            <p:cNvSpPr>
              <a:spLocks noChangeAspect="1"/>
            </p:cNvSpPr>
            <p:nvPr/>
          </p:nvSpPr>
          <p:spPr bwMode="auto">
            <a:xfrm>
              <a:off x="1197" y="2897"/>
              <a:ext cx="168" cy="307"/>
            </a:xfrm>
            <a:custGeom>
              <a:avLst/>
              <a:gdLst>
                <a:gd name="T0" fmla="*/ 0 w 21600"/>
                <a:gd name="T1" fmla="*/ 0 h 20651"/>
                <a:gd name="T2" fmla="*/ 0 w 21600"/>
                <a:gd name="T3" fmla="*/ 0 h 20651"/>
                <a:gd name="T4" fmla="*/ 0 w 21600"/>
                <a:gd name="T5" fmla="*/ 0 h 20651"/>
                <a:gd name="T6" fmla="*/ 0 60000 65536"/>
                <a:gd name="T7" fmla="*/ 0 60000 65536"/>
                <a:gd name="T8" fmla="*/ 0 60000 65536"/>
              </a:gdLst>
              <a:ahLst/>
              <a:cxnLst>
                <a:cxn ang="T6">
                  <a:pos x="T0" y="T1"/>
                </a:cxn>
                <a:cxn ang="T7">
                  <a:pos x="T2" y="T3"/>
                </a:cxn>
                <a:cxn ang="T8">
                  <a:pos x="T4" y="T5"/>
                </a:cxn>
              </a:cxnLst>
              <a:rect l="0" t="0" r="r" b="b"/>
              <a:pathLst>
                <a:path w="21600" h="20651" fill="none" extrusionOk="0">
                  <a:moveTo>
                    <a:pt x="21600" y="0"/>
                  </a:moveTo>
                  <a:cubicBezTo>
                    <a:pt x="21600" y="9489"/>
                    <a:pt x="15406" y="17867"/>
                    <a:pt x="6333" y="20650"/>
                  </a:cubicBezTo>
                </a:path>
                <a:path w="21600" h="20651" stroke="0" extrusionOk="0">
                  <a:moveTo>
                    <a:pt x="21600" y="0"/>
                  </a:moveTo>
                  <a:cubicBezTo>
                    <a:pt x="21600" y="9489"/>
                    <a:pt x="15406" y="17867"/>
                    <a:pt x="6333" y="20650"/>
                  </a:cubicBezTo>
                  <a:lnTo>
                    <a:pt x="0" y="0"/>
                  </a:lnTo>
                  <a:lnTo>
                    <a:pt x="21600" y="0"/>
                  </a:lnTo>
                  <a:close/>
                </a:path>
              </a:pathLst>
            </a:custGeom>
            <a:noFill/>
            <a:ln w="19050" cap="rnd">
              <a:solidFill>
                <a:schemeClr val="tx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46" name="Arc 1797"/>
            <p:cNvSpPr>
              <a:spLocks noChangeAspect="1"/>
            </p:cNvSpPr>
            <p:nvPr/>
          </p:nvSpPr>
          <p:spPr bwMode="auto">
            <a:xfrm>
              <a:off x="1365" y="2897"/>
              <a:ext cx="168" cy="311"/>
            </a:xfrm>
            <a:custGeom>
              <a:avLst/>
              <a:gdLst>
                <a:gd name="T0" fmla="*/ 0 w 21600"/>
                <a:gd name="T1" fmla="*/ 0 h 20922"/>
                <a:gd name="T2" fmla="*/ 0 w 21600"/>
                <a:gd name="T3" fmla="*/ 0 h 20922"/>
                <a:gd name="T4" fmla="*/ 0 w 21600"/>
                <a:gd name="T5" fmla="*/ 0 h 20922"/>
                <a:gd name="T6" fmla="*/ 0 60000 65536"/>
                <a:gd name="T7" fmla="*/ 0 60000 65536"/>
                <a:gd name="T8" fmla="*/ 0 60000 65536"/>
              </a:gdLst>
              <a:ahLst/>
              <a:cxnLst>
                <a:cxn ang="T6">
                  <a:pos x="T0" y="T1"/>
                </a:cxn>
                <a:cxn ang="T7">
                  <a:pos x="T2" y="T3"/>
                </a:cxn>
                <a:cxn ang="T8">
                  <a:pos x="T4" y="T5"/>
                </a:cxn>
              </a:cxnLst>
              <a:rect l="0" t="0" r="r" b="b"/>
              <a:pathLst>
                <a:path w="21600" h="20922" fill="none" extrusionOk="0">
                  <a:moveTo>
                    <a:pt x="16230" y="20922"/>
                  </a:moveTo>
                  <a:cubicBezTo>
                    <a:pt x="6679" y="18470"/>
                    <a:pt x="0" y="9861"/>
                    <a:pt x="0" y="0"/>
                  </a:cubicBezTo>
                </a:path>
                <a:path w="21600" h="20922" stroke="0" extrusionOk="0">
                  <a:moveTo>
                    <a:pt x="16230" y="20922"/>
                  </a:moveTo>
                  <a:cubicBezTo>
                    <a:pt x="6679" y="18470"/>
                    <a:pt x="0" y="9861"/>
                    <a:pt x="0" y="0"/>
                  </a:cubicBezTo>
                  <a:lnTo>
                    <a:pt x="21600" y="0"/>
                  </a:lnTo>
                  <a:lnTo>
                    <a:pt x="16230" y="20922"/>
                  </a:lnTo>
                  <a:close/>
                </a:path>
              </a:pathLst>
            </a:custGeom>
            <a:noFill/>
            <a:ln w="19050" cap="rnd">
              <a:solidFill>
                <a:schemeClr val="tx1"/>
              </a:solidFill>
              <a:round/>
              <a:headEnd type="none"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47" name="Line 1798"/>
            <p:cNvSpPr>
              <a:spLocks noChangeAspect="1" noChangeShapeType="1"/>
            </p:cNvSpPr>
            <p:nvPr/>
          </p:nvSpPr>
          <p:spPr bwMode="auto">
            <a:xfrm flipV="1">
              <a:off x="1365" y="2765"/>
              <a:ext cx="0" cy="134"/>
            </a:xfrm>
            <a:prstGeom prst="line">
              <a:avLst/>
            </a:prstGeom>
            <a:noFill/>
            <a:ln w="1905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48" name="Freeform 1799"/>
            <p:cNvSpPr>
              <a:spLocks noChangeAspect="1"/>
            </p:cNvSpPr>
            <p:nvPr/>
          </p:nvSpPr>
          <p:spPr bwMode="auto">
            <a:xfrm rot="13917745" flipV="1">
              <a:off x="1210" y="3167"/>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70949" name="Freeform 1800"/>
            <p:cNvSpPr>
              <a:spLocks noChangeAspect="1"/>
            </p:cNvSpPr>
            <p:nvPr/>
          </p:nvSpPr>
          <p:spPr bwMode="auto">
            <a:xfrm rot="7682255" flipH="1" flipV="1">
              <a:off x="1480" y="317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29193" name="Group 1801"/>
          <p:cNvGrpSpPr>
            <a:grpSpLocks noChangeAspect="1"/>
          </p:cNvGrpSpPr>
          <p:nvPr/>
        </p:nvGrpSpPr>
        <p:grpSpPr bwMode="auto">
          <a:xfrm>
            <a:off x="701675" y="4033838"/>
            <a:ext cx="322263" cy="458787"/>
            <a:chOff x="1196" y="2021"/>
            <a:chExt cx="337" cy="481"/>
          </a:xfrm>
        </p:grpSpPr>
        <p:sp>
          <p:nvSpPr>
            <p:cNvPr id="70941" name="Arc 1802"/>
            <p:cNvSpPr>
              <a:spLocks noChangeAspect="1"/>
            </p:cNvSpPr>
            <p:nvPr/>
          </p:nvSpPr>
          <p:spPr bwMode="auto">
            <a:xfrm>
              <a:off x="1196" y="2021"/>
              <a:ext cx="169" cy="288"/>
            </a:xfrm>
            <a:custGeom>
              <a:avLst/>
              <a:gdLst>
                <a:gd name="T0" fmla="*/ 0 w 21729"/>
                <a:gd name="T1" fmla="*/ 0 h 21600"/>
                <a:gd name="T2" fmla="*/ 0 w 21729"/>
                <a:gd name="T3" fmla="*/ 0 h 21600"/>
                <a:gd name="T4" fmla="*/ 0 w 21729"/>
                <a:gd name="T5" fmla="*/ 0 h 21600"/>
                <a:gd name="T6" fmla="*/ 0 60000 65536"/>
                <a:gd name="T7" fmla="*/ 0 60000 65536"/>
                <a:gd name="T8" fmla="*/ 0 60000 65536"/>
              </a:gdLst>
              <a:ahLst/>
              <a:cxnLst>
                <a:cxn ang="T6">
                  <a:pos x="T0" y="T1"/>
                </a:cxn>
                <a:cxn ang="T7">
                  <a:pos x="T2" y="T3"/>
                </a:cxn>
                <a:cxn ang="T8">
                  <a:pos x="T4" y="T5"/>
                </a:cxn>
              </a:cxnLst>
              <a:rect l="0" t="0" r="r" b="b"/>
              <a:pathLst>
                <a:path w="21729" h="21600" fill="none" extrusionOk="0">
                  <a:moveTo>
                    <a:pt x="0" y="0"/>
                  </a:moveTo>
                  <a:cubicBezTo>
                    <a:pt x="43" y="0"/>
                    <a:pt x="86" y="-1"/>
                    <a:pt x="129" y="0"/>
                  </a:cubicBezTo>
                  <a:cubicBezTo>
                    <a:pt x="12058" y="0"/>
                    <a:pt x="21729" y="9670"/>
                    <a:pt x="21729" y="21600"/>
                  </a:cubicBezTo>
                </a:path>
                <a:path w="21729" h="21600" stroke="0" extrusionOk="0">
                  <a:moveTo>
                    <a:pt x="0" y="0"/>
                  </a:moveTo>
                  <a:cubicBezTo>
                    <a:pt x="43" y="0"/>
                    <a:pt x="86" y="-1"/>
                    <a:pt x="129" y="0"/>
                  </a:cubicBezTo>
                  <a:cubicBezTo>
                    <a:pt x="12058" y="0"/>
                    <a:pt x="21729" y="9670"/>
                    <a:pt x="21729" y="21600"/>
                  </a:cubicBezTo>
                  <a:lnTo>
                    <a:pt x="129" y="21600"/>
                  </a:lnTo>
                  <a:lnTo>
                    <a:pt x="0" y="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42" name="Arc 1803"/>
            <p:cNvSpPr>
              <a:spLocks noChangeAspect="1"/>
            </p:cNvSpPr>
            <p:nvPr/>
          </p:nvSpPr>
          <p:spPr bwMode="auto">
            <a:xfrm>
              <a:off x="1365" y="2021"/>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600"/>
                  </a:moveTo>
                  <a:cubicBezTo>
                    <a:pt x="0" y="9720"/>
                    <a:pt x="9592" y="71"/>
                    <a:pt x="21471" y="0"/>
                  </a:cubicBezTo>
                </a:path>
                <a:path w="21600" h="21600" stroke="0" extrusionOk="0">
                  <a:moveTo>
                    <a:pt x="0" y="21600"/>
                  </a:moveTo>
                  <a:cubicBezTo>
                    <a:pt x="0" y="9720"/>
                    <a:pt x="9592" y="71"/>
                    <a:pt x="21471" y="0"/>
                  </a:cubicBezTo>
                  <a:lnTo>
                    <a:pt x="21600" y="21600"/>
                  </a:lnTo>
                  <a:lnTo>
                    <a:pt x="0" y="2160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43" name="Line 1804"/>
            <p:cNvSpPr>
              <a:spLocks noChangeAspect="1" noChangeShapeType="1"/>
            </p:cNvSpPr>
            <p:nvPr/>
          </p:nvSpPr>
          <p:spPr bwMode="auto">
            <a:xfrm>
              <a:off x="1364" y="2263"/>
              <a:ext cx="0" cy="16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44" name="Freeform 1805"/>
            <p:cNvSpPr>
              <a:spLocks noChangeAspect="1"/>
            </p:cNvSpPr>
            <p:nvPr/>
          </p:nvSpPr>
          <p:spPr bwMode="auto">
            <a:xfrm flipH="1">
              <a:off x="1340" y="2409"/>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29198" name="Group 1806"/>
          <p:cNvGrpSpPr>
            <a:grpSpLocks noChangeAspect="1"/>
          </p:cNvGrpSpPr>
          <p:nvPr/>
        </p:nvGrpSpPr>
        <p:grpSpPr bwMode="auto">
          <a:xfrm>
            <a:off x="2074863" y="4719638"/>
            <a:ext cx="322262" cy="458787"/>
            <a:chOff x="2636" y="2740"/>
            <a:chExt cx="337" cy="480"/>
          </a:xfrm>
        </p:grpSpPr>
        <p:sp>
          <p:nvSpPr>
            <p:cNvPr id="70937" name="Arc 1807"/>
            <p:cNvSpPr>
              <a:spLocks noChangeAspect="1"/>
            </p:cNvSpPr>
            <p:nvPr/>
          </p:nvSpPr>
          <p:spPr bwMode="auto">
            <a:xfrm>
              <a:off x="2636" y="2932"/>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38" name="Arc 1808"/>
            <p:cNvSpPr>
              <a:spLocks noChangeAspect="1"/>
            </p:cNvSpPr>
            <p:nvPr/>
          </p:nvSpPr>
          <p:spPr bwMode="auto">
            <a:xfrm>
              <a:off x="2805" y="2932"/>
              <a:ext cx="168" cy="28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lnTo>
                    <a:pt x="21600" y="21600"/>
                  </a:lnTo>
                  <a:close/>
                </a:path>
              </a:pathLst>
            </a:custGeom>
            <a:noFill/>
            <a:ln w="19050" cap="rnd">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39" name="Freeform 1809"/>
            <p:cNvSpPr>
              <a:spLocks noChangeAspect="1"/>
            </p:cNvSpPr>
            <p:nvPr/>
          </p:nvSpPr>
          <p:spPr bwMode="auto">
            <a:xfrm flipH="1" flipV="1">
              <a:off x="2780" y="274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70940" name="Line 1810"/>
            <p:cNvSpPr>
              <a:spLocks noChangeAspect="1" noChangeShapeType="1"/>
            </p:cNvSpPr>
            <p:nvPr/>
          </p:nvSpPr>
          <p:spPr bwMode="auto">
            <a:xfrm flipV="1">
              <a:off x="2804" y="2789"/>
              <a:ext cx="0" cy="186"/>
            </a:xfrm>
            <a:prstGeom prst="line">
              <a:avLst/>
            </a:prstGeom>
            <a:noFill/>
            <a:ln w="19050">
              <a:solidFill>
                <a:schemeClr val="tx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29203" name="Rectangle 1811"/>
          <p:cNvSpPr>
            <a:spLocks noChangeAspect="1" noChangeArrowheads="1"/>
          </p:cNvSpPr>
          <p:nvPr/>
        </p:nvSpPr>
        <p:spPr bwMode="auto">
          <a:xfrm flipH="1" flipV="1">
            <a:off x="3544888" y="3552825"/>
            <a:ext cx="74612" cy="52388"/>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29204" name="Group 1812"/>
          <p:cNvGrpSpPr>
            <a:grpSpLocks noChangeAspect="1"/>
          </p:cNvGrpSpPr>
          <p:nvPr/>
        </p:nvGrpSpPr>
        <p:grpSpPr bwMode="auto">
          <a:xfrm>
            <a:off x="1249363" y="3917950"/>
            <a:ext cx="646112" cy="101600"/>
            <a:chOff x="1772" y="1900"/>
            <a:chExt cx="677" cy="106"/>
          </a:xfrm>
        </p:grpSpPr>
        <p:sp>
          <p:nvSpPr>
            <p:cNvPr id="70935" name="Freeform 1813"/>
            <p:cNvSpPr>
              <a:spLocks noChangeAspect="1"/>
            </p:cNvSpPr>
            <p:nvPr/>
          </p:nvSpPr>
          <p:spPr bwMode="auto">
            <a:xfrm>
              <a:off x="1833" y="1900"/>
              <a:ext cx="616" cy="76"/>
            </a:xfrm>
            <a:custGeom>
              <a:avLst/>
              <a:gdLst>
                <a:gd name="T0" fmla="*/ 615 w 616"/>
                <a:gd name="T1" fmla="*/ 63 h 76"/>
                <a:gd name="T2" fmla="*/ 597 w 616"/>
                <a:gd name="T3" fmla="*/ 56 h 76"/>
                <a:gd name="T4" fmla="*/ 581 w 616"/>
                <a:gd name="T5" fmla="*/ 48 h 76"/>
                <a:gd name="T6" fmla="*/ 565 w 616"/>
                <a:gd name="T7" fmla="*/ 42 h 76"/>
                <a:gd name="T8" fmla="*/ 549 w 616"/>
                <a:gd name="T9" fmla="*/ 36 h 76"/>
                <a:gd name="T10" fmla="*/ 532 w 616"/>
                <a:gd name="T11" fmla="*/ 32 h 76"/>
                <a:gd name="T12" fmla="*/ 514 w 616"/>
                <a:gd name="T13" fmla="*/ 27 h 76"/>
                <a:gd name="T14" fmla="*/ 497 w 616"/>
                <a:gd name="T15" fmla="*/ 21 h 76"/>
                <a:gd name="T16" fmla="*/ 481 w 616"/>
                <a:gd name="T17" fmla="*/ 18 h 76"/>
                <a:gd name="T18" fmla="*/ 464 w 616"/>
                <a:gd name="T19" fmla="*/ 14 h 76"/>
                <a:gd name="T20" fmla="*/ 446 w 616"/>
                <a:gd name="T21" fmla="*/ 9 h 76"/>
                <a:gd name="T22" fmla="*/ 429 w 616"/>
                <a:gd name="T23" fmla="*/ 6 h 76"/>
                <a:gd name="T24" fmla="*/ 412 w 616"/>
                <a:gd name="T25" fmla="*/ 5 h 76"/>
                <a:gd name="T26" fmla="*/ 393 w 616"/>
                <a:gd name="T27" fmla="*/ 3 h 76"/>
                <a:gd name="T28" fmla="*/ 376 w 616"/>
                <a:gd name="T29" fmla="*/ 0 h 76"/>
                <a:gd name="T30" fmla="*/ 357 w 616"/>
                <a:gd name="T31" fmla="*/ 0 h 76"/>
                <a:gd name="T32" fmla="*/ 341 w 616"/>
                <a:gd name="T33" fmla="*/ 0 h 76"/>
                <a:gd name="T34" fmla="*/ 322 w 616"/>
                <a:gd name="T35" fmla="*/ 0 h 76"/>
                <a:gd name="T36" fmla="*/ 305 w 616"/>
                <a:gd name="T37" fmla="*/ 0 h 76"/>
                <a:gd name="T38" fmla="*/ 286 w 616"/>
                <a:gd name="T39" fmla="*/ 0 h 76"/>
                <a:gd name="T40" fmla="*/ 269 w 616"/>
                <a:gd name="T41" fmla="*/ 0 h 76"/>
                <a:gd name="T42" fmla="*/ 252 w 616"/>
                <a:gd name="T43" fmla="*/ 2 h 76"/>
                <a:gd name="T44" fmla="*/ 234 w 616"/>
                <a:gd name="T45" fmla="*/ 3 h 76"/>
                <a:gd name="T46" fmla="*/ 217 w 616"/>
                <a:gd name="T47" fmla="*/ 6 h 76"/>
                <a:gd name="T48" fmla="*/ 200 w 616"/>
                <a:gd name="T49" fmla="*/ 9 h 76"/>
                <a:gd name="T50" fmla="*/ 181 w 616"/>
                <a:gd name="T51" fmla="*/ 12 h 76"/>
                <a:gd name="T52" fmla="*/ 165 w 616"/>
                <a:gd name="T53" fmla="*/ 15 h 76"/>
                <a:gd name="T54" fmla="*/ 148 w 616"/>
                <a:gd name="T55" fmla="*/ 20 h 76"/>
                <a:gd name="T56" fmla="*/ 130 w 616"/>
                <a:gd name="T57" fmla="*/ 24 h 76"/>
                <a:gd name="T58" fmla="*/ 113 w 616"/>
                <a:gd name="T59" fmla="*/ 29 h 76"/>
                <a:gd name="T60" fmla="*/ 97 w 616"/>
                <a:gd name="T61" fmla="*/ 33 h 76"/>
                <a:gd name="T62" fmla="*/ 80 w 616"/>
                <a:gd name="T63" fmla="*/ 39 h 76"/>
                <a:gd name="T64" fmla="*/ 62 w 616"/>
                <a:gd name="T65" fmla="*/ 45 h 76"/>
                <a:gd name="T66" fmla="*/ 46 w 616"/>
                <a:gd name="T67" fmla="*/ 53 h 76"/>
                <a:gd name="T68" fmla="*/ 30 w 616"/>
                <a:gd name="T69" fmla="*/ 60 h 76"/>
                <a:gd name="T70" fmla="*/ 14 w 616"/>
                <a:gd name="T71" fmla="*/ 66 h 76"/>
                <a:gd name="T72" fmla="*/ 0 w 616"/>
                <a:gd name="T73" fmla="*/ 75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6" h="76">
                  <a:moveTo>
                    <a:pt x="615" y="63"/>
                  </a:moveTo>
                  <a:lnTo>
                    <a:pt x="597" y="56"/>
                  </a:lnTo>
                  <a:lnTo>
                    <a:pt x="581" y="48"/>
                  </a:lnTo>
                  <a:lnTo>
                    <a:pt x="565" y="42"/>
                  </a:lnTo>
                  <a:lnTo>
                    <a:pt x="549" y="36"/>
                  </a:lnTo>
                  <a:lnTo>
                    <a:pt x="532" y="32"/>
                  </a:lnTo>
                  <a:lnTo>
                    <a:pt x="514" y="27"/>
                  </a:lnTo>
                  <a:lnTo>
                    <a:pt x="497" y="21"/>
                  </a:lnTo>
                  <a:lnTo>
                    <a:pt x="481" y="18"/>
                  </a:lnTo>
                  <a:lnTo>
                    <a:pt x="464" y="14"/>
                  </a:lnTo>
                  <a:lnTo>
                    <a:pt x="446" y="9"/>
                  </a:lnTo>
                  <a:lnTo>
                    <a:pt x="429" y="6"/>
                  </a:lnTo>
                  <a:lnTo>
                    <a:pt x="412" y="5"/>
                  </a:lnTo>
                  <a:lnTo>
                    <a:pt x="393" y="3"/>
                  </a:lnTo>
                  <a:lnTo>
                    <a:pt x="376" y="0"/>
                  </a:lnTo>
                  <a:lnTo>
                    <a:pt x="357" y="0"/>
                  </a:lnTo>
                  <a:lnTo>
                    <a:pt x="341" y="0"/>
                  </a:lnTo>
                  <a:lnTo>
                    <a:pt x="322" y="0"/>
                  </a:lnTo>
                  <a:lnTo>
                    <a:pt x="305" y="0"/>
                  </a:lnTo>
                  <a:lnTo>
                    <a:pt x="286" y="0"/>
                  </a:lnTo>
                  <a:lnTo>
                    <a:pt x="269" y="0"/>
                  </a:lnTo>
                  <a:lnTo>
                    <a:pt x="252" y="2"/>
                  </a:lnTo>
                  <a:lnTo>
                    <a:pt x="234" y="3"/>
                  </a:lnTo>
                  <a:lnTo>
                    <a:pt x="217" y="6"/>
                  </a:lnTo>
                  <a:lnTo>
                    <a:pt x="200" y="9"/>
                  </a:lnTo>
                  <a:lnTo>
                    <a:pt x="181" y="12"/>
                  </a:lnTo>
                  <a:lnTo>
                    <a:pt x="165" y="15"/>
                  </a:lnTo>
                  <a:lnTo>
                    <a:pt x="148" y="20"/>
                  </a:lnTo>
                  <a:lnTo>
                    <a:pt x="130" y="24"/>
                  </a:lnTo>
                  <a:lnTo>
                    <a:pt x="113" y="29"/>
                  </a:lnTo>
                  <a:lnTo>
                    <a:pt x="97" y="33"/>
                  </a:lnTo>
                  <a:lnTo>
                    <a:pt x="80" y="39"/>
                  </a:lnTo>
                  <a:lnTo>
                    <a:pt x="62" y="45"/>
                  </a:lnTo>
                  <a:lnTo>
                    <a:pt x="46" y="53"/>
                  </a:lnTo>
                  <a:lnTo>
                    <a:pt x="30" y="60"/>
                  </a:lnTo>
                  <a:lnTo>
                    <a:pt x="14" y="66"/>
                  </a:lnTo>
                  <a:lnTo>
                    <a:pt x="0" y="75"/>
                  </a:ln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36" name="Freeform 1814"/>
            <p:cNvSpPr>
              <a:spLocks noChangeAspect="1"/>
            </p:cNvSpPr>
            <p:nvPr/>
          </p:nvSpPr>
          <p:spPr bwMode="auto">
            <a:xfrm rot="14451187" flipV="1">
              <a:off x="1796" y="193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grpSp>
      <p:sp>
        <p:nvSpPr>
          <p:cNvPr id="829207" name="Rectangle 1815"/>
          <p:cNvSpPr>
            <a:spLocks noChangeAspect="1" noChangeArrowheads="1"/>
          </p:cNvSpPr>
          <p:nvPr/>
        </p:nvSpPr>
        <p:spPr bwMode="auto">
          <a:xfrm>
            <a:off x="930275" y="3416300"/>
            <a:ext cx="463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Na</a:t>
            </a:r>
            <a:r>
              <a:rPr lang="en-US" sz="1600" baseline="30000">
                <a:solidFill>
                  <a:schemeClr val="tx1"/>
                </a:solidFill>
                <a:latin typeface="Arial Narrow" pitchFamily="34" charset="0"/>
              </a:rPr>
              <a:t>+</a:t>
            </a:r>
          </a:p>
        </p:txBody>
      </p:sp>
      <p:grpSp>
        <p:nvGrpSpPr>
          <p:cNvPr id="829208" name="Group 1816"/>
          <p:cNvGrpSpPr>
            <a:grpSpLocks noChangeAspect="1"/>
          </p:cNvGrpSpPr>
          <p:nvPr/>
        </p:nvGrpSpPr>
        <p:grpSpPr bwMode="auto">
          <a:xfrm>
            <a:off x="1304925" y="3587750"/>
            <a:ext cx="646113" cy="106363"/>
            <a:chOff x="1829" y="1553"/>
            <a:chExt cx="677" cy="113"/>
          </a:xfrm>
        </p:grpSpPr>
        <p:grpSp>
          <p:nvGrpSpPr>
            <p:cNvPr id="70929" name="Group 1817"/>
            <p:cNvGrpSpPr>
              <a:grpSpLocks noChangeAspect="1"/>
            </p:cNvGrpSpPr>
            <p:nvPr/>
          </p:nvGrpSpPr>
          <p:grpSpPr bwMode="auto">
            <a:xfrm>
              <a:off x="1829" y="1553"/>
              <a:ext cx="676" cy="113"/>
              <a:chOff x="1825" y="1609"/>
              <a:chExt cx="676" cy="113"/>
            </a:xfrm>
          </p:grpSpPr>
          <p:sp>
            <p:nvSpPr>
              <p:cNvPr id="70933" name="Freeform 1818"/>
              <p:cNvSpPr>
                <a:spLocks noChangeAspect="1"/>
              </p:cNvSpPr>
              <p:nvPr/>
            </p:nvSpPr>
            <p:spPr bwMode="auto">
              <a:xfrm>
                <a:off x="1825" y="1647"/>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34" name="Freeform 1819"/>
              <p:cNvSpPr>
                <a:spLocks noChangeAspect="1"/>
              </p:cNvSpPr>
              <p:nvPr/>
            </p:nvSpPr>
            <p:spPr bwMode="auto">
              <a:xfrm rot="14451187" flipH="1">
                <a:off x="2432" y="158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grpSp>
        <p:grpSp>
          <p:nvGrpSpPr>
            <p:cNvPr id="70930" name="Group 1820"/>
            <p:cNvGrpSpPr>
              <a:grpSpLocks noChangeAspect="1"/>
            </p:cNvGrpSpPr>
            <p:nvPr/>
          </p:nvGrpSpPr>
          <p:grpSpPr bwMode="auto">
            <a:xfrm>
              <a:off x="1830" y="1554"/>
              <a:ext cx="676" cy="111"/>
              <a:chOff x="1830" y="1554"/>
              <a:chExt cx="676" cy="111"/>
            </a:xfrm>
          </p:grpSpPr>
          <p:sp>
            <p:nvSpPr>
              <p:cNvPr id="70931" name="Freeform 1821"/>
              <p:cNvSpPr>
                <a:spLocks noChangeAspect="1"/>
              </p:cNvSpPr>
              <p:nvPr/>
            </p:nvSpPr>
            <p:spPr bwMode="auto">
              <a:xfrm>
                <a:off x="1830" y="1590"/>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19050" cap="rnd" cmpd="sng">
                <a:solidFill>
                  <a:srgbClr val="00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32" name="Freeform 1822"/>
              <p:cNvSpPr>
                <a:spLocks noChangeAspect="1"/>
              </p:cNvSpPr>
              <p:nvPr/>
            </p:nvSpPr>
            <p:spPr bwMode="auto">
              <a:xfrm rot="14451187" flipH="1">
                <a:off x="2437" y="1530"/>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sp>
        <p:nvSpPr>
          <p:cNvPr id="829215" name="Oval 1823"/>
          <p:cNvSpPr>
            <a:spLocks noChangeAspect="1" noChangeArrowheads="1"/>
          </p:cNvSpPr>
          <p:nvPr/>
        </p:nvSpPr>
        <p:spPr bwMode="auto">
          <a:xfrm>
            <a:off x="1495425" y="3695700"/>
            <a:ext cx="220663" cy="219075"/>
          </a:xfrm>
          <a:prstGeom prst="ellipse">
            <a:avLst/>
          </a:prstGeom>
          <a:solidFill>
            <a:srgbClr val="9999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829216" name="Group 1824"/>
          <p:cNvGrpSpPr>
            <a:grpSpLocks noChangeAspect="1"/>
          </p:cNvGrpSpPr>
          <p:nvPr/>
        </p:nvGrpSpPr>
        <p:grpSpPr bwMode="auto">
          <a:xfrm>
            <a:off x="1250950" y="3917950"/>
            <a:ext cx="646113" cy="101600"/>
            <a:chOff x="1772" y="1900"/>
            <a:chExt cx="677" cy="106"/>
          </a:xfrm>
        </p:grpSpPr>
        <p:sp>
          <p:nvSpPr>
            <p:cNvPr id="70927" name="Freeform 1825"/>
            <p:cNvSpPr>
              <a:spLocks noChangeAspect="1"/>
            </p:cNvSpPr>
            <p:nvPr/>
          </p:nvSpPr>
          <p:spPr bwMode="auto">
            <a:xfrm>
              <a:off x="1833" y="1900"/>
              <a:ext cx="616" cy="76"/>
            </a:xfrm>
            <a:custGeom>
              <a:avLst/>
              <a:gdLst>
                <a:gd name="T0" fmla="*/ 615 w 616"/>
                <a:gd name="T1" fmla="*/ 63 h 76"/>
                <a:gd name="T2" fmla="*/ 597 w 616"/>
                <a:gd name="T3" fmla="*/ 56 h 76"/>
                <a:gd name="T4" fmla="*/ 581 w 616"/>
                <a:gd name="T5" fmla="*/ 48 h 76"/>
                <a:gd name="T6" fmla="*/ 565 w 616"/>
                <a:gd name="T7" fmla="*/ 42 h 76"/>
                <a:gd name="T8" fmla="*/ 549 w 616"/>
                <a:gd name="T9" fmla="*/ 36 h 76"/>
                <a:gd name="T10" fmla="*/ 532 w 616"/>
                <a:gd name="T11" fmla="*/ 32 h 76"/>
                <a:gd name="T12" fmla="*/ 514 w 616"/>
                <a:gd name="T13" fmla="*/ 27 h 76"/>
                <a:gd name="T14" fmla="*/ 497 w 616"/>
                <a:gd name="T15" fmla="*/ 21 h 76"/>
                <a:gd name="T16" fmla="*/ 481 w 616"/>
                <a:gd name="T17" fmla="*/ 18 h 76"/>
                <a:gd name="T18" fmla="*/ 464 w 616"/>
                <a:gd name="T19" fmla="*/ 14 h 76"/>
                <a:gd name="T20" fmla="*/ 446 w 616"/>
                <a:gd name="T21" fmla="*/ 9 h 76"/>
                <a:gd name="T22" fmla="*/ 429 w 616"/>
                <a:gd name="T23" fmla="*/ 6 h 76"/>
                <a:gd name="T24" fmla="*/ 412 w 616"/>
                <a:gd name="T25" fmla="*/ 5 h 76"/>
                <a:gd name="T26" fmla="*/ 393 w 616"/>
                <a:gd name="T27" fmla="*/ 3 h 76"/>
                <a:gd name="T28" fmla="*/ 376 w 616"/>
                <a:gd name="T29" fmla="*/ 0 h 76"/>
                <a:gd name="T30" fmla="*/ 357 w 616"/>
                <a:gd name="T31" fmla="*/ 0 h 76"/>
                <a:gd name="T32" fmla="*/ 341 w 616"/>
                <a:gd name="T33" fmla="*/ 0 h 76"/>
                <a:gd name="T34" fmla="*/ 322 w 616"/>
                <a:gd name="T35" fmla="*/ 0 h 76"/>
                <a:gd name="T36" fmla="*/ 305 w 616"/>
                <a:gd name="T37" fmla="*/ 0 h 76"/>
                <a:gd name="T38" fmla="*/ 286 w 616"/>
                <a:gd name="T39" fmla="*/ 0 h 76"/>
                <a:gd name="T40" fmla="*/ 269 w 616"/>
                <a:gd name="T41" fmla="*/ 0 h 76"/>
                <a:gd name="T42" fmla="*/ 252 w 616"/>
                <a:gd name="T43" fmla="*/ 2 h 76"/>
                <a:gd name="T44" fmla="*/ 234 w 616"/>
                <a:gd name="T45" fmla="*/ 3 h 76"/>
                <a:gd name="T46" fmla="*/ 217 w 616"/>
                <a:gd name="T47" fmla="*/ 6 h 76"/>
                <a:gd name="T48" fmla="*/ 200 w 616"/>
                <a:gd name="T49" fmla="*/ 9 h 76"/>
                <a:gd name="T50" fmla="*/ 181 w 616"/>
                <a:gd name="T51" fmla="*/ 12 h 76"/>
                <a:gd name="T52" fmla="*/ 165 w 616"/>
                <a:gd name="T53" fmla="*/ 15 h 76"/>
                <a:gd name="T54" fmla="*/ 148 w 616"/>
                <a:gd name="T55" fmla="*/ 20 h 76"/>
                <a:gd name="T56" fmla="*/ 130 w 616"/>
                <a:gd name="T57" fmla="*/ 24 h 76"/>
                <a:gd name="T58" fmla="*/ 113 w 616"/>
                <a:gd name="T59" fmla="*/ 29 h 76"/>
                <a:gd name="T60" fmla="*/ 97 w 616"/>
                <a:gd name="T61" fmla="*/ 33 h 76"/>
                <a:gd name="T62" fmla="*/ 80 w 616"/>
                <a:gd name="T63" fmla="*/ 39 h 76"/>
                <a:gd name="T64" fmla="*/ 62 w 616"/>
                <a:gd name="T65" fmla="*/ 45 h 76"/>
                <a:gd name="T66" fmla="*/ 46 w 616"/>
                <a:gd name="T67" fmla="*/ 53 h 76"/>
                <a:gd name="T68" fmla="*/ 30 w 616"/>
                <a:gd name="T69" fmla="*/ 60 h 76"/>
                <a:gd name="T70" fmla="*/ 14 w 616"/>
                <a:gd name="T71" fmla="*/ 66 h 76"/>
                <a:gd name="T72" fmla="*/ 0 w 616"/>
                <a:gd name="T73" fmla="*/ 75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6" h="76">
                  <a:moveTo>
                    <a:pt x="615" y="63"/>
                  </a:moveTo>
                  <a:lnTo>
                    <a:pt x="597" y="56"/>
                  </a:lnTo>
                  <a:lnTo>
                    <a:pt x="581" y="48"/>
                  </a:lnTo>
                  <a:lnTo>
                    <a:pt x="565" y="42"/>
                  </a:lnTo>
                  <a:lnTo>
                    <a:pt x="549" y="36"/>
                  </a:lnTo>
                  <a:lnTo>
                    <a:pt x="532" y="32"/>
                  </a:lnTo>
                  <a:lnTo>
                    <a:pt x="514" y="27"/>
                  </a:lnTo>
                  <a:lnTo>
                    <a:pt x="497" y="21"/>
                  </a:lnTo>
                  <a:lnTo>
                    <a:pt x="481" y="18"/>
                  </a:lnTo>
                  <a:lnTo>
                    <a:pt x="464" y="14"/>
                  </a:lnTo>
                  <a:lnTo>
                    <a:pt x="446" y="9"/>
                  </a:lnTo>
                  <a:lnTo>
                    <a:pt x="429" y="6"/>
                  </a:lnTo>
                  <a:lnTo>
                    <a:pt x="412" y="5"/>
                  </a:lnTo>
                  <a:lnTo>
                    <a:pt x="393" y="3"/>
                  </a:lnTo>
                  <a:lnTo>
                    <a:pt x="376" y="0"/>
                  </a:lnTo>
                  <a:lnTo>
                    <a:pt x="357" y="0"/>
                  </a:lnTo>
                  <a:lnTo>
                    <a:pt x="341" y="0"/>
                  </a:lnTo>
                  <a:lnTo>
                    <a:pt x="322" y="0"/>
                  </a:lnTo>
                  <a:lnTo>
                    <a:pt x="305" y="0"/>
                  </a:lnTo>
                  <a:lnTo>
                    <a:pt x="286" y="0"/>
                  </a:lnTo>
                  <a:lnTo>
                    <a:pt x="269" y="0"/>
                  </a:lnTo>
                  <a:lnTo>
                    <a:pt x="252" y="2"/>
                  </a:lnTo>
                  <a:lnTo>
                    <a:pt x="234" y="3"/>
                  </a:lnTo>
                  <a:lnTo>
                    <a:pt x="217" y="6"/>
                  </a:lnTo>
                  <a:lnTo>
                    <a:pt x="200" y="9"/>
                  </a:lnTo>
                  <a:lnTo>
                    <a:pt x="181" y="12"/>
                  </a:lnTo>
                  <a:lnTo>
                    <a:pt x="165" y="15"/>
                  </a:lnTo>
                  <a:lnTo>
                    <a:pt x="148" y="20"/>
                  </a:lnTo>
                  <a:lnTo>
                    <a:pt x="130" y="24"/>
                  </a:lnTo>
                  <a:lnTo>
                    <a:pt x="113" y="29"/>
                  </a:lnTo>
                  <a:lnTo>
                    <a:pt x="97" y="33"/>
                  </a:lnTo>
                  <a:lnTo>
                    <a:pt x="80" y="39"/>
                  </a:lnTo>
                  <a:lnTo>
                    <a:pt x="62" y="45"/>
                  </a:lnTo>
                  <a:lnTo>
                    <a:pt x="46" y="53"/>
                  </a:lnTo>
                  <a:lnTo>
                    <a:pt x="30" y="60"/>
                  </a:lnTo>
                  <a:lnTo>
                    <a:pt x="14" y="66"/>
                  </a:lnTo>
                  <a:lnTo>
                    <a:pt x="0" y="75"/>
                  </a:lnTo>
                </a:path>
              </a:pathLst>
            </a:custGeom>
            <a:noFill/>
            <a:ln w="19050" cap="rnd" cmpd="sng">
              <a:solidFill>
                <a:srgbClr val="00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28" name="Freeform 1826"/>
            <p:cNvSpPr>
              <a:spLocks noChangeAspect="1"/>
            </p:cNvSpPr>
            <p:nvPr/>
          </p:nvSpPr>
          <p:spPr bwMode="auto">
            <a:xfrm rot="14451187" flipV="1">
              <a:off x="1796" y="193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29219" name="Group 1827"/>
          <p:cNvGrpSpPr>
            <a:grpSpLocks noChangeAspect="1"/>
          </p:cNvGrpSpPr>
          <p:nvPr/>
        </p:nvGrpSpPr>
        <p:grpSpPr bwMode="auto">
          <a:xfrm>
            <a:off x="1250950" y="3917950"/>
            <a:ext cx="646113" cy="101600"/>
            <a:chOff x="1772" y="1900"/>
            <a:chExt cx="677" cy="106"/>
          </a:xfrm>
        </p:grpSpPr>
        <p:sp>
          <p:nvSpPr>
            <p:cNvPr id="70925" name="Freeform 1828"/>
            <p:cNvSpPr>
              <a:spLocks noChangeAspect="1"/>
            </p:cNvSpPr>
            <p:nvPr/>
          </p:nvSpPr>
          <p:spPr bwMode="auto">
            <a:xfrm>
              <a:off x="1833" y="1900"/>
              <a:ext cx="616" cy="76"/>
            </a:xfrm>
            <a:custGeom>
              <a:avLst/>
              <a:gdLst>
                <a:gd name="T0" fmla="*/ 615 w 616"/>
                <a:gd name="T1" fmla="*/ 63 h 76"/>
                <a:gd name="T2" fmla="*/ 597 w 616"/>
                <a:gd name="T3" fmla="*/ 56 h 76"/>
                <a:gd name="T4" fmla="*/ 581 w 616"/>
                <a:gd name="T5" fmla="*/ 48 h 76"/>
                <a:gd name="T6" fmla="*/ 565 w 616"/>
                <a:gd name="T7" fmla="*/ 42 h 76"/>
                <a:gd name="T8" fmla="*/ 549 w 616"/>
                <a:gd name="T9" fmla="*/ 36 h 76"/>
                <a:gd name="T10" fmla="*/ 532 w 616"/>
                <a:gd name="T11" fmla="*/ 32 h 76"/>
                <a:gd name="T12" fmla="*/ 514 w 616"/>
                <a:gd name="T13" fmla="*/ 27 h 76"/>
                <a:gd name="T14" fmla="*/ 497 w 616"/>
                <a:gd name="T15" fmla="*/ 21 h 76"/>
                <a:gd name="T16" fmla="*/ 481 w 616"/>
                <a:gd name="T17" fmla="*/ 18 h 76"/>
                <a:gd name="T18" fmla="*/ 464 w 616"/>
                <a:gd name="T19" fmla="*/ 14 h 76"/>
                <a:gd name="T20" fmla="*/ 446 w 616"/>
                <a:gd name="T21" fmla="*/ 9 h 76"/>
                <a:gd name="T22" fmla="*/ 429 w 616"/>
                <a:gd name="T23" fmla="*/ 6 h 76"/>
                <a:gd name="T24" fmla="*/ 412 w 616"/>
                <a:gd name="T25" fmla="*/ 5 h 76"/>
                <a:gd name="T26" fmla="*/ 393 w 616"/>
                <a:gd name="T27" fmla="*/ 3 h 76"/>
                <a:gd name="T28" fmla="*/ 376 w 616"/>
                <a:gd name="T29" fmla="*/ 0 h 76"/>
                <a:gd name="T30" fmla="*/ 357 w 616"/>
                <a:gd name="T31" fmla="*/ 0 h 76"/>
                <a:gd name="T32" fmla="*/ 341 w 616"/>
                <a:gd name="T33" fmla="*/ 0 h 76"/>
                <a:gd name="T34" fmla="*/ 322 w 616"/>
                <a:gd name="T35" fmla="*/ 0 h 76"/>
                <a:gd name="T36" fmla="*/ 305 w 616"/>
                <a:gd name="T37" fmla="*/ 0 h 76"/>
                <a:gd name="T38" fmla="*/ 286 w 616"/>
                <a:gd name="T39" fmla="*/ 0 h 76"/>
                <a:gd name="T40" fmla="*/ 269 w 616"/>
                <a:gd name="T41" fmla="*/ 0 h 76"/>
                <a:gd name="T42" fmla="*/ 252 w 616"/>
                <a:gd name="T43" fmla="*/ 2 h 76"/>
                <a:gd name="T44" fmla="*/ 234 w 616"/>
                <a:gd name="T45" fmla="*/ 3 h 76"/>
                <a:gd name="T46" fmla="*/ 217 w 616"/>
                <a:gd name="T47" fmla="*/ 6 h 76"/>
                <a:gd name="T48" fmla="*/ 200 w 616"/>
                <a:gd name="T49" fmla="*/ 9 h 76"/>
                <a:gd name="T50" fmla="*/ 181 w 616"/>
                <a:gd name="T51" fmla="*/ 12 h 76"/>
                <a:gd name="T52" fmla="*/ 165 w 616"/>
                <a:gd name="T53" fmla="*/ 15 h 76"/>
                <a:gd name="T54" fmla="*/ 148 w 616"/>
                <a:gd name="T55" fmla="*/ 20 h 76"/>
                <a:gd name="T56" fmla="*/ 130 w 616"/>
                <a:gd name="T57" fmla="*/ 24 h 76"/>
                <a:gd name="T58" fmla="*/ 113 w 616"/>
                <a:gd name="T59" fmla="*/ 29 h 76"/>
                <a:gd name="T60" fmla="*/ 97 w 616"/>
                <a:gd name="T61" fmla="*/ 33 h 76"/>
                <a:gd name="T62" fmla="*/ 80 w 616"/>
                <a:gd name="T63" fmla="*/ 39 h 76"/>
                <a:gd name="T64" fmla="*/ 62 w 616"/>
                <a:gd name="T65" fmla="*/ 45 h 76"/>
                <a:gd name="T66" fmla="*/ 46 w 616"/>
                <a:gd name="T67" fmla="*/ 53 h 76"/>
                <a:gd name="T68" fmla="*/ 30 w 616"/>
                <a:gd name="T69" fmla="*/ 60 h 76"/>
                <a:gd name="T70" fmla="*/ 14 w 616"/>
                <a:gd name="T71" fmla="*/ 66 h 76"/>
                <a:gd name="T72" fmla="*/ 0 w 616"/>
                <a:gd name="T73" fmla="*/ 75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6" h="76">
                  <a:moveTo>
                    <a:pt x="615" y="63"/>
                  </a:moveTo>
                  <a:lnTo>
                    <a:pt x="597" y="56"/>
                  </a:lnTo>
                  <a:lnTo>
                    <a:pt x="581" y="48"/>
                  </a:lnTo>
                  <a:lnTo>
                    <a:pt x="565" y="42"/>
                  </a:lnTo>
                  <a:lnTo>
                    <a:pt x="549" y="36"/>
                  </a:lnTo>
                  <a:lnTo>
                    <a:pt x="532" y="32"/>
                  </a:lnTo>
                  <a:lnTo>
                    <a:pt x="514" y="27"/>
                  </a:lnTo>
                  <a:lnTo>
                    <a:pt x="497" y="21"/>
                  </a:lnTo>
                  <a:lnTo>
                    <a:pt x="481" y="18"/>
                  </a:lnTo>
                  <a:lnTo>
                    <a:pt x="464" y="14"/>
                  </a:lnTo>
                  <a:lnTo>
                    <a:pt x="446" y="9"/>
                  </a:lnTo>
                  <a:lnTo>
                    <a:pt x="429" y="6"/>
                  </a:lnTo>
                  <a:lnTo>
                    <a:pt x="412" y="5"/>
                  </a:lnTo>
                  <a:lnTo>
                    <a:pt x="393" y="3"/>
                  </a:lnTo>
                  <a:lnTo>
                    <a:pt x="376" y="0"/>
                  </a:lnTo>
                  <a:lnTo>
                    <a:pt x="357" y="0"/>
                  </a:lnTo>
                  <a:lnTo>
                    <a:pt x="341" y="0"/>
                  </a:lnTo>
                  <a:lnTo>
                    <a:pt x="322" y="0"/>
                  </a:lnTo>
                  <a:lnTo>
                    <a:pt x="305" y="0"/>
                  </a:lnTo>
                  <a:lnTo>
                    <a:pt x="286" y="0"/>
                  </a:lnTo>
                  <a:lnTo>
                    <a:pt x="269" y="0"/>
                  </a:lnTo>
                  <a:lnTo>
                    <a:pt x="252" y="2"/>
                  </a:lnTo>
                  <a:lnTo>
                    <a:pt x="234" y="3"/>
                  </a:lnTo>
                  <a:lnTo>
                    <a:pt x="217" y="6"/>
                  </a:lnTo>
                  <a:lnTo>
                    <a:pt x="200" y="9"/>
                  </a:lnTo>
                  <a:lnTo>
                    <a:pt x="181" y="12"/>
                  </a:lnTo>
                  <a:lnTo>
                    <a:pt x="165" y="15"/>
                  </a:lnTo>
                  <a:lnTo>
                    <a:pt x="148" y="20"/>
                  </a:lnTo>
                  <a:lnTo>
                    <a:pt x="130" y="24"/>
                  </a:lnTo>
                  <a:lnTo>
                    <a:pt x="113" y="29"/>
                  </a:lnTo>
                  <a:lnTo>
                    <a:pt x="97" y="33"/>
                  </a:lnTo>
                  <a:lnTo>
                    <a:pt x="80" y="39"/>
                  </a:lnTo>
                  <a:lnTo>
                    <a:pt x="62" y="45"/>
                  </a:lnTo>
                  <a:lnTo>
                    <a:pt x="46" y="53"/>
                  </a:lnTo>
                  <a:lnTo>
                    <a:pt x="30" y="60"/>
                  </a:lnTo>
                  <a:lnTo>
                    <a:pt x="14" y="66"/>
                  </a:lnTo>
                  <a:lnTo>
                    <a:pt x="0" y="75"/>
                  </a:lnTo>
                </a:path>
              </a:pathLst>
            </a:custGeom>
            <a:noFill/>
            <a:ln w="19050" cap="rnd" cmpd="sng">
              <a:solidFill>
                <a:srgbClr val="E1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26" name="Freeform 1829"/>
            <p:cNvSpPr>
              <a:spLocks noChangeAspect="1"/>
            </p:cNvSpPr>
            <p:nvPr/>
          </p:nvSpPr>
          <p:spPr bwMode="auto">
            <a:xfrm rot="14451187" flipV="1">
              <a:off x="1796" y="193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nvGrpSpPr>
          <p:cNvPr id="829222" name="Group 1830"/>
          <p:cNvGrpSpPr>
            <a:grpSpLocks noChangeAspect="1"/>
          </p:cNvGrpSpPr>
          <p:nvPr/>
        </p:nvGrpSpPr>
        <p:grpSpPr bwMode="auto">
          <a:xfrm flipV="1">
            <a:off x="1246188" y="4048125"/>
            <a:ext cx="660400" cy="111125"/>
            <a:chOff x="1775" y="2016"/>
            <a:chExt cx="694" cy="117"/>
          </a:xfrm>
        </p:grpSpPr>
        <p:sp>
          <p:nvSpPr>
            <p:cNvPr id="70923" name="Freeform 1831"/>
            <p:cNvSpPr>
              <a:spLocks noChangeAspect="1"/>
            </p:cNvSpPr>
            <p:nvPr/>
          </p:nvSpPr>
          <p:spPr bwMode="auto">
            <a:xfrm flipH="1" flipV="1">
              <a:off x="1854" y="2016"/>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24" name="Freeform 1832"/>
            <p:cNvSpPr>
              <a:spLocks noChangeAspect="1"/>
            </p:cNvSpPr>
            <p:nvPr/>
          </p:nvSpPr>
          <p:spPr bwMode="auto">
            <a:xfrm rot="14451187" flipV="1">
              <a:off x="1799" y="206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grpSp>
      <p:grpSp>
        <p:nvGrpSpPr>
          <p:cNvPr id="829225" name="Group 1833"/>
          <p:cNvGrpSpPr>
            <a:grpSpLocks noChangeAspect="1"/>
          </p:cNvGrpSpPr>
          <p:nvPr/>
        </p:nvGrpSpPr>
        <p:grpSpPr bwMode="auto">
          <a:xfrm flipV="1">
            <a:off x="1246188" y="4048125"/>
            <a:ext cx="660400" cy="111125"/>
            <a:chOff x="1775" y="2016"/>
            <a:chExt cx="694" cy="117"/>
          </a:xfrm>
        </p:grpSpPr>
        <p:sp>
          <p:nvSpPr>
            <p:cNvPr id="70921" name="Freeform 1834"/>
            <p:cNvSpPr>
              <a:spLocks noChangeAspect="1"/>
            </p:cNvSpPr>
            <p:nvPr/>
          </p:nvSpPr>
          <p:spPr bwMode="auto">
            <a:xfrm flipH="1" flipV="1">
              <a:off x="1854" y="2016"/>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19050" cap="rnd" cmpd="sng">
              <a:solidFill>
                <a:schemeClr val="tx1"/>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22" name="Freeform 1835"/>
            <p:cNvSpPr>
              <a:spLocks noChangeAspect="1"/>
            </p:cNvSpPr>
            <p:nvPr/>
          </p:nvSpPr>
          <p:spPr bwMode="auto">
            <a:xfrm rot="14451187" flipV="1">
              <a:off x="1799" y="206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grpSp>
        <p:nvGrpSpPr>
          <p:cNvPr id="829228" name="Group 1836"/>
          <p:cNvGrpSpPr>
            <a:grpSpLocks noChangeAspect="1"/>
          </p:cNvGrpSpPr>
          <p:nvPr/>
        </p:nvGrpSpPr>
        <p:grpSpPr bwMode="auto">
          <a:xfrm flipV="1">
            <a:off x="1246188" y="4048125"/>
            <a:ext cx="660400" cy="111125"/>
            <a:chOff x="1775" y="2016"/>
            <a:chExt cx="694" cy="117"/>
          </a:xfrm>
        </p:grpSpPr>
        <p:sp>
          <p:nvSpPr>
            <p:cNvPr id="70919" name="Freeform 1837"/>
            <p:cNvSpPr>
              <a:spLocks noChangeAspect="1"/>
            </p:cNvSpPr>
            <p:nvPr/>
          </p:nvSpPr>
          <p:spPr bwMode="auto">
            <a:xfrm flipH="1" flipV="1">
              <a:off x="1854" y="2016"/>
              <a:ext cx="615" cy="75"/>
            </a:xfrm>
            <a:custGeom>
              <a:avLst/>
              <a:gdLst>
                <a:gd name="T0" fmla="*/ 0 w 615"/>
                <a:gd name="T1" fmla="*/ 9 h 75"/>
                <a:gd name="T2" fmla="*/ 14 w 615"/>
                <a:gd name="T3" fmla="*/ 15 h 75"/>
                <a:gd name="T4" fmla="*/ 30 w 615"/>
                <a:gd name="T5" fmla="*/ 22 h 75"/>
                <a:gd name="T6" fmla="*/ 48 w 615"/>
                <a:gd name="T7" fmla="*/ 28 h 75"/>
                <a:gd name="T8" fmla="*/ 64 w 615"/>
                <a:gd name="T9" fmla="*/ 34 h 75"/>
                <a:gd name="T10" fmla="*/ 81 w 615"/>
                <a:gd name="T11" fmla="*/ 40 h 75"/>
                <a:gd name="T12" fmla="*/ 98 w 615"/>
                <a:gd name="T13" fmla="*/ 46 h 75"/>
                <a:gd name="T14" fmla="*/ 114 w 615"/>
                <a:gd name="T15" fmla="*/ 51 h 75"/>
                <a:gd name="T16" fmla="*/ 132 w 615"/>
                <a:gd name="T17" fmla="*/ 55 h 75"/>
                <a:gd name="T18" fmla="*/ 149 w 615"/>
                <a:gd name="T19" fmla="*/ 58 h 75"/>
                <a:gd name="T20" fmla="*/ 166 w 615"/>
                <a:gd name="T21" fmla="*/ 61 h 75"/>
                <a:gd name="T22" fmla="*/ 184 w 615"/>
                <a:gd name="T23" fmla="*/ 64 h 75"/>
                <a:gd name="T24" fmla="*/ 201 w 615"/>
                <a:gd name="T25" fmla="*/ 67 h 75"/>
                <a:gd name="T26" fmla="*/ 218 w 615"/>
                <a:gd name="T27" fmla="*/ 70 h 75"/>
                <a:gd name="T28" fmla="*/ 237 w 615"/>
                <a:gd name="T29" fmla="*/ 70 h 75"/>
                <a:gd name="T30" fmla="*/ 254 w 615"/>
                <a:gd name="T31" fmla="*/ 73 h 75"/>
                <a:gd name="T32" fmla="*/ 272 w 615"/>
                <a:gd name="T33" fmla="*/ 73 h 75"/>
                <a:gd name="T34" fmla="*/ 290 w 615"/>
                <a:gd name="T35" fmla="*/ 74 h 75"/>
                <a:gd name="T36" fmla="*/ 307 w 615"/>
                <a:gd name="T37" fmla="*/ 74 h 75"/>
                <a:gd name="T38" fmla="*/ 325 w 615"/>
                <a:gd name="T39" fmla="*/ 73 h 75"/>
                <a:gd name="T40" fmla="*/ 343 w 615"/>
                <a:gd name="T41" fmla="*/ 71 h 75"/>
                <a:gd name="T42" fmla="*/ 360 w 615"/>
                <a:gd name="T43" fmla="*/ 70 h 75"/>
                <a:gd name="T44" fmla="*/ 379 w 615"/>
                <a:gd name="T45" fmla="*/ 68 h 75"/>
                <a:gd name="T46" fmla="*/ 395 w 615"/>
                <a:gd name="T47" fmla="*/ 67 h 75"/>
                <a:gd name="T48" fmla="*/ 412 w 615"/>
                <a:gd name="T49" fmla="*/ 64 h 75"/>
                <a:gd name="T50" fmla="*/ 431 w 615"/>
                <a:gd name="T51" fmla="*/ 61 h 75"/>
                <a:gd name="T52" fmla="*/ 447 w 615"/>
                <a:gd name="T53" fmla="*/ 56 h 75"/>
                <a:gd name="T54" fmla="*/ 464 w 615"/>
                <a:gd name="T55" fmla="*/ 52 h 75"/>
                <a:gd name="T56" fmla="*/ 481 w 615"/>
                <a:gd name="T57" fmla="*/ 49 h 75"/>
                <a:gd name="T58" fmla="*/ 499 w 615"/>
                <a:gd name="T59" fmla="*/ 43 h 75"/>
                <a:gd name="T60" fmla="*/ 515 w 615"/>
                <a:gd name="T61" fmla="*/ 39 h 75"/>
                <a:gd name="T62" fmla="*/ 532 w 615"/>
                <a:gd name="T63" fmla="*/ 33 h 75"/>
                <a:gd name="T64" fmla="*/ 549 w 615"/>
                <a:gd name="T65" fmla="*/ 27 h 75"/>
                <a:gd name="T66" fmla="*/ 565 w 615"/>
                <a:gd name="T67" fmla="*/ 21 h 75"/>
                <a:gd name="T68" fmla="*/ 581 w 615"/>
                <a:gd name="T69" fmla="*/ 14 h 75"/>
                <a:gd name="T70" fmla="*/ 597 w 615"/>
                <a:gd name="T71" fmla="*/ 6 h 75"/>
                <a:gd name="T72" fmla="*/ 614 w 615"/>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5" h="75">
                  <a:moveTo>
                    <a:pt x="0" y="9"/>
                  </a:moveTo>
                  <a:lnTo>
                    <a:pt x="14" y="15"/>
                  </a:lnTo>
                  <a:lnTo>
                    <a:pt x="30" y="22"/>
                  </a:lnTo>
                  <a:lnTo>
                    <a:pt x="48" y="28"/>
                  </a:lnTo>
                  <a:lnTo>
                    <a:pt x="64" y="34"/>
                  </a:lnTo>
                  <a:lnTo>
                    <a:pt x="81" y="40"/>
                  </a:lnTo>
                  <a:lnTo>
                    <a:pt x="98" y="46"/>
                  </a:lnTo>
                  <a:lnTo>
                    <a:pt x="114" y="51"/>
                  </a:lnTo>
                  <a:lnTo>
                    <a:pt x="132" y="55"/>
                  </a:lnTo>
                  <a:lnTo>
                    <a:pt x="149" y="58"/>
                  </a:lnTo>
                  <a:lnTo>
                    <a:pt x="166" y="61"/>
                  </a:lnTo>
                  <a:lnTo>
                    <a:pt x="184" y="64"/>
                  </a:lnTo>
                  <a:lnTo>
                    <a:pt x="201" y="67"/>
                  </a:lnTo>
                  <a:lnTo>
                    <a:pt x="218" y="70"/>
                  </a:lnTo>
                  <a:lnTo>
                    <a:pt x="237" y="70"/>
                  </a:lnTo>
                  <a:lnTo>
                    <a:pt x="254" y="73"/>
                  </a:lnTo>
                  <a:lnTo>
                    <a:pt x="272" y="73"/>
                  </a:lnTo>
                  <a:lnTo>
                    <a:pt x="290" y="74"/>
                  </a:lnTo>
                  <a:lnTo>
                    <a:pt x="307" y="74"/>
                  </a:lnTo>
                  <a:lnTo>
                    <a:pt x="325" y="73"/>
                  </a:lnTo>
                  <a:lnTo>
                    <a:pt x="343" y="71"/>
                  </a:lnTo>
                  <a:lnTo>
                    <a:pt x="360" y="70"/>
                  </a:lnTo>
                  <a:lnTo>
                    <a:pt x="379" y="68"/>
                  </a:lnTo>
                  <a:lnTo>
                    <a:pt x="395" y="67"/>
                  </a:lnTo>
                  <a:lnTo>
                    <a:pt x="412" y="64"/>
                  </a:lnTo>
                  <a:lnTo>
                    <a:pt x="431" y="61"/>
                  </a:lnTo>
                  <a:lnTo>
                    <a:pt x="447" y="56"/>
                  </a:lnTo>
                  <a:lnTo>
                    <a:pt x="464" y="52"/>
                  </a:lnTo>
                  <a:lnTo>
                    <a:pt x="481" y="49"/>
                  </a:lnTo>
                  <a:lnTo>
                    <a:pt x="499" y="43"/>
                  </a:lnTo>
                  <a:lnTo>
                    <a:pt x="515" y="39"/>
                  </a:lnTo>
                  <a:lnTo>
                    <a:pt x="532" y="33"/>
                  </a:lnTo>
                  <a:lnTo>
                    <a:pt x="549" y="27"/>
                  </a:lnTo>
                  <a:lnTo>
                    <a:pt x="565" y="21"/>
                  </a:lnTo>
                  <a:lnTo>
                    <a:pt x="581" y="14"/>
                  </a:lnTo>
                  <a:lnTo>
                    <a:pt x="597" y="6"/>
                  </a:lnTo>
                  <a:lnTo>
                    <a:pt x="614" y="0"/>
                  </a:lnTo>
                </a:path>
              </a:pathLst>
            </a:custGeom>
            <a:noFill/>
            <a:ln w="19050" cap="rnd" cmpd="sng">
              <a:solidFill>
                <a:srgbClr val="E1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20" name="Freeform 1838"/>
            <p:cNvSpPr>
              <a:spLocks noChangeAspect="1"/>
            </p:cNvSpPr>
            <p:nvPr/>
          </p:nvSpPr>
          <p:spPr bwMode="auto">
            <a:xfrm rot="14451187" flipV="1">
              <a:off x="1799" y="2063"/>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nvGrpSpPr>
          <p:cNvPr id="829231" name="Group 1839"/>
          <p:cNvGrpSpPr>
            <a:grpSpLocks noChangeAspect="1"/>
          </p:cNvGrpSpPr>
          <p:nvPr/>
        </p:nvGrpSpPr>
        <p:grpSpPr bwMode="auto">
          <a:xfrm>
            <a:off x="2982913" y="3679825"/>
            <a:ext cx="560387" cy="322263"/>
            <a:chOff x="3588" y="1650"/>
            <a:chExt cx="587" cy="338"/>
          </a:xfrm>
        </p:grpSpPr>
        <p:grpSp>
          <p:nvGrpSpPr>
            <p:cNvPr id="70912" name="Group 1840"/>
            <p:cNvGrpSpPr>
              <a:grpSpLocks noChangeAspect="1"/>
            </p:cNvGrpSpPr>
            <p:nvPr/>
          </p:nvGrpSpPr>
          <p:grpSpPr bwMode="auto">
            <a:xfrm>
              <a:off x="3591" y="1746"/>
              <a:ext cx="573" cy="242"/>
              <a:chOff x="3591" y="1746"/>
              <a:chExt cx="573" cy="242"/>
            </a:xfrm>
          </p:grpSpPr>
          <p:sp>
            <p:nvSpPr>
              <p:cNvPr id="70917" name="Freeform 1841"/>
              <p:cNvSpPr>
                <a:spLocks noChangeAspect="1"/>
              </p:cNvSpPr>
              <p:nvPr/>
            </p:nvSpPr>
            <p:spPr bwMode="auto">
              <a:xfrm>
                <a:off x="3591" y="1746"/>
                <a:ext cx="550" cy="202"/>
              </a:xfrm>
              <a:custGeom>
                <a:avLst/>
                <a:gdLst>
                  <a:gd name="T0" fmla="*/ 151 w 618"/>
                  <a:gd name="T1" fmla="*/ 6022766 h 79"/>
                  <a:gd name="T2" fmla="*/ 148 w 618"/>
                  <a:gd name="T3" fmla="*/ 5218670 h 79"/>
                  <a:gd name="T4" fmla="*/ 142 w 618"/>
                  <a:gd name="T5" fmla="*/ 4518574 h 79"/>
                  <a:gd name="T6" fmla="*/ 138 w 618"/>
                  <a:gd name="T7" fmla="*/ 3822454 h 79"/>
                  <a:gd name="T8" fmla="*/ 133 w 618"/>
                  <a:gd name="T9" fmla="*/ 3274318 h 79"/>
                  <a:gd name="T10" fmla="*/ 128 w 618"/>
                  <a:gd name="T11" fmla="*/ 2653377 h 79"/>
                  <a:gd name="T12" fmla="*/ 123 w 618"/>
                  <a:gd name="T13" fmla="*/ 2196172 h 79"/>
                  <a:gd name="T14" fmla="*/ 118 w 618"/>
                  <a:gd name="T15" fmla="*/ 1710106 h 79"/>
                  <a:gd name="T16" fmla="*/ 112 w 618"/>
                  <a:gd name="T17" fmla="*/ 1313580 h 79"/>
                  <a:gd name="T18" fmla="*/ 107 w 618"/>
                  <a:gd name="T19" fmla="*/ 944690 h 79"/>
                  <a:gd name="T20" fmla="*/ 102 w 618"/>
                  <a:gd name="T21" fmla="*/ 606744 h 79"/>
                  <a:gd name="T22" fmla="*/ 97 w 618"/>
                  <a:gd name="T23" fmla="*/ 392931 h 79"/>
                  <a:gd name="T24" fmla="*/ 93 w 618"/>
                  <a:gd name="T25" fmla="*/ 237291 h 79"/>
                  <a:gd name="T26" fmla="*/ 86 w 618"/>
                  <a:gd name="T27" fmla="*/ 92802 h 79"/>
                  <a:gd name="T28" fmla="*/ 82 w 618"/>
                  <a:gd name="T29" fmla="*/ 0 h 79"/>
                  <a:gd name="T30" fmla="*/ 76 w 618"/>
                  <a:gd name="T31" fmla="*/ 0 h 79"/>
                  <a:gd name="T32" fmla="*/ 70 w 618"/>
                  <a:gd name="T33" fmla="*/ 0 h 79"/>
                  <a:gd name="T34" fmla="*/ 66 w 618"/>
                  <a:gd name="T35" fmla="*/ 92802 h 79"/>
                  <a:gd name="T36" fmla="*/ 61 w 618"/>
                  <a:gd name="T37" fmla="*/ 237291 h 79"/>
                  <a:gd name="T38" fmla="*/ 54 w 618"/>
                  <a:gd name="T39" fmla="*/ 453060 h 79"/>
                  <a:gd name="T40" fmla="*/ 49 w 618"/>
                  <a:gd name="T41" fmla="*/ 705450 h 79"/>
                  <a:gd name="T42" fmla="*/ 44 w 618"/>
                  <a:gd name="T43" fmla="*/ 1004710 h 79"/>
                  <a:gd name="T44" fmla="*/ 39 w 618"/>
                  <a:gd name="T45" fmla="*/ 1313580 h 79"/>
                  <a:gd name="T46" fmla="*/ 34 w 618"/>
                  <a:gd name="T47" fmla="*/ 1710106 h 79"/>
                  <a:gd name="T48" fmla="*/ 29 w 618"/>
                  <a:gd name="T49" fmla="*/ 2256734 h 79"/>
                  <a:gd name="T50" fmla="*/ 24 w 618"/>
                  <a:gd name="T51" fmla="*/ 2724093 h 79"/>
                  <a:gd name="T52" fmla="*/ 19 w 618"/>
                  <a:gd name="T53" fmla="*/ 3274318 h 79"/>
                  <a:gd name="T54" fmla="*/ 14 w 618"/>
                  <a:gd name="T55" fmla="*/ 3906828 h 79"/>
                  <a:gd name="T56" fmla="*/ 10 w 618"/>
                  <a:gd name="T57" fmla="*/ 4612271 h 79"/>
                  <a:gd name="T58" fmla="*/ 4 w 618"/>
                  <a:gd name="T59" fmla="*/ 5317366 h 79"/>
                  <a:gd name="T60" fmla="*/ 0 w 618"/>
                  <a:gd name="T61" fmla="*/ 6079187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28575" cap="rnd" cmpd="sng">
                <a:solidFill>
                  <a:srgbClr val="FFFFFF"/>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18" name="Freeform 1842"/>
              <p:cNvSpPr>
                <a:spLocks noChangeAspect="1"/>
              </p:cNvSpPr>
              <p:nvPr/>
            </p:nvSpPr>
            <p:spPr bwMode="auto">
              <a:xfrm rot="-2224658">
                <a:off x="4118" y="189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FFFFFF"/>
              </a:solidFill>
              <a:ln w="28575" cmpd="sng">
                <a:solidFill>
                  <a:srgbClr val="FFFFFF"/>
                </a:solidFill>
                <a:round/>
                <a:headEnd/>
                <a:tailEnd/>
              </a:ln>
            </p:spPr>
            <p:txBody>
              <a:bodyPr/>
              <a:lstStyle/>
              <a:p>
                <a:endParaRPr lang="en-US"/>
              </a:p>
            </p:txBody>
          </p:sp>
        </p:grpSp>
        <p:grpSp>
          <p:nvGrpSpPr>
            <p:cNvPr id="70913" name="Group 1843"/>
            <p:cNvGrpSpPr>
              <a:grpSpLocks noChangeAspect="1"/>
            </p:cNvGrpSpPr>
            <p:nvPr/>
          </p:nvGrpSpPr>
          <p:grpSpPr bwMode="auto">
            <a:xfrm>
              <a:off x="3588" y="1650"/>
              <a:ext cx="587" cy="95"/>
              <a:chOff x="3588" y="1650"/>
              <a:chExt cx="587" cy="95"/>
            </a:xfrm>
          </p:grpSpPr>
          <p:sp>
            <p:nvSpPr>
              <p:cNvPr id="70915" name="Freeform 1844"/>
              <p:cNvSpPr>
                <a:spLocks noChangeAspect="1"/>
              </p:cNvSpPr>
              <p:nvPr/>
            </p:nvSpPr>
            <p:spPr bwMode="auto">
              <a:xfrm flipV="1">
                <a:off x="3588" y="1666"/>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28575" cap="rnd" cmpd="sng">
                <a:solidFill>
                  <a:srgbClr val="FFFFFF"/>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16" name="Freeform 1845"/>
              <p:cNvSpPr>
                <a:spLocks noChangeAspect="1"/>
              </p:cNvSpPr>
              <p:nvPr/>
            </p:nvSpPr>
            <p:spPr bwMode="auto">
              <a:xfrm rot="3780000" flipV="1">
                <a:off x="4106" y="162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sp>
          <p:nvSpPr>
            <p:cNvPr id="70914" name="Oval 1846"/>
            <p:cNvSpPr>
              <a:spLocks noChangeAspect="1" noChangeArrowheads="1"/>
            </p:cNvSpPr>
            <p:nvPr/>
          </p:nvSpPr>
          <p:spPr bwMode="auto">
            <a:xfrm>
              <a:off x="3763" y="1751"/>
              <a:ext cx="230" cy="230"/>
            </a:xfrm>
            <a:prstGeom prst="ellipse">
              <a:avLst/>
            </a:prstGeom>
            <a:solidFill>
              <a:srgbClr val="9999FF"/>
            </a:solidFill>
            <a:ln w="19050"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29239" name="Group 1847"/>
          <p:cNvGrpSpPr>
            <a:grpSpLocks noChangeAspect="1"/>
          </p:cNvGrpSpPr>
          <p:nvPr/>
        </p:nvGrpSpPr>
        <p:grpSpPr bwMode="auto">
          <a:xfrm>
            <a:off x="2987675" y="3771900"/>
            <a:ext cx="546100" cy="230188"/>
            <a:chOff x="3591" y="1746"/>
            <a:chExt cx="572" cy="242"/>
          </a:xfrm>
        </p:grpSpPr>
        <p:sp>
          <p:nvSpPr>
            <p:cNvPr id="70910" name="Freeform 1848"/>
            <p:cNvSpPr>
              <a:spLocks noChangeAspect="1"/>
            </p:cNvSpPr>
            <p:nvPr/>
          </p:nvSpPr>
          <p:spPr bwMode="auto">
            <a:xfrm>
              <a:off x="3591" y="1746"/>
              <a:ext cx="550" cy="202"/>
            </a:xfrm>
            <a:custGeom>
              <a:avLst/>
              <a:gdLst>
                <a:gd name="T0" fmla="*/ 151 w 618"/>
                <a:gd name="T1" fmla="*/ 6022766 h 79"/>
                <a:gd name="T2" fmla="*/ 148 w 618"/>
                <a:gd name="T3" fmla="*/ 5218670 h 79"/>
                <a:gd name="T4" fmla="*/ 142 w 618"/>
                <a:gd name="T5" fmla="*/ 4518574 h 79"/>
                <a:gd name="T6" fmla="*/ 138 w 618"/>
                <a:gd name="T7" fmla="*/ 3822454 h 79"/>
                <a:gd name="T8" fmla="*/ 133 w 618"/>
                <a:gd name="T9" fmla="*/ 3274318 h 79"/>
                <a:gd name="T10" fmla="*/ 128 w 618"/>
                <a:gd name="T11" fmla="*/ 2653377 h 79"/>
                <a:gd name="T12" fmla="*/ 123 w 618"/>
                <a:gd name="T13" fmla="*/ 2196172 h 79"/>
                <a:gd name="T14" fmla="*/ 118 w 618"/>
                <a:gd name="T15" fmla="*/ 1710106 h 79"/>
                <a:gd name="T16" fmla="*/ 112 w 618"/>
                <a:gd name="T17" fmla="*/ 1313580 h 79"/>
                <a:gd name="T18" fmla="*/ 107 w 618"/>
                <a:gd name="T19" fmla="*/ 944690 h 79"/>
                <a:gd name="T20" fmla="*/ 102 w 618"/>
                <a:gd name="T21" fmla="*/ 606744 h 79"/>
                <a:gd name="T22" fmla="*/ 97 w 618"/>
                <a:gd name="T23" fmla="*/ 392931 h 79"/>
                <a:gd name="T24" fmla="*/ 93 w 618"/>
                <a:gd name="T25" fmla="*/ 237291 h 79"/>
                <a:gd name="T26" fmla="*/ 86 w 618"/>
                <a:gd name="T27" fmla="*/ 92802 h 79"/>
                <a:gd name="T28" fmla="*/ 82 w 618"/>
                <a:gd name="T29" fmla="*/ 0 h 79"/>
                <a:gd name="T30" fmla="*/ 76 w 618"/>
                <a:gd name="T31" fmla="*/ 0 h 79"/>
                <a:gd name="T32" fmla="*/ 70 w 618"/>
                <a:gd name="T33" fmla="*/ 0 h 79"/>
                <a:gd name="T34" fmla="*/ 66 w 618"/>
                <a:gd name="T35" fmla="*/ 92802 h 79"/>
                <a:gd name="T36" fmla="*/ 61 w 618"/>
                <a:gd name="T37" fmla="*/ 237291 h 79"/>
                <a:gd name="T38" fmla="*/ 54 w 618"/>
                <a:gd name="T39" fmla="*/ 453060 h 79"/>
                <a:gd name="T40" fmla="*/ 49 w 618"/>
                <a:gd name="T41" fmla="*/ 705450 h 79"/>
                <a:gd name="T42" fmla="*/ 44 w 618"/>
                <a:gd name="T43" fmla="*/ 1004710 h 79"/>
                <a:gd name="T44" fmla="*/ 39 w 618"/>
                <a:gd name="T45" fmla="*/ 1313580 h 79"/>
                <a:gd name="T46" fmla="*/ 34 w 618"/>
                <a:gd name="T47" fmla="*/ 1710106 h 79"/>
                <a:gd name="T48" fmla="*/ 29 w 618"/>
                <a:gd name="T49" fmla="*/ 2256734 h 79"/>
                <a:gd name="T50" fmla="*/ 24 w 618"/>
                <a:gd name="T51" fmla="*/ 2724093 h 79"/>
                <a:gd name="T52" fmla="*/ 19 w 618"/>
                <a:gd name="T53" fmla="*/ 3274318 h 79"/>
                <a:gd name="T54" fmla="*/ 14 w 618"/>
                <a:gd name="T55" fmla="*/ 3906828 h 79"/>
                <a:gd name="T56" fmla="*/ 10 w 618"/>
                <a:gd name="T57" fmla="*/ 4612271 h 79"/>
                <a:gd name="T58" fmla="*/ 4 w 618"/>
                <a:gd name="T59" fmla="*/ 5317366 h 79"/>
                <a:gd name="T60" fmla="*/ 0 w 618"/>
                <a:gd name="T61" fmla="*/ 6079187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00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11" name="Freeform 1849"/>
            <p:cNvSpPr>
              <a:spLocks noChangeAspect="1"/>
            </p:cNvSpPr>
            <p:nvPr/>
          </p:nvSpPr>
          <p:spPr bwMode="auto">
            <a:xfrm rot="-2224658">
              <a:off x="4117" y="189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rgbClr val="000000"/>
              </a:solidFill>
              <a:round/>
              <a:headEnd/>
              <a:tailEnd/>
            </a:ln>
          </p:spPr>
          <p:txBody>
            <a:bodyPr/>
            <a:lstStyle/>
            <a:p>
              <a:endParaRPr lang="en-US"/>
            </a:p>
          </p:txBody>
        </p:sp>
      </p:grpSp>
      <p:grpSp>
        <p:nvGrpSpPr>
          <p:cNvPr id="829242" name="Group 1850"/>
          <p:cNvGrpSpPr>
            <a:grpSpLocks noChangeAspect="1"/>
          </p:cNvGrpSpPr>
          <p:nvPr/>
        </p:nvGrpSpPr>
        <p:grpSpPr bwMode="auto">
          <a:xfrm>
            <a:off x="2982913" y="3679825"/>
            <a:ext cx="560387" cy="90488"/>
            <a:chOff x="3588" y="1649"/>
            <a:chExt cx="588" cy="96"/>
          </a:xfrm>
        </p:grpSpPr>
        <p:sp>
          <p:nvSpPr>
            <p:cNvPr id="70908" name="Freeform 1851"/>
            <p:cNvSpPr>
              <a:spLocks noChangeAspect="1"/>
            </p:cNvSpPr>
            <p:nvPr/>
          </p:nvSpPr>
          <p:spPr bwMode="auto">
            <a:xfrm rot="3797388" flipV="1">
              <a:off x="4107" y="162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rgbClr val="000000"/>
              </a:solidFill>
              <a:round/>
              <a:headEnd/>
              <a:tailEnd/>
            </a:ln>
          </p:spPr>
          <p:txBody>
            <a:bodyPr/>
            <a:lstStyle/>
            <a:p>
              <a:endParaRPr lang="en-US"/>
            </a:p>
          </p:txBody>
        </p:sp>
        <p:sp>
          <p:nvSpPr>
            <p:cNvPr id="70909" name="Freeform 1852"/>
            <p:cNvSpPr>
              <a:spLocks noChangeAspect="1"/>
            </p:cNvSpPr>
            <p:nvPr/>
          </p:nvSpPr>
          <p:spPr bwMode="auto">
            <a:xfrm flipV="1">
              <a:off x="3588" y="1666"/>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00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29245" name="Group 1853"/>
          <p:cNvGrpSpPr>
            <a:grpSpLocks noChangeAspect="1"/>
          </p:cNvGrpSpPr>
          <p:nvPr/>
        </p:nvGrpSpPr>
        <p:grpSpPr bwMode="auto">
          <a:xfrm>
            <a:off x="2982913" y="3679825"/>
            <a:ext cx="560387" cy="322263"/>
            <a:chOff x="3588" y="1649"/>
            <a:chExt cx="588" cy="339"/>
          </a:xfrm>
        </p:grpSpPr>
        <p:grpSp>
          <p:nvGrpSpPr>
            <p:cNvPr id="70902" name="Group 1854"/>
            <p:cNvGrpSpPr>
              <a:grpSpLocks noChangeAspect="1"/>
            </p:cNvGrpSpPr>
            <p:nvPr/>
          </p:nvGrpSpPr>
          <p:grpSpPr bwMode="auto">
            <a:xfrm>
              <a:off x="3593" y="1746"/>
              <a:ext cx="572" cy="242"/>
              <a:chOff x="3591" y="1746"/>
              <a:chExt cx="572" cy="242"/>
            </a:xfrm>
          </p:grpSpPr>
          <p:sp>
            <p:nvSpPr>
              <p:cNvPr id="70906" name="Freeform 1855"/>
              <p:cNvSpPr>
                <a:spLocks noChangeAspect="1"/>
              </p:cNvSpPr>
              <p:nvPr/>
            </p:nvSpPr>
            <p:spPr bwMode="auto">
              <a:xfrm>
                <a:off x="3591" y="1746"/>
                <a:ext cx="550" cy="202"/>
              </a:xfrm>
              <a:custGeom>
                <a:avLst/>
                <a:gdLst>
                  <a:gd name="T0" fmla="*/ 151 w 618"/>
                  <a:gd name="T1" fmla="*/ 6022766 h 79"/>
                  <a:gd name="T2" fmla="*/ 148 w 618"/>
                  <a:gd name="T3" fmla="*/ 5218670 h 79"/>
                  <a:gd name="T4" fmla="*/ 142 w 618"/>
                  <a:gd name="T5" fmla="*/ 4518574 h 79"/>
                  <a:gd name="T6" fmla="*/ 138 w 618"/>
                  <a:gd name="T7" fmla="*/ 3822454 h 79"/>
                  <a:gd name="T8" fmla="*/ 133 w 618"/>
                  <a:gd name="T9" fmla="*/ 3274318 h 79"/>
                  <a:gd name="T10" fmla="*/ 128 w 618"/>
                  <a:gd name="T11" fmla="*/ 2653377 h 79"/>
                  <a:gd name="T12" fmla="*/ 123 w 618"/>
                  <a:gd name="T13" fmla="*/ 2196172 h 79"/>
                  <a:gd name="T14" fmla="*/ 118 w 618"/>
                  <a:gd name="T15" fmla="*/ 1710106 h 79"/>
                  <a:gd name="T16" fmla="*/ 112 w 618"/>
                  <a:gd name="T17" fmla="*/ 1313580 h 79"/>
                  <a:gd name="T18" fmla="*/ 107 w 618"/>
                  <a:gd name="T19" fmla="*/ 944690 h 79"/>
                  <a:gd name="T20" fmla="*/ 102 w 618"/>
                  <a:gd name="T21" fmla="*/ 606744 h 79"/>
                  <a:gd name="T22" fmla="*/ 97 w 618"/>
                  <a:gd name="T23" fmla="*/ 392931 h 79"/>
                  <a:gd name="T24" fmla="*/ 93 w 618"/>
                  <a:gd name="T25" fmla="*/ 237291 h 79"/>
                  <a:gd name="T26" fmla="*/ 86 w 618"/>
                  <a:gd name="T27" fmla="*/ 92802 h 79"/>
                  <a:gd name="T28" fmla="*/ 82 w 618"/>
                  <a:gd name="T29" fmla="*/ 0 h 79"/>
                  <a:gd name="T30" fmla="*/ 76 w 618"/>
                  <a:gd name="T31" fmla="*/ 0 h 79"/>
                  <a:gd name="T32" fmla="*/ 70 w 618"/>
                  <a:gd name="T33" fmla="*/ 0 h 79"/>
                  <a:gd name="T34" fmla="*/ 66 w 618"/>
                  <a:gd name="T35" fmla="*/ 92802 h 79"/>
                  <a:gd name="T36" fmla="*/ 61 w 618"/>
                  <a:gd name="T37" fmla="*/ 237291 h 79"/>
                  <a:gd name="T38" fmla="*/ 54 w 618"/>
                  <a:gd name="T39" fmla="*/ 453060 h 79"/>
                  <a:gd name="T40" fmla="*/ 49 w 618"/>
                  <a:gd name="T41" fmla="*/ 705450 h 79"/>
                  <a:gd name="T42" fmla="*/ 44 w 618"/>
                  <a:gd name="T43" fmla="*/ 1004710 h 79"/>
                  <a:gd name="T44" fmla="*/ 39 w 618"/>
                  <a:gd name="T45" fmla="*/ 1313580 h 79"/>
                  <a:gd name="T46" fmla="*/ 34 w 618"/>
                  <a:gd name="T47" fmla="*/ 1710106 h 79"/>
                  <a:gd name="T48" fmla="*/ 29 w 618"/>
                  <a:gd name="T49" fmla="*/ 2256734 h 79"/>
                  <a:gd name="T50" fmla="*/ 24 w 618"/>
                  <a:gd name="T51" fmla="*/ 2724093 h 79"/>
                  <a:gd name="T52" fmla="*/ 19 w 618"/>
                  <a:gd name="T53" fmla="*/ 3274318 h 79"/>
                  <a:gd name="T54" fmla="*/ 14 w 618"/>
                  <a:gd name="T55" fmla="*/ 3906828 h 79"/>
                  <a:gd name="T56" fmla="*/ 10 w 618"/>
                  <a:gd name="T57" fmla="*/ 4612271 h 79"/>
                  <a:gd name="T58" fmla="*/ 4 w 618"/>
                  <a:gd name="T59" fmla="*/ 5317366 h 79"/>
                  <a:gd name="T60" fmla="*/ 0 w 618"/>
                  <a:gd name="T61" fmla="*/ 6079187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E1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907" name="Freeform 1856"/>
              <p:cNvSpPr>
                <a:spLocks noChangeAspect="1"/>
              </p:cNvSpPr>
              <p:nvPr/>
            </p:nvSpPr>
            <p:spPr bwMode="auto">
              <a:xfrm rot="-2224658">
                <a:off x="4117" y="189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grpSp>
        <p:grpSp>
          <p:nvGrpSpPr>
            <p:cNvPr id="70903" name="Group 1857"/>
            <p:cNvGrpSpPr>
              <a:grpSpLocks noChangeAspect="1"/>
            </p:cNvGrpSpPr>
            <p:nvPr/>
          </p:nvGrpSpPr>
          <p:grpSpPr bwMode="auto">
            <a:xfrm>
              <a:off x="3588" y="1649"/>
              <a:ext cx="588" cy="96"/>
              <a:chOff x="3588" y="1649"/>
              <a:chExt cx="588" cy="96"/>
            </a:xfrm>
          </p:grpSpPr>
          <p:sp>
            <p:nvSpPr>
              <p:cNvPr id="70904" name="Freeform 1858"/>
              <p:cNvSpPr>
                <a:spLocks noChangeAspect="1"/>
              </p:cNvSpPr>
              <p:nvPr/>
            </p:nvSpPr>
            <p:spPr bwMode="auto">
              <a:xfrm rot="3797388" flipV="1">
                <a:off x="4107" y="1625"/>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a:solidFill>
                  <a:srgbClr val="E10000"/>
                </a:solidFill>
                <a:round/>
                <a:headEnd/>
                <a:tailEnd/>
              </a:ln>
            </p:spPr>
            <p:txBody>
              <a:bodyPr/>
              <a:lstStyle/>
              <a:p>
                <a:endParaRPr lang="en-US"/>
              </a:p>
            </p:txBody>
          </p:sp>
          <p:sp>
            <p:nvSpPr>
              <p:cNvPr id="70905" name="Freeform 1859"/>
              <p:cNvSpPr>
                <a:spLocks noChangeAspect="1"/>
              </p:cNvSpPr>
              <p:nvPr/>
            </p:nvSpPr>
            <p:spPr bwMode="auto">
              <a:xfrm flipV="1">
                <a:off x="3588" y="1666"/>
                <a:ext cx="550" cy="79"/>
              </a:xfrm>
              <a:custGeom>
                <a:avLst/>
                <a:gdLst>
                  <a:gd name="T0" fmla="*/ 151 w 618"/>
                  <a:gd name="T1" fmla="*/ 77 h 79"/>
                  <a:gd name="T2" fmla="*/ 148 w 618"/>
                  <a:gd name="T3" fmla="*/ 67 h 79"/>
                  <a:gd name="T4" fmla="*/ 142 w 618"/>
                  <a:gd name="T5" fmla="*/ 58 h 79"/>
                  <a:gd name="T6" fmla="*/ 138 w 618"/>
                  <a:gd name="T7" fmla="*/ 49 h 79"/>
                  <a:gd name="T8" fmla="*/ 133 w 618"/>
                  <a:gd name="T9" fmla="*/ 42 h 79"/>
                  <a:gd name="T10" fmla="*/ 128 w 618"/>
                  <a:gd name="T11" fmla="*/ 34 h 79"/>
                  <a:gd name="T12" fmla="*/ 123 w 618"/>
                  <a:gd name="T13" fmla="*/ 28 h 79"/>
                  <a:gd name="T14" fmla="*/ 118 w 618"/>
                  <a:gd name="T15" fmla="*/ 22 h 79"/>
                  <a:gd name="T16" fmla="*/ 112 w 618"/>
                  <a:gd name="T17" fmla="*/ 17 h 79"/>
                  <a:gd name="T18" fmla="*/ 107 w 618"/>
                  <a:gd name="T19" fmla="*/ 12 h 79"/>
                  <a:gd name="T20" fmla="*/ 102 w 618"/>
                  <a:gd name="T21" fmla="*/ 8 h 79"/>
                  <a:gd name="T22" fmla="*/ 97 w 618"/>
                  <a:gd name="T23" fmla="*/ 5 h 79"/>
                  <a:gd name="T24" fmla="*/ 93 w 618"/>
                  <a:gd name="T25" fmla="*/ 3 h 79"/>
                  <a:gd name="T26" fmla="*/ 86 w 618"/>
                  <a:gd name="T27" fmla="*/ 1 h 79"/>
                  <a:gd name="T28" fmla="*/ 82 w 618"/>
                  <a:gd name="T29" fmla="*/ 0 h 79"/>
                  <a:gd name="T30" fmla="*/ 76 w 618"/>
                  <a:gd name="T31" fmla="*/ 0 h 79"/>
                  <a:gd name="T32" fmla="*/ 70 w 618"/>
                  <a:gd name="T33" fmla="*/ 0 h 79"/>
                  <a:gd name="T34" fmla="*/ 66 w 618"/>
                  <a:gd name="T35" fmla="*/ 1 h 79"/>
                  <a:gd name="T36" fmla="*/ 61 w 618"/>
                  <a:gd name="T37" fmla="*/ 3 h 79"/>
                  <a:gd name="T38" fmla="*/ 54 w 618"/>
                  <a:gd name="T39" fmla="*/ 6 h 79"/>
                  <a:gd name="T40" fmla="*/ 49 w 618"/>
                  <a:gd name="T41" fmla="*/ 9 h 79"/>
                  <a:gd name="T42" fmla="*/ 44 w 618"/>
                  <a:gd name="T43" fmla="*/ 13 h 79"/>
                  <a:gd name="T44" fmla="*/ 39 w 618"/>
                  <a:gd name="T45" fmla="*/ 17 h 79"/>
                  <a:gd name="T46" fmla="*/ 34 w 618"/>
                  <a:gd name="T47" fmla="*/ 22 h 79"/>
                  <a:gd name="T48" fmla="*/ 29 w 618"/>
                  <a:gd name="T49" fmla="*/ 29 h 79"/>
                  <a:gd name="T50" fmla="*/ 24 w 618"/>
                  <a:gd name="T51" fmla="*/ 35 h 79"/>
                  <a:gd name="T52" fmla="*/ 19 w 618"/>
                  <a:gd name="T53" fmla="*/ 42 h 79"/>
                  <a:gd name="T54" fmla="*/ 14 w 618"/>
                  <a:gd name="T55" fmla="*/ 50 h 79"/>
                  <a:gd name="T56" fmla="*/ 10 w 618"/>
                  <a:gd name="T57" fmla="*/ 59 h 79"/>
                  <a:gd name="T58" fmla="*/ 4 w 618"/>
                  <a:gd name="T59" fmla="*/ 68 h 79"/>
                  <a:gd name="T60" fmla="*/ 0 w 618"/>
                  <a:gd name="T61" fmla="*/ 78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8" h="79">
                    <a:moveTo>
                      <a:pt x="617" y="77"/>
                    </a:moveTo>
                    <a:lnTo>
                      <a:pt x="598" y="67"/>
                    </a:lnTo>
                    <a:lnTo>
                      <a:pt x="578" y="58"/>
                    </a:lnTo>
                    <a:lnTo>
                      <a:pt x="558" y="49"/>
                    </a:lnTo>
                    <a:lnTo>
                      <a:pt x="538" y="42"/>
                    </a:lnTo>
                    <a:lnTo>
                      <a:pt x="518" y="34"/>
                    </a:lnTo>
                    <a:lnTo>
                      <a:pt x="498" y="28"/>
                    </a:lnTo>
                    <a:lnTo>
                      <a:pt x="477" y="22"/>
                    </a:lnTo>
                    <a:lnTo>
                      <a:pt x="456" y="17"/>
                    </a:lnTo>
                    <a:lnTo>
                      <a:pt x="436" y="12"/>
                    </a:lnTo>
                    <a:lnTo>
                      <a:pt x="414" y="8"/>
                    </a:lnTo>
                    <a:lnTo>
                      <a:pt x="393" y="5"/>
                    </a:lnTo>
                    <a:lnTo>
                      <a:pt x="372" y="3"/>
                    </a:lnTo>
                    <a:lnTo>
                      <a:pt x="351" y="1"/>
                    </a:lnTo>
                    <a:lnTo>
                      <a:pt x="330" y="0"/>
                    </a:lnTo>
                    <a:lnTo>
                      <a:pt x="308" y="0"/>
                    </a:lnTo>
                    <a:lnTo>
                      <a:pt x="287" y="0"/>
                    </a:lnTo>
                    <a:lnTo>
                      <a:pt x="266" y="1"/>
                    </a:lnTo>
                    <a:lnTo>
                      <a:pt x="244" y="3"/>
                    </a:lnTo>
                    <a:lnTo>
                      <a:pt x="223" y="6"/>
                    </a:lnTo>
                    <a:lnTo>
                      <a:pt x="202" y="9"/>
                    </a:lnTo>
                    <a:lnTo>
                      <a:pt x="181" y="13"/>
                    </a:lnTo>
                    <a:lnTo>
                      <a:pt x="160" y="17"/>
                    </a:lnTo>
                    <a:lnTo>
                      <a:pt x="139" y="22"/>
                    </a:lnTo>
                    <a:lnTo>
                      <a:pt x="119" y="29"/>
                    </a:lnTo>
                    <a:lnTo>
                      <a:pt x="98" y="35"/>
                    </a:lnTo>
                    <a:lnTo>
                      <a:pt x="78" y="42"/>
                    </a:lnTo>
                    <a:lnTo>
                      <a:pt x="58" y="50"/>
                    </a:lnTo>
                    <a:lnTo>
                      <a:pt x="38" y="59"/>
                    </a:lnTo>
                    <a:lnTo>
                      <a:pt x="19" y="68"/>
                    </a:lnTo>
                    <a:lnTo>
                      <a:pt x="0" y="78"/>
                    </a:lnTo>
                  </a:path>
                </a:pathLst>
              </a:custGeom>
              <a:noFill/>
              <a:ln w="19050" cap="rnd" cmpd="sng">
                <a:solidFill>
                  <a:srgbClr val="E10000"/>
                </a:solidFill>
                <a:prstDash val="solid"/>
                <a:round/>
                <a:headEnd type="none" w="med" len="lg"/>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829252" name="Group 1860"/>
          <p:cNvGrpSpPr>
            <a:grpSpLocks noChangeAspect="1"/>
          </p:cNvGrpSpPr>
          <p:nvPr/>
        </p:nvGrpSpPr>
        <p:grpSpPr bwMode="auto">
          <a:xfrm>
            <a:off x="1220788" y="5307013"/>
            <a:ext cx="690562" cy="149225"/>
            <a:chOff x="1740" y="3355"/>
            <a:chExt cx="724" cy="157"/>
          </a:xfrm>
        </p:grpSpPr>
        <p:grpSp>
          <p:nvGrpSpPr>
            <p:cNvPr id="70898" name="Group 1861"/>
            <p:cNvGrpSpPr>
              <a:grpSpLocks noChangeAspect="1"/>
            </p:cNvGrpSpPr>
            <p:nvPr/>
          </p:nvGrpSpPr>
          <p:grpSpPr bwMode="auto">
            <a:xfrm>
              <a:off x="2247" y="3355"/>
              <a:ext cx="217" cy="157"/>
              <a:chOff x="2247" y="3354"/>
              <a:chExt cx="217" cy="157"/>
            </a:xfrm>
          </p:grpSpPr>
          <p:sp>
            <p:nvSpPr>
              <p:cNvPr id="70900" name="Arc 1862"/>
              <p:cNvSpPr>
                <a:spLocks noChangeAspect="1"/>
              </p:cNvSpPr>
              <p:nvPr/>
            </p:nvSpPr>
            <p:spPr bwMode="auto">
              <a:xfrm rot="5400000" flipV="1">
                <a:off x="2279" y="3364"/>
                <a:ext cx="115" cy="180"/>
              </a:xfrm>
              <a:custGeom>
                <a:avLst/>
                <a:gdLst>
                  <a:gd name="T0" fmla="*/ 0 w 21600"/>
                  <a:gd name="T1" fmla="*/ 0 h 21176"/>
                  <a:gd name="T2" fmla="*/ 0 w 21600"/>
                  <a:gd name="T3" fmla="*/ 0 h 21176"/>
                  <a:gd name="T4" fmla="*/ 0 w 21600"/>
                  <a:gd name="T5" fmla="*/ 0 h 21176"/>
                  <a:gd name="T6" fmla="*/ 0 60000 65536"/>
                  <a:gd name="T7" fmla="*/ 0 60000 65536"/>
                  <a:gd name="T8" fmla="*/ 0 60000 65536"/>
                </a:gdLst>
                <a:ahLst/>
                <a:cxnLst>
                  <a:cxn ang="T6">
                    <a:pos x="T0" y="T1"/>
                  </a:cxn>
                  <a:cxn ang="T7">
                    <a:pos x="T2" y="T3"/>
                  </a:cxn>
                  <a:cxn ang="T8">
                    <a:pos x="T4" y="T5"/>
                  </a:cxn>
                </a:cxnLst>
                <a:rect l="0" t="0" r="r" b="b"/>
                <a:pathLst>
                  <a:path w="21600" h="21176" fill="none" extrusionOk="0">
                    <a:moveTo>
                      <a:pt x="21600" y="0"/>
                    </a:moveTo>
                    <a:cubicBezTo>
                      <a:pt x="21600" y="10287"/>
                      <a:pt x="14344" y="19147"/>
                      <a:pt x="4258" y="21175"/>
                    </a:cubicBezTo>
                  </a:path>
                  <a:path w="21600" h="21176" stroke="0" extrusionOk="0">
                    <a:moveTo>
                      <a:pt x="21600" y="0"/>
                    </a:moveTo>
                    <a:cubicBezTo>
                      <a:pt x="21600" y="10287"/>
                      <a:pt x="14344" y="19147"/>
                      <a:pt x="4258" y="21175"/>
                    </a:cubicBezTo>
                    <a:lnTo>
                      <a:pt x="0" y="0"/>
                    </a:lnTo>
                    <a:lnTo>
                      <a:pt x="21600" y="0"/>
                    </a:lnTo>
                    <a:close/>
                  </a:path>
                </a:pathLst>
              </a:custGeom>
              <a:noFill/>
              <a:ln w="28575" cap="rnd">
                <a:solidFill>
                  <a:schemeClr val="bg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901" name="Freeform 1863"/>
              <p:cNvSpPr>
                <a:spLocks noChangeAspect="1"/>
              </p:cNvSpPr>
              <p:nvPr/>
            </p:nvSpPr>
            <p:spPr bwMode="auto">
              <a:xfrm rot="12826426" flipH="1">
                <a:off x="2418" y="335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sp>
          <p:nvSpPr>
            <p:cNvPr id="70899" name="Arc 1864"/>
            <p:cNvSpPr>
              <a:spLocks noChangeAspect="1"/>
            </p:cNvSpPr>
            <p:nvPr/>
          </p:nvSpPr>
          <p:spPr bwMode="auto">
            <a:xfrm rot="-5400000" flipH="1" flipV="1">
              <a:off x="1803" y="3332"/>
              <a:ext cx="115" cy="24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29257" name="Group 1865"/>
          <p:cNvGrpSpPr>
            <a:grpSpLocks noChangeAspect="1"/>
          </p:cNvGrpSpPr>
          <p:nvPr/>
        </p:nvGrpSpPr>
        <p:grpSpPr bwMode="auto">
          <a:xfrm>
            <a:off x="1220788" y="5305425"/>
            <a:ext cx="690562" cy="150813"/>
            <a:chOff x="1740" y="3354"/>
            <a:chExt cx="724" cy="157"/>
          </a:xfrm>
        </p:grpSpPr>
        <p:grpSp>
          <p:nvGrpSpPr>
            <p:cNvPr id="70894" name="Group 1866"/>
            <p:cNvGrpSpPr>
              <a:grpSpLocks noChangeAspect="1"/>
            </p:cNvGrpSpPr>
            <p:nvPr/>
          </p:nvGrpSpPr>
          <p:grpSpPr bwMode="auto">
            <a:xfrm>
              <a:off x="2247" y="3354"/>
              <a:ext cx="217" cy="157"/>
              <a:chOff x="2247" y="3354"/>
              <a:chExt cx="217" cy="157"/>
            </a:xfrm>
          </p:grpSpPr>
          <p:sp>
            <p:nvSpPr>
              <p:cNvPr id="70896" name="Arc 1867"/>
              <p:cNvSpPr>
                <a:spLocks noChangeAspect="1"/>
              </p:cNvSpPr>
              <p:nvPr/>
            </p:nvSpPr>
            <p:spPr bwMode="auto">
              <a:xfrm rot="5400000" flipV="1">
                <a:off x="2279" y="3364"/>
                <a:ext cx="115" cy="180"/>
              </a:xfrm>
              <a:custGeom>
                <a:avLst/>
                <a:gdLst>
                  <a:gd name="T0" fmla="*/ 0 w 21600"/>
                  <a:gd name="T1" fmla="*/ 0 h 21176"/>
                  <a:gd name="T2" fmla="*/ 0 w 21600"/>
                  <a:gd name="T3" fmla="*/ 0 h 21176"/>
                  <a:gd name="T4" fmla="*/ 0 w 21600"/>
                  <a:gd name="T5" fmla="*/ 0 h 21176"/>
                  <a:gd name="T6" fmla="*/ 0 60000 65536"/>
                  <a:gd name="T7" fmla="*/ 0 60000 65536"/>
                  <a:gd name="T8" fmla="*/ 0 60000 65536"/>
                </a:gdLst>
                <a:ahLst/>
                <a:cxnLst>
                  <a:cxn ang="T6">
                    <a:pos x="T0" y="T1"/>
                  </a:cxn>
                  <a:cxn ang="T7">
                    <a:pos x="T2" y="T3"/>
                  </a:cxn>
                  <a:cxn ang="T8">
                    <a:pos x="T4" y="T5"/>
                  </a:cxn>
                </a:cxnLst>
                <a:rect l="0" t="0" r="r" b="b"/>
                <a:pathLst>
                  <a:path w="21600" h="21176" fill="none" extrusionOk="0">
                    <a:moveTo>
                      <a:pt x="21600" y="0"/>
                    </a:moveTo>
                    <a:cubicBezTo>
                      <a:pt x="21600" y="10287"/>
                      <a:pt x="14344" y="19147"/>
                      <a:pt x="4258" y="21175"/>
                    </a:cubicBezTo>
                  </a:path>
                  <a:path w="21600" h="21176" stroke="0" extrusionOk="0">
                    <a:moveTo>
                      <a:pt x="21600" y="0"/>
                    </a:moveTo>
                    <a:cubicBezTo>
                      <a:pt x="21600" y="10287"/>
                      <a:pt x="14344" y="19147"/>
                      <a:pt x="4258" y="21175"/>
                    </a:cubicBezTo>
                    <a:lnTo>
                      <a:pt x="0" y="0"/>
                    </a:lnTo>
                    <a:lnTo>
                      <a:pt x="21600" y="0"/>
                    </a:lnTo>
                    <a:close/>
                  </a:path>
                </a:pathLst>
              </a:custGeom>
              <a:noFill/>
              <a:ln w="19050" cap="rnd">
                <a:solidFill>
                  <a:srgbClr val="E1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97" name="Freeform 1868"/>
              <p:cNvSpPr>
                <a:spLocks noChangeAspect="1"/>
              </p:cNvSpPr>
              <p:nvPr/>
            </p:nvSpPr>
            <p:spPr bwMode="auto">
              <a:xfrm rot="12826426" flipH="1">
                <a:off x="2418" y="335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E10000"/>
              </a:solidFill>
              <a:ln w="9525" cmpd="sng">
                <a:solidFill>
                  <a:srgbClr val="E10000"/>
                </a:solidFill>
                <a:round/>
                <a:headEnd/>
                <a:tailEnd/>
              </a:ln>
            </p:spPr>
            <p:txBody>
              <a:bodyPr/>
              <a:lstStyle/>
              <a:p>
                <a:endParaRPr lang="en-US"/>
              </a:p>
            </p:txBody>
          </p:sp>
        </p:grpSp>
        <p:sp>
          <p:nvSpPr>
            <p:cNvPr id="70895" name="Arc 1869"/>
            <p:cNvSpPr>
              <a:spLocks noChangeAspect="1"/>
            </p:cNvSpPr>
            <p:nvPr/>
          </p:nvSpPr>
          <p:spPr bwMode="auto">
            <a:xfrm rot="-5400000" flipH="1" flipV="1">
              <a:off x="1803" y="3332"/>
              <a:ext cx="115" cy="24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19050" cap="rnd">
              <a:solidFill>
                <a:srgbClr val="E1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29262" name="Group 1870"/>
          <p:cNvGrpSpPr>
            <a:grpSpLocks noChangeAspect="1"/>
          </p:cNvGrpSpPr>
          <p:nvPr/>
        </p:nvGrpSpPr>
        <p:grpSpPr bwMode="auto">
          <a:xfrm>
            <a:off x="550863" y="5345113"/>
            <a:ext cx="1955800" cy="127000"/>
            <a:chOff x="1038" y="3396"/>
            <a:chExt cx="2051" cy="133"/>
          </a:xfrm>
        </p:grpSpPr>
        <p:grpSp>
          <p:nvGrpSpPr>
            <p:cNvPr id="70884" name="Group 1871"/>
            <p:cNvGrpSpPr>
              <a:grpSpLocks noChangeAspect="1"/>
            </p:cNvGrpSpPr>
            <p:nvPr/>
          </p:nvGrpSpPr>
          <p:grpSpPr bwMode="auto">
            <a:xfrm>
              <a:off x="1038" y="3413"/>
              <a:ext cx="944" cy="115"/>
              <a:chOff x="1038" y="3413"/>
              <a:chExt cx="944" cy="115"/>
            </a:xfrm>
          </p:grpSpPr>
          <p:sp>
            <p:nvSpPr>
              <p:cNvPr id="70892" name="Arc 1872"/>
              <p:cNvSpPr>
                <a:spLocks noChangeAspect="1"/>
              </p:cNvSpPr>
              <p:nvPr/>
            </p:nvSpPr>
            <p:spPr bwMode="auto">
              <a:xfrm rot="-5400000" flipH="1" flipV="1">
                <a:off x="1452" y="2999"/>
                <a:ext cx="115" cy="94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93" name="Arc 1873"/>
              <p:cNvSpPr>
                <a:spLocks noChangeAspect="1"/>
              </p:cNvSpPr>
              <p:nvPr/>
            </p:nvSpPr>
            <p:spPr bwMode="auto">
              <a:xfrm rot="-5400000" flipH="1" flipV="1">
                <a:off x="1452" y="2999"/>
                <a:ext cx="115" cy="94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19050" cap="rnd">
                <a:solidFill>
                  <a:srgbClr val="00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70885" name="Group 1874"/>
            <p:cNvGrpSpPr>
              <a:grpSpLocks noChangeAspect="1"/>
            </p:cNvGrpSpPr>
            <p:nvPr/>
          </p:nvGrpSpPr>
          <p:grpSpPr bwMode="auto">
            <a:xfrm>
              <a:off x="2273" y="3396"/>
              <a:ext cx="816" cy="133"/>
              <a:chOff x="2273" y="3396"/>
              <a:chExt cx="816" cy="133"/>
            </a:xfrm>
          </p:grpSpPr>
          <p:grpSp>
            <p:nvGrpSpPr>
              <p:cNvPr id="70886" name="Group 1875"/>
              <p:cNvGrpSpPr>
                <a:grpSpLocks noChangeAspect="1"/>
              </p:cNvGrpSpPr>
              <p:nvPr/>
            </p:nvGrpSpPr>
            <p:grpSpPr bwMode="auto">
              <a:xfrm>
                <a:off x="2273" y="3396"/>
                <a:ext cx="816" cy="133"/>
                <a:chOff x="2289" y="3396"/>
                <a:chExt cx="816" cy="133"/>
              </a:xfrm>
            </p:grpSpPr>
            <p:sp>
              <p:nvSpPr>
                <p:cNvPr id="70890" name="Arc 1876"/>
                <p:cNvSpPr>
                  <a:spLocks noChangeAspect="1"/>
                </p:cNvSpPr>
                <p:nvPr/>
              </p:nvSpPr>
              <p:spPr bwMode="auto">
                <a:xfrm rot="5400000" flipV="1">
                  <a:off x="2602" y="3101"/>
                  <a:ext cx="115" cy="742"/>
                </a:xfrm>
                <a:custGeom>
                  <a:avLst/>
                  <a:gdLst>
                    <a:gd name="T0" fmla="*/ 0 w 21600"/>
                    <a:gd name="T1" fmla="*/ 0 h 21176"/>
                    <a:gd name="T2" fmla="*/ 0 w 21600"/>
                    <a:gd name="T3" fmla="*/ 0 h 21176"/>
                    <a:gd name="T4" fmla="*/ 0 w 21600"/>
                    <a:gd name="T5" fmla="*/ 0 h 21176"/>
                    <a:gd name="T6" fmla="*/ 0 60000 65536"/>
                    <a:gd name="T7" fmla="*/ 0 60000 65536"/>
                    <a:gd name="T8" fmla="*/ 0 60000 65536"/>
                  </a:gdLst>
                  <a:ahLst/>
                  <a:cxnLst>
                    <a:cxn ang="T6">
                      <a:pos x="T0" y="T1"/>
                    </a:cxn>
                    <a:cxn ang="T7">
                      <a:pos x="T2" y="T3"/>
                    </a:cxn>
                    <a:cxn ang="T8">
                      <a:pos x="T4" y="T5"/>
                    </a:cxn>
                  </a:cxnLst>
                  <a:rect l="0" t="0" r="r" b="b"/>
                  <a:pathLst>
                    <a:path w="21600" h="21176" fill="none" extrusionOk="0">
                      <a:moveTo>
                        <a:pt x="21600" y="0"/>
                      </a:moveTo>
                      <a:cubicBezTo>
                        <a:pt x="21600" y="10287"/>
                        <a:pt x="14344" y="19147"/>
                        <a:pt x="4258" y="21175"/>
                      </a:cubicBezTo>
                    </a:path>
                    <a:path w="21600" h="21176" stroke="0" extrusionOk="0">
                      <a:moveTo>
                        <a:pt x="21600" y="0"/>
                      </a:moveTo>
                      <a:cubicBezTo>
                        <a:pt x="21600" y="10287"/>
                        <a:pt x="14344" y="19147"/>
                        <a:pt x="4258" y="21175"/>
                      </a:cubicBezTo>
                      <a:lnTo>
                        <a:pt x="0" y="0"/>
                      </a:lnTo>
                      <a:lnTo>
                        <a:pt x="21600" y="0"/>
                      </a:lnTo>
                      <a:close/>
                    </a:path>
                  </a:pathLst>
                </a:custGeom>
                <a:noFill/>
                <a:ln w="28575" cap="rnd">
                  <a:solidFill>
                    <a:schemeClr val="bg1"/>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91" name="Freeform 1877"/>
                <p:cNvSpPr>
                  <a:spLocks noChangeAspect="1"/>
                </p:cNvSpPr>
                <p:nvPr/>
              </p:nvSpPr>
              <p:spPr bwMode="auto">
                <a:xfrm rot="14364540" flipH="1">
                  <a:off x="3036" y="337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70887" name="Group 1878"/>
              <p:cNvGrpSpPr>
                <a:grpSpLocks noChangeAspect="1"/>
              </p:cNvGrpSpPr>
              <p:nvPr/>
            </p:nvGrpSpPr>
            <p:grpSpPr bwMode="auto">
              <a:xfrm>
                <a:off x="2273" y="3396"/>
                <a:ext cx="816" cy="133"/>
                <a:chOff x="2289" y="3396"/>
                <a:chExt cx="816" cy="133"/>
              </a:xfrm>
            </p:grpSpPr>
            <p:sp>
              <p:nvSpPr>
                <p:cNvPr id="70888" name="Arc 1879"/>
                <p:cNvSpPr>
                  <a:spLocks noChangeAspect="1"/>
                </p:cNvSpPr>
                <p:nvPr/>
              </p:nvSpPr>
              <p:spPr bwMode="auto">
                <a:xfrm rot="5400000" flipV="1">
                  <a:off x="2602" y="3101"/>
                  <a:ext cx="115" cy="742"/>
                </a:xfrm>
                <a:custGeom>
                  <a:avLst/>
                  <a:gdLst>
                    <a:gd name="T0" fmla="*/ 0 w 21600"/>
                    <a:gd name="T1" fmla="*/ 0 h 21176"/>
                    <a:gd name="T2" fmla="*/ 0 w 21600"/>
                    <a:gd name="T3" fmla="*/ 0 h 21176"/>
                    <a:gd name="T4" fmla="*/ 0 w 21600"/>
                    <a:gd name="T5" fmla="*/ 0 h 21176"/>
                    <a:gd name="T6" fmla="*/ 0 60000 65536"/>
                    <a:gd name="T7" fmla="*/ 0 60000 65536"/>
                    <a:gd name="T8" fmla="*/ 0 60000 65536"/>
                  </a:gdLst>
                  <a:ahLst/>
                  <a:cxnLst>
                    <a:cxn ang="T6">
                      <a:pos x="T0" y="T1"/>
                    </a:cxn>
                    <a:cxn ang="T7">
                      <a:pos x="T2" y="T3"/>
                    </a:cxn>
                    <a:cxn ang="T8">
                      <a:pos x="T4" y="T5"/>
                    </a:cxn>
                  </a:cxnLst>
                  <a:rect l="0" t="0" r="r" b="b"/>
                  <a:pathLst>
                    <a:path w="21600" h="21176" fill="none" extrusionOk="0">
                      <a:moveTo>
                        <a:pt x="21600" y="0"/>
                      </a:moveTo>
                      <a:cubicBezTo>
                        <a:pt x="21600" y="10287"/>
                        <a:pt x="14344" y="19147"/>
                        <a:pt x="4258" y="21175"/>
                      </a:cubicBezTo>
                    </a:path>
                    <a:path w="21600" h="21176" stroke="0" extrusionOk="0">
                      <a:moveTo>
                        <a:pt x="21600" y="0"/>
                      </a:moveTo>
                      <a:cubicBezTo>
                        <a:pt x="21600" y="10287"/>
                        <a:pt x="14344" y="19147"/>
                        <a:pt x="4258" y="21175"/>
                      </a:cubicBezTo>
                      <a:lnTo>
                        <a:pt x="0" y="0"/>
                      </a:lnTo>
                      <a:lnTo>
                        <a:pt x="21600" y="0"/>
                      </a:lnTo>
                      <a:close/>
                    </a:path>
                  </a:pathLst>
                </a:custGeom>
                <a:noFill/>
                <a:ln w="19050" cap="rnd">
                  <a:solidFill>
                    <a:srgbClr val="00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89" name="Freeform 1880"/>
                <p:cNvSpPr>
                  <a:spLocks noChangeAspect="1"/>
                </p:cNvSpPr>
                <p:nvPr/>
              </p:nvSpPr>
              <p:spPr bwMode="auto">
                <a:xfrm rot="14364540" flipH="1">
                  <a:off x="3036" y="337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cmpd="sng">
                  <a:solidFill>
                    <a:srgbClr val="000000"/>
                  </a:solidFill>
                  <a:round/>
                  <a:headEnd/>
                  <a:tailEnd/>
                </a:ln>
              </p:spPr>
              <p:txBody>
                <a:bodyPr/>
                <a:lstStyle/>
                <a:p>
                  <a:endParaRPr lang="en-US"/>
                </a:p>
              </p:txBody>
            </p:sp>
          </p:grpSp>
        </p:grpSp>
      </p:grpSp>
      <p:grpSp>
        <p:nvGrpSpPr>
          <p:cNvPr id="829273" name="Group 1881"/>
          <p:cNvGrpSpPr>
            <a:grpSpLocks noChangeAspect="1"/>
          </p:cNvGrpSpPr>
          <p:nvPr/>
        </p:nvGrpSpPr>
        <p:grpSpPr bwMode="auto">
          <a:xfrm>
            <a:off x="1455738" y="5372100"/>
            <a:ext cx="274637" cy="184150"/>
            <a:chOff x="1999" y="3420"/>
            <a:chExt cx="288" cy="192"/>
          </a:xfrm>
        </p:grpSpPr>
        <p:sp>
          <p:nvSpPr>
            <p:cNvPr id="70879" name="Line 1882"/>
            <p:cNvSpPr>
              <a:spLocks noChangeAspect="1" noChangeShapeType="1"/>
            </p:cNvSpPr>
            <p:nvPr/>
          </p:nvSpPr>
          <p:spPr bwMode="auto">
            <a:xfrm>
              <a:off x="2026" y="3612"/>
              <a:ext cx="240" cy="0"/>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80" name="Oval 1883"/>
            <p:cNvSpPr>
              <a:spLocks noChangeAspect="1" noChangeArrowheads="1"/>
            </p:cNvSpPr>
            <p:nvPr/>
          </p:nvSpPr>
          <p:spPr bwMode="auto">
            <a:xfrm>
              <a:off x="2239" y="3420"/>
              <a:ext cx="48" cy="192"/>
            </a:xfrm>
            <a:prstGeom prst="ellipse">
              <a:avLst/>
            </a:prstGeom>
            <a:solidFill>
              <a:srgbClr val="9999FF"/>
            </a:solidFill>
            <a:ln w="19050">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881" name="Rectangle 1884"/>
            <p:cNvSpPr>
              <a:spLocks noChangeAspect="1" noChangeArrowheads="1"/>
            </p:cNvSpPr>
            <p:nvPr/>
          </p:nvSpPr>
          <p:spPr bwMode="auto">
            <a:xfrm>
              <a:off x="2023" y="3420"/>
              <a:ext cx="240" cy="189"/>
            </a:xfrm>
            <a:prstGeom prst="rect">
              <a:avLst/>
            </a:prstGeom>
            <a:solidFill>
              <a:srgbClr val="9999FF"/>
            </a:solidFill>
            <a:ln>
              <a:noFill/>
            </a:ln>
            <a:effectLst/>
            <a:extLst>
              <a:ext uri="{91240B29-F687-4F45-9708-019B960494DF}">
                <a14:hiddenLine xmlns:a14="http://schemas.microsoft.com/office/drawing/2010/main" w="19050">
                  <a:solidFill>
                    <a:srgbClr val="FF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882" name="Oval 1885"/>
            <p:cNvSpPr>
              <a:spLocks noChangeAspect="1" noChangeArrowheads="1"/>
            </p:cNvSpPr>
            <p:nvPr/>
          </p:nvSpPr>
          <p:spPr bwMode="auto">
            <a:xfrm>
              <a:off x="1999" y="3420"/>
              <a:ext cx="48" cy="192"/>
            </a:xfrm>
            <a:prstGeom prst="ellipse">
              <a:avLst/>
            </a:prstGeom>
            <a:solidFill>
              <a:srgbClr val="FFFFFF"/>
            </a:solidFill>
            <a:ln w="19050">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883" name="Line 1886"/>
            <p:cNvSpPr>
              <a:spLocks noChangeAspect="1" noChangeShapeType="1"/>
            </p:cNvSpPr>
            <p:nvPr/>
          </p:nvSpPr>
          <p:spPr bwMode="auto">
            <a:xfrm>
              <a:off x="2023" y="3420"/>
              <a:ext cx="240" cy="0"/>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29279" name="Rectangle 1887"/>
          <p:cNvSpPr>
            <a:spLocks noChangeAspect="1" noChangeArrowheads="1"/>
          </p:cNvSpPr>
          <p:nvPr/>
        </p:nvSpPr>
        <p:spPr bwMode="auto">
          <a:xfrm>
            <a:off x="947738" y="5064125"/>
            <a:ext cx="4984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latin typeface="Arial Narrow" pitchFamily="34" charset="0"/>
              </a:rPr>
              <a:t>CO</a:t>
            </a:r>
            <a:r>
              <a:rPr lang="en-US" sz="1600" baseline="-14000">
                <a:latin typeface="Arial Narrow" pitchFamily="34" charset="0"/>
              </a:rPr>
              <a:t>2</a:t>
            </a:r>
          </a:p>
        </p:txBody>
      </p:sp>
      <p:grpSp>
        <p:nvGrpSpPr>
          <p:cNvPr id="829280" name="Group 1888"/>
          <p:cNvGrpSpPr>
            <a:grpSpLocks noChangeAspect="1"/>
          </p:cNvGrpSpPr>
          <p:nvPr/>
        </p:nvGrpSpPr>
        <p:grpSpPr bwMode="auto">
          <a:xfrm>
            <a:off x="1355725" y="5210175"/>
            <a:ext cx="401638" cy="44450"/>
            <a:chOff x="1882" y="3254"/>
            <a:chExt cx="421" cy="46"/>
          </a:xfrm>
        </p:grpSpPr>
        <p:grpSp>
          <p:nvGrpSpPr>
            <p:cNvPr id="70873" name="Group 1889"/>
            <p:cNvGrpSpPr>
              <a:grpSpLocks noChangeAspect="1"/>
            </p:cNvGrpSpPr>
            <p:nvPr/>
          </p:nvGrpSpPr>
          <p:grpSpPr bwMode="auto">
            <a:xfrm>
              <a:off x="1882" y="3254"/>
              <a:ext cx="417" cy="46"/>
              <a:chOff x="1886" y="3236"/>
              <a:chExt cx="417" cy="46"/>
            </a:xfrm>
          </p:grpSpPr>
          <p:sp>
            <p:nvSpPr>
              <p:cNvPr id="70877" name="Line 1890"/>
              <p:cNvSpPr>
                <a:spLocks noChangeAspect="1" noChangeShapeType="1"/>
              </p:cNvSpPr>
              <p:nvPr/>
            </p:nvSpPr>
            <p:spPr bwMode="auto">
              <a:xfrm>
                <a:off x="1886" y="3261"/>
                <a:ext cx="342" cy="0"/>
              </a:xfrm>
              <a:prstGeom prst="line">
                <a:avLst/>
              </a:prstGeom>
              <a:noFill/>
              <a:ln w="28575">
                <a:solidFill>
                  <a:schemeClr val="bg1"/>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78" name="Freeform 1891"/>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70874" name="Group 1892"/>
            <p:cNvGrpSpPr>
              <a:grpSpLocks noChangeAspect="1"/>
            </p:cNvGrpSpPr>
            <p:nvPr/>
          </p:nvGrpSpPr>
          <p:grpSpPr bwMode="auto">
            <a:xfrm>
              <a:off x="1886" y="3254"/>
              <a:ext cx="417" cy="46"/>
              <a:chOff x="1886" y="3236"/>
              <a:chExt cx="417" cy="46"/>
            </a:xfrm>
          </p:grpSpPr>
          <p:sp>
            <p:nvSpPr>
              <p:cNvPr id="70875" name="Line 1893"/>
              <p:cNvSpPr>
                <a:spLocks noChangeAspect="1" noChangeShapeType="1"/>
              </p:cNvSpPr>
              <p:nvPr/>
            </p:nvSpPr>
            <p:spPr bwMode="auto">
              <a:xfrm>
                <a:off x="1886" y="3261"/>
                <a:ext cx="342" cy="0"/>
              </a:xfrm>
              <a:prstGeom prst="line">
                <a:avLst/>
              </a:prstGeom>
              <a:noFill/>
              <a:ln w="19050">
                <a:solidFill>
                  <a:schemeClr val="tx2"/>
                </a:solidFill>
                <a:round/>
                <a:headEnd type="none" w="sm" len="sm"/>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76" name="Freeform 1894"/>
              <p:cNvSpPr>
                <a:spLocks noChangeAspect="1"/>
              </p:cNvSpPr>
              <p:nvPr/>
            </p:nvSpPr>
            <p:spPr bwMode="auto">
              <a:xfrm rot="16200000" flipH="1">
                <a:off x="2234" y="3212"/>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tx2"/>
              </a:solidFill>
              <a:ln w="9525">
                <a:solidFill>
                  <a:schemeClr val="tx2"/>
                </a:solidFill>
                <a:round/>
                <a:headEnd/>
                <a:tailEnd/>
              </a:ln>
            </p:spPr>
            <p:txBody>
              <a:bodyPr/>
              <a:lstStyle/>
              <a:p>
                <a:endParaRPr lang="en-US"/>
              </a:p>
            </p:txBody>
          </p:sp>
        </p:grpSp>
      </p:grpSp>
      <p:sp>
        <p:nvSpPr>
          <p:cNvPr id="829288" name="Arc 1896"/>
          <p:cNvSpPr>
            <a:spLocks noChangeAspect="1"/>
          </p:cNvSpPr>
          <p:nvPr/>
        </p:nvSpPr>
        <p:spPr bwMode="auto">
          <a:xfrm rot="4598474" flipV="1">
            <a:off x="1385888" y="3657600"/>
            <a:ext cx="1462087" cy="1662113"/>
          </a:xfrm>
          <a:custGeom>
            <a:avLst/>
            <a:gdLst>
              <a:gd name="T0" fmla="*/ 2147483647 w 19926"/>
              <a:gd name="T1" fmla="*/ 2147483647 h 20609"/>
              <a:gd name="T2" fmla="*/ 0 w 19926"/>
              <a:gd name="T3" fmla="*/ 2147483647 h 20609"/>
              <a:gd name="T4" fmla="*/ 2147483647 w 19926"/>
              <a:gd name="T5" fmla="*/ 0 h 20609"/>
              <a:gd name="T6" fmla="*/ 0 60000 65536"/>
              <a:gd name="T7" fmla="*/ 0 60000 65536"/>
              <a:gd name="T8" fmla="*/ 0 60000 65536"/>
            </a:gdLst>
            <a:ahLst/>
            <a:cxnLst>
              <a:cxn ang="T6">
                <a:pos x="T0" y="T1"/>
              </a:cxn>
              <a:cxn ang="T7">
                <a:pos x="T2" y="T3"/>
              </a:cxn>
              <a:cxn ang="T8">
                <a:pos x="T4" y="T5"/>
              </a:cxn>
            </a:cxnLst>
            <a:rect l="0" t="0" r="r" b="b"/>
            <a:pathLst>
              <a:path w="19926" h="20609" fill="none" extrusionOk="0">
                <a:moveTo>
                  <a:pt x="13458" y="20609"/>
                </a:moveTo>
                <a:cubicBezTo>
                  <a:pt x="7382" y="18702"/>
                  <a:pt x="2457" y="14211"/>
                  <a:pt x="-1" y="8337"/>
                </a:cubicBezTo>
              </a:path>
              <a:path w="19926" h="20609" stroke="0" extrusionOk="0">
                <a:moveTo>
                  <a:pt x="13458" y="20609"/>
                </a:moveTo>
                <a:cubicBezTo>
                  <a:pt x="7382" y="18702"/>
                  <a:pt x="2457" y="14211"/>
                  <a:pt x="-1" y="8337"/>
                </a:cubicBezTo>
                <a:lnTo>
                  <a:pt x="19926" y="0"/>
                </a:lnTo>
                <a:lnTo>
                  <a:pt x="13458" y="20609"/>
                </a:lnTo>
                <a:close/>
              </a:path>
            </a:pathLst>
          </a:custGeom>
          <a:noFill/>
          <a:ln w="50800" cap="rnd">
            <a:solidFill>
              <a:srgbClr val="00CC00"/>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289" name="Arc 1897"/>
          <p:cNvSpPr>
            <a:spLocks noChangeAspect="1"/>
          </p:cNvSpPr>
          <p:nvPr/>
        </p:nvSpPr>
        <p:spPr bwMode="auto">
          <a:xfrm rot="3504283" flipV="1">
            <a:off x="1629569" y="4061619"/>
            <a:ext cx="1357312" cy="1295400"/>
          </a:xfrm>
          <a:custGeom>
            <a:avLst/>
            <a:gdLst>
              <a:gd name="T0" fmla="*/ 2147483647 w 20543"/>
              <a:gd name="T1" fmla="*/ 2147483647 h 20968"/>
              <a:gd name="T2" fmla="*/ 0 w 20543"/>
              <a:gd name="T3" fmla="*/ 2147483647 h 20968"/>
              <a:gd name="T4" fmla="*/ 2147483647 w 20543"/>
              <a:gd name="T5" fmla="*/ 0 h 20968"/>
              <a:gd name="T6" fmla="*/ 0 60000 65536"/>
              <a:gd name="T7" fmla="*/ 0 60000 65536"/>
              <a:gd name="T8" fmla="*/ 0 60000 65536"/>
            </a:gdLst>
            <a:ahLst/>
            <a:cxnLst>
              <a:cxn ang="T6">
                <a:pos x="T0" y="T1"/>
              </a:cxn>
              <a:cxn ang="T7">
                <a:pos x="T2" y="T3"/>
              </a:cxn>
              <a:cxn ang="T8">
                <a:pos x="T4" y="T5"/>
              </a:cxn>
            </a:cxnLst>
            <a:rect l="0" t="0" r="r" b="b"/>
            <a:pathLst>
              <a:path w="20543" h="20968" fill="none" extrusionOk="0">
                <a:moveTo>
                  <a:pt x="15356" y="20967"/>
                </a:moveTo>
                <a:cubicBezTo>
                  <a:pt x="8112" y="19175"/>
                  <a:pt x="2306" y="13771"/>
                  <a:pt x="0" y="6674"/>
                </a:cubicBezTo>
              </a:path>
              <a:path w="20543" h="20968" stroke="0" extrusionOk="0">
                <a:moveTo>
                  <a:pt x="15356" y="20967"/>
                </a:moveTo>
                <a:cubicBezTo>
                  <a:pt x="8112" y="19175"/>
                  <a:pt x="2306" y="13771"/>
                  <a:pt x="0" y="6674"/>
                </a:cubicBezTo>
                <a:lnTo>
                  <a:pt x="20543" y="0"/>
                </a:lnTo>
                <a:lnTo>
                  <a:pt x="15356" y="20967"/>
                </a:lnTo>
                <a:close/>
              </a:path>
            </a:pathLst>
          </a:custGeom>
          <a:noFill/>
          <a:ln w="50800" cap="rnd">
            <a:solidFill>
              <a:srgbClr val="00CC00"/>
            </a:solidFill>
            <a:round/>
            <a:headEnd type="none" w="sm" len="sm"/>
            <a:tailEnd type="stealth"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290" name="AutoShape 1898"/>
          <p:cNvSpPr>
            <a:spLocks noChangeAspect="1" noChangeArrowheads="1"/>
          </p:cNvSpPr>
          <p:nvPr/>
        </p:nvSpPr>
        <p:spPr bwMode="auto">
          <a:xfrm>
            <a:off x="3517900" y="4654550"/>
            <a:ext cx="569913" cy="309563"/>
          </a:xfrm>
          <a:prstGeom prst="plus">
            <a:avLst>
              <a:gd name="adj" fmla="val 25000"/>
            </a:avLst>
          </a:prstGeom>
          <a:solidFill>
            <a:srgbClr val="CB7DA4"/>
          </a:solidFill>
          <a:ln w="1905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r>
              <a:rPr lang="en-US" sz="2000">
                <a:solidFill>
                  <a:schemeClr val="tx1"/>
                </a:solidFill>
                <a:latin typeface="Arial Narrow" pitchFamily="34" charset="0"/>
              </a:rPr>
              <a:t>CO</a:t>
            </a:r>
            <a:r>
              <a:rPr lang="en-US" sz="2000" baseline="-14000">
                <a:solidFill>
                  <a:schemeClr val="tx1"/>
                </a:solidFill>
                <a:latin typeface="Arial Narrow" pitchFamily="34" charset="0"/>
              </a:rPr>
              <a:t>2</a:t>
            </a:r>
            <a:r>
              <a:rPr lang="en-US" sz="2000" baseline="-25000">
                <a:solidFill>
                  <a:schemeClr val="tx1"/>
                </a:solidFill>
                <a:latin typeface="Arial Narrow" pitchFamily="34" charset="0"/>
              </a:rPr>
              <a:t> </a:t>
            </a:r>
            <a:endParaRPr lang="en-US" sz="2000">
              <a:solidFill>
                <a:schemeClr val="tx1"/>
              </a:solidFill>
              <a:latin typeface="Arial Narrow" pitchFamily="34" charset="0"/>
            </a:endParaRPr>
          </a:p>
        </p:txBody>
      </p:sp>
      <p:grpSp>
        <p:nvGrpSpPr>
          <p:cNvPr id="829292" name="Group 1900"/>
          <p:cNvGrpSpPr>
            <a:grpSpLocks noChangeAspect="1"/>
          </p:cNvGrpSpPr>
          <p:nvPr/>
        </p:nvGrpSpPr>
        <p:grpSpPr bwMode="auto">
          <a:xfrm>
            <a:off x="2062163" y="4049713"/>
            <a:ext cx="349250" cy="454025"/>
            <a:chOff x="2622" y="2038"/>
            <a:chExt cx="367" cy="476"/>
          </a:xfrm>
        </p:grpSpPr>
        <p:sp>
          <p:nvSpPr>
            <p:cNvPr id="70868" name="Arc 1901"/>
            <p:cNvSpPr>
              <a:spLocks noChangeAspect="1"/>
            </p:cNvSpPr>
            <p:nvPr/>
          </p:nvSpPr>
          <p:spPr bwMode="auto">
            <a:xfrm flipV="1">
              <a:off x="2637" y="2071"/>
              <a:ext cx="168" cy="312"/>
            </a:xfrm>
            <a:custGeom>
              <a:avLst/>
              <a:gdLst>
                <a:gd name="T0" fmla="*/ 0 w 21600"/>
                <a:gd name="T1" fmla="*/ 0 h 20976"/>
                <a:gd name="T2" fmla="*/ 0 w 21600"/>
                <a:gd name="T3" fmla="*/ 0 h 20976"/>
                <a:gd name="T4" fmla="*/ 0 w 21600"/>
                <a:gd name="T5" fmla="*/ 0 h 20976"/>
                <a:gd name="T6" fmla="*/ 0 60000 65536"/>
                <a:gd name="T7" fmla="*/ 0 60000 65536"/>
                <a:gd name="T8" fmla="*/ 0 60000 65536"/>
              </a:gdLst>
              <a:ahLst/>
              <a:cxnLst>
                <a:cxn ang="T6">
                  <a:pos x="T0" y="T1"/>
                </a:cxn>
                <a:cxn ang="T7">
                  <a:pos x="T2" y="T3"/>
                </a:cxn>
                <a:cxn ang="T8">
                  <a:pos x="T4" y="T5"/>
                </a:cxn>
              </a:cxnLst>
              <a:rect l="0" t="0" r="r" b="b"/>
              <a:pathLst>
                <a:path w="21600" h="20976" fill="none" extrusionOk="0">
                  <a:moveTo>
                    <a:pt x="21600" y="0"/>
                  </a:moveTo>
                  <a:cubicBezTo>
                    <a:pt x="21600" y="9944"/>
                    <a:pt x="14810" y="18603"/>
                    <a:pt x="5154" y="20976"/>
                  </a:cubicBezTo>
                </a:path>
                <a:path w="21600" h="20976" stroke="0" extrusionOk="0">
                  <a:moveTo>
                    <a:pt x="21600" y="0"/>
                  </a:moveTo>
                  <a:cubicBezTo>
                    <a:pt x="21600" y="9944"/>
                    <a:pt x="14810" y="18603"/>
                    <a:pt x="5154" y="20976"/>
                  </a:cubicBezTo>
                  <a:lnTo>
                    <a:pt x="0" y="0"/>
                  </a:lnTo>
                  <a:lnTo>
                    <a:pt x="21600" y="0"/>
                  </a:lnTo>
                  <a:close/>
                </a:path>
              </a:pathLst>
            </a:custGeom>
            <a:noFill/>
            <a:ln w="19050" cap="rnd">
              <a:solidFill>
                <a:srgbClr val="0000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69" name="Arc 1902"/>
            <p:cNvSpPr>
              <a:spLocks noChangeAspect="1"/>
            </p:cNvSpPr>
            <p:nvPr/>
          </p:nvSpPr>
          <p:spPr bwMode="auto">
            <a:xfrm flipV="1">
              <a:off x="2805" y="2073"/>
              <a:ext cx="168" cy="309"/>
            </a:xfrm>
            <a:custGeom>
              <a:avLst/>
              <a:gdLst>
                <a:gd name="T0" fmla="*/ 0 w 21600"/>
                <a:gd name="T1" fmla="*/ 0 h 20811"/>
                <a:gd name="T2" fmla="*/ 0 w 21600"/>
                <a:gd name="T3" fmla="*/ 0 h 20811"/>
                <a:gd name="T4" fmla="*/ 0 w 21600"/>
                <a:gd name="T5" fmla="*/ 0 h 20811"/>
                <a:gd name="T6" fmla="*/ 0 60000 65536"/>
                <a:gd name="T7" fmla="*/ 0 60000 65536"/>
                <a:gd name="T8" fmla="*/ 0 60000 65536"/>
              </a:gdLst>
              <a:ahLst/>
              <a:cxnLst>
                <a:cxn ang="T6">
                  <a:pos x="T0" y="T1"/>
                </a:cxn>
                <a:cxn ang="T7">
                  <a:pos x="T2" y="T3"/>
                </a:cxn>
                <a:cxn ang="T8">
                  <a:pos x="T4" y="T5"/>
                </a:cxn>
              </a:cxnLst>
              <a:rect l="0" t="0" r="r" b="b"/>
              <a:pathLst>
                <a:path w="21600" h="20811" fill="none" extrusionOk="0">
                  <a:moveTo>
                    <a:pt x="15814" y="20810"/>
                  </a:moveTo>
                  <a:cubicBezTo>
                    <a:pt x="6467" y="18212"/>
                    <a:pt x="0" y="9701"/>
                    <a:pt x="0" y="0"/>
                  </a:cubicBezTo>
                </a:path>
                <a:path w="21600" h="20811" stroke="0" extrusionOk="0">
                  <a:moveTo>
                    <a:pt x="15814" y="20810"/>
                  </a:moveTo>
                  <a:cubicBezTo>
                    <a:pt x="6467" y="18212"/>
                    <a:pt x="0" y="9701"/>
                    <a:pt x="0" y="0"/>
                  </a:cubicBezTo>
                  <a:lnTo>
                    <a:pt x="21600" y="0"/>
                  </a:lnTo>
                  <a:lnTo>
                    <a:pt x="15814" y="20810"/>
                  </a:lnTo>
                  <a:close/>
                </a:path>
              </a:pathLst>
            </a:custGeom>
            <a:noFill/>
            <a:ln w="19050" cap="rnd">
              <a:solidFill>
                <a:srgbClr val="000000"/>
              </a:solidFill>
              <a:round/>
              <a:headEnd type="none" w="med" len="lg"/>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70" name="Line 1903"/>
            <p:cNvSpPr>
              <a:spLocks noChangeAspect="1" noChangeShapeType="1"/>
            </p:cNvSpPr>
            <p:nvPr/>
          </p:nvSpPr>
          <p:spPr bwMode="auto">
            <a:xfrm>
              <a:off x="2805" y="2380"/>
              <a:ext cx="0" cy="134"/>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71" name="Freeform 1904"/>
            <p:cNvSpPr>
              <a:spLocks noChangeAspect="1"/>
            </p:cNvSpPr>
            <p:nvPr/>
          </p:nvSpPr>
          <p:spPr bwMode="auto">
            <a:xfrm rot="13917745" flipH="1">
              <a:off x="2920" y="201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sp>
          <p:nvSpPr>
            <p:cNvPr id="70872" name="Freeform 1905"/>
            <p:cNvSpPr>
              <a:spLocks noChangeAspect="1"/>
            </p:cNvSpPr>
            <p:nvPr/>
          </p:nvSpPr>
          <p:spPr bwMode="auto">
            <a:xfrm rot="7682255">
              <a:off x="2646" y="2014"/>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chemeClr val="tx1"/>
              </a:solidFill>
              <a:round/>
              <a:headEnd/>
              <a:tailEnd/>
            </a:ln>
          </p:spPr>
          <p:txBody>
            <a:bodyPr/>
            <a:lstStyle/>
            <a:p>
              <a:endParaRPr lang="en-US"/>
            </a:p>
          </p:txBody>
        </p:sp>
      </p:grpSp>
      <p:sp>
        <p:nvSpPr>
          <p:cNvPr id="829298" name="Rectangle 1906"/>
          <p:cNvSpPr>
            <a:spLocks noChangeAspect="1" noChangeArrowheads="1"/>
          </p:cNvSpPr>
          <p:nvPr/>
        </p:nvSpPr>
        <p:spPr bwMode="auto">
          <a:xfrm>
            <a:off x="2274888" y="3797300"/>
            <a:ext cx="682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latin typeface="Arial Narrow" pitchFamily="34" charset="0"/>
              </a:rPr>
              <a:t>HCO</a:t>
            </a:r>
            <a:r>
              <a:rPr lang="en-US" sz="1600" baseline="-14000">
                <a:latin typeface="Arial Narrow" pitchFamily="34" charset="0"/>
              </a:rPr>
              <a:t>3</a:t>
            </a:r>
            <a:r>
              <a:rPr lang="en-US" sz="1600" baseline="30000">
                <a:latin typeface="Arial Narrow" pitchFamily="34" charset="0"/>
              </a:rPr>
              <a:t>–</a:t>
            </a:r>
          </a:p>
        </p:txBody>
      </p:sp>
      <p:sp>
        <p:nvSpPr>
          <p:cNvPr id="829299" name="Arc 1907"/>
          <p:cNvSpPr>
            <a:spLocks noChangeAspect="1"/>
          </p:cNvSpPr>
          <p:nvPr/>
        </p:nvSpPr>
        <p:spPr bwMode="auto">
          <a:xfrm rot="12197967" flipH="1">
            <a:off x="1347788" y="4700588"/>
            <a:ext cx="241300" cy="147637"/>
          </a:xfrm>
          <a:custGeom>
            <a:avLst/>
            <a:gdLst>
              <a:gd name="T0" fmla="*/ 2147483647 w 21317"/>
              <a:gd name="T1" fmla="*/ 2147483647 h 21570"/>
              <a:gd name="T2" fmla="*/ 0 w 21317"/>
              <a:gd name="T3" fmla="*/ 2147483647 h 21570"/>
              <a:gd name="T4" fmla="*/ 2147483647 w 21317"/>
              <a:gd name="T5" fmla="*/ 0 h 21570"/>
              <a:gd name="T6" fmla="*/ 0 60000 65536"/>
              <a:gd name="T7" fmla="*/ 0 60000 65536"/>
              <a:gd name="T8" fmla="*/ 0 60000 65536"/>
            </a:gdLst>
            <a:ahLst/>
            <a:cxnLst>
              <a:cxn ang="T6">
                <a:pos x="T0" y="T1"/>
              </a:cxn>
              <a:cxn ang="T7">
                <a:pos x="T2" y="T3"/>
              </a:cxn>
              <a:cxn ang="T8">
                <a:pos x="T4" y="T5"/>
              </a:cxn>
            </a:cxnLst>
            <a:rect l="0" t="0" r="r" b="b"/>
            <a:pathLst>
              <a:path w="21317" h="21570" fill="none" extrusionOk="0">
                <a:moveTo>
                  <a:pt x="20181" y="21570"/>
                </a:moveTo>
                <a:cubicBezTo>
                  <a:pt x="10039" y="21036"/>
                  <a:pt x="1638" y="13508"/>
                  <a:pt x="-1" y="3484"/>
                </a:cubicBezTo>
              </a:path>
              <a:path w="21317" h="21570" stroke="0" extrusionOk="0">
                <a:moveTo>
                  <a:pt x="20181" y="21570"/>
                </a:moveTo>
                <a:cubicBezTo>
                  <a:pt x="10039" y="21036"/>
                  <a:pt x="1638" y="13508"/>
                  <a:pt x="-1" y="3484"/>
                </a:cubicBezTo>
                <a:lnTo>
                  <a:pt x="21317" y="0"/>
                </a:lnTo>
                <a:lnTo>
                  <a:pt x="20181" y="21570"/>
                </a:lnTo>
                <a:close/>
              </a:path>
            </a:pathLst>
          </a:custGeom>
          <a:noFill/>
          <a:ln w="25400">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29300" name="Group 1908"/>
          <p:cNvGrpSpPr>
            <a:grpSpLocks noChangeAspect="1"/>
          </p:cNvGrpSpPr>
          <p:nvPr/>
        </p:nvGrpSpPr>
        <p:grpSpPr bwMode="auto">
          <a:xfrm>
            <a:off x="1062038" y="4699000"/>
            <a:ext cx="371475" cy="200025"/>
            <a:chOff x="3840" y="2333"/>
            <a:chExt cx="389" cy="211"/>
          </a:xfrm>
        </p:grpSpPr>
        <p:sp>
          <p:nvSpPr>
            <p:cNvPr id="70866" name="AutoShape 1909"/>
            <p:cNvSpPr>
              <a:spLocks noChangeAspect="1" noChangeArrowheads="1"/>
            </p:cNvSpPr>
            <p:nvPr/>
          </p:nvSpPr>
          <p:spPr bwMode="auto">
            <a:xfrm>
              <a:off x="3840" y="2333"/>
              <a:ext cx="389" cy="211"/>
            </a:xfrm>
            <a:prstGeom prst="cloudCallout">
              <a:avLst>
                <a:gd name="adj1" fmla="val 30398"/>
                <a:gd name="adj2" fmla="val 17546"/>
              </a:avLst>
            </a:prstGeom>
            <a:solidFill>
              <a:srgbClr val="008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700">
                <a:solidFill>
                  <a:schemeClr val="tx1"/>
                </a:solidFill>
              </a:endParaRPr>
            </a:p>
          </p:txBody>
        </p:sp>
        <p:sp>
          <p:nvSpPr>
            <p:cNvPr id="70867" name="Rectangle 1910"/>
            <p:cNvSpPr>
              <a:spLocks noChangeAspect="1" noChangeArrowheads="1"/>
            </p:cNvSpPr>
            <p:nvPr/>
          </p:nvSpPr>
          <p:spPr bwMode="auto">
            <a:xfrm>
              <a:off x="4057" y="2420"/>
              <a:ext cx="134" cy="77"/>
            </a:xfrm>
            <a:prstGeom prst="rect">
              <a:avLst/>
            </a:prstGeom>
            <a:solidFill>
              <a:srgbClr val="008000"/>
            </a:solidFill>
            <a:ln>
              <a:noFill/>
            </a:ln>
            <a:effectLst/>
            <a:extLst>
              <a:ext uri="{91240B29-F687-4F45-9708-019B960494DF}">
                <a14:hiddenLine xmlns:a14="http://schemas.microsoft.com/office/drawing/2010/main" w="12700">
                  <a:solidFill>
                    <a:srgbClr val="008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eaLnBrk="0" hangingPunct="0"/>
              <a:endParaRPr lang="en-US"/>
            </a:p>
          </p:txBody>
        </p:sp>
      </p:grpSp>
      <p:grpSp>
        <p:nvGrpSpPr>
          <p:cNvPr id="829303" name="Group 1911"/>
          <p:cNvGrpSpPr>
            <a:grpSpLocks noChangeAspect="1"/>
          </p:cNvGrpSpPr>
          <p:nvPr/>
        </p:nvGrpSpPr>
        <p:grpSpPr bwMode="auto">
          <a:xfrm>
            <a:off x="3121025" y="5297488"/>
            <a:ext cx="274638" cy="184150"/>
            <a:chOff x="1999" y="3420"/>
            <a:chExt cx="288" cy="192"/>
          </a:xfrm>
        </p:grpSpPr>
        <p:sp>
          <p:nvSpPr>
            <p:cNvPr id="70861" name="Line 1912"/>
            <p:cNvSpPr>
              <a:spLocks noChangeAspect="1" noChangeShapeType="1"/>
            </p:cNvSpPr>
            <p:nvPr/>
          </p:nvSpPr>
          <p:spPr bwMode="auto">
            <a:xfrm>
              <a:off x="2026" y="3612"/>
              <a:ext cx="240" cy="0"/>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62" name="Oval 1913"/>
            <p:cNvSpPr>
              <a:spLocks noChangeAspect="1" noChangeArrowheads="1"/>
            </p:cNvSpPr>
            <p:nvPr/>
          </p:nvSpPr>
          <p:spPr bwMode="auto">
            <a:xfrm>
              <a:off x="2239" y="3420"/>
              <a:ext cx="48" cy="192"/>
            </a:xfrm>
            <a:prstGeom prst="ellipse">
              <a:avLst/>
            </a:prstGeom>
            <a:solidFill>
              <a:srgbClr val="9999FF"/>
            </a:solidFill>
            <a:ln w="19050">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863" name="Rectangle 1914"/>
            <p:cNvSpPr>
              <a:spLocks noChangeAspect="1" noChangeArrowheads="1"/>
            </p:cNvSpPr>
            <p:nvPr/>
          </p:nvSpPr>
          <p:spPr bwMode="auto">
            <a:xfrm>
              <a:off x="2023" y="3420"/>
              <a:ext cx="240" cy="189"/>
            </a:xfrm>
            <a:prstGeom prst="rect">
              <a:avLst/>
            </a:prstGeom>
            <a:solidFill>
              <a:srgbClr val="9999FF"/>
            </a:solidFill>
            <a:ln>
              <a:noFill/>
            </a:ln>
            <a:effectLst/>
            <a:extLst>
              <a:ext uri="{91240B29-F687-4F45-9708-019B960494DF}">
                <a14:hiddenLine xmlns:a14="http://schemas.microsoft.com/office/drawing/2010/main" w="19050">
                  <a:solidFill>
                    <a:srgbClr val="FF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864" name="Oval 1915"/>
            <p:cNvSpPr>
              <a:spLocks noChangeAspect="1" noChangeArrowheads="1"/>
            </p:cNvSpPr>
            <p:nvPr/>
          </p:nvSpPr>
          <p:spPr bwMode="auto">
            <a:xfrm>
              <a:off x="1999" y="3420"/>
              <a:ext cx="48" cy="192"/>
            </a:xfrm>
            <a:prstGeom prst="ellipse">
              <a:avLst/>
            </a:prstGeom>
            <a:solidFill>
              <a:srgbClr val="FFFFFF"/>
            </a:solidFill>
            <a:ln w="19050">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0865" name="Line 1916"/>
            <p:cNvSpPr>
              <a:spLocks noChangeAspect="1" noChangeShapeType="1"/>
            </p:cNvSpPr>
            <p:nvPr/>
          </p:nvSpPr>
          <p:spPr bwMode="auto">
            <a:xfrm>
              <a:off x="2023" y="3420"/>
              <a:ext cx="240" cy="0"/>
            </a:xfrm>
            <a:prstGeom prst="line">
              <a:avLst/>
            </a:prstGeom>
            <a:noFill/>
            <a:ln w="190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29309" name="Rectangle 1917"/>
          <p:cNvSpPr>
            <a:spLocks noChangeAspect="1" noChangeArrowheads="1"/>
          </p:cNvSpPr>
          <p:nvPr/>
        </p:nvSpPr>
        <p:spPr bwMode="auto">
          <a:xfrm>
            <a:off x="1831975" y="3841750"/>
            <a:ext cx="3714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latin typeface="Arial Narrow" pitchFamily="34" charset="0"/>
              </a:rPr>
              <a:t>H</a:t>
            </a:r>
            <a:r>
              <a:rPr lang="en-US" sz="1600" baseline="30000">
                <a:latin typeface="Arial Narrow" pitchFamily="34" charset="0"/>
              </a:rPr>
              <a:t>+</a:t>
            </a:r>
          </a:p>
        </p:txBody>
      </p:sp>
      <p:grpSp>
        <p:nvGrpSpPr>
          <p:cNvPr id="829325" name="Group 1933"/>
          <p:cNvGrpSpPr>
            <a:grpSpLocks/>
          </p:cNvGrpSpPr>
          <p:nvPr/>
        </p:nvGrpSpPr>
        <p:grpSpPr bwMode="auto">
          <a:xfrm>
            <a:off x="2957513" y="3965575"/>
            <a:ext cx="336550" cy="836613"/>
            <a:chOff x="1863" y="2498"/>
            <a:chExt cx="212" cy="527"/>
          </a:xfrm>
        </p:grpSpPr>
        <p:sp>
          <p:nvSpPr>
            <p:cNvPr id="70859" name="Arc 1895"/>
            <p:cNvSpPr>
              <a:spLocks noChangeAspect="1"/>
            </p:cNvSpPr>
            <p:nvPr/>
          </p:nvSpPr>
          <p:spPr bwMode="auto">
            <a:xfrm rot="-6149934" flipH="1" flipV="1">
              <a:off x="1746" y="2697"/>
              <a:ext cx="445" cy="212"/>
            </a:xfrm>
            <a:custGeom>
              <a:avLst/>
              <a:gdLst>
                <a:gd name="T0" fmla="*/ 0 w 36236"/>
                <a:gd name="T1" fmla="*/ 0 h 21600"/>
                <a:gd name="T2" fmla="*/ 0 w 36236"/>
                <a:gd name="T3" fmla="*/ 0 h 21600"/>
                <a:gd name="T4" fmla="*/ 0 w 36236"/>
                <a:gd name="T5" fmla="*/ 0 h 21600"/>
                <a:gd name="T6" fmla="*/ 0 60000 65536"/>
                <a:gd name="T7" fmla="*/ 0 60000 65536"/>
                <a:gd name="T8" fmla="*/ 0 60000 65536"/>
              </a:gdLst>
              <a:ahLst/>
              <a:cxnLst>
                <a:cxn ang="T6">
                  <a:pos x="T0" y="T1"/>
                </a:cxn>
                <a:cxn ang="T7">
                  <a:pos x="T2" y="T3"/>
                </a:cxn>
                <a:cxn ang="T8">
                  <a:pos x="T4" y="T5"/>
                </a:cxn>
              </a:cxnLst>
              <a:rect l="0" t="0" r="r" b="b"/>
              <a:pathLst>
                <a:path w="36236" h="21600" fill="none" extrusionOk="0">
                  <a:moveTo>
                    <a:pt x="36235" y="9772"/>
                  </a:moveTo>
                  <a:cubicBezTo>
                    <a:pt x="32554" y="17028"/>
                    <a:pt x="25108" y="21599"/>
                    <a:pt x="16973" y="21600"/>
                  </a:cubicBezTo>
                  <a:cubicBezTo>
                    <a:pt x="10351" y="21600"/>
                    <a:pt x="4095" y="18562"/>
                    <a:pt x="0" y="13359"/>
                  </a:cubicBezTo>
                </a:path>
                <a:path w="36236" h="21600" stroke="0" extrusionOk="0">
                  <a:moveTo>
                    <a:pt x="36235" y="9772"/>
                  </a:moveTo>
                  <a:cubicBezTo>
                    <a:pt x="32554" y="17028"/>
                    <a:pt x="25108" y="21599"/>
                    <a:pt x="16973" y="21600"/>
                  </a:cubicBezTo>
                  <a:cubicBezTo>
                    <a:pt x="10351" y="21600"/>
                    <a:pt x="4095" y="18562"/>
                    <a:pt x="0" y="13359"/>
                  </a:cubicBezTo>
                  <a:lnTo>
                    <a:pt x="16973" y="0"/>
                  </a:lnTo>
                  <a:lnTo>
                    <a:pt x="36235" y="9772"/>
                  </a:lnTo>
                  <a:close/>
                </a:path>
              </a:pathLst>
            </a:custGeom>
            <a:noFill/>
            <a:ln w="50800" cap="rnd">
              <a:solidFill>
                <a:srgbClr val="00CC00"/>
              </a:solidFill>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860" name="Line 1918"/>
            <p:cNvSpPr>
              <a:spLocks noChangeShapeType="1"/>
            </p:cNvSpPr>
            <p:nvPr/>
          </p:nvSpPr>
          <p:spPr bwMode="auto">
            <a:xfrm flipV="1">
              <a:off x="1891" y="2498"/>
              <a:ext cx="82" cy="98"/>
            </a:xfrm>
            <a:prstGeom prst="line">
              <a:avLst/>
            </a:prstGeom>
            <a:noFill/>
            <a:ln w="50800" cap="rnd">
              <a:solidFill>
                <a:srgbClr val="00CC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9311" name="Rectangle 1919"/>
          <p:cNvSpPr>
            <a:spLocks noChangeAspect="1" noChangeArrowheads="1"/>
          </p:cNvSpPr>
          <p:nvPr/>
        </p:nvSpPr>
        <p:spPr bwMode="auto">
          <a:xfrm>
            <a:off x="2274888" y="3981450"/>
            <a:ext cx="6826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latin typeface="Arial Narrow" pitchFamily="34" charset="0"/>
              </a:rPr>
              <a:t>HCO</a:t>
            </a:r>
            <a:r>
              <a:rPr lang="en-US" sz="1600" baseline="-14000">
                <a:latin typeface="Arial Narrow" pitchFamily="34" charset="0"/>
              </a:rPr>
              <a:t>3</a:t>
            </a:r>
            <a:r>
              <a:rPr lang="en-US" sz="1600" baseline="30000">
                <a:latin typeface="Arial Narrow" pitchFamily="34" charset="0"/>
              </a:rPr>
              <a:t>–</a:t>
            </a:r>
          </a:p>
        </p:txBody>
      </p:sp>
      <p:grpSp>
        <p:nvGrpSpPr>
          <p:cNvPr id="829312" name="Group 1920"/>
          <p:cNvGrpSpPr>
            <a:grpSpLocks/>
          </p:cNvGrpSpPr>
          <p:nvPr/>
        </p:nvGrpSpPr>
        <p:grpSpPr bwMode="auto">
          <a:xfrm>
            <a:off x="1497013" y="4162425"/>
            <a:ext cx="642937" cy="496888"/>
            <a:chOff x="2337" y="2154"/>
            <a:chExt cx="405" cy="313"/>
          </a:xfrm>
        </p:grpSpPr>
        <p:sp>
          <p:nvSpPr>
            <p:cNvPr id="70851" name="Rectangle 1921"/>
            <p:cNvSpPr>
              <a:spLocks noChangeAspect="1" noChangeArrowheads="1"/>
            </p:cNvSpPr>
            <p:nvPr/>
          </p:nvSpPr>
          <p:spPr bwMode="auto">
            <a:xfrm>
              <a:off x="2422" y="2255"/>
              <a:ext cx="32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chemeClr val="tx1"/>
                  </a:solidFill>
                  <a:latin typeface="Arial Narrow" pitchFamily="34" charset="0"/>
                </a:rPr>
                <a:t>ATP</a:t>
              </a:r>
            </a:p>
          </p:txBody>
        </p:sp>
        <p:grpSp>
          <p:nvGrpSpPr>
            <p:cNvPr id="70852" name="Group 1922"/>
            <p:cNvGrpSpPr>
              <a:grpSpLocks noChangeAspect="1"/>
            </p:cNvGrpSpPr>
            <p:nvPr/>
          </p:nvGrpSpPr>
          <p:grpSpPr bwMode="auto">
            <a:xfrm>
              <a:off x="2453" y="2217"/>
              <a:ext cx="172" cy="82"/>
              <a:chOff x="2170" y="2400"/>
              <a:chExt cx="287" cy="136"/>
            </a:xfrm>
          </p:grpSpPr>
          <p:sp>
            <p:nvSpPr>
              <p:cNvPr id="70857" name="Freeform 1923"/>
              <p:cNvSpPr>
                <a:spLocks noChangeAspect="1"/>
              </p:cNvSpPr>
              <p:nvPr/>
            </p:nvSpPr>
            <p:spPr bwMode="auto">
              <a:xfrm rot="3203936" flipV="1">
                <a:off x="2222" y="2369"/>
                <a:ext cx="115" cy="219"/>
              </a:xfrm>
              <a:custGeom>
                <a:avLst/>
                <a:gdLst>
                  <a:gd name="T0" fmla="*/ 1 w 200"/>
                  <a:gd name="T1" fmla="*/ 1 h 226"/>
                  <a:gd name="T2" fmla="*/ 1 w 200"/>
                  <a:gd name="T3" fmla="*/ 25 h 226"/>
                  <a:gd name="T4" fmla="*/ 1 w 200"/>
                  <a:gd name="T5" fmla="*/ 155 h 226"/>
                  <a:gd name="T6" fmla="*/ 0 60000 65536"/>
                  <a:gd name="T7" fmla="*/ 0 60000 65536"/>
                  <a:gd name="T8" fmla="*/ 0 60000 65536"/>
                </a:gdLst>
                <a:ahLst/>
                <a:cxnLst>
                  <a:cxn ang="T6">
                    <a:pos x="T0" y="T1"/>
                  </a:cxn>
                  <a:cxn ang="T7">
                    <a:pos x="T2" y="T3"/>
                  </a:cxn>
                  <a:cxn ang="T8">
                    <a:pos x="T4" y="T5"/>
                  </a:cxn>
                </a:cxnLst>
                <a:rect l="0" t="0" r="r" b="b"/>
                <a:pathLst>
                  <a:path w="200" h="226">
                    <a:moveTo>
                      <a:pt x="200" y="1"/>
                    </a:moveTo>
                    <a:cubicBezTo>
                      <a:pt x="111" y="0"/>
                      <a:pt x="22" y="0"/>
                      <a:pt x="11" y="37"/>
                    </a:cubicBezTo>
                    <a:cubicBezTo>
                      <a:pt x="0" y="74"/>
                      <a:pt x="114" y="195"/>
                      <a:pt x="135" y="226"/>
                    </a:cubicBezTo>
                  </a:path>
                </a:pathLst>
              </a:custGeom>
              <a:noFill/>
              <a:ln w="28575" cap="rnd" cmpd="sng">
                <a:solidFill>
                  <a:srgbClr val="FFFFFF"/>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58" name="Freeform 1924"/>
              <p:cNvSpPr>
                <a:spLocks noChangeAspect="1"/>
              </p:cNvSpPr>
              <p:nvPr/>
            </p:nvSpPr>
            <p:spPr bwMode="auto">
              <a:xfrm rot="15469270" flipH="1">
                <a:off x="2388" y="237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chemeClr val="bg1"/>
              </a:solidFill>
              <a:ln w="28575" cmpd="sng">
                <a:solidFill>
                  <a:schemeClr val="bg1"/>
                </a:solidFill>
                <a:round/>
                <a:headEnd/>
                <a:tailEnd/>
              </a:ln>
            </p:spPr>
            <p:txBody>
              <a:bodyPr/>
              <a:lstStyle/>
              <a:p>
                <a:endParaRPr lang="en-US"/>
              </a:p>
            </p:txBody>
          </p:sp>
        </p:grpSp>
        <p:grpSp>
          <p:nvGrpSpPr>
            <p:cNvPr id="70853" name="Group 1925"/>
            <p:cNvGrpSpPr>
              <a:grpSpLocks noChangeAspect="1"/>
            </p:cNvGrpSpPr>
            <p:nvPr/>
          </p:nvGrpSpPr>
          <p:grpSpPr bwMode="auto">
            <a:xfrm>
              <a:off x="2453" y="2217"/>
              <a:ext cx="172" cy="82"/>
              <a:chOff x="2170" y="2400"/>
              <a:chExt cx="287" cy="136"/>
            </a:xfrm>
          </p:grpSpPr>
          <p:sp>
            <p:nvSpPr>
              <p:cNvPr id="70855" name="Freeform 1926"/>
              <p:cNvSpPr>
                <a:spLocks noChangeAspect="1"/>
              </p:cNvSpPr>
              <p:nvPr/>
            </p:nvSpPr>
            <p:spPr bwMode="auto">
              <a:xfrm rot="3203936" flipV="1">
                <a:off x="2222" y="2369"/>
                <a:ext cx="115" cy="219"/>
              </a:xfrm>
              <a:custGeom>
                <a:avLst/>
                <a:gdLst>
                  <a:gd name="T0" fmla="*/ 1 w 200"/>
                  <a:gd name="T1" fmla="*/ 1 h 226"/>
                  <a:gd name="T2" fmla="*/ 1 w 200"/>
                  <a:gd name="T3" fmla="*/ 25 h 226"/>
                  <a:gd name="T4" fmla="*/ 1 w 200"/>
                  <a:gd name="T5" fmla="*/ 155 h 226"/>
                  <a:gd name="T6" fmla="*/ 0 60000 65536"/>
                  <a:gd name="T7" fmla="*/ 0 60000 65536"/>
                  <a:gd name="T8" fmla="*/ 0 60000 65536"/>
                </a:gdLst>
                <a:ahLst/>
                <a:cxnLst>
                  <a:cxn ang="T6">
                    <a:pos x="T0" y="T1"/>
                  </a:cxn>
                  <a:cxn ang="T7">
                    <a:pos x="T2" y="T3"/>
                  </a:cxn>
                  <a:cxn ang="T8">
                    <a:pos x="T4" y="T5"/>
                  </a:cxn>
                </a:cxnLst>
                <a:rect l="0" t="0" r="r" b="b"/>
                <a:pathLst>
                  <a:path w="200" h="226">
                    <a:moveTo>
                      <a:pt x="200" y="1"/>
                    </a:moveTo>
                    <a:cubicBezTo>
                      <a:pt x="111" y="0"/>
                      <a:pt x="22" y="0"/>
                      <a:pt x="11" y="37"/>
                    </a:cubicBezTo>
                    <a:cubicBezTo>
                      <a:pt x="0" y="74"/>
                      <a:pt x="114" y="195"/>
                      <a:pt x="135" y="226"/>
                    </a:cubicBezTo>
                  </a:path>
                </a:pathLst>
              </a:custGeom>
              <a:noFill/>
              <a:ln w="19050" cap="rnd" cmpd="sng">
                <a:solidFill>
                  <a:srgbClr val="000000"/>
                </a:solidFill>
                <a:prstDash val="solid"/>
                <a:round/>
                <a:headEnd type="none" w="sm" len="sm"/>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0856" name="Freeform 1927"/>
              <p:cNvSpPr>
                <a:spLocks noChangeAspect="1"/>
              </p:cNvSpPr>
              <p:nvPr/>
            </p:nvSpPr>
            <p:spPr bwMode="auto">
              <a:xfrm rot="15469270" flipH="1">
                <a:off x="2388" y="2376"/>
                <a:ext cx="46" cy="93"/>
              </a:xfrm>
              <a:custGeom>
                <a:avLst/>
                <a:gdLst>
                  <a:gd name="T0" fmla="*/ 76377 w 22"/>
                  <a:gd name="T1" fmla="*/ 384050 h 37"/>
                  <a:gd name="T2" fmla="*/ 0 w 22"/>
                  <a:gd name="T3" fmla="*/ 0 h 37"/>
                  <a:gd name="T4" fmla="*/ 0 w 22"/>
                  <a:gd name="T5" fmla="*/ 0 h 37"/>
                  <a:gd name="T6" fmla="*/ 49638 w 22"/>
                  <a:gd name="T7" fmla="*/ 1216945 h 37"/>
                  <a:gd name="T8" fmla="*/ 49638 w 22"/>
                  <a:gd name="T9" fmla="*/ 1216945 h 37"/>
                  <a:gd name="T10" fmla="*/ 76377 w 22"/>
                  <a:gd name="T11" fmla="*/ 2354727 h 37"/>
                  <a:gd name="T12" fmla="*/ 76377 w 22"/>
                  <a:gd name="T13" fmla="*/ 2354727 h 37"/>
                  <a:gd name="T14" fmla="*/ 97838 w 22"/>
                  <a:gd name="T15" fmla="*/ 1216945 h 37"/>
                  <a:gd name="T16" fmla="*/ 153427 w 22"/>
                  <a:gd name="T17" fmla="*/ 0 h 37"/>
                  <a:gd name="T18" fmla="*/ 153427 w 22"/>
                  <a:gd name="T19" fmla="*/ 0 h 37"/>
                  <a:gd name="T20" fmla="*/ 76377 w 22"/>
                  <a:gd name="T21" fmla="*/ 38405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37">
                    <a:moveTo>
                      <a:pt x="11" y="6"/>
                    </a:moveTo>
                    <a:lnTo>
                      <a:pt x="0" y="0"/>
                    </a:lnTo>
                    <a:lnTo>
                      <a:pt x="7" y="19"/>
                    </a:lnTo>
                    <a:lnTo>
                      <a:pt x="11" y="37"/>
                    </a:lnTo>
                    <a:lnTo>
                      <a:pt x="14" y="19"/>
                    </a:lnTo>
                    <a:lnTo>
                      <a:pt x="22" y="0"/>
                    </a:lnTo>
                    <a:lnTo>
                      <a:pt x="11" y="6"/>
                    </a:lnTo>
                    <a:close/>
                  </a:path>
                </a:pathLst>
              </a:custGeom>
              <a:solidFill>
                <a:srgbClr val="000000"/>
              </a:solidFill>
              <a:ln w="9525">
                <a:solidFill>
                  <a:srgbClr val="000000"/>
                </a:solidFill>
                <a:round/>
                <a:headEnd/>
                <a:tailEnd/>
              </a:ln>
            </p:spPr>
            <p:txBody>
              <a:bodyPr/>
              <a:lstStyle/>
              <a:p>
                <a:endParaRPr lang="en-US"/>
              </a:p>
            </p:txBody>
          </p:sp>
        </p:grpSp>
        <p:sp>
          <p:nvSpPr>
            <p:cNvPr id="70854" name="Oval 1928"/>
            <p:cNvSpPr>
              <a:spLocks noChangeAspect="1" noChangeArrowheads="1"/>
            </p:cNvSpPr>
            <p:nvPr/>
          </p:nvSpPr>
          <p:spPr bwMode="auto">
            <a:xfrm>
              <a:off x="2337" y="2154"/>
              <a:ext cx="138" cy="138"/>
            </a:xfrm>
            <a:prstGeom prst="ellipse">
              <a:avLst/>
            </a:prstGeom>
            <a:solidFill>
              <a:srgbClr val="9999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829321" name="Group 1929"/>
          <p:cNvGrpSpPr>
            <a:grpSpLocks/>
          </p:cNvGrpSpPr>
          <p:nvPr/>
        </p:nvGrpSpPr>
        <p:grpSpPr bwMode="auto">
          <a:xfrm>
            <a:off x="6261100" y="2709863"/>
            <a:ext cx="2882900" cy="3471862"/>
            <a:chOff x="3574" y="-2187"/>
            <a:chExt cx="1816" cy="2187"/>
          </a:xfrm>
        </p:grpSpPr>
        <p:sp>
          <p:nvSpPr>
            <p:cNvPr id="70848" name="Rectangle 1930"/>
            <p:cNvSpPr>
              <a:spLocks noChangeArrowheads="1"/>
            </p:cNvSpPr>
            <p:nvPr/>
          </p:nvSpPr>
          <p:spPr bwMode="auto">
            <a:xfrm>
              <a:off x="3574" y="-2187"/>
              <a:ext cx="1816" cy="2187"/>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pic>
          <p:nvPicPr>
            <p:cNvPr id="70849" name="Picture 1931" descr="yueha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6" y="-2146"/>
              <a:ext cx="1696" cy="1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850" name="Rectangle 1932"/>
            <p:cNvSpPr>
              <a:spLocks noChangeArrowheads="1"/>
            </p:cNvSpPr>
            <p:nvPr/>
          </p:nvSpPr>
          <p:spPr bwMode="auto">
            <a:xfrm>
              <a:off x="3949" y="-342"/>
              <a:ext cx="10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algn="ctr" eaLnBrk="0" hangingPunct="0"/>
              <a:r>
                <a:rPr lang="en-US">
                  <a:solidFill>
                    <a:srgbClr val="008000"/>
                  </a:solidFill>
                  <a:latin typeface="Arial Narrow" pitchFamily="34" charset="0"/>
                </a:rPr>
                <a:t>Yuehan Zhou</a:t>
              </a:r>
            </a:p>
          </p:txBody>
        </p:sp>
      </p:grpSp>
      <p:sp>
        <p:nvSpPr>
          <p:cNvPr id="829291" name="Freeform 1899"/>
          <p:cNvSpPr>
            <a:spLocks noChangeAspect="1"/>
          </p:cNvSpPr>
          <p:nvPr/>
        </p:nvSpPr>
        <p:spPr bwMode="auto">
          <a:xfrm>
            <a:off x="3135313" y="4657725"/>
            <a:ext cx="371475" cy="314325"/>
          </a:xfrm>
          <a:custGeom>
            <a:avLst/>
            <a:gdLst>
              <a:gd name="T0" fmla="*/ 2147483647 w 390"/>
              <a:gd name="T1" fmla="*/ 0 h 330"/>
              <a:gd name="T2" fmla="*/ 2147483647 w 390"/>
              <a:gd name="T3" fmla="*/ 0 h 330"/>
              <a:gd name="T4" fmla="*/ 0 w 390"/>
              <a:gd name="T5" fmla="*/ 2147483647 h 330"/>
              <a:gd name="T6" fmla="*/ 2147483647 w 390"/>
              <a:gd name="T7" fmla="*/ 2147483647 h 330"/>
              <a:gd name="T8" fmla="*/ 2147483647 w 390"/>
              <a:gd name="T9" fmla="*/ 2147483647 h 330"/>
              <a:gd name="T10" fmla="*/ 2147483647 w 390"/>
              <a:gd name="T11" fmla="*/ 2147483647 h 330"/>
              <a:gd name="T12" fmla="*/ 2147483647 w 390"/>
              <a:gd name="T13" fmla="*/ 2147483647 h 330"/>
              <a:gd name="T14" fmla="*/ 2147483647 w 390"/>
              <a:gd name="T15" fmla="*/ 2147483647 h 330"/>
              <a:gd name="T16" fmla="*/ 2147483647 w 390"/>
              <a:gd name="T17" fmla="*/ 2147483647 h 330"/>
              <a:gd name="T18" fmla="*/ 2147483647 w 390"/>
              <a:gd name="T19" fmla="*/ 0 h 3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 h="330">
                <a:moveTo>
                  <a:pt x="389" y="0"/>
                </a:moveTo>
                <a:lnTo>
                  <a:pt x="45" y="0"/>
                </a:lnTo>
                <a:lnTo>
                  <a:pt x="0" y="157"/>
                </a:lnTo>
                <a:lnTo>
                  <a:pt x="44" y="330"/>
                </a:lnTo>
                <a:lnTo>
                  <a:pt x="389" y="327"/>
                </a:lnTo>
                <a:lnTo>
                  <a:pt x="390" y="257"/>
                </a:lnTo>
                <a:lnTo>
                  <a:pt x="300" y="256"/>
                </a:lnTo>
                <a:lnTo>
                  <a:pt x="299" y="62"/>
                </a:lnTo>
                <a:lnTo>
                  <a:pt x="389" y="62"/>
                </a:lnTo>
                <a:lnTo>
                  <a:pt x="389" y="0"/>
                </a:lnTo>
              </a:path>
            </a:pathLst>
          </a:custGeom>
          <a:solidFill>
            <a:srgbClr val="9999FF"/>
          </a:solidFill>
          <a:ln w="1905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29326" name="Group 1934"/>
          <p:cNvGrpSpPr>
            <a:grpSpLocks/>
          </p:cNvGrpSpPr>
          <p:nvPr/>
        </p:nvGrpSpPr>
        <p:grpSpPr bwMode="auto">
          <a:xfrm>
            <a:off x="757238" y="5511800"/>
            <a:ext cx="682625" cy="336550"/>
            <a:chOff x="1868" y="3020"/>
            <a:chExt cx="430" cy="212"/>
          </a:xfrm>
        </p:grpSpPr>
        <p:sp>
          <p:nvSpPr>
            <p:cNvPr id="70846" name="Rectangle 1935"/>
            <p:cNvSpPr>
              <a:spLocks noChangeAspect="1" noChangeArrowheads="1"/>
            </p:cNvSpPr>
            <p:nvPr/>
          </p:nvSpPr>
          <p:spPr bwMode="auto">
            <a:xfrm>
              <a:off x="1868" y="3020"/>
              <a:ext cx="39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p>
              <a:pPr eaLnBrk="0" hangingPunct="0"/>
              <a:r>
                <a:rPr lang="en-US" sz="1600">
                  <a:solidFill>
                    <a:srgbClr val="008000"/>
                  </a:solidFill>
                  <a:latin typeface="Arial Narrow" pitchFamily="34" charset="0"/>
                </a:rPr>
                <a:t>AQP1</a:t>
              </a:r>
            </a:p>
          </p:txBody>
        </p:sp>
        <p:sp>
          <p:nvSpPr>
            <p:cNvPr id="70847" name="Line 1936"/>
            <p:cNvSpPr>
              <a:spLocks noChangeShapeType="1"/>
            </p:cNvSpPr>
            <p:nvPr/>
          </p:nvSpPr>
          <p:spPr bwMode="auto">
            <a:xfrm flipH="1">
              <a:off x="2205" y="3045"/>
              <a:ext cx="93" cy="66"/>
            </a:xfrm>
            <a:prstGeom prst="line">
              <a:avLst/>
            </a:prstGeom>
            <a:noFill/>
            <a:ln w="9525">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9329" name="Rectangle 1937"/>
          <p:cNvSpPr>
            <a:spLocks noChangeAspect="1" noChangeArrowheads="1"/>
          </p:cNvSpPr>
          <p:nvPr/>
        </p:nvSpPr>
        <p:spPr bwMode="auto">
          <a:xfrm>
            <a:off x="168275" y="3073400"/>
            <a:ext cx="14017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solidFill>
                  <a:schemeClr val="tx1"/>
                </a:solidFill>
                <a:latin typeface="Arial Narrow" pitchFamily="34" charset="0"/>
              </a:rPr>
              <a:t>Lumen</a:t>
            </a:r>
            <a:endParaRPr lang="en-US" sz="1600" baseline="30000">
              <a:solidFill>
                <a:schemeClr val="tx1"/>
              </a:solidFill>
              <a:latin typeface="Arial Narrow" pitchFamily="34" charset="0"/>
            </a:endParaRPr>
          </a:p>
        </p:txBody>
      </p:sp>
      <p:sp>
        <p:nvSpPr>
          <p:cNvPr id="829330" name="Rectangle 1938"/>
          <p:cNvSpPr>
            <a:spLocks noChangeAspect="1" noChangeArrowheads="1"/>
          </p:cNvSpPr>
          <p:nvPr/>
        </p:nvSpPr>
        <p:spPr bwMode="auto">
          <a:xfrm>
            <a:off x="3287713" y="3073400"/>
            <a:ext cx="9985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solidFill>
                  <a:schemeClr val="tx1"/>
                </a:solidFill>
                <a:latin typeface="Arial Narrow" pitchFamily="34" charset="0"/>
              </a:rPr>
              <a:t>Interstitium</a:t>
            </a:r>
            <a:endParaRPr lang="en-US" sz="1600" baseline="30000">
              <a:solidFill>
                <a:schemeClr val="tx1"/>
              </a:solidFill>
              <a:latin typeface="Arial Narrow" pitchFamily="34" charset="0"/>
            </a:endParaRPr>
          </a:p>
        </p:txBody>
      </p:sp>
      <p:grpSp>
        <p:nvGrpSpPr>
          <p:cNvPr id="829334" name="Group 1942"/>
          <p:cNvGrpSpPr>
            <a:grpSpLocks/>
          </p:cNvGrpSpPr>
          <p:nvPr/>
        </p:nvGrpSpPr>
        <p:grpSpPr bwMode="auto">
          <a:xfrm>
            <a:off x="3106738" y="5232400"/>
            <a:ext cx="327025" cy="325438"/>
            <a:chOff x="2093" y="3296"/>
            <a:chExt cx="206" cy="205"/>
          </a:xfrm>
        </p:grpSpPr>
        <p:sp>
          <p:nvSpPr>
            <p:cNvPr id="70844" name="Line 1940"/>
            <p:cNvSpPr>
              <a:spLocks noChangeShapeType="1"/>
            </p:cNvSpPr>
            <p:nvPr/>
          </p:nvSpPr>
          <p:spPr bwMode="auto">
            <a:xfrm flipH="1">
              <a:off x="2093" y="3296"/>
              <a:ext cx="204" cy="205"/>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845" name="Line 1941"/>
            <p:cNvSpPr>
              <a:spLocks noChangeShapeType="1"/>
            </p:cNvSpPr>
            <p:nvPr/>
          </p:nvSpPr>
          <p:spPr bwMode="auto">
            <a:xfrm>
              <a:off x="2095" y="3296"/>
              <a:ext cx="204" cy="205"/>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829335" name="Group 1943"/>
          <p:cNvGrpSpPr>
            <a:grpSpLocks/>
          </p:cNvGrpSpPr>
          <p:nvPr/>
        </p:nvGrpSpPr>
        <p:grpSpPr bwMode="auto">
          <a:xfrm>
            <a:off x="1439863" y="5308600"/>
            <a:ext cx="327025" cy="325438"/>
            <a:chOff x="2093" y="3296"/>
            <a:chExt cx="206" cy="205"/>
          </a:xfrm>
        </p:grpSpPr>
        <p:sp>
          <p:nvSpPr>
            <p:cNvPr id="70842" name="Line 1944"/>
            <p:cNvSpPr>
              <a:spLocks noChangeShapeType="1"/>
            </p:cNvSpPr>
            <p:nvPr/>
          </p:nvSpPr>
          <p:spPr bwMode="auto">
            <a:xfrm flipH="1">
              <a:off x="2093" y="3296"/>
              <a:ext cx="204" cy="205"/>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843" name="Line 1945"/>
            <p:cNvSpPr>
              <a:spLocks noChangeShapeType="1"/>
            </p:cNvSpPr>
            <p:nvPr/>
          </p:nvSpPr>
          <p:spPr bwMode="auto">
            <a:xfrm>
              <a:off x="2095" y="3296"/>
              <a:ext cx="204" cy="205"/>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25444"/>
                                        </p:tgtEl>
                                        <p:attrNameLst>
                                          <p:attrName>style.visibility</p:attrName>
                                        </p:attrNameLst>
                                      </p:cBhvr>
                                      <p:to>
                                        <p:strVal val="visible"/>
                                      </p:to>
                                    </p:set>
                                    <p:animEffect transition="in" filter="dissolve">
                                      <p:cBhvr>
                                        <p:cTn id="7" dur="500"/>
                                        <p:tgtEl>
                                          <p:spTgt spid="825444"/>
                                        </p:tgtEl>
                                      </p:cBhvr>
                                    </p:animEffect>
                                  </p:childTnLst>
                                </p:cTn>
                              </p:par>
                            </p:childTnLst>
                          </p:cTn>
                        </p:par>
                        <p:par>
                          <p:cTn id="8" fill="hold" nodeType="afterGroup">
                            <p:stCondLst>
                              <p:cond delay="500"/>
                            </p:stCondLst>
                            <p:childTnLst>
                              <p:par>
                                <p:cTn id="9" presetID="26" presetClass="emph" presetSubtype="0" fill="hold" grpId="1" nodeType="afterEffect">
                                  <p:stCondLst>
                                    <p:cond delay="0"/>
                                  </p:stCondLst>
                                  <p:childTnLst>
                                    <p:animEffect transition="out" filter="fade">
                                      <p:cBhvr>
                                        <p:cTn id="10" dur="500" tmFilter="0, 0; .2, .5; .8, .5; 1, 0"/>
                                        <p:tgtEl>
                                          <p:spTgt spid="825444"/>
                                        </p:tgtEl>
                                      </p:cBhvr>
                                    </p:animEffect>
                                    <p:animScale>
                                      <p:cBhvr>
                                        <p:cTn id="11" dur="250" autoRev="1" fill="hold"/>
                                        <p:tgtEl>
                                          <p:spTgt spid="825444"/>
                                        </p:tgtEl>
                                      </p:cBhvr>
                                      <p:by x="105000" y="105000"/>
                                    </p:animScale>
                                  </p:childTnLst>
                                </p:cTn>
                              </p:par>
                            </p:childTnLst>
                          </p:cTn>
                        </p:par>
                        <p:par>
                          <p:cTn id="12" fill="hold" nodeType="afterGroup">
                            <p:stCondLst>
                              <p:cond delay="1000"/>
                            </p:stCondLst>
                            <p:childTnLst>
                              <p:par>
                                <p:cTn id="13" presetID="9" presetClass="exit" presetSubtype="0" fill="hold" grpId="2" nodeType="afterEffect">
                                  <p:stCondLst>
                                    <p:cond delay="0"/>
                                  </p:stCondLst>
                                  <p:childTnLst>
                                    <p:animEffect transition="out" filter="dissolve">
                                      <p:cBhvr>
                                        <p:cTn id="14" dur="500"/>
                                        <p:tgtEl>
                                          <p:spTgt spid="825444"/>
                                        </p:tgtEl>
                                      </p:cBhvr>
                                    </p:animEffect>
                                    <p:set>
                                      <p:cBhvr>
                                        <p:cTn id="15" dur="1" fill="hold">
                                          <p:stCondLst>
                                            <p:cond delay="499"/>
                                          </p:stCondLst>
                                        </p:cTn>
                                        <p:tgtEl>
                                          <p:spTgt spid="825444"/>
                                        </p:tgtEl>
                                        <p:attrNameLst>
                                          <p:attrName>style.visibility</p:attrName>
                                        </p:attrNameLst>
                                      </p:cBhvr>
                                      <p:to>
                                        <p:strVal val="hidden"/>
                                      </p:to>
                                    </p:se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25443"/>
                                        </p:tgtEl>
                                        <p:attrNameLst>
                                          <p:attrName>style.visibility</p:attrName>
                                        </p:attrNameLst>
                                      </p:cBhvr>
                                      <p:to>
                                        <p:strVal val="visible"/>
                                      </p:to>
                                    </p:set>
                                    <p:animEffect transition="in" filter="dissolve">
                                      <p:cBhvr>
                                        <p:cTn id="19" dur="500"/>
                                        <p:tgtEl>
                                          <p:spTgt spid="825443"/>
                                        </p:tgtEl>
                                      </p:cBhvr>
                                    </p:animEffect>
                                  </p:childTnLst>
                                </p:cTn>
                              </p:par>
                            </p:childTnLst>
                          </p:cTn>
                        </p:par>
                        <p:par>
                          <p:cTn id="20" fill="hold" nodeType="afterGroup">
                            <p:stCondLst>
                              <p:cond delay="2000"/>
                            </p:stCondLst>
                            <p:childTnLst>
                              <p:par>
                                <p:cTn id="21" presetID="26" presetClass="emph" presetSubtype="0" fill="hold" grpId="1" nodeType="afterEffect">
                                  <p:stCondLst>
                                    <p:cond delay="0"/>
                                  </p:stCondLst>
                                  <p:childTnLst>
                                    <p:animEffect transition="out" filter="fade">
                                      <p:cBhvr>
                                        <p:cTn id="22" dur="500" tmFilter="0, 0; .2, .5; .8, .5; 1, 0"/>
                                        <p:tgtEl>
                                          <p:spTgt spid="825443"/>
                                        </p:tgtEl>
                                      </p:cBhvr>
                                    </p:animEffect>
                                    <p:animScale>
                                      <p:cBhvr>
                                        <p:cTn id="23" dur="250" autoRev="1" fill="hold"/>
                                        <p:tgtEl>
                                          <p:spTgt spid="825443"/>
                                        </p:tgtEl>
                                      </p:cBhvr>
                                      <p:by x="105000" y="105000"/>
                                    </p:animScale>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829080"/>
                                        </p:tgtEl>
                                        <p:attrNameLst>
                                          <p:attrName>style.visibility</p:attrName>
                                        </p:attrNameLst>
                                      </p:cBhvr>
                                      <p:to>
                                        <p:strVal val="visible"/>
                                      </p:to>
                                    </p:set>
                                    <p:animEffect transition="in" filter="dissolve">
                                      <p:cBhvr>
                                        <p:cTn id="28" dur="500"/>
                                        <p:tgtEl>
                                          <p:spTgt spid="82908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29081"/>
                                        </p:tgtEl>
                                        <p:attrNameLst>
                                          <p:attrName>style.visibility</p:attrName>
                                        </p:attrNameLst>
                                      </p:cBhvr>
                                      <p:to>
                                        <p:strVal val="visible"/>
                                      </p:to>
                                    </p:set>
                                    <p:animEffect transition="in" filter="dissolve">
                                      <p:cBhvr>
                                        <p:cTn id="31" dur="500"/>
                                        <p:tgtEl>
                                          <p:spTgt spid="829081"/>
                                        </p:tgtEl>
                                      </p:cBhvr>
                                    </p:animEffect>
                                  </p:childTnLst>
                                </p:cTn>
                              </p:par>
                              <p:par>
                                <p:cTn id="32" presetID="9" presetClass="entr" presetSubtype="0" fill="hold" nodeType="withEffect">
                                  <p:stCondLst>
                                    <p:cond delay="0"/>
                                  </p:stCondLst>
                                  <p:childTnLst>
                                    <p:set>
                                      <p:cBhvr>
                                        <p:cTn id="33" dur="1" fill="hold">
                                          <p:stCondLst>
                                            <p:cond delay="0"/>
                                          </p:stCondLst>
                                        </p:cTn>
                                        <p:tgtEl>
                                          <p:spTgt spid="829082"/>
                                        </p:tgtEl>
                                        <p:attrNameLst>
                                          <p:attrName>style.visibility</p:attrName>
                                        </p:attrNameLst>
                                      </p:cBhvr>
                                      <p:to>
                                        <p:strVal val="visible"/>
                                      </p:to>
                                    </p:set>
                                    <p:animEffect transition="in" filter="dissolve">
                                      <p:cBhvr>
                                        <p:cTn id="34" dur="500"/>
                                        <p:tgtEl>
                                          <p:spTgt spid="829082"/>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829086"/>
                                        </p:tgtEl>
                                        <p:attrNameLst>
                                          <p:attrName>style.visibility</p:attrName>
                                        </p:attrNameLst>
                                      </p:cBhvr>
                                      <p:to>
                                        <p:strVal val="visible"/>
                                      </p:to>
                                    </p:set>
                                    <p:animEffect transition="in" filter="dissolve">
                                      <p:cBhvr>
                                        <p:cTn id="37" dur="500"/>
                                        <p:tgtEl>
                                          <p:spTgt spid="829086"/>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829087"/>
                                        </p:tgtEl>
                                        <p:attrNameLst>
                                          <p:attrName>style.visibility</p:attrName>
                                        </p:attrNameLst>
                                      </p:cBhvr>
                                      <p:to>
                                        <p:strVal val="visible"/>
                                      </p:to>
                                    </p:set>
                                    <p:animEffect transition="in" filter="dissolve">
                                      <p:cBhvr>
                                        <p:cTn id="40" dur="500"/>
                                        <p:tgtEl>
                                          <p:spTgt spid="829087"/>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829088"/>
                                        </p:tgtEl>
                                        <p:attrNameLst>
                                          <p:attrName>style.visibility</p:attrName>
                                        </p:attrNameLst>
                                      </p:cBhvr>
                                      <p:to>
                                        <p:strVal val="visible"/>
                                      </p:to>
                                    </p:set>
                                    <p:animEffect transition="in" filter="dissolve">
                                      <p:cBhvr>
                                        <p:cTn id="43" dur="500"/>
                                        <p:tgtEl>
                                          <p:spTgt spid="829088"/>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829089"/>
                                        </p:tgtEl>
                                        <p:attrNameLst>
                                          <p:attrName>style.visibility</p:attrName>
                                        </p:attrNameLst>
                                      </p:cBhvr>
                                      <p:to>
                                        <p:strVal val="visible"/>
                                      </p:to>
                                    </p:set>
                                    <p:animEffect transition="in" filter="dissolve">
                                      <p:cBhvr>
                                        <p:cTn id="46" dur="500"/>
                                        <p:tgtEl>
                                          <p:spTgt spid="829089"/>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829090"/>
                                        </p:tgtEl>
                                        <p:attrNameLst>
                                          <p:attrName>style.visibility</p:attrName>
                                        </p:attrNameLst>
                                      </p:cBhvr>
                                      <p:to>
                                        <p:strVal val="visible"/>
                                      </p:to>
                                    </p:set>
                                    <p:animEffect transition="in" filter="dissolve">
                                      <p:cBhvr>
                                        <p:cTn id="49" dur="500"/>
                                        <p:tgtEl>
                                          <p:spTgt spid="829090"/>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829091"/>
                                        </p:tgtEl>
                                        <p:attrNameLst>
                                          <p:attrName>style.visibility</p:attrName>
                                        </p:attrNameLst>
                                      </p:cBhvr>
                                      <p:to>
                                        <p:strVal val="visible"/>
                                      </p:to>
                                    </p:set>
                                    <p:animEffect transition="in" filter="dissolve">
                                      <p:cBhvr>
                                        <p:cTn id="52" dur="500"/>
                                        <p:tgtEl>
                                          <p:spTgt spid="829091"/>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829092"/>
                                        </p:tgtEl>
                                        <p:attrNameLst>
                                          <p:attrName>style.visibility</p:attrName>
                                        </p:attrNameLst>
                                      </p:cBhvr>
                                      <p:to>
                                        <p:strVal val="visible"/>
                                      </p:to>
                                    </p:set>
                                    <p:animEffect transition="in" filter="dissolve">
                                      <p:cBhvr>
                                        <p:cTn id="55" dur="500"/>
                                        <p:tgtEl>
                                          <p:spTgt spid="829092"/>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829093"/>
                                        </p:tgtEl>
                                        <p:attrNameLst>
                                          <p:attrName>style.visibility</p:attrName>
                                        </p:attrNameLst>
                                      </p:cBhvr>
                                      <p:to>
                                        <p:strVal val="visible"/>
                                      </p:to>
                                    </p:set>
                                    <p:animEffect transition="in" filter="dissolve">
                                      <p:cBhvr>
                                        <p:cTn id="58" dur="500"/>
                                        <p:tgtEl>
                                          <p:spTgt spid="829093"/>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829094"/>
                                        </p:tgtEl>
                                        <p:attrNameLst>
                                          <p:attrName>style.visibility</p:attrName>
                                        </p:attrNameLst>
                                      </p:cBhvr>
                                      <p:to>
                                        <p:strVal val="visible"/>
                                      </p:to>
                                    </p:set>
                                    <p:animEffect transition="in" filter="dissolve">
                                      <p:cBhvr>
                                        <p:cTn id="61" dur="500"/>
                                        <p:tgtEl>
                                          <p:spTgt spid="829094"/>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829095"/>
                                        </p:tgtEl>
                                        <p:attrNameLst>
                                          <p:attrName>style.visibility</p:attrName>
                                        </p:attrNameLst>
                                      </p:cBhvr>
                                      <p:to>
                                        <p:strVal val="visible"/>
                                      </p:to>
                                    </p:set>
                                    <p:animEffect transition="in" filter="dissolve">
                                      <p:cBhvr>
                                        <p:cTn id="64" dur="500"/>
                                        <p:tgtEl>
                                          <p:spTgt spid="829095"/>
                                        </p:tgtEl>
                                      </p:cBhvr>
                                    </p:animEffect>
                                  </p:childTnLst>
                                </p:cTn>
                              </p:par>
                              <p:par>
                                <p:cTn id="65" presetID="9" presetClass="entr" presetSubtype="0" fill="hold" nodeType="withEffect">
                                  <p:stCondLst>
                                    <p:cond delay="0"/>
                                  </p:stCondLst>
                                  <p:childTnLst>
                                    <p:set>
                                      <p:cBhvr>
                                        <p:cTn id="66" dur="1" fill="hold">
                                          <p:stCondLst>
                                            <p:cond delay="0"/>
                                          </p:stCondLst>
                                        </p:cTn>
                                        <p:tgtEl>
                                          <p:spTgt spid="829096"/>
                                        </p:tgtEl>
                                        <p:attrNameLst>
                                          <p:attrName>style.visibility</p:attrName>
                                        </p:attrNameLst>
                                      </p:cBhvr>
                                      <p:to>
                                        <p:strVal val="visible"/>
                                      </p:to>
                                    </p:set>
                                    <p:animEffect transition="in" filter="dissolve">
                                      <p:cBhvr>
                                        <p:cTn id="67" dur="500"/>
                                        <p:tgtEl>
                                          <p:spTgt spid="829096"/>
                                        </p:tgtEl>
                                      </p:cBhvr>
                                    </p:animEffect>
                                  </p:childTnLst>
                                </p:cTn>
                              </p:par>
                              <p:par>
                                <p:cTn id="68" presetID="9" presetClass="entr" presetSubtype="0" fill="hold" nodeType="withEffect">
                                  <p:stCondLst>
                                    <p:cond delay="0"/>
                                  </p:stCondLst>
                                  <p:childTnLst>
                                    <p:set>
                                      <p:cBhvr>
                                        <p:cTn id="69" dur="1" fill="hold">
                                          <p:stCondLst>
                                            <p:cond delay="0"/>
                                          </p:stCondLst>
                                        </p:cTn>
                                        <p:tgtEl>
                                          <p:spTgt spid="829100"/>
                                        </p:tgtEl>
                                        <p:attrNameLst>
                                          <p:attrName>style.visibility</p:attrName>
                                        </p:attrNameLst>
                                      </p:cBhvr>
                                      <p:to>
                                        <p:strVal val="visible"/>
                                      </p:to>
                                    </p:set>
                                    <p:animEffect transition="in" filter="dissolve">
                                      <p:cBhvr>
                                        <p:cTn id="70" dur="500"/>
                                        <p:tgtEl>
                                          <p:spTgt spid="829100"/>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9104"/>
                                        </p:tgtEl>
                                        <p:attrNameLst>
                                          <p:attrName>style.visibility</p:attrName>
                                        </p:attrNameLst>
                                      </p:cBhvr>
                                      <p:to>
                                        <p:strVal val="visible"/>
                                      </p:to>
                                    </p:set>
                                    <p:animEffect transition="in" filter="dissolve">
                                      <p:cBhvr>
                                        <p:cTn id="73" dur="500"/>
                                        <p:tgtEl>
                                          <p:spTgt spid="829104"/>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829105"/>
                                        </p:tgtEl>
                                        <p:attrNameLst>
                                          <p:attrName>style.visibility</p:attrName>
                                        </p:attrNameLst>
                                      </p:cBhvr>
                                      <p:to>
                                        <p:strVal val="visible"/>
                                      </p:to>
                                    </p:set>
                                    <p:animEffect transition="in" filter="dissolve">
                                      <p:cBhvr>
                                        <p:cTn id="76" dur="500"/>
                                        <p:tgtEl>
                                          <p:spTgt spid="829105"/>
                                        </p:tgtEl>
                                      </p:cBhvr>
                                    </p:animEffect>
                                  </p:childTnLst>
                                </p:cTn>
                              </p:par>
                              <p:par>
                                <p:cTn id="77" presetID="9" presetClass="entr" presetSubtype="0" fill="hold" grpId="0" nodeType="withEffect">
                                  <p:stCondLst>
                                    <p:cond delay="0"/>
                                  </p:stCondLst>
                                  <p:childTnLst>
                                    <p:set>
                                      <p:cBhvr>
                                        <p:cTn id="78" dur="1" fill="hold">
                                          <p:stCondLst>
                                            <p:cond delay="0"/>
                                          </p:stCondLst>
                                        </p:cTn>
                                        <p:tgtEl>
                                          <p:spTgt spid="829106"/>
                                        </p:tgtEl>
                                        <p:attrNameLst>
                                          <p:attrName>style.visibility</p:attrName>
                                        </p:attrNameLst>
                                      </p:cBhvr>
                                      <p:to>
                                        <p:strVal val="visible"/>
                                      </p:to>
                                    </p:set>
                                    <p:animEffect transition="in" filter="dissolve">
                                      <p:cBhvr>
                                        <p:cTn id="79" dur="500"/>
                                        <p:tgtEl>
                                          <p:spTgt spid="829106"/>
                                        </p:tgtEl>
                                      </p:cBhvr>
                                    </p:animEffect>
                                  </p:childTnLst>
                                </p:cTn>
                              </p:par>
                              <p:par>
                                <p:cTn id="80" presetID="9" presetClass="entr" presetSubtype="0" fill="hold" grpId="0" nodeType="withEffect">
                                  <p:stCondLst>
                                    <p:cond delay="0"/>
                                  </p:stCondLst>
                                  <p:childTnLst>
                                    <p:set>
                                      <p:cBhvr>
                                        <p:cTn id="81" dur="1" fill="hold">
                                          <p:stCondLst>
                                            <p:cond delay="0"/>
                                          </p:stCondLst>
                                        </p:cTn>
                                        <p:tgtEl>
                                          <p:spTgt spid="829107"/>
                                        </p:tgtEl>
                                        <p:attrNameLst>
                                          <p:attrName>style.visibility</p:attrName>
                                        </p:attrNameLst>
                                      </p:cBhvr>
                                      <p:to>
                                        <p:strVal val="visible"/>
                                      </p:to>
                                    </p:set>
                                    <p:animEffect transition="in" filter="dissolve">
                                      <p:cBhvr>
                                        <p:cTn id="82" dur="500"/>
                                        <p:tgtEl>
                                          <p:spTgt spid="829107"/>
                                        </p:tgtEl>
                                      </p:cBhvr>
                                    </p:animEffect>
                                  </p:childTnLst>
                                </p:cTn>
                              </p:par>
                              <p:par>
                                <p:cTn id="83" presetID="9" presetClass="entr" presetSubtype="0" fill="hold" grpId="0" nodeType="withEffect">
                                  <p:stCondLst>
                                    <p:cond delay="0"/>
                                  </p:stCondLst>
                                  <p:childTnLst>
                                    <p:set>
                                      <p:cBhvr>
                                        <p:cTn id="84" dur="1" fill="hold">
                                          <p:stCondLst>
                                            <p:cond delay="0"/>
                                          </p:stCondLst>
                                        </p:cTn>
                                        <p:tgtEl>
                                          <p:spTgt spid="829108"/>
                                        </p:tgtEl>
                                        <p:attrNameLst>
                                          <p:attrName>style.visibility</p:attrName>
                                        </p:attrNameLst>
                                      </p:cBhvr>
                                      <p:to>
                                        <p:strVal val="visible"/>
                                      </p:to>
                                    </p:set>
                                    <p:animEffect transition="in" filter="dissolve">
                                      <p:cBhvr>
                                        <p:cTn id="85" dur="500"/>
                                        <p:tgtEl>
                                          <p:spTgt spid="829108"/>
                                        </p:tgtEl>
                                      </p:cBhvr>
                                    </p:animEffect>
                                  </p:childTnLst>
                                </p:cTn>
                              </p:par>
                              <p:par>
                                <p:cTn id="86" presetID="9" presetClass="entr" presetSubtype="0" fill="hold" grpId="0" nodeType="withEffect">
                                  <p:stCondLst>
                                    <p:cond delay="0"/>
                                  </p:stCondLst>
                                  <p:childTnLst>
                                    <p:set>
                                      <p:cBhvr>
                                        <p:cTn id="87" dur="1" fill="hold">
                                          <p:stCondLst>
                                            <p:cond delay="0"/>
                                          </p:stCondLst>
                                        </p:cTn>
                                        <p:tgtEl>
                                          <p:spTgt spid="829109"/>
                                        </p:tgtEl>
                                        <p:attrNameLst>
                                          <p:attrName>style.visibility</p:attrName>
                                        </p:attrNameLst>
                                      </p:cBhvr>
                                      <p:to>
                                        <p:strVal val="visible"/>
                                      </p:to>
                                    </p:set>
                                    <p:animEffect transition="in" filter="dissolve">
                                      <p:cBhvr>
                                        <p:cTn id="88" dur="500"/>
                                        <p:tgtEl>
                                          <p:spTgt spid="829109"/>
                                        </p:tgtEl>
                                      </p:cBhvr>
                                    </p:animEffect>
                                  </p:childTnLst>
                                </p:cTn>
                              </p:par>
                              <p:par>
                                <p:cTn id="89" presetID="9" presetClass="entr" presetSubtype="0" fill="hold" grpId="0" nodeType="withEffect">
                                  <p:stCondLst>
                                    <p:cond delay="0"/>
                                  </p:stCondLst>
                                  <p:childTnLst>
                                    <p:set>
                                      <p:cBhvr>
                                        <p:cTn id="90" dur="1" fill="hold">
                                          <p:stCondLst>
                                            <p:cond delay="0"/>
                                          </p:stCondLst>
                                        </p:cTn>
                                        <p:tgtEl>
                                          <p:spTgt spid="829110"/>
                                        </p:tgtEl>
                                        <p:attrNameLst>
                                          <p:attrName>style.visibility</p:attrName>
                                        </p:attrNameLst>
                                      </p:cBhvr>
                                      <p:to>
                                        <p:strVal val="visible"/>
                                      </p:to>
                                    </p:set>
                                    <p:animEffect transition="in" filter="dissolve">
                                      <p:cBhvr>
                                        <p:cTn id="91" dur="500"/>
                                        <p:tgtEl>
                                          <p:spTgt spid="829110"/>
                                        </p:tgtEl>
                                      </p:cBhvr>
                                    </p:animEffect>
                                  </p:childTnLst>
                                </p:cTn>
                              </p:par>
                              <p:par>
                                <p:cTn id="92" presetID="9" presetClass="entr" presetSubtype="0" fill="hold" nodeType="withEffect">
                                  <p:stCondLst>
                                    <p:cond delay="0"/>
                                  </p:stCondLst>
                                  <p:childTnLst>
                                    <p:set>
                                      <p:cBhvr>
                                        <p:cTn id="93" dur="1" fill="hold">
                                          <p:stCondLst>
                                            <p:cond delay="0"/>
                                          </p:stCondLst>
                                        </p:cTn>
                                        <p:tgtEl>
                                          <p:spTgt spid="829111"/>
                                        </p:tgtEl>
                                        <p:attrNameLst>
                                          <p:attrName>style.visibility</p:attrName>
                                        </p:attrNameLst>
                                      </p:cBhvr>
                                      <p:to>
                                        <p:strVal val="visible"/>
                                      </p:to>
                                    </p:set>
                                    <p:animEffect transition="in" filter="dissolve">
                                      <p:cBhvr>
                                        <p:cTn id="94" dur="500"/>
                                        <p:tgtEl>
                                          <p:spTgt spid="829111"/>
                                        </p:tgtEl>
                                      </p:cBhvr>
                                    </p:animEffect>
                                  </p:childTnLst>
                                </p:cTn>
                              </p:par>
                              <p:par>
                                <p:cTn id="95" presetID="9" presetClass="entr" presetSubtype="0" fill="hold" nodeType="withEffect">
                                  <p:stCondLst>
                                    <p:cond delay="0"/>
                                  </p:stCondLst>
                                  <p:childTnLst>
                                    <p:set>
                                      <p:cBhvr>
                                        <p:cTn id="96" dur="1" fill="hold">
                                          <p:stCondLst>
                                            <p:cond delay="0"/>
                                          </p:stCondLst>
                                        </p:cTn>
                                        <p:tgtEl>
                                          <p:spTgt spid="829114"/>
                                        </p:tgtEl>
                                        <p:attrNameLst>
                                          <p:attrName>style.visibility</p:attrName>
                                        </p:attrNameLst>
                                      </p:cBhvr>
                                      <p:to>
                                        <p:strVal val="visible"/>
                                      </p:to>
                                    </p:set>
                                    <p:animEffect transition="in" filter="dissolve">
                                      <p:cBhvr>
                                        <p:cTn id="97" dur="500"/>
                                        <p:tgtEl>
                                          <p:spTgt spid="829114"/>
                                        </p:tgtEl>
                                      </p:cBhvr>
                                    </p:animEffect>
                                  </p:childTnLst>
                                </p:cTn>
                              </p:par>
                              <p:par>
                                <p:cTn id="98" presetID="9" presetClass="entr" presetSubtype="0" fill="hold" grpId="0" nodeType="withEffect">
                                  <p:stCondLst>
                                    <p:cond delay="0"/>
                                  </p:stCondLst>
                                  <p:childTnLst>
                                    <p:set>
                                      <p:cBhvr>
                                        <p:cTn id="99" dur="1" fill="hold">
                                          <p:stCondLst>
                                            <p:cond delay="0"/>
                                          </p:stCondLst>
                                        </p:cTn>
                                        <p:tgtEl>
                                          <p:spTgt spid="829117"/>
                                        </p:tgtEl>
                                        <p:attrNameLst>
                                          <p:attrName>style.visibility</p:attrName>
                                        </p:attrNameLst>
                                      </p:cBhvr>
                                      <p:to>
                                        <p:strVal val="visible"/>
                                      </p:to>
                                    </p:set>
                                    <p:animEffect transition="in" filter="dissolve">
                                      <p:cBhvr>
                                        <p:cTn id="100" dur="500"/>
                                        <p:tgtEl>
                                          <p:spTgt spid="829117"/>
                                        </p:tgtEl>
                                      </p:cBhvr>
                                    </p:animEffect>
                                  </p:childTnLst>
                                </p:cTn>
                              </p:par>
                              <p:par>
                                <p:cTn id="101" presetID="9" presetClass="entr" presetSubtype="0" fill="hold" grpId="0" nodeType="withEffect">
                                  <p:stCondLst>
                                    <p:cond delay="0"/>
                                  </p:stCondLst>
                                  <p:childTnLst>
                                    <p:set>
                                      <p:cBhvr>
                                        <p:cTn id="102" dur="1" fill="hold">
                                          <p:stCondLst>
                                            <p:cond delay="0"/>
                                          </p:stCondLst>
                                        </p:cTn>
                                        <p:tgtEl>
                                          <p:spTgt spid="829118"/>
                                        </p:tgtEl>
                                        <p:attrNameLst>
                                          <p:attrName>style.visibility</p:attrName>
                                        </p:attrNameLst>
                                      </p:cBhvr>
                                      <p:to>
                                        <p:strVal val="visible"/>
                                      </p:to>
                                    </p:set>
                                    <p:animEffect transition="in" filter="dissolve">
                                      <p:cBhvr>
                                        <p:cTn id="103" dur="500"/>
                                        <p:tgtEl>
                                          <p:spTgt spid="829118"/>
                                        </p:tgtEl>
                                      </p:cBhvr>
                                    </p:animEffect>
                                  </p:childTnLst>
                                </p:cTn>
                              </p:par>
                              <p:par>
                                <p:cTn id="104" presetID="9" presetClass="entr" presetSubtype="0" fill="hold" grpId="0" nodeType="withEffect">
                                  <p:stCondLst>
                                    <p:cond delay="0"/>
                                  </p:stCondLst>
                                  <p:childTnLst>
                                    <p:set>
                                      <p:cBhvr>
                                        <p:cTn id="105" dur="1" fill="hold">
                                          <p:stCondLst>
                                            <p:cond delay="0"/>
                                          </p:stCondLst>
                                        </p:cTn>
                                        <p:tgtEl>
                                          <p:spTgt spid="829119"/>
                                        </p:tgtEl>
                                        <p:attrNameLst>
                                          <p:attrName>style.visibility</p:attrName>
                                        </p:attrNameLst>
                                      </p:cBhvr>
                                      <p:to>
                                        <p:strVal val="visible"/>
                                      </p:to>
                                    </p:set>
                                    <p:animEffect transition="in" filter="dissolve">
                                      <p:cBhvr>
                                        <p:cTn id="106" dur="500"/>
                                        <p:tgtEl>
                                          <p:spTgt spid="829119"/>
                                        </p:tgtEl>
                                      </p:cBhvr>
                                    </p:animEffect>
                                  </p:childTnLst>
                                </p:cTn>
                              </p:par>
                              <p:par>
                                <p:cTn id="107" presetID="9" presetClass="entr" presetSubtype="0" fill="hold" grpId="0" nodeType="withEffect">
                                  <p:stCondLst>
                                    <p:cond delay="0"/>
                                  </p:stCondLst>
                                  <p:childTnLst>
                                    <p:set>
                                      <p:cBhvr>
                                        <p:cTn id="108" dur="1" fill="hold">
                                          <p:stCondLst>
                                            <p:cond delay="0"/>
                                          </p:stCondLst>
                                        </p:cTn>
                                        <p:tgtEl>
                                          <p:spTgt spid="829120"/>
                                        </p:tgtEl>
                                        <p:attrNameLst>
                                          <p:attrName>style.visibility</p:attrName>
                                        </p:attrNameLst>
                                      </p:cBhvr>
                                      <p:to>
                                        <p:strVal val="visible"/>
                                      </p:to>
                                    </p:set>
                                    <p:animEffect transition="in" filter="dissolve">
                                      <p:cBhvr>
                                        <p:cTn id="109" dur="500"/>
                                        <p:tgtEl>
                                          <p:spTgt spid="829120"/>
                                        </p:tgtEl>
                                      </p:cBhvr>
                                    </p:animEffect>
                                  </p:childTnLst>
                                </p:cTn>
                              </p:par>
                              <p:par>
                                <p:cTn id="110" presetID="9" presetClass="entr" presetSubtype="0" fill="hold" grpId="0" nodeType="withEffect">
                                  <p:stCondLst>
                                    <p:cond delay="0"/>
                                  </p:stCondLst>
                                  <p:childTnLst>
                                    <p:set>
                                      <p:cBhvr>
                                        <p:cTn id="111" dur="1" fill="hold">
                                          <p:stCondLst>
                                            <p:cond delay="0"/>
                                          </p:stCondLst>
                                        </p:cTn>
                                        <p:tgtEl>
                                          <p:spTgt spid="829121"/>
                                        </p:tgtEl>
                                        <p:attrNameLst>
                                          <p:attrName>style.visibility</p:attrName>
                                        </p:attrNameLst>
                                      </p:cBhvr>
                                      <p:to>
                                        <p:strVal val="visible"/>
                                      </p:to>
                                    </p:set>
                                    <p:animEffect transition="in" filter="dissolve">
                                      <p:cBhvr>
                                        <p:cTn id="112" dur="500"/>
                                        <p:tgtEl>
                                          <p:spTgt spid="829121"/>
                                        </p:tgtEl>
                                      </p:cBhvr>
                                    </p:animEffect>
                                  </p:childTnLst>
                                </p:cTn>
                              </p:par>
                              <p:par>
                                <p:cTn id="113" presetID="9" presetClass="entr" presetSubtype="0" fill="hold" grpId="0" nodeType="withEffect">
                                  <p:stCondLst>
                                    <p:cond delay="0"/>
                                  </p:stCondLst>
                                  <p:childTnLst>
                                    <p:set>
                                      <p:cBhvr>
                                        <p:cTn id="114" dur="1" fill="hold">
                                          <p:stCondLst>
                                            <p:cond delay="0"/>
                                          </p:stCondLst>
                                        </p:cTn>
                                        <p:tgtEl>
                                          <p:spTgt spid="829122"/>
                                        </p:tgtEl>
                                        <p:attrNameLst>
                                          <p:attrName>style.visibility</p:attrName>
                                        </p:attrNameLst>
                                      </p:cBhvr>
                                      <p:to>
                                        <p:strVal val="visible"/>
                                      </p:to>
                                    </p:set>
                                    <p:animEffect transition="in" filter="dissolve">
                                      <p:cBhvr>
                                        <p:cTn id="115" dur="500"/>
                                        <p:tgtEl>
                                          <p:spTgt spid="829122"/>
                                        </p:tgtEl>
                                      </p:cBhvr>
                                    </p:animEffect>
                                  </p:childTnLst>
                                </p:cTn>
                              </p:par>
                              <p:par>
                                <p:cTn id="116" presetID="9" presetClass="entr" presetSubtype="0" fill="hold" nodeType="withEffect">
                                  <p:stCondLst>
                                    <p:cond delay="0"/>
                                  </p:stCondLst>
                                  <p:childTnLst>
                                    <p:set>
                                      <p:cBhvr>
                                        <p:cTn id="117" dur="1" fill="hold">
                                          <p:stCondLst>
                                            <p:cond delay="0"/>
                                          </p:stCondLst>
                                        </p:cTn>
                                        <p:tgtEl>
                                          <p:spTgt spid="829123"/>
                                        </p:tgtEl>
                                        <p:attrNameLst>
                                          <p:attrName>style.visibility</p:attrName>
                                        </p:attrNameLst>
                                      </p:cBhvr>
                                      <p:to>
                                        <p:strVal val="visible"/>
                                      </p:to>
                                    </p:set>
                                    <p:animEffect transition="in" filter="dissolve">
                                      <p:cBhvr>
                                        <p:cTn id="118" dur="500"/>
                                        <p:tgtEl>
                                          <p:spTgt spid="829123"/>
                                        </p:tgtEl>
                                      </p:cBhvr>
                                    </p:animEffect>
                                  </p:childTnLst>
                                </p:cTn>
                              </p:par>
                              <p:par>
                                <p:cTn id="119" presetID="9" presetClass="entr" presetSubtype="0" fill="hold" grpId="0" nodeType="withEffect">
                                  <p:stCondLst>
                                    <p:cond delay="0"/>
                                  </p:stCondLst>
                                  <p:childTnLst>
                                    <p:set>
                                      <p:cBhvr>
                                        <p:cTn id="120" dur="1" fill="hold">
                                          <p:stCondLst>
                                            <p:cond delay="0"/>
                                          </p:stCondLst>
                                        </p:cTn>
                                        <p:tgtEl>
                                          <p:spTgt spid="829126"/>
                                        </p:tgtEl>
                                        <p:attrNameLst>
                                          <p:attrName>style.visibility</p:attrName>
                                        </p:attrNameLst>
                                      </p:cBhvr>
                                      <p:to>
                                        <p:strVal val="visible"/>
                                      </p:to>
                                    </p:set>
                                    <p:animEffect transition="in" filter="dissolve">
                                      <p:cBhvr>
                                        <p:cTn id="121" dur="500"/>
                                        <p:tgtEl>
                                          <p:spTgt spid="829126"/>
                                        </p:tgtEl>
                                      </p:cBhvr>
                                    </p:animEffect>
                                  </p:childTnLst>
                                </p:cTn>
                              </p:par>
                              <p:par>
                                <p:cTn id="122" presetID="9" presetClass="entr" presetSubtype="0" fill="hold" grpId="0" nodeType="withEffect">
                                  <p:stCondLst>
                                    <p:cond delay="0"/>
                                  </p:stCondLst>
                                  <p:childTnLst>
                                    <p:set>
                                      <p:cBhvr>
                                        <p:cTn id="123" dur="1" fill="hold">
                                          <p:stCondLst>
                                            <p:cond delay="0"/>
                                          </p:stCondLst>
                                        </p:cTn>
                                        <p:tgtEl>
                                          <p:spTgt spid="829127"/>
                                        </p:tgtEl>
                                        <p:attrNameLst>
                                          <p:attrName>style.visibility</p:attrName>
                                        </p:attrNameLst>
                                      </p:cBhvr>
                                      <p:to>
                                        <p:strVal val="visible"/>
                                      </p:to>
                                    </p:set>
                                    <p:animEffect transition="in" filter="dissolve">
                                      <p:cBhvr>
                                        <p:cTn id="124" dur="500"/>
                                        <p:tgtEl>
                                          <p:spTgt spid="829127"/>
                                        </p:tgtEl>
                                      </p:cBhvr>
                                    </p:animEffect>
                                  </p:childTnLst>
                                </p:cTn>
                              </p:par>
                              <p:par>
                                <p:cTn id="125" presetID="9" presetClass="entr" presetSubtype="0" fill="hold" grpId="0" nodeType="withEffect">
                                  <p:stCondLst>
                                    <p:cond delay="0"/>
                                  </p:stCondLst>
                                  <p:childTnLst>
                                    <p:set>
                                      <p:cBhvr>
                                        <p:cTn id="126" dur="1" fill="hold">
                                          <p:stCondLst>
                                            <p:cond delay="0"/>
                                          </p:stCondLst>
                                        </p:cTn>
                                        <p:tgtEl>
                                          <p:spTgt spid="829128"/>
                                        </p:tgtEl>
                                        <p:attrNameLst>
                                          <p:attrName>style.visibility</p:attrName>
                                        </p:attrNameLst>
                                      </p:cBhvr>
                                      <p:to>
                                        <p:strVal val="visible"/>
                                      </p:to>
                                    </p:set>
                                    <p:animEffect transition="in" filter="dissolve">
                                      <p:cBhvr>
                                        <p:cTn id="127" dur="500"/>
                                        <p:tgtEl>
                                          <p:spTgt spid="829128"/>
                                        </p:tgtEl>
                                      </p:cBhvr>
                                    </p:animEffect>
                                  </p:childTnLst>
                                </p:cTn>
                              </p:par>
                              <p:par>
                                <p:cTn id="128" presetID="9" presetClass="entr" presetSubtype="0" fill="hold" grpId="0" nodeType="withEffect">
                                  <p:stCondLst>
                                    <p:cond delay="0"/>
                                  </p:stCondLst>
                                  <p:childTnLst>
                                    <p:set>
                                      <p:cBhvr>
                                        <p:cTn id="129" dur="1" fill="hold">
                                          <p:stCondLst>
                                            <p:cond delay="0"/>
                                          </p:stCondLst>
                                        </p:cTn>
                                        <p:tgtEl>
                                          <p:spTgt spid="829129"/>
                                        </p:tgtEl>
                                        <p:attrNameLst>
                                          <p:attrName>style.visibility</p:attrName>
                                        </p:attrNameLst>
                                      </p:cBhvr>
                                      <p:to>
                                        <p:strVal val="visible"/>
                                      </p:to>
                                    </p:set>
                                    <p:animEffect transition="in" filter="dissolve">
                                      <p:cBhvr>
                                        <p:cTn id="130" dur="500"/>
                                        <p:tgtEl>
                                          <p:spTgt spid="829129"/>
                                        </p:tgtEl>
                                      </p:cBhvr>
                                    </p:animEffect>
                                  </p:childTnLst>
                                </p:cTn>
                              </p:par>
                              <p:par>
                                <p:cTn id="131" presetID="9" presetClass="entr" presetSubtype="0" fill="hold" grpId="0" nodeType="withEffect">
                                  <p:stCondLst>
                                    <p:cond delay="0"/>
                                  </p:stCondLst>
                                  <p:childTnLst>
                                    <p:set>
                                      <p:cBhvr>
                                        <p:cTn id="132" dur="1" fill="hold">
                                          <p:stCondLst>
                                            <p:cond delay="0"/>
                                          </p:stCondLst>
                                        </p:cTn>
                                        <p:tgtEl>
                                          <p:spTgt spid="829130"/>
                                        </p:tgtEl>
                                        <p:attrNameLst>
                                          <p:attrName>style.visibility</p:attrName>
                                        </p:attrNameLst>
                                      </p:cBhvr>
                                      <p:to>
                                        <p:strVal val="visible"/>
                                      </p:to>
                                    </p:set>
                                    <p:animEffect transition="in" filter="dissolve">
                                      <p:cBhvr>
                                        <p:cTn id="133" dur="500"/>
                                        <p:tgtEl>
                                          <p:spTgt spid="829130"/>
                                        </p:tgtEl>
                                      </p:cBhvr>
                                    </p:animEffect>
                                  </p:childTnLst>
                                </p:cTn>
                              </p:par>
                              <p:par>
                                <p:cTn id="134" presetID="9" presetClass="entr" presetSubtype="0" fill="hold" grpId="0" nodeType="withEffect">
                                  <p:stCondLst>
                                    <p:cond delay="0"/>
                                  </p:stCondLst>
                                  <p:childTnLst>
                                    <p:set>
                                      <p:cBhvr>
                                        <p:cTn id="135" dur="1" fill="hold">
                                          <p:stCondLst>
                                            <p:cond delay="0"/>
                                          </p:stCondLst>
                                        </p:cTn>
                                        <p:tgtEl>
                                          <p:spTgt spid="829131"/>
                                        </p:tgtEl>
                                        <p:attrNameLst>
                                          <p:attrName>style.visibility</p:attrName>
                                        </p:attrNameLst>
                                      </p:cBhvr>
                                      <p:to>
                                        <p:strVal val="visible"/>
                                      </p:to>
                                    </p:set>
                                    <p:animEffect transition="in" filter="dissolve">
                                      <p:cBhvr>
                                        <p:cTn id="136" dur="500"/>
                                        <p:tgtEl>
                                          <p:spTgt spid="829131"/>
                                        </p:tgtEl>
                                      </p:cBhvr>
                                    </p:animEffect>
                                  </p:childTnLst>
                                </p:cTn>
                              </p:par>
                              <p:par>
                                <p:cTn id="137" presetID="9" presetClass="entr" presetSubtype="0" fill="hold" grpId="0" nodeType="withEffect">
                                  <p:stCondLst>
                                    <p:cond delay="0"/>
                                  </p:stCondLst>
                                  <p:childTnLst>
                                    <p:set>
                                      <p:cBhvr>
                                        <p:cTn id="138" dur="1" fill="hold">
                                          <p:stCondLst>
                                            <p:cond delay="0"/>
                                          </p:stCondLst>
                                        </p:cTn>
                                        <p:tgtEl>
                                          <p:spTgt spid="829132"/>
                                        </p:tgtEl>
                                        <p:attrNameLst>
                                          <p:attrName>style.visibility</p:attrName>
                                        </p:attrNameLst>
                                      </p:cBhvr>
                                      <p:to>
                                        <p:strVal val="visible"/>
                                      </p:to>
                                    </p:set>
                                    <p:animEffect transition="in" filter="dissolve">
                                      <p:cBhvr>
                                        <p:cTn id="139" dur="500"/>
                                        <p:tgtEl>
                                          <p:spTgt spid="829132"/>
                                        </p:tgtEl>
                                      </p:cBhvr>
                                    </p:animEffect>
                                  </p:childTnLst>
                                </p:cTn>
                              </p:par>
                              <p:par>
                                <p:cTn id="140" presetID="9" presetClass="entr" presetSubtype="0" fill="hold" grpId="0" nodeType="withEffect">
                                  <p:stCondLst>
                                    <p:cond delay="0"/>
                                  </p:stCondLst>
                                  <p:childTnLst>
                                    <p:set>
                                      <p:cBhvr>
                                        <p:cTn id="141" dur="1" fill="hold">
                                          <p:stCondLst>
                                            <p:cond delay="0"/>
                                          </p:stCondLst>
                                        </p:cTn>
                                        <p:tgtEl>
                                          <p:spTgt spid="829133"/>
                                        </p:tgtEl>
                                        <p:attrNameLst>
                                          <p:attrName>style.visibility</p:attrName>
                                        </p:attrNameLst>
                                      </p:cBhvr>
                                      <p:to>
                                        <p:strVal val="visible"/>
                                      </p:to>
                                    </p:set>
                                    <p:animEffect transition="in" filter="dissolve">
                                      <p:cBhvr>
                                        <p:cTn id="142" dur="500"/>
                                        <p:tgtEl>
                                          <p:spTgt spid="829133"/>
                                        </p:tgtEl>
                                      </p:cBhvr>
                                    </p:animEffect>
                                  </p:childTnLst>
                                </p:cTn>
                              </p:par>
                              <p:par>
                                <p:cTn id="143" presetID="9" presetClass="entr" presetSubtype="0" fill="hold" grpId="0" nodeType="withEffect">
                                  <p:stCondLst>
                                    <p:cond delay="0"/>
                                  </p:stCondLst>
                                  <p:childTnLst>
                                    <p:set>
                                      <p:cBhvr>
                                        <p:cTn id="144" dur="1" fill="hold">
                                          <p:stCondLst>
                                            <p:cond delay="0"/>
                                          </p:stCondLst>
                                        </p:cTn>
                                        <p:tgtEl>
                                          <p:spTgt spid="829134"/>
                                        </p:tgtEl>
                                        <p:attrNameLst>
                                          <p:attrName>style.visibility</p:attrName>
                                        </p:attrNameLst>
                                      </p:cBhvr>
                                      <p:to>
                                        <p:strVal val="visible"/>
                                      </p:to>
                                    </p:set>
                                    <p:animEffect transition="in" filter="dissolve">
                                      <p:cBhvr>
                                        <p:cTn id="145" dur="500"/>
                                        <p:tgtEl>
                                          <p:spTgt spid="829134"/>
                                        </p:tgtEl>
                                      </p:cBhvr>
                                    </p:animEffect>
                                  </p:childTnLst>
                                </p:cTn>
                              </p:par>
                              <p:par>
                                <p:cTn id="146" presetID="9" presetClass="entr" presetSubtype="0" fill="hold" grpId="0" nodeType="withEffect">
                                  <p:stCondLst>
                                    <p:cond delay="0"/>
                                  </p:stCondLst>
                                  <p:childTnLst>
                                    <p:set>
                                      <p:cBhvr>
                                        <p:cTn id="147" dur="1" fill="hold">
                                          <p:stCondLst>
                                            <p:cond delay="0"/>
                                          </p:stCondLst>
                                        </p:cTn>
                                        <p:tgtEl>
                                          <p:spTgt spid="829135"/>
                                        </p:tgtEl>
                                        <p:attrNameLst>
                                          <p:attrName>style.visibility</p:attrName>
                                        </p:attrNameLst>
                                      </p:cBhvr>
                                      <p:to>
                                        <p:strVal val="visible"/>
                                      </p:to>
                                    </p:set>
                                    <p:animEffect transition="in" filter="dissolve">
                                      <p:cBhvr>
                                        <p:cTn id="148" dur="500"/>
                                        <p:tgtEl>
                                          <p:spTgt spid="829135"/>
                                        </p:tgtEl>
                                      </p:cBhvr>
                                    </p:animEffect>
                                  </p:childTnLst>
                                </p:cTn>
                              </p:par>
                              <p:par>
                                <p:cTn id="149" presetID="9" presetClass="entr" presetSubtype="0" fill="hold" grpId="0" nodeType="withEffect">
                                  <p:stCondLst>
                                    <p:cond delay="0"/>
                                  </p:stCondLst>
                                  <p:childTnLst>
                                    <p:set>
                                      <p:cBhvr>
                                        <p:cTn id="150" dur="1" fill="hold">
                                          <p:stCondLst>
                                            <p:cond delay="0"/>
                                          </p:stCondLst>
                                        </p:cTn>
                                        <p:tgtEl>
                                          <p:spTgt spid="829136"/>
                                        </p:tgtEl>
                                        <p:attrNameLst>
                                          <p:attrName>style.visibility</p:attrName>
                                        </p:attrNameLst>
                                      </p:cBhvr>
                                      <p:to>
                                        <p:strVal val="visible"/>
                                      </p:to>
                                    </p:set>
                                    <p:animEffect transition="in" filter="dissolve">
                                      <p:cBhvr>
                                        <p:cTn id="151" dur="500"/>
                                        <p:tgtEl>
                                          <p:spTgt spid="829136"/>
                                        </p:tgtEl>
                                      </p:cBhvr>
                                    </p:animEffect>
                                  </p:childTnLst>
                                </p:cTn>
                              </p:par>
                              <p:par>
                                <p:cTn id="152" presetID="9" presetClass="entr" presetSubtype="0" fill="hold" grpId="0" nodeType="withEffect">
                                  <p:stCondLst>
                                    <p:cond delay="0"/>
                                  </p:stCondLst>
                                  <p:childTnLst>
                                    <p:set>
                                      <p:cBhvr>
                                        <p:cTn id="153" dur="1" fill="hold">
                                          <p:stCondLst>
                                            <p:cond delay="0"/>
                                          </p:stCondLst>
                                        </p:cTn>
                                        <p:tgtEl>
                                          <p:spTgt spid="829137"/>
                                        </p:tgtEl>
                                        <p:attrNameLst>
                                          <p:attrName>style.visibility</p:attrName>
                                        </p:attrNameLst>
                                      </p:cBhvr>
                                      <p:to>
                                        <p:strVal val="visible"/>
                                      </p:to>
                                    </p:set>
                                    <p:animEffect transition="in" filter="dissolve">
                                      <p:cBhvr>
                                        <p:cTn id="154" dur="500"/>
                                        <p:tgtEl>
                                          <p:spTgt spid="829137"/>
                                        </p:tgtEl>
                                      </p:cBhvr>
                                    </p:animEffect>
                                  </p:childTnLst>
                                </p:cTn>
                              </p:par>
                              <p:par>
                                <p:cTn id="155" presetID="9" presetClass="entr" presetSubtype="0" fill="hold" grpId="0" nodeType="withEffect">
                                  <p:stCondLst>
                                    <p:cond delay="0"/>
                                  </p:stCondLst>
                                  <p:childTnLst>
                                    <p:set>
                                      <p:cBhvr>
                                        <p:cTn id="156" dur="1" fill="hold">
                                          <p:stCondLst>
                                            <p:cond delay="0"/>
                                          </p:stCondLst>
                                        </p:cTn>
                                        <p:tgtEl>
                                          <p:spTgt spid="829138"/>
                                        </p:tgtEl>
                                        <p:attrNameLst>
                                          <p:attrName>style.visibility</p:attrName>
                                        </p:attrNameLst>
                                      </p:cBhvr>
                                      <p:to>
                                        <p:strVal val="visible"/>
                                      </p:to>
                                    </p:set>
                                    <p:animEffect transition="in" filter="dissolve">
                                      <p:cBhvr>
                                        <p:cTn id="157" dur="500"/>
                                        <p:tgtEl>
                                          <p:spTgt spid="829138"/>
                                        </p:tgtEl>
                                      </p:cBhvr>
                                    </p:animEffect>
                                  </p:childTnLst>
                                </p:cTn>
                              </p:par>
                              <p:par>
                                <p:cTn id="158" presetID="9" presetClass="entr" presetSubtype="0" fill="hold" grpId="0" nodeType="withEffect">
                                  <p:stCondLst>
                                    <p:cond delay="0"/>
                                  </p:stCondLst>
                                  <p:childTnLst>
                                    <p:set>
                                      <p:cBhvr>
                                        <p:cTn id="159" dur="1" fill="hold">
                                          <p:stCondLst>
                                            <p:cond delay="0"/>
                                          </p:stCondLst>
                                        </p:cTn>
                                        <p:tgtEl>
                                          <p:spTgt spid="829139"/>
                                        </p:tgtEl>
                                        <p:attrNameLst>
                                          <p:attrName>style.visibility</p:attrName>
                                        </p:attrNameLst>
                                      </p:cBhvr>
                                      <p:to>
                                        <p:strVal val="visible"/>
                                      </p:to>
                                    </p:set>
                                    <p:animEffect transition="in" filter="dissolve">
                                      <p:cBhvr>
                                        <p:cTn id="160" dur="500"/>
                                        <p:tgtEl>
                                          <p:spTgt spid="829139"/>
                                        </p:tgtEl>
                                      </p:cBhvr>
                                    </p:animEffect>
                                  </p:childTnLst>
                                </p:cTn>
                              </p:par>
                              <p:par>
                                <p:cTn id="161" presetID="9" presetClass="entr" presetSubtype="0" fill="hold" grpId="0" nodeType="withEffect">
                                  <p:stCondLst>
                                    <p:cond delay="0"/>
                                  </p:stCondLst>
                                  <p:childTnLst>
                                    <p:set>
                                      <p:cBhvr>
                                        <p:cTn id="162" dur="1" fill="hold">
                                          <p:stCondLst>
                                            <p:cond delay="0"/>
                                          </p:stCondLst>
                                        </p:cTn>
                                        <p:tgtEl>
                                          <p:spTgt spid="829140"/>
                                        </p:tgtEl>
                                        <p:attrNameLst>
                                          <p:attrName>style.visibility</p:attrName>
                                        </p:attrNameLst>
                                      </p:cBhvr>
                                      <p:to>
                                        <p:strVal val="visible"/>
                                      </p:to>
                                    </p:set>
                                    <p:animEffect transition="in" filter="dissolve">
                                      <p:cBhvr>
                                        <p:cTn id="163" dur="500"/>
                                        <p:tgtEl>
                                          <p:spTgt spid="829140"/>
                                        </p:tgtEl>
                                      </p:cBhvr>
                                    </p:animEffect>
                                  </p:childTnLst>
                                </p:cTn>
                              </p:par>
                              <p:par>
                                <p:cTn id="164" presetID="9" presetClass="entr" presetSubtype="0" fill="hold" nodeType="withEffect">
                                  <p:stCondLst>
                                    <p:cond delay="0"/>
                                  </p:stCondLst>
                                  <p:childTnLst>
                                    <p:set>
                                      <p:cBhvr>
                                        <p:cTn id="165" dur="1" fill="hold">
                                          <p:stCondLst>
                                            <p:cond delay="0"/>
                                          </p:stCondLst>
                                        </p:cTn>
                                        <p:tgtEl>
                                          <p:spTgt spid="829141"/>
                                        </p:tgtEl>
                                        <p:attrNameLst>
                                          <p:attrName>style.visibility</p:attrName>
                                        </p:attrNameLst>
                                      </p:cBhvr>
                                      <p:to>
                                        <p:strVal val="visible"/>
                                      </p:to>
                                    </p:set>
                                    <p:animEffect transition="in" filter="dissolve">
                                      <p:cBhvr>
                                        <p:cTn id="166" dur="500"/>
                                        <p:tgtEl>
                                          <p:spTgt spid="829141"/>
                                        </p:tgtEl>
                                      </p:cBhvr>
                                    </p:animEffect>
                                  </p:childTnLst>
                                </p:cTn>
                              </p:par>
                              <p:par>
                                <p:cTn id="167" presetID="9" presetClass="entr" presetSubtype="0" fill="hold" grpId="0" nodeType="withEffect">
                                  <p:stCondLst>
                                    <p:cond delay="0"/>
                                  </p:stCondLst>
                                  <p:childTnLst>
                                    <p:set>
                                      <p:cBhvr>
                                        <p:cTn id="168" dur="1" fill="hold">
                                          <p:stCondLst>
                                            <p:cond delay="0"/>
                                          </p:stCondLst>
                                        </p:cTn>
                                        <p:tgtEl>
                                          <p:spTgt spid="829144"/>
                                        </p:tgtEl>
                                        <p:attrNameLst>
                                          <p:attrName>style.visibility</p:attrName>
                                        </p:attrNameLst>
                                      </p:cBhvr>
                                      <p:to>
                                        <p:strVal val="visible"/>
                                      </p:to>
                                    </p:set>
                                    <p:animEffect transition="in" filter="dissolve">
                                      <p:cBhvr>
                                        <p:cTn id="169" dur="500"/>
                                        <p:tgtEl>
                                          <p:spTgt spid="829144"/>
                                        </p:tgtEl>
                                      </p:cBhvr>
                                    </p:animEffect>
                                  </p:childTnLst>
                                </p:cTn>
                              </p:par>
                              <p:par>
                                <p:cTn id="170" presetID="9" presetClass="entr" presetSubtype="0" fill="hold" grpId="0" nodeType="withEffect">
                                  <p:stCondLst>
                                    <p:cond delay="0"/>
                                  </p:stCondLst>
                                  <p:childTnLst>
                                    <p:set>
                                      <p:cBhvr>
                                        <p:cTn id="171" dur="1" fill="hold">
                                          <p:stCondLst>
                                            <p:cond delay="0"/>
                                          </p:stCondLst>
                                        </p:cTn>
                                        <p:tgtEl>
                                          <p:spTgt spid="829145"/>
                                        </p:tgtEl>
                                        <p:attrNameLst>
                                          <p:attrName>style.visibility</p:attrName>
                                        </p:attrNameLst>
                                      </p:cBhvr>
                                      <p:to>
                                        <p:strVal val="visible"/>
                                      </p:to>
                                    </p:set>
                                    <p:animEffect transition="in" filter="dissolve">
                                      <p:cBhvr>
                                        <p:cTn id="172" dur="500"/>
                                        <p:tgtEl>
                                          <p:spTgt spid="829145"/>
                                        </p:tgtEl>
                                      </p:cBhvr>
                                    </p:animEffect>
                                  </p:childTnLst>
                                </p:cTn>
                              </p:par>
                              <p:par>
                                <p:cTn id="173" presetID="9" presetClass="entr" presetSubtype="0" fill="hold" grpId="0" nodeType="withEffect">
                                  <p:stCondLst>
                                    <p:cond delay="0"/>
                                  </p:stCondLst>
                                  <p:childTnLst>
                                    <p:set>
                                      <p:cBhvr>
                                        <p:cTn id="174" dur="1" fill="hold">
                                          <p:stCondLst>
                                            <p:cond delay="0"/>
                                          </p:stCondLst>
                                        </p:cTn>
                                        <p:tgtEl>
                                          <p:spTgt spid="829146"/>
                                        </p:tgtEl>
                                        <p:attrNameLst>
                                          <p:attrName>style.visibility</p:attrName>
                                        </p:attrNameLst>
                                      </p:cBhvr>
                                      <p:to>
                                        <p:strVal val="visible"/>
                                      </p:to>
                                    </p:set>
                                    <p:animEffect transition="in" filter="dissolve">
                                      <p:cBhvr>
                                        <p:cTn id="175" dur="500"/>
                                        <p:tgtEl>
                                          <p:spTgt spid="829146"/>
                                        </p:tgtEl>
                                      </p:cBhvr>
                                    </p:animEffect>
                                  </p:childTnLst>
                                </p:cTn>
                              </p:par>
                              <p:par>
                                <p:cTn id="176" presetID="9" presetClass="entr" presetSubtype="0" fill="hold" grpId="0" nodeType="withEffect">
                                  <p:stCondLst>
                                    <p:cond delay="0"/>
                                  </p:stCondLst>
                                  <p:childTnLst>
                                    <p:set>
                                      <p:cBhvr>
                                        <p:cTn id="177" dur="1" fill="hold">
                                          <p:stCondLst>
                                            <p:cond delay="0"/>
                                          </p:stCondLst>
                                        </p:cTn>
                                        <p:tgtEl>
                                          <p:spTgt spid="829147"/>
                                        </p:tgtEl>
                                        <p:attrNameLst>
                                          <p:attrName>style.visibility</p:attrName>
                                        </p:attrNameLst>
                                      </p:cBhvr>
                                      <p:to>
                                        <p:strVal val="visible"/>
                                      </p:to>
                                    </p:set>
                                    <p:animEffect transition="in" filter="dissolve">
                                      <p:cBhvr>
                                        <p:cTn id="178" dur="500"/>
                                        <p:tgtEl>
                                          <p:spTgt spid="829147"/>
                                        </p:tgtEl>
                                      </p:cBhvr>
                                    </p:animEffect>
                                  </p:childTnLst>
                                </p:cTn>
                              </p:par>
                              <p:par>
                                <p:cTn id="179" presetID="9" presetClass="entr" presetSubtype="0" fill="hold" grpId="0" nodeType="withEffect">
                                  <p:stCondLst>
                                    <p:cond delay="0"/>
                                  </p:stCondLst>
                                  <p:childTnLst>
                                    <p:set>
                                      <p:cBhvr>
                                        <p:cTn id="180" dur="1" fill="hold">
                                          <p:stCondLst>
                                            <p:cond delay="0"/>
                                          </p:stCondLst>
                                        </p:cTn>
                                        <p:tgtEl>
                                          <p:spTgt spid="829148"/>
                                        </p:tgtEl>
                                        <p:attrNameLst>
                                          <p:attrName>style.visibility</p:attrName>
                                        </p:attrNameLst>
                                      </p:cBhvr>
                                      <p:to>
                                        <p:strVal val="visible"/>
                                      </p:to>
                                    </p:set>
                                    <p:animEffect transition="in" filter="dissolve">
                                      <p:cBhvr>
                                        <p:cTn id="181" dur="500"/>
                                        <p:tgtEl>
                                          <p:spTgt spid="829148"/>
                                        </p:tgtEl>
                                      </p:cBhvr>
                                    </p:animEffect>
                                  </p:childTnLst>
                                </p:cTn>
                              </p:par>
                              <p:par>
                                <p:cTn id="182" presetID="9" presetClass="entr" presetSubtype="0" fill="hold" nodeType="withEffect">
                                  <p:stCondLst>
                                    <p:cond delay="0"/>
                                  </p:stCondLst>
                                  <p:childTnLst>
                                    <p:set>
                                      <p:cBhvr>
                                        <p:cTn id="183" dur="1" fill="hold">
                                          <p:stCondLst>
                                            <p:cond delay="0"/>
                                          </p:stCondLst>
                                        </p:cTn>
                                        <p:tgtEl>
                                          <p:spTgt spid="829149"/>
                                        </p:tgtEl>
                                        <p:attrNameLst>
                                          <p:attrName>style.visibility</p:attrName>
                                        </p:attrNameLst>
                                      </p:cBhvr>
                                      <p:to>
                                        <p:strVal val="visible"/>
                                      </p:to>
                                    </p:set>
                                    <p:animEffect transition="in" filter="dissolve">
                                      <p:cBhvr>
                                        <p:cTn id="184" dur="500"/>
                                        <p:tgtEl>
                                          <p:spTgt spid="829149"/>
                                        </p:tgtEl>
                                      </p:cBhvr>
                                    </p:animEffect>
                                  </p:childTnLst>
                                </p:cTn>
                              </p:par>
                              <p:par>
                                <p:cTn id="185" presetID="9" presetClass="entr" presetSubtype="0" fill="hold" nodeType="withEffect">
                                  <p:stCondLst>
                                    <p:cond delay="0"/>
                                  </p:stCondLst>
                                  <p:childTnLst>
                                    <p:set>
                                      <p:cBhvr>
                                        <p:cTn id="186" dur="1" fill="hold">
                                          <p:stCondLst>
                                            <p:cond delay="0"/>
                                          </p:stCondLst>
                                        </p:cTn>
                                        <p:tgtEl>
                                          <p:spTgt spid="829152"/>
                                        </p:tgtEl>
                                        <p:attrNameLst>
                                          <p:attrName>style.visibility</p:attrName>
                                        </p:attrNameLst>
                                      </p:cBhvr>
                                      <p:to>
                                        <p:strVal val="visible"/>
                                      </p:to>
                                    </p:set>
                                    <p:animEffect transition="in" filter="dissolve">
                                      <p:cBhvr>
                                        <p:cTn id="187" dur="500"/>
                                        <p:tgtEl>
                                          <p:spTgt spid="829152"/>
                                        </p:tgtEl>
                                      </p:cBhvr>
                                    </p:animEffect>
                                  </p:childTnLst>
                                </p:cTn>
                              </p:par>
                              <p:par>
                                <p:cTn id="188" presetID="9" presetClass="entr" presetSubtype="0" fill="hold" grpId="0" nodeType="withEffect">
                                  <p:stCondLst>
                                    <p:cond delay="0"/>
                                  </p:stCondLst>
                                  <p:childTnLst>
                                    <p:set>
                                      <p:cBhvr>
                                        <p:cTn id="189" dur="1" fill="hold">
                                          <p:stCondLst>
                                            <p:cond delay="0"/>
                                          </p:stCondLst>
                                        </p:cTn>
                                        <p:tgtEl>
                                          <p:spTgt spid="829155"/>
                                        </p:tgtEl>
                                        <p:attrNameLst>
                                          <p:attrName>style.visibility</p:attrName>
                                        </p:attrNameLst>
                                      </p:cBhvr>
                                      <p:to>
                                        <p:strVal val="visible"/>
                                      </p:to>
                                    </p:set>
                                    <p:animEffect transition="in" filter="dissolve">
                                      <p:cBhvr>
                                        <p:cTn id="190" dur="500"/>
                                        <p:tgtEl>
                                          <p:spTgt spid="829155"/>
                                        </p:tgtEl>
                                      </p:cBhvr>
                                    </p:animEffect>
                                  </p:childTnLst>
                                </p:cTn>
                              </p:par>
                              <p:par>
                                <p:cTn id="191" presetID="9" presetClass="entr" presetSubtype="0" fill="hold" grpId="0" nodeType="withEffect">
                                  <p:stCondLst>
                                    <p:cond delay="0"/>
                                  </p:stCondLst>
                                  <p:childTnLst>
                                    <p:set>
                                      <p:cBhvr>
                                        <p:cTn id="192" dur="1" fill="hold">
                                          <p:stCondLst>
                                            <p:cond delay="0"/>
                                          </p:stCondLst>
                                        </p:cTn>
                                        <p:tgtEl>
                                          <p:spTgt spid="829156"/>
                                        </p:tgtEl>
                                        <p:attrNameLst>
                                          <p:attrName>style.visibility</p:attrName>
                                        </p:attrNameLst>
                                      </p:cBhvr>
                                      <p:to>
                                        <p:strVal val="visible"/>
                                      </p:to>
                                    </p:set>
                                    <p:animEffect transition="in" filter="dissolve">
                                      <p:cBhvr>
                                        <p:cTn id="193" dur="500"/>
                                        <p:tgtEl>
                                          <p:spTgt spid="829156"/>
                                        </p:tgtEl>
                                      </p:cBhvr>
                                    </p:animEffect>
                                  </p:childTnLst>
                                </p:cTn>
                              </p:par>
                              <p:par>
                                <p:cTn id="194" presetID="9" presetClass="entr" presetSubtype="0" fill="hold" grpId="0" nodeType="withEffect">
                                  <p:stCondLst>
                                    <p:cond delay="0"/>
                                  </p:stCondLst>
                                  <p:childTnLst>
                                    <p:set>
                                      <p:cBhvr>
                                        <p:cTn id="195" dur="1" fill="hold">
                                          <p:stCondLst>
                                            <p:cond delay="0"/>
                                          </p:stCondLst>
                                        </p:cTn>
                                        <p:tgtEl>
                                          <p:spTgt spid="829157"/>
                                        </p:tgtEl>
                                        <p:attrNameLst>
                                          <p:attrName>style.visibility</p:attrName>
                                        </p:attrNameLst>
                                      </p:cBhvr>
                                      <p:to>
                                        <p:strVal val="visible"/>
                                      </p:to>
                                    </p:set>
                                    <p:animEffect transition="in" filter="dissolve">
                                      <p:cBhvr>
                                        <p:cTn id="196" dur="500"/>
                                        <p:tgtEl>
                                          <p:spTgt spid="829157"/>
                                        </p:tgtEl>
                                      </p:cBhvr>
                                    </p:animEffect>
                                  </p:childTnLst>
                                </p:cTn>
                              </p:par>
                              <p:par>
                                <p:cTn id="197" presetID="9" presetClass="entr" presetSubtype="0" fill="hold" grpId="0" nodeType="withEffect">
                                  <p:stCondLst>
                                    <p:cond delay="0"/>
                                  </p:stCondLst>
                                  <p:childTnLst>
                                    <p:set>
                                      <p:cBhvr>
                                        <p:cTn id="198" dur="1" fill="hold">
                                          <p:stCondLst>
                                            <p:cond delay="0"/>
                                          </p:stCondLst>
                                        </p:cTn>
                                        <p:tgtEl>
                                          <p:spTgt spid="829158"/>
                                        </p:tgtEl>
                                        <p:attrNameLst>
                                          <p:attrName>style.visibility</p:attrName>
                                        </p:attrNameLst>
                                      </p:cBhvr>
                                      <p:to>
                                        <p:strVal val="visible"/>
                                      </p:to>
                                    </p:set>
                                    <p:animEffect transition="in" filter="dissolve">
                                      <p:cBhvr>
                                        <p:cTn id="199" dur="500"/>
                                        <p:tgtEl>
                                          <p:spTgt spid="829158"/>
                                        </p:tgtEl>
                                      </p:cBhvr>
                                    </p:animEffect>
                                  </p:childTnLst>
                                </p:cTn>
                              </p:par>
                              <p:par>
                                <p:cTn id="200" presetID="9" presetClass="entr" presetSubtype="0" fill="hold" grpId="0" nodeType="withEffect">
                                  <p:stCondLst>
                                    <p:cond delay="0"/>
                                  </p:stCondLst>
                                  <p:childTnLst>
                                    <p:set>
                                      <p:cBhvr>
                                        <p:cTn id="201" dur="1" fill="hold">
                                          <p:stCondLst>
                                            <p:cond delay="0"/>
                                          </p:stCondLst>
                                        </p:cTn>
                                        <p:tgtEl>
                                          <p:spTgt spid="829159"/>
                                        </p:tgtEl>
                                        <p:attrNameLst>
                                          <p:attrName>style.visibility</p:attrName>
                                        </p:attrNameLst>
                                      </p:cBhvr>
                                      <p:to>
                                        <p:strVal val="visible"/>
                                      </p:to>
                                    </p:set>
                                    <p:animEffect transition="in" filter="dissolve">
                                      <p:cBhvr>
                                        <p:cTn id="202" dur="500"/>
                                        <p:tgtEl>
                                          <p:spTgt spid="829159"/>
                                        </p:tgtEl>
                                      </p:cBhvr>
                                    </p:animEffect>
                                  </p:childTnLst>
                                </p:cTn>
                              </p:par>
                              <p:par>
                                <p:cTn id="203" presetID="9" presetClass="entr" presetSubtype="0" fill="hold" grpId="0" nodeType="withEffect">
                                  <p:stCondLst>
                                    <p:cond delay="0"/>
                                  </p:stCondLst>
                                  <p:childTnLst>
                                    <p:set>
                                      <p:cBhvr>
                                        <p:cTn id="204" dur="1" fill="hold">
                                          <p:stCondLst>
                                            <p:cond delay="0"/>
                                          </p:stCondLst>
                                        </p:cTn>
                                        <p:tgtEl>
                                          <p:spTgt spid="829160"/>
                                        </p:tgtEl>
                                        <p:attrNameLst>
                                          <p:attrName>style.visibility</p:attrName>
                                        </p:attrNameLst>
                                      </p:cBhvr>
                                      <p:to>
                                        <p:strVal val="visible"/>
                                      </p:to>
                                    </p:set>
                                    <p:animEffect transition="in" filter="dissolve">
                                      <p:cBhvr>
                                        <p:cTn id="205" dur="500"/>
                                        <p:tgtEl>
                                          <p:spTgt spid="829160"/>
                                        </p:tgtEl>
                                      </p:cBhvr>
                                    </p:animEffect>
                                  </p:childTnLst>
                                </p:cTn>
                              </p:par>
                              <p:par>
                                <p:cTn id="206" presetID="9" presetClass="entr" presetSubtype="0" fill="hold" nodeType="withEffect">
                                  <p:stCondLst>
                                    <p:cond delay="0"/>
                                  </p:stCondLst>
                                  <p:childTnLst>
                                    <p:set>
                                      <p:cBhvr>
                                        <p:cTn id="207" dur="1" fill="hold">
                                          <p:stCondLst>
                                            <p:cond delay="0"/>
                                          </p:stCondLst>
                                        </p:cTn>
                                        <p:tgtEl>
                                          <p:spTgt spid="829161"/>
                                        </p:tgtEl>
                                        <p:attrNameLst>
                                          <p:attrName>style.visibility</p:attrName>
                                        </p:attrNameLst>
                                      </p:cBhvr>
                                      <p:to>
                                        <p:strVal val="visible"/>
                                      </p:to>
                                    </p:set>
                                    <p:animEffect transition="in" filter="dissolve">
                                      <p:cBhvr>
                                        <p:cTn id="208" dur="500"/>
                                        <p:tgtEl>
                                          <p:spTgt spid="829161"/>
                                        </p:tgtEl>
                                      </p:cBhvr>
                                    </p:animEffect>
                                  </p:childTnLst>
                                </p:cTn>
                              </p:par>
                              <p:par>
                                <p:cTn id="209" presetID="9" presetClass="entr" presetSubtype="0" fill="hold" grpId="0" nodeType="withEffect">
                                  <p:stCondLst>
                                    <p:cond delay="0"/>
                                  </p:stCondLst>
                                  <p:childTnLst>
                                    <p:set>
                                      <p:cBhvr>
                                        <p:cTn id="210" dur="1" fill="hold">
                                          <p:stCondLst>
                                            <p:cond delay="0"/>
                                          </p:stCondLst>
                                        </p:cTn>
                                        <p:tgtEl>
                                          <p:spTgt spid="829164"/>
                                        </p:tgtEl>
                                        <p:attrNameLst>
                                          <p:attrName>style.visibility</p:attrName>
                                        </p:attrNameLst>
                                      </p:cBhvr>
                                      <p:to>
                                        <p:strVal val="visible"/>
                                      </p:to>
                                    </p:set>
                                    <p:animEffect transition="in" filter="dissolve">
                                      <p:cBhvr>
                                        <p:cTn id="211" dur="500"/>
                                        <p:tgtEl>
                                          <p:spTgt spid="829164"/>
                                        </p:tgtEl>
                                      </p:cBhvr>
                                    </p:animEffect>
                                  </p:childTnLst>
                                </p:cTn>
                              </p:par>
                              <p:par>
                                <p:cTn id="212" presetID="9" presetClass="entr" presetSubtype="0" fill="hold" grpId="0" nodeType="withEffect">
                                  <p:stCondLst>
                                    <p:cond delay="0"/>
                                  </p:stCondLst>
                                  <p:childTnLst>
                                    <p:set>
                                      <p:cBhvr>
                                        <p:cTn id="213" dur="1" fill="hold">
                                          <p:stCondLst>
                                            <p:cond delay="0"/>
                                          </p:stCondLst>
                                        </p:cTn>
                                        <p:tgtEl>
                                          <p:spTgt spid="829165"/>
                                        </p:tgtEl>
                                        <p:attrNameLst>
                                          <p:attrName>style.visibility</p:attrName>
                                        </p:attrNameLst>
                                      </p:cBhvr>
                                      <p:to>
                                        <p:strVal val="visible"/>
                                      </p:to>
                                    </p:set>
                                    <p:animEffect transition="in" filter="dissolve">
                                      <p:cBhvr>
                                        <p:cTn id="214" dur="500"/>
                                        <p:tgtEl>
                                          <p:spTgt spid="829165"/>
                                        </p:tgtEl>
                                      </p:cBhvr>
                                    </p:animEffect>
                                  </p:childTnLst>
                                </p:cTn>
                              </p:par>
                              <p:par>
                                <p:cTn id="215" presetID="9" presetClass="entr" presetSubtype="0" fill="hold" grpId="0" nodeType="withEffect">
                                  <p:stCondLst>
                                    <p:cond delay="0"/>
                                  </p:stCondLst>
                                  <p:childTnLst>
                                    <p:set>
                                      <p:cBhvr>
                                        <p:cTn id="216" dur="1" fill="hold">
                                          <p:stCondLst>
                                            <p:cond delay="0"/>
                                          </p:stCondLst>
                                        </p:cTn>
                                        <p:tgtEl>
                                          <p:spTgt spid="829166"/>
                                        </p:tgtEl>
                                        <p:attrNameLst>
                                          <p:attrName>style.visibility</p:attrName>
                                        </p:attrNameLst>
                                      </p:cBhvr>
                                      <p:to>
                                        <p:strVal val="visible"/>
                                      </p:to>
                                    </p:set>
                                    <p:animEffect transition="in" filter="dissolve">
                                      <p:cBhvr>
                                        <p:cTn id="217" dur="500"/>
                                        <p:tgtEl>
                                          <p:spTgt spid="829166"/>
                                        </p:tgtEl>
                                      </p:cBhvr>
                                    </p:animEffect>
                                  </p:childTnLst>
                                </p:cTn>
                              </p:par>
                              <p:par>
                                <p:cTn id="218" presetID="9" presetClass="entr" presetSubtype="0" fill="hold" grpId="0" nodeType="withEffect">
                                  <p:stCondLst>
                                    <p:cond delay="0"/>
                                  </p:stCondLst>
                                  <p:childTnLst>
                                    <p:set>
                                      <p:cBhvr>
                                        <p:cTn id="219" dur="1" fill="hold">
                                          <p:stCondLst>
                                            <p:cond delay="0"/>
                                          </p:stCondLst>
                                        </p:cTn>
                                        <p:tgtEl>
                                          <p:spTgt spid="829167"/>
                                        </p:tgtEl>
                                        <p:attrNameLst>
                                          <p:attrName>style.visibility</p:attrName>
                                        </p:attrNameLst>
                                      </p:cBhvr>
                                      <p:to>
                                        <p:strVal val="visible"/>
                                      </p:to>
                                    </p:set>
                                    <p:animEffect transition="in" filter="dissolve">
                                      <p:cBhvr>
                                        <p:cTn id="220" dur="500"/>
                                        <p:tgtEl>
                                          <p:spTgt spid="829167"/>
                                        </p:tgtEl>
                                      </p:cBhvr>
                                    </p:animEffect>
                                  </p:childTnLst>
                                </p:cTn>
                              </p:par>
                              <p:par>
                                <p:cTn id="221" presetID="9" presetClass="entr" presetSubtype="0" fill="hold" grpId="0" nodeType="withEffect">
                                  <p:stCondLst>
                                    <p:cond delay="0"/>
                                  </p:stCondLst>
                                  <p:childTnLst>
                                    <p:set>
                                      <p:cBhvr>
                                        <p:cTn id="222" dur="1" fill="hold">
                                          <p:stCondLst>
                                            <p:cond delay="0"/>
                                          </p:stCondLst>
                                        </p:cTn>
                                        <p:tgtEl>
                                          <p:spTgt spid="829168"/>
                                        </p:tgtEl>
                                        <p:attrNameLst>
                                          <p:attrName>style.visibility</p:attrName>
                                        </p:attrNameLst>
                                      </p:cBhvr>
                                      <p:to>
                                        <p:strVal val="visible"/>
                                      </p:to>
                                    </p:set>
                                    <p:animEffect transition="in" filter="dissolve">
                                      <p:cBhvr>
                                        <p:cTn id="223" dur="500"/>
                                        <p:tgtEl>
                                          <p:spTgt spid="829168"/>
                                        </p:tgtEl>
                                      </p:cBhvr>
                                    </p:animEffect>
                                  </p:childTnLst>
                                </p:cTn>
                              </p:par>
                              <p:par>
                                <p:cTn id="224" presetID="9" presetClass="entr" presetSubtype="0" fill="hold" grpId="0" nodeType="withEffect">
                                  <p:stCondLst>
                                    <p:cond delay="0"/>
                                  </p:stCondLst>
                                  <p:childTnLst>
                                    <p:set>
                                      <p:cBhvr>
                                        <p:cTn id="225" dur="1" fill="hold">
                                          <p:stCondLst>
                                            <p:cond delay="0"/>
                                          </p:stCondLst>
                                        </p:cTn>
                                        <p:tgtEl>
                                          <p:spTgt spid="829169"/>
                                        </p:tgtEl>
                                        <p:attrNameLst>
                                          <p:attrName>style.visibility</p:attrName>
                                        </p:attrNameLst>
                                      </p:cBhvr>
                                      <p:to>
                                        <p:strVal val="visible"/>
                                      </p:to>
                                    </p:set>
                                    <p:animEffect transition="in" filter="dissolve">
                                      <p:cBhvr>
                                        <p:cTn id="226" dur="500"/>
                                        <p:tgtEl>
                                          <p:spTgt spid="829169"/>
                                        </p:tgtEl>
                                      </p:cBhvr>
                                    </p:animEffect>
                                  </p:childTnLst>
                                </p:cTn>
                              </p:par>
                              <p:par>
                                <p:cTn id="227" presetID="9" presetClass="entr" presetSubtype="0" fill="hold" grpId="0" nodeType="withEffect">
                                  <p:stCondLst>
                                    <p:cond delay="0"/>
                                  </p:stCondLst>
                                  <p:childTnLst>
                                    <p:set>
                                      <p:cBhvr>
                                        <p:cTn id="228" dur="1" fill="hold">
                                          <p:stCondLst>
                                            <p:cond delay="0"/>
                                          </p:stCondLst>
                                        </p:cTn>
                                        <p:tgtEl>
                                          <p:spTgt spid="829170"/>
                                        </p:tgtEl>
                                        <p:attrNameLst>
                                          <p:attrName>style.visibility</p:attrName>
                                        </p:attrNameLst>
                                      </p:cBhvr>
                                      <p:to>
                                        <p:strVal val="visible"/>
                                      </p:to>
                                    </p:set>
                                    <p:animEffect transition="in" filter="dissolve">
                                      <p:cBhvr>
                                        <p:cTn id="229" dur="500"/>
                                        <p:tgtEl>
                                          <p:spTgt spid="829170"/>
                                        </p:tgtEl>
                                      </p:cBhvr>
                                    </p:animEffect>
                                  </p:childTnLst>
                                </p:cTn>
                              </p:par>
                              <p:par>
                                <p:cTn id="230" presetID="9" presetClass="entr" presetSubtype="0" fill="hold" grpId="0" nodeType="withEffect">
                                  <p:stCondLst>
                                    <p:cond delay="0"/>
                                  </p:stCondLst>
                                  <p:childTnLst>
                                    <p:set>
                                      <p:cBhvr>
                                        <p:cTn id="231" dur="1" fill="hold">
                                          <p:stCondLst>
                                            <p:cond delay="0"/>
                                          </p:stCondLst>
                                        </p:cTn>
                                        <p:tgtEl>
                                          <p:spTgt spid="829171"/>
                                        </p:tgtEl>
                                        <p:attrNameLst>
                                          <p:attrName>style.visibility</p:attrName>
                                        </p:attrNameLst>
                                      </p:cBhvr>
                                      <p:to>
                                        <p:strVal val="visible"/>
                                      </p:to>
                                    </p:set>
                                    <p:animEffect transition="in" filter="dissolve">
                                      <p:cBhvr>
                                        <p:cTn id="232" dur="500"/>
                                        <p:tgtEl>
                                          <p:spTgt spid="829171"/>
                                        </p:tgtEl>
                                      </p:cBhvr>
                                    </p:animEffect>
                                  </p:childTnLst>
                                </p:cTn>
                              </p:par>
                              <p:par>
                                <p:cTn id="233" presetID="9" presetClass="entr" presetSubtype="0" fill="hold" grpId="0" nodeType="withEffect">
                                  <p:stCondLst>
                                    <p:cond delay="0"/>
                                  </p:stCondLst>
                                  <p:childTnLst>
                                    <p:set>
                                      <p:cBhvr>
                                        <p:cTn id="234" dur="1" fill="hold">
                                          <p:stCondLst>
                                            <p:cond delay="0"/>
                                          </p:stCondLst>
                                        </p:cTn>
                                        <p:tgtEl>
                                          <p:spTgt spid="829172"/>
                                        </p:tgtEl>
                                        <p:attrNameLst>
                                          <p:attrName>style.visibility</p:attrName>
                                        </p:attrNameLst>
                                      </p:cBhvr>
                                      <p:to>
                                        <p:strVal val="visible"/>
                                      </p:to>
                                    </p:set>
                                    <p:animEffect transition="in" filter="dissolve">
                                      <p:cBhvr>
                                        <p:cTn id="235" dur="500"/>
                                        <p:tgtEl>
                                          <p:spTgt spid="829172"/>
                                        </p:tgtEl>
                                      </p:cBhvr>
                                    </p:animEffect>
                                  </p:childTnLst>
                                </p:cTn>
                              </p:par>
                              <p:par>
                                <p:cTn id="236" presetID="9" presetClass="entr" presetSubtype="0" fill="hold" grpId="0" nodeType="withEffect">
                                  <p:stCondLst>
                                    <p:cond delay="0"/>
                                  </p:stCondLst>
                                  <p:childTnLst>
                                    <p:set>
                                      <p:cBhvr>
                                        <p:cTn id="237" dur="1" fill="hold">
                                          <p:stCondLst>
                                            <p:cond delay="0"/>
                                          </p:stCondLst>
                                        </p:cTn>
                                        <p:tgtEl>
                                          <p:spTgt spid="829173"/>
                                        </p:tgtEl>
                                        <p:attrNameLst>
                                          <p:attrName>style.visibility</p:attrName>
                                        </p:attrNameLst>
                                      </p:cBhvr>
                                      <p:to>
                                        <p:strVal val="visible"/>
                                      </p:to>
                                    </p:set>
                                    <p:animEffect transition="in" filter="dissolve">
                                      <p:cBhvr>
                                        <p:cTn id="238" dur="500"/>
                                        <p:tgtEl>
                                          <p:spTgt spid="829173"/>
                                        </p:tgtEl>
                                      </p:cBhvr>
                                    </p:animEffect>
                                  </p:childTnLst>
                                </p:cTn>
                              </p:par>
                              <p:par>
                                <p:cTn id="239" presetID="9" presetClass="entr" presetSubtype="0" fill="hold" grpId="0" nodeType="withEffect">
                                  <p:stCondLst>
                                    <p:cond delay="0"/>
                                  </p:stCondLst>
                                  <p:childTnLst>
                                    <p:set>
                                      <p:cBhvr>
                                        <p:cTn id="240" dur="1" fill="hold">
                                          <p:stCondLst>
                                            <p:cond delay="0"/>
                                          </p:stCondLst>
                                        </p:cTn>
                                        <p:tgtEl>
                                          <p:spTgt spid="829174"/>
                                        </p:tgtEl>
                                        <p:attrNameLst>
                                          <p:attrName>style.visibility</p:attrName>
                                        </p:attrNameLst>
                                      </p:cBhvr>
                                      <p:to>
                                        <p:strVal val="visible"/>
                                      </p:to>
                                    </p:set>
                                    <p:animEffect transition="in" filter="dissolve">
                                      <p:cBhvr>
                                        <p:cTn id="241" dur="500"/>
                                        <p:tgtEl>
                                          <p:spTgt spid="829174"/>
                                        </p:tgtEl>
                                      </p:cBhvr>
                                    </p:animEffect>
                                  </p:childTnLst>
                                </p:cTn>
                              </p:par>
                              <p:par>
                                <p:cTn id="242" presetID="9" presetClass="entr" presetSubtype="0" fill="hold" grpId="0" nodeType="withEffect">
                                  <p:stCondLst>
                                    <p:cond delay="0"/>
                                  </p:stCondLst>
                                  <p:childTnLst>
                                    <p:set>
                                      <p:cBhvr>
                                        <p:cTn id="243" dur="1" fill="hold">
                                          <p:stCondLst>
                                            <p:cond delay="0"/>
                                          </p:stCondLst>
                                        </p:cTn>
                                        <p:tgtEl>
                                          <p:spTgt spid="829175"/>
                                        </p:tgtEl>
                                        <p:attrNameLst>
                                          <p:attrName>style.visibility</p:attrName>
                                        </p:attrNameLst>
                                      </p:cBhvr>
                                      <p:to>
                                        <p:strVal val="visible"/>
                                      </p:to>
                                    </p:set>
                                    <p:animEffect transition="in" filter="dissolve">
                                      <p:cBhvr>
                                        <p:cTn id="244" dur="500"/>
                                        <p:tgtEl>
                                          <p:spTgt spid="829175"/>
                                        </p:tgtEl>
                                      </p:cBhvr>
                                    </p:animEffect>
                                  </p:childTnLst>
                                </p:cTn>
                              </p:par>
                              <p:par>
                                <p:cTn id="245" presetID="9" presetClass="entr" presetSubtype="0" fill="hold" grpId="0" nodeType="withEffect">
                                  <p:stCondLst>
                                    <p:cond delay="0"/>
                                  </p:stCondLst>
                                  <p:childTnLst>
                                    <p:set>
                                      <p:cBhvr>
                                        <p:cTn id="246" dur="1" fill="hold">
                                          <p:stCondLst>
                                            <p:cond delay="0"/>
                                          </p:stCondLst>
                                        </p:cTn>
                                        <p:tgtEl>
                                          <p:spTgt spid="829176"/>
                                        </p:tgtEl>
                                        <p:attrNameLst>
                                          <p:attrName>style.visibility</p:attrName>
                                        </p:attrNameLst>
                                      </p:cBhvr>
                                      <p:to>
                                        <p:strVal val="visible"/>
                                      </p:to>
                                    </p:set>
                                    <p:animEffect transition="in" filter="dissolve">
                                      <p:cBhvr>
                                        <p:cTn id="247" dur="500"/>
                                        <p:tgtEl>
                                          <p:spTgt spid="829176"/>
                                        </p:tgtEl>
                                      </p:cBhvr>
                                    </p:animEffect>
                                  </p:childTnLst>
                                </p:cTn>
                              </p:par>
                              <p:par>
                                <p:cTn id="248" presetID="9" presetClass="entr" presetSubtype="0" fill="hold" grpId="0" nodeType="withEffect">
                                  <p:stCondLst>
                                    <p:cond delay="0"/>
                                  </p:stCondLst>
                                  <p:childTnLst>
                                    <p:set>
                                      <p:cBhvr>
                                        <p:cTn id="249" dur="1" fill="hold">
                                          <p:stCondLst>
                                            <p:cond delay="0"/>
                                          </p:stCondLst>
                                        </p:cTn>
                                        <p:tgtEl>
                                          <p:spTgt spid="829177"/>
                                        </p:tgtEl>
                                        <p:attrNameLst>
                                          <p:attrName>style.visibility</p:attrName>
                                        </p:attrNameLst>
                                      </p:cBhvr>
                                      <p:to>
                                        <p:strVal val="visible"/>
                                      </p:to>
                                    </p:set>
                                    <p:animEffect transition="in" filter="dissolve">
                                      <p:cBhvr>
                                        <p:cTn id="250" dur="500"/>
                                        <p:tgtEl>
                                          <p:spTgt spid="829177"/>
                                        </p:tgtEl>
                                      </p:cBhvr>
                                    </p:animEffect>
                                  </p:childTnLst>
                                </p:cTn>
                              </p:par>
                              <p:par>
                                <p:cTn id="251" presetID="9" presetClass="entr" presetSubtype="0" fill="hold" grpId="0" nodeType="withEffect">
                                  <p:stCondLst>
                                    <p:cond delay="0"/>
                                  </p:stCondLst>
                                  <p:childTnLst>
                                    <p:set>
                                      <p:cBhvr>
                                        <p:cTn id="252" dur="1" fill="hold">
                                          <p:stCondLst>
                                            <p:cond delay="0"/>
                                          </p:stCondLst>
                                        </p:cTn>
                                        <p:tgtEl>
                                          <p:spTgt spid="829178"/>
                                        </p:tgtEl>
                                        <p:attrNameLst>
                                          <p:attrName>style.visibility</p:attrName>
                                        </p:attrNameLst>
                                      </p:cBhvr>
                                      <p:to>
                                        <p:strVal val="visible"/>
                                      </p:to>
                                    </p:set>
                                    <p:animEffect transition="in" filter="dissolve">
                                      <p:cBhvr>
                                        <p:cTn id="253" dur="500"/>
                                        <p:tgtEl>
                                          <p:spTgt spid="829178"/>
                                        </p:tgtEl>
                                      </p:cBhvr>
                                    </p:animEffect>
                                  </p:childTnLst>
                                </p:cTn>
                              </p:par>
                              <p:par>
                                <p:cTn id="254" presetID="9" presetClass="entr" presetSubtype="0" fill="hold" nodeType="withEffect">
                                  <p:stCondLst>
                                    <p:cond delay="0"/>
                                  </p:stCondLst>
                                  <p:childTnLst>
                                    <p:set>
                                      <p:cBhvr>
                                        <p:cTn id="255" dur="1" fill="hold">
                                          <p:stCondLst>
                                            <p:cond delay="0"/>
                                          </p:stCondLst>
                                        </p:cTn>
                                        <p:tgtEl>
                                          <p:spTgt spid="829179"/>
                                        </p:tgtEl>
                                        <p:attrNameLst>
                                          <p:attrName>style.visibility</p:attrName>
                                        </p:attrNameLst>
                                      </p:cBhvr>
                                      <p:to>
                                        <p:strVal val="visible"/>
                                      </p:to>
                                    </p:set>
                                    <p:animEffect transition="in" filter="dissolve">
                                      <p:cBhvr>
                                        <p:cTn id="256" dur="500"/>
                                        <p:tgtEl>
                                          <p:spTgt spid="829179"/>
                                        </p:tgtEl>
                                      </p:cBhvr>
                                    </p:animEffect>
                                  </p:childTnLst>
                                </p:cTn>
                              </p:par>
                              <p:par>
                                <p:cTn id="257" presetID="9" presetClass="entr" presetSubtype="0" fill="hold" grpId="0" nodeType="withEffect">
                                  <p:stCondLst>
                                    <p:cond delay="0"/>
                                  </p:stCondLst>
                                  <p:childTnLst>
                                    <p:set>
                                      <p:cBhvr>
                                        <p:cTn id="258" dur="1" fill="hold">
                                          <p:stCondLst>
                                            <p:cond delay="0"/>
                                          </p:stCondLst>
                                        </p:cTn>
                                        <p:tgtEl>
                                          <p:spTgt spid="829182"/>
                                        </p:tgtEl>
                                        <p:attrNameLst>
                                          <p:attrName>style.visibility</p:attrName>
                                        </p:attrNameLst>
                                      </p:cBhvr>
                                      <p:to>
                                        <p:strVal val="visible"/>
                                      </p:to>
                                    </p:set>
                                    <p:animEffect transition="in" filter="dissolve">
                                      <p:cBhvr>
                                        <p:cTn id="259" dur="500"/>
                                        <p:tgtEl>
                                          <p:spTgt spid="829182"/>
                                        </p:tgtEl>
                                      </p:cBhvr>
                                    </p:animEffect>
                                  </p:childTnLst>
                                </p:cTn>
                              </p:par>
                              <p:par>
                                <p:cTn id="260" presetID="9" presetClass="entr" presetSubtype="0" fill="hold" nodeType="withEffect">
                                  <p:stCondLst>
                                    <p:cond delay="0"/>
                                  </p:stCondLst>
                                  <p:childTnLst>
                                    <p:set>
                                      <p:cBhvr>
                                        <p:cTn id="261" dur="1" fill="hold">
                                          <p:stCondLst>
                                            <p:cond delay="0"/>
                                          </p:stCondLst>
                                        </p:cTn>
                                        <p:tgtEl>
                                          <p:spTgt spid="829183"/>
                                        </p:tgtEl>
                                        <p:attrNameLst>
                                          <p:attrName>style.visibility</p:attrName>
                                        </p:attrNameLst>
                                      </p:cBhvr>
                                      <p:to>
                                        <p:strVal val="visible"/>
                                      </p:to>
                                    </p:set>
                                    <p:animEffect transition="in" filter="dissolve">
                                      <p:cBhvr>
                                        <p:cTn id="262" dur="500"/>
                                        <p:tgtEl>
                                          <p:spTgt spid="829183"/>
                                        </p:tgtEl>
                                      </p:cBhvr>
                                    </p:animEffect>
                                  </p:childTnLst>
                                </p:cTn>
                              </p:par>
                              <p:par>
                                <p:cTn id="263" presetID="9" presetClass="entr" presetSubtype="0" fill="hold" grpId="0" nodeType="withEffect">
                                  <p:stCondLst>
                                    <p:cond delay="0"/>
                                  </p:stCondLst>
                                  <p:childTnLst>
                                    <p:set>
                                      <p:cBhvr>
                                        <p:cTn id="264" dur="1" fill="hold">
                                          <p:stCondLst>
                                            <p:cond delay="0"/>
                                          </p:stCondLst>
                                        </p:cTn>
                                        <p:tgtEl>
                                          <p:spTgt spid="829186"/>
                                        </p:tgtEl>
                                        <p:attrNameLst>
                                          <p:attrName>style.visibility</p:attrName>
                                        </p:attrNameLst>
                                      </p:cBhvr>
                                      <p:to>
                                        <p:strVal val="visible"/>
                                      </p:to>
                                    </p:set>
                                    <p:animEffect transition="in" filter="dissolve">
                                      <p:cBhvr>
                                        <p:cTn id="265" dur="500"/>
                                        <p:tgtEl>
                                          <p:spTgt spid="829186"/>
                                        </p:tgtEl>
                                      </p:cBhvr>
                                    </p:animEffect>
                                  </p:childTnLst>
                                </p:cTn>
                              </p:par>
                              <p:par>
                                <p:cTn id="266" presetID="9" presetClass="entr" presetSubtype="0" fill="hold" nodeType="withEffect">
                                  <p:stCondLst>
                                    <p:cond delay="0"/>
                                  </p:stCondLst>
                                  <p:childTnLst>
                                    <p:set>
                                      <p:cBhvr>
                                        <p:cTn id="267" dur="1" fill="hold">
                                          <p:stCondLst>
                                            <p:cond delay="0"/>
                                          </p:stCondLst>
                                        </p:cTn>
                                        <p:tgtEl>
                                          <p:spTgt spid="829187"/>
                                        </p:tgtEl>
                                        <p:attrNameLst>
                                          <p:attrName>style.visibility</p:attrName>
                                        </p:attrNameLst>
                                      </p:cBhvr>
                                      <p:to>
                                        <p:strVal val="visible"/>
                                      </p:to>
                                    </p:set>
                                    <p:animEffect transition="in" filter="dissolve">
                                      <p:cBhvr>
                                        <p:cTn id="268" dur="500"/>
                                        <p:tgtEl>
                                          <p:spTgt spid="829187"/>
                                        </p:tgtEl>
                                      </p:cBhvr>
                                    </p:animEffect>
                                  </p:childTnLst>
                                </p:cTn>
                              </p:par>
                              <p:par>
                                <p:cTn id="269" presetID="9" presetClass="entr" presetSubtype="0" fill="hold" nodeType="withEffect">
                                  <p:stCondLst>
                                    <p:cond delay="0"/>
                                  </p:stCondLst>
                                  <p:childTnLst>
                                    <p:set>
                                      <p:cBhvr>
                                        <p:cTn id="270" dur="1" fill="hold">
                                          <p:stCondLst>
                                            <p:cond delay="0"/>
                                          </p:stCondLst>
                                        </p:cTn>
                                        <p:tgtEl>
                                          <p:spTgt spid="829193"/>
                                        </p:tgtEl>
                                        <p:attrNameLst>
                                          <p:attrName>style.visibility</p:attrName>
                                        </p:attrNameLst>
                                      </p:cBhvr>
                                      <p:to>
                                        <p:strVal val="visible"/>
                                      </p:to>
                                    </p:set>
                                    <p:animEffect transition="in" filter="dissolve">
                                      <p:cBhvr>
                                        <p:cTn id="271" dur="500"/>
                                        <p:tgtEl>
                                          <p:spTgt spid="829193"/>
                                        </p:tgtEl>
                                      </p:cBhvr>
                                    </p:animEffect>
                                  </p:childTnLst>
                                </p:cTn>
                              </p:par>
                              <p:par>
                                <p:cTn id="272" presetID="9" presetClass="entr" presetSubtype="0" fill="hold" nodeType="withEffect">
                                  <p:stCondLst>
                                    <p:cond delay="0"/>
                                  </p:stCondLst>
                                  <p:childTnLst>
                                    <p:set>
                                      <p:cBhvr>
                                        <p:cTn id="273" dur="1" fill="hold">
                                          <p:stCondLst>
                                            <p:cond delay="0"/>
                                          </p:stCondLst>
                                        </p:cTn>
                                        <p:tgtEl>
                                          <p:spTgt spid="829198"/>
                                        </p:tgtEl>
                                        <p:attrNameLst>
                                          <p:attrName>style.visibility</p:attrName>
                                        </p:attrNameLst>
                                      </p:cBhvr>
                                      <p:to>
                                        <p:strVal val="visible"/>
                                      </p:to>
                                    </p:set>
                                    <p:animEffect transition="in" filter="dissolve">
                                      <p:cBhvr>
                                        <p:cTn id="274" dur="500"/>
                                        <p:tgtEl>
                                          <p:spTgt spid="829198"/>
                                        </p:tgtEl>
                                      </p:cBhvr>
                                    </p:animEffect>
                                  </p:childTnLst>
                                </p:cTn>
                              </p:par>
                              <p:par>
                                <p:cTn id="275" presetID="9" presetClass="entr" presetSubtype="0" fill="hold" grpId="0" nodeType="withEffect">
                                  <p:stCondLst>
                                    <p:cond delay="0"/>
                                  </p:stCondLst>
                                  <p:childTnLst>
                                    <p:set>
                                      <p:cBhvr>
                                        <p:cTn id="276" dur="1" fill="hold">
                                          <p:stCondLst>
                                            <p:cond delay="0"/>
                                          </p:stCondLst>
                                        </p:cTn>
                                        <p:tgtEl>
                                          <p:spTgt spid="829203"/>
                                        </p:tgtEl>
                                        <p:attrNameLst>
                                          <p:attrName>style.visibility</p:attrName>
                                        </p:attrNameLst>
                                      </p:cBhvr>
                                      <p:to>
                                        <p:strVal val="visible"/>
                                      </p:to>
                                    </p:set>
                                    <p:animEffect transition="in" filter="dissolve">
                                      <p:cBhvr>
                                        <p:cTn id="277" dur="500"/>
                                        <p:tgtEl>
                                          <p:spTgt spid="829203"/>
                                        </p:tgtEl>
                                      </p:cBhvr>
                                    </p:animEffect>
                                  </p:childTnLst>
                                </p:cTn>
                              </p:par>
                              <p:par>
                                <p:cTn id="278" presetID="9" presetClass="entr" presetSubtype="0" fill="hold" nodeType="withEffect">
                                  <p:stCondLst>
                                    <p:cond delay="0"/>
                                  </p:stCondLst>
                                  <p:childTnLst>
                                    <p:set>
                                      <p:cBhvr>
                                        <p:cTn id="279" dur="1" fill="hold">
                                          <p:stCondLst>
                                            <p:cond delay="0"/>
                                          </p:stCondLst>
                                        </p:cTn>
                                        <p:tgtEl>
                                          <p:spTgt spid="829204"/>
                                        </p:tgtEl>
                                        <p:attrNameLst>
                                          <p:attrName>style.visibility</p:attrName>
                                        </p:attrNameLst>
                                      </p:cBhvr>
                                      <p:to>
                                        <p:strVal val="visible"/>
                                      </p:to>
                                    </p:set>
                                    <p:animEffect transition="in" filter="dissolve">
                                      <p:cBhvr>
                                        <p:cTn id="280" dur="500"/>
                                        <p:tgtEl>
                                          <p:spTgt spid="829204"/>
                                        </p:tgtEl>
                                      </p:cBhvr>
                                    </p:animEffect>
                                  </p:childTnLst>
                                </p:cTn>
                              </p:par>
                              <p:par>
                                <p:cTn id="281" presetID="9" presetClass="entr" presetSubtype="0" fill="hold" grpId="0" nodeType="withEffect">
                                  <p:stCondLst>
                                    <p:cond delay="0"/>
                                  </p:stCondLst>
                                  <p:childTnLst>
                                    <p:set>
                                      <p:cBhvr>
                                        <p:cTn id="282" dur="1" fill="hold">
                                          <p:stCondLst>
                                            <p:cond delay="0"/>
                                          </p:stCondLst>
                                        </p:cTn>
                                        <p:tgtEl>
                                          <p:spTgt spid="829207"/>
                                        </p:tgtEl>
                                        <p:attrNameLst>
                                          <p:attrName>style.visibility</p:attrName>
                                        </p:attrNameLst>
                                      </p:cBhvr>
                                      <p:to>
                                        <p:strVal val="visible"/>
                                      </p:to>
                                    </p:set>
                                    <p:animEffect transition="in" filter="dissolve">
                                      <p:cBhvr>
                                        <p:cTn id="283" dur="500"/>
                                        <p:tgtEl>
                                          <p:spTgt spid="829207"/>
                                        </p:tgtEl>
                                      </p:cBhvr>
                                    </p:animEffect>
                                  </p:childTnLst>
                                </p:cTn>
                              </p:par>
                              <p:par>
                                <p:cTn id="284" presetID="9" presetClass="entr" presetSubtype="0" fill="hold" nodeType="withEffect">
                                  <p:stCondLst>
                                    <p:cond delay="0"/>
                                  </p:stCondLst>
                                  <p:childTnLst>
                                    <p:set>
                                      <p:cBhvr>
                                        <p:cTn id="285" dur="1" fill="hold">
                                          <p:stCondLst>
                                            <p:cond delay="0"/>
                                          </p:stCondLst>
                                        </p:cTn>
                                        <p:tgtEl>
                                          <p:spTgt spid="829208"/>
                                        </p:tgtEl>
                                        <p:attrNameLst>
                                          <p:attrName>style.visibility</p:attrName>
                                        </p:attrNameLst>
                                      </p:cBhvr>
                                      <p:to>
                                        <p:strVal val="visible"/>
                                      </p:to>
                                    </p:set>
                                    <p:animEffect transition="in" filter="dissolve">
                                      <p:cBhvr>
                                        <p:cTn id="286" dur="500"/>
                                        <p:tgtEl>
                                          <p:spTgt spid="829208"/>
                                        </p:tgtEl>
                                      </p:cBhvr>
                                    </p:animEffect>
                                  </p:childTnLst>
                                </p:cTn>
                              </p:par>
                              <p:par>
                                <p:cTn id="287" presetID="9" presetClass="entr" presetSubtype="0" fill="hold" grpId="0" nodeType="withEffect">
                                  <p:stCondLst>
                                    <p:cond delay="0"/>
                                  </p:stCondLst>
                                  <p:childTnLst>
                                    <p:set>
                                      <p:cBhvr>
                                        <p:cTn id="288" dur="1" fill="hold">
                                          <p:stCondLst>
                                            <p:cond delay="0"/>
                                          </p:stCondLst>
                                        </p:cTn>
                                        <p:tgtEl>
                                          <p:spTgt spid="829215"/>
                                        </p:tgtEl>
                                        <p:attrNameLst>
                                          <p:attrName>style.visibility</p:attrName>
                                        </p:attrNameLst>
                                      </p:cBhvr>
                                      <p:to>
                                        <p:strVal val="visible"/>
                                      </p:to>
                                    </p:set>
                                    <p:animEffect transition="in" filter="dissolve">
                                      <p:cBhvr>
                                        <p:cTn id="289" dur="500"/>
                                        <p:tgtEl>
                                          <p:spTgt spid="829215"/>
                                        </p:tgtEl>
                                      </p:cBhvr>
                                    </p:animEffect>
                                  </p:childTnLst>
                                </p:cTn>
                              </p:par>
                              <p:par>
                                <p:cTn id="290" presetID="9" presetClass="entr" presetSubtype="0" fill="hold" nodeType="withEffect">
                                  <p:stCondLst>
                                    <p:cond delay="0"/>
                                  </p:stCondLst>
                                  <p:childTnLst>
                                    <p:set>
                                      <p:cBhvr>
                                        <p:cTn id="291" dur="1" fill="hold">
                                          <p:stCondLst>
                                            <p:cond delay="0"/>
                                          </p:stCondLst>
                                        </p:cTn>
                                        <p:tgtEl>
                                          <p:spTgt spid="829216"/>
                                        </p:tgtEl>
                                        <p:attrNameLst>
                                          <p:attrName>style.visibility</p:attrName>
                                        </p:attrNameLst>
                                      </p:cBhvr>
                                      <p:to>
                                        <p:strVal val="visible"/>
                                      </p:to>
                                    </p:set>
                                    <p:animEffect transition="in" filter="dissolve">
                                      <p:cBhvr>
                                        <p:cTn id="292" dur="500"/>
                                        <p:tgtEl>
                                          <p:spTgt spid="829216"/>
                                        </p:tgtEl>
                                      </p:cBhvr>
                                    </p:animEffect>
                                  </p:childTnLst>
                                </p:cTn>
                              </p:par>
                              <p:par>
                                <p:cTn id="293" presetID="9" presetClass="entr" presetSubtype="0" fill="hold" nodeType="withEffect">
                                  <p:stCondLst>
                                    <p:cond delay="0"/>
                                  </p:stCondLst>
                                  <p:childTnLst>
                                    <p:set>
                                      <p:cBhvr>
                                        <p:cTn id="294" dur="1" fill="hold">
                                          <p:stCondLst>
                                            <p:cond delay="0"/>
                                          </p:stCondLst>
                                        </p:cTn>
                                        <p:tgtEl>
                                          <p:spTgt spid="829219"/>
                                        </p:tgtEl>
                                        <p:attrNameLst>
                                          <p:attrName>style.visibility</p:attrName>
                                        </p:attrNameLst>
                                      </p:cBhvr>
                                      <p:to>
                                        <p:strVal val="visible"/>
                                      </p:to>
                                    </p:set>
                                    <p:animEffect transition="in" filter="dissolve">
                                      <p:cBhvr>
                                        <p:cTn id="295" dur="500"/>
                                        <p:tgtEl>
                                          <p:spTgt spid="829219"/>
                                        </p:tgtEl>
                                      </p:cBhvr>
                                    </p:animEffect>
                                  </p:childTnLst>
                                </p:cTn>
                              </p:par>
                              <p:par>
                                <p:cTn id="296" presetID="9" presetClass="entr" presetSubtype="0" fill="hold" nodeType="withEffect">
                                  <p:stCondLst>
                                    <p:cond delay="0"/>
                                  </p:stCondLst>
                                  <p:childTnLst>
                                    <p:set>
                                      <p:cBhvr>
                                        <p:cTn id="297" dur="1" fill="hold">
                                          <p:stCondLst>
                                            <p:cond delay="0"/>
                                          </p:stCondLst>
                                        </p:cTn>
                                        <p:tgtEl>
                                          <p:spTgt spid="829222"/>
                                        </p:tgtEl>
                                        <p:attrNameLst>
                                          <p:attrName>style.visibility</p:attrName>
                                        </p:attrNameLst>
                                      </p:cBhvr>
                                      <p:to>
                                        <p:strVal val="visible"/>
                                      </p:to>
                                    </p:set>
                                    <p:animEffect transition="in" filter="dissolve">
                                      <p:cBhvr>
                                        <p:cTn id="298" dur="500"/>
                                        <p:tgtEl>
                                          <p:spTgt spid="829222"/>
                                        </p:tgtEl>
                                      </p:cBhvr>
                                    </p:animEffect>
                                  </p:childTnLst>
                                </p:cTn>
                              </p:par>
                              <p:par>
                                <p:cTn id="299" presetID="9" presetClass="entr" presetSubtype="0" fill="hold" nodeType="withEffect">
                                  <p:stCondLst>
                                    <p:cond delay="0"/>
                                  </p:stCondLst>
                                  <p:childTnLst>
                                    <p:set>
                                      <p:cBhvr>
                                        <p:cTn id="300" dur="1" fill="hold">
                                          <p:stCondLst>
                                            <p:cond delay="0"/>
                                          </p:stCondLst>
                                        </p:cTn>
                                        <p:tgtEl>
                                          <p:spTgt spid="829225"/>
                                        </p:tgtEl>
                                        <p:attrNameLst>
                                          <p:attrName>style.visibility</p:attrName>
                                        </p:attrNameLst>
                                      </p:cBhvr>
                                      <p:to>
                                        <p:strVal val="visible"/>
                                      </p:to>
                                    </p:set>
                                    <p:animEffect transition="in" filter="dissolve">
                                      <p:cBhvr>
                                        <p:cTn id="301" dur="500"/>
                                        <p:tgtEl>
                                          <p:spTgt spid="829225"/>
                                        </p:tgtEl>
                                      </p:cBhvr>
                                    </p:animEffect>
                                  </p:childTnLst>
                                </p:cTn>
                              </p:par>
                              <p:par>
                                <p:cTn id="302" presetID="9" presetClass="entr" presetSubtype="0" fill="hold" nodeType="withEffect">
                                  <p:stCondLst>
                                    <p:cond delay="0"/>
                                  </p:stCondLst>
                                  <p:childTnLst>
                                    <p:set>
                                      <p:cBhvr>
                                        <p:cTn id="303" dur="1" fill="hold">
                                          <p:stCondLst>
                                            <p:cond delay="0"/>
                                          </p:stCondLst>
                                        </p:cTn>
                                        <p:tgtEl>
                                          <p:spTgt spid="829228"/>
                                        </p:tgtEl>
                                        <p:attrNameLst>
                                          <p:attrName>style.visibility</p:attrName>
                                        </p:attrNameLst>
                                      </p:cBhvr>
                                      <p:to>
                                        <p:strVal val="visible"/>
                                      </p:to>
                                    </p:set>
                                    <p:animEffect transition="in" filter="dissolve">
                                      <p:cBhvr>
                                        <p:cTn id="304" dur="500"/>
                                        <p:tgtEl>
                                          <p:spTgt spid="829228"/>
                                        </p:tgtEl>
                                      </p:cBhvr>
                                    </p:animEffect>
                                  </p:childTnLst>
                                </p:cTn>
                              </p:par>
                              <p:par>
                                <p:cTn id="305" presetID="9" presetClass="entr" presetSubtype="0" fill="hold" nodeType="withEffect">
                                  <p:stCondLst>
                                    <p:cond delay="0"/>
                                  </p:stCondLst>
                                  <p:childTnLst>
                                    <p:set>
                                      <p:cBhvr>
                                        <p:cTn id="306" dur="1" fill="hold">
                                          <p:stCondLst>
                                            <p:cond delay="0"/>
                                          </p:stCondLst>
                                        </p:cTn>
                                        <p:tgtEl>
                                          <p:spTgt spid="829231"/>
                                        </p:tgtEl>
                                        <p:attrNameLst>
                                          <p:attrName>style.visibility</p:attrName>
                                        </p:attrNameLst>
                                      </p:cBhvr>
                                      <p:to>
                                        <p:strVal val="visible"/>
                                      </p:to>
                                    </p:set>
                                    <p:animEffect transition="in" filter="dissolve">
                                      <p:cBhvr>
                                        <p:cTn id="307" dur="500"/>
                                        <p:tgtEl>
                                          <p:spTgt spid="829231"/>
                                        </p:tgtEl>
                                      </p:cBhvr>
                                    </p:animEffect>
                                  </p:childTnLst>
                                </p:cTn>
                              </p:par>
                              <p:par>
                                <p:cTn id="308" presetID="9" presetClass="entr" presetSubtype="0" fill="hold" nodeType="withEffect">
                                  <p:stCondLst>
                                    <p:cond delay="0"/>
                                  </p:stCondLst>
                                  <p:childTnLst>
                                    <p:set>
                                      <p:cBhvr>
                                        <p:cTn id="309" dur="1" fill="hold">
                                          <p:stCondLst>
                                            <p:cond delay="0"/>
                                          </p:stCondLst>
                                        </p:cTn>
                                        <p:tgtEl>
                                          <p:spTgt spid="829239"/>
                                        </p:tgtEl>
                                        <p:attrNameLst>
                                          <p:attrName>style.visibility</p:attrName>
                                        </p:attrNameLst>
                                      </p:cBhvr>
                                      <p:to>
                                        <p:strVal val="visible"/>
                                      </p:to>
                                    </p:set>
                                    <p:animEffect transition="in" filter="dissolve">
                                      <p:cBhvr>
                                        <p:cTn id="310" dur="500"/>
                                        <p:tgtEl>
                                          <p:spTgt spid="829239"/>
                                        </p:tgtEl>
                                      </p:cBhvr>
                                    </p:animEffect>
                                  </p:childTnLst>
                                </p:cTn>
                              </p:par>
                              <p:par>
                                <p:cTn id="311" presetID="9" presetClass="entr" presetSubtype="0" fill="hold" nodeType="withEffect">
                                  <p:stCondLst>
                                    <p:cond delay="0"/>
                                  </p:stCondLst>
                                  <p:childTnLst>
                                    <p:set>
                                      <p:cBhvr>
                                        <p:cTn id="312" dur="1" fill="hold">
                                          <p:stCondLst>
                                            <p:cond delay="0"/>
                                          </p:stCondLst>
                                        </p:cTn>
                                        <p:tgtEl>
                                          <p:spTgt spid="829242"/>
                                        </p:tgtEl>
                                        <p:attrNameLst>
                                          <p:attrName>style.visibility</p:attrName>
                                        </p:attrNameLst>
                                      </p:cBhvr>
                                      <p:to>
                                        <p:strVal val="visible"/>
                                      </p:to>
                                    </p:set>
                                    <p:animEffect transition="in" filter="dissolve">
                                      <p:cBhvr>
                                        <p:cTn id="313" dur="500"/>
                                        <p:tgtEl>
                                          <p:spTgt spid="829242"/>
                                        </p:tgtEl>
                                      </p:cBhvr>
                                    </p:animEffect>
                                  </p:childTnLst>
                                </p:cTn>
                              </p:par>
                              <p:par>
                                <p:cTn id="314" presetID="9" presetClass="entr" presetSubtype="0" fill="hold" nodeType="withEffect">
                                  <p:stCondLst>
                                    <p:cond delay="0"/>
                                  </p:stCondLst>
                                  <p:childTnLst>
                                    <p:set>
                                      <p:cBhvr>
                                        <p:cTn id="315" dur="1" fill="hold">
                                          <p:stCondLst>
                                            <p:cond delay="0"/>
                                          </p:stCondLst>
                                        </p:cTn>
                                        <p:tgtEl>
                                          <p:spTgt spid="829245"/>
                                        </p:tgtEl>
                                        <p:attrNameLst>
                                          <p:attrName>style.visibility</p:attrName>
                                        </p:attrNameLst>
                                      </p:cBhvr>
                                      <p:to>
                                        <p:strVal val="visible"/>
                                      </p:to>
                                    </p:set>
                                    <p:animEffect transition="in" filter="dissolve">
                                      <p:cBhvr>
                                        <p:cTn id="316" dur="500"/>
                                        <p:tgtEl>
                                          <p:spTgt spid="829245"/>
                                        </p:tgtEl>
                                      </p:cBhvr>
                                    </p:animEffect>
                                  </p:childTnLst>
                                </p:cTn>
                              </p:par>
                              <p:par>
                                <p:cTn id="317" presetID="9" presetClass="entr" presetSubtype="0" fill="hold" nodeType="withEffect">
                                  <p:stCondLst>
                                    <p:cond delay="0"/>
                                  </p:stCondLst>
                                  <p:childTnLst>
                                    <p:set>
                                      <p:cBhvr>
                                        <p:cTn id="318" dur="1" fill="hold">
                                          <p:stCondLst>
                                            <p:cond delay="0"/>
                                          </p:stCondLst>
                                        </p:cTn>
                                        <p:tgtEl>
                                          <p:spTgt spid="829252"/>
                                        </p:tgtEl>
                                        <p:attrNameLst>
                                          <p:attrName>style.visibility</p:attrName>
                                        </p:attrNameLst>
                                      </p:cBhvr>
                                      <p:to>
                                        <p:strVal val="visible"/>
                                      </p:to>
                                    </p:set>
                                    <p:animEffect transition="in" filter="dissolve">
                                      <p:cBhvr>
                                        <p:cTn id="319" dur="500"/>
                                        <p:tgtEl>
                                          <p:spTgt spid="829252"/>
                                        </p:tgtEl>
                                      </p:cBhvr>
                                    </p:animEffect>
                                  </p:childTnLst>
                                </p:cTn>
                              </p:par>
                              <p:par>
                                <p:cTn id="320" presetID="9" presetClass="entr" presetSubtype="0" fill="hold" nodeType="withEffect">
                                  <p:stCondLst>
                                    <p:cond delay="0"/>
                                  </p:stCondLst>
                                  <p:childTnLst>
                                    <p:set>
                                      <p:cBhvr>
                                        <p:cTn id="321" dur="1" fill="hold">
                                          <p:stCondLst>
                                            <p:cond delay="0"/>
                                          </p:stCondLst>
                                        </p:cTn>
                                        <p:tgtEl>
                                          <p:spTgt spid="829257"/>
                                        </p:tgtEl>
                                        <p:attrNameLst>
                                          <p:attrName>style.visibility</p:attrName>
                                        </p:attrNameLst>
                                      </p:cBhvr>
                                      <p:to>
                                        <p:strVal val="visible"/>
                                      </p:to>
                                    </p:set>
                                    <p:animEffect transition="in" filter="dissolve">
                                      <p:cBhvr>
                                        <p:cTn id="322" dur="500"/>
                                        <p:tgtEl>
                                          <p:spTgt spid="829257"/>
                                        </p:tgtEl>
                                      </p:cBhvr>
                                    </p:animEffect>
                                  </p:childTnLst>
                                </p:cTn>
                              </p:par>
                              <p:par>
                                <p:cTn id="323" presetID="9" presetClass="entr" presetSubtype="0" fill="hold" nodeType="withEffect">
                                  <p:stCondLst>
                                    <p:cond delay="0"/>
                                  </p:stCondLst>
                                  <p:childTnLst>
                                    <p:set>
                                      <p:cBhvr>
                                        <p:cTn id="324" dur="1" fill="hold">
                                          <p:stCondLst>
                                            <p:cond delay="0"/>
                                          </p:stCondLst>
                                        </p:cTn>
                                        <p:tgtEl>
                                          <p:spTgt spid="829262"/>
                                        </p:tgtEl>
                                        <p:attrNameLst>
                                          <p:attrName>style.visibility</p:attrName>
                                        </p:attrNameLst>
                                      </p:cBhvr>
                                      <p:to>
                                        <p:strVal val="visible"/>
                                      </p:to>
                                    </p:set>
                                    <p:animEffect transition="in" filter="dissolve">
                                      <p:cBhvr>
                                        <p:cTn id="325" dur="500"/>
                                        <p:tgtEl>
                                          <p:spTgt spid="829262"/>
                                        </p:tgtEl>
                                      </p:cBhvr>
                                    </p:animEffect>
                                  </p:childTnLst>
                                </p:cTn>
                              </p:par>
                              <p:par>
                                <p:cTn id="326" presetID="9" presetClass="entr" presetSubtype="0" fill="hold" nodeType="withEffect">
                                  <p:stCondLst>
                                    <p:cond delay="0"/>
                                  </p:stCondLst>
                                  <p:childTnLst>
                                    <p:set>
                                      <p:cBhvr>
                                        <p:cTn id="327" dur="1" fill="hold">
                                          <p:stCondLst>
                                            <p:cond delay="0"/>
                                          </p:stCondLst>
                                        </p:cTn>
                                        <p:tgtEl>
                                          <p:spTgt spid="829273"/>
                                        </p:tgtEl>
                                        <p:attrNameLst>
                                          <p:attrName>style.visibility</p:attrName>
                                        </p:attrNameLst>
                                      </p:cBhvr>
                                      <p:to>
                                        <p:strVal val="visible"/>
                                      </p:to>
                                    </p:set>
                                    <p:animEffect transition="in" filter="dissolve">
                                      <p:cBhvr>
                                        <p:cTn id="328" dur="500"/>
                                        <p:tgtEl>
                                          <p:spTgt spid="829273"/>
                                        </p:tgtEl>
                                      </p:cBhvr>
                                    </p:animEffect>
                                  </p:childTnLst>
                                </p:cTn>
                              </p:par>
                              <p:par>
                                <p:cTn id="329" presetID="9" presetClass="entr" presetSubtype="0" fill="hold" grpId="0" nodeType="withEffect">
                                  <p:stCondLst>
                                    <p:cond delay="0"/>
                                  </p:stCondLst>
                                  <p:childTnLst>
                                    <p:set>
                                      <p:cBhvr>
                                        <p:cTn id="330" dur="1" fill="hold">
                                          <p:stCondLst>
                                            <p:cond delay="0"/>
                                          </p:stCondLst>
                                        </p:cTn>
                                        <p:tgtEl>
                                          <p:spTgt spid="829279"/>
                                        </p:tgtEl>
                                        <p:attrNameLst>
                                          <p:attrName>style.visibility</p:attrName>
                                        </p:attrNameLst>
                                      </p:cBhvr>
                                      <p:to>
                                        <p:strVal val="visible"/>
                                      </p:to>
                                    </p:set>
                                    <p:animEffect transition="in" filter="dissolve">
                                      <p:cBhvr>
                                        <p:cTn id="331" dur="500"/>
                                        <p:tgtEl>
                                          <p:spTgt spid="829279"/>
                                        </p:tgtEl>
                                      </p:cBhvr>
                                    </p:animEffect>
                                  </p:childTnLst>
                                </p:cTn>
                              </p:par>
                              <p:par>
                                <p:cTn id="332" presetID="9" presetClass="entr" presetSubtype="0" fill="hold" nodeType="withEffect">
                                  <p:stCondLst>
                                    <p:cond delay="0"/>
                                  </p:stCondLst>
                                  <p:childTnLst>
                                    <p:set>
                                      <p:cBhvr>
                                        <p:cTn id="333" dur="1" fill="hold">
                                          <p:stCondLst>
                                            <p:cond delay="0"/>
                                          </p:stCondLst>
                                        </p:cTn>
                                        <p:tgtEl>
                                          <p:spTgt spid="829280"/>
                                        </p:tgtEl>
                                        <p:attrNameLst>
                                          <p:attrName>style.visibility</p:attrName>
                                        </p:attrNameLst>
                                      </p:cBhvr>
                                      <p:to>
                                        <p:strVal val="visible"/>
                                      </p:to>
                                    </p:set>
                                    <p:animEffect transition="in" filter="dissolve">
                                      <p:cBhvr>
                                        <p:cTn id="334" dur="500"/>
                                        <p:tgtEl>
                                          <p:spTgt spid="829280"/>
                                        </p:tgtEl>
                                      </p:cBhvr>
                                    </p:animEffect>
                                  </p:childTnLst>
                                </p:cTn>
                              </p:par>
                              <p:par>
                                <p:cTn id="335" presetID="9" presetClass="entr" presetSubtype="0" fill="hold" grpId="0" nodeType="withEffect">
                                  <p:stCondLst>
                                    <p:cond delay="0"/>
                                  </p:stCondLst>
                                  <p:childTnLst>
                                    <p:set>
                                      <p:cBhvr>
                                        <p:cTn id="336" dur="1" fill="hold">
                                          <p:stCondLst>
                                            <p:cond delay="0"/>
                                          </p:stCondLst>
                                        </p:cTn>
                                        <p:tgtEl>
                                          <p:spTgt spid="829290"/>
                                        </p:tgtEl>
                                        <p:attrNameLst>
                                          <p:attrName>style.visibility</p:attrName>
                                        </p:attrNameLst>
                                      </p:cBhvr>
                                      <p:to>
                                        <p:strVal val="visible"/>
                                      </p:to>
                                    </p:set>
                                    <p:animEffect transition="in" filter="dissolve">
                                      <p:cBhvr>
                                        <p:cTn id="337" dur="500"/>
                                        <p:tgtEl>
                                          <p:spTgt spid="829290"/>
                                        </p:tgtEl>
                                      </p:cBhvr>
                                    </p:animEffect>
                                  </p:childTnLst>
                                </p:cTn>
                              </p:par>
                              <p:par>
                                <p:cTn id="338" presetID="9" presetClass="entr" presetSubtype="0" fill="hold" nodeType="withEffect">
                                  <p:stCondLst>
                                    <p:cond delay="0"/>
                                  </p:stCondLst>
                                  <p:childTnLst>
                                    <p:set>
                                      <p:cBhvr>
                                        <p:cTn id="339" dur="1" fill="hold">
                                          <p:stCondLst>
                                            <p:cond delay="0"/>
                                          </p:stCondLst>
                                        </p:cTn>
                                        <p:tgtEl>
                                          <p:spTgt spid="829292"/>
                                        </p:tgtEl>
                                        <p:attrNameLst>
                                          <p:attrName>style.visibility</p:attrName>
                                        </p:attrNameLst>
                                      </p:cBhvr>
                                      <p:to>
                                        <p:strVal val="visible"/>
                                      </p:to>
                                    </p:set>
                                    <p:animEffect transition="in" filter="dissolve">
                                      <p:cBhvr>
                                        <p:cTn id="340" dur="500"/>
                                        <p:tgtEl>
                                          <p:spTgt spid="829292"/>
                                        </p:tgtEl>
                                      </p:cBhvr>
                                    </p:animEffect>
                                  </p:childTnLst>
                                </p:cTn>
                              </p:par>
                              <p:par>
                                <p:cTn id="341" presetID="9" presetClass="entr" presetSubtype="0" fill="hold" grpId="0" nodeType="withEffect">
                                  <p:stCondLst>
                                    <p:cond delay="0"/>
                                  </p:stCondLst>
                                  <p:childTnLst>
                                    <p:set>
                                      <p:cBhvr>
                                        <p:cTn id="342" dur="1" fill="hold">
                                          <p:stCondLst>
                                            <p:cond delay="0"/>
                                          </p:stCondLst>
                                        </p:cTn>
                                        <p:tgtEl>
                                          <p:spTgt spid="829298"/>
                                        </p:tgtEl>
                                        <p:attrNameLst>
                                          <p:attrName>style.visibility</p:attrName>
                                        </p:attrNameLst>
                                      </p:cBhvr>
                                      <p:to>
                                        <p:strVal val="visible"/>
                                      </p:to>
                                    </p:set>
                                    <p:animEffect transition="in" filter="dissolve">
                                      <p:cBhvr>
                                        <p:cTn id="343" dur="500"/>
                                        <p:tgtEl>
                                          <p:spTgt spid="829298"/>
                                        </p:tgtEl>
                                      </p:cBhvr>
                                    </p:animEffect>
                                  </p:childTnLst>
                                </p:cTn>
                              </p:par>
                              <p:par>
                                <p:cTn id="344" presetID="9" presetClass="entr" presetSubtype="0" fill="hold" grpId="0" nodeType="withEffect">
                                  <p:stCondLst>
                                    <p:cond delay="0"/>
                                  </p:stCondLst>
                                  <p:childTnLst>
                                    <p:set>
                                      <p:cBhvr>
                                        <p:cTn id="345" dur="1" fill="hold">
                                          <p:stCondLst>
                                            <p:cond delay="0"/>
                                          </p:stCondLst>
                                        </p:cTn>
                                        <p:tgtEl>
                                          <p:spTgt spid="829299"/>
                                        </p:tgtEl>
                                        <p:attrNameLst>
                                          <p:attrName>style.visibility</p:attrName>
                                        </p:attrNameLst>
                                      </p:cBhvr>
                                      <p:to>
                                        <p:strVal val="visible"/>
                                      </p:to>
                                    </p:set>
                                    <p:animEffect transition="in" filter="dissolve">
                                      <p:cBhvr>
                                        <p:cTn id="346" dur="500"/>
                                        <p:tgtEl>
                                          <p:spTgt spid="829299"/>
                                        </p:tgtEl>
                                      </p:cBhvr>
                                    </p:animEffect>
                                  </p:childTnLst>
                                </p:cTn>
                              </p:par>
                              <p:par>
                                <p:cTn id="347" presetID="9" presetClass="entr" presetSubtype="0" fill="hold" nodeType="withEffect">
                                  <p:stCondLst>
                                    <p:cond delay="0"/>
                                  </p:stCondLst>
                                  <p:childTnLst>
                                    <p:set>
                                      <p:cBhvr>
                                        <p:cTn id="348" dur="1" fill="hold">
                                          <p:stCondLst>
                                            <p:cond delay="0"/>
                                          </p:stCondLst>
                                        </p:cTn>
                                        <p:tgtEl>
                                          <p:spTgt spid="829300"/>
                                        </p:tgtEl>
                                        <p:attrNameLst>
                                          <p:attrName>style.visibility</p:attrName>
                                        </p:attrNameLst>
                                      </p:cBhvr>
                                      <p:to>
                                        <p:strVal val="visible"/>
                                      </p:to>
                                    </p:set>
                                    <p:animEffect transition="in" filter="dissolve">
                                      <p:cBhvr>
                                        <p:cTn id="349" dur="500"/>
                                        <p:tgtEl>
                                          <p:spTgt spid="829300"/>
                                        </p:tgtEl>
                                      </p:cBhvr>
                                    </p:animEffect>
                                  </p:childTnLst>
                                </p:cTn>
                              </p:par>
                              <p:par>
                                <p:cTn id="350" presetID="9" presetClass="entr" presetSubtype="0" fill="hold" nodeType="withEffect">
                                  <p:stCondLst>
                                    <p:cond delay="0"/>
                                  </p:stCondLst>
                                  <p:childTnLst>
                                    <p:set>
                                      <p:cBhvr>
                                        <p:cTn id="351" dur="1" fill="hold">
                                          <p:stCondLst>
                                            <p:cond delay="0"/>
                                          </p:stCondLst>
                                        </p:cTn>
                                        <p:tgtEl>
                                          <p:spTgt spid="829303"/>
                                        </p:tgtEl>
                                        <p:attrNameLst>
                                          <p:attrName>style.visibility</p:attrName>
                                        </p:attrNameLst>
                                      </p:cBhvr>
                                      <p:to>
                                        <p:strVal val="visible"/>
                                      </p:to>
                                    </p:set>
                                    <p:animEffect transition="in" filter="dissolve">
                                      <p:cBhvr>
                                        <p:cTn id="352" dur="500"/>
                                        <p:tgtEl>
                                          <p:spTgt spid="829303"/>
                                        </p:tgtEl>
                                      </p:cBhvr>
                                    </p:animEffect>
                                  </p:childTnLst>
                                </p:cTn>
                              </p:par>
                              <p:par>
                                <p:cTn id="353" presetID="9" presetClass="entr" presetSubtype="0" fill="hold" grpId="0" nodeType="withEffect">
                                  <p:stCondLst>
                                    <p:cond delay="0"/>
                                  </p:stCondLst>
                                  <p:childTnLst>
                                    <p:set>
                                      <p:cBhvr>
                                        <p:cTn id="354" dur="1" fill="hold">
                                          <p:stCondLst>
                                            <p:cond delay="0"/>
                                          </p:stCondLst>
                                        </p:cTn>
                                        <p:tgtEl>
                                          <p:spTgt spid="829309"/>
                                        </p:tgtEl>
                                        <p:attrNameLst>
                                          <p:attrName>style.visibility</p:attrName>
                                        </p:attrNameLst>
                                      </p:cBhvr>
                                      <p:to>
                                        <p:strVal val="visible"/>
                                      </p:to>
                                    </p:set>
                                    <p:animEffect transition="in" filter="dissolve">
                                      <p:cBhvr>
                                        <p:cTn id="355" dur="500"/>
                                        <p:tgtEl>
                                          <p:spTgt spid="829309"/>
                                        </p:tgtEl>
                                      </p:cBhvr>
                                    </p:animEffect>
                                  </p:childTnLst>
                                </p:cTn>
                              </p:par>
                              <p:par>
                                <p:cTn id="356" presetID="9" presetClass="entr" presetSubtype="0" fill="hold" grpId="0" nodeType="withEffect">
                                  <p:stCondLst>
                                    <p:cond delay="0"/>
                                  </p:stCondLst>
                                  <p:childTnLst>
                                    <p:set>
                                      <p:cBhvr>
                                        <p:cTn id="357" dur="1" fill="hold">
                                          <p:stCondLst>
                                            <p:cond delay="0"/>
                                          </p:stCondLst>
                                        </p:cTn>
                                        <p:tgtEl>
                                          <p:spTgt spid="829311"/>
                                        </p:tgtEl>
                                        <p:attrNameLst>
                                          <p:attrName>style.visibility</p:attrName>
                                        </p:attrNameLst>
                                      </p:cBhvr>
                                      <p:to>
                                        <p:strVal val="visible"/>
                                      </p:to>
                                    </p:set>
                                    <p:animEffect transition="in" filter="dissolve">
                                      <p:cBhvr>
                                        <p:cTn id="358" dur="500"/>
                                        <p:tgtEl>
                                          <p:spTgt spid="829311"/>
                                        </p:tgtEl>
                                      </p:cBhvr>
                                    </p:animEffect>
                                  </p:childTnLst>
                                </p:cTn>
                              </p:par>
                              <p:par>
                                <p:cTn id="359" presetID="9" presetClass="entr" presetSubtype="0" fill="hold" nodeType="withEffect">
                                  <p:stCondLst>
                                    <p:cond delay="0"/>
                                  </p:stCondLst>
                                  <p:childTnLst>
                                    <p:set>
                                      <p:cBhvr>
                                        <p:cTn id="360" dur="1" fill="hold">
                                          <p:stCondLst>
                                            <p:cond delay="0"/>
                                          </p:stCondLst>
                                        </p:cTn>
                                        <p:tgtEl>
                                          <p:spTgt spid="829312"/>
                                        </p:tgtEl>
                                        <p:attrNameLst>
                                          <p:attrName>style.visibility</p:attrName>
                                        </p:attrNameLst>
                                      </p:cBhvr>
                                      <p:to>
                                        <p:strVal val="visible"/>
                                      </p:to>
                                    </p:set>
                                    <p:animEffect transition="in" filter="dissolve">
                                      <p:cBhvr>
                                        <p:cTn id="361" dur="500"/>
                                        <p:tgtEl>
                                          <p:spTgt spid="829312"/>
                                        </p:tgtEl>
                                      </p:cBhvr>
                                    </p:animEffect>
                                  </p:childTnLst>
                                </p:cTn>
                              </p:par>
                              <p:par>
                                <p:cTn id="362" presetID="9" presetClass="entr" presetSubtype="0" fill="hold" grpId="0" nodeType="withEffect">
                                  <p:stCondLst>
                                    <p:cond delay="0"/>
                                  </p:stCondLst>
                                  <p:childTnLst>
                                    <p:set>
                                      <p:cBhvr>
                                        <p:cTn id="363" dur="1" fill="hold">
                                          <p:stCondLst>
                                            <p:cond delay="0"/>
                                          </p:stCondLst>
                                        </p:cTn>
                                        <p:tgtEl>
                                          <p:spTgt spid="829291"/>
                                        </p:tgtEl>
                                        <p:attrNameLst>
                                          <p:attrName>style.visibility</p:attrName>
                                        </p:attrNameLst>
                                      </p:cBhvr>
                                      <p:to>
                                        <p:strVal val="visible"/>
                                      </p:to>
                                    </p:set>
                                    <p:animEffect transition="in" filter="dissolve">
                                      <p:cBhvr>
                                        <p:cTn id="364" dur="500"/>
                                        <p:tgtEl>
                                          <p:spTgt spid="829291"/>
                                        </p:tgtEl>
                                      </p:cBhvr>
                                    </p:animEffect>
                                  </p:childTnLst>
                                </p:cTn>
                              </p:par>
                              <p:par>
                                <p:cTn id="365" presetID="9" presetClass="entr" presetSubtype="0" fill="hold" nodeType="withEffect">
                                  <p:stCondLst>
                                    <p:cond delay="0"/>
                                  </p:stCondLst>
                                  <p:childTnLst>
                                    <p:set>
                                      <p:cBhvr>
                                        <p:cTn id="366" dur="1" fill="hold">
                                          <p:stCondLst>
                                            <p:cond delay="0"/>
                                          </p:stCondLst>
                                        </p:cTn>
                                        <p:tgtEl>
                                          <p:spTgt spid="829326"/>
                                        </p:tgtEl>
                                        <p:attrNameLst>
                                          <p:attrName>style.visibility</p:attrName>
                                        </p:attrNameLst>
                                      </p:cBhvr>
                                      <p:to>
                                        <p:strVal val="visible"/>
                                      </p:to>
                                    </p:set>
                                    <p:animEffect transition="in" filter="dissolve">
                                      <p:cBhvr>
                                        <p:cTn id="367" dur="500"/>
                                        <p:tgtEl>
                                          <p:spTgt spid="829326"/>
                                        </p:tgtEl>
                                      </p:cBhvr>
                                    </p:animEffect>
                                  </p:childTnLst>
                                </p:cTn>
                              </p:par>
                              <p:par>
                                <p:cTn id="368" presetID="9" presetClass="entr" presetSubtype="0" fill="hold" grpId="0" nodeType="withEffect">
                                  <p:stCondLst>
                                    <p:cond delay="0"/>
                                  </p:stCondLst>
                                  <p:childTnLst>
                                    <p:set>
                                      <p:cBhvr>
                                        <p:cTn id="369" dur="1" fill="hold">
                                          <p:stCondLst>
                                            <p:cond delay="0"/>
                                          </p:stCondLst>
                                        </p:cTn>
                                        <p:tgtEl>
                                          <p:spTgt spid="829329"/>
                                        </p:tgtEl>
                                        <p:attrNameLst>
                                          <p:attrName>style.visibility</p:attrName>
                                        </p:attrNameLst>
                                      </p:cBhvr>
                                      <p:to>
                                        <p:strVal val="visible"/>
                                      </p:to>
                                    </p:set>
                                    <p:animEffect transition="in" filter="dissolve">
                                      <p:cBhvr>
                                        <p:cTn id="370" dur="500"/>
                                        <p:tgtEl>
                                          <p:spTgt spid="829329"/>
                                        </p:tgtEl>
                                      </p:cBhvr>
                                    </p:animEffect>
                                  </p:childTnLst>
                                </p:cTn>
                              </p:par>
                              <p:par>
                                <p:cTn id="371" presetID="9" presetClass="entr" presetSubtype="0" fill="hold" grpId="0" nodeType="withEffect">
                                  <p:stCondLst>
                                    <p:cond delay="0"/>
                                  </p:stCondLst>
                                  <p:childTnLst>
                                    <p:set>
                                      <p:cBhvr>
                                        <p:cTn id="372" dur="1" fill="hold">
                                          <p:stCondLst>
                                            <p:cond delay="0"/>
                                          </p:stCondLst>
                                        </p:cTn>
                                        <p:tgtEl>
                                          <p:spTgt spid="829330"/>
                                        </p:tgtEl>
                                        <p:attrNameLst>
                                          <p:attrName>style.visibility</p:attrName>
                                        </p:attrNameLst>
                                      </p:cBhvr>
                                      <p:to>
                                        <p:strVal val="visible"/>
                                      </p:to>
                                    </p:set>
                                    <p:animEffect transition="in" filter="dissolve">
                                      <p:cBhvr>
                                        <p:cTn id="373" dur="500"/>
                                        <p:tgtEl>
                                          <p:spTgt spid="829330"/>
                                        </p:tgtEl>
                                      </p:cBhvr>
                                    </p:animEffect>
                                  </p:childTnLst>
                                </p:cTn>
                              </p:par>
                            </p:childTnLst>
                          </p:cTn>
                        </p:par>
                      </p:childTnLst>
                    </p:cTn>
                  </p:par>
                  <p:par>
                    <p:cTn id="374" fill="hold" nodeType="clickPar">
                      <p:stCondLst>
                        <p:cond delay="indefinite"/>
                      </p:stCondLst>
                      <p:childTnLst>
                        <p:par>
                          <p:cTn id="375" fill="hold" nodeType="withGroup">
                            <p:stCondLst>
                              <p:cond delay="0"/>
                            </p:stCondLst>
                            <p:childTnLst>
                              <p:par>
                                <p:cTn id="376" presetID="9" presetClass="entr" presetSubtype="0" fill="hold" nodeType="clickEffect">
                                  <p:stCondLst>
                                    <p:cond delay="0"/>
                                  </p:stCondLst>
                                  <p:childTnLst>
                                    <p:set>
                                      <p:cBhvr>
                                        <p:cTn id="377" dur="1" fill="hold">
                                          <p:stCondLst>
                                            <p:cond delay="0"/>
                                          </p:stCondLst>
                                        </p:cTn>
                                        <p:tgtEl>
                                          <p:spTgt spid="825561"/>
                                        </p:tgtEl>
                                        <p:attrNameLst>
                                          <p:attrName>style.visibility</p:attrName>
                                        </p:attrNameLst>
                                      </p:cBhvr>
                                      <p:to>
                                        <p:strVal val="visible"/>
                                      </p:to>
                                    </p:set>
                                    <p:animEffect transition="in" filter="dissolve">
                                      <p:cBhvr>
                                        <p:cTn id="378" dur="500"/>
                                        <p:tgtEl>
                                          <p:spTgt spid="825561"/>
                                        </p:tgtEl>
                                      </p:cBhvr>
                                    </p:animEffect>
                                  </p:childTnLst>
                                </p:cTn>
                              </p:par>
                              <p:par>
                                <p:cTn id="379" presetID="9" presetClass="entr" presetSubtype="0" fill="hold" nodeType="withEffect">
                                  <p:stCondLst>
                                    <p:cond delay="0"/>
                                  </p:stCondLst>
                                  <p:childTnLst>
                                    <p:set>
                                      <p:cBhvr>
                                        <p:cTn id="380" dur="1" fill="hold">
                                          <p:stCondLst>
                                            <p:cond delay="0"/>
                                          </p:stCondLst>
                                        </p:cTn>
                                        <p:tgtEl>
                                          <p:spTgt spid="825575"/>
                                        </p:tgtEl>
                                        <p:attrNameLst>
                                          <p:attrName>style.visibility</p:attrName>
                                        </p:attrNameLst>
                                      </p:cBhvr>
                                      <p:to>
                                        <p:strVal val="visible"/>
                                      </p:to>
                                    </p:set>
                                    <p:animEffect transition="in" filter="dissolve">
                                      <p:cBhvr>
                                        <p:cTn id="381" dur="500"/>
                                        <p:tgtEl>
                                          <p:spTgt spid="825575"/>
                                        </p:tgtEl>
                                      </p:cBhvr>
                                    </p:animEffect>
                                  </p:childTnLst>
                                </p:cTn>
                              </p:par>
                              <p:par>
                                <p:cTn id="382" presetID="9" presetClass="entr" presetSubtype="0" fill="hold" nodeType="withEffect">
                                  <p:stCondLst>
                                    <p:cond delay="0"/>
                                  </p:stCondLst>
                                  <p:childTnLst>
                                    <p:set>
                                      <p:cBhvr>
                                        <p:cTn id="383" dur="1" fill="hold">
                                          <p:stCondLst>
                                            <p:cond delay="0"/>
                                          </p:stCondLst>
                                        </p:cTn>
                                        <p:tgtEl>
                                          <p:spTgt spid="825587"/>
                                        </p:tgtEl>
                                        <p:attrNameLst>
                                          <p:attrName>style.visibility</p:attrName>
                                        </p:attrNameLst>
                                      </p:cBhvr>
                                      <p:to>
                                        <p:strVal val="visible"/>
                                      </p:to>
                                    </p:set>
                                    <p:animEffect transition="in" filter="dissolve">
                                      <p:cBhvr>
                                        <p:cTn id="384" dur="500"/>
                                        <p:tgtEl>
                                          <p:spTgt spid="825587"/>
                                        </p:tgtEl>
                                      </p:cBhvr>
                                    </p:animEffect>
                                  </p:childTnLst>
                                </p:cTn>
                              </p:par>
                            </p:childTnLst>
                          </p:cTn>
                        </p:par>
                        <p:par>
                          <p:cTn id="385" fill="hold" nodeType="afterGroup">
                            <p:stCondLst>
                              <p:cond delay="500"/>
                            </p:stCondLst>
                            <p:childTnLst>
                              <p:par>
                                <p:cTn id="386" presetID="26" presetClass="emph" presetSubtype="0" fill="hold" nodeType="afterEffect">
                                  <p:stCondLst>
                                    <p:cond delay="0"/>
                                  </p:stCondLst>
                                  <p:childTnLst>
                                    <p:animEffect transition="out" filter="fade">
                                      <p:cBhvr>
                                        <p:cTn id="387" dur="1000" tmFilter="0, 0; .2, .5; .8, .5; 1, 0"/>
                                        <p:tgtEl>
                                          <p:spTgt spid="825587"/>
                                        </p:tgtEl>
                                      </p:cBhvr>
                                    </p:animEffect>
                                    <p:animScale>
                                      <p:cBhvr>
                                        <p:cTn id="388" dur="500" autoRev="1" fill="hold"/>
                                        <p:tgtEl>
                                          <p:spTgt spid="825587"/>
                                        </p:tgtEl>
                                      </p:cBhvr>
                                      <p:by x="105000" y="105000"/>
                                    </p:animScale>
                                  </p:childTnLst>
                                </p:cTn>
                              </p:par>
                            </p:childTnLst>
                          </p:cTn>
                        </p:par>
                      </p:childTnLst>
                    </p:cTn>
                  </p:par>
                  <p:par>
                    <p:cTn id="389" fill="hold" nodeType="clickPar">
                      <p:stCondLst>
                        <p:cond delay="indefinite"/>
                      </p:stCondLst>
                      <p:childTnLst>
                        <p:par>
                          <p:cTn id="390" fill="hold" nodeType="withGroup">
                            <p:stCondLst>
                              <p:cond delay="0"/>
                            </p:stCondLst>
                            <p:childTnLst>
                              <p:par>
                                <p:cTn id="391" presetID="9" presetClass="entr" presetSubtype="0" fill="hold" nodeType="clickEffect">
                                  <p:stCondLst>
                                    <p:cond delay="0"/>
                                  </p:stCondLst>
                                  <p:childTnLst>
                                    <p:set>
                                      <p:cBhvr>
                                        <p:cTn id="392" dur="1" fill="hold">
                                          <p:stCondLst>
                                            <p:cond delay="0"/>
                                          </p:stCondLst>
                                        </p:cTn>
                                        <p:tgtEl>
                                          <p:spTgt spid="825656"/>
                                        </p:tgtEl>
                                        <p:attrNameLst>
                                          <p:attrName>style.visibility</p:attrName>
                                        </p:attrNameLst>
                                      </p:cBhvr>
                                      <p:to>
                                        <p:strVal val="visible"/>
                                      </p:to>
                                    </p:set>
                                    <p:animEffect transition="in" filter="dissolve">
                                      <p:cBhvr>
                                        <p:cTn id="393" dur="500"/>
                                        <p:tgtEl>
                                          <p:spTgt spid="825656"/>
                                        </p:tgtEl>
                                      </p:cBhvr>
                                    </p:animEffect>
                                  </p:childTnLst>
                                </p:cTn>
                              </p:par>
                            </p:childTnLst>
                          </p:cTn>
                        </p:par>
                        <p:par>
                          <p:cTn id="394" fill="hold" nodeType="afterGroup">
                            <p:stCondLst>
                              <p:cond delay="500"/>
                            </p:stCondLst>
                            <p:childTnLst>
                              <p:par>
                                <p:cTn id="395" presetID="9" presetClass="entr" presetSubtype="0" fill="hold" nodeType="afterEffect">
                                  <p:stCondLst>
                                    <p:cond delay="0"/>
                                  </p:stCondLst>
                                  <p:childTnLst>
                                    <p:set>
                                      <p:cBhvr>
                                        <p:cTn id="396" dur="1" fill="hold">
                                          <p:stCondLst>
                                            <p:cond delay="0"/>
                                          </p:stCondLst>
                                        </p:cTn>
                                        <p:tgtEl>
                                          <p:spTgt spid="825620"/>
                                        </p:tgtEl>
                                        <p:attrNameLst>
                                          <p:attrName>style.visibility</p:attrName>
                                        </p:attrNameLst>
                                      </p:cBhvr>
                                      <p:to>
                                        <p:strVal val="visible"/>
                                      </p:to>
                                    </p:set>
                                    <p:animEffect transition="in" filter="dissolve">
                                      <p:cBhvr>
                                        <p:cTn id="397" dur="1000"/>
                                        <p:tgtEl>
                                          <p:spTgt spid="825620"/>
                                        </p:tgtEl>
                                      </p:cBhvr>
                                    </p:animEffect>
                                  </p:childTnLst>
                                </p:cTn>
                              </p:par>
                            </p:childTnLst>
                          </p:cTn>
                        </p:par>
                        <p:par>
                          <p:cTn id="398" fill="hold" nodeType="afterGroup">
                            <p:stCondLst>
                              <p:cond delay="1500"/>
                            </p:stCondLst>
                            <p:childTnLst>
                              <p:par>
                                <p:cTn id="399" presetID="9" presetClass="entr" presetSubtype="0" fill="hold" nodeType="afterEffect">
                                  <p:stCondLst>
                                    <p:cond delay="0"/>
                                  </p:stCondLst>
                                  <p:childTnLst>
                                    <p:set>
                                      <p:cBhvr>
                                        <p:cTn id="400" dur="1" fill="hold">
                                          <p:stCondLst>
                                            <p:cond delay="0"/>
                                          </p:stCondLst>
                                        </p:cTn>
                                        <p:tgtEl>
                                          <p:spTgt spid="825606"/>
                                        </p:tgtEl>
                                        <p:attrNameLst>
                                          <p:attrName>style.visibility</p:attrName>
                                        </p:attrNameLst>
                                      </p:cBhvr>
                                      <p:to>
                                        <p:strVal val="visible"/>
                                      </p:to>
                                    </p:set>
                                    <p:animEffect transition="in" filter="dissolve">
                                      <p:cBhvr>
                                        <p:cTn id="401" dur="500"/>
                                        <p:tgtEl>
                                          <p:spTgt spid="825606"/>
                                        </p:tgtEl>
                                      </p:cBhvr>
                                    </p:animEffect>
                                  </p:childTnLst>
                                </p:cTn>
                              </p:par>
                            </p:childTnLst>
                          </p:cTn>
                        </p:par>
                        <p:par>
                          <p:cTn id="402" fill="hold" nodeType="afterGroup">
                            <p:stCondLst>
                              <p:cond delay="2000"/>
                            </p:stCondLst>
                            <p:childTnLst>
                              <p:par>
                                <p:cTn id="403" presetID="9" presetClass="entr" presetSubtype="0" fill="hold" nodeType="afterEffect">
                                  <p:stCondLst>
                                    <p:cond delay="0"/>
                                  </p:stCondLst>
                                  <p:childTnLst>
                                    <p:set>
                                      <p:cBhvr>
                                        <p:cTn id="404" dur="1" fill="hold">
                                          <p:stCondLst>
                                            <p:cond delay="0"/>
                                          </p:stCondLst>
                                        </p:cTn>
                                        <p:tgtEl>
                                          <p:spTgt spid="825613"/>
                                        </p:tgtEl>
                                        <p:attrNameLst>
                                          <p:attrName>style.visibility</p:attrName>
                                        </p:attrNameLst>
                                      </p:cBhvr>
                                      <p:to>
                                        <p:strVal val="visible"/>
                                      </p:to>
                                    </p:set>
                                    <p:animEffect transition="in" filter="dissolve">
                                      <p:cBhvr>
                                        <p:cTn id="405" dur="500"/>
                                        <p:tgtEl>
                                          <p:spTgt spid="825613"/>
                                        </p:tgtEl>
                                      </p:cBhvr>
                                    </p:animEffect>
                                  </p:childTnLst>
                                </p:cTn>
                              </p:par>
                            </p:childTnLst>
                          </p:cTn>
                        </p:par>
                        <p:par>
                          <p:cTn id="406" fill="hold" nodeType="afterGroup">
                            <p:stCondLst>
                              <p:cond delay="2500"/>
                            </p:stCondLst>
                            <p:childTnLst>
                              <p:par>
                                <p:cTn id="407" presetID="22" presetClass="entr" presetSubtype="8" fill="hold" grpId="0" nodeType="afterEffect">
                                  <p:stCondLst>
                                    <p:cond delay="0"/>
                                  </p:stCondLst>
                                  <p:childTnLst>
                                    <p:set>
                                      <p:cBhvr>
                                        <p:cTn id="408" dur="1" fill="hold">
                                          <p:stCondLst>
                                            <p:cond delay="0"/>
                                          </p:stCondLst>
                                        </p:cTn>
                                        <p:tgtEl>
                                          <p:spTgt spid="825598"/>
                                        </p:tgtEl>
                                        <p:attrNameLst>
                                          <p:attrName>style.visibility</p:attrName>
                                        </p:attrNameLst>
                                      </p:cBhvr>
                                      <p:to>
                                        <p:strVal val="visible"/>
                                      </p:to>
                                    </p:set>
                                    <p:animEffect transition="in" filter="wipe(left)">
                                      <p:cBhvr>
                                        <p:cTn id="409" dur="500"/>
                                        <p:tgtEl>
                                          <p:spTgt spid="825598"/>
                                        </p:tgtEl>
                                      </p:cBhvr>
                                    </p:animEffect>
                                  </p:childTnLst>
                                </p:cTn>
                              </p:par>
                            </p:childTnLst>
                          </p:cTn>
                        </p:par>
                        <p:par>
                          <p:cTn id="410" fill="hold" nodeType="afterGroup">
                            <p:stCondLst>
                              <p:cond delay="3000"/>
                            </p:stCondLst>
                            <p:childTnLst>
                              <p:par>
                                <p:cTn id="411" presetID="9" presetClass="entr" presetSubtype="0" fill="hold" grpId="0" nodeType="afterEffect">
                                  <p:stCondLst>
                                    <p:cond delay="0"/>
                                  </p:stCondLst>
                                  <p:childTnLst>
                                    <p:set>
                                      <p:cBhvr>
                                        <p:cTn id="412" dur="1" fill="hold">
                                          <p:stCondLst>
                                            <p:cond delay="0"/>
                                          </p:stCondLst>
                                        </p:cTn>
                                        <p:tgtEl>
                                          <p:spTgt spid="825642"/>
                                        </p:tgtEl>
                                        <p:attrNameLst>
                                          <p:attrName>style.visibility</p:attrName>
                                        </p:attrNameLst>
                                      </p:cBhvr>
                                      <p:to>
                                        <p:strVal val="visible"/>
                                      </p:to>
                                    </p:set>
                                    <p:animEffect transition="in" filter="dissolve">
                                      <p:cBhvr>
                                        <p:cTn id="413" dur="500"/>
                                        <p:tgtEl>
                                          <p:spTgt spid="825642"/>
                                        </p:tgtEl>
                                      </p:cBhvr>
                                    </p:animEffect>
                                  </p:childTnLst>
                                </p:cTn>
                              </p:par>
                            </p:childTnLst>
                          </p:cTn>
                        </p:par>
                        <p:par>
                          <p:cTn id="414" fill="hold" nodeType="afterGroup">
                            <p:stCondLst>
                              <p:cond delay="3500"/>
                            </p:stCondLst>
                            <p:childTnLst>
                              <p:par>
                                <p:cTn id="415" presetID="9" presetClass="entr" presetSubtype="0" fill="hold" grpId="0" nodeType="afterEffect">
                                  <p:stCondLst>
                                    <p:cond delay="0"/>
                                  </p:stCondLst>
                                  <p:childTnLst>
                                    <p:set>
                                      <p:cBhvr>
                                        <p:cTn id="416" dur="1" fill="hold">
                                          <p:stCondLst>
                                            <p:cond delay="0"/>
                                          </p:stCondLst>
                                        </p:cTn>
                                        <p:tgtEl>
                                          <p:spTgt spid="825641"/>
                                        </p:tgtEl>
                                        <p:attrNameLst>
                                          <p:attrName>style.visibility</p:attrName>
                                        </p:attrNameLst>
                                      </p:cBhvr>
                                      <p:to>
                                        <p:strVal val="visible"/>
                                      </p:to>
                                    </p:set>
                                    <p:animEffect transition="in" filter="dissolve">
                                      <p:cBhvr>
                                        <p:cTn id="417" dur="500"/>
                                        <p:tgtEl>
                                          <p:spTgt spid="825641"/>
                                        </p:tgtEl>
                                      </p:cBhvr>
                                    </p:animEffect>
                                  </p:childTnLst>
                                </p:cTn>
                              </p:par>
                            </p:childTnLst>
                          </p:cTn>
                        </p:par>
                        <p:par>
                          <p:cTn id="418" fill="hold" nodeType="afterGroup">
                            <p:stCondLst>
                              <p:cond delay="4000"/>
                            </p:stCondLst>
                            <p:childTnLst>
                              <p:par>
                                <p:cTn id="419" presetID="9" presetClass="entr" presetSubtype="0" fill="hold" grpId="0" nodeType="afterEffect">
                                  <p:stCondLst>
                                    <p:cond delay="0"/>
                                  </p:stCondLst>
                                  <p:childTnLst>
                                    <p:set>
                                      <p:cBhvr>
                                        <p:cTn id="420" dur="1" fill="hold">
                                          <p:stCondLst>
                                            <p:cond delay="0"/>
                                          </p:stCondLst>
                                        </p:cTn>
                                        <p:tgtEl>
                                          <p:spTgt spid="825645"/>
                                        </p:tgtEl>
                                        <p:attrNameLst>
                                          <p:attrName>style.visibility</p:attrName>
                                        </p:attrNameLst>
                                      </p:cBhvr>
                                      <p:to>
                                        <p:strVal val="visible"/>
                                      </p:to>
                                    </p:set>
                                    <p:animEffect transition="in" filter="dissolve">
                                      <p:cBhvr>
                                        <p:cTn id="421" dur="500"/>
                                        <p:tgtEl>
                                          <p:spTgt spid="825645"/>
                                        </p:tgtEl>
                                      </p:cBhvr>
                                    </p:animEffect>
                                  </p:childTnLst>
                                </p:cTn>
                              </p:par>
                            </p:childTnLst>
                          </p:cTn>
                        </p:par>
                      </p:childTnLst>
                    </p:cTn>
                  </p:par>
                  <p:par>
                    <p:cTn id="422" fill="hold" nodeType="clickPar">
                      <p:stCondLst>
                        <p:cond delay="indefinite"/>
                      </p:stCondLst>
                      <p:childTnLst>
                        <p:par>
                          <p:cTn id="423" fill="hold" nodeType="withGroup">
                            <p:stCondLst>
                              <p:cond delay="0"/>
                            </p:stCondLst>
                            <p:childTnLst>
                              <p:par>
                                <p:cTn id="424" presetID="22" presetClass="entr" presetSubtype="2" fill="hold" grpId="0" nodeType="clickEffect">
                                  <p:stCondLst>
                                    <p:cond delay="0"/>
                                  </p:stCondLst>
                                  <p:childTnLst>
                                    <p:set>
                                      <p:cBhvr>
                                        <p:cTn id="425" dur="1" fill="hold">
                                          <p:stCondLst>
                                            <p:cond delay="0"/>
                                          </p:stCondLst>
                                        </p:cTn>
                                        <p:tgtEl>
                                          <p:spTgt spid="829289"/>
                                        </p:tgtEl>
                                        <p:attrNameLst>
                                          <p:attrName>style.visibility</p:attrName>
                                        </p:attrNameLst>
                                      </p:cBhvr>
                                      <p:to>
                                        <p:strVal val="visible"/>
                                      </p:to>
                                    </p:set>
                                    <p:animEffect transition="in" filter="wipe(right)">
                                      <p:cBhvr>
                                        <p:cTn id="426" dur="500"/>
                                        <p:tgtEl>
                                          <p:spTgt spid="829289"/>
                                        </p:tgtEl>
                                      </p:cBhvr>
                                    </p:animEffect>
                                  </p:childTnLst>
                                </p:cTn>
                              </p:par>
                              <p:par>
                                <p:cTn id="427" presetID="22" presetClass="entr" presetSubtype="2" fill="hold" grpId="0" nodeType="withEffect">
                                  <p:stCondLst>
                                    <p:cond delay="0"/>
                                  </p:stCondLst>
                                  <p:childTnLst>
                                    <p:set>
                                      <p:cBhvr>
                                        <p:cTn id="428" dur="1" fill="hold">
                                          <p:stCondLst>
                                            <p:cond delay="0"/>
                                          </p:stCondLst>
                                        </p:cTn>
                                        <p:tgtEl>
                                          <p:spTgt spid="829288"/>
                                        </p:tgtEl>
                                        <p:attrNameLst>
                                          <p:attrName>style.visibility</p:attrName>
                                        </p:attrNameLst>
                                      </p:cBhvr>
                                      <p:to>
                                        <p:strVal val="visible"/>
                                      </p:to>
                                    </p:set>
                                    <p:animEffect transition="in" filter="wipe(right)">
                                      <p:cBhvr>
                                        <p:cTn id="429" dur="500"/>
                                        <p:tgtEl>
                                          <p:spTgt spid="829288"/>
                                        </p:tgtEl>
                                      </p:cBhvr>
                                    </p:animEffect>
                                  </p:childTnLst>
                                </p:cTn>
                              </p:par>
                              <p:par>
                                <p:cTn id="430" presetID="22" presetClass="entr" presetSubtype="4" fill="hold" nodeType="withEffect">
                                  <p:stCondLst>
                                    <p:cond delay="0"/>
                                  </p:stCondLst>
                                  <p:childTnLst>
                                    <p:set>
                                      <p:cBhvr>
                                        <p:cTn id="431" dur="1" fill="hold">
                                          <p:stCondLst>
                                            <p:cond delay="0"/>
                                          </p:stCondLst>
                                        </p:cTn>
                                        <p:tgtEl>
                                          <p:spTgt spid="829325"/>
                                        </p:tgtEl>
                                        <p:attrNameLst>
                                          <p:attrName>style.visibility</p:attrName>
                                        </p:attrNameLst>
                                      </p:cBhvr>
                                      <p:to>
                                        <p:strVal val="visible"/>
                                      </p:to>
                                    </p:set>
                                    <p:animEffect transition="in" filter="wipe(down)">
                                      <p:cBhvr>
                                        <p:cTn id="432" dur="500"/>
                                        <p:tgtEl>
                                          <p:spTgt spid="829325"/>
                                        </p:tgtEl>
                                      </p:cBhvr>
                                    </p:animEffect>
                                  </p:childTnLst>
                                </p:cTn>
                              </p:par>
                            </p:childTnLst>
                          </p:cTn>
                        </p:par>
                      </p:childTnLst>
                    </p:cTn>
                  </p:par>
                  <p:par>
                    <p:cTn id="433" fill="hold" nodeType="clickPar">
                      <p:stCondLst>
                        <p:cond delay="indefinite"/>
                      </p:stCondLst>
                      <p:childTnLst>
                        <p:par>
                          <p:cTn id="434" fill="hold" nodeType="withGroup">
                            <p:stCondLst>
                              <p:cond delay="0"/>
                            </p:stCondLst>
                            <p:childTnLst>
                              <p:par>
                                <p:cTn id="435" presetID="9" presetClass="entr" presetSubtype="0" fill="hold" nodeType="clickEffect">
                                  <p:stCondLst>
                                    <p:cond delay="0"/>
                                  </p:stCondLst>
                                  <p:childTnLst>
                                    <p:set>
                                      <p:cBhvr>
                                        <p:cTn id="436" dur="1" fill="hold">
                                          <p:stCondLst>
                                            <p:cond delay="0"/>
                                          </p:stCondLst>
                                        </p:cTn>
                                        <p:tgtEl>
                                          <p:spTgt spid="829335"/>
                                        </p:tgtEl>
                                        <p:attrNameLst>
                                          <p:attrName>style.visibility</p:attrName>
                                        </p:attrNameLst>
                                      </p:cBhvr>
                                      <p:to>
                                        <p:strVal val="visible"/>
                                      </p:to>
                                    </p:set>
                                    <p:animEffect transition="in" filter="dissolve">
                                      <p:cBhvr>
                                        <p:cTn id="437" dur="500"/>
                                        <p:tgtEl>
                                          <p:spTgt spid="829335"/>
                                        </p:tgtEl>
                                      </p:cBhvr>
                                    </p:animEffect>
                                  </p:childTnLst>
                                </p:cTn>
                              </p:par>
                              <p:par>
                                <p:cTn id="438" presetID="9" presetClass="entr" presetSubtype="0" fill="hold" nodeType="withEffect">
                                  <p:stCondLst>
                                    <p:cond delay="0"/>
                                  </p:stCondLst>
                                  <p:childTnLst>
                                    <p:set>
                                      <p:cBhvr>
                                        <p:cTn id="439" dur="1" fill="hold">
                                          <p:stCondLst>
                                            <p:cond delay="0"/>
                                          </p:stCondLst>
                                        </p:cTn>
                                        <p:tgtEl>
                                          <p:spTgt spid="829334"/>
                                        </p:tgtEl>
                                        <p:attrNameLst>
                                          <p:attrName>style.visibility</p:attrName>
                                        </p:attrNameLst>
                                      </p:cBhvr>
                                      <p:to>
                                        <p:strVal val="visible"/>
                                      </p:to>
                                    </p:set>
                                    <p:animEffect transition="in" filter="dissolve">
                                      <p:cBhvr>
                                        <p:cTn id="440" dur="500"/>
                                        <p:tgtEl>
                                          <p:spTgt spid="829334"/>
                                        </p:tgtEl>
                                      </p:cBhvr>
                                    </p:animEffect>
                                  </p:childTnLst>
                                </p:cTn>
                              </p:par>
                            </p:childTnLst>
                          </p:cTn>
                        </p:par>
                      </p:childTnLst>
                    </p:cTn>
                  </p:par>
                  <p:par>
                    <p:cTn id="441" fill="hold" nodeType="clickPar">
                      <p:stCondLst>
                        <p:cond delay="indefinite"/>
                      </p:stCondLst>
                      <p:childTnLst>
                        <p:par>
                          <p:cTn id="442" fill="hold" nodeType="withGroup">
                            <p:stCondLst>
                              <p:cond delay="0"/>
                            </p:stCondLst>
                            <p:childTnLst>
                              <p:par>
                                <p:cTn id="443" presetID="9" presetClass="entr" presetSubtype="0" fill="hold" nodeType="clickEffect">
                                  <p:stCondLst>
                                    <p:cond delay="0"/>
                                  </p:stCondLst>
                                  <p:childTnLst>
                                    <p:set>
                                      <p:cBhvr>
                                        <p:cTn id="444" dur="1" fill="hold">
                                          <p:stCondLst>
                                            <p:cond delay="0"/>
                                          </p:stCondLst>
                                        </p:cTn>
                                        <p:tgtEl>
                                          <p:spTgt spid="825592"/>
                                        </p:tgtEl>
                                        <p:attrNameLst>
                                          <p:attrName>style.visibility</p:attrName>
                                        </p:attrNameLst>
                                      </p:cBhvr>
                                      <p:to>
                                        <p:strVal val="visible"/>
                                      </p:to>
                                    </p:set>
                                    <p:animEffect transition="in" filter="dissolve">
                                      <p:cBhvr>
                                        <p:cTn id="445" dur="500"/>
                                        <p:tgtEl>
                                          <p:spTgt spid="825592"/>
                                        </p:tgtEl>
                                      </p:cBhvr>
                                    </p:animEffect>
                                  </p:childTnLst>
                                </p:cTn>
                              </p:par>
                            </p:childTnLst>
                          </p:cTn>
                        </p:par>
                        <p:par>
                          <p:cTn id="446" fill="hold" nodeType="afterGroup">
                            <p:stCondLst>
                              <p:cond delay="500"/>
                            </p:stCondLst>
                            <p:childTnLst>
                              <p:par>
                                <p:cTn id="447" presetID="9" presetClass="entr" presetSubtype="0" fill="hold" nodeType="afterEffect">
                                  <p:stCondLst>
                                    <p:cond delay="0"/>
                                  </p:stCondLst>
                                  <p:childTnLst>
                                    <p:set>
                                      <p:cBhvr>
                                        <p:cTn id="448" dur="1" fill="hold">
                                          <p:stCondLst>
                                            <p:cond delay="0"/>
                                          </p:stCondLst>
                                        </p:cTn>
                                        <p:tgtEl>
                                          <p:spTgt spid="825627"/>
                                        </p:tgtEl>
                                        <p:attrNameLst>
                                          <p:attrName>style.visibility</p:attrName>
                                        </p:attrNameLst>
                                      </p:cBhvr>
                                      <p:to>
                                        <p:strVal val="visible"/>
                                      </p:to>
                                    </p:set>
                                    <p:animEffect transition="in" filter="dissolve">
                                      <p:cBhvr>
                                        <p:cTn id="449" dur="500"/>
                                        <p:tgtEl>
                                          <p:spTgt spid="825627"/>
                                        </p:tgtEl>
                                      </p:cBhvr>
                                    </p:animEffect>
                                  </p:childTnLst>
                                </p:cTn>
                              </p:par>
                            </p:childTnLst>
                          </p:cTn>
                        </p:par>
                        <p:par>
                          <p:cTn id="450" fill="hold" nodeType="afterGroup">
                            <p:stCondLst>
                              <p:cond delay="1000"/>
                            </p:stCondLst>
                            <p:childTnLst>
                              <p:par>
                                <p:cTn id="451" presetID="9" presetClass="entr" presetSubtype="0" fill="hold" nodeType="afterEffect">
                                  <p:stCondLst>
                                    <p:cond delay="0"/>
                                  </p:stCondLst>
                                  <p:childTnLst>
                                    <p:set>
                                      <p:cBhvr>
                                        <p:cTn id="452" dur="1" fill="hold">
                                          <p:stCondLst>
                                            <p:cond delay="0"/>
                                          </p:stCondLst>
                                        </p:cTn>
                                        <p:tgtEl>
                                          <p:spTgt spid="825634"/>
                                        </p:tgtEl>
                                        <p:attrNameLst>
                                          <p:attrName>style.visibility</p:attrName>
                                        </p:attrNameLst>
                                      </p:cBhvr>
                                      <p:to>
                                        <p:strVal val="visible"/>
                                      </p:to>
                                    </p:set>
                                    <p:animEffect transition="in" filter="dissolve">
                                      <p:cBhvr>
                                        <p:cTn id="453" dur="500"/>
                                        <p:tgtEl>
                                          <p:spTgt spid="825634"/>
                                        </p:tgtEl>
                                      </p:cBhvr>
                                    </p:animEffect>
                                  </p:childTnLst>
                                </p:cTn>
                              </p:par>
                            </p:childTnLst>
                          </p:cTn>
                        </p:par>
                        <p:par>
                          <p:cTn id="454" fill="hold" nodeType="afterGroup">
                            <p:stCondLst>
                              <p:cond delay="1500"/>
                            </p:stCondLst>
                            <p:childTnLst>
                              <p:par>
                                <p:cTn id="455" presetID="9" presetClass="entr" presetSubtype="0" fill="hold" nodeType="afterEffect">
                                  <p:stCondLst>
                                    <p:cond delay="0"/>
                                  </p:stCondLst>
                                  <p:childTnLst>
                                    <p:set>
                                      <p:cBhvr>
                                        <p:cTn id="456" dur="1" fill="hold">
                                          <p:stCondLst>
                                            <p:cond delay="0"/>
                                          </p:stCondLst>
                                        </p:cTn>
                                        <p:tgtEl>
                                          <p:spTgt spid="825599"/>
                                        </p:tgtEl>
                                        <p:attrNameLst>
                                          <p:attrName>style.visibility</p:attrName>
                                        </p:attrNameLst>
                                      </p:cBhvr>
                                      <p:to>
                                        <p:strVal val="visible"/>
                                      </p:to>
                                    </p:set>
                                    <p:animEffect transition="in" filter="dissolve">
                                      <p:cBhvr>
                                        <p:cTn id="457" dur="500"/>
                                        <p:tgtEl>
                                          <p:spTgt spid="825599"/>
                                        </p:tgtEl>
                                      </p:cBhvr>
                                    </p:animEffect>
                                  </p:childTnLst>
                                </p:cTn>
                              </p:par>
                            </p:childTnLst>
                          </p:cTn>
                        </p:par>
                        <p:par>
                          <p:cTn id="458" fill="hold" nodeType="afterGroup">
                            <p:stCondLst>
                              <p:cond delay="2000"/>
                            </p:stCondLst>
                            <p:childTnLst>
                              <p:par>
                                <p:cTn id="459" presetID="22" presetClass="entr" presetSubtype="8" fill="hold" grpId="0" nodeType="afterEffect">
                                  <p:stCondLst>
                                    <p:cond delay="0"/>
                                  </p:stCondLst>
                                  <p:childTnLst>
                                    <p:set>
                                      <p:cBhvr>
                                        <p:cTn id="460" dur="1" fill="hold">
                                          <p:stCondLst>
                                            <p:cond delay="0"/>
                                          </p:stCondLst>
                                        </p:cTn>
                                        <p:tgtEl>
                                          <p:spTgt spid="825597"/>
                                        </p:tgtEl>
                                        <p:attrNameLst>
                                          <p:attrName>style.visibility</p:attrName>
                                        </p:attrNameLst>
                                      </p:cBhvr>
                                      <p:to>
                                        <p:strVal val="visible"/>
                                      </p:to>
                                    </p:set>
                                    <p:animEffect transition="in" filter="wipe(left)">
                                      <p:cBhvr>
                                        <p:cTn id="461" dur="500"/>
                                        <p:tgtEl>
                                          <p:spTgt spid="825597"/>
                                        </p:tgtEl>
                                      </p:cBhvr>
                                    </p:animEffect>
                                  </p:childTnLst>
                                </p:cTn>
                              </p:par>
                            </p:childTnLst>
                          </p:cTn>
                        </p:par>
                        <p:par>
                          <p:cTn id="462" fill="hold" nodeType="afterGroup">
                            <p:stCondLst>
                              <p:cond delay="2500"/>
                            </p:stCondLst>
                            <p:childTnLst>
                              <p:par>
                                <p:cTn id="463" presetID="9" presetClass="entr" presetSubtype="0" fill="hold" grpId="0" nodeType="afterEffect">
                                  <p:stCondLst>
                                    <p:cond delay="0"/>
                                  </p:stCondLst>
                                  <p:childTnLst>
                                    <p:set>
                                      <p:cBhvr>
                                        <p:cTn id="464" dur="1" fill="hold">
                                          <p:stCondLst>
                                            <p:cond delay="0"/>
                                          </p:stCondLst>
                                        </p:cTn>
                                        <p:tgtEl>
                                          <p:spTgt spid="825646"/>
                                        </p:tgtEl>
                                        <p:attrNameLst>
                                          <p:attrName>style.visibility</p:attrName>
                                        </p:attrNameLst>
                                      </p:cBhvr>
                                      <p:to>
                                        <p:strVal val="visible"/>
                                      </p:to>
                                    </p:set>
                                    <p:animEffect transition="in" filter="dissolve">
                                      <p:cBhvr>
                                        <p:cTn id="465" dur="500"/>
                                        <p:tgtEl>
                                          <p:spTgt spid="825646"/>
                                        </p:tgtEl>
                                      </p:cBhvr>
                                    </p:animEffect>
                                  </p:childTnLst>
                                </p:cTn>
                              </p:par>
                              <p:par>
                                <p:cTn id="466" presetID="9" presetClass="entr" presetSubtype="0" fill="hold" nodeType="withEffect">
                                  <p:stCondLst>
                                    <p:cond delay="0"/>
                                  </p:stCondLst>
                                  <p:childTnLst>
                                    <p:set>
                                      <p:cBhvr>
                                        <p:cTn id="467" dur="1" fill="hold">
                                          <p:stCondLst>
                                            <p:cond delay="0"/>
                                          </p:stCondLst>
                                        </p:cTn>
                                        <p:tgtEl>
                                          <p:spTgt spid="825647"/>
                                        </p:tgtEl>
                                        <p:attrNameLst>
                                          <p:attrName>style.visibility</p:attrName>
                                        </p:attrNameLst>
                                      </p:cBhvr>
                                      <p:to>
                                        <p:strVal val="visible"/>
                                      </p:to>
                                    </p:set>
                                    <p:animEffect transition="in" filter="dissolve">
                                      <p:cBhvr>
                                        <p:cTn id="468" dur="500"/>
                                        <p:tgtEl>
                                          <p:spTgt spid="825647"/>
                                        </p:tgtEl>
                                      </p:cBhvr>
                                    </p:animEffect>
                                  </p:childTnLst>
                                </p:cTn>
                              </p:par>
                              <p:par>
                                <p:cTn id="469" presetID="9" presetClass="entr" presetSubtype="0" fill="hold" grpId="0" nodeType="withEffect">
                                  <p:stCondLst>
                                    <p:cond delay="0"/>
                                  </p:stCondLst>
                                  <p:childTnLst>
                                    <p:set>
                                      <p:cBhvr>
                                        <p:cTn id="470" dur="1" fill="hold">
                                          <p:stCondLst>
                                            <p:cond delay="0"/>
                                          </p:stCondLst>
                                        </p:cTn>
                                        <p:tgtEl>
                                          <p:spTgt spid="825644"/>
                                        </p:tgtEl>
                                        <p:attrNameLst>
                                          <p:attrName>style.visibility</p:attrName>
                                        </p:attrNameLst>
                                      </p:cBhvr>
                                      <p:to>
                                        <p:strVal val="visible"/>
                                      </p:to>
                                    </p:set>
                                    <p:animEffect transition="in" filter="dissolve">
                                      <p:cBhvr>
                                        <p:cTn id="471" dur="500"/>
                                        <p:tgtEl>
                                          <p:spTgt spid="825644"/>
                                        </p:tgtEl>
                                      </p:cBhvr>
                                    </p:animEffect>
                                  </p:childTnLst>
                                </p:cTn>
                              </p:par>
                              <p:par>
                                <p:cTn id="472" presetID="9" presetClass="entr" presetSubtype="0" fill="hold" nodeType="withEffect">
                                  <p:stCondLst>
                                    <p:cond delay="0"/>
                                  </p:stCondLst>
                                  <p:childTnLst>
                                    <p:set>
                                      <p:cBhvr>
                                        <p:cTn id="473" dur="1" fill="hold">
                                          <p:stCondLst>
                                            <p:cond delay="0"/>
                                          </p:stCondLst>
                                        </p:cTn>
                                        <p:tgtEl>
                                          <p:spTgt spid="825648"/>
                                        </p:tgtEl>
                                        <p:attrNameLst>
                                          <p:attrName>style.visibility</p:attrName>
                                        </p:attrNameLst>
                                      </p:cBhvr>
                                      <p:to>
                                        <p:strVal val="visible"/>
                                      </p:to>
                                    </p:set>
                                    <p:animEffect transition="in" filter="dissolve">
                                      <p:cBhvr>
                                        <p:cTn id="474" dur="500"/>
                                        <p:tgtEl>
                                          <p:spTgt spid="825648"/>
                                        </p:tgtEl>
                                      </p:cBhvr>
                                    </p:animEffect>
                                  </p:childTnLst>
                                </p:cTn>
                              </p:par>
                              <p:par>
                                <p:cTn id="475" presetID="9" presetClass="entr" presetSubtype="0" fill="hold" grpId="0" nodeType="withEffect">
                                  <p:stCondLst>
                                    <p:cond delay="0"/>
                                  </p:stCondLst>
                                  <p:childTnLst>
                                    <p:set>
                                      <p:cBhvr>
                                        <p:cTn id="476" dur="1" fill="hold">
                                          <p:stCondLst>
                                            <p:cond delay="0"/>
                                          </p:stCondLst>
                                        </p:cTn>
                                        <p:tgtEl>
                                          <p:spTgt spid="825643"/>
                                        </p:tgtEl>
                                        <p:attrNameLst>
                                          <p:attrName>style.visibility</p:attrName>
                                        </p:attrNameLst>
                                      </p:cBhvr>
                                      <p:to>
                                        <p:strVal val="visible"/>
                                      </p:to>
                                    </p:set>
                                    <p:animEffect transition="in" filter="dissolve">
                                      <p:cBhvr>
                                        <p:cTn id="477" dur="500"/>
                                        <p:tgtEl>
                                          <p:spTgt spid="825643"/>
                                        </p:tgtEl>
                                      </p:cBhvr>
                                    </p:animEffect>
                                  </p:childTnLst>
                                </p:cTn>
                              </p:par>
                              <p:par>
                                <p:cTn id="478" presetID="9" presetClass="entr" presetSubtype="0" fill="hold" nodeType="withEffect">
                                  <p:stCondLst>
                                    <p:cond delay="0"/>
                                  </p:stCondLst>
                                  <p:childTnLst>
                                    <p:set>
                                      <p:cBhvr>
                                        <p:cTn id="479" dur="1" fill="hold">
                                          <p:stCondLst>
                                            <p:cond delay="0"/>
                                          </p:stCondLst>
                                        </p:cTn>
                                        <p:tgtEl>
                                          <p:spTgt spid="825649"/>
                                        </p:tgtEl>
                                        <p:attrNameLst>
                                          <p:attrName>style.visibility</p:attrName>
                                        </p:attrNameLst>
                                      </p:cBhvr>
                                      <p:to>
                                        <p:strVal val="visible"/>
                                      </p:to>
                                    </p:set>
                                    <p:animEffect transition="in" filter="dissolve">
                                      <p:cBhvr>
                                        <p:cTn id="480" dur="500"/>
                                        <p:tgtEl>
                                          <p:spTgt spid="825649"/>
                                        </p:tgtEl>
                                      </p:cBhvr>
                                    </p:animEffect>
                                  </p:childTnLst>
                                </p:cTn>
                              </p:par>
                            </p:childTnLst>
                          </p:cTn>
                        </p:par>
                      </p:childTnLst>
                    </p:cTn>
                  </p:par>
                  <p:par>
                    <p:cTn id="481" fill="hold" nodeType="clickPar">
                      <p:stCondLst>
                        <p:cond delay="indefinite"/>
                      </p:stCondLst>
                      <p:childTnLst>
                        <p:par>
                          <p:cTn id="482" fill="hold" nodeType="withGroup">
                            <p:stCondLst>
                              <p:cond delay="0"/>
                            </p:stCondLst>
                            <p:childTnLst>
                              <p:par>
                                <p:cTn id="483" presetID="53" presetClass="entr" presetSubtype="0" fill="hold" nodeType="clickEffect">
                                  <p:stCondLst>
                                    <p:cond delay="0"/>
                                  </p:stCondLst>
                                  <p:childTnLst>
                                    <p:set>
                                      <p:cBhvr>
                                        <p:cTn id="484" dur="1" fill="hold">
                                          <p:stCondLst>
                                            <p:cond delay="0"/>
                                          </p:stCondLst>
                                        </p:cTn>
                                        <p:tgtEl>
                                          <p:spTgt spid="829321"/>
                                        </p:tgtEl>
                                        <p:attrNameLst>
                                          <p:attrName>style.visibility</p:attrName>
                                        </p:attrNameLst>
                                      </p:cBhvr>
                                      <p:to>
                                        <p:strVal val="visible"/>
                                      </p:to>
                                    </p:set>
                                    <p:anim calcmode="lin" valueType="num">
                                      <p:cBhvr>
                                        <p:cTn id="485" dur="500" fill="hold"/>
                                        <p:tgtEl>
                                          <p:spTgt spid="829321"/>
                                        </p:tgtEl>
                                        <p:attrNameLst>
                                          <p:attrName>ppt_w</p:attrName>
                                        </p:attrNameLst>
                                      </p:cBhvr>
                                      <p:tavLst>
                                        <p:tav tm="0">
                                          <p:val>
                                            <p:fltVal val="0"/>
                                          </p:val>
                                        </p:tav>
                                        <p:tav tm="100000">
                                          <p:val>
                                            <p:strVal val="#ppt_w"/>
                                          </p:val>
                                        </p:tav>
                                      </p:tavLst>
                                    </p:anim>
                                    <p:anim calcmode="lin" valueType="num">
                                      <p:cBhvr>
                                        <p:cTn id="486" dur="500" fill="hold"/>
                                        <p:tgtEl>
                                          <p:spTgt spid="829321"/>
                                        </p:tgtEl>
                                        <p:attrNameLst>
                                          <p:attrName>ppt_h</p:attrName>
                                        </p:attrNameLst>
                                      </p:cBhvr>
                                      <p:tavLst>
                                        <p:tav tm="0">
                                          <p:val>
                                            <p:fltVal val="0"/>
                                          </p:val>
                                        </p:tav>
                                        <p:tav tm="100000">
                                          <p:val>
                                            <p:strVal val="#ppt_h"/>
                                          </p:val>
                                        </p:tav>
                                      </p:tavLst>
                                    </p:anim>
                                    <p:animEffect transition="in" filter="fade">
                                      <p:cBhvr>
                                        <p:cTn id="487" dur="500"/>
                                        <p:tgtEl>
                                          <p:spTgt spid="829321"/>
                                        </p:tgtEl>
                                      </p:cBhvr>
                                    </p:animEffect>
                                  </p:childTnLst>
                                </p:cTn>
                              </p:par>
                            </p:childTnLst>
                          </p:cTn>
                        </p:par>
                      </p:childTnLst>
                    </p:cTn>
                  </p:par>
                  <p:par>
                    <p:cTn id="488" fill="hold" nodeType="clickPar">
                      <p:stCondLst>
                        <p:cond delay="indefinite"/>
                      </p:stCondLst>
                      <p:childTnLst>
                        <p:par>
                          <p:cTn id="489" fill="hold" nodeType="withGroup">
                            <p:stCondLst>
                              <p:cond delay="0"/>
                            </p:stCondLst>
                            <p:childTnLst>
                              <p:par>
                                <p:cTn id="490" presetID="53" presetClass="exit" presetSubtype="0" fill="hold" nodeType="clickEffect">
                                  <p:stCondLst>
                                    <p:cond delay="0"/>
                                  </p:stCondLst>
                                  <p:childTnLst>
                                    <p:anim calcmode="lin" valueType="num">
                                      <p:cBhvr>
                                        <p:cTn id="491" dur="500"/>
                                        <p:tgtEl>
                                          <p:spTgt spid="829321"/>
                                        </p:tgtEl>
                                        <p:attrNameLst>
                                          <p:attrName>ppt_w</p:attrName>
                                        </p:attrNameLst>
                                      </p:cBhvr>
                                      <p:tavLst>
                                        <p:tav tm="0">
                                          <p:val>
                                            <p:strVal val="ppt_w"/>
                                          </p:val>
                                        </p:tav>
                                        <p:tav tm="100000">
                                          <p:val>
                                            <p:fltVal val="0"/>
                                          </p:val>
                                        </p:tav>
                                      </p:tavLst>
                                    </p:anim>
                                    <p:anim calcmode="lin" valueType="num">
                                      <p:cBhvr>
                                        <p:cTn id="492" dur="500"/>
                                        <p:tgtEl>
                                          <p:spTgt spid="829321"/>
                                        </p:tgtEl>
                                        <p:attrNameLst>
                                          <p:attrName>ppt_h</p:attrName>
                                        </p:attrNameLst>
                                      </p:cBhvr>
                                      <p:tavLst>
                                        <p:tav tm="0">
                                          <p:val>
                                            <p:strVal val="ppt_h"/>
                                          </p:val>
                                        </p:tav>
                                        <p:tav tm="100000">
                                          <p:val>
                                            <p:fltVal val="0"/>
                                          </p:val>
                                        </p:tav>
                                      </p:tavLst>
                                    </p:anim>
                                    <p:animEffect transition="out" filter="fade">
                                      <p:cBhvr>
                                        <p:cTn id="493" dur="500"/>
                                        <p:tgtEl>
                                          <p:spTgt spid="829321"/>
                                        </p:tgtEl>
                                      </p:cBhvr>
                                    </p:animEffect>
                                    <p:set>
                                      <p:cBhvr>
                                        <p:cTn id="494" dur="1" fill="hold">
                                          <p:stCondLst>
                                            <p:cond delay="499"/>
                                          </p:stCondLst>
                                        </p:cTn>
                                        <p:tgtEl>
                                          <p:spTgt spid="8293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5443" grpId="0"/>
      <p:bldP spid="825443" grpId="1"/>
      <p:bldP spid="825444" grpId="0"/>
      <p:bldP spid="825444" grpId="1"/>
      <p:bldP spid="825444" grpId="2"/>
      <p:bldP spid="825597" grpId="0" animBg="1"/>
      <p:bldP spid="825598" grpId="0" animBg="1"/>
      <p:bldP spid="825641" grpId="0"/>
      <p:bldP spid="825642" grpId="0"/>
      <p:bldP spid="825643" grpId="0"/>
      <p:bldP spid="825644" grpId="0"/>
      <p:bldP spid="825645" grpId="0"/>
      <p:bldP spid="825646" grpId="0"/>
      <p:bldP spid="829080" grpId="0" animBg="1"/>
      <p:bldP spid="829081" grpId="0" animBg="1"/>
      <p:bldP spid="829086" grpId="0"/>
      <p:bldP spid="829087" grpId="0"/>
      <p:bldP spid="829088" grpId="0"/>
      <p:bldP spid="829089" grpId="0"/>
      <p:bldP spid="829090" grpId="0"/>
      <p:bldP spid="829091" grpId="0"/>
      <p:bldP spid="829092" grpId="0"/>
      <p:bldP spid="829093" grpId="0"/>
      <p:bldP spid="829094" grpId="0"/>
      <p:bldP spid="829095" grpId="0" animBg="1"/>
      <p:bldP spid="829104" grpId="0" animBg="1"/>
      <p:bldP spid="829105" grpId="0" animBg="1"/>
      <p:bldP spid="829106" grpId="0" animBg="1"/>
      <p:bldP spid="829107" grpId="0" animBg="1"/>
      <p:bldP spid="829108" grpId="0" animBg="1"/>
      <p:bldP spid="829109" grpId="0" animBg="1"/>
      <p:bldP spid="829110" grpId="0" animBg="1"/>
      <p:bldP spid="829117" grpId="0" animBg="1"/>
      <p:bldP spid="829118" grpId="0" animBg="1"/>
      <p:bldP spid="829119" grpId="0" animBg="1"/>
      <p:bldP spid="829120" grpId="0" animBg="1"/>
      <p:bldP spid="829121" grpId="0" animBg="1"/>
      <p:bldP spid="829122" grpId="0" animBg="1"/>
      <p:bldP spid="829126" grpId="0" animBg="1"/>
      <p:bldP spid="829127" grpId="0" animBg="1"/>
      <p:bldP spid="829128" grpId="0" animBg="1"/>
      <p:bldP spid="829129" grpId="0" animBg="1"/>
      <p:bldP spid="829130" grpId="0" animBg="1"/>
      <p:bldP spid="829131" grpId="0" animBg="1"/>
      <p:bldP spid="829132" grpId="0" animBg="1"/>
      <p:bldP spid="829133" grpId="0" animBg="1"/>
      <p:bldP spid="829134" grpId="0" animBg="1"/>
      <p:bldP spid="829135" grpId="0" animBg="1"/>
      <p:bldP spid="829136" grpId="0" animBg="1"/>
      <p:bldP spid="829137" grpId="0" animBg="1"/>
      <p:bldP spid="829138" grpId="0" animBg="1"/>
      <p:bldP spid="829139" grpId="0" animBg="1"/>
      <p:bldP spid="829140" grpId="0" animBg="1"/>
      <p:bldP spid="829144" grpId="0" animBg="1"/>
      <p:bldP spid="829145" grpId="0" animBg="1"/>
      <p:bldP spid="829146" grpId="0" animBg="1"/>
      <p:bldP spid="829147" grpId="0" animBg="1"/>
      <p:bldP spid="829148" grpId="0" animBg="1"/>
      <p:bldP spid="829155" grpId="0" animBg="1"/>
      <p:bldP spid="829156" grpId="0" animBg="1"/>
      <p:bldP spid="829157" grpId="0" animBg="1"/>
      <p:bldP spid="829158" grpId="0" animBg="1"/>
      <p:bldP spid="829159" grpId="0" animBg="1"/>
      <p:bldP spid="829160" grpId="0" animBg="1"/>
      <p:bldP spid="829164" grpId="0" animBg="1"/>
      <p:bldP spid="829165" grpId="0" animBg="1"/>
      <p:bldP spid="829166" grpId="0" animBg="1"/>
      <p:bldP spid="829167" grpId="0" animBg="1"/>
      <p:bldP spid="829168" grpId="0" animBg="1"/>
      <p:bldP spid="829169" grpId="0" animBg="1"/>
      <p:bldP spid="829170" grpId="0" animBg="1"/>
      <p:bldP spid="829171" grpId="0" animBg="1"/>
      <p:bldP spid="829172" grpId="0" animBg="1"/>
      <p:bldP spid="829173" grpId="0" animBg="1"/>
      <p:bldP spid="829174" grpId="0" animBg="1"/>
      <p:bldP spid="829175" grpId="0" animBg="1"/>
      <p:bldP spid="829176" grpId="0" animBg="1"/>
      <p:bldP spid="829177" grpId="0" animBg="1"/>
      <p:bldP spid="829178" grpId="0" animBg="1"/>
      <p:bldP spid="829182" grpId="0" animBg="1"/>
      <p:bldP spid="829186" grpId="0" animBg="1"/>
      <p:bldP spid="829203" grpId="0" animBg="1"/>
      <p:bldP spid="829207" grpId="0"/>
      <p:bldP spid="829215" grpId="0" animBg="1"/>
      <p:bldP spid="829279" grpId="0"/>
      <p:bldP spid="829288" grpId="0" animBg="1"/>
      <p:bldP spid="829289" grpId="0" animBg="1"/>
      <p:bldP spid="829290" grpId="0" animBg="1"/>
      <p:bldP spid="829298" grpId="0"/>
      <p:bldP spid="829299" grpId="0" animBg="1"/>
      <p:bldP spid="829309" grpId="0"/>
      <p:bldP spid="829311" grpId="0"/>
      <p:bldP spid="829291" grpId="0" animBg="1"/>
      <p:bldP spid="829329" grpId="0"/>
      <p:bldP spid="829330" grpId="0"/>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6951663" y="7192963"/>
            <a:ext cx="428625"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r>
              <a:rPr lang="zh-CN" altLang="en-US" sz="1200">
                <a:solidFill>
                  <a:schemeClr val="tx1"/>
                </a:solidFill>
                <a:latin typeface="Arial" charset="0"/>
                <a:ea typeface="宋体" pitchFamily="2" charset="-122"/>
              </a:rPr>
              <a:t>          </a:t>
            </a:r>
            <a:endParaRPr lang="zh-CN" altLang="en-US">
              <a:solidFill>
                <a:schemeClr val="tx1"/>
              </a:solidFill>
              <a:ea typeface="宋体" pitchFamily="2" charset="-122"/>
            </a:endParaRPr>
          </a:p>
        </p:txBody>
      </p:sp>
      <p:grpSp>
        <p:nvGrpSpPr>
          <p:cNvPr id="71683" name="Group 3"/>
          <p:cNvGrpSpPr>
            <a:grpSpLocks/>
          </p:cNvGrpSpPr>
          <p:nvPr/>
        </p:nvGrpSpPr>
        <p:grpSpPr bwMode="auto">
          <a:xfrm>
            <a:off x="4756150" y="3079750"/>
            <a:ext cx="4122738" cy="3105150"/>
            <a:chOff x="2702" y="1940"/>
            <a:chExt cx="2597" cy="1956"/>
          </a:xfrm>
        </p:grpSpPr>
        <p:grpSp>
          <p:nvGrpSpPr>
            <p:cNvPr id="71860" name="Group 4"/>
            <p:cNvGrpSpPr>
              <a:grpSpLocks/>
            </p:cNvGrpSpPr>
            <p:nvPr/>
          </p:nvGrpSpPr>
          <p:grpSpPr bwMode="auto">
            <a:xfrm>
              <a:off x="2702" y="1940"/>
              <a:ext cx="424" cy="1703"/>
              <a:chOff x="2702" y="1940"/>
              <a:chExt cx="424" cy="1703"/>
            </a:xfrm>
          </p:grpSpPr>
          <p:grpSp>
            <p:nvGrpSpPr>
              <p:cNvPr id="71878" name="Group 5"/>
              <p:cNvGrpSpPr>
                <a:grpSpLocks/>
              </p:cNvGrpSpPr>
              <p:nvPr/>
            </p:nvGrpSpPr>
            <p:grpSpPr bwMode="auto">
              <a:xfrm>
                <a:off x="2952" y="1940"/>
                <a:ext cx="174" cy="1703"/>
                <a:chOff x="2898" y="2000"/>
                <a:chExt cx="174" cy="1703"/>
              </a:xfrm>
            </p:grpSpPr>
            <p:sp>
              <p:nvSpPr>
                <p:cNvPr id="71885" name="Rectangle 6"/>
                <p:cNvSpPr>
                  <a:spLocks noChangeArrowheads="1"/>
                </p:cNvSpPr>
                <p:nvPr/>
              </p:nvSpPr>
              <p:spPr bwMode="auto">
                <a:xfrm>
                  <a:off x="3000" y="3549"/>
                  <a:ext cx="5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0</a:t>
                  </a:r>
                </a:p>
              </p:txBody>
            </p:sp>
            <p:sp>
              <p:nvSpPr>
                <p:cNvPr id="71886" name="Rectangle 7"/>
                <p:cNvSpPr>
                  <a:spLocks noChangeArrowheads="1"/>
                </p:cNvSpPr>
                <p:nvPr/>
              </p:nvSpPr>
              <p:spPr bwMode="auto">
                <a:xfrm>
                  <a:off x="2949" y="3245"/>
                  <a:ext cx="11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40</a:t>
                  </a:r>
                </a:p>
              </p:txBody>
            </p:sp>
            <p:sp>
              <p:nvSpPr>
                <p:cNvPr id="71887" name="Rectangle 8"/>
                <p:cNvSpPr>
                  <a:spLocks noChangeArrowheads="1"/>
                </p:cNvSpPr>
                <p:nvPr/>
              </p:nvSpPr>
              <p:spPr bwMode="auto">
                <a:xfrm>
                  <a:off x="2949" y="2925"/>
                  <a:ext cx="11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80</a:t>
                  </a:r>
                </a:p>
              </p:txBody>
            </p:sp>
            <p:sp>
              <p:nvSpPr>
                <p:cNvPr id="71888" name="Rectangle 9"/>
                <p:cNvSpPr>
                  <a:spLocks noChangeArrowheads="1"/>
                </p:cNvSpPr>
                <p:nvPr/>
              </p:nvSpPr>
              <p:spPr bwMode="auto">
                <a:xfrm>
                  <a:off x="2898" y="2619"/>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120</a:t>
                  </a:r>
                </a:p>
              </p:txBody>
            </p:sp>
            <p:sp>
              <p:nvSpPr>
                <p:cNvPr id="71889" name="Rectangle 10"/>
                <p:cNvSpPr>
                  <a:spLocks noChangeArrowheads="1"/>
                </p:cNvSpPr>
                <p:nvPr/>
              </p:nvSpPr>
              <p:spPr bwMode="auto">
                <a:xfrm>
                  <a:off x="2898" y="2305"/>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160</a:t>
                  </a:r>
                </a:p>
              </p:txBody>
            </p:sp>
            <p:sp>
              <p:nvSpPr>
                <p:cNvPr id="71890" name="Rectangle 11"/>
                <p:cNvSpPr>
                  <a:spLocks noChangeArrowheads="1"/>
                </p:cNvSpPr>
                <p:nvPr/>
              </p:nvSpPr>
              <p:spPr bwMode="auto">
                <a:xfrm>
                  <a:off x="2898" y="2000"/>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zh-CN" sz="1600">
                      <a:solidFill>
                        <a:schemeClr val="tx1"/>
                      </a:solidFill>
                      <a:latin typeface="Arial Narrow" pitchFamily="34" charset="0"/>
                      <a:ea typeface="宋体" pitchFamily="2" charset="-122"/>
                    </a:rPr>
                    <a:t>200</a:t>
                  </a:r>
                </a:p>
              </p:txBody>
            </p:sp>
          </p:grpSp>
          <p:grpSp>
            <p:nvGrpSpPr>
              <p:cNvPr id="71879" name="Group 12"/>
              <p:cNvGrpSpPr>
                <a:grpSpLocks/>
              </p:cNvGrpSpPr>
              <p:nvPr/>
            </p:nvGrpSpPr>
            <p:grpSpPr bwMode="auto">
              <a:xfrm>
                <a:off x="2702" y="2404"/>
                <a:ext cx="226" cy="775"/>
                <a:chOff x="2844" y="1511"/>
                <a:chExt cx="226" cy="775"/>
              </a:xfrm>
            </p:grpSpPr>
            <p:sp>
              <p:nvSpPr>
                <p:cNvPr id="71880" name="Rectangle 13"/>
                <p:cNvSpPr>
                  <a:spLocks noChangeAspect="1" noChangeArrowheads="1"/>
                </p:cNvSpPr>
                <p:nvPr/>
              </p:nvSpPr>
              <p:spPr bwMode="auto">
                <a:xfrm rot="-5400000">
                  <a:off x="2784" y="2038"/>
                  <a:ext cx="32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800" i="1">
                      <a:solidFill>
                        <a:schemeClr val="tx1"/>
                      </a:solidFill>
                      <a:latin typeface="Arial Narrow" pitchFamily="34" charset="0"/>
                      <a:ea typeface="宋体" pitchFamily="2" charset="-122"/>
                    </a:rPr>
                    <a:t>J</a:t>
                  </a:r>
                  <a:r>
                    <a:rPr lang="en-US" altLang="zh-CN" sz="1000">
                      <a:solidFill>
                        <a:schemeClr val="tx1"/>
                      </a:solidFill>
                      <a:latin typeface="Arial Narrow" pitchFamily="34" charset="0"/>
                      <a:ea typeface="宋体" pitchFamily="2" charset="-122"/>
                    </a:rPr>
                    <a:t> </a:t>
                  </a:r>
                  <a:r>
                    <a:rPr lang="en-US" altLang="zh-CN" sz="1800" baseline="-2000">
                      <a:solidFill>
                        <a:schemeClr val="tx1"/>
                      </a:solidFill>
                      <a:latin typeface="Arial Narrow" pitchFamily="34" charset="0"/>
                      <a:ea typeface="宋体" pitchFamily="2" charset="-122"/>
                    </a:rPr>
                    <a:t>HCO</a:t>
                  </a:r>
                  <a:r>
                    <a:rPr lang="en-US" altLang="zh-CN" sz="1800" baseline="-20000">
                      <a:solidFill>
                        <a:schemeClr val="tx1"/>
                      </a:solidFill>
                      <a:latin typeface="Arial Narrow" pitchFamily="34" charset="0"/>
                      <a:ea typeface="宋体" pitchFamily="2" charset="-122"/>
                    </a:rPr>
                    <a:t>3</a:t>
                  </a:r>
                  <a:r>
                    <a:rPr lang="en-US" altLang="zh-CN" sz="1800" b="1" baseline="30000">
                      <a:solidFill>
                        <a:schemeClr val="tx1"/>
                      </a:solidFill>
                      <a:latin typeface="Arial" charset="0"/>
                      <a:ea typeface="宋体" pitchFamily="2" charset="-122"/>
                    </a:rPr>
                    <a:t> </a:t>
                  </a:r>
                  <a:endParaRPr lang="en-US" altLang="zh-CN" sz="1800">
                    <a:solidFill>
                      <a:schemeClr val="tx1"/>
                    </a:solidFill>
                    <a:latin typeface="Arial Narrow" pitchFamily="34" charset="0"/>
                    <a:ea typeface="宋体" pitchFamily="2" charset="-122"/>
                  </a:endParaRPr>
                </a:p>
              </p:txBody>
            </p:sp>
            <p:sp>
              <p:nvSpPr>
                <p:cNvPr id="71881" name="Rectangle 14"/>
                <p:cNvSpPr>
                  <a:spLocks noChangeAspect="1" noChangeArrowheads="1"/>
                </p:cNvSpPr>
                <p:nvPr/>
              </p:nvSpPr>
              <p:spPr bwMode="auto">
                <a:xfrm rot="-5400000">
                  <a:off x="2803" y="1635"/>
                  <a:ext cx="307"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lnSpc>
                      <a:spcPct val="90000"/>
                    </a:lnSpc>
                  </a:pPr>
                  <a:r>
                    <a:rPr lang="en-US" altLang="zh-CN" sz="1300">
                      <a:solidFill>
                        <a:schemeClr val="tx1"/>
                      </a:solidFill>
                      <a:latin typeface="Arial Narrow" pitchFamily="34" charset="0"/>
                      <a:ea typeface="宋体" pitchFamily="2" charset="-122"/>
                    </a:rPr>
                    <a:t>pmole</a:t>
                  </a:r>
                </a:p>
                <a:p>
                  <a:pPr algn="ctr">
                    <a:lnSpc>
                      <a:spcPct val="90000"/>
                    </a:lnSpc>
                  </a:pPr>
                  <a:r>
                    <a:rPr lang="en-US" altLang="zh-CN" sz="1300">
                      <a:solidFill>
                        <a:schemeClr val="tx1"/>
                      </a:solidFill>
                      <a:latin typeface="Arial Narrow" pitchFamily="34" charset="0"/>
                      <a:ea typeface="宋体" pitchFamily="2" charset="-122"/>
                    </a:rPr>
                    <a:t>min</a:t>
                  </a:r>
                  <a:r>
                    <a:rPr lang="en-US" altLang="zh-CN" sz="800" baseline="30000">
                      <a:solidFill>
                        <a:schemeClr val="tx1"/>
                      </a:solidFill>
                      <a:ea typeface="宋体" pitchFamily="2" charset="-122"/>
                      <a:cs typeface="Times New Roman" pitchFamily="18" charset="0"/>
                      <a:sym typeface="Symbol" pitchFamily="18" charset="2"/>
                    </a:rPr>
                    <a:t> </a:t>
                  </a:r>
                  <a:r>
                    <a:rPr lang="en-US" altLang="zh-CN" sz="1300">
                      <a:solidFill>
                        <a:schemeClr val="tx1"/>
                      </a:solidFill>
                      <a:latin typeface="Arial Narrow" pitchFamily="34" charset="0"/>
                      <a:ea typeface="宋体" pitchFamily="2" charset="-122"/>
                    </a:rPr>
                    <a:t>mm</a:t>
                  </a:r>
                  <a:endParaRPr lang="en-US" altLang="zh-CN" sz="1600">
                    <a:solidFill>
                      <a:schemeClr val="tx1"/>
                    </a:solidFill>
                    <a:latin typeface="Arial Narrow" pitchFamily="34" charset="0"/>
                    <a:ea typeface="宋体" pitchFamily="2" charset="-122"/>
                  </a:endParaRPr>
                </a:p>
              </p:txBody>
            </p:sp>
            <p:sp>
              <p:nvSpPr>
                <p:cNvPr id="71882" name="Line 15"/>
                <p:cNvSpPr>
                  <a:spLocks noChangeAspect="1" noChangeShapeType="1"/>
                </p:cNvSpPr>
                <p:nvPr/>
              </p:nvSpPr>
              <p:spPr bwMode="auto">
                <a:xfrm rot="-5400000">
                  <a:off x="2823" y="1740"/>
                  <a:ext cx="28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883" name="Arc 16"/>
                <p:cNvSpPr>
                  <a:spLocks noChangeAspect="1"/>
                </p:cNvSpPr>
                <p:nvPr/>
              </p:nvSpPr>
              <p:spPr bwMode="auto">
                <a:xfrm rot="13379604" flipH="1">
                  <a:off x="2914" y="1816"/>
                  <a:ext cx="131" cy="163"/>
                </a:xfrm>
                <a:custGeom>
                  <a:avLst/>
                  <a:gdLst>
                    <a:gd name="T0" fmla="*/ 0 w 20433"/>
                    <a:gd name="T1" fmla="*/ 0 h 21600"/>
                    <a:gd name="T2" fmla="*/ 0 w 20433"/>
                    <a:gd name="T3" fmla="*/ 0 h 21600"/>
                    <a:gd name="T4" fmla="*/ 0 w 20433"/>
                    <a:gd name="T5" fmla="*/ 0 h 21600"/>
                    <a:gd name="T6" fmla="*/ 0 60000 65536"/>
                    <a:gd name="T7" fmla="*/ 0 60000 65536"/>
                    <a:gd name="T8" fmla="*/ 0 60000 65536"/>
                  </a:gdLst>
                  <a:ahLst/>
                  <a:cxnLst>
                    <a:cxn ang="T6">
                      <a:pos x="T0" y="T1"/>
                    </a:cxn>
                    <a:cxn ang="T7">
                      <a:pos x="T2" y="T3"/>
                    </a:cxn>
                    <a:cxn ang="T8">
                      <a:pos x="T4" y="T5"/>
                    </a:cxn>
                  </a:cxnLst>
                  <a:rect l="0" t="0" r="r" b="b"/>
                  <a:pathLst>
                    <a:path w="20433" h="21600" fill="none" extrusionOk="0">
                      <a:moveTo>
                        <a:pt x="-1" y="0"/>
                      </a:moveTo>
                      <a:cubicBezTo>
                        <a:pt x="9230" y="0"/>
                        <a:pt x="17440" y="5865"/>
                        <a:pt x="20433" y="14596"/>
                      </a:cubicBezTo>
                    </a:path>
                    <a:path w="20433" h="21600" stroke="0" extrusionOk="0">
                      <a:moveTo>
                        <a:pt x="-1" y="0"/>
                      </a:moveTo>
                      <a:cubicBezTo>
                        <a:pt x="9230" y="0"/>
                        <a:pt x="17440" y="5865"/>
                        <a:pt x="20433" y="14596"/>
                      </a:cubicBezTo>
                      <a:lnTo>
                        <a:pt x="0" y="21600"/>
                      </a:lnTo>
                      <a:lnTo>
                        <a:pt x="-1" y="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84" name="Arc 17"/>
                <p:cNvSpPr>
                  <a:spLocks noChangeAspect="1"/>
                </p:cNvSpPr>
                <p:nvPr/>
              </p:nvSpPr>
              <p:spPr bwMode="auto">
                <a:xfrm rot="-2579293">
                  <a:off x="2914" y="1511"/>
                  <a:ext cx="131" cy="163"/>
                </a:xfrm>
                <a:custGeom>
                  <a:avLst/>
                  <a:gdLst>
                    <a:gd name="T0" fmla="*/ 0 w 20709"/>
                    <a:gd name="T1" fmla="*/ 0 h 21600"/>
                    <a:gd name="T2" fmla="*/ 0 w 20709"/>
                    <a:gd name="T3" fmla="*/ 0 h 21600"/>
                    <a:gd name="T4" fmla="*/ 0 w 20709"/>
                    <a:gd name="T5" fmla="*/ 0 h 21600"/>
                    <a:gd name="T6" fmla="*/ 0 60000 65536"/>
                    <a:gd name="T7" fmla="*/ 0 60000 65536"/>
                    <a:gd name="T8" fmla="*/ 0 60000 65536"/>
                  </a:gdLst>
                  <a:ahLst/>
                  <a:cxnLst>
                    <a:cxn ang="T6">
                      <a:pos x="T0" y="T1"/>
                    </a:cxn>
                    <a:cxn ang="T7">
                      <a:pos x="T2" y="T3"/>
                    </a:cxn>
                    <a:cxn ang="T8">
                      <a:pos x="T4" y="T5"/>
                    </a:cxn>
                  </a:cxnLst>
                  <a:rect l="0" t="0" r="r" b="b"/>
                  <a:pathLst>
                    <a:path w="20709" h="21600" fill="none" extrusionOk="0">
                      <a:moveTo>
                        <a:pt x="-1" y="0"/>
                      </a:moveTo>
                      <a:cubicBezTo>
                        <a:pt x="9564" y="0"/>
                        <a:pt x="17989" y="6289"/>
                        <a:pt x="20708" y="15459"/>
                      </a:cubicBezTo>
                    </a:path>
                    <a:path w="20709" h="21600" stroke="0" extrusionOk="0">
                      <a:moveTo>
                        <a:pt x="-1" y="0"/>
                      </a:moveTo>
                      <a:cubicBezTo>
                        <a:pt x="9564" y="0"/>
                        <a:pt x="17989" y="6289"/>
                        <a:pt x="20708" y="15459"/>
                      </a:cubicBezTo>
                      <a:lnTo>
                        <a:pt x="0" y="21600"/>
                      </a:lnTo>
                      <a:lnTo>
                        <a:pt x="-1" y="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71861" name="Group 18"/>
            <p:cNvGrpSpPr>
              <a:grpSpLocks noChangeAspect="1"/>
            </p:cNvGrpSpPr>
            <p:nvPr/>
          </p:nvGrpSpPr>
          <p:grpSpPr bwMode="auto">
            <a:xfrm>
              <a:off x="3174" y="2016"/>
              <a:ext cx="2010" cy="1551"/>
              <a:chOff x="2910" y="1768"/>
              <a:chExt cx="2159" cy="1667"/>
            </a:xfrm>
          </p:grpSpPr>
          <p:grpSp>
            <p:nvGrpSpPr>
              <p:cNvPr id="71867" name="Group 19"/>
              <p:cNvGrpSpPr>
                <a:grpSpLocks noChangeAspect="1"/>
              </p:cNvGrpSpPr>
              <p:nvPr/>
            </p:nvGrpSpPr>
            <p:grpSpPr bwMode="auto">
              <a:xfrm>
                <a:off x="2918" y="1768"/>
                <a:ext cx="61" cy="1667"/>
                <a:chOff x="3366" y="1054"/>
                <a:chExt cx="61" cy="1667"/>
              </a:xfrm>
            </p:grpSpPr>
            <p:sp>
              <p:nvSpPr>
                <p:cNvPr id="71872" name="Line 20"/>
                <p:cNvSpPr>
                  <a:spLocks noChangeAspect="1" noChangeShapeType="1"/>
                </p:cNvSpPr>
                <p:nvPr/>
              </p:nvSpPr>
              <p:spPr bwMode="auto">
                <a:xfrm>
                  <a:off x="3366" y="1054"/>
                  <a:ext cx="1" cy="166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73" name="Line 21"/>
                <p:cNvSpPr>
                  <a:spLocks noChangeAspect="1" noChangeShapeType="1"/>
                </p:cNvSpPr>
                <p:nvPr/>
              </p:nvSpPr>
              <p:spPr bwMode="auto">
                <a:xfrm>
                  <a:off x="3366" y="2390"/>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74" name="Line 22"/>
                <p:cNvSpPr>
                  <a:spLocks noChangeAspect="1" noChangeShapeType="1"/>
                </p:cNvSpPr>
                <p:nvPr/>
              </p:nvSpPr>
              <p:spPr bwMode="auto">
                <a:xfrm>
                  <a:off x="3366" y="2053"/>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75" name="Line 23"/>
                <p:cNvSpPr>
                  <a:spLocks noChangeAspect="1" noChangeShapeType="1"/>
                </p:cNvSpPr>
                <p:nvPr/>
              </p:nvSpPr>
              <p:spPr bwMode="auto">
                <a:xfrm>
                  <a:off x="3366" y="1722"/>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76" name="Line 24"/>
                <p:cNvSpPr>
                  <a:spLocks noChangeAspect="1" noChangeShapeType="1"/>
                </p:cNvSpPr>
                <p:nvPr/>
              </p:nvSpPr>
              <p:spPr bwMode="auto">
                <a:xfrm>
                  <a:off x="3366" y="1385"/>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77" name="Line 25"/>
                <p:cNvSpPr>
                  <a:spLocks noChangeAspect="1" noChangeShapeType="1"/>
                </p:cNvSpPr>
                <p:nvPr/>
              </p:nvSpPr>
              <p:spPr bwMode="auto">
                <a:xfrm>
                  <a:off x="3366" y="1054"/>
                  <a:ext cx="61"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868" name="Group 26"/>
              <p:cNvGrpSpPr>
                <a:grpSpLocks noChangeAspect="1"/>
              </p:cNvGrpSpPr>
              <p:nvPr/>
            </p:nvGrpSpPr>
            <p:grpSpPr bwMode="auto">
              <a:xfrm>
                <a:off x="2910" y="3372"/>
                <a:ext cx="2159" cy="63"/>
                <a:chOff x="3358" y="2581"/>
                <a:chExt cx="2159" cy="63"/>
              </a:xfrm>
            </p:grpSpPr>
            <p:sp>
              <p:nvSpPr>
                <p:cNvPr id="71869" name="Line 27"/>
                <p:cNvSpPr>
                  <a:spLocks noChangeAspect="1" noChangeShapeType="1"/>
                </p:cNvSpPr>
                <p:nvPr/>
              </p:nvSpPr>
              <p:spPr bwMode="auto">
                <a:xfrm>
                  <a:off x="3358" y="2640"/>
                  <a:ext cx="2159" cy="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70" name="Line 28"/>
                <p:cNvSpPr>
                  <a:spLocks noChangeAspect="1" noChangeShapeType="1"/>
                </p:cNvSpPr>
                <p:nvPr/>
              </p:nvSpPr>
              <p:spPr bwMode="auto">
                <a:xfrm flipV="1">
                  <a:off x="3899" y="2581"/>
                  <a:ext cx="1" cy="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71" name="Line 29"/>
                <p:cNvSpPr>
                  <a:spLocks noChangeAspect="1" noChangeShapeType="1"/>
                </p:cNvSpPr>
                <p:nvPr/>
              </p:nvSpPr>
              <p:spPr bwMode="auto">
                <a:xfrm flipV="1">
                  <a:off x="5516" y="2581"/>
                  <a:ext cx="1" cy="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862" name="Group 30"/>
            <p:cNvGrpSpPr>
              <a:grpSpLocks/>
            </p:cNvGrpSpPr>
            <p:nvPr/>
          </p:nvGrpSpPr>
          <p:grpSpPr bwMode="auto">
            <a:xfrm>
              <a:off x="3096" y="3584"/>
              <a:ext cx="2203" cy="312"/>
              <a:chOff x="3096" y="3584"/>
              <a:chExt cx="2203" cy="312"/>
            </a:xfrm>
          </p:grpSpPr>
          <p:sp>
            <p:nvSpPr>
              <p:cNvPr id="71863" name="Text Box 31"/>
              <p:cNvSpPr txBox="1">
                <a:spLocks noChangeArrowheads="1"/>
              </p:cNvSpPr>
              <p:nvPr/>
            </p:nvSpPr>
            <p:spPr bwMode="auto">
              <a:xfrm>
                <a:off x="3867" y="3684"/>
                <a:ext cx="62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600">
                    <a:solidFill>
                      <a:schemeClr val="tx1"/>
                    </a:solidFill>
                    <a:latin typeface="Arial Narrow" pitchFamily="34" charset="0"/>
                    <a:ea typeface="宋体" pitchFamily="2" charset="-122"/>
                  </a:rPr>
                  <a:t>[CO</a:t>
                </a:r>
                <a:r>
                  <a:rPr lang="en-US" altLang="zh-CN" sz="1600" baseline="-25000">
                    <a:solidFill>
                      <a:schemeClr val="tx1"/>
                    </a:solidFill>
                    <a:latin typeface="Arial Narrow" pitchFamily="34" charset="0"/>
                    <a:ea typeface="宋体" pitchFamily="2" charset="-122"/>
                  </a:rPr>
                  <a:t>2</a:t>
                </a:r>
                <a:r>
                  <a:rPr lang="en-US" altLang="zh-CN" sz="1600">
                    <a:solidFill>
                      <a:schemeClr val="tx1"/>
                    </a:solidFill>
                    <a:latin typeface="Arial Narrow" pitchFamily="34" charset="0"/>
                    <a:ea typeface="宋体" pitchFamily="2" charset="-122"/>
                  </a:rPr>
                  <a:t>]</a:t>
                </a:r>
                <a:r>
                  <a:rPr lang="en-US" altLang="zh-CN" sz="1600" baseline="-25000">
                    <a:solidFill>
                      <a:schemeClr val="tx1"/>
                    </a:solidFill>
                    <a:latin typeface="Arial Narrow" pitchFamily="34" charset="0"/>
                    <a:ea typeface="宋体" pitchFamily="2" charset="-122"/>
                  </a:rPr>
                  <a:t>BL</a:t>
                </a:r>
                <a:r>
                  <a:rPr lang="en-US" altLang="zh-CN" sz="1600">
                    <a:solidFill>
                      <a:schemeClr val="tx1"/>
                    </a:solidFill>
                    <a:latin typeface="Arial Narrow" pitchFamily="34" charset="0"/>
                    <a:ea typeface="宋体" pitchFamily="2" charset="-122"/>
                  </a:rPr>
                  <a:t>(%)</a:t>
                </a:r>
                <a:endParaRPr lang="en-US" altLang="zh-CN" sz="1600" baseline="-25000">
                  <a:solidFill>
                    <a:schemeClr val="tx1"/>
                  </a:solidFill>
                  <a:latin typeface="Arial Narrow" pitchFamily="34" charset="0"/>
                  <a:ea typeface="宋体" pitchFamily="2" charset="-122"/>
                </a:endParaRPr>
              </a:p>
            </p:txBody>
          </p:sp>
          <p:sp>
            <p:nvSpPr>
              <p:cNvPr id="71864" name="Text Box 32"/>
              <p:cNvSpPr txBox="1">
                <a:spLocks noChangeArrowheads="1"/>
              </p:cNvSpPr>
              <p:nvPr/>
            </p:nvSpPr>
            <p:spPr bwMode="auto">
              <a:xfrm>
                <a:off x="3096" y="3584"/>
                <a:ext cx="174"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600">
                    <a:solidFill>
                      <a:schemeClr val="tx1"/>
                    </a:solidFill>
                    <a:latin typeface="Arial Narrow" pitchFamily="34" charset="0"/>
                    <a:ea typeface="宋体" pitchFamily="2" charset="-122"/>
                  </a:rPr>
                  <a:t>0</a:t>
                </a:r>
                <a:endParaRPr lang="en-US" altLang="zh-CN" sz="1600" baseline="-25000">
                  <a:solidFill>
                    <a:schemeClr val="tx1"/>
                  </a:solidFill>
                  <a:latin typeface="Arial Narrow" pitchFamily="34" charset="0"/>
                  <a:ea typeface="宋体" pitchFamily="2" charset="-122"/>
                </a:endParaRPr>
              </a:p>
            </p:txBody>
          </p:sp>
          <p:sp>
            <p:nvSpPr>
              <p:cNvPr id="71865" name="Text Box 33"/>
              <p:cNvSpPr txBox="1">
                <a:spLocks noChangeArrowheads="1"/>
              </p:cNvSpPr>
              <p:nvPr/>
            </p:nvSpPr>
            <p:spPr bwMode="auto">
              <a:xfrm>
                <a:off x="3591" y="3584"/>
                <a:ext cx="174"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600">
                    <a:solidFill>
                      <a:schemeClr val="tx1"/>
                    </a:solidFill>
                    <a:latin typeface="Arial Narrow" pitchFamily="34" charset="0"/>
                    <a:ea typeface="宋体" pitchFamily="2" charset="-122"/>
                  </a:rPr>
                  <a:t>5</a:t>
                </a:r>
                <a:endParaRPr lang="en-US" altLang="zh-CN" sz="1600" baseline="-25000">
                  <a:solidFill>
                    <a:schemeClr val="tx1"/>
                  </a:solidFill>
                  <a:latin typeface="Arial Narrow" pitchFamily="34" charset="0"/>
                  <a:ea typeface="宋体" pitchFamily="2" charset="-122"/>
                </a:endParaRPr>
              </a:p>
            </p:txBody>
          </p:sp>
          <p:sp>
            <p:nvSpPr>
              <p:cNvPr id="71866" name="Text Box 34"/>
              <p:cNvSpPr txBox="1">
                <a:spLocks noChangeArrowheads="1"/>
              </p:cNvSpPr>
              <p:nvPr/>
            </p:nvSpPr>
            <p:spPr bwMode="auto">
              <a:xfrm>
                <a:off x="5067" y="3584"/>
                <a:ext cx="232"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600">
                    <a:solidFill>
                      <a:schemeClr val="tx1"/>
                    </a:solidFill>
                    <a:latin typeface="Arial Narrow" pitchFamily="34" charset="0"/>
                    <a:ea typeface="宋体" pitchFamily="2" charset="-122"/>
                  </a:rPr>
                  <a:t>20</a:t>
                </a:r>
                <a:endParaRPr lang="en-US" altLang="zh-CN" sz="1600" baseline="-25000">
                  <a:solidFill>
                    <a:schemeClr val="tx1"/>
                  </a:solidFill>
                  <a:latin typeface="Arial Narrow" pitchFamily="34" charset="0"/>
                  <a:ea typeface="宋体" pitchFamily="2" charset="-122"/>
                </a:endParaRPr>
              </a:p>
            </p:txBody>
          </p:sp>
        </p:grpSp>
      </p:grpSp>
      <p:grpSp>
        <p:nvGrpSpPr>
          <p:cNvPr id="71684" name="Group 35"/>
          <p:cNvGrpSpPr>
            <a:grpSpLocks/>
          </p:cNvGrpSpPr>
          <p:nvPr/>
        </p:nvGrpSpPr>
        <p:grpSpPr bwMode="auto">
          <a:xfrm>
            <a:off x="6715125" y="5135563"/>
            <a:ext cx="1503363" cy="412750"/>
            <a:chOff x="3936" y="3235"/>
            <a:chExt cx="947" cy="260"/>
          </a:xfrm>
        </p:grpSpPr>
        <p:sp>
          <p:nvSpPr>
            <p:cNvPr id="71856" name="Text Box 36"/>
            <p:cNvSpPr txBox="1">
              <a:spLocks noChangeArrowheads="1"/>
            </p:cNvSpPr>
            <p:nvPr/>
          </p:nvSpPr>
          <p:spPr bwMode="auto">
            <a:xfrm>
              <a:off x="4093" y="3235"/>
              <a:ext cx="790"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lnSpc>
                  <a:spcPct val="75000"/>
                </a:lnSpc>
              </a:pPr>
              <a:endParaRPr lang="en-US" altLang="zh-CN" sz="1400" b="1">
                <a:solidFill>
                  <a:srgbClr val="FF0000"/>
                </a:solidFill>
                <a:latin typeface="Arial Narrow" pitchFamily="34" charset="0"/>
                <a:ea typeface="宋体" pitchFamily="2" charset="-122"/>
              </a:endParaRPr>
            </a:p>
            <a:p>
              <a:pPr eaLnBrk="1" hangingPunct="1">
                <a:lnSpc>
                  <a:spcPct val="75000"/>
                </a:lnSpc>
              </a:pPr>
              <a:r>
                <a:rPr lang="en-US" altLang="zh-CN" sz="1400" b="1">
                  <a:solidFill>
                    <a:srgbClr val="FF0000"/>
                  </a:solidFill>
                  <a:latin typeface="Arial Narrow" pitchFamily="34" charset="0"/>
                  <a:ea typeface="宋体" pitchFamily="2" charset="-122"/>
                </a:rPr>
                <a:t>AQP1  KO mice</a:t>
              </a:r>
            </a:p>
          </p:txBody>
        </p:sp>
        <p:grpSp>
          <p:nvGrpSpPr>
            <p:cNvPr id="71857" name="Group 37"/>
            <p:cNvGrpSpPr>
              <a:grpSpLocks/>
            </p:cNvGrpSpPr>
            <p:nvPr/>
          </p:nvGrpSpPr>
          <p:grpSpPr bwMode="auto">
            <a:xfrm>
              <a:off x="3936" y="3380"/>
              <a:ext cx="158" cy="56"/>
              <a:chOff x="4512" y="1594"/>
              <a:chExt cx="158" cy="56"/>
            </a:xfrm>
          </p:grpSpPr>
          <p:sp>
            <p:nvSpPr>
              <p:cNvPr id="71858" name="Line 38"/>
              <p:cNvSpPr>
                <a:spLocks noChangeShapeType="1"/>
              </p:cNvSpPr>
              <p:nvPr/>
            </p:nvSpPr>
            <p:spPr bwMode="auto">
              <a:xfrm>
                <a:off x="4512" y="1622"/>
                <a:ext cx="158"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59" name="Oval 39"/>
              <p:cNvSpPr>
                <a:spLocks noChangeArrowheads="1"/>
              </p:cNvSpPr>
              <p:nvPr/>
            </p:nvSpPr>
            <p:spPr bwMode="auto">
              <a:xfrm>
                <a:off x="4562" y="1594"/>
                <a:ext cx="58" cy="56"/>
              </a:xfrm>
              <a:prstGeom prst="ellipse">
                <a:avLst/>
              </a:prstGeom>
              <a:solidFill>
                <a:srgbClr val="FF0000"/>
              </a:solidFill>
              <a:ln w="9525">
                <a:solidFill>
                  <a:srgbClr val="FF0000"/>
                </a:solidFill>
                <a:round/>
                <a:headEnd/>
                <a:tailEnd/>
              </a:ln>
            </p:spPr>
            <p:txBody>
              <a:bodyPr/>
              <a:lstStyle/>
              <a:p>
                <a:pPr eaLnBrk="0" hangingPunct="0"/>
                <a:endParaRPr lang="en-US"/>
              </a:p>
            </p:txBody>
          </p:sp>
        </p:grpSp>
      </p:grpSp>
      <p:grpSp>
        <p:nvGrpSpPr>
          <p:cNvPr id="71685" name="Group 40"/>
          <p:cNvGrpSpPr>
            <a:grpSpLocks/>
          </p:cNvGrpSpPr>
          <p:nvPr/>
        </p:nvGrpSpPr>
        <p:grpSpPr bwMode="auto">
          <a:xfrm>
            <a:off x="6724650" y="4984750"/>
            <a:ext cx="1471613" cy="304800"/>
            <a:chOff x="3942" y="3140"/>
            <a:chExt cx="927" cy="192"/>
          </a:xfrm>
        </p:grpSpPr>
        <p:sp>
          <p:nvSpPr>
            <p:cNvPr id="71852" name="Text Box 41"/>
            <p:cNvSpPr txBox="1">
              <a:spLocks noChangeArrowheads="1"/>
            </p:cNvSpPr>
            <p:nvPr/>
          </p:nvSpPr>
          <p:spPr bwMode="auto">
            <a:xfrm>
              <a:off x="4099" y="3140"/>
              <a:ext cx="77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pPr eaLnBrk="1" hangingPunct="1"/>
              <a:r>
                <a:rPr lang="en-US" altLang="zh-CN" sz="1400" b="1">
                  <a:solidFill>
                    <a:srgbClr val="0066FF"/>
                  </a:solidFill>
                  <a:latin typeface="Arial Narrow" pitchFamily="34" charset="0"/>
                  <a:ea typeface="宋体" pitchFamily="2" charset="-122"/>
                </a:rPr>
                <a:t>AQP1 WT mice</a:t>
              </a:r>
            </a:p>
          </p:txBody>
        </p:sp>
        <p:grpSp>
          <p:nvGrpSpPr>
            <p:cNvPr id="71853" name="Group 42"/>
            <p:cNvGrpSpPr>
              <a:grpSpLocks/>
            </p:cNvGrpSpPr>
            <p:nvPr/>
          </p:nvGrpSpPr>
          <p:grpSpPr bwMode="auto">
            <a:xfrm>
              <a:off x="3942" y="3208"/>
              <a:ext cx="158" cy="56"/>
              <a:chOff x="3942" y="3208"/>
              <a:chExt cx="158" cy="56"/>
            </a:xfrm>
          </p:grpSpPr>
          <p:sp>
            <p:nvSpPr>
              <p:cNvPr id="71854" name="Line 43"/>
              <p:cNvSpPr>
                <a:spLocks noChangeShapeType="1"/>
              </p:cNvSpPr>
              <p:nvPr/>
            </p:nvSpPr>
            <p:spPr bwMode="auto">
              <a:xfrm>
                <a:off x="3942" y="3236"/>
                <a:ext cx="158"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55" name="Oval 44"/>
              <p:cNvSpPr>
                <a:spLocks noChangeArrowheads="1"/>
              </p:cNvSpPr>
              <p:nvPr/>
            </p:nvSpPr>
            <p:spPr bwMode="auto">
              <a:xfrm>
                <a:off x="3992" y="3208"/>
                <a:ext cx="58" cy="56"/>
              </a:xfrm>
              <a:prstGeom prst="ellipse">
                <a:avLst/>
              </a:prstGeom>
              <a:solidFill>
                <a:srgbClr val="0066FF"/>
              </a:solidFill>
              <a:ln w="12700">
                <a:solidFill>
                  <a:srgbClr val="0066FF"/>
                </a:solidFill>
                <a:round/>
                <a:headEnd/>
                <a:tailEnd/>
              </a:ln>
            </p:spPr>
            <p:txBody>
              <a:bodyPr/>
              <a:lstStyle/>
              <a:p>
                <a:pPr eaLnBrk="0" hangingPunct="0"/>
                <a:endParaRPr lang="en-US"/>
              </a:p>
            </p:txBody>
          </p:sp>
        </p:grpSp>
      </p:grpSp>
      <p:sp>
        <p:nvSpPr>
          <p:cNvPr id="71686" name="Freeform 45"/>
          <p:cNvSpPr>
            <a:spLocks/>
          </p:cNvSpPr>
          <p:nvPr/>
        </p:nvSpPr>
        <p:spPr bwMode="auto">
          <a:xfrm>
            <a:off x="5518150" y="4471988"/>
            <a:ext cx="3178175" cy="668337"/>
          </a:xfrm>
          <a:custGeom>
            <a:avLst/>
            <a:gdLst>
              <a:gd name="T0" fmla="*/ 0 w 400"/>
              <a:gd name="T1" fmla="*/ 2147483647 h 72"/>
              <a:gd name="T2" fmla="*/ 2147483647 w 400"/>
              <a:gd name="T3" fmla="*/ 2147483647 h 72"/>
              <a:gd name="T4" fmla="*/ 2147483647 w 400"/>
              <a:gd name="T5" fmla="*/ 0 h 72"/>
              <a:gd name="T6" fmla="*/ 0 60000 65536"/>
              <a:gd name="T7" fmla="*/ 0 60000 65536"/>
              <a:gd name="T8" fmla="*/ 0 60000 65536"/>
            </a:gdLst>
            <a:ahLst/>
            <a:cxnLst>
              <a:cxn ang="T6">
                <a:pos x="T0" y="T1"/>
              </a:cxn>
              <a:cxn ang="T7">
                <a:pos x="T2" y="T3"/>
              </a:cxn>
              <a:cxn ang="T8">
                <a:pos x="T4" y="T5"/>
              </a:cxn>
            </a:cxnLst>
            <a:rect l="0" t="0" r="r" b="b"/>
            <a:pathLst>
              <a:path w="400" h="72">
                <a:moveTo>
                  <a:pt x="0" y="72"/>
                </a:moveTo>
                <a:lnTo>
                  <a:pt x="100" y="20"/>
                </a:lnTo>
                <a:lnTo>
                  <a:pt x="40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1687" name="Freeform 46"/>
          <p:cNvSpPr>
            <a:spLocks/>
          </p:cNvSpPr>
          <p:nvPr/>
        </p:nvSpPr>
        <p:spPr bwMode="auto">
          <a:xfrm>
            <a:off x="5518150" y="3259138"/>
            <a:ext cx="3178175" cy="1365250"/>
          </a:xfrm>
          <a:custGeom>
            <a:avLst/>
            <a:gdLst>
              <a:gd name="T0" fmla="*/ 0 w 400"/>
              <a:gd name="T1" fmla="*/ 2147483647 h 147"/>
              <a:gd name="T2" fmla="*/ 2147483647 w 400"/>
              <a:gd name="T3" fmla="*/ 2147483647 h 147"/>
              <a:gd name="T4" fmla="*/ 2147483647 w 400"/>
              <a:gd name="T5" fmla="*/ 0 h 147"/>
              <a:gd name="T6" fmla="*/ 0 60000 65536"/>
              <a:gd name="T7" fmla="*/ 0 60000 65536"/>
              <a:gd name="T8" fmla="*/ 0 60000 65536"/>
            </a:gdLst>
            <a:ahLst/>
            <a:cxnLst>
              <a:cxn ang="T6">
                <a:pos x="T0" y="T1"/>
              </a:cxn>
              <a:cxn ang="T7">
                <a:pos x="T2" y="T3"/>
              </a:cxn>
              <a:cxn ang="T8">
                <a:pos x="T4" y="T5"/>
              </a:cxn>
            </a:cxnLst>
            <a:rect l="0" t="0" r="r" b="b"/>
            <a:pathLst>
              <a:path w="400" h="147">
                <a:moveTo>
                  <a:pt x="0" y="147"/>
                </a:moveTo>
                <a:lnTo>
                  <a:pt x="100" y="72"/>
                </a:lnTo>
                <a:lnTo>
                  <a:pt x="400" y="0"/>
                </a:lnTo>
              </a:path>
            </a:pathLst>
          </a:custGeom>
          <a:noFill/>
          <a:ln w="19050" cmpd="sng">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1688" name="Group 47"/>
          <p:cNvGrpSpPr>
            <a:grpSpLocks/>
          </p:cNvGrpSpPr>
          <p:nvPr/>
        </p:nvGrpSpPr>
        <p:grpSpPr bwMode="auto">
          <a:xfrm>
            <a:off x="8650288" y="4322763"/>
            <a:ext cx="92075" cy="290512"/>
            <a:chOff x="5104" y="2783"/>
            <a:chExt cx="58" cy="183"/>
          </a:xfrm>
        </p:grpSpPr>
        <p:grpSp>
          <p:nvGrpSpPr>
            <p:cNvPr id="71846" name="Group 48"/>
            <p:cNvGrpSpPr>
              <a:grpSpLocks/>
            </p:cNvGrpSpPr>
            <p:nvPr/>
          </p:nvGrpSpPr>
          <p:grpSpPr bwMode="auto">
            <a:xfrm>
              <a:off x="5110" y="2783"/>
              <a:ext cx="46" cy="183"/>
              <a:chOff x="5115" y="2783"/>
              <a:chExt cx="46" cy="183"/>
            </a:xfrm>
          </p:grpSpPr>
          <p:sp>
            <p:nvSpPr>
              <p:cNvPr id="71848" name="Line 49"/>
              <p:cNvSpPr>
                <a:spLocks noChangeShapeType="1"/>
              </p:cNvSpPr>
              <p:nvPr/>
            </p:nvSpPr>
            <p:spPr bwMode="auto">
              <a:xfrm flipV="1">
                <a:off x="5137" y="2783"/>
                <a:ext cx="1" cy="94"/>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9" name="Line 50"/>
              <p:cNvSpPr>
                <a:spLocks noChangeShapeType="1"/>
              </p:cNvSpPr>
              <p:nvPr/>
            </p:nvSpPr>
            <p:spPr bwMode="auto">
              <a:xfrm>
                <a:off x="5115" y="2783"/>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50" name="Line 51"/>
              <p:cNvSpPr>
                <a:spLocks noChangeShapeType="1"/>
              </p:cNvSpPr>
              <p:nvPr/>
            </p:nvSpPr>
            <p:spPr bwMode="auto">
              <a:xfrm>
                <a:off x="5137" y="2877"/>
                <a:ext cx="1" cy="8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51" name="Line 52"/>
              <p:cNvSpPr>
                <a:spLocks noChangeShapeType="1"/>
              </p:cNvSpPr>
              <p:nvPr/>
            </p:nvSpPr>
            <p:spPr bwMode="auto">
              <a:xfrm>
                <a:off x="5115" y="2965"/>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847" name="Oval 53"/>
            <p:cNvSpPr>
              <a:spLocks noChangeArrowheads="1"/>
            </p:cNvSpPr>
            <p:nvPr/>
          </p:nvSpPr>
          <p:spPr bwMode="auto">
            <a:xfrm>
              <a:off x="5104" y="2847"/>
              <a:ext cx="58" cy="56"/>
            </a:xfrm>
            <a:prstGeom prst="ellipse">
              <a:avLst/>
            </a:prstGeom>
            <a:solidFill>
              <a:srgbClr val="FF0000"/>
            </a:solidFill>
            <a:ln w="12700">
              <a:solidFill>
                <a:srgbClr val="FF0000"/>
              </a:solidFill>
              <a:round/>
              <a:headEnd/>
              <a:tailEnd/>
            </a:ln>
          </p:spPr>
          <p:txBody>
            <a:bodyPr/>
            <a:lstStyle/>
            <a:p>
              <a:pPr eaLnBrk="0" hangingPunct="0"/>
              <a:endParaRPr lang="en-US"/>
            </a:p>
          </p:txBody>
        </p:sp>
      </p:grpSp>
      <p:grpSp>
        <p:nvGrpSpPr>
          <p:cNvPr id="71689" name="Group 54"/>
          <p:cNvGrpSpPr>
            <a:grpSpLocks/>
          </p:cNvGrpSpPr>
          <p:nvPr/>
        </p:nvGrpSpPr>
        <p:grpSpPr bwMode="auto">
          <a:xfrm>
            <a:off x="6262688" y="3835400"/>
            <a:ext cx="92075" cy="187325"/>
            <a:chOff x="3598" y="2476"/>
            <a:chExt cx="58" cy="118"/>
          </a:xfrm>
        </p:grpSpPr>
        <p:grpSp>
          <p:nvGrpSpPr>
            <p:cNvPr id="71840" name="Group 55"/>
            <p:cNvGrpSpPr>
              <a:grpSpLocks/>
            </p:cNvGrpSpPr>
            <p:nvPr/>
          </p:nvGrpSpPr>
          <p:grpSpPr bwMode="auto">
            <a:xfrm>
              <a:off x="3604" y="2476"/>
              <a:ext cx="46" cy="118"/>
              <a:chOff x="3614" y="2476"/>
              <a:chExt cx="46" cy="118"/>
            </a:xfrm>
          </p:grpSpPr>
          <p:sp>
            <p:nvSpPr>
              <p:cNvPr id="71842" name="Line 56"/>
              <p:cNvSpPr>
                <a:spLocks noChangeShapeType="1"/>
              </p:cNvSpPr>
              <p:nvPr/>
            </p:nvSpPr>
            <p:spPr bwMode="auto">
              <a:xfrm flipV="1">
                <a:off x="3636" y="2476"/>
                <a:ext cx="1" cy="58"/>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3" name="Line 57"/>
              <p:cNvSpPr>
                <a:spLocks noChangeShapeType="1"/>
              </p:cNvSpPr>
              <p:nvPr/>
            </p:nvSpPr>
            <p:spPr bwMode="auto">
              <a:xfrm>
                <a:off x="3614" y="2476"/>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4" name="Line 58"/>
              <p:cNvSpPr>
                <a:spLocks noChangeShapeType="1"/>
              </p:cNvSpPr>
              <p:nvPr/>
            </p:nvSpPr>
            <p:spPr bwMode="auto">
              <a:xfrm>
                <a:off x="3636" y="2534"/>
                <a:ext cx="1" cy="59"/>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5" name="Line 59"/>
              <p:cNvSpPr>
                <a:spLocks noChangeShapeType="1"/>
              </p:cNvSpPr>
              <p:nvPr/>
            </p:nvSpPr>
            <p:spPr bwMode="auto">
              <a:xfrm>
                <a:off x="3614" y="2593"/>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841" name="Oval 60"/>
            <p:cNvSpPr>
              <a:spLocks noChangeArrowheads="1"/>
            </p:cNvSpPr>
            <p:nvPr/>
          </p:nvSpPr>
          <p:spPr bwMode="auto">
            <a:xfrm>
              <a:off x="3598" y="2507"/>
              <a:ext cx="58" cy="56"/>
            </a:xfrm>
            <a:prstGeom prst="ellipse">
              <a:avLst/>
            </a:prstGeom>
            <a:solidFill>
              <a:srgbClr val="0066FF"/>
            </a:solidFill>
            <a:ln w="12700">
              <a:solidFill>
                <a:srgbClr val="0066FF"/>
              </a:solidFill>
              <a:round/>
              <a:headEnd/>
              <a:tailEnd/>
            </a:ln>
          </p:spPr>
          <p:txBody>
            <a:bodyPr/>
            <a:lstStyle/>
            <a:p>
              <a:pPr eaLnBrk="0" hangingPunct="0"/>
              <a:endParaRPr lang="en-US"/>
            </a:p>
          </p:txBody>
        </p:sp>
      </p:grpSp>
      <p:grpSp>
        <p:nvGrpSpPr>
          <p:cNvPr id="71690" name="Group 61"/>
          <p:cNvGrpSpPr>
            <a:grpSpLocks/>
          </p:cNvGrpSpPr>
          <p:nvPr/>
        </p:nvGrpSpPr>
        <p:grpSpPr bwMode="auto">
          <a:xfrm>
            <a:off x="8650288" y="3200400"/>
            <a:ext cx="92075" cy="131763"/>
            <a:chOff x="5104" y="2076"/>
            <a:chExt cx="58" cy="83"/>
          </a:xfrm>
        </p:grpSpPr>
        <p:grpSp>
          <p:nvGrpSpPr>
            <p:cNvPr id="71834" name="Group 62"/>
            <p:cNvGrpSpPr>
              <a:grpSpLocks/>
            </p:cNvGrpSpPr>
            <p:nvPr/>
          </p:nvGrpSpPr>
          <p:grpSpPr bwMode="auto">
            <a:xfrm>
              <a:off x="5110" y="2076"/>
              <a:ext cx="46" cy="83"/>
              <a:chOff x="5115" y="2076"/>
              <a:chExt cx="46" cy="83"/>
            </a:xfrm>
          </p:grpSpPr>
          <p:sp>
            <p:nvSpPr>
              <p:cNvPr id="71836" name="Line 63"/>
              <p:cNvSpPr>
                <a:spLocks noChangeShapeType="1"/>
              </p:cNvSpPr>
              <p:nvPr/>
            </p:nvSpPr>
            <p:spPr bwMode="auto">
              <a:xfrm flipV="1">
                <a:off x="5137" y="2076"/>
                <a:ext cx="1" cy="4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7" name="Line 64"/>
              <p:cNvSpPr>
                <a:spLocks noChangeShapeType="1"/>
              </p:cNvSpPr>
              <p:nvPr/>
            </p:nvSpPr>
            <p:spPr bwMode="auto">
              <a:xfrm>
                <a:off x="5115" y="2076"/>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8" name="Line 65"/>
              <p:cNvSpPr>
                <a:spLocks noChangeShapeType="1"/>
              </p:cNvSpPr>
              <p:nvPr/>
            </p:nvSpPr>
            <p:spPr bwMode="auto">
              <a:xfrm>
                <a:off x="5137" y="2117"/>
                <a:ext cx="1" cy="4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9" name="Line 66"/>
              <p:cNvSpPr>
                <a:spLocks noChangeShapeType="1"/>
              </p:cNvSpPr>
              <p:nvPr/>
            </p:nvSpPr>
            <p:spPr bwMode="auto">
              <a:xfrm>
                <a:off x="5115" y="2158"/>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835" name="Oval 67"/>
            <p:cNvSpPr>
              <a:spLocks noChangeArrowheads="1"/>
            </p:cNvSpPr>
            <p:nvPr/>
          </p:nvSpPr>
          <p:spPr bwMode="auto">
            <a:xfrm>
              <a:off x="5104" y="2089"/>
              <a:ext cx="58" cy="56"/>
            </a:xfrm>
            <a:prstGeom prst="ellipse">
              <a:avLst/>
            </a:prstGeom>
            <a:solidFill>
              <a:srgbClr val="0066FF"/>
            </a:solidFill>
            <a:ln w="12700">
              <a:solidFill>
                <a:srgbClr val="0066FF"/>
              </a:solidFill>
              <a:round/>
              <a:headEnd/>
              <a:tailEnd/>
            </a:ln>
          </p:spPr>
          <p:txBody>
            <a:bodyPr/>
            <a:lstStyle/>
            <a:p>
              <a:pPr eaLnBrk="0" hangingPunct="0"/>
              <a:endParaRPr lang="en-US"/>
            </a:p>
          </p:txBody>
        </p:sp>
      </p:grpSp>
      <p:grpSp>
        <p:nvGrpSpPr>
          <p:cNvPr id="71691" name="Group 68"/>
          <p:cNvGrpSpPr>
            <a:grpSpLocks/>
          </p:cNvGrpSpPr>
          <p:nvPr/>
        </p:nvGrpSpPr>
        <p:grpSpPr bwMode="auto">
          <a:xfrm>
            <a:off x="5475288" y="4511675"/>
            <a:ext cx="92075" cy="234950"/>
            <a:chOff x="3216" y="2902"/>
            <a:chExt cx="58" cy="148"/>
          </a:xfrm>
        </p:grpSpPr>
        <p:grpSp>
          <p:nvGrpSpPr>
            <p:cNvPr id="71828" name="Group 69"/>
            <p:cNvGrpSpPr>
              <a:grpSpLocks/>
            </p:cNvGrpSpPr>
            <p:nvPr/>
          </p:nvGrpSpPr>
          <p:grpSpPr bwMode="auto">
            <a:xfrm>
              <a:off x="3223" y="2902"/>
              <a:ext cx="46" cy="148"/>
              <a:chOff x="3229" y="2902"/>
              <a:chExt cx="46" cy="148"/>
            </a:xfrm>
          </p:grpSpPr>
          <p:sp>
            <p:nvSpPr>
              <p:cNvPr id="71830" name="Line 70"/>
              <p:cNvSpPr>
                <a:spLocks noChangeShapeType="1"/>
              </p:cNvSpPr>
              <p:nvPr/>
            </p:nvSpPr>
            <p:spPr bwMode="auto">
              <a:xfrm flipV="1">
                <a:off x="3251" y="2902"/>
                <a:ext cx="1" cy="7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1" name="Line 71"/>
              <p:cNvSpPr>
                <a:spLocks noChangeShapeType="1"/>
              </p:cNvSpPr>
              <p:nvPr/>
            </p:nvSpPr>
            <p:spPr bwMode="auto">
              <a:xfrm>
                <a:off x="3229" y="2902"/>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2" name="Line 72"/>
              <p:cNvSpPr>
                <a:spLocks noChangeShapeType="1"/>
              </p:cNvSpPr>
              <p:nvPr/>
            </p:nvSpPr>
            <p:spPr bwMode="auto">
              <a:xfrm>
                <a:off x="3251" y="2973"/>
                <a:ext cx="1" cy="76"/>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3" name="Line 73"/>
              <p:cNvSpPr>
                <a:spLocks noChangeShapeType="1"/>
              </p:cNvSpPr>
              <p:nvPr/>
            </p:nvSpPr>
            <p:spPr bwMode="auto">
              <a:xfrm>
                <a:off x="3229" y="3049"/>
                <a:ext cx="46" cy="1"/>
              </a:xfrm>
              <a:prstGeom prst="line">
                <a:avLst/>
              </a:prstGeom>
              <a:noFill/>
              <a:ln w="1270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829" name="Oval 74"/>
            <p:cNvSpPr>
              <a:spLocks noChangeArrowheads="1"/>
            </p:cNvSpPr>
            <p:nvPr/>
          </p:nvSpPr>
          <p:spPr bwMode="auto">
            <a:xfrm>
              <a:off x="3216" y="2948"/>
              <a:ext cx="58" cy="56"/>
            </a:xfrm>
            <a:prstGeom prst="ellipse">
              <a:avLst/>
            </a:prstGeom>
            <a:solidFill>
              <a:srgbClr val="0066FF"/>
            </a:solidFill>
            <a:ln w="12700">
              <a:solidFill>
                <a:srgbClr val="0066FF"/>
              </a:solidFill>
              <a:round/>
              <a:headEnd/>
              <a:tailEnd/>
            </a:ln>
          </p:spPr>
          <p:txBody>
            <a:bodyPr/>
            <a:lstStyle/>
            <a:p>
              <a:pPr eaLnBrk="0" hangingPunct="0"/>
              <a:endParaRPr lang="en-US"/>
            </a:p>
          </p:txBody>
        </p:sp>
      </p:grpSp>
      <p:grpSp>
        <p:nvGrpSpPr>
          <p:cNvPr id="71692" name="Group 75"/>
          <p:cNvGrpSpPr>
            <a:grpSpLocks/>
          </p:cNvGrpSpPr>
          <p:nvPr/>
        </p:nvGrpSpPr>
        <p:grpSpPr bwMode="auto">
          <a:xfrm>
            <a:off x="5475288" y="5029200"/>
            <a:ext cx="92075" cy="223838"/>
            <a:chOff x="3103" y="3228"/>
            <a:chExt cx="58" cy="141"/>
          </a:xfrm>
        </p:grpSpPr>
        <p:grpSp>
          <p:nvGrpSpPr>
            <p:cNvPr id="71822" name="Group 76"/>
            <p:cNvGrpSpPr>
              <a:grpSpLocks/>
            </p:cNvGrpSpPr>
            <p:nvPr/>
          </p:nvGrpSpPr>
          <p:grpSpPr bwMode="auto">
            <a:xfrm>
              <a:off x="3109" y="3228"/>
              <a:ext cx="46" cy="141"/>
              <a:chOff x="3113" y="3228"/>
              <a:chExt cx="46" cy="141"/>
            </a:xfrm>
          </p:grpSpPr>
          <p:sp>
            <p:nvSpPr>
              <p:cNvPr id="71824" name="Line 77"/>
              <p:cNvSpPr>
                <a:spLocks noChangeShapeType="1"/>
              </p:cNvSpPr>
              <p:nvPr/>
            </p:nvSpPr>
            <p:spPr bwMode="auto">
              <a:xfrm flipV="1">
                <a:off x="3135" y="3228"/>
                <a:ext cx="1" cy="7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5" name="Line 78"/>
              <p:cNvSpPr>
                <a:spLocks noChangeShapeType="1"/>
              </p:cNvSpPr>
              <p:nvPr/>
            </p:nvSpPr>
            <p:spPr bwMode="auto">
              <a:xfrm>
                <a:off x="3113" y="3228"/>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6" name="Line 79"/>
              <p:cNvSpPr>
                <a:spLocks noChangeShapeType="1"/>
              </p:cNvSpPr>
              <p:nvPr/>
            </p:nvSpPr>
            <p:spPr bwMode="auto">
              <a:xfrm>
                <a:off x="3135" y="3298"/>
                <a:ext cx="1" cy="70"/>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7" name="Line 80"/>
              <p:cNvSpPr>
                <a:spLocks noChangeShapeType="1"/>
              </p:cNvSpPr>
              <p:nvPr/>
            </p:nvSpPr>
            <p:spPr bwMode="auto">
              <a:xfrm>
                <a:off x="3113" y="3368"/>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823" name="Oval 81"/>
            <p:cNvSpPr>
              <a:spLocks noChangeArrowheads="1"/>
            </p:cNvSpPr>
            <p:nvPr/>
          </p:nvSpPr>
          <p:spPr bwMode="auto">
            <a:xfrm>
              <a:off x="3103" y="3270"/>
              <a:ext cx="58" cy="56"/>
            </a:xfrm>
            <a:prstGeom prst="ellipse">
              <a:avLst/>
            </a:prstGeom>
            <a:solidFill>
              <a:srgbClr val="FF0000"/>
            </a:solidFill>
            <a:ln w="12700">
              <a:solidFill>
                <a:srgbClr val="FF0000"/>
              </a:solidFill>
              <a:round/>
              <a:headEnd/>
              <a:tailEnd/>
            </a:ln>
          </p:spPr>
          <p:txBody>
            <a:bodyPr/>
            <a:lstStyle/>
            <a:p>
              <a:pPr eaLnBrk="0" hangingPunct="0"/>
              <a:endParaRPr lang="en-US"/>
            </a:p>
          </p:txBody>
        </p:sp>
      </p:grpSp>
      <p:grpSp>
        <p:nvGrpSpPr>
          <p:cNvPr id="71693" name="Group 82"/>
          <p:cNvGrpSpPr>
            <a:grpSpLocks/>
          </p:cNvGrpSpPr>
          <p:nvPr/>
        </p:nvGrpSpPr>
        <p:grpSpPr bwMode="auto">
          <a:xfrm>
            <a:off x="6262688" y="4564063"/>
            <a:ext cx="92075" cy="187325"/>
            <a:chOff x="3600" y="2935"/>
            <a:chExt cx="58" cy="118"/>
          </a:xfrm>
        </p:grpSpPr>
        <p:grpSp>
          <p:nvGrpSpPr>
            <p:cNvPr id="71816" name="Group 83"/>
            <p:cNvGrpSpPr>
              <a:grpSpLocks/>
            </p:cNvGrpSpPr>
            <p:nvPr/>
          </p:nvGrpSpPr>
          <p:grpSpPr bwMode="auto">
            <a:xfrm>
              <a:off x="3606" y="2935"/>
              <a:ext cx="46" cy="118"/>
              <a:chOff x="3614" y="2935"/>
              <a:chExt cx="46" cy="118"/>
            </a:xfrm>
          </p:grpSpPr>
          <p:sp>
            <p:nvSpPr>
              <p:cNvPr id="71818" name="Line 84"/>
              <p:cNvSpPr>
                <a:spLocks noChangeShapeType="1"/>
              </p:cNvSpPr>
              <p:nvPr/>
            </p:nvSpPr>
            <p:spPr bwMode="auto">
              <a:xfrm flipV="1">
                <a:off x="3636" y="2935"/>
                <a:ext cx="1" cy="59"/>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19" name="Line 85"/>
              <p:cNvSpPr>
                <a:spLocks noChangeShapeType="1"/>
              </p:cNvSpPr>
              <p:nvPr/>
            </p:nvSpPr>
            <p:spPr bwMode="auto">
              <a:xfrm>
                <a:off x="3614" y="2935"/>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0" name="Line 86"/>
              <p:cNvSpPr>
                <a:spLocks noChangeShapeType="1"/>
              </p:cNvSpPr>
              <p:nvPr/>
            </p:nvSpPr>
            <p:spPr bwMode="auto">
              <a:xfrm>
                <a:off x="3636" y="2994"/>
                <a:ext cx="1" cy="58"/>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1" name="Line 87"/>
              <p:cNvSpPr>
                <a:spLocks noChangeShapeType="1"/>
              </p:cNvSpPr>
              <p:nvPr/>
            </p:nvSpPr>
            <p:spPr bwMode="auto">
              <a:xfrm>
                <a:off x="3614" y="3052"/>
                <a:ext cx="46" cy="1"/>
              </a:xfrm>
              <a:prstGeom prst="line">
                <a:avLst/>
              </a:prstGeom>
              <a:noFill/>
              <a:ln w="127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817" name="Oval 88"/>
            <p:cNvSpPr>
              <a:spLocks noChangeArrowheads="1"/>
            </p:cNvSpPr>
            <p:nvPr/>
          </p:nvSpPr>
          <p:spPr bwMode="auto">
            <a:xfrm>
              <a:off x="3600" y="2966"/>
              <a:ext cx="58" cy="56"/>
            </a:xfrm>
            <a:prstGeom prst="ellipse">
              <a:avLst/>
            </a:prstGeom>
            <a:solidFill>
              <a:srgbClr val="FF0000"/>
            </a:solidFill>
            <a:ln w="12700">
              <a:solidFill>
                <a:srgbClr val="FF0000"/>
              </a:solidFill>
              <a:round/>
              <a:headEnd/>
              <a:tailEnd/>
            </a:ln>
          </p:spPr>
          <p:txBody>
            <a:bodyPr/>
            <a:lstStyle/>
            <a:p>
              <a:pPr eaLnBrk="0" hangingPunct="0"/>
              <a:endParaRPr lang="en-US"/>
            </a:p>
          </p:txBody>
        </p:sp>
      </p:grpSp>
      <p:sp>
        <p:nvSpPr>
          <p:cNvPr id="71694" name="Text Box 89"/>
          <p:cNvSpPr txBox="1">
            <a:spLocks noChangeArrowheads="1"/>
          </p:cNvSpPr>
          <p:nvPr/>
        </p:nvSpPr>
        <p:spPr bwMode="auto">
          <a:xfrm>
            <a:off x="6086475" y="3567113"/>
            <a:ext cx="4445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(24)</a:t>
            </a:r>
          </a:p>
        </p:txBody>
      </p:sp>
      <p:sp>
        <p:nvSpPr>
          <p:cNvPr id="71695" name="Text Box 90"/>
          <p:cNvSpPr txBox="1">
            <a:spLocks noChangeArrowheads="1"/>
          </p:cNvSpPr>
          <p:nvPr/>
        </p:nvSpPr>
        <p:spPr bwMode="auto">
          <a:xfrm>
            <a:off x="5448300" y="4187825"/>
            <a:ext cx="3635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(9)</a:t>
            </a:r>
          </a:p>
        </p:txBody>
      </p:sp>
      <p:sp>
        <p:nvSpPr>
          <p:cNvPr id="71696" name="Text Box 91"/>
          <p:cNvSpPr txBox="1">
            <a:spLocks noChangeArrowheads="1"/>
          </p:cNvSpPr>
          <p:nvPr/>
        </p:nvSpPr>
        <p:spPr bwMode="auto">
          <a:xfrm>
            <a:off x="8515350" y="4076700"/>
            <a:ext cx="3635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(6)</a:t>
            </a:r>
          </a:p>
        </p:txBody>
      </p:sp>
      <p:sp>
        <p:nvSpPr>
          <p:cNvPr id="71697" name="Text Box 92"/>
          <p:cNvSpPr txBox="1">
            <a:spLocks noChangeArrowheads="1"/>
          </p:cNvSpPr>
          <p:nvPr/>
        </p:nvSpPr>
        <p:spPr bwMode="auto">
          <a:xfrm>
            <a:off x="6086475" y="4298950"/>
            <a:ext cx="4445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(12)</a:t>
            </a:r>
          </a:p>
        </p:txBody>
      </p:sp>
      <p:sp>
        <p:nvSpPr>
          <p:cNvPr id="71698" name="Text Box 93"/>
          <p:cNvSpPr txBox="1">
            <a:spLocks noChangeArrowheads="1"/>
          </p:cNvSpPr>
          <p:nvPr/>
        </p:nvSpPr>
        <p:spPr bwMode="auto">
          <a:xfrm>
            <a:off x="8474075" y="2905125"/>
            <a:ext cx="4445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(11)</a:t>
            </a:r>
          </a:p>
        </p:txBody>
      </p:sp>
      <p:sp>
        <p:nvSpPr>
          <p:cNvPr id="71699" name="Text Box 94"/>
          <p:cNvSpPr txBox="1">
            <a:spLocks noChangeArrowheads="1"/>
          </p:cNvSpPr>
          <p:nvPr/>
        </p:nvSpPr>
        <p:spPr bwMode="auto">
          <a:xfrm>
            <a:off x="5448300" y="4737100"/>
            <a:ext cx="3635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Narrow" pitchFamily="34" charset="0"/>
                <a:ea typeface="ヒラギノ角ゴ Pro W3" charset="-128"/>
              </a:rPr>
              <a:t>(6)</a:t>
            </a:r>
          </a:p>
        </p:txBody>
      </p:sp>
      <p:sp>
        <p:nvSpPr>
          <p:cNvPr id="71700" name="Text Box 95"/>
          <p:cNvSpPr txBox="1">
            <a:spLocks noChangeArrowheads="1"/>
          </p:cNvSpPr>
          <p:nvPr/>
        </p:nvSpPr>
        <p:spPr bwMode="auto">
          <a:xfrm>
            <a:off x="5505450" y="5038725"/>
            <a:ext cx="323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charset="0"/>
                <a:ea typeface="ヒラギノ角ゴ Pro W3" charset="-128"/>
              </a:rPr>
              <a:t>**</a:t>
            </a:r>
          </a:p>
        </p:txBody>
      </p:sp>
      <p:sp>
        <p:nvSpPr>
          <p:cNvPr id="71701" name="Text Box 96"/>
          <p:cNvSpPr txBox="1">
            <a:spLocks noChangeArrowheads="1"/>
          </p:cNvSpPr>
          <p:nvPr/>
        </p:nvSpPr>
        <p:spPr bwMode="auto">
          <a:xfrm>
            <a:off x="6272213" y="4638675"/>
            <a:ext cx="323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charset="0"/>
                <a:ea typeface="ヒラギノ角ゴ Pro W3" charset="-128"/>
              </a:rPr>
              <a:t>**</a:t>
            </a:r>
          </a:p>
        </p:txBody>
      </p:sp>
      <p:sp>
        <p:nvSpPr>
          <p:cNvPr id="71702" name="Text Box 97"/>
          <p:cNvSpPr txBox="1">
            <a:spLocks noChangeArrowheads="1"/>
          </p:cNvSpPr>
          <p:nvPr/>
        </p:nvSpPr>
        <p:spPr bwMode="auto">
          <a:xfrm>
            <a:off x="8405813" y="4471988"/>
            <a:ext cx="323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400">
                <a:solidFill>
                  <a:srgbClr val="E10000"/>
                </a:solidFill>
                <a:latin typeface="Times New Roman" pitchFamily="18" charset="0"/>
                <a:cs typeface="Arial" charset="0"/>
              </a:defRPr>
            </a:lvl1pPr>
            <a:lvl2pPr marL="742950" indent="-285750" eaLnBrk="0" hangingPunct="0">
              <a:defRPr sz="2400">
                <a:solidFill>
                  <a:srgbClr val="E10000"/>
                </a:solidFill>
                <a:latin typeface="Times New Roman" pitchFamily="18" charset="0"/>
                <a:cs typeface="Arial" charset="0"/>
              </a:defRPr>
            </a:lvl2pPr>
            <a:lvl3pPr marL="1143000" indent="-228600" eaLnBrk="0" hangingPunct="0">
              <a:defRPr sz="2400">
                <a:solidFill>
                  <a:srgbClr val="E10000"/>
                </a:solidFill>
                <a:latin typeface="Times New Roman" pitchFamily="18" charset="0"/>
                <a:cs typeface="Arial" charset="0"/>
              </a:defRPr>
            </a:lvl3pPr>
            <a:lvl4pPr marL="1600200" indent="-228600" eaLnBrk="0" hangingPunct="0">
              <a:defRPr sz="2400">
                <a:solidFill>
                  <a:srgbClr val="E10000"/>
                </a:solidFill>
                <a:latin typeface="Times New Roman" pitchFamily="18" charset="0"/>
                <a:cs typeface="Arial" charset="0"/>
              </a:defRPr>
            </a:lvl4pPr>
            <a:lvl5pPr marL="2057400" indent="-228600" eaLnBrk="0" hangingPunct="0">
              <a:defRPr sz="2400">
                <a:solidFill>
                  <a:srgbClr val="E10000"/>
                </a:solidFill>
                <a:latin typeface="Times New Roman" pitchFamily="18" charset="0"/>
                <a:cs typeface="Arial" charset="0"/>
              </a:defRPr>
            </a:lvl5pPr>
            <a:lvl6pPr marL="2514600" indent="-228600" eaLnBrk="0" fontAlgn="base" hangingPunct="0">
              <a:spcBef>
                <a:spcPct val="0"/>
              </a:spcBef>
              <a:spcAft>
                <a:spcPct val="0"/>
              </a:spcAft>
              <a:defRPr sz="2400">
                <a:solidFill>
                  <a:srgbClr val="E10000"/>
                </a:solidFill>
                <a:latin typeface="Times New Roman" pitchFamily="18" charset="0"/>
                <a:cs typeface="Arial" charset="0"/>
              </a:defRPr>
            </a:lvl6pPr>
            <a:lvl7pPr marL="2971800" indent="-228600" eaLnBrk="0" fontAlgn="base" hangingPunct="0">
              <a:spcBef>
                <a:spcPct val="0"/>
              </a:spcBef>
              <a:spcAft>
                <a:spcPct val="0"/>
              </a:spcAft>
              <a:defRPr sz="2400">
                <a:solidFill>
                  <a:srgbClr val="E10000"/>
                </a:solidFill>
                <a:latin typeface="Times New Roman" pitchFamily="18" charset="0"/>
                <a:cs typeface="Arial" charset="0"/>
              </a:defRPr>
            </a:lvl7pPr>
            <a:lvl8pPr marL="3429000" indent="-228600" eaLnBrk="0" fontAlgn="base" hangingPunct="0">
              <a:spcBef>
                <a:spcPct val="0"/>
              </a:spcBef>
              <a:spcAft>
                <a:spcPct val="0"/>
              </a:spcAft>
              <a:defRPr sz="2400">
                <a:solidFill>
                  <a:srgbClr val="E10000"/>
                </a:solidFill>
                <a:latin typeface="Times New Roman" pitchFamily="18" charset="0"/>
                <a:cs typeface="Arial" charset="0"/>
              </a:defRPr>
            </a:lvl8pPr>
            <a:lvl9pPr marL="3886200" indent="-228600" eaLnBrk="0" fontAlgn="base" hangingPunct="0">
              <a:spcBef>
                <a:spcPct val="0"/>
              </a:spcBef>
              <a:spcAft>
                <a:spcPct val="0"/>
              </a:spcAft>
              <a:defRPr sz="2400">
                <a:solidFill>
                  <a:srgbClr val="E10000"/>
                </a:solidFill>
                <a:latin typeface="Times New Roman" pitchFamily="18" charset="0"/>
                <a:cs typeface="Arial" charset="0"/>
              </a:defRPr>
            </a:lvl9pPr>
          </a:lstStyle>
          <a:p>
            <a:r>
              <a:rPr lang="en-US" sz="1400">
                <a:solidFill>
                  <a:schemeClr val="tx1"/>
                </a:solidFill>
                <a:latin typeface="Arial" charset="0"/>
                <a:ea typeface="ヒラギノ角ゴ Pro W3" charset="-128"/>
              </a:rPr>
              <a:t>**</a:t>
            </a:r>
          </a:p>
        </p:txBody>
      </p:sp>
      <p:sp>
        <p:nvSpPr>
          <p:cNvPr id="818274" name="Rectangle 98"/>
          <p:cNvSpPr>
            <a:spLocks noChangeArrowheads="1"/>
          </p:cNvSpPr>
          <p:nvPr/>
        </p:nvSpPr>
        <p:spPr bwMode="auto">
          <a:xfrm>
            <a:off x="619125" y="3744913"/>
            <a:ext cx="3873500" cy="183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algn="just" eaLnBrk="0" hangingPunct="0">
              <a:spcBef>
                <a:spcPct val="20000"/>
              </a:spcBef>
              <a:buClr>
                <a:srgbClr val="FFFFFF"/>
              </a:buClr>
            </a:pPr>
            <a:r>
              <a:rPr lang="en-US" altLang="zh-CN" sz="2000" dirty="0">
                <a:solidFill>
                  <a:schemeClr val="tx1"/>
                </a:solidFill>
                <a:latin typeface="Arial Narrow" pitchFamily="34" charset="0"/>
                <a:ea typeface="宋体" pitchFamily="2" charset="-122"/>
              </a:rPr>
              <a:t>Knocking out AQP1 reduces </a:t>
            </a:r>
            <a:r>
              <a:rPr lang="en-US" altLang="zh-CN" sz="2000" i="1" dirty="0">
                <a:solidFill>
                  <a:schemeClr val="tx1"/>
                </a:solidFill>
                <a:latin typeface="Arial Narrow" pitchFamily="34" charset="0"/>
                <a:ea typeface="宋体" pitchFamily="2" charset="-122"/>
              </a:rPr>
              <a:t>J</a:t>
            </a:r>
            <a:r>
              <a:rPr lang="en-US" altLang="zh-CN" sz="1600" dirty="0">
                <a:solidFill>
                  <a:schemeClr val="tx1"/>
                </a:solidFill>
                <a:latin typeface="Arial Narrow" pitchFamily="34" charset="0"/>
                <a:ea typeface="宋体" pitchFamily="2" charset="-122"/>
              </a:rPr>
              <a:t>HCO</a:t>
            </a:r>
            <a:r>
              <a:rPr lang="en-US" altLang="zh-CN" sz="2000" baseline="-25000" dirty="0">
                <a:solidFill>
                  <a:schemeClr val="tx1"/>
                </a:solidFill>
                <a:latin typeface="Arial Narrow" pitchFamily="34" charset="0"/>
                <a:ea typeface="宋体" pitchFamily="2" charset="-122"/>
              </a:rPr>
              <a:t>3 </a:t>
            </a:r>
            <a:r>
              <a:rPr lang="en-US" altLang="zh-CN" sz="2000" dirty="0">
                <a:solidFill>
                  <a:schemeClr val="tx1"/>
                </a:solidFill>
                <a:latin typeface="Arial Narrow" pitchFamily="34" charset="0"/>
                <a:ea typeface="宋体" pitchFamily="2" charset="-122"/>
              </a:rPr>
              <a:t>by 40–60%. Our data suggest that </a:t>
            </a:r>
            <a:r>
              <a:rPr lang="en-US" sz="2000" dirty="0">
                <a:solidFill>
                  <a:schemeClr val="tx1"/>
                </a:solidFill>
                <a:latin typeface="Arial Narrow" pitchFamily="34" charset="0"/>
                <a:ea typeface="宋体" pitchFamily="2" charset="-122"/>
                <a:sym typeface="Symbol" pitchFamily="18" charset="2"/>
              </a:rPr>
              <a:t>AQP1 water channel plays an important physiological role in HCO</a:t>
            </a:r>
            <a:r>
              <a:rPr lang="en-US" sz="2000" baseline="-25000" dirty="0">
                <a:solidFill>
                  <a:schemeClr val="tx1"/>
                </a:solidFill>
                <a:latin typeface="Arial Narrow" pitchFamily="34" charset="0"/>
                <a:ea typeface="宋体" pitchFamily="2" charset="-122"/>
                <a:sym typeface="Symbol" pitchFamily="18" charset="2"/>
              </a:rPr>
              <a:t>3</a:t>
            </a:r>
            <a:r>
              <a:rPr lang="en-US" sz="2000" baseline="30000" dirty="0">
                <a:solidFill>
                  <a:schemeClr val="tx1"/>
                </a:solidFill>
                <a:latin typeface="Arial Narrow" pitchFamily="34" charset="0"/>
                <a:ea typeface="宋体" pitchFamily="2" charset="-122"/>
                <a:sym typeface="Symbol" pitchFamily="18" charset="2"/>
              </a:rPr>
              <a:t>–</a:t>
            </a:r>
            <a:r>
              <a:rPr lang="en-US" sz="2000" dirty="0">
                <a:solidFill>
                  <a:schemeClr val="tx1"/>
                </a:solidFill>
                <a:latin typeface="Arial Narrow" pitchFamily="34" charset="0"/>
                <a:ea typeface="宋体" pitchFamily="2" charset="-122"/>
                <a:sym typeface="Symbol" pitchFamily="18" charset="2"/>
              </a:rPr>
              <a:t> reabsorption by renal proximal tubules.</a:t>
            </a:r>
            <a:endParaRPr lang="en-US" altLang="zh-CN" sz="2000" dirty="0">
              <a:solidFill>
                <a:schemeClr val="tx1"/>
              </a:solidFill>
              <a:latin typeface="Arial Narrow" pitchFamily="34" charset="0"/>
              <a:ea typeface="宋体" pitchFamily="2" charset="-122"/>
              <a:sym typeface="Symbol" pitchFamily="18" charset="2"/>
            </a:endParaRPr>
          </a:p>
        </p:txBody>
      </p:sp>
      <p:sp>
        <p:nvSpPr>
          <p:cNvPr id="71704" name="Rectangle 99"/>
          <p:cNvSpPr>
            <a:spLocks noChangeArrowheads="1"/>
          </p:cNvSpPr>
          <p:nvPr/>
        </p:nvSpPr>
        <p:spPr bwMode="auto">
          <a:xfrm>
            <a:off x="5854700" y="6351588"/>
            <a:ext cx="27082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zh-CN" sz="2000">
                <a:solidFill>
                  <a:srgbClr val="FF0000"/>
                </a:solidFill>
                <a:latin typeface="Arial Narrow" pitchFamily="34" charset="0"/>
                <a:ea typeface="宋体" pitchFamily="2" charset="-122"/>
                <a:sym typeface="Symbol" pitchFamily="18" charset="2"/>
              </a:rPr>
              <a:t>Zhou &amp; Boron</a:t>
            </a:r>
            <a:r>
              <a:rPr lang="en-US" altLang="zh-CN" sz="2000" i="1">
                <a:solidFill>
                  <a:srgbClr val="FF0000"/>
                </a:solidFill>
                <a:latin typeface="Arial Narrow" pitchFamily="34" charset="0"/>
                <a:ea typeface="宋体" pitchFamily="2" charset="-122"/>
                <a:sym typeface="Symbol" pitchFamily="18" charset="2"/>
              </a:rPr>
              <a:t>  unpublished</a:t>
            </a:r>
            <a:endParaRPr lang="en-US" altLang="zh-CN" sz="2000">
              <a:solidFill>
                <a:srgbClr val="FF0000"/>
              </a:solidFill>
              <a:latin typeface="Arial Narrow" pitchFamily="34" charset="0"/>
              <a:ea typeface="宋体" pitchFamily="2" charset="-122"/>
              <a:sym typeface="Symbol" pitchFamily="18" charset="2"/>
            </a:endParaRPr>
          </a:p>
        </p:txBody>
      </p:sp>
      <p:sp>
        <p:nvSpPr>
          <p:cNvPr id="71705" name="Rectangle 100"/>
          <p:cNvSpPr>
            <a:spLocks noChangeAspect="1" noChangeArrowheads="1"/>
          </p:cNvSpPr>
          <p:nvPr/>
        </p:nvSpPr>
        <p:spPr bwMode="auto">
          <a:xfrm>
            <a:off x="3421063" y="1323975"/>
            <a:ext cx="2178050" cy="1301750"/>
          </a:xfrm>
          <a:prstGeom prst="rect">
            <a:avLst/>
          </a:prstGeom>
          <a:solidFill>
            <a:srgbClr val="B2D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1706" name="Group 101"/>
          <p:cNvGrpSpPr>
            <a:grpSpLocks noChangeAspect="1"/>
          </p:cNvGrpSpPr>
          <p:nvPr/>
        </p:nvGrpSpPr>
        <p:grpSpPr bwMode="auto">
          <a:xfrm>
            <a:off x="5181600" y="1447800"/>
            <a:ext cx="1330325" cy="1238250"/>
            <a:chOff x="3576" y="1724"/>
            <a:chExt cx="1395" cy="1297"/>
          </a:xfrm>
        </p:grpSpPr>
        <p:grpSp>
          <p:nvGrpSpPr>
            <p:cNvPr id="71810" name="Group 102"/>
            <p:cNvGrpSpPr>
              <a:grpSpLocks noChangeAspect="1"/>
            </p:cNvGrpSpPr>
            <p:nvPr/>
          </p:nvGrpSpPr>
          <p:grpSpPr bwMode="auto">
            <a:xfrm>
              <a:off x="3576" y="1988"/>
              <a:ext cx="266" cy="763"/>
              <a:chOff x="3576" y="1988"/>
              <a:chExt cx="266" cy="763"/>
            </a:xfrm>
          </p:grpSpPr>
          <p:sp>
            <p:nvSpPr>
              <p:cNvPr id="71814" name="Rectangle 103"/>
              <p:cNvSpPr>
                <a:spLocks noChangeAspect="1"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815" name="AutoShape 104"/>
              <p:cNvSpPr>
                <a:spLocks noChangeAspect="1"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1811" name="AutoShape 105"/>
            <p:cNvSpPr>
              <a:spLocks noChangeAspect="1" noChangeArrowheads="1"/>
            </p:cNvSpPr>
            <p:nvPr/>
          </p:nvSpPr>
          <p:spPr bwMode="auto">
            <a:xfrm rot="5400000">
              <a:off x="3617"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12" name="AutoShape 106"/>
            <p:cNvSpPr>
              <a:spLocks noChangeAspect="1" noChangeArrowheads="1"/>
            </p:cNvSpPr>
            <p:nvPr/>
          </p:nvSpPr>
          <p:spPr bwMode="auto">
            <a:xfrm rot="5400000">
              <a:off x="3717"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90 w 21600"/>
                <a:gd name="T13" fmla="*/ 4582 h 21600"/>
                <a:gd name="T14" fmla="*/ 17010 w 21600"/>
                <a:gd name="T15" fmla="*/ 17018 h 21600"/>
              </a:gdLst>
              <a:ahLst/>
              <a:cxnLst>
                <a:cxn ang="T8">
                  <a:pos x="T0" y="T1"/>
                </a:cxn>
                <a:cxn ang="T9">
                  <a:pos x="T2" y="T3"/>
                </a:cxn>
                <a:cxn ang="T10">
                  <a:pos x="T4" y="T5"/>
                </a:cxn>
                <a:cxn ang="T11">
                  <a:pos x="T6" y="T7"/>
                </a:cxn>
              </a:cxnLst>
              <a:rect l="T12" t="T13" r="T14" b="T15"/>
              <a:pathLst>
                <a:path w="21600" h="21600">
                  <a:moveTo>
                    <a:pt x="0" y="0"/>
                  </a:moveTo>
                  <a:lnTo>
                    <a:pt x="5592" y="21600"/>
                  </a:lnTo>
                  <a:lnTo>
                    <a:pt x="16008"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13" name="AutoShape 107"/>
            <p:cNvSpPr>
              <a:spLocks noChangeAspect="1" noChangeArrowheads="1"/>
            </p:cNvSpPr>
            <p:nvPr/>
          </p:nvSpPr>
          <p:spPr bwMode="auto">
            <a:xfrm rot="5400000">
              <a:off x="4109" y="2160"/>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765 w 21600"/>
                <a:gd name="T13" fmla="*/ 2738 h 21600"/>
                <a:gd name="T14" fmla="*/ 18835 w 21600"/>
                <a:gd name="T15" fmla="*/ 18862 h 21600"/>
              </a:gdLst>
              <a:ahLst/>
              <a:cxnLst>
                <a:cxn ang="T8">
                  <a:pos x="T0" y="T1"/>
                </a:cxn>
                <a:cxn ang="T9">
                  <a:pos x="T2" y="T3"/>
                </a:cxn>
                <a:cxn ang="T10">
                  <a:pos x="T4" y="T5"/>
                </a:cxn>
                <a:cxn ang="T11">
                  <a:pos x="T6" y="T7"/>
                </a:cxn>
              </a:cxnLst>
              <a:rect l="T12" t="T13" r="T14" b="T15"/>
              <a:pathLst>
                <a:path w="21600" h="21600">
                  <a:moveTo>
                    <a:pt x="0" y="0"/>
                  </a:moveTo>
                  <a:lnTo>
                    <a:pt x="1915" y="21600"/>
                  </a:lnTo>
                  <a:lnTo>
                    <a:pt x="19685"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1707" name="AutoShape 108"/>
          <p:cNvSpPr>
            <a:spLocks noChangeAspect="1" noChangeArrowheads="1"/>
          </p:cNvSpPr>
          <p:nvPr/>
        </p:nvSpPr>
        <p:spPr bwMode="auto">
          <a:xfrm rot="-5400000">
            <a:off x="5003007" y="1969294"/>
            <a:ext cx="514350" cy="18573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1708" name="Group 109"/>
          <p:cNvGrpSpPr>
            <a:grpSpLocks noChangeAspect="1"/>
          </p:cNvGrpSpPr>
          <p:nvPr/>
        </p:nvGrpSpPr>
        <p:grpSpPr bwMode="auto">
          <a:xfrm>
            <a:off x="5351463" y="1909763"/>
            <a:ext cx="1304925" cy="279400"/>
            <a:chOff x="3754" y="2207"/>
            <a:chExt cx="1367" cy="294"/>
          </a:xfrm>
        </p:grpSpPr>
        <p:grpSp>
          <p:nvGrpSpPr>
            <p:cNvPr id="71803" name="Group 110"/>
            <p:cNvGrpSpPr>
              <a:grpSpLocks noChangeAspect="1"/>
            </p:cNvGrpSpPr>
            <p:nvPr/>
          </p:nvGrpSpPr>
          <p:grpSpPr bwMode="auto">
            <a:xfrm>
              <a:off x="3754" y="2207"/>
              <a:ext cx="653" cy="294"/>
              <a:chOff x="3754" y="2207"/>
              <a:chExt cx="653" cy="294"/>
            </a:xfrm>
          </p:grpSpPr>
          <p:sp>
            <p:nvSpPr>
              <p:cNvPr id="71807" name="Rectangle 111"/>
              <p:cNvSpPr>
                <a:spLocks noChangeAspect="1" noChangeArrowheads="1"/>
              </p:cNvSpPr>
              <p:nvPr/>
            </p:nvSpPr>
            <p:spPr bwMode="auto">
              <a:xfrm>
                <a:off x="3754" y="2314"/>
                <a:ext cx="653" cy="84"/>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808" name="AutoShape 112"/>
              <p:cNvSpPr>
                <a:spLocks noChangeAspect="1" noChangeArrowheads="1"/>
              </p:cNvSpPr>
              <p:nvPr/>
            </p:nvSpPr>
            <p:spPr bwMode="auto">
              <a:xfrm flipH="1">
                <a:off x="3944" y="2207"/>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809" name="AutoShape 113"/>
              <p:cNvSpPr>
                <a:spLocks noChangeAspect="1" noChangeArrowheads="1"/>
              </p:cNvSpPr>
              <p:nvPr/>
            </p:nvSpPr>
            <p:spPr bwMode="auto">
              <a:xfrm flipH="1" flipV="1">
                <a:off x="3944" y="2393"/>
                <a:ext cx="461"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1804" name="Group 114"/>
            <p:cNvGrpSpPr>
              <a:grpSpLocks noChangeAspect="1"/>
            </p:cNvGrpSpPr>
            <p:nvPr/>
          </p:nvGrpSpPr>
          <p:grpSpPr bwMode="auto">
            <a:xfrm>
              <a:off x="4400" y="2276"/>
              <a:ext cx="721" cy="178"/>
              <a:chOff x="4400" y="2276"/>
              <a:chExt cx="721" cy="178"/>
            </a:xfrm>
          </p:grpSpPr>
          <p:sp>
            <p:nvSpPr>
              <p:cNvPr id="71805" name="Rectangle 115"/>
              <p:cNvSpPr>
                <a:spLocks noChangeAspect="1" noChangeArrowheads="1"/>
              </p:cNvSpPr>
              <p:nvPr/>
            </p:nvSpPr>
            <p:spPr bwMode="auto">
              <a:xfrm>
                <a:off x="4400" y="2276"/>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806" name="Line 116"/>
              <p:cNvSpPr>
                <a:spLocks noChangeAspect="1" noChangeShapeType="1"/>
              </p:cNvSpPr>
              <p:nvPr/>
            </p:nvSpPr>
            <p:spPr bwMode="auto">
              <a:xfrm>
                <a:off x="4457" y="2371"/>
                <a:ext cx="512"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71709" name="Group 117"/>
          <p:cNvGrpSpPr>
            <a:grpSpLocks noChangeAspect="1"/>
          </p:cNvGrpSpPr>
          <p:nvPr/>
        </p:nvGrpSpPr>
        <p:grpSpPr bwMode="auto">
          <a:xfrm>
            <a:off x="5253038" y="1787525"/>
            <a:ext cx="1411287" cy="531813"/>
            <a:chOff x="3650" y="2079"/>
            <a:chExt cx="1480" cy="557"/>
          </a:xfrm>
        </p:grpSpPr>
        <p:grpSp>
          <p:nvGrpSpPr>
            <p:cNvPr id="71797" name="Group 118"/>
            <p:cNvGrpSpPr>
              <a:grpSpLocks noChangeAspect="1"/>
            </p:cNvGrpSpPr>
            <p:nvPr/>
          </p:nvGrpSpPr>
          <p:grpSpPr bwMode="auto">
            <a:xfrm>
              <a:off x="3650" y="2079"/>
              <a:ext cx="1477" cy="557"/>
              <a:chOff x="3655" y="2079"/>
              <a:chExt cx="1477" cy="557"/>
            </a:xfrm>
          </p:grpSpPr>
          <p:sp>
            <p:nvSpPr>
              <p:cNvPr id="71801" name="Freeform 119"/>
              <p:cNvSpPr>
                <a:spLocks noChangeAspect="1"/>
              </p:cNvSpPr>
              <p:nvPr/>
            </p:nvSpPr>
            <p:spPr bwMode="auto">
              <a:xfrm>
                <a:off x="3655" y="2079"/>
                <a:ext cx="1477" cy="235"/>
              </a:xfrm>
              <a:custGeom>
                <a:avLst/>
                <a:gdLst>
                  <a:gd name="T0" fmla="*/ 0 w 1479"/>
                  <a:gd name="T1" fmla="*/ 2885 h 187"/>
                  <a:gd name="T2" fmla="*/ 94 w 1479"/>
                  <a:gd name="T3" fmla="*/ 2885 h 187"/>
                  <a:gd name="T4" fmla="*/ 171 w 1479"/>
                  <a:gd name="T5" fmla="*/ 2885 h 187"/>
                  <a:gd name="T6" fmla="*/ 273 w 1479"/>
                  <a:gd name="T7" fmla="*/ 2885 h 187"/>
                  <a:gd name="T8" fmla="*/ 432 w 1479"/>
                  <a:gd name="T9" fmla="*/ 2518 h 187"/>
                  <a:gd name="T10" fmla="*/ 665 w 1479"/>
                  <a:gd name="T11" fmla="*/ 1768 h 187"/>
                  <a:gd name="T12" fmla="*/ 883 w 1479"/>
                  <a:gd name="T13" fmla="*/ 1010 h 187"/>
                  <a:gd name="T14" fmla="*/ 1085 w 1479"/>
                  <a:gd name="T15" fmla="*/ 369 h 187"/>
                  <a:gd name="T16" fmla="*/ 1314 w 1479"/>
                  <a:gd name="T17" fmla="*/ 123 h 187"/>
                  <a:gd name="T18" fmla="*/ 1454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186"/>
                    </a:moveTo>
                    <a:lnTo>
                      <a:pt x="94" y="186"/>
                    </a:lnTo>
                    <a:lnTo>
                      <a:pt x="171" y="186"/>
                    </a:lnTo>
                    <a:lnTo>
                      <a:pt x="273" y="186"/>
                    </a:lnTo>
                    <a:lnTo>
                      <a:pt x="444" y="162"/>
                    </a:lnTo>
                    <a:lnTo>
                      <a:pt x="677" y="114"/>
                    </a:lnTo>
                    <a:lnTo>
                      <a:pt x="895" y="65"/>
                    </a:lnTo>
                    <a:lnTo>
                      <a:pt x="1097" y="24"/>
                    </a:lnTo>
                    <a:lnTo>
                      <a:pt x="1338" y="8"/>
                    </a:lnTo>
                    <a:lnTo>
                      <a:pt x="1478"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802" name="Freeform 120"/>
              <p:cNvSpPr>
                <a:spLocks noChangeAspect="1"/>
              </p:cNvSpPr>
              <p:nvPr/>
            </p:nvSpPr>
            <p:spPr bwMode="auto">
              <a:xfrm>
                <a:off x="3655" y="2400"/>
                <a:ext cx="1477" cy="236"/>
              </a:xfrm>
              <a:custGeom>
                <a:avLst/>
                <a:gdLst>
                  <a:gd name="T0" fmla="*/ 0 w 1479"/>
                  <a:gd name="T1" fmla="*/ 0 h 187"/>
                  <a:gd name="T2" fmla="*/ 94 w 1479"/>
                  <a:gd name="T3" fmla="*/ 0 h 187"/>
                  <a:gd name="T4" fmla="*/ 171 w 1479"/>
                  <a:gd name="T5" fmla="*/ 0 h 187"/>
                  <a:gd name="T6" fmla="*/ 273 w 1479"/>
                  <a:gd name="T7" fmla="*/ 0 h 187"/>
                  <a:gd name="T8" fmla="*/ 432 w 1479"/>
                  <a:gd name="T9" fmla="*/ 390 h 187"/>
                  <a:gd name="T10" fmla="*/ 665 w 1479"/>
                  <a:gd name="T11" fmla="*/ 1181 h 187"/>
                  <a:gd name="T12" fmla="*/ 883 w 1479"/>
                  <a:gd name="T13" fmla="*/ 1984 h 187"/>
                  <a:gd name="T14" fmla="*/ 1085 w 1479"/>
                  <a:gd name="T15" fmla="*/ 2631 h 187"/>
                  <a:gd name="T16" fmla="*/ 1314 w 1479"/>
                  <a:gd name="T17" fmla="*/ 2882 h 187"/>
                  <a:gd name="T18" fmla="*/ 1454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0" y="0"/>
                    </a:moveTo>
                    <a:lnTo>
                      <a:pt x="94" y="0"/>
                    </a:lnTo>
                    <a:lnTo>
                      <a:pt x="171" y="0"/>
                    </a:lnTo>
                    <a:lnTo>
                      <a:pt x="273" y="0"/>
                    </a:lnTo>
                    <a:lnTo>
                      <a:pt x="444" y="24"/>
                    </a:lnTo>
                    <a:lnTo>
                      <a:pt x="677" y="72"/>
                    </a:lnTo>
                    <a:lnTo>
                      <a:pt x="895" y="121"/>
                    </a:lnTo>
                    <a:lnTo>
                      <a:pt x="1097" y="162"/>
                    </a:lnTo>
                    <a:lnTo>
                      <a:pt x="1338" y="177"/>
                    </a:lnTo>
                    <a:lnTo>
                      <a:pt x="1478"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1798" name="Group 121"/>
            <p:cNvGrpSpPr>
              <a:grpSpLocks noChangeAspect="1"/>
            </p:cNvGrpSpPr>
            <p:nvPr/>
          </p:nvGrpSpPr>
          <p:grpSpPr bwMode="auto">
            <a:xfrm>
              <a:off x="4405" y="2279"/>
              <a:ext cx="725" cy="175"/>
              <a:chOff x="4405" y="2279"/>
              <a:chExt cx="725" cy="175"/>
            </a:xfrm>
          </p:grpSpPr>
          <p:sp>
            <p:nvSpPr>
              <p:cNvPr id="71799" name="Line 122"/>
              <p:cNvSpPr>
                <a:spLocks noChangeAspect="1" noChangeShapeType="1"/>
              </p:cNvSpPr>
              <p:nvPr/>
            </p:nvSpPr>
            <p:spPr bwMode="auto">
              <a:xfrm flipH="1">
                <a:off x="4405" y="2279"/>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800" name="Line 123"/>
              <p:cNvSpPr>
                <a:spLocks noChangeAspect="1" noChangeShapeType="1"/>
              </p:cNvSpPr>
              <p:nvPr/>
            </p:nvSpPr>
            <p:spPr bwMode="auto">
              <a:xfrm flipH="1">
                <a:off x="4408" y="2454"/>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71710" name="Group 124"/>
          <p:cNvGrpSpPr>
            <a:grpSpLocks noChangeAspect="1"/>
          </p:cNvGrpSpPr>
          <p:nvPr/>
        </p:nvGrpSpPr>
        <p:grpSpPr bwMode="auto">
          <a:xfrm>
            <a:off x="2592388" y="1443038"/>
            <a:ext cx="1330325" cy="1236662"/>
            <a:chOff x="861" y="1718"/>
            <a:chExt cx="1395" cy="1297"/>
          </a:xfrm>
        </p:grpSpPr>
        <p:grpSp>
          <p:nvGrpSpPr>
            <p:cNvPr id="71791" name="Group 125"/>
            <p:cNvGrpSpPr>
              <a:grpSpLocks noChangeAspect="1"/>
            </p:cNvGrpSpPr>
            <p:nvPr/>
          </p:nvGrpSpPr>
          <p:grpSpPr bwMode="auto">
            <a:xfrm flipH="1">
              <a:off x="1990" y="1988"/>
              <a:ext cx="266" cy="763"/>
              <a:chOff x="3576" y="1988"/>
              <a:chExt cx="266" cy="763"/>
            </a:xfrm>
          </p:grpSpPr>
          <p:sp>
            <p:nvSpPr>
              <p:cNvPr id="71795" name="Rectangle 126"/>
              <p:cNvSpPr>
                <a:spLocks noChangeAspect="1" noChangeArrowheads="1"/>
              </p:cNvSpPr>
              <p:nvPr/>
            </p:nvSpPr>
            <p:spPr bwMode="auto">
              <a:xfrm>
                <a:off x="3576" y="1988"/>
                <a:ext cx="138" cy="7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96" name="AutoShape 127"/>
              <p:cNvSpPr>
                <a:spLocks noChangeAspect="1" noChangeArrowheads="1"/>
              </p:cNvSpPr>
              <p:nvPr/>
            </p:nvSpPr>
            <p:spPr bwMode="auto">
              <a:xfrm rot="-5400000">
                <a:off x="3390" y="2300"/>
                <a:ext cx="763" cy="14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474 h 21600"/>
                  <a:gd name="T14" fmla="*/ 17099 w 21600"/>
                  <a:gd name="T15" fmla="*/ 17126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71792" name="AutoShape 128"/>
            <p:cNvSpPr>
              <a:spLocks noChangeAspect="1" noChangeArrowheads="1"/>
            </p:cNvSpPr>
            <p:nvPr/>
          </p:nvSpPr>
          <p:spPr bwMode="auto">
            <a:xfrm rot="16200000" flipH="1">
              <a:off x="1409" y="2163"/>
              <a:ext cx="805" cy="40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8 w 21600"/>
                <a:gd name="T13" fmla="*/ 4500 h 21600"/>
                <a:gd name="T14" fmla="*/ 17092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93" name="AutoShape 129"/>
            <p:cNvSpPr>
              <a:spLocks noChangeAspect="1" noChangeArrowheads="1"/>
            </p:cNvSpPr>
            <p:nvPr/>
          </p:nvSpPr>
          <p:spPr bwMode="auto">
            <a:xfrm rot="16200000" flipH="1">
              <a:off x="996" y="2054"/>
              <a:ext cx="1120" cy="62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13 w 21600"/>
                <a:gd name="T13" fmla="*/ 4513 h 21600"/>
                <a:gd name="T14" fmla="*/ 17087 w 21600"/>
                <a:gd name="T15" fmla="*/ 17087 h 21600"/>
              </a:gdLst>
              <a:ahLst/>
              <a:cxnLst>
                <a:cxn ang="T8">
                  <a:pos x="T0" y="T1"/>
                </a:cxn>
                <a:cxn ang="T9">
                  <a:pos x="T2" y="T3"/>
                </a:cxn>
                <a:cxn ang="T10">
                  <a:pos x="T4" y="T5"/>
                </a:cxn>
                <a:cxn ang="T11">
                  <a:pos x="T6" y="T7"/>
                </a:cxn>
              </a:cxnLst>
              <a:rect l="T12" t="T13" r="T14" b="T15"/>
              <a:pathLst>
                <a:path w="21600" h="21600">
                  <a:moveTo>
                    <a:pt x="0" y="0"/>
                  </a:moveTo>
                  <a:lnTo>
                    <a:pt x="5419" y="21600"/>
                  </a:lnTo>
                  <a:lnTo>
                    <a:pt x="16181"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94" name="AutoShape 130"/>
            <p:cNvSpPr>
              <a:spLocks noChangeAspect="1" noChangeArrowheads="1"/>
            </p:cNvSpPr>
            <p:nvPr/>
          </p:nvSpPr>
          <p:spPr bwMode="auto">
            <a:xfrm rot="16200000" flipH="1">
              <a:off x="425" y="2154"/>
              <a:ext cx="1297" cy="42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665 w 21600"/>
                <a:gd name="T13" fmla="*/ 2687 h 21600"/>
                <a:gd name="T14" fmla="*/ 18935 w 21600"/>
                <a:gd name="T15" fmla="*/ 18913 h 21600"/>
              </a:gdLst>
              <a:ahLst/>
              <a:cxnLst>
                <a:cxn ang="T8">
                  <a:pos x="T0" y="T1"/>
                </a:cxn>
                <a:cxn ang="T9">
                  <a:pos x="T2" y="T3"/>
                </a:cxn>
                <a:cxn ang="T10">
                  <a:pos x="T4" y="T5"/>
                </a:cxn>
                <a:cxn ang="T11">
                  <a:pos x="T6" y="T7"/>
                </a:cxn>
              </a:cxnLst>
              <a:rect l="T12" t="T13" r="T14" b="T15"/>
              <a:pathLst>
                <a:path w="21600" h="21600">
                  <a:moveTo>
                    <a:pt x="0" y="0"/>
                  </a:moveTo>
                  <a:lnTo>
                    <a:pt x="1731" y="21600"/>
                  </a:lnTo>
                  <a:lnTo>
                    <a:pt x="19869" y="21600"/>
                  </a:lnTo>
                  <a:lnTo>
                    <a:pt x="21600" y="0"/>
                  </a:lnTo>
                  <a:lnTo>
                    <a:pt x="0" y="0"/>
                  </a:lnTo>
                  <a:close/>
                </a:path>
              </a:pathLst>
            </a:cu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71711" name="Group 131"/>
          <p:cNvGrpSpPr>
            <a:grpSpLocks noChangeAspect="1"/>
          </p:cNvGrpSpPr>
          <p:nvPr/>
        </p:nvGrpSpPr>
        <p:grpSpPr bwMode="auto">
          <a:xfrm>
            <a:off x="3709988" y="1670050"/>
            <a:ext cx="288925" cy="153988"/>
            <a:chOff x="2034" y="1956"/>
            <a:chExt cx="302" cy="161"/>
          </a:xfrm>
        </p:grpSpPr>
        <p:sp>
          <p:nvSpPr>
            <p:cNvPr id="71789" name="AutoShape 132"/>
            <p:cNvSpPr>
              <a:spLocks noChangeAspect="1" noChangeArrowheads="1"/>
            </p:cNvSpPr>
            <p:nvPr/>
          </p:nvSpPr>
          <p:spPr bwMode="auto">
            <a:xfrm>
              <a:off x="2034" y="1988"/>
              <a:ext cx="177" cy="129"/>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90" name="Rectangle 133"/>
            <p:cNvSpPr>
              <a:spLocks noChangeAspect="1" noChangeArrowheads="1"/>
            </p:cNvSpPr>
            <p:nvPr/>
          </p:nvSpPr>
          <p:spPr bwMode="auto">
            <a:xfrm>
              <a:off x="2126" y="1956"/>
              <a:ext cx="210" cy="161"/>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1712" name="Group 134"/>
          <p:cNvGrpSpPr>
            <a:grpSpLocks noChangeAspect="1"/>
          </p:cNvGrpSpPr>
          <p:nvPr/>
        </p:nvGrpSpPr>
        <p:grpSpPr bwMode="auto">
          <a:xfrm>
            <a:off x="3687763" y="2200275"/>
            <a:ext cx="323850" cy="220663"/>
            <a:chOff x="2010" y="2511"/>
            <a:chExt cx="339" cy="232"/>
          </a:xfrm>
        </p:grpSpPr>
        <p:sp>
          <p:nvSpPr>
            <p:cNvPr id="71786" name="AutoShape 135"/>
            <p:cNvSpPr>
              <a:spLocks noChangeAspect="1" noChangeArrowheads="1"/>
            </p:cNvSpPr>
            <p:nvPr/>
          </p:nvSpPr>
          <p:spPr bwMode="auto">
            <a:xfrm flipV="1">
              <a:off x="2010" y="2561"/>
              <a:ext cx="200" cy="182"/>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87" name="Rectangle 136"/>
            <p:cNvSpPr>
              <a:spLocks noChangeAspect="1" noChangeArrowheads="1"/>
            </p:cNvSpPr>
            <p:nvPr/>
          </p:nvSpPr>
          <p:spPr bwMode="auto">
            <a:xfrm flipV="1">
              <a:off x="2114" y="2561"/>
              <a:ext cx="235" cy="182"/>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88" name="Rectangle 137"/>
            <p:cNvSpPr>
              <a:spLocks noChangeAspect="1" noChangeArrowheads="1"/>
            </p:cNvSpPr>
            <p:nvPr/>
          </p:nvSpPr>
          <p:spPr bwMode="auto">
            <a:xfrm>
              <a:off x="2081" y="2511"/>
              <a:ext cx="156" cy="95"/>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1713" name="Group 138"/>
          <p:cNvGrpSpPr>
            <a:grpSpLocks noChangeAspect="1"/>
          </p:cNvGrpSpPr>
          <p:nvPr/>
        </p:nvGrpSpPr>
        <p:grpSpPr bwMode="auto">
          <a:xfrm>
            <a:off x="2598738" y="1446213"/>
            <a:ext cx="1327150" cy="1231900"/>
            <a:chOff x="828" y="1722"/>
            <a:chExt cx="1391" cy="1290"/>
          </a:xfrm>
        </p:grpSpPr>
        <p:sp>
          <p:nvSpPr>
            <p:cNvPr id="71784" name="Freeform 139"/>
            <p:cNvSpPr>
              <a:spLocks noChangeAspect="1"/>
            </p:cNvSpPr>
            <p:nvPr/>
          </p:nvSpPr>
          <p:spPr bwMode="auto">
            <a:xfrm>
              <a:off x="828" y="1722"/>
              <a:ext cx="1391" cy="430"/>
            </a:xfrm>
            <a:custGeom>
              <a:avLst/>
              <a:gdLst>
                <a:gd name="T0" fmla="*/ 1368 w 1393"/>
                <a:gd name="T1" fmla="*/ 3398 h 341"/>
                <a:gd name="T2" fmla="*/ 1274 w 1393"/>
                <a:gd name="T3" fmla="*/ 3398 h 341"/>
                <a:gd name="T4" fmla="*/ 1228 w 1393"/>
                <a:gd name="T5" fmla="*/ 3398 h 341"/>
                <a:gd name="T6" fmla="*/ 1181 w 1393"/>
                <a:gd name="T7" fmla="*/ 4449 h 341"/>
                <a:gd name="T8" fmla="*/ 1119 w 1393"/>
                <a:gd name="T9" fmla="*/ 5495 h 341"/>
                <a:gd name="T10" fmla="*/ 1042 w 1393"/>
                <a:gd name="T11" fmla="*/ 5094 h 341"/>
                <a:gd name="T12" fmla="*/ 726 w 1393"/>
                <a:gd name="T13" fmla="*/ 3005 h 341"/>
                <a:gd name="T14" fmla="*/ 334 w 1393"/>
                <a:gd name="T15" fmla="*/ 928 h 341"/>
                <a:gd name="T16" fmla="*/ 0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210"/>
                  </a:moveTo>
                  <a:lnTo>
                    <a:pt x="1298" y="210"/>
                  </a:lnTo>
                  <a:lnTo>
                    <a:pt x="1252" y="210"/>
                  </a:lnTo>
                  <a:lnTo>
                    <a:pt x="1205" y="275"/>
                  </a:lnTo>
                  <a:lnTo>
                    <a:pt x="1143" y="340"/>
                  </a:lnTo>
                  <a:lnTo>
                    <a:pt x="1065" y="315"/>
                  </a:lnTo>
                  <a:lnTo>
                    <a:pt x="738" y="186"/>
                  </a:lnTo>
                  <a:lnTo>
                    <a:pt x="334" y="57"/>
                  </a:lnTo>
                  <a:lnTo>
                    <a:pt x="0"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85" name="Freeform 140"/>
            <p:cNvSpPr>
              <a:spLocks noChangeAspect="1"/>
            </p:cNvSpPr>
            <p:nvPr/>
          </p:nvSpPr>
          <p:spPr bwMode="auto">
            <a:xfrm>
              <a:off x="828" y="2583"/>
              <a:ext cx="1391" cy="429"/>
            </a:xfrm>
            <a:custGeom>
              <a:avLst/>
              <a:gdLst>
                <a:gd name="T0" fmla="*/ 1368 w 1393"/>
                <a:gd name="T1" fmla="*/ 2044 h 341"/>
                <a:gd name="T2" fmla="*/ 1274 w 1393"/>
                <a:gd name="T3" fmla="*/ 2044 h 341"/>
                <a:gd name="T4" fmla="*/ 1228 w 1393"/>
                <a:gd name="T5" fmla="*/ 2044 h 341"/>
                <a:gd name="T6" fmla="*/ 1181 w 1393"/>
                <a:gd name="T7" fmla="*/ 1027 h 341"/>
                <a:gd name="T8" fmla="*/ 1119 w 1393"/>
                <a:gd name="T9" fmla="*/ 0 h 341"/>
                <a:gd name="T10" fmla="*/ 1042 w 1393"/>
                <a:gd name="T11" fmla="*/ 370 h 341"/>
                <a:gd name="T12" fmla="*/ 726 w 1393"/>
                <a:gd name="T13" fmla="*/ 2423 h 341"/>
                <a:gd name="T14" fmla="*/ 334 w 1393"/>
                <a:gd name="T15" fmla="*/ 4454 h 341"/>
                <a:gd name="T16" fmla="*/ 0 w 1393"/>
                <a:gd name="T17" fmla="*/ 5348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1392" y="130"/>
                  </a:moveTo>
                  <a:lnTo>
                    <a:pt x="1298" y="130"/>
                  </a:lnTo>
                  <a:lnTo>
                    <a:pt x="1252" y="130"/>
                  </a:lnTo>
                  <a:lnTo>
                    <a:pt x="1205" y="65"/>
                  </a:lnTo>
                  <a:lnTo>
                    <a:pt x="1143" y="0"/>
                  </a:lnTo>
                  <a:lnTo>
                    <a:pt x="1065" y="24"/>
                  </a:lnTo>
                  <a:lnTo>
                    <a:pt x="738" y="154"/>
                  </a:lnTo>
                  <a:lnTo>
                    <a:pt x="334" y="283"/>
                  </a:lnTo>
                  <a:lnTo>
                    <a:pt x="0"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1714" name="AutoShape 141"/>
          <p:cNvSpPr>
            <a:spLocks noChangeAspect="1" noChangeArrowheads="1"/>
          </p:cNvSpPr>
          <p:nvPr/>
        </p:nvSpPr>
        <p:spPr bwMode="auto">
          <a:xfrm rot="5400000">
            <a:off x="3745707" y="1896268"/>
            <a:ext cx="292100" cy="29051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2871 w 21600"/>
              <a:gd name="T13" fmla="*/ 2871 h 21600"/>
              <a:gd name="T14" fmla="*/ 18729 w 21600"/>
              <a:gd name="T15" fmla="*/ 18729 h 21600"/>
            </a:gdLst>
            <a:ahLst/>
            <a:cxnLst>
              <a:cxn ang="T8">
                <a:pos x="T0" y="T1"/>
              </a:cxn>
              <a:cxn ang="T9">
                <a:pos x="T2" y="T3"/>
              </a:cxn>
              <a:cxn ang="T10">
                <a:pos x="T4" y="T5"/>
              </a:cxn>
              <a:cxn ang="T11">
                <a:pos x="T6" y="T7"/>
              </a:cxn>
            </a:cxnLst>
            <a:rect l="T12" t="T13" r="T14" b="T15"/>
            <a:pathLst>
              <a:path w="21600" h="21600">
                <a:moveTo>
                  <a:pt x="0" y="0"/>
                </a:moveTo>
                <a:lnTo>
                  <a:pt x="2142" y="21600"/>
                </a:lnTo>
                <a:lnTo>
                  <a:pt x="19458" y="21600"/>
                </a:lnTo>
                <a:lnTo>
                  <a:pt x="21600" y="0"/>
                </a:lnTo>
                <a:lnTo>
                  <a:pt x="0" y="0"/>
                </a:lnTo>
                <a:close/>
              </a:path>
            </a:pathLst>
          </a:cu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15" name="Rectangle 142"/>
          <p:cNvSpPr>
            <a:spLocks noChangeAspect="1" noChangeArrowheads="1"/>
          </p:cNvSpPr>
          <p:nvPr/>
        </p:nvSpPr>
        <p:spPr bwMode="auto">
          <a:xfrm>
            <a:off x="3733800" y="1890713"/>
            <a:ext cx="1617663" cy="314325"/>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nvGrpSpPr>
          <p:cNvPr id="71716" name="Group 143"/>
          <p:cNvGrpSpPr>
            <a:grpSpLocks noChangeAspect="1"/>
          </p:cNvGrpSpPr>
          <p:nvPr/>
        </p:nvGrpSpPr>
        <p:grpSpPr bwMode="auto">
          <a:xfrm>
            <a:off x="2466975" y="1924050"/>
            <a:ext cx="1395413" cy="277813"/>
            <a:chOff x="730" y="2222"/>
            <a:chExt cx="1463" cy="292"/>
          </a:xfrm>
        </p:grpSpPr>
        <p:grpSp>
          <p:nvGrpSpPr>
            <p:cNvPr id="71777" name="Group 144"/>
            <p:cNvGrpSpPr>
              <a:grpSpLocks noChangeAspect="1"/>
            </p:cNvGrpSpPr>
            <p:nvPr/>
          </p:nvGrpSpPr>
          <p:grpSpPr bwMode="auto">
            <a:xfrm>
              <a:off x="1446" y="2222"/>
              <a:ext cx="747" cy="292"/>
              <a:chOff x="1446" y="2222"/>
              <a:chExt cx="747" cy="292"/>
            </a:xfrm>
          </p:grpSpPr>
          <p:sp>
            <p:nvSpPr>
              <p:cNvPr id="71781" name="Rectangle 145"/>
              <p:cNvSpPr>
                <a:spLocks noChangeAspect="1" noChangeArrowheads="1"/>
              </p:cNvSpPr>
              <p:nvPr/>
            </p:nvSpPr>
            <p:spPr bwMode="auto">
              <a:xfrm>
                <a:off x="1448" y="2330"/>
                <a:ext cx="745" cy="81"/>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82" name="AutoShape 146"/>
              <p:cNvSpPr>
                <a:spLocks noChangeAspect="1" noChangeArrowheads="1"/>
              </p:cNvSpPr>
              <p:nvPr/>
            </p:nvSpPr>
            <p:spPr bwMode="auto">
              <a:xfrm>
                <a:off x="1446" y="2222"/>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83" name="AutoShape 147"/>
              <p:cNvSpPr>
                <a:spLocks noChangeAspect="1" noChangeArrowheads="1"/>
              </p:cNvSpPr>
              <p:nvPr/>
            </p:nvSpPr>
            <p:spPr bwMode="auto">
              <a:xfrm flipV="1">
                <a:off x="1450" y="2406"/>
                <a:ext cx="428" cy="108"/>
              </a:xfrm>
              <a:prstGeom prst="rtTriangle">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1778" name="Group 148"/>
            <p:cNvGrpSpPr>
              <a:grpSpLocks noChangeAspect="1"/>
            </p:cNvGrpSpPr>
            <p:nvPr/>
          </p:nvGrpSpPr>
          <p:grpSpPr bwMode="auto">
            <a:xfrm>
              <a:off x="730" y="2274"/>
              <a:ext cx="721" cy="178"/>
              <a:chOff x="730" y="2274"/>
              <a:chExt cx="721" cy="178"/>
            </a:xfrm>
          </p:grpSpPr>
          <p:sp>
            <p:nvSpPr>
              <p:cNvPr id="71779" name="Rectangle 149"/>
              <p:cNvSpPr>
                <a:spLocks noChangeAspect="1" noChangeArrowheads="1"/>
              </p:cNvSpPr>
              <p:nvPr/>
            </p:nvSpPr>
            <p:spPr bwMode="auto">
              <a:xfrm>
                <a:off x="730" y="2274"/>
                <a:ext cx="721" cy="178"/>
              </a:xfrm>
              <a:prstGeom prst="rect">
                <a:avLst/>
              </a:prstGeom>
              <a:solidFill>
                <a:srgbClr val="FFD7A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80" name="Line 150"/>
              <p:cNvSpPr>
                <a:spLocks noChangeAspect="1" noChangeShapeType="1"/>
              </p:cNvSpPr>
              <p:nvPr/>
            </p:nvSpPr>
            <p:spPr bwMode="auto">
              <a:xfrm>
                <a:off x="921" y="2371"/>
                <a:ext cx="515" cy="0"/>
              </a:xfrm>
              <a:prstGeom prst="line">
                <a:avLst/>
              </a:prstGeom>
              <a:noFill/>
              <a:ln w="12700">
                <a:solidFill>
                  <a:srgbClr val="FF0000"/>
                </a:solidFill>
                <a:round/>
                <a:headEnd type="triangle"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71717" name="Group 151"/>
          <p:cNvGrpSpPr>
            <a:grpSpLocks noChangeAspect="1"/>
          </p:cNvGrpSpPr>
          <p:nvPr/>
        </p:nvGrpSpPr>
        <p:grpSpPr bwMode="auto">
          <a:xfrm>
            <a:off x="2462213" y="1804988"/>
            <a:ext cx="1411287" cy="519112"/>
            <a:chOff x="725" y="2098"/>
            <a:chExt cx="1479" cy="543"/>
          </a:xfrm>
        </p:grpSpPr>
        <p:grpSp>
          <p:nvGrpSpPr>
            <p:cNvPr id="71771" name="Group 152"/>
            <p:cNvGrpSpPr>
              <a:grpSpLocks noChangeAspect="1"/>
            </p:cNvGrpSpPr>
            <p:nvPr/>
          </p:nvGrpSpPr>
          <p:grpSpPr bwMode="auto">
            <a:xfrm>
              <a:off x="725" y="2098"/>
              <a:ext cx="1479" cy="543"/>
              <a:chOff x="725" y="2103"/>
              <a:chExt cx="1479" cy="543"/>
            </a:xfrm>
          </p:grpSpPr>
          <p:sp>
            <p:nvSpPr>
              <p:cNvPr id="71775" name="Freeform 153"/>
              <p:cNvSpPr>
                <a:spLocks noChangeAspect="1"/>
              </p:cNvSpPr>
              <p:nvPr/>
            </p:nvSpPr>
            <p:spPr bwMode="auto">
              <a:xfrm>
                <a:off x="725" y="2103"/>
                <a:ext cx="1479" cy="235"/>
              </a:xfrm>
              <a:custGeom>
                <a:avLst/>
                <a:gdLst>
                  <a:gd name="T0" fmla="*/ 1478 w 1479"/>
                  <a:gd name="T1" fmla="*/ 2885 h 187"/>
                  <a:gd name="T2" fmla="*/ 1384 w 1479"/>
                  <a:gd name="T3" fmla="*/ 2885 h 187"/>
                  <a:gd name="T4" fmla="*/ 1307 w 1479"/>
                  <a:gd name="T5" fmla="*/ 2885 h 187"/>
                  <a:gd name="T6" fmla="*/ 1205 w 1479"/>
                  <a:gd name="T7" fmla="*/ 2885 h 187"/>
                  <a:gd name="T8" fmla="*/ 1034 w 1479"/>
                  <a:gd name="T9" fmla="*/ 2518 h 187"/>
                  <a:gd name="T10" fmla="*/ 801 w 1479"/>
                  <a:gd name="T11" fmla="*/ 1768 h 187"/>
                  <a:gd name="T12" fmla="*/ 583 w 1479"/>
                  <a:gd name="T13" fmla="*/ 1010 h 187"/>
                  <a:gd name="T14" fmla="*/ 381 w 1479"/>
                  <a:gd name="T15" fmla="*/ 369 h 187"/>
                  <a:gd name="T16" fmla="*/ 140 w 1479"/>
                  <a:gd name="T17" fmla="*/ 123 h 187"/>
                  <a:gd name="T18" fmla="*/ 0 w 1479"/>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186"/>
                    </a:moveTo>
                    <a:lnTo>
                      <a:pt x="1384" y="186"/>
                    </a:lnTo>
                    <a:lnTo>
                      <a:pt x="1307" y="186"/>
                    </a:lnTo>
                    <a:lnTo>
                      <a:pt x="1205" y="186"/>
                    </a:lnTo>
                    <a:lnTo>
                      <a:pt x="1034" y="162"/>
                    </a:lnTo>
                    <a:lnTo>
                      <a:pt x="801" y="114"/>
                    </a:lnTo>
                    <a:lnTo>
                      <a:pt x="583" y="65"/>
                    </a:lnTo>
                    <a:lnTo>
                      <a:pt x="381" y="24"/>
                    </a:lnTo>
                    <a:lnTo>
                      <a:pt x="140" y="8"/>
                    </a:lnTo>
                    <a:lnTo>
                      <a:pt x="0" y="0"/>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76" name="Freeform 154"/>
              <p:cNvSpPr>
                <a:spLocks noChangeAspect="1"/>
              </p:cNvSpPr>
              <p:nvPr/>
            </p:nvSpPr>
            <p:spPr bwMode="auto">
              <a:xfrm>
                <a:off x="725" y="2410"/>
                <a:ext cx="1479" cy="236"/>
              </a:xfrm>
              <a:custGeom>
                <a:avLst/>
                <a:gdLst>
                  <a:gd name="T0" fmla="*/ 1478 w 1479"/>
                  <a:gd name="T1" fmla="*/ 0 h 187"/>
                  <a:gd name="T2" fmla="*/ 1384 w 1479"/>
                  <a:gd name="T3" fmla="*/ 0 h 187"/>
                  <a:gd name="T4" fmla="*/ 1307 w 1479"/>
                  <a:gd name="T5" fmla="*/ 0 h 187"/>
                  <a:gd name="T6" fmla="*/ 1205 w 1479"/>
                  <a:gd name="T7" fmla="*/ 0 h 187"/>
                  <a:gd name="T8" fmla="*/ 1034 w 1479"/>
                  <a:gd name="T9" fmla="*/ 390 h 187"/>
                  <a:gd name="T10" fmla="*/ 801 w 1479"/>
                  <a:gd name="T11" fmla="*/ 1181 h 187"/>
                  <a:gd name="T12" fmla="*/ 583 w 1479"/>
                  <a:gd name="T13" fmla="*/ 1984 h 187"/>
                  <a:gd name="T14" fmla="*/ 381 w 1479"/>
                  <a:gd name="T15" fmla="*/ 2631 h 187"/>
                  <a:gd name="T16" fmla="*/ 140 w 1479"/>
                  <a:gd name="T17" fmla="*/ 2882 h 187"/>
                  <a:gd name="T18" fmla="*/ 0 w 1479"/>
                  <a:gd name="T19" fmla="*/ 304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79" h="187">
                    <a:moveTo>
                      <a:pt x="1478" y="0"/>
                    </a:moveTo>
                    <a:lnTo>
                      <a:pt x="1384" y="0"/>
                    </a:lnTo>
                    <a:lnTo>
                      <a:pt x="1307" y="0"/>
                    </a:lnTo>
                    <a:lnTo>
                      <a:pt x="1205" y="0"/>
                    </a:lnTo>
                    <a:lnTo>
                      <a:pt x="1034" y="24"/>
                    </a:lnTo>
                    <a:lnTo>
                      <a:pt x="801" y="72"/>
                    </a:lnTo>
                    <a:lnTo>
                      <a:pt x="583" y="121"/>
                    </a:lnTo>
                    <a:lnTo>
                      <a:pt x="381" y="162"/>
                    </a:lnTo>
                    <a:lnTo>
                      <a:pt x="140" y="177"/>
                    </a:lnTo>
                    <a:lnTo>
                      <a:pt x="0" y="186"/>
                    </a:lnTo>
                  </a:path>
                </a:pathLst>
              </a:custGeom>
              <a:noFill/>
              <a:ln w="19050" cap="rnd" cmpd="sng">
                <a:solidFill>
                  <a:srgbClr val="0000F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1772" name="Group 155"/>
            <p:cNvGrpSpPr>
              <a:grpSpLocks noChangeAspect="1"/>
            </p:cNvGrpSpPr>
            <p:nvPr/>
          </p:nvGrpSpPr>
          <p:grpSpPr bwMode="auto">
            <a:xfrm>
              <a:off x="727" y="2279"/>
              <a:ext cx="725" cy="175"/>
              <a:chOff x="727" y="2279"/>
              <a:chExt cx="725" cy="175"/>
            </a:xfrm>
          </p:grpSpPr>
          <p:sp>
            <p:nvSpPr>
              <p:cNvPr id="71773" name="Line 156"/>
              <p:cNvSpPr>
                <a:spLocks noChangeAspect="1" noChangeShapeType="1"/>
              </p:cNvSpPr>
              <p:nvPr/>
            </p:nvSpPr>
            <p:spPr bwMode="auto">
              <a:xfrm>
                <a:off x="730" y="2279"/>
                <a:ext cx="722"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74" name="Line 157"/>
              <p:cNvSpPr>
                <a:spLocks noChangeAspect="1" noChangeShapeType="1"/>
              </p:cNvSpPr>
              <p:nvPr/>
            </p:nvSpPr>
            <p:spPr bwMode="auto">
              <a:xfrm>
                <a:off x="727" y="2454"/>
                <a:ext cx="723" cy="0"/>
              </a:xfrm>
              <a:prstGeom prst="line">
                <a:avLst/>
              </a:prstGeom>
              <a:noFill/>
              <a:ln w="19050">
                <a:solidFill>
                  <a:srgbClr val="A5002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71718" name="Rectangle 158"/>
          <p:cNvSpPr>
            <a:spLocks noChangeAspect="1" noChangeArrowheads="1"/>
          </p:cNvSpPr>
          <p:nvPr/>
        </p:nvSpPr>
        <p:spPr bwMode="auto">
          <a:xfrm>
            <a:off x="3362325" y="1306513"/>
            <a:ext cx="5334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solidFill>
                  <a:schemeClr val="tx1"/>
                </a:solidFill>
                <a:latin typeface="Arial Narrow" pitchFamily="34" charset="0"/>
                <a:ea typeface="ヒラギノ角ゴ Pro W3" charset="-128"/>
              </a:rPr>
              <a:t>Bath</a:t>
            </a:r>
          </a:p>
        </p:txBody>
      </p:sp>
      <p:sp>
        <p:nvSpPr>
          <p:cNvPr id="71719" name="AutoShape 159"/>
          <p:cNvSpPr>
            <a:spLocks noChangeAspect="1" noChangeArrowheads="1"/>
          </p:cNvSpPr>
          <p:nvPr/>
        </p:nvSpPr>
        <p:spPr bwMode="auto">
          <a:xfrm flipH="1">
            <a:off x="5218113" y="1692275"/>
            <a:ext cx="169862" cy="123825"/>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20" name="Rectangle 160"/>
          <p:cNvSpPr>
            <a:spLocks noChangeAspect="1" noChangeArrowheads="1"/>
          </p:cNvSpPr>
          <p:nvPr/>
        </p:nvSpPr>
        <p:spPr bwMode="auto">
          <a:xfrm flipH="1">
            <a:off x="5095875" y="1698625"/>
            <a:ext cx="201613" cy="134938"/>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21" name="AutoShape 161"/>
          <p:cNvSpPr>
            <a:spLocks noChangeAspect="1" noChangeArrowheads="1"/>
          </p:cNvSpPr>
          <p:nvPr/>
        </p:nvSpPr>
        <p:spPr bwMode="auto">
          <a:xfrm flipV="1">
            <a:off x="5232400" y="2290763"/>
            <a:ext cx="169863" cy="123825"/>
          </a:xfrm>
          <a:prstGeom prst="triangle">
            <a:avLst>
              <a:gd name="adj" fmla="val 50000"/>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22" name="Rectangle 162"/>
          <p:cNvSpPr>
            <a:spLocks noChangeAspect="1" noChangeArrowheads="1"/>
          </p:cNvSpPr>
          <p:nvPr/>
        </p:nvSpPr>
        <p:spPr bwMode="auto">
          <a:xfrm flipH="1" flipV="1">
            <a:off x="5129213" y="2270125"/>
            <a:ext cx="201612" cy="153988"/>
          </a:xfrm>
          <a:prstGeom prst="rect">
            <a:avLst/>
          </a:prstGeom>
          <a:solidFill>
            <a:srgbClr val="B2D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eaLnBrk="0" hangingPunct="0"/>
            <a:endParaRPr lang="en-US">
              <a:solidFill>
                <a:schemeClr val="tx1"/>
              </a:solidFill>
              <a:ea typeface="ヒラギノ角ゴ Pro W3" charset="-128"/>
            </a:endParaRPr>
          </a:p>
        </p:txBody>
      </p:sp>
      <p:sp>
        <p:nvSpPr>
          <p:cNvPr id="71723" name="Freeform 163"/>
          <p:cNvSpPr>
            <a:spLocks noChangeAspect="1"/>
          </p:cNvSpPr>
          <p:nvPr/>
        </p:nvSpPr>
        <p:spPr bwMode="auto">
          <a:xfrm>
            <a:off x="5184775" y="1446213"/>
            <a:ext cx="1325563" cy="411162"/>
          </a:xfrm>
          <a:custGeom>
            <a:avLst/>
            <a:gdLst>
              <a:gd name="T0" fmla="*/ 0 w 1393"/>
              <a:gd name="T1" fmla="*/ 2147483647 h 341"/>
              <a:gd name="T2" fmla="*/ 2147483647 w 1393"/>
              <a:gd name="T3" fmla="*/ 2147483647 h 341"/>
              <a:gd name="T4" fmla="*/ 2147483647 w 1393"/>
              <a:gd name="T5" fmla="*/ 2147483647 h 341"/>
              <a:gd name="T6" fmla="*/ 2147483647 w 1393"/>
              <a:gd name="T7" fmla="*/ 2147483647 h 341"/>
              <a:gd name="T8" fmla="*/ 2147483647 w 1393"/>
              <a:gd name="T9" fmla="*/ 2147483647 h 341"/>
              <a:gd name="T10" fmla="*/ 2147483647 w 1393"/>
              <a:gd name="T11" fmla="*/ 2147483647 h 341"/>
              <a:gd name="T12" fmla="*/ 2147483647 w 1393"/>
              <a:gd name="T13" fmla="*/ 2147483647 h 341"/>
              <a:gd name="T14" fmla="*/ 2147483647 w 1393"/>
              <a:gd name="T15" fmla="*/ 2147483647 h 341"/>
              <a:gd name="T16" fmla="*/ 2147483647 w 1393"/>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210"/>
                </a:moveTo>
                <a:lnTo>
                  <a:pt x="94" y="210"/>
                </a:lnTo>
                <a:lnTo>
                  <a:pt x="140" y="210"/>
                </a:lnTo>
                <a:lnTo>
                  <a:pt x="187" y="275"/>
                </a:lnTo>
                <a:lnTo>
                  <a:pt x="249" y="340"/>
                </a:lnTo>
                <a:lnTo>
                  <a:pt x="327" y="315"/>
                </a:lnTo>
                <a:lnTo>
                  <a:pt x="653" y="186"/>
                </a:lnTo>
                <a:lnTo>
                  <a:pt x="1058" y="57"/>
                </a:lnTo>
                <a:lnTo>
                  <a:pt x="1392" y="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1724" name="Group 164"/>
          <p:cNvGrpSpPr>
            <a:grpSpLocks noChangeAspect="1"/>
          </p:cNvGrpSpPr>
          <p:nvPr/>
        </p:nvGrpSpPr>
        <p:grpSpPr bwMode="auto">
          <a:xfrm>
            <a:off x="3703638" y="1820863"/>
            <a:ext cx="1695450" cy="474662"/>
            <a:chOff x="2027" y="2115"/>
            <a:chExt cx="1776" cy="497"/>
          </a:xfrm>
        </p:grpSpPr>
        <p:grpSp>
          <p:nvGrpSpPr>
            <p:cNvPr id="71753" name="Group 165"/>
            <p:cNvGrpSpPr>
              <a:grpSpLocks noChangeAspect="1"/>
            </p:cNvGrpSpPr>
            <p:nvPr/>
          </p:nvGrpSpPr>
          <p:grpSpPr bwMode="auto">
            <a:xfrm>
              <a:off x="2027" y="2115"/>
              <a:ext cx="1771" cy="141"/>
              <a:chOff x="2022" y="2280"/>
              <a:chExt cx="1771" cy="141"/>
            </a:xfrm>
          </p:grpSpPr>
          <p:sp>
            <p:nvSpPr>
              <p:cNvPr id="71763" name="AutoShape 166"/>
              <p:cNvSpPr>
                <a:spLocks noChangeAspect="1" noChangeArrowheads="1"/>
              </p:cNvSpPr>
              <p:nvPr/>
            </p:nvSpPr>
            <p:spPr bwMode="auto">
              <a:xfrm>
                <a:off x="2022"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64" name="AutoShape 167"/>
              <p:cNvSpPr>
                <a:spLocks noChangeAspect="1" noChangeArrowheads="1"/>
              </p:cNvSpPr>
              <p:nvPr/>
            </p:nvSpPr>
            <p:spPr bwMode="auto">
              <a:xfrm>
                <a:off x="2244"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65" name="AutoShape 168"/>
              <p:cNvSpPr>
                <a:spLocks noChangeAspect="1" noChangeArrowheads="1"/>
              </p:cNvSpPr>
              <p:nvPr/>
            </p:nvSpPr>
            <p:spPr bwMode="auto">
              <a:xfrm>
                <a:off x="2467"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66" name="AutoShape 169"/>
              <p:cNvSpPr>
                <a:spLocks noChangeAspect="1" noChangeArrowheads="1"/>
              </p:cNvSpPr>
              <p:nvPr/>
            </p:nvSpPr>
            <p:spPr bwMode="auto">
              <a:xfrm>
                <a:off x="2689"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67" name="AutoShape 170"/>
              <p:cNvSpPr>
                <a:spLocks noChangeAspect="1" noChangeArrowheads="1"/>
              </p:cNvSpPr>
              <p:nvPr/>
            </p:nvSpPr>
            <p:spPr bwMode="auto">
              <a:xfrm>
                <a:off x="2912"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68" name="AutoShape 171"/>
              <p:cNvSpPr>
                <a:spLocks noChangeAspect="1" noChangeArrowheads="1"/>
              </p:cNvSpPr>
              <p:nvPr/>
            </p:nvSpPr>
            <p:spPr bwMode="auto">
              <a:xfrm>
                <a:off x="3134"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69" name="AutoShape 172"/>
              <p:cNvSpPr>
                <a:spLocks noChangeAspect="1" noChangeArrowheads="1"/>
              </p:cNvSpPr>
              <p:nvPr/>
            </p:nvSpPr>
            <p:spPr bwMode="auto">
              <a:xfrm>
                <a:off x="3357"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70" name="AutoShape 173"/>
              <p:cNvSpPr>
                <a:spLocks noChangeAspect="1" noChangeArrowheads="1"/>
              </p:cNvSpPr>
              <p:nvPr/>
            </p:nvSpPr>
            <p:spPr bwMode="auto">
              <a:xfrm>
                <a:off x="3580" y="2280"/>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nvGrpSpPr>
            <p:cNvPr id="71754" name="Group 174"/>
            <p:cNvGrpSpPr>
              <a:grpSpLocks noChangeAspect="1"/>
            </p:cNvGrpSpPr>
            <p:nvPr/>
          </p:nvGrpSpPr>
          <p:grpSpPr bwMode="auto">
            <a:xfrm>
              <a:off x="2032" y="2471"/>
              <a:ext cx="1771" cy="141"/>
              <a:chOff x="2133" y="2571"/>
              <a:chExt cx="1771" cy="141"/>
            </a:xfrm>
          </p:grpSpPr>
          <p:sp>
            <p:nvSpPr>
              <p:cNvPr id="71755" name="AutoShape 175"/>
              <p:cNvSpPr>
                <a:spLocks noChangeAspect="1" noChangeArrowheads="1"/>
              </p:cNvSpPr>
              <p:nvPr/>
            </p:nvSpPr>
            <p:spPr bwMode="auto">
              <a:xfrm>
                <a:off x="2133"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56" name="AutoShape 176"/>
              <p:cNvSpPr>
                <a:spLocks noChangeAspect="1" noChangeArrowheads="1"/>
              </p:cNvSpPr>
              <p:nvPr/>
            </p:nvSpPr>
            <p:spPr bwMode="auto">
              <a:xfrm>
                <a:off x="2355"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57" name="AutoShape 177"/>
              <p:cNvSpPr>
                <a:spLocks noChangeAspect="1" noChangeArrowheads="1"/>
              </p:cNvSpPr>
              <p:nvPr/>
            </p:nvSpPr>
            <p:spPr bwMode="auto">
              <a:xfrm>
                <a:off x="2578"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58" name="AutoShape 178"/>
              <p:cNvSpPr>
                <a:spLocks noChangeAspect="1" noChangeArrowheads="1"/>
              </p:cNvSpPr>
              <p:nvPr/>
            </p:nvSpPr>
            <p:spPr bwMode="auto">
              <a:xfrm>
                <a:off x="2800"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59" name="AutoShape 179"/>
              <p:cNvSpPr>
                <a:spLocks noChangeAspect="1" noChangeArrowheads="1"/>
              </p:cNvSpPr>
              <p:nvPr/>
            </p:nvSpPr>
            <p:spPr bwMode="auto">
              <a:xfrm>
                <a:off x="3023"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60" name="AutoShape 180"/>
              <p:cNvSpPr>
                <a:spLocks noChangeAspect="1" noChangeArrowheads="1"/>
              </p:cNvSpPr>
              <p:nvPr/>
            </p:nvSpPr>
            <p:spPr bwMode="auto">
              <a:xfrm>
                <a:off x="3245"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61" name="AutoShape 181"/>
              <p:cNvSpPr>
                <a:spLocks noChangeAspect="1" noChangeArrowheads="1"/>
              </p:cNvSpPr>
              <p:nvPr/>
            </p:nvSpPr>
            <p:spPr bwMode="auto">
              <a:xfrm>
                <a:off x="3468"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62" name="AutoShape 182"/>
              <p:cNvSpPr>
                <a:spLocks noChangeAspect="1" noChangeArrowheads="1"/>
              </p:cNvSpPr>
              <p:nvPr/>
            </p:nvSpPr>
            <p:spPr bwMode="auto">
              <a:xfrm>
                <a:off x="3691" y="2571"/>
                <a:ext cx="213" cy="141"/>
              </a:xfrm>
              <a:prstGeom prst="roundRect">
                <a:avLst>
                  <a:gd name="adj" fmla="val 16667"/>
                </a:avLst>
              </a:prstGeom>
              <a:solidFill>
                <a:srgbClr val="A9CFA1"/>
              </a:solidFill>
              <a:ln w="28575">
                <a:solidFill>
                  <a:srgbClr val="9966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grpSp>
      </p:grpSp>
      <p:sp>
        <p:nvSpPr>
          <p:cNvPr id="71725" name="Freeform 183"/>
          <p:cNvSpPr>
            <a:spLocks noChangeAspect="1"/>
          </p:cNvSpPr>
          <p:nvPr/>
        </p:nvSpPr>
        <p:spPr bwMode="auto">
          <a:xfrm>
            <a:off x="5184775" y="2268538"/>
            <a:ext cx="1325563" cy="409575"/>
          </a:xfrm>
          <a:custGeom>
            <a:avLst/>
            <a:gdLst>
              <a:gd name="T0" fmla="*/ 0 w 1393"/>
              <a:gd name="T1" fmla="*/ 2147483647 h 341"/>
              <a:gd name="T2" fmla="*/ 2147483647 w 1393"/>
              <a:gd name="T3" fmla="*/ 2147483647 h 341"/>
              <a:gd name="T4" fmla="*/ 2147483647 w 1393"/>
              <a:gd name="T5" fmla="*/ 2147483647 h 341"/>
              <a:gd name="T6" fmla="*/ 2147483647 w 1393"/>
              <a:gd name="T7" fmla="*/ 2147483647 h 341"/>
              <a:gd name="T8" fmla="*/ 2147483647 w 1393"/>
              <a:gd name="T9" fmla="*/ 0 h 341"/>
              <a:gd name="T10" fmla="*/ 2147483647 w 1393"/>
              <a:gd name="T11" fmla="*/ 2147483647 h 341"/>
              <a:gd name="T12" fmla="*/ 2147483647 w 1393"/>
              <a:gd name="T13" fmla="*/ 2147483647 h 341"/>
              <a:gd name="T14" fmla="*/ 2147483647 w 1393"/>
              <a:gd name="T15" fmla="*/ 2147483647 h 341"/>
              <a:gd name="T16" fmla="*/ 2147483647 w 1393"/>
              <a:gd name="T17" fmla="*/ 2147483647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93" h="341">
                <a:moveTo>
                  <a:pt x="0" y="130"/>
                </a:moveTo>
                <a:lnTo>
                  <a:pt x="94" y="130"/>
                </a:lnTo>
                <a:lnTo>
                  <a:pt x="140" y="130"/>
                </a:lnTo>
                <a:lnTo>
                  <a:pt x="187" y="65"/>
                </a:lnTo>
                <a:lnTo>
                  <a:pt x="249" y="0"/>
                </a:lnTo>
                <a:lnTo>
                  <a:pt x="327" y="24"/>
                </a:lnTo>
                <a:lnTo>
                  <a:pt x="653" y="154"/>
                </a:lnTo>
                <a:lnTo>
                  <a:pt x="1058" y="283"/>
                </a:lnTo>
                <a:lnTo>
                  <a:pt x="1392" y="340"/>
                </a:lnTo>
              </a:path>
            </a:pathLst>
          </a:custGeom>
          <a:noFill/>
          <a:ln w="38100" cap="rnd"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1726" name="Group 184"/>
          <p:cNvGrpSpPr>
            <a:grpSpLocks/>
          </p:cNvGrpSpPr>
          <p:nvPr/>
        </p:nvGrpSpPr>
        <p:grpSpPr bwMode="auto">
          <a:xfrm>
            <a:off x="6699250" y="1755775"/>
            <a:ext cx="1344613" cy="606425"/>
            <a:chOff x="4220" y="1264"/>
            <a:chExt cx="847" cy="382"/>
          </a:xfrm>
        </p:grpSpPr>
        <p:sp>
          <p:nvSpPr>
            <p:cNvPr id="71749" name="AutoShape 185"/>
            <p:cNvSpPr>
              <a:spLocks/>
            </p:cNvSpPr>
            <p:nvPr/>
          </p:nvSpPr>
          <p:spPr bwMode="auto">
            <a:xfrm>
              <a:off x="4220" y="1271"/>
              <a:ext cx="67" cy="372"/>
            </a:xfrm>
            <a:prstGeom prst="leftBrace">
              <a:avLst>
                <a:gd name="adj1" fmla="val 4626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50" name="Rectangle 186"/>
            <p:cNvSpPr>
              <a:spLocks noChangeAspect="1" noChangeArrowheads="1"/>
            </p:cNvSpPr>
            <p:nvPr/>
          </p:nvSpPr>
          <p:spPr bwMode="auto">
            <a:xfrm>
              <a:off x="4247" y="1264"/>
              <a:ext cx="8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1200" baseline="30000">
                  <a:solidFill>
                    <a:schemeClr val="tx1"/>
                  </a:solidFill>
                  <a:latin typeface="Arial Narrow" pitchFamily="34" charset="0"/>
                  <a:ea typeface="ヒラギノ角ゴ Pro W3" charset="-128"/>
                </a:rPr>
                <a:t>3</a:t>
              </a:r>
              <a:r>
                <a:rPr lang="en-US" sz="1200">
                  <a:solidFill>
                    <a:schemeClr val="tx1"/>
                  </a:solidFill>
                  <a:latin typeface="Arial Narrow" pitchFamily="34" charset="0"/>
                  <a:ea typeface="ヒラギノ角ゴ Pro W3" charset="-128"/>
                </a:rPr>
                <a:t>H-methoxy-inulin</a:t>
              </a:r>
              <a:endParaRPr lang="en-US" sz="1200" baseline="30000">
                <a:solidFill>
                  <a:schemeClr val="tx1"/>
                </a:solidFill>
                <a:latin typeface="Arial Narrow" pitchFamily="34" charset="0"/>
                <a:ea typeface="ヒラギノ角ゴ Pro W3" charset="-128"/>
              </a:endParaRPr>
            </a:p>
          </p:txBody>
        </p:sp>
        <p:sp>
          <p:nvSpPr>
            <p:cNvPr id="71751" name="Rectangle 187"/>
            <p:cNvSpPr>
              <a:spLocks noChangeAspect="1" noChangeArrowheads="1"/>
            </p:cNvSpPr>
            <p:nvPr/>
          </p:nvSpPr>
          <p:spPr bwMode="auto">
            <a:xfrm>
              <a:off x="4246" y="1369"/>
              <a:ext cx="49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1200">
                  <a:solidFill>
                    <a:schemeClr val="tx1"/>
                  </a:solidFill>
                  <a:latin typeface="Arial Narrow" pitchFamily="34" charset="0"/>
                  <a:ea typeface="ヒラギノ角ゴ Pro W3" charset="-128"/>
                </a:rPr>
                <a:t>5% CO</a:t>
              </a:r>
              <a:r>
                <a:rPr lang="en-US" sz="1200" baseline="-25000">
                  <a:solidFill>
                    <a:schemeClr val="tx1"/>
                  </a:solidFill>
                  <a:latin typeface="Arial Narrow" pitchFamily="34" charset="0"/>
                  <a:ea typeface="ヒラギノ角ゴ Pro W3" charset="-128"/>
                </a:rPr>
                <a:t>2</a:t>
              </a:r>
              <a:endParaRPr lang="en-US" sz="1200">
                <a:solidFill>
                  <a:schemeClr val="tx1"/>
                </a:solidFill>
                <a:latin typeface="Arial Narrow" pitchFamily="34" charset="0"/>
                <a:ea typeface="ヒラギノ角ゴ Pro W3" charset="-128"/>
              </a:endParaRPr>
            </a:p>
          </p:txBody>
        </p:sp>
        <p:sp>
          <p:nvSpPr>
            <p:cNvPr id="71752" name="Rectangle 188"/>
            <p:cNvSpPr>
              <a:spLocks noChangeAspect="1" noChangeArrowheads="1"/>
            </p:cNvSpPr>
            <p:nvPr/>
          </p:nvSpPr>
          <p:spPr bwMode="auto">
            <a:xfrm>
              <a:off x="4247" y="1473"/>
              <a:ext cx="8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eaLnBrk="0" hangingPunct="0"/>
              <a:r>
                <a:rPr lang="en-US" sz="1200">
                  <a:solidFill>
                    <a:schemeClr val="tx1"/>
                  </a:solidFill>
                  <a:latin typeface="Arial Narrow" pitchFamily="34" charset="0"/>
                  <a:ea typeface="ヒラギノ角ゴ Pro W3" charset="-128"/>
                </a:rPr>
                <a:t>22 mM HCO</a:t>
              </a:r>
              <a:r>
                <a:rPr lang="en-US" sz="1200" baseline="-25000">
                  <a:solidFill>
                    <a:schemeClr val="tx1"/>
                  </a:solidFill>
                  <a:latin typeface="Arial Narrow" pitchFamily="34" charset="0"/>
                  <a:ea typeface="ヒラギノ角ゴ Pro W3" charset="-128"/>
                </a:rPr>
                <a:t>3</a:t>
              </a:r>
              <a:r>
                <a:rPr lang="en-US" sz="1200" baseline="30000">
                  <a:solidFill>
                    <a:schemeClr val="tx1"/>
                  </a:solidFill>
                  <a:latin typeface="Arial Narrow" pitchFamily="34" charset="0"/>
                  <a:ea typeface="ヒラギノ角ゴ Pro W3" charset="-128"/>
                </a:rPr>
                <a:t>–</a:t>
              </a:r>
            </a:p>
          </p:txBody>
        </p:sp>
      </p:grpSp>
      <p:sp>
        <p:nvSpPr>
          <p:cNvPr id="71727" name="Rectangle 189"/>
          <p:cNvSpPr>
            <a:spLocks noChangeAspect="1" noChangeArrowheads="1"/>
          </p:cNvSpPr>
          <p:nvPr/>
        </p:nvSpPr>
        <p:spPr bwMode="auto">
          <a:xfrm>
            <a:off x="4279900" y="1249363"/>
            <a:ext cx="7604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ea typeface="ヒラギノ角ゴ Pro W3" charset="-128"/>
              </a:rPr>
              <a:t>0–20%</a:t>
            </a:r>
          </a:p>
        </p:txBody>
      </p:sp>
      <p:grpSp>
        <p:nvGrpSpPr>
          <p:cNvPr id="71728" name="Group 190"/>
          <p:cNvGrpSpPr>
            <a:grpSpLocks/>
          </p:cNvGrpSpPr>
          <p:nvPr/>
        </p:nvGrpSpPr>
        <p:grpSpPr bwMode="auto">
          <a:xfrm>
            <a:off x="2273300" y="1228725"/>
            <a:ext cx="4565650" cy="0"/>
            <a:chOff x="0" y="672"/>
            <a:chExt cx="2876" cy="0"/>
          </a:xfrm>
        </p:grpSpPr>
        <p:sp>
          <p:nvSpPr>
            <p:cNvPr id="71747" name="Line 191"/>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48" name="Line 192"/>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1729" name="Group 193"/>
          <p:cNvGrpSpPr>
            <a:grpSpLocks/>
          </p:cNvGrpSpPr>
          <p:nvPr/>
        </p:nvGrpSpPr>
        <p:grpSpPr bwMode="auto">
          <a:xfrm>
            <a:off x="1168400" y="1804988"/>
            <a:ext cx="1276350" cy="468312"/>
            <a:chOff x="736" y="1137"/>
            <a:chExt cx="804" cy="295"/>
          </a:xfrm>
        </p:grpSpPr>
        <p:sp>
          <p:nvSpPr>
            <p:cNvPr id="71744" name="AutoShape 194"/>
            <p:cNvSpPr>
              <a:spLocks/>
            </p:cNvSpPr>
            <p:nvPr/>
          </p:nvSpPr>
          <p:spPr bwMode="auto">
            <a:xfrm flipH="1">
              <a:off x="1472" y="1174"/>
              <a:ext cx="67" cy="258"/>
            </a:xfrm>
            <a:prstGeom prst="leftBrace">
              <a:avLst>
                <a:gd name="adj1" fmla="val 3209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1745" name="Rectangle 195"/>
            <p:cNvSpPr>
              <a:spLocks noChangeAspect="1" noChangeArrowheads="1"/>
            </p:cNvSpPr>
            <p:nvPr/>
          </p:nvSpPr>
          <p:spPr bwMode="auto">
            <a:xfrm>
              <a:off x="736" y="1249"/>
              <a:ext cx="80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solidFill>
                    <a:schemeClr val="tx1"/>
                  </a:solidFill>
                  <a:latin typeface="Arial Narrow" pitchFamily="34" charset="0"/>
                </a:rPr>
                <a:t>Total [CO</a:t>
              </a:r>
              <a:r>
                <a:rPr lang="en-US" sz="1200" baseline="-25000">
                  <a:solidFill>
                    <a:schemeClr val="tx1"/>
                  </a:solidFill>
                  <a:latin typeface="Arial Narrow" pitchFamily="34" charset="0"/>
                </a:rPr>
                <a:t>2</a:t>
              </a:r>
              <a:r>
                <a:rPr lang="en-US" sz="1200">
                  <a:solidFill>
                    <a:schemeClr val="tx1"/>
                  </a:solidFill>
                  <a:latin typeface="Arial Narrow" pitchFamily="34" charset="0"/>
                </a:rPr>
                <a:t> + HCO</a:t>
              </a:r>
              <a:r>
                <a:rPr lang="en-US" sz="1200" baseline="-25000">
                  <a:solidFill>
                    <a:schemeClr val="tx1"/>
                  </a:solidFill>
                  <a:latin typeface="Arial Narrow" pitchFamily="34" charset="0"/>
                </a:rPr>
                <a:t>3</a:t>
              </a:r>
              <a:r>
                <a:rPr lang="en-US" sz="1200">
                  <a:solidFill>
                    <a:schemeClr val="tx1"/>
                  </a:solidFill>
                  <a:latin typeface="Arial Narrow" pitchFamily="34" charset="0"/>
                </a:rPr>
                <a:t>]</a:t>
              </a:r>
            </a:p>
          </p:txBody>
        </p:sp>
        <p:sp>
          <p:nvSpPr>
            <p:cNvPr id="71746" name="Rectangle 196"/>
            <p:cNvSpPr>
              <a:spLocks noChangeAspect="1" noChangeArrowheads="1"/>
            </p:cNvSpPr>
            <p:nvPr/>
          </p:nvSpPr>
          <p:spPr bwMode="auto">
            <a:xfrm>
              <a:off x="756" y="1137"/>
              <a:ext cx="78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solidFill>
                    <a:schemeClr val="tx1"/>
                  </a:solidFill>
                  <a:latin typeface="Arial Narrow" pitchFamily="34" charset="0"/>
                </a:rPr>
                <a:t>[</a:t>
              </a:r>
              <a:r>
                <a:rPr lang="en-US" sz="1200" baseline="30000">
                  <a:solidFill>
                    <a:schemeClr val="tx1"/>
                  </a:solidFill>
                  <a:latin typeface="Arial Narrow" pitchFamily="34" charset="0"/>
                </a:rPr>
                <a:t>3</a:t>
              </a:r>
              <a:r>
                <a:rPr lang="en-US" sz="1200">
                  <a:solidFill>
                    <a:schemeClr val="tx1"/>
                  </a:solidFill>
                  <a:latin typeface="Arial Narrow" pitchFamily="34" charset="0"/>
                </a:rPr>
                <a:t>H-methoxy-inulin]</a:t>
              </a:r>
              <a:endParaRPr lang="en-US" sz="1200" baseline="30000">
                <a:solidFill>
                  <a:schemeClr val="tx1"/>
                </a:solidFill>
                <a:latin typeface="Arial Narrow" pitchFamily="34" charset="0"/>
              </a:endParaRPr>
            </a:p>
          </p:txBody>
        </p:sp>
      </p:grpSp>
      <p:sp>
        <p:nvSpPr>
          <p:cNvPr id="71730" name="Rectangle 197"/>
          <p:cNvSpPr>
            <a:spLocks noChangeAspect="1" noChangeArrowheads="1"/>
          </p:cNvSpPr>
          <p:nvPr/>
        </p:nvSpPr>
        <p:spPr bwMode="auto">
          <a:xfrm>
            <a:off x="4348163" y="1417638"/>
            <a:ext cx="5905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[CO</a:t>
            </a:r>
            <a:r>
              <a:rPr lang="en-US" sz="1600" baseline="-25000">
                <a:latin typeface="Arial Narrow" pitchFamily="34" charset="0"/>
              </a:rPr>
              <a:t>2</a:t>
            </a:r>
            <a:r>
              <a:rPr lang="en-US" sz="1600">
                <a:latin typeface="Arial Narrow" pitchFamily="34" charset="0"/>
              </a:rPr>
              <a:t>]</a:t>
            </a:r>
          </a:p>
        </p:txBody>
      </p:sp>
      <p:sp>
        <p:nvSpPr>
          <p:cNvPr id="71731" name="Rectangle 198"/>
          <p:cNvSpPr>
            <a:spLocks noChangeAspect="1" noChangeArrowheads="1"/>
          </p:cNvSpPr>
          <p:nvPr/>
        </p:nvSpPr>
        <p:spPr bwMode="auto">
          <a:xfrm>
            <a:off x="3608388" y="1417638"/>
            <a:ext cx="8810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[HCO</a:t>
            </a:r>
            <a:r>
              <a:rPr lang="en-US" sz="1600" baseline="-25000">
                <a:latin typeface="Arial Narrow" pitchFamily="34" charset="0"/>
              </a:rPr>
              <a:t>3</a:t>
            </a:r>
            <a:r>
              <a:rPr lang="en-US" sz="1600" baseline="30000">
                <a:latin typeface="Arial Narrow" pitchFamily="34" charset="0"/>
              </a:rPr>
              <a:t>–</a:t>
            </a:r>
            <a:r>
              <a:rPr lang="en-US" sz="1600">
                <a:latin typeface="Arial Narrow" pitchFamily="34" charset="0"/>
              </a:rPr>
              <a:t>]</a:t>
            </a:r>
          </a:p>
        </p:txBody>
      </p:sp>
      <p:sp>
        <p:nvSpPr>
          <p:cNvPr id="71732" name="Rectangle 199"/>
          <p:cNvSpPr>
            <a:spLocks noChangeAspect="1" noChangeArrowheads="1"/>
          </p:cNvSpPr>
          <p:nvPr/>
        </p:nvSpPr>
        <p:spPr bwMode="auto">
          <a:xfrm>
            <a:off x="3725863" y="1249363"/>
            <a:ext cx="7127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22 mM</a:t>
            </a:r>
            <a:endParaRPr lang="en-US" sz="1600" baseline="30000">
              <a:latin typeface="Arial Narrow" pitchFamily="34" charset="0"/>
            </a:endParaRPr>
          </a:p>
        </p:txBody>
      </p:sp>
      <p:sp>
        <p:nvSpPr>
          <p:cNvPr id="71733" name="Rectangle 200"/>
          <p:cNvSpPr>
            <a:spLocks noChangeAspect="1" noChangeArrowheads="1"/>
          </p:cNvSpPr>
          <p:nvPr/>
        </p:nvSpPr>
        <p:spPr bwMode="auto">
          <a:xfrm>
            <a:off x="4875213" y="1417638"/>
            <a:ext cx="4270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pH</a:t>
            </a:r>
          </a:p>
        </p:txBody>
      </p:sp>
      <p:sp>
        <p:nvSpPr>
          <p:cNvPr id="71734" name="Rectangle 201"/>
          <p:cNvSpPr>
            <a:spLocks noChangeAspect="1" noChangeArrowheads="1"/>
          </p:cNvSpPr>
          <p:nvPr/>
        </p:nvSpPr>
        <p:spPr bwMode="auto">
          <a:xfrm>
            <a:off x="4851400" y="1249363"/>
            <a:ext cx="5222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7.40</a:t>
            </a:r>
          </a:p>
        </p:txBody>
      </p:sp>
      <p:sp>
        <p:nvSpPr>
          <p:cNvPr id="71735" name="Rectangle 202"/>
          <p:cNvSpPr>
            <a:spLocks noChangeAspect="1" noChangeArrowheads="1"/>
          </p:cNvSpPr>
          <p:nvPr/>
        </p:nvSpPr>
        <p:spPr bwMode="auto">
          <a:xfrm>
            <a:off x="3981450" y="1895475"/>
            <a:ext cx="5810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400">
                <a:latin typeface="Arial Narrow" pitchFamily="34" charset="0"/>
              </a:rPr>
              <a:t>H</a:t>
            </a:r>
            <a:r>
              <a:rPr lang="en-US" sz="1400" baseline="-25000">
                <a:latin typeface="Arial Narrow" pitchFamily="34" charset="0"/>
              </a:rPr>
              <a:t>2</a:t>
            </a:r>
            <a:r>
              <a:rPr lang="en-US" sz="1400">
                <a:latin typeface="Arial Narrow" pitchFamily="34" charset="0"/>
              </a:rPr>
              <a:t>O</a:t>
            </a:r>
          </a:p>
        </p:txBody>
      </p:sp>
      <p:sp>
        <p:nvSpPr>
          <p:cNvPr id="71736" name="Line 203"/>
          <p:cNvSpPr>
            <a:spLocks noChangeShapeType="1"/>
          </p:cNvSpPr>
          <p:nvPr/>
        </p:nvSpPr>
        <p:spPr bwMode="auto">
          <a:xfrm>
            <a:off x="4229100" y="2162175"/>
            <a:ext cx="0" cy="247650"/>
          </a:xfrm>
          <a:prstGeom prst="line">
            <a:avLst/>
          </a:prstGeom>
          <a:noFill/>
          <a:ln w="9525">
            <a:solidFill>
              <a:srgbClr val="E100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37" name="Rectangle 204"/>
          <p:cNvSpPr>
            <a:spLocks noChangeAspect="1" noChangeArrowheads="1"/>
          </p:cNvSpPr>
          <p:nvPr/>
        </p:nvSpPr>
        <p:spPr bwMode="auto">
          <a:xfrm>
            <a:off x="3954463" y="2303463"/>
            <a:ext cx="4730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J</a:t>
            </a:r>
            <a:r>
              <a:rPr lang="en-US" sz="1600" baseline="-25000">
                <a:latin typeface="Arial Narrow" pitchFamily="34" charset="0"/>
              </a:rPr>
              <a:t>V</a:t>
            </a:r>
            <a:endParaRPr lang="en-US" sz="1600">
              <a:latin typeface="Arial Narrow" pitchFamily="34" charset="0"/>
            </a:endParaRPr>
          </a:p>
        </p:txBody>
      </p:sp>
      <p:sp>
        <p:nvSpPr>
          <p:cNvPr id="71738" name="Rectangle 205"/>
          <p:cNvSpPr>
            <a:spLocks noChangeAspect="1" noChangeArrowheads="1"/>
          </p:cNvSpPr>
          <p:nvPr/>
        </p:nvSpPr>
        <p:spPr bwMode="auto">
          <a:xfrm>
            <a:off x="4495800" y="1895475"/>
            <a:ext cx="704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400">
                <a:latin typeface="Arial Narrow" pitchFamily="34" charset="0"/>
              </a:rPr>
              <a:t>HCO</a:t>
            </a:r>
            <a:r>
              <a:rPr lang="en-US" sz="1400" baseline="-25000">
                <a:latin typeface="Arial Narrow" pitchFamily="34" charset="0"/>
              </a:rPr>
              <a:t>3</a:t>
            </a:r>
            <a:r>
              <a:rPr lang="en-US" sz="1400" baseline="30000">
                <a:latin typeface="Arial Narrow" pitchFamily="34" charset="0"/>
              </a:rPr>
              <a:t>–</a:t>
            </a:r>
          </a:p>
        </p:txBody>
      </p:sp>
      <p:sp>
        <p:nvSpPr>
          <p:cNvPr id="71739" name="Line 206"/>
          <p:cNvSpPr>
            <a:spLocks noChangeShapeType="1"/>
          </p:cNvSpPr>
          <p:nvPr/>
        </p:nvSpPr>
        <p:spPr bwMode="auto">
          <a:xfrm>
            <a:off x="4864100" y="2162175"/>
            <a:ext cx="0" cy="247650"/>
          </a:xfrm>
          <a:prstGeom prst="line">
            <a:avLst/>
          </a:prstGeom>
          <a:noFill/>
          <a:ln w="9525">
            <a:solidFill>
              <a:srgbClr val="E100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1740" name="Group 207"/>
          <p:cNvGrpSpPr>
            <a:grpSpLocks/>
          </p:cNvGrpSpPr>
          <p:nvPr/>
        </p:nvGrpSpPr>
        <p:grpSpPr bwMode="auto">
          <a:xfrm>
            <a:off x="4513263" y="2303463"/>
            <a:ext cx="674687" cy="404812"/>
            <a:chOff x="2843" y="1451"/>
            <a:chExt cx="425" cy="255"/>
          </a:xfrm>
        </p:grpSpPr>
        <p:sp>
          <p:nvSpPr>
            <p:cNvPr id="71742" name="Rectangle 208"/>
            <p:cNvSpPr>
              <a:spLocks noChangeAspect="1" noChangeArrowheads="1"/>
            </p:cNvSpPr>
            <p:nvPr/>
          </p:nvSpPr>
          <p:spPr bwMode="auto">
            <a:xfrm>
              <a:off x="2843" y="1451"/>
              <a:ext cx="38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600">
                  <a:latin typeface="Arial Narrow" pitchFamily="34" charset="0"/>
                </a:rPr>
                <a:t>J</a:t>
              </a:r>
              <a:r>
                <a:rPr lang="en-US" sz="1600" baseline="-25000">
                  <a:latin typeface="Arial Narrow" pitchFamily="34" charset="0"/>
                </a:rPr>
                <a:t>HCO</a:t>
              </a:r>
              <a:endParaRPr lang="en-US" sz="1600">
                <a:latin typeface="Arial Narrow" pitchFamily="34" charset="0"/>
              </a:endParaRPr>
            </a:p>
          </p:txBody>
        </p:sp>
        <p:sp>
          <p:nvSpPr>
            <p:cNvPr id="71743" name="Rectangle 209"/>
            <p:cNvSpPr>
              <a:spLocks noChangeAspect="1" noChangeArrowheads="1"/>
            </p:cNvSpPr>
            <p:nvPr/>
          </p:nvSpPr>
          <p:spPr bwMode="auto">
            <a:xfrm>
              <a:off x="3069" y="1533"/>
              <a:ext cx="19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p>
              <a:pPr algn="ctr" eaLnBrk="0" hangingPunct="0"/>
              <a:r>
                <a:rPr lang="en-US" sz="1200">
                  <a:latin typeface="Arial Narrow" pitchFamily="34" charset="0"/>
                </a:rPr>
                <a:t>3</a:t>
              </a:r>
            </a:p>
          </p:txBody>
        </p:sp>
      </p:grpSp>
      <p:sp>
        <p:nvSpPr>
          <p:cNvPr id="71741" name="Rectangle 210"/>
          <p:cNvSpPr>
            <a:spLocks noGrp="1" noChangeArrowheads="1"/>
          </p:cNvSpPr>
          <p:nvPr>
            <p:ph type="title"/>
          </p:nvPr>
        </p:nvSpPr>
        <p:spPr>
          <a:xfrm>
            <a:off x="0" y="152400"/>
            <a:ext cx="9144000" cy="1066800"/>
          </a:xfr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t">
            <a:spAutoFit/>
          </a:bodyPr>
          <a:lstStyle/>
          <a:p>
            <a:pPr>
              <a:lnSpc>
                <a:spcPct val="80000"/>
              </a:lnSpc>
            </a:pPr>
            <a:r>
              <a:rPr lang="en-US" altLang="zh-CN" sz="4000" smtClean="0">
                <a:solidFill>
                  <a:schemeClr val="tx1"/>
                </a:solidFill>
                <a:latin typeface="Arial Narrow" pitchFamily="34" charset="0"/>
                <a:ea typeface="ヒラギノ角ゴ Pro W3" charset="-128"/>
              </a:rPr>
              <a:t>Effect of knocking out AQP1 on J</a:t>
            </a:r>
            <a:r>
              <a:rPr lang="en-US" altLang="zh-CN" sz="2800" smtClean="0">
                <a:solidFill>
                  <a:schemeClr val="tx1"/>
                </a:solidFill>
                <a:latin typeface="Arial Narrow" pitchFamily="34" charset="0"/>
                <a:ea typeface="ヒラギノ角ゴ Pro W3" charset="-128"/>
              </a:rPr>
              <a:t>HCO</a:t>
            </a:r>
            <a:r>
              <a:rPr lang="en-US" altLang="zh-CN" sz="2800" baseline="-25000" smtClean="0">
                <a:solidFill>
                  <a:schemeClr val="tx1"/>
                </a:solidFill>
                <a:latin typeface="Arial Narrow" pitchFamily="34" charset="0"/>
                <a:ea typeface="ヒラギノ角ゴ Pro W3" charset="-128"/>
              </a:rPr>
              <a:t>3</a:t>
            </a:r>
            <a:r>
              <a:rPr lang="en-US" altLang="zh-CN" sz="4000" smtClean="0">
                <a:solidFill>
                  <a:schemeClr val="tx1"/>
                </a:solidFill>
                <a:latin typeface="Arial Narrow" pitchFamily="34" charset="0"/>
                <a:ea typeface="ヒラギノ角ゴ Pro W3" charset="-128"/>
              </a:rPr>
              <a:t> in </a:t>
            </a:r>
            <a:br>
              <a:rPr lang="en-US" altLang="zh-CN" sz="4000" smtClean="0">
                <a:solidFill>
                  <a:schemeClr val="tx1"/>
                </a:solidFill>
                <a:latin typeface="Arial Narrow" pitchFamily="34" charset="0"/>
                <a:ea typeface="ヒラギノ角ゴ Pro W3" charset="-128"/>
              </a:rPr>
            </a:br>
            <a:r>
              <a:rPr lang="en-US" altLang="zh-CN" sz="4000" smtClean="0">
                <a:solidFill>
                  <a:schemeClr val="tx1"/>
                </a:solidFill>
                <a:latin typeface="Arial Narrow" pitchFamily="34" charset="0"/>
                <a:ea typeface="ヒラギノ角ゴ Pro W3" charset="-128"/>
              </a:rPr>
              <a:t>mouse proximal tubules</a:t>
            </a:r>
            <a:endParaRPr lang="en-GB" sz="4000" smtClean="0">
              <a:solidFill>
                <a:schemeClr val="tx1"/>
              </a:solidFill>
              <a:latin typeface="Arial Narrow" pitchFamily="34" charset="0"/>
              <a:ea typeface="ヒラギノ角ゴ Pro W3"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18274"/>
                                        </p:tgtEl>
                                        <p:attrNameLst>
                                          <p:attrName>style.visibility</p:attrName>
                                        </p:attrNameLst>
                                      </p:cBhvr>
                                      <p:to>
                                        <p:strVal val="visible"/>
                                      </p:to>
                                    </p:set>
                                    <p:animEffect transition="in" filter="dissolve">
                                      <p:cBhvr>
                                        <p:cTn id="7" dur="1000"/>
                                        <p:tgtEl>
                                          <p:spTgt spid="8182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8274" grpId="0"/>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3730"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dirty="0" smtClean="0">
                <a:solidFill>
                  <a:schemeClr val="tx1"/>
                </a:solidFill>
                <a:latin typeface="Arial Narrow" pitchFamily="34" charset="0"/>
              </a:rPr>
              <a:t>Tubule-Perfusion Summary</a:t>
            </a:r>
            <a:r>
              <a:rPr lang="en-US" sz="3800" b="1" dirty="0">
                <a:solidFill>
                  <a:schemeClr val="tx1"/>
                </a:solidFill>
                <a:latin typeface="Arial Narrow" pitchFamily="34" charset="0"/>
              </a:rPr>
              <a:t/>
            </a:r>
            <a:br>
              <a:rPr lang="en-US" sz="3800" b="1" dirty="0">
                <a:solidFill>
                  <a:schemeClr val="tx1"/>
                </a:solidFill>
                <a:latin typeface="Arial Narrow" pitchFamily="34" charset="0"/>
              </a:rPr>
            </a:br>
            <a:endParaRPr lang="en-US" sz="3600" b="1" baseline="-25000" dirty="0">
              <a:solidFill>
                <a:schemeClr val="tx1"/>
              </a:solidFill>
              <a:latin typeface="Arial Narrow" pitchFamily="34" charset="0"/>
            </a:endParaRPr>
          </a:p>
        </p:txBody>
      </p:sp>
      <p:grpSp>
        <p:nvGrpSpPr>
          <p:cNvPr id="73731" name="Group 3"/>
          <p:cNvGrpSpPr>
            <a:grpSpLocks/>
          </p:cNvGrpSpPr>
          <p:nvPr/>
        </p:nvGrpSpPr>
        <p:grpSpPr bwMode="auto">
          <a:xfrm>
            <a:off x="2273300" y="1200150"/>
            <a:ext cx="4565650" cy="0"/>
            <a:chOff x="0" y="672"/>
            <a:chExt cx="2876" cy="0"/>
          </a:xfrm>
        </p:grpSpPr>
        <p:sp>
          <p:nvSpPr>
            <p:cNvPr id="73735"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36"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3302" name="Rectangle 6"/>
          <p:cNvSpPr>
            <a:spLocks noChangeArrowheads="1"/>
          </p:cNvSpPr>
          <p:nvPr/>
        </p:nvSpPr>
        <p:spPr bwMode="auto">
          <a:xfrm>
            <a:off x="609600" y="1733550"/>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Knocking out AQP1 reduces HCO</a:t>
            </a:r>
            <a:r>
              <a:rPr lang="en-US" sz="3200" baseline="-25000">
                <a:solidFill>
                  <a:schemeClr val="tx1"/>
                </a:solidFill>
                <a:latin typeface="Arial Narrow" pitchFamily="34" charset="0"/>
              </a:rPr>
              <a:t>3</a:t>
            </a:r>
            <a:r>
              <a:rPr lang="en-US" sz="3200">
                <a:solidFill>
                  <a:schemeClr val="tx1"/>
                </a:solidFill>
                <a:latin typeface="Arial Narrow" pitchFamily="34" charset="0"/>
              </a:rPr>
              <a:t> reabsorption by 40%–60%</a:t>
            </a:r>
          </a:p>
        </p:txBody>
      </p:sp>
      <p:sp>
        <p:nvSpPr>
          <p:cNvPr id="823303" name="Rectangle 7"/>
          <p:cNvSpPr>
            <a:spLocks noChangeArrowheads="1"/>
          </p:cNvSpPr>
          <p:nvPr/>
        </p:nvSpPr>
        <p:spPr bwMode="auto">
          <a:xfrm>
            <a:off x="609600" y="27241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About 60% of the CO</a:t>
            </a:r>
            <a:r>
              <a:rPr lang="en-US" sz="3200" baseline="-25000">
                <a:solidFill>
                  <a:schemeClr val="tx1"/>
                </a:solidFill>
                <a:latin typeface="Arial Narrow" pitchFamily="34" charset="0"/>
              </a:rPr>
              <a:t>2</a:t>
            </a:r>
            <a:r>
              <a:rPr lang="en-US" sz="3200">
                <a:solidFill>
                  <a:schemeClr val="tx1"/>
                </a:solidFill>
                <a:latin typeface="Arial Narrow" pitchFamily="34" charset="0"/>
              </a:rPr>
              <a:t> permeability of the proximal-tubule epithelium requires AQP1</a:t>
            </a:r>
            <a:endParaRPr lang="en-US" sz="3200" u="sng">
              <a:solidFill>
                <a:schemeClr val="tx1"/>
              </a:solidFill>
              <a:latin typeface="Arial Narrow" pitchFamily="34" charset="0"/>
            </a:endParaRPr>
          </a:p>
        </p:txBody>
      </p:sp>
    </p:spTree>
    <p:extLst>
      <p:ext uri="{BB962C8B-B14F-4D97-AF65-F5344CB8AC3E}">
        <p14:creationId xmlns:p14="http://schemas.microsoft.com/office/powerpoint/2010/main" val="28489432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23302"/>
                                        </p:tgtEl>
                                        <p:attrNameLst>
                                          <p:attrName>style.visibility</p:attrName>
                                        </p:attrNameLst>
                                      </p:cBhvr>
                                      <p:to>
                                        <p:strVal val="visible"/>
                                      </p:to>
                                    </p:set>
                                    <p:animEffect transition="in" filter="dissolve">
                                      <p:cBhvr>
                                        <p:cTn id="7" dur="1000"/>
                                        <p:tgtEl>
                                          <p:spTgt spid="8233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23303"/>
                                        </p:tgtEl>
                                        <p:attrNameLst>
                                          <p:attrName>style.visibility</p:attrName>
                                        </p:attrNameLst>
                                      </p:cBhvr>
                                      <p:to>
                                        <p:strVal val="visible"/>
                                      </p:to>
                                    </p:set>
                                    <p:animEffect transition="in" filter="dissolve">
                                      <p:cBhvr>
                                        <p:cTn id="12" dur="500"/>
                                        <p:tgtEl>
                                          <p:spTgt spid="823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3302" grpId="0"/>
      <p:bldP spid="823303" grpId="0"/>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2706" name="Rectangle 2"/>
          <p:cNvSpPr>
            <a:spLocks noChangeArrowheads="1"/>
          </p:cNvSpPr>
          <p:nvPr/>
        </p:nvSpPr>
        <p:spPr bwMode="auto">
          <a:xfrm>
            <a:off x="2141538" y="1870075"/>
            <a:ext cx="5588000" cy="3635375"/>
          </a:xfrm>
          <a:prstGeom prst="rect">
            <a:avLst/>
          </a:prstGeom>
          <a:solidFill>
            <a:srgbClr val="FFD7AF"/>
          </a:solidFill>
          <a:ln w="31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hangingPunct="0"/>
            <a:endParaRPr lang="en-US"/>
          </a:p>
        </p:txBody>
      </p:sp>
      <p:sp>
        <p:nvSpPr>
          <p:cNvPr id="72707" name="Rectangle 3"/>
          <p:cNvSpPr>
            <a:spLocks noChangeArrowheads="1"/>
          </p:cNvSpPr>
          <p:nvPr/>
        </p:nvSpPr>
        <p:spPr bwMode="auto">
          <a:xfrm>
            <a:off x="0" y="73025"/>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lnSpc>
                <a:spcPct val="80000"/>
              </a:lnSpc>
            </a:pPr>
            <a:r>
              <a:rPr lang="en-US" sz="4400">
                <a:solidFill>
                  <a:schemeClr val="tx2"/>
                </a:solidFill>
                <a:latin typeface="Arial Narrow" pitchFamily="34" charset="0"/>
              </a:rPr>
              <a:t>Defense of Arterial pH</a:t>
            </a:r>
            <a:br>
              <a:rPr lang="en-US" sz="4400">
                <a:solidFill>
                  <a:schemeClr val="tx2"/>
                </a:solidFill>
                <a:latin typeface="Arial Narrow" pitchFamily="34" charset="0"/>
              </a:rPr>
            </a:br>
            <a:r>
              <a:rPr lang="en-US" sz="4400">
                <a:solidFill>
                  <a:schemeClr val="tx2"/>
                </a:solidFill>
                <a:latin typeface="Arial Narrow" pitchFamily="34" charset="0"/>
              </a:rPr>
              <a:t>during Metabolic Acidosis: Role of AQP1 </a:t>
            </a:r>
          </a:p>
        </p:txBody>
      </p:sp>
      <p:grpSp>
        <p:nvGrpSpPr>
          <p:cNvPr id="72708" name="Group 4"/>
          <p:cNvGrpSpPr>
            <a:grpSpLocks/>
          </p:cNvGrpSpPr>
          <p:nvPr/>
        </p:nvGrpSpPr>
        <p:grpSpPr bwMode="auto">
          <a:xfrm>
            <a:off x="2273300" y="1228725"/>
            <a:ext cx="4565650" cy="0"/>
            <a:chOff x="0" y="672"/>
            <a:chExt cx="2876" cy="0"/>
          </a:xfrm>
        </p:grpSpPr>
        <p:sp>
          <p:nvSpPr>
            <p:cNvPr id="72780"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81"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2709" name="Line 7"/>
          <p:cNvSpPr>
            <a:spLocks noChangeShapeType="1"/>
          </p:cNvSpPr>
          <p:nvPr/>
        </p:nvSpPr>
        <p:spPr bwMode="auto">
          <a:xfrm>
            <a:off x="2413000" y="5503863"/>
            <a:ext cx="50387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10" name="Rectangle 14"/>
          <p:cNvSpPr>
            <a:spLocks noChangeArrowheads="1"/>
          </p:cNvSpPr>
          <p:nvPr/>
        </p:nvSpPr>
        <p:spPr bwMode="auto">
          <a:xfrm>
            <a:off x="1697038" y="5319713"/>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7.0</a:t>
            </a:r>
            <a:endParaRPr lang="en-US"/>
          </a:p>
        </p:txBody>
      </p:sp>
      <p:sp>
        <p:nvSpPr>
          <p:cNvPr id="72711" name="Rectangle 15"/>
          <p:cNvSpPr>
            <a:spLocks noChangeArrowheads="1"/>
          </p:cNvSpPr>
          <p:nvPr/>
        </p:nvSpPr>
        <p:spPr bwMode="auto">
          <a:xfrm>
            <a:off x="1697038" y="4654550"/>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7.1</a:t>
            </a:r>
            <a:endParaRPr lang="en-US"/>
          </a:p>
        </p:txBody>
      </p:sp>
      <p:sp>
        <p:nvSpPr>
          <p:cNvPr id="72712" name="Rectangle 16"/>
          <p:cNvSpPr>
            <a:spLocks noChangeArrowheads="1"/>
          </p:cNvSpPr>
          <p:nvPr/>
        </p:nvSpPr>
        <p:spPr bwMode="auto">
          <a:xfrm>
            <a:off x="1697038" y="3987800"/>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7.2</a:t>
            </a:r>
            <a:endParaRPr lang="en-US"/>
          </a:p>
        </p:txBody>
      </p:sp>
      <p:sp>
        <p:nvSpPr>
          <p:cNvPr id="72713" name="Rectangle 17"/>
          <p:cNvSpPr>
            <a:spLocks noChangeArrowheads="1"/>
          </p:cNvSpPr>
          <p:nvPr/>
        </p:nvSpPr>
        <p:spPr bwMode="auto">
          <a:xfrm>
            <a:off x="1697038" y="330358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7.3</a:t>
            </a:r>
            <a:endParaRPr lang="en-US"/>
          </a:p>
        </p:txBody>
      </p:sp>
      <p:sp>
        <p:nvSpPr>
          <p:cNvPr id="72714" name="Rectangle 18"/>
          <p:cNvSpPr>
            <a:spLocks noChangeArrowheads="1"/>
          </p:cNvSpPr>
          <p:nvPr/>
        </p:nvSpPr>
        <p:spPr bwMode="auto">
          <a:xfrm>
            <a:off x="1697038" y="2636838"/>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7.4</a:t>
            </a:r>
            <a:endParaRPr lang="en-US"/>
          </a:p>
        </p:txBody>
      </p:sp>
      <p:sp>
        <p:nvSpPr>
          <p:cNvPr id="72715" name="Rectangle 19"/>
          <p:cNvSpPr>
            <a:spLocks noChangeArrowheads="1"/>
          </p:cNvSpPr>
          <p:nvPr/>
        </p:nvSpPr>
        <p:spPr bwMode="auto">
          <a:xfrm>
            <a:off x="1697038" y="1965325"/>
            <a:ext cx="3492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7.5</a:t>
            </a:r>
            <a:endParaRPr lang="en-US"/>
          </a:p>
        </p:txBody>
      </p:sp>
      <p:sp>
        <p:nvSpPr>
          <p:cNvPr id="72716" name="Rectangle 20"/>
          <p:cNvSpPr>
            <a:spLocks noChangeArrowheads="1"/>
          </p:cNvSpPr>
          <p:nvPr/>
        </p:nvSpPr>
        <p:spPr bwMode="auto">
          <a:xfrm>
            <a:off x="2365375" y="55737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0</a:t>
            </a:r>
            <a:endParaRPr lang="en-US"/>
          </a:p>
        </p:txBody>
      </p:sp>
      <p:sp>
        <p:nvSpPr>
          <p:cNvPr id="72717" name="Rectangle 21"/>
          <p:cNvSpPr>
            <a:spLocks noChangeArrowheads="1"/>
          </p:cNvSpPr>
          <p:nvPr/>
        </p:nvSpPr>
        <p:spPr bwMode="auto">
          <a:xfrm>
            <a:off x="3079750" y="55737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1</a:t>
            </a:r>
            <a:endParaRPr lang="en-US"/>
          </a:p>
        </p:txBody>
      </p:sp>
      <p:sp>
        <p:nvSpPr>
          <p:cNvPr id="72718" name="Rectangle 22"/>
          <p:cNvSpPr>
            <a:spLocks noChangeArrowheads="1"/>
          </p:cNvSpPr>
          <p:nvPr/>
        </p:nvSpPr>
        <p:spPr bwMode="auto">
          <a:xfrm>
            <a:off x="3811588" y="55737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2</a:t>
            </a:r>
            <a:endParaRPr lang="en-US"/>
          </a:p>
        </p:txBody>
      </p:sp>
      <p:sp>
        <p:nvSpPr>
          <p:cNvPr id="72719" name="Rectangle 23"/>
          <p:cNvSpPr>
            <a:spLocks noChangeArrowheads="1"/>
          </p:cNvSpPr>
          <p:nvPr/>
        </p:nvSpPr>
        <p:spPr bwMode="auto">
          <a:xfrm>
            <a:off x="4527550" y="55737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3</a:t>
            </a:r>
            <a:endParaRPr lang="en-US"/>
          </a:p>
        </p:txBody>
      </p:sp>
      <p:sp>
        <p:nvSpPr>
          <p:cNvPr id="72720" name="Rectangle 24"/>
          <p:cNvSpPr>
            <a:spLocks noChangeArrowheads="1"/>
          </p:cNvSpPr>
          <p:nvPr/>
        </p:nvSpPr>
        <p:spPr bwMode="auto">
          <a:xfrm>
            <a:off x="5241925" y="55737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4</a:t>
            </a:r>
            <a:endParaRPr lang="en-US"/>
          </a:p>
        </p:txBody>
      </p:sp>
      <p:sp>
        <p:nvSpPr>
          <p:cNvPr id="72721" name="Rectangle 25"/>
          <p:cNvSpPr>
            <a:spLocks noChangeArrowheads="1"/>
          </p:cNvSpPr>
          <p:nvPr/>
        </p:nvSpPr>
        <p:spPr bwMode="auto">
          <a:xfrm>
            <a:off x="5957888" y="55737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5</a:t>
            </a:r>
            <a:endParaRPr lang="en-US"/>
          </a:p>
        </p:txBody>
      </p:sp>
      <p:sp>
        <p:nvSpPr>
          <p:cNvPr id="72722" name="Rectangle 26"/>
          <p:cNvSpPr>
            <a:spLocks noChangeArrowheads="1"/>
          </p:cNvSpPr>
          <p:nvPr/>
        </p:nvSpPr>
        <p:spPr bwMode="auto">
          <a:xfrm>
            <a:off x="6688138" y="55737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6</a:t>
            </a:r>
            <a:endParaRPr lang="en-US"/>
          </a:p>
        </p:txBody>
      </p:sp>
      <p:sp>
        <p:nvSpPr>
          <p:cNvPr id="72723" name="Rectangle 27"/>
          <p:cNvSpPr>
            <a:spLocks noChangeArrowheads="1"/>
          </p:cNvSpPr>
          <p:nvPr/>
        </p:nvSpPr>
        <p:spPr bwMode="auto">
          <a:xfrm>
            <a:off x="7404100" y="5573713"/>
            <a:ext cx="139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7</a:t>
            </a:r>
            <a:endParaRPr lang="en-US"/>
          </a:p>
        </p:txBody>
      </p:sp>
      <p:sp>
        <p:nvSpPr>
          <p:cNvPr id="72724" name="Line 41"/>
          <p:cNvSpPr>
            <a:spLocks noChangeAspect="1" noChangeShapeType="1"/>
          </p:cNvSpPr>
          <p:nvPr/>
        </p:nvSpPr>
        <p:spPr bwMode="auto">
          <a:xfrm>
            <a:off x="2135188" y="1870075"/>
            <a:ext cx="3175" cy="3638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72725" name="Group 42"/>
          <p:cNvGrpSpPr>
            <a:grpSpLocks/>
          </p:cNvGrpSpPr>
          <p:nvPr/>
        </p:nvGrpSpPr>
        <p:grpSpPr bwMode="auto">
          <a:xfrm>
            <a:off x="2141538" y="2149475"/>
            <a:ext cx="5588000" cy="2687638"/>
            <a:chOff x="1349" y="1354"/>
            <a:chExt cx="3520" cy="1693"/>
          </a:xfrm>
        </p:grpSpPr>
        <p:sp>
          <p:nvSpPr>
            <p:cNvPr id="72775" name="Line 43"/>
            <p:cNvSpPr>
              <a:spLocks noChangeShapeType="1"/>
            </p:cNvSpPr>
            <p:nvPr/>
          </p:nvSpPr>
          <p:spPr bwMode="auto">
            <a:xfrm>
              <a:off x="1349" y="1354"/>
              <a:ext cx="352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6" name="Line 44"/>
            <p:cNvSpPr>
              <a:spLocks noChangeShapeType="1"/>
            </p:cNvSpPr>
            <p:nvPr/>
          </p:nvSpPr>
          <p:spPr bwMode="auto">
            <a:xfrm>
              <a:off x="1349" y="1775"/>
              <a:ext cx="352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7" name="Line 45"/>
            <p:cNvSpPr>
              <a:spLocks noChangeShapeType="1"/>
            </p:cNvSpPr>
            <p:nvPr/>
          </p:nvSpPr>
          <p:spPr bwMode="auto">
            <a:xfrm>
              <a:off x="1349" y="2196"/>
              <a:ext cx="352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8" name="Line 46"/>
            <p:cNvSpPr>
              <a:spLocks noChangeShapeType="1"/>
            </p:cNvSpPr>
            <p:nvPr/>
          </p:nvSpPr>
          <p:spPr bwMode="auto">
            <a:xfrm>
              <a:off x="1349" y="2626"/>
              <a:ext cx="352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9" name="Line 47"/>
            <p:cNvSpPr>
              <a:spLocks noChangeShapeType="1"/>
            </p:cNvSpPr>
            <p:nvPr/>
          </p:nvSpPr>
          <p:spPr bwMode="auto">
            <a:xfrm>
              <a:off x="1349" y="3047"/>
              <a:ext cx="352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26" name="Group 52"/>
          <p:cNvGrpSpPr>
            <a:grpSpLocks/>
          </p:cNvGrpSpPr>
          <p:nvPr/>
        </p:nvGrpSpPr>
        <p:grpSpPr bwMode="auto">
          <a:xfrm>
            <a:off x="2414588" y="1870075"/>
            <a:ext cx="5038725" cy="3635375"/>
            <a:chOff x="1521" y="1178"/>
            <a:chExt cx="3174" cy="2290"/>
          </a:xfrm>
        </p:grpSpPr>
        <p:sp>
          <p:nvSpPr>
            <p:cNvPr id="72767" name="Line 53"/>
            <p:cNvSpPr>
              <a:spLocks noChangeShapeType="1"/>
            </p:cNvSpPr>
            <p:nvPr/>
          </p:nvSpPr>
          <p:spPr bwMode="auto">
            <a:xfrm>
              <a:off x="1521" y="1178"/>
              <a:ext cx="0" cy="229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68" name="Line 54"/>
            <p:cNvSpPr>
              <a:spLocks noChangeShapeType="1"/>
            </p:cNvSpPr>
            <p:nvPr/>
          </p:nvSpPr>
          <p:spPr bwMode="auto">
            <a:xfrm>
              <a:off x="2432" y="1178"/>
              <a:ext cx="0" cy="229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69" name="Line 55"/>
            <p:cNvSpPr>
              <a:spLocks noChangeShapeType="1"/>
            </p:cNvSpPr>
            <p:nvPr/>
          </p:nvSpPr>
          <p:spPr bwMode="auto">
            <a:xfrm>
              <a:off x="1971" y="1178"/>
              <a:ext cx="0" cy="229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0" name="Line 56"/>
            <p:cNvSpPr>
              <a:spLocks noChangeShapeType="1"/>
            </p:cNvSpPr>
            <p:nvPr/>
          </p:nvSpPr>
          <p:spPr bwMode="auto">
            <a:xfrm>
              <a:off x="2882" y="1178"/>
              <a:ext cx="0" cy="229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1" name="Line 57"/>
            <p:cNvSpPr>
              <a:spLocks noChangeShapeType="1"/>
            </p:cNvSpPr>
            <p:nvPr/>
          </p:nvSpPr>
          <p:spPr bwMode="auto">
            <a:xfrm>
              <a:off x="3335" y="1178"/>
              <a:ext cx="0" cy="229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2" name="Line 58"/>
            <p:cNvSpPr>
              <a:spLocks noChangeShapeType="1"/>
            </p:cNvSpPr>
            <p:nvPr/>
          </p:nvSpPr>
          <p:spPr bwMode="auto">
            <a:xfrm>
              <a:off x="3789" y="1178"/>
              <a:ext cx="0" cy="229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3" name="Line 59"/>
            <p:cNvSpPr>
              <a:spLocks noChangeShapeType="1"/>
            </p:cNvSpPr>
            <p:nvPr/>
          </p:nvSpPr>
          <p:spPr bwMode="auto">
            <a:xfrm>
              <a:off x="4243" y="1178"/>
              <a:ext cx="0" cy="229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4" name="Line 60"/>
            <p:cNvSpPr>
              <a:spLocks noChangeShapeType="1"/>
            </p:cNvSpPr>
            <p:nvPr/>
          </p:nvSpPr>
          <p:spPr bwMode="auto">
            <a:xfrm>
              <a:off x="4695" y="1178"/>
              <a:ext cx="0" cy="229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955453" name="Oval 61"/>
          <p:cNvSpPr>
            <a:spLocks noChangeArrowheads="1"/>
          </p:cNvSpPr>
          <p:nvPr/>
        </p:nvSpPr>
        <p:spPr bwMode="auto">
          <a:xfrm>
            <a:off x="3789363" y="2944813"/>
            <a:ext cx="142875" cy="142875"/>
          </a:xfrm>
          <a:prstGeom prst="ellipse">
            <a:avLst/>
          </a:prstGeom>
          <a:solidFill>
            <a:srgbClr val="0066FF"/>
          </a:solidFill>
          <a:ln w="12700">
            <a:solidFill>
              <a:srgbClr val="0066FF"/>
            </a:solidFill>
            <a:round/>
            <a:headEnd/>
            <a:tailEnd/>
          </a:ln>
        </p:spPr>
        <p:txBody>
          <a:bodyPr/>
          <a:lstStyle/>
          <a:p>
            <a:pPr eaLnBrk="0" hangingPunct="0"/>
            <a:endParaRPr lang="en-US"/>
          </a:p>
        </p:txBody>
      </p:sp>
      <p:grpSp>
        <p:nvGrpSpPr>
          <p:cNvPr id="955454" name="Group 62"/>
          <p:cNvGrpSpPr>
            <a:grpSpLocks/>
          </p:cNvGrpSpPr>
          <p:nvPr/>
        </p:nvGrpSpPr>
        <p:grpSpPr bwMode="auto">
          <a:xfrm>
            <a:off x="3798888" y="2814638"/>
            <a:ext cx="122237" cy="401637"/>
            <a:chOff x="2455" y="1782"/>
            <a:chExt cx="77" cy="253"/>
          </a:xfrm>
        </p:grpSpPr>
        <p:sp>
          <p:nvSpPr>
            <p:cNvPr id="72764" name="Line 63"/>
            <p:cNvSpPr>
              <a:spLocks noChangeShapeType="1"/>
            </p:cNvSpPr>
            <p:nvPr/>
          </p:nvSpPr>
          <p:spPr bwMode="auto">
            <a:xfrm>
              <a:off x="2493" y="1782"/>
              <a:ext cx="2" cy="252"/>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65" name="Line 64"/>
            <p:cNvSpPr>
              <a:spLocks noChangeShapeType="1"/>
            </p:cNvSpPr>
            <p:nvPr/>
          </p:nvSpPr>
          <p:spPr bwMode="auto">
            <a:xfrm>
              <a:off x="2455" y="1787"/>
              <a:ext cx="77" cy="0"/>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66" name="Line 65"/>
            <p:cNvSpPr>
              <a:spLocks noChangeShapeType="1"/>
            </p:cNvSpPr>
            <p:nvPr/>
          </p:nvSpPr>
          <p:spPr bwMode="auto">
            <a:xfrm>
              <a:off x="2455" y="2035"/>
              <a:ext cx="77" cy="0"/>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55458" name="Group 66"/>
          <p:cNvGrpSpPr>
            <a:grpSpLocks/>
          </p:cNvGrpSpPr>
          <p:nvPr/>
        </p:nvGrpSpPr>
        <p:grpSpPr bwMode="auto">
          <a:xfrm>
            <a:off x="3795713" y="3709988"/>
            <a:ext cx="122237" cy="231775"/>
            <a:chOff x="2449" y="2340"/>
            <a:chExt cx="77" cy="146"/>
          </a:xfrm>
        </p:grpSpPr>
        <p:sp>
          <p:nvSpPr>
            <p:cNvPr id="72761" name="Line 67"/>
            <p:cNvSpPr>
              <a:spLocks noChangeShapeType="1"/>
            </p:cNvSpPr>
            <p:nvPr/>
          </p:nvSpPr>
          <p:spPr bwMode="auto">
            <a:xfrm>
              <a:off x="2487" y="2340"/>
              <a:ext cx="2" cy="146"/>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62" name="Line 68"/>
            <p:cNvSpPr>
              <a:spLocks noChangeShapeType="1"/>
            </p:cNvSpPr>
            <p:nvPr/>
          </p:nvSpPr>
          <p:spPr bwMode="auto">
            <a:xfrm>
              <a:off x="2449" y="2345"/>
              <a:ext cx="77" cy="0"/>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63" name="Line 69"/>
            <p:cNvSpPr>
              <a:spLocks noChangeShapeType="1"/>
            </p:cNvSpPr>
            <p:nvPr/>
          </p:nvSpPr>
          <p:spPr bwMode="auto">
            <a:xfrm>
              <a:off x="2449" y="2485"/>
              <a:ext cx="77" cy="0"/>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55462" name="Group 70"/>
          <p:cNvGrpSpPr>
            <a:grpSpLocks/>
          </p:cNvGrpSpPr>
          <p:nvPr/>
        </p:nvGrpSpPr>
        <p:grpSpPr bwMode="auto">
          <a:xfrm>
            <a:off x="7392988" y="2401888"/>
            <a:ext cx="122237" cy="307975"/>
            <a:chOff x="4737" y="1521"/>
            <a:chExt cx="77" cy="194"/>
          </a:xfrm>
        </p:grpSpPr>
        <p:sp>
          <p:nvSpPr>
            <p:cNvPr id="72758" name="Line 71"/>
            <p:cNvSpPr>
              <a:spLocks noChangeShapeType="1"/>
            </p:cNvSpPr>
            <p:nvPr/>
          </p:nvSpPr>
          <p:spPr bwMode="auto">
            <a:xfrm>
              <a:off x="4775" y="1521"/>
              <a:ext cx="2" cy="194"/>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59" name="Line 72"/>
            <p:cNvSpPr>
              <a:spLocks noChangeShapeType="1"/>
            </p:cNvSpPr>
            <p:nvPr/>
          </p:nvSpPr>
          <p:spPr bwMode="auto">
            <a:xfrm>
              <a:off x="4737" y="1526"/>
              <a:ext cx="77" cy="0"/>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60" name="Line 73"/>
            <p:cNvSpPr>
              <a:spLocks noChangeShapeType="1"/>
            </p:cNvSpPr>
            <p:nvPr/>
          </p:nvSpPr>
          <p:spPr bwMode="auto">
            <a:xfrm>
              <a:off x="4737" y="1714"/>
              <a:ext cx="77" cy="0"/>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55466" name="Oval 74"/>
          <p:cNvSpPr>
            <a:spLocks noChangeArrowheads="1"/>
          </p:cNvSpPr>
          <p:nvPr/>
        </p:nvSpPr>
        <p:spPr bwMode="auto">
          <a:xfrm>
            <a:off x="7381875" y="2484438"/>
            <a:ext cx="142875" cy="142875"/>
          </a:xfrm>
          <a:prstGeom prst="ellipse">
            <a:avLst/>
          </a:prstGeom>
          <a:solidFill>
            <a:srgbClr val="0066FF"/>
          </a:solidFill>
          <a:ln w="12700">
            <a:solidFill>
              <a:srgbClr val="0066FF"/>
            </a:solidFill>
            <a:round/>
            <a:headEnd/>
            <a:tailEnd/>
          </a:ln>
        </p:spPr>
        <p:txBody>
          <a:bodyPr/>
          <a:lstStyle/>
          <a:p>
            <a:pPr eaLnBrk="0" hangingPunct="0"/>
            <a:endParaRPr lang="en-US"/>
          </a:p>
        </p:txBody>
      </p:sp>
      <p:grpSp>
        <p:nvGrpSpPr>
          <p:cNvPr id="955467" name="Group 75"/>
          <p:cNvGrpSpPr>
            <a:grpSpLocks/>
          </p:cNvGrpSpPr>
          <p:nvPr/>
        </p:nvGrpSpPr>
        <p:grpSpPr bwMode="auto">
          <a:xfrm>
            <a:off x="7391400" y="3463925"/>
            <a:ext cx="122238" cy="214313"/>
            <a:chOff x="4892" y="2192"/>
            <a:chExt cx="77" cy="135"/>
          </a:xfrm>
        </p:grpSpPr>
        <p:sp>
          <p:nvSpPr>
            <p:cNvPr id="72755" name="Line 76"/>
            <p:cNvSpPr>
              <a:spLocks noChangeShapeType="1"/>
            </p:cNvSpPr>
            <p:nvPr/>
          </p:nvSpPr>
          <p:spPr bwMode="auto">
            <a:xfrm>
              <a:off x="4930" y="2192"/>
              <a:ext cx="2" cy="133"/>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56" name="Line 77"/>
            <p:cNvSpPr>
              <a:spLocks noChangeShapeType="1"/>
            </p:cNvSpPr>
            <p:nvPr/>
          </p:nvSpPr>
          <p:spPr bwMode="auto">
            <a:xfrm>
              <a:off x="4892" y="2197"/>
              <a:ext cx="77" cy="0"/>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57" name="Line 78"/>
            <p:cNvSpPr>
              <a:spLocks noChangeShapeType="1"/>
            </p:cNvSpPr>
            <p:nvPr/>
          </p:nvSpPr>
          <p:spPr bwMode="auto">
            <a:xfrm>
              <a:off x="4892" y="2327"/>
              <a:ext cx="77" cy="0"/>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55471" name="Oval 79"/>
          <p:cNvSpPr>
            <a:spLocks noChangeArrowheads="1"/>
          </p:cNvSpPr>
          <p:nvPr/>
        </p:nvSpPr>
        <p:spPr bwMode="auto">
          <a:xfrm>
            <a:off x="7381875" y="3502025"/>
            <a:ext cx="142875" cy="142875"/>
          </a:xfrm>
          <a:prstGeom prst="ellipse">
            <a:avLst/>
          </a:prstGeom>
          <a:solidFill>
            <a:srgbClr val="008000"/>
          </a:solidFill>
          <a:ln w="12700">
            <a:solidFill>
              <a:srgbClr val="008000"/>
            </a:solidFill>
            <a:round/>
            <a:headEnd/>
            <a:tailEnd/>
          </a:ln>
        </p:spPr>
        <p:txBody>
          <a:bodyPr/>
          <a:lstStyle/>
          <a:p>
            <a:pPr eaLnBrk="0" hangingPunct="0"/>
            <a:endParaRPr lang="en-US"/>
          </a:p>
        </p:txBody>
      </p:sp>
      <p:sp>
        <p:nvSpPr>
          <p:cNvPr id="955473" name="Freeform 81"/>
          <p:cNvSpPr>
            <a:spLocks/>
          </p:cNvSpPr>
          <p:nvPr/>
        </p:nvSpPr>
        <p:spPr bwMode="auto">
          <a:xfrm>
            <a:off x="2413000" y="2563813"/>
            <a:ext cx="5038725" cy="460375"/>
          </a:xfrm>
          <a:custGeom>
            <a:avLst/>
            <a:gdLst>
              <a:gd name="T0" fmla="*/ 0 w 317"/>
              <a:gd name="T1" fmla="*/ 2147483647 h 29"/>
              <a:gd name="T2" fmla="*/ 2147483647 w 317"/>
              <a:gd name="T3" fmla="*/ 2147483647 h 29"/>
              <a:gd name="T4" fmla="*/ 2147483647 w 317"/>
              <a:gd name="T5" fmla="*/ 0 h 29"/>
              <a:gd name="T6" fmla="*/ 0 60000 65536"/>
              <a:gd name="T7" fmla="*/ 0 60000 65536"/>
              <a:gd name="T8" fmla="*/ 0 60000 65536"/>
            </a:gdLst>
            <a:ahLst/>
            <a:cxnLst>
              <a:cxn ang="T6">
                <a:pos x="T0" y="T1"/>
              </a:cxn>
              <a:cxn ang="T7">
                <a:pos x="T2" y="T3"/>
              </a:cxn>
              <a:cxn ang="T8">
                <a:pos x="T4" y="T5"/>
              </a:cxn>
            </a:cxnLst>
            <a:rect l="0" t="0" r="r" b="b"/>
            <a:pathLst>
              <a:path w="317" h="29">
                <a:moveTo>
                  <a:pt x="0" y="6"/>
                </a:moveTo>
                <a:lnTo>
                  <a:pt x="91" y="29"/>
                </a:lnTo>
                <a:lnTo>
                  <a:pt x="317" y="0"/>
                </a:lnTo>
              </a:path>
            </a:pathLst>
          </a:custGeom>
          <a:noFill/>
          <a:ln w="28575" cmpd="sng">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5474" name="Freeform 82"/>
          <p:cNvSpPr>
            <a:spLocks/>
          </p:cNvSpPr>
          <p:nvPr/>
        </p:nvSpPr>
        <p:spPr bwMode="auto">
          <a:xfrm>
            <a:off x="2413000" y="2468563"/>
            <a:ext cx="5038725" cy="1366837"/>
          </a:xfrm>
          <a:custGeom>
            <a:avLst/>
            <a:gdLst>
              <a:gd name="T0" fmla="*/ 0 w 317"/>
              <a:gd name="T1" fmla="*/ 0 h 86"/>
              <a:gd name="T2" fmla="*/ 2147483647 w 317"/>
              <a:gd name="T3" fmla="*/ 2147483647 h 86"/>
              <a:gd name="T4" fmla="*/ 2147483647 w 317"/>
              <a:gd name="T5" fmla="*/ 2147483647 h 86"/>
              <a:gd name="T6" fmla="*/ 0 60000 65536"/>
              <a:gd name="T7" fmla="*/ 0 60000 65536"/>
              <a:gd name="T8" fmla="*/ 0 60000 65536"/>
            </a:gdLst>
            <a:ahLst/>
            <a:cxnLst>
              <a:cxn ang="T6">
                <a:pos x="T0" y="T1"/>
              </a:cxn>
              <a:cxn ang="T7">
                <a:pos x="T2" y="T3"/>
              </a:cxn>
              <a:cxn ang="T8">
                <a:pos x="T4" y="T5"/>
              </a:cxn>
            </a:cxnLst>
            <a:rect l="0" t="0" r="r" b="b"/>
            <a:pathLst>
              <a:path w="317" h="86">
                <a:moveTo>
                  <a:pt x="0" y="0"/>
                </a:moveTo>
                <a:lnTo>
                  <a:pt x="91" y="86"/>
                </a:lnTo>
                <a:lnTo>
                  <a:pt x="317" y="70"/>
                </a:lnTo>
              </a:path>
            </a:pathLst>
          </a:custGeom>
          <a:noFill/>
          <a:ln w="28575" cmpd="sng">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5475" name="Oval 83"/>
          <p:cNvSpPr>
            <a:spLocks noChangeArrowheads="1"/>
          </p:cNvSpPr>
          <p:nvPr/>
        </p:nvSpPr>
        <p:spPr bwMode="auto">
          <a:xfrm>
            <a:off x="2343150" y="2389188"/>
            <a:ext cx="142875" cy="142875"/>
          </a:xfrm>
          <a:prstGeom prst="ellipse">
            <a:avLst/>
          </a:prstGeom>
          <a:solidFill>
            <a:srgbClr val="008000"/>
          </a:solidFill>
          <a:ln w="12700">
            <a:solidFill>
              <a:srgbClr val="008000"/>
            </a:solidFill>
            <a:round/>
            <a:headEnd/>
            <a:tailEnd/>
          </a:ln>
        </p:spPr>
        <p:txBody>
          <a:bodyPr/>
          <a:lstStyle/>
          <a:p>
            <a:pPr eaLnBrk="0" hangingPunct="0"/>
            <a:endParaRPr lang="en-US"/>
          </a:p>
        </p:txBody>
      </p:sp>
      <p:sp>
        <p:nvSpPr>
          <p:cNvPr id="955476" name="Oval 84"/>
          <p:cNvSpPr>
            <a:spLocks noChangeArrowheads="1"/>
          </p:cNvSpPr>
          <p:nvPr/>
        </p:nvSpPr>
        <p:spPr bwMode="auto">
          <a:xfrm>
            <a:off x="2343150" y="2579688"/>
            <a:ext cx="142875" cy="142875"/>
          </a:xfrm>
          <a:prstGeom prst="ellipse">
            <a:avLst/>
          </a:prstGeom>
          <a:solidFill>
            <a:srgbClr val="0066FF"/>
          </a:solidFill>
          <a:ln w="12700">
            <a:solidFill>
              <a:srgbClr val="0066FF"/>
            </a:solidFill>
            <a:round/>
            <a:headEnd/>
            <a:tailEnd/>
          </a:ln>
        </p:spPr>
        <p:txBody>
          <a:bodyPr/>
          <a:lstStyle/>
          <a:p>
            <a:pPr eaLnBrk="0" hangingPunct="0"/>
            <a:endParaRPr lang="en-US"/>
          </a:p>
        </p:txBody>
      </p:sp>
      <p:grpSp>
        <p:nvGrpSpPr>
          <p:cNvPr id="955477" name="Group 85"/>
          <p:cNvGrpSpPr>
            <a:grpSpLocks/>
          </p:cNvGrpSpPr>
          <p:nvPr/>
        </p:nvGrpSpPr>
        <p:grpSpPr bwMode="auto">
          <a:xfrm>
            <a:off x="2352675" y="2565400"/>
            <a:ext cx="122238" cy="169863"/>
            <a:chOff x="1388" y="1618"/>
            <a:chExt cx="77" cy="107"/>
          </a:xfrm>
        </p:grpSpPr>
        <p:sp>
          <p:nvSpPr>
            <p:cNvPr id="72752" name="Line 86"/>
            <p:cNvSpPr>
              <a:spLocks noChangeShapeType="1"/>
            </p:cNvSpPr>
            <p:nvPr/>
          </p:nvSpPr>
          <p:spPr bwMode="auto">
            <a:xfrm>
              <a:off x="1426" y="1618"/>
              <a:ext cx="1" cy="101"/>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53" name="Line 87"/>
            <p:cNvSpPr>
              <a:spLocks noChangeShapeType="1"/>
            </p:cNvSpPr>
            <p:nvPr/>
          </p:nvSpPr>
          <p:spPr bwMode="auto">
            <a:xfrm>
              <a:off x="1388" y="1623"/>
              <a:ext cx="77" cy="0"/>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54" name="Line 88"/>
            <p:cNvSpPr>
              <a:spLocks noChangeShapeType="1"/>
            </p:cNvSpPr>
            <p:nvPr/>
          </p:nvSpPr>
          <p:spPr bwMode="auto">
            <a:xfrm>
              <a:off x="1388" y="1725"/>
              <a:ext cx="77" cy="0"/>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55481" name="Oval 89"/>
          <p:cNvSpPr>
            <a:spLocks noChangeArrowheads="1"/>
          </p:cNvSpPr>
          <p:nvPr/>
        </p:nvSpPr>
        <p:spPr bwMode="auto">
          <a:xfrm>
            <a:off x="3789363" y="3756025"/>
            <a:ext cx="142875" cy="142875"/>
          </a:xfrm>
          <a:prstGeom prst="ellipse">
            <a:avLst/>
          </a:prstGeom>
          <a:solidFill>
            <a:srgbClr val="008000"/>
          </a:solidFill>
          <a:ln w="12700">
            <a:solidFill>
              <a:srgbClr val="008000"/>
            </a:solidFill>
            <a:round/>
            <a:headEnd/>
            <a:tailEnd/>
          </a:ln>
        </p:spPr>
        <p:txBody>
          <a:bodyPr/>
          <a:lstStyle/>
          <a:p>
            <a:pPr eaLnBrk="0" hangingPunct="0"/>
            <a:endParaRPr lang="en-US"/>
          </a:p>
        </p:txBody>
      </p:sp>
      <p:sp>
        <p:nvSpPr>
          <p:cNvPr id="955482" name="Rectangle 90"/>
          <p:cNvSpPr>
            <a:spLocks noChangeArrowheads="1"/>
          </p:cNvSpPr>
          <p:nvPr/>
        </p:nvSpPr>
        <p:spPr bwMode="auto">
          <a:xfrm>
            <a:off x="6021388" y="2324100"/>
            <a:ext cx="3889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r>
              <a:rPr lang="en-US">
                <a:solidFill>
                  <a:srgbClr val="0066FF"/>
                </a:solidFill>
                <a:latin typeface="Arial Narrow" pitchFamily="34" charset="0"/>
              </a:rPr>
              <a:t>WT</a:t>
            </a:r>
            <a:endParaRPr lang="en-US">
              <a:solidFill>
                <a:srgbClr val="0066FF"/>
              </a:solidFill>
            </a:endParaRPr>
          </a:p>
        </p:txBody>
      </p:sp>
      <p:sp>
        <p:nvSpPr>
          <p:cNvPr id="955483" name="Rectangle 91"/>
          <p:cNvSpPr>
            <a:spLocks noChangeArrowheads="1"/>
          </p:cNvSpPr>
          <p:nvPr/>
        </p:nvSpPr>
        <p:spPr bwMode="auto">
          <a:xfrm>
            <a:off x="6021388" y="3705225"/>
            <a:ext cx="11525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8000"/>
                </a:solidFill>
                <a:latin typeface="Arial Narrow" pitchFamily="34" charset="0"/>
              </a:rPr>
              <a:t>AQP1-null</a:t>
            </a:r>
            <a:endParaRPr lang="en-US">
              <a:solidFill>
                <a:srgbClr val="008000"/>
              </a:solidFill>
            </a:endParaRPr>
          </a:p>
        </p:txBody>
      </p:sp>
      <p:sp>
        <p:nvSpPr>
          <p:cNvPr id="72742" name="Rectangle 92"/>
          <p:cNvSpPr>
            <a:spLocks noChangeArrowheads="1"/>
          </p:cNvSpPr>
          <p:nvPr/>
        </p:nvSpPr>
        <p:spPr bwMode="auto">
          <a:xfrm>
            <a:off x="4725988" y="5921375"/>
            <a:ext cx="4460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Day</a:t>
            </a:r>
            <a:endParaRPr lang="en-US"/>
          </a:p>
        </p:txBody>
      </p:sp>
      <p:sp>
        <p:nvSpPr>
          <p:cNvPr id="72743" name="Rectangle 93"/>
          <p:cNvSpPr>
            <a:spLocks noChangeArrowheads="1"/>
          </p:cNvSpPr>
          <p:nvPr/>
        </p:nvSpPr>
        <p:spPr bwMode="auto">
          <a:xfrm>
            <a:off x="449263" y="3635375"/>
            <a:ext cx="11826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solidFill>
                  <a:srgbClr val="000000"/>
                </a:solidFill>
                <a:latin typeface="Arial Narrow" pitchFamily="34" charset="0"/>
              </a:rPr>
              <a:t>Arterial pH</a:t>
            </a:r>
            <a:endParaRPr lang="en-US"/>
          </a:p>
        </p:txBody>
      </p:sp>
      <p:sp>
        <p:nvSpPr>
          <p:cNvPr id="72744" name="Line 94"/>
          <p:cNvSpPr>
            <a:spLocks noChangeShapeType="1"/>
          </p:cNvSpPr>
          <p:nvPr/>
        </p:nvSpPr>
        <p:spPr bwMode="auto">
          <a:xfrm>
            <a:off x="2141538" y="5502275"/>
            <a:ext cx="55880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55495" name="Group 103"/>
          <p:cNvGrpSpPr>
            <a:grpSpLocks/>
          </p:cNvGrpSpPr>
          <p:nvPr/>
        </p:nvGrpSpPr>
        <p:grpSpPr bwMode="auto">
          <a:xfrm>
            <a:off x="2509838" y="1874838"/>
            <a:ext cx="5010150" cy="452437"/>
            <a:chOff x="1581" y="1181"/>
            <a:chExt cx="3156" cy="285"/>
          </a:xfrm>
        </p:grpSpPr>
        <p:sp>
          <p:nvSpPr>
            <p:cNvPr id="72747" name="Rectangle 96"/>
            <p:cNvSpPr>
              <a:spLocks noChangeArrowheads="1"/>
            </p:cNvSpPr>
            <p:nvPr/>
          </p:nvSpPr>
          <p:spPr bwMode="auto">
            <a:xfrm>
              <a:off x="1581" y="1181"/>
              <a:ext cx="315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solidFill>
                    <a:schemeClr val="tx1"/>
                  </a:solidFill>
                  <a:latin typeface="Arial Narrow" pitchFamily="34" charset="0"/>
                </a:rPr>
                <a:t>NH</a:t>
              </a:r>
              <a:r>
                <a:rPr lang="en-US" baseline="-25000">
                  <a:solidFill>
                    <a:schemeClr val="tx1"/>
                  </a:solidFill>
                  <a:latin typeface="Arial Narrow" pitchFamily="34" charset="0"/>
                </a:rPr>
                <a:t>4</a:t>
              </a:r>
              <a:r>
                <a:rPr lang="en-US">
                  <a:solidFill>
                    <a:schemeClr val="tx1"/>
                  </a:solidFill>
                  <a:latin typeface="Arial Narrow" pitchFamily="34" charset="0"/>
                </a:rPr>
                <a:t>Cl + Glucose in Drinking Water</a:t>
              </a:r>
              <a:endParaRPr lang="en-US" baseline="30000">
                <a:solidFill>
                  <a:schemeClr val="tx1"/>
                </a:solidFill>
                <a:latin typeface="Arial Narrow" pitchFamily="34" charset="0"/>
              </a:endParaRPr>
            </a:p>
          </p:txBody>
        </p:sp>
        <p:grpSp>
          <p:nvGrpSpPr>
            <p:cNvPr id="72748" name="Group 102"/>
            <p:cNvGrpSpPr>
              <a:grpSpLocks/>
            </p:cNvGrpSpPr>
            <p:nvPr/>
          </p:nvGrpSpPr>
          <p:grpSpPr bwMode="auto">
            <a:xfrm>
              <a:off x="1585" y="1426"/>
              <a:ext cx="3152" cy="40"/>
              <a:chOff x="1585" y="1426"/>
              <a:chExt cx="3152" cy="40"/>
            </a:xfrm>
          </p:grpSpPr>
          <p:sp>
            <p:nvSpPr>
              <p:cNvPr id="72749" name="Line 98"/>
              <p:cNvSpPr>
                <a:spLocks noChangeShapeType="1"/>
              </p:cNvSpPr>
              <p:nvPr/>
            </p:nvSpPr>
            <p:spPr bwMode="auto">
              <a:xfrm>
                <a:off x="1585" y="1426"/>
                <a:ext cx="315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50" name="Line 99"/>
              <p:cNvSpPr>
                <a:spLocks noChangeShapeType="1"/>
              </p:cNvSpPr>
              <p:nvPr/>
            </p:nvSpPr>
            <p:spPr bwMode="auto">
              <a:xfrm>
                <a:off x="1590" y="1426"/>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51" name="Line 100"/>
              <p:cNvSpPr>
                <a:spLocks noChangeShapeType="1"/>
              </p:cNvSpPr>
              <p:nvPr/>
            </p:nvSpPr>
            <p:spPr bwMode="auto">
              <a:xfrm>
                <a:off x="4731" y="1426"/>
                <a:ext cx="1" cy="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955493" name="Rectangle 101"/>
          <p:cNvSpPr>
            <a:spLocks noChangeArrowheads="1"/>
          </p:cNvSpPr>
          <p:nvPr/>
        </p:nvSpPr>
        <p:spPr bwMode="auto">
          <a:xfrm>
            <a:off x="2216150" y="2870200"/>
            <a:ext cx="3889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r>
              <a:rPr lang="en-US">
                <a:solidFill>
                  <a:srgbClr val="0066FF"/>
                </a:solidFill>
                <a:latin typeface="Arial Narrow" pitchFamily="34" charset="0"/>
              </a:rPr>
              <a:t>WT</a:t>
            </a:r>
            <a:endParaRPr lang="en-US">
              <a:solidFill>
                <a:srgbClr val="0066FF"/>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55476"/>
                                        </p:tgtEl>
                                        <p:attrNameLst>
                                          <p:attrName>style.visibility</p:attrName>
                                        </p:attrNameLst>
                                      </p:cBhvr>
                                      <p:to>
                                        <p:strVal val="visible"/>
                                      </p:to>
                                    </p:set>
                                    <p:animEffect transition="in" filter="dissolve">
                                      <p:cBhvr>
                                        <p:cTn id="7" dur="500"/>
                                        <p:tgtEl>
                                          <p:spTgt spid="95547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955477"/>
                                        </p:tgtEl>
                                        <p:attrNameLst>
                                          <p:attrName>style.visibility</p:attrName>
                                        </p:attrNameLst>
                                      </p:cBhvr>
                                      <p:to>
                                        <p:strVal val="visible"/>
                                      </p:to>
                                    </p:set>
                                    <p:animEffect transition="in" filter="dissolve">
                                      <p:cBhvr>
                                        <p:cTn id="11" dur="500"/>
                                        <p:tgtEl>
                                          <p:spTgt spid="955477"/>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955493"/>
                                        </p:tgtEl>
                                        <p:attrNameLst>
                                          <p:attrName>style.visibility</p:attrName>
                                        </p:attrNameLst>
                                      </p:cBhvr>
                                      <p:to>
                                        <p:strVal val="visible"/>
                                      </p:to>
                                    </p:set>
                                    <p:animEffect transition="in" filter="dissolve">
                                      <p:cBhvr>
                                        <p:cTn id="15" dur="500"/>
                                        <p:tgtEl>
                                          <p:spTgt spid="95549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955495"/>
                                        </p:tgtEl>
                                        <p:attrNameLst>
                                          <p:attrName>style.visibility</p:attrName>
                                        </p:attrNameLst>
                                      </p:cBhvr>
                                      <p:to>
                                        <p:strVal val="visible"/>
                                      </p:to>
                                    </p:set>
                                    <p:animEffect transition="in" filter="dissolve">
                                      <p:cBhvr>
                                        <p:cTn id="20" dur="500"/>
                                        <p:tgtEl>
                                          <p:spTgt spid="95549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55453"/>
                                        </p:tgtEl>
                                        <p:attrNameLst>
                                          <p:attrName>style.visibility</p:attrName>
                                        </p:attrNameLst>
                                      </p:cBhvr>
                                      <p:to>
                                        <p:strVal val="visible"/>
                                      </p:to>
                                    </p:set>
                                    <p:animEffect transition="in" filter="dissolve">
                                      <p:cBhvr>
                                        <p:cTn id="25" dur="500"/>
                                        <p:tgtEl>
                                          <p:spTgt spid="955453"/>
                                        </p:tgtEl>
                                      </p:cBhvr>
                                    </p:animEffect>
                                  </p:childTnLst>
                                </p:cTn>
                              </p:par>
                            </p:childTnLst>
                          </p:cTn>
                        </p:par>
                        <p:par>
                          <p:cTn id="26" fill="hold" nodeType="afterGroup">
                            <p:stCondLst>
                              <p:cond delay="500"/>
                            </p:stCondLst>
                            <p:childTnLst>
                              <p:par>
                                <p:cTn id="27" presetID="9" presetClass="entr" presetSubtype="0" fill="hold" nodeType="afterEffect">
                                  <p:stCondLst>
                                    <p:cond delay="0"/>
                                  </p:stCondLst>
                                  <p:childTnLst>
                                    <p:set>
                                      <p:cBhvr>
                                        <p:cTn id="28" dur="1" fill="hold">
                                          <p:stCondLst>
                                            <p:cond delay="0"/>
                                          </p:stCondLst>
                                        </p:cTn>
                                        <p:tgtEl>
                                          <p:spTgt spid="955454"/>
                                        </p:tgtEl>
                                        <p:attrNameLst>
                                          <p:attrName>style.visibility</p:attrName>
                                        </p:attrNameLst>
                                      </p:cBhvr>
                                      <p:to>
                                        <p:strVal val="visible"/>
                                      </p:to>
                                    </p:set>
                                    <p:animEffect transition="in" filter="dissolve">
                                      <p:cBhvr>
                                        <p:cTn id="29" dur="500"/>
                                        <p:tgtEl>
                                          <p:spTgt spid="955454"/>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955466"/>
                                        </p:tgtEl>
                                        <p:attrNameLst>
                                          <p:attrName>style.visibility</p:attrName>
                                        </p:attrNameLst>
                                      </p:cBhvr>
                                      <p:to>
                                        <p:strVal val="visible"/>
                                      </p:to>
                                    </p:set>
                                    <p:animEffect transition="in" filter="dissolve">
                                      <p:cBhvr>
                                        <p:cTn id="34" dur="500"/>
                                        <p:tgtEl>
                                          <p:spTgt spid="955466"/>
                                        </p:tgtEl>
                                      </p:cBhvr>
                                    </p:animEffect>
                                  </p:childTnLst>
                                </p:cTn>
                              </p:par>
                            </p:childTnLst>
                          </p:cTn>
                        </p:par>
                        <p:par>
                          <p:cTn id="35" fill="hold" nodeType="afterGroup">
                            <p:stCondLst>
                              <p:cond delay="500"/>
                            </p:stCondLst>
                            <p:childTnLst>
                              <p:par>
                                <p:cTn id="36" presetID="9" presetClass="entr" presetSubtype="0" fill="hold" nodeType="afterEffect">
                                  <p:stCondLst>
                                    <p:cond delay="0"/>
                                  </p:stCondLst>
                                  <p:childTnLst>
                                    <p:set>
                                      <p:cBhvr>
                                        <p:cTn id="37" dur="1" fill="hold">
                                          <p:stCondLst>
                                            <p:cond delay="0"/>
                                          </p:stCondLst>
                                        </p:cTn>
                                        <p:tgtEl>
                                          <p:spTgt spid="955462"/>
                                        </p:tgtEl>
                                        <p:attrNameLst>
                                          <p:attrName>style.visibility</p:attrName>
                                        </p:attrNameLst>
                                      </p:cBhvr>
                                      <p:to>
                                        <p:strVal val="visible"/>
                                      </p:to>
                                    </p:set>
                                    <p:animEffect transition="in" filter="dissolve">
                                      <p:cBhvr>
                                        <p:cTn id="38" dur="500"/>
                                        <p:tgtEl>
                                          <p:spTgt spid="95546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955473"/>
                                        </p:tgtEl>
                                        <p:attrNameLst>
                                          <p:attrName>style.visibility</p:attrName>
                                        </p:attrNameLst>
                                      </p:cBhvr>
                                      <p:to>
                                        <p:strVal val="visible"/>
                                      </p:to>
                                    </p:set>
                                    <p:animEffect transition="in" filter="wipe(left)">
                                      <p:cBhvr>
                                        <p:cTn id="43" dur="500"/>
                                        <p:tgtEl>
                                          <p:spTgt spid="95547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xit" presetSubtype="0" fill="hold" grpId="1" nodeType="clickEffect">
                                  <p:stCondLst>
                                    <p:cond delay="0"/>
                                  </p:stCondLst>
                                  <p:childTnLst>
                                    <p:animEffect transition="out" filter="dissolve">
                                      <p:cBhvr>
                                        <p:cTn id="47" dur="500"/>
                                        <p:tgtEl>
                                          <p:spTgt spid="955493"/>
                                        </p:tgtEl>
                                      </p:cBhvr>
                                    </p:animEffect>
                                    <p:set>
                                      <p:cBhvr>
                                        <p:cTn id="48" dur="1" fill="hold">
                                          <p:stCondLst>
                                            <p:cond delay="499"/>
                                          </p:stCondLst>
                                        </p:cTn>
                                        <p:tgtEl>
                                          <p:spTgt spid="955493"/>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955482"/>
                                        </p:tgtEl>
                                        <p:attrNameLst>
                                          <p:attrName>style.visibility</p:attrName>
                                        </p:attrNameLst>
                                      </p:cBhvr>
                                      <p:to>
                                        <p:strVal val="visible"/>
                                      </p:to>
                                    </p:set>
                                    <p:animEffect transition="in" filter="dissolve">
                                      <p:cBhvr>
                                        <p:cTn id="51" dur="500"/>
                                        <p:tgtEl>
                                          <p:spTgt spid="95548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955483"/>
                                        </p:tgtEl>
                                        <p:attrNameLst>
                                          <p:attrName>style.visibility</p:attrName>
                                        </p:attrNameLst>
                                      </p:cBhvr>
                                      <p:to>
                                        <p:strVal val="visible"/>
                                      </p:to>
                                    </p:set>
                                    <p:animEffect transition="in" filter="dissolve">
                                      <p:cBhvr>
                                        <p:cTn id="56" dur="500"/>
                                        <p:tgtEl>
                                          <p:spTgt spid="95548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955475"/>
                                        </p:tgtEl>
                                        <p:attrNameLst>
                                          <p:attrName>style.visibility</p:attrName>
                                        </p:attrNameLst>
                                      </p:cBhvr>
                                      <p:to>
                                        <p:strVal val="visible"/>
                                      </p:to>
                                    </p:set>
                                    <p:animEffect transition="in" filter="dissolve">
                                      <p:cBhvr>
                                        <p:cTn id="61" dur="500"/>
                                        <p:tgtEl>
                                          <p:spTgt spid="955475"/>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955481"/>
                                        </p:tgtEl>
                                        <p:attrNameLst>
                                          <p:attrName>style.visibility</p:attrName>
                                        </p:attrNameLst>
                                      </p:cBhvr>
                                      <p:to>
                                        <p:strVal val="visible"/>
                                      </p:to>
                                    </p:set>
                                    <p:animEffect transition="in" filter="dissolve">
                                      <p:cBhvr>
                                        <p:cTn id="66" dur="500"/>
                                        <p:tgtEl>
                                          <p:spTgt spid="955481"/>
                                        </p:tgtEl>
                                      </p:cBhvr>
                                    </p:animEffect>
                                  </p:childTnLst>
                                </p:cTn>
                              </p:par>
                            </p:childTnLst>
                          </p:cTn>
                        </p:par>
                        <p:par>
                          <p:cTn id="67" fill="hold" nodeType="afterGroup">
                            <p:stCondLst>
                              <p:cond delay="500"/>
                            </p:stCondLst>
                            <p:childTnLst>
                              <p:par>
                                <p:cTn id="68" presetID="9" presetClass="entr" presetSubtype="0" fill="hold" nodeType="afterEffect">
                                  <p:stCondLst>
                                    <p:cond delay="0"/>
                                  </p:stCondLst>
                                  <p:childTnLst>
                                    <p:set>
                                      <p:cBhvr>
                                        <p:cTn id="69" dur="1" fill="hold">
                                          <p:stCondLst>
                                            <p:cond delay="0"/>
                                          </p:stCondLst>
                                        </p:cTn>
                                        <p:tgtEl>
                                          <p:spTgt spid="955458"/>
                                        </p:tgtEl>
                                        <p:attrNameLst>
                                          <p:attrName>style.visibility</p:attrName>
                                        </p:attrNameLst>
                                      </p:cBhvr>
                                      <p:to>
                                        <p:strVal val="visible"/>
                                      </p:to>
                                    </p:set>
                                    <p:animEffect transition="in" filter="dissolve">
                                      <p:cBhvr>
                                        <p:cTn id="70" dur="500"/>
                                        <p:tgtEl>
                                          <p:spTgt spid="955458"/>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955471"/>
                                        </p:tgtEl>
                                        <p:attrNameLst>
                                          <p:attrName>style.visibility</p:attrName>
                                        </p:attrNameLst>
                                      </p:cBhvr>
                                      <p:to>
                                        <p:strVal val="visible"/>
                                      </p:to>
                                    </p:set>
                                    <p:animEffect transition="in" filter="dissolve">
                                      <p:cBhvr>
                                        <p:cTn id="75" dur="500"/>
                                        <p:tgtEl>
                                          <p:spTgt spid="955471"/>
                                        </p:tgtEl>
                                      </p:cBhvr>
                                    </p:animEffect>
                                  </p:childTnLst>
                                </p:cTn>
                              </p:par>
                            </p:childTnLst>
                          </p:cTn>
                        </p:par>
                        <p:par>
                          <p:cTn id="76" fill="hold" nodeType="afterGroup">
                            <p:stCondLst>
                              <p:cond delay="500"/>
                            </p:stCondLst>
                            <p:childTnLst>
                              <p:par>
                                <p:cTn id="77" presetID="9" presetClass="entr" presetSubtype="0" fill="hold" nodeType="afterEffect">
                                  <p:stCondLst>
                                    <p:cond delay="0"/>
                                  </p:stCondLst>
                                  <p:childTnLst>
                                    <p:set>
                                      <p:cBhvr>
                                        <p:cTn id="78" dur="1" fill="hold">
                                          <p:stCondLst>
                                            <p:cond delay="0"/>
                                          </p:stCondLst>
                                        </p:cTn>
                                        <p:tgtEl>
                                          <p:spTgt spid="955467"/>
                                        </p:tgtEl>
                                        <p:attrNameLst>
                                          <p:attrName>style.visibility</p:attrName>
                                        </p:attrNameLst>
                                      </p:cBhvr>
                                      <p:to>
                                        <p:strVal val="visible"/>
                                      </p:to>
                                    </p:set>
                                    <p:animEffect transition="in" filter="dissolve">
                                      <p:cBhvr>
                                        <p:cTn id="79" dur="500"/>
                                        <p:tgtEl>
                                          <p:spTgt spid="955467"/>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22" presetClass="entr" presetSubtype="8" fill="hold" grpId="0" nodeType="clickEffect">
                                  <p:stCondLst>
                                    <p:cond delay="0"/>
                                  </p:stCondLst>
                                  <p:childTnLst>
                                    <p:set>
                                      <p:cBhvr>
                                        <p:cTn id="83" dur="1" fill="hold">
                                          <p:stCondLst>
                                            <p:cond delay="0"/>
                                          </p:stCondLst>
                                        </p:cTn>
                                        <p:tgtEl>
                                          <p:spTgt spid="955474"/>
                                        </p:tgtEl>
                                        <p:attrNameLst>
                                          <p:attrName>style.visibility</p:attrName>
                                        </p:attrNameLst>
                                      </p:cBhvr>
                                      <p:to>
                                        <p:strVal val="visible"/>
                                      </p:to>
                                    </p:set>
                                    <p:animEffect transition="in" filter="wipe(left)">
                                      <p:cBhvr>
                                        <p:cTn id="84" dur="500"/>
                                        <p:tgtEl>
                                          <p:spTgt spid="9554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5453" grpId="0" animBg="1"/>
      <p:bldP spid="955466" grpId="0" animBg="1"/>
      <p:bldP spid="955471" grpId="0" animBg="1"/>
      <p:bldP spid="955473" grpId="0" animBg="1"/>
      <p:bldP spid="955474" grpId="0" animBg="1"/>
      <p:bldP spid="955475" grpId="0" animBg="1"/>
      <p:bldP spid="955476" grpId="0" animBg="1"/>
      <p:bldP spid="955481" grpId="0" animBg="1"/>
      <p:bldP spid="955482" grpId="0"/>
      <p:bldP spid="955483" grpId="0"/>
      <p:bldP spid="955493" grpId="0"/>
      <p:bldP spid="955493" grpId="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Running Conclusions</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73731" name="Group 3"/>
          <p:cNvGrpSpPr>
            <a:grpSpLocks/>
          </p:cNvGrpSpPr>
          <p:nvPr/>
        </p:nvGrpSpPr>
        <p:grpSpPr bwMode="auto">
          <a:xfrm>
            <a:off x="2273300" y="1200150"/>
            <a:ext cx="4565650" cy="0"/>
            <a:chOff x="0" y="672"/>
            <a:chExt cx="2876" cy="0"/>
          </a:xfrm>
        </p:grpSpPr>
        <p:sp>
          <p:nvSpPr>
            <p:cNvPr id="73735"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36"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3302" name="Rectangle 6"/>
          <p:cNvSpPr>
            <a:spLocks noChangeArrowheads="1"/>
          </p:cNvSpPr>
          <p:nvPr/>
        </p:nvSpPr>
        <p:spPr bwMode="auto">
          <a:xfrm>
            <a:off x="609600" y="1733550"/>
            <a:ext cx="8534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Knocking out AQP1 reduces HCO</a:t>
            </a:r>
            <a:r>
              <a:rPr lang="en-US" sz="3200" baseline="-25000">
                <a:solidFill>
                  <a:schemeClr val="tx1"/>
                </a:solidFill>
                <a:latin typeface="Arial Narrow" pitchFamily="34" charset="0"/>
              </a:rPr>
              <a:t>3</a:t>
            </a:r>
            <a:r>
              <a:rPr lang="en-US" sz="3200">
                <a:solidFill>
                  <a:schemeClr val="tx1"/>
                </a:solidFill>
                <a:latin typeface="Arial Narrow" pitchFamily="34" charset="0"/>
              </a:rPr>
              <a:t> reabsorption by 40%–60%</a:t>
            </a:r>
          </a:p>
        </p:txBody>
      </p:sp>
      <p:sp>
        <p:nvSpPr>
          <p:cNvPr id="823303" name="Rectangle 7"/>
          <p:cNvSpPr>
            <a:spLocks noChangeArrowheads="1"/>
          </p:cNvSpPr>
          <p:nvPr/>
        </p:nvSpPr>
        <p:spPr bwMode="auto">
          <a:xfrm>
            <a:off x="609600" y="272415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About 60% of the CO</a:t>
            </a:r>
            <a:r>
              <a:rPr lang="en-US" sz="3200" baseline="-25000">
                <a:solidFill>
                  <a:schemeClr val="tx1"/>
                </a:solidFill>
                <a:latin typeface="Arial Narrow" pitchFamily="34" charset="0"/>
              </a:rPr>
              <a:t>2</a:t>
            </a:r>
            <a:r>
              <a:rPr lang="en-US" sz="3200">
                <a:solidFill>
                  <a:schemeClr val="tx1"/>
                </a:solidFill>
                <a:latin typeface="Arial Narrow" pitchFamily="34" charset="0"/>
              </a:rPr>
              <a:t> permeability of the proximal-tubule epithelium requires AQP1</a:t>
            </a:r>
            <a:endParaRPr lang="en-US" sz="3200" u="sng">
              <a:solidFill>
                <a:schemeClr val="tx1"/>
              </a:solidFill>
              <a:latin typeface="Arial Narrow" pitchFamily="34" charset="0"/>
            </a:endParaRPr>
          </a:p>
        </p:txBody>
      </p:sp>
      <p:sp>
        <p:nvSpPr>
          <p:cNvPr id="823306" name="Rectangle 10"/>
          <p:cNvSpPr>
            <a:spLocks noChangeArrowheads="1"/>
          </p:cNvSpPr>
          <p:nvPr/>
        </p:nvSpPr>
        <p:spPr bwMode="auto">
          <a:xfrm>
            <a:off x="644525" y="3743325"/>
            <a:ext cx="8142288"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a:solidFill>
                  <a:schemeClr val="tx1"/>
                </a:solidFill>
                <a:latin typeface="Arial Narrow" pitchFamily="34" charset="0"/>
              </a:rPr>
              <a:t>AQP1-null mice exhibit a major defect in defending arterial pH in the face of metabolic acidosis </a:t>
            </a:r>
            <a:endParaRPr lang="en-US" sz="3200" u="sng">
              <a:solidFill>
                <a:schemeClr val="tx1"/>
              </a:solidFill>
              <a:latin typeface="Arial Narrow"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23302"/>
                                        </p:tgtEl>
                                        <p:attrNameLst>
                                          <p:attrName>style.visibility</p:attrName>
                                        </p:attrNameLst>
                                      </p:cBhvr>
                                      <p:to>
                                        <p:strVal val="visible"/>
                                      </p:to>
                                    </p:set>
                                    <p:animEffect transition="in" filter="dissolve">
                                      <p:cBhvr>
                                        <p:cTn id="7" dur="1000"/>
                                        <p:tgtEl>
                                          <p:spTgt spid="8233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23303"/>
                                        </p:tgtEl>
                                        <p:attrNameLst>
                                          <p:attrName>style.visibility</p:attrName>
                                        </p:attrNameLst>
                                      </p:cBhvr>
                                      <p:to>
                                        <p:strVal val="visible"/>
                                      </p:to>
                                    </p:set>
                                    <p:animEffect transition="in" filter="dissolve">
                                      <p:cBhvr>
                                        <p:cTn id="12" dur="500"/>
                                        <p:tgtEl>
                                          <p:spTgt spid="82330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23306"/>
                                        </p:tgtEl>
                                        <p:attrNameLst>
                                          <p:attrName>style.visibility</p:attrName>
                                        </p:attrNameLst>
                                      </p:cBhvr>
                                      <p:to>
                                        <p:strVal val="visible"/>
                                      </p:to>
                                    </p:set>
                                    <p:animEffect transition="in" filter="dissolve">
                                      <p:cBhvr>
                                        <p:cTn id="17" dur="500"/>
                                        <p:tgtEl>
                                          <p:spTgt spid="823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3302" grpId="0"/>
      <p:bldP spid="823303" grpId="0"/>
      <p:bldP spid="82330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552450"/>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dirty="0" smtClean="0">
                <a:solidFill>
                  <a:schemeClr val="tx1"/>
                </a:solidFill>
                <a:latin typeface="Arial Narrow" pitchFamily="34" charset="0"/>
              </a:rPr>
              <a:t>Gas Channels Workshop</a:t>
            </a:r>
            <a:r>
              <a:rPr lang="en-US" sz="4000" b="1" dirty="0">
                <a:solidFill>
                  <a:schemeClr val="tx1"/>
                </a:solidFill>
                <a:latin typeface="Arial Narrow" pitchFamily="34" charset="0"/>
              </a:rPr>
              <a:t/>
            </a:r>
            <a:br>
              <a:rPr lang="en-US" sz="4000" b="1" dirty="0">
                <a:solidFill>
                  <a:schemeClr val="tx1"/>
                </a:solidFill>
                <a:latin typeface="Arial Narrow" pitchFamily="34" charset="0"/>
              </a:rPr>
            </a:br>
            <a:endParaRPr lang="en-US" sz="4000" b="1" baseline="-25000" dirty="0">
              <a:solidFill>
                <a:schemeClr val="tx1"/>
              </a:solidFill>
              <a:latin typeface="Arial Narrow" pitchFamily="34" charset="0"/>
            </a:endParaRPr>
          </a:p>
        </p:txBody>
      </p:sp>
      <p:sp>
        <p:nvSpPr>
          <p:cNvPr id="555014" name="Rectangle 6"/>
          <p:cNvSpPr>
            <a:spLocks noChangeArrowheads="1"/>
          </p:cNvSpPr>
          <p:nvPr/>
        </p:nvSpPr>
        <p:spPr bwMode="auto">
          <a:xfrm>
            <a:off x="609600" y="2017075"/>
            <a:ext cx="8382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dirty="0" smtClean="0">
                <a:solidFill>
                  <a:schemeClr val="tx1"/>
                </a:solidFill>
                <a:latin typeface="Arial Narrow" pitchFamily="34" charset="0"/>
              </a:rPr>
              <a:t>We will discuss the physiological role of gas channels tomorrow</a:t>
            </a:r>
            <a:endParaRPr lang="en-US" sz="3200" dirty="0">
              <a:solidFill>
                <a:schemeClr val="tx1"/>
              </a:solidFill>
              <a:latin typeface="Arial Narrow" pitchFamily="34" charset="0"/>
            </a:endParaRPr>
          </a:p>
        </p:txBody>
      </p:sp>
      <p:grpSp>
        <p:nvGrpSpPr>
          <p:cNvPr id="22534" name="Group 9"/>
          <p:cNvGrpSpPr>
            <a:grpSpLocks/>
          </p:cNvGrpSpPr>
          <p:nvPr/>
        </p:nvGrpSpPr>
        <p:grpSpPr bwMode="auto">
          <a:xfrm>
            <a:off x="2273300" y="1228725"/>
            <a:ext cx="4565650" cy="0"/>
            <a:chOff x="0" y="672"/>
            <a:chExt cx="2876" cy="0"/>
          </a:xfrm>
        </p:grpSpPr>
        <p:sp>
          <p:nvSpPr>
            <p:cNvPr id="22535" name="Line 10"/>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11"/>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extLst>
      <p:ext uri="{BB962C8B-B14F-4D97-AF65-F5344CB8AC3E}">
        <p14:creationId xmlns:p14="http://schemas.microsoft.com/office/powerpoint/2010/main" val="34625263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5014"/>
                                        </p:tgtEl>
                                        <p:attrNameLst>
                                          <p:attrName>style.visibility</p:attrName>
                                        </p:attrNameLst>
                                      </p:cBhvr>
                                      <p:to>
                                        <p:strVal val="visible"/>
                                      </p:to>
                                    </p:set>
                                    <p:animEffect transition="in" filter="dissolve">
                                      <p:cBhvr>
                                        <p:cTn id="7" dur="1000"/>
                                        <p:tgtEl>
                                          <p:spTgt spid="555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501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nvSpPr>
        <p:spPr bwMode="auto">
          <a:xfrm>
            <a:off x="0" y="3048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000" b="1">
                <a:solidFill>
                  <a:schemeClr val="tx1"/>
                </a:solidFill>
                <a:latin typeface="Arial Narrow" pitchFamily="34" charset="0"/>
              </a:rPr>
              <a:t>Outline</a:t>
            </a:r>
          </a:p>
        </p:txBody>
      </p:sp>
      <p:sp>
        <p:nvSpPr>
          <p:cNvPr id="74755" name="Rectangle 3"/>
          <p:cNvSpPr>
            <a:spLocks noChangeArrowheads="1"/>
          </p:cNvSpPr>
          <p:nvPr/>
        </p:nvSpPr>
        <p:spPr bwMode="auto">
          <a:xfrm>
            <a:off x="2266950" y="1581150"/>
            <a:ext cx="6729413" cy="4705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marL="342900" indent="-342900" eaLnBrk="0" hangingPunct="0">
              <a:spcBef>
                <a:spcPct val="20000"/>
              </a:spcBef>
              <a:buFontTx/>
              <a:buChar char="•"/>
            </a:pPr>
            <a:r>
              <a:rPr lang="en-US" sz="2800">
                <a:solidFill>
                  <a:schemeClr val="tx1"/>
                </a:solidFill>
                <a:latin typeface="Arial Narrow" pitchFamily="34" charset="0"/>
              </a:rPr>
              <a:t>Background</a:t>
            </a:r>
          </a:p>
          <a:p>
            <a:pPr marL="342900" indent="-342900" eaLnBrk="0" hangingPunct="0">
              <a:spcBef>
                <a:spcPct val="20000"/>
              </a:spcBef>
              <a:buFontTx/>
              <a:buChar char="•"/>
            </a:pPr>
            <a:r>
              <a:rPr lang="en-US" sz="2800">
                <a:solidFill>
                  <a:schemeClr val="tx1"/>
                </a:solidFill>
                <a:latin typeface="Arial Narrow" pitchFamily="34" charset="0"/>
              </a:rPr>
              <a:t>Computer simulations</a:t>
            </a:r>
          </a:p>
          <a:p>
            <a:pPr marL="342900" indent="-342900" eaLnBrk="0" hangingPunct="0">
              <a:spcBef>
                <a:spcPct val="20000"/>
              </a:spcBef>
              <a:buFontTx/>
              <a:buChar char="•"/>
            </a:pPr>
            <a:r>
              <a:rPr lang="en-US" sz="2800">
                <a:solidFill>
                  <a:schemeClr val="tx1"/>
                </a:solidFill>
                <a:latin typeface="Arial Narrow" pitchFamily="34" charset="0"/>
              </a:rPr>
              <a:t>Gas selectivity by channels</a:t>
            </a:r>
          </a:p>
          <a:p>
            <a:pPr marL="342900" indent="-342900" eaLnBrk="0" hangingPunct="0">
              <a:spcBef>
                <a:spcPct val="20000"/>
              </a:spcBef>
              <a:buFontTx/>
              <a:buChar char="•"/>
            </a:pPr>
            <a:r>
              <a:rPr lang="en-US" sz="2800" b="1">
                <a:latin typeface="Arial Narrow" pitchFamily="34" charset="0"/>
              </a:rPr>
              <a:t>Physiological significance:</a:t>
            </a:r>
          </a:p>
          <a:p>
            <a:pPr marL="742950" lvl="1" indent="-285750" eaLnBrk="0" hangingPunct="0">
              <a:spcBef>
                <a:spcPct val="20000"/>
              </a:spcBef>
            </a:pPr>
            <a:r>
              <a:rPr lang="en-US">
                <a:solidFill>
                  <a:schemeClr val="tx1"/>
                </a:solidFill>
                <a:latin typeface="Arial Narrow" pitchFamily="34" charset="0"/>
              </a:rPr>
              <a:t>The renal proximal tubule</a:t>
            </a:r>
          </a:p>
          <a:p>
            <a:pPr marL="742950" lvl="1" indent="-285750" eaLnBrk="0" hangingPunct="0">
              <a:spcBef>
                <a:spcPct val="20000"/>
              </a:spcBef>
            </a:pPr>
            <a:r>
              <a:rPr lang="en-US" b="1">
                <a:latin typeface="Arial Narrow" pitchFamily="34" charset="0"/>
              </a:rPr>
              <a:t>Red Blood Cells</a:t>
            </a:r>
            <a:endParaRPr lang="en-US" b="1" baseline="-25000">
              <a:latin typeface="Arial Narrow" pitchFamily="34" charset="0"/>
            </a:endParaRPr>
          </a:p>
          <a:p>
            <a:pPr marL="342900" indent="-342900" eaLnBrk="0" hangingPunct="0">
              <a:spcBef>
                <a:spcPct val="20000"/>
              </a:spcBef>
              <a:buFontTx/>
              <a:buChar char="•"/>
            </a:pPr>
            <a:endParaRPr lang="en-US">
              <a:solidFill>
                <a:schemeClr val="tx1"/>
              </a:solidFill>
              <a:latin typeface="Arial Narrow" pitchFamily="34" charset="0"/>
            </a:endParaRPr>
          </a:p>
          <a:p>
            <a:pPr marL="342900" indent="-342900" eaLnBrk="0" hangingPunct="0">
              <a:spcBef>
                <a:spcPct val="20000"/>
              </a:spcBef>
            </a:pPr>
            <a:endParaRPr lang="en-US" sz="2800" b="1">
              <a:solidFill>
                <a:srgbClr val="FFFF00"/>
              </a:solidFill>
              <a:latin typeface="Arial Narrow" pitchFamily="34" charset="0"/>
            </a:endParaRPr>
          </a:p>
        </p:txBody>
      </p:sp>
      <p:grpSp>
        <p:nvGrpSpPr>
          <p:cNvPr id="74756" name="Group 4"/>
          <p:cNvGrpSpPr>
            <a:grpSpLocks/>
          </p:cNvGrpSpPr>
          <p:nvPr/>
        </p:nvGrpSpPr>
        <p:grpSpPr bwMode="auto">
          <a:xfrm>
            <a:off x="2273300" y="1200150"/>
            <a:ext cx="4565650" cy="0"/>
            <a:chOff x="0" y="672"/>
            <a:chExt cx="2876" cy="0"/>
          </a:xfrm>
        </p:grpSpPr>
        <p:sp>
          <p:nvSpPr>
            <p:cNvPr id="74757" name="Line 5"/>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58" name="Line 6"/>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ChangeArrowheads="1"/>
          </p:cNvSpPr>
          <p:nvPr/>
        </p:nvSpPr>
        <p:spPr bwMode="auto">
          <a:xfrm>
            <a:off x="0" y="485775"/>
            <a:ext cx="9144000" cy="109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algn="ctr" eaLnBrk="0" hangingPunct="0"/>
            <a:r>
              <a:rPr lang="en-US" sz="4400" b="1">
                <a:solidFill>
                  <a:schemeClr val="tx1"/>
                </a:solidFill>
                <a:latin typeface="Arial Narrow" pitchFamily="34" charset="0"/>
              </a:rPr>
              <a:t>Technical Approach</a:t>
            </a:r>
            <a:r>
              <a:rPr lang="en-US" sz="3800" b="1">
                <a:solidFill>
                  <a:schemeClr val="tx1"/>
                </a:solidFill>
                <a:latin typeface="Arial Narrow" pitchFamily="34" charset="0"/>
              </a:rPr>
              <a:t/>
            </a:r>
            <a:br>
              <a:rPr lang="en-US" sz="3800" b="1">
                <a:solidFill>
                  <a:schemeClr val="tx1"/>
                </a:solidFill>
                <a:latin typeface="Arial Narrow" pitchFamily="34" charset="0"/>
              </a:rPr>
            </a:br>
            <a:endParaRPr lang="en-US" sz="3600" b="1" baseline="-25000">
              <a:solidFill>
                <a:schemeClr val="tx1"/>
              </a:solidFill>
              <a:latin typeface="Arial Narrow" pitchFamily="34" charset="0"/>
            </a:endParaRPr>
          </a:p>
        </p:txBody>
      </p:sp>
      <p:grpSp>
        <p:nvGrpSpPr>
          <p:cNvPr id="75779" name="Group 3"/>
          <p:cNvGrpSpPr>
            <a:grpSpLocks/>
          </p:cNvGrpSpPr>
          <p:nvPr/>
        </p:nvGrpSpPr>
        <p:grpSpPr bwMode="auto">
          <a:xfrm>
            <a:off x="2273300" y="1200150"/>
            <a:ext cx="4565650" cy="0"/>
            <a:chOff x="0" y="672"/>
            <a:chExt cx="2876" cy="0"/>
          </a:xfrm>
        </p:grpSpPr>
        <p:sp>
          <p:nvSpPr>
            <p:cNvPr id="75782" name="Line 4"/>
            <p:cNvSpPr>
              <a:spLocks noChangeShapeType="1"/>
            </p:cNvSpPr>
            <p:nvPr/>
          </p:nvSpPr>
          <p:spPr bwMode="auto">
            <a:xfrm>
              <a:off x="0"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3" name="Line 5"/>
            <p:cNvSpPr>
              <a:spLocks noChangeShapeType="1"/>
            </p:cNvSpPr>
            <p:nvPr/>
          </p:nvSpPr>
          <p:spPr bwMode="auto">
            <a:xfrm>
              <a:off x="1436" y="672"/>
              <a:ext cx="1440" cy="0"/>
            </a:xfrm>
            <a:prstGeom prst="line">
              <a:avLst/>
            </a:prstGeom>
            <a:noFill/>
            <a:ln w="19050">
              <a:solidFill>
                <a:srgbClr val="F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93958" name="Rectangle 6"/>
          <p:cNvSpPr>
            <a:spLocks noChangeArrowheads="1"/>
          </p:cNvSpPr>
          <p:nvPr/>
        </p:nvSpPr>
        <p:spPr bwMode="auto">
          <a:xfrm>
            <a:off x="609600" y="15240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eaLnBrk="0" hangingPunct="0"/>
            <a:r>
              <a:rPr lang="en-US" sz="3200">
                <a:solidFill>
                  <a:schemeClr val="tx1"/>
                </a:solidFill>
                <a:latin typeface="Arial Narrow" pitchFamily="34" charset="0"/>
              </a:rPr>
              <a:t>Mass Spec of </a:t>
            </a:r>
            <a:r>
              <a:rPr lang="en-US" sz="3200" baseline="30000">
                <a:solidFill>
                  <a:schemeClr val="tx1"/>
                </a:solidFill>
                <a:latin typeface="Arial Narrow" pitchFamily="34" charset="0"/>
              </a:rPr>
              <a:t>18</a:t>
            </a:r>
            <a:r>
              <a:rPr lang="en-US" sz="3200">
                <a:solidFill>
                  <a:schemeClr val="tx1"/>
                </a:solidFill>
                <a:latin typeface="Arial Narrow" pitchFamily="34" charset="0"/>
              </a:rPr>
              <a:t>O-labeled CO</a:t>
            </a:r>
            <a:r>
              <a:rPr lang="en-US" sz="3200" baseline="-25000">
                <a:solidFill>
                  <a:schemeClr val="tx1"/>
                </a:solidFill>
                <a:latin typeface="Arial Narrow" pitchFamily="34" charset="0"/>
              </a:rPr>
              <a:t>2</a:t>
            </a:r>
          </a:p>
        </p:txBody>
      </p:sp>
      <p:sp>
        <p:nvSpPr>
          <p:cNvPr id="893959" name="Rectangle 7"/>
          <p:cNvSpPr>
            <a:spLocks noChangeArrowheads="1"/>
          </p:cNvSpPr>
          <p:nvPr/>
        </p:nvSpPr>
        <p:spPr bwMode="auto">
          <a:xfrm>
            <a:off x="609600" y="2527300"/>
            <a:ext cx="78613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nchor="ctr"/>
          <a:lstStyle/>
          <a:p>
            <a:pPr marL="457200" indent="-457200" eaLnBrk="0" hangingPunct="0"/>
            <a:r>
              <a:rPr lang="en-US" sz="3200" baseline="30000">
                <a:solidFill>
                  <a:schemeClr val="tx1"/>
                </a:solidFill>
                <a:latin typeface="Arial Narrow" pitchFamily="34" charset="0"/>
              </a:rPr>
              <a:t>18</a:t>
            </a:r>
            <a:r>
              <a:rPr lang="en-US" sz="3200">
                <a:solidFill>
                  <a:schemeClr val="tx1"/>
                </a:solidFill>
                <a:latin typeface="Arial Narrow" pitchFamily="34" charset="0"/>
              </a:rPr>
              <a:t>O label is lost to H</a:t>
            </a:r>
            <a:r>
              <a:rPr lang="en-US" sz="3200" baseline="-25000">
                <a:solidFill>
                  <a:schemeClr val="tx1"/>
                </a:solidFill>
                <a:latin typeface="Arial Narrow" pitchFamily="34" charset="0"/>
              </a:rPr>
              <a:t>2</a:t>
            </a:r>
            <a:r>
              <a:rPr lang="en-US" sz="3200">
                <a:solidFill>
                  <a:schemeClr val="tx1"/>
                </a:solidFill>
                <a:latin typeface="Arial Narrow" pitchFamily="34" charset="0"/>
              </a:rPr>
              <a:t>O as CO</a:t>
            </a:r>
            <a:r>
              <a:rPr lang="en-US" sz="3200" baseline="-25000">
                <a:solidFill>
                  <a:schemeClr val="tx1"/>
                </a:solidFill>
                <a:latin typeface="Arial Narrow" pitchFamily="34" charset="0"/>
              </a:rPr>
              <a:t>2</a:t>
            </a:r>
            <a:r>
              <a:rPr lang="en-US" sz="3200">
                <a:solidFill>
                  <a:schemeClr val="tx1"/>
                </a:solidFill>
                <a:latin typeface="Arial Narrow" pitchFamily="34" charset="0"/>
              </a:rPr>
              <a:t> enters RBCs and becomes exposed to CA II</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3958"/>
                                        </p:tgtEl>
                                        <p:attrNameLst>
                                          <p:attrName>style.visibility</p:attrName>
                                        </p:attrNameLst>
                                      </p:cBhvr>
                                      <p:to>
                                        <p:strVal val="visible"/>
                                      </p:to>
                                    </p:set>
                                    <p:animEffect transition="in" filter="dissolve">
                                      <p:cBhvr>
                                        <p:cTn id="7" dur="1000"/>
                                        <p:tgtEl>
                                          <p:spTgt spid="89395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3959"/>
                                        </p:tgtEl>
                                        <p:attrNameLst>
                                          <p:attrName>style.visibility</p:attrName>
                                        </p:attrNameLst>
                                      </p:cBhvr>
                                      <p:to>
                                        <p:strVal val="visible"/>
                                      </p:to>
                                    </p:set>
                                    <p:animEffect transition="in" filter="dissolve">
                                      <p:cBhvr>
                                        <p:cTn id="12" dur="1000"/>
                                        <p:tgtEl>
                                          <p:spTgt spid="8939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3958" grpId="0"/>
      <p:bldP spid="893959" grpId="0"/>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E10000"/>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E10000"/>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E10000"/>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E10000"/>
            </a:solidFill>
            <a:effectLst/>
            <a:latin typeface="Times New Roman" pitchFamily="18"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48712</TotalTime>
  <Words>8106</Words>
  <Application>Microsoft Office PowerPoint</Application>
  <PresentationFormat>On-screen Show (4:3)</PresentationFormat>
  <Paragraphs>2378</Paragraphs>
  <Slides>129</Slides>
  <Notes>92</Notes>
  <HiddenSlides>50</HiddenSlides>
  <MMClips>2</MMClips>
  <ScaleCrop>false</ScaleCrop>
  <HeadingPairs>
    <vt:vector size="6" baseType="variant">
      <vt:variant>
        <vt:lpstr>Theme</vt:lpstr>
      </vt:variant>
      <vt:variant>
        <vt:i4>2</vt:i4>
      </vt:variant>
      <vt:variant>
        <vt:lpstr>Embedded OLE Servers</vt:lpstr>
      </vt:variant>
      <vt:variant>
        <vt:i4>2</vt:i4>
      </vt:variant>
      <vt:variant>
        <vt:lpstr>Slide Titles</vt:lpstr>
      </vt:variant>
      <vt:variant>
        <vt:i4>129</vt:i4>
      </vt:variant>
    </vt:vector>
  </HeadingPairs>
  <TitlesOfParts>
    <vt:vector size="133" baseType="lpstr">
      <vt:lpstr>Default Design</vt:lpstr>
      <vt:lpstr>1_Default Design</vt:lpstr>
      <vt:lpstr>Photo Editor Photo</vt:lpstr>
      <vt:lpstr>Equation</vt:lpstr>
      <vt:lpstr>PowerPoint Presentation</vt:lpstr>
      <vt:lpstr>PowerPoint Presentation</vt:lpstr>
      <vt:lpstr>Monitoring Intracellular pH in a Squid Giant Axon</vt:lpstr>
      <vt:lpstr>Introduction of the “CO2 Pulse” (squid giant axon)</vt:lpstr>
      <vt:lpstr>Introduction of the “CO2 Pulse” (squid giant axon)</vt:lpstr>
      <vt:lpstr> (squid giant axon)</vt:lpstr>
      <vt:lpstr> (squid giant axon)</vt:lpstr>
      <vt:lpstr>PowerPoint Presentation</vt:lpstr>
      <vt:lpstr>The Ammonium Prepulse (squid giant axon)</vt:lpstr>
      <vt:lpstr>The Ammonium Prepulse (squid giant axon)</vt:lpstr>
      <vt:lpstr>Using an Ammonium Prepulse to Acid Load a Squid Giant Axon)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Molecular Dynamics Simulation: CO2 through the Central Pore of AQP1 </vt:lpstr>
      <vt:lpstr>Molecular Dynamics Simulation: O2 through the Central Pore of AQP1 </vt:lpstr>
      <vt:lpstr>PowerPoint Presentation</vt:lpstr>
      <vt:lpstr>PowerPoint Presentation</vt:lpstr>
      <vt:lpstr>PowerPoint Presentation</vt:lpstr>
      <vt:lpstr>PowerPoint Presentation</vt:lpstr>
      <vt:lpstr>PowerPoint Presentation</vt:lpstr>
      <vt:lpstr>PowerPoint Presentation</vt:lpstr>
      <vt:lpstr>Xenopus oocyte: pH Changes Caused by CO2 Influx</vt:lpstr>
      <vt:lpstr>Xenopus oocyte: pH Changes Caused by NH3 Influx</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Perfusion of a Proximal Tubule</vt:lpstr>
      <vt:lpstr>PowerPoint Presentation</vt:lpstr>
      <vt:lpstr>Isolated Changes in Bath [HCO3–], [CO2]  or pH (Proximal Tubule) </vt:lpstr>
      <vt:lpstr>Effect of knocking out AQP1 on JHCO3 in  mouse proximal tubules</vt:lpstr>
      <vt:lpstr>Effect of knocking out AQP1 on JHCO3 in  mouse proximal tubules</vt:lpstr>
      <vt:lpstr>PowerPoint Presentation</vt:lpstr>
      <vt:lpstr>PowerPoint Presentation</vt:lpstr>
      <vt:lpstr>PowerPoint Presentation</vt:lpstr>
      <vt:lpstr>PowerPoint Presentation</vt:lpstr>
      <vt:lpstr>PowerPoint Presentation</vt:lpstr>
      <vt:lpstr>PowerPoint Presentation</vt:lpstr>
      <vt:lpstr>Measurement of CO2 Permeability by Mass Spectroscopy in Red Blood Cells</vt:lpstr>
      <vt:lpstr>Measurement of CO2 Permeability by Mass Spectroscopy in Red Blood Cells</vt:lpstr>
      <vt:lpstr>Human RBCs: Effect of AQP1 Knockout on CO2 Permeability</vt:lpstr>
      <vt:lpstr>Human Red Blood Cells: CO2 Permeability of AQP1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 Membrane Proteins Present at High Levels in the RBC</vt:lpstr>
      <vt:lpstr>PowerPoint Presentation</vt:lpstr>
      <vt:lpstr>PowerPoint Presentation</vt:lpstr>
      <vt:lpstr>PowerPoint Presentation</vt:lpstr>
      <vt:lpstr>PowerPoint Presentation</vt:lpstr>
      <vt:lpstr>Activity of wt vs AQP1-null Mice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Yale Physiology</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Duncan</dc:creator>
  <cp:lastModifiedBy>Walter Boron</cp:lastModifiedBy>
  <cp:revision>532</cp:revision>
  <dcterms:created xsi:type="dcterms:W3CDTF">2003-03-25T15:09:25Z</dcterms:created>
  <dcterms:modified xsi:type="dcterms:W3CDTF">2012-09-06T11:52:17Z</dcterms:modified>
</cp:coreProperties>
</file>